
<file path=[Content_Types].xml><?xml version="1.0" encoding="utf-8"?>
<Types xmlns="http://schemas.openxmlformats.org/package/2006/content-types">
  <Override PartName="/ppt/slides/slide94.xml" ContentType="application/vnd.openxmlformats-officedocument.presentationml.slide+xml"/>
  <Override PartName="/ppt/slides/slide142.xml" ContentType="application/vnd.openxmlformats-officedocument.presentationml.slide+xml"/>
  <Override PartName="/ppt/slides/slide473.xml" ContentType="application/vnd.openxmlformats-officedocument.presentationml.slide+xml"/>
  <Override PartName="/ppt/slides/slide820.xml" ContentType="application/vnd.openxmlformats-officedocument.presentationml.slide+xml"/>
  <Override PartName="/ppt/slides/slide218.xml" ContentType="application/vnd.openxmlformats-officedocument.presentationml.slide+xml"/>
  <Override PartName="/ppt/slides/slide549.xml" ContentType="application/vnd.openxmlformats-officedocument.presentationml.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735.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574.xml" ContentType="application/vnd.openxmlformats-officedocument.presentationml.slide+xml"/>
  <Override PartName="/ppt/slides/slide760.xml" ContentType="application/vnd.openxmlformats-officedocument.presentationml.slide+xml"/>
  <Override PartName="/ppt/notesSlides/notesSlide16.xml" ContentType="application/vnd.openxmlformats-officedocument.presentationml.notesSlide+xml"/>
  <Override PartName="/ppt/slides/slide319.xml" ContentType="application/vnd.openxmlformats-officedocument.presentationml.slide+xml"/>
  <Override PartName="/ppt/slides/slide505.xml" ContentType="application/vnd.openxmlformats-officedocument.presentationml.slide+xml"/>
  <Override PartName="/ppt/slides/slide836.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344.xml" ContentType="application/vnd.openxmlformats-officedocument.presentationml.slide+xml"/>
  <Override PartName="/ppt/slides/slide489.xml" ContentType="application/vnd.openxmlformats-officedocument.presentationml.slide+xml"/>
  <Override PartName="/ppt/slides/slide675.xml" ContentType="application/vnd.openxmlformats-officedocument.presentationml.slide+xml"/>
  <Override PartName="/ppt/slides/slide183.xml" ContentType="application/vnd.openxmlformats-officedocument.presentationml.slide+xml"/>
  <Override PartName="/ppt/slides/slide530.xml" ContentType="application/vnd.openxmlformats-officedocument.presentationml.slide+xml"/>
  <Override PartName="/ppt/slides/slide861.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259.xml" ContentType="application/vnd.openxmlformats-officedocument.presentationml.slide+xml"/>
  <Override PartName="/ppt/slides/slide606.xml" ContentType="application/vnd.openxmlformats-officedocument.presentationml.slide+xml"/>
  <Override PartName="/ppt/notesSlides/notesSlide182.xml" ContentType="application/vnd.openxmlformats-officedocument.presentationml.notesSlide+xml"/>
  <Override PartName="/ppt/slides/slide66.xml" ContentType="application/vnd.openxmlformats-officedocument.presentationml.slide+xml"/>
  <Override PartName="/ppt/slides/slide114.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631.xml" ContentType="application/vnd.openxmlformats-officedocument.presentationml.slide+xml"/>
  <Override PartName="/ppt/slides/slide776.xml" ContentType="application/vnd.openxmlformats-officedocument.presentationml.slide+xml"/>
  <Default Extension="png" ContentType="image/png"/>
  <Override PartName="/ppt/slides/slide284.xml" ContentType="application/vnd.openxmlformats-officedocument.presentationml.slide+xml"/>
  <Override PartName="/ppt/slides/slide470.xml" ContentType="application/vnd.openxmlformats-officedocument.presentationml.slid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slides/slide91.xml" ContentType="application/vnd.openxmlformats-officedocument.presentationml.slide+xml"/>
  <Override PartName="/ppt/slides/slide215.xml" ContentType="application/vnd.openxmlformats-officedocument.presentationml.slide+xml"/>
  <Override PartName="/ppt/slides/slide707.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732.xml" ContentType="application/vnd.openxmlformats-officedocument.presentationml.slide+xml"/>
  <Override PartName="/ppt/slides/slide877.xml" ContentType="application/vnd.openxmlformats-officedocument.presentationml.slide+xml"/>
  <Override PartName="/ppt/notesSlides/notesSlide82.xml" ContentType="application/vnd.openxmlformats-officedocument.presentationml.notesSlide+xml"/>
  <Override PartName="/ppt/slides/slide240.xml" ContentType="application/vnd.openxmlformats-officedocument.presentationml.slide+xml"/>
  <Override PartName="/ppt/slides/slide385.xml" ContentType="application/vnd.openxmlformats-officedocument.presentationml.slide+xml"/>
  <Override PartName="/ppt/slides/slide571.xml" ContentType="application/vnd.openxmlformats-officedocument.presentationml.slide+xml"/>
  <Override PartName="/ppt/slides/slide808.xml" ContentType="application/vnd.openxmlformats-officedocument.presentationml.slide+xml"/>
  <Override PartName="/ppt/notesSlides/notesSlide13.xml" ContentType="application/vnd.openxmlformats-officedocument.presentationml.notesSlide+xml"/>
  <Override PartName="/ppt/slides/slide316.xml" ContentType="application/vnd.openxmlformats-officedocument.presentationml.slide+xml"/>
  <Override PartName="/ppt/slides/slide647.xml" ContentType="application/vnd.openxmlformats-officedocument.presentationml.slide+xml"/>
  <Override PartName="/ppt/notesSlides/notesSlide129.xml" ContentType="application/vnd.openxmlformats-officedocument.presentationml.notesSlide+xml"/>
  <Override PartName="/ppt/slides/slide155.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833.xml" ContentType="application/vnd.openxmlformats-officedocument.presentationml.slide+xml"/>
  <Override PartName="/ppt/slides/slide341.xml" ContentType="application/vnd.openxmlformats-officedocument.presentationml.slide+xml"/>
  <Override PartName="/ppt/slides/slide672.xml" ContentType="application/vnd.openxmlformats-officedocument.presentationml.slide+xml"/>
  <Override PartName="/ppt/notesSlides/notesSlide4.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603.xml" ContentType="application/vnd.openxmlformats-officedocument.presentationml.slide+xml"/>
  <Override PartName="/ppt/slides/slide748.xml" ContentType="application/vnd.openxmlformats-officedocument.presentationml.slide+xml"/>
  <Override PartName="/ppt/notesSlides/notesSlide98.xml" ContentType="application/vnd.openxmlformats-officedocument.presentationml.notesSlide+xml"/>
  <Override PartName="/ppt/slides/slide111.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63.xml" ContentType="application/vnd.openxmlformats-officedocument.presentationml.slide+xml"/>
  <Override PartName="/ppt/slides/slide281.xml" ContentType="application/vnd.openxmlformats-officedocument.presentationml.slide+xml"/>
  <Override PartName="/ppt/slides/slide773.xml" ContentType="application/vnd.openxmlformats-officedocument.presentationml.slide+xml"/>
  <Override PartName="/ppt/notesSlides/notesSlide110.xml" ContentType="application/vnd.openxmlformats-officedocument.presentationml.notesSlide+xml"/>
  <Override PartName="/ppt/slides/slide357.xml" ContentType="application/vnd.openxmlformats-officedocument.presentationml.slide+xml"/>
  <Override PartName="/ppt/slides/slide518.xml" ContentType="application/vnd.openxmlformats-officedocument.presentationml.slide+xml"/>
  <Override PartName="/ppt/slides/slide704.xml" ContentType="application/vnd.openxmlformats-officedocument.presentationml.slide+xml"/>
  <Override PartName="/ppt/slides/slide849.xml" ContentType="application/vnd.openxmlformats-officedocument.presentationml.slide+xml"/>
  <Override PartName="/ppt/notesSlides/notesSlide54.xml" ContentType="application/vnd.openxmlformats-officedocument.presentationml.notes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688.xml" ContentType="application/vnd.openxmlformats-officedocument.presentationml.slide+xml"/>
  <Override PartName="/ppt/slides/slide874.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notesSlides/notesSlide195.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458.xml" ContentType="application/vnd.openxmlformats-officedocument.presentationml.slide+xml"/>
  <Override PartName="/ppt/slides/slide789.xml" ContentType="application/vnd.openxmlformats-officedocument.presentationml.slide+xml"/>
  <Override PartName="/ppt/slides/slide805.xml" ContentType="application/vnd.openxmlformats-officedocument.presentationml.slide+xml"/>
  <Override PartName="/ppt/notesSlides/notesSlide10.xml" ContentType="application/vnd.openxmlformats-officedocument.presentationml.notesSlide+xml"/>
  <Override PartName="/ppt/slides/slide297.xml" ContentType="application/vnd.openxmlformats-officedocument.presentationml.slide+xml"/>
  <Override PartName="/ppt/slides/slide313.xml" ContentType="application/vnd.openxmlformats-officedocument.presentationml.slide+xml"/>
  <Override PartName="/ppt/slides/slide644.xml" ContentType="application/vnd.openxmlformats-officedocument.presentationml.slide+xml"/>
  <Override PartName="/ppt/slides/slide830.xml" ContentType="application/vnd.openxmlformats-officedocument.presentationml.slide+xml"/>
  <Override PartName="/ppt/notesSlides/notesSlide126.xml" ContentType="application/vnd.openxmlformats-officedocument.presentationml.notesSlide+xml"/>
  <Override PartName="/ppt/slides/slide152.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notesSlides/notesSlide151.xml" ContentType="application/vnd.openxmlformats-officedocument.presentationml.notesSlide+xml"/>
  <Override PartName="/ppt/slides/slide228.xml" ContentType="application/vnd.openxmlformats-officedocument.presentationml.slide+xml"/>
  <Override PartName="/ppt/slides/slide414.xml" ContentType="application/vnd.openxmlformats-officedocument.presentationml.slide+xml"/>
  <Override PartName="/ppt/slides/slide559.xml" ContentType="application/vnd.openxmlformats-officedocument.presentationml.slide+xml"/>
  <Override PartName="/ppt/slides/slide745.xml" ContentType="application/vnd.openxmlformats-officedocument.presentationml.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770.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515.xml" ContentType="application/vnd.openxmlformats-officedocument.presentationml.slide+xml"/>
  <Override PartName="/ppt/slides/slide701.xml" ContentType="application/vnd.openxmlformats-officedocument.presentationml.slide+xml"/>
  <Override PartName="/ppt/slides/slide846.xml" ContentType="application/vnd.openxmlformats-officedocument.presentationml.slide+xml"/>
  <Override PartName="/ppt/notesSlides/notesSlide51.xml" ContentType="application/vnd.openxmlformats-officedocument.presentationml.notes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685.xml" ContentType="application/vnd.openxmlformats-officedocument.presentationml.slide+xml"/>
  <Override PartName="/ppt/notesSlides/notesSlide167.xml" ContentType="application/vnd.openxmlformats-officedocument.presentationml.notesSlide+xml"/>
  <Override PartName="/ppt/slides/slide193.xml" ContentType="application/vnd.openxmlformats-officedocument.presentationml.slide+xml"/>
  <Override PartName="/ppt/slides/slide871.xml" ContentType="application/vnd.openxmlformats-officedocument.presentationml.slide+xml"/>
  <Override PartName="/ppt/slides/slide124.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802.xml" ContentType="application/vnd.openxmlformats-officedocument.presentationml.slide+xml"/>
  <Override PartName="/ppt/notesSlides/notesSlide192.xml" ContentType="application/vnd.openxmlformats-officedocument.presentationml.notesSlide+xml"/>
  <Override PartName="/ppt/slides/slide76.xml" ContentType="application/vnd.openxmlformats-officedocument.presentationml.slide+xml"/>
  <Override PartName="/ppt/slides/slide310.xml" ContentType="application/vnd.openxmlformats-officedocument.presentationml.slide+xml"/>
  <Override PartName="/ppt/slides/slide455.xml" ContentType="application/vnd.openxmlformats-officedocument.presentationml.slide+xml"/>
  <Override PartName="/ppt/slides/slide641.xml" ContentType="application/vnd.openxmlformats-officedocument.presentationml.slide+xml"/>
  <Override PartName="/ppt/slides/slide786.xml" ContentType="application/vnd.openxmlformats-officedocument.presentationml.slide+xml"/>
  <Override PartName="/ppt/notesSlides/notesSlide123.xml" ContentType="application/vnd.openxmlformats-officedocument.presentationml.notesSlide+xml"/>
  <Override PartName="/ppt/slides/slide294.xml" ContentType="application/vnd.openxmlformats-officedocument.presentationml.slide+xml"/>
  <Override PartName="/ppt/slides/slide480.xml" ContentType="application/vnd.openxmlformats-officedocument.presentationml.slide+xml"/>
  <Override PartName="/ppt/slides/slide717.xml" ContentType="application/vnd.openxmlformats-officedocument.presentationml.slide+xml"/>
  <Override PartName="/ppt/notesSlides/notesSlide67.xml" ContentType="application/vnd.openxmlformats-officedocument.presentationml.notesSlide+xml"/>
  <Override PartName="/ppt/slides/slide225.xml" ContentType="application/vnd.openxmlformats-officedocument.presentationml.slide+xml"/>
  <Override PartName="/ppt/slides/slide556.xml" ContentType="application/vnd.openxmlformats-officedocument.presentationml.slide+xml"/>
  <Override PartName="/ppt/notesSlides/notesSlide92.xml" ContentType="application/vnd.openxmlformats-officedocument.presentationml.notesSlide+xml"/>
  <Override PartName="/ppt/slides/slide32.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742.xml" ContentType="application/vnd.openxmlformats-officedocument.presentationml.slide+xml"/>
  <Override PartName="/ppt/slides/slide250.xml" ContentType="application/vnd.openxmlformats-officedocument.presentationml.slide+xml"/>
  <Override PartName="/ppt/slides/slide581.xml" ContentType="application/vnd.openxmlformats-officedocument.presentationml.slide+xml"/>
  <Override PartName="/ppt/slides/slide818.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512.xml" ContentType="application/vnd.openxmlformats-officedocument.presentationml.slide+xml"/>
  <Override PartName="/ppt/slides/slide657.xml" ContentType="application/vnd.openxmlformats-officedocument.presentationml.slide+xml"/>
  <Override PartName="/ppt/notesSlides/notesSlide139.xml" ContentType="application/vnd.openxmlformats-officedocument.presentationml.notesSlide+xml"/>
  <Override PartName="/ppt/slides/slide165.xml" ContentType="application/vnd.openxmlformats-officedocument.presentationml.slide+xml"/>
  <Override PartName="/ppt/slides/slide351.xml" ContentType="application/vnd.openxmlformats-officedocument.presentationml.slide+xml"/>
  <Override PartName="/ppt/slides/slide496.xml" ContentType="application/vnd.openxmlformats-officedocument.presentationml.slide+xml"/>
  <Override PartName="/ppt/slides/slide843.xml" ContentType="application/vnd.openxmlformats-officedocument.presentationml.slide+xml"/>
  <Override PartName="/ppt/slides/slide190.xml" ContentType="application/vnd.openxmlformats-officedocument.presentationml.slide+xml"/>
  <Override PartName="/ppt/slides/slide682.xml" ContentType="application/vnd.openxmlformats-officedocument.presentationml.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427.xml" ContentType="application/vnd.openxmlformats-officedocument.presentationml.slide+xml"/>
  <Override PartName="/ppt/slides/slide613.xml" ContentType="application/vnd.openxmlformats-officedocument.presentationml.slide+xml"/>
  <Override PartName="/ppt/slides/slide758.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66.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783.xml" ContentType="application/vnd.openxmlformats-officedocument.presentationml.slide+xml"/>
  <Override PartName="/ppt/notesSlides/notesSlide39.xml" ContentType="application/vnd.openxmlformats-officedocument.presentationml.notesSlide+xml"/>
  <Override PartName="/ppt/slides/slide291.xml" ContentType="application/vnd.openxmlformats-officedocument.presentationml.slide+xml"/>
  <Override PartName="/ppt/slides/slide528.xml" ContentType="application/vnd.openxmlformats-officedocument.presentationml.slide+xml"/>
  <Override PartName="/ppt/slides/slide859.xml" ContentType="application/vnd.openxmlformats-officedocument.presentationml.slide+xml"/>
  <Override PartName="/ppt/notesSlides/notesSlide64.xml" ContentType="application/vnd.openxmlformats-officedocument.presentationml.notesSlide+xml"/>
  <Override PartName="/ppt/notesSlides/notesSlide120.xml" ContentType="application/vnd.openxmlformats-officedocument.presentationml.notesSlide+xml"/>
  <Override PartName="/ppt/slides/slide367.xml" ContentType="application/vnd.openxmlformats-officedocument.presentationml.slide+xml"/>
  <Override PartName="/ppt/slides/slide698.xml" ContentType="application/vnd.openxmlformats-officedocument.presentationml.slide+xml"/>
  <Override PartName="/ppt/slides/slide714.xml" ContentType="application/vnd.openxmlformats-officedocument.presentationml.slide+xml"/>
  <Override PartName="/ppt/slides/slide222.xml" ContentType="application/vnd.openxmlformats-officedocument.presentationml.slide+xml"/>
  <Override PartName="/ppt/slides/slide553.xml" ContentType="application/vnd.openxmlformats-officedocument.presentationml.slide+xml"/>
  <Override PartName="/ppt/slides/slide884.xml" ContentType="application/vnd.openxmlformats-officedocument.presentationml.slide+xml"/>
  <Override PartName="/ppt/slides/slide392.xml" ContentType="application/vnd.openxmlformats-officedocument.presentationml.slide+xml"/>
  <Override PartName="/ppt/slides/slide629.xml" ContentType="application/vnd.openxmlformats-officedocument.presentationml.slide+xml"/>
  <Override PartName="/ppt/slides/slide815.xml" ContentType="application/vnd.openxmlformats-officedocument.presentationml.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37.xml" ContentType="application/vnd.openxmlformats-officedocument.presentationml.slide+xml"/>
  <Override PartName="/ppt/slides/slide323.xml" ContentType="application/vnd.openxmlformats-officedocument.presentationml.slide+xml"/>
  <Override PartName="/ppt/slides/slide468.xml" ContentType="application/vnd.openxmlformats-officedocument.presentationml.slide+xml"/>
  <Override PartName="/ppt/slides/slide654.xml" ContentType="application/vnd.openxmlformats-officedocument.presentationml.slide+xml"/>
  <Override PartName="/ppt/slides/slide799.xml" ContentType="application/vnd.openxmlformats-officedocument.presentationml.slide+xml"/>
  <Override PartName="/ppt/slides/slide162.xml" ContentType="application/vnd.openxmlformats-officedocument.presentationml.slide+xml"/>
  <Override PartName="/ppt/slides/slide493.xml" ContentType="application/vnd.openxmlformats-officedocument.presentationml.slide+xml"/>
  <Override PartName="/ppt/slides/slide840.xml" ContentType="application/vnd.openxmlformats-officedocument.presentationml.slide+xml"/>
  <Override PartName="/ppt/notesSlides/notesSlide136.xml" ContentType="application/vnd.openxmlformats-officedocument.presentationml.notesSlide+xml"/>
  <Override PartName="/ppt/slides/slide238.xml" ContentType="application/vnd.openxmlformats-officedocument.presentationml.slide+xml"/>
  <Override PartName="/ppt/notesSlides/notesSlide161.xml" ContentType="application/vnd.openxmlformats-officedocument.presentationml.notesSlide+xml"/>
  <Override PartName="/ppt/slides/slide45.xml" ContentType="application/vnd.openxmlformats-officedocument.presentationml.slide+xml"/>
  <Override PartName="/ppt/slides/slide424.xml" ContentType="application/vnd.openxmlformats-officedocument.presentationml.slide+xml"/>
  <Override PartName="/ppt/slides/slide569.xml" ContentType="application/vnd.openxmlformats-officedocument.presentationml.slide+xml"/>
  <Override PartName="/ppt/slides/slide755.xml" ContentType="application/vnd.openxmlformats-officedocument.presentationml.slide+xml"/>
  <Override PartName="/ppt/slides/slide263.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notesSlides/notesSlide36.xml" ContentType="application/vnd.openxmlformats-officedocument.presentationml.notesSlide+xml"/>
  <Override PartName="/ppt/slides/slide70.xml" ContentType="application/vnd.openxmlformats-officedocument.presentationml.slide+xml"/>
  <Override PartName="/ppt/slides/slide339.xml" ContentType="application/vnd.openxmlformats-officedocument.presentationml.slide+xml"/>
  <Override PartName="/ppt/slides/slide780.xml" ContentType="application/vnd.openxmlformats-officedocument.presentationml.slide+xml"/>
  <Override PartName="/ppt/slides/slide178.xml" ContentType="application/vnd.openxmlformats-officedocument.presentationml.slide+xml"/>
  <Override PartName="/ppt/slides/slide525.xml" ContentType="application/vnd.openxmlformats-officedocument.presentationml.slide+xml"/>
  <Override PartName="/ppt/slides/slide711.xml" ContentType="application/vnd.openxmlformats-officedocument.presentationml.slide+xml"/>
  <Override PartName="/ppt/slides/slide856.xml" ContentType="application/vnd.openxmlformats-officedocument.presentationml.slide+xml"/>
  <Override PartName="/ppt/notesSlides/notesSlide61.xml" ContentType="application/vnd.openxmlformats-officedocument.presentationml.notesSlide+xml"/>
  <Override PartName="/ppt/slides/slide364.xml" ContentType="application/vnd.openxmlformats-officedocument.presentationml.slide+xml"/>
  <Override PartName="/ppt/slides/slide550.xml" ContentType="application/vnd.openxmlformats-officedocument.presentationml.slide+xml"/>
  <Override PartName="/ppt/slides/slide695.xml" ContentType="application/vnd.openxmlformats-officedocument.presentationml.slide+xml"/>
  <Override PartName="/ppt/slides/slide881.xml" ContentType="application/vnd.openxmlformats-officedocument.presentationml.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626.xml" ContentType="application/vnd.openxmlformats-officedocument.presentationml.slide+xml"/>
  <Override PartName="/ppt/notesSlides/notesSlide108.xml" ContentType="application/vnd.openxmlformats-officedocument.presentationml.notesSlide+xml"/>
  <Override PartName="/ppt/slides/slide134.xml" ContentType="application/vnd.openxmlformats-officedocument.presentationml.slide+xml"/>
  <Override PartName="/ppt/slides/slide279.xml" ContentType="application/vnd.openxmlformats-officedocument.presentationml.slide+xml"/>
  <Override PartName="/ppt/slides/slide465.xml" ContentType="application/vnd.openxmlformats-officedocument.presentationml.slide+xml"/>
  <Override PartName="/ppt/slides/slide812.xml" ContentType="application/vnd.openxmlformats-officedocument.presentationml.slide+xml"/>
  <Override PartName="/ppt/slides/slide86.xml" ContentType="application/vnd.openxmlformats-officedocument.presentationml.slide+xml"/>
  <Override PartName="/ppt/slides/slide320.xml" ContentType="application/vnd.openxmlformats-officedocument.presentationml.slide+xml"/>
  <Override PartName="/ppt/slides/slide651.xml" ContentType="application/vnd.openxmlformats-officedocument.presentationml.slide+xml"/>
  <Override PartName="/ppt/slides/slide796.xml" ContentType="application/vnd.openxmlformats-officedocument.presentationml.slide+xml"/>
  <Override PartName="/ppt/notesSlides/notesSlide133.xml" ContentType="application/vnd.openxmlformats-officedocument.presentationml.notesSlide+xml"/>
  <Override PartName="/ppt/slides/slide17.xml" ContentType="application/vnd.openxmlformats-officedocument.presentationml.slide+xml"/>
  <Override PartName="/ppt/slides/slide490.xml" ContentType="application/vnd.openxmlformats-officedocument.presentationml.slide+xml"/>
  <Override PartName="/ppt/slides/slide727.xml" ContentType="application/vnd.openxmlformats-officedocument.presentationml.slide+xml"/>
  <Override PartName="/ppt/notesSlides/notesSlide77.xml" ContentType="application/vnd.openxmlformats-officedocument.presentationml.notesSlide+xml"/>
  <Override PartName="/ppt/slides/slide235.xml" ContentType="application/vnd.openxmlformats-officedocument.presentationml.slide+xml"/>
  <Override PartName="/ppt/slides/slide421.xml" ContentType="application/vnd.openxmlformats-officedocument.presentationml.slide+xml"/>
  <Override PartName="/ppt/slides/slide566.xml" ContentType="application/vnd.openxmlformats-officedocument.presentationml.slide+xml"/>
  <Override PartName="/ppt/slideLayouts/slideLayout16.xml" ContentType="application/vnd.openxmlformats-officedocument.presentationml.slideLayout+xml"/>
  <Override PartName="/ppt/slides/slide42.xml" ContentType="application/vnd.openxmlformats-officedocument.presentationml.slide+xml"/>
  <Override PartName="/ppt/slides/slide213.xml" ContentType="application/vnd.openxmlformats-officedocument.presentationml.slide+xml"/>
  <Override PartName="/ppt/slides/slide260.xml" ContentType="application/vnd.openxmlformats-officedocument.presentationml.slide+xml"/>
  <Override PartName="/ppt/slides/slide358.xml" ContentType="application/vnd.openxmlformats-officedocument.presentationml.slide+xml"/>
  <Override PartName="/ppt/slides/slide689.xml" ContentType="application/vnd.openxmlformats-officedocument.presentationml.slide+xml"/>
  <Override PartName="/ppt/slides/slide705.xml" ContentType="application/vnd.openxmlformats-officedocument.presentationml.slide+xml"/>
  <Override PartName="/ppt/slides/slide752.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544.xml" ContentType="application/vnd.openxmlformats-officedocument.presentationml.slide+xml"/>
  <Override PartName="/ppt/slides/slide591.xml" ContentType="application/vnd.openxmlformats-officedocument.presentationml.slide+xml"/>
  <Override PartName="/ppt/slides/slide730.xml" ContentType="application/vnd.openxmlformats-officedocument.presentationml.slide+xml"/>
  <Override PartName="/ppt/slides/slide828.xml" ContentType="application/vnd.openxmlformats-officedocument.presentationml.slide+xml"/>
  <Override PartName="/ppt/slides/slide875.xml" ContentType="application/vnd.openxmlformats-officedocument.presentationml.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336.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67.xml" ContentType="application/vnd.openxmlformats-officedocument.presentationml.slide+xml"/>
  <Override PartName="/ppt/slides/slide806.xml" ContentType="application/vnd.openxmlformats-officedocument.presentationml.slide+xml"/>
  <Override PartName="/ppt/slides/slide853.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slides/slide128.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59.xml" ContentType="application/vnd.openxmlformats-officedocument.presentationml.slide+xml"/>
  <Override PartName="/ppt/slides/slide645.xml" ContentType="application/vnd.openxmlformats-officedocument.presentationml.slide+xml"/>
  <Override PartName="/ppt/slides/slide692.xml" ContentType="application/vnd.openxmlformats-officedocument.presentationml.slide+xml"/>
  <Override PartName="/ppt/notesSlides/notesSlide127.xml" ContentType="application/vnd.openxmlformats-officedocument.presentationml.notesSlide+xml"/>
  <Override PartName="/ppt/notesSlides/notesSlide174.xml" ContentType="application/vnd.openxmlformats-officedocument.presentationml.notesSlide+xml"/>
  <Override PartName="/ppt/slides/slide8.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98.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768.xml" ContentType="application/vnd.openxmlformats-officedocument.presentationml.slide+xml"/>
  <Override PartName="/ppt/slides/slide831.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slides/slide670.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746.xml" ContentType="application/vnd.openxmlformats-officedocument.presentationml.slide+xml"/>
  <Override PartName="/ppt/slides/slide793.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slides/slide724.xml" ContentType="application/vnd.openxmlformats-officedocument.presentationml.slide+xml"/>
  <Override PartName="/ppt/slides/slide771.xml" ContentType="application/vnd.openxmlformats-officedocument.presentationml.slide+xml"/>
  <Override PartName="/ppt/slides/slide869.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slides/slide702.xml" ContentType="application/vnd.openxmlformats-officedocument.presentationml.slide+xml"/>
  <Override PartName="/ppt/slides/slide847.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slides/slide639.xml" ContentType="application/vnd.openxmlformats-officedocument.presentationml.slide+xml"/>
  <Override PartName="/ppt/slides/slide686.xml" ContentType="application/vnd.openxmlformats-officedocument.presentationml.slide+xml"/>
  <Override PartName="/ppt/slides/slide825.xml" ContentType="application/vnd.openxmlformats-officedocument.presentationml.slide+xml"/>
  <Override PartName="/ppt/slides/slide872.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664.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787.xml" ContentType="application/vnd.openxmlformats-officedocument.presentationml.slide+xml"/>
  <Override PartName="/ppt/slides/slide803.xml" ContentType="application/vnd.openxmlformats-officedocument.presentationml.slide+xml"/>
  <Override PartName="/ppt/slides/slide850.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s/slide642.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718.xml" ContentType="application/vnd.openxmlformats-officedocument.presentationml.slide+xml"/>
  <Override PartName="/ppt/slides/slide76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slides/slide743.xml" ContentType="application/vnd.openxmlformats-officedocument.presentationml.slide+xml"/>
  <Override PartName="/ppt/slides/slide790.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721.xml" ContentType="application/vnd.openxmlformats-officedocument.presentationml.slide+xml"/>
  <Override PartName="/ppt/slides/slide819.xml" ContentType="application/vnd.openxmlformats-officedocument.presentationml.slide+xml"/>
  <Override PartName="/ppt/slides/slide866.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s/slide658.xml" ContentType="application/vnd.openxmlformats-officedocument.presentationml.slide+xml"/>
  <Override PartName="/ppt/slides/slide844.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683.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759.xml" ContentType="application/vnd.openxmlformats-officedocument.presentationml.slide+xml"/>
  <Override PartName="/ppt/slides/slide822.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661.xml" ContentType="application/vnd.openxmlformats-officedocument.presentationml.slide+xml"/>
  <Override PartName="/ppt/slides/slide800.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s/slide737.xml" ContentType="application/vnd.openxmlformats-officedocument.presentationml.slide+xml"/>
  <Override PartName="/ppt/slides/slide78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slides/slide715.xml" ContentType="application/vnd.openxmlformats-officedocument.presentationml.slide+xml"/>
  <Override PartName="/ppt/slides/slide76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699.xml" ContentType="application/vnd.openxmlformats-officedocument.presentationml.slide+xml"/>
  <Override PartName="/ppt/slides/slide838.xml" ContentType="application/vnd.openxmlformats-officedocument.presentationml.slide+xml"/>
  <Override PartName="/ppt/slides/slide885.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677.xml" ContentType="application/vnd.openxmlformats-officedocument.presentationml.slide+xml"/>
  <Override PartName="/ppt/slides/slide740.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slides/slide816.xml" ContentType="application/vnd.openxmlformats-officedocument.presentationml.slide+xml"/>
  <Override PartName="/ppt/slides/slide863.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55.xml" ContentType="application/vnd.openxmlformats-officedocument.presentationml.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778.xml" ContentType="application/vnd.openxmlformats-officedocument.presentationml.slide+xml"/>
  <Override PartName="/ppt/slides/slide841.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680.xml" ContentType="application/vnd.openxmlformats-officedocument.presentationml.slid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709.xml" ContentType="application/vnd.openxmlformats-officedocument.presentationml.slide+xml"/>
  <Override PartName="/ppt/slides/slide756.xml" ContentType="application/vnd.openxmlformats-officedocument.presentationml.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slides/slide734.xml" ContentType="application/vnd.openxmlformats-officedocument.presentationml.slide+xml"/>
  <Override PartName="/ppt/slides/slide781.xml" ContentType="application/vnd.openxmlformats-officedocument.presentationml.slide+xml"/>
  <Override PartName="/ppt/slides/slide879.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s/slide857.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649.xml" ContentType="application/vnd.openxmlformats-officedocument.presentationml.slide+xml"/>
  <Override PartName="/ppt/slides/slide696.xml" ContentType="application/vnd.openxmlformats-officedocument.presentationml.slide+xml"/>
  <Override PartName="/ppt/slides/slide712.xml" ContentType="application/vnd.openxmlformats-officedocument.presentationml.slide+xml"/>
  <Override PartName="/ppt/notesSlides/notesSlide178.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835.xml" ContentType="application/vnd.openxmlformats-officedocument.presentationml.slide+xml"/>
  <Override PartName="/ppt/slides/slide882.xml" ContentType="application/vnd.openxmlformats-officedocument.presentationml.slide+xml"/>
  <Override PartName="/ppt/notesSlides/notesSlide40.xml" ContentType="application/vnd.openxmlformats-officedocument.presentationml.notes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slides/slide674.xml" ContentType="application/vnd.openxmlformats-officedocument.presentationml.slide+xml"/>
  <Override PartName="/ppt/slides/slide813.xml" ContentType="application/vnd.openxmlformats-officedocument.presentationml.slide+xml"/>
  <Override PartName="/ppt/slides/slide860.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652.xml" ContentType="application/vnd.openxmlformats-officedocument.presentationml.slide+xml"/>
  <Override PartName="/ppt/slides/slide797.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notesSlides/notesSlide181.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728.xml" ContentType="application/vnd.openxmlformats-officedocument.presentationml.slide+xml"/>
  <Override PartName="/ppt/slides/slide775.xml" ContentType="application/vnd.openxmlformats-officedocument.presentationml.slide+xml"/>
  <Override PartName="/ppt/slideLayouts/slideLayout17.xml" ContentType="application/vnd.openxmlformats-officedocument.presentationml.slideLayout+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slides/slide706.xml" ContentType="application/vnd.openxmlformats-officedocument.presentationml.slide+xml"/>
  <Override PartName="/ppt/slides/slide753.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slides/slide829.xml" ContentType="application/vnd.openxmlformats-officedocument.presentationml.slide+xml"/>
  <Override PartName="/ppt/slides/slide876.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668.xml" ContentType="application/vnd.openxmlformats-officedocument.presentationml.slide+xml"/>
  <Override PartName="/ppt/slides/slide731.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slides/slide807.xml" ContentType="application/vnd.openxmlformats-officedocument.presentationml.slide+xml"/>
  <Override PartName="/ppt/slides/slide854.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646.xml" ContentType="application/vnd.openxmlformats-officedocument.presentationml.slide+xml"/>
  <Override PartName="/ppt/slides/slide693.xml" ContentType="application/vnd.openxmlformats-officedocument.presentationml.slide+xml"/>
  <Override PartName="/ppt/slides/slide832.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slides/slide671.xml" ContentType="application/vnd.openxmlformats-officedocument.presentationml.slide+xml"/>
  <Override PartName="/ppt/slides/slide769.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53.xml" ContentType="application/vnd.openxmlformats-officedocument.presentationml.notes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slides/slide747.xml" ContentType="application/vnd.openxmlformats-officedocument.presentationml.slide+xml"/>
  <Override PartName="/ppt/slides/slide794.xml" ContentType="application/vnd.openxmlformats-officedocument.presentationml.slide+xml"/>
  <Override PartName="/ppt/slides/slide810.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notesSlides/notesSlide131.xml" ContentType="application/vnd.openxmlformats-officedocument.presentationml.notes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slides/slide725.xml" ContentType="application/vnd.openxmlformats-officedocument.presentationml.slide+xml"/>
  <Override PartName="/ppt/slides/slide772.xml" ContentType="application/vnd.openxmlformats-officedocument.presentationml.slide+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848.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687.xml" ContentType="application/vnd.openxmlformats-officedocument.presentationml.slide+xml"/>
  <Override PartName="/ppt/slides/slide703.xml" ContentType="application/vnd.openxmlformats-officedocument.presentationml.slide+xml"/>
  <Override PartName="/ppt/slides/slide750.xml" ContentType="application/vnd.openxmlformats-officedocument.presentationml.slide+xml"/>
  <Override PartName="/ppt/notesSlides/notesSlide169.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slides/slide826.xml" ContentType="application/vnd.openxmlformats-officedocument.presentationml.slide+xml"/>
  <Override PartName="/ppt/slides/slide873.xml" ContentType="application/vnd.openxmlformats-officedocument.presentationml.slide+xml"/>
  <Default Extension="vml" ContentType="application/vnd.openxmlformats-officedocument.vmlDrawing"/>
  <Override PartName="/ppt/notesSlides/notesSlide31.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665.xml" ContentType="application/vnd.openxmlformats-officedocument.presentationml.slide+xml"/>
  <Override PartName="/ppt/slides/slide804.xml" ContentType="application/vnd.openxmlformats-officedocument.presentationml.slide+xml"/>
  <Override PartName="/ppt/slides/slide851.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ppt/slides/slide643.xml" ContentType="application/vnd.openxmlformats-officedocument.presentationml.slide+xml"/>
  <Override PartName="/ppt/slides/slide690.xml" ContentType="application/vnd.openxmlformats-officedocument.presentationml.slide+xml"/>
  <Override PartName="/ppt/slides/slide788.xml" ContentType="application/vnd.openxmlformats-officedocument.presentationml.slide+xml"/>
  <Override PartName="/ppt/notesSlides/notesSlide125.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s/slide719.xml" ContentType="application/vnd.openxmlformats-officedocument.presentationml.slide+xml"/>
  <Override PartName="/ppt/slides/slide766.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notesSlides/notesSlide47.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Override PartName="/ppt/slides/slide744.xml" ContentType="application/vnd.openxmlformats-officedocument.presentationml.slide+xml"/>
  <Override PartName="/ppt/slides/slide791.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slides/slide722.xml" ContentType="application/vnd.openxmlformats-officedocument.presentationml.slide+xml"/>
  <Override PartName="/ppt/slides/slide867.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61.xml" ContentType="application/vnd.openxmlformats-officedocument.presentationml.slide+xml"/>
  <Override PartName="/ppt/slides/slide659.xml" ContentType="application/vnd.openxmlformats-officedocument.presentationml.slide+xml"/>
  <Override PartName="/ppt/slideLayouts/slideLayout11.xml" ContentType="application/vnd.openxmlformats-officedocument.presentationml.slideLayout+xml"/>
  <Override PartName="/ppt/notesSlides/notesSlide188.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slides/slide498.xml" ContentType="application/vnd.openxmlformats-officedocument.presentationml.slide+xml"/>
  <Override PartName="/ppt/slides/slide700.xml" ContentType="application/vnd.openxmlformats-officedocument.presentationml.slide+xml"/>
  <Override PartName="/ppt/slides/slide845.xml" ContentType="application/vnd.openxmlformats-officedocument.presentationml.slide+xml"/>
  <Override PartName="/ppt/notesSlides/notesSlide50.xml" ContentType="application/vnd.openxmlformats-officedocument.presentationml.notesSlide+xml"/>
  <Override PartName="/ppt/slides/slide145.xml" ContentType="application/vnd.openxmlformats-officedocument.presentationml.slide+xml"/>
  <Override PartName="/ppt/slides/slide192.xml" ContentType="application/vnd.openxmlformats-officedocument.presentationml.slide+xml"/>
  <Override PartName="/ppt/slides/slide637.xml" ContentType="application/vnd.openxmlformats-officedocument.presentationml.slide+xml"/>
  <Override PartName="/ppt/slides/slide684.xml" ContentType="application/vnd.openxmlformats-officedocument.presentationml.slide+xml"/>
  <Override PartName="/ppt/slides/slide823.xml" ContentType="application/vnd.openxmlformats-officedocument.presentationml.slide+xml"/>
  <Override PartName="/ppt/slides/slide870.xml" ContentType="application/vnd.openxmlformats-officedocument.presentationml.slide+xml"/>
  <Override PartName="/ppt/notesSlides/notesSlide119.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331.xml" ContentType="application/vnd.openxmlformats-officedocument.presentationml.slide+xml"/>
  <Override PartName="/ppt/slides/slide429.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slides/slide662.xml" ContentType="application/vnd.openxmlformats-officedocument.presentationml.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738.xml" ContentType="application/vnd.openxmlformats-officedocument.presentationml.slide+xml"/>
  <Override PartName="/ppt/slides/slide785.xml" ContentType="application/vnd.openxmlformats-officedocument.presentationml.slide+xml"/>
  <Override PartName="/ppt/slides/slide801.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577.xml" ContentType="application/vnd.openxmlformats-officedocument.presentationml.slide+xml"/>
  <Override PartName="/ppt/slides/slide64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s/slide369.xml" ContentType="application/vnd.openxmlformats-officedocument.presentationml.slide+xml"/>
  <Override PartName="/ppt/slides/slide432.xml" ContentType="application/vnd.openxmlformats-officedocument.presentationml.slide+xml"/>
  <Override PartName="/ppt/slides/slide716.xml" ContentType="application/vnd.openxmlformats-officedocument.presentationml.slide+xml"/>
  <Override PartName="/ppt/slides/slide763.xml" ContentType="application/vnd.openxmlformats-officedocument.presentationml.slide+xml"/>
  <Default Extension="jpeg" ContentType="image/jpeg"/>
  <Override PartName="/ppt/notesSlides/notesSlide100.xml" ContentType="application/vnd.openxmlformats-officedocument.presentationml.notesSlide+xml"/>
  <Override PartName="/ppt/slides/slide31.xml" ContentType="application/vnd.openxmlformats-officedocument.presentationml.slide+xml"/>
  <Override PartName="/ppt/slides/slide224.xml" ContentType="application/vnd.openxmlformats-officedocument.presentationml.slide+xml"/>
  <Override PartName="/ppt/slides/slide271.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741.xml" ContentType="application/vnd.openxmlformats-officedocument.presentationml.slide+xml"/>
  <Override PartName="/ppt/slides/slide839.xml" ContentType="application/vnd.openxmlformats-officedocument.presentationml.slide+xml"/>
  <Override PartName="/ppt/slides/slide886.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80.xml" ContentType="application/vnd.openxmlformats-officedocument.presentationml.slide+xml"/>
  <Override PartName="/ppt/slides/slide678.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72.xml" ContentType="application/vnd.openxmlformats-officedocument.presentationml.slide+xml"/>
  <Override PartName="/ppt/slides/slide609.xml" ContentType="application/vnd.openxmlformats-officedocument.presentationml.slide+xml"/>
  <Override PartName="/ppt/slides/slide817.xml" ContentType="application/vnd.openxmlformats-officedocument.presentationml.slide+xml"/>
  <Override PartName="/ppt/slides/slide864.xml" ContentType="application/vnd.openxmlformats-officedocument.presentationml.slide+xml"/>
  <Override PartName="/ppt/slides/slide117.xml" ContentType="application/vnd.openxmlformats-officedocument.presentationml.slide+xml"/>
  <Override PartName="/ppt/slides/slide164.xml" ContentType="application/vnd.openxmlformats-officedocument.presentationml.slide+xml"/>
  <Override PartName="/ppt/slides/slide448.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656.xml" ContentType="application/vnd.openxmlformats-officedocument.presentationml.slide+xml"/>
  <Override PartName="/ppt/slides/slide842.xml" ContentType="application/vnd.openxmlformats-officedocument.presentationml.slide+xml"/>
  <Override PartName="/ppt/notesSlides/notesSlide138.xml" ContentType="application/vnd.openxmlformats-officedocument.presentationml.notesSlide+xml"/>
  <Override PartName="/ppt/notesSlides/notesSlide185.xml" ContentType="application/vnd.openxmlformats-officedocument.presentationml.notesSlide+xml"/>
  <Override PartName="/ppt/slides/slide69.xml" ContentType="application/vnd.openxmlformats-officedocument.presentationml.slide+xml"/>
  <Override PartName="/ppt/slides/slide287.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634.xml" ContentType="application/vnd.openxmlformats-officedocument.presentationml.slide+xml"/>
  <Override PartName="/ppt/slides/slide681.xml" ContentType="application/vnd.openxmlformats-officedocument.presentationml.slide+xml"/>
  <Override PartName="/ppt/slides/slide779.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47.xml" ContentType="application/vnd.openxmlformats-officedocument.presentationml.slide+xml"/>
  <Override PartName="/ppt/slides/slide426.xml" ContentType="application/vnd.openxmlformats-officedocument.presentationml.slide+xml"/>
  <Override PartName="/ppt/slides/slide757.xml" ContentType="application/vnd.openxmlformats-officedocument.presentationml.slide+xml"/>
  <Override PartName="/ppt/slides/slide120.xml" ContentType="application/vnd.openxmlformats-officedocument.presentationml.slide+xml"/>
  <Override PartName="/ppt/slides/slide265.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notesSlides/notesSlide38.xml" ContentType="application/vnd.openxmlformats-officedocument.presentationml.notesSlide+xml"/>
  <Override PartName="/ppt/slides/slide72.xml" ContentType="application/vnd.openxmlformats-officedocument.presentationml.slide+xml"/>
  <Override PartName="/ppt/slides/slide451.xml" ContentType="application/vnd.openxmlformats-officedocument.presentationml.slide+xml"/>
  <Override PartName="/ppt/slides/slide782.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713.xml" ContentType="application/vnd.openxmlformats-officedocument.presentationml.slide+xml"/>
  <Override PartName="/ppt/slides/slide858.xml" ContentType="application/vnd.openxmlformats-officedocument.presentationml.slide+xml"/>
  <Override PartName="/ppt/notesSlides/notesSlide63.xml" ContentType="application/vnd.openxmlformats-officedocument.presentationml.notesSlide+xml"/>
  <Override PartName="/ppt/slides/slide221.xml" ContentType="application/vnd.openxmlformats-officedocument.presentationml.slide+xml"/>
  <Override PartName="/ppt/slides/slide366.xml" ContentType="application/vnd.openxmlformats-officedocument.presentationml.slide+xml"/>
  <Override PartName="/ppt/slides/slide552.xml" ContentType="application/vnd.openxmlformats-officedocument.presentationml.slide+xml"/>
  <Override PartName="/ppt/slides/slide697.xml" ContentType="application/vnd.openxmlformats-officedocument.presentationml.slide+xml"/>
  <Override PartName="/ppt/slides/slide883.xml" ContentType="application/vnd.openxmlformats-officedocument.presentationml.slide+xml"/>
  <Override PartName="/ppt/notesSlides/notesSlide179.xml" ContentType="application/vnd.openxmlformats-officedocument.presentationml.notesSlide+xml"/>
  <Override PartName="/ppt/slides/slide391.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467.xml" ContentType="application/vnd.openxmlformats-officedocument.presentationml.slide+xml"/>
  <Override PartName="/ppt/slides/slide814.xml" ContentType="application/vnd.openxmlformats-officedocument.presentationml.slide+xml"/>
  <Override PartName="/ppt/slides/slide88.xml" ContentType="application/vnd.openxmlformats-officedocument.presentationml.slide+xml"/>
  <Override PartName="/ppt/slides/slide322.xml" ContentType="application/vnd.openxmlformats-officedocument.presentationml.slide+xml"/>
  <Override PartName="/ppt/slides/slide653.xml" ContentType="application/vnd.openxmlformats-officedocument.presentationml.slide+xml"/>
  <Override PartName="/ppt/slides/slide798.xml" ContentType="application/vnd.openxmlformats-officedocument.presentationml.slide+xml"/>
  <Override PartName="/ppt/notesSlides/notesSlide135.xml" ContentType="application/vnd.openxmlformats-officedocument.presentationml.notesSlide+xml"/>
  <Override PartName="/ppt/slides/slide19.xml" ContentType="application/vnd.openxmlformats-officedocument.presentationml.slide+xml"/>
  <Override PartName="/ppt/slides/slide161.xml" ContentType="application/vnd.openxmlformats-officedocument.presentationml.slide+xml"/>
  <Override PartName="/ppt/slides/slide492.xml" ContentType="application/vnd.openxmlformats-officedocument.presentationml.slide+xml"/>
  <Override PartName="/ppt/slides/slide729.xml" ContentType="application/vnd.openxmlformats-officedocument.presentationml.slide+xml"/>
  <Override PartName="/ppt/notesSlides/notesSlide79.xml" ContentType="application/vnd.openxmlformats-officedocument.presentationml.notesSlide+xml"/>
  <Override PartName="/ppt/slides/slide237.xml" ContentType="application/vnd.openxmlformats-officedocument.presentationml.slide+xml"/>
  <Override PartName="/ppt/slides/slide423.xml" ContentType="application/vnd.openxmlformats-officedocument.presentationml.slide+xml"/>
  <Override PartName="/ppt/slides/slide568.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160.xml" ContentType="application/vnd.openxmlformats-officedocument.presentationml.notesSlide+xml"/>
  <Override PartName="/ppt/slides/slide44.xml" ContentType="application/vnd.openxmlformats-officedocument.presentationml.slide+xml"/>
  <Override PartName="/ppt/slides/slide262.xml" ContentType="application/vnd.openxmlformats-officedocument.presentationml.slide+xml"/>
  <Override PartName="/ppt/slides/slide754.xml" ContentType="application/vnd.openxmlformats-officedocument.presentationml.slide+xml"/>
  <Default Extension="emf" ContentType="image/x-emf"/>
  <Override PartName="/ppt/slides/slide593.xml" ContentType="application/vnd.openxmlformats-officedocument.presentationml.slide+xml"/>
  <Override PartName="/ppt/notesSlides/notesSlide35.xml" ContentType="application/vnd.openxmlformats-officedocument.presentationml.notesSlide+xml"/>
  <Override PartName="/ppt/slides/slide338.xml" ContentType="application/vnd.openxmlformats-officedocument.presentationml.slide+xml"/>
  <Override PartName="/ppt/slides/slide524.xml" ContentType="application/vnd.openxmlformats-officedocument.presentationml.slide+xml"/>
  <Override PartName="/ppt/slides/slide669.xml" ContentType="application/vnd.openxmlformats-officedocument.presentationml.slide+xml"/>
  <Override PartName="/ppt/slides/slide855.xml" ContentType="application/vnd.openxmlformats-officedocument.presentationml.slide+xml"/>
  <Override PartName="/ppt/notesSlides/notesSlide60.xml" ContentType="application/vnd.openxmlformats-officedocument.presentationml.notesSlide+xml"/>
  <Override PartName="/ppt/slides/slide177.xml" ContentType="application/vnd.openxmlformats-officedocument.presentationml.slide+xml"/>
  <Override PartName="/ppt/slides/slide363.xml" ContentType="application/vnd.openxmlformats-officedocument.presentationml.slide+xml"/>
  <Override PartName="/ppt/slides/slide694.xml" ContentType="application/vnd.openxmlformats-officedocument.presentationml.slide+xml"/>
  <Override PartName="/ppt/slides/slide710.xml" ContentType="application/vnd.openxmlformats-officedocument.presentationml.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439.xml" ContentType="application/vnd.openxmlformats-officedocument.presentationml.slide+xml"/>
  <Override PartName="/ppt/slides/slide880.xml" ContentType="application/vnd.openxmlformats-officedocument.presentationml.slide+xml"/>
  <Override PartName="/ppt/slides/slide278.xml" ContentType="application/vnd.openxmlformats-officedocument.presentationml.slide+xml"/>
  <Override PartName="/ppt/slides/slide625.xml" ContentType="application/vnd.openxmlformats-officedocument.presentationml.slide+xml"/>
  <Override PartName="/ppt/slides/slide811.xml" ContentType="application/vnd.openxmlformats-officedocument.presentationml.slide+xml"/>
  <Override PartName="/ppt/notesSlides/notesSlide107.xml" ContentType="application/vnd.openxmlformats-officedocument.presentationml.notesSlide+xml"/>
  <Override PartName="/ppt/slides/slide85.xml" ContentType="application/vnd.openxmlformats-officedocument.presentationml.slide+xml"/>
  <Override PartName="/ppt/slides/slide133.xml" ContentType="application/vnd.openxmlformats-officedocument.presentationml.slide+xml"/>
  <Override PartName="/ppt/slides/slide464.xml" ContentType="application/vnd.openxmlformats-officedocument.presentationml.slide+xml"/>
  <Override PartName="/ppt/slides/slide650.xml" ContentType="application/vnd.openxmlformats-officedocument.presentationml.slide+xml"/>
  <Override PartName="/ppt/slides/slide795.xml" ContentType="application/vnd.openxmlformats-officedocument.presentationml.slide+xml"/>
  <Override PartName="/ppt/notesSlides/notesSlide132.xml" ContentType="application/vnd.openxmlformats-officedocument.presentationml.notesSlide+xml"/>
  <Override PartName="/ppt/slides/slide209.xml" ContentType="application/vnd.openxmlformats-officedocument.presentationml.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234.xml" ContentType="application/vnd.openxmlformats-officedocument.presentationml.slide+xml"/>
  <Override PartName="/ppt/slides/slide379.xml" ContentType="application/vnd.openxmlformats-officedocument.presentationml.slide+xml"/>
  <Override PartName="/ppt/slides/slide726.xml" ContentType="application/vnd.openxmlformats-officedocument.presentationml.slide+xml"/>
  <Override PartName="/ppt/slideLayouts/slideLayout15.xml" ContentType="application/vnd.openxmlformats-officedocument.presentationml.slideLayout+xml"/>
  <Override PartName="/ppt/slides/slide41.xml" ContentType="application/vnd.openxmlformats-officedocument.presentationml.slide+xml"/>
  <Override PartName="/ppt/slides/slide420.xml" ContentType="application/vnd.openxmlformats-officedocument.presentationml.slide+xml"/>
  <Override PartName="/ppt/slides/slide565.xml" ContentType="application/vnd.openxmlformats-officedocument.presentationml.slide+xml"/>
  <Override PartName="/ppt/slides/slide751.xml" ContentType="application/vnd.openxmlformats-officedocument.presentationml.slide+xml"/>
  <Override PartName="/ppt/slides/slide149.xml" ContentType="application/vnd.openxmlformats-officedocument.presentationml.slide+xml"/>
  <Override PartName="/ppt/slides/slide590.xml" ContentType="application/vnd.openxmlformats-officedocument.presentationml.slide+xml"/>
  <Override PartName="/ppt/slides/slide827.xml" ContentType="application/vnd.openxmlformats-officedocument.presentationml.slide+xml"/>
  <Override PartName="/ppt/notesSlides/notesSlide32.xml" ContentType="application/vnd.openxmlformats-officedocument.presentationml.notesSlide+xml"/>
  <Override PartName="/ppt/slides/slide335.xml" ContentType="application/vnd.openxmlformats-officedocument.presentationml.slide+xml"/>
  <Override PartName="/ppt/slides/slide666.xml" ContentType="application/vnd.openxmlformats-officedocument.presentationml.slide+xml"/>
  <Override PartName="/ppt/notesSlides/notesSlide148.xml" ContentType="application/vnd.openxmlformats-officedocument.presentationml.notesSlide+xml"/>
  <Override PartName="/ppt/slides/slide174.xml" ContentType="application/vnd.openxmlformats-officedocument.presentationml.slide+xml"/>
  <Override PartName="/ppt/slides/slide521.xml" ContentType="application/vnd.openxmlformats-officedocument.presentationml.slide+xml"/>
  <Override PartName="/ppt/slides/slide852.xml" ContentType="application/vnd.openxmlformats-officedocument.presentationml.slide+xml"/>
  <Override PartName="/ppt/slides/slide7.xml" ContentType="application/vnd.openxmlformats-officedocument.presentationml.slide+xml"/>
  <Override PartName="/ppt/slides/slide360.xml" ContentType="application/vnd.openxmlformats-officedocument.presentationml.slide+xml"/>
  <Override PartName="/ppt/slides/slide691.xml" ContentType="application/vnd.openxmlformats-officedocument.presentationml.slide+xml"/>
  <Override PartName="/ppt/slideLayouts/slideLayout9.xml" ContentType="application/vnd.openxmlformats-officedocument.presentationml.slideLayout+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436.xml" ContentType="application/vnd.openxmlformats-officedocument.presentationml.slide+xml"/>
  <Override PartName="/ppt/slides/slide622.xml" ContentType="application/vnd.openxmlformats-officedocument.presentationml.slide+xml"/>
  <Override PartName="/ppt/slides/slide767.xml" ContentType="application/vnd.openxmlformats-officedocument.presentationml.slide+xml"/>
  <Override PartName="/ppt/notesSlides/notesSlide104.xml" ContentType="application/vnd.openxmlformats-officedocument.presentationml.notesSlide+xml"/>
  <Override PartName="/ppt/slides/slide130.xml" ContentType="application/vnd.openxmlformats-officedocument.presentationml.slide+xml"/>
  <Override PartName="/ppt/slides/slide275.xml" ContentType="application/vnd.openxmlformats-officedocument.presentationml.slide+xml"/>
  <Override PartName="/ppt/slides/slide461.xml" ContentType="application/vnd.openxmlformats-officedocument.presentationml.slide+xml"/>
  <Override PartName="/ppt/slides/slide792.xml" ContentType="application/vnd.openxmlformats-officedocument.presentationml.slide+xml"/>
  <Override PartName="/ppt/notesSlides/notesSlide48.xml" ContentType="application/vnd.openxmlformats-officedocument.presentationml.notesSlide+xml"/>
  <Override PartName="/ppt/slides/slide82.xml" ContentType="application/vnd.openxmlformats-officedocument.presentationml.slide+xml"/>
  <Override PartName="/ppt/slides/slide206.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376.xml" ContentType="application/vnd.openxmlformats-officedocument.presentationml.slide+xml"/>
  <Override PartName="/ppt/slides/slide723.xml" ContentType="application/vnd.openxmlformats-officedocument.presentationml.slide+xml"/>
  <Override PartName="/ppt/slides/slide868.xml" ContentType="application/vnd.openxmlformats-officedocument.presentationml.slide+xml"/>
  <Override PartName="/ppt/notesSlides/notesSlide73.xml" ContentType="application/vnd.openxmlformats-officedocument.presentationml.notesSlide+xml"/>
  <Override PartName="/ppt/slides/slide231.xml" ContentType="application/vnd.openxmlformats-officedocument.presentationml.slide+xml"/>
  <Override PartName="/ppt/slides/slide562.xml" ContentType="application/vnd.openxmlformats-officedocument.presentationml.slide+xml"/>
  <Override PartName="/ppt/slideLayouts/slideLayout12.xml" ContentType="application/vnd.openxmlformats-officedocument.presentationml.slideLayout+xml"/>
  <Override PartName="/ppt/notesSlides/notesSlide189.xml" ContentType="application/vnd.openxmlformats-officedocument.presentationml.notesSlide+xml"/>
  <Override PartName="/ppt/slides/slide307.xml" ContentType="application/vnd.openxmlformats-officedocument.presentationml.slide+xml"/>
  <Override PartName="/ppt/slides/slide638.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824.xml" ContentType="application/vnd.openxmlformats-officedocument.presentationml.slide+xml"/>
  <Override PartName="/ppt/slides/slide171.xml" ContentType="application/vnd.openxmlformats-officedocument.presentationml.slide+xml"/>
  <Override PartName="/ppt/slides/slide663.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408.xml" ContentType="application/vnd.openxmlformats-officedocument.presentationml.slide+xml"/>
  <Override PartName="/ppt/slides/slide739.xml" ContentType="application/vnd.openxmlformats-officedocument.presentationml.slide+xml"/>
  <Override PartName="/ppt/notesSlides/notesSlide170.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433.xml" ContentType="application/vnd.openxmlformats-officedocument.presentationml.slide+xml"/>
  <Override PartName="/ppt/slides/slide578.xml" ContentType="application/vnd.openxmlformats-officedocument.presentationml.slide+xml"/>
  <Override PartName="/ppt/slides/slide764.xml" ContentType="application/vnd.openxmlformats-officedocument.presentationml.slide+xml"/>
  <Override PartName="/ppt/slideLayouts/slideLayout6.xml" ContentType="application/vnd.openxmlformats-officedocument.presentationml.slideLayout+xml"/>
  <Override PartName="/ppt/slides/slide272.xml" ContentType="application/vnd.openxmlformats-officedocument.presentationml.slide+xml"/>
  <Override PartName="/ppt/slides/slide509.xml" ContentType="application/vnd.openxmlformats-officedocument.presentationml.slide+xml"/>
  <Override PartName="/ppt/notesSlides/notesSlide45.xml" ContentType="application/vnd.openxmlformats-officedocument.presentationml.notesSlide+xml"/>
  <Override PartName="/ppt/notesSlides/notesSlide101.xml" ContentType="application/vnd.openxmlformats-officedocument.presentationml.notesSlide+xml"/>
  <Override PartName="/ppt/slides/slide348.xml" ContentType="application/vnd.openxmlformats-officedocument.presentationml.slide+xml"/>
  <Override PartName="/ppt/slides/slide679.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534.xml" ContentType="application/vnd.openxmlformats-officedocument.presentationml.slide+xml"/>
  <Override PartName="/ppt/slides/slide720.xml" ContentType="application/vnd.openxmlformats-officedocument.presentationml.slide+xml"/>
  <Override PartName="/ppt/slides/slide865.xml" ContentType="application/vnd.openxmlformats-officedocument.presentationml.slide+xml"/>
  <Override PartName="/ppt/notesSlides/notesSlide70.xml" ContentType="application/vnd.openxmlformats-officedocument.presentationml.notesSlide+xml"/>
  <Override PartName="/ppt/slides/slide373.xml" ContentType="application/vnd.openxmlformats-officedocument.presentationml.slide+xml"/>
  <Override PartName="/ppt/notesSlides/notesSlide186.xml" ContentType="application/vnd.openxmlformats-officedocument.presentationml.notesSlide+xml"/>
  <Override PartName="/ppt/slides/slide118.xml" ContentType="application/vnd.openxmlformats-officedocument.presentationml.slide+xml"/>
  <Override PartName="/ppt/slides/slide304.xml" ContentType="application/vnd.openxmlformats-officedocument.presentationml.slide+xml"/>
  <Override PartName="/ppt/slides/slide449.xml" ContentType="application/vnd.openxmlformats-officedocument.presentationml.slide+xml"/>
  <Override PartName="/ppt/slides/slide143.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821.xml" ContentType="application/vnd.openxmlformats-officedocument.presentationml.slide+xml"/>
  <Override PartName="/ppt/notesSlides/notesSlide117.xml" ContentType="application/vnd.openxmlformats-officedocument.presentationml.notesSlide+xml"/>
  <Override PartName="/ppt/slides/slide95.xml" ContentType="application/vnd.openxmlformats-officedocument.presentationml.slide+xml"/>
  <Override PartName="/ppt/slides/slide474.xml" ContentType="application/vnd.openxmlformats-officedocument.presentationml.slide+xml"/>
  <Override PartName="/ppt/slides/slide660.xml" ContentType="application/vnd.openxmlformats-officedocument.presentationml.slide+xml"/>
  <Default Extension="bin" ContentType="application/vnd.openxmlformats-officedocument.oleObject"/>
  <Override PartName="/ppt/notesSlides/notesSlide142.xml" ContentType="application/vnd.openxmlformats-officedocument.presentationml.notesSlide+xml"/>
  <Override PartName="/ppt/slides/slide26.xml" ContentType="application/vnd.openxmlformats-officedocument.presentationml.slide+xml"/>
  <Override PartName="/ppt/slides/slide219.xml" ContentType="application/vnd.openxmlformats-officedocument.presentationml.slide+xml"/>
  <Override PartName="/ppt/slides/slide405.xml" ContentType="application/vnd.openxmlformats-officedocument.presentationml.slide+xml"/>
  <Override PartName="/ppt/slides/slide736.xml" ContentType="application/vnd.openxmlformats-officedocument.presentationml.slide+xml"/>
  <Override PartName="/ppt/notesSlides/notesSlide86.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244.xml" ContentType="application/vnd.openxmlformats-officedocument.presentationml.slide+xml"/>
  <Override PartName="/ppt/slides/slide389.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430.xml" ContentType="application/vnd.openxmlformats-officedocument.presentationml.slide+xml"/>
  <Override PartName="/ppt/slides/slide761.xml" ContentType="application/vnd.openxmlformats-officedocument.presentationml.slide+xml"/>
  <Override PartName="/ppt/slides/slide159.xml" ContentType="application/vnd.openxmlformats-officedocument.presentationml.slide+xml"/>
  <Override PartName="/ppt/slides/slide506.xml" ContentType="application/vnd.openxmlformats-officedocument.presentationml.slide+xml"/>
  <Override PartName="/ppt/slides/slide837.xml" ContentType="application/vnd.openxmlformats-officedocument.presentationml.slide+xml"/>
  <Override PartName="/ppt/notesSlides/notesSlide42.xml" ContentType="application/vnd.openxmlformats-officedocument.presentationml.notesSlide+xml"/>
  <Override PartName="/ppt/slides/slide200.xml" ContentType="application/vnd.openxmlformats-officedocument.presentationml.slide+xml"/>
  <Override PartName="/ppt/slides/slide345.xml" ContentType="application/vnd.openxmlformats-officedocument.presentationml.slide+xml"/>
  <Override PartName="/ppt/slides/slide531.xml" ContentType="application/vnd.openxmlformats-officedocument.presentationml.slide+xml"/>
  <Override PartName="/ppt/slides/slide676.xml" ContentType="application/vnd.openxmlformats-officedocument.presentationml.slide+xml"/>
  <Override PartName="/ppt/slides/slide862.xml" ContentType="application/vnd.openxmlformats-officedocument.presentationml.slide+xml"/>
  <Override PartName="/ppt/notesSlides/notesSlide8.xml" ContentType="application/vnd.openxmlformats-officedocument.presentationml.notesSlide+xml"/>
  <Override PartName="/ppt/notesSlides/notesSlide158.xml" ContentType="application/vnd.openxmlformats-officedocument.presentationml.notesSlide+xml"/>
  <Override PartName="/ppt/slides/slide184.xml" ContentType="application/vnd.openxmlformats-officedocument.presentationml.slide+xml"/>
  <Override PartName="/ppt/slides/slide370.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446.xml" ContentType="application/vnd.openxmlformats-officedocument.presentationml.slide+xml"/>
  <Override PartName="/ppt/notesSlides/notesSlide183.xml" ContentType="application/vnd.openxmlformats-officedocument.presentationml.notesSlide+xml"/>
  <Override PartName="/ppt/slides/slide67.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777.xml" ContentType="application/vnd.openxmlformats-officedocument.presentationml.slide+xml"/>
  <Override PartName="/ppt/notesSlides/notesSlide114.xml" ContentType="application/vnd.openxmlformats-officedocument.presentationml.notesSlide+xml"/>
  <Override PartName="/ppt/slides/slide92.xml" ContentType="application/vnd.openxmlformats-officedocument.presentationml.slide+xml"/>
  <Override PartName="/ppt/slides/slide140.xml" ContentType="application/vnd.openxmlformats-officedocument.presentationml.slide+xml"/>
  <Override PartName="/ppt/slides/slide471.xml" ContentType="application/vnd.openxmlformats-officedocument.presentationml.slide+xml"/>
  <Override PartName="/ppt/slides/slide708.xml" ContentType="application/vnd.openxmlformats-officedocument.presentationml.slide+xml"/>
  <Override PartName="/ppt/notesSlides/notesSlide58.xml" ContentType="application/vnd.openxmlformats-officedocument.presentationml.notesSlide+xml"/>
  <Override PartName="/ppt/slides/slide216.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878.xml" ContentType="application/vnd.openxmlformats-officedocument.presentationml.slide+xml"/>
  <Override PartName="/ppt/notesSlides/notesSlide83.xml" ContentType="application/vnd.openxmlformats-officedocument.presentationml.notesSlide+xml"/>
  <Override PartName="/ppt/slides/slide23.xml" ContentType="application/vnd.openxmlformats-officedocument.presentationml.slide+xml"/>
  <Override PartName="/ppt/slides/slide241.xml" ContentType="application/vnd.openxmlformats-officedocument.presentationml.slide+xml"/>
  <Override PartName="/ppt/slides/slide386.xml" ContentType="application/vnd.openxmlformats-officedocument.presentationml.slide+xml"/>
  <Override PartName="/ppt/slides/slide733.xml" ContentType="application/vnd.openxmlformats-officedocument.presentationml.slide+xml"/>
  <Override PartName="/ppt/slides/slide572.xml" ContentType="application/vnd.openxmlformats-officedocument.presentationml.slide+xml"/>
  <Override PartName="/ppt/slides/slide809.xml" ContentType="application/vnd.openxmlformats-officedocument.presentationml.slide+xml"/>
  <Override PartName="/ppt/notesSlides/notesSlide14.xml" ContentType="application/vnd.openxmlformats-officedocument.presentationml.notesSlide+xml"/>
  <Override PartName="/ppt/slides/slide317.xml" ContentType="application/vnd.openxmlformats-officedocument.presentationml.slide+xml"/>
  <Override PartName="/ppt/slides/slide503.xml" ContentType="application/vnd.openxmlformats-officedocument.presentationml.slide+xml"/>
  <Override PartName="/ppt/slides/slide648.xml" ContentType="application/vnd.openxmlformats-officedocument.presentationml.slide+xml"/>
  <Override PartName="/ppt/slides/slide834.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73.xml" ContentType="application/vnd.openxmlformats-officedocument.presentationml.slide+xml"/>
  <Override PartName="/ppt/notesSlides/notesSlide155.xml" ContentType="application/vnd.openxmlformats-officedocument.presentationml.notesSlide+xml"/>
  <Override PartName="/ppt/slides/slide181.xml" ContentType="application/vnd.openxmlformats-officedocument.presentationml.slide+xml"/>
  <Override PartName="/ppt/slides/slide418.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39.xml" ContentType="application/vnd.openxmlformats-officedocument.presentationml.slide+xml"/>
  <Override PartName="/ppt/slides/slide257.xml" ContentType="application/vnd.openxmlformats-officedocument.presentationml.slide+xml"/>
  <Override PartName="/ppt/slides/slide604.xml" ContentType="application/vnd.openxmlformats-officedocument.presentationml.slide+xml"/>
  <Override PartName="/ppt/slides/slide749.xml" ContentType="application/vnd.openxmlformats-officedocument.presentationml.slide+xml"/>
  <Override PartName="/ppt/notesSlides/notesSlide180.xml" ContentType="application/vnd.openxmlformats-officedocument.presentationml.notesSlide+xml"/>
  <Override PartName="/ppt/slides/slide64.xml" ContentType="application/vnd.openxmlformats-officedocument.presentationml.slide+xml"/>
  <Override PartName="/ppt/slides/slide112.xml" ContentType="application/vnd.openxmlformats-officedocument.presentationml.slide+xml"/>
  <Override PartName="/ppt/slides/slide443.xml" ContentType="application/vnd.openxmlformats-officedocument.presentationml.slide+xml"/>
  <Override PartName="/ppt/slides/slide588.xml" ContentType="application/vnd.openxmlformats-officedocument.presentationml.slide+xml"/>
  <Override PartName="/ppt/slides/slide774.xml" ContentType="application/vnd.openxmlformats-officedocument.presentationml.slide+xml"/>
  <Override PartName="/ppt/slides/slide282.xml" ContentType="application/vnd.openxmlformats-officedocument.presentationml.slide+xml"/>
  <Override PartName="/ppt/slides/slide519.xml" ContentType="application/vnd.openxmlformats-officedocument.presentationml.slide+xml"/>
  <Override PartName="/ppt/notesSlides/notesSlide55.xml" ContentType="application/vnd.openxmlformats-officedocument.presentationml.notesSlide+xml"/>
  <Override PartName="/ppt/notesSlides/notesSlide1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8"/>
  </p:notesMasterIdLst>
  <p:sldIdLst>
    <p:sldId id="256" r:id="rId2"/>
    <p:sldId id="265" r:id="rId3"/>
    <p:sldId id="266" r:id="rId4"/>
    <p:sldId id="268" r:id="rId5"/>
    <p:sldId id="267" r:id="rId6"/>
    <p:sldId id="269" r:id="rId7"/>
    <p:sldId id="270" r:id="rId8"/>
    <p:sldId id="271" r:id="rId9"/>
    <p:sldId id="272" r:id="rId10"/>
    <p:sldId id="273" r:id="rId11"/>
    <p:sldId id="274" r:id="rId12"/>
    <p:sldId id="275" r:id="rId13"/>
    <p:sldId id="277" r:id="rId14"/>
    <p:sldId id="278" r:id="rId15"/>
    <p:sldId id="280" r:id="rId16"/>
    <p:sldId id="281" r:id="rId17"/>
    <p:sldId id="282" r:id="rId18"/>
    <p:sldId id="283" r:id="rId19"/>
    <p:sldId id="279" r:id="rId20"/>
    <p:sldId id="288" r:id="rId21"/>
    <p:sldId id="289" r:id="rId22"/>
    <p:sldId id="291" r:id="rId23"/>
    <p:sldId id="292" r:id="rId24"/>
    <p:sldId id="290" r:id="rId25"/>
    <p:sldId id="276" r:id="rId26"/>
    <p:sldId id="315" r:id="rId27"/>
    <p:sldId id="293" r:id="rId28"/>
    <p:sldId id="294" r:id="rId29"/>
    <p:sldId id="295" r:id="rId30"/>
    <p:sldId id="296" r:id="rId31"/>
    <p:sldId id="309" r:id="rId32"/>
    <p:sldId id="297" r:id="rId33"/>
    <p:sldId id="298" r:id="rId34"/>
    <p:sldId id="299" r:id="rId35"/>
    <p:sldId id="300" r:id="rId36"/>
    <p:sldId id="301" r:id="rId37"/>
    <p:sldId id="302" r:id="rId38"/>
    <p:sldId id="285" r:id="rId39"/>
    <p:sldId id="284" r:id="rId40"/>
    <p:sldId id="303" r:id="rId41"/>
    <p:sldId id="304" r:id="rId42"/>
    <p:sldId id="305" r:id="rId43"/>
    <p:sldId id="308" r:id="rId44"/>
    <p:sldId id="310" r:id="rId45"/>
    <p:sldId id="311" r:id="rId46"/>
    <p:sldId id="312" r:id="rId47"/>
    <p:sldId id="313" r:id="rId48"/>
    <p:sldId id="314"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6"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 id="374" r:id="rId108"/>
    <p:sldId id="375" r:id="rId109"/>
    <p:sldId id="376" r:id="rId110"/>
    <p:sldId id="377" r:id="rId111"/>
    <p:sldId id="378" r:id="rId112"/>
    <p:sldId id="379" r:id="rId113"/>
    <p:sldId id="380" r:id="rId114"/>
    <p:sldId id="381" r:id="rId115"/>
    <p:sldId id="382" r:id="rId116"/>
    <p:sldId id="383" r:id="rId117"/>
    <p:sldId id="384" r:id="rId118"/>
    <p:sldId id="385" r:id="rId119"/>
    <p:sldId id="386" r:id="rId120"/>
    <p:sldId id="387" r:id="rId121"/>
    <p:sldId id="388" r:id="rId122"/>
    <p:sldId id="389" r:id="rId123"/>
    <p:sldId id="390" r:id="rId124"/>
    <p:sldId id="391" r:id="rId125"/>
    <p:sldId id="392" r:id="rId126"/>
    <p:sldId id="393" r:id="rId127"/>
    <p:sldId id="394" r:id="rId128"/>
    <p:sldId id="395" r:id="rId129"/>
    <p:sldId id="396" r:id="rId130"/>
    <p:sldId id="397" r:id="rId131"/>
    <p:sldId id="398" r:id="rId132"/>
    <p:sldId id="399" r:id="rId133"/>
    <p:sldId id="400" r:id="rId134"/>
    <p:sldId id="401" r:id="rId135"/>
    <p:sldId id="402" r:id="rId136"/>
    <p:sldId id="403" r:id="rId137"/>
    <p:sldId id="404" r:id="rId138"/>
    <p:sldId id="405" r:id="rId139"/>
    <p:sldId id="406" r:id="rId140"/>
    <p:sldId id="407" r:id="rId141"/>
    <p:sldId id="408" r:id="rId142"/>
    <p:sldId id="409" r:id="rId143"/>
    <p:sldId id="410" r:id="rId144"/>
    <p:sldId id="411" r:id="rId145"/>
    <p:sldId id="412" r:id="rId146"/>
    <p:sldId id="413" r:id="rId147"/>
    <p:sldId id="414" r:id="rId148"/>
    <p:sldId id="415" r:id="rId149"/>
    <p:sldId id="416" r:id="rId150"/>
    <p:sldId id="417" r:id="rId151"/>
    <p:sldId id="418" r:id="rId152"/>
    <p:sldId id="419" r:id="rId153"/>
    <p:sldId id="420" r:id="rId154"/>
    <p:sldId id="421" r:id="rId155"/>
    <p:sldId id="422" r:id="rId156"/>
    <p:sldId id="423" r:id="rId157"/>
    <p:sldId id="424" r:id="rId158"/>
    <p:sldId id="425" r:id="rId159"/>
    <p:sldId id="426" r:id="rId160"/>
    <p:sldId id="427" r:id="rId161"/>
    <p:sldId id="428" r:id="rId162"/>
    <p:sldId id="429" r:id="rId163"/>
    <p:sldId id="430" r:id="rId164"/>
    <p:sldId id="431" r:id="rId165"/>
    <p:sldId id="432" r:id="rId166"/>
    <p:sldId id="433" r:id="rId167"/>
    <p:sldId id="434" r:id="rId168"/>
    <p:sldId id="435" r:id="rId169"/>
    <p:sldId id="436" r:id="rId170"/>
    <p:sldId id="437" r:id="rId171"/>
    <p:sldId id="438" r:id="rId172"/>
    <p:sldId id="439" r:id="rId173"/>
    <p:sldId id="440" r:id="rId174"/>
    <p:sldId id="441" r:id="rId175"/>
    <p:sldId id="442" r:id="rId176"/>
    <p:sldId id="443" r:id="rId177"/>
    <p:sldId id="444" r:id="rId178"/>
    <p:sldId id="445" r:id="rId179"/>
    <p:sldId id="446" r:id="rId180"/>
    <p:sldId id="447" r:id="rId181"/>
    <p:sldId id="448" r:id="rId182"/>
    <p:sldId id="449" r:id="rId183"/>
    <p:sldId id="450" r:id="rId184"/>
    <p:sldId id="451" r:id="rId185"/>
    <p:sldId id="452" r:id="rId186"/>
    <p:sldId id="453" r:id="rId187"/>
    <p:sldId id="454" r:id="rId188"/>
    <p:sldId id="455" r:id="rId189"/>
    <p:sldId id="456" r:id="rId190"/>
    <p:sldId id="457" r:id="rId191"/>
    <p:sldId id="458" r:id="rId192"/>
    <p:sldId id="459" r:id="rId193"/>
    <p:sldId id="460" r:id="rId194"/>
    <p:sldId id="461" r:id="rId195"/>
    <p:sldId id="462" r:id="rId196"/>
    <p:sldId id="463" r:id="rId197"/>
    <p:sldId id="464" r:id="rId198"/>
    <p:sldId id="465" r:id="rId199"/>
    <p:sldId id="466" r:id="rId200"/>
    <p:sldId id="467" r:id="rId201"/>
    <p:sldId id="468" r:id="rId202"/>
    <p:sldId id="469" r:id="rId203"/>
    <p:sldId id="470" r:id="rId204"/>
    <p:sldId id="471" r:id="rId205"/>
    <p:sldId id="472" r:id="rId206"/>
    <p:sldId id="473" r:id="rId207"/>
    <p:sldId id="474" r:id="rId208"/>
    <p:sldId id="475" r:id="rId209"/>
    <p:sldId id="476" r:id="rId210"/>
    <p:sldId id="477" r:id="rId211"/>
    <p:sldId id="478" r:id="rId212"/>
    <p:sldId id="479" r:id="rId213"/>
    <p:sldId id="480" r:id="rId214"/>
    <p:sldId id="481" r:id="rId215"/>
    <p:sldId id="482" r:id="rId216"/>
    <p:sldId id="483" r:id="rId217"/>
    <p:sldId id="484" r:id="rId218"/>
    <p:sldId id="485" r:id="rId219"/>
    <p:sldId id="486"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00" r:id="rId234"/>
    <p:sldId id="501" r:id="rId235"/>
    <p:sldId id="502" r:id="rId236"/>
    <p:sldId id="503" r:id="rId237"/>
    <p:sldId id="504" r:id="rId238"/>
    <p:sldId id="505" r:id="rId239"/>
    <p:sldId id="506" r:id="rId240"/>
    <p:sldId id="507" r:id="rId241"/>
    <p:sldId id="508" r:id="rId242"/>
    <p:sldId id="509"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 id="536" r:id="rId270"/>
    <p:sldId id="537" r:id="rId271"/>
    <p:sldId id="538" r:id="rId272"/>
    <p:sldId id="539" r:id="rId273"/>
    <p:sldId id="540" r:id="rId274"/>
    <p:sldId id="541" r:id="rId275"/>
    <p:sldId id="542" r:id="rId276"/>
    <p:sldId id="543" r:id="rId277"/>
    <p:sldId id="544" r:id="rId278"/>
    <p:sldId id="545" r:id="rId279"/>
    <p:sldId id="546" r:id="rId280"/>
    <p:sldId id="547" r:id="rId281"/>
    <p:sldId id="548" r:id="rId282"/>
    <p:sldId id="549" r:id="rId283"/>
    <p:sldId id="550" r:id="rId284"/>
    <p:sldId id="551" r:id="rId285"/>
    <p:sldId id="552" r:id="rId286"/>
    <p:sldId id="553" r:id="rId287"/>
    <p:sldId id="554" r:id="rId288"/>
    <p:sldId id="555" r:id="rId289"/>
    <p:sldId id="556" r:id="rId290"/>
    <p:sldId id="557" r:id="rId291"/>
    <p:sldId id="558" r:id="rId292"/>
    <p:sldId id="559" r:id="rId293"/>
    <p:sldId id="560" r:id="rId294"/>
    <p:sldId id="561" r:id="rId295"/>
    <p:sldId id="562" r:id="rId296"/>
    <p:sldId id="563" r:id="rId297"/>
    <p:sldId id="564" r:id="rId298"/>
    <p:sldId id="565" r:id="rId299"/>
    <p:sldId id="566" r:id="rId300"/>
    <p:sldId id="567" r:id="rId301"/>
    <p:sldId id="568" r:id="rId302"/>
    <p:sldId id="569" r:id="rId303"/>
    <p:sldId id="570" r:id="rId304"/>
    <p:sldId id="571" r:id="rId305"/>
    <p:sldId id="572" r:id="rId306"/>
    <p:sldId id="573" r:id="rId307"/>
    <p:sldId id="574" r:id="rId308"/>
    <p:sldId id="575" r:id="rId309"/>
    <p:sldId id="576" r:id="rId310"/>
    <p:sldId id="577" r:id="rId311"/>
    <p:sldId id="578" r:id="rId312"/>
    <p:sldId id="579" r:id="rId313"/>
    <p:sldId id="580" r:id="rId314"/>
    <p:sldId id="581" r:id="rId315"/>
    <p:sldId id="582" r:id="rId316"/>
    <p:sldId id="583" r:id="rId317"/>
    <p:sldId id="584" r:id="rId318"/>
    <p:sldId id="585" r:id="rId319"/>
    <p:sldId id="586" r:id="rId320"/>
    <p:sldId id="587" r:id="rId321"/>
    <p:sldId id="588" r:id="rId322"/>
    <p:sldId id="589" r:id="rId323"/>
    <p:sldId id="590" r:id="rId324"/>
    <p:sldId id="591" r:id="rId325"/>
    <p:sldId id="592" r:id="rId326"/>
    <p:sldId id="593" r:id="rId327"/>
    <p:sldId id="594" r:id="rId328"/>
    <p:sldId id="595" r:id="rId329"/>
    <p:sldId id="596" r:id="rId330"/>
    <p:sldId id="597" r:id="rId331"/>
    <p:sldId id="598" r:id="rId332"/>
    <p:sldId id="599" r:id="rId333"/>
    <p:sldId id="600" r:id="rId334"/>
    <p:sldId id="601" r:id="rId335"/>
    <p:sldId id="602" r:id="rId336"/>
    <p:sldId id="603" r:id="rId337"/>
    <p:sldId id="604" r:id="rId338"/>
    <p:sldId id="605" r:id="rId339"/>
    <p:sldId id="606" r:id="rId340"/>
    <p:sldId id="607" r:id="rId341"/>
    <p:sldId id="608" r:id="rId342"/>
    <p:sldId id="609" r:id="rId343"/>
    <p:sldId id="610" r:id="rId344"/>
    <p:sldId id="611" r:id="rId345"/>
    <p:sldId id="612" r:id="rId346"/>
    <p:sldId id="613" r:id="rId347"/>
    <p:sldId id="614" r:id="rId348"/>
    <p:sldId id="615" r:id="rId349"/>
    <p:sldId id="616" r:id="rId350"/>
    <p:sldId id="617" r:id="rId351"/>
    <p:sldId id="618" r:id="rId352"/>
    <p:sldId id="619" r:id="rId353"/>
    <p:sldId id="620" r:id="rId354"/>
    <p:sldId id="621" r:id="rId355"/>
    <p:sldId id="622" r:id="rId356"/>
    <p:sldId id="623" r:id="rId357"/>
    <p:sldId id="624" r:id="rId358"/>
    <p:sldId id="625" r:id="rId359"/>
    <p:sldId id="626" r:id="rId360"/>
    <p:sldId id="627" r:id="rId361"/>
    <p:sldId id="628" r:id="rId362"/>
    <p:sldId id="629" r:id="rId363"/>
    <p:sldId id="630" r:id="rId364"/>
    <p:sldId id="631" r:id="rId365"/>
    <p:sldId id="632" r:id="rId366"/>
    <p:sldId id="633" r:id="rId367"/>
    <p:sldId id="634" r:id="rId368"/>
    <p:sldId id="635" r:id="rId369"/>
    <p:sldId id="636" r:id="rId370"/>
    <p:sldId id="637" r:id="rId371"/>
    <p:sldId id="638" r:id="rId372"/>
    <p:sldId id="639" r:id="rId373"/>
    <p:sldId id="640" r:id="rId374"/>
    <p:sldId id="641" r:id="rId375"/>
    <p:sldId id="642" r:id="rId376"/>
    <p:sldId id="643" r:id="rId377"/>
    <p:sldId id="644" r:id="rId378"/>
    <p:sldId id="645" r:id="rId379"/>
    <p:sldId id="646" r:id="rId380"/>
    <p:sldId id="647" r:id="rId381"/>
    <p:sldId id="648" r:id="rId382"/>
    <p:sldId id="649" r:id="rId383"/>
    <p:sldId id="650" r:id="rId384"/>
    <p:sldId id="651" r:id="rId385"/>
    <p:sldId id="652" r:id="rId386"/>
    <p:sldId id="653" r:id="rId387"/>
    <p:sldId id="654" r:id="rId388"/>
    <p:sldId id="655" r:id="rId389"/>
    <p:sldId id="656" r:id="rId390"/>
    <p:sldId id="657" r:id="rId391"/>
    <p:sldId id="658" r:id="rId392"/>
    <p:sldId id="659" r:id="rId393"/>
    <p:sldId id="660" r:id="rId394"/>
    <p:sldId id="661" r:id="rId395"/>
    <p:sldId id="662" r:id="rId396"/>
    <p:sldId id="663" r:id="rId397"/>
    <p:sldId id="664" r:id="rId398"/>
    <p:sldId id="665" r:id="rId399"/>
    <p:sldId id="666" r:id="rId400"/>
    <p:sldId id="667" r:id="rId401"/>
    <p:sldId id="668" r:id="rId402"/>
    <p:sldId id="669" r:id="rId403"/>
    <p:sldId id="670" r:id="rId404"/>
    <p:sldId id="671" r:id="rId405"/>
    <p:sldId id="672" r:id="rId406"/>
    <p:sldId id="673" r:id="rId407"/>
    <p:sldId id="674" r:id="rId408"/>
    <p:sldId id="675" r:id="rId409"/>
    <p:sldId id="676" r:id="rId410"/>
    <p:sldId id="677" r:id="rId411"/>
    <p:sldId id="678" r:id="rId412"/>
    <p:sldId id="679" r:id="rId413"/>
    <p:sldId id="680" r:id="rId414"/>
    <p:sldId id="681" r:id="rId415"/>
    <p:sldId id="682" r:id="rId416"/>
    <p:sldId id="683" r:id="rId417"/>
    <p:sldId id="684" r:id="rId418"/>
    <p:sldId id="685" r:id="rId419"/>
    <p:sldId id="686" r:id="rId420"/>
    <p:sldId id="687" r:id="rId421"/>
    <p:sldId id="688" r:id="rId422"/>
    <p:sldId id="689" r:id="rId423"/>
    <p:sldId id="690" r:id="rId424"/>
    <p:sldId id="691" r:id="rId425"/>
    <p:sldId id="692" r:id="rId426"/>
    <p:sldId id="693" r:id="rId427"/>
    <p:sldId id="694" r:id="rId428"/>
    <p:sldId id="695" r:id="rId429"/>
    <p:sldId id="696" r:id="rId430"/>
    <p:sldId id="697" r:id="rId431"/>
    <p:sldId id="698" r:id="rId432"/>
    <p:sldId id="699" r:id="rId433"/>
    <p:sldId id="700" r:id="rId434"/>
    <p:sldId id="701" r:id="rId435"/>
    <p:sldId id="702" r:id="rId436"/>
    <p:sldId id="703" r:id="rId437"/>
    <p:sldId id="704" r:id="rId438"/>
    <p:sldId id="705" r:id="rId439"/>
    <p:sldId id="706" r:id="rId440"/>
    <p:sldId id="707" r:id="rId441"/>
    <p:sldId id="708" r:id="rId442"/>
    <p:sldId id="709" r:id="rId443"/>
    <p:sldId id="710" r:id="rId444"/>
    <p:sldId id="711" r:id="rId445"/>
    <p:sldId id="712" r:id="rId446"/>
    <p:sldId id="713" r:id="rId447"/>
    <p:sldId id="714" r:id="rId448"/>
    <p:sldId id="715" r:id="rId449"/>
    <p:sldId id="716" r:id="rId450"/>
    <p:sldId id="717" r:id="rId451"/>
    <p:sldId id="718" r:id="rId452"/>
    <p:sldId id="719" r:id="rId453"/>
    <p:sldId id="720" r:id="rId454"/>
    <p:sldId id="721" r:id="rId455"/>
    <p:sldId id="722" r:id="rId456"/>
    <p:sldId id="723" r:id="rId457"/>
    <p:sldId id="724" r:id="rId458"/>
    <p:sldId id="725" r:id="rId459"/>
    <p:sldId id="726" r:id="rId460"/>
    <p:sldId id="727" r:id="rId461"/>
    <p:sldId id="728" r:id="rId462"/>
    <p:sldId id="729" r:id="rId463"/>
    <p:sldId id="730" r:id="rId464"/>
    <p:sldId id="731" r:id="rId465"/>
    <p:sldId id="732" r:id="rId466"/>
    <p:sldId id="733" r:id="rId467"/>
    <p:sldId id="734" r:id="rId468"/>
    <p:sldId id="735" r:id="rId469"/>
    <p:sldId id="736" r:id="rId470"/>
    <p:sldId id="737" r:id="rId471"/>
    <p:sldId id="738" r:id="rId472"/>
    <p:sldId id="739" r:id="rId473"/>
    <p:sldId id="740" r:id="rId474"/>
    <p:sldId id="741" r:id="rId475"/>
    <p:sldId id="742" r:id="rId476"/>
    <p:sldId id="743" r:id="rId477"/>
    <p:sldId id="744" r:id="rId478"/>
    <p:sldId id="745" r:id="rId479"/>
    <p:sldId id="746" r:id="rId480"/>
    <p:sldId id="747" r:id="rId481"/>
    <p:sldId id="748" r:id="rId482"/>
    <p:sldId id="749" r:id="rId483"/>
    <p:sldId id="750" r:id="rId484"/>
    <p:sldId id="751" r:id="rId485"/>
    <p:sldId id="752" r:id="rId486"/>
    <p:sldId id="753" r:id="rId487"/>
    <p:sldId id="754" r:id="rId488"/>
    <p:sldId id="755" r:id="rId489"/>
    <p:sldId id="756" r:id="rId490"/>
    <p:sldId id="757" r:id="rId491"/>
    <p:sldId id="758" r:id="rId492"/>
    <p:sldId id="759" r:id="rId493"/>
    <p:sldId id="760" r:id="rId494"/>
    <p:sldId id="761" r:id="rId495"/>
    <p:sldId id="762" r:id="rId496"/>
    <p:sldId id="763" r:id="rId497"/>
    <p:sldId id="764" r:id="rId498"/>
    <p:sldId id="765" r:id="rId499"/>
    <p:sldId id="766" r:id="rId500"/>
    <p:sldId id="767" r:id="rId501"/>
    <p:sldId id="768" r:id="rId502"/>
    <p:sldId id="769" r:id="rId503"/>
    <p:sldId id="770" r:id="rId504"/>
    <p:sldId id="771" r:id="rId505"/>
    <p:sldId id="772" r:id="rId506"/>
    <p:sldId id="773" r:id="rId507"/>
    <p:sldId id="774" r:id="rId508"/>
    <p:sldId id="775" r:id="rId509"/>
    <p:sldId id="776" r:id="rId510"/>
    <p:sldId id="777" r:id="rId511"/>
    <p:sldId id="778" r:id="rId512"/>
    <p:sldId id="779" r:id="rId513"/>
    <p:sldId id="780" r:id="rId514"/>
    <p:sldId id="781" r:id="rId515"/>
    <p:sldId id="782" r:id="rId516"/>
    <p:sldId id="783" r:id="rId517"/>
    <p:sldId id="784" r:id="rId518"/>
    <p:sldId id="785" r:id="rId519"/>
    <p:sldId id="786" r:id="rId520"/>
    <p:sldId id="787" r:id="rId521"/>
    <p:sldId id="788" r:id="rId522"/>
    <p:sldId id="789" r:id="rId523"/>
    <p:sldId id="790" r:id="rId524"/>
    <p:sldId id="791" r:id="rId525"/>
    <p:sldId id="792" r:id="rId526"/>
    <p:sldId id="793" r:id="rId527"/>
    <p:sldId id="794" r:id="rId528"/>
    <p:sldId id="795" r:id="rId529"/>
    <p:sldId id="796" r:id="rId530"/>
    <p:sldId id="797" r:id="rId531"/>
    <p:sldId id="798" r:id="rId532"/>
    <p:sldId id="799" r:id="rId533"/>
    <p:sldId id="800" r:id="rId534"/>
    <p:sldId id="801" r:id="rId535"/>
    <p:sldId id="802" r:id="rId536"/>
    <p:sldId id="803" r:id="rId537"/>
    <p:sldId id="804" r:id="rId538"/>
    <p:sldId id="805" r:id="rId539"/>
    <p:sldId id="806" r:id="rId540"/>
    <p:sldId id="807" r:id="rId541"/>
    <p:sldId id="808" r:id="rId542"/>
    <p:sldId id="809" r:id="rId543"/>
    <p:sldId id="810" r:id="rId544"/>
    <p:sldId id="811" r:id="rId545"/>
    <p:sldId id="812" r:id="rId546"/>
    <p:sldId id="813" r:id="rId547"/>
    <p:sldId id="814" r:id="rId548"/>
    <p:sldId id="815" r:id="rId549"/>
    <p:sldId id="816" r:id="rId550"/>
    <p:sldId id="817" r:id="rId551"/>
    <p:sldId id="818" r:id="rId552"/>
    <p:sldId id="819" r:id="rId553"/>
    <p:sldId id="820" r:id="rId554"/>
    <p:sldId id="821" r:id="rId555"/>
    <p:sldId id="822" r:id="rId556"/>
    <p:sldId id="823" r:id="rId557"/>
    <p:sldId id="824" r:id="rId558"/>
    <p:sldId id="825" r:id="rId559"/>
    <p:sldId id="826" r:id="rId560"/>
    <p:sldId id="827" r:id="rId561"/>
    <p:sldId id="828" r:id="rId562"/>
    <p:sldId id="829" r:id="rId563"/>
    <p:sldId id="830" r:id="rId564"/>
    <p:sldId id="831" r:id="rId565"/>
    <p:sldId id="832" r:id="rId566"/>
    <p:sldId id="833" r:id="rId567"/>
    <p:sldId id="834" r:id="rId568"/>
    <p:sldId id="835" r:id="rId569"/>
    <p:sldId id="836" r:id="rId570"/>
    <p:sldId id="837" r:id="rId571"/>
    <p:sldId id="838" r:id="rId572"/>
    <p:sldId id="839" r:id="rId573"/>
    <p:sldId id="840" r:id="rId574"/>
    <p:sldId id="841" r:id="rId575"/>
    <p:sldId id="842" r:id="rId576"/>
    <p:sldId id="843" r:id="rId577"/>
    <p:sldId id="844" r:id="rId578"/>
    <p:sldId id="845" r:id="rId579"/>
    <p:sldId id="846" r:id="rId580"/>
    <p:sldId id="847" r:id="rId581"/>
    <p:sldId id="848" r:id="rId582"/>
    <p:sldId id="849" r:id="rId583"/>
    <p:sldId id="850" r:id="rId584"/>
    <p:sldId id="851" r:id="rId585"/>
    <p:sldId id="852" r:id="rId586"/>
    <p:sldId id="853" r:id="rId587"/>
    <p:sldId id="854" r:id="rId588"/>
    <p:sldId id="855" r:id="rId589"/>
    <p:sldId id="856" r:id="rId590"/>
    <p:sldId id="857" r:id="rId591"/>
    <p:sldId id="858" r:id="rId592"/>
    <p:sldId id="859" r:id="rId593"/>
    <p:sldId id="860" r:id="rId594"/>
    <p:sldId id="861" r:id="rId595"/>
    <p:sldId id="862" r:id="rId596"/>
    <p:sldId id="863" r:id="rId597"/>
    <p:sldId id="864" r:id="rId598"/>
    <p:sldId id="865" r:id="rId599"/>
    <p:sldId id="866" r:id="rId600"/>
    <p:sldId id="867" r:id="rId601"/>
    <p:sldId id="868" r:id="rId602"/>
    <p:sldId id="869" r:id="rId603"/>
    <p:sldId id="870" r:id="rId604"/>
    <p:sldId id="871" r:id="rId605"/>
    <p:sldId id="872" r:id="rId606"/>
    <p:sldId id="873" r:id="rId607"/>
    <p:sldId id="874" r:id="rId608"/>
    <p:sldId id="875" r:id="rId609"/>
    <p:sldId id="876" r:id="rId610"/>
    <p:sldId id="877" r:id="rId611"/>
    <p:sldId id="878" r:id="rId612"/>
    <p:sldId id="879" r:id="rId613"/>
    <p:sldId id="880" r:id="rId614"/>
    <p:sldId id="881" r:id="rId615"/>
    <p:sldId id="882" r:id="rId616"/>
    <p:sldId id="883" r:id="rId617"/>
    <p:sldId id="884" r:id="rId618"/>
    <p:sldId id="885" r:id="rId619"/>
    <p:sldId id="886" r:id="rId620"/>
    <p:sldId id="887" r:id="rId621"/>
    <p:sldId id="888" r:id="rId622"/>
    <p:sldId id="889" r:id="rId623"/>
    <p:sldId id="890" r:id="rId624"/>
    <p:sldId id="891" r:id="rId625"/>
    <p:sldId id="892" r:id="rId626"/>
    <p:sldId id="893" r:id="rId627"/>
    <p:sldId id="894" r:id="rId628"/>
    <p:sldId id="895" r:id="rId629"/>
    <p:sldId id="896" r:id="rId630"/>
    <p:sldId id="897" r:id="rId631"/>
    <p:sldId id="898" r:id="rId632"/>
    <p:sldId id="899" r:id="rId633"/>
    <p:sldId id="900" r:id="rId634"/>
    <p:sldId id="901" r:id="rId635"/>
    <p:sldId id="902" r:id="rId636"/>
    <p:sldId id="903" r:id="rId637"/>
    <p:sldId id="904" r:id="rId638"/>
    <p:sldId id="905" r:id="rId639"/>
    <p:sldId id="906" r:id="rId640"/>
    <p:sldId id="907" r:id="rId641"/>
    <p:sldId id="908" r:id="rId642"/>
    <p:sldId id="909" r:id="rId643"/>
    <p:sldId id="910" r:id="rId644"/>
    <p:sldId id="911" r:id="rId645"/>
    <p:sldId id="912" r:id="rId646"/>
    <p:sldId id="913" r:id="rId647"/>
    <p:sldId id="914" r:id="rId648"/>
    <p:sldId id="915" r:id="rId649"/>
    <p:sldId id="916" r:id="rId650"/>
    <p:sldId id="917" r:id="rId651"/>
    <p:sldId id="918" r:id="rId652"/>
    <p:sldId id="919" r:id="rId653"/>
    <p:sldId id="920" r:id="rId654"/>
    <p:sldId id="921" r:id="rId655"/>
    <p:sldId id="922" r:id="rId656"/>
    <p:sldId id="923" r:id="rId657"/>
    <p:sldId id="924" r:id="rId658"/>
    <p:sldId id="925" r:id="rId659"/>
    <p:sldId id="926" r:id="rId660"/>
    <p:sldId id="927" r:id="rId661"/>
    <p:sldId id="928" r:id="rId662"/>
    <p:sldId id="929" r:id="rId663"/>
    <p:sldId id="930" r:id="rId664"/>
    <p:sldId id="931" r:id="rId665"/>
    <p:sldId id="932" r:id="rId666"/>
    <p:sldId id="933" r:id="rId667"/>
    <p:sldId id="934" r:id="rId668"/>
    <p:sldId id="935" r:id="rId669"/>
    <p:sldId id="936" r:id="rId670"/>
    <p:sldId id="937" r:id="rId671"/>
    <p:sldId id="938" r:id="rId672"/>
    <p:sldId id="939" r:id="rId673"/>
    <p:sldId id="940" r:id="rId674"/>
    <p:sldId id="941" r:id="rId675"/>
    <p:sldId id="942" r:id="rId676"/>
    <p:sldId id="943" r:id="rId677"/>
    <p:sldId id="944" r:id="rId678"/>
    <p:sldId id="945" r:id="rId679"/>
    <p:sldId id="946" r:id="rId680"/>
    <p:sldId id="947" r:id="rId681"/>
    <p:sldId id="948" r:id="rId682"/>
    <p:sldId id="949" r:id="rId683"/>
    <p:sldId id="950" r:id="rId684"/>
    <p:sldId id="951" r:id="rId685"/>
    <p:sldId id="952" r:id="rId686"/>
    <p:sldId id="953" r:id="rId687"/>
    <p:sldId id="954" r:id="rId688"/>
    <p:sldId id="955" r:id="rId689"/>
    <p:sldId id="956" r:id="rId690"/>
    <p:sldId id="957" r:id="rId691"/>
    <p:sldId id="958" r:id="rId692"/>
    <p:sldId id="959" r:id="rId693"/>
    <p:sldId id="960" r:id="rId694"/>
    <p:sldId id="961" r:id="rId695"/>
    <p:sldId id="962" r:id="rId696"/>
    <p:sldId id="963" r:id="rId697"/>
    <p:sldId id="964" r:id="rId698"/>
    <p:sldId id="965" r:id="rId699"/>
    <p:sldId id="966" r:id="rId700"/>
    <p:sldId id="967" r:id="rId701"/>
    <p:sldId id="968" r:id="rId702"/>
    <p:sldId id="969" r:id="rId703"/>
    <p:sldId id="970" r:id="rId704"/>
    <p:sldId id="971" r:id="rId705"/>
    <p:sldId id="972" r:id="rId706"/>
    <p:sldId id="973" r:id="rId707"/>
    <p:sldId id="974" r:id="rId708"/>
    <p:sldId id="975" r:id="rId709"/>
    <p:sldId id="976" r:id="rId710"/>
    <p:sldId id="977" r:id="rId711"/>
    <p:sldId id="978" r:id="rId712"/>
    <p:sldId id="979" r:id="rId713"/>
    <p:sldId id="980" r:id="rId714"/>
    <p:sldId id="981" r:id="rId715"/>
    <p:sldId id="982" r:id="rId716"/>
    <p:sldId id="983" r:id="rId717"/>
    <p:sldId id="984" r:id="rId718"/>
    <p:sldId id="985" r:id="rId719"/>
    <p:sldId id="986" r:id="rId720"/>
    <p:sldId id="987" r:id="rId721"/>
    <p:sldId id="988" r:id="rId722"/>
    <p:sldId id="989" r:id="rId723"/>
    <p:sldId id="990" r:id="rId724"/>
    <p:sldId id="991" r:id="rId725"/>
    <p:sldId id="992" r:id="rId726"/>
    <p:sldId id="993" r:id="rId727"/>
    <p:sldId id="994" r:id="rId728"/>
    <p:sldId id="995" r:id="rId729"/>
    <p:sldId id="996" r:id="rId730"/>
    <p:sldId id="997" r:id="rId731"/>
    <p:sldId id="998" r:id="rId732"/>
    <p:sldId id="999" r:id="rId733"/>
    <p:sldId id="1000" r:id="rId734"/>
    <p:sldId id="1001" r:id="rId735"/>
    <p:sldId id="1002" r:id="rId736"/>
    <p:sldId id="1003" r:id="rId737"/>
    <p:sldId id="1004" r:id="rId738"/>
    <p:sldId id="1005" r:id="rId739"/>
    <p:sldId id="1006" r:id="rId740"/>
    <p:sldId id="1007" r:id="rId741"/>
    <p:sldId id="1008" r:id="rId742"/>
    <p:sldId id="1009" r:id="rId743"/>
    <p:sldId id="1010" r:id="rId744"/>
    <p:sldId id="1011" r:id="rId745"/>
    <p:sldId id="1012" r:id="rId746"/>
    <p:sldId id="1013" r:id="rId747"/>
    <p:sldId id="1014" r:id="rId748"/>
    <p:sldId id="1015" r:id="rId749"/>
    <p:sldId id="1016" r:id="rId750"/>
    <p:sldId id="1017" r:id="rId751"/>
    <p:sldId id="1018" r:id="rId752"/>
    <p:sldId id="1019" r:id="rId753"/>
    <p:sldId id="1020" r:id="rId754"/>
    <p:sldId id="1021" r:id="rId755"/>
    <p:sldId id="1022" r:id="rId756"/>
    <p:sldId id="1023" r:id="rId757"/>
    <p:sldId id="1024" r:id="rId758"/>
    <p:sldId id="1025" r:id="rId759"/>
    <p:sldId id="1026" r:id="rId760"/>
    <p:sldId id="1027" r:id="rId761"/>
    <p:sldId id="1028" r:id="rId762"/>
    <p:sldId id="1029" r:id="rId763"/>
    <p:sldId id="1030" r:id="rId764"/>
    <p:sldId id="1031" r:id="rId765"/>
    <p:sldId id="1032" r:id="rId766"/>
    <p:sldId id="1033" r:id="rId767"/>
    <p:sldId id="1034" r:id="rId768"/>
    <p:sldId id="1035" r:id="rId769"/>
    <p:sldId id="1036" r:id="rId770"/>
    <p:sldId id="1037" r:id="rId771"/>
    <p:sldId id="1038" r:id="rId772"/>
    <p:sldId id="1039" r:id="rId773"/>
    <p:sldId id="1040" r:id="rId774"/>
    <p:sldId id="1041" r:id="rId775"/>
    <p:sldId id="1042" r:id="rId776"/>
    <p:sldId id="1043" r:id="rId777"/>
    <p:sldId id="1044" r:id="rId778"/>
    <p:sldId id="1045" r:id="rId779"/>
    <p:sldId id="1046" r:id="rId780"/>
    <p:sldId id="1047" r:id="rId781"/>
    <p:sldId id="1048" r:id="rId782"/>
    <p:sldId id="1049" r:id="rId783"/>
    <p:sldId id="1050" r:id="rId784"/>
    <p:sldId id="1051" r:id="rId785"/>
    <p:sldId id="1052" r:id="rId786"/>
    <p:sldId id="1053" r:id="rId787"/>
    <p:sldId id="1054" r:id="rId788"/>
    <p:sldId id="1055" r:id="rId789"/>
    <p:sldId id="1056" r:id="rId790"/>
    <p:sldId id="1057" r:id="rId791"/>
    <p:sldId id="1058" r:id="rId792"/>
    <p:sldId id="1059" r:id="rId793"/>
    <p:sldId id="1060" r:id="rId794"/>
    <p:sldId id="1061" r:id="rId795"/>
    <p:sldId id="1062" r:id="rId796"/>
    <p:sldId id="1063" r:id="rId797"/>
    <p:sldId id="1064" r:id="rId798"/>
    <p:sldId id="1065" r:id="rId799"/>
    <p:sldId id="1066" r:id="rId800"/>
    <p:sldId id="1067" r:id="rId801"/>
    <p:sldId id="1068" r:id="rId802"/>
    <p:sldId id="1069" r:id="rId803"/>
    <p:sldId id="1070" r:id="rId804"/>
    <p:sldId id="1071" r:id="rId805"/>
    <p:sldId id="1072" r:id="rId806"/>
    <p:sldId id="1073" r:id="rId807"/>
    <p:sldId id="1074" r:id="rId808"/>
    <p:sldId id="1075" r:id="rId809"/>
    <p:sldId id="1076" r:id="rId810"/>
    <p:sldId id="1077" r:id="rId811"/>
    <p:sldId id="1078" r:id="rId812"/>
    <p:sldId id="1079" r:id="rId813"/>
    <p:sldId id="1080" r:id="rId814"/>
    <p:sldId id="1081" r:id="rId815"/>
    <p:sldId id="1082" r:id="rId816"/>
    <p:sldId id="1083" r:id="rId817"/>
    <p:sldId id="1084" r:id="rId818"/>
    <p:sldId id="1085" r:id="rId819"/>
    <p:sldId id="1086" r:id="rId820"/>
    <p:sldId id="1087" r:id="rId821"/>
    <p:sldId id="1088" r:id="rId822"/>
    <p:sldId id="1089" r:id="rId823"/>
    <p:sldId id="1090" r:id="rId824"/>
    <p:sldId id="1091" r:id="rId825"/>
    <p:sldId id="1092" r:id="rId826"/>
    <p:sldId id="1093" r:id="rId827"/>
    <p:sldId id="1094" r:id="rId828"/>
    <p:sldId id="1095" r:id="rId829"/>
    <p:sldId id="1096" r:id="rId830"/>
    <p:sldId id="1097" r:id="rId831"/>
    <p:sldId id="1098" r:id="rId832"/>
    <p:sldId id="1099" r:id="rId833"/>
    <p:sldId id="1100" r:id="rId834"/>
    <p:sldId id="1101" r:id="rId835"/>
    <p:sldId id="1102" r:id="rId836"/>
    <p:sldId id="1103" r:id="rId837"/>
    <p:sldId id="1104" r:id="rId838"/>
    <p:sldId id="1105" r:id="rId839"/>
    <p:sldId id="1106" r:id="rId840"/>
    <p:sldId id="1107" r:id="rId841"/>
    <p:sldId id="1108" r:id="rId842"/>
    <p:sldId id="1109" r:id="rId843"/>
    <p:sldId id="1110" r:id="rId844"/>
    <p:sldId id="1111" r:id="rId845"/>
    <p:sldId id="1112" r:id="rId846"/>
    <p:sldId id="1113" r:id="rId847"/>
    <p:sldId id="1114" r:id="rId848"/>
    <p:sldId id="1115" r:id="rId849"/>
    <p:sldId id="1116" r:id="rId850"/>
    <p:sldId id="1117" r:id="rId851"/>
    <p:sldId id="1118" r:id="rId852"/>
    <p:sldId id="1119" r:id="rId853"/>
    <p:sldId id="1120" r:id="rId854"/>
    <p:sldId id="1121" r:id="rId855"/>
    <p:sldId id="1122" r:id="rId856"/>
    <p:sldId id="1123" r:id="rId857"/>
    <p:sldId id="1124" r:id="rId858"/>
    <p:sldId id="1125" r:id="rId859"/>
    <p:sldId id="1126" r:id="rId860"/>
    <p:sldId id="1127" r:id="rId861"/>
    <p:sldId id="1128" r:id="rId862"/>
    <p:sldId id="1129" r:id="rId863"/>
    <p:sldId id="1130" r:id="rId864"/>
    <p:sldId id="1131" r:id="rId865"/>
    <p:sldId id="1132" r:id="rId866"/>
    <p:sldId id="1133" r:id="rId867"/>
    <p:sldId id="1134" r:id="rId868"/>
    <p:sldId id="1135" r:id="rId869"/>
    <p:sldId id="1136" r:id="rId870"/>
    <p:sldId id="1137" r:id="rId871"/>
    <p:sldId id="1138" r:id="rId872"/>
    <p:sldId id="1139" r:id="rId873"/>
    <p:sldId id="1140" r:id="rId874"/>
    <p:sldId id="1141" r:id="rId875"/>
    <p:sldId id="1142" r:id="rId876"/>
    <p:sldId id="1143" r:id="rId877"/>
    <p:sldId id="1144" r:id="rId878"/>
    <p:sldId id="1145" r:id="rId879"/>
    <p:sldId id="1146" r:id="rId880"/>
    <p:sldId id="1147" r:id="rId881"/>
    <p:sldId id="1148" r:id="rId882"/>
    <p:sldId id="1149" r:id="rId883"/>
    <p:sldId id="1150" r:id="rId884"/>
    <p:sldId id="1151" r:id="rId885"/>
    <p:sldId id="1152" r:id="rId886"/>
    <p:sldId id="1153" r:id="rId8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41" autoAdjust="0"/>
  </p:normalViewPr>
  <p:slideViewPr>
    <p:cSldViewPr snapToGrid="0">
      <p:cViewPr varScale="1">
        <p:scale>
          <a:sx n="56" d="100"/>
          <a:sy n="56" d="100"/>
        </p:scale>
        <p:origin x="-1016" y="-6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microsoft.com/office/2015/10/relationships/revisionInfo" Target="revisionInfo.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tableStyles" Target="tableStyles.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presProps" Target="presProps.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theme" Target="theme/theme1.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308.wmf"/><Relationship Id="rId2" Type="http://schemas.openxmlformats.org/officeDocument/2006/relationships/image" Target="../media/image307.wmf"/><Relationship Id="rId1" Type="http://schemas.openxmlformats.org/officeDocument/2006/relationships/image" Target="../media/image306.w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309.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310.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311.e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314.emf"/><Relationship Id="rId2" Type="http://schemas.openxmlformats.org/officeDocument/2006/relationships/image" Target="../media/image313.emf"/><Relationship Id="rId1" Type="http://schemas.openxmlformats.org/officeDocument/2006/relationships/image" Target="../media/image312.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315.e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317.emf"/><Relationship Id="rId1" Type="http://schemas.openxmlformats.org/officeDocument/2006/relationships/image" Target="../media/image316.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318.w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319.w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32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325.wmf"/></Relationships>
</file>

<file path=ppt/drawings/_rels/vmlDrawing111.vml.rels><?xml version="1.0" encoding="UTF-8" standalone="yes"?>
<Relationships xmlns="http://schemas.openxmlformats.org/package/2006/relationships"><Relationship Id="rId2" Type="http://schemas.openxmlformats.org/officeDocument/2006/relationships/image" Target="../media/image327.wmf"/><Relationship Id="rId1" Type="http://schemas.openxmlformats.org/officeDocument/2006/relationships/image" Target="../media/image326.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330.wmf"/><Relationship Id="rId2" Type="http://schemas.openxmlformats.org/officeDocument/2006/relationships/image" Target="../media/image329.wmf"/><Relationship Id="rId1" Type="http://schemas.openxmlformats.org/officeDocument/2006/relationships/image" Target="../media/image328.wmf"/></Relationships>
</file>

<file path=ppt/drawings/_rels/vmlDrawing113.vml.rels><?xml version="1.0" encoding="UTF-8" standalone="yes"?>
<Relationships xmlns="http://schemas.openxmlformats.org/package/2006/relationships"><Relationship Id="rId2" Type="http://schemas.openxmlformats.org/officeDocument/2006/relationships/image" Target="../media/image332.wmf"/><Relationship Id="rId1" Type="http://schemas.openxmlformats.org/officeDocument/2006/relationships/image" Target="../media/image331.w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333.w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334.emf"/></Relationships>
</file>

<file path=ppt/drawings/_rels/vmlDrawing116.vml.rels><?xml version="1.0" encoding="UTF-8" standalone="yes"?>
<Relationships xmlns="http://schemas.openxmlformats.org/package/2006/relationships"><Relationship Id="rId2" Type="http://schemas.openxmlformats.org/officeDocument/2006/relationships/image" Target="../media/image336.wmf"/><Relationship Id="rId1" Type="http://schemas.openxmlformats.org/officeDocument/2006/relationships/image" Target="../media/image335.wmf"/></Relationships>
</file>

<file path=ppt/drawings/_rels/vmlDrawing117.vml.rels><?xml version="1.0" encoding="UTF-8" standalone="yes"?>
<Relationships xmlns="http://schemas.openxmlformats.org/package/2006/relationships"><Relationship Id="rId2" Type="http://schemas.openxmlformats.org/officeDocument/2006/relationships/image" Target="../media/image338.wmf"/><Relationship Id="rId1" Type="http://schemas.openxmlformats.org/officeDocument/2006/relationships/image" Target="../media/image337.w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339.w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339.wmf"/><Relationship Id="rId2" Type="http://schemas.openxmlformats.org/officeDocument/2006/relationships/image" Target="../media/image341.wmf"/><Relationship Id="rId1" Type="http://schemas.openxmlformats.org/officeDocument/2006/relationships/image" Target="../media/image34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62.wmf"/><Relationship Id="rId1" Type="http://schemas.openxmlformats.org/officeDocument/2006/relationships/image" Target="../media/image84.w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344.wmf"/><Relationship Id="rId2" Type="http://schemas.openxmlformats.org/officeDocument/2006/relationships/image" Target="../media/image343.wmf"/><Relationship Id="rId1" Type="http://schemas.openxmlformats.org/officeDocument/2006/relationships/image" Target="../media/image342.emf"/><Relationship Id="rId6" Type="http://schemas.openxmlformats.org/officeDocument/2006/relationships/image" Target="../media/image347.emf"/><Relationship Id="rId5" Type="http://schemas.openxmlformats.org/officeDocument/2006/relationships/image" Target="../media/image346.wmf"/><Relationship Id="rId4" Type="http://schemas.openxmlformats.org/officeDocument/2006/relationships/image" Target="../media/image345.w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350.emf"/><Relationship Id="rId2" Type="http://schemas.openxmlformats.org/officeDocument/2006/relationships/image" Target="../media/image349.emf"/><Relationship Id="rId1" Type="http://schemas.openxmlformats.org/officeDocument/2006/relationships/image" Target="../media/image348.emf"/><Relationship Id="rId6" Type="http://schemas.openxmlformats.org/officeDocument/2006/relationships/image" Target="../media/image353.wmf"/><Relationship Id="rId5" Type="http://schemas.openxmlformats.org/officeDocument/2006/relationships/image" Target="../media/image352.wmf"/><Relationship Id="rId4" Type="http://schemas.openxmlformats.org/officeDocument/2006/relationships/image" Target="../media/image351.w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55.wmf"/><Relationship Id="rId1" Type="http://schemas.openxmlformats.org/officeDocument/2006/relationships/image" Target="../media/image354.emf"/></Relationships>
</file>

<file path=ppt/drawings/_rels/vmlDrawing123.vml.rels><?xml version="1.0" encoding="UTF-8" standalone="yes"?>
<Relationships xmlns="http://schemas.openxmlformats.org/package/2006/relationships"><Relationship Id="rId2" Type="http://schemas.openxmlformats.org/officeDocument/2006/relationships/image" Target="../media/image357.wmf"/><Relationship Id="rId1" Type="http://schemas.openxmlformats.org/officeDocument/2006/relationships/image" Target="../media/image356.w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360.wmf"/><Relationship Id="rId2" Type="http://schemas.openxmlformats.org/officeDocument/2006/relationships/image" Target="../media/image359.wmf"/><Relationship Id="rId1" Type="http://schemas.openxmlformats.org/officeDocument/2006/relationships/image" Target="../media/image358.w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362.emf"/><Relationship Id="rId1" Type="http://schemas.openxmlformats.org/officeDocument/2006/relationships/image" Target="../media/image361.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329.wmf"/><Relationship Id="rId2" Type="http://schemas.openxmlformats.org/officeDocument/2006/relationships/image" Target="../media/image328.wmf"/><Relationship Id="rId1" Type="http://schemas.openxmlformats.org/officeDocument/2006/relationships/image" Target="../media/image330.wmf"/></Relationships>
</file>

<file path=ppt/drawings/_rels/vmlDrawing127.vml.rels><?xml version="1.0" encoding="UTF-8" standalone="yes"?>
<Relationships xmlns="http://schemas.openxmlformats.org/package/2006/relationships"><Relationship Id="rId2" Type="http://schemas.openxmlformats.org/officeDocument/2006/relationships/image" Target="../media/image364.wmf"/><Relationship Id="rId1" Type="http://schemas.openxmlformats.org/officeDocument/2006/relationships/image" Target="../media/image363.wmf"/></Relationships>
</file>

<file path=ppt/drawings/_rels/vmlDrawing128.vml.rels><?xml version="1.0" encoding="UTF-8" standalone="yes"?>
<Relationships xmlns="http://schemas.openxmlformats.org/package/2006/relationships"><Relationship Id="rId2" Type="http://schemas.openxmlformats.org/officeDocument/2006/relationships/image" Target="../media/image366.wmf"/><Relationship Id="rId1" Type="http://schemas.openxmlformats.org/officeDocument/2006/relationships/image" Target="../media/image365.wmf"/></Relationships>
</file>

<file path=ppt/drawings/_rels/vmlDrawing129.vml.rels><?xml version="1.0" encoding="UTF-8" standalone="yes"?>
<Relationships xmlns="http://schemas.openxmlformats.org/package/2006/relationships"><Relationship Id="rId2" Type="http://schemas.openxmlformats.org/officeDocument/2006/relationships/image" Target="../media/image368.wmf"/><Relationship Id="rId1" Type="http://schemas.openxmlformats.org/officeDocument/2006/relationships/image" Target="../media/image3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86.e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366.wmf"/><Relationship Id="rId2" Type="http://schemas.openxmlformats.org/officeDocument/2006/relationships/image" Target="../media/image370.wmf"/><Relationship Id="rId1" Type="http://schemas.openxmlformats.org/officeDocument/2006/relationships/image" Target="../media/image369.wmf"/><Relationship Id="rId4" Type="http://schemas.openxmlformats.org/officeDocument/2006/relationships/image" Target="../media/image365.wmf"/></Relationships>
</file>

<file path=ppt/drawings/_rels/vmlDrawing131.vml.rels><?xml version="1.0" encoding="UTF-8" standalone="yes"?>
<Relationships xmlns="http://schemas.openxmlformats.org/package/2006/relationships"><Relationship Id="rId2" Type="http://schemas.openxmlformats.org/officeDocument/2006/relationships/image" Target="../media/image372.wmf"/><Relationship Id="rId1" Type="http://schemas.openxmlformats.org/officeDocument/2006/relationships/image" Target="../media/image371.wmf"/></Relationships>
</file>

<file path=ppt/drawings/_rels/vmlDrawing132.vml.rels><?xml version="1.0" encoding="UTF-8" standalone="yes"?>
<Relationships xmlns="http://schemas.openxmlformats.org/package/2006/relationships"><Relationship Id="rId2" Type="http://schemas.openxmlformats.org/officeDocument/2006/relationships/image" Target="../media/image374.wmf"/><Relationship Id="rId1" Type="http://schemas.openxmlformats.org/officeDocument/2006/relationships/image" Target="../media/image373.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376.wmf"/><Relationship Id="rId2" Type="http://schemas.openxmlformats.org/officeDocument/2006/relationships/image" Target="../media/image365.wmf"/><Relationship Id="rId1" Type="http://schemas.openxmlformats.org/officeDocument/2006/relationships/image" Target="../media/image375.wmf"/><Relationship Id="rId4" Type="http://schemas.openxmlformats.org/officeDocument/2006/relationships/image" Target="../media/image377.wmf"/></Relationships>
</file>

<file path=ppt/drawings/_rels/vmlDrawing134.vml.rels><?xml version="1.0" encoding="UTF-8" standalone="yes"?>
<Relationships xmlns="http://schemas.openxmlformats.org/package/2006/relationships"><Relationship Id="rId2" Type="http://schemas.openxmlformats.org/officeDocument/2006/relationships/image" Target="../media/image379.wmf"/><Relationship Id="rId1" Type="http://schemas.openxmlformats.org/officeDocument/2006/relationships/image" Target="../media/image378.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381.wmf"/><Relationship Id="rId2" Type="http://schemas.openxmlformats.org/officeDocument/2006/relationships/image" Target="../media/image365.wmf"/><Relationship Id="rId1" Type="http://schemas.openxmlformats.org/officeDocument/2006/relationships/image" Target="../media/image380.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365.wmf"/><Relationship Id="rId2" Type="http://schemas.openxmlformats.org/officeDocument/2006/relationships/image" Target="../media/image383.wmf"/><Relationship Id="rId1" Type="http://schemas.openxmlformats.org/officeDocument/2006/relationships/image" Target="../media/image382.w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365.w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385.wmf"/><Relationship Id="rId2" Type="http://schemas.openxmlformats.org/officeDocument/2006/relationships/image" Target="../media/image384.wmf"/><Relationship Id="rId1" Type="http://schemas.openxmlformats.org/officeDocument/2006/relationships/image" Target="../media/image365.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386.wmf"/><Relationship Id="rId2" Type="http://schemas.openxmlformats.org/officeDocument/2006/relationships/image" Target="../media/image384.wmf"/><Relationship Id="rId1" Type="http://schemas.openxmlformats.org/officeDocument/2006/relationships/image" Target="../media/image36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140.vml.rels><?xml version="1.0" encoding="UTF-8" standalone="yes"?>
<Relationships xmlns="http://schemas.openxmlformats.org/package/2006/relationships"><Relationship Id="rId3" Type="http://schemas.openxmlformats.org/officeDocument/2006/relationships/image" Target="../media/image365.wmf"/><Relationship Id="rId2" Type="http://schemas.openxmlformats.org/officeDocument/2006/relationships/image" Target="../media/image387.wmf"/><Relationship Id="rId1" Type="http://schemas.openxmlformats.org/officeDocument/2006/relationships/image" Target="../media/image384.wmf"/></Relationships>
</file>

<file path=ppt/drawings/_rels/vmlDrawing141.vml.rels><?xml version="1.0" encoding="UTF-8" standalone="yes"?>
<Relationships xmlns="http://schemas.openxmlformats.org/package/2006/relationships"><Relationship Id="rId2" Type="http://schemas.openxmlformats.org/officeDocument/2006/relationships/image" Target="../media/image365.wmf"/><Relationship Id="rId1" Type="http://schemas.openxmlformats.org/officeDocument/2006/relationships/image" Target="../media/image384.wmf"/></Relationships>
</file>

<file path=ppt/drawings/_rels/vmlDrawing142.vml.rels><?xml version="1.0" encoding="UTF-8" standalone="yes"?>
<Relationships xmlns="http://schemas.openxmlformats.org/package/2006/relationships"><Relationship Id="rId3" Type="http://schemas.openxmlformats.org/officeDocument/2006/relationships/image" Target="../media/image389.wmf"/><Relationship Id="rId2" Type="http://schemas.openxmlformats.org/officeDocument/2006/relationships/image" Target="../media/image388.wmf"/><Relationship Id="rId1" Type="http://schemas.openxmlformats.org/officeDocument/2006/relationships/image" Target="../media/image365.wmf"/><Relationship Id="rId4" Type="http://schemas.openxmlformats.org/officeDocument/2006/relationships/image" Target="../media/image390.wmf"/></Relationships>
</file>

<file path=ppt/drawings/_rels/vmlDrawing143.vml.rels><?xml version="1.0" encoding="UTF-8" standalone="yes"?>
<Relationships xmlns="http://schemas.openxmlformats.org/package/2006/relationships"><Relationship Id="rId3" Type="http://schemas.openxmlformats.org/officeDocument/2006/relationships/image" Target="../media/image391.wmf"/><Relationship Id="rId2" Type="http://schemas.openxmlformats.org/officeDocument/2006/relationships/image" Target="../media/image388.wmf"/><Relationship Id="rId1" Type="http://schemas.openxmlformats.org/officeDocument/2006/relationships/image" Target="../media/image389.wmf"/><Relationship Id="rId5" Type="http://schemas.openxmlformats.org/officeDocument/2006/relationships/image" Target="../media/image390.wmf"/><Relationship Id="rId4" Type="http://schemas.openxmlformats.org/officeDocument/2006/relationships/image" Target="../media/image365.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394.wmf"/><Relationship Id="rId2" Type="http://schemas.openxmlformats.org/officeDocument/2006/relationships/image" Target="../media/image393.wmf"/><Relationship Id="rId1" Type="http://schemas.openxmlformats.org/officeDocument/2006/relationships/image" Target="../media/image392.wmf"/><Relationship Id="rId5" Type="http://schemas.openxmlformats.org/officeDocument/2006/relationships/image" Target="../media/image384.wmf"/><Relationship Id="rId4" Type="http://schemas.openxmlformats.org/officeDocument/2006/relationships/image" Target="../media/image395.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398.wmf"/><Relationship Id="rId2" Type="http://schemas.openxmlformats.org/officeDocument/2006/relationships/image" Target="../media/image397.wmf"/><Relationship Id="rId1" Type="http://schemas.openxmlformats.org/officeDocument/2006/relationships/image" Target="../media/image396.emf"/><Relationship Id="rId4" Type="http://schemas.openxmlformats.org/officeDocument/2006/relationships/image" Target="../media/image399.emf"/></Relationships>
</file>

<file path=ppt/drawings/_rels/vmlDrawing146.vml.rels><?xml version="1.0" encoding="UTF-8" standalone="yes"?>
<Relationships xmlns="http://schemas.openxmlformats.org/package/2006/relationships"><Relationship Id="rId2" Type="http://schemas.openxmlformats.org/officeDocument/2006/relationships/image" Target="../media/image401.wmf"/><Relationship Id="rId1" Type="http://schemas.openxmlformats.org/officeDocument/2006/relationships/image" Target="../media/image400.w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365.wmf"/></Relationships>
</file>

<file path=ppt/drawings/_rels/vmlDrawing148.vml.rels><?xml version="1.0" encoding="UTF-8" standalone="yes"?>
<Relationships xmlns="http://schemas.openxmlformats.org/package/2006/relationships"><Relationship Id="rId3" Type="http://schemas.openxmlformats.org/officeDocument/2006/relationships/image" Target="../media/image404.wmf"/><Relationship Id="rId2" Type="http://schemas.openxmlformats.org/officeDocument/2006/relationships/image" Target="../media/image403.wmf"/><Relationship Id="rId1" Type="http://schemas.openxmlformats.org/officeDocument/2006/relationships/image" Target="../media/image402.wmf"/><Relationship Id="rId4" Type="http://schemas.openxmlformats.org/officeDocument/2006/relationships/image" Target="../media/image365.w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36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91.e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359.wmf"/><Relationship Id="rId2" Type="http://schemas.openxmlformats.org/officeDocument/2006/relationships/image" Target="../media/image406.emf"/><Relationship Id="rId1" Type="http://schemas.openxmlformats.org/officeDocument/2006/relationships/image" Target="../media/image405.emf"/><Relationship Id="rId6" Type="http://schemas.openxmlformats.org/officeDocument/2006/relationships/image" Target="../media/image352.wmf"/><Relationship Id="rId5" Type="http://schemas.openxmlformats.org/officeDocument/2006/relationships/image" Target="../media/image407.wmf"/><Relationship Id="rId4" Type="http://schemas.openxmlformats.org/officeDocument/2006/relationships/image" Target="../media/image360.w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410.wmf"/><Relationship Id="rId2" Type="http://schemas.openxmlformats.org/officeDocument/2006/relationships/image" Target="../media/image409.wmf"/><Relationship Id="rId1" Type="http://schemas.openxmlformats.org/officeDocument/2006/relationships/image" Target="../media/image408.wmf"/></Relationships>
</file>

<file path=ppt/drawings/_rels/vmlDrawing152.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wmf"/><Relationship Id="rId5" Type="http://schemas.openxmlformats.org/officeDocument/2006/relationships/image" Target="../media/image415.emf"/><Relationship Id="rId4" Type="http://schemas.openxmlformats.org/officeDocument/2006/relationships/image" Target="../media/image414.w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416.w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417.wmf"/></Relationships>
</file>

<file path=ppt/drawings/_rels/vmlDrawing155.vml.rels><?xml version="1.0" encoding="UTF-8" standalone="yes"?>
<Relationships xmlns="http://schemas.openxmlformats.org/package/2006/relationships"><Relationship Id="rId3" Type="http://schemas.openxmlformats.org/officeDocument/2006/relationships/image" Target="../media/image420.wmf"/><Relationship Id="rId2" Type="http://schemas.openxmlformats.org/officeDocument/2006/relationships/image" Target="../media/image419.wmf"/><Relationship Id="rId1" Type="http://schemas.openxmlformats.org/officeDocument/2006/relationships/image" Target="../media/image418.w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421.wmf"/></Relationships>
</file>

<file path=ppt/drawings/_rels/vmlDrawing157.vml.rels><?xml version="1.0" encoding="UTF-8" standalone="yes"?>
<Relationships xmlns="http://schemas.openxmlformats.org/package/2006/relationships"><Relationship Id="rId3" Type="http://schemas.openxmlformats.org/officeDocument/2006/relationships/image" Target="../media/image424.emf"/><Relationship Id="rId2" Type="http://schemas.openxmlformats.org/officeDocument/2006/relationships/image" Target="../media/image423.wmf"/><Relationship Id="rId1" Type="http://schemas.openxmlformats.org/officeDocument/2006/relationships/image" Target="../media/image422.w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425.wmf"/></Relationships>
</file>

<file path=ppt/drawings/_rels/vmlDrawing159.vml.rels><?xml version="1.0" encoding="UTF-8" standalone="yes"?>
<Relationships xmlns="http://schemas.openxmlformats.org/package/2006/relationships"><Relationship Id="rId3" Type="http://schemas.openxmlformats.org/officeDocument/2006/relationships/image" Target="../media/image428.wmf"/><Relationship Id="rId2" Type="http://schemas.openxmlformats.org/officeDocument/2006/relationships/image" Target="../media/image427.wmf"/><Relationship Id="rId1" Type="http://schemas.openxmlformats.org/officeDocument/2006/relationships/image" Target="../media/image426.wmf"/><Relationship Id="rId4" Type="http://schemas.openxmlformats.org/officeDocument/2006/relationships/image" Target="../media/image42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62.wmf"/><Relationship Id="rId1" Type="http://schemas.openxmlformats.org/officeDocument/2006/relationships/image" Target="../media/image93.wmf"/><Relationship Id="rId5" Type="http://schemas.openxmlformats.org/officeDocument/2006/relationships/image" Target="../media/image96.wmf"/><Relationship Id="rId4" Type="http://schemas.openxmlformats.org/officeDocument/2006/relationships/image" Target="../media/image95.w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425.w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429.w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425.wmf"/></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432.wmf"/><Relationship Id="rId2" Type="http://schemas.openxmlformats.org/officeDocument/2006/relationships/image" Target="../media/image431.wmf"/><Relationship Id="rId1" Type="http://schemas.openxmlformats.org/officeDocument/2006/relationships/image" Target="../media/image430.wmf"/><Relationship Id="rId4" Type="http://schemas.openxmlformats.org/officeDocument/2006/relationships/image" Target="../media/image425.w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425.w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372.wmf"/></Relationships>
</file>

<file path=ppt/drawings/_rels/vmlDrawing166.vml.rels><?xml version="1.0" encoding="UTF-8" standalone="yes"?>
<Relationships xmlns="http://schemas.openxmlformats.org/package/2006/relationships"><Relationship Id="rId2" Type="http://schemas.openxmlformats.org/officeDocument/2006/relationships/image" Target="../media/image434.wmf"/><Relationship Id="rId1" Type="http://schemas.openxmlformats.org/officeDocument/2006/relationships/image" Target="../media/image433.wmf"/></Relationships>
</file>

<file path=ppt/drawings/_rels/vmlDrawing167.vml.rels><?xml version="1.0" encoding="UTF-8" standalone="yes"?>
<Relationships xmlns="http://schemas.openxmlformats.org/package/2006/relationships"><Relationship Id="rId2" Type="http://schemas.openxmlformats.org/officeDocument/2006/relationships/image" Target="../media/image436.wmf"/><Relationship Id="rId1" Type="http://schemas.openxmlformats.org/officeDocument/2006/relationships/image" Target="../media/image435.wmf"/></Relationships>
</file>

<file path=ppt/drawings/_rels/vmlDrawing168.vml.rels><?xml version="1.0" encoding="UTF-8" standalone="yes"?>
<Relationships xmlns="http://schemas.openxmlformats.org/package/2006/relationships"><Relationship Id="rId2" Type="http://schemas.openxmlformats.org/officeDocument/2006/relationships/image" Target="../media/image438.wmf"/><Relationship Id="rId1" Type="http://schemas.openxmlformats.org/officeDocument/2006/relationships/image" Target="../media/image437.w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43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170.vml.rels><?xml version="1.0" encoding="UTF-8" standalone="yes"?>
<Relationships xmlns="http://schemas.openxmlformats.org/package/2006/relationships"><Relationship Id="rId3" Type="http://schemas.openxmlformats.org/officeDocument/2006/relationships/image" Target="../media/image442.wmf"/><Relationship Id="rId2" Type="http://schemas.openxmlformats.org/officeDocument/2006/relationships/image" Target="../media/image441.wmf"/><Relationship Id="rId1" Type="http://schemas.openxmlformats.org/officeDocument/2006/relationships/image" Target="../media/image440.w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443.wmf"/></Relationships>
</file>

<file path=ppt/drawings/_rels/vmlDrawing172.vml.rels><?xml version="1.0" encoding="UTF-8" standalone="yes"?>
<Relationships xmlns="http://schemas.openxmlformats.org/package/2006/relationships"><Relationship Id="rId3" Type="http://schemas.openxmlformats.org/officeDocument/2006/relationships/image" Target="../media/image446.wmf"/><Relationship Id="rId7" Type="http://schemas.openxmlformats.org/officeDocument/2006/relationships/image" Target="../media/image450.wmf"/><Relationship Id="rId2" Type="http://schemas.openxmlformats.org/officeDocument/2006/relationships/image" Target="../media/image445.wmf"/><Relationship Id="rId1" Type="http://schemas.openxmlformats.org/officeDocument/2006/relationships/image" Target="../media/image444.wmf"/><Relationship Id="rId6" Type="http://schemas.openxmlformats.org/officeDocument/2006/relationships/image" Target="../media/image449.wmf"/><Relationship Id="rId5" Type="http://schemas.openxmlformats.org/officeDocument/2006/relationships/image" Target="../media/image448.wmf"/><Relationship Id="rId4" Type="http://schemas.openxmlformats.org/officeDocument/2006/relationships/image" Target="../media/image447.wmf"/></Relationships>
</file>

<file path=ppt/drawings/_rels/vmlDrawing173.vml.rels><?xml version="1.0" encoding="UTF-8" standalone="yes"?>
<Relationships xmlns="http://schemas.openxmlformats.org/package/2006/relationships"><Relationship Id="rId2" Type="http://schemas.openxmlformats.org/officeDocument/2006/relationships/image" Target="../media/image452.wmf"/><Relationship Id="rId1" Type="http://schemas.openxmlformats.org/officeDocument/2006/relationships/image" Target="../media/image451.w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453.w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454.w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455.wmf"/></Relationships>
</file>

<file path=ppt/drawings/_rels/vmlDrawing177.vml.rels><?xml version="1.0" encoding="UTF-8" standalone="yes"?>
<Relationships xmlns="http://schemas.openxmlformats.org/package/2006/relationships"><Relationship Id="rId2" Type="http://schemas.openxmlformats.org/officeDocument/2006/relationships/image" Target="../media/image457.wmf"/><Relationship Id="rId1" Type="http://schemas.openxmlformats.org/officeDocument/2006/relationships/image" Target="../media/image456.wmf"/></Relationships>
</file>

<file path=ppt/drawings/_rels/vmlDrawing178.vml.rels><?xml version="1.0" encoding="UTF-8" standalone="yes"?>
<Relationships xmlns="http://schemas.openxmlformats.org/package/2006/relationships"><Relationship Id="rId2" Type="http://schemas.openxmlformats.org/officeDocument/2006/relationships/image" Target="../media/image459.wmf"/><Relationship Id="rId1" Type="http://schemas.openxmlformats.org/officeDocument/2006/relationships/image" Target="../media/image458.w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46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80.vml.rels><?xml version="1.0" encoding="UTF-8" standalone="yes"?>
<Relationships xmlns="http://schemas.openxmlformats.org/package/2006/relationships"><Relationship Id="rId2" Type="http://schemas.openxmlformats.org/officeDocument/2006/relationships/image" Target="../media/image462.wmf"/><Relationship Id="rId1" Type="http://schemas.openxmlformats.org/officeDocument/2006/relationships/image" Target="../media/image461.wmf"/></Relationships>
</file>

<file path=ppt/drawings/_rels/vmlDrawing181.vml.rels><?xml version="1.0" encoding="UTF-8" standalone="yes"?>
<Relationships xmlns="http://schemas.openxmlformats.org/package/2006/relationships"><Relationship Id="rId3" Type="http://schemas.openxmlformats.org/officeDocument/2006/relationships/image" Target="../media/image465.wmf"/><Relationship Id="rId2" Type="http://schemas.openxmlformats.org/officeDocument/2006/relationships/image" Target="../media/image464.wmf"/><Relationship Id="rId1" Type="http://schemas.openxmlformats.org/officeDocument/2006/relationships/image" Target="../media/image463.wmf"/></Relationships>
</file>

<file path=ppt/drawings/_rels/vmlDrawing182.vml.rels><?xml version="1.0" encoding="UTF-8" standalone="yes"?>
<Relationships xmlns="http://schemas.openxmlformats.org/package/2006/relationships"><Relationship Id="rId3" Type="http://schemas.openxmlformats.org/officeDocument/2006/relationships/image" Target="../media/image468.wmf"/><Relationship Id="rId2" Type="http://schemas.openxmlformats.org/officeDocument/2006/relationships/image" Target="../media/image467.wmf"/><Relationship Id="rId1" Type="http://schemas.openxmlformats.org/officeDocument/2006/relationships/image" Target="../media/image466.wmf"/></Relationships>
</file>

<file path=ppt/drawings/_rels/vmlDrawing183.vml.rels><?xml version="1.0" encoding="UTF-8" standalone="yes"?>
<Relationships xmlns="http://schemas.openxmlformats.org/package/2006/relationships"><Relationship Id="rId2" Type="http://schemas.openxmlformats.org/officeDocument/2006/relationships/image" Target="../media/image470.wmf"/><Relationship Id="rId1" Type="http://schemas.openxmlformats.org/officeDocument/2006/relationships/image" Target="../media/image469.wmf"/></Relationships>
</file>

<file path=ppt/drawings/_rels/vmlDrawing184.vml.rels><?xml version="1.0" encoding="UTF-8" standalone="yes"?>
<Relationships xmlns="http://schemas.openxmlformats.org/package/2006/relationships"><Relationship Id="rId3" Type="http://schemas.openxmlformats.org/officeDocument/2006/relationships/image" Target="../media/image473.wmf"/><Relationship Id="rId2" Type="http://schemas.openxmlformats.org/officeDocument/2006/relationships/image" Target="../media/image472.wmf"/><Relationship Id="rId1" Type="http://schemas.openxmlformats.org/officeDocument/2006/relationships/image" Target="../media/image471.w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474.wmf"/></Relationships>
</file>

<file path=ppt/drawings/_rels/vmlDrawing186.vml.rels><?xml version="1.0" encoding="UTF-8" standalone="yes"?>
<Relationships xmlns="http://schemas.openxmlformats.org/package/2006/relationships"><Relationship Id="rId2" Type="http://schemas.openxmlformats.org/officeDocument/2006/relationships/image" Target="../media/image476.wmf"/><Relationship Id="rId1" Type="http://schemas.openxmlformats.org/officeDocument/2006/relationships/image" Target="../media/image475.wmf"/></Relationships>
</file>

<file path=ppt/drawings/_rels/vmlDrawing187.vml.rels><?xml version="1.0" encoding="UTF-8" standalone="yes"?>
<Relationships xmlns="http://schemas.openxmlformats.org/package/2006/relationships"><Relationship Id="rId2" Type="http://schemas.openxmlformats.org/officeDocument/2006/relationships/image" Target="../media/image478.wmf"/><Relationship Id="rId1" Type="http://schemas.openxmlformats.org/officeDocument/2006/relationships/image" Target="../media/image477.w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464.wmf"/></Relationships>
</file>

<file path=ppt/drawings/_rels/vmlDrawing189.vml.rels><?xml version="1.0" encoding="UTF-8" standalone="yes"?>
<Relationships xmlns="http://schemas.openxmlformats.org/package/2006/relationships"><Relationship Id="rId2" Type="http://schemas.openxmlformats.org/officeDocument/2006/relationships/image" Target="../media/image480.wmf"/><Relationship Id="rId1" Type="http://schemas.openxmlformats.org/officeDocument/2006/relationships/image" Target="../media/image47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5.wmf"/><Relationship Id="rId7" Type="http://schemas.openxmlformats.org/officeDocument/2006/relationships/image" Target="../media/image113.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96.w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481.w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482.w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483.w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484.w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485.w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486.w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487.w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488.wmf"/></Relationships>
</file>

<file path=ppt/drawings/_rels/vmlDrawing198.vml.rels><?xml version="1.0" encoding="UTF-8" standalone="yes"?>
<Relationships xmlns="http://schemas.openxmlformats.org/package/2006/relationships"><Relationship Id="rId3" Type="http://schemas.openxmlformats.org/officeDocument/2006/relationships/image" Target="../media/image492.wmf"/><Relationship Id="rId2" Type="http://schemas.openxmlformats.org/officeDocument/2006/relationships/image" Target="../media/image491.wmf"/><Relationship Id="rId1" Type="http://schemas.openxmlformats.org/officeDocument/2006/relationships/image" Target="../media/image490.w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49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00.vml.rels><?xml version="1.0" encoding="UTF-8" standalone="yes"?>
<Relationships xmlns="http://schemas.openxmlformats.org/package/2006/relationships"><Relationship Id="rId2" Type="http://schemas.openxmlformats.org/officeDocument/2006/relationships/image" Target="../media/image496.wmf"/><Relationship Id="rId1" Type="http://schemas.openxmlformats.org/officeDocument/2006/relationships/image" Target="../media/image495.wmf"/></Relationships>
</file>

<file path=ppt/drawings/_rels/vmlDrawing201.vml.rels><?xml version="1.0" encoding="UTF-8" standalone="yes"?>
<Relationships xmlns="http://schemas.openxmlformats.org/package/2006/relationships"><Relationship Id="rId3" Type="http://schemas.openxmlformats.org/officeDocument/2006/relationships/image" Target="../media/image499.wmf"/><Relationship Id="rId2" Type="http://schemas.openxmlformats.org/officeDocument/2006/relationships/image" Target="../media/image498.wmf"/><Relationship Id="rId1" Type="http://schemas.openxmlformats.org/officeDocument/2006/relationships/image" Target="../media/image497.wmf"/></Relationships>
</file>

<file path=ppt/drawings/_rels/vmlDrawing202.vml.rels><?xml version="1.0" encoding="UTF-8" standalone="yes"?>
<Relationships xmlns="http://schemas.openxmlformats.org/package/2006/relationships"><Relationship Id="rId2" Type="http://schemas.openxmlformats.org/officeDocument/2006/relationships/image" Target="../media/image501.wmf"/><Relationship Id="rId1" Type="http://schemas.openxmlformats.org/officeDocument/2006/relationships/image" Target="../media/image500.wmf"/></Relationships>
</file>

<file path=ppt/drawings/_rels/vmlDrawing203.vml.rels><?xml version="1.0" encoding="UTF-8" standalone="yes"?>
<Relationships xmlns="http://schemas.openxmlformats.org/package/2006/relationships"><Relationship Id="rId2" Type="http://schemas.openxmlformats.org/officeDocument/2006/relationships/image" Target="../media/image503.wmf"/><Relationship Id="rId1" Type="http://schemas.openxmlformats.org/officeDocument/2006/relationships/image" Target="../media/image502.wmf"/></Relationships>
</file>

<file path=ppt/drawings/_rels/vmlDrawing204.vml.rels><?xml version="1.0" encoding="UTF-8" standalone="yes"?>
<Relationships xmlns="http://schemas.openxmlformats.org/package/2006/relationships"><Relationship Id="rId2" Type="http://schemas.openxmlformats.org/officeDocument/2006/relationships/image" Target="../media/image506.wmf"/><Relationship Id="rId1" Type="http://schemas.openxmlformats.org/officeDocument/2006/relationships/image" Target="../media/image505.w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512.w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513.w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514.wmf"/></Relationships>
</file>

<file path=ppt/drawings/_rels/vmlDrawing208.vml.rels><?xml version="1.0" encoding="UTF-8" standalone="yes"?>
<Relationships xmlns="http://schemas.openxmlformats.org/package/2006/relationships"><Relationship Id="rId2" Type="http://schemas.openxmlformats.org/officeDocument/2006/relationships/image" Target="../media/image517.wmf"/><Relationship Id="rId1" Type="http://schemas.openxmlformats.org/officeDocument/2006/relationships/image" Target="../media/image516.wmf"/></Relationships>
</file>

<file path=ppt/drawings/_rels/vmlDrawing209.vml.rels><?xml version="1.0" encoding="UTF-8" standalone="yes"?>
<Relationships xmlns="http://schemas.openxmlformats.org/package/2006/relationships"><Relationship Id="rId2" Type="http://schemas.openxmlformats.org/officeDocument/2006/relationships/image" Target="../media/image525.wmf"/><Relationship Id="rId1" Type="http://schemas.openxmlformats.org/officeDocument/2006/relationships/image" Target="../media/image52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210.vml.rels><?xml version="1.0" encoding="UTF-8" standalone="yes"?>
<Relationships xmlns="http://schemas.openxmlformats.org/package/2006/relationships"><Relationship Id="rId2" Type="http://schemas.openxmlformats.org/officeDocument/2006/relationships/image" Target="../media/image526.wmf"/><Relationship Id="rId1" Type="http://schemas.openxmlformats.org/officeDocument/2006/relationships/image" Target="../media/image524.wmf"/></Relationships>
</file>

<file path=ppt/drawings/_rels/vmlDrawing211.vml.rels><?xml version="1.0" encoding="UTF-8" standalone="yes"?>
<Relationships xmlns="http://schemas.openxmlformats.org/package/2006/relationships"><Relationship Id="rId2" Type="http://schemas.openxmlformats.org/officeDocument/2006/relationships/image" Target="../media/image527.wmf"/><Relationship Id="rId1" Type="http://schemas.openxmlformats.org/officeDocument/2006/relationships/image" Target="../media/image524.wmf"/></Relationships>
</file>

<file path=ppt/drawings/_rels/vmlDrawing212.vml.rels><?xml version="1.0" encoding="UTF-8" standalone="yes"?>
<Relationships xmlns="http://schemas.openxmlformats.org/package/2006/relationships"><Relationship Id="rId2" Type="http://schemas.openxmlformats.org/officeDocument/2006/relationships/image" Target="../media/image529.wmf"/><Relationship Id="rId1" Type="http://schemas.openxmlformats.org/officeDocument/2006/relationships/image" Target="../media/image528.wmf"/></Relationships>
</file>

<file path=ppt/drawings/_rels/vmlDrawing213.vml.rels><?xml version="1.0" encoding="UTF-8" standalone="yes"?>
<Relationships xmlns="http://schemas.openxmlformats.org/package/2006/relationships"><Relationship Id="rId3" Type="http://schemas.openxmlformats.org/officeDocument/2006/relationships/image" Target="../media/image532.wmf"/><Relationship Id="rId2" Type="http://schemas.openxmlformats.org/officeDocument/2006/relationships/image" Target="../media/image531.wmf"/><Relationship Id="rId1" Type="http://schemas.openxmlformats.org/officeDocument/2006/relationships/image" Target="../media/image530.wmf"/></Relationships>
</file>

<file path=ppt/drawings/_rels/vmlDrawing214.vml.rels><?xml version="1.0" encoding="UTF-8" standalone="yes"?>
<Relationships xmlns="http://schemas.openxmlformats.org/package/2006/relationships"><Relationship Id="rId3" Type="http://schemas.openxmlformats.org/officeDocument/2006/relationships/image" Target="../media/image532.wmf"/><Relationship Id="rId2" Type="http://schemas.openxmlformats.org/officeDocument/2006/relationships/image" Target="../media/image533.wmf"/><Relationship Id="rId1" Type="http://schemas.openxmlformats.org/officeDocument/2006/relationships/image" Target="../media/image527.wmf"/><Relationship Id="rId5" Type="http://schemas.openxmlformats.org/officeDocument/2006/relationships/image" Target="../media/image535.wmf"/><Relationship Id="rId4" Type="http://schemas.openxmlformats.org/officeDocument/2006/relationships/image" Target="../media/image534.wmf"/></Relationships>
</file>

<file path=ppt/drawings/_rels/vmlDrawing215.vml.rels><?xml version="1.0" encoding="UTF-8" standalone="yes"?>
<Relationships xmlns="http://schemas.openxmlformats.org/package/2006/relationships"><Relationship Id="rId2" Type="http://schemas.openxmlformats.org/officeDocument/2006/relationships/image" Target="../media/image538.wmf"/><Relationship Id="rId1" Type="http://schemas.openxmlformats.org/officeDocument/2006/relationships/image" Target="../media/image537.wmf"/></Relationships>
</file>

<file path=ppt/drawings/_rels/vmlDrawing216.vml.rels><?xml version="1.0" encoding="UTF-8" standalone="yes"?>
<Relationships xmlns="http://schemas.openxmlformats.org/package/2006/relationships"><Relationship Id="rId3" Type="http://schemas.openxmlformats.org/officeDocument/2006/relationships/image" Target="../media/image541.wmf"/><Relationship Id="rId2" Type="http://schemas.openxmlformats.org/officeDocument/2006/relationships/image" Target="../media/image540.wmf"/><Relationship Id="rId1" Type="http://schemas.openxmlformats.org/officeDocument/2006/relationships/image" Target="../media/image539.wmf"/><Relationship Id="rId5" Type="http://schemas.openxmlformats.org/officeDocument/2006/relationships/image" Target="../media/image534.wmf"/><Relationship Id="rId4" Type="http://schemas.openxmlformats.org/officeDocument/2006/relationships/image" Target="../media/image542.wmf"/></Relationships>
</file>

<file path=ppt/drawings/_rels/vmlDrawing217.vml.rels><?xml version="1.0" encoding="UTF-8" standalone="yes"?>
<Relationships xmlns="http://schemas.openxmlformats.org/package/2006/relationships"><Relationship Id="rId2" Type="http://schemas.openxmlformats.org/officeDocument/2006/relationships/image" Target="../media/image527.wmf"/><Relationship Id="rId1" Type="http://schemas.openxmlformats.org/officeDocument/2006/relationships/image" Target="../media/image524.wmf"/></Relationships>
</file>

<file path=ppt/drawings/_rels/vmlDrawing218.vml.rels><?xml version="1.0" encoding="UTF-8" standalone="yes"?>
<Relationships xmlns="http://schemas.openxmlformats.org/package/2006/relationships"><Relationship Id="rId3" Type="http://schemas.openxmlformats.org/officeDocument/2006/relationships/image" Target="../media/image545.wmf"/><Relationship Id="rId2" Type="http://schemas.openxmlformats.org/officeDocument/2006/relationships/image" Target="../media/image531.wmf"/><Relationship Id="rId1" Type="http://schemas.openxmlformats.org/officeDocument/2006/relationships/image" Target="../media/image544.wmf"/><Relationship Id="rId4" Type="http://schemas.openxmlformats.org/officeDocument/2006/relationships/image" Target="../media/image546.wmf"/></Relationships>
</file>

<file path=ppt/drawings/_rels/vmlDrawing219.vml.rels><?xml version="1.0" encoding="UTF-8" standalone="yes"?>
<Relationships xmlns="http://schemas.openxmlformats.org/package/2006/relationships"><Relationship Id="rId3" Type="http://schemas.openxmlformats.org/officeDocument/2006/relationships/image" Target="../media/image548.wmf"/><Relationship Id="rId2" Type="http://schemas.openxmlformats.org/officeDocument/2006/relationships/image" Target="../media/image547.wmf"/><Relationship Id="rId1" Type="http://schemas.openxmlformats.org/officeDocument/2006/relationships/image" Target="../media/image527.wmf"/><Relationship Id="rId6" Type="http://schemas.openxmlformats.org/officeDocument/2006/relationships/image" Target="../media/image551.wmf"/><Relationship Id="rId5" Type="http://schemas.openxmlformats.org/officeDocument/2006/relationships/image" Target="../media/image550.wmf"/><Relationship Id="rId4" Type="http://schemas.openxmlformats.org/officeDocument/2006/relationships/image" Target="../media/image54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220.vml.rels><?xml version="1.0" encoding="UTF-8" standalone="yes"?>
<Relationships xmlns="http://schemas.openxmlformats.org/package/2006/relationships"><Relationship Id="rId8" Type="http://schemas.openxmlformats.org/officeDocument/2006/relationships/image" Target="../media/image557.wmf"/><Relationship Id="rId3" Type="http://schemas.openxmlformats.org/officeDocument/2006/relationships/image" Target="../media/image553.wmf"/><Relationship Id="rId7" Type="http://schemas.openxmlformats.org/officeDocument/2006/relationships/image" Target="../media/image556.wmf"/><Relationship Id="rId2" Type="http://schemas.openxmlformats.org/officeDocument/2006/relationships/image" Target="../media/image541.wmf"/><Relationship Id="rId1" Type="http://schemas.openxmlformats.org/officeDocument/2006/relationships/image" Target="../media/image552.wmf"/><Relationship Id="rId6" Type="http://schemas.openxmlformats.org/officeDocument/2006/relationships/image" Target="../media/image555.wmf"/><Relationship Id="rId5" Type="http://schemas.openxmlformats.org/officeDocument/2006/relationships/image" Target="../media/image554.wmf"/><Relationship Id="rId4" Type="http://schemas.openxmlformats.org/officeDocument/2006/relationships/image" Target="../media/image550.wmf"/><Relationship Id="rId9" Type="http://schemas.openxmlformats.org/officeDocument/2006/relationships/image" Target="../media/image558.wmf"/></Relationships>
</file>

<file path=ppt/drawings/_rels/vmlDrawing221.vml.rels><?xml version="1.0" encoding="UTF-8" standalone="yes"?>
<Relationships xmlns="http://schemas.openxmlformats.org/package/2006/relationships"><Relationship Id="rId3" Type="http://schemas.openxmlformats.org/officeDocument/2006/relationships/image" Target="../media/image561.wmf"/><Relationship Id="rId2" Type="http://schemas.openxmlformats.org/officeDocument/2006/relationships/image" Target="../media/image560.wmf"/><Relationship Id="rId1" Type="http://schemas.openxmlformats.org/officeDocument/2006/relationships/image" Target="../media/image524.wmf"/></Relationships>
</file>

<file path=ppt/drawings/_rels/vmlDrawing222.vml.rels><?xml version="1.0" encoding="UTF-8" standalone="yes"?>
<Relationships xmlns="http://schemas.openxmlformats.org/package/2006/relationships"><Relationship Id="rId2" Type="http://schemas.openxmlformats.org/officeDocument/2006/relationships/image" Target="../media/image563.wmf"/><Relationship Id="rId1" Type="http://schemas.openxmlformats.org/officeDocument/2006/relationships/image" Target="../media/image562.wmf"/></Relationships>
</file>

<file path=ppt/drawings/_rels/vmlDrawing223.vml.rels><?xml version="1.0" encoding="UTF-8" standalone="yes"?>
<Relationships xmlns="http://schemas.openxmlformats.org/package/2006/relationships"><Relationship Id="rId3" Type="http://schemas.openxmlformats.org/officeDocument/2006/relationships/image" Target="../media/image566.wmf"/><Relationship Id="rId2" Type="http://schemas.openxmlformats.org/officeDocument/2006/relationships/image" Target="../media/image565.wmf"/><Relationship Id="rId1" Type="http://schemas.openxmlformats.org/officeDocument/2006/relationships/image" Target="../media/image564.wmf"/><Relationship Id="rId5" Type="http://schemas.openxmlformats.org/officeDocument/2006/relationships/image" Target="../media/image568.wmf"/><Relationship Id="rId4" Type="http://schemas.openxmlformats.org/officeDocument/2006/relationships/image" Target="../media/image567.wmf"/></Relationships>
</file>

<file path=ppt/drawings/_rels/vmlDrawing224.vml.rels><?xml version="1.0" encoding="UTF-8" standalone="yes"?>
<Relationships xmlns="http://schemas.openxmlformats.org/package/2006/relationships"><Relationship Id="rId3" Type="http://schemas.openxmlformats.org/officeDocument/2006/relationships/image" Target="../media/image571.wmf"/><Relationship Id="rId2" Type="http://schemas.openxmlformats.org/officeDocument/2006/relationships/image" Target="../media/image570.wmf"/><Relationship Id="rId1" Type="http://schemas.openxmlformats.org/officeDocument/2006/relationships/image" Target="../media/image569.wmf"/><Relationship Id="rId4" Type="http://schemas.openxmlformats.org/officeDocument/2006/relationships/image" Target="../media/image572.wmf"/></Relationships>
</file>

<file path=ppt/drawings/_rels/vmlDrawing225.vml.rels><?xml version="1.0" encoding="UTF-8" standalone="yes"?>
<Relationships xmlns="http://schemas.openxmlformats.org/package/2006/relationships"><Relationship Id="rId2" Type="http://schemas.openxmlformats.org/officeDocument/2006/relationships/image" Target="../media/image573.wmf"/><Relationship Id="rId1" Type="http://schemas.openxmlformats.org/officeDocument/2006/relationships/image" Target="../media/image572.w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574.wmf"/></Relationships>
</file>

<file path=ppt/drawings/_rels/vmlDrawing227.vml.rels><?xml version="1.0" encoding="UTF-8" standalone="yes"?>
<Relationships xmlns="http://schemas.openxmlformats.org/package/2006/relationships"><Relationship Id="rId2" Type="http://schemas.openxmlformats.org/officeDocument/2006/relationships/image" Target="../media/image577.wmf"/><Relationship Id="rId1" Type="http://schemas.openxmlformats.org/officeDocument/2006/relationships/image" Target="../media/image524.wmf"/></Relationships>
</file>

<file path=ppt/drawings/_rels/vmlDrawing228.vml.rels><?xml version="1.0" encoding="UTF-8" standalone="yes"?>
<Relationships xmlns="http://schemas.openxmlformats.org/package/2006/relationships"><Relationship Id="rId3" Type="http://schemas.openxmlformats.org/officeDocument/2006/relationships/image" Target="../media/image580.wmf"/><Relationship Id="rId2" Type="http://schemas.openxmlformats.org/officeDocument/2006/relationships/image" Target="../media/image579.wmf"/><Relationship Id="rId1" Type="http://schemas.openxmlformats.org/officeDocument/2006/relationships/image" Target="../media/image578.wmf"/><Relationship Id="rId4" Type="http://schemas.openxmlformats.org/officeDocument/2006/relationships/image" Target="../media/image581.wmf"/></Relationships>
</file>

<file path=ppt/drawings/_rels/vmlDrawing229.vml.rels><?xml version="1.0" encoding="UTF-8" standalone="yes"?>
<Relationships xmlns="http://schemas.openxmlformats.org/package/2006/relationships"><Relationship Id="rId3" Type="http://schemas.openxmlformats.org/officeDocument/2006/relationships/image" Target="../media/image584.wmf"/><Relationship Id="rId2" Type="http://schemas.openxmlformats.org/officeDocument/2006/relationships/image" Target="../media/image583.wmf"/><Relationship Id="rId1" Type="http://schemas.openxmlformats.org/officeDocument/2006/relationships/image" Target="../media/image582.wmf"/><Relationship Id="rId6" Type="http://schemas.openxmlformats.org/officeDocument/2006/relationships/image" Target="../media/image587.wmf"/><Relationship Id="rId5" Type="http://schemas.openxmlformats.org/officeDocument/2006/relationships/image" Target="../media/image586.wmf"/><Relationship Id="rId4" Type="http://schemas.openxmlformats.org/officeDocument/2006/relationships/image" Target="../media/image58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5" Type="http://schemas.openxmlformats.org/officeDocument/2006/relationships/image" Target="../media/image128.wmf"/><Relationship Id="rId4" Type="http://schemas.openxmlformats.org/officeDocument/2006/relationships/image" Target="../media/image127.w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588.wmf"/></Relationships>
</file>

<file path=ppt/drawings/_rels/vmlDrawing231.vml.rels><?xml version="1.0" encoding="UTF-8" standalone="yes"?>
<Relationships xmlns="http://schemas.openxmlformats.org/package/2006/relationships"><Relationship Id="rId3" Type="http://schemas.openxmlformats.org/officeDocument/2006/relationships/image" Target="../media/image591.wmf"/><Relationship Id="rId2" Type="http://schemas.openxmlformats.org/officeDocument/2006/relationships/image" Target="../media/image590.wmf"/><Relationship Id="rId1" Type="http://schemas.openxmlformats.org/officeDocument/2006/relationships/image" Target="../media/image589.wmf"/></Relationships>
</file>

<file path=ppt/drawings/_rels/vmlDrawing232.vml.rels><?xml version="1.0" encoding="UTF-8" standalone="yes"?>
<Relationships xmlns="http://schemas.openxmlformats.org/package/2006/relationships"><Relationship Id="rId2" Type="http://schemas.openxmlformats.org/officeDocument/2006/relationships/image" Target="../media/image592.wmf"/><Relationship Id="rId1" Type="http://schemas.openxmlformats.org/officeDocument/2006/relationships/image" Target="../media/image524.wmf"/></Relationships>
</file>

<file path=ppt/drawings/_rels/vmlDrawing233.vml.rels><?xml version="1.0" encoding="UTF-8" standalone="yes"?>
<Relationships xmlns="http://schemas.openxmlformats.org/package/2006/relationships"><Relationship Id="rId2" Type="http://schemas.openxmlformats.org/officeDocument/2006/relationships/image" Target="../media/image594.wmf"/><Relationship Id="rId1" Type="http://schemas.openxmlformats.org/officeDocument/2006/relationships/image" Target="../media/image593.wmf"/></Relationships>
</file>

<file path=ppt/drawings/_rels/vmlDrawing234.vml.rels><?xml version="1.0" encoding="UTF-8" standalone="yes"?>
<Relationships xmlns="http://schemas.openxmlformats.org/package/2006/relationships"><Relationship Id="rId3" Type="http://schemas.openxmlformats.org/officeDocument/2006/relationships/image" Target="../media/image596.wmf"/><Relationship Id="rId2" Type="http://schemas.openxmlformats.org/officeDocument/2006/relationships/image" Target="../media/image532.wmf"/><Relationship Id="rId1" Type="http://schemas.openxmlformats.org/officeDocument/2006/relationships/image" Target="../media/image595.wmf"/></Relationships>
</file>

<file path=ppt/drawings/_rels/vmlDrawing235.vml.rels><?xml version="1.0" encoding="UTF-8" standalone="yes"?>
<Relationships xmlns="http://schemas.openxmlformats.org/package/2006/relationships"><Relationship Id="rId3" Type="http://schemas.openxmlformats.org/officeDocument/2006/relationships/image" Target="../media/image532.wmf"/><Relationship Id="rId2" Type="http://schemas.openxmlformats.org/officeDocument/2006/relationships/image" Target="../media/image598.wmf"/><Relationship Id="rId1" Type="http://schemas.openxmlformats.org/officeDocument/2006/relationships/image" Target="../media/image597.wmf"/><Relationship Id="rId5" Type="http://schemas.openxmlformats.org/officeDocument/2006/relationships/image" Target="../media/image535.wmf"/><Relationship Id="rId4" Type="http://schemas.openxmlformats.org/officeDocument/2006/relationships/image" Target="../media/image599.wmf"/></Relationships>
</file>

<file path=ppt/drawings/_rels/vmlDrawing236.vml.rels><?xml version="1.0" encoding="UTF-8" standalone="yes"?>
<Relationships xmlns="http://schemas.openxmlformats.org/package/2006/relationships"><Relationship Id="rId3" Type="http://schemas.openxmlformats.org/officeDocument/2006/relationships/image" Target="../media/image535.wmf"/><Relationship Id="rId2" Type="http://schemas.openxmlformats.org/officeDocument/2006/relationships/image" Target="../media/image599.wmf"/><Relationship Id="rId1" Type="http://schemas.openxmlformats.org/officeDocument/2006/relationships/image" Target="../media/image600.wmf"/><Relationship Id="rId6" Type="http://schemas.openxmlformats.org/officeDocument/2006/relationships/image" Target="../media/image603.wmf"/><Relationship Id="rId5" Type="http://schemas.openxmlformats.org/officeDocument/2006/relationships/image" Target="../media/image602.wmf"/><Relationship Id="rId4" Type="http://schemas.openxmlformats.org/officeDocument/2006/relationships/image" Target="../media/image601.wmf"/></Relationships>
</file>

<file path=ppt/drawings/_rels/vmlDrawing237.vml.rels><?xml version="1.0" encoding="UTF-8" standalone="yes"?>
<Relationships xmlns="http://schemas.openxmlformats.org/package/2006/relationships"><Relationship Id="rId3" Type="http://schemas.openxmlformats.org/officeDocument/2006/relationships/image" Target="../media/image606.wmf"/><Relationship Id="rId2" Type="http://schemas.openxmlformats.org/officeDocument/2006/relationships/image" Target="../media/image605.wmf"/><Relationship Id="rId1" Type="http://schemas.openxmlformats.org/officeDocument/2006/relationships/image" Target="../media/image604.wmf"/></Relationships>
</file>

<file path=ppt/drawings/_rels/vmlDrawing238.vml.rels><?xml version="1.0" encoding="UTF-8" standalone="yes"?>
<Relationships xmlns="http://schemas.openxmlformats.org/package/2006/relationships"><Relationship Id="rId2" Type="http://schemas.openxmlformats.org/officeDocument/2006/relationships/image" Target="../media/image605.wmf"/><Relationship Id="rId1" Type="http://schemas.openxmlformats.org/officeDocument/2006/relationships/image" Target="../media/image604.wmf"/></Relationships>
</file>

<file path=ppt/drawings/_rels/vmlDrawing239.vml.rels><?xml version="1.0" encoding="UTF-8" standalone="yes"?>
<Relationships xmlns="http://schemas.openxmlformats.org/package/2006/relationships"><Relationship Id="rId2" Type="http://schemas.openxmlformats.org/officeDocument/2006/relationships/image" Target="../media/image608.wmf"/><Relationship Id="rId1" Type="http://schemas.openxmlformats.org/officeDocument/2006/relationships/image" Target="../media/image60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240.vml.rels><?xml version="1.0" encoding="UTF-8" standalone="yes"?>
<Relationships xmlns="http://schemas.openxmlformats.org/package/2006/relationships"><Relationship Id="rId3" Type="http://schemas.openxmlformats.org/officeDocument/2006/relationships/image" Target="../media/image610.wmf"/><Relationship Id="rId7" Type="http://schemas.openxmlformats.org/officeDocument/2006/relationships/image" Target="../media/image614.wmf"/><Relationship Id="rId2" Type="http://schemas.openxmlformats.org/officeDocument/2006/relationships/image" Target="../media/image605.wmf"/><Relationship Id="rId1" Type="http://schemas.openxmlformats.org/officeDocument/2006/relationships/image" Target="../media/image609.wmf"/><Relationship Id="rId6" Type="http://schemas.openxmlformats.org/officeDocument/2006/relationships/image" Target="../media/image613.wmf"/><Relationship Id="rId5" Type="http://schemas.openxmlformats.org/officeDocument/2006/relationships/image" Target="../media/image612.wmf"/><Relationship Id="rId4" Type="http://schemas.openxmlformats.org/officeDocument/2006/relationships/image" Target="../media/image611.wmf"/></Relationships>
</file>

<file path=ppt/drawings/_rels/vmlDrawing241.vml.rels><?xml version="1.0" encoding="UTF-8" standalone="yes"?>
<Relationships xmlns="http://schemas.openxmlformats.org/package/2006/relationships"><Relationship Id="rId3" Type="http://schemas.openxmlformats.org/officeDocument/2006/relationships/image" Target="../media/image610.wmf"/><Relationship Id="rId2" Type="http://schemas.openxmlformats.org/officeDocument/2006/relationships/image" Target="../media/image605.wmf"/><Relationship Id="rId1" Type="http://schemas.openxmlformats.org/officeDocument/2006/relationships/image" Target="../media/image612.wmf"/><Relationship Id="rId6" Type="http://schemas.openxmlformats.org/officeDocument/2006/relationships/image" Target="../media/image615.wmf"/><Relationship Id="rId5" Type="http://schemas.openxmlformats.org/officeDocument/2006/relationships/image" Target="../media/image613.wmf"/><Relationship Id="rId4" Type="http://schemas.openxmlformats.org/officeDocument/2006/relationships/image" Target="../media/image611.w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605.w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605.wmf"/></Relationships>
</file>

<file path=ppt/drawings/_rels/vmlDrawing244.vml.rels><?xml version="1.0" encoding="UTF-8" standalone="yes"?>
<Relationships xmlns="http://schemas.openxmlformats.org/package/2006/relationships"><Relationship Id="rId1" Type="http://schemas.openxmlformats.org/officeDocument/2006/relationships/image" Target="../media/image617.wmf"/></Relationships>
</file>

<file path=ppt/drawings/_rels/vmlDrawing245.vml.rels><?xml version="1.0" encoding="UTF-8" standalone="yes"?>
<Relationships xmlns="http://schemas.openxmlformats.org/package/2006/relationships"><Relationship Id="rId2" Type="http://schemas.openxmlformats.org/officeDocument/2006/relationships/image" Target="../media/image619.wmf"/><Relationship Id="rId1" Type="http://schemas.openxmlformats.org/officeDocument/2006/relationships/image" Target="../media/image618.wmf"/></Relationships>
</file>

<file path=ppt/drawings/_rels/vmlDrawing246.vml.rels><?xml version="1.0" encoding="UTF-8" standalone="yes"?>
<Relationships xmlns="http://schemas.openxmlformats.org/package/2006/relationships"><Relationship Id="rId2" Type="http://schemas.openxmlformats.org/officeDocument/2006/relationships/image" Target="../media/image621.wmf"/><Relationship Id="rId1" Type="http://schemas.openxmlformats.org/officeDocument/2006/relationships/image" Target="../media/image620.wmf"/></Relationships>
</file>

<file path=ppt/drawings/_rels/vmlDrawing247.vml.rels><?xml version="1.0" encoding="UTF-8" standalone="yes"?>
<Relationships xmlns="http://schemas.openxmlformats.org/package/2006/relationships"><Relationship Id="rId2" Type="http://schemas.openxmlformats.org/officeDocument/2006/relationships/image" Target="../media/image623.wmf"/><Relationship Id="rId1" Type="http://schemas.openxmlformats.org/officeDocument/2006/relationships/image" Target="../media/image622.wmf"/></Relationships>
</file>

<file path=ppt/drawings/_rels/vmlDrawing248.vml.rels><?xml version="1.0" encoding="UTF-8" standalone="yes"?>
<Relationships xmlns="http://schemas.openxmlformats.org/package/2006/relationships"><Relationship Id="rId2" Type="http://schemas.openxmlformats.org/officeDocument/2006/relationships/image" Target="../media/image625.wmf"/><Relationship Id="rId1" Type="http://schemas.openxmlformats.org/officeDocument/2006/relationships/image" Target="../media/image624.wmf"/></Relationships>
</file>

<file path=ppt/drawings/_rels/vmlDrawing249.vml.rels><?xml version="1.0" encoding="UTF-8" standalone="yes"?>
<Relationships xmlns="http://schemas.openxmlformats.org/package/2006/relationships"><Relationship Id="rId3" Type="http://schemas.openxmlformats.org/officeDocument/2006/relationships/image" Target="../media/image628.wmf"/><Relationship Id="rId2" Type="http://schemas.openxmlformats.org/officeDocument/2006/relationships/image" Target="../media/image627.wmf"/><Relationship Id="rId1" Type="http://schemas.openxmlformats.org/officeDocument/2006/relationships/image" Target="../media/image626.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250.vml.rels><?xml version="1.0" encoding="UTF-8" standalone="yes"?>
<Relationships xmlns="http://schemas.openxmlformats.org/package/2006/relationships"><Relationship Id="rId3" Type="http://schemas.openxmlformats.org/officeDocument/2006/relationships/image" Target="../media/image630.wmf"/><Relationship Id="rId2" Type="http://schemas.openxmlformats.org/officeDocument/2006/relationships/image" Target="../media/image629.wmf"/><Relationship Id="rId1" Type="http://schemas.openxmlformats.org/officeDocument/2006/relationships/image" Target="../media/image531.wmf"/></Relationships>
</file>

<file path=ppt/drawings/_rels/vmlDrawing251.vml.rels><?xml version="1.0" encoding="UTF-8" standalone="yes"?>
<Relationships xmlns="http://schemas.openxmlformats.org/package/2006/relationships"><Relationship Id="rId3" Type="http://schemas.openxmlformats.org/officeDocument/2006/relationships/image" Target="../media/image626.wmf"/><Relationship Id="rId2" Type="http://schemas.openxmlformats.org/officeDocument/2006/relationships/image" Target="../media/image632.wmf"/><Relationship Id="rId1" Type="http://schemas.openxmlformats.org/officeDocument/2006/relationships/image" Target="../media/image631.wmf"/><Relationship Id="rId6" Type="http://schemas.openxmlformats.org/officeDocument/2006/relationships/image" Target="../media/image635.wmf"/><Relationship Id="rId5" Type="http://schemas.openxmlformats.org/officeDocument/2006/relationships/image" Target="../media/image634.wmf"/><Relationship Id="rId4" Type="http://schemas.openxmlformats.org/officeDocument/2006/relationships/image" Target="../media/image633.wmf"/></Relationships>
</file>

<file path=ppt/drawings/_rels/vmlDrawing252.vml.rels><?xml version="1.0" encoding="UTF-8" standalone="yes"?>
<Relationships xmlns="http://schemas.openxmlformats.org/package/2006/relationships"><Relationship Id="rId3" Type="http://schemas.openxmlformats.org/officeDocument/2006/relationships/image" Target="../media/image637.wmf"/><Relationship Id="rId2" Type="http://schemas.openxmlformats.org/officeDocument/2006/relationships/image" Target="../media/image636.wmf"/><Relationship Id="rId1" Type="http://schemas.openxmlformats.org/officeDocument/2006/relationships/image" Target="../media/image626.wmf"/><Relationship Id="rId4" Type="http://schemas.openxmlformats.org/officeDocument/2006/relationships/image" Target="../media/image638.wmf"/></Relationships>
</file>

<file path=ppt/drawings/_rels/vmlDrawing253.vml.rels><?xml version="1.0" encoding="UTF-8" standalone="yes"?>
<Relationships xmlns="http://schemas.openxmlformats.org/package/2006/relationships"><Relationship Id="rId1" Type="http://schemas.openxmlformats.org/officeDocument/2006/relationships/image" Target="../media/image639.wmf"/></Relationships>
</file>

<file path=ppt/drawings/_rels/vmlDrawing254.vml.rels><?xml version="1.0" encoding="UTF-8" standalone="yes"?>
<Relationships xmlns="http://schemas.openxmlformats.org/package/2006/relationships"><Relationship Id="rId2" Type="http://schemas.openxmlformats.org/officeDocument/2006/relationships/image" Target="../media/image641.wmf"/><Relationship Id="rId1" Type="http://schemas.openxmlformats.org/officeDocument/2006/relationships/image" Target="../media/image640.wmf"/></Relationships>
</file>

<file path=ppt/drawings/_rels/vmlDrawing255.vml.rels><?xml version="1.0" encoding="UTF-8" standalone="yes"?>
<Relationships xmlns="http://schemas.openxmlformats.org/package/2006/relationships"><Relationship Id="rId3" Type="http://schemas.openxmlformats.org/officeDocument/2006/relationships/image" Target="../media/image644.wmf"/><Relationship Id="rId2" Type="http://schemas.openxmlformats.org/officeDocument/2006/relationships/image" Target="../media/image643.wmf"/><Relationship Id="rId1" Type="http://schemas.openxmlformats.org/officeDocument/2006/relationships/image" Target="../media/image642.wmf"/></Relationships>
</file>

<file path=ppt/drawings/_rels/vmlDrawing256.vml.rels><?xml version="1.0" encoding="UTF-8" standalone="yes"?>
<Relationships xmlns="http://schemas.openxmlformats.org/package/2006/relationships"><Relationship Id="rId3" Type="http://schemas.openxmlformats.org/officeDocument/2006/relationships/image" Target="../media/image647.wmf"/><Relationship Id="rId2" Type="http://schemas.openxmlformats.org/officeDocument/2006/relationships/image" Target="../media/image646.wmf"/><Relationship Id="rId1" Type="http://schemas.openxmlformats.org/officeDocument/2006/relationships/image" Target="../media/image645.wmf"/></Relationships>
</file>

<file path=ppt/drawings/_rels/vmlDrawing257.vml.rels><?xml version="1.0" encoding="UTF-8" standalone="yes"?>
<Relationships xmlns="http://schemas.openxmlformats.org/package/2006/relationships"><Relationship Id="rId3" Type="http://schemas.openxmlformats.org/officeDocument/2006/relationships/image" Target="../media/image650.wmf"/><Relationship Id="rId2" Type="http://schemas.openxmlformats.org/officeDocument/2006/relationships/image" Target="../media/image649.wmf"/><Relationship Id="rId1" Type="http://schemas.openxmlformats.org/officeDocument/2006/relationships/image" Target="../media/image648.wmf"/></Relationships>
</file>

<file path=ppt/drawings/_rels/vmlDrawing258.vml.rels><?xml version="1.0" encoding="UTF-8" standalone="yes"?>
<Relationships xmlns="http://schemas.openxmlformats.org/package/2006/relationships"><Relationship Id="rId1" Type="http://schemas.openxmlformats.org/officeDocument/2006/relationships/image" Target="../media/image648.wmf"/></Relationships>
</file>

<file path=ppt/drawings/_rels/vmlDrawing259.vml.rels><?xml version="1.0" encoding="UTF-8" standalone="yes"?>
<Relationships xmlns="http://schemas.openxmlformats.org/package/2006/relationships"><Relationship Id="rId1" Type="http://schemas.openxmlformats.org/officeDocument/2006/relationships/image" Target="../media/image65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260.vml.rels><?xml version="1.0" encoding="UTF-8" standalone="yes"?>
<Relationships xmlns="http://schemas.openxmlformats.org/package/2006/relationships"><Relationship Id="rId1" Type="http://schemas.openxmlformats.org/officeDocument/2006/relationships/image" Target="../media/image653.wmf"/></Relationships>
</file>

<file path=ppt/drawings/_rels/vmlDrawing261.vml.rels><?xml version="1.0" encoding="UTF-8" standalone="yes"?>
<Relationships xmlns="http://schemas.openxmlformats.org/package/2006/relationships"><Relationship Id="rId1" Type="http://schemas.openxmlformats.org/officeDocument/2006/relationships/image" Target="../media/image654.wmf"/></Relationships>
</file>

<file path=ppt/drawings/_rels/vmlDrawing262.vml.rels><?xml version="1.0" encoding="UTF-8" standalone="yes"?>
<Relationships xmlns="http://schemas.openxmlformats.org/package/2006/relationships"><Relationship Id="rId3" Type="http://schemas.openxmlformats.org/officeDocument/2006/relationships/image" Target="../media/image650.wmf"/><Relationship Id="rId2" Type="http://schemas.openxmlformats.org/officeDocument/2006/relationships/image" Target="../media/image649.wmf"/><Relationship Id="rId1" Type="http://schemas.openxmlformats.org/officeDocument/2006/relationships/image" Target="../media/image648.wmf"/></Relationships>
</file>

<file path=ppt/drawings/_rels/vmlDrawing263.vml.rels><?xml version="1.0" encoding="UTF-8" standalone="yes"?>
<Relationships xmlns="http://schemas.openxmlformats.org/package/2006/relationships"><Relationship Id="rId1" Type="http://schemas.openxmlformats.org/officeDocument/2006/relationships/image" Target="../media/image648.wmf"/></Relationships>
</file>

<file path=ppt/drawings/_rels/vmlDrawing264.vml.rels><?xml version="1.0" encoding="UTF-8" standalone="yes"?>
<Relationships xmlns="http://schemas.openxmlformats.org/package/2006/relationships"><Relationship Id="rId2" Type="http://schemas.openxmlformats.org/officeDocument/2006/relationships/image" Target="../media/image655.wmf"/><Relationship Id="rId1" Type="http://schemas.openxmlformats.org/officeDocument/2006/relationships/image" Target="../media/image653.wmf"/></Relationships>
</file>

<file path=ppt/drawings/_rels/vmlDrawing265.vml.rels><?xml version="1.0" encoding="UTF-8" standalone="yes"?>
<Relationships xmlns="http://schemas.openxmlformats.org/package/2006/relationships"><Relationship Id="rId1" Type="http://schemas.openxmlformats.org/officeDocument/2006/relationships/image" Target="../media/image657.wmf"/></Relationships>
</file>

<file path=ppt/drawings/_rels/vmlDrawing266.vml.rels><?xml version="1.0" encoding="UTF-8" standalone="yes"?>
<Relationships xmlns="http://schemas.openxmlformats.org/package/2006/relationships"><Relationship Id="rId2" Type="http://schemas.openxmlformats.org/officeDocument/2006/relationships/image" Target="../media/image659.wmf"/><Relationship Id="rId1" Type="http://schemas.openxmlformats.org/officeDocument/2006/relationships/image" Target="../media/image658.w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660.w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661.wmf"/></Relationships>
</file>

<file path=ppt/drawings/_rels/vmlDrawing269.vml.rels><?xml version="1.0" encoding="UTF-8" standalone="yes"?>
<Relationships xmlns="http://schemas.openxmlformats.org/package/2006/relationships"><Relationship Id="rId3" Type="http://schemas.openxmlformats.org/officeDocument/2006/relationships/image" Target="../media/image664.wmf"/><Relationship Id="rId2" Type="http://schemas.openxmlformats.org/officeDocument/2006/relationships/image" Target="../media/image663.wmf"/><Relationship Id="rId1" Type="http://schemas.openxmlformats.org/officeDocument/2006/relationships/image" Target="../media/image66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270.vml.rels><?xml version="1.0" encoding="UTF-8" standalone="yes"?>
<Relationships xmlns="http://schemas.openxmlformats.org/package/2006/relationships"><Relationship Id="rId1" Type="http://schemas.openxmlformats.org/officeDocument/2006/relationships/image" Target="../media/image665.wmf"/></Relationships>
</file>

<file path=ppt/drawings/_rels/vmlDrawing271.vml.rels><?xml version="1.0" encoding="UTF-8" standalone="yes"?>
<Relationships xmlns="http://schemas.openxmlformats.org/package/2006/relationships"><Relationship Id="rId2" Type="http://schemas.openxmlformats.org/officeDocument/2006/relationships/image" Target="../media/image667.wmf"/><Relationship Id="rId1" Type="http://schemas.openxmlformats.org/officeDocument/2006/relationships/image" Target="../media/image666.wmf"/></Relationships>
</file>

<file path=ppt/drawings/_rels/vmlDrawing272.vml.rels><?xml version="1.0" encoding="UTF-8" standalone="yes"?>
<Relationships xmlns="http://schemas.openxmlformats.org/package/2006/relationships"><Relationship Id="rId1" Type="http://schemas.openxmlformats.org/officeDocument/2006/relationships/image" Target="../media/image668.wmf"/></Relationships>
</file>

<file path=ppt/drawings/_rels/vmlDrawing273.vml.rels><?xml version="1.0" encoding="UTF-8" standalone="yes"?>
<Relationships xmlns="http://schemas.openxmlformats.org/package/2006/relationships"><Relationship Id="rId3" Type="http://schemas.openxmlformats.org/officeDocument/2006/relationships/image" Target="../media/image671.wmf"/><Relationship Id="rId2" Type="http://schemas.openxmlformats.org/officeDocument/2006/relationships/image" Target="../media/image670.wmf"/><Relationship Id="rId1" Type="http://schemas.openxmlformats.org/officeDocument/2006/relationships/image" Target="../media/image669.wmf"/></Relationships>
</file>

<file path=ppt/drawings/_rels/vmlDrawing274.vml.rels><?xml version="1.0" encoding="UTF-8" standalone="yes"?>
<Relationships xmlns="http://schemas.openxmlformats.org/package/2006/relationships"><Relationship Id="rId3" Type="http://schemas.openxmlformats.org/officeDocument/2006/relationships/image" Target="../media/image674.wmf"/><Relationship Id="rId2" Type="http://schemas.openxmlformats.org/officeDocument/2006/relationships/image" Target="../media/image673.wmf"/><Relationship Id="rId1" Type="http://schemas.openxmlformats.org/officeDocument/2006/relationships/image" Target="../media/image672.wmf"/><Relationship Id="rId6" Type="http://schemas.openxmlformats.org/officeDocument/2006/relationships/image" Target="../media/image676.wmf"/><Relationship Id="rId5" Type="http://schemas.openxmlformats.org/officeDocument/2006/relationships/image" Target="../media/image675.wmf"/><Relationship Id="rId4" Type="http://schemas.openxmlformats.org/officeDocument/2006/relationships/image" Target="../media/image669.wmf"/></Relationships>
</file>

<file path=ppt/drawings/_rels/vmlDrawing275.vml.rels><?xml version="1.0" encoding="UTF-8" standalone="yes"?>
<Relationships xmlns="http://schemas.openxmlformats.org/package/2006/relationships"><Relationship Id="rId1" Type="http://schemas.openxmlformats.org/officeDocument/2006/relationships/image" Target="../media/image677.wmf"/></Relationships>
</file>

<file path=ppt/drawings/_rels/vmlDrawing276.vml.rels><?xml version="1.0" encoding="UTF-8" standalone="yes"?>
<Relationships xmlns="http://schemas.openxmlformats.org/package/2006/relationships"><Relationship Id="rId1" Type="http://schemas.openxmlformats.org/officeDocument/2006/relationships/image" Target="../media/image678.wmf"/></Relationships>
</file>

<file path=ppt/drawings/_rels/vmlDrawing277.vml.rels><?xml version="1.0" encoding="UTF-8" standalone="yes"?>
<Relationships xmlns="http://schemas.openxmlformats.org/package/2006/relationships"><Relationship Id="rId2" Type="http://schemas.openxmlformats.org/officeDocument/2006/relationships/image" Target="../media/image680.wmf"/><Relationship Id="rId1" Type="http://schemas.openxmlformats.org/officeDocument/2006/relationships/image" Target="../media/image679.wmf"/></Relationships>
</file>

<file path=ppt/drawings/_rels/vmlDrawing278.vml.rels><?xml version="1.0" encoding="UTF-8" standalone="yes"?>
<Relationships xmlns="http://schemas.openxmlformats.org/package/2006/relationships"><Relationship Id="rId1" Type="http://schemas.openxmlformats.org/officeDocument/2006/relationships/image" Target="../media/image682.w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68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280.vml.rels><?xml version="1.0" encoding="UTF-8" standalone="yes"?>
<Relationships xmlns="http://schemas.openxmlformats.org/package/2006/relationships"><Relationship Id="rId1" Type="http://schemas.openxmlformats.org/officeDocument/2006/relationships/image" Target="../media/image685.wmf"/></Relationships>
</file>

<file path=ppt/drawings/_rels/vmlDrawing281.vml.rels><?xml version="1.0" encoding="UTF-8" standalone="yes"?>
<Relationships xmlns="http://schemas.openxmlformats.org/package/2006/relationships"><Relationship Id="rId2" Type="http://schemas.openxmlformats.org/officeDocument/2006/relationships/image" Target="../media/image688.wmf"/><Relationship Id="rId1" Type="http://schemas.openxmlformats.org/officeDocument/2006/relationships/image" Target="../media/image687.wmf"/></Relationships>
</file>

<file path=ppt/drawings/_rels/vmlDrawing282.vml.rels><?xml version="1.0" encoding="UTF-8" standalone="yes"?>
<Relationships xmlns="http://schemas.openxmlformats.org/package/2006/relationships"><Relationship Id="rId2" Type="http://schemas.openxmlformats.org/officeDocument/2006/relationships/image" Target="../media/image692.wmf"/><Relationship Id="rId1" Type="http://schemas.openxmlformats.org/officeDocument/2006/relationships/image" Target="../media/image691.wmf"/></Relationships>
</file>

<file path=ppt/drawings/_rels/vmlDrawing283.vml.rels><?xml version="1.0" encoding="UTF-8" standalone="yes"?>
<Relationships xmlns="http://schemas.openxmlformats.org/package/2006/relationships"><Relationship Id="rId3" Type="http://schemas.openxmlformats.org/officeDocument/2006/relationships/image" Target="../media/image694.wmf"/><Relationship Id="rId2" Type="http://schemas.openxmlformats.org/officeDocument/2006/relationships/image" Target="../media/image693.wmf"/><Relationship Id="rId1" Type="http://schemas.openxmlformats.org/officeDocument/2006/relationships/image" Target="../media/image626.wmf"/></Relationships>
</file>

<file path=ppt/drawings/_rels/vmlDrawing284.vml.rels><?xml version="1.0" encoding="UTF-8" standalone="yes"?>
<Relationships xmlns="http://schemas.openxmlformats.org/package/2006/relationships"><Relationship Id="rId3" Type="http://schemas.openxmlformats.org/officeDocument/2006/relationships/image" Target="../media/image696.wmf"/><Relationship Id="rId7" Type="http://schemas.openxmlformats.org/officeDocument/2006/relationships/image" Target="../media/image698.wmf"/><Relationship Id="rId2" Type="http://schemas.openxmlformats.org/officeDocument/2006/relationships/image" Target="../media/image629.wmf"/><Relationship Id="rId1" Type="http://schemas.openxmlformats.org/officeDocument/2006/relationships/image" Target="../media/image695.wmf"/><Relationship Id="rId6" Type="http://schemas.openxmlformats.org/officeDocument/2006/relationships/image" Target="../media/image697.wmf"/><Relationship Id="rId5" Type="http://schemas.openxmlformats.org/officeDocument/2006/relationships/image" Target="../media/image627.wmf"/><Relationship Id="rId4" Type="http://schemas.openxmlformats.org/officeDocument/2006/relationships/image" Target="../media/image626.wmf"/></Relationships>
</file>

<file path=ppt/drawings/_rels/vmlDrawing285.vml.rels><?xml version="1.0" encoding="UTF-8" standalone="yes"?>
<Relationships xmlns="http://schemas.openxmlformats.org/package/2006/relationships"><Relationship Id="rId3" Type="http://schemas.openxmlformats.org/officeDocument/2006/relationships/image" Target="../media/image698.wmf"/><Relationship Id="rId2" Type="http://schemas.openxmlformats.org/officeDocument/2006/relationships/image" Target="../media/image699.wmf"/><Relationship Id="rId1" Type="http://schemas.openxmlformats.org/officeDocument/2006/relationships/image" Target="../media/image626.wmf"/><Relationship Id="rId4" Type="http://schemas.openxmlformats.org/officeDocument/2006/relationships/image" Target="../media/image700.wmf"/></Relationships>
</file>

<file path=ppt/drawings/_rels/vmlDrawing286.vml.rels><?xml version="1.0" encoding="UTF-8" standalone="yes"?>
<Relationships xmlns="http://schemas.openxmlformats.org/package/2006/relationships"><Relationship Id="rId1" Type="http://schemas.openxmlformats.org/officeDocument/2006/relationships/image" Target="../media/image702.wmf"/></Relationships>
</file>

<file path=ppt/drawings/_rels/vmlDrawing287.vml.rels><?xml version="1.0" encoding="UTF-8" standalone="yes"?>
<Relationships xmlns="http://schemas.openxmlformats.org/package/2006/relationships"><Relationship Id="rId2" Type="http://schemas.openxmlformats.org/officeDocument/2006/relationships/image" Target="../media/image704.wmf"/><Relationship Id="rId1" Type="http://schemas.openxmlformats.org/officeDocument/2006/relationships/image" Target="../media/image703.wmf"/></Relationships>
</file>

<file path=ppt/drawings/_rels/vmlDrawing288.vml.rels><?xml version="1.0" encoding="UTF-8" standalone="yes"?>
<Relationships xmlns="http://schemas.openxmlformats.org/package/2006/relationships"><Relationship Id="rId1" Type="http://schemas.openxmlformats.org/officeDocument/2006/relationships/image" Target="../media/image706.wmf"/></Relationships>
</file>

<file path=ppt/drawings/_rels/vmlDrawing289.vml.rels><?xml version="1.0" encoding="UTF-8" standalone="yes"?>
<Relationships xmlns="http://schemas.openxmlformats.org/package/2006/relationships"><Relationship Id="rId2" Type="http://schemas.openxmlformats.org/officeDocument/2006/relationships/image" Target="../media/image709.wmf"/><Relationship Id="rId1" Type="http://schemas.openxmlformats.org/officeDocument/2006/relationships/image" Target="../media/image70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290.vml.rels><?xml version="1.0" encoding="UTF-8" standalone="yes"?>
<Relationships xmlns="http://schemas.openxmlformats.org/package/2006/relationships"><Relationship Id="rId1" Type="http://schemas.openxmlformats.org/officeDocument/2006/relationships/image" Target="../media/image711.wmf"/></Relationships>
</file>

<file path=ppt/drawings/_rels/vmlDrawing291.vml.rels><?xml version="1.0" encoding="UTF-8" standalone="yes"?>
<Relationships xmlns="http://schemas.openxmlformats.org/package/2006/relationships"><Relationship Id="rId1" Type="http://schemas.openxmlformats.org/officeDocument/2006/relationships/image" Target="../media/image712.wmf"/></Relationships>
</file>

<file path=ppt/drawings/_rels/vmlDrawing292.vml.rels><?xml version="1.0" encoding="UTF-8" standalone="yes"?>
<Relationships xmlns="http://schemas.openxmlformats.org/package/2006/relationships"><Relationship Id="rId2" Type="http://schemas.openxmlformats.org/officeDocument/2006/relationships/image" Target="../media/image713.wmf"/><Relationship Id="rId1" Type="http://schemas.openxmlformats.org/officeDocument/2006/relationships/image" Target="../media/image711.wmf"/></Relationships>
</file>

<file path=ppt/drawings/_rels/vmlDrawing293.vml.rels><?xml version="1.0" encoding="UTF-8" standalone="yes"?>
<Relationships xmlns="http://schemas.openxmlformats.org/package/2006/relationships"><Relationship Id="rId1" Type="http://schemas.openxmlformats.org/officeDocument/2006/relationships/image" Target="../media/image711.w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714.wmf"/></Relationships>
</file>

<file path=ppt/drawings/_rels/vmlDrawing295.vml.rels><?xml version="1.0" encoding="UTF-8" standalone="yes"?>
<Relationships xmlns="http://schemas.openxmlformats.org/package/2006/relationships"><Relationship Id="rId2" Type="http://schemas.openxmlformats.org/officeDocument/2006/relationships/image" Target="../media/image709.wmf"/><Relationship Id="rId1" Type="http://schemas.openxmlformats.org/officeDocument/2006/relationships/image" Target="../media/image708.wmf"/></Relationships>
</file>

<file path=ppt/drawings/_rels/vmlDrawing296.vml.rels><?xml version="1.0" encoding="UTF-8" standalone="yes"?>
<Relationships xmlns="http://schemas.openxmlformats.org/package/2006/relationships"><Relationship Id="rId1" Type="http://schemas.openxmlformats.org/officeDocument/2006/relationships/image" Target="../media/image715.wmf"/></Relationships>
</file>

<file path=ppt/drawings/_rels/vmlDrawing297.vml.rels><?xml version="1.0" encoding="UTF-8" standalone="yes"?>
<Relationships xmlns="http://schemas.openxmlformats.org/package/2006/relationships"><Relationship Id="rId2" Type="http://schemas.openxmlformats.org/officeDocument/2006/relationships/image" Target="../media/image716.wmf"/><Relationship Id="rId1" Type="http://schemas.openxmlformats.org/officeDocument/2006/relationships/image" Target="../media/image711.wmf"/></Relationships>
</file>

<file path=ppt/drawings/_rels/vmlDrawing298.vml.rels><?xml version="1.0" encoding="UTF-8" standalone="yes"?>
<Relationships xmlns="http://schemas.openxmlformats.org/package/2006/relationships"><Relationship Id="rId2" Type="http://schemas.openxmlformats.org/officeDocument/2006/relationships/image" Target="../media/image713.wmf"/><Relationship Id="rId1" Type="http://schemas.openxmlformats.org/officeDocument/2006/relationships/image" Target="../media/image711.wmf"/></Relationships>
</file>

<file path=ppt/drawings/_rels/vmlDrawing299.vml.rels><?xml version="1.0" encoding="UTF-8" standalone="yes"?>
<Relationships xmlns="http://schemas.openxmlformats.org/package/2006/relationships"><Relationship Id="rId1" Type="http://schemas.openxmlformats.org/officeDocument/2006/relationships/image" Target="../media/image7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300.vml.rels><?xml version="1.0" encoding="UTF-8" standalone="yes"?>
<Relationships xmlns="http://schemas.openxmlformats.org/package/2006/relationships"><Relationship Id="rId1" Type="http://schemas.openxmlformats.org/officeDocument/2006/relationships/image" Target="../media/image251.wmf"/></Relationships>
</file>

<file path=ppt/drawings/_rels/vmlDrawing301.vml.rels><?xml version="1.0" encoding="UTF-8" standalone="yes"?>
<Relationships xmlns="http://schemas.openxmlformats.org/package/2006/relationships"><Relationship Id="rId1" Type="http://schemas.openxmlformats.org/officeDocument/2006/relationships/image" Target="../media/image717.wmf"/></Relationships>
</file>

<file path=ppt/drawings/_rels/vmlDrawing302.vml.rels><?xml version="1.0" encoding="UTF-8" standalone="yes"?>
<Relationships xmlns="http://schemas.openxmlformats.org/package/2006/relationships"><Relationship Id="rId2" Type="http://schemas.openxmlformats.org/officeDocument/2006/relationships/image" Target="../media/image719.wmf"/><Relationship Id="rId1" Type="http://schemas.openxmlformats.org/officeDocument/2006/relationships/image" Target="../media/image718.wmf"/></Relationships>
</file>

<file path=ppt/drawings/_rels/vmlDrawing303.vml.rels><?xml version="1.0" encoding="UTF-8" standalone="yes"?>
<Relationships xmlns="http://schemas.openxmlformats.org/package/2006/relationships"><Relationship Id="rId2" Type="http://schemas.openxmlformats.org/officeDocument/2006/relationships/image" Target="../media/image709.wmf"/><Relationship Id="rId1" Type="http://schemas.openxmlformats.org/officeDocument/2006/relationships/image" Target="../media/image720.wmf"/></Relationships>
</file>

<file path=ppt/drawings/_rels/vmlDrawing304.vml.rels><?xml version="1.0" encoding="UTF-8" standalone="yes"?>
<Relationships xmlns="http://schemas.openxmlformats.org/package/2006/relationships"><Relationship Id="rId2" Type="http://schemas.openxmlformats.org/officeDocument/2006/relationships/image" Target="../media/image721.wmf"/><Relationship Id="rId1" Type="http://schemas.openxmlformats.org/officeDocument/2006/relationships/image" Target="../media/image711.wmf"/></Relationships>
</file>

<file path=ppt/drawings/_rels/vmlDrawing305.vml.rels><?xml version="1.0" encoding="UTF-8" standalone="yes"?>
<Relationships xmlns="http://schemas.openxmlformats.org/package/2006/relationships"><Relationship Id="rId2" Type="http://schemas.openxmlformats.org/officeDocument/2006/relationships/image" Target="../media/image713.wmf"/><Relationship Id="rId1" Type="http://schemas.openxmlformats.org/officeDocument/2006/relationships/image" Target="../media/image711.wmf"/></Relationships>
</file>

<file path=ppt/drawings/_rels/vmlDrawing306.vml.rels><?xml version="1.0" encoding="UTF-8" standalone="yes"?>
<Relationships xmlns="http://schemas.openxmlformats.org/package/2006/relationships"><Relationship Id="rId1" Type="http://schemas.openxmlformats.org/officeDocument/2006/relationships/image" Target="../media/image711.wmf"/></Relationships>
</file>

<file path=ppt/drawings/_rels/vmlDrawing307.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308.vml.rels><?xml version="1.0" encoding="UTF-8" standalone="yes"?>
<Relationships xmlns="http://schemas.openxmlformats.org/package/2006/relationships"><Relationship Id="rId1" Type="http://schemas.openxmlformats.org/officeDocument/2006/relationships/image" Target="../media/image722.wmf"/></Relationships>
</file>

<file path=ppt/drawings/_rels/vmlDrawing309.vml.rels><?xml version="1.0" encoding="UTF-8" standalone="yes"?>
<Relationships xmlns="http://schemas.openxmlformats.org/package/2006/relationships"><Relationship Id="rId2" Type="http://schemas.openxmlformats.org/officeDocument/2006/relationships/image" Target="../media/image709.wmf"/><Relationship Id="rId1" Type="http://schemas.openxmlformats.org/officeDocument/2006/relationships/image" Target="../media/image72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310.vml.rels><?xml version="1.0" encoding="UTF-8" standalone="yes"?>
<Relationships xmlns="http://schemas.openxmlformats.org/package/2006/relationships"><Relationship Id="rId2" Type="http://schemas.openxmlformats.org/officeDocument/2006/relationships/image" Target="../media/image724.wmf"/><Relationship Id="rId1" Type="http://schemas.openxmlformats.org/officeDocument/2006/relationships/image" Target="../media/image711.wmf"/></Relationships>
</file>

<file path=ppt/drawings/_rels/vmlDrawing311.vml.rels><?xml version="1.0" encoding="UTF-8" standalone="yes"?>
<Relationships xmlns="http://schemas.openxmlformats.org/package/2006/relationships"><Relationship Id="rId2" Type="http://schemas.openxmlformats.org/officeDocument/2006/relationships/image" Target="../media/image713.wmf"/><Relationship Id="rId1" Type="http://schemas.openxmlformats.org/officeDocument/2006/relationships/image" Target="../media/image711.wmf"/></Relationships>
</file>

<file path=ppt/drawings/_rels/vmlDrawing312.vml.rels><?xml version="1.0" encoding="UTF-8" standalone="yes"?>
<Relationships xmlns="http://schemas.openxmlformats.org/package/2006/relationships"><Relationship Id="rId1" Type="http://schemas.openxmlformats.org/officeDocument/2006/relationships/image" Target="../media/image711.wmf"/></Relationships>
</file>

<file path=ppt/drawings/_rels/vmlDrawing313.vml.rels><?xml version="1.0" encoding="UTF-8" standalone="yes"?>
<Relationships xmlns="http://schemas.openxmlformats.org/package/2006/relationships"><Relationship Id="rId1" Type="http://schemas.openxmlformats.org/officeDocument/2006/relationships/image" Target="../media/image725.wmf"/></Relationships>
</file>

<file path=ppt/drawings/_rels/vmlDrawing314.vml.rels><?xml version="1.0" encoding="UTF-8" standalone="yes"?>
<Relationships xmlns="http://schemas.openxmlformats.org/package/2006/relationships"><Relationship Id="rId1" Type="http://schemas.openxmlformats.org/officeDocument/2006/relationships/image" Target="../media/image727.wmf"/></Relationships>
</file>

<file path=ppt/drawings/_rels/vmlDrawing315.vml.rels><?xml version="1.0" encoding="UTF-8" standalone="yes"?>
<Relationships xmlns="http://schemas.openxmlformats.org/package/2006/relationships"><Relationship Id="rId1" Type="http://schemas.openxmlformats.org/officeDocument/2006/relationships/image" Target="../media/image728.wmf"/></Relationships>
</file>

<file path=ppt/drawings/_rels/vmlDrawing316.vml.rels><?xml version="1.0" encoding="UTF-8" standalone="yes"?>
<Relationships xmlns="http://schemas.openxmlformats.org/package/2006/relationships"><Relationship Id="rId1" Type="http://schemas.openxmlformats.org/officeDocument/2006/relationships/image" Target="../media/image709.wmf"/></Relationships>
</file>

<file path=ppt/drawings/_rels/vmlDrawing317.vml.rels><?xml version="1.0" encoding="UTF-8" standalone="yes"?>
<Relationships xmlns="http://schemas.openxmlformats.org/package/2006/relationships"><Relationship Id="rId2" Type="http://schemas.openxmlformats.org/officeDocument/2006/relationships/image" Target="../media/image729.wmf"/><Relationship Id="rId1" Type="http://schemas.openxmlformats.org/officeDocument/2006/relationships/image" Target="../media/image711.wmf"/></Relationships>
</file>

<file path=ppt/drawings/_rels/vmlDrawing318.vml.rels><?xml version="1.0" encoding="UTF-8" standalone="yes"?>
<Relationships xmlns="http://schemas.openxmlformats.org/package/2006/relationships"><Relationship Id="rId2" Type="http://schemas.openxmlformats.org/officeDocument/2006/relationships/image" Target="../media/image713.wmf"/><Relationship Id="rId1" Type="http://schemas.openxmlformats.org/officeDocument/2006/relationships/image" Target="../media/image711.wmf"/></Relationships>
</file>

<file path=ppt/drawings/_rels/vmlDrawing319.vml.rels><?xml version="1.0" encoding="UTF-8" standalone="yes"?>
<Relationships xmlns="http://schemas.openxmlformats.org/package/2006/relationships"><Relationship Id="rId1" Type="http://schemas.openxmlformats.org/officeDocument/2006/relationships/image" Target="../media/image73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320.vml.rels><?xml version="1.0" encoding="UTF-8" standalone="yes"?>
<Relationships xmlns="http://schemas.openxmlformats.org/package/2006/relationships"><Relationship Id="rId8" Type="http://schemas.openxmlformats.org/officeDocument/2006/relationships/image" Target="../media/image738.wmf"/><Relationship Id="rId3" Type="http://schemas.openxmlformats.org/officeDocument/2006/relationships/image" Target="../media/image733.wmf"/><Relationship Id="rId7" Type="http://schemas.openxmlformats.org/officeDocument/2006/relationships/image" Target="../media/image737.wmf"/><Relationship Id="rId2" Type="http://schemas.openxmlformats.org/officeDocument/2006/relationships/image" Target="../media/image732.wmf"/><Relationship Id="rId1" Type="http://schemas.openxmlformats.org/officeDocument/2006/relationships/image" Target="../media/image731.wmf"/><Relationship Id="rId6" Type="http://schemas.openxmlformats.org/officeDocument/2006/relationships/image" Target="../media/image736.wmf"/><Relationship Id="rId5" Type="http://schemas.openxmlformats.org/officeDocument/2006/relationships/image" Target="../media/image735.wmf"/><Relationship Id="rId4" Type="http://schemas.openxmlformats.org/officeDocument/2006/relationships/image" Target="../media/image734.wmf"/><Relationship Id="rId9" Type="http://schemas.openxmlformats.org/officeDocument/2006/relationships/image" Target="../media/image739.wmf"/></Relationships>
</file>

<file path=ppt/drawings/_rels/vmlDrawing321.vml.rels><?xml version="1.0" encoding="UTF-8" standalone="yes"?>
<Relationships xmlns="http://schemas.openxmlformats.org/package/2006/relationships"><Relationship Id="rId2" Type="http://schemas.openxmlformats.org/officeDocument/2006/relationships/image" Target="../media/image709.wmf"/><Relationship Id="rId1" Type="http://schemas.openxmlformats.org/officeDocument/2006/relationships/image" Target="../media/image740.wmf"/></Relationships>
</file>

<file path=ppt/drawings/_rels/vmlDrawing322.vml.rels><?xml version="1.0" encoding="UTF-8" standalone="yes"?>
<Relationships xmlns="http://schemas.openxmlformats.org/package/2006/relationships"><Relationship Id="rId2" Type="http://schemas.openxmlformats.org/officeDocument/2006/relationships/image" Target="../media/image721.wmf"/><Relationship Id="rId1" Type="http://schemas.openxmlformats.org/officeDocument/2006/relationships/image" Target="../media/image711.wmf"/></Relationships>
</file>

<file path=ppt/drawings/_rels/vmlDrawing323.vml.rels><?xml version="1.0" encoding="UTF-8" standalone="yes"?>
<Relationships xmlns="http://schemas.openxmlformats.org/package/2006/relationships"><Relationship Id="rId2" Type="http://schemas.openxmlformats.org/officeDocument/2006/relationships/image" Target="../media/image713.wmf"/><Relationship Id="rId1" Type="http://schemas.openxmlformats.org/officeDocument/2006/relationships/image" Target="../media/image711.wmf"/></Relationships>
</file>

<file path=ppt/drawings/_rels/vmlDrawing324.vml.rels><?xml version="1.0" encoding="UTF-8" standalone="yes"?>
<Relationships xmlns="http://schemas.openxmlformats.org/package/2006/relationships"><Relationship Id="rId1" Type="http://schemas.openxmlformats.org/officeDocument/2006/relationships/image" Target="../media/image741.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14.wmf"/><Relationship Id="rId1" Type="http://schemas.openxmlformats.org/officeDocument/2006/relationships/image" Target="../media/image2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31.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34.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3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5" Type="http://schemas.openxmlformats.org/officeDocument/2006/relationships/image" Target="../media/image65.wmf"/><Relationship Id="rId4" Type="http://schemas.openxmlformats.org/officeDocument/2006/relationships/image" Target="../media/image64.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1.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46.wmf"/><Relationship Id="rId1" Type="http://schemas.openxmlformats.org/officeDocument/2006/relationships/image" Target="../media/image245.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50.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51.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53.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56.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57.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58.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59.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6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61.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63.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265.wmf"/><Relationship Id="rId1" Type="http://schemas.openxmlformats.org/officeDocument/2006/relationships/image" Target="../media/image264.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67.wmf"/><Relationship Id="rId1" Type="http://schemas.openxmlformats.org/officeDocument/2006/relationships/image" Target="../media/image266.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71.wmf"/><Relationship Id="rId2" Type="http://schemas.openxmlformats.org/officeDocument/2006/relationships/image" Target="../media/image270.wmf"/><Relationship Id="rId1" Type="http://schemas.openxmlformats.org/officeDocument/2006/relationships/image" Target="../media/image269.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72.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74.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75.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7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278.wmf"/><Relationship Id="rId1" Type="http://schemas.openxmlformats.org/officeDocument/2006/relationships/image" Target="../media/image245.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79.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80.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81.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85.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86.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87.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88.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89.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291.wmf"/><Relationship Id="rId1" Type="http://schemas.openxmlformats.org/officeDocument/2006/relationships/image" Target="../media/image29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93.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94.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295.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96.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97.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299.wmf"/><Relationship Id="rId1" Type="http://schemas.openxmlformats.org/officeDocument/2006/relationships/image" Target="../media/image298.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300.w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301.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303.wmf"/><Relationship Id="rId1" Type="http://schemas.openxmlformats.org/officeDocument/2006/relationships/image" Target="../media/image302.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3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397953-9FAA-4D07-8113-98BC6A4303C4}" type="datetimeFigureOut">
              <a:rPr lang="ro-RO" smtClean="0"/>
              <a:pPr/>
              <a:t>03.10.2019</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C8AE62-ADF3-47DD-9D6E-CFBCA723C13A}" type="slidenum">
              <a:rPr lang="ro-RO" smtClean="0"/>
              <a:pPr/>
              <a:t>‹#›</a:t>
            </a:fld>
            <a:endParaRPr lang="ro-RO"/>
          </a:p>
        </p:txBody>
      </p:sp>
    </p:spTree>
    <p:extLst>
      <p:ext uri="{BB962C8B-B14F-4D97-AF65-F5344CB8AC3E}">
        <p14:creationId xmlns:p14="http://schemas.microsoft.com/office/powerpoint/2010/main" xmlns="" val="352291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C8AE62-ADF3-47DD-9D6E-CFBCA723C13A}" type="slidenum">
              <a:rPr lang="ro-RO" smtClean="0"/>
              <a:pPr/>
              <a:t>5</a:t>
            </a:fld>
            <a:endParaRPr lang="ro-RO"/>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7043"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A609AE5-844B-499F-AD86-78A26F93A527}" type="slidenum">
              <a:rPr lang="en-US" altLang="en-US" sz="1200"/>
              <a:pPr algn="r" eaLnBrk="1" hangingPunct="1"/>
              <a:t>391</a:t>
            </a:fld>
            <a:endParaRPr lang="en-US" altLang="en-US" sz="1200" dirty="0"/>
          </a:p>
        </p:txBody>
      </p:sp>
      <p:sp>
        <p:nvSpPr>
          <p:cNvPr id="87044" name="Rectangle 2"/>
          <p:cNvSpPr>
            <a:spLocks noGrp="1" noRot="1" noChangeAspect="1" noChangeArrowheads="1" noTextEdit="1"/>
          </p:cNvSpPr>
          <p:nvPr>
            <p:ph type="sldImg"/>
          </p:nvPr>
        </p:nvSpPr>
        <p:spPr>
          <a:ln/>
        </p:spPr>
      </p:sp>
      <p:sp>
        <p:nvSpPr>
          <p:cNvPr id="8704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8337497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8067"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E991C85-A318-4A85-98C4-AE7D7067C970}" type="slidenum">
              <a:rPr lang="en-US" altLang="en-US" sz="1200"/>
              <a:pPr algn="r" eaLnBrk="1" hangingPunct="1"/>
              <a:t>392</a:t>
            </a:fld>
            <a:endParaRPr lang="en-US" altLang="en-US" sz="1200" dirty="0"/>
          </a:p>
        </p:txBody>
      </p:sp>
      <p:sp>
        <p:nvSpPr>
          <p:cNvPr id="88068" name="Rectangle 2"/>
          <p:cNvSpPr>
            <a:spLocks noGrp="1" noRot="1" noChangeAspect="1" noChangeArrowheads="1" noTextEdit="1"/>
          </p:cNvSpPr>
          <p:nvPr>
            <p:ph type="sldImg"/>
          </p:nvPr>
        </p:nvSpPr>
        <p:spPr>
          <a:ln/>
        </p:spPr>
      </p:sp>
      <p:sp>
        <p:nvSpPr>
          <p:cNvPr id="8806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3921130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9091"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18AF8F71-41A1-469E-8688-3E1088CDD8FD}" type="slidenum">
              <a:rPr lang="en-US" altLang="en-US" sz="1200"/>
              <a:pPr algn="r" eaLnBrk="1" hangingPunct="1"/>
              <a:t>393</a:t>
            </a:fld>
            <a:endParaRPr lang="en-US" altLang="en-US" sz="1200" dirty="0"/>
          </a:p>
        </p:txBody>
      </p:sp>
      <p:sp>
        <p:nvSpPr>
          <p:cNvPr id="89092" name="Rectangle 2"/>
          <p:cNvSpPr>
            <a:spLocks noGrp="1" noRot="1" noChangeAspect="1" noChangeArrowheads="1" noTextEdit="1"/>
          </p:cNvSpPr>
          <p:nvPr>
            <p:ph type="sldImg"/>
          </p:nvPr>
        </p:nvSpPr>
        <p:spPr>
          <a:ln/>
        </p:spPr>
      </p:sp>
      <p:sp>
        <p:nvSpPr>
          <p:cNvPr id="8909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6407878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8" tIns="45710" rIns="91418" bIns="4571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latin typeface="Calibri" panose="020F0502020204030204" pitchFamily="34" charset="0"/>
              </a:rPr>
              <a:t>QTM1310/ Sharpe</a:t>
            </a:r>
          </a:p>
        </p:txBody>
      </p:sp>
      <p:sp>
        <p:nvSpPr>
          <p:cNvPr id="102403"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8" tIns="45710" rIns="91418" bIns="45710" anchor="b"/>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872678C7-DC0E-43B5-ABC4-4E2172AD0570}" type="slidenum">
              <a:rPr lang="en-US" altLang="en-US" sz="1200">
                <a:latin typeface="Calibri" panose="020F0502020204030204" pitchFamily="34" charset="0"/>
              </a:rPr>
              <a:pPr algn="r" eaLnBrk="1" hangingPunct="1"/>
              <a:t>412</a:t>
            </a:fld>
            <a:endParaRPr lang="en-US" altLang="en-US" sz="1200" dirty="0">
              <a:latin typeface="Calibri" panose="020F0502020204030204" pitchFamily="34" charset="0"/>
            </a:endParaRPr>
          </a:p>
        </p:txBody>
      </p:sp>
      <p:sp>
        <p:nvSpPr>
          <p:cNvPr id="102404" name="Rectangle 2"/>
          <p:cNvSpPr>
            <a:spLocks noGrp="1" noRot="1" noChangeAspect="1" noChangeArrowheads="1" noTextEdit="1"/>
          </p:cNvSpPr>
          <p:nvPr>
            <p:ph type="sldImg"/>
          </p:nvPr>
        </p:nvSpPr>
        <p:spPr>
          <a:ln/>
        </p:spPr>
      </p:sp>
      <p:sp>
        <p:nvSpPr>
          <p:cNvPr id="10240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18444726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8" tIns="45710" rIns="91418" bIns="4571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latin typeface="Calibri" panose="020F0502020204030204" pitchFamily="34" charset="0"/>
              </a:rPr>
              <a:t>QTM1310/ Sharpe</a:t>
            </a:r>
          </a:p>
        </p:txBody>
      </p:sp>
      <p:sp>
        <p:nvSpPr>
          <p:cNvPr id="103427"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8" tIns="45710" rIns="91418" bIns="45710" anchor="b"/>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4F50FE8-A34E-47C2-9348-D2A7E7B382B1}" type="slidenum">
              <a:rPr lang="en-US" altLang="en-US" sz="1200">
                <a:latin typeface="Calibri" panose="020F0502020204030204" pitchFamily="34" charset="0"/>
              </a:rPr>
              <a:pPr algn="r" eaLnBrk="1" hangingPunct="1"/>
              <a:t>413</a:t>
            </a:fld>
            <a:endParaRPr lang="en-US" altLang="en-US" sz="1200" dirty="0">
              <a:latin typeface="Calibri" panose="020F0502020204030204" pitchFamily="34" charset="0"/>
            </a:endParaRPr>
          </a:p>
        </p:txBody>
      </p:sp>
      <p:sp>
        <p:nvSpPr>
          <p:cNvPr id="103428" name="Rectangle 2"/>
          <p:cNvSpPr>
            <a:spLocks noGrp="1" noRot="1" noChangeAspect="1" noChangeArrowheads="1" noTextEdit="1"/>
          </p:cNvSpPr>
          <p:nvPr>
            <p:ph type="sldImg"/>
          </p:nvPr>
        </p:nvSpPr>
        <p:spPr>
          <a:ln/>
        </p:spPr>
      </p:sp>
      <p:sp>
        <p:nvSpPr>
          <p:cNvPr id="10342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8334265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xfrm>
            <a:off x="914400" y="4197350"/>
            <a:ext cx="5029200" cy="4260850"/>
          </a:xfrm>
          <a:noFill/>
          <a:ln w="9525"/>
        </p:spPr>
        <p:txBody>
          <a:bodyPr lIns="90482" tIns="44448" rIns="90482" bIns="44448"/>
          <a:lstStyle/>
          <a:p>
            <a:endParaRPr lang="en-US" altLang="en-US" smtClean="0">
              <a:latin typeface="Arial" charset="0"/>
            </a:endParaRPr>
          </a:p>
        </p:txBody>
      </p:sp>
      <p:sp>
        <p:nvSpPr>
          <p:cNvPr id="81923" name="Rectangle 3"/>
          <p:cNvSpPr>
            <a:spLocks noGrp="1" noRot="1" noChangeAspect="1" noChangeArrowheads="1" noTextEdit="1"/>
          </p:cNvSpPr>
          <p:nvPr>
            <p:ph type="sldImg"/>
          </p:nvPr>
        </p:nvSpPr>
        <p:spPr>
          <a:xfrm>
            <a:off x="393700" y="692150"/>
            <a:ext cx="6072188" cy="3416300"/>
          </a:xfrm>
          <a:ln cap="flat"/>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body" idx="1"/>
          </p:nvPr>
        </p:nvSpPr>
        <p:spPr>
          <a:xfrm>
            <a:off x="914400" y="4197350"/>
            <a:ext cx="5029200" cy="4260850"/>
          </a:xfrm>
          <a:noFill/>
          <a:ln w="9525"/>
        </p:spPr>
        <p:txBody>
          <a:bodyPr lIns="90482" tIns="44448" rIns="90482" bIns="44448"/>
          <a:lstStyle/>
          <a:p>
            <a:endParaRPr lang="en-US" altLang="en-US" smtClean="0">
              <a:latin typeface="Arial" charset="0"/>
            </a:endParaRPr>
          </a:p>
        </p:txBody>
      </p:sp>
      <p:sp>
        <p:nvSpPr>
          <p:cNvPr id="90115" name="Rectangle 3"/>
          <p:cNvSpPr>
            <a:spLocks noGrp="1" noRot="1" noChangeAspect="1" noChangeArrowheads="1" noTextEdit="1"/>
          </p:cNvSpPr>
          <p:nvPr>
            <p:ph type="sldImg"/>
          </p:nvPr>
        </p:nvSpPr>
        <p:spPr>
          <a:xfrm>
            <a:off x="393700" y="692150"/>
            <a:ext cx="6072188" cy="3416300"/>
          </a:xfrm>
          <a:ln cap="flat"/>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body" idx="1"/>
          </p:nvPr>
        </p:nvSpPr>
        <p:spPr>
          <a:xfrm>
            <a:off x="914400" y="4197350"/>
            <a:ext cx="5029200" cy="4260850"/>
          </a:xfrm>
          <a:noFill/>
          <a:ln w="9525"/>
        </p:spPr>
        <p:txBody>
          <a:bodyPr lIns="90482" tIns="44448" rIns="90482" bIns="44448"/>
          <a:lstStyle/>
          <a:p>
            <a:endParaRPr lang="en-US" altLang="en-US" smtClean="0">
              <a:latin typeface="Arial" charset="0"/>
            </a:endParaRPr>
          </a:p>
        </p:txBody>
      </p:sp>
      <p:sp>
        <p:nvSpPr>
          <p:cNvPr id="95235" name="Rectangle 3"/>
          <p:cNvSpPr>
            <a:spLocks noGrp="1" noRot="1" noChangeAspect="1" noChangeArrowheads="1" noTextEdit="1"/>
          </p:cNvSpPr>
          <p:nvPr>
            <p:ph type="sldImg"/>
          </p:nvPr>
        </p:nvSpPr>
        <p:spPr>
          <a:xfrm>
            <a:off x="393700" y="692150"/>
            <a:ext cx="6072188" cy="3416300"/>
          </a:xfrm>
          <a:ln cap="flat"/>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98B30EE-DB3B-491E-BF45-822A8411597E}" type="slidenum">
              <a:rPr lang="en-GB" altLang="en-US" sz="1200"/>
              <a:pPr eaLnBrk="1" hangingPunct="1"/>
              <a:t>469</a:t>
            </a:fld>
            <a:endParaRPr lang="en-GB" altLang="en-US" sz="1200" dirty="0"/>
          </a:p>
        </p:txBody>
      </p:sp>
      <p:sp>
        <p:nvSpPr>
          <p:cNvPr id="8397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397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2FE42A0B-504F-476C-AFF1-B2D89650FE0F}" type="slidenum">
              <a:rPr lang="en-US" altLang="en-US" sz="1200"/>
              <a:pPr algn="r" eaLnBrk="1" hangingPunct="1"/>
              <a:t>469</a:t>
            </a:fld>
            <a:endParaRPr lang="en-US" altLang="en-US" sz="1200" dirty="0"/>
          </a:p>
        </p:txBody>
      </p:sp>
      <p:sp>
        <p:nvSpPr>
          <p:cNvPr id="83973" name="Rectangle 2"/>
          <p:cNvSpPr>
            <a:spLocks noGrp="1" noRot="1" noChangeAspect="1" noChangeArrowheads="1" noTextEdit="1"/>
          </p:cNvSpPr>
          <p:nvPr>
            <p:ph type="sldImg"/>
          </p:nvPr>
        </p:nvSpPr>
        <p:spPr>
          <a:ln/>
        </p:spPr>
      </p:sp>
      <p:sp>
        <p:nvSpPr>
          <p:cNvPr id="8397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6926244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DB12BA8-C34C-48D5-B183-C8A0DD6B535B}" type="slidenum">
              <a:rPr lang="en-GB" altLang="en-US" sz="1200"/>
              <a:pPr eaLnBrk="1" hangingPunct="1"/>
              <a:t>470</a:t>
            </a:fld>
            <a:endParaRPr lang="en-GB" altLang="en-US" sz="1200" dirty="0"/>
          </a:p>
        </p:txBody>
      </p:sp>
      <p:sp>
        <p:nvSpPr>
          <p:cNvPr id="8499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499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1EF5CCA-FEA9-4B20-8679-E30F43365375}" type="slidenum">
              <a:rPr lang="en-US" altLang="en-US" sz="1200"/>
              <a:pPr algn="r" eaLnBrk="1" hangingPunct="1"/>
              <a:t>470</a:t>
            </a:fld>
            <a:endParaRPr lang="en-US" altLang="en-US" sz="1200" dirty="0"/>
          </a:p>
        </p:txBody>
      </p:sp>
      <p:sp>
        <p:nvSpPr>
          <p:cNvPr id="84997" name="Rectangle 2"/>
          <p:cNvSpPr>
            <a:spLocks noGrp="1" noRot="1" noChangeAspect="1" noChangeArrowheads="1" noTextEdit="1"/>
          </p:cNvSpPr>
          <p:nvPr>
            <p:ph type="sldImg"/>
          </p:nvPr>
        </p:nvSpPr>
        <p:spPr>
          <a:ln/>
        </p:spPr>
      </p:sp>
      <p:sp>
        <p:nvSpPr>
          <p:cNvPr id="849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450868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F75E12F-649E-482B-B3D1-4C8E9AD107B3}" type="slidenum">
              <a:rPr lang="en-GB" altLang="en-US" sz="1200"/>
              <a:pPr eaLnBrk="1" hangingPunct="1"/>
              <a:t>471</a:t>
            </a:fld>
            <a:endParaRPr lang="en-GB" altLang="en-US" sz="1200" dirty="0"/>
          </a:p>
        </p:txBody>
      </p:sp>
      <p:sp>
        <p:nvSpPr>
          <p:cNvPr id="8601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602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984B6BEB-920A-46CD-B8C6-732B96FF689E}" type="slidenum">
              <a:rPr lang="en-US" altLang="en-US" sz="1200"/>
              <a:pPr algn="r" eaLnBrk="1" hangingPunct="1"/>
              <a:t>471</a:t>
            </a:fld>
            <a:endParaRPr lang="en-US" altLang="en-US" sz="1200" dirty="0"/>
          </a:p>
        </p:txBody>
      </p:sp>
      <p:sp>
        <p:nvSpPr>
          <p:cNvPr id="86021" name="Rectangle 2"/>
          <p:cNvSpPr>
            <a:spLocks noGrp="1" noRot="1" noChangeAspect="1" noChangeArrowheads="1" noTextEdit="1"/>
          </p:cNvSpPr>
          <p:nvPr>
            <p:ph type="sldImg"/>
          </p:nvPr>
        </p:nvSpPr>
        <p:spPr>
          <a:ln/>
        </p:spPr>
      </p:sp>
      <p:sp>
        <p:nvSpPr>
          <p:cNvPr id="860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9684114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96EE246-03FC-4C7B-9BED-966DD4C78050}" type="slidenum">
              <a:rPr lang="en-GB" altLang="en-US" sz="1200"/>
              <a:pPr eaLnBrk="1" hangingPunct="1"/>
              <a:t>472</a:t>
            </a:fld>
            <a:endParaRPr lang="en-GB" altLang="en-US" sz="1200" dirty="0"/>
          </a:p>
        </p:txBody>
      </p:sp>
      <p:sp>
        <p:nvSpPr>
          <p:cNvPr id="8704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704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12F689C-E419-4A7B-B50C-091BF1ECACE0}" type="slidenum">
              <a:rPr lang="en-US" altLang="en-US" sz="1200"/>
              <a:pPr algn="r" eaLnBrk="1" hangingPunct="1"/>
              <a:t>472</a:t>
            </a:fld>
            <a:endParaRPr lang="en-US" altLang="en-US" sz="1200" dirty="0"/>
          </a:p>
        </p:txBody>
      </p:sp>
      <p:sp>
        <p:nvSpPr>
          <p:cNvPr id="87045" name="Rectangle 2"/>
          <p:cNvSpPr>
            <a:spLocks noGrp="1" noRot="1" noChangeAspect="1" noChangeArrowheads="1" noTextEdit="1"/>
          </p:cNvSpPr>
          <p:nvPr>
            <p:ph type="sldImg"/>
          </p:nvPr>
        </p:nvSpPr>
        <p:spPr>
          <a:ln/>
        </p:spPr>
      </p:sp>
      <p:sp>
        <p:nvSpPr>
          <p:cNvPr id="870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8590424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81B224F-9010-41FA-8467-D608529DF63A}" type="slidenum">
              <a:rPr lang="en-GB" altLang="en-US" sz="1200"/>
              <a:pPr eaLnBrk="1" hangingPunct="1"/>
              <a:t>473</a:t>
            </a:fld>
            <a:endParaRPr lang="en-GB" altLang="en-US" sz="1200" dirty="0"/>
          </a:p>
        </p:txBody>
      </p:sp>
      <p:sp>
        <p:nvSpPr>
          <p:cNvPr id="8806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806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C1497F2E-1150-420A-8E2F-C4E9558281EE}" type="slidenum">
              <a:rPr lang="en-US" altLang="en-US" sz="1200"/>
              <a:pPr algn="r" eaLnBrk="1" hangingPunct="1"/>
              <a:t>473</a:t>
            </a:fld>
            <a:endParaRPr lang="en-US" altLang="en-US" sz="1200" dirty="0"/>
          </a:p>
        </p:txBody>
      </p:sp>
      <p:sp>
        <p:nvSpPr>
          <p:cNvPr id="88069" name="Rectangle 2"/>
          <p:cNvSpPr>
            <a:spLocks noGrp="1" noRot="1" noChangeAspect="1" noChangeArrowheads="1" noTextEdit="1"/>
          </p:cNvSpPr>
          <p:nvPr>
            <p:ph type="sldImg"/>
          </p:nvPr>
        </p:nvSpPr>
        <p:spPr>
          <a:ln/>
        </p:spPr>
      </p:sp>
      <p:sp>
        <p:nvSpPr>
          <p:cNvPr id="880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4215453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A87E16E-709E-4F0F-BEAA-68B32D2909BC}" type="slidenum">
              <a:rPr lang="en-GB" altLang="en-US" sz="1200"/>
              <a:pPr eaLnBrk="1" hangingPunct="1"/>
              <a:t>474</a:t>
            </a:fld>
            <a:endParaRPr lang="en-GB" altLang="en-US" sz="1200" dirty="0"/>
          </a:p>
        </p:txBody>
      </p:sp>
      <p:sp>
        <p:nvSpPr>
          <p:cNvPr id="8909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909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56E0AA71-7CC7-4245-8883-816238137105}" type="slidenum">
              <a:rPr lang="en-US" altLang="en-US" sz="1200"/>
              <a:pPr algn="r" eaLnBrk="1" hangingPunct="1"/>
              <a:t>474</a:t>
            </a:fld>
            <a:endParaRPr lang="en-US" altLang="en-US" sz="1200" dirty="0"/>
          </a:p>
        </p:txBody>
      </p:sp>
      <p:sp>
        <p:nvSpPr>
          <p:cNvPr id="89093" name="Rectangle 2"/>
          <p:cNvSpPr>
            <a:spLocks noGrp="1" noRot="1" noChangeAspect="1" noChangeArrowheads="1" noTextEdit="1"/>
          </p:cNvSpPr>
          <p:nvPr>
            <p:ph type="sldImg"/>
          </p:nvPr>
        </p:nvSpPr>
        <p:spPr>
          <a:ln/>
        </p:spPr>
      </p:sp>
      <p:sp>
        <p:nvSpPr>
          <p:cNvPr id="8909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59208738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C8AE62-ADF3-47DD-9D6E-CFBCA723C13A}" type="slidenum">
              <a:rPr lang="ro-RO" smtClean="0"/>
              <a:pPr/>
              <a:t>500</a:t>
            </a:fld>
            <a:endParaRPr lang="ro-RO"/>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EBDE8DD-D560-41B4-81F1-253B3AAC1850}" type="slidenum">
              <a:rPr lang="en-GB" altLang="en-US" sz="1200"/>
              <a:pPr eaLnBrk="1" hangingPunct="1"/>
              <a:t>590</a:t>
            </a:fld>
            <a:endParaRPr lang="en-GB" altLang="en-US" sz="1200" dirty="0"/>
          </a:p>
        </p:txBody>
      </p:sp>
      <p:sp>
        <p:nvSpPr>
          <p:cNvPr id="8704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704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A8061427-A000-40B8-B440-E6082DB8D4CF}" type="slidenum">
              <a:rPr lang="en-US" altLang="en-US" sz="1200"/>
              <a:pPr algn="r" eaLnBrk="1" hangingPunct="1"/>
              <a:t>590</a:t>
            </a:fld>
            <a:endParaRPr lang="en-US" altLang="en-US" sz="1200" dirty="0"/>
          </a:p>
        </p:txBody>
      </p:sp>
      <p:sp>
        <p:nvSpPr>
          <p:cNvPr id="87045" name="Rectangle 2"/>
          <p:cNvSpPr>
            <a:spLocks noGrp="1" noRot="1" noChangeAspect="1" noChangeArrowheads="1" noTextEdit="1"/>
          </p:cNvSpPr>
          <p:nvPr>
            <p:ph type="sldImg"/>
          </p:nvPr>
        </p:nvSpPr>
        <p:spPr>
          <a:ln/>
        </p:spPr>
      </p:sp>
      <p:sp>
        <p:nvSpPr>
          <p:cNvPr id="870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4368236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76DFE01-CD83-413E-BBC4-9D74B1C4E3FB}" type="slidenum">
              <a:rPr lang="en-GB" altLang="en-US" sz="1200"/>
              <a:pPr eaLnBrk="1" hangingPunct="1"/>
              <a:t>591</a:t>
            </a:fld>
            <a:endParaRPr lang="en-GB" altLang="en-US" sz="1200" dirty="0"/>
          </a:p>
        </p:txBody>
      </p:sp>
      <p:sp>
        <p:nvSpPr>
          <p:cNvPr id="8806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806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B6435A03-E3C1-43D2-B6C6-5E2A3B35AEED}" type="slidenum">
              <a:rPr lang="en-US" altLang="en-US" sz="1200"/>
              <a:pPr algn="r" eaLnBrk="1" hangingPunct="1"/>
              <a:t>591</a:t>
            </a:fld>
            <a:endParaRPr lang="en-US" altLang="en-US" sz="1200" dirty="0"/>
          </a:p>
        </p:txBody>
      </p:sp>
      <p:sp>
        <p:nvSpPr>
          <p:cNvPr id="88069" name="Rectangle 2"/>
          <p:cNvSpPr>
            <a:spLocks noGrp="1" noRot="1" noChangeAspect="1" noChangeArrowheads="1" noTextEdit="1"/>
          </p:cNvSpPr>
          <p:nvPr>
            <p:ph type="sldImg"/>
          </p:nvPr>
        </p:nvSpPr>
        <p:spPr>
          <a:ln/>
        </p:spPr>
      </p:sp>
      <p:sp>
        <p:nvSpPr>
          <p:cNvPr id="880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625454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5955C91-8F09-4E12-BDA2-A8BE7A6AE2B3}" type="slidenum">
              <a:rPr lang="en-GB" altLang="en-US" sz="1200"/>
              <a:pPr eaLnBrk="1" hangingPunct="1"/>
              <a:t>592</a:t>
            </a:fld>
            <a:endParaRPr lang="en-GB" altLang="en-US" sz="1200" dirty="0"/>
          </a:p>
        </p:txBody>
      </p:sp>
      <p:sp>
        <p:nvSpPr>
          <p:cNvPr id="8909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909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AC3BADE4-C54F-4CF2-BB63-EDCF5DBEFD6A}" type="slidenum">
              <a:rPr lang="en-US" altLang="en-US" sz="1200"/>
              <a:pPr algn="r" eaLnBrk="1" hangingPunct="1"/>
              <a:t>592</a:t>
            </a:fld>
            <a:endParaRPr lang="en-US" altLang="en-US" sz="1200" dirty="0"/>
          </a:p>
        </p:txBody>
      </p:sp>
      <p:sp>
        <p:nvSpPr>
          <p:cNvPr id="89093" name="Rectangle 2"/>
          <p:cNvSpPr>
            <a:spLocks noGrp="1" noRot="1" noChangeAspect="1" noChangeArrowheads="1" noTextEdit="1"/>
          </p:cNvSpPr>
          <p:nvPr>
            <p:ph type="sldImg"/>
          </p:nvPr>
        </p:nvSpPr>
        <p:spPr>
          <a:ln/>
        </p:spPr>
      </p:sp>
      <p:sp>
        <p:nvSpPr>
          <p:cNvPr id="8909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870538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0A7856B-7C3D-4E71-8E7E-FEF656B4EE98}" type="slidenum">
              <a:rPr lang="en-GB" altLang="en-US" sz="1200"/>
              <a:pPr eaLnBrk="1" hangingPunct="1"/>
              <a:t>593</a:t>
            </a:fld>
            <a:endParaRPr lang="en-GB" altLang="en-US" sz="1200" dirty="0"/>
          </a:p>
        </p:txBody>
      </p:sp>
      <p:sp>
        <p:nvSpPr>
          <p:cNvPr id="9113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9114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A5BAF54F-6C61-4F20-99E1-4929814EF635}" type="slidenum">
              <a:rPr lang="en-US" altLang="en-US" sz="1200"/>
              <a:pPr algn="r" eaLnBrk="1" hangingPunct="1"/>
              <a:t>593</a:t>
            </a:fld>
            <a:endParaRPr lang="en-US" altLang="en-US" sz="1200" dirty="0"/>
          </a:p>
        </p:txBody>
      </p:sp>
      <p:sp>
        <p:nvSpPr>
          <p:cNvPr id="91141" name="Rectangle 2"/>
          <p:cNvSpPr>
            <a:spLocks noGrp="1" noRot="1" noChangeAspect="1" noChangeArrowheads="1" noTextEdit="1"/>
          </p:cNvSpPr>
          <p:nvPr>
            <p:ph type="sldImg"/>
          </p:nvPr>
        </p:nvSpPr>
        <p:spPr>
          <a:ln/>
        </p:spPr>
      </p:sp>
      <p:sp>
        <p:nvSpPr>
          <p:cNvPr id="911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0719535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64FBE28-2A36-4077-8AC1-04910B2AED86}" type="slidenum">
              <a:rPr lang="en-GB" altLang="en-US" sz="1200"/>
              <a:pPr eaLnBrk="1" hangingPunct="1"/>
              <a:t>594</a:t>
            </a:fld>
            <a:endParaRPr lang="en-GB" altLang="en-US" sz="1200" dirty="0"/>
          </a:p>
        </p:txBody>
      </p:sp>
      <p:sp>
        <p:nvSpPr>
          <p:cNvPr id="9216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9216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FA15535A-40A3-4485-8275-A966C0E451ED}" type="slidenum">
              <a:rPr lang="en-US" altLang="en-US" sz="1200"/>
              <a:pPr algn="r" eaLnBrk="1" hangingPunct="1"/>
              <a:t>594</a:t>
            </a:fld>
            <a:endParaRPr lang="en-US" altLang="en-US" sz="1200" dirty="0"/>
          </a:p>
        </p:txBody>
      </p:sp>
      <p:sp>
        <p:nvSpPr>
          <p:cNvPr id="92165" name="Rectangle 2"/>
          <p:cNvSpPr>
            <a:spLocks noGrp="1" noRot="1" noChangeAspect="1" noChangeArrowheads="1" noTextEdit="1"/>
          </p:cNvSpPr>
          <p:nvPr>
            <p:ph type="sldImg"/>
          </p:nvPr>
        </p:nvSpPr>
        <p:spPr>
          <a:ln/>
        </p:spPr>
      </p:sp>
      <p:sp>
        <p:nvSpPr>
          <p:cNvPr id="9216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99280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983E519-5593-4409-97EF-69A4165C848B}" type="slidenum">
              <a:rPr lang="en-GB" altLang="en-US" sz="1200"/>
              <a:pPr eaLnBrk="1" hangingPunct="1"/>
              <a:t>595</a:t>
            </a:fld>
            <a:endParaRPr lang="en-GB" altLang="en-US" sz="1200" dirty="0"/>
          </a:p>
        </p:txBody>
      </p:sp>
      <p:sp>
        <p:nvSpPr>
          <p:cNvPr id="9318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9318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EF5839F4-AA31-4F9A-9BD9-C5739C143218}" type="slidenum">
              <a:rPr lang="en-US" altLang="en-US" sz="1200"/>
              <a:pPr algn="r" eaLnBrk="1" hangingPunct="1"/>
              <a:t>595</a:t>
            </a:fld>
            <a:endParaRPr lang="en-US" altLang="en-US" sz="1200" dirty="0"/>
          </a:p>
        </p:txBody>
      </p:sp>
      <p:sp>
        <p:nvSpPr>
          <p:cNvPr id="93189" name="Rectangle 2"/>
          <p:cNvSpPr>
            <a:spLocks noGrp="1" noRot="1" noChangeAspect="1" noChangeArrowheads="1" noTextEdit="1"/>
          </p:cNvSpPr>
          <p:nvPr>
            <p:ph type="sldImg"/>
          </p:nvPr>
        </p:nvSpPr>
        <p:spPr>
          <a:ln/>
        </p:spPr>
      </p:sp>
      <p:sp>
        <p:nvSpPr>
          <p:cNvPr id="9319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7056100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49395CC-AF2E-45FE-8151-C3A2650F817B}" type="slidenum">
              <a:rPr lang="en-GB" altLang="en-US" sz="1200"/>
              <a:pPr eaLnBrk="1" hangingPunct="1"/>
              <a:t>596</a:t>
            </a:fld>
            <a:endParaRPr lang="en-GB" altLang="en-US" sz="1200" dirty="0"/>
          </a:p>
        </p:txBody>
      </p:sp>
      <p:sp>
        <p:nvSpPr>
          <p:cNvPr id="9421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9421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AD9BF528-7AB1-41A0-BFD6-46C9055CCE65}" type="slidenum">
              <a:rPr lang="en-US" altLang="en-US" sz="1200"/>
              <a:pPr algn="r" eaLnBrk="1" hangingPunct="1"/>
              <a:t>596</a:t>
            </a:fld>
            <a:endParaRPr lang="en-US" altLang="en-US" sz="1200" dirty="0"/>
          </a:p>
        </p:txBody>
      </p:sp>
      <p:sp>
        <p:nvSpPr>
          <p:cNvPr id="94213" name="Rectangle 2"/>
          <p:cNvSpPr>
            <a:spLocks noGrp="1" noRot="1" noChangeAspect="1" noChangeArrowheads="1" noTextEdit="1"/>
          </p:cNvSpPr>
          <p:nvPr>
            <p:ph type="sldImg"/>
          </p:nvPr>
        </p:nvSpPr>
        <p:spPr>
          <a:ln/>
        </p:spPr>
      </p:sp>
      <p:sp>
        <p:nvSpPr>
          <p:cNvPr id="9421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8391440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DE5D785-2BA5-48CA-9569-B2E74E2A3171}" type="slidenum">
              <a:rPr lang="en-GB" altLang="en-US" sz="1200"/>
              <a:pPr eaLnBrk="1" hangingPunct="1"/>
              <a:t>597</a:t>
            </a:fld>
            <a:endParaRPr lang="en-GB" altLang="en-US" sz="1200" dirty="0"/>
          </a:p>
        </p:txBody>
      </p:sp>
      <p:sp>
        <p:nvSpPr>
          <p:cNvPr id="9523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9523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DD86A04-9DAB-42ED-AEC2-06CCF66C317B}" type="slidenum">
              <a:rPr lang="en-US" altLang="en-US" sz="1200"/>
              <a:pPr algn="r" eaLnBrk="1" hangingPunct="1"/>
              <a:t>597</a:t>
            </a:fld>
            <a:endParaRPr lang="en-US" altLang="en-US" sz="1200" dirty="0"/>
          </a:p>
        </p:txBody>
      </p:sp>
      <p:sp>
        <p:nvSpPr>
          <p:cNvPr id="95237" name="Rectangle 2"/>
          <p:cNvSpPr>
            <a:spLocks noGrp="1" noRot="1" noChangeAspect="1" noChangeArrowheads="1" noTextEdit="1"/>
          </p:cNvSpPr>
          <p:nvPr>
            <p:ph type="sldImg"/>
          </p:nvPr>
        </p:nvSpPr>
        <p:spPr>
          <a:ln/>
        </p:spPr>
      </p:sp>
      <p:sp>
        <p:nvSpPr>
          <p:cNvPr id="9523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dirty="0"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282972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228005D-89C3-48B2-BF06-0A473DA59111}" type="slidenum">
              <a:rPr lang="en-GB" altLang="en-US" sz="1200"/>
              <a:pPr eaLnBrk="1" hangingPunct="1"/>
              <a:t>598</a:t>
            </a:fld>
            <a:endParaRPr lang="en-GB" altLang="en-US" sz="1200" dirty="0"/>
          </a:p>
        </p:txBody>
      </p:sp>
      <p:sp>
        <p:nvSpPr>
          <p:cNvPr id="9728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9728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C6CC1D01-C780-466D-AEB4-FF2CF5557CD3}" type="slidenum">
              <a:rPr lang="en-US" altLang="en-US" sz="1200"/>
              <a:pPr algn="r" eaLnBrk="1" hangingPunct="1"/>
              <a:t>598</a:t>
            </a:fld>
            <a:endParaRPr lang="en-US" altLang="en-US" sz="1200" dirty="0"/>
          </a:p>
        </p:txBody>
      </p:sp>
      <p:sp>
        <p:nvSpPr>
          <p:cNvPr id="97285" name="Rectangle 2"/>
          <p:cNvSpPr>
            <a:spLocks noGrp="1" noRot="1" noChangeAspect="1" noChangeArrowheads="1" noTextEdit="1"/>
          </p:cNvSpPr>
          <p:nvPr>
            <p:ph type="sldImg"/>
          </p:nvPr>
        </p:nvSpPr>
        <p:spPr>
          <a:ln/>
        </p:spPr>
      </p:sp>
      <p:sp>
        <p:nvSpPr>
          <p:cNvPr id="972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5957352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B31B24D-FF0C-4779-A2E8-316B17C0F4C9}" type="slidenum">
              <a:rPr lang="en-GB" altLang="en-US" sz="1200"/>
              <a:pPr eaLnBrk="1" hangingPunct="1"/>
              <a:t>599</a:t>
            </a:fld>
            <a:endParaRPr lang="en-GB" altLang="en-US" sz="1200" dirty="0"/>
          </a:p>
        </p:txBody>
      </p:sp>
      <p:sp>
        <p:nvSpPr>
          <p:cNvPr id="9830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9830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B4030468-DB9F-403B-AEBB-2A42DD86E6A1}" type="slidenum">
              <a:rPr lang="en-US" altLang="en-US" sz="1200"/>
              <a:pPr algn="r" eaLnBrk="1" hangingPunct="1"/>
              <a:t>599</a:t>
            </a:fld>
            <a:endParaRPr lang="en-US" altLang="en-US" sz="1200" dirty="0"/>
          </a:p>
        </p:txBody>
      </p:sp>
      <p:sp>
        <p:nvSpPr>
          <p:cNvPr id="98309" name="Rectangle 2"/>
          <p:cNvSpPr>
            <a:spLocks noGrp="1" noRot="1" noChangeAspect="1" noChangeArrowheads="1" noTextEdit="1"/>
          </p:cNvSpPr>
          <p:nvPr>
            <p:ph type="sldImg"/>
          </p:nvPr>
        </p:nvSpPr>
        <p:spPr>
          <a:ln/>
        </p:spPr>
      </p:sp>
      <p:sp>
        <p:nvSpPr>
          <p:cNvPr id="9831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9843306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E4E79EB-E104-4B31-B2E8-DDD5D40C0900}" type="slidenum">
              <a:rPr lang="en-GB" altLang="en-US" sz="1200"/>
              <a:pPr eaLnBrk="1" hangingPunct="1"/>
              <a:t>600</a:t>
            </a:fld>
            <a:endParaRPr lang="en-GB" altLang="en-US" sz="1200" dirty="0"/>
          </a:p>
        </p:txBody>
      </p:sp>
      <p:sp>
        <p:nvSpPr>
          <p:cNvPr id="9933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9933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6F325912-4F72-4158-8075-986D1EFE93DF}" type="slidenum">
              <a:rPr lang="en-US" altLang="en-US" sz="1200"/>
              <a:pPr algn="r" eaLnBrk="1" hangingPunct="1"/>
              <a:t>600</a:t>
            </a:fld>
            <a:endParaRPr lang="en-US" altLang="en-US" sz="1200" dirty="0"/>
          </a:p>
        </p:txBody>
      </p:sp>
      <p:sp>
        <p:nvSpPr>
          <p:cNvPr id="99333" name="Rectangle 2"/>
          <p:cNvSpPr>
            <a:spLocks noGrp="1" noRot="1" noChangeAspect="1" noChangeArrowheads="1" noTextEdit="1"/>
          </p:cNvSpPr>
          <p:nvPr>
            <p:ph type="sldImg"/>
          </p:nvPr>
        </p:nvSpPr>
        <p:spPr>
          <a:ln/>
        </p:spPr>
      </p:sp>
      <p:sp>
        <p:nvSpPr>
          <p:cNvPr id="9933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4696017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0EF6B64-8277-4494-84C3-13B128D76B79}" type="slidenum">
              <a:rPr lang="en-GB" altLang="en-US" sz="1200"/>
              <a:pPr eaLnBrk="1" hangingPunct="1"/>
              <a:t>601</a:t>
            </a:fld>
            <a:endParaRPr lang="en-GB" altLang="en-US" sz="1200" dirty="0"/>
          </a:p>
        </p:txBody>
      </p:sp>
      <p:sp>
        <p:nvSpPr>
          <p:cNvPr id="10035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0035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A77FA811-B76B-4E26-9892-82286BEACF20}" type="slidenum">
              <a:rPr lang="en-US" altLang="en-US" sz="1200"/>
              <a:pPr algn="r" eaLnBrk="1" hangingPunct="1"/>
              <a:t>601</a:t>
            </a:fld>
            <a:endParaRPr lang="en-US" altLang="en-US" sz="1200" dirty="0"/>
          </a:p>
        </p:txBody>
      </p:sp>
      <p:sp>
        <p:nvSpPr>
          <p:cNvPr id="100357" name="Rectangle 2"/>
          <p:cNvSpPr>
            <a:spLocks noGrp="1" noRot="1" noChangeAspect="1" noChangeArrowheads="1" noTextEdit="1"/>
          </p:cNvSpPr>
          <p:nvPr>
            <p:ph type="sldImg"/>
          </p:nvPr>
        </p:nvSpPr>
        <p:spPr>
          <a:ln/>
        </p:spPr>
      </p:sp>
      <p:sp>
        <p:nvSpPr>
          <p:cNvPr id="10035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1083939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00BAEC6-BD97-4E48-93DD-EBE40DBC902F}" type="slidenum">
              <a:rPr lang="en-GB" altLang="en-US" sz="1200"/>
              <a:pPr eaLnBrk="1" hangingPunct="1"/>
              <a:t>602</a:t>
            </a:fld>
            <a:endParaRPr lang="en-GB" altLang="en-US" sz="1200" dirty="0"/>
          </a:p>
        </p:txBody>
      </p:sp>
      <p:sp>
        <p:nvSpPr>
          <p:cNvPr id="10137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0138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9887B71D-C5E4-449C-AC63-2A42DE299A88}" type="slidenum">
              <a:rPr lang="en-US" altLang="en-US" sz="1200"/>
              <a:pPr algn="r" eaLnBrk="1" hangingPunct="1"/>
              <a:t>602</a:t>
            </a:fld>
            <a:endParaRPr lang="en-US" altLang="en-US" sz="1200" dirty="0"/>
          </a:p>
        </p:txBody>
      </p:sp>
      <p:sp>
        <p:nvSpPr>
          <p:cNvPr id="101381" name="Rectangle 2"/>
          <p:cNvSpPr>
            <a:spLocks noGrp="1" noRot="1" noChangeAspect="1" noChangeArrowheads="1" noTextEdit="1"/>
          </p:cNvSpPr>
          <p:nvPr>
            <p:ph type="sldImg"/>
          </p:nvPr>
        </p:nvSpPr>
        <p:spPr>
          <a:ln/>
        </p:spPr>
      </p:sp>
      <p:sp>
        <p:nvSpPr>
          <p:cNvPr id="10138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8066916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B55F008-F28A-4C43-9CA8-C7D54373D30B}" type="slidenum">
              <a:rPr lang="en-GB" altLang="en-US" sz="1200"/>
              <a:pPr eaLnBrk="1" hangingPunct="1"/>
              <a:t>603</a:t>
            </a:fld>
            <a:endParaRPr lang="en-GB" altLang="en-US" sz="1200" dirty="0"/>
          </a:p>
        </p:txBody>
      </p:sp>
      <p:sp>
        <p:nvSpPr>
          <p:cNvPr id="10240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0240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99582911-9FD3-4B19-A191-F557D08F7403}" type="slidenum">
              <a:rPr lang="en-US" altLang="en-US" sz="1200"/>
              <a:pPr algn="r" eaLnBrk="1" hangingPunct="1"/>
              <a:t>603</a:t>
            </a:fld>
            <a:endParaRPr lang="en-US" altLang="en-US" sz="1200" dirty="0"/>
          </a:p>
        </p:txBody>
      </p:sp>
      <p:sp>
        <p:nvSpPr>
          <p:cNvPr id="102405" name="Rectangle 2"/>
          <p:cNvSpPr>
            <a:spLocks noGrp="1" noRot="1" noChangeAspect="1" noChangeArrowheads="1" noTextEdit="1"/>
          </p:cNvSpPr>
          <p:nvPr>
            <p:ph type="sldImg"/>
          </p:nvPr>
        </p:nvSpPr>
        <p:spPr>
          <a:ln/>
        </p:spPr>
      </p:sp>
      <p:sp>
        <p:nvSpPr>
          <p:cNvPr id="10240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0961541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C4564F2-8784-48F6-98EB-2B36D876B68C}" type="slidenum">
              <a:rPr lang="en-GB" altLang="en-US" sz="1200"/>
              <a:pPr eaLnBrk="1" hangingPunct="1"/>
              <a:t>604</a:t>
            </a:fld>
            <a:endParaRPr lang="en-GB" altLang="en-US" sz="1200" dirty="0"/>
          </a:p>
        </p:txBody>
      </p:sp>
      <p:sp>
        <p:nvSpPr>
          <p:cNvPr id="10342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0342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AE852FB4-5DBE-4EB9-ACD6-5BB6A025A63A}" type="slidenum">
              <a:rPr lang="en-US" altLang="en-US" sz="1200"/>
              <a:pPr algn="r" eaLnBrk="1" hangingPunct="1"/>
              <a:t>604</a:t>
            </a:fld>
            <a:endParaRPr lang="en-US" altLang="en-US" sz="1200" dirty="0"/>
          </a:p>
        </p:txBody>
      </p:sp>
      <p:sp>
        <p:nvSpPr>
          <p:cNvPr id="103429" name="Rectangle 2"/>
          <p:cNvSpPr>
            <a:spLocks noGrp="1" noRot="1" noChangeAspect="1" noChangeArrowheads="1" noTextEdit="1"/>
          </p:cNvSpPr>
          <p:nvPr>
            <p:ph type="sldImg"/>
          </p:nvPr>
        </p:nvSpPr>
        <p:spPr>
          <a:ln/>
        </p:spPr>
      </p:sp>
      <p:sp>
        <p:nvSpPr>
          <p:cNvPr id="10343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995459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6A88AF2-2802-4ED2-90FC-5D751962E147}" type="slidenum">
              <a:rPr lang="en-GB" altLang="en-US" sz="1200"/>
              <a:pPr eaLnBrk="1" hangingPunct="1"/>
              <a:t>605</a:t>
            </a:fld>
            <a:endParaRPr lang="en-GB" altLang="en-US" sz="1200" dirty="0"/>
          </a:p>
        </p:txBody>
      </p:sp>
      <p:sp>
        <p:nvSpPr>
          <p:cNvPr id="10445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0445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EE85390-AC98-4B37-8C3B-55C37EAB119D}" type="slidenum">
              <a:rPr lang="en-US" altLang="en-US" sz="1200"/>
              <a:pPr algn="r" eaLnBrk="1" hangingPunct="1"/>
              <a:t>605</a:t>
            </a:fld>
            <a:endParaRPr lang="en-US" altLang="en-US" sz="1200" dirty="0"/>
          </a:p>
        </p:txBody>
      </p:sp>
      <p:sp>
        <p:nvSpPr>
          <p:cNvPr id="104453" name="Rectangle 2"/>
          <p:cNvSpPr>
            <a:spLocks noGrp="1" noRot="1" noChangeAspect="1" noChangeArrowheads="1" noTextEdit="1"/>
          </p:cNvSpPr>
          <p:nvPr>
            <p:ph type="sldImg"/>
          </p:nvPr>
        </p:nvSpPr>
        <p:spPr>
          <a:ln/>
        </p:spPr>
      </p:sp>
      <p:sp>
        <p:nvSpPr>
          <p:cNvPr id="10445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9429860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9E7A58E-DA84-4718-9937-B07E76949166}" type="slidenum">
              <a:rPr lang="en-GB" altLang="en-US" sz="1200"/>
              <a:pPr eaLnBrk="1" hangingPunct="1"/>
              <a:t>607</a:t>
            </a:fld>
            <a:endParaRPr lang="en-GB" altLang="en-US" sz="1200" dirty="0"/>
          </a:p>
        </p:txBody>
      </p:sp>
      <p:sp>
        <p:nvSpPr>
          <p:cNvPr id="5632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5632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30E6201-D85F-4E9A-884C-18DCBD8B273D}" type="slidenum">
              <a:rPr lang="en-US" altLang="en-US" sz="1200"/>
              <a:pPr algn="r" eaLnBrk="1" hangingPunct="1"/>
              <a:t>607</a:t>
            </a:fld>
            <a:endParaRPr lang="en-US" altLang="en-US" sz="1200" dirty="0"/>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5756403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051FEFB-6AD1-464F-B95E-FD0C97EBF287}" type="slidenum">
              <a:rPr lang="en-GB" altLang="en-US" sz="1200"/>
              <a:pPr eaLnBrk="1" hangingPunct="1"/>
              <a:t>608</a:t>
            </a:fld>
            <a:endParaRPr lang="en-GB" altLang="en-US" sz="1200" dirty="0"/>
          </a:p>
        </p:txBody>
      </p:sp>
      <p:sp>
        <p:nvSpPr>
          <p:cNvPr id="5734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5734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1629989B-5C6C-4835-A670-B1F94B0E0BA7}" type="slidenum">
              <a:rPr lang="en-US" altLang="en-US" sz="1200"/>
              <a:pPr algn="r" eaLnBrk="1" hangingPunct="1"/>
              <a:t>608</a:t>
            </a:fld>
            <a:endParaRPr lang="en-US" altLang="en-US" sz="1200" dirty="0"/>
          </a:p>
        </p:txBody>
      </p:sp>
      <p:sp>
        <p:nvSpPr>
          <p:cNvPr id="57349" name="Rectangle 2"/>
          <p:cNvSpPr>
            <a:spLocks noGrp="1" noRot="1" noChangeAspect="1" noChangeArrowheads="1" noTextEdit="1"/>
          </p:cNvSpPr>
          <p:nvPr>
            <p:ph type="sldImg"/>
          </p:nvPr>
        </p:nvSpPr>
        <p:spPr>
          <a:ln/>
        </p:spPr>
      </p:sp>
      <p:sp>
        <p:nvSpPr>
          <p:cNvPr id="5735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8147630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1DADE15-0410-4421-A3A6-37EB8DF78D1D}" type="slidenum">
              <a:rPr lang="en-GB" altLang="en-US" sz="1200"/>
              <a:pPr eaLnBrk="1" hangingPunct="1"/>
              <a:t>609</a:t>
            </a:fld>
            <a:endParaRPr lang="en-GB" altLang="en-US" sz="1200" dirty="0"/>
          </a:p>
        </p:txBody>
      </p:sp>
      <p:sp>
        <p:nvSpPr>
          <p:cNvPr id="5837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5837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733BDC0C-04CD-46B4-8181-A6B3EB715304}" type="slidenum">
              <a:rPr lang="en-US" altLang="en-US" sz="1200"/>
              <a:pPr algn="r" eaLnBrk="1" hangingPunct="1"/>
              <a:t>609</a:t>
            </a:fld>
            <a:endParaRPr lang="en-US" altLang="en-US" sz="1200" dirty="0"/>
          </a:p>
        </p:txBody>
      </p:sp>
      <p:sp>
        <p:nvSpPr>
          <p:cNvPr id="58373" name="Rectangle 2"/>
          <p:cNvSpPr>
            <a:spLocks noGrp="1" noRot="1" noChangeAspect="1" noChangeArrowheads="1" noTextEdit="1"/>
          </p:cNvSpPr>
          <p:nvPr>
            <p:ph type="sldImg"/>
          </p:nvPr>
        </p:nvSpPr>
        <p:spPr>
          <a:ln/>
        </p:spPr>
      </p:sp>
      <p:sp>
        <p:nvSpPr>
          <p:cNvPr id="5837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3220856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00D018E-64FD-4436-8BCD-3129E724904B}" type="slidenum">
              <a:rPr lang="en-GB" altLang="en-US" sz="1200"/>
              <a:pPr eaLnBrk="1" hangingPunct="1"/>
              <a:t>610</a:t>
            </a:fld>
            <a:endParaRPr lang="en-GB" altLang="en-US" sz="1200" dirty="0"/>
          </a:p>
        </p:txBody>
      </p:sp>
      <p:sp>
        <p:nvSpPr>
          <p:cNvPr id="5939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5939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19A2993-015A-4A3B-A1B9-B2E13307D5EE}" type="slidenum">
              <a:rPr lang="en-US" altLang="en-US" sz="1200"/>
              <a:pPr algn="r" eaLnBrk="1" hangingPunct="1"/>
              <a:t>610</a:t>
            </a:fld>
            <a:endParaRPr lang="en-US" altLang="en-US" sz="1200" dirty="0"/>
          </a:p>
        </p:txBody>
      </p:sp>
      <p:sp>
        <p:nvSpPr>
          <p:cNvPr id="59397" name="Rectangle 2"/>
          <p:cNvSpPr>
            <a:spLocks noGrp="1" noRot="1" noChangeAspect="1" noChangeArrowheads="1" noTextEdit="1"/>
          </p:cNvSpPr>
          <p:nvPr>
            <p:ph type="sldImg"/>
          </p:nvPr>
        </p:nvSpPr>
        <p:spPr>
          <a:ln/>
        </p:spPr>
      </p:sp>
      <p:sp>
        <p:nvSpPr>
          <p:cNvPr id="593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689092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40DA555-A172-4C57-9B28-E5459020B8C6}" type="slidenum">
              <a:rPr lang="en-GB" altLang="en-US" sz="1200"/>
              <a:pPr eaLnBrk="1" hangingPunct="1"/>
              <a:t>611</a:t>
            </a:fld>
            <a:endParaRPr lang="en-GB" altLang="en-US" sz="1200" dirty="0"/>
          </a:p>
        </p:txBody>
      </p:sp>
      <p:sp>
        <p:nvSpPr>
          <p:cNvPr id="6041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042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7923B7CB-CD4A-45D2-9004-6C1E3AA18583}" type="slidenum">
              <a:rPr lang="en-US" altLang="en-US" sz="1200"/>
              <a:pPr algn="r" eaLnBrk="1" hangingPunct="1"/>
              <a:t>611</a:t>
            </a:fld>
            <a:endParaRPr lang="en-US" altLang="en-US" sz="1200" dirty="0"/>
          </a:p>
        </p:txBody>
      </p:sp>
      <p:sp>
        <p:nvSpPr>
          <p:cNvPr id="60421" name="Rectangle 2"/>
          <p:cNvSpPr>
            <a:spLocks noGrp="1" noRot="1" noChangeAspect="1" noChangeArrowheads="1" noTextEdit="1"/>
          </p:cNvSpPr>
          <p:nvPr>
            <p:ph type="sldImg"/>
          </p:nvPr>
        </p:nvSpPr>
        <p:spPr>
          <a:ln/>
        </p:spPr>
      </p:sp>
      <p:sp>
        <p:nvSpPr>
          <p:cNvPr id="604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5458592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5A2551E-177A-466B-9EFA-C9B543FC40B7}" type="slidenum">
              <a:rPr lang="en-GB" altLang="en-US" sz="1200"/>
              <a:pPr eaLnBrk="1" hangingPunct="1"/>
              <a:t>612</a:t>
            </a:fld>
            <a:endParaRPr lang="en-GB" altLang="en-US" sz="1200" dirty="0"/>
          </a:p>
        </p:txBody>
      </p:sp>
      <p:sp>
        <p:nvSpPr>
          <p:cNvPr id="6144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144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C0956902-3F81-49F8-ADF3-105B63C9B96A}" type="slidenum">
              <a:rPr lang="en-US" altLang="en-US" sz="1200"/>
              <a:pPr algn="r" eaLnBrk="1" hangingPunct="1"/>
              <a:t>612</a:t>
            </a:fld>
            <a:endParaRPr lang="en-US" altLang="en-US" sz="1200" dirty="0"/>
          </a:p>
        </p:txBody>
      </p:sp>
      <p:sp>
        <p:nvSpPr>
          <p:cNvPr id="61445" name="Rectangle 2"/>
          <p:cNvSpPr>
            <a:spLocks noGrp="1" noRot="1" noChangeAspect="1" noChangeArrowheads="1" noTextEdit="1"/>
          </p:cNvSpPr>
          <p:nvPr>
            <p:ph type="sldImg"/>
          </p:nvPr>
        </p:nvSpPr>
        <p:spPr>
          <a:ln/>
        </p:spPr>
      </p:sp>
      <p:sp>
        <p:nvSpPr>
          <p:cNvPr id="614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929840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56ABAEB-3791-4496-9A62-85EF51E9BA74}" type="slidenum">
              <a:rPr lang="en-GB" altLang="en-US" sz="1200"/>
              <a:pPr eaLnBrk="1" hangingPunct="1"/>
              <a:t>613</a:t>
            </a:fld>
            <a:endParaRPr lang="en-GB" altLang="en-US" sz="1200" dirty="0"/>
          </a:p>
        </p:txBody>
      </p:sp>
      <p:sp>
        <p:nvSpPr>
          <p:cNvPr id="6246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246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12927850-7E60-4AF1-9D2E-96B42B30C2CE}" type="slidenum">
              <a:rPr lang="en-US" altLang="en-US" sz="1200"/>
              <a:pPr algn="r" eaLnBrk="1" hangingPunct="1"/>
              <a:t>613</a:t>
            </a:fld>
            <a:endParaRPr lang="en-US" altLang="en-US" sz="1200" dirty="0"/>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32980161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5485E20-4650-46F4-81E9-3807CE3FD1D9}" type="slidenum">
              <a:rPr lang="en-GB" altLang="en-US" sz="1200"/>
              <a:pPr eaLnBrk="1" hangingPunct="1"/>
              <a:t>614</a:t>
            </a:fld>
            <a:endParaRPr lang="en-GB" altLang="en-US" sz="1200" dirty="0"/>
          </a:p>
        </p:txBody>
      </p:sp>
      <p:sp>
        <p:nvSpPr>
          <p:cNvPr id="6349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349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1CE6FB63-5904-48DA-B1FD-8B319E8B82E1}" type="slidenum">
              <a:rPr lang="en-US" altLang="en-US" sz="1200"/>
              <a:pPr algn="r" eaLnBrk="1" hangingPunct="1"/>
              <a:t>614</a:t>
            </a:fld>
            <a:endParaRPr lang="en-US" altLang="en-US" sz="1200" dirty="0"/>
          </a:p>
        </p:txBody>
      </p:sp>
      <p:sp>
        <p:nvSpPr>
          <p:cNvPr id="63493" name="Rectangle 2"/>
          <p:cNvSpPr>
            <a:spLocks noGrp="1" noRot="1" noChangeAspect="1" noChangeArrowheads="1" noTextEdit="1"/>
          </p:cNvSpPr>
          <p:nvPr>
            <p:ph type="sldImg"/>
          </p:nvPr>
        </p:nvSpPr>
        <p:spPr>
          <a:ln/>
        </p:spPr>
      </p:sp>
      <p:sp>
        <p:nvSpPr>
          <p:cNvPr id="6349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98890892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FD3E1B4-380C-43D1-8701-2EC3A99D2E8F}" type="slidenum">
              <a:rPr lang="en-GB" altLang="en-US" sz="1200"/>
              <a:pPr eaLnBrk="1" hangingPunct="1"/>
              <a:t>615</a:t>
            </a:fld>
            <a:endParaRPr lang="en-GB" altLang="en-US" sz="1200" dirty="0"/>
          </a:p>
        </p:txBody>
      </p:sp>
      <p:sp>
        <p:nvSpPr>
          <p:cNvPr id="6451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451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E7902C28-453A-4918-9FAA-938B0E5A3A91}" type="slidenum">
              <a:rPr lang="en-US" altLang="en-US" sz="1200"/>
              <a:pPr algn="r" eaLnBrk="1" hangingPunct="1"/>
              <a:t>615</a:t>
            </a:fld>
            <a:endParaRPr lang="en-US" altLang="en-US" sz="1200" dirty="0"/>
          </a:p>
        </p:txBody>
      </p:sp>
      <p:sp>
        <p:nvSpPr>
          <p:cNvPr id="64517" name="Rectangle 2"/>
          <p:cNvSpPr>
            <a:spLocks noGrp="1" noRot="1" noChangeAspect="1" noChangeArrowheads="1" noTextEdit="1"/>
          </p:cNvSpPr>
          <p:nvPr>
            <p:ph type="sldImg"/>
          </p:nvPr>
        </p:nvSpPr>
        <p:spPr>
          <a:ln/>
        </p:spPr>
      </p:sp>
      <p:sp>
        <p:nvSpPr>
          <p:cNvPr id="645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492317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FC6CB61-EB0A-422C-971C-703EF0155E30}" type="slidenum">
              <a:rPr lang="en-GB" altLang="en-US" sz="1200"/>
              <a:pPr eaLnBrk="1" hangingPunct="1"/>
              <a:t>616</a:t>
            </a:fld>
            <a:endParaRPr lang="en-GB" altLang="en-US" sz="1200" dirty="0"/>
          </a:p>
        </p:txBody>
      </p:sp>
      <p:sp>
        <p:nvSpPr>
          <p:cNvPr id="6553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554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0EE19A09-E8E0-43A4-9645-3B4459C5C5B0}" type="slidenum">
              <a:rPr lang="en-US" altLang="en-US" sz="1200"/>
              <a:pPr algn="r" eaLnBrk="1" hangingPunct="1"/>
              <a:t>616</a:t>
            </a:fld>
            <a:endParaRPr lang="en-US" altLang="en-US" sz="1200" dirty="0"/>
          </a:p>
        </p:txBody>
      </p:sp>
      <p:sp>
        <p:nvSpPr>
          <p:cNvPr id="65541" name="Rectangle 2"/>
          <p:cNvSpPr>
            <a:spLocks noGrp="1" noRot="1" noChangeAspect="1" noChangeArrowheads="1" noTextEdit="1"/>
          </p:cNvSpPr>
          <p:nvPr>
            <p:ph type="sldImg"/>
          </p:nvPr>
        </p:nvSpPr>
        <p:spPr>
          <a:ln/>
        </p:spPr>
      </p:sp>
      <p:sp>
        <p:nvSpPr>
          <p:cNvPr id="655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7992440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1F613C3-2591-4286-910B-FAF1FA34D405}" type="slidenum">
              <a:rPr lang="en-GB" altLang="en-US" sz="1200"/>
              <a:pPr eaLnBrk="1" hangingPunct="1"/>
              <a:t>617</a:t>
            </a:fld>
            <a:endParaRPr lang="en-GB" altLang="en-US" sz="1200" dirty="0"/>
          </a:p>
        </p:txBody>
      </p:sp>
      <p:sp>
        <p:nvSpPr>
          <p:cNvPr id="6656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656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E42AFEB6-9D6F-461F-9ABA-77E750287678}" type="slidenum">
              <a:rPr lang="en-US" altLang="en-US" sz="1200"/>
              <a:pPr algn="r" eaLnBrk="1" hangingPunct="1"/>
              <a:t>617</a:t>
            </a:fld>
            <a:endParaRPr lang="en-US" altLang="en-US" sz="1200" dirty="0"/>
          </a:p>
        </p:txBody>
      </p:sp>
      <p:sp>
        <p:nvSpPr>
          <p:cNvPr id="66565" name="Rectangle 2"/>
          <p:cNvSpPr>
            <a:spLocks noGrp="1" noRot="1" noChangeAspect="1" noChangeArrowheads="1" noTextEdit="1"/>
          </p:cNvSpPr>
          <p:nvPr>
            <p:ph type="sldImg"/>
          </p:nvPr>
        </p:nvSpPr>
        <p:spPr>
          <a:ln/>
        </p:spPr>
      </p:sp>
      <p:sp>
        <p:nvSpPr>
          <p:cNvPr id="6656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8222061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3D43936-B256-467B-8E30-DE803D7E6728}" type="slidenum">
              <a:rPr lang="en-GB" altLang="en-US" sz="1200"/>
              <a:pPr eaLnBrk="1" hangingPunct="1"/>
              <a:t>618</a:t>
            </a:fld>
            <a:endParaRPr lang="en-GB" altLang="en-US" sz="1200" dirty="0"/>
          </a:p>
        </p:txBody>
      </p:sp>
      <p:sp>
        <p:nvSpPr>
          <p:cNvPr id="6758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758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19AFFBD5-150F-4678-8B5C-BD288B47AECB}" type="slidenum">
              <a:rPr lang="en-US" altLang="en-US" sz="1200"/>
              <a:pPr algn="r" eaLnBrk="1" hangingPunct="1"/>
              <a:t>618</a:t>
            </a:fld>
            <a:endParaRPr lang="en-US" altLang="en-US" sz="1200" dirty="0"/>
          </a:p>
        </p:txBody>
      </p:sp>
      <p:sp>
        <p:nvSpPr>
          <p:cNvPr id="67589" name="Rectangle 2"/>
          <p:cNvSpPr>
            <a:spLocks noGrp="1" noRot="1" noChangeAspect="1" noChangeArrowheads="1" noTextEdit="1"/>
          </p:cNvSpPr>
          <p:nvPr>
            <p:ph type="sldImg"/>
          </p:nvPr>
        </p:nvSpPr>
        <p:spPr>
          <a:ln/>
        </p:spPr>
      </p:sp>
      <p:sp>
        <p:nvSpPr>
          <p:cNvPr id="6759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83548231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6596533-AD4B-4A83-8A3A-51F971EB922E}" type="slidenum">
              <a:rPr lang="en-GB" altLang="en-US" sz="1200"/>
              <a:pPr eaLnBrk="1" hangingPunct="1"/>
              <a:t>619</a:t>
            </a:fld>
            <a:endParaRPr lang="en-GB" altLang="en-US" sz="1200" dirty="0"/>
          </a:p>
        </p:txBody>
      </p:sp>
      <p:sp>
        <p:nvSpPr>
          <p:cNvPr id="6861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861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EE9F87D5-3F50-4DB8-BCC6-710ACECD9FBC}" type="slidenum">
              <a:rPr lang="en-US" altLang="en-US" sz="1200"/>
              <a:pPr algn="r" eaLnBrk="1" hangingPunct="1"/>
              <a:t>619</a:t>
            </a:fld>
            <a:endParaRPr lang="en-US" altLang="en-US" sz="1200" dirty="0"/>
          </a:p>
        </p:txBody>
      </p:sp>
      <p:sp>
        <p:nvSpPr>
          <p:cNvPr id="68613" name="Rectangle 2"/>
          <p:cNvSpPr>
            <a:spLocks noGrp="1" noRot="1" noChangeAspect="1" noChangeArrowheads="1" noTextEdit="1"/>
          </p:cNvSpPr>
          <p:nvPr>
            <p:ph type="sldImg"/>
          </p:nvPr>
        </p:nvSpPr>
        <p:spPr>
          <a:ln/>
        </p:spPr>
      </p:sp>
      <p:sp>
        <p:nvSpPr>
          <p:cNvPr id="6861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0457459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72F30B0-90CB-4C7B-AE4D-F76323AC3753}" type="slidenum">
              <a:rPr lang="en-GB" altLang="en-US" sz="1200"/>
              <a:pPr eaLnBrk="1" hangingPunct="1"/>
              <a:t>620</a:t>
            </a:fld>
            <a:endParaRPr lang="en-GB" altLang="en-US" sz="1200" dirty="0"/>
          </a:p>
        </p:txBody>
      </p:sp>
      <p:sp>
        <p:nvSpPr>
          <p:cNvPr id="6963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963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E006C286-74D4-475A-9DAC-AB98F3F503BE}" type="slidenum">
              <a:rPr lang="en-US" altLang="en-US" sz="1200"/>
              <a:pPr algn="r" eaLnBrk="1" hangingPunct="1"/>
              <a:t>620</a:t>
            </a:fld>
            <a:endParaRPr lang="en-US" altLang="en-US" sz="1200" dirty="0"/>
          </a:p>
        </p:txBody>
      </p:sp>
      <p:sp>
        <p:nvSpPr>
          <p:cNvPr id="69637" name="Rectangle 2"/>
          <p:cNvSpPr>
            <a:spLocks noGrp="1" noRot="1" noChangeAspect="1" noChangeArrowheads="1" noTextEdit="1"/>
          </p:cNvSpPr>
          <p:nvPr>
            <p:ph type="sldImg"/>
          </p:nvPr>
        </p:nvSpPr>
        <p:spPr>
          <a:ln/>
        </p:spPr>
      </p:sp>
      <p:sp>
        <p:nvSpPr>
          <p:cNvPr id="6963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35992655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E5C8D66-FB9F-426C-90D9-AFB943C0B991}" type="slidenum">
              <a:rPr lang="en-GB" altLang="en-US" sz="1200"/>
              <a:pPr eaLnBrk="1" hangingPunct="1"/>
              <a:t>621</a:t>
            </a:fld>
            <a:endParaRPr lang="en-GB" altLang="en-US" sz="1200" dirty="0"/>
          </a:p>
        </p:txBody>
      </p:sp>
      <p:sp>
        <p:nvSpPr>
          <p:cNvPr id="7065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066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A0C06F0-5D28-4992-995C-867C4E0F32A2}" type="slidenum">
              <a:rPr lang="en-US" altLang="en-US" sz="1200"/>
              <a:pPr algn="r" eaLnBrk="1" hangingPunct="1"/>
              <a:t>621</a:t>
            </a:fld>
            <a:endParaRPr lang="en-US" altLang="en-US" sz="1200" dirty="0"/>
          </a:p>
        </p:txBody>
      </p:sp>
      <p:sp>
        <p:nvSpPr>
          <p:cNvPr id="70661" name="Rectangle 2"/>
          <p:cNvSpPr>
            <a:spLocks noGrp="1" noRot="1" noChangeAspect="1" noChangeArrowheads="1" noTextEdit="1"/>
          </p:cNvSpPr>
          <p:nvPr>
            <p:ph type="sldImg"/>
          </p:nvPr>
        </p:nvSpPr>
        <p:spPr>
          <a:ln/>
        </p:spPr>
      </p:sp>
      <p:sp>
        <p:nvSpPr>
          <p:cNvPr id="7066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9698869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A148B91-E5D9-4CB1-888F-56B261E580E3}" type="slidenum">
              <a:rPr lang="en-GB" altLang="en-US" sz="1200"/>
              <a:pPr eaLnBrk="1" hangingPunct="1"/>
              <a:t>622</a:t>
            </a:fld>
            <a:endParaRPr lang="en-GB" altLang="en-US" sz="1200" dirty="0"/>
          </a:p>
        </p:txBody>
      </p:sp>
      <p:sp>
        <p:nvSpPr>
          <p:cNvPr id="7168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168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F6A56CE-8516-4CF0-B9F6-83D038AC58EB}" type="slidenum">
              <a:rPr lang="en-US" altLang="en-US" sz="1200"/>
              <a:pPr algn="r" eaLnBrk="1" hangingPunct="1"/>
              <a:t>622</a:t>
            </a:fld>
            <a:endParaRPr lang="en-US" altLang="en-US" sz="1200" dirty="0"/>
          </a:p>
        </p:txBody>
      </p:sp>
      <p:sp>
        <p:nvSpPr>
          <p:cNvPr id="71685" name="Rectangle 2"/>
          <p:cNvSpPr>
            <a:spLocks noGrp="1" noRot="1" noChangeAspect="1" noChangeArrowheads="1" noTextEdit="1"/>
          </p:cNvSpPr>
          <p:nvPr>
            <p:ph type="sldImg"/>
          </p:nvPr>
        </p:nvSpPr>
        <p:spPr>
          <a:ln/>
        </p:spPr>
      </p:sp>
      <p:sp>
        <p:nvSpPr>
          <p:cNvPr id="716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67677601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38C51C1-A5C1-4463-AC6F-1373A51C4D14}" type="slidenum">
              <a:rPr lang="en-GB" altLang="en-US" sz="1200"/>
              <a:pPr eaLnBrk="1" hangingPunct="1"/>
              <a:t>623</a:t>
            </a:fld>
            <a:endParaRPr lang="en-GB" altLang="en-US" sz="1200" dirty="0"/>
          </a:p>
        </p:txBody>
      </p:sp>
      <p:sp>
        <p:nvSpPr>
          <p:cNvPr id="7270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270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0046EAB-A246-4F93-9FE8-13F7B0C0D7A4}" type="slidenum">
              <a:rPr lang="en-US" altLang="en-US" sz="1200"/>
              <a:pPr algn="r" eaLnBrk="1" hangingPunct="1"/>
              <a:t>623</a:t>
            </a:fld>
            <a:endParaRPr lang="en-US" altLang="en-US" sz="1200" dirty="0"/>
          </a:p>
        </p:txBody>
      </p:sp>
      <p:sp>
        <p:nvSpPr>
          <p:cNvPr id="72709" name="Rectangle 2"/>
          <p:cNvSpPr>
            <a:spLocks noGrp="1" noRot="1" noChangeAspect="1" noChangeArrowheads="1" noTextEdit="1"/>
          </p:cNvSpPr>
          <p:nvPr>
            <p:ph type="sldImg"/>
          </p:nvPr>
        </p:nvSpPr>
        <p:spPr>
          <a:ln/>
        </p:spPr>
      </p:sp>
      <p:sp>
        <p:nvSpPr>
          <p:cNvPr id="7271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74316938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B63B7AC-24D0-4DF2-9DD1-3E3DEF520B94}" type="slidenum">
              <a:rPr lang="en-GB" altLang="en-US" sz="1200"/>
              <a:pPr eaLnBrk="1" hangingPunct="1"/>
              <a:t>624</a:t>
            </a:fld>
            <a:endParaRPr lang="en-GB" altLang="en-US" sz="1200" dirty="0"/>
          </a:p>
        </p:txBody>
      </p:sp>
      <p:sp>
        <p:nvSpPr>
          <p:cNvPr id="7373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373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A9224821-BA46-4981-A2F8-1DB1AD439A3F}" type="slidenum">
              <a:rPr lang="en-US" altLang="en-US" sz="1200"/>
              <a:pPr algn="r" eaLnBrk="1" hangingPunct="1"/>
              <a:t>624</a:t>
            </a:fld>
            <a:endParaRPr lang="en-US" altLang="en-US" sz="1200" dirty="0"/>
          </a:p>
        </p:txBody>
      </p:sp>
      <p:sp>
        <p:nvSpPr>
          <p:cNvPr id="73733" name="Rectangle 2"/>
          <p:cNvSpPr>
            <a:spLocks noGrp="1" noRot="1" noChangeAspect="1" noChangeArrowheads="1" noTextEdit="1"/>
          </p:cNvSpPr>
          <p:nvPr>
            <p:ph type="sldImg"/>
          </p:nvPr>
        </p:nvSpPr>
        <p:spPr>
          <a:ln/>
        </p:spPr>
      </p:sp>
      <p:sp>
        <p:nvSpPr>
          <p:cNvPr id="7373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04533671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2EDE416-6591-4C80-932B-B0B7A3DDFAF2}" type="slidenum">
              <a:rPr lang="en-GB" altLang="en-US" sz="1200"/>
              <a:pPr eaLnBrk="1" hangingPunct="1"/>
              <a:t>625</a:t>
            </a:fld>
            <a:endParaRPr lang="en-GB" altLang="en-US" sz="1200" dirty="0"/>
          </a:p>
        </p:txBody>
      </p:sp>
      <p:sp>
        <p:nvSpPr>
          <p:cNvPr id="7475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475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98974969-A1FA-40CE-B327-C70FC154AB85}" type="slidenum">
              <a:rPr lang="en-US" altLang="en-US" sz="1200"/>
              <a:pPr algn="r" eaLnBrk="1" hangingPunct="1"/>
              <a:t>625</a:t>
            </a:fld>
            <a:endParaRPr lang="en-US" altLang="en-US" sz="1200" dirty="0"/>
          </a:p>
        </p:txBody>
      </p:sp>
      <p:sp>
        <p:nvSpPr>
          <p:cNvPr id="74757" name="Rectangle 2"/>
          <p:cNvSpPr>
            <a:spLocks noGrp="1" noRot="1" noChangeAspect="1" noChangeArrowheads="1" noTextEdit="1"/>
          </p:cNvSpPr>
          <p:nvPr>
            <p:ph type="sldImg"/>
          </p:nvPr>
        </p:nvSpPr>
        <p:spPr>
          <a:ln/>
        </p:spPr>
      </p:sp>
      <p:sp>
        <p:nvSpPr>
          <p:cNvPr id="7475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68176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45749C1-717A-4E97-8B5E-C4AAC14B9C6B}" type="slidenum">
              <a:rPr lang="en-GB" altLang="en-US" sz="1200"/>
              <a:pPr eaLnBrk="1" hangingPunct="1"/>
              <a:t>626</a:t>
            </a:fld>
            <a:endParaRPr lang="en-GB" altLang="en-US" sz="1200" dirty="0"/>
          </a:p>
        </p:txBody>
      </p:sp>
      <p:sp>
        <p:nvSpPr>
          <p:cNvPr id="7577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578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807ACAF6-B5B7-4E13-A2DB-8A5E3AB42236}" type="slidenum">
              <a:rPr lang="en-US" altLang="en-US" sz="1200"/>
              <a:pPr algn="r" eaLnBrk="1" hangingPunct="1"/>
              <a:t>626</a:t>
            </a:fld>
            <a:endParaRPr lang="en-US" altLang="en-US" sz="1200" dirty="0"/>
          </a:p>
        </p:txBody>
      </p:sp>
      <p:sp>
        <p:nvSpPr>
          <p:cNvPr id="75781" name="Rectangle 2"/>
          <p:cNvSpPr>
            <a:spLocks noGrp="1" noRot="1" noChangeAspect="1" noChangeArrowheads="1" noTextEdit="1"/>
          </p:cNvSpPr>
          <p:nvPr>
            <p:ph type="sldImg"/>
          </p:nvPr>
        </p:nvSpPr>
        <p:spPr>
          <a:ln/>
        </p:spPr>
      </p:sp>
      <p:sp>
        <p:nvSpPr>
          <p:cNvPr id="7578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41446412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3A8FB30-7F51-4947-9485-91C14FDCCD7F}" type="slidenum">
              <a:rPr lang="en-GB" altLang="en-US" sz="1200"/>
              <a:pPr eaLnBrk="1" hangingPunct="1"/>
              <a:t>627</a:t>
            </a:fld>
            <a:endParaRPr lang="en-GB" altLang="en-US" sz="1200" dirty="0"/>
          </a:p>
        </p:txBody>
      </p:sp>
      <p:sp>
        <p:nvSpPr>
          <p:cNvPr id="7680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680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0FB983D4-7801-4F86-92BC-A0EB0CA8CB3C}" type="slidenum">
              <a:rPr lang="en-US" altLang="en-US" sz="1200"/>
              <a:pPr algn="r" eaLnBrk="1" hangingPunct="1"/>
              <a:t>627</a:t>
            </a:fld>
            <a:endParaRPr lang="en-US" altLang="en-US" sz="1200" dirty="0"/>
          </a:p>
        </p:txBody>
      </p:sp>
      <p:sp>
        <p:nvSpPr>
          <p:cNvPr id="76805" name="Rectangle 2"/>
          <p:cNvSpPr>
            <a:spLocks noGrp="1" noRot="1" noChangeAspect="1" noChangeArrowheads="1" noTextEdit="1"/>
          </p:cNvSpPr>
          <p:nvPr>
            <p:ph type="sldImg"/>
          </p:nvPr>
        </p:nvSpPr>
        <p:spPr>
          <a:ln/>
        </p:spPr>
      </p:sp>
      <p:sp>
        <p:nvSpPr>
          <p:cNvPr id="7680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30076039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449B165-1E2E-4528-8602-320F7847D409}" type="slidenum">
              <a:rPr lang="en-GB" altLang="en-US" sz="1200"/>
              <a:pPr eaLnBrk="1" hangingPunct="1"/>
              <a:t>628</a:t>
            </a:fld>
            <a:endParaRPr lang="en-GB" altLang="en-US" sz="1200" dirty="0"/>
          </a:p>
        </p:txBody>
      </p:sp>
      <p:sp>
        <p:nvSpPr>
          <p:cNvPr id="7782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782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90F601C4-9CEF-4C7C-8909-E97AC3BA24B0}" type="slidenum">
              <a:rPr lang="en-US" altLang="en-US" sz="1200"/>
              <a:pPr algn="r" eaLnBrk="1" hangingPunct="1"/>
              <a:t>628</a:t>
            </a:fld>
            <a:endParaRPr lang="en-US" altLang="en-US" sz="1200" dirty="0"/>
          </a:p>
        </p:txBody>
      </p:sp>
      <p:sp>
        <p:nvSpPr>
          <p:cNvPr id="77829" name="Rectangle 2"/>
          <p:cNvSpPr>
            <a:spLocks noGrp="1" noRot="1" noChangeAspect="1" noChangeArrowheads="1" noTextEdit="1"/>
          </p:cNvSpPr>
          <p:nvPr>
            <p:ph type="sldImg"/>
          </p:nvPr>
        </p:nvSpPr>
        <p:spPr>
          <a:ln/>
        </p:spPr>
      </p:sp>
      <p:sp>
        <p:nvSpPr>
          <p:cNvPr id="7783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5401888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3F1B627-6AE0-4391-8BDD-7FC15F99D120}" type="slidenum">
              <a:rPr lang="en-GB" altLang="en-US" sz="1200"/>
              <a:pPr eaLnBrk="1" hangingPunct="1"/>
              <a:t>629</a:t>
            </a:fld>
            <a:endParaRPr lang="en-GB" altLang="en-US" sz="1200" dirty="0"/>
          </a:p>
        </p:txBody>
      </p:sp>
      <p:sp>
        <p:nvSpPr>
          <p:cNvPr id="7885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885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081B37EE-5DEA-4A41-B13D-12119664B09D}" type="slidenum">
              <a:rPr lang="en-US" altLang="en-US" sz="1200"/>
              <a:pPr algn="r" eaLnBrk="1" hangingPunct="1"/>
              <a:t>629</a:t>
            </a:fld>
            <a:endParaRPr lang="en-US" altLang="en-US" sz="1200" dirty="0"/>
          </a:p>
        </p:txBody>
      </p:sp>
      <p:sp>
        <p:nvSpPr>
          <p:cNvPr id="78853" name="Rectangle 2"/>
          <p:cNvSpPr>
            <a:spLocks noGrp="1" noRot="1" noChangeAspect="1" noChangeArrowheads="1" noTextEdit="1"/>
          </p:cNvSpPr>
          <p:nvPr>
            <p:ph type="sldImg"/>
          </p:nvPr>
        </p:nvSpPr>
        <p:spPr>
          <a:ln/>
        </p:spPr>
      </p:sp>
      <p:sp>
        <p:nvSpPr>
          <p:cNvPr id="7885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29706573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6729A2A-1B83-481B-802F-B4CE7A71F932}" type="slidenum">
              <a:rPr lang="en-GB" altLang="en-US" sz="1200"/>
              <a:pPr eaLnBrk="1" hangingPunct="1"/>
              <a:t>630</a:t>
            </a:fld>
            <a:endParaRPr lang="en-GB" altLang="en-US" sz="1200" dirty="0"/>
          </a:p>
        </p:txBody>
      </p:sp>
      <p:sp>
        <p:nvSpPr>
          <p:cNvPr id="7987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987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785C6B8-E4EC-465C-BB27-350815E08A81}" type="slidenum">
              <a:rPr lang="en-US" altLang="en-US" sz="1200"/>
              <a:pPr algn="r" eaLnBrk="1" hangingPunct="1"/>
              <a:t>630</a:t>
            </a:fld>
            <a:endParaRPr lang="en-US" altLang="en-US" sz="1200" dirty="0"/>
          </a:p>
        </p:txBody>
      </p:sp>
      <p:sp>
        <p:nvSpPr>
          <p:cNvPr id="79877" name="Rectangle 2"/>
          <p:cNvSpPr>
            <a:spLocks noGrp="1" noRot="1" noChangeAspect="1" noChangeArrowheads="1" noTextEdit="1"/>
          </p:cNvSpPr>
          <p:nvPr>
            <p:ph type="sldImg"/>
          </p:nvPr>
        </p:nvSpPr>
        <p:spPr>
          <a:ln/>
        </p:spPr>
      </p:sp>
      <p:sp>
        <p:nvSpPr>
          <p:cNvPr id="7987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5926327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B87A915-E39D-48DA-80C1-3E399155EF3F}" type="slidenum">
              <a:rPr lang="en-GB" altLang="en-US" sz="1200"/>
              <a:pPr eaLnBrk="1" hangingPunct="1"/>
              <a:t>631</a:t>
            </a:fld>
            <a:endParaRPr lang="en-GB" altLang="en-US" sz="1200" dirty="0"/>
          </a:p>
        </p:txBody>
      </p:sp>
      <p:sp>
        <p:nvSpPr>
          <p:cNvPr id="8089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090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1732FFC6-04FF-4576-9B29-76B656CD1025}" type="slidenum">
              <a:rPr lang="en-US" altLang="en-US" sz="1200"/>
              <a:pPr algn="r" eaLnBrk="1" hangingPunct="1"/>
              <a:t>631</a:t>
            </a:fld>
            <a:endParaRPr lang="en-US" altLang="en-US" sz="1200" dirty="0"/>
          </a:p>
        </p:txBody>
      </p:sp>
      <p:sp>
        <p:nvSpPr>
          <p:cNvPr id="80901" name="Rectangle 2"/>
          <p:cNvSpPr>
            <a:spLocks noGrp="1" noRot="1" noChangeAspect="1" noChangeArrowheads="1" noTextEdit="1"/>
          </p:cNvSpPr>
          <p:nvPr>
            <p:ph type="sldImg"/>
          </p:nvPr>
        </p:nvSpPr>
        <p:spPr>
          <a:ln/>
        </p:spPr>
      </p:sp>
      <p:sp>
        <p:nvSpPr>
          <p:cNvPr id="8090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1494820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3171946-2CB9-4F28-B529-FB7245D32A7C}" type="slidenum">
              <a:rPr lang="en-GB" altLang="en-US" sz="1200"/>
              <a:pPr eaLnBrk="1" hangingPunct="1"/>
              <a:t>632</a:t>
            </a:fld>
            <a:endParaRPr lang="en-GB" altLang="en-US" sz="1200" dirty="0"/>
          </a:p>
        </p:txBody>
      </p:sp>
      <p:sp>
        <p:nvSpPr>
          <p:cNvPr id="8192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192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224CAD37-6C6D-49F8-B14E-CCAAA5400AA8}" type="slidenum">
              <a:rPr lang="en-US" altLang="en-US" sz="1200"/>
              <a:pPr algn="r" eaLnBrk="1" hangingPunct="1"/>
              <a:t>632</a:t>
            </a:fld>
            <a:endParaRPr lang="en-US" altLang="en-US" sz="1200" dirty="0"/>
          </a:p>
        </p:txBody>
      </p:sp>
      <p:sp>
        <p:nvSpPr>
          <p:cNvPr id="81925" name="Rectangle 2"/>
          <p:cNvSpPr>
            <a:spLocks noGrp="1" noRot="1" noChangeAspect="1" noChangeArrowheads="1" noTextEdit="1"/>
          </p:cNvSpPr>
          <p:nvPr>
            <p:ph type="sldImg"/>
          </p:nvPr>
        </p:nvSpPr>
        <p:spPr>
          <a:ln/>
        </p:spPr>
      </p:sp>
      <p:sp>
        <p:nvSpPr>
          <p:cNvPr id="8192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405972903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D409BFB-8253-4464-B5E2-98F22C3095EE}" type="slidenum">
              <a:rPr lang="en-GB" altLang="en-US" sz="1200"/>
              <a:pPr eaLnBrk="1" hangingPunct="1"/>
              <a:t>633</a:t>
            </a:fld>
            <a:endParaRPr lang="en-GB" altLang="en-US" sz="1200" dirty="0"/>
          </a:p>
        </p:txBody>
      </p:sp>
      <p:sp>
        <p:nvSpPr>
          <p:cNvPr id="8294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294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830619C-C521-441D-89AB-03300F1F96AD}" type="slidenum">
              <a:rPr lang="en-US" altLang="en-US" sz="1200"/>
              <a:pPr algn="r" eaLnBrk="1" hangingPunct="1"/>
              <a:t>633</a:t>
            </a:fld>
            <a:endParaRPr lang="en-US" altLang="en-US" sz="1200" dirty="0"/>
          </a:p>
        </p:txBody>
      </p:sp>
      <p:sp>
        <p:nvSpPr>
          <p:cNvPr id="82949" name="Rectangle 2"/>
          <p:cNvSpPr>
            <a:spLocks noGrp="1" noRot="1" noChangeAspect="1" noChangeArrowheads="1" noTextEdit="1"/>
          </p:cNvSpPr>
          <p:nvPr>
            <p:ph type="sldImg"/>
          </p:nvPr>
        </p:nvSpPr>
        <p:spPr>
          <a:ln/>
        </p:spPr>
      </p:sp>
      <p:sp>
        <p:nvSpPr>
          <p:cNvPr id="8295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9418972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7EA432E-9A94-4D69-9433-81C7C1606E21}" type="slidenum">
              <a:rPr lang="en-GB" altLang="en-US" sz="1200"/>
              <a:pPr eaLnBrk="1" hangingPunct="1"/>
              <a:t>634</a:t>
            </a:fld>
            <a:endParaRPr lang="en-GB" altLang="en-US" sz="1200" dirty="0"/>
          </a:p>
        </p:txBody>
      </p:sp>
      <p:sp>
        <p:nvSpPr>
          <p:cNvPr id="8397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397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60FAFBF7-11DD-4BFA-B454-3F6139827486}" type="slidenum">
              <a:rPr lang="en-US" altLang="en-US" sz="1200"/>
              <a:pPr algn="r" eaLnBrk="1" hangingPunct="1"/>
              <a:t>634</a:t>
            </a:fld>
            <a:endParaRPr lang="en-US" altLang="en-US" sz="1200" dirty="0"/>
          </a:p>
        </p:txBody>
      </p:sp>
      <p:sp>
        <p:nvSpPr>
          <p:cNvPr id="83973" name="Rectangle 2"/>
          <p:cNvSpPr>
            <a:spLocks noGrp="1" noRot="1" noChangeAspect="1" noChangeArrowheads="1" noTextEdit="1"/>
          </p:cNvSpPr>
          <p:nvPr>
            <p:ph type="sldImg"/>
          </p:nvPr>
        </p:nvSpPr>
        <p:spPr>
          <a:ln/>
        </p:spPr>
      </p:sp>
      <p:sp>
        <p:nvSpPr>
          <p:cNvPr id="8397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85256024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F37B2EC-0292-4099-AA5E-29BDEDC857BD}" type="slidenum">
              <a:rPr lang="en-GB" altLang="en-US" sz="1200"/>
              <a:pPr eaLnBrk="1" hangingPunct="1"/>
              <a:t>635</a:t>
            </a:fld>
            <a:endParaRPr lang="en-GB" altLang="en-US" sz="1200" dirty="0"/>
          </a:p>
        </p:txBody>
      </p:sp>
      <p:sp>
        <p:nvSpPr>
          <p:cNvPr id="8499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499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07F12CB4-A576-4037-927E-8BD69DC9EFCB}" type="slidenum">
              <a:rPr lang="en-US" altLang="en-US" sz="1200"/>
              <a:pPr algn="r" eaLnBrk="1" hangingPunct="1"/>
              <a:t>635</a:t>
            </a:fld>
            <a:endParaRPr lang="en-US" altLang="en-US" sz="1200" dirty="0"/>
          </a:p>
        </p:txBody>
      </p:sp>
      <p:sp>
        <p:nvSpPr>
          <p:cNvPr id="84997" name="Rectangle 2"/>
          <p:cNvSpPr>
            <a:spLocks noGrp="1" noRot="1" noChangeAspect="1" noChangeArrowheads="1" noTextEdit="1"/>
          </p:cNvSpPr>
          <p:nvPr>
            <p:ph type="sldImg"/>
          </p:nvPr>
        </p:nvSpPr>
        <p:spPr>
          <a:ln/>
        </p:spPr>
      </p:sp>
      <p:sp>
        <p:nvSpPr>
          <p:cNvPr id="849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643528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0078DFE-F5DE-4E32-A7E5-AB5621BA79EC}" type="slidenum">
              <a:rPr lang="en-GB" altLang="en-US" sz="1200"/>
              <a:pPr eaLnBrk="1" hangingPunct="1"/>
              <a:t>636</a:t>
            </a:fld>
            <a:endParaRPr lang="en-GB" altLang="en-US" sz="1200" dirty="0"/>
          </a:p>
        </p:txBody>
      </p:sp>
      <p:sp>
        <p:nvSpPr>
          <p:cNvPr id="8601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602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94FE2106-6CBA-4737-94F8-6A4CC236DBEF}" type="slidenum">
              <a:rPr lang="en-US" altLang="en-US" sz="1200"/>
              <a:pPr algn="r" eaLnBrk="1" hangingPunct="1"/>
              <a:t>636</a:t>
            </a:fld>
            <a:endParaRPr lang="en-US" altLang="en-US" sz="1200" dirty="0"/>
          </a:p>
        </p:txBody>
      </p:sp>
      <p:sp>
        <p:nvSpPr>
          <p:cNvPr id="86021" name="Rectangle 2"/>
          <p:cNvSpPr>
            <a:spLocks noGrp="1" noRot="1" noChangeAspect="1" noChangeArrowheads="1" noTextEdit="1"/>
          </p:cNvSpPr>
          <p:nvPr>
            <p:ph type="sldImg"/>
          </p:nvPr>
        </p:nvSpPr>
        <p:spPr>
          <a:ln/>
        </p:spPr>
      </p:sp>
      <p:sp>
        <p:nvSpPr>
          <p:cNvPr id="860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7170372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7"/>
          <p:cNvSpPr>
            <a:spLocks noGrp="1" noChangeArrowheads="1"/>
          </p:cNvSpPr>
          <p:nvPr>
            <p:ph type="sldNum" sz="quarter" idx="5"/>
          </p:nvPr>
        </p:nvSpPr>
        <p:spPr>
          <a:noFill/>
        </p:spPr>
        <p:txBody>
          <a:bodyPr/>
          <a:lstStyle/>
          <a:p>
            <a:fld id="{169EC412-324F-485C-9279-2ECAF24FAE9D}" type="slidenum">
              <a:rPr lang="en-GB" smtClean="0"/>
              <a:pPr/>
              <a:t>637</a:t>
            </a:fld>
            <a:endParaRPr lang="en-GB" smtClean="0"/>
          </a:p>
        </p:txBody>
      </p:sp>
      <p:sp>
        <p:nvSpPr>
          <p:cNvPr id="185346"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185347"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A0A4DDD5-1B98-4EBA-94E2-58807DFA00AD}" type="slidenum">
              <a:rPr lang="en-US" sz="1300">
                <a:latin typeface="Arial" charset="0"/>
              </a:rPr>
              <a:pPr algn="r" defTabSz="972076"/>
              <a:t>637</a:t>
            </a:fld>
            <a:endParaRPr lang="en-US" sz="1300" dirty="0">
              <a:latin typeface="Arial" charset="0"/>
            </a:endParaRPr>
          </a:p>
        </p:txBody>
      </p:sp>
      <p:sp>
        <p:nvSpPr>
          <p:cNvPr id="185348" name="Rectangle 2"/>
          <p:cNvSpPr>
            <a:spLocks noGrp="1" noRot="1" noChangeAspect="1" noChangeArrowheads="1" noTextEdit="1"/>
          </p:cNvSpPr>
          <p:nvPr>
            <p:ph type="sldImg"/>
          </p:nvPr>
        </p:nvSpPr>
        <p:spPr>
          <a:xfrm>
            <a:off x="117475" y="754063"/>
            <a:ext cx="6708775" cy="3775075"/>
          </a:xfrm>
          <a:ln/>
        </p:spPr>
      </p:sp>
      <p:sp>
        <p:nvSpPr>
          <p:cNvPr id="185349"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200345659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p:spPr>
        <p:txBody>
          <a:bodyPr/>
          <a:lstStyle/>
          <a:p>
            <a:fld id="{5F48D8F6-6633-45E2-AF4D-E115069E522F}" type="slidenum">
              <a:rPr lang="en-GB" smtClean="0"/>
              <a:pPr/>
              <a:t>638</a:t>
            </a:fld>
            <a:endParaRPr lang="en-GB" smtClean="0"/>
          </a:p>
        </p:txBody>
      </p:sp>
      <p:sp>
        <p:nvSpPr>
          <p:cNvPr id="187394"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187395"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D41CDDA3-6F96-4FE2-A716-4AF159A0D3E6}" type="slidenum">
              <a:rPr lang="en-US" sz="1300">
                <a:latin typeface="Arial" charset="0"/>
              </a:rPr>
              <a:pPr algn="r" defTabSz="972076"/>
              <a:t>638</a:t>
            </a:fld>
            <a:endParaRPr lang="en-US" sz="1300" dirty="0">
              <a:latin typeface="Arial" charset="0"/>
            </a:endParaRPr>
          </a:p>
        </p:txBody>
      </p:sp>
      <p:sp>
        <p:nvSpPr>
          <p:cNvPr id="187396" name="Rectangle 2"/>
          <p:cNvSpPr>
            <a:spLocks noGrp="1" noRot="1" noChangeAspect="1" noChangeArrowheads="1" noTextEdit="1"/>
          </p:cNvSpPr>
          <p:nvPr>
            <p:ph type="sldImg"/>
          </p:nvPr>
        </p:nvSpPr>
        <p:spPr>
          <a:xfrm>
            <a:off x="117475" y="754063"/>
            <a:ext cx="6708775" cy="3775075"/>
          </a:xfrm>
          <a:ln/>
        </p:spPr>
      </p:sp>
      <p:sp>
        <p:nvSpPr>
          <p:cNvPr id="187397"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315144318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p:spPr>
        <p:txBody>
          <a:bodyPr/>
          <a:lstStyle/>
          <a:p>
            <a:fld id="{030C6F63-E47F-4A51-B3A8-D7E00C98EA9D}" type="slidenum">
              <a:rPr lang="en-GB" smtClean="0"/>
              <a:pPr/>
              <a:t>639</a:t>
            </a:fld>
            <a:endParaRPr lang="en-GB" smtClean="0"/>
          </a:p>
        </p:txBody>
      </p:sp>
      <p:sp>
        <p:nvSpPr>
          <p:cNvPr id="189442"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189443"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C8596B4D-72AD-4D3A-8B7C-E6F268715CDB}" type="slidenum">
              <a:rPr lang="en-US" sz="1300">
                <a:latin typeface="Arial" charset="0"/>
              </a:rPr>
              <a:pPr algn="r" defTabSz="972076"/>
              <a:t>639</a:t>
            </a:fld>
            <a:endParaRPr lang="en-US" sz="1300" dirty="0">
              <a:latin typeface="Arial" charset="0"/>
            </a:endParaRPr>
          </a:p>
        </p:txBody>
      </p:sp>
      <p:sp>
        <p:nvSpPr>
          <p:cNvPr id="189444" name="Rectangle 2"/>
          <p:cNvSpPr>
            <a:spLocks noGrp="1" noRot="1" noChangeAspect="1" noChangeArrowheads="1" noTextEdit="1"/>
          </p:cNvSpPr>
          <p:nvPr>
            <p:ph type="sldImg"/>
          </p:nvPr>
        </p:nvSpPr>
        <p:spPr>
          <a:xfrm>
            <a:off x="117475" y="754063"/>
            <a:ext cx="6708775" cy="3775075"/>
          </a:xfrm>
          <a:ln/>
        </p:spPr>
      </p:sp>
      <p:sp>
        <p:nvSpPr>
          <p:cNvPr id="189445"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33212421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7"/>
          <p:cNvSpPr>
            <a:spLocks noGrp="1" noChangeArrowheads="1"/>
          </p:cNvSpPr>
          <p:nvPr>
            <p:ph type="sldNum" sz="quarter" idx="5"/>
          </p:nvPr>
        </p:nvSpPr>
        <p:spPr>
          <a:noFill/>
        </p:spPr>
        <p:txBody>
          <a:bodyPr/>
          <a:lstStyle/>
          <a:p>
            <a:fld id="{3EAE5D32-7193-47FF-96D5-EF3CDF49C960}" type="slidenum">
              <a:rPr lang="en-GB" smtClean="0"/>
              <a:pPr/>
              <a:t>640</a:t>
            </a:fld>
            <a:endParaRPr lang="en-GB" smtClean="0"/>
          </a:p>
        </p:txBody>
      </p:sp>
      <p:sp>
        <p:nvSpPr>
          <p:cNvPr id="191490"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191491"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49991D6D-4C67-4BB2-A5CE-B219502AEB52}" type="slidenum">
              <a:rPr lang="en-US" sz="1300">
                <a:latin typeface="Arial" charset="0"/>
              </a:rPr>
              <a:pPr algn="r" defTabSz="972076"/>
              <a:t>640</a:t>
            </a:fld>
            <a:endParaRPr lang="en-US" sz="1300" dirty="0">
              <a:latin typeface="Arial" charset="0"/>
            </a:endParaRPr>
          </a:p>
        </p:txBody>
      </p:sp>
      <p:sp>
        <p:nvSpPr>
          <p:cNvPr id="191492" name="Rectangle 2"/>
          <p:cNvSpPr>
            <a:spLocks noGrp="1" noRot="1" noChangeAspect="1" noChangeArrowheads="1" noTextEdit="1"/>
          </p:cNvSpPr>
          <p:nvPr>
            <p:ph type="sldImg"/>
          </p:nvPr>
        </p:nvSpPr>
        <p:spPr>
          <a:xfrm>
            <a:off x="117475" y="754063"/>
            <a:ext cx="6708775" cy="3775075"/>
          </a:xfrm>
          <a:ln/>
        </p:spPr>
      </p:sp>
      <p:sp>
        <p:nvSpPr>
          <p:cNvPr id="191493"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192303000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7"/>
          <p:cNvSpPr>
            <a:spLocks noGrp="1" noChangeArrowheads="1"/>
          </p:cNvSpPr>
          <p:nvPr>
            <p:ph type="sldNum" sz="quarter" idx="5"/>
          </p:nvPr>
        </p:nvSpPr>
        <p:spPr>
          <a:noFill/>
        </p:spPr>
        <p:txBody>
          <a:bodyPr/>
          <a:lstStyle/>
          <a:p>
            <a:fld id="{28621B77-D858-4F0B-8BDC-9CBDEAF8A063}" type="slidenum">
              <a:rPr lang="en-GB" smtClean="0"/>
              <a:pPr/>
              <a:t>641</a:t>
            </a:fld>
            <a:endParaRPr lang="en-GB" smtClean="0"/>
          </a:p>
        </p:txBody>
      </p:sp>
      <p:sp>
        <p:nvSpPr>
          <p:cNvPr id="193538"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193539"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7DA76944-8971-4A6A-A4EC-164CE9892F64}" type="slidenum">
              <a:rPr lang="en-US" sz="1300">
                <a:latin typeface="Arial" charset="0"/>
              </a:rPr>
              <a:pPr algn="r" defTabSz="972076"/>
              <a:t>641</a:t>
            </a:fld>
            <a:endParaRPr lang="en-US" sz="1300" dirty="0">
              <a:latin typeface="Arial" charset="0"/>
            </a:endParaRPr>
          </a:p>
        </p:txBody>
      </p:sp>
      <p:sp>
        <p:nvSpPr>
          <p:cNvPr id="193540" name="Rectangle 2"/>
          <p:cNvSpPr>
            <a:spLocks noGrp="1" noRot="1" noChangeAspect="1" noChangeArrowheads="1" noTextEdit="1"/>
          </p:cNvSpPr>
          <p:nvPr>
            <p:ph type="sldImg"/>
          </p:nvPr>
        </p:nvSpPr>
        <p:spPr>
          <a:xfrm>
            <a:off x="117475" y="754063"/>
            <a:ext cx="6708775" cy="3775075"/>
          </a:xfrm>
          <a:ln/>
        </p:spPr>
      </p:sp>
      <p:sp>
        <p:nvSpPr>
          <p:cNvPr id="193541"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271314368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a:spLocks noGrp="1" noChangeArrowheads="1"/>
          </p:cNvSpPr>
          <p:nvPr>
            <p:ph type="sldNum" sz="quarter" idx="5"/>
          </p:nvPr>
        </p:nvSpPr>
        <p:spPr>
          <a:noFill/>
        </p:spPr>
        <p:txBody>
          <a:bodyPr/>
          <a:lstStyle/>
          <a:p>
            <a:fld id="{79799A58-38A7-4412-ADC6-497008FDB3F3}" type="slidenum">
              <a:rPr lang="en-GB" smtClean="0"/>
              <a:pPr/>
              <a:t>642</a:t>
            </a:fld>
            <a:endParaRPr lang="en-GB" smtClean="0"/>
          </a:p>
        </p:txBody>
      </p:sp>
      <p:sp>
        <p:nvSpPr>
          <p:cNvPr id="195586"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195587"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ACA51B4C-A29A-4B16-984E-5E3CDCAC6841}" type="slidenum">
              <a:rPr lang="en-US" sz="1300">
                <a:latin typeface="Arial" charset="0"/>
              </a:rPr>
              <a:pPr algn="r" defTabSz="972076"/>
              <a:t>642</a:t>
            </a:fld>
            <a:endParaRPr lang="en-US" sz="1300" dirty="0">
              <a:latin typeface="Arial" charset="0"/>
            </a:endParaRPr>
          </a:p>
        </p:txBody>
      </p:sp>
      <p:sp>
        <p:nvSpPr>
          <p:cNvPr id="195588" name="Rectangle 2"/>
          <p:cNvSpPr>
            <a:spLocks noGrp="1" noRot="1" noChangeAspect="1" noChangeArrowheads="1" noTextEdit="1"/>
          </p:cNvSpPr>
          <p:nvPr>
            <p:ph type="sldImg"/>
          </p:nvPr>
        </p:nvSpPr>
        <p:spPr>
          <a:xfrm>
            <a:off x="117475" y="754063"/>
            <a:ext cx="6708775" cy="3775075"/>
          </a:xfrm>
          <a:ln/>
        </p:spPr>
      </p:sp>
      <p:sp>
        <p:nvSpPr>
          <p:cNvPr id="195589"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376120196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7"/>
          <p:cNvSpPr>
            <a:spLocks noGrp="1" noChangeArrowheads="1"/>
          </p:cNvSpPr>
          <p:nvPr>
            <p:ph type="sldNum" sz="quarter" idx="5"/>
          </p:nvPr>
        </p:nvSpPr>
        <p:spPr>
          <a:noFill/>
        </p:spPr>
        <p:txBody>
          <a:bodyPr/>
          <a:lstStyle/>
          <a:p>
            <a:fld id="{F7B26A7B-95F6-4D7D-9B07-2599723CCAEF}" type="slidenum">
              <a:rPr lang="en-GB" smtClean="0"/>
              <a:pPr/>
              <a:t>643</a:t>
            </a:fld>
            <a:endParaRPr lang="en-GB" smtClean="0"/>
          </a:p>
        </p:txBody>
      </p:sp>
      <p:sp>
        <p:nvSpPr>
          <p:cNvPr id="197634"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197635"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E1959F4A-9A9B-4824-A6DE-15E602E728B4}" type="slidenum">
              <a:rPr lang="en-US" sz="1300">
                <a:latin typeface="Arial" charset="0"/>
              </a:rPr>
              <a:pPr algn="r" defTabSz="972076"/>
              <a:t>643</a:t>
            </a:fld>
            <a:endParaRPr lang="en-US" sz="1300" dirty="0">
              <a:latin typeface="Arial" charset="0"/>
            </a:endParaRPr>
          </a:p>
        </p:txBody>
      </p:sp>
      <p:sp>
        <p:nvSpPr>
          <p:cNvPr id="197636" name="Rectangle 2"/>
          <p:cNvSpPr>
            <a:spLocks noGrp="1" noRot="1" noChangeAspect="1" noChangeArrowheads="1" noTextEdit="1"/>
          </p:cNvSpPr>
          <p:nvPr>
            <p:ph type="sldImg"/>
          </p:nvPr>
        </p:nvSpPr>
        <p:spPr>
          <a:xfrm>
            <a:off x="117475" y="754063"/>
            <a:ext cx="6708775" cy="3775075"/>
          </a:xfrm>
          <a:ln/>
        </p:spPr>
      </p:sp>
      <p:sp>
        <p:nvSpPr>
          <p:cNvPr id="197637"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346190463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7"/>
          <p:cNvSpPr>
            <a:spLocks noGrp="1" noChangeArrowheads="1"/>
          </p:cNvSpPr>
          <p:nvPr>
            <p:ph type="sldNum" sz="quarter" idx="5"/>
          </p:nvPr>
        </p:nvSpPr>
        <p:spPr>
          <a:noFill/>
        </p:spPr>
        <p:txBody>
          <a:bodyPr/>
          <a:lstStyle/>
          <a:p>
            <a:fld id="{1E7F3942-AA2E-45AF-85B2-B50BE8ADC79D}" type="slidenum">
              <a:rPr lang="en-GB" smtClean="0"/>
              <a:pPr/>
              <a:t>644</a:t>
            </a:fld>
            <a:endParaRPr lang="en-GB" smtClean="0"/>
          </a:p>
        </p:txBody>
      </p:sp>
      <p:sp>
        <p:nvSpPr>
          <p:cNvPr id="199682"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199683"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DE21EDC4-DBFA-4106-9701-00F014A11A58}" type="slidenum">
              <a:rPr lang="en-US" sz="1300">
                <a:latin typeface="Arial" charset="0"/>
              </a:rPr>
              <a:pPr algn="r" defTabSz="972076"/>
              <a:t>644</a:t>
            </a:fld>
            <a:endParaRPr lang="en-US" sz="1300" dirty="0">
              <a:latin typeface="Arial" charset="0"/>
            </a:endParaRPr>
          </a:p>
        </p:txBody>
      </p:sp>
      <p:sp>
        <p:nvSpPr>
          <p:cNvPr id="199684" name="Rectangle 2"/>
          <p:cNvSpPr>
            <a:spLocks noGrp="1" noRot="1" noChangeAspect="1" noChangeArrowheads="1" noTextEdit="1"/>
          </p:cNvSpPr>
          <p:nvPr>
            <p:ph type="sldImg"/>
          </p:nvPr>
        </p:nvSpPr>
        <p:spPr>
          <a:xfrm>
            <a:off x="117475" y="754063"/>
            <a:ext cx="6708775" cy="3775075"/>
          </a:xfrm>
          <a:ln/>
        </p:spPr>
      </p:sp>
      <p:sp>
        <p:nvSpPr>
          <p:cNvPr id="199685"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40751108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7"/>
          <p:cNvSpPr>
            <a:spLocks noGrp="1" noChangeArrowheads="1"/>
          </p:cNvSpPr>
          <p:nvPr>
            <p:ph type="sldNum" sz="quarter" idx="5"/>
          </p:nvPr>
        </p:nvSpPr>
        <p:spPr>
          <a:noFill/>
        </p:spPr>
        <p:txBody>
          <a:bodyPr/>
          <a:lstStyle/>
          <a:p>
            <a:fld id="{0F05585E-C7EB-4652-931C-5EEE0FDC8B4E}" type="slidenum">
              <a:rPr lang="en-GB" smtClean="0"/>
              <a:pPr/>
              <a:t>645</a:t>
            </a:fld>
            <a:endParaRPr lang="en-GB" smtClean="0"/>
          </a:p>
        </p:txBody>
      </p:sp>
      <p:sp>
        <p:nvSpPr>
          <p:cNvPr id="201730"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01731"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F24314FC-45BD-438E-9634-C385E8CD5D28}" type="slidenum">
              <a:rPr lang="en-US" sz="1300">
                <a:latin typeface="Arial" charset="0"/>
              </a:rPr>
              <a:pPr algn="r" defTabSz="972076"/>
              <a:t>645</a:t>
            </a:fld>
            <a:endParaRPr lang="en-US" sz="1300" dirty="0">
              <a:latin typeface="Arial" charset="0"/>
            </a:endParaRPr>
          </a:p>
        </p:txBody>
      </p:sp>
      <p:sp>
        <p:nvSpPr>
          <p:cNvPr id="201732" name="Rectangle 2"/>
          <p:cNvSpPr>
            <a:spLocks noGrp="1" noRot="1" noChangeAspect="1" noChangeArrowheads="1" noTextEdit="1"/>
          </p:cNvSpPr>
          <p:nvPr>
            <p:ph type="sldImg"/>
          </p:nvPr>
        </p:nvSpPr>
        <p:spPr>
          <a:xfrm>
            <a:off x="117475" y="754063"/>
            <a:ext cx="6708775" cy="3775075"/>
          </a:xfrm>
          <a:ln/>
        </p:spPr>
      </p:sp>
      <p:sp>
        <p:nvSpPr>
          <p:cNvPr id="201733"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358897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7"/>
          <p:cNvSpPr>
            <a:spLocks noGrp="1" noChangeArrowheads="1"/>
          </p:cNvSpPr>
          <p:nvPr>
            <p:ph type="sldNum" sz="quarter" idx="5"/>
          </p:nvPr>
        </p:nvSpPr>
        <p:spPr>
          <a:noFill/>
        </p:spPr>
        <p:txBody>
          <a:bodyPr/>
          <a:lstStyle/>
          <a:p>
            <a:fld id="{48E5E1EE-5DCD-4930-8383-89067CCBA182}" type="slidenum">
              <a:rPr lang="en-GB" smtClean="0"/>
              <a:pPr/>
              <a:t>646</a:t>
            </a:fld>
            <a:endParaRPr lang="en-GB" smtClean="0"/>
          </a:p>
        </p:txBody>
      </p:sp>
      <p:sp>
        <p:nvSpPr>
          <p:cNvPr id="203778"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03779"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D1B7B6FE-0273-49F3-96BB-46C442E2295F}" type="slidenum">
              <a:rPr lang="en-US" sz="1300">
                <a:latin typeface="Arial" charset="0"/>
              </a:rPr>
              <a:pPr algn="r" defTabSz="972076"/>
              <a:t>646</a:t>
            </a:fld>
            <a:endParaRPr lang="en-US" sz="1300" dirty="0">
              <a:latin typeface="Arial" charset="0"/>
            </a:endParaRPr>
          </a:p>
        </p:txBody>
      </p:sp>
      <p:sp>
        <p:nvSpPr>
          <p:cNvPr id="203780" name="Rectangle 2"/>
          <p:cNvSpPr>
            <a:spLocks noGrp="1" noRot="1" noChangeAspect="1" noChangeArrowheads="1" noTextEdit="1"/>
          </p:cNvSpPr>
          <p:nvPr>
            <p:ph type="sldImg"/>
          </p:nvPr>
        </p:nvSpPr>
        <p:spPr>
          <a:xfrm>
            <a:off x="117475" y="754063"/>
            <a:ext cx="6708775" cy="3775075"/>
          </a:xfrm>
          <a:ln/>
        </p:spPr>
      </p:sp>
      <p:sp>
        <p:nvSpPr>
          <p:cNvPr id="203781"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50491872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7"/>
          <p:cNvSpPr>
            <a:spLocks noGrp="1" noChangeArrowheads="1"/>
          </p:cNvSpPr>
          <p:nvPr>
            <p:ph type="sldNum" sz="quarter" idx="5"/>
          </p:nvPr>
        </p:nvSpPr>
        <p:spPr>
          <a:noFill/>
        </p:spPr>
        <p:txBody>
          <a:bodyPr/>
          <a:lstStyle/>
          <a:p>
            <a:fld id="{2786EB2E-C986-4249-A77C-4C0E2DC3C314}" type="slidenum">
              <a:rPr lang="en-GB" smtClean="0"/>
              <a:pPr/>
              <a:t>647</a:t>
            </a:fld>
            <a:endParaRPr lang="en-GB" smtClean="0"/>
          </a:p>
        </p:txBody>
      </p:sp>
      <p:sp>
        <p:nvSpPr>
          <p:cNvPr id="205826"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05827"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09525E20-787D-42E8-A8CF-7D0075B7E3BF}" type="slidenum">
              <a:rPr lang="en-US" sz="1300">
                <a:latin typeface="Arial" charset="0"/>
              </a:rPr>
              <a:pPr algn="r" defTabSz="972076"/>
              <a:t>647</a:t>
            </a:fld>
            <a:endParaRPr lang="en-US" sz="1300" dirty="0">
              <a:latin typeface="Arial" charset="0"/>
            </a:endParaRPr>
          </a:p>
        </p:txBody>
      </p:sp>
      <p:sp>
        <p:nvSpPr>
          <p:cNvPr id="205828" name="Rectangle 2"/>
          <p:cNvSpPr>
            <a:spLocks noGrp="1" noRot="1" noChangeAspect="1" noChangeArrowheads="1" noTextEdit="1"/>
          </p:cNvSpPr>
          <p:nvPr>
            <p:ph type="sldImg"/>
          </p:nvPr>
        </p:nvSpPr>
        <p:spPr>
          <a:xfrm>
            <a:off x="117475" y="754063"/>
            <a:ext cx="6708775" cy="3775075"/>
          </a:xfrm>
          <a:ln/>
        </p:spPr>
      </p:sp>
      <p:sp>
        <p:nvSpPr>
          <p:cNvPr id="205829"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337956381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7"/>
          <p:cNvSpPr>
            <a:spLocks noGrp="1" noChangeArrowheads="1"/>
          </p:cNvSpPr>
          <p:nvPr>
            <p:ph type="sldNum" sz="quarter" idx="5"/>
          </p:nvPr>
        </p:nvSpPr>
        <p:spPr>
          <a:noFill/>
        </p:spPr>
        <p:txBody>
          <a:bodyPr/>
          <a:lstStyle/>
          <a:p>
            <a:fld id="{0BFAC140-3330-4180-8600-D6A68E36D390}" type="slidenum">
              <a:rPr lang="en-GB" smtClean="0"/>
              <a:pPr/>
              <a:t>648</a:t>
            </a:fld>
            <a:endParaRPr lang="en-GB" smtClean="0"/>
          </a:p>
        </p:txBody>
      </p:sp>
      <p:sp>
        <p:nvSpPr>
          <p:cNvPr id="207874"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07875"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5DD8F08D-6D7B-4D53-B91C-EF21A6BE36F5}" type="slidenum">
              <a:rPr lang="en-US" sz="1300">
                <a:latin typeface="Arial" charset="0"/>
              </a:rPr>
              <a:pPr algn="r" defTabSz="972076"/>
              <a:t>648</a:t>
            </a:fld>
            <a:endParaRPr lang="en-US" sz="1300" dirty="0">
              <a:latin typeface="Arial" charset="0"/>
            </a:endParaRPr>
          </a:p>
        </p:txBody>
      </p:sp>
      <p:sp>
        <p:nvSpPr>
          <p:cNvPr id="207876" name="Rectangle 2"/>
          <p:cNvSpPr>
            <a:spLocks noGrp="1" noRot="1" noChangeAspect="1" noChangeArrowheads="1" noTextEdit="1"/>
          </p:cNvSpPr>
          <p:nvPr>
            <p:ph type="sldImg"/>
          </p:nvPr>
        </p:nvSpPr>
        <p:spPr>
          <a:xfrm>
            <a:off x="117475" y="754063"/>
            <a:ext cx="6708775" cy="3775075"/>
          </a:xfrm>
          <a:ln/>
        </p:spPr>
      </p:sp>
      <p:sp>
        <p:nvSpPr>
          <p:cNvPr id="207877"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260937844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7"/>
          <p:cNvSpPr>
            <a:spLocks noGrp="1" noChangeArrowheads="1"/>
          </p:cNvSpPr>
          <p:nvPr>
            <p:ph type="sldNum" sz="quarter" idx="5"/>
          </p:nvPr>
        </p:nvSpPr>
        <p:spPr>
          <a:noFill/>
        </p:spPr>
        <p:txBody>
          <a:bodyPr/>
          <a:lstStyle/>
          <a:p>
            <a:fld id="{E322B583-0A83-4BE9-A088-1D7F67095482}" type="slidenum">
              <a:rPr lang="en-GB" smtClean="0"/>
              <a:pPr/>
              <a:t>649</a:t>
            </a:fld>
            <a:endParaRPr lang="en-GB" smtClean="0"/>
          </a:p>
        </p:txBody>
      </p:sp>
      <p:sp>
        <p:nvSpPr>
          <p:cNvPr id="209922"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09923"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B45697C7-BA2C-4B14-BE60-BCA74336ADD2}" type="slidenum">
              <a:rPr lang="en-US" sz="1300">
                <a:latin typeface="Arial" charset="0"/>
              </a:rPr>
              <a:pPr algn="r" defTabSz="972076"/>
              <a:t>649</a:t>
            </a:fld>
            <a:endParaRPr lang="en-US" sz="1300" dirty="0">
              <a:latin typeface="Arial" charset="0"/>
            </a:endParaRPr>
          </a:p>
        </p:txBody>
      </p:sp>
      <p:sp>
        <p:nvSpPr>
          <p:cNvPr id="209924" name="Rectangle 2"/>
          <p:cNvSpPr>
            <a:spLocks noGrp="1" noRot="1" noChangeAspect="1" noChangeArrowheads="1" noTextEdit="1"/>
          </p:cNvSpPr>
          <p:nvPr>
            <p:ph type="sldImg"/>
          </p:nvPr>
        </p:nvSpPr>
        <p:spPr>
          <a:xfrm>
            <a:off x="117475" y="754063"/>
            <a:ext cx="6708775" cy="3775075"/>
          </a:xfrm>
          <a:ln/>
        </p:spPr>
      </p:sp>
      <p:sp>
        <p:nvSpPr>
          <p:cNvPr id="209925"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49233425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7"/>
          <p:cNvSpPr>
            <a:spLocks noGrp="1" noChangeArrowheads="1"/>
          </p:cNvSpPr>
          <p:nvPr>
            <p:ph type="sldNum" sz="quarter" idx="5"/>
          </p:nvPr>
        </p:nvSpPr>
        <p:spPr>
          <a:noFill/>
        </p:spPr>
        <p:txBody>
          <a:bodyPr/>
          <a:lstStyle/>
          <a:p>
            <a:fld id="{04FE5CE9-6E7E-479F-B7AF-7042E50F6B29}" type="slidenum">
              <a:rPr lang="en-GB" smtClean="0"/>
              <a:pPr/>
              <a:t>650</a:t>
            </a:fld>
            <a:endParaRPr lang="en-GB" smtClean="0"/>
          </a:p>
        </p:txBody>
      </p:sp>
      <p:sp>
        <p:nvSpPr>
          <p:cNvPr id="211970"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11971"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EF42084D-B185-4C0A-A81B-2349690EFC3B}" type="slidenum">
              <a:rPr lang="en-US" sz="1300">
                <a:latin typeface="Arial" charset="0"/>
              </a:rPr>
              <a:pPr algn="r" defTabSz="972076"/>
              <a:t>650</a:t>
            </a:fld>
            <a:endParaRPr lang="en-US" sz="1300" dirty="0">
              <a:latin typeface="Arial" charset="0"/>
            </a:endParaRPr>
          </a:p>
        </p:txBody>
      </p:sp>
      <p:sp>
        <p:nvSpPr>
          <p:cNvPr id="211972" name="Rectangle 2"/>
          <p:cNvSpPr>
            <a:spLocks noGrp="1" noRot="1" noChangeAspect="1" noChangeArrowheads="1" noTextEdit="1"/>
          </p:cNvSpPr>
          <p:nvPr>
            <p:ph type="sldImg"/>
          </p:nvPr>
        </p:nvSpPr>
        <p:spPr>
          <a:xfrm>
            <a:off x="117475" y="754063"/>
            <a:ext cx="6708775" cy="3775075"/>
          </a:xfrm>
          <a:ln/>
        </p:spPr>
      </p:sp>
      <p:sp>
        <p:nvSpPr>
          <p:cNvPr id="211973"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319162173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7"/>
          <p:cNvSpPr>
            <a:spLocks noGrp="1" noChangeArrowheads="1"/>
          </p:cNvSpPr>
          <p:nvPr>
            <p:ph type="sldNum" sz="quarter" idx="5"/>
          </p:nvPr>
        </p:nvSpPr>
        <p:spPr>
          <a:noFill/>
        </p:spPr>
        <p:txBody>
          <a:bodyPr/>
          <a:lstStyle/>
          <a:p>
            <a:fld id="{36D9B42D-D4B8-4E62-B685-7459C3BB0A57}" type="slidenum">
              <a:rPr lang="en-GB" smtClean="0"/>
              <a:pPr/>
              <a:t>651</a:t>
            </a:fld>
            <a:endParaRPr lang="en-GB" smtClean="0"/>
          </a:p>
        </p:txBody>
      </p:sp>
      <p:sp>
        <p:nvSpPr>
          <p:cNvPr id="214018"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14019"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FE77533C-4237-4950-BECC-62848663E5AA}" type="slidenum">
              <a:rPr lang="en-US" sz="1300">
                <a:latin typeface="Arial" charset="0"/>
              </a:rPr>
              <a:pPr algn="r" defTabSz="972076"/>
              <a:t>651</a:t>
            </a:fld>
            <a:endParaRPr lang="en-US" sz="1300" dirty="0">
              <a:latin typeface="Arial" charset="0"/>
            </a:endParaRPr>
          </a:p>
        </p:txBody>
      </p:sp>
      <p:sp>
        <p:nvSpPr>
          <p:cNvPr id="214020" name="Rectangle 2"/>
          <p:cNvSpPr>
            <a:spLocks noGrp="1" noRot="1" noChangeAspect="1" noChangeArrowheads="1" noTextEdit="1"/>
          </p:cNvSpPr>
          <p:nvPr>
            <p:ph type="sldImg"/>
          </p:nvPr>
        </p:nvSpPr>
        <p:spPr>
          <a:xfrm>
            <a:off x="117475" y="754063"/>
            <a:ext cx="6708775" cy="3775075"/>
          </a:xfrm>
          <a:ln/>
        </p:spPr>
      </p:sp>
      <p:sp>
        <p:nvSpPr>
          <p:cNvPr id="214021"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317306516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7"/>
          <p:cNvSpPr>
            <a:spLocks noGrp="1" noChangeArrowheads="1"/>
          </p:cNvSpPr>
          <p:nvPr>
            <p:ph type="sldNum" sz="quarter" idx="5"/>
          </p:nvPr>
        </p:nvSpPr>
        <p:spPr>
          <a:noFill/>
        </p:spPr>
        <p:txBody>
          <a:bodyPr/>
          <a:lstStyle/>
          <a:p>
            <a:fld id="{4505909D-D0FC-486F-BD59-499882B70FA5}" type="slidenum">
              <a:rPr lang="en-GB" smtClean="0"/>
              <a:pPr/>
              <a:t>652</a:t>
            </a:fld>
            <a:endParaRPr lang="en-GB" smtClean="0"/>
          </a:p>
        </p:txBody>
      </p:sp>
      <p:sp>
        <p:nvSpPr>
          <p:cNvPr id="216066"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16067"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01CF7A07-E50A-4FF6-A221-B5C9D081C72B}" type="slidenum">
              <a:rPr lang="en-US" sz="1300">
                <a:latin typeface="Arial" charset="0"/>
              </a:rPr>
              <a:pPr algn="r" defTabSz="972076"/>
              <a:t>652</a:t>
            </a:fld>
            <a:endParaRPr lang="en-US" sz="1300" dirty="0">
              <a:latin typeface="Arial" charset="0"/>
            </a:endParaRPr>
          </a:p>
        </p:txBody>
      </p:sp>
      <p:sp>
        <p:nvSpPr>
          <p:cNvPr id="216068" name="Rectangle 2"/>
          <p:cNvSpPr>
            <a:spLocks noGrp="1" noRot="1" noChangeAspect="1" noChangeArrowheads="1" noTextEdit="1"/>
          </p:cNvSpPr>
          <p:nvPr>
            <p:ph type="sldImg"/>
          </p:nvPr>
        </p:nvSpPr>
        <p:spPr>
          <a:xfrm>
            <a:off x="117475" y="754063"/>
            <a:ext cx="6708775" cy="3775075"/>
          </a:xfrm>
          <a:ln/>
        </p:spPr>
      </p:sp>
      <p:sp>
        <p:nvSpPr>
          <p:cNvPr id="216069"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150395625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7"/>
          <p:cNvSpPr>
            <a:spLocks noGrp="1" noChangeArrowheads="1"/>
          </p:cNvSpPr>
          <p:nvPr>
            <p:ph type="sldNum" sz="quarter" idx="5"/>
          </p:nvPr>
        </p:nvSpPr>
        <p:spPr>
          <a:noFill/>
        </p:spPr>
        <p:txBody>
          <a:bodyPr/>
          <a:lstStyle/>
          <a:p>
            <a:fld id="{ECF9A3C3-615B-42E7-9D4E-8506A0776138}" type="slidenum">
              <a:rPr lang="en-GB" smtClean="0"/>
              <a:pPr/>
              <a:t>653</a:t>
            </a:fld>
            <a:endParaRPr lang="en-GB" smtClean="0"/>
          </a:p>
        </p:txBody>
      </p:sp>
      <p:sp>
        <p:nvSpPr>
          <p:cNvPr id="218114"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18115"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6F87FF30-A52E-4C20-BDD3-C96AA9CB398A}" type="slidenum">
              <a:rPr lang="en-US" sz="1300">
                <a:latin typeface="Arial" charset="0"/>
              </a:rPr>
              <a:pPr algn="r" defTabSz="972076"/>
              <a:t>653</a:t>
            </a:fld>
            <a:endParaRPr lang="en-US" sz="1300" dirty="0">
              <a:latin typeface="Arial" charset="0"/>
            </a:endParaRPr>
          </a:p>
        </p:txBody>
      </p:sp>
      <p:sp>
        <p:nvSpPr>
          <p:cNvPr id="218116" name="Rectangle 2"/>
          <p:cNvSpPr>
            <a:spLocks noGrp="1" noRot="1" noChangeAspect="1" noChangeArrowheads="1" noTextEdit="1"/>
          </p:cNvSpPr>
          <p:nvPr>
            <p:ph type="sldImg"/>
          </p:nvPr>
        </p:nvSpPr>
        <p:spPr>
          <a:xfrm>
            <a:off x="117475" y="754063"/>
            <a:ext cx="6708775" cy="3775075"/>
          </a:xfrm>
          <a:ln/>
        </p:spPr>
      </p:sp>
      <p:sp>
        <p:nvSpPr>
          <p:cNvPr id="218117"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100467276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7"/>
          <p:cNvSpPr>
            <a:spLocks noGrp="1" noChangeArrowheads="1"/>
          </p:cNvSpPr>
          <p:nvPr>
            <p:ph type="sldNum" sz="quarter" idx="5"/>
          </p:nvPr>
        </p:nvSpPr>
        <p:spPr>
          <a:noFill/>
        </p:spPr>
        <p:txBody>
          <a:bodyPr/>
          <a:lstStyle/>
          <a:p>
            <a:fld id="{155653EB-027E-43CB-B0B1-F64ED9058618}" type="slidenum">
              <a:rPr lang="en-GB" smtClean="0"/>
              <a:pPr/>
              <a:t>654</a:t>
            </a:fld>
            <a:endParaRPr lang="en-GB" smtClean="0"/>
          </a:p>
        </p:txBody>
      </p:sp>
      <p:sp>
        <p:nvSpPr>
          <p:cNvPr id="220162"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20163"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F223BFC6-1652-4840-A19E-EC0307D901CE}" type="slidenum">
              <a:rPr lang="en-US" sz="1300">
                <a:latin typeface="Arial" charset="0"/>
              </a:rPr>
              <a:pPr algn="r" defTabSz="972076"/>
              <a:t>654</a:t>
            </a:fld>
            <a:endParaRPr lang="en-US" sz="1300" dirty="0">
              <a:latin typeface="Arial" charset="0"/>
            </a:endParaRPr>
          </a:p>
        </p:txBody>
      </p:sp>
      <p:sp>
        <p:nvSpPr>
          <p:cNvPr id="220164" name="Rectangle 2"/>
          <p:cNvSpPr>
            <a:spLocks noGrp="1" noRot="1" noChangeAspect="1" noChangeArrowheads="1" noTextEdit="1"/>
          </p:cNvSpPr>
          <p:nvPr>
            <p:ph type="sldImg"/>
          </p:nvPr>
        </p:nvSpPr>
        <p:spPr>
          <a:xfrm>
            <a:off x="117475" y="754063"/>
            <a:ext cx="6708775" cy="3775075"/>
          </a:xfrm>
          <a:ln/>
        </p:spPr>
      </p:sp>
      <p:sp>
        <p:nvSpPr>
          <p:cNvPr id="220165"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3690950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7"/>
          <p:cNvSpPr>
            <a:spLocks noGrp="1" noChangeArrowheads="1"/>
          </p:cNvSpPr>
          <p:nvPr>
            <p:ph type="sldNum" sz="quarter" idx="5"/>
          </p:nvPr>
        </p:nvSpPr>
        <p:spPr>
          <a:noFill/>
        </p:spPr>
        <p:txBody>
          <a:bodyPr/>
          <a:lstStyle/>
          <a:p>
            <a:fld id="{2E3F79AC-1149-418C-B8B1-C44B9EC3CFF7}" type="slidenum">
              <a:rPr lang="en-GB" smtClean="0"/>
              <a:pPr/>
              <a:t>655</a:t>
            </a:fld>
            <a:endParaRPr lang="en-GB" smtClean="0"/>
          </a:p>
        </p:txBody>
      </p:sp>
      <p:sp>
        <p:nvSpPr>
          <p:cNvPr id="222210"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22211"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ED8D3E56-8C3A-453E-B21E-6AE941BD4038}" type="slidenum">
              <a:rPr lang="en-US" sz="1300">
                <a:latin typeface="Arial" charset="0"/>
              </a:rPr>
              <a:pPr algn="r" defTabSz="972076"/>
              <a:t>655</a:t>
            </a:fld>
            <a:endParaRPr lang="en-US" sz="1300" dirty="0">
              <a:latin typeface="Arial" charset="0"/>
            </a:endParaRPr>
          </a:p>
        </p:txBody>
      </p:sp>
      <p:sp>
        <p:nvSpPr>
          <p:cNvPr id="222212" name="Rectangle 2"/>
          <p:cNvSpPr>
            <a:spLocks noGrp="1" noRot="1" noChangeAspect="1" noChangeArrowheads="1" noTextEdit="1"/>
          </p:cNvSpPr>
          <p:nvPr>
            <p:ph type="sldImg"/>
          </p:nvPr>
        </p:nvSpPr>
        <p:spPr>
          <a:xfrm>
            <a:off x="117475" y="754063"/>
            <a:ext cx="6708775" cy="3775075"/>
          </a:xfrm>
          <a:ln/>
        </p:spPr>
      </p:sp>
      <p:sp>
        <p:nvSpPr>
          <p:cNvPr id="222213"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2619999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7"/>
          <p:cNvSpPr>
            <a:spLocks noGrp="1" noChangeArrowheads="1"/>
          </p:cNvSpPr>
          <p:nvPr>
            <p:ph type="sldNum" sz="quarter" idx="5"/>
          </p:nvPr>
        </p:nvSpPr>
        <p:spPr>
          <a:noFill/>
        </p:spPr>
        <p:txBody>
          <a:bodyPr/>
          <a:lstStyle/>
          <a:p>
            <a:fld id="{F33A72A5-1F3A-4F1C-B1CB-17194BD11370}" type="slidenum">
              <a:rPr lang="en-GB" smtClean="0"/>
              <a:pPr/>
              <a:t>656</a:t>
            </a:fld>
            <a:endParaRPr lang="en-GB" smtClean="0"/>
          </a:p>
        </p:txBody>
      </p:sp>
      <p:sp>
        <p:nvSpPr>
          <p:cNvPr id="224258"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24259"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44A68060-92D5-41FA-AAB7-4399B151DE2E}" type="slidenum">
              <a:rPr lang="en-US" sz="1300">
                <a:latin typeface="Arial" charset="0"/>
              </a:rPr>
              <a:pPr algn="r" defTabSz="972076"/>
              <a:t>656</a:t>
            </a:fld>
            <a:endParaRPr lang="en-US" sz="1300" dirty="0">
              <a:latin typeface="Arial" charset="0"/>
            </a:endParaRPr>
          </a:p>
        </p:txBody>
      </p:sp>
      <p:sp>
        <p:nvSpPr>
          <p:cNvPr id="224260" name="Rectangle 2"/>
          <p:cNvSpPr>
            <a:spLocks noGrp="1" noRot="1" noChangeAspect="1" noChangeArrowheads="1" noTextEdit="1"/>
          </p:cNvSpPr>
          <p:nvPr>
            <p:ph type="sldImg"/>
          </p:nvPr>
        </p:nvSpPr>
        <p:spPr>
          <a:xfrm>
            <a:off x="117475" y="754063"/>
            <a:ext cx="6708775" cy="3775075"/>
          </a:xfrm>
          <a:ln/>
        </p:spPr>
      </p:sp>
      <p:sp>
        <p:nvSpPr>
          <p:cNvPr id="224261"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388276495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7"/>
          <p:cNvSpPr>
            <a:spLocks noGrp="1" noChangeArrowheads="1"/>
          </p:cNvSpPr>
          <p:nvPr>
            <p:ph type="sldNum" sz="quarter" idx="5"/>
          </p:nvPr>
        </p:nvSpPr>
        <p:spPr>
          <a:noFill/>
        </p:spPr>
        <p:txBody>
          <a:bodyPr/>
          <a:lstStyle/>
          <a:p>
            <a:fld id="{9ACA8810-F240-4D25-8F2F-30F400E8E7DA}" type="slidenum">
              <a:rPr lang="en-GB" smtClean="0"/>
              <a:pPr/>
              <a:t>657</a:t>
            </a:fld>
            <a:endParaRPr lang="en-GB" smtClean="0"/>
          </a:p>
        </p:txBody>
      </p:sp>
      <p:sp>
        <p:nvSpPr>
          <p:cNvPr id="226306"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26307"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8243F855-C83D-4D96-8E22-D5BF80CFC1C1}" type="slidenum">
              <a:rPr lang="en-US" sz="1300">
                <a:latin typeface="Arial" charset="0"/>
              </a:rPr>
              <a:pPr algn="r" defTabSz="972076"/>
              <a:t>657</a:t>
            </a:fld>
            <a:endParaRPr lang="en-US" sz="1300" dirty="0">
              <a:latin typeface="Arial" charset="0"/>
            </a:endParaRPr>
          </a:p>
        </p:txBody>
      </p:sp>
      <p:sp>
        <p:nvSpPr>
          <p:cNvPr id="226308" name="Rectangle 2"/>
          <p:cNvSpPr>
            <a:spLocks noGrp="1" noRot="1" noChangeAspect="1" noChangeArrowheads="1" noTextEdit="1"/>
          </p:cNvSpPr>
          <p:nvPr>
            <p:ph type="sldImg"/>
          </p:nvPr>
        </p:nvSpPr>
        <p:spPr>
          <a:xfrm>
            <a:off x="117475" y="754063"/>
            <a:ext cx="6708775" cy="3775075"/>
          </a:xfrm>
          <a:ln/>
        </p:spPr>
      </p:sp>
      <p:sp>
        <p:nvSpPr>
          <p:cNvPr id="226309"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407784196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7"/>
          <p:cNvSpPr>
            <a:spLocks noGrp="1" noChangeArrowheads="1"/>
          </p:cNvSpPr>
          <p:nvPr>
            <p:ph type="sldNum" sz="quarter" idx="5"/>
          </p:nvPr>
        </p:nvSpPr>
        <p:spPr>
          <a:noFill/>
        </p:spPr>
        <p:txBody>
          <a:bodyPr/>
          <a:lstStyle/>
          <a:p>
            <a:fld id="{390DA4C5-3770-4C87-ACC3-82F91C69D3F7}" type="slidenum">
              <a:rPr lang="en-GB" smtClean="0"/>
              <a:pPr/>
              <a:t>658</a:t>
            </a:fld>
            <a:endParaRPr lang="en-GB" smtClean="0"/>
          </a:p>
        </p:txBody>
      </p:sp>
      <p:sp>
        <p:nvSpPr>
          <p:cNvPr id="228354"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28355"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A17A23CC-DAB7-4392-9036-D201B9685DA5}" type="slidenum">
              <a:rPr lang="en-US" sz="1300">
                <a:latin typeface="Arial" charset="0"/>
              </a:rPr>
              <a:pPr algn="r" defTabSz="972076"/>
              <a:t>658</a:t>
            </a:fld>
            <a:endParaRPr lang="en-US" sz="1300" dirty="0">
              <a:latin typeface="Arial" charset="0"/>
            </a:endParaRPr>
          </a:p>
        </p:txBody>
      </p:sp>
      <p:sp>
        <p:nvSpPr>
          <p:cNvPr id="228356" name="Rectangle 2"/>
          <p:cNvSpPr>
            <a:spLocks noGrp="1" noRot="1" noChangeAspect="1" noChangeArrowheads="1" noTextEdit="1"/>
          </p:cNvSpPr>
          <p:nvPr>
            <p:ph type="sldImg"/>
          </p:nvPr>
        </p:nvSpPr>
        <p:spPr>
          <a:xfrm>
            <a:off x="117475" y="754063"/>
            <a:ext cx="6708775" cy="3775075"/>
          </a:xfrm>
          <a:ln/>
        </p:spPr>
      </p:sp>
      <p:sp>
        <p:nvSpPr>
          <p:cNvPr id="228357"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393289684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7"/>
          <p:cNvSpPr>
            <a:spLocks noGrp="1" noChangeArrowheads="1"/>
          </p:cNvSpPr>
          <p:nvPr>
            <p:ph type="sldNum" sz="quarter" idx="5"/>
          </p:nvPr>
        </p:nvSpPr>
        <p:spPr>
          <a:noFill/>
        </p:spPr>
        <p:txBody>
          <a:bodyPr/>
          <a:lstStyle/>
          <a:p>
            <a:fld id="{1A17B845-74CC-48EA-BD9B-8CC8361A2A24}" type="slidenum">
              <a:rPr lang="en-GB" smtClean="0"/>
              <a:pPr/>
              <a:t>659</a:t>
            </a:fld>
            <a:endParaRPr lang="en-GB" smtClean="0"/>
          </a:p>
        </p:txBody>
      </p:sp>
      <p:sp>
        <p:nvSpPr>
          <p:cNvPr id="230402"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30403"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4C61A6AE-42C6-4298-BD58-72710A109C98}" type="slidenum">
              <a:rPr lang="en-US" sz="1300">
                <a:latin typeface="Arial" charset="0"/>
              </a:rPr>
              <a:pPr algn="r" defTabSz="972076"/>
              <a:t>659</a:t>
            </a:fld>
            <a:endParaRPr lang="en-US" sz="1300" dirty="0">
              <a:latin typeface="Arial" charset="0"/>
            </a:endParaRPr>
          </a:p>
        </p:txBody>
      </p:sp>
      <p:sp>
        <p:nvSpPr>
          <p:cNvPr id="230404" name="Rectangle 2"/>
          <p:cNvSpPr>
            <a:spLocks noGrp="1" noRot="1" noChangeAspect="1" noChangeArrowheads="1" noTextEdit="1"/>
          </p:cNvSpPr>
          <p:nvPr>
            <p:ph type="sldImg"/>
          </p:nvPr>
        </p:nvSpPr>
        <p:spPr>
          <a:xfrm>
            <a:off x="117475" y="754063"/>
            <a:ext cx="6708775" cy="3775075"/>
          </a:xfrm>
          <a:ln/>
        </p:spPr>
      </p:sp>
      <p:sp>
        <p:nvSpPr>
          <p:cNvPr id="230405"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183818393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7"/>
          <p:cNvSpPr>
            <a:spLocks noGrp="1" noChangeArrowheads="1"/>
          </p:cNvSpPr>
          <p:nvPr>
            <p:ph type="sldNum" sz="quarter" idx="5"/>
          </p:nvPr>
        </p:nvSpPr>
        <p:spPr>
          <a:noFill/>
        </p:spPr>
        <p:txBody>
          <a:bodyPr/>
          <a:lstStyle/>
          <a:p>
            <a:fld id="{EC37BF72-8A25-4B18-A882-B29C6A86CBB3}" type="slidenum">
              <a:rPr lang="en-GB" smtClean="0"/>
              <a:pPr/>
              <a:t>660</a:t>
            </a:fld>
            <a:endParaRPr lang="en-GB" smtClean="0"/>
          </a:p>
        </p:txBody>
      </p:sp>
      <p:sp>
        <p:nvSpPr>
          <p:cNvPr id="232450"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32451"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26D2A648-7A1D-44D0-B960-6F38179F652F}" type="slidenum">
              <a:rPr lang="en-US" sz="1300">
                <a:latin typeface="Arial" charset="0"/>
              </a:rPr>
              <a:pPr algn="r" defTabSz="972076"/>
              <a:t>660</a:t>
            </a:fld>
            <a:endParaRPr lang="en-US" sz="1300" dirty="0">
              <a:latin typeface="Arial" charset="0"/>
            </a:endParaRPr>
          </a:p>
        </p:txBody>
      </p:sp>
      <p:sp>
        <p:nvSpPr>
          <p:cNvPr id="232452" name="Rectangle 2"/>
          <p:cNvSpPr>
            <a:spLocks noGrp="1" noRot="1" noChangeAspect="1" noChangeArrowheads="1" noTextEdit="1"/>
          </p:cNvSpPr>
          <p:nvPr>
            <p:ph type="sldImg"/>
          </p:nvPr>
        </p:nvSpPr>
        <p:spPr>
          <a:xfrm>
            <a:off x="117475" y="754063"/>
            <a:ext cx="6708775" cy="3775075"/>
          </a:xfrm>
          <a:ln/>
        </p:spPr>
      </p:sp>
      <p:sp>
        <p:nvSpPr>
          <p:cNvPr id="232453"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28472735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7"/>
          <p:cNvSpPr>
            <a:spLocks noGrp="1" noChangeArrowheads="1"/>
          </p:cNvSpPr>
          <p:nvPr>
            <p:ph type="sldNum" sz="quarter" idx="5"/>
          </p:nvPr>
        </p:nvSpPr>
        <p:spPr>
          <a:noFill/>
        </p:spPr>
        <p:txBody>
          <a:bodyPr/>
          <a:lstStyle/>
          <a:p>
            <a:fld id="{B4092E9C-5A77-4121-8A72-A3089F6A9D57}" type="slidenum">
              <a:rPr lang="en-GB" smtClean="0"/>
              <a:pPr/>
              <a:t>661</a:t>
            </a:fld>
            <a:endParaRPr lang="en-GB" smtClean="0"/>
          </a:p>
        </p:txBody>
      </p:sp>
      <p:sp>
        <p:nvSpPr>
          <p:cNvPr id="234498"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34499"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C85D5C98-2A20-42DB-8DB8-2948AEDB9ABA}" type="slidenum">
              <a:rPr lang="en-US" sz="1300">
                <a:latin typeface="Arial" charset="0"/>
              </a:rPr>
              <a:pPr algn="r" defTabSz="972076"/>
              <a:t>661</a:t>
            </a:fld>
            <a:endParaRPr lang="en-US" sz="1300" dirty="0">
              <a:latin typeface="Arial" charset="0"/>
            </a:endParaRPr>
          </a:p>
        </p:txBody>
      </p:sp>
      <p:sp>
        <p:nvSpPr>
          <p:cNvPr id="234500" name="Rectangle 2"/>
          <p:cNvSpPr>
            <a:spLocks noGrp="1" noRot="1" noChangeAspect="1" noChangeArrowheads="1" noTextEdit="1"/>
          </p:cNvSpPr>
          <p:nvPr>
            <p:ph type="sldImg"/>
          </p:nvPr>
        </p:nvSpPr>
        <p:spPr>
          <a:xfrm>
            <a:off x="117475" y="754063"/>
            <a:ext cx="6708775" cy="3775075"/>
          </a:xfrm>
          <a:ln/>
        </p:spPr>
      </p:sp>
      <p:sp>
        <p:nvSpPr>
          <p:cNvPr id="234501"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223415734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7"/>
          <p:cNvSpPr>
            <a:spLocks noGrp="1" noChangeArrowheads="1"/>
          </p:cNvSpPr>
          <p:nvPr>
            <p:ph type="sldNum" sz="quarter" idx="5"/>
          </p:nvPr>
        </p:nvSpPr>
        <p:spPr>
          <a:noFill/>
        </p:spPr>
        <p:txBody>
          <a:bodyPr/>
          <a:lstStyle/>
          <a:p>
            <a:fld id="{FCE6706A-A9C5-4262-9BBD-2D9D78C33FEC}" type="slidenum">
              <a:rPr lang="en-GB" smtClean="0"/>
              <a:pPr/>
              <a:t>662</a:t>
            </a:fld>
            <a:endParaRPr lang="en-GB" smtClean="0"/>
          </a:p>
        </p:txBody>
      </p:sp>
      <p:sp>
        <p:nvSpPr>
          <p:cNvPr id="236546"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36547"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C824C196-1648-43D3-8DBD-427786D4D42F}" type="slidenum">
              <a:rPr lang="en-US" sz="1300">
                <a:latin typeface="Arial" charset="0"/>
              </a:rPr>
              <a:pPr algn="r" defTabSz="972076"/>
              <a:t>662</a:t>
            </a:fld>
            <a:endParaRPr lang="en-US" sz="1300" dirty="0">
              <a:latin typeface="Arial" charset="0"/>
            </a:endParaRPr>
          </a:p>
        </p:txBody>
      </p:sp>
      <p:sp>
        <p:nvSpPr>
          <p:cNvPr id="236548" name="Rectangle 2"/>
          <p:cNvSpPr>
            <a:spLocks noGrp="1" noRot="1" noChangeAspect="1" noChangeArrowheads="1" noTextEdit="1"/>
          </p:cNvSpPr>
          <p:nvPr>
            <p:ph type="sldImg"/>
          </p:nvPr>
        </p:nvSpPr>
        <p:spPr>
          <a:xfrm>
            <a:off x="117475" y="754063"/>
            <a:ext cx="6708775" cy="3775075"/>
          </a:xfrm>
          <a:ln/>
        </p:spPr>
      </p:sp>
      <p:sp>
        <p:nvSpPr>
          <p:cNvPr id="236549"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277862503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p:cNvSpPr>
            <a:spLocks noGrp="1" noChangeArrowheads="1"/>
          </p:cNvSpPr>
          <p:nvPr>
            <p:ph type="sldNum" sz="quarter" idx="5"/>
          </p:nvPr>
        </p:nvSpPr>
        <p:spPr>
          <a:noFill/>
        </p:spPr>
        <p:txBody>
          <a:bodyPr/>
          <a:lstStyle/>
          <a:p>
            <a:fld id="{36AF1605-3437-4EEF-9EBE-015F7C4B0984}" type="slidenum">
              <a:rPr lang="en-GB" smtClean="0"/>
              <a:pPr/>
              <a:t>663</a:t>
            </a:fld>
            <a:endParaRPr lang="en-GB" smtClean="0"/>
          </a:p>
        </p:txBody>
      </p:sp>
      <p:sp>
        <p:nvSpPr>
          <p:cNvPr id="238594" name="Rectangle 2"/>
          <p:cNvSpPr txBox="1">
            <a:spLocks noGrp="1" noChangeArrowheads="1"/>
          </p:cNvSpPr>
          <p:nvPr/>
        </p:nvSpPr>
        <p:spPr bwMode="auto">
          <a:xfrm>
            <a:off x="0" y="1"/>
            <a:ext cx="3009693" cy="504357"/>
          </a:xfrm>
          <a:prstGeom prst="rect">
            <a:avLst/>
          </a:prstGeom>
          <a:noFill/>
          <a:ln w="9525">
            <a:noFill/>
            <a:miter lim="800000"/>
            <a:headEnd/>
            <a:tailEnd/>
          </a:ln>
        </p:spPr>
        <p:txBody>
          <a:bodyPr lIns="97186" tIns="48593" rIns="97186" bIns="48593"/>
          <a:lstStyle/>
          <a:p>
            <a:pPr defTabSz="972076"/>
            <a:r>
              <a:rPr lang="en-US" sz="1300" dirty="0">
                <a:latin typeface="Arial" charset="0"/>
              </a:rPr>
              <a:t>QTM1310/ Sharpe</a:t>
            </a:r>
          </a:p>
        </p:txBody>
      </p:sp>
      <p:sp>
        <p:nvSpPr>
          <p:cNvPr id="238595" name="Rectangle 7"/>
          <p:cNvSpPr txBox="1">
            <a:spLocks noGrp="1" noChangeArrowheads="1"/>
          </p:cNvSpPr>
          <p:nvPr/>
        </p:nvSpPr>
        <p:spPr bwMode="auto">
          <a:xfrm>
            <a:off x="3933722" y="9560914"/>
            <a:ext cx="3009693" cy="504356"/>
          </a:xfrm>
          <a:prstGeom prst="rect">
            <a:avLst/>
          </a:prstGeom>
          <a:noFill/>
          <a:ln w="9525">
            <a:noFill/>
            <a:miter lim="800000"/>
            <a:headEnd/>
            <a:tailEnd/>
          </a:ln>
        </p:spPr>
        <p:txBody>
          <a:bodyPr lIns="97186" tIns="48593" rIns="97186" bIns="48593" anchor="b"/>
          <a:lstStyle/>
          <a:p>
            <a:pPr algn="r" defTabSz="972076"/>
            <a:fld id="{DE82CC5D-0548-4E4E-A6D9-7CFE6CFF50B9}" type="slidenum">
              <a:rPr lang="en-US" sz="1300">
                <a:latin typeface="Arial" charset="0"/>
              </a:rPr>
              <a:pPr algn="r" defTabSz="972076"/>
              <a:t>663</a:t>
            </a:fld>
            <a:endParaRPr lang="en-US" sz="1300" dirty="0">
              <a:latin typeface="Arial" charset="0"/>
            </a:endParaRPr>
          </a:p>
        </p:txBody>
      </p:sp>
      <p:sp>
        <p:nvSpPr>
          <p:cNvPr id="238596" name="Rectangle 2"/>
          <p:cNvSpPr>
            <a:spLocks noGrp="1" noRot="1" noChangeAspect="1" noChangeArrowheads="1" noTextEdit="1"/>
          </p:cNvSpPr>
          <p:nvPr>
            <p:ph type="sldImg"/>
          </p:nvPr>
        </p:nvSpPr>
        <p:spPr>
          <a:xfrm>
            <a:off x="117475" y="754063"/>
            <a:ext cx="6708775" cy="3775075"/>
          </a:xfrm>
          <a:ln/>
        </p:spPr>
      </p:sp>
      <p:sp>
        <p:nvSpPr>
          <p:cNvPr id="238597" name="Rectangle 3"/>
          <p:cNvSpPr>
            <a:spLocks noGrp="1" noChangeArrowheads="1"/>
          </p:cNvSpPr>
          <p:nvPr>
            <p:ph type="body" idx="1"/>
          </p:nvPr>
        </p:nvSpPr>
        <p:spPr>
          <a:xfrm>
            <a:off x="695739" y="4782800"/>
            <a:ext cx="5553489" cy="4529840"/>
          </a:xfrm>
          <a:noFill/>
          <a:ln/>
        </p:spPr>
        <p:txBody>
          <a:bodyPr lIns="97186" tIns="48593" rIns="97186" bIns="48593"/>
          <a:lstStyle/>
          <a:p>
            <a:pPr eaLnBrk="1" hangingPunct="1"/>
            <a:endParaRPr lang="en-US" smtClean="0">
              <a:latin typeface="Verdana" pitchFamily="34" charset="0"/>
            </a:endParaRPr>
          </a:p>
        </p:txBody>
      </p:sp>
    </p:spTree>
    <p:extLst>
      <p:ext uri="{BB962C8B-B14F-4D97-AF65-F5344CB8AC3E}">
        <p14:creationId xmlns:p14="http://schemas.microsoft.com/office/powerpoint/2010/main" xmlns="" val="239503213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p:spPr>
        <p:txBody>
          <a:bodyPr/>
          <a:lstStyle/>
          <a:p>
            <a:endParaRPr lang="en-US" smtClean="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p:spPr>
        <p:txBody>
          <a:bodyPr/>
          <a:lstStyle/>
          <a:p>
            <a:endParaRPr lang="en-US" smtClean="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p:spPr>
        <p:txBody>
          <a:bodyPr/>
          <a:lstStyle/>
          <a:p>
            <a:endParaRPr lang="en-US" smtClean="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C8AE62-ADF3-47DD-9D6E-CFBCA723C13A}" type="slidenum">
              <a:rPr lang="ro-RO" smtClean="0"/>
              <a:pPr/>
              <a:t>743</a:t>
            </a:fld>
            <a:endParaRPr lang="ro-RO"/>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93186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1683"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nchor="b"/>
          <a:lstStyle>
            <a:lvl1pPr defTabSz="93186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0CBD15F1-B00C-47D2-8C52-97F1BCC8D342}" type="slidenum">
              <a:rPr lang="en-US" altLang="en-US" sz="1200"/>
              <a:pPr algn="r" eaLnBrk="1" hangingPunct="1"/>
              <a:t>883</a:t>
            </a:fld>
            <a:endParaRPr lang="en-US" altLang="en-US" sz="1200" dirty="0"/>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76140102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93186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2707"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nchor="b"/>
          <a:lstStyle>
            <a:lvl1pPr defTabSz="93186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72E77C9F-1EF1-4FEF-AC4C-B05DCFFE01A0}" type="slidenum">
              <a:rPr lang="en-US" altLang="en-US" sz="1200"/>
              <a:pPr algn="r" eaLnBrk="1" hangingPunct="1"/>
              <a:t>884</a:t>
            </a:fld>
            <a:endParaRPr lang="en-US" altLang="en-US" sz="1200" dirty="0"/>
          </a:p>
        </p:txBody>
      </p:sp>
      <p:sp>
        <p:nvSpPr>
          <p:cNvPr id="72708" name="Rectangle 2"/>
          <p:cNvSpPr>
            <a:spLocks noGrp="1" noRot="1" noChangeAspect="1" noChangeArrowheads="1" noTextEdit="1"/>
          </p:cNvSpPr>
          <p:nvPr>
            <p:ph type="sldImg"/>
          </p:nvPr>
        </p:nvSpPr>
        <p:spPr>
          <a:ln/>
        </p:spPr>
      </p:sp>
      <p:sp>
        <p:nvSpPr>
          <p:cNvPr id="7270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7610804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93186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3731"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nchor="b"/>
          <a:lstStyle>
            <a:lvl1pPr defTabSz="93186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C90A533-2662-441B-BEAA-40DFFACA8091}" type="slidenum">
              <a:rPr lang="en-US" altLang="en-US" sz="1200"/>
              <a:pPr algn="r" eaLnBrk="1" hangingPunct="1"/>
              <a:t>885</a:t>
            </a:fld>
            <a:endParaRPr lang="en-US" altLang="en-US" sz="1200" dirty="0"/>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56122365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93186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4755"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nchor="b"/>
          <a:lstStyle>
            <a:lvl1pPr defTabSz="93186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12B2544C-17F5-4D4F-95D6-D0AEA3EC17DF}" type="slidenum">
              <a:rPr lang="en-US" altLang="en-US" sz="1200"/>
              <a:pPr algn="r" eaLnBrk="1" hangingPunct="1"/>
              <a:t>886</a:t>
            </a:fld>
            <a:endParaRPr lang="en-US" altLang="en-US" sz="1200" dirty="0"/>
          </a:p>
        </p:txBody>
      </p:sp>
      <p:sp>
        <p:nvSpPr>
          <p:cNvPr id="74756" name="Rectangle 2"/>
          <p:cNvSpPr>
            <a:spLocks noGrp="1" noRot="1" noChangeAspect="1" noChangeArrowheads="1" noTextEdit="1"/>
          </p:cNvSpPr>
          <p:nvPr>
            <p:ph type="sldImg"/>
          </p:nvPr>
        </p:nvSpPr>
        <p:spPr>
          <a:ln/>
        </p:spPr>
      </p:sp>
      <p:sp>
        <p:nvSpPr>
          <p:cNvPr id="7475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160871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http://onlinestatbook.com/stat_sim/histogram/index.html</a:t>
            </a:r>
            <a:endParaRPr lang="en-US" dirty="0"/>
          </a:p>
        </p:txBody>
      </p:sp>
      <p:sp>
        <p:nvSpPr>
          <p:cNvPr id="4" name="Slide Number Placeholder 3"/>
          <p:cNvSpPr>
            <a:spLocks noGrp="1"/>
          </p:cNvSpPr>
          <p:nvPr>
            <p:ph type="sldNum" sz="quarter" idx="10"/>
          </p:nvPr>
        </p:nvSpPr>
        <p:spPr/>
        <p:txBody>
          <a:bodyPr/>
          <a:lstStyle/>
          <a:p>
            <a:fld id="{FFC8AE62-ADF3-47DD-9D6E-CFBCA723C13A}" type="slidenum">
              <a:rPr lang="ro-RO" smtClean="0"/>
              <a:pPr/>
              <a:t>99</a:t>
            </a:fld>
            <a:endParaRPr lang="ro-RO"/>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C8AE62-ADF3-47DD-9D6E-CFBCA723C13A}" type="slidenum">
              <a:rPr lang="ro-RO" smtClean="0"/>
              <a:pPr/>
              <a:t>132</a:t>
            </a:fld>
            <a:endParaRPr lang="ro-RO"/>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body" idx="1"/>
          </p:nvPr>
        </p:nvSpPr>
        <p:spPr>
          <a:noFill/>
          <a:ln w="9525"/>
        </p:spPr>
        <p:txBody>
          <a:bodyPr/>
          <a:lstStyle/>
          <a:p>
            <a:r>
              <a:rPr lang="en-US" dirty="0" smtClean="0">
                <a:latin typeface="Times New Roman" pitchFamily="18" charset="0"/>
              </a:rPr>
              <a:t>Give the class 10-15 minutes to compute before showing the answer.</a:t>
            </a:r>
          </a:p>
        </p:txBody>
      </p:sp>
      <p:sp>
        <p:nvSpPr>
          <p:cNvPr id="167939"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noFill/>
          <a:ln w="9525"/>
        </p:spPr>
        <p:txBody>
          <a:bodyPr/>
          <a:lstStyle/>
          <a:p>
            <a:r>
              <a:rPr lang="en-US" smtClean="0">
                <a:latin typeface="Times New Roman" pitchFamily="18" charset="0"/>
              </a:rPr>
              <a:t>Mode = 8</a:t>
            </a:r>
          </a:p>
          <a:p>
            <a:r>
              <a:rPr lang="en-US" smtClean="0">
                <a:latin typeface="Times New Roman" pitchFamily="18" charset="0"/>
              </a:rPr>
              <a:t>Midrange = 6</a:t>
            </a:r>
          </a:p>
          <a:p>
            <a:pPr lvl="1"/>
            <a:r>
              <a:rPr lang="en-US" smtClean="0">
                <a:latin typeface="Times New Roman" pitchFamily="18" charset="0"/>
              </a:rPr>
              <a:t>(X</a:t>
            </a:r>
            <a:r>
              <a:rPr lang="en-US" baseline="-25000" smtClean="0">
                <a:latin typeface="Times New Roman" pitchFamily="18" charset="0"/>
              </a:rPr>
              <a:t>smallest</a:t>
            </a:r>
            <a:r>
              <a:rPr lang="en-US" smtClean="0">
                <a:latin typeface="Times New Roman" pitchFamily="18" charset="0"/>
              </a:rPr>
              <a:t> + X</a:t>
            </a:r>
            <a:r>
              <a:rPr lang="en-US" baseline="-25000" smtClean="0">
                <a:latin typeface="Times New Roman" pitchFamily="18" charset="0"/>
              </a:rPr>
              <a:t>largest</a:t>
            </a:r>
            <a:r>
              <a:rPr lang="en-US" smtClean="0">
                <a:latin typeface="Times New Roman" pitchFamily="18" charset="0"/>
              </a:rPr>
              <a:t>)/2 = (1+11)/2 = 6</a:t>
            </a:r>
          </a:p>
        </p:txBody>
      </p:sp>
      <p:sp>
        <p:nvSpPr>
          <p:cNvPr id="171011"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noFill/>
          <a:ln w="9525"/>
        </p:spPr>
        <p:txBody>
          <a:bodyPr/>
          <a:lstStyle/>
          <a:p>
            <a:endParaRPr lang="en-US" dirty="0" smtClean="0">
              <a:latin typeface="Times New Roman" pitchFamily="18" charset="0"/>
            </a:endParaRPr>
          </a:p>
        </p:txBody>
      </p:sp>
      <p:sp>
        <p:nvSpPr>
          <p:cNvPr id="171011"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noFill/>
          <a:ln w="9525"/>
        </p:spPr>
        <p:txBody>
          <a:bodyPr/>
          <a:lstStyle/>
          <a:p>
            <a:endParaRPr lang="en-US" dirty="0" smtClean="0">
              <a:latin typeface="Times New Roman" pitchFamily="18" charset="0"/>
            </a:endParaRPr>
          </a:p>
        </p:txBody>
      </p:sp>
      <p:sp>
        <p:nvSpPr>
          <p:cNvPr id="171011"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noFill/>
          <a:ln w="9525"/>
        </p:spPr>
        <p:txBody>
          <a:bodyPr/>
          <a:lstStyle/>
          <a:p>
            <a:endParaRPr lang="en-US" dirty="0" smtClean="0">
              <a:latin typeface="Times New Roman" pitchFamily="18" charset="0"/>
            </a:endParaRPr>
          </a:p>
        </p:txBody>
      </p:sp>
      <p:sp>
        <p:nvSpPr>
          <p:cNvPr id="171011"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noFill/>
          <a:ln w="9525"/>
        </p:spPr>
        <p:txBody>
          <a:bodyPr/>
          <a:lstStyle/>
          <a:p>
            <a:endParaRPr lang="en-US" dirty="0" smtClean="0">
              <a:latin typeface="Times New Roman" pitchFamily="18" charset="0"/>
            </a:endParaRPr>
          </a:p>
        </p:txBody>
      </p:sp>
      <p:sp>
        <p:nvSpPr>
          <p:cNvPr id="171011"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noFill/>
          <a:ln w="9525"/>
        </p:spPr>
        <p:txBody>
          <a:bodyPr/>
          <a:lstStyle/>
          <a:p>
            <a:endParaRPr lang="en-US" dirty="0" smtClean="0">
              <a:latin typeface="Times New Roman" pitchFamily="18" charset="0"/>
            </a:endParaRPr>
          </a:p>
        </p:txBody>
      </p:sp>
      <p:sp>
        <p:nvSpPr>
          <p:cNvPr id="171011"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noFill/>
          <a:ln w="9525"/>
        </p:spPr>
        <p:txBody>
          <a:bodyPr/>
          <a:lstStyle/>
          <a:p>
            <a:endParaRPr lang="en-US" dirty="0" smtClean="0">
              <a:latin typeface="Times New Roman" pitchFamily="18" charset="0"/>
            </a:endParaRPr>
          </a:p>
        </p:txBody>
      </p:sp>
      <p:sp>
        <p:nvSpPr>
          <p:cNvPr id="171011"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noFill/>
          <a:ln w="9525"/>
        </p:spPr>
        <p:txBody>
          <a:bodyPr/>
          <a:lstStyle/>
          <a:p>
            <a:endParaRPr lang="en-US" dirty="0" smtClean="0">
              <a:latin typeface="Times New Roman" pitchFamily="18" charset="0"/>
            </a:endParaRPr>
          </a:p>
        </p:txBody>
      </p:sp>
      <p:sp>
        <p:nvSpPr>
          <p:cNvPr id="171011"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noFill/>
          <a:ln w="9525"/>
        </p:spPr>
        <p:txBody>
          <a:bodyPr/>
          <a:lstStyle/>
          <a:p>
            <a:endParaRPr lang="en-US" dirty="0" smtClean="0">
              <a:latin typeface="Times New Roman" pitchFamily="18" charset="0"/>
            </a:endParaRPr>
          </a:p>
        </p:txBody>
      </p:sp>
      <p:sp>
        <p:nvSpPr>
          <p:cNvPr id="171011"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noFill/>
          <a:ln w="9525"/>
        </p:spPr>
        <p:txBody>
          <a:bodyPr/>
          <a:lstStyle/>
          <a:p>
            <a:endParaRPr lang="en-US" dirty="0" smtClean="0">
              <a:latin typeface="Times New Roman" pitchFamily="18" charset="0"/>
            </a:endParaRPr>
          </a:p>
        </p:txBody>
      </p:sp>
      <p:sp>
        <p:nvSpPr>
          <p:cNvPr id="171011"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CCE82A3-818B-48A5-A827-EB76D1888836}" type="slidenum">
              <a:rPr lang="en-GB" altLang="en-US" sz="1200"/>
              <a:pPr eaLnBrk="1" hangingPunct="1"/>
              <a:t>158</a:t>
            </a:fld>
            <a:endParaRPr lang="en-GB" altLang="en-US" sz="1200" dirty="0"/>
          </a:p>
        </p:txBody>
      </p:sp>
      <p:sp>
        <p:nvSpPr>
          <p:cNvPr id="11264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1264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18ECAC05-40D9-4162-A34B-1D7D1799168B}" type="slidenum">
              <a:rPr lang="en-US" altLang="en-US" sz="1200"/>
              <a:pPr algn="r" eaLnBrk="1" hangingPunct="1"/>
              <a:t>158</a:t>
            </a:fld>
            <a:endParaRPr lang="en-US" altLang="en-US" sz="1200" dirty="0"/>
          </a:p>
        </p:txBody>
      </p:sp>
      <p:sp>
        <p:nvSpPr>
          <p:cNvPr id="112645" name="Rectangle 2"/>
          <p:cNvSpPr>
            <a:spLocks noGrp="1" noRot="1" noChangeAspect="1" noChangeArrowheads="1" noTextEdit="1"/>
          </p:cNvSpPr>
          <p:nvPr>
            <p:ph type="sldImg"/>
          </p:nvPr>
        </p:nvSpPr>
        <p:spPr>
          <a:ln/>
        </p:spPr>
      </p:sp>
      <p:sp>
        <p:nvSpPr>
          <p:cNvPr id="1126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286468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6E7CBA8-43AE-43DE-8C65-D0A187C9BD59}" type="slidenum">
              <a:rPr lang="en-GB" altLang="en-US" sz="1200"/>
              <a:pPr eaLnBrk="1" hangingPunct="1"/>
              <a:t>159</a:t>
            </a:fld>
            <a:endParaRPr lang="en-GB" altLang="en-US" sz="1200" dirty="0"/>
          </a:p>
        </p:txBody>
      </p:sp>
      <p:sp>
        <p:nvSpPr>
          <p:cNvPr id="11366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1366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E7CDDD0-B9C3-428A-92AA-4D635864798D}" type="slidenum">
              <a:rPr lang="en-US" altLang="en-US" sz="1200"/>
              <a:pPr algn="r" eaLnBrk="1" hangingPunct="1"/>
              <a:t>159</a:t>
            </a:fld>
            <a:endParaRPr lang="en-US" altLang="en-US" sz="1200" dirty="0"/>
          </a:p>
        </p:txBody>
      </p:sp>
      <p:sp>
        <p:nvSpPr>
          <p:cNvPr id="113669" name="Rectangle 2"/>
          <p:cNvSpPr>
            <a:spLocks noGrp="1" noRot="1" noChangeAspect="1" noChangeArrowheads="1" noTextEdit="1"/>
          </p:cNvSpPr>
          <p:nvPr>
            <p:ph type="sldImg"/>
          </p:nvPr>
        </p:nvSpPr>
        <p:spPr>
          <a:ln/>
        </p:spPr>
      </p:sp>
      <p:sp>
        <p:nvSpPr>
          <p:cNvPr id="1136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647806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body" idx="1"/>
          </p:nvPr>
        </p:nvSpPr>
        <p:spPr>
          <a:noFill/>
          <a:ln w="9525"/>
        </p:spPr>
        <p:txBody>
          <a:bodyPr/>
          <a:lstStyle/>
          <a:p>
            <a:endParaRPr lang="en-US" dirty="0" smtClean="0">
              <a:latin typeface="Times New Roman" pitchFamily="18" charset="0"/>
            </a:endParaRPr>
          </a:p>
        </p:txBody>
      </p:sp>
      <p:sp>
        <p:nvSpPr>
          <p:cNvPr id="177155" name="Rectangle 3"/>
          <p:cNvSpPr>
            <a:spLocks noGrp="1" noRot="1" noChangeAspect="1" noChangeArrowheads="1" noTextEdit="1"/>
          </p:cNvSpPr>
          <p:nvPr>
            <p:ph type="sldImg"/>
          </p:nvPr>
        </p:nvSpPr>
        <p:spPr>
          <a:xfrm>
            <a:off x="1409700" y="692150"/>
            <a:ext cx="4038600" cy="2273300"/>
          </a:xfrm>
          <a:ln cap="flat"/>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7C0B97F-279C-4793-BC1E-F5BDEF879809}" type="slidenum">
              <a:rPr lang="en-GB" altLang="en-US" sz="1200"/>
              <a:pPr eaLnBrk="1" hangingPunct="1"/>
              <a:t>170</a:t>
            </a:fld>
            <a:endParaRPr lang="en-GB" altLang="en-US" sz="1200" dirty="0"/>
          </a:p>
        </p:txBody>
      </p:sp>
      <p:sp>
        <p:nvSpPr>
          <p:cNvPr id="11469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1469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293B9ABD-2DD0-4930-B0C3-E9E915DFF7F5}" type="slidenum">
              <a:rPr lang="en-US" altLang="en-US" sz="1200"/>
              <a:pPr algn="r" eaLnBrk="1" hangingPunct="1"/>
              <a:t>170</a:t>
            </a:fld>
            <a:endParaRPr lang="en-US" altLang="en-US" sz="1200" dirty="0"/>
          </a:p>
        </p:txBody>
      </p:sp>
      <p:sp>
        <p:nvSpPr>
          <p:cNvPr id="114693" name="Rectangle 2"/>
          <p:cNvSpPr>
            <a:spLocks noGrp="1" noRot="1" noChangeAspect="1" noChangeArrowheads="1" noTextEdit="1"/>
          </p:cNvSpPr>
          <p:nvPr>
            <p:ph type="sldImg"/>
          </p:nvPr>
        </p:nvSpPr>
        <p:spPr>
          <a:ln/>
        </p:spPr>
      </p:sp>
      <p:sp>
        <p:nvSpPr>
          <p:cNvPr id="11469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721680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66134A5-1932-49A3-8280-78ED60F44405}" type="slidenum">
              <a:rPr lang="en-GB" altLang="en-US" sz="1200"/>
              <a:pPr eaLnBrk="1" hangingPunct="1"/>
              <a:t>171</a:t>
            </a:fld>
            <a:endParaRPr lang="en-GB" altLang="en-US" sz="1200" dirty="0"/>
          </a:p>
        </p:txBody>
      </p:sp>
      <p:sp>
        <p:nvSpPr>
          <p:cNvPr id="11571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1571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AC141F47-5510-4A2D-8439-7032D847FA67}" type="slidenum">
              <a:rPr lang="en-US" altLang="en-US" sz="1200"/>
              <a:pPr algn="r" eaLnBrk="1" hangingPunct="1"/>
              <a:t>171</a:t>
            </a:fld>
            <a:endParaRPr lang="en-US" altLang="en-US" sz="1200" dirty="0"/>
          </a:p>
        </p:txBody>
      </p:sp>
      <p:sp>
        <p:nvSpPr>
          <p:cNvPr id="115717" name="Rectangle 2"/>
          <p:cNvSpPr>
            <a:spLocks noGrp="1" noRot="1" noChangeAspect="1" noChangeArrowheads="1" noTextEdit="1"/>
          </p:cNvSpPr>
          <p:nvPr>
            <p:ph type="sldImg"/>
          </p:nvPr>
        </p:nvSpPr>
        <p:spPr>
          <a:ln/>
        </p:spPr>
      </p:sp>
      <p:sp>
        <p:nvSpPr>
          <p:cNvPr id="1157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565522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B8AB2A1-5B16-4780-9452-B5DB5B2C25D2}" type="slidenum">
              <a:rPr lang="en-GB" altLang="en-US" sz="1200"/>
              <a:pPr eaLnBrk="1" hangingPunct="1"/>
              <a:t>176</a:t>
            </a:fld>
            <a:endParaRPr lang="en-GB" altLang="en-US" sz="1200" dirty="0"/>
          </a:p>
        </p:txBody>
      </p:sp>
      <p:sp>
        <p:nvSpPr>
          <p:cNvPr id="11673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1674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004DB3D-BF1C-4FB5-BECC-EF9C61CF5A44}" type="slidenum">
              <a:rPr lang="en-US" altLang="en-US" sz="1200"/>
              <a:pPr algn="r" eaLnBrk="1" hangingPunct="1"/>
              <a:t>176</a:t>
            </a:fld>
            <a:endParaRPr lang="en-US" altLang="en-US" sz="1200" dirty="0"/>
          </a:p>
        </p:txBody>
      </p:sp>
      <p:sp>
        <p:nvSpPr>
          <p:cNvPr id="116741" name="Rectangle 2"/>
          <p:cNvSpPr>
            <a:spLocks noGrp="1" noRot="1" noChangeAspect="1" noChangeArrowheads="1" noTextEdit="1"/>
          </p:cNvSpPr>
          <p:nvPr>
            <p:ph type="sldImg"/>
          </p:nvPr>
        </p:nvSpPr>
        <p:spPr>
          <a:ln/>
        </p:spPr>
      </p:sp>
      <p:sp>
        <p:nvSpPr>
          <p:cNvPr id="1167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536439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BEA8813-4B78-45AF-ABCD-C3A252062F67}" type="slidenum">
              <a:rPr lang="en-GB" altLang="en-US" sz="1200"/>
              <a:pPr eaLnBrk="1" hangingPunct="1"/>
              <a:t>177</a:t>
            </a:fld>
            <a:endParaRPr lang="en-GB" altLang="en-US" sz="1200" dirty="0"/>
          </a:p>
        </p:txBody>
      </p:sp>
      <p:sp>
        <p:nvSpPr>
          <p:cNvPr id="11776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1776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FE2C3017-EBB5-48A6-A106-8556709A7796}" type="slidenum">
              <a:rPr lang="en-US" altLang="en-US" sz="1200"/>
              <a:pPr algn="r" eaLnBrk="1" hangingPunct="1"/>
              <a:t>177</a:t>
            </a:fld>
            <a:endParaRPr lang="en-US" altLang="en-US" sz="1200" dirty="0"/>
          </a:p>
        </p:txBody>
      </p:sp>
      <p:sp>
        <p:nvSpPr>
          <p:cNvPr id="117765" name="Rectangle 2"/>
          <p:cNvSpPr>
            <a:spLocks noGrp="1" noRot="1" noChangeAspect="1" noChangeArrowheads="1" noTextEdit="1"/>
          </p:cNvSpPr>
          <p:nvPr>
            <p:ph type="sldImg"/>
          </p:nvPr>
        </p:nvSpPr>
        <p:spPr>
          <a:ln/>
        </p:spPr>
      </p:sp>
      <p:sp>
        <p:nvSpPr>
          <p:cNvPr id="11776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313395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96E2BFE-C0AA-4C41-B774-DD37B18BADD1}" type="slidenum">
              <a:rPr lang="en-GB" altLang="en-US" sz="1200"/>
              <a:pPr eaLnBrk="1" hangingPunct="1"/>
              <a:t>178</a:t>
            </a:fld>
            <a:endParaRPr lang="en-GB" altLang="en-US" sz="1200" dirty="0"/>
          </a:p>
        </p:txBody>
      </p:sp>
      <p:sp>
        <p:nvSpPr>
          <p:cNvPr id="11981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1981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A5DF69B7-3C93-45EA-A2BC-5A8D57619523}" type="slidenum">
              <a:rPr lang="en-US" altLang="en-US" sz="1200"/>
              <a:pPr algn="r" eaLnBrk="1" hangingPunct="1"/>
              <a:t>178</a:t>
            </a:fld>
            <a:endParaRPr lang="en-US" altLang="en-US" sz="1200" dirty="0"/>
          </a:p>
        </p:txBody>
      </p:sp>
      <p:sp>
        <p:nvSpPr>
          <p:cNvPr id="119813" name="Rectangle 2"/>
          <p:cNvSpPr>
            <a:spLocks noGrp="1" noRot="1" noChangeAspect="1" noChangeArrowheads="1" noTextEdit="1"/>
          </p:cNvSpPr>
          <p:nvPr>
            <p:ph type="sldImg"/>
          </p:nvPr>
        </p:nvSpPr>
        <p:spPr>
          <a:ln/>
        </p:spPr>
      </p:sp>
      <p:sp>
        <p:nvSpPr>
          <p:cNvPr id="11981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0033929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2DC4759-B25C-4783-9D7E-82494235DF94}" type="slidenum">
              <a:rPr lang="en-GB" altLang="en-US" sz="1200"/>
              <a:pPr eaLnBrk="1" hangingPunct="1"/>
              <a:t>179</a:t>
            </a:fld>
            <a:endParaRPr lang="en-GB" altLang="en-US" sz="1200" dirty="0"/>
          </a:p>
        </p:txBody>
      </p:sp>
      <p:sp>
        <p:nvSpPr>
          <p:cNvPr id="12083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2083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6C997332-4FDA-4808-A25C-7A760B0457BF}" type="slidenum">
              <a:rPr lang="en-US" altLang="en-US" sz="1200"/>
              <a:pPr algn="r" eaLnBrk="1" hangingPunct="1"/>
              <a:t>179</a:t>
            </a:fld>
            <a:endParaRPr lang="en-US" altLang="en-US" sz="1200" dirty="0"/>
          </a:p>
        </p:txBody>
      </p:sp>
      <p:sp>
        <p:nvSpPr>
          <p:cNvPr id="120837" name="Rectangle 2"/>
          <p:cNvSpPr>
            <a:spLocks noGrp="1" noRot="1" noChangeAspect="1" noChangeArrowheads="1" noTextEdit="1"/>
          </p:cNvSpPr>
          <p:nvPr>
            <p:ph type="sldImg"/>
          </p:nvPr>
        </p:nvSpPr>
        <p:spPr>
          <a:ln/>
        </p:spPr>
      </p:sp>
      <p:sp>
        <p:nvSpPr>
          <p:cNvPr id="12083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956847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D708DEB-B4FD-4DAD-AB01-2911E25F3412}" type="slidenum">
              <a:rPr lang="en-GB" altLang="en-US" sz="1200"/>
              <a:pPr eaLnBrk="1" hangingPunct="1"/>
              <a:t>180</a:t>
            </a:fld>
            <a:endParaRPr lang="en-GB" altLang="en-US" sz="1200" dirty="0"/>
          </a:p>
        </p:txBody>
      </p:sp>
      <p:sp>
        <p:nvSpPr>
          <p:cNvPr id="12185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2186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91B8BF8-193F-4526-98DE-505D8A525FFC}" type="slidenum">
              <a:rPr lang="en-US" altLang="en-US" sz="1200"/>
              <a:pPr algn="r" eaLnBrk="1" hangingPunct="1"/>
              <a:t>180</a:t>
            </a:fld>
            <a:endParaRPr lang="en-US" altLang="en-US" sz="1200" dirty="0"/>
          </a:p>
        </p:txBody>
      </p:sp>
      <p:sp>
        <p:nvSpPr>
          <p:cNvPr id="121861" name="Rectangle 2"/>
          <p:cNvSpPr>
            <a:spLocks noGrp="1" noRot="1" noChangeAspect="1" noChangeArrowheads="1" noTextEdit="1"/>
          </p:cNvSpPr>
          <p:nvPr>
            <p:ph type="sldImg"/>
          </p:nvPr>
        </p:nvSpPr>
        <p:spPr>
          <a:ln/>
        </p:spPr>
      </p:sp>
      <p:sp>
        <p:nvSpPr>
          <p:cNvPr id="12186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0570782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9CBA1FA-F835-4492-968E-B21B84A3FD78}" type="slidenum">
              <a:rPr lang="en-GB" altLang="en-US" sz="1200"/>
              <a:pPr eaLnBrk="1" hangingPunct="1"/>
              <a:t>181</a:t>
            </a:fld>
            <a:endParaRPr lang="en-GB" altLang="en-US" sz="1200" dirty="0"/>
          </a:p>
        </p:txBody>
      </p:sp>
      <p:sp>
        <p:nvSpPr>
          <p:cNvPr id="12697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2698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C04EE265-429E-4505-ACD1-4306E20A4FF9}" type="slidenum">
              <a:rPr lang="en-US" altLang="en-US" sz="1200"/>
              <a:pPr algn="r" eaLnBrk="1" hangingPunct="1"/>
              <a:t>181</a:t>
            </a:fld>
            <a:endParaRPr lang="en-US" altLang="en-US" sz="1200" dirty="0"/>
          </a:p>
        </p:txBody>
      </p:sp>
      <p:sp>
        <p:nvSpPr>
          <p:cNvPr id="126981" name="Rectangle 2"/>
          <p:cNvSpPr>
            <a:spLocks noGrp="1" noRot="1" noChangeAspect="1" noChangeArrowheads="1" noTextEdit="1"/>
          </p:cNvSpPr>
          <p:nvPr>
            <p:ph type="sldImg"/>
          </p:nvPr>
        </p:nvSpPr>
        <p:spPr>
          <a:ln/>
        </p:spPr>
      </p:sp>
      <p:sp>
        <p:nvSpPr>
          <p:cNvPr id="12698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342540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26254D4-F308-42BC-9DFA-E1DDC913D6C9}" type="slidenum">
              <a:rPr lang="en-GB" altLang="en-US" sz="1200"/>
              <a:pPr eaLnBrk="1" hangingPunct="1"/>
              <a:t>182</a:t>
            </a:fld>
            <a:endParaRPr lang="en-GB" altLang="en-US" sz="1200" dirty="0"/>
          </a:p>
        </p:txBody>
      </p:sp>
      <p:sp>
        <p:nvSpPr>
          <p:cNvPr id="12800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2800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1C4C37AA-8A14-4928-B0B7-477BFF9EA2B6}" type="slidenum">
              <a:rPr lang="en-US" altLang="en-US" sz="1200"/>
              <a:pPr algn="r" eaLnBrk="1" hangingPunct="1"/>
              <a:t>182</a:t>
            </a:fld>
            <a:endParaRPr lang="en-US" altLang="en-US" sz="1200" dirty="0"/>
          </a:p>
        </p:txBody>
      </p:sp>
      <p:sp>
        <p:nvSpPr>
          <p:cNvPr id="128005" name="Rectangle 2"/>
          <p:cNvSpPr>
            <a:spLocks noGrp="1" noRot="1" noChangeAspect="1" noChangeArrowheads="1" noTextEdit="1"/>
          </p:cNvSpPr>
          <p:nvPr>
            <p:ph type="sldImg"/>
          </p:nvPr>
        </p:nvSpPr>
        <p:spPr>
          <a:ln/>
        </p:spPr>
      </p:sp>
      <p:sp>
        <p:nvSpPr>
          <p:cNvPr id="12800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352997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5F6E9AE-EB97-4C1C-B14A-06C5FB091E83}" type="slidenum">
              <a:rPr lang="en-GB" altLang="en-US" sz="1200"/>
              <a:pPr eaLnBrk="1" hangingPunct="1"/>
              <a:t>183</a:t>
            </a:fld>
            <a:endParaRPr lang="en-GB" altLang="en-US" sz="1200" dirty="0"/>
          </a:p>
        </p:txBody>
      </p:sp>
      <p:sp>
        <p:nvSpPr>
          <p:cNvPr id="12902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2902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F919B32-2438-4EDB-9624-D8030D338241}" type="slidenum">
              <a:rPr lang="en-US" altLang="en-US" sz="1200"/>
              <a:pPr algn="r" eaLnBrk="1" hangingPunct="1"/>
              <a:t>183</a:t>
            </a:fld>
            <a:endParaRPr lang="en-US" altLang="en-US" sz="1200" dirty="0"/>
          </a:p>
        </p:txBody>
      </p:sp>
      <p:sp>
        <p:nvSpPr>
          <p:cNvPr id="129029" name="Rectangle 2"/>
          <p:cNvSpPr>
            <a:spLocks noGrp="1" noRot="1" noChangeAspect="1" noChangeArrowheads="1" noTextEdit="1"/>
          </p:cNvSpPr>
          <p:nvPr>
            <p:ph type="sldImg"/>
          </p:nvPr>
        </p:nvSpPr>
        <p:spPr>
          <a:ln/>
        </p:spPr>
      </p:sp>
      <p:sp>
        <p:nvSpPr>
          <p:cNvPr id="12903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240634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115088B-68D9-4DE2-A149-95721C51DB09}" type="slidenum">
              <a:rPr lang="en-GB" altLang="en-US" sz="1200"/>
              <a:pPr eaLnBrk="1" hangingPunct="1"/>
              <a:t>184</a:t>
            </a:fld>
            <a:endParaRPr lang="en-GB" altLang="en-US" sz="1200" dirty="0"/>
          </a:p>
        </p:txBody>
      </p:sp>
      <p:sp>
        <p:nvSpPr>
          <p:cNvPr id="13005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005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EC33237B-E979-467A-B49C-6E5AD5E35389}" type="slidenum">
              <a:rPr lang="en-US" altLang="en-US" sz="1200"/>
              <a:pPr algn="r" eaLnBrk="1" hangingPunct="1"/>
              <a:t>184</a:t>
            </a:fld>
            <a:endParaRPr lang="en-US" altLang="en-US" sz="1200" dirty="0"/>
          </a:p>
        </p:txBody>
      </p:sp>
      <p:sp>
        <p:nvSpPr>
          <p:cNvPr id="130053" name="Rectangle 2"/>
          <p:cNvSpPr>
            <a:spLocks noGrp="1" noRot="1" noChangeAspect="1" noChangeArrowheads="1" noTextEdit="1"/>
          </p:cNvSpPr>
          <p:nvPr>
            <p:ph type="sldImg"/>
          </p:nvPr>
        </p:nvSpPr>
        <p:spPr>
          <a:ln/>
        </p:spPr>
      </p:sp>
      <p:sp>
        <p:nvSpPr>
          <p:cNvPr id="13005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7842621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51DA5B4-60CC-402D-A5F7-F0C2D701BBBE}" type="slidenum">
              <a:rPr lang="en-GB" altLang="en-US" sz="1200"/>
              <a:pPr eaLnBrk="1" hangingPunct="1"/>
              <a:t>190</a:t>
            </a:fld>
            <a:endParaRPr lang="en-GB" altLang="en-US" sz="1200" dirty="0"/>
          </a:p>
        </p:txBody>
      </p:sp>
      <p:sp>
        <p:nvSpPr>
          <p:cNvPr id="13414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414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8E32F901-6FD0-44EB-982E-7D91A819F5C6}" type="slidenum">
              <a:rPr lang="en-US" altLang="en-US" sz="1200"/>
              <a:pPr algn="r" eaLnBrk="1" hangingPunct="1"/>
              <a:t>190</a:t>
            </a:fld>
            <a:endParaRPr lang="en-US" altLang="en-US" sz="1200" dirty="0"/>
          </a:p>
        </p:txBody>
      </p:sp>
      <p:sp>
        <p:nvSpPr>
          <p:cNvPr id="134149" name="Rectangle 2"/>
          <p:cNvSpPr>
            <a:spLocks noGrp="1" noRot="1" noChangeAspect="1" noChangeArrowheads="1" noTextEdit="1"/>
          </p:cNvSpPr>
          <p:nvPr>
            <p:ph type="sldImg"/>
          </p:nvPr>
        </p:nvSpPr>
        <p:spPr>
          <a:ln/>
        </p:spPr>
      </p:sp>
      <p:sp>
        <p:nvSpPr>
          <p:cNvPr id="13415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0182407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F21C8D7-FA14-4F6D-B70C-878A40C0037D}" type="slidenum">
              <a:rPr lang="en-GB" altLang="en-US" sz="1200"/>
              <a:pPr eaLnBrk="1" hangingPunct="1"/>
              <a:t>191</a:t>
            </a:fld>
            <a:endParaRPr lang="en-GB" altLang="en-US" sz="1200" dirty="0"/>
          </a:p>
        </p:txBody>
      </p:sp>
      <p:sp>
        <p:nvSpPr>
          <p:cNvPr id="13517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517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A1C74ED6-286B-4C4D-8DC2-DF2AE3A88096}" type="slidenum">
              <a:rPr lang="en-US" altLang="en-US" sz="1200"/>
              <a:pPr algn="r" eaLnBrk="1" hangingPunct="1"/>
              <a:t>191</a:t>
            </a:fld>
            <a:endParaRPr lang="en-US" altLang="en-US" sz="1200" dirty="0"/>
          </a:p>
        </p:txBody>
      </p:sp>
      <p:sp>
        <p:nvSpPr>
          <p:cNvPr id="135173" name="Rectangle 2"/>
          <p:cNvSpPr>
            <a:spLocks noGrp="1" noRot="1" noChangeAspect="1" noChangeArrowheads="1" noTextEdit="1"/>
          </p:cNvSpPr>
          <p:nvPr>
            <p:ph type="sldImg"/>
          </p:nvPr>
        </p:nvSpPr>
        <p:spPr>
          <a:ln/>
        </p:spPr>
      </p:sp>
      <p:sp>
        <p:nvSpPr>
          <p:cNvPr id="13517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380976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3E92B18-A779-4B46-B5F4-6F5B7C7B1EA2}" type="slidenum">
              <a:rPr lang="en-GB" altLang="en-US" sz="1200"/>
              <a:pPr eaLnBrk="1" hangingPunct="1"/>
              <a:t>192</a:t>
            </a:fld>
            <a:endParaRPr lang="en-GB" altLang="en-US" sz="1200" dirty="0"/>
          </a:p>
        </p:txBody>
      </p:sp>
      <p:sp>
        <p:nvSpPr>
          <p:cNvPr id="13619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619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1397DC1-0226-42F4-AAF8-0069291FA39D}" type="slidenum">
              <a:rPr lang="en-US" altLang="en-US" sz="1200"/>
              <a:pPr algn="r" eaLnBrk="1" hangingPunct="1"/>
              <a:t>192</a:t>
            </a:fld>
            <a:endParaRPr lang="en-US" altLang="en-US" sz="1200" dirty="0"/>
          </a:p>
        </p:txBody>
      </p:sp>
      <p:sp>
        <p:nvSpPr>
          <p:cNvPr id="136197" name="Rectangle 2"/>
          <p:cNvSpPr>
            <a:spLocks noGrp="1" noRot="1" noChangeAspect="1" noChangeArrowheads="1" noTextEdit="1"/>
          </p:cNvSpPr>
          <p:nvPr>
            <p:ph type="sldImg"/>
          </p:nvPr>
        </p:nvSpPr>
        <p:spPr>
          <a:ln/>
        </p:spPr>
      </p:sp>
      <p:sp>
        <p:nvSpPr>
          <p:cNvPr id="1361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4199802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3E92B18-A779-4B46-B5F4-6F5B7C7B1EA2}" type="slidenum">
              <a:rPr lang="en-GB" altLang="en-US" sz="1200"/>
              <a:pPr eaLnBrk="1" hangingPunct="1"/>
              <a:t>193</a:t>
            </a:fld>
            <a:endParaRPr lang="en-GB" altLang="en-US" sz="1200" dirty="0"/>
          </a:p>
        </p:txBody>
      </p:sp>
      <p:sp>
        <p:nvSpPr>
          <p:cNvPr id="13619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619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1397DC1-0226-42F4-AAF8-0069291FA39D}" type="slidenum">
              <a:rPr lang="en-US" altLang="en-US" sz="1200"/>
              <a:pPr algn="r" eaLnBrk="1" hangingPunct="1"/>
              <a:t>193</a:t>
            </a:fld>
            <a:endParaRPr lang="en-US" altLang="en-US" sz="1200" dirty="0"/>
          </a:p>
        </p:txBody>
      </p:sp>
      <p:sp>
        <p:nvSpPr>
          <p:cNvPr id="136197" name="Rectangle 2"/>
          <p:cNvSpPr>
            <a:spLocks noGrp="1" noRot="1" noChangeAspect="1" noChangeArrowheads="1" noTextEdit="1"/>
          </p:cNvSpPr>
          <p:nvPr>
            <p:ph type="sldImg"/>
          </p:nvPr>
        </p:nvSpPr>
        <p:spPr>
          <a:ln/>
        </p:spPr>
      </p:sp>
      <p:sp>
        <p:nvSpPr>
          <p:cNvPr id="1361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3096010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F05DCA8-A89D-4B1F-86D5-59A517BEDCE1}" type="slidenum">
              <a:rPr lang="en-GB" altLang="en-US" sz="1200"/>
              <a:pPr eaLnBrk="1" hangingPunct="1"/>
              <a:t>194</a:t>
            </a:fld>
            <a:endParaRPr lang="en-GB" altLang="en-US" sz="1200" dirty="0"/>
          </a:p>
        </p:txBody>
      </p:sp>
      <p:sp>
        <p:nvSpPr>
          <p:cNvPr id="13721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722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E8B65E11-2CE8-441C-BFE2-BA4F80A846A8}" type="slidenum">
              <a:rPr lang="en-US" altLang="en-US" sz="1200"/>
              <a:pPr algn="r" eaLnBrk="1" hangingPunct="1"/>
              <a:t>194</a:t>
            </a:fld>
            <a:endParaRPr lang="en-US" altLang="en-US" sz="1200" dirty="0"/>
          </a:p>
        </p:txBody>
      </p:sp>
      <p:sp>
        <p:nvSpPr>
          <p:cNvPr id="137221" name="Rectangle 2"/>
          <p:cNvSpPr>
            <a:spLocks noGrp="1" noRot="1" noChangeAspect="1" noChangeArrowheads="1" noTextEdit="1"/>
          </p:cNvSpPr>
          <p:nvPr>
            <p:ph type="sldImg"/>
          </p:nvPr>
        </p:nvSpPr>
        <p:spPr>
          <a:ln/>
        </p:spPr>
      </p:sp>
      <p:sp>
        <p:nvSpPr>
          <p:cNvPr id="1372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5971651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EAD3F5C-FBA8-4753-8938-DFD953F14857}" type="slidenum">
              <a:rPr lang="en-GB" altLang="en-US" sz="1200"/>
              <a:pPr eaLnBrk="1" hangingPunct="1"/>
              <a:t>195</a:t>
            </a:fld>
            <a:endParaRPr lang="en-GB" altLang="en-US" sz="1200" dirty="0"/>
          </a:p>
        </p:txBody>
      </p:sp>
      <p:sp>
        <p:nvSpPr>
          <p:cNvPr id="13824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824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BBFBAF07-C409-45A7-9A43-01E85483760A}" type="slidenum">
              <a:rPr lang="en-US" altLang="en-US" sz="1200"/>
              <a:pPr algn="r" eaLnBrk="1" hangingPunct="1"/>
              <a:t>195</a:t>
            </a:fld>
            <a:endParaRPr lang="en-US" altLang="en-US" sz="1200" dirty="0"/>
          </a:p>
        </p:txBody>
      </p:sp>
      <p:sp>
        <p:nvSpPr>
          <p:cNvPr id="138245" name="Rectangle 2"/>
          <p:cNvSpPr>
            <a:spLocks noGrp="1" noRot="1" noChangeAspect="1" noChangeArrowheads="1" noTextEdit="1"/>
          </p:cNvSpPr>
          <p:nvPr>
            <p:ph type="sldImg"/>
          </p:nvPr>
        </p:nvSpPr>
        <p:spPr>
          <a:ln/>
        </p:spPr>
      </p:sp>
      <p:sp>
        <p:nvSpPr>
          <p:cNvPr id="1382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4387952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3574C20-AADE-40FB-982C-092D85278C23}" type="slidenum">
              <a:rPr lang="en-GB" altLang="en-US" sz="1200"/>
              <a:pPr eaLnBrk="1" hangingPunct="1"/>
              <a:t>196</a:t>
            </a:fld>
            <a:endParaRPr lang="en-GB" altLang="en-US" sz="1200" dirty="0"/>
          </a:p>
        </p:txBody>
      </p:sp>
      <p:sp>
        <p:nvSpPr>
          <p:cNvPr id="13926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926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7CE1E4A0-D918-4BC3-9165-12F0A3F4A141}" type="slidenum">
              <a:rPr lang="en-US" altLang="en-US" sz="1200"/>
              <a:pPr algn="r" eaLnBrk="1" hangingPunct="1"/>
              <a:t>196</a:t>
            </a:fld>
            <a:endParaRPr lang="en-US" altLang="en-US" sz="1200" dirty="0"/>
          </a:p>
        </p:txBody>
      </p:sp>
      <p:sp>
        <p:nvSpPr>
          <p:cNvPr id="139269" name="Rectangle 2"/>
          <p:cNvSpPr>
            <a:spLocks noGrp="1" noRot="1" noChangeAspect="1" noChangeArrowheads="1" noTextEdit="1"/>
          </p:cNvSpPr>
          <p:nvPr>
            <p:ph type="sldImg"/>
          </p:nvPr>
        </p:nvSpPr>
        <p:spPr>
          <a:ln/>
        </p:spPr>
      </p:sp>
      <p:sp>
        <p:nvSpPr>
          <p:cNvPr id="1392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5728742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B3035EB-0D46-45FE-BCFA-B68F880C009A}" type="slidenum">
              <a:rPr lang="en-GB" altLang="en-US" sz="1200"/>
              <a:pPr eaLnBrk="1" hangingPunct="1"/>
              <a:t>197</a:t>
            </a:fld>
            <a:endParaRPr lang="en-GB" altLang="en-US" sz="1200" dirty="0"/>
          </a:p>
        </p:txBody>
      </p:sp>
      <p:sp>
        <p:nvSpPr>
          <p:cNvPr id="14029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4029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3E07682-C366-41F0-9458-89FC166F1923}" type="slidenum">
              <a:rPr lang="en-US" altLang="en-US" sz="1200"/>
              <a:pPr algn="r" eaLnBrk="1" hangingPunct="1"/>
              <a:t>197</a:t>
            </a:fld>
            <a:endParaRPr lang="en-US" altLang="en-US" sz="1200" dirty="0"/>
          </a:p>
        </p:txBody>
      </p:sp>
      <p:sp>
        <p:nvSpPr>
          <p:cNvPr id="140293" name="Rectangle 2"/>
          <p:cNvSpPr>
            <a:spLocks noGrp="1" noRot="1" noChangeAspect="1" noChangeArrowheads="1" noTextEdit="1"/>
          </p:cNvSpPr>
          <p:nvPr>
            <p:ph type="sldImg"/>
          </p:nvPr>
        </p:nvSpPr>
        <p:spPr>
          <a:ln/>
        </p:spPr>
      </p:sp>
      <p:sp>
        <p:nvSpPr>
          <p:cNvPr id="14029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5840188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82E0FE2-6691-4045-9680-83E68A913002}" type="slidenum">
              <a:rPr lang="en-GB" altLang="en-US" sz="1200"/>
              <a:pPr eaLnBrk="1" hangingPunct="1"/>
              <a:t>198</a:t>
            </a:fld>
            <a:endParaRPr lang="en-GB" altLang="en-US" sz="1200" dirty="0"/>
          </a:p>
        </p:txBody>
      </p:sp>
      <p:sp>
        <p:nvSpPr>
          <p:cNvPr id="14643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4643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1F0430A7-71C4-4AEA-80ED-35CA09264BA2}" type="slidenum">
              <a:rPr lang="en-US" altLang="en-US" sz="1200"/>
              <a:pPr algn="r" eaLnBrk="1" hangingPunct="1"/>
              <a:t>198</a:t>
            </a:fld>
            <a:endParaRPr lang="en-US" altLang="en-US" sz="1200" dirty="0"/>
          </a:p>
        </p:txBody>
      </p:sp>
      <p:sp>
        <p:nvSpPr>
          <p:cNvPr id="146437" name="Rectangle 2"/>
          <p:cNvSpPr>
            <a:spLocks noGrp="1" noRot="1" noChangeAspect="1" noChangeArrowheads="1" noTextEdit="1"/>
          </p:cNvSpPr>
          <p:nvPr>
            <p:ph type="sldImg"/>
          </p:nvPr>
        </p:nvSpPr>
        <p:spPr>
          <a:ln/>
        </p:spPr>
      </p:sp>
      <p:sp>
        <p:nvSpPr>
          <p:cNvPr id="14643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158288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C0A1F52-EBFF-4451-AA59-436F0CEC7D50}" type="slidenum">
              <a:rPr lang="en-GB" altLang="en-US" sz="1200"/>
              <a:pPr eaLnBrk="1" hangingPunct="1"/>
              <a:t>199</a:t>
            </a:fld>
            <a:endParaRPr lang="en-GB" altLang="en-US" sz="1200" dirty="0"/>
          </a:p>
        </p:txBody>
      </p:sp>
      <p:sp>
        <p:nvSpPr>
          <p:cNvPr id="14745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4746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01B2E9A5-C4FC-4A4C-A59F-A273495CDEE9}" type="slidenum">
              <a:rPr lang="en-US" altLang="en-US" sz="1200"/>
              <a:pPr algn="r" eaLnBrk="1" hangingPunct="1"/>
              <a:t>199</a:t>
            </a:fld>
            <a:endParaRPr lang="en-US" altLang="en-US" sz="1200" dirty="0"/>
          </a:p>
        </p:txBody>
      </p:sp>
      <p:sp>
        <p:nvSpPr>
          <p:cNvPr id="147461" name="Rectangle 2"/>
          <p:cNvSpPr>
            <a:spLocks noGrp="1" noRot="1" noChangeAspect="1" noChangeArrowheads="1" noTextEdit="1"/>
          </p:cNvSpPr>
          <p:nvPr>
            <p:ph type="sldImg"/>
          </p:nvPr>
        </p:nvSpPr>
        <p:spPr>
          <a:ln/>
        </p:spPr>
      </p:sp>
      <p:sp>
        <p:nvSpPr>
          <p:cNvPr id="14746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8612338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E464A35-6578-494A-B3B4-95719582AE04}" type="slidenum">
              <a:rPr lang="en-GB" altLang="en-US" sz="1200"/>
              <a:pPr eaLnBrk="1" hangingPunct="1"/>
              <a:t>200</a:t>
            </a:fld>
            <a:endParaRPr lang="en-GB" altLang="en-US" sz="1200" dirty="0"/>
          </a:p>
        </p:txBody>
      </p:sp>
      <p:sp>
        <p:nvSpPr>
          <p:cNvPr id="14848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4848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1978A8D-42D8-485E-87FD-AC04B6DA5386}" type="slidenum">
              <a:rPr lang="en-US" altLang="en-US" sz="1200"/>
              <a:pPr algn="r" eaLnBrk="1" hangingPunct="1"/>
              <a:t>200</a:t>
            </a:fld>
            <a:endParaRPr lang="en-US" altLang="en-US" sz="1200" dirty="0"/>
          </a:p>
        </p:txBody>
      </p:sp>
      <p:sp>
        <p:nvSpPr>
          <p:cNvPr id="148485" name="Rectangle 2"/>
          <p:cNvSpPr>
            <a:spLocks noGrp="1" noRot="1" noChangeAspect="1" noChangeArrowheads="1" noTextEdit="1"/>
          </p:cNvSpPr>
          <p:nvPr>
            <p:ph type="sldImg"/>
          </p:nvPr>
        </p:nvSpPr>
        <p:spPr>
          <a:ln/>
        </p:spPr>
      </p:sp>
      <p:sp>
        <p:nvSpPr>
          <p:cNvPr id="148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154480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12780AE-27C3-460C-A8CE-4A1F47DDE3B8}" type="slidenum">
              <a:rPr lang="en-GB" altLang="en-US" sz="1200"/>
              <a:pPr eaLnBrk="1" hangingPunct="1"/>
              <a:t>204</a:t>
            </a:fld>
            <a:endParaRPr lang="en-GB" altLang="en-US" sz="1200" dirty="0"/>
          </a:p>
        </p:txBody>
      </p:sp>
      <p:sp>
        <p:nvSpPr>
          <p:cNvPr id="6861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861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8A2FD88A-AEED-4220-9966-0D7F1E413365}" type="slidenum">
              <a:rPr lang="en-US" altLang="en-US" sz="1200"/>
              <a:pPr algn="r" eaLnBrk="1" hangingPunct="1"/>
              <a:t>204</a:t>
            </a:fld>
            <a:endParaRPr lang="en-US" altLang="en-US" sz="1200" dirty="0"/>
          </a:p>
        </p:txBody>
      </p:sp>
      <p:sp>
        <p:nvSpPr>
          <p:cNvPr id="68613" name="Rectangle 2"/>
          <p:cNvSpPr>
            <a:spLocks noGrp="1" noRot="1" noChangeAspect="1" noChangeArrowheads="1" noTextEdit="1"/>
          </p:cNvSpPr>
          <p:nvPr>
            <p:ph type="sldImg"/>
          </p:nvPr>
        </p:nvSpPr>
        <p:spPr>
          <a:ln/>
        </p:spPr>
      </p:sp>
      <p:sp>
        <p:nvSpPr>
          <p:cNvPr id="6861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74685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C8AE62-ADF3-47DD-9D6E-CFBCA723C13A}" type="slidenum">
              <a:rPr lang="ro-RO" smtClean="0"/>
              <a:pPr/>
              <a:t>282</a:t>
            </a:fld>
            <a:endParaRPr lang="ro-RO"/>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C8AE62-ADF3-47DD-9D6E-CFBCA723C13A}" type="slidenum">
              <a:rPr lang="ro-RO" smtClean="0"/>
              <a:pPr/>
              <a:t>283</a:t>
            </a:fld>
            <a:endParaRPr lang="ro-RO"/>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52227"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C5B72883-B9D3-448F-960D-21D1D1D92655}" type="slidenum">
              <a:rPr lang="en-US" altLang="en-US" sz="1200"/>
              <a:pPr algn="r" eaLnBrk="1" hangingPunct="1"/>
              <a:t>287</a:t>
            </a:fld>
            <a:endParaRPr lang="en-US" altLang="en-US" sz="1200" dirty="0"/>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0539710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53251"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5D38F25-8CEA-434A-8369-7F11698FE751}" type="slidenum">
              <a:rPr lang="en-US" altLang="en-US" sz="1200"/>
              <a:pPr algn="r" eaLnBrk="1" hangingPunct="1"/>
              <a:t>288</a:t>
            </a:fld>
            <a:endParaRPr lang="en-US" altLang="en-US" sz="1200" dirty="0"/>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0096931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55299"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BD4B965F-465B-445F-B3DD-9A98EFD4FDA9}" type="slidenum">
              <a:rPr lang="en-US" altLang="en-US" sz="1200"/>
              <a:pPr algn="r" eaLnBrk="1" hangingPunct="1"/>
              <a:t>293</a:t>
            </a:fld>
            <a:endParaRPr lang="en-US" altLang="en-US" sz="1200" dirty="0"/>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9775311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56323"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5F8AF7CE-5985-4D7C-8CB5-10BDDFE61445}" type="slidenum">
              <a:rPr lang="en-US" altLang="en-US" sz="1200"/>
              <a:pPr algn="r" eaLnBrk="1" hangingPunct="1"/>
              <a:t>294</a:t>
            </a:fld>
            <a:endParaRPr lang="en-US" altLang="en-US" sz="1200" dirty="0"/>
          </a:p>
        </p:txBody>
      </p:sp>
      <p:sp>
        <p:nvSpPr>
          <p:cNvPr id="56324" name="Rectangle 2"/>
          <p:cNvSpPr>
            <a:spLocks noGrp="1" noRot="1" noChangeAspect="1" noChangeArrowheads="1" noTextEdit="1"/>
          </p:cNvSpPr>
          <p:nvPr>
            <p:ph type="sldImg"/>
          </p:nvPr>
        </p:nvSpPr>
        <p:spPr>
          <a:ln/>
        </p:spPr>
      </p:sp>
      <p:sp>
        <p:nvSpPr>
          <p:cNvPr id="5632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4973108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57347"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5E1A66DF-5362-452C-AD4B-D6B99BF9BCF7}" type="slidenum">
              <a:rPr lang="en-US" altLang="en-US" sz="1200"/>
              <a:pPr algn="r" eaLnBrk="1" hangingPunct="1"/>
              <a:t>295</a:t>
            </a:fld>
            <a:endParaRPr lang="en-US" altLang="en-US" sz="1200" dirty="0"/>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7663525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58371"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FE1F916E-496D-449D-B3A7-B7CED2AFA895}" type="slidenum">
              <a:rPr lang="en-US" altLang="en-US" sz="1200"/>
              <a:pPr algn="r" eaLnBrk="1" hangingPunct="1"/>
              <a:t>296</a:t>
            </a:fld>
            <a:endParaRPr lang="en-US" altLang="en-US" sz="1200" dirty="0"/>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42458334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59395"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0B6BA015-96B6-4138-93E2-39FD398BC7FD}" type="slidenum">
              <a:rPr lang="en-US" altLang="en-US" sz="1200"/>
              <a:pPr algn="r" eaLnBrk="1" hangingPunct="1"/>
              <a:t>297</a:t>
            </a:fld>
            <a:endParaRPr lang="en-US" altLang="en-US" sz="1200" dirty="0"/>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2891695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0419"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087400F1-98A7-4D13-BB6D-0988C8A57799}" type="slidenum">
              <a:rPr lang="en-US" altLang="en-US" sz="1200"/>
              <a:pPr algn="r" eaLnBrk="1" hangingPunct="1"/>
              <a:t>298</a:t>
            </a:fld>
            <a:endParaRPr lang="en-US" altLang="en-US" sz="1200" dirty="0"/>
          </a:p>
        </p:txBody>
      </p:sp>
      <p:sp>
        <p:nvSpPr>
          <p:cNvPr id="60420" name="Rectangle 2"/>
          <p:cNvSpPr>
            <a:spLocks noGrp="1" noRot="1" noChangeAspect="1" noChangeArrowheads="1" noTextEdit="1"/>
          </p:cNvSpPr>
          <p:nvPr>
            <p:ph type="sldImg"/>
          </p:nvPr>
        </p:nvSpPr>
        <p:spPr>
          <a:ln/>
        </p:spPr>
      </p:sp>
      <p:sp>
        <p:nvSpPr>
          <p:cNvPr id="6042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2347528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1443"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6037E9F-81B4-47C7-9BB8-03A1472298ED}" type="slidenum">
              <a:rPr lang="en-US" altLang="en-US" sz="1200"/>
              <a:pPr algn="r" eaLnBrk="1" hangingPunct="1"/>
              <a:t>299</a:t>
            </a:fld>
            <a:endParaRPr lang="en-US" altLang="en-US" sz="1200" dirty="0"/>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621685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7587"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10132412-2459-44C5-8B20-10A93E017F14}" type="slidenum">
              <a:rPr lang="en-US" altLang="en-US" sz="1200"/>
              <a:pPr algn="r" eaLnBrk="1" hangingPunct="1"/>
              <a:t>320</a:t>
            </a:fld>
            <a:endParaRPr lang="en-US" altLang="en-US" sz="1200" dirty="0"/>
          </a:p>
        </p:txBody>
      </p:sp>
      <p:sp>
        <p:nvSpPr>
          <p:cNvPr id="67588" name="Rectangle 2"/>
          <p:cNvSpPr>
            <a:spLocks noGrp="1" noRot="1" noChangeAspect="1" noChangeArrowheads="1" noTextEdit="1"/>
          </p:cNvSpPr>
          <p:nvPr>
            <p:ph type="sldImg"/>
          </p:nvPr>
        </p:nvSpPr>
        <p:spPr>
          <a:ln/>
        </p:spPr>
      </p:sp>
      <p:sp>
        <p:nvSpPr>
          <p:cNvPr id="6758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9677717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0659"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3F26ADD-1A34-4E5D-8B86-9CA26928BC5B}" type="slidenum">
              <a:rPr lang="en-US" altLang="en-US" sz="1200"/>
              <a:pPr algn="r" eaLnBrk="1" hangingPunct="1"/>
              <a:t>321</a:t>
            </a:fld>
            <a:endParaRPr lang="en-US" altLang="en-US" sz="1200" dirty="0"/>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4446012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1683"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AC48848-ADF5-4924-8267-CB305EEB9E48}" type="slidenum">
              <a:rPr lang="en-US" altLang="en-US" sz="1200"/>
              <a:pPr algn="r" eaLnBrk="1" hangingPunct="1"/>
              <a:t>322</a:t>
            </a:fld>
            <a:endParaRPr lang="en-US" altLang="en-US" sz="1200" dirty="0"/>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2172023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6803"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DA93FA0-8A2E-4D7A-839C-B9384495FE1A}" type="slidenum">
              <a:rPr lang="en-US" altLang="en-US" sz="1200"/>
              <a:pPr algn="r" eaLnBrk="1" hangingPunct="1"/>
              <a:t>332</a:t>
            </a:fld>
            <a:endParaRPr lang="en-US" altLang="en-US" sz="1200" dirty="0"/>
          </a:p>
        </p:txBody>
      </p:sp>
      <p:sp>
        <p:nvSpPr>
          <p:cNvPr id="76804" name="Rectangle 2"/>
          <p:cNvSpPr>
            <a:spLocks noGrp="1" noRot="1" noChangeAspect="1" noChangeArrowheads="1" noTextEdit="1"/>
          </p:cNvSpPr>
          <p:nvPr>
            <p:ph type="sldImg"/>
          </p:nvPr>
        </p:nvSpPr>
        <p:spPr>
          <a:ln/>
        </p:spPr>
      </p:sp>
      <p:sp>
        <p:nvSpPr>
          <p:cNvPr id="7680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1361289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7827"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DA23DD5-CCFF-4232-BE3B-91C73E161249}" type="slidenum">
              <a:rPr lang="en-US" altLang="en-US" sz="1200"/>
              <a:pPr algn="r" eaLnBrk="1" hangingPunct="1"/>
              <a:t>333</a:t>
            </a:fld>
            <a:endParaRPr lang="en-US" altLang="en-US" sz="1200" dirty="0"/>
          </a:p>
        </p:txBody>
      </p:sp>
      <p:sp>
        <p:nvSpPr>
          <p:cNvPr id="77828" name="Rectangle 2"/>
          <p:cNvSpPr>
            <a:spLocks noGrp="1" noRot="1" noChangeAspect="1" noChangeArrowheads="1" noTextEdit="1"/>
          </p:cNvSpPr>
          <p:nvPr>
            <p:ph type="sldImg"/>
          </p:nvPr>
        </p:nvSpPr>
        <p:spPr>
          <a:ln/>
        </p:spPr>
      </p:sp>
      <p:sp>
        <p:nvSpPr>
          <p:cNvPr id="7782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9075506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8851"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21FA9A19-1A8A-42D1-99E9-A4F132518783}" type="slidenum">
              <a:rPr lang="en-US" altLang="en-US" sz="1200"/>
              <a:pPr algn="r" eaLnBrk="1" hangingPunct="1"/>
              <a:t>334</a:t>
            </a:fld>
            <a:endParaRPr lang="en-US" altLang="en-US" sz="1200" dirty="0"/>
          </a:p>
        </p:txBody>
      </p:sp>
      <p:sp>
        <p:nvSpPr>
          <p:cNvPr id="78852" name="Rectangle 2"/>
          <p:cNvSpPr>
            <a:spLocks noGrp="1" noRot="1" noChangeAspect="1" noChangeArrowheads="1" noTextEdit="1"/>
          </p:cNvSpPr>
          <p:nvPr>
            <p:ph type="sldImg"/>
          </p:nvPr>
        </p:nvSpPr>
        <p:spPr>
          <a:ln/>
        </p:spPr>
      </p:sp>
      <p:sp>
        <p:nvSpPr>
          <p:cNvPr id="7885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4561487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5539"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98ED4885-156A-4FAA-B83B-C319DB03CEF9}" type="slidenum">
              <a:rPr lang="en-US" altLang="en-US" sz="1200"/>
              <a:pPr algn="r" eaLnBrk="1" hangingPunct="1"/>
              <a:t>377</a:t>
            </a:fld>
            <a:endParaRPr lang="en-US" altLang="en-US" sz="1200" dirty="0"/>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7051808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66563"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96E163B4-7CF4-4731-8181-AF4D4BEEAA44}" type="slidenum">
              <a:rPr lang="en-US" altLang="en-US" sz="1200"/>
              <a:pPr algn="r" eaLnBrk="1" hangingPunct="1"/>
              <a:t>378</a:t>
            </a:fld>
            <a:endParaRPr lang="en-US" altLang="en-US" sz="1200" dirty="0"/>
          </a:p>
        </p:txBody>
      </p:sp>
      <p:sp>
        <p:nvSpPr>
          <p:cNvPr id="66564" name="Rectangle 2"/>
          <p:cNvSpPr>
            <a:spLocks noGrp="1" noRot="1" noChangeAspect="1" noChangeArrowheads="1" noTextEdit="1"/>
          </p:cNvSpPr>
          <p:nvPr>
            <p:ph type="sldImg"/>
          </p:nvPr>
        </p:nvSpPr>
        <p:spPr>
          <a:ln/>
        </p:spPr>
      </p:sp>
      <p:sp>
        <p:nvSpPr>
          <p:cNvPr id="6656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5418930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2707"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6CE37CAD-8302-4AD0-AD53-35F9DFE23F55}" type="slidenum">
              <a:rPr lang="en-US" altLang="en-US" sz="1200"/>
              <a:pPr algn="r" eaLnBrk="1" hangingPunct="1"/>
              <a:t>379</a:t>
            </a:fld>
            <a:endParaRPr lang="en-US" altLang="en-US" sz="1200" dirty="0"/>
          </a:p>
        </p:txBody>
      </p:sp>
      <p:sp>
        <p:nvSpPr>
          <p:cNvPr id="72708" name="Rectangle 2"/>
          <p:cNvSpPr>
            <a:spLocks noGrp="1" noRot="1" noChangeAspect="1" noChangeArrowheads="1" noTextEdit="1"/>
          </p:cNvSpPr>
          <p:nvPr>
            <p:ph type="sldImg"/>
          </p:nvPr>
        </p:nvSpPr>
        <p:spPr>
          <a:ln/>
        </p:spPr>
      </p:sp>
      <p:sp>
        <p:nvSpPr>
          <p:cNvPr id="7270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10022134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3731"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9C6AA0EB-51A5-43B1-BCA0-30E52C2A0735}" type="slidenum">
              <a:rPr lang="en-US" altLang="en-US" sz="1200"/>
              <a:pPr algn="r" eaLnBrk="1" hangingPunct="1"/>
              <a:t>380</a:t>
            </a:fld>
            <a:endParaRPr lang="en-US" altLang="en-US" sz="1200" dirty="0"/>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616139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5779"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7F9FA4FD-26BA-4645-8B92-07B53E057054}" type="slidenum">
              <a:rPr lang="en-US" altLang="en-US" sz="1200"/>
              <a:pPr algn="r" eaLnBrk="1" hangingPunct="1"/>
              <a:t>381</a:t>
            </a:fld>
            <a:endParaRPr lang="en-US" altLang="en-US" sz="1200" dirty="0"/>
          </a:p>
        </p:txBody>
      </p:sp>
      <p:sp>
        <p:nvSpPr>
          <p:cNvPr id="75780" name="Rectangle 2"/>
          <p:cNvSpPr>
            <a:spLocks noGrp="1" noRot="1" noChangeAspect="1" noChangeArrowheads="1" noTextEdit="1"/>
          </p:cNvSpPr>
          <p:nvPr>
            <p:ph type="sldImg"/>
          </p:nvPr>
        </p:nvSpPr>
        <p:spPr>
          <a:ln/>
        </p:spPr>
      </p:sp>
      <p:sp>
        <p:nvSpPr>
          <p:cNvPr id="7578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7286406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6803"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0FCC94EC-35BE-4F22-818B-BE1DD090A72D}" type="slidenum">
              <a:rPr lang="en-US" altLang="en-US" sz="1200"/>
              <a:pPr algn="r" eaLnBrk="1" hangingPunct="1"/>
              <a:t>382</a:t>
            </a:fld>
            <a:endParaRPr lang="en-US" altLang="en-US" sz="1200" dirty="0"/>
          </a:p>
        </p:txBody>
      </p:sp>
      <p:sp>
        <p:nvSpPr>
          <p:cNvPr id="76804" name="Rectangle 2"/>
          <p:cNvSpPr>
            <a:spLocks noGrp="1" noRot="1" noChangeAspect="1" noChangeArrowheads="1" noTextEdit="1"/>
          </p:cNvSpPr>
          <p:nvPr>
            <p:ph type="sldImg"/>
          </p:nvPr>
        </p:nvSpPr>
        <p:spPr>
          <a:ln/>
        </p:spPr>
      </p:sp>
      <p:sp>
        <p:nvSpPr>
          <p:cNvPr id="7680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3721335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7827"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EA13CB0A-A2BA-454D-96C9-478BEA6D4B72}" type="slidenum">
              <a:rPr lang="en-US" altLang="en-US" sz="1200"/>
              <a:pPr algn="r" eaLnBrk="1" hangingPunct="1"/>
              <a:t>383</a:t>
            </a:fld>
            <a:endParaRPr lang="en-US" altLang="en-US" sz="1200" dirty="0"/>
          </a:p>
        </p:txBody>
      </p:sp>
      <p:sp>
        <p:nvSpPr>
          <p:cNvPr id="77828" name="Rectangle 2"/>
          <p:cNvSpPr>
            <a:spLocks noGrp="1" noRot="1" noChangeAspect="1" noChangeArrowheads="1" noTextEdit="1"/>
          </p:cNvSpPr>
          <p:nvPr>
            <p:ph type="sldImg"/>
          </p:nvPr>
        </p:nvSpPr>
        <p:spPr>
          <a:ln/>
        </p:spPr>
      </p:sp>
      <p:sp>
        <p:nvSpPr>
          <p:cNvPr id="7782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7897595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79875"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D60186E-61FA-42F8-8E45-84D623B6CC96}" type="slidenum">
              <a:rPr lang="en-US" altLang="en-US" sz="1200"/>
              <a:pPr algn="r" eaLnBrk="1" hangingPunct="1"/>
              <a:t>384</a:t>
            </a:fld>
            <a:endParaRPr lang="en-US" altLang="en-US" sz="1200" dirty="0"/>
          </a:p>
        </p:txBody>
      </p:sp>
      <p:sp>
        <p:nvSpPr>
          <p:cNvPr id="79876" name="Rectangle 2"/>
          <p:cNvSpPr>
            <a:spLocks noGrp="1" noRot="1" noChangeAspect="1" noChangeArrowheads="1" noTextEdit="1"/>
          </p:cNvSpPr>
          <p:nvPr>
            <p:ph type="sldImg"/>
          </p:nvPr>
        </p:nvSpPr>
        <p:spPr>
          <a:ln/>
        </p:spPr>
      </p:sp>
      <p:sp>
        <p:nvSpPr>
          <p:cNvPr id="7987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0909026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0899"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AFA73718-C686-4332-8207-29ED91AADFE9}" type="slidenum">
              <a:rPr lang="en-US" altLang="en-US" sz="1200"/>
              <a:pPr algn="r" eaLnBrk="1" hangingPunct="1"/>
              <a:t>385</a:t>
            </a:fld>
            <a:endParaRPr lang="en-US" altLang="en-US" sz="1200" dirty="0"/>
          </a:p>
        </p:txBody>
      </p:sp>
      <p:sp>
        <p:nvSpPr>
          <p:cNvPr id="80900" name="Rectangle 2"/>
          <p:cNvSpPr>
            <a:spLocks noGrp="1" noRot="1" noChangeAspect="1" noChangeArrowheads="1" noTextEdit="1"/>
          </p:cNvSpPr>
          <p:nvPr>
            <p:ph type="sldImg"/>
          </p:nvPr>
        </p:nvSpPr>
        <p:spPr>
          <a:ln/>
        </p:spPr>
      </p:sp>
      <p:sp>
        <p:nvSpPr>
          <p:cNvPr id="8090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2162931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1923"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05B0CB98-11B4-4E19-8084-FE20D2E78DED}" type="slidenum">
              <a:rPr lang="en-US" altLang="en-US" sz="1200"/>
              <a:pPr algn="r" eaLnBrk="1" hangingPunct="1"/>
              <a:t>386</a:t>
            </a:fld>
            <a:endParaRPr lang="en-US" altLang="en-US" sz="1200" dirty="0"/>
          </a:p>
        </p:txBody>
      </p:sp>
      <p:sp>
        <p:nvSpPr>
          <p:cNvPr id="81924" name="Rectangle 2"/>
          <p:cNvSpPr>
            <a:spLocks noGrp="1" noRot="1" noChangeAspect="1" noChangeArrowheads="1" noTextEdit="1"/>
          </p:cNvSpPr>
          <p:nvPr>
            <p:ph type="sldImg"/>
          </p:nvPr>
        </p:nvSpPr>
        <p:spPr>
          <a:ln/>
        </p:spPr>
      </p:sp>
      <p:sp>
        <p:nvSpPr>
          <p:cNvPr id="8192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4237660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2947"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20C11DA1-1861-4DEB-9F47-89AC3F7811CD}" type="slidenum">
              <a:rPr lang="en-US" altLang="en-US" sz="1200"/>
              <a:pPr algn="r" eaLnBrk="1" hangingPunct="1"/>
              <a:t>387</a:t>
            </a:fld>
            <a:endParaRPr lang="en-US" altLang="en-US" sz="1200" dirty="0"/>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20983375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3971"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98DB6EC-A944-42FF-8BC9-60D5C0D1CEF5}" type="slidenum">
              <a:rPr lang="en-US" altLang="en-US" sz="1200"/>
              <a:pPr algn="r" eaLnBrk="1" hangingPunct="1"/>
              <a:t>388</a:t>
            </a:fld>
            <a:endParaRPr lang="en-US" altLang="en-US" sz="1200" dirty="0"/>
          </a:p>
        </p:txBody>
      </p:sp>
      <p:sp>
        <p:nvSpPr>
          <p:cNvPr id="83972" name="Rectangle 2"/>
          <p:cNvSpPr>
            <a:spLocks noGrp="1" noRot="1" noChangeAspect="1" noChangeArrowheads="1" noTextEdit="1"/>
          </p:cNvSpPr>
          <p:nvPr>
            <p:ph type="sldImg"/>
          </p:nvPr>
        </p:nvSpPr>
        <p:spPr>
          <a:ln/>
        </p:spPr>
      </p:sp>
      <p:sp>
        <p:nvSpPr>
          <p:cNvPr id="839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11084253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4995"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7C942FEC-9874-46F6-A96C-2AF199429AAB}" type="slidenum">
              <a:rPr lang="en-US" altLang="en-US" sz="1200"/>
              <a:pPr algn="r" eaLnBrk="1" hangingPunct="1"/>
              <a:t>389</a:t>
            </a:fld>
            <a:endParaRPr lang="en-US" altLang="en-US" sz="1200" dirty="0"/>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31073157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6019"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2D161491-A10C-44F7-93D3-8B3771D55CE6}" type="slidenum">
              <a:rPr lang="en-US" altLang="en-US" sz="1200"/>
              <a:pPr algn="r" eaLnBrk="1" hangingPunct="1"/>
              <a:t>390</a:t>
            </a:fld>
            <a:endParaRPr lang="en-US" altLang="en-US" sz="1200" dirty="0"/>
          </a:p>
        </p:txBody>
      </p:sp>
      <p:sp>
        <p:nvSpPr>
          <p:cNvPr id="86020" name="Rectangle 2"/>
          <p:cNvSpPr>
            <a:spLocks noGrp="1" noRot="1" noChangeAspect="1" noChangeArrowheads="1" noTextEdit="1"/>
          </p:cNvSpPr>
          <p:nvPr>
            <p:ph type="sldImg"/>
          </p:nvPr>
        </p:nvSpPr>
        <p:spPr>
          <a:ln/>
        </p:spPr>
      </p:sp>
      <p:sp>
        <p:nvSpPr>
          <p:cNvPr id="8602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 xmlns:p14="http://schemas.microsoft.com/office/powerpoint/2010/main" val="3559179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3772156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1918001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5B109567-F5C3-43DE-9E78-81FF914A27B1}" type="slidenum">
              <a:rPr lang="ro-RO" smtClean="0"/>
              <a:pPr/>
              <a:t>‹#›</a:t>
            </a:fld>
            <a:endParaRPr lang="ro-RO"/>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xmlns="" val="2224055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470747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5B109567-F5C3-43DE-9E78-81FF914A27B1}" type="slidenum">
              <a:rPr lang="ro-RO" smtClean="0"/>
              <a:pPr/>
              <a:t>‹#›</a:t>
            </a:fld>
            <a:endParaRPr lang="ro-R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1934239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4073440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3147255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1600223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197600" y="1600201"/>
            <a:ext cx="5384800" cy="4525963"/>
          </a:xfrm>
        </p:spPr>
        <p:txBody>
          <a:bodyPr/>
          <a:lstStyle/>
          <a:p>
            <a:pPr lvl="0"/>
            <a:endParaRPr lang="en-US" noProof="0" smtClean="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278581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844215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982100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194590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1894863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721829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2605531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6C7C35F-20EE-4DF7-920C-100C13776B0B}" type="datetimeFigureOut">
              <a:rPr lang="ro-RO" smtClean="0"/>
              <a:pPr/>
              <a:t>03.10.2019</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2661934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6C7C35F-20EE-4DF7-920C-100C13776B0B}" type="datetimeFigureOut">
              <a:rPr lang="ro-RO" smtClean="0"/>
              <a:pPr/>
              <a:t>03.10.2019</a:t>
            </a:fld>
            <a:endParaRPr lang="ro-R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o-R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B109567-F5C3-43DE-9E78-81FF914A27B1}" type="slidenum">
              <a:rPr lang="ro-RO" smtClean="0"/>
              <a:pPr/>
              <a:t>‹#›</a:t>
            </a:fld>
            <a:endParaRPr lang="ro-RO"/>
          </a:p>
        </p:txBody>
      </p:sp>
    </p:spTree>
    <p:extLst>
      <p:ext uri="{BB962C8B-B14F-4D97-AF65-F5344CB8AC3E}">
        <p14:creationId xmlns:p14="http://schemas.microsoft.com/office/powerpoint/2010/main" xmlns="" val="1620522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14.bin"/></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22.bin"/></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27.bin"/></Relationships>
</file>

<file path=ppt/slides/_rels/slide1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30.bin"/></Relationships>
</file>

<file path=ppt/slides/_rels/slide1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4.bin"/><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37.bin"/></Relationships>
</file>

<file path=ppt/slides/_rels/slide1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oleObject" Target="../embeddings/oleObject38.bin"/></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oleObject" Target="../embeddings/oleObject39.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42.bin"/><Relationship Id="rId5" Type="http://schemas.openxmlformats.org/officeDocument/2006/relationships/oleObject" Target="../embeddings/oleObject41.bin"/><Relationship Id="rId10" Type="http://schemas.openxmlformats.org/officeDocument/2006/relationships/oleObject" Target="../embeddings/oleObject46.bin"/><Relationship Id="rId4" Type="http://schemas.openxmlformats.org/officeDocument/2006/relationships/oleObject" Target="../embeddings/oleObject40.bin"/><Relationship Id="rId9" Type="http://schemas.openxmlformats.org/officeDocument/2006/relationships/oleObject" Target="../embeddings/oleObject45.bin"/></Relationships>
</file>

<file path=ppt/slides/_rels/slide1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47.bin"/></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oleObject" Target="../embeddings/oleObject50.bin"/><Relationship Id="rId4" Type="http://schemas.openxmlformats.org/officeDocument/2006/relationships/oleObject" Target="../embeddings/oleObject49.bin"/></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oleObject" Target="../embeddings/oleObject52.bin"/><Relationship Id="rId4" Type="http://schemas.openxmlformats.org/officeDocument/2006/relationships/oleObject" Target="../embeddings/oleObject51.bin"/></Relationships>
</file>

<file path=ppt/slides/_rels/slide1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53.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oleObject" Target="../embeddings/oleObject54.bin"/></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4.v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5.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oleObject" Target="../embeddings/oleObject2.bin"/></Relationships>
</file>

<file path=ppt/slides/_rels/slide1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2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60.bin"/></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62.bin"/></Relationships>
</file>

<file path=ppt/slides/_rels/slide226.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oleObject" Target="../embeddings/oleObject65.bin"/><Relationship Id="rId4" Type="http://schemas.openxmlformats.org/officeDocument/2006/relationships/oleObject" Target="../embeddings/oleObject64.bin"/></Relationships>
</file>

<file path=ppt/slides/_rels/slide22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oleObject" Target="../embeddings/oleObject68.bin"/><Relationship Id="rId4" Type="http://schemas.openxmlformats.org/officeDocument/2006/relationships/oleObject" Target="../embeddings/oleObject67.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29.v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oleObject" Target="../embeddings/oleObject71.bin"/><Relationship Id="rId4" Type="http://schemas.openxmlformats.org/officeDocument/2006/relationships/oleObject" Target="../embeddings/oleObject70.bin"/></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31.vml"/></Relationships>
</file>

<file path=ppt/slides/_rels/slide23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32.v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75.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oleObject" Target="../embeddings/oleObject77.bin"/></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35.v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oleObject" Target="../embeddings/oleObject80.bin"/></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oleObject" Target="../embeddings/oleObject82.bin"/></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38.vml"/></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39.vml"/></Relationships>
</file>

<file path=ppt/slides/_rels/slide24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40.vml"/></Relationships>
</file>

<file path=ppt/slides/_rels/slide25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41.v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42.vml"/></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43.v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44.vml"/></Relationships>
</file>

<file path=ppt/slides/_rels/slide25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26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45.vml"/></Relationships>
</file>

<file path=ppt/slides/_rels/slide286.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46.vml"/></Relationships>
</file>

<file path=ppt/slides/_rels/slide28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oleObject" Target="../embeddings/oleObject92.bin"/></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48.v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oleObject" Target="../embeddings/oleObject95.bin"/></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51.vml"/></Relationships>
</file>

<file path=ppt/slides/_rels/slide293.x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219.png"/><Relationship Id="rId4" Type="http://schemas.openxmlformats.org/officeDocument/2006/relationships/image" Target="../media/image218.wmf"/></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oleObject" Target="../embeddings/oleObject100.bin"/><Relationship Id="rId5" Type="http://schemas.openxmlformats.org/officeDocument/2006/relationships/oleObject" Target="../embeddings/oleObject99.bin"/><Relationship Id="rId4" Type="http://schemas.openxmlformats.org/officeDocument/2006/relationships/oleObject" Target="../embeddings/oleObject98.bin"/></Relationships>
</file>

<file path=ppt/slides/_rels/slide296.x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225.wmf"/><Relationship Id="rId4" Type="http://schemas.openxmlformats.org/officeDocument/2006/relationships/image" Target="../media/image224.wmf"/></Relationships>
</file>

<file path=ppt/slides/_rels/slide297.x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wmf"/></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oleObject" Target="../embeddings/oleObject101.bin"/></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oleObject" Target="../embeddings/oleObject10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oleObject" Target="../embeddings/oleObject104.bin"/><Relationship Id="rId4" Type="http://schemas.openxmlformats.org/officeDocument/2006/relationships/oleObject" Target="../embeddings/oleObject103.bin"/></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56.vml"/></Relationships>
</file>

<file path=ppt/slides/_rels/slide30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57.vml"/></Relationships>
</file>

<file path=ppt/slides/_rels/slide312.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58.vml"/></Relationships>
</file>

<file path=ppt/slides/_rels/slide313.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oleObject" Target="../embeddings/oleObject109.bin"/></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oleObject" Target="../embeddings/oleObject111.bin"/></Relationships>
</file>

<file path=ppt/slides/_rels/slide31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oleObject" Target="../embeddings/oleObject113.bin"/><Relationship Id="rId5" Type="http://schemas.openxmlformats.org/officeDocument/2006/relationships/oleObject" Target="../embeddings/oleObject112.bin"/><Relationship Id="rId4" Type="http://schemas.openxmlformats.org/officeDocument/2006/relationships/image" Target="../media/image244.png"/></Relationships>
</file>

<file path=ppt/slides/_rels/slide31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vmlDrawing" Target="../drawings/vmlDrawing62.vml"/><Relationship Id="rId4" Type="http://schemas.openxmlformats.org/officeDocument/2006/relationships/oleObject" Target="../embeddings/oleObject114.bin"/></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vmlDrawing" Target="../drawings/vmlDrawing63.vml"/></Relationships>
</file>

<file path=ppt/slides/_rels/slide32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vmlDrawing" Target="../drawings/vmlDrawing64.v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vmlDrawing" Target="../drawings/vmlDrawing65.vml"/><Relationship Id="rId4" Type="http://schemas.openxmlformats.org/officeDocument/2006/relationships/oleObject" Target="../embeddings/oleObject117.bin"/></Relationships>
</file>

<file path=ppt/slides/_rels/slide33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vmlDrawing" Target="../drawings/vmlDrawing66.vml"/><Relationship Id="rId4" Type="http://schemas.openxmlformats.org/officeDocument/2006/relationships/oleObject" Target="../embeddings/oleObject118.bin"/></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67.vml"/></Relationships>
</file>

<file path=ppt/slides/_rels/slide337.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68.v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69.v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image" Target="../media/image262.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vmlDrawing" Target="../drawings/vmlDrawing71.vml"/></Relationships>
</file>

<file path=ppt/slides/_rels/slide34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oleObject" Target="../embeddings/oleObject125.bin"/></Relationships>
</file>

<file path=ppt/slides/_rels/slide346.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vmlDrawing" Target="../drawings/vmlDrawing73.vml"/><Relationship Id="rId4" Type="http://schemas.openxmlformats.org/officeDocument/2006/relationships/oleObject" Target="../embeddings/oleObject127.bin"/></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vmlDrawing" Target="../drawings/vmlDrawing74.vml"/><Relationship Id="rId5" Type="http://schemas.openxmlformats.org/officeDocument/2006/relationships/oleObject" Target="../embeddings/oleObject130.bin"/><Relationship Id="rId4" Type="http://schemas.openxmlformats.org/officeDocument/2006/relationships/oleObject" Target="../embeddings/oleObject129.bin"/></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75.v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76.v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77.v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78.v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79.v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80.vml"/><Relationship Id="rId4" Type="http://schemas.openxmlformats.org/officeDocument/2006/relationships/oleObject" Target="../embeddings/oleObject137.bin"/></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81.vml"/></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vmlDrawing" Target="../drawings/vmlDrawing82.v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vmlDrawing" Target="../drawings/vmlDrawing83.vml"/><Relationship Id="rId4" Type="http://schemas.openxmlformats.org/officeDocument/2006/relationships/oleObject" Target="../embeddings/oleObject140.bin"/></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vmlDrawing" Target="../drawings/vmlDrawing84.vml"/><Relationship Id="rId4" Type="http://schemas.openxmlformats.org/officeDocument/2006/relationships/oleObject" Target="../embeddings/oleObject141.bin"/></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vmlDrawing" Target="../drawings/vmlDrawing85.vml"/><Relationship Id="rId4" Type="http://schemas.openxmlformats.org/officeDocument/2006/relationships/oleObject" Target="../embeddings/oleObject142.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vmlDrawing" Target="../drawings/vmlDrawing86.vml"/><Relationship Id="rId4" Type="http://schemas.openxmlformats.org/officeDocument/2006/relationships/oleObject" Target="../embeddings/oleObject143.bin"/></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vmlDrawing" Target="../drawings/vmlDrawing87.vml"/><Relationship Id="rId4" Type="http://schemas.openxmlformats.org/officeDocument/2006/relationships/oleObject" Target="../embeddings/oleObject144.bin"/></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vmlDrawing" Target="../drawings/vmlDrawing88.v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vmlDrawing" Target="../drawings/vmlDrawing89.vml"/><Relationship Id="rId4" Type="http://schemas.openxmlformats.org/officeDocument/2006/relationships/oleObject" Target="../embeddings/oleObject147.bin"/></Relationships>
</file>

<file path=ppt/slides/_rels/slide398.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90.v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vmlDrawing" Target="../drawings/vmlDrawing91.vml"/></Relationships>
</file>

<file path=ppt/slides/_rels/slide402.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92.v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vmlDrawing" Target="../drawings/vmlDrawing93.vml"/></Relationships>
</file>

<file path=ppt/slides/_rels/slide407.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vmlDrawing" Target="../drawings/vmlDrawing94.vml"/></Relationships>
</file>

<file path=ppt/slides/_rels/slide408.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95.vml"/><Relationship Id="rId4" Type="http://schemas.openxmlformats.org/officeDocument/2006/relationships/oleObject" Target="../embeddings/oleObject154.bin"/></Relationships>
</file>

<file path=ppt/slides/_rels/slide409.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96.vml"/></Relationships>
</file>

<file path=ppt/slides/_rels/slide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vmlDrawing" Target="../drawings/vmlDrawing97.vml"/></Relationships>
</file>

<file path=ppt/slides/_rels/slide411.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vmlDrawing" Target="../drawings/vmlDrawing98.vml"/><Relationship Id="rId4" Type="http://schemas.openxmlformats.org/officeDocument/2006/relationships/oleObject" Target="../embeddings/oleObject158.bin"/></Relationships>
</file>

<file path=ppt/slides/_rels/slide412.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vmlDrawing" Target="../drawings/vmlDrawing99.vml"/><Relationship Id="rId5" Type="http://schemas.openxmlformats.org/officeDocument/2006/relationships/image" Target="../media/image305.png"/><Relationship Id="rId4" Type="http://schemas.openxmlformats.org/officeDocument/2006/relationships/oleObject" Target="../embeddings/oleObject159.bin"/></Relationships>
</file>

<file path=ppt/slides/_rels/slide413.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vmlDrawing" Target="../drawings/vmlDrawing100.vml"/><Relationship Id="rId6" Type="http://schemas.openxmlformats.org/officeDocument/2006/relationships/oleObject" Target="../embeddings/oleObject162.bin"/><Relationship Id="rId5" Type="http://schemas.openxmlformats.org/officeDocument/2006/relationships/oleObject" Target="../embeddings/oleObject161.bin"/><Relationship Id="rId4" Type="http://schemas.openxmlformats.org/officeDocument/2006/relationships/oleObject" Target="../embeddings/oleObject160.bin"/></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7.xml"/><Relationship Id="rId1" Type="http://schemas.openxmlformats.org/officeDocument/2006/relationships/vmlDrawing" Target="../drawings/vmlDrawing101.vml"/></Relationships>
</file>

<file path=ppt/slides/_rels/slide417.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7.xml"/><Relationship Id="rId1" Type="http://schemas.openxmlformats.org/officeDocument/2006/relationships/vmlDrawing" Target="../drawings/vmlDrawing102.v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7.xml"/><Relationship Id="rId1" Type="http://schemas.openxmlformats.org/officeDocument/2006/relationships/vmlDrawing" Target="../drawings/vmlDrawing103.v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7.xml"/><Relationship Id="rId1" Type="http://schemas.openxmlformats.org/officeDocument/2006/relationships/vmlDrawing" Target="../drawings/vmlDrawing104.vml"/><Relationship Id="rId5" Type="http://schemas.openxmlformats.org/officeDocument/2006/relationships/oleObject" Target="../embeddings/oleObject168.bin"/><Relationship Id="rId4" Type="http://schemas.openxmlformats.org/officeDocument/2006/relationships/oleObject" Target="../embeddings/oleObject167.bin"/></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7.xml"/><Relationship Id="rId1" Type="http://schemas.openxmlformats.org/officeDocument/2006/relationships/vmlDrawing" Target="../drawings/vmlDrawing105.v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7.xml"/><Relationship Id="rId1" Type="http://schemas.openxmlformats.org/officeDocument/2006/relationships/vmlDrawing" Target="../drawings/vmlDrawing106.vml"/><Relationship Id="rId4" Type="http://schemas.openxmlformats.org/officeDocument/2006/relationships/oleObject" Target="../embeddings/oleObject171.bin"/></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7.xml"/><Relationship Id="rId1" Type="http://schemas.openxmlformats.org/officeDocument/2006/relationships/vmlDrawing" Target="../drawings/vmlDrawing107.v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7.xml"/><Relationship Id="rId1" Type="http://schemas.openxmlformats.org/officeDocument/2006/relationships/vmlDrawing" Target="../drawings/vmlDrawing108.v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vmlDrawing" Target="../drawings/vmlDrawing109.vml"/></Relationships>
</file>

<file path=ppt/slides/_rels/slide457.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vmlDrawing" Target="../drawings/vmlDrawing110.v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vmlDrawing" Target="../drawings/vmlDrawing111.vml"/><Relationship Id="rId4" Type="http://schemas.openxmlformats.org/officeDocument/2006/relationships/oleObject" Target="../embeddings/oleObject177.bin"/></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7.xml"/><Relationship Id="rId1" Type="http://schemas.openxmlformats.org/officeDocument/2006/relationships/vmlDrawing" Target="../drawings/vmlDrawing112.vml"/><Relationship Id="rId5" Type="http://schemas.openxmlformats.org/officeDocument/2006/relationships/oleObject" Target="../embeddings/oleObject180.bin"/><Relationship Id="rId4" Type="http://schemas.openxmlformats.org/officeDocument/2006/relationships/oleObject" Target="../embeddings/oleObject179.bin"/></Relationships>
</file>

<file path=ppt/slides/_rels/slide477.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7.xml"/><Relationship Id="rId1" Type="http://schemas.openxmlformats.org/officeDocument/2006/relationships/vmlDrawing" Target="../drawings/vmlDrawing113.vml"/><Relationship Id="rId4" Type="http://schemas.openxmlformats.org/officeDocument/2006/relationships/oleObject" Target="../embeddings/oleObject182.bin"/></Relationships>
</file>

<file path=ppt/slides/_rels/slide478.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7.xml"/><Relationship Id="rId1" Type="http://schemas.openxmlformats.org/officeDocument/2006/relationships/vmlDrawing" Target="../drawings/vmlDrawing114.vml"/></Relationships>
</file>

<file path=ppt/slides/_rels/slide479.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7.xml"/><Relationship Id="rId1" Type="http://schemas.openxmlformats.org/officeDocument/2006/relationships/vmlDrawing" Target="../drawings/vmlDrawing115.v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7.xml"/><Relationship Id="rId1" Type="http://schemas.openxmlformats.org/officeDocument/2006/relationships/vmlDrawing" Target="../drawings/vmlDrawing116.vml"/><Relationship Id="rId4" Type="http://schemas.openxmlformats.org/officeDocument/2006/relationships/oleObject" Target="../embeddings/oleObject186.bin"/></Relationships>
</file>

<file path=ppt/slides/_rels/slide481.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7.xml"/><Relationship Id="rId1" Type="http://schemas.openxmlformats.org/officeDocument/2006/relationships/vmlDrawing" Target="../drawings/vmlDrawing117.vml"/><Relationship Id="rId4" Type="http://schemas.openxmlformats.org/officeDocument/2006/relationships/oleObject" Target="../embeddings/oleObject188.bin"/></Relationships>
</file>

<file path=ppt/slides/_rels/slide482.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7.xml"/><Relationship Id="rId1" Type="http://schemas.openxmlformats.org/officeDocument/2006/relationships/vmlDrawing" Target="../drawings/vmlDrawing118.vml"/></Relationships>
</file>

<file path=ppt/slides/_rels/slide483.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7.xml"/><Relationship Id="rId1" Type="http://schemas.openxmlformats.org/officeDocument/2006/relationships/vmlDrawing" Target="../drawings/vmlDrawing119.vml"/><Relationship Id="rId5" Type="http://schemas.openxmlformats.org/officeDocument/2006/relationships/oleObject" Target="../embeddings/oleObject192.bin"/><Relationship Id="rId4" Type="http://schemas.openxmlformats.org/officeDocument/2006/relationships/oleObject" Target="../embeddings/oleObject191.bin"/></Relationships>
</file>

<file path=ppt/slides/_rels/slide484.xml.rels><?xml version="1.0" encoding="UTF-8" standalone="yes"?>
<Relationships xmlns="http://schemas.openxmlformats.org/package/2006/relationships"><Relationship Id="rId8" Type="http://schemas.openxmlformats.org/officeDocument/2006/relationships/oleObject" Target="../embeddings/oleObject198.bin"/><Relationship Id="rId3" Type="http://schemas.openxmlformats.org/officeDocument/2006/relationships/oleObject" Target="../embeddings/oleObject193.bin"/><Relationship Id="rId7" Type="http://schemas.openxmlformats.org/officeDocument/2006/relationships/oleObject" Target="../embeddings/oleObject197.bin"/><Relationship Id="rId2" Type="http://schemas.openxmlformats.org/officeDocument/2006/relationships/slideLayout" Target="../slideLayouts/slideLayout7.xml"/><Relationship Id="rId1" Type="http://schemas.openxmlformats.org/officeDocument/2006/relationships/vmlDrawing" Target="../drawings/vmlDrawing120.vml"/><Relationship Id="rId6" Type="http://schemas.openxmlformats.org/officeDocument/2006/relationships/oleObject" Target="../embeddings/oleObject196.bin"/><Relationship Id="rId5" Type="http://schemas.openxmlformats.org/officeDocument/2006/relationships/oleObject" Target="../embeddings/oleObject195.bin"/><Relationship Id="rId4" Type="http://schemas.openxmlformats.org/officeDocument/2006/relationships/oleObject" Target="../embeddings/oleObject194.bin"/></Relationships>
</file>

<file path=ppt/slides/_rels/slide485.xml.rels><?xml version="1.0" encoding="UTF-8" standalone="yes"?>
<Relationships xmlns="http://schemas.openxmlformats.org/package/2006/relationships"><Relationship Id="rId8" Type="http://schemas.openxmlformats.org/officeDocument/2006/relationships/oleObject" Target="../embeddings/oleObject204.bin"/><Relationship Id="rId3" Type="http://schemas.openxmlformats.org/officeDocument/2006/relationships/oleObject" Target="../embeddings/oleObject199.bin"/><Relationship Id="rId7" Type="http://schemas.openxmlformats.org/officeDocument/2006/relationships/oleObject" Target="../embeddings/oleObject203.bin"/><Relationship Id="rId2" Type="http://schemas.openxmlformats.org/officeDocument/2006/relationships/slideLayout" Target="../slideLayouts/slideLayout7.xml"/><Relationship Id="rId1" Type="http://schemas.openxmlformats.org/officeDocument/2006/relationships/vmlDrawing" Target="../drawings/vmlDrawing121.vml"/><Relationship Id="rId6" Type="http://schemas.openxmlformats.org/officeDocument/2006/relationships/oleObject" Target="../embeddings/oleObject202.bin"/><Relationship Id="rId5" Type="http://schemas.openxmlformats.org/officeDocument/2006/relationships/oleObject" Target="../embeddings/oleObject201.bin"/><Relationship Id="rId4" Type="http://schemas.openxmlformats.org/officeDocument/2006/relationships/oleObject" Target="../embeddings/oleObject200.bin"/></Relationships>
</file>

<file path=ppt/slides/_rels/slide486.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7.xml"/><Relationship Id="rId1" Type="http://schemas.openxmlformats.org/officeDocument/2006/relationships/vmlDrawing" Target="../drawings/vmlDrawing122.vml"/><Relationship Id="rId5" Type="http://schemas.openxmlformats.org/officeDocument/2006/relationships/oleObject" Target="../embeddings/oleObject207.bin"/><Relationship Id="rId4" Type="http://schemas.openxmlformats.org/officeDocument/2006/relationships/oleObject" Target="../embeddings/oleObject206.bin"/></Relationships>
</file>

<file path=ppt/slides/_rels/slide487.xml.rels><?xml version="1.0" encoding="UTF-8" standalone="yes"?>
<Relationships xmlns="http://schemas.openxmlformats.org/package/2006/relationships"><Relationship Id="rId3" Type="http://schemas.openxmlformats.org/officeDocument/2006/relationships/oleObject" Target="../embeddings/oleObject208.bin"/><Relationship Id="rId2" Type="http://schemas.openxmlformats.org/officeDocument/2006/relationships/slideLayout" Target="../slideLayouts/slideLayout7.xml"/><Relationship Id="rId1" Type="http://schemas.openxmlformats.org/officeDocument/2006/relationships/vmlDrawing" Target="../drawings/vmlDrawing123.vml"/><Relationship Id="rId4" Type="http://schemas.openxmlformats.org/officeDocument/2006/relationships/oleObject" Target="../embeddings/oleObject209.bin"/></Relationships>
</file>

<file path=ppt/slides/_rels/slide488.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7.xml"/><Relationship Id="rId1" Type="http://schemas.openxmlformats.org/officeDocument/2006/relationships/vmlDrawing" Target="../drawings/vmlDrawing124.vml"/><Relationship Id="rId5" Type="http://schemas.openxmlformats.org/officeDocument/2006/relationships/oleObject" Target="../embeddings/oleObject212.bin"/><Relationship Id="rId4" Type="http://schemas.openxmlformats.org/officeDocument/2006/relationships/oleObject" Target="../embeddings/oleObject211.bin"/></Relationships>
</file>

<file path=ppt/slides/_rels/slide489.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7.xml"/><Relationship Id="rId1" Type="http://schemas.openxmlformats.org/officeDocument/2006/relationships/vmlDrawing" Target="../drawings/vmlDrawing125.vml"/><Relationship Id="rId4" Type="http://schemas.openxmlformats.org/officeDocument/2006/relationships/oleObject" Target="../embeddings/oleObject214.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vmlDrawing" Target="../drawings/vmlDrawing126.vml"/><Relationship Id="rId5" Type="http://schemas.openxmlformats.org/officeDocument/2006/relationships/oleObject" Target="../embeddings/oleObject217.bin"/><Relationship Id="rId4" Type="http://schemas.openxmlformats.org/officeDocument/2006/relationships/oleObject" Target="../embeddings/oleObject216.bin"/></Relationships>
</file>

<file path=ppt/slides/_rels/slide493.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vmlDrawing" Target="../drawings/vmlDrawing127.vml"/><Relationship Id="rId4" Type="http://schemas.openxmlformats.org/officeDocument/2006/relationships/oleObject" Target="../embeddings/oleObject219.bin"/></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128.vml"/><Relationship Id="rId4" Type="http://schemas.openxmlformats.org/officeDocument/2006/relationships/oleObject" Target="../embeddings/oleObject221.bin"/></Relationships>
</file>

<file path=ppt/slides/_rels/slide496.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vmlDrawing" Target="../drawings/vmlDrawing129.vml"/><Relationship Id="rId4" Type="http://schemas.openxmlformats.org/officeDocument/2006/relationships/oleObject" Target="../embeddings/oleObject223.bin"/></Relationships>
</file>

<file path=ppt/slides/_rels/slide497.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Layout" Target="../slideLayouts/slideLayout2.xml"/><Relationship Id="rId1" Type="http://schemas.openxmlformats.org/officeDocument/2006/relationships/vmlDrawing" Target="../drawings/vmlDrawing130.vml"/><Relationship Id="rId6" Type="http://schemas.openxmlformats.org/officeDocument/2006/relationships/oleObject" Target="../embeddings/oleObject227.bin"/><Relationship Id="rId5" Type="http://schemas.openxmlformats.org/officeDocument/2006/relationships/oleObject" Target="../embeddings/oleObject226.bin"/><Relationship Id="rId4" Type="http://schemas.openxmlformats.org/officeDocument/2006/relationships/oleObject" Target="../embeddings/oleObject225.bin"/></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3" Type="http://schemas.openxmlformats.org/officeDocument/2006/relationships/oleObject" Target="../embeddings/oleObject228.bin"/><Relationship Id="rId2" Type="http://schemas.openxmlformats.org/officeDocument/2006/relationships/slideLayout" Target="../slideLayouts/slideLayout2.xml"/><Relationship Id="rId1" Type="http://schemas.openxmlformats.org/officeDocument/2006/relationships/vmlDrawing" Target="../drawings/vmlDrawing131.vml"/><Relationship Id="rId4" Type="http://schemas.openxmlformats.org/officeDocument/2006/relationships/oleObject" Target="../embeddings/oleObject229.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vmlDrawing" Target="../drawings/vmlDrawing132.vml"/><Relationship Id="rId5" Type="http://schemas.openxmlformats.org/officeDocument/2006/relationships/oleObject" Target="../embeddings/oleObject231.bin"/><Relationship Id="rId4" Type="http://schemas.openxmlformats.org/officeDocument/2006/relationships/oleObject" Target="../embeddings/oleObject230.bin"/></Relationships>
</file>

<file path=ppt/slides/_rels/slide501.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2.xml"/><Relationship Id="rId1" Type="http://schemas.openxmlformats.org/officeDocument/2006/relationships/vmlDrawing" Target="../drawings/vmlDrawing133.vml"/><Relationship Id="rId6" Type="http://schemas.openxmlformats.org/officeDocument/2006/relationships/oleObject" Target="../embeddings/oleObject235.bin"/><Relationship Id="rId5" Type="http://schemas.openxmlformats.org/officeDocument/2006/relationships/oleObject" Target="../embeddings/oleObject234.bin"/><Relationship Id="rId4" Type="http://schemas.openxmlformats.org/officeDocument/2006/relationships/oleObject" Target="../embeddings/oleObject233.bin"/></Relationships>
</file>

<file path=ppt/slides/_rels/slide502.xml.rels><?xml version="1.0" encoding="UTF-8" standalone="yes"?>
<Relationships xmlns="http://schemas.openxmlformats.org/package/2006/relationships"><Relationship Id="rId3" Type="http://schemas.openxmlformats.org/officeDocument/2006/relationships/oleObject" Target="../embeddings/oleObject236.bin"/><Relationship Id="rId2" Type="http://schemas.openxmlformats.org/officeDocument/2006/relationships/slideLayout" Target="../slideLayouts/slideLayout2.xml"/><Relationship Id="rId1" Type="http://schemas.openxmlformats.org/officeDocument/2006/relationships/vmlDrawing" Target="../drawings/vmlDrawing134.vml"/><Relationship Id="rId4" Type="http://schemas.openxmlformats.org/officeDocument/2006/relationships/oleObject" Target="../embeddings/oleObject237.bin"/></Relationships>
</file>

<file path=ppt/slides/_rels/slide503.xml.rels><?xml version="1.0" encoding="UTF-8" standalone="yes"?>
<Relationships xmlns="http://schemas.openxmlformats.org/package/2006/relationships"><Relationship Id="rId3" Type="http://schemas.openxmlformats.org/officeDocument/2006/relationships/oleObject" Target="../embeddings/oleObject238.bin"/><Relationship Id="rId2" Type="http://schemas.openxmlformats.org/officeDocument/2006/relationships/slideLayout" Target="../slideLayouts/slideLayout2.xml"/><Relationship Id="rId1" Type="http://schemas.openxmlformats.org/officeDocument/2006/relationships/vmlDrawing" Target="../drawings/vmlDrawing135.vml"/><Relationship Id="rId5" Type="http://schemas.openxmlformats.org/officeDocument/2006/relationships/oleObject" Target="../embeddings/oleObject240.bin"/><Relationship Id="rId4" Type="http://schemas.openxmlformats.org/officeDocument/2006/relationships/oleObject" Target="../embeddings/oleObject239.bin"/></Relationships>
</file>

<file path=ppt/slides/_rels/slide504.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Layout" Target="../slideLayouts/slideLayout2.xml"/><Relationship Id="rId1" Type="http://schemas.openxmlformats.org/officeDocument/2006/relationships/vmlDrawing" Target="../drawings/vmlDrawing136.vml"/><Relationship Id="rId5" Type="http://schemas.openxmlformats.org/officeDocument/2006/relationships/oleObject" Target="../embeddings/oleObject243.bin"/><Relationship Id="rId4" Type="http://schemas.openxmlformats.org/officeDocument/2006/relationships/oleObject" Target="../embeddings/oleObject242.bin"/></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slideLayout" Target="../slideLayouts/slideLayout2.xml"/><Relationship Id="rId1" Type="http://schemas.openxmlformats.org/officeDocument/2006/relationships/vmlDrawing" Target="../drawings/vmlDrawing137.vml"/></Relationships>
</file>

<file path=ppt/slides/_rels/slide507.xml.rels><?xml version="1.0" encoding="UTF-8" standalone="yes"?>
<Relationships xmlns="http://schemas.openxmlformats.org/package/2006/relationships"><Relationship Id="rId3" Type="http://schemas.openxmlformats.org/officeDocument/2006/relationships/oleObject" Target="../embeddings/oleObject245.bin"/><Relationship Id="rId2" Type="http://schemas.openxmlformats.org/officeDocument/2006/relationships/slideLayout" Target="../slideLayouts/slideLayout2.xml"/><Relationship Id="rId1" Type="http://schemas.openxmlformats.org/officeDocument/2006/relationships/vmlDrawing" Target="../drawings/vmlDrawing138.vml"/><Relationship Id="rId5" Type="http://schemas.openxmlformats.org/officeDocument/2006/relationships/oleObject" Target="../embeddings/oleObject247.bin"/><Relationship Id="rId4" Type="http://schemas.openxmlformats.org/officeDocument/2006/relationships/oleObject" Target="../embeddings/oleObject246.bin"/></Relationships>
</file>

<file path=ppt/slides/_rels/slide508.xml.rels><?xml version="1.0" encoding="UTF-8" standalone="yes"?>
<Relationships xmlns="http://schemas.openxmlformats.org/package/2006/relationships"><Relationship Id="rId3" Type="http://schemas.openxmlformats.org/officeDocument/2006/relationships/oleObject" Target="../embeddings/oleObject248.bin"/><Relationship Id="rId2" Type="http://schemas.openxmlformats.org/officeDocument/2006/relationships/slideLayout" Target="../slideLayouts/slideLayout2.xml"/><Relationship Id="rId1" Type="http://schemas.openxmlformats.org/officeDocument/2006/relationships/vmlDrawing" Target="../drawings/vmlDrawing139.vml"/><Relationship Id="rId5" Type="http://schemas.openxmlformats.org/officeDocument/2006/relationships/oleObject" Target="../embeddings/oleObject250.bin"/><Relationship Id="rId4" Type="http://schemas.openxmlformats.org/officeDocument/2006/relationships/oleObject" Target="../embeddings/oleObject249.bin"/></Relationships>
</file>

<file path=ppt/slides/_rels/slide509.xml.rels><?xml version="1.0" encoding="UTF-8" standalone="yes"?>
<Relationships xmlns="http://schemas.openxmlformats.org/package/2006/relationships"><Relationship Id="rId3" Type="http://schemas.openxmlformats.org/officeDocument/2006/relationships/oleObject" Target="../embeddings/oleObject251.bin"/><Relationship Id="rId2" Type="http://schemas.openxmlformats.org/officeDocument/2006/relationships/slideLayout" Target="../slideLayouts/slideLayout2.xml"/><Relationship Id="rId1" Type="http://schemas.openxmlformats.org/officeDocument/2006/relationships/vmlDrawing" Target="../drawings/vmlDrawing140.vml"/><Relationship Id="rId5" Type="http://schemas.openxmlformats.org/officeDocument/2006/relationships/oleObject" Target="../embeddings/oleObject253.bin"/><Relationship Id="rId4" Type="http://schemas.openxmlformats.org/officeDocument/2006/relationships/oleObject" Target="../embeddings/oleObject252.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oleObject" Target="../embeddings/oleObject254.bin"/><Relationship Id="rId2" Type="http://schemas.openxmlformats.org/officeDocument/2006/relationships/slideLayout" Target="../slideLayouts/slideLayout2.xml"/><Relationship Id="rId1" Type="http://schemas.openxmlformats.org/officeDocument/2006/relationships/vmlDrawing" Target="../drawings/vmlDrawing141.vml"/><Relationship Id="rId4" Type="http://schemas.openxmlformats.org/officeDocument/2006/relationships/oleObject" Target="../embeddings/oleObject255.bin"/></Relationships>
</file>

<file path=ppt/slides/_rels/slide511.xml.rels><?xml version="1.0" encoding="UTF-8" standalone="yes"?>
<Relationships xmlns="http://schemas.openxmlformats.org/package/2006/relationships"><Relationship Id="rId3" Type="http://schemas.openxmlformats.org/officeDocument/2006/relationships/oleObject" Target="../embeddings/oleObject256.bin"/><Relationship Id="rId2" Type="http://schemas.openxmlformats.org/officeDocument/2006/relationships/slideLayout" Target="../slideLayouts/slideLayout2.xml"/><Relationship Id="rId1" Type="http://schemas.openxmlformats.org/officeDocument/2006/relationships/vmlDrawing" Target="../drawings/vmlDrawing142.vml"/><Relationship Id="rId6" Type="http://schemas.openxmlformats.org/officeDocument/2006/relationships/oleObject" Target="../embeddings/oleObject259.bin"/><Relationship Id="rId5" Type="http://schemas.openxmlformats.org/officeDocument/2006/relationships/oleObject" Target="../embeddings/oleObject258.bin"/><Relationship Id="rId4" Type="http://schemas.openxmlformats.org/officeDocument/2006/relationships/oleObject" Target="../embeddings/oleObject257.bin"/></Relationships>
</file>

<file path=ppt/slides/_rels/slide512.xml.rels><?xml version="1.0" encoding="UTF-8" standalone="yes"?>
<Relationships xmlns="http://schemas.openxmlformats.org/package/2006/relationships"><Relationship Id="rId8" Type="http://schemas.openxmlformats.org/officeDocument/2006/relationships/oleObject" Target="../embeddings/oleObject265.bin"/><Relationship Id="rId3" Type="http://schemas.openxmlformats.org/officeDocument/2006/relationships/oleObject" Target="../embeddings/oleObject260.bin"/><Relationship Id="rId7" Type="http://schemas.openxmlformats.org/officeDocument/2006/relationships/oleObject" Target="../embeddings/oleObject264.bin"/><Relationship Id="rId2" Type="http://schemas.openxmlformats.org/officeDocument/2006/relationships/slideLayout" Target="../slideLayouts/slideLayout2.xml"/><Relationship Id="rId1" Type="http://schemas.openxmlformats.org/officeDocument/2006/relationships/vmlDrawing" Target="../drawings/vmlDrawing143.vml"/><Relationship Id="rId6" Type="http://schemas.openxmlformats.org/officeDocument/2006/relationships/oleObject" Target="../embeddings/oleObject263.bin"/><Relationship Id="rId11" Type="http://schemas.openxmlformats.org/officeDocument/2006/relationships/oleObject" Target="../embeddings/oleObject268.bin"/><Relationship Id="rId5" Type="http://schemas.openxmlformats.org/officeDocument/2006/relationships/oleObject" Target="../embeddings/oleObject262.bin"/><Relationship Id="rId10" Type="http://schemas.openxmlformats.org/officeDocument/2006/relationships/oleObject" Target="../embeddings/oleObject267.bin"/><Relationship Id="rId4" Type="http://schemas.openxmlformats.org/officeDocument/2006/relationships/oleObject" Target="../embeddings/oleObject261.bin"/><Relationship Id="rId9" Type="http://schemas.openxmlformats.org/officeDocument/2006/relationships/oleObject" Target="../embeddings/oleObject266.bin"/></Relationships>
</file>

<file path=ppt/slides/_rels/slide513.xml.rels><?xml version="1.0" encoding="UTF-8" standalone="yes"?>
<Relationships xmlns="http://schemas.openxmlformats.org/package/2006/relationships"><Relationship Id="rId3" Type="http://schemas.openxmlformats.org/officeDocument/2006/relationships/oleObject" Target="../embeddings/oleObject269.bin"/><Relationship Id="rId7" Type="http://schemas.openxmlformats.org/officeDocument/2006/relationships/oleObject" Target="../embeddings/oleObject273.bin"/><Relationship Id="rId2" Type="http://schemas.openxmlformats.org/officeDocument/2006/relationships/slideLayout" Target="../slideLayouts/slideLayout2.xml"/><Relationship Id="rId1" Type="http://schemas.openxmlformats.org/officeDocument/2006/relationships/vmlDrawing" Target="../drawings/vmlDrawing144.vml"/><Relationship Id="rId6" Type="http://schemas.openxmlformats.org/officeDocument/2006/relationships/oleObject" Target="../embeddings/oleObject272.bin"/><Relationship Id="rId5" Type="http://schemas.openxmlformats.org/officeDocument/2006/relationships/oleObject" Target="../embeddings/oleObject271.bin"/><Relationship Id="rId4" Type="http://schemas.openxmlformats.org/officeDocument/2006/relationships/oleObject" Target="../embeddings/oleObject270.bin"/></Relationships>
</file>

<file path=ppt/slides/_rels/slide514.xml.rels><?xml version="1.0" encoding="UTF-8" standalone="yes"?>
<Relationships xmlns="http://schemas.openxmlformats.org/package/2006/relationships"><Relationship Id="rId3" Type="http://schemas.openxmlformats.org/officeDocument/2006/relationships/oleObject" Target="../embeddings/oleObject274.bin"/><Relationship Id="rId2" Type="http://schemas.openxmlformats.org/officeDocument/2006/relationships/slideLayout" Target="../slideLayouts/slideLayout2.xml"/><Relationship Id="rId1" Type="http://schemas.openxmlformats.org/officeDocument/2006/relationships/vmlDrawing" Target="../drawings/vmlDrawing145.vml"/><Relationship Id="rId6" Type="http://schemas.openxmlformats.org/officeDocument/2006/relationships/oleObject" Target="../embeddings/oleObject277.bin"/><Relationship Id="rId5" Type="http://schemas.openxmlformats.org/officeDocument/2006/relationships/oleObject" Target="../embeddings/oleObject276.bin"/><Relationship Id="rId4" Type="http://schemas.openxmlformats.org/officeDocument/2006/relationships/oleObject" Target="../embeddings/oleObject275.bin"/></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oleObject" Target="../embeddings/oleObject278.bin"/><Relationship Id="rId2" Type="http://schemas.openxmlformats.org/officeDocument/2006/relationships/slideLayout" Target="../slideLayouts/slideLayout2.xml"/><Relationship Id="rId1" Type="http://schemas.openxmlformats.org/officeDocument/2006/relationships/vmlDrawing" Target="../drawings/vmlDrawing146.vml"/><Relationship Id="rId4" Type="http://schemas.openxmlformats.org/officeDocument/2006/relationships/oleObject" Target="../embeddings/oleObject279.bin"/></Relationships>
</file>

<file path=ppt/slides/_rels/slide517.xml.rels><?xml version="1.0" encoding="UTF-8" standalone="yes"?>
<Relationships xmlns="http://schemas.openxmlformats.org/package/2006/relationships"><Relationship Id="rId3" Type="http://schemas.openxmlformats.org/officeDocument/2006/relationships/oleObject" Target="../embeddings/oleObject280.bin"/><Relationship Id="rId2" Type="http://schemas.openxmlformats.org/officeDocument/2006/relationships/slideLayout" Target="../slideLayouts/slideLayout2.xml"/><Relationship Id="rId1" Type="http://schemas.openxmlformats.org/officeDocument/2006/relationships/vmlDrawing" Target="../drawings/vmlDrawing147.vml"/></Relationships>
</file>

<file path=ppt/slides/_rels/slide518.xml.rels><?xml version="1.0" encoding="UTF-8" standalone="yes"?>
<Relationships xmlns="http://schemas.openxmlformats.org/package/2006/relationships"><Relationship Id="rId3" Type="http://schemas.openxmlformats.org/officeDocument/2006/relationships/oleObject" Target="../embeddings/oleObject281.bin"/><Relationship Id="rId7" Type="http://schemas.openxmlformats.org/officeDocument/2006/relationships/oleObject" Target="../embeddings/oleObject285.bin"/><Relationship Id="rId2" Type="http://schemas.openxmlformats.org/officeDocument/2006/relationships/slideLayout" Target="../slideLayouts/slideLayout2.xml"/><Relationship Id="rId1" Type="http://schemas.openxmlformats.org/officeDocument/2006/relationships/vmlDrawing" Target="../drawings/vmlDrawing148.vml"/><Relationship Id="rId6" Type="http://schemas.openxmlformats.org/officeDocument/2006/relationships/oleObject" Target="../embeddings/oleObject284.bin"/><Relationship Id="rId5" Type="http://schemas.openxmlformats.org/officeDocument/2006/relationships/oleObject" Target="../embeddings/oleObject283.bin"/><Relationship Id="rId4" Type="http://schemas.openxmlformats.org/officeDocument/2006/relationships/oleObject" Target="../embeddings/oleObject282.bin"/></Relationships>
</file>

<file path=ppt/slides/_rels/slide519.xml.rels><?xml version="1.0" encoding="UTF-8" standalone="yes"?>
<Relationships xmlns="http://schemas.openxmlformats.org/package/2006/relationships"><Relationship Id="rId3" Type="http://schemas.openxmlformats.org/officeDocument/2006/relationships/oleObject" Target="../embeddings/oleObject286.bin"/><Relationship Id="rId2" Type="http://schemas.openxmlformats.org/officeDocument/2006/relationships/slideLayout" Target="../slideLayouts/slideLayout2.xml"/><Relationship Id="rId1" Type="http://schemas.openxmlformats.org/officeDocument/2006/relationships/vmlDrawing" Target="../drawings/vmlDrawing149.vml"/><Relationship Id="rId4" Type="http://schemas.openxmlformats.org/officeDocument/2006/relationships/oleObject" Target="../embeddings/oleObject287.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8" Type="http://schemas.openxmlformats.org/officeDocument/2006/relationships/oleObject" Target="../embeddings/oleObject293.bin"/><Relationship Id="rId3" Type="http://schemas.openxmlformats.org/officeDocument/2006/relationships/oleObject" Target="../embeddings/oleObject288.bin"/><Relationship Id="rId7" Type="http://schemas.openxmlformats.org/officeDocument/2006/relationships/oleObject" Target="../embeddings/oleObject292.bin"/><Relationship Id="rId2" Type="http://schemas.openxmlformats.org/officeDocument/2006/relationships/slideLayout" Target="../slideLayouts/slideLayout7.xml"/><Relationship Id="rId1" Type="http://schemas.openxmlformats.org/officeDocument/2006/relationships/vmlDrawing" Target="../drawings/vmlDrawing150.vml"/><Relationship Id="rId6" Type="http://schemas.openxmlformats.org/officeDocument/2006/relationships/oleObject" Target="../embeddings/oleObject291.bin"/><Relationship Id="rId5" Type="http://schemas.openxmlformats.org/officeDocument/2006/relationships/oleObject" Target="../embeddings/oleObject290.bin"/><Relationship Id="rId4" Type="http://schemas.openxmlformats.org/officeDocument/2006/relationships/oleObject" Target="../embeddings/oleObject289.bin"/></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3" Type="http://schemas.openxmlformats.org/officeDocument/2006/relationships/oleObject" Target="../embeddings/oleObject294.bin"/><Relationship Id="rId2" Type="http://schemas.openxmlformats.org/officeDocument/2006/relationships/slideLayout" Target="../slideLayouts/slideLayout7.xml"/><Relationship Id="rId1" Type="http://schemas.openxmlformats.org/officeDocument/2006/relationships/vmlDrawing" Target="../drawings/vmlDrawing151.vml"/><Relationship Id="rId5" Type="http://schemas.openxmlformats.org/officeDocument/2006/relationships/oleObject" Target="../embeddings/oleObject296.bin"/><Relationship Id="rId4" Type="http://schemas.openxmlformats.org/officeDocument/2006/relationships/oleObject" Target="../embeddings/oleObject295.bin"/></Relationships>
</file>

<file path=ppt/slides/_rels/slide524.xml.rels><?xml version="1.0" encoding="UTF-8" standalone="yes"?>
<Relationships xmlns="http://schemas.openxmlformats.org/package/2006/relationships"><Relationship Id="rId3" Type="http://schemas.openxmlformats.org/officeDocument/2006/relationships/oleObject" Target="../embeddings/oleObject297.bin"/><Relationship Id="rId7" Type="http://schemas.openxmlformats.org/officeDocument/2006/relationships/oleObject" Target="../embeddings/oleObject301.bin"/><Relationship Id="rId2" Type="http://schemas.openxmlformats.org/officeDocument/2006/relationships/slideLayout" Target="../slideLayouts/slideLayout7.xml"/><Relationship Id="rId1" Type="http://schemas.openxmlformats.org/officeDocument/2006/relationships/vmlDrawing" Target="../drawings/vmlDrawing152.vml"/><Relationship Id="rId6" Type="http://schemas.openxmlformats.org/officeDocument/2006/relationships/oleObject" Target="../embeddings/oleObject300.bin"/><Relationship Id="rId5" Type="http://schemas.openxmlformats.org/officeDocument/2006/relationships/oleObject" Target="../embeddings/oleObject299.bin"/><Relationship Id="rId4" Type="http://schemas.openxmlformats.org/officeDocument/2006/relationships/oleObject" Target="../embeddings/oleObject298.bin"/></Relationships>
</file>

<file path=ppt/slides/_rels/slide525.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slideLayout" Target="../slideLayouts/slideLayout2.xml"/><Relationship Id="rId1" Type="http://schemas.openxmlformats.org/officeDocument/2006/relationships/vmlDrawing" Target="../drawings/vmlDrawing153.vml"/></Relationships>
</file>

<file path=ppt/slides/_rels/slide526.xml.rels><?xml version="1.0" encoding="UTF-8" standalone="yes"?>
<Relationships xmlns="http://schemas.openxmlformats.org/package/2006/relationships"><Relationship Id="rId3" Type="http://schemas.openxmlformats.org/officeDocument/2006/relationships/oleObject" Target="../embeddings/oleObject303.bin"/><Relationship Id="rId2" Type="http://schemas.openxmlformats.org/officeDocument/2006/relationships/slideLayout" Target="../slideLayouts/slideLayout7.xml"/><Relationship Id="rId1" Type="http://schemas.openxmlformats.org/officeDocument/2006/relationships/vmlDrawing" Target="../drawings/vmlDrawing154.vml"/></Relationships>
</file>

<file path=ppt/slides/_rels/slide527.xml.rels><?xml version="1.0" encoding="UTF-8" standalone="yes"?>
<Relationships xmlns="http://schemas.openxmlformats.org/package/2006/relationships"><Relationship Id="rId3" Type="http://schemas.openxmlformats.org/officeDocument/2006/relationships/oleObject" Target="../embeddings/oleObject304.bin"/><Relationship Id="rId2" Type="http://schemas.openxmlformats.org/officeDocument/2006/relationships/slideLayout" Target="../slideLayouts/slideLayout7.xml"/><Relationship Id="rId1" Type="http://schemas.openxmlformats.org/officeDocument/2006/relationships/vmlDrawing" Target="../drawings/vmlDrawing155.vml"/><Relationship Id="rId5" Type="http://schemas.openxmlformats.org/officeDocument/2006/relationships/oleObject" Target="../embeddings/oleObject306.bin"/><Relationship Id="rId4" Type="http://schemas.openxmlformats.org/officeDocument/2006/relationships/oleObject" Target="../embeddings/oleObject305.bin"/></Relationships>
</file>

<file path=ppt/slides/_rels/slide528.xml.rels><?xml version="1.0" encoding="UTF-8" standalone="yes"?>
<Relationships xmlns="http://schemas.openxmlformats.org/package/2006/relationships"><Relationship Id="rId3" Type="http://schemas.openxmlformats.org/officeDocument/2006/relationships/oleObject" Target="../embeddings/oleObject307.bin"/><Relationship Id="rId2" Type="http://schemas.openxmlformats.org/officeDocument/2006/relationships/slideLayout" Target="../slideLayouts/slideLayout7.xml"/><Relationship Id="rId1" Type="http://schemas.openxmlformats.org/officeDocument/2006/relationships/vmlDrawing" Target="../drawings/vmlDrawing156.v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oleObject" Target="../embeddings/oleObject308.bin"/><Relationship Id="rId2" Type="http://schemas.openxmlformats.org/officeDocument/2006/relationships/slideLayout" Target="../slideLayouts/slideLayout7.xml"/><Relationship Id="rId1" Type="http://schemas.openxmlformats.org/officeDocument/2006/relationships/vmlDrawing" Target="../drawings/vmlDrawing157.vml"/><Relationship Id="rId5" Type="http://schemas.openxmlformats.org/officeDocument/2006/relationships/oleObject" Target="../embeddings/oleObject310.bin"/><Relationship Id="rId4" Type="http://schemas.openxmlformats.org/officeDocument/2006/relationships/oleObject" Target="../embeddings/oleObject309.bin"/></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Layout" Target="../slideLayouts/slideLayout2.xml"/><Relationship Id="rId1" Type="http://schemas.openxmlformats.org/officeDocument/2006/relationships/vmlDrawing" Target="../drawings/vmlDrawing158.vml"/><Relationship Id="rId4" Type="http://schemas.openxmlformats.org/officeDocument/2006/relationships/oleObject" Target="../embeddings/oleObject312.bin"/></Relationships>
</file>

<file path=ppt/slides/_rels/slide533.xml.rels><?xml version="1.0" encoding="UTF-8" standalone="yes"?>
<Relationships xmlns="http://schemas.openxmlformats.org/package/2006/relationships"><Relationship Id="rId3" Type="http://schemas.openxmlformats.org/officeDocument/2006/relationships/oleObject" Target="../embeddings/oleObject313.bin"/><Relationship Id="rId2" Type="http://schemas.openxmlformats.org/officeDocument/2006/relationships/slideLayout" Target="../slideLayouts/slideLayout2.xml"/><Relationship Id="rId1" Type="http://schemas.openxmlformats.org/officeDocument/2006/relationships/vmlDrawing" Target="../drawings/vmlDrawing159.vml"/><Relationship Id="rId6" Type="http://schemas.openxmlformats.org/officeDocument/2006/relationships/oleObject" Target="../embeddings/oleObject316.bin"/><Relationship Id="rId5" Type="http://schemas.openxmlformats.org/officeDocument/2006/relationships/oleObject" Target="../embeddings/oleObject315.bin"/><Relationship Id="rId4" Type="http://schemas.openxmlformats.org/officeDocument/2006/relationships/oleObject" Target="../embeddings/oleObject314.bin"/></Relationships>
</file>

<file path=ppt/slides/_rels/slide534.xml.rels><?xml version="1.0" encoding="UTF-8" standalone="yes"?>
<Relationships xmlns="http://schemas.openxmlformats.org/package/2006/relationships"><Relationship Id="rId3" Type="http://schemas.openxmlformats.org/officeDocument/2006/relationships/oleObject" Target="../embeddings/oleObject317.bin"/><Relationship Id="rId2" Type="http://schemas.openxmlformats.org/officeDocument/2006/relationships/slideLayout" Target="../slideLayouts/slideLayout2.xml"/><Relationship Id="rId1" Type="http://schemas.openxmlformats.org/officeDocument/2006/relationships/vmlDrawing" Target="../drawings/vmlDrawing160.vml"/><Relationship Id="rId4" Type="http://schemas.openxmlformats.org/officeDocument/2006/relationships/oleObject" Target="../embeddings/oleObject318.bin"/></Relationships>
</file>

<file path=ppt/slides/_rels/slide535.xml.rels><?xml version="1.0" encoding="UTF-8" standalone="yes"?>
<Relationships xmlns="http://schemas.openxmlformats.org/package/2006/relationships"><Relationship Id="rId3" Type="http://schemas.openxmlformats.org/officeDocument/2006/relationships/oleObject" Target="../embeddings/oleObject319.bin"/><Relationship Id="rId2" Type="http://schemas.openxmlformats.org/officeDocument/2006/relationships/slideLayout" Target="../slideLayouts/slideLayout2.xml"/><Relationship Id="rId1" Type="http://schemas.openxmlformats.org/officeDocument/2006/relationships/vmlDrawing" Target="../drawings/vmlDrawing161.v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oleObject" Target="../embeddings/oleObject320.bin"/><Relationship Id="rId2" Type="http://schemas.openxmlformats.org/officeDocument/2006/relationships/slideLayout" Target="../slideLayouts/slideLayout2.xml"/><Relationship Id="rId1" Type="http://schemas.openxmlformats.org/officeDocument/2006/relationships/vmlDrawing" Target="../drawings/vmlDrawing162.vml"/><Relationship Id="rId4" Type="http://schemas.openxmlformats.org/officeDocument/2006/relationships/oleObject" Target="../embeddings/oleObject321.bin"/></Relationships>
</file>

<file path=ppt/slides/_rels/slide538.xml.rels><?xml version="1.0" encoding="UTF-8" standalone="yes"?>
<Relationships xmlns="http://schemas.openxmlformats.org/package/2006/relationships"><Relationship Id="rId3" Type="http://schemas.openxmlformats.org/officeDocument/2006/relationships/oleObject" Target="../embeddings/oleObject322.bin"/><Relationship Id="rId7" Type="http://schemas.openxmlformats.org/officeDocument/2006/relationships/oleObject" Target="../embeddings/oleObject326.bin"/><Relationship Id="rId2" Type="http://schemas.openxmlformats.org/officeDocument/2006/relationships/slideLayout" Target="../slideLayouts/slideLayout2.xml"/><Relationship Id="rId1" Type="http://schemas.openxmlformats.org/officeDocument/2006/relationships/vmlDrawing" Target="../drawings/vmlDrawing163.vml"/><Relationship Id="rId6" Type="http://schemas.openxmlformats.org/officeDocument/2006/relationships/oleObject" Target="../embeddings/oleObject325.bin"/><Relationship Id="rId5" Type="http://schemas.openxmlformats.org/officeDocument/2006/relationships/oleObject" Target="../embeddings/oleObject324.bin"/><Relationship Id="rId4" Type="http://schemas.openxmlformats.org/officeDocument/2006/relationships/oleObject" Target="../embeddings/oleObject323.bin"/></Relationships>
</file>

<file path=ppt/slides/_rels/slide539.xml.rels><?xml version="1.0" encoding="UTF-8" standalone="yes"?>
<Relationships xmlns="http://schemas.openxmlformats.org/package/2006/relationships"><Relationship Id="rId3" Type="http://schemas.openxmlformats.org/officeDocument/2006/relationships/oleObject" Target="../embeddings/oleObject327.bin"/><Relationship Id="rId2" Type="http://schemas.openxmlformats.org/officeDocument/2006/relationships/slideLayout" Target="../slideLayouts/slideLayout2.xml"/><Relationship Id="rId1" Type="http://schemas.openxmlformats.org/officeDocument/2006/relationships/vmlDrawing" Target="../drawings/vmlDrawing164.vml"/><Relationship Id="rId4" Type="http://schemas.openxmlformats.org/officeDocument/2006/relationships/oleObject" Target="../embeddings/oleObject328.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3" Type="http://schemas.openxmlformats.org/officeDocument/2006/relationships/oleObject" Target="../embeddings/oleObject329.bin"/><Relationship Id="rId2" Type="http://schemas.openxmlformats.org/officeDocument/2006/relationships/slideLayout" Target="../slideLayouts/slideLayout2.xml"/><Relationship Id="rId1" Type="http://schemas.openxmlformats.org/officeDocument/2006/relationships/vmlDrawing" Target="../drawings/vmlDrawing165.vml"/></Relationships>
</file>

<file path=ppt/slides/_rels/slide545.xml.rels><?xml version="1.0" encoding="UTF-8" standalone="yes"?>
<Relationships xmlns="http://schemas.openxmlformats.org/package/2006/relationships"><Relationship Id="rId3" Type="http://schemas.openxmlformats.org/officeDocument/2006/relationships/oleObject" Target="../embeddings/oleObject330.bin"/><Relationship Id="rId2" Type="http://schemas.openxmlformats.org/officeDocument/2006/relationships/slideLayout" Target="../slideLayouts/slideLayout2.xml"/><Relationship Id="rId1" Type="http://schemas.openxmlformats.org/officeDocument/2006/relationships/vmlDrawing" Target="../drawings/vmlDrawing166.vml"/><Relationship Id="rId4" Type="http://schemas.openxmlformats.org/officeDocument/2006/relationships/oleObject" Target="../embeddings/oleObject331.bin"/></Relationships>
</file>

<file path=ppt/slides/_rels/slide546.xml.rels><?xml version="1.0" encoding="UTF-8" standalone="yes"?>
<Relationships xmlns="http://schemas.openxmlformats.org/package/2006/relationships"><Relationship Id="rId3" Type="http://schemas.openxmlformats.org/officeDocument/2006/relationships/oleObject" Target="../embeddings/oleObject332.bin"/><Relationship Id="rId2" Type="http://schemas.openxmlformats.org/officeDocument/2006/relationships/slideLayout" Target="../slideLayouts/slideLayout2.xml"/><Relationship Id="rId1" Type="http://schemas.openxmlformats.org/officeDocument/2006/relationships/vmlDrawing" Target="../drawings/vmlDrawing167.vml"/><Relationship Id="rId4" Type="http://schemas.openxmlformats.org/officeDocument/2006/relationships/oleObject" Target="../embeddings/oleObject333.bin"/></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3" Type="http://schemas.openxmlformats.org/officeDocument/2006/relationships/oleObject" Target="../embeddings/oleObject334.bin"/><Relationship Id="rId2" Type="http://schemas.openxmlformats.org/officeDocument/2006/relationships/slideLayout" Target="../slideLayouts/slideLayout2.xml"/><Relationship Id="rId1" Type="http://schemas.openxmlformats.org/officeDocument/2006/relationships/vmlDrawing" Target="../drawings/vmlDrawing168.vml"/><Relationship Id="rId4" Type="http://schemas.openxmlformats.org/officeDocument/2006/relationships/oleObject" Target="../embeddings/oleObject335.bin"/></Relationships>
</file>

<file path=ppt/slides/_rels/slide549.xml.rels><?xml version="1.0" encoding="UTF-8" standalone="yes"?>
<Relationships xmlns="http://schemas.openxmlformats.org/package/2006/relationships"><Relationship Id="rId3" Type="http://schemas.openxmlformats.org/officeDocument/2006/relationships/oleObject" Target="../embeddings/oleObject336.bin"/><Relationship Id="rId2" Type="http://schemas.openxmlformats.org/officeDocument/2006/relationships/slideLayout" Target="../slideLayouts/slideLayout2.xml"/><Relationship Id="rId1" Type="http://schemas.openxmlformats.org/officeDocument/2006/relationships/vmlDrawing" Target="../drawings/vmlDrawing169.v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3" Type="http://schemas.openxmlformats.org/officeDocument/2006/relationships/oleObject" Target="../embeddings/oleObject337.bin"/><Relationship Id="rId2" Type="http://schemas.openxmlformats.org/officeDocument/2006/relationships/slideLayout" Target="../slideLayouts/slideLayout2.xml"/><Relationship Id="rId1" Type="http://schemas.openxmlformats.org/officeDocument/2006/relationships/vmlDrawing" Target="../drawings/vmlDrawing170.vml"/><Relationship Id="rId5" Type="http://schemas.openxmlformats.org/officeDocument/2006/relationships/oleObject" Target="../embeddings/oleObject339.bin"/><Relationship Id="rId4" Type="http://schemas.openxmlformats.org/officeDocument/2006/relationships/oleObject" Target="../embeddings/oleObject338.bin"/></Relationships>
</file>

<file path=ppt/slides/_rels/slide551.xml.rels><?xml version="1.0" encoding="UTF-8" standalone="yes"?>
<Relationships xmlns="http://schemas.openxmlformats.org/package/2006/relationships"><Relationship Id="rId3" Type="http://schemas.openxmlformats.org/officeDocument/2006/relationships/oleObject" Target="../embeddings/oleObject340.bin"/><Relationship Id="rId2" Type="http://schemas.openxmlformats.org/officeDocument/2006/relationships/slideLayout" Target="../slideLayouts/slideLayout2.xml"/><Relationship Id="rId1" Type="http://schemas.openxmlformats.org/officeDocument/2006/relationships/vmlDrawing" Target="../drawings/vmlDrawing171.v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8" Type="http://schemas.openxmlformats.org/officeDocument/2006/relationships/oleObject" Target="../embeddings/oleObject346.bin"/><Relationship Id="rId3" Type="http://schemas.openxmlformats.org/officeDocument/2006/relationships/oleObject" Target="../embeddings/oleObject341.bin"/><Relationship Id="rId7" Type="http://schemas.openxmlformats.org/officeDocument/2006/relationships/oleObject" Target="../embeddings/oleObject345.bin"/><Relationship Id="rId2" Type="http://schemas.openxmlformats.org/officeDocument/2006/relationships/slideLayout" Target="../slideLayouts/slideLayout2.xml"/><Relationship Id="rId1" Type="http://schemas.openxmlformats.org/officeDocument/2006/relationships/vmlDrawing" Target="../drawings/vmlDrawing172.vml"/><Relationship Id="rId6" Type="http://schemas.openxmlformats.org/officeDocument/2006/relationships/oleObject" Target="../embeddings/oleObject344.bin"/><Relationship Id="rId5" Type="http://schemas.openxmlformats.org/officeDocument/2006/relationships/oleObject" Target="../embeddings/oleObject343.bin"/><Relationship Id="rId10" Type="http://schemas.openxmlformats.org/officeDocument/2006/relationships/oleObject" Target="../embeddings/oleObject348.bin"/><Relationship Id="rId4" Type="http://schemas.openxmlformats.org/officeDocument/2006/relationships/oleObject" Target="../embeddings/oleObject342.bin"/><Relationship Id="rId9" Type="http://schemas.openxmlformats.org/officeDocument/2006/relationships/oleObject" Target="../embeddings/oleObject347.bin"/></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oleObject" Target="../embeddings/oleObject349.bin"/><Relationship Id="rId2" Type="http://schemas.openxmlformats.org/officeDocument/2006/relationships/slideLayout" Target="../slideLayouts/slideLayout2.xml"/><Relationship Id="rId1" Type="http://schemas.openxmlformats.org/officeDocument/2006/relationships/vmlDrawing" Target="../drawings/vmlDrawing173.vml"/><Relationship Id="rId4" Type="http://schemas.openxmlformats.org/officeDocument/2006/relationships/oleObject" Target="../embeddings/oleObject350.bin"/></Relationships>
</file>

<file path=ppt/slides/_rels/slide559.xml.rels><?xml version="1.0" encoding="UTF-8" standalone="yes"?>
<Relationships xmlns="http://schemas.openxmlformats.org/package/2006/relationships"><Relationship Id="rId3" Type="http://schemas.openxmlformats.org/officeDocument/2006/relationships/oleObject" Target="../embeddings/oleObject351.bin"/><Relationship Id="rId2" Type="http://schemas.openxmlformats.org/officeDocument/2006/relationships/slideLayout" Target="../slideLayouts/slideLayout2.xml"/><Relationship Id="rId1" Type="http://schemas.openxmlformats.org/officeDocument/2006/relationships/vmlDrawing" Target="../drawings/vmlDrawing174.v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oleObject" Target="../embeddings/oleObject352.bin"/><Relationship Id="rId2" Type="http://schemas.openxmlformats.org/officeDocument/2006/relationships/slideLayout" Target="../slideLayouts/slideLayout2.xml"/><Relationship Id="rId1" Type="http://schemas.openxmlformats.org/officeDocument/2006/relationships/vmlDrawing" Target="../drawings/vmlDrawing175.vml"/></Relationships>
</file>

<file path=ppt/slides/_rels/slide561.xml.rels><?xml version="1.0" encoding="UTF-8" standalone="yes"?>
<Relationships xmlns="http://schemas.openxmlformats.org/package/2006/relationships"><Relationship Id="rId3" Type="http://schemas.openxmlformats.org/officeDocument/2006/relationships/oleObject" Target="../embeddings/oleObject353.bin"/><Relationship Id="rId2" Type="http://schemas.openxmlformats.org/officeDocument/2006/relationships/slideLayout" Target="../slideLayouts/slideLayout2.xml"/><Relationship Id="rId1" Type="http://schemas.openxmlformats.org/officeDocument/2006/relationships/vmlDrawing" Target="../drawings/vmlDrawing176.v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oleObject" Target="../embeddings/oleObject354.bin"/><Relationship Id="rId2" Type="http://schemas.openxmlformats.org/officeDocument/2006/relationships/slideLayout" Target="../slideLayouts/slideLayout2.xml"/><Relationship Id="rId1" Type="http://schemas.openxmlformats.org/officeDocument/2006/relationships/vmlDrawing" Target="../drawings/vmlDrawing177.vml"/><Relationship Id="rId4" Type="http://schemas.openxmlformats.org/officeDocument/2006/relationships/oleObject" Target="../embeddings/oleObject355.bin"/></Relationships>
</file>

<file path=ppt/slides/_rels/slide567.xml.rels><?xml version="1.0" encoding="UTF-8" standalone="yes"?>
<Relationships xmlns="http://schemas.openxmlformats.org/package/2006/relationships"><Relationship Id="rId3" Type="http://schemas.openxmlformats.org/officeDocument/2006/relationships/oleObject" Target="../embeddings/oleObject356.bin"/><Relationship Id="rId2" Type="http://schemas.openxmlformats.org/officeDocument/2006/relationships/slideLayout" Target="../slideLayouts/slideLayout2.xml"/><Relationship Id="rId1" Type="http://schemas.openxmlformats.org/officeDocument/2006/relationships/vmlDrawing" Target="../drawings/vmlDrawing178.vml"/><Relationship Id="rId4" Type="http://schemas.openxmlformats.org/officeDocument/2006/relationships/oleObject" Target="../embeddings/oleObject357.bin"/></Relationships>
</file>

<file path=ppt/slides/_rels/slide568.xml.rels><?xml version="1.0" encoding="UTF-8" standalone="yes"?>
<Relationships xmlns="http://schemas.openxmlformats.org/package/2006/relationships"><Relationship Id="rId3" Type="http://schemas.openxmlformats.org/officeDocument/2006/relationships/oleObject" Target="../embeddings/oleObject358.bin"/><Relationship Id="rId2" Type="http://schemas.openxmlformats.org/officeDocument/2006/relationships/slideLayout" Target="../slideLayouts/slideLayout2.xml"/><Relationship Id="rId1" Type="http://schemas.openxmlformats.org/officeDocument/2006/relationships/vmlDrawing" Target="../drawings/vmlDrawing179.vml"/></Relationships>
</file>

<file path=ppt/slides/_rels/slide569.xml.rels><?xml version="1.0" encoding="UTF-8" standalone="yes"?>
<Relationships xmlns="http://schemas.openxmlformats.org/package/2006/relationships"><Relationship Id="rId3" Type="http://schemas.openxmlformats.org/officeDocument/2006/relationships/oleObject" Target="../embeddings/oleObject359.bin"/><Relationship Id="rId2" Type="http://schemas.openxmlformats.org/officeDocument/2006/relationships/slideLayout" Target="../slideLayouts/slideLayout2.xml"/><Relationship Id="rId1" Type="http://schemas.openxmlformats.org/officeDocument/2006/relationships/vmlDrawing" Target="../drawings/vmlDrawing180.vml"/><Relationship Id="rId4" Type="http://schemas.openxmlformats.org/officeDocument/2006/relationships/oleObject" Target="../embeddings/oleObject360.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oleObject" Target="../embeddings/oleObject361.bin"/><Relationship Id="rId2" Type="http://schemas.openxmlformats.org/officeDocument/2006/relationships/slideLayout" Target="../slideLayouts/slideLayout2.xml"/><Relationship Id="rId1" Type="http://schemas.openxmlformats.org/officeDocument/2006/relationships/vmlDrawing" Target="../drawings/vmlDrawing181.vml"/><Relationship Id="rId5" Type="http://schemas.openxmlformats.org/officeDocument/2006/relationships/oleObject" Target="../embeddings/oleObject363.bin"/><Relationship Id="rId4" Type="http://schemas.openxmlformats.org/officeDocument/2006/relationships/oleObject" Target="../embeddings/oleObject362.bin"/></Relationships>
</file>

<file path=ppt/slides/_rels/slide571.xml.rels><?xml version="1.0" encoding="UTF-8" standalone="yes"?>
<Relationships xmlns="http://schemas.openxmlformats.org/package/2006/relationships"><Relationship Id="rId3" Type="http://schemas.openxmlformats.org/officeDocument/2006/relationships/oleObject" Target="../embeddings/oleObject364.bin"/><Relationship Id="rId2" Type="http://schemas.openxmlformats.org/officeDocument/2006/relationships/slideLayout" Target="../slideLayouts/slideLayout2.xml"/><Relationship Id="rId1" Type="http://schemas.openxmlformats.org/officeDocument/2006/relationships/vmlDrawing" Target="../drawings/vmlDrawing182.vml"/><Relationship Id="rId5" Type="http://schemas.openxmlformats.org/officeDocument/2006/relationships/oleObject" Target="../embeddings/oleObject366.bin"/><Relationship Id="rId4" Type="http://schemas.openxmlformats.org/officeDocument/2006/relationships/oleObject" Target="../embeddings/oleObject365.bin"/></Relationships>
</file>

<file path=ppt/slides/_rels/slide572.xml.rels><?xml version="1.0" encoding="UTF-8" standalone="yes"?>
<Relationships xmlns="http://schemas.openxmlformats.org/package/2006/relationships"><Relationship Id="rId3" Type="http://schemas.openxmlformats.org/officeDocument/2006/relationships/oleObject" Target="../embeddings/oleObject367.bin"/><Relationship Id="rId2" Type="http://schemas.openxmlformats.org/officeDocument/2006/relationships/slideLayout" Target="../slideLayouts/slideLayout2.xml"/><Relationship Id="rId1" Type="http://schemas.openxmlformats.org/officeDocument/2006/relationships/vmlDrawing" Target="../drawings/vmlDrawing183.vml"/><Relationship Id="rId4" Type="http://schemas.openxmlformats.org/officeDocument/2006/relationships/oleObject" Target="../embeddings/oleObject368.bin"/></Relationships>
</file>

<file path=ppt/slides/_rels/slide573.xml.rels><?xml version="1.0" encoding="UTF-8" standalone="yes"?>
<Relationships xmlns="http://schemas.openxmlformats.org/package/2006/relationships"><Relationship Id="rId3" Type="http://schemas.openxmlformats.org/officeDocument/2006/relationships/oleObject" Target="../embeddings/oleObject369.bin"/><Relationship Id="rId2" Type="http://schemas.openxmlformats.org/officeDocument/2006/relationships/slideLayout" Target="../slideLayouts/slideLayout2.xml"/><Relationship Id="rId1" Type="http://schemas.openxmlformats.org/officeDocument/2006/relationships/vmlDrawing" Target="../drawings/vmlDrawing184.vml"/><Relationship Id="rId5" Type="http://schemas.openxmlformats.org/officeDocument/2006/relationships/oleObject" Target="../embeddings/oleObject371.bin"/><Relationship Id="rId4" Type="http://schemas.openxmlformats.org/officeDocument/2006/relationships/oleObject" Target="../embeddings/oleObject370.bin"/></Relationships>
</file>

<file path=ppt/slides/_rels/slide574.xml.rels><?xml version="1.0" encoding="UTF-8" standalone="yes"?>
<Relationships xmlns="http://schemas.openxmlformats.org/package/2006/relationships"><Relationship Id="rId3" Type="http://schemas.openxmlformats.org/officeDocument/2006/relationships/oleObject" Target="../embeddings/oleObject372.bin"/><Relationship Id="rId2" Type="http://schemas.openxmlformats.org/officeDocument/2006/relationships/slideLayout" Target="../slideLayouts/slideLayout2.xml"/><Relationship Id="rId1" Type="http://schemas.openxmlformats.org/officeDocument/2006/relationships/vmlDrawing" Target="../drawings/vmlDrawing185.v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oleObject" Target="../embeddings/oleObject373.bin"/><Relationship Id="rId2" Type="http://schemas.openxmlformats.org/officeDocument/2006/relationships/slideLayout" Target="../slideLayouts/slideLayout2.xml"/><Relationship Id="rId1" Type="http://schemas.openxmlformats.org/officeDocument/2006/relationships/vmlDrawing" Target="../drawings/vmlDrawing186.vml"/><Relationship Id="rId4" Type="http://schemas.openxmlformats.org/officeDocument/2006/relationships/oleObject" Target="../embeddings/oleObject374.bin"/></Relationships>
</file>

<file path=ppt/slides/_rels/slide577.xml.rels><?xml version="1.0" encoding="UTF-8" standalone="yes"?>
<Relationships xmlns="http://schemas.openxmlformats.org/package/2006/relationships"><Relationship Id="rId3" Type="http://schemas.openxmlformats.org/officeDocument/2006/relationships/oleObject" Target="../embeddings/oleObject375.bin"/><Relationship Id="rId2" Type="http://schemas.openxmlformats.org/officeDocument/2006/relationships/slideLayout" Target="../slideLayouts/slideLayout2.xml"/><Relationship Id="rId1" Type="http://schemas.openxmlformats.org/officeDocument/2006/relationships/vmlDrawing" Target="../drawings/vmlDrawing187.vml"/><Relationship Id="rId4" Type="http://schemas.openxmlformats.org/officeDocument/2006/relationships/oleObject" Target="../embeddings/oleObject376.bin"/></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3" Type="http://schemas.openxmlformats.org/officeDocument/2006/relationships/oleObject" Target="../embeddings/oleObject377.bin"/><Relationship Id="rId2" Type="http://schemas.openxmlformats.org/officeDocument/2006/relationships/slideLayout" Target="../slideLayouts/slideLayout2.xml"/><Relationship Id="rId1" Type="http://schemas.openxmlformats.org/officeDocument/2006/relationships/vmlDrawing" Target="../drawings/vmlDrawing188.vml"/><Relationship Id="rId5" Type="http://schemas.openxmlformats.org/officeDocument/2006/relationships/oleObject" Target="../embeddings/oleObject379.bin"/><Relationship Id="rId4" Type="http://schemas.openxmlformats.org/officeDocument/2006/relationships/oleObject" Target="../embeddings/oleObject378.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3" Type="http://schemas.openxmlformats.org/officeDocument/2006/relationships/oleObject" Target="../embeddings/oleObject380.bin"/><Relationship Id="rId2" Type="http://schemas.openxmlformats.org/officeDocument/2006/relationships/slideLayout" Target="../slideLayouts/slideLayout2.xml"/><Relationship Id="rId1" Type="http://schemas.openxmlformats.org/officeDocument/2006/relationships/vmlDrawing" Target="../drawings/vmlDrawing189.vml"/><Relationship Id="rId4" Type="http://schemas.openxmlformats.org/officeDocument/2006/relationships/oleObject" Target="../embeddings/oleObject381.bin"/></Relationships>
</file>

<file path=ppt/slides/_rels/slide581.xml.rels><?xml version="1.0" encoding="UTF-8" standalone="yes"?>
<Relationships xmlns="http://schemas.openxmlformats.org/package/2006/relationships"><Relationship Id="rId3" Type="http://schemas.openxmlformats.org/officeDocument/2006/relationships/oleObject" Target="../embeddings/oleObject382.bin"/><Relationship Id="rId2" Type="http://schemas.openxmlformats.org/officeDocument/2006/relationships/slideLayout" Target="../slideLayouts/slideLayout2.xml"/><Relationship Id="rId1" Type="http://schemas.openxmlformats.org/officeDocument/2006/relationships/vmlDrawing" Target="../drawings/vmlDrawing190.vml"/></Relationships>
</file>

<file path=ppt/slides/_rels/slide582.xml.rels><?xml version="1.0" encoding="UTF-8" standalone="yes"?>
<Relationships xmlns="http://schemas.openxmlformats.org/package/2006/relationships"><Relationship Id="rId3" Type="http://schemas.openxmlformats.org/officeDocument/2006/relationships/oleObject" Target="../embeddings/oleObject383.bin"/><Relationship Id="rId2" Type="http://schemas.openxmlformats.org/officeDocument/2006/relationships/slideLayout" Target="../slideLayouts/slideLayout2.xml"/><Relationship Id="rId1" Type="http://schemas.openxmlformats.org/officeDocument/2006/relationships/vmlDrawing" Target="../drawings/vmlDrawing191.vml"/></Relationships>
</file>

<file path=ppt/slides/_rels/slide583.xml.rels><?xml version="1.0" encoding="UTF-8" standalone="yes"?>
<Relationships xmlns="http://schemas.openxmlformats.org/package/2006/relationships"><Relationship Id="rId3" Type="http://schemas.openxmlformats.org/officeDocument/2006/relationships/oleObject" Target="../embeddings/oleObject384.bin"/><Relationship Id="rId2" Type="http://schemas.openxmlformats.org/officeDocument/2006/relationships/slideLayout" Target="../slideLayouts/slideLayout2.xml"/><Relationship Id="rId1" Type="http://schemas.openxmlformats.org/officeDocument/2006/relationships/vmlDrawing" Target="../drawings/vmlDrawing192.vml"/></Relationships>
</file>

<file path=ppt/slides/_rels/slide584.xml.rels><?xml version="1.0" encoding="UTF-8" standalone="yes"?>
<Relationships xmlns="http://schemas.openxmlformats.org/package/2006/relationships"><Relationship Id="rId3" Type="http://schemas.openxmlformats.org/officeDocument/2006/relationships/oleObject" Target="../embeddings/oleObject385.bin"/><Relationship Id="rId2" Type="http://schemas.openxmlformats.org/officeDocument/2006/relationships/slideLayout" Target="../slideLayouts/slideLayout2.xml"/><Relationship Id="rId1" Type="http://schemas.openxmlformats.org/officeDocument/2006/relationships/vmlDrawing" Target="../drawings/vmlDrawing193.vml"/></Relationships>
</file>

<file path=ppt/slides/_rels/slide585.xml.rels><?xml version="1.0" encoding="UTF-8" standalone="yes"?>
<Relationships xmlns="http://schemas.openxmlformats.org/package/2006/relationships"><Relationship Id="rId3" Type="http://schemas.openxmlformats.org/officeDocument/2006/relationships/oleObject" Target="../embeddings/oleObject386.bin"/><Relationship Id="rId2" Type="http://schemas.openxmlformats.org/officeDocument/2006/relationships/slideLayout" Target="../slideLayouts/slideLayout2.xml"/><Relationship Id="rId1" Type="http://schemas.openxmlformats.org/officeDocument/2006/relationships/vmlDrawing" Target="../drawings/vmlDrawing194.vml"/></Relationships>
</file>

<file path=ppt/slides/_rels/slide586.xml.rels><?xml version="1.0" encoding="UTF-8" standalone="yes"?>
<Relationships xmlns="http://schemas.openxmlformats.org/package/2006/relationships"><Relationship Id="rId3" Type="http://schemas.openxmlformats.org/officeDocument/2006/relationships/oleObject" Target="../embeddings/oleObject387.bin"/><Relationship Id="rId2" Type="http://schemas.openxmlformats.org/officeDocument/2006/relationships/slideLayout" Target="../slideLayouts/slideLayout2.xml"/><Relationship Id="rId1" Type="http://schemas.openxmlformats.org/officeDocument/2006/relationships/vmlDrawing" Target="../drawings/vmlDrawing195.vml"/></Relationships>
</file>

<file path=ppt/slides/_rels/slide587.xml.rels><?xml version="1.0" encoding="UTF-8" standalone="yes"?>
<Relationships xmlns="http://schemas.openxmlformats.org/package/2006/relationships"><Relationship Id="rId3" Type="http://schemas.openxmlformats.org/officeDocument/2006/relationships/oleObject" Target="../embeddings/oleObject388.bin"/><Relationship Id="rId2" Type="http://schemas.openxmlformats.org/officeDocument/2006/relationships/slideLayout" Target="../slideLayouts/slideLayout2.xml"/><Relationship Id="rId1" Type="http://schemas.openxmlformats.org/officeDocument/2006/relationships/vmlDrawing" Target="../drawings/vmlDrawing196.vml"/></Relationships>
</file>

<file path=ppt/slides/_rels/slide588.xml.rels><?xml version="1.0" encoding="UTF-8" standalone="yes"?>
<Relationships xmlns="http://schemas.openxmlformats.org/package/2006/relationships"><Relationship Id="rId3" Type="http://schemas.openxmlformats.org/officeDocument/2006/relationships/oleObject" Target="../embeddings/oleObject389.bin"/><Relationship Id="rId2" Type="http://schemas.openxmlformats.org/officeDocument/2006/relationships/slideLayout" Target="../slideLayouts/slideLayout2.xml"/><Relationship Id="rId1" Type="http://schemas.openxmlformats.org/officeDocument/2006/relationships/vmlDrawing" Target="../drawings/vmlDrawing197.v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3" Type="http://schemas.openxmlformats.org/officeDocument/2006/relationships/image" Target="../media/image489.jpe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7.xml"/><Relationship Id="rId1" Type="http://schemas.openxmlformats.org/officeDocument/2006/relationships/vmlDrawing" Target="../drawings/vmlDrawing198.vml"/><Relationship Id="rId6" Type="http://schemas.openxmlformats.org/officeDocument/2006/relationships/oleObject" Target="../embeddings/oleObject392.bin"/><Relationship Id="rId5" Type="http://schemas.openxmlformats.org/officeDocument/2006/relationships/oleObject" Target="../embeddings/oleObject391.bin"/><Relationship Id="rId4" Type="http://schemas.openxmlformats.org/officeDocument/2006/relationships/oleObject" Target="../embeddings/oleObject390.bin"/></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7.xml"/><Relationship Id="rId1" Type="http://schemas.openxmlformats.org/officeDocument/2006/relationships/vmlDrawing" Target="../drawings/vmlDrawing199.vml"/><Relationship Id="rId5" Type="http://schemas.openxmlformats.org/officeDocument/2006/relationships/image" Target="../media/image493.png"/><Relationship Id="rId4" Type="http://schemas.openxmlformats.org/officeDocument/2006/relationships/oleObject" Target="../embeddings/oleObject393.bin"/></Relationships>
</file>

<file path=ppt/slides/_rels/slide597.xml.rels><?xml version="1.0" encoding="UTF-8" standalone="yes"?>
<Relationships xmlns="http://schemas.openxmlformats.org/package/2006/relationships"><Relationship Id="rId3" Type="http://schemas.openxmlformats.org/officeDocument/2006/relationships/image" Target="../media/image494.jpe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7.xml"/><Relationship Id="rId1" Type="http://schemas.openxmlformats.org/officeDocument/2006/relationships/vmlDrawing" Target="../drawings/vmlDrawing200.vml"/><Relationship Id="rId5" Type="http://schemas.openxmlformats.org/officeDocument/2006/relationships/oleObject" Target="../embeddings/oleObject395.bin"/><Relationship Id="rId4" Type="http://schemas.openxmlformats.org/officeDocument/2006/relationships/oleObject" Target="../embeddings/oleObject394.bin"/></Relationships>
</file>

<file path=ppt/slides/_rels/slide601.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7.xml"/><Relationship Id="rId1" Type="http://schemas.openxmlformats.org/officeDocument/2006/relationships/vmlDrawing" Target="../drawings/vmlDrawing201.vml"/><Relationship Id="rId6" Type="http://schemas.openxmlformats.org/officeDocument/2006/relationships/oleObject" Target="../embeddings/oleObject398.bin"/><Relationship Id="rId5" Type="http://schemas.openxmlformats.org/officeDocument/2006/relationships/oleObject" Target="../embeddings/oleObject397.bin"/><Relationship Id="rId4" Type="http://schemas.openxmlformats.org/officeDocument/2006/relationships/oleObject" Target="../embeddings/oleObject396.bin"/></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7.xml"/><Relationship Id="rId1" Type="http://schemas.openxmlformats.org/officeDocument/2006/relationships/vmlDrawing" Target="../drawings/vmlDrawing202.vml"/><Relationship Id="rId5" Type="http://schemas.openxmlformats.org/officeDocument/2006/relationships/oleObject" Target="../embeddings/oleObject400.bin"/><Relationship Id="rId4" Type="http://schemas.openxmlformats.org/officeDocument/2006/relationships/oleObject" Target="../embeddings/oleObject399.bin"/></Relationships>
</file>

<file path=ppt/slides/_rels/slide604.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7.xml"/><Relationship Id="rId1" Type="http://schemas.openxmlformats.org/officeDocument/2006/relationships/vmlDrawing" Target="../drawings/vmlDrawing203.vml"/><Relationship Id="rId6" Type="http://schemas.openxmlformats.org/officeDocument/2006/relationships/oleObject" Target="../embeddings/oleObject403.bin"/><Relationship Id="rId5" Type="http://schemas.openxmlformats.org/officeDocument/2006/relationships/oleObject" Target="../embeddings/oleObject402.bin"/><Relationship Id="rId4" Type="http://schemas.openxmlformats.org/officeDocument/2006/relationships/oleObject" Target="../embeddings/oleObject401.bin"/></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7.xml.rels><?xml version="1.0" encoding="UTF-8" standalone="yes"?>
<Relationships xmlns="http://schemas.openxmlformats.org/package/2006/relationships"><Relationship Id="rId3" Type="http://schemas.openxmlformats.org/officeDocument/2006/relationships/image" Target="../media/image504.wmf"/><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7.xml"/><Relationship Id="rId1" Type="http://schemas.openxmlformats.org/officeDocument/2006/relationships/vmlDrawing" Target="../drawings/vmlDrawing204.vml"/><Relationship Id="rId5" Type="http://schemas.openxmlformats.org/officeDocument/2006/relationships/oleObject" Target="../embeddings/oleObject405.bin"/><Relationship Id="rId4" Type="http://schemas.openxmlformats.org/officeDocument/2006/relationships/oleObject" Target="../embeddings/oleObject404.bin"/></Relationships>
</file>

<file path=ppt/slides/_rels/slide613.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image" Target="../media/image508.wmf"/><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7.xml"/><Relationship Id="rId1" Type="http://schemas.openxmlformats.org/officeDocument/2006/relationships/vmlDrawing" Target="../drawings/vmlDrawing205.vml"/><Relationship Id="rId4" Type="http://schemas.openxmlformats.org/officeDocument/2006/relationships/oleObject" Target="../embeddings/oleObject406.bin"/></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7.xml"/><Relationship Id="rId1" Type="http://schemas.openxmlformats.org/officeDocument/2006/relationships/vmlDrawing" Target="../drawings/vmlDrawing206.vml"/><Relationship Id="rId4" Type="http://schemas.openxmlformats.org/officeDocument/2006/relationships/oleObject" Target="../embeddings/oleObject407.bin"/></Relationships>
</file>

<file path=ppt/slides/_rels/slide635.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7.xml"/><Relationship Id="rId1" Type="http://schemas.openxmlformats.org/officeDocument/2006/relationships/vmlDrawing" Target="../drawings/vmlDrawing207.vml"/><Relationship Id="rId4" Type="http://schemas.openxmlformats.org/officeDocument/2006/relationships/oleObject" Target="../embeddings/oleObject408.bin"/></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3" Type="http://schemas.openxmlformats.org/officeDocument/2006/relationships/image" Target="../media/image515.wmf"/><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7.xml"/><Relationship Id="rId1" Type="http://schemas.openxmlformats.org/officeDocument/2006/relationships/vmlDrawing" Target="../drawings/vmlDrawing208.vml"/><Relationship Id="rId5" Type="http://schemas.openxmlformats.org/officeDocument/2006/relationships/oleObject" Target="../embeddings/oleObject410.bin"/><Relationship Id="rId4" Type="http://schemas.openxmlformats.org/officeDocument/2006/relationships/oleObject" Target="../embeddings/oleObject409.bin"/></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3" Type="http://schemas.openxmlformats.org/officeDocument/2006/relationships/image" Target="../media/image520.wmf"/><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3" Type="http://schemas.openxmlformats.org/officeDocument/2006/relationships/image" Target="../media/image521.wmf"/><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3" Type="http://schemas.openxmlformats.org/officeDocument/2006/relationships/image" Target="../media/image522.wmf"/><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3" Type="http://schemas.openxmlformats.org/officeDocument/2006/relationships/image" Target="../media/image522.wmf"/><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3" Type="http://schemas.openxmlformats.org/officeDocument/2006/relationships/image" Target="../media/image522.wmf"/><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522.wmf"/><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image" Target="../media/image523.wmf"/><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oleObject" Target="../embeddings/oleObject411.bin"/><Relationship Id="rId2" Type="http://schemas.openxmlformats.org/officeDocument/2006/relationships/slideLayout" Target="../slideLayouts/slideLayout2.xml"/><Relationship Id="rId1" Type="http://schemas.openxmlformats.org/officeDocument/2006/relationships/vmlDrawing" Target="../drawings/vmlDrawing209.vml"/><Relationship Id="rId4" Type="http://schemas.openxmlformats.org/officeDocument/2006/relationships/oleObject" Target="../embeddings/oleObject412.bin"/></Relationships>
</file>

<file path=ppt/slides/_rels/slide671.xml.rels><?xml version="1.0" encoding="UTF-8" standalone="yes"?>
<Relationships xmlns="http://schemas.openxmlformats.org/package/2006/relationships"><Relationship Id="rId3" Type="http://schemas.openxmlformats.org/officeDocument/2006/relationships/notesSlide" Target="../notesSlides/notesSlide188.xml"/><Relationship Id="rId7" Type="http://schemas.openxmlformats.org/officeDocument/2006/relationships/oleObject" Target="../embeddings/oleObject416.bin"/><Relationship Id="rId2" Type="http://schemas.openxmlformats.org/officeDocument/2006/relationships/slideLayout" Target="../slideLayouts/slideLayout2.xml"/><Relationship Id="rId1" Type="http://schemas.openxmlformats.org/officeDocument/2006/relationships/vmlDrawing" Target="../drawings/vmlDrawing210.vml"/><Relationship Id="rId6" Type="http://schemas.openxmlformats.org/officeDocument/2006/relationships/oleObject" Target="../embeddings/oleObject415.bin"/><Relationship Id="rId5" Type="http://schemas.openxmlformats.org/officeDocument/2006/relationships/oleObject" Target="../embeddings/oleObject414.bin"/><Relationship Id="rId4" Type="http://schemas.openxmlformats.org/officeDocument/2006/relationships/oleObject" Target="../embeddings/oleObject413.bin"/></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oleObject" Target="../embeddings/oleObject417.bin"/><Relationship Id="rId2" Type="http://schemas.openxmlformats.org/officeDocument/2006/relationships/slideLayout" Target="../slideLayouts/slideLayout2.xml"/><Relationship Id="rId1" Type="http://schemas.openxmlformats.org/officeDocument/2006/relationships/vmlDrawing" Target="../drawings/vmlDrawing211.vml"/><Relationship Id="rId4" Type="http://schemas.openxmlformats.org/officeDocument/2006/relationships/oleObject" Target="../embeddings/oleObject418.bin"/></Relationships>
</file>

<file path=ppt/slides/_rels/slide682.xml.rels><?xml version="1.0" encoding="UTF-8" standalone="yes"?>
<Relationships xmlns="http://schemas.openxmlformats.org/package/2006/relationships"><Relationship Id="rId3" Type="http://schemas.openxmlformats.org/officeDocument/2006/relationships/oleObject" Target="../embeddings/oleObject419.bin"/><Relationship Id="rId2" Type="http://schemas.openxmlformats.org/officeDocument/2006/relationships/slideLayout" Target="../slideLayouts/slideLayout2.xml"/><Relationship Id="rId1" Type="http://schemas.openxmlformats.org/officeDocument/2006/relationships/vmlDrawing" Target="../drawings/vmlDrawing212.vml"/><Relationship Id="rId4" Type="http://schemas.openxmlformats.org/officeDocument/2006/relationships/oleObject" Target="../embeddings/oleObject420.bin"/></Relationships>
</file>

<file path=ppt/slides/_rels/slide683.xml.rels><?xml version="1.0" encoding="UTF-8" standalone="yes"?>
<Relationships xmlns="http://schemas.openxmlformats.org/package/2006/relationships"><Relationship Id="rId3" Type="http://schemas.openxmlformats.org/officeDocument/2006/relationships/oleObject" Target="../embeddings/oleObject421.bin"/><Relationship Id="rId7" Type="http://schemas.openxmlformats.org/officeDocument/2006/relationships/oleObject" Target="../embeddings/oleObject425.bin"/><Relationship Id="rId2" Type="http://schemas.openxmlformats.org/officeDocument/2006/relationships/slideLayout" Target="../slideLayouts/slideLayout2.xml"/><Relationship Id="rId1" Type="http://schemas.openxmlformats.org/officeDocument/2006/relationships/vmlDrawing" Target="../drawings/vmlDrawing213.vml"/><Relationship Id="rId6" Type="http://schemas.openxmlformats.org/officeDocument/2006/relationships/oleObject" Target="../embeddings/oleObject424.bin"/><Relationship Id="rId5" Type="http://schemas.openxmlformats.org/officeDocument/2006/relationships/oleObject" Target="../embeddings/oleObject423.bin"/><Relationship Id="rId4" Type="http://schemas.openxmlformats.org/officeDocument/2006/relationships/oleObject" Target="../embeddings/oleObject422.bin"/></Relationships>
</file>

<file path=ppt/slides/_rels/slide684.xml.rels><?xml version="1.0" encoding="UTF-8" standalone="yes"?>
<Relationships xmlns="http://schemas.openxmlformats.org/package/2006/relationships"><Relationship Id="rId3" Type="http://schemas.openxmlformats.org/officeDocument/2006/relationships/oleObject" Target="../embeddings/oleObject426.bin"/><Relationship Id="rId7" Type="http://schemas.openxmlformats.org/officeDocument/2006/relationships/oleObject" Target="../embeddings/oleObject430.bin"/><Relationship Id="rId2" Type="http://schemas.openxmlformats.org/officeDocument/2006/relationships/slideLayout" Target="../slideLayouts/slideLayout2.xml"/><Relationship Id="rId1" Type="http://schemas.openxmlformats.org/officeDocument/2006/relationships/vmlDrawing" Target="../drawings/vmlDrawing214.vml"/><Relationship Id="rId6" Type="http://schemas.openxmlformats.org/officeDocument/2006/relationships/oleObject" Target="../embeddings/oleObject429.bin"/><Relationship Id="rId5" Type="http://schemas.openxmlformats.org/officeDocument/2006/relationships/oleObject" Target="../embeddings/oleObject428.bin"/><Relationship Id="rId4" Type="http://schemas.openxmlformats.org/officeDocument/2006/relationships/oleObject" Target="../embeddings/oleObject427.bin"/></Relationships>
</file>

<file path=ppt/slides/_rels/slide685.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oleObject" Target="../embeddings/oleObject431.bin"/><Relationship Id="rId2" Type="http://schemas.openxmlformats.org/officeDocument/2006/relationships/slideLayout" Target="../slideLayouts/slideLayout2.xml"/><Relationship Id="rId1" Type="http://schemas.openxmlformats.org/officeDocument/2006/relationships/vmlDrawing" Target="../drawings/vmlDrawing215.vml"/><Relationship Id="rId4" Type="http://schemas.openxmlformats.org/officeDocument/2006/relationships/oleObject" Target="../embeddings/oleObject432.bin"/></Relationships>
</file>

<file path=ppt/slides/_rels/slide689.xml.rels><?xml version="1.0" encoding="UTF-8" standalone="yes"?>
<Relationships xmlns="http://schemas.openxmlformats.org/package/2006/relationships"><Relationship Id="rId8" Type="http://schemas.openxmlformats.org/officeDocument/2006/relationships/oleObject" Target="../embeddings/oleObject438.bin"/><Relationship Id="rId3" Type="http://schemas.openxmlformats.org/officeDocument/2006/relationships/oleObject" Target="../embeddings/oleObject433.bin"/><Relationship Id="rId7" Type="http://schemas.openxmlformats.org/officeDocument/2006/relationships/oleObject" Target="../embeddings/oleObject437.bin"/><Relationship Id="rId2" Type="http://schemas.openxmlformats.org/officeDocument/2006/relationships/slideLayout" Target="../slideLayouts/slideLayout2.xml"/><Relationship Id="rId1" Type="http://schemas.openxmlformats.org/officeDocument/2006/relationships/vmlDrawing" Target="../drawings/vmlDrawing216.vml"/><Relationship Id="rId6" Type="http://schemas.openxmlformats.org/officeDocument/2006/relationships/oleObject" Target="../embeddings/oleObject436.bin"/><Relationship Id="rId5" Type="http://schemas.openxmlformats.org/officeDocument/2006/relationships/oleObject" Target="../embeddings/oleObject435.bin"/><Relationship Id="rId4" Type="http://schemas.openxmlformats.org/officeDocument/2006/relationships/oleObject" Target="../embeddings/oleObject434.bin"/><Relationship Id="rId9" Type="http://schemas.openxmlformats.org/officeDocument/2006/relationships/image" Target="../media/image5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vmlDrawing" Target="../drawings/vmlDrawing217.vml"/><Relationship Id="rId5" Type="http://schemas.openxmlformats.org/officeDocument/2006/relationships/oleObject" Target="../embeddings/oleObject440.bin"/><Relationship Id="rId4" Type="http://schemas.openxmlformats.org/officeDocument/2006/relationships/oleObject" Target="../embeddings/oleObject439.bin"/></Relationships>
</file>

<file path=ppt/slides/_rels/slide693.xml.rels><?xml version="1.0" encoding="UTF-8" standalone="yes"?>
<Relationships xmlns="http://schemas.openxmlformats.org/package/2006/relationships"><Relationship Id="rId3" Type="http://schemas.openxmlformats.org/officeDocument/2006/relationships/oleObject" Target="../embeddings/oleObject441.bin"/><Relationship Id="rId2" Type="http://schemas.openxmlformats.org/officeDocument/2006/relationships/slideLayout" Target="../slideLayouts/slideLayout2.xml"/><Relationship Id="rId1" Type="http://schemas.openxmlformats.org/officeDocument/2006/relationships/vmlDrawing" Target="../drawings/vmlDrawing218.vml"/><Relationship Id="rId6" Type="http://schemas.openxmlformats.org/officeDocument/2006/relationships/oleObject" Target="../embeddings/oleObject444.bin"/><Relationship Id="rId5" Type="http://schemas.openxmlformats.org/officeDocument/2006/relationships/oleObject" Target="../embeddings/oleObject443.bin"/><Relationship Id="rId4" Type="http://schemas.openxmlformats.org/officeDocument/2006/relationships/oleObject" Target="../embeddings/oleObject442.bin"/></Relationships>
</file>

<file path=ppt/slides/_rels/slide694.xml.rels><?xml version="1.0" encoding="UTF-8" standalone="yes"?>
<Relationships xmlns="http://schemas.openxmlformats.org/package/2006/relationships"><Relationship Id="rId8" Type="http://schemas.openxmlformats.org/officeDocument/2006/relationships/oleObject" Target="../embeddings/oleObject450.bin"/><Relationship Id="rId3" Type="http://schemas.openxmlformats.org/officeDocument/2006/relationships/oleObject" Target="../embeddings/oleObject445.bin"/><Relationship Id="rId7" Type="http://schemas.openxmlformats.org/officeDocument/2006/relationships/oleObject" Target="../embeddings/oleObject449.bin"/><Relationship Id="rId2" Type="http://schemas.openxmlformats.org/officeDocument/2006/relationships/slideLayout" Target="../slideLayouts/slideLayout2.xml"/><Relationship Id="rId1" Type="http://schemas.openxmlformats.org/officeDocument/2006/relationships/vmlDrawing" Target="../drawings/vmlDrawing219.vml"/><Relationship Id="rId6" Type="http://schemas.openxmlformats.org/officeDocument/2006/relationships/oleObject" Target="../embeddings/oleObject448.bin"/><Relationship Id="rId5" Type="http://schemas.openxmlformats.org/officeDocument/2006/relationships/oleObject" Target="../embeddings/oleObject447.bin"/><Relationship Id="rId4" Type="http://schemas.openxmlformats.org/officeDocument/2006/relationships/oleObject" Target="../embeddings/oleObject446.bin"/></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8" Type="http://schemas.openxmlformats.org/officeDocument/2006/relationships/oleObject" Target="../embeddings/oleObject455.bin"/><Relationship Id="rId3" Type="http://schemas.openxmlformats.org/officeDocument/2006/relationships/notesSlide" Target="../notesSlides/notesSlide190.xml"/><Relationship Id="rId7" Type="http://schemas.openxmlformats.org/officeDocument/2006/relationships/oleObject" Target="../embeddings/oleObject454.bin"/><Relationship Id="rId12" Type="http://schemas.openxmlformats.org/officeDocument/2006/relationships/oleObject" Target="../embeddings/oleObject459.bin"/><Relationship Id="rId2" Type="http://schemas.openxmlformats.org/officeDocument/2006/relationships/slideLayout" Target="../slideLayouts/slideLayout2.xml"/><Relationship Id="rId1" Type="http://schemas.openxmlformats.org/officeDocument/2006/relationships/vmlDrawing" Target="../drawings/vmlDrawing220.vml"/><Relationship Id="rId6" Type="http://schemas.openxmlformats.org/officeDocument/2006/relationships/oleObject" Target="../embeddings/oleObject453.bin"/><Relationship Id="rId11" Type="http://schemas.openxmlformats.org/officeDocument/2006/relationships/oleObject" Target="../embeddings/oleObject458.bin"/><Relationship Id="rId5" Type="http://schemas.openxmlformats.org/officeDocument/2006/relationships/oleObject" Target="../embeddings/oleObject452.bin"/><Relationship Id="rId10" Type="http://schemas.openxmlformats.org/officeDocument/2006/relationships/oleObject" Target="../embeddings/oleObject457.bin"/><Relationship Id="rId4" Type="http://schemas.openxmlformats.org/officeDocument/2006/relationships/oleObject" Target="../embeddings/oleObject451.bin"/><Relationship Id="rId9" Type="http://schemas.openxmlformats.org/officeDocument/2006/relationships/oleObject" Target="../embeddings/oleObject456.bin"/></Relationships>
</file>

<file path=ppt/slides/_rels/slide697.xml.rels><?xml version="1.0" encoding="UTF-8" standalone="yes"?>
<Relationships xmlns="http://schemas.openxmlformats.org/package/2006/relationships"><Relationship Id="rId2" Type="http://schemas.openxmlformats.org/officeDocument/2006/relationships/image" Target="../media/image559.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3" Type="http://schemas.openxmlformats.org/officeDocument/2006/relationships/oleObject" Target="../embeddings/oleObject460.bin"/><Relationship Id="rId2" Type="http://schemas.openxmlformats.org/officeDocument/2006/relationships/slideLayout" Target="../slideLayouts/slideLayout2.xml"/><Relationship Id="rId1" Type="http://schemas.openxmlformats.org/officeDocument/2006/relationships/vmlDrawing" Target="../drawings/vmlDrawing221.vml"/><Relationship Id="rId5" Type="http://schemas.openxmlformats.org/officeDocument/2006/relationships/oleObject" Target="../embeddings/oleObject462.bin"/><Relationship Id="rId4" Type="http://schemas.openxmlformats.org/officeDocument/2006/relationships/oleObject" Target="../embeddings/oleObject461.bin"/></Relationships>
</file>

<file path=ppt/slides/_rels/slide703.xml.rels><?xml version="1.0" encoding="UTF-8" standalone="yes"?>
<Relationships xmlns="http://schemas.openxmlformats.org/package/2006/relationships"><Relationship Id="rId3" Type="http://schemas.openxmlformats.org/officeDocument/2006/relationships/oleObject" Target="../embeddings/oleObject463.bin"/><Relationship Id="rId2" Type="http://schemas.openxmlformats.org/officeDocument/2006/relationships/slideLayout" Target="../slideLayouts/slideLayout2.xml"/><Relationship Id="rId1" Type="http://schemas.openxmlformats.org/officeDocument/2006/relationships/vmlDrawing" Target="../drawings/vmlDrawing222.vml"/><Relationship Id="rId4" Type="http://schemas.openxmlformats.org/officeDocument/2006/relationships/oleObject" Target="../embeddings/oleObject464.bin"/></Relationships>
</file>

<file path=ppt/slides/_rels/slide704.xml.rels><?xml version="1.0" encoding="UTF-8" standalone="yes"?>
<Relationships xmlns="http://schemas.openxmlformats.org/package/2006/relationships"><Relationship Id="rId3" Type="http://schemas.openxmlformats.org/officeDocument/2006/relationships/oleObject" Target="../embeddings/oleObject465.bin"/><Relationship Id="rId7" Type="http://schemas.openxmlformats.org/officeDocument/2006/relationships/oleObject" Target="../embeddings/oleObject469.bin"/><Relationship Id="rId2" Type="http://schemas.openxmlformats.org/officeDocument/2006/relationships/slideLayout" Target="../slideLayouts/slideLayout2.xml"/><Relationship Id="rId1" Type="http://schemas.openxmlformats.org/officeDocument/2006/relationships/vmlDrawing" Target="../drawings/vmlDrawing223.vml"/><Relationship Id="rId6" Type="http://schemas.openxmlformats.org/officeDocument/2006/relationships/oleObject" Target="../embeddings/oleObject468.bin"/><Relationship Id="rId5" Type="http://schemas.openxmlformats.org/officeDocument/2006/relationships/oleObject" Target="../embeddings/oleObject467.bin"/><Relationship Id="rId4" Type="http://schemas.openxmlformats.org/officeDocument/2006/relationships/oleObject" Target="../embeddings/oleObject466.bin"/></Relationships>
</file>

<file path=ppt/slides/_rels/slide705.xml.rels><?xml version="1.0" encoding="UTF-8" standalone="yes"?>
<Relationships xmlns="http://schemas.openxmlformats.org/package/2006/relationships"><Relationship Id="rId3" Type="http://schemas.openxmlformats.org/officeDocument/2006/relationships/oleObject" Target="../embeddings/oleObject470.bin"/><Relationship Id="rId2" Type="http://schemas.openxmlformats.org/officeDocument/2006/relationships/slideLayout" Target="../slideLayouts/slideLayout2.xml"/><Relationship Id="rId1" Type="http://schemas.openxmlformats.org/officeDocument/2006/relationships/vmlDrawing" Target="../drawings/vmlDrawing224.vml"/><Relationship Id="rId6" Type="http://schemas.openxmlformats.org/officeDocument/2006/relationships/oleObject" Target="../embeddings/oleObject473.bin"/><Relationship Id="rId5" Type="http://schemas.openxmlformats.org/officeDocument/2006/relationships/oleObject" Target="../embeddings/oleObject472.bin"/><Relationship Id="rId4" Type="http://schemas.openxmlformats.org/officeDocument/2006/relationships/oleObject" Target="../embeddings/oleObject471.bin"/></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3" Type="http://schemas.openxmlformats.org/officeDocument/2006/relationships/oleObject" Target="../embeddings/oleObject474.bin"/><Relationship Id="rId2" Type="http://schemas.openxmlformats.org/officeDocument/2006/relationships/slideLayout" Target="../slideLayouts/slideLayout2.xml"/><Relationship Id="rId1" Type="http://schemas.openxmlformats.org/officeDocument/2006/relationships/vmlDrawing" Target="../drawings/vmlDrawing225.vml"/><Relationship Id="rId4" Type="http://schemas.openxmlformats.org/officeDocument/2006/relationships/oleObject" Target="../embeddings/oleObject475.bin"/></Relationships>
</file>

<file path=ppt/slides/_rels/slide708.xml.rels><?xml version="1.0" encoding="UTF-8" standalone="yes"?>
<Relationships xmlns="http://schemas.openxmlformats.org/package/2006/relationships"><Relationship Id="rId3" Type="http://schemas.openxmlformats.org/officeDocument/2006/relationships/image" Target="../media/image575.png"/><Relationship Id="rId2" Type="http://schemas.openxmlformats.org/officeDocument/2006/relationships/slideLayout" Target="../slideLayouts/slideLayout2.xml"/><Relationship Id="rId1" Type="http://schemas.openxmlformats.org/officeDocument/2006/relationships/vmlDrawing" Target="../drawings/vmlDrawing226.vml"/><Relationship Id="rId5" Type="http://schemas.openxmlformats.org/officeDocument/2006/relationships/oleObject" Target="../embeddings/oleObject476.bin"/><Relationship Id="rId4" Type="http://schemas.openxmlformats.org/officeDocument/2006/relationships/image" Target="../media/image576.png"/></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2.xml"/><Relationship Id="rId1" Type="http://schemas.openxmlformats.org/officeDocument/2006/relationships/vmlDrawing" Target="../drawings/vmlDrawing227.vml"/><Relationship Id="rId5" Type="http://schemas.openxmlformats.org/officeDocument/2006/relationships/oleObject" Target="../embeddings/oleObject478.bin"/><Relationship Id="rId4" Type="http://schemas.openxmlformats.org/officeDocument/2006/relationships/oleObject" Target="../embeddings/oleObject477.bin"/></Relationships>
</file>

<file path=ppt/slides/_rels/slide712.xml.rels><?xml version="1.0" encoding="UTF-8" standalone="yes"?>
<Relationships xmlns="http://schemas.openxmlformats.org/package/2006/relationships"><Relationship Id="rId3" Type="http://schemas.openxmlformats.org/officeDocument/2006/relationships/oleObject" Target="../embeddings/oleObject479.bin"/><Relationship Id="rId2" Type="http://schemas.openxmlformats.org/officeDocument/2006/relationships/slideLayout" Target="../slideLayouts/slideLayout2.xml"/><Relationship Id="rId1" Type="http://schemas.openxmlformats.org/officeDocument/2006/relationships/vmlDrawing" Target="../drawings/vmlDrawing228.vml"/><Relationship Id="rId6" Type="http://schemas.openxmlformats.org/officeDocument/2006/relationships/oleObject" Target="../embeddings/oleObject482.bin"/><Relationship Id="rId5" Type="http://schemas.openxmlformats.org/officeDocument/2006/relationships/oleObject" Target="../embeddings/oleObject481.bin"/><Relationship Id="rId4" Type="http://schemas.openxmlformats.org/officeDocument/2006/relationships/oleObject" Target="../embeddings/oleObject480.bin"/></Relationships>
</file>

<file path=ppt/slides/_rels/slide713.xml.rels><?xml version="1.0" encoding="UTF-8" standalone="yes"?>
<Relationships xmlns="http://schemas.openxmlformats.org/package/2006/relationships"><Relationship Id="rId8" Type="http://schemas.openxmlformats.org/officeDocument/2006/relationships/oleObject" Target="../embeddings/oleObject488.bin"/><Relationship Id="rId3" Type="http://schemas.openxmlformats.org/officeDocument/2006/relationships/oleObject" Target="../embeddings/oleObject483.bin"/><Relationship Id="rId7" Type="http://schemas.openxmlformats.org/officeDocument/2006/relationships/oleObject" Target="../embeddings/oleObject487.bin"/><Relationship Id="rId2" Type="http://schemas.openxmlformats.org/officeDocument/2006/relationships/slideLayout" Target="../slideLayouts/slideLayout2.xml"/><Relationship Id="rId1" Type="http://schemas.openxmlformats.org/officeDocument/2006/relationships/vmlDrawing" Target="../drawings/vmlDrawing229.vml"/><Relationship Id="rId6" Type="http://schemas.openxmlformats.org/officeDocument/2006/relationships/oleObject" Target="../embeddings/oleObject486.bin"/><Relationship Id="rId5" Type="http://schemas.openxmlformats.org/officeDocument/2006/relationships/oleObject" Target="../embeddings/oleObject485.bin"/><Relationship Id="rId4" Type="http://schemas.openxmlformats.org/officeDocument/2006/relationships/oleObject" Target="../embeddings/oleObject484.bin"/></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oleObject" Target="../embeddings/oleObject489.bin"/><Relationship Id="rId2" Type="http://schemas.openxmlformats.org/officeDocument/2006/relationships/slideLayout" Target="../slideLayouts/slideLayout2.xml"/><Relationship Id="rId1" Type="http://schemas.openxmlformats.org/officeDocument/2006/relationships/vmlDrawing" Target="../drawings/vmlDrawing230.vml"/></Relationships>
</file>

<file path=ppt/slides/_rels/slide718.xml.rels><?xml version="1.0" encoding="UTF-8" standalone="yes"?>
<Relationships xmlns="http://schemas.openxmlformats.org/package/2006/relationships"><Relationship Id="rId3" Type="http://schemas.openxmlformats.org/officeDocument/2006/relationships/oleObject" Target="../embeddings/oleObject490.bin"/><Relationship Id="rId2" Type="http://schemas.openxmlformats.org/officeDocument/2006/relationships/slideLayout" Target="../slideLayouts/slideLayout2.xml"/><Relationship Id="rId1" Type="http://schemas.openxmlformats.org/officeDocument/2006/relationships/vmlDrawing" Target="../drawings/vmlDrawing231.vml"/><Relationship Id="rId5" Type="http://schemas.openxmlformats.org/officeDocument/2006/relationships/oleObject" Target="../embeddings/oleObject492.bin"/><Relationship Id="rId4" Type="http://schemas.openxmlformats.org/officeDocument/2006/relationships/oleObject" Target="../embeddings/oleObject491.bin"/></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oleObject" Target="../embeddings/oleObject493.bin"/><Relationship Id="rId2" Type="http://schemas.openxmlformats.org/officeDocument/2006/relationships/slideLayout" Target="../slideLayouts/slideLayout2.xml"/><Relationship Id="rId1" Type="http://schemas.openxmlformats.org/officeDocument/2006/relationships/vmlDrawing" Target="../drawings/vmlDrawing232.vml"/><Relationship Id="rId4" Type="http://schemas.openxmlformats.org/officeDocument/2006/relationships/oleObject" Target="../embeddings/oleObject494.bin"/></Relationships>
</file>

<file path=ppt/slides/_rels/slide722.xml.rels><?xml version="1.0" encoding="UTF-8" standalone="yes"?>
<Relationships xmlns="http://schemas.openxmlformats.org/package/2006/relationships"><Relationship Id="rId3" Type="http://schemas.openxmlformats.org/officeDocument/2006/relationships/oleObject" Target="../embeddings/oleObject495.bin"/><Relationship Id="rId2" Type="http://schemas.openxmlformats.org/officeDocument/2006/relationships/slideLayout" Target="../slideLayouts/slideLayout2.xml"/><Relationship Id="rId1" Type="http://schemas.openxmlformats.org/officeDocument/2006/relationships/vmlDrawing" Target="../drawings/vmlDrawing233.vml"/><Relationship Id="rId4" Type="http://schemas.openxmlformats.org/officeDocument/2006/relationships/oleObject" Target="../embeddings/oleObject496.bin"/></Relationships>
</file>

<file path=ppt/slides/_rels/slide723.xml.rels><?xml version="1.0" encoding="UTF-8" standalone="yes"?>
<Relationships xmlns="http://schemas.openxmlformats.org/package/2006/relationships"><Relationship Id="rId3" Type="http://schemas.openxmlformats.org/officeDocument/2006/relationships/oleObject" Target="../embeddings/oleObject497.bin"/><Relationship Id="rId2" Type="http://schemas.openxmlformats.org/officeDocument/2006/relationships/slideLayout" Target="../slideLayouts/slideLayout2.xml"/><Relationship Id="rId1" Type="http://schemas.openxmlformats.org/officeDocument/2006/relationships/vmlDrawing" Target="../drawings/vmlDrawing234.vml"/><Relationship Id="rId6" Type="http://schemas.openxmlformats.org/officeDocument/2006/relationships/oleObject" Target="../embeddings/oleObject500.bin"/><Relationship Id="rId5" Type="http://schemas.openxmlformats.org/officeDocument/2006/relationships/oleObject" Target="../embeddings/oleObject499.bin"/><Relationship Id="rId4" Type="http://schemas.openxmlformats.org/officeDocument/2006/relationships/oleObject" Target="../embeddings/oleObject498.bin"/></Relationships>
</file>

<file path=ppt/slides/_rels/slide724.xml.rels><?xml version="1.0" encoding="UTF-8" standalone="yes"?>
<Relationships xmlns="http://schemas.openxmlformats.org/package/2006/relationships"><Relationship Id="rId3" Type="http://schemas.openxmlformats.org/officeDocument/2006/relationships/oleObject" Target="../embeddings/oleObject501.bin"/><Relationship Id="rId7" Type="http://schemas.openxmlformats.org/officeDocument/2006/relationships/oleObject" Target="../embeddings/oleObject505.bin"/><Relationship Id="rId2" Type="http://schemas.openxmlformats.org/officeDocument/2006/relationships/slideLayout" Target="../slideLayouts/slideLayout2.xml"/><Relationship Id="rId1" Type="http://schemas.openxmlformats.org/officeDocument/2006/relationships/vmlDrawing" Target="../drawings/vmlDrawing235.vml"/><Relationship Id="rId6" Type="http://schemas.openxmlformats.org/officeDocument/2006/relationships/oleObject" Target="../embeddings/oleObject504.bin"/><Relationship Id="rId5" Type="http://schemas.openxmlformats.org/officeDocument/2006/relationships/oleObject" Target="../embeddings/oleObject503.bin"/><Relationship Id="rId4" Type="http://schemas.openxmlformats.org/officeDocument/2006/relationships/oleObject" Target="../embeddings/oleObject502.bin"/></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oleObject" Target="../embeddings/oleObject506.bin"/><Relationship Id="rId7" Type="http://schemas.openxmlformats.org/officeDocument/2006/relationships/oleObject" Target="../embeddings/oleObject510.bin"/><Relationship Id="rId2" Type="http://schemas.openxmlformats.org/officeDocument/2006/relationships/slideLayout" Target="../slideLayouts/slideLayout2.xml"/><Relationship Id="rId1" Type="http://schemas.openxmlformats.org/officeDocument/2006/relationships/vmlDrawing" Target="../drawings/vmlDrawing236.vml"/><Relationship Id="rId6" Type="http://schemas.openxmlformats.org/officeDocument/2006/relationships/oleObject" Target="../embeddings/oleObject509.bin"/><Relationship Id="rId5" Type="http://schemas.openxmlformats.org/officeDocument/2006/relationships/oleObject" Target="../embeddings/oleObject508.bin"/><Relationship Id="rId4" Type="http://schemas.openxmlformats.org/officeDocument/2006/relationships/oleObject" Target="../embeddings/oleObject507.bin"/><Relationship Id="rId9" Type="http://schemas.openxmlformats.org/officeDocument/2006/relationships/oleObject" Target="../embeddings/oleObject511.bin"/></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3" Type="http://schemas.openxmlformats.org/officeDocument/2006/relationships/oleObject" Target="../embeddings/oleObject512.bin"/><Relationship Id="rId2" Type="http://schemas.openxmlformats.org/officeDocument/2006/relationships/slideLayout" Target="../slideLayouts/slideLayout2.xml"/><Relationship Id="rId1" Type="http://schemas.openxmlformats.org/officeDocument/2006/relationships/vmlDrawing" Target="../drawings/vmlDrawing237.vml"/><Relationship Id="rId6" Type="http://schemas.openxmlformats.org/officeDocument/2006/relationships/oleObject" Target="../embeddings/oleObject515.bin"/><Relationship Id="rId5" Type="http://schemas.openxmlformats.org/officeDocument/2006/relationships/oleObject" Target="../embeddings/oleObject514.bin"/><Relationship Id="rId4" Type="http://schemas.openxmlformats.org/officeDocument/2006/relationships/oleObject" Target="../embeddings/oleObject513.bin"/></Relationships>
</file>

<file path=ppt/slides/_rels/slide732.xml.rels><?xml version="1.0" encoding="UTF-8" standalone="yes"?>
<Relationships xmlns="http://schemas.openxmlformats.org/package/2006/relationships"><Relationship Id="rId3" Type="http://schemas.openxmlformats.org/officeDocument/2006/relationships/oleObject" Target="../embeddings/oleObject516.bin"/><Relationship Id="rId2" Type="http://schemas.openxmlformats.org/officeDocument/2006/relationships/slideLayout" Target="../slideLayouts/slideLayout2.xml"/><Relationship Id="rId1" Type="http://schemas.openxmlformats.org/officeDocument/2006/relationships/vmlDrawing" Target="../drawings/vmlDrawing238.vml"/><Relationship Id="rId4" Type="http://schemas.openxmlformats.org/officeDocument/2006/relationships/oleObject" Target="../embeddings/oleObject517.bin"/></Relationships>
</file>

<file path=ppt/slides/_rels/slide7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239.vml"/><Relationship Id="rId5" Type="http://schemas.openxmlformats.org/officeDocument/2006/relationships/oleObject" Target="../embeddings/oleObject519.bin"/><Relationship Id="rId4" Type="http://schemas.openxmlformats.org/officeDocument/2006/relationships/oleObject" Target="../embeddings/oleObject518.bin"/></Relationships>
</file>

<file path=ppt/slides/_rels/slide734.xml.rels><?xml version="1.0" encoding="UTF-8" standalone="yes"?>
<Relationships xmlns="http://schemas.openxmlformats.org/package/2006/relationships"><Relationship Id="rId8" Type="http://schemas.openxmlformats.org/officeDocument/2006/relationships/oleObject" Target="../embeddings/oleObject525.bin"/><Relationship Id="rId3" Type="http://schemas.openxmlformats.org/officeDocument/2006/relationships/oleObject" Target="../embeddings/oleObject520.bin"/><Relationship Id="rId7" Type="http://schemas.openxmlformats.org/officeDocument/2006/relationships/oleObject" Target="../embeddings/oleObject524.bin"/><Relationship Id="rId2" Type="http://schemas.openxmlformats.org/officeDocument/2006/relationships/slideLayout" Target="../slideLayouts/slideLayout2.xml"/><Relationship Id="rId1" Type="http://schemas.openxmlformats.org/officeDocument/2006/relationships/vmlDrawing" Target="../drawings/vmlDrawing240.vml"/><Relationship Id="rId6" Type="http://schemas.openxmlformats.org/officeDocument/2006/relationships/oleObject" Target="../embeddings/oleObject523.bin"/><Relationship Id="rId5" Type="http://schemas.openxmlformats.org/officeDocument/2006/relationships/oleObject" Target="../embeddings/oleObject522.bin"/><Relationship Id="rId10" Type="http://schemas.openxmlformats.org/officeDocument/2006/relationships/oleObject" Target="../embeddings/oleObject527.bin"/><Relationship Id="rId4" Type="http://schemas.openxmlformats.org/officeDocument/2006/relationships/oleObject" Target="../embeddings/oleObject521.bin"/><Relationship Id="rId9" Type="http://schemas.openxmlformats.org/officeDocument/2006/relationships/oleObject" Target="../embeddings/oleObject526.bin"/></Relationships>
</file>

<file path=ppt/slides/_rels/slide735.xml.rels><?xml version="1.0" encoding="UTF-8" standalone="yes"?>
<Relationships xmlns="http://schemas.openxmlformats.org/package/2006/relationships"><Relationship Id="rId8" Type="http://schemas.openxmlformats.org/officeDocument/2006/relationships/oleObject" Target="../embeddings/oleObject533.bin"/><Relationship Id="rId3" Type="http://schemas.openxmlformats.org/officeDocument/2006/relationships/oleObject" Target="../embeddings/oleObject528.bin"/><Relationship Id="rId7" Type="http://schemas.openxmlformats.org/officeDocument/2006/relationships/oleObject" Target="../embeddings/oleObject532.bin"/><Relationship Id="rId2" Type="http://schemas.openxmlformats.org/officeDocument/2006/relationships/slideLayout" Target="../slideLayouts/slideLayout2.xml"/><Relationship Id="rId1" Type="http://schemas.openxmlformats.org/officeDocument/2006/relationships/vmlDrawing" Target="../drawings/vmlDrawing241.vml"/><Relationship Id="rId6" Type="http://schemas.openxmlformats.org/officeDocument/2006/relationships/oleObject" Target="../embeddings/oleObject531.bin"/><Relationship Id="rId5" Type="http://schemas.openxmlformats.org/officeDocument/2006/relationships/oleObject" Target="../embeddings/oleObject530.bin"/><Relationship Id="rId10" Type="http://schemas.openxmlformats.org/officeDocument/2006/relationships/oleObject" Target="../embeddings/oleObject535.bin"/><Relationship Id="rId4" Type="http://schemas.openxmlformats.org/officeDocument/2006/relationships/oleObject" Target="../embeddings/oleObject529.bin"/><Relationship Id="rId9" Type="http://schemas.openxmlformats.org/officeDocument/2006/relationships/oleObject" Target="../embeddings/oleObject534.bin"/></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616.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3" Type="http://schemas.openxmlformats.org/officeDocument/2006/relationships/oleObject" Target="../embeddings/oleObject536.bin"/><Relationship Id="rId2" Type="http://schemas.openxmlformats.org/officeDocument/2006/relationships/slideLayout" Target="../slideLayouts/slideLayout2.xml"/><Relationship Id="rId1" Type="http://schemas.openxmlformats.org/officeDocument/2006/relationships/vmlDrawing" Target="../drawings/vmlDrawing242.v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oleObject" Target="../embeddings/oleObject537.bin"/><Relationship Id="rId2" Type="http://schemas.openxmlformats.org/officeDocument/2006/relationships/slideLayout" Target="../slideLayouts/slideLayout2.xml"/><Relationship Id="rId1" Type="http://schemas.openxmlformats.org/officeDocument/2006/relationships/vmlDrawing" Target="../drawings/vmlDrawing243.vml"/></Relationships>
</file>

<file path=ppt/slides/_rels/slide741.xml.rels><?xml version="1.0" encoding="UTF-8" standalone="yes"?>
<Relationships xmlns="http://schemas.openxmlformats.org/package/2006/relationships"><Relationship Id="rId3" Type="http://schemas.openxmlformats.org/officeDocument/2006/relationships/oleObject" Target="../embeddings/oleObject538.bin"/><Relationship Id="rId2" Type="http://schemas.openxmlformats.org/officeDocument/2006/relationships/slideLayout" Target="../slideLayouts/slideLayout2.xml"/><Relationship Id="rId1" Type="http://schemas.openxmlformats.org/officeDocument/2006/relationships/vmlDrawing" Target="../drawings/vmlDrawing244.v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3" Type="http://schemas.openxmlformats.org/officeDocument/2006/relationships/oleObject" Target="../embeddings/oleObject539.bin"/><Relationship Id="rId2" Type="http://schemas.openxmlformats.org/officeDocument/2006/relationships/slideLayout" Target="../slideLayouts/slideLayout2.xml"/><Relationship Id="rId1" Type="http://schemas.openxmlformats.org/officeDocument/2006/relationships/vmlDrawing" Target="../drawings/vmlDrawing245.vml"/><Relationship Id="rId4" Type="http://schemas.openxmlformats.org/officeDocument/2006/relationships/oleObject" Target="../embeddings/oleObject540.bin"/></Relationships>
</file>

<file path=ppt/slides/_rels/slide747.xml.rels><?xml version="1.0" encoding="UTF-8" standalone="yes"?>
<Relationships xmlns="http://schemas.openxmlformats.org/package/2006/relationships"><Relationship Id="rId3" Type="http://schemas.openxmlformats.org/officeDocument/2006/relationships/oleObject" Target="../embeddings/oleObject541.bin"/><Relationship Id="rId2" Type="http://schemas.openxmlformats.org/officeDocument/2006/relationships/slideLayout" Target="../slideLayouts/slideLayout2.xml"/><Relationship Id="rId1" Type="http://schemas.openxmlformats.org/officeDocument/2006/relationships/vmlDrawing" Target="../drawings/vmlDrawing246.vml"/><Relationship Id="rId4" Type="http://schemas.openxmlformats.org/officeDocument/2006/relationships/oleObject" Target="../embeddings/oleObject542.bin"/></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oleObject" Target="../embeddings/oleObject543.bin"/><Relationship Id="rId2" Type="http://schemas.openxmlformats.org/officeDocument/2006/relationships/slideLayout" Target="../slideLayouts/slideLayout2.xml"/><Relationship Id="rId1" Type="http://schemas.openxmlformats.org/officeDocument/2006/relationships/vmlDrawing" Target="../drawings/vmlDrawing247.vml"/><Relationship Id="rId4" Type="http://schemas.openxmlformats.org/officeDocument/2006/relationships/oleObject" Target="../embeddings/oleObject544.bin"/></Relationships>
</file>

<file path=ppt/slides/_rels/slide753.xml.rels><?xml version="1.0" encoding="UTF-8" standalone="yes"?>
<Relationships xmlns="http://schemas.openxmlformats.org/package/2006/relationships"><Relationship Id="rId3" Type="http://schemas.openxmlformats.org/officeDocument/2006/relationships/oleObject" Target="../embeddings/oleObject545.bin"/><Relationship Id="rId2" Type="http://schemas.openxmlformats.org/officeDocument/2006/relationships/slideLayout" Target="../slideLayouts/slideLayout2.xml"/><Relationship Id="rId1" Type="http://schemas.openxmlformats.org/officeDocument/2006/relationships/vmlDrawing" Target="../drawings/vmlDrawing248.vml"/><Relationship Id="rId4" Type="http://schemas.openxmlformats.org/officeDocument/2006/relationships/oleObject" Target="../embeddings/oleObject546.bin"/></Relationships>
</file>

<file path=ppt/slides/_rels/slide754.xml.rels><?xml version="1.0" encoding="UTF-8" standalone="yes"?>
<Relationships xmlns="http://schemas.openxmlformats.org/package/2006/relationships"><Relationship Id="rId3" Type="http://schemas.openxmlformats.org/officeDocument/2006/relationships/oleObject" Target="../embeddings/oleObject547.bin"/><Relationship Id="rId2" Type="http://schemas.openxmlformats.org/officeDocument/2006/relationships/slideLayout" Target="../slideLayouts/slideLayout2.xml"/><Relationship Id="rId1" Type="http://schemas.openxmlformats.org/officeDocument/2006/relationships/vmlDrawing" Target="../drawings/vmlDrawing249.vml"/><Relationship Id="rId5" Type="http://schemas.openxmlformats.org/officeDocument/2006/relationships/oleObject" Target="../embeddings/oleObject549.bin"/><Relationship Id="rId4" Type="http://schemas.openxmlformats.org/officeDocument/2006/relationships/oleObject" Target="../embeddings/oleObject548.bin"/></Relationships>
</file>

<file path=ppt/slides/_rels/slide755.xml.rels><?xml version="1.0" encoding="UTF-8" standalone="yes"?>
<Relationships xmlns="http://schemas.openxmlformats.org/package/2006/relationships"><Relationship Id="rId3" Type="http://schemas.openxmlformats.org/officeDocument/2006/relationships/oleObject" Target="../embeddings/oleObject550.bin"/><Relationship Id="rId2" Type="http://schemas.openxmlformats.org/officeDocument/2006/relationships/slideLayout" Target="../slideLayouts/slideLayout2.xml"/><Relationship Id="rId1" Type="http://schemas.openxmlformats.org/officeDocument/2006/relationships/vmlDrawing" Target="../drawings/vmlDrawing250.vml"/><Relationship Id="rId5" Type="http://schemas.openxmlformats.org/officeDocument/2006/relationships/oleObject" Target="../embeddings/oleObject552.bin"/><Relationship Id="rId4" Type="http://schemas.openxmlformats.org/officeDocument/2006/relationships/oleObject" Target="../embeddings/oleObject551.bin"/></Relationships>
</file>

<file path=ppt/slides/_rels/slide756.xml.rels><?xml version="1.0" encoding="UTF-8" standalone="yes"?>
<Relationships xmlns="http://schemas.openxmlformats.org/package/2006/relationships"><Relationship Id="rId8" Type="http://schemas.openxmlformats.org/officeDocument/2006/relationships/oleObject" Target="../embeddings/oleObject558.bin"/><Relationship Id="rId3" Type="http://schemas.openxmlformats.org/officeDocument/2006/relationships/oleObject" Target="../embeddings/oleObject553.bin"/><Relationship Id="rId7" Type="http://schemas.openxmlformats.org/officeDocument/2006/relationships/oleObject" Target="../embeddings/oleObject557.bin"/><Relationship Id="rId2" Type="http://schemas.openxmlformats.org/officeDocument/2006/relationships/slideLayout" Target="../slideLayouts/slideLayout2.xml"/><Relationship Id="rId1" Type="http://schemas.openxmlformats.org/officeDocument/2006/relationships/vmlDrawing" Target="../drawings/vmlDrawing251.vml"/><Relationship Id="rId6" Type="http://schemas.openxmlformats.org/officeDocument/2006/relationships/oleObject" Target="../embeddings/oleObject556.bin"/><Relationship Id="rId5" Type="http://schemas.openxmlformats.org/officeDocument/2006/relationships/oleObject" Target="../embeddings/oleObject555.bin"/><Relationship Id="rId4" Type="http://schemas.openxmlformats.org/officeDocument/2006/relationships/oleObject" Target="../embeddings/oleObject554.bin"/></Relationships>
</file>

<file path=ppt/slides/_rels/slide757.xml.rels><?xml version="1.0" encoding="UTF-8" standalone="yes"?>
<Relationships xmlns="http://schemas.openxmlformats.org/package/2006/relationships"><Relationship Id="rId3" Type="http://schemas.openxmlformats.org/officeDocument/2006/relationships/oleObject" Target="../embeddings/oleObject559.bin"/><Relationship Id="rId2" Type="http://schemas.openxmlformats.org/officeDocument/2006/relationships/slideLayout" Target="../slideLayouts/slideLayout2.xml"/><Relationship Id="rId1" Type="http://schemas.openxmlformats.org/officeDocument/2006/relationships/vmlDrawing" Target="../drawings/vmlDrawing252.vml"/><Relationship Id="rId6" Type="http://schemas.openxmlformats.org/officeDocument/2006/relationships/oleObject" Target="../embeddings/oleObject562.bin"/><Relationship Id="rId5" Type="http://schemas.openxmlformats.org/officeDocument/2006/relationships/oleObject" Target="../embeddings/oleObject561.bin"/><Relationship Id="rId4" Type="http://schemas.openxmlformats.org/officeDocument/2006/relationships/oleObject" Target="../embeddings/oleObject560.bin"/></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oleObject" Target="../embeddings/oleObject563.bin"/><Relationship Id="rId2" Type="http://schemas.openxmlformats.org/officeDocument/2006/relationships/slideLayout" Target="../slideLayouts/slideLayout2.xml"/><Relationship Id="rId1" Type="http://schemas.openxmlformats.org/officeDocument/2006/relationships/vmlDrawing" Target="../drawings/vmlDrawing253.v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oleObject" Target="../embeddings/oleObject564.bin"/><Relationship Id="rId2" Type="http://schemas.openxmlformats.org/officeDocument/2006/relationships/slideLayout" Target="../slideLayouts/slideLayout2.xml"/><Relationship Id="rId1" Type="http://schemas.openxmlformats.org/officeDocument/2006/relationships/vmlDrawing" Target="../drawings/vmlDrawing254.vml"/><Relationship Id="rId4" Type="http://schemas.openxmlformats.org/officeDocument/2006/relationships/oleObject" Target="../embeddings/oleObject565.bin"/></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oleObject" Target="../embeddings/oleObject566.bin"/><Relationship Id="rId2" Type="http://schemas.openxmlformats.org/officeDocument/2006/relationships/slideLayout" Target="../slideLayouts/slideLayout2.xml"/><Relationship Id="rId1" Type="http://schemas.openxmlformats.org/officeDocument/2006/relationships/vmlDrawing" Target="../drawings/vmlDrawing255.vml"/><Relationship Id="rId5" Type="http://schemas.openxmlformats.org/officeDocument/2006/relationships/oleObject" Target="../embeddings/oleObject568.bin"/><Relationship Id="rId4" Type="http://schemas.openxmlformats.org/officeDocument/2006/relationships/oleObject" Target="../embeddings/oleObject567.bin"/></Relationships>
</file>

<file path=ppt/slides/_rels/slide766.xml.rels><?xml version="1.0" encoding="UTF-8" standalone="yes"?>
<Relationships xmlns="http://schemas.openxmlformats.org/package/2006/relationships"><Relationship Id="rId3" Type="http://schemas.openxmlformats.org/officeDocument/2006/relationships/oleObject" Target="../embeddings/oleObject569.bin"/><Relationship Id="rId2" Type="http://schemas.openxmlformats.org/officeDocument/2006/relationships/slideLayout" Target="../slideLayouts/slideLayout2.xml"/><Relationship Id="rId1" Type="http://schemas.openxmlformats.org/officeDocument/2006/relationships/vmlDrawing" Target="../drawings/vmlDrawing256.vml"/><Relationship Id="rId5" Type="http://schemas.openxmlformats.org/officeDocument/2006/relationships/oleObject" Target="../embeddings/oleObject571.bin"/><Relationship Id="rId4" Type="http://schemas.openxmlformats.org/officeDocument/2006/relationships/oleObject" Target="../embeddings/oleObject570.bin"/></Relationships>
</file>

<file path=ppt/slides/_rels/slide767.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slideLayout" Target="../slideLayouts/slideLayout2.xml"/><Relationship Id="rId1" Type="http://schemas.openxmlformats.org/officeDocument/2006/relationships/vmlDrawing" Target="../drawings/vmlDrawing257.vml"/><Relationship Id="rId6" Type="http://schemas.openxmlformats.org/officeDocument/2006/relationships/oleObject" Target="../embeddings/oleObject574.bin"/><Relationship Id="rId5" Type="http://schemas.openxmlformats.org/officeDocument/2006/relationships/oleObject" Target="../embeddings/oleObject573.bin"/><Relationship Id="rId4" Type="http://schemas.openxmlformats.org/officeDocument/2006/relationships/oleObject" Target="../embeddings/oleObject572.bin"/></Relationships>
</file>

<file path=ppt/slides/_rels/slide768.xml.rels><?xml version="1.0" encoding="UTF-8" standalone="yes"?>
<Relationships xmlns="http://schemas.openxmlformats.org/package/2006/relationships"><Relationship Id="rId3" Type="http://schemas.openxmlformats.org/officeDocument/2006/relationships/oleObject" Target="../embeddings/oleObject575.bin"/><Relationship Id="rId2" Type="http://schemas.openxmlformats.org/officeDocument/2006/relationships/slideLayout" Target="../slideLayouts/slideLayout2.xml"/><Relationship Id="rId1" Type="http://schemas.openxmlformats.org/officeDocument/2006/relationships/vmlDrawing" Target="../drawings/vmlDrawing258.vml"/></Relationships>
</file>

<file path=ppt/slides/_rels/slide769.xml.rels><?xml version="1.0" encoding="UTF-8" standalone="yes"?>
<Relationships xmlns="http://schemas.openxmlformats.org/package/2006/relationships"><Relationship Id="rId3" Type="http://schemas.openxmlformats.org/officeDocument/2006/relationships/oleObject" Target="../embeddings/oleObject576.bin"/><Relationship Id="rId2" Type="http://schemas.openxmlformats.org/officeDocument/2006/relationships/slideLayout" Target="../slideLayouts/slideLayout2.xml"/><Relationship Id="rId1" Type="http://schemas.openxmlformats.org/officeDocument/2006/relationships/vmlDrawing" Target="../drawings/vmlDrawing259.v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3" Type="http://schemas.openxmlformats.org/officeDocument/2006/relationships/oleObject" Target="../embeddings/oleObject577.bin"/><Relationship Id="rId2" Type="http://schemas.openxmlformats.org/officeDocument/2006/relationships/slideLayout" Target="../slideLayouts/slideLayout2.xml"/><Relationship Id="rId1" Type="http://schemas.openxmlformats.org/officeDocument/2006/relationships/vmlDrawing" Target="../drawings/vmlDrawing260.vml"/></Relationships>
</file>

<file path=ppt/slides/_rels/slide772.xml.rels><?xml version="1.0" encoding="UTF-8" standalone="yes"?>
<Relationships xmlns="http://schemas.openxmlformats.org/package/2006/relationships"><Relationship Id="rId3" Type="http://schemas.openxmlformats.org/officeDocument/2006/relationships/oleObject" Target="../embeddings/oleObject578.bin"/><Relationship Id="rId2" Type="http://schemas.openxmlformats.org/officeDocument/2006/relationships/slideLayout" Target="../slideLayouts/slideLayout2.xml"/><Relationship Id="rId1" Type="http://schemas.openxmlformats.org/officeDocument/2006/relationships/vmlDrawing" Target="../drawings/vmlDrawing261.vml"/></Relationships>
</file>

<file path=ppt/slides/_rels/slide773.xml.rels><?xml version="1.0" encoding="UTF-8" standalone="yes"?>
<Relationships xmlns="http://schemas.openxmlformats.org/package/2006/relationships"><Relationship Id="rId3" Type="http://schemas.openxmlformats.org/officeDocument/2006/relationships/oleObject" Target="../embeddings/oleObject579.bin"/><Relationship Id="rId2" Type="http://schemas.openxmlformats.org/officeDocument/2006/relationships/slideLayout" Target="../slideLayouts/slideLayout2.xml"/><Relationship Id="rId1" Type="http://schemas.openxmlformats.org/officeDocument/2006/relationships/vmlDrawing" Target="../drawings/vmlDrawing262.vml"/><Relationship Id="rId6" Type="http://schemas.openxmlformats.org/officeDocument/2006/relationships/image" Target="../media/image651.png"/><Relationship Id="rId5" Type="http://schemas.openxmlformats.org/officeDocument/2006/relationships/oleObject" Target="../embeddings/oleObject581.bin"/><Relationship Id="rId4" Type="http://schemas.openxmlformats.org/officeDocument/2006/relationships/oleObject" Target="../embeddings/oleObject580.bin"/></Relationships>
</file>

<file path=ppt/slides/_rels/slide774.xml.rels><?xml version="1.0" encoding="UTF-8" standalone="yes"?>
<Relationships xmlns="http://schemas.openxmlformats.org/package/2006/relationships"><Relationship Id="rId3" Type="http://schemas.openxmlformats.org/officeDocument/2006/relationships/oleObject" Target="../embeddings/oleObject582.bin"/><Relationship Id="rId2" Type="http://schemas.openxmlformats.org/officeDocument/2006/relationships/slideLayout" Target="../slideLayouts/slideLayout2.xml"/><Relationship Id="rId1" Type="http://schemas.openxmlformats.org/officeDocument/2006/relationships/vmlDrawing" Target="../drawings/vmlDrawing263.vml"/></Relationships>
</file>

<file path=ppt/slides/_rels/slide775.xml.rels><?xml version="1.0" encoding="UTF-8" standalone="yes"?>
<Relationships xmlns="http://schemas.openxmlformats.org/package/2006/relationships"><Relationship Id="rId3" Type="http://schemas.openxmlformats.org/officeDocument/2006/relationships/oleObject" Target="../embeddings/oleObject583.bin"/><Relationship Id="rId2" Type="http://schemas.openxmlformats.org/officeDocument/2006/relationships/slideLayout" Target="../slideLayouts/slideLayout2.xml"/><Relationship Id="rId1" Type="http://schemas.openxmlformats.org/officeDocument/2006/relationships/vmlDrawing" Target="../drawings/vmlDrawing264.vml"/><Relationship Id="rId5" Type="http://schemas.openxmlformats.org/officeDocument/2006/relationships/image" Target="../media/image656.png"/><Relationship Id="rId4" Type="http://schemas.openxmlformats.org/officeDocument/2006/relationships/oleObject" Target="../embeddings/oleObject584.bin"/></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3" Type="http://schemas.openxmlformats.org/officeDocument/2006/relationships/oleObject" Target="../embeddings/oleObject585.bin"/><Relationship Id="rId2" Type="http://schemas.openxmlformats.org/officeDocument/2006/relationships/slideLayout" Target="../slideLayouts/slideLayout2.xml"/><Relationship Id="rId1" Type="http://schemas.openxmlformats.org/officeDocument/2006/relationships/vmlDrawing" Target="../drawings/vmlDrawing265.v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3" Type="http://schemas.openxmlformats.org/officeDocument/2006/relationships/oleObject" Target="../embeddings/oleObject586.bin"/><Relationship Id="rId2" Type="http://schemas.openxmlformats.org/officeDocument/2006/relationships/slideLayout" Target="../slideLayouts/slideLayout2.xml"/><Relationship Id="rId1" Type="http://schemas.openxmlformats.org/officeDocument/2006/relationships/vmlDrawing" Target="../drawings/vmlDrawing266.vml"/><Relationship Id="rId4" Type="http://schemas.openxmlformats.org/officeDocument/2006/relationships/oleObject" Target="../embeddings/oleObject587.bin"/></Relationships>
</file>

<file path=ppt/slides/_rels/slide782.xml.rels><?xml version="1.0" encoding="UTF-8" standalone="yes"?>
<Relationships xmlns="http://schemas.openxmlformats.org/package/2006/relationships"><Relationship Id="rId3" Type="http://schemas.openxmlformats.org/officeDocument/2006/relationships/oleObject" Target="../embeddings/oleObject588.bin"/><Relationship Id="rId2" Type="http://schemas.openxmlformats.org/officeDocument/2006/relationships/slideLayout" Target="../slideLayouts/slideLayout2.xml"/><Relationship Id="rId1" Type="http://schemas.openxmlformats.org/officeDocument/2006/relationships/vmlDrawing" Target="../drawings/vmlDrawing267.vml"/></Relationships>
</file>

<file path=ppt/slides/_rels/slide783.xml.rels><?xml version="1.0" encoding="UTF-8" standalone="yes"?>
<Relationships xmlns="http://schemas.openxmlformats.org/package/2006/relationships"><Relationship Id="rId3" Type="http://schemas.openxmlformats.org/officeDocument/2006/relationships/oleObject" Target="../embeddings/oleObject589.bin"/><Relationship Id="rId2" Type="http://schemas.openxmlformats.org/officeDocument/2006/relationships/slideLayout" Target="../slideLayouts/slideLayout2.xml"/><Relationship Id="rId1" Type="http://schemas.openxmlformats.org/officeDocument/2006/relationships/vmlDrawing" Target="../drawings/vmlDrawing268.vml"/></Relationships>
</file>

<file path=ppt/slides/_rels/slide784.xml.rels><?xml version="1.0" encoding="UTF-8" standalone="yes"?>
<Relationships xmlns="http://schemas.openxmlformats.org/package/2006/relationships"><Relationship Id="rId3" Type="http://schemas.openxmlformats.org/officeDocument/2006/relationships/oleObject" Target="../embeddings/oleObject590.bin"/><Relationship Id="rId2" Type="http://schemas.openxmlformats.org/officeDocument/2006/relationships/slideLayout" Target="../slideLayouts/slideLayout2.xml"/><Relationship Id="rId1" Type="http://schemas.openxmlformats.org/officeDocument/2006/relationships/vmlDrawing" Target="../drawings/vmlDrawing269.vml"/><Relationship Id="rId5" Type="http://schemas.openxmlformats.org/officeDocument/2006/relationships/oleObject" Target="../embeddings/oleObject592.bin"/><Relationship Id="rId4" Type="http://schemas.openxmlformats.org/officeDocument/2006/relationships/oleObject" Target="../embeddings/oleObject591.bin"/></Relationships>
</file>

<file path=ppt/slides/_rels/slide785.xml.rels><?xml version="1.0" encoding="UTF-8" standalone="yes"?>
<Relationships xmlns="http://schemas.openxmlformats.org/package/2006/relationships"><Relationship Id="rId3" Type="http://schemas.openxmlformats.org/officeDocument/2006/relationships/oleObject" Target="../embeddings/oleObject593.bin"/><Relationship Id="rId2" Type="http://schemas.openxmlformats.org/officeDocument/2006/relationships/slideLayout" Target="../slideLayouts/slideLayout2.xml"/><Relationship Id="rId1" Type="http://schemas.openxmlformats.org/officeDocument/2006/relationships/vmlDrawing" Target="../drawings/vmlDrawing270.v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3" Type="http://schemas.openxmlformats.org/officeDocument/2006/relationships/oleObject" Target="../embeddings/oleObject594.bin"/><Relationship Id="rId2" Type="http://schemas.openxmlformats.org/officeDocument/2006/relationships/slideLayout" Target="../slideLayouts/slideLayout2.xml"/><Relationship Id="rId1" Type="http://schemas.openxmlformats.org/officeDocument/2006/relationships/vmlDrawing" Target="../drawings/vmlDrawing271.vml"/><Relationship Id="rId4" Type="http://schemas.openxmlformats.org/officeDocument/2006/relationships/oleObject" Target="../embeddings/oleObject595.bin"/></Relationships>
</file>

<file path=ppt/slides/_rels/slide788.xml.rels><?xml version="1.0" encoding="UTF-8" standalone="yes"?>
<Relationships xmlns="http://schemas.openxmlformats.org/package/2006/relationships"><Relationship Id="rId3" Type="http://schemas.openxmlformats.org/officeDocument/2006/relationships/oleObject" Target="../embeddings/oleObject596.bin"/><Relationship Id="rId2" Type="http://schemas.openxmlformats.org/officeDocument/2006/relationships/slideLayout" Target="../slideLayouts/slideLayout2.xml"/><Relationship Id="rId1" Type="http://schemas.openxmlformats.org/officeDocument/2006/relationships/vmlDrawing" Target="../drawings/vmlDrawing272.vml"/></Relationships>
</file>

<file path=ppt/slides/_rels/slide789.xml.rels><?xml version="1.0" encoding="UTF-8" standalone="yes"?>
<Relationships xmlns="http://schemas.openxmlformats.org/package/2006/relationships"><Relationship Id="rId3" Type="http://schemas.openxmlformats.org/officeDocument/2006/relationships/oleObject" Target="../embeddings/oleObject597.bin"/><Relationship Id="rId2" Type="http://schemas.openxmlformats.org/officeDocument/2006/relationships/slideLayout" Target="../slideLayouts/slideLayout2.xml"/><Relationship Id="rId1" Type="http://schemas.openxmlformats.org/officeDocument/2006/relationships/vmlDrawing" Target="../drawings/vmlDrawing273.vml"/><Relationship Id="rId5" Type="http://schemas.openxmlformats.org/officeDocument/2006/relationships/oleObject" Target="../embeddings/oleObject599.bin"/><Relationship Id="rId4" Type="http://schemas.openxmlformats.org/officeDocument/2006/relationships/oleObject" Target="../embeddings/oleObject598.bin"/></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8" Type="http://schemas.openxmlformats.org/officeDocument/2006/relationships/oleObject" Target="../embeddings/oleObject605.bin"/><Relationship Id="rId3" Type="http://schemas.openxmlformats.org/officeDocument/2006/relationships/oleObject" Target="../embeddings/oleObject600.bin"/><Relationship Id="rId7" Type="http://schemas.openxmlformats.org/officeDocument/2006/relationships/oleObject" Target="../embeddings/oleObject604.bin"/><Relationship Id="rId2" Type="http://schemas.openxmlformats.org/officeDocument/2006/relationships/slideLayout" Target="../slideLayouts/slideLayout2.xml"/><Relationship Id="rId1" Type="http://schemas.openxmlformats.org/officeDocument/2006/relationships/vmlDrawing" Target="../drawings/vmlDrawing274.vml"/><Relationship Id="rId6" Type="http://schemas.openxmlformats.org/officeDocument/2006/relationships/oleObject" Target="../embeddings/oleObject603.bin"/><Relationship Id="rId5" Type="http://schemas.openxmlformats.org/officeDocument/2006/relationships/oleObject" Target="../embeddings/oleObject602.bin"/><Relationship Id="rId4" Type="http://schemas.openxmlformats.org/officeDocument/2006/relationships/oleObject" Target="../embeddings/oleObject601.bin"/></Relationships>
</file>

<file path=ppt/slides/_rels/slide791.xml.rels><?xml version="1.0" encoding="UTF-8" standalone="yes"?>
<Relationships xmlns="http://schemas.openxmlformats.org/package/2006/relationships"><Relationship Id="rId3" Type="http://schemas.openxmlformats.org/officeDocument/2006/relationships/oleObject" Target="../embeddings/oleObject606.bin"/><Relationship Id="rId2" Type="http://schemas.openxmlformats.org/officeDocument/2006/relationships/slideLayout" Target="../slideLayouts/slideLayout2.xml"/><Relationship Id="rId1" Type="http://schemas.openxmlformats.org/officeDocument/2006/relationships/vmlDrawing" Target="../drawings/vmlDrawing275.v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oleObject" Target="../embeddings/oleObject607.bin"/><Relationship Id="rId2" Type="http://schemas.openxmlformats.org/officeDocument/2006/relationships/slideLayout" Target="../slideLayouts/slideLayout2.xml"/><Relationship Id="rId1" Type="http://schemas.openxmlformats.org/officeDocument/2006/relationships/vmlDrawing" Target="../drawings/vmlDrawing276.vml"/></Relationships>
</file>

<file path=ppt/slides/_rels/slide794.xml.rels><?xml version="1.0" encoding="UTF-8" standalone="yes"?>
<Relationships xmlns="http://schemas.openxmlformats.org/package/2006/relationships"><Relationship Id="rId3" Type="http://schemas.openxmlformats.org/officeDocument/2006/relationships/oleObject" Target="../embeddings/oleObject608.bin"/><Relationship Id="rId2" Type="http://schemas.openxmlformats.org/officeDocument/2006/relationships/slideLayout" Target="../slideLayouts/slideLayout2.xml"/><Relationship Id="rId1" Type="http://schemas.openxmlformats.org/officeDocument/2006/relationships/vmlDrawing" Target="../drawings/vmlDrawing277.vml"/><Relationship Id="rId4" Type="http://schemas.openxmlformats.org/officeDocument/2006/relationships/oleObject" Target="../embeddings/oleObject609.bin"/></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image" Target="../media/image681.png"/><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3" Type="http://schemas.openxmlformats.org/officeDocument/2006/relationships/oleObject" Target="../embeddings/oleObject610.bin"/><Relationship Id="rId2" Type="http://schemas.openxmlformats.org/officeDocument/2006/relationships/slideLayout" Target="../slideLayouts/slideLayout2.xml"/><Relationship Id="rId1" Type="http://schemas.openxmlformats.org/officeDocument/2006/relationships/vmlDrawing" Target="../drawings/vmlDrawing278.vml"/></Relationships>
</file>

<file path=ppt/slides/_rels/slide799.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slideLayout" Target="../slideLayouts/slideLayout2.xml"/><Relationship Id="rId1" Type="http://schemas.openxmlformats.org/officeDocument/2006/relationships/vmlDrawing" Target="../drawings/vmlDrawing279.vml"/><Relationship Id="rId4" Type="http://schemas.openxmlformats.org/officeDocument/2006/relationships/oleObject" Target="../embeddings/oleObject61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3" Type="http://schemas.openxmlformats.org/officeDocument/2006/relationships/image" Target="../media/image686.png"/><Relationship Id="rId2" Type="http://schemas.openxmlformats.org/officeDocument/2006/relationships/slideLayout" Target="../slideLayouts/slideLayout2.xml"/><Relationship Id="rId1" Type="http://schemas.openxmlformats.org/officeDocument/2006/relationships/vmlDrawing" Target="../drawings/vmlDrawing280.vml"/><Relationship Id="rId4" Type="http://schemas.openxmlformats.org/officeDocument/2006/relationships/oleObject" Target="../embeddings/oleObject612.bin"/></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3" Type="http://schemas.openxmlformats.org/officeDocument/2006/relationships/image" Target="../media/image689.png"/><Relationship Id="rId2" Type="http://schemas.openxmlformats.org/officeDocument/2006/relationships/slideLayout" Target="../slideLayouts/slideLayout2.xml"/><Relationship Id="rId1" Type="http://schemas.openxmlformats.org/officeDocument/2006/relationships/vmlDrawing" Target="../drawings/vmlDrawing281.vml"/><Relationship Id="rId5" Type="http://schemas.openxmlformats.org/officeDocument/2006/relationships/oleObject" Target="../embeddings/oleObject614.bin"/><Relationship Id="rId4" Type="http://schemas.openxmlformats.org/officeDocument/2006/relationships/oleObject" Target="../embeddings/oleObject613.bin"/></Relationships>
</file>

<file path=ppt/slides/_rels/slide803.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3" Type="http://schemas.openxmlformats.org/officeDocument/2006/relationships/oleObject" Target="../embeddings/oleObject615.bin"/><Relationship Id="rId2" Type="http://schemas.openxmlformats.org/officeDocument/2006/relationships/slideLayout" Target="../slideLayouts/slideLayout2.xml"/><Relationship Id="rId1" Type="http://schemas.openxmlformats.org/officeDocument/2006/relationships/vmlDrawing" Target="../drawings/vmlDrawing282.vml"/><Relationship Id="rId4" Type="http://schemas.openxmlformats.org/officeDocument/2006/relationships/oleObject" Target="../embeddings/oleObject616.bin"/></Relationships>
</file>

<file path=ppt/slides/_rels/slide806.xml.rels><?xml version="1.0" encoding="UTF-8" standalone="yes"?>
<Relationships xmlns="http://schemas.openxmlformats.org/package/2006/relationships"><Relationship Id="rId3" Type="http://schemas.openxmlformats.org/officeDocument/2006/relationships/oleObject" Target="../embeddings/oleObject617.bin"/><Relationship Id="rId2" Type="http://schemas.openxmlformats.org/officeDocument/2006/relationships/slideLayout" Target="../slideLayouts/slideLayout2.xml"/><Relationship Id="rId1" Type="http://schemas.openxmlformats.org/officeDocument/2006/relationships/vmlDrawing" Target="../drawings/vmlDrawing283.vml"/><Relationship Id="rId5" Type="http://schemas.openxmlformats.org/officeDocument/2006/relationships/oleObject" Target="../embeddings/oleObject619.bin"/><Relationship Id="rId4" Type="http://schemas.openxmlformats.org/officeDocument/2006/relationships/oleObject" Target="../embeddings/oleObject618.bin"/></Relationships>
</file>

<file path=ppt/slides/_rels/slide807.xml.rels><?xml version="1.0" encoding="UTF-8" standalone="yes"?>
<Relationships xmlns="http://schemas.openxmlformats.org/package/2006/relationships"><Relationship Id="rId8" Type="http://schemas.openxmlformats.org/officeDocument/2006/relationships/oleObject" Target="../embeddings/oleObject625.bin"/><Relationship Id="rId3" Type="http://schemas.openxmlformats.org/officeDocument/2006/relationships/oleObject" Target="../embeddings/oleObject620.bin"/><Relationship Id="rId7" Type="http://schemas.openxmlformats.org/officeDocument/2006/relationships/oleObject" Target="../embeddings/oleObject624.bin"/><Relationship Id="rId2" Type="http://schemas.openxmlformats.org/officeDocument/2006/relationships/slideLayout" Target="../slideLayouts/slideLayout2.xml"/><Relationship Id="rId1" Type="http://schemas.openxmlformats.org/officeDocument/2006/relationships/vmlDrawing" Target="../drawings/vmlDrawing284.vml"/><Relationship Id="rId6" Type="http://schemas.openxmlformats.org/officeDocument/2006/relationships/oleObject" Target="../embeddings/oleObject623.bin"/><Relationship Id="rId5" Type="http://schemas.openxmlformats.org/officeDocument/2006/relationships/oleObject" Target="../embeddings/oleObject622.bin"/><Relationship Id="rId4" Type="http://schemas.openxmlformats.org/officeDocument/2006/relationships/oleObject" Target="../embeddings/oleObject621.bin"/><Relationship Id="rId9" Type="http://schemas.openxmlformats.org/officeDocument/2006/relationships/oleObject" Target="../embeddings/oleObject626.bin"/></Relationships>
</file>

<file path=ppt/slides/_rels/slide808.xml.rels><?xml version="1.0" encoding="UTF-8" standalone="yes"?>
<Relationships xmlns="http://schemas.openxmlformats.org/package/2006/relationships"><Relationship Id="rId3" Type="http://schemas.openxmlformats.org/officeDocument/2006/relationships/oleObject" Target="../embeddings/oleObject627.bin"/><Relationship Id="rId2" Type="http://schemas.openxmlformats.org/officeDocument/2006/relationships/slideLayout" Target="../slideLayouts/slideLayout2.xml"/><Relationship Id="rId1" Type="http://schemas.openxmlformats.org/officeDocument/2006/relationships/vmlDrawing" Target="../drawings/vmlDrawing285.vml"/><Relationship Id="rId6" Type="http://schemas.openxmlformats.org/officeDocument/2006/relationships/oleObject" Target="../embeddings/oleObject630.bin"/><Relationship Id="rId5" Type="http://schemas.openxmlformats.org/officeDocument/2006/relationships/oleObject" Target="../embeddings/oleObject629.bin"/><Relationship Id="rId4" Type="http://schemas.openxmlformats.org/officeDocument/2006/relationships/oleObject" Target="../embeddings/oleObject628.bin"/></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2" Type="http://schemas.openxmlformats.org/officeDocument/2006/relationships/image" Target="../media/image701.png"/><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3" Type="http://schemas.openxmlformats.org/officeDocument/2006/relationships/oleObject" Target="../embeddings/oleObject631.bin"/><Relationship Id="rId2" Type="http://schemas.openxmlformats.org/officeDocument/2006/relationships/slideLayout" Target="../slideLayouts/slideLayout2.xml"/><Relationship Id="rId1" Type="http://schemas.openxmlformats.org/officeDocument/2006/relationships/vmlDrawing" Target="../drawings/vmlDrawing286.vml"/></Relationships>
</file>

<file path=ppt/slides/_rels/slide816.xml.rels><?xml version="1.0" encoding="UTF-8" standalone="yes"?>
<Relationships xmlns="http://schemas.openxmlformats.org/package/2006/relationships"><Relationship Id="rId3" Type="http://schemas.openxmlformats.org/officeDocument/2006/relationships/image" Target="../media/image705.png"/><Relationship Id="rId2" Type="http://schemas.openxmlformats.org/officeDocument/2006/relationships/slideLayout" Target="../slideLayouts/slideLayout2.xml"/><Relationship Id="rId1" Type="http://schemas.openxmlformats.org/officeDocument/2006/relationships/vmlDrawing" Target="../drawings/vmlDrawing287.vml"/><Relationship Id="rId5" Type="http://schemas.openxmlformats.org/officeDocument/2006/relationships/oleObject" Target="../embeddings/oleObject633.bin"/><Relationship Id="rId4" Type="http://schemas.openxmlformats.org/officeDocument/2006/relationships/oleObject" Target="../embeddings/oleObject632.bin"/></Relationships>
</file>

<file path=ppt/slides/_rels/slide817.xml.rels><?xml version="1.0" encoding="UTF-8" standalone="yes"?>
<Relationships xmlns="http://schemas.openxmlformats.org/package/2006/relationships"><Relationship Id="rId3" Type="http://schemas.openxmlformats.org/officeDocument/2006/relationships/image" Target="../media/image707.png"/><Relationship Id="rId2" Type="http://schemas.openxmlformats.org/officeDocument/2006/relationships/slideLayout" Target="../slideLayouts/slideLayout2.xml"/><Relationship Id="rId1" Type="http://schemas.openxmlformats.org/officeDocument/2006/relationships/vmlDrawing" Target="../drawings/vmlDrawing288.vml"/><Relationship Id="rId4" Type="http://schemas.openxmlformats.org/officeDocument/2006/relationships/oleObject" Target="../embeddings/oleObject634.bin"/></Relationships>
</file>

<file path=ppt/slides/_rels/slide818.xml.rels><?xml version="1.0" encoding="UTF-8" standalone="yes"?>
<Relationships xmlns="http://schemas.openxmlformats.org/package/2006/relationships"><Relationship Id="rId3" Type="http://schemas.openxmlformats.org/officeDocument/2006/relationships/oleObject" Target="../embeddings/oleObject635.bin"/><Relationship Id="rId2" Type="http://schemas.openxmlformats.org/officeDocument/2006/relationships/slideLayout" Target="../slideLayouts/slideLayout2.xml"/><Relationship Id="rId1" Type="http://schemas.openxmlformats.org/officeDocument/2006/relationships/vmlDrawing" Target="../drawings/vmlDrawing289.vml"/><Relationship Id="rId5" Type="http://schemas.openxmlformats.org/officeDocument/2006/relationships/oleObject" Target="../embeddings/oleObject637.bin"/><Relationship Id="rId4" Type="http://schemas.openxmlformats.org/officeDocument/2006/relationships/oleObject" Target="../embeddings/oleObject636.bin"/></Relationships>
</file>

<file path=ppt/slides/_rels/slide819.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3" Type="http://schemas.openxmlformats.org/officeDocument/2006/relationships/oleObject" Target="../embeddings/oleObject638.bin"/><Relationship Id="rId2" Type="http://schemas.openxmlformats.org/officeDocument/2006/relationships/slideLayout" Target="../slideLayouts/slideLayout2.xml"/><Relationship Id="rId1" Type="http://schemas.openxmlformats.org/officeDocument/2006/relationships/vmlDrawing" Target="../drawings/vmlDrawing290.vml"/></Relationships>
</file>

<file path=ppt/slides/_rels/slide821.xml.rels><?xml version="1.0" encoding="UTF-8" standalone="yes"?>
<Relationships xmlns="http://schemas.openxmlformats.org/package/2006/relationships"><Relationship Id="rId3" Type="http://schemas.openxmlformats.org/officeDocument/2006/relationships/oleObject" Target="../embeddings/oleObject639.bin"/><Relationship Id="rId2" Type="http://schemas.openxmlformats.org/officeDocument/2006/relationships/slideLayout" Target="../slideLayouts/slideLayout2.xml"/><Relationship Id="rId1" Type="http://schemas.openxmlformats.org/officeDocument/2006/relationships/vmlDrawing" Target="../drawings/vmlDrawing291.vml"/></Relationships>
</file>

<file path=ppt/slides/_rels/slide822.xml.rels><?xml version="1.0" encoding="UTF-8" standalone="yes"?>
<Relationships xmlns="http://schemas.openxmlformats.org/package/2006/relationships"><Relationship Id="rId3" Type="http://schemas.openxmlformats.org/officeDocument/2006/relationships/oleObject" Target="../embeddings/oleObject640.bin"/><Relationship Id="rId2" Type="http://schemas.openxmlformats.org/officeDocument/2006/relationships/slideLayout" Target="../slideLayouts/slideLayout2.xml"/><Relationship Id="rId1" Type="http://schemas.openxmlformats.org/officeDocument/2006/relationships/vmlDrawing" Target="../drawings/vmlDrawing292.vml"/><Relationship Id="rId6" Type="http://schemas.openxmlformats.org/officeDocument/2006/relationships/image" Target="NULL"/><Relationship Id="rId5" Type="http://schemas.openxmlformats.org/officeDocument/2006/relationships/oleObject" Target="../embeddings/oleObject642.bin"/><Relationship Id="rId4" Type="http://schemas.openxmlformats.org/officeDocument/2006/relationships/oleObject" Target="../embeddings/oleObject641.bin"/></Relationships>
</file>

<file path=ppt/slides/_rels/slide823.xml.rels><?xml version="1.0" encoding="UTF-8" standalone="yes"?>
<Relationships xmlns="http://schemas.openxmlformats.org/package/2006/relationships"><Relationship Id="rId3" Type="http://schemas.openxmlformats.org/officeDocument/2006/relationships/oleObject" Target="../embeddings/oleObject643.bin"/><Relationship Id="rId2" Type="http://schemas.openxmlformats.org/officeDocument/2006/relationships/slideLayout" Target="../slideLayouts/slideLayout2.xml"/><Relationship Id="rId1" Type="http://schemas.openxmlformats.org/officeDocument/2006/relationships/vmlDrawing" Target="../drawings/vmlDrawing293.v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3" Type="http://schemas.openxmlformats.org/officeDocument/2006/relationships/oleObject" Target="../embeddings/oleObject644.bin"/><Relationship Id="rId2" Type="http://schemas.openxmlformats.org/officeDocument/2006/relationships/slideLayout" Target="../slideLayouts/slideLayout2.xml"/><Relationship Id="rId1" Type="http://schemas.openxmlformats.org/officeDocument/2006/relationships/vmlDrawing" Target="../drawings/vmlDrawing294.v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830.xml.rels><?xml version="1.0" encoding="UTF-8" standalone="yes"?>
<Relationships xmlns="http://schemas.openxmlformats.org/package/2006/relationships"><Relationship Id="rId3" Type="http://schemas.openxmlformats.org/officeDocument/2006/relationships/oleObject" Target="../embeddings/oleObject645.bin"/><Relationship Id="rId2" Type="http://schemas.openxmlformats.org/officeDocument/2006/relationships/slideLayout" Target="../slideLayouts/slideLayout2.xml"/><Relationship Id="rId1" Type="http://schemas.openxmlformats.org/officeDocument/2006/relationships/vmlDrawing" Target="../drawings/vmlDrawing295.vml"/><Relationship Id="rId5" Type="http://schemas.openxmlformats.org/officeDocument/2006/relationships/oleObject" Target="../embeddings/oleObject647.bin"/><Relationship Id="rId4" Type="http://schemas.openxmlformats.org/officeDocument/2006/relationships/oleObject" Target="../embeddings/oleObject646.bin"/></Relationships>
</file>

<file path=ppt/slides/_rels/slide831.xml.rels><?xml version="1.0" encoding="UTF-8" standalone="yes"?>
<Relationships xmlns="http://schemas.openxmlformats.org/package/2006/relationships"><Relationship Id="rId3" Type="http://schemas.openxmlformats.org/officeDocument/2006/relationships/oleObject" Target="../embeddings/oleObject648.bin"/><Relationship Id="rId2" Type="http://schemas.openxmlformats.org/officeDocument/2006/relationships/slideLayout" Target="../slideLayouts/slideLayout2.xml"/><Relationship Id="rId1" Type="http://schemas.openxmlformats.org/officeDocument/2006/relationships/vmlDrawing" Target="../drawings/vmlDrawing296.vml"/></Relationships>
</file>

<file path=ppt/slides/_rels/slide832.xml.rels><?xml version="1.0" encoding="UTF-8" standalone="yes"?>
<Relationships xmlns="http://schemas.openxmlformats.org/package/2006/relationships"><Relationship Id="rId3" Type="http://schemas.openxmlformats.org/officeDocument/2006/relationships/oleObject" Target="../embeddings/oleObject649.bin"/><Relationship Id="rId2" Type="http://schemas.openxmlformats.org/officeDocument/2006/relationships/slideLayout" Target="../slideLayouts/slideLayout2.xml"/><Relationship Id="rId1" Type="http://schemas.openxmlformats.org/officeDocument/2006/relationships/vmlDrawing" Target="../drawings/vmlDrawing297.vml"/><Relationship Id="rId4" Type="http://schemas.openxmlformats.org/officeDocument/2006/relationships/oleObject" Target="../embeddings/oleObject650.bin"/></Relationships>
</file>

<file path=ppt/slides/_rels/slide833.xml.rels><?xml version="1.0" encoding="UTF-8" standalone="yes"?>
<Relationships xmlns="http://schemas.openxmlformats.org/package/2006/relationships"><Relationship Id="rId3" Type="http://schemas.openxmlformats.org/officeDocument/2006/relationships/oleObject" Target="../embeddings/oleObject651.bin"/><Relationship Id="rId2" Type="http://schemas.openxmlformats.org/officeDocument/2006/relationships/slideLayout" Target="../slideLayouts/slideLayout2.xml"/><Relationship Id="rId1" Type="http://schemas.openxmlformats.org/officeDocument/2006/relationships/vmlDrawing" Target="../drawings/vmlDrawing298.vml"/><Relationship Id="rId6" Type="http://schemas.openxmlformats.org/officeDocument/2006/relationships/image" Target="NULL"/><Relationship Id="rId5" Type="http://schemas.openxmlformats.org/officeDocument/2006/relationships/oleObject" Target="../embeddings/oleObject653.bin"/><Relationship Id="rId4" Type="http://schemas.openxmlformats.org/officeDocument/2006/relationships/oleObject" Target="../embeddings/oleObject652.bin"/></Relationships>
</file>

<file path=ppt/slides/_rels/slide834.xml.rels><?xml version="1.0" encoding="UTF-8" standalone="yes"?>
<Relationships xmlns="http://schemas.openxmlformats.org/package/2006/relationships"><Relationship Id="rId3" Type="http://schemas.openxmlformats.org/officeDocument/2006/relationships/oleObject" Target="../embeddings/oleObject654.bin"/><Relationship Id="rId2" Type="http://schemas.openxmlformats.org/officeDocument/2006/relationships/slideLayout" Target="../slideLayouts/slideLayout2.xml"/><Relationship Id="rId1" Type="http://schemas.openxmlformats.org/officeDocument/2006/relationships/vmlDrawing" Target="../drawings/vmlDrawing299.v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3" Type="http://schemas.openxmlformats.org/officeDocument/2006/relationships/oleObject" Target="../embeddings/oleObject655.bin"/><Relationship Id="rId2" Type="http://schemas.openxmlformats.org/officeDocument/2006/relationships/slideLayout" Target="../slideLayouts/slideLayout2.xml"/><Relationship Id="rId1" Type="http://schemas.openxmlformats.org/officeDocument/2006/relationships/vmlDrawing" Target="../drawings/vmlDrawing300.v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3" Type="http://schemas.openxmlformats.org/officeDocument/2006/relationships/oleObject" Target="../embeddings/oleObject656.bin"/><Relationship Id="rId2" Type="http://schemas.openxmlformats.org/officeDocument/2006/relationships/slideLayout" Target="../slideLayouts/slideLayout2.xml"/><Relationship Id="rId1" Type="http://schemas.openxmlformats.org/officeDocument/2006/relationships/vmlDrawing" Target="../drawings/vmlDrawing301.vml"/></Relationships>
</file>

<file path=ppt/slides/_rels/slide8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3" Type="http://schemas.openxmlformats.org/officeDocument/2006/relationships/oleObject" Target="../embeddings/oleObject657.bin"/><Relationship Id="rId2" Type="http://schemas.openxmlformats.org/officeDocument/2006/relationships/slideLayout" Target="../slideLayouts/slideLayout2.xml"/><Relationship Id="rId1" Type="http://schemas.openxmlformats.org/officeDocument/2006/relationships/vmlDrawing" Target="../drawings/vmlDrawing302.vml"/><Relationship Id="rId4" Type="http://schemas.openxmlformats.org/officeDocument/2006/relationships/oleObject" Target="../embeddings/oleObject658.bin"/></Relationships>
</file>

<file path=ppt/slides/_rels/slide843.xml.rels><?xml version="1.0" encoding="UTF-8" standalone="yes"?>
<Relationships xmlns="http://schemas.openxmlformats.org/package/2006/relationships"><Relationship Id="rId3" Type="http://schemas.openxmlformats.org/officeDocument/2006/relationships/oleObject" Target="../embeddings/oleObject659.bin"/><Relationship Id="rId2" Type="http://schemas.openxmlformats.org/officeDocument/2006/relationships/slideLayout" Target="../slideLayouts/slideLayout2.xml"/><Relationship Id="rId1" Type="http://schemas.openxmlformats.org/officeDocument/2006/relationships/vmlDrawing" Target="../drawings/vmlDrawing303.vml"/><Relationship Id="rId4" Type="http://schemas.openxmlformats.org/officeDocument/2006/relationships/oleObject" Target="../embeddings/oleObject660.bin"/></Relationships>
</file>

<file path=ppt/slides/_rels/slide844.xml.rels><?xml version="1.0" encoding="UTF-8" standalone="yes"?>
<Relationships xmlns="http://schemas.openxmlformats.org/package/2006/relationships"><Relationship Id="rId3" Type="http://schemas.openxmlformats.org/officeDocument/2006/relationships/oleObject" Target="../embeddings/oleObject661.bin"/><Relationship Id="rId2" Type="http://schemas.openxmlformats.org/officeDocument/2006/relationships/slideLayout" Target="../slideLayouts/slideLayout2.xml"/><Relationship Id="rId1" Type="http://schemas.openxmlformats.org/officeDocument/2006/relationships/vmlDrawing" Target="../drawings/vmlDrawing304.vml"/><Relationship Id="rId4" Type="http://schemas.openxmlformats.org/officeDocument/2006/relationships/oleObject" Target="../embeddings/oleObject662.bin"/></Relationships>
</file>

<file path=ppt/slides/_rels/slide845.xml.rels><?xml version="1.0" encoding="UTF-8" standalone="yes"?>
<Relationships xmlns="http://schemas.openxmlformats.org/package/2006/relationships"><Relationship Id="rId3" Type="http://schemas.openxmlformats.org/officeDocument/2006/relationships/oleObject" Target="../embeddings/oleObject663.bin"/><Relationship Id="rId2" Type="http://schemas.openxmlformats.org/officeDocument/2006/relationships/slideLayout" Target="../slideLayouts/slideLayout2.xml"/><Relationship Id="rId1" Type="http://schemas.openxmlformats.org/officeDocument/2006/relationships/vmlDrawing" Target="../drawings/vmlDrawing305.vml"/><Relationship Id="rId6" Type="http://schemas.openxmlformats.org/officeDocument/2006/relationships/image" Target="NULL"/><Relationship Id="rId5" Type="http://schemas.openxmlformats.org/officeDocument/2006/relationships/oleObject" Target="../embeddings/oleObject665.bin"/><Relationship Id="rId4" Type="http://schemas.openxmlformats.org/officeDocument/2006/relationships/oleObject" Target="../embeddings/oleObject664.bin"/></Relationships>
</file>

<file path=ppt/slides/_rels/slide846.xml.rels><?xml version="1.0" encoding="UTF-8" standalone="yes"?>
<Relationships xmlns="http://schemas.openxmlformats.org/package/2006/relationships"><Relationship Id="rId3" Type="http://schemas.openxmlformats.org/officeDocument/2006/relationships/oleObject" Target="../embeddings/oleObject666.bin"/><Relationship Id="rId2" Type="http://schemas.openxmlformats.org/officeDocument/2006/relationships/slideLayout" Target="../slideLayouts/slideLayout2.xml"/><Relationship Id="rId1" Type="http://schemas.openxmlformats.org/officeDocument/2006/relationships/vmlDrawing" Target="../drawings/vmlDrawing306.v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3" Type="http://schemas.openxmlformats.org/officeDocument/2006/relationships/oleObject" Target="../embeddings/oleObject667.bin"/><Relationship Id="rId2" Type="http://schemas.openxmlformats.org/officeDocument/2006/relationships/slideLayout" Target="../slideLayouts/slideLayout2.xml"/><Relationship Id="rId1" Type="http://schemas.openxmlformats.org/officeDocument/2006/relationships/vmlDrawing" Target="../drawings/vmlDrawing307.vml"/></Relationships>
</file>

<file path=ppt/slides/_rels/slide8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3" Type="http://schemas.openxmlformats.org/officeDocument/2006/relationships/oleObject" Target="../embeddings/oleObject668.bin"/><Relationship Id="rId2" Type="http://schemas.openxmlformats.org/officeDocument/2006/relationships/slideLayout" Target="../slideLayouts/slideLayout2.xml"/><Relationship Id="rId1" Type="http://schemas.openxmlformats.org/officeDocument/2006/relationships/vmlDrawing" Target="../drawings/vmlDrawing308.vml"/></Relationships>
</file>

<file path=ppt/slides/_rels/slide855.xml.rels><?xml version="1.0" encoding="UTF-8" standalone="yes"?>
<Relationships xmlns="http://schemas.openxmlformats.org/package/2006/relationships"><Relationship Id="rId3" Type="http://schemas.openxmlformats.org/officeDocument/2006/relationships/oleObject" Target="../embeddings/oleObject669.bin"/><Relationship Id="rId2" Type="http://schemas.openxmlformats.org/officeDocument/2006/relationships/slideLayout" Target="../slideLayouts/slideLayout2.xml"/><Relationship Id="rId1" Type="http://schemas.openxmlformats.org/officeDocument/2006/relationships/vmlDrawing" Target="../drawings/vmlDrawing309.vml"/><Relationship Id="rId4" Type="http://schemas.openxmlformats.org/officeDocument/2006/relationships/oleObject" Target="../embeddings/oleObject670.bin"/></Relationships>
</file>

<file path=ppt/slides/_rels/slide856.xml.rels><?xml version="1.0" encoding="UTF-8" standalone="yes"?>
<Relationships xmlns="http://schemas.openxmlformats.org/package/2006/relationships"><Relationship Id="rId3" Type="http://schemas.openxmlformats.org/officeDocument/2006/relationships/oleObject" Target="../embeddings/oleObject671.bin"/><Relationship Id="rId2" Type="http://schemas.openxmlformats.org/officeDocument/2006/relationships/slideLayout" Target="../slideLayouts/slideLayout2.xml"/><Relationship Id="rId1" Type="http://schemas.openxmlformats.org/officeDocument/2006/relationships/vmlDrawing" Target="../drawings/vmlDrawing310.vml"/><Relationship Id="rId4" Type="http://schemas.openxmlformats.org/officeDocument/2006/relationships/oleObject" Target="../embeddings/oleObject672.bin"/></Relationships>
</file>

<file path=ppt/slides/_rels/slide857.xml.rels><?xml version="1.0" encoding="UTF-8" standalone="yes"?>
<Relationships xmlns="http://schemas.openxmlformats.org/package/2006/relationships"><Relationship Id="rId3" Type="http://schemas.openxmlformats.org/officeDocument/2006/relationships/oleObject" Target="../embeddings/oleObject673.bin"/><Relationship Id="rId2" Type="http://schemas.openxmlformats.org/officeDocument/2006/relationships/slideLayout" Target="../slideLayouts/slideLayout2.xml"/><Relationship Id="rId1" Type="http://schemas.openxmlformats.org/officeDocument/2006/relationships/vmlDrawing" Target="../drawings/vmlDrawing311.vml"/><Relationship Id="rId6" Type="http://schemas.openxmlformats.org/officeDocument/2006/relationships/image" Target="NULL"/><Relationship Id="rId5" Type="http://schemas.openxmlformats.org/officeDocument/2006/relationships/oleObject" Target="../embeddings/oleObject675.bin"/><Relationship Id="rId4" Type="http://schemas.openxmlformats.org/officeDocument/2006/relationships/oleObject" Target="../embeddings/oleObject674.bin"/></Relationships>
</file>

<file path=ppt/slides/_rels/slide858.xml.rels><?xml version="1.0" encoding="UTF-8" standalone="yes"?>
<Relationships xmlns="http://schemas.openxmlformats.org/package/2006/relationships"><Relationship Id="rId3" Type="http://schemas.openxmlformats.org/officeDocument/2006/relationships/oleObject" Target="../embeddings/oleObject676.bin"/><Relationship Id="rId2" Type="http://schemas.openxmlformats.org/officeDocument/2006/relationships/slideLayout" Target="../slideLayouts/slideLayout2.xml"/><Relationship Id="rId1" Type="http://schemas.openxmlformats.org/officeDocument/2006/relationships/vmlDrawing" Target="../drawings/vmlDrawing312.v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3" Type="http://schemas.openxmlformats.org/officeDocument/2006/relationships/oleObject" Target="../embeddings/oleObject677.bin"/><Relationship Id="rId2" Type="http://schemas.openxmlformats.org/officeDocument/2006/relationships/slideLayout" Target="../slideLayouts/slideLayout2.xml"/><Relationship Id="rId1" Type="http://schemas.openxmlformats.org/officeDocument/2006/relationships/vmlDrawing" Target="../drawings/vmlDrawing313.vml"/><Relationship Id="rId4" Type="http://schemas.openxmlformats.org/officeDocument/2006/relationships/image" Target="NUL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3" Type="http://schemas.openxmlformats.org/officeDocument/2006/relationships/image" Target="../media/image726.png"/><Relationship Id="rId2" Type="http://schemas.openxmlformats.org/officeDocument/2006/relationships/image" Target="NULL"/><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314.vml"/><Relationship Id="rId5" Type="http://schemas.openxmlformats.org/officeDocument/2006/relationships/oleObject" Target="../embeddings/oleObject678.bin"/><Relationship Id="rId4" Type="http://schemas.openxmlformats.org/officeDocument/2006/relationships/image" Target="NULL"/></Relationships>
</file>

<file path=ppt/slides/_rels/slide8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315.vml"/><Relationship Id="rId5" Type="http://schemas.openxmlformats.org/officeDocument/2006/relationships/oleObject" Target="../embeddings/oleObject679.bin"/><Relationship Id="rId4" Type="http://schemas.openxmlformats.org/officeDocument/2006/relationships/image" Target="NULL"/></Relationships>
</file>

<file path=ppt/slides/_rels/slide8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316.vml"/><Relationship Id="rId4" Type="http://schemas.openxmlformats.org/officeDocument/2006/relationships/oleObject" Target="../embeddings/oleObject680.bin"/></Relationships>
</file>

<file path=ppt/slides/_rels/slide871.xml.rels><?xml version="1.0" encoding="UTF-8" standalone="yes"?>
<Relationships xmlns="http://schemas.openxmlformats.org/package/2006/relationships"><Relationship Id="rId3" Type="http://schemas.openxmlformats.org/officeDocument/2006/relationships/oleObject" Target="../embeddings/oleObject681.bin"/><Relationship Id="rId2" Type="http://schemas.openxmlformats.org/officeDocument/2006/relationships/slideLayout" Target="../slideLayouts/slideLayout2.xml"/><Relationship Id="rId1" Type="http://schemas.openxmlformats.org/officeDocument/2006/relationships/vmlDrawing" Target="../drawings/vmlDrawing317.vml"/><Relationship Id="rId4" Type="http://schemas.openxmlformats.org/officeDocument/2006/relationships/oleObject" Target="../embeddings/oleObject682.bin"/></Relationships>
</file>

<file path=ppt/slides/_rels/slide872.xml.rels><?xml version="1.0" encoding="UTF-8" standalone="yes"?>
<Relationships xmlns="http://schemas.openxmlformats.org/package/2006/relationships"><Relationship Id="rId3" Type="http://schemas.openxmlformats.org/officeDocument/2006/relationships/oleObject" Target="../embeddings/oleObject683.bin"/><Relationship Id="rId2" Type="http://schemas.openxmlformats.org/officeDocument/2006/relationships/slideLayout" Target="../slideLayouts/slideLayout2.xml"/><Relationship Id="rId1" Type="http://schemas.openxmlformats.org/officeDocument/2006/relationships/vmlDrawing" Target="../drawings/vmlDrawing318.vml"/><Relationship Id="rId5" Type="http://schemas.openxmlformats.org/officeDocument/2006/relationships/oleObject" Target="../embeddings/oleObject685.bin"/><Relationship Id="rId4" Type="http://schemas.openxmlformats.org/officeDocument/2006/relationships/oleObject" Target="../embeddings/oleObject684.bin"/></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3" Type="http://schemas.openxmlformats.org/officeDocument/2006/relationships/oleObject" Target="../embeddings/oleObject686.bin"/><Relationship Id="rId2" Type="http://schemas.openxmlformats.org/officeDocument/2006/relationships/slideLayout" Target="../slideLayouts/slideLayout2.xml"/><Relationship Id="rId1" Type="http://schemas.openxmlformats.org/officeDocument/2006/relationships/vmlDrawing" Target="../drawings/vmlDrawing319.vml"/></Relationships>
</file>

<file path=ppt/slides/_rels/slide878.xml.rels><?xml version="1.0" encoding="UTF-8" standalone="yes"?>
<Relationships xmlns="http://schemas.openxmlformats.org/package/2006/relationships"><Relationship Id="rId8" Type="http://schemas.openxmlformats.org/officeDocument/2006/relationships/oleObject" Target="../embeddings/oleObject692.bin"/><Relationship Id="rId3" Type="http://schemas.openxmlformats.org/officeDocument/2006/relationships/oleObject" Target="../embeddings/oleObject687.bin"/><Relationship Id="rId7" Type="http://schemas.openxmlformats.org/officeDocument/2006/relationships/oleObject" Target="../embeddings/oleObject691.bin"/><Relationship Id="rId2" Type="http://schemas.openxmlformats.org/officeDocument/2006/relationships/slideLayout" Target="../slideLayouts/slideLayout2.xml"/><Relationship Id="rId1" Type="http://schemas.openxmlformats.org/officeDocument/2006/relationships/vmlDrawing" Target="../drawings/vmlDrawing320.vml"/><Relationship Id="rId6" Type="http://schemas.openxmlformats.org/officeDocument/2006/relationships/oleObject" Target="../embeddings/oleObject690.bin"/><Relationship Id="rId11" Type="http://schemas.openxmlformats.org/officeDocument/2006/relationships/oleObject" Target="../embeddings/oleObject695.bin"/><Relationship Id="rId5" Type="http://schemas.openxmlformats.org/officeDocument/2006/relationships/oleObject" Target="../embeddings/oleObject689.bin"/><Relationship Id="rId10" Type="http://schemas.openxmlformats.org/officeDocument/2006/relationships/oleObject" Target="../embeddings/oleObject694.bin"/><Relationship Id="rId4" Type="http://schemas.openxmlformats.org/officeDocument/2006/relationships/oleObject" Target="../embeddings/oleObject688.bin"/><Relationship Id="rId9" Type="http://schemas.openxmlformats.org/officeDocument/2006/relationships/oleObject" Target="../embeddings/oleObject693.bin"/></Relationships>
</file>

<file path=ppt/slides/_rels/slide879.xml.rels><?xml version="1.0" encoding="UTF-8" standalone="yes"?>
<Relationships xmlns="http://schemas.openxmlformats.org/package/2006/relationships"><Relationship Id="rId3" Type="http://schemas.openxmlformats.org/officeDocument/2006/relationships/oleObject" Target="../embeddings/oleObject696.bin"/><Relationship Id="rId2" Type="http://schemas.openxmlformats.org/officeDocument/2006/relationships/slideLayout" Target="../slideLayouts/slideLayout2.xml"/><Relationship Id="rId1" Type="http://schemas.openxmlformats.org/officeDocument/2006/relationships/vmlDrawing" Target="../drawings/vmlDrawing321.vml"/><Relationship Id="rId4" Type="http://schemas.openxmlformats.org/officeDocument/2006/relationships/oleObject" Target="../embeddings/oleObject697.bin"/></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3" Type="http://schemas.openxmlformats.org/officeDocument/2006/relationships/oleObject" Target="../embeddings/oleObject698.bin"/><Relationship Id="rId2" Type="http://schemas.openxmlformats.org/officeDocument/2006/relationships/slideLayout" Target="../slideLayouts/slideLayout2.xml"/><Relationship Id="rId1" Type="http://schemas.openxmlformats.org/officeDocument/2006/relationships/vmlDrawing" Target="../drawings/vmlDrawing322.vml"/><Relationship Id="rId4" Type="http://schemas.openxmlformats.org/officeDocument/2006/relationships/oleObject" Target="../embeddings/oleObject699.bin"/></Relationships>
</file>

<file path=ppt/slides/_rels/slide881.xml.rels><?xml version="1.0" encoding="UTF-8" standalone="yes"?>
<Relationships xmlns="http://schemas.openxmlformats.org/package/2006/relationships"><Relationship Id="rId3" Type="http://schemas.openxmlformats.org/officeDocument/2006/relationships/oleObject" Target="../embeddings/oleObject700.bin"/><Relationship Id="rId2" Type="http://schemas.openxmlformats.org/officeDocument/2006/relationships/slideLayout" Target="../slideLayouts/slideLayout2.xml"/><Relationship Id="rId1" Type="http://schemas.openxmlformats.org/officeDocument/2006/relationships/vmlDrawing" Target="../drawings/vmlDrawing323.vml"/><Relationship Id="rId5" Type="http://schemas.openxmlformats.org/officeDocument/2006/relationships/oleObject" Target="../embeddings/oleObject702.bin"/><Relationship Id="rId4" Type="http://schemas.openxmlformats.org/officeDocument/2006/relationships/oleObject" Target="../embeddings/oleObject701.bin"/></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88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88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7.xml"/><Relationship Id="rId1" Type="http://schemas.openxmlformats.org/officeDocument/2006/relationships/vmlDrawing" Target="../drawings/vmlDrawing324.vml"/><Relationship Id="rId4" Type="http://schemas.openxmlformats.org/officeDocument/2006/relationships/oleObject" Target="../embeddings/oleObject703.bin"/></Relationships>
</file>

<file path=ppt/slides/_rels/slide88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7951167" cy="3570208"/>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Prof. Mihaela </a:t>
            </a:r>
            <a:r>
              <a:rPr lang="en-US" sz="3200" b="1" cap="none"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Paun</a:t>
            </a:r>
            <a:r>
              <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5341273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lstStyle/>
          <a:p>
            <a:pPr algn="ctr" eaLnBrk="1" hangingPunct="1"/>
            <a:r>
              <a:rPr lang="en-US" dirty="0" smtClean="0"/>
              <a:t>Why study statistics?</a:t>
            </a:r>
            <a:endParaRPr lang="en-US" b="1" dirty="0" smtClean="0"/>
          </a:p>
        </p:txBody>
      </p:sp>
      <p:sp>
        <p:nvSpPr>
          <p:cNvPr id="6147" name="Content Placeholder 2"/>
          <p:cNvSpPr>
            <a:spLocks noGrp="1"/>
          </p:cNvSpPr>
          <p:nvPr>
            <p:ph idx="1"/>
          </p:nvPr>
        </p:nvSpPr>
        <p:spPr>
          <a:xfrm>
            <a:off x="304800" y="936978"/>
            <a:ext cx="11684000" cy="5587999"/>
          </a:xfrm>
        </p:spPr>
        <p:txBody>
          <a:bodyPr>
            <a:normAutofit fontScale="92500" lnSpcReduction="10000"/>
          </a:bodyPr>
          <a:lstStyle/>
          <a:p>
            <a:r>
              <a:rPr lang="en-US" sz="2000" dirty="0" smtClean="0"/>
              <a:t>4 out of 5 dentists recommend </a:t>
            </a:r>
            <a:r>
              <a:rPr lang="en-US" sz="2000" dirty="0" err="1" smtClean="0"/>
              <a:t>Paradontox</a:t>
            </a:r>
            <a:r>
              <a:rPr lang="en-US" sz="2000" dirty="0" smtClean="0"/>
              <a:t>.</a:t>
            </a:r>
          </a:p>
          <a:p>
            <a:endParaRPr lang="en-US" sz="2000" dirty="0" smtClean="0"/>
          </a:p>
          <a:p>
            <a:r>
              <a:rPr lang="en-US" sz="2000" dirty="0" smtClean="0"/>
              <a:t>Almost 85% of lung cancers in men and 45% in women are tobacco-related.</a:t>
            </a:r>
          </a:p>
          <a:p>
            <a:endParaRPr lang="en-US" sz="2000" dirty="0" smtClean="0"/>
          </a:p>
          <a:p>
            <a:r>
              <a:rPr lang="en-US" sz="2000" dirty="0" smtClean="0"/>
              <a:t>People tend to be more persuasive when they look others directly in the eye and speak loudly and quickly.</a:t>
            </a:r>
          </a:p>
          <a:p>
            <a:endParaRPr lang="en-US" sz="2000" dirty="0" smtClean="0"/>
          </a:p>
          <a:p>
            <a:r>
              <a:rPr lang="en-US" sz="2000" dirty="0" smtClean="0"/>
              <a:t>Women make 75 cents to every dollar a man makes when they work the same job.</a:t>
            </a:r>
          </a:p>
          <a:p>
            <a:endParaRPr lang="en-US" sz="2000" dirty="0" smtClean="0"/>
          </a:p>
          <a:p>
            <a:r>
              <a:rPr lang="en-US" sz="2000" dirty="0" smtClean="0"/>
              <a:t>A surprising new study shows that eating egg whites can increase one's life span.</a:t>
            </a:r>
          </a:p>
          <a:p>
            <a:endParaRPr lang="en-US" sz="2000" dirty="0" smtClean="0"/>
          </a:p>
          <a:p>
            <a:r>
              <a:rPr lang="en-US" sz="2000" dirty="0" smtClean="0"/>
              <a:t>There is an 80% chance that in a room full of 30 people that at least two people will share the same birthday.</a:t>
            </a:r>
          </a:p>
          <a:p>
            <a:endParaRPr lang="en-US" sz="2000" dirty="0" smtClean="0"/>
          </a:p>
          <a:p>
            <a:r>
              <a:rPr lang="en-US" sz="2000" dirty="0" smtClean="0"/>
              <a:t> 79.48% of all statistics are made up on the spot.</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err="1" smtClean="0">
                <a:solidFill>
                  <a:srgbClr val="00B050"/>
                </a:solidFill>
              </a:rPr>
              <a:t>Dotplot</a:t>
            </a:r>
            <a:endParaRPr lang="en-US" b="1" dirty="0" smtClean="0">
              <a:solidFill>
                <a:srgbClr val="00B050"/>
              </a:solidFill>
            </a:endParaRP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One of the simplest methods for graphing and understanding quantitative data is to create a </a:t>
            </a:r>
            <a:r>
              <a:rPr lang="en-US" sz="2400" b="1" dirty="0" err="1" smtClean="0">
                <a:solidFill>
                  <a:schemeClr val="tx1"/>
                </a:solidFill>
              </a:rPr>
              <a:t>dotplot</a:t>
            </a:r>
            <a:r>
              <a:rPr lang="en-US" sz="2400" b="1" dirty="0" smtClean="0">
                <a:solidFill>
                  <a:schemeClr val="tx1"/>
                </a:solidFill>
              </a:rPr>
              <a:t>.</a:t>
            </a:r>
          </a:p>
          <a:p>
            <a:pPr marL="457200" lvl="1" indent="0" algn="just">
              <a:buNone/>
            </a:pPr>
            <a:r>
              <a:rPr lang="en-US" sz="2400" dirty="0" smtClean="0">
                <a:solidFill>
                  <a:schemeClr val="tx1"/>
                </a:solidFill>
              </a:rPr>
              <a:t>As with most graphs, statistical software should be used to make a </a:t>
            </a:r>
            <a:r>
              <a:rPr lang="en-US" sz="2400" dirty="0" err="1" smtClean="0">
                <a:solidFill>
                  <a:schemeClr val="tx1"/>
                </a:solidFill>
              </a:rPr>
              <a:t>dotplot</a:t>
            </a:r>
            <a:r>
              <a:rPr lang="en-US" sz="2400" dirty="0" smtClean="0">
                <a:solidFill>
                  <a:schemeClr val="tx1"/>
                </a:solidFill>
              </a:rPr>
              <a:t> for large data sets.</a:t>
            </a:r>
          </a:p>
          <a:p>
            <a:pPr marL="457200" lvl="1" indent="0" algn="just">
              <a:buNone/>
            </a:pPr>
            <a:endParaRPr lang="en-US" sz="2400" dirty="0" smtClean="0">
              <a:solidFill>
                <a:schemeClr val="tx1"/>
              </a:solidFill>
            </a:endParaRPr>
          </a:p>
          <a:p>
            <a:pPr marL="457200" lvl="1" indent="0" algn="just">
              <a:buNone/>
            </a:pPr>
            <a:r>
              <a:rPr lang="en-US" sz="2400" dirty="0" err="1" smtClean="0">
                <a:solidFill>
                  <a:schemeClr val="tx1"/>
                </a:solidFill>
              </a:rPr>
              <a:t>Dotplots</a:t>
            </a:r>
            <a:r>
              <a:rPr lang="en-US" sz="2400" dirty="0" smtClean="0">
                <a:solidFill>
                  <a:schemeClr val="tx1"/>
                </a:solidFill>
              </a:rPr>
              <a:t> can help us detect </a:t>
            </a:r>
            <a:r>
              <a:rPr lang="en-US" sz="2400" b="1" dirty="0" smtClean="0">
                <a:solidFill>
                  <a:schemeClr val="tx1"/>
                </a:solidFill>
              </a:rPr>
              <a:t>outliers </a:t>
            </a:r>
            <a:r>
              <a:rPr lang="en-US" sz="2400" dirty="0" smtClean="0">
                <a:solidFill>
                  <a:schemeClr val="tx1"/>
                </a:solidFill>
              </a:rPr>
              <a:t>(also called extreme values) in a data set. Outliers are the values that are extremely large or extremely small with respect to the rest of the data values.</a:t>
            </a: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err="1" smtClean="0">
                <a:solidFill>
                  <a:srgbClr val="00B050"/>
                </a:solidFill>
              </a:rPr>
              <a:t>Dotplot</a:t>
            </a:r>
            <a:endParaRPr lang="en-US" b="1" dirty="0" smtClean="0">
              <a:solidFill>
                <a:srgbClr val="00B050"/>
              </a:solidFill>
            </a:endParaRP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Table 7 lists the lengths of the longest field goals (in yards) made by all kickers in the American Football Conference (AFC) of the National Football League (NFL) during the 2008 season. Create a </a:t>
            </a:r>
            <a:r>
              <a:rPr lang="en-US" sz="2400" dirty="0" err="1" smtClean="0">
                <a:solidFill>
                  <a:schemeClr val="tx1"/>
                </a:solidFill>
              </a:rPr>
              <a:t>dotplot</a:t>
            </a:r>
            <a:r>
              <a:rPr lang="en-US" sz="2400" dirty="0" smtClean="0">
                <a:solidFill>
                  <a:schemeClr val="tx1"/>
                </a:solidFill>
              </a:rPr>
              <a:t> for these data.</a:t>
            </a: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25602" name="Picture 2"/>
          <p:cNvPicPr>
            <a:picLocks noChangeAspect="1" noChangeArrowheads="1"/>
          </p:cNvPicPr>
          <p:nvPr/>
        </p:nvPicPr>
        <p:blipFill>
          <a:blip r:embed="rId2" cstate="print"/>
          <a:srcRect/>
          <a:stretch>
            <a:fillRect/>
          </a:stretch>
        </p:blipFill>
        <p:spPr bwMode="auto">
          <a:xfrm>
            <a:off x="1945217" y="2364493"/>
            <a:ext cx="7353300" cy="3438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err="1" smtClean="0">
                <a:solidFill>
                  <a:srgbClr val="00B050"/>
                </a:solidFill>
              </a:rPr>
              <a:t>Dotplot</a:t>
            </a:r>
            <a:endParaRPr lang="en-US" b="1" dirty="0" smtClean="0">
              <a:solidFill>
                <a:srgbClr val="00B050"/>
              </a:solidFill>
            </a:endParaRP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000" dirty="0" smtClean="0">
                <a:solidFill>
                  <a:schemeClr val="tx1"/>
                </a:solidFill>
              </a:rPr>
              <a:t>The minimum and maximum values in this data set are 26 and 57 yards, respectively.</a:t>
            </a:r>
          </a:p>
          <a:p>
            <a:pPr marL="457200" lvl="1" indent="0" algn="just">
              <a:buNone/>
            </a:pPr>
            <a:r>
              <a:rPr lang="en-US" sz="2000" dirty="0" smtClean="0">
                <a:solidFill>
                  <a:schemeClr val="tx1"/>
                </a:solidFill>
              </a:rPr>
              <a:t>First, we draw a horizontal line (let us call this the numbers line) with numbers that cover the given data as shown in Fig. 4. Note that the numbers line in Fig. 4 shows the values from 25 to 57.</a:t>
            </a: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r>
              <a:rPr lang="en-US" sz="2000" dirty="0" smtClean="0">
                <a:solidFill>
                  <a:schemeClr val="tx1"/>
                </a:solidFill>
              </a:rPr>
              <a:t>Place a dot above the value on the numbers line that represents each distance listed in the table. For example, S. </a:t>
            </a:r>
            <a:r>
              <a:rPr lang="en-US" sz="2000" dirty="0" err="1" smtClean="0">
                <a:solidFill>
                  <a:schemeClr val="tx1"/>
                </a:solidFill>
              </a:rPr>
              <a:t>Hauschka’s</a:t>
            </a:r>
            <a:r>
              <a:rPr lang="en-US" sz="2000" dirty="0" smtClean="0">
                <a:solidFill>
                  <a:schemeClr val="tx1"/>
                </a:solidFill>
              </a:rPr>
              <a:t> longest successful field goal of the 2008 season was 54 yards.</a:t>
            </a:r>
          </a:p>
          <a:p>
            <a:pPr marL="457200" lvl="1" indent="0" algn="just">
              <a:buNone/>
            </a:pPr>
            <a:endParaRPr lang="en-US" sz="2400" dirty="0">
              <a:solidFill>
                <a:schemeClr val="tx1"/>
              </a:solidFill>
            </a:endParaRPr>
          </a:p>
        </p:txBody>
      </p:sp>
      <p:pic>
        <p:nvPicPr>
          <p:cNvPr id="26626" name="Picture 2"/>
          <p:cNvPicPr>
            <a:picLocks noChangeAspect="1" noChangeArrowheads="1"/>
          </p:cNvPicPr>
          <p:nvPr/>
        </p:nvPicPr>
        <p:blipFill>
          <a:blip r:embed="rId2" cstate="print"/>
          <a:srcRect/>
          <a:stretch>
            <a:fillRect/>
          </a:stretch>
        </p:blipFill>
        <p:spPr bwMode="auto">
          <a:xfrm>
            <a:off x="513644" y="2501019"/>
            <a:ext cx="7620000" cy="523875"/>
          </a:xfrm>
          <a:prstGeom prst="rect">
            <a:avLst/>
          </a:prstGeom>
          <a:noFill/>
          <a:ln w="9525">
            <a:noFill/>
            <a:miter lim="800000"/>
            <a:headEnd/>
            <a:tailEnd/>
          </a:ln>
        </p:spPr>
      </p:pic>
      <p:pic>
        <p:nvPicPr>
          <p:cNvPr id="26627" name="Picture 3"/>
          <p:cNvPicPr>
            <a:picLocks noChangeAspect="1" noChangeArrowheads="1"/>
          </p:cNvPicPr>
          <p:nvPr/>
        </p:nvPicPr>
        <p:blipFill>
          <a:blip r:embed="rId3" cstate="print"/>
          <a:srcRect/>
          <a:stretch>
            <a:fillRect/>
          </a:stretch>
        </p:blipFill>
        <p:spPr bwMode="auto">
          <a:xfrm>
            <a:off x="419100" y="4483276"/>
            <a:ext cx="7696200"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err="1" smtClean="0">
                <a:solidFill>
                  <a:srgbClr val="00B050"/>
                </a:solidFill>
              </a:rPr>
              <a:t>Dotplot</a:t>
            </a:r>
            <a:endParaRPr lang="en-US" b="1" dirty="0" smtClean="0">
              <a:solidFill>
                <a:srgbClr val="00B050"/>
              </a:solidFill>
            </a:endParaRP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As we examine the </a:t>
            </a:r>
            <a:r>
              <a:rPr lang="en-US" sz="2400" dirty="0" err="1" smtClean="0">
                <a:solidFill>
                  <a:schemeClr val="tx1"/>
                </a:solidFill>
              </a:rPr>
              <a:t>dotplot</a:t>
            </a:r>
            <a:r>
              <a:rPr lang="en-US" sz="2400" dirty="0" smtClean="0">
                <a:solidFill>
                  <a:schemeClr val="tx1"/>
                </a:solidFill>
              </a:rPr>
              <a:t> of Figure 4 we notice that there are two clusters (groups) of data.</a:t>
            </a:r>
          </a:p>
          <a:p>
            <a:pPr marL="457200" lvl="1" indent="0" algn="just">
              <a:buNone/>
            </a:pPr>
            <a:r>
              <a:rPr lang="en-US" sz="2400" dirty="0" smtClean="0">
                <a:solidFill>
                  <a:schemeClr val="tx1"/>
                </a:solidFill>
              </a:rPr>
              <a:t>Approximately 70% of the kickers made field goals of 50 to 57 yards. All but one of the remaining </a:t>
            </a:r>
            <a:r>
              <a:rPr lang="en-US" sz="2400" dirty="0" err="1" smtClean="0">
                <a:solidFill>
                  <a:schemeClr val="tx1"/>
                </a:solidFill>
              </a:rPr>
              <a:t>ickers</a:t>
            </a:r>
            <a:r>
              <a:rPr lang="en-US" sz="2400" dirty="0" smtClean="0">
                <a:solidFill>
                  <a:schemeClr val="tx1"/>
                </a:solidFill>
              </a:rPr>
              <a:t> completed long field goals of 43 to 47 yards. In addition, one kicker, D. </a:t>
            </a:r>
            <a:r>
              <a:rPr lang="en-US" sz="2400" dirty="0" err="1" smtClean="0">
                <a:solidFill>
                  <a:schemeClr val="tx1"/>
                </a:solidFill>
              </a:rPr>
              <a:t>Rayner</a:t>
            </a:r>
            <a:r>
              <a:rPr lang="en-US" sz="2400" dirty="0" smtClean="0">
                <a:solidFill>
                  <a:schemeClr val="tx1"/>
                </a:solidFill>
              </a:rPr>
              <a:t> of the Cincinnati Bengals, had a longest field goal of 26 yards. When this occurs, we expect that such a data value could be an outlier.</a:t>
            </a:r>
            <a:endParaRPr lang="en-US" sz="2400" dirty="0">
              <a:solidFill>
                <a:schemeClr val="tx1"/>
              </a:solidFill>
            </a:endParaRPr>
          </a:p>
        </p:txBody>
      </p:sp>
      <p:pic>
        <p:nvPicPr>
          <p:cNvPr id="26627" name="Picture 3"/>
          <p:cNvPicPr>
            <a:picLocks noChangeAspect="1" noChangeArrowheads="1"/>
          </p:cNvPicPr>
          <p:nvPr/>
        </p:nvPicPr>
        <p:blipFill>
          <a:blip r:embed="rId2" cstate="print"/>
          <a:srcRect/>
          <a:stretch>
            <a:fillRect/>
          </a:stretch>
        </p:blipFill>
        <p:spPr bwMode="auto">
          <a:xfrm>
            <a:off x="452967" y="4088165"/>
            <a:ext cx="7696200"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a:stretch>
            <a:fillRect/>
          </a:stretch>
        </p:blipFill>
        <p:spPr bwMode="auto">
          <a:xfrm>
            <a:off x="578555" y="1000830"/>
            <a:ext cx="8763029" cy="4135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496712"/>
            <a:ext cx="11763021" cy="5667022"/>
          </a:xfrm>
        </p:spPr>
        <p:txBody>
          <a:bodyPr>
            <a:noAutofit/>
          </a:bodyPr>
          <a:lstStyle/>
          <a:p>
            <a:pPr marL="457200" lvl="1" indent="0" algn="just">
              <a:buNone/>
            </a:pPr>
            <a:r>
              <a:rPr lang="en-US" sz="2000" dirty="0" err="1" smtClean="0">
                <a:solidFill>
                  <a:schemeClr val="tx1"/>
                </a:solidFill>
              </a:rPr>
              <a:t>Dotplots</a:t>
            </a:r>
            <a:r>
              <a:rPr lang="en-US" sz="2000" dirty="0" smtClean="0">
                <a:solidFill>
                  <a:schemeClr val="tx1"/>
                </a:solidFill>
              </a:rPr>
              <a:t> are also very useful for comparing two or more data sets. To do so, we create a </a:t>
            </a:r>
            <a:r>
              <a:rPr lang="en-US" sz="2000" dirty="0" err="1" smtClean="0">
                <a:solidFill>
                  <a:schemeClr val="tx1"/>
                </a:solidFill>
              </a:rPr>
              <a:t>dotplot</a:t>
            </a:r>
            <a:r>
              <a:rPr lang="en-US" sz="2000" dirty="0" smtClean="0">
                <a:solidFill>
                  <a:schemeClr val="tx1"/>
                </a:solidFill>
              </a:rPr>
              <a:t> for each data set with numbers lines for all data sets on the same scale. We place these data sets on top of each other, resulting in what are called stacked </a:t>
            </a:r>
            <a:r>
              <a:rPr lang="en-US" sz="2000" dirty="0" err="1" smtClean="0">
                <a:solidFill>
                  <a:schemeClr val="tx1"/>
                </a:solidFill>
              </a:rPr>
              <a:t>dotplots</a:t>
            </a:r>
            <a:r>
              <a:rPr lang="en-US" sz="2000" dirty="0" smtClean="0">
                <a:solidFill>
                  <a:schemeClr val="tx1"/>
                </a:solidFill>
              </a:rPr>
              <a:t>.</a:t>
            </a: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r>
              <a:rPr lang="en-US" sz="2000" dirty="0" smtClean="0">
                <a:solidFill>
                  <a:schemeClr val="tx1"/>
                </a:solidFill>
              </a:rPr>
              <a:t>Looking at the stacked </a:t>
            </a:r>
            <a:r>
              <a:rPr lang="en-US" sz="2000" dirty="0" err="1" smtClean="0">
                <a:solidFill>
                  <a:schemeClr val="tx1"/>
                </a:solidFill>
              </a:rPr>
              <a:t>dotplot</a:t>
            </a:r>
            <a:r>
              <a:rPr lang="en-US" sz="2000" dirty="0" smtClean="0">
                <a:solidFill>
                  <a:schemeClr val="tx1"/>
                </a:solidFill>
              </a:rPr>
              <a:t>, we see that the majority of the distances fall within a range of</a:t>
            </a:r>
          </a:p>
          <a:p>
            <a:pPr marL="457200" lvl="1" indent="0" algn="just">
              <a:buNone/>
            </a:pPr>
            <a:r>
              <a:rPr lang="en-US" sz="2000" dirty="0" smtClean="0">
                <a:solidFill>
                  <a:schemeClr val="tx1"/>
                </a:solidFill>
              </a:rPr>
              <a:t>7 yards. In the AFC, the range is 50 to 57 yards, whereas in the NFC, the range is 47 to 54</a:t>
            </a:r>
          </a:p>
          <a:p>
            <a:pPr marL="457200" lvl="1" indent="0" algn="just">
              <a:buNone/>
            </a:pPr>
            <a:r>
              <a:rPr lang="en-US" sz="2000" dirty="0" smtClean="0">
                <a:solidFill>
                  <a:schemeClr val="tx1"/>
                </a:solidFill>
              </a:rPr>
              <a:t>yards. Both conferences have one outlier, with the shortest distance being 19 yards</a:t>
            </a: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27650" name="Picture 2"/>
          <p:cNvPicPr>
            <a:picLocks noChangeAspect="1" noChangeArrowheads="1"/>
          </p:cNvPicPr>
          <p:nvPr/>
        </p:nvPicPr>
        <p:blipFill>
          <a:blip r:embed="rId2" cstate="print"/>
          <a:srcRect/>
          <a:stretch>
            <a:fillRect/>
          </a:stretch>
        </p:blipFill>
        <p:spPr bwMode="auto">
          <a:xfrm>
            <a:off x="1056041" y="1629128"/>
            <a:ext cx="7686675" cy="3848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smtClean="0">
                <a:solidFill>
                  <a:srgbClr val="00B050"/>
                </a:solidFill>
              </a:rPr>
              <a:t>Frequency Polygons</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b="1" dirty="0" smtClean="0">
                <a:solidFill>
                  <a:schemeClr val="tx1"/>
                </a:solidFill>
              </a:rPr>
              <a:t>Frequency polygons </a:t>
            </a:r>
            <a:r>
              <a:rPr lang="en-US" sz="2400" dirty="0" smtClean="0">
                <a:solidFill>
                  <a:schemeClr val="tx1"/>
                </a:solidFill>
              </a:rPr>
              <a:t>are a graphical device for understanding the shapes of distributions. They serve the same purpose as histograms, but are especially helpful for comparing sets of data. Frequency polygons are also a good choice for displaying cumulative frequency distributions.</a:t>
            </a: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29698" name="Picture 2"/>
          <p:cNvPicPr>
            <a:picLocks noChangeAspect="1" noChangeArrowheads="1"/>
          </p:cNvPicPr>
          <p:nvPr/>
        </p:nvPicPr>
        <p:blipFill>
          <a:blip r:embed="rId2" cstate="print"/>
          <a:srcRect/>
          <a:stretch>
            <a:fillRect/>
          </a:stretch>
        </p:blipFill>
        <p:spPr bwMode="auto">
          <a:xfrm>
            <a:off x="395112" y="2891677"/>
            <a:ext cx="5103460" cy="3460617"/>
          </a:xfrm>
          <a:prstGeom prst="rect">
            <a:avLst/>
          </a:prstGeom>
          <a:noFill/>
          <a:ln w="9525">
            <a:noFill/>
            <a:miter lim="800000"/>
            <a:headEnd/>
            <a:tailEnd/>
          </a:ln>
        </p:spPr>
      </p:pic>
      <p:pic>
        <p:nvPicPr>
          <p:cNvPr id="29699" name="Picture 3"/>
          <p:cNvPicPr>
            <a:picLocks noChangeAspect="1" noChangeArrowheads="1"/>
          </p:cNvPicPr>
          <p:nvPr/>
        </p:nvPicPr>
        <p:blipFill>
          <a:blip r:embed="rId3" cstate="print"/>
          <a:srcRect/>
          <a:stretch>
            <a:fillRect/>
          </a:stretch>
        </p:blipFill>
        <p:spPr bwMode="auto">
          <a:xfrm>
            <a:off x="5881511" y="3084722"/>
            <a:ext cx="4757561" cy="30996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smtClean="0">
                <a:solidFill>
                  <a:srgbClr val="00B050"/>
                </a:solidFill>
              </a:rPr>
              <a:t>Box Plots</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b="1" dirty="0" smtClean="0">
                <a:solidFill>
                  <a:schemeClr val="tx1"/>
                </a:solidFill>
              </a:rPr>
              <a:t>Box plots </a:t>
            </a:r>
            <a:r>
              <a:rPr lang="en-US" sz="2400" dirty="0" smtClean="0">
                <a:solidFill>
                  <a:schemeClr val="tx1"/>
                </a:solidFill>
              </a:rPr>
              <a:t>are useful for identifying outliers and for comparing distributions.</a:t>
            </a:r>
          </a:p>
          <a:p>
            <a:pPr marL="457200" lvl="1" indent="0" algn="just">
              <a:buNone/>
            </a:pPr>
            <a:endParaRPr lang="en-US" sz="2400" dirty="0" smtClean="0">
              <a:solidFill>
                <a:schemeClr val="tx1"/>
              </a:solidFill>
            </a:endParaRPr>
          </a:p>
          <a:p>
            <a:pPr marL="457200" lvl="1" indent="0" algn="just">
              <a:buNone/>
            </a:pPr>
            <a:r>
              <a:rPr lang="en-US" sz="2400" b="1" dirty="0" smtClean="0">
                <a:solidFill>
                  <a:schemeClr val="tx1"/>
                </a:solidFill>
              </a:rPr>
              <a:t>Example. </a:t>
            </a:r>
            <a:r>
              <a:rPr lang="en-US" sz="2400" dirty="0" smtClean="0">
                <a:solidFill>
                  <a:schemeClr val="tx1"/>
                </a:solidFill>
              </a:rPr>
              <a:t>Students in Introductory Statistics were presented with a page containing 30 colored rectangles. Their task was to name the colors as quickly as possible. Their times (in seconds) were recorded. We'll compare the scores for the 16 men and 31 women who participated in the experiment by making separate box plots for each gender.</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smtClean="0">
                <a:solidFill>
                  <a:srgbClr val="00B050"/>
                </a:solidFill>
              </a:rPr>
              <a:t>Box Plots</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endParaRPr lang="en-US" sz="2400" b="1" dirty="0" smtClean="0">
              <a:solidFill>
                <a:schemeClr val="tx1"/>
              </a:solidFill>
            </a:endParaRPr>
          </a:p>
          <a:p>
            <a:pPr marL="457200" lvl="1" indent="0" algn="just">
              <a:buNone/>
            </a:pPr>
            <a:endParaRPr lang="en-US" sz="2400" b="1" dirty="0" smtClean="0">
              <a:solidFill>
                <a:schemeClr val="tx1"/>
              </a:solidFill>
            </a:endParaRPr>
          </a:p>
          <a:p>
            <a:pPr marL="457200" lvl="1" indent="0" algn="just">
              <a:buNone/>
            </a:pPr>
            <a:endParaRPr lang="en-US" sz="2400" b="1" dirty="0" smtClean="0">
              <a:solidFill>
                <a:schemeClr val="tx1"/>
              </a:solidFill>
            </a:endParaRPr>
          </a:p>
          <a:p>
            <a:pPr marL="457200" lvl="1" indent="0" algn="just">
              <a:buNone/>
            </a:pPr>
            <a:endParaRPr lang="en-US" sz="2400" b="1" dirty="0" smtClean="0">
              <a:solidFill>
                <a:schemeClr val="tx1"/>
              </a:solidFill>
            </a:endParaRPr>
          </a:p>
          <a:p>
            <a:pPr marL="457200" lvl="1" indent="0" algn="just">
              <a:buNone/>
            </a:pPr>
            <a:endParaRPr lang="en-US" sz="2400" b="1" dirty="0" smtClean="0">
              <a:solidFill>
                <a:schemeClr val="tx1"/>
              </a:solidFill>
            </a:endParaRPr>
          </a:p>
          <a:p>
            <a:pPr marL="457200" lvl="1" indent="0" algn="just">
              <a:buNone/>
            </a:pPr>
            <a:endParaRPr lang="en-US" sz="2400" b="1" dirty="0" smtClean="0">
              <a:solidFill>
                <a:schemeClr val="tx1"/>
              </a:solidFill>
            </a:endParaRPr>
          </a:p>
          <a:p>
            <a:pPr marL="457200" lvl="1" indent="0" algn="just">
              <a:buNone/>
            </a:pPr>
            <a:endParaRPr lang="en-US" sz="2400" b="1" dirty="0" smtClean="0">
              <a:solidFill>
                <a:schemeClr val="tx1"/>
              </a:solidFill>
            </a:endParaRPr>
          </a:p>
          <a:p>
            <a:pPr marL="457200" lvl="1" indent="0" algn="just">
              <a:buNone/>
            </a:pPr>
            <a:endParaRPr lang="en-US" sz="2400" b="1" dirty="0" smtClean="0">
              <a:solidFill>
                <a:schemeClr val="tx1"/>
              </a:solidFill>
            </a:endParaRPr>
          </a:p>
          <a:p>
            <a:pPr marL="457200" lvl="1" indent="0" algn="just">
              <a:buNone/>
            </a:pPr>
            <a:endParaRPr lang="en-US" sz="2400" dirty="0" smtClean="0">
              <a:solidFill>
                <a:schemeClr val="tx1"/>
              </a:solidFill>
            </a:endParaRPr>
          </a:p>
        </p:txBody>
      </p:sp>
      <p:pic>
        <p:nvPicPr>
          <p:cNvPr id="30723" name="Picture 3"/>
          <p:cNvPicPr>
            <a:picLocks noChangeAspect="1" noChangeArrowheads="1"/>
          </p:cNvPicPr>
          <p:nvPr/>
        </p:nvPicPr>
        <p:blipFill>
          <a:blip r:embed="rId2" cstate="print"/>
          <a:srcRect/>
          <a:stretch>
            <a:fillRect/>
          </a:stretch>
        </p:blipFill>
        <p:spPr bwMode="auto">
          <a:xfrm>
            <a:off x="519818" y="1769004"/>
            <a:ext cx="3724275" cy="1762125"/>
          </a:xfrm>
          <a:prstGeom prst="rect">
            <a:avLst/>
          </a:prstGeom>
          <a:noFill/>
          <a:ln w="9525">
            <a:noFill/>
            <a:miter lim="800000"/>
            <a:headEnd/>
            <a:tailEnd/>
          </a:ln>
        </p:spPr>
      </p:pic>
      <p:pic>
        <p:nvPicPr>
          <p:cNvPr id="30726" name="Picture 6"/>
          <p:cNvPicPr>
            <a:picLocks noChangeAspect="1" noChangeArrowheads="1"/>
          </p:cNvPicPr>
          <p:nvPr/>
        </p:nvPicPr>
        <p:blipFill>
          <a:blip r:embed="rId3" cstate="print"/>
          <a:srcRect/>
          <a:stretch>
            <a:fillRect/>
          </a:stretch>
        </p:blipFill>
        <p:spPr bwMode="auto">
          <a:xfrm>
            <a:off x="4463697" y="1701095"/>
            <a:ext cx="5657850"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406400"/>
            <a:ext cx="11763021" cy="5757333"/>
          </a:xfrm>
        </p:spPr>
        <p:txBody>
          <a:bodyPr>
            <a:noAutofit/>
          </a:bodyPr>
          <a:lstStyle/>
          <a:p>
            <a:pPr marL="457200" lvl="1" indent="0" algn="just">
              <a:buNone/>
            </a:pPr>
            <a:r>
              <a:rPr lang="en-US" sz="2400" dirty="0" err="1" smtClean="0">
                <a:solidFill>
                  <a:schemeClr val="tx1"/>
                </a:solidFill>
              </a:rPr>
              <a:t>Bivariate</a:t>
            </a:r>
            <a:r>
              <a:rPr lang="en-US" sz="2400" dirty="0" smtClean="0">
                <a:solidFill>
                  <a:schemeClr val="tx1"/>
                </a:solidFill>
              </a:rPr>
              <a:t> data</a:t>
            </a: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lstStyle/>
          <a:p>
            <a:pPr algn="ctr" eaLnBrk="1" hangingPunct="1"/>
            <a:r>
              <a:rPr lang="en-US" dirty="0" smtClean="0"/>
              <a:t>Why study statistics?</a:t>
            </a:r>
            <a:endParaRPr lang="en-US" b="1" dirty="0" smtClean="0"/>
          </a:p>
        </p:txBody>
      </p:sp>
      <p:sp>
        <p:nvSpPr>
          <p:cNvPr id="6147" name="Content Placeholder 2"/>
          <p:cNvSpPr>
            <a:spLocks noGrp="1"/>
          </p:cNvSpPr>
          <p:nvPr>
            <p:ph idx="1"/>
          </p:nvPr>
        </p:nvSpPr>
        <p:spPr>
          <a:xfrm>
            <a:off x="304800" y="936978"/>
            <a:ext cx="11684000" cy="5587999"/>
          </a:xfrm>
        </p:spPr>
        <p:txBody>
          <a:bodyPr>
            <a:normAutofit/>
          </a:bodyPr>
          <a:lstStyle/>
          <a:p>
            <a:r>
              <a:rPr lang="en-US" sz="2400" dirty="0" smtClean="0"/>
              <a:t>All of these claims are statistical in character. They come from psychology, health, law, sports, business, etc. </a:t>
            </a:r>
          </a:p>
          <a:p>
            <a:endParaRPr lang="en-US" sz="2400" dirty="0" smtClean="0"/>
          </a:p>
          <a:p>
            <a:r>
              <a:rPr lang="en-US" sz="2400" dirty="0" smtClean="0"/>
              <a:t>Statistics are often presented in an effort to add credibility to an argument or advice. You can see this by paying attention to television advertisements. Many of the numbers thrown about in this way do not represent careful statistical analysis. They can be misleading and push you into decisions that you might find cause to regret.</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406400"/>
            <a:ext cx="11763021" cy="5757333"/>
          </a:xfrm>
        </p:spPr>
        <p:txBody>
          <a:bodyPr>
            <a:noAutofit/>
          </a:bodyPr>
          <a:lstStyle/>
          <a:p>
            <a:pPr marL="457200" lvl="1" indent="0" algn="just">
              <a:buNone/>
            </a:pPr>
            <a:r>
              <a:rPr lang="en-US" sz="2400" dirty="0" smtClean="0">
                <a:solidFill>
                  <a:schemeClr val="tx1"/>
                </a:solidFill>
              </a:rPr>
              <a:t>If we want to present the observed values of two variables in one diagram in order to illustrate a connection (or may be a lack of connection) between them  we need to use another type of graph, the </a:t>
            </a:r>
            <a:r>
              <a:rPr lang="en-US" sz="2400" b="1" dirty="0" smtClean="0">
                <a:solidFill>
                  <a:schemeClr val="tx1"/>
                </a:solidFill>
              </a:rPr>
              <a:t>scatter diagram</a:t>
            </a:r>
            <a:r>
              <a:rPr lang="en-US" sz="2400" dirty="0" smtClean="0">
                <a:solidFill>
                  <a:schemeClr val="tx1"/>
                </a:solidFill>
              </a:rPr>
              <a:t>.</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Typically when we plot a scatter diagram we do so because we have a specific theory about the possible connection between the two variables. We may believe that one variable depends in some way on the other variable.</a:t>
            </a: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31746" name="Picture 2"/>
          <p:cNvPicPr>
            <a:picLocks noChangeAspect="1" noChangeArrowheads="1"/>
          </p:cNvPicPr>
          <p:nvPr/>
        </p:nvPicPr>
        <p:blipFill>
          <a:blip r:embed="rId2" cstate="print"/>
          <a:srcRect/>
          <a:stretch>
            <a:fillRect/>
          </a:stretch>
        </p:blipFill>
        <p:spPr bwMode="auto">
          <a:xfrm>
            <a:off x="2672645" y="3702227"/>
            <a:ext cx="5334000" cy="2524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406400"/>
            <a:ext cx="11763021" cy="5757333"/>
          </a:xfrm>
        </p:spPr>
        <p:txBody>
          <a:bodyPr>
            <a:noAutofit/>
          </a:bodyPr>
          <a:lstStyle/>
          <a:p>
            <a:pPr marL="457200" lvl="1" indent="0" algn="just">
              <a:buNone/>
            </a:pPr>
            <a:r>
              <a:rPr lang="en-US" sz="2400" dirty="0" smtClean="0">
                <a:solidFill>
                  <a:schemeClr val="tx1"/>
                </a:solidFill>
              </a:rPr>
              <a:t>Sometimes we go about presenting two variables in a rather different way. </a:t>
            </a:r>
            <a:r>
              <a:rPr lang="en-US" sz="2400" dirty="0" err="1" smtClean="0">
                <a:solidFill>
                  <a:schemeClr val="tx1"/>
                </a:solidFill>
              </a:rPr>
              <a:t>Thisis</a:t>
            </a:r>
            <a:r>
              <a:rPr lang="en-US" sz="2400" dirty="0" smtClean="0">
                <a:solidFill>
                  <a:schemeClr val="tx1"/>
                </a:solidFill>
              </a:rPr>
              <a:t> when we need to present a </a:t>
            </a:r>
            <a:r>
              <a:rPr lang="en-US" sz="2400" b="1" dirty="0" smtClean="0">
                <a:solidFill>
                  <a:schemeClr val="tx1"/>
                </a:solidFill>
              </a:rPr>
              <a:t>time series</a:t>
            </a:r>
            <a:r>
              <a:rPr lang="en-US" sz="2400" dirty="0" smtClean="0">
                <a:solidFill>
                  <a:schemeClr val="tx1"/>
                </a:solidFill>
              </a:rPr>
              <a:t>, which is a set of </a:t>
            </a:r>
            <a:r>
              <a:rPr lang="en-US" sz="2400" dirty="0" err="1" smtClean="0">
                <a:solidFill>
                  <a:schemeClr val="tx1"/>
                </a:solidFill>
              </a:rPr>
              <a:t>bivariate</a:t>
            </a:r>
            <a:r>
              <a:rPr lang="en-US" sz="2400" dirty="0" smtClean="0">
                <a:solidFill>
                  <a:schemeClr val="tx1"/>
                </a:solidFill>
              </a:rPr>
              <a:t> data in which one of the variables is time. A time series is a set of data that consists of observations collected over a period, usually at regular intervals. Businesses of all kinds collect this sort of data as a matter of course, for instance weekly sales, monthly output, annual profit, so presenting time series data is important.</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The type of graph used to portray time series data is a time series chart. It is similar in style to a scatter diagram in that each point represents a pair of observed values of two variables plotted against a pair of axes</a:t>
            </a: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a:stretch>
            <a:fillRect/>
          </a:stretch>
        </p:blipFill>
        <p:spPr bwMode="auto">
          <a:xfrm>
            <a:off x="1364190" y="463727"/>
            <a:ext cx="6983805" cy="54403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406400"/>
            <a:ext cx="11763021" cy="5757333"/>
          </a:xfrm>
        </p:spPr>
        <p:txBody>
          <a:bodyPr>
            <a:noAutofit/>
          </a:bodyPr>
          <a:lstStyle/>
          <a:p>
            <a:pPr marL="457200" lvl="1" indent="0" algn="just">
              <a:buNone/>
            </a:pPr>
            <a:r>
              <a:rPr lang="en-US" sz="2400" dirty="0" smtClean="0">
                <a:solidFill>
                  <a:schemeClr val="tx1"/>
                </a:solidFill>
              </a:rPr>
              <a:t>You may want to use a summary table to present more than one attribute. Such a two-way tabulation is also known as a </a:t>
            </a:r>
            <a:r>
              <a:rPr lang="en-US" sz="2400" b="1" dirty="0" smtClean="0">
                <a:solidFill>
                  <a:schemeClr val="tx1"/>
                </a:solidFill>
              </a:rPr>
              <a:t>contingency table </a:t>
            </a:r>
            <a:r>
              <a:rPr lang="en-US" sz="2400" dirty="0" smtClean="0">
                <a:solidFill>
                  <a:schemeClr val="tx1"/>
                </a:solidFill>
              </a:rPr>
              <a:t>because it enables us to look for connections between the attributes, in other words to find out whether one attribute is associated with or contingent upon another.</a:t>
            </a: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33794" name="Picture 2"/>
          <p:cNvPicPr>
            <a:picLocks noChangeAspect="1" noChangeArrowheads="1"/>
          </p:cNvPicPr>
          <p:nvPr/>
        </p:nvPicPr>
        <p:blipFill>
          <a:blip r:embed="rId2" cstate="print"/>
          <a:srcRect/>
          <a:stretch>
            <a:fillRect/>
          </a:stretch>
        </p:blipFill>
        <p:spPr bwMode="auto">
          <a:xfrm>
            <a:off x="2297995" y="2246488"/>
            <a:ext cx="62865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406400"/>
            <a:ext cx="11763021" cy="5757333"/>
          </a:xfrm>
        </p:spPr>
        <p:txBody>
          <a:bodyPr>
            <a:noAutofit/>
          </a:bodyPr>
          <a:lstStyle/>
          <a:p>
            <a:pPr marL="457200" lvl="1" indent="0" algn="just">
              <a:buNone/>
            </a:pPr>
            <a:r>
              <a:rPr lang="en-US" sz="2400" dirty="0" smtClean="0">
                <a:solidFill>
                  <a:schemeClr val="tx1"/>
                </a:solidFill>
              </a:rPr>
              <a:t>Summary tables are perfectly adequate means of presenting qualitative data but it is possible to show this type of data in a more dramatic, visual way using a diagram.</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A diagram is usually a much more effective way of communicating data because it is easier for the eye to digest than a table. This will be important when you have to include data in a report or presentation because you want your audience to focus their attention on what you are saying. </a:t>
            </a:r>
            <a:endParaRPr lang="en-US" sz="2400" smtClean="0">
              <a:solidFill>
                <a:schemeClr val="tx1"/>
              </a:solidFill>
            </a:endParaRP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They can do that more easily if they don’t have to work too hard to understand the form in which you have presented your data.</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7951167" cy="3570208"/>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Describing data numerically</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5341273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246" y="225778"/>
            <a:ext cx="8596668" cy="1320800"/>
          </a:xfrm>
        </p:spPr>
        <p:txBody>
          <a:bodyPr/>
          <a:lstStyle/>
          <a:p>
            <a:pPr lvl="0" algn="ctr" defTabSz="685800" fontAlgn="base">
              <a:lnSpc>
                <a:spcPct val="90000"/>
              </a:lnSpc>
              <a:spcAft>
                <a:spcPct val="0"/>
              </a:spcAft>
              <a:defRPr/>
            </a:pPr>
            <a:r>
              <a:rPr lang="en-US" b="1" dirty="0" smtClean="0">
                <a:solidFill>
                  <a:srgbClr val="00B050"/>
                </a:solidFill>
              </a:rPr>
              <a:t>Measures of central tendency</a:t>
            </a:r>
          </a:p>
        </p:txBody>
      </p:sp>
      <p:sp>
        <p:nvSpPr>
          <p:cNvPr id="3" name="Content Placeholder 2"/>
          <p:cNvSpPr>
            <a:spLocks noGrp="1"/>
          </p:cNvSpPr>
          <p:nvPr>
            <p:ph idx="1"/>
          </p:nvPr>
        </p:nvSpPr>
        <p:spPr>
          <a:xfrm>
            <a:off x="270933" y="1557868"/>
            <a:ext cx="11751734" cy="4472206"/>
          </a:xfrm>
        </p:spPr>
        <p:txBody>
          <a:bodyPr/>
          <a:lstStyle/>
          <a:p>
            <a:pPr marL="457200" lvl="1" indent="0">
              <a:buNone/>
            </a:pPr>
            <a:r>
              <a:rPr lang="en-US" sz="2400" dirty="0" smtClean="0">
                <a:solidFill>
                  <a:srgbClr val="141413"/>
                </a:solidFill>
              </a:rPr>
              <a:t>The </a:t>
            </a:r>
            <a:r>
              <a:rPr lang="en-US" sz="2400" b="1" dirty="0" smtClean="0">
                <a:solidFill>
                  <a:srgbClr val="141413"/>
                </a:solidFill>
              </a:rPr>
              <a:t>central tendency </a:t>
            </a:r>
            <a:r>
              <a:rPr lang="en-US" sz="2400" dirty="0" smtClean="0">
                <a:solidFill>
                  <a:srgbClr val="141413"/>
                </a:solidFill>
              </a:rPr>
              <a:t>of the set of measurements–that is, the tendency of the data to cluster, or center, about certain numerical values</a:t>
            </a:r>
          </a:p>
          <a:p>
            <a:pPr marL="457200" lvl="1" indent="0">
              <a:buNone/>
            </a:pPr>
            <a:endParaRPr lang="en-US" sz="2400" dirty="0" smtClean="0">
              <a:solidFill>
                <a:srgbClr val="141413"/>
              </a:solidFill>
            </a:endParaRPr>
          </a:p>
        </p:txBody>
      </p:sp>
      <p:grpSp>
        <p:nvGrpSpPr>
          <p:cNvPr id="4" name="Group 8"/>
          <p:cNvGrpSpPr>
            <a:grpSpLocks/>
          </p:cNvGrpSpPr>
          <p:nvPr/>
        </p:nvGrpSpPr>
        <p:grpSpPr bwMode="auto">
          <a:xfrm>
            <a:off x="2029178" y="3519312"/>
            <a:ext cx="7451725" cy="1684866"/>
            <a:chOff x="333" y="1401"/>
            <a:chExt cx="4694" cy="623"/>
          </a:xfrm>
        </p:grpSpPr>
        <p:sp>
          <p:nvSpPr>
            <p:cNvPr id="5" name="Rectangle 9"/>
            <p:cNvSpPr>
              <a:spLocks noChangeArrowheads="1"/>
            </p:cNvSpPr>
            <p:nvPr/>
          </p:nvSpPr>
          <p:spPr bwMode="auto">
            <a:xfrm>
              <a:off x="333" y="1437"/>
              <a:ext cx="1734" cy="516"/>
            </a:xfrm>
            <a:prstGeom prst="rect">
              <a:avLst/>
            </a:prstGeom>
            <a:noFill/>
            <a:ln w="12700">
              <a:noFill/>
              <a:miter lim="800000"/>
              <a:headEnd/>
              <a:tailEnd/>
            </a:ln>
          </p:spPr>
          <p:txBody>
            <a:bodyPr lIns="90488" tIns="44450" rIns="90488" bIns="44450">
              <a:spAutoFit/>
            </a:bodyPr>
            <a:lstStyle/>
            <a:p>
              <a:pPr eaLnBrk="0" hangingPunct="0">
                <a:spcBef>
                  <a:spcPct val="50000"/>
                </a:spcBef>
                <a:buClrTx/>
                <a:buFontTx/>
                <a:buNone/>
              </a:pPr>
              <a:r>
                <a:rPr lang="en-US" sz="2400" b="1"/>
                <a:t>Central Tendency (Location)</a:t>
              </a:r>
            </a:p>
          </p:txBody>
        </p:sp>
        <p:sp>
          <p:nvSpPr>
            <p:cNvPr id="6" name="Freeform 10"/>
            <p:cNvSpPr>
              <a:spLocks/>
            </p:cNvSpPr>
            <p:nvPr/>
          </p:nvSpPr>
          <p:spPr bwMode="auto">
            <a:xfrm>
              <a:off x="2979" y="1401"/>
              <a:ext cx="863" cy="574"/>
            </a:xfrm>
            <a:custGeom>
              <a:avLst/>
              <a:gdLst>
                <a:gd name="T0" fmla="*/ 862 w 863"/>
                <a:gd name="T1" fmla="*/ 573 h 574"/>
                <a:gd name="T2" fmla="*/ 770 w 863"/>
                <a:gd name="T3" fmla="*/ 566 h 574"/>
                <a:gd name="T4" fmla="*/ 726 w 863"/>
                <a:gd name="T5" fmla="*/ 560 h 574"/>
                <a:gd name="T6" fmla="*/ 680 w 863"/>
                <a:gd name="T7" fmla="*/ 551 h 574"/>
                <a:gd name="T8" fmla="*/ 634 w 863"/>
                <a:gd name="T9" fmla="*/ 537 h 574"/>
                <a:gd name="T10" fmla="*/ 590 w 863"/>
                <a:gd name="T11" fmla="*/ 520 h 574"/>
                <a:gd name="T12" fmla="*/ 544 w 863"/>
                <a:gd name="T13" fmla="*/ 495 h 574"/>
                <a:gd name="T14" fmla="*/ 452 w 863"/>
                <a:gd name="T15" fmla="*/ 428 h 574"/>
                <a:gd name="T16" fmla="*/ 362 w 863"/>
                <a:gd name="T17" fmla="*/ 334 h 574"/>
                <a:gd name="T18" fmla="*/ 272 w 863"/>
                <a:gd name="T19" fmla="*/ 224 h 574"/>
                <a:gd name="T20" fmla="*/ 226 w 863"/>
                <a:gd name="T21" fmla="*/ 166 h 574"/>
                <a:gd name="T22" fmla="*/ 180 w 863"/>
                <a:gd name="T23" fmla="*/ 113 h 574"/>
                <a:gd name="T24" fmla="*/ 136 w 863"/>
                <a:gd name="T25" fmla="*/ 67 h 574"/>
                <a:gd name="T26" fmla="*/ 90 w 863"/>
                <a:gd name="T27" fmla="*/ 31 h 574"/>
                <a:gd name="T28" fmla="*/ 44 w 863"/>
                <a:gd name="T29" fmla="*/ 8 h 574"/>
                <a:gd name="T30" fmla="*/ 0 w 863"/>
                <a:gd name="T31" fmla="*/ 0 h 5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4"/>
                <a:gd name="T50" fmla="*/ 863 w 863"/>
                <a:gd name="T51" fmla="*/ 574 h 5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4">
                  <a:moveTo>
                    <a:pt x="862" y="573"/>
                  </a:moveTo>
                  <a:lnTo>
                    <a:pt x="770" y="566"/>
                  </a:lnTo>
                  <a:lnTo>
                    <a:pt x="726" y="560"/>
                  </a:lnTo>
                  <a:lnTo>
                    <a:pt x="680" y="551"/>
                  </a:lnTo>
                  <a:lnTo>
                    <a:pt x="634" y="537"/>
                  </a:lnTo>
                  <a:lnTo>
                    <a:pt x="590" y="520"/>
                  </a:lnTo>
                  <a:lnTo>
                    <a:pt x="544" y="495"/>
                  </a:lnTo>
                  <a:lnTo>
                    <a:pt x="452" y="428"/>
                  </a:lnTo>
                  <a:lnTo>
                    <a:pt x="362" y="334"/>
                  </a:lnTo>
                  <a:lnTo>
                    <a:pt x="272" y="224"/>
                  </a:lnTo>
                  <a:lnTo>
                    <a:pt x="226" y="166"/>
                  </a:lnTo>
                  <a:lnTo>
                    <a:pt x="180" y="113"/>
                  </a:lnTo>
                  <a:lnTo>
                    <a:pt x="136" y="67"/>
                  </a:lnTo>
                  <a:lnTo>
                    <a:pt x="90" y="31"/>
                  </a:lnTo>
                  <a:lnTo>
                    <a:pt x="44" y="8"/>
                  </a:lnTo>
                  <a:lnTo>
                    <a:pt x="0" y="0"/>
                  </a:lnTo>
                </a:path>
              </a:pathLst>
            </a:custGeom>
            <a:noFill/>
            <a:ln w="50800" cap="rnd" cmpd="sng">
              <a:solidFill>
                <a:srgbClr val="6B477D"/>
              </a:solidFill>
              <a:prstDash val="solid"/>
              <a:round/>
              <a:headEnd type="none" w="med" len="med"/>
              <a:tailEnd type="none" w="med" len="med"/>
            </a:ln>
          </p:spPr>
          <p:txBody>
            <a:bodyPr/>
            <a:lstStyle/>
            <a:p>
              <a:endParaRPr lang="en-US"/>
            </a:p>
          </p:txBody>
        </p:sp>
        <p:sp>
          <p:nvSpPr>
            <p:cNvPr id="7" name="Freeform 11"/>
            <p:cNvSpPr>
              <a:spLocks/>
            </p:cNvSpPr>
            <p:nvPr/>
          </p:nvSpPr>
          <p:spPr bwMode="auto">
            <a:xfrm>
              <a:off x="2117" y="1401"/>
              <a:ext cx="863" cy="574"/>
            </a:xfrm>
            <a:custGeom>
              <a:avLst/>
              <a:gdLst>
                <a:gd name="T0" fmla="*/ 0 w 863"/>
                <a:gd name="T1" fmla="*/ 573 h 574"/>
                <a:gd name="T2" fmla="*/ 90 w 863"/>
                <a:gd name="T3" fmla="*/ 566 h 574"/>
                <a:gd name="T4" fmla="*/ 136 w 863"/>
                <a:gd name="T5" fmla="*/ 560 h 574"/>
                <a:gd name="T6" fmla="*/ 180 w 863"/>
                <a:gd name="T7" fmla="*/ 551 h 574"/>
                <a:gd name="T8" fmla="*/ 226 w 863"/>
                <a:gd name="T9" fmla="*/ 537 h 574"/>
                <a:gd name="T10" fmla="*/ 272 w 863"/>
                <a:gd name="T11" fmla="*/ 520 h 574"/>
                <a:gd name="T12" fmla="*/ 316 w 863"/>
                <a:gd name="T13" fmla="*/ 495 h 574"/>
                <a:gd name="T14" fmla="*/ 408 w 863"/>
                <a:gd name="T15" fmla="*/ 428 h 574"/>
                <a:gd name="T16" fmla="*/ 498 w 863"/>
                <a:gd name="T17" fmla="*/ 334 h 574"/>
                <a:gd name="T18" fmla="*/ 590 w 863"/>
                <a:gd name="T19" fmla="*/ 224 h 574"/>
                <a:gd name="T20" fmla="*/ 634 w 863"/>
                <a:gd name="T21" fmla="*/ 166 h 574"/>
                <a:gd name="T22" fmla="*/ 680 w 863"/>
                <a:gd name="T23" fmla="*/ 113 h 574"/>
                <a:gd name="T24" fmla="*/ 726 w 863"/>
                <a:gd name="T25" fmla="*/ 67 h 574"/>
                <a:gd name="T26" fmla="*/ 770 w 863"/>
                <a:gd name="T27" fmla="*/ 31 h 574"/>
                <a:gd name="T28" fmla="*/ 816 w 863"/>
                <a:gd name="T29" fmla="*/ 8 h 574"/>
                <a:gd name="T30" fmla="*/ 862 w 863"/>
                <a:gd name="T31" fmla="*/ 0 h 5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4"/>
                <a:gd name="T50" fmla="*/ 863 w 863"/>
                <a:gd name="T51" fmla="*/ 574 h 5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4">
                  <a:moveTo>
                    <a:pt x="0" y="573"/>
                  </a:moveTo>
                  <a:lnTo>
                    <a:pt x="90" y="566"/>
                  </a:lnTo>
                  <a:lnTo>
                    <a:pt x="136" y="560"/>
                  </a:lnTo>
                  <a:lnTo>
                    <a:pt x="180" y="551"/>
                  </a:lnTo>
                  <a:lnTo>
                    <a:pt x="226" y="537"/>
                  </a:lnTo>
                  <a:lnTo>
                    <a:pt x="272" y="520"/>
                  </a:lnTo>
                  <a:lnTo>
                    <a:pt x="316" y="495"/>
                  </a:lnTo>
                  <a:lnTo>
                    <a:pt x="408" y="428"/>
                  </a:lnTo>
                  <a:lnTo>
                    <a:pt x="498" y="334"/>
                  </a:lnTo>
                  <a:lnTo>
                    <a:pt x="590" y="224"/>
                  </a:lnTo>
                  <a:lnTo>
                    <a:pt x="634" y="166"/>
                  </a:lnTo>
                  <a:lnTo>
                    <a:pt x="680" y="113"/>
                  </a:lnTo>
                  <a:lnTo>
                    <a:pt x="726" y="67"/>
                  </a:lnTo>
                  <a:lnTo>
                    <a:pt x="770" y="31"/>
                  </a:lnTo>
                  <a:lnTo>
                    <a:pt x="816" y="8"/>
                  </a:lnTo>
                  <a:lnTo>
                    <a:pt x="862" y="0"/>
                  </a:lnTo>
                </a:path>
              </a:pathLst>
            </a:custGeom>
            <a:noFill/>
            <a:ln w="50800" cap="rnd" cmpd="sng">
              <a:solidFill>
                <a:srgbClr val="6B477D"/>
              </a:solidFill>
              <a:prstDash val="solid"/>
              <a:round/>
              <a:headEnd type="none" w="med" len="med"/>
              <a:tailEnd type="none" w="med" len="med"/>
            </a:ln>
          </p:spPr>
          <p:txBody>
            <a:bodyPr/>
            <a:lstStyle/>
            <a:p>
              <a:endParaRPr lang="en-US"/>
            </a:p>
          </p:txBody>
        </p:sp>
        <p:sp>
          <p:nvSpPr>
            <p:cNvPr id="8" name="Freeform 12"/>
            <p:cNvSpPr>
              <a:spLocks/>
            </p:cNvSpPr>
            <p:nvPr/>
          </p:nvSpPr>
          <p:spPr bwMode="auto">
            <a:xfrm>
              <a:off x="3985" y="1401"/>
              <a:ext cx="863" cy="574"/>
            </a:xfrm>
            <a:custGeom>
              <a:avLst/>
              <a:gdLst>
                <a:gd name="T0" fmla="*/ 862 w 863"/>
                <a:gd name="T1" fmla="*/ 573 h 574"/>
                <a:gd name="T2" fmla="*/ 770 w 863"/>
                <a:gd name="T3" fmla="*/ 566 h 574"/>
                <a:gd name="T4" fmla="*/ 726 w 863"/>
                <a:gd name="T5" fmla="*/ 560 h 574"/>
                <a:gd name="T6" fmla="*/ 680 w 863"/>
                <a:gd name="T7" fmla="*/ 551 h 574"/>
                <a:gd name="T8" fmla="*/ 634 w 863"/>
                <a:gd name="T9" fmla="*/ 537 h 574"/>
                <a:gd name="T10" fmla="*/ 590 w 863"/>
                <a:gd name="T11" fmla="*/ 520 h 574"/>
                <a:gd name="T12" fmla="*/ 544 w 863"/>
                <a:gd name="T13" fmla="*/ 495 h 574"/>
                <a:gd name="T14" fmla="*/ 452 w 863"/>
                <a:gd name="T15" fmla="*/ 428 h 574"/>
                <a:gd name="T16" fmla="*/ 362 w 863"/>
                <a:gd name="T17" fmla="*/ 334 h 574"/>
                <a:gd name="T18" fmla="*/ 272 w 863"/>
                <a:gd name="T19" fmla="*/ 224 h 574"/>
                <a:gd name="T20" fmla="*/ 226 w 863"/>
                <a:gd name="T21" fmla="*/ 166 h 574"/>
                <a:gd name="T22" fmla="*/ 180 w 863"/>
                <a:gd name="T23" fmla="*/ 113 h 574"/>
                <a:gd name="T24" fmla="*/ 136 w 863"/>
                <a:gd name="T25" fmla="*/ 67 h 574"/>
                <a:gd name="T26" fmla="*/ 90 w 863"/>
                <a:gd name="T27" fmla="*/ 31 h 574"/>
                <a:gd name="T28" fmla="*/ 44 w 863"/>
                <a:gd name="T29" fmla="*/ 8 h 574"/>
                <a:gd name="T30" fmla="*/ 0 w 863"/>
                <a:gd name="T31" fmla="*/ 0 h 5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4"/>
                <a:gd name="T50" fmla="*/ 863 w 863"/>
                <a:gd name="T51" fmla="*/ 574 h 5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4">
                  <a:moveTo>
                    <a:pt x="862" y="573"/>
                  </a:moveTo>
                  <a:lnTo>
                    <a:pt x="770" y="566"/>
                  </a:lnTo>
                  <a:lnTo>
                    <a:pt x="726" y="560"/>
                  </a:lnTo>
                  <a:lnTo>
                    <a:pt x="680" y="551"/>
                  </a:lnTo>
                  <a:lnTo>
                    <a:pt x="634" y="537"/>
                  </a:lnTo>
                  <a:lnTo>
                    <a:pt x="590" y="520"/>
                  </a:lnTo>
                  <a:lnTo>
                    <a:pt x="544" y="495"/>
                  </a:lnTo>
                  <a:lnTo>
                    <a:pt x="452" y="428"/>
                  </a:lnTo>
                  <a:lnTo>
                    <a:pt x="362" y="334"/>
                  </a:lnTo>
                  <a:lnTo>
                    <a:pt x="272" y="224"/>
                  </a:lnTo>
                  <a:lnTo>
                    <a:pt x="226" y="166"/>
                  </a:lnTo>
                  <a:lnTo>
                    <a:pt x="180" y="113"/>
                  </a:lnTo>
                  <a:lnTo>
                    <a:pt x="136" y="67"/>
                  </a:lnTo>
                  <a:lnTo>
                    <a:pt x="90" y="31"/>
                  </a:lnTo>
                  <a:lnTo>
                    <a:pt x="44" y="8"/>
                  </a:lnTo>
                  <a:lnTo>
                    <a:pt x="0" y="0"/>
                  </a:lnTo>
                </a:path>
              </a:pathLst>
            </a:custGeom>
            <a:noFill/>
            <a:ln w="50800" cap="rnd" cmpd="sng">
              <a:solidFill>
                <a:srgbClr val="8E0D30"/>
              </a:solidFill>
              <a:prstDash val="solid"/>
              <a:round/>
              <a:headEnd type="none" w="med" len="med"/>
              <a:tailEnd type="none" w="med" len="med"/>
            </a:ln>
          </p:spPr>
          <p:txBody>
            <a:bodyPr/>
            <a:lstStyle/>
            <a:p>
              <a:endParaRPr lang="en-US"/>
            </a:p>
          </p:txBody>
        </p:sp>
        <p:sp>
          <p:nvSpPr>
            <p:cNvPr id="9" name="Freeform 13"/>
            <p:cNvSpPr>
              <a:spLocks/>
            </p:cNvSpPr>
            <p:nvPr/>
          </p:nvSpPr>
          <p:spPr bwMode="auto">
            <a:xfrm>
              <a:off x="3123" y="1401"/>
              <a:ext cx="863" cy="574"/>
            </a:xfrm>
            <a:custGeom>
              <a:avLst/>
              <a:gdLst>
                <a:gd name="T0" fmla="*/ 0 w 863"/>
                <a:gd name="T1" fmla="*/ 573 h 574"/>
                <a:gd name="T2" fmla="*/ 90 w 863"/>
                <a:gd name="T3" fmla="*/ 566 h 574"/>
                <a:gd name="T4" fmla="*/ 136 w 863"/>
                <a:gd name="T5" fmla="*/ 560 h 574"/>
                <a:gd name="T6" fmla="*/ 180 w 863"/>
                <a:gd name="T7" fmla="*/ 551 h 574"/>
                <a:gd name="T8" fmla="*/ 226 w 863"/>
                <a:gd name="T9" fmla="*/ 537 h 574"/>
                <a:gd name="T10" fmla="*/ 272 w 863"/>
                <a:gd name="T11" fmla="*/ 520 h 574"/>
                <a:gd name="T12" fmla="*/ 316 w 863"/>
                <a:gd name="T13" fmla="*/ 495 h 574"/>
                <a:gd name="T14" fmla="*/ 408 w 863"/>
                <a:gd name="T15" fmla="*/ 428 h 574"/>
                <a:gd name="T16" fmla="*/ 498 w 863"/>
                <a:gd name="T17" fmla="*/ 334 h 574"/>
                <a:gd name="T18" fmla="*/ 590 w 863"/>
                <a:gd name="T19" fmla="*/ 224 h 574"/>
                <a:gd name="T20" fmla="*/ 634 w 863"/>
                <a:gd name="T21" fmla="*/ 166 h 574"/>
                <a:gd name="T22" fmla="*/ 680 w 863"/>
                <a:gd name="T23" fmla="*/ 113 h 574"/>
                <a:gd name="T24" fmla="*/ 726 w 863"/>
                <a:gd name="T25" fmla="*/ 67 h 574"/>
                <a:gd name="T26" fmla="*/ 770 w 863"/>
                <a:gd name="T27" fmla="*/ 31 h 574"/>
                <a:gd name="T28" fmla="*/ 816 w 863"/>
                <a:gd name="T29" fmla="*/ 8 h 574"/>
                <a:gd name="T30" fmla="*/ 862 w 863"/>
                <a:gd name="T31" fmla="*/ 0 h 5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3"/>
                <a:gd name="T49" fmla="*/ 0 h 574"/>
                <a:gd name="T50" fmla="*/ 863 w 863"/>
                <a:gd name="T51" fmla="*/ 574 h 5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3" h="574">
                  <a:moveTo>
                    <a:pt x="0" y="573"/>
                  </a:moveTo>
                  <a:lnTo>
                    <a:pt x="90" y="566"/>
                  </a:lnTo>
                  <a:lnTo>
                    <a:pt x="136" y="560"/>
                  </a:lnTo>
                  <a:lnTo>
                    <a:pt x="180" y="551"/>
                  </a:lnTo>
                  <a:lnTo>
                    <a:pt x="226" y="537"/>
                  </a:lnTo>
                  <a:lnTo>
                    <a:pt x="272" y="520"/>
                  </a:lnTo>
                  <a:lnTo>
                    <a:pt x="316" y="495"/>
                  </a:lnTo>
                  <a:lnTo>
                    <a:pt x="408" y="428"/>
                  </a:lnTo>
                  <a:lnTo>
                    <a:pt x="498" y="334"/>
                  </a:lnTo>
                  <a:lnTo>
                    <a:pt x="590" y="224"/>
                  </a:lnTo>
                  <a:lnTo>
                    <a:pt x="634" y="166"/>
                  </a:lnTo>
                  <a:lnTo>
                    <a:pt x="680" y="113"/>
                  </a:lnTo>
                  <a:lnTo>
                    <a:pt x="726" y="67"/>
                  </a:lnTo>
                  <a:lnTo>
                    <a:pt x="770" y="31"/>
                  </a:lnTo>
                  <a:lnTo>
                    <a:pt x="816" y="8"/>
                  </a:lnTo>
                  <a:lnTo>
                    <a:pt x="862" y="0"/>
                  </a:lnTo>
                </a:path>
              </a:pathLst>
            </a:custGeom>
            <a:noFill/>
            <a:ln w="50800" cap="rnd" cmpd="sng">
              <a:solidFill>
                <a:srgbClr val="8E0D30"/>
              </a:solidFill>
              <a:prstDash val="solid"/>
              <a:round/>
              <a:headEnd type="none" w="med" len="med"/>
              <a:tailEnd type="none" w="med" len="med"/>
            </a:ln>
          </p:spPr>
          <p:txBody>
            <a:bodyPr/>
            <a:lstStyle/>
            <a:p>
              <a:endParaRPr lang="en-US"/>
            </a:p>
          </p:txBody>
        </p:sp>
        <p:sp>
          <p:nvSpPr>
            <p:cNvPr id="10" name="Line 14"/>
            <p:cNvSpPr>
              <a:spLocks noChangeShapeType="1"/>
            </p:cNvSpPr>
            <p:nvPr/>
          </p:nvSpPr>
          <p:spPr bwMode="auto">
            <a:xfrm>
              <a:off x="1846" y="1974"/>
              <a:ext cx="3069" cy="0"/>
            </a:xfrm>
            <a:prstGeom prst="line">
              <a:avLst/>
            </a:prstGeom>
            <a:noFill/>
            <a:ln w="50800">
              <a:solidFill>
                <a:schemeClr val="tx1"/>
              </a:solidFill>
              <a:round/>
              <a:headEnd/>
              <a:tailEnd/>
            </a:ln>
          </p:spPr>
          <p:txBody>
            <a:bodyPr wrap="none" anchor="ctr"/>
            <a:lstStyle/>
            <a:p>
              <a:endParaRPr lang="en-US"/>
            </a:p>
          </p:txBody>
        </p:sp>
        <p:sp>
          <p:nvSpPr>
            <p:cNvPr id="11" name="Freeform 15"/>
            <p:cNvSpPr>
              <a:spLocks/>
            </p:cNvSpPr>
            <p:nvPr/>
          </p:nvSpPr>
          <p:spPr bwMode="auto">
            <a:xfrm>
              <a:off x="4891" y="1890"/>
              <a:ext cx="136" cy="134"/>
            </a:xfrm>
            <a:custGeom>
              <a:avLst/>
              <a:gdLst>
                <a:gd name="T0" fmla="*/ 0 w 136"/>
                <a:gd name="T1" fmla="*/ 0 h 134"/>
                <a:gd name="T2" fmla="*/ 135 w 136"/>
                <a:gd name="T3" fmla="*/ 68 h 134"/>
                <a:gd name="T4" fmla="*/ 0 w 136"/>
                <a:gd name="T5" fmla="*/ 133 h 134"/>
                <a:gd name="T6" fmla="*/ 0 w 136"/>
                <a:gd name="T7" fmla="*/ 0 h 134"/>
                <a:gd name="T8" fmla="*/ 0 60000 65536"/>
                <a:gd name="T9" fmla="*/ 0 60000 65536"/>
                <a:gd name="T10" fmla="*/ 0 60000 65536"/>
                <a:gd name="T11" fmla="*/ 0 60000 65536"/>
                <a:gd name="T12" fmla="*/ 0 w 136"/>
                <a:gd name="T13" fmla="*/ 0 h 134"/>
                <a:gd name="T14" fmla="*/ 136 w 136"/>
                <a:gd name="T15" fmla="*/ 134 h 134"/>
              </a:gdLst>
              <a:ahLst/>
              <a:cxnLst>
                <a:cxn ang="T8">
                  <a:pos x="T0" y="T1"/>
                </a:cxn>
                <a:cxn ang="T9">
                  <a:pos x="T2" y="T3"/>
                </a:cxn>
                <a:cxn ang="T10">
                  <a:pos x="T4" y="T5"/>
                </a:cxn>
                <a:cxn ang="T11">
                  <a:pos x="T6" y="T7"/>
                </a:cxn>
              </a:cxnLst>
              <a:rect l="T12" t="T13" r="T14" b="T15"/>
              <a:pathLst>
                <a:path w="136" h="134">
                  <a:moveTo>
                    <a:pt x="0" y="0"/>
                  </a:moveTo>
                  <a:lnTo>
                    <a:pt x="135" y="68"/>
                  </a:lnTo>
                  <a:lnTo>
                    <a:pt x="0" y="133"/>
                  </a:lnTo>
                  <a:lnTo>
                    <a:pt x="0" y="0"/>
                  </a:lnTo>
                </a:path>
              </a:pathLst>
            </a:custGeom>
            <a:solidFill>
              <a:schemeClr val="tx1"/>
            </a:solidFill>
            <a:ln w="12700" cap="rnd" cmpd="sng">
              <a:noFill/>
              <a:prstDash val="solid"/>
              <a:round/>
              <a:headEnd type="none" w="med" len="med"/>
              <a:tailEnd type="none" w="med" len="med"/>
            </a:ln>
          </p:spPr>
          <p:txBody>
            <a:bodyPr/>
            <a:lstStyle/>
            <a:p>
              <a:endParaRPr lang="en-US"/>
            </a:p>
          </p:txBody>
        </p:sp>
      </p:gr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246" y="225778"/>
            <a:ext cx="8596668" cy="1320800"/>
          </a:xfrm>
        </p:spPr>
        <p:txBody>
          <a:bodyPr/>
          <a:lstStyle/>
          <a:p>
            <a:pPr lvl="0" algn="ctr" defTabSz="685800" fontAlgn="base">
              <a:lnSpc>
                <a:spcPct val="90000"/>
              </a:lnSpc>
              <a:spcAft>
                <a:spcPct val="0"/>
              </a:spcAft>
              <a:defRPr/>
            </a:pPr>
            <a:r>
              <a:rPr lang="en-US" b="1" dirty="0" smtClean="0">
                <a:solidFill>
                  <a:srgbClr val="00B050"/>
                </a:solidFill>
              </a:rPr>
              <a:t>Measures of central tendency</a:t>
            </a:r>
          </a:p>
        </p:txBody>
      </p:sp>
      <p:sp>
        <p:nvSpPr>
          <p:cNvPr id="3" name="Content Placeholder 2"/>
          <p:cNvSpPr>
            <a:spLocks noGrp="1"/>
          </p:cNvSpPr>
          <p:nvPr>
            <p:ph idx="1"/>
          </p:nvPr>
        </p:nvSpPr>
        <p:spPr>
          <a:xfrm>
            <a:off x="270933" y="1557868"/>
            <a:ext cx="11751734" cy="4472206"/>
          </a:xfrm>
        </p:spPr>
        <p:txBody>
          <a:bodyPr/>
          <a:lstStyle/>
          <a:p>
            <a:pPr marL="457200" lvl="1" indent="0">
              <a:buNone/>
            </a:pPr>
            <a:r>
              <a:rPr lang="en-US" sz="2400" b="1" dirty="0" smtClean="0">
                <a:solidFill>
                  <a:srgbClr val="141413"/>
                </a:solidFill>
              </a:rPr>
              <a:t>Central tendency </a:t>
            </a:r>
            <a:r>
              <a:rPr lang="en-US" sz="2400" dirty="0" smtClean="0">
                <a:solidFill>
                  <a:srgbClr val="141413"/>
                </a:solidFill>
              </a:rPr>
              <a:t>is a single value used to describe the center point of a data set.</a:t>
            </a:r>
          </a:p>
          <a:p>
            <a:pPr marL="457200" lvl="1" indent="0">
              <a:buNone/>
            </a:pPr>
            <a:endParaRPr lang="en-US" sz="2400" dirty="0" smtClean="0">
              <a:solidFill>
                <a:srgbClr val="141413"/>
              </a:solidFill>
            </a:endParaRPr>
          </a:p>
          <a:p>
            <a:pPr marL="457200" lvl="1" indent="0">
              <a:buNone/>
            </a:pPr>
            <a:endParaRPr lang="en-US" sz="2400" dirty="0" smtClean="0">
              <a:solidFill>
                <a:srgbClr val="141413"/>
              </a:solidFill>
            </a:endParaRPr>
          </a:p>
        </p:txBody>
      </p:sp>
      <p:sp>
        <p:nvSpPr>
          <p:cNvPr id="4" name="TextBox 1"/>
          <p:cNvSpPr txBox="1">
            <a:spLocks noChangeArrowheads="1"/>
          </p:cNvSpPr>
          <p:nvPr/>
        </p:nvSpPr>
        <p:spPr bwMode="auto">
          <a:xfrm>
            <a:off x="3211689" y="2669822"/>
            <a:ext cx="4495800" cy="466725"/>
          </a:xfrm>
          <a:prstGeom prst="rect">
            <a:avLst/>
          </a:prstGeom>
          <a:solidFill>
            <a:srgbClr val="F7F7A7"/>
          </a:solidFill>
          <a:ln w="9525">
            <a:solidFill>
              <a:schemeClr val="tx1"/>
            </a:solidFill>
            <a:miter lim="800000"/>
            <a:headEnd/>
            <a:tailEnd/>
          </a:ln>
        </p:spPr>
        <p:txBody>
          <a:bodyPr>
            <a:spAutoFit/>
          </a:bodyPr>
          <a:lstStyle/>
          <a:p>
            <a:pPr eaLnBrk="1" hangingPunct="1"/>
            <a:r>
              <a:rPr lang="en-US" altLang="en-US" sz="2400"/>
              <a:t>Measures of Central Tendency</a:t>
            </a:r>
          </a:p>
        </p:txBody>
      </p:sp>
      <p:sp>
        <p:nvSpPr>
          <p:cNvPr id="5" name="TextBox 6"/>
          <p:cNvSpPr txBox="1">
            <a:spLocks noChangeArrowheads="1"/>
          </p:cNvSpPr>
          <p:nvPr/>
        </p:nvSpPr>
        <p:spPr bwMode="auto">
          <a:xfrm>
            <a:off x="2144889" y="3736622"/>
            <a:ext cx="1600200" cy="461963"/>
          </a:xfrm>
          <a:prstGeom prst="rect">
            <a:avLst/>
          </a:prstGeom>
          <a:solidFill>
            <a:srgbClr val="CCE9AD"/>
          </a:solidFill>
          <a:ln w="9525">
            <a:solidFill>
              <a:schemeClr val="tx1"/>
            </a:solidFill>
            <a:miter lim="800000"/>
            <a:headEnd/>
            <a:tailEnd/>
          </a:ln>
        </p:spPr>
        <p:txBody>
          <a:bodyPr>
            <a:spAutoFit/>
          </a:bodyPr>
          <a:lstStyle/>
          <a:p>
            <a:pPr algn="ctr" eaLnBrk="1" hangingPunct="1"/>
            <a:r>
              <a:rPr lang="en-US" altLang="en-US" sz="2400"/>
              <a:t>Mean</a:t>
            </a:r>
          </a:p>
        </p:txBody>
      </p:sp>
      <p:sp>
        <p:nvSpPr>
          <p:cNvPr id="6" name="TextBox 7"/>
          <p:cNvSpPr txBox="1">
            <a:spLocks noChangeArrowheads="1"/>
          </p:cNvSpPr>
          <p:nvPr/>
        </p:nvSpPr>
        <p:spPr bwMode="auto">
          <a:xfrm>
            <a:off x="7326489" y="3736622"/>
            <a:ext cx="1600200" cy="461963"/>
          </a:xfrm>
          <a:prstGeom prst="rect">
            <a:avLst/>
          </a:prstGeom>
          <a:solidFill>
            <a:srgbClr val="CCE9AD"/>
          </a:solidFill>
          <a:ln w="9525">
            <a:solidFill>
              <a:schemeClr val="tx1"/>
            </a:solidFill>
            <a:miter lim="800000"/>
            <a:headEnd/>
            <a:tailEnd/>
          </a:ln>
        </p:spPr>
        <p:txBody>
          <a:bodyPr>
            <a:spAutoFit/>
          </a:bodyPr>
          <a:lstStyle/>
          <a:p>
            <a:pPr algn="ctr" eaLnBrk="1" hangingPunct="1"/>
            <a:r>
              <a:rPr lang="en-US" altLang="en-US" sz="2400"/>
              <a:t>Mode</a:t>
            </a:r>
          </a:p>
        </p:txBody>
      </p:sp>
      <p:sp>
        <p:nvSpPr>
          <p:cNvPr id="7" name="TextBox 8"/>
          <p:cNvSpPr txBox="1">
            <a:spLocks noChangeArrowheads="1"/>
          </p:cNvSpPr>
          <p:nvPr/>
        </p:nvSpPr>
        <p:spPr bwMode="auto">
          <a:xfrm>
            <a:off x="4659489" y="3736622"/>
            <a:ext cx="1600200" cy="461963"/>
          </a:xfrm>
          <a:prstGeom prst="rect">
            <a:avLst/>
          </a:prstGeom>
          <a:solidFill>
            <a:srgbClr val="CCE9AD"/>
          </a:solidFill>
          <a:ln w="9525">
            <a:solidFill>
              <a:schemeClr val="tx1"/>
            </a:solidFill>
            <a:miter lim="800000"/>
            <a:headEnd/>
            <a:tailEnd/>
          </a:ln>
        </p:spPr>
        <p:txBody>
          <a:bodyPr>
            <a:spAutoFit/>
          </a:bodyPr>
          <a:lstStyle/>
          <a:p>
            <a:pPr algn="ctr" eaLnBrk="1" hangingPunct="1"/>
            <a:r>
              <a:rPr lang="en-US" altLang="en-US" sz="2400"/>
              <a:t>Median</a:t>
            </a:r>
          </a:p>
        </p:txBody>
      </p:sp>
      <p:sp>
        <p:nvSpPr>
          <p:cNvPr id="8" name="TextBox 9"/>
          <p:cNvSpPr txBox="1">
            <a:spLocks noChangeArrowheads="1"/>
          </p:cNvSpPr>
          <p:nvPr/>
        </p:nvSpPr>
        <p:spPr bwMode="auto">
          <a:xfrm>
            <a:off x="2144889" y="4570060"/>
            <a:ext cx="1600200" cy="831850"/>
          </a:xfrm>
          <a:prstGeom prst="rect">
            <a:avLst/>
          </a:prstGeom>
          <a:solidFill>
            <a:srgbClr val="CCE9AD"/>
          </a:solidFill>
          <a:ln w="9525">
            <a:solidFill>
              <a:schemeClr val="tx1"/>
            </a:solidFill>
            <a:miter lim="800000"/>
            <a:headEnd/>
            <a:tailEnd/>
          </a:ln>
        </p:spPr>
        <p:txBody>
          <a:bodyPr>
            <a:spAutoFit/>
          </a:bodyPr>
          <a:lstStyle/>
          <a:p>
            <a:pPr algn="ctr" eaLnBrk="1" hangingPunct="1"/>
            <a:r>
              <a:rPr lang="en-US" altLang="en-US" sz="2400"/>
              <a:t>WeightedMean</a:t>
            </a:r>
          </a:p>
        </p:txBody>
      </p:sp>
      <p:cxnSp>
        <p:nvCxnSpPr>
          <p:cNvPr id="9" name="Straight Connector 8"/>
          <p:cNvCxnSpPr>
            <a:stCxn id="4" idx="2"/>
            <a:endCxn id="7" idx="0"/>
          </p:cNvCxnSpPr>
          <p:nvPr/>
        </p:nvCxnSpPr>
        <p:spPr>
          <a:xfrm>
            <a:off x="5459589" y="3136547"/>
            <a:ext cx="0" cy="600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44989" y="3433410"/>
            <a:ext cx="5181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5" idx="0"/>
          </p:cNvCxnSpPr>
          <p:nvPr/>
        </p:nvCxnSpPr>
        <p:spPr>
          <a:xfrm>
            <a:off x="2944989" y="3433410"/>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6" idx="0"/>
          </p:cNvCxnSpPr>
          <p:nvPr/>
        </p:nvCxnSpPr>
        <p:spPr>
          <a:xfrm>
            <a:off x="8126589" y="3433410"/>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2"/>
            <a:endCxn id="8" idx="0"/>
          </p:cNvCxnSpPr>
          <p:nvPr/>
        </p:nvCxnSpPr>
        <p:spPr>
          <a:xfrm>
            <a:off x="2944989" y="4198585"/>
            <a:ext cx="0" cy="3714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246" y="225778"/>
            <a:ext cx="8596668" cy="1320800"/>
          </a:xfrm>
        </p:spPr>
        <p:txBody>
          <a:bodyPr/>
          <a:lstStyle/>
          <a:p>
            <a:pPr lvl="0" algn="ctr" defTabSz="685800" fontAlgn="base">
              <a:lnSpc>
                <a:spcPct val="90000"/>
              </a:lnSpc>
              <a:spcAft>
                <a:spcPct val="0"/>
              </a:spcAft>
              <a:defRPr/>
            </a:pPr>
            <a:r>
              <a:rPr lang="en-US" b="1" dirty="0" smtClean="0">
                <a:solidFill>
                  <a:srgbClr val="00B050"/>
                </a:solidFill>
              </a:rPr>
              <a:t>Measures of central tendency</a:t>
            </a:r>
          </a:p>
        </p:txBody>
      </p:sp>
      <p:sp>
        <p:nvSpPr>
          <p:cNvPr id="3" name="Content Placeholder 2"/>
          <p:cNvSpPr>
            <a:spLocks noGrp="1"/>
          </p:cNvSpPr>
          <p:nvPr>
            <p:ph idx="1"/>
          </p:nvPr>
        </p:nvSpPr>
        <p:spPr>
          <a:xfrm>
            <a:off x="270933" y="1557868"/>
            <a:ext cx="11751734" cy="4472206"/>
          </a:xfrm>
        </p:spPr>
        <p:txBody>
          <a:bodyPr/>
          <a:lstStyle/>
          <a:p>
            <a:pPr marL="457200" lvl="1" indent="0">
              <a:buNone/>
            </a:pPr>
            <a:r>
              <a:rPr lang="en-US" sz="2400" dirty="0" smtClean="0">
                <a:solidFill>
                  <a:srgbClr val="141413"/>
                </a:solidFill>
              </a:rPr>
              <a:t>The </a:t>
            </a:r>
            <a:r>
              <a:rPr lang="en-US" sz="2400" b="1" dirty="0" smtClean="0">
                <a:solidFill>
                  <a:srgbClr val="141413"/>
                </a:solidFill>
              </a:rPr>
              <a:t>mean, </a:t>
            </a:r>
            <a:r>
              <a:rPr lang="en-US" sz="2400" dirty="0" smtClean="0">
                <a:solidFill>
                  <a:srgbClr val="141413"/>
                </a:solidFill>
              </a:rPr>
              <a:t>or average, is the most common measure of central tendency. Calculate the mean by adding all the values in a data set and then dividing the result by the number of observations</a:t>
            </a:r>
          </a:p>
          <a:p>
            <a:pPr marL="457200" lvl="1" indent="0">
              <a:buNone/>
            </a:pPr>
            <a:endParaRPr lang="en-US" sz="2400" dirty="0" smtClean="0">
              <a:solidFill>
                <a:srgbClr val="141413"/>
              </a:solidFill>
            </a:endParaRPr>
          </a:p>
          <a:p>
            <a:pPr marL="457200" lvl="1" indent="0">
              <a:buNone/>
            </a:pPr>
            <a:endParaRPr lang="en-US" sz="2400" dirty="0" smtClean="0">
              <a:solidFill>
                <a:srgbClr val="141413"/>
              </a:solidFil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838200" y="76200"/>
            <a:ext cx="10515600" cy="914400"/>
          </a:xfrm>
        </p:spPr>
        <p:txBody>
          <a:bodyPr/>
          <a:lstStyle/>
          <a:p>
            <a:pPr algn="ctr"/>
            <a:r>
              <a:rPr lang="en-US" altLang="en-US" dirty="0" smtClean="0"/>
              <a:t>The Mean</a:t>
            </a:r>
          </a:p>
        </p:txBody>
      </p:sp>
      <p:sp>
        <p:nvSpPr>
          <p:cNvPr id="11267" name="Content Placeholder 2"/>
          <p:cNvSpPr>
            <a:spLocks noGrp="1"/>
          </p:cNvSpPr>
          <p:nvPr>
            <p:ph idx="1"/>
          </p:nvPr>
        </p:nvSpPr>
        <p:spPr>
          <a:xfrm>
            <a:off x="564445" y="990600"/>
            <a:ext cx="7416800" cy="609600"/>
          </a:xfrm>
        </p:spPr>
        <p:txBody>
          <a:bodyPr>
            <a:normAutofit/>
          </a:bodyPr>
          <a:lstStyle/>
          <a:p>
            <a:r>
              <a:rPr lang="en-US" altLang="en-US" sz="2400" dirty="0" smtClean="0">
                <a:solidFill>
                  <a:schemeClr val="tx1"/>
                </a:solidFill>
              </a:rPr>
              <a:t>Formula for the </a:t>
            </a:r>
            <a:r>
              <a:rPr lang="en-US" altLang="en-US" sz="2400" b="1" dirty="0" smtClean="0">
                <a:solidFill>
                  <a:schemeClr val="tx1"/>
                </a:solidFill>
              </a:rPr>
              <a:t>Sample</a:t>
            </a:r>
            <a:r>
              <a:rPr lang="en-US" altLang="en-US" sz="2400" dirty="0" smtClean="0">
                <a:solidFill>
                  <a:schemeClr val="tx1"/>
                </a:solidFill>
              </a:rPr>
              <a:t> Mean:</a:t>
            </a:r>
          </a:p>
        </p:txBody>
      </p:sp>
      <p:graphicFrame>
        <p:nvGraphicFramePr>
          <p:cNvPr id="11268" name="Object 1"/>
          <p:cNvGraphicFramePr>
            <a:graphicFrameLocks noChangeAspect="1"/>
          </p:cNvGraphicFramePr>
          <p:nvPr/>
        </p:nvGraphicFramePr>
        <p:xfrm>
          <a:off x="2133600" y="1828800"/>
          <a:ext cx="1930400" cy="1447800"/>
        </p:xfrm>
        <a:graphic>
          <a:graphicData uri="http://schemas.openxmlformats.org/presentationml/2006/ole">
            <p:oleObj spid="_x0000_s57346" name="Equation" r:id="rId3" imgW="609600" imgH="609600" progId="">
              <p:embed/>
            </p:oleObj>
          </a:graphicData>
        </a:graphic>
      </p:graphicFrame>
      <p:sp>
        <p:nvSpPr>
          <p:cNvPr id="11269" name="TextBox 2"/>
          <p:cNvSpPr txBox="1">
            <a:spLocks noChangeArrowheads="1"/>
          </p:cNvSpPr>
          <p:nvPr/>
        </p:nvSpPr>
        <p:spPr bwMode="auto">
          <a:xfrm>
            <a:off x="5181600" y="2057401"/>
            <a:ext cx="6502400" cy="2308225"/>
          </a:xfrm>
          <a:prstGeom prst="rect">
            <a:avLst/>
          </a:prstGeom>
          <a:noFill/>
          <a:ln w="9525">
            <a:noFill/>
            <a:miter lim="800000"/>
            <a:headEnd/>
            <a:tailEnd/>
          </a:ln>
        </p:spPr>
        <p:txBody>
          <a:bodyPr>
            <a:spAutoFit/>
          </a:bodyPr>
          <a:lstStyle/>
          <a:p>
            <a:pPr eaLnBrk="1" hangingPunct="1"/>
            <a:r>
              <a:rPr lang="en-US" altLang="en-US" dirty="0"/>
              <a:t>Where  </a:t>
            </a:r>
            <a:r>
              <a:rPr lang="en-US" altLang="en-US" dirty="0" smtClean="0"/>
              <a:t>   </a:t>
            </a:r>
            <a:r>
              <a:rPr lang="en-US" altLang="en-US" dirty="0"/>
              <a:t>	   = the sample mean</a:t>
            </a:r>
          </a:p>
          <a:p>
            <a:pPr eaLnBrk="1" hangingPunct="1"/>
            <a:r>
              <a:rPr lang="en-US" altLang="en-US" dirty="0"/>
              <a:t>	   </a:t>
            </a:r>
            <a:r>
              <a:rPr lang="en-US" altLang="en-US" dirty="0" smtClean="0"/>
              <a:t>             =  the </a:t>
            </a:r>
            <a:r>
              <a:rPr lang="en-US" altLang="en-US" dirty="0"/>
              <a:t>values in the sample</a:t>
            </a:r>
          </a:p>
          <a:p>
            <a:pPr eaLnBrk="1" hangingPunct="1"/>
            <a:endParaRPr lang="en-US" altLang="en-US" dirty="0"/>
          </a:p>
          <a:p>
            <a:pPr eaLnBrk="1" hangingPunct="1"/>
            <a:r>
              <a:rPr lang="en-US" altLang="en-US" dirty="0"/>
              <a:t>	   </a:t>
            </a:r>
            <a:r>
              <a:rPr lang="en-US" altLang="en-US" dirty="0" smtClean="0"/>
              <a:t>              </a:t>
            </a:r>
            <a:r>
              <a:rPr lang="en-US" altLang="en-US" dirty="0"/>
              <a:t>= the sum of all the data values</a:t>
            </a:r>
          </a:p>
          <a:p>
            <a:pPr eaLnBrk="1" hangingPunct="1"/>
            <a:endParaRPr lang="en-US" altLang="en-US" dirty="0"/>
          </a:p>
          <a:p>
            <a:pPr eaLnBrk="1" hangingPunct="1"/>
            <a:r>
              <a:rPr lang="en-US" altLang="en-US" dirty="0"/>
              <a:t>	</a:t>
            </a:r>
            <a:r>
              <a:rPr lang="en-US" altLang="en-US" i="1" dirty="0"/>
              <a:t>n</a:t>
            </a:r>
            <a:r>
              <a:rPr lang="en-US" altLang="en-US" dirty="0"/>
              <a:t>  = the number of data values </a:t>
            </a:r>
          </a:p>
          <a:p>
            <a:pPr eaLnBrk="1" hangingPunct="1"/>
            <a:r>
              <a:rPr lang="en-US" altLang="en-US" dirty="0"/>
              <a:t>	       in the sample</a:t>
            </a:r>
          </a:p>
          <a:p>
            <a:pPr eaLnBrk="1" hangingPunct="1"/>
            <a:endParaRPr lang="en-US" altLang="en-US" dirty="0"/>
          </a:p>
        </p:txBody>
      </p:sp>
      <p:graphicFrame>
        <p:nvGraphicFramePr>
          <p:cNvPr id="11270" name="Object 3"/>
          <p:cNvGraphicFramePr>
            <a:graphicFrameLocks noChangeAspect="1"/>
          </p:cNvGraphicFramePr>
          <p:nvPr/>
        </p:nvGraphicFramePr>
        <p:xfrm>
          <a:off x="6299200" y="2057400"/>
          <a:ext cx="374651" cy="331788"/>
        </p:xfrm>
        <a:graphic>
          <a:graphicData uri="http://schemas.openxmlformats.org/presentationml/2006/ole">
            <p:oleObj spid="_x0000_s57347" name="Equation" r:id="rId4" imgW="139579" imgH="164957" progId="">
              <p:embed/>
            </p:oleObj>
          </a:graphicData>
        </a:graphic>
      </p:graphicFrame>
      <p:graphicFrame>
        <p:nvGraphicFramePr>
          <p:cNvPr id="11271" name="Object 4"/>
          <p:cNvGraphicFramePr>
            <a:graphicFrameLocks noChangeAspect="1"/>
          </p:cNvGraphicFramePr>
          <p:nvPr/>
        </p:nvGraphicFramePr>
        <p:xfrm>
          <a:off x="5994401" y="2667001"/>
          <a:ext cx="825500" cy="779463"/>
        </p:xfrm>
        <a:graphic>
          <a:graphicData uri="http://schemas.openxmlformats.org/presentationml/2006/ole">
            <p:oleObj spid="_x0000_s57348" name="Equation" r:id="rId5" imgW="342751" imgH="431613" progId="">
              <p:embed/>
            </p:oleObj>
          </a:graphicData>
        </a:graphic>
      </p:graphicFrame>
      <p:graphicFrame>
        <p:nvGraphicFramePr>
          <p:cNvPr id="11272" name="Object 5"/>
          <p:cNvGraphicFramePr>
            <a:graphicFrameLocks noChangeAspect="1"/>
          </p:cNvGraphicFramePr>
          <p:nvPr/>
        </p:nvGraphicFramePr>
        <p:xfrm>
          <a:off x="6299200" y="2284414"/>
          <a:ext cx="408517" cy="458787"/>
        </p:xfrm>
        <a:graphic>
          <a:graphicData uri="http://schemas.openxmlformats.org/presentationml/2006/ole">
            <p:oleObj spid="_x0000_s57349" name="Equation" r:id="rId6" imgW="152334" imgH="228501" progId="">
              <p:embed/>
            </p:oleObj>
          </a:graphicData>
        </a:graphic>
      </p:graphicFrame>
      <p:graphicFrame>
        <p:nvGraphicFramePr>
          <p:cNvPr id="11273" name="Object 1"/>
          <p:cNvGraphicFramePr>
            <a:graphicFrameLocks noChangeAspect="1"/>
          </p:cNvGraphicFramePr>
          <p:nvPr/>
        </p:nvGraphicFramePr>
        <p:xfrm>
          <a:off x="2823634" y="4148138"/>
          <a:ext cx="6117167" cy="1619250"/>
        </p:xfrm>
        <a:graphic>
          <a:graphicData uri="http://schemas.openxmlformats.org/presentationml/2006/ole">
            <p:oleObj spid="_x0000_s57350" name="Equation" r:id="rId7" imgW="1727200" imgH="609600" progId="">
              <p:embed/>
            </p:oleObj>
          </a:graphicData>
        </a:graphic>
      </p:graphicFrame>
      <p:sp>
        <p:nvSpPr>
          <p:cNvPr id="16" name="Text Box 7"/>
          <p:cNvSpPr txBox="1">
            <a:spLocks noChangeArrowheads="1"/>
          </p:cNvSpPr>
          <p:nvPr/>
        </p:nvSpPr>
        <p:spPr bwMode="auto">
          <a:xfrm>
            <a:off x="977900" y="5802314"/>
            <a:ext cx="2032000" cy="369887"/>
          </a:xfrm>
          <a:prstGeom prst="rect">
            <a:avLst/>
          </a:prstGeom>
          <a:solidFill>
            <a:srgbClr val="F7F7A7"/>
          </a:solidFill>
          <a:ln w="9525">
            <a:solidFill>
              <a:schemeClr val="tx1"/>
            </a:solidFill>
            <a:miter lim="800000"/>
            <a:headEnd/>
            <a:tailEnd/>
          </a:ln>
          <a:effectLst/>
          <a:extLst/>
        </p:spPr>
        <p:txBody>
          <a:bodyPr>
            <a:spAutoFit/>
          </a:bodyPr>
          <a:lstStyle/>
          <a:p>
            <a:pPr eaLnBrk="1" hangingPunct="1">
              <a:spcBef>
                <a:spcPct val="50000"/>
              </a:spcBef>
              <a:defRPr/>
            </a:pPr>
            <a:r>
              <a:rPr lang="en-US" dirty="0">
                <a:latin typeface="+mn-lt"/>
                <a:cs typeface="Arial" charset="0"/>
              </a:rPr>
              <a:t>Sample size</a:t>
            </a:r>
          </a:p>
        </p:txBody>
      </p:sp>
      <p:sp>
        <p:nvSpPr>
          <p:cNvPr id="11275" name="Line 8"/>
          <p:cNvSpPr>
            <a:spLocks noChangeShapeType="1"/>
          </p:cNvSpPr>
          <p:nvPr/>
        </p:nvSpPr>
        <p:spPr bwMode="auto">
          <a:xfrm flipV="1">
            <a:off x="3009901" y="5649913"/>
            <a:ext cx="952500" cy="336550"/>
          </a:xfrm>
          <a:prstGeom prst="line">
            <a:avLst/>
          </a:prstGeom>
          <a:noFill/>
          <a:ln w="28575">
            <a:solidFill>
              <a:schemeClr val="bg2"/>
            </a:solidFill>
            <a:round/>
            <a:headEnd/>
            <a:tailEnd type="triangle" w="med" len="med"/>
          </a:ln>
          <a:effectLst/>
        </p:spPr>
        <p:txBody>
          <a:bodyPr/>
          <a:lstStyle/>
          <a:p>
            <a:endParaRPr lang="en-US"/>
          </a:p>
        </p:txBody>
      </p:sp>
      <p:sp>
        <p:nvSpPr>
          <p:cNvPr id="18" name="Text Box 9"/>
          <p:cNvSpPr txBox="1">
            <a:spLocks noChangeArrowheads="1"/>
          </p:cNvSpPr>
          <p:nvPr/>
        </p:nvSpPr>
        <p:spPr bwMode="auto">
          <a:xfrm>
            <a:off x="7823200" y="5791200"/>
            <a:ext cx="2641600" cy="369888"/>
          </a:xfrm>
          <a:prstGeom prst="rect">
            <a:avLst/>
          </a:prstGeom>
          <a:solidFill>
            <a:srgbClr val="F7F7A7"/>
          </a:solidFill>
          <a:ln w="9525">
            <a:solidFill>
              <a:schemeClr val="tx1"/>
            </a:solidFill>
            <a:miter lim="800000"/>
            <a:headEnd/>
            <a:tailEnd/>
          </a:ln>
          <a:effectLst/>
          <a:extLst/>
        </p:spPr>
        <p:txBody>
          <a:bodyPr>
            <a:spAutoFit/>
          </a:bodyPr>
          <a:lstStyle/>
          <a:p>
            <a:pPr eaLnBrk="1" hangingPunct="1">
              <a:spcBef>
                <a:spcPct val="50000"/>
              </a:spcBef>
              <a:defRPr/>
            </a:pPr>
            <a:r>
              <a:rPr lang="en-US" dirty="0">
                <a:latin typeface="+mn-lt"/>
                <a:cs typeface="Arial" charset="0"/>
              </a:rPr>
              <a:t>Observed values</a:t>
            </a:r>
          </a:p>
        </p:txBody>
      </p:sp>
      <p:grpSp>
        <p:nvGrpSpPr>
          <p:cNvPr id="2" name="Group 10"/>
          <p:cNvGrpSpPr>
            <a:grpSpLocks/>
          </p:cNvGrpSpPr>
          <p:nvPr/>
        </p:nvGrpSpPr>
        <p:grpSpPr bwMode="auto">
          <a:xfrm>
            <a:off x="9042400" y="4964113"/>
            <a:ext cx="609600" cy="838200"/>
            <a:chOff x="4512" y="2736"/>
            <a:chExt cx="336" cy="912"/>
          </a:xfrm>
        </p:grpSpPr>
        <p:sp>
          <p:nvSpPr>
            <p:cNvPr id="11280" name="Line 11"/>
            <p:cNvSpPr>
              <a:spLocks noChangeShapeType="1"/>
            </p:cNvSpPr>
            <p:nvPr/>
          </p:nvSpPr>
          <p:spPr bwMode="auto">
            <a:xfrm flipH="1" flipV="1">
              <a:off x="4512" y="2736"/>
              <a:ext cx="336" cy="0"/>
            </a:xfrm>
            <a:prstGeom prst="line">
              <a:avLst/>
            </a:prstGeom>
            <a:noFill/>
            <a:ln w="28575">
              <a:solidFill>
                <a:schemeClr val="bg2"/>
              </a:solidFill>
              <a:miter lim="800000"/>
              <a:headEnd/>
              <a:tailEnd type="triangle" w="med" len="med"/>
            </a:ln>
            <a:effectLst/>
          </p:spPr>
          <p:txBody>
            <a:bodyPr wrap="none"/>
            <a:lstStyle/>
            <a:p>
              <a:endParaRPr lang="en-US"/>
            </a:p>
          </p:txBody>
        </p:sp>
        <p:sp>
          <p:nvSpPr>
            <p:cNvPr id="11281" name="Line 12"/>
            <p:cNvSpPr>
              <a:spLocks noChangeShapeType="1"/>
            </p:cNvSpPr>
            <p:nvPr/>
          </p:nvSpPr>
          <p:spPr bwMode="auto">
            <a:xfrm>
              <a:off x="4848" y="2736"/>
              <a:ext cx="0" cy="912"/>
            </a:xfrm>
            <a:prstGeom prst="line">
              <a:avLst/>
            </a:prstGeom>
            <a:noFill/>
            <a:ln w="28575">
              <a:solidFill>
                <a:schemeClr val="bg2"/>
              </a:solidFill>
              <a:miter lim="800000"/>
              <a:headEnd/>
              <a:tailEnd/>
            </a:ln>
            <a:effectLst/>
          </p:spPr>
          <p:txBody>
            <a:bodyPr wrap="none"/>
            <a:lstStyle/>
            <a:p>
              <a:endParaRPr lang="en-US"/>
            </a:p>
          </p:txBody>
        </p:sp>
      </p:grpSp>
      <p:sp>
        <p:nvSpPr>
          <p:cNvPr id="22" name="Text Box 7"/>
          <p:cNvSpPr txBox="1">
            <a:spLocks noChangeArrowheads="1"/>
          </p:cNvSpPr>
          <p:nvPr/>
        </p:nvSpPr>
        <p:spPr bwMode="auto">
          <a:xfrm>
            <a:off x="508000" y="3944938"/>
            <a:ext cx="2032000" cy="646112"/>
          </a:xfrm>
          <a:prstGeom prst="rect">
            <a:avLst/>
          </a:prstGeom>
          <a:solidFill>
            <a:srgbClr val="F7F7A7"/>
          </a:solidFill>
          <a:ln w="9525">
            <a:solidFill>
              <a:schemeClr val="tx1"/>
            </a:solidFill>
            <a:miter lim="800000"/>
            <a:headEnd/>
            <a:tailEnd/>
          </a:ln>
          <a:effectLst/>
          <a:extLst/>
        </p:spPr>
        <p:txBody>
          <a:bodyPr>
            <a:spAutoFit/>
          </a:bodyPr>
          <a:lstStyle/>
          <a:p>
            <a:pPr eaLnBrk="1" hangingPunct="1">
              <a:spcBef>
                <a:spcPct val="50000"/>
              </a:spcBef>
              <a:defRPr/>
            </a:pPr>
            <a:r>
              <a:rPr lang="en-US" dirty="0">
                <a:latin typeface="+mn-lt"/>
                <a:cs typeface="Arial" charset="0"/>
              </a:rPr>
              <a:t>Pronounced “x-bar”</a:t>
            </a:r>
          </a:p>
        </p:txBody>
      </p:sp>
      <p:sp>
        <p:nvSpPr>
          <p:cNvPr id="11279" name="Line 8"/>
          <p:cNvSpPr>
            <a:spLocks noChangeShapeType="1"/>
          </p:cNvSpPr>
          <p:nvPr/>
        </p:nvSpPr>
        <p:spPr bwMode="auto">
          <a:xfrm>
            <a:off x="1993901" y="4591051"/>
            <a:ext cx="850900" cy="487363"/>
          </a:xfrm>
          <a:prstGeom prst="line">
            <a:avLst/>
          </a:prstGeom>
          <a:noFill/>
          <a:ln w="28575">
            <a:solidFill>
              <a:schemeClr val="bg2"/>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The statistical way of thinking (population, sample, data etc.)</a:t>
            </a:r>
            <a:endParaRPr lang="en-US" sz="2800" b="1" dirty="0" smtClean="0">
              <a:solidFill>
                <a:srgbClr val="00B050"/>
              </a:solidFill>
            </a:endParaRPr>
          </a:p>
        </p:txBody>
      </p:sp>
      <p:sp>
        <p:nvSpPr>
          <p:cNvPr id="6147" name="Content Placeholder 2"/>
          <p:cNvSpPr>
            <a:spLocks noGrp="1"/>
          </p:cNvSpPr>
          <p:nvPr>
            <p:ph idx="1"/>
          </p:nvPr>
        </p:nvSpPr>
        <p:spPr>
          <a:xfrm>
            <a:off x="304800" y="936978"/>
            <a:ext cx="11684000" cy="5587999"/>
          </a:xfrm>
        </p:spPr>
        <p:txBody>
          <a:bodyPr>
            <a:normAutofit/>
          </a:bodyPr>
          <a:lstStyle/>
          <a:p>
            <a:r>
              <a:rPr lang="en-US" sz="2400" dirty="0" smtClean="0"/>
              <a:t>Businesses have always relied on data for planning and to improve efficiency and quality.</a:t>
            </a:r>
          </a:p>
          <a:p>
            <a:endParaRPr lang="en-US" sz="2400" dirty="0" smtClean="0"/>
          </a:p>
          <a:p>
            <a:r>
              <a:rPr lang="en-US" sz="2400" dirty="0" smtClean="0"/>
              <a:t>Most modern businesses collect information on virtually every transaction performed by the organization, including every item bought or sold. </a:t>
            </a:r>
          </a:p>
          <a:p>
            <a:r>
              <a:rPr lang="en-US" sz="2400" dirty="0" smtClean="0"/>
              <a:t>These data are recorded and stored electronically, in vast digital repositories.</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38200" y="76200"/>
            <a:ext cx="10515600" cy="914400"/>
          </a:xfrm>
        </p:spPr>
        <p:txBody>
          <a:bodyPr/>
          <a:lstStyle/>
          <a:p>
            <a:pPr algn="ctr"/>
            <a:r>
              <a:rPr lang="en-US" altLang="en-US" dirty="0" smtClean="0"/>
              <a:t>The Mean</a:t>
            </a:r>
          </a:p>
        </p:txBody>
      </p:sp>
      <p:graphicFrame>
        <p:nvGraphicFramePr>
          <p:cNvPr id="12291" name="Object 10"/>
          <p:cNvGraphicFramePr>
            <a:graphicFrameLocks noChangeAspect="1"/>
          </p:cNvGraphicFramePr>
          <p:nvPr/>
        </p:nvGraphicFramePr>
        <p:xfrm>
          <a:off x="2133601" y="2316164"/>
          <a:ext cx="1970617" cy="1285875"/>
        </p:xfrm>
        <a:graphic>
          <a:graphicData uri="http://schemas.openxmlformats.org/presentationml/2006/ole">
            <p:oleObj spid="_x0000_s58370" name="Equation" r:id="rId3" imgW="622030" imgH="609336" progId="">
              <p:embed/>
            </p:oleObj>
          </a:graphicData>
        </a:graphic>
      </p:graphicFrame>
      <p:sp>
        <p:nvSpPr>
          <p:cNvPr id="12292" name="TextBox 11"/>
          <p:cNvSpPr txBox="1">
            <a:spLocks noChangeArrowheads="1"/>
          </p:cNvSpPr>
          <p:nvPr/>
        </p:nvSpPr>
        <p:spPr bwMode="auto">
          <a:xfrm>
            <a:off x="5181600" y="2436814"/>
            <a:ext cx="6502400" cy="1908215"/>
          </a:xfrm>
          <a:prstGeom prst="rect">
            <a:avLst/>
          </a:prstGeom>
          <a:noFill/>
          <a:ln w="9525">
            <a:noFill/>
            <a:miter lim="800000"/>
            <a:headEnd/>
            <a:tailEnd/>
          </a:ln>
        </p:spPr>
        <p:txBody>
          <a:bodyPr>
            <a:spAutoFit/>
          </a:bodyPr>
          <a:lstStyle/>
          <a:p>
            <a:pPr eaLnBrk="1" hangingPunct="1"/>
            <a:r>
              <a:rPr lang="en-US" altLang="en-US" sz="2000" dirty="0"/>
              <a:t>Where  	 </a:t>
            </a:r>
            <a:r>
              <a:rPr lang="en-US" altLang="en-US" sz="2000" dirty="0" smtClean="0"/>
              <a:t>       </a:t>
            </a:r>
            <a:r>
              <a:rPr lang="en-US" altLang="en-US" sz="2000" dirty="0"/>
              <a:t>= the population mean </a:t>
            </a:r>
          </a:p>
          <a:p>
            <a:pPr eaLnBrk="1" hangingPunct="1"/>
            <a:r>
              <a:rPr lang="en-US" altLang="en-US" sz="2000" dirty="0"/>
              <a:t>	       (the Greek letter “</a:t>
            </a:r>
            <a:r>
              <a:rPr lang="en-US" altLang="en-US" sz="2000" i="1" dirty="0"/>
              <a:t>mu</a:t>
            </a:r>
            <a:r>
              <a:rPr lang="en-US" altLang="en-US" sz="2000" dirty="0"/>
              <a:t>”)</a:t>
            </a:r>
          </a:p>
          <a:p>
            <a:pPr eaLnBrk="1" hangingPunct="1"/>
            <a:r>
              <a:rPr lang="en-US" altLang="en-US" sz="2000" dirty="0"/>
              <a:t>	</a:t>
            </a:r>
          </a:p>
          <a:p>
            <a:pPr eaLnBrk="1" hangingPunct="1"/>
            <a:r>
              <a:rPr lang="en-US" altLang="en-US" sz="2000" dirty="0"/>
              <a:t>	</a:t>
            </a:r>
            <a:r>
              <a:rPr lang="en-US" altLang="en-US" sz="2000" i="1" dirty="0"/>
              <a:t>N</a:t>
            </a:r>
            <a:r>
              <a:rPr lang="en-US" altLang="en-US" sz="2000" dirty="0"/>
              <a:t>  = the number of data values </a:t>
            </a:r>
          </a:p>
          <a:p>
            <a:pPr eaLnBrk="1" hangingPunct="1"/>
            <a:r>
              <a:rPr lang="en-US" altLang="en-US" sz="2000" dirty="0"/>
              <a:t>	        in the population</a:t>
            </a:r>
          </a:p>
          <a:p>
            <a:pPr eaLnBrk="1" hangingPunct="1"/>
            <a:endParaRPr lang="en-US" altLang="en-US" dirty="0"/>
          </a:p>
        </p:txBody>
      </p:sp>
      <p:graphicFrame>
        <p:nvGraphicFramePr>
          <p:cNvPr id="12293" name="Object 12"/>
          <p:cNvGraphicFramePr>
            <a:graphicFrameLocks noChangeAspect="1"/>
          </p:cNvGraphicFramePr>
          <p:nvPr/>
        </p:nvGraphicFramePr>
        <p:xfrm>
          <a:off x="6400800" y="2487614"/>
          <a:ext cx="408517" cy="295275"/>
        </p:xfrm>
        <a:graphic>
          <a:graphicData uri="http://schemas.openxmlformats.org/presentationml/2006/ole">
            <p:oleObj spid="_x0000_s58371" name="Equation" r:id="rId4" imgW="152268" imgH="164957" progId="">
              <p:embed/>
            </p:oleObj>
          </a:graphicData>
        </a:graphic>
      </p:graphicFrame>
      <p:sp>
        <p:nvSpPr>
          <p:cNvPr id="12294" name="Content Placeholder 2"/>
          <p:cNvSpPr txBox="1">
            <a:spLocks/>
          </p:cNvSpPr>
          <p:nvPr/>
        </p:nvSpPr>
        <p:spPr bwMode="auto">
          <a:xfrm>
            <a:off x="609600" y="1295400"/>
            <a:ext cx="8636000" cy="609600"/>
          </a:xfrm>
          <a:prstGeom prst="rect">
            <a:avLst/>
          </a:prstGeom>
          <a:noFill/>
          <a:ln w="9525">
            <a:noFill/>
            <a:miter lim="800000"/>
            <a:headEnd/>
            <a:tailEnd/>
          </a:ln>
          <a:effectLst/>
        </p:spPr>
        <p:txBody>
          <a:bodyPr/>
          <a:lstStyle/>
          <a:p>
            <a:pPr marL="342900" indent="-342900">
              <a:spcBef>
                <a:spcPct val="20000"/>
              </a:spcBef>
              <a:buFontTx/>
              <a:buChar char="•"/>
            </a:pPr>
            <a:r>
              <a:rPr lang="en-US" altLang="en-US" sz="2800" dirty="0"/>
              <a:t>Formula for the </a:t>
            </a:r>
            <a:r>
              <a:rPr lang="en-US" altLang="en-US" sz="2800" b="1" dirty="0"/>
              <a:t>Population</a:t>
            </a:r>
            <a:r>
              <a:rPr lang="en-US" altLang="en-US" sz="2800" dirty="0"/>
              <a:t> Mean:</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38200" y="76200"/>
            <a:ext cx="10515600" cy="914400"/>
          </a:xfrm>
        </p:spPr>
        <p:txBody>
          <a:bodyPr/>
          <a:lstStyle/>
          <a:p>
            <a:pPr algn="ctr"/>
            <a:r>
              <a:rPr lang="en-US" altLang="en-US" dirty="0" smtClean="0"/>
              <a:t>Calculating The Mean</a:t>
            </a:r>
          </a:p>
        </p:txBody>
      </p:sp>
      <p:sp>
        <p:nvSpPr>
          <p:cNvPr id="13315" name="Content Placeholder 2"/>
          <p:cNvSpPr>
            <a:spLocks noGrp="1"/>
          </p:cNvSpPr>
          <p:nvPr>
            <p:ph idx="1"/>
          </p:nvPr>
        </p:nvSpPr>
        <p:spPr>
          <a:xfrm>
            <a:off x="609600" y="1295400"/>
            <a:ext cx="10566400" cy="2819400"/>
          </a:xfrm>
        </p:spPr>
        <p:txBody>
          <a:bodyPr>
            <a:normAutofit/>
          </a:bodyPr>
          <a:lstStyle/>
          <a:p>
            <a:pPr>
              <a:buNone/>
            </a:pPr>
            <a:r>
              <a:rPr lang="en-US" altLang="en-US" sz="2400" b="1" dirty="0" smtClean="0">
                <a:solidFill>
                  <a:schemeClr val="tx1"/>
                </a:solidFill>
              </a:rPr>
              <a:t>Example:  </a:t>
            </a:r>
            <a:r>
              <a:rPr lang="en-US" altLang="en-US" sz="2400" dirty="0" smtClean="0">
                <a:solidFill>
                  <a:schemeClr val="tx1"/>
                </a:solidFill>
              </a:rPr>
              <a:t>suppose a sample of size </a:t>
            </a:r>
            <a:r>
              <a:rPr lang="en-US" altLang="en-US" sz="2400" i="1" dirty="0" smtClean="0">
                <a:solidFill>
                  <a:schemeClr val="tx1"/>
                </a:solidFill>
              </a:rPr>
              <a:t>n</a:t>
            </a:r>
            <a:r>
              <a:rPr lang="en-US" altLang="en-US" sz="2400" dirty="0" smtClean="0">
                <a:solidFill>
                  <a:schemeClr val="tx1"/>
                </a:solidFill>
              </a:rPr>
              <a:t> = 5 gives the following values:</a:t>
            </a:r>
          </a:p>
          <a:p>
            <a:pPr>
              <a:buFontTx/>
              <a:buNone/>
            </a:pPr>
            <a:endParaRPr lang="en-US" altLang="en-US" sz="2400" dirty="0" smtClean="0">
              <a:solidFill>
                <a:schemeClr val="tx1"/>
              </a:solidFill>
            </a:endParaRPr>
          </a:p>
          <a:p>
            <a:pPr>
              <a:buFontTx/>
              <a:buNone/>
            </a:pPr>
            <a:r>
              <a:rPr lang="en-US" altLang="en-US" sz="2400" dirty="0" smtClean="0">
                <a:solidFill>
                  <a:schemeClr val="tx1"/>
                </a:solidFill>
              </a:rPr>
              <a:t>		6.2    7.1    4.8    9.0    3.3</a:t>
            </a:r>
          </a:p>
          <a:p>
            <a:pPr>
              <a:buFontTx/>
              <a:buNone/>
            </a:pPr>
            <a:endParaRPr lang="en-US" altLang="en-US" sz="2400" dirty="0" smtClean="0">
              <a:solidFill>
                <a:schemeClr val="tx1"/>
              </a:solidFill>
            </a:endParaRPr>
          </a:p>
          <a:p>
            <a:pPr>
              <a:buFontTx/>
              <a:buNone/>
            </a:pPr>
            <a:r>
              <a:rPr lang="en-US" altLang="en-US" sz="2400" dirty="0" smtClean="0">
                <a:solidFill>
                  <a:schemeClr val="tx1"/>
                </a:solidFill>
              </a:rPr>
              <a:t>The sample mean:</a:t>
            </a:r>
          </a:p>
        </p:txBody>
      </p:sp>
      <p:graphicFrame>
        <p:nvGraphicFramePr>
          <p:cNvPr id="13316" name="Object 1"/>
          <p:cNvGraphicFramePr>
            <a:graphicFrameLocks noChangeAspect="1"/>
          </p:cNvGraphicFramePr>
          <p:nvPr/>
        </p:nvGraphicFramePr>
        <p:xfrm>
          <a:off x="842434" y="4191000"/>
          <a:ext cx="10657417" cy="1447800"/>
        </p:xfrm>
        <a:graphic>
          <a:graphicData uri="http://schemas.openxmlformats.org/presentationml/2006/ole">
            <p:oleObj spid="_x0000_s59394" name="Equation" r:id="rId3" imgW="3365500" imgH="609600" progId="">
              <p:embed/>
            </p:oleObj>
          </a:graphicData>
        </a:graphic>
      </p:graphicFrame>
      <p:sp>
        <p:nvSpPr>
          <p:cNvPr id="7" name="Oval 6"/>
          <p:cNvSpPr/>
          <p:nvPr/>
        </p:nvSpPr>
        <p:spPr>
          <a:xfrm>
            <a:off x="10261600" y="4876800"/>
            <a:ext cx="1320800" cy="609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838200" y="76200"/>
            <a:ext cx="10515600" cy="914400"/>
          </a:xfrm>
        </p:spPr>
        <p:txBody>
          <a:bodyPr/>
          <a:lstStyle/>
          <a:p>
            <a:pPr algn="ctr"/>
            <a:r>
              <a:rPr lang="en-US" altLang="en-US" dirty="0" smtClean="0"/>
              <a:t>The Weighted Mean</a:t>
            </a:r>
          </a:p>
        </p:txBody>
      </p:sp>
      <p:sp>
        <p:nvSpPr>
          <p:cNvPr id="14339" name="Content Placeholder 2"/>
          <p:cNvSpPr>
            <a:spLocks noGrp="1"/>
          </p:cNvSpPr>
          <p:nvPr>
            <p:ph idx="1"/>
          </p:nvPr>
        </p:nvSpPr>
        <p:spPr>
          <a:xfrm>
            <a:off x="609600" y="1295401"/>
            <a:ext cx="10972800" cy="1425575"/>
          </a:xfrm>
        </p:spPr>
        <p:txBody>
          <a:bodyPr/>
          <a:lstStyle/>
          <a:p>
            <a:r>
              <a:rPr lang="en-US" altLang="en-US" sz="2400" dirty="0" smtClean="0"/>
              <a:t>A </a:t>
            </a:r>
            <a:r>
              <a:rPr lang="en-US" altLang="en-US" sz="2400" b="1" dirty="0" smtClean="0"/>
              <a:t>weighted mean </a:t>
            </a:r>
            <a:r>
              <a:rPr lang="en-US" altLang="en-US" sz="2400" dirty="0" smtClean="0"/>
              <a:t>allows you to assign more weight to certain values and less weight to others</a:t>
            </a:r>
          </a:p>
          <a:p>
            <a:pPr>
              <a:buFontTx/>
              <a:buNone/>
            </a:pPr>
            <a:endParaRPr lang="en-US" altLang="en-US" dirty="0" smtClean="0"/>
          </a:p>
        </p:txBody>
      </p:sp>
      <p:sp>
        <p:nvSpPr>
          <p:cNvPr id="14340" name="Content Placeholder 2"/>
          <p:cNvSpPr txBox="1">
            <a:spLocks/>
          </p:cNvSpPr>
          <p:nvPr/>
        </p:nvSpPr>
        <p:spPr bwMode="auto">
          <a:xfrm>
            <a:off x="609600" y="2971800"/>
            <a:ext cx="7823200" cy="609600"/>
          </a:xfrm>
          <a:prstGeom prst="rect">
            <a:avLst/>
          </a:prstGeom>
          <a:noFill/>
          <a:ln w="9525">
            <a:noFill/>
            <a:miter lim="800000"/>
            <a:headEnd/>
            <a:tailEnd/>
          </a:ln>
          <a:effectLst/>
        </p:spPr>
        <p:txBody>
          <a:bodyPr/>
          <a:lstStyle/>
          <a:p>
            <a:pPr marL="342900" indent="-342900">
              <a:spcBef>
                <a:spcPct val="20000"/>
              </a:spcBef>
              <a:buFontTx/>
              <a:buChar char="•"/>
            </a:pPr>
            <a:r>
              <a:rPr lang="en-US" altLang="en-US" sz="2800"/>
              <a:t>Formula for the Weighted Mean:</a:t>
            </a:r>
          </a:p>
        </p:txBody>
      </p:sp>
      <p:graphicFrame>
        <p:nvGraphicFramePr>
          <p:cNvPr id="14341" name="Object 6"/>
          <p:cNvGraphicFramePr>
            <a:graphicFrameLocks noChangeAspect="1"/>
          </p:cNvGraphicFramePr>
          <p:nvPr/>
        </p:nvGraphicFramePr>
        <p:xfrm>
          <a:off x="1752600" y="3724276"/>
          <a:ext cx="2694517" cy="1990725"/>
        </p:xfrm>
        <a:graphic>
          <a:graphicData uri="http://schemas.openxmlformats.org/presentationml/2006/ole">
            <p:oleObj spid="_x0000_s60418" name="Equation" r:id="rId3" imgW="850900" imgH="838200" progId="">
              <p:embed/>
            </p:oleObj>
          </a:graphicData>
        </a:graphic>
      </p:graphicFrame>
      <p:sp>
        <p:nvSpPr>
          <p:cNvPr id="14342" name="TextBox 7"/>
          <p:cNvSpPr txBox="1">
            <a:spLocks noChangeArrowheads="1"/>
          </p:cNvSpPr>
          <p:nvPr/>
        </p:nvSpPr>
        <p:spPr bwMode="auto">
          <a:xfrm>
            <a:off x="5181600" y="4222751"/>
            <a:ext cx="6502400" cy="1600438"/>
          </a:xfrm>
          <a:prstGeom prst="rect">
            <a:avLst/>
          </a:prstGeom>
          <a:noFill/>
          <a:ln w="9525">
            <a:noFill/>
            <a:miter lim="800000"/>
            <a:headEnd/>
            <a:tailEnd/>
          </a:ln>
        </p:spPr>
        <p:txBody>
          <a:bodyPr>
            <a:spAutoFit/>
          </a:bodyPr>
          <a:lstStyle/>
          <a:p>
            <a:pPr eaLnBrk="1" hangingPunct="1"/>
            <a:r>
              <a:rPr lang="en-US" altLang="en-US" sz="2000" dirty="0"/>
              <a:t>Where  	 </a:t>
            </a:r>
            <a:r>
              <a:rPr lang="en-US" altLang="en-US" sz="2000" dirty="0" smtClean="0"/>
              <a:t>        </a:t>
            </a:r>
            <a:r>
              <a:rPr lang="en-US" altLang="en-US" sz="2000" dirty="0"/>
              <a:t>= the weight for each data value </a:t>
            </a:r>
          </a:p>
          <a:p>
            <a:pPr eaLnBrk="1" hangingPunct="1"/>
            <a:endParaRPr lang="en-US" altLang="en-US" sz="2000" dirty="0"/>
          </a:p>
          <a:p>
            <a:pPr eaLnBrk="1" hangingPunct="1"/>
            <a:endParaRPr lang="en-US" altLang="en-US" sz="2000" dirty="0"/>
          </a:p>
          <a:p>
            <a:pPr eaLnBrk="1" hangingPunct="1"/>
            <a:r>
              <a:rPr lang="en-US" altLang="en-US" sz="2000" dirty="0"/>
              <a:t>	</a:t>
            </a:r>
            <a:r>
              <a:rPr lang="en-US" altLang="en-US" sz="2000" dirty="0" smtClean="0"/>
              <a:t>                </a:t>
            </a:r>
            <a:r>
              <a:rPr lang="en-US" altLang="en-US" sz="2000" dirty="0"/>
              <a:t>= the sum of all the weights</a:t>
            </a:r>
          </a:p>
          <a:p>
            <a:pPr eaLnBrk="1" hangingPunct="1"/>
            <a:endParaRPr lang="en-US" altLang="en-US" dirty="0"/>
          </a:p>
        </p:txBody>
      </p:sp>
      <p:graphicFrame>
        <p:nvGraphicFramePr>
          <p:cNvPr id="14343" name="Object 9"/>
          <p:cNvGraphicFramePr>
            <a:graphicFrameLocks noChangeAspect="1"/>
          </p:cNvGraphicFramePr>
          <p:nvPr/>
        </p:nvGraphicFramePr>
        <p:xfrm>
          <a:off x="5964767" y="4832351"/>
          <a:ext cx="886884" cy="779463"/>
        </p:xfrm>
        <a:graphic>
          <a:graphicData uri="http://schemas.openxmlformats.org/presentationml/2006/ole">
            <p:oleObj spid="_x0000_s60419" name="Equation" r:id="rId4" imgW="368140" imgH="431613" progId="">
              <p:embed/>
            </p:oleObj>
          </a:graphicData>
        </a:graphic>
      </p:graphicFrame>
      <p:graphicFrame>
        <p:nvGraphicFramePr>
          <p:cNvPr id="14344" name="Object 10"/>
          <p:cNvGraphicFramePr>
            <a:graphicFrameLocks noChangeAspect="1"/>
          </p:cNvGraphicFramePr>
          <p:nvPr/>
        </p:nvGraphicFramePr>
        <p:xfrm>
          <a:off x="6330952" y="4168775"/>
          <a:ext cx="476249" cy="458788"/>
        </p:xfrm>
        <a:graphic>
          <a:graphicData uri="http://schemas.openxmlformats.org/presentationml/2006/ole">
            <p:oleObj spid="_x0000_s60420" name="Equation" r:id="rId5" imgW="177646" imgH="228402" progId="">
              <p:embed/>
            </p:oleObj>
          </a:graphicData>
        </a:graphic>
      </p:graphicFrame>
      <p:graphicFrame>
        <p:nvGraphicFramePr>
          <p:cNvPr id="14345" name="Object 1"/>
          <p:cNvGraphicFramePr>
            <a:graphicFrameLocks noChangeAspect="1"/>
          </p:cNvGraphicFramePr>
          <p:nvPr/>
        </p:nvGraphicFramePr>
        <p:xfrm>
          <a:off x="11277600" y="4168775"/>
          <a:ext cx="408517" cy="458788"/>
        </p:xfrm>
        <a:graphic>
          <a:graphicData uri="http://schemas.openxmlformats.org/presentationml/2006/ole">
            <p:oleObj spid="_x0000_s60421" name="Equation" r:id="rId6" imgW="152334" imgH="228501" progId="">
              <p:embed/>
            </p:oleObj>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8200" y="76200"/>
            <a:ext cx="10515600" cy="914400"/>
          </a:xfrm>
        </p:spPr>
        <p:txBody>
          <a:bodyPr/>
          <a:lstStyle/>
          <a:p>
            <a:pPr algn="ctr"/>
            <a:r>
              <a:rPr lang="en-US" altLang="en-US" dirty="0" smtClean="0"/>
              <a:t>Weighted Mean Example</a:t>
            </a:r>
          </a:p>
        </p:txBody>
      </p:sp>
      <p:sp>
        <p:nvSpPr>
          <p:cNvPr id="7171" name="Content Placeholder 2"/>
          <p:cNvSpPr>
            <a:spLocks noGrp="1"/>
          </p:cNvSpPr>
          <p:nvPr>
            <p:ph idx="1"/>
          </p:nvPr>
        </p:nvSpPr>
        <p:spPr>
          <a:xfrm>
            <a:off x="838200" y="914401"/>
            <a:ext cx="10236200" cy="5262564"/>
          </a:xfrm>
        </p:spPr>
        <p:txBody>
          <a:bodyPr>
            <a:noAutofit/>
          </a:bodyPr>
          <a:lstStyle/>
          <a:p>
            <a:pPr>
              <a:buNone/>
              <a:defRPr/>
            </a:pPr>
            <a:r>
              <a:rPr lang="en-US" sz="2400" dirty="0" smtClean="0">
                <a:solidFill>
                  <a:schemeClr val="tx1"/>
                </a:solidFill>
              </a:rPr>
              <a:t>Suppose you have already summarized the number of days you worked each week for a sample of size </a:t>
            </a:r>
            <a:r>
              <a:rPr lang="en-US" sz="2400" i="1" dirty="0" smtClean="0">
                <a:solidFill>
                  <a:schemeClr val="tx1"/>
                </a:solidFill>
              </a:rPr>
              <a:t>n</a:t>
            </a:r>
            <a:r>
              <a:rPr lang="en-US" sz="2400" dirty="0" smtClean="0">
                <a:solidFill>
                  <a:schemeClr val="tx1"/>
                </a:solidFill>
              </a:rPr>
              <a:t> = 20 weeks into this table:</a:t>
            </a:r>
          </a:p>
          <a:p>
            <a:pPr>
              <a:defRPr/>
            </a:pPr>
            <a:endParaRPr lang="en-US" sz="2000" dirty="0" smtClean="0">
              <a:solidFill>
                <a:schemeClr val="tx1"/>
              </a:solidFill>
            </a:endParaRPr>
          </a:p>
          <a:p>
            <a:pPr marL="457200" lvl="1" indent="0">
              <a:lnSpc>
                <a:spcPct val="80000"/>
              </a:lnSpc>
              <a:buFontTx/>
              <a:buNone/>
              <a:defRPr/>
            </a:pPr>
            <a:r>
              <a:rPr lang="en-US" sz="2000" dirty="0">
                <a:solidFill>
                  <a:schemeClr val="tx1"/>
                </a:solidFill>
              </a:rPr>
              <a:t>	</a:t>
            </a:r>
            <a:r>
              <a:rPr lang="en-US" sz="2000" dirty="0" smtClean="0">
                <a:solidFill>
                  <a:schemeClr val="tx1"/>
                </a:solidFill>
              </a:rPr>
              <a:t>	# of days worked	Frequency</a:t>
            </a:r>
          </a:p>
          <a:p>
            <a:pPr marL="457200" lvl="1" indent="0">
              <a:lnSpc>
                <a:spcPct val="80000"/>
              </a:lnSpc>
              <a:buFontTx/>
              <a:buNone/>
              <a:defRPr/>
            </a:pPr>
            <a:r>
              <a:rPr lang="en-US" sz="2000" dirty="0">
                <a:solidFill>
                  <a:schemeClr val="tx1"/>
                </a:solidFill>
              </a:rPr>
              <a:t>	</a:t>
            </a:r>
            <a:r>
              <a:rPr lang="en-US" sz="2000" dirty="0" smtClean="0">
                <a:solidFill>
                  <a:schemeClr val="tx1"/>
                </a:solidFill>
              </a:rPr>
              <a:t>	    	3		       4</a:t>
            </a:r>
          </a:p>
          <a:p>
            <a:pPr marL="457200" lvl="1" indent="0">
              <a:lnSpc>
                <a:spcPct val="80000"/>
              </a:lnSpc>
              <a:buFontTx/>
              <a:buNone/>
              <a:defRPr/>
            </a:pPr>
            <a:r>
              <a:rPr lang="en-US" sz="2000" dirty="0">
                <a:solidFill>
                  <a:schemeClr val="tx1"/>
                </a:solidFill>
              </a:rPr>
              <a:t>	</a:t>
            </a:r>
            <a:r>
              <a:rPr lang="en-US" sz="2000" dirty="0" smtClean="0">
                <a:solidFill>
                  <a:schemeClr val="tx1"/>
                </a:solidFill>
              </a:rPr>
              <a:t>	    	4		       7</a:t>
            </a:r>
          </a:p>
          <a:p>
            <a:pPr marL="457200" lvl="1" indent="0">
              <a:lnSpc>
                <a:spcPct val="80000"/>
              </a:lnSpc>
              <a:buFontTx/>
              <a:buNone/>
              <a:defRPr/>
            </a:pPr>
            <a:r>
              <a:rPr lang="en-US" sz="2000" dirty="0">
                <a:solidFill>
                  <a:schemeClr val="tx1"/>
                </a:solidFill>
              </a:rPr>
              <a:t>	</a:t>
            </a:r>
            <a:r>
              <a:rPr lang="en-US" sz="2000" dirty="0" smtClean="0">
                <a:solidFill>
                  <a:schemeClr val="tx1"/>
                </a:solidFill>
              </a:rPr>
              <a:t>	    	5		       6</a:t>
            </a:r>
          </a:p>
          <a:p>
            <a:pPr marL="457200" lvl="1" indent="0">
              <a:lnSpc>
                <a:spcPct val="80000"/>
              </a:lnSpc>
              <a:buFontTx/>
              <a:buNone/>
              <a:defRPr/>
            </a:pPr>
            <a:r>
              <a:rPr lang="en-US" sz="2000" dirty="0">
                <a:solidFill>
                  <a:schemeClr val="tx1"/>
                </a:solidFill>
              </a:rPr>
              <a:t>	</a:t>
            </a:r>
            <a:r>
              <a:rPr lang="en-US" sz="2000" dirty="0" smtClean="0">
                <a:solidFill>
                  <a:schemeClr val="tx1"/>
                </a:solidFill>
              </a:rPr>
              <a:t>	    	6		       3</a:t>
            </a:r>
          </a:p>
          <a:p>
            <a:pPr marL="457200" lvl="1" indent="0">
              <a:lnSpc>
                <a:spcPct val="80000"/>
              </a:lnSpc>
              <a:buFontTx/>
              <a:buNone/>
              <a:defRPr/>
            </a:pPr>
            <a:endParaRPr lang="en-US" sz="2000" dirty="0">
              <a:solidFill>
                <a:schemeClr val="tx1"/>
              </a:solidFill>
            </a:endParaRPr>
          </a:p>
          <a:p>
            <a:pPr lvl="1">
              <a:defRPr/>
            </a:pPr>
            <a:r>
              <a:rPr lang="en-US" sz="2000" dirty="0" smtClean="0">
                <a:solidFill>
                  <a:schemeClr val="tx1"/>
                </a:solidFill>
              </a:rPr>
              <a:t>You worked 4 days the most and 6 days the least</a:t>
            </a:r>
          </a:p>
          <a:p>
            <a:pPr lvl="1">
              <a:spcBef>
                <a:spcPts val="1200"/>
              </a:spcBef>
              <a:defRPr/>
            </a:pPr>
            <a:r>
              <a:rPr lang="en-US" sz="2000" dirty="0">
                <a:solidFill>
                  <a:schemeClr val="tx1"/>
                </a:solidFill>
              </a:rPr>
              <a:t>T</a:t>
            </a:r>
            <a:r>
              <a:rPr lang="en-US" sz="2000" dirty="0" smtClean="0">
                <a:solidFill>
                  <a:schemeClr val="tx1"/>
                </a:solidFill>
              </a:rPr>
              <a:t>o find an average number of days worked per week you need to give more weight to 4 days and less weight to 6 days</a:t>
            </a:r>
          </a:p>
          <a:p>
            <a:pPr lvl="1">
              <a:spcBef>
                <a:spcPts val="1200"/>
              </a:spcBef>
              <a:defRPr/>
            </a:pPr>
            <a:r>
              <a:rPr lang="en-US" sz="2000" dirty="0" smtClean="0">
                <a:solidFill>
                  <a:schemeClr val="tx1"/>
                </a:solidFill>
              </a:rPr>
              <a:t>The frequencies represent the weights</a:t>
            </a:r>
          </a:p>
        </p:txBody>
      </p:sp>
      <p:sp>
        <p:nvSpPr>
          <p:cNvPr id="2" name="Rectangle 1"/>
          <p:cNvSpPr/>
          <p:nvPr/>
        </p:nvSpPr>
        <p:spPr>
          <a:xfrm>
            <a:off x="1728611" y="2212622"/>
            <a:ext cx="4254499" cy="189653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838200" y="76200"/>
            <a:ext cx="10515600" cy="914400"/>
          </a:xfrm>
        </p:spPr>
        <p:txBody>
          <a:bodyPr/>
          <a:lstStyle/>
          <a:p>
            <a:r>
              <a:rPr lang="en-US" altLang="en-US" smtClean="0"/>
              <a:t>Calculating the Weighted Mean</a:t>
            </a:r>
          </a:p>
        </p:txBody>
      </p:sp>
      <p:sp>
        <p:nvSpPr>
          <p:cNvPr id="16387" name="Content Placeholder 2"/>
          <p:cNvSpPr>
            <a:spLocks noGrp="1"/>
          </p:cNvSpPr>
          <p:nvPr>
            <p:ph idx="1"/>
          </p:nvPr>
        </p:nvSpPr>
        <p:spPr>
          <a:xfrm>
            <a:off x="530578" y="1024467"/>
            <a:ext cx="10972800" cy="2743200"/>
          </a:xfrm>
        </p:spPr>
        <p:txBody>
          <a:bodyPr>
            <a:normAutofit/>
          </a:bodyPr>
          <a:lstStyle/>
          <a:p>
            <a:endParaRPr lang="en-US" altLang="en-US" sz="800" dirty="0" smtClean="0"/>
          </a:p>
          <a:p>
            <a:pPr marL="457200" lvl="1" indent="0">
              <a:lnSpc>
                <a:spcPct val="80000"/>
              </a:lnSpc>
              <a:buFontTx/>
              <a:buNone/>
            </a:pPr>
            <a:r>
              <a:rPr lang="en-US" altLang="en-US" dirty="0" smtClean="0"/>
              <a:t>		</a:t>
            </a:r>
            <a:r>
              <a:rPr lang="en-US" altLang="en-US" sz="2400" dirty="0" smtClean="0"/>
              <a:t># of days worked	Frequency</a:t>
            </a:r>
          </a:p>
          <a:p>
            <a:pPr marL="457200" lvl="1" indent="0">
              <a:lnSpc>
                <a:spcPct val="80000"/>
              </a:lnSpc>
              <a:buFontTx/>
              <a:buNone/>
            </a:pPr>
            <a:r>
              <a:rPr lang="en-US" altLang="en-US" sz="2000" dirty="0" smtClean="0"/>
              <a:t>		    	</a:t>
            </a:r>
            <a:r>
              <a:rPr lang="en-US" altLang="en-US" sz="2000" dirty="0" smtClean="0">
                <a:solidFill>
                  <a:srgbClr val="003399"/>
                </a:solidFill>
              </a:rPr>
              <a:t>3		    			    </a:t>
            </a:r>
            <a:r>
              <a:rPr lang="en-US" altLang="en-US" sz="2000" dirty="0" smtClean="0">
                <a:solidFill>
                  <a:srgbClr val="C00000"/>
                </a:solidFill>
              </a:rPr>
              <a:t>4</a:t>
            </a:r>
          </a:p>
          <a:p>
            <a:pPr marL="457200" lvl="1" indent="0">
              <a:lnSpc>
                <a:spcPct val="80000"/>
              </a:lnSpc>
              <a:buFontTx/>
              <a:buNone/>
            </a:pPr>
            <a:r>
              <a:rPr lang="en-US" altLang="en-US" sz="2000" dirty="0" smtClean="0">
                <a:solidFill>
                  <a:srgbClr val="003399"/>
                </a:solidFill>
              </a:rPr>
              <a:t>		    	4		   			    </a:t>
            </a:r>
            <a:r>
              <a:rPr lang="en-US" altLang="en-US" sz="2000" dirty="0" smtClean="0">
                <a:solidFill>
                  <a:srgbClr val="C00000"/>
                </a:solidFill>
              </a:rPr>
              <a:t>7</a:t>
            </a:r>
          </a:p>
          <a:p>
            <a:pPr marL="457200" lvl="1" indent="0">
              <a:lnSpc>
                <a:spcPct val="80000"/>
              </a:lnSpc>
              <a:buFontTx/>
              <a:buNone/>
            </a:pPr>
            <a:r>
              <a:rPr lang="en-US" altLang="en-US" sz="2000" dirty="0" smtClean="0">
                <a:solidFill>
                  <a:srgbClr val="003399"/>
                </a:solidFill>
              </a:rPr>
              <a:t>		    	5		  		          </a:t>
            </a:r>
            <a:r>
              <a:rPr lang="en-US" altLang="en-US" sz="2000" dirty="0" smtClean="0">
                <a:solidFill>
                  <a:srgbClr val="C00000"/>
                </a:solidFill>
              </a:rPr>
              <a:t>6</a:t>
            </a:r>
          </a:p>
          <a:p>
            <a:pPr marL="457200" lvl="1" indent="0">
              <a:lnSpc>
                <a:spcPct val="80000"/>
              </a:lnSpc>
              <a:buFontTx/>
              <a:buNone/>
            </a:pPr>
            <a:r>
              <a:rPr lang="en-US" altLang="en-US" sz="2000" dirty="0" smtClean="0">
                <a:solidFill>
                  <a:srgbClr val="003399"/>
                </a:solidFill>
              </a:rPr>
              <a:t>		    	6</a:t>
            </a:r>
            <a:r>
              <a:rPr lang="en-US" altLang="en-US" sz="2000" dirty="0" smtClean="0"/>
              <a:t>		   			    </a:t>
            </a:r>
            <a:r>
              <a:rPr lang="en-US" altLang="en-US" sz="2000" dirty="0" smtClean="0">
                <a:solidFill>
                  <a:srgbClr val="C00000"/>
                </a:solidFill>
              </a:rPr>
              <a:t>3</a:t>
            </a:r>
          </a:p>
          <a:p>
            <a:r>
              <a:rPr lang="en-US" altLang="en-US" sz="2400" dirty="0" smtClean="0"/>
              <a:t>The weighted mean:</a:t>
            </a:r>
          </a:p>
        </p:txBody>
      </p:sp>
      <p:sp>
        <p:nvSpPr>
          <p:cNvPr id="2" name="Rectangle 1"/>
          <p:cNvSpPr/>
          <p:nvPr/>
        </p:nvSpPr>
        <p:spPr>
          <a:xfrm>
            <a:off x="1828800" y="1140178"/>
            <a:ext cx="5689600" cy="19840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6389" name="Object 2"/>
          <p:cNvGraphicFramePr>
            <a:graphicFrameLocks noChangeAspect="1"/>
          </p:cNvGraphicFramePr>
          <p:nvPr/>
        </p:nvGraphicFramePr>
        <p:xfrm>
          <a:off x="2692400" y="3733800"/>
          <a:ext cx="7473951" cy="2598738"/>
        </p:xfrm>
        <a:graphic>
          <a:graphicData uri="http://schemas.openxmlformats.org/presentationml/2006/ole">
            <p:oleObj spid="_x0000_s61442" name="Equation" r:id="rId3" imgW="2794000" imgH="1295400" progId="">
              <p:embed/>
            </p:oleObj>
          </a:graphicData>
        </a:graphic>
      </p:graphicFrame>
      <p:sp>
        <p:nvSpPr>
          <p:cNvPr id="4" name="Oval 3"/>
          <p:cNvSpPr/>
          <p:nvPr/>
        </p:nvSpPr>
        <p:spPr>
          <a:xfrm>
            <a:off x="9448800" y="5638800"/>
            <a:ext cx="812800" cy="609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391" name="TextBox 2"/>
          <p:cNvSpPr txBox="1">
            <a:spLocks noChangeArrowheads="1"/>
          </p:cNvSpPr>
          <p:nvPr/>
        </p:nvSpPr>
        <p:spPr bwMode="auto">
          <a:xfrm>
            <a:off x="5384800" y="4038601"/>
            <a:ext cx="5791200" cy="1052513"/>
          </a:xfrm>
          <a:prstGeom prst="rect">
            <a:avLst/>
          </a:prstGeom>
          <a:noFill/>
          <a:ln w="9525">
            <a:noFill/>
            <a:miter lim="800000"/>
            <a:headEnd/>
            <a:tailEnd/>
          </a:ln>
        </p:spPr>
        <p:txBody>
          <a:bodyPr>
            <a:spAutoFit/>
          </a:bodyPr>
          <a:lstStyle/>
          <a:p>
            <a:pPr eaLnBrk="1" hangingPunct="1">
              <a:lnSpc>
                <a:spcPct val="130000"/>
              </a:lnSpc>
            </a:pPr>
            <a:r>
              <a:rPr lang="en-US" altLang="en-US" sz="2400"/>
              <a:t>(</a:t>
            </a:r>
            <a:r>
              <a:rPr lang="en-US" altLang="en-US" sz="2400">
                <a:solidFill>
                  <a:srgbClr val="C00000"/>
                </a:solidFill>
              </a:rPr>
              <a:t>4</a:t>
            </a:r>
            <a:r>
              <a:rPr lang="en-US" altLang="en-US" sz="2400"/>
              <a:t>)(</a:t>
            </a:r>
            <a:r>
              <a:rPr lang="en-US" altLang="en-US" sz="2400">
                <a:solidFill>
                  <a:srgbClr val="003399"/>
                </a:solidFill>
              </a:rPr>
              <a:t>3</a:t>
            </a:r>
            <a:r>
              <a:rPr lang="en-US" altLang="en-US" sz="2400"/>
              <a:t>) + (</a:t>
            </a:r>
            <a:r>
              <a:rPr lang="en-US" altLang="en-US" sz="2400">
                <a:solidFill>
                  <a:srgbClr val="C00000"/>
                </a:solidFill>
              </a:rPr>
              <a:t>7</a:t>
            </a:r>
            <a:r>
              <a:rPr lang="en-US" altLang="en-US" sz="2400"/>
              <a:t>)(</a:t>
            </a:r>
            <a:r>
              <a:rPr lang="en-US" altLang="en-US" sz="2400">
                <a:solidFill>
                  <a:srgbClr val="003399"/>
                </a:solidFill>
              </a:rPr>
              <a:t>4</a:t>
            </a:r>
            <a:r>
              <a:rPr lang="en-US" altLang="en-US" sz="2400"/>
              <a:t>) + (</a:t>
            </a:r>
            <a:r>
              <a:rPr lang="en-US" altLang="en-US" sz="2400">
                <a:solidFill>
                  <a:srgbClr val="C00000"/>
                </a:solidFill>
              </a:rPr>
              <a:t>6</a:t>
            </a:r>
            <a:r>
              <a:rPr lang="en-US" altLang="en-US" sz="2400"/>
              <a:t>)(</a:t>
            </a:r>
            <a:r>
              <a:rPr lang="en-US" altLang="en-US" sz="2400">
                <a:solidFill>
                  <a:srgbClr val="003399"/>
                </a:solidFill>
              </a:rPr>
              <a:t>5</a:t>
            </a:r>
            <a:r>
              <a:rPr lang="en-US" altLang="en-US" sz="2400"/>
              <a:t>) + (</a:t>
            </a:r>
            <a:r>
              <a:rPr lang="en-US" altLang="en-US" sz="2400">
                <a:solidFill>
                  <a:srgbClr val="C00000"/>
                </a:solidFill>
              </a:rPr>
              <a:t>3</a:t>
            </a:r>
            <a:r>
              <a:rPr lang="en-US" altLang="en-US" sz="2400"/>
              <a:t>)(</a:t>
            </a:r>
            <a:r>
              <a:rPr lang="en-US" altLang="en-US" sz="2400">
                <a:solidFill>
                  <a:srgbClr val="003399"/>
                </a:solidFill>
              </a:rPr>
              <a:t>6</a:t>
            </a:r>
            <a:r>
              <a:rPr lang="en-US" altLang="en-US" sz="2400"/>
              <a:t>)</a:t>
            </a:r>
          </a:p>
          <a:p>
            <a:pPr eaLnBrk="1" hangingPunct="1">
              <a:lnSpc>
                <a:spcPct val="130000"/>
              </a:lnSpc>
            </a:pPr>
            <a:r>
              <a:rPr lang="en-US" altLang="en-US" sz="2400"/>
              <a:t>          </a:t>
            </a:r>
            <a:r>
              <a:rPr lang="en-US" altLang="en-US" sz="2400">
                <a:solidFill>
                  <a:srgbClr val="C00000"/>
                </a:solidFill>
              </a:rPr>
              <a:t>4</a:t>
            </a:r>
            <a:r>
              <a:rPr lang="en-US" altLang="en-US" sz="2400"/>
              <a:t> + </a:t>
            </a:r>
            <a:r>
              <a:rPr lang="en-US" altLang="en-US" sz="2400">
                <a:solidFill>
                  <a:srgbClr val="C00000"/>
                </a:solidFill>
              </a:rPr>
              <a:t>7</a:t>
            </a:r>
            <a:r>
              <a:rPr lang="en-US" altLang="en-US" sz="2400"/>
              <a:t> + </a:t>
            </a:r>
            <a:r>
              <a:rPr lang="en-US" altLang="en-US" sz="2400">
                <a:solidFill>
                  <a:srgbClr val="C00000"/>
                </a:solidFill>
              </a:rPr>
              <a:t>6</a:t>
            </a:r>
            <a:r>
              <a:rPr lang="en-US" altLang="en-US" sz="2400"/>
              <a:t> + </a:t>
            </a:r>
            <a:r>
              <a:rPr lang="en-US" altLang="en-US" sz="2400">
                <a:solidFill>
                  <a:srgbClr val="C00000"/>
                </a:solidFill>
              </a:rPr>
              <a:t>3</a:t>
            </a:r>
          </a:p>
        </p:txBody>
      </p:sp>
      <p:cxnSp>
        <p:nvCxnSpPr>
          <p:cNvPr id="6" name="Straight Connector 5"/>
          <p:cNvCxnSpPr/>
          <p:nvPr/>
        </p:nvCxnSpPr>
        <p:spPr>
          <a:xfrm flipV="1">
            <a:off x="5384800" y="4572000"/>
            <a:ext cx="558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540000" y="3733800"/>
            <a:ext cx="8839200" cy="2667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38200" y="76200"/>
            <a:ext cx="10515600" cy="914400"/>
          </a:xfrm>
        </p:spPr>
        <p:txBody>
          <a:bodyPr>
            <a:normAutofit fontScale="90000"/>
          </a:bodyPr>
          <a:lstStyle/>
          <a:p>
            <a:pPr algn="ctr">
              <a:lnSpc>
                <a:spcPct val="80000"/>
              </a:lnSpc>
              <a:defRPr/>
            </a:pPr>
            <a:r>
              <a:rPr lang="en-US" dirty="0" smtClean="0"/>
              <a:t>Advantages and Disadvantages of Using the Mean to Summarize Data</a:t>
            </a:r>
          </a:p>
        </p:txBody>
      </p:sp>
      <p:sp>
        <p:nvSpPr>
          <p:cNvPr id="8195" name="Content Placeholder 2"/>
          <p:cNvSpPr>
            <a:spLocks noGrp="1"/>
          </p:cNvSpPr>
          <p:nvPr>
            <p:ph idx="1"/>
          </p:nvPr>
        </p:nvSpPr>
        <p:spPr>
          <a:xfrm>
            <a:off x="609600" y="1061156"/>
            <a:ext cx="10972800" cy="5111044"/>
          </a:xfrm>
        </p:spPr>
        <p:txBody>
          <a:bodyPr>
            <a:noAutofit/>
          </a:bodyPr>
          <a:lstStyle/>
          <a:p>
            <a:pPr>
              <a:buNone/>
              <a:defRPr/>
            </a:pPr>
            <a:r>
              <a:rPr lang="en-US" sz="2400" b="1" dirty="0" smtClean="0">
                <a:solidFill>
                  <a:schemeClr val="tx1"/>
                </a:solidFill>
              </a:rPr>
              <a:t>Advantages:</a:t>
            </a:r>
          </a:p>
          <a:p>
            <a:pPr lvl="1">
              <a:defRPr/>
            </a:pPr>
            <a:r>
              <a:rPr lang="en-US" sz="2400" dirty="0" smtClean="0">
                <a:solidFill>
                  <a:schemeClr val="tx1"/>
                </a:solidFill>
              </a:rPr>
              <a:t>Simple to calculate</a:t>
            </a:r>
          </a:p>
          <a:p>
            <a:pPr lvl="1">
              <a:defRPr/>
            </a:pPr>
            <a:r>
              <a:rPr lang="en-US" sz="2400" dirty="0" smtClean="0">
                <a:solidFill>
                  <a:schemeClr val="tx1"/>
                </a:solidFill>
              </a:rPr>
              <a:t>Summarizes the data with a single value</a:t>
            </a:r>
          </a:p>
          <a:p>
            <a:pPr lvl="1">
              <a:defRPr/>
            </a:pPr>
            <a:endParaRPr lang="en-US" sz="2400" dirty="0" smtClean="0">
              <a:solidFill>
                <a:schemeClr val="tx1"/>
              </a:solidFill>
            </a:endParaRPr>
          </a:p>
          <a:p>
            <a:pPr>
              <a:buNone/>
              <a:defRPr/>
            </a:pPr>
            <a:r>
              <a:rPr lang="en-US" sz="2400" b="1" dirty="0" smtClean="0">
                <a:solidFill>
                  <a:schemeClr val="tx1"/>
                </a:solidFill>
              </a:rPr>
              <a:t>Disadvantages:</a:t>
            </a:r>
          </a:p>
          <a:p>
            <a:pPr lvl="1">
              <a:defRPr/>
            </a:pPr>
            <a:r>
              <a:rPr lang="en-US" sz="2400" dirty="0" smtClean="0">
                <a:solidFill>
                  <a:schemeClr val="tx1"/>
                </a:solidFill>
              </a:rPr>
              <a:t>With only a summary value you lose information about the original data</a:t>
            </a:r>
          </a:p>
          <a:p>
            <a:pPr lvl="2">
              <a:defRPr/>
            </a:pPr>
            <a:r>
              <a:rPr lang="en-US" sz="2400" dirty="0" smtClean="0">
                <a:solidFill>
                  <a:schemeClr val="tx1"/>
                </a:solidFill>
              </a:rPr>
              <a:t>Sample 1 with </a:t>
            </a:r>
            <a:r>
              <a:rPr lang="en-US" sz="2400" i="1" dirty="0" smtClean="0">
                <a:solidFill>
                  <a:schemeClr val="tx1"/>
                </a:solidFill>
              </a:rPr>
              <a:t>n</a:t>
            </a:r>
            <a:r>
              <a:rPr lang="en-US" sz="2400" dirty="0" smtClean="0">
                <a:solidFill>
                  <a:schemeClr val="tx1"/>
                </a:solidFill>
              </a:rPr>
              <a:t> = 3:    999, 1000, 1001                      = 1000</a:t>
            </a:r>
          </a:p>
          <a:p>
            <a:pPr lvl="2">
              <a:defRPr/>
            </a:pPr>
            <a:r>
              <a:rPr lang="en-US" sz="2400" dirty="0" smtClean="0">
                <a:solidFill>
                  <a:schemeClr val="tx1"/>
                </a:solidFill>
              </a:rPr>
              <a:t>Sample 2 with </a:t>
            </a:r>
            <a:r>
              <a:rPr lang="en-US" sz="2400" i="1" dirty="0" smtClean="0">
                <a:solidFill>
                  <a:schemeClr val="tx1"/>
                </a:solidFill>
              </a:rPr>
              <a:t>n</a:t>
            </a:r>
            <a:r>
              <a:rPr lang="en-US" sz="2400" dirty="0" smtClean="0">
                <a:solidFill>
                  <a:schemeClr val="tx1"/>
                </a:solidFill>
              </a:rPr>
              <a:t> = 3:	    0, 1000, 2000                        = 1000</a:t>
            </a:r>
          </a:p>
          <a:p>
            <a:pPr lvl="3">
              <a:defRPr/>
            </a:pPr>
            <a:r>
              <a:rPr lang="en-US" sz="2400" dirty="0" smtClean="0">
                <a:solidFill>
                  <a:schemeClr val="tx1"/>
                </a:solidFill>
              </a:rPr>
              <a:t>Just knowing the mean does not help you know what the underlying data looks like</a:t>
            </a:r>
          </a:p>
          <a:p>
            <a:pPr lvl="1">
              <a:defRPr/>
            </a:pPr>
            <a:r>
              <a:rPr lang="en-US" sz="2400" dirty="0" smtClean="0">
                <a:solidFill>
                  <a:schemeClr val="tx1"/>
                </a:solidFill>
              </a:rPr>
              <a:t>The value of the mean is sensitive to </a:t>
            </a:r>
            <a:r>
              <a:rPr lang="en-US" sz="2400" b="1" dirty="0" smtClean="0">
                <a:solidFill>
                  <a:schemeClr val="tx1"/>
                </a:solidFill>
              </a:rPr>
              <a:t>outliers </a:t>
            </a:r>
            <a:r>
              <a:rPr lang="en-US" sz="2400" dirty="0" smtClean="0">
                <a:solidFill>
                  <a:schemeClr val="tx1"/>
                </a:solidFill>
              </a:rPr>
              <a:t>(</a:t>
            </a:r>
            <a:r>
              <a:rPr lang="en-US" sz="2400" dirty="0">
                <a:solidFill>
                  <a:schemeClr val="tx1"/>
                </a:solidFill>
              </a:rPr>
              <a:t>values that are </a:t>
            </a:r>
            <a:r>
              <a:rPr lang="en-US" sz="2400" dirty="0" smtClean="0">
                <a:solidFill>
                  <a:schemeClr val="tx1"/>
                </a:solidFill>
              </a:rPr>
              <a:t>much higher </a:t>
            </a:r>
            <a:r>
              <a:rPr lang="en-US" sz="2400" dirty="0">
                <a:solidFill>
                  <a:schemeClr val="tx1"/>
                </a:solidFill>
              </a:rPr>
              <a:t>or lower than most of </a:t>
            </a:r>
            <a:r>
              <a:rPr lang="en-US" sz="2400" dirty="0" smtClean="0">
                <a:solidFill>
                  <a:schemeClr val="tx1"/>
                </a:solidFill>
              </a:rPr>
              <a:t>the data)</a:t>
            </a:r>
            <a:endParaRPr lang="en-US" sz="2400" b="1" dirty="0" smtClean="0">
              <a:solidFill>
                <a:schemeClr val="tx1"/>
              </a:solidFill>
            </a:endParaRPr>
          </a:p>
          <a:p>
            <a:pPr marL="457200" lvl="1" indent="0">
              <a:buFontTx/>
              <a:buNone/>
              <a:defRPr/>
            </a:pPr>
            <a:endParaRPr lang="en-US" sz="2400" dirty="0" smtClean="0">
              <a:solidFill>
                <a:schemeClr val="tx1"/>
              </a:solidFill>
            </a:endParaRPr>
          </a:p>
          <a:p>
            <a:pPr lvl="1">
              <a:defRPr/>
            </a:pPr>
            <a:endParaRPr lang="en-US" sz="2400" dirty="0" smtClean="0">
              <a:solidFill>
                <a:schemeClr val="tx1"/>
              </a:solidFill>
            </a:endParaRPr>
          </a:p>
        </p:txBody>
      </p:sp>
      <p:graphicFrame>
        <p:nvGraphicFramePr>
          <p:cNvPr id="17412" name="Object 1"/>
          <p:cNvGraphicFramePr>
            <a:graphicFrameLocks noChangeAspect="1"/>
          </p:cNvGraphicFramePr>
          <p:nvPr/>
        </p:nvGraphicFramePr>
        <p:xfrm>
          <a:off x="8568267" y="4013201"/>
          <a:ext cx="476251" cy="422275"/>
        </p:xfrm>
        <a:graphic>
          <a:graphicData uri="http://schemas.openxmlformats.org/presentationml/2006/ole">
            <p:oleObj spid="_x0000_s62466" name="Equation" r:id="rId3" imgW="139579" imgH="164957" progId="">
              <p:embed/>
            </p:oleObj>
          </a:graphicData>
        </a:graphic>
      </p:graphicFrame>
      <p:cxnSp>
        <p:nvCxnSpPr>
          <p:cNvPr id="4" name="Straight Arrow Connector 3"/>
          <p:cNvCxnSpPr/>
          <p:nvPr/>
        </p:nvCxnSpPr>
        <p:spPr>
          <a:xfrm>
            <a:off x="7744178" y="4207934"/>
            <a:ext cx="6096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414" name="Object 8"/>
          <p:cNvGraphicFramePr>
            <a:graphicFrameLocks noChangeAspect="1"/>
          </p:cNvGraphicFramePr>
          <p:nvPr/>
        </p:nvGraphicFramePr>
        <p:xfrm>
          <a:off x="8545689" y="4499681"/>
          <a:ext cx="476251" cy="422275"/>
        </p:xfrm>
        <a:graphic>
          <a:graphicData uri="http://schemas.openxmlformats.org/presentationml/2006/ole">
            <p:oleObj spid="_x0000_s62467" name="Equation" r:id="rId4" imgW="139579" imgH="164957" progId="">
              <p:embed/>
            </p:oleObj>
          </a:graphicData>
        </a:graphic>
      </p:graphicFrame>
      <p:cxnSp>
        <p:nvCxnSpPr>
          <p:cNvPr id="10" name="Straight Arrow Connector 9"/>
          <p:cNvCxnSpPr/>
          <p:nvPr/>
        </p:nvCxnSpPr>
        <p:spPr>
          <a:xfrm>
            <a:off x="7710311" y="4701822"/>
            <a:ext cx="6096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defTabSz="685800" fontAlgn="base">
              <a:lnSpc>
                <a:spcPct val="90000"/>
              </a:lnSpc>
              <a:spcAft>
                <a:spcPct val="0"/>
              </a:spcAft>
              <a:defRPr/>
            </a:pPr>
            <a:r>
              <a:rPr lang="en-US" b="1" dirty="0" smtClean="0">
                <a:solidFill>
                  <a:srgbClr val="00B050"/>
                </a:solidFill>
              </a:rPr>
              <a:t>Median</a:t>
            </a:r>
          </a:p>
        </p:txBody>
      </p:sp>
      <p:sp>
        <p:nvSpPr>
          <p:cNvPr id="3" name="Content Placeholder 2"/>
          <p:cNvSpPr>
            <a:spLocks noGrp="1"/>
          </p:cNvSpPr>
          <p:nvPr>
            <p:ph idx="1"/>
          </p:nvPr>
        </p:nvSpPr>
        <p:spPr>
          <a:xfrm>
            <a:off x="259644" y="1174044"/>
            <a:ext cx="11401778" cy="5159023"/>
          </a:xfrm>
        </p:spPr>
        <p:txBody>
          <a:bodyPr>
            <a:normAutofit/>
          </a:bodyPr>
          <a:lstStyle/>
          <a:p>
            <a:pPr marL="457200" lvl="1" indent="0">
              <a:buNone/>
            </a:pPr>
            <a:r>
              <a:rPr lang="en-US" sz="2400" dirty="0" smtClean="0">
                <a:solidFill>
                  <a:srgbClr val="141413"/>
                </a:solidFill>
              </a:rPr>
              <a:t>The </a:t>
            </a:r>
            <a:r>
              <a:rPr lang="en-US" sz="2400" b="1" dirty="0" smtClean="0">
                <a:solidFill>
                  <a:srgbClr val="141413"/>
                </a:solidFill>
              </a:rPr>
              <a:t>median</a:t>
            </a:r>
            <a:r>
              <a:rPr lang="en-US" sz="2400" dirty="0" smtClean="0">
                <a:solidFill>
                  <a:srgbClr val="141413"/>
                </a:solidFill>
              </a:rPr>
              <a:t> is the value in the data set for which half the observations are higher and half the observations are lower </a:t>
            </a:r>
          </a:p>
          <a:p>
            <a:pPr marL="457200" lvl="1" indent="0">
              <a:buNone/>
            </a:pPr>
            <a:r>
              <a:rPr lang="en-US" sz="2400" dirty="0" smtClean="0">
                <a:solidFill>
                  <a:srgbClr val="141413"/>
                </a:solidFill>
              </a:rPr>
              <a:t>First arrange the data in ascending order</a:t>
            </a:r>
          </a:p>
          <a:p>
            <a:pPr marL="457200" lvl="1" indent="0">
              <a:buNone/>
            </a:pPr>
            <a:r>
              <a:rPr lang="en-US" sz="2400" dirty="0" smtClean="0">
                <a:solidFill>
                  <a:schemeClr val="tx1"/>
                </a:solidFill>
              </a:rPr>
              <a:t>Use an Index Point to determine the position of the median in the data set</a:t>
            </a:r>
          </a:p>
          <a:p>
            <a:pPr marL="457200" lvl="1" indent="0">
              <a:buNone/>
            </a:pPr>
            <a:endParaRPr lang="en-US" sz="2400" dirty="0" smtClean="0">
              <a:solidFill>
                <a:schemeClr val="tx1"/>
              </a:solidFill>
            </a:endParaRPr>
          </a:p>
          <a:p>
            <a:pPr marL="457200" lvl="1" indent="0">
              <a:buNone/>
            </a:pPr>
            <a:r>
              <a:rPr lang="en-US" sz="2400" dirty="0" smtClean="0">
                <a:solidFill>
                  <a:schemeClr val="tx1"/>
                </a:solidFill>
              </a:rPr>
              <a:t>Formula for the Index Point for the Median:</a:t>
            </a:r>
          </a:p>
          <a:p>
            <a:pPr marL="457200" lvl="1" indent="0">
              <a:buNone/>
            </a:pPr>
            <a:r>
              <a:rPr lang="en-US" sz="2400" dirty="0" smtClean="0">
                <a:solidFill>
                  <a:schemeClr val="tx1"/>
                </a:solidFill>
              </a:rPr>
              <a:t>			</a:t>
            </a:r>
            <a:r>
              <a:rPr lang="en-US" sz="2400" dirty="0" smtClean="0">
                <a:solidFill>
                  <a:srgbClr val="FFC000"/>
                </a:solidFill>
              </a:rPr>
              <a:t>           </a:t>
            </a:r>
            <a:r>
              <a:rPr lang="en-US" sz="2400" dirty="0" err="1" smtClean="0">
                <a:solidFill>
                  <a:srgbClr val="FFC000"/>
                </a:solidFill>
              </a:rPr>
              <a:t>i</a:t>
            </a:r>
            <a:r>
              <a:rPr lang="en-US" sz="2400" dirty="0" smtClean="0">
                <a:solidFill>
                  <a:srgbClr val="FFC000"/>
                </a:solidFill>
              </a:rPr>
              <a:t> = 0.5(n)</a:t>
            </a:r>
          </a:p>
          <a:p>
            <a:pPr marL="457200" lvl="1" indent="0">
              <a:buNone/>
            </a:pPr>
            <a:r>
              <a:rPr lang="en-US" sz="2400" dirty="0" smtClean="0">
                <a:solidFill>
                  <a:schemeClr val="tx1"/>
                </a:solidFill>
              </a:rPr>
              <a:t>Whenever the index point is not a whole number, round the value up to the next highest whole number</a:t>
            </a:r>
          </a:p>
          <a:p>
            <a:pPr marL="457200" lvl="1" indent="0">
              <a:buNone/>
            </a:pPr>
            <a:endParaRPr lang="en-US" sz="2400"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5200" y="2819400"/>
            <a:ext cx="5181600" cy="5334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459" name="Title 1"/>
          <p:cNvSpPr>
            <a:spLocks noGrp="1"/>
          </p:cNvSpPr>
          <p:nvPr>
            <p:ph type="title"/>
          </p:nvPr>
        </p:nvSpPr>
        <p:spPr>
          <a:xfrm>
            <a:off x="838200" y="76200"/>
            <a:ext cx="10515600" cy="914400"/>
          </a:xfrm>
        </p:spPr>
        <p:txBody>
          <a:bodyPr/>
          <a:lstStyle/>
          <a:p>
            <a:r>
              <a:rPr lang="en-US" altLang="en-US" smtClean="0"/>
              <a:t>The Median</a:t>
            </a:r>
          </a:p>
        </p:txBody>
      </p:sp>
      <p:sp>
        <p:nvSpPr>
          <p:cNvPr id="11267" name="Content Placeholder 2"/>
          <p:cNvSpPr>
            <a:spLocks noGrp="1"/>
          </p:cNvSpPr>
          <p:nvPr>
            <p:ph idx="1"/>
          </p:nvPr>
        </p:nvSpPr>
        <p:spPr>
          <a:xfrm>
            <a:off x="838200" y="1371600"/>
            <a:ext cx="10515600" cy="4953000"/>
          </a:xfrm>
        </p:spPr>
        <p:txBody>
          <a:bodyPr>
            <a:normAutofit/>
          </a:bodyPr>
          <a:lstStyle/>
          <a:p>
            <a:pPr>
              <a:spcBef>
                <a:spcPts val="1200"/>
              </a:spcBef>
              <a:defRPr/>
            </a:pPr>
            <a:r>
              <a:rPr lang="en-US" sz="2400" dirty="0" smtClean="0"/>
              <a:t>Example with sample of size </a:t>
            </a:r>
            <a:r>
              <a:rPr lang="en-US" sz="2400" i="1" dirty="0" smtClean="0"/>
              <a:t>n</a:t>
            </a:r>
            <a:r>
              <a:rPr lang="en-US" sz="2400" dirty="0" smtClean="0"/>
              <a:t> = 7:</a:t>
            </a:r>
          </a:p>
          <a:p>
            <a:pPr>
              <a:spcBef>
                <a:spcPts val="1200"/>
              </a:spcBef>
              <a:buFontTx/>
              <a:buNone/>
              <a:defRPr/>
            </a:pPr>
            <a:r>
              <a:rPr lang="en-US" sz="2400" dirty="0" smtClean="0"/>
              <a:t>		  21   27   27   28   34   45   50</a:t>
            </a:r>
          </a:p>
          <a:p>
            <a:pPr marL="342900" lvl="1" indent="-342900">
              <a:spcBef>
                <a:spcPts val="1200"/>
              </a:spcBef>
              <a:defRPr/>
            </a:pPr>
            <a:r>
              <a:rPr lang="en-US" sz="2400" dirty="0" smtClean="0"/>
              <a:t>The index number is </a:t>
            </a:r>
          </a:p>
          <a:p>
            <a:pPr marL="342900" lvl="1" indent="-342900">
              <a:spcBef>
                <a:spcPts val="1200"/>
              </a:spcBef>
              <a:buFontTx/>
              <a:buNone/>
              <a:defRPr/>
            </a:pPr>
            <a:r>
              <a:rPr lang="en-US" sz="2400" i="1" dirty="0" smtClean="0"/>
              <a:t>	      	</a:t>
            </a:r>
            <a:r>
              <a:rPr lang="en-US" sz="2400" i="1" dirty="0" err="1" smtClean="0"/>
              <a:t>i</a:t>
            </a:r>
            <a:r>
              <a:rPr lang="en-US" sz="2400" i="1" dirty="0" smtClean="0"/>
              <a:t> = 0.5(n) = 0.5(7) = 3.5</a:t>
            </a:r>
          </a:p>
          <a:p>
            <a:pPr marL="342900" lvl="1" indent="-342900">
              <a:spcBef>
                <a:spcPts val="1200"/>
              </a:spcBef>
              <a:buFontTx/>
              <a:buNone/>
              <a:defRPr/>
            </a:pPr>
            <a:endParaRPr lang="en-US" sz="2400" i="1" dirty="0" smtClean="0"/>
          </a:p>
          <a:p>
            <a:pPr>
              <a:spcBef>
                <a:spcPts val="1200"/>
              </a:spcBef>
              <a:defRPr/>
            </a:pPr>
            <a:r>
              <a:rPr lang="en-US" sz="2400" dirty="0" smtClean="0"/>
              <a:t>The index number is not a whole number so round up to </a:t>
            </a:r>
            <a:r>
              <a:rPr lang="en-US" sz="2400" i="1" dirty="0" err="1" smtClean="0"/>
              <a:t>i</a:t>
            </a:r>
            <a:r>
              <a:rPr lang="en-US" sz="2400" dirty="0" smtClean="0"/>
              <a:t> = 4</a:t>
            </a:r>
          </a:p>
          <a:p>
            <a:pPr>
              <a:spcBef>
                <a:spcPts val="1200"/>
              </a:spcBef>
              <a:defRPr/>
            </a:pPr>
            <a:r>
              <a:rPr lang="en-US" sz="2400" dirty="0" smtClean="0"/>
              <a:t>The median value is therefore in the fourth position of our sorted data</a:t>
            </a:r>
          </a:p>
          <a:p>
            <a:pPr>
              <a:spcBef>
                <a:spcPts val="1200"/>
              </a:spcBef>
              <a:buFontTx/>
              <a:buNone/>
              <a:defRPr/>
            </a:pPr>
            <a:r>
              <a:rPr lang="en-US" sz="2400" dirty="0" smtClean="0"/>
              <a:t>		  21   27   27   </a:t>
            </a:r>
            <a:r>
              <a:rPr lang="en-US" sz="2400" dirty="0" smtClean="0">
                <a:solidFill>
                  <a:srgbClr val="FF0000"/>
                </a:solidFill>
              </a:rPr>
              <a:t>28</a:t>
            </a:r>
            <a:r>
              <a:rPr lang="en-US" sz="2400" dirty="0" smtClean="0"/>
              <a:t>   34   45   50</a:t>
            </a:r>
          </a:p>
          <a:p>
            <a:pPr>
              <a:buFontTx/>
              <a:buNone/>
              <a:defRPr/>
            </a:pPr>
            <a:endParaRPr lang="en-US" sz="2400" dirty="0" smtClean="0"/>
          </a:p>
        </p:txBody>
      </p:sp>
      <p:sp>
        <p:nvSpPr>
          <p:cNvPr id="2" name="Oval 1"/>
          <p:cNvSpPr/>
          <p:nvPr/>
        </p:nvSpPr>
        <p:spPr>
          <a:xfrm>
            <a:off x="3138311" y="4876800"/>
            <a:ext cx="812800" cy="609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838200" y="76200"/>
            <a:ext cx="10515600" cy="914400"/>
          </a:xfrm>
        </p:spPr>
        <p:txBody>
          <a:bodyPr/>
          <a:lstStyle/>
          <a:p>
            <a:r>
              <a:rPr lang="en-US" altLang="en-US" smtClean="0"/>
              <a:t>The Median</a:t>
            </a:r>
          </a:p>
        </p:txBody>
      </p:sp>
      <p:sp>
        <p:nvSpPr>
          <p:cNvPr id="21507" name="Content Placeholder 2"/>
          <p:cNvSpPr>
            <a:spLocks noGrp="1"/>
          </p:cNvSpPr>
          <p:nvPr>
            <p:ph idx="1"/>
          </p:nvPr>
        </p:nvSpPr>
        <p:spPr>
          <a:xfrm>
            <a:off x="677333" y="2160589"/>
            <a:ext cx="9877777" cy="3880773"/>
          </a:xfrm>
        </p:spPr>
        <p:txBody>
          <a:bodyPr>
            <a:normAutofit/>
          </a:bodyPr>
          <a:lstStyle/>
          <a:p>
            <a:pPr>
              <a:defRPr/>
            </a:pPr>
            <a:r>
              <a:rPr lang="en-US" sz="2400" dirty="0" smtClean="0">
                <a:solidFill>
                  <a:schemeClr val="tx1"/>
                </a:solidFill>
              </a:rPr>
              <a:t>The median is </a:t>
            </a:r>
            <a:r>
              <a:rPr lang="en-US" sz="2400" b="1" dirty="0" smtClean="0">
                <a:solidFill>
                  <a:schemeClr val="tx1"/>
                </a:solidFill>
              </a:rPr>
              <a:t>not sensitive </a:t>
            </a:r>
            <a:r>
              <a:rPr lang="en-US" sz="2400" dirty="0" smtClean="0">
                <a:solidFill>
                  <a:schemeClr val="tx1"/>
                </a:solidFill>
              </a:rPr>
              <a:t>to outliers</a:t>
            </a:r>
          </a:p>
          <a:p>
            <a:pPr>
              <a:defRPr/>
            </a:pPr>
            <a:endParaRPr lang="en-US" sz="2400" dirty="0" smtClean="0">
              <a:solidFill>
                <a:schemeClr val="tx1"/>
              </a:solidFill>
            </a:endParaRPr>
          </a:p>
          <a:p>
            <a:pPr>
              <a:buFontTx/>
              <a:buNone/>
              <a:defRPr/>
            </a:pPr>
            <a:r>
              <a:rPr lang="en-US" sz="2400" dirty="0" smtClean="0">
                <a:solidFill>
                  <a:schemeClr val="tx1"/>
                </a:solidFill>
              </a:rPr>
              <a:t>	     21   27   27   28   34   45   5000</a:t>
            </a:r>
          </a:p>
          <a:p>
            <a:pPr>
              <a:buFontTx/>
              <a:buNone/>
              <a:defRPr/>
            </a:pPr>
            <a:endParaRPr lang="en-US" sz="2400" dirty="0" smtClean="0">
              <a:solidFill>
                <a:schemeClr val="tx1"/>
              </a:solidFill>
            </a:endParaRPr>
          </a:p>
          <a:p>
            <a:pPr marL="457200" indent="-457200">
              <a:buFont typeface="Arial" pitchFamily="34" charset="0"/>
              <a:buChar char="•"/>
              <a:defRPr/>
            </a:pPr>
            <a:r>
              <a:rPr lang="en-US" sz="2400" dirty="0" smtClean="0">
                <a:solidFill>
                  <a:schemeClr val="tx1"/>
                </a:solidFill>
              </a:rPr>
              <a:t>The median is still 28</a:t>
            </a:r>
          </a:p>
          <a:p>
            <a:pPr>
              <a:buFontTx/>
              <a:buNone/>
              <a:defRPr/>
            </a:pPr>
            <a:endParaRPr lang="en-US" sz="2400" dirty="0" smtClean="0">
              <a:solidFill>
                <a:schemeClr val="tx1"/>
              </a:solidFill>
            </a:endParaRPr>
          </a:p>
          <a:p>
            <a:pPr>
              <a:defRPr/>
            </a:pPr>
            <a:r>
              <a:rPr lang="en-US" sz="2400" dirty="0" smtClean="0">
                <a:solidFill>
                  <a:schemeClr val="tx1"/>
                </a:solidFill>
              </a:rPr>
              <a:t>When there are an </a:t>
            </a:r>
            <a:r>
              <a:rPr lang="en-US" sz="2400" b="1" dirty="0" smtClean="0">
                <a:solidFill>
                  <a:schemeClr val="tx1"/>
                </a:solidFill>
              </a:rPr>
              <a:t>odd number </a:t>
            </a:r>
            <a:r>
              <a:rPr lang="en-US" sz="2400" dirty="0" smtClean="0">
                <a:solidFill>
                  <a:schemeClr val="tx1"/>
                </a:solidFill>
              </a:rPr>
              <a:t>of data values, the median is always the middle value in the data set</a:t>
            </a:r>
          </a:p>
          <a:p>
            <a:pPr>
              <a:defRPr/>
            </a:pPr>
            <a:endParaRPr lang="en-US" sz="2400" dirty="0" smtClean="0">
              <a:solidFill>
                <a:schemeClr val="tx1"/>
              </a:solidFill>
            </a:endParaRPr>
          </a:p>
        </p:txBody>
      </p:sp>
      <p:sp>
        <p:nvSpPr>
          <p:cNvPr id="2" name="Oval 1"/>
          <p:cNvSpPr/>
          <p:nvPr/>
        </p:nvSpPr>
        <p:spPr>
          <a:xfrm>
            <a:off x="4871155" y="3093155"/>
            <a:ext cx="1524000" cy="457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4" name="Straight Arrow Connector 3"/>
          <p:cNvCxnSpPr/>
          <p:nvPr/>
        </p:nvCxnSpPr>
        <p:spPr>
          <a:xfrm>
            <a:off x="5486400" y="2734734"/>
            <a:ext cx="0" cy="3810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838200" y="76200"/>
            <a:ext cx="10515600" cy="914400"/>
          </a:xfrm>
        </p:spPr>
        <p:txBody>
          <a:bodyPr/>
          <a:lstStyle/>
          <a:p>
            <a:r>
              <a:rPr lang="en-US" altLang="en-US" smtClean="0"/>
              <a:t>The Median</a:t>
            </a:r>
          </a:p>
        </p:txBody>
      </p:sp>
      <p:sp>
        <p:nvSpPr>
          <p:cNvPr id="21507" name="Content Placeholder 2"/>
          <p:cNvSpPr>
            <a:spLocks noGrp="1"/>
          </p:cNvSpPr>
          <p:nvPr>
            <p:ph idx="1"/>
          </p:nvPr>
        </p:nvSpPr>
        <p:spPr>
          <a:xfrm>
            <a:off x="677333" y="1253067"/>
            <a:ext cx="9798755" cy="4788295"/>
          </a:xfrm>
        </p:spPr>
        <p:txBody>
          <a:bodyPr>
            <a:normAutofit/>
          </a:bodyPr>
          <a:lstStyle/>
          <a:p>
            <a:r>
              <a:rPr lang="en-US" altLang="en-US" sz="2400" dirty="0" smtClean="0">
                <a:solidFill>
                  <a:schemeClr val="tx1"/>
                </a:solidFill>
              </a:rPr>
              <a:t>When the index point is an </a:t>
            </a:r>
            <a:r>
              <a:rPr lang="en-US" altLang="en-US" sz="2400" b="1" dirty="0" smtClean="0">
                <a:solidFill>
                  <a:schemeClr val="tx1"/>
                </a:solidFill>
              </a:rPr>
              <a:t>even</a:t>
            </a:r>
            <a:r>
              <a:rPr lang="en-US" altLang="en-US" sz="2400" dirty="0" smtClean="0">
                <a:solidFill>
                  <a:schemeClr val="tx1"/>
                </a:solidFill>
              </a:rPr>
              <a:t> whole number, the position of the median is halfway between the index point (</a:t>
            </a:r>
            <a:r>
              <a:rPr lang="en-US" altLang="en-US" sz="2400" i="1" dirty="0" err="1" smtClean="0">
                <a:solidFill>
                  <a:schemeClr val="tx1"/>
                </a:solidFill>
              </a:rPr>
              <a:t>i</a:t>
            </a:r>
            <a:r>
              <a:rPr lang="en-US" altLang="en-US" sz="2400" dirty="0" smtClean="0">
                <a:solidFill>
                  <a:schemeClr val="tx1"/>
                </a:solidFill>
              </a:rPr>
              <a:t>) and the next highest data point (the </a:t>
            </a:r>
            <a:r>
              <a:rPr lang="en-US" altLang="en-US" sz="2400" i="1" dirty="0" err="1" smtClean="0">
                <a:solidFill>
                  <a:schemeClr val="tx1"/>
                </a:solidFill>
              </a:rPr>
              <a:t>i</a:t>
            </a:r>
            <a:r>
              <a:rPr lang="en-US" altLang="en-US" sz="2400" i="1" dirty="0" smtClean="0">
                <a:solidFill>
                  <a:schemeClr val="tx1"/>
                </a:solidFill>
              </a:rPr>
              <a:t> </a:t>
            </a:r>
            <a:r>
              <a:rPr lang="en-US" altLang="en-US" sz="2400" dirty="0" smtClean="0">
                <a:solidFill>
                  <a:schemeClr val="tx1"/>
                </a:solidFill>
              </a:rPr>
              <a:t>+ 1 position)</a:t>
            </a:r>
          </a:p>
          <a:p>
            <a:endParaRPr lang="en-US" altLang="en-US" sz="2400" dirty="0" smtClean="0">
              <a:solidFill>
                <a:schemeClr val="tx1"/>
              </a:solidFill>
            </a:endParaRPr>
          </a:p>
          <a:p>
            <a:r>
              <a:rPr lang="en-US" altLang="en-US" sz="2400" dirty="0" smtClean="0">
                <a:solidFill>
                  <a:schemeClr val="tx1"/>
                </a:solidFill>
              </a:rPr>
              <a:t>When there are an </a:t>
            </a:r>
            <a:r>
              <a:rPr lang="en-US" altLang="en-US" sz="2400" b="1" dirty="0" smtClean="0">
                <a:solidFill>
                  <a:schemeClr val="tx1"/>
                </a:solidFill>
              </a:rPr>
              <a:t>even number </a:t>
            </a:r>
            <a:r>
              <a:rPr lang="en-US" altLang="en-US" sz="2400" dirty="0" smtClean="0">
                <a:solidFill>
                  <a:schemeClr val="tx1"/>
                </a:solidFill>
              </a:rPr>
              <a:t>of data values, the median is halfway between the two middle values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The statistical way of thinking (population, sample, data etc.)</a:t>
            </a:r>
            <a:endParaRPr lang="en-US" sz="2800" b="1" dirty="0" smtClean="0">
              <a:solidFill>
                <a:srgbClr val="00B050"/>
              </a:solidFill>
            </a:endParaRPr>
          </a:p>
        </p:txBody>
      </p:sp>
      <p:sp>
        <p:nvSpPr>
          <p:cNvPr id="6147" name="Content Placeholder 2"/>
          <p:cNvSpPr>
            <a:spLocks noGrp="1"/>
          </p:cNvSpPr>
          <p:nvPr>
            <p:ph idx="1"/>
          </p:nvPr>
        </p:nvSpPr>
        <p:spPr>
          <a:xfrm>
            <a:off x="304800" y="936978"/>
            <a:ext cx="11684000" cy="5587999"/>
          </a:xfrm>
        </p:spPr>
        <p:txBody>
          <a:bodyPr>
            <a:normAutofit/>
          </a:bodyPr>
          <a:lstStyle/>
          <a:p>
            <a:r>
              <a:rPr lang="en-US" altLang="en-US" sz="2400" dirty="0" smtClean="0"/>
              <a:t>Data values or </a:t>
            </a:r>
            <a:r>
              <a:rPr lang="en-US" altLang="en-US" sz="2400" i="1" dirty="0" smtClean="0"/>
              <a:t>observations </a:t>
            </a:r>
            <a:r>
              <a:rPr lang="en-US" altLang="en-US" sz="2400" dirty="0" smtClean="0"/>
              <a:t>are information collected regarding some subject. The “Five W’s”: </a:t>
            </a:r>
            <a:r>
              <a:rPr lang="en-US" altLang="en-US" sz="2400" i="1" dirty="0" smtClean="0"/>
              <a:t>who</a:t>
            </a:r>
            <a:r>
              <a:rPr lang="en-US" altLang="en-US" sz="2400" dirty="0" smtClean="0"/>
              <a:t>, </a:t>
            </a:r>
            <a:r>
              <a:rPr lang="en-US" altLang="en-US" sz="2400" i="1" dirty="0" smtClean="0"/>
              <a:t>what</a:t>
            </a:r>
            <a:r>
              <a:rPr lang="en-US" altLang="en-US" sz="2400" dirty="0" smtClean="0"/>
              <a:t>, </a:t>
            </a:r>
            <a:r>
              <a:rPr lang="en-US" altLang="en-US" sz="2400" i="1" dirty="0" smtClean="0"/>
              <a:t>when</a:t>
            </a:r>
            <a:r>
              <a:rPr lang="en-US" altLang="en-US" sz="2400" dirty="0" smtClean="0"/>
              <a:t>, </a:t>
            </a:r>
            <a:r>
              <a:rPr lang="en-US" altLang="en-US" sz="2400" i="1" dirty="0" smtClean="0"/>
              <a:t>where</a:t>
            </a:r>
            <a:r>
              <a:rPr lang="en-US" altLang="en-US" sz="2400" dirty="0" smtClean="0"/>
              <a:t>, and (if possible) </a:t>
            </a:r>
            <a:r>
              <a:rPr lang="en-US" altLang="en-US" sz="2400" i="1" dirty="0" smtClean="0"/>
              <a:t>why</a:t>
            </a:r>
            <a:r>
              <a:rPr lang="en-US" altLang="en-US" sz="2400" dirty="0" smtClean="0"/>
              <a:t>. Often we add </a:t>
            </a:r>
            <a:r>
              <a:rPr lang="en-US" altLang="en-US" sz="2400" i="1" dirty="0" smtClean="0"/>
              <a:t>how</a:t>
            </a:r>
            <a:r>
              <a:rPr lang="en-US" altLang="en-US" sz="2400" dirty="0" smtClean="0"/>
              <a:t> to the list.</a:t>
            </a:r>
          </a:p>
          <a:p>
            <a:pPr>
              <a:buFontTx/>
              <a:buChar char="•"/>
            </a:pPr>
            <a:endParaRPr lang="en-US" altLang="en-US" sz="2400" dirty="0" smtClean="0"/>
          </a:p>
          <a:p>
            <a:r>
              <a:rPr lang="en-US" altLang="en-US" sz="2400" dirty="0" smtClean="0"/>
              <a:t>Data can be numbers, names, etc., and tells us the “</a:t>
            </a:r>
            <a:r>
              <a:rPr lang="en-US" altLang="en-US" sz="2400" i="1" dirty="0" smtClean="0"/>
              <a:t>Who</a:t>
            </a:r>
            <a:r>
              <a:rPr lang="en-US" altLang="en-US" sz="2400" dirty="0" smtClean="0"/>
              <a:t> and </a:t>
            </a:r>
            <a:r>
              <a:rPr lang="en-US" altLang="en-US" sz="2400" i="1" dirty="0" smtClean="0"/>
              <a:t>What</a:t>
            </a:r>
            <a:r>
              <a:rPr lang="en-US" altLang="en-US" sz="2400" dirty="0" smtClean="0"/>
              <a:t>”.</a:t>
            </a:r>
          </a:p>
          <a:p>
            <a:endParaRPr lang="en-US" altLang="en-US" sz="2400" dirty="0" smtClean="0"/>
          </a:p>
          <a:p>
            <a:r>
              <a:rPr lang="en-US" altLang="en-US" sz="2400" dirty="0" smtClean="0"/>
              <a:t>Data are often organized into a </a:t>
            </a:r>
            <a:r>
              <a:rPr lang="en-US" altLang="en-US" sz="2400" i="1" dirty="0" smtClean="0">
                <a:solidFill>
                  <a:srgbClr val="336699"/>
                </a:solidFill>
              </a:rPr>
              <a:t>data table</a:t>
            </a:r>
            <a:r>
              <a:rPr lang="en-US" altLang="en-US" sz="2400" dirty="0" smtClean="0">
                <a:solidFill>
                  <a:srgbClr val="336699"/>
                </a:solidFill>
              </a:rPr>
              <a:t> </a:t>
            </a:r>
            <a:r>
              <a:rPr lang="en-US" altLang="en-US" sz="2400" dirty="0" smtClean="0"/>
              <a:t>like that on the next slide. </a:t>
            </a:r>
            <a:endParaRPr lang="en-US" altLang="en-US" sz="24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35200" y="2819400"/>
            <a:ext cx="4775200" cy="5334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531" name="Title 1"/>
          <p:cNvSpPr>
            <a:spLocks noGrp="1"/>
          </p:cNvSpPr>
          <p:nvPr>
            <p:ph type="title"/>
          </p:nvPr>
        </p:nvSpPr>
        <p:spPr>
          <a:xfrm>
            <a:off x="838200" y="76200"/>
            <a:ext cx="10515600" cy="914400"/>
          </a:xfrm>
        </p:spPr>
        <p:txBody>
          <a:bodyPr/>
          <a:lstStyle/>
          <a:p>
            <a:r>
              <a:rPr lang="en-US" altLang="en-US" smtClean="0"/>
              <a:t>The Median</a:t>
            </a:r>
          </a:p>
        </p:txBody>
      </p:sp>
      <p:sp>
        <p:nvSpPr>
          <p:cNvPr id="22532" name="Content Placeholder 2"/>
          <p:cNvSpPr>
            <a:spLocks noGrp="1"/>
          </p:cNvSpPr>
          <p:nvPr>
            <p:ph idx="1"/>
          </p:nvPr>
        </p:nvSpPr>
        <p:spPr>
          <a:xfrm>
            <a:off x="609600" y="1219200"/>
            <a:ext cx="10972800" cy="4953000"/>
          </a:xfrm>
        </p:spPr>
        <p:txBody>
          <a:bodyPr>
            <a:normAutofit/>
          </a:bodyPr>
          <a:lstStyle/>
          <a:p>
            <a:r>
              <a:rPr lang="en-US" altLang="en-US" sz="2400" dirty="0" smtClean="0"/>
              <a:t>Example with sample of size </a:t>
            </a:r>
            <a:r>
              <a:rPr lang="en-US" altLang="en-US" sz="2400" i="1" dirty="0" smtClean="0"/>
              <a:t>n</a:t>
            </a:r>
            <a:r>
              <a:rPr lang="en-US" altLang="en-US" sz="2400" dirty="0" smtClean="0"/>
              <a:t> = 6:</a:t>
            </a:r>
          </a:p>
          <a:p>
            <a:pPr>
              <a:buFontTx/>
              <a:buNone/>
            </a:pPr>
            <a:r>
              <a:rPr lang="en-US" altLang="en-US" sz="2400" dirty="0" smtClean="0"/>
              <a:t>		145   157   170   182   204   209</a:t>
            </a:r>
          </a:p>
          <a:p>
            <a:pPr marL="342900" lvl="1" indent="-342900"/>
            <a:r>
              <a:rPr lang="en-US" altLang="en-US" sz="2400" dirty="0" smtClean="0"/>
              <a:t>The index number is </a:t>
            </a:r>
          </a:p>
          <a:p>
            <a:pPr marL="342900" lvl="1" indent="-342900">
              <a:spcBef>
                <a:spcPts val="1800"/>
              </a:spcBef>
              <a:buFontTx/>
              <a:buNone/>
            </a:pPr>
            <a:r>
              <a:rPr lang="en-US" altLang="en-US" sz="2400" i="1" dirty="0" smtClean="0"/>
              <a:t>		               </a:t>
            </a:r>
            <a:r>
              <a:rPr lang="en-US" altLang="en-US" sz="2400" i="1" dirty="0" err="1" smtClean="0"/>
              <a:t>i</a:t>
            </a:r>
            <a:r>
              <a:rPr lang="en-US" altLang="en-US" sz="2400" i="1" dirty="0" smtClean="0"/>
              <a:t> = 0.5(n) = 0.5(6) = 3</a:t>
            </a:r>
          </a:p>
          <a:p>
            <a:pPr>
              <a:spcBef>
                <a:spcPts val="3000"/>
              </a:spcBef>
            </a:pPr>
            <a:r>
              <a:rPr lang="en-US" altLang="en-US" sz="2400" dirty="0" smtClean="0"/>
              <a:t>The index number is a whole number so the median value is halfway between the third and fourth values in the sorted data</a:t>
            </a:r>
          </a:p>
          <a:p>
            <a:pPr>
              <a:buFontTx/>
              <a:buNone/>
            </a:pPr>
            <a:endParaRPr lang="en-US" altLang="en-US" sz="2400" dirty="0" smtClean="0"/>
          </a:p>
          <a:p>
            <a:pPr>
              <a:buFontTx/>
              <a:buNone/>
            </a:pPr>
            <a:endParaRPr lang="en-US" altLang="en-US" sz="2400" dirty="0" smtClean="0"/>
          </a:p>
          <a:p>
            <a:pPr>
              <a:buFontTx/>
              <a:buNone/>
            </a:pPr>
            <a:r>
              <a:rPr lang="en-US" altLang="en-US" sz="2400" dirty="0" smtClean="0"/>
              <a:t>			                        145   157   170    182   204   209</a:t>
            </a:r>
          </a:p>
          <a:p>
            <a:pPr>
              <a:buFontTx/>
              <a:buNone/>
            </a:pPr>
            <a:endParaRPr lang="en-US" altLang="en-US" sz="2400" dirty="0" smtClean="0"/>
          </a:p>
        </p:txBody>
      </p:sp>
      <p:sp>
        <p:nvSpPr>
          <p:cNvPr id="22533" name="Rectangle 2"/>
          <p:cNvSpPr>
            <a:spLocks noChangeArrowheads="1"/>
          </p:cNvSpPr>
          <p:nvPr/>
        </p:nvSpPr>
        <p:spPr bwMode="auto">
          <a:xfrm>
            <a:off x="4267200" y="4953001"/>
            <a:ext cx="5181600" cy="366713"/>
          </a:xfrm>
          <a:prstGeom prst="rect">
            <a:avLst/>
          </a:prstGeom>
          <a:noFill/>
          <a:ln w="9525">
            <a:noFill/>
            <a:miter lim="800000"/>
            <a:headEnd/>
            <a:tailEnd/>
          </a:ln>
        </p:spPr>
        <p:txBody>
          <a:bodyPr>
            <a:spAutoFit/>
          </a:bodyPr>
          <a:lstStyle/>
          <a:p>
            <a:pPr eaLnBrk="1" hangingPunct="1"/>
            <a:r>
              <a:rPr lang="en-US" altLang="en-US">
                <a:solidFill>
                  <a:srgbClr val="FF0000"/>
                </a:solidFill>
              </a:rPr>
              <a:t>median = 176  = (170 + 182)/2 </a:t>
            </a:r>
            <a:endParaRPr lang="en-US" altLang="en-US"/>
          </a:p>
        </p:txBody>
      </p:sp>
      <p:cxnSp>
        <p:nvCxnSpPr>
          <p:cNvPr id="5" name="Straight Arrow Connector 4"/>
          <p:cNvCxnSpPr/>
          <p:nvPr/>
        </p:nvCxnSpPr>
        <p:spPr>
          <a:xfrm flipH="1">
            <a:off x="5994400" y="5319713"/>
            <a:ext cx="0" cy="3921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38200" y="76200"/>
            <a:ext cx="10515600" cy="914400"/>
          </a:xfrm>
        </p:spPr>
        <p:txBody>
          <a:bodyPr/>
          <a:lstStyle/>
          <a:p>
            <a:r>
              <a:rPr lang="en-US" altLang="en-US" smtClean="0"/>
              <a:t>The Mode</a:t>
            </a:r>
          </a:p>
        </p:txBody>
      </p:sp>
      <p:sp>
        <p:nvSpPr>
          <p:cNvPr id="23555" name="Content Placeholder 2"/>
          <p:cNvSpPr>
            <a:spLocks noGrp="1"/>
          </p:cNvSpPr>
          <p:nvPr>
            <p:ph idx="1"/>
          </p:nvPr>
        </p:nvSpPr>
        <p:spPr>
          <a:xfrm>
            <a:off x="767645" y="1099434"/>
            <a:ext cx="9911644" cy="4624033"/>
          </a:xfrm>
        </p:spPr>
        <p:txBody>
          <a:bodyPr>
            <a:noAutofit/>
          </a:bodyPr>
          <a:lstStyle/>
          <a:p>
            <a:pPr marL="273050" indent="-273050">
              <a:spcBef>
                <a:spcPts val="2400"/>
              </a:spcBef>
              <a:buNone/>
            </a:pPr>
            <a:r>
              <a:rPr lang="en-US" altLang="en-US" sz="2400" dirty="0" smtClean="0"/>
              <a:t>The </a:t>
            </a:r>
            <a:r>
              <a:rPr lang="en-US" altLang="en-US" sz="2400" b="1" dirty="0" smtClean="0"/>
              <a:t>mode</a:t>
            </a:r>
            <a:r>
              <a:rPr lang="en-US" altLang="en-US" sz="2400" dirty="0" smtClean="0"/>
              <a:t> is the value that appears most often in a data set</a:t>
            </a:r>
          </a:p>
          <a:p>
            <a:pPr marL="673100" lvl="1" indent="-273050">
              <a:spcBef>
                <a:spcPts val="2400"/>
              </a:spcBef>
            </a:pPr>
            <a:r>
              <a:rPr lang="en-US" altLang="en-US" sz="2400" dirty="0" smtClean="0"/>
              <a:t>If no data value or category repeats more than once, then we say that the mode does not exist</a:t>
            </a:r>
          </a:p>
          <a:p>
            <a:pPr marL="673100" lvl="1" indent="-273050">
              <a:spcBef>
                <a:spcPts val="2400"/>
              </a:spcBef>
            </a:pPr>
            <a:r>
              <a:rPr lang="en-US" altLang="en-US" sz="2400" dirty="0" smtClean="0"/>
              <a:t>more than one mode can exist if two or more values tie for most frequent</a:t>
            </a:r>
          </a:p>
          <a:p>
            <a:pPr marL="273050" indent="-273050">
              <a:spcBef>
                <a:spcPts val="2400"/>
              </a:spcBef>
              <a:buNone/>
            </a:pPr>
            <a:r>
              <a:rPr lang="en-US" altLang="en-US" sz="2400" dirty="0" smtClean="0"/>
              <a:t>The mode is a particularly useful way to describe categorical data</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76200"/>
            <a:ext cx="10515600" cy="914400"/>
          </a:xfrm>
        </p:spPr>
        <p:txBody>
          <a:bodyPr/>
          <a:lstStyle/>
          <a:p>
            <a:r>
              <a:rPr lang="en-US" altLang="en-US" smtClean="0"/>
              <a:t>The Mode</a:t>
            </a:r>
          </a:p>
        </p:txBody>
      </p:sp>
      <p:sp>
        <p:nvSpPr>
          <p:cNvPr id="11267" name="Content Placeholder 2"/>
          <p:cNvSpPr>
            <a:spLocks noGrp="1"/>
          </p:cNvSpPr>
          <p:nvPr>
            <p:ph idx="1"/>
          </p:nvPr>
        </p:nvSpPr>
        <p:spPr>
          <a:xfrm>
            <a:off x="838200" y="1371600"/>
            <a:ext cx="10515600" cy="4953000"/>
          </a:xfrm>
        </p:spPr>
        <p:txBody>
          <a:bodyPr>
            <a:noAutofit/>
          </a:bodyPr>
          <a:lstStyle/>
          <a:p>
            <a:pPr>
              <a:buNone/>
              <a:defRPr/>
            </a:pPr>
            <a:r>
              <a:rPr lang="en-US" sz="2400" dirty="0" smtClean="0"/>
              <a:t>Example with numerical data:</a:t>
            </a:r>
          </a:p>
          <a:p>
            <a:pPr lvl="1">
              <a:spcAft>
                <a:spcPts val="1200"/>
              </a:spcAft>
              <a:defRPr/>
            </a:pPr>
            <a:r>
              <a:rPr lang="en-US" sz="2400" dirty="0" smtClean="0"/>
              <a:t>Number of children per family in a sample of 24 families:</a:t>
            </a:r>
          </a:p>
          <a:p>
            <a:pPr lvl="1">
              <a:buFontTx/>
              <a:buNone/>
              <a:defRPr/>
            </a:pPr>
            <a:r>
              <a:rPr lang="en-US" sz="2400" dirty="0" smtClean="0"/>
              <a:t>	            0,0,0,0,1,1,1,1,1,2,2,2,2,2,2,2,2,3,3,3,3,4,4,5</a:t>
            </a:r>
          </a:p>
          <a:p>
            <a:pPr lvl="1">
              <a:buFontTx/>
              <a:buNone/>
              <a:defRPr/>
            </a:pPr>
            <a:endParaRPr lang="en-US" sz="2400" dirty="0" smtClean="0"/>
          </a:p>
          <a:p>
            <a:pPr marL="914400" lvl="2" indent="0">
              <a:buFontTx/>
              <a:buNone/>
              <a:defRPr/>
            </a:pPr>
            <a:r>
              <a:rPr lang="en-US" sz="2400" dirty="0" smtClean="0"/>
              <a:t>	           </a:t>
            </a:r>
            <a:r>
              <a:rPr lang="en-US" sz="1800" dirty="0" smtClean="0"/>
              <a:t>No. of children      Frequency</a:t>
            </a:r>
          </a:p>
          <a:p>
            <a:pPr marL="914400" lvl="2" indent="0">
              <a:buFontTx/>
              <a:buNone/>
              <a:defRPr/>
            </a:pPr>
            <a:r>
              <a:rPr lang="en-US" sz="1800" dirty="0" smtClean="0"/>
              <a:t>			 	</a:t>
            </a:r>
            <a:r>
              <a:rPr lang="en-US" sz="1600" dirty="0" smtClean="0"/>
              <a:t> 0		           4</a:t>
            </a:r>
          </a:p>
          <a:p>
            <a:pPr marL="914400" lvl="2" indent="0">
              <a:buFontTx/>
              <a:buNone/>
              <a:defRPr/>
            </a:pPr>
            <a:r>
              <a:rPr lang="en-US" sz="1600" dirty="0" smtClean="0"/>
              <a:t>			        1		           5</a:t>
            </a:r>
          </a:p>
          <a:p>
            <a:pPr marL="914400" lvl="2" indent="0">
              <a:buFontTx/>
              <a:buNone/>
              <a:defRPr/>
            </a:pPr>
            <a:r>
              <a:rPr lang="en-US" sz="1600" dirty="0" smtClean="0"/>
              <a:t>			        2		           8</a:t>
            </a:r>
          </a:p>
          <a:p>
            <a:pPr marL="914400" lvl="2" indent="0">
              <a:buFontTx/>
              <a:buNone/>
              <a:defRPr/>
            </a:pPr>
            <a:r>
              <a:rPr lang="en-US" sz="1600" dirty="0" smtClean="0"/>
              <a:t>			        3		           4</a:t>
            </a:r>
          </a:p>
          <a:p>
            <a:pPr marL="914400" lvl="2" indent="0">
              <a:buFontTx/>
              <a:buNone/>
              <a:defRPr/>
            </a:pPr>
            <a:r>
              <a:rPr lang="en-US" sz="1600" dirty="0" smtClean="0"/>
              <a:t>			        4		           2</a:t>
            </a:r>
          </a:p>
          <a:p>
            <a:pPr marL="914400" lvl="2" indent="0">
              <a:buFontTx/>
              <a:buNone/>
              <a:defRPr/>
            </a:pPr>
            <a:r>
              <a:rPr lang="en-US" sz="1600" dirty="0" smtClean="0"/>
              <a:t>			        5		           1</a:t>
            </a:r>
          </a:p>
        </p:txBody>
      </p:sp>
      <p:sp>
        <p:nvSpPr>
          <p:cNvPr id="4" name="Oval 3"/>
          <p:cNvSpPr/>
          <p:nvPr/>
        </p:nvSpPr>
        <p:spPr>
          <a:xfrm>
            <a:off x="4984750" y="4716110"/>
            <a:ext cx="8128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Oval 8"/>
          <p:cNvSpPr/>
          <p:nvPr/>
        </p:nvSpPr>
        <p:spPr>
          <a:xfrm>
            <a:off x="3522134" y="4704645"/>
            <a:ext cx="812800" cy="4572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a:off x="3228622" y="3254022"/>
            <a:ext cx="3149600" cy="2895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5155495" y="2553935"/>
            <a:ext cx="2114549" cy="381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Arc 6"/>
          <p:cNvSpPr/>
          <p:nvPr/>
        </p:nvSpPr>
        <p:spPr>
          <a:xfrm>
            <a:off x="4244623" y="2950633"/>
            <a:ext cx="2777066" cy="2061634"/>
          </a:xfrm>
          <a:prstGeom prst="arc">
            <a:avLst>
              <a:gd name="adj1" fmla="val 16337087"/>
              <a:gd name="adj2" fmla="val 4931399"/>
            </a:avLst>
          </a:prstGeom>
          <a:ln w="25400">
            <a:solidFill>
              <a:srgbClr val="FF0000"/>
            </a:solidFill>
            <a:tailEnd type="arrow" w="lg" len="lg"/>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cxnSp>
        <p:nvCxnSpPr>
          <p:cNvPr id="10" name="Straight Arrow Connector 9"/>
          <p:cNvCxnSpPr>
            <a:stCxn id="4" idx="2"/>
            <a:endCxn id="9" idx="6"/>
          </p:cNvCxnSpPr>
          <p:nvPr/>
        </p:nvCxnSpPr>
        <p:spPr>
          <a:xfrm flipH="1" flipV="1">
            <a:off x="4334934" y="4933245"/>
            <a:ext cx="649816" cy="11465"/>
          </a:xfrm>
          <a:prstGeom prst="straightConnector1">
            <a:avLst/>
          </a:prstGeom>
          <a:ln w="25400">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sp>
        <p:nvSpPr>
          <p:cNvPr id="24586" name="TextBox 10"/>
          <p:cNvSpPr txBox="1">
            <a:spLocks noChangeArrowheads="1"/>
          </p:cNvSpPr>
          <p:nvPr/>
        </p:nvSpPr>
        <p:spPr bwMode="auto">
          <a:xfrm>
            <a:off x="7236178" y="4044244"/>
            <a:ext cx="3860799" cy="1015663"/>
          </a:xfrm>
          <a:prstGeom prst="rect">
            <a:avLst/>
          </a:prstGeom>
          <a:noFill/>
          <a:ln w="9525">
            <a:noFill/>
            <a:miter lim="800000"/>
            <a:headEnd/>
            <a:tailEnd/>
          </a:ln>
        </p:spPr>
        <p:txBody>
          <a:bodyPr wrap="square">
            <a:spAutoFit/>
          </a:bodyPr>
          <a:lstStyle/>
          <a:p>
            <a:pPr eaLnBrk="1" hangingPunct="1"/>
            <a:r>
              <a:rPr lang="en-US" altLang="en-US" sz="2000" dirty="0"/>
              <a:t>The value that appears most often is 2 (occurs 8 times), so the mode = 2 children</a:t>
            </a:r>
          </a:p>
        </p:txBody>
      </p:sp>
      <p:sp>
        <p:nvSpPr>
          <p:cNvPr id="24587" name="Rectangle 23"/>
          <p:cNvSpPr>
            <a:spLocks noChangeArrowheads="1"/>
          </p:cNvSpPr>
          <p:nvPr/>
        </p:nvSpPr>
        <p:spPr bwMode="auto">
          <a:xfrm>
            <a:off x="101600" y="4870450"/>
            <a:ext cx="2973917" cy="366767"/>
          </a:xfrm>
          <a:prstGeom prst="rect">
            <a:avLst/>
          </a:prstGeom>
          <a:noFill/>
          <a:ln w="12700">
            <a:noFill/>
            <a:miter lim="800000"/>
            <a:headEnd/>
            <a:tailEnd/>
          </a:ln>
          <a:effectLst/>
        </p:spPr>
        <p:txBody>
          <a:bodyPr lIns="90488" tIns="44450" rIns="90488" bIns="44450">
            <a:spAutoFit/>
          </a:bodyPr>
          <a:lstStyle/>
          <a:p>
            <a:pPr eaLnBrk="1" hangingPunct="1">
              <a:spcBef>
                <a:spcPct val="50000"/>
              </a:spcBef>
            </a:pPr>
            <a:r>
              <a:rPr lang="en-US" altLang="en-US" sz="1600" b="1" dirty="0" smtClean="0"/>
              <a:t>  </a:t>
            </a:r>
            <a:r>
              <a:rPr lang="en-US" altLang="en-US" b="1" dirty="0" smtClean="0"/>
              <a:t>0     </a:t>
            </a:r>
            <a:r>
              <a:rPr lang="en-US" altLang="en-US" b="1" dirty="0"/>
              <a:t>1     2   </a:t>
            </a:r>
            <a:r>
              <a:rPr lang="en-US" altLang="en-US" b="1" dirty="0" smtClean="0"/>
              <a:t>    </a:t>
            </a:r>
            <a:r>
              <a:rPr lang="en-US" altLang="en-US" b="1" dirty="0"/>
              <a:t>3     4    5     </a:t>
            </a:r>
          </a:p>
        </p:txBody>
      </p:sp>
      <p:sp>
        <p:nvSpPr>
          <p:cNvPr id="24588" name="Oval 26"/>
          <p:cNvSpPr>
            <a:spLocks noChangeArrowheads="1"/>
          </p:cNvSpPr>
          <p:nvPr/>
        </p:nvSpPr>
        <p:spPr bwMode="auto">
          <a:xfrm>
            <a:off x="203200" y="46482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589" name="Oval 27"/>
          <p:cNvSpPr>
            <a:spLocks noChangeArrowheads="1"/>
          </p:cNvSpPr>
          <p:nvPr/>
        </p:nvSpPr>
        <p:spPr bwMode="auto">
          <a:xfrm>
            <a:off x="711200" y="46482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590" name="Oval 28"/>
          <p:cNvSpPr>
            <a:spLocks noChangeArrowheads="1"/>
          </p:cNvSpPr>
          <p:nvPr/>
        </p:nvSpPr>
        <p:spPr bwMode="auto">
          <a:xfrm>
            <a:off x="1219200" y="46482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591" name="Oval 29"/>
          <p:cNvSpPr>
            <a:spLocks noChangeArrowheads="1"/>
          </p:cNvSpPr>
          <p:nvPr/>
        </p:nvSpPr>
        <p:spPr bwMode="auto">
          <a:xfrm>
            <a:off x="1727200" y="46482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592" name="Oval 30"/>
          <p:cNvSpPr>
            <a:spLocks noChangeArrowheads="1"/>
          </p:cNvSpPr>
          <p:nvPr/>
        </p:nvSpPr>
        <p:spPr bwMode="auto">
          <a:xfrm>
            <a:off x="1219200" y="44196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19" name="Rectangle 34"/>
          <p:cNvSpPr>
            <a:spLocks noChangeArrowheads="1"/>
          </p:cNvSpPr>
          <p:nvPr/>
        </p:nvSpPr>
        <p:spPr bwMode="auto">
          <a:xfrm>
            <a:off x="571500" y="5783263"/>
            <a:ext cx="1727200" cy="406400"/>
          </a:xfrm>
          <a:prstGeom prst="rect">
            <a:avLst/>
          </a:prstGeom>
          <a:solidFill>
            <a:srgbClr val="CCE9AD"/>
          </a:solidFill>
          <a:ln w="12700">
            <a:solidFill>
              <a:schemeClr val="tx1"/>
            </a:solidFill>
            <a:miter lim="800000"/>
            <a:headEnd/>
            <a:tailEnd/>
          </a:ln>
          <a:effectLst/>
          <a:extLst/>
        </p:spPr>
        <p:txBody>
          <a:bodyPr lIns="90488" tIns="44450" rIns="90488" bIns="44450">
            <a:spAutoFit/>
          </a:bodyPr>
          <a:lstStyle/>
          <a:p>
            <a:pPr eaLnBrk="1" hangingPunct="1">
              <a:spcBef>
                <a:spcPct val="50000"/>
              </a:spcBef>
              <a:defRPr/>
            </a:pPr>
            <a:r>
              <a:rPr lang="en-US" sz="2000" dirty="0">
                <a:latin typeface="+mn-lt"/>
                <a:cs typeface="Arial" charset="0"/>
              </a:rPr>
              <a:t>Mode = 2</a:t>
            </a:r>
          </a:p>
        </p:txBody>
      </p:sp>
      <p:sp>
        <p:nvSpPr>
          <p:cNvPr id="24594" name="Line 37"/>
          <p:cNvSpPr>
            <a:spLocks noChangeShapeType="1"/>
          </p:cNvSpPr>
          <p:nvPr/>
        </p:nvSpPr>
        <p:spPr bwMode="auto">
          <a:xfrm>
            <a:off x="203200" y="4953000"/>
            <a:ext cx="2872317" cy="14288"/>
          </a:xfrm>
          <a:prstGeom prst="line">
            <a:avLst/>
          </a:prstGeom>
          <a:noFill/>
          <a:ln w="12700">
            <a:solidFill>
              <a:schemeClr val="tx1"/>
            </a:solidFill>
            <a:round/>
            <a:headEnd/>
            <a:tailEnd/>
          </a:ln>
          <a:effectLst/>
        </p:spPr>
        <p:txBody>
          <a:bodyPr/>
          <a:lstStyle/>
          <a:p>
            <a:endParaRPr lang="en-US"/>
          </a:p>
        </p:txBody>
      </p:sp>
      <p:sp>
        <p:nvSpPr>
          <p:cNvPr id="24595" name="Oval 29"/>
          <p:cNvSpPr>
            <a:spLocks noChangeArrowheads="1"/>
          </p:cNvSpPr>
          <p:nvPr/>
        </p:nvSpPr>
        <p:spPr bwMode="auto">
          <a:xfrm>
            <a:off x="2235200" y="46482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596" name="Oval 29"/>
          <p:cNvSpPr>
            <a:spLocks noChangeArrowheads="1"/>
          </p:cNvSpPr>
          <p:nvPr/>
        </p:nvSpPr>
        <p:spPr bwMode="auto">
          <a:xfrm>
            <a:off x="2743200" y="46482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597" name="Oval 26"/>
          <p:cNvSpPr>
            <a:spLocks noChangeArrowheads="1"/>
          </p:cNvSpPr>
          <p:nvPr/>
        </p:nvSpPr>
        <p:spPr bwMode="auto">
          <a:xfrm>
            <a:off x="203200" y="44196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598" name="Oval 26"/>
          <p:cNvSpPr>
            <a:spLocks noChangeArrowheads="1"/>
          </p:cNvSpPr>
          <p:nvPr/>
        </p:nvSpPr>
        <p:spPr bwMode="auto">
          <a:xfrm>
            <a:off x="203200" y="41910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599" name="Oval 26"/>
          <p:cNvSpPr>
            <a:spLocks noChangeArrowheads="1"/>
          </p:cNvSpPr>
          <p:nvPr/>
        </p:nvSpPr>
        <p:spPr bwMode="auto">
          <a:xfrm>
            <a:off x="203200" y="39624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00" name="Oval 26"/>
          <p:cNvSpPr>
            <a:spLocks noChangeArrowheads="1"/>
          </p:cNvSpPr>
          <p:nvPr/>
        </p:nvSpPr>
        <p:spPr bwMode="auto">
          <a:xfrm>
            <a:off x="711200" y="44196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01" name="Oval 26"/>
          <p:cNvSpPr>
            <a:spLocks noChangeArrowheads="1"/>
          </p:cNvSpPr>
          <p:nvPr/>
        </p:nvSpPr>
        <p:spPr bwMode="auto">
          <a:xfrm>
            <a:off x="711200" y="41910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02" name="Oval 26"/>
          <p:cNvSpPr>
            <a:spLocks noChangeArrowheads="1"/>
          </p:cNvSpPr>
          <p:nvPr/>
        </p:nvSpPr>
        <p:spPr bwMode="auto">
          <a:xfrm>
            <a:off x="711200" y="39624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03" name="Oval 26"/>
          <p:cNvSpPr>
            <a:spLocks noChangeArrowheads="1"/>
          </p:cNvSpPr>
          <p:nvPr/>
        </p:nvSpPr>
        <p:spPr bwMode="auto">
          <a:xfrm>
            <a:off x="711200" y="37338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04" name="Oval 27"/>
          <p:cNvSpPr>
            <a:spLocks noChangeArrowheads="1"/>
          </p:cNvSpPr>
          <p:nvPr/>
        </p:nvSpPr>
        <p:spPr bwMode="auto">
          <a:xfrm>
            <a:off x="1219200" y="41910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05" name="Oval 31"/>
          <p:cNvSpPr>
            <a:spLocks noChangeArrowheads="1"/>
          </p:cNvSpPr>
          <p:nvPr/>
        </p:nvSpPr>
        <p:spPr bwMode="auto">
          <a:xfrm>
            <a:off x="1219200" y="39624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06" name="Oval 26"/>
          <p:cNvSpPr>
            <a:spLocks noChangeArrowheads="1"/>
          </p:cNvSpPr>
          <p:nvPr/>
        </p:nvSpPr>
        <p:spPr bwMode="auto">
          <a:xfrm>
            <a:off x="1219200" y="37338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07" name="Oval 26"/>
          <p:cNvSpPr>
            <a:spLocks noChangeArrowheads="1"/>
          </p:cNvSpPr>
          <p:nvPr/>
        </p:nvSpPr>
        <p:spPr bwMode="auto">
          <a:xfrm>
            <a:off x="1219200" y="35052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08" name="Oval 26"/>
          <p:cNvSpPr>
            <a:spLocks noChangeArrowheads="1"/>
          </p:cNvSpPr>
          <p:nvPr/>
        </p:nvSpPr>
        <p:spPr bwMode="auto">
          <a:xfrm>
            <a:off x="1219200" y="32766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09" name="Oval 27"/>
          <p:cNvSpPr>
            <a:spLocks noChangeArrowheads="1"/>
          </p:cNvSpPr>
          <p:nvPr/>
        </p:nvSpPr>
        <p:spPr bwMode="auto">
          <a:xfrm>
            <a:off x="1727200" y="44196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10" name="Oval 36"/>
          <p:cNvSpPr>
            <a:spLocks noChangeArrowheads="1"/>
          </p:cNvSpPr>
          <p:nvPr/>
        </p:nvSpPr>
        <p:spPr bwMode="auto">
          <a:xfrm>
            <a:off x="1727200" y="41910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11" name="Oval 26"/>
          <p:cNvSpPr>
            <a:spLocks noChangeArrowheads="1"/>
          </p:cNvSpPr>
          <p:nvPr/>
        </p:nvSpPr>
        <p:spPr bwMode="auto">
          <a:xfrm>
            <a:off x="1727200" y="39624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12" name="Oval 26"/>
          <p:cNvSpPr>
            <a:spLocks noChangeArrowheads="1"/>
          </p:cNvSpPr>
          <p:nvPr/>
        </p:nvSpPr>
        <p:spPr bwMode="auto">
          <a:xfrm>
            <a:off x="2235200" y="44196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4613" name="Oval 26"/>
          <p:cNvSpPr>
            <a:spLocks noChangeArrowheads="1"/>
          </p:cNvSpPr>
          <p:nvPr/>
        </p:nvSpPr>
        <p:spPr bwMode="auto">
          <a:xfrm>
            <a:off x="1219200" y="3048000"/>
            <a:ext cx="304800" cy="22860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cxnSp>
        <p:nvCxnSpPr>
          <p:cNvPr id="8" name="Straight Arrow Connector 7"/>
          <p:cNvCxnSpPr/>
          <p:nvPr/>
        </p:nvCxnSpPr>
        <p:spPr>
          <a:xfrm flipV="1">
            <a:off x="1371600" y="5233989"/>
            <a:ext cx="0" cy="5492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838200" y="76200"/>
            <a:ext cx="10515600" cy="914400"/>
          </a:xfrm>
        </p:spPr>
        <p:txBody>
          <a:bodyPr/>
          <a:lstStyle/>
          <a:p>
            <a:r>
              <a:rPr lang="en-US" altLang="en-US" smtClean="0"/>
              <a:t>The Mode</a:t>
            </a:r>
          </a:p>
        </p:txBody>
      </p:sp>
      <p:sp>
        <p:nvSpPr>
          <p:cNvPr id="25603" name="Content Placeholder 2"/>
          <p:cNvSpPr>
            <a:spLocks noGrp="1"/>
          </p:cNvSpPr>
          <p:nvPr>
            <p:ph idx="1"/>
          </p:nvPr>
        </p:nvSpPr>
        <p:spPr>
          <a:xfrm>
            <a:off x="677334" y="959557"/>
            <a:ext cx="10848622" cy="5081806"/>
          </a:xfrm>
        </p:spPr>
        <p:txBody>
          <a:bodyPr/>
          <a:lstStyle/>
          <a:p>
            <a:r>
              <a:rPr lang="en-US" altLang="en-US" sz="2400" dirty="0" smtClean="0"/>
              <a:t>Example with categorical data:</a:t>
            </a:r>
          </a:p>
          <a:p>
            <a:pPr>
              <a:buFontTx/>
              <a:buNone/>
            </a:pPr>
            <a:endParaRPr lang="en-US" altLang="en-US" sz="2000" dirty="0" smtClean="0"/>
          </a:p>
          <a:p>
            <a:pPr>
              <a:buFontTx/>
              <a:buNone/>
            </a:pPr>
            <a:r>
              <a:rPr lang="en-US" altLang="en-US" sz="2000" u="sng" dirty="0" smtClean="0"/>
              <a:t>Car Model</a:t>
            </a:r>
            <a:r>
              <a:rPr lang="en-US" altLang="en-US" sz="2000" dirty="0" smtClean="0"/>
              <a:t>     </a:t>
            </a:r>
            <a:r>
              <a:rPr lang="en-US" altLang="en-US" sz="2000" u="sng" dirty="0" smtClean="0"/>
              <a:t>Number in Parking Lot</a:t>
            </a:r>
          </a:p>
          <a:p>
            <a:pPr>
              <a:buFontTx/>
              <a:buNone/>
            </a:pPr>
            <a:r>
              <a:rPr lang="en-US" altLang="en-US" sz="2000" dirty="0" smtClean="0"/>
              <a:t>Acura	      	        3</a:t>
            </a:r>
          </a:p>
          <a:p>
            <a:pPr>
              <a:buFontTx/>
              <a:buNone/>
            </a:pPr>
            <a:r>
              <a:rPr lang="en-US" altLang="en-US" sz="2000" dirty="0" smtClean="0"/>
              <a:t>Ford		      	  5</a:t>
            </a:r>
          </a:p>
          <a:p>
            <a:pPr>
              <a:buFontTx/>
              <a:buNone/>
            </a:pPr>
            <a:r>
              <a:rPr lang="en-US" altLang="en-US" sz="2000" dirty="0" smtClean="0"/>
              <a:t>BMW		      	  1</a:t>
            </a:r>
          </a:p>
          <a:p>
            <a:pPr>
              <a:buFontTx/>
              <a:buNone/>
            </a:pPr>
            <a:r>
              <a:rPr lang="en-US" altLang="en-US" sz="2000" dirty="0" smtClean="0"/>
              <a:t>Toyota	      	     	  7</a:t>
            </a:r>
          </a:p>
        </p:txBody>
      </p:sp>
      <p:sp>
        <p:nvSpPr>
          <p:cNvPr id="4" name="Oval 3"/>
          <p:cNvSpPr/>
          <p:nvPr/>
        </p:nvSpPr>
        <p:spPr>
          <a:xfrm>
            <a:off x="2878666" y="3558822"/>
            <a:ext cx="8128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Oval 8"/>
          <p:cNvSpPr/>
          <p:nvPr/>
        </p:nvSpPr>
        <p:spPr>
          <a:xfrm>
            <a:off x="530577" y="3524955"/>
            <a:ext cx="1467555" cy="4572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a:off x="609600" y="2286000"/>
            <a:ext cx="5689600" cy="2019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0" name="Straight Arrow Connector 9"/>
          <p:cNvCxnSpPr/>
          <p:nvPr/>
        </p:nvCxnSpPr>
        <p:spPr>
          <a:xfrm flipH="1" flipV="1">
            <a:off x="1975555" y="3776133"/>
            <a:ext cx="903111" cy="564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608" name="TextBox 10"/>
          <p:cNvSpPr txBox="1">
            <a:spLocks noChangeArrowheads="1"/>
          </p:cNvSpPr>
          <p:nvPr/>
        </p:nvSpPr>
        <p:spPr bwMode="auto">
          <a:xfrm>
            <a:off x="711200" y="4724401"/>
            <a:ext cx="11130844" cy="400110"/>
          </a:xfrm>
          <a:prstGeom prst="rect">
            <a:avLst/>
          </a:prstGeom>
          <a:noFill/>
          <a:ln w="9525">
            <a:noFill/>
            <a:miter lim="800000"/>
            <a:headEnd/>
            <a:tailEnd/>
          </a:ln>
        </p:spPr>
        <p:txBody>
          <a:bodyPr wrap="square">
            <a:spAutoFit/>
          </a:bodyPr>
          <a:lstStyle/>
          <a:p>
            <a:pPr marL="342900" indent="-342900" eaLnBrk="1" hangingPunct="1"/>
            <a:r>
              <a:rPr lang="en-US" altLang="en-US" sz="2000" dirty="0"/>
              <a:t>The car that appears most often is Toyota (occurs 7 times), so the mode is the Toyota model</a:t>
            </a:r>
          </a:p>
        </p:txBody>
      </p:sp>
      <p:pic>
        <p:nvPicPr>
          <p:cNvPr id="25609" name="Picture 11"/>
          <p:cNvPicPr>
            <a:picLocks noChangeAspect="1" noChangeArrowheads="1"/>
          </p:cNvPicPr>
          <p:nvPr/>
        </p:nvPicPr>
        <p:blipFill>
          <a:blip r:embed="rId2" cstate="print"/>
          <a:srcRect/>
          <a:stretch>
            <a:fillRect/>
          </a:stretch>
        </p:blipFill>
        <p:spPr bwMode="auto">
          <a:xfrm>
            <a:off x="6604000" y="2057401"/>
            <a:ext cx="5249333" cy="2365375"/>
          </a:xfrm>
          <a:prstGeom prst="rect">
            <a:avLst/>
          </a:prstGeom>
          <a:noFill/>
          <a:ln w="9525">
            <a:noFill/>
            <a:miter lim="800000"/>
            <a:headEnd/>
            <a:tailEnd/>
          </a:ln>
          <a:effectLst/>
        </p:spPr>
      </p:pic>
      <p:sp>
        <p:nvSpPr>
          <p:cNvPr id="13" name="Oval 12"/>
          <p:cNvSpPr/>
          <p:nvPr/>
        </p:nvSpPr>
        <p:spPr>
          <a:xfrm>
            <a:off x="10566400" y="4038601"/>
            <a:ext cx="1016000" cy="38417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838200" y="76200"/>
            <a:ext cx="10515600" cy="914400"/>
          </a:xfrm>
        </p:spPr>
        <p:txBody>
          <a:bodyPr/>
          <a:lstStyle/>
          <a:p>
            <a:r>
              <a:rPr lang="en-US" altLang="en-US" smtClean="0"/>
              <a:t>Review Example</a:t>
            </a:r>
          </a:p>
        </p:txBody>
      </p:sp>
      <p:sp>
        <p:nvSpPr>
          <p:cNvPr id="26627" name="Content Placeholder 2"/>
          <p:cNvSpPr>
            <a:spLocks noGrp="1"/>
          </p:cNvSpPr>
          <p:nvPr>
            <p:ph idx="1"/>
          </p:nvPr>
        </p:nvSpPr>
        <p:spPr>
          <a:xfrm>
            <a:off x="677333" y="835379"/>
            <a:ext cx="10532533" cy="5205984"/>
          </a:xfrm>
        </p:spPr>
        <p:txBody>
          <a:bodyPr>
            <a:normAutofit/>
          </a:bodyPr>
          <a:lstStyle/>
          <a:p>
            <a:pPr>
              <a:buNone/>
            </a:pPr>
            <a:r>
              <a:rPr lang="en-US" altLang="en-US" sz="2400" dirty="0" smtClean="0"/>
              <a:t>Prices for 5 homes have been collected</a:t>
            </a:r>
          </a:p>
        </p:txBody>
      </p:sp>
      <p:sp>
        <p:nvSpPr>
          <p:cNvPr id="6" name="Text Box 4"/>
          <p:cNvSpPr txBox="1">
            <a:spLocks noChangeArrowheads="1"/>
          </p:cNvSpPr>
          <p:nvPr/>
        </p:nvSpPr>
        <p:spPr bwMode="auto">
          <a:xfrm>
            <a:off x="711200" y="2209801"/>
            <a:ext cx="2946400" cy="2708275"/>
          </a:xfrm>
          <a:prstGeom prst="rect">
            <a:avLst/>
          </a:prstGeom>
          <a:solidFill>
            <a:srgbClr val="F7F7A7"/>
          </a:solidFill>
          <a:ln w="25400">
            <a:solidFill>
              <a:schemeClr val="tx1"/>
            </a:solidFill>
            <a:miter lim="800000"/>
            <a:headEnd/>
            <a:tailEnd/>
          </a:ln>
          <a:effectLst/>
          <a:extLst/>
        </p:spPr>
        <p:txBody>
          <a:bodyPr>
            <a:spAutoFit/>
          </a:bodyPr>
          <a:lstStyle/>
          <a:p>
            <a:pPr eaLnBrk="1" hangingPunct="1">
              <a:defRPr/>
            </a:pPr>
            <a:r>
              <a:rPr lang="en-US" sz="2000" b="1">
                <a:latin typeface="+mn-lt"/>
                <a:cs typeface="Arial" charset="0"/>
              </a:rPr>
              <a:t>House Prices: </a:t>
            </a:r>
            <a:br>
              <a:rPr lang="en-US" sz="2000" b="1">
                <a:latin typeface="+mn-lt"/>
                <a:cs typeface="Arial" charset="0"/>
              </a:rPr>
            </a:br>
            <a:r>
              <a:rPr lang="en-US" sz="2000" b="1">
                <a:latin typeface="+mn-lt"/>
                <a:cs typeface="Arial" charset="0"/>
              </a:rPr>
              <a:t/>
            </a:r>
            <a:br>
              <a:rPr lang="en-US" sz="2000" b="1">
                <a:latin typeface="+mn-lt"/>
                <a:cs typeface="Arial" charset="0"/>
              </a:rPr>
            </a:br>
            <a:r>
              <a:rPr lang="en-US" sz="2000" b="1">
                <a:latin typeface="+mn-lt"/>
                <a:cs typeface="Arial" charset="0"/>
              </a:rPr>
              <a:t>       $2,000,000</a:t>
            </a:r>
          </a:p>
          <a:p>
            <a:pPr eaLnBrk="1" hangingPunct="1">
              <a:defRPr/>
            </a:pPr>
            <a:r>
              <a:rPr lang="en-US" sz="2000" b="1">
                <a:latin typeface="+mn-lt"/>
                <a:cs typeface="Arial" charset="0"/>
              </a:rPr>
              <a:t>            500,000</a:t>
            </a:r>
            <a:br>
              <a:rPr lang="en-US" sz="2000" b="1">
                <a:latin typeface="+mn-lt"/>
                <a:cs typeface="Arial" charset="0"/>
              </a:rPr>
            </a:br>
            <a:r>
              <a:rPr lang="en-US" sz="2000" b="1">
                <a:latin typeface="+mn-lt"/>
                <a:cs typeface="Arial" charset="0"/>
              </a:rPr>
              <a:t>            300,000</a:t>
            </a:r>
            <a:br>
              <a:rPr lang="en-US" sz="2000" b="1">
                <a:latin typeface="+mn-lt"/>
                <a:cs typeface="Arial" charset="0"/>
              </a:rPr>
            </a:br>
            <a:r>
              <a:rPr lang="en-US" sz="2000" b="1">
                <a:latin typeface="+mn-lt"/>
                <a:cs typeface="Arial" charset="0"/>
              </a:rPr>
              <a:t>            100,000</a:t>
            </a:r>
            <a:br>
              <a:rPr lang="en-US" sz="2000" b="1">
                <a:latin typeface="+mn-lt"/>
                <a:cs typeface="Arial" charset="0"/>
              </a:rPr>
            </a:br>
            <a:r>
              <a:rPr lang="en-US" sz="2000" b="1">
                <a:latin typeface="+mn-lt"/>
                <a:cs typeface="Arial" charset="0"/>
              </a:rPr>
              <a:t>         </a:t>
            </a:r>
            <a:r>
              <a:rPr lang="en-US" sz="2000" b="1" u="sng">
                <a:latin typeface="+mn-lt"/>
                <a:cs typeface="Arial" charset="0"/>
              </a:rPr>
              <a:t>   100,000</a:t>
            </a:r>
          </a:p>
          <a:p>
            <a:pPr eaLnBrk="1" hangingPunct="1">
              <a:spcBef>
                <a:spcPct val="50000"/>
              </a:spcBef>
              <a:defRPr/>
            </a:pPr>
            <a:r>
              <a:rPr lang="en-US" sz="2000">
                <a:latin typeface="+mn-lt"/>
                <a:cs typeface="Arial" charset="0"/>
              </a:rPr>
              <a:t>Sum  </a:t>
            </a:r>
            <a:r>
              <a:rPr lang="en-US" sz="2000" b="1">
                <a:latin typeface="+mn-lt"/>
                <a:cs typeface="Arial" charset="0"/>
              </a:rPr>
              <a:t>3,000,000</a:t>
            </a:r>
          </a:p>
        </p:txBody>
      </p:sp>
      <p:sp>
        <p:nvSpPr>
          <p:cNvPr id="7" name="Rectangle 5"/>
          <p:cNvSpPr>
            <a:spLocks noChangeArrowheads="1"/>
          </p:cNvSpPr>
          <p:nvPr/>
        </p:nvSpPr>
        <p:spPr bwMode="auto">
          <a:xfrm>
            <a:off x="4165600" y="2209800"/>
            <a:ext cx="7518400" cy="3200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5342" tIns="42672" rIns="85342" bIns="42672"/>
          <a:lstStyle/>
          <a:p>
            <a:pPr marL="342900" indent="-342900" eaLnBrk="1" hangingPunct="1">
              <a:spcBef>
                <a:spcPct val="20000"/>
              </a:spcBef>
              <a:buClr>
                <a:schemeClr val="tx1"/>
              </a:buClr>
              <a:buSzPct val="85000"/>
              <a:buFont typeface="Wingdings" pitchFamily="2" charset="2"/>
              <a:buChar char="§"/>
              <a:defRPr/>
            </a:pPr>
            <a:r>
              <a:rPr lang="en-US" sz="2700" b="1" dirty="0">
                <a:latin typeface="+mn-lt"/>
                <a:cs typeface="Arial" charset="0"/>
              </a:rPr>
              <a:t>Mean:</a:t>
            </a:r>
            <a:r>
              <a:rPr lang="en-US" sz="2700" dirty="0">
                <a:latin typeface="+mn-lt"/>
                <a:cs typeface="Arial" charset="0"/>
              </a:rPr>
              <a:t>    ($3,000,000/5)  </a:t>
            </a:r>
          </a:p>
          <a:p>
            <a:pPr marL="342900" indent="-342900" eaLnBrk="1" hangingPunct="1">
              <a:spcBef>
                <a:spcPts val="1200"/>
              </a:spcBef>
              <a:buClr>
                <a:schemeClr val="tx1"/>
              </a:buClr>
              <a:buSzPct val="85000"/>
              <a:buFont typeface="Wingdings" pitchFamily="2" charset="2"/>
              <a:buNone/>
              <a:defRPr/>
            </a:pPr>
            <a:r>
              <a:rPr lang="en-US" sz="2700" dirty="0">
                <a:solidFill>
                  <a:schemeClr val="tx2"/>
                </a:solidFill>
                <a:latin typeface="+mn-lt"/>
                <a:cs typeface="Arial" charset="0"/>
              </a:rPr>
              <a:t>		         =  </a:t>
            </a:r>
            <a:r>
              <a:rPr lang="en-US" sz="2700" b="1" dirty="0">
                <a:solidFill>
                  <a:srgbClr val="00B400"/>
                </a:solidFill>
                <a:latin typeface="+mn-lt"/>
                <a:cs typeface="Arial" charset="0"/>
              </a:rPr>
              <a:t>$600,000</a:t>
            </a:r>
          </a:p>
          <a:p>
            <a:pPr marL="342900" indent="-342900" eaLnBrk="1" hangingPunct="1">
              <a:lnSpc>
                <a:spcPct val="80000"/>
              </a:lnSpc>
              <a:spcBef>
                <a:spcPts val="1200"/>
              </a:spcBef>
              <a:buClr>
                <a:schemeClr val="tx1"/>
              </a:buClr>
              <a:buSzPct val="85000"/>
              <a:buFont typeface="Wingdings" pitchFamily="2" charset="2"/>
              <a:buChar char="§"/>
              <a:defRPr/>
            </a:pPr>
            <a:r>
              <a:rPr lang="en-US" sz="2700" b="1" dirty="0">
                <a:latin typeface="+mn-lt"/>
                <a:cs typeface="Arial" charset="0"/>
              </a:rPr>
              <a:t>Median:</a:t>
            </a:r>
            <a:r>
              <a:rPr lang="en-US" sz="2700" dirty="0">
                <a:latin typeface="+mn-lt"/>
                <a:cs typeface="Arial" charset="0"/>
              </a:rPr>
              <a:t>  middle value of </a:t>
            </a:r>
            <a:r>
              <a:rPr lang="en-US" sz="2700" dirty="0" smtClean="0">
                <a:latin typeface="+mn-lt"/>
                <a:cs typeface="Arial" charset="0"/>
              </a:rPr>
              <a:t>ranked data</a:t>
            </a:r>
            <a:endParaRPr lang="en-US" sz="2700" dirty="0">
              <a:latin typeface="+mn-lt"/>
              <a:cs typeface="Arial" charset="0"/>
            </a:endParaRPr>
          </a:p>
          <a:p>
            <a:pPr eaLnBrk="1" hangingPunct="1">
              <a:spcBef>
                <a:spcPts val="1200"/>
              </a:spcBef>
              <a:buClr>
                <a:schemeClr val="tx1"/>
              </a:buClr>
              <a:buSzPct val="85000"/>
              <a:defRPr/>
            </a:pPr>
            <a:r>
              <a:rPr lang="en-US" sz="2700" dirty="0">
                <a:solidFill>
                  <a:schemeClr val="tx2"/>
                </a:solidFill>
                <a:latin typeface="+mn-lt"/>
                <a:cs typeface="Arial" charset="0"/>
              </a:rPr>
              <a:t>                    =  </a:t>
            </a:r>
            <a:r>
              <a:rPr lang="en-US" sz="2700" b="1" dirty="0">
                <a:solidFill>
                  <a:srgbClr val="00B400"/>
                </a:solidFill>
                <a:latin typeface="+mn-lt"/>
                <a:cs typeface="Arial" charset="0"/>
              </a:rPr>
              <a:t>$300,000</a:t>
            </a:r>
          </a:p>
          <a:p>
            <a:pPr marL="342900" indent="-342900" eaLnBrk="1" hangingPunct="1">
              <a:spcBef>
                <a:spcPts val="1200"/>
              </a:spcBef>
              <a:buClr>
                <a:schemeClr val="tx1"/>
              </a:buClr>
              <a:buSzPct val="85000"/>
              <a:buFont typeface="Wingdings" pitchFamily="2" charset="2"/>
              <a:buChar char="§"/>
              <a:defRPr/>
            </a:pPr>
            <a:r>
              <a:rPr lang="en-US" sz="2700" b="1" dirty="0">
                <a:latin typeface="+mn-lt"/>
                <a:cs typeface="Arial" charset="0"/>
              </a:rPr>
              <a:t>Mode:</a:t>
            </a:r>
            <a:r>
              <a:rPr lang="en-US" sz="2700" dirty="0">
                <a:latin typeface="+mn-lt"/>
                <a:cs typeface="Arial" charset="0"/>
              </a:rPr>
              <a:t>  appears most often </a:t>
            </a:r>
            <a:r>
              <a:rPr lang="en-US" sz="2700" dirty="0">
                <a:solidFill>
                  <a:schemeClr val="tx2"/>
                </a:solidFill>
                <a:latin typeface="+mn-lt"/>
                <a:cs typeface="Arial" charset="0"/>
              </a:rPr>
              <a:t/>
            </a:r>
            <a:br>
              <a:rPr lang="en-US" sz="2700" dirty="0">
                <a:solidFill>
                  <a:schemeClr val="tx2"/>
                </a:solidFill>
                <a:latin typeface="+mn-lt"/>
                <a:cs typeface="Arial" charset="0"/>
              </a:rPr>
            </a:br>
            <a:r>
              <a:rPr lang="en-US" sz="2700" dirty="0">
                <a:solidFill>
                  <a:schemeClr val="tx2"/>
                </a:solidFill>
                <a:latin typeface="+mn-lt"/>
                <a:cs typeface="Arial" charset="0"/>
              </a:rPr>
              <a:t>                 =  </a:t>
            </a:r>
            <a:r>
              <a:rPr lang="en-US" sz="2700" b="1" dirty="0">
                <a:solidFill>
                  <a:srgbClr val="00B400"/>
                </a:solidFill>
                <a:latin typeface="+mn-lt"/>
                <a:cs typeface="Arial" charset="0"/>
              </a:rPr>
              <a:t>$100,000</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38200" y="76200"/>
            <a:ext cx="10515600" cy="914400"/>
          </a:xfrm>
        </p:spPr>
        <p:txBody>
          <a:bodyPr>
            <a:normAutofit/>
          </a:bodyPr>
          <a:lstStyle/>
          <a:p>
            <a:pPr>
              <a:defRPr/>
            </a:pPr>
            <a:r>
              <a:rPr lang="en-US" smtClean="0"/>
              <a:t>The Shapes of Frequency Distributions</a:t>
            </a:r>
          </a:p>
        </p:txBody>
      </p:sp>
      <p:pic>
        <p:nvPicPr>
          <p:cNvPr id="27651" name="Content Placeholder 2"/>
          <p:cNvPicPr>
            <a:picLocks noGrp="1" noChangeAspect="1"/>
          </p:cNvPicPr>
          <p:nvPr>
            <p:ph idx="1"/>
          </p:nvPr>
        </p:nvPicPr>
        <p:blipFill>
          <a:blip r:embed="rId2" cstate="print"/>
          <a:srcRect/>
          <a:stretch>
            <a:fillRect/>
          </a:stretch>
        </p:blipFill>
        <p:spPr>
          <a:xfrm>
            <a:off x="679451" y="3932238"/>
            <a:ext cx="3181349" cy="1554162"/>
          </a:xfrm>
        </p:spPr>
      </p:pic>
      <p:sp>
        <p:nvSpPr>
          <p:cNvPr id="27652" name="TextBox 1"/>
          <p:cNvSpPr txBox="1">
            <a:spLocks noChangeArrowheads="1"/>
          </p:cNvSpPr>
          <p:nvPr/>
        </p:nvSpPr>
        <p:spPr bwMode="auto">
          <a:xfrm>
            <a:off x="3251200" y="1219201"/>
            <a:ext cx="4876800" cy="523875"/>
          </a:xfrm>
          <a:prstGeom prst="rect">
            <a:avLst/>
          </a:prstGeom>
          <a:solidFill>
            <a:srgbClr val="F7F7A7"/>
          </a:solidFill>
          <a:ln w="12700">
            <a:solidFill>
              <a:schemeClr val="tx1"/>
            </a:solidFill>
            <a:miter lim="800000"/>
            <a:headEnd/>
            <a:tailEnd/>
          </a:ln>
        </p:spPr>
        <p:txBody>
          <a:bodyPr>
            <a:spAutoFit/>
          </a:bodyPr>
          <a:lstStyle/>
          <a:p>
            <a:pPr algn="ctr" eaLnBrk="1" hangingPunct="1"/>
            <a:r>
              <a:rPr lang="en-US" altLang="en-US" sz="2800"/>
              <a:t>Distribution Shape</a:t>
            </a:r>
          </a:p>
        </p:txBody>
      </p:sp>
      <p:sp>
        <p:nvSpPr>
          <p:cNvPr id="27653" name="TextBox 6"/>
          <p:cNvSpPr txBox="1">
            <a:spLocks noChangeArrowheads="1"/>
          </p:cNvSpPr>
          <p:nvPr/>
        </p:nvSpPr>
        <p:spPr bwMode="auto">
          <a:xfrm>
            <a:off x="914400" y="2057401"/>
            <a:ext cx="2980267" cy="523875"/>
          </a:xfrm>
          <a:prstGeom prst="rect">
            <a:avLst/>
          </a:prstGeom>
          <a:solidFill>
            <a:srgbClr val="CCE9AD"/>
          </a:solidFill>
          <a:ln w="12700">
            <a:solidFill>
              <a:schemeClr val="tx1"/>
            </a:solidFill>
            <a:miter lim="800000"/>
            <a:headEnd/>
            <a:tailEnd/>
          </a:ln>
        </p:spPr>
        <p:txBody>
          <a:bodyPr>
            <a:spAutoFit/>
          </a:bodyPr>
          <a:lstStyle/>
          <a:p>
            <a:pPr algn="ctr" eaLnBrk="1" hangingPunct="1"/>
            <a:r>
              <a:rPr lang="en-US" altLang="en-US" sz="2800"/>
              <a:t>Symmetric</a:t>
            </a:r>
          </a:p>
        </p:txBody>
      </p:sp>
      <p:sp>
        <p:nvSpPr>
          <p:cNvPr id="27654" name="TextBox 7"/>
          <p:cNvSpPr txBox="1">
            <a:spLocks noChangeArrowheads="1"/>
          </p:cNvSpPr>
          <p:nvPr/>
        </p:nvSpPr>
        <p:spPr bwMode="auto">
          <a:xfrm>
            <a:off x="6874933" y="2057401"/>
            <a:ext cx="2980267" cy="523875"/>
          </a:xfrm>
          <a:prstGeom prst="rect">
            <a:avLst/>
          </a:prstGeom>
          <a:solidFill>
            <a:srgbClr val="CCE9AD"/>
          </a:solidFill>
          <a:ln w="12700">
            <a:solidFill>
              <a:schemeClr val="tx1"/>
            </a:solidFill>
            <a:miter lim="800000"/>
            <a:headEnd/>
            <a:tailEnd/>
          </a:ln>
        </p:spPr>
        <p:txBody>
          <a:bodyPr>
            <a:spAutoFit/>
          </a:bodyPr>
          <a:lstStyle/>
          <a:p>
            <a:pPr algn="ctr" eaLnBrk="1" hangingPunct="1"/>
            <a:r>
              <a:rPr lang="en-US" altLang="en-US" sz="2800"/>
              <a:t>Skewed</a:t>
            </a:r>
          </a:p>
        </p:txBody>
      </p:sp>
      <p:sp>
        <p:nvSpPr>
          <p:cNvPr id="27655" name="TextBox 8"/>
          <p:cNvSpPr txBox="1">
            <a:spLocks noChangeArrowheads="1"/>
          </p:cNvSpPr>
          <p:nvPr/>
        </p:nvSpPr>
        <p:spPr bwMode="auto">
          <a:xfrm>
            <a:off x="5486400" y="2819401"/>
            <a:ext cx="2438400" cy="461665"/>
          </a:xfrm>
          <a:prstGeom prst="rect">
            <a:avLst/>
          </a:prstGeom>
          <a:solidFill>
            <a:srgbClr val="CCE9AD"/>
          </a:solidFill>
          <a:ln w="12700">
            <a:solidFill>
              <a:schemeClr val="tx1"/>
            </a:solidFill>
            <a:miter lim="800000"/>
            <a:headEnd/>
            <a:tailEnd/>
          </a:ln>
        </p:spPr>
        <p:txBody>
          <a:bodyPr>
            <a:spAutoFit/>
          </a:bodyPr>
          <a:lstStyle/>
          <a:p>
            <a:pPr algn="ctr" eaLnBrk="1" hangingPunct="1"/>
            <a:r>
              <a:rPr lang="en-US" altLang="en-US" sz="2400"/>
              <a:t>Left- Skewed</a:t>
            </a:r>
          </a:p>
        </p:txBody>
      </p:sp>
      <p:sp>
        <p:nvSpPr>
          <p:cNvPr id="27656" name="TextBox 9"/>
          <p:cNvSpPr txBox="1">
            <a:spLocks noChangeArrowheads="1"/>
          </p:cNvSpPr>
          <p:nvPr/>
        </p:nvSpPr>
        <p:spPr bwMode="auto">
          <a:xfrm>
            <a:off x="8940800" y="2819401"/>
            <a:ext cx="2438400" cy="461665"/>
          </a:xfrm>
          <a:prstGeom prst="rect">
            <a:avLst/>
          </a:prstGeom>
          <a:solidFill>
            <a:srgbClr val="CCE9AD"/>
          </a:solidFill>
          <a:ln w="12700">
            <a:solidFill>
              <a:schemeClr val="tx1"/>
            </a:solidFill>
            <a:miter lim="800000"/>
            <a:headEnd/>
            <a:tailEnd/>
          </a:ln>
        </p:spPr>
        <p:txBody>
          <a:bodyPr>
            <a:spAutoFit/>
          </a:bodyPr>
          <a:lstStyle/>
          <a:p>
            <a:pPr algn="ctr" eaLnBrk="1" hangingPunct="1"/>
            <a:r>
              <a:rPr lang="en-US" altLang="en-US" sz="2400"/>
              <a:t>Right- Skewed</a:t>
            </a:r>
          </a:p>
        </p:txBody>
      </p:sp>
      <p:pic>
        <p:nvPicPr>
          <p:cNvPr id="27657" name="Picture 3"/>
          <p:cNvPicPr>
            <a:picLocks noChangeAspect="1"/>
          </p:cNvPicPr>
          <p:nvPr/>
        </p:nvPicPr>
        <p:blipFill>
          <a:blip r:embed="rId3" cstate="print"/>
          <a:srcRect/>
          <a:stretch>
            <a:fillRect/>
          </a:stretch>
        </p:blipFill>
        <p:spPr bwMode="auto">
          <a:xfrm>
            <a:off x="4777317" y="3886200"/>
            <a:ext cx="3350683" cy="1411288"/>
          </a:xfrm>
          <a:prstGeom prst="rect">
            <a:avLst/>
          </a:prstGeom>
          <a:noFill/>
          <a:ln w="9525">
            <a:noFill/>
            <a:miter lim="800000"/>
            <a:headEnd/>
            <a:tailEnd/>
          </a:ln>
        </p:spPr>
      </p:pic>
      <p:pic>
        <p:nvPicPr>
          <p:cNvPr id="27658" name="Picture 4"/>
          <p:cNvPicPr>
            <a:picLocks noChangeAspect="1"/>
          </p:cNvPicPr>
          <p:nvPr/>
        </p:nvPicPr>
        <p:blipFill>
          <a:blip r:embed="rId4" cstate="print"/>
          <a:srcRect/>
          <a:stretch>
            <a:fillRect/>
          </a:stretch>
        </p:blipFill>
        <p:spPr bwMode="auto">
          <a:xfrm>
            <a:off x="8921752" y="3962400"/>
            <a:ext cx="3168649" cy="1335088"/>
          </a:xfrm>
          <a:prstGeom prst="rect">
            <a:avLst/>
          </a:prstGeom>
          <a:noFill/>
          <a:ln w="9525">
            <a:noFill/>
            <a:miter lim="800000"/>
            <a:headEnd/>
            <a:tailEnd/>
          </a:ln>
        </p:spPr>
      </p:pic>
      <p:sp>
        <p:nvSpPr>
          <p:cNvPr id="27659" name="Rectangle 15"/>
          <p:cNvSpPr>
            <a:spLocks noChangeArrowheads="1"/>
          </p:cNvSpPr>
          <p:nvPr/>
        </p:nvSpPr>
        <p:spPr bwMode="auto">
          <a:xfrm>
            <a:off x="914401" y="5549901"/>
            <a:ext cx="1880324" cy="397545"/>
          </a:xfrm>
          <a:prstGeom prst="rect">
            <a:avLst/>
          </a:prstGeom>
          <a:noFill/>
          <a:ln w="12700">
            <a:noFill/>
            <a:miter lim="800000"/>
            <a:headEnd/>
            <a:tailEnd/>
          </a:ln>
          <a:effectLst/>
        </p:spPr>
        <p:txBody>
          <a:bodyPr wrap="none" lIns="90488" tIns="44450" rIns="90488" bIns="44450">
            <a:spAutoFit/>
          </a:bodyPr>
          <a:lstStyle/>
          <a:p>
            <a:pPr eaLnBrk="1" hangingPunct="1"/>
            <a:r>
              <a:rPr lang="en-US" altLang="en-US" sz="2000"/>
              <a:t>Mean = Median</a:t>
            </a:r>
            <a:endParaRPr lang="en-US" altLang="en-US"/>
          </a:p>
        </p:txBody>
      </p:sp>
      <p:sp>
        <p:nvSpPr>
          <p:cNvPr id="27660" name="Rectangle 18"/>
          <p:cNvSpPr>
            <a:spLocks noChangeArrowheads="1"/>
          </p:cNvSpPr>
          <p:nvPr/>
        </p:nvSpPr>
        <p:spPr bwMode="auto">
          <a:xfrm>
            <a:off x="5369984" y="5549901"/>
            <a:ext cx="1880324" cy="397545"/>
          </a:xfrm>
          <a:prstGeom prst="rect">
            <a:avLst/>
          </a:prstGeom>
          <a:noFill/>
          <a:ln w="12700">
            <a:noFill/>
            <a:miter lim="800000"/>
            <a:headEnd/>
            <a:tailEnd/>
          </a:ln>
          <a:effectLst/>
        </p:spPr>
        <p:txBody>
          <a:bodyPr wrap="none" lIns="90488" tIns="44450" rIns="90488" bIns="44450">
            <a:spAutoFit/>
          </a:bodyPr>
          <a:lstStyle/>
          <a:p>
            <a:pPr eaLnBrk="1" hangingPunct="1"/>
            <a:r>
              <a:rPr lang="en-US" altLang="en-US" sz="2000"/>
              <a:t>Mean &lt; Median</a:t>
            </a:r>
          </a:p>
        </p:txBody>
      </p:sp>
      <p:sp>
        <p:nvSpPr>
          <p:cNvPr id="27661" name="Rectangle 20"/>
          <p:cNvSpPr>
            <a:spLocks noChangeArrowheads="1"/>
          </p:cNvSpPr>
          <p:nvPr/>
        </p:nvSpPr>
        <p:spPr bwMode="auto">
          <a:xfrm>
            <a:off x="9146117" y="5549901"/>
            <a:ext cx="1949253" cy="397545"/>
          </a:xfrm>
          <a:prstGeom prst="rect">
            <a:avLst/>
          </a:prstGeom>
          <a:noFill/>
          <a:ln w="12700">
            <a:noFill/>
            <a:miter lim="800000"/>
            <a:headEnd/>
            <a:tailEnd/>
          </a:ln>
          <a:effectLst/>
        </p:spPr>
        <p:txBody>
          <a:bodyPr wrap="none" lIns="90488" tIns="44450" rIns="90488" bIns="44450">
            <a:spAutoFit/>
          </a:bodyPr>
          <a:lstStyle/>
          <a:p>
            <a:pPr eaLnBrk="1" hangingPunct="1"/>
            <a:r>
              <a:rPr lang="en-US" altLang="en-US">
                <a:solidFill>
                  <a:srgbClr val="FF00FF"/>
                </a:solidFill>
              </a:rPr>
              <a:t> </a:t>
            </a:r>
            <a:r>
              <a:rPr lang="en-US" altLang="en-US" sz="2000"/>
              <a:t>Median &lt; Mean</a:t>
            </a:r>
            <a:endParaRPr lang="en-US" altLang="en-US"/>
          </a:p>
        </p:txBody>
      </p:sp>
      <p:cxnSp>
        <p:nvCxnSpPr>
          <p:cNvPr id="13" name="Straight Connector 12"/>
          <p:cNvCxnSpPr>
            <a:stCxn id="27652" idx="2"/>
          </p:cNvCxnSpPr>
          <p:nvPr/>
        </p:nvCxnSpPr>
        <p:spPr>
          <a:xfrm>
            <a:off x="5689600" y="1743076"/>
            <a:ext cx="0" cy="1619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438400" y="1895476"/>
            <a:ext cx="0" cy="1619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432800" y="1905001"/>
            <a:ext cx="0" cy="1619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438400" y="1905000"/>
            <a:ext cx="599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432800" y="2581275"/>
            <a:ext cx="0" cy="6540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7655" idx="3"/>
            <a:endCxn id="27656" idx="1"/>
          </p:cNvCxnSpPr>
          <p:nvPr/>
        </p:nvCxnSpPr>
        <p:spPr>
          <a:xfrm>
            <a:off x="7924800" y="3050234"/>
            <a:ext cx="101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Which Measure of Central Tendency Should You Use?</a:t>
            </a:r>
          </a:p>
        </p:txBody>
      </p:sp>
      <p:sp>
        <p:nvSpPr>
          <p:cNvPr id="27651" name="Content Placeholder 2"/>
          <p:cNvSpPr>
            <a:spLocks noGrp="1"/>
          </p:cNvSpPr>
          <p:nvPr>
            <p:ph idx="1"/>
          </p:nvPr>
        </p:nvSpPr>
        <p:spPr>
          <a:xfrm>
            <a:off x="677334" y="835379"/>
            <a:ext cx="10442222" cy="5205984"/>
          </a:xfrm>
        </p:spPr>
        <p:txBody>
          <a:bodyPr>
            <a:normAutofit/>
          </a:bodyPr>
          <a:lstStyle/>
          <a:p>
            <a:pPr>
              <a:spcBef>
                <a:spcPts val="2400"/>
              </a:spcBef>
              <a:defRPr/>
            </a:pPr>
            <a:endParaRPr lang="en-US" sz="2400" dirty="0" smtClean="0">
              <a:solidFill>
                <a:schemeClr val="tx1"/>
              </a:solidFill>
            </a:endParaRPr>
          </a:p>
          <a:p>
            <a:pPr>
              <a:spcBef>
                <a:spcPts val="2400"/>
              </a:spcBef>
              <a:defRPr/>
            </a:pPr>
            <a:r>
              <a:rPr lang="en-US" sz="2400" dirty="0" smtClean="0">
                <a:solidFill>
                  <a:schemeClr val="tx1"/>
                </a:solidFill>
              </a:rPr>
              <a:t>The</a:t>
            </a:r>
            <a:r>
              <a:rPr lang="en-US" sz="2400" b="1" dirty="0" smtClean="0">
                <a:solidFill>
                  <a:schemeClr val="tx1"/>
                </a:solidFill>
              </a:rPr>
              <a:t> mean</a:t>
            </a:r>
            <a:r>
              <a:rPr lang="en-US" sz="2400" dirty="0" smtClean="0">
                <a:solidFill>
                  <a:schemeClr val="tx1"/>
                </a:solidFill>
              </a:rPr>
              <a:t> is generally used, unless extreme values (outliers) exist</a:t>
            </a:r>
          </a:p>
          <a:p>
            <a:pPr>
              <a:spcBef>
                <a:spcPts val="2400"/>
              </a:spcBef>
              <a:defRPr/>
            </a:pPr>
            <a:r>
              <a:rPr lang="en-US" sz="2400" dirty="0" smtClean="0">
                <a:solidFill>
                  <a:schemeClr val="tx1"/>
                </a:solidFill>
              </a:rPr>
              <a:t>If outliers are present, the </a:t>
            </a:r>
            <a:r>
              <a:rPr lang="en-US" sz="2400" b="1" dirty="0" smtClean="0">
                <a:solidFill>
                  <a:schemeClr val="tx1"/>
                </a:solidFill>
              </a:rPr>
              <a:t>median</a:t>
            </a:r>
            <a:r>
              <a:rPr lang="en-US" sz="2400" dirty="0" smtClean="0">
                <a:solidFill>
                  <a:schemeClr val="tx1"/>
                </a:solidFill>
              </a:rPr>
              <a:t> is often used, since the median is not sensitive to outliers</a:t>
            </a:r>
          </a:p>
          <a:p>
            <a:pPr lvl="1">
              <a:spcBef>
                <a:spcPts val="2400"/>
              </a:spcBef>
              <a:defRPr/>
            </a:pPr>
            <a:r>
              <a:rPr lang="en-US" sz="2000" dirty="0" smtClean="0">
                <a:solidFill>
                  <a:schemeClr val="tx1"/>
                </a:solidFill>
              </a:rPr>
              <a:t>For example, median home prices may be reported for a region; it is less sensitive to outliers</a:t>
            </a:r>
          </a:p>
          <a:p>
            <a:pPr>
              <a:spcBef>
                <a:spcPts val="2400"/>
              </a:spcBef>
              <a:defRPr/>
            </a:pPr>
            <a:r>
              <a:rPr lang="en-US" sz="2400" dirty="0" smtClean="0">
                <a:solidFill>
                  <a:schemeClr val="tx1"/>
                </a:solidFill>
              </a:rPr>
              <a:t>For categorical data, the </a:t>
            </a:r>
            <a:r>
              <a:rPr lang="en-US" sz="2400" b="1" dirty="0" smtClean="0">
                <a:solidFill>
                  <a:schemeClr val="tx1"/>
                </a:solidFill>
              </a:rPr>
              <a:t>mode</a:t>
            </a:r>
            <a:r>
              <a:rPr lang="en-US" sz="2400" dirty="0" smtClean="0">
                <a:solidFill>
                  <a:schemeClr val="tx1"/>
                </a:solidFill>
              </a:rPr>
              <a:t> is the best choice</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838200" y="76200"/>
            <a:ext cx="10515600" cy="914400"/>
          </a:xfrm>
        </p:spPr>
        <p:txBody>
          <a:bodyPr/>
          <a:lstStyle/>
          <a:p>
            <a:r>
              <a:rPr lang="en-US" altLang="en-US" smtClean="0"/>
              <a:t>Advantages and Disadvantages</a:t>
            </a:r>
          </a:p>
        </p:txBody>
      </p:sp>
      <p:pic>
        <p:nvPicPr>
          <p:cNvPr id="32771" name="Picture 4"/>
          <p:cNvPicPr>
            <a:picLocks noChangeAspect="1" noChangeArrowheads="1"/>
          </p:cNvPicPr>
          <p:nvPr/>
        </p:nvPicPr>
        <p:blipFill>
          <a:blip r:embed="rId2" cstate="print"/>
          <a:srcRect/>
          <a:stretch>
            <a:fillRect/>
          </a:stretch>
        </p:blipFill>
        <p:spPr bwMode="auto">
          <a:xfrm>
            <a:off x="869245" y="860777"/>
            <a:ext cx="8116711" cy="57085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noFill/>
        </p:spPr>
        <p:txBody>
          <a:bodyPr lIns="90488" tIns="44450" rIns="90488" bIns="44450" anchorCtr="1"/>
          <a:lstStyle/>
          <a:p>
            <a:r>
              <a:rPr lang="en-US" b="1" dirty="0" smtClean="0"/>
              <a:t>Thinking Challenge</a:t>
            </a:r>
          </a:p>
        </p:txBody>
      </p:sp>
      <p:sp>
        <p:nvSpPr>
          <p:cNvPr id="55299" name="Rectangle 3"/>
          <p:cNvSpPr>
            <a:spLocks noGrp="1" noChangeArrowheads="1"/>
          </p:cNvSpPr>
          <p:nvPr>
            <p:ph type="body" sz="half" idx="1"/>
          </p:nvPr>
        </p:nvSpPr>
        <p:spPr>
          <a:xfrm>
            <a:off x="609599" y="1630363"/>
            <a:ext cx="6513689" cy="4495800"/>
          </a:xfrm>
          <a:noFill/>
        </p:spPr>
        <p:txBody>
          <a:bodyPr lIns="90488" tIns="44450" rIns="90488" bIns="44450">
            <a:normAutofit/>
          </a:bodyPr>
          <a:lstStyle/>
          <a:p>
            <a:pPr marL="0" indent="0">
              <a:buFontTx/>
              <a:buNone/>
            </a:pPr>
            <a:r>
              <a:rPr lang="en-US" sz="2400" dirty="0" smtClean="0"/>
              <a:t>You’re a financial analyst for Prudential-Bache Securities. You have collected the following closing stock prices of  new stock issues:  </a:t>
            </a:r>
            <a:r>
              <a:rPr lang="en-US" sz="2400" b="1" dirty="0" smtClean="0"/>
              <a:t>17, 16, 21, 18, 13, 16, 12, 11.</a:t>
            </a:r>
          </a:p>
          <a:p>
            <a:pPr marL="0" indent="0">
              <a:buFontTx/>
              <a:buNone/>
            </a:pPr>
            <a:endParaRPr lang="en-US" sz="2400" b="1" dirty="0" smtClean="0"/>
          </a:p>
          <a:p>
            <a:pPr marL="0" indent="0">
              <a:buFontTx/>
              <a:buNone/>
            </a:pPr>
            <a:endParaRPr lang="en-US" sz="2400" dirty="0" smtClean="0"/>
          </a:p>
          <a:p>
            <a:pPr marL="0" indent="0">
              <a:buFontTx/>
              <a:buNone/>
            </a:pPr>
            <a:r>
              <a:rPr lang="en-US" sz="2400" dirty="0" smtClean="0"/>
              <a:t>Describe the stock prices in terms of </a:t>
            </a:r>
            <a:r>
              <a:rPr lang="en-US" sz="2400" b="1" dirty="0" smtClean="0"/>
              <a:t>central tendency</a:t>
            </a:r>
            <a:r>
              <a:rPr lang="en-US" sz="2400" dirty="0" smtClean="0"/>
              <a:t>.</a:t>
            </a:r>
          </a:p>
        </p:txBody>
      </p:sp>
      <p:sp>
        <p:nvSpPr>
          <p:cNvPr id="55300" name="Freeform 4"/>
          <p:cNvSpPr>
            <a:spLocks/>
          </p:cNvSpPr>
          <p:nvPr/>
        </p:nvSpPr>
        <p:spPr bwMode="auto">
          <a:xfrm>
            <a:off x="7198783" y="2087387"/>
            <a:ext cx="4993217" cy="3051175"/>
          </a:xfrm>
          <a:custGeom>
            <a:avLst/>
            <a:gdLst>
              <a:gd name="T0" fmla="*/ 2147483647 w 2359"/>
              <a:gd name="T1" fmla="*/ 2147483647 h 1922"/>
              <a:gd name="T2" fmla="*/ 2147483647 w 2359"/>
              <a:gd name="T3" fmla="*/ 2147483647 h 1922"/>
              <a:gd name="T4" fmla="*/ 2147483647 w 2359"/>
              <a:gd name="T5" fmla="*/ 2147483647 h 1922"/>
              <a:gd name="T6" fmla="*/ 2147483647 w 2359"/>
              <a:gd name="T7" fmla="*/ 2147483647 h 1922"/>
              <a:gd name="T8" fmla="*/ 2147483647 w 2359"/>
              <a:gd name="T9" fmla="*/ 2147483647 h 1922"/>
              <a:gd name="T10" fmla="*/ 2147483647 w 2359"/>
              <a:gd name="T11" fmla="*/ 2147483647 h 1922"/>
              <a:gd name="T12" fmla="*/ 2147483647 w 2359"/>
              <a:gd name="T13" fmla="*/ 2147483647 h 1922"/>
              <a:gd name="T14" fmla="*/ 2147483647 w 2359"/>
              <a:gd name="T15" fmla="*/ 2147483647 h 1922"/>
              <a:gd name="T16" fmla="*/ 2147483647 w 2359"/>
              <a:gd name="T17" fmla="*/ 2147483647 h 1922"/>
              <a:gd name="T18" fmla="*/ 2147483647 w 2359"/>
              <a:gd name="T19" fmla="*/ 2147483647 h 1922"/>
              <a:gd name="T20" fmla="*/ 2147483647 w 2359"/>
              <a:gd name="T21" fmla="*/ 2147483647 h 1922"/>
              <a:gd name="T22" fmla="*/ 2147483647 w 2359"/>
              <a:gd name="T23" fmla="*/ 2147483647 h 1922"/>
              <a:gd name="T24" fmla="*/ 2147483647 w 2359"/>
              <a:gd name="T25" fmla="*/ 2147483647 h 1922"/>
              <a:gd name="T26" fmla="*/ 2147483647 w 2359"/>
              <a:gd name="T27" fmla="*/ 2147483647 h 1922"/>
              <a:gd name="T28" fmla="*/ 2147483647 w 2359"/>
              <a:gd name="T29" fmla="*/ 2147483647 h 1922"/>
              <a:gd name="T30" fmla="*/ 2147483647 w 2359"/>
              <a:gd name="T31" fmla="*/ 2147483647 h 1922"/>
              <a:gd name="T32" fmla="*/ 2147483647 w 2359"/>
              <a:gd name="T33" fmla="*/ 2147483647 h 1922"/>
              <a:gd name="T34" fmla="*/ 2147483647 w 2359"/>
              <a:gd name="T35" fmla="*/ 2147483647 h 1922"/>
              <a:gd name="T36" fmla="*/ 2147483647 w 2359"/>
              <a:gd name="T37" fmla="*/ 2147483647 h 1922"/>
              <a:gd name="T38" fmla="*/ 2147483647 w 2359"/>
              <a:gd name="T39" fmla="*/ 2147483647 h 1922"/>
              <a:gd name="T40" fmla="*/ 2147483647 w 2359"/>
              <a:gd name="T41" fmla="*/ 2147483647 h 1922"/>
              <a:gd name="T42" fmla="*/ 2147483647 w 2359"/>
              <a:gd name="T43" fmla="*/ 2147483647 h 1922"/>
              <a:gd name="T44" fmla="*/ 2147483647 w 2359"/>
              <a:gd name="T45" fmla="*/ 2147483647 h 1922"/>
              <a:gd name="T46" fmla="*/ 2147483647 w 2359"/>
              <a:gd name="T47" fmla="*/ 2147483647 h 1922"/>
              <a:gd name="T48" fmla="*/ 2147483647 w 2359"/>
              <a:gd name="T49" fmla="*/ 2147483647 h 1922"/>
              <a:gd name="T50" fmla="*/ 2147483647 w 2359"/>
              <a:gd name="T51" fmla="*/ 2147483647 h 1922"/>
              <a:gd name="T52" fmla="*/ 2147483647 w 2359"/>
              <a:gd name="T53" fmla="*/ 2147483647 h 1922"/>
              <a:gd name="T54" fmla="*/ 2147483647 w 2359"/>
              <a:gd name="T55" fmla="*/ 2147483647 h 1922"/>
              <a:gd name="T56" fmla="*/ 2147483647 w 2359"/>
              <a:gd name="T57" fmla="*/ 2147483647 h 1922"/>
              <a:gd name="T58" fmla="*/ 2147483647 w 2359"/>
              <a:gd name="T59" fmla="*/ 2147483647 h 1922"/>
              <a:gd name="T60" fmla="*/ 2147483647 w 2359"/>
              <a:gd name="T61" fmla="*/ 2147483647 h 1922"/>
              <a:gd name="T62" fmla="*/ 2147483647 w 2359"/>
              <a:gd name="T63" fmla="*/ 2147483647 h 1922"/>
              <a:gd name="T64" fmla="*/ 2147483647 w 2359"/>
              <a:gd name="T65" fmla="*/ 2147483647 h 1922"/>
              <a:gd name="T66" fmla="*/ 2147483647 w 2359"/>
              <a:gd name="T67" fmla="*/ 2147483647 h 1922"/>
              <a:gd name="T68" fmla="*/ 2147483647 w 2359"/>
              <a:gd name="T69" fmla="*/ 2147483647 h 1922"/>
              <a:gd name="T70" fmla="*/ 2147483647 w 2359"/>
              <a:gd name="T71" fmla="*/ 2147483647 h 1922"/>
              <a:gd name="T72" fmla="*/ 2147483647 w 2359"/>
              <a:gd name="T73" fmla="*/ 2147483647 h 1922"/>
              <a:gd name="T74" fmla="*/ 2147483647 w 2359"/>
              <a:gd name="T75" fmla="*/ 2147483647 h 1922"/>
              <a:gd name="T76" fmla="*/ 2147483647 w 2359"/>
              <a:gd name="T77" fmla="*/ 2147483647 h 1922"/>
              <a:gd name="T78" fmla="*/ 2147483647 w 2359"/>
              <a:gd name="T79" fmla="*/ 2147483647 h 1922"/>
              <a:gd name="T80" fmla="*/ 2147483647 w 2359"/>
              <a:gd name="T81" fmla="*/ 2147483647 h 1922"/>
              <a:gd name="T82" fmla="*/ 2147483647 w 2359"/>
              <a:gd name="T83" fmla="*/ 2147483647 h 1922"/>
              <a:gd name="T84" fmla="*/ 2147483647 w 2359"/>
              <a:gd name="T85" fmla="*/ 2147483647 h 1922"/>
              <a:gd name="T86" fmla="*/ 2147483647 w 2359"/>
              <a:gd name="T87" fmla="*/ 2147483647 h 1922"/>
              <a:gd name="T88" fmla="*/ 2147483647 w 2359"/>
              <a:gd name="T89" fmla="*/ 2147483647 h 1922"/>
              <a:gd name="T90" fmla="*/ 2147483647 w 2359"/>
              <a:gd name="T91" fmla="*/ 2147483647 h 1922"/>
              <a:gd name="T92" fmla="*/ 2147483647 w 2359"/>
              <a:gd name="T93" fmla="*/ 2147483647 h 1922"/>
              <a:gd name="T94" fmla="*/ 2147483647 w 2359"/>
              <a:gd name="T95" fmla="*/ 2147483647 h 1922"/>
              <a:gd name="T96" fmla="*/ 2147483647 w 2359"/>
              <a:gd name="T97" fmla="*/ 2147483647 h 1922"/>
              <a:gd name="T98" fmla="*/ 2147483647 w 2359"/>
              <a:gd name="T99" fmla="*/ 2147483647 h 1922"/>
              <a:gd name="T100" fmla="*/ 2147483647 w 2359"/>
              <a:gd name="T101" fmla="*/ 2147483647 h 1922"/>
              <a:gd name="T102" fmla="*/ 2147483647 w 2359"/>
              <a:gd name="T103" fmla="*/ 2147483647 h 1922"/>
              <a:gd name="T104" fmla="*/ 2147483647 w 2359"/>
              <a:gd name="T105" fmla="*/ 2147483647 h 1922"/>
              <a:gd name="T106" fmla="*/ 2147483647 w 2359"/>
              <a:gd name="T107" fmla="*/ 2147483647 h 1922"/>
              <a:gd name="T108" fmla="*/ 2147483647 w 2359"/>
              <a:gd name="T109" fmla="*/ 2147483647 h 1922"/>
              <a:gd name="T110" fmla="*/ 2147483647 w 2359"/>
              <a:gd name="T111" fmla="*/ 2147483647 h 1922"/>
              <a:gd name="T112" fmla="*/ 2147483647 w 2359"/>
              <a:gd name="T113" fmla="*/ 2147483647 h 192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59"/>
              <a:gd name="T172" fmla="*/ 0 h 1922"/>
              <a:gd name="T173" fmla="*/ 2359 w 2359"/>
              <a:gd name="T174" fmla="*/ 1922 h 192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59" h="1922">
                <a:moveTo>
                  <a:pt x="953" y="1781"/>
                </a:moveTo>
                <a:lnTo>
                  <a:pt x="950" y="1768"/>
                </a:lnTo>
                <a:lnTo>
                  <a:pt x="948" y="1747"/>
                </a:lnTo>
                <a:lnTo>
                  <a:pt x="942" y="1728"/>
                </a:lnTo>
                <a:lnTo>
                  <a:pt x="924" y="1722"/>
                </a:lnTo>
                <a:lnTo>
                  <a:pt x="915" y="1720"/>
                </a:lnTo>
                <a:lnTo>
                  <a:pt x="912" y="1715"/>
                </a:lnTo>
                <a:lnTo>
                  <a:pt x="912" y="1705"/>
                </a:lnTo>
                <a:lnTo>
                  <a:pt x="913" y="1692"/>
                </a:lnTo>
                <a:lnTo>
                  <a:pt x="916" y="1678"/>
                </a:lnTo>
                <a:lnTo>
                  <a:pt x="919" y="1662"/>
                </a:lnTo>
                <a:lnTo>
                  <a:pt x="917" y="1645"/>
                </a:lnTo>
                <a:lnTo>
                  <a:pt x="913" y="1630"/>
                </a:lnTo>
                <a:lnTo>
                  <a:pt x="900" y="1609"/>
                </a:lnTo>
                <a:lnTo>
                  <a:pt x="884" y="1590"/>
                </a:lnTo>
                <a:lnTo>
                  <a:pt x="864" y="1572"/>
                </a:lnTo>
                <a:lnTo>
                  <a:pt x="841" y="1556"/>
                </a:lnTo>
                <a:lnTo>
                  <a:pt x="816" y="1541"/>
                </a:lnTo>
                <a:lnTo>
                  <a:pt x="791" y="1527"/>
                </a:lnTo>
                <a:lnTo>
                  <a:pt x="765" y="1514"/>
                </a:lnTo>
                <a:lnTo>
                  <a:pt x="739" y="1501"/>
                </a:lnTo>
                <a:lnTo>
                  <a:pt x="716" y="1488"/>
                </a:lnTo>
                <a:lnTo>
                  <a:pt x="694" y="1476"/>
                </a:lnTo>
                <a:lnTo>
                  <a:pt x="676" y="1465"/>
                </a:lnTo>
                <a:lnTo>
                  <a:pt x="660" y="1452"/>
                </a:lnTo>
                <a:lnTo>
                  <a:pt x="651" y="1440"/>
                </a:lnTo>
                <a:lnTo>
                  <a:pt x="647" y="1425"/>
                </a:lnTo>
                <a:lnTo>
                  <a:pt x="650" y="1411"/>
                </a:lnTo>
                <a:lnTo>
                  <a:pt x="659" y="1396"/>
                </a:lnTo>
                <a:lnTo>
                  <a:pt x="676" y="1375"/>
                </a:lnTo>
                <a:lnTo>
                  <a:pt x="692" y="1356"/>
                </a:lnTo>
                <a:lnTo>
                  <a:pt x="708" y="1336"/>
                </a:lnTo>
                <a:lnTo>
                  <a:pt x="723" y="1317"/>
                </a:lnTo>
                <a:lnTo>
                  <a:pt x="739" y="1298"/>
                </a:lnTo>
                <a:lnTo>
                  <a:pt x="754" y="1279"/>
                </a:lnTo>
                <a:lnTo>
                  <a:pt x="770" y="1260"/>
                </a:lnTo>
                <a:lnTo>
                  <a:pt x="787" y="1242"/>
                </a:lnTo>
                <a:lnTo>
                  <a:pt x="802" y="1224"/>
                </a:lnTo>
                <a:lnTo>
                  <a:pt x="818" y="1206"/>
                </a:lnTo>
                <a:lnTo>
                  <a:pt x="835" y="1189"/>
                </a:lnTo>
                <a:lnTo>
                  <a:pt x="851" y="1171"/>
                </a:lnTo>
                <a:lnTo>
                  <a:pt x="869" y="1154"/>
                </a:lnTo>
                <a:lnTo>
                  <a:pt x="888" y="1136"/>
                </a:lnTo>
                <a:lnTo>
                  <a:pt x="907" y="1120"/>
                </a:lnTo>
                <a:lnTo>
                  <a:pt x="926" y="1103"/>
                </a:lnTo>
                <a:lnTo>
                  <a:pt x="919" y="1096"/>
                </a:lnTo>
                <a:lnTo>
                  <a:pt x="912" y="1089"/>
                </a:lnTo>
                <a:lnTo>
                  <a:pt x="904" y="1084"/>
                </a:lnTo>
                <a:lnTo>
                  <a:pt x="899" y="1079"/>
                </a:lnTo>
                <a:lnTo>
                  <a:pt x="893" y="1075"/>
                </a:lnTo>
                <a:lnTo>
                  <a:pt x="889" y="1071"/>
                </a:lnTo>
                <a:lnTo>
                  <a:pt x="885" y="1067"/>
                </a:lnTo>
                <a:lnTo>
                  <a:pt x="881" y="1063"/>
                </a:lnTo>
                <a:lnTo>
                  <a:pt x="845" y="1122"/>
                </a:lnTo>
                <a:lnTo>
                  <a:pt x="809" y="1174"/>
                </a:lnTo>
                <a:lnTo>
                  <a:pt x="771" y="1220"/>
                </a:lnTo>
                <a:lnTo>
                  <a:pt x="734" y="1260"/>
                </a:lnTo>
                <a:lnTo>
                  <a:pt x="696" y="1295"/>
                </a:lnTo>
                <a:lnTo>
                  <a:pt x="660" y="1323"/>
                </a:lnTo>
                <a:lnTo>
                  <a:pt x="625" y="1349"/>
                </a:lnTo>
                <a:lnTo>
                  <a:pt x="593" y="1370"/>
                </a:lnTo>
                <a:lnTo>
                  <a:pt x="563" y="1387"/>
                </a:lnTo>
                <a:lnTo>
                  <a:pt x="536" y="1400"/>
                </a:lnTo>
                <a:lnTo>
                  <a:pt x="512" y="1410"/>
                </a:lnTo>
                <a:lnTo>
                  <a:pt x="492" y="1418"/>
                </a:lnTo>
                <a:lnTo>
                  <a:pt x="478" y="1423"/>
                </a:lnTo>
                <a:lnTo>
                  <a:pt x="467" y="1427"/>
                </a:lnTo>
                <a:lnTo>
                  <a:pt x="462" y="1429"/>
                </a:lnTo>
                <a:lnTo>
                  <a:pt x="463" y="1431"/>
                </a:lnTo>
                <a:lnTo>
                  <a:pt x="448" y="1431"/>
                </a:lnTo>
                <a:lnTo>
                  <a:pt x="431" y="1437"/>
                </a:lnTo>
                <a:lnTo>
                  <a:pt x="410" y="1449"/>
                </a:lnTo>
                <a:lnTo>
                  <a:pt x="390" y="1467"/>
                </a:lnTo>
                <a:lnTo>
                  <a:pt x="366" y="1489"/>
                </a:lnTo>
                <a:lnTo>
                  <a:pt x="343" y="1514"/>
                </a:lnTo>
                <a:lnTo>
                  <a:pt x="321" y="1542"/>
                </a:lnTo>
                <a:lnTo>
                  <a:pt x="299" y="1572"/>
                </a:lnTo>
                <a:lnTo>
                  <a:pt x="277" y="1603"/>
                </a:lnTo>
                <a:lnTo>
                  <a:pt x="258" y="1634"/>
                </a:lnTo>
                <a:lnTo>
                  <a:pt x="241" y="1665"/>
                </a:lnTo>
                <a:lnTo>
                  <a:pt x="227" y="1696"/>
                </a:lnTo>
                <a:lnTo>
                  <a:pt x="215" y="1723"/>
                </a:lnTo>
                <a:lnTo>
                  <a:pt x="207" y="1749"/>
                </a:lnTo>
                <a:lnTo>
                  <a:pt x="205" y="1770"/>
                </a:lnTo>
                <a:lnTo>
                  <a:pt x="207" y="1787"/>
                </a:lnTo>
                <a:lnTo>
                  <a:pt x="218" y="1805"/>
                </a:lnTo>
                <a:lnTo>
                  <a:pt x="233" y="1825"/>
                </a:lnTo>
                <a:lnTo>
                  <a:pt x="253" y="1845"/>
                </a:lnTo>
                <a:lnTo>
                  <a:pt x="271" y="1863"/>
                </a:lnTo>
                <a:lnTo>
                  <a:pt x="286" y="1878"/>
                </a:lnTo>
                <a:lnTo>
                  <a:pt x="295" y="1892"/>
                </a:lnTo>
                <a:lnTo>
                  <a:pt x="295" y="1902"/>
                </a:lnTo>
                <a:lnTo>
                  <a:pt x="282" y="1905"/>
                </a:lnTo>
                <a:lnTo>
                  <a:pt x="266" y="1907"/>
                </a:lnTo>
                <a:lnTo>
                  <a:pt x="249" y="1908"/>
                </a:lnTo>
                <a:lnTo>
                  <a:pt x="232" y="1909"/>
                </a:lnTo>
                <a:lnTo>
                  <a:pt x="217" y="1911"/>
                </a:lnTo>
                <a:lnTo>
                  <a:pt x="201" y="1911"/>
                </a:lnTo>
                <a:lnTo>
                  <a:pt x="185" y="1911"/>
                </a:lnTo>
                <a:lnTo>
                  <a:pt x="168" y="1909"/>
                </a:lnTo>
                <a:lnTo>
                  <a:pt x="152" y="1908"/>
                </a:lnTo>
                <a:lnTo>
                  <a:pt x="139" y="1905"/>
                </a:lnTo>
                <a:lnTo>
                  <a:pt x="132" y="1900"/>
                </a:lnTo>
                <a:lnTo>
                  <a:pt x="128" y="1892"/>
                </a:lnTo>
                <a:lnTo>
                  <a:pt x="127" y="1885"/>
                </a:lnTo>
                <a:lnTo>
                  <a:pt x="128" y="1874"/>
                </a:lnTo>
                <a:lnTo>
                  <a:pt x="130" y="1863"/>
                </a:lnTo>
                <a:lnTo>
                  <a:pt x="132" y="1851"/>
                </a:lnTo>
                <a:lnTo>
                  <a:pt x="132" y="1837"/>
                </a:lnTo>
                <a:lnTo>
                  <a:pt x="126" y="1821"/>
                </a:lnTo>
                <a:lnTo>
                  <a:pt x="114" y="1809"/>
                </a:lnTo>
                <a:lnTo>
                  <a:pt x="104" y="1797"/>
                </a:lnTo>
                <a:lnTo>
                  <a:pt x="100" y="1784"/>
                </a:lnTo>
                <a:lnTo>
                  <a:pt x="109" y="1753"/>
                </a:lnTo>
                <a:lnTo>
                  <a:pt x="121" y="1728"/>
                </a:lnTo>
                <a:lnTo>
                  <a:pt x="136" y="1707"/>
                </a:lnTo>
                <a:lnTo>
                  <a:pt x="152" y="1691"/>
                </a:lnTo>
                <a:lnTo>
                  <a:pt x="166" y="1675"/>
                </a:lnTo>
                <a:lnTo>
                  <a:pt x="180" y="1661"/>
                </a:lnTo>
                <a:lnTo>
                  <a:pt x="192" y="1644"/>
                </a:lnTo>
                <a:lnTo>
                  <a:pt x="198" y="1626"/>
                </a:lnTo>
                <a:lnTo>
                  <a:pt x="206" y="1590"/>
                </a:lnTo>
                <a:lnTo>
                  <a:pt x="211" y="1554"/>
                </a:lnTo>
                <a:lnTo>
                  <a:pt x="215" y="1517"/>
                </a:lnTo>
                <a:lnTo>
                  <a:pt x="219" y="1481"/>
                </a:lnTo>
                <a:lnTo>
                  <a:pt x="224" y="1445"/>
                </a:lnTo>
                <a:lnTo>
                  <a:pt x="229" y="1411"/>
                </a:lnTo>
                <a:lnTo>
                  <a:pt x="238" y="1378"/>
                </a:lnTo>
                <a:lnTo>
                  <a:pt x="250" y="1347"/>
                </a:lnTo>
                <a:lnTo>
                  <a:pt x="264" y="1327"/>
                </a:lnTo>
                <a:lnTo>
                  <a:pt x="285" y="1310"/>
                </a:lnTo>
                <a:lnTo>
                  <a:pt x="310" y="1296"/>
                </a:lnTo>
                <a:lnTo>
                  <a:pt x="335" y="1282"/>
                </a:lnTo>
                <a:lnTo>
                  <a:pt x="360" y="1269"/>
                </a:lnTo>
                <a:lnTo>
                  <a:pt x="382" y="1254"/>
                </a:lnTo>
                <a:lnTo>
                  <a:pt x="396" y="1237"/>
                </a:lnTo>
                <a:lnTo>
                  <a:pt x="403" y="1216"/>
                </a:lnTo>
                <a:lnTo>
                  <a:pt x="404" y="1162"/>
                </a:lnTo>
                <a:lnTo>
                  <a:pt x="401" y="1109"/>
                </a:lnTo>
                <a:lnTo>
                  <a:pt x="395" y="1054"/>
                </a:lnTo>
                <a:lnTo>
                  <a:pt x="385" y="1000"/>
                </a:lnTo>
                <a:lnTo>
                  <a:pt x="372" y="946"/>
                </a:lnTo>
                <a:lnTo>
                  <a:pt x="355" y="892"/>
                </a:lnTo>
                <a:lnTo>
                  <a:pt x="334" y="839"/>
                </a:lnTo>
                <a:lnTo>
                  <a:pt x="311" y="788"/>
                </a:lnTo>
                <a:lnTo>
                  <a:pt x="290" y="846"/>
                </a:lnTo>
                <a:lnTo>
                  <a:pt x="279" y="907"/>
                </a:lnTo>
                <a:lnTo>
                  <a:pt x="272" y="969"/>
                </a:lnTo>
                <a:lnTo>
                  <a:pt x="268" y="1031"/>
                </a:lnTo>
                <a:lnTo>
                  <a:pt x="262" y="1093"/>
                </a:lnTo>
                <a:lnTo>
                  <a:pt x="250" y="1152"/>
                </a:lnTo>
                <a:lnTo>
                  <a:pt x="231" y="1210"/>
                </a:lnTo>
                <a:lnTo>
                  <a:pt x="197" y="1265"/>
                </a:lnTo>
                <a:lnTo>
                  <a:pt x="192" y="1270"/>
                </a:lnTo>
                <a:lnTo>
                  <a:pt x="184" y="1276"/>
                </a:lnTo>
                <a:lnTo>
                  <a:pt x="176" y="1279"/>
                </a:lnTo>
                <a:lnTo>
                  <a:pt x="166" y="1283"/>
                </a:lnTo>
                <a:lnTo>
                  <a:pt x="157" y="1289"/>
                </a:lnTo>
                <a:lnTo>
                  <a:pt x="148" y="1294"/>
                </a:lnTo>
                <a:lnTo>
                  <a:pt x="141" y="1299"/>
                </a:lnTo>
                <a:lnTo>
                  <a:pt x="136" y="1307"/>
                </a:lnTo>
                <a:lnTo>
                  <a:pt x="128" y="1322"/>
                </a:lnTo>
                <a:lnTo>
                  <a:pt x="122" y="1339"/>
                </a:lnTo>
                <a:lnTo>
                  <a:pt x="115" y="1354"/>
                </a:lnTo>
                <a:lnTo>
                  <a:pt x="110" y="1371"/>
                </a:lnTo>
                <a:lnTo>
                  <a:pt x="105" y="1388"/>
                </a:lnTo>
                <a:lnTo>
                  <a:pt x="101" y="1405"/>
                </a:lnTo>
                <a:lnTo>
                  <a:pt x="99" y="1423"/>
                </a:lnTo>
                <a:lnTo>
                  <a:pt x="96" y="1440"/>
                </a:lnTo>
                <a:lnTo>
                  <a:pt x="96" y="1453"/>
                </a:lnTo>
                <a:lnTo>
                  <a:pt x="97" y="1492"/>
                </a:lnTo>
                <a:lnTo>
                  <a:pt x="95" y="1520"/>
                </a:lnTo>
                <a:lnTo>
                  <a:pt x="91" y="1541"/>
                </a:lnTo>
                <a:lnTo>
                  <a:pt x="83" y="1555"/>
                </a:lnTo>
                <a:lnTo>
                  <a:pt x="70" y="1567"/>
                </a:lnTo>
                <a:lnTo>
                  <a:pt x="55" y="1574"/>
                </a:lnTo>
                <a:lnTo>
                  <a:pt x="33" y="1582"/>
                </a:lnTo>
                <a:lnTo>
                  <a:pt x="6" y="1591"/>
                </a:lnTo>
                <a:lnTo>
                  <a:pt x="0" y="1570"/>
                </a:lnTo>
                <a:lnTo>
                  <a:pt x="4" y="1550"/>
                </a:lnTo>
                <a:lnTo>
                  <a:pt x="12" y="1530"/>
                </a:lnTo>
                <a:lnTo>
                  <a:pt x="24" y="1511"/>
                </a:lnTo>
                <a:lnTo>
                  <a:pt x="37" y="1493"/>
                </a:lnTo>
                <a:lnTo>
                  <a:pt x="48" y="1476"/>
                </a:lnTo>
                <a:lnTo>
                  <a:pt x="56" y="1461"/>
                </a:lnTo>
                <a:lnTo>
                  <a:pt x="60" y="1448"/>
                </a:lnTo>
                <a:lnTo>
                  <a:pt x="61" y="1423"/>
                </a:lnTo>
                <a:lnTo>
                  <a:pt x="64" y="1400"/>
                </a:lnTo>
                <a:lnTo>
                  <a:pt x="66" y="1379"/>
                </a:lnTo>
                <a:lnTo>
                  <a:pt x="71" y="1361"/>
                </a:lnTo>
                <a:lnTo>
                  <a:pt x="78" y="1344"/>
                </a:lnTo>
                <a:lnTo>
                  <a:pt x="87" y="1329"/>
                </a:lnTo>
                <a:lnTo>
                  <a:pt x="97" y="1314"/>
                </a:lnTo>
                <a:lnTo>
                  <a:pt x="109" y="1300"/>
                </a:lnTo>
                <a:lnTo>
                  <a:pt x="157" y="1238"/>
                </a:lnTo>
                <a:lnTo>
                  <a:pt x="190" y="1171"/>
                </a:lnTo>
                <a:lnTo>
                  <a:pt x="211" y="1102"/>
                </a:lnTo>
                <a:lnTo>
                  <a:pt x="223" y="1029"/>
                </a:lnTo>
                <a:lnTo>
                  <a:pt x="228" y="955"/>
                </a:lnTo>
                <a:lnTo>
                  <a:pt x="229" y="880"/>
                </a:lnTo>
                <a:lnTo>
                  <a:pt x="228" y="806"/>
                </a:lnTo>
                <a:lnTo>
                  <a:pt x="228" y="735"/>
                </a:lnTo>
                <a:lnTo>
                  <a:pt x="229" y="719"/>
                </a:lnTo>
                <a:lnTo>
                  <a:pt x="236" y="703"/>
                </a:lnTo>
                <a:lnTo>
                  <a:pt x="244" y="687"/>
                </a:lnTo>
                <a:lnTo>
                  <a:pt x="255" y="673"/>
                </a:lnTo>
                <a:lnTo>
                  <a:pt x="267" y="659"/>
                </a:lnTo>
                <a:lnTo>
                  <a:pt x="281" y="648"/>
                </a:lnTo>
                <a:lnTo>
                  <a:pt x="297" y="639"/>
                </a:lnTo>
                <a:lnTo>
                  <a:pt x="312" y="634"/>
                </a:lnTo>
                <a:lnTo>
                  <a:pt x="337" y="628"/>
                </a:lnTo>
                <a:lnTo>
                  <a:pt x="360" y="619"/>
                </a:lnTo>
                <a:lnTo>
                  <a:pt x="382" y="608"/>
                </a:lnTo>
                <a:lnTo>
                  <a:pt x="404" y="598"/>
                </a:lnTo>
                <a:lnTo>
                  <a:pt x="425" y="585"/>
                </a:lnTo>
                <a:lnTo>
                  <a:pt x="447" y="573"/>
                </a:lnTo>
                <a:lnTo>
                  <a:pt x="467" y="561"/>
                </a:lnTo>
                <a:lnTo>
                  <a:pt x="488" y="549"/>
                </a:lnTo>
                <a:lnTo>
                  <a:pt x="509" y="537"/>
                </a:lnTo>
                <a:lnTo>
                  <a:pt x="529" y="527"/>
                </a:lnTo>
                <a:lnTo>
                  <a:pt x="551" y="518"/>
                </a:lnTo>
                <a:lnTo>
                  <a:pt x="573" y="511"/>
                </a:lnTo>
                <a:lnTo>
                  <a:pt x="594" y="506"/>
                </a:lnTo>
                <a:lnTo>
                  <a:pt x="617" y="504"/>
                </a:lnTo>
                <a:lnTo>
                  <a:pt x="642" y="505"/>
                </a:lnTo>
                <a:lnTo>
                  <a:pt x="667" y="509"/>
                </a:lnTo>
                <a:lnTo>
                  <a:pt x="709" y="519"/>
                </a:lnTo>
                <a:lnTo>
                  <a:pt x="751" y="528"/>
                </a:lnTo>
                <a:lnTo>
                  <a:pt x="793" y="537"/>
                </a:lnTo>
                <a:lnTo>
                  <a:pt x="835" y="546"/>
                </a:lnTo>
                <a:lnTo>
                  <a:pt x="876" y="554"/>
                </a:lnTo>
                <a:lnTo>
                  <a:pt x="917" y="561"/>
                </a:lnTo>
                <a:lnTo>
                  <a:pt x="959" y="567"/>
                </a:lnTo>
                <a:lnTo>
                  <a:pt x="999" y="572"/>
                </a:lnTo>
                <a:lnTo>
                  <a:pt x="1040" y="576"/>
                </a:lnTo>
                <a:lnTo>
                  <a:pt x="1080" y="579"/>
                </a:lnTo>
                <a:lnTo>
                  <a:pt x="1122" y="580"/>
                </a:lnTo>
                <a:lnTo>
                  <a:pt x="1163" y="579"/>
                </a:lnTo>
                <a:lnTo>
                  <a:pt x="1204" y="576"/>
                </a:lnTo>
                <a:lnTo>
                  <a:pt x="1245" y="572"/>
                </a:lnTo>
                <a:lnTo>
                  <a:pt x="1286" y="566"/>
                </a:lnTo>
                <a:lnTo>
                  <a:pt x="1327" y="558"/>
                </a:lnTo>
                <a:lnTo>
                  <a:pt x="1360" y="549"/>
                </a:lnTo>
                <a:lnTo>
                  <a:pt x="1390" y="537"/>
                </a:lnTo>
                <a:lnTo>
                  <a:pt x="1421" y="522"/>
                </a:lnTo>
                <a:lnTo>
                  <a:pt x="1449" y="505"/>
                </a:lnTo>
                <a:lnTo>
                  <a:pt x="1477" y="486"/>
                </a:lnTo>
                <a:lnTo>
                  <a:pt x="1506" y="466"/>
                </a:lnTo>
                <a:lnTo>
                  <a:pt x="1533" y="444"/>
                </a:lnTo>
                <a:lnTo>
                  <a:pt x="1560" y="421"/>
                </a:lnTo>
                <a:lnTo>
                  <a:pt x="1586" y="396"/>
                </a:lnTo>
                <a:lnTo>
                  <a:pt x="1612" y="372"/>
                </a:lnTo>
                <a:lnTo>
                  <a:pt x="1638" y="347"/>
                </a:lnTo>
                <a:lnTo>
                  <a:pt x="1664" y="322"/>
                </a:lnTo>
                <a:lnTo>
                  <a:pt x="1689" y="298"/>
                </a:lnTo>
                <a:lnTo>
                  <a:pt x="1715" y="275"/>
                </a:lnTo>
                <a:lnTo>
                  <a:pt x="1741" y="251"/>
                </a:lnTo>
                <a:lnTo>
                  <a:pt x="1767" y="231"/>
                </a:lnTo>
                <a:lnTo>
                  <a:pt x="1763" y="248"/>
                </a:lnTo>
                <a:lnTo>
                  <a:pt x="1763" y="262"/>
                </a:lnTo>
                <a:lnTo>
                  <a:pt x="1767" y="275"/>
                </a:lnTo>
                <a:lnTo>
                  <a:pt x="1771" y="284"/>
                </a:lnTo>
                <a:lnTo>
                  <a:pt x="1779" y="293"/>
                </a:lnTo>
                <a:lnTo>
                  <a:pt x="1787" y="299"/>
                </a:lnTo>
                <a:lnTo>
                  <a:pt x="1797" y="303"/>
                </a:lnTo>
                <a:lnTo>
                  <a:pt x="1806" y="307"/>
                </a:lnTo>
                <a:lnTo>
                  <a:pt x="1828" y="312"/>
                </a:lnTo>
                <a:lnTo>
                  <a:pt x="1846" y="315"/>
                </a:lnTo>
                <a:lnTo>
                  <a:pt x="1863" y="313"/>
                </a:lnTo>
                <a:lnTo>
                  <a:pt x="1878" y="311"/>
                </a:lnTo>
                <a:lnTo>
                  <a:pt x="1893" y="304"/>
                </a:lnTo>
                <a:lnTo>
                  <a:pt x="1907" y="295"/>
                </a:lnTo>
                <a:lnTo>
                  <a:pt x="1924" y="284"/>
                </a:lnTo>
                <a:lnTo>
                  <a:pt x="1940" y="269"/>
                </a:lnTo>
                <a:lnTo>
                  <a:pt x="1951" y="257"/>
                </a:lnTo>
                <a:lnTo>
                  <a:pt x="1960" y="238"/>
                </a:lnTo>
                <a:lnTo>
                  <a:pt x="1964" y="224"/>
                </a:lnTo>
                <a:lnTo>
                  <a:pt x="1962" y="222"/>
                </a:lnTo>
                <a:lnTo>
                  <a:pt x="1940" y="241"/>
                </a:lnTo>
                <a:lnTo>
                  <a:pt x="1917" y="259"/>
                </a:lnTo>
                <a:lnTo>
                  <a:pt x="1893" y="273"/>
                </a:lnTo>
                <a:lnTo>
                  <a:pt x="1867" y="284"/>
                </a:lnTo>
                <a:lnTo>
                  <a:pt x="1844" y="289"/>
                </a:lnTo>
                <a:lnTo>
                  <a:pt x="1822" y="288"/>
                </a:lnTo>
                <a:lnTo>
                  <a:pt x="1803" y="279"/>
                </a:lnTo>
                <a:lnTo>
                  <a:pt x="1789" y="262"/>
                </a:lnTo>
                <a:lnTo>
                  <a:pt x="1778" y="231"/>
                </a:lnTo>
                <a:lnTo>
                  <a:pt x="1775" y="198"/>
                </a:lnTo>
                <a:lnTo>
                  <a:pt x="1779" y="166"/>
                </a:lnTo>
                <a:lnTo>
                  <a:pt x="1791" y="135"/>
                </a:lnTo>
                <a:lnTo>
                  <a:pt x="1807" y="103"/>
                </a:lnTo>
                <a:lnTo>
                  <a:pt x="1829" y="72"/>
                </a:lnTo>
                <a:lnTo>
                  <a:pt x="1854" y="43"/>
                </a:lnTo>
                <a:lnTo>
                  <a:pt x="1882" y="16"/>
                </a:lnTo>
                <a:lnTo>
                  <a:pt x="1891" y="10"/>
                </a:lnTo>
                <a:lnTo>
                  <a:pt x="1902" y="4"/>
                </a:lnTo>
                <a:lnTo>
                  <a:pt x="1911" y="3"/>
                </a:lnTo>
                <a:lnTo>
                  <a:pt x="1920" y="2"/>
                </a:lnTo>
                <a:lnTo>
                  <a:pt x="1929" y="2"/>
                </a:lnTo>
                <a:lnTo>
                  <a:pt x="1938" y="2"/>
                </a:lnTo>
                <a:lnTo>
                  <a:pt x="1947" y="2"/>
                </a:lnTo>
                <a:lnTo>
                  <a:pt x="1956" y="0"/>
                </a:lnTo>
                <a:lnTo>
                  <a:pt x="1940" y="19"/>
                </a:lnTo>
                <a:lnTo>
                  <a:pt x="1922" y="35"/>
                </a:lnTo>
                <a:lnTo>
                  <a:pt x="1906" y="53"/>
                </a:lnTo>
                <a:lnTo>
                  <a:pt x="1890" y="72"/>
                </a:lnTo>
                <a:lnTo>
                  <a:pt x="1877" y="91"/>
                </a:lnTo>
                <a:lnTo>
                  <a:pt x="1868" y="113"/>
                </a:lnTo>
                <a:lnTo>
                  <a:pt x="1865" y="136"/>
                </a:lnTo>
                <a:lnTo>
                  <a:pt x="1869" y="161"/>
                </a:lnTo>
                <a:lnTo>
                  <a:pt x="1875" y="173"/>
                </a:lnTo>
                <a:lnTo>
                  <a:pt x="1884" y="183"/>
                </a:lnTo>
                <a:lnTo>
                  <a:pt x="1894" y="191"/>
                </a:lnTo>
                <a:lnTo>
                  <a:pt x="1903" y="193"/>
                </a:lnTo>
                <a:lnTo>
                  <a:pt x="1915" y="192"/>
                </a:lnTo>
                <a:lnTo>
                  <a:pt x="1926" y="188"/>
                </a:lnTo>
                <a:lnTo>
                  <a:pt x="1937" y="183"/>
                </a:lnTo>
                <a:lnTo>
                  <a:pt x="1946" y="178"/>
                </a:lnTo>
                <a:lnTo>
                  <a:pt x="1955" y="173"/>
                </a:lnTo>
                <a:lnTo>
                  <a:pt x="1965" y="170"/>
                </a:lnTo>
                <a:lnTo>
                  <a:pt x="1977" y="170"/>
                </a:lnTo>
                <a:lnTo>
                  <a:pt x="1988" y="173"/>
                </a:lnTo>
                <a:lnTo>
                  <a:pt x="2006" y="179"/>
                </a:lnTo>
                <a:lnTo>
                  <a:pt x="2019" y="182"/>
                </a:lnTo>
                <a:lnTo>
                  <a:pt x="2028" y="182"/>
                </a:lnTo>
                <a:lnTo>
                  <a:pt x="2037" y="182"/>
                </a:lnTo>
                <a:lnTo>
                  <a:pt x="2046" y="183"/>
                </a:lnTo>
                <a:lnTo>
                  <a:pt x="2058" y="186"/>
                </a:lnTo>
                <a:lnTo>
                  <a:pt x="2076" y="193"/>
                </a:lnTo>
                <a:lnTo>
                  <a:pt x="2102" y="206"/>
                </a:lnTo>
                <a:lnTo>
                  <a:pt x="2123" y="217"/>
                </a:lnTo>
                <a:lnTo>
                  <a:pt x="2139" y="226"/>
                </a:lnTo>
                <a:lnTo>
                  <a:pt x="2154" y="236"/>
                </a:lnTo>
                <a:lnTo>
                  <a:pt x="2166" y="245"/>
                </a:lnTo>
                <a:lnTo>
                  <a:pt x="2176" y="254"/>
                </a:lnTo>
                <a:lnTo>
                  <a:pt x="2185" y="264"/>
                </a:lnTo>
                <a:lnTo>
                  <a:pt x="2191" y="275"/>
                </a:lnTo>
                <a:lnTo>
                  <a:pt x="2198" y="286"/>
                </a:lnTo>
                <a:lnTo>
                  <a:pt x="2207" y="297"/>
                </a:lnTo>
                <a:lnTo>
                  <a:pt x="2220" y="306"/>
                </a:lnTo>
                <a:lnTo>
                  <a:pt x="2237" y="312"/>
                </a:lnTo>
                <a:lnTo>
                  <a:pt x="2256" y="319"/>
                </a:lnTo>
                <a:lnTo>
                  <a:pt x="2279" y="326"/>
                </a:lnTo>
                <a:lnTo>
                  <a:pt x="2303" y="337"/>
                </a:lnTo>
                <a:lnTo>
                  <a:pt x="2328" y="351"/>
                </a:lnTo>
                <a:lnTo>
                  <a:pt x="2353" y="370"/>
                </a:lnTo>
                <a:lnTo>
                  <a:pt x="2358" y="381"/>
                </a:lnTo>
                <a:lnTo>
                  <a:pt x="2358" y="397"/>
                </a:lnTo>
                <a:lnTo>
                  <a:pt x="2353" y="417"/>
                </a:lnTo>
                <a:lnTo>
                  <a:pt x="2345" y="437"/>
                </a:lnTo>
                <a:lnTo>
                  <a:pt x="2335" y="458"/>
                </a:lnTo>
                <a:lnTo>
                  <a:pt x="2322" y="475"/>
                </a:lnTo>
                <a:lnTo>
                  <a:pt x="2309" y="487"/>
                </a:lnTo>
                <a:lnTo>
                  <a:pt x="2296" y="492"/>
                </a:lnTo>
                <a:lnTo>
                  <a:pt x="2259" y="498"/>
                </a:lnTo>
                <a:lnTo>
                  <a:pt x="2222" y="509"/>
                </a:lnTo>
                <a:lnTo>
                  <a:pt x="2188" y="523"/>
                </a:lnTo>
                <a:lnTo>
                  <a:pt x="2156" y="539"/>
                </a:lnTo>
                <a:lnTo>
                  <a:pt x="2125" y="558"/>
                </a:lnTo>
                <a:lnTo>
                  <a:pt x="2096" y="579"/>
                </a:lnTo>
                <a:lnTo>
                  <a:pt x="2068" y="602"/>
                </a:lnTo>
                <a:lnTo>
                  <a:pt x="2044" y="626"/>
                </a:lnTo>
                <a:lnTo>
                  <a:pt x="2021" y="652"/>
                </a:lnTo>
                <a:lnTo>
                  <a:pt x="2000" y="681"/>
                </a:lnTo>
                <a:lnTo>
                  <a:pt x="1982" y="709"/>
                </a:lnTo>
                <a:lnTo>
                  <a:pt x="1966" y="740"/>
                </a:lnTo>
                <a:lnTo>
                  <a:pt x="1952" y="770"/>
                </a:lnTo>
                <a:lnTo>
                  <a:pt x="1942" y="800"/>
                </a:lnTo>
                <a:lnTo>
                  <a:pt x="1933" y="832"/>
                </a:lnTo>
                <a:lnTo>
                  <a:pt x="1928" y="863"/>
                </a:lnTo>
                <a:lnTo>
                  <a:pt x="1921" y="899"/>
                </a:lnTo>
                <a:lnTo>
                  <a:pt x="1915" y="934"/>
                </a:lnTo>
                <a:lnTo>
                  <a:pt x="1904" y="970"/>
                </a:lnTo>
                <a:lnTo>
                  <a:pt x="1893" y="1005"/>
                </a:lnTo>
                <a:lnTo>
                  <a:pt x="1877" y="1039"/>
                </a:lnTo>
                <a:lnTo>
                  <a:pt x="1859" y="1070"/>
                </a:lnTo>
                <a:lnTo>
                  <a:pt x="1836" y="1098"/>
                </a:lnTo>
                <a:lnTo>
                  <a:pt x="1809" y="1122"/>
                </a:lnTo>
                <a:lnTo>
                  <a:pt x="1801" y="1124"/>
                </a:lnTo>
                <a:lnTo>
                  <a:pt x="1792" y="1126"/>
                </a:lnTo>
                <a:lnTo>
                  <a:pt x="1783" y="1123"/>
                </a:lnTo>
                <a:lnTo>
                  <a:pt x="1772" y="1119"/>
                </a:lnTo>
                <a:lnTo>
                  <a:pt x="1764" y="1114"/>
                </a:lnTo>
                <a:lnTo>
                  <a:pt x="1757" y="1106"/>
                </a:lnTo>
                <a:lnTo>
                  <a:pt x="1751" y="1100"/>
                </a:lnTo>
                <a:lnTo>
                  <a:pt x="1749" y="1092"/>
                </a:lnTo>
                <a:lnTo>
                  <a:pt x="1748" y="1070"/>
                </a:lnTo>
                <a:lnTo>
                  <a:pt x="1746" y="1047"/>
                </a:lnTo>
                <a:lnTo>
                  <a:pt x="1748" y="1023"/>
                </a:lnTo>
                <a:lnTo>
                  <a:pt x="1748" y="999"/>
                </a:lnTo>
                <a:lnTo>
                  <a:pt x="1749" y="974"/>
                </a:lnTo>
                <a:lnTo>
                  <a:pt x="1749" y="950"/>
                </a:lnTo>
                <a:lnTo>
                  <a:pt x="1746" y="924"/>
                </a:lnTo>
                <a:lnTo>
                  <a:pt x="1744" y="899"/>
                </a:lnTo>
                <a:lnTo>
                  <a:pt x="1737" y="875"/>
                </a:lnTo>
                <a:lnTo>
                  <a:pt x="1728" y="850"/>
                </a:lnTo>
                <a:lnTo>
                  <a:pt x="1717" y="827"/>
                </a:lnTo>
                <a:lnTo>
                  <a:pt x="1700" y="804"/>
                </a:lnTo>
                <a:lnTo>
                  <a:pt x="1678" y="783"/>
                </a:lnTo>
                <a:lnTo>
                  <a:pt x="1652" y="762"/>
                </a:lnTo>
                <a:lnTo>
                  <a:pt x="1620" y="744"/>
                </a:lnTo>
                <a:lnTo>
                  <a:pt x="1581" y="726"/>
                </a:lnTo>
                <a:lnTo>
                  <a:pt x="1582" y="728"/>
                </a:lnTo>
                <a:lnTo>
                  <a:pt x="1589" y="736"/>
                </a:lnTo>
                <a:lnTo>
                  <a:pt x="1600" y="748"/>
                </a:lnTo>
                <a:lnTo>
                  <a:pt x="1614" y="762"/>
                </a:lnTo>
                <a:lnTo>
                  <a:pt x="1630" y="778"/>
                </a:lnTo>
                <a:lnTo>
                  <a:pt x="1643" y="792"/>
                </a:lnTo>
                <a:lnTo>
                  <a:pt x="1655" y="802"/>
                </a:lnTo>
                <a:lnTo>
                  <a:pt x="1661" y="810"/>
                </a:lnTo>
                <a:lnTo>
                  <a:pt x="1670" y="823"/>
                </a:lnTo>
                <a:lnTo>
                  <a:pt x="1678" y="836"/>
                </a:lnTo>
                <a:lnTo>
                  <a:pt x="1683" y="849"/>
                </a:lnTo>
                <a:lnTo>
                  <a:pt x="1688" y="862"/>
                </a:lnTo>
                <a:lnTo>
                  <a:pt x="1692" y="877"/>
                </a:lnTo>
                <a:lnTo>
                  <a:pt x="1697" y="893"/>
                </a:lnTo>
                <a:lnTo>
                  <a:pt x="1702" y="911"/>
                </a:lnTo>
                <a:lnTo>
                  <a:pt x="1710" y="930"/>
                </a:lnTo>
                <a:lnTo>
                  <a:pt x="1717" y="988"/>
                </a:lnTo>
                <a:lnTo>
                  <a:pt x="1720" y="1031"/>
                </a:lnTo>
                <a:lnTo>
                  <a:pt x="1723" y="1067"/>
                </a:lnTo>
                <a:lnTo>
                  <a:pt x="1724" y="1110"/>
                </a:lnTo>
                <a:lnTo>
                  <a:pt x="1726" y="1123"/>
                </a:lnTo>
                <a:lnTo>
                  <a:pt x="1731" y="1136"/>
                </a:lnTo>
                <a:lnTo>
                  <a:pt x="1737" y="1148"/>
                </a:lnTo>
                <a:lnTo>
                  <a:pt x="1748" y="1155"/>
                </a:lnTo>
                <a:lnTo>
                  <a:pt x="1759" y="1162"/>
                </a:lnTo>
                <a:lnTo>
                  <a:pt x="1771" y="1166"/>
                </a:lnTo>
                <a:lnTo>
                  <a:pt x="1787" y="1166"/>
                </a:lnTo>
                <a:lnTo>
                  <a:pt x="1803" y="1163"/>
                </a:lnTo>
                <a:lnTo>
                  <a:pt x="1802" y="1197"/>
                </a:lnTo>
                <a:lnTo>
                  <a:pt x="1796" y="1230"/>
                </a:lnTo>
                <a:lnTo>
                  <a:pt x="1784" y="1261"/>
                </a:lnTo>
                <a:lnTo>
                  <a:pt x="1769" y="1290"/>
                </a:lnTo>
                <a:lnTo>
                  <a:pt x="1750" y="1314"/>
                </a:lnTo>
                <a:lnTo>
                  <a:pt x="1730" y="1332"/>
                </a:lnTo>
                <a:lnTo>
                  <a:pt x="1708" y="1343"/>
                </a:lnTo>
                <a:lnTo>
                  <a:pt x="1686" y="1345"/>
                </a:lnTo>
                <a:lnTo>
                  <a:pt x="1648" y="1338"/>
                </a:lnTo>
                <a:lnTo>
                  <a:pt x="1626" y="1323"/>
                </a:lnTo>
                <a:lnTo>
                  <a:pt x="1617" y="1305"/>
                </a:lnTo>
                <a:lnTo>
                  <a:pt x="1616" y="1285"/>
                </a:lnTo>
                <a:lnTo>
                  <a:pt x="1618" y="1264"/>
                </a:lnTo>
                <a:lnTo>
                  <a:pt x="1622" y="1245"/>
                </a:lnTo>
                <a:lnTo>
                  <a:pt x="1624" y="1228"/>
                </a:lnTo>
                <a:lnTo>
                  <a:pt x="1620" y="1216"/>
                </a:lnTo>
                <a:lnTo>
                  <a:pt x="1607" y="1208"/>
                </a:lnTo>
                <a:lnTo>
                  <a:pt x="1599" y="1215"/>
                </a:lnTo>
                <a:lnTo>
                  <a:pt x="1596" y="1233"/>
                </a:lnTo>
                <a:lnTo>
                  <a:pt x="1596" y="1260"/>
                </a:lnTo>
                <a:lnTo>
                  <a:pt x="1600" y="1290"/>
                </a:lnTo>
                <a:lnTo>
                  <a:pt x="1607" y="1322"/>
                </a:lnTo>
                <a:lnTo>
                  <a:pt x="1614" y="1351"/>
                </a:lnTo>
                <a:lnTo>
                  <a:pt x="1624" y="1374"/>
                </a:lnTo>
                <a:lnTo>
                  <a:pt x="1643" y="1425"/>
                </a:lnTo>
                <a:lnTo>
                  <a:pt x="1656" y="1480"/>
                </a:lnTo>
                <a:lnTo>
                  <a:pt x="1667" y="1536"/>
                </a:lnTo>
                <a:lnTo>
                  <a:pt x="1679" y="1591"/>
                </a:lnTo>
                <a:lnTo>
                  <a:pt x="1695" y="1643"/>
                </a:lnTo>
                <a:lnTo>
                  <a:pt x="1715" y="1688"/>
                </a:lnTo>
                <a:lnTo>
                  <a:pt x="1745" y="1726"/>
                </a:lnTo>
                <a:lnTo>
                  <a:pt x="1785" y="1753"/>
                </a:lnTo>
                <a:lnTo>
                  <a:pt x="1806" y="1762"/>
                </a:lnTo>
                <a:lnTo>
                  <a:pt x="1824" y="1775"/>
                </a:lnTo>
                <a:lnTo>
                  <a:pt x="1838" y="1789"/>
                </a:lnTo>
                <a:lnTo>
                  <a:pt x="1851" y="1803"/>
                </a:lnTo>
                <a:lnTo>
                  <a:pt x="1863" y="1820"/>
                </a:lnTo>
                <a:lnTo>
                  <a:pt x="1875" y="1838"/>
                </a:lnTo>
                <a:lnTo>
                  <a:pt x="1886" y="1858"/>
                </a:lnTo>
                <a:lnTo>
                  <a:pt x="1900" y="1878"/>
                </a:lnTo>
                <a:lnTo>
                  <a:pt x="1904" y="1890"/>
                </a:lnTo>
                <a:lnTo>
                  <a:pt x="1902" y="1899"/>
                </a:lnTo>
                <a:lnTo>
                  <a:pt x="1894" y="1907"/>
                </a:lnTo>
                <a:lnTo>
                  <a:pt x="1884" y="1912"/>
                </a:lnTo>
                <a:lnTo>
                  <a:pt x="1854" y="1920"/>
                </a:lnTo>
                <a:lnTo>
                  <a:pt x="1827" y="1921"/>
                </a:lnTo>
                <a:lnTo>
                  <a:pt x="1802" y="1917"/>
                </a:lnTo>
                <a:lnTo>
                  <a:pt x="1780" y="1911"/>
                </a:lnTo>
                <a:lnTo>
                  <a:pt x="1761" y="1899"/>
                </a:lnTo>
                <a:lnTo>
                  <a:pt x="1739" y="1886"/>
                </a:lnTo>
                <a:lnTo>
                  <a:pt x="1715" y="1872"/>
                </a:lnTo>
                <a:lnTo>
                  <a:pt x="1691" y="1855"/>
                </a:lnTo>
                <a:lnTo>
                  <a:pt x="1688" y="1847"/>
                </a:lnTo>
                <a:lnTo>
                  <a:pt x="1688" y="1834"/>
                </a:lnTo>
                <a:lnTo>
                  <a:pt x="1688" y="1820"/>
                </a:lnTo>
                <a:lnTo>
                  <a:pt x="1687" y="1806"/>
                </a:lnTo>
                <a:lnTo>
                  <a:pt x="1682" y="1797"/>
                </a:lnTo>
                <a:lnTo>
                  <a:pt x="1675" y="1789"/>
                </a:lnTo>
                <a:lnTo>
                  <a:pt x="1665" y="1787"/>
                </a:lnTo>
                <a:lnTo>
                  <a:pt x="1652" y="1788"/>
                </a:lnTo>
                <a:lnTo>
                  <a:pt x="1656" y="1753"/>
                </a:lnTo>
                <a:lnTo>
                  <a:pt x="1657" y="1718"/>
                </a:lnTo>
                <a:lnTo>
                  <a:pt x="1655" y="1684"/>
                </a:lnTo>
                <a:lnTo>
                  <a:pt x="1649" y="1652"/>
                </a:lnTo>
                <a:lnTo>
                  <a:pt x="1640" y="1620"/>
                </a:lnTo>
                <a:lnTo>
                  <a:pt x="1629" y="1590"/>
                </a:lnTo>
                <a:lnTo>
                  <a:pt x="1614" y="1560"/>
                </a:lnTo>
                <a:lnTo>
                  <a:pt x="1598" y="1533"/>
                </a:lnTo>
                <a:lnTo>
                  <a:pt x="1580" y="1506"/>
                </a:lnTo>
                <a:lnTo>
                  <a:pt x="1559" y="1480"/>
                </a:lnTo>
                <a:lnTo>
                  <a:pt x="1536" y="1454"/>
                </a:lnTo>
                <a:lnTo>
                  <a:pt x="1512" y="1432"/>
                </a:lnTo>
                <a:lnTo>
                  <a:pt x="1487" y="1410"/>
                </a:lnTo>
                <a:lnTo>
                  <a:pt x="1461" y="1388"/>
                </a:lnTo>
                <a:lnTo>
                  <a:pt x="1434" y="1367"/>
                </a:lnTo>
                <a:lnTo>
                  <a:pt x="1405" y="1348"/>
                </a:lnTo>
                <a:lnTo>
                  <a:pt x="1401" y="1330"/>
                </a:lnTo>
                <a:lnTo>
                  <a:pt x="1400" y="1318"/>
                </a:lnTo>
                <a:lnTo>
                  <a:pt x="1396" y="1308"/>
                </a:lnTo>
                <a:lnTo>
                  <a:pt x="1390" y="1299"/>
                </a:lnTo>
                <a:lnTo>
                  <a:pt x="1382" y="1291"/>
                </a:lnTo>
                <a:lnTo>
                  <a:pt x="1375" y="1286"/>
                </a:lnTo>
                <a:lnTo>
                  <a:pt x="1366" y="1281"/>
                </a:lnTo>
                <a:lnTo>
                  <a:pt x="1357" y="1277"/>
                </a:lnTo>
                <a:lnTo>
                  <a:pt x="1348" y="1276"/>
                </a:lnTo>
                <a:lnTo>
                  <a:pt x="1329" y="1276"/>
                </a:lnTo>
                <a:lnTo>
                  <a:pt x="1310" y="1277"/>
                </a:lnTo>
                <a:lnTo>
                  <a:pt x="1292" y="1279"/>
                </a:lnTo>
                <a:lnTo>
                  <a:pt x="1274" y="1283"/>
                </a:lnTo>
                <a:lnTo>
                  <a:pt x="1257" y="1289"/>
                </a:lnTo>
                <a:lnTo>
                  <a:pt x="1241" y="1294"/>
                </a:lnTo>
                <a:lnTo>
                  <a:pt x="1225" y="1299"/>
                </a:lnTo>
                <a:lnTo>
                  <a:pt x="1211" y="1304"/>
                </a:lnTo>
                <a:lnTo>
                  <a:pt x="1198" y="1308"/>
                </a:lnTo>
                <a:lnTo>
                  <a:pt x="1185" y="1312"/>
                </a:lnTo>
                <a:lnTo>
                  <a:pt x="1172" y="1314"/>
                </a:lnTo>
                <a:lnTo>
                  <a:pt x="1159" y="1318"/>
                </a:lnTo>
                <a:lnTo>
                  <a:pt x="1145" y="1321"/>
                </a:lnTo>
                <a:lnTo>
                  <a:pt x="1132" y="1325"/>
                </a:lnTo>
                <a:lnTo>
                  <a:pt x="1119" y="1327"/>
                </a:lnTo>
                <a:lnTo>
                  <a:pt x="1106" y="1331"/>
                </a:lnTo>
                <a:lnTo>
                  <a:pt x="1092" y="1335"/>
                </a:lnTo>
                <a:lnTo>
                  <a:pt x="1079" y="1339"/>
                </a:lnTo>
                <a:lnTo>
                  <a:pt x="1065" y="1345"/>
                </a:lnTo>
                <a:lnTo>
                  <a:pt x="1052" y="1351"/>
                </a:lnTo>
                <a:lnTo>
                  <a:pt x="1038" y="1358"/>
                </a:lnTo>
                <a:lnTo>
                  <a:pt x="1024" y="1366"/>
                </a:lnTo>
                <a:lnTo>
                  <a:pt x="1011" y="1376"/>
                </a:lnTo>
                <a:lnTo>
                  <a:pt x="996" y="1387"/>
                </a:lnTo>
                <a:lnTo>
                  <a:pt x="986" y="1391"/>
                </a:lnTo>
                <a:lnTo>
                  <a:pt x="977" y="1388"/>
                </a:lnTo>
                <a:lnTo>
                  <a:pt x="966" y="1380"/>
                </a:lnTo>
                <a:lnTo>
                  <a:pt x="955" y="1369"/>
                </a:lnTo>
                <a:lnTo>
                  <a:pt x="942" y="1357"/>
                </a:lnTo>
                <a:lnTo>
                  <a:pt x="929" y="1344"/>
                </a:lnTo>
                <a:lnTo>
                  <a:pt x="915" y="1335"/>
                </a:lnTo>
                <a:lnTo>
                  <a:pt x="900" y="1329"/>
                </a:lnTo>
                <a:lnTo>
                  <a:pt x="872" y="1327"/>
                </a:lnTo>
                <a:lnTo>
                  <a:pt x="849" y="1335"/>
                </a:lnTo>
                <a:lnTo>
                  <a:pt x="831" y="1349"/>
                </a:lnTo>
                <a:lnTo>
                  <a:pt x="818" y="1369"/>
                </a:lnTo>
                <a:lnTo>
                  <a:pt x="810" y="1393"/>
                </a:lnTo>
                <a:lnTo>
                  <a:pt x="807" y="1418"/>
                </a:lnTo>
                <a:lnTo>
                  <a:pt x="810" y="1441"/>
                </a:lnTo>
                <a:lnTo>
                  <a:pt x="816" y="1463"/>
                </a:lnTo>
                <a:lnTo>
                  <a:pt x="831" y="1490"/>
                </a:lnTo>
                <a:lnTo>
                  <a:pt x="850" y="1515"/>
                </a:lnTo>
                <a:lnTo>
                  <a:pt x="872" y="1539"/>
                </a:lnTo>
                <a:lnTo>
                  <a:pt x="895" y="1561"/>
                </a:lnTo>
                <a:lnTo>
                  <a:pt x="921" y="1583"/>
                </a:lnTo>
                <a:lnTo>
                  <a:pt x="947" y="1605"/>
                </a:lnTo>
                <a:lnTo>
                  <a:pt x="973" y="1626"/>
                </a:lnTo>
                <a:lnTo>
                  <a:pt x="998" y="1645"/>
                </a:lnTo>
                <a:lnTo>
                  <a:pt x="1021" y="1666"/>
                </a:lnTo>
                <a:lnTo>
                  <a:pt x="1042" y="1687"/>
                </a:lnTo>
                <a:lnTo>
                  <a:pt x="1060" y="1706"/>
                </a:lnTo>
                <a:lnTo>
                  <a:pt x="1074" y="1727"/>
                </a:lnTo>
                <a:lnTo>
                  <a:pt x="1083" y="1749"/>
                </a:lnTo>
                <a:lnTo>
                  <a:pt x="1087" y="1770"/>
                </a:lnTo>
                <a:lnTo>
                  <a:pt x="1084" y="1793"/>
                </a:lnTo>
                <a:lnTo>
                  <a:pt x="1075" y="1816"/>
                </a:lnTo>
                <a:lnTo>
                  <a:pt x="1071" y="1818"/>
                </a:lnTo>
                <a:lnTo>
                  <a:pt x="1062" y="1818"/>
                </a:lnTo>
                <a:lnTo>
                  <a:pt x="1049" y="1816"/>
                </a:lnTo>
                <a:lnTo>
                  <a:pt x="1034" y="1812"/>
                </a:lnTo>
                <a:lnTo>
                  <a:pt x="1016" y="1807"/>
                </a:lnTo>
                <a:lnTo>
                  <a:pt x="995" y="1799"/>
                </a:lnTo>
                <a:lnTo>
                  <a:pt x="975" y="1792"/>
                </a:lnTo>
                <a:lnTo>
                  <a:pt x="953" y="1781"/>
                </a:lnTo>
              </a:path>
            </a:pathLst>
          </a:custGeom>
          <a:solidFill>
            <a:srgbClr val="AD6900"/>
          </a:solidFill>
          <a:ln w="12700" cap="rnd" cmpd="sng">
            <a:noFill/>
            <a:prstDash val="solid"/>
            <a:round/>
            <a:headEnd type="none" w="med" len="med"/>
            <a:tailEnd type="none" w="med" len="med"/>
          </a:ln>
        </p:spPr>
        <p:txBody>
          <a:bodyPr/>
          <a:lstStyle/>
          <a:p>
            <a:endParaRPr lang="en-US"/>
          </a:p>
        </p:txBody>
      </p:sp>
      <p:sp>
        <p:nvSpPr>
          <p:cNvPr id="55301" name="Freeform 5"/>
          <p:cNvSpPr>
            <a:spLocks/>
          </p:cNvSpPr>
          <p:nvPr/>
        </p:nvSpPr>
        <p:spPr bwMode="auto">
          <a:xfrm>
            <a:off x="10888134" y="2589214"/>
            <a:ext cx="167217" cy="206375"/>
          </a:xfrm>
          <a:custGeom>
            <a:avLst/>
            <a:gdLst>
              <a:gd name="T0" fmla="*/ 0 w 79"/>
              <a:gd name="T1" fmla="*/ 2147483647 h 130"/>
              <a:gd name="T2" fmla="*/ 2147483647 w 79"/>
              <a:gd name="T3" fmla="*/ 2147483647 h 130"/>
              <a:gd name="T4" fmla="*/ 2147483647 w 79"/>
              <a:gd name="T5" fmla="*/ 2147483647 h 130"/>
              <a:gd name="T6" fmla="*/ 2147483647 w 79"/>
              <a:gd name="T7" fmla="*/ 2147483647 h 130"/>
              <a:gd name="T8" fmla="*/ 2147483647 w 79"/>
              <a:gd name="T9" fmla="*/ 2147483647 h 130"/>
              <a:gd name="T10" fmla="*/ 2147483647 w 79"/>
              <a:gd name="T11" fmla="*/ 2147483647 h 130"/>
              <a:gd name="T12" fmla="*/ 2147483647 w 79"/>
              <a:gd name="T13" fmla="*/ 2147483647 h 130"/>
              <a:gd name="T14" fmla="*/ 2147483647 w 79"/>
              <a:gd name="T15" fmla="*/ 2147483647 h 130"/>
              <a:gd name="T16" fmla="*/ 2147483647 w 79"/>
              <a:gd name="T17" fmla="*/ 2147483647 h 130"/>
              <a:gd name="T18" fmla="*/ 2147483647 w 79"/>
              <a:gd name="T19" fmla="*/ 2147483647 h 130"/>
              <a:gd name="T20" fmla="*/ 2147483647 w 79"/>
              <a:gd name="T21" fmla="*/ 2147483647 h 130"/>
              <a:gd name="T22" fmla="*/ 2147483647 w 79"/>
              <a:gd name="T23" fmla="*/ 2147483647 h 130"/>
              <a:gd name="T24" fmla="*/ 2147483647 w 79"/>
              <a:gd name="T25" fmla="*/ 2147483647 h 130"/>
              <a:gd name="T26" fmla="*/ 2147483647 w 79"/>
              <a:gd name="T27" fmla="*/ 2147483647 h 130"/>
              <a:gd name="T28" fmla="*/ 2147483647 w 79"/>
              <a:gd name="T29" fmla="*/ 2147483647 h 130"/>
              <a:gd name="T30" fmla="*/ 2147483647 w 79"/>
              <a:gd name="T31" fmla="*/ 2147483647 h 130"/>
              <a:gd name="T32" fmla="*/ 2147483647 w 79"/>
              <a:gd name="T33" fmla="*/ 0 h 130"/>
              <a:gd name="T34" fmla="*/ 2147483647 w 79"/>
              <a:gd name="T35" fmla="*/ 2147483647 h 130"/>
              <a:gd name="T36" fmla="*/ 2147483647 w 79"/>
              <a:gd name="T37" fmla="*/ 2147483647 h 130"/>
              <a:gd name="T38" fmla="*/ 2147483647 w 79"/>
              <a:gd name="T39" fmla="*/ 2147483647 h 130"/>
              <a:gd name="T40" fmla="*/ 2147483647 w 79"/>
              <a:gd name="T41" fmla="*/ 2147483647 h 130"/>
              <a:gd name="T42" fmla="*/ 2147483647 w 79"/>
              <a:gd name="T43" fmla="*/ 2147483647 h 130"/>
              <a:gd name="T44" fmla="*/ 2147483647 w 79"/>
              <a:gd name="T45" fmla="*/ 2147483647 h 130"/>
              <a:gd name="T46" fmla="*/ 2147483647 w 79"/>
              <a:gd name="T47" fmla="*/ 2147483647 h 130"/>
              <a:gd name="T48" fmla="*/ 0 w 79"/>
              <a:gd name="T49" fmla="*/ 2147483647 h 1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9"/>
              <a:gd name="T76" fmla="*/ 0 h 130"/>
              <a:gd name="T77" fmla="*/ 79 w 79"/>
              <a:gd name="T78" fmla="*/ 130 h 1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9" h="130">
                <a:moveTo>
                  <a:pt x="0" y="110"/>
                </a:moveTo>
                <a:lnTo>
                  <a:pt x="1" y="112"/>
                </a:lnTo>
                <a:lnTo>
                  <a:pt x="7" y="114"/>
                </a:lnTo>
                <a:lnTo>
                  <a:pt x="13" y="118"/>
                </a:lnTo>
                <a:lnTo>
                  <a:pt x="21" y="121"/>
                </a:lnTo>
                <a:lnTo>
                  <a:pt x="30" y="125"/>
                </a:lnTo>
                <a:lnTo>
                  <a:pt x="40" y="128"/>
                </a:lnTo>
                <a:lnTo>
                  <a:pt x="48" y="129"/>
                </a:lnTo>
                <a:lnTo>
                  <a:pt x="56" y="126"/>
                </a:lnTo>
                <a:lnTo>
                  <a:pt x="70" y="112"/>
                </a:lnTo>
                <a:lnTo>
                  <a:pt x="76" y="93"/>
                </a:lnTo>
                <a:lnTo>
                  <a:pt x="78" y="72"/>
                </a:lnTo>
                <a:lnTo>
                  <a:pt x="76" y="51"/>
                </a:lnTo>
                <a:lnTo>
                  <a:pt x="71" y="32"/>
                </a:lnTo>
                <a:lnTo>
                  <a:pt x="65" y="15"/>
                </a:lnTo>
                <a:lnTo>
                  <a:pt x="61" y="4"/>
                </a:lnTo>
                <a:lnTo>
                  <a:pt x="59" y="0"/>
                </a:lnTo>
                <a:lnTo>
                  <a:pt x="59" y="4"/>
                </a:lnTo>
                <a:lnTo>
                  <a:pt x="59" y="14"/>
                </a:lnTo>
                <a:lnTo>
                  <a:pt x="58" y="29"/>
                </a:lnTo>
                <a:lnTo>
                  <a:pt x="54" y="46"/>
                </a:lnTo>
                <a:lnTo>
                  <a:pt x="48" y="65"/>
                </a:lnTo>
                <a:lnTo>
                  <a:pt x="37" y="83"/>
                </a:lnTo>
                <a:lnTo>
                  <a:pt x="21" y="98"/>
                </a:lnTo>
                <a:lnTo>
                  <a:pt x="0" y="110"/>
                </a:lnTo>
              </a:path>
            </a:pathLst>
          </a:custGeom>
          <a:solidFill>
            <a:srgbClr val="AD6900"/>
          </a:solidFill>
          <a:ln w="12700" cap="rnd" cmpd="sng">
            <a:noFill/>
            <a:prstDash val="solid"/>
            <a:round/>
            <a:headEnd type="none" w="med" len="med"/>
            <a:tailEnd type="none" w="med" len="med"/>
          </a:ln>
        </p:spPr>
        <p:txBody>
          <a:bodyPr/>
          <a:lstStyle/>
          <a:p>
            <a:endParaRPr lang="en-US"/>
          </a:p>
        </p:txBody>
      </p:sp>
      <p:sp>
        <p:nvSpPr>
          <p:cNvPr id="55302" name="Freeform 6"/>
          <p:cNvSpPr>
            <a:spLocks/>
          </p:cNvSpPr>
          <p:nvPr/>
        </p:nvSpPr>
        <p:spPr bwMode="auto">
          <a:xfrm>
            <a:off x="10837334" y="2949575"/>
            <a:ext cx="150284" cy="57150"/>
          </a:xfrm>
          <a:custGeom>
            <a:avLst/>
            <a:gdLst>
              <a:gd name="T0" fmla="*/ 0 w 71"/>
              <a:gd name="T1" fmla="*/ 2147483647 h 36"/>
              <a:gd name="T2" fmla="*/ 2147483647 w 71"/>
              <a:gd name="T3" fmla="*/ 2147483647 h 36"/>
              <a:gd name="T4" fmla="*/ 2147483647 w 71"/>
              <a:gd name="T5" fmla="*/ 2147483647 h 36"/>
              <a:gd name="T6" fmla="*/ 2147483647 w 71"/>
              <a:gd name="T7" fmla="*/ 2147483647 h 36"/>
              <a:gd name="T8" fmla="*/ 2147483647 w 71"/>
              <a:gd name="T9" fmla="*/ 2147483647 h 36"/>
              <a:gd name="T10" fmla="*/ 2147483647 w 71"/>
              <a:gd name="T11" fmla="*/ 2147483647 h 36"/>
              <a:gd name="T12" fmla="*/ 2147483647 w 71"/>
              <a:gd name="T13" fmla="*/ 2147483647 h 36"/>
              <a:gd name="T14" fmla="*/ 2147483647 w 71"/>
              <a:gd name="T15" fmla="*/ 2147483647 h 36"/>
              <a:gd name="T16" fmla="*/ 2147483647 w 71"/>
              <a:gd name="T17" fmla="*/ 2147483647 h 36"/>
              <a:gd name="T18" fmla="*/ 2147483647 w 71"/>
              <a:gd name="T19" fmla="*/ 0 h 36"/>
              <a:gd name="T20" fmla="*/ 2147483647 w 71"/>
              <a:gd name="T21" fmla="*/ 0 h 36"/>
              <a:gd name="T22" fmla="*/ 2147483647 w 71"/>
              <a:gd name="T23" fmla="*/ 0 h 36"/>
              <a:gd name="T24" fmla="*/ 2147483647 w 71"/>
              <a:gd name="T25" fmla="*/ 2147483647 h 36"/>
              <a:gd name="T26" fmla="*/ 2147483647 w 71"/>
              <a:gd name="T27" fmla="*/ 2147483647 h 36"/>
              <a:gd name="T28" fmla="*/ 2147483647 w 71"/>
              <a:gd name="T29" fmla="*/ 2147483647 h 36"/>
              <a:gd name="T30" fmla="*/ 2147483647 w 71"/>
              <a:gd name="T31" fmla="*/ 2147483647 h 36"/>
              <a:gd name="T32" fmla="*/ 2147483647 w 71"/>
              <a:gd name="T33" fmla="*/ 2147483647 h 36"/>
              <a:gd name="T34" fmla="*/ 2147483647 w 71"/>
              <a:gd name="T35" fmla="*/ 2147483647 h 36"/>
              <a:gd name="T36" fmla="*/ 2147483647 w 71"/>
              <a:gd name="T37" fmla="*/ 2147483647 h 36"/>
              <a:gd name="T38" fmla="*/ 2147483647 w 71"/>
              <a:gd name="T39" fmla="*/ 2147483647 h 36"/>
              <a:gd name="T40" fmla="*/ 2147483647 w 71"/>
              <a:gd name="T41" fmla="*/ 2147483647 h 36"/>
              <a:gd name="T42" fmla="*/ 2147483647 w 71"/>
              <a:gd name="T43" fmla="*/ 2147483647 h 36"/>
              <a:gd name="T44" fmla="*/ 2147483647 w 71"/>
              <a:gd name="T45" fmla="*/ 2147483647 h 36"/>
              <a:gd name="T46" fmla="*/ 2147483647 w 71"/>
              <a:gd name="T47" fmla="*/ 2147483647 h 36"/>
              <a:gd name="T48" fmla="*/ 2147483647 w 71"/>
              <a:gd name="T49" fmla="*/ 2147483647 h 36"/>
              <a:gd name="T50" fmla="*/ 2147483647 w 71"/>
              <a:gd name="T51" fmla="*/ 2147483647 h 36"/>
              <a:gd name="T52" fmla="*/ 2147483647 w 71"/>
              <a:gd name="T53" fmla="*/ 2147483647 h 36"/>
              <a:gd name="T54" fmla="*/ 2147483647 w 71"/>
              <a:gd name="T55" fmla="*/ 2147483647 h 36"/>
              <a:gd name="T56" fmla="*/ 0 w 71"/>
              <a:gd name="T57" fmla="*/ 2147483647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1"/>
              <a:gd name="T88" fmla="*/ 0 h 36"/>
              <a:gd name="T89" fmla="*/ 71 w 71"/>
              <a:gd name="T90" fmla="*/ 36 h 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1" h="36">
                <a:moveTo>
                  <a:pt x="0" y="23"/>
                </a:moveTo>
                <a:lnTo>
                  <a:pt x="5" y="24"/>
                </a:lnTo>
                <a:lnTo>
                  <a:pt x="10" y="25"/>
                </a:lnTo>
                <a:lnTo>
                  <a:pt x="15" y="25"/>
                </a:lnTo>
                <a:lnTo>
                  <a:pt x="20" y="23"/>
                </a:lnTo>
                <a:lnTo>
                  <a:pt x="29" y="16"/>
                </a:lnTo>
                <a:lnTo>
                  <a:pt x="35" y="12"/>
                </a:lnTo>
                <a:lnTo>
                  <a:pt x="43" y="6"/>
                </a:lnTo>
                <a:lnTo>
                  <a:pt x="52" y="1"/>
                </a:lnTo>
                <a:lnTo>
                  <a:pt x="55" y="0"/>
                </a:lnTo>
                <a:lnTo>
                  <a:pt x="59" y="0"/>
                </a:lnTo>
                <a:lnTo>
                  <a:pt x="63" y="0"/>
                </a:lnTo>
                <a:lnTo>
                  <a:pt x="65" y="2"/>
                </a:lnTo>
                <a:lnTo>
                  <a:pt x="69" y="10"/>
                </a:lnTo>
                <a:lnTo>
                  <a:pt x="70" y="20"/>
                </a:lnTo>
                <a:lnTo>
                  <a:pt x="66" y="28"/>
                </a:lnTo>
                <a:lnTo>
                  <a:pt x="59" y="34"/>
                </a:lnTo>
                <a:lnTo>
                  <a:pt x="54" y="35"/>
                </a:lnTo>
                <a:lnTo>
                  <a:pt x="49" y="34"/>
                </a:lnTo>
                <a:lnTo>
                  <a:pt x="43" y="32"/>
                </a:lnTo>
                <a:lnTo>
                  <a:pt x="39" y="29"/>
                </a:lnTo>
                <a:lnTo>
                  <a:pt x="34" y="27"/>
                </a:lnTo>
                <a:lnTo>
                  <a:pt x="29" y="25"/>
                </a:lnTo>
                <a:lnTo>
                  <a:pt x="23" y="24"/>
                </a:lnTo>
                <a:lnTo>
                  <a:pt x="18" y="25"/>
                </a:lnTo>
                <a:lnTo>
                  <a:pt x="18" y="24"/>
                </a:lnTo>
                <a:lnTo>
                  <a:pt x="20" y="24"/>
                </a:lnTo>
                <a:lnTo>
                  <a:pt x="20" y="23"/>
                </a:lnTo>
                <a:lnTo>
                  <a:pt x="0" y="23"/>
                </a:lnTo>
              </a:path>
            </a:pathLst>
          </a:custGeom>
          <a:solidFill>
            <a:srgbClr val="232323"/>
          </a:solidFill>
          <a:ln w="12700" cap="rnd" cmpd="sng">
            <a:noFill/>
            <a:prstDash val="solid"/>
            <a:round/>
            <a:headEnd type="none" w="med" len="med"/>
            <a:tailEnd type="none" w="med" len="med"/>
          </a:ln>
        </p:spPr>
        <p:txBody>
          <a:bodyPr/>
          <a:lstStyle/>
          <a:p>
            <a:endParaRPr lang="en-US"/>
          </a:p>
        </p:txBody>
      </p:sp>
      <p:sp>
        <p:nvSpPr>
          <p:cNvPr id="55303" name="Freeform 7"/>
          <p:cNvSpPr>
            <a:spLocks/>
          </p:cNvSpPr>
          <p:nvPr/>
        </p:nvSpPr>
        <p:spPr bwMode="auto">
          <a:xfrm>
            <a:off x="10625667" y="3282951"/>
            <a:ext cx="317500" cy="87313"/>
          </a:xfrm>
          <a:custGeom>
            <a:avLst/>
            <a:gdLst>
              <a:gd name="T0" fmla="*/ 2147483647 w 150"/>
              <a:gd name="T1" fmla="*/ 2147483647 h 55"/>
              <a:gd name="T2" fmla="*/ 2147483647 w 150"/>
              <a:gd name="T3" fmla="*/ 2147483647 h 55"/>
              <a:gd name="T4" fmla="*/ 2147483647 w 150"/>
              <a:gd name="T5" fmla="*/ 2147483647 h 55"/>
              <a:gd name="T6" fmla="*/ 2147483647 w 150"/>
              <a:gd name="T7" fmla="*/ 2147483647 h 55"/>
              <a:gd name="T8" fmla="*/ 2147483647 w 150"/>
              <a:gd name="T9" fmla="*/ 2147483647 h 55"/>
              <a:gd name="T10" fmla="*/ 2147483647 w 150"/>
              <a:gd name="T11" fmla="*/ 2147483647 h 55"/>
              <a:gd name="T12" fmla="*/ 2147483647 w 150"/>
              <a:gd name="T13" fmla="*/ 2147483647 h 55"/>
              <a:gd name="T14" fmla="*/ 2147483647 w 150"/>
              <a:gd name="T15" fmla="*/ 2147483647 h 55"/>
              <a:gd name="T16" fmla="*/ 2147483647 w 150"/>
              <a:gd name="T17" fmla="*/ 0 h 55"/>
              <a:gd name="T18" fmla="*/ 0 w 150"/>
              <a:gd name="T19" fmla="*/ 2147483647 h 55"/>
              <a:gd name="T20" fmla="*/ 2147483647 w 150"/>
              <a:gd name="T21" fmla="*/ 2147483647 h 55"/>
              <a:gd name="T22" fmla="*/ 2147483647 w 150"/>
              <a:gd name="T23" fmla="*/ 2147483647 h 55"/>
              <a:gd name="T24" fmla="*/ 2147483647 w 150"/>
              <a:gd name="T25" fmla="*/ 2147483647 h 55"/>
              <a:gd name="T26" fmla="*/ 2147483647 w 150"/>
              <a:gd name="T27" fmla="*/ 2147483647 h 55"/>
              <a:gd name="T28" fmla="*/ 2147483647 w 150"/>
              <a:gd name="T29" fmla="*/ 2147483647 h 55"/>
              <a:gd name="T30" fmla="*/ 2147483647 w 150"/>
              <a:gd name="T31" fmla="*/ 2147483647 h 55"/>
              <a:gd name="T32" fmla="*/ 2147483647 w 150"/>
              <a:gd name="T33" fmla="*/ 2147483647 h 55"/>
              <a:gd name="T34" fmla="*/ 2147483647 w 150"/>
              <a:gd name="T35" fmla="*/ 2147483647 h 55"/>
              <a:gd name="T36" fmla="*/ 2147483647 w 150"/>
              <a:gd name="T37" fmla="*/ 2147483647 h 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0"/>
              <a:gd name="T58" fmla="*/ 0 h 55"/>
              <a:gd name="T59" fmla="*/ 150 w 150"/>
              <a:gd name="T60" fmla="*/ 55 h 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0" h="55">
                <a:moveTo>
                  <a:pt x="144" y="27"/>
                </a:moveTo>
                <a:lnTo>
                  <a:pt x="144" y="27"/>
                </a:lnTo>
                <a:lnTo>
                  <a:pt x="110" y="35"/>
                </a:lnTo>
                <a:lnTo>
                  <a:pt x="81" y="35"/>
                </a:lnTo>
                <a:lnTo>
                  <a:pt x="60" y="31"/>
                </a:lnTo>
                <a:lnTo>
                  <a:pt x="43" y="23"/>
                </a:lnTo>
                <a:lnTo>
                  <a:pt x="31" y="15"/>
                </a:lnTo>
                <a:lnTo>
                  <a:pt x="24" y="7"/>
                </a:lnTo>
                <a:lnTo>
                  <a:pt x="17" y="0"/>
                </a:lnTo>
                <a:lnTo>
                  <a:pt x="0" y="7"/>
                </a:lnTo>
                <a:lnTo>
                  <a:pt x="3" y="12"/>
                </a:lnTo>
                <a:lnTo>
                  <a:pt x="9" y="19"/>
                </a:lnTo>
                <a:lnTo>
                  <a:pt x="18" y="29"/>
                </a:lnTo>
                <a:lnTo>
                  <a:pt x="34" y="40"/>
                </a:lnTo>
                <a:lnTo>
                  <a:pt x="55" y="49"/>
                </a:lnTo>
                <a:lnTo>
                  <a:pt x="81" y="54"/>
                </a:lnTo>
                <a:lnTo>
                  <a:pt x="112" y="54"/>
                </a:lnTo>
                <a:lnTo>
                  <a:pt x="149" y="46"/>
                </a:lnTo>
                <a:lnTo>
                  <a:pt x="144" y="27"/>
                </a:lnTo>
              </a:path>
            </a:pathLst>
          </a:custGeom>
          <a:solidFill>
            <a:srgbClr val="232323"/>
          </a:solidFill>
          <a:ln w="12700" cap="rnd" cmpd="sng">
            <a:noFill/>
            <a:prstDash val="solid"/>
            <a:round/>
            <a:headEnd type="none" w="med" len="med"/>
            <a:tailEnd type="none" w="med" len="med"/>
          </a:ln>
        </p:spPr>
        <p:txBody>
          <a:bodyPr/>
          <a:lstStyle/>
          <a:p>
            <a:endParaRPr lang="en-US"/>
          </a:p>
        </p:txBody>
      </p:sp>
      <p:sp>
        <p:nvSpPr>
          <p:cNvPr id="55304" name="Freeform 8"/>
          <p:cNvSpPr>
            <a:spLocks/>
          </p:cNvSpPr>
          <p:nvPr/>
        </p:nvSpPr>
        <p:spPr bwMode="auto">
          <a:xfrm>
            <a:off x="10943167" y="3305175"/>
            <a:ext cx="262467" cy="50800"/>
          </a:xfrm>
          <a:custGeom>
            <a:avLst/>
            <a:gdLst>
              <a:gd name="T0" fmla="*/ 2147483647 w 124"/>
              <a:gd name="T1" fmla="*/ 2147483647 h 32"/>
              <a:gd name="T2" fmla="*/ 2147483647 w 124"/>
              <a:gd name="T3" fmla="*/ 2147483647 h 32"/>
              <a:gd name="T4" fmla="*/ 2147483647 w 124"/>
              <a:gd name="T5" fmla="*/ 2147483647 h 32"/>
              <a:gd name="T6" fmla="*/ 2147483647 w 124"/>
              <a:gd name="T7" fmla="*/ 2147483647 h 32"/>
              <a:gd name="T8" fmla="*/ 2147483647 w 124"/>
              <a:gd name="T9" fmla="*/ 2147483647 h 32"/>
              <a:gd name="T10" fmla="*/ 2147483647 w 124"/>
              <a:gd name="T11" fmla="*/ 0 h 32"/>
              <a:gd name="T12" fmla="*/ 2147483647 w 124"/>
              <a:gd name="T13" fmla="*/ 0 h 32"/>
              <a:gd name="T14" fmla="*/ 2147483647 w 124"/>
              <a:gd name="T15" fmla="*/ 2147483647 h 32"/>
              <a:gd name="T16" fmla="*/ 0 w 124"/>
              <a:gd name="T17" fmla="*/ 2147483647 h 32"/>
              <a:gd name="T18" fmla="*/ 2147483647 w 124"/>
              <a:gd name="T19" fmla="*/ 2147483647 h 32"/>
              <a:gd name="T20" fmla="*/ 2147483647 w 124"/>
              <a:gd name="T21" fmla="*/ 2147483647 h 32"/>
              <a:gd name="T22" fmla="*/ 2147483647 w 124"/>
              <a:gd name="T23" fmla="*/ 2147483647 h 32"/>
              <a:gd name="T24" fmla="*/ 2147483647 w 124"/>
              <a:gd name="T25" fmla="*/ 2147483647 h 32"/>
              <a:gd name="T26" fmla="*/ 2147483647 w 124"/>
              <a:gd name="T27" fmla="*/ 2147483647 h 32"/>
              <a:gd name="T28" fmla="*/ 2147483647 w 124"/>
              <a:gd name="T29" fmla="*/ 2147483647 h 32"/>
              <a:gd name="T30" fmla="*/ 2147483647 w 124"/>
              <a:gd name="T31" fmla="*/ 2147483647 h 32"/>
              <a:gd name="T32" fmla="*/ 2147483647 w 124"/>
              <a:gd name="T33" fmla="*/ 2147483647 h 32"/>
              <a:gd name="T34" fmla="*/ 2147483647 w 124"/>
              <a:gd name="T35" fmla="*/ 2147483647 h 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4"/>
              <a:gd name="T55" fmla="*/ 0 h 32"/>
              <a:gd name="T56" fmla="*/ 124 w 124"/>
              <a:gd name="T57" fmla="*/ 32 h 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4" h="32">
                <a:moveTo>
                  <a:pt x="123" y="20"/>
                </a:moveTo>
                <a:lnTo>
                  <a:pt x="122" y="18"/>
                </a:lnTo>
                <a:lnTo>
                  <a:pt x="117" y="11"/>
                </a:lnTo>
                <a:lnTo>
                  <a:pt x="110" y="7"/>
                </a:lnTo>
                <a:lnTo>
                  <a:pt x="98" y="2"/>
                </a:lnTo>
                <a:lnTo>
                  <a:pt x="83" y="0"/>
                </a:lnTo>
                <a:lnTo>
                  <a:pt x="63" y="0"/>
                </a:lnTo>
                <a:lnTo>
                  <a:pt x="35" y="5"/>
                </a:lnTo>
                <a:lnTo>
                  <a:pt x="0" y="13"/>
                </a:lnTo>
                <a:lnTo>
                  <a:pt x="5" y="31"/>
                </a:lnTo>
                <a:lnTo>
                  <a:pt x="38" y="22"/>
                </a:lnTo>
                <a:lnTo>
                  <a:pt x="63" y="18"/>
                </a:lnTo>
                <a:lnTo>
                  <a:pt x="83" y="18"/>
                </a:lnTo>
                <a:lnTo>
                  <a:pt x="93" y="18"/>
                </a:lnTo>
                <a:lnTo>
                  <a:pt x="100" y="22"/>
                </a:lnTo>
                <a:lnTo>
                  <a:pt x="105" y="24"/>
                </a:lnTo>
                <a:lnTo>
                  <a:pt x="104" y="24"/>
                </a:lnTo>
                <a:lnTo>
                  <a:pt x="123" y="20"/>
                </a:lnTo>
              </a:path>
            </a:pathLst>
          </a:custGeom>
          <a:solidFill>
            <a:srgbClr val="232323"/>
          </a:solidFill>
          <a:ln w="12700" cap="rnd" cmpd="sng">
            <a:noFill/>
            <a:prstDash val="solid"/>
            <a:round/>
            <a:headEnd type="none" w="med" len="med"/>
            <a:tailEnd type="none" w="med" len="med"/>
          </a:ln>
        </p:spPr>
        <p:txBody>
          <a:bodyPr/>
          <a:lstStyle/>
          <a:p>
            <a:endParaRPr lang="en-US"/>
          </a:p>
        </p:txBody>
      </p:sp>
      <p:sp>
        <p:nvSpPr>
          <p:cNvPr id="55305" name="Freeform 9"/>
          <p:cNvSpPr>
            <a:spLocks/>
          </p:cNvSpPr>
          <p:nvPr/>
        </p:nvSpPr>
        <p:spPr bwMode="auto">
          <a:xfrm>
            <a:off x="11319934" y="3086100"/>
            <a:ext cx="65617" cy="65088"/>
          </a:xfrm>
          <a:custGeom>
            <a:avLst/>
            <a:gdLst>
              <a:gd name="T0" fmla="*/ 2147483647 w 31"/>
              <a:gd name="T1" fmla="*/ 0 h 41"/>
              <a:gd name="T2" fmla="*/ 2147483647 w 31"/>
              <a:gd name="T3" fmla="*/ 0 h 41"/>
              <a:gd name="T4" fmla="*/ 2147483647 w 31"/>
              <a:gd name="T5" fmla="*/ 0 h 41"/>
              <a:gd name="T6" fmla="*/ 2147483647 w 31"/>
              <a:gd name="T7" fmla="*/ 2147483647 h 41"/>
              <a:gd name="T8" fmla="*/ 2147483647 w 31"/>
              <a:gd name="T9" fmla="*/ 2147483647 h 41"/>
              <a:gd name="T10" fmla="*/ 2147483647 w 31"/>
              <a:gd name="T11" fmla="*/ 2147483647 h 41"/>
              <a:gd name="T12" fmla="*/ 2147483647 w 31"/>
              <a:gd name="T13" fmla="*/ 2147483647 h 41"/>
              <a:gd name="T14" fmla="*/ 0 w 31"/>
              <a:gd name="T15" fmla="*/ 2147483647 h 41"/>
              <a:gd name="T16" fmla="*/ 2147483647 w 31"/>
              <a:gd name="T17" fmla="*/ 2147483647 h 41"/>
              <a:gd name="T18" fmla="*/ 2147483647 w 31"/>
              <a:gd name="T19" fmla="*/ 214748364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41"/>
              <a:gd name="T32" fmla="*/ 31 w 31"/>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41">
                <a:moveTo>
                  <a:pt x="30" y="0"/>
                </a:moveTo>
                <a:lnTo>
                  <a:pt x="30" y="0"/>
                </a:lnTo>
                <a:lnTo>
                  <a:pt x="27" y="0"/>
                </a:lnTo>
                <a:lnTo>
                  <a:pt x="22" y="1"/>
                </a:lnTo>
                <a:lnTo>
                  <a:pt x="15" y="4"/>
                </a:lnTo>
                <a:lnTo>
                  <a:pt x="7" y="8"/>
                </a:lnTo>
                <a:lnTo>
                  <a:pt x="2" y="14"/>
                </a:lnTo>
                <a:lnTo>
                  <a:pt x="0" y="21"/>
                </a:lnTo>
                <a:lnTo>
                  <a:pt x="4" y="30"/>
                </a:lnTo>
                <a:lnTo>
                  <a:pt x="15" y="40"/>
                </a:lnTo>
              </a:path>
            </a:pathLst>
          </a:custGeom>
          <a:noFill/>
          <a:ln w="12700" cap="rnd" cmpd="sng">
            <a:solidFill>
              <a:srgbClr val="714400"/>
            </a:solidFill>
            <a:prstDash val="solid"/>
            <a:round/>
            <a:headEnd type="none" w="med" len="med"/>
            <a:tailEnd type="none" w="med" len="med"/>
          </a:ln>
        </p:spPr>
        <p:txBody>
          <a:bodyPr/>
          <a:lstStyle/>
          <a:p>
            <a:endParaRPr lang="en-US"/>
          </a:p>
        </p:txBody>
      </p:sp>
      <p:sp>
        <p:nvSpPr>
          <p:cNvPr id="55306" name="Freeform 10"/>
          <p:cNvSpPr>
            <a:spLocks/>
          </p:cNvSpPr>
          <p:nvPr/>
        </p:nvSpPr>
        <p:spPr bwMode="auto">
          <a:xfrm>
            <a:off x="11338984" y="3116264"/>
            <a:ext cx="82549" cy="41275"/>
          </a:xfrm>
          <a:custGeom>
            <a:avLst/>
            <a:gdLst>
              <a:gd name="T0" fmla="*/ 2147483647 w 39"/>
              <a:gd name="T1" fmla="*/ 0 h 26"/>
              <a:gd name="T2" fmla="*/ 2147483647 w 39"/>
              <a:gd name="T3" fmla="*/ 0 h 26"/>
              <a:gd name="T4" fmla="*/ 2147483647 w 39"/>
              <a:gd name="T5" fmla="*/ 2147483647 h 26"/>
              <a:gd name="T6" fmla="*/ 2147483647 w 39"/>
              <a:gd name="T7" fmla="*/ 2147483647 h 26"/>
              <a:gd name="T8" fmla="*/ 2147483647 w 39"/>
              <a:gd name="T9" fmla="*/ 2147483647 h 26"/>
              <a:gd name="T10" fmla="*/ 2147483647 w 39"/>
              <a:gd name="T11" fmla="*/ 2147483647 h 26"/>
              <a:gd name="T12" fmla="*/ 2147483647 w 39"/>
              <a:gd name="T13" fmla="*/ 2147483647 h 26"/>
              <a:gd name="T14" fmla="*/ 2147483647 w 39"/>
              <a:gd name="T15" fmla="*/ 2147483647 h 26"/>
              <a:gd name="T16" fmla="*/ 2147483647 w 39"/>
              <a:gd name="T17" fmla="*/ 2147483647 h 26"/>
              <a:gd name="T18" fmla="*/ 2147483647 w 39"/>
              <a:gd name="T19" fmla="*/ 2147483647 h 26"/>
              <a:gd name="T20" fmla="*/ 2147483647 w 39"/>
              <a:gd name="T21" fmla="*/ 2147483647 h 26"/>
              <a:gd name="T22" fmla="*/ 2147483647 w 39"/>
              <a:gd name="T23" fmla="*/ 2147483647 h 26"/>
              <a:gd name="T24" fmla="*/ 2147483647 w 39"/>
              <a:gd name="T25" fmla="*/ 2147483647 h 26"/>
              <a:gd name="T26" fmla="*/ 0 w 39"/>
              <a:gd name="T27" fmla="*/ 2147483647 h 26"/>
              <a:gd name="T28" fmla="*/ 2147483647 w 39"/>
              <a:gd name="T29" fmla="*/ 2147483647 h 26"/>
              <a:gd name="T30" fmla="*/ 2147483647 w 39"/>
              <a:gd name="T31" fmla="*/ 2147483647 h 26"/>
              <a:gd name="T32" fmla="*/ 2147483647 w 39"/>
              <a:gd name="T33" fmla="*/ 2147483647 h 26"/>
              <a:gd name="T34" fmla="*/ 2147483647 w 39"/>
              <a:gd name="T35" fmla="*/ 0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26"/>
              <a:gd name="T56" fmla="*/ 39 w 39"/>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26">
                <a:moveTo>
                  <a:pt x="20" y="0"/>
                </a:moveTo>
                <a:lnTo>
                  <a:pt x="20" y="0"/>
                </a:lnTo>
                <a:lnTo>
                  <a:pt x="28" y="2"/>
                </a:lnTo>
                <a:lnTo>
                  <a:pt x="33" y="4"/>
                </a:lnTo>
                <a:lnTo>
                  <a:pt x="37" y="7"/>
                </a:lnTo>
                <a:lnTo>
                  <a:pt x="38" y="12"/>
                </a:lnTo>
                <a:lnTo>
                  <a:pt x="37" y="17"/>
                </a:lnTo>
                <a:lnTo>
                  <a:pt x="33" y="21"/>
                </a:lnTo>
                <a:lnTo>
                  <a:pt x="28" y="24"/>
                </a:lnTo>
                <a:lnTo>
                  <a:pt x="20" y="25"/>
                </a:lnTo>
                <a:lnTo>
                  <a:pt x="12" y="24"/>
                </a:lnTo>
                <a:lnTo>
                  <a:pt x="7" y="21"/>
                </a:lnTo>
                <a:lnTo>
                  <a:pt x="2" y="17"/>
                </a:lnTo>
                <a:lnTo>
                  <a:pt x="0" y="12"/>
                </a:lnTo>
                <a:lnTo>
                  <a:pt x="2" y="7"/>
                </a:lnTo>
                <a:lnTo>
                  <a:pt x="7" y="4"/>
                </a:lnTo>
                <a:lnTo>
                  <a:pt x="12" y="2"/>
                </a:lnTo>
                <a:lnTo>
                  <a:pt x="20" y="0"/>
                </a:lnTo>
              </a:path>
            </a:pathLst>
          </a:custGeom>
          <a:noFill/>
          <a:ln w="12700" cap="rnd" cmpd="sng">
            <a:solidFill>
              <a:srgbClr val="714400"/>
            </a:solidFill>
            <a:prstDash val="solid"/>
            <a:round/>
            <a:headEnd type="none" w="med" len="med"/>
            <a:tailEnd type="none" w="med" len="med"/>
          </a:ln>
        </p:spPr>
        <p:txBody>
          <a:bodyPr/>
          <a:lstStyle/>
          <a:p>
            <a:endParaRPr lang="en-US"/>
          </a:p>
        </p:txBody>
      </p:sp>
    </p:spTree>
  </p:cSld>
  <p:clrMapOvr>
    <a:masterClrMapping/>
  </p:clrMapOvr>
  <p:transition>
    <p:wipe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noFill/>
        </p:spPr>
        <p:txBody>
          <a:bodyPr lIns="90488" tIns="44450" rIns="90488" bIns="44450" anchorCtr="1"/>
          <a:lstStyle/>
          <a:p>
            <a:r>
              <a:rPr lang="en-US" b="1" dirty="0" smtClean="0"/>
              <a:t>Central Tendency Solution</a:t>
            </a:r>
          </a:p>
        </p:txBody>
      </p:sp>
      <p:sp>
        <p:nvSpPr>
          <p:cNvPr id="58371" name="Rectangle 3"/>
          <p:cNvSpPr>
            <a:spLocks noChangeArrowheads="1"/>
          </p:cNvSpPr>
          <p:nvPr/>
        </p:nvSpPr>
        <p:spPr bwMode="auto">
          <a:xfrm>
            <a:off x="855133" y="2003425"/>
            <a:ext cx="10972800" cy="2590800"/>
          </a:xfrm>
          <a:prstGeom prst="rect">
            <a:avLst/>
          </a:prstGeom>
          <a:noFill/>
          <a:ln w="12700">
            <a:noFill/>
            <a:miter lim="800000"/>
            <a:headEnd/>
            <a:tailEnd/>
          </a:ln>
        </p:spPr>
        <p:txBody>
          <a:bodyPr lIns="90488" tIns="44450" rIns="90488" bIns="44450"/>
          <a:lstStyle/>
          <a:p>
            <a:pPr marL="571500" indent="-571500" eaLnBrk="0" hangingPunct="0">
              <a:buClrTx/>
              <a:buFontTx/>
              <a:buNone/>
              <a:tabLst>
                <a:tab pos="2514600" algn="ctr"/>
                <a:tab pos="3200400" algn="ctr"/>
                <a:tab pos="3886200" algn="ctr"/>
                <a:tab pos="4572000" algn="ctr"/>
                <a:tab pos="5257800" algn="ctr"/>
                <a:tab pos="5943600" algn="ctr"/>
                <a:tab pos="6629400" algn="ctr"/>
                <a:tab pos="7315200" algn="ctr"/>
              </a:tabLst>
            </a:pPr>
            <a:r>
              <a:rPr lang="en-US" sz="2400" dirty="0" smtClean="0"/>
              <a:t>Mean = 15.5</a:t>
            </a:r>
          </a:p>
          <a:p>
            <a:pPr marL="571500" indent="-571500" eaLnBrk="0" hangingPunct="0">
              <a:buClrTx/>
              <a:buFontTx/>
              <a:buNone/>
              <a:tabLst>
                <a:tab pos="2514600" algn="ctr"/>
                <a:tab pos="3200400" algn="ctr"/>
                <a:tab pos="3886200" algn="ctr"/>
                <a:tab pos="4572000" algn="ctr"/>
                <a:tab pos="5257800" algn="ctr"/>
                <a:tab pos="5943600" algn="ctr"/>
                <a:tab pos="6629400" algn="ctr"/>
                <a:tab pos="7315200" algn="ctr"/>
              </a:tabLst>
            </a:pPr>
            <a:endParaRPr lang="en-US" sz="2400" dirty="0" smtClean="0"/>
          </a:p>
          <a:p>
            <a:pPr marL="571500" indent="-571500" eaLnBrk="0" hangingPunct="0">
              <a:buClrTx/>
              <a:buFontTx/>
              <a:buNone/>
              <a:tabLst>
                <a:tab pos="2514600" algn="ctr"/>
                <a:tab pos="3200400" algn="ctr"/>
                <a:tab pos="3886200" algn="ctr"/>
                <a:tab pos="4572000" algn="ctr"/>
                <a:tab pos="5257800" algn="ctr"/>
                <a:tab pos="5943600" algn="ctr"/>
                <a:tab pos="6629400" algn="ctr"/>
                <a:tab pos="7315200" algn="ctr"/>
              </a:tabLst>
            </a:pPr>
            <a:r>
              <a:rPr lang="en-US" sz="2400" dirty="0" smtClean="0"/>
              <a:t>Median = 16</a:t>
            </a:r>
          </a:p>
          <a:p>
            <a:pPr marL="571500" indent="-571500" eaLnBrk="0" hangingPunct="0">
              <a:buClrTx/>
              <a:buFontTx/>
              <a:buNone/>
              <a:tabLst>
                <a:tab pos="2514600" algn="ctr"/>
                <a:tab pos="3200400" algn="ctr"/>
                <a:tab pos="3886200" algn="ctr"/>
                <a:tab pos="4572000" algn="ctr"/>
                <a:tab pos="5257800" algn="ctr"/>
                <a:tab pos="5943600" algn="ctr"/>
                <a:tab pos="6629400" algn="ctr"/>
                <a:tab pos="7315200" algn="ctr"/>
              </a:tabLst>
            </a:pPr>
            <a:endParaRPr lang="en-US" sz="2400" b="1" dirty="0" smtClean="0">
              <a:solidFill>
                <a:schemeClr val="tx2"/>
              </a:solidFill>
            </a:endParaRPr>
          </a:p>
          <a:p>
            <a:pPr marL="571500" indent="-571500" eaLnBrk="0" hangingPunct="0">
              <a:buClrTx/>
              <a:buFontTx/>
              <a:buNone/>
              <a:tabLst>
                <a:tab pos="2514600" algn="ctr"/>
                <a:tab pos="3200400" algn="ctr"/>
                <a:tab pos="3886200" algn="ctr"/>
                <a:tab pos="4572000" algn="ctr"/>
                <a:tab pos="5257800" algn="ctr"/>
                <a:tab pos="5943600" algn="ctr"/>
                <a:tab pos="6629400" algn="ctr"/>
                <a:tab pos="7315200" algn="ctr"/>
              </a:tabLst>
            </a:pPr>
            <a:endParaRPr lang="en-US" sz="2400" b="1" dirty="0" smtClean="0">
              <a:solidFill>
                <a:schemeClr val="tx2"/>
              </a:solidFill>
            </a:endParaRPr>
          </a:p>
          <a:p>
            <a:pPr marL="571500" indent="-571500" eaLnBrk="0" hangingPunct="0">
              <a:buClrTx/>
              <a:buFontTx/>
              <a:buNone/>
              <a:tabLst>
                <a:tab pos="2514600" algn="ctr"/>
                <a:tab pos="3200400" algn="ctr"/>
                <a:tab pos="3886200" algn="ctr"/>
                <a:tab pos="4572000" algn="ctr"/>
                <a:tab pos="5257800" algn="ctr"/>
                <a:tab pos="5943600" algn="ctr"/>
                <a:tab pos="6629400" algn="ctr"/>
                <a:tab pos="7315200" algn="ctr"/>
              </a:tabLst>
            </a:pPr>
            <a:r>
              <a:rPr lang="en-US" sz="2400" dirty="0" smtClean="0"/>
              <a:t>Mode</a:t>
            </a:r>
            <a:endParaRPr lang="en-US" sz="2400" dirty="0"/>
          </a:p>
          <a:p>
            <a:pPr marL="571500" indent="-571500" eaLnBrk="0" hangingPunct="0">
              <a:buClrTx/>
              <a:buFontTx/>
              <a:buNone/>
              <a:tabLst>
                <a:tab pos="2514600" algn="ctr"/>
                <a:tab pos="3200400" algn="ctr"/>
                <a:tab pos="3886200" algn="ctr"/>
                <a:tab pos="4572000" algn="ctr"/>
                <a:tab pos="5257800" algn="ctr"/>
                <a:tab pos="5943600" algn="ctr"/>
                <a:tab pos="6629400" algn="ctr"/>
                <a:tab pos="7315200" algn="ctr"/>
              </a:tabLst>
            </a:pPr>
            <a:r>
              <a:rPr lang="en-US" sz="2400" dirty="0"/>
              <a:t>Raw Data:	17	</a:t>
            </a:r>
            <a:r>
              <a:rPr lang="en-US" sz="2400" b="1" dirty="0">
                <a:solidFill>
                  <a:srgbClr val="800080"/>
                </a:solidFill>
              </a:rPr>
              <a:t>16</a:t>
            </a:r>
            <a:r>
              <a:rPr lang="en-US" sz="2400" dirty="0"/>
              <a:t>	21	18	13	</a:t>
            </a:r>
            <a:r>
              <a:rPr lang="en-US" sz="2400" b="1" dirty="0">
                <a:solidFill>
                  <a:srgbClr val="800080"/>
                </a:solidFill>
              </a:rPr>
              <a:t>16</a:t>
            </a:r>
            <a:r>
              <a:rPr lang="en-US" sz="2400" dirty="0"/>
              <a:t>	12	11</a:t>
            </a:r>
          </a:p>
          <a:p>
            <a:pPr marL="571500" indent="-571500" eaLnBrk="0" hangingPunct="0">
              <a:buClrTx/>
              <a:buFontTx/>
              <a:buNone/>
              <a:tabLst>
                <a:tab pos="2514600" algn="ctr"/>
                <a:tab pos="3200400" algn="ctr"/>
                <a:tab pos="3886200" algn="ctr"/>
                <a:tab pos="4572000" algn="ctr"/>
                <a:tab pos="5257800" algn="ctr"/>
                <a:tab pos="5943600" algn="ctr"/>
                <a:tab pos="6629400" algn="ctr"/>
                <a:tab pos="7315200" algn="ctr"/>
              </a:tabLst>
            </a:pPr>
            <a:endParaRPr lang="en-US" sz="2400" dirty="0"/>
          </a:p>
          <a:p>
            <a:pPr marL="571500" indent="-571500" eaLnBrk="0" hangingPunct="0">
              <a:buClrTx/>
              <a:buFontTx/>
              <a:buNone/>
              <a:tabLst>
                <a:tab pos="2514600" algn="ctr"/>
                <a:tab pos="3200400" algn="ctr"/>
                <a:tab pos="3886200" algn="ctr"/>
                <a:tab pos="4572000" algn="ctr"/>
                <a:tab pos="5257800" algn="ctr"/>
                <a:tab pos="5943600" algn="ctr"/>
                <a:tab pos="6629400" algn="ctr"/>
                <a:tab pos="7315200" algn="ctr"/>
              </a:tabLst>
            </a:pPr>
            <a:r>
              <a:rPr lang="en-US" sz="2400" dirty="0" smtClean="0"/>
              <a:t>Mode </a:t>
            </a:r>
            <a:r>
              <a:rPr lang="en-US" sz="2400" dirty="0"/>
              <a:t>= 16</a:t>
            </a: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The statistical way of thinking (population, sample, data etc.)</a:t>
            </a:r>
            <a:endParaRPr lang="en-US" sz="2800" b="1" dirty="0" smtClean="0">
              <a:solidFill>
                <a:srgbClr val="00B050"/>
              </a:solidFill>
            </a:endParaRPr>
          </a:p>
        </p:txBody>
      </p:sp>
      <p:pic>
        <p:nvPicPr>
          <p:cNvPr id="4"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9212" y="1940615"/>
            <a:ext cx="9310687" cy="1963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noFill/>
        </p:spPr>
        <p:txBody>
          <a:bodyPr lIns="90488" tIns="44450" rIns="90488" bIns="44450" anchorCtr="1"/>
          <a:lstStyle/>
          <a:p>
            <a:r>
              <a:rPr lang="en-US" b="1" dirty="0" smtClean="0"/>
              <a:t>Measures of variability</a:t>
            </a:r>
          </a:p>
        </p:txBody>
      </p:sp>
      <p:sp>
        <p:nvSpPr>
          <p:cNvPr id="58371" name="Rectangle 3"/>
          <p:cNvSpPr>
            <a:spLocks noChangeArrowheads="1"/>
          </p:cNvSpPr>
          <p:nvPr/>
        </p:nvSpPr>
        <p:spPr bwMode="auto">
          <a:xfrm>
            <a:off x="855133" y="1411112"/>
            <a:ext cx="10972800" cy="4639732"/>
          </a:xfrm>
          <a:prstGeom prst="rect">
            <a:avLst/>
          </a:prstGeom>
          <a:noFill/>
          <a:ln w="12700">
            <a:noFill/>
            <a:miter lim="800000"/>
            <a:headEnd/>
            <a:tailEnd/>
          </a:ln>
        </p:spPr>
        <p:txBody>
          <a:bodyPr lIns="90488" tIns="44450" rIns="90488" bIns="44450"/>
          <a:lstStyle/>
          <a:p>
            <a:r>
              <a:rPr lang="en-US" sz="2400" dirty="0" smtClean="0"/>
              <a:t>The measures of central tendency, such as the </a:t>
            </a:r>
            <a:r>
              <a:rPr lang="en-US" sz="2400" b="1" dirty="0" smtClean="0"/>
              <a:t>mean, median, and mode</a:t>
            </a:r>
            <a:r>
              <a:rPr lang="en-US" sz="2400" dirty="0" smtClean="0"/>
              <a:t>, do not reveal the whole picture of the distribution of a data set. Two data sets with the same mean may have completely different spreads. </a:t>
            </a:r>
          </a:p>
          <a:p>
            <a:endParaRPr lang="en-US" sz="2400" dirty="0" smtClean="0"/>
          </a:p>
          <a:p>
            <a:endParaRPr lang="en-US" sz="2400" dirty="0" smtClean="0"/>
          </a:p>
          <a:p>
            <a:r>
              <a:rPr lang="en-US" sz="2400" dirty="0" smtClean="0"/>
              <a:t>The variation among the values of observations for one data set may be much</a:t>
            </a:r>
          </a:p>
          <a:p>
            <a:r>
              <a:rPr lang="en-US" sz="2400" dirty="0" smtClean="0"/>
              <a:t>larger or smaller than for the other data set</a:t>
            </a:r>
          </a:p>
          <a:p>
            <a:endParaRPr lang="en-US" sz="2400" dirty="0" smtClean="0"/>
          </a:p>
          <a:p>
            <a:r>
              <a:rPr lang="en-US" sz="2400" dirty="0" smtClean="0"/>
              <a:t>Company 1: 47 38 35 40 36 45 39</a:t>
            </a:r>
          </a:p>
          <a:p>
            <a:r>
              <a:rPr lang="en-US" sz="2400" dirty="0" smtClean="0"/>
              <a:t>Company 2: 70 33 18 52 27</a:t>
            </a:r>
            <a:endParaRPr lang="en-US" sz="2400" dirty="0"/>
          </a:p>
        </p:txBody>
      </p:sp>
    </p:spTree>
  </p:cSld>
  <p:clrMapOvr>
    <a:masterClrMapping/>
  </p:clrMapOvr>
  <p:transition>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noFill/>
        </p:spPr>
        <p:txBody>
          <a:bodyPr lIns="90488" tIns="44450" rIns="90488" bIns="44450" anchorCtr="1"/>
          <a:lstStyle/>
          <a:p>
            <a:r>
              <a:rPr lang="en-US" b="1" dirty="0" smtClean="0"/>
              <a:t>Measures of variability</a:t>
            </a:r>
          </a:p>
        </p:txBody>
      </p:sp>
      <p:sp>
        <p:nvSpPr>
          <p:cNvPr id="58371" name="Rectangle 3"/>
          <p:cNvSpPr>
            <a:spLocks noChangeArrowheads="1"/>
          </p:cNvSpPr>
          <p:nvPr/>
        </p:nvSpPr>
        <p:spPr bwMode="auto">
          <a:xfrm>
            <a:off x="855133" y="1411112"/>
            <a:ext cx="10972800" cy="4639732"/>
          </a:xfrm>
          <a:prstGeom prst="rect">
            <a:avLst/>
          </a:prstGeom>
          <a:noFill/>
          <a:ln w="12700">
            <a:noFill/>
            <a:miter lim="800000"/>
            <a:headEnd/>
            <a:tailEnd/>
          </a:ln>
        </p:spPr>
        <p:txBody>
          <a:bodyPr lIns="90488" tIns="44450" rIns="90488" bIns="44450"/>
          <a:lstStyle/>
          <a:p>
            <a:r>
              <a:rPr lang="en-US" sz="2400" dirty="0" smtClean="0"/>
              <a:t>Company 1: 47 38 35 40 36 45 39</a:t>
            </a:r>
          </a:p>
          <a:p>
            <a:r>
              <a:rPr lang="en-US" sz="2400" dirty="0" smtClean="0"/>
              <a:t>Company 2: 70 33 18 52 27</a:t>
            </a:r>
          </a:p>
          <a:p>
            <a:endParaRPr lang="en-US" sz="2400" dirty="0" smtClean="0"/>
          </a:p>
          <a:p>
            <a:r>
              <a:rPr lang="en-US" sz="2400" dirty="0" smtClean="0"/>
              <a:t>The mean age of workers in both these companies is the same, 40 years. </a:t>
            </a:r>
          </a:p>
          <a:p>
            <a:endParaRPr lang="en-US" sz="2400" dirty="0" smtClean="0"/>
          </a:p>
          <a:p>
            <a:r>
              <a:rPr lang="en-US" sz="2400" dirty="0" smtClean="0"/>
              <a:t>If we do not know the ages of individual workers at these two companies and are told only that the mean age of the workers at both companies is the same, we may deduce that the workers at these two companies have a similar age distribution.</a:t>
            </a:r>
          </a:p>
          <a:p>
            <a:endParaRPr lang="en-US" sz="2400" dirty="0" smtClean="0"/>
          </a:p>
          <a:p>
            <a:r>
              <a:rPr lang="en-US" sz="2400" dirty="0" smtClean="0"/>
              <a:t>As we can observe, however, the variation in the workers’ ages for each of these two companies is very different.</a:t>
            </a:r>
            <a:endParaRPr lang="en-US" sz="2400" dirty="0"/>
          </a:p>
        </p:txBody>
      </p:sp>
    </p:spTree>
  </p:cSld>
  <p:clrMapOvr>
    <a:masterClrMapping/>
  </p:clrMapOvr>
  <p:transition>
    <p:wipe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90223" y="372534"/>
            <a:ext cx="10419644" cy="756355"/>
          </a:xfrm>
          <a:noFill/>
        </p:spPr>
        <p:txBody>
          <a:bodyPr lIns="90488" tIns="44450" rIns="90488" bIns="44450" anchorCtr="1"/>
          <a:lstStyle/>
          <a:p>
            <a:r>
              <a:rPr lang="en-US" b="1" dirty="0" smtClean="0"/>
              <a:t>Measures of variability</a:t>
            </a:r>
          </a:p>
        </p:txBody>
      </p:sp>
      <p:sp>
        <p:nvSpPr>
          <p:cNvPr id="58371" name="Rectangle 3"/>
          <p:cNvSpPr>
            <a:spLocks noChangeArrowheads="1"/>
          </p:cNvSpPr>
          <p:nvPr/>
        </p:nvSpPr>
        <p:spPr bwMode="auto">
          <a:xfrm>
            <a:off x="855133" y="1061156"/>
            <a:ext cx="10972800" cy="4989688"/>
          </a:xfrm>
          <a:prstGeom prst="rect">
            <a:avLst/>
          </a:prstGeom>
          <a:noFill/>
          <a:ln w="12700">
            <a:noFill/>
            <a:miter lim="800000"/>
            <a:headEnd/>
            <a:tailEnd/>
          </a:ln>
        </p:spPr>
        <p:txBody>
          <a:bodyPr lIns="90488" tIns="44450" rIns="90488" bIns="44450"/>
          <a:lstStyle/>
          <a:p>
            <a:r>
              <a:rPr lang="en-US" sz="2400" dirty="0" smtClean="0"/>
              <a:t>Company 1: 47 38 35 40 36 45 39</a:t>
            </a:r>
          </a:p>
          <a:p>
            <a:r>
              <a:rPr lang="en-US" sz="2400" dirty="0" smtClean="0"/>
              <a:t>Company 2: 70 33 18 52 27</a:t>
            </a:r>
          </a:p>
          <a:p>
            <a:endParaRPr lang="en-US" sz="1000" dirty="0" smtClean="0"/>
          </a:p>
          <a:p>
            <a:r>
              <a:rPr lang="en-US" sz="2400" dirty="0" smtClean="0"/>
              <a:t>The mean age of workers in both these companies is the same, 40 years. </a:t>
            </a:r>
          </a:p>
          <a:p>
            <a:endParaRPr lang="en-US" sz="1000" dirty="0" smtClean="0"/>
          </a:p>
          <a:p>
            <a:r>
              <a:rPr lang="en-US" sz="2400" dirty="0" smtClean="0"/>
              <a:t>If we do not know the ages of individual workers at these two companies and are told only that the mean age of the workers at both companies is the same, we may deduce that the workers at these two companies have a similar age distribution.</a:t>
            </a:r>
          </a:p>
          <a:p>
            <a:endParaRPr lang="en-US" sz="1000" dirty="0" smtClean="0"/>
          </a:p>
          <a:p>
            <a:r>
              <a:rPr lang="en-US" sz="2400" dirty="0" smtClean="0"/>
              <a:t>As we can observe, however, the variation in the workers’ ages for each of these two companies is very different.</a:t>
            </a:r>
            <a:endParaRPr lang="en-US" sz="2400" dirty="0"/>
          </a:p>
        </p:txBody>
      </p:sp>
      <p:pic>
        <p:nvPicPr>
          <p:cNvPr id="40962" name="Picture 2"/>
          <p:cNvPicPr>
            <a:picLocks noChangeAspect="1" noChangeArrowheads="1"/>
          </p:cNvPicPr>
          <p:nvPr/>
        </p:nvPicPr>
        <p:blipFill>
          <a:blip r:embed="rId3" cstate="print"/>
          <a:srcRect/>
          <a:stretch>
            <a:fillRect/>
          </a:stretch>
        </p:blipFill>
        <p:spPr bwMode="auto">
          <a:xfrm>
            <a:off x="821796" y="4976637"/>
            <a:ext cx="7839075" cy="13620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90223" y="372534"/>
            <a:ext cx="10419644" cy="756355"/>
          </a:xfrm>
          <a:noFill/>
        </p:spPr>
        <p:txBody>
          <a:bodyPr lIns="90488" tIns="44450" rIns="90488" bIns="44450" anchorCtr="1"/>
          <a:lstStyle/>
          <a:p>
            <a:r>
              <a:rPr lang="en-US" b="1" dirty="0" smtClean="0"/>
              <a:t>Measures of variability</a:t>
            </a:r>
          </a:p>
        </p:txBody>
      </p:sp>
      <p:sp>
        <p:nvSpPr>
          <p:cNvPr id="58371" name="Rectangle 3"/>
          <p:cNvSpPr>
            <a:spLocks noChangeArrowheads="1"/>
          </p:cNvSpPr>
          <p:nvPr/>
        </p:nvSpPr>
        <p:spPr bwMode="auto">
          <a:xfrm>
            <a:off x="855133" y="1061156"/>
            <a:ext cx="10972800" cy="4989688"/>
          </a:xfrm>
          <a:prstGeom prst="rect">
            <a:avLst/>
          </a:prstGeom>
          <a:noFill/>
          <a:ln w="12700">
            <a:noFill/>
            <a:miter lim="800000"/>
            <a:headEnd/>
            <a:tailEnd/>
          </a:ln>
        </p:spPr>
        <p:txBody>
          <a:bodyPr lIns="90488" tIns="44450" rIns="90488" bIns="44450"/>
          <a:lstStyle/>
          <a:p>
            <a:r>
              <a:rPr lang="en-US" sz="2400" dirty="0" smtClean="0"/>
              <a:t>Thus, the mean, median, or mode by itself is usually not a sufficient measure to reveal the shape of the distribution of a data set. We also need a measure that can provide some information about the variation among data values. </a:t>
            </a:r>
          </a:p>
          <a:p>
            <a:endParaRPr lang="en-US" sz="2400" dirty="0" smtClean="0"/>
          </a:p>
          <a:p>
            <a:r>
              <a:rPr lang="en-US" sz="2400" dirty="0" smtClean="0"/>
              <a:t> </a:t>
            </a:r>
          </a:p>
          <a:p>
            <a:r>
              <a:rPr lang="en-US" sz="2400" dirty="0" smtClean="0"/>
              <a:t>The measures that help us learn about the spread of  a data set are called the </a:t>
            </a:r>
            <a:r>
              <a:rPr lang="en-US" sz="2400" b="1" dirty="0" smtClean="0"/>
              <a:t>measures of dispersion. </a:t>
            </a:r>
          </a:p>
          <a:p>
            <a:endParaRPr lang="en-US" sz="2400" b="1" dirty="0" smtClean="0"/>
          </a:p>
          <a:p>
            <a:endParaRPr lang="en-US" sz="2400" b="1" dirty="0" smtClean="0"/>
          </a:p>
          <a:p>
            <a:r>
              <a:rPr lang="en-US" sz="2400" b="1" dirty="0" smtClean="0"/>
              <a:t>The measures of central tendency and dispersion </a:t>
            </a:r>
            <a:r>
              <a:rPr lang="en-US" sz="2400" dirty="0" smtClean="0"/>
              <a:t>taken together give a better picture of a data set than the measures of central tendency alone.</a:t>
            </a:r>
            <a:endParaRPr lang="en-US" sz="2400" dirty="0"/>
          </a:p>
        </p:txBody>
      </p:sp>
    </p:spTree>
  </p:cSld>
  <p:clrMapOvr>
    <a:masterClrMapping/>
  </p:clrMapOvr>
  <p:transition>
    <p:wipe dir="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90223" y="372534"/>
            <a:ext cx="10419644" cy="756355"/>
          </a:xfrm>
          <a:noFill/>
        </p:spPr>
        <p:txBody>
          <a:bodyPr lIns="90488" tIns="44450" rIns="90488" bIns="44450" anchorCtr="1"/>
          <a:lstStyle/>
          <a:p>
            <a:r>
              <a:rPr lang="en-US" b="1" dirty="0" smtClean="0"/>
              <a:t>Measures of variability</a:t>
            </a:r>
          </a:p>
        </p:txBody>
      </p:sp>
      <p:sp>
        <p:nvSpPr>
          <p:cNvPr id="4" name="Rectangle 3"/>
          <p:cNvSpPr>
            <a:spLocks noGrp="1" noChangeArrowheads="1"/>
          </p:cNvSpPr>
          <p:nvPr>
            <p:ph idx="1"/>
          </p:nvPr>
        </p:nvSpPr>
        <p:spPr>
          <a:xfrm>
            <a:off x="457200" y="1295400"/>
            <a:ext cx="10775244" cy="1066800"/>
          </a:xfrm>
        </p:spPr>
        <p:txBody>
          <a:bodyPr>
            <a:normAutofit/>
          </a:bodyPr>
          <a:lstStyle/>
          <a:p>
            <a:r>
              <a:rPr lang="en-US" altLang="en-US" sz="2400" b="1" dirty="0" smtClean="0">
                <a:solidFill>
                  <a:schemeClr val="tx1"/>
                </a:solidFill>
              </a:rPr>
              <a:t>Measures of variability </a:t>
            </a:r>
            <a:r>
              <a:rPr lang="en-US" altLang="en-US" sz="2400" dirty="0" smtClean="0">
                <a:solidFill>
                  <a:schemeClr val="tx1"/>
                </a:solidFill>
              </a:rPr>
              <a:t>show how much spread is present in the data.</a:t>
            </a:r>
          </a:p>
        </p:txBody>
      </p:sp>
      <p:sp>
        <p:nvSpPr>
          <p:cNvPr id="5" name="TextBox 5"/>
          <p:cNvSpPr txBox="1">
            <a:spLocks noChangeArrowheads="1"/>
          </p:cNvSpPr>
          <p:nvPr/>
        </p:nvSpPr>
        <p:spPr bwMode="auto">
          <a:xfrm>
            <a:off x="2667000" y="2674938"/>
            <a:ext cx="3886200" cy="522287"/>
          </a:xfrm>
          <a:prstGeom prst="rect">
            <a:avLst/>
          </a:prstGeom>
          <a:solidFill>
            <a:srgbClr val="F7F7A7"/>
          </a:solidFill>
          <a:ln w="12700">
            <a:solidFill>
              <a:schemeClr val="tx1"/>
            </a:solidFill>
            <a:miter lim="800000"/>
            <a:headEnd/>
            <a:tailEnd/>
          </a:ln>
        </p:spPr>
        <p:txBody>
          <a:bodyPr>
            <a:spAutoFit/>
          </a:bodyPr>
          <a:lstStyle/>
          <a:p>
            <a:pPr algn="ctr" eaLnBrk="1" hangingPunct="1"/>
            <a:r>
              <a:rPr lang="en-US" altLang="en-US" sz="2800" dirty="0"/>
              <a:t>Measures of Variability</a:t>
            </a:r>
          </a:p>
        </p:txBody>
      </p:sp>
      <p:sp>
        <p:nvSpPr>
          <p:cNvPr id="6" name="TextBox 6"/>
          <p:cNvSpPr txBox="1">
            <a:spLocks noChangeArrowheads="1"/>
          </p:cNvSpPr>
          <p:nvPr/>
        </p:nvSpPr>
        <p:spPr bwMode="auto">
          <a:xfrm>
            <a:off x="685800" y="3513138"/>
            <a:ext cx="2235200" cy="522287"/>
          </a:xfrm>
          <a:prstGeom prst="rect">
            <a:avLst/>
          </a:prstGeom>
          <a:solidFill>
            <a:srgbClr val="CCE9AD"/>
          </a:solidFill>
          <a:ln w="12700">
            <a:solidFill>
              <a:schemeClr val="tx1"/>
            </a:solidFill>
            <a:miter lim="800000"/>
            <a:headEnd/>
            <a:tailEnd/>
          </a:ln>
        </p:spPr>
        <p:txBody>
          <a:bodyPr>
            <a:spAutoFit/>
          </a:bodyPr>
          <a:lstStyle/>
          <a:p>
            <a:pPr algn="ctr" eaLnBrk="1" hangingPunct="1"/>
            <a:r>
              <a:rPr lang="en-US" altLang="en-US" sz="2800"/>
              <a:t>Range</a:t>
            </a:r>
          </a:p>
        </p:txBody>
      </p:sp>
      <p:sp>
        <p:nvSpPr>
          <p:cNvPr id="7" name="TextBox 7"/>
          <p:cNvSpPr txBox="1">
            <a:spLocks noChangeArrowheads="1"/>
          </p:cNvSpPr>
          <p:nvPr/>
        </p:nvSpPr>
        <p:spPr bwMode="auto">
          <a:xfrm>
            <a:off x="3429000" y="3513138"/>
            <a:ext cx="2235200" cy="522287"/>
          </a:xfrm>
          <a:prstGeom prst="rect">
            <a:avLst/>
          </a:prstGeom>
          <a:solidFill>
            <a:srgbClr val="CCE9AD"/>
          </a:solidFill>
          <a:ln w="12700">
            <a:solidFill>
              <a:schemeClr val="tx1"/>
            </a:solidFill>
            <a:miter lim="800000"/>
            <a:headEnd/>
            <a:tailEnd/>
          </a:ln>
        </p:spPr>
        <p:txBody>
          <a:bodyPr>
            <a:spAutoFit/>
          </a:bodyPr>
          <a:lstStyle/>
          <a:p>
            <a:pPr algn="ctr" eaLnBrk="1" hangingPunct="1"/>
            <a:r>
              <a:rPr lang="en-US" altLang="en-US" sz="2800"/>
              <a:t>Variance</a:t>
            </a:r>
          </a:p>
        </p:txBody>
      </p:sp>
      <p:sp>
        <p:nvSpPr>
          <p:cNvPr id="8" name="TextBox 9"/>
          <p:cNvSpPr txBox="1">
            <a:spLocks noChangeArrowheads="1"/>
          </p:cNvSpPr>
          <p:nvPr/>
        </p:nvSpPr>
        <p:spPr bwMode="auto">
          <a:xfrm>
            <a:off x="6553200" y="4805363"/>
            <a:ext cx="2133600" cy="400050"/>
          </a:xfrm>
          <a:prstGeom prst="rect">
            <a:avLst/>
          </a:prstGeom>
          <a:solidFill>
            <a:srgbClr val="CCE9AD"/>
          </a:solidFill>
          <a:ln w="12700">
            <a:solidFill>
              <a:schemeClr val="tx1"/>
            </a:solidFill>
            <a:miter lim="800000"/>
            <a:headEnd/>
            <a:tailEnd/>
          </a:ln>
        </p:spPr>
        <p:txBody>
          <a:bodyPr>
            <a:spAutoFit/>
          </a:bodyPr>
          <a:lstStyle/>
          <a:p>
            <a:pPr eaLnBrk="1" hangingPunct="1"/>
            <a:r>
              <a:rPr lang="en-US" altLang="en-US" sz="2000"/>
              <a:t>For a sample</a:t>
            </a:r>
          </a:p>
        </p:txBody>
      </p:sp>
      <p:cxnSp>
        <p:nvCxnSpPr>
          <p:cNvPr id="9" name="Straight Connector 8"/>
          <p:cNvCxnSpPr>
            <a:endCxn id="7" idx="0"/>
          </p:cNvCxnSpPr>
          <p:nvPr/>
        </p:nvCxnSpPr>
        <p:spPr>
          <a:xfrm>
            <a:off x="4546600" y="3197225"/>
            <a:ext cx="0" cy="3159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828800" y="3349625"/>
            <a:ext cx="0" cy="1635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39000" y="3360738"/>
            <a:ext cx="0" cy="1619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8800" y="3349625"/>
            <a:ext cx="5410200" cy="111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324600" y="4451350"/>
            <a:ext cx="0" cy="11874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8" idx="1"/>
          </p:cNvCxnSpPr>
          <p:nvPr/>
        </p:nvCxnSpPr>
        <p:spPr>
          <a:xfrm>
            <a:off x="6324600" y="5005388"/>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7"/>
          <p:cNvSpPr txBox="1">
            <a:spLocks noChangeArrowheads="1"/>
          </p:cNvSpPr>
          <p:nvPr/>
        </p:nvSpPr>
        <p:spPr bwMode="auto">
          <a:xfrm>
            <a:off x="6146800" y="3514725"/>
            <a:ext cx="2235200" cy="954088"/>
          </a:xfrm>
          <a:prstGeom prst="rect">
            <a:avLst/>
          </a:prstGeom>
          <a:solidFill>
            <a:srgbClr val="CCE9AD"/>
          </a:solidFill>
          <a:ln w="12700">
            <a:solidFill>
              <a:schemeClr val="tx1"/>
            </a:solidFill>
            <a:miter lim="800000"/>
            <a:headEnd/>
            <a:tailEnd/>
          </a:ln>
        </p:spPr>
        <p:txBody>
          <a:bodyPr>
            <a:spAutoFit/>
          </a:bodyPr>
          <a:lstStyle/>
          <a:p>
            <a:pPr algn="ctr" eaLnBrk="1" hangingPunct="1"/>
            <a:r>
              <a:rPr lang="en-US" altLang="en-US" sz="2800"/>
              <a:t>Standard Deviation</a:t>
            </a:r>
          </a:p>
        </p:txBody>
      </p:sp>
      <p:sp>
        <p:nvSpPr>
          <p:cNvPr id="16" name="TextBox 24"/>
          <p:cNvSpPr txBox="1">
            <a:spLocks noChangeArrowheads="1"/>
          </p:cNvSpPr>
          <p:nvPr/>
        </p:nvSpPr>
        <p:spPr bwMode="auto">
          <a:xfrm>
            <a:off x="6553200" y="5405438"/>
            <a:ext cx="2133600" cy="400050"/>
          </a:xfrm>
          <a:prstGeom prst="rect">
            <a:avLst/>
          </a:prstGeom>
          <a:solidFill>
            <a:srgbClr val="CCE9AD"/>
          </a:solidFill>
          <a:ln w="12700">
            <a:solidFill>
              <a:schemeClr val="tx1"/>
            </a:solidFill>
            <a:miter lim="800000"/>
            <a:headEnd/>
            <a:tailEnd/>
          </a:ln>
        </p:spPr>
        <p:txBody>
          <a:bodyPr>
            <a:spAutoFit/>
          </a:bodyPr>
          <a:lstStyle/>
          <a:p>
            <a:pPr eaLnBrk="1" hangingPunct="1"/>
            <a:r>
              <a:rPr lang="en-US" altLang="en-US" sz="2000"/>
              <a:t>For a population</a:t>
            </a:r>
          </a:p>
        </p:txBody>
      </p:sp>
      <p:cxnSp>
        <p:nvCxnSpPr>
          <p:cNvPr id="17" name="Straight Connector 16"/>
          <p:cNvCxnSpPr/>
          <p:nvPr/>
        </p:nvCxnSpPr>
        <p:spPr>
          <a:xfrm>
            <a:off x="6324600" y="56388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29"/>
          <p:cNvSpPr txBox="1">
            <a:spLocks noChangeArrowheads="1"/>
          </p:cNvSpPr>
          <p:nvPr/>
        </p:nvSpPr>
        <p:spPr bwMode="auto">
          <a:xfrm>
            <a:off x="3810000" y="4392613"/>
            <a:ext cx="2133600" cy="400050"/>
          </a:xfrm>
          <a:prstGeom prst="rect">
            <a:avLst/>
          </a:prstGeom>
          <a:solidFill>
            <a:srgbClr val="CCE9AD"/>
          </a:solidFill>
          <a:ln w="12700">
            <a:solidFill>
              <a:schemeClr val="tx1"/>
            </a:solidFill>
            <a:miter lim="800000"/>
            <a:headEnd/>
            <a:tailEnd/>
          </a:ln>
        </p:spPr>
        <p:txBody>
          <a:bodyPr>
            <a:spAutoFit/>
          </a:bodyPr>
          <a:lstStyle/>
          <a:p>
            <a:pPr eaLnBrk="1" hangingPunct="1"/>
            <a:r>
              <a:rPr lang="en-US" altLang="en-US" sz="2000"/>
              <a:t>For a sample</a:t>
            </a:r>
          </a:p>
        </p:txBody>
      </p:sp>
      <p:cxnSp>
        <p:nvCxnSpPr>
          <p:cNvPr id="19" name="Straight Connector 18"/>
          <p:cNvCxnSpPr/>
          <p:nvPr/>
        </p:nvCxnSpPr>
        <p:spPr>
          <a:xfrm>
            <a:off x="3581400" y="4038600"/>
            <a:ext cx="0" cy="11874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8" idx="1"/>
          </p:cNvCxnSpPr>
          <p:nvPr/>
        </p:nvCxnSpPr>
        <p:spPr>
          <a:xfrm>
            <a:off x="3581400" y="4592638"/>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32"/>
          <p:cNvSpPr txBox="1">
            <a:spLocks noChangeArrowheads="1"/>
          </p:cNvSpPr>
          <p:nvPr/>
        </p:nvSpPr>
        <p:spPr bwMode="auto">
          <a:xfrm>
            <a:off x="3810000" y="4992688"/>
            <a:ext cx="2133600" cy="400050"/>
          </a:xfrm>
          <a:prstGeom prst="rect">
            <a:avLst/>
          </a:prstGeom>
          <a:solidFill>
            <a:srgbClr val="CCE9AD"/>
          </a:solidFill>
          <a:ln w="12700">
            <a:solidFill>
              <a:schemeClr val="tx1"/>
            </a:solidFill>
            <a:miter lim="800000"/>
            <a:headEnd/>
            <a:tailEnd/>
          </a:ln>
        </p:spPr>
        <p:txBody>
          <a:bodyPr>
            <a:spAutoFit/>
          </a:bodyPr>
          <a:lstStyle/>
          <a:p>
            <a:pPr eaLnBrk="1" hangingPunct="1"/>
            <a:r>
              <a:rPr lang="en-US" altLang="en-US" sz="2000"/>
              <a:t>For a population</a:t>
            </a:r>
          </a:p>
        </p:txBody>
      </p:sp>
      <p:cxnSp>
        <p:nvCxnSpPr>
          <p:cNvPr id="22" name="Straight Connector 21"/>
          <p:cNvCxnSpPr/>
          <p:nvPr/>
        </p:nvCxnSpPr>
        <p:spPr>
          <a:xfrm>
            <a:off x="3581400" y="522605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83823" y="282223"/>
            <a:ext cx="10419644" cy="756355"/>
          </a:xfrm>
          <a:noFill/>
        </p:spPr>
        <p:txBody>
          <a:bodyPr lIns="90488" tIns="44450" rIns="90488" bIns="44450" anchorCtr="1"/>
          <a:lstStyle/>
          <a:p>
            <a:r>
              <a:rPr lang="en-US" b="1" dirty="0" smtClean="0"/>
              <a:t>Measures of variability</a:t>
            </a:r>
          </a:p>
        </p:txBody>
      </p:sp>
      <p:sp>
        <p:nvSpPr>
          <p:cNvPr id="58371" name="Rectangle 3"/>
          <p:cNvSpPr>
            <a:spLocks noChangeArrowheads="1"/>
          </p:cNvSpPr>
          <p:nvPr/>
        </p:nvSpPr>
        <p:spPr bwMode="auto">
          <a:xfrm>
            <a:off x="855133" y="914400"/>
            <a:ext cx="10972800" cy="5136444"/>
          </a:xfrm>
          <a:prstGeom prst="rect">
            <a:avLst/>
          </a:prstGeom>
          <a:noFill/>
          <a:ln w="12700">
            <a:noFill/>
            <a:miter lim="800000"/>
            <a:headEnd/>
            <a:tailEnd/>
          </a:ln>
        </p:spPr>
        <p:txBody>
          <a:bodyPr lIns="90488" tIns="44450" rIns="90488" bIns="44450"/>
          <a:lstStyle/>
          <a:p>
            <a:r>
              <a:rPr lang="en-US" sz="2400" dirty="0" smtClean="0"/>
              <a:t>The </a:t>
            </a:r>
            <a:r>
              <a:rPr lang="en-US" sz="2400" b="1" dirty="0" smtClean="0"/>
              <a:t>range is the simplest measure of dispersion to calculate. It is obtained by taking the difference </a:t>
            </a:r>
            <a:r>
              <a:rPr lang="en-US" sz="2400" dirty="0" smtClean="0"/>
              <a:t>between the largest and the smallest values in a data set.</a:t>
            </a:r>
          </a:p>
          <a:p>
            <a:endParaRPr lang="en-US" sz="2400" dirty="0" smtClean="0"/>
          </a:p>
          <a:p>
            <a:r>
              <a:rPr lang="en-US" altLang="en-US" sz="2400" dirty="0" smtClean="0"/>
              <a:t>The range is a single value and it is not resistant to unusual observations</a:t>
            </a:r>
            <a:endParaRPr lang="en-US" sz="2400" dirty="0"/>
          </a:p>
        </p:txBody>
      </p:sp>
      <p:sp>
        <p:nvSpPr>
          <p:cNvPr id="4" name="TextBox 1"/>
          <p:cNvSpPr txBox="1">
            <a:spLocks noChangeArrowheads="1"/>
          </p:cNvSpPr>
          <p:nvPr/>
        </p:nvSpPr>
        <p:spPr bwMode="auto">
          <a:xfrm>
            <a:off x="2150005" y="3357739"/>
            <a:ext cx="5486400" cy="461963"/>
          </a:xfrm>
          <a:prstGeom prst="rect">
            <a:avLst/>
          </a:prstGeom>
          <a:solidFill>
            <a:srgbClr val="CCE9AD"/>
          </a:solidFill>
          <a:ln w="12700">
            <a:solidFill>
              <a:schemeClr val="tx1"/>
            </a:solidFill>
            <a:miter lim="800000"/>
            <a:headEnd/>
            <a:tailEnd/>
          </a:ln>
        </p:spPr>
        <p:txBody>
          <a:bodyPr>
            <a:spAutoFit/>
          </a:bodyPr>
          <a:lstStyle/>
          <a:p>
            <a:pPr eaLnBrk="1" hangingPunct="1"/>
            <a:r>
              <a:rPr lang="en-US" altLang="en-US" sz="2400"/>
              <a:t>Range = Highest value – Lowest Value</a:t>
            </a:r>
          </a:p>
        </p:txBody>
      </p:sp>
      <p:sp>
        <p:nvSpPr>
          <p:cNvPr id="5" name="Line 7"/>
          <p:cNvSpPr>
            <a:spLocks noChangeShapeType="1"/>
          </p:cNvSpPr>
          <p:nvPr/>
        </p:nvSpPr>
        <p:spPr bwMode="auto">
          <a:xfrm>
            <a:off x="2780242" y="5469114"/>
            <a:ext cx="3100388" cy="1588"/>
          </a:xfrm>
          <a:prstGeom prst="line">
            <a:avLst/>
          </a:prstGeom>
          <a:noFill/>
          <a:ln w="12700">
            <a:solidFill>
              <a:srgbClr val="FFFFCC"/>
            </a:solidFill>
            <a:round/>
            <a:headEnd/>
            <a:tailEnd/>
          </a:ln>
          <a:effectLst/>
        </p:spPr>
        <p:txBody>
          <a:bodyPr wrap="none" anchor="ctr"/>
          <a:lstStyle/>
          <a:p>
            <a:endParaRPr lang="en-US"/>
          </a:p>
        </p:txBody>
      </p:sp>
      <p:sp>
        <p:nvSpPr>
          <p:cNvPr id="6" name="Oval 8"/>
          <p:cNvSpPr>
            <a:spLocks noChangeArrowheads="1"/>
          </p:cNvSpPr>
          <p:nvPr/>
        </p:nvSpPr>
        <p:spPr bwMode="auto">
          <a:xfrm>
            <a:off x="3034242" y="5230989"/>
            <a:ext cx="211138" cy="211138"/>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7" name="Oval 9"/>
          <p:cNvSpPr>
            <a:spLocks noChangeArrowheads="1"/>
          </p:cNvSpPr>
          <p:nvPr/>
        </p:nvSpPr>
        <p:spPr bwMode="auto">
          <a:xfrm>
            <a:off x="3339042" y="5230989"/>
            <a:ext cx="211138" cy="211138"/>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8" name="Oval 10"/>
          <p:cNvSpPr>
            <a:spLocks noChangeArrowheads="1"/>
          </p:cNvSpPr>
          <p:nvPr/>
        </p:nvSpPr>
        <p:spPr bwMode="auto">
          <a:xfrm>
            <a:off x="3872442" y="5230989"/>
            <a:ext cx="211138" cy="211138"/>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9" name="Oval 11"/>
          <p:cNvSpPr>
            <a:spLocks noChangeArrowheads="1"/>
          </p:cNvSpPr>
          <p:nvPr/>
        </p:nvSpPr>
        <p:spPr bwMode="auto">
          <a:xfrm>
            <a:off x="4482042" y="5230989"/>
            <a:ext cx="211138" cy="211138"/>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10" name="Oval 12"/>
          <p:cNvSpPr>
            <a:spLocks noChangeArrowheads="1"/>
          </p:cNvSpPr>
          <p:nvPr/>
        </p:nvSpPr>
        <p:spPr bwMode="auto">
          <a:xfrm>
            <a:off x="3872442" y="5002389"/>
            <a:ext cx="211138" cy="20955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11" name="Oval 13"/>
          <p:cNvSpPr>
            <a:spLocks noChangeArrowheads="1"/>
          </p:cNvSpPr>
          <p:nvPr/>
        </p:nvSpPr>
        <p:spPr bwMode="auto">
          <a:xfrm>
            <a:off x="5004330" y="5257977"/>
            <a:ext cx="211137" cy="211137"/>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12" name="Oval 14"/>
          <p:cNvSpPr>
            <a:spLocks noChangeArrowheads="1"/>
          </p:cNvSpPr>
          <p:nvPr/>
        </p:nvSpPr>
        <p:spPr bwMode="auto">
          <a:xfrm>
            <a:off x="5004330" y="5048427"/>
            <a:ext cx="211137" cy="20955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13" name="Oval 15"/>
          <p:cNvSpPr>
            <a:spLocks noChangeArrowheads="1"/>
          </p:cNvSpPr>
          <p:nvPr/>
        </p:nvSpPr>
        <p:spPr bwMode="auto">
          <a:xfrm>
            <a:off x="5004330" y="4837289"/>
            <a:ext cx="211137" cy="211138"/>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14" name="Oval 16"/>
          <p:cNvSpPr>
            <a:spLocks noChangeArrowheads="1"/>
          </p:cNvSpPr>
          <p:nvPr/>
        </p:nvSpPr>
        <p:spPr bwMode="auto">
          <a:xfrm>
            <a:off x="5320242" y="5230989"/>
            <a:ext cx="211138" cy="211138"/>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15" name="Line 17"/>
          <p:cNvSpPr>
            <a:spLocks noChangeShapeType="1"/>
          </p:cNvSpPr>
          <p:nvPr/>
        </p:nvSpPr>
        <p:spPr bwMode="auto">
          <a:xfrm>
            <a:off x="5737755" y="5469114"/>
            <a:ext cx="1200150" cy="1588"/>
          </a:xfrm>
          <a:prstGeom prst="line">
            <a:avLst/>
          </a:prstGeom>
          <a:noFill/>
          <a:ln w="12700">
            <a:solidFill>
              <a:srgbClr val="FFFFCC"/>
            </a:solidFill>
            <a:round/>
            <a:headEnd/>
            <a:tailEnd/>
          </a:ln>
          <a:effectLst/>
        </p:spPr>
        <p:txBody>
          <a:bodyPr wrap="none" anchor="ctr"/>
          <a:lstStyle/>
          <a:p>
            <a:endParaRPr lang="en-US"/>
          </a:p>
        </p:txBody>
      </p:sp>
      <p:sp>
        <p:nvSpPr>
          <p:cNvPr id="16" name="Oval 18"/>
          <p:cNvSpPr>
            <a:spLocks noChangeArrowheads="1"/>
          </p:cNvSpPr>
          <p:nvPr/>
        </p:nvSpPr>
        <p:spPr bwMode="auto">
          <a:xfrm>
            <a:off x="6074305" y="5257977"/>
            <a:ext cx="211137" cy="211137"/>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17" name="Oval 19"/>
          <p:cNvSpPr>
            <a:spLocks noChangeArrowheads="1"/>
          </p:cNvSpPr>
          <p:nvPr/>
        </p:nvSpPr>
        <p:spPr bwMode="auto">
          <a:xfrm>
            <a:off x="6074305" y="5048427"/>
            <a:ext cx="211137" cy="209550"/>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18" name="Oval 20"/>
          <p:cNvSpPr>
            <a:spLocks noChangeArrowheads="1"/>
          </p:cNvSpPr>
          <p:nvPr/>
        </p:nvSpPr>
        <p:spPr bwMode="auto">
          <a:xfrm>
            <a:off x="6463242" y="5230989"/>
            <a:ext cx="211138" cy="211138"/>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19" name="Oval 21"/>
          <p:cNvSpPr>
            <a:spLocks noChangeArrowheads="1"/>
          </p:cNvSpPr>
          <p:nvPr/>
        </p:nvSpPr>
        <p:spPr bwMode="auto">
          <a:xfrm>
            <a:off x="6920442" y="5230989"/>
            <a:ext cx="211138" cy="211138"/>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
        <p:nvSpPr>
          <p:cNvPr id="20" name="Rectangle 22"/>
          <p:cNvSpPr>
            <a:spLocks noChangeArrowheads="1"/>
          </p:cNvSpPr>
          <p:nvPr/>
        </p:nvSpPr>
        <p:spPr bwMode="auto">
          <a:xfrm>
            <a:off x="2729442" y="5535789"/>
            <a:ext cx="5218113" cy="333375"/>
          </a:xfrm>
          <a:prstGeom prst="rect">
            <a:avLst/>
          </a:prstGeom>
          <a:noFill/>
          <a:ln w="12700">
            <a:noFill/>
            <a:miter lim="800000"/>
            <a:headEnd/>
            <a:tailEnd/>
          </a:ln>
          <a:effectLst/>
        </p:spPr>
        <p:txBody>
          <a:bodyPr lIns="90488" tIns="44450" rIns="90488" bIns="44450">
            <a:spAutoFit/>
          </a:bodyPr>
          <a:lstStyle/>
          <a:p>
            <a:pPr eaLnBrk="1" hangingPunct="1">
              <a:spcBef>
                <a:spcPct val="50000"/>
              </a:spcBef>
            </a:pPr>
            <a:r>
              <a:rPr lang="en-US" altLang="en-US" sz="1600"/>
              <a:t>0   1   2   3   4   5   6   7   8   9   10   11   12    13   14   </a:t>
            </a:r>
          </a:p>
        </p:txBody>
      </p:sp>
      <p:sp>
        <p:nvSpPr>
          <p:cNvPr id="21" name="Line 23"/>
          <p:cNvSpPr>
            <a:spLocks noChangeShapeType="1"/>
          </p:cNvSpPr>
          <p:nvPr/>
        </p:nvSpPr>
        <p:spPr bwMode="auto">
          <a:xfrm>
            <a:off x="3161242" y="6029502"/>
            <a:ext cx="3871913" cy="0"/>
          </a:xfrm>
          <a:prstGeom prst="line">
            <a:avLst/>
          </a:prstGeom>
          <a:noFill/>
          <a:ln w="9525">
            <a:solidFill>
              <a:schemeClr val="folHlink"/>
            </a:solidFill>
            <a:round/>
            <a:headEnd/>
            <a:tailEnd/>
          </a:ln>
          <a:effectLst/>
        </p:spPr>
        <p:txBody>
          <a:bodyPr wrap="none" anchor="ctr"/>
          <a:lstStyle/>
          <a:p>
            <a:endParaRPr lang="en-US"/>
          </a:p>
        </p:txBody>
      </p:sp>
      <p:sp>
        <p:nvSpPr>
          <p:cNvPr id="22" name="Line 24"/>
          <p:cNvSpPr>
            <a:spLocks noChangeShapeType="1"/>
          </p:cNvSpPr>
          <p:nvPr/>
        </p:nvSpPr>
        <p:spPr bwMode="auto">
          <a:xfrm flipV="1">
            <a:off x="3161242" y="5889802"/>
            <a:ext cx="0" cy="139700"/>
          </a:xfrm>
          <a:prstGeom prst="line">
            <a:avLst/>
          </a:prstGeom>
          <a:noFill/>
          <a:ln w="9525">
            <a:solidFill>
              <a:schemeClr val="folHlink"/>
            </a:solidFill>
            <a:round/>
            <a:headEnd/>
            <a:tailEnd/>
          </a:ln>
          <a:effectLst/>
        </p:spPr>
        <p:txBody>
          <a:bodyPr wrap="none" anchor="ctr"/>
          <a:lstStyle/>
          <a:p>
            <a:endParaRPr lang="en-US"/>
          </a:p>
        </p:txBody>
      </p:sp>
      <p:sp>
        <p:nvSpPr>
          <p:cNvPr id="23" name="Line 25"/>
          <p:cNvSpPr>
            <a:spLocks noChangeShapeType="1"/>
          </p:cNvSpPr>
          <p:nvPr/>
        </p:nvSpPr>
        <p:spPr bwMode="auto">
          <a:xfrm flipV="1">
            <a:off x="7033155" y="5889802"/>
            <a:ext cx="0" cy="139700"/>
          </a:xfrm>
          <a:prstGeom prst="line">
            <a:avLst/>
          </a:prstGeom>
          <a:noFill/>
          <a:ln w="9525">
            <a:solidFill>
              <a:schemeClr val="folHlink"/>
            </a:solidFill>
            <a:round/>
            <a:headEnd/>
            <a:tailEnd/>
          </a:ln>
          <a:effectLst/>
        </p:spPr>
        <p:txBody>
          <a:bodyPr wrap="none" anchor="ctr"/>
          <a:lstStyle/>
          <a:p>
            <a:endParaRPr lang="en-US"/>
          </a:p>
        </p:txBody>
      </p:sp>
      <p:sp>
        <p:nvSpPr>
          <p:cNvPr id="24" name="Text Box 26"/>
          <p:cNvSpPr txBox="1">
            <a:spLocks noChangeArrowheads="1"/>
          </p:cNvSpPr>
          <p:nvPr/>
        </p:nvSpPr>
        <p:spPr bwMode="auto">
          <a:xfrm>
            <a:off x="3610505" y="6029502"/>
            <a:ext cx="3802062" cy="457200"/>
          </a:xfrm>
          <a:prstGeom prst="rect">
            <a:avLst/>
          </a:prstGeom>
          <a:noFill/>
          <a:ln w="9525">
            <a:noFill/>
            <a:miter lim="800000"/>
            <a:headEnd/>
            <a:tailEnd/>
          </a:ln>
          <a:effectLst/>
        </p:spPr>
        <p:txBody>
          <a:bodyPr>
            <a:spAutoFit/>
          </a:bodyPr>
          <a:lstStyle/>
          <a:p>
            <a:pPr eaLnBrk="1" hangingPunct="1">
              <a:spcBef>
                <a:spcPct val="50000"/>
              </a:spcBef>
            </a:pPr>
            <a:r>
              <a:rPr lang="en-US" altLang="en-US" sz="2400" b="1"/>
              <a:t>Range = 13 - 1 = 12</a:t>
            </a:r>
            <a:endParaRPr lang="en-US" altLang="en-US" sz="2400"/>
          </a:p>
        </p:txBody>
      </p:sp>
      <p:sp>
        <p:nvSpPr>
          <p:cNvPr id="25" name="Line 27"/>
          <p:cNvSpPr>
            <a:spLocks noChangeShapeType="1"/>
          </p:cNvSpPr>
          <p:nvPr/>
        </p:nvSpPr>
        <p:spPr bwMode="auto">
          <a:xfrm>
            <a:off x="2780242" y="5534202"/>
            <a:ext cx="4721225" cy="4762"/>
          </a:xfrm>
          <a:prstGeom prst="line">
            <a:avLst/>
          </a:prstGeom>
          <a:noFill/>
          <a:ln w="19050">
            <a:solidFill>
              <a:schemeClr val="tx1"/>
            </a:solidFill>
            <a:round/>
            <a:headEnd/>
            <a:tailEnd/>
          </a:ln>
          <a:effectLst/>
        </p:spPr>
        <p:txBody>
          <a:bodyPr wrap="none" anchor="ctr"/>
          <a:lstStyle/>
          <a:p>
            <a:endParaRPr lang="en-US"/>
          </a:p>
        </p:txBody>
      </p:sp>
      <p:sp>
        <p:nvSpPr>
          <p:cNvPr id="26" name="Text Box 28"/>
          <p:cNvSpPr txBox="1">
            <a:spLocks noChangeArrowheads="1"/>
          </p:cNvSpPr>
          <p:nvPr/>
        </p:nvSpPr>
        <p:spPr bwMode="auto">
          <a:xfrm>
            <a:off x="1584855" y="3999089"/>
            <a:ext cx="6967537" cy="461963"/>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400" dirty="0">
                <a:latin typeface="+mn-lt"/>
                <a:cs typeface="Arial" charset="0"/>
              </a:rPr>
              <a:t>Example:   1, 2, 4, 4, 6, 8, 8, 8, 8, 9, 11, 11, 12, 13</a:t>
            </a:r>
          </a:p>
        </p:txBody>
      </p:sp>
      <p:sp>
        <p:nvSpPr>
          <p:cNvPr id="27" name="Oval 15"/>
          <p:cNvSpPr>
            <a:spLocks noChangeArrowheads="1"/>
          </p:cNvSpPr>
          <p:nvPr/>
        </p:nvSpPr>
        <p:spPr bwMode="auto">
          <a:xfrm>
            <a:off x="5004330" y="4626152"/>
            <a:ext cx="211137" cy="211137"/>
          </a:xfrm>
          <a:prstGeom prst="ellipse">
            <a:avLst/>
          </a:prstGeom>
          <a:solidFill>
            <a:schemeClr val="bg2"/>
          </a:solidFill>
          <a:ln w="12700">
            <a:solidFill>
              <a:schemeClr val="tx1"/>
            </a:solidFill>
            <a:round/>
            <a:headEnd/>
            <a:tailEnd/>
          </a:ln>
          <a:effectLst/>
        </p:spPr>
        <p:txBody>
          <a:bodyPr wrap="none" anchor="ctr"/>
          <a:lstStyle/>
          <a:p>
            <a:pPr eaLnBrk="1" hangingPunct="1"/>
            <a:endParaRPr lang="en-US" altLang="en-US"/>
          </a:p>
        </p:txBody>
      </p:sp>
    </p:spTree>
  </p:cSld>
  <p:clrMapOvr>
    <a:masterClrMapping/>
  </p:clrMapOvr>
  <p:transition>
    <p:wipe dir="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838200" y="76200"/>
            <a:ext cx="10515600" cy="914400"/>
          </a:xfrm>
        </p:spPr>
        <p:txBody>
          <a:bodyPr/>
          <a:lstStyle/>
          <a:p>
            <a:r>
              <a:rPr lang="en-US" altLang="en-US" smtClean="0"/>
              <a:t>The Range</a:t>
            </a:r>
          </a:p>
        </p:txBody>
      </p:sp>
      <p:sp>
        <p:nvSpPr>
          <p:cNvPr id="35843" name="Content Placeholder 2"/>
          <p:cNvSpPr>
            <a:spLocks noGrp="1"/>
          </p:cNvSpPr>
          <p:nvPr>
            <p:ph idx="1"/>
          </p:nvPr>
        </p:nvSpPr>
        <p:spPr>
          <a:xfrm>
            <a:off x="711200" y="891822"/>
            <a:ext cx="10972800" cy="4929541"/>
          </a:xfrm>
        </p:spPr>
        <p:txBody>
          <a:bodyPr/>
          <a:lstStyle/>
          <a:p>
            <a:r>
              <a:rPr lang="en-US" altLang="en-US" sz="2400" b="1" dirty="0" smtClean="0">
                <a:solidFill>
                  <a:schemeClr val="tx1"/>
                </a:solidFill>
              </a:rPr>
              <a:t>Advantages:</a:t>
            </a:r>
          </a:p>
          <a:p>
            <a:pPr lvl="1"/>
            <a:r>
              <a:rPr lang="en-US" altLang="en-US" sz="2400" dirty="0" smtClean="0">
                <a:solidFill>
                  <a:schemeClr val="tx1"/>
                </a:solidFill>
              </a:rPr>
              <a:t>Easy to calculate and understand</a:t>
            </a:r>
          </a:p>
          <a:p>
            <a:r>
              <a:rPr lang="en-US" altLang="en-US" sz="2400" b="1" dirty="0" smtClean="0">
                <a:solidFill>
                  <a:schemeClr val="tx1"/>
                </a:solidFill>
              </a:rPr>
              <a:t>Disadvantages:</a:t>
            </a:r>
          </a:p>
          <a:p>
            <a:pPr lvl="1"/>
            <a:r>
              <a:rPr lang="en-US" altLang="en-US" sz="2400" dirty="0" smtClean="0">
                <a:solidFill>
                  <a:schemeClr val="tx1"/>
                </a:solidFill>
              </a:rPr>
              <a:t>Only based on two numbers in the data set</a:t>
            </a:r>
          </a:p>
          <a:p>
            <a:pPr marL="914400" lvl="2" indent="0">
              <a:buFontTx/>
              <a:buNone/>
            </a:pPr>
            <a:r>
              <a:rPr lang="en-US" altLang="en-US" sz="2400" dirty="0" smtClean="0">
                <a:solidFill>
                  <a:schemeClr val="tx1"/>
                </a:solidFill>
              </a:rPr>
              <a:t>(Ignores the way in which data are distributed)</a:t>
            </a:r>
          </a:p>
          <a:p>
            <a:pPr lvl="1"/>
            <a:r>
              <a:rPr lang="en-US" altLang="en-US" sz="2400" dirty="0" smtClean="0">
                <a:solidFill>
                  <a:schemeClr val="tx1"/>
                </a:solidFill>
              </a:rPr>
              <a:t>Sensitive to outliers:</a:t>
            </a:r>
          </a:p>
          <a:p>
            <a:pPr>
              <a:buFontTx/>
              <a:buNone/>
            </a:pPr>
            <a:endParaRPr lang="en-US" altLang="en-US" dirty="0" smtClean="0"/>
          </a:p>
        </p:txBody>
      </p:sp>
      <p:sp>
        <p:nvSpPr>
          <p:cNvPr id="6" name="Text Box 28"/>
          <p:cNvSpPr txBox="1">
            <a:spLocks noChangeArrowheads="1"/>
          </p:cNvSpPr>
          <p:nvPr/>
        </p:nvSpPr>
        <p:spPr bwMode="auto">
          <a:xfrm>
            <a:off x="1117600" y="4495801"/>
            <a:ext cx="6908800" cy="461963"/>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400" dirty="0">
                <a:latin typeface="+mn-lt"/>
                <a:cs typeface="Arial" charset="0"/>
              </a:rPr>
              <a:t>1, 2, 4, 4, 6, 8, 8, 8, 8, 9, 11, 11, 12, 13</a:t>
            </a:r>
          </a:p>
        </p:txBody>
      </p:sp>
      <p:sp>
        <p:nvSpPr>
          <p:cNvPr id="7" name="Text Box 28"/>
          <p:cNvSpPr txBox="1">
            <a:spLocks noChangeArrowheads="1"/>
          </p:cNvSpPr>
          <p:nvPr/>
        </p:nvSpPr>
        <p:spPr bwMode="auto">
          <a:xfrm>
            <a:off x="1117600" y="5029201"/>
            <a:ext cx="6908800" cy="461963"/>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400" dirty="0">
                <a:latin typeface="+mn-lt"/>
                <a:cs typeface="Arial" charset="0"/>
              </a:rPr>
              <a:t>1, 2, 4, 4, 6, 8, 8, 8, 8, 9, 11, 11, 12, 1000</a:t>
            </a:r>
          </a:p>
        </p:txBody>
      </p:sp>
      <p:sp>
        <p:nvSpPr>
          <p:cNvPr id="2" name="TextBox 1"/>
          <p:cNvSpPr txBox="1"/>
          <p:nvPr/>
        </p:nvSpPr>
        <p:spPr bwMode="auto">
          <a:xfrm>
            <a:off x="9042400" y="4495800"/>
            <a:ext cx="2336800" cy="40005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Range = 12</a:t>
            </a:r>
          </a:p>
        </p:txBody>
      </p:sp>
      <p:sp>
        <p:nvSpPr>
          <p:cNvPr id="9" name="TextBox 8"/>
          <p:cNvSpPr txBox="1"/>
          <p:nvPr/>
        </p:nvSpPr>
        <p:spPr bwMode="auto">
          <a:xfrm>
            <a:off x="9042400" y="5029200"/>
            <a:ext cx="2336800" cy="40005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Range = 999</a:t>
            </a:r>
          </a:p>
        </p:txBody>
      </p:sp>
      <p:sp>
        <p:nvSpPr>
          <p:cNvPr id="3" name="Rectangle 2"/>
          <p:cNvSpPr/>
          <p:nvPr/>
        </p:nvSpPr>
        <p:spPr>
          <a:xfrm>
            <a:off x="6400800" y="4408312"/>
            <a:ext cx="1016000" cy="1143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ectangle 10"/>
          <p:cNvSpPr/>
          <p:nvPr/>
        </p:nvSpPr>
        <p:spPr>
          <a:xfrm>
            <a:off x="10058400" y="4408311"/>
            <a:ext cx="711200" cy="1066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TextBox 3"/>
          <p:cNvSpPr txBox="1"/>
          <p:nvPr/>
        </p:nvSpPr>
        <p:spPr bwMode="auto">
          <a:xfrm>
            <a:off x="1083733" y="5638801"/>
            <a:ext cx="10905067" cy="830997"/>
          </a:xfrm>
          <a:prstGeom prst="rect">
            <a:avLst/>
          </a:prstGeom>
          <a:noFill/>
          <a:ln w="127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sz="2400" dirty="0">
                <a:cs typeface="Arial" charset="0"/>
              </a:rPr>
              <a:t>Only one value changed - the range does not accurately reflect the overall variability of the data</a:t>
            </a:r>
          </a:p>
        </p:txBody>
      </p:sp>
      <p:sp>
        <p:nvSpPr>
          <p:cNvPr id="13" name="TextBox 12"/>
          <p:cNvSpPr txBox="1"/>
          <p:nvPr/>
        </p:nvSpPr>
        <p:spPr bwMode="auto">
          <a:xfrm>
            <a:off x="241300" y="4019550"/>
            <a:ext cx="2336800" cy="461665"/>
          </a:xfrm>
          <a:prstGeom prst="rect">
            <a:avLst/>
          </a:prstGeom>
          <a:noFill/>
          <a:ln w="127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400" dirty="0">
                <a:latin typeface="+mn-lt"/>
                <a:cs typeface="Arial" charset="0"/>
              </a:rPr>
              <a:t>Example:</a:t>
            </a:r>
          </a:p>
        </p:txBody>
      </p:sp>
      <p:cxnSp>
        <p:nvCxnSpPr>
          <p:cNvPr id="8" name="Straight Arrow Connector 7"/>
          <p:cNvCxnSpPr>
            <a:endCxn id="2" idx="1"/>
          </p:cNvCxnSpPr>
          <p:nvPr/>
        </p:nvCxnSpPr>
        <p:spPr>
          <a:xfrm flipV="1">
            <a:off x="8026400" y="4695826"/>
            <a:ext cx="1016000" cy="317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026400" y="5257800"/>
            <a:ext cx="10160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593196" y="421923"/>
            <a:ext cx="6467475" cy="1295400"/>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589668" y="1815924"/>
            <a:ext cx="6454599" cy="1171575"/>
          </a:xfrm>
          <a:prstGeom prst="rect">
            <a:avLst/>
          </a:prstGeom>
          <a:noFill/>
          <a:ln w="9525">
            <a:noFill/>
            <a:miter lim="800000"/>
            <a:headEnd/>
            <a:tailEnd/>
          </a:ln>
        </p:spPr>
      </p:pic>
      <p:pic>
        <p:nvPicPr>
          <p:cNvPr id="41988" name="Picture 4"/>
          <p:cNvPicPr>
            <a:picLocks noChangeAspect="1" noChangeArrowheads="1"/>
          </p:cNvPicPr>
          <p:nvPr/>
        </p:nvPicPr>
        <p:blipFill>
          <a:blip r:embed="rId4" cstate="print"/>
          <a:srcRect/>
          <a:stretch>
            <a:fillRect/>
          </a:stretch>
        </p:blipFill>
        <p:spPr bwMode="auto">
          <a:xfrm>
            <a:off x="568503" y="3089981"/>
            <a:ext cx="4590520" cy="2299170"/>
          </a:xfrm>
          <a:prstGeom prst="rect">
            <a:avLst/>
          </a:prstGeom>
          <a:noFill/>
          <a:ln w="9525">
            <a:noFill/>
            <a:miter lim="800000"/>
            <a:headEnd/>
            <a:tailEnd/>
          </a:ln>
        </p:spPr>
      </p:pic>
      <p:pic>
        <p:nvPicPr>
          <p:cNvPr id="41989" name="Picture 5"/>
          <p:cNvPicPr>
            <a:picLocks noChangeAspect="1" noChangeArrowheads="1"/>
          </p:cNvPicPr>
          <p:nvPr/>
        </p:nvPicPr>
        <p:blipFill>
          <a:blip r:embed="rId5" cstate="print"/>
          <a:srcRect/>
          <a:stretch>
            <a:fillRect/>
          </a:stretch>
        </p:blipFill>
        <p:spPr bwMode="auto">
          <a:xfrm>
            <a:off x="5386333" y="3082219"/>
            <a:ext cx="4625853" cy="2336448"/>
          </a:xfrm>
          <a:prstGeom prst="rect">
            <a:avLst/>
          </a:prstGeom>
          <a:noFill/>
          <a:ln w="9525">
            <a:noFill/>
            <a:miter lim="800000"/>
            <a:headEnd/>
            <a:tailEnd/>
          </a:ln>
        </p:spPr>
      </p:pic>
      <p:sp>
        <p:nvSpPr>
          <p:cNvPr id="8" name="TextBox 7"/>
          <p:cNvSpPr txBox="1"/>
          <p:nvPr/>
        </p:nvSpPr>
        <p:spPr>
          <a:xfrm>
            <a:off x="519288" y="5610578"/>
            <a:ext cx="10374489" cy="923330"/>
          </a:xfrm>
          <a:prstGeom prst="rect">
            <a:avLst/>
          </a:prstGeom>
          <a:noFill/>
        </p:spPr>
        <p:txBody>
          <a:bodyPr wrap="square" rtlCol="0">
            <a:spAutoFit/>
          </a:bodyPr>
          <a:lstStyle/>
          <a:p>
            <a:r>
              <a:rPr lang="en-US" dirty="0" smtClean="0"/>
              <a:t>If you the figures you can see that the distribution of experience of the staff at Agency A has a much more pronounced centre whereas the distribution of experience of staff at Agency B has much more pronounced ends. </a:t>
            </a:r>
            <a:endParaRPr lang="en-US"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90223" y="372534"/>
            <a:ext cx="10419644" cy="756355"/>
          </a:xfrm>
          <a:noFill/>
        </p:spPr>
        <p:txBody>
          <a:bodyPr lIns="90488" tIns="44450" rIns="90488" bIns="44450" anchorCtr="1"/>
          <a:lstStyle/>
          <a:p>
            <a:r>
              <a:rPr lang="en-US" b="1" dirty="0" smtClean="0"/>
              <a:t>Measures of variability</a:t>
            </a:r>
          </a:p>
        </p:txBody>
      </p:sp>
      <p:sp>
        <p:nvSpPr>
          <p:cNvPr id="58371" name="Rectangle 3"/>
          <p:cNvSpPr>
            <a:spLocks noChangeArrowheads="1"/>
          </p:cNvSpPr>
          <p:nvPr/>
        </p:nvSpPr>
        <p:spPr bwMode="auto">
          <a:xfrm>
            <a:off x="855133" y="1061155"/>
            <a:ext cx="10972800" cy="5655733"/>
          </a:xfrm>
          <a:prstGeom prst="rect">
            <a:avLst/>
          </a:prstGeom>
          <a:noFill/>
          <a:ln w="12700">
            <a:noFill/>
            <a:miter lim="800000"/>
            <a:headEnd/>
            <a:tailEnd/>
          </a:ln>
        </p:spPr>
        <p:txBody>
          <a:bodyPr lIns="90488" tIns="44450" rIns="90488" bIns="44450"/>
          <a:lstStyle/>
          <a:p>
            <a:r>
              <a:rPr lang="en-US" altLang="en-US" sz="2000" dirty="0" smtClean="0"/>
              <a:t>The </a:t>
            </a:r>
            <a:r>
              <a:rPr lang="en-US" altLang="en-US" sz="2000" i="1" dirty="0" smtClean="0">
                <a:solidFill>
                  <a:srgbClr val="00B050"/>
                </a:solidFill>
              </a:rPr>
              <a:t>quartiles</a:t>
            </a:r>
            <a:r>
              <a:rPr lang="en-US" altLang="en-US" sz="2000" dirty="0" smtClean="0"/>
              <a:t> are the values that frame the middle 50% of the data. One quarter of the data lies below the lower quartile, Q1,  and one quarter lies above the upper quartile, Q3.</a:t>
            </a:r>
          </a:p>
          <a:p>
            <a:endParaRPr lang="en-US" altLang="en-US" sz="2000" dirty="0" smtClean="0"/>
          </a:p>
          <a:p>
            <a:r>
              <a:rPr lang="en-US" altLang="en-US" sz="2000" dirty="0" smtClean="0"/>
              <a:t>The </a:t>
            </a:r>
            <a:r>
              <a:rPr lang="en-US" altLang="en-US" sz="2000" i="1" dirty="0" err="1" smtClean="0">
                <a:solidFill>
                  <a:srgbClr val="00B050"/>
                </a:solidFill>
              </a:rPr>
              <a:t>interquartile</a:t>
            </a:r>
            <a:r>
              <a:rPr lang="en-US" altLang="en-US" sz="2000" i="1" dirty="0" smtClean="0">
                <a:solidFill>
                  <a:srgbClr val="00B050"/>
                </a:solidFill>
              </a:rPr>
              <a:t> range </a:t>
            </a:r>
            <a:r>
              <a:rPr lang="en-US" altLang="en-US" sz="2000" dirty="0" smtClean="0">
                <a:solidFill>
                  <a:srgbClr val="00B050"/>
                </a:solidFill>
              </a:rPr>
              <a:t>(IQR) </a:t>
            </a:r>
            <a:r>
              <a:rPr lang="en-US" altLang="en-US" sz="2000" dirty="0" smtClean="0"/>
              <a:t>is defined to be the difference between the two quartile values.</a:t>
            </a:r>
          </a:p>
          <a:p>
            <a:r>
              <a:rPr lang="en-US" altLang="en-US" sz="2000" dirty="0" smtClean="0"/>
              <a:t>			IQR = Q3 – Q1</a:t>
            </a:r>
          </a:p>
          <a:p>
            <a:endParaRPr lang="en-US" sz="2000" dirty="0" smtClean="0"/>
          </a:p>
          <a:p>
            <a:r>
              <a:rPr lang="en-US" sz="2000" dirty="0" smtClean="0"/>
              <a:t>The first, or lower quartile, known as Q1, is the point that separates the lowest quarter of the observations in a distribution from the rest.</a:t>
            </a:r>
          </a:p>
          <a:p>
            <a:endParaRPr lang="en-US" sz="2000" dirty="0" smtClean="0"/>
          </a:p>
          <a:p>
            <a:r>
              <a:rPr lang="en-US" sz="2000" dirty="0" smtClean="0"/>
              <a:t>The second quartile is the median itself; it separates the lower two quarters (i.e. the lower half) of the observations in the distribution from the upper two quarters (i.e. the upper half). </a:t>
            </a:r>
          </a:p>
          <a:p>
            <a:endParaRPr lang="en-US" sz="2000" dirty="0" smtClean="0"/>
          </a:p>
          <a:p>
            <a:r>
              <a:rPr lang="en-US" sz="2000" dirty="0" smtClean="0"/>
              <a:t>The third, or upper quartile, known as Q3, separates the highest quarter of observations in the distribution from the rest.</a:t>
            </a:r>
          </a:p>
          <a:p>
            <a:endParaRPr lang="en-US" sz="2000" dirty="0" smtClean="0"/>
          </a:p>
          <a:p>
            <a:r>
              <a:rPr lang="en-US" altLang="en-US" sz="2000" dirty="0" smtClean="0"/>
              <a:t>The IQR is a reasonable summary of spread, but because it only uses the two quartiles of data, it ignores much of the information about how individual values vary.</a:t>
            </a:r>
          </a:p>
          <a:p>
            <a:endParaRPr lang="en-US" sz="2000" dirty="0"/>
          </a:p>
        </p:txBody>
      </p:sp>
    </p:spTree>
  </p:cSld>
  <p:clrMapOvr>
    <a:masterClrMapping/>
  </p:clrMapOvr>
  <p:transition>
    <p:wipe dir="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90223" y="372534"/>
            <a:ext cx="10419644" cy="756355"/>
          </a:xfrm>
          <a:noFill/>
        </p:spPr>
        <p:txBody>
          <a:bodyPr lIns="90488" tIns="44450" rIns="90488" bIns="44450" anchorCtr="1"/>
          <a:lstStyle/>
          <a:p>
            <a:r>
              <a:rPr lang="en-US" b="1" dirty="0" smtClean="0"/>
              <a:t>Measures of variability</a:t>
            </a:r>
          </a:p>
        </p:txBody>
      </p:sp>
      <p:sp>
        <p:nvSpPr>
          <p:cNvPr id="58371" name="Rectangle 3"/>
          <p:cNvSpPr>
            <a:spLocks noChangeArrowheads="1"/>
          </p:cNvSpPr>
          <p:nvPr/>
        </p:nvSpPr>
        <p:spPr bwMode="auto">
          <a:xfrm>
            <a:off x="293511" y="1061156"/>
            <a:ext cx="11534422" cy="4989688"/>
          </a:xfrm>
          <a:prstGeom prst="rect">
            <a:avLst/>
          </a:prstGeom>
          <a:noFill/>
          <a:ln w="12700">
            <a:noFill/>
            <a:miter lim="800000"/>
            <a:headEnd/>
            <a:tailEnd/>
          </a:ln>
        </p:spPr>
        <p:txBody>
          <a:bodyPr lIns="90488" tIns="44450" rIns="90488" bIns="44450"/>
          <a:lstStyle/>
          <a:p>
            <a:pPr algn="just"/>
            <a:endParaRPr lang="en-US" sz="2400" dirty="0" smtClean="0"/>
          </a:p>
          <a:p>
            <a:pPr algn="just"/>
            <a:endParaRPr lang="en-US" sz="2400" dirty="0" smtClean="0"/>
          </a:p>
          <a:p>
            <a:pPr algn="just"/>
            <a:r>
              <a:rPr lang="en-US" sz="2400" dirty="0" smtClean="0"/>
              <a:t>Variability can also be defined in terms of how close the scores in the distribution</a:t>
            </a:r>
          </a:p>
          <a:p>
            <a:pPr algn="just"/>
            <a:r>
              <a:rPr lang="en-US" sz="2400" dirty="0" smtClean="0"/>
              <a:t>are to the middle of the distribution. </a:t>
            </a:r>
          </a:p>
          <a:p>
            <a:pPr algn="just"/>
            <a:endParaRPr lang="en-US" sz="2400" dirty="0" smtClean="0"/>
          </a:p>
          <a:p>
            <a:pPr algn="just"/>
            <a:endParaRPr lang="en-US" sz="2400" dirty="0" smtClean="0"/>
          </a:p>
          <a:p>
            <a:pPr algn="just"/>
            <a:r>
              <a:rPr lang="en-US" sz="2400" dirty="0" smtClean="0"/>
              <a:t>Using the mean as the measure of the middle of the distribution, the </a:t>
            </a:r>
            <a:r>
              <a:rPr lang="en-US" sz="2400" b="1" dirty="0" smtClean="0"/>
              <a:t>variance</a:t>
            </a:r>
            <a:r>
              <a:rPr lang="en-US" sz="2400" dirty="0" smtClean="0"/>
              <a:t> is defined as the average squared difference of the scores from the mean</a:t>
            </a:r>
            <a:endParaRPr lang="en-US" sz="2400" dirty="0"/>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The statistical way of thinking (population, sample, data etc.)</a:t>
            </a:r>
            <a:endParaRPr lang="en-US" sz="2800" b="1" dirty="0" smtClean="0">
              <a:solidFill>
                <a:srgbClr val="00B050"/>
              </a:solidFill>
            </a:endParaRPr>
          </a:p>
        </p:txBody>
      </p:sp>
      <p:sp>
        <p:nvSpPr>
          <p:cNvPr id="6147" name="Content Placeholder 2"/>
          <p:cNvSpPr>
            <a:spLocks noGrp="1"/>
          </p:cNvSpPr>
          <p:nvPr>
            <p:ph idx="1"/>
          </p:nvPr>
        </p:nvSpPr>
        <p:spPr>
          <a:xfrm>
            <a:off x="304800" y="936978"/>
            <a:ext cx="11684000" cy="5587999"/>
          </a:xfrm>
        </p:spPr>
        <p:txBody>
          <a:bodyPr>
            <a:normAutofit/>
          </a:bodyPr>
          <a:lstStyle/>
          <a:p>
            <a:r>
              <a:rPr lang="en-US" altLang="en-US" sz="2000" dirty="0" smtClean="0"/>
              <a:t>The rows of a data table correspond to individual </a:t>
            </a:r>
            <a:r>
              <a:rPr lang="en-US" altLang="en-US" sz="2000" i="1" dirty="0" smtClean="0">
                <a:solidFill>
                  <a:srgbClr val="00B050"/>
                </a:solidFill>
              </a:rPr>
              <a:t>cases</a:t>
            </a:r>
            <a:r>
              <a:rPr lang="en-US" altLang="en-US" sz="2000" dirty="0" smtClean="0">
                <a:solidFill>
                  <a:srgbClr val="336699"/>
                </a:solidFill>
              </a:rPr>
              <a:t> </a:t>
            </a:r>
            <a:r>
              <a:rPr lang="en-US" altLang="en-US" sz="2000" dirty="0" smtClean="0"/>
              <a:t>about </a:t>
            </a:r>
            <a:r>
              <a:rPr lang="en-US" altLang="en-US" sz="2000" i="1" dirty="0" smtClean="0"/>
              <a:t>Whom</a:t>
            </a:r>
            <a:r>
              <a:rPr lang="en-US" altLang="en-US" sz="2000" dirty="0" smtClean="0"/>
              <a:t> we record some characteristics.</a:t>
            </a:r>
          </a:p>
          <a:p>
            <a:r>
              <a:rPr lang="en-US" altLang="en-US" sz="2000" dirty="0" smtClean="0"/>
              <a:t>These characteristics may be collected on or about …</a:t>
            </a:r>
          </a:p>
          <a:p>
            <a:pPr lvl="1">
              <a:buFontTx/>
              <a:buChar char="•"/>
            </a:pPr>
            <a:r>
              <a:rPr lang="en-US" altLang="en-US" sz="2000" i="1" dirty="0" smtClean="0">
                <a:solidFill>
                  <a:srgbClr val="00B050"/>
                </a:solidFill>
              </a:rPr>
              <a:t> respondents</a:t>
            </a:r>
            <a:r>
              <a:rPr lang="en-US" altLang="en-US" sz="2000" dirty="0" smtClean="0">
                <a:solidFill>
                  <a:srgbClr val="00B050"/>
                </a:solidFill>
              </a:rPr>
              <a:t> </a:t>
            </a:r>
            <a:r>
              <a:rPr lang="en-US" altLang="en-US" sz="2000" dirty="0" smtClean="0"/>
              <a:t>– individuals who answer a survey</a:t>
            </a:r>
            <a:endParaRPr lang="en-US" altLang="en-US" sz="2000" i="1" dirty="0" smtClean="0"/>
          </a:p>
          <a:p>
            <a:pPr lvl="1">
              <a:buFontTx/>
              <a:buChar char="•"/>
            </a:pPr>
            <a:r>
              <a:rPr lang="en-US" altLang="en-US" sz="2000" i="1" dirty="0" smtClean="0">
                <a:solidFill>
                  <a:srgbClr val="00B050"/>
                </a:solidFill>
              </a:rPr>
              <a:t>subjects</a:t>
            </a:r>
            <a:r>
              <a:rPr lang="en-US" altLang="en-US" sz="2000" dirty="0" smtClean="0">
                <a:solidFill>
                  <a:srgbClr val="00B050"/>
                </a:solidFill>
              </a:rPr>
              <a:t> or </a:t>
            </a:r>
            <a:r>
              <a:rPr lang="en-US" altLang="en-US" sz="2000" i="1" dirty="0" smtClean="0">
                <a:solidFill>
                  <a:srgbClr val="00B050"/>
                </a:solidFill>
              </a:rPr>
              <a:t>participants </a:t>
            </a:r>
            <a:r>
              <a:rPr lang="en-US" altLang="en-US" sz="2000" dirty="0" smtClean="0"/>
              <a:t>– people in an experiment</a:t>
            </a:r>
            <a:endParaRPr lang="en-US" altLang="en-US" sz="2000" i="1" dirty="0" smtClean="0"/>
          </a:p>
          <a:p>
            <a:pPr lvl="1">
              <a:buFontTx/>
              <a:buChar char="•"/>
            </a:pPr>
            <a:r>
              <a:rPr lang="en-US" altLang="en-US" sz="2000" i="1" dirty="0" smtClean="0">
                <a:solidFill>
                  <a:srgbClr val="00B050"/>
                </a:solidFill>
              </a:rPr>
              <a:t> experimental units</a:t>
            </a:r>
            <a:r>
              <a:rPr lang="en-US" altLang="en-US" sz="2000" dirty="0" smtClean="0">
                <a:solidFill>
                  <a:srgbClr val="00B050"/>
                </a:solidFill>
              </a:rPr>
              <a:t> – </a:t>
            </a:r>
            <a:r>
              <a:rPr lang="en-US" altLang="en-US" sz="2000" dirty="0" smtClean="0"/>
              <a:t>animals, plants, websites, or other inanimate objects</a:t>
            </a:r>
            <a:endParaRPr lang="en-US" altLang="en-US" sz="2000" i="1" dirty="0"/>
          </a:p>
        </p:txBody>
      </p:sp>
      <p:graphicFrame>
        <p:nvGraphicFramePr>
          <p:cNvPr id="4" name="Object 11"/>
          <p:cNvGraphicFramePr>
            <a:graphicFrameLocks noChangeAspect="1"/>
          </p:cNvGraphicFramePr>
          <p:nvPr/>
        </p:nvGraphicFramePr>
        <p:xfrm>
          <a:off x="894292" y="4147433"/>
          <a:ext cx="1381125" cy="1065212"/>
        </p:xfrm>
        <a:graphic>
          <a:graphicData uri="http://schemas.openxmlformats.org/presentationml/2006/ole">
            <p:oleObj spid="_x0000_s1026" name="Equation" r:id="rId4" imgW="545863" imgH="457002" progId="">
              <p:embed/>
            </p:oleObj>
          </a:graphicData>
        </a:graphic>
      </p:graphicFrame>
      <p:pic>
        <p:nvPicPr>
          <p:cNvPr id="5" name="Picture 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181755" y="3782308"/>
            <a:ext cx="7223125"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838200" y="76200"/>
            <a:ext cx="10515600" cy="914400"/>
          </a:xfrm>
        </p:spPr>
        <p:txBody>
          <a:bodyPr/>
          <a:lstStyle/>
          <a:p>
            <a:r>
              <a:rPr lang="en-US" altLang="en-US" smtClean="0"/>
              <a:t>The Variance and Standard Deviation</a:t>
            </a:r>
          </a:p>
        </p:txBody>
      </p:sp>
      <p:sp>
        <p:nvSpPr>
          <p:cNvPr id="36867" name="Rectangle 4"/>
          <p:cNvSpPr txBox="1">
            <a:spLocks noChangeArrowheads="1"/>
          </p:cNvSpPr>
          <p:nvPr/>
        </p:nvSpPr>
        <p:spPr bwMode="auto">
          <a:xfrm>
            <a:off x="609600" y="1447800"/>
            <a:ext cx="11074400" cy="2209800"/>
          </a:xfrm>
          <a:prstGeom prst="rect">
            <a:avLst/>
          </a:prstGeom>
          <a:noFill/>
          <a:ln w="9525">
            <a:noFill/>
            <a:miter lim="800000"/>
            <a:headEnd/>
            <a:tailEnd/>
          </a:ln>
          <a:effectLst/>
        </p:spPr>
        <p:txBody>
          <a:bodyPr lIns="85342" tIns="42672" rIns="85342" bIns="42672"/>
          <a:lstStyle/>
          <a:p>
            <a:pPr marL="457200" indent="-457200">
              <a:spcBef>
                <a:spcPct val="20000"/>
              </a:spcBef>
              <a:buFont typeface="Arial" pitchFamily="34" charset="0"/>
              <a:buChar char="•"/>
            </a:pPr>
            <a:r>
              <a:rPr lang="en-US" altLang="en-US" sz="2800"/>
              <a:t>The </a:t>
            </a:r>
            <a:r>
              <a:rPr lang="en-US" altLang="en-US" sz="2800" b="1"/>
              <a:t>sample variance</a:t>
            </a:r>
            <a:r>
              <a:rPr lang="en-US" altLang="en-US" sz="2800"/>
              <a:t> is denoted by </a:t>
            </a:r>
            <a:r>
              <a:rPr lang="en-US" altLang="en-US" sz="2800" i="1"/>
              <a:t>s</a:t>
            </a:r>
            <a:r>
              <a:rPr lang="en-US" altLang="en-US" sz="2800" baseline="30000"/>
              <a:t>2</a:t>
            </a:r>
          </a:p>
        </p:txBody>
      </p:sp>
      <p:sp>
        <p:nvSpPr>
          <p:cNvPr id="7" name="Text Box 6"/>
          <p:cNvSpPr txBox="1">
            <a:spLocks noChangeArrowheads="1"/>
          </p:cNvSpPr>
          <p:nvPr/>
        </p:nvSpPr>
        <p:spPr bwMode="auto">
          <a:xfrm>
            <a:off x="3759200" y="4419600"/>
            <a:ext cx="152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Where</a:t>
            </a:r>
            <a:r>
              <a:rPr lang="en-US" sz="2400" dirty="0">
                <a:latin typeface="+mn-lt"/>
                <a:cs typeface="Arial" charset="0"/>
              </a:rPr>
              <a:t> </a:t>
            </a:r>
          </a:p>
        </p:txBody>
      </p:sp>
      <p:sp>
        <p:nvSpPr>
          <p:cNvPr id="8" name="Text Box 7"/>
          <p:cNvSpPr txBox="1">
            <a:spLocks noChangeArrowheads="1"/>
          </p:cNvSpPr>
          <p:nvPr/>
        </p:nvSpPr>
        <p:spPr bwMode="auto">
          <a:xfrm>
            <a:off x="5344584" y="4495800"/>
            <a:ext cx="6705600" cy="1708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         = the sample mean</a:t>
            </a:r>
          </a:p>
          <a:p>
            <a:pPr eaLnBrk="1" hangingPunct="1">
              <a:spcBef>
                <a:spcPct val="50000"/>
              </a:spcBef>
              <a:defRPr/>
            </a:pPr>
            <a:r>
              <a:rPr lang="en-US" sz="2000" i="1" dirty="0">
                <a:latin typeface="+mn-lt"/>
                <a:cs typeface="Arial" charset="0"/>
              </a:rPr>
              <a:t>      n</a:t>
            </a:r>
            <a:r>
              <a:rPr lang="en-US" sz="2000" dirty="0">
                <a:latin typeface="+mn-lt"/>
                <a:cs typeface="Arial" charset="0"/>
              </a:rPr>
              <a:t> = sample size</a:t>
            </a:r>
          </a:p>
          <a:p>
            <a:pPr eaLnBrk="1" hangingPunct="1">
              <a:spcBef>
                <a:spcPct val="50000"/>
              </a:spcBef>
              <a:defRPr/>
            </a:pPr>
            <a:r>
              <a:rPr lang="en-US" sz="2000" dirty="0">
                <a:latin typeface="+mn-lt"/>
                <a:cs typeface="Arial" charset="0"/>
              </a:rPr>
              <a:t>         = the difference between each</a:t>
            </a:r>
          </a:p>
          <a:p>
            <a:pPr eaLnBrk="1" hangingPunct="1">
              <a:spcBef>
                <a:spcPts val="600"/>
              </a:spcBef>
              <a:defRPr/>
            </a:pPr>
            <a:r>
              <a:rPr lang="en-US" sz="2000" dirty="0">
                <a:latin typeface="+mn-lt"/>
                <a:cs typeface="Arial" charset="0"/>
              </a:rPr>
              <a:t>	data value and the sample mean</a:t>
            </a:r>
          </a:p>
        </p:txBody>
      </p:sp>
      <p:graphicFrame>
        <p:nvGraphicFramePr>
          <p:cNvPr id="36870" name="Object 9"/>
          <p:cNvGraphicFramePr>
            <a:graphicFrameLocks noChangeAspect="1"/>
          </p:cNvGraphicFramePr>
          <p:nvPr/>
        </p:nvGraphicFramePr>
        <p:xfrm>
          <a:off x="6807201" y="2209800"/>
          <a:ext cx="3390900" cy="1524000"/>
        </p:xfrm>
        <a:graphic>
          <a:graphicData uri="http://schemas.openxmlformats.org/presentationml/2006/ole">
            <p:oleObj spid="_x0000_s63490" name="Equation" r:id="rId3" imgW="1016000" imgH="609600" progId="">
              <p:embed/>
            </p:oleObj>
          </a:graphicData>
        </a:graphic>
      </p:graphicFrame>
      <p:graphicFrame>
        <p:nvGraphicFramePr>
          <p:cNvPr id="36871" name="Object 1"/>
          <p:cNvGraphicFramePr>
            <a:graphicFrameLocks noChangeAspect="1"/>
          </p:cNvGraphicFramePr>
          <p:nvPr/>
        </p:nvGraphicFramePr>
        <p:xfrm>
          <a:off x="5767917" y="4495800"/>
          <a:ext cx="429683" cy="381000"/>
        </p:xfrm>
        <a:graphic>
          <a:graphicData uri="http://schemas.openxmlformats.org/presentationml/2006/ole">
            <p:oleObj spid="_x0000_s63491" name="Equation" r:id="rId4" imgW="139579" imgH="164957" progId="">
              <p:embed/>
            </p:oleObj>
          </a:graphicData>
        </a:graphic>
      </p:graphicFrame>
      <p:graphicFrame>
        <p:nvGraphicFramePr>
          <p:cNvPr id="36872" name="Object 2"/>
          <p:cNvGraphicFramePr>
            <a:graphicFrameLocks noChangeAspect="1"/>
          </p:cNvGraphicFramePr>
          <p:nvPr/>
        </p:nvGraphicFramePr>
        <p:xfrm>
          <a:off x="4673600" y="5314950"/>
          <a:ext cx="1524000" cy="528638"/>
        </p:xfrm>
        <a:graphic>
          <a:graphicData uri="http://schemas.openxmlformats.org/presentationml/2006/ole">
            <p:oleObj spid="_x0000_s63492" name="Equation" r:id="rId5" imgW="495085" imgH="228501" progId="">
              <p:embed/>
            </p:oleObj>
          </a:graphicData>
        </a:graphic>
      </p:graphicFrame>
      <p:sp>
        <p:nvSpPr>
          <p:cNvPr id="12" name="TextBox 11"/>
          <p:cNvSpPr txBox="1"/>
          <p:nvPr/>
        </p:nvSpPr>
        <p:spPr bwMode="auto">
          <a:xfrm>
            <a:off x="1117601" y="2662238"/>
            <a:ext cx="5118100" cy="46196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400" dirty="0">
                <a:latin typeface="+mn-lt"/>
                <a:cs typeface="Arial" charset="0"/>
              </a:rPr>
              <a:t>Sample Variance Formula:</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p:cNvSpPr>
            <a:spLocks noChangeArrowheads="1"/>
          </p:cNvSpPr>
          <p:nvPr/>
        </p:nvSpPr>
        <p:spPr bwMode="auto">
          <a:xfrm>
            <a:off x="3018367" y="5243514"/>
            <a:ext cx="1384300" cy="414337"/>
          </a:xfrm>
          <a:prstGeom prst="rect">
            <a:avLst/>
          </a:prstGeom>
          <a:solidFill>
            <a:srgbClr val="CCE9AD"/>
          </a:solidFill>
          <a:ln w="15875">
            <a:solidFill>
              <a:schemeClr val="tx1"/>
            </a:solidFill>
            <a:miter lim="800000"/>
            <a:headEnd/>
            <a:tailEnd/>
          </a:ln>
          <a:effectLst/>
        </p:spPr>
        <p:txBody>
          <a:bodyPr wrap="none" anchor="ctr"/>
          <a:lstStyle/>
          <a:p>
            <a:pPr>
              <a:defRPr/>
            </a:pPr>
            <a:endParaRPr lang="en-US">
              <a:latin typeface="+mn-lt"/>
              <a:cs typeface="Arial" charset="0"/>
            </a:endParaRPr>
          </a:p>
        </p:txBody>
      </p:sp>
      <p:graphicFrame>
        <p:nvGraphicFramePr>
          <p:cNvPr id="37891" name="Object 10">
            <a:hlinkClick r:id="" action="ppaction://ole?verb=0"/>
          </p:cNvPr>
          <p:cNvGraphicFramePr>
            <a:graphicFrameLocks/>
          </p:cNvGraphicFramePr>
          <p:nvPr/>
        </p:nvGraphicFramePr>
        <p:xfrm>
          <a:off x="1117601" y="3068638"/>
          <a:ext cx="7089421" cy="2798762"/>
        </p:xfrm>
        <a:graphic>
          <a:graphicData uri="http://schemas.openxmlformats.org/presentationml/2006/ole">
            <p:oleObj spid="_x0000_s64514" name="Equation" r:id="rId3" imgW="4169880" imgH="1802160" progId="">
              <p:embed/>
            </p:oleObj>
          </a:graphicData>
        </a:graphic>
      </p:graphicFrame>
      <p:sp>
        <p:nvSpPr>
          <p:cNvPr id="37892" name="Title 1"/>
          <p:cNvSpPr>
            <a:spLocks noGrp="1"/>
          </p:cNvSpPr>
          <p:nvPr>
            <p:ph type="title"/>
          </p:nvPr>
        </p:nvSpPr>
        <p:spPr>
          <a:xfrm>
            <a:off x="838200" y="76200"/>
            <a:ext cx="10515600" cy="914400"/>
          </a:xfrm>
        </p:spPr>
        <p:txBody>
          <a:bodyPr/>
          <a:lstStyle/>
          <a:p>
            <a:r>
              <a:rPr lang="en-US" altLang="en-US" smtClean="0"/>
              <a:t>Calculating the Sample Variance</a:t>
            </a:r>
          </a:p>
        </p:txBody>
      </p:sp>
      <p:sp>
        <p:nvSpPr>
          <p:cNvPr id="6" name="Rectangle 6"/>
          <p:cNvSpPr>
            <a:spLocks noChangeArrowheads="1"/>
          </p:cNvSpPr>
          <p:nvPr/>
        </p:nvSpPr>
        <p:spPr bwMode="auto">
          <a:xfrm>
            <a:off x="812800" y="1371601"/>
            <a:ext cx="10058400" cy="828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pPr>
              <a:spcBef>
                <a:spcPct val="50000"/>
              </a:spcBef>
              <a:defRPr/>
            </a:pPr>
            <a:r>
              <a:rPr lang="en-US" sz="2400" dirty="0">
                <a:latin typeface="+mn-lt"/>
                <a:cs typeface="Arial" charset="0"/>
              </a:rPr>
              <a:t>Sample </a:t>
            </a:r>
            <a:br>
              <a:rPr lang="en-US" sz="2400" dirty="0">
                <a:latin typeface="+mn-lt"/>
                <a:cs typeface="Arial" charset="0"/>
              </a:rPr>
            </a:br>
            <a:r>
              <a:rPr lang="en-US" sz="2400" dirty="0">
                <a:latin typeface="+mn-lt"/>
                <a:cs typeface="Arial" charset="0"/>
              </a:rPr>
              <a:t>Data  (</a:t>
            </a:r>
            <a:r>
              <a:rPr lang="en-US" sz="2400" i="1" dirty="0">
                <a:latin typeface="+mn-lt"/>
                <a:cs typeface="Arial" charset="0"/>
              </a:rPr>
              <a:t>x</a:t>
            </a:r>
            <a:r>
              <a:rPr lang="en-US" sz="2400" baseline="-25000" dirty="0">
                <a:latin typeface="+mn-lt"/>
                <a:cs typeface="Arial" charset="0"/>
              </a:rPr>
              <a:t>i</a:t>
            </a:r>
            <a:r>
              <a:rPr lang="en-US" sz="2400" dirty="0">
                <a:latin typeface="+mn-lt"/>
                <a:cs typeface="Arial" charset="0"/>
              </a:rPr>
              <a:t>) </a:t>
            </a:r>
            <a:r>
              <a:rPr lang="en-US" sz="2400" b="1" dirty="0">
                <a:latin typeface="+mn-lt"/>
                <a:cs typeface="Arial" charset="0"/>
              </a:rPr>
              <a:t>:     	4     6     8    9    11    12    12    18</a:t>
            </a:r>
          </a:p>
        </p:txBody>
      </p:sp>
      <p:sp>
        <p:nvSpPr>
          <p:cNvPr id="7" name="Rectangle 7"/>
          <p:cNvSpPr>
            <a:spLocks noChangeArrowheads="1"/>
          </p:cNvSpPr>
          <p:nvPr/>
        </p:nvSpPr>
        <p:spPr bwMode="auto">
          <a:xfrm>
            <a:off x="3352800" y="2286001"/>
            <a:ext cx="5384800" cy="422275"/>
          </a:xfrm>
          <a:prstGeom prst="rect">
            <a:avLst/>
          </a:prstGeom>
          <a:solidFill>
            <a:srgbClr val="CCE9AD"/>
          </a:solidFill>
          <a:ln>
            <a:noFill/>
          </a:ln>
          <a:effectLst/>
        </p:spPr>
        <p:txBody>
          <a:bodyPr lIns="90488" tIns="44450" rIns="90488" bIns="44450">
            <a:spAutoFit/>
          </a:bodyPr>
          <a:lstStyle/>
          <a:p>
            <a:pPr>
              <a:lnSpc>
                <a:spcPct val="90000"/>
              </a:lnSpc>
              <a:spcBef>
                <a:spcPct val="50000"/>
              </a:spcBef>
              <a:defRPr/>
            </a:pPr>
            <a:r>
              <a:rPr lang="en-US" sz="2400" dirty="0">
                <a:latin typeface="+mn-lt"/>
                <a:cs typeface="Arial" charset="0"/>
              </a:rPr>
              <a:t> </a:t>
            </a:r>
            <a:r>
              <a:rPr lang="en-US" sz="2400" i="1" dirty="0">
                <a:latin typeface="+mn-lt"/>
                <a:cs typeface="Arial" charset="0"/>
              </a:rPr>
              <a:t>n</a:t>
            </a:r>
            <a:r>
              <a:rPr lang="en-US" sz="2400" dirty="0">
                <a:latin typeface="+mn-lt"/>
                <a:cs typeface="Arial" charset="0"/>
              </a:rPr>
              <a:t> = 8            Mean =     = 10</a:t>
            </a:r>
          </a:p>
        </p:txBody>
      </p:sp>
      <p:sp>
        <p:nvSpPr>
          <p:cNvPr id="11" name="Text Box 11"/>
          <p:cNvSpPr txBox="1">
            <a:spLocks noChangeArrowheads="1"/>
          </p:cNvSpPr>
          <p:nvPr/>
        </p:nvSpPr>
        <p:spPr bwMode="auto">
          <a:xfrm>
            <a:off x="5888567" y="4956175"/>
            <a:ext cx="4798484" cy="1016000"/>
          </a:xfrm>
          <a:prstGeom prst="rect">
            <a:avLst/>
          </a:prstGeom>
          <a:solidFill>
            <a:srgbClr val="F7F7A7"/>
          </a:solidFill>
          <a:ln w="12700">
            <a:solidFill>
              <a:schemeClr val="tx1"/>
            </a:solidFill>
          </a:ln>
          <a:effectLst/>
        </p:spPr>
        <p:txBody>
          <a:bodyPr>
            <a:spAutoFit/>
          </a:bodyPr>
          <a:lstStyle/>
          <a:p>
            <a:pPr>
              <a:defRPr/>
            </a:pPr>
            <a:r>
              <a:rPr lang="en-US" sz="2000" dirty="0">
                <a:latin typeface="Arial" charset="0"/>
                <a:cs typeface="Arial" charset="0"/>
              </a:rPr>
              <a:t>The variance measures the</a:t>
            </a:r>
          </a:p>
          <a:p>
            <a:pPr>
              <a:defRPr/>
            </a:pPr>
            <a:r>
              <a:rPr lang="en-US" sz="2000" dirty="0">
                <a:latin typeface="Arial" charset="0"/>
                <a:cs typeface="Arial" charset="0"/>
              </a:rPr>
              <a:t>variability, or spread, of the data points around the mean</a:t>
            </a:r>
            <a:endParaRPr lang="en-US" sz="2000" b="1" dirty="0">
              <a:latin typeface="+mn-lt"/>
              <a:cs typeface="Arial" charset="0"/>
            </a:endParaRPr>
          </a:p>
        </p:txBody>
      </p:sp>
      <p:graphicFrame>
        <p:nvGraphicFramePr>
          <p:cNvPr id="37896" name="Object 1"/>
          <p:cNvGraphicFramePr>
            <a:graphicFrameLocks noChangeAspect="1"/>
          </p:cNvGraphicFramePr>
          <p:nvPr/>
        </p:nvGraphicFramePr>
        <p:xfrm>
          <a:off x="6287206" y="2284236"/>
          <a:ext cx="429683" cy="381000"/>
        </p:xfrm>
        <a:graphic>
          <a:graphicData uri="http://schemas.openxmlformats.org/presentationml/2006/ole">
            <p:oleObj spid="_x0000_s64515" name="Equation" r:id="rId4" imgW="139579" imgH="164957" progId="">
              <p:embed/>
            </p:oleObj>
          </a:graphicData>
        </a:graphic>
      </p:graphicFrame>
      <p:cxnSp>
        <p:nvCxnSpPr>
          <p:cNvPr id="4" name="Straight Arrow Connector 3"/>
          <p:cNvCxnSpPr/>
          <p:nvPr/>
        </p:nvCxnSpPr>
        <p:spPr>
          <a:xfrm>
            <a:off x="4402667" y="5449888"/>
            <a:ext cx="1439333"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149600" y="1752600"/>
            <a:ext cx="5689600" cy="4143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540455" y="382412"/>
            <a:ext cx="7543800" cy="2819400"/>
          </a:xfrm>
          <a:prstGeom prst="rect">
            <a:avLst/>
          </a:prstGeom>
          <a:noFill/>
          <a:ln w="9525">
            <a:noFill/>
            <a:miter lim="800000"/>
            <a:headEnd/>
            <a:tailEnd/>
          </a:ln>
        </p:spPr>
      </p:pic>
      <p:pic>
        <p:nvPicPr>
          <p:cNvPr id="45059" name="Picture 3"/>
          <p:cNvPicPr>
            <a:picLocks noChangeAspect="1" noChangeArrowheads="1"/>
          </p:cNvPicPr>
          <p:nvPr/>
        </p:nvPicPr>
        <p:blipFill>
          <a:blip r:embed="rId3" cstate="print"/>
          <a:srcRect/>
          <a:stretch>
            <a:fillRect/>
          </a:stretch>
        </p:blipFill>
        <p:spPr bwMode="auto">
          <a:xfrm>
            <a:off x="7834842" y="1043694"/>
            <a:ext cx="3295650" cy="2219325"/>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576439" y="3672769"/>
            <a:ext cx="6591300" cy="1047750"/>
          </a:xfrm>
          <a:prstGeom prst="rect">
            <a:avLst/>
          </a:prstGeom>
          <a:noFill/>
          <a:ln w="9525">
            <a:noFill/>
            <a:miter lim="800000"/>
            <a:headEnd/>
            <a:tailEnd/>
          </a:ln>
        </p:spPr>
      </p:pic>
      <p:sp>
        <p:nvSpPr>
          <p:cNvPr id="5" name="TextBox 4"/>
          <p:cNvSpPr txBox="1"/>
          <p:nvPr/>
        </p:nvSpPr>
        <p:spPr>
          <a:xfrm>
            <a:off x="507998" y="4797777"/>
            <a:ext cx="11503379" cy="1631216"/>
          </a:xfrm>
          <a:prstGeom prst="rect">
            <a:avLst/>
          </a:prstGeom>
          <a:noFill/>
        </p:spPr>
        <p:txBody>
          <a:bodyPr wrap="square" rtlCol="0">
            <a:spAutoFit/>
          </a:bodyPr>
          <a:lstStyle/>
          <a:p>
            <a:r>
              <a:rPr lang="en-US" sz="2000" b="1" dirty="0" smtClean="0"/>
              <a:t>The measurement units of variance are always the square of the measurement units of the original data. This is so because the original values are squared to calculate the </a:t>
            </a:r>
            <a:r>
              <a:rPr lang="en-US" sz="2000" dirty="0" smtClean="0"/>
              <a:t>variance.</a:t>
            </a:r>
          </a:p>
          <a:p>
            <a:r>
              <a:rPr lang="en-US" sz="2000" dirty="0" smtClean="0"/>
              <a:t>In this example the measurement units of the original data are billions of dollars. However, the measurement units of the variance are squared billions of dollars, which, of course, does not make any sense.</a:t>
            </a:r>
            <a:endParaRPr lang="en-US" sz="2000"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90223" y="372534"/>
            <a:ext cx="10419644" cy="756355"/>
          </a:xfrm>
          <a:noFill/>
        </p:spPr>
        <p:txBody>
          <a:bodyPr lIns="90488" tIns="44450" rIns="90488" bIns="44450" anchorCtr="1"/>
          <a:lstStyle/>
          <a:p>
            <a:r>
              <a:rPr lang="en-US" b="1" dirty="0" smtClean="0"/>
              <a:t>Measures of variability</a:t>
            </a:r>
          </a:p>
        </p:txBody>
      </p:sp>
      <p:sp>
        <p:nvSpPr>
          <p:cNvPr id="58371" name="Rectangle 3"/>
          <p:cNvSpPr>
            <a:spLocks noChangeArrowheads="1"/>
          </p:cNvSpPr>
          <p:nvPr/>
        </p:nvSpPr>
        <p:spPr bwMode="auto">
          <a:xfrm>
            <a:off x="293511" y="1061156"/>
            <a:ext cx="11534422" cy="4989688"/>
          </a:xfrm>
          <a:prstGeom prst="rect">
            <a:avLst/>
          </a:prstGeom>
          <a:noFill/>
          <a:ln w="12700">
            <a:noFill/>
            <a:miter lim="800000"/>
            <a:headEnd/>
            <a:tailEnd/>
          </a:ln>
        </p:spPr>
        <p:txBody>
          <a:bodyPr lIns="90488" tIns="44450" rIns="90488" bIns="44450"/>
          <a:lstStyle/>
          <a:p>
            <a:r>
              <a:rPr lang="en-US" sz="2400" dirty="0" smtClean="0"/>
              <a:t>In order to avoid the shortcomings of the range and the IQR we have to turn to a measure of spread that is based on every observation rather than just a few. That measure, the most important measure of spread in Statistics, is known as the </a:t>
            </a:r>
            <a:r>
              <a:rPr lang="en-US" sz="2400" b="1" dirty="0" smtClean="0"/>
              <a:t>standard deviation.</a:t>
            </a:r>
          </a:p>
          <a:p>
            <a:endParaRPr lang="en-US" sz="2400" b="1" dirty="0" smtClean="0"/>
          </a:p>
          <a:p>
            <a:r>
              <a:rPr lang="en-US" sz="2400" dirty="0" smtClean="0"/>
              <a:t>As the name suggests, the standard deviation is based on the idea of measuring the typical, or standard, amount of deviation, or difference, in a set of observations. But deviation from what? In fact it is deviation from the arithmetic mean.</a:t>
            </a:r>
          </a:p>
          <a:p>
            <a:endParaRPr lang="en-US" sz="2400" dirty="0" smtClean="0"/>
          </a:p>
          <a:p>
            <a:r>
              <a:rPr lang="en-US" altLang="en-US" sz="2400" dirty="0" smtClean="0"/>
              <a:t>Hence, the standard deviation takes into account how far each value is from the mean.</a:t>
            </a:r>
          </a:p>
          <a:p>
            <a:endParaRPr lang="en-US" altLang="en-US" sz="2400" dirty="0" smtClean="0"/>
          </a:p>
          <a:p>
            <a:r>
              <a:rPr lang="en-US" altLang="en-US" sz="2400" dirty="0" smtClean="0"/>
              <a:t>Like the mean, the standard deviation is appropriate only for symmetric distributions and can be influenced by outlying observations</a:t>
            </a:r>
            <a:endParaRPr lang="en-US" sz="2400" dirty="0"/>
          </a:p>
        </p:txBody>
      </p:sp>
    </p:spTree>
  </p:cSld>
  <p:clrMapOvr>
    <a:masterClrMapping/>
  </p:clrMapOvr>
  <p:transition>
    <p:wipe dir="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38200" y="76200"/>
            <a:ext cx="10515600" cy="914400"/>
          </a:xfrm>
        </p:spPr>
        <p:txBody>
          <a:bodyPr/>
          <a:lstStyle/>
          <a:p>
            <a:r>
              <a:rPr lang="en-US" altLang="en-US" smtClean="0"/>
              <a:t>The Standard Deviation</a:t>
            </a:r>
          </a:p>
        </p:txBody>
      </p:sp>
      <p:sp>
        <p:nvSpPr>
          <p:cNvPr id="38915" name="Content Placeholder 2"/>
          <p:cNvSpPr>
            <a:spLocks noGrp="1"/>
          </p:cNvSpPr>
          <p:nvPr>
            <p:ph idx="1"/>
          </p:nvPr>
        </p:nvSpPr>
        <p:spPr>
          <a:xfrm>
            <a:off x="677333" y="1185333"/>
            <a:ext cx="9651999" cy="4856029"/>
          </a:xfrm>
        </p:spPr>
        <p:txBody>
          <a:bodyPr>
            <a:normAutofit/>
          </a:bodyPr>
          <a:lstStyle/>
          <a:p>
            <a:pPr>
              <a:spcBef>
                <a:spcPts val="1800"/>
              </a:spcBef>
              <a:buFont typeface="Arial" charset="0"/>
              <a:buNone/>
              <a:defRPr/>
            </a:pPr>
            <a:r>
              <a:rPr lang="en-US" sz="2400" dirty="0" smtClean="0">
                <a:solidFill>
                  <a:schemeClr val="tx1"/>
                </a:solidFill>
              </a:rPr>
              <a:t>The </a:t>
            </a:r>
            <a:r>
              <a:rPr lang="en-US" sz="2400" b="1" dirty="0" smtClean="0">
                <a:solidFill>
                  <a:schemeClr val="tx1"/>
                </a:solidFill>
              </a:rPr>
              <a:t>standard deviation </a:t>
            </a:r>
            <a:r>
              <a:rPr lang="en-US" sz="2400" dirty="0" smtClean="0">
                <a:solidFill>
                  <a:schemeClr val="tx1"/>
                </a:solidFill>
              </a:rPr>
              <a:t>is the square root of the variance</a:t>
            </a:r>
          </a:p>
          <a:p>
            <a:pPr marL="457200" indent="-457200">
              <a:spcBef>
                <a:spcPts val="1800"/>
              </a:spcBef>
              <a:buFont typeface="Arial" pitchFamily="34" charset="0"/>
              <a:buChar char="•"/>
              <a:defRPr/>
            </a:pPr>
            <a:r>
              <a:rPr lang="en-US" sz="2400" dirty="0" smtClean="0">
                <a:solidFill>
                  <a:schemeClr val="tx1"/>
                </a:solidFill>
              </a:rPr>
              <a:t>Has the same units as the original data</a:t>
            </a:r>
          </a:p>
          <a:p>
            <a:pPr>
              <a:spcBef>
                <a:spcPts val="1800"/>
              </a:spcBef>
              <a:buFontTx/>
              <a:buNone/>
              <a:defRPr/>
            </a:pPr>
            <a:endParaRPr lang="en-US" sz="2400" dirty="0" smtClean="0">
              <a:solidFill>
                <a:schemeClr val="tx1"/>
              </a:solidFill>
            </a:endParaRPr>
          </a:p>
          <a:p>
            <a:pPr>
              <a:spcBef>
                <a:spcPts val="1800"/>
              </a:spcBef>
              <a:buFontTx/>
              <a:buNone/>
              <a:defRPr/>
            </a:pPr>
            <a:r>
              <a:rPr lang="en-US" sz="2400" dirty="0" smtClean="0">
                <a:solidFill>
                  <a:schemeClr val="tx1"/>
                </a:solidFill>
              </a:rPr>
              <a:t>Sample standard deviation formula:</a:t>
            </a:r>
          </a:p>
        </p:txBody>
      </p:sp>
      <p:graphicFrame>
        <p:nvGraphicFramePr>
          <p:cNvPr id="38916" name="Object 2"/>
          <p:cNvGraphicFramePr>
            <a:graphicFrameLocks noChangeAspect="1"/>
          </p:cNvGraphicFramePr>
          <p:nvPr/>
        </p:nvGraphicFramePr>
        <p:xfrm>
          <a:off x="3403601" y="4127500"/>
          <a:ext cx="4917017" cy="1651000"/>
        </p:xfrm>
        <a:graphic>
          <a:graphicData uri="http://schemas.openxmlformats.org/presentationml/2006/ole">
            <p:oleObj spid="_x0000_s65538" name="Equation" r:id="rId3" imgW="1473200" imgH="660400" progId="">
              <p:embed/>
            </p:oleObj>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p:cNvSpPr>
            <a:spLocks noChangeArrowheads="1"/>
          </p:cNvSpPr>
          <p:nvPr/>
        </p:nvSpPr>
        <p:spPr bwMode="auto">
          <a:xfrm>
            <a:off x="4978401" y="4829175"/>
            <a:ext cx="1384300" cy="414338"/>
          </a:xfrm>
          <a:prstGeom prst="rect">
            <a:avLst/>
          </a:prstGeom>
          <a:solidFill>
            <a:srgbClr val="CCE9AD"/>
          </a:solidFill>
          <a:ln w="15875">
            <a:solidFill>
              <a:schemeClr val="tx1"/>
            </a:solidFill>
            <a:miter lim="800000"/>
            <a:headEnd/>
            <a:tailEnd/>
          </a:ln>
          <a:effectLst/>
        </p:spPr>
        <p:txBody>
          <a:bodyPr wrap="none" anchor="ctr"/>
          <a:lstStyle/>
          <a:p>
            <a:pPr>
              <a:defRPr/>
            </a:pPr>
            <a:endParaRPr lang="en-US">
              <a:latin typeface="+mn-lt"/>
              <a:cs typeface="Arial" charset="0"/>
            </a:endParaRPr>
          </a:p>
        </p:txBody>
      </p:sp>
      <p:graphicFrame>
        <p:nvGraphicFramePr>
          <p:cNvPr id="39939" name="Object 10">
            <a:hlinkClick r:id="" action="ppaction://ole?verb=0"/>
          </p:cNvPr>
          <p:cNvGraphicFramePr>
            <a:graphicFrameLocks/>
          </p:cNvGraphicFramePr>
          <p:nvPr/>
        </p:nvGraphicFramePr>
        <p:xfrm>
          <a:off x="1011769" y="3535892"/>
          <a:ext cx="7804854" cy="1930400"/>
        </p:xfrm>
        <a:graphic>
          <a:graphicData uri="http://schemas.openxmlformats.org/presentationml/2006/ole">
            <p:oleObj spid="_x0000_s66562" name="Equation" r:id="rId3" imgW="4271400" imgH="1193040" progId="">
              <p:embed/>
            </p:oleObj>
          </a:graphicData>
        </a:graphic>
      </p:graphicFrame>
      <p:sp>
        <p:nvSpPr>
          <p:cNvPr id="3584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the </a:t>
            </a:r>
            <a:br>
              <a:rPr lang="en-US" smtClean="0"/>
            </a:br>
            <a:r>
              <a:rPr lang="en-US" smtClean="0"/>
              <a:t>Sample Standard Deviation</a:t>
            </a:r>
          </a:p>
        </p:txBody>
      </p:sp>
      <p:sp>
        <p:nvSpPr>
          <p:cNvPr id="6" name="Rectangle 6"/>
          <p:cNvSpPr>
            <a:spLocks noChangeArrowheads="1"/>
          </p:cNvSpPr>
          <p:nvPr/>
        </p:nvSpPr>
        <p:spPr bwMode="auto">
          <a:xfrm>
            <a:off x="812800" y="1371601"/>
            <a:ext cx="10058400" cy="828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p>
            <a:pPr>
              <a:spcBef>
                <a:spcPct val="50000"/>
              </a:spcBef>
              <a:defRPr/>
            </a:pPr>
            <a:r>
              <a:rPr lang="en-US" sz="2400" dirty="0">
                <a:latin typeface="+mn-lt"/>
                <a:cs typeface="Arial" charset="0"/>
              </a:rPr>
              <a:t>Sample </a:t>
            </a:r>
            <a:br>
              <a:rPr lang="en-US" sz="2400" dirty="0">
                <a:latin typeface="+mn-lt"/>
                <a:cs typeface="Arial" charset="0"/>
              </a:rPr>
            </a:br>
            <a:r>
              <a:rPr lang="en-US" sz="2400" dirty="0">
                <a:latin typeface="+mn-lt"/>
                <a:cs typeface="Arial" charset="0"/>
              </a:rPr>
              <a:t>Data  (</a:t>
            </a:r>
            <a:r>
              <a:rPr lang="en-US" sz="2400" i="1" dirty="0">
                <a:latin typeface="+mn-lt"/>
                <a:cs typeface="Arial" charset="0"/>
              </a:rPr>
              <a:t>x</a:t>
            </a:r>
            <a:r>
              <a:rPr lang="en-US" sz="2400" baseline="-25000" dirty="0">
                <a:latin typeface="+mn-lt"/>
                <a:cs typeface="Arial" charset="0"/>
              </a:rPr>
              <a:t>i</a:t>
            </a:r>
            <a:r>
              <a:rPr lang="en-US" sz="2400" dirty="0">
                <a:latin typeface="+mn-lt"/>
                <a:cs typeface="Arial" charset="0"/>
              </a:rPr>
              <a:t>) </a:t>
            </a:r>
            <a:r>
              <a:rPr lang="en-US" sz="2400" b="1" dirty="0">
                <a:latin typeface="+mn-lt"/>
                <a:cs typeface="Arial" charset="0"/>
              </a:rPr>
              <a:t>:    	 4     6     8    9    11    12    12    18</a:t>
            </a:r>
          </a:p>
        </p:txBody>
      </p:sp>
      <p:sp>
        <p:nvSpPr>
          <p:cNvPr id="7" name="Rectangle 7"/>
          <p:cNvSpPr>
            <a:spLocks noChangeArrowheads="1"/>
          </p:cNvSpPr>
          <p:nvPr/>
        </p:nvSpPr>
        <p:spPr bwMode="auto">
          <a:xfrm>
            <a:off x="3454400" y="2286001"/>
            <a:ext cx="5384800" cy="422275"/>
          </a:xfrm>
          <a:prstGeom prst="rect">
            <a:avLst/>
          </a:prstGeom>
          <a:solidFill>
            <a:srgbClr val="CCE9AD"/>
          </a:solidFill>
          <a:ln>
            <a:noFill/>
          </a:ln>
          <a:effectLst/>
        </p:spPr>
        <p:txBody>
          <a:bodyPr lIns="90488" tIns="44450" rIns="90488" bIns="44450">
            <a:spAutoFit/>
          </a:bodyPr>
          <a:lstStyle/>
          <a:p>
            <a:pPr>
              <a:lnSpc>
                <a:spcPct val="90000"/>
              </a:lnSpc>
              <a:spcBef>
                <a:spcPct val="50000"/>
              </a:spcBef>
              <a:defRPr/>
            </a:pPr>
            <a:r>
              <a:rPr lang="en-US" sz="2400" dirty="0">
                <a:latin typeface="+mn-lt"/>
                <a:cs typeface="Arial" charset="0"/>
              </a:rPr>
              <a:t> </a:t>
            </a:r>
            <a:r>
              <a:rPr lang="en-US" sz="2400" i="1" dirty="0">
                <a:latin typeface="+mn-lt"/>
                <a:cs typeface="Arial" charset="0"/>
              </a:rPr>
              <a:t>n</a:t>
            </a:r>
            <a:r>
              <a:rPr lang="en-US" sz="2400" dirty="0">
                <a:latin typeface="+mn-lt"/>
                <a:cs typeface="Arial" charset="0"/>
              </a:rPr>
              <a:t> = 8            Mean =     = 10</a:t>
            </a:r>
          </a:p>
        </p:txBody>
      </p:sp>
      <p:sp>
        <p:nvSpPr>
          <p:cNvPr id="11" name="Text Box 11"/>
          <p:cNvSpPr txBox="1">
            <a:spLocks noChangeArrowheads="1"/>
          </p:cNvSpPr>
          <p:nvPr/>
        </p:nvSpPr>
        <p:spPr bwMode="auto">
          <a:xfrm>
            <a:off x="7251701" y="4529138"/>
            <a:ext cx="4798484" cy="1014412"/>
          </a:xfrm>
          <a:prstGeom prst="rect">
            <a:avLst/>
          </a:prstGeom>
          <a:solidFill>
            <a:srgbClr val="F7F7A7"/>
          </a:solidFill>
          <a:ln w="12700">
            <a:solidFill>
              <a:schemeClr val="tx1"/>
            </a:solidFill>
          </a:ln>
          <a:effectLst/>
        </p:spPr>
        <p:txBody>
          <a:bodyPr>
            <a:spAutoFit/>
          </a:bodyPr>
          <a:lstStyle/>
          <a:p>
            <a:pPr>
              <a:defRPr/>
            </a:pPr>
            <a:r>
              <a:rPr lang="en-US" sz="2000" dirty="0">
                <a:latin typeface="Arial" charset="0"/>
                <a:cs typeface="Arial" charset="0"/>
              </a:rPr>
              <a:t>A measure of how far on average each data value is from the mean of the sample</a:t>
            </a:r>
            <a:endParaRPr lang="en-US" sz="2000" b="1" dirty="0">
              <a:latin typeface="+mn-lt"/>
              <a:cs typeface="Arial" charset="0"/>
            </a:endParaRPr>
          </a:p>
        </p:txBody>
      </p:sp>
      <p:graphicFrame>
        <p:nvGraphicFramePr>
          <p:cNvPr id="39944" name="Object 1"/>
          <p:cNvGraphicFramePr>
            <a:graphicFrameLocks noChangeAspect="1"/>
          </p:cNvGraphicFramePr>
          <p:nvPr/>
        </p:nvGraphicFramePr>
        <p:xfrm>
          <a:off x="6354940" y="2240845"/>
          <a:ext cx="429683" cy="381000"/>
        </p:xfrm>
        <a:graphic>
          <a:graphicData uri="http://schemas.openxmlformats.org/presentationml/2006/ole">
            <p:oleObj spid="_x0000_s66563" name="Equation" r:id="rId4" imgW="139579" imgH="164957" progId="">
              <p:embed/>
            </p:oleObj>
          </a:graphicData>
        </a:graphic>
      </p:graphicFrame>
      <p:cxnSp>
        <p:nvCxnSpPr>
          <p:cNvPr id="4" name="Straight Arrow Connector 3"/>
          <p:cNvCxnSpPr/>
          <p:nvPr/>
        </p:nvCxnSpPr>
        <p:spPr>
          <a:xfrm>
            <a:off x="6362700" y="5019675"/>
            <a:ext cx="8890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754489" y="1752600"/>
            <a:ext cx="5689600" cy="4143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srcRect/>
          <a:stretch>
            <a:fillRect/>
          </a:stretch>
        </p:blipFill>
        <p:spPr bwMode="auto">
          <a:xfrm>
            <a:off x="847197" y="831322"/>
            <a:ext cx="8904086" cy="1528056"/>
          </a:xfrm>
          <a:prstGeom prst="rect">
            <a:avLst/>
          </a:prstGeom>
          <a:noFill/>
          <a:ln w="9525">
            <a:noFill/>
            <a:miter lim="800000"/>
            <a:headEnd/>
            <a:tailEnd/>
          </a:ln>
        </p:spPr>
      </p:pic>
      <p:sp>
        <p:nvSpPr>
          <p:cNvPr id="3" name="TextBox 2"/>
          <p:cNvSpPr txBox="1"/>
          <p:nvPr/>
        </p:nvSpPr>
        <p:spPr>
          <a:xfrm>
            <a:off x="654755" y="2754489"/>
            <a:ext cx="10713155" cy="1384995"/>
          </a:xfrm>
          <a:prstGeom prst="rect">
            <a:avLst/>
          </a:prstGeom>
          <a:noFill/>
        </p:spPr>
        <p:txBody>
          <a:bodyPr wrap="square" rtlCol="0">
            <a:spAutoFit/>
          </a:bodyPr>
          <a:lstStyle/>
          <a:p>
            <a:r>
              <a:rPr lang="en-US" sz="2000" dirty="0" smtClean="0"/>
              <a:t>The measurement units of the standard deviation are the same as the measurement units of the original data because the standard deviation is obtained by taking the square root of the variance.</a:t>
            </a:r>
          </a:p>
          <a:p>
            <a:endParaRPr lang="en-US" sz="2400"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4"/>
          <p:cNvSpPr>
            <a:spLocks noGrp="1" noChangeArrowheads="1"/>
          </p:cNvSpPr>
          <p:nvPr>
            <p:ph type="title"/>
          </p:nvPr>
        </p:nvSpPr>
        <p:spPr>
          <a:xfrm>
            <a:off x="609600" y="76200"/>
            <a:ext cx="11176000" cy="990600"/>
          </a:xfrm>
        </p:spPr>
        <p:txBody>
          <a:bodyPr>
            <a:normAutofit/>
          </a:bodyPr>
          <a:lstStyle/>
          <a:p>
            <a:pPr algn="ctr">
              <a:lnSpc>
                <a:spcPct val="80000"/>
              </a:lnSpc>
              <a:defRPr/>
            </a:pPr>
            <a:r>
              <a:rPr lang="en-US" b="1" dirty="0" smtClean="0"/>
              <a:t>Measures of variability</a:t>
            </a:r>
            <a:endParaRPr lang="en-US" dirty="0" smtClean="0"/>
          </a:p>
        </p:txBody>
      </p:sp>
      <p:sp>
        <p:nvSpPr>
          <p:cNvPr id="48131" name="Rectangle 3"/>
          <p:cNvSpPr>
            <a:spLocks noGrp="1" noChangeArrowheads="1"/>
          </p:cNvSpPr>
          <p:nvPr>
            <p:ph idx="1"/>
          </p:nvPr>
        </p:nvSpPr>
        <p:spPr>
          <a:xfrm>
            <a:off x="609600" y="1371601"/>
            <a:ext cx="10972800" cy="4449763"/>
          </a:xfrm>
        </p:spPr>
        <p:txBody>
          <a:bodyPr>
            <a:normAutofit/>
          </a:bodyPr>
          <a:lstStyle/>
          <a:p>
            <a:r>
              <a:rPr lang="en-US" altLang="en-US" sz="2400" dirty="0" smtClean="0"/>
              <a:t>The </a:t>
            </a:r>
            <a:r>
              <a:rPr lang="en-US" altLang="en-US" sz="2400" b="1" dirty="0" smtClean="0"/>
              <a:t>standard deviation </a:t>
            </a:r>
            <a:r>
              <a:rPr lang="en-US" altLang="en-US" sz="2400" dirty="0" smtClean="0"/>
              <a:t>is a common measure of consistency in business applications, such as quality control</a:t>
            </a:r>
          </a:p>
          <a:p>
            <a:pPr lvl="1"/>
            <a:r>
              <a:rPr lang="en-US" altLang="en-US" sz="2400" dirty="0" smtClean="0"/>
              <a:t>The standard deviation measures the amount of variability around the mean</a:t>
            </a:r>
          </a:p>
          <a:p>
            <a:r>
              <a:rPr lang="en-US" altLang="en-US" sz="2400" dirty="0" smtClean="0"/>
              <a:t>The standard deviation is affected by the scale of the data</a:t>
            </a:r>
          </a:p>
          <a:p>
            <a:pPr lvl="1"/>
            <a:r>
              <a:rPr lang="en-US" altLang="en-US" sz="2400" dirty="0" smtClean="0"/>
              <a:t>When sample means are different, comparing standard deviations can be misleading</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096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0964" name="Text Box 6"/>
          <p:cNvSpPr txBox="1">
            <a:spLocks noChangeArrowheads="1"/>
          </p:cNvSpPr>
          <p:nvPr/>
        </p:nvSpPr>
        <p:spPr bwMode="auto">
          <a:xfrm>
            <a:off x="246185" y="152400"/>
            <a:ext cx="808240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Shape</a:t>
            </a:r>
            <a:r>
              <a:rPr lang="en-US" altLang="en-US" sz="3200" b="1" dirty="0">
                <a:solidFill>
                  <a:srgbClr val="00B050"/>
                </a:solidFill>
              </a:rPr>
              <a:t>, Center, and Spread – A Summary</a:t>
            </a:r>
          </a:p>
        </p:txBody>
      </p:sp>
      <p:sp>
        <p:nvSpPr>
          <p:cNvPr id="40965" name="Text Box 7"/>
          <p:cNvSpPr txBox="1">
            <a:spLocks noChangeArrowheads="1"/>
          </p:cNvSpPr>
          <p:nvPr/>
        </p:nvSpPr>
        <p:spPr bwMode="auto">
          <a:xfrm>
            <a:off x="609600" y="965200"/>
            <a:ext cx="11277600"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Which measures of center and spread should be used for a distribution?</a:t>
            </a:r>
          </a:p>
          <a:p>
            <a:pPr eaLnBrk="1" hangingPunct="1"/>
            <a:endParaRPr lang="en-US" altLang="en-US" dirty="0">
              <a:latin typeface="+mn-lt"/>
            </a:endParaRPr>
          </a:p>
          <a:p>
            <a:pPr eaLnBrk="1" hangingPunct="1">
              <a:buFontTx/>
              <a:buChar char="•"/>
            </a:pPr>
            <a:r>
              <a:rPr lang="en-US" altLang="en-US" dirty="0">
                <a:latin typeface="+mn-lt"/>
              </a:rPr>
              <a:t>If the </a:t>
            </a:r>
            <a:r>
              <a:rPr lang="en-US" altLang="en-US" b="1" dirty="0">
                <a:latin typeface="+mn-lt"/>
              </a:rPr>
              <a:t>shape is skewed</a:t>
            </a:r>
            <a:r>
              <a:rPr lang="en-US" altLang="en-US" dirty="0">
                <a:latin typeface="+mn-lt"/>
              </a:rPr>
              <a:t>, the median and IQR should be reported.</a:t>
            </a:r>
          </a:p>
          <a:p>
            <a:pPr eaLnBrk="1" hangingPunct="1">
              <a:buFontTx/>
              <a:buChar char="•"/>
            </a:pPr>
            <a:endParaRPr lang="en-US" altLang="en-US" dirty="0">
              <a:latin typeface="+mn-lt"/>
            </a:endParaRPr>
          </a:p>
          <a:p>
            <a:pPr eaLnBrk="1" hangingPunct="1">
              <a:buFontTx/>
              <a:buChar char="•"/>
            </a:pPr>
            <a:r>
              <a:rPr lang="en-US" altLang="en-US" dirty="0">
                <a:latin typeface="+mn-lt"/>
              </a:rPr>
              <a:t>If the </a:t>
            </a:r>
            <a:r>
              <a:rPr lang="en-US" altLang="en-US" b="1" dirty="0">
                <a:latin typeface="+mn-lt"/>
              </a:rPr>
              <a:t>shape is unimodal </a:t>
            </a:r>
            <a:r>
              <a:rPr lang="en-US" altLang="en-US" dirty="0">
                <a:latin typeface="+mn-lt"/>
              </a:rPr>
              <a:t>and</a:t>
            </a:r>
            <a:r>
              <a:rPr lang="en-US" altLang="en-US" b="1" dirty="0">
                <a:latin typeface="+mn-lt"/>
              </a:rPr>
              <a:t> symmetric</a:t>
            </a:r>
            <a:r>
              <a:rPr lang="en-US" altLang="en-US" dirty="0">
                <a:latin typeface="+mn-lt"/>
              </a:rPr>
              <a:t>, the mean and standard deviation and possibly the median and IQR should be reported.</a:t>
            </a:r>
          </a:p>
        </p:txBody>
      </p:sp>
    </p:spTree>
    <p:extLst>
      <p:ext uri="{BB962C8B-B14F-4D97-AF65-F5344CB8AC3E}">
        <p14:creationId xmlns:p14="http://schemas.microsoft.com/office/powerpoint/2010/main" xmlns="" val="379078281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198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1988" name="Text Box 6"/>
          <p:cNvSpPr txBox="1">
            <a:spLocks noChangeArrowheads="1"/>
          </p:cNvSpPr>
          <p:nvPr/>
        </p:nvSpPr>
        <p:spPr bwMode="auto">
          <a:xfrm>
            <a:off x="246185" y="152400"/>
            <a:ext cx="808240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Shape</a:t>
            </a:r>
            <a:r>
              <a:rPr lang="en-US" altLang="en-US" sz="3200" b="1" dirty="0">
                <a:solidFill>
                  <a:srgbClr val="00B050"/>
                </a:solidFill>
              </a:rPr>
              <a:t>, Center, and Spread – A Summary</a:t>
            </a:r>
          </a:p>
        </p:txBody>
      </p:sp>
      <p:sp>
        <p:nvSpPr>
          <p:cNvPr id="41989" name="Text Box 7"/>
          <p:cNvSpPr txBox="1">
            <a:spLocks noChangeArrowheads="1"/>
          </p:cNvSpPr>
          <p:nvPr/>
        </p:nvSpPr>
        <p:spPr bwMode="auto">
          <a:xfrm>
            <a:off x="349956" y="1025525"/>
            <a:ext cx="11537244"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92100" indent="-2921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Tx/>
              <a:buChar char="•"/>
            </a:pPr>
            <a:r>
              <a:rPr lang="en-US" altLang="en-US" dirty="0">
                <a:latin typeface="+mn-lt"/>
              </a:rPr>
              <a:t>If there are multiple modes, try to determine if the data </a:t>
            </a:r>
            <a:r>
              <a:rPr lang="en-US" altLang="en-US" dirty="0" smtClean="0">
                <a:latin typeface="+mn-lt"/>
              </a:rPr>
              <a:t>can be </a:t>
            </a:r>
            <a:r>
              <a:rPr lang="en-US" altLang="en-US" dirty="0">
                <a:latin typeface="+mn-lt"/>
              </a:rPr>
              <a:t>split into separate groups.</a:t>
            </a:r>
          </a:p>
          <a:p>
            <a:pPr eaLnBrk="1" hangingPunct="1">
              <a:buFontTx/>
              <a:buChar char="•"/>
            </a:pPr>
            <a:endParaRPr lang="en-US" altLang="en-US" dirty="0">
              <a:latin typeface="+mn-lt"/>
            </a:endParaRPr>
          </a:p>
          <a:p>
            <a:pPr eaLnBrk="1" hangingPunct="1">
              <a:buFontTx/>
              <a:buChar char="•"/>
            </a:pPr>
            <a:r>
              <a:rPr lang="en-US" altLang="en-US" dirty="0">
                <a:latin typeface="+mn-lt"/>
              </a:rPr>
              <a:t>If there are unusual observations point them out and report the mean and standard deviation with and without the values.</a:t>
            </a:r>
          </a:p>
          <a:p>
            <a:pPr eaLnBrk="1" hangingPunct="1">
              <a:buFontTx/>
              <a:buChar char="•"/>
            </a:pPr>
            <a:endParaRPr lang="en-US" altLang="en-US" dirty="0">
              <a:latin typeface="+mn-lt"/>
            </a:endParaRPr>
          </a:p>
          <a:p>
            <a:pPr eaLnBrk="1" hangingPunct="1">
              <a:buFontTx/>
              <a:buChar char="•"/>
            </a:pPr>
            <a:r>
              <a:rPr lang="en-US" altLang="en-US" dirty="0">
                <a:latin typeface="+mn-lt"/>
              </a:rPr>
              <a:t>Always pair the median with the IQR and the mean with the standard deviation. </a:t>
            </a:r>
          </a:p>
        </p:txBody>
      </p:sp>
    </p:spTree>
    <p:extLst>
      <p:ext uri="{BB962C8B-B14F-4D97-AF65-F5344CB8AC3E}">
        <p14:creationId xmlns:p14="http://schemas.microsoft.com/office/powerpoint/2010/main" xmlns="" val="34146859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The statistical way of thinking (population, sample, data etc.)</a:t>
            </a:r>
            <a:endParaRPr lang="en-US" sz="2800" b="1" dirty="0" smtClean="0">
              <a:solidFill>
                <a:srgbClr val="00B050"/>
              </a:solidFill>
            </a:endParaRPr>
          </a:p>
        </p:txBody>
      </p:sp>
      <p:sp>
        <p:nvSpPr>
          <p:cNvPr id="6147" name="Content Placeholder 2"/>
          <p:cNvSpPr>
            <a:spLocks noGrp="1"/>
          </p:cNvSpPr>
          <p:nvPr>
            <p:ph idx="1"/>
          </p:nvPr>
        </p:nvSpPr>
        <p:spPr>
          <a:xfrm>
            <a:off x="304800" y="936978"/>
            <a:ext cx="11684000" cy="5587999"/>
          </a:xfrm>
        </p:spPr>
        <p:txBody>
          <a:bodyPr>
            <a:normAutofit/>
          </a:bodyPr>
          <a:lstStyle/>
          <a:p>
            <a:r>
              <a:rPr lang="en-US" altLang="en-US" sz="2400" dirty="0" smtClean="0"/>
              <a:t>The </a:t>
            </a:r>
            <a:r>
              <a:rPr lang="en-US" altLang="en-US" sz="2400" i="1" dirty="0" smtClean="0"/>
              <a:t>characteristics</a:t>
            </a:r>
            <a:r>
              <a:rPr lang="en-US" altLang="en-US" sz="2400" dirty="0" smtClean="0"/>
              <a:t> recorded about each individual or case are called</a:t>
            </a:r>
          </a:p>
          <a:p>
            <a:pPr>
              <a:buNone/>
            </a:pPr>
            <a:r>
              <a:rPr lang="en-US" altLang="en-US" sz="2400" dirty="0" smtClean="0"/>
              <a:t> </a:t>
            </a:r>
            <a:r>
              <a:rPr lang="en-US" altLang="en-US" sz="2400" b="1" i="1" dirty="0" smtClean="0">
                <a:solidFill>
                  <a:srgbClr val="00B050"/>
                </a:solidFill>
              </a:rPr>
              <a:t>variables</a:t>
            </a:r>
            <a:r>
              <a:rPr lang="en-US" altLang="en-US" sz="2400" dirty="0" smtClean="0">
                <a:solidFill>
                  <a:srgbClr val="00B050"/>
                </a:solidFill>
              </a:rPr>
              <a:t>.</a:t>
            </a:r>
            <a:r>
              <a:rPr lang="en-US" altLang="en-US" sz="2400" dirty="0" smtClean="0"/>
              <a:t> </a:t>
            </a:r>
          </a:p>
          <a:p>
            <a:endParaRPr lang="en-US" altLang="en-US" sz="2400" dirty="0" smtClean="0"/>
          </a:p>
          <a:p>
            <a:r>
              <a:rPr lang="en-US" altLang="en-US" sz="2400" dirty="0" smtClean="0"/>
              <a:t>These are usually shown as the columns of a data table and identify</a:t>
            </a:r>
          </a:p>
          <a:p>
            <a:pPr>
              <a:buNone/>
            </a:pPr>
            <a:r>
              <a:rPr lang="en-US" altLang="en-US" sz="2400" dirty="0" smtClean="0">
                <a:solidFill>
                  <a:srgbClr val="00B050"/>
                </a:solidFill>
              </a:rPr>
              <a:t> </a:t>
            </a:r>
            <a:r>
              <a:rPr lang="en-US" altLang="en-US" sz="2400" i="1" dirty="0" smtClean="0">
                <a:solidFill>
                  <a:srgbClr val="00B050"/>
                </a:solidFill>
              </a:rPr>
              <a:t>What</a:t>
            </a:r>
            <a:r>
              <a:rPr lang="en-US" altLang="en-US" sz="2400" dirty="0" smtClean="0">
                <a:solidFill>
                  <a:srgbClr val="00B050"/>
                </a:solidFill>
              </a:rPr>
              <a:t> </a:t>
            </a:r>
            <a:r>
              <a:rPr lang="en-US" altLang="en-US" sz="2400" dirty="0" smtClean="0"/>
              <a:t>has been measured.</a:t>
            </a:r>
          </a:p>
          <a:p>
            <a:pPr>
              <a:buNone/>
            </a:pPr>
            <a:endParaRPr lang="en-US" altLang="en-US" sz="2400" dirty="0" smtClean="0"/>
          </a:p>
          <a:p>
            <a:r>
              <a:rPr lang="en-US" altLang="en-US" sz="2400" i="1" dirty="0" smtClean="0">
                <a:solidFill>
                  <a:srgbClr val="00B050"/>
                </a:solidFill>
              </a:rPr>
              <a:t>Metadata</a:t>
            </a:r>
            <a:r>
              <a:rPr lang="en-US" altLang="en-US" sz="2400" dirty="0" smtClean="0"/>
              <a:t> typically contains information about </a:t>
            </a:r>
            <a:r>
              <a:rPr lang="en-US" altLang="en-US" sz="2400" i="1" dirty="0" smtClean="0"/>
              <a:t>how, when, and where (and possibly why) the data were collected; who each case represents; </a:t>
            </a:r>
            <a:r>
              <a:rPr lang="en-US" altLang="en-US" sz="2400" dirty="0" smtClean="0"/>
              <a:t>and the definitions of all the variables.</a:t>
            </a:r>
          </a:p>
          <a:p>
            <a:endParaRPr lang="en-US" altLang="en-US" sz="2400" dirty="0" smtClean="0"/>
          </a:p>
          <a:p>
            <a:r>
              <a:rPr lang="en-US" altLang="en-US" sz="2400" dirty="0" smtClean="0"/>
              <a:t>Data are typically saved in a </a:t>
            </a:r>
            <a:r>
              <a:rPr lang="en-US" altLang="en-US" sz="2400" i="1" dirty="0" smtClean="0">
                <a:solidFill>
                  <a:srgbClr val="00B050"/>
                </a:solidFill>
              </a:rPr>
              <a:t>spreadsheet, </a:t>
            </a:r>
            <a:r>
              <a:rPr lang="en-US" altLang="en-US" sz="2400" dirty="0" smtClean="0"/>
              <a:t>where the rows represent cases and the columns represent variables.</a:t>
            </a:r>
          </a:p>
          <a:p>
            <a:pPr>
              <a:buNone/>
            </a:pPr>
            <a:endParaRPr lang="en-US" altLang="en-US" sz="2400"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76200"/>
            <a:ext cx="10515600" cy="914400"/>
          </a:xfrm>
        </p:spPr>
        <p:txBody>
          <a:bodyPr/>
          <a:lstStyle/>
          <a:p>
            <a:r>
              <a:rPr lang="en-US" altLang="en-US" smtClean="0"/>
              <a:t>The Coefficient of Variation</a:t>
            </a:r>
          </a:p>
        </p:txBody>
      </p:sp>
      <p:sp>
        <p:nvSpPr>
          <p:cNvPr id="49155" name="Content Placeholder 2"/>
          <p:cNvSpPr>
            <a:spLocks noGrp="1"/>
          </p:cNvSpPr>
          <p:nvPr>
            <p:ph idx="1"/>
          </p:nvPr>
        </p:nvSpPr>
        <p:spPr>
          <a:xfrm>
            <a:off x="677333" y="914401"/>
            <a:ext cx="11300178" cy="5126962"/>
          </a:xfrm>
        </p:spPr>
        <p:txBody>
          <a:bodyPr>
            <a:noAutofit/>
          </a:bodyPr>
          <a:lstStyle/>
          <a:p>
            <a:pPr>
              <a:buNone/>
            </a:pPr>
            <a:r>
              <a:rPr lang="en-US" altLang="en-US" sz="2400" dirty="0" smtClean="0">
                <a:solidFill>
                  <a:schemeClr val="tx1"/>
                </a:solidFill>
              </a:rPr>
              <a:t>The </a:t>
            </a:r>
            <a:r>
              <a:rPr lang="en-US" altLang="en-US" sz="2400" b="1" dirty="0" smtClean="0">
                <a:solidFill>
                  <a:schemeClr val="tx1"/>
                </a:solidFill>
              </a:rPr>
              <a:t>coefficient of variation, </a:t>
            </a:r>
            <a:r>
              <a:rPr lang="en-US" altLang="en-US" sz="2400" b="1" i="1" dirty="0" smtClean="0">
                <a:solidFill>
                  <a:schemeClr val="tx1"/>
                </a:solidFill>
              </a:rPr>
              <a:t>CV</a:t>
            </a:r>
            <a:r>
              <a:rPr lang="en-US" altLang="en-US" sz="2400" dirty="0" smtClean="0">
                <a:solidFill>
                  <a:schemeClr val="tx1"/>
                </a:solidFill>
              </a:rPr>
              <a:t>, measures the standard deviation in terms of its percentage of the mean</a:t>
            </a:r>
          </a:p>
          <a:p>
            <a:pPr>
              <a:buNone/>
            </a:pPr>
            <a:endParaRPr lang="en-US" altLang="en-US" sz="2400" dirty="0" smtClean="0">
              <a:solidFill>
                <a:schemeClr val="tx1"/>
              </a:solidFill>
            </a:endParaRPr>
          </a:p>
          <a:p>
            <a:pPr lvl="1"/>
            <a:r>
              <a:rPr lang="en-US" altLang="en-US" sz="2400" dirty="0" smtClean="0">
                <a:solidFill>
                  <a:schemeClr val="tx1"/>
                </a:solidFill>
              </a:rPr>
              <a:t>A high </a:t>
            </a:r>
            <a:r>
              <a:rPr lang="en-US" altLang="en-US" sz="2400" i="1" dirty="0" smtClean="0">
                <a:solidFill>
                  <a:schemeClr val="tx1"/>
                </a:solidFill>
              </a:rPr>
              <a:t>CV</a:t>
            </a:r>
            <a:r>
              <a:rPr lang="en-US" altLang="en-US" sz="2400" dirty="0" smtClean="0">
                <a:solidFill>
                  <a:schemeClr val="tx1"/>
                </a:solidFill>
              </a:rPr>
              <a:t> indicates high variability relative to the size of the mean</a:t>
            </a:r>
          </a:p>
          <a:p>
            <a:pPr lvl="1"/>
            <a:r>
              <a:rPr lang="en-US" altLang="en-US" sz="2400" dirty="0" smtClean="0">
                <a:solidFill>
                  <a:schemeClr val="tx1"/>
                </a:solidFill>
              </a:rPr>
              <a:t>A low </a:t>
            </a:r>
            <a:r>
              <a:rPr lang="en-US" altLang="en-US" sz="2400" i="1" dirty="0" smtClean="0">
                <a:solidFill>
                  <a:schemeClr val="tx1"/>
                </a:solidFill>
              </a:rPr>
              <a:t>CV</a:t>
            </a:r>
            <a:r>
              <a:rPr lang="en-US" altLang="en-US" sz="2400" dirty="0" smtClean="0">
                <a:solidFill>
                  <a:schemeClr val="tx1"/>
                </a:solidFill>
              </a:rPr>
              <a:t> indicates low variability relative to the size of the mean</a:t>
            </a:r>
          </a:p>
          <a:p>
            <a:pPr lvl="1"/>
            <a:endParaRPr lang="en-US" altLang="en-US" sz="2400" dirty="0" smtClean="0">
              <a:solidFill>
                <a:schemeClr val="tx1"/>
              </a:solidFill>
            </a:endParaRPr>
          </a:p>
          <a:p>
            <a:pPr>
              <a:buNone/>
            </a:pPr>
            <a:r>
              <a:rPr lang="en-US" altLang="en-US" sz="2400" dirty="0" smtClean="0">
                <a:solidFill>
                  <a:schemeClr val="tx1"/>
                </a:solidFill>
              </a:rPr>
              <a:t>A smaller coefficient of variation indicates more </a:t>
            </a:r>
            <a:r>
              <a:rPr lang="en-US" altLang="en-US" sz="2400" b="1" dirty="0" smtClean="0">
                <a:solidFill>
                  <a:schemeClr val="tx1"/>
                </a:solidFill>
              </a:rPr>
              <a:t>consistency</a:t>
            </a:r>
            <a:r>
              <a:rPr lang="en-US" altLang="en-US" sz="2400" dirty="0" smtClean="0">
                <a:solidFill>
                  <a:schemeClr val="tx1"/>
                </a:solidFill>
              </a:rPr>
              <a:t> within a set of data values.</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838200" y="76200"/>
            <a:ext cx="10515600" cy="914400"/>
          </a:xfrm>
        </p:spPr>
        <p:txBody>
          <a:bodyPr/>
          <a:lstStyle/>
          <a:p>
            <a:r>
              <a:rPr lang="en-US" altLang="en-US" smtClean="0"/>
              <a:t>The Coefficient of Variation</a:t>
            </a:r>
          </a:p>
        </p:txBody>
      </p:sp>
      <p:sp>
        <p:nvSpPr>
          <p:cNvPr id="50179" name="Content Placeholder 2"/>
          <p:cNvSpPr>
            <a:spLocks noGrp="1"/>
          </p:cNvSpPr>
          <p:nvPr>
            <p:ph idx="1"/>
          </p:nvPr>
        </p:nvSpPr>
        <p:spPr>
          <a:xfrm>
            <a:off x="203200" y="1295400"/>
            <a:ext cx="11582400" cy="685800"/>
          </a:xfrm>
        </p:spPr>
        <p:txBody>
          <a:bodyPr>
            <a:normAutofit/>
          </a:bodyPr>
          <a:lstStyle/>
          <a:p>
            <a:r>
              <a:rPr lang="en-US" altLang="en-US" sz="2400" dirty="0" smtClean="0">
                <a:solidFill>
                  <a:schemeClr val="tx1"/>
                </a:solidFill>
              </a:rPr>
              <a:t>Formula for the </a:t>
            </a:r>
            <a:r>
              <a:rPr lang="en-US" altLang="en-US" sz="2400" b="1" dirty="0" smtClean="0">
                <a:solidFill>
                  <a:schemeClr val="tx1"/>
                </a:solidFill>
              </a:rPr>
              <a:t>sample coefficient of variation:</a:t>
            </a:r>
          </a:p>
        </p:txBody>
      </p:sp>
      <p:graphicFrame>
        <p:nvGraphicFramePr>
          <p:cNvPr id="50180" name="Object 2"/>
          <p:cNvGraphicFramePr>
            <a:graphicFrameLocks noChangeAspect="1"/>
          </p:cNvGraphicFramePr>
          <p:nvPr/>
        </p:nvGraphicFramePr>
        <p:xfrm>
          <a:off x="1016000" y="2133600"/>
          <a:ext cx="3346451" cy="1111250"/>
        </p:xfrm>
        <a:graphic>
          <a:graphicData uri="http://schemas.openxmlformats.org/presentationml/2006/ole">
            <p:oleObj spid="_x0000_s67586" name="Equation" r:id="rId3" imgW="888614" imgH="393529" progId="">
              <p:embed/>
            </p:oleObj>
          </a:graphicData>
        </a:graphic>
      </p:graphicFrame>
      <p:sp>
        <p:nvSpPr>
          <p:cNvPr id="8" name="Text Box 6"/>
          <p:cNvSpPr txBox="1">
            <a:spLocks noChangeArrowheads="1"/>
          </p:cNvSpPr>
          <p:nvPr/>
        </p:nvSpPr>
        <p:spPr bwMode="auto">
          <a:xfrm>
            <a:off x="4775200" y="2133600"/>
            <a:ext cx="152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Where</a:t>
            </a:r>
            <a:r>
              <a:rPr lang="en-US" sz="2400" dirty="0">
                <a:latin typeface="+mn-lt"/>
                <a:cs typeface="Arial" charset="0"/>
              </a:rPr>
              <a:t> </a:t>
            </a:r>
          </a:p>
        </p:txBody>
      </p:sp>
      <p:sp>
        <p:nvSpPr>
          <p:cNvPr id="9" name="Text Box 7"/>
          <p:cNvSpPr txBox="1">
            <a:spLocks noChangeArrowheads="1"/>
          </p:cNvSpPr>
          <p:nvPr/>
        </p:nvSpPr>
        <p:spPr bwMode="auto">
          <a:xfrm>
            <a:off x="5676900" y="2152651"/>
            <a:ext cx="6146800" cy="862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       </a:t>
            </a:r>
            <a:r>
              <a:rPr lang="en-US" sz="2000" i="1" dirty="0">
                <a:latin typeface="+mn-lt"/>
                <a:cs typeface="Arial" charset="0"/>
              </a:rPr>
              <a:t>s</a:t>
            </a:r>
            <a:r>
              <a:rPr lang="en-US" sz="2000" dirty="0">
                <a:latin typeface="+mn-lt"/>
                <a:cs typeface="Arial" charset="0"/>
              </a:rPr>
              <a:t>  = the sample standard deviation</a:t>
            </a:r>
          </a:p>
          <a:p>
            <a:pPr eaLnBrk="1" hangingPunct="1">
              <a:spcBef>
                <a:spcPct val="50000"/>
              </a:spcBef>
              <a:defRPr/>
            </a:pPr>
            <a:r>
              <a:rPr lang="en-US" sz="2000" dirty="0">
                <a:latin typeface="+mn-lt"/>
                <a:cs typeface="Arial" charset="0"/>
              </a:rPr>
              <a:t>           = the sample mean</a:t>
            </a:r>
          </a:p>
        </p:txBody>
      </p:sp>
      <p:graphicFrame>
        <p:nvGraphicFramePr>
          <p:cNvPr id="50183" name="Object 3"/>
          <p:cNvGraphicFramePr>
            <a:graphicFrameLocks noChangeAspect="1"/>
          </p:cNvGraphicFramePr>
          <p:nvPr/>
        </p:nvGraphicFramePr>
        <p:xfrm>
          <a:off x="6229352" y="2640014"/>
          <a:ext cx="374649" cy="331787"/>
        </p:xfrm>
        <a:graphic>
          <a:graphicData uri="http://schemas.openxmlformats.org/presentationml/2006/ole">
            <p:oleObj spid="_x0000_s67587" name="Equation" r:id="rId4" imgW="139579" imgH="164957" progId="">
              <p:embed/>
            </p:oleObj>
          </a:graphicData>
        </a:graphic>
      </p:graphicFrame>
      <p:sp>
        <p:nvSpPr>
          <p:cNvPr id="50184" name="Content Placeholder 2"/>
          <p:cNvSpPr txBox="1">
            <a:spLocks/>
          </p:cNvSpPr>
          <p:nvPr/>
        </p:nvSpPr>
        <p:spPr bwMode="auto">
          <a:xfrm>
            <a:off x="203200" y="3536950"/>
            <a:ext cx="11887200" cy="685800"/>
          </a:xfrm>
          <a:prstGeom prst="rect">
            <a:avLst/>
          </a:prstGeom>
          <a:noFill/>
          <a:ln w="9525">
            <a:noFill/>
            <a:miter lim="800000"/>
            <a:headEnd/>
            <a:tailEnd/>
          </a:ln>
          <a:effectLst/>
        </p:spPr>
        <p:txBody>
          <a:bodyPr/>
          <a:lstStyle/>
          <a:p>
            <a:pPr marL="342900" indent="-342900">
              <a:spcBef>
                <a:spcPct val="20000"/>
              </a:spcBef>
              <a:buClr>
                <a:srgbClr val="00B400"/>
              </a:buClr>
              <a:buFontTx/>
              <a:buChar char="•"/>
            </a:pPr>
            <a:r>
              <a:rPr lang="en-US" altLang="en-US" sz="2800"/>
              <a:t>Formula for the </a:t>
            </a:r>
            <a:r>
              <a:rPr lang="en-US" altLang="en-US" sz="2800" b="1"/>
              <a:t>population coefficient of variation:</a:t>
            </a:r>
          </a:p>
        </p:txBody>
      </p:sp>
      <p:graphicFrame>
        <p:nvGraphicFramePr>
          <p:cNvPr id="50185" name="Object 11"/>
          <p:cNvGraphicFramePr>
            <a:graphicFrameLocks noChangeAspect="1"/>
          </p:cNvGraphicFramePr>
          <p:nvPr/>
        </p:nvGraphicFramePr>
        <p:xfrm>
          <a:off x="969434" y="4340225"/>
          <a:ext cx="3441700" cy="1182688"/>
        </p:xfrm>
        <a:graphic>
          <a:graphicData uri="http://schemas.openxmlformats.org/presentationml/2006/ole">
            <p:oleObj spid="_x0000_s67588" name="Equation" r:id="rId5" imgW="914400" imgH="419100" progId="">
              <p:embed/>
            </p:oleObj>
          </a:graphicData>
        </a:graphic>
      </p:graphicFrame>
      <p:sp>
        <p:nvSpPr>
          <p:cNvPr id="13" name="Text Box 6"/>
          <p:cNvSpPr txBox="1">
            <a:spLocks noChangeArrowheads="1"/>
          </p:cNvSpPr>
          <p:nvPr/>
        </p:nvSpPr>
        <p:spPr bwMode="auto">
          <a:xfrm>
            <a:off x="4775200" y="4375150"/>
            <a:ext cx="152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Where</a:t>
            </a:r>
            <a:r>
              <a:rPr lang="en-US" sz="2400" dirty="0">
                <a:latin typeface="+mn-lt"/>
                <a:cs typeface="Arial" charset="0"/>
              </a:rPr>
              <a:t> </a:t>
            </a:r>
          </a:p>
        </p:txBody>
      </p:sp>
      <p:sp>
        <p:nvSpPr>
          <p:cNvPr id="14" name="Text Box 7"/>
          <p:cNvSpPr txBox="1">
            <a:spLocks noChangeArrowheads="1"/>
          </p:cNvSpPr>
          <p:nvPr/>
        </p:nvSpPr>
        <p:spPr bwMode="auto">
          <a:xfrm>
            <a:off x="5651500" y="4359276"/>
            <a:ext cx="6248400" cy="862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           = the population standard deviation</a:t>
            </a:r>
          </a:p>
          <a:p>
            <a:pPr eaLnBrk="1" hangingPunct="1">
              <a:spcBef>
                <a:spcPct val="50000"/>
              </a:spcBef>
              <a:defRPr/>
            </a:pPr>
            <a:r>
              <a:rPr lang="en-US" sz="2000" dirty="0">
                <a:latin typeface="+mn-lt"/>
                <a:cs typeface="Arial" charset="0"/>
              </a:rPr>
              <a:t>           = the population mean</a:t>
            </a:r>
          </a:p>
        </p:txBody>
      </p:sp>
      <p:graphicFrame>
        <p:nvGraphicFramePr>
          <p:cNvPr id="50188" name="Object 14"/>
          <p:cNvGraphicFramePr>
            <a:graphicFrameLocks noChangeAspect="1"/>
          </p:cNvGraphicFramePr>
          <p:nvPr/>
        </p:nvGraphicFramePr>
        <p:xfrm>
          <a:off x="6212418" y="4881564"/>
          <a:ext cx="408516" cy="331787"/>
        </p:xfrm>
        <a:graphic>
          <a:graphicData uri="http://schemas.openxmlformats.org/presentationml/2006/ole">
            <p:oleObj spid="_x0000_s67589" name="Equation" r:id="rId6" imgW="152268" imgH="164957" progId="">
              <p:embed/>
            </p:oleObj>
          </a:graphicData>
        </a:graphic>
      </p:graphicFrame>
      <p:graphicFrame>
        <p:nvGraphicFramePr>
          <p:cNvPr id="50189" name="Object 4"/>
          <p:cNvGraphicFramePr>
            <a:graphicFrameLocks noChangeAspect="1"/>
          </p:cNvGraphicFramePr>
          <p:nvPr/>
        </p:nvGraphicFramePr>
        <p:xfrm>
          <a:off x="6197600" y="4443414"/>
          <a:ext cx="408517" cy="280987"/>
        </p:xfrm>
        <a:graphic>
          <a:graphicData uri="http://schemas.openxmlformats.org/presentationml/2006/ole">
            <p:oleObj spid="_x0000_s67590" name="Equation" r:id="rId7" imgW="152334" imgH="139639" progId="">
              <p:embed/>
            </p:oleObj>
          </a:graphicData>
        </a:graphic>
      </p:graphicFrame>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502400" y="1295400"/>
            <a:ext cx="4876800" cy="1143000"/>
          </a:xfrm>
          <a:prstGeom prst="rect">
            <a:avLst/>
          </a:prstGeom>
          <a:solidFill>
            <a:srgbClr val="F7F7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Rectangle 3"/>
          <p:cNvSpPr/>
          <p:nvPr/>
        </p:nvSpPr>
        <p:spPr>
          <a:xfrm>
            <a:off x="914400" y="1295400"/>
            <a:ext cx="4876800" cy="11430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1204" name="Title 1"/>
          <p:cNvSpPr>
            <a:spLocks noGrp="1"/>
          </p:cNvSpPr>
          <p:nvPr>
            <p:ph type="title"/>
          </p:nvPr>
        </p:nvSpPr>
        <p:spPr>
          <a:xfrm>
            <a:off x="838200" y="76200"/>
            <a:ext cx="10515600" cy="914400"/>
          </a:xfrm>
        </p:spPr>
        <p:txBody>
          <a:bodyPr/>
          <a:lstStyle/>
          <a:p>
            <a:r>
              <a:rPr lang="en-US" altLang="en-US" smtClean="0"/>
              <a:t>Coefficient of Variation Example</a:t>
            </a:r>
          </a:p>
        </p:txBody>
      </p:sp>
      <p:sp>
        <p:nvSpPr>
          <p:cNvPr id="56323" name="Content Placeholder 2"/>
          <p:cNvSpPr>
            <a:spLocks noGrp="1"/>
          </p:cNvSpPr>
          <p:nvPr>
            <p:ph idx="1"/>
          </p:nvPr>
        </p:nvSpPr>
        <p:spPr>
          <a:xfrm>
            <a:off x="406400" y="1295400"/>
            <a:ext cx="11176000" cy="2590800"/>
          </a:xfrm>
        </p:spPr>
        <p:txBody>
          <a:bodyPr>
            <a:normAutofit fontScale="92500" lnSpcReduction="20000"/>
          </a:bodyPr>
          <a:lstStyle/>
          <a:p>
            <a:pPr>
              <a:defRPr/>
            </a:pPr>
            <a:r>
              <a:rPr lang="en-US" sz="2400" dirty="0" smtClean="0"/>
              <a:t>       Stock </a:t>
            </a:r>
            <a:r>
              <a:rPr lang="en-US" sz="2400" dirty="0"/>
              <a:t>A</a:t>
            </a:r>
            <a:r>
              <a:rPr lang="en-US" sz="2400" dirty="0" smtClean="0"/>
              <a:t>:										Stock </a:t>
            </a:r>
            <a:r>
              <a:rPr lang="en-US" sz="2400" dirty="0"/>
              <a:t>B</a:t>
            </a:r>
            <a:r>
              <a:rPr lang="en-US" sz="2400" dirty="0" smtClean="0"/>
              <a:t>:</a:t>
            </a:r>
            <a:endParaRPr lang="en-US" sz="2400" dirty="0"/>
          </a:p>
          <a:p>
            <a:pPr marL="457200" lvl="1" indent="0">
              <a:buFontTx/>
              <a:buNone/>
              <a:defRPr/>
            </a:pPr>
            <a:r>
              <a:rPr lang="en-US" sz="2000" dirty="0"/>
              <a:t>Average price last year = $</a:t>
            </a:r>
            <a:r>
              <a:rPr lang="en-US" sz="2000" dirty="0" smtClean="0"/>
              <a:t>50								Average </a:t>
            </a:r>
            <a:r>
              <a:rPr lang="en-US" sz="2000" dirty="0"/>
              <a:t>price last year = $</a:t>
            </a:r>
            <a:r>
              <a:rPr lang="en-US" sz="2000" dirty="0" smtClean="0"/>
              <a:t>100</a:t>
            </a:r>
            <a:endParaRPr lang="en-US" sz="2000" dirty="0"/>
          </a:p>
          <a:p>
            <a:pPr marL="457200" lvl="1" indent="0">
              <a:buFontTx/>
              <a:buNone/>
              <a:defRPr/>
            </a:pPr>
            <a:r>
              <a:rPr lang="en-US" sz="2000" dirty="0"/>
              <a:t>Standard deviation = </a:t>
            </a:r>
            <a:r>
              <a:rPr lang="en-US" sz="2000" dirty="0" smtClean="0"/>
              <a:t>$4									Standard deviation = $5</a:t>
            </a:r>
            <a:endParaRPr lang="en-US" sz="2000" dirty="0"/>
          </a:p>
          <a:p>
            <a:pPr lvl="1">
              <a:defRPr/>
            </a:pPr>
            <a:endParaRPr lang="en-US" sz="2200" dirty="0">
              <a:solidFill>
                <a:schemeClr val="tx1"/>
              </a:solidFill>
            </a:endParaRPr>
          </a:p>
          <a:p>
            <a:pPr>
              <a:defRPr/>
            </a:pPr>
            <a:r>
              <a:rPr lang="en-US" sz="2200" dirty="0" smtClean="0">
                <a:solidFill>
                  <a:schemeClr val="tx1"/>
                </a:solidFill>
              </a:rPr>
              <a:t>Coefficient </a:t>
            </a:r>
            <a:r>
              <a:rPr lang="en-US" sz="2200" dirty="0">
                <a:solidFill>
                  <a:schemeClr val="tx1"/>
                </a:solidFill>
              </a:rPr>
              <a:t>of Variation</a:t>
            </a:r>
            <a:r>
              <a:rPr lang="en-US" sz="2200" dirty="0" smtClean="0">
                <a:solidFill>
                  <a:schemeClr val="tx1"/>
                </a:solidFill>
              </a:rPr>
              <a:t>:</a:t>
            </a:r>
          </a:p>
          <a:p>
            <a:pPr>
              <a:defRPr/>
            </a:pPr>
            <a:endParaRPr lang="en-US" sz="700" dirty="0"/>
          </a:p>
          <a:p>
            <a:pPr marL="457200" lvl="1" indent="0">
              <a:spcBef>
                <a:spcPts val="1800"/>
              </a:spcBef>
              <a:buFontTx/>
              <a:buNone/>
              <a:defRPr/>
            </a:pPr>
            <a:r>
              <a:rPr lang="en-US" sz="2000" dirty="0"/>
              <a:t>Stock </a:t>
            </a:r>
            <a:r>
              <a:rPr lang="en-US" sz="2000" dirty="0" smtClean="0"/>
              <a:t>A:						                                Stock </a:t>
            </a:r>
            <a:r>
              <a:rPr lang="en-US" sz="2000" dirty="0"/>
              <a:t>B:</a:t>
            </a:r>
          </a:p>
          <a:p>
            <a:pPr>
              <a:defRPr/>
            </a:pPr>
            <a:endParaRPr lang="en-US" dirty="0" smtClean="0"/>
          </a:p>
        </p:txBody>
      </p:sp>
      <p:graphicFrame>
        <p:nvGraphicFramePr>
          <p:cNvPr id="51206" name="Object 4"/>
          <p:cNvGraphicFramePr>
            <a:graphicFrameLocks noChangeAspect="1"/>
          </p:cNvGraphicFramePr>
          <p:nvPr/>
        </p:nvGraphicFramePr>
        <p:xfrm>
          <a:off x="543984" y="3810001"/>
          <a:ext cx="5247216" cy="777875"/>
        </p:xfrm>
        <a:graphic>
          <a:graphicData uri="http://schemas.openxmlformats.org/presentationml/2006/ole">
            <p:oleObj spid="_x0000_s68610" name="Equation" r:id="rId3" imgW="2057400" imgH="406400" progId="">
              <p:embed/>
            </p:oleObj>
          </a:graphicData>
        </a:graphic>
      </p:graphicFrame>
      <p:graphicFrame>
        <p:nvGraphicFramePr>
          <p:cNvPr id="51207" name="Object 5"/>
          <p:cNvGraphicFramePr>
            <a:graphicFrameLocks noChangeAspect="1"/>
          </p:cNvGraphicFramePr>
          <p:nvPr/>
        </p:nvGraphicFramePr>
        <p:xfrm>
          <a:off x="6424084" y="3811589"/>
          <a:ext cx="5475816" cy="777875"/>
        </p:xfrm>
        <a:graphic>
          <a:graphicData uri="http://schemas.openxmlformats.org/presentationml/2006/ole">
            <p:oleObj spid="_x0000_s68611" name="Equation" r:id="rId4" imgW="2145369" imgH="406224" progId="">
              <p:embed/>
            </p:oleObj>
          </a:graphicData>
        </a:graphic>
      </p:graphicFrame>
      <p:sp>
        <p:nvSpPr>
          <p:cNvPr id="7" name="TextBox 6"/>
          <p:cNvSpPr txBox="1"/>
          <p:nvPr/>
        </p:nvSpPr>
        <p:spPr bwMode="auto">
          <a:xfrm>
            <a:off x="6400800" y="4876800"/>
            <a:ext cx="5486400" cy="1200329"/>
          </a:xfrm>
          <a:prstGeom prst="rect">
            <a:avLst/>
          </a:prstGeom>
          <a:noFill/>
          <a:ln w="127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400" dirty="0">
                <a:latin typeface="+mn-lt"/>
                <a:cs typeface="Arial" charset="0"/>
              </a:rPr>
              <a:t>Although stock B had a larger standard deviation it had the more consistent price</a:t>
            </a:r>
          </a:p>
        </p:txBody>
      </p:sp>
      <p:sp>
        <p:nvSpPr>
          <p:cNvPr id="8" name="Oval 7"/>
          <p:cNvSpPr/>
          <p:nvPr/>
        </p:nvSpPr>
        <p:spPr>
          <a:xfrm>
            <a:off x="11074400" y="3886200"/>
            <a:ext cx="914400" cy="609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1" name="Straight Arrow Connector 10"/>
          <p:cNvCxnSpPr>
            <a:stCxn id="8" idx="3"/>
          </p:cNvCxnSpPr>
          <p:nvPr/>
        </p:nvCxnSpPr>
        <p:spPr>
          <a:xfrm flipH="1">
            <a:off x="10464801" y="4406900"/>
            <a:ext cx="742951" cy="546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76200"/>
            <a:ext cx="10515600" cy="914400"/>
          </a:xfrm>
        </p:spPr>
        <p:txBody>
          <a:bodyPr/>
          <a:lstStyle/>
          <a:p>
            <a:r>
              <a:rPr lang="en-US" b="1" dirty="0" err="1" smtClean="0"/>
              <a:t>Chebyshev’s</a:t>
            </a:r>
            <a:r>
              <a:rPr lang="en-US" b="1" dirty="0" smtClean="0"/>
              <a:t> theorem</a:t>
            </a:r>
            <a:endParaRPr lang="en-US" altLang="en-US" dirty="0" smtClean="0"/>
          </a:p>
        </p:txBody>
      </p:sp>
      <p:sp>
        <p:nvSpPr>
          <p:cNvPr id="49155" name="Content Placeholder 2"/>
          <p:cNvSpPr>
            <a:spLocks noGrp="1"/>
          </p:cNvSpPr>
          <p:nvPr>
            <p:ph idx="1"/>
          </p:nvPr>
        </p:nvSpPr>
        <p:spPr>
          <a:xfrm>
            <a:off x="338667" y="914401"/>
            <a:ext cx="11638844" cy="5126962"/>
          </a:xfrm>
        </p:spPr>
        <p:txBody>
          <a:bodyPr>
            <a:noAutofit/>
          </a:bodyPr>
          <a:lstStyle/>
          <a:p>
            <a:pPr>
              <a:buNone/>
            </a:pPr>
            <a:r>
              <a:rPr lang="en-US" sz="2000" b="1" dirty="0" err="1" smtClean="0">
                <a:solidFill>
                  <a:schemeClr val="tx1"/>
                </a:solidFill>
              </a:rPr>
              <a:t>Chebyshev’s</a:t>
            </a:r>
            <a:r>
              <a:rPr lang="en-US" sz="2000" b="1" dirty="0" smtClean="0">
                <a:solidFill>
                  <a:schemeClr val="tx1"/>
                </a:solidFill>
              </a:rPr>
              <a:t> theorem gives a lower bound for the area under a curve between two points that </a:t>
            </a:r>
            <a:r>
              <a:rPr lang="en-US" sz="2000" dirty="0" smtClean="0">
                <a:solidFill>
                  <a:schemeClr val="tx1"/>
                </a:solidFill>
              </a:rPr>
              <a:t>are on opposite sides of the mean and at the same  distance from  the mean.</a:t>
            </a:r>
          </a:p>
          <a:p>
            <a:pPr>
              <a:buNone/>
            </a:pPr>
            <a:endParaRPr lang="en-US" altLang="en-US" sz="2400" dirty="0" smtClean="0">
              <a:solidFill>
                <a:schemeClr val="tx1"/>
              </a:solidFill>
            </a:endParaRPr>
          </a:p>
          <a:p>
            <a:pPr>
              <a:buNone/>
            </a:pPr>
            <a:endParaRPr lang="en-US" altLang="en-US" sz="2400" dirty="0" smtClean="0">
              <a:solidFill>
                <a:schemeClr val="tx1"/>
              </a:solidFill>
            </a:endParaRPr>
          </a:p>
        </p:txBody>
      </p:sp>
      <p:pic>
        <p:nvPicPr>
          <p:cNvPr id="51203" name="Picture 3"/>
          <p:cNvPicPr>
            <a:picLocks noChangeAspect="1" noChangeArrowheads="1"/>
          </p:cNvPicPr>
          <p:nvPr/>
        </p:nvPicPr>
        <p:blipFill>
          <a:blip r:embed="rId2" cstate="print"/>
          <a:srcRect/>
          <a:stretch>
            <a:fillRect/>
          </a:stretch>
        </p:blipFill>
        <p:spPr bwMode="auto">
          <a:xfrm>
            <a:off x="297921" y="1818217"/>
            <a:ext cx="10148327" cy="857250"/>
          </a:xfrm>
          <a:prstGeom prst="rect">
            <a:avLst/>
          </a:prstGeom>
          <a:noFill/>
          <a:ln w="9525">
            <a:noFill/>
            <a:miter lim="800000"/>
            <a:headEnd/>
            <a:tailEnd/>
          </a:ln>
        </p:spPr>
      </p:pic>
      <p:pic>
        <p:nvPicPr>
          <p:cNvPr id="51204" name="Picture 4"/>
          <p:cNvPicPr>
            <a:picLocks noChangeAspect="1" noChangeArrowheads="1"/>
          </p:cNvPicPr>
          <p:nvPr/>
        </p:nvPicPr>
        <p:blipFill>
          <a:blip r:embed="rId3" cstate="print"/>
          <a:srcRect/>
          <a:stretch>
            <a:fillRect/>
          </a:stretch>
        </p:blipFill>
        <p:spPr bwMode="auto">
          <a:xfrm>
            <a:off x="1710972" y="2743200"/>
            <a:ext cx="7605464" cy="39392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76200"/>
            <a:ext cx="10515600" cy="914400"/>
          </a:xfrm>
        </p:spPr>
        <p:txBody>
          <a:bodyPr/>
          <a:lstStyle/>
          <a:p>
            <a:r>
              <a:rPr lang="en-US" b="1" dirty="0" err="1" smtClean="0"/>
              <a:t>Chebyshev’s</a:t>
            </a:r>
            <a:r>
              <a:rPr lang="en-US" b="1" dirty="0" smtClean="0"/>
              <a:t> theorem</a:t>
            </a:r>
            <a:endParaRPr lang="en-US" altLang="en-US" dirty="0" smtClean="0"/>
          </a:p>
        </p:txBody>
      </p:sp>
      <p:sp>
        <p:nvSpPr>
          <p:cNvPr id="49155" name="Content Placeholder 2"/>
          <p:cNvSpPr>
            <a:spLocks noGrp="1"/>
          </p:cNvSpPr>
          <p:nvPr>
            <p:ph idx="1"/>
          </p:nvPr>
        </p:nvSpPr>
        <p:spPr>
          <a:xfrm>
            <a:off x="338667" y="914401"/>
            <a:ext cx="11638844" cy="5126962"/>
          </a:xfrm>
        </p:spPr>
        <p:txBody>
          <a:bodyPr>
            <a:noAutofit/>
          </a:bodyPr>
          <a:lstStyle/>
          <a:p>
            <a:pPr>
              <a:buNone/>
            </a:pPr>
            <a:r>
              <a:rPr lang="en-US" sz="2000" dirty="0" smtClean="0">
                <a:solidFill>
                  <a:schemeClr val="tx1"/>
                </a:solidFill>
              </a:rPr>
              <a:t>Therefore, according to </a:t>
            </a:r>
            <a:r>
              <a:rPr lang="en-US" sz="2000" dirty="0" err="1" smtClean="0">
                <a:solidFill>
                  <a:schemeClr val="tx1"/>
                </a:solidFill>
              </a:rPr>
              <a:t>Chebyshev’s</a:t>
            </a:r>
            <a:r>
              <a:rPr lang="en-US" sz="2000" dirty="0" smtClean="0">
                <a:solidFill>
                  <a:schemeClr val="tx1"/>
                </a:solidFill>
              </a:rPr>
              <a:t> theorem, at least .75, or 75%, of the values of a data set lie within two standard deviations of the mean.</a:t>
            </a: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r>
              <a:rPr lang="en-US" sz="2000" dirty="0" smtClean="0">
                <a:solidFill>
                  <a:schemeClr val="tx1"/>
                </a:solidFill>
              </a:rPr>
              <a:t>According to </a:t>
            </a:r>
            <a:r>
              <a:rPr lang="en-US" sz="2000" dirty="0" err="1" smtClean="0">
                <a:solidFill>
                  <a:schemeClr val="tx1"/>
                </a:solidFill>
              </a:rPr>
              <a:t>Chebyshev’s</a:t>
            </a:r>
            <a:r>
              <a:rPr lang="en-US" sz="2000" dirty="0" smtClean="0">
                <a:solidFill>
                  <a:schemeClr val="tx1"/>
                </a:solidFill>
              </a:rPr>
              <a:t> theorem, at least .89, or 89%, of the values fall within three standard deviations of the mean.</a:t>
            </a: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sz="2000" dirty="0" smtClean="0">
              <a:solidFill>
                <a:schemeClr val="tx1"/>
              </a:solidFill>
            </a:endParaRPr>
          </a:p>
          <a:p>
            <a:pPr>
              <a:buNone/>
            </a:pPr>
            <a:endParaRPr lang="en-US" altLang="en-US" sz="2400" dirty="0" smtClean="0">
              <a:solidFill>
                <a:schemeClr val="tx1"/>
              </a:solidFill>
            </a:endParaRPr>
          </a:p>
          <a:p>
            <a:pPr>
              <a:buNone/>
            </a:pPr>
            <a:endParaRPr lang="en-US" altLang="en-US" sz="2400" dirty="0" smtClean="0">
              <a:solidFill>
                <a:schemeClr val="tx1"/>
              </a:solidFill>
            </a:endParaRPr>
          </a:p>
        </p:txBody>
      </p:sp>
      <p:pic>
        <p:nvPicPr>
          <p:cNvPr id="52226" name="Picture 2"/>
          <p:cNvPicPr>
            <a:picLocks noChangeAspect="1" noChangeArrowheads="1"/>
          </p:cNvPicPr>
          <p:nvPr/>
        </p:nvPicPr>
        <p:blipFill>
          <a:blip r:embed="rId2" cstate="print"/>
          <a:srcRect/>
          <a:stretch>
            <a:fillRect/>
          </a:stretch>
        </p:blipFill>
        <p:spPr bwMode="auto">
          <a:xfrm>
            <a:off x="474839" y="1905353"/>
            <a:ext cx="4762500" cy="2076450"/>
          </a:xfrm>
          <a:prstGeom prst="rect">
            <a:avLst/>
          </a:prstGeom>
          <a:noFill/>
          <a:ln w="9525">
            <a:noFill/>
            <a:miter lim="800000"/>
            <a:headEnd/>
            <a:tailEnd/>
          </a:ln>
        </p:spPr>
      </p:pic>
      <p:pic>
        <p:nvPicPr>
          <p:cNvPr id="52227" name="Picture 3"/>
          <p:cNvPicPr>
            <a:picLocks noChangeAspect="1" noChangeArrowheads="1"/>
          </p:cNvPicPr>
          <p:nvPr/>
        </p:nvPicPr>
        <p:blipFill>
          <a:blip r:embed="rId3" cstate="print"/>
          <a:srcRect/>
          <a:stretch>
            <a:fillRect/>
          </a:stretch>
        </p:blipFill>
        <p:spPr bwMode="auto">
          <a:xfrm>
            <a:off x="5103636" y="2014008"/>
            <a:ext cx="6838950" cy="933450"/>
          </a:xfrm>
          <a:prstGeom prst="rect">
            <a:avLst/>
          </a:prstGeom>
          <a:noFill/>
          <a:ln w="9525">
            <a:noFill/>
            <a:miter lim="800000"/>
            <a:headEnd/>
            <a:tailEnd/>
          </a:ln>
        </p:spPr>
      </p:pic>
      <p:pic>
        <p:nvPicPr>
          <p:cNvPr id="52228" name="Picture 4"/>
          <p:cNvPicPr>
            <a:picLocks noChangeAspect="1" noChangeArrowheads="1"/>
          </p:cNvPicPr>
          <p:nvPr/>
        </p:nvPicPr>
        <p:blipFill>
          <a:blip r:embed="rId4" cstate="print"/>
          <a:srcRect/>
          <a:stretch>
            <a:fillRect/>
          </a:stretch>
        </p:blipFill>
        <p:spPr bwMode="auto">
          <a:xfrm>
            <a:off x="6618816" y="3143602"/>
            <a:ext cx="4914900" cy="203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noFill/>
        </p:spPr>
        <p:txBody>
          <a:bodyPr lIns="90488" tIns="44450" rIns="90488" bIns="44450" anchorCtr="1"/>
          <a:lstStyle/>
          <a:p>
            <a:r>
              <a:rPr lang="en-US" b="1" smtClean="0"/>
              <a:t>Standard Notation</a:t>
            </a:r>
          </a:p>
        </p:txBody>
      </p:sp>
      <p:sp>
        <p:nvSpPr>
          <p:cNvPr id="64515" name="Rectangle 3"/>
          <p:cNvSpPr>
            <a:spLocks noChangeArrowheads="1"/>
          </p:cNvSpPr>
          <p:nvPr/>
        </p:nvSpPr>
        <p:spPr bwMode="auto">
          <a:xfrm>
            <a:off x="908051" y="1600200"/>
            <a:ext cx="3388783" cy="762000"/>
          </a:xfrm>
          <a:prstGeom prst="rect">
            <a:avLst/>
          </a:prstGeom>
          <a:solidFill>
            <a:srgbClr val="E9F05A">
              <a:alpha val="70195"/>
            </a:srgbClr>
          </a:solidFill>
          <a:ln w="12700">
            <a:noFill/>
            <a:miter lim="800000"/>
            <a:headEnd/>
            <a:tailEnd/>
          </a:ln>
        </p:spPr>
        <p:txBody>
          <a:bodyPr wrap="none" anchor="ctr"/>
          <a:lstStyle/>
          <a:p>
            <a:endParaRPr lang="en-US"/>
          </a:p>
        </p:txBody>
      </p:sp>
      <p:sp>
        <p:nvSpPr>
          <p:cNvPr id="64516" name="Rectangle 4"/>
          <p:cNvSpPr>
            <a:spLocks noChangeArrowheads="1"/>
          </p:cNvSpPr>
          <p:nvPr/>
        </p:nvSpPr>
        <p:spPr bwMode="auto">
          <a:xfrm>
            <a:off x="1437217" y="1716088"/>
            <a:ext cx="1030732"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a:t>Measure</a:t>
            </a:r>
          </a:p>
        </p:txBody>
      </p:sp>
      <p:sp>
        <p:nvSpPr>
          <p:cNvPr id="64517" name="Rectangle 5"/>
          <p:cNvSpPr>
            <a:spLocks noChangeArrowheads="1"/>
          </p:cNvSpPr>
          <p:nvPr/>
        </p:nvSpPr>
        <p:spPr bwMode="auto">
          <a:xfrm>
            <a:off x="4267200" y="1600200"/>
            <a:ext cx="3556000" cy="762000"/>
          </a:xfrm>
          <a:prstGeom prst="rect">
            <a:avLst/>
          </a:prstGeom>
          <a:solidFill>
            <a:srgbClr val="E9F05A">
              <a:alpha val="70195"/>
            </a:srgbClr>
          </a:solidFill>
          <a:ln w="12700">
            <a:noFill/>
            <a:miter lim="800000"/>
            <a:headEnd/>
            <a:tailEnd/>
          </a:ln>
        </p:spPr>
        <p:txBody>
          <a:bodyPr wrap="none" anchor="ctr"/>
          <a:lstStyle/>
          <a:p>
            <a:endParaRPr lang="en-US"/>
          </a:p>
        </p:txBody>
      </p:sp>
      <p:sp>
        <p:nvSpPr>
          <p:cNvPr id="64518" name="Rectangle 6"/>
          <p:cNvSpPr>
            <a:spLocks noChangeArrowheads="1"/>
          </p:cNvSpPr>
          <p:nvPr/>
        </p:nvSpPr>
        <p:spPr bwMode="auto">
          <a:xfrm>
            <a:off x="5010151" y="1716088"/>
            <a:ext cx="929743"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a:t>Sample</a:t>
            </a:r>
          </a:p>
        </p:txBody>
      </p:sp>
      <p:sp>
        <p:nvSpPr>
          <p:cNvPr id="64519" name="Rectangle 7"/>
          <p:cNvSpPr>
            <a:spLocks noChangeArrowheads="1"/>
          </p:cNvSpPr>
          <p:nvPr/>
        </p:nvSpPr>
        <p:spPr bwMode="auto">
          <a:xfrm>
            <a:off x="7823201" y="1600200"/>
            <a:ext cx="3399367" cy="762000"/>
          </a:xfrm>
          <a:prstGeom prst="rect">
            <a:avLst/>
          </a:prstGeom>
          <a:solidFill>
            <a:srgbClr val="E9F05A">
              <a:alpha val="70195"/>
            </a:srgbClr>
          </a:solidFill>
          <a:ln w="12700">
            <a:noFill/>
            <a:miter lim="800000"/>
            <a:headEnd/>
            <a:tailEnd/>
          </a:ln>
        </p:spPr>
        <p:txBody>
          <a:bodyPr wrap="none" anchor="ctr"/>
          <a:lstStyle/>
          <a:p>
            <a:endParaRPr lang="en-US"/>
          </a:p>
        </p:txBody>
      </p:sp>
      <p:sp>
        <p:nvSpPr>
          <p:cNvPr id="64520" name="Rectangle 8"/>
          <p:cNvSpPr>
            <a:spLocks noChangeArrowheads="1"/>
          </p:cNvSpPr>
          <p:nvPr/>
        </p:nvSpPr>
        <p:spPr bwMode="auto">
          <a:xfrm>
            <a:off x="8102601" y="1716088"/>
            <a:ext cx="1274774"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a:t>Population</a:t>
            </a:r>
          </a:p>
        </p:txBody>
      </p:sp>
      <p:sp>
        <p:nvSpPr>
          <p:cNvPr id="64521" name="Rectangle 9"/>
          <p:cNvSpPr>
            <a:spLocks noChangeArrowheads="1"/>
          </p:cNvSpPr>
          <p:nvPr/>
        </p:nvSpPr>
        <p:spPr bwMode="auto">
          <a:xfrm>
            <a:off x="1219200" y="2446338"/>
            <a:ext cx="721352"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a:t>Mean</a:t>
            </a:r>
          </a:p>
        </p:txBody>
      </p:sp>
      <p:sp>
        <p:nvSpPr>
          <p:cNvPr id="64522" name="Rectangle 11"/>
          <p:cNvSpPr>
            <a:spLocks noChangeArrowheads="1"/>
          </p:cNvSpPr>
          <p:nvPr/>
        </p:nvSpPr>
        <p:spPr bwMode="auto">
          <a:xfrm>
            <a:off x="5486401" y="2547938"/>
            <a:ext cx="298160"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b="1">
                <a:latin typeface="Symbol" pitchFamily="18" charset="2"/>
              </a:rPr>
              <a:t></a:t>
            </a:r>
          </a:p>
        </p:txBody>
      </p:sp>
      <p:sp>
        <p:nvSpPr>
          <p:cNvPr id="64523" name="Rectangle 12"/>
          <p:cNvSpPr>
            <a:spLocks noChangeArrowheads="1"/>
          </p:cNvSpPr>
          <p:nvPr/>
        </p:nvSpPr>
        <p:spPr bwMode="auto">
          <a:xfrm>
            <a:off x="5633156" y="2607735"/>
            <a:ext cx="298160"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i="1"/>
              <a:t>x</a:t>
            </a:r>
          </a:p>
        </p:txBody>
      </p:sp>
      <p:sp>
        <p:nvSpPr>
          <p:cNvPr id="64524" name="Rectangle 13"/>
          <p:cNvSpPr>
            <a:spLocks noChangeArrowheads="1"/>
          </p:cNvSpPr>
          <p:nvPr/>
        </p:nvSpPr>
        <p:spPr bwMode="auto">
          <a:xfrm>
            <a:off x="9118600" y="2474913"/>
            <a:ext cx="315793"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i="1">
                <a:latin typeface="Symbol" pitchFamily="18" charset="2"/>
              </a:rPr>
              <a:t></a:t>
            </a:r>
            <a:endParaRPr lang="en-US">
              <a:latin typeface="Symbol" pitchFamily="18" charset="2"/>
            </a:endParaRPr>
          </a:p>
        </p:txBody>
      </p:sp>
      <p:sp>
        <p:nvSpPr>
          <p:cNvPr id="64525" name="Rectangle 14"/>
          <p:cNvSpPr>
            <a:spLocks noChangeArrowheads="1"/>
          </p:cNvSpPr>
          <p:nvPr/>
        </p:nvSpPr>
        <p:spPr bwMode="auto">
          <a:xfrm>
            <a:off x="1219200" y="3227389"/>
            <a:ext cx="1158973" cy="643766"/>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a:t>Standard</a:t>
            </a:r>
            <a:br>
              <a:rPr lang="en-US"/>
            </a:br>
            <a:r>
              <a:rPr lang="en-US"/>
              <a:t>Deviation</a:t>
            </a:r>
          </a:p>
        </p:txBody>
      </p:sp>
      <p:sp>
        <p:nvSpPr>
          <p:cNvPr id="64526" name="Rectangle 15"/>
          <p:cNvSpPr>
            <a:spLocks noChangeArrowheads="1"/>
          </p:cNvSpPr>
          <p:nvPr/>
        </p:nvSpPr>
        <p:spPr bwMode="auto">
          <a:xfrm>
            <a:off x="5552018" y="3511551"/>
            <a:ext cx="413576"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i="1"/>
              <a:t>  s</a:t>
            </a:r>
          </a:p>
        </p:txBody>
      </p:sp>
      <p:sp>
        <p:nvSpPr>
          <p:cNvPr id="64527" name="Rectangle 16"/>
          <p:cNvSpPr>
            <a:spLocks noChangeArrowheads="1"/>
          </p:cNvSpPr>
          <p:nvPr/>
        </p:nvSpPr>
        <p:spPr bwMode="auto">
          <a:xfrm>
            <a:off x="9112251" y="3538538"/>
            <a:ext cx="322205"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i="1">
                <a:latin typeface="Symbol" pitchFamily="18" charset="2"/>
              </a:rPr>
              <a:t></a:t>
            </a:r>
            <a:endParaRPr lang="en-US">
              <a:latin typeface="Symbol" pitchFamily="18" charset="2"/>
            </a:endParaRPr>
          </a:p>
        </p:txBody>
      </p:sp>
      <p:sp>
        <p:nvSpPr>
          <p:cNvPr id="64528" name="Rectangle 17"/>
          <p:cNvSpPr>
            <a:spLocks noChangeArrowheads="1"/>
          </p:cNvSpPr>
          <p:nvPr/>
        </p:nvSpPr>
        <p:spPr bwMode="auto">
          <a:xfrm>
            <a:off x="1219201" y="4510088"/>
            <a:ext cx="1067088"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a:t>Variance</a:t>
            </a:r>
          </a:p>
        </p:txBody>
      </p:sp>
      <p:sp>
        <p:nvSpPr>
          <p:cNvPr id="64529" name="Rectangle 18"/>
          <p:cNvSpPr>
            <a:spLocks noChangeArrowheads="1"/>
          </p:cNvSpPr>
          <p:nvPr/>
        </p:nvSpPr>
        <p:spPr bwMode="auto">
          <a:xfrm>
            <a:off x="5687485" y="4510088"/>
            <a:ext cx="320602"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a:t>  </a:t>
            </a:r>
          </a:p>
        </p:txBody>
      </p:sp>
      <p:grpSp>
        <p:nvGrpSpPr>
          <p:cNvPr id="2" name="Group 19"/>
          <p:cNvGrpSpPr>
            <a:grpSpLocks/>
          </p:cNvGrpSpPr>
          <p:nvPr/>
        </p:nvGrpSpPr>
        <p:grpSpPr bwMode="auto">
          <a:xfrm>
            <a:off x="5558376" y="4403726"/>
            <a:ext cx="567268" cy="565150"/>
            <a:chOff x="2741" y="2774"/>
            <a:chExt cx="268" cy="356"/>
          </a:xfrm>
        </p:grpSpPr>
        <p:sp>
          <p:nvSpPr>
            <p:cNvPr id="64542" name="Rectangle 20"/>
            <p:cNvSpPr>
              <a:spLocks noChangeArrowheads="1"/>
            </p:cNvSpPr>
            <p:nvPr/>
          </p:nvSpPr>
          <p:spPr bwMode="auto">
            <a:xfrm>
              <a:off x="2741" y="2841"/>
              <a:ext cx="145" cy="289"/>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sz="2400" i="1" dirty="0"/>
                <a:t>s</a:t>
              </a:r>
            </a:p>
          </p:txBody>
        </p:sp>
        <p:sp>
          <p:nvSpPr>
            <p:cNvPr id="64543" name="Rectangle 21"/>
            <p:cNvSpPr>
              <a:spLocks noChangeArrowheads="1"/>
            </p:cNvSpPr>
            <p:nvPr/>
          </p:nvSpPr>
          <p:spPr bwMode="auto">
            <a:xfrm>
              <a:off x="2859" y="2774"/>
              <a:ext cx="150" cy="250"/>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sz="2000" dirty="0"/>
                <a:t>2</a:t>
              </a:r>
            </a:p>
          </p:txBody>
        </p:sp>
      </p:grpSp>
      <p:grpSp>
        <p:nvGrpSpPr>
          <p:cNvPr id="3" name="Group 22"/>
          <p:cNvGrpSpPr>
            <a:grpSpLocks/>
          </p:cNvGrpSpPr>
          <p:nvPr/>
        </p:nvGrpSpPr>
        <p:grpSpPr bwMode="auto">
          <a:xfrm>
            <a:off x="8987366" y="4503730"/>
            <a:ext cx="601134" cy="431799"/>
            <a:chOff x="4326" y="2837"/>
            <a:chExt cx="284" cy="272"/>
          </a:xfrm>
        </p:grpSpPr>
        <p:sp>
          <p:nvSpPr>
            <p:cNvPr id="64540" name="Rectangle 23"/>
            <p:cNvSpPr>
              <a:spLocks noChangeArrowheads="1"/>
            </p:cNvSpPr>
            <p:nvPr/>
          </p:nvSpPr>
          <p:spPr bwMode="auto">
            <a:xfrm>
              <a:off x="4326" y="2859"/>
              <a:ext cx="159" cy="250"/>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sz="2000" i="1" dirty="0">
                  <a:latin typeface="Symbol" pitchFamily="18" charset="2"/>
                </a:rPr>
                <a:t></a:t>
              </a:r>
              <a:endParaRPr lang="en-US" sz="2000" dirty="0">
                <a:latin typeface="Symbol" pitchFamily="18" charset="2"/>
              </a:endParaRPr>
            </a:p>
          </p:txBody>
        </p:sp>
        <p:sp>
          <p:nvSpPr>
            <p:cNvPr id="64541" name="Rectangle 24"/>
            <p:cNvSpPr>
              <a:spLocks noChangeArrowheads="1"/>
            </p:cNvSpPr>
            <p:nvPr/>
          </p:nvSpPr>
          <p:spPr bwMode="auto">
            <a:xfrm>
              <a:off x="4460" y="2837"/>
              <a:ext cx="150" cy="250"/>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sz="2000" dirty="0"/>
                <a:t>2</a:t>
              </a:r>
            </a:p>
          </p:txBody>
        </p:sp>
      </p:grpSp>
      <p:sp>
        <p:nvSpPr>
          <p:cNvPr id="64532" name="Rectangle 25"/>
          <p:cNvSpPr>
            <a:spLocks noChangeArrowheads="1"/>
          </p:cNvSpPr>
          <p:nvPr/>
        </p:nvSpPr>
        <p:spPr bwMode="auto">
          <a:xfrm>
            <a:off x="1219201" y="5291138"/>
            <a:ext cx="594716"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a:t>Size</a:t>
            </a:r>
          </a:p>
        </p:txBody>
      </p:sp>
      <p:sp>
        <p:nvSpPr>
          <p:cNvPr id="64533" name="Rectangle 26"/>
          <p:cNvSpPr>
            <a:spLocks noChangeArrowheads="1"/>
          </p:cNvSpPr>
          <p:nvPr/>
        </p:nvSpPr>
        <p:spPr bwMode="auto">
          <a:xfrm>
            <a:off x="5687485" y="5291138"/>
            <a:ext cx="309381"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i="1"/>
              <a:t>n</a:t>
            </a:r>
          </a:p>
        </p:txBody>
      </p:sp>
      <p:sp>
        <p:nvSpPr>
          <p:cNvPr id="64534" name="Rectangle 27"/>
          <p:cNvSpPr>
            <a:spLocks noChangeArrowheads="1"/>
          </p:cNvSpPr>
          <p:nvPr/>
        </p:nvSpPr>
        <p:spPr bwMode="auto">
          <a:xfrm>
            <a:off x="9095318" y="5291138"/>
            <a:ext cx="330220" cy="366767"/>
          </a:xfrm>
          <a:prstGeom prst="rect">
            <a:avLst/>
          </a:prstGeom>
          <a:noFill/>
          <a:ln w="12700">
            <a:noFill/>
            <a:miter lim="800000"/>
            <a:headEnd/>
            <a:tailEnd/>
          </a:ln>
        </p:spPr>
        <p:txBody>
          <a:bodyPr wrap="none" lIns="90488" tIns="44450" rIns="90488" bIns="44450">
            <a:spAutoFit/>
          </a:bodyPr>
          <a:lstStyle/>
          <a:p>
            <a:pPr eaLnBrk="0" hangingPunct="0">
              <a:spcBef>
                <a:spcPct val="0"/>
              </a:spcBef>
              <a:buClrTx/>
              <a:buFontTx/>
              <a:buNone/>
            </a:pPr>
            <a:r>
              <a:rPr lang="en-US" i="1"/>
              <a:t>N</a:t>
            </a:r>
          </a:p>
        </p:txBody>
      </p:sp>
      <p:sp>
        <p:nvSpPr>
          <p:cNvPr id="64535" name="Line 28"/>
          <p:cNvSpPr>
            <a:spLocks noChangeShapeType="1"/>
          </p:cNvSpPr>
          <p:nvPr/>
        </p:nvSpPr>
        <p:spPr bwMode="auto">
          <a:xfrm>
            <a:off x="914400" y="5227638"/>
            <a:ext cx="10363200" cy="0"/>
          </a:xfrm>
          <a:prstGeom prst="line">
            <a:avLst/>
          </a:prstGeom>
          <a:noFill/>
          <a:ln w="28575">
            <a:solidFill>
              <a:srgbClr val="E9F05A"/>
            </a:solidFill>
            <a:round/>
            <a:headEnd/>
            <a:tailEnd/>
          </a:ln>
        </p:spPr>
        <p:txBody>
          <a:bodyPr lIns="90488" tIns="44450" rIns="90488" bIns="44450"/>
          <a:lstStyle/>
          <a:p>
            <a:endParaRPr lang="en-US"/>
          </a:p>
        </p:txBody>
      </p:sp>
      <p:sp>
        <p:nvSpPr>
          <p:cNvPr id="64536" name="Line 29"/>
          <p:cNvSpPr>
            <a:spLocks noChangeShapeType="1"/>
          </p:cNvSpPr>
          <p:nvPr/>
        </p:nvSpPr>
        <p:spPr bwMode="auto">
          <a:xfrm>
            <a:off x="914400" y="4422775"/>
            <a:ext cx="10363200" cy="0"/>
          </a:xfrm>
          <a:prstGeom prst="line">
            <a:avLst/>
          </a:prstGeom>
          <a:noFill/>
          <a:ln w="28575">
            <a:solidFill>
              <a:srgbClr val="E9F05A"/>
            </a:solidFill>
            <a:round/>
            <a:headEnd/>
            <a:tailEnd/>
          </a:ln>
        </p:spPr>
        <p:txBody>
          <a:bodyPr lIns="90488" tIns="44450" rIns="90488" bIns="44450"/>
          <a:lstStyle/>
          <a:p>
            <a:endParaRPr lang="en-US"/>
          </a:p>
        </p:txBody>
      </p:sp>
      <p:sp>
        <p:nvSpPr>
          <p:cNvPr id="64537" name="Line 30"/>
          <p:cNvSpPr>
            <a:spLocks noChangeShapeType="1"/>
          </p:cNvSpPr>
          <p:nvPr/>
        </p:nvSpPr>
        <p:spPr bwMode="auto">
          <a:xfrm>
            <a:off x="914400" y="3157538"/>
            <a:ext cx="10363200" cy="0"/>
          </a:xfrm>
          <a:prstGeom prst="line">
            <a:avLst/>
          </a:prstGeom>
          <a:noFill/>
          <a:ln w="28575">
            <a:solidFill>
              <a:srgbClr val="E9F05A"/>
            </a:solidFill>
            <a:round/>
            <a:headEnd/>
            <a:tailEnd/>
          </a:ln>
        </p:spPr>
        <p:txBody>
          <a:bodyPr lIns="90488" tIns="44450" rIns="90488" bIns="44450"/>
          <a:lstStyle/>
          <a:p>
            <a:endParaRPr lang="en-US"/>
          </a:p>
        </p:txBody>
      </p:sp>
      <p:sp>
        <p:nvSpPr>
          <p:cNvPr id="64538" name="Line 31"/>
          <p:cNvSpPr>
            <a:spLocks noChangeShapeType="1"/>
          </p:cNvSpPr>
          <p:nvPr/>
        </p:nvSpPr>
        <p:spPr bwMode="auto">
          <a:xfrm>
            <a:off x="4267200" y="1600200"/>
            <a:ext cx="0" cy="4191000"/>
          </a:xfrm>
          <a:prstGeom prst="line">
            <a:avLst/>
          </a:prstGeom>
          <a:noFill/>
          <a:ln w="28575">
            <a:solidFill>
              <a:srgbClr val="E9F05A"/>
            </a:solidFill>
            <a:round/>
            <a:headEnd/>
            <a:tailEnd/>
          </a:ln>
        </p:spPr>
        <p:txBody>
          <a:bodyPr lIns="90488" tIns="44450" rIns="90488" bIns="44450"/>
          <a:lstStyle/>
          <a:p>
            <a:endParaRPr lang="en-US"/>
          </a:p>
        </p:txBody>
      </p:sp>
      <p:sp>
        <p:nvSpPr>
          <p:cNvPr id="64539" name="Line 32"/>
          <p:cNvSpPr>
            <a:spLocks noChangeShapeType="1"/>
          </p:cNvSpPr>
          <p:nvPr/>
        </p:nvSpPr>
        <p:spPr bwMode="auto">
          <a:xfrm>
            <a:off x="7823200" y="1600200"/>
            <a:ext cx="0" cy="4191000"/>
          </a:xfrm>
          <a:prstGeom prst="line">
            <a:avLst/>
          </a:prstGeom>
          <a:noFill/>
          <a:ln w="28575">
            <a:solidFill>
              <a:srgbClr val="E9F05A"/>
            </a:solidFill>
            <a:round/>
            <a:headEnd/>
            <a:tailEnd/>
          </a:ln>
        </p:spPr>
        <p:txBody>
          <a:bodyPr lIns="90488" tIns="44450" rIns="90488" bIns="44450"/>
          <a:lstStyle/>
          <a:p>
            <a:endParaRPr lang="en-US"/>
          </a:p>
        </p:txBody>
      </p:sp>
    </p:spTree>
  </p:cSld>
  <p:clrMapOvr>
    <a:masterClrMapping/>
  </p:clrMapOvr>
  <p:transition>
    <p:wipe dir="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271286" y="200907"/>
            <a:ext cx="8271463" cy="5669316"/>
          </a:xfrm>
          <a:prstGeom prst="rect">
            <a:avLst/>
          </a:prstGeom>
          <a:noFill/>
          <a:ln w="9525">
            <a:noFill/>
            <a:miter lim="800000"/>
            <a:headEnd/>
            <a:tailEnd/>
          </a:ln>
        </p:spPr>
      </p:pic>
      <p:pic>
        <p:nvPicPr>
          <p:cNvPr id="53251" name="Picture 3"/>
          <p:cNvPicPr>
            <a:picLocks noChangeAspect="1" noChangeArrowheads="1"/>
          </p:cNvPicPr>
          <p:nvPr/>
        </p:nvPicPr>
        <p:blipFill>
          <a:blip r:embed="rId3" cstate="print"/>
          <a:srcRect/>
          <a:stretch>
            <a:fillRect/>
          </a:stretch>
        </p:blipFill>
        <p:spPr bwMode="auto">
          <a:xfrm>
            <a:off x="8404754" y="768174"/>
            <a:ext cx="3787246" cy="2047875"/>
          </a:xfrm>
          <a:prstGeom prst="rect">
            <a:avLst/>
          </a:prstGeom>
          <a:noFill/>
          <a:ln w="9525">
            <a:noFill/>
            <a:miter lim="800000"/>
            <a:headEnd/>
            <a:tailEnd/>
          </a:ln>
        </p:spPr>
      </p:pic>
      <p:sp>
        <p:nvSpPr>
          <p:cNvPr id="4" name="TextBox 3"/>
          <p:cNvSpPr txBox="1"/>
          <p:nvPr/>
        </p:nvSpPr>
        <p:spPr>
          <a:xfrm>
            <a:off x="8647289" y="3386667"/>
            <a:ext cx="3544711" cy="1077218"/>
          </a:xfrm>
          <a:prstGeom prst="rect">
            <a:avLst/>
          </a:prstGeom>
          <a:noFill/>
        </p:spPr>
        <p:txBody>
          <a:bodyPr wrap="square" rtlCol="0">
            <a:spAutoFit/>
          </a:bodyPr>
          <a:lstStyle/>
          <a:p>
            <a:r>
              <a:rPr lang="en-US" sz="1600" dirty="0" smtClean="0"/>
              <a:t>Hence, according to </a:t>
            </a:r>
            <a:r>
              <a:rPr lang="en-US" sz="1600" dirty="0" err="1" smtClean="0"/>
              <a:t>Chebyshev’s</a:t>
            </a:r>
            <a:r>
              <a:rPr lang="en-US" sz="1600" dirty="0" smtClean="0"/>
              <a:t> theorem, at least 75% of the women have systolic blood pressure between 143 and 231 mm Hg.</a:t>
            </a:r>
            <a:endParaRPr lang="en-US" sz="1600"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76200"/>
            <a:ext cx="10515600" cy="914400"/>
          </a:xfrm>
        </p:spPr>
        <p:txBody>
          <a:bodyPr/>
          <a:lstStyle/>
          <a:p>
            <a:r>
              <a:rPr lang="en-US" b="1" dirty="0" err="1" smtClean="0"/>
              <a:t>Chebyshev’s</a:t>
            </a:r>
            <a:r>
              <a:rPr lang="en-US" b="1" dirty="0" smtClean="0"/>
              <a:t> theorem</a:t>
            </a:r>
            <a:endParaRPr lang="en-US" altLang="en-US" dirty="0" smtClean="0"/>
          </a:p>
        </p:txBody>
      </p:sp>
      <p:sp>
        <p:nvSpPr>
          <p:cNvPr id="49155" name="Content Placeholder 2"/>
          <p:cNvSpPr>
            <a:spLocks noGrp="1"/>
          </p:cNvSpPr>
          <p:nvPr>
            <p:ph idx="1"/>
          </p:nvPr>
        </p:nvSpPr>
        <p:spPr>
          <a:xfrm>
            <a:off x="451556" y="914401"/>
            <a:ext cx="11525955" cy="5126962"/>
          </a:xfrm>
        </p:spPr>
        <p:txBody>
          <a:bodyPr>
            <a:noAutofit/>
          </a:bodyPr>
          <a:lstStyle/>
          <a:p>
            <a:pPr>
              <a:buNone/>
            </a:pPr>
            <a:r>
              <a:rPr lang="en-US" sz="2400" dirty="0" smtClean="0">
                <a:solidFill>
                  <a:schemeClr val="tx1"/>
                </a:solidFill>
              </a:rPr>
              <a:t>Whereas </a:t>
            </a:r>
            <a:r>
              <a:rPr lang="en-US" sz="2400" dirty="0" err="1" smtClean="0">
                <a:solidFill>
                  <a:schemeClr val="tx1"/>
                </a:solidFill>
              </a:rPr>
              <a:t>Chebyshev’s</a:t>
            </a:r>
            <a:r>
              <a:rPr lang="en-US" sz="2400" dirty="0" smtClean="0">
                <a:solidFill>
                  <a:schemeClr val="tx1"/>
                </a:solidFill>
              </a:rPr>
              <a:t> theorem is applicable to any kind of distribution, the </a:t>
            </a:r>
            <a:r>
              <a:rPr lang="en-US" sz="2400" b="1" dirty="0" smtClean="0">
                <a:solidFill>
                  <a:schemeClr val="tx1"/>
                </a:solidFill>
              </a:rPr>
              <a:t>empirical rule </a:t>
            </a:r>
            <a:r>
              <a:rPr lang="en-US" sz="2400" dirty="0" smtClean="0">
                <a:solidFill>
                  <a:schemeClr val="tx1"/>
                </a:solidFill>
              </a:rPr>
              <a:t>applies only to a specific type of distribution called a </a:t>
            </a:r>
            <a:r>
              <a:rPr lang="en-US" sz="2400" i="1" dirty="0" smtClean="0">
                <a:solidFill>
                  <a:schemeClr val="tx1"/>
                </a:solidFill>
              </a:rPr>
              <a:t>bell-shaped distribution.</a:t>
            </a:r>
          </a:p>
          <a:p>
            <a:pPr>
              <a:buNone/>
            </a:pPr>
            <a:endParaRPr lang="en-US" altLang="en-US" sz="2400" i="1" dirty="0" smtClean="0">
              <a:solidFill>
                <a:schemeClr val="tx1"/>
              </a:solidFill>
            </a:endParaRPr>
          </a:p>
          <a:p>
            <a:pPr>
              <a:buNone/>
            </a:pPr>
            <a:endParaRPr lang="en-US" altLang="en-US" sz="2400" dirty="0" smtClean="0">
              <a:solidFill>
                <a:schemeClr val="tx1"/>
              </a:solidFill>
            </a:endParaRPr>
          </a:p>
        </p:txBody>
      </p:sp>
      <p:pic>
        <p:nvPicPr>
          <p:cNvPr id="54274" name="Picture 2"/>
          <p:cNvPicPr>
            <a:picLocks noChangeAspect="1" noChangeArrowheads="1"/>
          </p:cNvPicPr>
          <p:nvPr/>
        </p:nvPicPr>
        <p:blipFill>
          <a:blip r:embed="rId2" cstate="print"/>
          <a:srcRect/>
          <a:stretch>
            <a:fillRect/>
          </a:stretch>
        </p:blipFill>
        <p:spPr bwMode="auto">
          <a:xfrm>
            <a:off x="989367" y="2847269"/>
            <a:ext cx="9737207" cy="1589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838200" y="76200"/>
            <a:ext cx="10515600" cy="914400"/>
          </a:xfrm>
        </p:spPr>
        <p:txBody>
          <a:bodyPr/>
          <a:lstStyle/>
          <a:p>
            <a:r>
              <a:rPr lang="en-US" altLang="en-US" smtClean="0"/>
              <a:t>The Empirical Rule</a:t>
            </a:r>
          </a:p>
        </p:txBody>
      </p:sp>
      <p:sp>
        <p:nvSpPr>
          <p:cNvPr id="55299" name="Content Placeholder 2"/>
          <p:cNvSpPr>
            <a:spLocks noGrp="1"/>
          </p:cNvSpPr>
          <p:nvPr>
            <p:ph idx="1"/>
          </p:nvPr>
        </p:nvSpPr>
        <p:spPr>
          <a:xfrm>
            <a:off x="609600" y="1295400"/>
            <a:ext cx="10972800" cy="1447800"/>
          </a:xfrm>
        </p:spPr>
        <p:txBody>
          <a:bodyPr>
            <a:normAutofit/>
          </a:bodyPr>
          <a:lstStyle/>
          <a:p>
            <a:pPr>
              <a:spcBef>
                <a:spcPts val="1200"/>
              </a:spcBef>
            </a:pPr>
            <a:r>
              <a:rPr lang="en-US" altLang="en-US" sz="2400" dirty="0" smtClean="0">
                <a:solidFill>
                  <a:schemeClr val="tx1"/>
                </a:solidFill>
              </a:rPr>
              <a:t>According to the </a:t>
            </a:r>
            <a:r>
              <a:rPr lang="en-US" altLang="en-US" sz="2400" b="1" dirty="0" smtClean="0">
                <a:solidFill>
                  <a:schemeClr val="tx1"/>
                </a:solidFill>
              </a:rPr>
              <a:t>empirical rule, </a:t>
            </a:r>
            <a:r>
              <a:rPr lang="en-US" altLang="en-US" sz="2400" dirty="0" smtClean="0">
                <a:solidFill>
                  <a:schemeClr val="tx1"/>
                </a:solidFill>
              </a:rPr>
              <a:t>if a distribution follows a bell-shaped, symmetrical curve centered around the mean, we would expect:</a:t>
            </a:r>
          </a:p>
        </p:txBody>
      </p:sp>
      <p:sp>
        <p:nvSpPr>
          <p:cNvPr id="55300" name="Rectangle 3"/>
          <p:cNvSpPr>
            <a:spLocks noChangeArrowheads="1"/>
          </p:cNvSpPr>
          <p:nvPr/>
        </p:nvSpPr>
        <p:spPr bwMode="auto">
          <a:xfrm>
            <a:off x="4064000" y="2973388"/>
            <a:ext cx="3860800" cy="923330"/>
          </a:xfrm>
          <a:prstGeom prst="rect">
            <a:avLst/>
          </a:prstGeom>
          <a:noFill/>
          <a:ln w="9525">
            <a:noFill/>
            <a:miter lim="800000"/>
            <a:headEnd/>
            <a:tailEnd/>
          </a:ln>
        </p:spPr>
        <p:txBody>
          <a:bodyPr>
            <a:spAutoFit/>
          </a:bodyPr>
          <a:lstStyle/>
          <a:p>
            <a:pPr eaLnBrk="1" hangingPunct="1">
              <a:spcBef>
                <a:spcPts val="1200"/>
              </a:spcBef>
            </a:pPr>
            <a:r>
              <a:rPr lang="en-US" altLang="en-US"/>
              <a:t>Approximately </a:t>
            </a:r>
            <a:r>
              <a:rPr lang="en-US" altLang="en-US" b="1">
                <a:solidFill>
                  <a:srgbClr val="0000FF"/>
                </a:solidFill>
              </a:rPr>
              <a:t>95% </a:t>
            </a:r>
            <a:r>
              <a:rPr lang="en-US" altLang="en-US"/>
              <a:t>of the values to fall within ± 2 standard deviations from the mean</a:t>
            </a:r>
          </a:p>
        </p:txBody>
      </p:sp>
      <p:sp>
        <p:nvSpPr>
          <p:cNvPr id="55301" name="Rectangle 4"/>
          <p:cNvSpPr>
            <a:spLocks noChangeArrowheads="1"/>
          </p:cNvSpPr>
          <p:nvPr/>
        </p:nvSpPr>
        <p:spPr bwMode="auto">
          <a:xfrm>
            <a:off x="8128000" y="2971800"/>
            <a:ext cx="3860800" cy="923330"/>
          </a:xfrm>
          <a:prstGeom prst="rect">
            <a:avLst/>
          </a:prstGeom>
          <a:noFill/>
          <a:ln w="9525">
            <a:noFill/>
            <a:miter lim="800000"/>
            <a:headEnd/>
            <a:tailEnd/>
          </a:ln>
        </p:spPr>
        <p:txBody>
          <a:bodyPr>
            <a:spAutoFit/>
          </a:bodyPr>
          <a:lstStyle/>
          <a:p>
            <a:pPr eaLnBrk="1" hangingPunct="1">
              <a:spcBef>
                <a:spcPts val="1200"/>
              </a:spcBef>
            </a:pPr>
            <a:r>
              <a:rPr lang="en-US" altLang="en-US"/>
              <a:t>Approximately </a:t>
            </a:r>
            <a:r>
              <a:rPr lang="en-US" altLang="en-US" b="1">
                <a:solidFill>
                  <a:srgbClr val="0000FF"/>
                </a:solidFill>
              </a:rPr>
              <a:t>99.7% </a:t>
            </a:r>
            <a:r>
              <a:rPr lang="en-US" altLang="en-US"/>
              <a:t>of the values to fall within ± 3 standard deviations from the mean</a:t>
            </a:r>
          </a:p>
        </p:txBody>
      </p:sp>
      <p:sp>
        <p:nvSpPr>
          <p:cNvPr id="55302" name="Rectangle 5"/>
          <p:cNvSpPr>
            <a:spLocks noChangeArrowheads="1"/>
          </p:cNvSpPr>
          <p:nvPr/>
        </p:nvSpPr>
        <p:spPr bwMode="auto">
          <a:xfrm>
            <a:off x="203200" y="3051175"/>
            <a:ext cx="3860800" cy="923330"/>
          </a:xfrm>
          <a:prstGeom prst="rect">
            <a:avLst/>
          </a:prstGeom>
          <a:noFill/>
          <a:ln w="9525">
            <a:noFill/>
            <a:miter lim="800000"/>
            <a:headEnd/>
            <a:tailEnd/>
          </a:ln>
        </p:spPr>
        <p:txBody>
          <a:bodyPr>
            <a:spAutoFit/>
          </a:bodyPr>
          <a:lstStyle/>
          <a:p>
            <a:pPr eaLnBrk="1" hangingPunct="1">
              <a:spcBef>
                <a:spcPts val="1200"/>
              </a:spcBef>
            </a:pPr>
            <a:r>
              <a:rPr lang="en-US" altLang="en-US" dirty="0"/>
              <a:t>Approximately </a:t>
            </a:r>
            <a:r>
              <a:rPr lang="en-US" altLang="en-US" b="1" dirty="0">
                <a:solidFill>
                  <a:srgbClr val="0000FF"/>
                </a:solidFill>
              </a:rPr>
              <a:t>68% </a:t>
            </a:r>
            <a:r>
              <a:rPr lang="en-US" altLang="en-US" dirty="0"/>
              <a:t>of the values to fall within ± 1 standard deviations from the mean</a:t>
            </a:r>
          </a:p>
        </p:txBody>
      </p:sp>
      <p:sp>
        <p:nvSpPr>
          <p:cNvPr id="55303" name="Freeform 99"/>
          <p:cNvSpPr>
            <a:spLocks/>
          </p:cNvSpPr>
          <p:nvPr/>
        </p:nvSpPr>
        <p:spPr bwMode="auto">
          <a:xfrm>
            <a:off x="8699501" y="4724400"/>
            <a:ext cx="2781300" cy="1371600"/>
          </a:xfrm>
          <a:custGeom>
            <a:avLst/>
            <a:gdLst>
              <a:gd name="T0" fmla="*/ 2147483646 w 18158"/>
              <a:gd name="T1" fmla="*/ 2147483646 h 10205"/>
              <a:gd name="T2" fmla="*/ 2147483646 w 18158"/>
              <a:gd name="T3" fmla="*/ 2147483646 h 10205"/>
              <a:gd name="T4" fmla="*/ 2147483646 w 18158"/>
              <a:gd name="T5" fmla="*/ 2147483646 h 10205"/>
              <a:gd name="T6" fmla="*/ 2147483646 w 18158"/>
              <a:gd name="T7" fmla="*/ 2147483646 h 10205"/>
              <a:gd name="T8" fmla="*/ 2147483646 w 18158"/>
              <a:gd name="T9" fmla="*/ 2147483646 h 10205"/>
              <a:gd name="T10" fmla="*/ 2147483646 w 18158"/>
              <a:gd name="T11" fmla="*/ 2147483646 h 10205"/>
              <a:gd name="T12" fmla="*/ 2147483646 w 18158"/>
              <a:gd name="T13" fmla="*/ 2147483646 h 10205"/>
              <a:gd name="T14" fmla="*/ 2147483646 w 18158"/>
              <a:gd name="T15" fmla="*/ 2147483646 h 10205"/>
              <a:gd name="T16" fmla="*/ 2147483646 w 18158"/>
              <a:gd name="T17" fmla="*/ 2147483646 h 10205"/>
              <a:gd name="T18" fmla="*/ 2147483646 w 18158"/>
              <a:gd name="T19" fmla="*/ 2147483646 h 10205"/>
              <a:gd name="T20" fmla="*/ 2147483646 w 18158"/>
              <a:gd name="T21" fmla="*/ 2147483646 h 10205"/>
              <a:gd name="T22" fmla="*/ 2147483646 w 18158"/>
              <a:gd name="T23" fmla="*/ 2147483646 h 10205"/>
              <a:gd name="T24" fmla="*/ 2147483646 w 18158"/>
              <a:gd name="T25" fmla="*/ 2147483646 h 10205"/>
              <a:gd name="T26" fmla="*/ 2147483646 w 18158"/>
              <a:gd name="T27" fmla="*/ 2147483646 h 10205"/>
              <a:gd name="T28" fmla="*/ 2147483646 w 18158"/>
              <a:gd name="T29" fmla="*/ 2147483646 h 10205"/>
              <a:gd name="T30" fmla="*/ 2147483646 w 18158"/>
              <a:gd name="T31" fmla="*/ 2147483646 h 10205"/>
              <a:gd name="T32" fmla="*/ 2147483646 w 18158"/>
              <a:gd name="T33" fmla="*/ 2147483646 h 10205"/>
              <a:gd name="T34" fmla="*/ 2147483646 w 18158"/>
              <a:gd name="T35" fmla="*/ 2147483646 h 10205"/>
              <a:gd name="T36" fmla="*/ 2147483646 w 18158"/>
              <a:gd name="T37" fmla="*/ 2147483646 h 10205"/>
              <a:gd name="T38" fmla="*/ 2147483646 w 18158"/>
              <a:gd name="T39" fmla="*/ 2147483646 h 10205"/>
              <a:gd name="T40" fmla="*/ 2147483646 w 18158"/>
              <a:gd name="T41" fmla="*/ 2147483646 h 10205"/>
              <a:gd name="T42" fmla="*/ 2147483646 w 18158"/>
              <a:gd name="T43" fmla="*/ 2147483646 h 10205"/>
              <a:gd name="T44" fmla="*/ 2147483646 w 18158"/>
              <a:gd name="T45" fmla="*/ 2147483646 h 10205"/>
              <a:gd name="T46" fmla="*/ 2147483646 w 18158"/>
              <a:gd name="T47" fmla="*/ 2147483646 h 10205"/>
              <a:gd name="T48" fmla="*/ 2147483646 w 18158"/>
              <a:gd name="T49" fmla="*/ 2147483646 h 10205"/>
              <a:gd name="T50" fmla="*/ 2147483646 w 18158"/>
              <a:gd name="T51" fmla="*/ 2147483646 h 10205"/>
              <a:gd name="T52" fmla="*/ 0 w 18158"/>
              <a:gd name="T53" fmla="*/ 2147483646 h 10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158" h="10205">
                <a:moveTo>
                  <a:pt x="1" y="9538"/>
                </a:moveTo>
                <a:cubicBezTo>
                  <a:pt x="825" y="9230"/>
                  <a:pt x="711" y="9363"/>
                  <a:pt x="1041" y="9235"/>
                </a:cubicBezTo>
                <a:cubicBezTo>
                  <a:pt x="1372" y="9107"/>
                  <a:pt x="1818" y="8834"/>
                  <a:pt x="1984" y="8771"/>
                </a:cubicBezTo>
                <a:cubicBezTo>
                  <a:pt x="2344" y="8428"/>
                  <a:pt x="2522" y="8422"/>
                  <a:pt x="2770" y="8188"/>
                </a:cubicBezTo>
                <a:cubicBezTo>
                  <a:pt x="3018" y="7954"/>
                  <a:pt x="3240" y="7536"/>
                  <a:pt x="3474" y="7368"/>
                </a:cubicBezTo>
                <a:cubicBezTo>
                  <a:pt x="3670" y="7054"/>
                  <a:pt x="4434" y="5836"/>
                  <a:pt x="4656" y="5523"/>
                </a:cubicBezTo>
                <a:cubicBezTo>
                  <a:pt x="5005" y="5028"/>
                  <a:pt x="5440" y="3982"/>
                  <a:pt x="5580" y="3786"/>
                </a:cubicBezTo>
                <a:cubicBezTo>
                  <a:pt x="5688" y="3440"/>
                  <a:pt x="5812" y="3312"/>
                  <a:pt x="6007" y="3008"/>
                </a:cubicBezTo>
                <a:cubicBezTo>
                  <a:pt x="6036" y="2924"/>
                  <a:pt x="6107" y="2746"/>
                  <a:pt x="6156" y="2672"/>
                </a:cubicBezTo>
                <a:cubicBezTo>
                  <a:pt x="6195" y="2599"/>
                  <a:pt x="6368" y="2325"/>
                  <a:pt x="6407" y="2252"/>
                </a:cubicBezTo>
                <a:cubicBezTo>
                  <a:pt x="6532" y="2115"/>
                  <a:pt x="6694" y="1722"/>
                  <a:pt x="6790" y="1613"/>
                </a:cubicBezTo>
                <a:cubicBezTo>
                  <a:pt x="6886" y="1504"/>
                  <a:pt x="6982" y="1338"/>
                  <a:pt x="7096" y="1168"/>
                </a:cubicBezTo>
                <a:cubicBezTo>
                  <a:pt x="7210" y="998"/>
                  <a:pt x="7239" y="778"/>
                  <a:pt x="7475" y="592"/>
                </a:cubicBezTo>
                <a:cubicBezTo>
                  <a:pt x="7712" y="406"/>
                  <a:pt x="8180" y="118"/>
                  <a:pt x="8515" y="51"/>
                </a:cubicBezTo>
                <a:cubicBezTo>
                  <a:pt x="8850" y="-16"/>
                  <a:pt x="8793" y="-59"/>
                  <a:pt x="9486" y="192"/>
                </a:cubicBezTo>
                <a:cubicBezTo>
                  <a:pt x="9652" y="464"/>
                  <a:pt x="10119" y="719"/>
                  <a:pt x="10256" y="1001"/>
                </a:cubicBezTo>
                <a:cubicBezTo>
                  <a:pt x="10381" y="1134"/>
                  <a:pt x="11374" y="2706"/>
                  <a:pt x="12041" y="4143"/>
                </a:cubicBezTo>
                <a:cubicBezTo>
                  <a:pt x="12336" y="4672"/>
                  <a:pt x="12523" y="4898"/>
                  <a:pt x="13021" y="5870"/>
                </a:cubicBezTo>
                <a:cubicBezTo>
                  <a:pt x="13454" y="6643"/>
                  <a:pt x="13139" y="6080"/>
                  <a:pt x="13604" y="6851"/>
                </a:cubicBezTo>
                <a:cubicBezTo>
                  <a:pt x="13689" y="7007"/>
                  <a:pt x="13690" y="6703"/>
                  <a:pt x="14209" y="7432"/>
                </a:cubicBezTo>
                <a:cubicBezTo>
                  <a:pt x="14280" y="7529"/>
                  <a:pt x="15082" y="8327"/>
                  <a:pt x="15715" y="8826"/>
                </a:cubicBezTo>
                <a:cubicBezTo>
                  <a:pt x="15966" y="9062"/>
                  <a:pt x="16269" y="9029"/>
                  <a:pt x="16821" y="9290"/>
                </a:cubicBezTo>
                <a:cubicBezTo>
                  <a:pt x="16989" y="9382"/>
                  <a:pt x="16773" y="9270"/>
                  <a:pt x="17624" y="9441"/>
                </a:cubicBezTo>
                <a:cubicBezTo>
                  <a:pt x="17634" y="10185"/>
                  <a:pt x="17636" y="9694"/>
                  <a:pt x="17637" y="10170"/>
                </a:cubicBezTo>
                <a:cubicBezTo>
                  <a:pt x="17627" y="10249"/>
                  <a:pt x="18853" y="10172"/>
                  <a:pt x="17580" y="10170"/>
                </a:cubicBezTo>
                <a:lnTo>
                  <a:pt x="10000" y="10155"/>
                </a:lnTo>
                <a:lnTo>
                  <a:pt x="0" y="10155"/>
                </a:lnTo>
              </a:path>
            </a:pathLst>
          </a:custGeom>
          <a:solidFill>
            <a:srgbClr val="CCE9AD"/>
          </a:solidFill>
          <a:ln w="9525">
            <a:noFill/>
            <a:round/>
            <a:headEnd/>
            <a:tailEnd/>
          </a:ln>
        </p:spPr>
        <p:txBody>
          <a:bodyPr wrap="none" anchor="ctr"/>
          <a:lstStyle/>
          <a:p>
            <a:endParaRPr lang="en-US"/>
          </a:p>
        </p:txBody>
      </p:sp>
      <p:sp>
        <p:nvSpPr>
          <p:cNvPr id="55304" name="Freeform 110"/>
          <p:cNvSpPr>
            <a:spLocks/>
          </p:cNvSpPr>
          <p:nvPr/>
        </p:nvSpPr>
        <p:spPr bwMode="auto">
          <a:xfrm>
            <a:off x="10058401" y="4724400"/>
            <a:ext cx="1494367" cy="1282700"/>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70C0"/>
            </a:solidFill>
            <a:prstDash val="solid"/>
            <a:round/>
            <a:headEnd type="none" w="med" len="med"/>
            <a:tailEnd type="none" w="med" len="med"/>
          </a:ln>
          <a:effectLst/>
        </p:spPr>
        <p:txBody>
          <a:bodyPr/>
          <a:lstStyle/>
          <a:p>
            <a:endParaRPr lang="en-US"/>
          </a:p>
        </p:txBody>
      </p:sp>
      <p:sp>
        <p:nvSpPr>
          <p:cNvPr id="55305" name="Freeform 111"/>
          <p:cNvSpPr>
            <a:spLocks/>
          </p:cNvSpPr>
          <p:nvPr/>
        </p:nvSpPr>
        <p:spPr bwMode="auto">
          <a:xfrm>
            <a:off x="8534401" y="4724400"/>
            <a:ext cx="1496484" cy="1282700"/>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70C0"/>
            </a:solidFill>
            <a:prstDash val="solid"/>
            <a:round/>
            <a:headEnd type="none" w="med" len="med"/>
            <a:tailEnd type="none" w="med" len="med"/>
          </a:ln>
          <a:effectLst/>
        </p:spPr>
        <p:txBody>
          <a:bodyPr/>
          <a:lstStyle/>
          <a:p>
            <a:endParaRPr lang="en-US"/>
          </a:p>
        </p:txBody>
      </p:sp>
      <p:cxnSp>
        <p:nvCxnSpPr>
          <p:cNvPr id="8" name="Straight Connector 7"/>
          <p:cNvCxnSpPr/>
          <p:nvPr/>
        </p:nvCxnSpPr>
        <p:spPr>
          <a:xfrm>
            <a:off x="8443384" y="6096000"/>
            <a:ext cx="32406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307" name="Freeform 99"/>
          <p:cNvSpPr>
            <a:spLocks/>
          </p:cNvSpPr>
          <p:nvPr/>
        </p:nvSpPr>
        <p:spPr bwMode="auto">
          <a:xfrm>
            <a:off x="5103285" y="4724401"/>
            <a:ext cx="1951567" cy="1376363"/>
          </a:xfrm>
          <a:custGeom>
            <a:avLst/>
            <a:gdLst>
              <a:gd name="T0" fmla="*/ 0 w 12736"/>
              <a:gd name="T1" fmla="*/ 2147483646 h 10240"/>
              <a:gd name="T2" fmla="*/ 2147483646 w 12736"/>
              <a:gd name="T3" fmla="*/ 2147483646 h 10240"/>
              <a:gd name="T4" fmla="*/ 2147483646 w 12736"/>
              <a:gd name="T5" fmla="*/ 2147483646 h 10240"/>
              <a:gd name="T6" fmla="*/ 2147483646 w 12736"/>
              <a:gd name="T7" fmla="*/ 2147483646 h 10240"/>
              <a:gd name="T8" fmla="*/ 2147483646 w 12736"/>
              <a:gd name="T9" fmla="*/ 2147483646 h 10240"/>
              <a:gd name="T10" fmla="*/ 2147483646 w 12736"/>
              <a:gd name="T11" fmla="*/ 2147483646 h 10240"/>
              <a:gd name="T12" fmla="*/ 2147483646 w 12736"/>
              <a:gd name="T13" fmla="*/ 2147483646 h 10240"/>
              <a:gd name="T14" fmla="*/ 2147483646 w 12736"/>
              <a:gd name="T15" fmla="*/ 2147483646 h 10240"/>
              <a:gd name="T16" fmla="*/ 2147483646 w 12736"/>
              <a:gd name="T17" fmla="*/ 2147483646 h 10240"/>
              <a:gd name="T18" fmla="*/ 2147483646 w 12736"/>
              <a:gd name="T19" fmla="*/ 2147483646 h 10240"/>
              <a:gd name="T20" fmla="*/ 2147483646 w 12736"/>
              <a:gd name="T21" fmla="*/ 2147483646 h 10240"/>
              <a:gd name="T22" fmla="*/ 2147483646 w 12736"/>
              <a:gd name="T23" fmla="*/ 2147483646 h 10240"/>
              <a:gd name="T24" fmla="*/ 2147483646 w 12736"/>
              <a:gd name="T25" fmla="*/ 2147483646 h 10240"/>
              <a:gd name="T26" fmla="*/ 2147483646 w 12736"/>
              <a:gd name="T27" fmla="*/ 2147483646 h 10240"/>
              <a:gd name="T28" fmla="*/ 2147483646 w 12736"/>
              <a:gd name="T29" fmla="*/ 2147483646 h 10240"/>
              <a:gd name="T30" fmla="*/ 2147483646 w 12736"/>
              <a:gd name="T31" fmla="*/ 2147483646 h 10240"/>
              <a:gd name="T32" fmla="*/ 2147483646 w 12736"/>
              <a:gd name="T33" fmla="*/ 2147483646 h 10240"/>
              <a:gd name="T34" fmla="*/ 2147483646 w 12736"/>
              <a:gd name="T35" fmla="*/ 2147483646 h 10240"/>
              <a:gd name="T36" fmla="*/ 2147483646 w 12736"/>
              <a:gd name="T37" fmla="*/ 2147483646 h 10240"/>
              <a:gd name="T38" fmla="*/ 2147483646 w 12736"/>
              <a:gd name="T39" fmla="*/ 2147483646 h 10240"/>
              <a:gd name="T40" fmla="*/ 2147483646 w 12736"/>
              <a:gd name="T41" fmla="*/ 2147483646 h 10240"/>
              <a:gd name="T42" fmla="*/ 2147483646 w 12736"/>
              <a:gd name="T43" fmla="*/ 2147483646 h 102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736" h="10240">
                <a:moveTo>
                  <a:pt x="0" y="8435"/>
                </a:moveTo>
                <a:cubicBezTo>
                  <a:pt x="461" y="8210"/>
                  <a:pt x="192" y="8366"/>
                  <a:pt x="371" y="8188"/>
                </a:cubicBezTo>
                <a:cubicBezTo>
                  <a:pt x="550" y="8010"/>
                  <a:pt x="841" y="7536"/>
                  <a:pt x="1075" y="7368"/>
                </a:cubicBezTo>
                <a:cubicBezTo>
                  <a:pt x="1271" y="7054"/>
                  <a:pt x="2035" y="5836"/>
                  <a:pt x="2257" y="5523"/>
                </a:cubicBezTo>
                <a:cubicBezTo>
                  <a:pt x="2606" y="5028"/>
                  <a:pt x="3041" y="3982"/>
                  <a:pt x="3181" y="3786"/>
                </a:cubicBezTo>
                <a:cubicBezTo>
                  <a:pt x="3289" y="3440"/>
                  <a:pt x="3413" y="3312"/>
                  <a:pt x="3608" y="3008"/>
                </a:cubicBezTo>
                <a:cubicBezTo>
                  <a:pt x="3637" y="2924"/>
                  <a:pt x="3708" y="2746"/>
                  <a:pt x="3757" y="2672"/>
                </a:cubicBezTo>
                <a:cubicBezTo>
                  <a:pt x="3796" y="2599"/>
                  <a:pt x="3969" y="2325"/>
                  <a:pt x="4008" y="2252"/>
                </a:cubicBezTo>
                <a:cubicBezTo>
                  <a:pt x="4133" y="2115"/>
                  <a:pt x="4295" y="1722"/>
                  <a:pt x="4391" y="1613"/>
                </a:cubicBezTo>
                <a:cubicBezTo>
                  <a:pt x="4487" y="1504"/>
                  <a:pt x="4583" y="1338"/>
                  <a:pt x="4697" y="1168"/>
                </a:cubicBezTo>
                <a:cubicBezTo>
                  <a:pt x="4811" y="998"/>
                  <a:pt x="4840" y="778"/>
                  <a:pt x="5076" y="592"/>
                </a:cubicBezTo>
                <a:cubicBezTo>
                  <a:pt x="5313" y="406"/>
                  <a:pt x="5781" y="118"/>
                  <a:pt x="6116" y="51"/>
                </a:cubicBezTo>
                <a:cubicBezTo>
                  <a:pt x="6451" y="-16"/>
                  <a:pt x="6394" y="-59"/>
                  <a:pt x="7087" y="192"/>
                </a:cubicBezTo>
                <a:cubicBezTo>
                  <a:pt x="7253" y="464"/>
                  <a:pt x="7720" y="719"/>
                  <a:pt x="7857" y="1001"/>
                </a:cubicBezTo>
                <a:cubicBezTo>
                  <a:pt x="7982" y="1134"/>
                  <a:pt x="8975" y="2706"/>
                  <a:pt x="9642" y="4143"/>
                </a:cubicBezTo>
                <a:cubicBezTo>
                  <a:pt x="9937" y="4672"/>
                  <a:pt x="10124" y="4898"/>
                  <a:pt x="10622" y="5870"/>
                </a:cubicBezTo>
                <a:cubicBezTo>
                  <a:pt x="11055" y="6643"/>
                  <a:pt x="10740" y="6080"/>
                  <a:pt x="11205" y="6851"/>
                </a:cubicBezTo>
                <a:cubicBezTo>
                  <a:pt x="11290" y="7007"/>
                  <a:pt x="11291" y="6703"/>
                  <a:pt x="11810" y="7432"/>
                </a:cubicBezTo>
                <a:cubicBezTo>
                  <a:pt x="11881" y="7529"/>
                  <a:pt x="12082" y="7866"/>
                  <a:pt x="12715" y="8365"/>
                </a:cubicBezTo>
                <a:cubicBezTo>
                  <a:pt x="12725" y="10422"/>
                  <a:pt x="12673" y="7266"/>
                  <a:pt x="12736" y="10240"/>
                </a:cubicBezTo>
                <a:lnTo>
                  <a:pt x="7601" y="10155"/>
                </a:lnTo>
                <a:lnTo>
                  <a:pt x="26" y="10208"/>
                </a:lnTo>
              </a:path>
            </a:pathLst>
          </a:custGeom>
          <a:solidFill>
            <a:srgbClr val="CCE9AD"/>
          </a:solidFill>
          <a:ln w="9525">
            <a:noFill/>
            <a:round/>
            <a:headEnd/>
            <a:tailEnd/>
          </a:ln>
        </p:spPr>
        <p:txBody>
          <a:bodyPr wrap="none" anchor="ctr"/>
          <a:lstStyle/>
          <a:p>
            <a:endParaRPr lang="en-US"/>
          </a:p>
        </p:txBody>
      </p:sp>
      <p:sp>
        <p:nvSpPr>
          <p:cNvPr id="55308" name="Freeform 110"/>
          <p:cNvSpPr>
            <a:spLocks/>
          </p:cNvSpPr>
          <p:nvPr/>
        </p:nvSpPr>
        <p:spPr bwMode="auto">
          <a:xfrm>
            <a:off x="6096001" y="4724400"/>
            <a:ext cx="1494367" cy="1282700"/>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70C0"/>
            </a:solidFill>
            <a:prstDash val="solid"/>
            <a:round/>
            <a:headEnd type="none" w="med" len="med"/>
            <a:tailEnd type="none" w="med" len="med"/>
          </a:ln>
          <a:effectLst/>
        </p:spPr>
        <p:txBody>
          <a:bodyPr/>
          <a:lstStyle/>
          <a:p>
            <a:endParaRPr lang="en-US"/>
          </a:p>
        </p:txBody>
      </p:sp>
      <p:sp>
        <p:nvSpPr>
          <p:cNvPr id="55309" name="Freeform 111"/>
          <p:cNvSpPr>
            <a:spLocks/>
          </p:cNvSpPr>
          <p:nvPr/>
        </p:nvSpPr>
        <p:spPr bwMode="auto">
          <a:xfrm>
            <a:off x="4572001" y="4724400"/>
            <a:ext cx="1496484" cy="1282700"/>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70C0"/>
            </a:solidFill>
            <a:prstDash val="solid"/>
            <a:round/>
            <a:headEnd type="none" w="med" len="med"/>
            <a:tailEnd type="none" w="med" len="med"/>
          </a:ln>
          <a:effectLst/>
        </p:spPr>
        <p:txBody>
          <a:bodyPr/>
          <a:lstStyle/>
          <a:p>
            <a:endParaRPr lang="en-US"/>
          </a:p>
        </p:txBody>
      </p:sp>
      <p:cxnSp>
        <p:nvCxnSpPr>
          <p:cNvPr id="33" name="Straight Connector 32"/>
          <p:cNvCxnSpPr/>
          <p:nvPr/>
        </p:nvCxnSpPr>
        <p:spPr>
          <a:xfrm>
            <a:off x="4480984" y="6096000"/>
            <a:ext cx="32406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311" name="Freeform 99"/>
          <p:cNvSpPr>
            <a:spLocks/>
          </p:cNvSpPr>
          <p:nvPr/>
        </p:nvSpPr>
        <p:spPr bwMode="auto">
          <a:xfrm>
            <a:off x="1464734" y="4724400"/>
            <a:ext cx="1322917" cy="1371600"/>
          </a:xfrm>
          <a:custGeom>
            <a:avLst/>
            <a:gdLst>
              <a:gd name="T0" fmla="*/ 0 w 10000"/>
              <a:gd name="T1" fmla="*/ 2147483646 h 9702"/>
              <a:gd name="T2" fmla="*/ 2147483646 w 10000"/>
              <a:gd name="T3" fmla="*/ 2147483646 h 9702"/>
              <a:gd name="T4" fmla="*/ 2147483646 w 10000"/>
              <a:gd name="T5" fmla="*/ 2147483646 h 9702"/>
              <a:gd name="T6" fmla="*/ 2147483646 w 10000"/>
              <a:gd name="T7" fmla="*/ 2147483646 h 9702"/>
              <a:gd name="T8" fmla="*/ 2147483646 w 10000"/>
              <a:gd name="T9" fmla="*/ 2147483646 h 9702"/>
              <a:gd name="T10" fmla="*/ 2147483646 w 10000"/>
              <a:gd name="T11" fmla="*/ 2147483646 h 9702"/>
              <a:gd name="T12" fmla="*/ 2147483646 w 10000"/>
              <a:gd name="T13" fmla="*/ 2147483646 h 9702"/>
              <a:gd name="T14" fmla="*/ 2147483646 w 10000"/>
              <a:gd name="T15" fmla="*/ 2147483646 h 9702"/>
              <a:gd name="T16" fmla="*/ 2147483646 w 10000"/>
              <a:gd name="T17" fmla="*/ 2147483646 h 9702"/>
              <a:gd name="T18" fmla="*/ 2147483646 w 10000"/>
              <a:gd name="T19" fmla="*/ 2147483646 h 9702"/>
              <a:gd name="T20" fmla="*/ 2147483646 w 10000"/>
              <a:gd name="T21" fmla="*/ 2147483646 h 9702"/>
              <a:gd name="T22" fmla="*/ 2147483646 w 10000"/>
              <a:gd name="T23" fmla="*/ 2147483646 h 9702"/>
              <a:gd name="T24" fmla="*/ 2147483646 w 10000"/>
              <a:gd name="T25" fmla="*/ 2147483646 h 9702"/>
              <a:gd name="T26" fmla="*/ 2147483646 w 10000"/>
              <a:gd name="T27" fmla="*/ 2147483646 h 9702"/>
              <a:gd name="T28" fmla="*/ 2147483646 w 10000"/>
              <a:gd name="T29" fmla="*/ 2147483646 h 9702"/>
              <a:gd name="T30" fmla="*/ 2147483646 w 10000"/>
              <a:gd name="T31" fmla="*/ 2147483646 h 97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00" h="9702">
                <a:moveTo>
                  <a:pt x="0" y="9702"/>
                </a:moveTo>
                <a:cubicBezTo>
                  <a:pt x="227" y="9404"/>
                  <a:pt x="-89" y="5550"/>
                  <a:pt x="168" y="5252"/>
                </a:cubicBezTo>
                <a:cubicBezTo>
                  <a:pt x="572" y="4781"/>
                  <a:pt x="1076" y="3787"/>
                  <a:pt x="1238" y="3600"/>
                </a:cubicBezTo>
                <a:cubicBezTo>
                  <a:pt x="1363" y="3271"/>
                  <a:pt x="1506" y="3149"/>
                  <a:pt x="1732" y="2860"/>
                </a:cubicBezTo>
                <a:cubicBezTo>
                  <a:pt x="1766" y="2781"/>
                  <a:pt x="1848" y="2611"/>
                  <a:pt x="1905" y="2541"/>
                </a:cubicBezTo>
                <a:cubicBezTo>
                  <a:pt x="1950" y="2471"/>
                  <a:pt x="2150" y="2211"/>
                  <a:pt x="2195" y="2141"/>
                </a:cubicBezTo>
                <a:cubicBezTo>
                  <a:pt x="2340" y="2011"/>
                  <a:pt x="2527" y="1638"/>
                  <a:pt x="2639" y="1534"/>
                </a:cubicBezTo>
                <a:cubicBezTo>
                  <a:pt x="2750" y="1430"/>
                  <a:pt x="2861" y="1272"/>
                  <a:pt x="2993" y="1111"/>
                </a:cubicBezTo>
                <a:cubicBezTo>
                  <a:pt x="3125" y="949"/>
                  <a:pt x="3159" y="740"/>
                  <a:pt x="3432" y="563"/>
                </a:cubicBezTo>
                <a:cubicBezTo>
                  <a:pt x="3706" y="386"/>
                  <a:pt x="4248" y="112"/>
                  <a:pt x="4636" y="48"/>
                </a:cubicBezTo>
                <a:cubicBezTo>
                  <a:pt x="5024" y="-15"/>
                  <a:pt x="4958" y="-56"/>
                  <a:pt x="5760" y="183"/>
                </a:cubicBezTo>
                <a:cubicBezTo>
                  <a:pt x="5952" y="441"/>
                  <a:pt x="6493" y="684"/>
                  <a:pt x="6652" y="952"/>
                </a:cubicBezTo>
                <a:cubicBezTo>
                  <a:pt x="6796" y="1078"/>
                  <a:pt x="7946" y="2573"/>
                  <a:pt x="8718" y="3940"/>
                </a:cubicBezTo>
                <a:cubicBezTo>
                  <a:pt x="9060" y="4443"/>
                  <a:pt x="9084" y="4354"/>
                  <a:pt x="9661" y="5279"/>
                </a:cubicBezTo>
                <a:cubicBezTo>
                  <a:pt x="10162" y="6014"/>
                  <a:pt x="9893" y="6017"/>
                  <a:pt x="10000" y="9681"/>
                </a:cubicBezTo>
                <a:lnTo>
                  <a:pt x="6355" y="9657"/>
                </a:lnTo>
              </a:path>
            </a:pathLst>
          </a:custGeom>
          <a:solidFill>
            <a:srgbClr val="CCE9AD"/>
          </a:solidFill>
          <a:ln w="9525">
            <a:noFill/>
            <a:round/>
            <a:headEnd/>
            <a:tailEnd/>
          </a:ln>
        </p:spPr>
        <p:txBody>
          <a:bodyPr wrap="none" anchor="ctr"/>
          <a:lstStyle/>
          <a:p>
            <a:endParaRPr lang="en-US"/>
          </a:p>
        </p:txBody>
      </p:sp>
      <p:sp>
        <p:nvSpPr>
          <p:cNvPr id="55312" name="Freeform 110"/>
          <p:cNvSpPr>
            <a:spLocks/>
          </p:cNvSpPr>
          <p:nvPr/>
        </p:nvSpPr>
        <p:spPr bwMode="auto">
          <a:xfrm>
            <a:off x="2133601" y="4724400"/>
            <a:ext cx="1494367" cy="1282700"/>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70C0"/>
            </a:solidFill>
            <a:prstDash val="solid"/>
            <a:round/>
            <a:headEnd type="none" w="med" len="med"/>
            <a:tailEnd type="none" w="med" len="med"/>
          </a:ln>
          <a:effectLst/>
        </p:spPr>
        <p:txBody>
          <a:bodyPr/>
          <a:lstStyle/>
          <a:p>
            <a:endParaRPr lang="en-US"/>
          </a:p>
        </p:txBody>
      </p:sp>
      <p:sp>
        <p:nvSpPr>
          <p:cNvPr id="55313" name="Freeform 111"/>
          <p:cNvSpPr>
            <a:spLocks/>
          </p:cNvSpPr>
          <p:nvPr/>
        </p:nvSpPr>
        <p:spPr bwMode="auto">
          <a:xfrm>
            <a:off x="609601" y="4724400"/>
            <a:ext cx="1496484" cy="1282700"/>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70C0"/>
            </a:solidFill>
            <a:prstDash val="solid"/>
            <a:round/>
            <a:headEnd type="none" w="med" len="med"/>
            <a:tailEnd type="none" w="med" len="med"/>
          </a:ln>
          <a:effectLst/>
        </p:spPr>
        <p:txBody>
          <a:bodyPr/>
          <a:lstStyle/>
          <a:p>
            <a:endParaRPr lang="en-US"/>
          </a:p>
        </p:txBody>
      </p:sp>
      <p:cxnSp>
        <p:nvCxnSpPr>
          <p:cNvPr id="37" name="Straight Connector 36"/>
          <p:cNvCxnSpPr/>
          <p:nvPr/>
        </p:nvCxnSpPr>
        <p:spPr>
          <a:xfrm>
            <a:off x="518584" y="6096000"/>
            <a:ext cx="32406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315" name="Rectangle 39"/>
          <p:cNvSpPr>
            <a:spLocks noChangeArrowheads="1"/>
          </p:cNvSpPr>
          <p:nvPr/>
        </p:nvSpPr>
        <p:spPr bwMode="auto">
          <a:xfrm>
            <a:off x="1208618" y="6030914"/>
            <a:ext cx="620183" cy="369887"/>
          </a:xfrm>
          <a:prstGeom prst="rect">
            <a:avLst/>
          </a:prstGeom>
          <a:noFill/>
          <a:ln w="9525">
            <a:noFill/>
            <a:miter lim="800000"/>
            <a:headEnd/>
            <a:tailEnd/>
          </a:ln>
        </p:spPr>
        <p:txBody>
          <a:bodyPr>
            <a:spAutoFit/>
          </a:bodyPr>
          <a:lstStyle/>
          <a:p>
            <a:pPr eaLnBrk="1" hangingPunct="1">
              <a:spcBef>
                <a:spcPts val="1200"/>
              </a:spcBef>
            </a:pPr>
            <a:r>
              <a:rPr lang="en-US" altLang="en-US"/>
              <a:t>-1</a:t>
            </a:r>
          </a:p>
        </p:txBody>
      </p:sp>
      <p:sp>
        <p:nvSpPr>
          <p:cNvPr id="55316" name="Rectangle 40"/>
          <p:cNvSpPr>
            <a:spLocks noChangeArrowheads="1"/>
          </p:cNvSpPr>
          <p:nvPr/>
        </p:nvSpPr>
        <p:spPr bwMode="auto">
          <a:xfrm>
            <a:off x="2448984" y="6030914"/>
            <a:ext cx="615949" cy="369887"/>
          </a:xfrm>
          <a:prstGeom prst="rect">
            <a:avLst/>
          </a:prstGeom>
          <a:noFill/>
          <a:ln w="9525">
            <a:noFill/>
            <a:miter lim="800000"/>
            <a:headEnd/>
            <a:tailEnd/>
          </a:ln>
        </p:spPr>
        <p:txBody>
          <a:bodyPr>
            <a:spAutoFit/>
          </a:bodyPr>
          <a:lstStyle/>
          <a:p>
            <a:pPr eaLnBrk="1" hangingPunct="1">
              <a:spcBef>
                <a:spcPts val="1200"/>
              </a:spcBef>
            </a:pPr>
            <a:r>
              <a:rPr lang="en-US" altLang="en-US"/>
              <a:t>+1</a:t>
            </a:r>
          </a:p>
        </p:txBody>
      </p:sp>
      <p:cxnSp>
        <p:nvCxnSpPr>
          <p:cNvPr id="29" name="Straight Connector 28"/>
          <p:cNvCxnSpPr>
            <a:stCxn id="55313" idx="15"/>
          </p:cNvCxnSpPr>
          <p:nvPr/>
        </p:nvCxnSpPr>
        <p:spPr>
          <a:xfrm>
            <a:off x="2106084" y="4724400"/>
            <a:ext cx="0" cy="137160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318" name="Rectangle 43"/>
          <p:cNvSpPr>
            <a:spLocks noChangeArrowheads="1"/>
          </p:cNvSpPr>
          <p:nvPr/>
        </p:nvSpPr>
        <p:spPr bwMode="auto">
          <a:xfrm>
            <a:off x="4673600" y="6030914"/>
            <a:ext cx="645584" cy="369887"/>
          </a:xfrm>
          <a:prstGeom prst="rect">
            <a:avLst/>
          </a:prstGeom>
          <a:noFill/>
          <a:ln w="9525">
            <a:noFill/>
            <a:miter lim="800000"/>
            <a:headEnd/>
            <a:tailEnd/>
          </a:ln>
        </p:spPr>
        <p:txBody>
          <a:bodyPr>
            <a:spAutoFit/>
          </a:bodyPr>
          <a:lstStyle/>
          <a:p>
            <a:pPr eaLnBrk="1" hangingPunct="1">
              <a:spcBef>
                <a:spcPts val="1200"/>
              </a:spcBef>
            </a:pPr>
            <a:r>
              <a:rPr lang="en-US" altLang="en-US"/>
              <a:t>-2</a:t>
            </a:r>
          </a:p>
        </p:txBody>
      </p:sp>
      <p:sp>
        <p:nvSpPr>
          <p:cNvPr id="55319" name="Rectangle 44"/>
          <p:cNvSpPr>
            <a:spLocks noChangeArrowheads="1"/>
          </p:cNvSpPr>
          <p:nvPr/>
        </p:nvSpPr>
        <p:spPr bwMode="auto">
          <a:xfrm>
            <a:off x="6604001" y="6030914"/>
            <a:ext cx="615951" cy="369887"/>
          </a:xfrm>
          <a:prstGeom prst="rect">
            <a:avLst/>
          </a:prstGeom>
          <a:noFill/>
          <a:ln w="9525">
            <a:noFill/>
            <a:miter lim="800000"/>
            <a:headEnd/>
            <a:tailEnd/>
          </a:ln>
        </p:spPr>
        <p:txBody>
          <a:bodyPr>
            <a:spAutoFit/>
          </a:bodyPr>
          <a:lstStyle/>
          <a:p>
            <a:pPr eaLnBrk="1" hangingPunct="1">
              <a:spcBef>
                <a:spcPts val="1200"/>
              </a:spcBef>
            </a:pPr>
            <a:r>
              <a:rPr lang="en-US" altLang="en-US"/>
              <a:t>+2</a:t>
            </a:r>
          </a:p>
        </p:txBody>
      </p:sp>
      <p:sp>
        <p:nvSpPr>
          <p:cNvPr id="55320" name="Rectangle 45"/>
          <p:cNvSpPr>
            <a:spLocks noChangeArrowheads="1"/>
          </p:cNvSpPr>
          <p:nvPr/>
        </p:nvSpPr>
        <p:spPr bwMode="auto">
          <a:xfrm>
            <a:off x="8432800" y="6030914"/>
            <a:ext cx="711200" cy="369887"/>
          </a:xfrm>
          <a:prstGeom prst="rect">
            <a:avLst/>
          </a:prstGeom>
          <a:noFill/>
          <a:ln w="9525">
            <a:noFill/>
            <a:miter lim="800000"/>
            <a:headEnd/>
            <a:tailEnd/>
          </a:ln>
        </p:spPr>
        <p:txBody>
          <a:bodyPr>
            <a:spAutoFit/>
          </a:bodyPr>
          <a:lstStyle/>
          <a:p>
            <a:pPr eaLnBrk="1" hangingPunct="1">
              <a:spcBef>
                <a:spcPts val="1200"/>
              </a:spcBef>
            </a:pPr>
            <a:r>
              <a:rPr lang="en-US" altLang="en-US"/>
              <a:t>-3</a:t>
            </a:r>
          </a:p>
        </p:txBody>
      </p:sp>
      <p:sp>
        <p:nvSpPr>
          <p:cNvPr id="55321" name="Rectangle 46"/>
          <p:cNvSpPr>
            <a:spLocks noChangeArrowheads="1"/>
          </p:cNvSpPr>
          <p:nvPr/>
        </p:nvSpPr>
        <p:spPr bwMode="auto">
          <a:xfrm>
            <a:off x="11074401" y="6030914"/>
            <a:ext cx="615951" cy="369887"/>
          </a:xfrm>
          <a:prstGeom prst="rect">
            <a:avLst/>
          </a:prstGeom>
          <a:noFill/>
          <a:ln w="9525">
            <a:noFill/>
            <a:miter lim="800000"/>
            <a:headEnd/>
            <a:tailEnd/>
          </a:ln>
        </p:spPr>
        <p:txBody>
          <a:bodyPr>
            <a:spAutoFit/>
          </a:bodyPr>
          <a:lstStyle/>
          <a:p>
            <a:pPr eaLnBrk="1" hangingPunct="1">
              <a:spcBef>
                <a:spcPts val="1200"/>
              </a:spcBef>
            </a:pPr>
            <a:r>
              <a:rPr lang="en-US" altLang="en-US"/>
              <a:t>+3</a:t>
            </a:r>
          </a:p>
        </p:txBody>
      </p:sp>
      <p:cxnSp>
        <p:nvCxnSpPr>
          <p:cNvPr id="48" name="Straight Connector 47"/>
          <p:cNvCxnSpPr/>
          <p:nvPr/>
        </p:nvCxnSpPr>
        <p:spPr>
          <a:xfrm>
            <a:off x="6093885" y="4724400"/>
            <a:ext cx="2116" cy="137160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0056285" y="4724400"/>
            <a:ext cx="2116" cy="137160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1426810" y="273756"/>
            <a:ext cx="7667625"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The statistical way of thinking (population, sample, data etc.)</a:t>
            </a:r>
            <a:endParaRPr lang="en-US" sz="2800" b="1" dirty="0" smtClean="0">
              <a:solidFill>
                <a:srgbClr val="00B050"/>
              </a:solidFill>
            </a:endParaRPr>
          </a:p>
        </p:txBody>
      </p:sp>
      <p:sp>
        <p:nvSpPr>
          <p:cNvPr id="6147" name="Content Placeholder 2"/>
          <p:cNvSpPr>
            <a:spLocks noGrp="1"/>
          </p:cNvSpPr>
          <p:nvPr>
            <p:ph idx="1"/>
          </p:nvPr>
        </p:nvSpPr>
        <p:spPr>
          <a:xfrm>
            <a:off x="304800" y="936978"/>
            <a:ext cx="11684000" cy="5587999"/>
          </a:xfrm>
        </p:spPr>
        <p:txBody>
          <a:bodyPr>
            <a:normAutofit/>
          </a:bodyPr>
          <a:lstStyle/>
          <a:p>
            <a:pPr>
              <a:buNone/>
            </a:pPr>
            <a:r>
              <a:rPr lang="en-US" sz="2400" b="1" dirty="0" smtClean="0"/>
              <a:t>The Sources of Data</a:t>
            </a:r>
          </a:p>
          <a:p>
            <a:pPr>
              <a:buNone/>
            </a:pPr>
            <a:endParaRPr lang="en-US" altLang="en-US" sz="2400" dirty="0" smtClean="0"/>
          </a:p>
          <a:p>
            <a:pPr>
              <a:buNone/>
            </a:pPr>
            <a:r>
              <a:rPr lang="en-US" sz="2400" b="1" dirty="0" smtClean="0"/>
              <a:t>Primary data </a:t>
            </a:r>
          </a:p>
          <a:p>
            <a:pPr>
              <a:buNone/>
            </a:pPr>
            <a:r>
              <a:rPr lang="en-US" sz="2400" dirty="0" smtClean="0"/>
              <a:t>    data that you have collected for your own use</a:t>
            </a:r>
          </a:p>
          <a:p>
            <a:pPr>
              <a:buNone/>
            </a:pPr>
            <a:endParaRPr lang="en-US" sz="2400" dirty="0" smtClean="0"/>
          </a:p>
          <a:p>
            <a:pPr marL="0" lvl="1" indent="0">
              <a:buNone/>
            </a:pPr>
            <a:r>
              <a:rPr lang="en-US" sz="2400" b="1" dirty="0" smtClean="0"/>
              <a:t>Secondary data </a:t>
            </a:r>
          </a:p>
          <a:p>
            <a:pPr marL="0" lvl="1" indent="0">
              <a:buNone/>
            </a:pPr>
            <a:r>
              <a:rPr lang="en-US" sz="2400" dirty="0" smtClean="0"/>
              <a:t>     data collected by someone else</a:t>
            </a:r>
          </a:p>
          <a:p>
            <a:pPr>
              <a:buNone/>
            </a:pPr>
            <a:endParaRPr lang="en-US" altLang="en-US" sz="2400"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301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3012" name="Text Box 6"/>
          <p:cNvSpPr txBox="1">
            <a:spLocks noChangeArrowheads="1"/>
          </p:cNvSpPr>
          <p:nvPr/>
        </p:nvSpPr>
        <p:spPr bwMode="auto">
          <a:xfrm>
            <a:off x="406401" y="152400"/>
            <a:ext cx="480753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Standardizing </a:t>
            </a:r>
            <a:r>
              <a:rPr lang="en-US" altLang="en-US" sz="3200" b="1" dirty="0">
                <a:solidFill>
                  <a:srgbClr val="00B050"/>
                </a:solidFill>
              </a:rPr>
              <a:t>Variables</a:t>
            </a:r>
          </a:p>
        </p:txBody>
      </p:sp>
      <p:sp>
        <p:nvSpPr>
          <p:cNvPr id="43013" name="Text Box 7"/>
          <p:cNvSpPr txBox="1">
            <a:spLocks noChangeArrowheads="1"/>
          </p:cNvSpPr>
          <p:nvPr/>
        </p:nvSpPr>
        <p:spPr bwMode="auto">
          <a:xfrm>
            <a:off x="609600" y="962025"/>
            <a:ext cx="11243733"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To compare different variables, the values are standardized </a:t>
            </a:r>
            <a:r>
              <a:rPr lang="en-US" altLang="en-US" dirty="0" smtClean="0">
                <a:latin typeface="+mn-lt"/>
              </a:rPr>
              <a:t>by </a:t>
            </a:r>
            <a:r>
              <a:rPr lang="en-US" altLang="en-US" dirty="0">
                <a:latin typeface="+mn-lt"/>
              </a:rPr>
              <a:t>measuring how far they are from the mean in terms of the standard deviation.</a:t>
            </a:r>
          </a:p>
          <a:p>
            <a:pPr eaLnBrk="1" hangingPunct="1"/>
            <a:endParaRPr lang="en-US" altLang="en-US" dirty="0">
              <a:latin typeface="+mn-lt"/>
            </a:endParaRPr>
          </a:p>
          <a:p>
            <a:pPr eaLnBrk="1" hangingPunct="1"/>
            <a:r>
              <a:rPr lang="en-US" altLang="en-US" dirty="0">
                <a:latin typeface="+mn-lt"/>
              </a:rPr>
              <a:t>We measure the distance from the mean and divide by the standard deviation, and the result is the standardized value.  </a:t>
            </a:r>
          </a:p>
          <a:p>
            <a:pPr eaLnBrk="1" hangingPunct="1"/>
            <a:endParaRPr lang="en-US" altLang="en-US" dirty="0">
              <a:latin typeface="+mn-lt"/>
            </a:endParaRPr>
          </a:p>
          <a:p>
            <a:pPr eaLnBrk="1" hangingPunct="1"/>
            <a:r>
              <a:rPr lang="en-US" altLang="en-US" dirty="0">
                <a:latin typeface="+mn-lt"/>
              </a:rPr>
              <a:t>The standardized value tells how many standard deviations each value is above or below the overall mean.  Usually we call it a </a:t>
            </a:r>
            <a:r>
              <a:rPr lang="en-US" altLang="en-US" b="1" i="1" dirty="0">
                <a:latin typeface="+mn-lt"/>
              </a:rPr>
              <a:t>z</a:t>
            </a:r>
            <a:r>
              <a:rPr lang="en-US" altLang="en-US" b="1" dirty="0">
                <a:latin typeface="+mn-lt"/>
              </a:rPr>
              <a:t>-score</a:t>
            </a:r>
            <a:r>
              <a:rPr lang="en-US" altLang="en-US" dirty="0">
                <a:latin typeface="+mn-lt"/>
              </a:rPr>
              <a:t>.</a:t>
            </a:r>
          </a:p>
        </p:txBody>
      </p:sp>
    </p:spTree>
    <p:extLst>
      <p:ext uri="{BB962C8B-B14F-4D97-AF65-F5344CB8AC3E}">
        <p14:creationId xmlns:p14="http://schemas.microsoft.com/office/powerpoint/2010/main" xmlns="" val="366527559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124"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125" name="Text Box 7"/>
          <p:cNvSpPr txBox="1">
            <a:spLocks noChangeArrowheads="1"/>
          </p:cNvSpPr>
          <p:nvPr/>
        </p:nvSpPr>
        <p:spPr bwMode="auto">
          <a:xfrm>
            <a:off x="609600" y="962026"/>
            <a:ext cx="11277600"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dirty="0"/>
              <a:t>Measure how far a value is from the mean by subtracting the </a:t>
            </a:r>
            <a:r>
              <a:rPr lang="en-US" altLang="en-US" sz="2800" dirty="0" smtClean="0"/>
              <a:t>mean </a:t>
            </a:r>
            <a:r>
              <a:rPr lang="en-US" altLang="en-US" sz="2800" dirty="0"/>
              <a:t>and then divide it by the standard deviation. </a:t>
            </a:r>
            <a:r>
              <a:rPr lang="en-US" altLang="en-US" sz="2800" dirty="0" smtClean="0"/>
              <a:t>The </a:t>
            </a:r>
            <a:r>
              <a:rPr lang="en-US" altLang="en-US" sz="2800" dirty="0"/>
              <a:t>resulting value is a </a:t>
            </a:r>
            <a:r>
              <a:rPr lang="en-US" altLang="en-US" sz="2800" i="1" dirty="0">
                <a:solidFill>
                  <a:srgbClr val="00B050"/>
                </a:solidFill>
              </a:rPr>
              <a:t>standardized value </a:t>
            </a:r>
            <a:r>
              <a:rPr lang="en-US" altLang="en-US" sz="2800" dirty="0"/>
              <a:t>or </a:t>
            </a:r>
            <a:r>
              <a:rPr lang="en-US" altLang="en-US" sz="2800" i="1" dirty="0">
                <a:solidFill>
                  <a:srgbClr val="00B050"/>
                </a:solidFill>
                <a:latin typeface="Times New Roman" panose="02020603050405020304" pitchFamily="18" charset="0"/>
              </a:rPr>
              <a:t>z</a:t>
            </a:r>
            <a:r>
              <a:rPr lang="en-US" altLang="en-US" sz="2800" i="1" dirty="0">
                <a:solidFill>
                  <a:srgbClr val="00B050"/>
                </a:solidFill>
              </a:rPr>
              <a:t>-score.  </a:t>
            </a:r>
            <a:endParaRPr lang="en-US" altLang="en-US" sz="2800" dirty="0">
              <a:solidFill>
                <a:srgbClr val="00B050"/>
              </a:solidFill>
            </a:endParaRPr>
          </a:p>
        </p:txBody>
      </p:sp>
      <p:sp>
        <p:nvSpPr>
          <p:cNvPr id="5126" name="Text Box 7"/>
          <p:cNvSpPr txBox="1">
            <a:spLocks noChangeArrowheads="1"/>
          </p:cNvSpPr>
          <p:nvPr/>
        </p:nvSpPr>
        <p:spPr bwMode="auto">
          <a:xfrm>
            <a:off x="609600" y="3368676"/>
            <a:ext cx="1127760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800" dirty="0"/>
          </a:p>
          <a:p>
            <a:pPr eaLnBrk="1" hangingPunct="1"/>
            <a:endParaRPr lang="en-US" altLang="en-US" sz="2800" dirty="0"/>
          </a:p>
          <a:p>
            <a:pPr eaLnBrk="1" hangingPunct="1"/>
            <a:endParaRPr lang="en-US" altLang="en-US" sz="2800" dirty="0"/>
          </a:p>
          <a:p>
            <a:pPr eaLnBrk="1" hangingPunct="1"/>
            <a:r>
              <a:rPr lang="en-US" altLang="en-US" sz="2800" dirty="0"/>
              <a:t>For example, a </a:t>
            </a:r>
            <a:r>
              <a:rPr lang="en-US" altLang="en-US" sz="2800" i="1" dirty="0">
                <a:latin typeface="Times New Roman" panose="02020603050405020304" pitchFamily="18" charset="0"/>
              </a:rPr>
              <a:t>z</a:t>
            </a:r>
            <a:r>
              <a:rPr lang="en-US" altLang="en-US" sz="2800" dirty="0"/>
              <a:t>-score of 2 indicates that a data value is two standard deviations above the mean.</a:t>
            </a:r>
          </a:p>
        </p:txBody>
      </p:sp>
      <p:graphicFrame>
        <p:nvGraphicFramePr>
          <p:cNvPr id="5122" name="Object 8"/>
          <p:cNvGraphicFramePr>
            <a:graphicFrameLocks noChangeAspect="1"/>
          </p:cNvGraphicFramePr>
          <p:nvPr/>
        </p:nvGraphicFramePr>
        <p:xfrm>
          <a:off x="3792416" y="2565401"/>
          <a:ext cx="2657231" cy="1312863"/>
        </p:xfrm>
        <a:graphic>
          <a:graphicData uri="http://schemas.openxmlformats.org/presentationml/2006/ole">
            <p:oleObj spid="_x0000_s69634" name="Equation" r:id="rId4" imgW="596641" imgH="393529" progId="">
              <p:embed/>
            </p:oleObj>
          </a:graphicData>
        </a:graphic>
      </p:graphicFrame>
      <p:sp>
        <p:nvSpPr>
          <p:cNvPr id="5127" name="Text Box 6"/>
          <p:cNvSpPr txBox="1">
            <a:spLocks noChangeArrowheads="1"/>
          </p:cNvSpPr>
          <p:nvPr/>
        </p:nvSpPr>
        <p:spPr bwMode="auto">
          <a:xfrm>
            <a:off x="406401" y="152400"/>
            <a:ext cx="480753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Standardizing </a:t>
            </a:r>
            <a:r>
              <a:rPr lang="en-US" altLang="en-US" sz="3200" b="1" dirty="0">
                <a:solidFill>
                  <a:srgbClr val="00B050"/>
                </a:solidFill>
              </a:rPr>
              <a:t>Variables</a:t>
            </a:r>
          </a:p>
        </p:txBody>
      </p:sp>
    </p:spTree>
    <p:extLst>
      <p:ext uri="{BB962C8B-B14F-4D97-AF65-F5344CB8AC3E}">
        <p14:creationId xmlns:p14="http://schemas.microsoft.com/office/powerpoint/2010/main" xmlns="" val="369087509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838200" y="76200"/>
            <a:ext cx="10515600" cy="914400"/>
          </a:xfrm>
        </p:spPr>
        <p:txBody>
          <a:bodyPr/>
          <a:lstStyle/>
          <a:p>
            <a:r>
              <a:rPr lang="en-US" altLang="en-US" smtClean="0"/>
              <a:t>The </a:t>
            </a:r>
            <a:r>
              <a:rPr lang="en-US" altLang="en-US" i="1" smtClean="0"/>
              <a:t>z</a:t>
            </a:r>
            <a:r>
              <a:rPr lang="en-US" altLang="en-US" smtClean="0"/>
              <a:t>-Score</a:t>
            </a:r>
          </a:p>
        </p:txBody>
      </p:sp>
      <p:sp>
        <p:nvSpPr>
          <p:cNvPr id="52227" name="Content Placeholder 2"/>
          <p:cNvSpPr>
            <a:spLocks noGrp="1"/>
          </p:cNvSpPr>
          <p:nvPr>
            <p:ph idx="1"/>
          </p:nvPr>
        </p:nvSpPr>
        <p:spPr>
          <a:xfrm>
            <a:off x="304800" y="1371600"/>
            <a:ext cx="11684000" cy="4876800"/>
          </a:xfrm>
        </p:spPr>
        <p:txBody>
          <a:bodyPr/>
          <a:lstStyle/>
          <a:p>
            <a:pPr>
              <a:spcBef>
                <a:spcPts val="2400"/>
              </a:spcBef>
              <a:buFont typeface="Arial" charset="0"/>
              <a:buNone/>
              <a:defRPr/>
            </a:pPr>
            <a:r>
              <a:rPr lang="en-US" sz="2800" dirty="0" smtClean="0">
                <a:solidFill>
                  <a:schemeClr val="tx1"/>
                </a:solidFill>
              </a:rPr>
              <a:t>The </a:t>
            </a:r>
            <a:r>
              <a:rPr lang="en-US" sz="2800" b="1" i="1" dirty="0" smtClean="0">
                <a:solidFill>
                  <a:schemeClr val="tx1"/>
                </a:solidFill>
              </a:rPr>
              <a:t>z</a:t>
            </a:r>
            <a:r>
              <a:rPr lang="en-US" sz="2800" b="1" dirty="0" smtClean="0">
                <a:solidFill>
                  <a:schemeClr val="tx1"/>
                </a:solidFill>
              </a:rPr>
              <a:t>-score</a:t>
            </a:r>
            <a:r>
              <a:rPr lang="en-US" sz="2800" dirty="0" smtClean="0">
                <a:solidFill>
                  <a:schemeClr val="tx1"/>
                </a:solidFill>
              </a:rPr>
              <a:t> identifies the number of standard deviations a particular value is from the mean of its distribution</a:t>
            </a:r>
          </a:p>
          <a:p>
            <a:pPr marL="342900" indent="-342900">
              <a:spcBef>
                <a:spcPts val="2400"/>
              </a:spcBef>
              <a:buNone/>
              <a:defRPr/>
            </a:pPr>
            <a:r>
              <a:rPr lang="en-US" sz="2400" dirty="0" smtClean="0">
                <a:solidFill>
                  <a:schemeClr val="tx1"/>
                </a:solidFill>
              </a:rPr>
              <a:t>A </a:t>
            </a:r>
            <a:r>
              <a:rPr lang="en-US" sz="2400" i="1" dirty="0" smtClean="0">
                <a:solidFill>
                  <a:schemeClr val="tx1"/>
                </a:solidFill>
              </a:rPr>
              <a:t>z</a:t>
            </a:r>
            <a:r>
              <a:rPr lang="en-US" sz="2400" dirty="0" smtClean="0">
                <a:solidFill>
                  <a:schemeClr val="tx1"/>
                </a:solidFill>
              </a:rPr>
              <a:t>-score has no units</a:t>
            </a:r>
          </a:p>
          <a:p>
            <a:pPr>
              <a:spcBef>
                <a:spcPts val="2400"/>
              </a:spcBef>
              <a:buFont typeface="Arial" charset="0"/>
              <a:buNone/>
              <a:defRPr/>
            </a:pPr>
            <a:r>
              <a:rPr lang="en-US" sz="2400" dirty="0" smtClean="0">
                <a:solidFill>
                  <a:schemeClr val="tx1"/>
                </a:solidFill>
              </a:rPr>
              <a:t>The </a:t>
            </a:r>
            <a:r>
              <a:rPr lang="en-US" sz="2400" i="1" dirty="0" smtClean="0">
                <a:solidFill>
                  <a:schemeClr val="tx1"/>
                </a:solidFill>
              </a:rPr>
              <a:t>z</a:t>
            </a:r>
            <a:r>
              <a:rPr lang="en-US" sz="2400" dirty="0" smtClean="0">
                <a:solidFill>
                  <a:schemeClr val="tx1"/>
                </a:solidFill>
              </a:rPr>
              <a:t>-score is   - </a:t>
            </a:r>
            <a:r>
              <a:rPr lang="en-US" sz="2400" b="1" dirty="0" smtClean="0">
                <a:solidFill>
                  <a:schemeClr val="tx1"/>
                </a:solidFill>
              </a:rPr>
              <a:t>zero</a:t>
            </a:r>
            <a:r>
              <a:rPr lang="en-US" sz="2400" dirty="0" smtClean="0">
                <a:solidFill>
                  <a:schemeClr val="tx1"/>
                </a:solidFill>
              </a:rPr>
              <a:t> for values equal to the mean</a:t>
            </a:r>
          </a:p>
          <a:p>
            <a:pPr>
              <a:spcBef>
                <a:spcPts val="1200"/>
              </a:spcBef>
              <a:buFontTx/>
              <a:buNone/>
              <a:defRPr/>
            </a:pPr>
            <a:r>
              <a:rPr lang="en-US" sz="2400" dirty="0" smtClean="0">
                <a:solidFill>
                  <a:schemeClr val="tx1"/>
                </a:solidFill>
              </a:rPr>
              <a:t>		        - </a:t>
            </a:r>
            <a:r>
              <a:rPr lang="en-US" sz="2400" b="1" dirty="0" smtClean="0">
                <a:solidFill>
                  <a:schemeClr val="tx1"/>
                </a:solidFill>
              </a:rPr>
              <a:t>positive</a:t>
            </a:r>
            <a:r>
              <a:rPr lang="en-US" sz="2400" dirty="0" smtClean="0">
                <a:solidFill>
                  <a:schemeClr val="tx1"/>
                </a:solidFill>
              </a:rPr>
              <a:t> for values above the mean</a:t>
            </a:r>
          </a:p>
          <a:p>
            <a:pPr>
              <a:spcBef>
                <a:spcPts val="1200"/>
              </a:spcBef>
              <a:buFontTx/>
              <a:buNone/>
              <a:defRPr/>
            </a:pPr>
            <a:r>
              <a:rPr lang="en-US" sz="2400" dirty="0" smtClean="0">
                <a:solidFill>
                  <a:schemeClr val="tx1"/>
                </a:solidFill>
              </a:rPr>
              <a:t>		        - </a:t>
            </a:r>
            <a:r>
              <a:rPr lang="en-US" sz="2400" b="1" dirty="0" smtClean="0">
                <a:solidFill>
                  <a:schemeClr val="tx1"/>
                </a:solidFill>
              </a:rPr>
              <a:t>negative</a:t>
            </a:r>
            <a:r>
              <a:rPr lang="en-US" sz="2400" dirty="0" smtClean="0">
                <a:solidFill>
                  <a:schemeClr val="tx1"/>
                </a:solidFill>
              </a:rPr>
              <a:t> for values below the mean</a:t>
            </a:r>
          </a:p>
          <a:p>
            <a:pPr>
              <a:spcBef>
                <a:spcPts val="2400"/>
              </a:spcBef>
              <a:buFont typeface="Arial" charset="0"/>
              <a:buNone/>
              <a:defRPr/>
            </a:pPr>
            <a:r>
              <a:rPr lang="en-US" sz="2400" dirty="0" smtClean="0">
                <a:solidFill>
                  <a:schemeClr val="tx1"/>
                </a:solidFill>
              </a:rPr>
              <a:t>A data value that has a </a:t>
            </a:r>
            <a:r>
              <a:rPr lang="en-US" sz="2400" i="1" dirty="0" smtClean="0">
                <a:solidFill>
                  <a:schemeClr val="tx1"/>
                </a:solidFill>
              </a:rPr>
              <a:t>z</a:t>
            </a:r>
            <a:r>
              <a:rPr lang="en-US" sz="2400" dirty="0" smtClean="0">
                <a:solidFill>
                  <a:schemeClr val="tx1"/>
                </a:solidFill>
              </a:rPr>
              <a:t>-scores above +3 or below -3 is categorized as an </a:t>
            </a:r>
            <a:r>
              <a:rPr lang="en-US" sz="2400" b="1" dirty="0" smtClean="0">
                <a:solidFill>
                  <a:schemeClr val="tx1"/>
                </a:solidFill>
              </a:rPr>
              <a:t>outlier </a:t>
            </a:r>
            <a:r>
              <a:rPr lang="en-US" sz="2400" dirty="0" smtClean="0">
                <a:solidFill>
                  <a:schemeClr val="tx1"/>
                </a:solidFill>
              </a:rPr>
              <a:t>(has a value far from the mean)</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838200" y="76200"/>
            <a:ext cx="10515600" cy="914400"/>
          </a:xfrm>
        </p:spPr>
        <p:txBody>
          <a:bodyPr/>
          <a:lstStyle/>
          <a:p>
            <a:r>
              <a:rPr lang="en-US" altLang="en-US" smtClean="0"/>
              <a:t>The </a:t>
            </a:r>
            <a:r>
              <a:rPr lang="en-US" altLang="en-US" i="1" smtClean="0"/>
              <a:t>z</a:t>
            </a:r>
            <a:r>
              <a:rPr lang="en-US" altLang="en-US" smtClean="0"/>
              <a:t>-Score</a:t>
            </a:r>
          </a:p>
        </p:txBody>
      </p:sp>
      <p:sp>
        <p:nvSpPr>
          <p:cNvPr id="53251" name="Content Placeholder 2"/>
          <p:cNvSpPr>
            <a:spLocks noGrp="1"/>
          </p:cNvSpPr>
          <p:nvPr>
            <p:ph idx="1"/>
          </p:nvPr>
        </p:nvSpPr>
        <p:spPr>
          <a:xfrm>
            <a:off x="609600" y="1295400"/>
            <a:ext cx="8229600" cy="609600"/>
          </a:xfrm>
        </p:spPr>
        <p:txBody>
          <a:bodyPr>
            <a:normAutofit/>
          </a:bodyPr>
          <a:lstStyle/>
          <a:p>
            <a:r>
              <a:rPr lang="en-US" altLang="en-US" sz="2400" dirty="0" smtClean="0"/>
              <a:t>Formula for the </a:t>
            </a:r>
            <a:r>
              <a:rPr lang="en-US" altLang="en-US" sz="2400" b="1" dirty="0" smtClean="0"/>
              <a:t>population</a:t>
            </a:r>
            <a:r>
              <a:rPr lang="en-US" altLang="en-US" sz="2400" dirty="0" smtClean="0"/>
              <a:t> </a:t>
            </a:r>
            <a:r>
              <a:rPr lang="en-US" altLang="en-US" sz="2400" i="1" dirty="0" smtClean="0"/>
              <a:t>z</a:t>
            </a:r>
            <a:r>
              <a:rPr lang="en-US" altLang="en-US" sz="2400" dirty="0" smtClean="0"/>
              <a:t>-score</a:t>
            </a:r>
          </a:p>
        </p:txBody>
      </p:sp>
      <p:graphicFrame>
        <p:nvGraphicFramePr>
          <p:cNvPr id="53252" name="Object 1"/>
          <p:cNvGraphicFramePr>
            <a:graphicFrameLocks noChangeAspect="1"/>
          </p:cNvGraphicFramePr>
          <p:nvPr/>
        </p:nvGraphicFramePr>
        <p:xfrm>
          <a:off x="1727200" y="2057400"/>
          <a:ext cx="2203451" cy="1066800"/>
        </p:xfrm>
        <a:graphic>
          <a:graphicData uri="http://schemas.openxmlformats.org/presentationml/2006/ole">
            <p:oleObj spid="_x0000_s70658" name="Equation" r:id="rId3" imgW="609336" imgH="393529" progId="">
              <p:embed/>
            </p:oleObj>
          </a:graphicData>
        </a:graphic>
      </p:graphicFrame>
      <p:sp>
        <p:nvSpPr>
          <p:cNvPr id="53253" name="Content Placeholder 2"/>
          <p:cNvSpPr txBox="1">
            <a:spLocks/>
          </p:cNvSpPr>
          <p:nvPr/>
        </p:nvSpPr>
        <p:spPr bwMode="auto">
          <a:xfrm>
            <a:off x="609600" y="3352800"/>
            <a:ext cx="7620000" cy="533400"/>
          </a:xfrm>
          <a:prstGeom prst="rect">
            <a:avLst/>
          </a:prstGeom>
          <a:noFill/>
          <a:ln w="9525">
            <a:noFill/>
            <a:miter lim="800000"/>
            <a:headEnd/>
            <a:tailEnd/>
          </a:ln>
          <a:effectLst/>
        </p:spPr>
        <p:txBody>
          <a:bodyPr/>
          <a:lstStyle/>
          <a:p>
            <a:pPr marL="342900" indent="-342900">
              <a:spcBef>
                <a:spcPct val="20000"/>
              </a:spcBef>
              <a:buClr>
                <a:srgbClr val="00B400"/>
              </a:buClr>
              <a:buFontTx/>
              <a:buChar char="•"/>
            </a:pPr>
            <a:r>
              <a:rPr lang="en-US" altLang="en-US" sz="2800"/>
              <a:t>Formula for the </a:t>
            </a:r>
            <a:r>
              <a:rPr lang="en-US" altLang="en-US" sz="2800" b="1"/>
              <a:t>sample</a:t>
            </a:r>
            <a:r>
              <a:rPr lang="en-US" altLang="en-US" sz="2800"/>
              <a:t> </a:t>
            </a:r>
            <a:r>
              <a:rPr lang="en-US" altLang="en-US" sz="2800" i="1"/>
              <a:t>z</a:t>
            </a:r>
            <a:r>
              <a:rPr lang="en-US" altLang="en-US" sz="2800"/>
              <a:t>-score:</a:t>
            </a:r>
          </a:p>
          <a:p>
            <a:pPr marL="342900" indent="-342900">
              <a:spcBef>
                <a:spcPct val="20000"/>
              </a:spcBef>
              <a:buClr>
                <a:srgbClr val="00B400"/>
              </a:buClr>
              <a:buFontTx/>
              <a:buChar char="•"/>
            </a:pPr>
            <a:endParaRPr lang="en-US" altLang="en-US" sz="2800"/>
          </a:p>
        </p:txBody>
      </p:sp>
      <p:graphicFrame>
        <p:nvGraphicFramePr>
          <p:cNvPr id="53254" name="Object 2"/>
          <p:cNvGraphicFramePr>
            <a:graphicFrameLocks noChangeAspect="1"/>
          </p:cNvGraphicFramePr>
          <p:nvPr/>
        </p:nvGraphicFramePr>
        <p:xfrm>
          <a:off x="1750484" y="4114800"/>
          <a:ext cx="2156883" cy="1066800"/>
        </p:xfrm>
        <a:graphic>
          <a:graphicData uri="http://schemas.openxmlformats.org/presentationml/2006/ole">
            <p:oleObj spid="_x0000_s70659" name="Equation" r:id="rId4" imgW="596641" imgH="393529" progId="">
              <p:embed/>
            </p:oleObj>
          </a:graphicData>
        </a:graphic>
      </p:graphicFrame>
      <p:sp>
        <p:nvSpPr>
          <p:cNvPr id="9" name="Text Box 6"/>
          <p:cNvSpPr txBox="1">
            <a:spLocks noChangeArrowheads="1"/>
          </p:cNvSpPr>
          <p:nvPr/>
        </p:nvSpPr>
        <p:spPr bwMode="auto">
          <a:xfrm>
            <a:off x="4394200" y="2057400"/>
            <a:ext cx="152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Where</a:t>
            </a:r>
            <a:r>
              <a:rPr lang="en-US" sz="2400" dirty="0">
                <a:latin typeface="+mn-lt"/>
                <a:cs typeface="Arial" charset="0"/>
              </a:rPr>
              <a:t> </a:t>
            </a:r>
          </a:p>
        </p:txBody>
      </p:sp>
      <p:sp>
        <p:nvSpPr>
          <p:cNvPr id="10" name="Text Box 7"/>
          <p:cNvSpPr txBox="1">
            <a:spLocks noChangeArrowheads="1"/>
          </p:cNvSpPr>
          <p:nvPr/>
        </p:nvSpPr>
        <p:spPr bwMode="auto">
          <a:xfrm>
            <a:off x="5156200" y="2057400"/>
            <a:ext cx="6934200"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ts val="0"/>
              </a:spcBef>
              <a:defRPr/>
            </a:pPr>
            <a:r>
              <a:rPr lang="en-US" sz="2000" dirty="0">
                <a:latin typeface="+mn-lt"/>
                <a:cs typeface="Arial" charset="0"/>
              </a:rPr>
              <a:t>       </a:t>
            </a:r>
            <a:r>
              <a:rPr lang="en-US" sz="2000" dirty="0" smtClean="0">
                <a:latin typeface="+mn-lt"/>
                <a:cs typeface="Arial" charset="0"/>
              </a:rPr>
              <a:t>= </a:t>
            </a:r>
            <a:r>
              <a:rPr lang="en-US" sz="2000" dirty="0">
                <a:latin typeface="+mn-lt"/>
                <a:cs typeface="Arial" charset="0"/>
              </a:rPr>
              <a:t>the data value of interest</a:t>
            </a:r>
          </a:p>
          <a:p>
            <a:pPr eaLnBrk="1" hangingPunct="1">
              <a:spcBef>
                <a:spcPts val="0"/>
              </a:spcBef>
              <a:defRPr/>
            </a:pPr>
            <a:r>
              <a:rPr lang="en-US" sz="2000" dirty="0">
                <a:latin typeface="+mn-lt"/>
                <a:cs typeface="Arial" charset="0"/>
              </a:rPr>
              <a:t>	</a:t>
            </a:r>
            <a:r>
              <a:rPr lang="en-US" sz="2000" dirty="0">
                <a:latin typeface="Arial" charset="0"/>
                <a:cs typeface="Arial" charset="0"/>
              </a:rPr>
              <a:t>= the population mean</a:t>
            </a:r>
            <a:endParaRPr lang="en-US" sz="2000" dirty="0">
              <a:latin typeface="+mn-lt"/>
              <a:cs typeface="Arial" charset="0"/>
            </a:endParaRPr>
          </a:p>
          <a:p>
            <a:pPr eaLnBrk="1" hangingPunct="1">
              <a:spcBef>
                <a:spcPts val="0"/>
              </a:spcBef>
              <a:defRPr/>
            </a:pPr>
            <a:r>
              <a:rPr lang="en-US" sz="2000" dirty="0">
                <a:latin typeface="+mn-lt"/>
                <a:cs typeface="Arial" charset="0"/>
              </a:rPr>
              <a:t>	= the population standard deviation</a:t>
            </a:r>
          </a:p>
        </p:txBody>
      </p:sp>
      <p:graphicFrame>
        <p:nvGraphicFramePr>
          <p:cNvPr id="53257" name="Object 10"/>
          <p:cNvGraphicFramePr>
            <a:graphicFrameLocks noChangeAspect="1"/>
          </p:cNvGraphicFramePr>
          <p:nvPr/>
        </p:nvGraphicFramePr>
        <p:xfrm>
          <a:off x="5371396" y="2433991"/>
          <a:ext cx="408516" cy="331787"/>
        </p:xfrm>
        <a:graphic>
          <a:graphicData uri="http://schemas.openxmlformats.org/presentationml/2006/ole">
            <p:oleObj spid="_x0000_s70660" name="Equation" r:id="rId5" imgW="152268" imgH="164957" progId="">
              <p:embed/>
            </p:oleObj>
          </a:graphicData>
        </a:graphic>
      </p:graphicFrame>
      <p:graphicFrame>
        <p:nvGraphicFramePr>
          <p:cNvPr id="53258" name="Object 11"/>
          <p:cNvGraphicFramePr>
            <a:graphicFrameLocks noChangeAspect="1"/>
          </p:cNvGraphicFramePr>
          <p:nvPr/>
        </p:nvGraphicFramePr>
        <p:xfrm>
          <a:off x="5360108" y="2765778"/>
          <a:ext cx="408516" cy="280988"/>
        </p:xfrm>
        <a:graphic>
          <a:graphicData uri="http://schemas.openxmlformats.org/presentationml/2006/ole">
            <p:oleObj spid="_x0000_s70661" name="Equation" r:id="rId6" imgW="152334" imgH="139639" progId="">
              <p:embed/>
            </p:oleObj>
          </a:graphicData>
        </a:graphic>
      </p:graphicFrame>
      <p:sp>
        <p:nvSpPr>
          <p:cNvPr id="13" name="Text Box 6"/>
          <p:cNvSpPr txBox="1">
            <a:spLocks noChangeArrowheads="1"/>
          </p:cNvSpPr>
          <p:nvPr/>
        </p:nvSpPr>
        <p:spPr bwMode="auto">
          <a:xfrm>
            <a:off x="4394200" y="4191000"/>
            <a:ext cx="152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Where</a:t>
            </a:r>
            <a:r>
              <a:rPr lang="en-US" sz="2400" dirty="0">
                <a:latin typeface="+mn-lt"/>
                <a:cs typeface="Arial" charset="0"/>
              </a:rPr>
              <a:t> </a:t>
            </a:r>
          </a:p>
        </p:txBody>
      </p:sp>
      <p:sp>
        <p:nvSpPr>
          <p:cNvPr id="14" name="Text Box 7"/>
          <p:cNvSpPr txBox="1">
            <a:spLocks noChangeArrowheads="1"/>
          </p:cNvSpPr>
          <p:nvPr/>
        </p:nvSpPr>
        <p:spPr bwMode="auto">
          <a:xfrm>
            <a:off x="5156200" y="4191000"/>
            <a:ext cx="6934200"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ts val="0"/>
              </a:spcBef>
              <a:defRPr/>
            </a:pPr>
            <a:r>
              <a:rPr lang="en-US" sz="2000" dirty="0">
                <a:latin typeface="+mn-lt"/>
                <a:cs typeface="Arial" charset="0"/>
              </a:rPr>
              <a:t>         	= the data value of interest</a:t>
            </a:r>
          </a:p>
          <a:p>
            <a:pPr eaLnBrk="1" hangingPunct="1">
              <a:spcBef>
                <a:spcPts val="0"/>
              </a:spcBef>
              <a:defRPr/>
            </a:pPr>
            <a:r>
              <a:rPr lang="en-US" sz="2000" dirty="0">
                <a:latin typeface="+mn-lt"/>
                <a:cs typeface="Arial" charset="0"/>
              </a:rPr>
              <a:t>	</a:t>
            </a:r>
            <a:r>
              <a:rPr lang="en-US" sz="2000" dirty="0" smtClean="0">
                <a:latin typeface="+mn-lt"/>
                <a:cs typeface="Arial" charset="0"/>
              </a:rPr>
              <a:t>      </a:t>
            </a:r>
            <a:r>
              <a:rPr lang="en-US" sz="2000" dirty="0" smtClean="0">
                <a:latin typeface="Arial" charset="0"/>
                <a:cs typeface="Arial" charset="0"/>
              </a:rPr>
              <a:t>= </a:t>
            </a:r>
            <a:r>
              <a:rPr lang="en-US" sz="2000" dirty="0">
                <a:latin typeface="Arial" charset="0"/>
                <a:cs typeface="Arial" charset="0"/>
              </a:rPr>
              <a:t>the sample mean</a:t>
            </a:r>
            <a:endParaRPr lang="en-US" sz="2000" dirty="0">
              <a:latin typeface="+mn-lt"/>
              <a:cs typeface="Arial" charset="0"/>
            </a:endParaRPr>
          </a:p>
          <a:p>
            <a:pPr eaLnBrk="1" hangingPunct="1">
              <a:spcBef>
                <a:spcPts val="0"/>
              </a:spcBef>
              <a:defRPr/>
            </a:pPr>
            <a:r>
              <a:rPr lang="en-US" sz="2000" dirty="0">
                <a:latin typeface="+mn-lt"/>
                <a:cs typeface="Arial" charset="0"/>
              </a:rPr>
              <a:t>	</a:t>
            </a:r>
            <a:r>
              <a:rPr lang="en-US" sz="2000" dirty="0" smtClean="0">
                <a:latin typeface="+mn-lt"/>
                <a:cs typeface="Arial" charset="0"/>
              </a:rPr>
              <a:t>      = </a:t>
            </a:r>
            <a:r>
              <a:rPr lang="en-US" sz="2000" dirty="0">
                <a:latin typeface="+mn-lt"/>
                <a:cs typeface="Arial" charset="0"/>
              </a:rPr>
              <a:t>the sample standard deviation</a:t>
            </a:r>
          </a:p>
        </p:txBody>
      </p:sp>
      <p:graphicFrame>
        <p:nvGraphicFramePr>
          <p:cNvPr id="53261" name="Object 14"/>
          <p:cNvGraphicFramePr>
            <a:graphicFrameLocks noChangeAspect="1"/>
          </p:cNvGraphicFramePr>
          <p:nvPr/>
        </p:nvGraphicFramePr>
        <p:xfrm>
          <a:off x="5388329" y="4578881"/>
          <a:ext cx="374649" cy="331787"/>
        </p:xfrm>
        <a:graphic>
          <a:graphicData uri="http://schemas.openxmlformats.org/presentationml/2006/ole">
            <p:oleObj spid="_x0000_s70662" name="Equation" r:id="rId7" imgW="139579" imgH="164957" progId="">
              <p:embed/>
            </p:oleObj>
          </a:graphicData>
        </a:graphic>
      </p:graphicFrame>
      <p:graphicFrame>
        <p:nvGraphicFramePr>
          <p:cNvPr id="53262" name="Object 15"/>
          <p:cNvGraphicFramePr>
            <a:graphicFrameLocks noChangeAspect="1"/>
          </p:cNvGraphicFramePr>
          <p:nvPr/>
        </p:nvGraphicFramePr>
        <p:xfrm>
          <a:off x="5377041" y="4876800"/>
          <a:ext cx="306916" cy="280988"/>
        </p:xfrm>
        <a:graphic>
          <a:graphicData uri="http://schemas.openxmlformats.org/presentationml/2006/ole">
            <p:oleObj spid="_x0000_s70663" name="Equation" r:id="rId8" imgW="114201" imgH="139579" progId="">
              <p:embed/>
            </p:oleObj>
          </a:graphicData>
        </a:graphic>
      </p:graphicFrame>
      <p:graphicFrame>
        <p:nvGraphicFramePr>
          <p:cNvPr id="53263" name="Object 3"/>
          <p:cNvGraphicFramePr>
            <a:graphicFrameLocks noChangeAspect="1"/>
          </p:cNvGraphicFramePr>
          <p:nvPr/>
        </p:nvGraphicFramePr>
        <p:xfrm>
          <a:off x="5350934" y="2147711"/>
          <a:ext cx="340784" cy="280988"/>
        </p:xfrm>
        <a:graphic>
          <a:graphicData uri="http://schemas.openxmlformats.org/presentationml/2006/ole">
            <p:oleObj spid="_x0000_s70664" name="Equation" r:id="rId9" imgW="126835" imgH="139518" progId="">
              <p:embed/>
            </p:oleObj>
          </a:graphicData>
        </a:graphic>
      </p:graphicFrame>
      <p:graphicFrame>
        <p:nvGraphicFramePr>
          <p:cNvPr id="53264" name="Object 4"/>
          <p:cNvGraphicFramePr>
            <a:graphicFrameLocks noChangeAspect="1"/>
          </p:cNvGraphicFramePr>
          <p:nvPr/>
        </p:nvGraphicFramePr>
        <p:xfrm>
          <a:off x="5382684" y="4324881"/>
          <a:ext cx="340783" cy="280987"/>
        </p:xfrm>
        <a:graphic>
          <a:graphicData uri="http://schemas.openxmlformats.org/presentationml/2006/ole">
            <p:oleObj spid="_x0000_s70665" name="Equation" r:id="rId10" imgW="126835" imgH="139518" progId="">
              <p:embed/>
            </p:oleObj>
          </a:graphicData>
        </a:graphic>
      </p:graphicFrame>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p:cNvPicPr>
            <a:picLocks noChangeAspect="1"/>
          </p:cNvPicPr>
          <p:nvPr/>
        </p:nvPicPr>
        <p:blipFill>
          <a:blip r:embed="rId3" cstate="print"/>
          <a:srcRect/>
          <a:stretch>
            <a:fillRect/>
          </a:stretch>
        </p:blipFill>
        <p:spPr bwMode="auto">
          <a:xfrm>
            <a:off x="44451" y="1525589"/>
            <a:ext cx="8185149" cy="3360737"/>
          </a:xfrm>
          <a:prstGeom prst="rect">
            <a:avLst/>
          </a:prstGeom>
          <a:noFill/>
          <a:ln w="9525">
            <a:noFill/>
            <a:miter lim="800000"/>
            <a:headEnd/>
            <a:tailEnd/>
          </a:ln>
        </p:spPr>
      </p:pic>
      <p:sp>
        <p:nvSpPr>
          <p:cNvPr id="54275" name="Title 1"/>
          <p:cNvSpPr>
            <a:spLocks noGrp="1"/>
          </p:cNvSpPr>
          <p:nvPr>
            <p:ph type="title"/>
          </p:nvPr>
        </p:nvSpPr>
        <p:spPr>
          <a:xfrm>
            <a:off x="838200" y="76200"/>
            <a:ext cx="10515600" cy="914400"/>
          </a:xfrm>
        </p:spPr>
        <p:txBody>
          <a:bodyPr/>
          <a:lstStyle/>
          <a:p>
            <a:r>
              <a:rPr lang="en-US" altLang="en-US" i="1" smtClean="0"/>
              <a:t>z</a:t>
            </a:r>
            <a:r>
              <a:rPr lang="en-US" altLang="en-US" smtClean="0"/>
              <a:t>-Score Example</a:t>
            </a:r>
          </a:p>
        </p:txBody>
      </p:sp>
      <p:sp>
        <p:nvSpPr>
          <p:cNvPr id="7" name="Oval 6"/>
          <p:cNvSpPr/>
          <p:nvPr/>
        </p:nvSpPr>
        <p:spPr>
          <a:xfrm>
            <a:off x="7253818" y="2859088"/>
            <a:ext cx="793749" cy="381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TextBox 3"/>
          <p:cNvSpPr txBox="1"/>
          <p:nvPr/>
        </p:nvSpPr>
        <p:spPr bwMode="auto">
          <a:xfrm>
            <a:off x="8123768" y="2806701"/>
            <a:ext cx="2173817" cy="461963"/>
          </a:xfrm>
          <a:prstGeom prst="rect">
            <a:avLst/>
          </a:prstGeom>
          <a:noFill/>
          <a:ln w="127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400" i="1" dirty="0">
                <a:latin typeface="+mn-lt"/>
                <a:cs typeface="Arial" charset="0"/>
              </a:rPr>
              <a:t>z</a:t>
            </a:r>
            <a:r>
              <a:rPr lang="en-US" sz="2400" dirty="0">
                <a:latin typeface="+mn-lt"/>
                <a:cs typeface="Arial" charset="0"/>
              </a:rPr>
              <a:t>-score = ?</a:t>
            </a:r>
          </a:p>
        </p:txBody>
      </p:sp>
      <p:sp>
        <p:nvSpPr>
          <p:cNvPr id="12" name="Oval 11"/>
          <p:cNvSpPr/>
          <p:nvPr/>
        </p:nvSpPr>
        <p:spPr>
          <a:xfrm>
            <a:off x="7133167" y="4202113"/>
            <a:ext cx="914400" cy="762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TextBox 12"/>
          <p:cNvSpPr txBox="1"/>
          <p:nvPr/>
        </p:nvSpPr>
        <p:spPr bwMode="auto">
          <a:xfrm>
            <a:off x="8128000" y="3352801"/>
            <a:ext cx="3962400" cy="1015663"/>
          </a:xfrm>
          <a:prstGeom prst="rect">
            <a:avLst/>
          </a:prstGeom>
          <a:noFill/>
          <a:ln w="127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b="1" dirty="0">
                <a:latin typeface="+mn-lt"/>
                <a:cs typeface="Arial" charset="0"/>
              </a:rPr>
              <a:t>Question:  </a:t>
            </a:r>
            <a:r>
              <a:rPr lang="en-US" sz="2000" dirty="0">
                <a:latin typeface="+mn-lt"/>
                <a:cs typeface="Arial" charset="0"/>
              </a:rPr>
              <a:t>How far is 670 from the sample mean of 776.3 (in standard deviation increments)?</a:t>
            </a:r>
          </a:p>
        </p:txBody>
      </p:sp>
      <p:graphicFrame>
        <p:nvGraphicFramePr>
          <p:cNvPr id="54280" name="Object 4"/>
          <p:cNvGraphicFramePr>
            <a:graphicFrameLocks noChangeAspect="1"/>
          </p:cNvGraphicFramePr>
          <p:nvPr/>
        </p:nvGraphicFramePr>
        <p:xfrm>
          <a:off x="508000" y="5397500"/>
          <a:ext cx="5791200" cy="787400"/>
        </p:xfrm>
        <a:graphic>
          <a:graphicData uri="http://schemas.openxmlformats.org/presentationml/2006/ole">
            <p:oleObj spid="_x0000_s71682" name="Equation" r:id="rId4" imgW="2171700" imgH="393700" progId="">
              <p:embed/>
            </p:oleObj>
          </a:graphicData>
        </a:graphic>
      </p:graphicFrame>
      <p:sp>
        <p:nvSpPr>
          <p:cNvPr id="15" name="TextBox 14"/>
          <p:cNvSpPr txBox="1"/>
          <p:nvPr/>
        </p:nvSpPr>
        <p:spPr bwMode="auto">
          <a:xfrm>
            <a:off x="7270751" y="5232400"/>
            <a:ext cx="4267200" cy="707886"/>
          </a:xfrm>
          <a:prstGeom prst="rect">
            <a:avLst/>
          </a:prstGeom>
          <a:noFill/>
          <a:ln w="127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b="1" dirty="0">
                <a:latin typeface="+mn-lt"/>
                <a:cs typeface="Arial" charset="0"/>
              </a:rPr>
              <a:t>Answer:  </a:t>
            </a:r>
            <a:r>
              <a:rPr lang="en-US" sz="2000" dirty="0">
                <a:latin typeface="+mn-lt"/>
                <a:cs typeface="Arial" charset="0"/>
              </a:rPr>
              <a:t>670  is  0.276 standard deviations below the mean</a:t>
            </a:r>
          </a:p>
        </p:txBody>
      </p:sp>
      <p:cxnSp>
        <p:nvCxnSpPr>
          <p:cNvPr id="8" name="Straight Arrow Connector 7"/>
          <p:cNvCxnSpPr>
            <a:stCxn id="7" idx="3"/>
          </p:cNvCxnSpPr>
          <p:nvPr/>
        </p:nvCxnSpPr>
        <p:spPr>
          <a:xfrm flipH="1">
            <a:off x="2844801" y="3184526"/>
            <a:ext cx="4525433" cy="225742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3"/>
          </p:cNvCxnSpPr>
          <p:nvPr/>
        </p:nvCxnSpPr>
        <p:spPr>
          <a:xfrm flipH="1">
            <a:off x="4064001" y="4851401"/>
            <a:ext cx="3204633" cy="110172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2"/>
          </p:cNvCxnSpPr>
          <p:nvPr/>
        </p:nvCxnSpPr>
        <p:spPr>
          <a:xfrm flipH="1">
            <a:off x="4470401" y="4583114"/>
            <a:ext cx="2662767" cy="890587"/>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876800" y="5549900"/>
            <a:ext cx="1422400" cy="3810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0" name="Straight Arrow Connector 29"/>
          <p:cNvCxnSpPr/>
          <p:nvPr/>
        </p:nvCxnSpPr>
        <p:spPr>
          <a:xfrm>
            <a:off x="6299200" y="5791200"/>
            <a:ext cx="8128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838200" y="76200"/>
            <a:ext cx="10515600" cy="914400"/>
          </a:xfrm>
        </p:spPr>
        <p:txBody>
          <a:bodyPr/>
          <a:lstStyle/>
          <a:p>
            <a:r>
              <a:rPr lang="en-US" altLang="en-US" smtClean="0"/>
              <a:t>Expressing </a:t>
            </a:r>
            <a:r>
              <a:rPr lang="en-US" altLang="en-US" i="1" smtClean="0"/>
              <a:t>z</a:t>
            </a:r>
            <a:r>
              <a:rPr lang="en-US" altLang="en-US" smtClean="0"/>
              <a:t>-Scores in Terms of </a:t>
            </a:r>
            <a:r>
              <a:rPr lang="en-US" altLang="en-US" i="1" smtClean="0"/>
              <a:t>x</a:t>
            </a:r>
          </a:p>
        </p:txBody>
      </p:sp>
      <p:sp>
        <p:nvSpPr>
          <p:cNvPr id="56323" name="Content Placeholder 2"/>
          <p:cNvSpPr>
            <a:spLocks noGrp="1"/>
          </p:cNvSpPr>
          <p:nvPr>
            <p:ph idx="1"/>
          </p:nvPr>
        </p:nvSpPr>
        <p:spPr>
          <a:xfrm>
            <a:off x="711200" y="1128890"/>
            <a:ext cx="11176000" cy="4692474"/>
          </a:xfrm>
        </p:spPr>
        <p:txBody>
          <a:bodyPr>
            <a:normAutofit/>
          </a:bodyPr>
          <a:lstStyle/>
          <a:p>
            <a:r>
              <a:rPr lang="en-US" altLang="en-US" sz="2400" dirty="0" smtClean="0">
                <a:solidFill>
                  <a:schemeClr val="tx1"/>
                </a:solidFill>
              </a:rPr>
              <a:t>Formulas for expressing the </a:t>
            </a:r>
            <a:r>
              <a:rPr lang="en-US" altLang="en-US" sz="2400" i="1" dirty="0" smtClean="0">
                <a:solidFill>
                  <a:schemeClr val="tx1"/>
                </a:solidFill>
              </a:rPr>
              <a:t>z</a:t>
            </a:r>
            <a:r>
              <a:rPr lang="en-US" altLang="en-US" sz="2400" dirty="0" smtClean="0">
                <a:solidFill>
                  <a:schemeClr val="tx1"/>
                </a:solidFill>
              </a:rPr>
              <a:t>-score in terms of </a:t>
            </a:r>
            <a:r>
              <a:rPr lang="en-US" altLang="en-US" sz="2400" i="1" dirty="0" smtClean="0">
                <a:solidFill>
                  <a:schemeClr val="tx1"/>
                </a:solidFill>
              </a:rPr>
              <a:t>x</a:t>
            </a:r>
            <a:r>
              <a:rPr lang="en-US" altLang="en-US" sz="2400" dirty="0" smtClean="0">
                <a:solidFill>
                  <a:schemeClr val="tx1"/>
                </a:solidFill>
              </a:rPr>
              <a:t>:</a:t>
            </a:r>
          </a:p>
          <a:p>
            <a:endParaRPr lang="en-US" altLang="en-US" sz="2400" dirty="0" smtClean="0">
              <a:solidFill>
                <a:schemeClr val="tx1"/>
              </a:solidFill>
            </a:endParaRPr>
          </a:p>
          <a:p>
            <a:endParaRPr lang="en-US" altLang="en-US" sz="2400" dirty="0" smtClean="0">
              <a:solidFill>
                <a:schemeClr val="tx1"/>
              </a:solidFill>
            </a:endParaRPr>
          </a:p>
          <a:p>
            <a:endParaRPr lang="en-US" altLang="en-US" sz="2400" dirty="0" smtClean="0">
              <a:solidFill>
                <a:schemeClr val="tx1"/>
              </a:solidFill>
            </a:endParaRPr>
          </a:p>
          <a:p>
            <a:pPr>
              <a:buFontTx/>
              <a:buNone/>
            </a:pPr>
            <a:r>
              <a:rPr lang="en-US" altLang="en-US" sz="2400" b="1" dirty="0" smtClean="0">
                <a:solidFill>
                  <a:schemeClr val="tx1"/>
                </a:solidFill>
              </a:rPr>
              <a:t>Question:</a:t>
            </a:r>
            <a:r>
              <a:rPr lang="en-US" altLang="en-US" sz="2400" dirty="0" smtClean="0">
                <a:solidFill>
                  <a:schemeClr val="tx1"/>
                </a:solidFill>
              </a:rPr>
              <a:t> For a symmetric bell shaped population with a mean of 20 and a standard deviation of 3, what interval will contain about 95% of all the values?</a:t>
            </a:r>
          </a:p>
          <a:p>
            <a:pPr>
              <a:buFontTx/>
              <a:buNone/>
            </a:pPr>
            <a:r>
              <a:rPr lang="en-US" altLang="en-US" sz="2400" b="1" dirty="0" smtClean="0">
                <a:solidFill>
                  <a:schemeClr val="tx1"/>
                </a:solidFill>
              </a:rPr>
              <a:t>Answer: </a:t>
            </a:r>
            <a:r>
              <a:rPr lang="en-US" altLang="en-US" sz="2400" dirty="0" smtClean="0">
                <a:solidFill>
                  <a:schemeClr val="tx1"/>
                </a:solidFill>
              </a:rPr>
              <a:t> About 95% of the values are within ± 2 standard deviations:</a:t>
            </a:r>
          </a:p>
        </p:txBody>
      </p:sp>
      <p:graphicFrame>
        <p:nvGraphicFramePr>
          <p:cNvPr id="56324" name="Object 1"/>
          <p:cNvGraphicFramePr>
            <a:graphicFrameLocks noChangeAspect="1"/>
          </p:cNvGraphicFramePr>
          <p:nvPr/>
        </p:nvGraphicFramePr>
        <p:xfrm>
          <a:off x="1524001" y="1981200"/>
          <a:ext cx="3026833" cy="577850"/>
        </p:xfrm>
        <a:graphic>
          <a:graphicData uri="http://schemas.openxmlformats.org/presentationml/2006/ole">
            <p:oleObj spid="_x0000_s72706" name="Equation" r:id="rId3" imgW="698197" imgH="177723" progId="">
              <p:embed/>
            </p:oleObj>
          </a:graphicData>
        </a:graphic>
      </p:graphicFrame>
      <p:graphicFrame>
        <p:nvGraphicFramePr>
          <p:cNvPr id="56325" name="Object 2"/>
          <p:cNvGraphicFramePr>
            <a:graphicFrameLocks noChangeAspect="1"/>
          </p:cNvGraphicFramePr>
          <p:nvPr/>
        </p:nvGraphicFramePr>
        <p:xfrm>
          <a:off x="1371600" y="5105400"/>
          <a:ext cx="5037667" cy="1093788"/>
        </p:xfrm>
        <a:graphic>
          <a:graphicData uri="http://schemas.openxmlformats.org/presentationml/2006/ole">
            <p:oleObj spid="_x0000_s72707" name="Equation" r:id="rId4" imgW="1841500" imgH="533400" progId="">
              <p:embed/>
            </p:oleObj>
          </a:graphicData>
        </a:graphic>
      </p:graphicFrame>
      <p:cxnSp>
        <p:nvCxnSpPr>
          <p:cNvPr id="8" name="Straight Arrow Connector 7"/>
          <p:cNvCxnSpPr/>
          <p:nvPr/>
        </p:nvCxnSpPr>
        <p:spPr>
          <a:xfrm>
            <a:off x="6400800" y="5651500"/>
            <a:ext cx="8128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bwMode="auto">
          <a:xfrm>
            <a:off x="7213600" y="5334001"/>
            <a:ext cx="4368800" cy="708025"/>
          </a:xfrm>
          <a:prstGeom prst="rect">
            <a:avLst/>
          </a:prstGeom>
          <a:noFill/>
          <a:ln w="127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About 95% of the values will fall between 14 and 26</a:t>
            </a:r>
          </a:p>
        </p:txBody>
      </p:sp>
      <p:graphicFrame>
        <p:nvGraphicFramePr>
          <p:cNvPr id="56328" name="Object 4"/>
          <p:cNvGraphicFramePr>
            <a:graphicFrameLocks noChangeAspect="1"/>
          </p:cNvGraphicFramePr>
          <p:nvPr/>
        </p:nvGraphicFramePr>
        <p:xfrm>
          <a:off x="7677151" y="2001839"/>
          <a:ext cx="2751667" cy="536575"/>
        </p:xfrm>
        <a:graphic>
          <a:graphicData uri="http://schemas.openxmlformats.org/presentationml/2006/ole">
            <p:oleObj spid="_x0000_s72708" name="Equation" r:id="rId5" imgW="634449" imgH="164957" progId="">
              <p:embed/>
            </p:oleObj>
          </a:graphicData>
        </a:graphic>
      </p:graphicFrame>
      <p:sp>
        <p:nvSpPr>
          <p:cNvPr id="6" name="TextBox 5"/>
          <p:cNvSpPr txBox="1"/>
          <p:nvPr/>
        </p:nvSpPr>
        <p:spPr bwMode="auto">
          <a:xfrm>
            <a:off x="1524000" y="2590800"/>
            <a:ext cx="3251200" cy="400110"/>
          </a:xfrm>
          <a:prstGeom prst="rect">
            <a:avLst/>
          </a:prstGeom>
          <a:noFill/>
          <a:ln w="127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For a population</a:t>
            </a:r>
          </a:p>
        </p:txBody>
      </p:sp>
      <p:sp>
        <p:nvSpPr>
          <p:cNvPr id="12" name="TextBox 11"/>
          <p:cNvSpPr txBox="1"/>
          <p:nvPr/>
        </p:nvSpPr>
        <p:spPr bwMode="auto">
          <a:xfrm>
            <a:off x="7721600" y="2590800"/>
            <a:ext cx="3048000" cy="400110"/>
          </a:xfrm>
          <a:prstGeom prst="rect">
            <a:avLst/>
          </a:prstGeom>
          <a:noFill/>
          <a:ln w="127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000" dirty="0">
                <a:latin typeface="+mn-lt"/>
                <a:cs typeface="Arial" charset="0"/>
              </a:rPr>
              <a:t>For a sample</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6" name="Text Box 7"/>
          <p:cNvSpPr txBox="1">
            <a:spLocks noChangeArrowheads="1"/>
          </p:cNvSpPr>
          <p:nvPr/>
        </p:nvSpPr>
        <p:spPr bwMode="auto">
          <a:xfrm>
            <a:off x="609600" y="962026"/>
            <a:ext cx="11017956"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For Example:  Real Estate</a:t>
            </a:r>
          </a:p>
          <a:p>
            <a:pPr eaLnBrk="1" hangingPunct="1"/>
            <a:endParaRPr lang="en-US" altLang="en-US" dirty="0">
              <a:solidFill>
                <a:srgbClr val="0033CC"/>
              </a:solidFill>
              <a:latin typeface="+mn-lt"/>
            </a:endParaRPr>
          </a:p>
          <a:p>
            <a:pPr eaLnBrk="1" hangingPunct="1"/>
            <a:r>
              <a:rPr lang="en-US" altLang="en-US" dirty="0">
                <a:solidFill>
                  <a:srgbClr val="00B050"/>
                </a:solidFill>
                <a:latin typeface="+mn-lt"/>
              </a:rPr>
              <a:t>Question:</a:t>
            </a:r>
            <a:r>
              <a:rPr lang="en-US" altLang="en-US" b="1" dirty="0">
                <a:solidFill>
                  <a:srgbClr val="00B050"/>
                </a:solidFill>
                <a:latin typeface="+mn-lt"/>
              </a:rPr>
              <a:t> </a:t>
            </a:r>
            <a:r>
              <a:rPr lang="en-US" altLang="en-US" dirty="0">
                <a:latin typeface="+mn-lt"/>
              </a:rPr>
              <a:t>A real estate analyst finds from data on 350 recent sales, that the average price was $175,000 with a standard deviation of $55,000. The size of the houses (in square feet) averaged 2100 sq. ft. with a standard deviation of 650 sq. ft. </a:t>
            </a:r>
          </a:p>
          <a:p>
            <a:pPr eaLnBrk="1" hangingPunct="1"/>
            <a:endParaRPr lang="en-US" altLang="en-US" dirty="0">
              <a:latin typeface="+mn-lt"/>
            </a:endParaRPr>
          </a:p>
          <a:p>
            <a:pPr eaLnBrk="1" hangingPunct="1"/>
            <a:r>
              <a:rPr lang="en-US" altLang="en-US" dirty="0">
                <a:latin typeface="+mn-lt"/>
              </a:rPr>
              <a:t>Which is more unusual, a house in this town that costs $340,000, or a 5000 sq. ft. house?</a:t>
            </a:r>
          </a:p>
        </p:txBody>
      </p:sp>
      <p:sp>
        <p:nvSpPr>
          <p:cNvPr id="44037" name="Text Box 6"/>
          <p:cNvSpPr txBox="1">
            <a:spLocks noChangeArrowheads="1"/>
          </p:cNvSpPr>
          <p:nvPr/>
        </p:nvSpPr>
        <p:spPr bwMode="auto">
          <a:xfrm>
            <a:off x="406401" y="152400"/>
            <a:ext cx="480753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Standardizing </a:t>
            </a:r>
            <a:r>
              <a:rPr lang="en-US" altLang="en-US" sz="3200" b="1" dirty="0">
                <a:solidFill>
                  <a:srgbClr val="00B050"/>
                </a:solidFill>
              </a:rPr>
              <a:t>Variables</a:t>
            </a:r>
          </a:p>
        </p:txBody>
      </p:sp>
    </p:spTree>
    <p:extLst>
      <p:ext uri="{BB962C8B-B14F-4D97-AF65-F5344CB8AC3E}">
        <p14:creationId xmlns:p14="http://schemas.microsoft.com/office/powerpoint/2010/main" xmlns="" val="127219135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14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150" name="Text Box 7"/>
          <p:cNvSpPr txBox="1">
            <a:spLocks noChangeArrowheads="1"/>
          </p:cNvSpPr>
          <p:nvPr/>
        </p:nvSpPr>
        <p:spPr bwMode="auto">
          <a:xfrm>
            <a:off x="609600" y="962024"/>
            <a:ext cx="10269415" cy="5632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B050"/>
                </a:solidFill>
                <a:latin typeface="+mn-lt"/>
              </a:rPr>
              <a:t>Answer</a:t>
            </a:r>
            <a:r>
              <a:rPr lang="en-US" altLang="en-US" dirty="0">
                <a:solidFill>
                  <a:srgbClr val="0033CC"/>
                </a:solidFill>
                <a:latin typeface="+mn-lt"/>
              </a:rPr>
              <a:t>:  </a:t>
            </a:r>
            <a:r>
              <a:rPr lang="en-US" altLang="en-US" dirty="0">
                <a:latin typeface="+mn-lt"/>
              </a:rPr>
              <a:t>Convert both values to </a:t>
            </a:r>
            <a:r>
              <a:rPr lang="en-US" altLang="en-US" i="1" dirty="0">
                <a:latin typeface="+mn-lt"/>
              </a:rPr>
              <a:t>z</a:t>
            </a:r>
            <a:r>
              <a:rPr lang="en-US" altLang="en-US" dirty="0">
                <a:latin typeface="+mn-lt"/>
              </a:rPr>
              <a:t>-scores and compare which is more extreme</a:t>
            </a:r>
            <a:r>
              <a:rPr lang="en-US" altLang="en-US" dirty="0" smtClean="0">
                <a:latin typeface="+mn-lt"/>
              </a:rPr>
              <a:t>.</a:t>
            </a:r>
            <a:endParaRPr lang="en-US" altLang="en-US" dirty="0">
              <a:latin typeface="+mn-lt"/>
            </a:endParaRPr>
          </a:p>
          <a:p>
            <a:pPr eaLnBrk="1" hangingPunct="1"/>
            <a:endParaRPr lang="en-US" altLang="en-US" dirty="0">
              <a:latin typeface="+mn-lt"/>
            </a:endParaRPr>
          </a:p>
          <a:p>
            <a:pPr eaLnBrk="1" hangingPunct="1"/>
            <a:r>
              <a:rPr lang="en-US" altLang="en-US" dirty="0">
                <a:latin typeface="+mn-lt"/>
              </a:rPr>
              <a:t>For the $340,000 house:</a:t>
            </a: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r>
              <a:rPr lang="en-US" altLang="en-US" dirty="0">
                <a:latin typeface="+mn-lt"/>
              </a:rPr>
              <a:t>For the 5000 sq. ft. house</a:t>
            </a:r>
            <a:r>
              <a:rPr lang="en-US" altLang="en-US" dirty="0" smtClean="0">
                <a:latin typeface="+mn-lt"/>
              </a:rPr>
              <a:t>:</a:t>
            </a:r>
          </a:p>
          <a:p>
            <a:pPr eaLnBrk="1" hangingPunct="1"/>
            <a:endParaRPr lang="en-US" altLang="en-US" dirty="0" smtClean="0">
              <a:latin typeface="+mn-lt"/>
            </a:endParaRPr>
          </a:p>
          <a:p>
            <a:pPr eaLnBrk="1" hangingPunct="1"/>
            <a:r>
              <a:rPr lang="en-US" altLang="en-US" dirty="0" smtClean="0"/>
              <a:t>Because the </a:t>
            </a:r>
            <a:r>
              <a:rPr lang="en-US" altLang="en-US" i="1" dirty="0" smtClean="0"/>
              <a:t>z</a:t>
            </a:r>
            <a:r>
              <a:rPr lang="en-US" altLang="en-US" dirty="0" smtClean="0"/>
              <a:t>-score of 4.46 is a greater number of standard deviations away from its mean, it is the more extreme value.  </a:t>
            </a:r>
          </a:p>
          <a:p>
            <a:pPr eaLnBrk="1" hangingPunct="1"/>
            <a:endParaRPr lang="en-US" altLang="en-US" dirty="0" smtClean="0"/>
          </a:p>
          <a:p>
            <a:pPr eaLnBrk="1" hangingPunct="1"/>
            <a:r>
              <a:rPr lang="en-US" altLang="en-US" dirty="0" smtClean="0"/>
              <a:t>Therefore, the 5000 square foot house is more unusual</a:t>
            </a:r>
            <a:endParaRPr lang="en-US" altLang="en-US" dirty="0">
              <a:latin typeface="+mn-lt"/>
            </a:endParaRPr>
          </a:p>
        </p:txBody>
      </p:sp>
      <p:sp>
        <p:nvSpPr>
          <p:cNvPr id="6151" name="Text Box 6"/>
          <p:cNvSpPr txBox="1">
            <a:spLocks noChangeArrowheads="1"/>
          </p:cNvSpPr>
          <p:nvPr/>
        </p:nvSpPr>
        <p:spPr bwMode="auto">
          <a:xfrm>
            <a:off x="406401" y="152400"/>
            <a:ext cx="480753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Standardizing </a:t>
            </a:r>
            <a:r>
              <a:rPr lang="en-US" altLang="en-US" sz="3200" b="1" dirty="0">
                <a:solidFill>
                  <a:srgbClr val="00B050"/>
                </a:solidFill>
              </a:rPr>
              <a:t>Variables</a:t>
            </a:r>
          </a:p>
        </p:txBody>
      </p:sp>
      <p:graphicFrame>
        <p:nvGraphicFramePr>
          <p:cNvPr id="6146" name="Object 2"/>
          <p:cNvGraphicFramePr>
            <a:graphicFrameLocks noChangeAspect="1"/>
          </p:cNvGraphicFramePr>
          <p:nvPr/>
        </p:nvGraphicFramePr>
        <p:xfrm>
          <a:off x="5121032" y="1916114"/>
          <a:ext cx="5652476" cy="865187"/>
        </p:xfrm>
        <a:graphic>
          <a:graphicData uri="http://schemas.openxmlformats.org/presentationml/2006/ole">
            <p:oleObj spid="_x0000_s73730" name="Equation" r:id="rId4" imgW="2362200" imgH="444500" progId="">
              <p:embed/>
            </p:oleObj>
          </a:graphicData>
        </a:graphic>
      </p:graphicFrame>
      <p:graphicFrame>
        <p:nvGraphicFramePr>
          <p:cNvPr id="6147" name="Object 3"/>
          <p:cNvGraphicFramePr>
            <a:graphicFrameLocks noChangeAspect="1"/>
          </p:cNvGraphicFramePr>
          <p:nvPr/>
        </p:nvGraphicFramePr>
        <p:xfrm>
          <a:off x="5853723" y="3957639"/>
          <a:ext cx="4894385" cy="815975"/>
        </p:xfrm>
        <a:graphic>
          <a:graphicData uri="http://schemas.openxmlformats.org/presentationml/2006/ole">
            <p:oleObj spid="_x0000_s73731" name="Equation" r:id="rId5" imgW="2044700" imgH="419100" progId="">
              <p:embed/>
            </p:oleObj>
          </a:graphicData>
        </a:graphic>
      </p:graphicFrame>
    </p:spTree>
    <p:extLst>
      <p:ext uri="{BB962C8B-B14F-4D97-AF65-F5344CB8AC3E}">
        <p14:creationId xmlns:p14="http://schemas.microsoft.com/office/powerpoint/2010/main" xmlns="" val="136528342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608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6084" name="Text Box 6"/>
          <p:cNvSpPr txBox="1">
            <a:spLocks noChangeArrowheads="1"/>
          </p:cNvSpPr>
          <p:nvPr/>
        </p:nvSpPr>
        <p:spPr bwMode="auto">
          <a:xfrm>
            <a:off x="406400" y="152400"/>
            <a:ext cx="738214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Five-Number </a:t>
            </a:r>
            <a:r>
              <a:rPr lang="en-US" altLang="en-US" sz="3200" b="1" dirty="0">
                <a:solidFill>
                  <a:srgbClr val="00B050"/>
                </a:solidFill>
              </a:rPr>
              <a:t>Summary and </a:t>
            </a:r>
            <a:r>
              <a:rPr lang="en-US" altLang="en-US" sz="3200" b="1" dirty="0" err="1">
                <a:solidFill>
                  <a:srgbClr val="00B050"/>
                </a:solidFill>
              </a:rPr>
              <a:t>Boxplots</a:t>
            </a:r>
            <a:endParaRPr lang="en-US" altLang="en-US" sz="3200" b="1" dirty="0">
              <a:solidFill>
                <a:srgbClr val="00B050"/>
              </a:solidFill>
            </a:endParaRPr>
          </a:p>
        </p:txBody>
      </p:sp>
      <p:sp>
        <p:nvSpPr>
          <p:cNvPr id="46085" name="Text Box 7"/>
          <p:cNvSpPr txBox="1">
            <a:spLocks noChangeArrowheads="1"/>
          </p:cNvSpPr>
          <p:nvPr/>
        </p:nvSpPr>
        <p:spPr bwMode="auto">
          <a:xfrm>
            <a:off x="609600" y="962026"/>
            <a:ext cx="11277600"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The</a:t>
            </a:r>
            <a:r>
              <a:rPr lang="en-US" altLang="en-US" dirty="0">
                <a:solidFill>
                  <a:srgbClr val="00B050"/>
                </a:solidFill>
                <a:latin typeface="+mn-lt"/>
              </a:rPr>
              <a:t> </a:t>
            </a:r>
            <a:r>
              <a:rPr lang="en-US" altLang="en-US" i="1" dirty="0">
                <a:solidFill>
                  <a:srgbClr val="00B050"/>
                </a:solidFill>
                <a:latin typeface="+mn-lt"/>
              </a:rPr>
              <a:t>five-number summary</a:t>
            </a:r>
            <a:r>
              <a:rPr lang="en-US" altLang="en-US" dirty="0">
                <a:solidFill>
                  <a:srgbClr val="00B050"/>
                </a:solidFill>
                <a:latin typeface="+mn-lt"/>
              </a:rPr>
              <a:t> </a:t>
            </a:r>
            <a:r>
              <a:rPr lang="en-US" altLang="en-US" dirty="0">
                <a:latin typeface="+mn-lt"/>
              </a:rPr>
              <a:t>of a distribution reports its median, quartiles, and extremes (maximum and minimum).</a:t>
            </a:r>
          </a:p>
          <a:p>
            <a:pPr eaLnBrk="1" hangingPunct="1"/>
            <a:endParaRPr lang="en-US" altLang="en-US" dirty="0">
              <a:latin typeface="+mn-lt"/>
            </a:endParaRPr>
          </a:p>
          <a:p>
            <a:pPr eaLnBrk="1" hangingPunct="1"/>
            <a:r>
              <a:rPr lang="en-US" altLang="en-US" dirty="0">
                <a:latin typeface="+mn-lt"/>
              </a:rPr>
              <a:t>Below is the five-number summary of monthly trading volume of AIG shares (in millions of </a:t>
            </a:r>
            <a:r>
              <a:rPr lang="en-US" altLang="en-US" dirty="0" smtClean="0">
                <a:latin typeface="+mn-lt"/>
              </a:rPr>
              <a:t>shares</a:t>
            </a:r>
            <a:r>
              <a:rPr lang="en-US" altLang="en-US" dirty="0">
                <a:latin typeface="+mn-lt"/>
              </a:rPr>
              <a:t>) for the period 2002 to 2007.</a:t>
            </a:r>
          </a:p>
        </p:txBody>
      </p:sp>
      <p:pic>
        <p:nvPicPr>
          <p:cNvPr id="46086" name="Picture 9" descr="T05_0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88416" y="3589784"/>
            <a:ext cx="3341077" cy="280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566629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0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08" name="Text Box 6"/>
          <p:cNvSpPr txBox="1">
            <a:spLocks noChangeArrowheads="1"/>
          </p:cNvSpPr>
          <p:nvPr/>
        </p:nvSpPr>
        <p:spPr bwMode="auto">
          <a:xfrm>
            <a:off x="406400" y="152400"/>
            <a:ext cx="738214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Five-Number </a:t>
            </a:r>
            <a:r>
              <a:rPr lang="en-US" altLang="en-US" sz="3200" b="1" dirty="0">
                <a:solidFill>
                  <a:srgbClr val="00B050"/>
                </a:solidFill>
              </a:rPr>
              <a:t>Summary and </a:t>
            </a:r>
            <a:r>
              <a:rPr lang="en-US" altLang="en-US" sz="3200" b="1" dirty="0" err="1">
                <a:solidFill>
                  <a:srgbClr val="00B050"/>
                </a:solidFill>
              </a:rPr>
              <a:t>Boxplots</a:t>
            </a:r>
            <a:endParaRPr lang="en-US" altLang="en-US" sz="3200" b="1" dirty="0">
              <a:solidFill>
                <a:srgbClr val="00B050"/>
              </a:solidFill>
            </a:endParaRPr>
          </a:p>
        </p:txBody>
      </p:sp>
      <p:sp>
        <p:nvSpPr>
          <p:cNvPr id="47109" name="Text Box 7"/>
          <p:cNvSpPr txBox="1">
            <a:spLocks noChangeArrowheads="1"/>
          </p:cNvSpPr>
          <p:nvPr/>
        </p:nvSpPr>
        <p:spPr bwMode="auto">
          <a:xfrm>
            <a:off x="609600" y="2168525"/>
            <a:ext cx="10464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a:p>
            <a:pPr eaLnBrk="1" hangingPunct="1">
              <a:buFontTx/>
              <a:buAutoNum type="arabicParenR"/>
            </a:pPr>
            <a:endParaRPr lang="en-US" altLang="en-US"/>
          </a:p>
        </p:txBody>
      </p:sp>
      <p:sp>
        <p:nvSpPr>
          <p:cNvPr id="47110" name="Text Box 11"/>
          <p:cNvSpPr txBox="1">
            <a:spLocks noChangeArrowheads="1"/>
          </p:cNvSpPr>
          <p:nvPr/>
        </p:nvSpPr>
        <p:spPr bwMode="auto">
          <a:xfrm>
            <a:off x="609600" y="914400"/>
            <a:ext cx="7766756"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dirty="0" smtClean="0">
              <a:latin typeface="+mn-lt"/>
            </a:endParaRPr>
          </a:p>
          <a:p>
            <a:pPr eaLnBrk="1" hangingPunct="1"/>
            <a:r>
              <a:rPr lang="en-US" altLang="en-US" dirty="0" smtClean="0">
                <a:latin typeface="+mn-lt"/>
              </a:rPr>
              <a:t>Once </a:t>
            </a:r>
            <a:r>
              <a:rPr lang="en-US" altLang="en-US" dirty="0">
                <a:latin typeface="+mn-lt"/>
              </a:rPr>
              <a:t>we have a five-number </a:t>
            </a:r>
            <a:r>
              <a:rPr lang="en-US" altLang="en-US" dirty="0" smtClean="0">
                <a:latin typeface="+mn-lt"/>
              </a:rPr>
              <a:t> summary </a:t>
            </a:r>
            <a:r>
              <a:rPr lang="en-US" altLang="en-US" dirty="0">
                <a:latin typeface="+mn-lt"/>
              </a:rPr>
              <a:t>of a variable, we can display that information in a </a:t>
            </a:r>
            <a:r>
              <a:rPr lang="en-US" altLang="en-US" i="1" dirty="0">
                <a:solidFill>
                  <a:srgbClr val="00B050"/>
                </a:solidFill>
                <a:latin typeface="+mn-lt"/>
              </a:rPr>
              <a:t>boxplot</a:t>
            </a:r>
            <a:r>
              <a:rPr lang="en-US" altLang="en-US" dirty="0">
                <a:solidFill>
                  <a:srgbClr val="00B050"/>
                </a:solidFill>
                <a:latin typeface="+mn-lt"/>
              </a:rPr>
              <a:t>. </a:t>
            </a:r>
            <a:r>
              <a:rPr lang="en-US" altLang="en-US" dirty="0">
                <a:latin typeface="+mn-lt"/>
              </a:rPr>
              <a:t> </a:t>
            </a:r>
          </a:p>
          <a:p>
            <a:pPr eaLnBrk="1" hangingPunct="1"/>
            <a:endParaRPr lang="en-US" altLang="en-US" dirty="0">
              <a:latin typeface="+mn-lt"/>
            </a:endParaRPr>
          </a:p>
          <a:p>
            <a:pPr eaLnBrk="1" hangingPunct="1"/>
            <a:r>
              <a:rPr lang="en-US" altLang="en-US" dirty="0">
                <a:latin typeface="+mn-lt"/>
              </a:rPr>
              <a:t>A boxplot highlights several features of the distribution of the variable, including the quartiles, the median, and any outlying values.</a:t>
            </a:r>
          </a:p>
          <a:p>
            <a:pPr eaLnBrk="1" hangingPunct="1"/>
            <a:endParaRPr lang="en-US" altLang="en-US" dirty="0">
              <a:latin typeface="+mn-lt"/>
            </a:endParaRPr>
          </a:p>
        </p:txBody>
      </p:sp>
      <p:pic>
        <p:nvPicPr>
          <p:cNvPr id="47111" name="Picture 9" descr="05_0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630790" y="482953"/>
            <a:ext cx="2393462" cy="562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193059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fontScale="90000"/>
          </a:bodyPr>
          <a:lstStyle/>
          <a:p>
            <a:pPr lvl="0" algn="ctr"/>
            <a:r>
              <a:rPr lang="en-US" dirty="0" smtClean="0">
                <a:solidFill>
                  <a:srgbClr val="00B050"/>
                </a:solidFill>
              </a:rPr>
              <a:t>The Sources of Data</a:t>
            </a:r>
            <a:r>
              <a:rPr lang="en-US" sz="2800" dirty="0" smtClean="0"/>
              <a:t/>
            </a:r>
            <a:br>
              <a:rPr lang="en-US" sz="2800" dirty="0" smtClean="0"/>
            </a:br>
            <a:endParaRPr lang="en-US" sz="2800" b="1" dirty="0" smtClean="0">
              <a:solidFill>
                <a:srgbClr val="00B050"/>
              </a:solidFill>
            </a:endParaRPr>
          </a:p>
        </p:txBody>
      </p:sp>
      <p:sp>
        <p:nvSpPr>
          <p:cNvPr id="5" name="Title 1"/>
          <p:cNvSpPr txBox="1">
            <a:spLocks/>
          </p:cNvSpPr>
          <p:nvPr/>
        </p:nvSpPr>
        <p:spPr>
          <a:xfrm>
            <a:off x="628650" y="76200"/>
            <a:ext cx="7886700" cy="9144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smtClean="0">
              <a:ln>
                <a:noFill/>
              </a:ln>
              <a:solidFill>
                <a:schemeClr val="accent1"/>
              </a:solidFill>
              <a:effectLst/>
              <a:uLnTx/>
              <a:uFillTx/>
              <a:latin typeface="+mj-lt"/>
              <a:ea typeface="+mj-ea"/>
              <a:cs typeface="+mj-cs"/>
            </a:endParaRPr>
          </a:p>
        </p:txBody>
      </p:sp>
      <p:sp>
        <p:nvSpPr>
          <p:cNvPr id="6" name="Content Placeholder 2"/>
          <p:cNvSpPr>
            <a:spLocks noGrp="1"/>
          </p:cNvSpPr>
          <p:nvPr>
            <p:ph idx="1"/>
          </p:nvPr>
        </p:nvSpPr>
        <p:spPr>
          <a:xfrm>
            <a:off x="762000" y="1371600"/>
            <a:ext cx="2590800" cy="685800"/>
          </a:xfrm>
          <a:solidFill>
            <a:srgbClr val="FFFF99"/>
          </a:solidFill>
          <a:ln>
            <a:solidFill>
              <a:schemeClr val="tx1"/>
            </a:solidFill>
          </a:ln>
        </p:spPr>
        <p:txBody>
          <a:bodyPr anchor="ctr">
            <a:normAutofit/>
          </a:bodyPr>
          <a:lstStyle/>
          <a:p>
            <a:pPr algn="ctr" eaLnBrk="1" hangingPunct="1">
              <a:buFontTx/>
              <a:buNone/>
            </a:pPr>
            <a:r>
              <a:rPr lang="en-US" sz="3200" dirty="0" smtClean="0">
                <a:cs typeface="Arial" charset="0"/>
              </a:rPr>
              <a:t>Primary data </a:t>
            </a:r>
          </a:p>
        </p:txBody>
      </p:sp>
      <p:sp>
        <p:nvSpPr>
          <p:cNvPr id="7" name="Content Placeholder 2"/>
          <p:cNvSpPr txBox="1">
            <a:spLocks/>
          </p:cNvSpPr>
          <p:nvPr/>
        </p:nvSpPr>
        <p:spPr bwMode="auto">
          <a:xfrm>
            <a:off x="4953000" y="1371600"/>
            <a:ext cx="3067050" cy="685800"/>
          </a:xfrm>
          <a:prstGeom prst="rect">
            <a:avLst/>
          </a:prstGeom>
          <a:solidFill>
            <a:srgbClr val="FFFF99"/>
          </a:solidFill>
          <a:ln w="9525">
            <a:solidFill>
              <a:schemeClr val="tx1"/>
            </a:solidFill>
            <a:miter lim="800000"/>
            <a:headEnd/>
            <a:tailEnd/>
          </a:ln>
        </p:spPr>
        <p:txBody>
          <a:bodyPr anchor="ctr"/>
          <a:lstStyle/>
          <a:p>
            <a:pPr marL="0" lvl="1" algn="ctr">
              <a:spcBef>
                <a:spcPct val="20000"/>
              </a:spcBef>
              <a:buClr>
                <a:srgbClr val="00B400"/>
              </a:buClr>
            </a:pPr>
            <a:r>
              <a:rPr lang="en-US" sz="3200" dirty="0"/>
              <a:t>Secondary data</a:t>
            </a:r>
          </a:p>
        </p:txBody>
      </p:sp>
      <p:cxnSp>
        <p:nvCxnSpPr>
          <p:cNvPr id="8" name="Straight Connector 7"/>
          <p:cNvCxnSpPr/>
          <p:nvPr/>
        </p:nvCxnSpPr>
        <p:spPr>
          <a:xfrm>
            <a:off x="4267200" y="1219200"/>
            <a:ext cx="0" cy="5029200"/>
          </a:xfrm>
          <a:prstGeom prst="line">
            <a:avLst/>
          </a:prstGeom>
          <a:ln w="12700">
            <a:solidFill>
              <a:srgbClr val="3264C8"/>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7200" y="2438400"/>
            <a:ext cx="3733800" cy="2862263"/>
          </a:xfrm>
          <a:prstGeom prst="rect">
            <a:avLst/>
          </a:prstGeom>
          <a:noFill/>
        </p:spPr>
        <p:txBody>
          <a:bodyPr>
            <a:spAutoFit/>
          </a:bodyPr>
          <a:lstStyle/>
          <a:p>
            <a:pPr eaLnBrk="1" hangingPunct="1">
              <a:defRPr/>
            </a:pPr>
            <a:r>
              <a:rPr lang="en-US" sz="2000" dirty="0"/>
              <a:t>Advantages:</a:t>
            </a:r>
          </a:p>
          <a:p>
            <a:pPr marL="285750" indent="-285750" eaLnBrk="1" hangingPunct="1">
              <a:buFont typeface="Arial" pitchFamily="34" charset="0"/>
              <a:buChar char="•"/>
              <a:defRPr/>
            </a:pPr>
            <a:r>
              <a:rPr lang="en-US" sz="2000" dirty="0"/>
              <a:t>collected by the person or organization who uses the data</a:t>
            </a:r>
          </a:p>
          <a:p>
            <a:pPr eaLnBrk="1" hangingPunct="1">
              <a:defRPr/>
            </a:pPr>
            <a:endParaRPr lang="en-US" sz="2000" dirty="0"/>
          </a:p>
          <a:p>
            <a:pPr eaLnBrk="1" hangingPunct="1">
              <a:defRPr/>
            </a:pPr>
            <a:endParaRPr lang="en-US" sz="2000" dirty="0"/>
          </a:p>
          <a:p>
            <a:pPr eaLnBrk="1" hangingPunct="1">
              <a:defRPr/>
            </a:pPr>
            <a:r>
              <a:rPr lang="en-US" sz="2000" dirty="0"/>
              <a:t>Disadvantages:</a:t>
            </a:r>
          </a:p>
          <a:p>
            <a:pPr marL="285750" indent="-285750" eaLnBrk="1" hangingPunct="1">
              <a:buFont typeface="Arial" pitchFamily="34" charset="0"/>
              <a:buChar char="•"/>
              <a:defRPr/>
            </a:pPr>
            <a:r>
              <a:rPr lang="en-US" sz="2000" dirty="0"/>
              <a:t>Can be expensive and time-consuming to gather</a:t>
            </a:r>
          </a:p>
        </p:txBody>
      </p:sp>
      <p:sp>
        <p:nvSpPr>
          <p:cNvPr id="10" name="TextBox 9"/>
          <p:cNvSpPr txBox="1"/>
          <p:nvPr/>
        </p:nvSpPr>
        <p:spPr>
          <a:xfrm>
            <a:off x="4648200" y="2438400"/>
            <a:ext cx="5150556" cy="3754874"/>
          </a:xfrm>
          <a:prstGeom prst="rect">
            <a:avLst/>
          </a:prstGeom>
          <a:noFill/>
        </p:spPr>
        <p:txBody>
          <a:bodyPr wrap="square">
            <a:spAutoFit/>
          </a:bodyPr>
          <a:lstStyle/>
          <a:p>
            <a:pPr eaLnBrk="1" hangingPunct="1">
              <a:defRPr/>
            </a:pPr>
            <a:r>
              <a:rPr lang="en-US" sz="2000" dirty="0"/>
              <a:t>Advantages:</a:t>
            </a:r>
          </a:p>
          <a:p>
            <a:pPr marL="285750" indent="-285750" eaLnBrk="1" hangingPunct="1">
              <a:buFont typeface="Arial" pitchFamily="34" charset="0"/>
              <a:buChar char="•"/>
              <a:defRPr/>
            </a:pPr>
            <a:r>
              <a:rPr lang="en-US" sz="2000" dirty="0"/>
              <a:t>Readily available</a:t>
            </a:r>
          </a:p>
          <a:p>
            <a:pPr marL="285750" indent="-285750" eaLnBrk="1" hangingPunct="1">
              <a:buFont typeface="Arial" pitchFamily="34" charset="0"/>
              <a:buChar char="•"/>
              <a:defRPr/>
            </a:pPr>
            <a:r>
              <a:rPr lang="en-US" sz="2000" dirty="0"/>
              <a:t>Less expensive to collect</a:t>
            </a:r>
          </a:p>
          <a:p>
            <a:pPr eaLnBrk="1" hangingPunct="1">
              <a:defRPr/>
            </a:pPr>
            <a:endParaRPr lang="en-US" sz="2000" dirty="0"/>
          </a:p>
          <a:p>
            <a:pPr eaLnBrk="1" hangingPunct="1">
              <a:defRPr/>
            </a:pPr>
            <a:endParaRPr lang="en-US" sz="2000" dirty="0"/>
          </a:p>
          <a:p>
            <a:pPr eaLnBrk="1" hangingPunct="1">
              <a:defRPr/>
            </a:pPr>
            <a:endParaRPr lang="en-US" sz="2000" dirty="0"/>
          </a:p>
          <a:p>
            <a:pPr eaLnBrk="1" hangingPunct="1">
              <a:defRPr/>
            </a:pPr>
            <a:r>
              <a:rPr lang="en-US" sz="2000" dirty="0"/>
              <a:t>Disadvantages:</a:t>
            </a:r>
          </a:p>
          <a:p>
            <a:pPr marL="285750" indent="-285750" eaLnBrk="1" hangingPunct="1">
              <a:buFont typeface="Arial" pitchFamily="34" charset="0"/>
              <a:buChar char="•"/>
              <a:defRPr/>
            </a:pPr>
            <a:r>
              <a:rPr lang="en-US" sz="2000" dirty="0"/>
              <a:t>No control over how the data was collected</a:t>
            </a:r>
          </a:p>
          <a:p>
            <a:pPr marL="285750" indent="-285750" eaLnBrk="1" hangingPunct="1">
              <a:buFont typeface="Arial" pitchFamily="34" charset="0"/>
              <a:buChar char="•"/>
              <a:defRPr/>
            </a:pPr>
            <a:r>
              <a:rPr lang="en-US" sz="2000" dirty="0"/>
              <a:t>Less reliable unless collected and recorded accurately</a:t>
            </a:r>
          </a:p>
          <a:p>
            <a:pPr marL="285750" indent="-285750" eaLnBrk="1" hangingPunct="1">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813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8132" name="Text Box 6"/>
          <p:cNvSpPr txBox="1">
            <a:spLocks noChangeArrowheads="1"/>
          </p:cNvSpPr>
          <p:nvPr/>
        </p:nvSpPr>
        <p:spPr bwMode="auto">
          <a:xfrm>
            <a:off x="406400" y="152400"/>
            <a:ext cx="738214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Five-Number </a:t>
            </a:r>
            <a:r>
              <a:rPr lang="en-US" altLang="en-US" sz="3200" b="1" dirty="0">
                <a:solidFill>
                  <a:srgbClr val="00B050"/>
                </a:solidFill>
              </a:rPr>
              <a:t>Summary and </a:t>
            </a:r>
            <a:r>
              <a:rPr lang="en-US" altLang="en-US" sz="3200" b="1" dirty="0" err="1">
                <a:solidFill>
                  <a:srgbClr val="00B050"/>
                </a:solidFill>
              </a:rPr>
              <a:t>Boxplots</a:t>
            </a:r>
            <a:endParaRPr lang="en-US" altLang="en-US" sz="3200" b="1" dirty="0">
              <a:solidFill>
                <a:srgbClr val="00B050"/>
              </a:solidFill>
            </a:endParaRPr>
          </a:p>
        </p:txBody>
      </p:sp>
      <p:sp>
        <p:nvSpPr>
          <p:cNvPr id="48133" name="Text Box 7"/>
          <p:cNvSpPr txBox="1">
            <a:spLocks noChangeArrowheads="1"/>
          </p:cNvSpPr>
          <p:nvPr/>
        </p:nvSpPr>
        <p:spPr bwMode="auto">
          <a:xfrm>
            <a:off x="457200" y="733246"/>
            <a:ext cx="11277600"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dirty="0" smtClean="0">
              <a:latin typeface="+mn-lt"/>
            </a:endParaRPr>
          </a:p>
          <a:p>
            <a:pPr eaLnBrk="1" hangingPunct="1"/>
            <a:r>
              <a:rPr lang="en-US" altLang="en-US" dirty="0" smtClean="0">
                <a:latin typeface="+mn-lt"/>
              </a:rPr>
              <a:t>The </a:t>
            </a:r>
            <a:r>
              <a:rPr lang="en-US" altLang="en-US" dirty="0">
                <a:latin typeface="+mn-lt"/>
              </a:rPr>
              <a:t>central box shows the middle 50% of the data, between the quartiles – the height of the box equals the IQR.</a:t>
            </a:r>
          </a:p>
          <a:p>
            <a:pPr eaLnBrk="1" hangingPunct="1"/>
            <a:endParaRPr lang="en-US" altLang="en-US" dirty="0">
              <a:latin typeface="+mn-lt"/>
            </a:endParaRPr>
          </a:p>
          <a:p>
            <a:pPr eaLnBrk="1" hangingPunct="1"/>
            <a:r>
              <a:rPr lang="en-US" altLang="en-US" dirty="0">
                <a:latin typeface="+mn-lt"/>
              </a:rPr>
              <a:t>If the median is roughly centered between the quartiles, then the middle half of the data is roughly symmetric. If it is not centered, the distribution is skewed.</a:t>
            </a:r>
          </a:p>
          <a:p>
            <a:pPr eaLnBrk="1" hangingPunct="1"/>
            <a:endParaRPr lang="en-US" altLang="en-US" dirty="0">
              <a:latin typeface="+mn-lt"/>
            </a:endParaRPr>
          </a:p>
          <a:p>
            <a:pPr eaLnBrk="1" hangingPunct="1"/>
            <a:r>
              <a:rPr lang="en-US" altLang="en-US" dirty="0">
                <a:latin typeface="+mn-lt"/>
              </a:rPr>
              <a:t>The whiskers show skewness as well if they are not roughly the same length.</a:t>
            </a:r>
          </a:p>
          <a:p>
            <a:pPr eaLnBrk="1" hangingPunct="1"/>
            <a:endParaRPr lang="en-US" altLang="en-US" dirty="0">
              <a:latin typeface="+mn-lt"/>
            </a:endParaRPr>
          </a:p>
          <a:p>
            <a:pPr eaLnBrk="1" hangingPunct="1"/>
            <a:r>
              <a:rPr lang="en-US" altLang="en-US" dirty="0">
                <a:latin typeface="+mn-lt"/>
              </a:rPr>
              <a:t>The outliers are displayed individually to keep them out of the way in judging skewness and to display them for special attention.</a:t>
            </a:r>
          </a:p>
        </p:txBody>
      </p:sp>
    </p:spTree>
    <p:extLst>
      <p:ext uri="{BB962C8B-B14F-4D97-AF65-F5344CB8AC3E}">
        <p14:creationId xmlns:p14="http://schemas.microsoft.com/office/powerpoint/2010/main" xmlns="" val="333723029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325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3252" name="Text Box 6"/>
          <p:cNvSpPr txBox="1">
            <a:spLocks noChangeArrowheads="1"/>
          </p:cNvSpPr>
          <p:nvPr/>
        </p:nvSpPr>
        <p:spPr bwMode="auto">
          <a:xfrm>
            <a:off x="406400" y="152400"/>
            <a:ext cx="738214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Five-Number </a:t>
            </a:r>
            <a:r>
              <a:rPr lang="en-US" altLang="en-US" sz="3200" b="1" dirty="0">
                <a:solidFill>
                  <a:srgbClr val="00B050"/>
                </a:solidFill>
              </a:rPr>
              <a:t>Summary and </a:t>
            </a:r>
            <a:r>
              <a:rPr lang="en-US" altLang="en-US" sz="3200" b="1" dirty="0" err="1">
                <a:solidFill>
                  <a:srgbClr val="00B050"/>
                </a:solidFill>
              </a:rPr>
              <a:t>Boxplots</a:t>
            </a:r>
            <a:endParaRPr lang="en-US" altLang="en-US" sz="3200" b="1" dirty="0">
              <a:solidFill>
                <a:srgbClr val="00B050"/>
              </a:solidFill>
            </a:endParaRPr>
          </a:p>
        </p:txBody>
      </p:sp>
      <p:sp>
        <p:nvSpPr>
          <p:cNvPr id="53253" name="Text Box 7"/>
          <p:cNvSpPr txBox="1">
            <a:spLocks noChangeArrowheads="1"/>
          </p:cNvSpPr>
          <p:nvPr/>
        </p:nvSpPr>
        <p:spPr bwMode="auto">
          <a:xfrm>
            <a:off x="609599" y="990601"/>
            <a:ext cx="11187289"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latin typeface="+mn-lt"/>
              </a:rPr>
              <a:t>Example (continued): </a:t>
            </a:r>
            <a:r>
              <a:rPr lang="en-US" altLang="en-US" i="1" dirty="0">
                <a:latin typeface="+mn-lt"/>
              </a:rPr>
              <a:t>Gretzky  </a:t>
            </a:r>
            <a:r>
              <a:rPr lang="en-US" altLang="en-US" dirty="0">
                <a:latin typeface="+mn-lt"/>
              </a:rPr>
              <a:t>Wayne Gretzky scored 50%   more points than anyone else who played professional hockey.  Here are the number of games Gretzky played during each of his 20 seasons.  Create a boxplot.</a:t>
            </a:r>
          </a:p>
          <a:p>
            <a:pPr eaLnBrk="1" hangingPunct="1"/>
            <a:endParaRPr lang="en-US" altLang="en-US" dirty="0">
              <a:latin typeface="+mn-lt"/>
            </a:endParaRPr>
          </a:p>
          <a:p>
            <a:pPr eaLnBrk="1" hangingPunct="1"/>
            <a:endParaRPr lang="en-US" altLang="en-US" dirty="0">
              <a:latin typeface="+mn-lt"/>
            </a:endParaRPr>
          </a:p>
          <a:p>
            <a:pPr eaLnBrk="1" hangingPunct="1"/>
            <a:r>
              <a:rPr lang="en-US" altLang="en-US" dirty="0">
                <a:latin typeface="+mn-lt"/>
              </a:rPr>
              <a:t>80, 80, 80, 80, 80, 80, 81, 82, 82, 79, 79, 78, 78, 74, 74, 73, 70, 64, 48, 45 </a:t>
            </a: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p:txBody>
      </p:sp>
    </p:spTree>
    <p:extLst>
      <p:ext uri="{BB962C8B-B14F-4D97-AF65-F5344CB8AC3E}">
        <p14:creationId xmlns:p14="http://schemas.microsoft.com/office/powerpoint/2010/main" xmlns="" val="310216880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427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4276" name="Text Box 6"/>
          <p:cNvSpPr txBox="1">
            <a:spLocks noChangeArrowheads="1"/>
          </p:cNvSpPr>
          <p:nvPr/>
        </p:nvSpPr>
        <p:spPr bwMode="auto">
          <a:xfrm>
            <a:off x="406400" y="152400"/>
            <a:ext cx="738214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Five-Number </a:t>
            </a:r>
            <a:r>
              <a:rPr lang="en-US" altLang="en-US" sz="3200" b="1" dirty="0">
                <a:solidFill>
                  <a:srgbClr val="00B050"/>
                </a:solidFill>
              </a:rPr>
              <a:t>Summary and </a:t>
            </a:r>
            <a:r>
              <a:rPr lang="en-US" altLang="en-US" sz="3200" b="1" dirty="0" err="1">
                <a:solidFill>
                  <a:srgbClr val="00B050"/>
                </a:solidFill>
              </a:rPr>
              <a:t>Boxplots</a:t>
            </a:r>
            <a:endParaRPr lang="en-US" altLang="en-US" sz="3200" b="1" dirty="0">
              <a:solidFill>
                <a:srgbClr val="00B050"/>
              </a:solidFill>
            </a:endParaRPr>
          </a:p>
        </p:txBody>
      </p:sp>
      <p:sp>
        <p:nvSpPr>
          <p:cNvPr id="54277" name="Text Box 7"/>
          <p:cNvSpPr txBox="1">
            <a:spLocks noChangeArrowheads="1"/>
          </p:cNvSpPr>
          <p:nvPr/>
        </p:nvSpPr>
        <p:spPr bwMode="auto">
          <a:xfrm>
            <a:off x="609600" y="990600"/>
            <a:ext cx="11277600"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latin typeface="+mn-lt"/>
              </a:rPr>
              <a:t>Example (continued): </a:t>
            </a:r>
            <a:r>
              <a:rPr lang="en-US" altLang="en-US" i="1" dirty="0">
                <a:latin typeface="+mn-lt"/>
              </a:rPr>
              <a:t>Gretzky  </a:t>
            </a:r>
            <a:r>
              <a:rPr lang="en-US" altLang="en-US" dirty="0">
                <a:latin typeface="+mn-lt"/>
              </a:rPr>
              <a:t>Wayne Gretzky scored 50%   more points than anyone else who played professional hockey.  Here are the number of games Gretzky played during each of his 20 seasons.  Create a boxplot.</a:t>
            </a:r>
          </a:p>
          <a:p>
            <a:pPr eaLnBrk="1" hangingPunct="1"/>
            <a:endParaRPr lang="en-US" altLang="en-US" dirty="0">
              <a:latin typeface="+mn-lt"/>
            </a:endParaRPr>
          </a:p>
          <a:p>
            <a:pPr eaLnBrk="1" hangingPunct="1"/>
            <a:endParaRPr lang="en-US" altLang="en-US" b="1" dirty="0">
              <a:solidFill>
                <a:srgbClr val="FF0000"/>
              </a:solidFill>
              <a:latin typeface="+mn-lt"/>
            </a:endParaRPr>
          </a:p>
          <a:p>
            <a:pPr eaLnBrk="1" hangingPunct="1"/>
            <a:endParaRPr lang="en-US" altLang="en-US" dirty="0">
              <a:latin typeface="+mn-lt"/>
            </a:endParaRPr>
          </a:p>
        </p:txBody>
      </p:sp>
      <p:pic>
        <p:nvPicPr>
          <p:cNvPr id="54278" name="Picture 8" descr="05_pA8_33b"/>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01662" y="2809876"/>
            <a:ext cx="2928816" cy="323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6407714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529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5300" name="Text Box 6"/>
          <p:cNvSpPr txBox="1">
            <a:spLocks noChangeArrowheads="1"/>
          </p:cNvSpPr>
          <p:nvPr/>
        </p:nvSpPr>
        <p:spPr bwMode="auto">
          <a:xfrm>
            <a:off x="406400" y="152400"/>
            <a:ext cx="738214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Five-Number </a:t>
            </a:r>
            <a:r>
              <a:rPr lang="en-US" altLang="en-US" sz="3200" b="1" dirty="0">
                <a:solidFill>
                  <a:srgbClr val="00B050"/>
                </a:solidFill>
              </a:rPr>
              <a:t>Summary and </a:t>
            </a:r>
            <a:r>
              <a:rPr lang="en-US" altLang="en-US" sz="3200" b="1" dirty="0" err="1">
                <a:solidFill>
                  <a:srgbClr val="00B050"/>
                </a:solidFill>
              </a:rPr>
              <a:t>Boxplots</a:t>
            </a:r>
            <a:endParaRPr lang="en-US" altLang="en-US" sz="3200" b="1" dirty="0">
              <a:solidFill>
                <a:srgbClr val="00B050"/>
              </a:solidFill>
            </a:endParaRPr>
          </a:p>
        </p:txBody>
      </p:sp>
      <p:sp>
        <p:nvSpPr>
          <p:cNvPr id="55301" name="Text Box 7"/>
          <p:cNvSpPr txBox="1">
            <a:spLocks noChangeArrowheads="1"/>
          </p:cNvSpPr>
          <p:nvPr/>
        </p:nvSpPr>
        <p:spPr bwMode="auto">
          <a:xfrm>
            <a:off x="609599" y="990601"/>
            <a:ext cx="11040533"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US" altLang="en-US" b="1" i="1" dirty="0">
                <a:latin typeface="+mn-lt"/>
              </a:rPr>
              <a:t>Example (continued): </a:t>
            </a:r>
            <a:r>
              <a:rPr lang="en-US" altLang="en-US" i="1" dirty="0">
                <a:latin typeface="+mn-lt"/>
              </a:rPr>
              <a:t>Gretzky  </a:t>
            </a:r>
            <a:r>
              <a:rPr lang="en-US" altLang="en-US" dirty="0">
                <a:latin typeface="+mn-lt"/>
              </a:rPr>
              <a:t>Wayne Gretzky scored 50%   more points than anyone else who played professional hockey.  Here are the number of games Gretzky played during each of his 20 seasons.  Describe the distribution.  What unusual features do you see?</a:t>
            </a:r>
          </a:p>
          <a:p>
            <a:pPr algn="just" eaLnBrk="1" hangingPunct="1"/>
            <a:endParaRPr lang="en-US" altLang="en-US" dirty="0">
              <a:latin typeface="+mn-lt"/>
            </a:endParaRPr>
          </a:p>
          <a:p>
            <a:pPr algn="just" eaLnBrk="1" hangingPunct="1"/>
            <a:endParaRPr lang="en-US" altLang="en-US" dirty="0">
              <a:latin typeface="+mn-lt"/>
            </a:endParaRPr>
          </a:p>
          <a:p>
            <a:pPr algn="just" eaLnBrk="1" hangingPunct="1"/>
            <a:r>
              <a:rPr lang="en-US" altLang="en-US" dirty="0">
                <a:latin typeface="+mn-lt"/>
              </a:rPr>
              <a:t>80, 80, 80, 80, 80, 80, 81, 82, 82, 79, 79, 78, 78, 74, 74, 73, 70, 64, 48, 45 </a:t>
            </a:r>
          </a:p>
          <a:p>
            <a:pPr algn="just" eaLnBrk="1" hangingPunct="1"/>
            <a:endParaRPr lang="en-US" altLang="en-US" dirty="0">
              <a:latin typeface="+mn-lt"/>
            </a:endParaRPr>
          </a:p>
          <a:p>
            <a:pPr algn="just" eaLnBrk="1" hangingPunct="1"/>
            <a:endParaRPr lang="en-US" altLang="en-US" dirty="0">
              <a:latin typeface="+mn-lt"/>
            </a:endParaRPr>
          </a:p>
          <a:p>
            <a:pPr algn="just" eaLnBrk="1" hangingPunct="1"/>
            <a:endParaRPr lang="en-US" altLang="en-US" dirty="0">
              <a:latin typeface="+mn-lt"/>
            </a:endParaRPr>
          </a:p>
        </p:txBody>
      </p:sp>
    </p:spTree>
    <p:extLst>
      <p:ext uri="{BB962C8B-B14F-4D97-AF65-F5344CB8AC3E}">
        <p14:creationId xmlns:p14="http://schemas.microsoft.com/office/powerpoint/2010/main" xmlns="" val="395923356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632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6324" name="Text Box 6"/>
          <p:cNvSpPr txBox="1">
            <a:spLocks noChangeArrowheads="1"/>
          </p:cNvSpPr>
          <p:nvPr/>
        </p:nvSpPr>
        <p:spPr bwMode="auto">
          <a:xfrm>
            <a:off x="406400" y="152400"/>
            <a:ext cx="738214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Five-Number </a:t>
            </a:r>
            <a:r>
              <a:rPr lang="en-US" altLang="en-US" sz="3200" b="1" dirty="0">
                <a:solidFill>
                  <a:srgbClr val="00B050"/>
                </a:solidFill>
              </a:rPr>
              <a:t>Summary and </a:t>
            </a:r>
            <a:r>
              <a:rPr lang="en-US" altLang="en-US" sz="3200" b="1" dirty="0" err="1">
                <a:solidFill>
                  <a:srgbClr val="00B050"/>
                </a:solidFill>
              </a:rPr>
              <a:t>Boxplots</a:t>
            </a:r>
            <a:endParaRPr lang="en-US" altLang="en-US" sz="3200" b="1" dirty="0">
              <a:solidFill>
                <a:srgbClr val="00B050"/>
              </a:solidFill>
            </a:endParaRPr>
          </a:p>
        </p:txBody>
      </p:sp>
      <p:sp>
        <p:nvSpPr>
          <p:cNvPr id="56325" name="Text Box 7"/>
          <p:cNvSpPr txBox="1">
            <a:spLocks noChangeArrowheads="1"/>
          </p:cNvSpPr>
          <p:nvPr/>
        </p:nvSpPr>
        <p:spPr bwMode="auto">
          <a:xfrm>
            <a:off x="609600" y="990601"/>
            <a:ext cx="10832123"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latin typeface="+mn-lt"/>
              </a:rPr>
              <a:t>Example (continued): </a:t>
            </a:r>
            <a:r>
              <a:rPr lang="en-US" altLang="en-US" i="1" dirty="0">
                <a:latin typeface="+mn-lt"/>
              </a:rPr>
              <a:t>Gretzky  </a:t>
            </a:r>
            <a:r>
              <a:rPr lang="en-US" altLang="en-US" dirty="0">
                <a:latin typeface="+mn-lt"/>
              </a:rPr>
              <a:t>Wayne Gretzky scored 50%  more points than anyone else who played professional hockey.  Here are the number of games Gretzky played during each of his 20 seasons. Describe the distribution.  What unusual features do you see?</a:t>
            </a:r>
          </a:p>
          <a:p>
            <a:pPr eaLnBrk="1" hangingPunct="1"/>
            <a:endParaRPr lang="en-US" altLang="en-US" dirty="0">
              <a:latin typeface="+mn-lt"/>
            </a:endParaRPr>
          </a:p>
          <a:p>
            <a:pPr eaLnBrk="1" hangingPunct="1"/>
            <a:r>
              <a:rPr lang="en-US" altLang="en-US" dirty="0">
                <a:solidFill>
                  <a:srgbClr val="00B050"/>
                </a:solidFill>
                <a:latin typeface="+mn-lt"/>
              </a:rPr>
              <a:t>The distribution of the number of games played per season by Wayne Gretzky is skewed to the left with 2 outliers. He may have been injured during these seasons. The season with 64 games is also separated by a gap. The median is 79 games, the range is 37 games, and the IQR is 6.5 games</a:t>
            </a:r>
            <a:r>
              <a:rPr lang="en-US" altLang="en-US" dirty="0">
                <a:solidFill>
                  <a:srgbClr val="0063C7"/>
                </a:solidFill>
                <a:latin typeface="+mn-lt"/>
              </a:rPr>
              <a:t>.</a:t>
            </a:r>
          </a:p>
          <a:p>
            <a:pPr eaLnBrk="1" hangingPunct="1"/>
            <a:endParaRPr lang="en-US" altLang="en-US" dirty="0">
              <a:solidFill>
                <a:srgbClr val="0063C7"/>
              </a:solidFill>
              <a:latin typeface="+mn-lt"/>
            </a:endParaRPr>
          </a:p>
        </p:txBody>
      </p:sp>
    </p:spTree>
    <p:extLst>
      <p:ext uri="{BB962C8B-B14F-4D97-AF65-F5344CB8AC3E}">
        <p14:creationId xmlns:p14="http://schemas.microsoft.com/office/powerpoint/2010/main" xmlns="" val="256284098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a:xfrm>
            <a:off x="609600" y="76200"/>
            <a:ext cx="11277600" cy="990600"/>
          </a:xfrm>
        </p:spPr>
        <p:txBody>
          <a:bodyPr>
            <a:normAutofit/>
          </a:bodyPr>
          <a:lstStyle/>
          <a:p>
            <a:pPr algn="l" eaLnBrk="1" hangingPunct="1">
              <a:defRPr/>
            </a:pPr>
            <a:r>
              <a:rPr lang="en-US" dirty="0" smtClean="0"/>
              <a:t>Measures of Association Between Two Variables</a:t>
            </a:r>
          </a:p>
        </p:txBody>
      </p:sp>
      <p:sp>
        <p:nvSpPr>
          <p:cNvPr id="82947" name="Rectangle 3"/>
          <p:cNvSpPr>
            <a:spLocks noGrp="1" noChangeArrowheads="1"/>
          </p:cNvSpPr>
          <p:nvPr>
            <p:ph idx="1"/>
          </p:nvPr>
        </p:nvSpPr>
        <p:spPr>
          <a:xfrm>
            <a:off x="677334" y="880533"/>
            <a:ext cx="10656710" cy="5138251"/>
          </a:xfrm>
        </p:spPr>
        <p:txBody>
          <a:bodyPr>
            <a:normAutofit/>
          </a:bodyPr>
          <a:lstStyle/>
          <a:p>
            <a:r>
              <a:rPr lang="en-US" altLang="en-US" sz="2400" dirty="0" smtClean="0"/>
              <a:t>The goal of this section is to examine two descriptive statistics that measure the linear relationship between two variables</a:t>
            </a:r>
          </a:p>
        </p:txBody>
      </p:sp>
      <p:sp>
        <p:nvSpPr>
          <p:cNvPr id="82948" name="TextBox 1"/>
          <p:cNvSpPr txBox="1">
            <a:spLocks noChangeArrowheads="1"/>
          </p:cNvSpPr>
          <p:nvPr/>
        </p:nvSpPr>
        <p:spPr bwMode="auto">
          <a:xfrm>
            <a:off x="3251200" y="2895601"/>
            <a:ext cx="4876800" cy="830263"/>
          </a:xfrm>
          <a:prstGeom prst="rect">
            <a:avLst/>
          </a:prstGeom>
          <a:solidFill>
            <a:srgbClr val="F7F7A7"/>
          </a:solidFill>
          <a:ln w="9525">
            <a:solidFill>
              <a:schemeClr val="tx1"/>
            </a:solidFill>
            <a:miter lim="800000"/>
            <a:headEnd/>
            <a:tailEnd/>
          </a:ln>
        </p:spPr>
        <p:txBody>
          <a:bodyPr>
            <a:spAutoFit/>
          </a:bodyPr>
          <a:lstStyle/>
          <a:p>
            <a:pPr algn="ctr" eaLnBrk="1" hangingPunct="1"/>
            <a:r>
              <a:rPr lang="en-US" altLang="en-US" sz="2400"/>
              <a:t>Measures of Association Between Two Variables</a:t>
            </a:r>
          </a:p>
        </p:txBody>
      </p:sp>
      <p:sp>
        <p:nvSpPr>
          <p:cNvPr id="82949" name="TextBox 6"/>
          <p:cNvSpPr txBox="1">
            <a:spLocks noChangeArrowheads="1"/>
          </p:cNvSpPr>
          <p:nvPr/>
        </p:nvSpPr>
        <p:spPr bwMode="auto">
          <a:xfrm>
            <a:off x="1727200" y="4491038"/>
            <a:ext cx="2844800" cy="830997"/>
          </a:xfrm>
          <a:prstGeom prst="rect">
            <a:avLst/>
          </a:prstGeom>
          <a:solidFill>
            <a:srgbClr val="CCE9AD"/>
          </a:solidFill>
          <a:ln w="9525">
            <a:solidFill>
              <a:schemeClr val="tx1"/>
            </a:solidFill>
            <a:miter lim="800000"/>
            <a:headEnd/>
            <a:tailEnd/>
          </a:ln>
        </p:spPr>
        <p:txBody>
          <a:bodyPr>
            <a:spAutoFit/>
          </a:bodyPr>
          <a:lstStyle/>
          <a:p>
            <a:pPr algn="ctr" eaLnBrk="1" hangingPunct="1"/>
            <a:r>
              <a:rPr lang="en-US" altLang="en-US" sz="2400"/>
              <a:t>Sample Covariance</a:t>
            </a:r>
          </a:p>
          <a:p>
            <a:pPr algn="ctr" eaLnBrk="1" hangingPunct="1"/>
            <a:endParaRPr lang="en-US" altLang="en-US" sz="2400"/>
          </a:p>
        </p:txBody>
      </p:sp>
      <p:sp>
        <p:nvSpPr>
          <p:cNvPr id="82950" name="TextBox 7"/>
          <p:cNvSpPr txBox="1">
            <a:spLocks noChangeArrowheads="1"/>
          </p:cNvSpPr>
          <p:nvPr/>
        </p:nvSpPr>
        <p:spPr bwMode="auto">
          <a:xfrm>
            <a:off x="6807200" y="4491038"/>
            <a:ext cx="2844800" cy="830997"/>
          </a:xfrm>
          <a:prstGeom prst="rect">
            <a:avLst/>
          </a:prstGeom>
          <a:solidFill>
            <a:srgbClr val="CCE9AD"/>
          </a:solidFill>
          <a:ln w="9525">
            <a:solidFill>
              <a:schemeClr val="tx1"/>
            </a:solidFill>
            <a:miter lim="800000"/>
            <a:headEnd/>
            <a:tailEnd/>
          </a:ln>
        </p:spPr>
        <p:txBody>
          <a:bodyPr>
            <a:spAutoFit/>
          </a:bodyPr>
          <a:lstStyle/>
          <a:p>
            <a:pPr algn="ctr" eaLnBrk="1" hangingPunct="1"/>
            <a:r>
              <a:rPr lang="en-US" altLang="en-US" sz="2400"/>
              <a:t>Sample Correlation Coefficient</a:t>
            </a:r>
          </a:p>
        </p:txBody>
      </p:sp>
      <p:cxnSp>
        <p:nvCxnSpPr>
          <p:cNvPr id="11" name="Straight Connector 10"/>
          <p:cNvCxnSpPr/>
          <p:nvPr/>
        </p:nvCxnSpPr>
        <p:spPr>
          <a:xfrm>
            <a:off x="5689600" y="3725863"/>
            <a:ext cx="0" cy="4619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149600" y="4187825"/>
            <a:ext cx="50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82949" idx="0"/>
          </p:cNvCxnSpPr>
          <p:nvPr/>
        </p:nvCxnSpPr>
        <p:spPr>
          <a:xfrm>
            <a:off x="3149600" y="4187826"/>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82950" idx="0"/>
          </p:cNvCxnSpPr>
          <p:nvPr/>
        </p:nvCxnSpPr>
        <p:spPr>
          <a:xfrm>
            <a:off x="8229600" y="4187826"/>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3"/>
          <p:cNvSpPr>
            <a:spLocks noGrp="1"/>
          </p:cNvSpPr>
          <p:nvPr>
            <p:ph type="title"/>
          </p:nvPr>
        </p:nvSpPr>
        <p:spPr>
          <a:xfrm>
            <a:off x="838200" y="76200"/>
            <a:ext cx="10515600" cy="914400"/>
          </a:xfrm>
        </p:spPr>
        <p:txBody>
          <a:bodyPr/>
          <a:lstStyle/>
          <a:p>
            <a:r>
              <a:rPr lang="en-US" altLang="en-US" smtClean="0"/>
              <a:t>Sample Covariance</a:t>
            </a:r>
          </a:p>
        </p:txBody>
      </p:sp>
      <p:sp>
        <p:nvSpPr>
          <p:cNvPr id="83971" name="Content Placeholder 4"/>
          <p:cNvSpPr>
            <a:spLocks noGrp="1"/>
          </p:cNvSpPr>
          <p:nvPr>
            <p:ph idx="1"/>
          </p:nvPr>
        </p:nvSpPr>
        <p:spPr>
          <a:xfrm>
            <a:off x="567267" y="976489"/>
            <a:ext cx="11207044" cy="2590800"/>
          </a:xfrm>
        </p:spPr>
        <p:txBody>
          <a:bodyPr>
            <a:noAutofit/>
          </a:bodyPr>
          <a:lstStyle/>
          <a:p>
            <a:pPr>
              <a:spcAft>
                <a:spcPts val="600"/>
              </a:spcAft>
            </a:pPr>
            <a:r>
              <a:rPr lang="en-US" altLang="en-US" sz="2400" dirty="0" smtClean="0">
                <a:solidFill>
                  <a:schemeClr val="tx1"/>
                </a:solidFill>
              </a:rPr>
              <a:t>The </a:t>
            </a:r>
            <a:r>
              <a:rPr lang="en-US" altLang="en-US" sz="2400" b="1" dirty="0" smtClean="0">
                <a:solidFill>
                  <a:schemeClr val="tx1"/>
                </a:solidFill>
              </a:rPr>
              <a:t>sample covariance</a:t>
            </a:r>
            <a:r>
              <a:rPr lang="en-US" altLang="en-US" sz="2400" dirty="0" smtClean="0">
                <a:solidFill>
                  <a:schemeClr val="tx1"/>
                </a:solidFill>
              </a:rPr>
              <a:t>, </a:t>
            </a:r>
            <a:r>
              <a:rPr lang="en-US" altLang="en-US" sz="2400" i="1" dirty="0" err="1" smtClean="0">
                <a:solidFill>
                  <a:schemeClr val="tx1"/>
                </a:solidFill>
              </a:rPr>
              <a:t>s</a:t>
            </a:r>
            <a:r>
              <a:rPr lang="en-US" altLang="en-US" sz="2400" i="1" baseline="-25000" dirty="0" err="1" smtClean="0">
                <a:solidFill>
                  <a:schemeClr val="tx1"/>
                </a:solidFill>
              </a:rPr>
              <a:t>xy</a:t>
            </a:r>
            <a:r>
              <a:rPr lang="en-US" altLang="en-US" sz="2400" i="1" baseline="-25000" dirty="0" smtClean="0">
                <a:solidFill>
                  <a:schemeClr val="tx1"/>
                </a:solidFill>
              </a:rPr>
              <a:t> </a:t>
            </a:r>
            <a:r>
              <a:rPr lang="en-US" altLang="en-US" sz="2400" dirty="0" smtClean="0">
                <a:solidFill>
                  <a:schemeClr val="tx1"/>
                </a:solidFill>
              </a:rPr>
              <a:t>, measures the direction of the linear relationship between two variables</a:t>
            </a:r>
          </a:p>
          <a:p>
            <a:pPr marL="342900" lvl="1" indent="-342900">
              <a:spcBef>
                <a:spcPts val="750"/>
              </a:spcBef>
              <a:spcAft>
                <a:spcPts val="600"/>
              </a:spcAft>
            </a:pPr>
            <a:r>
              <a:rPr lang="en-US" altLang="en-US" sz="2400" dirty="0" smtClean="0">
                <a:solidFill>
                  <a:schemeClr val="tx1"/>
                </a:solidFill>
              </a:rPr>
              <a:t>A relationship is linear if the scatter plot of the independent and dependent variables has a straight-line pattern</a:t>
            </a:r>
          </a:p>
          <a:p>
            <a:endParaRPr lang="en-US" altLang="en-US" sz="2400" dirty="0" smtClean="0">
              <a:solidFill>
                <a:schemeClr val="tx1"/>
              </a:solidFill>
            </a:endParaRPr>
          </a:p>
          <a:p>
            <a:r>
              <a:rPr lang="en-US" altLang="en-US" sz="2400" dirty="0" smtClean="0">
                <a:solidFill>
                  <a:schemeClr val="tx1"/>
                </a:solidFill>
              </a:rPr>
              <a:t>The formula for the sample covariance is</a:t>
            </a:r>
          </a:p>
        </p:txBody>
      </p:sp>
      <p:graphicFrame>
        <p:nvGraphicFramePr>
          <p:cNvPr id="83972" name="Object 1"/>
          <p:cNvGraphicFramePr>
            <a:graphicFrameLocks noChangeAspect="1"/>
          </p:cNvGraphicFramePr>
          <p:nvPr/>
        </p:nvGraphicFramePr>
        <p:xfrm>
          <a:off x="838201" y="4268789"/>
          <a:ext cx="4618567" cy="1590675"/>
        </p:xfrm>
        <a:graphic>
          <a:graphicData uri="http://schemas.openxmlformats.org/presentationml/2006/ole">
            <p:oleObj spid="_x0000_s74754" name="Equation" r:id="rId3" imgW="1409700" imgH="647700" progId="">
              <p:embed/>
            </p:oleObj>
          </a:graphicData>
        </a:graphic>
      </p:graphicFrame>
      <p:sp>
        <p:nvSpPr>
          <p:cNvPr id="83973" name="TextBox 6"/>
          <p:cNvSpPr txBox="1">
            <a:spLocks noChangeArrowheads="1"/>
          </p:cNvSpPr>
          <p:nvPr/>
        </p:nvSpPr>
        <p:spPr bwMode="auto">
          <a:xfrm>
            <a:off x="5892800" y="4038600"/>
            <a:ext cx="6197600" cy="2370138"/>
          </a:xfrm>
          <a:prstGeom prst="rect">
            <a:avLst/>
          </a:prstGeom>
          <a:noFill/>
          <a:ln w="9525">
            <a:noFill/>
            <a:miter lim="800000"/>
            <a:headEnd/>
            <a:tailEnd/>
          </a:ln>
        </p:spPr>
        <p:txBody>
          <a:bodyPr>
            <a:spAutoFit/>
          </a:bodyPr>
          <a:lstStyle/>
          <a:p>
            <a:pPr>
              <a:spcAft>
                <a:spcPts val="300"/>
              </a:spcAft>
            </a:pPr>
            <a:r>
              <a:rPr lang="en-US" altLang="en-US" sz="1600" dirty="0"/>
              <a:t>where	</a:t>
            </a:r>
            <a:r>
              <a:rPr lang="en-US" altLang="en-US" sz="1400" dirty="0"/>
              <a:t>   = the sample mean of the </a:t>
            </a:r>
            <a:r>
              <a:rPr lang="en-US" altLang="en-US" sz="1400" i="1" dirty="0"/>
              <a:t>x</a:t>
            </a:r>
            <a:r>
              <a:rPr lang="en-US" altLang="en-US" sz="1400" dirty="0"/>
              <a:t> variable</a:t>
            </a:r>
          </a:p>
          <a:p>
            <a:pPr>
              <a:spcAft>
                <a:spcPts val="300"/>
              </a:spcAft>
            </a:pPr>
            <a:r>
              <a:rPr lang="en-US" altLang="en-US" sz="1400" dirty="0"/>
              <a:t>	   = the sample mean of the </a:t>
            </a:r>
            <a:r>
              <a:rPr lang="en-US" altLang="en-US" sz="1400" i="1" dirty="0"/>
              <a:t>y</a:t>
            </a:r>
            <a:r>
              <a:rPr lang="en-US" altLang="en-US" sz="1400" dirty="0"/>
              <a:t> variable</a:t>
            </a:r>
          </a:p>
          <a:p>
            <a:pPr>
              <a:spcAft>
                <a:spcPts val="300"/>
              </a:spcAft>
            </a:pPr>
            <a:r>
              <a:rPr lang="en-US" altLang="en-US" sz="1400" dirty="0"/>
              <a:t>	   = the difference between each data</a:t>
            </a:r>
          </a:p>
          <a:p>
            <a:pPr>
              <a:spcAft>
                <a:spcPts val="300"/>
              </a:spcAft>
            </a:pPr>
            <a:r>
              <a:rPr lang="en-US" altLang="en-US" sz="1400" dirty="0"/>
              <a:t>	      value and the sample mean for the</a:t>
            </a:r>
          </a:p>
          <a:p>
            <a:pPr>
              <a:spcAft>
                <a:spcPts val="300"/>
              </a:spcAft>
            </a:pPr>
            <a:r>
              <a:rPr lang="en-US" altLang="en-US" sz="1400" dirty="0"/>
              <a:t>	      </a:t>
            </a:r>
            <a:r>
              <a:rPr lang="en-US" altLang="en-US" sz="1400" i="1" dirty="0"/>
              <a:t>x </a:t>
            </a:r>
            <a:r>
              <a:rPr lang="en-US" altLang="en-US" sz="1400" dirty="0"/>
              <a:t>variable</a:t>
            </a:r>
          </a:p>
          <a:p>
            <a:pPr>
              <a:spcAft>
                <a:spcPts val="300"/>
              </a:spcAft>
            </a:pPr>
            <a:r>
              <a:rPr lang="en-US" altLang="en-US" sz="1400" dirty="0"/>
              <a:t>	   = The difference between each data </a:t>
            </a:r>
          </a:p>
          <a:p>
            <a:pPr>
              <a:spcAft>
                <a:spcPts val="300"/>
              </a:spcAft>
            </a:pPr>
            <a:r>
              <a:rPr lang="en-US" altLang="en-US" sz="1400" dirty="0"/>
              <a:t>	      value and the sample mean for the</a:t>
            </a:r>
          </a:p>
          <a:p>
            <a:pPr>
              <a:spcAft>
                <a:spcPts val="300"/>
              </a:spcAft>
            </a:pPr>
            <a:r>
              <a:rPr lang="en-US" altLang="en-US" sz="1400" dirty="0"/>
              <a:t>	      </a:t>
            </a:r>
            <a:r>
              <a:rPr lang="en-US" altLang="en-US" sz="1400" i="1" dirty="0"/>
              <a:t>y </a:t>
            </a:r>
            <a:r>
              <a:rPr lang="en-US" altLang="en-US" sz="1400" dirty="0"/>
              <a:t>variable</a:t>
            </a:r>
          </a:p>
          <a:p>
            <a:pPr>
              <a:spcAft>
                <a:spcPts val="300"/>
              </a:spcAft>
            </a:pPr>
            <a:r>
              <a:rPr lang="en-US" altLang="en-US" sz="1400" i="1" dirty="0"/>
              <a:t>	n </a:t>
            </a:r>
            <a:r>
              <a:rPr lang="en-US" altLang="en-US" sz="1400" dirty="0"/>
              <a:t>= The sample size</a:t>
            </a:r>
          </a:p>
        </p:txBody>
      </p:sp>
      <p:graphicFrame>
        <p:nvGraphicFramePr>
          <p:cNvPr id="83974" name="Object 1"/>
          <p:cNvGraphicFramePr>
            <a:graphicFrameLocks noChangeAspect="1"/>
          </p:cNvGraphicFramePr>
          <p:nvPr/>
        </p:nvGraphicFramePr>
        <p:xfrm>
          <a:off x="5633155" y="5282142"/>
          <a:ext cx="965200" cy="361950"/>
        </p:xfrm>
        <a:graphic>
          <a:graphicData uri="http://schemas.openxmlformats.org/presentationml/2006/ole">
            <p:oleObj spid="_x0000_s74755" name="Equation" r:id="rId4" imgW="457200" imgH="228600" progId="">
              <p:embed/>
            </p:oleObj>
          </a:graphicData>
        </a:graphic>
      </p:graphicFrame>
      <p:graphicFrame>
        <p:nvGraphicFramePr>
          <p:cNvPr id="83975" name="Object 1"/>
          <p:cNvGraphicFramePr>
            <a:graphicFrameLocks noChangeAspect="1"/>
          </p:cNvGraphicFramePr>
          <p:nvPr/>
        </p:nvGraphicFramePr>
        <p:xfrm>
          <a:off x="5643034" y="4605161"/>
          <a:ext cx="965200" cy="361950"/>
        </p:xfrm>
        <a:graphic>
          <a:graphicData uri="http://schemas.openxmlformats.org/presentationml/2006/ole">
            <p:oleObj spid="_x0000_s74756" name="Equation" r:id="rId5" imgW="457200" imgH="228600" progId="">
              <p:embed/>
            </p:oleObj>
          </a:graphicData>
        </a:graphic>
      </p:graphicFrame>
      <p:graphicFrame>
        <p:nvGraphicFramePr>
          <p:cNvPr id="83976" name="Object 1"/>
          <p:cNvGraphicFramePr>
            <a:graphicFrameLocks noChangeAspect="1"/>
          </p:cNvGraphicFramePr>
          <p:nvPr/>
        </p:nvGraphicFramePr>
        <p:xfrm>
          <a:off x="6686551" y="4044775"/>
          <a:ext cx="294216" cy="260350"/>
        </p:xfrm>
        <a:graphic>
          <a:graphicData uri="http://schemas.openxmlformats.org/presentationml/2006/ole">
            <p:oleObj spid="_x0000_s74757" name="Equation" r:id="rId6" imgW="139579" imgH="164957" progId="">
              <p:embed/>
            </p:oleObj>
          </a:graphicData>
        </a:graphic>
      </p:graphicFrame>
      <p:graphicFrame>
        <p:nvGraphicFramePr>
          <p:cNvPr id="83977" name="Object 1"/>
          <p:cNvGraphicFramePr>
            <a:graphicFrameLocks noChangeAspect="1"/>
          </p:cNvGraphicFramePr>
          <p:nvPr/>
        </p:nvGraphicFramePr>
        <p:xfrm>
          <a:off x="6244167" y="4315356"/>
          <a:ext cx="296333" cy="301625"/>
        </p:xfrm>
        <a:graphic>
          <a:graphicData uri="http://schemas.openxmlformats.org/presentationml/2006/ole">
            <p:oleObj spid="_x0000_s74758" name="Equation" r:id="rId7" imgW="139639" imgH="190417" progId="">
              <p:embed/>
            </p:oleObj>
          </a:graphicData>
        </a:graphic>
      </p:graphicFrame>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3"/>
          <p:cNvSpPr>
            <a:spLocks noGrp="1"/>
          </p:cNvSpPr>
          <p:nvPr>
            <p:ph type="title"/>
          </p:nvPr>
        </p:nvSpPr>
        <p:spPr>
          <a:xfrm>
            <a:off x="838200" y="76200"/>
            <a:ext cx="10515600" cy="914400"/>
          </a:xfrm>
        </p:spPr>
        <p:txBody>
          <a:bodyPr/>
          <a:lstStyle/>
          <a:p>
            <a:r>
              <a:rPr lang="en-US" altLang="en-US" smtClean="0"/>
              <a:t>Correlation Coefficient</a:t>
            </a:r>
          </a:p>
        </p:txBody>
      </p:sp>
      <p:sp>
        <p:nvSpPr>
          <p:cNvPr id="84995" name="Content Placeholder 4"/>
          <p:cNvSpPr>
            <a:spLocks noGrp="1"/>
          </p:cNvSpPr>
          <p:nvPr>
            <p:ph idx="1"/>
          </p:nvPr>
        </p:nvSpPr>
        <p:spPr>
          <a:xfrm>
            <a:off x="677334" y="1343379"/>
            <a:ext cx="10442222" cy="4697984"/>
          </a:xfrm>
        </p:spPr>
        <p:txBody>
          <a:bodyPr>
            <a:normAutofit/>
          </a:bodyPr>
          <a:lstStyle/>
          <a:p>
            <a:r>
              <a:rPr lang="en-US" altLang="en-US" sz="2400" dirty="0" smtClean="0">
                <a:solidFill>
                  <a:schemeClr val="tx1"/>
                </a:solidFill>
              </a:rPr>
              <a:t>The </a:t>
            </a:r>
            <a:r>
              <a:rPr lang="en-US" altLang="en-US" sz="2400" b="1" dirty="0" smtClean="0">
                <a:solidFill>
                  <a:schemeClr val="tx1"/>
                </a:solidFill>
              </a:rPr>
              <a:t>sample correlation coefficient</a:t>
            </a:r>
            <a:r>
              <a:rPr lang="en-US" altLang="en-US" sz="2400" dirty="0" smtClean="0">
                <a:solidFill>
                  <a:schemeClr val="tx1"/>
                </a:solidFill>
              </a:rPr>
              <a:t>, </a:t>
            </a:r>
            <a:r>
              <a:rPr lang="en-US" altLang="en-US" sz="2400" i="1" dirty="0" err="1" smtClean="0">
                <a:solidFill>
                  <a:schemeClr val="tx1"/>
                </a:solidFill>
              </a:rPr>
              <a:t>r</a:t>
            </a:r>
            <a:r>
              <a:rPr lang="en-US" altLang="en-US" sz="2400" i="1" baseline="-25000" dirty="0" err="1" smtClean="0">
                <a:solidFill>
                  <a:schemeClr val="tx1"/>
                </a:solidFill>
              </a:rPr>
              <a:t>xy</a:t>
            </a:r>
            <a:r>
              <a:rPr lang="en-US" altLang="en-US" sz="2400" i="1" baseline="-25000" dirty="0" smtClean="0">
                <a:solidFill>
                  <a:schemeClr val="tx1"/>
                </a:solidFill>
              </a:rPr>
              <a:t> </a:t>
            </a:r>
            <a:r>
              <a:rPr lang="en-US" altLang="en-US" sz="2400" dirty="0" smtClean="0">
                <a:solidFill>
                  <a:schemeClr val="tx1"/>
                </a:solidFill>
              </a:rPr>
              <a:t>, measures both the strength and direction of the linear relationship between two variables</a:t>
            </a:r>
          </a:p>
          <a:p>
            <a:endParaRPr lang="en-US" altLang="en-US" sz="2400" dirty="0" smtClean="0">
              <a:solidFill>
                <a:schemeClr val="tx1"/>
              </a:solidFill>
            </a:endParaRPr>
          </a:p>
          <a:p>
            <a:r>
              <a:rPr lang="en-US" altLang="en-US" sz="2400" dirty="0" smtClean="0">
                <a:solidFill>
                  <a:schemeClr val="tx1"/>
                </a:solidFill>
              </a:rPr>
              <a:t>The formula for the sample correlation coefficient is</a:t>
            </a:r>
          </a:p>
          <a:p>
            <a:endParaRPr lang="en-US" altLang="en-US" sz="2400" dirty="0" smtClean="0">
              <a:solidFill>
                <a:schemeClr val="tx1"/>
              </a:solidFill>
            </a:endParaRPr>
          </a:p>
        </p:txBody>
      </p:sp>
      <p:graphicFrame>
        <p:nvGraphicFramePr>
          <p:cNvPr id="84996" name="Object 1"/>
          <p:cNvGraphicFramePr>
            <a:graphicFrameLocks noChangeAspect="1"/>
          </p:cNvGraphicFramePr>
          <p:nvPr/>
        </p:nvGraphicFramePr>
        <p:xfrm>
          <a:off x="1555751" y="3916363"/>
          <a:ext cx="2523067" cy="1371600"/>
        </p:xfrm>
        <a:graphic>
          <a:graphicData uri="http://schemas.openxmlformats.org/presentationml/2006/ole">
            <p:oleObj spid="_x0000_s75778" name="Equation" r:id="rId3" imgW="647700" imgH="469900" progId="">
              <p:embed/>
            </p:oleObj>
          </a:graphicData>
        </a:graphic>
      </p:graphicFrame>
      <p:sp>
        <p:nvSpPr>
          <p:cNvPr id="84997" name="TextBox 6"/>
          <p:cNvSpPr txBox="1">
            <a:spLocks noChangeArrowheads="1"/>
          </p:cNvSpPr>
          <p:nvPr/>
        </p:nvSpPr>
        <p:spPr bwMode="auto">
          <a:xfrm>
            <a:off x="4876800" y="3886200"/>
            <a:ext cx="6197600" cy="1862138"/>
          </a:xfrm>
          <a:prstGeom prst="rect">
            <a:avLst/>
          </a:prstGeom>
          <a:noFill/>
          <a:ln w="9525">
            <a:noFill/>
            <a:miter lim="800000"/>
            <a:headEnd/>
            <a:tailEnd/>
          </a:ln>
        </p:spPr>
        <p:txBody>
          <a:bodyPr>
            <a:spAutoFit/>
          </a:bodyPr>
          <a:lstStyle/>
          <a:p>
            <a:pPr>
              <a:spcAft>
                <a:spcPts val="300"/>
              </a:spcAft>
            </a:pPr>
            <a:r>
              <a:rPr lang="en-US" altLang="en-US" sz="1600"/>
              <a:t>where     </a:t>
            </a:r>
            <a:r>
              <a:rPr lang="en-US" altLang="en-US" sz="1600" i="1"/>
              <a:t>s</a:t>
            </a:r>
            <a:r>
              <a:rPr lang="en-US" altLang="en-US" sz="1600" i="1" baseline="-25000"/>
              <a:t>xy</a:t>
            </a:r>
            <a:r>
              <a:rPr lang="en-US" altLang="en-US" sz="1400"/>
              <a:t> = the sample covariance between</a:t>
            </a:r>
          </a:p>
          <a:p>
            <a:pPr>
              <a:spcAft>
                <a:spcPts val="300"/>
              </a:spcAft>
            </a:pPr>
            <a:r>
              <a:rPr lang="en-US" altLang="en-US" sz="1400"/>
              <a:t>	        variables </a:t>
            </a:r>
            <a:r>
              <a:rPr lang="en-US" altLang="en-US" sz="1400" i="1"/>
              <a:t>x</a:t>
            </a:r>
            <a:r>
              <a:rPr lang="en-US" altLang="en-US" sz="1400"/>
              <a:t> and </a:t>
            </a:r>
            <a:r>
              <a:rPr lang="en-US" altLang="en-US" sz="1400" i="1"/>
              <a:t>y</a:t>
            </a:r>
          </a:p>
          <a:p>
            <a:pPr>
              <a:spcAft>
                <a:spcPts val="300"/>
              </a:spcAft>
            </a:pPr>
            <a:r>
              <a:rPr lang="en-US" altLang="en-US" sz="1400"/>
              <a:t>	 </a:t>
            </a:r>
            <a:r>
              <a:rPr lang="en-US" altLang="en-US" sz="1400" i="1"/>
              <a:t>s</a:t>
            </a:r>
            <a:r>
              <a:rPr lang="en-US" altLang="en-US" sz="1400" i="1" baseline="-25000"/>
              <a:t>x</a:t>
            </a:r>
            <a:r>
              <a:rPr lang="en-US" altLang="en-US" sz="1400"/>
              <a:t> = the sample standard deviation for the </a:t>
            </a:r>
            <a:r>
              <a:rPr lang="en-US" altLang="en-US" sz="1400" i="1"/>
              <a:t>x</a:t>
            </a:r>
          </a:p>
          <a:p>
            <a:pPr>
              <a:spcAft>
                <a:spcPts val="300"/>
              </a:spcAft>
            </a:pPr>
            <a:r>
              <a:rPr lang="en-US" altLang="en-US" sz="1400"/>
              <a:t>	        variable</a:t>
            </a:r>
          </a:p>
          <a:p>
            <a:pPr>
              <a:spcAft>
                <a:spcPts val="300"/>
              </a:spcAft>
            </a:pPr>
            <a:r>
              <a:rPr lang="en-US" altLang="en-US" sz="1400"/>
              <a:t>	</a:t>
            </a:r>
            <a:r>
              <a:rPr lang="en-US" altLang="en-US" sz="1400" i="1"/>
              <a:t> s</a:t>
            </a:r>
            <a:r>
              <a:rPr lang="en-US" altLang="en-US" sz="1400" i="1" baseline="-25000"/>
              <a:t>y</a:t>
            </a:r>
            <a:r>
              <a:rPr lang="en-US" altLang="en-US" sz="1400" i="1"/>
              <a:t> </a:t>
            </a:r>
            <a:r>
              <a:rPr lang="en-US" altLang="en-US" sz="1400"/>
              <a:t>= the sample standard deviation for the </a:t>
            </a:r>
            <a:r>
              <a:rPr lang="en-US" altLang="en-US" sz="1400" i="1"/>
              <a:t>y</a:t>
            </a:r>
          </a:p>
          <a:p>
            <a:pPr>
              <a:spcAft>
                <a:spcPts val="300"/>
              </a:spcAft>
            </a:pPr>
            <a:r>
              <a:rPr lang="en-US" altLang="en-US" sz="1400"/>
              <a:t>	        variable</a:t>
            </a:r>
          </a:p>
          <a:p>
            <a:pPr>
              <a:spcAft>
                <a:spcPts val="300"/>
              </a:spcAft>
            </a:pPr>
            <a:r>
              <a:rPr lang="en-US" altLang="en-US" sz="1400"/>
              <a:t>	</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1"/>
          </p:nvPr>
        </p:nvSpPr>
        <p:spPr>
          <a:xfrm>
            <a:off x="609600" y="1295400"/>
            <a:ext cx="10972800" cy="1981200"/>
          </a:xfrm>
        </p:spPr>
        <p:txBody>
          <a:bodyPr>
            <a:normAutofit/>
          </a:bodyPr>
          <a:lstStyle/>
          <a:p>
            <a:pPr>
              <a:spcBef>
                <a:spcPts val="1200"/>
              </a:spcBef>
              <a:defRPr/>
            </a:pPr>
            <a:r>
              <a:rPr lang="en-US" sz="2400" b="1" dirty="0" smtClean="0"/>
              <a:t>Example:  </a:t>
            </a:r>
            <a:r>
              <a:rPr lang="en-US" sz="2400" dirty="0" smtClean="0"/>
              <a:t>A car dealer wants to examine the relationship between the number of sales representatives and the number of cars sold per week</a:t>
            </a:r>
          </a:p>
          <a:p>
            <a:pPr marL="457200" indent="-457200">
              <a:spcBef>
                <a:spcPts val="1200"/>
              </a:spcBef>
              <a:buFont typeface="Arial" pitchFamily="34" charset="0"/>
              <a:buChar char="•"/>
              <a:defRPr/>
            </a:pPr>
            <a:r>
              <a:rPr lang="en-US" sz="2400" dirty="0" smtClean="0"/>
              <a:t>Suppose a sample of 6 weeks is selected</a:t>
            </a:r>
          </a:p>
        </p:txBody>
      </p:sp>
      <p:sp>
        <p:nvSpPr>
          <p:cNvPr id="86019" name="Rectangle 1"/>
          <p:cNvSpPr>
            <a:spLocks noChangeArrowheads="1"/>
          </p:cNvSpPr>
          <p:nvPr/>
        </p:nvSpPr>
        <p:spPr bwMode="auto">
          <a:xfrm>
            <a:off x="609599" y="3600451"/>
            <a:ext cx="4255911" cy="1477328"/>
          </a:xfrm>
          <a:prstGeom prst="rect">
            <a:avLst/>
          </a:prstGeom>
          <a:noFill/>
          <a:ln w="9525">
            <a:noFill/>
            <a:miter lim="800000"/>
            <a:headEnd/>
            <a:tailEnd/>
          </a:ln>
        </p:spPr>
        <p:txBody>
          <a:bodyPr wrap="square">
            <a:spAutoFit/>
          </a:bodyPr>
          <a:lstStyle/>
          <a:p>
            <a:pPr>
              <a:spcBef>
                <a:spcPts val="1200"/>
              </a:spcBef>
            </a:pPr>
            <a:r>
              <a:rPr lang="en-US" altLang="en-US" sz="2000" dirty="0"/>
              <a:t>Two values are recorded for each week: </a:t>
            </a:r>
          </a:p>
          <a:p>
            <a:pPr>
              <a:spcBef>
                <a:spcPts val="1200"/>
              </a:spcBef>
            </a:pPr>
            <a:r>
              <a:rPr lang="en-US" altLang="en-US" sz="2000" dirty="0"/>
              <a:t>number of sales representatives and number of cars sold</a:t>
            </a:r>
          </a:p>
        </p:txBody>
      </p:sp>
      <p:graphicFrame>
        <p:nvGraphicFramePr>
          <p:cNvPr id="3" name="Table 2"/>
          <p:cNvGraphicFramePr>
            <a:graphicFrameLocks noGrp="1"/>
          </p:cNvGraphicFramePr>
          <p:nvPr/>
        </p:nvGraphicFramePr>
        <p:xfrm>
          <a:off x="5010151" y="3195638"/>
          <a:ext cx="6578600" cy="3079748"/>
        </p:xfrm>
        <a:graphic>
          <a:graphicData uri="http://schemas.openxmlformats.org/drawingml/2006/table">
            <a:tbl>
              <a:tblPr firstRow="1" bandRow="1">
                <a:tableStyleId>{5C22544A-7EE6-4342-B048-85BDC9FD1C3A}</a:tableStyleId>
              </a:tblPr>
              <a:tblGrid>
                <a:gridCol w="1727200"/>
                <a:gridCol w="2658533"/>
                <a:gridCol w="2192867"/>
              </a:tblGrid>
              <a:tr h="701330">
                <a:tc>
                  <a:txBody>
                    <a:bodyPr/>
                    <a:lstStyle/>
                    <a:p>
                      <a:pPr algn="ctr"/>
                      <a:r>
                        <a:rPr lang="en-US" sz="2000" b="0" dirty="0" smtClean="0">
                          <a:solidFill>
                            <a:schemeClr val="tx1"/>
                          </a:solidFill>
                        </a:rPr>
                        <a:t>Week</a:t>
                      </a:r>
                      <a:endParaRPr lang="en-US" sz="2000" b="0" dirty="0">
                        <a:solidFill>
                          <a:schemeClr val="tx1"/>
                        </a:solidFill>
                      </a:endParaRPr>
                    </a:p>
                  </a:txBody>
                  <a:tcPr marL="121920" marR="121920" marT="45739" marB="45739">
                    <a:solidFill>
                      <a:srgbClr val="FDEABB"/>
                    </a:solidFill>
                  </a:tcPr>
                </a:tc>
                <a:tc>
                  <a:txBody>
                    <a:bodyPr/>
                    <a:lstStyle/>
                    <a:p>
                      <a:pPr algn="ctr"/>
                      <a:r>
                        <a:rPr lang="en-US" sz="2000" b="0" dirty="0" smtClean="0">
                          <a:solidFill>
                            <a:schemeClr val="tx1"/>
                          </a:solidFill>
                        </a:rPr>
                        <a:t>Number of sales representatives</a:t>
                      </a:r>
                      <a:endParaRPr lang="en-US" sz="2000" b="0" dirty="0">
                        <a:solidFill>
                          <a:schemeClr val="tx1"/>
                        </a:solidFill>
                      </a:endParaRPr>
                    </a:p>
                  </a:txBody>
                  <a:tcPr marL="121920" marR="121920" marT="45739" marB="45739">
                    <a:solidFill>
                      <a:srgbClr val="FDEABB"/>
                    </a:solidFill>
                  </a:tcPr>
                </a:tc>
                <a:tc>
                  <a:txBody>
                    <a:bodyPr/>
                    <a:lstStyle/>
                    <a:p>
                      <a:pPr algn="ctr"/>
                      <a:r>
                        <a:rPr lang="en-US" sz="2000" b="0" dirty="0" smtClean="0">
                          <a:solidFill>
                            <a:schemeClr val="tx1"/>
                          </a:solidFill>
                        </a:rPr>
                        <a:t>Number of cars sold</a:t>
                      </a:r>
                      <a:endParaRPr lang="en-US" sz="2000" b="0" dirty="0">
                        <a:solidFill>
                          <a:schemeClr val="tx1"/>
                        </a:solidFill>
                      </a:endParaRPr>
                    </a:p>
                  </a:txBody>
                  <a:tcPr marL="121920" marR="121920" marT="45739" marB="45739">
                    <a:solidFill>
                      <a:srgbClr val="FDEABB"/>
                    </a:solidFill>
                  </a:tcPr>
                </a:tc>
              </a:tr>
              <a:tr h="396403">
                <a:tc>
                  <a:txBody>
                    <a:bodyPr/>
                    <a:lstStyle/>
                    <a:p>
                      <a:pPr algn="ctr"/>
                      <a:r>
                        <a:rPr lang="en-US" sz="2000" dirty="0" smtClean="0">
                          <a:solidFill>
                            <a:schemeClr val="tx1"/>
                          </a:solidFill>
                        </a:rPr>
                        <a:t>1</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2</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4</a:t>
                      </a:r>
                      <a:endParaRPr lang="en-US" sz="2000" dirty="0">
                        <a:solidFill>
                          <a:schemeClr val="tx1"/>
                        </a:solidFill>
                      </a:endParaRPr>
                    </a:p>
                  </a:txBody>
                  <a:tcPr marL="121920" marR="121920" marT="45739" marB="45739">
                    <a:solidFill>
                      <a:srgbClr val="FEF4DA"/>
                    </a:solidFill>
                  </a:tcPr>
                </a:tc>
              </a:tr>
              <a:tr h="396403">
                <a:tc>
                  <a:txBody>
                    <a:bodyPr/>
                    <a:lstStyle/>
                    <a:p>
                      <a:pPr algn="ctr"/>
                      <a:r>
                        <a:rPr lang="en-US" sz="2000" dirty="0" smtClean="0">
                          <a:solidFill>
                            <a:schemeClr val="tx1"/>
                          </a:solidFill>
                        </a:rPr>
                        <a:t>2</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5</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10</a:t>
                      </a:r>
                      <a:endParaRPr lang="en-US" sz="2000" dirty="0">
                        <a:solidFill>
                          <a:schemeClr val="tx1"/>
                        </a:solidFill>
                      </a:endParaRPr>
                    </a:p>
                  </a:txBody>
                  <a:tcPr marL="121920" marR="121920" marT="45739" marB="45739">
                    <a:solidFill>
                      <a:srgbClr val="FEF4DA"/>
                    </a:solidFill>
                  </a:tcPr>
                </a:tc>
              </a:tr>
              <a:tr h="396403">
                <a:tc>
                  <a:txBody>
                    <a:bodyPr/>
                    <a:lstStyle/>
                    <a:p>
                      <a:pPr algn="ctr"/>
                      <a:r>
                        <a:rPr lang="en-US" sz="2000" dirty="0" smtClean="0">
                          <a:solidFill>
                            <a:schemeClr val="tx1"/>
                          </a:solidFill>
                        </a:rPr>
                        <a:t>3</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3</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7</a:t>
                      </a:r>
                      <a:endParaRPr lang="en-US" sz="2000" dirty="0">
                        <a:solidFill>
                          <a:schemeClr val="tx1"/>
                        </a:solidFill>
                      </a:endParaRPr>
                    </a:p>
                  </a:txBody>
                  <a:tcPr marL="121920" marR="121920" marT="45739" marB="45739">
                    <a:solidFill>
                      <a:srgbClr val="FEF4DA"/>
                    </a:solidFill>
                  </a:tcPr>
                </a:tc>
              </a:tr>
              <a:tr h="396403">
                <a:tc>
                  <a:txBody>
                    <a:bodyPr/>
                    <a:lstStyle/>
                    <a:p>
                      <a:pPr algn="ctr"/>
                      <a:r>
                        <a:rPr lang="en-US" sz="2000" dirty="0" smtClean="0">
                          <a:solidFill>
                            <a:schemeClr val="tx1"/>
                          </a:solidFill>
                        </a:rPr>
                        <a:t>4</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4</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7</a:t>
                      </a:r>
                      <a:endParaRPr lang="en-US" sz="2000" dirty="0">
                        <a:solidFill>
                          <a:schemeClr val="tx1"/>
                        </a:solidFill>
                      </a:endParaRPr>
                    </a:p>
                  </a:txBody>
                  <a:tcPr marL="121920" marR="121920" marT="45739" marB="45739">
                    <a:solidFill>
                      <a:srgbClr val="FEF4DA"/>
                    </a:solidFill>
                  </a:tcPr>
                </a:tc>
              </a:tr>
              <a:tr h="396403">
                <a:tc>
                  <a:txBody>
                    <a:bodyPr/>
                    <a:lstStyle/>
                    <a:p>
                      <a:pPr algn="ctr"/>
                      <a:r>
                        <a:rPr lang="en-US" sz="2000" dirty="0" smtClean="0">
                          <a:solidFill>
                            <a:schemeClr val="tx1"/>
                          </a:solidFill>
                        </a:rPr>
                        <a:t>5</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3</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6</a:t>
                      </a:r>
                      <a:endParaRPr lang="en-US" sz="2000" dirty="0">
                        <a:solidFill>
                          <a:schemeClr val="tx1"/>
                        </a:solidFill>
                      </a:endParaRPr>
                    </a:p>
                  </a:txBody>
                  <a:tcPr marL="121920" marR="121920" marT="45739" marB="45739">
                    <a:solidFill>
                      <a:srgbClr val="FEF4DA"/>
                    </a:solidFill>
                  </a:tcPr>
                </a:tc>
              </a:tr>
              <a:tr h="396403">
                <a:tc>
                  <a:txBody>
                    <a:bodyPr/>
                    <a:lstStyle/>
                    <a:p>
                      <a:pPr algn="ctr"/>
                      <a:r>
                        <a:rPr lang="en-US" sz="2000" dirty="0" smtClean="0">
                          <a:solidFill>
                            <a:schemeClr val="tx1"/>
                          </a:solidFill>
                        </a:rPr>
                        <a:t>6</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4</a:t>
                      </a:r>
                      <a:endParaRPr lang="en-US" sz="2000" dirty="0">
                        <a:solidFill>
                          <a:schemeClr val="tx1"/>
                        </a:solidFill>
                      </a:endParaRPr>
                    </a:p>
                  </a:txBody>
                  <a:tcPr marL="121920" marR="121920" marT="45739" marB="45739">
                    <a:solidFill>
                      <a:srgbClr val="FEF4DA"/>
                    </a:solidFill>
                  </a:tcPr>
                </a:tc>
                <a:tc>
                  <a:txBody>
                    <a:bodyPr/>
                    <a:lstStyle/>
                    <a:p>
                      <a:pPr algn="ctr"/>
                      <a:r>
                        <a:rPr lang="en-US" sz="2000" dirty="0" smtClean="0">
                          <a:solidFill>
                            <a:schemeClr val="tx1"/>
                          </a:solidFill>
                        </a:rPr>
                        <a:t>8</a:t>
                      </a:r>
                      <a:endParaRPr lang="en-US" sz="2000" dirty="0">
                        <a:solidFill>
                          <a:schemeClr val="tx1"/>
                        </a:solidFill>
                      </a:endParaRPr>
                    </a:p>
                  </a:txBody>
                  <a:tcPr marL="121920" marR="121920" marT="45739" marB="45739">
                    <a:solidFill>
                      <a:srgbClr val="FEF4DA"/>
                    </a:solidFill>
                  </a:tcPr>
                </a:tc>
              </a:tr>
            </a:tbl>
          </a:graphicData>
        </a:graphic>
      </p:graphicFrame>
      <p:sp>
        <p:nvSpPr>
          <p:cNvPr id="7" name="Title 1"/>
          <p:cNvSpPr txBox="1">
            <a:spLocks/>
          </p:cNvSpPr>
          <p:nvPr/>
        </p:nvSpPr>
        <p:spPr bwMode="auto">
          <a:xfrm>
            <a:off x="914400" y="76200"/>
            <a:ext cx="105156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ormAutofit fontScale="90000"/>
          </a:bodyPr>
          <a:lstStyle>
            <a:lvl1pPr algn="ctr" defTabSz="685800" rtl="0" eaLnBrk="0" fontAlgn="base" hangingPunct="0">
              <a:lnSpc>
                <a:spcPct val="90000"/>
              </a:lnSpc>
              <a:spcBef>
                <a:spcPct val="0"/>
              </a:spcBef>
              <a:spcAft>
                <a:spcPct val="0"/>
              </a:spcAft>
              <a:defRPr sz="4000" b="0" kern="1200">
                <a:solidFill>
                  <a:schemeClr val="tx1"/>
                </a:solidFill>
                <a:latin typeface="+mn-lt"/>
                <a:ea typeface="+mj-ea"/>
                <a:cs typeface="+mj-cs"/>
              </a:defRPr>
            </a:lvl1pPr>
            <a:lvl2pPr algn="ctr" defTabSz="685800" rtl="0" eaLnBrk="0" fontAlgn="base" hangingPunct="0">
              <a:lnSpc>
                <a:spcPct val="90000"/>
              </a:lnSpc>
              <a:spcBef>
                <a:spcPct val="0"/>
              </a:spcBef>
              <a:spcAft>
                <a:spcPct val="0"/>
              </a:spcAft>
              <a:defRPr sz="4000">
                <a:solidFill>
                  <a:schemeClr val="tx1"/>
                </a:solidFill>
                <a:latin typeface="Calibri" panose="020F0502020204030204" pitchFamily="34" charset="0"/>
              </a:defRPr>
            </a:lvl2pPr>
            <a:lvl3pPr algn="ctr" defTabSz="685800" rtl="0" eaLnBrk="0" fontAlgn="base" hangingPunct="0">
              <a:lnSpc>
                <a:spcPct val="90000"/>
              </a:lnSpc>
              <a:spcBef>
                <a:spcPct val="0"/>
              </a:spcBef>
              <a:spcAft>
                <a:spcPct val="0"/>
              </a:spcAft>
              <a:defRPr sz="4000">
                <a:solidFill>
                  <a:schemeClr val="tx1"/>
                </a:solidFill>
                <a:latin typeface="Calibri" panose="020F0502020204030204" pitchFamily="34" charset="0"/>
              </a:defRPr>
            </a:lvl3pPr>
            <a:lvl4pPr algn="ctr" defTabSz="685800" rtl="0" eaLnBrk="0" fontAlgn="base" hangingPunct="0">
              <a:lnSpc>
                <a:spcPct val="90000"/>
              </a:lnSpc>
              <a:spcBef>
                <a:spcPct val="0"/>
              </a:spcBef>
              <a:spcAft>
                <a:spcPct val="0"/>
              </a:spcAft>
              <a:defRPr sz="4000">
                <a:solidFill>
                  <a:schemeClr val="tx1"/>
                </a:solidFill>
                <a:latin typeface="Calibri" panose="020F0502020204030204" pitchFamily="34" charset="0"/>
              </a:defRPr>
            </a:lvl4pPr>
            <a:lvl5pPr algn="ctr" defTabSz="685800" rtl="0" eaLnBrk="0" fontAlgn="base" hangingPunct="0">
              <a:lnSpc>
                <a:spcPct val="90000"/>
              </a:lnSpc>
              <a:spcBef>
                <a:spcPct val="0"/>
              </a:spcBef>
              <a:spcAft>
                <a:spcPct val="0"/>
              </a:spcAft>
              <a:defRPr sz="4000">
                <a:solidFill>
                  <a:schemeClr val="tx1"/>
                </a:solidFill>
                <a:latin typeface="Calibri" panose="020F0502020204030204" pitchFamily="34" charset="0"/>
              </a:defRPr>
            </a:lvl5pPr>
            <a:lvl6pPr marL="457200" algn="ctr" defTabSz="685800" rtl="0" fontAlgn="base">
              <a:lnSpc>
                <a:spcPct val="90000"/>
              </a:lnSpc>
              <a:spcBef>
                <a:spcPct val="0"/>
              </a:spcBef>
              <a:spcAft>
                <a:spcPct val="0"/>
              </a:spcAft>
              <a:defRPr sz="3600">
                <a:solidFill>
                  <a:schemeClr val="tx1"/>
                </a:solidFill>
                <a:latin typeface="Calibri" panose="020F0502020204030204" pitchFamily="34" charset="0"/>
              </a:defRPr>
            </a:lvl6pPr>
            <a:lvl7pPr marL="914400" algn="ctr" defTabSz="685800" rtl="0" fontAlgn="base">
              <a:lnSpc>
                <a:spcPct val="90000"/>
              </a:lnSpc>
              <a:spcBef>
                <a:spcPct val="0"/>
              </a:spcBef>
              <a:spcAft>
                <a:spcPct val="0"/>
              </a:spcAft>
              <a:defRPr sz="3600">
                <a:solidFill>
                  <a:schemeClr val="tx1"/>
                </a:solidFill>
                <a:latin typeface="Calibri" panose="020F0502020204030204" pitchFamily="34" charset="0"/>
              </a:defRPr>
            </a:lvl7pPr>
            <a:lvl8pPr marL="1371600" algn="ctr" defTabSz="685800" rtl="0" fontAlgn="base">
              <a:lnSpc>
                <a:spcPct val="90000"/>
              </a:lnSpc>
              <a:spcBef>
                <a:spcPct val="0"/>
              </a:spcBef>
              <a:spcAft>
                <a:spcPct val="0"/>
              </a:spcAft>
              <a:defRPr sz="3600">
                <a:solidFill>
                  <a:schemeClr val="tx1"/>
                </a:solidFill>
                <a:latin typeface="Calibri" panose="020F0502020204030204" pitchFamily="34" charset="0"/>
              </a:defRPr>
            </a:lvl8pPr>
            <a:lvl9pPr marL="1828800" algn="ctr" defTabSz="685800" rtl="0" fontAlgn="base">
              <a:lnSpc>
                <a:spcPct val="90000"/>
              </a:lnSpc>
              <a:spcBef>
                <a:spcPct val="0"/>
              </a:spcBef>
              <a:spcAft>
                <a:spcPct val="0"/>
              </a:spcAft>
              <a:defRPr sz="3600">
                <a:solidFill>
                  <a:schemeClr val="tx1"/>
                </a:solidFill>
                <a:latin typeface="Calibri" panose="020F0502020204030204" pitchFamily="34" charset="0"/>
              </a:defRPr>
            </a:lvl9pPr>
          </a:lstStyle>
          <a:p>
            <a:pPr>
              <a:defRPr/>
            </a:pPr>
            <a:r>
              <a:rPr lang="en-US" dirty="0" smtClean="0"/>
              <a:t>Example: Covariance and Correlation Calculations</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101600" y="2133600"/>
          <a:ext cx="5283200" cy="3383056"/>
        </p:xfrm>
        <a:graphic>
          <a:graphicData uri="http://schemas.openxmlformats.org/drawingml/2006/table">
            <a:tbl>
              <a:tblPr firstRow="1" bandRow="1">
                <a:tableStyleId>{5C22544A-7EE6-4342-B048-85BDC9FD1C3A}</a:tableStyleId>
              </a:tblPr>
              <a:tblGrid>
                <a:gridCol w="1117600"/>
                <a:gridCol w="2540000"/>
                <a:gridCol w="1625600"/>
              </a:tblGrid>
              <a:tr h="1005778">
                <a:tc>
                  <a:txBody>
                    <a:bodyPr/>
                    <a:lstStyle/>
                    <a:p>
                      <a:pPr algn="ctr"/>
                      <a:r>
                        <a:rPr lang="en-US" sz="2000" b="0" dirty="0" smtClean="0">
                          <a:solidFill>
                            <a:schemeClr val="tx1"/>
                          </a:solidFill>
                        </a:rPr>
                        <a:t>Week</a:t>
                      </a:r>
                      <a:endParaRPr lang="en-US" sz="2000" b="0" dirty="0">
                        <a:solidFill>
                          <a:schemeClr val="tx1"/>
                        </a:solidFill>
                      </a:endParaRPr>
                    </a:p>
                  </a:txBody>
                  <a:tcPr marL="121920" marR="121920" marT="45704" marB="45704">
                    <a:solidFill>
                      <a:srgbClr val="FDEABB"/>
                    </a:solidFill>
                  </a:tcPr>
                </a:tc>
                <a:tc>
                  <a:txBody>
                    <a:bodyPr/>
                    <a:lstStyle/>
                    <a:p>
                      <a:pPr algn="ctr"/>
                      <a:r>
                        <a:rPr lang="en-US" sz="2000" b="0" dirty="0" smtClean="0">
                          <a:solidFill>
                            <a:schemeClr val="tx1"/>
                          </a:solidFill>
                        </a:rPr>
                        <a:t>Number of sales representatives</a:t>
                      </a:r>
                    </a:p>
                    <a:p>
                      <a:pPr algn="ctr"/>
                      <a:r>
                        <a:rPr lang="en-US" sz="2000" b="0" dirty="0" smtClean="0">
                          <a:solidFill>
                            <a:schemeClr val="tx1"/>
                          </a:solidFill>
                        </a:rPr>
                        <a:t>(x)</a:t>
                      </a:r>
                      <a:endParaRPr lang="en-US" sz="2000" b="0" dirty="0">
                        <a:solidFill>
                          <a:schemeClr val="tx1"/>
                        </a:solidFill>
                      </a:endParaRPr>
                    </a:p>
                  </a:txBody>
                  <a:tcPr marL="121920" marR="121920" marT="45704" marB="45704">
                    <a:solidFill>
                      <a:srgbClr val="FDEABB"/>
                    </a:solidFill>
                  </a:tcPr>
                </a:tc>
                <a:tc>
                  <a:txBody>
                    <a:bodyPr/>
                    <a:lstStyle/>
                    <a:p>
                      <a:pPr algn="ctr"/>
                      <a:r>
                        <a:rPr lang="en-US" sz="2000" b="0" dirty="0" smtClean="0">
                          <a:solidFill>
                            <a:schemeClr val="tx1"/>
                          </a:solidFill>
                        </a:rPr>
                        <a:t>Number of cars sold (y)</a:t>
                      </a:r>
                      <a:endParaRPr lang="en-US" sz="2000" b="0" dirty="0">
                        <a:solidFill>
                          <a:schemeClr val="tx1"/>
                        </a:solidFill>
                      </a:endParaRPr>
                    </a:p>
                  </a:txBody>
                  <a:tcPr marL="121920" marR="121920" marT="45704" marB="45704">
                    <a:solidFill>
                      <a:srgbClr val="FDEABB"/>
                    </a:solidFill>
                  </a:tcPr>
                </a:tc>
              </a:tr>
              <a:tr h="396197">
                <a:tc>
                  <a:txBody>
                    <a:bodyPr/>
                    <a:lstStyle/>
                    <a:p>
                      <a:pPr algn="ctr"/>
                      <a:r>
                        <a:rPr lang="en-US" sz="2000" dirty="0" smtClean="0">
                          <a:solidFill>
                            <a:schemeClr val="tx1"/>
                          </a:solidFill>
                        </a:rPr>
                        <a:t>1</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2</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4</a:t>
                      </a:r>
                      <a:endParaRPr lang="en-US" sz="2000" dirty="0">
                        <a:solidFill>
                          <a:schemeClr val="tx1"/>
                        </a:solidFill>
                      </a:endParaRPr>
                    </a:p>
                  </a:txBody>
                  <a:tcPr marL="121920" marR="121920" marT="45704" marB="45704">
                    <a:solidFill>
                      <a:srgbClr val="FEF4DA"/>
                    </a:solidFill>
                  </a:tcPr>
                </a:tc>
              </a:tr>
              <a:tr h="396197">
                <a:tc>
                  <a:txBody>
                    <a:bodyPr/>
                    <a:lstStyle/>
                    <a:p>
                      <a:pPr algn="ctr"/>
                      <a:r>
                        <a:rPr lang="en-US" sz="2000" dirty="0" smtClean="0">
                          <a:solidFill>
                            <a:schemeClr val="tx1"/>
                          </a:solidFill>
                        </a:rPr>
                        <a:t>2</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5</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10</a:t>
                      </a:r>
                      <a:endParaRPr lang="en-US" sz="2000" dirty="0">
                        <a:solidFill>
                          <a:schemeClr val="tx1"/>
                        </a:solidFill>
                      </a:endParaRPr>
                    </a:p>
                  </a:txBody>
                  <a:tcPr marL="121920" marR="121920" marT="45704" marB="45704">
                    <a:solidFill>
                      <a:srgbClr val="FEF4DA"/>
                    </a:solidFill>
                  </a:tcPr>
                </a:tc>
              </a:tr>
              <a:tr h="396197">
                <a:tc>
                  <a:txBody>
                    <a:bodyPr/>
                    <a:lstStyle/>
                    <a:p>
                      <a:pPr algn="ctr"/>
                      <a:r>
                        <a:rPr lang="en-US" sz="2000" dirty="0" smtClean="0">
                          <a:solidFill>
                            <a:schemeClr val="tx1"/>
                          </a:solidFill>
                        </a:rPr>
                        <a:t>3</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3</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7</a:t>
                      </a:r>
                      <a:endParaRPr lang="en-US" sz="2000" dirty="0">
                        <a:solidFill>
                          <a:schemeClr val="tx1"/>
                        </a:solidFill>
                      </a:endParaRPr>
                    </a:p>
                  </a:txBody>
                  <a:tcPr marL="121920" marR="121920" marT="45704" marB="45704">
                    <a:solidFill>
                      <a:srgbClr val="FEF4DA"/>
                    </a:solidFill>
                  </a:tcPr>
                </a:tc>
              </a:tr>
              <a:tr h="396197">
                <a:tc>
                  <a:txBody>
                    <a:bodyPr/>
                    <a:lstStyle/>
                    <a:p>
                      <a:pPr algn="ctr"/>
                      <a:r>
                        <a:rPr lang="en-US" sz="2000" dirty="0" smtClean="0">
                          <a:solidFill>
                            <a:schemeClr val="tx1"/>
                          </a:solidFill>
                        </a:rPr>
                        <a:t>4</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4</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7</a:t>
                      </a:r>
                      <a:endParaRPr lang="en-US" sz="2000" dirty="0">
                        <a:solidFill>
                          <a:schemeClr val="tx1"/>
                        </a:solidFill>
                      </a:endParaRPr>
                    </a:p>
                  </a:txBody>
                  <a:tcPr marL="121920" marR="121920" marT="45704" marB="45704">
                    <a:solidFill>
                      <a:srgbClr val="FEF4DA"/>
                    </a:solidFill>
                  </a:tcPr>
                </a:tc>
              </a:tr>
              <a:tr h="396197">
                <a:tc>
                  <a:txBody>
                    <a:bodyPr/>
                    <a:lstStyle/>
                    <a:p>
                      <a:pPr algn="ctr"/>
                      <a:r>
                        <a:rPr lang="en-US" sz="2000" dirty="0" smtClean="0">
                          <a:solidFill>
                            <a:schemeClr val="tx1"/>
                          </a:solidFill>
                        </a:rPr>
                        <a:t>5</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3</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6</a:t>
                      </a:r>
                      <a:endParaRPr lang="en-US" sz="2000" dirty="0">
                        <a:solidFill>
                          <a:schemeClr val="tx1"/>
                        </a:solidFill>
                      </a:endParaRPr>
                    </a:p>
                  </a:txBody>
                  <a:tcPr marL="121920" marR="121920" marT="45704" marB="45704">
                    <a:solidFill>
                      <a:srgbClr val="FEF4DA"/>
                    </a:solidFill>
                  </a:tcPr>
                </a:tc>
              </a:tr>
              <a:tr h="396197">
                <a:tc>
                  <a:txBody>
                    <a:bodyPr/>
                    <a:lstStyle/>
                    <a:p>
                      <a:pPr algn="ctr"/>
                      <a:r>
                        <a:rPr lang="en-US" sz="2000" dirty="0" smtClean="0">
                          <a:solidFill>
                            <a:schemeClr val="tx1"/>
                          </a:solidFill>
                        </a:rPr>
                        <a:t>6</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4</a:t>
                      </a:r>
                      <a:endParaRPr lang="en-US" sz="2000" dirty="0">
                        <a:solidFill>
                          <a:schemeClr val="tx1"/>
                        </a:solidFill>
                      </a:endParaRPr>
                    </a:p>
                  </a:txBody>
                  <a:tcPr marL="121920" marR="121920" marT="45704" marB="45704">
                    <a:solidFill>
                      <a:srgbClr val="FEF4DA"/>
                    </a:solidFill>
                  </a:tcPr>
                </a:tc>
                <a:tc>
                  <a:txBody>
                    <a:bodyPr/>
                    <a:lstStyle/>
                    <a:p>
                      <a:pPr algn="ctr"/>
                      <a:r>
                        <a:rPr lang="en-US" sz="2000" dirty="0" smtClean="0">
                          <a:solidFill>
                            <a:schemeClr val="tx1"/>
                          </a:solidFill>
                        </a:rPr>
                        <a:t>8</a:t>
                      </a:r>
                      <a:endParaRPr lang="en-US" sz="2000" dirty="0">
                        <a:solidFill>
                          <a:schemeClr val="tx1"/>
                        </a:solidFill>
                      </a:endParaRPr>
                    </a:p>
                  </a:txBody>
                  <a:tcPr marL="121920" marR="121920" marT="45704" marB="45704">
                    <a:solidFill>
                      <a:srgbClr val="FEF4DA"/>
                    </a:solidFill>
                  </a:tcPr>
                </a:tc>
              </a:tr>
            </a:tbl>
          </a:graphicData>
        </a:graphic>
      </p:graphicFrame>
      <p:sp>
        <p:nvSpPr>
          <p:cNvPr id="5" name="Right Arrow 4"/>
          <p:cNvSpPr/>
          <p:nvPr/>
        </p:nvSpPr>
        <p:spPr>
          <a:xfrm>
            <a:off x="5486400" y="3657600"/>
            <a:ext cx="508000" cy="3048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itle 1"/>
          <p:cNvSpPr txBox="1">
            <a:spLocks/>
          </p:cNvSpPr>
          <p:nvPr/>
        </p:nvSpPr>
        <p:spPr bwMode="auto">
          <a:xfrm>
            <a:off x="914400" y="76200"/>
            <a:ext cx="105156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ormAutofit fontScale="90000"/>
          </a:bodyPr>
          <a:lstStyle>
            <a:lvl1pPr algn="ctr" defTabSz="685800" rtl="0" eaLnBrk="0" fontAlgn="base" hangingPunct="0">
              <a:lnSpc>
                <a:spcPct val="90000"/>
              </a:lnSpc>
              <a:spcBef>
                <a:spcPct val="0"/>
              </a:spcBef>
              <a:spcAft>
                <a:spcPct val="0"/>
              </a:spcAft>
              <a:defRPr sz="4000" b="0" kern="1200">
                <a:solidFill>
                  <a:schemeClr val="tx1"/>
                </a:solidFill>
                <a:latin typeface="+mn-lt"/>
                <a:ea typeface="+mj-ea"/>
                <a:cs typeface="+mj-cs"/>
              </a:defRPr>
            </a:lvl1pPr>
            <a:lvl2pPr algn="ctr" defTabSz="685800" rtl="0" eaLnBrk="0" fontAlgn="base" hangingPunct="0">
              <a:lnSpc>
                <a:spcPct val="90000"/>
              </a:lnSpc>
              <a:spcBef>
                <a:spcPct val="0"/>
              </a:spcBef>
              <a:spcAft>
                <a:spcPct val="0"/>
              </a:spcAft>
              <a:defRPr sz="4000">
                <a:solidFill>
                  <a:schemeClr val="tx1"/>
                </a:solidFill>
                <a:latin typeface="Calibri" panose="020F0502020204030204" pitchFamily="34" charset="0"/>
              </a:defRPr>
            </a:lvl2pPr>
            <a:lvl3pPr algn="ctr" defTabSz="685800" rtl="0" eaLnBrk="0" fontAlgn="base" hangingPunct="0">
              <a:lnSpc>
                <a:spcPct val="90000"/>
              </a:lnSpc>
              <a:spcBef>
                <a:spcPct val="0"/>
              </a:spcBef>
              <a:spcAft>
                <a:spcPct val="0"/>
              </a:spcAft>
              <a:defRPr sz="4000">
                <a:solidFill>
                  <a:schemeClr val="tx1"/>
                </a:solidFill>
                <a:latin typeface="Calibri" panose="020F0502020204030204" pitchFamily="34" charset="0"/>
              </a:defRPr>
            </a:lvl3pPr>
            <a:lvl4pPr algn="ctr" defTabSz="685800" rtl="0" eaLnBrk="0" fontAlgn="base" hangingPunct="0">
              <a:lnSpc>
                <a:spcPct val="90000"/>
              </a:lnSpc>
              <a:spcBef>
                <a:spcPct val="0"/>
              </a:spcBef>
              <a:spcAft>
                <a:spcPct val="0"/>
              </a:spcAft>
              <a:defRPr sz="4000">
                <a:solidFill>
                  <a:schemeClr val="tx1"/>
                </a:solidFill>
                <a:latin typeface="Calibri" panose="020F0502020204030204" pitchFamily="34" charset="0"/>
              </a:defRPr>
            </a:lvl4pPr>
            <a:lvl5pPr algn="ctr" defTabSz="685800" rtl="0" eaLnBrk="0" fontAlgn="base" hangingPunct="0">
              <a:lnSpc>
                <a:spcPct val="90000"/>
              </a:lnSpc>
              <a:spcBef>
                <a:spcPct val="0"/>
              </a:spcBef>
              <a:spcAft>
                <a:spcPct val="0"/>
              </a:spcAft>
              <a:defRPr sz="4000">
                <a:solidFill>
                  <a:schemeClr val="tx1"/>
                </a:solidFill>
                <a:latin typeface="Calibri" panose="020F0502020204030204" pitchFamily="34" charset="0"/>
              </a:defRPr>
            </a:lvl5pPr>
            <a:lvl6pPr marL="457200" algn="ctr" defTabSz="685800" rtl="0" fontAlgn="base">
              <a:lnSpc>
                <a:spcPct val="90000"/>
              </a:lnSpc>
              <a:spcBef>
                <a:spcPct val="0"/>
              </a:spcBef>
              <a:spcAft>
                <a:spcPct val="0"/>
              </a:spcAft>
              <a:defRPr sz="3600">
                <a:solidFill>
                  <a:schemeClr val="tx1"/>
                </a:solidFill>
                <a:latin typeface="Calibri" panose="020F0502020204030204" pitchFamily="34" charset="0"/>
              </a:defRPr>
            </a:lvl6pPr>
            <a:lvl7pPr marL="914400" algn="ctr" defTabSz="685800" rtl="0" fontAlgn="base">
              <a:lnSpc>
                <a:spcPct val="90000"/>
              </a:lnSpc>
              <a:spcBef>
                <a:spcPct val="0"/>
              </a:spcBef>
              <a:spcAft>
                <a:spcPct val="0"/>
              </a:spcAft>
              <a:defRPr sz="3600">
                <a:solidFill>
                  <a:schemeClr val="tx1"/>
                </a:solidFill>
                <a:latin typeface="Calibri" panose="020F0502020204030204" pitchFamily="34" charset="0"/>
              </a:defRPr>
            </a:lvl7pPr>
            <a:lvl8pPr marL="1371600" algn="ctr" defTabSz="685800" rtl="0" fontAlgn="base">
              <a:lnSpc>
                <a:spcPct val="90000"/>
              </a:lnSpc>
              <a:spcBef>
                <a:spcPct val="0"/>
              </a:spcBef>
              <a:spcAft>
                <a:spcPct val="0"/>
              </a:spcAft>
              <a:defRPr sz="3600">
                <a:solidFill>
                  <a:schemeClr val="tx1"/>
                </a:solidFill>
                <a:latin typeface="Calibri" panose="020F0502020204030204" pitchFamily="34" charset="0"/>
              </a:defRPr>
            </a:lvl8pPr>
            <a:lvl9pPr marL="1828800" algn="ctr" defTabSz="685800" rtl="0" fontAlgn="base">
              <a:lnSpc>
                <a:spcPct val="90000"/>
              </a:lnSpc>
              <a:spcBef>
                <a:spcPct val="0"/>
              </a:spcBef>
              <a:spcAft>
                <a:spcPct val="0"/>
              </a:spcAft>
              <a:defRPr sz="3600">
                <a:solidFill>
                  <a:schemeClr val="tx1"/>
                </a:solidFill>
                <a:latin typeface="Calibri" panose="020F0502020204030204" pitchFamily="34" charset="0"/>
              </a:defRPr>
            </a:lvl9pPr>
          </a:lstStyle>
          <a:p>
            <a:pPr>
              <a:defRPr/>
            </a:pPr>
            <a:r>
              <a:rPr lang="en-US" dirty="0" smtClean="0"/>
              <a:t>Example: Covariance and Correlation Calculations</a:t>
            </a:r>
          </a:p>
        </p:txBody>
      </p:sp>
      <p:pic>
        <p:nvPicPr>
          <p:cNvPr id="87078" name="Picture 7"/>
          <p:cNvPicPr>
            <a:picLocks noChangeAspect="1"/>
          </p:cNvPicPr>
          <p:nvPr/>
        </p:nvPicPr>
        <p:blipFill>
          <a:blip r:embed="rId2" cstate="print"/>
          <a:srcRect/>
          <a:stretch>
            <a:fillRect/>
          </a:stretch>
        </p:blipFill>
        <p:spPr bwMode="auto">
          <a:xfrm>
            <a:off x="6096001" y="2171700"/>
            <a:ext cx="5983817"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8650" y="76200"/>
            <a:ext cx="7886700" cy="914400"/>
          </a:xfrm>
        </p:spPr>
        <p:txBody>
          <a:bodyPr/>
          <a:lstStyle/>
          <a:p>
            <a:pPr algn="ctr" eaLnBrk="1" hangingPunct="1"/>
            <a:r>
              <a:rPr lang="en-US" dirty="0" smtClean="0">
                <a:solidFill>
                  <a:srgbClr val="00B050"/>
                </a:solidFill>
              </a:rPr>
              <a:t>Primary Data</a:t>
            </a:r>
          </a:p>
        </p:txBody>
      </p:sp>
      <p:sp>
        <p:nvSpPr>
          <p:cNvPr id="7" name="Line 8"/>
          <p:cNvSpPr>
            <a:spLocks noChangeShapeType="1"/>
          </p:cNvSpPr>
          <p:nvPr/>
        </p:nvSpPr>
        <p:spPr bwMode="auto">
          <a:xfrm>
            <a:off x="4114800" y="1905000"/>
            <a:ext cx="0" cy="1050925"/>
          </a:xfrm>
          <a:prstGeom prst="line">
            <a:avLst/>
          </a:prstGeom>
          <a:noFill/>
          <a:ln w="19050">
            <a:solidFill>
              <a:schemeClr val="tx1"/>
            </a:solidFill>
            <a:round/>
            <a:headEnd/>
            <a:tailEnd/>
          </a:ln>
          <a:effectLst/>
        </p:spPr>
        <p:txBody>
          <a:bodyPr wrap="none" anchor="ctr"/>
          <a:lstStyle/>
          <a:p>
            <a:endParaRPr lang="en-US"/>
          </a:p>
        </p:txBody>
      </p:sp>
      <p:sp>
        <p:nvSpPr>
          <p:cNvPr id="8" name="Line 4"/>
          <p:cNvSpPr>
            <a:spLocks noChangeShapeType="1"/>
          </p:cNvSpPr>
          <p:nvPr/>
        </p:nvSpPr>
        <p:spPr bwMode="auto">
          <a:xfrm>
            <a:off x="7010400" y="2438400"/>
            <a:ext cx="0" cy="514350"/>
          </a:xfrm>
          <a:prstGeom prst="line">
            <a:avLst/>
          </a:prstGeom>
          <a:noFill/>
          <a:ln w="19050">
            <a:solidFill>
              <a:schemeClr val="tx1"/>
            </a:solidFill>
            <a:round/>
            <a:headEnd/>
            <a:tailEnd/>
          </a:ln>
          <a:effectLst/>
        </p:spPr>
        <p:txBody>
          <a:bodyPr wrap="none" anchor="ctr"/>
          <a:lstStyle/>
          <a:p>
            <a:endParaRPr lang="en-US"/>
          </a:p>
        </p:txBody>
      </p:sp>
      <p:sp>
        <p:nvSpPr>
          <p:cNvPr id="9" name="Rectangle 5"/>
          <p:cNvSpPr>
            <a:spLocks noChangeArrowheads="1"/>
          </p:cNvSpPr>
          <p:nvPr/>
        </p:nvSpPr>
        <p:spPr bwMode="auto">
          <a:xfrm>
            <a:off x="457200" y="1371600"/>
            <a:ext cx="8020050" cy="641350"/>
          </a:xfrm>
          <a:prstGeom prst="rect">
            <a:avLst/>
          </a:prstGeom>
          <a:noFill/>
          <a:ln w="12700">
            <a:noFill/>
            <a:miter lim="800000"/>
            <a:headEnd/>
            <a:tailEnd/>
          </a:ln>
          <a:effectLst/>
        </p:spPr>
        <p:txBody>
          <a:bodyPr wrap="none" anchor="ctr"/>
          <a:lstStyle/>
          <a:p>
            <a:pPr eaLnBrk="1" hangingPunct="1"/>
            <a:endParaRPr lang="en-US"/>
          </a:p>
        </p:txBody>
      </p:sp>
      <p:sp>
        <p:nvSpPr>
          <p:cNvPr id="10" name="Rectangle 6"/>
          <p:cNvSpPr>
            <a:spLocks noChangeArrowheads="1"/>
          </p:cNvSpPr>
          <p:nvPr/>
        </p:nvSpPr>
        <p:spPr bwMode="auto">
          <a:xfrm>
            <a:off x="1600200" y="1371600"/>
            <a:ext cx="5791200" cy="542925"/>
          </a:xfrm>
          <a:prstGeom prst="rect">
            <a:avLst/>
          </a:prstGeom>
          <a:solidFill>
            <a:srgbClr val="F7F7A7"/>
          </a:solidFill>
          <a:ln w="12700">
            <a:solidFill>
              <a:srgbClr val="000000"/>
            </a:solidFill>
            <a:miter lim="800000"/>
            <a:headEnd/>
            <a:tailEnd/>
          </a:ln>
        </p:spPr>
        <p:txBody>
          <a:bodyPr lIns="90488" tIns="44450" rIns="90488" bIns="44450">
            <a:spAutoFit/>
          </a:bodyPr>
          <a:lstStyle/>
          <a:p>
            <a:pPr algn="ctr">
              <a:lnSpc>
                <a:spcPct val="70000"/>
              </a:lnSpc>
              <a:spcBef>
                <a:spcPct val="50000"/>
              </a:spcBef>
            </a:pPr>
            <a:endParaRPr lang="en-US" sz="800" b="1"/>
          </a:p>
          <a:p>
            <a:pPr algn="ctr">
              <a:lnSpc>
                <a:spcPct val="70000"/>
              </a:lnSpc>
              <a:spcBef>
                <a:spcPct val="15000"/>
              </a:spcBef>
            </a:pPr>
            <a:r>
              <a:rPr lang="en-US" sz="2800" b="1"/>
              <a:t>Primary data collection methods</a:t>
            </a:r>
          </a:p>
        </p:txBody>
      </p:sp>
      <p:sp>
        <p:nvSpPr>
          <p:cNvPr id="11" name="Line 9"/>
          <p:cNvSpPr>
            <a:spLocks noChangeShapeType="1"/>
          </p:cNvSpPr>
          <p:nvPr/>
        </p:nvSpPr>
        <p:spPr bwMode="auto">
          <a:xfrm>
            <a:off x="1447800" y="2438400"/>
            <a:ext cx="5562600" cy="0"/>
          </a:xfrm>
          <a:prstGeom prst="line">
            <a:avLst/>
          </a:prstGeom>
          <a:noFill/>
          <a:ln w="19050">
            <a:solidFill>
              <a:schemeClr val="tx1"/>
            </a:solidFill>
            <a:round/>
            <a:headEnd/>
            <a:tailEnd/>
          </a:ln>
          <a:effectLst/>
        </p:spPr>
        <p:txBody>
          <a:bodyPr wrap="none" anchor="ctr"/>
          <a:lstStyle/>
          <a:p>
            <a:endParaRPr lang="en-US"/>
          </a:p>
        </p:txBody>
      </p:sp>
      <p:sp>
        <p:nvSpPr>
          <p:cNvPr id="12" name="Line 10"/>
          <p:cNvSpPr>
            <a:spLocks noChangeShapeType="1"/>
          </p:cNvSpPr>
          <p:nvPr/>
        </p:nvSpPr>
        <p:spPr bwMode="auto">
          <a:xfrm>
            <a:off x="1447800" y="2438400"/>
            <a:ext cx="0" cy="508000"/>
          </a:xfrm>
          <a:prstGeom prst="line">
            <a:avLst/>
          </a:prstGeom>
          <a:noFill/>
          <a:ln w="19050">
            <a:solidFill>
              <a:schemeClr val="tx1"/>
            </a:solidFill>
            <a:round/>
            <a:headEnd/>
            <a:tailEnd/>
          </a:ln>
          <a:effectLst/>
        </p:spPr>
        <p:txBody>
          <a:bodyPr wrap="none" anchor="ctr"/>
          <a:lstStyle/>
          <a:p>
            <a:endParaRPr lang="en-US"/>
          </a:p>
        </p:txBody>
      </p:sp>
      <p:sp>
        <p:nvSpPr>
          <p:cNvPr id="13" name="Rectangle 11"/>
          <p:cNvSpPr>
            <a:spLocks noChangeArrowheads="1"/>
          </p:cNvSpPr>
          <p:nvPr/>
        </p:nvSpPr>
        <p:spPr bwMode="auto">
          <a:xfrm>
            <a:off x="5791200" y="2946400"/>
            <a:ext cx="2438400" cy="644525"/>
          </a:xfrm>
          <a:prstGeom prst="rect">
            <a:avLst/>
          </a:prstGeom>
          <a:solidFill>
            <a:srgbClr val="CCFFCC"/>
          </a:solidFill>
          <a:ln w="12700">
            <a:solidFill>
              <a:schemeClr val="tx1"/>
            </a:solidFill>
            <a:miter lim="800000"/>
            <a:headEnd/>
            <a:tailEnd/>
          </a:ln>
        </p:spPr>
        <p:txBody>
          <a:bodyPr lIns="90488" tIns="44450" rIns="90488" bIns="44450">
            <a:spAutoFit/>
          </a:bodyPr>
          <a:lstStyle/>
          <a:p>
            <a:pPr algn="ctr">
              <a:spcBef>
                <a:spcPct val="50000"/>
              </a:spcBef>
            </a:pPr>
            <a:r>
              <a:rPr lang="en-US"/>
              <a:t>Surveys or Questionnaires</a:t>
            </a:r>
          </a:p>
        </p:txBody>
      </p:sp>
      <p:sp>
        <p:nvSpPr>
          <p:cNvPr id="14" name="Rectangle 13"/>
          <p:cNvSpPr>
            <a:spLocks noChangeArrowheads="1"/>
          </p:cNvSpPr>
          <p:nvPr/>
        </p:nvSpPr>
        <p:spPr bwMode="auto">
          <a:xfrm>
            <a:off x="3124200" y="2955925"/>
            <a:ext cx="1828800" cy="363538"/>
          </a:xfrm>
          <a:prstGeom prst="rect">
            <a:avLst/>
          </a:prstGeom>
          <a:solidFill>
            <a:srgbClr val="CCFFCC"/>
          </a:solidFill>
          <a:ln w="12700">
            <a:solidFill>
              <a:schemeClr val="tx1"/>
            </a:solidFill>
            <a:miter lim="800000"/>
            <a:headEnd/>
            <a:tailEnd/>
          </a:ln>
        </p:spPr>
        <p:txBody>
          <a:bodyPr lIns="90488" tIns="44450" rIns="90488" bIns="44450">
            <a:spAutoFit/>
          </a:bodyPr>
          <a:lstStyle/>
          <a:p>
            <a:pPr algn="ctr">
              <a:spcBef>
                <a:spcPct val="50000"/>
              </a:spcBef>
            </a:pPr>
            <a:r>
              <a:rPr lang="en-US"/>
              <a:t>Experiments</a:t>
            </a:r>
          </a:p>
        </p:txBody>
      </p:sp>
      <p:sp>
        <p:nvSpPr>
          <p:cNvPr id="15" name="Rectangle 25"/>
          <p:cNvSpPr>
            <a:spLocks noChangeArrowheads="1"/>
          </p:cNvSpPr>
          <p:nvPr/>
        </p:nvSpPr>
        <p:spPr bwMode="auto">
          <a:xfrm>
            <a:off x="228600" y="2952750"/>
            <a:ext cx="2362200" cy="644525"/>
          </a:xfrm>
          <a:prstGeom prst="rect">
            <a:avLst/>
          </a:prstGeom>
          <a:solidFill>
            <a:srgbClr val="CCFFCC"/>
          </a:solidFill>
          <a:ln w="12700">
            <a:solidFill>
              <a:schemeClr val="tx1"/>
            </a:solidFill>
            <a:miter lim="800000"/>
            <a:headEnd/>
            <a:tailEnd/>
          </a:ln>
        </p:spPr>
        <p:txBody>
          <a:bodyPr lIns="90488" tIns="44450" rIns="90488" bIns="44450">
            <a:spAutoFit/>
          </a:bodyPr>
          <a:lstStyle/>
          <a:p>
            <a:pPr algn="ctr">
              <a:spcBef>
                <a:spcPct val="50000"/>
              </a:spcBef>
            </a:pPr>
            <a:r>
              <a:rPr lang="en-US"/>
              <a:t>Direct Observation or Focus Group</a:t>
            </a:r>
          </a:p>
        </p:txBody>
      </p:sp>
      <p:graphicFrame>
        <p:nvGraphicFramePr>
          <p:cNvPr id="16" name="Object 27">
            <a:hlinkClick r:id="" action="ppaction://ole?verb=0"/>
          </p:cNvPr>
          <p:cNvGraphicFramePr>
            <a:graphicFrameLocks/>
          </p:cNvGraphicFramePr>
          <p:nvPr/>
        </p:nvGraphicFramePr>
        <p:xfrm>
          <a:off x="8229600" y="3609975"/>
          <a:ext cx="838200" cy="1066800"/>
        </p:xfrm>
        <a:graphic>
          <a:graphicData uri="http://schemas.openxmlformats.org/presentationml/2006/ole">
            <p:oleObj spid="_x0000_s2050" name="Clip" r:id="rId4" imgW="1212333" imgH="1532452" progId="">
              <p:embed/>
            </p:oleObj>
          </a:graphicData>
        </a:graphic>
      </p:graphicFrame>
      <p:pic>
        <p:nvPicPr>
          <p:cNvPr id="17" name="Picture 30" descr="hh01196a[1]"/>
          <p:cNvPicPr>
            <a:picLocks noChangeAspect="1" noChangeArrowheads="1"/>
          </p:cNvPicPr>
          <p:nvPr/>
        </p:nvPicPr>
        <p:blipFill>
          <a:blip r:embed="rId5" cstate="print"/>
          <a:srcRect/>
          <a:stretch>
            <a:fillRect/>
          </a:stretch>
        </p:blipFill>
        <p:spPr bwMode="auto">
          <a:xfrm>
            <a:off x="2133600" y="3457575"/>
            <a:ext cx="723900" cy="550863"/>
          </a:xfrm>
          <a:prstGeom prst="rect">
            <a:avLst/>
          </a:prstGeom>
          <a:noFill/>
          <a:ln w="9525">
            <a:noFill/>
            <a:miter lim="800000"/>
            <a:headEnd/>
            <a:tailEnd/>
          </a:ln>
        </p:spPr>
      </p:pic>
      <p:pic>
        <p:nvPicPr>
          <p:cNvPr id="18" name="Picture 36" descr="Picture5"/>
          <p:cNvPicPr>
            <a:picLocks noChangeAspect="1" noChangeArrowheads="1"/>
          </p:cNvPicPr>
          <p:nvPr/>
        </p:nvPicPr>
        <p:blipFill>
          <a:blip r:embed="rId6" cstate="print"/>
          <a:srcRect/>
          <a:stretch>
            <a:fillRect/>
          </a:stretch>
        </p:blipFill>
        <p:spPr bwMode="auto">
          <a:xfrm>
            <a:off x="4564063" y="3275013"/>
            <a:ext cx="1063625" cy="1152525"/>
          </a:xfrm>
          <a:prstGeom prst="rect">
            <a:avLst/>
          </a:prstGeom>
          <a:noFill/>
          <a:ln w="9525">
            <a:noFill/>
            <a:miter lim="800000"/>
            <a:headEnd/>
            <a:tailEnd/>
          </a:ln>
        </p:spPr>
      </p:pic>
      <p:pic>
        <p:nvPicPr>
          <p:cNvPr id="19" name="Picture 37" descr="j0290046"/>
          <p:cNvPicPr>
            <a:picLocks noChangeAspect="1" noChangeArrowheads="1"/>
          </p:cNvPicPr>
          <p:nvPr/>
        </p:nvPicPr>
        <p:blipFill>
          <a:blip r:embed="rId7" cstate="print"/>
          <a:srcRect/>
          <a:stretch>
            <a:fillRect/>
          </a:stretch>
        </p:blipFill>
        <p:spPr bwMode="auto">
          <a:xfrm>
            <a:off x="8077200" y="4343400"/>
            <a:ext cx="838200" cy="679450"/>
          </a:xfrm>
          <a:prstGeom prst="rect">
            <a:avLst/>
          </a:prstGeom>
          <a:noFill/>
          <a:ln w="9525">
            <a:noFill/>
            <a:miter lim="800000"/>
            <a:headEnd/>
            <a:tailEnd/>
          </a:ln>
        </p:spPr>
      </p:pic>
      <p:sp>
        <p:nvSpPr>
          <p:cNvPr id="20" name="TextBox 21"/>
          <p:cNvSpPr txBox="1">
            <a:spLocks noChangeArrowheads="1"/>
          </p:cNvSpPr>
          <p:nvPr/>
        </p:nvSpPr>
        <p:spPr bwMode="auto">
          <a:xfrm>
            <a:off x="304800" y="4008438"/>
            <a:ext cx="2400300" cy="2032000"/>
          </a:xfrm>
          <a:prstGeom prst="rect">
            <a:avLst/>
          </a:prstGeom>
          <a:noFill/>
          <a:ln w="9525">
            <a:noFill/>
            <a:miter lim="800000"/>
            <a:headEnd/>
            <a:tailEnd/>
          </a:ln>
        </p:spPr>
        <p:txBody>
          <a:bodyPr>
            <a:spAutoFit/>
          </a:bodyPr>
          <a:lstStyle/>
          <a:p>
            <a:pPr eaLnBrk="1" hangingPunct="1"/>
            <a:r>
              <a:rPr lang="en-US"/>
              <a:t>Observing subjects in their natural environment</a:t>
            </a:r>
          </a:p>
          <a:p>
            <a:pPr eaLnBrk="1" hangingPunct="1"/>
            <a:endParaRPr lang="en-US"/>
          </a:p>
          <a:p>
            <a:pPr eaLnBrk="1" hangingPunct="1"/>
            <a:r>
              <a:rPr lang="en-US"/>
              <a:t>Example: Watching to see if drivers stop at a stop sign</a:t>
            </a:r>
          </a:p>
        </p:txBody>
      </p:sp>
      <p:sp>
        <p:nvSpPr>
          <p:cNvPr id="21" name="TextBox 22"/>
          <p:cNvSpPr txBox="1">
            <a:spLocks noChangeArrowheads="1"/>
          </p:cNvSpPr>
          <p:nvPr/>
        </p:nvSpPr>
        <p:spPr bwMode="auto">
          <a:xfrm>
            <a:off x="3009900" y="3987800"/>
            <a:ext cx="2400300" cy="2308225"/>
          </a:xfrm>
          <a:prstGeom prst="rect">
            <a:avLst/>
          </a:prstGeom>
          <a:noFill/>
          <a:ln w="9525">
            <a:noFill/>
            <a:miter lim="800000"/>
            <a:headEnd/>
            <a:tailEnd/>
          </a:ln>
        </p:spPr>
        <p:txBody>
          <a:bodyPr>
            <a:spAutoFit/>
          </a:bodyPr>
          <a:lstStyle/>
          <a:p>
            <a:pPr eaLnBrk="1" hangingPunct="1"/>
            <a:r>
              <a:rPr lang="en-US" dirty="0"/>
              <a:t>Treatments are applied in controlled conditions</a:t>
            </a:r>
          </a:p>
          <a:p>
            <a:pPr eaLnBrk="1" hangingPunct="1"/>
            <a:endParaRPr lang="en-US" dirty="0"/>
          </a:p>
          <a:p>
            <a:pPr eaLnBrk="1" hangingPunct="1"/>
            <a:r>
              <a:rPr lang="en-US" dirty="0"/>
              <a:t>Example: Crop growth from different plots using different fertilizers</a:t>
            </a:r>
          </a:p>
        </p:txBody>
      </p:sp>
      <p:sp>
        <p:nvSpPr>
          <p:cNvPr id="22" name="TextBox 23"/>
          <p:cNvSpPr txBox="1">
            <a:spLocks noChangeArrowheads="1"/>
          </p:cNvSpPr>
          <p:nvPr/>
        </p:nvSpPr>
        <p:spPr bwMode="auto">
          <a:xfrm>
            <a:off x="5867400" y="4016375"/>
            <a:ext cx="2400300" cy="2308225"/>
          </a:xfrm>
          <a:prstGeom prst="rect">
            <a:avLst/>
          </a:prstGeom>
          <a:noFill/>
          <a:ln w="9525">
            <a:noFill/>
            <a:miter lim="800000"/>
            <a:headEnd/>
            <a:tailEnd/>
          </a:ln>
        </p:spPr>
        <p:txBody>
          <a:bodyPr>
            <a:spAutoFit/>
          </a:bodyPr>
          <a:lstStyle/>
          <a:p>
            <a:pPr eaLnBrk="1" hangingPunct="1"/>
            <a:r>
              <a:rPr lang="en-US" dirty="0"/>
              <a:t>Subjects are asked to respond to questions or discuss attitudes</a:t>
            </a:r>
          </a:p>
          <a:p>
            <a:pPr eaLnBrk="1" hangingPunct="1"/>
            <a:endParaRPr lang="en-US" dirty="0"/>
          </a:p>
          <a:p>
            <a:pPr eaLnBrk="1" hangingPunct="1"/>
            <a:r>
              <a:rPr lang="en-US" dirty="0"/>
              <a:t>Example: E-mail surveys to customers to assess service quality</a:t>
            </a:r>
          </a:p>
        </p:txBody>
      </p:sp>
      <p:pic>
        <p:nvPicPr>
          <p:cNvPr id="23" name="Picture 4"/>
          <p:cNvPicPr>
            <a:picLocks noChangeAspect="1" noChangeArrowheads="1"/>
          </p:cNvPicPr>
          <p:nvPr/>
        </p:nvPicPr>
        <p:blipFill>
          <a:blip r:embed="rId8" cstate="print"/>
          <a:srcRect/>
          <a:stretch>
            <a:fillRect/>
          </a:stretch>
        </p:blipFill>
        <p:spPr bwMode="auto">
          <a:xfrm>
            <a:off x="8153400" y="5022850"/>
            <a:ext cx="838200" cy="83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041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0420" name="Text Box 6"/>
          <p:cNvSpPr txBox="1">
            <a:spLocks noChangeArrowheads="1"/>
          </p:cNvSpPr>
          <p:nvPr/>
        </p:nvSpPr>
        <p:spPr bwMode="auto">
          <a:xfrm>
            <a:off x="406400" y="152400"/>
            <a:ext cx="391966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Comparing </a:t>
            </a:r>
            <a:r>
              <a:rPr lang="en-US" altLang="en-US" sz="3200" b="1" dirty="0">
                <a:solidFill>
                  <a:srgbClr val="92D050"/>
                </a:solidFill>
              </a:rPr>
              <a:t>Groups</a:t>
            </a:r>
          </a:p>
        </p:txBody>
      </p:sp>
      <p:sp>
        <p:nvSpPr>
          <p:cNvPr id="60421" name="Text Box 7"/>
          <p:cNvSpPr txBox="1">
            <a:spLocks noChangeArrowheads="1"/>
          </p:cNvSpPr>
          <p:nvPr/>
        </p:nvSpPr>
        <p:spPr bwMode="auto">
          <a:xfrm>
            <a:off x="609599" y="914401"/>
            <a:ext cx="5779911"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92D050"/>
                </a:solidFill>
                <a:latin typeface="+mn-lt"/>
              </a:rPr>
              <a:t>Example: </a:t>
            </a:r>
            <a:r>
              <a:rPr lang="en-US" altLang="en-US" b="1" dirty="0" smtClean="0">
                <a:solidFill>
                  <a:srgbClr val="92D050"/>
                </a:solidFill>
                <a:latin typeface="+mn-lt"/>
              </a:rPr>
              <a:t>Downloads</a:t>
            </a:r>
          </a:p>
          <a:p>
            <a:pPr eaLnBrk="1" hangingPunct="1"/>
            <a:endParaRPr lang="en-US" altLang="en-US" b="1" dirty="0">
              <a:solidFill>
                <a:srgbClr val="92D050"/>
              </a:solidFill>
              <a:latin typeface="+mn-lt"/>
            </a:endParaRPr>
          </a:p>
          <a:p>
            <a:pPr eaLnBrk="1" hangingPunct="1"/>
            <a:r>
              <a:rPr lang="en-US" altLang="en-US" dirty="0">
                <a:latin typeface="+mn-lt"/>
              </a:rPr>
              <a:t>The chief financial officer of a music download site just secured the rights to offer downloads of a new music album.  </a:t>
            </a:r>
            <a:endParaRPr lang="en-US" altLang="en-US" dirty="0" smtClean="0">
              <a:latin typeface="+mn-lt"/>
            </a:endParaRPr>
          </a:p>
          <a:p>
            <a:pPr eaLnBrk="1" hangingPunct="1"/>
            <a:endParaRPr lang="en-US" altLang="en-US" dirty="0" smtClean="0">
              <a:latin typeface="+mn-lt"/>
            </a:endParaRPr>
          </a:p>
          <a:p>
            <a:pPr eaLnBrk="1" hangingPunct="1"/>
            <a:endParaRPr lang="en-US" altLang="en-US" dirty="0">
              <a:latin typeface="+mn-lt"/>
            </a:endParaRPr>
          </a:p>
          <a:p>
            <a:pPr eaLnBrk="1" hangingPunct="1"/>
            <a:r>
              <a:rPr lang="en-US" altLang="en-US" dirty="0">
                <a:latin typeface="+mn-lt"/>
              </a:rPr>
              <a:t>She’d like to see how well it’s selling, so she collected the number of downloads per hour for the past 24 hours.</a:t>
            </a:r>
          </a:p>
          <a:p>
            <a:pPr eaLnBrk="1" hangingPunct="1"/>
            <a:endParaRPr lang="en-US" altLang="en-US" b="1" dirty="0">
              <a:solidFill>
                <a:srgbClr val="94141A"/>
              </a:solidFill>
              <a:latin typeface="+mn-lt"/>
            </a:endParaRPr>
          </a:p>
          <a:p>
            <a:pPr eaLnBrk="1" hangingPunct="1"/>
            <a:endParaRPr lang="en-US" altLang="en-US" dirty="0">
              <a:latin typeface="+mn-lt"/>
            </a:endParaRPr>
          </a:p>
        </p:txBody>
      </p:sp>
      <p:pic>
        <p:nvPicPr>
          <p:cNvPr id="6042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53144" y="928865"/>
            <a:ext cx="5005754" cy="380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8718397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144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1444" name="Text Box 6"/>
          <p:cNvSpPr txBox="1">
            <a:spLocks noChangeArrowheads="1"/>
          </p:cNvSpPr>
          <p:nvPr/>
        </p:nvSpPr>
        <p:spPr bwMode="auto">
          <a:xfrm>
            <a:off x="406400" y="152400"/>
            <a:ext cx="391966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Comparing </a:t>
            </a:r>
            <a:r>
              <a:rPr lang="en-US" altLang="en-US" sz="3200" b="1" dirty="0">
                <a:solidFill>
                  <a:srgbClr val="92D050"/>
                </a:solidFill>
              </a:rPr>
              <a:t>Groups</a:t>
            </a:r>
          </a:p>
        </p:txBody>
      </p:sp>
      <p:sp>
        <p:nvSpPr>
          <p:cNvPr id="61445" name="Text Box 7"/>
          <p:cNvSpPr txBox="1">
            <a:spLocks noChangeArrowheads="1"/>
          </p:cNvSpPr>
          <p:nvPr/>
        </p:nvSpPr>
        <p:spPr bwMode="auto">
          <a:xfrm>
            <a:off x="609600" y="914401"/>
            <a:ext cx="5042878"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92D050"/>
                </a:solidFill>
              </a:rPr>
              <a:t>Example: </a:t>
            </a:r>
            <a:r>
              <a:rPr lang="en-US" altLang="en-US" b="1" dirty="0">
                <a:solidFill>
                  <a:srgbClr val="92D050"/>
                </a:solidFill>
              </a:rPr>
              <a:t>Downloads</a:t>
            </a:r>
          </a:p>
          <a:p>
            <a:pPr eaLnBrk="1" hangingPunct="1"/>
            <a:r>
              <a:rPr lang="en-US" altLang="en-US" dirty="0">
                <a:latin typeface="+mn-lt"/>
              </a:rPr>
              <a:t>Compare the a.m. downloads to the p.m. downloads by displaying the two distributions side-by-side.  Summarize.</a:t>
            </a:r>
            <a:endParaRPr lang="en-US" altLang="en-US" sz="2000" dirty="0">
              <a:latin typeface="+mn-lt"/>
            </a:endParaRPr>
          </a:p>
          <a:p>
            <a:pPr eaLnBrk="1" hangingPunct="1"/>
            <a:endParaRPr lang="en-US" altLang="en-US" b="1" dirty="0">
              <a:solidFill>
                <a:srgbClr val="94141A"/>
              </a:solidFill>
            </a:endParaRPr>
          </a:p>
          <a:p>
            <a:pPr eaLnBrk="1" hangingPunct="1"/>
            <a:endParaRPr lang="en-US" altLang="en-US" dirty="0"/>
          </a:p>
        </p:txBody>
      </p:sp>
      <p:pic>
        <p:nvPicPr>
          <p:cNvPr id="614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75722" y="1312687"/>
            <a:ext cx="5005754" cy="380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2074073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8" name="Text Box 6"/>
          <p:cNvSpPr txBox="1">
            <a:spLocks noChangeArrowheads="1"/>
          </p:cNvSpPr>
          <p:nvPr/>
        </p:nvSpPr>
        <p:spPr bwMode="auto">
          <a:xfrm>
            <a:off x="406400" y="152400"/>
            <a:ext cx="391966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Comparing </a:t>
            </a:r>
            <a:r>
              <a:rPr lang="en-US" altLang="en-US" sz="3200" b="1" dirty="0">
                <a:solidFill>
                  <a:srgbClr val="92D050"/>
                </a:solidFill>
              </a:rPr>
              <a:t>Groups</a:t>
            </a:r>
          </a:p>
        </p:txBody>
      </p:sp>
      <p:sp>
        <p:nvSpPr>
          <p:cNvPr id="62469" name="Text Box 7"/>
          <p:cNvSpPr txBox="1">
            <a:spLocks noChangeArrowheads="1"/>
          </p:cNvSpPr>
          <p:nvPr/>
        </p:nvSpPr>
        <p:spPr bwMode="auto">
          <a:xfrm>
            <a:off x="520975" y="736601"/>
            <a:ext cx="6461278"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94141A"/>
                </a:solidFill>
                <a:latin typeface="+mn-lt"/>
              </a:rPr>
              <a:t>Example: </a:t>
            </a:r>
            <a:r>
              <a:rPr lang="en-US" altLang="en-US" b="1" dirty="0" smtClean="0">
                <a:solidFill>
                  <a:srgbClr val="94141A"/>
                </a:solidFill>
                <a:latin typeface="+mn-lt"/>
              </a:rPr>
              <a:t>Downloads</a:t>
            </a:r>
          </a:p>
          <a:p>
            <a:pPr eaLnBrk="1" hangingPunct="1"/>
            <a:endParaRPr lang="en-US" altLang="en-US" b="1" dirty="0">
              <a:solidFill>
                <a:srgbClr val="92D050"/>
              </a:solidFill>
              <a:latin typeface="+mn-lt"/>
            </a:endParaRPr>
          </a:p>
          <a:p>
            <a:pPr eaLnBrk="1" hangingPunct="1"/>
            <a:r>
              <a:rPr lang="en-US" altLang="en-US" dirty="0">
                <a:latin typeface="+mn-lt"/>
              </a:rPr>
              <a:t>There are generally </a:t>
            </a:r>
            <a:r>
              <a:rPr lang="en-US" altLang="en-US" dirty="0" smtClean="0">
                <a:latin typeface="+mn-lt"/>
              </a:rPr>
              <a:t>more downloads </a:t>
            </a:r>
            <a:r>
              <a:rPr lang="en-US" altLang="en-US" dirty="0">
                <a:latin typeface="+mn-lt"/>
              </a:rPr>
              <a:t>in the afternoon than in </a:t>
            </a:r>
            <a:r>
              <a:rPr lang="en-US" altLang="en-US" dirty="0" smtClean="0">
                <a:latin typeface="+mn-lt"/>
              </a:rPr>
              <a:t>the morning</a:t>
            </a:r>
            <a:r>
              <a:rPr lang="en-US" altLang="en-US" dirty="0">
                <a:latin typeface="+mn-lt"/>
              </a:rPr>
              <a:t>. </a:t>
            </a:r>
            <a:endParaRPr lang="en-US" altLang="en-US" dirty="0" smtClean="0">
              <a:latin typeface="+mn-lt"/>
            </a:endParaRPr>
          </a:p>
          <a:p>
            <a:pPr eaLnBrk="1" hangingPunct="1"/>
            <a:endParaRPr lang="en-US" altLang="en-US" dirty="0">
              <a:latin typeface="+mn-lt"/>
            </a:endParaRPr>
          </a:p>
          <a:p>
            <a:pPr eaLnBrk="1" hangingPunct="1"/>
            <a:r>
              <a:rPr lang="en-US" altLang="en-US" dirty="0">
                <a:latin typeface="+mn-lt"/>
              </a:rPr>
              <a:t>The median number of </a:t>
            </a:r>
            <a:r>
              <a:rPr lang="en-US" altLang="en-US" dirty="0" smtClean="0">
                <a:latin typeface="+mn-lt"/>
              </a:rPr>
              <a:t>afternoon downloads </a:t>
            </a:r>
            <a:r>
              <a:rPr lang="en-US" altLang="en-US" dirty="0">
                <a:latin typeface="+mn-lt"/>
              </a:rPr>
              <a:t>is around 22 as </a:t>
            </a:r>
            <a:r>
              <a:rPr lang="en-US" altLang="en-US" dirty="0" smtClean="0">
                <a:latin typeface="+mn-lt"/>
              </a:rPr>
              <a:t>compared with </a:t>
            </a:r>
            <a:r>
              <a:rPr lang="en-US" altLang="en-US" dirty="0">
                <a:latin typeface="+mn-lt"/>
              </a:rPr>
              <a:t>14 for the morning hours. </a:t>
            </a:r>
            <a:endParaRPr lang="en-US" altLang="en-US" dirty="0" smtClean="0">
              <a:latin typeface="+mn-lt"/>
            </a:endParaRPr>
          </a:p>
          <a:p>
            <a:pPr eaLnBrk="1" hangingPunct="1"/>
            <a:endParaRPr lang="en-US" altLang="en-US" dirty="0">
              <a:latin typeface="+mn-lt"/>
            </a:endParaRPr>
          </a:p>
          <a:p>
            <a:pPr eaLnBrk="1" hangingPunct="1"/>
            <a:r>
              <a:rPr lang="en-US" altLang="en-US" dirty="0">
                <a:latin typeface="+mn-lt"/>
              </a:rPr>
              <a:t>The p.m. downloads are also much more consistent</a:t>
            </a:r>
            <a:r>
              <a:rPr lang="en-US" altLang="en-US" dirty="0" smtClean="0">
                <a:latin typeface="+mn-lt"/>
              </a:rPr>
              <a:t>.</a:t>
            </a:r>
          </a:p>
          <a:p>
            <a:pPr eaLnBrk="1" hangingPunct="1"/>
            <a:endParaRPr lang="en-US" altLang="en-US" dirty="0">
              <a:latin typeface="+mn-lt"/>
            </a:endParaRPr>
          </a:p>
          <a:p>
            <a:pPr eaLnBrk="1" hangingPunct="1"/>
            <a:r>
              <a:rPr lang="en-US" altLang="en-US" dirty="0">
                <a:latin typeface="+mn-lt"/>
              </a:rPr>
              <a:t>The entire range of the p.m. hours, 15, is about the size of the IQR for a.m. hours</a:t>
            </a:r>
            <a:r>
              <a:rPr lang="en-US" altLang="en-US" dirty="0" smtClean="0">
                <a:latin typeface="+mn-lt"/>
              </a:rPr>
              <a:t>.</a:t>
            </a:r>
            <a:endParaRPr lang="en-US" altLang="en-US" dirty="0">
              <a:latin typeface="+mn-lt"/>
            </a:endParaRPr>
          </a:p>
        </p:txBody>
      </p:sp>
      <p:pic>
        <p:nvPicPr>
          <p:cNvPr id="6247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982253" y="724441"/>
            <a:ext cx="5050692" cy="5043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245359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8" name="Text Box 6"/>
          <p:cNvSpPr txBox="1">
            <a:spLocks noChangeArrowheads="1"/>
          </p:cNvSpPr>
          <p:nvPr/>
        </p:nvSpPr>
        <p:spPr bwMode="auto">
          <a:xfrm>
            <a:off x="406400" y="152400"/>
            <a:ext cx="391966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Comparing </a:t>
            </a:r>
            <a:r>
              <a:rPr lang="en-US" altLang="en-US" sz="3200" b="1" dirty="0">
                <a:solidFill>
                  <a:srgbClr val="92D050"/>
                </a:solidFill>
              </a:rPr>
              <a:t>Groups</a:t>
            </a:r>
          </a:p>
        </p:txBody>
      </p:sp>
      <p:sp>
        <p:nvSpPr>
          <p:cNvPr id="62469" name="Text Box 7"/>
          <p:cNvSpPr txBox="1">
            <a:spLocks noChangeArrowheads="1"/>
          </p:cNvSpPr>
          <p:nvPr/>
        </p:nvSpPr>
        <p:spPr bwMode="auto">
          <a:xfrm>
            <a:off x="520975" y="736600"/>
            <a:ext cx="6106777"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92D050"/>
                </a:solidFill>
                <a:latin typeface="+mn-lt"/>
              </a:rPr>
              <a:t>Example: </a:t>
            </a:r>
            <a:r>
              <a:rPr lang="en-US" altLang="en-US" b="1" dirty="0" smtClean="0">
                <a:solidFill>
                  <a:srgbClr val="92D050"/>
                </a:solidFill>
                <a:latin typeface="+mn-lt"/>
              </a:rPr>
              <a:t>Downloads</a:t>
            </a:r>
          </a:p>
          <a:p>
            <a:pPr eaLnBrk="1" hangingPunct="1"/>
            <a:endParaRPr lang="en-US" altLang="en-US" b="1" dirty="0" smtClean="0">
              <a:solidFill>
                <a:srgbClr val="92D050"/>
              </a:solidFill>
              <a:latin typeface="+mn-lt"/>
            </a:endParaRPr>
          </a:p>
          <a:p>
            <a:pPr eaLnBrk="1" hangingPunct="1"/>
            <a:endParaRPr lang="en-US" altLang="en-US" b="1" dirty="0">
              <a:solidFill>
                <a:srgbClr val="92D050"/>
              </a:solidFill>
              <a:latin typeface="+mn-lt"/>
            </a:endParaRPr>
          </a:p>
          <a:p>
            <a:pPr eaLnBrk="1" hangingPunct="1"/>
            <a:r>
              <a:rPr lang="en-US" altLang="en-US" dirty="0" smtClean="0">
                <a:latin typeface="+mn-lt"/>
              </a:rPr>
              <a:t>Both </a:t>
            </a:r>
            <a:r>
              <a:rPr lang="en-US" altLang="en-US" dirty="0">
                <a:latin typeface="+mn-lt"/>
              </a:rPr>
              <a:t>distributions appear to be fairly symmetric, although the a.m. hour distribution has some high points which seem to give some asymmetry.</a:t>
            </a:r>
            <a:endParaRPr lang="en-US" altLang="en-US" b="1" dirty="0">
              <a:solidFill>
                <a:srgbClr val="94141A"/>
              </a:solidFill>
              <a:latin typeface="+mn-lt"/>
            </a:endParaRPr>
          </a:p>
          <a:p>
            <a:pPr eaLnBrk="1" hangingPunct="1"/>
            <a:endParaRPr lang="en-US" altLang="en-US" dirty="0">
              <a:latin typeface="+mn-lt"/>
            </a:endParaRPr>
          </a:p>
        </p:txBody>
      </p:sp>
      <p:pic>
        <p:nvPicPr>
          <p:cNvPr id="6247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982253" y="724441"/>
            <a:ext cx="5050692" cy="5043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9578192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349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3492" name="Text Box 6"/>
          <p:cNvSpPr txBox="1">
            <a:spLocks noChangeArrowheads="1"/>
          </p:cNvSpPr>
          <p:nvPr/>
        </p:nvSpPr>
        <p:spPr bwMode="auto">
          <a:xfrm>
            <a:off x="406400" y="152400"/>
            <a:ext cx="3916457"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Identifying </a:t>
            </a:r>
            <a:r>
              <a:rPr lang="en-US" altLang="en-US" sz="3200" b="1" dirty="0">
                <a:solidFill>
                  <a:srgbClr val="92D050"/>
                </a:solidFill>
              </a:rPr>
              <a:t>Outliers</a:t>
            </a:r>
          </a:p>
        </p:txBody>
      </p:sp>
      <p:sp>
        <p:nvSpPr>
          <p:cNvPr id="63493" name="Text Box 7"/>
          <p:cNvSpPr txBox="1">
            <a:spLocks noChangeArrowheads="1"/>
          </p:cNvSpPr>
          <p:nvPr/>
        </p:nvSpPr>
        <p:spPr bwMode="auto">
          <a:xfrm>
            <a:off x="609600" y="962025"/>
            <a:ext cx="11187289"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What should be done with outliers?</a:t>
            </a:r>
          </a:p>
          <a:p>
            <a:pPr eaLnBrk="1" hangingPunct="1"/>
            <a:endParaRPr lang="en-US" altLang="en-US" dirty="0">
              <a:latin typeface="+mn-lt"/>
            </a:endParaRPr>
          </a:p>
          <a:p>
            <a:pPr eaLnBrk="1" hangingPunct="1"/>
            <a:r>
              <a:rPr lang="en-US" altLang="en-US" dirty="0">
                <a:latin typeface="+mn-lt"/>
              </a:rPr>
              <a:t>They should be understood in the context of the data. An outlier for a year of data may not be an outlier for the month in which it occurred and vice versa.</a:t>
            </a:r>
          </a:p>
          <a:p>
            <a:pPr eaLnBrk="1" hangingPunct="1"/>
            <a:endParaRPr lang="en-US" altLang="en-US" dirty="0">
              <a:latin typeface="+mn-lt"/>
            </a:endParaRPr>
          </a:p>
          <a:p>
            <a:pPr eaLnBrk="1" hangingPunct="1"/>
            <a:r>
              <a:rPr lang="en-US" altLang="en-US" dirty="0">
                <a:latin typeface="+mn-lt"/>
              </a:rPr>
              <a:t>They should be investigated to determine if they are in error. The values may have simply been entered incorrectly. If a value can be corrected, it should be.</a:t>
            </a:r>
          </a:p>
          <a:p>
            <a:pPr eaLnBrk="1" hangingPunct="1"/>
            <a:endParaRPr lang="en-US" altLang="en-US" dirty="0">
              <a:latin typeface="+mn-lt"/>
            </a:endParaRPr>
          </a:p>
          <a:p>
            <a:pPr eaLnBrk="1" hangingPunct="1"/>
            <a:r>
              <a:rPr lang="en-US" altLang="en-US" dirty="0">
                <a:latin typeface="+mn-lt"/>
              </a:rPr>
              <a:t>They should be investigated to determine why they are so different from the rest of the data. For example, were extra sales or fewer sales seen because of a special event like a holiday.</a:t>
            </a:r>
          </a:p>
        </p:txBody>
      </p:sp>
    </p:spTree>
    <p:extLst>
      <p:ext uri="{BB962C8B-B14F-4D97-AF65-F5344CB8AC3E}">
        <p14:creationId xmlns:p14="http://schemas.microsoft.com/office/powerpoint/2010/main" xmlns="" val="364076092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1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16" name="Text Box 6"/>
          <p:cNvSpPr txBox="1">
            <a:spLocks noChangeArrowheads="1"/>
          </p:cNvSpPr>
          <p:nvPr/>
        </p:nvSpPr>
        <p:spPr bwMode="auto">
          <a:xfrm>
            <a:off x="406400" y="152400"/>
            <a:ext cx="416652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Indentifying </a:t>
            </a:r>
            <a:r>
              <a:rPr lang="en-US" altLang="en-US" sz="3200" b="1" dirty="0">
                <a:solidFill>
                  <a:srgbClr val="92D050"/>
                </a:solidFill>
              </a:rPr>
              <a:t>Outliers</a:t>
            </a:r>
          </a:p>
        </p:txBody>
      </p:sp>
      <p:sp>
        <p:nvSpPr>
          <p:cNvPr id="64517" name="Text Box 7"/>
          <p:cNvSpPr txBox="1">
            <a:spLocks noChangeArrowheads="1"/>
          </p:cNvSpPr>
          <p:nvPr/>
        </p:nvSpPr>
        <p:spPr bwMode="auto">
          <a:xfrm>
            <a:off x="609600" y="914400"/>
            <a:ext cx="10882489"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92D050"/>
                </a:solidFill>
                <a:latin typeface="+mn-lt"/>
              </a:rPr>
              <a:t>Example: </a:t>
            </a:r>
            <a:r>
              <a:rPr lang="en-US" altLang="en-US" b="1" dirty="0">
                <a:solidFill>
                  <a:srgbClr val="92D050"/>
                </a:solidFill>
                <a:latin typeface="+mn-lt"/>
              </a:rPr>
              <a:t>Real Estate</a:t>
            </a:r>
          </a:p>
          <a:p>
            <a:pPr eaLnBrk="1" hangingPunct="1"/>
            <a:r>
              <a:rPr lang="en-US" altLang="en-US" dirty="0">
                <a:latin typeface="+mn-lt"/>
              </a:rPr>
              <a:t>A real estate report lists the following prices for sales of single family homes in a small town in Virginia (rounded to the nearest thousand). </a:t>
            </a:r>
          </a:p>
          <a:p>
            <a:pPr eaLnBrk="1" hangingPunct="1"/>
            <a:r>
              <a:rPr lang="en-US" altLang="en-US" dirty="0">
                <a:latin typeface="+mn-lt"/>
              </a:rPr>
              <a:t>Write a couple of sentences describing house prices in this town.</a:t>
            </a:r>
            <a:endParaRPr lang="en-US" altLang="en-US" b="1" dirty="0">
              <a:solidFill>
                <a:srgbClr val="94141A"/>
              </a:solidFill>
              <a:latin typeface="+mn-lt"/>
            </a:endParaRPr>
          </a:p>
          <a:p>
            <a:pPr eaLnBrk="1" hangingPunct="1"/>
            <a:endParaRPr lang="en-US" altLang="en-US" dirty="0">
              <a:latin typeface="+mn-lt"/>
            </a:endParaRPr>
          </a:p>
        </p:txBody>
      </p:sp>
      <p:pic>
        <p:nvPicPr>
          <p:cNvPr id="6451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9861" y="3592057"/>
            <a:ext cx="10485905" cy="24487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3646724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553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5540" name="Text Box 6"/>
          <p:cNvSpPr txBox="1">
            <a:spLocks noChangeArrowheads="1"/>
          </p:cNvSpPr>
          <p:nvPr/>
        </p:nvSpPr>
        <p:spPr bwMode="auto">
          <a:xfrm>
            <a:off x="406400" y="152400"/>
            <a:ext cx="416652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Indentifying </a:t>
            </a:r>
            <a:r>
              <a:rPr lang="en-US" altLang="en-US" sz="3200" b="1" dirty="0">
                <a:solidFill>
                  <a:srgbClr val="92D050"/>
                </a:solidFill>
              </a:rPr>
              <a:t>Outliers</a:t>
            </a:r>
          </a:p>
        </p:txBody>
      </p:sp>
      <p:sp>
        <p:nvSpPr>
          <p:cNvPr id="65541" name="Text Box 7"/>
          <p:cNvSpPr txBox="1">
            <a:spLocks noChangeArrowheads="1"/>
          </p:cNvSpPr>
          <p:nvPr/>
        </p:nvSpPr>
        <p:spPr bwMode="auto">
          <a:xfrm>
            <a:off x="609600" y="914400"/>
            <a:ext cx="11096978"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smtClean="0">
                <a:latin typeface="+mn-lt"/>
              </a:rPr>
              <a:t>A </a:t>
            </a:r>
            <a:r>
              <a:rPr lang="en-US" altLang="en-US" dirty="0">
                <a:latin typeface="+mn-lt"/>
              </a:rPr>
              <a:t>boxplot shows an extreme outlier, at $339.4 million.  A check on the Internet shows this is clearly a mistake, warranting removal.</a:t>
            </a:r>
            <a:endParaRPr lang="en-US" altLang="en-US" b="1" dirty="0">
              <a:solidFill>
                <a:srgbClr val="94141A"/>
              </a:solidFill>
              <a:latin typeface="+mn-lt"/>
            </a:endParaRPr>
          </a:p>
          <a:p>
            <a:pPr eaLnBrk="1" hangingPunct="1"/>
            <a:endParaRPr lang="en-US" altLang="en-US" dirty="0">
              <a:latin typeface="+mn-lt"/>
            </a:endParaRPr>
          </a:p>
        </p:txBody>
      </p:sp>
      <p:pic>
        <p:nvPicPr>
          <p:cNvPr id="6554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01555" y="2492897"/>
            <a:ext cx="1875692" cy="360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543"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21612" y="3031193"/>
            <a:ext cx="6338277" cy="316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8705177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656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6564" name="Text Box 6"/>
          <p:cNvSpPr txBox="1">
            <a:spLocks noChangeArrowheads="1"/>
          </p:cNvSpPr>
          <p:nvPr/>
        </p:nvSpPr>
        <p:spPr bwMode="auto">
          <a:xfrm>
            <a:off x="406400" y="152400"/>
            <a:ext cx="416652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Indentifying </a:t>
            </a:r>
            <a:r>
              <a:rPr lang="en-US" altLang="en-US" sz="3200" b="1" dirty="0">
                <a:solidFill>
                  <a:srgbClr val="92D050"/>
                </a:solidFill>
              </a:rPr>
              <a:t>Outliers</a:t>
            </a:r>
          </a:p>
        </p:txBody>
      </p:sp>
      <p:sp>
        <p:nvSpPr>
          <p:cNvPr id="66565" name="Text Box 7"/>
          <p:cNvSpPr txBox="1">
            <a:spLocks noChangeArrowheads="1"/>
          </p:cNvSpPr>
          <p:nvPr/>
        </p:nvSpPr>
        <p:spPr bwMode="auto">
          <a:xfrm>
            <a:off x="609600" y="914400"/>
            <a:ext cx="9829801"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smtClean="0">
                <a:latin typeface="+mn-lt"/>
              </a:rPr>
              <a:t>The </a:t>
            </a:r>
            <a:r>
              <a:rPr lang="en-US" altLang="en-US" dirty="0">
                <a:latin typeface="+mn-lt"/>
              </a:rPr>
              <a:t>distribution of prices is strongly skewed to the right. The median price is $160,000. </a:t>
            </a:r>
          </a:p>
          <a:p>
            <a:pPr eaLnBrk="1" hangingPunct="1"/>
            <a:r>
              <a:rPr lang="en-US" altLang="en-US" dirty="0">
                <a:latin typeface="+mn-lt"/>
              </a:rPr>
              <a:t>The minimum is $122,000 and the maximum (without the outlier) </a:t>
            </a:r>
            <a:r>
              <a:rPr lang="en-US" altLang="en-US" dirty="0" smtClean="0">
                <a:latin typeface="+mn-lt"/>
              </a:rPr>
              <a:t>is $</a:t>
            </a:r>
            <a:r>
              <a:rPr lang="en-US" altLang="en-US" dirty="0">
                <a:latin typeface="+mn-lt"/>
              </a:rPr>
              <a:t>330,000. </a:t>
            </a:r>
            <a:endParaRPr lang="en-US" altLang="en-US" dirty="0" smtClean="0">
              <a:latin typeface="+mn-lt"/>
            </a:endParaRPr>
          </a:p>
          <a:p>
            <a:pPr eaLnBrk="1" hangingPunct="1"/>
            <a:endParaRPr lang="en-US" altLang="en-US" dirty="0">
              <a:latin typeface="+mn-lt"/>
            </a:endParaRPr>
          </a:p>
          <a:p>
            <a:pPr eaLnBrk="1" hangingPunct="1"/>
            <a:r>
              <a:rPr lang="en-US" altLang="en-US" dirty="0">
                <a:latin typeface="+mn-lt"/>
              </a:rPr>
              <a:t>The middle 50% of house </a:t>
            </a:r>
            <a:r>
              <a:rPr lang="en-US" altLang="en-US" dirty="0" smtClean="0">
                <a:latin typeface="+mn-lt"/>
              </a:rPr>
              <a:t/>
            </a:r>
            <a:br>
              <a:rPr lang="en-US" altLang="en-US" dirty="0" smtClean="0">
                <a:latin typeface="+mn-lt"/>
              </a:rPr>
            </a:br>
            <a:r>
              <a:rPr lang="en-US" altLang="en-US" dirty="0" smtClean="0">
                <a:latin typeface="+mn-lt"/>
              </a:rPr>
              <a:t>prices </a:t>
            </a:r>
            <a:r>
              <a:rPr lang="en-US" altLang="en-US" dirty="0">
                <a:latin typeface="+mn-lt"/>
              </a:rPr>
              <a:t>lie between </a:t>
            </a:r>
            <a:r>
              <a:rPr lang="en-US" altLang="en-US" dirty="0" smtClean="0">
                <a:latin typeface="+mn-lt"/>
              </a:rPr>
              <a:t/>
            </a:r>
            <a:br>
              <a:rPr lang="en-US" altLang="en-US" dirty="0" smtClean="0">
                <a:latin typeface="+mn-lt"/>
              </a:rPr>
            </a:br>
            <a:r>
              <a:rPr lang="en-US" altLang="en-US" dirty="0" smtClean="0">
                <a:latin typeface="+mn-lt"/>
              </a:rPr>
              <a:t>$</a:t>
            </a:r>
            <a:r>
              <a:rPr lang="en-US" altLang="en-US" dirty="0">
                <a:latin typeface="+mn-lt"/>
              </a:rPr>
              <a:t>144,000 and $212,500 </a:t>
            </a:r>
            <a:r>
              <a:rPr lang="en-US" altLang="en-US" dirty="0" smtClean="0">
                <a:latin typeface="+mn-lt"/>
              </a:rPr>
              <a:t/>
            </a:r>
            <a:br>
              <a:rPr lang="en-US" altLang="en-US" dirty="0" smtClean="0">
                <a:latin typeface="+mn-lt"/>
              </a:rPr>
            </a:br>
            <a:r>
              <a:rPr lang="en-US" altLang="en-US" dirty="0" smtClean="0">
                <a:latin typeface="+mn-lt"/>
              </a:rPr>
              <a:t>with </a:t>
            </a:r>
            <a:r>
              <a:rPr lang="en-US" altLang="en-US" dirty="0">
                <a:latin typeface="+mn-lt"/>
              </a:rPr>
              <a:t>an IQR of $68,500.</a:t>
            </a:r>
          </a:p>
        </p:txBody>
      </p:sp>
      <p:pic>
        <p:nvPicPr>
          <p:cNvPr id="66566"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24500" y="2852936"/>
            <a:ext cx="6336324" cy="316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9397049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270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2708" name="Text Box 6"/>
          <p:cNvSpPr txBox="1">
            <a:spLocks noChangeArrowheads="1"/>
          </p:cNvSpPr>
          <p:nvPr/>
        </p:nvSpPr>
        <p:spPr bwMode="auto">
          <a:xfrm>
            <a:off x="406401" y="152400"/>
            <a:ext cx="544553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Transforming </a:t>
            </a:r>
            <a:r>
              <a:rPr lang="en-US" altLang="en-US" sz="3200" b="1" dirty="0">
                <a:solidFill>
                  <a:srgbClr val="92D050"/>
                </a:solidFill>
              </a:rPr>
              <a:t>Skewed Data</a:t>
            </a:r>
          </a:p>
        </p:txBody>
      </p:sp>
      <p:sp>
        <p:nvSpPr>
          <p:cNvPr id="72709" name="Text Box 7"/>
          <p:cNvSpPr txBox="1">
            <a:spLocks noChangeArrowheads="1"/>
          </p:cNvSpPr>
          <p:nvPr/>
        </p:nvSpPr>
        <p:spPr bwMode="auto">
          <a:xfrm>
            <a:off x="609600" y="962025"/>
            <a:ext cx="1027137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latin typeface="+mn-lt"/>
              </a:rPr>
              <a:t>Example</a:t>
            </a:r>
            <a:r>
              <a:rPr lang="en-US" altLang="en-US" dirty="0">
                <a:latin typeface="+mn-lt"/>
              </a:rPr>
              <a:t>: Below we display the very-skewed distribution of total compensation for the CEOs of the 500 largest companies. </a:t>
            </a:r>
          </a:p>
        </p:txBody>
      </p:sp>
      <p:sp>
        <p:nvSpPr>
          <p:cNvPr id="72710" name="Text Box 9"/>
          <p:cNvSpPr txBox="1">
            <a:spLocks noChangeArrowheads="1"/>
          </p:cNvSpPr>
          <p:nvPr/>
        </p:nvSpPr>
        <p:spPr bwMode="auto">
          <a:xfrm>
            <a:off x="812800" y="5105400"/>
            <a:ext cx="108712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What is the “center” of this distribution? Are there outliers?</a:t>
            </a:r>
          </a:p>
        </p:txBody>
      </p:sp>
      <p:pic>
        <p:nvPicPr>
          <p:cNvPr id="727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68263" y="1916114"/>
            <a:ext cx="6357815" cy="303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1641569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373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73732" name="Text Box 6"/>
          <p:cNvSpPr txBox="1">
            <a:spLocks noChangeArrowheads="1"/>
          </p:cNvSpPr>
          <p:nvPr/>
        </p:nvSpPr>
        <p:spPr bwMode="auto">
          <a:xfrm>
            <a:off x="406401" y="152400"/>
            <a:ext cx="544553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Transforming </a:t>
            </a:r>
            <a:r>
              <a:rPr lang="en-US" altLang="en-US" sz="3200" b="1" dirty="0">
                <a:solidFill>
                  <a:srgbClr val="92D050"/>
                </a:solidFill>
              </a:rPr>
              <a:t>Skewed Data</a:t>
            </a:r>
          </a:p>
        </p:txBody>
      </p:sp>
      <p:sp>
        <p:nvSpPr>
          <p:cNvPr id="73733" name="Text Box 7"/>
          <p:cNvSpPr txBox="1">
            <a:spLocks noChangeArrowheads="1"/>
          </p:cNvSpPr>
          <p:nvPr/>
        </p:nvSpPr>
        <p:spPr bwMode="auto">
          <a:xfrm>
            <a:off x="609600" y="962026"/>
            <a:ext cx="11051822"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US" altLang="en-US" dirty="0">
                <a:latin typeface="+mn-lt"/>
              </a:rPr>
              <a:t>When a distribution is skewed, it can be hard to summarize        the data simply with a center and spread, and hard to decide whether the most extreme values are outliers or just part of the stretched-out tail.</a:t>
            </a:r>
          </a:p>
          <a:p>
            <a:pPr algn="just" eaLnBrk="1" hangingPunct="1"/>
            <a:endParaRPr lang="en-US" altLang="en-US" dirty="0">
              <a:latin typeface="+mn-lt"/>
            </a:endParaRPr>
          </a:p>
          <a:p>
            <a:pPr algn="just" eaLnBrk="1" hangingPunct="1"/>
            <a:r>
              <a:rPr lang="en-US" altLang="en-US" dirty="0">
                <a:latin typeface="+mn-lt"/>
              </a:rPr>
              <a:t>One way to make a skewed distribution more symmetric is to </a:t>
            </a:r>
            <a:r>
              <a:rPr lang="en-US" altLang="en-US" i="1" dirty="0">
                <a:solidFill>
                  <a:srgbClr val="92D050"/>
                </a:solidFill>
                <a:latin typeface="+mn-lt"/>
              </a:rPr>
              <a:t>re-express</a:t>
            </a:r>
            <a:r>
              <a:rPr lang="en-US" altLang="en-US" dirty="0">
                <a:latin typeface="+mn-lt"/>
              </a:rPr>
              <a:t>, or </a:t>
            </a:r>
            <a:r>
              <a:rPr lang="en-US" altLang="en-US" i="1" dirty="0">
                <a:solidFill>
                  <a:srgbClr val="92D050"/>
                </a:solidFill>
                <a:latin typeface="+mn-lt"/>
              </a:rPr>
              <a:t>transform</a:t>
            </a:r>
            <a:r>
              <a:rPr lang="en-US" altLang="en-US" dirty="0">
                <a:latin typeface="+mn-lt"/>
              </a:rPr>
              <a:t>, the data by applying a simple function to all the data values.</a:t>
            </a:r>
          </a:p>
          <a:p>
            <a:pPr algn="just" eaLnBrk="1" hangingPunct="1"/>
            <a:endParaRPr lang="en-US" altLang="en-US" dirty="0">
              <a:latin typeface="+mn-lt"/>
            </a:endParaRPr>
          </a:p>
          <a:p>
            <a:pPr algn="just" eaLnBrk="1" hangingPunct="1"/>
            <a:r>
              <a:rPr lang="en-US" altLang="en-US" dirty="0">
                <a:latin typeface="+mn-lt"/>
              </a:rPr>
              <a:t>If the distribution is skewed to the right, we often transform using logarithms or square roots; if it is skewed to the left, we may square the data values.</a:t>
            </a:r>
          </a:p>
        </p:txBody>
      </p:sp>
    </p:spTree>
    <p:extLst>
      <p:ext uri="{BB962C8B-B14F-4D97-AF65-F5344CB8AC3E}">
        <p14:creationId xmlns:p14="http://schemas.microsoft.com/office/powerpoint/2010/main" xmlns="" val="22286294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50"/>
                </a:solidFill>
                <a:cs typeface="Arial" panose="020B0604020202020204" pitchFamily="34" charset="0"/>
              </a:rPr>
              <a:t>An Introduction to Business Statistics</a:t>
            </a:r>
            <a:br>
              <a:rPr lang="en-US" b="1" dirty="0" smtClean="0">
                <a:solidFill>
                  <a:srgbClr val="00B050"/>
                </a:solidFill>
                <a:cs typeface="Arial" panose="020B0604020202020204" pitchFamily="34" charset="0"/>
              </a:rPr>
            </a:br>
            <a:endParaRPr lang="en-US" dirty="0"/>
          </a:p>
        </p:txBody>
      </p:sp>
      <p:sp>
        <p:nvSpPr>
          <p:cNvPr id="3" name="Content Placeholder 2"/>
          <p:cNvSpPr>
            <a:spLocks noGrp="1"/>
          </p:cNvSpPr>
          <p:nvPr>
            <p:ph idx="1"/>
          </p:nvPr>
        </p:nvSpPr>
        <p:spPr>
          <a:xfrm>
            <a:off x="677333" y="2160589"/>
            <a:ext cx="9877777" cy="3880773"/>
          </a:xfrm>
        </p:spPr>
        <p:txBody>
          <a:bodyPr/>
          <a:lstStyle/>
          <a:p>
            <a:r>
              <a:rPr lang="en-US" sz="2400" dirty="0" smtClean="0">
                <a:solidFill>
                  <a:srgbClr val="00B050"/>
                </a:solidFill>
              </a:rPr>
              <a:t>1.1. </a:t>
            </a:r>
            <a:r>
              <a:rPr lang="en-US" sz="2400" dirty="0" smtClean="0"/>
              <a:t>Why study statistics</a:t>
            </a:r>
          </a:p>
          <a:p>
            <a:r>
              <a:rPr lang="en-US" sz="2400" dirty="0" smtClean="0">
                <a:solidFill>
                  <a:srgbClr val="92D050"/>
                </a:solidFill>
              </a:rPr>
              <a:t>1.2</a:t>
            </a:r>
            <a:r>
              <a:rPr lang="en-US" sz="2400" dirty="0" smtClean="0">
                <a:solidFill>
                  <a:srgbClr val="00B050"/>
                </a:solidFill>
              </a:rPr>
              <a:t>.</a:t>
            </a:r>
            <a:r>
              <a:rPr lang="en-US" sz="2400" dirty="0" smtClean="0"/>
              <a:t> The statistical way of thinking (population, sample, data etc.)</a:t>
            </a:r>
          </a:p>
          <a:p>
            <a:r>
              <a:rPr lang="en-US" sz="2400" dirty="0" smtClean="0">
                <a:solidFill>
                  <a:srgbClr val="92D050"/>
                </a:solidFill>
              </a:rPr>
              <a:t>1.3</a:t>
            </a:r>
            <a:r>
              <a:rPr lang="en-US" sz="2400" dirty="0" smtClean="0">
                <a:solidFill>
                  <a:srgbClr val="00B050"/>
                </a:solidFill>
              </a:rPr>
              <a:t>.</a:t>
            </a:r>
            <a:r>
              <a:rPr lang="en-US" sz="2400" dirty="0" smtClean="0"/>
              <a:t> Describing data</a:t>
            </a:r>
          </a:p>
          <a:p>
            <a:r>
              <a:rPr lang="en-US" sz="2400" dirty="0" smtClean="0">
                <a:solidFill>
                  <a:srgbClr val="92D050"/>
                </a:solidFill>
              </a:rPr>
              <a:t>1.4</a:t>
            </a:r>
            <a:r>
              <a:rPr lang="en-US" sz="2400" dirty="0" smtClean="0">
                <a:solidFill>
                  <a:srgbClr val="00B050"/>
                </a:solidFill>
              </a:rPr>
              <a:t>.</a:t>
            </a:r>
            <a:r>
              <a:rPr lang="en-US" sz="2400" dirty="0" smtClean="0"/>
              <a:t> Quantitative versus qualitative data</a:t>
            </a:r>
          </a:p>
          <a:p>
            <a:r>
              <a:rPr lang="en-US" sz="2400" dirty="0" smtClean="0">
                <a:solidFill>
                  <a:srgbClr val="92D050"/>
                </a:solidFill>
              </a:rPr>
              <a:t>1.5</a:t>
            </a:r>
            <a:r>
              <a:rPr lang="en-US" sz="2400" dirty="0" smtClean="0">
                <a:solidFill>
                  <a:srgbClr val="00B050"/>
                </a:solidFill>
              </a:rPr>
              <a:t>.</a:t>
            </a:r>
            <a:r>
              <a:rPr lang="en-US" sz="2400" dirty="0" smtClean="0">
                <a:solidFill>
                  <a:srgbClr val="92D050"/>
                </a:solidFill>
              </a:rPr>
              <a:t> </a:t>
            </a:r>
            <a:r>
              <a:rPr lang="en-US" sz="2400" dirty="0" smtClean="0"/>
              <a:t>How to get data. Observational data versus experimental data</a:t>
            </a:r>
            <a:endParaRPr lang="en-US" sz="2400" dirty="0" smtClean="0">
              <a:cs typeface="Arial" panose="020B0604020202020204" pitchFamily="34" charset="0"/>
            </a:endParaRPr>
          </a:p>
          <a:p>
            <a:pPr>
              <a:defRPr/>
            </a:pPr>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STATISTICAL METHODS</a:t>
            </a:r>
            <a:endParaRPr lang="en-US" dirty="0">
              <a:solidFill>
                <a:srgbClr val="00B050"/>
              </a:solidFill>
            </a:endParaRPr>
          </a:p>
        </p:txBody>
      </p:sp>
      <p:graphicFrame>
        <p:nvGraphicFramePr>
          <p:cNvPr id="6" name="Object 3">
            <a:hlinkClick r:id="" action="ppaction://ole?verb=0"/>
          </p:cNvPr>
          <p:cNvGraphicFramePr>
            <a:graphicFrameLocks/>
          </p:cNvGraphicFramePr>
          <p:nvPr/>
        </p:nvGraphicFramePr>
        <p:xfrm>
          <a:off x="1395412" y="1535112"/>
          <a:ext cx="7364765" cy="4414131"/>
        </p:xfrm>
        <a:graphic>
          <a:graphicData uri="http://schemas.openxmlformats.org/presentationml/2006/ole">
            <p:oleObj spid="_x0000_s3076" name="VISIO" r:id="rId3" imgW="6123432" imgH="4093464" progId="Visio.Drawing.11">
              <p:embed/>
            </p:oleObj>
          </a:graphicData>
        </a:graphic>
      </p:graphicFrame>
      <p:sp>
        <p:nvSpPr>
          <p:cNvPr id="7" name="Freeform 4"/>
          <p:cNvSpPr>
            <a:spLocks/>
          </p:cNvSpPr>
          <p:nvPr/>
        </p:nvSpPr>
        <p:spPr bwMode="auto">
          <a:xfrm>
            <a:off x="3779838" y="1752600"/>
            <a:ext cx="1739900" cy="915988"/>
          </a:xfrm>
          <a:custGeom>
            <a:avLst/>
            <a:gdLst>
              <a:gd name="T0" fmla="*/ 0 w 1096"/>
              <a:gd name="T1" fmla="*/ 2147483647 h 577"/>
              <a:gd name="T2" fmla="*/ 2147483647 w 1096"/>
              <a:gd name="T3" fmla="*/ 2147483647 h 577"/>
              <a:gd name="T4" fmla="*/ 2147483647 w 1096"/>
              <a:gd name="T5" fmla="*/ 0 h 577"/>
              <a:gd name="T6" fmla="*/ 0 w 1096"/>
              <a:gd name="T7" fmla="*/ 0 h 577"/>
              <a:gd name="T8" fmla="*/ 0 w 1096"/>
              <a:gd name="T9" fmla="*/ 2147483647 h 577"/>
              <a:gd name="T10" fmla="*/ 0 60000 65536"/>
              <a:gd name="T11" fmla="*/ 0 60000 65536"/>
              <a:gd name="T12" fmla="*/ 0 60000 65536"/>
              <a:gd name="T13" fmla="*/ 0 60000 65536"/>
              <a:gd name="T14" fmla="*/ 0 60000 65536"/>
              <a:gd name="T15" fmla="*/ 0 w 1096"/>
              <a:gd name="T16" fmla="*/ 0 h 577"/>
              <a:gd name="T17" fmla="*/ 1096 w 1096"/>
              <a:gd name="T18" fmla="*/ 577 h 577"/>
            </a:gdLst>
            <a:ahLst/>
            <a:cxnLst>
              <a:cxn ang="T10">
                <a:pos x="T0" y="T1"/>
              </a:cxn>
              <a:cxn ang="T11">
                <a:pos x="T2" y="T3"/>
              </a:cxn>
              <a:cxn ang="T12">
                <a:pos x="T4" y="T5"/>
              </a:cxn>
              <a:cxn ang="T13">
                <a:pos x="T6" y="T7"/>
              </a:cxn>
              <a:cxn ang="T14">
                <a:pos x="T8" y="T9"/>
              </a:cxn>
            </a:cxnLst>
            <a:rect l="T15" t="T16" r="T17" b="T18"/>
            <a:pathLst>
              <a:path w="1096" h="577">
                <a:moveTo>
                  <a:pt x="0" y="576"/>
                </a:moveTo>
                <a:lnTo>
                  <a:pt x="1095" y="576"/>
                </a:lnTo>
                <a:lnTo>
                  <a:pt x="1095" y="0"/>
                </a:lnTo>
                <a:lnTo>
                  <a:pt x="0" y="0"/>
                </a:lnTo>
                <a:lnTo>
                  <a:pt x="0" y="576"/>
                </a:lnTo>
              </a:path>
            </a:pathLst>
          </a:custGeom>
          <a:solidFill>
            <a:srgbClr val="E9F05A">
              <a:alpha val="70195"/>
            </a:srgbClr>
          </a:solidFill>
          <a:ln w="25400" cap="rnd" cmpd="sng">
            <a:solidFill>
              <a:srgbClr val="1A1A1A"/>
            </a:solidFill>
            <a:prstDash val="solid"/>
            <a:round/>
            <a:headEnd type="none" w="med" len="med"/>
            <a:tailEnd type="none" w="med" len="med"/>
          </a:ln>
        </p:spPr>
        <p:txBody>
          <a:bodyPr/>
          <a:lstStyle/>
          <a:p>
            <a:endParaRPr lang="en-US"/>
          </a:p>
        </p:txBody>
      </p:sp>
      <p:sp>
        <p:nvSpPr>
          <p:cNvPr id="8" name="Rectangle 5"/>
          <p:cNvSpPr>
            <a:spLocks noChangeArrowheads="1"/>
          </p:cNvSpPr>
          <p:nvPr/>
        </p:nvSpPr>
        <p:spPr bwMode="auto">
          <a:xfrm>
            <a:off x="3886200" y="1793875"/>
            <a:ext cx="1468438" cy="454025"/>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b="1">
                <a:solidFill>
                  <a:srgbClr val="000000"/>
                </a:solidFill>
              </a:rPr>
              <a:t>Statistical</a:t>
            </a:r>
          </a:p>
        </p:txBody>
      </p:sp>
      <p:sp>
        <p:nvSpPr>
          <p:cNvPr id="9" name="Rectangle 6"/>
          <p:cNvSpPr>
            <a:spLocks noChangeArrowheads="1"/>
          </p:cNvSpPr>
          <p:nvPr/>
        </p:nvSpPr>
        <p:spPr bwMode="auto">
          <a:xfrm>
            <a:off x="3981450" y="2159000"/>
            <a:ext cx="1316038" cy="454025"/>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b="1" dirty="0">
                <a:solidFill>
                  <a:srgbClr val="000000"/>
                </a:solidFill>
              </a:rPr>
              <a:t>Methods</a:t>
            </a:r>
          </a:p>
        </p:txBody>
      </p:sp>
      <p:sp>
        <p:nvSpPr>
          <p:cNvPr id="10" name="Freeform 7"/>
          <p:cNvSpPr>
            <a:spLocks/>
          </p:cNvSpPr>
          <p:nvPr/>
        </p:nvSpPr>
        <p:spPr bwMode="auto">
          <a:xfrm>
            <a:off x="1484313" y="3598863"/>
            <a:ext cx="1739900" cy="917575"/>
          </a:xfrm>
          <a:custGeom>
            <a:avLst/>
            <a:gdLst>
              <a:gd name="T0" fmla="*/ 0 w 1096"/>
              <a:gd name="T1" fmla="*/ 2147483647 h 578"/>
              <a:gd name="T2" fmla="*/ 2147483647 w 1096"/>
              <a:gd name="T3" fmla="*/ 2147483647 h 578"/>
              <a:gd name="T4" fmla="*/ 2147483647 w 1096"/>
              <a:gd name="T5" fmla="*/ 0 h 578"/>
              <a:gd name="T6" fmla="*/ 0 w 1096"/>
              <a:gd name="T7" fmla="*/ 0 h 578"/>
              <a:gd name="T8" fmla="*/ 0 w 1096"/>
              <a:gd name="T9" fmla="*/ 2147483647 h 578"/>
              <a:gd name="T10" fmla="*/ 0 60000 65536"/>
              <a:gd name="T11" fmla="*/ 0 60000 65536"/>
              <a:gd name="T12" fmla="*/ 0 60000 65536"/>
              <a:gd name="T13" fmla="*/ 0 60000 65536"/>
              <a:gd name="T14" fmla="*/ 0 60000 65536"/>
              <a:gd name="T15" fmla="*/ 0 w 1096"/>
              <a:gd name="T16" fmla="*/ 0 h 578"/>
              <a:gd name="T17" fmla="*/ 1096 w 1096"/>
              <a:gd name="T18" fmla="*/ 578 h 578"/>
            </a:gdLst>
            <a:ahLst/>
            <a:cxnLst>
              <a:cxn ang="T10">
                <a:pos x="T0" y="T1"/>
              </a:cxn>
              <a:cxn ang="T11">
                <a:pos x="T2" y="T3"/>
              </a:cxn>
              <a:cxn ang="T12">
                <a:pos x="T4" y="T5"/>
              </a:cxn>
              <a:cxn ang="T13">
                <a:pos x="T6" y="T7"/>
              </a:cxn>
              <a:cxn ang="T14">
                <a:pos x="T8" y="T9"/>
              </a:cxn>
            </a:cxnLst>
            <a:rect l="T15" t="T16" r="T17" b="T18"/>
            <a:pathLst>
              <a:path w="1096" h="578">
                <a:moveTo>
                  <a:pt x="0" y="577"/>
                </a:moveTo>
                <a:lnTo>
                  <a:pt x="1095" y="577"/>
                </a:lnTo>
                <a:lnTo>
                  <a:pt x="1095" y="0"/>
                </a:lnTo>
                <a:lnTo>
                  <a:pt x="0" y="0"/>
                </a:lnTo>
                <a:lnTo>
                  <a:pt x="0" y="577"/>
                </a:lnTo>
              </a:path>
            </a:pathLst>
          </a:custGeom>
          <a:solidFill>
            <a:srgbClr val="E9F05A">
              <a:alpha val="70195"/>
            </a:srgbClr>
          </a:solidFill>
          <a:ln w="25400" cap="rnd" cmpd="sng">
            <a:solidFill>
              <a:srgbClr val="1A1A1A"/>
            </a:solidFill>
            <a:prstDash val="solid"/>
            <a:round/>
            <a:headEnd type="none" w="med" len="med"/>
            <a:tailEnd type="none" w="med" len="med"/>
          </a:ln>
        </p:spPr>
        <p:txBody>
          <a:bodyPr/>
          <a:lstStyle/>
          <a:p>
            <a:endParaRPr lang="en-US"/>
          </a:p>
        </p:txBody>
      </p:sp>
      <p:sp>
        <p:nvSpPr>
          <p:cNvPr id="11" name="Rectangle 8"/>
          <p:cNvSpPr>
            <a:spLocks noChangeArrowheads="1"/>
          </p:cNvSpPr>
          <p:nvPr/>
        </p:nvSpPr>
        <p:spPr bwMode="auto">
          <a:xfrm>
            <a:off x="1547813" y="3622675"/>
            <a:ext cx="1654175" cy="454025"/>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b="1">
                <a:solidFill>
                  <a:srgbClr val="000000"/>
                </a:solidFill>
              </a:rPr>
              <a:t>Descriptive</a:t>
            </a:r>
          </a:p>
        </p:txBody>
      </p:sp>
      <p:sp>
        <p:nvSpPr>
          <p:cNvPr id="12" name="Rectangle 9"/>
          <p:cNvSpPr>
            <a:spLocks noChangeArrowheads="1"/>
          </p:cNvSpPr>
          <p:nvPr/>
        </p:nvSpPr>
        <p:spPr bwMode="auto">
          <a:xfrm>
            <a:off x="1698625" y="3987800"/>
            <a:ext cx="1349375" cy="454025"/>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b="1">
                <a:solidFill>
                  <a:srgbClr val="000000"/>
                </a:solidFill>
              </a:rPr>
              <a:t>Statistics</a:t>
            </a:r>
          </a:p>
        </p:txBody>
      </p:sp>
      <p:sp>
        <p:nvSpPr>
          <p:cNvPr id="13" name="Freeform 10"/>
          <p:cNvSpPr>
            <a:spLocks/>
          </p:cNvSpPr>
          <p:nvPr/>
        </p:nvSpPr>
        <p:spPr bwMode="auto">
          <a:xfrm>
            <a:off x="5837238" y="3581400"/>
            <a:ext cx="1739900" cy="917575"/>
          </a:xfrm>
          <a:custGeom>
            <a:avLst/>
            <a:gdLst>
              <a:gd name="T0" fmla="*/ 0 w 1096"/>
              <a:gd name="T1" fmla="*/ 2147483647 h 578"/>
              <a:gd name="T2" fmla="*/ 2147483647 w 1096"/>
              <a:gd name="T3" fmla="*/ 2147483647 h 578"/>
              <a:gd name="T4" fmla="*/ 2147483647 w 1096"/>
              <a:gd name="T5" fmla="*/ 0 h 578"/>
              <a:gd name="T6" fmla="*/ 0 w 1096"/>
              <a:gd name="T7" fmla="*/ 0 h 578"/>
              <a:gd name="T8" fmla="*/ 0 w 1096"/>
              <a:gd name="T9" fmla="*/ 2147483647 h 578"/>
              <a:gd name="T10" fmla="*/ 0 60000 65536"/>
              <a:gd name="T11" fmla="*/ 0 60000 65536"/>
              <a:gd name="T12" fmla="*/ 0 60000 65536"/>
              <a:gd name="T13" fmla="*/ 0 60000 65536"/>
              <a:gd name="T14" fmla="*/ 0 60000 65536"/>
              <a:gd name="T15" fmla="*/ 0 w 1096"/>
              <a:gd name="T16" fmla="*/ 0 h 578"/>
              <a:gd name="T17" fmla="*/ 1096 w 1096"/>
              <a:gd name="T18" fmla="*/ 578 h 578"/>
            </a:gdLst>
            <a:ahLst/>
            <a:cxnLst>
              <a:cxn ang="T10">
                <a:pos x="T0" y="T1"/>
              </a:cxn>
              <a:cxn ang="T11">
                <a:pos x="T2" y="T3"/>
              </a:cxn>
              <a:cxn ang="T12">
                <a:pos x="T4" y="T5"/>
              </a:cxn>
              <a:cxn ang="T13">
                <a:pos x="T6" y="T7"/>
              </a:cxn>
              <a:cxn ang="T14">
                <a:pos x="T8" y="T9"/>
              </a:cxn>
            </a:cxnLst>
            <a:rect l="T15" t="T16" r="T17" b="T18"/>
            <a:pathLst>
              <a:path w="1096" h="578">
                <a:moveTo>
                  <a:pt x="0" y="577"/>
                </a:moveTo>
                <a:lnTo>
                  <a:pt x="1095" y="577"/>
                </a:lnTo>
                <a:lnTo>
                  <a:pt x="1095" y="0"/>
                </a:lnTo>
                <a:lnTo>
                  <a:pt x="0" y="0"/>
                </a:lnTo>
                <a:lnTo>
                  <a:pt x="0" y="577"/>
                </a:lnTo>
              </a:path>
            </a:pathLst>
          </a:custGeom>
          <a:solidFill>
            <a:srgbClr val="E9F05A">
              <a:alpha val="70195"/>
            </a:srgbClr>
          </a:solidFill>
          <a:ln w="25400" cap="rnd" cmpd="sng">
            <a:solidFill>
              <a:srgbClr val="1A1A1A"/>
            </a:solidFill>
            <a:prstDash val="solid"/>
            <a:round/>
            <a:headEnd type="none" w="med" len="med"/>
            <a:tailEnd type="none" w="med" len="med"/>
          </a:ln>
        </p:spPr>
        <p:txBody>
          <a:bodyPr/>
          <a:lstStyle/>
          <a:p>
            <a:endParaRPr lang="en-US"/>
          </a:p>
        </p:txBody>
      </p:sp>
      <p:sp>
        <p:nvSpPr>
          <p:cNvPr id="14" name="Rectangle 11"/>
          <p:cNvSpPr>
            <a:spLocks noChangeArrowheads="1"/>
          </p:cNvSpPr>
          <p:nvPr/>
        </p:nvSpPr>
        <p:spPr bwMode="auto">
          <a:xfrm>
            <a:off x="5899150" y="3622675"/>
            <a:ext cx="1570038" cy="454025"/>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b="1">
                <a:solidFill>
                  <a:srgbClr val="000000"/>
                </a:solidFill>
              </a:rPr>
              <a:t>Inferential</a:t>
            </a:r>
          </a:p>
        </p:txBody>
      </p:sp>
      <p:sp>
        <p:nvSpPr>
          <p:cNvPr id="15" name="Rectangle 12"/>
          <p:cNvSpPr>
            <a:spLocks noChangeArrowheads="1"/>
          </p:cNvSpPr>
          <p:nvPr/>
        </p:nvSpPr>
        <p:spPr bwMode="auto">
          <a:xfrm>
            <a:off x="6040438" y="3987800"/>
            <a:ext cx="1349375" cy="454025"/>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b="1">
                <a:solidFill>
                  <a:srgbClr val="000000"/>
                </a:solidFill>
              </a:rPr>
              <a:t>Statistics</a:t>
            </a:r>
          </a:p>
        </p:txBody>
      </p:sp>
      <p:sp>
        <p:nvSpPr>
          <p:cNvPr id="16" name="Freeform 13"/>
          <p:cNvSpPr>
            <a:spLocks/>
          </p:cNvSpPr>
          <p:nvPr/>
        </p:nvSpPr>
        <p:spPr bwMode="auto">
          <a:xfrm>
            <a:off x="4648200" y="2667000"/>
            <a:ext cx="2060575" cy="812800"/>
          </a:xfrm>
          <a:custGeom>
            <a:avLst/>
            <a:gdLst>
              <a:gd name="T0" fmla="*/ 0 w 1298"/>
              <a:gd name="T1" fmla="*/ 0 h 512"/>
              <a:gd name="T2" fmla="*/ 0 w 1298"/>
              <a:gd name="T3" fmla="*/ 2147483647 h 512"/>
              <a:gd name="T4" fmla="*/ 2147483647 w 1298"/>
              <a:gd name="T5" fmla="*/ 2147483647 h 512"/>
              <a:gd name="T6" fmla="*/ 2147483647 w 1298"/>
              <a:gd name="T7" fmla="*/ 2147483647 h 512"/>
              <a:gd name="T8" fmla="*/ 0 60000 65536"/>
              <a:gd name="T9" fmla="*/ 0 60000 65536"/>
              <a:gd name="T10" fmla="*/ 0 60000 65536"/>
              <a:gd name="T11" fmla="*/ 0 60000 65536"/>
              <a:gd name="T12" fmla="*/ 0 w 1298"/>
              <a:gd name="T13" fmla="*/ 0 h 512"/>
              <a:gd name="T14" fmla="*/ 1298 w 1298"/>
              <a:gd name="T15" fmla="*/ 512 h 512"/>
            </a:gdLst>
            <a:ahLst/>
            <a:cxnLst>
              <a:cxn ang="T8">
                <a:pos x="T0" y="T1"/>
              </a:cxn>
              <a:cxn ang="T9">
                <a:pos x="T2" y="T3"/>
              </a:cxn>
              <a:cxn ang="T10">
                <a:pos x="T4" y="T5"/>
              </a:cxn>
              <a:cxn ang="T11">
                <a:pos x="T6" y="T7"/>
              </a:cxn>
            </a:cxnLst>
            <a:rect l="T12" t="T13" r="T14" b="T15"/>
            <a:pathLst>
              <a:path w="1298" h="512">
                <a:moveTo>
                  <a:pt x="0" y="0"/>
                </a:moveTo>
                <a:lnTo>
                  <a:pt x="0" y="288"/>
                </a:lnTo>
                <a:lnTo>
                  <a:pt x="1297" y="288"/>
                </a:lnTo>
                <a:lnTo>
                  <a:pt x="1297" y="511"/>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17" name="Freeform 14"/>
          <p:cNvSpPr>
            <a:spLocks/>
          </p:cNvSpPr>
          <p:nvPr/>
        </p:nvSpPr>
        <p:spPr bwMode="auto">
          <a:xfrm>
            <a:off x="6645275" y="3463925"/>
            <a:ext cx="111125" cy="109538"/>
          </a:xfrm>
          <a:custGeom>
            <a:avLst/>
            <a:gdLst>
              <a:gd name="T0" fmla="*/ 2147483647 w 70"/>
              <a:gd name="T1" fmla="*/ 0 h 69"/>
              <a:gd name="T2" fmla="*/ 2147483647 w 70"/>
              <a:gd name="T3" fmla="*/ 2147483647 h 69"/>
              <a:gd name="T4" fmla="*/ 0 w 70"/>
              <a:gd name="T5" fmla="*/ 0 h 69"/>
              <a:gd name="T6" fmla="*/ 2147483647 w 70"/>
              <a:gd name="T7" fmla="*/ 0 h 69"/>
              <a:gd name="T8" fmla="*/ 0 60000 65536"/>
              <a:gd name="T9" fmla="*/ 0 60000 65536"/>
              <a:gd name="T10" fmla="*/ 0 60000 65536"/>
              <a:gd name="T11" fmla="*/ 0 60000 65536"/>
              <a:gd name="T12" fmla="*/ 0 w 70"/>
              <a:gd name="T13" fmla="*/ 0 h 69"/>
              <a:gd name="T14" fmla="*/ 70 w 70"/>
              <a:gd name="T15" fmla="*/ 69 h 69"/>
            </a:gdLst>
            <a:ahLst/>
            <a:cxnLst>
              <a:cxn ang="T8">
                <a:pos x="T0" y="T1"/>
              </a:cxn>
              <a:cxn ang="T9">
                <a:pos x="T2" y="T3"/>
              </a:cxn>
              <a:cxn ang="T10">
                <a:pos x="T4" y="T5"/>
              </a:cxn>
              <a:cxn ang="T11">
                <a:pos x="T6" y="T7"/>
              </a:cxn>
            </a:cxnLst>
            <a:rect l="T12" t="T13" r="T14" b="T15"/>
            <a:pathLst>
              <a:path w="70" h="69">
                <a:moveTo>
                  <a:pt x="69" y="0"/>
                </a:moveTo>
                <a:lnTo>
                  <a:pt x="36" y="68"/>
                </a:lnTo>
                <a:lnTo>
                  <a:pt x="0" y="0"/>
                </a:lnTo>
                <a:lnTo>
                  <a:pt x="69" y="0"/>
                </a:lnTo>
              </a:path>
            </a:pathLst>
          </a:custGeom>
          <a:solidFill>
            <a:schemeClr val="tx1"/>
          </a:solidFill>
          <a:ln w="12700" cap="rnd" cmpd="sng">
            <a:noFill/>
            <a:prstDash val="solid"/>
            <a:round/>
            <a:headEnd type="none" w="med" len="med"/>
            <a:tailEnd type="none" w="med" len="med"/>
          </a:ln>
        </p:spPr>
        <p:txBody>
          <a:bodyPr/>
          <a:lstStyle/>
          <a:p>
            <a:endParaRPr lang="en-US"/>
          </a:p>
        </p:txBody>
      </p:sp>
      <p:sp>
        <p:nvSpPr>
          <p:cNvPr id="18" name="Freeform 15"/>
          <p:cNvSpPr>
            <a:spLocks/>
          </p:cNvSpPr>
          <p:nvPr/>
        </p:nvSpPr>
        <p:spPr bwMode="auto">
          <a:xfrm>
            <a:off x="2316163" y="2667000"/>
            <a:ext cx="2333625" cy="812800"/>
          </a:xfrm>
          <a:custGeom>
            <a:avLst/>
            <a:gdLst>
              <a:gd name="T0" fmla="*/ 2147483647 w 1470"/>
              <a:gd name="T1" fmla="*/ 0 h 512"/>
              <a:gd name="T2" fmla="*/ 2147483647 w 1470"/>
              <a:gd name="T3" fmla="*/ 2147483647 h 512"/>
              <a:gd name="T4" fmla="*/ 0 w 1470"/>
              <a:gd name="T5" fmla="*/ 2147483647 h 512"/>
              <a:gd name="T6" fmla="*/ 0 w 1470"/>
              <a:gd name="T7" fmla="*/ 2147483647 h 512"/>
              <a:gd name="T8" fmla="*/ 0 60000 65536"/>
              <a:gd name="T9" fmla="*/ 0 60000 65536"/>
              <a:gd name="T10" fmla="*/ 0 60000 65536"/>
              <a:gd name="T11" fmla="*/ 0 60000 65536"/>
              <a:gd name="T12" fmla="*/ 0 w 1470"/>
              <a:gd name="T13" fmla="*/ 0 h 512"/>
              <a:gd name="T14" fmla="*/ 1470 w 1470"/>
              <a:gd name="T15" fmla="*/ 512 h 512"/>
            </a:gdLst>
            <a:ahLst/>
            <a:cxnLst>
              <a:cxn ang="T8">
                <a:pos x="T0" y="T1"/>
              </a:cxn>
              <a:cxn ang="T9">
                <a:pos x="T2" y="T3"/>
              </a:cxn>
              <a:cxn ang="T10">
                <a:pos x="T4" y="T5"/>
              </a:cxn>
              <a:cxn ang="T11">
                <a:pos x="T6" y="T7"/>
              </a:cxn>
            </a:cxnLst>
            <a:rect l="T12" t="T13" r="T14" b="T15"/>
            <a:pathLst>
              <a:path w="1470" h="512">
                <a:moveTo>
                  <a:pt x="1469" y="0"/>
                </a:moveTo>
                <a:lnTo>
                  <a:pt x="1469" y="288"/>
                </a:lnTo>
                <a:lnTo>
                  <a:pt x="0" y="288"/>
                </a:lnTo>
                <a:lnTo>
                  <a:pt x="0" y="511"/>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19" name="Freeform 16"/>
          <p:cNvSpPr>
            <a:spLocks/>
          </p:cNvSpPr>
          <p:nvPr/>
        </p:nvSpPr>
        <p:spPr bwMode="auto">
          <a:xfrm>
            <a:off x="2255838" y="3463925"/>
            <a:ext cx="111125" cy="109538"/>
          </a:xfrm>
          <a:custGeom>
            <a:avLst/>
            <a:gdLst>
              <a:gd name="T0" fmla="*/ 2147483647 w 70"/>
              <a:gd name="T1" fmla="*/ 0 h 69"/>
              <a:gd name="T2" fmla="*/ 2147483647 w 70"/>
              <a:gd name="T3" fmla="*/ 2147483647 h 69"/>
              <a:gd name="T4" fmla="*/ 0 w 70"/>
              <a:gd name="T5" fmla="*/ 0 h 69"/>
              <a:gd name="T6" fmla="*/ 2147483647 w 70"/>
              <a:gd name="T7" fmla="*/ 0 h 69"/>
              <a:gd name="T8" fmla="*/ 0 60000 65536"/>
              <a:gd name="T9" fmla="*/ 0 60000 65536"/>
              <a:gd name="T10" fmla="*/ 0 60000 65536"/>
              <a:gd name="T11" fmla="*/ 0 60000 65536"/>
              <a:gd name="T12" fmla="*/ 0 w 70"/>
              <a:gd name="T13" fmla="*/ 0 h 69"/>
              <a:gd name="T14" fmla="*/ 70 w 70"/>
              <a:gd name="T15" fmla="*/ 69 h 69"/>
            </a:gdLst>
            <a:ahLst/>
            <a:cxnLst>
              <a:cxn ang="T8">
                <a:pos x="T0" y="T1"/>
              </a:cxn>
              <a:cxn ang="T9">
                <a:pos x="T2" y="T3"/>
              </a:cxn>
              <a:cxn ang="T10">
                <a:pos x="T4" y="T5"/>
              </a:cxn>
              <a:cxn ang="T11">
                <a:pos x="T6" y="T7"/>
              </a:cxn>
            </a:cxnLst>
            <a:rect l="T12" t="T13" r="T14" b="T15"/>
            <a:pathLst>
              <a:path w="70" h="69">
                <a:moveTo>
                  <a:pt x="69" y="0"/>
                </a:moveTo>
                <a:lnTo>
                  <a:pt x="35" y="68"/>
                </a:lnTo>
                <a:lnTo>
                  <a:pt x="0" y="0"/>
                </a:lnTo>
                <a:lnTo>
                  <a:pt x="69" y="0"/>
                </a:lnTo>
              </a:path>
            </a:pathLst>
          </a:custGeom>
          <a:solidFill>
            <a:schemeClr val="tx1"/>
          </a:solidFill>
          <a:ln w="12700" cap="rnd" cmpd="sng">
            <a:noFill/>
            <a:prstDash val="solid"/>
            <a:round/>
            <a:headEnd type="none" w="med" len="med"/>
            <a:tailEnd type="none" w="med" len="med"/>
          </a:ln>
        </p:spPr>
        <p:txBody>
          <a:bodyPr/>
          <a:lstStyle/>
          <a:p>
            <a:endParaRPr lang="en-US"/>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74755" name="Rectangle 7"/>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74756" name="Text Box 6"/>
          <p:cNvSpPr txBox="1">
            <a:spLocks noChangeArrowheads="1"/>
          </p:cNvSpPr>
          <p:nvPr/>
        </p:nvSpPr>
        <p:spPr bwMode="auto">
          <a:xfrm>
            <a:off x="406401" y="152400"/>
            <a:ext cx="397948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smtClean="0">
                <a:solidFill>
                  <a:srgbClr val="92D050"/>
                </a:solidFill>
                <a:latin typeface="+mn-lt"/>
              </a:rPr>
              <a:t>Transforming </a:t>
            </a:r>
            <a:r>
              <a:rPr lang="en-US" altLang="en-US" b="1" dirty="0">
                <a:solidFill>
                  <a:srgbClr val="92D050"/>
                </a:solidFill>
                <a:latin typeface="+mn-lt"/>
              </a:rPr>
              <a:t>Skewed Data</a:t>
            </a:r>
          </a:p>
        </p:txBody>
      </p:sp>
      <p:sp>
        <p:nvSpPr>
          <p:cNvPr id="74757" name="Text Box 7"/>
          <p:cNvSpPr txBox="1">
            <a:spLocks noChangeArrowheads="1"/>
          </p:cNvSpPr>
          <p:nvPr/>
        </p:nvSpPr>
        <p:spPr bwMode="auto">
          <a:xfrm>
            <a:off x="609600" y="995892"/>
            <a:ext cx="112776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latin typeface="+mn-lt"/>
              </a:rPr>
              <a:t>Example</a:t>
            </a:r>
            <a:r>
              <a:rPr lang="en-US" altLang="en-US">
                <a:latin typeface="+mn-lt"/>
              </a:rPr>
              <a:t>: Below we display the </a:t>
            </a:r>
            <a:r>
              <a:rPr lang="en-US" altLang="en-US" i="1">
                <a:latin typeface="+mn-lt"/>
              </a:rPr>
              <a:t>transformed </a:t>
            </a:r>
            <a:r>
              <a:rPr lang="en-US" altLang="en-US">
                <a:latin typeface="+mn-lt"/>
              </a:rPr>
              <a:t>distribution of       total compensation for the CEOs of the 500 largest        companies. </a:t>
            </a:r>
          </a:p>
        </p:txBody>
      </p:sp>
      <p:sp>
        <p:nvSpPr>
          <p:cNvPr id="74758" name="Text Box 9"/>
          <p:cNvSpPr txBox="1">
            <a:spLocks noChangeArrowheads="1"/>
          </p:cNvSpPr>
          <p:nvPr/>
        </p:nvSpPr>
        <p:spPr bwMode="auto">
          <a:xfrm>
            <a:off x="609600" y="2514601"/>
            <a:ext cx="4470400"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This histogram is much more symmetric, and we see that a typical </a:t>
            </a:r>
            <a:r>
              <a:rPr lang="en-US" altLang="en-US" i="1" dirty="0">
                <a:solidFill>
                  <a:srgbClr val="92D050"/>
                </a:solidFill>
                <a:latin typeface="+mn-lt"/>
              </a:rPr>
              <a:t>log compensation</a:t>
            </a:r>
            <a:r>
              <a:rPr lang="en-US" altLang="en-US" dirty="0">
                <a:solidFill>
                  <a:srgbClr val="92D050"/>
                </a:solidFill>
                <a:latin typeface="+mn-lt"/>
              </a:rPr>
              <a:t> </a:t>
            </a:r>
            <a:r>
              <a:rPr lang="en-US" altLang="en-US" dirty="0">
                <a:latin typeface="+mn-lt"/>
              </a:rPr>
              <a:t>is between 6.0 and 8.0 or $1 million and $100 million in the original terms.</a:t>
            </a:r>
          </a:p>
        </p:txBody>
      </p:sp>
      <p:pic>
        <p:nvPicPr>
          <p:cNvPr id="74759"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033108" y="2276475"/>
            <a:ext cx="6348047" cy="351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6408340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7951167" cy="3570208"/>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Introduction to probability</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53412734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246" y="225778"/>
            <a:ext cx="8596668" cy="1320800"/>
          </a:xfrm>
        </p:spPr>
        <p:txBody>
          <a:bodyPr/>
          <a:lstStyle/>
          <a:p>
            <a:pPr lvl="0" algn="ctr" defTabSz="685800" fontAlgn="base">
              <a:lnSpc>
                <a:spcPct val="90000"/>
              </a:lnSpc>
              <a:spcAft>
                <a:spcPct val="0"/>
              </a:spcAft>
              <a:defRPr/>
            </a:pPr>
            <a:r>
              <a:rPr lang="en-US" b="1" dirty="0" smtClean="0">
                <a:solidFill>
                  <a:srgbClr val="00B050"/>
                </a:solidFill>
              </a:rPr>
              <a:t>Measures of central tendency</a:t>
            </a:r>
          </a:p>
        </p:txBody>
      </p:sp>
      <p:sp>
        <p:nvSpPr>
          <p:cNvPr id="3" name="Content Placeholder 2"/>
          <p:cNvSpPr>
            <a:spLocks noGrp="1"/>
          </p:cNvSpPr>
          <p:nvPr>
            <p:ph idx="1"/>
          </p:nvPr>
        </p:nvSpPr>
        <p:spPr>
          <a:xfrm>
            <a:off x="270933" y="1557868"/>
            <a:ext cx="11751734" cy="4472206"/>
          </a:xfrm>
        </p:spPr>
        <p:txBody>
          <a:bodyPr/>
          <a:lstStyle/>
          <a:p>
            <a:pPr marL="457200" lvl="1" indent="0">
              <a:buNone/>
            </a:pPr>
            <a:r>
              <a:rPr lang="en-US" sz="2400" dirty="0" smtClean="0">
                <a:solidFill>
                  <a:srgbClr val="141413"/>
                </a:solidFill>
              </a:rPr>
              <a:t>We often make statements about probability. For example, a weather forecaster may predict that there</a:t>
            </a:r>
          </a:p>
          <a:p>
            <a:pPr marL="457200" lvl="1" indent="0">
              <a:buNone/>
            </a:pPr>
            <a:r>
              <a:rPr lang="en-US" sz="2400" dirty="0" smtClean="0">
                <a:solidFill>
                  <a:srgbClr val="141413"/>
                </a:solidFill>
              </a:rPr>
              <a:t>is an 80% chance of rain tomorrow. A health news reporter may state that a smoker has a much greater</a:t>
            </a:r>
          </a:p>
          <a:p>
            <a:pPr marL="457200" lvl="1" indent="0">
              <a:buNone/>
            </a:pPr>
            <a:r>
              <a:rPr lang="en-US" sz="2400" dirty="0" smtClean="0">
                <a:solidFill>
                  <a:srgbClr val="141413"/>
                </a:solidFill>
              </a:rPr>
              <a:t>chance of getting cancer than does a nonsmoker. A college student may ask an instructor about the</a:t>
            </a:r>
          </a:p>
          <a:p>
            <a:pPr marL="457200" lvl="1" indent="0">
              <a:buNone/>
            </a:pPr>
            <a:r>
              <a:rPr lang="en-US" sz="2400" dirty="0" smtClean="0">
                <a:solidFill>
                  <a:srgbClr val="141413"/>
                </a:solidFill>
              </a:rPr>
              <a:t>chances of passing a course or getting an A if he or she did not do well on the midterm examination.</a:t>
            </a:r>
          </a:p>
          <a:p>
            <a:pPr marL="457200" lvl="1" indent="0">
              <a:buNone/>
            </a:pPr>
            <a:r>
              <a:rPr lang="en-US" sz="2400" dirty="0" smtClean="0">
                <a:solidFill>
                  <a:srgbClr val="141413"/>
                </a:solidFill>
              </a:rPr>
              <a:t>Probability, which measures the likelihood that an event will occur, is an important part of statistics.</a:t>
            </a:r>
          </a:p>
          <a:p>
            <a:pPr marL="457200" lvl="1" indent="0">
              <a:buNone/>
            </a:pPr>
            <a:endParaRPr lang="en-US" sz="2400" dirty="0" smtClean="0">
              <a:solidFill>
                <a:srgbClr val="141413"/>
              </a:solidFill>
            </a:endParaRP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933" y="1253066"/>
            <a:ext cx="11751734" cy="5418667"/>
          </a:xfrm>
        </p:spPr>
        <p:txBody>
          <a:bodyPr>
            <a:normAutofit/>
          </a:bodyPr>
          <a:lstStyle/>
          <a:p>
            <a:pPr marL="457200" lvl="1" indent="0">
              <a:buNone/>
            </a:pPr>
            <a:r>
              <a:rPr lang="en-US" sz="2400" dirty="0" smtClean="0">
                <a:solidFill>
                  <a:srgbClr val="141413"/>
                </a:solidFill>
              </a:rPr>
              <a:t>We often make statements about probability. </a:t>
            </a:r>
          </a:p>
          <a:p>
            <a:pPr marL="457200" lvl="1" indent="0"/>
            <a:r>
              <a:rPr lang="en-US" sz="2400" dirty="0" smtClean="0">
                <a:solidFill>
                  <a:srgbClr val="141413"/>
                </a:solidFill>
              </a:rPr>
              <a:t>For example, a weather forecaster may predict that there is an 80% chance of rain tomorrow. </a:t>
            </a:r>
          </a:p>
          <a:p>
            <a:pPr marL="457200" lvl="1" indent="0">
              <a:buNone/>
            </a:pPr>
            <a:endParaRPr lang="en-US" sz="2400" dirty="0" smtClean="0">
              <a:solidFill>
                <a:srgbClr val="141413"/>
              </a:solidFill>
            </a:endParaRPr>
          </a:p>
          <a:p>
            <a:pPr marL="457200" lvl="1" indent="0"/>
            <a:r>
              <a:rPr lang="en-US" sz="2400" dirty="0" smtClean="0">
                <a:solidFill>
                  <a:srgbClr val="141413"/>
                </a:solidFill>
              </a:rPr>
              <a:t>A health news reporter may state that a smoker has a much greater chance of getting cancer than does a nonsmoker. </a:t>
            </a:r>
          </a:p>
          <a:p>
            <a:pPr marL="457200" lvl="1" indent="0">
              <a:buNone/>
            </a:pPr>
            <a:endParaRPr lang="en-US" sz="2400" dirty="0" smtClean="0">
              <a:solidFill>
                <a:srgbClr val="141413"/>
              </a:solidFill>
            </a:endParaRPr>
          </a:p>
          <a:p>
            <a:pPr marL="457200" lvl="1" indent="0"/>
            <a:r>
              <a:rPr lang="en-US" sz="2400" dirty="0" smtClean="0">
                <a:solidFill>
                  <a:srgbClr val="141413"/>
                </a:solidFill>
              </a:rPr>
              <a:t>A college student may ask an instructor about the chances of passing a course or getting an A if he or she did not do well on the midterm examination.</a:t>
            </a:r>
          </a:p>
          <a:p>
            <a:pPr marL="457200" lvl="1" indent="0">
              <a:buNone/>
            </a:pPr>
            <a:endParaRPr lang="en-US" sz="2400" dirty="0" smtClean="0">
              <a:solidFill>
                <a:srgbClr val="141413"/>
              </a:solidFill>
            </a:endParaRPr>
          </a:p>
          <a:p>
            <a:pPr marL="457200" lvl="1" indent="0">
              <a:buNone/>
            </a:pPr>
            <a:r>
              <a:rPr lang="en-US" sz="2400" dirty="0" smtClean="0">
                <a:solidFill>
                  <a:srgbClr val="141413"/>
                </a:solidFill>
              </a:rPr>
              <a:t>Probability, which measures the likelihood that an event will occur, is an important part of statistics.</a:t>
            </a:r>
          </a:p>
          <a:p>
            <a:pPr marL="457200" lvl="1" indent="0">
              <a:buNone/>
            </a:pPr>
            <a:endParaRPr lang="en-US" sz="2400" dirty="0" smtClean="0">
              <a:solidFill>
                <a:srgbClr val="141413"/>
              </a:solidFill>
            </a:endParaRPr>
          </a:p>
        </p:txBody>
      </p:sp>
      <p:sp>
        <p:nvSpPr>
          <p:cNvPr id="5" name="Rectangle 4"/>
          <p:cNvSpPr>
            <a:spLocks noGrp="1" noChangeArrowheads="1"/>
          </p:cNvSpPr>
          <p:nvPr>
            <p:ph type="title"/>
          </p:nvPr>
        </p:nvSpPr>
        <p:spPr>
          <a:xfrm>
            <a:off x="406400" y="76200"/>
            <a:ext cx="11684000" cy="990600"/>
          </a:xfrm>
          <a:noFill/>
        </p:spPr>
        <p:txBody>
          <a:bodyPr/>
          <a:lstStyle/>
          <a:p>
            <a:pPr algn="ctr" eaLnBrk="1" hangingPunct="1"/>
            <a:r>
              <a:rPr lang="en-US" dirty="0" smtClean="0"/>
              <a:t>An Introduction to Probabilities</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560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5604" name="Text Box 1035"/>
          <p:cNvSpPr txBox="1">
            <a:spLocks noChangeArrowheads="1"/>
          </p:cNvSpPr>
          <p:nvPr/>
        </p:nvSpPr>
        <p:spPr bwMode="auto">
          <a:xfrm>
            <a:off x="406401" y="152400"/>
            <a:ext cx="733405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Random </a:t>
            </a:r>
            <a:r>
              <a:rPr lang="en-US" altLang="en-US" sz="3200" b="1" dirty="0">
                <a:solidFill>
                  <a:srgbClr val="92D050"/>
                </a:solidFill>
              </a:rPr>
              <a:t>Phenomena and Probability</a:t>
            </a:r>
          </a:p>
        </p:txBody>
      </p:sp>
      <p:sp>
        <p:nvSpPr>
          <p:cNvPr id="25605" name="Text Box 1046"/>
          <p:cNvSpPr txBox="1">
            <a:spLocks noChangeArrowheads="1"/>
          </p:cNvSpPr>
          <p:nvPr/>
        </p:nvSpPr>
        <p:spPr bwMode="auto">
          <a:xfrm>
            <a:off x="609600" y="1117600"/>
            <a:ext cx="108712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With </a:t>
            </a:r>
            <a:r>
              <a:rPr lang="en-US" altLang="en-US" i="1" dirty="0">
                <a:solidFill>
                  <a:srgbClr val="92D050"/>
                </a:solidFill>
              </a:rPr>
              <a:t>random phenomena</a:t>
            </a:r>
            <a:r>
              <a:rPr lang="en-US" altLang="en-US" dirty="0"/>
              <a:t>, we can’t predict the individual outcomes, but we can hope to understand characteristics</a:t>
            </a:r>
          </a:p>
          <a:p>
            <a:pPr eaLnBrk="1" hangingPunct="1"/>
            <a:r>
              <a:rPr lang="en-US" altLang="en-US" dirty="0"/>
              <a:t>of their long-run behavior.</a:t>
            </a:r>
          </a:p>
          <a:p>
            <a:pPr eaLnBrk="1" hangingPunct="1"/>
            <a:endParaRPr lang="en-US" altLang="en-US" dirty="0"/>
          </a:p>
          <a:p>
            <a:pPr eaLnBrk="1" hangingPunct="1"/>
            <a:r>
              <a:rPr lang="en-US" altLang="en-US" dirty="0"/>
              <a:t>For any random phenomenon, each attempt, or </a:t>
            </a:r>
            <a:r>
              <a:rPr lang="en-US" altLang="en-US" i="1" dirty="0">
                <a:solidFill>
                  <a:srgbClr val="92D050"/>
                </a:solidFill>
              </a:rPr>
              <a:t>trial</a:t>
            </a:r>
            <a:r>
              <a:rPr lang="en-US" altLang="en-US" dirty="0"/>
              <a:t>, generates an </a:t>
            </a:r>
            <a:r>
              <a:rPr lang="en-US" altLang="en-US" i="1" dirty="0">
                <a:solidFill>
                  <a:srgbClr val="92D050"/>
                </a:solidFill>
              </a:rPr>
              <a:t>outcome</a:t>
            </a:r>
            <a:r>
              <a:rPr lang="en-US" altLang="en-US" dirty="0">
                <a:solidFill>
                  <a:srgbClr val="92D050"/>
                </a:solidFill>
              </a:rPr>
              <a:t>.</a:t>
            </a:r>
          </a:p>
          <a:p>
            <a:pPr eaLnBrk="1" hangingPunct="1"/>
            <a:endParaRPr lang="en-US" altLang="en-US" dirty="0"/>
          </a:p>
          <a:p>
            <a:pPr eaLnBrk="1" hangingPunct="1"/>
            <a:r>
              <a:rPr lang="en-US" altLang="en-US" dirty="0"/>
              <a:t>We use the more general term </a:t>
            </a:r>
            <a:r>
              <a:rPr lang="en-US" altLang="en-US" i="1" dirty="0">
                <a:solidFill>
                  <a:srgbClr val="92D050"/>
                </a:solidFill>
              </a:rPr>
              <a:t>event</a:t>
            </a:r>
            <a:r>
              <a:rPr lang="en-US" altLang="en-US" b="1" dirty="0"/>
              <a:t> </a:t>
            </a:r>
            <a:r>
              <a:rPr lang="en-US" altLang="en-US" dirty="0"/>
              <a:t>to refer to outcomes or combinations of outcomes.</a:t>
            </a:r>
          </a:p>
        </p:txBody>
      </p:sp>
    </p:spTree>
    <p:extLst>
      <p:ext uri="{BB962C8B-B14F-4D97-AF65-F5344CB8AC3E}">
        <p14:creationId xmlns:p14="http://schemas.microsoft.com/office/powerpoint/2010/main" xmlns="" val="350939704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406400" y="76200"/>
            <a:ext cx="11684000" cy="990600"/>
          </a:xfrm>
          <a:noFill/>
        </p:spPr>
        <p:txBody>
          <a:bodyPr/>
          <a:lstStyle/>
          <a:p>
            <a:pPr algn="l" eaLnBrk="1" hangingPunct="1"/>
            <a:r>
              <a:rPr lang="en-US" dirty="0" smtClean="0"/>
              <a:t>An Introduction to Probabilities</a:t>
            </a:r>
          </a:p>
        </p:txBody>
      </p:sp>
      <p:sp>
        <p:nvSpPr>
          <p:cNvPr id="5123" name="Rectangle 3"/>
          <p:cNvSpPr>
            <a:spLocks noGrp="1" noChangeArrowheads="1"/>
          </p:cNvSpPr>
          <p:nvPr>
            <p:ph idx="1"/>
          </p:nvPr>
        </p:nvSpPr>
        <p:spPr>
          <a:xfrm>
            <a:off x="677334" y="1309511"/>
            <a:ext cx="11187288" cy="4731851"/>
          </a:xfrm>
        </p:spPr>
        <p:txBody>
          <a:bodyPr>
            <a:normAutofit/>
          </a:bodyPr>
          <a:lstStyle/>
          <a:p>
            <a:pPr>
              <a:spcBef>
                <a:spcPts val="1800"/>
              </a:spcBef>
            </a:pPr>
            <a:r>
              <a:rPr lang="en-US" sz="2400" dirty="0" smtClean="0"/>
              <a:t>A </a:t>
            </a:r>
            <a:r>
              <a:rPr lang="en-US" sz="2400" b="1" dirty="0" smtClean="0"/>
              <a:t>probability</a:t>
            </a:r>
            <a:r>
              <a:rPr lang="en-US" sz="2400" dirty="0" smtClean="0"/>
              <a:t> is a numerical value ranging from 0 to 1 </a:t>
            </a:r>
          </a:p>
          <a:p>
            <a:pPr>
              <a:spcBef>
                <a:spcPts val="1800"/>
              </a:spcBef>
            </a:pPr>
            <a:r>
              <a:rPr lang="en-US" sz="2400" dirty="0" smtClean="0"/>
              <a:t>Probability indicates the chance, or likelihood, of a specific event occurring </a:t>
            </a:r>
          </a:p>
          <a:p>
            <a:pPr lvl="1">
              <a:spcBef>
                <a:spcPts val="1800"/>
              </a:spcBef>
            </a:pPr>
            <a:r>
              <a:rPr lang="en-US" sz="2400" dirty="0" smtClean="0"/>
              <a:t>If there is no chance of the event occurring, the probability is 0</a:t>
            </a:r>
          </a:p>
          <a:p>
            <a:pPr lvl="1">
              <a:spcBef>
                <a:spcPts val="1800"/>
              </a:spcBef>
            </a:pPr>
            <a:r>
              <a:rPr lang="en-US" sz="2400" dirty="0" smtClean="0"/>
              <a:t>If the event is absolutely going to occur, the probability of it occurring is 1</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838200" y="76200"/>
            <a:ext cx="10515600" cy="914400"/>
          </a:xfrm>
        </p:spPr>
        <p:txBody>
          <a:bodyPr/>
          <a:lstStyle/>
          <a:p>
            <a:r>
              <a:rPr lang="en-US" smtClean="0"/>
              <a:t>Definitions</a:t>
            </a:r>
          </a:p>
        </p:txBody>
      </p:sp>
      <p:sp>
        <p:nvSpPr>
          <p:cNvPr id="6147" name="Content Placeholder 2"/>
          <p:cNvSpPr>
            <a:spLocks noGrp="1"/>
          </p:cNvSpPr>
          <p:nvPr>
            <p:ph idx="1"/>
          </p:nvPr>
        </p:nvSpPr>
        <p:spPr>
          <a:xfrm>
            <a:off x="395111" y="914400"/>
            <a:ext cx="11537245" cy="4572000"/>
          </a:xfrm>
        </p:spPr>
        <p:txBody>
          <a:bodyPr>
            <a:noAutofit/>
          </a:bodyPr>
          <a:lstStyle/>
          <a:p>
            <a:pPr>
              <a:defRPr/>
            </a:pPr>
            <a:r>
              <a:rPr lang="en-US" sz="2400" b="1" dirty="0" smtClean="0"/>
              <a:t>Experiment</a:t>
            </a:r>
          </a:p>
          <a:p>
            <a:pPr lvl="1" indent="-342900">
              <a:defRPr/>
            </a:pPr>
            <a:r>
              <a:rPr lang="en-US" sz="2400" dirty="0" smtClean="0"/>
              <a:t>The </a:t>
            </a:r>
            <a:r>
              <a:rPr lang="en-US" sz="2400" dirty="0"/>
              <a:t>process of measuring or observing an activity for the purpose </a:t>
            </a:r>
            <a:r>
              <a:rPr lang="en-US" sz="2400" dirty="0" smtClean="0"/>
              <a:t>of collecting data</a:t>
            </a:r>
          </a:p>
          <a:p>
            <a:pPr lvl="1" indent="-342900">
              <a:defRPr/>
            </a:pPr>
            <a:r>
              <a:rPr lang="en-US" sz="2400" dirty="0" smtClean="0"/>
              <a:t>An </a:t>
            </a:r>
            <a:r>
              <a:rPr lang="en-US" sz="2400" dirty="0"/>
              <a:t>example is rolling a single six-sided </a:t>
            </a:r>
            <a:r>
              <a:rPr lang="en-US" sz="2400" dirty="0" smtClean="0"/>
              <a:t>die</a:t>
            </a:r>
          </a:p>
          <a:p>
            <a:pPr lvl="1" indent="-342900">
              <a:defRPr/>
            </a:pPr>
            <a:endParaRPr lang="en-US" sz="2400" dirty="0"/>
          </a:p>
          <a:p>
            <a:pPr>
              <a:defRPr/>
            </a:pPr>
            <a:r>
              <a:rPr lang="en-US" sz="2400" b="1" dirty="0" smtClean="0"/>
              <a:t>Sample space</a:t>
            </a:r>
          </a:p>
          <a:p>
            <a:pPr lvl="1" indent="-342900">
              <a:defRPr/>
            </a:pPr>
            <a:r>
              <a:rPr lang="en-US" sz="2400" dirty="0" smtClean="0"/>
              <a:t>All </a:t>
            </a:r>
            <a:r>
              <a:rPr lang="en-US" sz="2400" dirty="0"/>
              <a:t>the possible outcomes, or results, of an </a:t>
            </a:r>
            <a:r>
              <a:rPr lang="en-US" sz="2400" dirty="0" smtClean="0"/>
              <a:t>experiment</a:t>
            </a:r>
          </a:p>
          <a:p>
            <a:pPr lvl="1" indent="-342900">
              <a:defRPr/>
            </a:pPr>
            <a:r>
              <a:rPr lang="en-US" sz="2400" dirty="0" smtClean="0"/>
              <a:t>The sample space </a:t>
            </a:r>
            <a:r>
              <a:rPr lang="en-US" sz="2400" dirty="0"/>
              <a:t>for our single-die experiment is </a:t>
            </a:r>
          </a:p>
          <a:p>
            <a:pPr marL="400050" lvl="1" indent="0" algn="ctr">
              <a:buFontTx/>
              <a:buNone/>
              <a:defRPr/>
            </a:pPr>
            <a:r>
              <a:rPr lang="en-US" sz="2400" dirty="0" smtClean="0"/>
              <a:t>	{1</a:t>
            </a:r>
            <a:r>
              <a:rPr lang="en-US" sz="2400" dirty="0"/>
              <a:t>, 2, 3, 4, 5, 6</a:t>
            </a:r>
            <a:r>
              <a:rPr lang="en-US" sz="2400" dirty="0" smtClean="0"/>
              <a:t>}</a:t>
            </a: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838200" y="76200"/>
            <a:ext cx="10515600" cy="914400"/>
          </a:xfrm>
        </p:spPr>
        <p:txBody>
          <a:bodyPr/>
          <a:lstStyle/>
          <a:p>
            <a:r>
              <a:rPr lang="en-US" smtClean="0"/>
              <a:t>Definitions</a:t>
            </a:r>
          </a:p>
        </p:txBody>
      </p:sp>
      <p:sp>
        <p:nvSpPr>
          <p:cNvPr id="7171" name="Content Placeholder 2"/>
          <p:cNvSpPr>
            <a:spLocks noGrp="1"/>
          </p:cNvSpPr>
          <p:nvPr>
            <p:ph idx="1"/>
          </p:nvPr>
        </p:nvSpPr>
        <p:spPr>
          <a:xfrm>
            <a:off x="609600" y="1295400"/>
            <a:ext cx="10972800" cy="5181600"/>
          </a:xfrm>
        </p:spPr>
        <p:txBody>
          <a:bodyPr>
            <a:normAutofit/>
          </a:bodyPr>
          <a:lstStyle/>
          <a:p>
            <a:r>
              <a:rPr lang="en-US" sz="2400" b="1" dirty="0" smtClean="0"/>
              <a:t>Event</a:t>
            </a:r>
          </a:p>
          <a:p>
            <a:pPr lvl="1" indent="-342900"/>
            <a:r>
              <a:rPr lang="en-US" sz="2400" dirty="0" smtClean="0"/>
              <a:t>One or more outcomes of an experiment</a:t>
            </a:r>
          </a:p>
          <a:p>
            <a:pPr lvl="1" indent="-342900"/>
            <a:r>
              <a:rPr lang="en-US" sz="2400" dirty="0" smtClean="0"/>
              <a:t>The outcome, or outcomes, is a subset of the sample space</a:t>
            </a:r>
          </a:p>
          <a:p>
            <a:pPr lvl="1" indent="-342900"/>
            <a:r>
              <a:rPr lang="en-US" sz="2400" dirty="0" smtClean="0"/>
              <a:t>An example of an event is rolling a pair with two dice</a:t>
            </a:r>
          </a:p>
          <a:p>
            <a:pPr lvl="1" indent="-342900"/>
            <a:endParaRPr lang="en-US" sz="2400" dirty="0" smtClean="0"/>
          </a:p>
          <a:p>
            <a:r>
              <a:rPr lang="en-US" sz="2400" b="1" dirty="0" smtClean="0"/>
              <a:t>Simple event</a:t>
            </a:r>
          </a:p>
          <a:p>
            <a:pPr lvl="1" indent="-342900"/>
            <a:r>
              <a:rPr lang="en-US" sz="2400" dirty="0" smtClean="0"/>
              <a:t>An event with a single outcome in its most basic form that cannot be simplified</a:t>
            </a:r>
          </a:p>
          <a:p>
            <a:pPr lvl="1" indent="-342900"/>
            <a:r>
              <a:rPr lang="en-US" sz="2400" dirty="0" smtClean="0"/>
              <a:t>An example of a simple event is rolling a five with a single die</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838200" y="76200"/>
            <a:ext cx="10515600" cy="914400"/>
          </a:xfrm>
        </p:spPr>
        <p:txBody>
          <a:bodyPr/>
          <a:lstStyle/>
          <a:p>
            <a:r>
              <a:rPr lang="en-US" smtClean="0"/>
              <a:t>Sample Space Examples</a:t>
            </a:r>
          </a:p>
        </p:txBody>
      </p:sp>
      <p:pic>
        <p:nvPicPr>
          <p:cNvPr id="65538" name="Picture 2"/>
          <p:cNvPicPr>
            <a:picLocks noChangeAspect="1" noChangeArrowheads="1"/>
          </p:cNvPicPr>
          <p:nvPr/>
        </p:nvPicPr>
        <p:blipFill>
          <a:blip r:embed="rId2" cstate="print"/>
          <a:srcRect/>
          <a:stretch>
            <a:fillRect/>
          </a:stretch>
        </p:blipFill>
        <p:spPr bwMode="auto">
          <a:xfrm>
            <a:off x="1540581" y="1305276"/>
            <a:ext cx="8221467" cy="39553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srcRect/>
          <a:stretch>
            <a:fillRect/>
          </a:stretch>
        </p:blipFill>
        <p:spPr bwMode="auto">
          <a:xfrm>
            <a:off x="243241" y="229129"/>
            <a:ext cx="9413927" cy="2694693"/>
          </a:xfrm>
          <a:prstGeom prst="rect">
            <a:avLst/>
          </a:prstGeom>
          <a:noFill/>
          <a:ln w="9525">
            <a:noFill/>
            <a:miter lim="800000"/>
            <a:headEnd/>
            <a:tailEnd/>
          </a:ln>
        </p:spPr>
      </p:pic>
      <p:pic>
        <p:nvPicPr>
          <p:cNvPr id="66563" name="Picture 3"/>
          <p:cNvPicPr>
            <a:picLocks noChangeAspect="1" noChangeArrowheads="1"/>
          </p:cNvPicPr>
          <p:nvPr/>
        </p:nvPicPr>
        <p:blipFill>
          <a:blip r:embed="rId3" cstate="print"/>
          <a:srcRect/>
          <a:stretch>
            <a:fillRect/>
          </a:stretch>
        </p:blipFill>
        <p:spPr bwMode="auto">
          <a:xfrm>
            <a:off x="351897" y="3296354"/>
            <a:ext cx="8727310" cy="31608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Descriptive Statistics</a:t>
            </a:r>
            <a:endParaRPr lang="en-US" dirty="0"/>
          </a:p>
        </p:txBody>
      </p:sp>
      <p:sp>
        <p:nvSpPr>
          <p:cNvPr id="3" name="Content Placeholder 2"/>
          <p:cNvSpPr>
            <a:spLocks noGrp="1"/>
          </p:cNvSpPr>
          <p:nvPr>
            <p:ph idx="1"/>
          </p:nvPr>
        </p:nvSpPr>
        <p:spPr/>
        <p:txBody>
          <a:bodyPr>
            <a:normAutofit/>
          </a:bodyPr>
          <a:lstStyle/>
          <a:p>
            <a:pPr marL="533400" indent="-533400">
              <a:buClr>
                <a:srgbClr val="8E0D30"/>
              </a:buClr>
              <a:buFontTx/>
              <a:buAutoNum type="arabicPeriod"/>
            </a:pPr>
            <a:r>
              <a:rPr lang="en-US" sz="2400" b="1" dirty="0" smtClean="0"/>
              <a:t>Involves</a:t>
            </a:r>
          </a:p>
          <a:p>
            <a:pPr marL="914400" lvl="1" indent="-457200">
              <a:buClr>
                <a:srgbClr val="8E0D30"/>
              </a:buClr>
              <a:buFontTx/>
              <a:buChar char="•"/>
            </a:pPr>
            <a:r>
              <a:rPr lang="en-US" sz="2400" dirty="0" smtClean="0"/>
              <a:t>Collecting Data</a:t>
            </a:r>
          </a:p>
          <a:p>
            <a:pPr marL="914400" lvl="1" indent="-457200">
              <a:buClr>
                <a:srgbClr val="8E0D30"/>
              </a:buClr>
              <a:buFontTx/>
              <a:buChar char="•"/>
            </a:pPr>
            <a:r>
              <a:rPr lang="en-US" sz="2400" dirty="0" smtClean="0"/>
              <a:t>Presenting Data</a:t>
            </a:r>
          </a:p>
          <a:p>
            <a:pPr marL="914400" lvl="1" indent="-457200">
              <a:buClr>
                <a:srgbClr val="8E0D30"/>
              </a:buClr>
              <a:buFontTx/>
              <a:buChar char="•"/>
            </a:pPr>
            <a:r>
              <a:rPr lang="en-US" sz="2400" dirty="0" smtClean="0"/>
              <a:t>Characterizing Data</a:t>
            </a:r>
          </a:p>
          <a:p>
            <a:pPr marL="533400" indent="-533400">
              <a:spcBef>
                <a:spcPct val="60000"/>
              </a:spcBef>
              <a:buClr>
                <a:srgbClr val="8E0D30"/>
              </a:buClr>
              <a:buFontTx/>
              <a:buAutoNum type="arabicPeriod"/>
            </a:pPr>
            <a:r>
              <a:rPr lang="en-US" sz="2400" b="1" dirty="0" smtClean="0"/>
              <a:t>Purpose</a:t>
            </a:r>
          </a:p>
          <a:p>
            <a:pPr marL="914400" lvl="1" indent="-457200">
              <a:buClr>
                <a:srgbClr val="8E0D30"/>
              </a:buClr>
              <a:buFontTx/>
              <a:buChar char="•"/>
            </a:pPr>
            <a:r>
              <a:rPr lang="en-US" sz="2400" dirty="0" smtClean="0"/>
              <a:t>Describe Data</a:t>
            </a:r>
          </a:p>
          <a:p>
            <a:endParaRPr lang="en-US" sz="2400" dirty="0"/>
          </a:p>
        </p:txBody>
      </p:sp>
      <p:grpSp>
        <p:nvGrpSpPr>
          <p:cNvPr id="4" name="Group 27"/>
          <p:cNvGrpSpPr>
            <a:grpSpLocks/>
          </p:cNvGrpSpPr>
          <p:nvPr/>
        </p:nvGrpSpPr>
        <p:grpSpPr bwMode="auto">
          <a:xfrm>
            <a:off x="5744457" y="1797403"/>
            <a:ext cx="4019550" cy="3663950"/>
            <a:chOff x="2943" y="1374"/>
            <a:chExt cx="2532" cy="2308"/>
          </a:xfrm>
        </p:grpSpPr>
        <p:sp>
          <p:nvSpPr>
            <p:cNvPr id="5" name="Rectangle 4"/>
            <p:cNvSpPr>
              <a:spLocks noChangeArrowheads="1"/>
            </p:cNvSpPr>
            <p:nvPr/>
          </p:nvSpPr>
          <p:spPr bwMode="auto">
            <a:xfrm>
              <a:off x="2943" y="3357"/>
              <a:ext cx="2532" cy="325"/>
            </a:xfrm>
            <a:prstGeom prst="rect">
              <a:avLst/>
            </a:prstGeom>
            <a:noFill/>
            <a:ln w="12700">
              <a:noFill/>
              <a:miter lim="800000"/>
              <a:headEnd/>
              <a:tailEnd/>
            </a:ln>
          </p:spPr>
          <p:txBody>
            <a:bodyPr lIns="90488" tIns="44450" rIns="90488" bIns="44450">
              <a:spAutoFit/>
            </a:bodyPr>
            <a:lstStyle/>
            <a:p>
              <a:pPr algn="ctr" eaLnBrk="0" hangingPunct="0"/>
              <a:r>
                <a:rPr lang="en-US" sz="2800" b="1">
                  <a:latin typeface="Symbol" pitchFamily="18" charset="2"/>
                </a:rPr>
                <a:t></a:t>
              </a:r>
              <a:r>
                <a:rPr lang="en-US" sz="2800" b="1"/>
                <a:t>X = 30.5   S</a:t>
              </a:r>
              <a:r>
                <a:rPr lang="en-US" sz="2800" b="1" baseline="30000"/>
                <a:t>2</a:t>
              </a:r>
              <a:r>
                <a:rPr lang="en-US" sz="2800" b="1"/>
                <a:t> = 113</a:t>
              </a:r>
            </a:p>
          </p:txBody>
        </p:sp>
        <p:sp>
          <p:nvSpPr>
            <p:cNvPr id="6" name="Freeform 5"/>
            <p:cNvSpPr>
              <a:spLocks/>
            </p:cNvSpPr>
            <p:nvPr/>
          </p:nvSpPr>
          <p:spPr bwMode="auto">
            <a:xfrm>
              <a:off x="3510" y="2285"/>
              <a:ext cx="332" cy="396"/>
            </a:xfrm>
            <a:custGeom>
              <a:avLst/>
              <a:gdLst>
                <a:gd name="T0" fmla="*/ 0 w 332"/>
                <a:gd name="T1" fmla="*/ 0 h 396"/>
                <a:gd name="T2" fmla="*/ 331 w 332"/>
                <a:gd name="T3" fmla="*/ 0 h 396"/>
                <a:gd name="T4" fmla="*/ 331 w 332"/>
                <a:gd name="T5" fmla="*/ 395 h 396"/>
                <a:gd name="T6" fmla="*/ 0 w 332"/>
                <a:gd name="T7" fmla="*/ 395 h 396"/>
                <a:gd name="T8" fmla="*/ 0 w 332"/>
                <a:gd name="T9" fmla="*/ 0 h 396"/>
                <a:gd name="T10" fmla="*/ 0 60000 65536"/>
                <a:gd name="T11" fmla="*/ 0 60000 65536"/>
                <a:gd name="T12" fmla="*/ 0 60000 65536"/>
                <a:gd name="T13" fmla="*/ 0 60000 65536"/>
                <a:gd name="T14" fmla="*/ 0 60000 65536"/>
                <a:gd name="T15" fmla="*/ 0 w 332"/>
                <a:gd name="T16" fmla="*/ 0 h 396"/>
                <a:gd name="T17" fmla="*/ 332 w 332"/>
                <a:gd name="T18" fmla="*/ 396 h 396"/>
              </a:gdLst>
              <a:ahLst/>
              <a:cxnLst>
                <a:cxn ang="T10">
                  <a:pos x="T0" y="T1"/>
                </a:cxn>
                <a:cxn ang="T11">
                  <a:pos x="T2" y="T3"/>
                </a:cxn>
                <a:cxn ang="T12">
                  <a:pos x="T4" y="T5"/>
                </a:cxn>
                <a:cxn ang="T13">
                  <a:pos x="T6" y="T7"/>
                </a:cxn>
                <a:cxn ang="T14">
                  <a:pos x="T8" y="T9"/>
                </a:cxn>
              </a:cxnLst>
              <a:rect l="T15" t="T16" r="T17" b="T18"/>
              <a:pathLst>
                <a:path w="332" h="396">
                  <a:moveTo>
                    <a:pt x="0" y="0"/>
                  </a:moveTo>
                  <a:lnTo>
                    <a:pt x="331" y="0"/>
                  </a:lnTo>
                  <a:lnTo>
                    <a:pt x="331" y="395"/>
                  </a:lnTo>
                  <a:lnTo>
                    <a:pt x="0" y="395"/>
                  </a:lnTo>
                  <a:lnTo>
                    <a:pt x="0" y="0"/>
                  </a:lnTo>
                </a:path>
              </a:pathLst>
            </a:custGeom>
            <a:solidFill>
              <a:srgbClr val="61778D"/>
            </a:solidFill>
            <a:ln w="12700" cap="rnd" cmpd="sng">
              <a:solidFill>
                <a:srgbClr val="000000"/>
              </a:solidFill>
              <a:prstDash val="solid"/>
              <a:round/>
              <a:headEnd type="none" w="med" len="med"/>
              <a:tailEnd type="none" w="med" len="med"/>
            </a:ln>
          </p:spPr>
          <p:txBody>
            <a:bodyPr/>
            <a:lstStyle/>
            <a:p>
              <a:endParaRPr lang="en-US"/>
            </a:p>
          </p:txBody>
        </p:sp>
        <p:sp>
          <p:nvSpPr>
            <p:cNvPr id="7" name="Freeform 6"/>
            <p:cNvSpPr>
              <a:spLocks/>
            </p:cNvSpPr>
            <p:nvPr/>
          </p:nvSpPr>
          <p:spPr bwMode="auto">
            <a:xfrm>
              <a:off x="4006" y="2150"/>
              <a:ext cx="329" cy="531"/>
            </a:xfrm>
            <a:custGeom>
              <a:avLst/>
              <a:gdLst>
                <a:gd name="T0" fmla="*/ 0 w 329"/>
                <a:gd name="T1" fmla="*/ 0 h 531"/>
                <a:gd name="T2" fmla="*/ 328 w 329"/>
                <a:gd name="T3" fmla="*/ 0 h 531"/>
                <a:gd name="T4" fmla="*/ 328 w 329"/>
                <a:gd name="T5" fmla="*/ 530 h 531"/>
                <a:gd name="T6" fmla="*/ 0 w 329"/>
                <a:gd name="T7" fmla="*/ 530 h 531"/>
                <a:gd name="T8" fmla="*/ 0 w 329"/>
                <a:gd name="T9" fmla="*/ 0 h 531"/>
                <a:gd name="T10" fmla="*/ 0 60000 65536"/>
                <a:gd name="T11" fmla="*/ 0 60000 65536"/>
                <a:gd name="T12" fmla="*/ 0 60000 65536"/>
                <a:gd name="T13" fmla="*/ 0 60000 65536"/>
                <a:gd name="T14" fmla="*/ 0 60000 65536"/>
                <a:gd name="T15" fmla="*/ 0 w 329"/>
                <a:gd name="T16" fmla="*/ 0 h 531"/>
                <a:gd name="T17" fmla="*/ 329 w 329"/>
                <a:gd name="T18" fmla="*/ 531 h 531"/>
              </a:gdLst>
              <a:ahLst/>
              <a:cxnLst>
                <a:cxn ang="T10">
                  <a:pos x="T0" y="T1"/>
                </a:cxn>
                <a:cxn ang="T11">
                  <a:pos x="T2" y="T3"/>
                </a:cxn>
                <a:cxn ang="T12">
                  <a:pos x="T4" y="T5"/>
                </a:cxn>
                <a:cxn ang="T13">
                  <a:pos x="T6" y="T7"/>
                </a:cxn>
                <a:cxn ang="T14">
                  <a:pos x="T8" y="T9"/>
                </a:cxn>
              </a:cxnLst>
              <a:rect l="T15" t="T16" r="T17" b="T18"/>
              <a:pathLst>
                <a:path w="329" h="531">
                  <a:moveTo>
                    <a:pt x="0" y="0"/>
                  </a:moveTo>
                  <a:lnTo>
                    <a:pt x="328" y="0"/>
                  </a:lnTo>
                  <a:lnTo>
                    <a:pt x="328" y="530"/>
                  </a:lnTo>
                  <a:lnTo>
                    <a:pt x="0" y="530"/>
                  </a:lnTo>
                  <a:lnTo>
                    <a:pt x="0" y="0"/>
                  </a:lnTo>
                </a:path>
              </a:pathLst>
            </a:custGeom>
            <a:solidFill>
              <a:srgbClr val="61778D"/>
            </a:solidFill>
            <a:ln w="12700" cap="rnd" cmpd="sng">
              <a:solidFill>
                <a:srgbClr val="000000"/>
              </a:solidFill>
              <a:prstDash val="solid"/>
              <a:round/>
              <a:headEnd type="none" w="med" len="med"/>
              <a:tailEnd type="none" w="med" len="med"/>
            </a:ln>
          </p:spPr>
          <p:txBody>
            <a:bodyPr/>
            <a:lstStyle/>
            <a:p>
              <a:endParaRPr lang="en-US"/>
            </a:p>
          </p:txBody>
        </p:sp>
        <p:sp>
          <p:nvSpPr>
            <p:cNvPr id="8" name="Freeform 7"/>
            <p:cNvSpPr>
              <a:spLocks/>
            </p:cNvSpPr>
            <p:nvPr/>
          </p:nvSpPr>
          <p:spPr bwMode="auto">
            <a:xfrm>
              <a:off x="4498" y="1811"/>
              <a:ext cx="332" cy="870"/>
            </a:xfrm>
            <a:custGeom>
              <a:avLst/>
              <a:gdLst>
                <a:gd name="T0" fmla="*/ 0 w 332"/>
                <a:gd name="T1" fmla="*/ 0 h 870"/>
                <a:gd name="T2" fmla="*/ 331 w 332"/>
                <a:gd name="T3" fmla="*/ 0 h 870"/>
                <a:gd name="T4" fmla="*/ 331 w 332"/>
                <a:gd name="T5" fmla="*/ 869 h 870"/>
                <a:gd name="T6" fmla="*/ 0 w 332"/>
                <a:gd name="T7" fmla="*/ 869 h 870"/>
                <a:gd name="T8" fmla="*/ 0 w 332"/>
                <a:gd name="T9" fmla="*/ 0 h 870"/>
                <a:gd name="T10" fmla="*/ 0 60000 65536"/>
                <a:gd name="T11" fmla="*/ 0 60000 65536"/>
                <a:gd name="T12" fmla="*/ 0 60000 65536"/>
                <a:gd name="T13" fmla="*/ 0 60000 65536"/>
                <a:gd name="T14" fmla="*/ 0 60000 65536"/>
                <a:gd name="T15" fmla="*/ 0 w 332"/>
                <a:gd name="T16" fmla="*/ 0 h 870"/>
                <a:gd name="T17" fmla="*/ 332 w 332"/>
                <a:gd name="T18" fmla="*/ 870 h 870"/>
              </a:gdLst>
              <a:ahLst/>
              <a:cxnLst>
                <a:cxn ang="T10">
                  <a:pos x="T0" y="T1"/>
                </a:cxn>
                <a:cxn ang="T11">
                  <a:pos x="T2" y="T3"/>
                </a:cxn>
                <a:cxn ang="T12">
                  <a:pos x="T4" y="T5"/>
                </a:cxn>
                <a:cxn ang="T13">
                  <a:pos x="T6" y="T7"/>
                </a:cxn>
                <a:cxn ang="T14">
                  <a:pos x="T8" y="T9"/>
                </a:cxn>
              </a:cxnLst>
              <a:rect l="T15" t="T16" r="T17" b="T18"/>
              <a:pathLst>
                <a:path w="332" h="870">
                  <a:moveTo>
                    <a:pt x="0" y="0"/>
                  </a:moveTo>
                  <a:lnTo>
                    <a:pt x="331" y="0"/>
                  </a:lnTo>
                  <a:lnTo>
                    <a:pt x="331" y="869"/>
                  </a:lnTo>
                  <a:lnTo>
                    <a:pt x="0" y="869"/>
                  </a:lnTo>
                  <a:lnTo>
                    <a:pt x="0" y="0"/>
                  </a:lnTo>
                </a:path>
              </a:pathLst>
            </a:custGeom>
            <a:solidFill>
              <a:srgbClr val="61778D"/>
            </a:solidFill>
            <a:ln w="12700" cap="rnd" cmpd="sng">
              <a:solidFill>
                <a:srgbClr val="000000"/>
              </a:solidFill>
              <a:prstDash val="solid"/>
              <a:round/>
              <a:headEnd type="none" w="med" len="med"/>
              <a:tailEnd type="none" w="med" len="med"/>
            </a:ln>
          </p:spPr>
          <p:txBody>
            <a:bodyPr/>
            <a:lstStyle/>
            <a:p>
              <a:endParaRPr lang="en-US"/>
            </a:p>
          </p:txBody>
        </p:sp>
        <p:sp>
          <p:nvSpPr>
            <p:cNvPr id="9" name="Freeform 8"/>
            <p:cNvSpPr>
              <a:spLocks/>
            </p:cNvSpPr>
            <p:nvPr/>
          </p:nvSpPr>
          <p:spPr bwMode="auto">
            <a:xfrm>
              <a:off x="4993" y="2285"/>
              <a:ext cx="329" cy="396"/>
            </a:xfrm>
            <a:custGeom>
              <a:avLst/>
              <a:gdLst>
                <a:gd name="T0" fmla="*/ 0 w 329"/>
                <a:gd name="T1" fmla="*/ 0 h 396"/>
                <a:gd name="T2" fmla="*/ 328 w 329"/>
                <a:gd name="T3" fmla="*/ 0 h 396"/>
                <a:gd name="T4" fmla="*/ 328 w 329"/>
                <a:gd name="T5" fmla="*/ 395 h 396"/>
                <a:gd name="T6" fmla="*/ 0 w 329"/>
                <a:gd name="T7" fmla="*/ 395 h 396"/>
                <a:gd name="T8" fmla="*/ 0 w 329"/>
                <a:gd name="T9" fmla="*/ 0 h 396"/>
                <a:gd name="T10" fmla="*/ 0 60000 65536"/>
                <a:gd name="T11" fmla="*/ 0 60000 65536"/>
                <a:gd name="T12" fmla="*/ 0 60000 65536"/>
                <a:gd name="T13" fmla="*/ 0 60000 65536"/>
                <a:gd name="T14" fmla="*/ 0 60000 65536"/>
                <a:gd name="T15" fmla="*/ 0 w 329"/>
                <a:gd name="T16" fmla="*/ 0 h 396"/>
                <a:gd name="T17" fmla="*/ 329 w 329"/>
                <a:gd name="T18" fmla="*/ 396 h 396"/>
              </a:gdLst>
              <a:ahLst/>
              <a:cxnLst>
                <a:cxn ang="T10">
                  <a:pos x="T0" y="T1"/>
                </a:cxn>
                <a:cxn ang="T11">
                  <a:pos x="T2" y="T3"/>
                </a:cxn>
                <a:cxn ang="T12">
                  <a:pos x="T4" y="T5"/>
                </a:cxn>
                <a:cxn ang="T13">
                  <a:pos x="T6" y="T7"/>
                </a:cxn>
                <a:cxn ang="T14">
                  <a:pos x="T8" y="T9"/>
                </a:cxn>
              </a:cxnLst>
              <a:rect l="T15" t="T16" r="T17" b="T18"/>
              <a:pathLst>
                <a:path w="329" h="396">
                  <a:moveTo>
                    <a:pt x="0" y="0"/>
                  </a:moveTo>
                  <a:lnTo>
                    <a:pt x="328" y="0"/>
                  </a:lnTo>
                  <a:lnTo>
                    <a:pt x="328" y="395"/>
                  </a:lnTo>
                  <a:lnTo>
                    <a:pt x="0" y="395"/>
                  </a:lnTo>
                  <a:lnTo>
                    <a:pt x="0" y="0"/>
                  </a:lnTo>
                </a:path>
              </a:pathLst>
            </a:custGeom>
            <a:solidFill>
              <a:srgbClr val="61778D"/>
            </a:solidFill>
            <a:ln w="12700" cap="rnd" cmpd="sng">
              <a:solidFill>
                <a:srgbClr val="000000"/>
              </a:solidFill>
              <a:prstDash val="solid"/>
              <a:round/>
              <a:headEnd type="none" w="med" len="med"/>
              <a:tailEnd type="none" w="med" len="med"/>
            </a:ln>
          </p:spPr>
          <p:txBody>
            <a:bodyPr/>
            <a:lstStyle/>
            <a:p>
              <a:endParaRPr lang="en-US"/>
            </a:p>
          </p:txBody>
        </p:sp>
        <p:sp>
          <p:nvSpPr>
            <p:cNvPr id="10" name="Line 9"/>
            <p:cNvSpPr>
              <a:spLocks noChangeShapeType="1"/>
            </p:cNvSpPr>
            <p:nvPr/>
          </p:nvSpPr>
          <p:spPr bwMode="auto">
            <a:xfrm>
              <a:off x="3430" y="1722"/>
              <a:ext cx="0" cy="950"/>
            </a:xfrm>
            <a:prstGeom prst="line">
              <a:avLst/>
            </a:prstGeom>
            <a:noFill/>
            <a:ln w="25400">
              <a:solidFill>
                <a:schemeClr val="tx1"/>
              </a:solidFill>
              <a:round/>
              <a:headEnd/>
              <a:tailEnd/>
            </a:ln>
          </p:spPr>
          <p:txBody>
            <a:bodyPr wrap="none" anchor="ctr"/>
            <a:lstStyle/>
            <a:p>
              <a:endParaRPr lang="en-US"/>
            </a:p>
          </p:txBody>
        </p:sp>
        <p:sp>
          <p:nvSpPr>
            <p:cNvPr id="11" name="Line 10"/>
            <p:cNvSpPr>
              <a:spLocks noChangeShapeType="1"/>
            </p:cNvSpPr>
            <p:nvPr/>
          </p:nvSpPr>
          <p:spPr bwMode="auto">
            <a:xfrm>
              <a:off x="3373" y="2680"/>
              <a:ext cx="49" cy="0"/>
            </a:xfrm>
            <a:prstGeom prst="line">
              <a:avLst/>
            </a:prstGeom>
            <a:noFill/>
            <a:ln w="25400">
              <a:solidFill>
                <a:schemeClr val="tx1"/>
              </a:solidFill>
              <a:round/>
              <a:headEnd/>
              <a:tailEnd/>
            </a:ln>
          </p:spPr>
          <p:txBody>
            <a:bodyPr wrap="none" anchor="ctr"/>
            <a:lstStyle/>
            <a:p>
              <a:endParaRPr lang="en-US"/>
            </a:p>
          </p:txBody>
        </p:sp>
        <p:sp>
          <p:nvSpPr>
            <p:cNvPr id="12" name="Line 11"/>
            <p:cNvSpPr>
              <a:spLocks noChangeShapeType="1"/>
            </p:cNvSpPr>
            <p:nvPr/>
          </p:nvSpPr>
          <p:spPr bwMode="auto">
            <a:xfrm>
              <a:off x="3373" y="2197"/>
              <a:ext cx="49" cy="0"/>
            </a:xfrm>
            <a:prstGeom prst="line">
              <a:avLst/>
            </a:prstGeom>
            <a:noFill/>
            <a:ln w="25400">
              <a:solidFill>
                <a:schemeClr val="tx1"/>
              </a:solidFill>
              <a:round/>
              <a:headEnd/>
              <a:tailEnd/>
            </a:ln>
          </p:spPr>
          <p:txBody>
            <a:bodyPr wrap="none" anchor="ctr"/>
            <a:lstStyle/>
            <a:p>
              <a:endParaRPr lang="en-US"/>
            </a:p>
          </p:txBody>
        </p:sp>
        <p:sp>
          <p:nvSpPr>
            <p:cNvPr id="13" name="Line 12"/>
            <p:cNvSpPr>
              <a:spLocks noChangeShapeType="1"/>
            </p:cNvSpPr>
            <p:nvPr/>
          </p:nvSpPr>
          <p:spPr bwMode="auto">
            <a:xfrm>
              <a:off x="3373" y="1714"/>
              <a:ext cx="49" cy="0"/>
            </a:xfrm>
            <a:prstGeom prst="line">
              <a:avLst/>
            </a:prstGeom>
            <a:noFill/>
            <a:ln w="25400">
              <a:solidFill>
                <a:schemeClr val="tx1"/>
              </a:solidFill>
              <a:round/>
              <a:headEnd/>
              <a:tailEnd/>
            </a:ln>
          </p:spPr>
          <p:txBody>
            <a:bodyPr wrap="none" anchor="ctr"/>
            <a:lstStyle/>
            <a:p>
              <a:endParaRPr lang="en-US"/>
            </a:p>
          </p:txBody>
        </p:sp>
        <p:sp>
          <p:nvSpPr>
            <p:cNvPr id="14" name="Line 13"/>
            <p:cNvSpPr>
              <a:spLocks noChangeShapeType="1"/>
            </p:cNvSpPr>
            <p:nvPr/>
          </p:nvSpPr>
          <p:spPr bwMode="auto">
            <a:xfrm>
              <a:off x="3438" y="2680"/>
              <a:ext cx="1959" cy="0"/>
            </a:xfrm>
            <a:prstGeom prst="line">
              <a:avLst/>
            </a:prstGeom>
            <a:noFill/>
            <a:ln w="25400">
              <a:solidFill>
                <a:schemeClr val="tx1"/>
              </a:solidFill>
              <a:round/>
              <a:headEnd/>
              <a:tailEnd/>
            </a:ln>
          </p:spPr>
          <p:txBody>
            <a:bodyPr wrap="none" anchor="ctr"/>
            <a:lstStyle/>
            <a:p>
              <a:endParaRPr lang="en-US"/>
            </a:p>
          </p:txBody>
        </p:sp>
        <p:sp>
          <p:nvSpPr>
            <p:cNvPr id="15" name="Line 14"/>
            <p:cNvSpPr>
              <a:spLocks noChangeShapeType="1"/>
            </p:cNvSpPr>
            <p:nvPr/>
          </p:nvSpPr>
          <p:spPr bwMode="auto">
            <a:xfrm flipV="1">
              <a:off x="3430" y="2672"/>
              <a:ext cx="0" cy="82"/>
            </a:xfrm>
            <a:prstGeom prst="line">
              <a:avLst/>
            </a:prstGeom>
            <a:noFill/>
            <a:ln w="25400">
              <a:solidFill>
                <a:schemeClr val="tx1"/>
              </a:solidFill>
              <a:round/>
              <a:headEnd/>
              <a:tailEnd/>
            </a:ln>
          </p:spPr>
          <p:txBody>
            <a:bodyPr wrap="none" anchor="ctr"/>
            <a:lstStyle/>
            <a:p>
              <a:endParaRPr lang="en-US"/>
            </a:p>
          </p:txBody>
        </p:sp>
        <p:sp>
          <p:nvSpPr>
            <p:cNvPr id="16" name="Line 15"/>
            <p:cNvSpPr>
              <a:spLocks noChangeShapeType="1"/>
            </p:cNvSpPr>
            <p:nvPr/>
          </p:nvSpPr>
          <p:spPr bwMode="auto">
            <a:xfrm flipV="1">
              <a:off x="3925" y="2672"/>
              <a:ext cx="0" cy="82"/>
            </a:xfrm>
            <a:prstGeom prst="line">
              <a:avLst/>
            </a:prstGeom>
            <a:noFill/>
            <a:ln w="25400">
              <a:solidFill>
                <a:schemeClr val="tx1"/>
              </a:solidFill>
              <a:round/>
              <a:headEnd/>
              <a:tailEnd/>
            </a:ln>
          </p:spPr>
          <p:txBody>
            <a:bodyPr wrap="none" anchor="ctr"/>
            <a:lstStyle/>
            <a:p>
              <a:endParaRPr lang="en-US"/>
            </a:p>
          </p:txBody>
        </p:sp>
        <p:sp>
          <p:nvSpPr>
            <p:cNvPr id="17" name="Line 16"/>
            <p:cNvSpPr>
              <a:spLocks noChangeShapeType="1"/>
            </p:cNvSpPr>
            <p:nvPr/>
          </p:nvSpPr>
          <p:spPr bwMode="auto">
            <a:xfrm flipV="1">
              <a:off x="4417" y="2672"/>
              <a:ext cx="0" cy="82"/>
            </a:xfrm>
            <a:prstGeom prst="line">
              <a:avLst/>
            </a:prstGeom>
            <a:noFill/>
            <a:ln w="25400">
              <a:solidFill>
                <a:schemeClr val="tx1"/>
              </a:solidFill>
              <a:round/>
              <a:headEnd/>
              <a:tailEnd/>
            </a:ln>
          </p:spPr>
          <p:txBody>
            <a:bodyPr wrap="none" anchor="ctr"/>
            <a:lstStyle/>
            <a:p>
              <a:endParaRPr lang="en-US"/>
            </a:p>
          </p:txBody>
        </p:sp>
        <p:sp>
          <p:nvSpPr>
            <p:cNvPr id="18" name="Line 17"/>
            <p:cNvSpPr>
              <a:spLocks noChangeShapeType="1"/>
            </p:cNvSpPr>
            <p:nvPr/>
          </p:nvSpPr>
          <p:spPr bwMode="auto">
            <a:xfrm flipV="1">
              <a:off x="4913" y="2672"/>
              <a:ext cx="0" cy="82"/>
            </a:xfrm>
            <a:prstGeom prst="line">
              <a:avLst/>
            </a:prstGeom>
            <a:noFill/>
            <a:ln w="25400">
              <a:solidFill>
                <a:schemeClr val="tx1"/>
              </a:solidFill>
              <a:round/>
              <a:headEnd/>
              <a:tailEnd/>
            </a:ln>
          </p:spPr>
          <p:txBody>
            <a:bodyPr wrap="none" anchor="ctr"/>
            <a:lstStyle/>
            <a:p>
              <a:endParaRPr lang="en-US"/>
            </a:p>
          </p:txBody>
        </p:sp>
        <p:sp>
          <p:nvSpPr>
            <p:cNvPr id="19" name="Line 18"/>
            <p:cNvSpPr>
              <a:spLocks noChangeShapeType="1"/>
            </p:cNvSpPr>
            <p:nvPr/>
          </p:nvSpPr>
          <p:spPr bwMode="auto">
            <a:xfrm flipV="1">
              <a:off x="5405" y="2672"/>
              <a:ext cx="0" cy="82"/>
            </a:xfrm>
            <a:prstGeom prst="line">
              <a:avLst/>
            </a:prstGeom>
            <a:noFill/>
            <a:ln w="25400">
              <a:solidFill>
                <a:schemeClr val="tx1"/>
              </a:solidFill>
              <a:round/>
              <a:headEnd/>
              <a:tailEnd/>
            </a:ln>
          </p:spPr>
          <p:txBody>
            <a:bodyPr wrap="none" anchor="ctr"/>
            <a:lstStyle/>
            <a:p>
              <a:endParaRPr lang="en-US"/>
            </a:p>
          </p:txBody>
        </p:sp>
        <p:sp>
          <p:nvSpPr>
            <p:cNvPr id="20" name="Rectangle 19"/>
            <p:cNvSpPr>
              <a:spLocks noChangeArrowheads="1"/>
            </p:cNvSpPr>
            <p:nvPr/>
          </p:nvSpPr>
          <p:spPr bwMode="auto">
            <a:xfrm>
              <a:off x="3093" y="2530"/>
              <a:ext cx="218" cy="306"/>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sz="2600" b="1"/>
                <a:t>0</a:t>
              </a:r>
            </a:p>
          </p:txBody>
        </p:sp>
        <p:sp>
          <p:nvSpPr>
            <p:cNvPr id="21" name="Rectangle 20"/>
            <p:cNvSpPr>
              <a:spLocks noChangeArrowheads="1"/>
            </p:cNvSpPr>
            <p:nvPr/>
          </p:nvSpPr>
          <p:spPr bwMode="auto">
            <a:xfrm>
              <a:off x="2979" y="2046"/>
              <a:ext cx="322" cy="306"/>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sz="2600" b="1"/>
                <a:t>25</a:t>
              </a:r>
            </a:p>
          </p:txBody>
        </p:sp>
        <p:sp>
          <p:nvSpPr>
            <p:cNvPr id="22" name="Rectangle 21"/>
            <p:cNvSpPr>
              <a:spLocks noChangeArrowheads="1"/>
            </p:cNvSpPr>
            <p:nvPr/>
          </p:nvSpPr>
          <p:spPr bwMode="auto">
            <a:xfrm>
              <a:off x="2979" y="1563"/>
              <a:ext cx="322" cy="306"/>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sz="2600" b="1"/>
                <a:t>50</a:t>
              </a:r>
            </a:p>
          </p:txBody>
        </p:sp>
        <p:sp>
          <p:nvSpPr>
            <p:cNvPr id="23" name="Rectangle 22"/>
            <p:cNvSpPr>
              <a:spLocks noChangeArrowheads="1"/>
            </p:cNvSpPr>
            <p:nvPr/>
          </p:nvSpPr>
          <p:spPr bwMode="auto">
            <a:xfrm>
              <a:off x="3480" y="2843"/>
              <a:ext cx="380" cy="306"/>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sz="2600" b="1"/>
                <a:t>Q1</a:t>
              </a:r>
            </a:p>
          </p:txBody>
        </p:sp>
        <p:sp>
          <p:nvSpPr>
            <p:cNvPr id="24" name="Rectangle 23"/>
            <p:cNvSpPr>
              <a:spLocks noChangeArrowheads="1"/>
            </p:cNvSpPr>
            <p:nvPr/>
          </p:nvSpPr>
          <p:spPr bwMode="auto">
            <a:xfrm>
              <a:off x="3972" y="2843"/>
              <a:ext cx="380" cy="306"/>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sz="2600" b="1"/>
                <a:t>Q2</a:t>
              </a:r>
            </a:p>
          </p:txBody>
        </p:sp>
        <p:sp>
          <p:nvSpPr>
            <p:cNvPr id="25" name="Rectangle 24"/>
            <p:cNvSpPr>
              <a:spLocks noChangeArrowheads="1"/>
            </p:cNvSpPr>
            <p:nvPr/>
          </p:nvSpPr>
          <p:spPr bwMode="auto">
            <a:xfrm>
              <a:off x="4468" y="2843"/>
              <a:ext cx="380" cy="306"/>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sz="2600" b="1"/>
                <a:t>Q3</a:t>
              </a:r>
            </a:p>
          </p:txBody>
        </p:sp>
        <p:sp>
          <p:nvSpPr>
            <p:cNvPr id="26" name="Rectangle 25"/>
            <p:cNvSpPr>
              <a:spLocks noChangeArrowheads="1"/>
            </p:cNvSpPr>
            <p:nvPr/>
          </p:nvSpPr>
          <p:spPr bwMode="auto">
            <a:xfrm>
              <a:off x="4960" y="2843"/>
              <a:ext cx="380" cy="306"/>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sz="2600" b="1"/>
                <a:t>Q4</a:t>
              </a:r>
            </a:p>
          </p:txBody>
        </p:sp>
        <p:sp>
          <p:nvSpPr>
            <p:cNvPr id="27" name="Rectangle 26"/>
            <p:cNvSpPr>
              <a:spLocks noChangeArrowheads="1"/>
            </p:cNvSpPr>
            <p:nvPr/>
          </p:nvSpPr>
          <p:spPr bwMode="auto">
            <a:xfrm>
              <a:off x="3304" y="1374"/>
              <a:ext cx="230" cy="334"/>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sz="2900" b="1"/>
                <a:t>$</a:t>
              </a:r>
            </a:p>
          </p:txBody>
        </p:sp>
      </p:gr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2377545" y="215724"/>
            <a:ext cx="5039254" cy="2496254"/>
          </a:xfrm>
          <a:prstGeom prst="rect">
            <a:avLst/>
          </a:prstGeom>
          <a:noFill/>
          <a:ln w="9525">
            <a:noFill/>
            <a:miter lim="800000"/>
            <a:headEnd/>
            <a:tailEnd/>
          </a:ln>
        </p:spPr>
      </p:pic>
      <p:pic>
        <p:nvPicPr>
          <p:cNvPr id="67587" name="Picture 3"/>
          <p:cNvPicPr>
            <a:picLocks noChangeAspect="1" noChangeArrowheads="1"/>
          </p:cNvPicPr>
          <p:nvPr/>
        </p:nvPicPr>
        <p:blipFill>
          <a:blip r:embed="rId3" cstate="print"/>
          <a:srcRect/>
          <a:stretch>
            <a:fillRect/>
          </a:stretch>
        </p:blipFill>
        <p:spPr bwMode="auto">
          <a:xfrm>
            <a:off x="564270" y="3138310"/>
            <a:ext cx="9737096" cy="34642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srcRect/>
          <a:stretch>
            <a:fillRect/>
          </a:stretch>
        </p:blipFill>
        <p:spPr bwMode="auto">
          <a:xfrm>
            <a:off x="331257" y="1208794"/>
            <a:ext cx="9264299" cy="2054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38200" y="76200"/>
            <a:ext cx="10515600" cy="914400"/>
          </a:xfrm>
        </p:spPr>
        <p:txBody>
          <a:bodyPr/>
          <a:lstStyle/>
          <a:p>
            <a:pPr algn="ctr"/>
            <a:r>
              <a:rPr lang="en-US" dirty="0" smtClean="0"/>
              <a:t>Methods of Assigning Probability</a:t>
            </a:r>
          </a:p>
        </p:txBody>
      </p:sp>
      <p:sp>
        <p:nvSpPr>
          <p:cNvPr id="9219" name="TextBox 1"/>
          <p:cNvSpPr txBox="1">
            <a:spLocks noChangeArrowheads="1"/>
          </p:cNvSpPr>
          <p:nvPr/>
        </p:nvSpPr>
        <p:spPr bwMode="auto">
          <a:xfrm>
            <a:off x="2743200" y="1828800"/>
            <a:ext cx="6400800" cy="461963"/>
          </a:xfrm>
          <a:prstGeom prst="rect">
            <a:avLst/>
          </a:prstGeom>
          <a:solidFill>
            <a:srgbClr val="F7F7A7"/>
          </a:solidFill>
          <a:ln w="9525">
            <a:solidFill>
              <a:schemeClr val="tx1"/>
            </a:solidFill>
            <a:miter lim="800000"/>
            <a:headEnd/>
            <a:tailEnd/>
          </a:ln>
        </p:spPr>
        <p:txBody>
          <a:bodyPr>
            <a:spAutoFit/>
          </a:bodyPr>
          <a:lstStyle/>
          <a:p>
            <a:pPr eaLnBrk="1" hangingPunct="1"/>
            <a:r>
              <a:rPr lang="en-US" sz="2400"/>
              <a:t>Methods of Assigning Probability</a:t>
            </a:r>
          </a:p>
        </p:txBody>
      </p:sp>
      <p:sp>
        <p:nvSpPr>
          <p:cNvPr id="9220" name="TextBox 6"/>
          <p:cNvSpPr txBox="1">
            <a:spLocks noChangeArrowheads="1"/>
          </p:cNvSpPr>
          <p:nvPr/>
        </p:nvSpPr>
        <p:spPr bwMode="auto">
          <a:xfrm>
            <a:off x="1219200" y="2895601"/>
            <a:ext cx="2540000" cy="461963"/>
          </a:xfrm>
          <a:prstGeom prst="rect">
            <a:avLst/>
          </a:prstGeom>
          <a:solidFill>
            <a:srgbClr val="CCE9AD"/>
          </a:solidFill>
          <a:ln w="9525">
            <a:solidFill>
              <a:schemeClr val="tx1"/>
            </a:solidFill>
            <a:miter lim="800000"/>
            <a:headEnd/>
            <a:tailEnd/>
          </a:ln>
        </p:spPr>
        <p:txBody>
          <a:bodyPr>
            <a:spAutoFit/>
          </a:bodyPr>
          <a:lstStyle/>
          <a:p>
            <a:pPr algn="ctr" eaLnBrk="1" hangingPunct="1"/>
            <a:r>
              <a:rPr lang="en-US" sz="2400"/>
              <a:t>Classical</a:t>
            </a:r>
          </a:p>
        </p:txBody>
      </p:sp>
      <p:sp>
        <p:nvSpPr>
          <p:cNvPr id="9221" name="TextBox 7"/>
          <p:cNvSpPr txBox="1">
            <a:spLocks noChangeArrowheads="1"/>
          </p:cNvSpPr>
          <p:nvPr/>
        </p:nvSpPr>
        <p:spPr bwMode="auto">
          <a:xfrm>
            <a:off x="8128000" y="2895601"/>
            <a:ext cx="2540000" cy="461963"/>
          </a:xfrm>
          <a:prstGeom prst="rect">
            <a:avLst/>
          </a:prstGeom>
          <a:solidFill>
            <a:srgbClr val="CCE9AD"/>
          </a:solidFill>
          <a:ln w="9525">
            <a:solidFill>
              <a:schemeClr val="tx1"/>
            </a:solidFill>
            <a:miter lim="800000"/>
            <a:headEnd/>
            <a:tailEnd/>
          </a:ln>
        </p:spPr>
        <p:txBody>
          <a:bodyPr>
            <a:spAutoFit/>
          </a:bodyPr>
          <a:lstStyle/>
          <a:p>
            <a:pPr algn="ctr" eaLnBrk="1" hangingPunct="1"/>
            <a:r>
              <a:rPr lang="en-US" sz="2400"/>
              <a:t>Subjective</a:t>
            </a:r>
          </a:p>
        </p:txBody>
      </p:sp>
      <p:sp>
        <p:nvSpPr>
          <p:cNvPr id="9222" name="TextBox 8"/>
          <p:cNvSpPr txBox="1">
            <a:spLocks noChangeArrowheads="1"/>
          </p:cNvSpPr>
          <p:nvPr/>
        </p:nvSpPr>
        <p:spPr bwMode="auto">
          <a:xfrm>
            <a:off x="4673600" y="2895601"/>
            <a:ext cx="2540000" cy="461963"/>
          </a:xfrm>
          <a:prstGeom prst="rect">
            <a:avLst/>
          </a:prstGeom>
          <a:solidFill>
            <a:srgbClr val="CCE9AD"/>
          </a:solidFill>
          <a:ln w="9525">
            <a:solidFill>
              <a:schemeClr val="tx1"/>
            </a:solidFill>
            <a:miter lim="800000"/>
            <a:headEnd/>
            <a:tailEnd/>
          </a:ln>
        </p:spPr>
        <p:txBody>
          <a:bodyPr>
            <a:spAutoFit/>
          </a:bodyPr>
          <a:lstStyle/>
          <a:p>
            <a:pPr algn="ctr" eaLnBrk="1" hangingPunct="1"/>
            <a:r>
              <a:rPr lang="en-US" sz="2400"/>
              <a:t>Empirical</a:t>
            </a:r>
          </a:p>
        </p:txBody>
      </p:sp>
      <p:cxnSp>
        <p:nvCxnSpPr>
          <p:cNvPr id="11" name="Straight Connector 10"/>
          <p:cNvCxnSpPr>
            <a:stCxn id="9219" idx="2"/>
          </p:cNvCxnSpPr>
          <p:nvPr/>
        </p:nvCxnSpPr>
        <p:spPr>
          <a:xfrm>
            <a:off x="5943600" y="2290764"/>
            <a:ext cx="0" cy="6048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489200" y="2592388"/>
            <a:ext cx="6908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220" idx="0"/>
          </p:cNvCxnSpPr>
          <p:nvPr/>
        </p:nvCxnSpPr>
        <p:spPr>
          <a:xfrm>
            <a:off x="2489200" y="2592388"/>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221" idx="0"/>
          </p:cNvCxnSpPr>
          <p:nvPr/>
        </p:nvCxnSpPr>
        <p:spPr>
          <a:xfrm>
            <a:off x="9398000" y="2592388"/>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117600" y="4724400"/>
            <a:ext cx="10058400" cy="9906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243" name="Title 1"/>
          <p:cNvSpPr>
            <a:spLocks noGrp="1"/>
          </p:cNvSpPr>
          <p:nvPr>
            <p:ph type="title"/>
          </p:nvPr>
        </p:nvSpPr>
        <p:spPr>
          <a:xfrm>
            <a:off x="838200" y="76200"/>
            <a:ext cx="10515600" cy="914400"/>
          </a:xfrm>
        </p:spPr>
        <p:txBody>
          <a:bodyPr/>
          <a:lstStyle/>
          <a:p>
            <a:pPr algn="ctr"/>
            <a:r>
              <a:rPr lang="en-US" dirty="0" smtClean="0"/>
              <a:t>Classical Probability</a:t>
            </a:r>
          </a:p>
        </p:txBody>
      </p:sp>
      <p:sp>
        <p:nvSpPr>
          <p:cNvPr id="10244" name="TextBox 1"/>
          <p:cNvSpPr txBox="1">
            <a:spLocks noChangeArrowheads="1"/>
          </p:cNvSpPr>
          <p:nvPr/>
        </p:nvSpPr>
        <p:spPr bwMode="auto">
          <a:xfrm>
            <a:off x="2743200" y="1295401"/>
            <a:ext cx="6400800" cy="461963"/>
          </a:xfrm>
          <a:prstGeom prst="rect">
            <a:avLst/>
          </a:prstGeom>
          <a:solidFill>
            <a:srgbClr val="F7F7A7"/>
          </a:solidFill>
          <a:ln w="9525">
            <a:solidFill>
              <a:schemeClr val="tx1"/>
            </a:solidFill>
            <a:miter lim="800000"/>
            <a:headEnd/>
            <a:tailEnd/>
          </a:ln>
        </p:spPr>
        <p:txBody>
          <a:bodyPr>
            <a:spAutoFit/>
          </a:bodyPr>
          <a:lstStyle/>
          <a:p>
            <a:pPr eaLnBrk="1" hangingPunct="1"/>
            <a:r>
              <a:rPr lang="en-US" sz="2400"/>
              <a:t>Methods of Assigning Probability</a:t>
            </a:r>
          </a:p>
        </p:txBody>
      </p:sp>
      <p:sp>
        <p:nvSpPr>
          <p:cNvPr id="10245" name="TextBox 6"/>
          <p:cNvSpPr txBox="1">
            <a:spLocks noChangeArrowheads="1"/>
          </p:cNvSpPr>
          <p:nvPr/>
        </p:nvSpPr>
        <p:spPr bwMode="auto">
          <a:xfrm>
            <a:off x="1219200" y="2362201"/>
            <a:ext cx="2540000" cy="461963"/>
          </a:xfrm>
          <a:prstGeom prst="rect">
            <a:avLst/>
          </a:prstGeom>
          <a:solidFill>
            <a:srgbClr val="C6E6A2"/>
          </a:solidFill>
          <a:ln w="9525">
            <a:solidFill>
              <a:schemeClr val="tx1"/>
            </a:solidFill>
            <a:miter lim="800000"/>
            <a:headEnd/>
            <a:tailEnd/>
          </a:ln>
        </p:spPr>
        <p:txBody>
          <a:bodyPr>
            <a:spAutoFit/>
          </a:bodyPr>
          <a:lstStyle/>
          <a:p>
            <a:pPr algn="ctr" eaLnBrk="1" hangingPunct="1"/>
            <a:r>
              <a:rPr lang="en-US" sz="2400"/>
              <a:t>Classical</a:t>
            </a:r>
          </a:p>
        </p:txBody>
      </p:sp>
      <p:sp>
        <p:nvSpPr>
          <p:cNvPr id="8" name="TextBox 7"/>
          <p:cNvSpPr txBox="1">
            <a:spLocks noChangeArrowheads="1"/>
          </p:cNvSpPr>
          <p:nvPr/>
        </p:nvSpPr>
        <p:spPr bwMode="auto">
          <a:xfrm>
            <a:off x="8128000" y="2362201"/>
            <a:ext cx="2540000" cy="461963"/>
          </a:xfrm>
          <a:prstGeom prst="rect">
            <a:avLst/>
          </a:prstGeom>
          <a:noFill/>
          <a:ln w="9525">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dirty="0" smtClean="0">
                <a:solidFill>
                  <a:schemeClr val="bg1">
                    <a:lumMod val="65000"/>
                  </a:schemeClr>
                </a:solidFill>
              </a:rPr>
              <a:t>Subjective</a:t>
            </a:r>
          </a:p>
        </p:txBody>
      </p:sp>
      <p:sp>
        <p:nvSpPr>
          <p:cNvPr id="9" name="TextBox 8"/>
          <p:cNvSpPr txBox="1">
            <a:spLocks noChangeArrowheads="1"/>
          </p:cNvSpPr>
          <p:nvPr/>
        </p:nvSpPr>
        <p:spPr bwMode="auto">
          <a:xfrm>
            <a:off x="4673600" y="2362201"/>
            <a:ext cx="2540000" cy="461963"/>
          </a:xfrm>
          <a:prstGeom prst="rect">
            <a:avLst/>
          </a:prstGeom>
          <a:noFill/>
          <a:ln w="9525">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dirty="0" smtClean="0">
                <a:solidFill>
                  <a:schemeClr val="bg1">
                    <a:lumMod val="65000"/>
                  </a:schemeClr>
                </a:solidFill>
              </a:rPr>
              <a:t>Empirical</a:t>
            </a:r>
          </a:p>
        </p:txBody>
      </p:sp>
      <p:cxnSp>
        <p:nvCxnSpPr>
          <p:cNvPr id="11" name="Straight Connector 10"/>
          <p:cNvCxnSpPr>
            <a:stCxn id="10244" idx="2"/>
          </p:cNvCxnSpPr>
          <p:nvPr/>
        </p:nvCxnSpPr>
        <p:spPr>
          <a:xfrm>
            <a:off x="5943600" y="1757363"/>
            <a:ext cx="0" cy="6048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489200" y="2058988"/>
            <a:ext cx="6908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0245" idx="0"/>
          </p:cNvCxnSpPr>
          <p:nvPr/>
        </p:nvCxnSpPr>
        <p:spPr>
          <a:xfrm>
            <a:off x="2489200" y="2058988"/>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8" idx="0"/>
          </p:cNvCxnSpPr>
          <p:nvPr/>
        </p:nvCxnSpPr>
        <p:spPr>
          <a:xfrm>
            <a:off x="9398000" y="2058988"/>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252" name="Text Box 6"/>
          <p:cNvSpPr txBox="1">
            <a:spLocks noChangeArrowheads="1"/>
          </p:cNvSpPr>
          <p:nvPr/>
        </p:nvSpPr>
        <p:spPr bwMode="auto">
          <a:xfrm>
            <a:off x="1117600" y="5005389"/>
            <a:ext cx="2235200" cy="396875"/>
          </a:xfrm>
          <a:prstGeom prst="rect">
            <a:avLst/>
          </a:prstGeom>
          <a:noFill/>
          <a:ln w="9525">
            <a:noFill/>
            <a:miter lim="800000"/>
            <a:headEnd/>
            <a:tailEnd/>
          </a:ln>
          <a:effectLst/>
        </p:spPr>
        <p:txBody>
          <a:bodyPr>
            <a:spAutoFit/>
          </a:bodyPr>
          <a:lstStyle/>
          <a:p>
            <a:pPr eaLnBrk="1" hangingPunct="1"/>
            <a:r>
              <a:rPr lang="en-US" sz="2000" i="1"/>
              <a:t>P(A)</a:t>
            </a:r>
            <a:r>
              <a:rPr lang="en-US" sz="2000"/>
              <a:t>  =</a:t>
            </a:r>
          </a:p>
        </p:txBody>
      </p:sp>
      <p:sp>
        <p:nvSpPr>
          <p:cNvPr id="10253" name="Text Box 7"/>
          <p:cNvSpPr txBox="1">
            <a:spLocks noChangeArrowheads="1"/>
          </p:cNvSpPr>
          <p:nvPr/>
        </p:nvSpPr>
        <p:spPr bwMode="auto">
          <a:xfrm>
            <a:off x="2336800" y="4724400"/>
            <a:ext cx="8839200" cy="954088"/>
          </a:xfrm>
          <a:prstGeom prst="rect">
            <a:avLst/>
          </a:prstGeom>
          <a:noFill/>
          <a:ln w="9525">
            <a:noFill/>
            <a:miter lim="800000"/>
            <a:headEnd/>
            <a:tailEnd/>
          </a:ln>
          <a:effectLst/>
        </p:spPr>
        <p:txBody>
          <a:bodyPr>
            <a:spAutoFit/>
          </a:bodyPr>
          <a:lstStyle/>
          <a:p>
            <a:pPr algn="ctr" eaLnBrk="1" hangingPunct="1">
              <a:lnSpc>
                <a:spcPct val="140000"/>
              </a:lnSpc>
            </a:pPr>
            <a:r>
              <a:rPr lang="en-US" sz="2000"/>
              <a:t>Number of possible outcomes that constitute Event </a:t>
            </a:r>
            <a:r>
              <a:rPr lang="en-US" sz="2000" i="1"/>
              <a:t>A</a:t>
            </a:r>
          </a:p>
          <a:p>
            <a:pPr algn="ctr" eaLnBrk="1" hangingPunct="1">
              <a:lnSpc>
                <a:spcPct val="140000"/>
              </a:lnSpc>
            </a:pPr>
            <a:r>
              <a:rPr lang="en-US" sz="2000"/>
              <a:t>Total number of possible outcomes in the sample space</a:t>
            </a:r>
          </a:p>
        </p:txBody>
      </p:sp>
      <p:sp>
        <p:nvSpPr>
          <p:cNvPr id="10254" name="Rectangle 1"/>
          <p:cNvSpPr>
            <a:spLocks noChangeArrowheads="1"/>
          </p:cNvSpPr>
          <p:nvPr/>
        </p:nvSpPr>
        <p:spPr bwMode="auto">
          <a:xfrm>
            <a:off x="508000" y="3276600"/>
            <a:ext cx="11401778" cy="984885"/>
          </a:xfrm>
          <a:prstGeom prst="rect">
            <a:avLst/>
          </a:prstGeom>
          <a:noFill/>
          <a:ln w="9525">
            <a:noFill/>
            <a:miter lim="800000"/>
            <a:headEnd/>
            <a:tailEnd/>
          </a:ln>
        </p:spPr>
        <p:txBody>
          <a:bodyPr wrap="square">
            <a:spAutoFit/>
          </a:bodyPr>
          <a:lstStyle/>
          <a:p>
            <a:pPr marL="342900" indent="-342900" eaLnBrk="1" hangingPunct="1">
              <a:spcBef>
                <a:spcPts val="1200"/>
              </a:spcBef>
              <a:buFont typeface="Arial" pitchFamily="34" charset="0"/>
              <a:buChar char="•"/>
            </a:pPr>
            <a:r>
              <a:rPr lang="en-US" sz="2400" dirty="0"/>
              <a:t>Used when the number of possible outcomes of the event of interest is known</a:t>
            </a:r>
          </a:p>
          <a:p>
            <a:pPr marL="342900" indent="-342900" eaLnBrk="1" hangingPunct="1">
              <a:spcBef>
                <a:spcPts val="1200"/>
              </a:spcBef>
              <a:buFont typeface="Arial" pitchFamily="34" charset="0"/>
              <a:buChar char="•"/>
            </a:pPr>
            <a:r>
              <a:rPr lang="en-US" sz="2400" dirty="0"/>
              <a:t>Formula for classical probability</a:t>
            </a:r>
          </a:p>
        </p:txBody>
      </p:sp>
      <p:cxnSp>
        <p:nvCxnSpPr>
          <p:cNvPr id="4" name="Straight Connector 3"/>
          <p:cNvCxnSpPr/>
          <p:nvPr/>
        </p:nvCxnSpPr>
        <p:spPr>
          <a:xfrm>
            <a:off x="2540000" y="5232400"/>
            <a:ext cx="8432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245" idx="2"/>
          </p:cNvCxnSpPr>
          <p:nvPr/>
        </p:nvCxnSpPr>
        <p:spPr>
          <a:xfrm>
            <a:off x="2489200" y="2824164"/>
            <a:ext cx="0" cy="452437"/>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57" name="Rectangle 18"/>
          <p:cNvSpPr>
            <a:spLocks noChangeArrowheads="1"/>
          </p:cNvSpPr>
          <p:nvPr/>
        </p:nvSpPr>
        <p:spPr bwMode="auto">
          <a:xfrm>
            <a:off x="2286000" y="5715001"/>
            <a:ext cx="7670800" cy="646113"/>
          </a:xfrm>
          <a:prstGeom prst="rect">
            <a:avLst/>
          </a:prstGeom>
          <a:noFill/>
          <a:ln w="9525">
            <a:noFill/>
            <a:miter lim="800000"/>
            <a:headEnd/>
            <a:tailEnd/>
          </a:ln>
        </p:spPr>
        <p:txBody>
          <a:bodyPr>
            <a:spAutoFit/>
          </a:bodyPr>
          <a:lstStyle/>
          <a:p>
            <a:pPr eaLnBrk="1" hangingPunct="1"/>
            <a:r>
              <a:rPr lang="en-US"/>
              <a:t>where:</a:t>
            </a:r>
          </a:p>
          <a:p>
            <a:pPr eaLnBrk="1" hangingPunct="1"/>
            <a:r>
              <a:rPr lang="en-US" i="1"/>
              <a:t>      P</a:t>
            </a:r>
            <a:r>
              <a:rPr lang="en-US"/>
              <a:t>(</a:t>
            </a:r>
            <a:r>
              <a:rPr lang="en-US" i="1"/>
              <a:t>A</a:t>
            </a:r>
            <a:r>
              <a:rPr lang="en-US"/>
              <a:t>) = The probability that Event </a:t>
            </a:r>
            <a:r>
              <a:rPr lang="en-US" i="1"/>
              <a:t>A </a:t>
            </a:r>
            <a:r>
              <a:rPr lang="en-US"/>
              <a:t>will occur</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838200" y="76200"/>
            <a:ext cx="10515600" cy="914400"/>
          </a:xfrm>
        </p:spPr>
        <p:txBody>
          <a:bodyPr/>
          <a:lstStyle/>
          <a:p>
            <a:r>
              <a:rPr lang="en-US" smtClean="0"/>
              <a:t>Classical Probability Example</a:t>
            </a:r>
          </a:p>
        </p:txBody>
      </p:sp>
      <p:sp>
        <p:nvSpPr>
          <p:cNvPr id="11269" name="Content Placeholder 3"/>
          <p:cNvSpPr>
            <a:spLocks noGrp="1"/>
          </p:cNvSpPr>
          <p:nvPr>
            <p:ph idx="1"/>
          </p:nvPr>
        </p:nvSpPr>
        <p:spPr>
          <a:xfrm>
            <a:off x="575734" y="1336500"/>
            <a:ext cx="8596668" cy="3880773"/>
          </a:xfrm>
        </p:spPr>
        <p:txBody>
          <a:bodyPr>
            <a:noAutofit/>
          </a:bodyPr>
          <a:lstStyle/>
          <a:p>
            <a:pPr>
              <a:defRPr/>
            </a:pPr>
            <a:r>
              <a:rPr lang="en-US" sz="2400" dirty="0" smtClean="0">
                <a:solidFill>
                  <a:schemeClr val="tx1"/>
                </a:solidFill>
              </a:rPr>
              <a:t>Experiment:  Roll a die once</a:t>
            </a:r>
          </a:p>
          <a:p>
            <a:pPr>
              <a:defRPr/>
            </a:pPr>
            <a:r>
              <a:rPr lang="en-US" sz="2400" dirty="0" smtClean="0">
                <a:solidFill>
                  <a:schemeClr val="tx1"/>
                </a:solidFill>
              </a:rPr>
              <a:t>Sample space = {1, 2, 3, 4, 5, 6}</a:t>
            </a:r>
          </a:p>
          <a:p>
            <a:pPr>
              <a:defRPr/>
            </a:pPr>
            <a:endParaRPr lang="en-US" sz="2400" dirty="0" smtClean="0">
              <a:solidFill>
                <a:schemeClr val="tx1"/>
              </a:solidFill>
            </a:endParaRPr>
          </a:p>
          <a:p>
            <a:pPr>
              <a:defRPr/>
            </a:pPr>
            <a:r>
              <a:rPr lang="en-US" sz="2400" dirty="0" smtClean="0">
                <a:solidFill>
                  <a:schemeClr val="tx1"/>
                </a:solidFill>
              </a:rPr>
              <a:t>Define Event A as rolling a </a:t>
            </a:r>
            <a:r>
              <a:rPr lang="en-US" sz="2400" b="1" dirty="0" smtClean="0">
                <a:solidFill>
                  <a:schemeClr val="tx1"/>
                </a:solidFill>
              </a:rPr>
              <a:t>five</a:t>
            </a:r>
          </a:p>
          <a:p>
            <a:pPr lvl="1">
              <a:defRPr/>
            </a:pPr>
            <a:r>
              <a:rPr lang="en-US" sz="2400" dirty="0" smtClean="0">
                <a:solidFill>
                  <a:schemeClr val="tx1"/>
                </a:solidFill>
              </a:rPr>
              <a:t>There are six possible outcomes in the sample space</a:t>
            </a:r>
          </a:p>
          <a:p>
            <a:pPr lvl="1">
              <a:defRPr/>
            </a:pPr>
            <a:r>
              <a:rPr lang="en-US" sz="2400" dirty="0" smtClean="0">
                <a:solidFill>
                  <a:schemeClr val="tx1"/>
                </a:solidFill>
              </a:rPr>
              <a:t>Event A (rolling a five) can happen one way</a:t>
            </a:r>
          </a:p>
          <a:p>
            <a:pPr lvl="1">
              <a:defRPr/>
            </a:pPr>
            <a:endParaRPr lang="en-US" sz="2400" dirty="0" smtClean="0">
              <a:solidFill>
                <a:schemeClr val="tx1"/>
              </a:solidFill>
            </a:endParaRPr>
          </a:p>
          <a:p>
            <a:pPr>
              <a:defRPr/>
            </a:pPr>
            <a:r>
              <a:rPr lang="en-US" sz="2400" i="1" dirty="0" smtClean="0">
                <a:solidFill>
                  <a:schemeClr val="tx1"/>
                </a:solidFill>
              </a:rPr>
              <a:t>P(A)</a:t>
            </a:r>
            <a:r>
              <a:rPr lang="en-US" sz="2400" dirty="0" smtClean="0">
                <a:solidFill>
                  <a:schemeClr val="tx1"/>
                </a:solidFill>
              </a:rPr>
              <a:t> = 1/6 = 0.167, or a 16.7% probability</a:t>
            </a:r>
          </a:p>
          <a:p>
            <a:pPr lvl="1">
              <a:defRPr/>
            </a:pPr>
            <a:r>
              <a:rPr lang="en-US" sz="2400" dirty="0" smtClean="0">
                <a:solidFill>
                  <a:schemeClr val="tx1"/>
                </a:solidFill>
              </a:rPr>
              <a:t>This is a </a:t>
            </a:r>
            <a:r>
              <a:rPr lang="en-US" sz="2400" b="1" dirty="0" smtClean="0">
                <a:solidFill>
                  <a:schemeClr val="tx1"/>
                </a:solidFill>
              </a:rPr>
              <a:t>Simple Probability:</a:t>
            </a:r>
            <a:r>
              <a:rPr lang="en-US" sz="2400" dirty="0" smtClean="0">
                <a:solidFill>
                  <a:schemeClr val="tx1"/>
                </a:solidFill>
              </a:rPr>
              <a:t> it represents the likelihood of a single (simple) event occurring by itself</a:t>
            </a:r>
          </a:p>
        </p:txBody>
      </p:sp>
      <p:pic>
        <p:nvPicPr>
          <p:cNvPr id="11268" name="Content Placeholder 1"/>
          <p:cNvPicPr>
            <a:picLocks noChangeAspect="1"/>
          </p:cNvPicPr>
          <p:nvPr/>
        </p:nvPicPr>
        <p:blipFill>
          <a:blip r:embed="rId2" cstate="print"/>
          <a:srcRect/>
          <a:stretch>
            <a:fillRect/>
          </a:stretch>
        </p:blipFill>
        <p:spPr bwMode="auto">
          <a:xfrm>
            <a:off x="8595784" y="1371601"/>
            <a:ext cx="2681816" cy="1173163"/>
          </a:xfrm>
          <a:prstGeom prst="rect">
            <a:avLst/>
          </a:prstGeom>
          <a:noFill/>
          <a:ln w="9525">
            <a:noFill/>
            <a:miter lim="800000"/>
            <a:headEnd/>
            <a:tailEnd/>
          </a:ln>
          <a:effectLst/>
        </p:spPr>
      </p:pic>
      <p:sp>
        <p:nvSpPr>
          <p:cNvPr id="5" name="Oval 4"/>
          <p:cNvSpPr/>
          <p:nvPr/>
        </p:nvSpPr>
        <p:spPr>
          <a:xfrm>
            <a:off x="9347200" y="1828800"/>
            <a:ext cx="12192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8" name="Elbow Connector 17"/>
          <p:cNvCxnSpPr/>
          <p:nvPr/>
        </p:nvCxnSpPr>
        <p:spPr>
          <a:xfrm flipV="1">
            <a:off x="5712178" y="2667000"/>
            <a:ext cx="4244622" cy="392289"/>
          </a:xfrm>
          <a:prstGeom prst="bentConnector3">
            <a:avLst>
              <a:gd name="adj1" fmla="val 50000"/>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38200" y="76200"/>
            <a:ext cx="10515600" cy="914400"/>
          </a:xfrm>
        </p:spPr>
        <p:txBody>
          <a:bodyPr/>
          <a:lstStyle/>
          <a:p>
            <a:r>
              <a:rPr lang="en-US" smtClean="0"/>
              <a:t>Classical Probability Example</a:t>
            </a:r>
          </a:p>
        </p:txBody>
      </p:sp>
      <p:sp>
        <p:nvSpPr>
          <p:cNvPr id="12291" name="Content Placeholder 3"/>
          <p:cNvSpPr>
            <a:spLocks noGrp="1"/>
          </p:cNvSpPr>
          <p:nvPr>
            <p:ph idx="1"/>
          </p:nvPr>
        </p:nvSpPr>
        <p:spPr>
          <a:xfrm>
            <a:off x="632177" y="1483255"/>
            <a:ext cx="10611555" cy="3880773"/>
          </a:xfrm>
        </p:spPr>
        <p:txBody>
          <a:bodyPr>
            <a:normAutofit/>
          </a:bodyPr>
          <a:lstStyle/>
          <a:p>
            <a:pPr>
              <a:spcBef>
                <a:spcPts val="1800"/>
              </a:spcBef>
            </a:pPr>
            <a:r>
              <a:rPr lang="en-US" sz="2400" dirty="0" smtClean="0"/>
              <a:t>Experiment:  Roll a die once</a:t>
            </a:r>
          </a:p>
          <a:p>
            <a:pPr>
              <a:spcBef>
                <a:spcPts val="1800"/>
              </a:spcBef>
            </a:pPr>
            <a:r>
              <a:rPr lang="en-US" sz="2400" dirty="0" smtClean="0"/>
              <a:t>Sample space = {1, 2, 3, 4, 5, 6}</a:t>
            </a:r>
          </a:p>
          <a:p>
            <a:pPr>
              <a:spcBef>
                <a:spcPts val="1800"/>
              </a:spcBef>
            </a:pPr>
            <a:endParaRPr lang="en-US" sz="2400" dirty="0" smtClean="0"/>
          </a:p>
          <a:p>
            <a:pPr>
              <a:spcBef>
                <a:spcPts val="1800"/>
              </a:spcBef>
            </a:pPr>
            <a:r>
              <a:rPr lang="en-US" sz="2400" dirty="0" smtClean="0"/>
              <a:t>Classical probability assumes that each event in the sample space has the </a:t>
            </a:r>
            <a:r>
              <a:rPr lang="en-US" sz="2400" b="1" dirty="0" smtClean="0"/>
              <a:t>same likelihood </a:t>
            </a:r>
            <a:r>
              <a:rPr lang="en-US" sz="2400" dirty="0" smtClean="0"/>
              <a:t>of occurring</a:t>
            </a:r>
          </a:p>
          <a:p>
            <a:pPr>
              <a:spcBef>
                <a:spcPts val="1800"/>
              </a:spcBef>
            </a:pPr>
            <a:r>
              <a:rPr lang="en-US" sz="2400" dirty="0" smtClean="0"/>
              <a:t>The set of events is </a:t>
            </a:r>
            <a:r>
              <a:rPr lang="en-US" sz="2400" b="1" dirty="0" smtClean="0"/>
              <a:t>collectively exhaustive i</a:t>
            </a:r>
            <a:r>
              <a:rPr lang="en-US" sz="2400" dirty="0" smtClean="0"/>
              <a:t>f the sample space includes every possible simple event that can occur</a:t>
            </a:r>
          </a:p>
        </p:txBody>
      </p:sp>
      <p:pic>
        <p:nvPicPr>
          <p:cNvPr id="12292" name="Content Placeholder 1"/>
          <p:cNvPicPr>
            <a:picLocks noChangeAspect="1"/>
          </p:cNvPicPr>
          <p:nvPr/>
        </p:nvPicPr>
        <p:blipFill>
          <a:blip r:embed="rId2" cstate="print"/>
          <a:srcRect/>
          <a:stretch>
            <a:fillRect/>
          </a:stretch>
        </p:blipFill>
        <p:spPr bwMode="auto">
          <a:xfrm>
            <a:off x="8595784" y="1371601"/>
            <a:ext cx="2681816" cy="1173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641600" y="4724400"/>
            <a:ext cx="7213600" cy="9906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315" name="Title 1"/>
          <p:cNvSpPr>
            <a:spLocks noGrp="1"/>
          </p:cNvSpPr>
          <p:nvPr>
            <p:ph type="title"/>
          </p:nvPr>
        </p:nvSpPr>
        <p:spPr>
          <a:xfrm>
            <a:off x="838200" y="76200"/>
            <a:ext cx="10515600" cy="914400"/>
          </a:xfrm>
        </p:spPr>
        <p:txBody>
          <a:bodyPr/>
          <a:lstStyle/>
          <a:p>
            <a:r>
              <a:rPr lang="en-US" smtClean="0"/>
              <a:t>Empirical Probability</a:t>
            </a:r>
          </a:p>
        </p:txBody>
      </p:sp>
      <p:sp>
        <p:nvSpPr>
          <p:cNvPr id="13316" name="TextBox 1"/>
          <p:cNvSpPr txBox="1">
            <a:spLocks noChangeArrowheads="1"/>
          </p:cNvSpPr>
          <p:nvPr/>
        </p:nvSpPr>
        <p:spPr bwMode="auto">
          <a:xfrm>
            <a:off x="2743200" y="1295401"/>
            <a:ext cx="6400800" cy="461963"/>
          </a:xfrm>
          <a:prstGeom prst="rect">
            <a:avLst/>
          </a:prstGeom>
          <a:solidFill>
            <a:srgbClr val="F7F7A7"/>
          </a:solidFill>
          <a:ln w="9525">
            <a:solidFill>
              <a:schemeClr val="tx1"/>
            </a:solidFill>
            <a:miter lim="800000"/>
            <a:headEnd/>
            <a:tailEnd/>
          </a:ln>
        </p:spPr>
        <p:txBody>
          <a:bodyPr>
            <a:spAutoFit/>
          </a:bodyPr>
          <a:lstStyle/>
          <a:p>
            <a:pPr eaLnBrk="1" hangingPunct="1"/>
            <a:r>
              <a:rPr lang="en-US" sz="2400"/>
              <a:t>Methods of Assigning Probability</a:t>
            </a:r>
          </a:p>
        </p:txBody>
      </p:sp>
      <p:sp>
        <p:nvSpPr>
          <p:cNvPr id="7" name="TextBox 6"/>
          <p:cNvSpPr txBox="1">
            <a:spLocks noChangeArrowheads="1"/>
          </p:cNvSpPr>
          <p:nvPr/>
        </p:nvSpPr>
        <p:spPr bwMode="auto">
          <a:xfrm>
            <a:off x="1219200" y="2362201"/>
            <a:ext cx="2540000" cy="461963"/>
          </a:xfrm>
          <a:prstGeom prst="rect">
            <a:avLst/>
          </a:prstGeom>
          <a:noFill/>
          <a:ln w="9525">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dirty="0" smtClean="0">
                <a:solidFill>
                  <a:schemeClr val="bg1">
                    <a:lumMod val="65000"/>
                  </a:schemeClr>
                </a:solidFill>
              </a:rPr>
              <a:t>Classical</a:t>
            </a:r>
          </a:p>
        </p:txBody>
      </p:sp>
      <p:sp>
        <p:nvSpPr>
          <p:cNvPr id="8" name="TextBox 7"/>
          <p:cNvSpPr txBox="1">
            <a:spLocks noChangeArrowheads="1"/>
          </p:cNvSpPr>
          <p:nvPr/>
        </p:nvSpPr>
        <p:spPr bwMode="auto">
          <a:xfrm>
            <a:off x="8128000" y="2362201"/>
            <a:ext cx="2540000" cy="461963"/>
          </a:xfrm>
          <a:prstGeom prst="rect">
            <a:avLst/>
          </a:prstGeom>
          <a:noFill/>
          <a:ln w="9525">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dirty="0" smtClean="0">
                <a:solidFill>
                  <a:schemeClr val="bg1">
                    <a:lumMod val="65000"/>
                  </a:schemeClr>
                </a:solidFill>
              </a:rPr>
              <a:t>Subjective</a:t>
            </a:r>
          </a:p>
        </p:txBody>
      </p:sp>
      <p:sp>
        <p:nvSpPr>
          <p:cNvPr id="13319" name="TextBox 8"/>
          <p:cNvSpPr txBox="1">
            <a:spLocks noChangeArrowheads="1"/>
          </p:cNvSpPr>
          <p:nvPr/>
        </p:nvSpPr>
        <p:spPr bwMode="auto">
          <a:xfrm>
            <a:off x="4673600" y="2362201"/>
            <a:ext cx="2540000" cy="461963"/>
          </a:xfrm>
          <a:prstGeom prst="rect">
            <a:avLst/>
          </a:prstGeom>
          <a:solidFill>
            <a:srgbClr val="CCE9AD"/>
          </a:solidFill>
          <a:ln w="9525">
            <a:solidFill>
              <a:schemeClr val="tx1"/>
            </a:solidFill>
            <a:miter lim="800000"/>
            <a:headEnd/>
            <a:tailEnd/>
          </a:ln>
        </p:spPr>
        <p:txBody>
          <a:bodyPr>
            <a:spAutoFit/>
          </a:bodyPr>
          <a:lstStyle/>
          <a:p>
            <a:pPr algn="ctr" eaLnBrk="1" hangingPunct="1"/>
            <a:r>
              <a:rPr lang="en-US" sz="2400"/>
              <a:t>Empirical</a:t>
            </a:r>
          </a:p>
        </p:txBody>
      </p:sp>
      <p:cxnSp>
        <p:nvCxnSpPr>
          <p:cNvPr id="11" name="Straight Connector 10"/>
          <p:cNvCxnSpPr>
            <a:stCxn id="13316" idx="2"/>
          </p:cNvCxnSpPr>
          <p:nvPr/>
        </p:nvCxnSpPr>
        <p:spPr>
          <a:xfrm>
            <a:off x="5943600" y="1757363"/>
            <a:ext cx="0" cy="6048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489200" y="2058988"/>
            <a:ext cx="6908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7" idx="0"/>
          </p:cNvCxnSpPr>
          <p:nvPr/>
        </p:nvCxnSpPr>
        <p:spPr>
          <a:xfrm>
            <a:off x="2489200" y="2058988"/>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8" idx="0"/>
          </p:cNvCxnSpPr>
          <p:nvPr/>
        </p:nvCxnSpPr>
        <p:spPr>
          <a:xfrm>
            <a:off x="9398000" y="2058988"/>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324" name="Text Box 6"/>
          <p:cNvSpPr txBox="1">
            <a:spLocks noChangeArrowheads="1"/>
          </p:cNvSpPr>
          <p:nvPr/>
        </p:nvSpPr>
        <p:spPr bwMode="auto">
          <a:xfrm>
            <a:off x="2641600" y="5029201"/>
            <a:ext cx="2235200" cy="396875"/>
          </a:xfrm>
          <a:prstGeom prst="rect">
            <a:avLst/>
          </a:prstGeom>
          <a:noFill/>
          <a:ln w="9525">
            <a:noFill/>
            <a:miter lim="800000"/>
            <a:headEnd/>
            <a:tailEnd/>
          </a:ln>
          <a:effectLst/>
        </p:spPr>
        <p:txBody>
          <a:bodyPr>
            <a:spAutoFit/>
          </a:bodyPr>
          <a:lstStyle/>
          <a:p>
            <a:pPr eaLnBrk="1" hangingPunct="1"/>
            <a:r>
              <a:rPr lang="en-US" sz="2000" i="1"/>
              <a:t>P(A)</a:t>
            </a:r>
            <a:r>
              <a:rPr lang="en-US" sz="2000"/>
              <a:t>  =</a:t>
            </a:r>
          </a:p>
        </p:txBody>
      </p:sp>
      <p:sp>
        <p:nvSpPr>
          <p:cNvPr id="13325" name="Text Box 7"/>
          <p:cNvSpPr txBox="1">
            <a:spLocks noChangeArrowheads="1"/>
          </p:cNvSpPr>
          <p:nvPr/>
        </p:nvSpPr>
        <p:spPr bwMode="auto">
          <a:xfrm>
            <a:off x="3759200" y="4724400"/>
            <a:ext cx="6096000" cy="954088"/>
          </a:xfrm>
          <a:prstGeom prst="rect">
            <a:avLst/>
          </a:prstGeom>
          <a:noFill/>
          <a:ln w="9525">
            <a:noFill/>
            <a:miter lim="800000"/>
            <a:headEnd/>
            <a:tailEnd/>
          </a:ln>
          <a:effectLst/>
        </p:spPr>
        <p:txBody>
          <a:bodyPr>
            <a:spAutoFit/>
          </a:bodyPr>
          <a:lstStyle/>
          <a:p>
            <a:pPr algn="ctr" eaLnBrk="1" hangingPunct="1">
              <a:lnSpc>
                <a:spcPct val="140000"/>
              </a:lnSpc>
            </a:pPr>
            <a:r>
              <a:rPr lang="en-US" sz="2000"/>
              <a:t>Frequency in which Event </a:t>
            </a:r>
            <a:r>
              <a:rPr lang="en-US" sz="2000" i="1"/>
              <a:t>A</a:t>
            </a:r>
            <a:r>
              <a:rPr lang="en-US" sz="2000"/>
              <a:t> occurs</a:t>
            </a:r>
          </a:p>
          <a:p>
            <a:pPr algn="ctr" eaLnBrk="1" hangingPunct="1">
              <a:lnSpc>
                <a:spcPct val="140000"/>
              </a:lnSpc>
            </a:pPr>
            <a:r>
              <a:rPr lang="en-US" sz="2000"/>
              <a:t>Total number of observations</a:t>
            </a:r>
          </a:p>
        </p:txBody>
      </p:sp>
      <p:sp>
        <p:nvSpPr>
          <p:cNvPr id="13326" name="Rectangle 1"/>
          <p:cNvSpPr>
            <a:spLocks noChangeArrowheads="1"/>
          </p:cNvSpPr>
          <p:nvPr/>
        </p:nvSpPr>
        <p:spPr bwMode="auto">
          <a:xfrm>
            <a:off x="508000" y="3276600"/>
            <a:ext cx="11074400" cy="1354138"/>
          </a:xfrm>
          <a:prstGeom prst="rect">
            <a:avLst/>
          </a:prstGeom>
          <a:noFill/>
          <a:ln w="9525">
            <a:noFill/>
            <a:miter lim="800000"/>
            <a:headEnd/>
            <a:tailEnd/>
          </a:ln>
        </p:spPr>
        <p:txBody>
          <a:bodyPr>
            <a:spAutoFit/>
          </a:bodyPr>
          <a:lstStyle/>
          <a:p>
            <a:pPr marL="342900" indent="-342900" eaLnBrk="1" hangingPunct="1">
              <a:spcBef>
                <a:spcPts val="1200"/>
              </a:spcBef>
              <a:buFont typeface="Arial" pitchFamily="34" charset="0"/>
              <a:buChar char="•"/>
            </a:pPr>
            <a:r>
              <a:rPr lang="en-US" sz="2400" dirty="0"/>
              <a:t>Involves conducting an experiment to observe the frequency with which an event occurs</a:t>
            </a:r>
          </a:p>
          <a:p>
            <a:pPr marL="342900" indent="-342900" eaLnBrk="1" hangingPunct="1">
              <a:spcBef>
                <a:spcPts val="1200"/>
              </a:spcBef>
              <a:buFont typeface="Arial" pitchFamily="34" charset="0"/>
              <a:buChar char="•"/>
            </a:pPr>
            <a:r>
              <a:rPr lang="en-US" sz="2400" dirty="0"/>
              <a:t>Formula for empirical probability</a:t>
            </a:r>
          </a:p>
        </p:txBody>
      </p:sp>
      <p:cxnSp>
        <p:nvCxnSpPr>
          <p:cNvPr id="4" name="Straight Connector 3"/>
          <p:cNvCxnSpPr/>
          <p:nvPr/>
        </p:nvCxnSpPr>
        <p:spPr>
          <a:xfrm>
            <a:off x="4064000" y="5232400"/>
            <a:ext cx="5486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994400" y="2824164"/>
            <a:ext cx="0" cy="452437"/>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838200" y="76200"/>
            <a:ext cx="10515600" cy="914400"/>
          </a:xfrm>
        </p:spPr>
        <p:txBody>
          <a:bodyPr/>
          <a:lstStyle/>
          <a:p>
            <a:r>
              <a:rPr lang="en-US" smtClean="0"/>
              <a:t>Empirical Probability</a:t>
            </a:r>
          </a:p>
        </p:txBody>
      </p:sp>
      <p:sp>
        <p:nvSpPr>
          <p:cNvPr id="18435" name="Rectangle 1"/>
          <p:cNvSpPr>
            <a:spLocks noChangeArrowheads="1"/>
          </p:cNvSpPr>
          <p:nvPr/>
        </p:nvSpPr>
        <p:spPr bwMode="auto">
          <a:xfrm>
            <a:off x="508000" y="835378"/>
            <a:ext cx="11379200" cy="5216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defRPr/>
            </a:pPr>
            <a:r>
              <a:rPr lang="en-US" sz="2400" b="1" dirty="0">
                <a:latin typeface="+mn-lt"/>
                <a:cs typeface="Arial" charset="0"/>
              </a:rPr>
              <a:t>Example:  </a:t>
            </a:r>
            <a:r>
              <a:rPr lang="en-US" sz="2400" dirty="0">
                <a:latin typeface="+mn-lt"/>
                <a:cs typeface="Arial" charset="0"/>
              </a:rPr>
              <a:t>A survey of 400 new graduates asked how much they owed in student loans. The results are shown in the following table:</a:t>
            </a:r>
          </a:p>
          <a:p>
            <a:pPr eaLnBrk="1" hangingPunct="1">
              <a:spcBef>
                <a:spcPts val="1800"/>
              </a:spcBef>
              <a:defRPr/>
            </a:pPr>
            <a:r>
              <a:rPr lang="en-US" b="1" dirty="0">
                <a:latin typeface="+mn-lt"/>
                <a:cs typeface="Arial" charset="0"/>
              </a:rPr>
              <a:t>			     Amount 	         Frequency</a:t>
            </a:r>
          </a:p>
          <a:p>
            <a:pPr eaLnBrk="1" hangingPunct="1">
              <a:defRPr/>
            </a:pPr>
            <a:r>
              <a:rPr lang="en-US" dirty="0">
                <a:latin typeface="+mn-lt"/>
                <a:cs typeface="Arial" charset="0"/>
              </a:rPr>
              <a:t>			$30,000 or more 		  47</a:t>
            </a:r>
          </a:p>
          <a:p>
            <a:pPr eaLnBrk="1" hangingPunct="1">
              <a:defRPr/>
            </a:pPr>
            <a:r>
              <a:rPr lang="en-US" dirty="0">
                <a:latin typeface="+mn-lt"/>
                <a:cs typeface="Arial" charset="0"/>
              </a:rPr>
              <a:t>			$20,000–$29,999 	    	  66</a:t>
            </a:r>
          </a:p>
          <a:p>
            <a:pPr eaLnBrk="1" hangingPunct="1">
              <a:defRPr/>
            </a:pPr>
            <a:r>
              <a:rPr lang="en-US" dirty="0">
                <a:latin typeface="+mn-lt"/>
                <a:cs typeface="Arial" charset="0"/>
              </a:rPr>
              <a:t>			$10,000–$19,999 	  	144</a:t>
            </a:r>
          </a:p>
          <a:p>
            <a:pPr eaLnBrk="1" hangingPunct="1">
              <a:defRPr/>
            </a:pPr>
            <a:r>
              <a:rPr lang="en-US" dirty="0">
                <a:latin typeface="+mn-lt"/>
                <a:cs typeface="Arial" charset="0"/>
              </a:rPr>
              <a:t>			$5,000–$9,999 		102</a:t>
            </a:r>
          </a:p>
          <a:p>
            <a:pPr eaLnBrk="1" hangingPunct="1">
              <a:defRPr/>
            </a:pPr>
            <a:r>
              <a:rPr lang="en-US" dirty="0">
                <a:latin typeface="+mn-lt"/>
                <a:cs typeface="Arial" charset="0"/>
              </a:rPr>
              <a:t>			Less than $5,000		  41</a:t>
            </a:r>
          </a:p>
          <a:p>
            <a:pPr eaLnBrk="1" hangingPunct="1">
              <a:defRPr/>
            </a:pPr>
            <a:r>
              <a:rPr lang="en-US" b="1" dirty="0">
                <a:latin typeface="+mn-lt"/>
                <a:cs typeface="Arial" charset="0"/>
              </a:rPr>
              <a:t>			Total 			</a:t>
            </a:r>
            <a:r>
              <a:rPr lang="en-US" b="1" dirty="0" smtClean="0">
                <a:latin typeface="+mn-lt"/>
                <a:cs typeface="Arial" charset="0"/>
              </a:rPr>
              <a:t>       400</a:t>
            </a:r>
          </a:p>
          <a:p>
            <a:pPr eaLnBrk="1" hangingPunct="1">
              <a:defRPr/>
            </a:pPr>
            <a:endParaRPr lang="en-US" b="1" dirty="0">
              <a:latin typeface="+mn-lt"/>
              <a:cs typeface="Arial" charset="0"/>
            </a:endParaRPr>
          </a:p>
          <a:p>
            <a:pPr eaLnBrk="1" hangingPunct="1">
              <a:spcBef>
                <a:spcPts val="1800"/>
              </a:spcBef>
              <a:defRPr/>
            </a:pPr>
            <a:r>
              <a:rPr lang="en-US" sz="2400" dirty="0">
                <a:latin typeface="+mn-lt"/>
                <a:cs typeface="Arial" charset="0"/>
              </a:rPr>
              <a:t>a)  What is the probability that a randomly selected graduate has between </a:t>
            </a:r>
          </a:p>
          <a:p>
            <a:pPr eaLnBrk="1" hangingPunct="1">
              <a:defRPr/>
            </a:pPr>
            <a:r>
              <a:rPr lang="en-US" sz="2400" dirty="0">
                <a:latin typeface="+mn-lt"/>
                <a:cs typeface="Arial" charset="0"/>
              </a:rPr>
              <a:t>     $5,000–$9,999 in student loans?</a:t>
            </a:r>
          </a:p>
          <a:p>
            <a:pPr eaLnBrk="1" hangingPunct="1">
              <a:spcBef>
                <a:spcPts val="1800"/>
              </a:spcBef>
              <a:defRPr/>
            </a:pPr>
            <a:r>
              <a:rPr lang="en-US" sz="2400" dirty="0">
                <a:latin typeface="+mn-lt"/>
                <a:cs typeface="Arial" charset="0"/>
              </a:rPr>
              <a:t>b)  What is the probability that a randomly selected graduate has $20,000 </a:t>
            </a:r>
          </a:p>
          <a:p>
            <a:pPr eaLnBrk="1" hangingPunct="1">
              <a:defRPr/>
            </a:pPr>
            <a:r>
              <a:rPr lang="en-US" sz="2400" dirty="0">
                <a:latin typeface="+mn-lt"/>
                <a:cs typeface="Arial" charset="0"/>
              </a:rPr>
              <a:t>     or more in student loans?</a:t>
            </a:r>
          </a:p>
        </p:txBody>
      </p:sp>
      <p:sp>
        <p:nvSpPr>
          <p:cNvPr id="3" name="Rectangle 2"/>
          <p:cNvSpPr/>
          <p:nvPr/>
        </p:nvSpPr>
        <p:spPr>
          <a:xfrm>
            <a:off x="1546577" y="1766711"/>
            <a:ext cx="4978400" cy="2133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15622" y="0"/>
            <a:ext cx="10515600" cy="914400"/>
          </a:xfrm>
        </p:spPr>
        <p:txBody>
          <a:bodyPr/>
          <a:lstStyle/>
          <a:p>
            <a:r>
              <a:rPr lang="en-US" smtClean="0"/>
              <a:t>Empirical Probability</a:t>
            </a:r>
          </a:p>
        </p:txBody>
      </p:sp>
      <p:sp>
        <p:nvSpPr>
          <p:cNvPr id="19459" name="Rectangle 1"/>
          <p:cNvSpPr>
            <a:spLocks noChangeArrowheads="1"/>
          </p:cNvSpPr>
          <p:nvPr/>
        </p:nvSpPr>
        <p:spPr bwMode="auto">
          <a:xfrm>
            <a:off x="508000" y="824090"/>
            <a:ext cx="11379200" cy="5109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defRPr/>
            </a:pPr>
            <a:r>
              <a:rPr lang="en-US" sz="2400" b="1" dirty="0">
                <a:latin typeface="+mn-lt"/>
                <a:cs typeface="Arial" charset="0"/>
              </a:rPr>
              <a:t>Example</a:t>
            </a:r>
            <a:r>
              <a:rPr lang="en-US" sz="2000" b="1" dirty="0">
                <a:latin typeface="+mn-lt"/>
                <a:cs typeface="Arial" charset="0"/>
              </a:rPr>
              <a:t>:  </a:t>
            </a:r>
            <a:r>
              <a:rPr lang="en-US" dirty="0">
                <a:solidFill>
                  <a:srgbClr val="00B400"/>
                </a:solidFill>
                <a:latin typeface="+mn-lt"/>
                <a:cs typeface="Arial" charset="0"/>
              </a:rPr>
              <a:t>(Continued)</a:t>
            </a:r>
            <a:endParaRPr lang="en-US" sz="2400" dirty="0">
              <a:solidFill>
                <a:srgbClr val="00B400"/>
              </a:solidFill>
              <a:latin typeface="+mn-lt"/>
              <a:cs typeface="Arial" charset="0"/>
            </a:endParaRPr>
          </a:p>
          <a:p>
            <a:pPr eaLnBrk="1" hangingPunct="1">
              <a:defRPr/>
            </a:pPr>
            <a:r>
              <a:rPr lang="en-US" sz="2000" b="1" dirty="0">
                <a:latin typeface="+mn-lt"/>
                <a:cs typeface="Arial" charset="0"/>
              </a:rPr>
              <a:t>			     </a:t>
            </a:r>
            <a:r>
              <a:rPr lang="en-US" b="1" dirty="0">
                <a:latin typeface="+mn-lt"/>
                <a:cs typeface="Arial" charset="0"/>
              </a:rPr>
              <a:t>Amount 	         Frequency</a:t>
            </a:r>
          </a:p>
          <a:p>
            <a:pPr eaLnBrk="1" hangingPunct="1">
              <a:defRPr/>
            </a:pPr>
            <a:r>
              <a:rPr lang="en-US" dirty="0">
                <a:latin typeface="+mn-lt"/>
                <a:cs typeface="Arial" charset="0"/>
              </a:rPr>
              <a:t>			$30,000 or more 		  47</a:t>
            </a:r>
          </a:p>
          <a:p>
            <a:pPr eaLnBrk="1" hangingPunct="1">
              <a:defRPr/>
            </a:pPr>
            <a:r>
              <a:rPr lang="en-US" dirty="0">
                <a:latin typeface="+mn-lt"/>
                <a:cs typeface="Arial" charset="0"/>
              </a:rPr>
              <a:t>			$20,000–$29,999 	    	  66</a:t>
            </a:r>
          </a:p>
          <a:p>
            <a:pPr eaLnBrk="1" hangingPunct="1">
              <a:defRPr/>
            </a:pPr>
            <a:r>
              <a:rPr lang="en-US" dirty="0">
                <a:latin typeface="+mn-lt"/>
                <a:cs typeface="Arial" charset="0"/>
              </a:rPr>
              <a:t>			$10,000–$19,999 	  	144</a:t>
            </a:r>
          </a:p>
          <a:p>
            <a:pPr eaLnBrk="1" hangingPunct="1">
              <a:defRPr/>
            </a:pPr>
            <a:r>
              <a:rPr lang="en-US" dirty="0">
                <a:latin typeface="+mn-lt"/>
                <a:cs typeface="Arial" charset="0"/>
              </a:rPr>
              <a:t>			$5,000–$9,999 	 	102</a:t>
            </a:r>
          </a:p>
          <a:p>
            <a:pPr eaLnBrk="1" hangingPunct="1">
              <a:defRPr/>
            </a:pPr>
            <a:r>
              <a:rPr lang="en-US" dirty="0">
                <a:latin typeface="+mn-lt"/>
                <a:cs typeface="Arial" charset="0"/>
              </a:rPr>
              <a:t>			Less than $5,000		  41</a:t>
            </a:r>
          </a:p>
          <a:p>
            <a:pPr eaLnBrk="1" hangingPunct="1">
              <a:defRPr/>
            </a:pPr>
            <a:r>
              <a:rPr lang="en-US" b="1" dirty="0">
                <a:latin typeface="+mn-lt"/>
                <a:cs typeface="Arial" charset="0"/>
              </a:rPr>
              <a:t>			Total 		</a:t>
            </a:r>
            <a:r>
              <a:rPr lang="en-US" b="1" dirty="0" smtClean="0">
                <a:latin typeface="+mn-lt"/>
                <a:cs typeface="Arial" charset="0"/>
              </a:rPr>
              <a:t>   </a:t>
            </a:r>
            <a:r>
              <a:rPr lang="en-US" b="1" dirty="0">
                <a:latin typeface="+mn-lt"/>
                <a:cs typeface="Arial" charset="0"/>
              </a:rPr>
              <a:t>	</a:t>
            </a:r>
            <a:r>
              <a:rPr lang="en-US" b="1" dirty="0" smtClean="0">
                <a:latin typeface="+mn-lt"/>
                <a:cs typeface="Arial" charset="0"/>
              </a:rPr>
              <a:t>       400</a:t>
            </a:r>
            <a:endParaRPr lang="en-US" b="1" dirty="0">
              <a:latin typeface="+mn-lt"/>
              <a:cs typeface="Arial" charset="0"/>
            </a:endParaRPr>
          </a:p>
          <a:p>
            <a:pPr eaLnBrk="1" hangingPunct="1">
              <a:spcBef>
                <a:spcPts val="1800"/>
              </a:spcBef>
              <a:defRPr/>
            </a:pPr>
            <a:r>
              <a:rPr lang="en-US" sz="2000" dirty="0">
                <a:latin typeface="+mn-lt"/>
                <a:cs typeface="Arial" charset="0"/>
              </a:rPr>
              <a:t>a)  </a:t>
            </a:r>
            <a:r>
              <a:rPr lang="en-US" sz="2400" dirty="0">
                <a:latin typeface="+mn-lt"/>
                <a:cs typeface="Arial" charset="0"/>
              </a:rPr>
              <a:t>What is the probability that a randomly selected graduate has between </a:t>
            </a:r>
          </a:p>
          <a:p>
            <a:pPr eaLnBrk="1" hangingPunct="1">
              <a:defRPr/>
            </a:pPr>
            <a:r>
              <a:rPr lang="en-US" sz="2400" dirty="0">
                <a:latin typeface="+mn-lt"/>
                <a:cs typeface="Arial" charset="0"/>
              </a:rPr>
              <a:t>     $5,000–$9,999 in student loans?</a:t>
            </a:r>
          </a:p>
          <a:p>
            <a:pPr eaLnBrk="1" hangingPunct="1">
              <a:defRPr/>
            </a:pPr>
            <a:endParaRPr lang="en-US" sz="2400" dirty="0">
              <a:latin typeface="+mn-lt"/>
              <a:cs typeface="Arial" charset="0"/>
            </a:endParaRPr>
          </a:p>
          <a:p>
            <a:pPr eaLnBrk="1" hangingPunct="1">
              <a:defRPr/>
            </a:pPr>
            <a:endParaRPr lang="en-US" sz="2400" dirty="0">
              <a:latin typeface="+mn-lt"/>
              <a:cs typeface="Arial" charset="0"/>
            </a:endParaRPr>
          </a:p>
          <a:p>
            <a:pPr eaLnBrk="1" hangingPunct="1">
              <a:spcBef>
                <a:spcPts val="1800"/>
              </a:spcBef>
              <a:defRPr/>
            </a:pPr>
            <a:r>
              <a:rPr lang="en-US" sz="2400" dirty="0">
                <a:latin typeface="+mn-lt"/>
                <a:cs typeface="Arial" charset="0"/>
              </a:rPr>
              <a:t>b)  What is the probability that a randomly selected graduate has $20,000 </a:t>
            </a:r>
          </a:p>
          <a:p>
            <a:pPr eaLnBrk="1" hangingPunct="1">
              <a:defRPr/>
            </a:pPr>
            <a:r>
              <a:rPr lang="en-US" sz="2400" dirty="0">
                <a:latin typeface="+mn-lt"/>
                <a:cs typeface="Arial" charset="0"/>
              </a:rPr>
              <a:t>     or more in student loans?</a:t>
            </a:r>
          </a:p>
        </p:txBody>
      </p:sp>
      <p:sp>
        <p:nvSpPr>
          <p:cNvPr id="3" name="Rectangle 2"/>
          <p:cNvSpPr/>
          <p:nvPr/>
        </p:nvSpPr>
        <p:spPr>
          <a:xfrm>
            <a:off x="1034345" y="1315157"/>
            <a:ext cx="4978400" cy="20304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5365" name="Object 3"/>
          <p:cNvGraphicFramePr>
            <a:graphicFrameLocks noChangeAspect="1"/>
          </p:cNvGraphicFramePr>
          <p:nvPr/>
        </p:nvGraphicFramePr>
        <p:xfrm>
          <a:off x="5576712" y="4021668"/>
          <a:ext cx="5187951" cy="669925"/>
        </p:xfrm>
        <a:graphic>
          <a:graphicData uri="http://schemas.openxmlformats.org/presentationml/2006/ole">
            <p:oleObj spid="_x0000_s76802" name="Equation" r:id="rId3" imgW="2286000" imgH="393700" progId="">
              <p:embed/>
            </p:oleObj>
          </a:graphicData>
        </a:graphic>
      </p:graphicFrame>
      <p:graphicFrame>
        <p:nvGraphicFramePr>
          <p:cNvPr id="15366" name="Object 4"/>
          <p:cNvGraphicFramePr>
            <a:graphicFrameLocks noChangeAspect="1"/>
          </p:cNvGraphicFramePr>
          <p:nvPr/>
        </p:nvGraphicFramePr>
        <p:xfrm>
          <a:off x="5576711" y="5684839"/>
          <a:ext cx="5181600" cy="669925"/>
        </p:xfrm>
        <a:graphic>
          <a:graphicData uri="http://schemas.openxmlformats.org/presentationml/2006/ole">
            <p:oleObj spid="_x0000_s76803" name="Equation" r:id="rId4" imgW="2197100" imgH="393700" progId="">
              <p:embed/>
            </p:oleObj>
          </a:graphicData>
        </a:graphic>
      </p:graphicFrame>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838200" y="76200"/>
            <a:ext cx="10515600" cy="914400"/>
          </a:xfrm>
        </p:spPr>
        <p:txBody>
          <a:bodyPr/>
          <a:lstStyle/>
          <a:p>
            <a:r>
              <a:rPr lang="en-US" smtClean="0"/>
              <a:t>Law of Large Numbers</a:t>
            </a:r>
          </a:p>
        </p:txBody>
      </p:sp>
      <p:sp>
        <p:nvSpPr>
          <p:cNvPr id="16387" name="Content Placeholder 2"/>
          <p:cNvSpPr>
            <a:spLocks noGrp="1"/>
          </p:cNvSpPr>
          <p:nvPr>
            <p:ph idx="1"/>
          </p:nvPr>
        </p:nvSpPr>
        <p:spPr>
          <a:xfrm>
            <a:off x="609600" y="1447801"/>
            <a:ext cx="10972800" cy="4373563"/>
          </a:xfrm>
        </p:spPr>
        <p:txBody>
          <a:bodyPr>
            <a:normAutofit/>
          </a:bodyPr>
          <a:lstStyle/>
          <a:p>
            <a:r>
              <a:rPr lang="en-US" sz="2400" dirty="0" smtClean="0">
                <a:solidFill>
                  <a:schemeClr val="tx1"/>
                </a:solidFill>
              </a:rPr>
              <a:t>The </a:t>
            </a:r>
            <a:r>
              <a:rPr lang="en-US" sz="2400" b="1" dirty="0" smtClean="0">
                <a:solidFill>
                  <a:schemeClr val="tx1"/>
                </a:solidFill>
              </a:rPr>
              <a:t>law of large numbers </a:t>
            </a:r>
            <a:r>
              <a:rPr lang="en-US" sz="2400" dirty="0" smtClean="0">
                <a:solidFill>
                  <a:schemeClr val="tx1"/>
                </a:solidFill>
              </a:rPr>
              <a:t>states that when an experiment is conducted a large number of times, the empirical probabilities of the process will converge to the classical probabilities</a:t>
            </a:r>
          </a:p>
          <a:p>
            <a:endParaRPr lang="en-US" sz="2400" dirty="0" smtClean="0">
              <a:solidFill>
                <a:schemeClr val="tx1"/>
              </a:solidFill>
            </a:endParaRPr>
          </a:p>
          <a:p>
            <a:r>
              <a:rPr lang="en-US" sz="2400" dirty="0" smtClean="0">
                <a:solidFill>
                  <a:schemeClr val="tx1"/>
                </a:solidFill>
              </a:rPr>
              <a:t>Example:  Flip a coin a large number of times</a:t>
            </a:r>
          </a:p>
          <a:p>
            <a:pPr lvl="1"/>
            <a:r>
              <a:rPr lang="en-US" sz="2400" dirty="0" smtClean="0">
                <a:solidFill>
                  <a:schemeClr val="tx1"/>
                </a:solidFill>
              </a:rPr>
              <a:t>The observed number of heads would be very close to 50%</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Descriptive Statistics</a:t>
            </a:r>
            <a:endParaRPr lang="en-US" dirty="0"/>
          </a:p>
        </p:txBody>
      </p:sp>
      <p:sp>
        <p:nvSpPr>
          <p:cNvPr id="3" name="Content Placeholder 2"/>
          <p:cNvSpPr>
            <a:spLocks noGrp="1"/>
          </p:cNvSpPr>
          <p:nvPr>
            <p:ph idx="1"/>
          </p:nvPr>
        </p:nvSpPr>
        <p:spPr>
          <a:xfrm>
            <a:off x="677334" y="2160589"/>
            <a:ext cx="9663288" cy="3880773"/>
          </a:xfrm>
        </p:spPr>
        <p:txBody>
          <a:bodyPr>
            <a:normAutofit/>
          </a:bodyPr>
          <a:lstStyle/>
          <a:p>
            <a:r>
              <a:rPr lang="en-US" sz="2400" i="1" dirty="0" smtClean="0"/>
              <a:t>Descriptive statistics are numbers that are used to summarize and describe data.</a:t>
            </a:r>
          </a:p>
          <a:p>
            <a:r>
              <a:rPr lang="en-US" sz="2400" dirty="0" smtClean="0"/>
              <a:t>The word “data” refers to the information that has been collected from an experiment, a survey, an historical record, etc. </a:t>
            </a:r>
            <a:endParaRPr lang="en-US" sz="2400"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838200" y="76200"/>
            <a:ext cx="10515600" cy="914400"/>
          </a:xfrm>
        </p:spPr>
        <p:txBody>
          <a:bodyPr/>
          <a:lstStyle/>
          <a:p>
            <a:r>
              <a:rPr lang="en-US" smtClean="0"/>
              <a:t>Subjective Probability</a:t>
            </a:r>
          </a:p>
        </p:txBody>
      </p:sp>
      <p:sp>
        <p:nvSpPr>
          <p:cNvPr id="17422" name="Content Placeholder 2"/>
          <p:cNvSpPr>
            <a:spLocks noGrp="1"/>
          </p:cNvSpPr>
          <p:nvPr>
            <p:ph idx="1"/>
          </p:nvPr>
        </p:nvSpPr>
        <p:spPr>
          <a:xfrm>
            <a:off x="609600" y="3276601"/>
            <a:ext cx="10972800" cy="2544763"/>
          </a:xfrm>
        </p:spPr>
        <p:txBody>
          <a:bodyPr>
            <a:normAutofit/>
          </a:bodyPr>
          <a:lstStyle/>
          <a:p>
            <a:pPr>
              <a:buNone/>
              <a:defRPr/>
            </a:pPr>
            <a:r>
              <a:rPr lang="en-US" sz="2400" dirty="0" smtClean="0">
                <a:solidFill>
                  <a:schemeClr val="tx1"/>
                </a:solidFill>
              </a:rPr>
              <a:t>Used when classical and empirical probabilities are not available</a:t>
            </a:r>
          </a:p>
          <a:p>
            <a:pPr lvl="1">
              <a:defRPr/>
            </a:pPr>
            <a:r>
              <a:rPr lang="en-US" sz="2400" dirty="0" smtClean="0">
                <a:solidFill>
                  <a:schemeClr val="tx1"/>
                </a:solidFill>
              </a:rPr>
              <a:t>Instead use experience or intuition to estimate the probabilities</a:t>
            </a:r>
          </a:p>
          <a:p>
            <a:pPr lvl="1">
              <a:defRPr/>
            </a:pPr>
            <a:r>
              <a:rPr lang="en-US" sz="2400" dirty="0" smtClean="0">
                <a:solidFill>
                  <a:schemeClr val="tx1"/>
                </a:solidFill>
              </a:rPr>
              <a:t>Example:  The probability that inflation will be greater than 4% next year</a:t>
            </a:r>
          </a:p>
          <a:p>
            <a:pPr lvl="1">
              <a:defRPr/>
            </a:pPr>
            <a:endParaRPr lang="en-US" sz="2400" dirty="0" smtClean="0">
              <a:solidFill>
                <a:schemeClr val="tx1"/>
              </a:solidFill>
            </a:endParaRPr>
          </a:p>
        </p:txBody>
      </p:sp>
      <p:sp>
        <p:nvSpPr>
          <p:cNvPr id="17412" name="TextBox 1"/>
          <p:cNvSpPr txBox="1">
            <a:spLocks noChangeArrowheads="1"/>
          </p:cNvSpPr>
          <p:nvPr/>
        </p:nvSpPr>
        <p:spPr bwMode="auto">
          <a:xfrm>
            <a:off x="2743200" y="1295401"/>
            <a:ext cx="6400800" cy="461963"/>
          </a:xfrm>
          <a:prstGeom prst="rect">
            <a:avLst/>
          </a:prstGeom>
          <a:solidFill>
            <a:srgbClr val="F7F7A7"/>
          </a:solidFill>
          <a:ln w="9525">
            <a:solidFill>
              <a:schemeClr val="tx1"/>
            </a:solidFill>
            <a:miter lim="800000"/>
            <a:headEnd/>
            <a:tailEnd/>
          </a:ln>
        </p:spPr>
        <p:txBody>
          <a:bodyPr>
            <a:spAutoFit/>
          </a:bodyPr>
          <a:lstStyle/>
          <a:p>
            <a:pPr eaLnBrk="1" hangingPunct="1"/>
            <a:r>
              <a:rPr lang="en-US" sz="2400"/>
              <a:t>Methods of Assigning Probability</a:t>
            </a:r>
          </a:p>
        </p:txBody>
      </p:sp>
      <p:sp>
        <p:nvSpPr>
          <p:cNvPr id="7" name="TextBox 6"/>
          <p:cNvSpPr txBox="1">
            <a:spLocks noChangeArrowheads="1"/>
          </p:cNvSpPr>
          <p:nvPr/>
        </p:nvSpPr>
        <p:spPr bwMode="auto">
          <a:xfrm>
            <a:off x="1219200" y="2362201"/>
            <a:ext cx="2540000" cy="461963"/>
          </a:xfrm>
          <a:prstGeom prst="rect">
            <a:avLst/>
          </a:prstGeom>
          <a:noFill/>
          <a:ln w="9525">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dirty="0" smtClean="0">
                <a:solidFill>
                  <a:schemeClr val="bg1">
                    <a:lumMod val="65000"/>
                  </a:schemeClr>
                </a:solidFill>
              </a:rPr>
              <a:t>Classical</a:t>
            </a:r>
          </a:p>
        </p:txBody>
      </p:sp>
      <p:sp>
        <p:nvSpPr>
          <p:cNvPr id="17414" name="TextBox 7"/>
          <p:cNvSpPr txBox="1">
            <a:spLocks noChangeArrowheads="1"/>
          </p:cNvSpPr>
          <p:nvPr/>
        </p:nvSpPr>
        <p:spPr bwMode="auto">
          <a:xfrm>
            <a:off x="8128000" y="2362201"/>
            <a:ext cx="2540000" cy="461963"/>
          </a:xfrm>
          <a:prstGeom prst="rect">
            <a:avLst/>
          </a:prstGeom>
          <a:solidFill>
            <a:srgbClr val="CCE9AD"/>
          </a:solidFill>
          <a:ln w="9525">
            <a:solidFill>
              <a:schemeClr val="tx1"/>
            </a:solidFill>
            <a:miter lim="800000"/>
            <a:headEnd/>
            <a:tailEnd/>
          </a:ln>
        </p:spPr>
        <p:txBody>
          <a:bodyPr>
            <a:spAutoFit/>
          </a:bodyPr>
          <a:lstStyle/>
          <a:p>
            <a:pPr algn="ctr" eaLnBrk="1" hangingPunct="1"/>
            <a:r>
              <a:rPr lang="en-US" sz="2400"/>
              <a:t>Subjective</a:t>
            </a:r>
          </a:p>
        </p:txBody>
      </p:sp>
      <p:sp>
        <p:nvSpPr>
          <p:cNvPr id="9" name="TextBox 8"/>
          <p:cNvSpPr txBox="1">
            <a:spLocks noChangeArrowheads="1"/>
          </p:cNvSpPr>
          <p:nvPr/>
        </p:nvSpPr>
        <p:spPr bwMode="auto">
          <a:xfrm>
            <a:off x="4673600" y="2362201"/>
            <a:ext cx="2540000" cy="461963"/>
          </a:xfrm>
          <a:prstGeom prst="rect">
            <a:avLst/>
          </a:prstGeom>
          <a:noFill/>
          <a:ln w="9525">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dirty="0" smtClean="0">
                <a:solidFill>
                  <a:schemeClr val="bg1">
                    <a:lumMod val="65000"/>
                  </a:schemeClr>
                </a:solidFill>
              </a:rPr>
              <a:t>Empirical</a:t>
            </a:r>
          </a:p>
        </p:txBody>
      </p:sp>
      <p:cxnSp>
        <p:nvCxnSpPr>
          <p:cNvPr id="11" name="Straight Connector 10"/>
          <p:cNvCxnSpPr>
            <a:stCxn id="17412" idx="2"/>
          </p:cNvCxnSpPr>
          <p:nvPr/>
        </p:nvCxnSpPr>
        <p:spPr>
          <a:xfrm>
            <a:off x="5943600" y="1757363"/>
            <a:ext cx="0" cy="6048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489200" y="2058988"/>
            <a:ext cx="6908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7" idx="0"/>
          </p:cNvCxnSpPr>
          <p:nvPr/>
        </p:nvCxnSpPr>
        <p:spPr>
          <a:xfrm>
            <a:off x="2489200" y="2058988"/>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7414" idx="0"/>
          </p:cNvCxnSpPr>
          <p:nvPr/>
        </p:nvCxnSpPr>
        <p:spPr>
          <a:xfrm>
            <a:off x="9398000" y="2058988"/>
            <a:ext cx="0" cy="303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448800" y="2824164"/>
            <a:ext cx="0" cy="452437"/>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76200"/>
            <a:ext cx="10515600" cy="914400"/>
          </a:xfrm>
        </p:spPr>
        <p:txBody>
          <a:bodyPr/>
          <a:lstStyle/>
          <a:p>
            <a:r>
              <a:rPr lang="en-US" smtClean="0"/>
              <a:t>Basic Properties of a Probability</a:t>
            </a:r>
          </a:p>
        </p:txBody>
      </p:sp>
      <p:sp>
        <p:nvSpPr>
          <p:cNvPr id="6147" name="Content Placeholder 2"/>
          <p:cNvSpPr>
            <a:spLocks noGrp="1"/>
          </p:cNvSpPr>
          <p:nvPr>
            <p:ph idx="1"/>
          </p:nvPr>
        </p:nvSpPr>
        <p:spPr>
          <a:xfrm>
            <a:off x="327378" y="970844"/>
            <a:ext cx="11593689" cy="5070519"/>
          </a:xfrm>
        </p:spPr>
        <p:txBody>
          <a:bodyPr>
            <a:noAutofit/>
          </a:bodyPr>
          <a:lstStyle/>
          <a:p>
            <a:pPr>
              <a:defRPr/>
            </a:pPr>
            <a:r>
              <a:rPr lang="en-US" sz="2400" b="1" dirty="0"/>
              <a:t>Probability Rule 1</a:t>
            </a:r>
          </a:p>
          <a:p>
            <a:pPr lvl="1">
              <a:defRPr/>
            </a:pPr>
            <a:r>
              <a:rPr lang="en-US" sz="2000" dirty="0"/>
              <a:t>If </a:t>
            </a:r>
            <a:r>
              <a:rPr lang="en-US" sz="2000" i="1" dirty="0" smtClean="0"/>
              <a:t>P</a:t>
            </a:r>
            <a:r>
              <a:rPr lang="en-US" sz="2000" dirty="0" smtClean="0"/>
              <a:t>(</a:t>
            </a:r>
            <a:r>
              <a:rPr lang="en-US" sz="2000" i="1" dirty="0" smtClean="0"/>
              <a:t>A</a:t>
            </a:r>
            <a:r>
              <a:rPr lang="en-US" sz="2000" dirty="0"/>
              <a:t>)</a:t>
            </a:r>
            <a:r>
              <a:rPr lang="en-US" sz="2000" dirty="0" smtClean="0"/>
              <a:t> </a:t>
            </a:r>
            <a:r>
              <a:rPr lang="en-US" sz="2000" dirty="0"/>
              <a:t>= 1, then with certainty, Event </a:t>
            </a:r>
            <a:r>
              <a:rPr lang="en-US" sz="2000" i="1" dirty="0"/>
              <a:t>A </a:t>
            </a:r>
            <a:r>
              <a:rPr lang="en-US" sz="2000" dirty="0"/>
              <a:t>must </a:t>
            </a:r>
            <a:r>
              <a:rPr lang="en-US" sz="2000" dirty="0" smtClean="0"/>
              <a:t>occur</a:t>
            </a:r>
          </a:p>
          <a:p>
            <a:pPr>
              <a:buFontTx/>
              <a:buNone/>
              <a:defRPr/>
            </a:pPr>
            <a:endParaRPr lang="en-US" sz="2400" dirty="0"/>
          </a:p>
          <a:p>
            <a:pPr>
              <a:defRPr/>
            </a:pPr>
            <a:r>
              <a:rPr lang="en-US" sz="2400" b="1" dirty="0"/>
              <a:t>Probability Rule 2</a:t>
            </a:r>
          </a:p>
          <a:p>
            <a:pPr lvl="1">
              <a:defRPr/>
            </a:pPr>
            <a:r>
              <a:rPr lang="en-US" sz="2000" dirty="0"/>
              <a:t>If </a:t>
            </a:r>
            <a:r>
              <a:rPr lang="en-US" sz="2000" i="1" dirty="0" smtClean="0"/>
              <a:t>P</a:t>
            </a:r>
            <a:r>
              <a:rPr lang="en-US" sz="2000" dirty="0" smtClean="0"/>
              <a:t>(</a:t>
            </a:r>
            <a:r>
              <a:rPr lang="en-US" sz="2000" i="1" dirty="0" smtClean="0"/>
              <a:t>A</a:t>
            </a:r>
            <a:r>
              <a:rPr lang="en-US" sz="2000" dirty="0"/>
              <a:t>)</a:t>
            </a:r>
            <a:r>
              <a:rPr lang="en-US" sz="2000" dirty="0" smtClean="0"/>
              <a:t> </a:t>
            </a:r>
            <a:r>
              <a:rPr lang="en-US" sz="2000" dirty="0"/>
              <a:t>= 0, then with certainty, Event </a:t>
            </a:r>
            <a:r>
              <a:rPr lang="en-US" sz="2000" i="1" dirty="0"/>
              <a:t>A </a:t>
            </a:r>
            <a:r>
              <a:rPr lang="en-US" sz="2000" dirty="0"/>
              <a:t>will not </a:t>
            </a:r>
            <a:r>
              <a:rPr lang="en-US" sz="2000" dirty="0" smtClean="0"/>
              <a:t>occur </a:t>
            </a:r>
          </a:p>
          <a:p>
            <a:pPr>
              <a:defRPr/>
            </a:pPr>
            <a:endParaRPr lang="en-US" sz="2400" dirty="0" smtClean="0"/>
          </a:p>
          <a:p>
            <a:pPr>
              <a:defRPr/>
            </a:pPr>
            <a:r>
              <a:rPr lang="en-US" sz="2400" b="1" dirty="0" smtClean="0"/>
              <a:t>Probability Rule 3</a:t>
            </a:r>
          </a:p>
          <a:p>
            <a:pPr lvl="1">
              <a:defRPr/>
            </a:pPr>
            <a:r>
              <a:rPr lang="en-US" sz="2000" dirty="0" smtClean="0"/>
              <a:t>The probability of any event must range from 0 to 1 </a:t>
            </a:r>
          </a:p>
          <a:p>
            <a:pPr>
              <a:defRPr/>
            </a:pPr>
            <a:endParaRPr lang="en-US" sz="2400" dirty="0" smtClean="0"/>
          </a:p>
          <a:p>
            <a:pPr>
              <a:defRPr/>
            </a:pPr>
            <a:r>
              <a:rPr lang="en-US" sz="2400" b="1" dirty="0" smtClean="0"/>
              <a:t>Probability Rule 4</a:t>
            </a:r>
          </a:p>
          <a:p>
            <a:pPr lvl="1">
              <a:defRPr/>
            </a:pPr>
            <a:r>
              <a:rPr lang="en-US" sz="2000" dirty="0" smtClean="0"/>
              <a:t>The sum of all the probabilities for the simple events in the sample space must be equal to 1</a:t>
            </a:r>
          </a:p>
          <a:p>
            <a:pPr>
              <a:buFontTx/>
              <a:buNone/>
              <a:defRPr/>
            </a:pPr>
            <a:endParaRPr lang="en-US" sz="2400" dirty="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00" y="4572000"/>
            <a:ext cx="4064000" cy="13716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459" name="Title 1"/>
          <p:cNvSpPr>
            <a:spLocks noGrp="1"/>
          </p:cNvSpPr>
          <p:nvPr>
            <p:ph type="title"/>
          </p:nvPr>
        </p:nvSpPr>
        <p:spPr>
          <a:xfrm>
            <a:off x="838200" y="76200"/>
            <a:ext cx="10515600" cy="914400"/>
          </a:xfrm>
        </p:spPr>
        <p:txBody>
          <a:bodyPr/>
          <a:lstStyle/>
          <a:p>
            <a:r>
              <a:rPr lang="en-US" smtClean="0"/>
              <a:t>Basic Properties of a Probability</a:t>
            </a:r>
          </a:p>
        </p:txBody>
      </p:sp>
      <p:sp>
        <p:nvSpPr>
          <p:cNvPr id="19460" name="Content Placeholder 2"/>
          <p:cNvSpPr>
            <a:spLocks noGrp="1"/>
          </p:cNvSpPr>
          <p:nvPr>
            <p:ph idx="1"/>
          </p:nvPr>
        </p:nvSpPr>
        <p:spPr>
          <a:xfrm>
            <a:off x="677333" y="925689"/>
            <a:ext cx="10363199" cy="5115673"/>
          </a:xfrm>
        </p:spPr>
        <p:txBody>
          <a:bodyPr>
            <a:noAutofit/>
          </a:bodyPr>
          <a:lstStyle/>
          <a:p>
            <a:pPr>
              <a:buNone/>
            </a:pPr>
            <a:endParaRPr lang="en-US" sz="2400" b="1" dirty="0" smtClean="0"/>
          </a:p>
          <a:p>
            <a:pPr>
              <a:buNone/>
            </a:pPr>
            <a:r>
              <a:rPr lang="en-US" sz="2400" b="1" dirty="0" smtClean="0"/>
              <a:t>Probability Rule 5</a:t>
            </a:r>
          </a:p>
          <a:p>
            <a:pPr lvl="1"/>
            <a:r>
              <a:rPr lang="en-US" sz="2400" dirty="0" smtClean="0"/>
              <a:t>The </a:t>
            </a:r>
            <a:r>
              <a:rPr lang="en-US" sz="2400" b="1" dirty="0" smtClean="0"/>
              <a:t>complement </a:t>
            </a:r>
            <a:r>
              <a:rPr lang="en-US" sz="2400" dirty="0" smtClean="0"/>
              <a:t>to Event </a:t>
            </a:r>
            <a:r>
              <a:rPr lang="en-US" sz="2400" i="1" dirty="0" smtClean="0"/>
              <a:t>A </a:t>
            </a:r>
            <a:r>
              <a:rPr lang="en-US" sz="2400" dirty="0" smtClean="0"/>
              <a:t>is defined as all of the outcomes in the sample space that are </a:t>
            </a:r>
            <a:r>
              <a:rPr lang="en-US" sz="2400" b="1" dirty="0" smtClean="0"/>
              <a:t>not</a:t>
            </a:r>
            <a:r>
              <a:rPr lang="en-US" sz="2400" dirty="0" smtClean="0"/>
              <a:t> part of Event </a:t>
            </a:r>
            <a:r>
              <a:rPr lang="en-US" sz="2400" i="1" dirty="0" smtClean="0"/>
              <a:t>A</a:t>
            </a:r>
            <a:r>
              <a:rPr lang="en-US" sz="2400" dirty="0" smtClean="0"/>
              <a:t> </a:t>
            </a:r>
          </a:p>
          <a:p>
            <a:pPr lvl="1"/>
            <a:r>
              <a:rPr lang="en-US" sz="2400" dirty="0" smtClean="0"/>
              <a:t>The complement is denoted as </a:t>
            </a:r>
            <a:r>
              <a:rPr lang="en-US" sz="2400" i="1" dirty="0" smtClean="0"/>
              <a:t>A' </a:t>
            </a:r>
          </a:p>
          <a:p>
            <a:pPr lvl="1"/>
            <a:endParaRPr lang="en-US" sz="2400" i="1" dirty="0" smtClean="0"/>
          </a:p>
          <a:p>
            <a:r>
              <a:rPr lang="en-US" sz="2400" dirty="0" smtClean="0"/>
              <a:t>Formula for the complement rule:</a:t>
            </a:r>
          </a:p>
          <a:p>
            <a:endParaRPr lang="en-US" sz="2400" i="1" dirty="0" smtClean="0"/>
          </a:p>
          <a:p>
            <a:pPr lvl="1">
              <a:spcBef>
                <a:spcPts val="0"/>
              </a:spcBef>
              <a:buFontTx/>
              <a:buNone/>
            </a:pPr>
            <a:r>
              <a:rPr lang="en-US" sz="2400" i="1" dirty="0" smtClean="0"/>
              <a:t>		   			 </a:t>
            </a:r>
            <a:r>
              <a:rPr lang="en-US" sz="2000" i="1" dirty="0" smtClean="0"/>
              <a:t>P</a:t>
            </a:r>
            <a:r>
              <a:rPr lang="en-US" sz="2000" dirty="0" smtClean="0"/>
              <a:t>(</a:t>
            </a:r>
            <a:r>
              <a:rPr lang="en-US" sz="2000" i="1" dirty="0" smtClean="0"/>
              <a:t>A</a:t>
            </a:r>
            <a:r>
              <a:rPr lang="en-US" sz="2000" dirty="0" smtClean="0"/>
              <a:t>) + </a:t>
            </a:r>
            <a:r>
              <a:rPr lang="en-US" sz="2000" i="1" dirty="0" smtClean="0"/>
              <a:t>P</a:t>
            </a:r>
            <a:r>
              <a:rPr lang="en-US" sz="2000" dirty="0" smtClean="0"/>
              <a:t>(</a:t>
            </a:r>
            <a:r>
              <a:rPr lang="en-US" sz="2000" i="1" dirty="0" smtClean="0"/>
              <a:t>A' </a:t>
            </a:r>
            <a:r>
              <a:rPr lang="en-US" sz="2000" dirty="0" smtClean="0"/>
              <a:t>) = 1 </a:t>
            </a:r>
          </a:p>
          <a:p>
            <a:pPr>
              <a:buFontTx/>
              <a:buNone/>
            </a:pPr>
            <a:r>
              <a:rPr lang="en-US" sz="2000" dirty="0" smtClean="0"/>
              <a:t>							or </a:t>
            </a:r>
          </a:p>
          <a:p>
            <a:pPr>
              <a:buFontTx/>
              <a:buNone/>
            </a:pPr>
            <a:r>
              <a:rPr lang="en-US" sz="2000" i="1" dirty="0" smtClean="0"/>
              <a:t>			   			 P</a:t>
            </a:r>
            <a:r>
              <a:rPr lang="en-US" sz="2000" dirty="0" smtClean="0"/>
              <a:t>(</a:t>
            </a:r>
            <a:r>
              <a:rPr lang="en-US" sz="2000" i="1" dirty="0" smtClean="0"/>
              <a:t>A</a:t>
            </a:r>
            <a:r>
              <a:rPr lang="en-US" sz="2000" dirty="0" smtClean="0"/>
              <a:t>) = 1 – </a:t>
            </a:r>
            <a:r>
              <a:rPr lang="en-US" sz="2000" i="1" dirty="0" smtClean="0"/>
              <a:t>P</a:t>
            </a:r>
            <a:r>
              <a:rPr lang="en-US" sz="2000" dirty="0" smtClean="0"/>
              <a:t>(</a:t>
            </a:r>
            <a:r>
              <a:rPr lang="en-US" sz="2000" i="1" dirty="0" smtClean="0"/>
              <a:t>A' </a:t>
            </a:r>
            <a:r>
              <a:rPr lang="en-US" sz="2000" dirty="0" smtClean="0"/>
              <a:t>)</a:t>
            </a:r>
            <a:endParaRPr lang="en-US" sz="2000" i="1" dirty="0" smtClean="0"/>
          </a:p>
        </p:txBody>
      </p:sp>
      <p:pic>
        <p:nvPicPr>
          <p:cNvPr id="19461" name="Picture 2"/>
          <p:cNvPicPr>
            <a:picLocks noChangeAspect="1"/>
          </p:cNvPicPr>
          <p:nvPr/>
        </p:nvPicPr>
        <p:blipFill>
          <a:blip r:embed="rId2" cstate="print"/>
          <a:srcRect/>
          <a:stretch>
            <a:fillRect/>
          </a:stretch>
        </p:blipFill>
        <p:spPr bwMode="auto">
          <a:xfrm>
            <a:off x="7281334" y="4448705"/>
            <a:ext cx="3759200" cy="176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4"/>
          <p:cNvSpPr>
            <a:spLocks noGrp="1" noChangeArrowheads="1"/>
          </p:cNvSpPr>
          <p:nvPr>
            <p:ph type="title"/>
          </p:nvPr>
        </p:nvSpPr>
        <p:spPr>
          <a:xfrm>
            <a:off x="609600" y="76200"/>
            <a:ext cx="11176000" cy="990600"/>
          </a:xfrm>
        </p:spPr>
        <p:txBody>
          <a:bodyPr>
            <a:normAutofit/>
          </a:bodyPr>
          <a:lstStyle/>
          <a:p>
            <a:pPr algn="l" eaLnBrk="1" hangingPunct="1">
              <a:lnSpc>
                <a:spcPct val="80000"/>
              </a:lnSpc>
              <a:defRPr/>
            </a:pPr>
            <a:r>
              <a:rPr lang="en-US" dirty="0" smtClean="0"/>
              <a:t>Probability Rules for More Than One Event</a:t>
            </a:r>
          </a:p>
        </p:txBody>
      </p:sp>
      <p:sp>
        <p:nvSpPr>
          <p:cNvPr id="20483" name="Rectangle 3"/>
          <p:cNvSpPr>
            <a:spLocks noGrp="1" noChangeArrowheads="1"/>
          </p:cNvSpPr>
          <p:nvPr>
            <p:ph idx="1"/>
          </p:nvPr>
        </p:nvSpPr>
        <p:spPr>
          <a:xfrm>
            <a:off x="609600" y="1752600"/>
            <a:ext cx="10972800" cy="4068763"/>
          </a:xfrm>
        </p:spPr>
        <p:txBody>
          <a:bodyPr>
            <a:normAutofit/>
          </a:bodyPr>
          <a:lstStyle/>
          <a:p>
            <a:pPr>
              <a:spcBef>
                <a:spcPts val="2400"/>
              </a:spcBef>
            </a:pPr>
            <a:r>
              <a:rPr lang="en-US" sz="2400" dirty="0" smtClean="0">
                <a:solidFill>
                  <a:schemeClr val="tx1"/>
                </a:solidFill>
              </a:rPr>
              <a:t>Many situations involve two or more events that </a:t>
            </a:r>
            <a:r>
              <a:rPr lang="en-US" sz="2400" b="1" dirty="0" smtClean="0">
                <a:solidFill>
                  <a:schemeClr val="tx1"/>
                </a:solidFill>
              </a:rPr>
              <a:t>intersect</a:t>
            </a:r>
            <a:r>
              <a:rPr lang="en-US" sz="2400" dirty="0" smtClean="0">
                <a:solidFill>
                  <a:schemeClr val="tx1"/>
                </a:solidFill>
              </a:rPr>
              <a:t> with one another</a:t>
            </a:r>
          </a:p>
          <a:p>
            <a:pPr>
              <a:spcBef>
                <a:spcPts val="2400"/>
              </a:spcBef>
            </a:pPr>
            <a:r>
              <a:rPr lang="en-US" sz="2400" dirty="0" smtClean="0">
                <a:solidFill>
                  <a:schemeClr val="tx1"/>
                </a:solidFill>
              </a:rPr>
              <a:t>A </a:t>
            </a:r>
            <a:r>
              <a:rPr lang="en-US" sz="2400" b="1" dirty="0" smtClean="0">
                <a:solidFill>
                  <a:schemeClr val="tx1"/>
                </a:solidFill>
              </a:rPr>
              <a:t>contingency table </a:t>
            </a:r>
            <a:r>
              <a:rPr lang="en-US" sz="2400" dirty="0" smtClean="0">
                <a:solidFill>
                  <a:schemeClr val="tx1"/>
                </a:solidFill>
              </a:rPr>
              <a:t>can be used to show the number of occurrences of events that are classified according to two categorical variables</a:t>
            </a: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838200" y="76200"/>
            <a:ext cx="10515600" cy="914400"/>
          </a:xfrm>
        </p:spPr>
        <p:txBody>
          <a:bodyPr/>
          <a:lstStyle/>
          <a:p>
            <a:r>
              <a:rPr lang="en-US" smtClean="0"/>
              <a:t>Contingency Tables</a:t>
            </a:r>
          </a:p>
        </p:txBody>
      </p:sp>
      <p:sp>
        <p:nvSpPr>
          <p:cNvPr id="21507" name="Rectangle 3"/>
          <p:cNvSpPr>
            <a:spLocks noGrp="1" noChangeArrowheads="1"/>
          </p:cNvSpPr>
          <p:nvPr>
            <p:ph idx="1"/>
          </p:nvPr>
        </p:nvSpPr>
        <p:spPr>
          <a:xfrm>
            <a:off x="745068" y="1167166"/>
            <a:ext cx="10284176" cy="3880773"/>
          </a:xfrm>
        </p:spPr>
        <p:txBody>
          <a:bodyPr>
            <a:normAutofit/>
          </a:bodyPr>
          <a:lstStyle/>
          <a:p>
            <a:pPr>
              <a:spcBef>
                <a:spcPct val="0"/>
              </a:spcBef>
              <a:buNone/>
            </a:pPr>
            <a:r>
              <a:rPr lang="en-US" sz="2400" dirty="0" smtClean="0"/>
              <a:t>Contingency table for two events from a deck of 52 cards:</a:t>
            </a:r>
          </a:p>
          <a:p>
            <a:pPr>
              <a:spcBef>
                <a:spcPct val="0"/>
              </a:spcBef>
              <a:buNone/>
            </a:pPr>
            <a:endParaRPr lang="en-US" sz="2400" dirty="0" smtClean="0"/>
          </a:p>
          <a:p>
            <a:pPr>
              <a:spcBef>
                <a:spcPct val="0"/>
              </a:spcBef>
              <a:buFontTx/>
              <a:buNone/>
            </a:pPr>
            <a:r>
              <a:rPr lang="en-US" sz="2400" dirty="0" smtClean="0"/>
              <a:t>		Event A = card is an Ace</a:t>
            </a:r>
          </a:p>
          <a:p>
            <a:pPr>
              <a:spcBef>
                <a:spcPct val="0"/>
              </a:spcBef>
              <a:buFontTx/>
              <a:buNone/>
            </a:pPr>
            <a:r>
              <a:rPr lang="en-US" sz="2400" dirty="0" smtClean="0"/>
              <a:t>		Event A’ = card is not an Ace</a:t>
            </a:r>
          </a:p>
          <a:p>
            <a:pPr>
              <a:spcBef>
                <a:spcPct val="0"/>
              </a:spcBef>
              <a:buFontTx/>
              <a:buNone/>
            </a:pPr>
            <a:r>
              <a:rPr lang="en-US" sz="2400" dirty="0" smtClean="0"/>
              <a:t>		Event B = card is a Red card</a:t>
            </a:r>
          </a:p>
          <a:p>
            <a:pPr>
              <a:spcBef>
                <a:spcPct val="0"/>
              </a:spcBef>
              <a:buFontTx/>
              <a:buNone/>
            </a:pPr>
            <a:r>
              <a:rPr lang="en-US" sz="2400" dirty="0" smtClean="0"/>
              <a:t>		Event B’ = card is a Black card</a:t>
            </a:r>
          </a:p>
        </p:txBody>
      </p:sp>
      <p:sp>
        <p:nvSpPr>
          <p:cNvPr id="21508" name="Rectangle 6"/>
          <p:cNvSpPr>
            <a:spLocks noChangeArrowheads="1"/>
          </p:cNvSpPr>
          <p:nvPr/>
        </p:nvSpPr>
        <p:spPr bwMode="auto">
          <a:xfrm>
            <a:off x="6400801" y="4114801"/>
            <a:ext cx="918522" cy="459100"/>
          </a:xfrm>
          <a:prstGeom prst="rect">
            <a:avLst/>
          </a:prstGeom>
          <a:noFill/>
          <a:ln w="12700">
            <a:noFill/>
            <a:miter lim="800000"/>
            <a:headEnd/>
            <a:tailEnd/>
          </a:ln>
          <a:effectLst/>
        </p:spPr>
        <p:txBody>
          <a:bodyPr wrap="none" lIns="90488" tIns="44450" rIns="90488" bIns="44450">
            <a:spAutoFit/>
          </a:bodyPr>
          <a:lstStyle/>
          <a:p>
            <a:pPr eaLnBrk="1" hangingPunct="1"/>
            <a:r>
              <a:rPr lang="en-US" sz="2400"/>
              <a:t>Black</a:t>
            </a:r>
          </a:p>
        </p:txBody>
      </p:sp>
      <p:sp>
        <p:nvSpPr>
          <p:cNvPr id="21509" name="Rectangle 7"/>
          <p:cNvSpPr>
            <a:spLocks noChangeArrowheads="1"/>
          </p:cNvSpPr>
          <p:nvPr/>
        </p:nvSpPr>
        <p:spPr bwMode="auto">
          <a:xfrm>
            <a:off x="6299200" y="5105401"/>
            <a:ext cx="1608667" cy="498475"/>
          </a:xfrm>
          <a:prstGeom prst="rect">
            <a:avLst/>
          </a:prstGeom>
          <a:noFill/>
          <a:ln w="12700">
            <a:noFill/>
            <a:miter lim="800000"/>
            <a:headEnd/>
            <a:tailEnd/>
          </a:ln>
          <a:effectLst/>
        </p:spPr>
        <p:txBody>
          <a:bodyPr wrap="none" anchor="ctr"/>
          <a:lstStyle/>
          <a:p>
            <a:pPr eaLnBrk="1" hangingPunct="1"/>
            <a:endParaRPr lang="en-US"/>
          </a:p>
        </p:txBody>
      </p:sp>
      <p:sp>
        <p:nvSpPr>
          <p:cNvPr id="21510" name="Rectangle 20"/>
          <p:cNvSpPr>
            <a:spLocks noChangeArrowheads="1"/>
          </p:cNvSpPr>
          <p:nvPr/>
        </p:nvSpPr>
        <p:spPr bwMode="auto">
          <a:xfrm>
            <a:off x="5588001" y="3657600"/>
            <a:ext cx="998672"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Color</a:t>
            </a:r>
          </a:p>
        </p:txBody>
      </p:sp>
      <p:sp>
        <p:nvSpPr>
          <p:cNvPr id="21511" name="Rectangle 23"/>
          <p:cNvSpPr>
            <a:spLocks noChangeArrowheads="1"/>
          </p:cNvSpPr>
          <p:nvPr/>
        </p:nvSpPr>
        <p:spPr bwMode="auto">
          <a:xfrm>
            <a:off x="2844801" y="3962401"/>
            <a:ext cx="896272"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Type</a:t>
            </a:r>
          </a:p>
        </p:txBody>
      </p:sp>
      <p:sp>
        <p:nvSpPr>
          <p:cNvPr id="21512" name="Rectangle 24"/>
          <p:cNvSpPr>
            <a:spLocks noChangeArrowheads="1"/>
          </p:cNvSpPr>
          <p:nvPr/>
        </p:nvSpPr>
        <p:spPr bwMode="auto">
          <a:xfrm>
            <a:off x="4978400" y="4114801"/>
            <a:ext cx="689613" cy="459100"/>
          </a:xfrm>
          <a:prstGeom prst="rect">
            <a:avLst/>
          </a:prstGeom>
          <a:noFill/>
          <a:ln w="12700">
            <a:noFill/>
            <a:miter lim="800000"/>
            <a:headEnd/>
            <a:tailEnd/>
          </a:ln>
          <a:effectLst/>
        </p:spPr>
        <p:txBody>
          <a:bodyPr wrap="none" lIns="90488" tIns="44450" rIns="90488" bIns="44450">
            <a:spAutoFit/>
          </a:bodyPr>
          <a:lstStyle/>
          <a:p>
            <a:pPr eaLnBrk="1" hangingPunct="1"/>
            <a:r>
              <a:rPr lang="en-US" sz="2400"/>
              <a:t>Red</a:t>
            </a:r>
          </a:p>
        </p:txBody>
      </p:sp>
      <p:sp>
        <p:nvSpPr>
          <p:cNvPr id="21513" name="Rectangle 25"/>
          <p:cNvSpPr>
            <a:spLocks noChangeArrowheads="1"/>
          </p:cNvSpPr>
          <p:nvPr/>
        </p:nvSpPr>
        <p:spPr bwMode="auto">
          <a:xfrm>
            <a:off x="8115301" y="3995738"/>
            <a:ext cx="947568"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Total</a:t>
            </a:r>
          </a:p>
        </p:txBody>
      </p:sp>
      <p:sp>
        <p:nvSpPr>
          <p:cNvPr id="21514" name="Rectangle 28"/>
          <p:cNvSpPr>
            <a:spLocks noChangeArrowheads="1"/>
          </p:cNvSpPr>
          <p:nvPr/>
        </p:nvSpPr>
        <p:spPr bwMode="auto">
          <a:xfrm>
            <a:off x="2408767" y="4606926"/>
            <a:ext cx="747000"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Ace</a:t>
            </a:r>
          </a:p>
        </p:txBody>
      </p:sp>
      <p:sp>
        <p:nvSpPr>
          <p:cNvPr id="21515" name="Rectangle 29"/>
          <p:cNvSpPr>
            <a:spLocks noChangeArrowheads="1"/>
          </p:cNvSpPr>
          <p:nvPr/>
        </p:nvSpPr>
        <p:spPr bwMode="auto">
          <a:xfrm>
            <a:off x="5262034" y="4595814"/>
            <a:ext cx="363883"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2</a:t>
            </a:r>
          </a:p>
        </p:txBody>
      </p:sp>
      <p:sp>
        <p:nvSpPr>
          <p:cNvPr id="21516" name="Rectangle 30"/>
          <p:cNvSpPr>
            <a:spLocks noChangeArrowheads="1"/>
          </p:cNvSpPr>
          <p:nvPr/>
        </p:nvSpPr>
        <p:spPr bwMode="auto">
          <a:xfrm>
            <a:off x="6347884" y="4578351"/>
            <a:ext cx="1608667" cy="498475"/>
          </a:xfrm>
          <a:prstGeom prst="rect">
            <a:avLst/>
          </a:prstGeom>
          <a:noFill/>
          <a:ln w="12700">
            <a:noFill/>
            <a:miter lim="800000"/>
            <a:headEnd/>
            <a:tailEnd/>
          </a:ln>
          <a:effectLst/>
        </p:spPr>
        <p:txBody>
          <a:bodyPr wrap="none" anchor="ctr"/>
          <a:lstStyle/>
          <a:p>
            <a:pPr eaLnBrk="1" hangingPunct="1"/>
            <a:endParaRPr lang="en-US"/>
          </a:p>
        </p:txBody>
      </p:sp>
      <p:sp>
        <p:nvSpPr>
          <p:cNvPr id="21517" name="Rectangle 31"/>
          <p:cNvSpPr>
            <a:spLocks noChangeArrowheads="1"/>
          </p:cNvSpPr>
          <p:nvPr/>
        </p:nvSpPr>
        <p:spPr bwMode="auto">
          <a:xfrm>
            <a:off x="6902451" y="4595813"/>
            <a:ext cx="363883"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2</a:t>
            </a:r>
          </a:p>
        </p:txBody>
      </p:sp>
      <p:sp>
        <p:nvSpPr>
          <p:cNvPr id="21518" name="Rectangle 32"/>
          <p:cNvSpPr>
            <a:spLocks noChangeArrowheads="1"/>
          </p:cNvSpPr>
          <p:nvPr/>
        </p:nvSpPr>
        <p:spPr bwMode="auto">
          <a:xfrm>
            <a:off x="8430685" y="4595813"/>
            <a:ext cx="363883"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4</a:t>
            </a:r>
          </a:p>
        </p:txBody>
      </p:sp>
      <p:sp>
        <p:nvSpPr>
          <p:cNvPr id="21519" name="Rectangle 36"/>
          <p:cNvSpPr>
            <a:spLocks noChangeArrowheads="1"/>
          </p:cNvSpPr>
          <p:nvPr/>
        </p:nvSpPr>
        <p:spPr bwMode="auto">
          <a:xfrm>
            <a:off x="2408767" y="5164138"/>
            <a:ext cx="1469955"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Non-Ace</a:t>
            </a:r>
          </a:p>
        </p:txBody>
      </p:sp>
      <p:sp>
        <p:nvSpPr>
          <p:cNvPr id="21520" name="Rectangle 37"/>
          <p:cNvSpPr>
            <a:spLocks noChangeArrowheads="1"/>
          </p:cNvSpPr>
          <p:nvPr/>
        </p:nvSpPr>
        <p:spPr bwMode="auto">
          <a:xfrm>
            <a:off x="5132918" y="5153026"/>
            <a:ext cx="545022"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24</a:t>
            </a:r>
          </a:p>
        </p:txBody>
      </p:sp>
      <p:sp>
        <p:nvSpPr>
          <p:cNvPr id="21521" name="Rectangle 38"/>
          <p:cNvSpPr>
            <a:spLocks noChangeArrowheads="1"/>
          </p:cNvSpPr>
          <p:nvPr/>
        </p:nvSpPr>
        <p:spPr bwMode="auto">
          <a:xfrm>
            <a:off x="6773334" y="5153026"/>
            <a:ext cx="545022"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24</a:t>
            </a:r>
          </a:p>
        </p:txBody>
      </p:sp>
      <p:sp>
        <p:nvSpPr>
          <p:cNvPr id="21522" name="Rectangle 39"/>
          <p:cNvSpPr>
            <a:spLocks noChangeArrowheads="1"/>
          </p:cNvSpPr>
          <p:nvPr/>
        </p:nvSpPr>
        <p:spPr bwMode="auto">
          <a:xfrm>
            <a:off x="8303685" y="5153026"/>
            <a:ext cx="545022"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48</a:t>
            </a:r>
          </a:p>
        </p:txBody>
      </p:sp>
      <p:sp>
        <p:nvSpPr>
          <p:cNvPr id="21523" name="Rectangle 51"/>
          <p:cNvSpPr>
            <a:spLocks noChangeArrowheads="1"/>
          </p:cNvSpPr>
          <p:nvPr/>
        </p:nvSpPr>
        <p:spPr bwMode="auto">
          <a:xfrm>
            <a:off x="2408767" y="5722938"/>
            <a:ext cx="947568"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Total</a:t>
            </a:r>
          </a:p>
        </p:txBody>
      </p:sp>
      <p:sp>
        <p:nvSpPr>
          <p:cNvPr id="21524" name="Rectangle 52"/>
          <p:cNvSpPr>
            <a:spLocks noChangeArrowheads="1"/>
          </p:cNvSpPr>
          <p:nvPr/>
        </p:nvSpPr>
        <p:spPr bwMode="auto">
          <a:xfrm>
            <a:off x="5132918" y="5711826"/>
            <a:ext cx="545022"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26</a:t>
            </a:r>
          </a:p>
        </p:txBody>
      </p:sp>
      <p:sp>
        <p:nvSpPr>
          <p:cNvPr id="21525" name="Rectangle 53"/>
          <p:cNvSpPr>
            <a:spLocks noChangeArrowheads="1"/>
          </p:cNvSpPr>
          <p:nvPr/>
        </p:nvSpPr>
        <p:spPr bwMode="auto">
          <a:xfrm>
            <a:off x="6773334" y="5711826"/>
            <a:ext cx="545022"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26</a:t>
            </a:r>
          </a:p>
        </p:txBody>
      </p:sp>
      <p:sp>
        <p:nvSpPr>
          <p:cNvPr id="21526" name="Rectangle 54"/>
          <p:cNvSpPr>
            <a:spLocks noChangeArrowheads="1"/>
          </p:cNvSpPr>
          <p:nvPr/>
        </p:nvSpPr>
        <p:spPr bwMode="auto">
          <a:xfrm>
            <a:off x="8303685" y="5711826"/>
            <a:ext cx="545022" cy="505267"/>
          </a:xfrm>
          <a:prstGeom prst="rect">
            <a:avLst/>
          </a:prstGeom>
          <a:noFill/>
          <a:ln w="12700">
            <a:noFill/>
            <a:miter lim="800000"/>
            <a:headEnd/>
            <a:tailEnd/>
          </a:ln>
          <a:effectLst/>
        </p:spPr>
        <p:txBody>
          <a:bodyPr wrap="none" lIns="90488" tIns="44450" rIns="90488" bIns="44450">
            <a:spAutoFit/>
          </a:bodyPr>
          <a:lstStyle/>
          <a:p>
            <a:pPr eaLnBrk="1" hangingPunct="1"/>
            <a:r>
              <a:rPr lang="en-US" sz="2700"/>
              <a:t>52</a:t>
            </a:r>
          </a:p>
        </p:txBody>
      </p:sp>
      <p:sp>
        <p:nvSpPr>
          <p:cNvPr id="21527" name="Line 58"/>
          <p:cNvSpPr>
            <a:spLocks noChangeShapeType="1"/>
          </p:cNvSpPr>
          <p:nvPr/>
        </p:nvSpPr>
        <p:spPr bwMode="auto">
          <a:xfrm>
            <a:off x="6299200" y="4114800"/>
            <a:ext cx="0" cy="2133600"/>
          </a:xfrm>
          <a:prstGeom prst="line">
            <a:avLst/>
          </a:prstGeom>
          <a:noFill/>
          <a:ln w="12700">
            <a:solidFill>
              <a:schemeClr val="tx1"/>
            </a:solidFill>
            <a:round/>
            <a:headEnd/>
            <a:tailEnd/>
          </a:ln>
          <a:effectLst/>
        </p:spPr>
        <p:txBody>
          <a:bodyPr/>
          <a:lstStyle/>
          <a:p>
            <a:endParaRPr lang="en-US"/>
          </a:p>
        </p:txBody>
      </p:sp>
      <p:sp>
        <p:nvSpPr>
          <p:cNvPr id="21528" name="Line 59"/>
          <p:cNvSpPr>
            <a:spLocks noChangeShapeType="1"/>
          </p:cNvSpPr>
          <p:nvPr/>
        </p:nvSpPr>
        <p:spPr bwMode="auto">
          <a:xfrm>
            <a:off x="2336800" y="4572000"/>
            <a:ext cx="7086600" cy="0"/>
          </a:xfrm>
          <a:prstGeom prst="line">
            <a:avLst/>
          </a:prstGeom>
          <a:noFill/>
          <a:ln w="19050">
            <a:solidFill>
              <a:schemeClr val="tx1"/>
            </a:solidFill>
            <a:round/>
            <a:headEnd/>
            <a:tailEnd/>
          </a:ln>
          <a:effectLst/>
        </p:spPr>
        <p:txBody>
          <a:bodyPr/>
          <a:lstStyle/>
          <a:p>
            <a:endParaRPr lang="en-US"/>
          </a:p>
        </p:txBody>
      </p:sp>
      <p:sp>
        <p:nvSpPr>
          <p:cNvPr id="21529" name="Line 60"/>
          <p:cNvSpPr>
            <a:spLocks noChangeShapeType="1"/>
          </p:cNvSpPr>
          <p:nvPr/>
        </p:nvSpPr>
        <p:spPr bwMode="auto">
          <a:xfrm>
            <a:off x="8026400" y="3683000"/>
            <a:ext cx="0" cy="2546350"/>
          </a:xfrm>
          <a:prstGeom prst="line">
            <a:avLst/>
          </a:prstGeom>
          <a:noFill/>
          <a:ln w="19050">
            <a:solidFill>
              <a:schemeClr val="tx1"/>
            </a:solidFill>
            <a:round/>
            <a:headEnd/>
            <a:tailEnd/>
          </a:ln>
          <a:effectLst/>
        </p:spPr>
        <p:txBody>
          <a:bodyPr/>
          <a:lstStyle/>
          <a:p>
            <a:endParaRPr lang="en-US"/>
          </a:p>
        </p:txBody>
      </p:sp>
      <p:sp>
        <p:nvSpPr>
          <p:cNvPr id="21530" name="Line 61"/>
          <p:cNvSpPr>
            <a:spLocks noChangeShapeType="1"/>
          </p:cNvSpPr>
          <p:nvPr/>
        </p:nvSpPr>
        <p:spPr bwMode="auto">
          <a:xfrm>
            <a:off x="4673600" y="4114800"/>
            <a:ext cx="3352800" cy="0"/>
          </a:xfrm>
          <a:prstGeom prst="line">
            <a:avLst/>
          </a:prstGeom>
          <a:noFill/>
          <a:ln w="19050">
            <a:solidFill>
              <a:schemeClr val="tx1"/>
            </a:solidFill>
            <a:round/>
            <a:headEnd/>
            <a:tailEnd/>
          </a:ln>
          <a:effectLst/>
        </p:spPr>
        <p:txBody>
          <a:bodyPr lIns="90487" tIns="44450" rIns="90487" bIns="44450"/>
          <a:lstStyle/>
          <a:p>
            <a:endParaRPr lang="en-US"/>
          </a:p>
        </p:txBody>
      </p:sp>
      <p:sp>
        <p:nvSpPr>
          <p:cNvPr id="21531" name="Line 62"/>
          <p:cNvSpPr>
            <a:spLocks noChangeShapeType="1"/>
          </p:cNvSpPr>
          <p:nvPr/>
        </p:nvSpPr>
        <p:spPr bwMode="auto">
          <a:xfrm>
            <a:off x="4673600" y="3657600"/>
            <a:ext cx="0" cy="2590800"/>
          </a:xfrm>
          <a:prstGeom prst="line">
            <a:avLst/>
          </a:prstGeom>
          <a:noFill/>
          <a:ln w="19050">
            <a:solidFill>
              <a:schemeClr val="tx1"/>
            </a:solidFill>
            <a:round/>
            <a:headEnd/>
            <a:tailEnd/>
          </a:ln>
          <a:effectLst/>
        </p:spPr>
        <p:txBody>
          <a:bodyPr lIns="90487" tIns="44450" rIns="90487" bIns="44450"/>
          <a:lstStyle/>
          <a:p>
            <a:endParaRPr lang="en-US"/>
          </a:p>
        </p:txBody>
      </p:sp>
      <p:sp>
        <p:nvSpPr>
          <p:cNvPr id="21532" name="Line 63"/>
          <p:cNvSpPr>
            <a:spLocks noChangeShapeType="1"/>
          </p:cNvSpPr>
          <p:nvPr/>
        </p:nvSpPr>
        <p:spPr bwMode="auto">
          <a:xfrm>
            <a:off x="2336800" y="5638800"/>
            <a:ext cx="7112000" cy="0"/>
          </a:xfrm>
          <a:prstGeom prst="line">
            <a:avLst/>
          </a:prstGeom>
          <a:noFill/>
          <a:ln w="19050">
            <a:solidFill>
              <a:schemeClr val="tx1"/>
            </a:solidFill>
            <a:round/>
            <a:headEnd/>
            <a:tailEnd/>
          </a:ln>
          <a:effectLst/>
        </p:spPr>
        <p:txBody>
          <a:bodyPr/>
          <a:lstStyle/>
          <a:p>
            <a:endParaRPr lang="en-US"/>
          </a:p>
        </p:txBody>
      </p:sp>
      <p:sp>
        <p:nvSpPr>
          <p:cNvPr id="21533" name="Line 64"/>
          <p:cNvSpPr>
            <a:spLocks noChangeShapeType="1"/>
          </p:cNvSpPr>
          <p:nvPr/>
        </p:nvSpPr>
        <p:spPr bwMode="auto">
          <a:xfrm>
            <a:off x="2336800" y="5105400"/>
            <a:ext cx="7112000" cy="0"/>
          </a:xfrm>
          <a:prstGeom prst="line">
            <a:avLst/>
          </a:prstGeom>
          <a:noFill/>
          <a:ln w="12700">
            <a:solidFill>
              <a:schemeClr val="tx1"/>
            </a:solidFill>
            <a:round/>
            <a:headEnd/>
            <a:tailEnd/>
          </a:ln>
          <a:effectLst/>
        </p:spPr>
        <p:txBody>
          <a:bodyPr lIns="90487" tIns="44450" rIns="90487" bIns="44450"/>
          <a:lstStyle/>
          <a:p>
            <a:endParaRPr lang="en-US"/>
          </a:p>
        </p:txBody>
      </p:sp>
      <p:sp>
        <p:nvSpPr>
          <p:cNvPr id="21534" name="Rectangle 65"/>
          <p:cNvSpPr>
            <a:spLocks noChangeArrowheads="1"/>
          </p:cNvSpPr>
          <p:nvPr/>
        </p:nvSpPr>
        <p:spPr bwMode="auto">
          <a:xfrm>
            <a:off x="2336800" y="3657600"/>
            <a:ext cx="7112000" cy="2590800"/>
          </a:xfrm>
          <a:prstGeom prst="rect">
            <a:avLst/>
          </a:prstGeom>
          <a:noFill/>
          <a:ln w="19050">
            <a:solidFill>
              <a:schemeClr val="tx1"/>
            </a:solidFill>
            <a:miter lim="800000"/>
            <a:headEnd/>
            <a:tailEnd/>
          </a:ln>
          <a:effectLst/>
        </p:spPr>
        <p:txBody>
          <a:bodyPr wrap="none" anchor="ctr"/>
          <a:lstStyle/>
          <a:p>
            <a:pPr eaLnBrk="1" hangingPunct="1"/>
            <a:endParaRPr lang="en-US"/>
          </a:p>
        </p:txBody>
      </p:sp>
      <p:sp>
        <p:nvSpPr>
          <p:cNvPr id="21535" name="Oval 68"/>
          <p:cNvSpPr>
            <a:spLocks noChangeArrowheads="1"/>
          </p:cNvSpPr>
          <p:nvPr/>
        </p:nvSpPr>
        <p:spPr bwMode="auto">
          <a:xfrm>
            <a:off x="5080000" y="5723828"/>
            <a:ext cx="257063" cy="515744"/>
          </a:xfrm>
          <a:prstGeom prst="ellipse">
            <a:avLst/>
          </a:prstGeom>
          <a:noFill/>
          <a:ln w="12700" algn="ctr">
            <a:noFill/>
            <a:round/>
            <a:headEnd/>
            <a:tailEnd/>
          </a:ln>
          <a:effectLst/>
        </p:spPr>
        <p:txBody>
          <a:bodyPr wrap="none" lIns="90488" tIns="44450" rIns="90488" bIns="44450" anchor="ctr">
            <a:spAutoFit/>
          </a:bodyPr>
          <a:lstStyle/>
          <a:p>
            <a:pPr eaLnBrk="1" hangingPunct="1"/>
            <a:endParaRPr lang="en-US"/>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38200" y="76200"/>
            <a:ext cx="10515600" cy="914400"/>
          </a:xfrm>
        </p:spPr>
        <p:txBody>
          <a:bodyPr/>
          <a:lstStyle/>
          <a:p>
            <a:r>
              <a:rPr lang="en-US" smtClean="0"/>
              <a:t>Contingency Tables</a:t>
            </a:r>
          </a:p>
        </p:txBody>
      </p:sp>
      <p:sp>
        <p:nvSpPr>
          <p:cNvPr id="22531" name="Content Placeholder 2"/>
          <p:cNvSpPr>
            <a:spLocks noGrp="1"/>
          </p:cNvSpPr>
          <p:nvPr>
            <p:ph idx="1"/>
          </p:nvPr>
        </p:nvSpPr>
        <p:spPr>
          <a:xfrm>
            <a:off x="677333" y="970845"/>
            <a:ext cx="10385777" cy="5070518"/>
          </a:xfrm>
        </p:spPr>
        <p:txBody>
          <a:bodyPr>
            <a:normAutofit/>
          </a:bodyPr>
          <a:lstStyle/>
          <a:p>
            <a:pPr>
              <a:buNone/>
            </a:pPr>
            <a:r>
              <a:rPr lang="en-US" sz="2400" dirty="0" smtClean="0">
                <a:solidFill>
                  <a:schemeClr val="tx1"/>
                </a:solidFill>
              </a:rPr>
              <a:t>Can use the contingency table to calculate simple probabilities</a:t>
            </a:r>
          </a:p>
        </p:txBody>
      </p:sp>
      <p:sp>
        <p:nvSpPr>
          <p:cNvPr id="22532" name="Rectangle 6"/>
          <p:cNvSpPr>
            <a:spLocks noChangeArrowheads="1"/>
          </p:cNvSpPr>
          <p:nvPr/>
        </p:nvSpPr>
        <p:spPr bwMode="auto">
          <a:xfrm>
            <a:off x="3680885" y="2868613"/>
            <a:ext cx="944033" cy="334962"/>
          </a:xfrm>
          <a:prstGeom prst="rect">
            <a:avLst/>
          </a:prstGeom>
          <a:noFill/>
          <a:ln w="12700">
            <a:noFill/>
            <a:miter lim="800000"/>
            <a:headEnd/>
            <a:tailEnd/>
          </a:ln>
          <a:effectLst/>
        </p:spPr>
        <p:txBody>
          <a:bodyPr lIns="90488" tIns="44450" rIns="90488" bIns="44450">
            <a:spAutoFit/>
          </a:bodyPr>
          <a:lstStyle/>
          <a:p>
            <a:pPr eaLnBrk="1" hangingPunct="1"/>
            <a:r>
              <a:rPr lang="en-US" sz="1600"/>
              <a:t>Black</a:t>
            </a:r>
          </a:p>
        </p:txBody>
      </p:sp>
      <p:sp>
        <p:nvSpPr>
          <p:cNvPr id="22533" name="Rectangle 7"/>
          <p:cNvSpPr>
            <a:spLocks noChangeArrowheads="1"/>
          </p:cNvSpPr>
          <p:nvPr/>
        </p:nvSpPr>
        <p:spPr bwMode="auto">
          <a:xfrm>
            <a:off x="3454400" y="3705226"/>
            <a:ext cx="1670051" cy="377825"/>
          </a:xfrm>
          <a:prstGeom prst="rect">
            <a:avLst/>
          </a:prstGeom>
          <a:noFill/>
          <a:ln w="12700">
            <a:noFill/>
            <a:miter lim="800000"/>
            <a:headEnd/>
            <a:tailEnd/>
          </a:ln>
          <a:effectLst/>
        </p:spPr>
        <p:txBody>
          <a:bodyPr wrap="none" anchor="ctr"/>
          <a:lstStyle/>
          <a:p>
            <a:pPr eaLnBrk="1" hangingPunct="1"/>
            <a:endParaRPr lang="en-US" sz="1200"/>
          </a:p>
        </p:txBody>
      </p:sp>
      <p:sp>
        <p:nvSpPr>
          <p:cNvPr id="22534" name="Rectangle 20"/>
          <p:cNvSpPr>
            <a:spLocks noChangeArrowheads="1"/>
          </p:cNvSpPr>
          <p:nvPr/>
        </p:nvSpPr>
        <p:spPr bwMode="auto">
          <a:xfrm>
            <a:off x="2912533" y="2590801"/>
            <a:ext cx="1016000" cy="366713"/>
          </a:xfrm>
          <a:prstGeom prst="rect">
            <a:avLst/>
          </a:prstGeom>
          <a:noFill/>
          <a:ln w="12700">
            <a:noFill/>
            <a:miter lim="800000"/>
            <a:headEnd/>
            <a:tailEnd/>
          </a:ln>
          <a:effectLst/>
        </p:spPr>
        <p:txBody>
          <a:bodyPr lIns="90488" tIns="44450" rIns="90488" bIns="44450">
            <a:spAutoFit/>
          </a:bodyPr>
          <a:lstStyle/>
          <a:p>
            <a:pPr eaLnBrk="1" hangingPunct="1"/>
            <a:r>
              <a:rPr lang="en-US"/>
              <a:t>Color</a:t>
            </a:r>
          </a:p>
        </p:txBody>
      </p:sp>
      <p:sp>
        <p:nvSpPr>
          <p:cNvPr id="22535" name="Rectangle 23"/>
          <p:cNvSpPr>
            <a:spLocks noChangeArrowheads="1"/>
          </p:cNvSpPr>
          <p:nvPr/>
        </p:nvSpPr>
        <p:spPr bwMode="auto">
          <a:xfrm>
            <a:off x="711201" y="2836863"/>
            <a:ext cx="946151" cy="366712"/>
          </a:xfrm>
          <a:prstGeom prst="rect">
            <a:avLst/>
          </a:prstGeom>
          <a:noFill/>
          <a:ln w="12700">
            <a:noFill/>
            <a:miter lim="800000"/>
            <a:headEnd/>
            <a:tailEnd/>
          </a:ln>
          <a:effectLst/>
        </p:spPr>
        <p:txBody>
          <a:bodyPr lIns="90488" tIns="44450" rIns="90488" bIns="44450">
            <a:spAutoFit/>
          </a:bodyPr>
          <a:lstStyle/>
          <a:p>
            <a:pPr eaLnBrk="1" hangingPunct="1"/>
            <a:r>
              <a:rPr lang="en-US"/>
              <a:t>Type</a:t>
            </a:r>
          </a:p>
        </p:txBody>
      </p:sp>
      <p:sp>
        <p:nvSpPr>
          <p:cNvPr id="22536" name="Rectangle 24"/>
          <p:cNvSpPr>
            <a:spLocks noChangeArrowheads="1"/>
          </p:cNvSpPr>
          <p:nvPr/>
        </p:nvSpPr>
        <p:spPr bwMode="auto">
          <a:xfrm>
            <a:off x="2258485" y="2868613"/>
            <a:ext cx="772583" cy="334962"/>
          </a:xfrm>
          <a:prstGeom prst="rect">
            <a:avLst/>
          </a:prstGeom>
          <a:noFill/>
          <a:ln w="12700">
            <a:noFill/>
            <a:miter lim="800000"/>
            <a:headEnd/>
            <a:tailEnd/>
          </a:ln>
          <a:effectLst/>
        </p:spPr>
        <p:txBody>
          <a:bodyPr lIns="90488" tIns="44450" rIns="90488" bIns="44450">
            <a:spAutoFit/>
          </a:bodyPr>
          <a:lstStyle/>
          <a:p>
            <a:pPr eaLnBrk="1" hangingPunct="1"/>
            <a:r>
              <a:rPr lang="en-US" sz="1600"/>
              <a:t>Red</a:t>
            </a:r>
          </a:p>
        </p:txBody>
      </p:sp>
      <p:sp>
        <p:nvSpPr>
          <p:cNvPr id="22537" name="Rectangle 25"/>
          <p:cNvSpPr>
            <a:spLocks noChangeArrowheads="1"/>
          </p:cNvSpPr>
          <p:nvPr/>
        </p:nvSpPr>
        <p:spPr bwMode="auto">
          <a:xfrm>
            <a:off x="5270501" y="2836863"/>
            <a:ext cx="927100" cy="366712"/>
          </a:xfrm>
          <a:prstGeom prst="rect">
            <a:avLst/>
          </a:prstGeom>
          <a:noFill/>
          <a:ln w="12700">
            <a:noFill/>
            <a:miter lim="800000"/>
            <a:headEnd/>
            <a:tailEnd/>
          </a:ln>
          <a:effectLst/>
        </p:spPr>
        <p:txBody>
          <a:bodyPr lIns="90488" tIns="44450" rIns="90488" bIns="44450">
            <a:spAutoFit/>
          </a:bodyPr>
          <a:lstStyle/>
          <a:p>
            <a:pPr eaLnBrk="1" hangingPunct="1"/>
            <a:r>
              <a:rPr lang="en-US"/>
              <a:t>Total</a:t>
            </a:r>
          </a:p>
        </p:txBody>
      </p:sp>
      <p:sp>
        <p:nvSpPr>
          <p:cNvPr id="22538" name="Rectangle 28"/>
          <p:cNvSpPr>
            <a:spLocks noChangeArrowheads="1"/>
          </p:cNvSpPr>
          <p:nvPr/>
        </p:nvSpPr>
        <p:spPr bwMode="auto">
          <a:xfrm>
            <a:off x="711201" y="3217863"/>
            <a:ext cx="802217" cy="366712"/>
          </a:xfrm>
          <a:prstGeom prst="rect">
            <a:avLst/>
          </a:prstGeom>
          <a:noFill/>
          <a:ln w="12700">
            <a:noFill/>
            <a:miter lim="800000"/>
            <a:headEnd/>
            <a:tailEnd/>
          </a:ln>
          <a:effectLst/>
        </p:spPr>
        <p:txBody>
          <a:bodyPr lIns="90488" tIns="44450" rIns="90488" bIns="44450">
            <a:spAutoFit/>
          </a:bodyPr>
          <a:lstStyle/>
          <a:p>
            <a:pPr eaLnBrk="1" hangingPunct="1"/>
            <a:r>
              <a:rPr lang="en-US"/>
              <a:t>Ace</a:t>
            </a:r>
          </a:p>
        </p:txBody>
      </p:sp>
      <p:sp>
        <p:nvSpPr>
          <p:cNvPr id="22539" name="Rectangle 29"/>
          <p:cNvSpPr>
            <a:spLocks noChangeArrowheads="1"/>
          </p:cNvSpPr>
          <p:nvPr/>
        </p:nvSpPr>
        <p:spPr bwMode="auto">
          <a:xfrm>
            <a:off x="2417234" y="3163888"/>
            <a:ext cx="429684" cy="366712"/>
          </a:xfrm>
          <a:prstGeom prst="rect">
            <a:avLst/>
          </a:prstGeom>
          <a:noFill/>
          <a:ln w="12700">
            <a:noFill/>
            <a:miter lim="800000"/>
            <a:headEnd/>
            <a:tailEnd/>
          </a:ln>
          <a:effectLst/>
        </p:spPr>
        <p:txBody>
          <a:bodyPr lIns="90488" tIns="44450" rIns="90488" bIns="44450">
            <a:spAutoFit/>
          </a:bodyPr>
          <a:lstStyle/>
          <a:p>
            <a:pPr eaLnBrk="1" hangingPunct="1"/>
            <a:r>
              <a:rPr lang="en-US"/>
              <a:t>2</a:t>
            </a:r>
          </a:p>
        </p:txBody>
      </p:sp>
      <p:sp>
        <p:nvSpPr>
          <p:cNvPr id="22540" name="Rectangle 30"/>
          <p:cNvSpPr>
            <a:spLocks noChangeArrowheads="1"/>
          </p:cNvSpPr>
          <p:nvPr/>
        </p:nvSpPr>
        <p:spPr bwMode="auto">
          <a:xfrm>
            <a:off x="3503085" y="3178176"/>
            <a:ext cx="1670049" cy="377825"/>
          </a:xfrm>
          <a:prstGeom prst="rect">
            <a:avLst/>
          </a:prstGeom>
          <a:noFill/>
          <a:ln w="12700">
            <a:noFill/>
            <a:miter lim="800000"/>
            <a:headEnd/>
            <a:tailEnd/>
          </a:ln>
          <a:effectLst/>
        </p:spPr>
        <p:txBody>
          <a:bodyPr wrap="none" anchor="ctr"/>
          <a:lstStyle/>
          <a:p>
            <a:pPr eaLnBrk="1" hangingPunct="1"/>
            <a:endParaRPr lang="en-US" sz="1200"/>
          </a:p>
        </p:txBody>
      </p:sp>
      <p:sp>
        <p:nvSpPr>
          <p:cNvPr id="22541" name="Rectangle 31"/>
          <p:cNvSpPr>
            <a:spLocks noChangeArrowheads="1"/>
          </p:cNvSpPr>
          <p:nvPr/>
        </p:nvSpPr>
        <p:spPr bwMode="auto">
          <a:xfrm>
            <a:off x="4057651" y="3163888"/>
            <a:ext cx="429683" cy="366712"/>
          </a:xfrm>
          <a:prstGeom prst="rect">
            <a:avLst/>
          </a:prstGeom>
          <a:noFill/>
          <a:ln w="12700">
            <a:noFill/>
            <a:miter lim="800000"/>
            <a:headEnd/>
            <a:tailEnd/>
          </a:ln>
          <a:effectLst/>
        </p:spPr>
        <p:txBody>
          <a:bodyPr lIns="90488" tIns="44450" rIns="90488" bIns="44450">
            <a:spAutoFit/>
          </a:bodyPr>
          <a:lstStyle/>
          <a:p>
            <a:pPr eaLnBrk="1" hangingPunct="1"/>
            <a:r>
              <a:rPr lang="en-US"/>
              <a:t>2</a:t>
            </a:r>
          </a:p>
        </p:txBody>
      </p:sp>
      <p:sp>
        <p:nvSpPr>
          <p:cNvPr id="22542" name="Rectangle 32"/>
          <p:cNvSpPr>
            <a:spLocks noChangeArrowheads="1"/>
          </p:cNvSpPr>
          <p:nvPr/>
        </p:nvSpPr>
        <p:spPr bwMode="auto">
          <a:xfrm>
            <a:off x="5585884" y="3163888"/>
            <a:ext cx="429683" cy="366712"/>
          </a:xfrm>
          <a:prstGeom prst="rect">
            <a:avLst/>
          </a:prstGeom>
          <a:noFill/>
          <a:ln w="12700">
            <a:noFill/>
            <a:miter lim="800000"/>
            <a:headEnd/>
            <a:tailEnd/>
          </a:ln>
          <a:effectLst/>
        </p:spPr>
        <p:txBody>
          <a:bodyPr lIns="90488" tIns="44450" rIns="90488" bIns="44450">
            <a:spAutoFit/>
          </a:bodyPr>
          <a:lstStyle/>
          <a:p>
            <a:pPr eaLnBrk="1" hangingPunct="1"/>
            <a:r>
              <a:rPr lang="en-US"/>
              <a:t>4</a:t>
            </a:r>
          </a:p>
        </p:txBody>
      </p:sp>
      <p:sp>
        <p:nvSpPr>
          <p:cNvPr id="22543" name="Rectangle 36"/>
          <p:cNvSpPr>
            <a:spLocks noChangeArrowheads="1"/>
          </p:cNvSpPr>
          <p:nvPr/>
        </p:nvSpPr>
        <p:spPr bwMode="auto">
          <a:xfrm>
            <a:off x="436034" y="3575051"/>
            <a:ext cx="1494367" cy="366713"/>
          </a:xfrm>
          <a:prstGeom prst="rect">
            <a:avLst/>
          </a:prstGeom>
          <a:noFill/>
          <a:ln w="12700">
            <a:noFill/>
            <a:miter lim="800000"/>
            <a:headEnd/>
            <a:tailEnd/>
          </a:ln>
          <a:effectLst/>
        </p:spPr>
        <p:txBody>
          <a:bodyPr lIns="90488" tIns="44450" rIns="90488" bIns="44450">
            <a:spAutoFit/>
          </a:bodyPr>
          <a:lstStyle/>
          <a:p>
            <a:pPr eaLnBrk="1" hangingPunct="1"/>
            <a:r>
              <a:rPr lang="en-US"/>
              <a:t>Non-Ace</a:t>
            </a:r>
          </a:p>
        </p:txBody>
      </p:sp>
      <p:sp>
        <p:nvSpPr>
          <p:cNvPr id="22544" name="Rectangle 37"/>
          <p:cNvSpPr>
            <a:spLocks noChangeArrowheads="1"/>
          </p:cNvSpPr>
          <p:nvPr/>
        </p:nvSpPr>
        <p:spPr bwMode="auto">
          <a:xfrm>
            <a:off x="2288117" y="3584575"/>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t>24</a:t>
            </a:r>
          </a:p>
        </p:txBody>
      </p:sp>
      <p:sp>
        <p:nvSpPr>
          <p:cNvPr id="22545" name="Rectangle 38"/>
          <p:cNvSpPr>
            <a:spLocks noChangeArrowheads="1"/>
          </p:cNvSpPr>
          <p:nvPr/>
        </p:nvSpPr>
        <p:spPr bwMode="auto">
          <a:xfrm>
            <a:off x="3928534" y="3584575"/>
            <a:ext cx="607484" cy="366713"/>
          </a:xfrm>
          <a:prstGeom prst="rect">
            <a:avLst/>
          </a:prstGeom>
          <a:noFill/>
          <a:ln w="12700">
            <a:noFill/>
            <a:miter lim="800000"/>
            <a:headEnd/>
            <a:tailEnd/>
          </a:ln>
          <a:effectLst/>
        </p:spPr>
        <p:txBody>
          <a:bodyPr lIns="90488" tIns="44450" rIns="90488" bIns="44450">
            <a:spAutoFit/>
          </a:bodyPr>
          <a:lstStyle/>
          <a:p>
            <a:pPr eaLnBrk="1" hangingPunct="1"/>
            <a:r>
              <a:rPr lang="en-US"/>
              <a:t>24</a:t>
            </a:r>
          </a:p>
        </p:txBody>
      </p:sp>
      <p:sp>
        <p:nvSpPr>
          <p:cNvPr id="22546" name="Rectangle 39"/>
          <p:cNvSpPr>
            <a:spLocks noChangeArrowheads="1"/>
          </p:cNvSpPr>
          <p:nvPr/>
        </p:nvSpPr>
        <p:spPr bwMode="auto">
          <a:xfrm>
            <a:off x="5458884" y="3584575"/>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t>48</a:t>
            </a:r>
          </a:p>
        </p:txBody>
      </p:sp>
      <p:sp>
        <p:nvSpPr>
          <p:cNvPr id="22547" name="Rectangle 51"/>
          <p:cNvSpPr>
            <a:spLocks noChangeArrowheads="1"/>
          </p:cNvSpPr>
          <p:nvPr/>
        </p:nvSpPr>
        <p:spPr bwMode="auto">
          <a:xfrm>
            <a:off x="649818" y="3965576"/>
            <a:ext cx="927100" cy="366713"/>
          </a:xfrm>
          <a:prstGeom prst="rect">
            <a:avLst/>
          </a:prstGeom>
          <a:noFill/>
          <a:ln w="12700">
            <a:noFill/>
            <a:miter lim="800000"/>
            <a:headEnd/>
            <a:tailEnd/>
          </a:ln>
          <a:effectLst/>
        </p:spPr>
        <p:txBody>
          <a:bodyPr lIns="90488" tIns="44450" rIns="90488" bIns="44450">
            <a:spAutoFit/>
          </a:bodyPr>
          <a:lstStyle/>
          <a:p>
            <a:pPr eaLnBrk="1" hangingPunct="1"/>
            <a:r>
              <a:rPr lang="en-US"/>
              <a:t>Total</a:t>
            </a:r>
          </a:p>
        </p:txBody>
      </p:sp>
      <p:sp>
        <p:nvSpPr>
          <p:cNvPr id="22548" name="Rectangle 52"/>
          <p:cNvSpPr>
            <a:spLocks noChangeArrowheads="1"/>
          </p:cNvSpPr>
          <p:nvPr/>
        </p:nvSpPr>
        <p:spPr bwMode="auto">
          <a:xfrm>
            <a:off x="2288117" y="3965576"/>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t>26</a:t>
            </a:r>
          </a:p>
        </p:txBody>
      </p:sp>
      <p:sp>
        <p:nvSpPr>
          <p:cNvPr id="22549" name="Rectangle 53"/>
          <p:cNvSpPr>
            <a:spLocks noChangeArrowheads="1"/>
          </p:cNvSpPr>
          <p:nvPr/>
        </p:nvSpPr>
        <p:spPr bwMode="auto">
          <a:xfrm>
            <a:off x="3928534" y="3965576"/>
            <a:ext cx="607484" cy="366713"/>
          </a:xfrm>
          <a:prstGeom prst="rect">
            <a:avLst/>
          </a:prstGeom>
          <a:noFill/>
          <a:ln w="12700">
            <a:noFill/>
            <a:miter lim="800000"/>
            <a:headEnd/>
            <a:tailEnd/>
          </a:ln>
          <a:effectLst/>
        </p:spPr>
        <p:txBody>
          <a:bodyPr lIns="90488" tIns="44450" rIns="90488" bIns="44450">
            <a:spAutoFit/>
          </a:bodyPr>
          <a:lstStyle/>
          <a:p>
            <a:pPr eaLnBrk="1" hangingPunct="1"/>
            <a:r>
              <a:rPr lang="en-US"/>
              <a:t>26</a:t>
            </a:r>
          </a:p>
        </p:txBody>
      </p:sp>
      <p:sp>
        <p:nvSpPr>
          <p:cNvPr id="22550" name="Rectangle 54"/>
          <p:cNvSpPr>
            <a:spLocks noChangeArrowheads="1"/>
          </p:cNvSpPr>
          <p:nvPr/>
        </p:nvSpPr>
        <p:spPr bwMode="auto">
          <a:xfrm>
            <a:off x="5458884" y="3965576"/>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t>52</a:t>
            </a:r>
          </a:p>
        </p:txBody>
      </p:sp>
      <p:sp>
        <p:nvSpPr>
          <p:cNvPr id="22551" name="Line 58"/>
          <p:cNvSpPr>
            <a:spLocks noChangeShapeType="1"/>
          </p:cNvSpPr>
          <p:nvPr/>
        </p:nvSpPr>
        <p:spPr bwMode="auto">
          <a:xfrm>
            <a:off x="3437467" y="2898775"/>
            <a:ext cx="0" cy="1463675"/>
          </a:xfrm>
          <a:prstGeom prst="line">
            <a:avLst/>
          </a:prstGeom>
          <a:noFill/>
          <a:ln w="12700">
            <a:solidFill>
              <a:schemeClr val="tx1"/>
            </a:solidFill>
            <a:round/>
            <a:headEnd/>
            <a:tailEnd/>
          </a:ln>
          <a:effectLst/>
        </p:spPr>
        <p:txBody>
          <a:bodyPr/>
          <a:lstStyle/>
          <a:p>
            <a:endParaRPr lang="en-US"/>
          </a:p>
        </p:txBody>
      </p:sp>
      <p:sp>
        <p:nvSpPr>
          <p:cNvPr id="22552" name="Line 59"/>
          <p:cNvSpPr>
            <a:spLocks noChangeShapeType="1"/>
          </p:cNvSpPr>
          <p:nvPr/>
        </p:nvSpPr>
        <p:spPr bwMode="auto">
          <a:xfrm>
            <a:off x="508000" y="3203575"/>
            <a:ext cx="5892800" cy="0"/>
          </a:xfrm>
          <a:prstGeom prst="line">
            <a:avLst/>
          </a:prstGeom>
          <a:noFill/>
          <a:ln w="19050">
            <a:solidFill>
              <a:schemeClr val="tx1"/>
            </a:solidFill>
            <a:round/>
            <a:headEnd/>
            <a:tailEnd/>
          </a:ln>
          <a:effectLst/>
        </p:spPr>
        <p:txBody>
          <a:bodyPr/>
          <a:lstStyle/>
          <a:p>
            <a:endParaRPr lang="en-US"/>
          </a:p>
        </p:txBody>
      </p:sp>
      <p:sp>
        <p:nvSpPr>
          <p:cNvPr id="22553" name="Line 60"/>
          <p:cNvSpPr>
            <a:spLocks noChangeShapeType="1"/>
          </p:cNvSpPr>
          <p:nvPr/>
        </p:nvSpPr>
        <p:spPr bwMode="auto">
          <a:xfrm>
            <a:off x="5173133" y="2644776"/>
            <a:ext cx="8467" cy="1717675"/>
          </a:xfrm>
          <a:prstGeom prst="line">
            <a:avLst/>
          </a:prstGeom>
          <a:noFill/>
          <a:ln w="19050">
            <a:solidFill>
              <a:schemeClr val="tx1"/>
            </a:solidFill>
            <a:round/>
            <a:headEnd/>
            <a:tailEnd/>
          </a:ln>
          <a:effectLst/>
        </p:spPr>
        <p:txBody>
          <a:bodyPr/>
          <a:lstStyle/>
          <a:p>
            <a:endParaRPr lang="en-US"/>
          </a:p>
        </p:txBody>
      </p:sp>
      <p:sp>
        <p:nvSpPr>
          <p:cNvPr id="22554" name="Line 61"/>
          <p:cNvSpPr>
            <a:spLocks noChangeShapeType="1"/>
          </p:cNvSpPr>
          <p:nvPr/>
        </p:nvSpPr>
        <p:spPr bwMode="auto">
          <a:xfrm flipV="1">
            <a:off x="1828800" y="2898775"/>
            <a:ext cx="3352800" cy="0"/>
          </a:xfrm>
          <a:prstGeom prst="line">
            <a:avLst/>
          </a:prstGeom>
          <a:noFill/>
          <a:ln w="19050">
            <a:solidFill>
              <a:schemeClr val="tx1"/>
            </a:solidFill>
            <a:round/>
            <a:headEnd/>
            <a:tailEnd/>
          </a:ln>
          <a:effectLst/>
        </p:spPr>
        <p:txBody>
          <a:bodyPr lIns="90487" tIns="44450" rIns="90487" bIns="44450"/>
          <a:lstStyle/>
          <a:p>
            <a:endParaRPr lang="en-US"/>
          </a:p>
        </p:txBody>
      </p:sp>
      <p:sp>
        <p:nvSpPr>
          <p:cNvPr id="22555" name="Line 62"/>
          <p:cNvSpPr>
            <a:spLocks noChangeShapeType="1"/>
          </p:cNvSpPr>
          <p:nvPr/>
        </p:nvSpPr>
        <p:spPr bwMode="auto">
          <a:xfrm>
            <a:off x="1828800" y="2644776"/>
            <a:ext cx="0" cy="1717675"/>
          </a:xfrm>
          <a:prstGeom prst="line">
            <a:avLst/>
          </a:prstGeom>
          <a:noFill/>
          <a:ln w="19050">
            <a:solidFill>
              <a:schemeClr val="tx1"/>
            </a:solidFill>
            <a:round/>
            <a:headEnd/>
            <a:tailEnd/>
          </a:ln>
          <a:effectLst/>
        </p:spPr>
        <p:txBody>
          <a:bodyPr lIns="90487" tIns="44450" rIns="90487" bIns="44450"/>
          <a:lstStyle/>
          <a:p>
            <a:endParaRPr lang="en-US"/>
          </a:p>
        </p:txBody>
      </p:sp>
      <p:sp>
        <p:nvSpPr>
          <p:cNvPr id="22556" name="Line 63"/>
          <p:cNvSpPr>
            <a:spLocks noChangeShapeType="1"/>
          </p:cNvSpPr>
          <p:nvPr/>
        </p:nvSpPr>
        <p:spPr bwMode="auto">
          <a:xfrm>
            <a:off x="508000" y="3965575"/>
            <a:ext cx="5892800" cy="0"/>
          </a:xfrm>
          <a:prstGeom prst="line">
            <a:avLst/>
          </a:prstGeom>
          <a:noFill/>
          <a:ln w="19050">
            <a:solidFill>
              <a:schemeClr val="tx1"/>
            </a:solidFill>
            <a:round/>
            <a:headEnd/>
            <a:tailEnd/>
          </a:ln>
          <a:effectLst/>
        </p:spPr>
        <p:txBody>
          <a:bodyPr/>
          <a:lstStyle/>
          <a:p>
            <a:endParaRPr lang="en-US"/>
          </a:p>
        </p:txBody>
      </p:sp>
      <p:sp>
        <p:nvSpPr>
          <p:cNvPr id="22557" name="Line 64"/>
          <p:cNvSpPr>
            <a:spLocks noChangeShapeType="1"/>
          </p:cNvSpPr>
          <p:nvPr/>
        </p:nvSpPr>
        <p:spPr bwMode="auto">
          <a:xfrm>
            <a:off x="508000" y="3584575"/>
            <a:ext cx="5892800" cy="0"/>
          </a:xfrm>
          <a:prstGeom prst="line">
            <a:avLst/>
          </a:prstGeom>
          <a:noFill/>
          <a:ln w="12700">
            <a:solidFill>
              <a:schemeClr val="tx1"/>
            </a:solidFill>
            <a:round/>
            <a:headEnd/>
            <a:tailEnd/>
          </a:ln>
          <a:effectLst/>
        </p:spPr>
        <p:txBody>
          <a:bodyPr lIns="90487" tIns="44450" rIns="90487" bIns="44450"/>
          <a:lstStyle/>
          <a:p>
            <a:endParaRPr lang="en-US"/>
          </a:p>
        </p:txBody>
      </p:sp>
      <p:sp>
        <p:nvSpPr>
          <p:cNvPr id="22558" name="Rectangle 65"/>
          <p:cNvSpPr>
            <a:spLocks noChangeArrowheads="1"/>
          </p:cNvSpPr>
          <p:nvPr/>
        </p:nvSpPr>
        <p:spPr bwMode="auto">
          <a:xfrm>
            <a:off x="472018" y="2644776"/>
            <a:ext cx="5928783" cy="1717675"/>
          </a:xfrm>
          <a:prstGeom prst="rect">
            <a:avLst/>
          </a:prstGeom>
          <a:noFill/>
          <a:ln w="19050">
            <a:solidFill>
              <a:schemeClr val="tx1"/>
            </a:solidFill>
            <a:miter lim="800000"/>
            <a:headEnd/>
            <a:tailEnd/>
          </a:ln>
          <a:effectLst/>
        </p:spPr>
        <p:txBody>
          <a:bodyPr wrap="none" anchor="ctr"/>
          <a:lstStyle/>
          <a:p>
            <a:pPr eaLnBrk="1" hangingPunct="1"/>
            <a:endParaRPr lang="en-US" sz="1200"/>
          </a:p>
        </p:txBody>
      </p:sp>
      <p:sp>
        <p:nvSpPr>
          <p:cNvPr id="26655" name="TextBox 1"/>
          <p:cNvSpPr txBox="1">
            <a:spLocks noChangeArrowheads="1"/>
          </p:cNvSpPr>
          <p:nvPr/>
        </p:nvSpPr>
        <p:spPr bwMode="auto">
          <a:xfrm>
            <a:off x="5433485" y="5105401"/>
            <a:ext cx="6250516"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Calibri" pitchFamily="34" charset="0"/>
              </a:defRPr>
            </a:lvl1pPr>
            <a:lvl2pPr marL="742950" indent="-285750">
              <a:defRPr sz="2800">
                <a:solidFill>
                  <a:schemeClr val="tx1"/>
                </a:solidFill>
                <a:latin typeface="Calibri" pitchFamily="34" charset="0"/>
              </a:defRPr>
            </a:lvl2pPr>
            <a:lvl3pPr marL="1143000" indent="-228600">
              <a:defRPr sz="2400">
                <a:solidFill>
                  <a:schemeClr val="tx1"/>
                </a:solidFill>
                <a:latin typeface="Calibri" pitchFamily="34" charset="0"/>
              </a:defRPr>
            </a:lvl3pPr>
            <a:lvl4pPr marL="1600200" indent="-228600">
              <a:defRPr sz="2400">
                <a:solidFill>
                  <a:schemeClr val="tx1"/>
                </a:solidFill>
                <a:latin typeface="Calibri" pitchFamily="34" charset="0"/>
              </a:defRPr>
            </a:lvl4pPr>
            <a:lvl5pPr marL="2057400" indent="-228600">
              <a:defRPr sz="2400">
                <a:solidFill>
                  <a:schemeClr val="tx1"/>
                </a:solidFill>
                <a:latin typeface="Calibri" pitchFamily="34" charset="0"/>
              </a:defRPr>
            </a:lvl5pPr>
            <a:lvl6pPr marL="2514600" indent="-228600" eaLnBrk="0" fontAlgn="base" hangingPunct="0">
              <a:spcAft>
                <a:spcPct val="0"/>
              </a:spcAft>
              <a:buFont typeface="Arial" charset="0"/>
              <a:defRPr sz="2400">
                <a:solidFill>
                  <a:schemeClr val="tx1"/>
                </a:solidFill>
                <a:latin typeface="Calibri" pitchFamily="34" charset="0"/>
              </a:defRPr>
            </a:lvl6pPr>
            <a:lvl7pPr marL="2971800" indent="-228600" eaLnBrk="0" fontAlgn="base" hangingPunct="0">
              <a:spcAft>
                <a:spcPct val="0"/>
              </a:spcAft>
              <a:buFont typeface="Arial" charset="0"/>
              <a:defRPr sz="2400">
                <a:solidFill>
                  <a:schemeClr val="tx1"/>
                </a:solidFill>
                <a:latin typeface="Calibri" pitchFamily="34" charset="0"/>
              </a:defRPr>
            </a:lvl7pPr>
            <a:lvl8pPr marL="3429000" indent="-228600" eaLnBrk="0" fontAlgn="base" hangingPunct="0">
              <a:spcAft>
                <a:spcPct val="0"/>
              </a:spcAft>
              <a:buFont typeface="Arial" charset="0"/>
              <a:defRPr sz="2400">
                <a:solidFill>
                  <a:schemeClr val="tx1"/>
                </a:solidFill>
                <a:latin typeface="Calibri" pitchFamily="34" charset="0"/>
              </a:defRPr>
            </a:lvl8pPr>
            <a:lvl9pPr marL="3886200" indent="-228600" eaLnBrk="0" fontAlgn="base" hangingPunct="0">
              <a:spcAft>
                <a:spcPct val="0"/>
              </a:spcAft>
              <a:buFont typeface="Arial" charset="0"/>
              <a:defRPr sz="2400">
                <a:solidFill>
                  <a:schemeClr val="tx1"/>
                </a:solidFill>
                <a:latin typeface="Calibri" pitchFamily="34" charset="0"/>
              </a:defRPr>
            </a:lvl9pPr>
          </a:lstStyle>
          <a:p>
            <a:pPr eaLnBrk="1" hangingPunct="1">
              <a:defRPr/>
            </a:pPr>
            <a:r>
              <a:rPr lang="en-US" sz="2400" b="1" dirty="0" smtClean="0">
                <a:latin typeface="+mn-lt"/>
                <a:cs typeface="Arial" charset="0"/>
              </a:rPr>
              <a:t>Marginal probability </a:t>
            </a:r>
            <a:r>
              <a:rPr lang="en-US" sz="2400" dirty="0" smtClean="0">
                <a:latin typeface="+mn-lt"/>
                <a:cs typeface="Arial" charset="0"/>
              </a:rPr>
              <a:t>is another</a:t>
            </a:r>
          </a:p>
          <a:p>
            <a:pPr eaLnBrk="1" hangingPunct="1">
              <a:defRPr/>
            </a:pPr>
            <a:r>
              <a:rPr lang="en-US" sz="2400" dirty="0" smtClean="0">
                <a:latin typeface="+mn-lt"/>
                <a:cs typeface="Arial" charset="0"/>
              </a:rPr>
              <a:t>term used for </a:t>
            </a:r>
            <a:r>
              <a:rPr lang="en-US" sz="2400" b="1" dirty="0" smtClean="0">
                <a:latin typeface="+mn-lt"/>
                <a:cs typeface="Arial" charset="0"/>
              </a:rPr>
              <a:t>simple probability</a:t>
            </a:r>
          </a:p>
        </p:txBody>
      </p:sp>
      <p:graphicFrame>
        <p:nvGraphicFramePr>
          <p:cNvPr id="22560" name="Object 2"/>
          <p:cNvGraphicFramePr>
            <a:graphicFrameLocks noChangeAspect="1"/>
          </p:cNvGraphicFramePr>
          <p:nvPr/>
        </p:nvGraphicFramePr>
        <p:xfrm>
          <a:off x="6908801" y="2957514"/>
          <a:ext cx="3917951" cy="858837"/>
        </p:xfrm>
        <a:graphic>
          <a:graphicData uri="http://schemas.openxmlformats.org/presentationml/2006/ole">
            <p:oleObj spid="_x0000_s77826" name="Equation" r:id="rId3" imgW="1345616" imgH="393529" progId="">
              <p:embed/>
            </p:oleObj>
          </a:graphicData>
        </a:graphic>
      </p:graphicFrame>
      <p:graphicFrame>
        <p:nvGraphicFramePr>
          <p:cNvPr id="22561" name="Object 3"/>
          <p:cNvGraphicFramePr>
            <a:graphicFrameLocks noChangeAspect="1"/>
          </p:cNvGraphicFramePr>
          <p:nvPr/>
        </p:nvGraphicFramePr>
        <p:xfrm>
          <a:off x="1384301" y="4572000"/>
          <a:ext cx="3695700" cy="858838"/>
        </p:xfrm>
        <a:graphic>
          <a:graphicData uri="http://schemas.openxmlformats.org/presentationml/2006/ole">
            <p:oleObj spid="_x0000_s77827" name="Equation" r:id="rId4" imgW="1269449" imgH="393529" progId="">
              <p:embed/>
            </p:oleObj>
          </a:graphicData>
        </a:graphic>
      </p:graphicFrame>
      <p:sp>
        <p:nvSpPr>
          <p:cNvPr id="5" name="Oval 4"/>
          <p:cNvSpPr/>
          <p:nvPr/>
        </p:nvSpPr>
        <p:spPr>
          <a:xfrm>
            <a:off x="5458884" y="3178176"/>
            <a:ext cx="607483" cy="3778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7" name="Oval 36"/>
          <p:cNvSpPr/>
          <p:nvPr/>
        </p:nvSpPr>
        <p:spPr>
          <a:xfrm>
            <a:off x="2288117" y="3960814"/>
            <a:ext cx="607483" cy="3778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8" name="Oval 37"/>
          <p:cNvSpPr/>
          <p:nvPr/>
        </p:nvSpPr>
        <p:spPr>
          <a:xfrm>
            <a:off x="5384800" y="3965576"/>
            <a:ext cx="694267" cy="3778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672" name="Arc 28671"/>
          <p:cNvSpPr/>
          <p:nvPr/>
        </p:nvSpPr>
        <p:spPr>
          <a:xfrm rot="15563802">
            <a:off x="6735764" y="1675872"/>
            <a:ext cx="955675" cy="3382433"/>
          </a:xfrm>
          <a:prstGeom prst="arc">
            <a:avLst>
              <a:gd name="adj1" fmla="val 17470527"/>
              <a:gd name="adj2" fmla="val 5061289"/>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28673" name="Arc 28672"/>
          <p:cNvSpPr/>
          <p:nvPr/>
        </p:nvSpPr>
        <p:spPr>
          <a:xfrm rot="20160335">
            <a:off x="2876552" y="4129089"/>
            <a:ext cx="425449" cy="625475"/>
          </a:xfrm>
          <a:prstGeom prst="arc">
            <a:avLst>
              <a:gd name="adj1" fmla="val 16200000"/>
              <a:gd name="adj2" fmla="val 3681177"/>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38200" y="76200"/>
            <a:ext cx="10515600" cy="914400"/>
          </a:xfrm>
        </p:spPr>
        <p:txBody>
          <a:bodyPr/>
          <a:lstStyle/>
          <a:p>
            <a:r>
              <a:rPr lang="en-US" smtClean="0"/>
              <a:t>The Intersection of Events</a:t>
            </a:r>
          </a:p>
        </p:txBody>
      </p:sp>
      <p:sp>
        <p:nvSpPr>
          <p:cNvPr id="23555" name="Content Placeholder 2"/>
          <p:cNvSpPr>
            <a:spLocks noGrp="1"/>
          </p:cNvSpPr>
          <p:nvPr>
            <p:ph idx="1"/>
          </p:nvPr>
        </p:nvSpPr>
        <p:spPr>
          <a:xfrm>
            <a:off x="677334" y="1264357"/>
            <a:ext cx="11514666" cy="4777006"/>
          </a:xfrm>
        </p:spPr>
        <p:txBody>
          <a:bodyPr/>
          <a:lstStyle/>
          <a:p>
            <a:pPr>
              <a:buNone/>
            </a:pPr>
            <a:r>
              <a:rPr lang="en-US" sz="2400" dirty="0" smtClean="0">
                <a:solidFill>
                  <a:schemeClr val="tx1"/>
                </a:solidFill>
              </a:rPr>
              <a:t>The</a:t>
            </a:r>
            <a:r>
              <a:rPr lang="en-US" sz="2400" b="1" dirty="0" smtClean="0">
                <a:solidFill>
                  <a:schemeClr val="tx1"/>
                </a:solidFill>
              </a:rPr>
              <a:t> intersection </a:t>
            </a:r>
            <a:r>
              <a:rPr lang="en-US" sz="2400" dirty="0" smtClean="0">
                <a:solidFill>
                  <a:schemeClr val="tx1"/>
                </a:solidFill>
              </a:rPr>
              <a:t>of Events </a:t>
            </a:r>
            <a:r>
              <a:rPr lang="en-US" sz="2400" i="1" dirty="0" smtClean="0">
                <a:solidFill>
                  <a:schemeClr val="tx1"/>
                </a:solidFill>
              </a:rPr>
              <a:t>A </a:t>
            </a:r>
            <a:r>
              <a:rPr lang="en-US" sz="2400" dirty="0" smtClean="0">
                <a:solidFill>
                  <a:schemeClr val="tx1"/>
                </a:solidFill>
              </a:rPr>
              <a:t>and </a:t>
            </a:r>
            <a:r>
              <a:rPr lang="en-US" sz="2400" i="1" dirty="0" smtClean="0">
                <a:solidFill>
                  <a:schemeClr val="tx1"/>
                </a:solidFill>
              </a:rPr>
              <a:t>B </a:t>
            </a:r>
            <a:r>
              <a:rPr lang="en-US" sz="2400" dirty="0" smtClean="0">
                <a:solidFill>
                  <a:schemeClr val="tx1"/>
                </a:solidFill>
              </a:rPr>
              <a:t>represents the number of instances in which Events </a:t>
            </a:r>
            <a:r>
              <a:rPr lang="en-US" sz="2400" i="1" dirty="0" smtClean="0">
                <a:solidFill>
                  <a:schemeClr val="tx1"/>
                </a:solidFill>
              </a:rPr>
              <a:t>A </a:t>
            </a:r>
            <a:r>
              <a:rPr lang="en-US" sz="2400" b="1" dirty="0" smtClean="0">
                <a:solidFill>
                  <a:schemeClr val="tx1"/>
                </a:solidFill>
              </a:rPr>
              <a:t>and</a:t>
            </a:r>
            <a:r>
              <a:rPr lang="en-US" sz="2400" dirty="0" smtClean="0">
                <a:solidFill>
                  <a:schemeClr val="tx1"/>
                </a:solidFill>
              </a:rPr>
              <a:t> </a:t>
            </a:r>
            <a:r>
              <a:rPr lang="en-US" sz="2400" i="1" dirty="0" smtClean="0">
                <a:solidFill>
                  <a:schemeClr val="tx1"/>
                </a:solidFill>
              </a:rPr>
              <a:t>B </a:t>
            </a:r>
            <a:r>
              <a:rPr lang="en-US" sz="2400" dirty="0" smtClean="0">
                <a:solidFill>
                  <a:schemeClr val="tx1"/>
                </a:solidFill>
              </a:rPr>
              <a:t>occur at the same time</a:t>
            </a:r>
          </a:p>
          <a:p>
            <a:pPr>
              <a:buFontTx/>
              <a:buNone/>
            </a:pPr>
            <a:endParaRPr lang="en-US" b="1" dirty="0" smtClean="0"/>
          </a:p>
        </p:txBody>
      </p:sp>
      <p:pic>
        <p:nvPicPr>
          <p:cNvPr id="23556" name="Picture 1"/>
          <p:cNvPicPr>
            <a:picLocks noChangeAspect="1"/>
          </p:cNvPicPr>
          <p:nvPr/>
        </p:nvPicPr>
        <p:blipFill>
          <a:blip r:embed="rId2" cstate="print"/>
          <a:srcRect/>
          <a:stretch>
            <a:fillRect/>
          </a:stretch>
        </p:blipFill>
        <p:spPr bwMode="auto">
          <a:xfrm>
            <a:off x="2934407" y="2401712"/>
            <a:ext cx="5465233" cy="2562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76200"/>
            <a:ext cx="10515600" cy="914400"/>
          </a:xfrm>
        </p:spPr>
        <p:txBody>
          <a:bodyPr/>
          <a:lstStyle/>
          <a:p>
            <a:r>
              <a:rPr lang="en-US" smtClean="0"/>
              <a:t>The Intersection of Events</a:t>
            </a:r>
          </a:p>
        </p:txBody>
      </p:sp>
      <p:sp>
        <p:nvSpPr>
          <p:cNvPr id="24579" name="Content Placeholder 2"/>
          <p:cNvSpPr>
            <a:spLocks noGrp="1"/>
          </p:cNvSpPr>
          <p:nvPr>
            <p:ph idx="1"/>
          </p:nvPr>
        </p:nvSpPr>
        <p:spPr>
          <a:xfrm>
            <a:off x="677333" y="1128889"/>
            <a:ext cx="11221156" cy="4912473"/>
          </a:xfrm>
        </p:spPr>
        <p:txBody>
          <a:bodyPr>
            <a:normAutofit/>
          </a:bodyPr>
          <a:lstStyle/>
          <a:p>
            <a:pPr>
              <a:buNone/>
            </a:pPr>
            <a:r>
              <a:rPr lang="en-US" sz="2400" dirty="0" smtClean="0">
                <a:solidFill>
                  <a:schemeClr val="tx1"/>
                </a:solidFill>
              </a:rPr>
              <a:t>The probability of the intersection of two events is known as a </a:t>
            </a:r>
            <a:r>
              <a:rPr lang="en-US" sz="2400" b="1" dirty="0" smtClean="0">
                <a:solidFill>
                  <a:schemeClr val="tx1"/>
                </a:solidFill>
              </a:rPr>
              <a:t>joint probability</a:t>
            </a:r>
          </a:p>
        </p:txBody>
      </p:sp>
      <p:sp>
        <p:nvSpPr>
          <p:cNvPr id="24580" name="Rectangle 6"/>
          <p:cNvSpPr>
            <a:spLocks noChangeArrowheads="1"/>
          </p:cNvSpPr>
          <p:nvPr/>
        </p:nvSpPr>
        <p:spPr bwMode="auto">
          <a:xfrm>
            <a:off x="3680885" y="3138488"/>
            <a:ext cx="944033" cy="334962"/>
          </a:xfrm>
          <a:prstGeom prst="rect">
            <a:avLst/>
          </a:prstGeom>
          <a:noFill/>
          <a:ln w="12700">
            <a:noFill/>
            <a:miter lim="800000"/>
            <a:headEnd/>
            <a:tailEnd/>
          </a:ln>
          <a:effectLst/>
        </p:spPr>
        <p:txBody>
          <a:bodyPr lIns="90488" tIns="44450" rIns="90488" bIns="44450">
            <a:spAutoFit/>
          </a:bodyPr>
          <a:lstStyle/>
          <a:p>
            <a:pPr eaLnBrk="1" hangingPunct="1"/>
            <a:r>
              <a:rPr lang="en-US" sz="1600"/>
              <a:t>Black</a:t>
            </a:r>
          </a:p>
        </p:txBody>
      </p:sp>
      <p:sp>
        <p:nvSpPr>
          <p:cNvPr id="24581" name="Rectangle 7"/>
          <p:cNvSpPr>
            <a:spLocks noChangeArrowheads="1"/>
          </p:cNvSpPr>
          <p:nvPr/>
        </p:nvSpPr>
        <p:spPr bwMode="auto">
          <a:xfrm>
            <a:off x="3454400" y="3975101"/>
            <a:ext cx="1670051" cy="377825"/>
          </a:xfrm>
          <a:prstGeom prst="rect">
            <a:avLst/>
          </a:prstGeom>
          <a:noFill/>
          <a:ln w="12700">
            <a:noFill/>
            <a:miter lim="800000"/>
            <a:headEnd/>
            <a:tailEnd/>
          </a:ln>
          <a:effectLst/>
        </p:spPr>
        <p:txBody>
          <a:bodyPr wrap="none" anchor="ctr"/>
          <a:lstStyle/>
          <a:p>
            <a:pPr eaLnBrk="1" hangingPunct="1"/>
            <a:endParaRPr lang="en-US" sz="1200"/>
          </a:p>
        </p:txBody>
      </p:sp>
      <p:sp>
        <p:nvSpPr>
          <p:cNvPr id="24582" name="Rectangle 20"/>
          <p:cNvSpPr>
            <a:spLocks noChangeArrowheads="1"/>
          </p:cNvSpPr>
          <p:nvPr/>
        </p:nvSpPr>
        <p:spPr bwMode="auto">
          <a:xfrm>
            <a:off x="2912533" y="2860676"/>
            <a:ext cx="1016000" cy="366713"/>
          </a:xfrm>
          <a:prstGeom prst="rect">
            <a:avLst/>
          </a:prstGeom>
          <a:noFill/>
          <a:ln w="12700">
            <a:noFill/>
            <a:miter lim="800000"/>
            <a:headEnd/>
            <a:tailEnd/>
          </a:ln>
          <a:effectLst/>
        </p:spPr>
        <p:txBody>
          <a:bodyPr lIns="90488" tIns="44450" rIns="90488" bIns="44450">
            <a:spAutoFit/>
          </a:bodyPr>
          <a:lstStyle/>
          <a:p>
            <a:pPr eaLnBrk="1" hangingPunct="1"/>
            <a:r>
              <a:rPr lang="en-US"/>
              <a:t>Color</a:t>
            </a:r>
          </a:p>
        </p:txBody>
      </p:sp>
      <p:sp>
        <p:nvSpPr>
          <p:cNvPr id="24583" name="Rectangle 23"/>
          <p:cNvSpPr>
            <a:spLocks noChangeArrowheads="1"/>
          </p:cNvSpPr>
          <p:nvPr/>
        </p:nvSpPr>
        <p:spPr bwMode="auto">
          <a:xfrm>
            <a:off x="711201" y="3106738"/>
            <a:ext cx="946151" cy="366712"/>
          </a:xfrm>
          <a:prstGeom prst="rect">
            <a:avLst/>
          </a:prstGeom>
          <a:noFill/>
          <a:ln w="12700">
            <a:noFill/>
            <a:miter lim="800000"/>
            <a:headEnd/>
            <a:tailEnd/>
          </a:ln>
          <a:effectLst/>
        </p:spPr>
        <p:txBody>
          <a:bodyPr lIns="90488" tIns="44450" rIns="90488" bIns="44450">
            <a:spAutoFit/>
          </a:bodyPr>
          <a:lstStyle/>
          <a:p>
            <a:pPr eaLnBrk="1" hangingPunct="1"/>
            <a:r>
              <a:rPr lang="en-US"/>
              <a:t>Type</a:t>
            </a:r>
          </a:p>
        </p:txBody>
      </p:sp>
      <p:sp>
        <p:nvSpPr>
          <p:cNvPr id="24584" name="Rectangle 24"/>
          <p:cNvSpPr>
            <a:spLocks noChangeArrowheads="1"/>
          </p:cNvSpPr>
          <p:nvPr/>
        </p:nvSpPr>
        <p:spPr bwMode="auto">
          <a:xfrm>
            <a:off x="2258485" y="3138488"/>
            <a:ext cx="772583" cy="334962"/>
          </a:xfrm>
          <a:prstGeom prst="rect">
            <a:avLst/>
          </a:prstGeom>
          <a:noFill/>
          <a:ln w="12700">
            <a:noFill/>
            <a:miter lim="800000"/>
            <a:headEnd/>
            <a:tailEnd/>
          </a:ln>
          <a:effectLst/>
        </p:spPr>
        <p:txBody>
          <a:bodyPr lIns="90488" tIns="44450" rIns="90488" bIns="44450">
            <a:spAutoFit/>
          </a:bodyPr>
          <a:lstStyle/>
          <a:p>
            <a:pPr eaLnBrk="1" hangingPunct="1"/>
            <a:r>
              <a:rPr lang="en-US" sz="1600"/>
              <a:t>Red</a:t>
            </a:r>
          </a:p>
        </p:txBody>
      </p:sp>
      <p:sp>
        <p:nvSpPr>
          <p:cNvPr id="24585" name="Rectangle 25"/>
          <p:cNvSpPr>
            <a:spLocks noChangeArrowheads="1"/>
          </p:cNvSpPr>
          <p:nvPr/>
        </p:nvSpPr>
        <p:spPr bwMode="auto">
          <a:xfrm>
            <a:off x="5270501" y="3106738"/>
            <a:ext cx="927100" cy="366712"/>
          </a:xfrm>
          <a:prstGeom prst="rect">
            <a:avLst/>
          </a:prstGeom>
          <a:noFill/>
          <a:ln w="12700">
            <a:noFill/>
            <a:miter lim="800000"/>
            <a:headEnd/>
            <a:tailEnd/>
          </a:ln>
          <a:effectLst/>
        </p:spPr>
        <p:txBody>
          <a:bodyPr lIns="90488" tIns="44450" rIns="90488" bIns="44450">
            <a:spAutoFit/>
          </a:bodyPr>
          <a:lstStyle/>
          <a:p>
            <a:pPr eaLnBrk="1" hangingPunct="1"/>
            <a:r>
              <a:rPr lang="en-US"/>
              <a:t>Total</a:t>
            </a:r>
          </a:p>
        </p:txBody>
      </p:sp>
      <p:sp>
        <p:nvSpPr>
          <p:cNvPr id="24586" name="Rectangle 28"/>
          <p:cNvSpPr>
            <a:spLocks noChangeArrowheads="1"/>
          </p:cNvSpPr>
          <p:nvPr/>
        </p:nvSpPr>
        <p:spPr bwMode="auto">
          <a:xfrm>
            <a:off x="711201" y="3487738"/>
            <a:ext cx="802217" cy="366712"/>
          </a:xfrm>
          <a:prstGeom prst="rect">
            <a:avLst/>
          </a:prstGeom>
          <a:noFill/>
          <a:ln w="12700">
            <a:noFill/>
            <a:miter lim="800000"/>
            <a:headEnd/>
            <a:tailEnd/>
          </a:ln>
          <a:effectLst/>
        </p:spPr>
        <p:txBody>
          <a:bodyPr lIns="90488" tIns="44450" rIns="90488" bIns="44450">
            <a:spAutoFit/>
          </a:bodyPr>
          <a:lstStyle/>
          <a:p>
            <a:pPr eaLnBrk="1" hangingPunct="1"/>
            <a:r>
              <a:rPr lang="en-US"/>
              <a:t>Ace</a:t>
            </a:r>
          </a:p>
        </p:txBody>
      </p:sp>
      <p:sp>
        <p:nvSpPr>
          <p:cNvPr id="24587" name="Rectangle 29"/>
          <p:cNvSpPr>
            <a:spLocks noChangeArrowheads="1"/>
          </p:cNvSpPr>
          <p:nvPr/>
        </p:nvSpPr>
        <p:spPr bwMode="auto">
          <a:xfrm>
            <a:off x="2417234" y="3433763"/>
            <a:ext cx="429684" cy="366712"/>
          </a:xfrm>
          <a:prstGeom prst="rect">
            <a:avLst/>
          </a:prstGeom>
          <a:noFill/>
          <a:ln w="12700">
            <a:noFill/>
            <a:miter lim="800000"/>
            <a:headEnd/>
            <a:tailEnd/>
          </a:ln>
          <a:effectLst/>
        </p:spPr>
        <p:txBody>
          <a:bodyPr lIns="90488" tIns="44450" rIns="90488" bIns="44450">
            <a:spAutoFit/>
          </a:bodyPr>
          <a:lstStyle/>
          <a:p>
            <a:pPr eaLnBrk="1" hangingPunct="1"/>
            <a:r>
              <a:rPr lang="en-US"/>
              <a:t>2</a:t>
            </a:r>
          </a:p>
        </p:txBody>
      </p:sp>
      <p:sp>
        <p:nvSpPr>
          <p:cNvPr id="24588" name="Rectangle 30"/>
          <p:cNvSpPr>
            <a:spLocks noChangeArrowheads="1"/>
          </p:cNvSpPr>
          <p:nvPr/>
        </p:nvSpPr>
        <p:spPr bwMode="auto">
          <a:xfrm>
            <a:off x="3503085" y="3448051"/>
            <a:ext cx="1670049" cy="377825"/>
          </a:xfrm>
          <a:prstGeom prst="rect">
            <a:avLst/>
          </a:prstGeom>
          <a:noFill/>
          <a:ln w="12700">
            <a:noFill/>
            <a:miter lim="800000"/>
            <a:headEnd/>
            <a:tailEnd/>
          </a:ln>
          <a:effectLst/>
        </p:spPr>
        <p:txBody>
          <a:bodyPr wrap="none" anchor="ctr"/>
          <a:lstStyle/>
          <a:p>
            <a:pPr eaLnBrk="1" hangingPunct="1"/>
            <a:endParaRPr lang="en-US" sz="1200"/>
          </a:p>
        </p:txBody>
      </p:sp>
      <p:sp>
        <p:nvSpPr>
          <p:cNvPr id="24589" name="Rectangle 31"/>
          <p:cNvSpPr>
            <a:spLocks noChangeArrowheads="1"/>
          </p:cNvSpPr>
          <p:nvPr/>
        </p:nvSpPr>
        <p:spPr bwMode="auto">
          <a:xfrm>
            <a:off x="4057651" y="3433763"/>
            <a:ext cx="429683" cy="366712"/>
          </a:xfrm>
          <a:prstGeom prst="rect">
            <a:avLst/>
          </a:prstGeom>
          <a:noFill/>
          <a:ln w="12700">
            <a:noFill/>
            <a:miter lim="800000"/>
            <a:headEnd/>
            <a:tailEnd/>
          </a:ln>
          <a:effectLst/>
        </p:spPr>
        <p:txBody>
          <a:bodyPr lIns="90488" tIns="44450" rIns="90488" bIns="44450">
            <a:spAutoFit/>
          </a:bodyPr>
          <a:lstStyle/>
          <a:p>
            <a:pPr eaLnBrk="1" hangingPunct="1"/>
            <a:r>
              <a:rPr lang="en-US"/>
              <a:t>2</a:t>
            </a:r>
          </a:p>
        </p:txBody>
      </p:sp>
      <p:sp>
        <p:nvSpPr>
          <p:cNvPr id="24590" name="Rectangle 32"/>
          <p:cNvSpPr>
            <a:spLocks noChangeArrowheads="1"/>
          </p:cNvSpPr>
          <p:nvPr/>
        </p:nvSpPr>
        <p:spPr bwMode="auto">
          <a:xfrm>
            <a:off x="5585884" y="3433763"/>
            <a:ext cx="429683" cy="366712"/>
          </a:xfrm>
          <a:prstGeom prst="rect">
            <a:avLst/>
          </a:prstGeom>
          <a:noFill/>
          <a:ln w="12700">
            <a:noFill/>
            <a:miter lim="800000"/>
            <a:headEnd/>
            <a:tailEnd/>
          </a:ln>
          <a:effectLst/>
        </p:spPr>
        <p:txBody>
          <a:bodyPr lIns="90488" tIns="44450" rIns="90488" bIns="44450">
            <a:spAutoFit/>
          </a:bodyPr>
          <a:lstStyle/>
          <a:p>
            <a:pPr eaLnBrk="1" hangingPunct="1"/>
            <a:r>
              <a:rPr lang="en-US"/>
              <a:t>4</a:t>
            </a:r>
          </a:p>
        </p:txBody>
      </p:sp>
      <p:sp>
        <p:nvSpPr>
          <p:cNvPr id="24591" name="Rectangle 36"/>
          <p:cNvSpPr>
            <a:spLocks noChangeArrowheads="1"/>
          </p:cNvSpPr>
          <p:nvPr/>
        </p:nvSpPr>
        <p:spPr bwMode="auto">
          <a:xfrm>
            <a:off x="436034" y="3844926"/>
            <a:ext cx="1494367" cy="366713"/>
          </a:xfrm>
          <a:prstGeom prst="rect">
            <a:avLst/>
          </a:prstGeom>
          <a:noFill/>
          <a:ln w="12700">
            <a:noFill/>
            <a:miter lim="800000"/>
            <a:headEnd/>
            <a:tailEnd/>
          </a:ln>
          <a:effectLst/>
        </p:spPr>
        <p:txBody>
          <a:bodyPr lIns="90488" tIns="44450" rIns="90488" bIns="44450">
            <a:spAutoFit/>
          </a:bodyPr>
          <a:lstStyle/>
          <a:p>
            <a:pPr eaLnBrk="1" hangingPunct="1"/>
            <a:r>
              <a:rPr lang="en-US"/>
              <a:t>Non-Ace</a:t>
            </a:r>
          </a:p>
        </p:txBody>
      </p:sp>
      <p:sp>
        <p:nvSpPr>
          <p:cNvPr id="24592" name="Rectangle 37"/>
          <p:cNvSpPr>
            <a:spLocks noChangeArrowheads="1"/>
          </p:cNvSpPr>
          <p:nvPr/>
        </p:nvSpPr>
        <p:spPr bwMode="auto">
          <a:xfrm>
            <a:off x="2288117" y="3854451"/>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t>24</a:t>
            </a:r>
          </a:p>
        </p:txBody>
      </p:sp>
      <p:sp>
        <p:nvSpPr>
          <p:cNvPr id="24593" name="Rectangle 38"/>
          <p:cNvSpPr>
            <a:spLocks noChangeArrowheads="1"/>
          </p:cNvSpPr>
          <p:nvPr/>
        </p:nvSpPr>
        <p:spPr bwMode="auto">
          <a:xfrm>
            <a:off x="3928534" y="3854451"/>
            <a:ext cx="607484" cy="366713"/>
          </a:xfrm>
          <a:prstGeom prst="rect">
            <a:avLst/>
          </a:prstGeom>
          <a:noFill/>
          <a:ln w="12700">
            <a:noFill/>
            <a:miter lim="800000"/>
            <a:headEnd/>
            <a:tailEnd/>
          </a:ln>
          <a:effectLst/>
        </p:spPr>
        <p:txBody>
          <a:bodyPr lIns="90488" tIns="44450" rIns="90488" bIns="44450">
            <a:spAutoFit/>
          </a:bodyPr>
          <a:lstStyle/>
          <a:p>
            <a:pPr eaLnBrk="1" hangingPunct="1"/>
            <a:r>
              <a:rPr lang="en-US"/>
              <a:t>24</a:t>
            </a:r>
          </a:p>
        </p:txBody>
      </p:sp>
      <p:sp>
        <p:nvSpPr>
          <p:cNvPr id="24594" name="Rectangle 39"/>
          <p:cNvSpPr>
            <a:spLocks noChangeArrowheads="1"/>
          </p:cNvSpPr>
          <p:nvPr/>
        </p:nvSpPr>
        <p:spPr bwMode="auto">
          <a:xfrm>
            <a:off x="5458884" y="3854451"/>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t>48</a:t>
            </a:r>
          </a:p>
        </p:txBody>
      </p:sp>
      <p:sp>
        <p:nvSpPr>
          <p:cNvPr id="24595" name="Rectangle 51"/>
          <p:cNvSpPr>
            <a:spLocks noChangeArrowheads="1"/>
          </p:cNvSpPr>
          <p:nvPr/>
        </p:nvSpPr>
        <p:spPr bwMode="auto">
          <a:xfrm>
            <a:off x="649818" y="4235451"/>
            <a:ext cx="927100" cy="366713"/>
          </a:xfrm>
          <a:prstGeom prst="rect">
            <a:avLst/>
          </a:prstGeom>
          <a:noFill/>
          <a:ln w="12700">
            <a:noFill/>
            <a:miter lim="800000"/>
            <a:headEnd/>
            <a:tailEnd/>
          </a:ln>
          <a:effectLst/>
        </p:spPr>
        <p:txBody>
          <a:bodyPr lIns="90488" tIns="44450" rIns="90488" bIns="44450">
            <a:spAutoFit/>
          </a:bodyPr>
          <a:lstStyle/>
          <a:p>
            <a:pPr eaLnBrk="1" hangingPunct="1"/>
            <a:r>
              <a:rPr lang="en-US"/>
              <a:t>Total</a:t>
            </a:r>
          </a:p>
        </p:txBody>
      </p:sp>
      <p:sp>
        <p:nvSpPr>
          <p:cNvPr id="24596" name="Rectangle 52"/>
          <p:cNvSpPr>
            <a:spLocks noChangeArrowheads="1"/>
          </p:cNvSpPr>
          <p:nvPr/>
        </p:nvSpPr>
        <p:spPr bwMode="auto">
          <a:xfrm>
            <a:off x="2288117" y="4235451"/>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t>26</a:t>
            </a:r>
          </a:p>
        </p:txBody>
      </p:sp>
      <p:sp>
        <p:nvSpPr>
          <p:cNvPr id="24597" name="Rectangle 53"/>
          <p:cNvSpPr>
            <a:spLocks noChangeArrowheads="1"/>
          </p:cNvSpPr>
          <p:nvPr/>
        </p:nvSpPr>
        <p:spPr bwMode="auto">
          <a:xfrm>
            <a:off x="3928534" y="4235451"/>
            <a:ext cx="607484" cy="366713"/>
          </a:xfrm>
          <a:prstGeom prst="rect">
            <a:avLst/>
          </a:prstGeom>
          <a:noFill/>
          <a:ln w="12700">
            <a:noFill/>
            <a:miter lim="800000"/>
            <a:headEnd/>
            <a:tailEnd/>
          </a:ln>
          <a:effectLst/>
        </p:spPr>
        <p:txBody>
          <a:bodyPr lIns="90488" tIns="44450" rIns="90488" bIns="44450">
            <a:spAutoFit/>
          </a:bodyPr>
          <a:lstStyle/>
          <a:p>
            <a:pPr eaLnBrk="1" hangingPunct="1"/>
            <a:r>
              <a:rPr lang="en-US"/>
              <a:t>26</a:t>
            </a:r>
          </a:p>
        </p:txBody>
      </p:sp>
      <p:sp>
        <p:nvSpPr>
          <p:cNvPr id="24598" name="Rectangle 54"/>
          <p:cNvSpPr>
            <a:spLocks noChangeArrowheads="1"/>
          </p:cNvSpPr>
          <p:nvPr/>
        </p:nvSpPr>
        <p:spPr bwMode="auto">
          <a:xfrm>
            <a:off x="5458884" y="4235451"/>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t>52</a:t>
            </a:r>
          </a:p>
        </p:txBody>
      </p:sp>
      <p:sp>
        <p:nvSpPr>
          <p:cNvPr id="24599" name="Line 58"/>
          <p:cNvSpPr>
            <a:spLocks noChangeShapeType="1"/>
          </p:cNvSpPr>
          <p:nvPr/>
        </p:nvSpPr>
        <p:spPr bwMode="auto">
          <a:xfrm>
            <a:off x="3437467" y="3168650"/>
            <a:ext cx="0" cy="1462088"/>
          </a:xfrm>
          <a:prstGeom prst="line">
            <a:avLst/>
          </a:prstGeom>
          <a:noFill/>
          <a:ln w="12700">
            <a:solidFill>
              <a:schemeClr val="tx1"/>
            </a:solidFill>
            <a:round/>
            <a:headEnd/>
            <a:tailEnd/>
          </a:ln>
          <a:effectLst/>
        </p:spPr>
        <p:txBody>
          <a:bodyPr/>
          <a:lstStyle/>
          <a:p>
            <a:endParaRPr lang="en-US"/>
          </a:p>
        </p:txBody>
      </p:sp>
      <p:sp>
        <p:nvSpPr>
          <p:cNvPr id="24600" name="Line 59"/>
          <p:cNvSpPr>
            <a:spLocks noChangeShapeType="1"/>
          </p:cNvSpPr>
          <p:nvPr/>
        </p:nvSpPr>
        <p:spPr bwMode="auto">
          <a:xfrm>
            <a:off x="508000" y="3473450"/>
            <a:ext cx="5892800" cy="0"/>
          </a:xfrm>
          <a:prstGeom prst="line">
            <a:avLst/>
          </a:prstGeom>
          <a:noFill/>
          <a:ln w="19050">
            <a:solidFill>
              <a:schemeClr val="tx1"/>
            </a:solidFill>
            <a:round/>
            <a:headEnd/>
            <a:tailEnd/>
          </a:ln>
          <a:effectLst/>
        </p:spPr>
        <p:txBody>
          <a:bodyPr/>
          <a:lstStyle/>
          <a:p>
            <a:endParaRPr lang="en-US"/>
          </a:p>
        </p:txBody>
      </p:sp>
      <p:sp>
        <p:nvSpPr>
          <p:cNvPr id="24601" name="Line 60"/>
          <p:cNvSpPr>
            <a:spLocks noChangeShapeType="1"/>
          </p:cNvSpPr>
          <p:nvPr/>
        </p:nvSpPr>
        <p:spPr bwMode="auto">
          <a:xfrm>
            <a:off x="5173133" y="2914650"/>
            <a:ext cx="8467" cy="1716088"/>
          </a:xfrm>
          <a:prstGeom prst="line">
            <a:avLst/>
          </a:prstGeom>
          <a:noFill/>
          <a:ln w="19050">
            <a:solidFill>
              <a:schemeClr val="tx1"/>
            </a:solidFill>
            <a:round/>
            <a:headEnd/>
            <a:tailEnd/>
          </a:ln>
          <a:effectLst/>
        </p:spPr>
        <p:txBody>
          <a:bodyPr/>
          <a:lstStyle/>
          <a:p>
            <a:endParaRPr lang="en-US"/>
          </a:p>
        </p:txBody>
      </p:sp>
      <p:sp>
        <p:nvSpPr>
          <p:cNvPr id="24602" name="Line 61"/>
          <p:cNvSpPr>
            <a:spLocks noChangeShapeType="1"/>
          </p:cNvSpPr>
          <p:nvPr/>
        </p:nvSpPr>
        <p:spPr bwMode="auto">
          <a:xfrm flipV="1">
            <a:off x="1828800" y="3168650"/>
            <a:ext cx="3352800" cy="0"/>
          </a:xfrm>
          <a:prstGeom prst="line">
            <a:avLst/>
          </a:prstGeom>
          <a:noFill/>
          <a:ln w="19050">
            <a:solidFill>
              <a:schemeClr val="tx1"/>
            </a:solidFill>
            <a:round/>
            <a:headEnd/>
            <a:tailEnd/>
          </a:ln>
          <a:effectLst/>
        </p:spPr>
        <p:txBody>
          <a:bodyPr lIns="90487" tIns="44450" rIns="90487" bIns="44450"/>
          <a:lstStyle/>
          <a:p>
            <a:endParaRPr lang="en-US"/>
          </a:p>
        </p:txBody>
      </p:sp>
      <p:sp>
        <p:nvSpPr>
          <p:cNvPr id="24603" name="Line 62"/>
          <p:cNvSpPr>
            <a:spLocks noChangeShapeType="1"/>
          </p:cNvSpPr>
          <p:nvPr/>
        </p:nvSpPr>
        <p:spPr bwMode="auto">
          <a:xfrm>
            <a:off x="1828800" y="2914650"/>
            <a:ext cx="0" cy="1716088"/>
          </a:xfrm>
          <a:prstGeom prst="line">
            <a:avLst/>
          </a:prstGeom>
          <a:noFill/>
          <a:ln w="19050">
            <a:solidFill>
              <a:schemeClr val="tx1"/>
            </a:solidFill>
            <a:round/>
            <a:headEnd/>
            <a:tailEnd/>
          </a:ln>
          <a:effectLst/>
        </p:spPr>
        <p:txBody>
          <a:bodyPr lIns="90487" tIns="44450" rIns="90487" bIns="44450"/>
          <a:lstStyle/>
          <a:p>
            <a:endParaRPr lang="en-US"/>
          </a:p>
        </p:txBody>
      </p:sp>
      <p:sp>
        <p:nvSpPr>
          <p:cNvPr id="24604" name="Line 63"/>
          <p:cNvSpPr>
            <a:spLocks noChangeShapeType="1"/>
          </p:cNvSpPr>
          <p:nvPr/>
        </p:nvSpPr>
        <p:spPr bwMode="auto">
          <a:xfrm>
            <a:off x="508000" y="4235450"/>
            <a:ext cx="5892800" cy="0"/>
          </a:xfrm>
          <a:prstGeom prst="line">
            <a:avLst/>
          </a:prstGeom>
          <a:noFill/>
          <a:ln w="19050">
            <a:solidFill>
              <a:schemeClr val="tx1"/>
            </a:solidFill>
            <a:round/>
            <a:headEnd/>
            <a:tailEnd/>
          </a:ln>
          <a:effectLst/>
        </p:spPr>
        <p:txBody>
          <a:bodyPr/>
          <a:lstStyle/>
          <a:p>
            <a:endParaRPr lang="en-US"/>
          </a:p>
        </p:txBody>
      </p:sp>
      <p:sp>
        <p:nvSpPr>
          <p:cNvPr id="24605" name="Line 64"/>
          <p:cNvSpPr>
            <a:spLocks noChangeShapeType="1"/>
          </p:cNvSpPr>
          <p:nvPr/>
        </p:nvSpPr>
        <p:spPr bwMode="auto">
          <a:xfrm>
            <a:off x="508000" y="3854450"/>
            <a:ext cx="5892800" cy="0"/>
          </a:xfrm>
          <a:prstGeom prst="line">
            <a:avLst/>
          </a:prstGeom>
          <a:noFill/>
          <a:ln w="12700">
            <a:solidFill>
              <a:schemeClr val="tx1"/>
            </a:solidFill>
            <a:round/>
            <a:headEnd/>
            <a:tailEnd/>
          </a:ln>
          <a:effectLst/>
        </p:spPr>
        <p:txBody>
          <a:bodyPr lIns="90487" tIns="44450" rIns="90487" bIns="44450"/>
          <a:lstStyle/>
          <a:p>
            <a:endParaRPr lang="en-US"/>
          </a:p>
        </p:txBody>
      </p:sp>
      <p:sp>
        <p:nvSpPr>
          <p:cNvPr id="24606" name="Rectangle 65"/>
          <p:cNvSpPr>
            <a:spLocks noChangeArrowheads="1"/>
          </p:cNvSpPr>
          <p:nvPr/>
        </p:nvSpPr>
        <p:spPr bwMode="auto">
          <a:xfrm>
            <a:off x="472018" y="2914650"/>
            <a:ext cx="5928783" cy="1716088"/>
          </a:xfrm>
          <a:prstGeom prst="rect">
            <a:avLst/>
          </a:prstGeom>
          <a:noFill/>
          <a:ln w="19050">
            <a:solidFill>
              <a:schemeClr val="tx1"/>
            </a:solidFill>
            <a:miter lim="800000"/>
            <a:headEnd/>
            <a:tailEnd/>
          </a:ln>
          <a:effectLst/>
        </p:spPr>
        <p:txBody>
          <a:bodyPr wrap="none" anchor="ctr"/>
          <a:lstStyle/>
          <a:p>
            <a:pPr eaLnBrk="1" hangingPunct="1"/>
            <a:endParaRPr lang="en-US" sz="1200"/>
          </a:p>
        </p:txBody>
      </p:sp>
      <p:graphicFrame>
        <p:nvGraphicFramePr>
          <p:cNvPr id="24607" name="Object 2"/>
          <p:cNvGraphicFramePr>
            <a:graphicFrameLocks noChangeAspect="1"/>
          </p:cNvGraphicFramePr>
          <p:nvPr/>
        </p:nvGraphicFramePr>
        <p:xfrm>
          <a:off x="6604000" y="3263900"/>
          <a:ext cx="5471584" cy="858838"/>
        </p:xfrm>
        <a:graphic>
          <a:graphicData uri="http://schemas.openxmlformats.org/presentationml/2006/ole">
            <p:oleObj spid="_x0000_s78850" name="Equation" r:id="rId3" imgW="1879600" imgH="393700" progId="">
              <p:embed/>
            </p:oleObj>
          </a:graphicData>
        </a:graphic>
      </p:graphicFrame>
      <p:sp>
        <p:nvSpPr>
          <p:cNvPr id="37" name="Oval 36"/>
          <p:cNvSpPr/>
          <p:nvPr/>
        </p:nvSpPr>
        <p:spPr>
          <a:xfrm>
            <a:off x="2341034" y="3427413"/>
            <a:ext cx="607484" cy="3794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8" name="Oval 37"/>
          <p:cNvSpPr/>
          <p:nvPr/>
        </p:nvSpPr>
        <p:spPr>
          <a:xfrm>
            <a:off x="5384800" y="4235451"/>
            <a:ext cx="694267" cy="3778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672" name="Arc 28671"/>
          <p:cNvSpPr/>
          <p:nvPr/>
        </p:nvSpPr>
        <p:spPr>
          <a:xfrm rot="15563802">
            <a:off x="4690534" y="-5821"/>
            <a:ext cx="2959100" cy="8301567"/>
          </a:xfrm>
          <a:prstGeom prst="arc">
            <a:avLst>
              <a:gd name="adj1" fmla="val 17649719"/>
              <a:gd name="adj2" fmla="val 5061289"/>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graphicFrame>
        <p:nvGraphicFramePr>
          <p:cNvPr id="24611" name="Object 28677"/>
          <p:cNvGraphicFramePr>
            <a:graphicFrameLocks noChangeAspect="1"/>
          </p:cNvGraphicFramePr>
          <p:nvPr/>
        </p:nvGraphicFramePr>
        <p:xfrm>
          <a:off x="1351140" y="5511977"/>
          <a:ext cx="2992967" cy="442912"/>
        </p:xfrm>
        <a:graphic>
          <a:graphicData uri="http://schemas.openxmlformats.org/presentationml/2006/ole">
            <p:oleObj spid="_x0000_s78851" name="Equation" r:id="rId4" imgW="1028254" imgH="203112" progId="">
              <p:embed/>
            </p:oleObj>
          </a:graphicData>
        </a:graphic>
      </p:graphicFrame>
      <p:graphicFrame>
        <p:nvGraphicFramePr>
          <p:cNvPr id="24612" name="Object 28678"/>
          <p:cNvGraphicFramePr>
            <a:graphicFrameLocks noChangeAspect="1"/>
          </p:cNvGraphicFramePr>
          <p:nvPr/>
        </p:nvGraphicFramePr>
        <p:xfrm>
          <a:off x="7823200" y="5500688"/>
          <a:ext cx="2844800" cy="442912"/>
        </p:xfrm>
        <a:graphic>
          <a:graphicData uri="http://schemas.openxmlformats.org/presentationml/2006/ole">
            <p:oleObj spid="_x0000_s78852" name="Equation" r:id="rId5" imgW="977476" imgH="203112" progId="">
              <p:embed/>
            </p:oleObj>
          </a:graphicData>
        </a:graphic>
      </p:graphicFrame>
      <p:sp>
        <p:nvSpPr>
          <p:cNvPr id="24613" name="TextBox 28679"/>
          <p:cNvSpPr txBox="1">
            <a:spLocks noChangeArrowheads="1"/>
          </p:cNvSpPr>
          <p:nvPr/>
        </p:nvSpPr>
        <p:spPr bwMode="auto">
          <a:xfrm>
            <a:off x="4639733" y="5500688"/>
            <a:ext cx="3183467" cy="400050"/>
          </a:xfrm>
          <a:prstGeom prst="rect">
            <a:avLst/>
          </a:prstGeom>
          <a:noFill/>
          <a:ln w="9525">
            <a:noFill/>
            <a:miter lim="800000"/>
            <a:headEnd/>
            <a:tailEnd/>
          </a:ln>
        </p:spPr>
        <p:txBody>
          <a:bodyPr>
            <a:spAutoFit/>
          </a:bodyPr>
          <a:lstStyle/>
          <a:p>
            <a:pPr eaLnBrk="1" hangingPunct="1"/>
            <a:r>
              <a:rPr lang="en-US" sz="2000"/>
              <a:t>is also denoted as</a:t>
            </a: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838200" y="76200"/>
            <a:ext cx="10515600" cy="914400"/>
          </a:xfrm>
        </p:spPr>
        <p:txBody>
          <a:bodyPr/>
          <a:lstStyle/>
          <a:p>
            <a:r>
              <a:rPr lang="en-US" smtClean="0"/>
              <a:t>The Union of Events</a:t>
            </a:r>
          </a:p>
        </p:txBody>
      </p:sp>
      <p:sp>
        <p:nvSpPr>
          <p:cNvPr id="25603" name="Content Placeholder 2"/>
          <p:cNvSpPr>
            <a:spLocks noGrp="1"/>
          </p:cNvSpPr>
          <p:nvPr>
            <p:ph idx="1"/>
          </p:nvPr>
        </p:nvSpPr>
        <p:spPr>
          <a:xfrm>
            <a:off x="643466" y="1241779"/>
            <a:ext cx="11176001" cy="4777006"/>
          </a:xfrm>
        </p:spPr>
        <p:txBody>
          <a:bodyPr>
            <a:normAutofit/>
          </a:bodyPr>
          <a:lstStyle/>
          <a:p>
            <a:pPr>
              <a:buNone/>
            </a:pPr>
            <a:r>
              <a:rPr lang="en-US" sz="2400" dirty="0" smtClean="0"/>
              <a:t>The</a:t>
            </a:r>
            <a:r>
              <a:rPr lang="en-US" sz="2400" b="1" dirty="0" smtClean="0"/>
              <a:t> union </a:t>
            </a:r>
            <a:r>
              <a:rPr lang="en-US" sz="2400" dirty="0" smtClean="0"/>
              <a:t>of Events </a:t>
            </a:r>
            <a:r>
              <a:rPr lang="en-US" sz="2400" i="1" dirty="0" smtClean="0"/>
              <a:t>A </a:t>
            </a:r>
            <a:r>
              <a:rPr lang="en-US" sz="2400" dirty="0" smtClean="0"/>
              <a:t>and </a:t>
            </a:r>
            <a:r>
              <a:rPr lang="en-US" sz="2400" i="1" dirty="0" smtClean="0"/>
              <a:t>B </a:t>
            </a:r>
            <a:r>
              <a:rPr lang="en-US" sz="2400" dirty="0" smtClean="0"/>
              <a:t>represents the number of instances where </a:t>
            </a:r>
            <a:r>
              <a:rPr lang="en-US" sz="2400" b="1" dirty="0" smtClean="0"/>
              <a:t>either</a:t>
            </a:r>
            <a:r>
              <a:rPr lang="en-US" sz="2400" dirty="0" smtClean="0"/>
              <a:t> Event </a:t>
            </a:r>
            <a:r>
              <a:rPr lang="en-US" sz="2400" i="1" dirty="0" smtClean="0"/>
              <a:t>A </a:t>
            </a:r>
            <a:r>
              <a:rPr lang="en-US" sz="2400" b="1" dirty="0" smtClean="0"/>
              <a:t>or</a:t>
            </a:r>
            <a:r>
              <a:rPr lang="en-US" sz="2400" dirty="0" smtClean="0"/>
              <a:t> </a:t>
            </a:r>
            <a:r>
              <a:rPr lang="en-US" sz="2400" i="1" dirty="0" smtClean="0"/>
              <a:t>B </a:t>
            </a:r>
            <a:r>
              <a:rPr lang="en-US" sz="2400" dirty="0" smtClean="0"/>
              <a:t>occur </a:t>
            </a:r>
            <a:r>
              <a:rPr lang="en-US" sz="2400" b="1" dirty="0" smtClean="0"/>
              <a:t>or</a:t>
            </a:r>
            <a:r>
              <a:rPr lang="en-US" sz="2400" dirty="0" smtClean="0"/>
              <a:t> both events occur together</a:t>
            </a:r>
          </a:p>
        </p:txBody>
      </p:sp>
      <p:pic>
        <p:nvPicPr>
          <p:cNvPr id="25604" name="Picture 1"/>
          <p:cNvPicPr>
            <a:picLocks noChangeAspect="1"/>
          </p:cNvPicPr>
          <p:nvPr/>
        </p:nvPicPr>
        <p:blipFill>
          <a:blip r:embed="rId2" cstate="print"/>
          <a:srcRect/>
          <a:stretch>
            <a:fillRect/>
          </a:stretch>
        </p:blipFill>
        <p:spPr bwMode="auto">
          <a:xfrm>
            <a:off x="2844800" y="3276600"/>
            <a:ext cx="56896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2" name="Rectangle 28681"/>
          <p:cNvSpPr/>
          <p:nvPr/>
        </p:nvSpPr>
        <p:spPr>
          <a:xfrm>
            <a:off x="1828800" y="3773488"/>
            <a:ext cx="1591733" cy="438150"/>
          </a:xfrm>
          <a:prstGeom prst="rect">
            <a:avLst/>
          </a:prstGeom>
          <a:solidFill>
            <a:srgbClr val="FFCD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681" name="Rectangle 28680"/>
          <p:cNvSpPr/>
          <p:nvPr/>
        </p:nvSpPr>
        <p:spPr>
          <a:xfrm>
            <a:off x="1828800" y="3473450"/>
            <a:ext cx="3352800" cy="352425"/>
          </a:xfrm>
          <a:prstGeom prst="rect">
            <a:avLst/>
          </a:prstGeom>
          <a:solidFill>
            <a:srgbClr val="FFCD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6628" name="Title 1"/>
          <p:cNvSpPr>
            <a:spLocks noGrp="1"/>
          </p:cNvSpPr>
          <p:nvPr>
            <p:ph type="title"/>
          </p:nvPr>
        </p:nvSpPr>
        <p:spPr>
          <a:xfrm>
            <a:off x="838200" y="76200"/>
            <a:ext cx="10515600" cy="914400"/>
          </a:xfrm>
        </p:spPr>
        <p:txBody>
          <a:bodyPr/>
          <a:lstStyle/>
          <a:p>
            <a:r>
              <a:rPr lang="en-US" smtClean="0"/>
              <a:t>The Union of Events</a:t>
            </a:r>
          </a:p>
        </p:txBody>
      </p:sp>
      <p:sp>
        <p:nvSpPr>
          <p:cNvPr id="26629" name="Content Placeholder 2"/>
          <p:cNvSpPr>
            <a:spLocks noGrp="1"/>
          </p:cNvSpPr>
          <p:nvPr>
            <p:ph idx="1"/>
          </p:nvPr>
        </p:nvSpPr>
        <p:spPr>
          <a:xfrm>
            <a:off x="677334" y="1083733"/>
            <a:ext cx="10950222" cy="4957629"/>
          </a:xfrm>
        </p:spPr>
        <p:txBody>
          <a:bodyPr/>
          <a:lstStyle/>
          <a:p>
            <a:r>
              <a:rPr lang="en-US" dirty="0" smtClean="0"/>
              <a:t>Consider the union of “Ace” or “Red card”</a:t>
            </a:r>
          </a:p>
          <a:p>
            <a:pPr lvl="1"/>
            <a:r>
              <a:rPr lang="en-US" dirty="0" smtClean="0"/>
              <a:t>28 of the cards are either Aces or Red</a:t>
            </a:r>
          </a:p>
        </p:txBody>
      </p:sp>
      <p:sp>
        <p:nvSpPr>
          <p:cNvPr id="26630" name="Rectangle 6"/>
          <p:cNvSpPr>
            <a:spLocks noChangeArrowheads="1"/>
          </p:cNvSpPr>
          <p:nvPr/>
        </p:nvSpPr>
        <p:spPr bwMode="auto">
          <a:xfrm>
            <a:off x="3680885" y="3138488"/>
            <a:ext cx="944033" cy="334962"/>
          </a:xfrm>
          <a:prstGeom prst="rect">
            <a:avLst/>
          </a:prstGeom>
          <a:noFill/>
          <a:ln w="12700">
            <a:noFill/>
            <a:miter lim="800000"/>
            <a:headEnd/>
            <a:tailEnd/>
          </a:ln>
          <a:effectLst/>
        </p:spPr>
        <p:txBody>
          <a:bodyPr lIns="90488" tIns="44450" rIns="90488" bIns="44450">
            <a:spAutoFit/>
          </a:bodyPr>
          <a:lstStyle/>
          <a:p>
            <a:pPr eaLnBrk="1" hangingPunct="1"/>
            <a:r>
              <a:rPr lang="en-US" sz="1600"/>
              <a:t>Black</a:t>
            </a:r>
          </a:p>
        </p:txBody>
      </p:sp>
      <p:sp>
        <p:nvSpPr>
          <p:cNvPr id="26631" name="Rectangle 7"/>
          <p:cNvSpPr>
            <a:spLocks noChangeArrowheads="1"/>
          </p:cNvSpPr>
          <p:nvPr/>
        </p:nvSpPr>
        <p:spPr bwMode="auto">
          <a:xfrm>
            <a:off x="3454400" y="3975101"/>
            <a:ext cx="1670051" cy="377825"/>
          </a:xfrm>
          <a:prstGeom prst="rect">
            <a:avLst/>
          </a:prstGeom>
          <a:noFill/>
          <a:ln w="12700">
            <a:noFill/>
            <a:miter lim="800000"/>
            <a:headEnd/>
            <a:tailEnd/>
          </a:ln>
          <a:effectLst/>
        </p:spPr>
        <p:txBody>
          <a:bodyPr wrap="none" anchor="ctr"/>
          <a:lstStyle/>
          <a:p>
            <a:pPr eaLnBrk="1" hangingPunct="1"/>
            <a:endParaRPr lang="en-US" sz="1200"/>
          </a:p>
        </p:txBody>
      </p:sp>
      <p:sp>
        <p:nvSpPr>
          <p:cNvPr id="26632" name="Rectangle 20"/>
          <p:cNvSpPr>
            <a:spLocks noChangeArrowheads="1"/>
          </p:cNvSpPr>
          <p:nvPr/>
        </p:nvSpPr>
        <p:spPr bwMode="auto">
          <a:xfrm>
            <a:off x="2912533" y="2860676"/>
            <a:ext cx="1016000" cy="366713"/>
          </a:xfrm>
          <a:prstGeom prst="rect">
            <a:avLst/>
          </a:prstGeom>
          <a:noFill/>
          <a:ln w="12700">
            <a:noFill/>
            <a:miter lim="800000"/>
            <a:headEnd/>
            <a:tailEnd/>
          </a:ln>
          <a:effectLst/>
        </p:spPr>
        <p:txBody>
          <a:bodyPr lIns="90488" tIns="44450" rIns="90488" bIns="44450">
            <a:spAutoFit/>
          </a:bodyPr>
          <a:lstStyle/>
          <a:p>
            <a:pPr eaLnBrk="1" hangingPunct="1"/>
            <a:r>
              <a:rPr lang="en-US"/>
              <a:t>Color</a:t>
            </a:r>
          </a:p>
        </p:txBody>
      </p:sp>
      <p:sp>
        <p:nvSpPr>
          <p:cNvPr id="26633" name="Rectangle 23"/>
          <p:cNvSpPr>
            <a:spLocks noChangeArrowheads="1"/>
          </p:cNvSpPr>
          <p:nvPr/>
        </p:nvSpPr>
        <p:spPr bwMode="auto">
          <a:xfrm>
            <a:off x="711201" y="3106738"/>
            <a:ext cx="946151" cy="366712"/>
          </a:xfrm>
          <a:prstGeom prst="rect">
            <a:avLst/>
          </a:prstGeom>
          <a:noFill/>
          <a:ln w="12700">
            <a:noFill/>
            <a:miter lim="800000"/>
            <a:headEnd/>
            <a:tailEnd/>
          </a:ln>
          <a:effectLst/>
        </p:spPr>
        <p:txBody>
          <a:bodyPr lIns="90488" tIns="44450" rIns="90488" bIns="44450">
            <a:spAutoFit/>
          </a:bodyPr>
          <a:lstStyle/>
          <a:p>
            <a:pPr eaLnBrk="1" hangingPunct="1"/>
            <a:r>
              <a:rPr lang="en-US"/>
              <a:t>Type</a:t>
            </a:r>
          </a:p>
        </p:txBody>
      </p:sp>
      <p:sp>
        <p:nvSpPr>
          <p:cNvPr id="26634" name="Rectangle 24"/>
          <p:cNvSpPr>
            <a:spLocks noChangeArrowheads="1"/>
          </p:cNvSpPr>
          <p:nvPr/>
        </p:nvSpPr>
        <p:spPr bwMode="auto">
          <a:xfrm>
            <a:off x="2258485" y="3138488"/>
            <a:ext cx="772583" cy="334962"/>
          </a:xfrm>
          <a:prstGeom prst="rect">
            <a:avLst/>
          </a:prstGeom>
          <a:noFill/>
          <a:ln w="12700">
            <a:noFill/>
            <a:miter lim="800000"/>
            <a:headEnd/>
            <a:tailEnd/>
          </a:ln>
          <a:effectLst/>
        </p:spPr>
        <p:txBody>
          <a:bodyPr lIns="90488" tIns="44450" rIns="90488" bIns="44450">
            <a:spAutoFit/>
          </a:bodyPr>
          <a:lstStyle/>
          <a:p>
            <a:pPr eaLnBrk="1" hangingPunct="1"/>
            <a:r>
              <a:rPr lang="en-US" sz="1600"/>
              <a:t>Red</a:t>
            </a:r>
          </a:p>
        </p:txBody>
      </p:sp>
      <p:sp>
        <p:nvSpPr>
          <p:cNvPr id="26635" name="Rectangle 25"/>
          <p:cNvSpPr>
            <a:spLocks noChangeArrowheads="1"/>
          </p:cNvSpPr>
          <p:nvPr/>
        </p:nvSpPr>
        <p:spPr bwMode="auto">
          <a:xfrm>
            <a:off x="5270501" y="3106738"/>
            <a:ext cx="927100" cy="366712"/>
          </a:xfrm>
          <a:prstGeom prst="rect">
            <a:avLst/>
          </a:prstGeom>
          <a:noFill/>
          <a:ln w="12700">
            <a:noFill/>
            <a:miter lim="800000"/>
            <a:headEnd/>
            <a:tailEnd/>
          </a:ln>
          <a:effectLst/>
        </p:spPr>
        <p:txBody>
          <a:bodyPr lIns="90488" tIns="44450" rIns="90488" bIns="44450">
            <a:spAutoFit/>
          </a:bodyPr>
          <a:lstStyle/>
          <a:p>
            <a:pPr eaLnBrk="1" hangingPunct="1"/>
            <a:r>
              <a:rPr lang="en-US"/>
              <a:t>Total</a:t>
            </a:r>
          </a:p>
        </p:txBody>
      </p:sp>
      <p:sp>
        <p:nvSpPr>
          <p:cNvPr id="26636" name="Rectangle 28"/>
          <p:cNvSpPr>
            <a:spLocks noChangeArrowheads="1"/>
          </p:cNvSpPr>
          <p:nvPr/>
        </p:nvSpPr>
        <p:spPr bwMode="auto">
          <a:xfrm>
            <a:off x="711201" y="3487738"/>
            <a:ext cx="802217" cy="366712"/>
          </a:xfrm>
          <a:prstGeom prst="rect">
            <a:avLst/>
          </a:prstGeom>
          <a:noFill/>
          <a:ln w="12700">
            <a:noFill/>
            <a:miter lim="800000"/>
            <a:headEnd/>
            <a:tailEnd/>
          </a:ln>
          <a:effectLst/>
        </p:spPr>
        <p:txBody>
          <a:bodyPr lIns="90488" tIns="44450" rIns="90488" bIns="44450">
            <a:spAutoFit/>
          </a:bodyPr>
          <a:lstStyle/>
          <a:p>
            <a:pPr eaLnBrk="1" hangingPunct="1"/>
            <a:r>
              <a:rPr lang="en-US"/>
              <a:t>Ace</a:t>
            </a:r>
          </a:p>
        </p:txBody>
      </p:sp>
      <p:sp>
        <p:nvSpPr>
          <p:cNvPr id="26637" name="Rectangle 29"/>
          <p:cNvSpPr>
            <a:spLocks noChangeArrowheads="1"/>
          </p:cNvSpPr>
          <p:nvPr/>
        </p:nvSpPr>
        <p:spPr bwMode="auto">
          <a:xfrm>
            <a:off x="2415117" y="3433763"/>
            <a:ext cx="429683" cy="366712"/>
          </a:xfrm>
          <a:prstGeom prst="rect">
            <a:avLst/>
          </a:prstGeom>
          <a:noFill/>
          <a:ln w="12700">
            <a:noFill/>
            <a:miter lim="800000"/>
            <a:headEnd/>
            <a:tailEnd/>
          </a:ln>
          <a:effectLst/>
        </p:spPr>
        <p:txBody>
          <a:bodyPr lIns="90488" tIns="44450" rIns="90488" bIns="44450">
            <a:spAutoFit/>
          </a:bodyPr>
          <a:lstStyle/>
          <a:p>
            <a:pPr eaLnBrk="1" hangingPunct="1"/>
            <a:r>
              <a:rPr lang="en-US">
                <a:solidFill>
                  <a:srgbClr val="0000FF"/>
                </a:solidFill>
              </a:rPr>
              <a:t>2</a:t>
            </a:r>
          </a:p>
        </p:txBody>
      </p:sp>
      <p:sp>
        <p:nvSpPr>
          <p:cNvPr id="26638" name="Rectangle 30"/>
          <p:cNvSpPr>
            <a:spLocks noChangeArrowheads="1"/>
          </p:cNvSpPr>
          <p:nvPr/>
        </p:nvSpPr>
        <p:spPr bwMode="auto">
          <a:xfrm>
            <a:off x="3503085" y="3448051"/>
            <a:ext cx="1670049" cy="377825"/>
          </a:xfrm>
          <a:prstGeom prst="rect">
            <a:avLst/>
          </a:prstGeom>
          <a:noFill/>
          <a:ln w="12700">
            <a:noFill/>
            <a:miter lim="800000"/>
            <a:headEnd/>
            <a:tailEnd/>
          </a:ln>
          <a:effectLst/>
        </p:spPr>
        <p:txBody>
          <a:bodyPr wrap="none" anchor="ctr"/>
          <a:lstStyle/>
          <a:p>
            <a:pPr eaLnBrk="1" hangingPunct="1"/>
            <a:endParaRPr lang="en-US" sz="1200"/>
          </a:p>
        </p:txBody>
      </p:sp>
      <p:sp>
        <p:nvSpPr>
          <p:cNvPr id="26639" name="Rectangle 31"/>
          <p:cNvSpPr>
            <a:spLocks noChangeArrowheads="1"/>
          </p:cNvSpPr>
          <p:nvPr/>
        </p:nvSpPr>
        <p:spPr bwMode="auto">
          <a:xfrm>
            <a:off x="4057651" y="3433763"/>
            <a:ext cx="429683" cy="366712"/>
          </a:xfrm>
          <a:prstGeom prst="rect">
            <a:avLst/>
          </a:prstGeom>
          <a:noFill/>
          <a:ln w="12700">
            <a:noFill/>
            <a:miter lim="800000"/>
            <a:headEnd/>
            <a:tailEnd/>
          </a:ln>
          <a:effectLst/>
        </p:spPr>
        <p:txBody>
          <a:bodyPr lIns="90488" tIns="44450" rIns="90488" bIns="44450">
            <a:spAutoFit/>
          </a:bodyPr>
          <a:lstStyle/>
          <a:p>
            <a:pPr eaLnBrk="1" hangingPunct="1"/>
            <a:r>
              <a:rPr lang="en-US">
                <a:solidFill>
                  <a:srgbClr val="0000FF"/>
                </a:solidFill>
              </a:rPr>
              <a:t>2</a:t>
            </a:r>
          </a:p>
        </p:txBody>
      </p:sp>
      <p:sp>
        <p:nvSpPr>
          <p:cNvPr id="26640" name="Rectangle 32"/>
          <p:cNvSpPr>
            <a:spLocks noChangeArrowheads="1"/>
          </p:cNvSpPr>
          <p:nvPr/>
        </p:nvSpPr>
        <p:spPr bwMode="auto">
          <a:xfrm>
            <a:off x="5585884" y="3433763"/>
            <a:ext cx="429683" cy="366712"/>
          </a:xfrm>
          <a:prstGeom prst="rect">
            <a:avLst/>
          </a:prstGeom>
          <a:noFill/>
          <a:ln w="12700">
            <a:noFill/>
            <a:miter lim="800000"/>
            <a:headEnd/>
            <a:tailEnd/>
          </a:ln>
          <a:effectLst/>
        </p:spPr>
        <p:txBody>
          <a:bodyPr lIns="90488" tIns="44450" rIns="90488" bIns="44450">
            <a:spAutoFit/>
          </a:bodyPr>
          <a:lstStyle/>
          <a:p>
            <a:pPr eaLnBrk="1" hangingPunct="1"/>
            <a:r>
              <a:rPr lang="en-US"/>
              <a:t>4</a:t>
            </a:r>
          </a:p>
        </p:txBody>
      </p:sp>
      <p:sp>
        <p:nvSpPr>
          <p:cNvPr id="26641" name="Rectangle 36"/>
          <p:cNvSpPr>
            <a:spLocks noChangeArrowheads="1"/>
          </p:cNvSpPr>
          <p:nvPr/>
        </p:nvSpPr>
        <p:spPr bwMode="auto">
          <a:xfrm>
            <a:off x="436034" y="3844926"/>
            <a:ext cx="1494367" cy="366713"/>
          </a:xfrm>
          <a:prstGeom prst="rect">
            <a:avLst/>
          </a:prstGeom>
          <a:noFill/>
          <a:ln w="12700">
            <a:noFill/>
            <a:miter lim="800000"/>
            <a:headEnd/>
            <a:tailEnd/>
          </a:ln>
          <a:effectLst/>
        </p:spPr>
        <p:txBody>
          <a:bodyPr lIns="90488" tIns="44450" rIns="90488" bIns="44450">
            <a:spAutoFit/>
          </a:bodyPr>
          <a:lstStyle/>
          <a:p>
            <a:pPr eaLnBrk="1" hangingPunct="1"/>
            <a:r>
              <a:rPr lang="en-US"/>
              <a:t>Non-Ace</a:t>
            </a:r>
          </a:p>
        </p:txBody>
      </p:sp>
      <p:sp>
        <p:nvSpPr>
          <p:cNvPr id="26642" name="Rectangle 37"/>
          <p:cNvSpPr>
            <a:spLocks noChangeArrowheads="1"/>
          </p:cNvSpPr>
          <p:nvPr/>
        </p:nvSpPr>
        <p:spPr bwMode="auto">
          <a:xfrm>
            <a:off x="2288117" y="3854451"/>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solidFill>
                  <a:srgbClr val="0000FF"/>
                </a:solidFill>
              </a:rPr>
              <a:t>24</a:t>
            </a:r>
          </a:p>
        </p:txBody>
      </p:sp>
      <p:sp>
        <p:nvSpPr>
          <p:cNvPr id="26643" name="Rectangle 38"/>
          <p:cNvSpPr>
            <a:spLocks noChangeArrowheads="1"/>
          </p:cNvSpPr>
          <p:nvPr/>
        </p:nvSpPr>
        <p:spPr bwMode="auto">
          <a:xfrm>
            <a:off x="3928534" y="3854451"/>
            <a:ext cx="607484" cy="366713"/>
          </a:xfrm>
          <a:prstGeom prst="rect">
            <a:avLst/>
          </a:prstGeom>
          <a:noFill/>
          <a:ln w="12700">
            <a:noFill/>
            <a:miter lim="800000"/>
            <a:headEnd/>
            <a:tailEnd/>
          </a:ln>
          <a:effectLst/>
        </p:spPr>
        <p:txBody>
          <a:bodyPr lIns="90488" tIns="44450" rIns="90488" bIns="44450">
            <a:spAutoFit/>
          </a:bodyPr>
          <a:lstStyle/>
          <a:p>
            <a:pPr eaLnBrk="1" hangingPunct="1"/>
            <a:r>
              <a:rPr lang="en-US"/>
              <a:t>24</a:t>
            </a:r>
          </a:p>
        </p:txBody>
      </p:sp>
      <p:sp>
        <p:nvSpPr>
          <p:cNvPr id="26644" name="Rectangle 39"/>
          <p:cNvSpPr>
            <a:spLocks noChangeArrowheads="1"/>
          </p:cNvSpPr>
          <p:nvPr/>
        </p:nvSpPr>
        <p:spPr bwMode="auto">
          <a:xfrm>
            <a:off x="5458884" y="3854451"/>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t>48</a:t>
            </a:r>
          </a:p>
        </p:txBody>
      </p:sp>
      <p:sp>
        <p:nvSpPr>
          <p:cNvPr id="26645" name="Rectangle 51"/>
          <p:cNvSpPr>
            <a:spLocks noChangeArrowheads="1"/>
          </p:cNvSpPr>
          <p:nvPr/>
        </p:nvSpPr>
        <p:spPr bwMode="auto">
          <a:xfrm>
            <a:off x="649818" y="4235451"/>
            <a:ext cx="927100" cy="366713"/>
          </a:xfrm>
          <a:prstGeom prst="rect">
            <a:avLst/>
          </a:prstGeom>
          <a:noFill/>
          <a:ln w="12700">
            <a:noFill/>
            <a:miter lim="800000"/>
            <a:headEnd/>
            <a:tailEnd/>
          </a:ln>
          <a:effectLst/>
        </p:spPr>
        <p:txBody>
          <a:bodyPr lIns="90488" tIns="44450" rIns="90488" bIns="44450">
            <a:spAutoFit/>
          </a:bodyPr>
          <a:lstStyle/>
          <a:p>
            <a:pPr eaLnBrk="1" hangingPunct="1"/>
            <a:r>
              <a:rPr lang="en-US"/>
              <a:t>Total</a:t>
            </a:r>
          </a:p>
        </p:txBody>
      </p:sp>
      <p:sp>
        <p:nvSpPr>
          <p:cNvPr id="26646" name="Rectangle 52"/>
          <p:cNvSpPr>
            <a:spLocks noChangeArrowheads="1"/>
          </p:cNvSpPr>
          <p:nvPr/>
        </p:nvSpPr>
        <p:spPr bwMode="auto">
          <a:xfrm>
            <a:off x="2288117" y="4235451"/>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t>26</a:t>
            </a:r>
          </a:p>
        </p:txBody>
      </p:sp>
      <p:sp>
        <p:nvSpPr>
          <p:cNvPr id="26647" name="Rectangle 53"/>
          <p:cNvSpPr>
            <a:spLocks noChangeArrowheads="1"/>
          </p:cNvSpPr>
          <p:nvPr/>
        </p:nvSpPr>
        <p:spPr bwMode="auto">
          <a:xfrm>
            <a:off x="3928534" y="4235451"/>
            <a:ext cx="607484" cy="366713"/>
          </a:xfrm>
          <a:prstGeom prst="rect">
            <a:avLst/>
          </a:prstGeom>
          <a:noFill/>
          <a:ln w="12700">
            <a:noFill/>
            <a:miter lim="800000"/>
            <a:headEnd/>
            <a:tailEnd/>
          </a:ln>
          <a:effectLst/>
        </p:spPr>
        <p:txBody>
          <a:bodyPr lIns="90488" tIns="44450" rIns="90488" bIns="44450">
            <a:spAutoFit/>
          </a:bodyPr>
          <a:lstStyle/>
          <a:p>
            <a:pPr eaLnBrk="1" hangingPunct="1"/>
            <a:r>
              <a:rPr lang="en-US"/>
              <a:t>26</a:t>
            </a:r>
          </a:p>
        </p:txBody>
      </p:sp>
      <p:sp>
        <p:nvSpPr>
          <p:cNvPr id="26648" name="Rectangle 54"/>
          <p:cNvSpPr>
            <a:spLocks noChangeArrowheads="1"/>
          </p:cNvSpPr>
          <p:nvPr/>
        </p:nvSpPr>
        <p:spPr bwMode="auto">
          <a:xfrm>
            <a:off x="5458884" y="4235451"/>
            <a:ext cx="607483" cy="366713"/>
          </a:xfrm>
          <a:prstGeom prst="rect">
            <a:avLst/>
          </a:prstGeom>
          <a:noFill/>
          <a:ln w="12700">
            <a:noFill/>
            <a:miter lim="800000"/>
            <a:headEnd/>
            <a:tailEnd/>
          </a:ln>
          <a:effectLst/>
        </p:spPr>
        <p:txBody>
          <a:bodyPr lIns="90488" tIns="44450" rIns="90488" bIns="44450">
            <a:spAutoFit/>
          </a:bodyPr>
          <a:lstStyle/>
          <a:p>
            <a:pPr eaLnBrk="1" hangingPunct="1"/>
            <a:r>
              <a:rPr lang="en-US"/>
              <a:t>52</a:t>
            </a:r>
          </a:p>
        </p:txBody>
      </p:sp>
      <p:sp>
        <p:nvSpPr>
          <p:cNvPr id="26649" name="Line 58"/>
          <p:cNvSpPr>
            <a:spLocks noChangeShapeType="1"/>
          </p:cNvSpPr>
          <p:nvPr/>
        </p:nvSpPr>
        <p:spPr bwMode="auto">
          <a:xfrm>
            <a:off x="3437467" y="3168650"/>
            <a:ext cx="0" cy="1462088"/>
          </a:xfrm>
          <a:prstGeom prst="line">
            <a:avLst/>
          </a:prstGeom>
          <a:noFill/>
          <a:ln w="12700">
            <a:solidFill>
              <a:schemeClr val="tx1"/>
            </a:solidFill>
            <a:round/>
            <a:headEnd/>
            <a:tailEnd/>
          </a:ln>
          <a:effectLst/>
        </p:spPr>
        <p:txBody>
          <a:bodyPr/>
          <a:lstStyle/>
          <a:p>
            <a:endParaRPr lang="en-US"/>
          </a:p>
        </p:txBody>
      </p:sp>
      <p:sp>
        <p:nvSpPr>
          <p:cNvPr id="26650" name="Line 59"/>
          <p:cNvSpPr>
            <a:spLocks noChangeShapeType="1"/>
          </p:cNvSpPr>
          <p:nvPr/>
        </p:nvSpPr>
        <p:spPr bwMode="auto">
          <a:xfrm>
            <a:off x="508000" y="3473450"/>
            <a:ext cx="5892800" cy="0"/>
          </a:xfrm>
          <a:prstGeom prst="line">
            <a:avLst/>
          </a:prstGeom>
          <a:noFill/>
          <a:ln w="19050">
            <a:solidFill>
              <a:schemeClr val="tx1"/>
            </a:solidFill>
            <a:round/>
            <a:headEnd/>
            <a:tailEnd/>
          </a:ln>
          <a:effectLst/>
        </p:spPr>
        <p:txBody>
          <a:bodyPr/>
          <a:lstStyle/>
          <a:p>
            <a:endParaRPr lang="en-US"/>
          </a:p>
        </p:txBody>
      </p:sp>
      <p:sp>
        <p:nvSpPr>
          <p:cNvPr id="26651" name="Line 60"/>
          <p:cNvSpPr>
            <a:spLocks noChangeShapeType="1"/>
          </p:cNvSpPr>
          <p:nvPr/>
        </p:nvSpPr>
        <p:spPr bwMode="auto">
          <a:xfrm>
            <a:off x="5173133" y="2914650"/>
            <a:ext cx="8467" cy="1716088"/>
          </a:xfrm>
          <a:prstGeom prst="line">
            <a:avLst/>
          </a:prstGeom>
          <a:noFill/>
          <a:ln w="19050">
            <a:solidFill>
              <a:schemeClr val="tx1"/>
            </a:solidFill>
            <a:round/>
            <a:headEnd/>
            <a:tailEnd/>
          </a:ln>
          <a:effectLst/>
        </p:spPr>
        <p:txBody>
          <a:bodyPr/>
          <a:lstStyle/>
          <a:p>
            <a:endParaRPr lang="en-US"/>
          </a:p>
        </p:txBody>
      </p:sp>
      <p:sp>
        <p:nvSpPr>
          <p:cNvPr id="26652" name="Line 61"/>
          <p:cNvSpPr>
            <a:spLocks noChangeShapeType="1"/>
          </p:cNvSpPr>
          <p:nvPr/>
        </p:nvSpPr>
        <p:spPr bwMode="auto">
          <a:xfrm flipV="1">
            <a:off x="1828800" y="3168650"/>
            <a:ext cx="3352800" cy="0"/>
          </a:xfrm>
          <a:prstGeom prst="line">
            <a:avLst/>
          </a:prstGeom>
          <a:noFill/>
          <a:ln w="19050">
            <a:solidFill>
              <a:schemeClr val="tx1"/>
            </a:solidFill>
            <a:round/>
            <a:headEnd/>
            <a:tailEnd/>
          </a:ln>
          <a:effectLst/>
        </p:spPr>
        <p:txBody>
          <a:bodyPr lIns="90487" tIns="44450" rIns="90487" bIns="44450"/>
          <a:lstStyle/>
          <a:p>
            <a:endParaRPr lang="en-US"/>
          </a:p>
        </p:txBody>
      </p:sp>
      <p:sp>
        <p:nvSpPr>
          <p:cNvPr id="26653" name="Line 62"/>
          <p:cNvSpPr>
            <a:spLocks noChangeShapeType="1"/>
          </p:cNvSpPr>
          <p:nvPr/>
        </p:nvSpPr>
        <p:spPr bwMode="auto">
          <a:xfrm>
            <a:off x="1828800" y="2914650"/>
            <a:ext cx="0" cy="1716088"/>
          </a:xfrm>
          <a:prstGeom prst="line">
            <a:avLst/>
          </a:prstGeom>
          <a:noFill/>
          <a:ln w="19050">
            <a:solidFill>
              <a:schemeClr val="tx1"/>
            </a:solidFill>
            <a:round/>
            <a:headEnd/>
            <a:tailEnd/>
          </a:ln>
          <a:effectLst/>
        </p:spPr>
        <p:txBody>
          <a:bodyPr lIns="90487" tIns="44450" rIns="90487" bIns="44450"/>
          <a:lstStyle/>
          <a:p>
            <a:endParaRPr lang="en-US"/>
          </a:p>
        </p:txBody>
      </p:sp>
      <p:sp>
        <p:nvSpPr>
          <p:cNvPr id="26654" name="Line 63"/>
          <p:cNvSpPr>
            <a:spLocks noChangeShapeType="1"/>
          </p:cNvSpPr>
          <p:nvPr/>
        </p:nvSpPr>
        <p:spPr bwMode="auto">
          <a:xfrm>
            <a:off x="508000" y="4235450"/>
            <a:ext cx="5892800" cy="0"/>
          </a:xfrm>
          <a:prstGeom prst="line">
            <a:avLst/>
          </a:prstGeom>
          <a:noFill/>
          <a:ln w="19050">
            <a:solidFill>
              <a:schemeClr val="tx1"/>
            </a:solidFill>
            <a:round/>
            <a:headEnd/>
            <a:tailEnd/>
          </a:ln>
          <a:effectLst/>
        </p:spPr>
        <p:txBody>
          <a:bodyPr/>
          <a:lstStyle/>
          <a:p>
            <a:endParaRPr lang="en-US"/>
          </a:p>
        </p:txBody>
      </p:sp>
      <p:sp>
        <p:nvSpPr>
          <p:cNvPr id="26655" name="Line 64"/>
          <p:cNvSpPr>
            <a:spLocks noChangeShapeType="1"/>
          </p:cNvSpPr>
          <p:nvPr/>
        </p:nvSpPr>
        <p:spPr bwMode="auto">
          <a:xfrm>
            <a:off x="508000" y="3854450"/>
            <a:ext cx="5892800" cy="0"/>
          </a:xfrm>
          <a:prstGeom prst="line">
            <a:avLst/>
          </a:prstGeom>
          <a:noFill/>
          <a:ln w="12700">
            <a:solidFill>
              <a:schemeClr val="tx1"/>
            </a:solidFill>
            <a:round/>
            <a:headEnd/>
            <a:tailEnd/>
          </a:ln>
          <a:effectLst/>
        </p:spPr>
        <p:txBody>
          <a:bodyPr lIns="90487" tIns="44450" rIns="90487" bIns="44450"/>
          <a:lstStyle/>
          <a:p>
            <a:endParaRPr lang="en-US"/>
          </a:p>
        </p:txBody>
      </p:sp>
      <p:sp>
        <p:nvSpPr>
          <p:cNvPr id="26656" name="Rectangle 65"/>
          <p:cNvSpPr>
            <a:spLocks noChangeArrowheads="1"/>
          </p:cNvSpPr>
          <p:nvPr/>
        </p:nvSpPr>
        <p:spPr bwMode="auto">
          <a:xfrm>
            <a:off x="472018" y="2914650"/>
            <a:ext cx="5928783" cy="1716088"/>
          </a:xfrm>
          <a:prstGeom prst="rect">
            <a:avLst/>
          </a:prstGeom>
          <a:noFill/>
          <a:ln w="19050">
            <a:solidFill>
              <a:schemeClr val="tx1"/>
            </a:solidFill>
            <a:miter lim="800000"/>
            <a:headEnd/>
            <a:tailEnd/>
          </a:ln>
          <a:effectLst/>
        </p:spPr>
        <p:txBody>
          <a:bodyPr wrap="none" anchor="ctr"/>
          <a:lstStyle/>
          <a:p>
            <a:pPr eaLnBrk="1" hangingPunct="1"/>
            <a:endParaRPr lang="en-US" sz="1200"/>
          </a:p>
        </p:txBody>
      </p:sp>
      <p:graphicFrame>
        <p:nvGraphicFramePr>
          <p:cNvPr id="26657" name="Object 2"/>
          <p:cNvGraphicFramePr>
            <a:graphicFrameLocks noChangeAspect="1"/>
          </p:cNvGraphicFramePr>
          <p:nvPr/>
        </p:nvGraphicFramePr>
        <p:xfrm>
          <a:off x="6733118" y="3263900"/>
          <a:ext cx="5213349" cy="858838"/>
        </p:xfrm>
        <a:graphic>
          <a:graphicData uri="http://schemas.openxmlformats.org/presentationml/2006/ole">
            <p:oleObj spid="_x0000_s79874" name="Equation" r:id="rId3" imgW="1790700" imgH="393700" progId="">
              <p:embed/>
            </p:oleObj>
          </a:graphicData>
        </a:graphic>
      </p:graphicFrame>
      <p:sp>
        <p:nvSpPr>
          <p:cNvPr id="38" name="Oval 37"/>
          <p:cNvSpPr/>
          <p:nvPr/>
        </p:nvSpPr>
        <p:spPr>
          <a:xfrm>
            <a:off x="5384800" y="4235451"/>
            <a:ext cx="694267" cy="3778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672" name="Arc 28671"/>
          <p:cNvSpPr/>
          <p:nvPr/>
        </p:nvSpPr>
        <p:spPr>
          <a:xfrm rot="15563802">
            <a:off x="5041107" y="235744"/>
            <a:ext cx="2624138" cy="7689849"/>
          </a:xfrm>
          <a:prstGeom prst="arc">
            <a:avLst>
              <a:gd name="adj1" fmla="val 17649719"/>
              <a:gd name="adj2" fmla="val 4860494"/>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graphicFrame>
        <p:nvGraphicFramePr>
          <p:cNvPr id="26660" name="Object 28677"/>
          <p:cNvGraphicFramePr>
            <a:graphicFrameLocks noChangeAspect="1"/>
          </p:cNvGraphicFramePr>
          <p:nvPr/>
        </p:nvGraphicFramePr>
        <p:xfrm>
          <a:off x="1604434" y="5500688"/>
          <a:ext cx="2734733" cy="442912"/>
        </p:xfrm>
        <a:graphic>
          <a:graphicData uri="http://schemas.openxmlformats.org/presentationml/2006/ole">
            <p:oleObj spid="_x0000_s79875" name="Equation" r:id="rId4" imgW="939392" imgH="203112" progId="">
              <p:embed/>
            </p:oleObj>
          </a:graphicData>
        </a:graphic>
      </p:graphicFrame>
      <p:graphicFrame>
        <p:nvGraphicFramePr>
          <p:cNvPr id="26661" name="Object 28678"/>
          <p:cNvGraphicFramePr>
            <a:graphicFrameLocks noChangeAspect="1"/>
          </p:cNvGraphicFramePr>
          <p:nvPr/>
        </p:nvGraphicFramePr>
        <p:xfrm>
          <a:off x="7823200" y="5500688"/>
          <a:ext cx="2844800" cy="442912"/>
        </p:xfrm>
        <a:graphic>
          <a:graphicData uri="http://schemas.openxmlformats.org/presentationml/2006/ole">
            <p:oleObj spid="_x0000_s79876" name="Equation" r:id="rId5" imgW="977476" imgH="203112" progId="">
              <p:embed/>
            </p:oleObj>
          </a:graphicData>
        </a:graphic>
      </p:graphicFrame>
      <p:sp>
        <p:nvSpPr>
          <p:cNvPr id="26662" name="TextBox 28679"/>
          <p:cNvSpPr txBox="1">
            <a:spLocks noChangeArrowheads="1"/>
          </p:cNvSpPr>
          <p:nvPr/>
        </p:nvSpPr>
        <p:spPr bwMode="auto">
          <a:xfrm>
            <a:off x="4572000" y="5500688"/>
            <a:ext cx="3183467" cy="400050"/>
          </a:xfrm>
          <a:prstGeom prst="rect">
            <a:avLst/>
          </a:prstGeom>
          <a:noFill/>
          <a:ln w="9525">
            <a:noFill/>
            <a:miter lim="800000"/>
            <a:headEnd/>
            <a:tailEnd/>
          </a:ln>
        </p:spPr>
        <p:txBody>
          <a:bodyPr>
            <a:spAutoFit/>
          </a:bodyPr>
          <a:lstStyle/>
          <a:p>
            <a:pPr eaLnBrk="1" hangingPunct="1"/>
            <a:r>
              <a:rPr lang="en-US" sz="2000"/>
              <a:t>is also denoted as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Descriptive Statistics</a:t>
            </a:r>
            <a:endParaRPr lang="en-US" dirty="0"/>
          </a:p>
        </p:txBody>
      </p:sp>
      <p:sp>
        <p:nvSpPr>
          <p:cNvPr id="3" name="Content Placeholder 2"/>
          <p:cNvSpPr>
            <a:spLocks noGrp="1"/>
          </p:cNvSpPr>
          <p:nvPr>
            <p:ph idx="1"/>
          </p:nvPr>
        </p:nvSpPr>
        <p:spPr>
          <a:xfrm>
            <a:off x="304800" y="1625600"/>
            <a:ext cx="11683999" cy="4752621"/>
          </a:xfrm>
        </p:spPr>
        <p:txBody>
          <a:bodyPr>
            <a:noAutofit/>
          </a:bodyPr>
          <a:lstStyle/>
          <a:p>
            <a:pPr>
              <a:buNone/>
            </a:pPr>
            <a:r>
              <a:rPr lang="en-US" sz="2400" dirty="0" smtClean="0"/>
              <a:t>Let’s say</a:t>
            </a:r>
            <a:r>
              <a:rPr lang="en-US" sz="2400" smtClean="0"/>
              <a:t>, for example</a:t>
            </a:r>
            <a:r>
              <a:rPr lang="en-US" sz="2400" dirty="0" smtClean="0"/>
              <a:t>, that we are analyzing birth certificates, a descriptive </a:t>
            </a:r>
          </a:p>
          <a:p>
            <a:pPr>
              <a:buNone/>
            </a:pPr>
            <a:r>
              <a:rPr lang="en-US" sz="2400" dirty="0" smtClean="0"/>
              <a:t>statistic might be the percentage of certificates issued in New York State, or </a:t>
            </a:r>
          </a:p>
          <a:p>
            <a:pPr>
              <a:buNone/>
            </a:pPr>
            <a:r>
              <a:rPr lang="en-US" sz="2400" dirty="0" smtClean="0"/>
              <a:t>the average age of the mother. Any other number we choose to compute also </a:t>
            </a:r>
          </a:p>
          <a:p>
            <a:pPr>
              <a:buNone/>
            </a:pPr>
            <a:r>
              <a:rPr lang="en-US" sz="2400" dirty="0" smtClean="0"/>
              <a:t>counts as a descriptive statistic for the data from which the statistic is computed.</a:t>
            </a:r>
          </a:p>
          <a:p>
            <a:pPr>
              <a:buNone/>
            </a:pPr>
            <a:endParaRPr lang="en-US" sz="2400" dirty="0" smtClean="0"/>
          </a:p>
          <a:p>
            <a:pPr>
              <a:buNone/>
            </a:pPr>
            <a:r>
              <a:rPr lang="en-US" sz="2400" dirty="0" smtClean="0"/>
              <a:t> Several descriptive statistics are often used at one time to give a full picture of </a:t>
            </a:r>
          </a:p>
          <a:p>
            <a:pPr>
              <a:buNone/>
            </a:pPr>
            <a:r>
              <a:rPr lang="en-US" sz="2400" dirty="0" smtClean="0"/>
              <a:t>the data.</a:t>
            </a:r>
          </a:p>
          <a:p>
            <a:pPr>
              <a:buNone/>
            </a:pPr>
            <a:endParaRPr lang="en-US" sz="2400" dirty="0" smtClean="0"/>
          </a:p>
          <a:p>
            <a:pPr>
              <a:buNone/>
            </a:pPr>
            <a:r>
              <a:rPr lang="en-US" sz="2400" dirty="0" smtClean="0"/>
              <a:t>Descriptive statistics are just descriptive. They do not involve </a:t>
            </a:r>
            <a:r>
              <a:rPr lang="en-US" sz="2400" b="1" dirty="0" smtClean="0"/>
              <a:t>generalizing </a:t>
            </a:r>
            <a:r>
              <a:rPr lang="en-US" sz="2400" dirty="0" smtClean="0"/>
              <a:t>beyond </a:t>
            </a:r>
          </a:p>
          <a:p>
            <a:pPr>
              <a:buNone/>
            </a:pPr>
            <a:r>
              <a:rPr lang="en-US" sz="2400" dirty="0" smtClean="0"/>
              <a:t>the data at hand.</a:t>
            </a:r>
            <a:endParaRPr lang="en-US" sz="2400" dirty="0"/>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838200" y="76200"/>
            <a:ext cx="10515600" cy="914400"/>
          </a:xfrm>
        </p:spPr>
        <p:txBody>
          <a:bodyPr/>
          <a:lstStyle/>
          <a:p>
            <a:r>
              <a:rPr lang="en-US" smtClean="0"/>
              <a:t>The Addition Rule</a:t>
            </a:r>
          </a:p>
        </p:txBody>
      </p:sp>
      <p:sp>
        <p:nvSpPr>
          <p:cNvPr id="27651" name="Content Placeholder 2"/>
          <p:cNvSpPr>
            <a:spLocks noGrp="1"/>
          </p:cNvSpPr>
          <p:nvPr>
            <p:ph idx="1"/>
          </p:nvPr>
        </p:nvSpPr>
        <p:spPr>
          <a:xfrm>
            <a:off x="304800" y="1004711"/>
            <a:ext cx="11334044" cy="5036651"/>
          </a:xfrm>
        </p:spPr>
        <p:txBody>
          <a:bodyPr>
            <a:normAutofit/>
          </a:bodyPr>
          <a:lstStyle/>
          <a:p>
            <a:pPr>
              <a:spcBef>
                <a:spcPts val="1800"/>
              </a:spcBef>
              <a:buNone/>
            </a:pPr>
            <a:r>
              <a:rPr lang="en-US" sz="2400" dirty="0" smtClean="0">
                <a:solidFill>
                  <a:schemeClr val="tx1"/>
                </a:solidFill>
              </a:rPr>
              <a:t>The </a:t>
            </a:r>
            <a:r>
              <a:rPr lang="en-US" sz="2400" b="1" dirty="0" smtClean="0">
                <a:solidFill>
                  <a:schemeClr val="tx1"/>
                </a:solidFill>
              </a:rPr>
              <a:t>addition rule for probabilities </a:t>
            </a:r>
            <a:r>
              <a:rPr lang="en-US" sz="2400" dirty="0" smtClean="0">
                <a:solidFill>
                  <a:schemeClr val="tx1"/>
                </a:solidFill>
              </a:rPr>
              <a:t>is used to calculate the probability of the union of events</a:t>
            </a:r>
          </a:p>
          <a:p>
            <a:pPr lvl="1">
              <a:spcBef>
                <a:spcPts val="1200"/>
              </a:spcBef>
            </a:pPr>
            <a:r>
              <a:rPr lang="en-US" sz="2400" dirty="0" smtClean="0">
                <a:solidFill>
                  <a:schemeClr val="tx1"/>
                </a:solidFill>
              </a:rPr>
              <a:t>the probability that Event </a:t>
            </a:r>
            <a:r>
              <a:rPr lang="en-US" sz="2400" i="1" dirty="0" smtClean="0">
                <a:solidFill>
                  <a:schemeClr val="tx1"/>
                </a:solidFill>
              </a:rPr>
              <a:t>A</a:t>
            </a:r>
            <a:r>
              <a:rPr lang="en-US" sz="2400" dirty="0" smtClean="0">
                <a:solidFill>
                  <a:schemeClr val="tx1"/>
                </a:solidFill>
              </a:rPr>
              <a:t>, or Event </a:t>
            </a:r>
            <a:r>
              <a:rPr lang="en-US" sz="2400" i="1" dirty="0" smtClean="0">
                <a:solidFill>
                  <a:schemeClr val="tx1"/>
                </a:solidFill>
              </a:rPr>
              <a:t>B</a:t>
            </a:r>
            <a:r>
              <a:rPr lang="en-US" sz="2400" dirty="0" smtClean="0">
                <a:solidFill>
                  <a:schemeClr val="tx1"/>
                </a:solidFill>
              </a:rPr>
              <a:t>, or both events will occur</a:t>
            </a:r>
          </a:p>
          <a:p>
            <a:pPr>
              <a:spcBef>
                <a:spcPts val="1800"/>
              </a:spcBef>
              <a:buNone/>
            </a:pPr>
            <a:r>
              <a:rPr lang="en-US" sz="2400" dirty="0" smtClean="0">
                <a:solidFill>
                  <a:schemeClr val="tx1"/>
                </a:solidFill>
              </a:rPr>
              <a:t>Two events are considered to be </a:t>
            </a:r>
            <a:r>
              <a:rPr lang="en-US" sz="2400" b="1" dirty="0" smtClean="0">
                <a:solidFill>
                  <a:schemeClr val="tx1"/>
                </a:solidFill>
              </a:rPr>
              <a:t>mutually exclusive</a:t>
            </a:r>
            <a:r>
              <a:rPr lang="en-US" sz="2400" dirty="0" smtClean="0">
                <a:solidFill>
                  <a:schemeClr val="tx1"/>
                </a:solidFill>
              </a:rPr>
              <a:t> if they cannot occur at the same time during the experiment</a:t>
            </a:r>
          </a:p>
          <a:p>
            <a:pPr>
              <a:spcBef>
                <a:spcPct val="0"/>
              </a:spcBef>
              <a:buFontTx/>
              <a:buNone/>
            </a:pPr>
            <a:endParaRPr lang="en-US" sz="2400" dirty="0" smtClean="0">
              <a:solidFill>
                <a:schemeClr val="tx1"/>
              </a:solidFill>
            </a:endParaRPr>
          </a:p>
          <a:p>
            <a:pPr>
              <a:spcBef>
                <a:spcPts val="1800"/>
              </a:spcBef>
              <a:buFontTx/>
              <a:buNone/>
            </a:pPr>
            <a:r>
              <a:rPr lang="en-US" sz="2400" dirty="0" smtClean="0">
                <a:solidFill>
                  <a:schemeClr val="tx1"/>
                </a:solidFill>
              </a:rPr>
              <a:t>	           mutually exclusive		       not mutually exclusive</a:t>
            </a:r>
          </a:p>
        </p:txBody>
      </p:sp>
      <p:pic>
        <p:nvPicPr>
          <p:cNvPr id="27652" name="Picture 1"/>
          <p:cNvPicPr>
            <a:picLocks noChangeAspect="1"/>
          </p:cNvPicPr>
          <p:nvPr/>
        </p:nvPicPr>
        <p:blipFill>
          <a:blip r:embed="rId2" cstate="print"/>
          <a:srcRect/>
          <a:stretch>
            <a:fillRect/>
          </a:stretch>
        </p:blipFill>
        <p:spPr bwMode="auto">
          <a:xfrm>
            <a:off x="1930400" y="4627564"/>
            <a:ext cx="3134784" cy="1468437"/>
          </a:xfrm>
          <a:prstGeom prst="rect">
            <a:avLst/>
          </a:prstGeom>
          <a:noFill/>
          <a:ln w="9525">
            <a:noFill/>
            <a:miter lim="800000"/>
            <a:headEnd/>
            <a:tailEnd/>
          </a:ln>
        </p:spPr>
      </p:pic>
      <p:pic>
        <p:nvPicPr>
          <p:cNvPr id="27653" name="Picture 2"/>
          <p:cNvPicPr>
            <a:picLocks noChangeAspect="1"/>
          </p:cNvPicPr>
          <p:nvPr/>
        </p:nvPicPr>
        <p:blipFill>
          <a:blip r:embed="rId3" cstate="print"/>
          <a:srcRect/>
          <a:stretch>
            <a:fillRect/>
          </a:stretch>
        </p:blipFill>
        <p:spPr bwMode="auto">
          <a:xfrm>
            <a:off x="6502400" y="4614864"/>
            <a:ext cx="3160184" cy="1481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838200" y="76200"/>
            <a:ext cx="10515600" cy="914400"/>
          </a:xfrm>
        </p:spPr>
        <p:txBody>
          <a:bodyPr/>
          <a:lstStyle/>
          <a:p>
            <a:r>
              <a:rPr lang="en-US" smtClean="0"/>
              <a:t>The Addition Rule</a:t>
            </a:r>
          </a:p>
        </p:txBody>
      </p:sp>
      <p:sp>
        <p:nvSpPr>
          <p:cNvPr id="28675" name="Content Placeholder 2"/>
          <p:cNvSpPr>
            <a:spLocks noGrp="1"/>
          </p:cNvSpPr>
          <p:nvPr>
            <p:ph idx="1"/>
          </p:nvPr>
        </p:nvSpPr>
        <p:spPr>
          <a:xfrm>
            <a:off x="609600" y="1255713"/>
            <a:ext cx="10972800" cy="4525962"/>
          </a:xfrm>
        </p:spPr>
        <p:txBody>
          <a:bodyPr>
            <a:normAutofit/>
          </a:bodyPr>
          <a:lstStyle/>
          <a:p>
            <a:r>
              <a:rPr lang="en-US" sz="2400" dirty="0" smtClean="0">
                <a:solidFill>
                  <a:schemeClr val="tx1"/>
                </a:solidFill>
              </a:rPr>
              <a:t>For </a:t>
            </a:r>
            <a:r>
              <a:rPr lang="en-US" sz="2400" b="1" dirty="0" smtClean="0">
                <a:solidFill>
                  <a:schemeClr val="tx1"/>
                </a:solidFill>
              </a:rPr>
              <a:t>mutually exclusive </a:t>
            </a:r>
            <a:r>
              <a:rPr lang="en-US" sz="2400" dirty="0" smtClean="0">
                <a:solidFill>
                  <a:schemeClr val="tx1"/>
                </a:solidFill>
              </a:rPr>
              <a:t>events, the addition rule states that the probability of two events occurring is simply the sum of their individual probabilities:</a:t>
            </a: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r>
              <a:rPr lang="en-US" sz="2400" dirty="0" smtClean="0">
                <a:solidFill>
                  <a:schemeClr val="tx1"/>
                </a:solidFill>
              </a:rPr>
              <a:t>If Events </a:t>
            </a:r>
            <a:r>
              <a:rPr lang="en-US" sz="2400" i="1" dirty="0" smtClean="0">
                <a:solidFill>
                  <a:schemeClr val="tx1"/>
                </a:solidFill>
              </a:rPr>
              <a:t>A </a:t>
            </a:r>
            <a:r>
              <a:rPr lang="en-US" sz="2400" dirty="0" smtClean="0">
                <a:solidFill>
                  <a:schemeClr val="tx1"/>
                </a:solidFill>
              </a:rPr>
              <a:t>and </a:t>
            </a:r>
            <a:r>
              <a:rPr lang="en-US" sz="2400" i="1" dirty="0" smtClean="0">
                <a:solidFill>
                  <a:schemeClr val="tx1"/>
                </a:solidFill>
              </a:rPr>
              <a:t>B </a:t>
            </a:r>
            <a:r>
              <a:rPr lang="en-US" sz="2400" dirty="0" smtClean="0">
                <a:solidFill>
                  <a:schemeClr val="tx1"/>
                </a:solidFill>
              </a:rPr>
              <a:t>are </a:t>
            </a:r>
            <a:r>
              <a:rPr lang="en-US" sz="2400" b="1" dirty="0" smtClean="0">
                <a:solidFill>
                  <a:schemeClr val="tx1"/>
                </a:solidFill>
              </a:rPr>
              <a:t>not mutually exclusive:</a:t>
            </a:r>
          </a:p>
        </p:txBody>
      </p:sp>
      <p:sp>
        <p:nvSpPr>
          <p:cNvPr id="28676" name="Rectangle 3"/>
          <p:cNvSpPr>
            <a:spLocks noChangeArrowheads="1"/>
          </p:cNvSpPr>
          <p:nvPr/>
        </p:nvSpPr>
        <p:spPr bwMode="auto">
          <a:xfrm>
            <a:off x="3048000" y="2667000"/>
            <a:ext cx="5283200" cy="520700"/>
          </a:xfrm>
          <a:prstGeom prst="rect">
            <a:avLst/>
          </a:prstGeom>
          <a:solidFill>
            <a:srgbClr val="CCE9AD"/>
          </a:solidFill>
          <a:ln w="9525">
            <a:solidFill>
              <a:schemeClr val="tx1"/>
            </a:solidFill>
            <a:miter lim="800000"/>
            <a:headEnd/>
            <a:tailEnd/>
          </a:ln>
        </p:spPr>
        <p:txBody>
          <a:bodyPr lIns="90488" tIns="44450" rIns="90488" bIns="44450">
            <a:spAutoFit/>
          </a:bodyPr>
          <a:lstStyle/>
          <a:p>
            <a:pPr eaLnBrk="1" hangingPunct="1"/>
            <a:r>
              <a:rPr lang="en-US" sz="2800" i="1"/>
              <a:t>P(A or B) = P(A) + P(B)</a:t>
            </a:r>
          </a:p>
        </p:txBody>
      </p:sp>
      <p:sp>
        <p:nvSpPr>
          <p:cNvPr id="28677" name="Rectangle 3"/>
          <p:cNvSpPr>
            <a:spLocks noChangeArrowheads="1"/>
          </p:cNvSpPr>
          <p:nvPr/>
        </p:nvSpPr>
        <p:spPr bwMode="auto">
          <a:xfrm>
            <a:off x="2336800" y="4595813"/>
            <a:ext cx="8026400" cy="520700"/>
          </a:xfrm>
          <a:prstGeom prst="rect">
            <a:avLst/>
          </a:prstGeom>
          <a:solidFill>
            <a:srgbClr val="CCE9AD"/>
          </a:solidFill>
          <a:ln w="9525">
            <a:solidFill>
              <a:schemeClr val="tx1"/>
            </a:solidFill>
            <a:miter lim="800000"/>
            <a:headEnd/>
            <a:tailEnd/>
          </a:ln>
        </p:spPr>
        <p:txBody>
          <a:bodyPr lIns="90488" tIns="44450" rIns="90488" bIns="44450">
            <a:spAutoFit/>
          </a:bodyPr>
          <a:lstStyle/>
          <a:p>
            <a:pPr eaLnBrk="1" hangingPunct="1"/>
            <a:r>
              <a:rPr lang="en-US" sz="2800" i="1"/>
              <a:t>P(A or B) = P(A) + P(B) - P(A and B)</a:t>
            </a: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838200" y="76200"/>
            <a:ext cx="10515600" cy="914400"/>
          </a:xfrm>
        </p:spPr>
        <p:txBody>
          <a:bodyPr/>
          <a:lstStyle/>
          <a:p>
            <a:r>
              <a:rPr lang="en-US" smtClean="0"/>
              <a:t>The Addition Rule</a:t>
            </a:r>
          </a:p>
        </p:txBody>
      </p:sp>
      <p:sp>
        <p:nvSpPr>
          <p:cNvPr id="29699" name="Content Placeholder 2"/>
          <p:cNvSpPr>
            <a:spLocks noGrp="1"/>
          </p:cNvSpPr>
          <p:nvPr>
            <p:ph idx="1"/>
          </p:nvPr>
        </p:nvSpPr>
        <p:spPr>
          <a:xfrm>
            <a:off x="677334" y="1027289"/>
            <a:ext cx="10780888" cy="5014073"/>
          </a:xfrm>
        </p:spPr>
        <p:txBody>
          <a:bodyPr/>
          <a:lstStyle/>
          <a:p>
            <a:pPr>
              <a:buNone/>
            </a:pPr>
            <a:r>
              <a:rPr lang="en-US" sz="2400" dirty="0" smtClean="0"/>
              <a:t>Consider the union of “Ace” or “Red card”</a:t>
            </a:r>
          </a:p>
          <a:p>
            <a:endParaRPr lang="en-US" dirty="0" smtClean="0"/>
          </a:p>
        </p:txBody>
      </p:sp>
      <p:sp>
        <p:nvSpPr>
          <p:cNvPr id="29700" name="Rectangle 6"/>
          <p:cNvSpPr>
            <a:spLocks noChangeArrowheads="1"/>
          </p:cNvSpPr>
          <p:nvPr/>
        </p:nvSpPr>
        <p:spPr bwMode="auto">
          <a:xfrm>
            <a:off x="6089651" y="4678363"/>
            <a:ext cx="946149" cy="336550"/>
          </a:xfrm>
          <a:prstGeom prst="rect">
            <a:avLst/>
          </a:prstGeom>
          <a:noFill/>
          <a:ln w="12700">
            <a:noFill/>
            <a:miter lim="800000"/>
            <a:headEnd/>
            <a:tailEnd/>
          </a:ln>
          <a:effectLst/>
        </p:spPr>
        <p:txBody>
          <a:bodyPr lIns="90488" tIns="44450" rIns="90488" bIns="44450">
            <a:spAutoFit/>
          </a:bodyPr>
          <a:lstStyle/>
          <a:p>
            <a:pPr eaLnBrk="1" hangingPunct="1"/>
            <a:r>
              <a:rPr lang="en-US" sz="1600"/>
              <a:t>Black</a:t>
            </a:r>
          </a:p>
        </p:txBody>
      </p:sp>
      <p:sp>
        <p:nvSpPr>
          <p:cNvPr id="29701" name="Rectangle 7"/>
          <p:cNvSpPr>
            <a:spLocks noChangeArrowheads="1"/>
          </p:cNvSpPr>
          <p:nvPr/>
        </p:nvSpPr>
        <p:spPr bwMode="auto">
          <a:xfrm>
            <a:off x="5863167" y="5516564"/>
            <a:ext cx="1670051" cy="377825"/>
          </a:xfrm>
          <a:prstGeom prst="rect">
            <a:avLst/>
          </a:prstGeom>
          <a:noFill/>
          <a:ln w="12700">
            <a:noFill/>
            <a:miter lim="800000"/>
            <a:headEnd/>
            <a:tailEnd/>
          </a:ln>
          <a:effectLst/>
        </p:spPr>
        <p:txBody>
          <a:bodyPr wrap="none" anchor="ctr"/>
          <a:lstStyle/>
          <a:p>
            <a:pPr eaLnBrk="1" hangingPunct="1"/>
            <a:endParaRPr lang="en-US" sz="1200"/>
          </a:p>
        </p:txBody>
      </p:sp>
      <p:sp>
        <p:nvSpPr>
          <p:cNvPr id="29702" name="Rectangle 20"/>
          <p:cNvSpPr>
            <a:spLocks noChangeArrowheads="1"/>
          </p:cNvSpPr>
          <p:nvPr/>
        </p:nvSpPr>
        <p:spPr bwMode="auto">
          <a:xfrm>
            <a:off x="5321300" y="4400551"/>
            <a:ext cx="1016000" cy="366713"/>
          </a:xfrm>
          <a:prstGeom prst="rect">
            <a:avLst/>
          </a:prstGeom>
          <a:noFill/>
          <a:ln w="12700">
            <a:noFill/>
            <a:miter lim="800000"/>
            <a:headEnd/>
            <a:tailEnd/>
          </a:ln>
          <a:effectLst/>
        </p:spPr>
        <p:txBody>
          <a:bodyPr lIns="90488" tIns="44450" rIns="90488" bIns="44450">
            <a:spAutoFit/>
          </a:bodyPr>
          <a:lstStyle/>
          <a:p>
            <a:pPr eaLnBrk="1" hangingPunct="1"/>
            <a:r>
              <a:rPr lang="en-US"/>
              <a:t>Color</a:t>
            </a:r>
          </a:p>
        </p:txBody>
      </p:sp>
      <p:sp>
        <p:nvSpPr>
          <p:cNvPr id="29703" name="Rectangle 23"/>
          <p:cNvSpPr>
            <a:spLocks noChangeArrowheads="1"/>
          </p:cNvSpPr>
          <p:nvPr/>
        </p:nvSpPr>
        <p:spPr bwMode="auto">
          <a:xfrm>
            <a:off x="3119967" y="4648201"/>
            <a:ext cx="946151" cy="366713"/>
          </a:xfrm>
          <a:prstGeom prst="rect">
            <a:avLst/>
          </a:prstGeom>
          <a:noFill/>
          <a:ln w="12700">
            <a:noFill/>
            <a:miter lim="800000"/>
            <a:headEnd/>
            <a:tailEnd/>
          </a:ln>
          <a:effectLst/>
        </p:spPr>
        <p:txBody>
          <a:bodyPr lIns="90488" tIns="44450" rIns="90488" bIns="44450">
            <a:spAutoFit/>
          </a:bodyPr>
          <a:lstStyle/>
          <a:p>
            <a:pPr eaLnBrk="1" hangingPunct="1"/>
            <a:r>
              <a:rPr lang="en-US"/>
              <a:t>Type</a:t>
            </a:r>
          </a:p>
        </p:txBody>
      </p:sp>
      <p:sp>
        <p:nvSpPr>
          <p:cNvPr id="29704" name="Rectangle 24"/>
          <p:cNvSpPr>
            <a:spLocks noChangeArrowheads="1"/>
          </p:cNvSpPr>
          <p:nvPr/>
        </p:nvSpPr>
        <p:spPr bwMode="auto">
          <a:xfrm>
            <a:off x="4667251" y="4678363"/>
            <a:ext cx="772583" cy="336550"/>
          </a:xfrm>
          <a:prstGeom prst="rect">
            <a:avLst/>
          </a:prstGeom>
          <a:noFill/>
          <a:ln w="12700">
            <a:noFill/>
            <a:miter lim="800000"/>
            <a:headEnd/>
            <a:tailEnd/>
          </a:ln>
          <a:effectLst/>
        </p:spPr>
        <p:txBody>
          <a:bodyPr lIns="90488" tIns="44450" rIns="90488" bIns="44450">
            <a:spAutoFit/>
          </a:bodyPr>
          <a:lstStyle/>
          <a:p>
            <a:pPr eaLnBrk="1" hangingPunct="1"/>
            <a:r>
              <a:rPr lang="en-US" sz="1600"/>
              <a:t>Red</a:t>
            </a:r>
          </a:p>
        </p:txBody>
      </p:sp>
      <p:sp>
        <p:nvSpPr>
          <p:cNvPr id="29705" name="Rectangle 25"/>
          <p:cNvSpPr>
            <a:spLocks noChangeArrowheads="1"/>
          </p:cNvSpPr>
          <p:nvPr/>
        </p:nvSpPr>
        <p:spPr bwMode="auto">
          <a:xfrm>
            <a:off x="7679267" y="4648201"/>
            <a:ext cx="927100" cy="366713"/>
          </a:xfrm>
          <a:prstGeom prst="rect">
            <a:avLst/>
          </a:prstGeom>
          <a:noFill/>
          <a:ln w="12700">
            <a:noFill/>
            <a:miter lim="800000"/>
            <a:headEnd/>
            <a:tailEnd/>
          </a:ln>
          <a:effectLst/>
        </p:spPr>
        <p:txBody>
          <a:bodyPr lIns="90488" tIns="44450" rIns="90488" bIns="44450">
            <a:spAutoFit/>
          </a:bodyPr>
          <a:lstStyle/>
          <a:p>
            <a:pPr eaLnBrk="1" hangingPunct="1"/>
            <a:r>
              <a:rPr lang="en-US"/>
              <a:t>Total</a:t>
            </a:r>
          </a:p>
        </p:txBody>
      </p:sp>
      <p:sp>
        <p:nvSpPr>
          <p:cNvPr id="29706" name="Rectangle 28"/>
          <p:cNvSpPr>
            <a:spLocks noChangeArrowheads="1"/>
          </p:cNvSpPr>
          <p:nvPr/>
        </p:nvSpPr>
        <p:spPr bwMode="auto">
          <a:xfrm>
            <a:off x="3119967" y="5029201"/>
            <a:ext cx="804333" cy="366713"/>
          </a:xfrm>
          <a:prstGeom prst="rect">
            <a:avLst/>
          </a:prstGeom>
          <a:noFill/>
          <a:ln w="12700">
            <a:noFill/>
            <a:miter lim="800000"/>
            <a:headEnd/>
            <a:tailEnd/>
          </a:ln>
          <a:effectLst/>
        </p:spPr>
        <p:txBody>
          <a:bodyPr lIns="90488" tIns="44450" rIns="90488" bIns="44450">
            <a:spAutoFit/>
          </a:bodyPr>
          <a:lstStyle/>
          <a:p>
            <a:pPr eaLnBrk="1" hangingPunct="1"/>
            <a:r>
              <a:rPr lang="en-US"/>
              <a:t>Ace</a:t>
            </a:r>
          </a:p>
        </p:txBody>
      </p:sp>
      <p:sp>
        <p:nvSpPr>
          <p:cNvPr id="29707" name="Rectangle 29"/>
          <p:cNvSpPr>
            <a:spLocks noChangeArrowheads="1"/>
          </p:cNvSpPr>
          <p:nvPr/>
        </p:nvSpPr>
        <p:spPr bwMode="auto">
          <a:xfrm>
            <a:off x="4826000" y="4975226"/>
            <a:ext cx="431800" cy="366713"/>
          </a:xfrm>
          <a:prstGeom prst="rect">
            <a:avLst/>
          </a:prstGeom>
          <a:noFill/>
          <a:ln w="12700">
            <a:noFill/>
            <a:miter lim="800000"/>
            <a:headEnd/>
            <a:tailEnd/>
          </a:ln>
          <a:effectLst/>
        </p:spPr>
        <p:txBody>
          <a:bodyPr lIns="90488" tIns="44450" rIns="90488" bIns="44450">
            <a:spAutoFit/>
          </a:bodyPr>
          <a:lstStyle/>
          <a:p>
            <a:pPr eaLnBrk="1" hangingPunct="1"/>
            <a:r>
              <a:rPr lang="en-US"/>
              <a:t>2</a:t>
            </a:r>
          </a:p>
        </p:txBody>
      </p:sp>
      <p:sp>
        <p:nvSpPr>
          <p:cNvPr id="29708" name="Rectangle 30"/>
          <p:cNvSpPr>
            <a:spLocks noChangeArrowheads="1"/>
          </p:cNvSpPr>
          <p:nvPr/>
        </p:nvSpPr>
        <p:spPr bwMode="auto">
          <a:xfrm>
            <a:off x="5911852" y="4989514"/>
            <a:ext cx="1670049" cy="377825"/>
          </a:xfrm>
          <a:prstGeom prst="rect">
            <a:avLst/>
          </a:prstGeom>
          <a:noFill/>
          <a:ln w="12700">
            <a:noFill/>
            <a:miter lim="800000"/>
            <a:headEnd/>
            <a:tailEnd/>
          </a:ln>
          <a:effectLst/>
        </p:spPr>
        <p:txBody>
          <a:bodyPr wrap="none" anchor="ctr"/>
          <a:lstStyle/>
          <a:p>
            <a:pPr eaLnBrk="1" hangingPunct="1"/>
            <a:endParaRPr lang="en-US" sz="1200"/>
          </a:p>
        </p:txBody>
      </p:sp>
      <p:sp>
        <p:nvSpPr>
          <p:cNvPr id="29709" name="Rectangle 31"/>
          <p:cNvSpPr>
            <a:spLocks noChangeArrowheads="1"/>
          </p:cNvSpPr>
          <p:nvPr/>
        </p:nvSpPr>
        <p:spPr bwMode="auto">
          <a:xfrm>
            <a:off x="6466417" y="4975226"/>
            <a:ext cx="431800" cy="366713"/>
          </a:xfrm>
          <a:prstGeom prst="rect">
            <a:avLst/>
          </a:prstGeom>
          <a:noFill/>
          <a:ln w="12700">
            <a:noFill/>
            <a:miter lim="800000"/>
            <a:headEnd/>
            <a:tailEnd/>
          </a:ln>
          <a:effectLst/>
        </p:spPr>
        <p:txBody>
          <a:bodyPr lIns="90488" tIns="44450" rIns="90488" bIns="44450">
            <a:spAutoFit/>
          </a:bodyPr>
          <a:lstStyle/>
          <a:p>
            <a:pPr eaLnBrk="1" hangingPunct="1"/>
            <a:r>
              <a:rPr lang="en-US"/>
              <a:t>2</a:t>
            </a:r>
          </a:p>
        </p:txBody>
      </p:sp>
      <p:sp>
        <p:nvSpPr>
          <p:cNvPr id="29710" name="Rectangle 32"/>
          <p:cNvSpPr>
            <a:spLocks noChangeArrowheads="1"/>
          </p:cNvSpPr>
          <p:nvPr/>
        </p:nvSpPr>
        <p:spPr bwMode="auto">
          <a:xfrm>
            <a:off x="7994651" y="4975226"/>
            <a:ext cx="431800" cy="366713"/>
          </a:xfrm>
          <a:prstGeom prst="rect">
            <a:avLst/>
          </a:prstGeom>
          <a:noFill/>
          <a:ln w="12700">
            <a:noFill/>
            <a:miter lim="800000"/>
            <a:headEnd/>
            <a:tailEnd/>
          </a:ln>
          <a:effectLst/>
        </p:spPr>
        <p:txBody>
          <a:bodyPr lIns="90488" tIns="44450" rIns="90488" bIns="44450">
            <a:spAutoFit/>
          </a:bodyPr>
          <a:lstStyle/>
          <a:p>
            <a:pPr eaLnBrk="1" hangingPunct="1"/>
            <a:r>
              <a:rPr lang="en-US"/>
              <a:t>4</a:t>
            </a:r>
          </a:p>
        </p:txBody>
      </p:sp>
      <p:sp>
        <p:nvSpPr>
          <p:cNvPr id="29711" name="Rectangle 36"/>
          <p:cNvSpPr>
            <a:spLocks noChangeArrowheads="1"/>
          </p:cNvSpPr>
          <p:nvPr/>
        </p:nvSpPr>
        <p:spPr bwMode="auto">
          <a:xfrm>
            <a:off x="2844801" y="5386388"/>
            <a:ext cx="1494367" cy="366712"/>
          </a:xfrm>
          <a:prstGeom prst="rect">
            <a:avLst/>
          </a:prstGeom>
          <a:noFill/>
          <a:ln w="12700">
            <a:noFill/>
            <a:miter lim="800000"/>
            <a:headEnd/>
            <a:tailEnd/>
          </a:ln>
          <a:effectLst/>
        </p:spPr>
        <p:txBody>
          <a:bodyPr lIns="90488" tIns="44450" rIns="90488" bIns="44450">
            <a:spAutoFit/>
          </a:bodyPr>
          <a:lstStyle/>
          <a:p>
            <a:pPr eaLnBrk="1" hangingPunct="1"/>
            <a:r>
              <a:rPr lang="en-US"/>
              <a:t>Non-Ace</a:t>
            </a:r>
          </a:p>
        </p:txBody>
      </p:sp>
      <p:sp>
        <p:nvSpPr>
          <p:cNvPr id="29712" name="Rectangle 37"/>
          <p:cNvSpPr>
            <a:spLocks noChangeArrowheads="1"/>
          </p:cNvSpPr>
          <p:nvPr/>
        </p:nvSpPr>
        <p:spPr bwMode="auto">
          <a:xfrm>
            <a:off x="4696884" y="5395913"/>
            <a:ext cx="609600" cy="366712"/>
          </a:xfrm>
          <a:prstGeom prst="rect">
            <a:avLst/>
          </a:prstGeom>
          <a:noFill/>
          <a:ln w="12700">
            <a:noFill/>
            <a:miter lim="800000"/>
            <a:headEnd/>
            <a:tailEnd/>
          </a:ln>
          <a:effectLst/>
        </p:spPr>
        <p:txBody>
          <a:bodyPr lIns="90488" tIns="44450" rIns="90488" bIns="44450">
            <a:spAutoFit/>
          </a:bodyPr>
          <a:lstStyle/>
          <a:p>
            <a:pPr eaLnBrk="1" hangingPunct="1"/>
            <a:r>
              <a:rPr lang="en-US"/>
              <a:t>24</a:t>
            </a:r>
          </a:p>
        </p:txBody>
      </p:sp>
      <p:sp>
        <p:nvSpPr>
          <p:cNvPr id="29713" name="Rectangle 38"/>
          <p:cNvSpPr>
            <a:spLocks noChangeArrowheads="1"/>
          </p:cNvSpPr>
          <p:nvPr/>
        </p:nvSpPr>
        <p:spPr bwMode="auto">
          <a:xfrm>
            <a:off x="6337300" y="5395913"/>
            <a:ext cx="609600" cy="366712"/>
          </a:xfrm>
          <a:prstGeom prst="rect">
            <a:avLst/>
          </a:prstGeom>
          <a:noFill/>
          <a:ln w="12700">
            <a:noFill/>
            <a:miter lim="800000"/>
            <a:headEnd/>
            <a:tailEnd/>
          </a:ln>
          <a:effectLst/>
        </p:spPr>
        <p:txBody>
          <a:bodyPr lIns="90488" tIns="44450" rIns="90488" bIns="44450">
            <a:spAutoFit/>
          </a:bodyPr>
          <a:lstStyle/>
          <a:p>
            <a:pPr eaLnBrk="1" hangingPunct="1"/>
            <a:r>
              <a:rPr lang="en-US"/>
              <a:t>24</a:t>
            </a:r>
          </a:p>
        </p:txBody>
      </p:sp>
      <p:sp>
        <p:nvSpPr>
          <p:cNvPr id="29714" name="Rectangle 39"/>
          <p:cNvSpPr>
            <a:spLocks noChangeArrowheads="1"/>
          </p:cNvSpPr>
          <p:nvPr/>
        </p:nvSpPr>
        <p:spPr bwMode="auto">
          <a:xfrm>
            <a:off x="7867651" y="5395913"/>
            <a:ext cx="609600" cy="366712"/>
          </a:xfrm>
          <a:prstGeom prst="rect">
            <a:avLst/>
          </a:prstGeom>
          <a:noFill/>
          <a:ln w="12700">
            <a:noFill/>
            <a:miter lim="800000"/>
            <a:headEnd/>
            <a:tailEnd/>
          </a:ln>
          <a:effectLst/>
        </p:spPr>
        <p:txBody>
          <a:bodyPr lIns="90488" tIns="44450" rIns="90488" bIns="44450">
            <a:spAutoFit/>
          </a:bodyPr>
          <a:lstStyle/>
          <a:p>
            <a:pPr eaLnBrk="1" hangingPunct="1"/>
            <a:r>
              <a:rPr lang="en-US"/>
              <a:t>48</a:t>
            </a:r>
          </a:p>
        </p:txBody>
      </p:sp>
      <p:sp>
        <p:nvSpPr>
          <p:cNvPr id="29715" name="Rectangle 51"/>
          <p:cNvSpPr>
            <a:spLocks noChangeArrowheads="1"/>
          </p:cNvSpPr>
          <p:nvPr/>
        </p:nvSpPr>
        <p:spPr bwMode="auto">
          <a:xfrm>
            <a:off x="3058585" y="5776913"/>
            <a:ext cx="927100" cy="366712"/>
          </a:xfrm>
          <a:prstGeom prst="rect">
            <a:avLst/>
          </a:prstGeom>
          <a:noFill/>
          <a:ln w="12700">
            <a:noFill/>
            <a:miter lim="800000"/>
            <a:headEnd/>
            <a:tailEnd/>
          </a:ln>
          <a:effectLst/>
        </p:spPr>
        <p:txBody>
          <a:bodyPr lIns="90488" tIns="44450" rIns="90488" bIns="44450">
            <a:spAutoFit/>
          </a:bodyPr>
          <a:lstStyle/>
          <a:p>
            <a:pPr eaLnBrk="1" hangingPunct="1"/>
            <a:r>
              <a:rPr lang="en-US"/>
              <a:t>Total</a:t>
            </a:r>
          </a:p>
        </p:txBody>
      </p:sp>
      <p:sp>
        <p:nvSpPr>
          <p:cNvPr id="29716" name="Rectangle 52"/>
          <p:cNvSpPr>
            <a:spLocks noChangeArrowheads="1"/>
          </p:cNvSpPr>
          <p:nvPr/>
        </p:nvSpPr>
        <p:spPr bwMode="auto">
          <a:xfrm>
            <a:off x="4696884" y="5776913"/>
            <a:ext cx="609600" cy="366712"/>
          </a:xfrm>
          <a:prstGeom prst="rect">
            <a:avLst/>
          </a:prstGeom>
          <a:noFill/>
          <a:ln w="12700">
            <a:noFill/>
            <a:miter lim="800000"/>
            <a:headEnd/>
            <a:tailEnd/>
          </a:ln>
          <a:effectLst/>
        </p:spPr>
        <p:txBody>
          <a:bodyPr lIns="90488" tIns="44450" rIns="90488" bIns="44450">
            <a:spAutoFit/>
          </a:bodyPr>
          <a:lstStyle/>
          <a:p>
            <a:pPr eaLnBrk="1" hangingPunct="1"/>
            <a:r>
              <a:rPr lang="en-US"/>
              <a:t>26</a:t>
            </a:r>
          </a:p>
        </p:txBody>
      </p:sp>
      <p:sp>
        <p:nvSpPr>
          <p:cNvPr id="29717" name="Rectangle 53"/>
          <p:cNvSpPr>
            <a:spLocks noChangeArrowheads="1"/>
          </p:cNvSpPr>
          <p:nvPr/>
        </p:nvSpPr>
        <p:spPr bwMode="auto">
          <a:xfrm>
            <a:off x="6337300" y="5776913"/>
            <a:ext cx="609600" cy="366712"/>
          </a:xfrm>
          <a:prstGeom prst="rect">
            <a:avLst/>
          </a:prstGeom>
          <a:noFill/>
          <a:ln w="12700">
            <a:noFill/>
            <a:miter lim="800000"/>
            <a:headEnd/>
            <a:tailEnd/>
          </a:ln>
          <a:effectLst/>
        </p:spPr>
        <p:txBody>
          <a:bodyPr lIns="90488" tIns="44450" rIns="90488" bIns="44450">
            <a:spAutoFit/>
          </a:bodyPr>
          <a:lstStyle/>
          <a:p>
            <a:pPr eaLnBrk="1" hangingPunct="1"/>
            <a:r>
              <a:rPr lang="en-US"/>
              <a:t>26</a:t>
            </a:r>
          </a:p>
        </p:txBody>
      </p:sp>
      <p:sp>
        <p:nvSpPr>
          <p:cNvPr id="29718" name="Rectangle 54"/>
          <p:cNvSpPr>
            <a:spLocks noChangeArrowheads="1"/>
          </p:cNvSpPr>
          <p:nvPr/>
        </p:nvSpPr>
        <p:spPr bwMode="auto">
          <a:xfrm>
            <a:off x="7867651" y="5776913"/>
            <a:ext cx="609600" cy="366712"/>
          </a:xfrm>
          <a:prstGeom prst="rect">
            <a:avLst/>
          </a:prstGeom>
          <a:noFill/>
          <a:ln w="12700">
            <a:noFill/>
            <a:miter lim="800000"/>
            <a:headEnd/>
            <a:tailEnd/>
          </a:ln>
          <a:effectLst/>
        </p:spPr>
        <p:txBody>
          <a:bodyPr lIns="90488" tIns="44450" rIns="90488" bIns="44450">
            <a:spAutoFit/>
          </a:bodyPr>
          <a:lstStyle/>
          <a:p>
            <a:pPr eaLnBrk="1" hangingPunct="1"/>
            <a:r>
              <a:rPr lang="en-US"/>
              <a:t>52</a:t>
            </a:r>
          </a:p>
        </p:txBody>
      </p:sp>
      <p:sp>
        <p:nvSpPr>
          <p:cNvPr id="29719" name="Line 58"/>
          <p:cNvSpPr>
            <a:spLocks noChangeShapeType="1"/>
          </p:cNvSpPr>
          <p:nvPr/>
        </p:nvSpPr>
        <p:spPr bwMode="auto">
          <a:xfrm>
            <a:off x="5846233" y="4710114"/>
            <a:ext cx="0" cy="1462087"/>
          </a:xfrm>
          <a:prstGeom prst="line">
            <a:avLst/>
          </a:prstGeom>
          <a:noFill/>
          <a:ln w="12700">
            <a:solidFill>
              <a:schemeClr val="tx1"/>
            </a:solidFill>
            <a:round/>
            <a:headEnd/>
            <a:tailEnd/>
          </a:ln>
          <a:effectLst/>
        </p:spPr>
        <p:txBody>
          <a:bodyPr/>
          <a:lstStyle/>
          <a:p>
            <a:endParaRPr lang="en-US"/>
          </a:p>
        </p:txBody>
      </p:sp>
      <p:sp>
        <p:nvSpPr>
          <p:cNvPr id="29720" name="Line 59"/>
          <p:cNvSpPr>
            <a:spLocks noChangeShapeType="1"/>
          </p:cNvSpPr>
          <p:nvPr/>
        </p:nvSpPr>
        <p:spPr bwMode="auto">
          <a:xfrm>
            <a:off x="2916767" y="5014913"/>
            <a:ext cx="5892800" cy="0"/>
          </a:xfrm>
          <a:prstGeom prst="line">
            <a:avLst/>
          </a:prstGeom>
          <a:noFill/>
          <a:ln w="19050">
            <a:solidFill>
              <a:schemeClr val="tx1"/>
            </a:solidFill>
            <a:round/>
            <a:headEnd/>
            <a:tailEnd/>
          </a:ln>
          <a:effectLst/>
        </p:spPr>
        <p:txBody>
          <a:bodyPr/>
          <a:lstStyle/>
          <a:p>
            <a:endParaRPr lang="en-US"/>
          </a:p>
        </p:txBody>
      </p:sp>
      <p:sp>
        <p:nvSpPr>
          <p:cNvPr id="29721" name="Line 60"/>
          <p:cNvSpPr>
            <a:spLocks noChangeShapeType="1"/>
          </p:cNvSpPr>
          <p:nvPr/>
        </p:nvSpPr>
        <p:spPr bwMode="auto">
          <a:xfrm>
            <a:off x="7581900" y="4456114"/>
            <a:ext cx="8467" cy="1716087"/>
          </a:xfrm>
          <a:prstGeom prst="line">
            <a:avLst/>
          </a:prstGeom>
          <a:noFill/>
          <a:ln w="19050">
            <a:solidFill>
              <a:schemeClr val="tx1"/>
            </a:solidFill>
            <a:round/>
            <a:headEnd/>
            <a:tailEnd/>
          </a:ln>
          <a:effectLst/>
        </p:spPr>
        <p:txBody>
          <a:bodyPr/>
          <a:lstStyle/>
          <a:p>
            <a:endParaRPr lang="en-US"/>
          </a:p>
        </p:txBody>
      </p:sp>
      <p:sp>
        <p:nvSpPr>
          <p:cNvPr id="29722" name="Line 61"/>
          <p:cNvSpPr>
            <a:spLocks noChangeShapeType="1"/>
          </p:cNvSpPr>
          <p:nvPr/>
        </p:nvSpPr>
        <p:spPr bwMode="auto">
          <a:xfrm flipV="1">
            <a:off x="4237567" y="4710113"/>
            <a:ext cx="3352800" cy="0"/>
          </a:xfrm>
          <a:prstGeom prst="line">
            <a:avLst/>
          </a:prstGeom>
          <a:noFill/>
          <a:ln w="19050">
            <a:solidFill>
              <a:schemeClr val="tx1"/>
            </a:solidFill>
            <a:round/>
            <a:headEnd/>
            <a:tailEnd/>
          </a:ln>
          <a:effectLst/>
        </p:spPr>
        <p:txBody>
          <a:bodyPr lIns="90487" tIns="44450" rIns="90487" bIns="44450"/>
          <a:lstStyle/>
          <a:p>
            <a:endParaRPr lang="en-US"/>
          </a:p>
        </p:txBody>
      </p:sp>
      <p:sp>
        <p:nvSpPr>
          <p:cNvPr id="29723" name="Line 62"/>
          <p:cNvSpPr>
            <a:spLocks noChangeShapeType="1"/>
          </p:cNvSpPr>
          <p:nvPr/>
        </p:nvSpPr>
        <p:spPr bwMode="auto">
          <a:xfrm>
            <a:off x="4237567" y="4456114"/>
            <a:ext cx="0" cy="1716087"/>
          </a:xfrm>
          <a:prstGeom prst="line">
            <a:avLst/>
          </a:prstGeom>
          <a:noFill/>
          <a:ln w="19050">
            <a:solidFill>
              <a:schemeClr val="tx1"/>
            </a:solidFill>
            <a:round/>
            <a:headEnd/>
            <a:tailEnd/>
          </a:ln>
          <a:effectLst/>
        </p:spPr>
        <p:txBody>
          <a:bodyPr lIns="90487" tIns="44450" rIns="90487" bIns="44450"/>
          <a:lstStyle/>
          <a:p>
            <a:endParaRPr lang="en-US"/>
          </a:p>
        </p:txBody>
      </p:sp>
      <p:sp>
        <p:nvSpPr>
          <p:cNvPr id="29724" name="Line 63"/>
          <p:cNvSpPr>
            <a:spLocks noChangeShapeType="1"/>
          </p:cNvSpPr>
          <p:nvPr/>
        </p:nvSpPr>
        <p:spPr bwMode="auto">
          <a:xfrm>
            <a:off x="2916767" y="5776913"/>
            <a:ext cx="5892800" cy="0"/>
          </a:xfrm>
          <a:prstGeom prst="line">
            <a:avLst/>
          </a:prstGeom>
          <a:noFill/>
          <a:ln w="19050">
            <a:solidFill>
              <a:schemeClr val="tx1"/>
            </a:solidFill>
            <a:round/>
            <a:headEnd/>
            <a:tailEnd/>
          </a:ln>
          <a:effectLst/>
        </p:spPr>
        <p:txBody>
          <a:bodyPr/>
          <a:lstStyle/>
          <a:p>
            <a:endParaRPr lang="en-US"/>
          </a:p>
        </p:txBody>
      </p:sp>
      <p:sp>
        <p:nvSpPr>
          <p:cNvPr id="29725" name="Line 64"/>
          <p:cNvSpPr>
            <a:spLocks noChangeShapeType="1"/>
          </p:cNvSpPr>
          <p:nvPr/>
        </p:nvSpPr>
        <p:spPr bwMode="auto">
          <a:xfrm>
            <a:off x="2916767" y="5395913"/>
            <a:ext cx="5892800" cy="0"/>
          </a:xfrm>
          <a:prstGeom prst="line">
            <a:avLst/>
          </a:prstGeom>
          <a:noFill/>
          <a:ln w="12700">
            <a:solidFill>
              <a:schemeClr val="tx1"/>
            </a:solidFill>
            <a:round/>
            <a:headEnd/>
            <a:tailEnd/>
          </a:ln>
          <a:effectLst/>
        </p:spPr>
        <p:txBody>
          <a:bodyPr lIns="90487" tIns="44450" rIns="90487" bIns="44450"/>
          <a:lstStyle/>
          <a:p>
            <a:endParaRPr lang="en-US"/>
          </a:p>
        </p:txBody>
      </p:sp>
      <p:sp>
        <p:nvSpPr>
          <p:cNvPr id="29726" name="Rectangle 65"/>
          <p:cNvSpPr>
            <a:spLocks noChangeArrowheads="1"/>
          </p:cNvSpPr>
          <p:nvPr/>
        </p:nvSpPr>
        <p:spPr bwMode="auto">
          <a:xfrm>
            <a:off x="2882900" y="4456114"/>
            <a:ext cx="5926667" cy="1716087"/>
          </a:xfrm>
          <a:prstGeom prst="rect">
            <a:avLst/>
          </a:prstGeom>
          <a:noFill/>
          <a:ln w="19050">
            <a:solidFill>
              <a:schemeClr val="tx1"/>
            </a:solidFill>
            <a:miter lim="800000"/>
            <a:headEnd/>
            <a:tailEnd/>
          </a:ln>
          <a:effectLst/>
        </p:spPr>
        <p:txBody>
          <a:bodyPr wrap="none" anchor="ctr"/>
          <a:lstStyle/>
          <a:p>
            <a:pPr eaLnBrk="1" hangingPunct="1"/>
            <a:endParaRPr lang="en-US" sz="1200"/>
          </a:p>
        </p:txBody>
      </p:sp>
      <p:graphicFrame>
        <p:nvGraphicFramePr>
          <p:cNvPr id="29727" name="Object 33"/>
          <p:cNvGraphicFramePr>
            <a:graphicFrameLocks noChangeAspect="1"/>
          </p:cNvGraphicFramePr>
          <p:nvPr/>
        </p:nvGraphicFramePr>
        <p:xfrm>
          <a:off x="1504951" y="2362200"/>
          <a:ext cx="9169400" cy="1550988"/>
        </p:xfrm>
        <a:graphic>
          <a:graphicData uri="http://schemas.openxmlformats.org/presentationml/2006/ole">
            <p:oleObj spid="_x0000_s80898" name="Equation" r:id="rId3" imgW="3149600" imgH="711200" progId="">
              <p:embed/>
            </p:oleObj>
          </a:graphicData>
        </a:graphic>
      </p:graphicFrame>
      <p:sp>
        <p:nvSpPr>
          <p:cNvPr id="35" name="Oval 34"/>
          <p:cNvSpPr/>
          <p:nvPr/>
        </p:nvSpPr>
        <p:spPr>
          <a:xfrm>
            <a:off x="4667252" y="4968875"/>
            <a:ext cx="690033" cy="8080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6" name="Oval 35"/>
          <p:cNvSpPr/>
          <p:nvPr/>
        </p:nvSpPr>
        <p:spPr>
          <a:xfrm>
            <a:off x="7793567" y="5775326"/>
            <a:ext cx="694267" cy="3778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7" name="Oval 36"/>
          <p:cNvSpPr/>
          <p:nvPr/>
        </p:nvSpPr>
        <p:spPr>
          <a:xfrm>
            <a:off x="4565651" y="4968875"/>
            <a:ext cx="2516716" cy="427038"/>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731" name="Rectangle 74"/>
          <p:cNvSpPr>
            <a:spLocks noChangeArrowheads="1"/>
          </p:cNvSpPr>
          <p:nvPr/>
        </p:nvSpPr>
        <p:spPr bwMode="auto">
          <a:xfrm>
            <a:off x="9448800" y="4383088"/>
            <a:ext cx="2032000" cy="1003300"/>
          </a:xfrm>
          <a:prstGeom prst="rect">
            <a:avLst/>
          </a:prstGeom>
          <a:noFill/>
          <a:ln w="12700">
            <a:noFill/>
            <a:miter lim="800000"/>
            <a:headEnd/>
            <a:tailEnd/>
          </a:ln>
          <a:effectLst/>
        </p:spPr>
        <p:txBody>
          <a:bodyPr lIns="90488" tIns="44450" rIns="90488" bIns="44450">
            <a:spAutoFit/>
          </a:bodyPr>
          <a:lstStyle/>
          <a:p>
            <a:pPr eaLnBrk="1" hangingPunct="1"/>
            <a:r>
              <a:rPr lang="en-US" sz="2000"/>
              <a:t>Don’t count the two red aces twice!</a:t>
            </a: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838200" y="76200"/>
            <a:ext cx="10515600" cy="914400"/>
          </a:xfrm>
        </p:spPr>
        <p:txBody>
          <a:bodyPr/>
          <a:lstStyle/>
          <a:p>
            <a:r>
              <a:rPr lang="en-US" smtClean="0"/>
              <a:t>The Addition Rule</a:t>
            </a:r>
          </a:p>
        </p:txBody>
      </p:sp>
      <p:sp>
        <p:nvSpPr>
          <p:cNvPr id="30723" name="Rectangle 34"/>
          <p:cNvSpPr>
            <a:spLocks noChangeArrowheads="1"/>
          </p:cNvSpPr>
          <p:nvPr/>
        </p:nvSpPr>
        <p:spPr bwMode="auto">
          <a:xfrm>
            <a:off x="4368800" y="1971675"/>
            <a:ext cx="2946400" cy="1066800"/>
          </a:xfrm>
          <a:prstGeom prst="rect">
            <a:avLst/>
          </a:prstGeom>
          <a:noFill/>
          <a:ln w="19050">
            <a:solidFill>
              <a:schemeClr val="tx1"/>
            </a:solidFill>
            <a:miter lim="800000"/>
            <a:headEnd/>
            <a:tailEnd/>
          </a:ln>
          <a:effectLst/>
        </p:spPr>
        <p:txBody>
          <a:bodyPr wrap="none" anchor="ctr"/>
          <a:lstStyle/>
          <a:p>
            <a:pPr eaLnBrk="1" hangingPunct="1"/>
            <a:endParaRPr lang="en-US"/>
          </a:p>
        </p:txBody>
      </p:sp>
      <p:sp>
        <p:nvSpPr>
          <p:cNvPr id="30724" name="Oval 35"/>
          <p:cNvSpPr>
            <a:spLocks noChangeArrowheads="1"/>
          </p:cNvSpPr>
          <p:nvPr/>
        </p:nvSpPr>
        <p:spPr bwMode="auto">
          <a:xfrm>
            <a:off x="5486400" y="2124076"/>
            <a:ext cx="1212851" cy="815975"/>
          </a:xfrm>
          <a:prstGeom prst="ellipse">
            <a:avLst/>
          </a:prstGeom>
          <a:solidFill>
            <a:srgbClr val="F7F7A7"/>
          </a:solidFill>
          <a:ln w="12700">
            <a:solidFill>
              <a:schemeClr val="tx1"/>
            </a:solidFill>
            <a:miter lim="800000"/>
            <a:headEnd/>
            <a:tailEnd/>
          </a:ln>
        </p:spPr>
        <p:txBody>
          <a:bodyPr wrap="none" anchor="ctr"/>
          <a:lstStyle/>
          <a:p>
            <a:pPr eaLnBrk="1" hangingPunct="1"/>
            <a:endParaRPr lang="en-US"/>
          </a:p>
        </p:txBody>
      </p:sp>
      <p:sp>
        <p:nvSpPr>
          <p:cNvPr id="30725" name="Rectangle 36"/>
          <p:cNvSpPr>
            <a:spLocks noChangeArrowheads="1"/>
          </p:cNvSpPr>
          <p:nvPr/>
        </p:nvSpPr>
        <p:spPr bwMode="auto">
          <a:xfrm>
            <a:off x="812800" y="1971675"/>
            <a:ext cx="2946400" cy="1066800"/>
          </a:xfrm>
          <a:prstGeom prst="rect">
            <a:avLst/>
          </a:prstGeom>
          <a:noFill/>
          <a:ln w="19050">
            <a:solidFill>
              <a:schemeClr val="tx1"/>
            </a:solidFill>
            <a:miter lim="800000"/>
            <a:headEnd/>
            <a:tailEnd/>
          </a:ln>
          <a:effectLst/>
        </p:spPr>
        <p:txBody>
          <a:bodyPr wrap="none" anchor="ctr"/>
          <a:lstStyle/>
          <a:p>
            <a:pPr eaLnBrk="1" hangingPunct="1"/>
            <a:endParaRPr lang="en-US"/>
          </a:p>
        </p:txBody>
      </p:sp>
      <p:sp>
        <p:nvSpPr>
          <p:cNvPr id="30726" name="Oval 37"/>
          <p:cNvSpPr>
            <a:spLocks noChangeArrowheads="1"/>
          </p:cNvSpPr>
          <p:nvPr/>
        </p:nvSpPr>
        <p:spPr bwMode="auto">
          <a:xfrm>
            <a:off x="1524000" y="2124076"/>
            <a:ext cx="1212851" cy="815975"/>
          </a:xfrm>
          <a:prstGeom prst="ellipse">
            <a:avLst/>
          </a:prstGeom>
          <a:solidFill>
            <a:srgbClr val="FCD58E"/>
          </a:solidFill>
          <a:ln w="12700">
            <a:solidFill>
              <a:schemeClr val="tx1"/>
            </a:solidFill>
            <a:miter lim="800000"/>
            <a:headEnd/>
            <a:tailEnd/>
          </a:ln>
        </p:spPr>
        <p:txBody>
          <a:bodyPr wrap="none" anchor="ctr"/>
          <a:lstStyle/>
          <a:p>
            <a:pPr eaLnBrk="1" hangingPunct="1"/>
            <a:endParaRPr lang="en-US"/>
          </a:p>
        </p:txBody>
      </p:sp>
      <p:sp>
        <p:nvSpPr>
          <p:cNvPr id="30727" name="Rectangle 38"/>
          <p:cNvSpPr>
            <a:spLocks noChangeArrowheads="1"/>
          </p:cNvSpPr>
          <p:nvPr/>
        </p:nvSpPr>
        <p:spPr bwMode="auto">
          <a:xfrm>
            <a:off x="1828801" y="2276476"/>
            <a:ext cx="365806" cy="461665"/>
          </a:xfrm>
          <a:prstGeom prst="rect">
            <a:avLst/>
          </a:prstGeom>
          <a:noFill/>
          <a:ln w="9525">
            <a:noFill/>
            <a:miter lim="800000"/>
            <a:headEnd/>
            <a:tailEnd/>
          </a:ln>
          <a:effectLst/>
        </p:spPr>
        <p:txBody>
          <a:bodyPr wrap="none">
            <a:spAutoFit/>
          </a:bodyPr>
          <a:lstStyle/>
          <a:p>
            <a:pPr eaLnBrk="1" hangingPunct="1"/>
            <a:r>
              <a:rPr lang="en-US" sz="2400">
                <a:solidFill>
                  <a:srgbClr val="00B400"/>
                </a:solidFill>
              </a:rPr>
              <a:t>A</a:t>
            </a:r>
            <a:endParaRPr lang="en-US" sz="2400" baseline="-25000">
              <a:solidFill>
                <a:srgbClr val="00B400"/>
              </a:solidFill>
            </a:endParaRPr>
          </a:p>
        </p:txBody>
      </p:sp>
      <p:sp>
        <p:nvSpPr>
          <p:cNvPr id="30728" name="Rectangle 39"/>
          <p:cNvSpPr>
            <a:spLocks noChangeArrowheads="1"/>
          </p:cNvSpPr>
          <p:nvPr/>
        </p:nvSpPr>
        <p:spPr bwMode="auto">
          <a:xfrm>
            <a:off x="5791201" y="2276476"/>
            <a:ext cx="359394" cy="461665"/>
          </a:xfrm>
          <a:prstGeom prst="rect">
            <a:avLst/>
          </a:prstGeom>
          <a:noFill/>
          <a:ln w="9525">
            <a:noFill/>
            <a:miter lim="800000"/>
            <a:headEnd/>
            <a:tailEnd/>
          </a:ln>
          <a:effectLst/>
        </p:spPr>
        <p:txBody>
          <a:bodyPr wrap="none">
            <a:spAutoFit/>
          </a:bodyPr>
          <a:lstStyle/>
          <a:p>
            <a:pPr eaLnBrk="1" hangingPunct="1"/>
            <a:r>
              <a:rPr lang="en-US" sz="2400">
                <a:solidFill>
                  <a:srgbClr val="0000FF"/>
                </a:solidFill>
              </a:rPr>
              <a:t>B</a:t>
            </a:r>
            <a:endParaRPr lang="en-US" sz="2400" baseline="-25000">
              <a:solidFill>
                <a:srgbClr val="0000FF"/>
              </a:solidFill>
            </a:endParaRPr>
          </a:p>
        </p:txBody>
      </p:sp>
      <p:sp>
        <p:nvSpPr>
          <p:cNvPr id="30729" name="Rectangle 45"/>
          <p:cNvSpPr>
            <a:spLocks noChangeArrowheads="1"/>
          </p:cNvSpPr>
          <p:nvPr/>
        </p:nvSpPr>
        <p:spPr bwMode="auto">
          <a:xfrm>
            <a:off x="7924800" y="1971675"/>
            <a:ext cx="2946400" cy="1066800"/>
          </a:xfrm>
          <a:prstGeom prst="rect">
            <a:avLst/>
          </a:prstGeom>
          <a:noFill/>
          <a:ln w="19050">
            <a:solidFill>
              <a:schemeClr val="tx1"/>
            </a:solidFill>
            <a:miter lim="800000"/>
            <a:headEnd/>
            <a:tailEnd/>
          </a:ln>
          <a:effectLst/>
        </p:spPr>
        <p:txBody>
          <a:bodyPr wrap="none" anchor="ctr"/>
          <a:lstStyle/>
          <a:p>
            <a:pPr eaLnBrk="1" hangingPunct="1"/>
            <a:endParaRPr lang="en-US"/>
          </a:p>
        </p:txBody>
      </p:sp>
      <p:sp>
        <p:nvSpPr>
          <p:cNvPr id="30730" name="Oval 46"/>
          <p:cNvSpPr>
            <a:spLocks noChangeArrowheads="1"/>
          </p:cNvSpPr>
          <p:nvPr/>
        </p:nvSpPr>
        <p:spPr bwMode="auto">
          <a:xfrm>
            <a:off x="9042400" y="2124076"/>
            <a:ext cx="1212851" cy="815975"/>
          </a:xfrm>
          <a:prstGeom prst="ellipse">
            <a:avLst/>
          </a:prstGeom>
          <a:solidFill>
            <a:srgbClr val="F7F7A7"/>
          </a:solidFill>
          <a:ln w="12700">
            <a:solidFill>
              <a:schemeClr val="tx1"/>
            </a:solidFill>
            <a:miter lim="800000"/>
            <a:headEnd/>
            <a:tailEnd/>
          </a:ln>
        </p:spPr>
        <p:txBody>
          <a:bodyPr wrap="none" anchor="ctr"/>
          <a:lstStyle/>
          <a:p>
            <a:pPr eaLnBrk="1" hangingPunct="1"/>
            <a:endParaRPr lang="en-US"/>
          </a:p>
        </p:txBody>
      </p:sp>
      <p:sp>
        <p:nvSpPr>
          <p:cNvPr id="30731" name="Oval 48"/>
          <p:cNvSpPr>
            <a:spLocks noChangeArrowheads="1"/>
          </p:cNvSpPr>
          <p:nvPr/>
        </p:nvSpPr>
        <p:spPr bwMode="auto">
          <a:xfrm>
            <a:off x="8331200" y="2124076"/>
            <a:ext cx="1212851" cy="815975"/>
          </a:xfrm>
          <a:prstGeom prst="ellipse">
            <a:avLst/>
          </a:prstGeom>
          <a:solidFill>
            <a:srgbClr val="FCD58E">
              <a:alpha val="70195"/>
            </a:srgbClr>
          </a:solidFill>
          <a:ln w="12700">
            <a:solidFill>
              <a:schemeClr val="tx1"/>
            </a:solidFill>
            <a:miter lim="800000"/>
            <a:headEnd/>
            <a:tailEnd/>
          </a:ln>
        </p:spPr>
        <p:txBody>
          <a:bodyPr wrap="none" anchor="ctr"/>
          <a:lstStyle/>
          <a:p>
            <a:pPr eaLnBrk="1" hangingPunct="1"/>
            <a:endParaRPr lang="en-US"/>
          </a:p>
        </p:txBody>
      </p:sp>
      <p:sp>
        <p:nvSpPr>
          <p:cNvPr id="30732" name="Rectangle 52"/>
          <p:cNvSpPr>
            <a:spLocks noChangeArrowheads="1"/>
          </p:cNvSpPr>
          <p:nvPr/>
        </p:nvSpPr>
        <p:spPr bwMode="auto">
          <a:xfrm>
            <a:off x="812800" y="3495675"/>
            <a:ext cx="10160000" cy="520700"/>
          </a:xfrm>
          <a:prstGeom prst="rect">
            <a:avLst/>
          </a:prstGeom>
          <a:noFill/>
          <a:ln w="12700">
            <a:noFill/>
            <a:miter lim="800000"/>
            <a:headEnd/>
            <a:tailEnd/>
          </a:ln>
          <a:effectLst/>
        </p:spPr>
        <p:txBody>
          <a:bodyPr lIns="90488" tIns="44450" rIns="90488" bIns="44450">
            <a:spAutoFit/>
          </a:bodyPr>
          <a:lstStyle/>
          <a:p>
            <a:pPr eaLnBrk="1" hangingPunct="1"/>
            <a:r>
              <a:rPr lang="en-US" sz="2800" i="1"/>
              <a:t>P(</a:t>
            </a:r>
            <a:r>
              <a:rPr lang="en-US" sz="2800" i="1">
                <a:solidFill>
                  <a:srgbClr val="00B400"/>
                </a:solidFill>
              </a:rPr>
              <a:t>A</a:t>
            </a:r>
            <a:r>
              <a:rPr lang="en-US" sz="2800" i="1">
                <a:solidFill>
                  <a:srgbClr val="FF0066"/>
                </a:solidFill>
              </a:rPr>
              <a:t> </a:t>
            </a:r>
            <a:r>
              <a:rPr lang="en-US" sz="2800" i="1"/>
              <a:t>or </a:t>
            </a:r>
            <a:r>
              <a:rPr lang="en-US" sz="2800" i="1">
                <a:solidFill>
                  <a:srgbClr val="0000FF"/>
                </a:solidFill>
              </a:rPr>
              <a:t>B</a:t>
            </a:r>
            <a:r>
              <a:rPr lang="en-US" sz="2800" i="1"/>
              <a:t>) = P(</a:t>
            </a:r>
            <a:r>
              <a:rPr lang="en-US" sz="2800" i="1">
                <a:solidFill>
                  <a:srgbClr val="00B400"/>
                </a:solidFill>
              </a:rPr>
              <a:t>A</a:t>
            </a:r>
            <a:r>
              <a:rPr lang="en-US" sz="2800" i="1"/>
              <a:t>) + P(</a:t>
            </a:r>
            <a:r>
              <a:rPr lang="en-US" sz="2800" i="1">
                <a:solidFill>
                  <a:srgbClr val="0000FF"/>
                </a:solidFill>
              </a:rPr>
              <a:t>B</a:t>
            </a:r>
            <a:r>
              <a:rPr lang="en-US" sz="2800" i="1"/>
              <a:t>) - P(</a:t>
            </a:r>
            <a:r>
              <a:rPr lang="en-US" sz="2800" i="1">
                <a:solidFill>
                  <a:srgbClr val="00B400"/>
                </a:solidFill>
              </a:rPr>
              <a:t>A</a:t>
            </a:r>
            <a:r>
              <a:rPr lang="en-US" sz="2800" i="1">
                <a:solidFill>
                  <a:srgbClr val="F8F8F8"/>
                </a:solidFill>
              </a:rPr>
              <a:t> </a:t>
            </a:r>
            <a:r>
              <a:rPr lang="en-US" sz="2800" i="1"/>
              <a:t>and </a:t>
            </a:r>
            <a:r>
              <a:rPr lang="en-US" sz="2800" i="1">
                <a:solidFill>
                  <a:srgbClr val="0000FF"/>
                </a:solidFill>
              </a:rPr>
              <a:t>B</a:t>
            </a:r>
            <a:r>
              <a:rPr lang="en-US" sz="2800" i="1"/>
              <a:t>)</a:t>
            </a:r>
          </a:p>
        </p:txBody>
      </p:sp>
      <p:sp>
        <p:nvSpPr>
          <p:cNvPr id="30733" name="Line 53"/>
          <p:cNvSpPr>
            <a:spLocks noChangeShapeType="1"/>
          </p:cNvSpPr>
          <p:nvPr/>
        </p:nvSpPr>
        <p:spPr bwMode="auto">
          <a:xfrm flipH="1" flipV="1">
            <a:off x="2438400" y="2733675"/>
            <a:ext cx="1524000" cy="838200"/>
          </a:xfrm>
          <a:prstGeom prst="line">
            <a:avLst/>
          </a:prstGeom>
          <a:noFill/>
          <a:ln w="9525">
            <a:solidFill>
              <a:schemeClr val="tx1"/>
            </a:solidFill>
            <a:miter lim="800000"/>
            <a:headEnd/>
            <a:tailEnd type="triangle" w="med" len="med"/>
          </a:ln>
          <a:effectLst/>
        </p:spPr>
        <p:txBody>
          <a:bodyPr wrap="none"/>
          <a:lstStyle/>
          <a:p>
            <a:endParaRPr lang="en-US"/>
          </a:p>
        </p:txBody>
      </p:sp>
      <p:sp>
        <p:nvSpPr>
          <p:cNvPr id="30734" name="Line 54"/>
          <p:cNvSpPr>
            <a:spLocks noChangeShapeType="1"/>
          </p:cNvSpPr>
          <p:nvPr/>
        </p:nvSpPr>
        <p:spPr bwMode="auto">
          <a:xfrm flipV="1">
            <a:off x="5486400" y="2733675"/>
            <a:ext cx="609600" cy="838200"/>
          </a:xfrm>
          <a:prstGeom prst="line">
            <a:avLst/>
          </a:prstGeom>
          <a:noFill/>
          <a:ln w="9525">
            <a:solidFill>
              <a:schemeClr val="tx1"/>
            </a:solidFill>
            <a:miter lim="800000"/>
            <a:headEnd/>
            <a:tailEnd type="triangle" w="med" len="med"/>
          </a:ln>
          <a:effectLst/>
        </p:spPr>
        <p:txBody>
          <a:bodyPr wrap="none"/>
          <a:lstStyle/>
          <a:p>
            <a:endParaRPr lang="en-US"/>
          </a:p>
        </p:txBody>
      </p:sp>
      <p:sp>
        <p:nvSpPr>
          <p:cNvPr id="30735" name="Rectangle 56"/>
          <p:cNvSpPr>
            <a:spLocks noChangeArrowheads="1"/>
          </p:cNvSpPr>
          <p:nvPr/>
        </p:nvSpPr>
        <p:spPr bwMode="auto">
          <a:xfrm>
            <a:off x="5181600" y="4495801"/>
            <a:ext cx="6089651" cy="398463"/>
          </a:xfrm>
          <a:prstGeom prst="rect">
            <a:avLst/>
          </a:prstGeom>
          <a:noFill/>
          <a:ln w="12700">
            <a:noFill/>
            <a:miter lim="800000"/>
            <a:headEnd/>
            <a:tailEnd/>
          </a:ln>
          <a:effectLst/>
        </p:spPr>
        <p:txBody>
          <a:bodyPr lIns="90488" tIns="44450" rIns="90488" bIns="44450">
            <a:spAutoFit/>
          </a:bodyPr>
          <a:lstStyle/>
          <a:p>
            <a:pPr eaLnBrk="1" hangingPunct="1"/>
            <a:r>
              <a:rPr lang="en-US" sz="2000"/>
              <a:t>Don’t count common elements twice</a:t>
            </a:r>
          </a:p>
        </p:txBody>
      </p:sp>
      <p:sp>
        <p:nvSpPr>
          <p:cNvPr id="30736" name="Rectangle 70"/>
          <p:cNvSpPr>
            <a:spLocks noChangeArrowheads="1"/>
          </p:cNvSpPr>
          <p:nvPr/>
        </p:nvSpPr>
        <p:spPr bwMode="auto">
          <a:xfrm>
            <a:off x="8331201" y="2276476"/>
            <a:ext cx="365806" cy="461665"/>
          </a:xfrm>
          <a:prstGeom prst="rect">
            <a:avLst/>
          </a:prstGeom>
          <a:noFill/>
          <a:ln w="9525">
            <a:noFill/>
            <a:miter lim="800000"/>
            <a:headEnd/>
            <a:tailEnd/>
          </a:ln>
          <a:effectLst/>
        </p:spPr>
        <p:txBody>
          <a:bodyPr wrap="none">
            <a:spAutoFit/>
          </a:bodyPr>
          <a:lstStyle/>
          <a:p>
            <a:pPr eaLnBrk="1" hangingPunct="1"/>
            <a:r>
              <a:rPr lang="en-US" sz="2400">
                <a:solidFill>
                  <a:srgbClr val="00B400"/>
                </a:solidFill>
              </a:rPr>
              <a:t>A</a:t>
            </a:r>
            <a:endParaRPr lang="en-US" sz="2400" baseline="-25000">
              <a:solidFill>
                <a:srgbClr val="00B400"/>
              </a:solidFill>
            </a:endParaRPr>
          </a:p>
        </p:txBody>
      </p:sp>
      <p:sp>
        <p:nvSpPr>
          <p:cNvPr id="30737" name="Rectangle 71"/>
          <p:cNvSpPr>
            <a:spLocks noChangeArrowheads="1"/>
          </p:cNvSpPr>
          <p:nvPr/>
        </p:nvSpPr>
        <p:spPr bwMode="auto">
          <a:xfrm>
            <a:off x="9550401" y="2276476"/>
            <a:ext cx="359394" cy="461665"/>
          </a:xfrm>
          <a:prstGeom prst="rect">
            <a:avLst/>
          </a:prstGeom>
          <a:noFill/>
          <a:ln w="9525">
            <a:noFill/>
            <a:miter lim="800000"/>
            <a:headEnd/>
            <a:tailEnd/>
          </a:ln>
          <a:effectLst/>
        </p:spPr>
        <p:txBody>
          <a:bodyPr wrap="none">
            <a:spAutoFit/>
          </a:bodyPr>
          <a:lstStyle/>
          <a:p>
            <a:pPr eaLnBrk="1" hangingPunct="1"/>
            <a:r>
              <a:rPr lang="en-US" sz="2400">
                <a:solidFill>
                  <a:srgbClr val="0000FF"/>
                </a:solidFill>
              </a:rPr>
              <a:t>B</a:t>
            </a:r>
            <a:endParaRPr lang="en-US" sz="2400" baseline="-25000">
              <a:solidFill>
                <a:srgbClr val="0000FF"/>
              </a:solidFill>
            </a:endParaRPr>
          </a:p>
        </p:txBody>
      </p:sp>
      <p:sp>
        <p:nvSpPr>
          <p:cNvPr id="30738" name="Freeform 72"/>
          <p:cNvSpPr>
            <a:spLocks/>
          </p:cNvSpPr>
          <p:nvPr/>
        </p:nvSpPr>
        <p:spPr bwMode="auto">
          <a:xfrm>
            <a:off x="9038167" y="2200276"/>
            <a:ext cx="527051" cy="366767"/>
          </a:xfrm>
          <a:custGeom>
            <a:avLst/>
            <a:gdLst>
              <a:gd name="T0" fmla="*/ 2147483647 w 249"/>
              <a:gd name="T1" fmla="*/ 0 h 422"/>
              <a:gd name="T2" fmla="*/ 2147483647 w 249"/>
              <a:gd name="T3" fmla="*/ 2147483647 h 422"/>
              <a:gd name="T4" fmla="*/ 2147483647 w 249"/>
              <a:gd name="T5" fmla="*/ 2147483647 h 422"/>
              <a:gd name="T6" fmla="*/ 2147483647 w 249"/>
              <a:gd name="T7" fmla="*/ 2147483647 h 422"/>
              <a:gd name="T8" fmla="*/ 2147483647 w 249"/>
              <a:gd name="T9" fmla="*/ 2147483647 h 422"/>
              <a:gd name="T10" fmla="*/ 2147483647 w 249"/>
              <a:gd name="T11" fmla="*/ 2147483647 h 422"/>
              <a:gd name="T12" fmla="*/ 2147483647 w 249"/>
              <a:gd name="T13" fmla="*/ 2147483647 h 422"/>
              <a:gd name="T14" fmla="*/ 2147483647 w 249"/>
              <a:gd name="T15" fmla="*/ 2147483647 h 422"/>
              <a:gd name="T16" fmla="*/ 2147483647 w 249"/>
              <a:gd name="T17" fmla="*/ 2147483647 h 422"/>
              <a:gd name="T18" fmla="*/ 2147483647 w 249"/>
              <a:gd name="T19" fmla="*/ 2147483647 h 422"/>
              <a:gd name="T20" fmla="*/ 2147483647 w 249"/>
              <a:gd name="T21" fmla="*/ 2147483647 h 422"/>
              <a:gd name="T22" fmla="*/ 2147483647 w 249"/>
              <a:gd name="T23" fmla="*/ 2147483647 h 422"/>
              <a:gd name="T24" fmla="*/ 2147483647 w 249"/>
              <a:gd name="T25" fmla="*/ 2147483647 h 422"/>
              <a:gd name="T26" fmla="*/ 2147483647 w 249"/>
              <a:gd name="T27" fmla="*/ 2147483647 h 422"/>
              <a:gd name="T28" fmla="*/ 2147483647 w 249"/>
              <a:gd name="T29" fmla="*/ 2147483647 h 422"/>
              <a:gd name="T30" fmla="*/ 2147483647 w 249"/>
              <a:gd name="T31" fmla="*/ 2147483647 h 422"/>
              <a:gd name="T32" fmla="*/ 2147483647 w 249"/>
              <a:gd name="T33" fmla="*/ 2147483647 h 422"/>
              <a:gd name="T34" fmla="*/ 2147483647 w 249"/>
              <a:gd name="T35" fmla="*/ 2147483647 h 422"/>
              <a:gd name="T36" fmla="*/ 2147483647 w 249"/>
              <a:gd name="T37" fmla="*/ 2147483647 h 422"/>
              <a:gd name="T38" fmla="*/ 2147483647 w 249"/>
              <a:gd name="T39" fmla="*/ 2147483647 h 422"/>
              <a:gd name="T40" fmla="*/ 2147483647 w 249"/>
              <a:gd name="T41" fmla="*/ 2147483647 h 422"/>
              <a:gd name="T42" fmla="*/ 2147483647 w 249"/>
              <a:gd name="T43" fmla="*/ 2147483647 h 422"/>
              <a:gd name="T44" fmla="*/ 2147483647 w 249"/>
              <a:gd name="T45" fmla="*/ 2147483647 h 422"/>
              <a:gd name="T46" fmla="*/ 2147483647 w 249"/>
              <a:gd name="T47" fmla="*/ 2147483647 h 422"/>
              <a:gd name="T48" fmla="*/ 2147483647 w 249"/>
              <a:gd name="T49" fmla="*/ 2147483647 h 422"/>
              <a:gd name="T50" fmla="*/ 2147483647 w 249"/>
              <a:gd name="T51" fmla="*/ 2147483647 h 422"/>
              <a:gd name="T52" fmla="*/ 2147483647 w 249"/>
              <a:gd name="T53" fmla="*/ 2147483647 h 422"/>
              <a:gd name="T54" fmla="*/ 2147483647 w 249"/>
              <a:gd name="T55" fmla="*/ 2147483647 h 422"/>
              <a:gd name="T56" fmla="*/ 2147483647 w 249"/>
              <a:gd name="T57" fmla="*/ 2147483647 h 422"/>
              <a:gd name="T58" fmla="*/ 2147483647 w 249"/>
              <a:gd name="T59" fmla="*/ 2147483647 h 422"/>
              <a:gd name="T60" fmla="*/ 2147483647 w 249"/>
              <a:gd name="T61" fmla="*/ 0 h 42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49" h="422">
                <a:moveTo>
                  <a:pt x="119" y="0"/>
                </a:moveTo>
                <a:cubicBezTo>
                  <a:pt x="113" y="4"/>
                  <a:pt x="107" y="8"/>
                  <a:pt x="101" y="12"/>
                </a:cubicBezTo>
                <a:cubicBezTo>
                  <a:pt x="95" y="21"/>
                  <a:pt x="85" y="27"/>
                  <a:pt x="76" y="33"/>
                </a:cubicBezTo>
                <a:cubicBezTo>
                  <a:pt x="72" y="40"/>
                  <a:pt x="66" y="46"/>
                  <a:pt x="59" y="50"/>
                </a:cubicBezTo>
                <a:cubicBezTo>
                  <a:pt x="51" y="60"/>
                  <a:pt x="43" y="72"/>
                  <a:pt x="34" y="81"/>
                </a:cubicBezTo>
                <a:cubicBezTo>
                  <a:pt x="29" y="94"/>
                  <a:pt x="22" y="109"/>
                  <a:pt x="14" y="120"/>
                </a:cubicBezTo>
                <a:cubicBezTo>
                  <a:pt x="13" y="125"/>
                  <a:pt x="8" y="135"/>
                  <a:pt x="8" y="135"/>
                </a:cubicBezTo>
                <a:cubicBezTo>
                  <a:pt x="7" y="151"/>
                  <a:pt x="5" y="167"/>
                  <a:pt x="2" y="183"/>
                </a:cubicBezTo>
                <a:cubicBezTo>
                  <a:pt x="3" y="207"/>
                  <a:pt x="0" y="246"/>
                  <a:pt x="10" y="272"/>
                </a:cubicBezTo>
                <a:cubicBezTo>
                  <a:pt x="11" y="279"/>
                  <a:pt x="13" y="286"/>
                  <a:pt x="16" y="293"/>
                </a:cubicBezTo>
                <a:cubicBezTo>
                  <a:pt x="19" y="308"/>
                  <a:pt x="26" y="321"/>
                  <a:pt x="37" y="332"/>
                </a:cubicBezTo>
                <a:cubicBezTo>
                  <a:pt x="46" y="341"/>
                  <a:pt x="46" y="353"/>
                  <a:pt x="58" y="360"/>
                </a:cubicBezTo>
                <a:cubicBezTo>
                  <a:pt x="59" y="367"/>
                  <a:pt x="61" y="368"/>
                  <a:pt x="67" y="372"/>
                </a:cubicBezTo>
                <a:cubicBezTo>
                  <a:pt x="74" y="384"/>
                  <a:pt x="79" y="395"/>
                  <a:pt x="91" y="402"/>
                </a:cubicBezTo>
                <a:cubicBezTo>
                  <a:pt x="95" y="408"/>
                  <a:pt x="111" y="422"/>
                  <a:pt x="119" y="422"/>
                </a:cubicBezTo>
                <a:cubicBezTo>
                  <a:pt x="119" y="422"/>
                  <a:pt x="129" y="413"/>
                  <a:pt x="131" y="413"/>
                </a:cubicBezTo>
                <a:cubicBezTo>
                  <a:pt x="137" y="408"/>
                  <a:pt x="131" y="411"/>
                  <a:pt x="139" y="410"/>
                </a:cubicBezTo>
                <a:cubicBezTo>
                  <a:pt x="151" y="401"/>
                  <a:pt x="160" y="389"/>
                  <a:pt x="172" y="380"/>
                </a:cubicBezTo>
                <a:cubicBezTo>
                  <a:pt x="175" y="374"/>
                  <a:pt x="178" y="371"/>
                  <a:pt x="184" y="368"/>
                </a:cubicBezTo>
                <a:cubicBezTo>
                  <a:pt x="189" y="359"/>
                  <a:pt x="193" y="349"/>
                  <a:pt x="199" y="341"/>
                </a:cubicBezTo>
                <a:cubicBezTo>
                  <a:pt x="200" y="334"/>
                  <a:pt x="205" y="334"/>
                  <a:pt x="208" y="327"/>
                </a:cubicBezTo>
                <a:cubicBezTo>
                  <a:pt x="209" y="320"/>
                  <a:pt x="213" y="314"/>
                  <a:pt x="217" y="308"/>
                </a:cubicBezTo>
                <a:cubicBezTo>
                  <a:pt x="218" y="302"/>
                  <a:pt x="221" y="299"/>
                  <a:pt x="223" y="294"/>
                </a:cubicBezTo>
                <a:cubicBezTo>
                  <a:pt x="224" y="288"/>
                  <a:pt x="226" y="281"/>
                  <a:pt x="229" y="275"/>
                </a:cubicBezTo>
                <a:cubicBezTo>
                  <a:pt x="230" y="269"/>
                  <a:pt x="232" y="263"/>
                  <a:pt x="235" y="257"/>
                </a:cubicBezTo>
                <a:cubicBezTo>
                  <a:pt x="236" y="251"/>
                  <a:pt x="238" y="245"/>
                  <a:pt x="241" y="239"/>
                </a:cubicBezTo>
                <a:cubicBezTo>
                  <a:pt x="243" y="206"/>
                  <a:pt x="249" y="166"/>
                  <a:pt x="233" y="134"/>
                </a:cubicBezTo>
                <a:cubicBezTo>
                  <a:pt x="232" y="128"/>
                  <a:pt x="228" y="121"/>
                  <a:pt x="224" y="116"/>
                </a:cubicBezTo>
                <a:cubicBezTo>
                  <a:pt x="219" y="90"/>
                  <a:pt x="181" y="56"/>
                  <a:pt x="163" y="38"/>
                </a:cubicBezTo>
                <a:cubicBezTo>
                  <a:pt x="154" y="29"/>
                  <a:pt x="143" y="16"/>
                  <a:pt x="131" y="14"/>
                </a:cubicBezTo>
                <a:cubicBezTo>
                  <a:pt x="127" y="7"/>
                  <a:pt x="119" y="7"/>
                  <a:pt x="119" y="0"/>
                </a:cubicBezTo>
                <a:close/>
              </a:path>
            </a:pathLst>
          </a:custGeom>
          <a:solidFill>
            <a:srgbClr val="969696"/>
          </a:solidFill>
          <a:ln w="19050" cap="flat" cmpd="sng">
            <a:solidFill>
              <a:schemeClr val="tx1"/>
            </a:solidFill>
            <a:prstDash val="solid"/>
            <a:round/>
            <a:headEnd type="none" w="med" len="med"/>
            <a:tailEnd type="none" w="med" len="med"/>
          </a:ln>
          <a:effectLst/>
        </p:spPr>
        <p:txBody>
          <a:bodyPr lIns="90488" tIns="44450" rIns="90488" bIns="44450">
            <a:spAutoFit/>
          </a:bodyPr>
          <a:lstStyle/>
          <a:p>
            <a:endParaRPr lang="en-US"/>
          </a:p>
        </p:txBody>
      </p:sp>
      <p:sp>
        <p:nvSpPr>
          <p:cNvPr id="30739" name="Line 55"/>
          <p:cNvSpPr>
            <a:spLocks noChangeShapeType="1"/>
          </p:cNvSpPr>
          <p:nvPr/>
        </p:nvSpPr>
        <p:spPr bwMode="auto">
          <a:xfrm flipV="1">
            <a:off x="7823200" y="2657475"/>
            <a:ext cx="1422400" cy="914400"/>
          </a:xfrm>
          <a:prstGeom prst="line">
            <a:avLst/>
          </a:prstGeom>
          <a:noFill/>
          <a:ln w="9525">
            <a:solidFill>
              <a:schemeClr val="tx1"/>
            </a:solidFill>
            <a:miter lim="800000"/>
            <a:headEnd/>
            <a:tailEnd type="triangle" w="med" len="med"/>
          </a:ln>
          <a:effectLst/>
        </p:spPr>
        <p:txBody>
          <a:bodyPr wrap="none"/>
          <a:lstStyle/>
          <a:p>
            <a:endParaRPr lang="en-US"/>
          </a:p>
        </p:txBody>
      </p:sp>
      <p:sp>
        <p:nvSpPr>
          <p:cNvPr id="30740" name="Rectangle 74"/>
          <p:cNvSpPr>
            <a:spLocks noChangeArrowheads="1"/>
          </p:cNvSpPr>
          <p:nvPr/>
        </p:nvSpPr>
        <p:spPr bwMode="auto">
          <a:xfrm>
            <a:off x="3860800" y="2200275"/>
            <a:ext cx="344647" cy="459100"/>
          </a:xfrm>
          <a:prstGeom prst="rect">
            <a:avLst/>
          </a:prstGeom>
          <a:noFill/>
          <a:ln w="19050" algn="ctr">
            <a:noFill/>
            <a:miter lim="800000"/>
            <a:headEnd/>
            <a:tailEnd/>
          </a:ln>
          <a:effectLst/>
        </p:spPr>
        <p:txBody>
          <a:bodyPr wrap="none" lIns="90488" tIns="44450" rIns="90488" bIns="44450">
            <a:spAutoFit/>
          </a:bodyPr>
          <a:lstStyle/>
          <a:p>
            <a:pPr eaLnBrk="1" hangingPunct="1"/>
            <a:r>
              <a:rPr lang="en-US" sz="2400"/>
              <a:t>+</a:t>
            </a:r>
          </a:p>
        </p:txBody>
      </p:sp>
      <p:sp>
        <p:nvSpPr>
          <p:cNvPr id="30741" name="Rectangle 75"/>
          <p:cNvSpPr>
            <a:spLocks noChangeArrowheads="1"/>
          </p:cNvSpPr>
          <p:nvPr/>
        </p:nvSpPr>
        <p:spPr bwMode="auto">
          <a:xfrm>
            <a:off x="7416800" y="2200275"/>
            <a:ext cx="344647" cy="459100"/>
          </a:xfrm>
          <a:prstGeom prst="rect">
            <a:avLst/>
          </a:prstGeom>
          <a:noFill/>
          <a:ln w="19050" algn="ctr">
            <a:noFill/>
            <a:miter lim="800000"/>
            <a:headEnd/>
            <a:tailEnd/>
          </a:ln>
          <a:effectLst/>
        </p:spPr>
        <p:txBody>
          <a:bodyPr wrap="none" lIns="90488" tIns="44450" rIns="90488" bIns="44450">
            <a:spAutoFit/>
          </a:bodyPr>
          <a:lstStyle/>
          <a:p>
            <a:pPr eaLnBrk="1" hangingPunct="1"/>
            <a:r>
              <a:rPr lang="en-US" sz="2400"/>
              <a:t>=</a:t>
            </a:r>
          </a:p>
        </p:txBody>
      </p:sp>
      <p:sp>
        <p:nvSpPr>
          <p:cNvPr id="2" name="Left Brace 1"/>
          <p:cNvSpPr/>
          <p:nvPr/>
        </p:nvSpPr>
        <p:spPr>
          <a:xfrm rot="16200000">
            <a:off x="7188200" y="3162300"/>
            <a:ext cx="381000" cy="2133600"/>
          </a:xfrm>
          <a:prstGeom prst="leftBrace">
            <a:avLst>
              <a:gd name="adj1" fmla="val 8333"/>
              <a:gd name="adj2" fmla="val 49405"/>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0743" name="Rectangle 24"/>
          <p:cNvSpPr>
            <a:spLocks noChangeArrowheads="1"/>
          </p:cNvSpPr>
          <p:nvPr/>
        </p:nvSpPr>
        <p:spPr bwMode="auto">
          <a:xfrm>
            <a:off x="3172178" y="5159376"/>
            <a:ext cx="8410222" cy="400110"/>
          </a:xfrm>
          <a:prstGeom prst="rect">
            <a:avLst/>
          </a:prstGeom>
          <a:noFill/>
          <a:ln w="12700">
            <a:solidFill>
              <a:schemeClr val="tx1"/>
            </a:solidFill>
            <a:miter lim="800000"/>
            <a:headEnd/>
            <a:tailEnd/>
          </a:ln>
        </p:spPr>
        <p:txBody>
          <a:bodyPr wrap="square">
            <a:spAutoFit/>
          </a:bodyPr>
          <a:lstStyle/>
          <a:p>
            <a:pPr eaLnBrk="1" hangingPunct="1"/>
            <a:r>
              <a:rPr lang="en-US" sz="2000" dirty="0"/>
              <a:t>  Note:  	</a:t>
            </a:r>
            <a:r>
              <a:rPr lang="en-US" sz="2000" i="1" dirty="0"/>
              <a:t>P(A and B) </a:t>
            </a:r>
            <a:r>
              <a:rPr lang="en-US" sz="2000" dirty="0"/>
              <a:t>= 0 if events </a:t>
            </a:r>
            <a:r>
              <a:rPr lang="en-US" sz="2000" i="1" dirty="0"/>
              <a:t>A</a:t>
            </a:r>
            <a:r>
              <a:rPr lang="en-US" sz="2000" dirty="0"/>
              <a:t> and </a:t>
            </a:r>
            <a:r>
              <a:rPr lang="en-US" sz="2000" i="1" dirty="0"/>
              <a:t>B</a:t>
            </a:r>
            <a:r>
              <a:rPr lang="en-US" sz="2000" dirty="0"/>
              <a:t> </a:t>
            </a:r>
            <a:r>
              <a:rPr lang="en-US" sz="2000" dirty="0" smtClean="0"/>
              <a:t>are mutually </a:t>
            </a:r>
            <a:r>
              <a:rPr lang="en-US" sz="2000" dirty="0"/>
              <a:t>exclusive</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838200" y="76200"/>
            <a:ext cx="10515600" cy="914400"/>
          </a:xfrm>
        </p:spPr>
        <p:txBody>
          <a:bodyPr/>
          <a:lstStyle/>
          <a:p>
            <a:r>
              <a:rPr lang="en-US" smtClean="0"/>
              <a:t>Conditional Probability</a:t>
            </a:r>
          </a:p>
        </p:txBody>
      </p:sp>
      <p:sp>
        <p:nvSpPr>
          <p:cNvPr id="31747" name="Content Placeholder 2"/>
          <p:cNvSpPr>
            <a:spLocks noGrp="1"/>
          </p:cNvSpPr>
          <p:nvPr>
            <p:ph idx="1"/>
          </p:nvPr>
        </p:nvSpPr>
        <p:spPr>
          <a:xfrm>
            <a:off x="214489" y="1004711"/>
            <a:ext cx="11796889" cy="5036651"/>
          </a:xfrm>
        </p:spPr>
        <p:txBody>
          <a:bodyPr/>
          <a:lstStyle/>
          <a:p>
            <a:pPr>
              <a:buNone/>
            </a:pPr>
            <a:r>
              <a:rPr lang="en-US" sz="2400" b="1" dirty="0" smtClean="0">
                <a:solidFill>
                  <a:schemeClr val="tx1"/>
                </a:solidFill>
              </a:rPr>
              <a:t>Conditional probability </a:t>
            </a:r>
            <a:r>
              <a:rPr lang="en-US" sz="2400" dirty="0" smtClean="0">
                <a:solidFill>
                  <a:schemeClr val="tx1"/>
                </a:solidFill>
              </a:rPr>
              <a:t>is the probability of Event </a:t>
            </a:r>
            <a:r>
              <a:rPr lang="en-US" sz="2400" i="1" dirty="0" smtClean="0">
                <a:solidFill>
                  <a:schemeClr val="tx1"/>
                </a:solidFill>
              </a:rPr>
              <a:t>A </a:t>
            </a:r>
            <a:r>
              <a:rPr lang="en-US" sz="2400" dirty="0" smtClean="0">
                <a:solidFill>
                  <a:schemeClr val="tx1"/>
                </a:solidFill>
              </a:rPr>
              <a:t>occurring, given the condition that Event </a:t>
            </a:r>
            <a:r>
              <a:rPr lang="en-US" sz="2400" i="1" dirty="0" smtClean="0">
                <a:solidFill>
                  <a:schemeClr val="tx1"/>
                </a:solidFill>
              </a:rPr>
              <a:t>B </a:t>
            </a:r>
            <a:r>
              <a:rPr lang="en-US" sz="2400" dirty="0" smtClean="0">
                <a:solidFill>
                  <a:schemeClr val="tx1"/>
                </a:solidFill>
              </a:rPr>
              <a:t>has occurred</a:t>
            </a:r>
          </a:p>
          <a:p>
            <a:pPr>
              <a:buFontTx/>
              <a:buNone/>
            </a:pPr>
            <a:endParaRPr lang="en-US" sz="2400" dirty="0" smtClean="0"/>
          </a:p>
        </p:txBody>
      </p:sp>
      <p:pic>
        <p:nvPicPr>
          <p:cNvPr id="31748" name="Picture 6"/>
          <p:cNvPicPr>
            <a:picLocks noChangeAspect="1" noChangeArrowheads="1"/>
          </p:cNvPicPr>
          <p:nvPr/>
        </p:nvPicPr>
        <p:blipFill>
          <a:blip r:embed="rId3" cstate="print"/>
          <a:srcRect/>
          <a:stretch>
            <a:fillRect/>
          </a:stretch>
        </p:blipFill>
        <p:spPr bwMode="auto">
          <a:xfrm>
            <a:off x="5245101" y="2209801"/>
            <a:ext cx="6743700" cy="1724025"/>
          </a:xfrm>
          <a:prstGeom prst="rect">
            <a:avLst/>
          </a:prstGeom>
          <a:noFill/>
          <a:ln w="9525">
            <a:noFill/>
            <a:miter lim="800000"/>
            <a:headEnd/>
            <a:tailEnd/>
          </a:ln>
          <a:effectLst/>
        </p:spPr>
      </p:pic>
      <p:sp>
        <p:nvSpPr>
          <p:cNvPr id="31749" name="Rectangle 1"/>
          <p:cNvSpPr>
            <a:spLocks noChangeArrowheads="1"/>
          </p:cNvSpPr>
          <p:nvPr/>
        </p:nvSpPr>
        <p:spPr bwMode="auto">
          <a:xfrm>
            <a:off x="222251" y="2581276"/>
            <a:ext cx="4959349" cy="923925"/>
          </a:xfrm>
          <a:prstGeom prst="rect">
            <a:avLst/>
          </a:prstGeom>
          <a:noFill/>
          <a:ln w="12700">
            <a:solidFill>
              <a:schemeClr val="tx1"/>
            </a:solidFill>
            <a:miter lim="800000"/>
            <a:headEnd/>
            <a:tailEnd/>
          </a:ln>
        </p:spPr>
        <p:txBody>
          <a:bodyPr>
            <a:spAutoFit/>
          </a:bodyPr>
          <a:lstStyle/>
          <a:p>
            <a:pPr eaLnBrk="1" hangingPunct="1"/>
            <a:r>
              <a:rPr lang="en-US" b="1"/>
              <a:t>Example:  </a:t>
            </a:r>
          </a:p>
          <a:p>
            <a:pPr eaLnBrk="1" hangingPunct="1"/>
            <a:r>
              <a:rPr lang="en-US"/>
              <a:t>Event </a:t>
            </a:r>
            <a:r>
              <a:rPr lang="en-US" i="1"/>
              <a:t>A</a:t>
            </a:r>
            <a:r>
              <a:rPr lang="en-US"/>
              <a:t> = score in 601-800 range</a:t>
            </a:r>
          </a:p>
          <a:p>
            <a:pPr eaLnBrk="1" hangingPunct="1"/>
            <a:r>
              <a:rPr lang="en-US"/>
              <a:t>Event </a:t>
            </a:r>
            <a:r>
              <a:rPr lang="en-US" i="1"/>
              <a:t>B</a:t>
            </a:r>
            <a:r>
              <a:rPr lang="en-US"/>
              <a:t> = Completed Prep Class</a:t>
            </a:r>
          </a:p>
        </p:txBody>
      </p:sp>
      <p:graphicFrame>
        <p:nvGraphicFramePr>
          <p:cNvPr id="31750" name="Object 2"/>
          <p:cNvGraphicFramePr>
            <a:graphicFrameLocks noChangeAspect="1"/>
          </p:cNvGraphicFramePr>
          <p:nvPr/>
        </p:nvGraphicFramePr>
        <p:xfrm>
          <a:off x="8314268" y="4238626"/>
          <a:ext cx="3367617" cy="765175"/>
        </p:xfrm>
        <a:graphic>
          <a:graphicData uri="http://schemas.openxmlformats.org/presentationml/2006/ole">
            <p:oleObj spid="_x0000_s81922" name="Equation" r:id="rId4" imgW="1295400" imgH="393700" progId="">
              <p:embed/>
            </p:oleObj>
          </a:graphicData>
        </a:graphic>
      </p:graphicFrame>
      <p:graphicFrame>
        <p:nvGraphicFramePr>
          <p:cNvPr id="31751" name="Object 3"/>
          <p:cNvGraphicFramePr>
            <a:graphicFrameLocks noChangeAspect="1"/>
          </p:cNvGraphicFramePr>
          <p:nvPr/>
        </p:nvGraphicFramePr>
        <p:xfrm>
          <a:off x="3572934" y="4267201"/>
          <a:ext cx="3598333" cy="765175"/>
        </p:xfrm>
        <a:graphic>
          <a:graphicData uri="http://schemas.openxmlformats.org/presentationml/2006/ole">
            <p:oleObj spid="_x0000_s81923" name="Equation" r:id="rId5" imgW="1384300" imgH="393700" progId="">
              <p:embed/>
            </p:oleObj>
          </a:graphicData>
        </a:graphic>
      </p:graphicFrame>
      <p:sp>
        <p:nvSpPr>
          <p:cNvPr id="5" name="Oval 4"/>
          <p:cNvSpPr/>
          <p:nvPr/>
        </p:nvSpPr>
        <p:spPr>
          <a:xfrm>
            <a:off x="11074400" y="3324225"/>
            <a:ext cx="812800" cy="6096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Oval 5"/>
          <p:cNvSpPr/>
          <p:nvPr/>
        </p:nvSpPr>
        <p:spPr>
          <a:xfrm>
            <a:off x="7620000" y="3324226"/>
            <a:ext cx="711200" cy="638175"/>
          </a:xfrm>
          <a:prstGeom prst="ellipse">
            <a:avLst/>
          </a:prstGeom>
          <a:noFill/>
          <a:ln w="1905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 name="Straight Arrow Connector 2"/>
          <p:cNvCxnSpPr>
            <a:stCxn id="6" idx="3"/>
          </p:cNvCxnSpPr>
          <p:nvPr/>
        </p:nvCxnSpPr>
        <p:spPr>
          <a:xfrm flipH="1">
            <a:off x="6807200" y="3868739"/>
            <a:ext cx="916517" cy="369887"/>
          </a:xfrm>
          <a:prstGeom prst="straightConnector1">
            <a:avLst/>
          </a:prstGeom>
          <a:ln w="25400">
            <a:solidFill>
              <a:srgbClr val="00B4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H="1">
            <a:off x="10464800" y="3844925"/>
            <a:ext cx="728133" cy="39370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1756" name="Rectangle 1"/>
          <p:cNvSpPr>
            <a:spLocks noChangeArrowheads="1"/>
          </p:cNvSpPr>
          <p:nvPr/>
        </p:nvSpPr>
        <p:spPr bwMode="auto">
          <a:xfrm>
            <a:off x="3454401" y="5105400"/>
            <a:ext cx="3740151" cy="923330"/>
          </a:xfrm>
          <a:prstGeom prst="rect">
            <a:avLst/>
          </a:prstGeom>
          <a:noFill/>
          <a:ln w="9525">
            <a:noFill/>
            <a:miter lim="800000"/>
            <a:headEnd/>
            <a:tailEnd/>
          </a:ln>
        </p:spPr>
        <p:txBody>
          <a:bodyPr>
            <a:spAutoFit/>
          </a:bodyPr>
          <a:lstStyle/>
          <a:p>
            <a:pPr eaLnBrk="1" hangingPunct="1"/>
            <a:r>
              <a:rPr lang="en-US"/>
              <a:t>Given that event </a:t>
            </a:r>
            <a:r>
              <a:rPr lang="en-US" i="1"/>
              <a:t>B</a:t>
            </a:r>
            <a:r>
              <a:rPr lang="en-US"/>
              <a:t> has occurred, only look at the 70 students who completed the Prep Class</a:t>
            </a:r>
          </a:p>
        </p:txBody>
      </p:sp>
      <p:sp>
        <p:nvSpPr>
          <p:cNvPr id="31757" name="Rectangle 9"/>
          <p:cNvSpPr>
            <a:spLocks noChangeArrowheads="1"/>
          </p:cNvSpPr>
          <p:nvPr/>
        </p:nvSpPr>
        <p:spPr bwMode="auto">
          <a:xfrm>
            <a:off x="7975601" y="5105400"/>
            <a:ext cx="4025900" cy="1200150"/>
          </a:xfrm>
          <a:prstGeom prst="rect">
            <a:avLst/>
          </a:prstGeom>
          <a:noFill/>
          <a:ln w="9525">
            <a:noFill/>
            <a:miter lim="800000"/>
            <a:headEnd/>
            <a:tailEnd/>
          </a:ln>
        </p:spPr>
        <p:txBody>
          <a:bodyPr>
            <a:spAutoFit/>
          </a:bodyPr>
          <a:lstStyle/>
          <a:p>
            <a:pPr eaLnBrk="1" hangingPunct="1"/>
            <a:r>
              <a:rPr lang="en-US"/>
              <a:t>Called a </a:t>
            </a:r>
            <a:r>
              <a:rPr lang="en-US" b="1"/>
              <a:t>Prior probability: </a:t>
            </a:r>
            <a:r>
              <a:rPr lang="en-US"/>
              <a:t>Determined without any additional information that could influence the event</a:t>
            </a:r>
          </a:p>
        </p:txBody>
      </p:sp>
      <p:sp>
        <p:nvSpPr>
          <p:cNvPr id="21" name="Oval 20"/>
          <p:cNvSpPr/>
          <p:nvPr/>
        </p:nvSpPr>
        <p:spPr>
          <a:xfrm>
            <a:off x="5384800" y="3324225"/>
            <a:ext cx="1016000" cy="31908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 name="Oval 21"/>
          <p:cNvSpPr/>
          <p:nvPr/>
        </p:nvSpPr>
        <p:spPr>
          <a:xfrm>
            <a:off x="7315201" y="2514600"/>
            <a:ext cx="1301751" cy="381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838200" y="76200"/>
            <a:ext cx="10515600" cy="914400"/>
          </a:xfrm>
        </p:spPr>
        <p:txBody>
          <a:bodyPr/>
          <a:lstStyle/>
          <a:p>
            <a:r>
              <a:rPr lang="en-US" smtClean="0"/>
              <a:t>Conditional Probability</a:t>
            </a:r>
          </a:p>
        </p:txBody>
      </p:sp>
      <p:sp>
        <p:nvSpPr>
          <p:cNvPr id="32771" name="Content Placeholder 2"/>
          <p:cNvSpPr>
            <a:spLocks noGrp="1"/>
          </p:cNvSpPr>
          <p:nvPr>
            <p:ph idx="1"/>
          </p:nvPr>
        </p:nvSpPr>
        <p:spPr>
          <a:xfrm>
            <a:off x="677334" y="936979"/>
            <a:ext cx="10848622" cy="5104384"/>
          </a:xfrm>
        </p:spPr>
        <p:txBody>
          <a:bodyPr>
            <a:normAutofit/>
          </a:bodyPr>
          <a:lstStyle/>
          <a:p>
            <a:r>
              <a:rPr lang="en-US" sz="2400" dirty="0" smtClean="0"/>
              <a:t>Formula for Calculating Conditional Probability</a:t>
            </a:r>
          </a:p>
        </p:txBody>
      </p:sp>
      <p:graphicFrame>
        <p:nvGraphicFramePr>
          <p:cNvPr id="32772" name="Object 1"/>
          <p:cNvGraphicFramePr>
            <a:graphicFrameLocks noChangeAspect="1"/>
          </p:cNvGraphicFramePr>
          <p:nvPr/>
        </p:nvGraphicFramePr>
        <p:xfrm>
          <a:off x="3657600" y="2273300"/>
          <a:ext cx="4572000" cy="2908300"/>
        </p:xfrm>
        <a:graphic>
          <a:graphicData uri="http://schemas.openxmlformats.org/presentationml/2006/ole">
            <p:oleObj spid="_x0000_s82946" name="Equation" r:id="rId3" imgW="1308100" imgH="1308100" progId="">
              <p:embed/>
            </p:oleObj>
          </a:graphicData>
        </a:graphic>
      </p:graphicFrame>
      <p:sp>
        <p:nvSpPr>
          <p:cNvPr id="32773" name="Rectangle 2"/>
          <p:cNvSpPr>
            <a:spLocks noChangeArrowheads="1"/>
          </p:cNvSpPr>
          <p:nvPr/>
        </p:nvSpPr>
        <p:spPr bwMode="auto">
          <a:xfrm>
            <a:off x="914400" y="5410201"/>
            <a:ext cx="10769600" cy="830997"/>
          </a:xfrm>
          <a:prstGeom prst="rect">
            <a:avLst/>
          </a:prstGeom>
          <a:noFill/>
          <a:ln w="9525">
            <a:noFill/>
            <a:miter lim="800000"/>
            <a:headEnd/>
            <a:tailEnd/>
          </a:ln>
        </p:spPr>
        <p:txBody>
          <a:bodyPr>
            <a:spAutoFit/>
          </a:bodyPr>
          <a:lstStyle/>
          <a:p>
            <a:pPr eaLnBrk="1" hangingPunct="1"/>
            <a:r>
              <a:rPr lang="en-US" sz="2400" dirty="0"/>
              <a:t>A conditional probability is also known as a </a:t>
            </a:r>
            <a:r>
              <a:rPr lang="en-US" sz="2400" b="1" dirty="0"/>
              <a:t>posterior probability</a:t>
            </a:r>
            <a:r>
              <a:rPr lang="en-US" sz="2400" dirty="0"/>
              <a:t>, which is a revision of the prior probability using additional information</a:t>
            </a: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838200" y="76200"/>
            <a:ext cx="10515600" cy="914400"/>
          </a:xfrm>
        </p:spPr>
        <p:txBody>
          <a:bodyPr/>
          <a:lstStyle/>
          <a:p>
            <a:r>
              <a:rPr lang="en-US" smtClean="0"/>
              <a:t>Conditional Probability</a:t>
            </a:r>
          </a:p>
        </p:txBody>
      </p:sp>
      <p:pic>
        <p:nvPicPr>
          <p:cNvPr id="33795" name="Picture 6"/>
          <p:cNvPicPr>
            <a:picLocks noChangeAspect="1" noChangeArrowheads="1"/>
          </p:cNvPicPr>
          <p:nvPr/>
        </p:nvPicPr>
        <p:blipFill>
          <a:blip r:embed="rId2" cstate="print"/>
          <a:srcRect/>
          <a:stretch>
            <a:fillRect/>
          </a:stretch>
        </p:blipFill>
        <p:spPr bwMode="auto">
          <a:xfrm>
            <a:off x="5245101" y="1219201"/>
            <a:ext cx="6743700" cy="1724025"/>
          </a:xfrm>
          <a:prstGeom prst="rect">
            <a:avLst/>
          </a:prstGeom>
          <a:noFill/>
          <a:ln w="9525">
            <a:noFill/>
            <a:miter lim="800000"/>
            <a:headEnd/>
            <a:tailEnd/>
          </a:ln>
          <a:effectLst/>
        </p:spPr>
      </p:pic>
      <p:sp>
        <p:nvSpPr>
          <p:cNvPr id="33796" name="Rectangle 1"/>
          <p:cNvSpPr>
            <a:spLocks noChangeArrowheads="1"/>
          </p:cNvSpPr>
          <p:nvPr/>
        </p:nvSpPr>
        <p:spPr bwMode="auto">
          <a:xfrm>
            <a:off x="222251" y="1590676"/>
            <a:ext cx="4959349" cy="923925"/>
          </a:xfrm>
          <a:prstGeom prst="rect">
            <a:avLst/>
          </a:prstGeom>
          <a:noFill/>
          <a:ln w="12700">
            <a:solidFill>
              <a:schemeClr val="tx1"/>
            </a:solidFill>
            <a:miter lim="800000"/>
            <a:headEnd/>
            <a:tailEnd/>
          </a:ln>
        </p:spPr>
        <p:txBody>
          <a:bodyPr>
            <a:spAutoFit/>
          </a:bodyPr>
          <a:lstStyle/>
          <a:p>
            <a:pPr eaLnBrk="1" hangingPunct="1"/>
            <a:r>
              <a:rPr lang="en-US" b="1"/>
              <a:t>Example:  </a:t>
            </a:r>
          </a:p>
          <a:p>
            <a:pPr eaLnBrk="1" hangingPunct="1"/>
            <a:r>
              <a:rPr lang="en-US"/>
              <a:t>Event </a:t>
            </a:r>
            <a:r>
              <a:rPr lang="en-US" i="1"/>
              <a:t>A</a:t>
            </a:r>
            <a:r>
              <a:rPr lang="en-US"/>
              <a:t> = score in 601-800 range</a:t>
            </a:r>
          </a:p>
          <a:p>
            <a:pPr eaLnBrk="1" hangingPunct="1"/>
            <a:r>
              <a:rPr lang="en-US"/>
              <a:t>Event </a:t>
            </a:r>
            <a:r>
              <a:rPr lang="en-US" i="1"/>
              <a:t>B</a:t>
            </a:r>
            <a:r>
              <a:rPr lang="en-US"/>
              <a:t> = Completed Prep Class</a:t>
            </a:r>
          </a:p>
        </p:txBody>
      </p:sp>
      <p:sp>
        <p:nvSpPr>
          <p:cNvPr id="21" name="Oval 20"/>
          <p:cNvSpPr/>
          <p:nvPr/>
        </p:nvSpPr>
        <p:spPr>
          <a:xfrm>
            <a:off x="5384800" y="2333625"/>
            <a:ext cx="1016000" cy="319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 name="Oval 21"/>
          <p:cNvSpPr/>
          <p:nvPr/>
        </p:nvSpPr>
        <p:spPr>
          <a:xfrm>
            <a:off x="7315201" y="1524000"/>
            <a:ext cx="1301751"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33799" name="Picture 3"/>
          <p:cNvPicPr>
            <a:picLocks noChangeAspect="1" noChangeArrowheads="1"/>
          </p:cNvPicPr>
          <p:nvPr/>
        </p:nvPicPr>
        <p:blipFill>
          <a:blip r:embed="rId3" cstate="print"/>
          <a:srcRect/>
          <a:stretch>
            <a:fillRect/>
          </a:stretch>
        </p:blipFill>
        <p:spPr bwMode="auto">
          <a:xfrm>
            <a:off x="914401" y="3124201"/>
            <a:ext cx="8870951" cy="2932113"/>
          </a:xfrm>
          <a:prstGeom prst="rect">
            <a:avLst/>
          </a:prstGeom>
          <a:noFill/>
          <a:ln w="9525">
            <a:noFill/>
            <a:miter lim="800000"/>
            <a:headEnd/>
            <a:tailEnd/>
          </a:ln>
          <a:effectLst/>
        </p:spPr>
      </p:pic>
      <p:sp>
        <p:nvSpPr>
          <p:cNvPr id="2" name="Oval 1"/>
          <p:cNvSpPr/>
          <p:nvPr/>
        </p:nvSpPr>
        <p:spPr>
          <a:xfrm>
            <a:off x="8432800" y="5257800"/>
            <a:ext cx="15240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3801" name="TextBox 3"/>
          <p:cNvSpPr txBox="1">
            <a:spLocks noChangeArrowheads="1"/>
          </p:cNvSpPr>
          <p:nvPr/>
        </p:nvSpPr>
        <p:spPr bwMode="auto">
          <a:xfrm>
            <a:off x="10160000" y="5000625"/>
            <a:ext cx="1422400" cy="923330"/>
          </a:xfrm>
          <a:prstGeom prst="rect">
            <a:avLst/>
          </a:prstGeom>
          <a:noFill/>
          <a:ln w="9525">
            <a:noFill/>
            <a:miter lim="800000"/>
            <a:headEnd/>
            <a:tailEnd/>
          </a:ln>
        </p:spPr>
        <p:txBody>
          <a:bodyPr>
            <a:spAutoFit/>
          </a:bodyPr>
          <a:lstStyle/>
          <a:p>
            <a:pPr eaLnBrk="1" hangingPunct="1"/>
            <a:r>
              <a:rPr lang="en-US"/>
              <a:t>Same value as found before</a:t>
            </a: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838200" y="76200"/>
            <a:ext cx="10515600" cy="914400"/>
          </a:xfrm>
        </p:spPr>
        <p:txBody>
          <a:bodyPr/>
          <a:lstStyle/>
          <a:p>
            <a:r>
              <a:rPr lang="en-US" smtClean="0"/>
              <a:t>Independent and Dependent Events</a:t>
            </a:r>
          </a:p>
        </p:txBody>
      </p:sp>
      <p:sp>
        <p:nvSpPr>
          <p:cNvPr id="34819" name="Content Placeholder 2"/>
          <p:cNvSpPr>
            <a:spLocks noGrp="1"/>
          </p:cNvSpPr>
          <p:nvPr>
            <p:ph idx="1"/>
          </p:nvPr>
        </p:nvSpPr>
        <p:spPr>
          <a:xfrm>
            <a:off x="609600" y="1600201"/>
            <a:ext cx="10972800" cy="4221163"/>
          </a:xfrm>
        </p:spPr>
        <p:txBody>
          <a:bodyPr>
            <a:normAutofit/>
          </a:bodyPr>
          <a:lstStyle/>
          <a:p>
            <a:pPr>
              <a:spcBef>
                <a:spcPts val="2400"/>
              </a:spcBef>
              <a:buNone/>
            </a:pPr>
            <a:r>
              <a:rPr lang="en-US" sz="2400" dirty="0" smtClean="0">
                <a:solidFill>
                  <a:schemeClr val="tx1"/>
                </a:solidFill>
              </a:rPr>
              <a:t>Two events are considered </a:t>
            </a:r>
            <a:r>
              <a:rPr lang="en-US" sz="2400" b="1" dirty="0" smtClean="0">
                <a:solidFill>
                  <a:schemeClr val="tx1"/>
                </a:solidFill>
              </a:rPr>
              <a:t>independent</a:t>
            </a:r>
            <a:r>
              <a:rPr lang="en-US" sz="2400" dirty="0" smtClean="0">
                <a:solidFill>
                  <a:schemeClr val="tx1"/>
                </a:solidFill>
              </a:rPr>
              <a:t> of one another if the occurrence of one event has no impact on the occurrence of the other event</a:t>
            </a:r>
          </a:p>
          <a:p>
            <a:pPr>
              <a:spcBef>
                <a:spcPts val="2400"/>
              </a:spcBef>
              <a:buNone/>
            </a:pPr>
            <a:endParaRPr lang="en-US" sz="2400" dirty="0" smtClean="0">
              <a:solidFill>
                <a:schemeClr val="tx1"/>
              </a:solidFill>
            </a:endParaRPr>
          </a:p>
          <a:p>
            <a:pPr>
              <a:spcBef>
                <a:spcPts val="2400"/>
              </a:spcBef>
              <a:buNone/>
            </a:pPr>
            <a:r>
              <a:rPr lang="en-US" sz="2400" dirty="0" smtClean="0">
                <a:solidFill>
                  <a:schemeClr val="tx1"/>
                </a:solidFill>
              </a:rPr>
              <a:t>If the occurrence of one event affects the occurrence of another event, the events are considered </a:t>
            </a:r>
            <a:r>
              <a:rPr lang="en-US" sz="2400" b="1" dirty="0" smtClean="0">
                <a:solidFill>
                  <a:schemeClr val="tx1"/>
                </a:solidFill>
              </a:rPr>
              <a:t>dependent</a:t>
            </a: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838200" y="76200"/>
            <a:ext cx="10515600" cy="914400"/>
          </a:xfrm>
        </p:spPr>
        <p:txBody>
          <a:bodyPr/>
          <a:lstStyle/>
          <a:p>
            <a:r>
              <a:rPr lang="en-US" smtClean="0"/>
              <a:t>Independent and Dependent Events</a:t>
            </a:r>
          </a:p>
        </p:txBody>
      </p:sp>
      <p:sp>
        <p:nvSpPr>
          <p:cNvPr id="35843" name="Content Placeholder 2"/>
          <p:cNvSpPr>
            <a:spLocks noGrp="1"/>
          </p:cNvSpPr>
          <p:nvPr>
            <p:ph idx="1"/>
          </p:nvPr>
        </p:nvSpPr>
        <p:spPr>
          <a:xfrm>
            <a:off x="609600" y="1600201"/>
            <a:ext cx="10972800" cy="4221163"/>
          </a:xfrm>
        </p:spPr>
        <p:txBody>
          <a:bodyPr>
            <a:normAutofit/>
          </a:bodyPr>
          <a:lstStyle/>
          <a:p>
            <a:pPr>
              <a:spcBef>
                <a:spcPts val="2400"/>
              </a:spcBef>
            </a:pPr>
            <a:r>
              <a:rPr lang="en-US" sz="2400" dirty="0" smtClean="0"/>
              <a:t>Formula for Determining if Events </a:t>
            </a:r>
            <a:r>
              <a:rPr lang="en-US" sz="2400" i="1" dirty="0" smtClean="0"/>
              <a:t>A</a:t>
            </a:r>
            <a:r>
              <a:rPr lang="en-US" sz="2400" dirty="0" smtClean="0"/>
              <a:t> and </a:t>
            </a:r>
            <a:r>
              <a:rPr lang="en-US" sz="2400" i="1" dirty="0" smtClean="0"/>
              <a:t>B</a:t>
            </a:r>
            <a:r>
              <a:rPr lang="en-US" sz="2400" dirty="0" smtClean="0"/>
              <a:t> are independent </a:t>
            </a:r>
          </a:p>
          <a:p>
            <a:pPr>
              <a:spcBef>
                <a:spcPts val="2400"/>
              </a:spcBef>
            </a:pPr>
            <a:endParaRPr lang="en-US" sz="2400" dirty="0" smtClean="0"/>
          </a:p>
          <a:p>
            <a:pPr>
              <a:spcBef>
                <a:spcPts val="2400"/>
              </a:spcBef>
            </a:pPr>
            <a:endParaRPr lang="en-US" sz="2400" dirty="0" smtClean="0"/>
          </a:p>
          <a:p>
            <a:pPr>
              <a:spcBef>
                <a:spcPts val="2400"/>
              </a:spcBef>
            </a:pPr>
            <a:endParaRPr lang="en-US" sz="2400" dirty="0" smtClean="0"/>
          </a:p>
          <a:p>
            <a:pPr>
              <a:spcBef>
                <a:spcPts val="2400"/>
              </a:spcBef>
            </a:pPr>
            <a:r>
              <a:rPr lang="en-US" sz="2400" dirty="0" smtClean="0"/>
              <a:t>If  </a:t>
            </a:r>
            <a:r>
              <a:rPr lang="en-US" sz="2400" i="1" dirty="0" smtClean="0"/>
              <a:t>P(A|B) ≠ P(A) </a:t>
            </a:r>
            <a:r>
              <a:rPr lang="en-US" sz="2400" dirty="0" smtClean="0"/>
              <a:t> then events </a:t>
            </a:r>
            <a:r>
              <a:rPr lang="en-US" sz="2400" i="1" dirty="0" smtClean="0"/>
              <a:t>A</a:t>
            </a:r>
            <a:r>
              <a:rPr lang="en-US" sz="2400" dirty="0" smtClean="0"/>
              <a:t> and </a:t>
            </a:r>
            <a:r>
              <a:rPr lang="en-US" sz="2400" i="1" dirty="0" smtClean="0"/>
              <a:t>B</a:t>
            </a:r>
            <a:r>
              <a:rPr lang="en-US" sz="2400" dirty="0" smtClean="0"/>
              <a:t> are not independent</a:t>
            </a:r>
          </a:p>
        </p:txBody>
      </p:sp>
      <p:graphicFrame>
        <p:nvGraphicFramePr>
          <p:cNvPr id="35844" name="Object 1"/>
          <p:cNvGraphicFramePr>
            <a:graphicFrameLocks noChangeAspect="1"/>
          </p:cNvGraphicFramePr>
          <p:nvPr/>
        </p:nvGraphicFramePr>
        <p:xfrm>
          <a:off x="3556000" y="2971800"/>
          <a:ext cx="4064000" cy="635000"/>
        </p:xfrm>
        <a:graphic>
          <a:graphicData uri="http://schemas.openxmlformats.org/presentationml/2006/ole">
            <p:oleObj spid="_x0000_s83970" name="Equation" r:id="rId3" imgW="901309" imgH="203112" progId="">
              <p:embed/>
            </p:oleObj>
          </a:graphicData>
        </a:graphic>
      </p:graphicFrame>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838200" y="76200"/>
            <a:ext cx="10515600" cy="914400"/>
          </a:xfrm>
        </p:spPr>
        <p:txBody>
          <a:bodyPr/>
          <a:lstStyle/>
          <a:p>
            <a:r>
              <a:rPr lang="en-US" smtClean="0"/>
              <a:t>Independent and Dependent Events</a:t>
            </a:r>
          </a:p>
        </p:txBody>
      </p:sp>
      <p:sp>
        <p:nvSpPr>
          <p:cNvPr id="36867" name="Content Placeholder 2"/>
          <p:cNvSpPr>
            <a:spLocks noGrp="1"/>
          </p:cNvSpPr>
          <p:nvPr>
            <p:ph idx="1"/>
          </p:nvPr>
        </p:nvSpPr>
        <p:spPr>
          <a:xfrm>
            <a:off x="609600" y="1295400"/>
            <a:ext cx="10972800" cy="2871788"/>
          </a:xfrm>
        </p:spPr>
        <p:txBody>
          <a:bodyPr>
            <a:normAutofit/>
          </a:bodyPr>
          <a:lstStyle/>
          <a:p>
            <a:pPr>
              <a:buNone/>
            </a:pPr>
            <a:r>
              <a:rPr lang="en-US" sz="2400" b="1" u="sng" dirty="0" smtClean="0">
                <a:solidFill>
                  <a:schemeClr val="tx1"/>
                </a:solidFill>
              </a:rPr>
              <a:t>Example:</a:t>
            </a:r>
            <a:r>
              <a:rPr lang="en-US" sz="2400" dirty="0" smtClean="0">
                <a:solidFill>
                  <a:schemeClr val="tx1"/>
                </a:solidFill>
              </a:rPr>
              <a:t>    Event </a:t>
            </a:r>
            <a:r>
              <a:rPr lang="en-US" sz="2400" i="1" dirty="0" smtClean="0">
                <a:solidFill>
                  <a:schemeClr val="tx1"/>
                </a:solidFill>
              </a:rPr>
              <a:t>A</a:t>
            </a:r>
            <a:r>
              <a:rPr lang="en-US" sz="2400" dirty="0" smtClean="0">
                <a:solidFill>
                  <a:schemeClr val="tx1"/>
                </a:solidFill>
              </a:rPr>
              <a:t> = Grade of 80% or better</a:t>
            </a:r>
          </a:p>
          <a:p>
            <a:pPr>
              <a:buFontTx/>
              <a:buNone/>
            </a:pPr>
            <a:r>
              <a:rPr lang="en-US" sz="2400" dirty="0" smtClean="0">
                <a:solidFill>
                  <a:schemeClr val="tx1"/>
                </a:solidFill>
              </a:rPr>
              <a:t>		Event </a:t>
            </a:r>
            <a:r>
              <a:rPr lang="en-US" sz="2400" i="1" dirty="0" smtClean="0">
                <a:solidFill>
                  <a:schemeClr val="tx1"/>
                </a:solidFill>
              </a:rPr>
              <a:t>B</a:t>
            </a:r>
            <a:r>
              <a:rPr lang="en-US" sz="2400" dirty="0" smtClean="0">
                <a:solidFill>
                  <a:schemeClr val="tx1"/>
                </a:solidFill>
              </a:rPr>
              <a:t> = Interested in the subject</a:t>
            </a:r>
          </a:p>
        </p:txBody>
      </p:sp>
      <p:graphicFrame>
        <p:nvGraphicFramePr>
          <p:cNvPr id="3" name="Table 2"/>
          <p:cNvGraphicFramePr>
            <a:graphicFrameLocks noGrp="1"/>
          </p:cNvGraphicFramePr>
          <p:nvPr/>
        </p:nvGraphicFramePr>
        <p:xfrm>
          <a:off x="1930400" y="2438400"/>
          <a:ext cx="8128000" cy="1482724"/>
        </p:xfrm>
        <a:graphic>
          <a:graphicData uri="http://schemas.openxmlformats.org/drawingml/2006/table">
            <a:tbl>
              <a:tblPr firstRow="1" bandRow="1">
                <a:tableStyleId>{5C22544A-7EE6-4342-B048-85BDC9FD1C3A}</a:tableStyleId>
              </a:tblPr>
              <a:tblGrid>
                <a:gridCol w="2438400"/>
                <a:gridCol w="1828800"/>
                <a:gridCol w="2438400"/>
                <a:gridCol w="1422400"/>
              </a:tblGrid>
              <a:tr h="370681">
                <a:tc>
                  <a:txBody>
                    <a:bodyPr/>
                    <a:lstStyle/>
                    <a:p>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Interested</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Not Interested</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Total</a:t>
                      </a:r>
                      <a:endParaRPr lang="en-US" sz="1800" dirty="0">
                        <a:solidFill>
                          <a:schemeClr val="tx1"/>
                        </a:solidFill>
                      </a:endParaRPr>
                    </a:p>
                  </a:txBody>
                  <a:tcPr marL="121920" marR="121920" marT="45700" marB="45700">
                    <a:noFill/>
                  </a:tcPr>
                </a:tc>
              </a:tr>
              <a:tr h="370681">
                <a:tc>
                  <a:txBody>
                    <a:bodyPr/>
                    <a:lstStyle/>
                    <a:p>
                      <a:r>
                        <a:rPr lang="en-US" sz="1800" b="1" dirty="0" smtClean="0">
                          <a:solidFill>
                            <a:schemeClr val="tx1"/>
                          </a:solidFill>
                        </a:rPr>
                        <a:t>80% or</a:t>
                      </a:r>
                      <a:r>
                        <a:rPr lang="en-US" sz="1800" b="1" baseline="0" dirty="0" smtClean="0">
                          <a:solidFill>
                            <a:schemeClr val="tx1"/>
                          </a:solidFill>
                        </a:rPr>
                        <a:t> better</a:t>
                      </a:r>
                      <a:endParaRPr lang="en-US" sz="1800" b="1" dirty="0">
                        <a:solidFill>
                          <a:schemeClr val="tx1"/>
                        </a:solidFill>
                      </a:endParaRPr>
                    </a:p>
                  </a:txBody>
                  <a:tcPr marL="121920" marR="121920" marT="45700" marB="45700">
                    <a:noFill/>
                  </a:tcPr>
                </a:tc>
                <a:tc>
                  <a:txBody>
                    <a:bodyPr/>
                    <a:lstStyle/>
                    <a:p>
                      <a:pPr algn="ctr"/>
                      <a:r>
                        <a:rPr lang="en-US" sz="1800" dirty="0" smtClean="0">
                          <a:solidFill>
                            <a:schemeClr val="tx1"/>
                          </a:solidFill>
                        </a:rPr>
                        <a:t>72</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38</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110</a:t>
                      </a:r>
                      <a:endParaRPr lang="en-US" sz="1800" dirty="0">
                        <a:solidFill>
                          <a:schemeClr val="tx1"/>
                        </a:solidFill>
                      </a:endParaRPr>
                    </a:p>
                  </a:txBody>
                  <a:tcPr marL="121920" marR="121920" marT="45700" marB="45700">
                    <a:noFill/>
                  </a:tcPr>
                </a:tc>
              </a:tr>
              <a:tr h="370681">
                <a:tc>
                  <a:txBody>
                    <a:bodyPr/>
                    <a:lstStyle/>
                    <a:p>
                      <a:r>
                        <a:rPr lang="en-US" sz="1800" b="1" dirty="0" smtClean="0">
                          <a:solidFill>
                            <a:schemeClr val="tx1"/>
                          </a:solidFill>
                        </a:rPr>
                        <a:t>Less than 80%</a:t>
                      </a:r>
                      <a:endParaRPr lang="en-US" sz="1800" b="1" dirty="0">
                        <a:solidFill>
                          <a:schemeClr val="tx1"/>
                        </a:solidFill>
                      </a:endParaRPr>
                    </a:p>
                  </a:txBody>
                  <a:tcPr marL="121920" marR="121920" marT="45700" marB="45700">
                    <a:noFill/>
                  </a:tcPr>
                </a:tc>
                <a:tc>
                  <a:txBody>
                    <a:bodyPr/>
                    <a:lstStyle/>
                    <a:p>
                      <a:pPr algn="ctr"/>
                      <a:r>
                        <a:rPr lang="en-US" sz="1800" dirty="0" smtClean="0">
                          <a:solidFill>
                            <a:schemeClr val="tx1"/>
                          </a:solidFill>
                        </a:rPr>
                        <a:t>42</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48</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90</a:t>
                      </a:r>
                      <a:endParaRPr lang="en-US" sz="1800" dirty="0">
                        <a:solidFill>
                          <a:schemeClr val="tx1"/>
                        </a:solidFill>
                      </a:endParaRPr>
                    </a:p>
                  </a:txBody>
                  <a:tcPr marL="121920" marR="121920" marT="45700" marB="45700">
                    <a:noFill/>
                  </a:tcPr>
                </a:tc>
              </a:tr>
              <a:tr h="370681">
                <a:tc>
                  <a:txBody>
                    <a:bodyPr/>
                    <a:lstStyle/>
                    <a:p>
                      <a:r>
                        <a:rPr lang="en-US" sz="1800" b="1" dirty="0" smtClean="0">
                          <a:solidFill>
                            <a:schemeClr val="tx1"/>
                          </a:solidFill>
                        </a:rPr>
                        <a:t>Total</a:t>
                      </a:r>
                      <a:endParaRPr lang="en-US" sz="1800" b="1" dirty="0">
                        <a:solidFill>
                          <a:schemeClr val="tx1"/>
                        </a:solidFill>
                      </a:endParaRPr>
                    </a:p>
                  </a:txBody>
                  <a:tcPr marL="121920" marR="121920" marT="45700" marB="45700">
                    <a:noFill/>
                  </a:tcPr>
                </a:tc>
                <a:tc>
                  <a:txBody>
                    <a:bodyPr/>
                    <a:lstStyle/>
                    <a:p>
                      <a:pPr algn="ctr"/>
                      <a:r>
                        <a:rPr lang="en-US" sz="1800" dirty="0" smtClean="0">
                          <a:solidFill>
                            <a:schemeClr val="tx1"/>
                          </a:solidFill>
                        </a:rPr>
                        <a:t>114</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86</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200</a:t>
                      </a:r>
                      <a:endParaRPr lang="en-US" sz="1800" dirty="0">
                        <a:solidFill>
                          <a:schemeClr val="tx1"/>
                        </a:solidFill>
                      </a:endParaRPr>
                    </a:p>
                  </a:txBody>
                  <a:tcPr marL="121920" marR="121920" marT="45700" marB="45700">
                    <a:noFill/>
                  </a:tcPr>
                </a:tc>
              </a:tr>
            </a:tbl>
          </a:graphicData>
        </a:graphic>
      </p:graphicFrame>
      <p:sp>
        <p:nvSpPr>
          <p:cNvPr id="4" name="Rectangle 3"/>
          <p:cNvSpPr/>
          <p:nvPr/>
        </p:nvSpPr>
        <p:spPr>
          <a:xfrm>
            <a:off x="1828800" y="2438400"/>
            <a:ext cx="8026400" cy="1447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6896" name="Object 2"/>
          <p:cNvGraphicFramePr>
            <a:graphicFrameLocks noChangeAspect="1"/>
          </p:cNvGraphicFramePr>
          <p:nvPr/>
        </p:nvGraphicFramePr>
        <p:xfrm>
          <a:off x="6807200" y="4533901"/>
          <a:ext cx="3168651" cy="765175"/>
        </p:xfrm>
        <a:graphic>
          <a:graphicData uri="http://schemas.openxmlformats.org/presentationml/2006/ole">
            <p:oleObj spid="_x0000_s84994" name="Equation" r:id="rId3" imgW="1218671" imgH="393529" progId="">
              <p:embed/>
            </p:oleObj>
          </a:graphicData>
        </a:graphic>
      </p:graphicFrame>
      <p:graphicFrame>
        <p:nvGraphicFramePr>
          <p:cNvPr id="36897" name="Object 3"/>
          <p:cNvGraphicFramePr>
            <a:graphicFrameLocks noChangeAspect="1"/>
          </p:cNvGraphicFramePr>
          <p:nvPr/>
        </p:nvGraphicFramePr>
        <p:xfrm>
          <a:off x="2125134" y="4524376"/>
          <a:ext cx="3799417" cy="765175"/>
        </p:xfrm>
        <a:graphic>
          <a:graphicData uri="http://schemas.openxmlformats.org/presentationml/2006/ole">
            <p:oleObj spid="_x0000_s84995" name="Equation" r:id="rId4" imgW="1459866" imgH="393529" progId="">
              <p:embed/>
            </p:oleObj>
          </a:graphicData>
        </a:graphic>
      </p:graphicFrame>
      <p:sp>
        <p:nvSpPr>
          <p:cNvPr id="11" name="Oval 10"/>
          <p:cNvSpPr/>
          <p:nvPr/>
        </p:nvSpPr>
        <p:spPr>
          <a:xfrm>
            <a:off x="8940800" y="3552825"/>
            <a:ext cx="812800" cy="37147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Oval 11"/>
          <p:cNvSpPr/>
          <p:nvPr/>
        </p:nvSpPr>
        <p:spPr>
          <a:xfrm>
            <a:off x="4876800" y="3552825"/>
            <a:ext cx="812800" cy="333375"/>
          </a:xfrm>
          <a:prstGeom prst="ellipse">
            <a:avLst/>
          </a:prstGeom>
          <a:noFill/>
          <a:ln>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3" name="Straight Arrow Connector 12"/>
          <p:cNvCxnSpPr>
            <a:stCxn id="12" idx="3"/>
          </p:cNvCxnSpPr>
          <p:nvPr/>
        </p:nvCxnSpPr>
        <p:spPr>
          <a:xfrm flipH="1">
            <a:off x="4241800" y="3836988"/>
            <a:ext cx="753533" cy="658812"/>
          </a:xfrm>
          <a:prstGeom prst="straightConnector1">
            <a:avLst/>
          </a:prstGeom>
          <a:ln w="25400">
            <a:solidFill>
              <a:srgbClr val="00B4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3"/>
          </p:cNvCxnSpPr>
          <p:nvPr/>
        </p:nvCxnSpPr>
        <p:spPr>
          <a:xfrm flipH="1">
            <a:off x="8432800" y="3870326"/>
            <a:ext cx="626533" cy="625475"/>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876800" y="2819401"/>
            <a:ext cx="812800" cy="333375"/>
          </a:xfrm>
          <a:prstGeom prst="ellipse">
            <a:avLst/>
          </a:prstGeom>
          <a:noFill/>
          <a:ln>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Oval 23"/>
          <p:cNvSpPr/>
          <p:nvPr/>
        </p:nvSpPr>
        <p:spPr>
          <a:xfrm>
            <a:off x="8940800" y="2828926"/>
            <a:ext cx="812800" cy="37147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6904" name="Rectangle 18"/>
          <p:cNvSpPr>
            <a:spLocks noChangeArrowheads="1"/>
          </p:cNvSpPr>
          <p:nvPr/>
        </p:nvSpPr>
        <p:spPr bwMode="auto">
          <a:xfrm>
            <a:off x="745067" y="5545139"/>
            <a:ext cx="10837333" cy="830997"/>
          </a:xfrm>
          <a:prstGeom prst="rect">
            <a:avLst/>
          </a:prstGeom>
          <a:noFill/>
          <a:ln w="9525">
            <a:noFill/>
            <a:miter lim="800000"/>
            <a:headEnd/>
            <a:tailEnd/>
          </a:ln>
        </p:spPr>
        <p:txBody>
          <a:bodyPr wrap="square">
            <a:spAutoFit/>
          </a:bodyPr>
          <a:lstStyle/>
          <a:p>
            <a:pPr eaLnBrk="1" hangingPunct="1">
              <a:spcBef>
                <a:spcPts val="2400"/>
              </a:spcBef>
            </a:pPr>
            <a:r>
              <a:rPr lang="en-US" sz="2400" dirty="0"/>
              <a:t>Since </a:t>
            </a:r>
            <a:r>
              <a:rPr lang="en-US" sz="2400" i="1" dirty="0"/>
              <a:t>P(A|B) ≠ P(A),</a:t>
            </a:r>
            <a:r>
              <a:rPr lang="en-US" sz="2400" dirty="0"/>
              <a:t> the grade in the course and the interest in the subject are dependent </a:t>
            </a:r>
          </a:p>
        </p:txBody>
      </p:sp>
      <p:sp>
        <p:nvSpPr>
          <p:cNvPr id="36905" name="TextBox 19"/>
          <p:cNvSpPr txBox="1">
            <a:spLocks noChangeArrowheads="1"/>
          </p:cNvSpPr>
          <p:nvPr/>
        </p:nvSpPr>
        <p:spPr bwMode="auto">
          <a:xfrm>
            <a:off x="6096000" y="4648201"/>
            <a:ext cx="711200" cy="461963"/>
          </a:xfrm>
          <a:prstGeom prst="rect">
            <a:avLst/>
          </a:prstGeom>
          <a:noFill/>
          <a:ln w="9525">
            <a:noFill/>
            <a:miter lim="800000"/>
            <a:headEnd/>
            <a:tailEnd/>
          </a:ln>
        </p:spPr>
        <p:txBody>
          <a:bodyPr>
            <a:spAutoFit/>
          </a:bodyPr>
          <a:lstStyle/>
          <a:p>
            <a:pPr eaLnBrk="1" hangingPunct="1"/>
            <a:r>
              <a:rPr lang="en-US" sz="2400"/>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1"/>
          <p:cNvSpPr txBox="1">
            <a:spLocks noChangeArrowheads="1"/>
          </p:cNvSpPr>
          <p:nvPr/>
        </p:nvSpPr>
        <p:spPr>
          <a:xfrm>
            <a:off x="258763" y="1600200"/>
            <a:ext cx="4999037" cy="4525963"/>
          </a:xfrm>
          <a:prstGeom prst="rect">
            <a:avLst/>
          </a:prstGeom>
          <a:noFill/>
        </p:spPr>
        <p:txBody>
          <a:bodyPr vert="horz" lIns="90488" tIns="44450" rIns="90488" bIns="44450" rtlCol="0">
            <a:normAutofit/>
          </a:bodyPr>
          <a:lstStyle/>
          <a:p>
            <a:pPr marL="533400" marR="0" lvl="0" indent="-533400" algn="l" defTabSz="457200" rtl="0" eaLnBrk="1" fontAlgn="auto" latinLnBrk="0" hangingPunct="1">
              <a:lnSpc>
                <a:spcPct val="100000"/>
              </a:lnSpc>
              <a:spcBef>
                <a:spcPts val="1000"/>
              </a:spcBef>
              <a:spcAft>
                <a:spcPts val="0"/>
              </a:spcAft>
              <a:buClr>
                <a:srgbClr val="8E0D30"/>
              </a:buClr>
              <a:buSzPct val="80000"/>
              <a:buFontTx/>
              <a:buAutoNum type="arabicPeriod"/>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ea typeface="+mn-ea"/>
                <a:cs typeface="+mn-cs"/>
              </a:rPr>
              <a:t>Involves</a:t>
            </a:r>
          </a:p>
          <a:p>
            <a:pPr marL="914400" marR="0" lvl="1" indent="-457200" algn="l" defTabSz="457200" rtl="0" eaLnBrk="1" fontAlgn="auto" latinLnBrk="0" hangingPunct="1">
              <a:lnSpc>
                <a:spcPct val="100000"/>
              </a:lnSpc>
              <a:spcBef>
                <a:spcPts val="1000"/>
              </a:spcBef>
              <a:spcAft>
                <a:spcPts val="0"/>
              </a:spcAft>
              <a:buClr>
                <a:srgbClr val="8E0D30"/>
              </a:buClr>
              <a:buSzPct val="80000"/>
              <a:buFontTx/>
              <a:buChar char="•"/>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ea typeface="+mn-ea"/>
                <a:cs typeface="+mn-cs"/>
              </a:rPr>
              <a:t>Estimation</a:t>
            </a:r>
          </a:p>
          <a:p>
            <a:pPr marL="914400" marR="0" lvl="1" indent="-457200" algn="l" defTabSz="457200" rtl="0" eaLnBrk="1" fontAlgn="auto" latinLnBrk="0" hangingPunct="1">
              <a:lnSpc>
                <a:spcPct val="100000"/>
              </a:lnSpc>
              <a:spcBef>
                <a:spcPts val="1000"/>
              </a:spcBef>
              <a:spcAft>
                <a:spcPts val="0"/>
              </a:spcAft>
              <a:buClr>
                <a:srgbClr val="8E0D30"/>
              </a:buClr>
              <a:buSzPct val="80000"/>
              <a:buFontTx/>
              <a:buChar char="•"/>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ea typeface="+mn-ea"/>
                <a:cs typeface="+mn-cs"/>
              </a:rPr>
              <a:t>Hypothesis </a:t>
            </a:r>
            <a:br>
              <a:rPr kumimoji="0" lang="en-US" sz="2400" b="0" i="0" u="none" strike="noStrike" kern="1200" cap="none" spc="0" normalizeH="0" baseline="0" noProof="0" dirty="0" smtClean="0">
                <a:ln>
                  <a:noFill/>
                </a:ln>
                <a:solidFill>
                  <a:schemeClr val="tx1">
                    <a:lumMod val="75000"/>
                    <a:lumOff val="25000"/>
                  </a:schemeClr>
                </a:solidFill>
                <a:effectLst/>
                <a:uLnTx/>
                <a:uFillTx/>
                <a:ea typeface="+mn-ea"/>
                <a:cs typeface="+mn-cs"/>
              </a:rPr>
            </a:br>
            <a:r>
              <a:rPr kumimoji="0" lang="en-US" sz="2400" b="0" i="0" u="none" strike="noStrike" kern="1200" cap="none" spc="0" normalizeH="0" baseline="0" noProof="0" dirty="0" smtClean="0">
                <a:ln>
                  <a:noFill/>
                </a:ln>
                <a:solidFill>
                  <a:schemeClr val="tx1">
                    <a:lumMod val="75000"/>
                    <a:lumOff val="25000"/>
                  </a:schemeClr>
                </a:solidFill>
                <a:effectLst/>
                <a:uLnTx/>
                <a:uFillTx/>
                <a:ea typeface="+mn-ea"/>
                <a:cs typeface="+mn-cs"/>
              </a:rPr>
              <a:t>Testing</a:t>
            </a:r>
          </a:p>
          <a:p>
            <a:pPr marL="533400" marR="0" lvl="0" indent="-533400" algn="l" defTabSz="457200" rtl="0" eaLnBrk="1" fontAlgn="auto" latinLnBrk="0" hangingPunct="1">
              <a:lnSpc>
                <a:spcPct val="100000"/>
              </a:lnSpc>
              <a:spcBef>
                <a:spcPct val="60000"/>
              </a:spcBef>
              <a:spcAft>
                <a:spcPts val="0"/>
              </a:spcAft>
              <a:buClr>
                <a:srgbClr val="8E0D30"/>
              </a:buClr>
              <a:buSzPct val="80000"/>
              <a:buFontTx/>
              <a:buAutoNum type="arabicPeriod"/>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ea typeface="+mn-ea"/>
                <a:cs typeface="+mn-cs"/>
              </a:rPr>
              <a:t>Purpose</a:t>
            </a:r>
          </a:p>
          <a:p>
            <a:pPr marL="914400" marR="0" lvl="1" indent="-457200" algn="l" defTabSz="457200" rtl="0" eaLnBrk="1" fontAlgn="auto" latinLnBrk="0" hangingPunct="1">
              <a:lnSpc>
                <a:spcPct val="100000"/>
              </a:lnSpc>
              <a:spcBef>
                <a:spcPts val="1000"/>
              </a:spcBef>
              <a:spcAft>
                <a:spcPts val="0"/>
              </a:spcAft>
              <a:buClr>
                <a:srgbClr val="8E0D30"/>
              </a:buClr>
              <a:buSzPct val="80000"/>
              <a:buFontTx/>
              <a:buChar char="•"/>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ea typeface="+mn-ea"/>
                <a:cs typeface="+mn-cs"/>
              </a:rPr>
              <a:t>Make decisions about population characteristics</a:t>
            </a:r>
          </a:p>
        </p:txBody>
      </p:sp>
      <p:sp>
        <p:nvSpPr>
          <p:cNvPr id="5" name="Rectangle 40"/>
          <p:cNvSpPr>
            <a:spLocks noGrp="1" noChangeArrowheads="1"/>
          </p:cNvSpPr>
          <p:nvPr>
            <p:ph type="title"/>
          </p:nvPr>
        </p:nvSpPr>
        <p:spPr>
          <a:xfrm>
            <a:off x="457200" y="274638"/>
            <a:ext cx="8229600" cy="1143000"/>
          </a:xfrm>
          <a:noFill/>
        </p:spPr>
        <p:txBody>
          <a:bodyPr lIns="90488" tIns="44450" rIns="90488" bIns="44450" anchorCtr="1"/>
          <a:lstStyle/>
          <a:p>
            <a:pPr eaLnBrk="1" hangingPunct="1"/>
            <a:r>
              <a:rPr lang="en-US" b="1" dirty="0" smtClean="0"/>
              <a:t>Inferential Statistics</a:t>
            </a:r>
          </a:p>
        </p:txBody>
      </p:sp>
      <p:grpSp>
        <p:nvGrpSpPr>
          <p:cNvPr id="6" name="Group 87"/>
          <p:cNvGrpSpPr>
            <a:grpSpLocks/>
          </p:cNvGrpSpPr>
          <p:nvPr/>
        </p:nvGrpSpPr>
        <p:grpSpPr bwMode="auto">
          <a:xfrm>
            <a:off x="4253089" y="1823156"/>
            <a:ext cx="5867400" cy="4344988"/>
            <a:chOff x="1968" y="1248"/>
            <a:chExt cx="3696" cy="2737"/>
          </a:xfrm>
        </p:grpSpPr>
        <p:grpSp>
          <p:nvGrpSpPr>
            <p:cNvPr id="7" name="Group 14"/>
            <p:cNvGrpSpPr>
              <a:grpSpLocks/>
            </p:cNvGrpSpPr>
            <p:nvPr/>
          </p:nvGrpSpPr>
          <p:grpSpPr bwMode="auto">
            <a:xfrm>
              <a:off x="2296" y="1584"/>
              <a:ext cx="1976" cy="327"/>
              <a:chOff x="2580" y="1923"/>
              <a:chExt cx="1976" cy="327"/>
            </a:xfrm>
          </p:grpSpPr>
          <p:sp>
            <p:nvSpPr>
              <p:cNvPr id="74" name="Freeform 2"/>
              <p:cNvSpPr>
                <a:spLocks/>
              </p:cNvSpPr>
              <p:nvPr/>
            </p:nvSpPr>
            <p:spPr bwMode="auto">
              <a:xfrm>
                <a:off x="2759" y="1992"/>
                <a:ext cx="38" cy="210"/>
              </a:xfrm>
              <a:custGeom>
                <a:avLst/>
                <a:gdLst>
                  <a:gd name="T0" fmla="*/ 24 w 38"/>
                  <a:gd name="T1" fmla="*/ 2 h 210"/>
                  <a:gd name="T2" fmla="*/ 16 w 38"/>
                  <a:gd name="T3" fmla="*/ 0 h 210"/>
                  <a:gd name="T4" fmla="*/ 8 w 38"/>
                  <a:gd name="T5" fmla="*/ 0 h 210"/>
                  <a:gd name="T6" fmla="*/ 2 w 38"/>
                  <a:gd name="T7" fmla="*/ 1 h 210"/>
                  <a:gd name="T8" fmla="*/ 1 w 38"/>
                  <a:gd name="T9" fmla="*/ 9 h 210"/>
                  <a:gd name="T10" fmla="*/ 1 w 38"/>
                  <a:gd name="T11" fmla="*/ 14 h 210"/>
                  <a:gd name="T12" fmla="*/ 4 w 38"/>
                  <a:gd name="T13" fmla="*/ 22 h 210"/>
                  <a:gd name="T14" fmla="*/ 7 w 38"/>
                  <a:gd name="T15" fmla="*/ 22 h 210"/>
                  <a:gd name="T16" fmla="*/ 2 w 38"/>
                  <a:gd name="T17" fmla="*/ 31 h 210"/>
                  <a:gd name="T18" fmla="*/ 0 w 38"/>
                  <a:gd name="T19" fmla="*/ 44 h 210"/>
                  <a:gd name="T20" fmla="*/ 0 w 38"/>
                  <a:gd name="T21" fmla="*/ 57 h 210"/>
                  <a:gd name="T22" fmla="*/ 1 w 38"/>
                  <a:gd name="T23" fmla="*/ 72 h 210"/>
                  <a:gd name="T24" fmla="*/ 2 w 38"/>
                  <a:gd name="T25" fmla="*/ 87 h 210"/>
                  <a:gd name="T26" fmla="*/ 7 w 38"/>
                  <a:gd name="T27" fmla="*/ 88 h 210"/>
                  <a:gd name="T28" fmla="*/ 7 w 38"/>
                  <a:gd name="T29" fmla="*/ 92 h 210"/>
                  <a:gd name="T30" fmla="*/ 10 w 38"/>
                  <a:gd name="T31" fmla="*/ 94 h 210"/>
                  <a:gd name="T32" fmla="*/ 10 w 38"/>
                  <a:gd name="T33" fmla="*/ 110 h 210"/>
                  <a:gd name="T34" fmla="*/ 12 w 38"/>
                  <a:gd name="T35" fmla="*/ 112 h 210"/>
                  <a:gd name="T36" fmla="*/ 12 w 38"/>
                  <a:gd name="T37" fmla="*/ 141 h 210"/>
                  <a:gd name="T38" fmla="*/ 12 w 38"/>
                  <a:gd name="T39" fmla="*/ 158 h 210"/>
                  <a:gd name="T40" fmla="*/ 8 w 38"/>
                  <a:gd name="T41" fmla="*/ 178 h 210"/>
                  <a:gd name="T42" fmla="*/ 7 w 38"/>
                  <a:gd name="T43" fmla="*/ 204 h 210"/>
                  <a:gd name="T44" fmla="*/ 11 w 38"/>
                  <a:gd name="T45" fmla="*/ 206 h 210"/>
                  <a:gd name="T46" fmla="*/ 11 w 38"/>
                  <a:gd name="T47" fmla="*/ 209 h 210"/>
                  <a:gd name="T48" fmla="*/ 17 w 38"/>
                  <a:gd name="T49" fmla="*/ 209 h 210"/>
                  <a:gd name="T50" fmla="*/ 18 w 38"/>
                  <a:gd name="T51" fmla="*/ 208 h 210"/>
                  <a:gd name="T52" fmla="*/ 21 w 38"/>
                  <a:gd name="T53" fmla="*/ 208 h 210"/>
                  <a:gd name="T54" fmla="*/ 21 w 38"/>
                  <a:gd name="T55" fmla="*/ 209 h 210"/>
                  <a:gd name="T56" fmla="*/ 25 w 38"/>
                  <a:gd name="T57" fmla="*/ 209 h 210"/>
                  <a:gd name="T58" fmla="*/ 35 w 38"/>
                  <a:gd name="T59" fmla="*/ 208 h 210"/>
                  <a:gd name="T60" fmla="*/ 35 w 38"/>
                  <a:gd name="T61" fmla="*/ 206 h 210"/>
                  <a:gd name="T62" fmla="*/ 26 w 38"/>
                  <a:gd name="T63" fmla="*/ 202 h 210"/>
                  <a:gd name="T64" fmla="*/ 26 w 38"/>
                  <a:gd name="T65" fmla="*/ 198 h 210"/>
                  <a:gd name="T66" fmla="*/ 35 w 38"/>
                  <a:gd name="T67" fmla="*/ 196 h 210"/>
                  <a:gd name="T68" fmla="*/ 35 w 38"/>
                  <a:gd name="T69" fmla="*/ 194 h 210"/>
                  <a:gd name="T70" fmla="*/ 29 w 38"/>
                  <a:gd name="T71" fmla="*/ 190 h 210"/>
                  <a:gd name="T72" fmla="*/ 29 w 38"/>
                  <a:gd name="T73" fmla="*/ 161 h 210"/>
                  <a:gd name="T74" fmla="*/ 30 w 38"/>
                  <a:gd name="T75" fmla="*/ 135 h 210"/>
                  <a:gd name="T76" fmla="*/ 30 w 38"/>
                  <a:gd name="T77" fmla="*/ 109 h 210"/>
                  <a:gd name="T78" fmla="*/ 30 w 38"/>
                  <a:gd name="T79" fmla="*/ 94 h 210"/>
                  <a:gd name="T80" fmla="*/ 30 w 38"/>
                  <a:gd name="T81" fmla="*/ 90 h 210"/>
                  <a:gd name="T82" fmla="*/ 30 w 38"/>
                  <a:gd name="T83" fmla="*/ 69 h 210"/>
                  <a:gd name="T84" fmla="*/ 37 w 38"/>
                  <a:gd name="T85" fmla="*/ 64 h 210"/>
                  <a:gd name="T86" fmla="*/ 37 w 38"/>
                  <a:gd name="T87" fmla="*/ 62 h 210"/>
                  <a:gd name="T88" fmla="*/ 23 w 38"/>
                  <a:gd name="T89" fmla="*/ 33 h 210"/>
                  <a:gd name="T90" fmla="*/ 16 w 38"/>
                  <a:gd name="T91" fmla="*/ 30 h 210"/>
                  <a:gd name="T92" fmla="*/ 17 w 38"/>
                  <a:gd name="T93" fmla="*/ 28 h 210"/>
                  <a:gd name="T94" fmla="*/ 21 w 38"/>
                  <a:gd name="T95" fmla="*/ 26 h 210"/>
                  <a:gd name="T96" fmla="*/ 21 w 38"/>
                  <a:gd name="T97" fmla="*/ 25 h 210"/>
                  <a:gd name="T98" fmla="*/ 23 w 38"/>
                  <a:gd name="T99" fmla="*/ 24 h 210"/>
                  <a:gd name="T100" fmla="*/ 23 w 38"/>
                  <a:gd name="T101" fmla="*/ 22 h 210"/>
                  <a:gd name="T102" fmla="*/ 24 w 38"/>
                  <a:gd name="T103" fmla="*/ 21 h 210"/>
                  <a:gd name="T104" fmla="*/ 23 w 38"/>
                  <a:gd name="T105" fmla="*/ 20 h 210"/>
                  <a:gd name="T106" fmla="*/ 24 w 38"/>
                  <a:gd name="T107" fmla="*/ 19 h 210"/>
                  <a:gd name="T108" fmla="*/ 21 w 38"/>
                  <a:gd name="T109" fmla="*/ 14 h 210"/>
                  <a:gd name="T110" fmla="*/ 23 w 38"/>
                  <a:gd name="T111" fmla="*/ 12 h 210"/>
                  <a:gd name="T112" fmla="*/ 21 w 38"/>
                  <a:gd name="T113" fmla="*/ 9 h 210"/>
                  <a:gd name="T114" fmla="*/ 24 w 38"/>
                  <a:gd name="T115" fmla="*/ 7 h 210"/>
                  <a:gd name="T116" fmla="*/ 24 w 38"/>
                  <a:gd name="T117" fmla="*/ 2 h 21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
                  <a:gd name="T178" fmla="*/ 0 h 210"/>
                  <a:gd name="T179" fmla="*/ 38 w 38"/>
                  <a:gd name="T180" fmla="*/ 210 h 21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 h="210">
                    <a:moveTo>
                      <a:pt x="24" y="2"/>
                    </a:moveTo>
                    <a:lnTo>
                      <a:pt x="16" y="0"/>
                    </a:lnTo>
                    <a:lnTo>
                      <a:pt x="8" y="0"/>
                    </a:lnTo>
                    <a:lnTo>
                      <a:pt x="2" y="1"/>
                    </a:lnTo>
                    <a:lnTo>
                      <a:pt x="1" y="9"/>
                    </a:lnTo>
                    <a:lnTo>
                      <a:pt x="1" y="14"/>
                    </a:lnTo>
                    <a:lnTo>
                      <a:pt x="4" y="22"/>
                    </a:lnTo>
                    <a:lnTo>
                      <a:pt x="7" y="22"/>
                    </a:lnTo>
                    <a:lnTo>
                      <a:pt x="2" y="31"/>
                    </a:lnTo>
                    <a:lnTo>
                      <a:pt x="0" y="44"/>
                    </a:lnTo>
                    <a:lnTo>
                      <a:pt x="0" y="57"/>
                    </a:lnTo>
                    <a:lnTo>
                      <a:pt x="1" y="72"/>
                    </a:lnTo>
                    <a:lnTo>
                      <a:pt x="2" y="87"/>
                    </a:lnTo>
                    <a:lnTo>
                      <a:pt x="7" y="88"/>
                    </a:lnTo>
                    <a:lnTo>
                      <a:pt x="7" y="92"/>
                    </a:lnTo>
                    <a:lnTo>
                      <a:pt x="10" y="94"/>
                    </a:lnTo>
                    <a:lnTo>
                      <a:pt x="10" y="110"/>
                    </a:lnTo>
                    <a:lnTo>
                      <a:pt x="12" y="112"/>
                    </a:lnTo>
                    <a:lnTo>
                      <a:pt x="12" y="141"/>
                    </a:lnTo>
                    <a:lnTo>
                      <a:pt x="12" y="158"/>
                    </a:lnTo>
                    <a:lnTo>
                      <a:pt x="8" y="178"/>
                    </a:lnTo>
                    <a:lnTo>
                      <a:pt x="7" y="204"/>
                    </a:lnTo>
                    <a:lnTo>
                      <a:pt x="11" y="206"/>
                    </a:lnTo>
                    <a:lnTo>
                      <a:pt x="11" y="209"/>
                    </a:lnTo>
                    <a:lnTo>
                      <a:pt x="17" y="209"/>
                    </a:lnTo>
                    <a:lnTo>
                      <a:pt x="18" y="208"/>
                    </a:lnTo>
                    <a:lnTo>
                      <a:pt x="21" y="208"/>
                    </a:lnTo>
                    <a:lnTo>
                      <a:pt x="21" y="209"/>
                    </a:lnTo>
                    <a:lnTo>
                      <a:pt x="25" y="209"/>
                    </a:lnTo>
                    <a:lnTo>
                      <a:pt x="35" y="208"/>
                    </a:lnTo>
                    <a:lnTo>
                      <a:pt x="35" y="206"/>
                    </a:lnTo>
                    <a:lnTo>
                      <a:pt x="26" y="202"/>
                    </a:lnTo>
                    <a:lnTo>
                      <a:pt x="26" y="198"/>
                    </a:lnTo>
                    <a:lnTo>
                      <a:pt x="35" y="196"/>
                    </a:lnTo>
                    <a:lnTo>
                      <a:pt x="35" y="194"/>
                    </a:lnTo>
                    <a:lnTo>
                      <a:pt x="29" y="190"/>
                    </a:lnTo>
                    <a:lnTo>
                      <a:pt x="29" y="161"/>
                    </a:lnTo>
                    <a:lnTo>
                      <a:pt x="30" y="135"/>
                    </a:lnTo>
                    <a:lnTo>
                      <a:pt x="30" y="109"/>
                    </a:lnTo>
                    <a:lnTo>
                      <a:pt x="30" y="94"/>
                    </a:lnTo>
                    <a:lnTo>
                      <a:pt x="30" y="90"/>
                    </a:lnTo>
                    <a:lnTo>
                      <a:pt x="30" y="69"/>
                    </a:lnTo>
                    <a:lnTo>
                      <a:pt x="37" y="64"/>
                    </a:lnTo>
                    <a:lnTo>
                      <a:pt x="37" y="62"/>
                    </a:lnTo>
                    <a:lnTo>
                      <a:pt x="23" y="33"/>
                    </a:lnTo>
                    <a:lnTo>
                      <a:pt x="16" y="30"/>
                    </a:lnTo>
                    <a:lnTo>
                      <a:pt x="17" y="28"/>
                    </a:lnTo>
                    <a:lnTo>
                      <a:pt x="21" y="26"/>
                    </a:lnTo>
                    <a:lnTo>
                      <a:pt x="21" y="25"/>
                    </a:lnTo>
                    <a:lnTo>
                      <a:pt x="23" y="24"/>
                    </a:lnTo>
                    <a:lnTo>
                      <a:pt x="23" y="22"/>
                    </a:lnTo>
                    <a:lnTo>
                      <a:pt x="24" y="21"/>
                    </a:lnTo>
                    <a:lnTo>
                      <a:pt x="23" y="20"/>
                    </a:lnTo>
                    <a:lnTo>
                      <a:pt x="24" y="19"/>
                    </a:lnTo>
                    <a:lnTo>
                      <a:pt x="21" y="14"/>
                    </a:lnTo>
                    <a:lnTo>
                      <a:pt x="23" y="12"/>
                    </a:lnTo>
                    <a:lnTo>
                      <a:pt x="21" y="9"/>
                    </a:lnTo>
                    <a:lnTo>
                      <a:pt x="24" y="7"/>
                    </a:lnTo>
                    <a:lnTo>
                      <a:pt x="24" y="2"/>
                    </a:lnTo>
                  </a:path>
                </a:pathLst>
              </a:custGeom>
              <a:solidFill>
                <a:srgbClr val="EDA07C"/>
              </a:solidFill>
              <a:ln w="12700" cap="rnd" cmpd="sng">
                <a:noFill/>
                <a:prstDash val="solid"/>
                <a:round/>
                <a:headEnd type="none" w="med" len="med"/>
                <a:tailEnd type="none" w="med" len="med"/>
              </a:ln>
            </p:spPr>
            <p:txBody>
              <a:bodyPr/>
              <a:lstStyle/>
              <a:p>
                <a:endParaRPr lang="en-US"/>
              </a:p>
            </p:txBody>
          </p:sp>
          <p:sp>
            <p:nvSpPr>
              <p:cNvPr id="75" name="Freeform 3"/>
              <p:cNvSpPr>
                <a:spLocks/>
              </p:cNvSpPr>
              <p:nvPr/>
            </p:nvSpPr>
            <p:spPr bwMode="auto">
              <a:xfrm>
                <a:off x="2580" y="1998"/>
                <a:ext cx="68" cy="241"/>
              </a:xfrm>
              <a:custGeom>
                <a:avLst/>
                <a:gdLst>
                  <a:gd name="T0" fmla="*/ 40 w 68"/>
                  <a:gd name="T1" fmla="*/ 3 h 241"/>
                  <a:gd name="T2" fmla="*/ 54 w 68"/>
                  <a:gd name="T3" fmla="*/ 0 h 241"/>
                  <a:gd name="T4" fmla="*/ 59 w 68"/>
                  <a:gd name="T5" fmla="*/ 5 h 241"/>
                  <a:gd name="T6" fmla="*/ 61 w 68"/>
                  <a:gd name="T7" fmla="*/ 3 h 241"/>
                  <a:gd name="T8" fmla="*/ 64 w 68"/>
                  <a:gd name="T9" fmla="*/ 14 h 241"/>
                  <a:gd name="T10" fmla="*/ 57 w 68"/>
                  <a:gd name="T11" fmla="*/ 20 h 241"/>
                  <a:gd name="T12" fmla="*/ 56 w 68"/>
                  <a:gd name="T13" fmla="*/ 26 h 241"/>
                  <a:gd name="T14" fmla="*/ 55 w 68"/>
                  <a:gd name="T15" fmla="*/ 27 h 241"/>
                  <a:gd name="T16" fmla="*/ 54 w 68"/>
                  <a:gd name="T17" fmla="*/ 32 h 241"/>
                  <a:gd name="T18" fmla="*/ 48 w 68"/>
                  <a:gd name="T19" fmla="*/ 34 h 241"/>
                  <a:gd name="T20" fmla="*/ 48 w 68"/>
                  <a:gd name="T21" fmla="*/ 36 h 241"/>
                  <a:gd name="T22" fmla="*/ 57 w 68"/>
                  <a:gd name="T23" fmla="*/ 43 h 241"/>
                  <a:gd name="T24" fmla="*/ 64 w 68"/>
                  <a:gd name="T25" fmla="*/ 77 h 241"/>
                  <a:gd name="T26" fmla="*/ 59 w 68"/>
                  <a:gd name="T27" fmla="*/ 86 h 241"/>
                  <a:gd name="T28" fmla="*/ 59 w 68"/>
                  <a:gd name="T29" fmla="*/ 149 h 241"/>
                  <a:gd name="T30" fmla="*/ 52 w 68"/>
                  <a:gd name="T31" fmla="*/ 151 h 241"/>
                  <a:gd name="T32" fmla="*/ 50 w 68"/>
                  <a:gd name="T33" fmla="*/ 162 h 241"/>
                  <a:gd name="T34" fmla="*/ 48 w 68"/>
                  <a:gd name="T35" fmla="*/ 189 h 241"/>
                  <a:gd name="T36" fmla="*/ 48 w 68"/>
                  <a:gd name="T37" fmla="*/ 202 h 241"/>
                  <a:gd name="T38" fmla="*/ 59 w 68"/>
                  <a:gd name="T39" fmla="*/ 211 h 241"/>
                  <a:gd name="T40" fmla="*/ 67 w 68"/>
                  <a:gd name="T41" fmla="*/ 216 h 241"/>
                  <a:gd name="T42" fmla="*/ 67 w 68"/>
                  <a:gd name="T43" fmla="*/ 219 h 241"/>
                  <a:gd name="T44" fmla="*/ 50 w 68"/>
                  <a:gd name="T45" fmla="*/ 215 h 241"/>
                  <a:gd name="T46" fmla="*/ 48 w 68"/>
                  <a:gd name="T47" fmla="*/ 212 h 241"/>
                  <a:gd name="T48" fmla="*/ 46 w 68"/>
                  <a:gd name="T49" fmla="*/ 215 h 241"/>
                  <a:gd name="T50" fmla="*/ 44 w 68"/>
                  <a:gd name="T51" fmla="*/ 215 h 241"/>
                  <a:gd name="T52" fmla="*/ 42 w 68"/>
                  <a:gd name="T53" fmla="*/ 204 h 241"/>
                  <a:gd name="T54" fmla="*/ 40 w 68"/>
                  <a:gd name="T55" fmla="*/ 159 h 241"/>
                  <a:gd name="T56" fmla="*/ 37 w 68"/>
                  <a:gd name="T57" fmla="*/ 159 h 241"/>
                  <a:gd name="T58" fmla="*/ 28 w 68"/>
                  <a:gd name="T59" fmla="*/ 199 h 241"/>
                  <a:gd name="T60" fmla="*/ 28 w 68"/>
                  <a:gd name="T61" fmla="*/ 225 h 241"/>
                  <a:gd name="T62" fmla="*/ 24 w 68"/>
                  <a:gd name="T63" fmla="*/ 237 h 241"/>
                  <a:gd name="T64" fmla="*/ 20 w 68"/>
                  <a:gd name="T65" fmla="*/ 240 h 241"/>
                  <a:gd name="T66" fmla="*/ 18 w 68"/>
                  <a:gd name="T67" fmla="*/ 233 h 241"/>
                  <a:gd name="T68" fmla="*/ 21 w 68"/>
                  <a:gd name="T69" fmla="*/ 226 h 241"/>
                  <a:gd name="T70" fmla="*/ 24 w 68"/>
                  <a:gd name="T71" fmla="*/ 210 h 241"/>
                  <a:gd name="T72" fmla="*/ 24 w 68"/>
                  <a:gd name="T73" fmla="*/ 152 h 241"/>
                  <a:gd name="T74" fmla="*/ 28 w 68"/>
                  <a:gd name="T75" fmla="*/ 96 h 241"/>
                  <a:gd name="T76" fmla="*/ 21 w 68"/>
                  <a:gd name="T77" fmla="*/ 91 h 241"/>
                  <a:gd name="T78" fmla="*/ 21 w 68"/>
                  <a:gd name="T79" fmla="*/ 83 h 241"/>
                  <a:gd name="T80" fmla="*/ 21 w 68"/>
                  <a:gd name="T81" fmla="*/ 68 h 241"/>
                  <a:gd name="T82" fmla="*/ 14 w 68"/>
                  <a:gd name="T83" fmla="*/ 72 h 241"/>
                  <a:gd name="T84" fmla="*/ 21 w 68"/>
                  <a:gd name="T85" fmla="*/ 81 h 241"/>
                  <a:gd name="T86" fmla="*/ 21 w 68"/>
                  <a:gd name="T87" fmla="*/ 90 h 241"/>
                  <a:gd name="T88" fmla="*/ 14 w 68"/>
                  <a:gd name="T89" fmla="*/ 85 h 241"/>
                  <a:gd name="T90" fmla="*/ 11 w 68"/>
                  <a:gd name="T91" fmla="*/ 79 h 241"/>
                  <a:gd name="T92" fmla="*/ 7 w 68"/>
                  <a:gd name="T93" fmla="*/ 80 h 241"/>
                  <a:gd name="T94" fmla="*/ 0 w 68"/>
                  <a:gd name="T95" fmla="*/ 72 h 241"/>
                  <a:gd name="T96" fmla="*/ 0 w 68"/>
                  <a:gd name="T97" fmla="*/ 68 h 241"/>
                  <a:gd name="T98" fmla="*/ 4 w 68"/>
                  <a:gd name="T99" fmla="*/ 67 h 241"/>
                  <a:gd name="T100" fmla="*/ 12 w 68"/>
                  <a:gd name="T101" fmla="*/ 56 h 241"/>
                  <a:gd name="T102" fmla="*/ 21 w 68"/>
                  <a:gd name="T103" fmla="*/ 47 h 241"/>
                  <a:gd name="T104" fmla="*/ 32 w 68"/>
                  <a:gd name="T105" fmla="*/ 36 h 241"/>
                  <a:gd name="T106" fmla="*/ 40 w 68"/>
                  <a:gd name="T107" fmla="*/ 32 h 241"/>
                  <a:gd name="T108" fmla="*/ 40 w 68"/>
                  <a:gd name="T109" fmla="*/ 25 h 241"/>
                  <a:gd name="T110" fmla="*/ 37 w 68"/>
                  <a:gd name="T111" fmla="*/ 21 h 241"/>
                  <a:gd name="T112" fmla="*/ 37 w 68"/>
                  <a:gd name="T113" fmla="*/ 12 h 241"/>
                  <a:gd name="T114" fmla="*/ 35 w 68"/>
                  <a:gd name="T115" fmla="*/ 10 h 241"/>
                  <a:gd name="T116" fmla="*/ 40 w 68"/>
                  <a:gd name="T117" fmla="*/ 3 h 24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241"/>
                  <a:gd name="T179" fmla="*/ 68 w 68"/>
                  <a:gd name="T180" fmla="*/ 241 h 24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241">
                    <a:moveTo>
                      <a:pt x="40" y="3"/>
                    </a:moveTo>
                    <a:lnTo>
                      <a:pt x="54" y="0"/>
                    </a:lnTo>
                    <a:lnTo>
                      <a:pt x="59" y="5"/>
                    </a:lnTo>
                    <a:lnTo>
                      <a:pt x="61" y="3"/>
                    </a:lnTo>
                    <a:lnTo>
                      <a:pt x="64" y="14"/>
                    </a:lnTo>
                    <a:lnTo>
                      <a:pt x="57" y="20"/>
                    </a:lnTo>
                    <a:lnTo>
                      <a:pt x="56" y="26"/>
                    </a:lnTo>
                    <a:lnTo>
                      <a:pt x="55" y="27"/>
                    </a:lnTo>
                    <a:lnTo>
                      <a:pt x="54" y="32"/>
                    </a:lnTo>
                    <a:lnTo>
                      <a:pt x="48" y="34"/>
                    </a:lnTo>
                    <a:lnTo>
                      <a:pt x="48" y="36"/>
                    </a:lnTo>
                    <a:lnTo>
                      <a:pt x="57" y="43"/>
                    </a:lnTo>
                    <a:lnTo>
                      <a:pt x="64" y="77"/>
                    </a:lnTo>
                    <a:lnTo>
                      <a:pt x="59" y="86"/>
                    </a:lnTo>
                    <a:lnTo>
                      <a:pt x="59" y="149"/>
                    </a:lnTo>
                    <a:lnTo>
                      <a:pt x="52" y="151"/>
                    </a:lnTo>
                    <a:lnTo>
                      <a:pt x="50" y="162"/>
                    </a:lnTo>
                    <a:lnTo>
                      <a:pt x="48" y="189"/>
                    </a:lnTo>
                    <a:lnTo>
                      <a:pt x="48" y="202"/>
                    </a:lnTo>
                    <a:lnTo>
                      <a:pt x="59" y="211"/>
                    </a:lnTo>
                    <a:lnTo>
                      <a:pt x="67" y="216"/>
                    </a:lnTo>
                    <a:lnTo>
                      <a:pt x="67" y="219"/>
                    </a:lnTo>
                    <a:lnTo>
                      <a:pt x="50" y="215"/>
                    </a:lnTo>
                    <a:lnTo>
                      <a:pt x="48" y="212"/>
                    </a:lnTo>
                    <a:lnTo>
                      <a:pt x="46" y="215"/>
                    </a:lnTo>
                    <a:lnTo>
                      <a:pt x="44" y="215"/>
                    </a:lnTo>
                    <a:lnTo>
                      <a:pt x="42" y="204"/>
                    </a:lnTo>
                    <a:lnTo>
                      <a:pt x="40" y="159"/>
                    </a:lnTo>
                    <a:lnTo>
                      <a:pt x="37" y="159"/>
                    </a:lnTo>
                    <a:lnTo>
                      <a:pt x="28" y="199"/>
                    </a:lnTo>
                    <a:lnTo>
                      <a:pt x="28" y="225"/>
                    </a:lnTo>
                    <a:lnTo>
                      <a:pt x="24" y="237"/>
                    </a:lnTo>
                    <a:lnTo>
                      <a:pt x="20" y="240"/>
                    </a:lnTo>
                    <a:lnTo>
                      <a:pt x="18" y="233"/>
                    </a:lnTo>
                    <a:lnTo>
                      <a:pt x="21" y="226"/>
                    </a:lnTo>
                    <a:lnTo>
                      <a:pt x="24" y="210"/>
                    </a:lnTo>
                    <a:lnTo>
                      <a:pt x="24" y="152"/>
                    </a:lnTo>
                    <a:lnTo>
                      <a:pt x="28" y="96"/>
                    </a:lnTo>
                    <a:lnTo>
                      <a:pt x="21" y="91"/>
                    </a:lnTo>
                    <a:lnTo>
                      <a:pt x="21" y="83"/>
                    </a:lnTo>
                    <a:lnTo>
                      <a:pt x="21" y="68"/>
                    </a:lnTo>
                    <a:lnTo>
                      <a:pt x="14" y="72"/>
                    </a:lnTo>
                    <a:lnTo>
                      <a:pt x="21" y="81"/>
                    </a:lnTo>
                    <a:lnTo>
                      <a:pt x="21" y="90"/>
                    </a:lnTo>
                    <a:lnTo>
                      <a:pt x="14" y="85"/>
                    </a:lnTo>
                    <a:lnTo>
                      <a:pt x="11" y="79"/>
                    </a:lnTo>
                    <a:lnTo>
                      <a:pt x="7" y="80"/>
                    </a:lnTo>
                    <a:lnTo>
                      <a:pt x="0" y="72"/>
                    </a:lnTo>
                    <a:lnTo>
                      <a:pt x="0" y="68"/>
                    </a:lnTo>
                    <a:lnTo>
                      <a:pt x="4" y="67"/>
                    </a:lnTo>
                    <a:lnTo>
                      <a:pt x="12" y="56"/>
                    </a:lnTo>
                    <a:lnTo>
                      <a:pt x="21" y="47"/>
                    </a:lnTo>
                    <a:lnTo>
                      <a:pt x="32" y="36"/>
                    </a:lnTo>
                    <a:lnTo>
                      <a:pt x="40" y="32"/>
                    </a:lnTo>
                    <a:lnTo>
                      <a:pt x="40" y="25"/>
                    </a:lnTo>
                    <a:lnTo>
                      <a:pt x="37" y="21"/>
                    </a:lnTo>
                    <a:lnTo>
                      <a:pt x="37" y="12"/>
                    </a:lnTo>
                    <a:lnTo>
                      <a:pt x="35" y="10"/>
                    </a:lnTo>
                    <a:lnTo>
                      <a:pt x="40" y="3"/>
                    </a:lnTo>
                  </a:path>
                </a:pathLst>
              </a:custGeom>
              <a:solidFill>
                <a:srgbClr val="EDA07C"/>
              </a:solidFill>
              <a:ln w="12700" cap="rnd" cmpd="sng">
                <a:noFill/>
                <a:prstDash val="solid"/>
                <a:round/>
                <a:headEnd type="none" w="med" len="med"/>
                <a:tailEnd type="none" w="med" len="med"/>
              </a:ln>
            </p:spPr>
            <p:txBody>
              <a:bodyPr/>
              <a:lstStyle/>
              <a:p>
                <a:endParaRPr lang="en-US"/>
              </a:p>
            </p:txBody>
          </p:sp>
          <p:sp>
            <p:nvSpPr>
              <p:cNvPr id="76" name="Freeform 4"/>
              <p:cNvSpPr>
                <a:spLocks/>
              </p:cNvSpPr>
              <p:nvPr/>
            </p:nvSpPr>
            <p:spPr bwMode="auto">
              <a:xfrm>
                <a:off x="2876" y="2006"/>
                <a:ext cx="46" cy="173"/>
              </a:xfrm>
              <a:custGeom>
                <a:avLst/>
                <a:gdLst>
                  <a:gd name="T0" fmla="*/ 27 w 46"/>
                  <a:gd name="T1" fmla="*/ 2 h 173"/>
                  <a:gd name="T2" fmla="*/ 37 w 46"/>
                  <a:gd name="T3" fmla="*/ 0 h 173"/>
                  <a:gd name="T4" fmla="*/ 41 w 46"/>
                  <a:gd name="T5" fmla="*/ 4 h 173"/>
                  <a:gd name="T6" fmla="*/ 42 w 46"/>
                  <a:gd name="T7" fmla="*/ 2 h 173"/>
                  <a:gd name="T8" fmla="*/ 44 w 46"/>
                  <a:gd name="T9" fmla="*/ 11 h 173"/>
                  <a:gd name="T10" fmla="*/ 39 w 46"/>
                  <a:gd name="T11" fmla="*/ 14 h 173"/>
                  <a:gd name="T12" fmla="*/ 39 w 46"/>
                  <a:gd name="T13" fmla="*/ 19 h 173"/>
                  <a:gd name="T14" fmla="*/ 38 w 46"/>
                  <a:gd name="T15" fmla="*/ 19 h 173"/>
                  <a:gd name="T16" fmla="*/ 37 w 46"/>
                  <a:gd name="T17" fmla="*/ 24 h 173"/>
                  <a:gd name="T18" fmla="*/ 33 w 46"/>
                  <a:gd name="T19" fmla="*/ 24 h 173"/>
                  <a:gd name="T20" fmla="*/ 33 w 46"/>
                  <a:gd name="T21" fmla="*/ 26 h 173"/>
                  <a:gd name="T22" fmla="*/ 39 w 46"/>
                  <a:gd name="T23" fmla="*/ 31 h 173"/>
                  <a:gd name="T24" fmla="*/ 44 w 46"/>
                  <a:gd name="T25" fmla="*/ 55 h 173"/>
                  <a:gd name="T26" fmla="*/ 41 w 46"/>
                  <a:gd name="T27" fmla="*/ 62 h 173"/>
                  <a:gd name="T28" fmla="*/ 41 w 46"/>
                  <a:gd name="T29" fmla="*/ 107 h 173"/>
                  <a:gd name="T30" fmla="*/ 36 w 46"/>
                  <a:gd name="T31" fmla="*/ 109 h 173"/>
                  <a:gd name="T32" fmla="*/ 35 w 46"/>
                  <a:gd name="T33" fmla="*/ 117 h 173"/>
                  <a:gd name="T34" fmla="*/ 33 w 46"/>
                  <a:gd name="T35" fmla="*/ 136 h 173"/>
                  <a:gd name="T36" fmla="*/ 33 w 46"/>
                  <a:gd name="T37" fmla="*/ 146 h 173"/>
                  <a:gd name="T38" fmla="*/ 41 w 46"/>
                  <a:gd name="T39" fmla="*/ 153 h 173"/>
                  <a:gd name="T40" fmla="*/ 45 w 46"/>
                  <a:gd name="T41" fmla="*/ 156 h 173"/>
                  <a:gd name="T42" fmla="*/ 45 w 46"/>
                  <a:gd name="T43" fmla="*/ 158 h 173"/>
                  <a:gd name="T44" fmla="*/ 34 w 46"/>
                  <a:gd name="T45" fmla="*/ 155 h 173"/>
                  <a:gd name="T46" fmla="*/ 33 w 46"/>
                  <a:gd name="T47" fmla="*/ 153 h 173"/>
                  <a:gd name="T48" fmla="*/ 31 w 46"/>
                  <a:gd name="T49" fmla="*/ 155 h 173"/>
                  <a:gd name="T50" fmla="*/ 31 w 46"/>
                  <a:gd name="T51" fmla="*/ 155 h 173"/>
                  <a:gd name="T52" fmla="*/ 29 w 46"/>
                  <a:gd name="T53" fmla="*/ 147 h 173"/>
                  <a:gd name="T54" fmla="*/ 27 w 46"/>
                  <a:gd name="T55" fmla="*/ 115 h 173"/>
                  <a:gd name="T56" fmla="*/ 25 w 46"/>
                  <a:gd name="T57" fmla="*/ 115 h 173"/>
                  <a:gd name="T58" fmla="*/ 19 w 46"/>
                  <a:gd name="T59" fmla="*/ 143 h 173"/>
                  <a:gd name="T60" fmla="*/ 19 w 46"/>
                  <a:gd name="T61" fmla="*/ 161 h 173"/>
                  <a:gd name="T62" fmla="*/ 16 w 46"/>
                  <a:gd name="T63" fmla="*/ 171 h 173"/>
                  <a:gd name="T64" fmla="*/ 14 w 46"/>
                  <a:gd name="T65" fmla="*/ 172 h 173"/>
                  <a:gd name="T66" fmla="*/ 12 w 46"/>
                  <a:gd name="T67" fmla="*/ 168 h 173"/>
                  <a:gd name="T68" fmla="*/ 14 w 46"/>
                  <a:gd name="T69" fmla="*/ 163 h 173"/>
                  <a:gd name="T70" fmla="*/ 16 w 46"/>
                  <a:gd name="T71" fmla="*/ 151 h 173"/>
                  <a:gd name="T72" fmla="*/ 17 w 46"/>
                  <a:gd name="T73" fmla="*/ 110 h 173"/>
                  <a:gd name="T74" fmla="*/ 19 w 46"/>
                  <a:gd name="T75" fmla="*/ 70 h 173"/>
                  <a:gd name="T76" fmla="*/ 15 w 46"/>
                  <a:gd name="T77" fmla="*/ 66 h 173"/>
                  <a:gd name="T78" fmla="*/ 15 w 46"/>
                  <a:gd name="T79" fmla="*/ 60 h 173"/>
                  <a:gd name="T80" fmla="*/ 15 w 46"/>
                  <a:gd name="T81" fmla="*/ 49 h 173"/>
                  <a:gd name="T82" fmla="*/ 10 w 46"/>
                  <a:gd name="T83" fmla="*/ 52 h 173"/>
                  <a:gd name="T84" fmla="*/ 14 w 46"/>
                  <a:gd name="T85" fmla="*/ 58 h 173"/>
                  <a:gd name="T86" fmla="*/ 14 w 46"/>
                  <a:gd name="T87" fmla="*/ 65 h 173"/>
                  <a:gd name="T88" fmla="*/ 10 w 46"/>
                  <a:gd name="T89" fmla="*/ 61 h 173"/>
                  <a:gd name="T90" fmla="*/ 8 w 46"/>
                  <a:gd name="T91" fmla="*/ 57 h 173"/>
                  <a:gd name="T92" fmla="*/ 4 w 46"/>
                  <a:gd name="T93" fmla="*/ 58 h 173"/>
                  <a:gd name="T94" fmla="*/ 0 w 46"/>
                  <a:gd name="T95" fmla="*/ 52 h 173"/>
                  <a:gd name="T96" fmla="*/ 0 w 46"/>
                  <a:gd name="T97" fmla="*/ 49 h 173"/>
                  <a:gd name="T98" fmla="*/ 3 w 46"/>
                  <a:gd name="T99" fmla="*/ 48 h 173"/>
                  <a:gd name="T100" fmla="*/ 8 w 46"/>
                  <a:gd name="T101" fmla="*/ 40 h 173"/>
                  <a:gd name="T102" fmla="*/ 14 w 46"/>
                  <a:gd name="T103" fmla="*/ 34 h 173"/>
                  <a:gd name="T104" fmla="*/ 22 w 46"/>
                  <a:gd name="T105" fmla="*/ 26 h 173"/>
                  <a:gd name="T106" fmla="*/ 27 w 46"/>
                  <a:gd name="T107" fmla="*/ 24 h 173"/>
                  <a:gd name="T108" fmla="*/ 27 w 46"/>
                  <a:gd name="T109" fmla="*/ 18 h 173"/>
                  <a:gd name="T110" fmla="*/ 25 w 46"/>
                  <a:gd name="T111" fmla="*/ 15 h 173"/>
                  <a:gd name="T112" fmla="*/ 25 w 46"/>
                  <a:gd name="T113" fmla="*/ 9 h 173"/>
                  <a:gd name="T114" fmla="*/ 24 w 46"/>
                  <a:gd name="T115" fmla="*/ 7 h 173"/>
                  <a:gd name="T116" fmla="*/ 27 w 46"/>
                  <a:gd name="T117" fmla="*/ 2 h 17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173"/>
                  <a:gd name="T179" fmla="*/ 46 w 46"/>
                  <a:gd name="T180" fmla="*/ 173 h 17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173">
                    <a:moveTo>
                      <a:pt x="27" y="2"/>
                    </a:moveTo>
                    <a:lnTo>
                      <a:pt x="37" y="0"/>
                    </a:lnTo>
                    <a:lnTo>
                      <a:pt x="41" y="4"/>
                    </a:lnTo>
                    <a:lnTo>
                      <a:pt x="42" y="2"/>
                    </a:lnTo>
                    <a:lnTo>
                      <a:pt x="44" y="11"/>
                    </a:lnTo>
                    <a:lnTo>
                      <a:pt x="39" y="14"/>
                    </a:lnTo>
                    <a:lnTo>
                      <a:pt x="39" y="19"/>
                    </a:lnTo>
                    <a:lnTo>
                      <a:pt x="38" y="19"/>
                    </a:lnTo>
                    <a:lnTo>
                      <a:pt x="37" y="24"/>
                    </a:lnTo>
                    <a:lnTo>
                      <a:pt x="33" y="24"/>
                    </a:lnTo>
                    <a:lnTo>
                      <a:pt x="33" y="26"/>
                    </a:lnTo>
                    <a:lnTo>
                      <a:pt x="39" y="31"/>
                    </a:lnTo>
                    <a:lnTo>
                      <a:pt x="44" y="55"/>
                    </a:lnTo>
                    <a:lnTo>
                      <a:pt x="41" y="62"/>
                    </a:lnTo>
                    <a:lnTo>
                      <a:pt x="41" y="107"/>
                    </a:lnTo>
                    <a:lnTo>
                      <a:pt x="36" y="109"/>
                    </a:lnTo>
                    <a:lnTo>
                      <a:pt x="35" y="117"/>
                    </a:lnTo>
                    <a:lnTo>
                      <a:pt x="33" y="136"/>
                    </a:lnTo>
                    <a:lnTo>
                      <a:pt x="33" y="146"/>
                    </a:lnTo>
                    <a:lnTo>
                      <a:pt x="41" y="153"/>
                    </a:lnTo>
                    <a:lnTo>
                      <a:pt x="45" y="156"/>
                    </a:lnTo>
                    <a:lnTo>
                      <a:pt x="45" y="158"/>
                    </a:lnTo>
                    <a:lnTo>
                      <a:pt x="34" y="155"/>
                    </a:lnTo>
                    <a:lnTo>
                      <a:pt x="33" y="153"/>
                    </a:lnTo>
                    <a:lnTo>
                      <a:pt x="31" y="155"/>
                    </a:lnTo>
                    <a:lnTo>
                      <a:pt x="29" y="147"/>
                    </a:lnTo>
                    <a:lnTo>
                      <a:pt x="27" y="115"/>
                    </a:lnTo>
                    <a:lnTo>
                      <a:pt x="25" y="115"/>
                    </a:lnTo>
                    <a:lnTo>
                      <a:pt x="19" y="143"/>
                    </a:lnTo>
                    <a:lnTo>
                      <a:pt x="19" y="161"/>
                    </a:lnTo>
                    <a:lnTo>
                      <a:pt x="16" y="171"/>
                    </a:lnTo>
                    <a:lnTo>
                      <a:pt x="14" y="172"/>
                    </a:lnTo>
                    <a:lnTo>
                      <a:pt x="12" y="168"/>
                    </a:lnTo>
                    <a:lnTo>
                      <a:pt x="14" y="163"/>
                    </a:lnTo>
                    <a:lnTo>
                      <a:pt x="16" y="151"/>
                    </a:lnTo>
                    <a:lnTo>
                      <a:pt x="17" y="110"/>
                    </a:lnTo>
                    <a:lnTo>
                      <a:pt x="19" y="70"/>
                    </a:lnTo>
                    <a:lnTo>
                      <a:pt x="15" y="66"/>
                    </a:lnTo>
                    <a:lnTo>
                      <a:pt x="15" y="60"/>
                    </a:lnTo>
                    <a:lnTo>
                      <a:pt x="15" y="49"/>
                    </a:lnTo>
                    <a:lnTo>
                      <a:pt x="10" y="52"/>
                    </a:lnTo>
                    <a:lnTo>
                      <a:pt x="14" y="58"/>
                    </a:lnTo>
                    <a:lnTo>
                      <a:pt x="14" y="65"/>
                    </a:lnTo>
                    <a:lnTo>
                      <a:pt x="10" y="61"/>
                    </a:lnTo>
                    <a:lnTo>
                      <a:pt x="8" y="57"/>
                    </a:lnTo>
                    <a:lnTo>
                      <a:pt x="4" y="58"/>
                    </a:lnTo>
                    <a:lnTo>
                      <a:pt x="0" y="52"/>
                    </a:lnTo>
                    <a:lnTo>
                      <a:pt x="0" y="49"/>
                    </a:lnTo>
                    <a:lnTo>
                      <a:pt x="3" y="48"/>
                    </a:lnTo>
                    <a:lnTo>
                      <a:pt x="8" y="40"/>
                    </a:lnTo>
                    <a:lnTo>
                      <a:pt x="14" y="34"/>
                    </a:lnTo>
                    <a:lnTo>
                      <a:pt x="22" y="26"/>
                    </a:lnTo>
                    <a:lnTo>
                      <a:pt x="27" y="24"/>
                    </a:lnTo>
                    <a:lnTo>
                      <a:pt x="27" y="18"/>
                    </a:lnTo>
                    <a:lnTo>
                      <a:pt x="25" y="15"/>
                    </a:lnTo>
                    <a:lnTo>
                      <a:pt x="25" y="9"/>
                    </a:lnTo>
                    <a:lnTo>
                      <a:pt x="24" y="7"/>
                    </a:lnTo>
                    <a:lnTo>
                      <a:pt x="27" y="2"/>
                    </a:lnTo>
                  </a:path>
                </a:pathLst>
              </a:custGeom>
              <a:solidFill>
                <a:srgbClr val="EDA07C"/>
              </a:solidFill>
              <a:ln w="12700" cap="rnd" cmpd="sng">
                <a:noFill/>
                <a:prstDash val="solid"/>
                <a:round/>
                <a:headEnd type="none" w="med" len="med"/>
                <a:tailEnd type="none" w="med" len="med"/>
              </a:ln>
            </p:spPr>
            <p:txBody>
              <a:bodyPr/>
              <a:lstStyle/>
              <a:p>
                <a:endParaRPr lang="en-US"/>
              </a:p>
            </p:txBody>
          </p:sp>
          <p:sp>
            <p:nvSpPr>
              <p:cNvPr id="77" name="Freeform 5"/>
              <p:cNvSpPr>
                <a:spLocks/>
              </p:cNvSpPr>
              <p:nvPr/>
            </p:nvSpPr>
            <p:spPr bwMode="auto">
              <a:xfrm>
                <a:off x="2967" y="1992"/>
                <a:ext cx="38" cy="212"/>
              </a:xfrm>
              <a:custGeom>
                <a:avLst/>
                <a:gdLst>
                  <a:gd name="T0" fmla="*/ 25 w 38"/>
                  <a:gd name="T1" fmla="*/ 2 h 212"/>
                  <a:gd name="T2" fmla="*/ 16 w 38"/>
                  <a:gd name="T3" fmla="*/ 0 h 212"/>
                  <a:gd name="T4" fmla="*/ 8 w 38"/>
                  <a:gd name="T5" fmla="*/ 0 h 212"/>
                  <a:gd name="T6" fmla="*/ 2 w 38"/>
                  <a:gd name="T7" fmla="*/ 1 h 212"/>
                  <a:gd name="T8" fmla="*/ 1 w 38"/>
                  <a:gd name="T9" fmla="*/ 9 h 212"/>
                  <a:gd name="T10" fmla="*/ 1 w 38"/>
                  <a:gd name="T11" fmla="*/ 15 h 212"/>
                  <a:gd name="T12" fmla="*/ 4 w 38"/>
                  <a:gd name="T13" fmla="*/ 22 h 212"/>
                  <a:gd name="T14" fmla="*/ 7 w 38"/>
                  <a:gd name="T15" fmla="*/ 22 h 212"/>
                  <a:gd name="T16" fmla="*/ 2 w 38"/>
                  <a:gd name="T17" fmla="*/ 31 h 212"/>
                  <a:gd name="T18" fmla="*/ 0 w 38"/>
                  <a:gd name="T19" fmla="*/ 44 h 212"/>
                  <a:gd name="T20" fmla="*/ 0 w 38"/>
                  <a:gd name="T21" fmla="*/ 57 h 212"/>
                  <a:gd name="T22" fmla="*/ 1 w 38"/>
                  <a:gd name="T23" fmla="*/ 72 h 212"/>
                  <a:gd name="T24" fmla="*/ 2 w 38"/>
                  <a:gd name="T25" fmla="*/ 88 h 212"/>
                  <a:gd name="T26" fmla="*/ 7 w 38"/>
                  <a:gd name="T27" fmla="*/ 88 h 212"/>
                  <a:gd name="T28" fmla="*/ 7 w 38"/>
                  <a:gd name="T29" fmla="*/ 92 h 212"/>
                  <a:gd name="T30" fmla="*/ 10 w 38"/>
                  <a:gd name="T31" fmla="*/ 94 h 212"/>
                  <a:gd name="T32" fmla="*/ 10 w 38"/>
                  <a:gd name="T33" fmla="*/ 110 h 212"/>
                  <a:gd name="T34" fmla="*/ 12 w 38"/>
                  <a:gd name="T35" fmla="*/ 114 h 212"/>
                  <a:gd name="T36" fmla="*/ 12 w 38"/>
                  <a:gd name="T37" fmla="*/ 142 h 212"/>
                  <a:gd name="T38" fmla="*/ 12 w 38"/>
                  <a:gd name="T39" fmla="*/ 160 h 212"/>
                  <a:gd name="T40" fmla="*/ 8 w 38"/>
                  <a:gd name="T41" fmla="*/ 180 h 212"/>
                  <a:gd name="T42" fmla="*/ 7 w 38"/>
                  <a:gd name="T43" fmla="*/ 206 h 212"/>
                  <a:gd name="T44" fmla="*/ 11 w 38"/>
                  <a:gd name="T45" fmla="*/ 208 h 212"/>
                  <a:gd name="T46" fmla="*/ 11 w 38"/>
                  <a:gd name="T47" fmla="*/ 211 h 212"/>
                  <a:gd name="T48" fmla="*/ 17 w 38"/>
                  <a:gd name="T49" fmla="*/ 211 h 212"/>
                  <a:gd name="T50" fmla="*/ 18 w 38"/>
                  <a:gd name="T51" fmla="*/ 210 h 212"/>
                  <a:gd name="T52" fmla="*/ 21 w 38"/>
                  <a:gd name="T53" fmla="*/ 210 h 212"/>
                  <a:gd name="T54" fmla="*/ 21 w 38"/>
                  <a:gd name="T55" fmla="*/ 211 h 212"/>
                  <a:gd name="T56" fmla="*/ 25 w 38"/>
                  <a:gd name="T57" fmla="*/ 211 h 212"/>
                  <a:gd name="T58" fmla="*/ 35 w 38"/>
                  <a:gd name="T59" fmla="*/ 210 h 212"/>
                  <a:gd name="T60" fmla="*/ 35 w 38"/>
                  <a:gd name="T61" fmla="*/ 208 h 212"/>
                  <a:gd name="T62" fmla="*/ 27 w 38"/>
                  <a:gd name="T63" fmla="*/ 204 h 212"/>
                  <a:gd name="T64" fmla="*/ 27 w 38"/>
                  <a:gd name="T65" fmla="*/ 200 h 212"/>
                  <a:gd name="T66" fmla="*/ 35 w 38"/>
                  <a:gd name="T67" fmla="*/ 198 h 212"/>
                  <a:gd name="T68" fmla="*/ 35 w 38"/>
                  <a:gd name="T69" fmla="*/ 196 h 212"/>
                  <a:gd name="T70" fmla="*/ 29 w 38"/>
                  <a:gd name="T71" fmla="*/ 192 h 212"/>
                  <a:gd name="T72" fmla="*/ 29 w 38"/>
                  <a:gd name="T73" fmla="*/ 163 h 212"/>
                  <a:gd name="T74" fmla="*/ 30 w 38"/>
                  <a:gd name="T75" fmla="*/ 137 h 212"/>
                  <a:gd name="T76" fmla="*/ 30 w 38"/>
                  <a:gd name="T77" fmla="*/ 110 h 212"/>
                  <a:gd name="T78" fmla="*/ 30 w 38"/>
                  <a:gd name="T79" fmla="*/ 94 h 212"/>
                  <a:gd name="T80" fmla="*/ 30 w 38"/>
                  <a:gd name="T81" fmla="*/ 91 h 212"/>
                  <a:gd name="T82" fmla="*/ 30 w 38"/>
                  <a:gd name="T83" fmla="*/ 69 h 212"/>
                  <a:gd name="T84" fmla="*/ 37 w 38"/>
                  <a:gd name="T85" fmla="*/ 65 h 212"/>
                  <a:gd name="T86" fmla="*/ 37 w 38"/>
                  <a:gd name="T87" fmla="*/ 62 h 212"/>
                  <a:gd name="T88" fmla="*/ 23 w 38"/>
                  <a:gd name="T89" fmla="*/ 34 h 212"/>
                  <a:gd name="T90" fmla="*/ 16 w 38"/>
                  <a:gd name="T91" fmla="*/ 30 h 212"/>
                  <a:gd name="T92" fmla="*/ 17 w 38"/>
                  <a:gd name="T93" fmla="*/ 28 h 212"/>
                  <a:gd name="T94" fmla="*/ 22 w 38"/>
                  <a:gd name="T95" fmla="*/ 26 h 212"/>
                  <a:gd name="T96" fmla="*/ 22 w 38"/>
                  <a:gd name="T97" fmla="*/ 25 h 212"/>
                  <a:gd name="T98" fmla="*/ 23 w 38"/>
                  <a:gd name="T99" fmla="*/ 24 h 212"/>
                  <a:gd name="T100" fmla="*/ 23 w 38"/>
                  <a:gd name="T101" fmla="*/ 22 h 212"/>
                  <a:gd name="T102" fmla="*/ 25 w 38"/>
                  <a:gd name="T103" fmla="*/ 21 h 212"/>
                  <a:gd name="T104" fmla="*/ 23 w 38"/>
                  <a:gd name="T105" fmla="*/ 20 h 212"/>
                  <a:gd name="T106" fmla="*/ 24 w 38"/>
                  <a:gd name="T107" fmla="*/ 19 h 212"/>
                  <a:gd name="T108" fmla="*/ 22 w 38"/>
                  <a:gd name="T109" fmla="*/ 15 h 212"/>
                  <a:gd name="T110" fmla="*/ 23 w 38"/>
                  <a:gd name="T111" fmla="*/ 12 h 212"/>
                  <a:gd name="T112" fmla="*/ 22 w 38"/>
                  <a:gd name="T113" fmla="*/ 9 h 212"/>
                  <a:gd name="T114" fmla="*/ 24 w 38"/>
                  <a:gd name="T115" fmla="*/ 7 h 212"/>
                  <a:gd name="T116" fmla="*/ 25 w 38"/>
                  <a:gd name="T117" fmla="*/ 2 h 2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
                  <a:gd name="T178" fmla="*/ 0 h 212"/>
                  <a:gd name="T179" fmla="*/ 38 w 38"/>
                  <a:gd name="T180" fmla="*/ 212 h 21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 h="212">
                    <a:moveTo>
                      <a:pt x="25" y="2"/>
                    </a:moveTo>
                    <a:lnTo>
                      <a:pt x="16" y="0"/>
                    </a:lnTo>
                    <a:lnTo>
                      <a:pt x="8" y="0"/>
                    </a:lnTo>
                    <a:lnTo>
                      <a:pt x="2" y="1"/>
                    </a:lnTo>
                    <a:lnTo>
                      <a:pt x="1" y="9"/>
                    </a:lnTo>
                    <a:lnTo>
                      <a:pt x="1" y="15"/>
                    </a:lnTo>
                    <a:lnTo>
                      <a:pt x="4" y="22"/>
                    </a:lnTo>
                    <a:lnTo>
                      <a:pt x="7" y="22"/>
                    </a:lnTo>
                    <a:lnTo>
                      <a:pt x="2" y="31"/>
                    </a:lnTo>
                    <a:lnTo>
                      <a:pt x="0" y="44"/>
                    </a:lnTo>
                    <a:lnTo>
                      <a:pt x="0" y="57"/>
                    </a:lnTo>
                    <a:lnTo>
                      <a:pt x="1" y="72"/>
                    </a:lnTo>
                    <a:lnTo>
                      <a:pt x="2" y="88"/>
                    </a:lnTo>
                    <a:lnTo>
                      <a:pt x="7" y="88"/>
                    </a:lnTo>
                    <a:lnTo>
                      <a:pt x="7" y="92"/>
                    </a:lnTo>
                    <a:lnTo>
                      <a:pt x="10" y="94"/>
                    </a:lnTo>
                    <a:lnTo>
                      <a:pt x="10" y="110"/>
                    </a:lnTo>
                    <a:lnTo>
                      <a:pt x="12" y="114"/>
                    </a:lnTo>
                    <a:lnTo>
                      <a:pt x="12" y="142"/>
                    </a:lnTo>
                    <a:lnTo>
                      <a:pt x="12" y="160"/>
                    </a:lnTo>
                    <a:lnTo>
                      <a:pt x="8" y="180"/>
                    </a:lnTo>
                    <a:lnTo>
                      <a:pt x="7" y="206"/>
                    </a:lnTo>
                    <a:lnTo>
                      <a:pt x="11" y="208"/>
                    </a:lnTo>
                    <a:lnTo>
                      <a:pt x="11" y="211"/>
                    </a:lnTo>
                    <a:lnTo>
                      <a:pt x="17" y="211"/>
                    </a:lnTo>
                    <a:lnTo>
                      <a:pt x="18" y="210"/>
                    </a:lnTo>
                    <a:lnTo>
                      <a:pt x="21" y="210"/>
                    </a:lnTo>
                    <a:lnTo>
                      <a:pt x="21" y="211"/>
                    </a:lnTo>
                    <a:lnTo>
                      <a:pt x="25" y="211"/>
                    </a:lnTo>
                    <a:lnTo>
                      <a:pt x="35" y="210"/>
                    </a:lnTo>
                    <a:lnTo>
                      <a:pt x="35" y="208"/>
                    </a:lnTo>
                    <a:lnTo>
                      <a:pt x="27" y="204"/>
                    </a:lnTo>
                    <a:lnTo>
                      <a:pt x="27" y="200"/>
                    </a:lnTo>
                    <a:lnTo>
                      <a:pt x="35" y="198"/>
                    </a:lnTo>
                    <a:lnTo>
                      <a:pt x="35" y="196"/>
                    </a:lnTo>
                    <a:lnTo>
                      <a:pt x="29" y="192"/>
                    </a:lnTo>
                    <a:lnTo>
                      <a:pt x="29" y="163"/>
                    </a:lnTo>
                    <a:lnTo>
                      <a:pt x="30" y="137"/>
                    </a:lnTo>
                    <a:lnTo>
                      <a:pt x="30" y="110"/>
                    </a:lnTo>
                    <a:lnTo>
                      <a:pt x="30" y="94"/>
                    </a:lnTo>
                    <a:lnTo>
                      <a:pt x="30" y="91"/>
                    </a:lnTo>
                    <a:lnTo>
                      <a:pt x="30" y="69"/>
                    </a:lnTo>
                    <a:lnTo>
                      <a:pt x="37" y="65"/>
                    </a:lnTo>
                    <a:lnTo>
                      <a:pt x="37" y="62"/>
                    </a:lnTo>
                    <a:lnTo>
                      <a:pt x="23" y="34"/>
                    </a:lnTo>
                    <a:lnTo>
                      <a:pt x="16" y="30"/>
                    </a:lnTo>
                    <a:lnTo>
                      <a:pt x="17" y="28"/>
                    </a:lnTo>
                    <a:lnTo>
                      <a:pt x="22" y="26"/>
                    </a:lnTo>
                    <a:lnTo>
                      <a:pt x="22" y="25"/>
                    </a:lnTo>
                    <a:lnTo>
                      <a:pt x="23" y="24"/>
                    </a:lnTo>
                    <a:lnTo>
                      <a:pt x="23" y="22"/>
                    </a:lnTo>
                    <a:lnTo>
                      <a:pt x="25" y="21"/>
                    </a:lnTo>
                    <a:lnTo>
                      <a:pt x="23" y="20"/>
                    </a:lnTo>
                    <a:lnTo>
                      <a:pt x="24" y="19"/>
                    </a:lnTo>
                    <a:lnTo>
                      <a:pt x="22" y="15"/>
                    </a:lnTo>
                    <a:lnTo>
                      <a:pt x="23" y="12"/>
                    </a:lnTo>
                    <a:lnTo>
                      <a:pt x="22" y="9"/>
                    </a:lnTo>
                    <a:lnTo>
                      <a:pt x="24" y="7"/>
                    </a:lnTo>
                    <a:lnTo>
                      <a:pt x="25" y="2"/>
                    </a:lnTo>
                  </a:path>
                </a:pathLst>
              </a:custGeom>
              <a:solidFill>
                <a:srgbClr val="EDA07C"/>
              </a:solidFill>
              <a:ln w="12700" cap="rnd" cmpd="sng">
                <a:noFill/>
                <a:prstDash val="solid"/>
                <a:round/>
                <a:headEnd type="none" w="med" len="med"/>
                <a:tailEnd type="none" w="med" len="med"/>
              </a:ln>
            </p:spPr>
            <p:txBody>
              <a:bodyPr/>
              <a:lstStyle/>
              <a:p>
                <a:endParaRPr lang="en-US"/>
              </a:p>
            </p:txBody>
          </p:sp>
          <p:grpSp>
            <p:nvGrpSpPr>
              <p:cNvPr id="78" name="Group 8"/>
              <p:cNvGrpSpPr>
                <a:grpSpLocks/>
              </p:cNvGrpSpPr>
              <p:nvPr/>
            </p:nvGrpSpPr>
            <p:grpSpPr bwMode="auto">
              <a:xfrm>
                <a:off x="3758" y="1962"/>
                <a:ext cx="124" cy="275"/>
                <a:chOff x="3758" y="1962"/>
                <a:chExt cx="124" cy="275"/>
              </a:xfrm>
            </p:grpSpPr>
            <p:sp>
              <p:nvSpPr>
                <p:cNvPr id="84" name="Freeform 6"/>
                <p:cNvSpPr>
                  <a:spLocks/>
                </p:cNvSpPr>
                <p:nvPr/>
              </p:nvSpPr>
              <p:spPr bwMode="auto">
                <a:xfrm>
                  <a:off x="3805" y="1962"/>
                  <a:ext cx="77" cy="275"/>
                </a:xfrm>
                <a:custGeom>
                  <a:avLst/>
                  <a:gdLst>
                    <a:gd name="T0" fmla="*/ 30 w 77"/>
                    <a:gd name="T1" fmla="*/ 3 h 275"/>
                    <a:gd name="T2" fmla="*/ 14 w 77"/>
                    <a:gd name="T3" fmla="*/ 0 h 275"/>
                    <a:gd name="T4" fmla="*/ 9 w 77"/>
                    <a:gd name="T5" fmla="*/ 7 h 275"/>
                    <a:gd name="T6" fmla="*/ 6 w 77"/>
                    <a:gd name="T7" fmla="*/ 4 h 275"/>
                    <a:gd name="T8" fmla="*/ 2 w 77"/>
                    <a:gd name="T9" fmla="*/ 16 h 275"/>
                    <a:gd name="T10" fmla="*/ 10 w 77"/>
                    <a:gd name="T11" fmla="*/ 24 h 275"/>
                    <a:gd name="T12" fmla="*/ 11 w 77"/>
                    <a:gd name="T13" fmla="*/ 30 h 275"/>
                    <a:gd name="T14" fmla="*/ 13 w 77"/>
                    <a:gd name="T15" fmla="*/ 31 h 275"/>
                    <a:gd name="T16" fmla="*/ 14 w 77"/>
                    <a:gd name="T17" fmla="*/ 37 h 275"/>
                    <a:gd name="T18" fmla="*/ 21 w 77"/>
                    <a:gd name="T19" fmla="*/ 38 h 275"/>
                    <a:gd name="T20" fmla="*/ 21 w 77"/>
                    <a:gd name="T21" fmla="*/ 40 h 275"/>
                    <a:gd name="T22" fmla="*/ 10 w 77"/>
                    <a:gd name="T23" fmla="*/ 49 h 275"/>
                    <a:gd name="T24" fmla="*/ 2 w 77"/>
                    <a:gd name="T25" fmla="*/ 88 h 275"/>
                    <a:gd name="T26" fmla="*/ 9 w 77"/>
                    <a:gd name="T27" fmla="*/ 98 h 275"/>
                    <a:gd name="T28" fmla="*/ 9 w 77"/>
                    <a:gd name="T29" fmla="*/ 171 h 275"/>
                    <a:gd name="T30" fmla="*/ 16 w 77"/>
                    <a:gd name="T31" fmla="*/ 173 h 275"/>
                    <a:gd name="T32" fmla="*/ 18 w 77"/>
                    <a:gd name="T33" fmla="*/ 185 h 275"/>
                    <a:gd name="T34" fmla="*/ 22 w 77"/>
                    <a:gd name="T35" fmla="*/ 216 h 275"/>
                    <a:gd name="T36" fmla="*/ 22 w 77"/>
                    <a:gd name="T37" fmla="*/ 232 h 275"/>
                    <a:gd name="T38" fmla="*/ 9 w 77"/>
                    <a:gd name="T39" fmla="*/ 242 h 275"/>
                    <a:gd name="T40" fmla="*/ 0 w 77"/>
                    <a:gd name="T41" fmla="*/ 247 h 275"/>
                    <a:gd name="T42" fmla="*/ 0 w 77"/>
                    <a:gd name="T43" fmla="*/ 251 h 275"/>
                    <a:gd name="T44" fmla="*/ 19 w 77"/>
                    <a:gd name="T45" fmla="*/ 246 h 275"/>
                    <a:gd name="T46" fmla="*/ 22 w 77"/>
                    <a:gd name="T47" fmla="*/ 242 h 275"/>
                    <a:gd name="T48" fmla="*/ 24 w 77"/>
                    <a:gd name="T49" fmla="*/ 246 h 275"/>
                    <a:gd name="T50" fmla="*/ 25 w 77"/>
                    <a:gd name="T51" fmla="*/ 246 h 275"/>
                    <a:gd name="T52" fmla="*/ 28 w 77"/>
                    <a:gd name="T53" fmla="*/ 234 h 275"/>
                    <a:gd name="T54" fmla="*/ 30 w 77"/>
                    <a:gd name="T55" fmla="*/ 182 h 275"/>
                    <a:gd name="T56" fmla="*/ 33 w 77"/>
                    <a:gd name="T57" fmla="*/ 182 h 275"/>
                    <a:gd name="T58" fmla="*/ 44 w 77"/>
                    <a:gd name="T59" fmla="*/ 228 h 275"/>
                    <a:gd name="T60" fmla="*/ 44 w 77"/>
                    <a:gd name="T61" fmla="*/ 257 h 275"/>
                    <a:gd name="T62" fmla="*/ 49 w 77"/>
                    <a:gd name="T63" fmla="*/ 271 h 275"/>
                    <a:gd name="T64" fmla="*/ 53 w 77"/>
                    <a:gd name="T65" fmla="*/ 274 h 275"/>
                    <a:gd name="T66" fmla="*/ 55 w 77"/>
                    <a:gd name="T67" fmla="*/ 266 h 275"/>
                    <a:gd name="T68" fmla="*/ 52 w 77"/>
                    <a:gd name="T69" fmla="*/ 258 h 275"/>
                    <a:gd name="T70" fmla="*/ 49 w 77"/>
                    <a:gd name="T71" fmla="*/ 240 h 275"/>
                    <a:gd name="T72" fmla="*/ 48 w 77"/>
                    <a:gd name="T73" fmla="*/ 175 h 275"/>
                    <a:gd name="T74" fmla="*/ 45 w 77"/>
                    <a:gd name="T75" fmla="*/ 110 h 275"/>
                    <a:gd name="T76" fmla="*/ 52 w 77"/>
                    <a:gd name="T77" fmla="*/ 105 h 275"/>
                    <a:gd name="T78" fmla="*/ 52 w 77"/>
                    <a:gd name="T79" fmla="*/ 95 h 275"/>
                    <a:gd name="T80" fmla="*/ 52 w 77"/>
                    <a:gd name="T81" fmla="*/ 78 h 275"/>
                    <a:gd name="T82" fmla="*/ 60 w 77"/>
                    <a:gd name="T83" fmla="*/ 83 h 275"/>
                    <a:gd name="T84" fmla="*/ 52 w 77"/>
                    <a:gd name="T85" fmla="*/ 93 h 275"/>
                    <a:gd name="T86" fmla="*/ 52 w 77"/>
                    <a:gd name="T87" fmla="*/ 103 h 275"/>
                    <a:gd name="T88" fmla="*/ 60 w 77"/>
                    <a:gd name="T89" fmla="*/ 97 h 275"/>
                    <a:gd name="T90" fmla="*/ 64 w 77"/>
                    <a:gd name="T91" fmla="*/ 90 h 275"/>
                    <a:gd name="T92" fmla="*/ 68 w 77"/>
                    <a:gd name="T93" fmla="*/ 92 h 275"/>
                    <a:gd name="T94" fmla="*/ 76 w 77"/>
                    <a:gd name="T95" fmla="*/ 81 h 275"/>
                    <a:gd name="T96" fmla="*/ 76 w 77"/>
                    <a:gd name="T97" fmla="*/ 78 h 275"/>
                    <a:gd name="T98" fmla="*/ 72 w 77"/>
                    <a:gd name="T99" fmla="*/ 76 h 275"/>
                    <a:gd name="T100" fmla="*/ 62 w 77"/>
                    <a:gd name="T101" fmla="*/ 64 h 275"/>
                    <a:gd name="T102" fmla="*/ 52 w 77"/>
                    <a:gd name="T103" fmla="*/ 53 h 275"/>
                    <a:gd name="T104" fmla="*/ 39 w 77"/>
                    <a:gd name="T105" fmla="*/ 41 h 275"/>
                    <a:gd name="T106" fmla="*/ 30 w 77"/>
                    <a:gd name="T107" fmla="*/ 37 h 275"/>
                    <a:gd name="T108" fmla="*/ 30 w 77"/>
                    <a:gd name="T109" fmla="*/ 29 h 275"/>
                    <a:gd name="T110" fmla="*/ 33 w 77"/>
                    <a:gd name="T111" fmla="*/ 24 h 275"/>
                    <a:gd name="T112" fmla="*/ 33 w 77"/>
                    <a:gd name="T113" fmla="*/ 14 h 275"/>
                    <a:gd name="T114" fmla="*/ 36 w 77"/>
                    <a:gd name="T115" fmla="*/ 11 h 275"/>
                    <a:gd name="T116" fmla="*/ 30 w 77"/>
                    <a:gd name="T117" fmla="*/ 3 h 2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7"/>
                    <a:gd name="T178" fmla="*/ 0 h 275"/>
                    <a:gd name="T179" fmla="*/ 77 w 77"/>
                    <a:gd name="T180" fmla="*/ 275 h 27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7" h="275">
                      <a:moveTo>
                        <a:pt x="30" y="3"/>
                      </a:moveTo>
                      <a:lnTo>
                        <a:pt x="14" y="0"/>
                      </a:lnTo>
                      <a:lnTo>
                        <a:pt x="9" y="7"/>
                      </a:lnTo>
                      <a:lnTo>
                        <a:pt x="6" y="4"/>
                      </a:lnTo>
                      <a:lnTo>
                        <a:pt x="2" y="16"/>
                      </a:lnTo>
                      <a:lnTo>
                        <a:pt x="10" y="24"/>
                      </a:lnTo>
                      <a:lnTo>
                        <a:pt x="11" y="30"/>
                      </a:lnTo>
                      <a:lnTo>
                        <a:pt x="13" y="31"/>
                      </a:lnTo>
                      <a:lnTo>
                        <a:pt x="14" y="37"/>
                      </a:lnTo>
                      <a:lnTo>
                        <a:pt x="21" y="38"/>
                      </a:lnTo>
                      <a:lnTo>
                        <a:pt x="21" y="40"/>
                      </a:lnTo>
                      <a:lnTo>
                        <a:pt x="10" y="49"/>
                      </a:lnTo>
                      <a:lnTo>
                        <a:pt x="2" y="88"/>
                      </a:lnTo>
                      <a:lnTo>
                        <a:pt x="9" y="98"/>
                      </a:lnTo>
                      <a:lnTo>
                        <a:pt x="9" y="171"/>
                      </a:lnTo>
                      <a:lnTo>
                        <a:pt x="16" y="173"/>
                      </a:lnTo>
                      <a:lnTo>
                        <a:pt x="18" y="185"/>
                      </a:lnTo>
                      <a:lnTo>
                        <a:pt x="22" y="216"/>
                      </a:lnTo>
                      <a:lnTo>
                        <a:pt x="22" y="232"/>
                      </a:lnTo>
                      <a:lnTo>
                        <a:pt x="9" y="242"/>
                      </a:lnTo>
                      <a:lnTo>
                        <a:pt x="0" y="247"/>
                      </a:lnTo>
                      <a:lnTo>
                        <a:pt x="0" y="251"/>
                      </a:lnTo>
                      <a:lnTo>
                        <a:pt x="19" y="246"/>
                      </a:lnTo>
                      <a:lnTo>
                        <a:pt x="22" y="242"/>
                      </a:lnTo>
                      <a:lnTo>
                        <a:pt x="24" y="246"/>
                      </a:lnTo>
                      <a:lnTo>
                        <a:pt x="25" y="246"/>
                      </a:lnTo>
                      <a:lnTo>
                        <a:pt x="28" y="234"/>
                      </a:lnTo>
                      <a:lnTo>
                        <a:pt x="30" y="182"/>
                      </a:lnTo>
                      <a:lnTo>
                        <a:pt x="33" y="182"/>
                      </a:lnTo>
                      <a:lnTo>
                        <a:pt x="44" y="228"/>
                      </a:lnTo>
                      <a:lnTo>
                        <a:pt x="44" y="257"/>
                      </a:lnTo>
                      <a:lnTo>
                        <a:pt x="49" y="271"/>
                      </a:lnTo>
                      <a:lnTo>
                        <a:pt x="53" y="274"/>
                      </a:lnTo>
                      <a:lnTo>
                        <a:pt x="55" y="266"/>
                      </a:lnTo>
                      <a:lnTo>
                        <a:pt x="52" y="258"/>
                      </a:lnTo>
                      <a:lnTo>
                        <a:pt x="49" y="240"/>
                      </a:lnTo>
                      <a:lnTo>
                        <a:pt x="48" y="175"/>
                      </a:lnTo>
                      <a:lnTo>
                        <a:pt x="45" y="110"/>
                      </a:lnTo>
                      <a:lnTo>
                        <a:pt x="52" y="105"/>
                      </a:lnTo>
                      <a:lnTo>
                        <a:pt x="52" y="95"/>
                      </a:lnTo>
                      <a:lnTo>
                        <a:pt x="52" y="78"/>
                      </a:lnTo>
                      <a:lnTo>
                        <a:pt x="60" y="83"/>
                      </a:lnTo>
                      <a:lnTo>
                        <a:pt x="52" y="93"/>
                      </a:lnTo>
                      <a:lnTo>
                        <a:pt x="52" y="103"/>
                      </a:lnTo>
                      <a:lnTo>
                        <a:pt x="60" y="97"/>
                      </a:lnTo>
                      <a:lnTo>
                        <a:pt x="64" y="90"/>
                      </a:lnTo>
                      <a:lnTo>
                        <a:pt x="68" y="92"/>
                      </a:lnTo>
                      <a:lnTo>
                        <a:pt x="76" y="81"/>
                      </a:lnTo>
                      <a:lnTo>
                        <a:pt x="76" y="78"/>
                      </a:lnTo>
                      <a:lnTo>
                        <a:pt x="72" y="76"/>
                      </a:lnTo>
                      <a:lnTo>
                        <a:pt x="62" y="64"/>
                      </a:lnTo>
                      <a:lnTo>
                        <a:pt x="52" y="53"/>
                      </a:lnTo>
                      <a:lnTo>
                        <a:pt x="39" y="41"/>
                      </a:lnTo>
                      <a:lnTo>
                        <a:pt x="30" y="37"/>
                      </a:lnTo>
                      <a:lnTo>
                        <a:pt x="30" y="29"/>
                      </a:lnTo>
                      <a:lnTo>
                        <a:pt x="33" y="24"/>
                      </a:lnTo>
                      <a:lnTo>
                        <a:pt x="33" y="14"/>
                      </a:lnTo>
                      <a:lnTo>
                        <a:pt x="36" y="11"/>
                      </a:lnTo>
                      <a:lnTo>
                        <a:pt x="30" y="3"/>
                      </a:lnTo>
                    </a:path>
                  </a:pathLst>
                </a:custGeom>
                <a:solidFill>
                  <a:srgbClr val="EDA07C"/>
                </a:solidFill>
                <a:ln w="12700" cap="rnd" cmpd="sng">
                  <a:noFill/>
                  <a:prstDash val="solid"/>
                  <a:round/>
                  <a:headEnd type="none" w="med" len="med"/>
                  <a:tailEnd type="none" w="med" len="med"/>
                </a:ln>
              </p:spPr>
              <p:txBody>
                <a:bodyPr/>
                <a:lstStyle/>
                <a:p>
                  <a:endParaRPr lang="en-US"/>
                </a:p>
              </p:txBody>
            </p:sp>
            <p:sp>
              <p:nvSpPr>
                <p:cNvPr id="85" name="Freeform 7"/>
                <p:cNvSpPr>
                  <a:spLocks/>
                </p:cNvSpPr>
                <p:nvPr/>
              </p:nvSpPr>
              <p:spPr bwMode="auto">
                <a:xfrm>
                  <a:off x="3758" y="1963"/>
                  <a:ext cx="54" cy="264"/>
                </a:xfrm>
                <a:custGeom>
                  <a:avLst/>
                  <a:gdLst>
                    <a:gd name="T0" fmla="*/ 41 w 54"/>
                    <a:gd name="T1" fmla="*/ 5 h 264"/>
                    <a:gd name="T2" fmla="*/ 41 w 54"/>
                    <a:gd name="T3" fmla="*/ 12 h 264"/>
                    <a:gd name="T4" fmla="*/ 40 w 54"/>
                    <a:gd name="T5" fmla="*/ 14 h 264"/>
                    <a:gd name="T6" fmla="*/ 43 w 54"/>
                    <a:gd name="T7" fmla="*/ 19 h 264"/>
                    <a:gd name="T8" fmla="*/ 41 w 54"/>
                    <a:gd name="T9" fmla="*/ 20 h 264"/>
                    <a:gd name="T10" fmla="*/ 41 w 54"/>
                    <a:gd name="T11" fmla="*/ 22 h 264"/>
                    <a:gd name="T12" fmla="*/ 40 w 54"/>
                    <a:gd name="T13" fmla="*/ 30 h 264"/>
                    <a:gd name="T14" fmla="*/ 49 w 54"/>
                    <a:gd name="T15" fmla="*/ 38 h 264"/>
                    <a:gd name="T16" fmla="*/ 53 w 54"/>
                    <a:gd name="T17" fmla="*/ 92 h 264"/>
                    <a:gd name="T18" fmla="*/ 48 w 54"/>
                    <a:gd name="T19" fmla="*/ 102 h 264"/>
                    <a:gd name="T20" fmla="*/ 50 w 54"/>
                    <a:gd name="T21" fmla="*/ 131 h 264"/>
                    <a:gd name="T22" fmla="*/ 47 w 54"/>
                    <a:gd name="T23" fmla="*/ 135 h 264"/>
                    <a:gd name="T24" fmla="*/ 44 w 54"/>
                    <a:gd name="T25" fmla="*/ 181 h 264"/>
                    <a:gd name="T26" fmla="*/ 42 w 54"/>
                    <a:gd name="T27" fmla="*/ 228 h 264"/>
                    <a:gd name="T28" fmla="*/ 43 w 54"/>
                    <a:gd name="T29" fmla="*/ 230 h 264"/>
                    <a:gd name="T30" fmla="*/ 53 w 54"/>
                    <a:gd name="T31" fmla="*/ 239 h 264"/>
                    <a:gd name="T32" fmla="*/ 51 w 54"/>
                    <a:gd name="T33" fmla="*/ 241 h 264"/>
                    <a:gd name="T34" fmla="*/ 48 w 54"/>
                    <a:gd name="T35" fmla="*/ 242 h 264"/>
                    <a:gd name="T36" fmla="*/ 43 w 54"/>
                    <a:gd name="T37" fmla="*/ 241 h 264"/>
                    <a:gd name="T38" fmla="*/ 36 w 54"/>
                    <a:gd name="T39" fmla="*/ 237 h 264"/>
                    <a:gd name="T40" fmla="*/ 32 w 54"/>
                    <a:gd name="T41" fmla="*/ 235 h 264"/>
                    <a:gd name="T42" fmla="*/ 32 w 54"/>
                    <a:gd name="T43" fmla="*/ 244 h 264"/>
                    <a:gd name="T44" fmla="*/ 30 w 54"/>
                    <a:gd name="T45" fmla="*/ 244 h 264"/>
                    <a:gd name="T46" fmla="*/ 34 w 54"/>
                    <a:gd name="T47" fmla="*/ 250 h 264"/>
                    <a:gd name="T48" fmla="*/ 32 w 54"/>
                    <a:gd name="T49" fmla="*/ 261 h 264"/>
                    <a:gd name="T50" fmla="*/ 29 w 54"/>
                    <a:gd name="T51" fmla="*/ 263 h 264"/>
                    <a:gd name="T52" fmla="*/ 23 w 54"/>
                    <a:gd name="T53" fmla="*/ 254 h 264"/>
                    <a:gd name="T54" fmla="*/ 23 w 54"/>
                    <a:gd name="T55" fmla="*/ 247 h 264"/>
                    <a:gd name="T56" fmla="*/ 21 w 54"/>
                    <a:gd name="T57" fmla="*/ 246 h 264"/>
                    <a:gd name="T58" fmla="*/ 19 w 54"/>
                    <a:gd name="T59" fmla="*/ 186 h 264"/>
                    <a:gd name="T60" fmla="*/ 21 w 54"/>
                    <a:gd name="T61" fmla="*/ 181 h 264"/>
                    <a:gd name="T62" fmla="*/ 15 w 54"/>
                    <a:gd name="T63" fmla="*/ 140 h 264"/>
                    <a:gd name="T64" fmla="*/ 10 w 54"/>
                    <a:gd name="T65" fmla="*/ 139 h 264"/>
                    <a:gd name="T66" fmla="*/ 10 w 54"/>
                    <a:gd name="T67" fmla="*/ 97 h 264"/>
                    <a:gd name="T68" fmla="*/ 0 w 54"/>
                    <a:gd name="T69" fmla="*/ 92 h 264"/>
                    <a:gd name="T70" fmla="*/ 3 w 54"/>
                    <a:gd name="T71" fmla="*/ 47 h 264"/>
                    <a:gd name="T72" fmla="*/ 19 w 54"/>
                    <a:gd name="T73" fmla="*/ 35 h 264"/>
                    <a:gd name="T74" fmla="*/ 23 w 54"/>
                    <a:gd name="T75" fmla="*/ 30 h 264"/>
                    <a:gd name="T76" fmla="*/ 23 w 54"/>
                    <a:gd name="T77" fmla="*/ 26 h 264"/>
                    <a:gd name="T78" fmla="*/ 22 w 54"/>
                    <a:gd name="T79" fmla="*/ 23 h 264"/>
                    <a:gd name="T80" fmla="*/ 20 w 54"/>
                    <a:gd name="T81" fmla="*/ 21 h 264"/>
                    <a:gd name="T82" fmla="*/ 18 w 54"/>
                    <a:gd name="T83" fmla="*/ 17 h 264"/>
                    <a:gd name="T84" fmla="*/ 17 w 54"/>
                    <a:gd name="T85" fmla="*/ 15 h 264"/>
                    <a:gd name="T86" fmla="*/ 17 w 54"/>
                    <a:gd name="T87" fmla="*/ 12 h 264"/>
                    <a:gd name="T88" fmla="*/ 18 w 54"/>
                    <a:gd name="T89" fmla="*/ 8 h 264"/>
                    <a:gd name="T90" fmla="*/ 21 w 54"/>
                    <a:gd name="T91" fmla="*/ 4 h 264"/>
                    <a:gd name="T92" fmla="*/ 23 w 54"/>
                    <a:gd name="T93" fmla="*/ 1 h 264"/>
                    <a:gd name="T94" fmla="*/ 27 w 54"/>
                    <a:gd name="T95" fmla="*/ 0 h 264"/>
                    <a:gd name="T96" fmla="*/ 30 w 54"/>
                    <a:gd name="T97" fmla="*/ 0 h 264"/>
                    <a:gd name="T98" fmla="*/ 34 w 54"/>
                    <a:gd name="T99" fmla="*/ 0 h 264"/>
                    <a:gd name="T100" fmla="*/ 36 w 54"/>
                    <a:gd name="T101" fmla="*/ 1 h 264"/>
                    <a:gd name="T102" fmla="*/ 41 w 54"/>
                    <a:gd name="T103" fmla="*/ 5 h 2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4"/>
                    <a:gd name="T157" fmla="*/ 0 h 264"/>
                    <a:gd name="T158" fmla="*/ 54 w 54"/>
                    <a:gd name="T159" fmla="*/ 264 h 26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4" h="264">
                      <a:moveTo>
                        <a:pt x="41" y="5"/>
                      </a:moveTo>
                      <a:lnTo>
                        <a:pt x="41" y="12"/>
                      </a:lnTo>
                      <a:lnTo>
                        <a:pt x="40" y="14"/>
                      </a:lnTo>
                      <a:lnTo>
                        <a:pt x="43" y="19"/>
                      </a:lnTo>
                      <a:lnTo>
                        <a:pt x="41" y="20"/>
                      </a:lnTo>
                      <a:lnTo>
                        <a:pt x="41" y="22"/>
                      </a:lnTo>
                      <a:lnTo>
                        <a:pt x="40" y="30"/>
                      </a:lnTo>
                      <a:lnTo>
                        <a:pt x="49" y="38"/>
                      </a:lnTo>
                      <a:lnTo>
                        <a:pt x="53" y="92"/>
                      </a:lnTo>
                      <a:lnTo>
                        <a:pt x="48" y="102"/>
                      </a:lnTo>
                      <a:lnTo>
                        <a:pt x="50" y="131"/>
                      </a:lnTo>
                      <a:lnTo>
                        <a:pt x="47" y="135"/>
                      </a:lnTo>
                      <a:lnTo>
                        <a:pt x="44" y="181"/>
                      </a:lnTo>
                      <a:lnTo>
                        <a:pt x="42" y="228"/>
                      </a:lnTo>
                      <a:lnTo>
                        <a:pt x="43" y="230"/>
                      </a:lnTo>
                      <a:lnTo>
                        <a:pt x="53" y="239"/>
                      </a:lnTo>
                      <a:lnTo>
                        <a:pt x="51" y="241"/>
                      </a:lnTo>
                      <a:lnTo>
                        <a:pt x="48" y="242"/>
                      </a:lnTo>
                      <a:lnTo>
                        <a:pt x="43" y="241"/>
                      </a:lnTo>
                      <a:lnTo>
                        <a:pt x="36" y="237"/>
                      </a:lnTo>
                      <a:lnTo>
                        <a:pt x="32" y="235"/>
                      </a:lnTo>
                      <a:lnTo>
                        <a:pt x="32" y="244"/>
                      </a:lnTo>
                      <a:lnTo>
                        <a:pt x="30" y="244"/>
                      </a:lnTo>
                      <a:lnTo>
                        <a:pt x="34" y="250"/>
                      </a:lnTo>
                      <a:lnTo>
                        <a:pt x="32" y="261"/>
                      </a:lnTo>
                      <a:lnTo>
                        <a:pt x="29" y="263"/>
                      </a:lnTo>
                      <a:lnTo>
                        <a:pt x="23" y="254"/>
                      </a:lnTo>
                      <a:lnTo>
                        <a:pt x="23" y="247"/>
                      </a:lnTo>
                      <a:lnTo>
                        <a:pt x="21" y="246"/>
                      </a:lnTo>
                      <a:lnTo>
                        <a:pt x="19" y="186"/>
                      </a:lnTo>
                      <a:lnTo>
                        <a:pt x="21" y="181"/>
                      </a:lnTo>
                      <a:lnTo>
                        <a:pt x="15" y="140"/>
                      </a:lnTo>
                      <a:lnTo>
                        <a:pt x="10" y="139"/>
                      </a:lnTo>
                      <a:lnTo>
                        <a:pt x="10" y="97"/>
                      </a:lnTo>
                      <a:lnTo>
                        <a:pt x="0" y="92"/>
                      </a:lnTo>
                      <a:lnTo>
                        <a:pt x="3" y="47"/>
                      </a:lnTo>
                      <a:lnTo>
                        <a:pt x="19" y="35"/>
                      </a:lnTo>
                      <a:lnTo>
                        <a:pt x="23" y="30"/>
                      </a:lnTo>
                      <a:lnTo>
                        <a:pt x="23" y="26"/>
                      </a:lnTo>
                      <a:lnTo>
                        <a:pt x="22" y="23"/>
                      </a:lnTo>
                      <a:lnTo>
                        <a:pt x="20" y="21"/>
                      </a:lnTo>
                      <a:lnTo>
                        <a:pt x="18" y="17"/>
                      </a:lnTo>
                      <a:lnTo>
                        <a:pt x="17" y="15"/>
                      </a:lnTo>
                      <a:lnTo>
                        <a:pt x="17" y="12"/>
                      </a:lnTo>
                      <a:lnTo>
                        <a:pt x="18" y="8"/>
                      </a:lnTo>
                      <a:lnTo>
                        <a:pt x="21" y="4"/>
                      </a:lnTo>
                      <a:lnTo>
                        <a:pt x="23" y="1"/>
                      </a:lnTo>
                      <a:lnTo>
                        <a:pt x="27" y="0"/>
                      </a:lnTo>
                      <a:lnTo>
                        <a:pt x="30" y="0"/>
                      </a:lnTo>
                      <a:lnTo>
                        <a:pt x="34" y="0"/>
                      </a:lnTo>
                      <a:lnTo>
                        <a:pt x="36" y="1"/>
                      </a:lnTo>
                      <a:lnTo>
                        <a:pt x="41" y="5"/>
                      </a:lnTo>
                    </a:path>
                  </a:pathLst>
                </a:custGeom>
                <a:solidFill>
                  <a:srgbClr val="EDA07C"/>
                </a:solidFill>
                <a:ln w="12700" cap="rnd" cmpd="sng">
                  <a:noFill/>
                  <a:prstDash val="solid"/>
                  <a:round/>
                  <a:headEnd type="none" w="med" len="med"/>
                  <a:tailEnd type="none" w="med" len="med"/>
                </a:ln>
              </p:spPr>
              <p:txBody>
                <a:bodyPr/>
                <a:lstStyle/>
                <a:p>
                  <a:endParaRPr lang="en-US"/>
                </a:p>
              </p:txBody>
            </p:sp>
          </p:grpSp>
          <p:sp>
            <p:nvSpPr>
              <p:cNvPr id="79" name="Freeform 9"/>
              <p:cNvSpPr>
                <a:spLocks/>
              </p:cNvSpPr>
              <p:nvPr/>
            </p:nvSpPr>
            <p:spPr bwMode="auto">
              <a:xfrm>
                <a:off x="4322" y="1981"/>
                <a:ext cx="68" cy="241"/>
              </a:xfrm>
              <a:custGeom>
                <a:avLst/>
                <a:gdLst>
                  <a:gd name="T0" fmla="*/ 40 w 68"/>
                  <a:gd name="T1" fmla="*/ 3 h 241"/>
                  <a:gd name="T2" fmla="*/ 54 w 68"/>
                  <a:gd name="T3" fmla="*/ 0 h 241"/>
                  <a:gd name="T4" fmla="*/ 59 w 68"/>
                  <a:gd name="T5" fmla="*/ 6 h 241"/>
                  <a:gd name="T6" fmla="*/ 61 w 68"/>
                  <a:gd name="T7" fmla="*/ 4 h 241"/>
                  <a:gd name="T8" fmla="*/ 65 w 68"/>
                  <a:gd name="T9" fmla="*/ 15 h 241"/>
                  <a:gd name="T10" fmla="*/ 57 w 68"/>
                  <a:gd name="T11" fmla="*/ 21 h 241"/>
                  <a:gd name="T12" fmla="*/ 57 w 68"/>
                  <a:gd name="T13" fmla="*/ 26 h 241"/>
                  <a:gd name="T14" fmla="*/ 55 w 68"/>
                  <a:gd name="T15" fmla="*/ 27 h 241"/>
                  <a:gd name="T16" fmla="*/ 54 w 68"/>
                  <a:gd name="T17" fmla="*/ 33 h 241"/>
                  <a:gd name="T18" fmla="*/ 48 w 68"/>
                  <a:gd name="T19" fmla="*/ 34 h 241"/>
                  <a:gd name="T20" fmla="*/ 48 w 68"/>
                  <a:gd name="T21" fmla="*/ 36 h 241"/>
                  <a:gd name="T22" fmla="*/ 57 w 68"/>
                  <a:gd name="T23" fmla="*/ 43 h 241"/>
                  <a:gd name="T24" fmla="*/ 65 w 68"/>
                  <a:gd name="T25" fmla="*/ 77 h 241"/>
                  <a:gd name="T26" fmla="*/ 59 w 68"/>
                  <a:gd name="T27" fmla="*/ 86 h 241"/>
                  <a:gd name="T28" fmla="*/ 59 w 68"/>
                  <a:gd name="T29" fmla="*/ 149 h 241"/>
                  <a:gd name="T30" fmla="*/ 52 w 68"/>
                  <a:gd name="T31" fmla="*/ 152 h 241"/>
                  <a:gd name="T32" fmla="*/ 51 w 68"/>
                  <a:gd name="T33" fmla="*/ 162 h 241"/>
                  <a:gd name="T34" fmla="*/ 48 w 68"/>
                  <a:gd name="T35" fmla="*/ 189 h 241"/>
                  <a:gd name="T36" fmla="*/ 48 w 68"/>
                  <a:gd name="T37" fmla="*/ 203 h 241"/>
                  <a:gd name="T38" fmla="*/ 59 w 68"/>
                  <a:gd name="T39" fmla="*/ 212 h 241"/>
                  <a:gd name="T40" fmla="*/ 67 w 68"/>
                  <a:gd name="T41" fmla="*/ 216 h 241"/>
                  <a:gd name="T42" fmla="*/ 67 w 68"/>
                  <a:gd name="T43" fmla="*/ 219 h 241"/>
                  <a:gd name="T44" fmla="*/ 50 w 68"/>
                  <a:gd name="T45" fmla="*/ 215 h 241"/>
                  <a:gd name="T46" fmla="*/ 48 w 68"/>
                  <a:gd name="T47" fmla="*/ 212 h 241"/>
                  <a:gd name="T48" fmla="*/ 46 w 68"/>
                  <a:gd name="T49" fmla="*/ 215 h 241"/>
                  <a:gd name="T50" fmla="*/ 45 w 68"/>
                  <a:gd name="T51" fmla="*/ 215 h 241"/>
                  <a:gd name="T52" fmla="*/ 43 w 68"/>
                  <a:gd name="T53" fmla="*/ 205 h 241"/>
                  <a:gd name="T54" fmla="*/ 40 w 68"/>
                  <a:gd name="T55" fmla="*/ 159 h 241"/>
                  <a:gd name="T56" fmla="*/ 37 w 68"/>
                  <a:gd name="T57" fmla="*/ 159 h 241"/>
                  <a:gd name="T58" fmla="*/ 28 w 68"/>
                  <a:gd name="T59" fmla="*/ 199 h 241"/>
                  <a:gd name="T60" fmla="*/ 28 w 68"/>
                  <a:gd name="T61" fmla="*/ 225 h 241"/>
                  <a:gd name="T62" fmla="*/ 24 w 68"/>
                  <a:gd name="T63" fmla="*/ 237 h 241"/>
                  <a:gd name="T64" fmla="*/ 20 w 68"/>
                  <a:gd name="T65" fmla="*/ 240 h 241"/>
                  <a:gd name="T66" fmla="*/ 18 w 68"/>
                  <a:gd name="T67" fmla="*/ 233 h 241"/>
                  <a:gd name="T68" fmla="*/ 21 w 68"/>
                  <a:gd name="T69" fmla="*/ 226 h 241"/>
                  <a:gd name="T70" fmla="*/ 24 w 68"/>
                  <a:gd name="T71" fmla="*/ 210 h 241"/>
                  <a:gd name="T72" fmla="*/ 24 w 68"/>
                  <a:gd name="T73" fmla="*/ 152 h 241"/>
                  <a:gd name="T74" fmla="*/ 28 w 68"/>
                  <a:gd name="T75" fmla="*/ 97 h 241"/>
                  <a:gd name="T76" fmla="*/ 22 w 68"/>
                  <a:gd name="T77" fmla="*/ 92 h 241"/>
                  <a:gd name="T78" fmla="*/ 22 w 68"/>
                  <a:gd name="T79" fmla="*/ 83 h 241"/>
                  <a:gd name="T80" fmla="*/ 22 w 68"/>
                  <a:gd name="T81" fmla="*/ 68 h 241"/>
                  <a:gd name="T82" fmla="*/ 14 w 68"/>
                  <a:gd name="T83" fmla="*/ 73 h 241"/>
                  <a:gd name="T84" fmla="*/ 21 w 68"/>
                  <a:gd name="T85" fmla="*/ 81 h 241"/>
                  <a:gd name="T86" fmla="*/ 21 w 68"/>
                  <a:gd name="T87" fmla="*/ 90 h 241"/>
                  <a:gd name="T88" fmla="*/ 14 w 68"/>
                  <a:gd name="T89" fmla="*/ 85 h 241"/>
                  <a:gd name="T90" fmla="*/ 11 w 68"/>
                  <a:gd name="T91" fmla="*/ 79 h 241"/>
                  <a:gd name="T92" fmla="*/ 7 w 68"/>
                  <a:gd name="T93" fmla="*/ 81 h 241"/>
                  <a:gd name="T94" fmla="*/ 0 w 68"/>
                  <a:gd name="T95" fmla="*/ 72 h 241"/>
                  <a:gd name="T96" fmla="*/ 0 w 68"/>
                  <a:gd name="T97" fmla="*/ 68 h 241"/>
                  <a:gd name="T98" fmla="*/ 4 w 68"/>
                  <a:gd name="T99" fmla="*/ 67 h 241"/>
                  <a:gd name="T100" fmla="*/ 12 w 68"/>
                  <a:gd name="T101" fmla="*/ 56 h 241"/>
                  <a:gd name="T102" fmla="*/ 21 w 68"/>
                  <a:gd name="T103" fmla="*/ 47 h 241"/>
                  <a:gd name="T104" fmla="*/ 32 w 68"/>
                  <a:gd name="T105" fmla="*/ 37 h 241"/>
                  <a:gd name="T106" fmla="*/ 40 w 68"/>
                  <a:gd name="T107" fmla="*/ 33 h 241"/>
                  <a:gd name="T108" fmla="*/ 40 w 68"/>
                  <a:gd name="T109" fmla="*/ 25 h 241"/>
                  <a:gd name="T110" fmla="*/ 37 w 68"/>
                  <a:gd name="T111" fmla="*/ 21 h 241"/>
                  <a:gd name="T112" fmla="*/ 37 w 68"/>
                  <a:gd name="T113" fmla="*/ 12 h 241"/>
                  <a:gd name="T114" fmla="*/ 35 w 68"/>
                  <a:gd name="T115" fmla="*/ 10 h 241"/>
                  <a:gd name="T116" fmla="*/ 40 w 68"/>
                  <a:gd name="T117" fmla="*/ 3 h 24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241"/>
                  <a:gd name="T179" fmla="*/ 68 w 68"/>
                  <a:gd name="T180" fmla="*/ 241 h 24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241">
                    <a:moveTo>
                      <a:pt x="40" y="3"/>
                    </a:moveTo>
                    <a:lnTo>
                      <a:pt x="54" y="0"/>
                    </a:lnTo>
                    <a:lnTo>
                      <a:pt x="59" y="6"/>
                    </a:lnTo>
                    <a:lnTo>
                      <a:pt x="61" y="4"/>
                    </a:lnTo>
                    <a:lnTo>
                      <a:pt x="65" y="15"/>
                    </a:lnTo>
                    <a:lnTo>
                      <a:pt x="57" y="21"/>
                    </a:lnTo>
                    <a:lnTo>
                      <a:pt x="57" y="26"/>
                    </a:lnTo>
                    <a:lnTo>
                      <a:pt x="55" y="27"/>
                    </a:lnTo>
                    <a:lnTo>
                      <a:pt x="54" y="33"/>
                    </a:lnTo>
                    <a:lnTo>
                      <a:pt x="48" y="34"/>
                    </a:lnTo>
                    <a:lnTo>
                      <a:pt x="48" y="36"/>
                    </a:lnTo>
                    <a:lnTo>
                      <a:pt x="57" y="43"/>
                    </a:lnTo>
                    <a:lnTo>
                      <a:pt x="65" y="77"/>
                    </a:lnTo>
                    <a:lnTo>
                      <a:pt x="59" y="86"/>
                    </a:lnTo>
                    <a:lnTo>
                      <a:pt x="59" y="149"/>
                    </a:lnTo>
                    <a:lnTo>
                      <a:pt x="52" y="152"/>
                    </a:lnTo>
                    <a:lnTo>
                      <a:pt x="51" y="162"/>
                    </a:lnTo>
                    <a:lnTo>
                      <a:pt x="48" y="189"/>
                    </a:lnTo>
                    <a:lnTo>
                      <a:pt x="48" y="203"/>
                    </a:lnTo>
                    <a:lnTo>
                      <a:pt x="59" y="212"/>
                    </a:lnTo>
                    <a:lnTo>
                      <a:pt x="67" y="216"/>
                    </a:lnTo>
                    <a:lnTo>
                      <a:pt x="67" y="219"/>
                    </a:lnTo>
                    <a:lnTo>
                      <a:pt x="50" y="215"/>
                    </a:lnTo>
                    <a:lnTo>
                      <a:pt x="48" y="212"/>
                    </a:lnTo>
                    <a:lnTo>
                      <a:pt x="46" y="215"/>
                    </a:lnTo>
                    <a:lnTo>
                      <a:pt x="45" y="215"/>
                    </a:lnTo>
                    <a:lnTo>
                      <a:pt x="43" y="205"/>
                    </a:lnTo>
                    <a:lnTo>
                      <a:pt x="40" y="159"/>
                    </a:lnTo>
                    <a:lnTo>
                      <a:pt x="37" y="159"/>
                    </a:lnTo>
                    <a:lnTo>
                      <a:pt x="28" y="199"/>
                    </a:lnTo>
                    <a:lnTo>
                      <a:pt x="28" y="225"/>
                    </a:lnTo>
                    <a:lnTo>
                      <a:pt x="24" y="237"/>
                    </a:lnTo>
                    <a:lnTo>
                      <a:pt x="20" y="240"/>
                    </a:lnTo>
                    <a:lnTo>
                      <a:pt x="18" y="233"/>
                    </a:lnTo>
                    <a:lnTo>
                      <a:pt x="21" y="226"/>
                    </a:lnTo>
                    <a:lnTo>
                      <a:pt x="24" y="210"/>
                    </a:lnTo>
                    <a:lnTo>
                      <a:pt x="24" y="152"/>
                    </a:lnTo>
                    <a:lnTo>
                      <a:pt x="28" y="97"/>
                    </a:lnTo>
                    <a:lnTo>
                      <a:pt x="22" y="92"/>
                    </a:lnTo>
                    <a:lnTo>
                      <a:pt x="22" y="83"/>
                    </a:lnTo>
                    <a:lnTo>
                      <a:pt x="22" y="68"/>
                    </a:lnTo>
                    <a:lnTo>
                      <a:pt x="14" y="73"/>
                    </a:lnTo>
                    <a:lnTo>
                      <a:pt x="21" y="81"/>
                    </a:lnTo>
                    <a:lnTo>
                      <a:pt x="21" y="90"/>
                    </a:lnTo>
                    <a:lnTo>
                      <a:pt x="14" y="85"/>
                    </a:lnTo>
                    <a:lnTo>
                      <a:pt x="11" y="79"/>
                    </a:lnTo>
                    <a:lnTo>
                      <a:pt x="7" y="81"/>
                    </a:lnTo>
                    <a:lnTo>
                      <a:pt x="0" y="72"/>
                    </a:lnTo>
                    <a:lnTo>
                      <a:pt x="0" y="68"/>
                    </a:lnTo>
                    <a:lnTo>
                      <a:pt x="4" y="67"/>
                    </a:lnTo>
                    <a:lnTo>
                      <a:pt x="12" y="56"/>
                    </a:lnTo>
                    <a:lnTo>
                      <a:pt x="21" y="47"/>
                    </a:lnTo>
                    <a:lnTo>
                      <a:pt x="32" y="37"/>
                    </a:lnTo>
                    <a:lnTo>
                      <a:pt x="40" y="33"/>
                    </a:lnTo>
                    <a:lnTo>
                      <a:pt x="40" y="25"/>
                    </a:lnTo>
                    <a:lnTo>
                      <a:pt x="37" y="21"/>
                    </a:lnTo>
                    <a:lnTo>
                      <a:pt x="37" y="12"/>
                    </a:lnTo>
                    <a:lnTo>
                      <a:pt x="35" y="10"/>
                    </a:lnTo>
                    <a:lnTo>
                      <a:pt x="40" y="3"/>
                    </a:lnTo>
                  </a:path>
                </a:pathLst>
              </a:custGeom>
              <a:solidFill>
                <a:srgbClr val="EDA07C"/>
              </a:solidFill>
              <a:ln w="12700" cap="rnd" cmpd="sng">
                <a:noFill/>
                <a:prstDash val="solid"/>
                <a:round/>
                <a:headEnd type="none" w="med" len="med"/>
                <a:tailEnd type="none" w="med" len="med"/>
              </a:ln>
            </p:spPr>
            <p:txBody>
              <a:bodyPr/>
              <a:lstStyle/>
              <a:p>
                <a:endParaRPr lang="en-US"/>
              </a:p>
            </p:txBody>
          </p:sp>
          <p:sp>
            <p:nvSpPr>
              <p:cNvPr id="80" name="Freeform 10"/>
              <p:cNvSpPr>
                <a:spLocks/>
              </p:cNvSpPr>
              <p:nvPr/>
            </p:nvSpPr>
            <p:spPr bwMode="auto">
              <a:xfrm>
                <a:off x="4518" y="1925"/>
                <a:ext cx="38" cy="211"/>
              </a:xfrm>
              <a:custGeom>
                <a:avLst/>
                <a:gdLst>
                  <a:gd name="T0" fmla="*/ 24 w 38"/>
                  <a:gd name="T1" fmla="*/ 3 h 211"/>
                  <a:gd name="T2" fmla="*/ 16 w 38"/>
                  <a:gd name="T3" fmla="*/ 0 h 211"/>
                  <a:gd name="T4" fmla="*/ 8 w 38"/>
                  <a:gd name="T5" fmla="*/ 0 h 211"/>
                  <a:gd name="T6" fmla="*/ 2 w 38"/>
                  <a:gd name="T7" fmla="*/ 1 h 211"/>
                  <a:gd name="T8" fmla="*/ 0 w 38"/>
                  <a:gd name="T9" fmla="*/ 9 h 211"/>
                  <a:gd name="T10" fmla="*/ 0 w 38"/>
                  <a:gd name="T11" fmla="*/ 14 h 211"/>
                  <a:gd name="T12" fmla="*/ 4 w 38"/>
                  <a:gd name="T13" fmla="*/ 22 h 211"/>
                  <a:gd name="T14" fmla="*/ 6 w 38"/>
                  <a:gd name="T15" fmla="*/ 22 h 211"/>
                  <a:gd name="T16" fmla="*/ 2 w 38"/>
                  <a:gd name="T17" fmla="*/ 31 h 211"/>
                  <a:gd name="T18" fmla="*/ 0 w 38"/>
                  <a:gd name="T19" fmla="*/ 44 h 211"/>
                  <a:gd name="T20" fmla="*/ 0 w 38"/>
                  <a:gd name="T21" fmla="*/ 57 h 211"/>
                  <a:gd name="T22" fmla="*/ 0 w 38"/>
                  <a:gd name="T23" fmla="*/ 72 h 211"/>
                  <a:gd name="T24" fmla="*/ 2 w 38"/>
                  <a:gd name="T25" fmla="*/ 87 h 211"/>
                  <a:gd name="T26" fmla="*/ 7 w 38"/>
                  <a:gd name="T27" fmla="*/ 88 h 211"/>
                  <a:gd name="T28" fmla="*/ 7 w 38"/>
                  <a:gd name="T29" fmla="*/ 92 h 211"/>
                  <a:gd name="T30" fmla="*/ 10 w 38"/>
                  <a:gd name="T31" fmla="*/ 94 h 211"/>
                  <a:gd name="T32" fmla="*/ 10 w 38"/>
                  <a:gd name="T33" fmla="*/ 110 h 211"/>
                  <a:gd name="T34" fmla="*/ 12 w 38"/>
                  <a:gd name="T35" fmla="*/ 113 h 211"/>
                  <a:gd name="T36" fmla="*/ 12 w 38"/>
                  <a:gd name="T37" fmla="*/ 141 h 211"/>
                  <a:gd name="T38" fmla="*/ 12 w 38"/>
                  <a:gd name="T39" fmla="*/ 159 h 211"/>
                  <a:gd name="T40" fmla="*/ 8 w 38"/>
                  <a:gd name="T41" fmla="*/ 179 h 211"/>
                  <a:gd name="T42" fmla="*/ 7 w 38"/>
                  <a:gd name="T43" fmla="*/ 204 h 211"/>
                  <a:gd name="T44" fmla="*/ 11 w 38"/>
                  <a:gd name="T45" fmla="*/ 206 h 211"/>
                  <a:gd name="T46" fmla="*/ 11 w 38"/>
                  <a:gd name="T47" fmla="*/ 209 h 211"/>
                  <a:gd name="T48" fmla="*/ 17 w 38"/>
                  <a:gd name="T49" fmla="*/ 209 h 211"/>
                  <a:gd name="T50" fmla="*/ 18 w 38"/>
                  <a:gd name="T51" fmla="*/ 208 h 211"/>
                  <a:gd name="T52" fmla="*/ 21 w 38"/>
                  <a:gd name="T53" fmla="*/ 208 h 211"/>
                  <a:gd name="T54" fmla="*/ 21 w 38"/>
                  <a:gd name="T55" fmla="*/ 210 h 211"/>
                  <a:gd name="T56" fmla="*/ 25 w 38"/>
                  <a:gd name="T57" fmla="*/ 209 h 211"/>
                  <a:gd name="T58" fmla="*/ 35 w 38"/>
                  <a:gd name="T59" fmla="*/ 208 h 211"/>
                  <a:gd name="T60" fmla="*/ 35 w 38"/>
                  <a:gd name="T61" fmla="*/ 206 h 211"/>
                  <a:gd name="T62" fmla="*/ 26 w 38"/>
                  <a:gd name="T63" fmla="*/ 202 h 211"/>
                  <a:gd name="T64" fmla="*/ 26 w 38"/>
                  <a:gd name="T65" fmla="*/ 198 h 211"/>
                  <a:gd name="T66" fmla="*/ 34 w 38"/>
                  <a:gd name="T67" fmla="*/ 197 h 211"/>
                  <a:gd name="T68" fmla="*/ 34 w 38"/>
                  <a:gd name="T69" fmla="*/ 195 h 211"/>
                  <a:gd name="T70" fmla="*/ 29 w 38"/>
                  <a:gd name="T71" fmla="*/ 190 h 211"/>
                  <a:gd name="T72" fmla="*/ 29 w 38"/>
                  <a:gd name="T73" fmla="*/ 161 h 211"/>
                  <a:gd name="T74" fmla="*/ 30 w 38"/>
                  <a:gd name="T75" fmla="*/ 135 h 211"/>
                  <a:gd name="T76" fmla="*/ 30 w 38"/>
                  <a:gd name="T77" fmla="*/ 109 h 211"/>
                  <a:gd name="T78" fmla="*/ 30 w 38"/>
                  <a:gd name="T79" fmla="*/ 94 h 211"/>
                  <a:gd name="T80" fmla="*/ 30 w 38"/>
                  <a:gd name="T81" fmla="*/ 90 h 211"/>
                  <a:gd name="T82" fmla="*/ 30 w 38"/>
                  <a:gd name="T83" fmla="*/ 69 h 211"/>
                  <a:gd name="T84" fmla="*/ 37 w 38"/>
                  <a:gd name="T85" fmla="*/ 65 h 211"/>
                  <a:gd name="T86" fmla="*/ 37 w 38"/>
                  <a:gd name="T87" fmla="*/ 62 h 211"/>
                  <a:gd name="T88" fmla="*/ 23 w 38"/>
                  <a:gd name="T89" fmla="*/ 34 h 211"/>
                  <a:gd name="T90" fmla="*/ 16 w 38"/>
                  <a:gd name="T91" fmla="*/ 30 h 211"/>
                  <a:gd name="T92" fmla="*/ 17 w 38"/>
                  <a:gd name="T93" fmla="*/ 28 h 211"/>
                  <a:gd name="T94" fmla="*/ 21 w 38"/>
                  <a:gd name="T95" fmla="*/ 27 h 211"/>
                  <a:gd name="T96" fmla="*/ 21 w 38"/>
                  <a:gd name="T97" fmla="*/ 25 h 211"/>
                  <a:gd name="T98" fmla="*/ 23 w 38"/>
                  <a:gd name="T99" fmla="*/ 24 h 211"/>
                  <a:gd name="T100" fmla="*/ 23 w 38"/>
                  <a:gd name="T101" fmla="*/ 22 h 211"/>
                  <a:gd name="T102" fmla="*/ 24 w 38"/>
                  <a:gd name="T103" fmla="*/ 21 h 211"/>
                  <a:gd name="T104" fmla="*/ 23 w 38"/>
                  <a:gd name="T105" fmla="*/ 20 h 211"/>
                  <a:gd name="T106" fmla="*/ 24 w 38"/>
                  <a:gd name="T107" fmla="*/ 19 h 211"/>
                  <a:gd name="T108" fmla="*/ 21 w 38"/>
                  <a:gd name="T109" fmla="*/ 14 h 211"/>
                  <a:gd name="T110" fmla="*/ 23 w 38"/>
                  <a:gd name="T111" fmla="*/ 12 h 211"/>
                  <a:gd name="T112" fmla="*/ 21 w 38"/>
                  <a:gd name="T113" fmla="*/ 10 h 211"/>
                  <a:gd name="T114" fmla="*/ 24 w 38"/>
                  <a:gd name="T115" fmla="*/ 7 h 211"/>
                  <a:gd name="T116" fmla="*/ 24 w 38"/>
                  <a:gd name="T117" fmla="*/ 3 h 21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
                  <a:gd name="T178" fmla="*/ 0 h 211"/>
                  <a:gd name="T179" fmla="*/ 38 w 38"/>
                  <a:gd name="T180" fmla="*/ 211 h 21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 h="211">
                    <a:moveTo>
                      <a:pt x="24" y="3"/>
                    </a:moveTo>
                    <a:lnTo>
                      <a:pt x="16" y="0"/>
                    </a:lnTo>
                    <a:lnTo>
                      <a:pt x="8" y="0"/>
                    </a:lnTo>
                    <a:lnTo>
                      <a:pt x="2" y="1"/>
                    </a:lnTo>
                    <a:lnTo>
                      <a:pt x="0" y="9"/>
                    </a:lnTo>
                    <a:lnTo>
                      <a:pt x="0" y="14"/>
                    </a:lnTo>
                    <a:lnTo>
                      <a:pt x="4" y="22"/>
                    </a:lnTo>
                    <a:lnTo>
                      <a:pt x="6" y="22"/>
                    </a:lnTo>
                    <a:lnTo>
                      <a:pt x="2" y="31"/>
                    </a:lnTo>
                    <a:lnTo>
                      <a:pt x="0" y="44"/>
                    </a:lnTo>
                    <a:lnTo>
                      <a:pt x="0" y="57"/>
                    </a:lnTo>
                    <a:lnTo>
                      <a:pt x="0" y="72"/>
                    </a:lnTo>
                    <a:lnTo>
                      <a:pt x="2" y="87"/>
                    </a:lnTo>
                    <a:lnTo>
                      <a:pt x="7" y="88"/>
                    </a:lnTo>
                    <a:lnTo>
                      <a:pt x="7" y="92"/>
                    </a:lnTo>
                    <a:lnTo>
                      <a:pt x="10" y="94"/>
                    </a:lnTo>
                    <a:lnTo>
                      <a:pt x="10" y="110"/>
                    </a:lnTo>
                    <a:lnTo>
                      <a:pt x="12" y="113"/>
                    </a:lnTo>
                    <a:lnTo>
                      <a:pt x="12" y="141"/>
                    </a:lnTo>
                    <a:lnTo>
                      <a:pt x="12" y="159"/>
                    </a:lnTo>
                    <a:lnTo>
                      <a:pt x="8" y="179"/>
                    </a:lnTo>
                    <a:lnTo>
                      <a:pt x="7" y="204"/>
                    </a:lnTo>
                    <a:lnTo>
                      <a:pt x="11" y="206"/>
                    </a:lnTo>
                    <a:lnTo>
                      <a:pt x="11" y="209"/>
                    </a:lnTo>
                    <a:lnTo>
                      <a:pt x="17" y="209"/>
                    </a:lnTo>
                    <a:lnTo>
                      <a:pt x="18" y="208"/>
                    </a:lnTo>
                    <a:lnTo>
                      <a:pt x="21" y="208"/>
                    </a:lnTo>
                    <a:lnTo>
                      <a:pt x="21" y="210"/>
                    </a:lnTo>
                    <a:lnTo>
                      <a:pt x="25" y="209"/>
                    </a:lnTo>
                    <a:lnTo>
                      <a:pt x="35" y="208"/>
                    </a:lnTo>
                    <a:lnTo>
                      <a:pt x="35" y="206"/>
                    </a:lnTo>
                    <a:lnTo>
                      <a:pt x="26" y="202"/>
                    </a:lnTo>
                    <a:lnTo>
                      <a:pt x="26" y="198"/>
                    </a:lnTo>
                    <a:lnTo>
                      <a:pt x="34" y="197"/>
                    </a:lnTo>
                    <a:lnTo>
                      <a:pt x="34" y="195"/>
                    </a:lnTo>
                    <a:lnTo>
                      <a:pt x="29" y="190"/>
                    </a:lnTo>
                    <a:lnTo>
                      <a:pt x="29" y="161"/>
                    </a:lnTo>
                    <a:lnTo>
                      <a:pt x="30" y="135"/>
                    </a:lnTo>
                    <a:lnTo>
                      <a:pt x="30" y="109"/>
                    </a:lnTo>
                    <a:lnTo>
                      <a:pt x="30" y="94"/>
                    </a:lnTo>
                    <a:lnTo>
                      <a:pt x="30" y="90"/>
                    </a:lnTo>
                    <a:lnTo>
                      <a:pt x="30" y="69"/>
                    </a:lnTo>
                    <a:lnTo>
                      <a:pt x="37" y="65"/>
                    </a:lnTo>
                    <a:lnTo>
                      <a:pt x="37" y="62"/>
                    </a:lnTo>
                    <a:lnTo>
                      <a:pt x="23" y="34"/>
                    </a:lnTo>
                    <a:lnTo>
                      <a:pt x="16" y="30"/>
                    </a:lnTo>
                    <a:lnTo>
                      <a:pt x="17" y="28"/>
                    </a:lnTo>
                    <a:lnTo>
                      <a:pt x="21" y="27"/>
                    </a:lnTo>
                    <a:lnTo>
                      <a:pt x="21" y="25"/>
                    </a:lnTo>
                    <a:lnTo>
                      <a:pt x="23" y="24"/>
                    </a:lnTo>
                    <a:lnTo>
                      <a:pt x="23" y="22"/>
                    </a:lnTo>
                    <a:lnTo>
                      <a:pt x="24" y="21"/>
                    </a:lnTo>
                    <a:lnTo>
                      <a:pt x="23" y="20"/>
                    </a:lnTo>
                    <a:lnTo>
                      <a:pt x="24" y="19"/>
                    </a:lnTo>
                    <a:lnTo>
                      <a:pt x="21" y="14"/>
                    </a:lnTo>
                    <a:lnTo>
                      <a:pt x="23" y="12"/>
                    </a:lnTo>
                    <a:lnTo>
                      <a:pt x="21" y="10"/>
                    </a:lnTo>
                    <a:lnTo>
                      <a:pt x="24" y="7"/>
                    </a:lnTo>
                    <a:lnTo>
                      <a:pt x="24" y="3"/>
                    </a:lnTo>
                  </a:path>
                </a:pathLst>
              </a:custGeom>
              <a:solidFill>
                <a:srgbClr val="EDA07C"/>
              </a:solidFill>
              <a:ln w="12700" cap="rnd" cmpd="sng">
                <a:noFill/>
                <a:prstDash val="solid"/>
                <a:round/>
                <a:headEnd type="none" w="med" len="med"/>
                <a:tailEnd type="none" w="med" len="med"/>
              </a:ln>
            </p:spPr>
            <p:txBody>
              <a:bodyPr/>
              <a:lstStyle/>
              <a:p>
                <a:endParaRPr lang="en-US"/>
              </a:p>
            </p:txBody>
          </p:sp>
          <p:sp>
            <p:nvSpPr>
              <p:cNvPr id="81" name="Freeform 11"/>
              <p:cNvSpPr>
                <a:spLocks/>
              </p:cNvSpPr>
              <p:nvPr/>
            </p:nvSpPr>
            <p:spPr bwMode="auto">
              <a:xfrm>
                <a:off x="3391" y="1923"/>
                <a:ext cx="51" cy="190"/>
              </a:xfrm>
              <a:custGeom>
                <a:avLst/>
                <a:gdLst>
                  <a:gd name="T0" fmla="*/ 30 w 51"/>
                  <a:gd name="T1" fmla="*/ 2 h 190"/>
                  <a:gd name="T2" fmla="*/ 41 w 51"/>
                  <a:gd name="T3" fmla="*/ 0 h 190"/>
                  <a:gd name="T4" fmla="*/ 45 w 51"/>
                  <a:gd name="T5" fmla="*/ 4 h 190"/>
                  <a:gd name="T6" fmla="*/ 46 w 51"/>
                  <a:gd name="T7" fmla="*/ 2 h 190"/>
                  <a:gd name="T8" fmla="*/ 49 w 51"/>
                  <a:gd name="T9" fmla="*/ 11 h 190"/>
                  <a:gd name="T10" fmla="*/ 43 w 51"/>
                  <a:gd name="T11" fmla="*/ 15 h 190"/>
                  <a:gd name="T12" fmla="*/ 43 w 51"/>
                  <a:gd name="T13" fmla="*/ 20 h 190"/>
                  <a:gd name="T14" fmla="*/ 41 w 51"/>
                  <a:gd name="T15" fmla="*/ 20 h 190"/>
                  <a:gd name="T16" fmla="*/ 41 w 51"/>
                  <a:gd name="T17" fmla="*/ 25 h 190"/>
                  <a:gd name="T18" fmla="*/ 36 w 51"/>
                  <a:gd name="T19" fmla="*/ 26 h 190"/>
                  <a:gd name="T20" fmla="*/ 36 w 51"/>
                  <a:gd name="T21" fmla="*/ 28 h 190"/>
                  <a:gd name="T22" fmla="*/ 43 w 51"/>
                  <a:gd name="T23" fmla="*/ 33 h 190"/>
                  <a:gd name="T24" fmla="*/ 49 w 51"/>
                  <a:gd name="T25" fmla="*/ 60 h 190"/>
                  <a:gd name="T26" fmla="*/ 45 w 51"/>
                  <a:gd name="T27" fmla="*/ 68 h 190"/>
                  <a:gd name="T28" fmla="*/ 45 w 51"/>
                  <a:gd name="T29" fmla="*/ 117 h 190"/>
                  <a:gd name="T30" fmla="*/ 39 w 51"/>
                  <a:gd name="T31" fmla="*/ 119 h 190"/>
                  <a:gd name="T32" fmla="*/ 38 w 51"/>
                  <a:gd name="T33" fmla="*/ 128 h 190"/>
                  <a:gd name="T34" fmla="*/ 36 w 51"/>
                  <a:gd name="T35" fmla="*/ 149 h 190"/>
                  <a:gd name="T36" fmla="*/ 36 w 51"/>
                  <a:gd name="T37" fmla="*/ 160 h 190"/>
                  <a:gd name="T38" fmla="*/ 45 w 51"/>
                  <a:gd name="T39" fmla="*/ 167 h 190"/>
                  <a:gd name="T40" fmla="*/ 50 w 51"/>
                  <a:gd name="T41" fmla="*/ 171 h 190"/>
                  <a:gd name="T42" fmla="*/ 50 w 51"/>
                  <a:gd name="T43" fmla="*/ 173 h 190"/>
                  <a:gd name="T44" fmla="*/ 37 w 51"/>
                  <a:gd name="T45" fmla="*/ 169 h 190"/>
                  <a:gd name="T46" fmla="*/ 36 w 51"/>
                  <a:gd name="T47" fmla="*/ 167 h 190"/>
                  <a:gd name="T48" fmla="*/ 34 w 51"/>
                  <a:gd name="T49" fmla="*/ 169 h 190"/>
                  <a:gd name="T50" fmla="*/ 34 w 51"/>
                  <a:gd name="T51" fmla="*/ 169 h 190"/>
                  <a:gd name="T52" fmla="*/ 32 w 51"/>
                  <a:gd name="T53" fmla="*/ 161 h 190"/>
                  <a:gd name="T54" fmla="*/ 30 w 51"/>
                  <a:gd name="T55" fmla="*/ 125 h 190"/>
                  <a:gd name="T56" fmla="*/ 28 w 51"/>
                  <a:gd name="T57" fmla="*/ 125 h 190"/>
                  <a:gd name="T58" fmla="*/ 20 w 51"/>
                  <a:gd name="T59" fmla="*/ 157 h 190"/>
                  <a:gd name="T60" fmla="*/ 20 w 51"/>
                  <a:gd name="T61" fmla="*/ 177 h 190"/>
                  <a:gd name="T62" fmla="*/ 17 w 51"/>
                  <a:gd name="T63" fmla="*/ 187 h 190"/>
                  <a:gd name="T64" fmla="*/ 15 w 51"/>
                  <a:gd name="T65" fmla="*/ 189 h 190"/>
                  <a:gd name="T66" fmla="*/ 14 w 51"/>
                  <a:gd name="T67" fmla="*/ 184 h 190"/>
                  <a:gd name="T68" fmla="*/ 16 w 51"/>
                  <a:gd name="T69" fmla="*/ 178 h 190"/>
                  <a:gd name="T70" fmla="*/ 17 w 51"/>
                  <a:gd name="T71" fmla="*/ 165 h 190"/>
                  <a:gd name="T72" fmla="*/ 17 w 51"/>
                  <a:gd name="T73" fmla="*/ 120 h 190"/>
                  <a:gd name="T74" fmla="*/ 20 w 51"/>
                  <a:gd name="T75" fmla="*/ 76 h 190"/>
                  <a:gd name="T76" fmla="*/ 16 w 51"/>
                  <a:gd name="T77" fmla="*/ 72 h 190"/>
                  <a:gd name="T78" fmla="*/ 16 w 51"/>
                  <a:gd name="T79" fmla="*/ 65 h 190"/>
                  <a:gd name="T80" fmla="*/ 16 w 51"/>
                  <a:gd name="T81" fmla="*/ 53 h 190"/>
                  <a:gd name="T82" fmla="*/ 10 w 51"/>
                  <a:gd name="T83" fmla="*/ 57 h 190"/>
                  <a:gd name="T84" fmla="*/ 16 w 51"/>
                  <a:gd name="T85" fmla="*/ 63 h 190"/>
                  <a:gd name="T86" fmla="*/ 16 w 51"/>
                  <a:gd name="T87" fmla="*/ 70 h 190"/>
                  <a:gd name="T88" fmla="*/ 10 w 51"/>
                  <a:gd name="T89" fmla="*/ 66 h 190"/>
                  <a:gd name="T90" fmla="*/ 8 w 51"/>
                  <a:gd name="T91" fmla="*/ 62 h 190"/>
                  <a:gd name="T92" fmla="*/ 4 w 51"/>
                  <a:gd name="T93" fmla="*/ 63 h 190"/>
                  <a:gd name="T94" fmla="*/ 0 w 51"/>
                  <a:gd name="T95" fmla="*/ 56 h 190"/>
                  <a:gd name="T96" fmla="*/ 0 w 51"/>
                  <a:gd name="T97" fmla="*/ 53 h 190"/>
                  <a:gd name="T98" fmla="*/ 2 w 51"/>
                  <a:gd name="T99" fmla="*/ 52 h 190"/>
                  <a:gd name="T100" fmla="*/ 9 w 51"/>
                  <a:gd name="T101" fmla="*/ 44 h 190"/>
                  <a:gd name="T102" fmla="*/ 16 w 51"/>
                  <a:gd name="T103" fmla="*/ 36 h 190"/>
                  <a:gd name="T104" fmla="*/ 24 w 51"/>
                  <a:gd name="T105" fmla="*/ 29 h 190"/>
                  <a:gd name="T106" fmla="*/ 30 w 51"/>
                  <a:gd name="T107" fmla="*/ 25 h 190"/>
                  <a:gd name="T108" fmla="*/ 30 w 51"/>
                  <a:gd name="T109" fmla="*/ 19 h 190"/>
                  <a:gd name="T110" fmla="*/ 28 w 51"/>
                  <a:gd name="T111" fmla="*/ 16 h 190"/>
                  <a:gd name="T112" fmla="*/ 28 w 51"/>
                  <a:gd name="T113" fmla="*/ 9 h 190"/>
                  <a:gd name="T114" fmla="*/ 26 w 51"/>
                  <a:gd name="T115" fmla="*/ 7 h 190"/>
                  <a:gd name="T116" fmla="*/ 30 w 51"/>
                  <a:gd name="T117" fmla="*/ 2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1"/>
                  <a:gd name="T178" fmla="*/ 0 h 190"/>
                  <a:gd name="T179" fmla="*/ 51 w 51"/>
                  <a:gd name="T180" fmla="*/ 190 h 19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1" h="190">
                    <a:moveTo>
                      <a:pt x="30" y="2"/>
                    </a:moveTo>
                    <a:lnTo>
                      <a:pt x="41" y="0"/>
                    </a:lnTo>
                    <a:lnTo>
                      <a:pt x="45" y="4"/>
                    </a:lnTo>
                    <a:lnTo>
                      <a:pt x="46" y="2"/>
                    </a:lnTo>
                    <a:lnTo>
                      <a:pt x="49" y="11"/>
                    </a:lnTo>
                    <a:lnTo>
                      <a:pt x="43" y="15"/>
                    </a:lnTo>
                    <a:lnTo>
                      <a:pt x="43" y="20"/>
                    </a:lnTo>
                    <a:lnTo>
                      <a:pt x="41" y="20"/>
                    </a:lnTo>
                    <a:lnTo>
                      <a:pt x="41" y="25"/>
                    </a:lnTo>
                    <a:lnTo>
                      <a:pt x="36" y="26"/>
                    </a:lnTo>
                    <a:lnTo>
                      <a:pt x="36" y="28"/>
                    </a:lnTo>
                    <a:lnTo>
                      <a:pt x="43" y="33"/>
                    </a:lnTo>
                    <a:lnTo>
                      <a:pt x="49" y="60"/>
                    </a:lnTo>
                    <a:lnTo>
                      <a:pt x="45" y="68"/>
                    </a:lnTo>
                    <a:lnTo>
                      <a:pt x="45" y="117"/>
                    </a:lnTo>
                    <a:lnTo>
                      <a:pt x="39" y="119"/>
                    </a:lnTo>
                    <a:lnTo>
                      <a:pt x="38" y="128"/>
                    </a:lnTo>
                    <a:lnTo>
                      <a:pt x="36" y="149"/>
                    </a:lnTo>
                    <a:lnTo>
                      <a:pt x="36" y="160"/>
                    </a:lnTo>
                    <a:lnTo>
                      <a:pt x="45" y="167"/>
                    </a:lnTo>
                    <a:lnTo>
                      <a:pt x="50" y="171"/>
                    </a:lnTo>
                    <a:lnTo>
                      <a:pt x="50" y="173"/>
                    </a:lnTo>
                    <a:lnTo>
                      <a:pt x="37" y="169"/>
                    </a:lnTo>
                    <a:lnTo>
                      <a:pt x="36" y="167"/>
                    </a:lnTo>
                    <a:lnTo>
                      <a:pt x="34" y="169"/>
                    </a:lnTo>
                    <a:lnTo>
                      <a:pt x="32" y="161"/>
                    </a:lnTo>
                    <a:lnTo>
                      <a:pt x="30" y="125"/>
                    </a:lnTo>
                    <a:lnTo>
                      <a:pt x="28" y="125"/>
                    </a:lnTo>
                    <a:lnTo>
                      <a:pt x="20" y="157"/>
                    </a:lnTo>
                    <a:lnTo>
                      <a:pt x="20" y="177"/>
                    </a:lnTo>
                    <a:lnTo>
                      <a:pt x="17" y="187"/>
                    </a:lnTo>
                    <a:lnTo>
                      <a:pt x="15" y="189"/>
                    </a:lnTo>
                    <a:lnTo>
                      <a:pt x="14" y="184"/>
                    </a:lnTo>
                    <a:lnTo>
                      <a:pt x="16" y="178"/>
                    </a:lnTo>
                    <a:lnTo>
                      <a:pt x="17" y="165"/>
                    </a:lnTo>
                    <a:lnTo>
                      <a:pt x="17" y="120"/>
                    </a:lnTo>
                    <a:lnTo>
                      <a:pt x="20" y="76"/>
                    </a:lnTo>
                    <a:lnTo>
                      <a:pt x="16" y="72"/>
                    </a:lnTo>
                    <a:lnTo>
                      <a:pt x="16" y="65"/>
                    </a:lnTo>
                    <a:lnTo>
                      <a:pt x="16" y="53"/>
                    </a:lnTo>
                    <a:lnTo>
                      <a:pt x="10" y="57"/>
                    </a:lnTo>
                    <a:lnTo>
                      <a:pt x="16" y="63"/>
                    </a:lnTo>
                    <a:lnTo>
                      <a:pt x="16" y="70"/>
                    </a:lnTo>
                    <a:lnTo>
                      <a:pt x="10" y="66"/>
                    </a:lnTo>
                    <a:lnTo>
                      <a:pt x="8" y="62"/>
                    </a:lnTo>
                    <a:lnTo>
                      <a:pt x="4" y="63"/>
                    </a:lnTo>
                    <a:lnTo>
                      <a:pt x="0" y="56"/>
                    </a:lnTo>
                    <a:lnTo>
                      <a:pt x="0" y="53"/>
                    </a:lnTo>
                    <a:lnTo>
                      <a:pt x="2" y="52"/>
                    </a:lnTo>
                    <a:lnTo>
                      <a:pt x="9" y="44"/>
                    </a:lnTo>
                    <a:lnTo>
                      <a:pt x="16" y="36"/>
                    </a:lnTo>
                    <a:lnTo>
                      <a:pt x="24" y="29"/>
                    </a:lnTo>
                    <a:lnTo>
                      <a:pt x="30" y="25"/>
                    </a:lnTo>
                    <a:lnTo>
                      <a:pt x="30" y="19"/>
                    </a:lnTo>
                    <a:lnTo>
                      <a:pt x="28" y="16"/>
                    </a:lnTo>
                    <a:lnTo>
                      <a:pt x="28" y="9"/>
                    </a:lnTo>
                    <a:lnTo>
                      <a:pt x="26" y="7"/>
                    </a:lnTo>
                    <a:lnTo>
                      <a:pt x="30" y="2"/>
                    </a:lnTo>
                  </a:path>
                </a:pathLst>
              </a:custGeom>
              <a:solidFill>
                <a:srgbClr val="EDA07C"/>
              </a:solidFill>
              <a:ln w="12700" cap="rnd" cmpd="sng">
                <a:noFill/>
                <a:prstDash val="solid"/>
                <a:round/>
                <a:headEnd type="none" w="med" len="med"/>
                <a:tailEnd type="none" w="med" len="med"/>
              </a:ln>
            </p:spPr>
            <p:txBody>
              <a:bodyPr/>
              <a:lstStyle/>
              <a:p>
                <a:endParaRPr lang="en-US"/>
              </a:p>
            </p:txBody>
          </p:sp>
          <p:sp>
            <p:nvSpPr>
              <p:cNvPr id="82" name="Freeform 12"/>
              <p:cNvSpPr>
                <a:spLocks/>
              </p:cNvSpPr>
              <p:nvPr/>
            </p:nvSpPr>
            <p:spPr bwMode="auto">
              <a:xfrm>
                <a:off x="3224" y="1976"/>
                <a:ext cx="25" cy="134"/>
              </a:xfrm>
              <a:custGeom>
                <a:avLst/>
                <a:gdLst>
                  <a:gd name="T0" fmla="*/ 19 w 25"/>
                  <a:gd name="T1" fmla="*/ 2 h 134"/>
                  <a:gd name="T2" fmla="*/ 19 w 25"/>
                  <a:gd name="T3" fmla="*/ 6 h 134"/>
                  <a:gd name="T4" fmla="*/ 19 w 25"/>
                  <a:gd name="T5" fmla="*/ 7 h 134"/>
                  <a:gd name="T6" fmla="*/ 20 w 25"/>
                  <a:gd name="T7" fmla="*/ 8 h 134"/>
                  <a:gd name="T8" fmla="*/ 19 w 25"/>
                  <a:gd name="T9" fmla="*/ 9 h 134"/>
                  <a:gd name="T10" fmla="*/ 19 w 25"/>
                  <a:gd name="T11" fmla="*/ 10 h 134"/>
                  <a:gd name="T12" fmla="*/ 18 w 25"/>
                  <a:gd name="T13" fmla="*/ 14 h 134"/>
                  <a:gd name="T14" fmla="*/ 18 w 25"/>
                  <a:gd name="T15" fmla="*/ 15 h 134"/>
                  <a:gd name="T16" fmla="*/ 23 w 25"/>
                  <a:gd name="T17" fmla="*/ 19 h 134"/>
                  <a:gd name="T18" fmla="*/ 24 w 25"/>
                  <a:gd name="T19" fmla="*/ 46 h 134"/>
                  <a:gd name="T20" fmla="*/ 22 w 25"/>
                  <a:gd name="T21" fmla="*/ 51 h 134"/>
                  <a:gd name="T22" fmla="*/ 23 w 25"/>
                  <a:gd name="T23" fmla="*/ 66 h 134"/>
                  <a:gd name="T24" fmla="*/ 21 w 25"/>
                  <a:gd name="T25" fmla="*/ 68 h 134"/>
                  <a:gd name="T26" fmla="*/ 20 w 25"/>
                  <a:gd name="T27" fmla="*/ 91 h 134"/>
                  <a:gd name="T28" fmla="*/ 19 w 25"/>
                  <a:gd name="T29" fmla="*/ 115 h 134"/>
                  <a:gd name="T30" fmla="*/ 20 w 25"/>
                  <a:gd name="T31" fmla="*/ 116 h 134"/>
                  <a:gd name="T32" fmla="*/ 24 w 25"/>
                  <a:gd name="T33" fmla="*/ 121 h 134"/>
                  <a:gd name="T34" fmla="*/ 23 w 25"/>
                  <a:gd name="T35" fmla="*/ 122 h 134"/>
                  <a:gd name="T36" fmla="*/ 22 w 25"/>
                  <a:gd name="T37" fmla="*/ 123 h 134"/>
                  <a:gd name="T38" fmla="*/ 19 w 25"/>
                  <a:gd name="T39" fmla="*/ 122 h 134"/>
                  <a:gd name="T40" fmla="*/ 17 w 25"/>
                  <a:gd name="T41" fmla="*/ 120 h 134"/>
                  <a:gd name="T42" fmla="*/ 15 w 25"/>
                  <a:gd name="T43" fmla="*/ 119 h 134"/>
                  <a:gd name="T44" fmla="*/ 15 w 25"/>
                  <a:gd name="T45" fmla="*/ 123 h 134"/>
                  <a:gd name="T46" fmla="*/ 14 w 25"/>
                  <a:gd name="T47" fmla="*/ 123 h 134"/>
                  <a:gd name="T48" fmla="*/ 16 w 25"/>
                  <a:gd name="T49" fmla="*/ 127 h 134"/>
                  <a:gd name="T50" fmla="*/ 15 w 25"/>
                  <a:gd name="T51" fmla="*/ 132 h 134"/>
                  <a:gd name="T52" fmla="*/ 14 w 25"/>
                  <a:gd name="T53" fmla="*/ 133 h 134"/>
                  <a:gd name="T54" fmla="*/ 11 w 25"/>
                  <a:gd name="T55" fmla="*/ 128 h 134"/>
                  <a:gd name="T56" fmla="*/ 11 w 25"/>
                  <a:gd name="T57" fmla="*/ 125 h 134"/>
                  <a:gd name="T58" fmla="*/ 10 w 25"/>
                  <a:gd name="T59" fmla="*/ 125 h 134"/>
                  <a:gd name="T60" fmla="*/ 8 w 25"/>
                  <a:gd name="T61" fmla="*/ 94 h 134"/>
                  <a:gd name="T62" fmla="*/ 10 w 25"/>
                  <a:gd name="T63" fmla="*/ 91 h 134"/>
                  <a:gd name="T64" fmla="*/ 7 w 25"/>
                  <a:gd name="T65" fmla="*/ 71 h 134"/>
                  <a:gd name="T66" fmla="*/ 5 w 25"/>
                  <a:gd name="T67" fmla="*/ 70 h 134"/>
                  <a:gd name="T68" fmla="*/ 5 w 25"/>
                  <a:gd name="T69" fmla="*/ 49 h 134"/>
                  <a:gd name="T70" fmla="*/ 0 w 25"/>
                  <a:gd name="T71" fmla="*/ 46 h 134"/>
                  <a:gd name="T72" fmla="*/ 2 w 25"/>
                  <a:gd name="T73" fmla="*/ 24 h 134"/>
                  <a:gd name="T74" fmla="*/ 9 w 25"/>
                  <a:gd name="T75" fmla="*/ 17 h 134"/>
                  <a:gd name="T76" fmla="*/ 11 w 25"/>
                  <a:gd name="T77" fmla="*/ 15 h 134"/>
                  <a:gd name="T78" fmla="*/ 11 w 25"/>
                  <a:gd name="T79" fmla="*/ 12 h 134"/>
                  <a:gd name="T80" fmla="*/ 11 w 25"/>
                  <a:gd name="T81" fmla="*/ 11 h 134"/>
                  <a:gd name="T82" fmla="*/ 9 w 25"/>
                  <a:gd name="T83" fmla="*/ 10 h 134"/>
                  <a:gd name="T84" fmla="*/ 8 w 25"/>
                  <a:gd name="T85" fmla="*/ 8 h 134"/>
                  <a:gd name="T86" fmla="*/ 8 w 25"/>
                  <a:gd name="T87" fmla="*/ 7 h 134"/>
                  <a:gd name="T88" fmla="*/ 8 w 25"/>
                  <a:gd name="T89" fmla="*/ 5 h 134"/>
                  <a:gd name="T90" fmla="*/ 8 w 25"/>
                  <a:gd name="T91" fmla="*/ 4 h 134"/>
                  <a:gd name="T92" fmla="*/ 10 w 25"/>
                  <a:gd name="T93" fmla="*/ 2 h 134"/>
                  <a:gd name="T94" fmla="*/ 11 w 25"/>
                  <a:gd name="T95" fmla="*/ 0 h 134"/>
                  <a:gd name="T96" fmla="*/ 12 w 25"/>
                  <a:gd name="T97" fmla="*/ 0 h 134"/>
                  <a:gd name="T98" fmla="*/ 14 w 25"/>
                  <a:gd name="T99" fmla="*/ 0 h 134"/>
                  <a:gd name="T100" fmla="*/ 16 w 25"/>
                  <a:gd name="T101" fmla="*/ 0 h 134"/>
                  <a:gd name="T102" fmla="*/ 17 w 25"/>
                  <a:gd name="T103" fmla="*/ 0 h 134"/>
                  <a:gd name="T104" fmla="*/ 19 w 25"/>
                  <a:gd name="T105" fmla="*/ 2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5"/>
                  <a:gd name="T160" fmla="*/ 0 h 134"/>
                  <a:gd name="T161" fmla="*/ 25 w 25"/>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5" h="134">
                    <a:moveTo>
                      <a:pt x="19" y="2"/>
                    </a:moveTo>
                    <a:lnTo>
                      <a:pt x="19" y="6"/>
                    </a:lnTo>
                    <a:lnTo>
                      <a:pt x="19" y="7"/>
                    </a:lnTo>
                    <a:lnTo>
                      <a:pt x="20" y="8"/>
                    </a:lnTo>
                    <a:lnTo>
                      <a:pt x="19" y="9"/>
                    </a:lnTo>
                    <a:lnTo>
                      <a:pt x="19" y="10"/>
                    </a:lnTo>
                    <a:lnTo>
                      <a:pt x="18" y="14"/>
                    </a:lnTo>
                    <a:lnTo>
                      <a:pt x="18" y="15"/>
                    </a:lnTo>
                    <a:lnTo>
                      <a:pt x="23" y="19"/>
                    </a:lnTo>
                    <a:lnTo>
                      <a:pt x="24" y="46"/>
                    </a:lnTo>
                    <a:lnTo>
                      <a:pt x="22" y="51"/>
                    </a:lnTo>
                    <a:lnTo>
                      <a:pt x="23" y="66"/>
                    </a:lnTo>
                    <a:lnTo>
                      <a:pt x="21" y="68"/>
                    </a:lnTo>
                    <a:lnTo>
                      <a:pt x="20" y="91"/>
                    </a:lnTo>
                    <a:lnTo>
                      <a:pt x="19" y="115"/>
                    </a:lnTo>
                    <a:lnTo>
                      <a:pt x="20" y="116"/>
                    </a:lnTo>
                    <a:lnTo>
                      <a:pt x="24" y="121"/>
                    </a:lnTo>
                    <a:lnTo>
                      <a:pt x="23" y="122"/>
                    </a:lnTo>
                    <a:lnTo>
                      <a:pt x="22" y="123"/>
                    </a:lnTo>
                    <a:lnTo>
                      <a:pt x="19" y="122"/>
                    </a:lnTo>
                    <a:lnTo>
                      <a:pt x="17" y="120"/>
                    </a:lnTo>
                    <a:lnTo>
                      <a:pt x="15" y="119"/>
                    </a:lnTo>
                    <a:lnTo>
                      <a:pt x="15" y="123"/>
                    </a:lnTo>
                    <a:lnTo>
                      <a:pt x="14" y="123"/>
                    </a:lnTo>
                    <a:lnTo>
                      <a:pt x="16" y="127"/>
                    </a:lnTo>
                    <a:lnTo>
                      <a:pt x="15" y="132"/>
                    </a:lnTo>
                    <a:lnTo>
                      <a:pt x="14" y="133"/>
                    </a:lnTo>
                    <a:lnTo>
                      <a:pt x="11" y="128"/>
                    </a:lnTo>
                    <a:lnTo>
                      <a:pt x="11" y="125"/>
                    </a:lnTo>
                    <a:lnTo>
                      <a:pt x="10" y="125"/>
                    </a:lnTo>
                    <a:lnTo>
                      <a:pt x="8" y="94"/>
                    </a:lnTo>
                    <a:lnTo>
                      <a:pt x="10" y="91"/>
                    </a:lnTo>
                    <a:lnTo>
                      <a:pt x="7" y="71"/>
                    </a:lnTo>
                    <a:lnTo>
                      <a:pt x="5" y="70"/>
                    </a:lnTo>
                    <a:lnTo>
                      <a:pt x="5" y="49"/>
                    </a:lnTo>
                    <a:lnTo>
                      <a:pt x="0" y="46"/>
                    </a:lnTo>
                    <a:lnTo>
                      <a:pt x="2" y="24"/>
                    </a:lnTo>
                    <a:lnTo>
                      <a:pt x="9" y="17"/>
                    </a:lnTo>
                    <a:lnTo>
                      <a:pt x="11" y="15"/>
                    </a:lnTo>
                    <a:lnTo>
                      <a:pt x="11" y="12"/>
                    </a:lnTo>
                    <a:lnTo>
                      <a:pt x="11" y="11"/>
                    </a:lnTo>
                    <a:lnTo>
                      <a:pt x="9" y="10"/>
                    </a:lnTo>
                    <a:lnTo>
                      <a:pt x="8" y="8"/>
                    </a:lnTo>
                    <a:lnTo>
                      <a:pt x="8" y="7"/>
                    </a:lnTo>
                    <a:lnTo>
                      <a:pt x="8" y="5"/>
                    </a:lnTo>
                    <a:lnTo>
                      <a:pt x="8" y="4"/>
                    </a:lnTo>
                    <a:lnTo>
                      <a:pt x="10" y="2"/>
                    </a:lnTo>
                    <a:lnTo>
                      <a:pt x="11" y="0"/>
                    </a:lnTo>
                    <a:lnTo>
                      <a:pt x="12" y="0"/>
                    </a:lnTo>
                    <a:lnTo>
                      <a:pt x="14" y="0"/>
                    </a:lnTo>
                    <a:lnTo>
                      <a:pt x="16" y="0"/>
                    </a:lnTo>
                    <a:lnTo>
                      <a:pt x="17" y="0"/>
                    </a:lnTo>
                    <a:lnTo>
                      <a:pt x="19" y="2"/>
                    </a:lnTo>
                  </a:path>
                </a:pathLst>
              </a:custGeom>
              <a:solidFill>
                <a:srgbClr val="EDA07C"/>
              </a:solidFill>
              <a:ln w="12700" cap="rnd" cmpd="sng">
                <a:noFill/>
                <a:prstDash val="solid"/>
                <a:round/>
                <a:headEnd type="none" w="med" len="med"/>
                <a:tailEnd type="none" w="med" len="med"/>
              </a:ln>
            </p:spPr>
            <p:txBody>
              <a:bodyPr/>
              <a:lstStyle/>
              <a:p>
                <a:endParaRPr lang="en-US"/>
              </a:p>
            </p:txBody>
          </p:sp>
          <p:sp>
            <p:nvSpPr>
              <p:cNvPr id="83" name="Freeform 13"/>
              <p:cNvSpPr>
                <a:spLocks/>
              </p:cNvSpPr>
              <p:nvPr/>
            </p:nvSpPr>
            <p:spPr bwMode="auto">
              <a:xfrm>
                <a:off x="3132" y="1996"/>
                <a:ext cx="53" cy="254"/>
              </a:xfrm>
              <a:custGeom>
                <a:avLst/>
                <a:gdLst>
                  <a:gd name="T0" fmla="*/ 40 w 53"/>
                  <a:gd name="T1" fmla="*/ 5 h 254"/>
                  <a:gd name="T2" fmla="*/ 40 w 53"/>
                  <a:gd name="T3" fmla="*/ 12 h 254"/>
                  <a:gd name="T4" fmla="*/ 40 w 53"/>
                  <a:gd name="T5" fmla="*/ 14 h 254"/>
                  <a:gd name="T6" fmla="*/ 42 w 53"/>
                  <a:gd name="T7" fmla="*/ 18 h 254"/>
                  <a:gd name="T8" fmla="*/ 40 w 53"/>
                  <a:gd name="T9" fmla="*/ 20 h 254"/>
                  <a:gd name="T10" fmla="*/ 41 w 53"/>
                  <a:gd name="T11" fmla="*/ 22 h 254"/>
                  <a:gd name="T12" fmla="*/ 39 w 53"/>
                  <a:gd name="T13" fmla="*/ 29 h 254"/>
                  <a:gd name="T14" fmla="*/ 39 w 53"/>
                  <a:gd name="T15" fmla="*/ 30 h 254"/>
                  <a:gd name="T16" fmla="*/ 48 w 53"/>
                  <a:gd name="T17" fmla="*/ 37 h 254"/>
                  <a:gd name="T18" fmla="*/ 52 w 53"/>
                  <a:gd name="T19" fmla="*/ 89 h 254"/>
                  <a:gd name="T20" fmla="*/ 47 w 53"/>
                  <a:gd name="T21" fmla="*/ 98 h 254"/>
                  <a:gd name="T22" fmla="*/ 49 w 53"/>
                  <a:gd name="T23" fmla="*/ 127 h 254"/>
                  <a:gd name="T24" fmla="*/ 46 w 53"/>
                  <a:gd name="T25" fmla="*/ 129 h 254"/>
                  <a:gd name="T26" fmla="*/ 44 w 53"/>
                  <a:gd name="T27" fmla="*/ 174 h 254"/>
                  <a:gd name="T28" fmla="*/ 42 w 53"/>
                  <a:gd name="T29" fmla="*/ 219 h 254"/>
                  <a:gd name="T30" fmla="*/ 42 w 53"/>
                  <a:gd name="T31" fmla="*/ 221 h 254"/>
                  <a:gd name="T32" fmla="*/ 52 w 53"/>
                  <a:gd name="T33" fmla="*/ 230 h 254"/>
                  <a:gd name="T34" fmla="*/ 50 w 53"/>
                  <a:gd name="T35" fmla="*/ 231 h 254"/>
                  <a:gd name="T36" fmla="*/ 47 w 53"/>
                  <a:gd name="T37" fmla="*/ 233 h 254"/>
                  <a:gd name="T38" fmla="*/ 42 w 53"/>
                  <a:gd name="T39" fmla="*/ 231 h 254"/>
                  <a:gd name="T40" fmla="*/ 36 w 53"/>
                  <a:gd name="T41" fmla="*/ 228 h 254"/>
                  <a:gd name="T42" fmla="*/ 32 w 53"/>
                  <a:gd name="T43" fmla="*/ 227 h 254"/>
                  <a:gd name="T44" fmla="*/ 32 w 53"/>
                  <a:gd name="T45" fmla="*/ 234 h 254"/>
                  <a:gd name="T46" fmla="*/ 30 w 53"/>
                  <a:gd name="T47" fmla="*/ 234 h 254"/>
                  <a:gd name="T48" fmla="*/ 33 w 53"/>
                  <a:gd name="T49" fmla="*/ 240 h 254"/>
                  <a:gd name="T50" fmla="*/ 32 w 53"/>
                  <a:gd name="T51" fmla="*/ 251 h 254"/>
                  <a:gd name="T52" fmla="*/ 28 w 53"/>
                  <a:gd name="T53" fmla="*/ 253 h 254"/>
                  <a:gd name="T54" fmla="*/ 23 w 53"/>
                  <a:gd name="T55" fmla="*/ 244 h 254"/>
                  <a:gd name="T56" fmla="*/ 23 w 53"/>
                  <a:gd name="T57" fmla="*/ 237 h 254"/>
                  <a:gd name="T58" fmla="*/ 21 w 53"/>
                  <a:gd name="T59" fmla="*/ 237 h 254"/>
                  <a:gd name="T60" fmla="*/ 19 w 53"/>
                  <a:gd name="T61" fmla="*/ 179 h 254"/>
                  <a:gd name="T62" fmla="*/ 21 w 53"/>
                  <a:gd name="T63" fmla="*/ 174 h 254"/>
                  <a:gd name="T64" fmla="*/ 15 w 53"/>
                  <a:gd name="T65" fmla="*/ 135 h 254"/>
                  <a:gd name="T66" fmla="*/ 11 w 53"/>
                  <a:gd name="T67" fmla="*/ 134 h 254"/>
                  <a:gd name="T68" fmla="*/ 10 w 53"/>
                  <a:gd name="T69" fmla="*/ 93 h 254"/>
                  <a:gd name="T70" fmla="*/ 0 w 53"/>
                  <a:gd name="T71" fmla="*/ 89 h 254"/>
                  <a:gd name="T72" fmla="*/ 4 w 53"/>
                  <a:gd name="T73" fmla="*/ 46 h 254"/>
                  <a:gd name="T74" fmla="*/ 19 w 53"/>
                  <a:gd name="T75" fmla="*/ 34 h 254"/>
                  <a:gd name="T76" fmla="*/ 23 w 53"/>
                  <a:gd name="T77" fmla="*/ 30 h 254"/>
                  <a:gd name="T78" fmla="*/ 23 w 53"/>
                  <a:gd name="T79" fmla="*/ 25 h 254"/>
                  <a:gd name="T80" fmla="*/ 22 w 53"/>
                  <a:gd name="T81" fmla="*/ 22 h 254"/>
                  <a:gd name="T82" fmla="*/ 20 w 53"/>
                  <a:gd name="T83" fmla="*/ 20 h 254"/>
                  <a:gd name="T84" fmla="*/ 18 w 53"/>
                  <a:gd name="T85" fmla="*/ 17 h 254"/>
                  <a:gd name="T86" fmla="*/ 17 w 53"/>
                  <a:gd name="T87" fmla="*/ 14 h 254"/>
                  <a:gd name="T88" fmla="*/ 17 w 53"/>
                  <a:gd name="T89" fmla="*/ 12 h 254"/>
                  <a:gd name="T90" fmla="*/ 18 w 53"/>
                  <a:gd name="T91" fmla="*/ 8 h 254"/>
                  <a:gd name="T92" fmla="*/ 20 w 53"/>
                  <a:gd name="T93" fmla="*/ 5 h 254"/>
                  <a:gd name="T94" fmla="*/ 23 w 53"/>
                  <a:gd name="T95" fmla="*/ 2 h 254"/>
                  <a:gd name="T96" fmla="*/ 26 w 53"/>
                  <a:gd name="T97" fmla="*/ 0 h 254"/>
                  <a:gd name="T98" fmla="*/ 30 w 53"/>
                  <a:gd name="T99" fmla="*/ 0 h 254"/>
                  <a:gd name="T100" fmla="*/ 33 w 53"/>
                  <a:gd name="T101" fmla="*/ 1 h 254"/>
                  <a:gd name="T102" fmla="*/ 36 w 53"/>
                  <a:gd name="T103" fmla="*/ 2 h 254"/>
                  <a:gd name="T104" fmla="*/ 40 w 53"/>
                  <a:gd name="T105" fmla="*/ 5 h 2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3"/>
                  <a:gd name="T160" fmla="*/ 0 h 254"/>
                  <a:gd name="T161" fmla="*/ 53 w 53"/>
                  <a:gd name="T162" fmla="*/ 254 h 25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3" h="254">
                    <a:moveTo>
                      <a:pt x="40" y="5"/>
                    </a:moveTo>
                    <a:lnTo>
                      <a:pt x="40" y="12"/>
                    </a:lnTo>
                    <a:lnTo>
                      <a:pt x="40" y="14"/>
                    </a:lnTo>
                    <a:lnTo>
                      <a:pt x="42" y="18"/>
                    </a:lnTo>
                    <a:lnTo>
                      <a:pt x="40" y="20"/>
                    </a:lnTo>
                    <a:lnTo>
                      <a:pt x="41" y="22"/>
                    </a:lnTo>
                    <a:lnTo>
                      <a:pt x="39" y="29"/>
                    </a:lnTo>
                    <a:lnTo>
                      <a:pt x="39" y="30"/>
                    </a:lnTo>
                    <a:lnTo>
                      <a:pt x="48" y="37"/>
                    </a:lnTo>
                    <a:lnTo>
                      <a:pt x="52" y="89"/>
                    </a:lnTo>
                    <a:lnTo>
                      <a:pt x="47" y="98"/>
                    </a:lnTo>
                    <a:lnTo>
                      <a:pt x="49" y="127"/>
                    </a:lnTo>
                    <a:lnTo>
                      <a:pt x="46" y="129"/>
                    </a:lnTo>
                    <a:lnTo>
                      <a:pt x="44" y="174"/>
                    </a:lnTo>
                    <a:lnTo>
                      <a:pt x="42" y="219"/>
                    </a:lnTo>
                    <a:lnTo>
                      <a:pt x="42" y="221"/>
                    </a:lnTo>
                    <a:lnTo>
                      <a:pt x="52" y="230"/>
                    </a:lnTo>
                    <a:lnTo>
                      <a:pt x="50" y="231"/>
                    </a:lnTo>
                    <a:lnTo>
                      <a:pt x="47" y="233"/>
                    </a:lnTo>
                    <a:lnTo>
                      <a:pt x="42" y="231"/>
                    </a:lnTo>
                    <a:lnTo>
                      <a:pt x="36" y="228"/>
                    </a:lnTo>
                    <a:lnTo>
                      <a:pt x="32" y="227"/>
                    </a:lnTo>
                    <a:lnTo>
                      <a:pt x="32" y="234"/>
                    </a:lnTo>
                    <a:lnTo>
                      <a:pt x="30" y="234"/>
                    </a:lnTo>
                    <a:lnTo>
                      <a:pt x="33" y="240"/>
                    </a:lnTo>
                    <a:lnTo>
                      <a:pt x="32" y="251"/>
                    </a:lnTo>
                    <a:lnTo>
                      <a:pt x="28" y="253"/>
                    </a:lnTo>
                    <a:lnTo>
                      <a:pt x="23" y="244"/>
                    </a:lnTo>
                    <a:lnTo>
                      <a:pt x="23" y="237"/>
                    </a:lnTo>
                    <a:lnTo>
                      <a:pt x="21" y="237"/>
                    </a:lnTo>
                    <a:lnTo>
                      <a:pt x="19" y="179"/>
                    </a:lnTo>
                    <a:lnTo>
                      <a:pt x="21" y="174"/>
                    </a:lnTo>
                    <a:lnTo>
                      <a:pt x="15" y="135"/>
                    </a:lnTo>
                    <a:lnTo>
                      <a:pt x="11" y="134"/>
                    </a:lnTo>
                    <a:lnTo>
                      <a:pt x="10" y="93"/>
                    </a:lnTo>
                    <a:lnTo>
                      <a:pt x="0" y="89"/>
                    </a:lnTo>
                    <a:lnTo>
                      <a:pt x="4" y="46"/>
                    </a:lnTo>
                    <a:lnTo>
                      <a:pt x="19" y="34"/>
                    </a:lnTo>
                    <a:lnTo>
                      <a:pt x="23" y="30"/>
                    </a:lnTo>
                    <a:lnTo>
                      <a:pt x="23" y="25"/>
                    </a:lnTo>
                    <a:lnTo>
                      <a:pt x="22" y="22"/>
                    </a:lnTo>
                    <a:lnTo>
                      <a:pt x="20" y="20"/>
                    </a:lnTo>
                    <a:lnTo>
                      <a:pt x="18" y="17"/>
                    </a:lnTo>
                    <a:lnTo>
                      <a:pt x="17" y="14"/>
                    </a:lnTo>
                    <a:lnTo>
                      <a:pt x="17" y="12"/>
                    </a:lnTo>
                    <a:lnTo>
                      <a:pt x="18" y="8"/>
                    </a:lnTo>
                    <a:lnTo>
                      <a:pt x="20" y="5"/>
                    </a:lnTo>
                    <a:lnTo>
                      <a:pt x="23" y="2"/>
                    </a:lnTo>
                    <a:lnTo>
                      <a:pt x="26" y="0"/>
                    </a:lnTo>
                    <a:lnTo>
                      <a:pt x="30" y="0"/>
                    </a:lnTo>
                    <a:lnTo>
                      <a:pt x="33" y="1"/>
                    </a:lnTo>
                    <a:lnTo>
                      <a:pt x="36" y="2"/>
                    </a:lnTo>
                    <a:lnTo>
                      <a:pt x="40" y="5"/>
                    </a:lnTo>
                  </a:path>
                </a:pathLst>
              </a:custGeom>
              <a:solidFill>
                <a:srgbClr val="EDA07C"/>
              </a:solidFill>
              <a:ln w="12700" cap="rnd" cmpd="sng">
                <a:noFill/>
                <a:prstDash val="solid"/>
                <a:round/>
                <a:headEnd type="none" w="med" len="med"/>
                <a:tailEnd type="none" w="med" len="med"/>
              </a:ln>
            </p:spPr>
            <p:txBody>
              <a:bodyPr/>
              <a:lstStyle/>
              <a:p>
                <a:endParaRPr lang="en-US"/>
              </a:p>
            </p:txBody>
          </p:sp>
        </p:grpSp>
        <p:grpSp>
          <p:nvGrpSpPr>
            <p:cNvPr id="8" name="Group 23"/>
            <p:cNvGrpSpPr>
              <a:grpSpLocks/>
            </p:cNvGrpSpPr>
            <p:nvPr/>
          </p:nvGrpSpPr>
          <p:grpSpPr bwMode="auto">
            <a:xfrm>
              <a:off x="2635" y="2031"/>
              <a:ext cx="1733" cy="849"/>
              <a:chOff x="2883" y="1991"/>
              <a:chExt cx="1733" cy="849"/>
            </a:xfrm>
          </p:grpSpPr>
          <p:grpSp>
            <p:nvGrpSpPr>
              <p:cNvPr id="66" name="Group 17"/>
              <p:cNvGrpSpPr>
                <a:grpSpLocks/>
              </p:cNvGrpSpPr>
              <p:nvPr/>
            </p:nvGrpSpPr>
            <p:grpSpPr bwMode="auto">
              <a:xfrm>
                <a:off x="3908" y="2026"/>
                <a:ext cx="279" cy="603"/>
                <a:chOff x="3908" y="2026"/>
                <a:chExt cx="279" cy="603"/>
              </a:xfrm>
            </p:grpSpPr>
            <p:sp>
              <p:nvSpPr>
                <p:cNvPr id="72" name="Freeform 15"/>
                <p:cNvSpPr>
                  <a:spLocks/>
                </p:cNvSpPr>
                <p:nvPr/>
              </p:nvSpPr>
              <p:spPr bwMode="auto">
                <a:xfrm>
                  <a:off x="3908" y="2026"/>
                  <a:ext cx="176" cy="603"/>
                </a:xfrm>
                <a:custGeom>
                  <a:avLst/>
                  <a:gdLst>
                    <a:gd name="T0" fmla="*/ 107 w 176"/>
                    <a:gd name="T1" fmla="*/ 8 h 603"/>
                    <a:gd name="T2" fmla="*/ 141 w 176"/>
                    <a:gd name="T3" fmla="*/ 0 h 603"/>
                    <a:gd name="T4" fmla="*/ 154 w 176"/>
                    <a:gd name="T5" fmla="*/ 16 h 603"/>
                    <a:gd name="T6" fmla="*/ 160 w 176"/>
                    <a:gd name="T7" fmla="*/ 11 h 603"/>
                    <a:gd name="T8" fmla="*/ 169 w 176"/>
                    <a:gd name="T9" fmla="*/ 37 h 603"/>
                    <a:gd name="T10" fmla="*/ 150 w 176"/>
                    <a:gd name="T11" fmla="*/ 54 h 603"/>
                    <a:gd name="T12" fmla="*/ 149 w 176"/>
                    <a:gd name="T13" fmla="*/ 67 h 603"/>
                    <a:gd name="T14" fmla="*/ 144 w 176"/>
                    <a:gd name="T15" fmla="*/ 68 h 603"/>
                    <a:gd name="T16" fmla="*/ 141 w 176"/>
                    <a:gd name="T17" fmla="*/ 82 h 603"/>
                    <a:gd name="T18" fmla="*/ 127 w 176"/>
                    <a:gd name="T19" fmla="*/ 85 h 603"/>
                    <a:gd name="T20" fmla="*/ 127 w 176"/>
                    <a:gd name="T21" fmla="*/ 91 h 603"/>
                    <a:gd name="T22" fmla="*/ 150 w 176"/>
                    <a:gd name="T23" fmla="*/ 109 h 603"/>
                    <a:gd name="T24" fmla="*/ 169 w 176"/>
                    <a:gd name="T25" fmla="*/ 194 h 603"/>
                    <a:gd name="T26" fmla="*/ 154 w 176"/>
                    <a:gd name="T27" fmla="*/ 217 h 603"/>
                    <a:gd name="T28" fmla="*/ 154 w 176"/>
                    <a:gd name="T29" fmla="*/ 375 h 603"/>
                    <a:gd name="T30" fmla="*/ 136 w 176"/>
                    <a:gd name="T31" fmla="*/ 382 h 603"/>
                    <a:gd name="T32" fmla="*/ 133 w 176"/>
                    <a:gd name="T33" fmla="*/ 407 h 603"/>
                    <a:gd name="T34" fmla="*/ 125 w 176"/>
                    <a:gd name="T35" fmla="*/ 473 h 603"/>
                    <a:gd name="T36" fmla="*/ 125 w 176"/>
                    <a:gd name="T37" fmla="*/ 509 h 603"/>
                    <a:gd name="T38" fmla="*/ 154 w 176"/>
                    <a:gd name="T39" fmla="*/ 531 h 603"/>
                    <a:gd name="T40" fmla="*/ 175 w 176"/>
                    <a:gd name="T41" fmla="*/ 542 h 603"/>
                    <a:gd name="T42" fmla="*/ 175 w 176"/>
                    <a:gd name="T43" fmla="*/ 550 h 603"/>
                    <a:gd name="T44" fmla="*/ 131 w 176"/>
                    <a:gd name="T45" fmla="*/ 539 h 603"/>
                    <a:gd name="T46" fmla="*/ 125 w 176"/>
                    <a:gd name="T47" fmla="*/ 532 h 603"/>
                    <a:gd name="T48" fmla="*/ 121 w 176"/>
                    <a:gd name="T49" fmla="*/ 539 h 603"/>
                    <a:gd name="T50" fmla="*/ 116 w 176"/>
                    <a:gd name="T51" fmla="*/ 539 h 603"/>
                    <a:gd name="T52" fmla="*/ 111 w 176"/>
                    <a:gd name="T53" fmla="*/ 514 h 603"/>
                    <a:gd name="T54" fmla="*/ 107 w 176"/>
                    <a:gd name="T55" fmla="*/ 400 h 603"/>
                    <a:gd name="T56" fmla="*/ 98 w 176"/>
                    <a:gd name="T57" fmla="*/ 400 h 603"/>
                    <a:gd name="T58" fmla="*/ 73 w 176"/>
                    <a:gd name="T59" fmla="*/ 501 h 603"/>
                    <a:gd name="T60" fmla="*/ 73 w 176"/>
                    <a:gd name="T61" fmla="*/ 564 h 603"/>
                    <a:gd name="T62" fmla="*/ 63 w 176"/>
                    <a:gd name="T63" fmla="*/ 595 h 603"/>
                    <a:gd name="T64" fmla="*/ 54 w 176"/>
                    <a:gd name="T65" fmla="*/ 602 h 603"/>
                    <a:gd name="T66" fmla="*/ 48 w 176"/>
                    <a:gd name="T67" fmla="*/ 585 h 603"/>
                    <a:gd name="T68" fmla="*/ 55 w 176"/>
                    <a:gd name="T69" fmla="*/ 567 h 603"/>
                    <a:gd name="T70" fmla="*/ 63 w 176"/>
                    <a:gd name="T71" fmla="*/ 528 h 603"/>
                    <a:gd name="T72" fmla="*/ 64 w 176"/>
                    <a:gd name="T73" fmla="*/ 384 h 603"/>
                    <a:gd name="T74" fmla="*/ 72 w 176"/>
                    <a:gd name="T75" fmla="*/ 242 h 603"/>
                    <a:gd name="T76" fmla="*/ 57 w 176"/>
                    <a:gd name="T77" fmla="*/ 230 h 603"/>
                    <a:gd name="T78" fmla="*/ 57 w 176"/>
                    <a:gd name="T79" fmla="*/ 210 h 603"/>
                    <a:gd name="T80" fmla="*/ 57 w 176"/>
                    <a:gd name="T81" fmla="*/ 172 h 603"/>
                    <a:gd name="T82" fmla="*/ 38 w 176"/>
                    <a:gd name="T83" fmla="*/ 181 h 603"/>
                    <a:gd name="T84" fmla="*/ 55 w 176"/>
                    <a:gd name="T85" fmla="*/ 205 h 603"/>
                    <a:gd name="T86" fmla="*/ 55 w 176"/>
                    <a:gd name="T87" fmla="*/ 227 h 603"/>
                    <a:gd name="T88" fmla="*/ 37 w 176"/>
                    <a:gd name="T89" fmla="*/ 213 h 603"/>
                    <a:gd name="T90" fmla="*/ 28 w 176"/>
                    <a:gd name="T91" fmla="*/ 199 h 603"/>
                    <a:gd name="T92" fmla="*/ 19 w 176"/>
                    <a:gd name="T93" fmla="*/ 203 h 603"/>
                    <a:gd name="T94" fmla="*/ 0 w 176"/>
                    <a:gd name="T95" fmla="*/ 179 h 603"/>
                    <a:gd name="T96" fmla="*/ 0 w 176"/>
                    <a:gd name="T97" fmla="*/ 172 h 603"/>
                    <a:gd name="T98" fmla="*/ 10 w 176"/>
                    <a:gd name="T99" fmla="*/ 167 h 603"/>
                    <a:gd name="T100" fmla="*/ 32 w 176"/>
                    <a:gd name="T101" fmla="*/ 142 h 603"/>
                    <a:gd name="T102" fmla="*/ 55 w 176"/>
                    <a:gd name="T103" fmla="*/ 119 h 603"/>
                    <a:gd name="T104" fmla="*/ 84 w 176"/>
                    <a:gd name="T105" fmla="*/ 92 h 603"/>
                    <a:gd name="T106" fmla="*/ 107 w 176"/>
                    <a:gd name="T107" fmla="*/ 83 h 603"/>
                    <a:gd name="T108" fmla="*/ 107 w 176"/>
                    <a:gd name="T109" fmla="*/ 64 h 603"/>
                    <a:gd name="T110" fmla="*/ 98 w 176"/>
                    <a:gd name="T111" fmla="*/ 54 h 603"/>
                    <a:gd name="T112" fmla="*/ 98 w 176"/>
                    <a:gd name="T113" fmla="*/ 30 h 603"/>
                    <a:gd name="T114" fmla="*/ 92 w 176"/>
                    <a:gd name="T115" fmla="*/ 26 h 603"/>
                    <a:gd name="T116" fmla="*/ 107 w 176"/>
                    <a:gd name="T117" fmla="*/ 8 h 60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6"/>
                    <a:gd name="T178" fmla="*/ 0 h 603"/>
                    <a:gd name="T179" fmla="*/ 176 w 176"/>
                    <a:gd name="T180" fmla="*/ 603 h 60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6" h="603">
                      <a:moveTo>
                        <a:pt x="107" y="8"/>
                      </a:moveTo>
                      <a:lnTo>
                        <a:pt x="141" y="0"/>
                      </a:lnTo>
                      <a:lnTo>
                        <a:pt x="154" y="16"/>
                      </a:lnTo>
                      <a:lnTo>
                        <a:pt x="160" y="11"/>
                      </a:lnTo>
                      <a:lnTo>
                        <a:pt x="169" y="37"/>
                      </a:lnTo>
                      <a:lnTo>
                        <a:pt x="150" y="54"/>
                      </a:lnTo>
                      <a:lnTo>
                        <a:pt x="149" y="67"/>
                      </a:lnTo>
                      <a:lnTo>
                        <a:pt x="144" y="68"/>
                      </a:lnTo>
                      <a:lnTo>
                        <a:pt x="141" y="82"/>
                      </a:lnTo>
                      <a:lnTo>
                        <a:pt x="127" y="85"/>
                      </a:lnTo>
                      <a:lnTo>
                        <a:pt x="127" y="91"/>
                      </a:lnTo>
                      <a:lnTo>
                        <a:pt x="150" y="109"/>
                      </a:lnTo>
                      <a:lnTo>
                        <a:pt x="169" y="194"/>
                      </a:lnTo>
                      <a:lnTo>
                        <a:pt x="154" y="217"/>
                      </a:lnTo>
                      <a:lnTo>
                        <a:pt x="154" y="375"/>
                      </a:lnTo>
                      <a:lnTo>
                        <a:pt x="136" y="382"/>
                      </a:lnTo>
                      <a:lnTo>
                        <a:pt x="133" y="407"/>
                      </a:lnTo>
                      <a:lnTo>
                        <a:pt x="125" y="473"/>
                      </a:lnTo>
                      <a:lnTo>
                        <a:pt x="125" y="509"/>
                      </a:lnTo>
                      <a:lnTo>
                        <a:pt x="154" y="531"/>
                      </a:lnTo>
                      <a:lnTo>
                        <a:pt x="175" y="542"/>
                      </a:lnTo>
                      <a:lnTo>
                        <a:pt x="175" y="550"/>
                      </a:lnTo>
                      <a:lnTo>
                        <a:pt x="131" y="539"/>
                      </a:lnTo>
                      <a:lnTo>
                        <a:pt x="125" y="532"/>
                      </a:lnTo>
                      <a:lnTo>
                        <a:pt x="121" y="539"/>
                      </a:lnTo>
                      <a:lnTo>
                        <a:pt x="116" y="539"/>
                      </a:lnTo>
                      <a:lnTo>
                        <a:pt x="111" y="514"/>
                      </a:lnTo>
                      <a:lnTo>
                        <a:pt x="107" y="400"/>
                      </a:lnTo>
                      <a:lnTo>
                        <a:pt x="98" y="400"/>
                      </a:lnTo>
                      <a:lnTo>
                        <a:pt x="73" y="501"/>
                      </a:lnTo>
                      <a:lnTo>
                        <a:pt x="73" y="564"/>
                      </a:lnTo>
                      <a:lnTo>
                        <a:pt x="63" y="595"/>
                      </a:lnTo>
                      <a:lnTo>
                        <a:pt x="54" y="602"/>
                      </a:lnTo>
                      <a:lnTo>
                        <a:pt x="48" y="585"/>
                      </a:lnTo>
                      <a:lnTo>
                        <a:pt x="55" y="567"/>
                      </a:lnTo>
                      <a:lnTo>
                        <a:pt x="63" y="528"/>
                      </a:lnTo>
                      <a:lnTo>
                        <a:pt x="64" y="384"/>
                      </a:lnTo>
                      <a:lnTo>
                        <a:pt x="72" y="242"/>
                      </a:lnTo>
                      <a:lnTo>
                        <a:pt x="57" y="230"/>
                      </a:lnTo>
                      <a:lnTo>
                        <a:pt x="57" y="210"/>
                      </a:lnTo>
                      <a:lnTo>
                        <a:pt x="57" y="172"/>
                      </a:lnTo>
                      <a:lnTo>
                        <a:pt x="38" y="181"/>
                      </a:lnTo>
                      <a:lnTo>
                        <a:pt x="55" y="205"/>
                      </a:lnTo>
                      <a:lnTo>
                        <a:pt x="55" y="227"/>
                      </a:lnTo>
                      <a:lnTo>
                        <a:pt x="37" y="213"/>
                      </a:lnTo>
                      <a:lnTo>
                        <a:pt x="28" y="199"/>
                      </a:lnTo>
                      <a:lnTo>
                        <a:pt x="19" y="203"/>
                      </a:lnTo>
                      <a:lnTo>
                        <a:pt x="0" y="179"/>
                      </a:lnTo>
                      <a:lnTo>
                        <a:pt x="0" y="172"/>
                      </a:lnTo>
                      <a:lnTo>
                        <a:pt x="10" y="167"/>
                      </a:lnTo>
                      <a:lnTo>
                        <a:pt x="32" y="142"/>
                      </a:lnTo>
                      <a:lnTo>
                        <a:pt x="55" y="119"/>
                      </a:lnTo>
                      <a:lnTo>
                        <a:pt x="84" y="92"/>
                      </a:lnTo>
                      <a:lnTo>
                        <a:pt x="107" y="83"/>
                      </a:lnTo>
                      <a:lnTo>
                        <a:pt x="107" y="64"/>
                      </a:lnTo>
                      <a:lnTo>
                        <a:pt x="98" y="54"/>
                      </a:lnTo>
                      <a:lnTo>
                        <a:pt x="98" y="30"/>
                      </a:lnTo>
                      <a:lnTo>
                        <a:pt x="92" y="26"/>
                      </a:lnTo>
                      <a:lnTo>
                        <a:pt x="107" y="8"/>
                      </a:lnTo>
                    </a:path>
                  </a:pathLst>
                </a:custGeom>
                <a:solidFill>
                  <a:srgbClr val="C5AED3"/>
                </a:solidFill>
                <a:ln w="12700" cap="rnd" cmpd="sng">
                  <a:noFill/>
                  <a:prstDash val="solid"/>
                  <a:round/>
                  <a:headEnd type="none" w="med" len="med"/>
                  <a:tailEnd type="none" w="med" len="med"/>
                </a:ln>
              </p:spPr>
              <p:txBody>
                <a:bodyPr/>
                <a:lstStyle/>
                <a:p>
                  <a:endParaRPr lang="en-US"/>
                </a:p>
              </p:txBody>
            </p:sp>
            <p:sp>
              <p:nvSpPr>
                <p:cNvPr id="73" name="Freeform 16"/>
                <p:cNvSpPr>
                  <a:spLocks/>
                </p:cNvSpPr>
                <p:nvPr/>
              </p:nvSpPr>
              <p:spPr bwMode="auto">
                <a:xfrm>
                  <a:off x="4059" y="2030"/>
                  <a:ext cx="128" cy="576"/>
                </a:xfrm>
                <a:custGeom>
                  <a:avLst/>
                  <a:gdLst>
                    <a:gd name="T0" fmla="*/ 30 w 128"/>
                    <a:gd name="T1" fmla="*/ 11 h 576"/>
                    <a:gd name="T2" fmla="*/ 30 w 128"/>
                    <a:gd name="T3" fmla="*/ 26 h 576"/>
                    <a:gd name="T4" fmla="*/ 32 w 128"/>
                    <a:gd name="T5" fmla="*/ 30 h 576"/>
                    <a:gd name="T6" fmla="*/ 26 w 128"/>
                    <a:gd name="T7" fmla="*/ 41 h 576"/>
                    <a:gd name="T8" fmla="*/ 30 w 128"/>
                    <a:gd name="T9" fmla="*/ 44 h 576"/>
                    <a:gd name="T10" fmla="*/ 29 w 128"/>
                    <a:gd name="T11" fmla="*/ 48 h 576"/>
                    <a:gd name="T12" fmla="*/ 32 w 128"/>
                    <a:gd name="T13" fmla="*/ 64 h 576"/>
                    <a:gd name="T14" fmla="*/ 32 w 128"/>
                    <a:gd name="T15" fmla="*/ 67 h 576"/>
                    <a:gd name="T16" fmla="*/ 10 w 128"/>
                    <a:gd name="T17" fmla="*/ 82 h 576"/>
                    <a:gd name="T18" fmla="*/ 0 w 128"/>
                    <a:gd name="T19" fmla="*/ 201 h 576"/>
                    <a:gd name="T20" fmla="*/ 13 w 128"/>
                    <a:gd name="T21" fmla="*/ 222 h 576"/>
                    <a:gd name="T22" fmla="*/ 8 w 128"/>
                    <a:gd name="T23" fmla="*/ 287 h 576"/>
                    <a:gd name="T24" fmla="*/ 17 w 128"/>
                    <a:gd name="T25" fmla="*/ 294 h 576"/>
                    <a:gd name="T26" fmla="*/ 21 w 128"/>
                    <a:gd name="T27" fmla="*/ 395 h 576"/>
                    <a:gd name="T28" fmla="*/ 27 w 128"/>
                    <a:gd name="T29" fmla="*/ 497 h 576"/>
                    <a:gd name="T30" fmla="*/ 25 w 128"/>
                    <a:gd name="T31" fmla="*/ 504 h 576"/>
                    <a:gd name="T32" fmla="*/ 3 w 128"/>
                    <a:gd name="T33" fmla="*/ 522 h 576"/>
                    <a:gd name="T34" fmla="*/ 5 w 128"/>
                    <a:gd name="T35" fmla="*/ 526 h 576"/>
                    <a:gd name="T36" fmla="*/ 13 w 128"/>
                    <a:gd name="T37" fmla="*/ 530 h 576"/>
                    <a:gd name="T38" fmla="*/ 27 w 128"/>
                    <a:gd name="T39" fmla="*/ 526 h 576"/>
                    <a:gd name="T40" fmla="*/ 40 w 128"/>
                    <a:gd name="T41" fmla="*/ 519 h 576"/>
                    <a:gd name="T42" fmla="*/ 50 w 128"/>
                    <a:gd name="T43" fmla="*/ 515 h 576"/>
                    <a:gd name="T44" fmla="*/ 50 w 128"/>
                    <a:gd name="T45" fmla="*/ 532 h 576"/>
                    <a:gd name="T46" fmla="*/ 55 w 128"/>
                    <a:gd name="T47" fmla="*/ 533 h 576"/>
                    <a:gd name="T48" fmla="*/ 47 w 128"/>
                    <a:gd name="T49" fmla="*/ 548 h 576"/>
                    <a:gd name="T50" fmla="*/ 51 w 128"/>
                    <a:gd name="T51" fmla="*/ 571 h 576"/>
                    <a:gd name="T52" fmla="*/ 58 w 128"/>
                    <a:gd name="T53" fmla="*/ 575 h 576"/>
                    <a:gd name="T54" fmla="*/ 71 w 128"/>
                    <a:gd name="T55" fmla="*/ 555 h 576"/>
                    <a:gd name="T56" fmla="*/ 71 w 128"/>
                    <a:gd name="T57" fmla="*/ 540 h 576"/>
                    <a:gd name="T58" fmla="*/ 76 w 128"/>
                    <a:gd name="T59" fmla="*/ 539 h 576"/>
                    <a:gd name="T60" fmla="*/ 82 w 128"/>
                    <a:gd name="T61" fmla="*/ 407 h 576"/>
                    <a:gd name="T62" fmla="*/ 76 w 128"/>
                    <a:gd name="T63" fmla="*/ 395 h 576"/>
                    <a:gd name="T64" fmla="*/ 91 w 128"/>
                    <a:gd name="T65" fmla="*/ 307 h 576"/>
                    <a:gd name="T66" fmla="*/ 100 w 128"/>
                    <a:gd name="T67" fmla="*/ 303 h 576"/>
                    <a:gd name="T68" fmla="*/ 103 w 128"/>
                    <a:gd name="T69" fmla="*/ 211 h 576"/>
                    <a:gd name="T70" fmla="*/ 127 w 128"/>
                    <a:gd name="T71" fmla="*/ 201 h 576"/>
                    <a:gd name="T72" fmla="*/ 117 w 128"/>
                    <a:gd name="T73" fmla="*/ 103 h 576"/>
                    <a:gd name="T74" fmla="*/ 81 w 128"/>
                    <a:gd name="T75" fmla="*/ 76 h 576"/>
                    <a:gd name="T76" fmla="*/ 71 w 128"/>
                    <a:gd name="T77" fmla="*/ 66 h 576"/>
                    <a:gd name="T78" fmla="*/ 71 w 128"/>
                    <a:gd name="T79" fmla="*/ 57 h 576"/>
                    <a:gd name="T80" fmla="*/ 75 w 128"/>
                    <a:gd name="T81" fmla="*/ 50 h 576"/>
                    <a:gd name="T82" fmla="*/ 79 w 128"/>
                    <a:gd name="T83" fmla="*/ 45 h 576"/>
                    <a:gd name="T84" fmla="*/ 83 w 128"/>
                    <a:gd name="T85" fmla="*/ 38 h 576"/>
                    <a:gd name="T86" fmla="*/ 85 w 128"/>
                    <a:gd name="T87" fmla="*/ 32 h 576"/>
                    <a:gd name="T88" fmla="*/ 85 w 128"/>
                    <a:gd name="T89" fmla="*/ 25 h 576"/>
                    <a:gd name="T90" fmla="*/ 83 w 128"/>
                    <a:gd name="T91" fmla="*/ 17 h 576"/>
                    <a:gd name="T92" fmla="*/ 78 w 128"/>
                    <a:gd name="T93" fmla="*/ 10 h 576"/>
                    <a:gd name="T94" fmla="*/ 71 w 128"/>
                    <a:gd name="T95" fmla="*/ 3 h 576"/>
                    <a:gd name="T96" fmla="*/ 64 w 128"/>
                    <a:gd name="T97" fmla="*/ 0 h 576"/>
                    <a:gd name="T98" fmla="*/ 56 w 128"/>
                    <a:gd name="T99" fmla="*/ 0 h 576"/>
                    <a:gd name="T100" fmla="*/ 47 w 128"/>
                    <a:gd name="T101" fmla="*/ 1 h 576"/>
                    <a:gd name="T102" fmla="*/ 40 w 128"/>
                    <a:gd name="T103" fmla="*/ 3 h 576"/>
                    <a:gd name="T104" fmla="*/ 30 w 128"/>
                    <a:gd name="T105" fmla="*/ 11 h 5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8"/>
                    <a:gd name="T160" fmla="*/ 0 h 576"/>
                    <a:gd name="T161" fmla="*/ 128 w 128"/>
                    <a:gd name="T162" fmla="*/ 576 h 57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8" h="576">
                      <a:moveTo>
                        <a:pt x="30" y="11"/>
                      </a:moveTo>
                      <a:lnTo>
                        <a:pt x="30" y="26"/>
                      </a:lnTo>
                      <a:lnTo>
                        <a:pt x="32" y="30"/>
                      </a:lnTo>
                      <a:lnTo>
                        <a:pt x="26" y="41"/>
                      </a:lnTo>
                      <a:lnTo>
                        <a:pt x="30" y="44"/>
                      </a:lnTo>
                      <a:lnTo>
                        <a:pt x="29" y="48"/>
                      </a:lnTo>
                      <a:lnTo>
                        <a:pt x="32" y="64"/>
                      </a:lnTo>
                      <a:lnTo>
                        <a:pt x="32" y="67"/>
                      </a:lnTo>
                      <a:lnTo>
                        <a:pt x="10" y="82"/>
                      </a:lnTo>
                      <a:lnTo>
                        <a:pt x="0" y="201"/>
                      </a:lnTo>
                      <a:lnTo>
                        <a:pt x="13" y="222"/>
                      </a:lnTo>
                      <a:lnTo>
                        <a:pt x="8" y="287"/>
                      </a:lnTo>
                      <a:lnTo>
                        <a:pt x="17" y="294"/>
                      </a:lnTo>
                      <a:lnTo>
                        <a:pt x="21" y="395"/>
                      </a:lnTo>
                      <a:lnTo>
                        <a:pt x="27" y="497"/>
                      </a:lnTo>
                      <a:lnTo>
                        <a:pt x="25" y="504"/>
                      </a:lnTo>
                      <a:lnTo>
                        <a:pt x="3" y="522"/>
                      </a:lnTo>
                      <a:lnTo>
                        <a:pt x="5" y="526"/>
                      </a:lnTo>
                      <a:lnTo>
                        <a:pt x="13" y="530"/>
                      </a:lnTo>
                      <a:lnTo>
                        <a:pt x="27" y="526"/>
                      </a:lnTo>
                      <a:lnTo>
                        <a:pt x="40" y="519"/>
                      </a:lnTo>
                      <a:lnTo>
                        <a:pt x="50" y="515"/>
                      </a:lnTo>
                      <a:lnTo>
                        <a:pt x="50" y="532"/>
                      </a:lnTo>
                      <a:lnTo>
                        <a:pt x="55" y="533"/>
                      </a:lnTo>
                      <a:lnTo>
                        <a:pt x="47" y="548"/>
                      </a:lnTo>
                      <a:lnTo>
                        <a:pt x="51" y="571"/>
                      </a:lnTo>
                      <a:lnTo>
                        <a:pt x="58" y="575"/>
                      </a:lnTo>
                      <a:lnTo>
                        <a:pt x="71" y="555"/>
                      </a:lnTo>
                      <a:lnTo>
                        <a:pt x="71" y="540"/>
                      </a:lnTo>
                      <a:lnTo>
                        <a:pt x="76" y="539"/>
                      </a:lnTo>
                      <a:lnTo>
                        <a:pt x="82" y="407"/>
                      </a:lnTo>
                      <a:lnTo>
                        <a:pt x="76" y="395"/>
                      </a:lnTo>
                      <a:lnTo>
                        <a:pt x="91" y="307"/>
                      </a:lnTo>
                      <a:lnTo>
                        <a:pt x="100" y="303"/>
                      </a:lnTo>
                      <a:lnTo>
                        <a:pt x="103" y="211"/>
                      </a:lnTo>
                      <a:lnTo>
                        <a:pt x="127" y="201"/>
                      </a:lnTo>
                      <a:lnTo>
                        <a:pt x="117" y="103"/>
                      </a:lnTo>
                      <a:lnTo>
                        <a:pt x="81" y="76"/>
                      </a:lnTo>
                      <a:lnTo>
                        <a:pt x="71" y="66"/>
                      </a:lnTo>
                      <a:lnTo>
                        <a:pt x="71" y="57"/>
                      </a:lnTo>
                      <a:lnTo>
                        <a:pt x="75" y="50"/>
                      </a:lnTo>
                      <a:lnTo>
                        <a:pt x="79" y="45"/>
                      </a:lnTo>
                      <a:lnTo>
                        <a:pt x="83" y="38"/>
                      </a:lnTo>
                      <a:lnTo>
                        <a:pt x="85" y="32"/>
                      </a:lnTo>
                      <a:lnTo>
                        <a:pt x="85" y="25"/>
                      </a:lnTo>
                      <a:lnTo>
                        <a:pt x="83" y="17"/>
                      </a:lnTo>
                      <a:lnTo>
                        <a:pt x="78" y="10"/>
                      </a:lnTo>
                      <a:lnTo>
                        <a:pt x="71" y="3"/>
                      </a:lnTo>
                      <a:lnTo>
                        <a:pt x="64" y="0"/>
                      </a:lnTo>
                      <a:lnTo>
                        <a:pt x="56" y="0"/>
                      </a:lnTo>
                      <a:lnTo>
                        <a:pt x="47" y="1"/>
                      </a:lnTo>
                      <a:lnTo>
                        <a:pt x="40" y="3"/>
                      </a:lnTo>
                      <a:lnTo>
                        <a:pt x="30" y="11"/>
                      </a:lnTo>
                    </a:path>
                  </a:pathLst>
                </a:custGeom>
                <a:solidFill>
                  <a:srgbClr val="C5AED3"/>
                </a:solidFill>
                <a:ln w="12700" cap="rnd" cmpd="sng">
                  <a:noFill/>
                  <a:prstDash val="solid"/>
                  <a:round/>
                  <a:headEnd type="none" w="med" len="med"/>
                  <a:tailEnd type="none" w="med" len="med"/>
                </a:ln>
              </p:spPr>
              <p:txBody>
                <a:bodyPr/>
                <a:lstStyle/>
                <a:p>
                  <a:endParaRPr lang="en-US"/>
                </a:p>
              </p:txBody>
            </p:sp>
          </p:grpSp>
          <p:sp>
            <p:nvSpPr>
              <p:cNvPr id="67" name="Freeform 18"/>
              <p:cNvSpPr>
                <a:spLocks/>
              </p:cNvSpPr>
              <p:nvPr/>
            </p:nvSpPr>
            <p:spPr bwMode="auto">
              <a:xfrm>
                <a:off x="4471" y="2125"/>
                <a:ext cx="145" cy="715"/>
              </a:xfrm>
              <a:custGeom>
                <a:avLst/>
                <a:gdLst>
                  <a:gd name="T0" fmla="*/ 51 w 145"/>
                  <a:gd name="T1" fmla="*/ 11 h 715"/>
                  <a:gd name="T2" fmla="*/ 84 w 145"/>
                  <a:gd name="T3" fmla="*/ 0 h 715"/>
                  <a:gd name="T4" fmla="*/ 110 w 145"/>
                  <a:gd name="T5" fmla="*/ 0 h 715"/>
                  <a:gd name="T6" fmla="*/ 132 w 145"/>
                  <a:gd name="T7" fmla="*/ 6 h 715"/>
                  <a:gd name="T8" fmla="*/ 141 w 145"/>
                  <a:gd name="T9" fmla="*/ 31 h 715"/>
                  <a:gd name="T10" fmla="*/ 141 w 145"/>
                  <a:gd name="T11" fmla="*/ 51 h 715"/>
                  <a:gd name="T12" fmla="*/ 128 w 145"/>
                  <a:gd name="T13" fmla="*/ 77 h 715"/>
                  <a:gd name="T14" fmla="*/ 118 w 145"/>
                  <a:gd name="T15" fmla="*/ 76 h 715"/>
                  <a:gd name="T16" fmla="*/ 133 w 145"/>
                  <a:gd name="T17" fmla="*/ 106 h 715"/>
                  <a:gd name="T18" fmla="*/ 144 w 145"/>
                  <a:gd name="T19" fmla="*/ 153 h 715"/>
                  <a:gd name="T20" fmla="*/ 144 w 145"/>
                  <a:gd name="T21" fmla="*/ 195 h 715"/>
                  <a:gd name="T22" fmla="*/ 141 w 145"/>
                  <a:gd name="T23" fmla="*/ 246 h 715"/>
                  <a:gd name="T24" fmla="*/ 132 w 145"/>
                  <a:gd name="T25" fmla="*/ 298 h 715"/>
                  <a:gd name="T26" fmla="*/ 116 w 145"/>
                  <a:gd name="T27" fmla="*/ 301 h 715"/>
                  <a:gd name="T28" fmla="*/ 116 w 145"/>
                  <a:gd name="T29" fmla="*/ 316 h 715"/>
                  <a:gd name="T30" fmla="*/ 107 w 145"/>
                  <a:gd name="T31" fmla="*/ 322 h 715"/>
                  <a:gd name="T32" fmla="*/ 107 w 145"/>
                  <a:gd name="T33" fmla="*/ 373 h 715"/>
                  <a:gd name="T34" fmla="*/ 98 w 145"/>
                  <a:gd name="T35" fmla="*/ 384 h 715"/>
                  <a:gd name="T36" fmla="*/ 98 w 145"/>
                  <a:gd name="T37" fmla="*/ 479 h 715"/>
                  <a:gd name="T38" fmla="*/ 98 w 145"/>
                  <a:gd name="T39" fmla="*/ 540 h 715"/>
                  <a:gd name="T40" fmla="*/ 111 w 145"/>
                  <a:gd name="T41" fmla="*/ 608 h 715"/>
                  <a:gd name="T42" fmla="*/ 116 w 145"/>
                  <a:gd name="T43" fmla="*/ 694 h 715"/>
                  <a:gd name="T44" fmla="*/ 101 w 145"/>
                  <a:gd name="T45" fmla="*/ 701 h 715"/>
                  <a:gd name="T46" fmla="*/ 101 w 145"/>
                  <a:gd name="T47" fmla="*/ 711 h 715"/>
                  <a:gd name="T48" fmla="*/ 77 w 145"/>
                  <a:gd name="T49" fmla="*/ 711 h 715"/>
                  <a:gd name="T50" fmla="*/ 73 w 145"/>
                  <a:gd name="T51" fmla="*/ 707 h 715"/>
                  <a:gd name="T52" fmla="*/ 63 w 145"/>
                  <a:gd name="T53" fmla="*/ 707 h 715"/>
                  <a:gd name="T54" fmla="*/ 63 w 145"/>
                  <a:gd name="T55" fmla="*/ 714 h 715"/>
                  <a:gd name="T56" fmla="*/ 45 w 145"/>
                  <a:gd name="T57" fmla="*/ 711 h 715"/>
                  <a:gd name="T58" fmla="*/ 8 w 145"/>
                  <a:gd name="T59" fmla="*/ 707 h 715"/>
                  <a:gd name="T60" fmla="*/ 8 w 145"/>
                  <a:gd name="T61" fmla="*/ 701 h 715"/>
                  <a:gd name="T62" fmla="*/ 43 w 145"/>
                  <a:gd name="T63" fmla="*/ 688 h 715"/>
                  <a:gd name="T64" fmla="*/ 43 w 145"/>
                  <a:gd name="T65" fmla="*/ 675 h 715"/>
                  <a:gd name="T66" fmla="*/ 12 w 145"/>
                  <a:gd name="T67" fmla="*/ 669 h 715"/>
                  <a:gd name="T68" fmla="*/ 12 w 145"/>
                  <a:gd name="T69" fmla="*/ 660 h 715"/>
                  <a:gd name="T70" fmla="*/ 33 w 145"/>
                  <a:gd name="T71" fmla="*/ 647 h 715"/>
                  <a:gd name="T72" fmla="*/ 33 w 145"/>
                  <a:gd name="T73" fmla="*/ 550 h 715"/>
                  <a:gd name="T74" fmla="*/ 25 w 145"/>
                  <a:gd name="T75" fmla="*/ 461 h 715"/>
                  <a:gd name="T76" fmla="*/ 27 w 145"/>
                  <a:gd name="T77" fmla="*/ 372 h 715"/>
                  <a:gd name="T78" fmla="*/ 28 w 145"/>
                  <a:gd name="T79" fmla="*/ 322 h 715"/>
                  <a:gd name="T80" fmla="*/ 26 w 145"/>
                  <a:gd name="T81" fmla="*/ 307 h 715"/>
                  <a:gd name="T82" fmla="*/ 26 w 145"/>
                  <a:gd name="T83" fmla="*/ 237 h 715"/>
                  <a:gd name="T84" fmla="*/ 0 w 145"/>
                  <a:gd name="T85" fmla="*/ 221 h 715"/>
                  <a:gd name="T86" fmla="*/ 0 w 145"/>
                  <a:gd name="T87" fmla="*/ 212 h 715"/>
                  <a:gd name="T88" fmla="*/ 55 w 145"/>
                  <a:gd name="T89" fmla="*/ 116 h 715"/>
                  <a:gd name="T90" fmla="*/ 81 w 145"/>
                  <a:gd name="T91" fmla="*/ 103 h 715"/>
                  <a:gd name="T92" fmla="*/ 78 w 145"/>
                  <a:gd name="T93" fmla="*/ 97 h 715"/>
                  <a:gd name="T94" fmla="*/ 60 w 145"/>
                  <a:gd name="T95" fmla="*/ 93 h 715"/>
                  <a:gd name="T96" fmla="*/ 60 w 145"/>
                  <a:gd name="T97" fmla="*/ 87 h 715"/>
                  <a:gd name="T98" fmla="*/ 55 w 145"/>
                  <a:gd name="T99" fmla="*/ 84 h 715"/>
                  <a:gd name="T100" fmla="*/ 55 w 145"/>
                  <a:gd name="T101" fmla="*/ 77 h 715"/>
                  <a:gd name="T102" fmla="*/ 51 w 145"/>
                  <a:gd name="T103" fmla="*/ 74 h 715"/>
                  <a:gd name="T104" fmla="*/ 55 w 145"/>
                  <a:gd name="T105" fmla="*/ 71 h 715"/>
                  <a:gd name="T106" fmla="*/ 51 w 145"/>
                  <a:gd name="T107" fmla="*/ 68 h 715"/>
                  <a:gd name="T108" fmla="*/ 60 w 145"/>
                  <a:gd name="T109" fmla="*/ 51 h 715"/>
                  <a:gd name="T110" fmla="*/ 55 w 145"/>
                  <a:gd name="T111" fmla="*/ 43 h 715"/>
                  <a:gd name="T112" fmla="*/ 60 w 145"/>
                  <a:gd name="T113" fmla="*/ 34 h 715"/>
                  <a:gd name="T114" fmla="*/ 51 w 145"/>
                  <a:gd name="T115" fmla="*/ 27 h 715"/>
                  <a:gd name="T116" fmla="*/ 51 w 145"/>
                  <a:gd name="T117" fmla="*/ 11 h 71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5"/>
                  <a:gd name="T178" fmla="*/ 0 h 715"/>
                  <a:gd name="T179" fmla="*/ 145 w 145"/>
                  <a:gd name="T180" fmla="*/ 715 h 71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5" h="715">
                    <a:moveTo>
                      <a:pt x="51" y="11"/>
                    </a:moveTo>
                    <a:lnTo>
                      <a:pt x="84" y="0"/>
                    </a:lnTo>
                    <a:lnTo>
                      <a:pt x="110" y="0"/>
                    </a:lnTo>
                    <a:lnTo>
                      <a:pt x="132" y="6"/>
                    </a:lnTo>
                    <a:lnTo>
                      <a:pt x="141" y="31"/>
                    </a:lnTo>
                    <a:lnTo>
                      <a:pt x="141" y="51"/>
                    </a:lnTo>
                    <a:lnTo>
                      <a:pt x="128" y="77"/>
                    </a:lnTo>
                    <a:lnTo>
                      <a:pt x="118" y="76"/>
                    </a:lnTo>
                    <a:lnTo>
                      <a:pt x="133" y="106"/>
                    </a:lnTo>
                    <a:lnTo>
                      <a:pt x="144" y="153"/>
                    </a:lnTo>
                    <a:lnTo>
                      <a:pt x="144" y="195"/>
                    </a:lnTo>
                    <a:lnTo>
                      <a:pt x="141" y="246"/>
                    </a:lnTo>
                    <a:lnTo>
                      <a:pt x="132" y="298"/>
                    </a:lnTo>
                    <a:lnTo>
                      <a:pt x="116" y="301"/>
                    </a:lnTo>
                    <a:lnTo>
                      <a:pt x="116" y="316"/>
                    </a:lnTo>
                    <a:lnTo>
                      <a:pt x="107" y="322"/>
                    </a:lnTo>
                    <a:lnTo>
                      <a:pt x="107" y="373"/>
                    </a:lnTo>
                    <a:lnTo>
                      <a:pt x="98" y="384"/>
                    </a:lnTo>
                    <a:lnTo>
                      <a:pt x="98" y="479"/>
                    </a:lnTo>
                    <a:lnTo>
                      <a:pt x="98" y="540"/>
                    </a:lnTo>
                    <a:lnTo>
                      <a:pt x="111" y="608"/>
                    </a:lnTo>
                    <a:lnTo>
                      <a:pt x="116" y="694"/>
                    </a:lnTo>
                    <a:lnTo>
                      <a:pt x="101" y="701"/>
                    </a:lnTo>
                    <a:lnTo>
                      <a:pt x="101" y="711"/>
                    </a:lnTo>
                    <a:lnTo>
                      <a:pt x="77" y="711"/>
                    </a:lnTo>
                    <a:lnTo>
                      <a:pt x="73" y="707"/>
                    </a:lnTo>
                    <a:lnTo>
                      <a:pt x="63" y="707"/>
                    </a:lnTo>
                    <a:lnTo>
                      <a:pt x="63" y="714"/>
                    </a:lnTo>
                    <a:lnTo>
                      <a:pt x="45" y="711"/>
                    </a:lnTo>
                    <a:lnTo>
                      <a:pt x="8" y="707"/>
                    </a:lnTo>
                    <a:lnTo>
                      <a:pt x="8" y="701"/>
                    </a:lnTo>
                    <a:lnTo>
                      <a:pt x="43" y="688"/>
                    </a:lnTo>
                    <a:lnTo>
                      <a:pt x="43" y="675"/>
                    </a:lnTo>
                    <a:lnTo>
                      <a:pt x="12" y="669"/>
                    </a:lnTo>
                    <a:lnTo>
                      <a:pt x="12" y="660"/>
                    </a:lnTo>
                    <a:lnTo>
                      <a:pt x="33" y="647"/>
                    </a:lnTo>
                    <a:lnTo>
                      <a:pt x="33" y="550"/>
                    </a:lnTo>
                    <a:lnTo>
                      <a:pt x="25" y="461"/>
                    </a:lnTo>
                    <a:lnTo>
                      <a:pt x="27" y="372"/>
                    </a:lnTo>
                    <a:lnTo>
                      <a:pt x="28" y="322"/>
                    </a:lnTo>
                    <a:lnTo>
                      <a:pt x="26" y="307"/>
                    </a:lnTo>
                    <a:lnTo>
                      <a:pt x="26" y="237"/>
                    </a:lnTo>
                    <a:lnTo>
                      <a:pt x="0" y="221"/>
                    </a:lnTo>
                    <a:lnTo>
                      <a:pt x="0" y="212"/>
                    </a:lnTo>
                    <a:lnTo>
                      <a:pt x="55" y="116"/>
                    </a:lnTo>
                    <a:lnTo>
                      <a:pt x="81" y="103"/>
                    </a:lnTo>
                    <a:lnTo>
                      <a:pt x="78" y="97"/>
                    </a:lnTo>
                    <a:lnTo>
                      <a:pt x="60" y="93"/>
                    </a:lnTo>
                    <a:lnTo>
                      <a:pt x="60" y="87"/>
                    </a:lnTo>
                    <a:lnTo>
                      <a:pt x="55" y="84"/>
                    </a:lnTo>
                    <a:lnTo>
                      <a:pt x="55" y="77"/>
                    </a:lnTo>
                    <a:lnTo>
                      <a:pt x="51" y="74"/>
                    </a:lnTo>
                    <a:lnTo>
                      <a:pt x="55" y="71"/>
                    </a:lnTo>
                    <a:lnTo>
                      <a:pt x="51" y="68"/>
                    </a:lnTo>
                    <a:lnTo>
                      <a:pt x="60" y="51"/>
                    </a:lnTo>
                    <a:lnTo>
                      <a:pt x="55" y="43"/>
                    </a:lnTo>
                    <a:lnTo>
                      <a:pt x="60" y="34"/>
                    </a:lnTo>
                    <a:lnTo>
                      <a:pt x="51" y="27"/>
                    </a:lnTo>
                    <a:lnTo>
                      <a:pt x="51" y="11"/>
                    </a:lnTo>
                  </a:path>
                </a:pathLst>
              </a:custGeom>
              <a:solidFill>
                <a:srgbClr val="C5AED3"/>
              </a:solidFill>
              <a:ln w="12700" cap="rnd" cmpd="sng">
                <a:noFill/>
                <a:prstDash val="solid"/>
                <a:round/>
                <a:headEnd type="none" w="med" len="med"/>
                <a:tailEnd type="none" w="med" len="med"/>
              </a:ln>
            </p:spPr>
            <p:txBody>
              <a:bodyPr/>
              <a:lstStyle/>
              <a:p>
                <a:endParaRPr lang="en-US"/>
              </a:p>
            </p:txBody>
          </p:sp>
          <p:sp>
            <p:nvSpPr>
              <p:cNvPr id="68" name="Freeform 19"/>
              <p:cNvSpPr>
                <a:spLocks/>
              </p:cNvSpPr>
              <p:nvPr/>
            </p:nvSpPr>
            <p:spPr bwMode="auto">
              <a:xfrm>
                <a:off x="2883" y="2120"/>
                <a:ext cx="106" cy="379"/>
              </a:xfrm>
              <a:custGeom>
                <a:avLst/>
                <a:gdLst>
                  <a:gd name="T0" fmla="*/ 41 w 106"/>
                  <a:gd name="T1" fmla="*/ 5 h 379"/>
                  <a:gd name="T2" fmla="*/ 36 w 106"/>
                  <a:gd name="T3" fmla="*/ 25 h 379"/>
                  <a:gd name="T4" fmla="*/ 39 w 106"/>
                  <a:gd name="T5" fmla="*/ 28 h 379"/>
                  <a:gd name="T6" fmla="*/ 43 w 106"/>
                  <a:gd name="T7" fmla="*/ 35 h 379"/>
                  <a:gd name="T8" fmla="*/ 47 w 106"/>
                  <a:gd name="T9" fmla="*/ 49 h 379"/>
                  <a:gd name="T10" fmla="*/ 43 w 106"/>
                  <a:gd name="T11" fmla="*/ 51 h 379"/>
                  <a:gd name="T12" fmla="*/ 19 w 106"/>
                  <a:gd name="T13" fmla="*/ 71 h 379"/>
                  <a:gd name="T14" fmla="*/ 4 w 106"/>
                  <a:gd name="T15" fmla="*/ 186 h 379"/>
                  <a:gd name="T16" fmla="*/ 0 w 106"/>
                  <a:gd name="T17" fmla="*/ 206 h 379"/>
                  <a:gd name="T18" fmla="*/ 7 w 106"/>
                  <a:gd name="T19" fmla="*/ 217 h 379"/>
                  <a:gd name="T20" fmla="*/ 11 w 106"/>
                  <a:gd name="T21" fmla="*/ 219 h 379"/>
                  <a:gd name="T22" fmla="*/ 11 w 106"/>
                  <a:gd name="T23" fmla="*/ 202 h 379"/>
                  <a:gd name="T24" fmla="*/ 11 w 106"/>
                  <a:gd name="T25" fmla="*/ 211 h 379"/>
                  <a:gd name="T26" fmla="*/ 18 w 106"/>
                  <a:gd name="T27" fmla="*/ 204 h 379"/>
                  <a:gd name="T28" fmla="*/ 20 w 106"/>
                  <a:gd name="T29" fmla="*/ 190 h 379"/>
                  <a:gd name="T30" fmla="*/ 34 w 106"/>
                  <a:gd name="T31" fmla="*/ 289 h 379"/>
                  <a:gd name="T32" fmla="*/ 41 w 106"/>
                  <a:gd name="T33" fmla="*/ 349 h 379"/>
                  <a:gd name="T34" fmla="*/ 37 w 106"/>
                  <a:gd name="T35" fmla="*/ 376 h 379"/>
                  <a:gd name="T36" fmla="*/ 54 w 106"/>
                  <a:gd name="T37" fmla="*/ 371 h 379"/>
                  <a:gd name="T38" fmla="*/ 49 w 106"/>
                  <a:gd name="T39" fmla="*/ 338 h 379"/>
                  <a:gd name="T40" fmla="*/ 56 w 106"/>
                  <a:gd name="T41" fmla="*/ 291 h 379"/>
                  <a:gd name="T42" fmla="*/ 58 w 106"/>
                  <a:gd name="T43" fmla="*/ 336 h 379"/>
                  <a:gd name="T44" fmla="*/ 61 w 106"/>
                  <a:gd name="T45" fmla="*/ 368 h 379"/>
                  <a:gd name="T46" fmla="*/ 75 w 106"/>
                  <a:gd name="T47" fmla="*/ 369 h 379"/>
                  <a:gd name="T48" fmla="*/ 80 w 106"/>
                  <a:gd name="T49" fmla="*/ 289 h 379"/>
                  <a:gd name="T50" fmla="*/ 86 w 106"/>
                  <a:gd name="T51" fmla="*/ 281 h 379"/>
                  <a:gd name="T52" fmla="*/ 102 w 106"/>
                  <a:gd name="T53" fmla="*/ 289 h 379"/>
                  <a:gd name="T54" fmla="*/ 94 w 106"/>
                  <a:gd name="T55" fmla="*/ 193 h 379"/>
                  <a:gd name="T56" fmla="*/ 96 w 106"/>
                  <a:gd name="T57" fmla="*/ 174 h 379"/>
                  <a:gd name="T58" fmla="*/ 94 w 106"/>
                  <a:gd name="T59" fmla="*/ 127 h 379"/>
                  <a:gd name="T60" fmla="*/ 71 w 106"/>
                  <a:gd name="T61" fmla="*/ 63 h 379"/>
                  <a:gd name="T62" fmla="*/ 70 w 106"/>
                  <a:gd name="T63" fmla="*/ 41 h 379"/>
                  <a:gd name="T64" fmla="*/ 75 w 106"/>
                  <a:gd name="T65" fmla="*/ 37 h 379"/>
                  <a:gd name="T66" fmla="*/ 80 w 106"/>
                  <a:gd name="T67" fmla="*/ 31 h 379"/>
                  <a:gd name="T68" fmla="*/ 77 w 106"/>
                  <a:gd name="T69" fmla="*/ 5 h 379"/>
                  <a:gd name="T70" fmla="*/ 64 w 106"/>
                  <a:gd name="T71" fmla="*/ 1 h 379"/>
                  <a:gd name="T72" fmla="*/ 53 w 106"/>
                  <a:gd name="T73" fmla="*/ 3 h 37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6"/>
                  <a:gd name="T112" fmla="*/ 0 h 379"/>
                  <a:gd name="T113" fmla="*/ 106 w 106"/>
                  <a:gd name="T114" fmla="*/ 379 h 37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6" h="379">
                    <a:moveTo>
                      <a:pt x="53" y="3"/>
                    </a:moveTo>
                    <a:lnTo>
                      <a:pt x="41" y="5"/>
                    </a:lnTo>
                    <a:lnTo>
                      <a:pt x="36" y="19"/>
                    </a:lnTo>
                    <a:lnTo>
                      <a:pt x="36" y="25"/>
                    </a:lnTo>
                    <a:lnTo>
                      <a:pt x="41" y="25"/>
                    </a:lnTo>
                    <a:lnTo>
                      <a:pt x="39" y="28"/>
                    </a:lnTo>
                    <a:lnTo>
                      <a:pt x="41" y="29"/>
                    </a:lnTo>
                    <a:lnTo>
                      <a:pt x="43" y="35"/>
                    </a:lnTo>
                    <a:lnTo>
                      <a:pt x="44" y="37"/>
                    </a:lnTo>
                    <a:lnTo>
                      <a:pt x="47" y="49"/>
                    </a:lnTo>
                    <a:lnTo>
                      <a:pt x="47" y="51"/>
                    </a:lnTo>
                    <a:lnTo>
                      <a:pt x="43" y="51"/>
                    </a:lnTo>
                    <a:lnTo>
                      <a:pt x="34" y="66"/>
                    </a:lnTo>
                    <a:lnTo>
                      <a:pt x="19" y="71"/>
                    </a:lnTo>
                    <a:lnTo>
                      <a:pt x="11" y="82"/>
                    </a:lnTo>
                    <a:lnTo>
                      <a:pt x="4" y="186"/>
                    </a:lnTo>
                    <a:lnTo>
                      <a:pt x="7" y="187"/>
                    </a:lnTo>
                    <a:lnTo>
                      <a:pt x="0" y="206"/>
                    </a:lnTo>
                    <a:lnTo>
                      <a:pt x="4" y="217"/>
                    </a:lnTo>
                    <a:lnTo>
                      <a:pt x="7" y="217"/>
                    </a:lnTo>
                    <a:lnTo>
                      <a:pt x="8" y="219"/>
                    </a:lnTo>
                    <a:lnTo>
                      <a:pt x="11" y="219"/>
                    </a:lnTo>
                    <a:lnTo>
                      <a:pt x="10" y="208"/>
                    </a:lnTo>
                    <a:lnTo>
                      <a:pt x="11" y="202"/>
                    </a:lnTo>
                    <a:lnTo>
                      <a:pt x="13" y="207"/>
                    </a:lnTo>
                    <a:lnTo>
                      <a:pt x="11" y="211"/>
                    </a:lnTo>
                    <a:lnTo>
                      <a:pt x="13" y="213"/>
                    </a:lnTo>
                    <a:lnTo>
                      <a:pt x="18" y="204"/>
                    </a:lnTo>
                    <a:lnTo>
                      <a:pt x="15" y="189"/>
                    </a:lnTo>
                    <a:lnTo>
                      <a:pt x="20" y="190"/>
                    </a:lnTo>
                    <a:lnTo>
                      <a:pt x="18" y="283"/>
                    </a:lnTo>
                    <a:lnTo>
                      <a:pt x="34" y="289"/>
                    </a:lnTo>
                    <a:lnTo>
                      <a:pt x="43" y="343"/>
                    </a:lnTo>
                    <a:lnTo>
                      <a:pt x="41" y="349"/>
                    </a:lnTo>
                    <a:lnTo>
                      <a:pt x="37" y="371"/>
                    </a:lnTo>
                    <a:lnTo>
                      <a:pt x="37" y="376"/>
                    </a:lnTo>
                    <a:lnTo>
                      <a:pt x="49" y="378"/>
                    </a:lnTo>
                    <a:lnTo>
                      <a:pt x="54" y="371"/>
                    </a:lnTo>
                    <a:lnTo>
                      <a:pt x="51" y="352"/>
                    </a:lnTo>
                    <a:lnTo>
                      <a:pt x="49" y="338"/>
                    </a:lnTo>
                    <a:lnTo>
                      <a:pt x="55" y="291"/>
                    </a:lnTo>
                    <a:lnTo>
                      <a:pt x="56" y="291"/>
                    </a:lnTo>
                    <a:lnTo>
                      <a:pt x="61" y="308"/>
                    </a:lnTo>
                    <a:lnTo>
                      <a:pt x="58" y="336"/>
                    </a:lnTo>
                    <a:lnTo>
                      <a:pt x="54" y="339"/>
                    </a:lnTo>
                    <a:lnTo>
                      <a:pt x="61" y="368"/>
                    </a:lnTo>
                    <a:lnTo>
                      <a:pt x="72" y="371"/>
                    </a:lnTo>
                    <a:lnTo>
                      <a:pt x="75" y="369"/>
                    </a:lnTo>
                    <a:lnTo>
                      <a:pt x="66" y="339"/>
                    </a:lnTo>
                    <a:lnTo>
                      <a:pt x="80" y="289"/>
                    </a:lnTo>
                    <a:lnTo>
                      <a:pt x="86" y="284"/>
                    </a:lnTo>
                    <a:lnTo>
                      <a:pt x="86" y="281"/>
                    </a:lnTo>
                    <a:lnTo>
                      <a:pt x="98" y="282"/>
                    </a:lnTo>
                    <a:lnTo>
                      <a:pt x="102" y="289"/>
                    </a:lnTo>
                    <a:lnTo>
                      <a:pt x="105" y="284"/>
                    </a:lnTo>
                    <a:lnTo>
                      <a:pt x="94" y="193"/>
                    </a:lnTo>
                    <a:lnTo>
                      <a:pt x="96" y="193"/>
                    </a:lnTo>
                    <a:lnTo>
                      <a:pt x="96" y="174"/>
                    </a:lnTo>
                    <a:lnTo>
                      <a:pt x="97" y="172"/>
                    </a:lnTo>
                    <a:lnTo>
                      <a:pt x="94" y="127"/>
                    </a:lnTo>
                    <a:lnTo>
                      <a:pt x="90" y="73"/>
                    </a:lnTo>
                    <a:lnTo>
                      <a:pt x="71" y="63"/>
                    </a:lnTo>
                    <a:lnTo>
                      <a:pt x="64" y="51"/>
                    </a:lnTo>
                    <a:lnTo>
                      <a:pt x="70" y="41"/>
                    </a:lnTo>
                    <a:lnTo>
                      <a:pt x="72" y="42"/>
                    </a:lnTo>
                    <a:lnTo>
                      <a:pt x="75" y="37"/>
                    </a:lnTo>
                    <a:lnTo>
                      <a:pt x="75" y="31"/>
                    </a:lnTo>
                    <a:lnTo>
                      <a:pt x="80" y="31"/>
                    </a:lnTo>
                    <a:lnTo>
                      <a:pt x="82" y="16"/>
                    </a:lnTo>
                    <a:lnTo>
                      <a:pt x="77" y="5"/>
                    </a:lnTo>
                    <a:lnTo>
                      <a:pt x="72" y="1"/>
                    </a:lnTo>
                    <a:lnTo>
                      <a:pt x="64" y="1"/>
                    </a:lnTo>
                    <a:lnTo>
                      <a:pt x="59" y="0"/>
                    </a:lnTo>
                    <a:lnTo>
                      <a:pt x="53" y="3"/>
                    </a:lnTo>
                  </a:path>
                </a:pathLst>
              </a:custGeom>
              <a:solidFill>
                <a:srgbClr val="C5AED3"/>
              </a:solidFill>
              <a:ln w="12700" cap="rnd" cmpd="sng">
                <a:noFill/>
                <a:prstDash val="solid"/>
                <a:round/>
                <a:headEnd type="none" w="med" len="med"/>
                <a:tailEnd type="none" w="med" len="med"/>
              </a:ln>
            </p:spPr>
            <p:txBody>
              <a:bodyPr/>
              <a:lstStyle/>
              <a:p>
                <a:endParaRPr lang="en-US"/>
              </a:p>
            </p:txBody>
          </p:sp>
          <p:sp>
            <p:nvSpPr>
              <p:cNvPr id="69" name="Freeform 20"/>
              <p:cNvSpPr>
                <a:spLocks/>
              </p:cNvSpPr>
              <p:nvPr/>
            </p:nvSpPr>
            <p:spPr bwMode="auto">
              <a:xfrm>
                <a:off x="3681" y="2029"/>
                <a:ext cx="74" cy="377"/>
              </a:xfrm>
              <a:custGeom>
                <a:avLst/>
                <a:gdLst>
                  <a:gd name="T0" fmla="*/ 25 w 74"/>
                  <a:gd name="T1" fmla="*/ 5 h 377"/>
                  <a:gd name="T2" fmla="*/ 43 w 74"/>
                  <a:gd name="T3" fmla="*/ 0 h 377"/>
                  <a:gd name="T4" fmla="*/ 56 w 74"/>
                  <a:gd name="T5" fmla="*/ 0 h 377"/>
                  <a:gd name="T6" fmla="*/ 68 w 74"/>
                  <a:gd name="T7" fmla="*/ 3 h 377"/>
                  <a:gd name="T8" fmla="*/ 72 w 74"/>
                  <a:gd name="T9" fmla="*/ 16 h 377"/>
                  <a:gd name="T10" fmla="*/ 72 w 74"/>
                  <a:gd name="T11" fmla="*/ 27 h 377"/>
                  <a:gd name="T12" fmla="*/ 65 w 74"/>
                  <a:gd name="T13" fmla="*/ 40 h 377"/>
                  <a:gd name="T14" fmla="*/ 60 w 74"/>
                  <a:gd name="T15" fmla="*/ 40 h 377"/>
                  <a:gd name="T16" fmla="*/ 68 w 74"/>
                  <a:gd name="T17" fmla="*/ 56 h 377"/>
                  <a:gd name="T18" fmla="*/ 73 w 74"/>
                  <a:gd name="T19" fmla="*/ 80 h 377"/>
                  <a:gd name="T20" fmla="*/ 73 w 74"/>
                  <a:gd name="T21" fmla="*/ 102 h 377"/>
                  <a:gd name="T22" fmla="*/ 72 w 74"/>
                  <a:gd name="T23" fmla="*/ 129 h 377"/>
                  <a:gd name="T24" fmla="*/ 68 w 74"/>
                  <a:gd name="T25" fmla="*/ 156 h 377"/>
                  <a:gd name="T26" fmla="*/ 59 w 74"/>
                  <a:gd name="T27" fmla="*/ 158 h 377"/>
                  <a:gd name="T28" fmla="*/ 59 w 74"/>
                  <a:gd name="T29" fmla="*/ 165 h 377"/>
                  <a:gd name="T30" fmla="*/ 54 w 74"/>
                  <a:gd name="T31" fmla="*/ 169 h 377"/>
                  <a:gd name="T32" fmla="*/ 54 w 74"/>
                  <a:gd name="T33" fmla="*/ 197 h 377"/>
                  <a:gd name="T34" fmla="*/ 50 w 74"/>
                  <a:gd name="T35" fmla="*/ 202 h 377"/>
                  <a:gd name="T36" fmla="*/ 50 w 74"/>
                  <a:gd name="T37" fmla="*/ 253 h 377"/>
                  <a:gd name="T38" fmla="*/ 50 w 74"/>
                  <a:gd name="T39" fmla="*/ 285 h 377"/>
                  <a:gd name="T40" fmla="*/ 56 w 74"/>
                  <a:gd name="T41" fmla="*/ 320 h 377"/>
                  <a:gd name="T42" fmla="*/ 59 w 74"/>
                  <a:gd name="T43" fmla="*/ 366 h 377"/>
                  <a:gd name="T44" fmla="*/ 51 w 74"/>
                  <a:gd name="T45" fmla="*/ 370 h 377"/>
                  <a:gd name="T46" fmla="*/ 51 w 74"/>
                  <a:gd name="T47" fmla="*/ 376 h 377"/>
                  <a:gd name="T48" fmla="*/ 40 w 74"/>
                  <a:gd name="T49" fmla="*/ 376 h 377"/>
                  <a:gd name="T50" fmla="*/ 37 w 74"/>
                  <a:gd name="T51" fmla="*/ 373 h 377"/>
                  <a:gd name="T52" fmla="*/ 32 w 74"/>
                  <a:gd name="T53" fmla="*/ 373 h 377"/>
                  <a:gd name="T54" fmla="*/ 32 w 74"/>
                  <a:gd name="T55" fmla="*/ 376 h 377"/>
                  <a:gd name="T56" fmla="*/ 23 w 74"/>
                  <a:gd name="T57" fmla="*/ 376 h 377"/>
                  <a:gd name="T58" fmla="*/ 5 w 74"/>
                  <a:gd name="T59" fmla="*/ 373 h 377"/>
                  <a:gd name="T60" fmla="*/ 5 w 74"/>
                  <a:gd name="T61" fmla="*/ 370 h 377"/>
                  <a:gd name="T62" fmla="*/ 21 w 74"/>
                  <a:gd name="T63" fmla="*/ 363 h 377"/>
                  <a:gd name="T64" fmla="*/ 21 w 74"/>
                  <a:gd name="T65" fmla="*/ 356 h 377"/>
                  <a:gd name="T66" fmla="*/ 6 w 74"/>
                  <a:gd name="T67" fmla="*/ 353 h 377"/>
                  <a:gd name="T68" fmla="*/ 6 w 74"/>
                  <a:gd name="T69" fmla="*/ 349 h 377"/>
                  <a:gd name="T70" fmla="*/ 17 w 74"/>
                  <a:gd name="T71" fmla="*/ 342 h 377"/>
                  <a:gd name="T72" fmla="*/ 17 w 74"/>
                  <a:gd name="T73" fmla="*/ 290 h 377"/>
                  <a:gd name="T74" fmla="*/ 13 w 74"/>
                  <a:gd name="T75" fmla="*/ 243 h 377"/>
                  <a:gd name="T76" fmla="*/ 14 w 74"/>
                  <a:gd name="T77" fmla="*/ 196 h 377"/>
                  <a:gd name="T78" fmla="*/ 14 w 74"/>
                  <a:gd name="T79" fmla="*/ 169 h 377"/>
                  <a:gd name="T80" fmla="*/ 13 w 74"/>
                  <a:gd name="T81" fmla="*/ 161 h 377"/>
                  <a:gd name="T82" fmla="*/ 13 w 74"/>
                  <a:gd name="T83" fmla="*/ 124 h 377"/>
                  <a:gd name="T84" fmla="*/ 0 w 74"/>
                  <a:gd name="T85" fmla="*/ 116 h 377"/>
                  <a:gd name="T86" fmla="*/ 0 w 74"/>
                  <a:gd name="T87" fmla="*/ 112 h 377"/>
                  <a:gd name="T88" fmla="*/ 28 w 74"/>
                  <a:gd name="T89" fmla="*/ 61 h 377"/>
                  <a:gd name="T90" fmla="*/ 41 w 74"/>
                  <a:gd name="T91" fmla="*/ 54 h 377"/>
                  <a:gd name="T92" fmla="*/ 40 w 74"/>
                  <a:gd name="T93" fmla="*/ 51 h 377"/>
                  <a:gd name="T94" fmla="*/ 30 w 74"/>
                  <a:gd name="T95" fmla="*/ 49 h 377"/>
                  <a:gd name="T96" fmla="*/ 30 w 74"/>
                  <a:gd name="T97" fmla="*/ 46 h 377"/>
                  <a:gd name="T98" fmla="*/ 28 w 74"/>
                  <a:gd name="T99" fmla="*/ 44 h 377"/>
                  <a:gd name="T100" fmla="*/ 28 w 74"/>
                  <a:gd name="T101" fmla="*/ 40 h 377"/>
                  <a:gd name="T102" fmla="*/ 25 w 74"/>
                  <a:gd name="T103" fmla="*/ 39 h 377"/>
                  <a:gd name="T104" fmla="*/ 28 w 74"/>
                  <a:gd name="T105" fmla="*/ 37 h 377"/>
                  <a:gd name="T106" fmla="*/ 26 w 74"/>
                  <a:gd name="T107" fmla="*/ 35 h 377"/>
                  <a:gd name="T108" fmla="*/ 30 w 74"/>
                  <a:gd name="T109" fmla="*/ 27 h 377"/>
                  <a:gd name="T110" fmla="*/ 28 w 74"/>
                  <a:gd name="T111" fmla="*/ 22 h 377"/>
                  <a:gd name="T112" fmla="*/ 30 w 74"/>
                  <a:gd name="T113" fmla="*/ 18 h 377"/>
                  <a:gd name="T114" fmla="*/ 26 w 74"/>
                  <a:gd name="T115" fmla="*/ 14 h 377"/>
                  <a:gd name="T116" fmla="*/ 25 w 74"/>
                  <a:gd name="T117" fmla="*/ 5 h 37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4"/>
                  <a:gd name="T178" fmla="*/ 0 h 377"/>
                  <a:gd name="T179" fmla="*/ 74 w 74"/>
                  <a:gd name="T180" fmla="*/ 377 h 37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4" h="377">
                    <a:moveTo>
                      <a:pt x="25" y="5"/>
                    </a:moveTo>
                    <a:lnTo>
                      <a:pt x="43" y="0"/>
                    </a:lnTo>
                    <a:lnTo>
                      <a:pt x="56" y="0"/>
                    </a:lnTo>
                    <a:lnTo>
                      <a:pt x="68" y="3"/>
                    </a:lnTo>
                    <a:lnTo>
                      <a:pt x="72" y="16"/>
                    </a:lnTo>
                    <a:lnTo>
                      <a:pt x="72" y="27"/>
                    </a:lnTo>
                    <a:lnTo>
                      <a:pt x="65" y="40"/>
                    </a:lnTo>
                    <a:lnTo>
                      <a:pt x="60" y="40"/>
                    </a:lnTo>
                    <a:lnTo>
                      <a:pt x="68" y="56"/>
                    </a:lnTo>
                    <a:lnTo>
                      <a:pt x="73" y="80"/>
                    </a:lnTo>
                    <a:lnTo>
                      <a:pt x="73" y="102"/>
                    </a:lnTo>
                    <a:lnTo>
                      <a:pt x="72" y="129"/>
                    </a:lnTo>
                    <a:lnTo>
                      <a:pt x="68" y="156"/>
                    </a:lnTo>
                    <a:lnTo>
                      <a:pt x="59" y="158"/>
                    </a:lnTo>
                    <a:lnTo>
                      <a:pt x="59" y="165"/>
                    </a:lnTo>
                    <a:lnTo>
                      <a:pt x="54" y="169"/>
                    </a:lnTo>
                    <a:lnTo>
                      <a:pt x="54" y="197"/>
                    </a:lnTo>
                    <a:lnTo>
                      <a:pt x="50" y="202"/>
                    </a:lnTo>
                    <a:lnTo>
                      <a:pt x="50" y="253"/>
                    </a:lnTo>
                    <a:lnTo>
                      <a:pt x="50" y="285"/>
                    </a:lnTo>
                    <a:lnTo>
                      <a:pt x="56" y="320"/>
                    </a:lnTo>
                    <a:lnTo>
                      <a:pt x="59" y="366"/>
                    </a:lnTo>
                    <a:lnTo>
                      <a:pt x="51" y="370"/>
                    </a:lnTo>
                    <a:lnTo>
                      <a:pt x="51" y="376"/>
                    </a:lnTo>
                    <a:lnTo>
                      <a:pt x="40" y="376"/>
                    </a:lnTo>
                    <a:lnTo>
                      <a:pt x="37" y="373"/>
                    </a:lnTo>
                    <a:lnTo>
                      <a:pt x="32" y="373"/>
                    </a:lnTo>
                    <a:lnTo>
                      <a:pt x="32" y="376"/>
                    </a:lnTo>
                    <a:lnTo>
                      <a:pt x="23" y="376"/>
                    </a:lnTo>
                    <a:lnTo>
                      <a:pt x="5" y="373"/>
                    </a:lnTo>
                    <a:lnTo>
                      <a:pt x="5" y="370"/>
                    </a:lnTo>
                    <a:lnTo>
                      <a:pt x="21" y="363"/>
                    </a:lnTo>
                    <a:lnTo>
                      <a:pt x="21" y="356"/>
                    </a:lnTo>
                    <a:lnTo>
                      <a:pt x="6" y="353"/>
                    </a:lnTo>
                    <a:lnTo>
                      <a:pt x="6" y="349"/>
                    </a:lnTo>
                    <a:lnTo>
                      <a:pt x="17" y="342"/>
                    </a:lnTo>
                    <a:lnTo>
                      <a:pt x="17" y="290"/>
                    </a:lnTo>
                    <a:lnTo>
                      <a:pt x="13" y="243"/>
                    </a:lnTo>
                    <a:lnTo>
                      <a:pt x="14" y="196"/>
                    </a:lnTo>
                    <a:lnTo>
                      <a:pt x="14" y="169"/>
                    </a:lnTo>
                    <a:lnTo>
                      <a:pt x="13" y="161"/>
                    </a:lnTo>
                    <a:lnTo>
                      <a:pt x="13" y="124"/>
                    </a:lnTo>
                    <a:lnTo>
                      <a:pt x="0" y="116"/>
                    </a:lnTo>
                    <a:lnTo>
                      <a:pt x="0" y="112"/>
                    </a:lnTo>
                    <a:lnTo>
                      <a:pt x="28" y="61"/>
                    </a:lnTo>
                    <a:lnTo>
                      <a:pt x="41" y="54"/>
                    </a:lnTo>
                    <a:lnTo>
                      <a:pt x="40" y="51"/>
                    </a:lnTo>
                    <a:lnTo>
                      <a:pt x="30" y="49"/>
                    </a:lnTo>
                    <a:lnTo>
                      <a:pt x="30" y="46"/>
                    </a:lnTo>
                    <a:lnTo>
                      <a:pt x="28" y="44"/>
                    </a:lnTo>
                    <a:lnTo>
                      <a:pt x="28" y="40"/>
                    </a:lnTo>
                    <a:lnTo>
                      <a:pt x="25" y="39"/>
                    </a:lnTo>
                    <a:lnTo>
                      <a:pt x="28" y="37"/>
                    </a:lnTo>
                    <a:lnTo>
                      <a:pt x="26" y="35"/>
                    </a:lnTo>
                    <a:lnTo>
                      <a:pt x="30" y="27"/>
                    </a:lnTo>
                    <a:lnTo>
                      <a:pt x="28" y="22"/>
                    </a:lnTo>
                    <a:lnTo>
                      <a:pt x="30" y="18"/>
                    </a:lnTo>
                    <a:lnTo>
                      <a:pt x="26" y="14"/>
                    </a:lnTo>
                    <a:lnTo>
                      <a:pt x="25" y="5"/>
                    </a:lnTo>
                  </a:path>
                </a:pathLst>
              </a:custGeom>
              <a:solidFill>
                <a:srgbClr val="C5AED3"/>
              </a:solidFill>
              <a:ln w="12700" cap="rnd" cmpd="sng">
                <a:noFill/>
                <a:prstDash val="solid"/>
                <a:round/>
                <a:headEnd type="none" w="med" len="med"/>
                <a:tailEnd type="none" w="med" len="med"/>
              </a:ln>
            </p:spPr>
            <p:txBody>
              <a:bodyPr/>
              <a:lstStyle/>
              <a:p>
                <a:endParaRPr lang="en-US"/>
              </a:p>
            </p:txBody>
          </p:sp>
          <p:sp>
            <p:nvSpPr>
              <p:cNvPr id="70" name="Freeform 21"/>
              <p:cNvSpPr>
                <a:spLocks/>
              </p:cNvSpPr>
              <p:nvPr/>
            </p:nvSpPr>
            <p:spPr bwMode="auto">
              <a:xfrm>
                <a:off x="3565" y="1991"/>
                <a:ext cx="101" cy="337"/>
              </a:xfrm>
              <a:custGeom>
                <a:avLst/>
                <a:gdLst>
                  <a:gd name="T0" fmla="*/ 61 w 101"/>
                  <a:gd name="T1" fmla="*/ 4 h 337"/>
                  <a:gd name="T2" fmla="*/ 66 w 101"/>
                  <a:gd name="T3" fmla="*/ 22 h 337"/>
                  <a:gd name="T4" fmla="*/ 63 w 101"/>
                  <a:gd name="T5" fmla="*/ 24 h 337"/>
                  <a:gd name="T6" fmla="*/ 60 w 101"/>
                  <a:gd name="T7" fmla="*/ 31 h 337"/>
                  <a:gd name="T8" fmla="*/ 55 w 101"/>
                  <a:gd name="T9" fmla="*/ 43 h 337"/>
                  <a:gd name="T10" fmla="*/ 60 w 101"/>
                  <a:gd name="T11" fmla="*/ 45 h 337"/>
                  <a:gd name="T12" fmla="*/ 82 w 101"/>
                  <a:gd name="T13" fmla="*/ 63 h 337"/>
                  <a:gd name="T14" fmla="*/ 97 w 101"/>
                  <a:gd name="T15" fmla="*/ 164 h 337"/>
                  <a:gd name="T16" fmla="*/ 100 w 101"/>
                  <a:gd name="T17" fmla="*/ 182 h 337"/>
                  <a:gd name="T18" fmla="*/ 94 w 101"/>
                  <a:gd name="T19" fmla="*/ 191 h 337"/>
                  <a:gd name="T20" fmla="*/ 89 w 101"/>
                  <a:gd name="T21" fmla="*/ 194 h 337"/>
                  <a:gd name="T22" fmla="*/ 89 w 101"/>
                  <a:gd name="T23" fmla="*/ 178 h 337"/>
                  <a:gd name="T24" fmla="*/ 89 w 101"/>
                  <a:gd name="T25" fmla="*/ 187 h 337"/>
                  <a:gd name="T26" fmla="*/ 84 w 101"/>
                  <a:gd name="T27" fmla="*/ 181 h 337"/>
                  <a:gd name="T28" fmla="*/ 81 w 101"/>
                  <a:gd name="T29" fmla="*/ 168 h 337"/>
                  <a:gd name="T30" fmla="*/ 68 w 101"/>
                  <a:gd name="T31" fmla="*/ 255 h 337"/>
                  <a:gd name="T32" fmla="*/ 61 w 101"/>
                  <a:gd name="T33" fmla="*/ 310 h 337"/>
                  <a:gd name="T34" fmla="*/ 65 w 101"/>
                  <a:gd name="T35" fmla="*/ 333 h 337"/>
                  <a:gd name="T36" fmla="*/ 48 w 101"/>
                  <a:gd name="T37" fmla="*/ 330 h 337"/>
                  <a:gd name="T38" fmla="*/ 53 w 101"/>
                  <a:gd name="T39" fmla="*/ 300 h 337"/>
                  <a:gd name="T40" fmla="*/ 46 w 101"/>
                  <a:gd name="T41" fmla="*/ 258 h 337"/>
                  <a:gd name="T42" fmla="*/ 45 w 101"/>
                  <a:gd name="T43" fmla="*/ 298 h 337"/>
                  <a:gd name="T44" fmla="*/ 42 w 101"/>
                  <a:gd name="T45" fmla="*/ 327 h 337"/>
                  <a:gd name="T46" fmla="*/ 29 w 101"/>
                  <a:gd name="T47" fmla="*/ 328 h 337"/>
                  <a:gd name="T48" fmla="*/ 24 w 101"/>
                  <a:gd name="T49" fmla="*/ 255 h 337"/>
                  <a:gd name="T50" fmla="*/ 18 w 101"/>
                  <a:gd name="T51" fmla="*/ 249 h 337"/>
                  <a:gd name="T52" fmla="*/ 3 w 101"/>
                  <a:gd name="T53" fmla="*/ 255 h 337"/>
                  <a:gd name="T54" fmla="*/ 11 w 101"/>
                  <a:gd name="T55" fmla="*/ 171 h 337"/>
                  <a:gd name="T56" fmla="*/ 9 w 101"/>
                  <a:gd name="T57" fmla="*/ 154 h 337"/>
                  <a:gd name="T58" fmla="*/ 11 w 101"/>
                  <a:gd name="T59" fmla="*/ 112 h 337"/>
                  <a:gd name="T60" fmla="*/ 33 w 101"/>
                  <a:gd name="T61" fmla="*/ 56 h 337"/>
                  <a:gd name="T62" fmla="*/ 33 w 101"/>
                  <a:gd name="T63" fmla="*/ 36 h 337"/>
                  <a:gd name="T64" fmla="*/ 29 w 101"/>
                  <a:gd name="T65" fmla="*/ 32 h 337"/>
                  <a:gd name="T66" fmla="*/ 24 w 101"/>
                  <a:gd name="T67" fmla="*/ 27 h 337"/>
                  <a:gd name="T68" fmla="*/ 27 w 101"/>
                  <a:gd name="T69" fmla="*/ 4 h 337"/>
                  <a:gd name="T70" fmla="*/ 40 w 101"/>
                  <a:gd name="T71" fmla="*/ 1 h 337"/>
                  <a:gd name="T72" fmla="*/ 50 w 101"/>
                  <a:gd name="T73" fmla="*/ 2 h 3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1"/>
                  <a:gd name="T112" fmla="*/ 0 h 337"/>
                  <a:gd name="T113" fmla="*/ 101 w 101"/>
                  <a:gd name="T114" fmla="*/ 337 h 33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1" h="337">
                    <a:moveTo>
                      <a:pt x="50" y="2"/>
                    </a:moveTo>
                    <a:lnTo>
                      <a:pt x="61" y="4"/>
                    </a:lnTo>
                    <a:lnTo>
                      <a:pt x="66" y="17"/>
                    </a:lnTo>
                    <a:lnTo>
                      <a:pt x="66" y="22"/>
                    </a:lnTo>
                    <a:lnTo>
                      <a:pt x="61" y="22"/>
                    </a:lnTo>
                    <a:lnTo>
                      <a:pt x="63" y="24"/>
                    </a:lnTo>
                    <a:lnTo>
                      <a:pt x="61" y="25"/>
                    </a:lnTo>
                    <a:lnTo>
                      <a:pt x="60" y="31"/>
                    </a:lnTo>
                    <a:lnTo>
                      <a:pt x="58" y="32"/>
                    </a:lnTo>
                    <a:lnTo>
                      <a:pt x="55" y="43"/>
                    </a:lnTo>
                    <a:lnTo>
                      <a:pt x="55" y="45"/>
                    </a:lnTo>
                    <a:lnTo>
                      <a:pt x="60" y="45"/>
                    </a:lnTo>
                    <a:lnTo>
                      <a:pt x="68" y="58"/>
                    </a:lnTo>
                    <a:lnTo>
                      <a:pt x="82" y="63"/>
                    </a:lnTo>
                    <a:lnTo>
                      <a:pt x="89" y="72"/>
                    </a:lnTo>
                    <a:lnTo>
                      <a:pt x="97" y="164"/>
                    </a:lnTo>
                    <a:lnTo>
                      <a:pt x="94" y="166"/>
                    </a:lnTo>
                    <a:lnTo>
                      <a:pt x="100" y="182"/>
                    </a:lnTo>
                    <a:lnTo>
                      <a:pt x="97" y="191"/>
                    </a:lnTo>
                    <a:lnTo>
                      <a:pt x="94" y="191"/>
                    </a:lnTo>
                    <a:lnTo>
                      <a:pt x="93" y="194"/>
                    </a:lnTo>
                    <a:lnTo>
                      <a:pt x="89" y="194"/>
                    </a:lnTo>
                    <a:lnTo>
                      <a:pt x="91" y="184"/>
                    </a:lnTo>
                    <a:lnTo>
                      <a:pt x="89" y="178"/>
                    </a:lnTo>
                    <a:lnTo>
                      <a:pt x="88" y="183"/>
                    </a:lnTo>
                    <a:lnTo>
                      <a:pt x="89" y="187"/>
                    </a:lnTo>
                    <a:lnTo>
                      <a:pt x="87" y="189"/>
                    </a:lnTo>
                    <a:lnTo>
                      <a:pt x="84" y="181"/>
                    </a:lnTo>
                    <a:lnTo>
                      <a:pt x="86" y="167"/>
                    </a:lnTo>
                    <a:lnTo>
                      <a:pt x="81" y="168"/>
                    </a:lnTo>
                    <a:lnTo>
                      <a:pt x="84" y="251"/>
                    </a:lnTo>
                    <a:lnTo>
                      <a:pt x="68" y="255"/>
                    </a:lnTo>
                    <a:lnTo>
                      <a:pt x="60" y="305"/>
                    </a:lnTo>
                    <a:lnTo>
                      <a:pt x="61" y="310"/>
                    </a:lnTo>
                    <a:lnTo>
                      <a:pt x="65" y="330"/>
                    </a:lnTo>
                    <a:lnTo>
                      <a:pt x="65" y="333"/>
                    </a:lnTo>
                    <a:lnTo>
                      <a:pt x="53" y="336"/>
                    </a:lnTo>
                    <a:lnTo>
                      <a:pt x="48" y="330"/>
                    </a:lnTo>
                    <a:lnTo>
                      <a:pt x="51" y="313"/>
                    </a:lnTo>
                    <a:lnTo>
                      <a:pt x="53" y="300"/>
                    </a:lnTo>
                    <a:lnTo>
                      <a:pt x="48" y="258"/>
                    </a:lnTo>
                    <a:lnTo>
                      <a:pt x="46" y="258"/>
                    </a:lnTo>
                    <a:lnTo>
                      <a:pt x="42" y="273"/>
                    </a:lnTo>
                    <a:lnTo>
                      <a:pt x="45" y="298"/>
                    </a:lnTo>
                    <a:lnTo>
                      <a:pt x="48" y="301"/>
                    </a:lnTo>
                    <a:lnTo>
                      <a:pt x="42" y="327"/>
                    </a:lnTo>
                    <a:lnTo>
                      <a:pt x="31" y="330"/>
                    </a:lnTo>
                    <a:lnTo>
                      <a:pt x="29" y="328"/>
                    </a:lnTo>
                    <a:lnTo>
                      <a:pt x="37" y="302"/>
                    </a:lnTo>
                    <a:lnTo>
                      <a:pt x="24" y="255"/>
                    </a:lnTo>
                    <a:lnTo>
                      <a:pt x="18" y="252"/>
                    </a:lnTo>
                    <a:lnTo>
                      <a:pt x="18" y="249"/>
                    </a:lnTo>
                    <a:lnTo>
                      <a:pt x="6" y="250"/>
                    </a:lnTo>
                    <a:lnTo>
                      <a:pt x="3" y="255"/>
                    </a:lnTo>
                    <a:lnTo>
                      <a:pt x="0" y="252"/>
                    </a:lnTo>
                    <a:lnTo>
                      <a:pt x="11" y="171"/>
                    </a:lnTo>
                    <a:lnTo>
                      <a:pt x="9" y="171"/>
                    </a:lnTo>
                    <a:lnTo>
                      <a:pt x="9" y="154"/>
                    </a:lnTo>
                    <a:lnTo>
                      <a:pt x="8" y="152"/>
                    </a:lnTo>
                    <a:lnTo>
                      <a:pt x="11" y="112"/>
                    </a:lnTo>
                    <a:lnTo>
                      <a:pt x="15" y="65"/>
                    </a:lnTo>
                    <a:lnTo>
                      <a:pt x="33" y="56"/>
                    </a:lnTo>
                    <a:lnTo>
                      <a:pt x="39" y="45"/>
                    </a:lnTo>
                    <a:lnTo>
                      <a:pt x="33" y="36"/>
                    </a:lnTo>
                    <a:lnTo>
                      <a:pt x="31" y="37"/>
                    </a:lnTo>
                    <a:lnTo>
                      <a:pt x="29" y="32"/>
                    </a:lnTo>
                    <a:lnTo>
                      <a:pt x="29" y="27"/>
                    </a:lnTo>
                    <a:lnTo>
                      <a:pt x="24" y="27"/>
                    </a:lnTo>
                    <a:lnTo>
                      <a:pt x="23" y="14"/>
                    </a:lnTo>
                    <a:lnTo>
                      <a:pt x="27" y="4"/>
                    </a:lnTo>
                    <a:lnTo>
                      <a:pt x="32" y="1"/>
                    </a:lnTo>
                    <a:lnTo>
                      <a:pt x="40" y="1"/>
                    </a:lnTo>
                    <a:lnTo>
                      <a:pt x="44" y="0"/>
                    </a:lnTo>
                    <a:lnTo>
                      <a:pt x="50" y="2"/>
                    </a:lnTo>
                  </a:path>
                </a:pathLst>
              </a:custGeom>
              <a:solidFill>
                <a:srgbClr val="C5AED3"/>
              </a:solidFill>
              <a:ln w="12700" cap="rnd" cmpd="sng">
                <a:noFill/>
                <a:prstDash val="solid"/>
                <a:round/>
                <a:headEnd type="none" w="med" len="med"/>
                <a:tailEnd type="none" w="med" len="med"/>
              </a:ln>
            </p:spPr>
            <p:txBody>
              <a:bodyPr/>
              <a:lstStyle/>
              <a:p>
                <a:endParaRPr lang="en-US"/>
              </a:p>
            </p:txBody>
          </p:sp>
          <p:sp>
            <p:nvSpPr>
              <p:cNvPr id="71" name="Freeform 22"/>
              <p:cNvSpPr>
                <a:spLocks/>
              </p:cNvSpPr>
              <p:nvPr/>
            </p:nvSpPr>
            <p:spPr bwMode="auto">
              <a:xfrm>
                <a:off x="3017" y="2020"/>
                <a:ext cx="65" cy="237"/>
              </a:xfrm>
              <a:custGeom>
                <a:avLst/>
                <a:gdLst>
                  <a:gd name="T0" fmla="*/ 25 w 65"/>
                  <a:gd name="T1" fmla="*/ 3 h 237"/>
                  <a:gd name="T2" fmla="*/ 21 w 65"/>
                  <a:gd name="T3" fmla="*/ 15 h 237"/>
                  <a:gd name="T4" fmla="*/ 24 w 65"/>
                  <a:gd name="T5" fmla="*/ 17 h 237"/>
                  <a:gd name="T6" fmla="*/ 26 w 65"/>
                  <a:gd name="T7" fmla="*/ 22 h 237"/>
                  <a:gd name="T8" fmla="*/ 29 w 65"/>
                  <a:gd name="T9" fmla="*/ 30 h 237"/>
                  <a:gd name="T10" fmla="*/ 26 w 65"/>
                  <a:gd name="T11" fmla="*/ 32 h 237"/>
                  <a:gd name="T12" fmla="*/ 12 w 65"/>
                  <a:gd name="T13" fmla="*/ 44 h 237"/>
                  <a:gd name="T14" fmla="*/ 2 w 65"/>
                  <a:gd name="T15" fmla="*/ 116 h 237"/>
                  <a:gd name="T16" fmla="*/ 0 w 65"/>
                  <a:gd name="T17" fmla="*/ 128 h 237"/>
                  <a:gd name="T18" fmla="*/ 4 w 65"/>
                  <a:gd name="T19" fmla="*/ 135 h 237"/>
                  <a:gd name="T20" fmla="*/ 7 w 65"/>
                  <a:gd name="T21" fmla="*/ 136 h 237"/>
                  <a:gd name="T22" fmla="*/ 7 w 65"/>
                  <a:gd name="T23" fmla="*/ 126 h 237"/>
                  <a:gd name="T24" fmla="*/ 7 w 65"/>
                  <a:gd name="T25" fmla="*/ 131 h 237"/>
                  <a:gd name="T26" fmla="*/ 10 w 65"/>
                  <a:gd name="T27" fmla="*/ 128 h 237"/>
                  <a:gd name="T28" fmla="*/ 12 w 65"/>
                  <a:gd name="T29" fmla="*/ 118 h 237"/>
                  <a:gd name="T30" fmla="*/ 21 w 65"/>
                  <a:gd name="T31" fmla="*/ 180 h 237"/>
                  <a:gd name="T32" fmla="*/ 25 w 65"/>
                  <a:gd name="T33" fmla="*/ 218 h 237"/>
                  <a:gd name="T34" fmla="*/ 23 w 65"/>
                  <a:gd name="T35" fmla="*/ 234 h 237"/>
                  <a:gd name="T36" fmla="*/ 33 w 65"/>
                  <a:gd name="T37" fmla="*/ 232 h 237"/>
                  <a:gd name="T38" fmla="*/ 30 w 65"/>
                  <a:gd name="T39" fmla="*/ 211 h 237"/>
                  <a:gd name="T40" fmla="*/ 34 w 65"/>
                  <a:gd name="T41" fmla="*/ 182 h 237"/>
                  <a:gd name="T42" fmla="*/ 36 w 65"/>
                  <a:gd name="T43" fmla="*/ 209 h 237"/>
                  <a:gd name="T44" fmla="*/ 37 w 65"/>
                  <a:gd name="T45" fmla="*/ 229 h 237"/>
                  <a:gd name="T46" fmla="*/ 45 w 65"/>
                  <a:gd name="T47" fmla="*/ 230 h 237"/>
                  <a:gd name="T48" fmla="*/ 49 w 65"/>
                  <a:gd name="T49" fmla="*/ 180 h 237"/>
                  <a:gd name="T50" fmla="*/ 52 w 65"/>
                  <a:gd name="T51" fmla="*/ 175 h 237"/>
                  <a:gd name="T52" fmla="*/ 62 w 65"/>
                  <a:gd name="T53" fmla="*/ 180 h 237"/>
                  <a:gd name="T54" fmla="*/ 57 w 65"/>
                  <a:gd name="T55" fmla="*/ 120 h 237"/>
                  <a:gd name="T56" fmla="*/ 58 w 65"/>
                  <a:gd name="T57" fmla="*/ 108 h 237"/>
                  <a:gd name="T58" fmla="*/ 57 w 65"/>
                  <a:gd name="T59" fmla="*/ 79 h 237"/>
                  <a:gd name="T60" fmla="*/ 43 w 65"/>
                  <a:gd name="T61" fmla="*/ 39 h 237"/>
                  <a:gd name="T62" fmla="*/ 43 w 65"/>
                  <a:gd name="T63" fmla="*/ 26 h 237"/>
                  <a:gd name="T64" fmla="*/ 45 w 65"/>
                  <a:gd name="T65" fmla="*/ 23 h 237"/>
                  <a:gd name="T66" fmla="*/ 49 w 65"/>
                  <a:gd name="T67" fmla="*/ 19 h 237"/>
                  <a:gd name="T68" fmla="*/ 46 w 65"/>
                  <a:gd name="T69" fmla="*/ 3 h 237"/>
                  <a:gd name="T70" fmla="*/ 39 w 65"/>
                  <a:gd name="T71" fmla="*/ 1 h 237"/>
                  <a:gd name="T72" fmla="*/ 32 w 65"/>
                  <a:gd name="T73" fmla="*/ 1 h 2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5"/>
                  <a:gd name="T112" fmla="*/ 0 h 237"/>
                  <a:gd name="T113" fmla="*/ 65 w 65"/>
                  <a:gd name="T114" fmla="*/ 237 h 23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5" h="237">
                    <a:moveTo>
                      <a:pt x="32" y="1"/>
                    </a:moveTo>
                    <a:lnTo>
                      <a:pt x="25" y="3"/>
                    </a:lnTo>
                    <a:lnTo>
                      <a:pt x="21" y="12"/>
                    </a:lnTo>
                    <a:lnTo>
                      <a:pt x="21" y="15"/>
                    </a:lnTo>
                    <a:lnTo>
                      <a:pt x="25" y="15"/>
                    </a:lnTo>
                    <a:lnTo>
                      <a:pt x="24" y="17"/>
                    </a:lnTo>
                    <a:lnTo>
                      <a:pt x="25" y="18"/>
                    </a:lnTo>
                    <a:lnTo>
                      <a:pt x="26" y="22"/>
                    </a:lnTo>
                    <a:lnTo>
                      <a:pt x="27" y="23"/>
                    </a:lnTo>
                    <a:lnTo>
                      <a:pt x="29" y="30"/>
                    </a:lnTo>
                    <a:lnTo>
                      <a:pt x="29" y="32"/>
                    </a:lnTo>
                    <a:lnTo>
                      <a:pt x="26" y="32"/>
                    </a:lnTo>
                    <a:lnTo>
                      <a:pt x="21" y="41"/>
                    </a:lnTo>
                    <a:lnTo>
                      <a:pt x="12" y="44"/>
                    </a:lnTo>
                    <a:lnTo>
                      <a:pt x="7" y="51"/>
                    </a:lnTo>
                    <a:lnTo>
                      <a:pt x="2" y="116"/>
                    </a:lnTo>
                    <a:lnTo>
                      <a:pt x="4" y="116"/>
                    </a:lnTo>
                    <a:lnTo>
                      <a:pt x="0" y="128"/>
                    </a:lnTo>
                    <a:lnTo>
                      <a:pt x="2" y="135"/>
                    </a:lnTo>
                    <a:lnTo>
                      <a:pt x="4" y="135"/>
                    </a:lnTo>
                    <a:lnTo>
                      <a:pt x="5" y="136"/>
                    </a:lnTo>
                    <a:lnTo>
                      <a:pt x="7" y="136"/>
                    </a:lnTo>
                    <a:lnTo>
                      <a:pt x="5" y="130"/>
                    </a:lnTo>
                    <a:lnTo>
                      <a:pt x="7" y="126"/>
                    </a:lnTo>
                    <a:lnTo>
                      <a:pt x="7" y="129"/>
                    </a:lnTo>
                    <a:lnTo>
                      <a:pt x="7" y="131"/>
                    </a:lnTo>
                    <a:lnTo>
                      <a:pt x="8" y="133"/>
                    </a:lnTo>
                    <a:lnTo>
                      <a:pt x="10" y="128"/>
                    </a:lnTo>
                    <a:lnTo>
                      <a:pt x="9" y="118"/>
                    </a:lnTo>
                    <a:lnTo>
                      <a:pt x="12" y="118"/>
                    </a:lnTo>
                    <a:lnTo>
                      <a:pt x="10" y="176"/>
                    </a:lnTo>
                    <a:lnTo>
                      <a:pt x="21" y="180"/>
                    </a:lnTo>
                    <a:lnTo>
                      <a:pt x="26" y="214"/>
                    </a:lnTo>
                    <a:lnTo>
                      <a:pt x="25" y="218"/>
                    </a:lnTo>
                    <a:lnTo>
                      <a:pt x="23" y="231"/>
                    </a:lnTo>
                    <a:lnTo>
                      <a:pt x="23" y="234"/>
                    </a:lnTo>
                    <a:lnTo>
                      <a:pt x="30" y="236"/>
                    </a:lnTo>
                    <a:lnTo>
                      <a:pt x="33" y="232"/>
                    </a:lnTo>
                    <a:lnTo>
                      <a:pt x="31" y="220"/>
                    </a:lnTo>
                    <a:lnTo>
                      <a:pt x="30" y="211"/>
                    </a:lnTo>
                    <a:lnTo>
                      <a:pt x="34" y="181"/>
                    </a:lnTo>
                    <a:lnTo>
                      <a:pt x="34" y="182"/>
                    </a:lnTo>
                    <a:lnTo>
                      <a:pt x="37" y="192"/>
                    </a:lnTo>
                    <a:lnTo>
                      <a:pt x="36" y="209"/>
                    </a:lnTo>
                    <a:lnTo>
                      <a:pt x="33" y="212"/>
                    </a:lnTo>
                    <a:lnTo>
                      <a:pt x="37" y="229"/>
                    </a:lnTo>
                    <a:lnTo>
                      <a:pt x="44" y="231"/>
                    </a:lnTo>
                    <a:lnTo>
                      <a:pt x="45" y="230"/>
                    </a:lnTo>
                    <a:lnTo>
                      <a:pt x="40" y="212"/>
                    </a:lnTo>
                    <a:lnTo>
                      <a:pt x="49" y="180"/>
                    </a:lnTo>
                    <a:lnTo>
                      <a:pt x="52" y="178"/>
                    </a:lnTo>
                    <a:lnTo>
                      <a:pt x="52" y="175"/>
                    </a:lnTo>
                    <a:lnTo>
                      <a:pt x="60" y="176"/>
                    </a:lnTo>
                    <a:lnTo>
                      <a:pt x="62" y="180"/>
                    </a:lnTo>
                    <a:lnTo>
                      <a:pt x="64" y="178"/>
                    </a:lnTo>
                    <a:lnTo>
                      <a:pt x="57" y="120"/>
                    </a:lnTo>
                    <a:lnTo>
                      <a:pt x="58" y="121"/>
                    </a:lnTo>
                    <a:lnTo>
                      <a:pt x="58" y="108"/>
                    </a:lnTo>
                    <a:lnTo>
                      <a:pt x="59" y="107"/>
                    </a:lnTo>
                    <a:lnTo>
                      <a:pt x="57" y="79"/>
                    </a:lnTo>
                    <a:lnTo>
                      <a:pt x="55" y="45"/>
                    </a:lnTo>
                    <a:lnTo>
                      <a:pt x="43" y="39"/>
                    </a:lnTo>
                    <a:lnTo>
                      <a:pt x="39" y="32"/>
                    </a:lnTo>
                    <a:lnTo>
                      <a:pt x="43" y="26"/>
                    </a:lnTo>
                    <a:lnTo>
                      <a:pt x="44" y="26"/>
                    </a:lnTo>
                    <a:lnTo>
                      <a:pt x="45" y="23"/>
                    </a:lnTo>
                    <a:lnTo>
                      <a:pt x="45" y="19"/>
                    </a:lnTo>
                    <a:lnTo>
                      <a:pt x="49" y="19"/>
                    </a:lnTo>
                    <a:lnTo>
                      <a:pt x="50" y="10"/>
                    </a:lnTo>
                    <a:lnTo>
                      <a:pt x="46" y="3"/>
                    </a:lnTo>
                    <a:lnTo>
                      <a:pt x="44" y="1"/>
                    </a:lnTo>
                    <a:lnTo>
                      <a:pt x="39" y="1"/>
                    </a:lnTo>
                    <a:lnTo>
                      <a:pt x="36" y="0"/>
                    </a:lnTo>
                    <a:lnTo>
                      <a:pt x="32" y="1"/>
                    </a:lnTo>
                  </a:path>
                </a:pathLst>
              </a:custGeom>
              <a:solidFill>
                <a:srgbClr val="C5AED3"/>
              </a:solidFill>
              <a:ln w="12700" cap="rnd" cmpd="sng">
                <a:noFill/>
                <a:prstDash val="solid"/>
                <a:round/>
                <a:headEnd type="none" w="med" len="med"/>
                <a:tailEnd type="none" w="med" len="med"/>
              </a:ln>
            </p:spPr>
            <p:txBody>
              <a:bodyPr/>
              <a:lstStyle/>
              <a:p>
                <a:endParaRPr lang="en-US"/>
              </a:p>
            </p:txBody>
          </p:sp>
        </p:grpSp>
        <p:grpSp>
          <p:nvGrpSpPr>
            <p:cNvPr id="9" name="Group 33"/>
            <p:cNvGrpSpPr>
              <a:grpSpLocks/>
            </p:cNvGrpSpPr>
            <p:nvPr/>
          </p:nvGrpSpPr>
          <p:grpSpPr bwMode="auto">
            <a:xfrm>
              <a:off x="1968" y="1437"/>
              <a:ext cx="2415" cy="1059"/>
              <a:chOff x="2430" y="2042"/>
              <a:chExt cx="2415" cy="1059"/>
            </a:xfrm>
          </p:grpSpPr>
          <p:sp>
            <p:nvSpPr>
              <p:cNvPr id="57" name="Freeform 24"/>
              <p:cNvSpPr>
                <a:spLocks/>
              </p:cNvSpPr>
              <p:nvPr/>
            </p:nvSpPr>
            <p:spPr bwMode="auto">
              <a:xfrm>
                <a:off x="4331" y="2124"/>
                <a:ext cx="210" cy="730"/>
              </a:xfrm>
              <a:custGeom>
                <a:avLst/>
                <a:gdLst>
                  <a:gd name="T0" fmla="*/ 81 w 210"/>
                  <a:gd name="T1" fmla="*/ 10 h 730"/>
                  <a:gd name="T2" fmla="*/ 70 w 210"/>
                  <a:gd name="T3" fmla="*/ 50 h 730"/>
                  <a:gd name="T4" fmla="*/ 77 w 210"/>
                  <a:gd name="T5" fmla="*/ 54 h 730"/>
                  <a:gd name="T6" fmla="*/ 84 w 210"/>
                  <a:gd name="T7" fmla="*/ 70 h 730"/>
                  <a:gd name="T8" fmla="*/ 94 w 210"/>
                  <a:gd name="T9" fmla="*/ 95 h 730"/>
                  <a:gd name="T10" fmla="*/ 84 w 210"/>
                  <a:gd name="T11" fmla="*/ 100 h 730"/>
                  <a:gd name="T12" fmla="*/ 37 w 210"/>
                  <a:gd name="T13" fmla="*/ 137 h 730"/>
                  <a:gd name="T14" fmla="*/ 7 w 210"/>
                  <a:gd name="T15" fmla="*/ 359 h 730"/>
                  <a:gd name="T16" fmla="*/ 0 w 210"/>
                  <a:gd name="T17" fmla="*/ 397 h 730"/>
                  <a:gd name="T18" fmla="*/ 13 w 210"/>
                  <a:gd name="T19" fmla="*/ 418 h 730"/>
                  <a:gd name="T20" fmla="*/ 22 w 210"/>
                  <a:gd name="T21" fmla="*/ 423 h 730"/>
                  <a:gd name="T22" fmla="*/ 22 w 210"/>
                  <a:gd name="T23" fmla="*/ 390 h 730"/>
                  <a:gd name="T24" fmla="*/ 22 w 210"/>
                  <a:gd name="T25" fmla="*/ 406 h 730"/>
                  <a:gd name="T26" fmla="*/ 33 w 210"/>
                  <a:gd name="T27" fmla="*/ 394 h 730"/>
                  <a:gd name="T28" fmla="*/ 40 w 210"/>
                  <a:gd name="T29" fmla="*/ 366 h 730"/>
                  <a:gd name="T30" fmla="*/ 68 w 210"/>
                  <a:gd name="T31" fmla="*/ 557 h 730"/>
                  <a:gd name="T32" fmla="*/ 81 w 210"/>
                  <a:gd name="T33" fmla="*/ 673 h 730"/>
                  <a:gd name="T34" fmla="*/ 74 w 210"/>
                  <a:gd name="T35" fmla="*/ 724 h 730"/>
                  <a:gd name="T36" fmla="*/ 108 w 210"/>
                  <a:gd name="T37" fmla="*/ 717 h 730"/>
                  <a:gd name="T38" fmla="*/ 98 w 210"/>
                  <a:gd name="T39" fmla="*/ 651 h 730"/>
                  <a:gd name="T40" fmla="*/ 111 w 210"/>
                  <a:gd name="T41" fmla="*/ 562 h 730"/>
                  <a:gd name="T42" fmla="*/ 115 w 210"/>
                  <a:gd name="T43" fmla="*/ 648 h 730"/>
                  <a:gd name="T44" fmla="*/ 121 w 210"/>
                  <a:gd name="T45" fmla="*/ 710 h 730"/>
                  <a:gd name="T46" fmla="*/ 149 w 210"/>
                  <a:gd name="T47" fmla="*/ 713 h 730"/>
                  <a:gd name="T48" fmla="*/ 159 w 210"/>
                  <a:gd name="T49" fmla="*/ 557 h 730"/>
                  <a:gd name="T50" fmla="*/ 171 w 210"/>
                  <a:gd name="T51" fmla="*/ 542 h 730"/>
                  <a:gd name="T52" fmla="*/ 203 w 210"/>
                  <a:gd name="T53" fmla="*/ 557 h 730"/>
                  <a:gd name="T54" fmla="*/ 186 w 210"/>
                  <a:gd name="T55" fmla="*/ 373 h 730"/>
                  <a:gd name="T56" fmla="*/ 189 w 210"/>
                  <a:gd name="T57" fmla="*/ 337 h 730"/>
                  <a:gd name="T58" fmla="*/ 186 w 210"/>
                  <a:gd name="T59" fmla="*/ 246 h 730"/>
                  <a:gd name="T60" fmla="*/ 139 w 210"/>
                  <a:gd name="T61" fmla="*/ 123 h 730"/>
                  <a:gd name="T62" fmla="*/ 139 w 210"/>
                  <a:gd name="T63" fmla="*/ 79 h 730"/>
                  <a:gd name="T64" fmla="*/ 149 w 210"/>
                  <a:gd name="T65" fmla="*/ 72 h 730"/>
                  <a:gd name="T66" fmla="*/ 159 w 210"/>
                  <a:gd name="T67" fmla="*/ 59 h 730"/>
                  <a:gd name="T68" fmla="*/ 152 w 210"/>
                  <a:gd name="T69" fmla="*/ 10 h 730"/>
                  <a:gd name="T70" fmla="*/ 126 w 210"/>
                  <a:gd name="T71" fmla="*/ 3 h 730"/>
                  <a:gd name="T72" fmla="*/ 106 w 210"/>
                  <a:gd name="T73" fmla="*/ 5 h 7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0"/>
                  <a:gd name="T112" fmla="*/ 0 h 730"/>
                  <a:gd name="T113" fmla="*/ 210 w 210"/>
                  <a:gd name="T114" fmla="*/ 730 h 7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0" h="730">
                    <a:moveTo>
                      <a:pt x="106" y="5"/>
                    </a:moveTo>
                    <a:lnTo>
                      <a:pt x="81" y="10"/>
                    </a:lnTo>
                    <a:lnTo>
                      <a:pt x="70" y="38"/>
                    </a:lnTo>
                    <a:lnTo>
                      <a:pt x="70" y="50"/>
                    </a:lnTo>
                    <a:lnTo>
                      <a:pt x="81" y="50"/>
                    </a:lnTo>
                    <a:lnTo>
                      <a:pt x="77" y="54"/>
                    </a:lnTo>
                    <a:lnTo>
                      <a:pt x="81" y="57"/>
                    </a:lnTo>
                    <a:lnTo>
                      <a:pt x="84" y="70"/>
                    </a:lnTo>
                    <a:lnTo>
                      <a:pt x="88" y="71"/>
                    </a:lnTo>
                    <a:lnTo>
                      <a:pt x="94" y="95"/>
                    </a:lnTo>
                    <a:lnTo>
                      <a:pt x="94" y="100"/>
                    </a:lnTo>
                    <a:lnTo>
                      <a:pt x="84" y="100"/>
                    </a:lnTo>
                    <a:lnTo>
                      <a:pt x="67" y="127"/>
                    </a:lnTo>
                    <a:lnTo>
                      <a:pt x="37" y="137"/>
                    </a:lnTo>
                    <a:lnTo>
                      <a:pt x="22" y="159"/>
                    </a:lnTo>
                    <a:lnTo>
                      <a:pt x="7" y="359"/>
                    </a:lnTo>
                    <a:lnTo>
                      <a:pt x="13" y="361"/>
                    </a:lnTo>
                    <a:lnTo>
                      <a:pt x="0" y="397"/>
                    </a:lnTo>
                    <a:lnTo>
                      <a:pt x="7" y="418"/>
                    </a:lnTo>
                    <a:lnTo>
                      <a:pt x="13" y="418"/>
                    </a:lnTo>
                    <a:lnTo>
                      <a:pt x="16" y="423"/>
                    </a:lnTo>
                    <a:lnTo>
                      <a:pt x="22" y="423"/>
                    </a:lnTo>
                    <a:lnTo>
                      <a:pt x="19" y="402"/>
                    </a:lnTo>
                    <a:lnTo>
                      <a:pt x="22" y="390"/>
                    </a:lnTo>
                    <a:lnTo>
                      <a:pt x="26" y="399"/>
                    </a:lnTo>
                    <a:lnTo>
                      <a:pt x="22" y="406"/>
                    </a:lnTo>
                    <a:lnTo>
                      <a:pt x="26" y="410"/>
                    </a:lnTo>
                    <a:lnTo>
                      <a:pt x="33" y="394"/>
                    </a:lnTo>
                    <a:lnTo>
                      <a:pt x="29" y="365"/>
                    </a:lnTo>
                    <a:lnTo>
                      <a:pt x="40" y="366"/>
                    </a:lnTo>
                    <a:lnTo>
                      <a:pt x="33" y="547"/>
                    </a:lnTo>
                    <a:lnTo>
                      <a:pt x="68" y="557"/>
                    </a:lnTo>
                    <a:lnTo>
                      <a:pt x="84" y="662"/>
                    </a:lnTo>
                    <a:lnTo>
                      <a:pt x="81" y="673"/>
                    </a:lnTo>
                    <a:lnTo>
                      <a:pt x="74" y="716"/>
                    </a:lnTo>
                    <a:lnTo>
                      <a:pt x="74" y="724"/>
                    </a:lnTo>
                    <a:lnTo>
                      <a:pt x="98" y="729"/>
                    </a:lnTo>
                    <a:lnTo>
                      <a:pt x="108" y="717"/>
                    </a:lnTo>
                    <a:lnTo>
                      <a:pt x="102" y="678"/>
                    </a:lnTo>
                    <a:lnTo>
                      <a:pt x="98" y="651"/>
                    </a:lnTo>
                    <a:lnTo>
                      <a:pt x="108" y="562"/>
                    </a:lnTo>
                    <a:lnTo>
                      <a:pt x="111" y="562"/>
                    </a:lnTo>
                    <a:lnTo>
                      <a:pt x="121" y="594"/>
                    </a:lnTo>
                    <a:lnTo>
                      <a:pt x="115" y="648"/>
                    </a:lnTo>
                    <a:lnTo>
                      <a:pt x="108" y="654"/>
                    </a:lnTo>
                    <a:lnTo>
                      <a:pt x="121" y="710"/>
                    </a:lnTo>
                    <a:lnTo>
                      <a:pt x="145" y="717"/>
                    </a:lnTo>
                    <a:lnTo>
                      <a:pt x="149" y="713"/>
                    </a:lnTo>
                    <a:lnTo>
                      <a:pt x="132" y="654"/>
                    </a:lnTo>
                    <a:lnTo>
                      <a:pt x="159" y="557"/>
                    </a:lnTo>
                    <a:lnTo>
                      <a:pt x="171" y="549"/>
                    </a:lnTo>
                    <a:lnTo>
                      <a:pt x="171" y="542"/>
                    </a:lnTo>
                    <a:lnTo>
                      <a:pt x="196" y="543"/>
                    </a:lnTo>
                    <a:lnTo>
                      <a:pt x="203" y="557"/>
                    </a:lnTo>
                    <a:lnTo>
                      <a:pt x="209" y="549"/>
                    </a:lnTo>
                    <a:lnTo>
                      <a:pt x="186" y="373"/>
                    </a:lnTo>
                    <a:lnTo>
                      <a:pt x="189" y="373"/>
                    </a:lnTo>
                    <a:lnTo>
                      <a:pt x="189" y="337"/>
                    </a:lnTo>
                    <a:lnTo>
                      <a:pt x="193" y="332"/>
                    </a:lnTo>
                    <a:lnTo>
                      <a:pt x="186" y="246"/>
                    </a:lnTo>
                    <a:lnTo>
                      <a:pt x="178" y="142"/>
                    </a:lnTo>
                    <a:lnTo>
                      <a:pt x="139" y="123"/>
                    </a:lnTo>
                    <a:lnTo>
                      <a:pt x="127" y="100"/>
                    </a:lnTo>
                    <a:lnTo>
                      <a:pt x="139" y="79"/>
                    </a:lnTo>
                    <a:lnTo>
                      <a:pt x="145" y="82"/>
                    </a:lnTo>
                    <a:lnTo>
                      <a:pt x="149" y="72"/>
                    </a:lnTo>
                    <a:lnTo>
                      <a:pt x="149" y="61"/>
                    </a:lnTo>
                    <a:lnTo>
                      <a:pt x="159" y="59"/>
                    </a:lnTo>
                    <a:lnTo>
                      <a:pt x="162" y="31"/>
                    </a:lnTo>
                    <a:lnTo>
                      <a:pt x="152" y="10"/>
                    </a:lnTo>
                    <a:lnTo>
                      <a:pt x="142" y="3"/>
                    </a:lnTo>
                    <a:lnTo>
                      <a:pt x="126" y="3"/>
                    </a:lnTo>
                    <a:lnTo>
                      <a:pt x="116" y="0"/>
                    </a:lnTo>
                    <a:lnTo>
                      <a:pt x="106" y="5"/>
                    </a:lnTo>
                  </a:path>
                </a:pathLst>
              </a:custGeom>
              <a:solidFill>
                <a:srgbClr val="B0D460"/>
              </a:solidFill>
              <a:ln w="12700" cap="rnd" cmpd="sng">
                <a:noFill/>
                <a:prstDash val="solid"/>
                <a:round/>
                <a:headEnd type="none" w="med" len="med"/>
                <a:tailEnd type="none" w="med" len="med"/>
              </a:ln>
            </p:spPr>
            <p:txBody>
              <a:bodyPr/>
              <a:lstStyle/>
              <a:p>
                <a:endParaRPr lang="en-US"/>
              </a:p>
            </p:txBody>
          </p:sp>
          <p:sp>
            <p:nvSpPr>
              <p:cNvPr id="58" name="Freeform 25"/>
              <p:cNvSpPr>
                <a:spLocks/>
              </p:cNvSpPr>
              <p:nvPr/>
            </p:nvSpPr>
            <p:spPr bwMode="auto">
              <a:xfrm>
                <a:off x="3770" y="2168"/>
                <a:ext cx="211" cy="724"/>
              </a:xfrm>
              <a:custGeom>
                <a:avLst/>
                <a:gdLst>
                  <a:gd name="T0" fmla="*/ 133 w 211"/>
                  <a:gd name="T1" fmla="*/ 0 h 724"/>
                  <a:gd name="T2" fmla="*/ 87 w 211"/>
                  <a:gd name="T3" fmla="*/ 23 h 724"/>
                  <a:gd name="T4" fmla="*/ 86 w 211"/>
                  <a:gd name="T5" fmla="*/ 71 h 724"/>
                  <a:gd name="T6" fmla="*/ 63 w 211"/>
                  <a:gd name="T7" fmla="*/ 94 h 724"/>
                  <a:gd name="T8" fmla="*/ 15 w 211"/>
                  <a:gd name="T9" fmla="*/ 121 h 724"/>
                  <a:gd name="T10" fmla="*/ 7 w 211"/>
                  <a:gd name="T11" fmla="*/ 260 h 724"/>
                  <a:gd name="T12" fmla="*/ 39 w 211"/>
                  <a:gd name="T13" fmla="*/ 380 h 724"/>
                  <a:gd name="T14" fmla="*/ 73 w 211"/>
                  <a:gd name="T15" fmla="*/ 471 h 724"/>
                  <a:gd name="T16" fmla="*/ 66 w 211"/>
                  <a:gd name="T17" fmla="*/ 687 h 724"/>
                  <a:gd name="T18" fmla="*/ 72 w 211"/>
                  <a:gd name="T19" fmla="*/ 696 h 724"/>
                  <a:gd name="T20" fmla="*/ 105 w 211"/>
                  <a:gd name="T21" fmla="*/ 719 h 724"/>
                  <a:gd name="T22" fmla="*/ 123 w 211"/>
                  <a:gd name="T23" fmla="*/ 723 h 724"/>
                  <a:gd name="T24" fmla="*/ 135 w 211"/>
                  <a:gd name="T25" fmla="*/ 717 h 724"/>
                  <a:gd name="T26" fmla="*/ 128 w 211"/>
                  <a:gd name="T27" fmla="*/ 705 h 724"/>
                  <a:gd name="T28" fmla="*/ 112 w 211"/>
                  <a:gd name="T29" fmla="*/ 687 h 724"/>
                  <a:gd name="T30" fmla="*/ 119 w 211"/>
                  <a:gd name="T31" fmla="*/ 680 h 724"/>
                  <a:gd name="T32" fmla="*/ 161 w 211"/>
                  <a:gd name="T33" fmla="*/ 694 h 724"/>
                  <a:gd name="T34" fmla="*/ 164 w 211"/>
                  <a:gd name="T35" fmla="*/ 685 h 724"/>
                  <a:gd name="T36" fmla="*/ 161 w 211"/>
                  <a:gd name="T37" fmla="*/ 676 h 724"/>
                  <a:gd name="T38" fmla="*/ 148 w 211"/>
                  <a:gd name="T39" fmla="*/ 663 h 724"/>
                  <a:gd name="T40" fmla="*/ 162 w 211"/>
                  <a:gd name="T41" fmla="*/ 592 h 724"/>
                  <a:gd name="T42" fmla="*/ 176 w 211"/>
                  <a:gd name="T43" fmla="*/ 396 h 724"/>
                  <a:gd name="T44" fmla="*/ 183 w 211"/>
                  <a:gd name="T45" fmla="*/ 357 h 724"/>
                  <a:gd name="T46" fmla="*/ 171 w 211"/>
                  <a:gd name="T47" fmla="*/ 279 h 724"/>
                  <a:gd name="T48" fmla="*/ 181 w 211"/>
                  <a:gd name="T49" fmla="*/ 278 h 724"/>
                  <a:gd name="T50" fmla="*/ 189 w 211"/>
                  <a:gd name="T51" fmla="*/ 275 h 724"/>
                  <a:gd name="T52" fmla="*/ 197 w 211"/>
                  <a:gd name="T53" fmla="*/ 270 h 724"/>
                  <a:gd name="T54" fmla="*/ 203 w 211"/>
                  <a:gd name="T55" fmla="*/ 264 h 724"/>
                  <a:gd name="T56" fmla="*/ 210 w 211"/>
                  <a:gd name="T57" fmla="*/ 254 h 724"/>
                  <a:gd name="T58" fmla="*/ 204 w 211"/>
                  <a:gd name="T59" fmla="*/ 215 h 724"/>
                  <a:gd name="T60" fmla="*/ 154 w 211"/>
                  <a:gd name="T61" fmla="*/ 124 h 724"/>
                  <a:gd name="T62" fmla="*/ 135 w 211"/>
                  <a:gd name="T63" fmla="*/ 97 h 724"/>
                  <a:gd name="T64" fmla="*/ 157 w 211"/>
                  <a:gd name="T65" fmla="*/ 80 h 724"/>
                  <a:gd name="T66" fmla="*/ 159 w 211"/>
                  <a:gd name="T67" fmla="*/ 76 h 724"/>
                  <a:gd name="T68" fmla="*/ 166 w 211"/>
                  <a:gd name="T69" fmla="*/ 68 h 724"/>
                  <a:gd name="T70" fmla="*/ 165 w 211"/>
                  <a:gd name="T71" fmla="*/ 48 h 724"/>
                  <a:gd name="T72" fmla="*/ 168 w 211"/>
                  <a:gd name="T73" fmla="*/ 25 h 7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1"/>
                  <a:gd name="T112" fmla="*/ 0 h 724"/>
                  <a:gd name="T113" fmla="*/ 211 w 211"/>
                  <a:gd name="T114" fmla="*/ 724 h 7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1" h="724">
                    <a:moveTo>
                      <a:pt x="158" y="9"/>
                    </a:moveTo>
                    <a:lnTo>
                      <a:pt x="133" y="0"/>
                    </a:lnTo>
                    <a:lnTo>
                      <a:pt x="105" y="4"/>
                    </a:lnTo>
                    <a:lnTo>
                      <a:pt x="87" y="23"/>
                    </a:lnTo>
                    <a:lnTo>
                      <a:pt x="80" y="45"/>
                    </a:lnTo>
                    <a:lnTo>
                      <a:pt x="86" y="71"/>
                    </a:lnTo>
                    <a:lnTo>
                      <a:pt x="76" y="87"/>
                    </a:lnTo>
                    <a:lnTo>
                      <a:pt x="63" y="94"/>
                    </a:lnTo>
                    <a:lnTo>
                      <a:pt x="26" y="110"/>
                    </a:lnTo>
                    <a:lnTo>
                      <a:pt x="15" y="121"/>
                    </a:lnTo>
                    <a:lnTo>
                      <a:pt x="0" y="236"/>
                    </a:lnTo>
                    <a:lnTo>
                      <a:pt x="7" y="260"/>
                    </a:lnTo>
                    <a:lnTo>
                      <a:pt x="45" y="270"/>
                    </a:lnTo>
                    <a:lnTo>
                      <a:pt x="39" y="380"/>
                    </a:lnTo>
                    <a:lnTo>
                      <a:pt x="66" y="390"/>
                    </a:lnTo>
                    <a:lnTo>
                      <a:pt x="73" y="471"/>
                    </a:lnTo>
                    <a:lnTo>
                      <a:pt x="67" y="610"/>
                    </a:lnTo>
                    <a:lnTo>
                      <a:pt x="66" y="687"/>
                    </a:lnTo>
                    <a:lnTo>
                      <a:pt x="72" y="689"/>
                    </a:lnTo>
                    <a:lnTo>
                      <a:pt x="72" y="696"/>
                    </a:lnTo>
                    <a:lnTo>
                      <a:pt x="93" y="710"/>
                    </a:lnTo>
                    <a:lnTo>
                      <a:pt x="105" y="719"/>
                    </a:lnTo>
                    <a:lnTo>
                      <a:pt x="113" y="723"/>
                    </a:lnTo>
                    <a:lnTo>
                      <a:pt x="123" y="723"/>
                    </a:lnTo>
                    <a:lnTo>
                      <a:pt x="133" y="720"/>
                    </a:lnTo>
                    <a:lnTo>
                      <a:pt x="135" y="717"/>
                    </a:lnTo>
                    <a:lnTo>
                      <a:pt x="133" y="711"/>
                    </a:lnTo>
                    <a:lnTo>
                      <a:pt x="128" y="705"/>
                    </a:lnTo>
                    <a:lnTo>
                      <a:pt x="121" y="695"/>
                    </a:lnTo>
                    <a:lnTo>
                      <a:pt x="112" y="687"/>
                    </a:lnTo>
                    <a:lnTo>
                      <a:pt x="119" y="689"/>
                    </a:lnTo>
                    <a:lnTo>
                      <a:pt x="119" y="680"/>
                    </a:lnTo>
                    <a:lnTo>
                      <a:pt x="148" y="694"/>
                    </a:lnTo>
                    <a:lnTo>
                      <a:pt x="161" y="694"/>
                    </a:lnTo>
                    <a:lnTo>
                      <a:pt x="164" y="689"/>
                    </a:lnTo>
                    <a:lnTo>
                      <a:pt x="164" y="685"/>
                    </a:lnTo>
                    <a:lnTo>
                      <a:pt x="163" y="680"/>
                    </a:lnTo>
                    <a:lnTo>
                      <a:pt x="161" y="676"/>
                    </a:lnTo>
                    <a:lnTo>
                      <a:pt x="153" y="669"/>
                    </a:lnTo>
                    <a:lnTo>
                      <a:pt x="148" y="663"/>
                    </a:lnTo>
                    <a:lnTo>
                      <a:pt x="155" y="661"/>
                    </a:lnTo>
                    <a:lnTo>
                      <a:pt x="162" y="592"/>
                    </a:lnTo>
                    <a:lnTo>
                      <a:pt x="165" y="484"/>
                    </a:lnTo>
                    <a:lnTo>
                      <a:pt x="176" y="396"/>
                    </a:lnTo>
                    <a:lnTo>
                      <a:pt x="180" y="371"/>
                    </a:lnTo>
                    <a:lnTo>
                      <a:pt x="183" y="357"/>
                    </a:lnTo>
                    <a:lnTo>
                      <a:pt x="174" y="303"/>
                    </a:lnTo>
                    <a:lnTo>
                      <a:pt x="171" y="279"/>
                    </a:lnTo>
                    <a:lnTo>
                      <a:pt x="177" y="282"/>
                    </a:lnTo>
                    <a:lnTo>
                      <a:pt x="181" y="278"/>
                    </a:lnTo>
                    <a:lnTo>
                      <a:pt x="183" y="278"/>
                    </a:lnTo>
                    <a:lnTo>
                      <a:pt x="189" y="275"/>
                    </a:lnTo>
                    <a:lnTo>
                      <a:pt x="195" y="276"/>
                    </a:lnTo>
                    <a:lnTo>
                      <a:pt x="197" y="270"/>
                    </a:lnTo>
                    <a:lnTo>
                      <a:pt x="201" y="269"/>
                    </a:lnTo>
                    <a:lnTo>
                      <a:pt x="203" y="264"/>
                    </a:lnTo>
                    <a:lnTo>
                      <a:pt x="207" y="260"/>
                    </a:lnTo>
                    <a:lnTo>
                      <a:pt x="210" y="254"/>
                    </a:lnTo>
                    <a:lnTo>
                      <a:pt x="199" y="230"/>
                    </a:lnTo>
                    <a:lnTo>
                      <a:pt x="204" y="215"/>
                    </a:lnTo>
                    <a:lnTo>
                      <a:pt x="184" y="230"/>
                    </a:lnTo>
                    <a:lnTo>
                      <a:pt x="154" y="124"/>
                    </a:lnTo>
                    <a:lnTo>
                      <a:pt x="130" y="102"/>
                    </a:lnTo>
                    <a:lnTo>
                      <a:pt x="135" y="97"/>
                    </a:lnTo>
                    <a:lnTo>
                      <a:pt x="155" y="94"/>
                    </a:lnTo>
                    <a:lnTo>
                      <a:pt x="157" y="80"/>
                    </a:lnTo>
                    <a:lnTo>
                      <a:pt x="151" y="77"/>
                    </a:lnTo>
                    <a:lnTo>
                      <a:pt x="159" y="76"/>
                    </a:lnTo>
                    <a:lnTo>
                      <a:pt x="158" y="71"/>
                    </a:lnTo>
                    <a:lnTo>
                      <a:pt x="166" y="68"/>
                    </a:lnTo>
                    <a:lnTo>
                      <a:pt x="160" y="50"/>
                    </a:lnTo>
                    <a:lnTo>
                      <a:pt x="165" y="48"/>
                    </a:lnTo>
                    <a:lnTo>
                      <a:pt x="162" y="25"/>
                    </a:lnTo>
                    <a:lnTo>
                      <a:pt x="168" y="25"/>
                    </a:lnTo>
                    <a:lnTo>
                      <a:pt x="158" y="9"/>
                    </a:lnTo>
                  </a:path>
                </a:pathLst>
              </a:custGeom>
              <a:solidFill>
                <a:srgbClr val="B0D460"/>
              </a:solidFill>
              <a:ln w="12700" cap="rnd" cmpd="sng">
                <a:noFill/>
                <a:prstDash val="solid"/>
                <a:round/>
                <a:headEnd type="none" w="med" len="med"/>
                <a:tailEnd type="none" w="med" len="med"/>
              </a:ln>
            </p:spPr>
            <p:txBody>
              <a:bodyPr/>
              <a:lstStyle/>
              <a:p>
                <a:endParaRPr lang="en-US"/>
              </a:p>
            </p:txBody>
          </p:sp>
          <p:sp>
            <p:nvSpPr>
              <p:cNvPr id="59" name="Freeform 26"/>
              <p:cNvSpPr>
                <a:spLocks/>
              </p:cNvSpPr>
              <p:nvPr/>
            </p:nvSpPr>
            <p:spPr bwMode="auto">
              <a:xfrm>
                <a:off x="3358" y="2126"/>
                <a:ext cx="156" cy="691"/>
              </a:xfrm>
              <a:custGeom>
                <a:avLst/>
                <a:gdLst>
                  <a:gd name="T0" fmla="*/ 118 w 156"/>
                  <a:gd name="T1" fmla="*/ 14 h 691"/>
                  <a:gd name="T2" fmla="*/ 118 w 156"/>
                  <a:gd name="T3" fmla="*/ 31 h 691"/>
                  <a:gd name="T4" fmla="*/ 116 w 156"/>
                  <a:gd name="T5" fmla="*/ 36 h 691"/>
                  <a:gd name="T6" fmla="*/ 123 w 156"/>
                  <a:gd name="T7" fmla="*/ 50 h 691"/>
                  <a:gd name="T8" fmla="*/ 118 w 156"/>
                  <a:gd name="T9" fmla="*/ 53 h 691"/>
                  <a:gd name="T10" fmla="*/ 120 w 156"/>
                  <a:gd name="T11" fmla="*/ 59 h 691"/>
                  <a:gd name="T12" fmla="*/ 115 w 156"/>
                  <a:gd name="T13" fmla="*/ 77 h 691"/>
                  <a:gd name="T14" fmla="*/ 115 w 156"/>
                  <a:gd name="T15" fmla="*/ 82 h 691"/>
                  <a:gd name="T16" fmla="*/ 142 w 156"/>
                  <a:gd name="T17" fmla="*/ 100 h 691"/>
                  <a:gd name="T18" fmla="*/ 155 w 156"/>
                  <a:gd name="T19" fmla="*/ 242 h 691"/>
                  <a:gd name="T20" fmla="*/ 138 w 156"/>
                  <a:gd name="T21" fmla="*/ 268 h 691"/>
                  <a:gd name="T22" fmla="*/ 145 w 156"/>
                  <a:gd name="T23" fmla="*/ 344 h 691"/>
                  <a:gd name="T24" fmla="*/ 133 w 156"/>
                  <a:gd name="T25" fmla="*/ 353 h 691"/>
                  <a:gd name="T26" fmla="*/ 129 w 156"/>
                  <a:gd name="T27" fmla="*/ 474 h 691"/>
                  <a:gd name="T28" fmla="*/ 121 w 156"/>
                  <a:gd name="T29" fmla="*/ 596 h 691"/>
                  <a:gd name="T30" fmla="*/ 124 w 156"/>
                  <a:gd name="T31" fmla="*/ 603 h 691"/>
                  <a:gd name="T32" fmla="*/ 151 w 156"/>
                  <a:gd name="T33" fmla="*/ 627 h 691"/>
                  <a:gd name="T34" fmla="*/ 148 w 156"/>
                  <a:gd name="T35" fmla="*/ 631 h 691"/>
                  <a:gd name="T36" fmla="*/ 138 w 156"/>
                  <a:gd name="T37" fmla="*/ 635 h 691"/>
                  <a:gd name="T38" fmla="*/ 122 w 156"/>
                  <a:gd name="T39" fmla="*/ 631 h 691"/>
                  <a:gd name="T40" fmla="*/ 107 w 156"/>
                  <a:gd name="T41" fmla="*/ 622 h 691"/>
                  <a:gd name="T42" fmla="*/ 94 w 156"/>
                  <a:gd name="T43" fmla="*/ 617 h 691"/>
                  <a:gd name="T44" fmla="*/ 94 w 156"/>
                  <a:gd name="T45" fmla="*/ 638 h 691"/>
                  <a:gd name="T46" fmla="*/ 88 w 156"/>
                  <a:gd name="T47" fmla="*/ 639 h 691"/>
                  <a:gd name="T48" fmla="*/ 97 w 156"/>
                  <a:gd name="T49" fmla="*/ 656 h 691"/>
                  <a:gd name="T50" fmla="*/ 93 w 156"/>
                  <a:gd name="T51" fmla="*/ 686 h 691"/>
                  <a:gd name="T52" fmla="*/ 84 w 156"/>
                  <a:gd name="T53" fmla="*/ 690 h 691"/>
                  <a:gd name="T54" fmla="*/ 67 w 156"/>
                  <a:gd name="T55" fmla="*/ 665 h 691"/>
                  <a:gd name="T56" fmla="*/ 67 w 156"/>
                  <a:gd name="T57" fmla="*/ 648 h 691"/>
                  <a:gd name="T58" fmla="*/ 62 w 156"/>
                  <a:gd name="T59" fmla="*/ 646 h 691"/>
                  <a:gd name="T60" fmla="*/ 55 w 156"/>
                  <a:gd name="T61" fmla="*/ 489 h 691"/>
                  <a:gd name="T62" fmla="*/ 62 w 156"/>
                  <a:gd name="T63" fmla="*/ 474 h 691"/>
                  <a:gd name="T64" fmla="*/ 44 w 156"/>
                  <a:gd name="T65" fmla="*/ 368 h 691"/>
                  <a:gd name="T66" fmla="*/ 33 w 156"/>
                  <a:gd name="T67" fmla="*/ 364 h 691"/>
                  <a:gd name="T68" fmla="*/ 29 w 156"/>
                  <a:gd name="T69" fmla="*/ 255 h 691"/>
                  <a:gd name="T70" fmla="*/ 0 w 156"/>
                  <a:gd name="T71" fmla="*/ 242 h 691"/>
                  <a:gd name="T72" fmla="*/ 12 w 156"/>
                  <a:gd name="T73" fmla="*/ 124 h 691"/>
                  <a:gd name="T74" fmla="*/ 56 w 156"/>
                  <a:gd name="T75" fmla="*/ 91 h 691"/>
                  <a:gd name="T76" fmla="*/ 68 w 156"/>
                  <a:gd name="T77" fmla="*/ 81 h 691"/>
                  <a:gd name="T78" fmla="*/ 68 w 156"/>
                  <a:gd name="T79" fmla="*/ 69 h 691"/>
                  <a:gd name="T80" fmla="*/ 64 w 156"/>
                  <a:gd name="T81" fmla="*/ 61 h 691"/>
                  <a:gd name="T82" fmla="*/ 59 w 156"/>
                  <a:gd name="T83" fmla="*/ 55 h 691"/>
                  <a:gd name="T84" fmla="*/ 54 w 156"/>
                  <a:gd name="T85" fmla="*/ 46 h 691"/>
                  <a:gd name="T86" fmla="*/ 51 w 156"/>
                  <a:gd name="T87" fmla="*/ 39 h 691"/>
                  <a:gd name="T88" fmla="*/ 51 w 156"/>
                  <a:gd name="T89" fmla="*/ 30 h 691"/>
                  <a:gd name="T90" fmla="*/ 54 w 156"/>
                  <a:gd name="T91" fmla="*/ 22 h 691"/>
                  <a:gd name="T92" fmla="*/ 60 w 156"/>
                  <a:gd name="T93" fmla="*/ 12 h 691"/>
                  <a:gd name="T94" fmla="*/ 68 w 156"/>
                  <a:gd name="T95" fmla="*/ 5 h 691"/>
                  <a:gd name="T96" fmla="*/ 77 w 156"/>
                  <a:gd name="T97" fmla="*/ 1 h 691"/>
                  <a:gd name="T98" fmla="*/ 87 w 156"/>
                  <a:gd name="T99" fmla="*/ 0 h 691"/>
                  <a:gd name="T100" fmla="*/ 97 w 156"/>
                  <a:gd name="T101" fmla="*/ 2 h 691"/>
                  <a:gd name="T102" fmla="*/ 107 w 156"/>
                  <a:gd name="T103" fmla="*/ 5 h 691"/>
                  <a:gd name="T104" fmla="*/ 118 w 156"/>
                  <a:gd name="T105" fmla="*/ 14 h 6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6"/>
                  <a:gd name="T160" fmla="*/ 0 h 691"/>
                  <a:gd name="T161" fmla="*/ 156 w 156"/>
                  <a:gd name="T162" fmla="*/ 691 h 6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6" h="691">
                    <a:moveTo>
                      <a:pt x="118" y="14"/>
                    </a:moveTo>
                    <a:lnTo>
                      <a:pt x="118" y="31"/>
                    </a:lnTo>
                    <a:lnTo>
                      <a:pt x="116" y="36"/>
                    </a:lnTo>
                    <a:lnTo>
                      <a:pt x="123" y="50"/>
                    </a:lnTo>
                    <a:lnTo>
                      <a:pt x="118" y="53"/>
                    </a:lnTo>
                    <a:lnTo>
                      <a:pt x="120" y="59"/>
                    </a:lnTo>
                    <a:lnTo>
                      <a:pt x="115" y="77"/>
                    </a:lnTo>
                    <a:lnTo>
                      <a:pt x="115" y="82"/>
                    </a:lnTo>
                    <a:lnTo>
                      <a:pt x="142" y="100"/>
                    </a:lnTo>
                    <a:lnTo>
                      <a:pt x="155" y="242"/>
                    </a:lnTo>
                    <a:lnTo>
                      <a:pt x="138" y="268"/>
                    </a:lnTo>
                    <a:lnTo>
                      <a:pt x="145" y="344"/>
                    </a:lnTo>
                    <a:lnTo>
                      <a:pt x="133" y="353"/>
                    </a:lnTo>
                    <a:lnTo>
                      <a:pt x="129" y="474"/>
                    </a:lnTo>
                    <a:lnTo>
                      <a:pt x="121" y="596"/>
                    </a:lnTo>
                    <a:lnTo>
                      <a:pt x="124" y="603"/>
                    </a:lnTo>
                    <a:lnTo>
                      <a:pt x="151" y="627"/>
                    </a:lnTo>
                    <a:lnTo>
                      <a:pt x="148" y="631"/>
                    </a:lnTo>
                    <a:lnTo>
                      <a:pt x="138" y="635"/>
                    </a:lnTo>
                    <a:lnTo>
                      <a:pt x="122" y="631"/>
                    </a:lnTo>
                    <a:lnTo>
                      <a:pt x="107" y="622"/>
                    </a:lnTo>
                    <a:lnTo>
                      <a:pt x="94" y="617"/>
                    </a:lnTo>
                    <a:lnTo>
                      <a:pt x="94" y="638"/>
                    </a:lnTo>
                    <a:lnTo>
                      <a:pt x="88" y="639"/>
                    </a:lnTo>
                    <a:lnTo>
                      <a:pt x="97" y="656"/>
                    </a:lnTo>
                    <a:lnTo>
                      <a:pt x="93" y="686"/>
                    </a:lnTo>
                    <a:lnTo>
                      <a:pt x="84" y="690"/>
                    </a:lnTo>
                    <a:lnTo>
                      <a:pt x="67" y="665"/>
                    </a:lnTo>
                    <a:lnTo>
                      <a:pt x="67" y="648"/>
                    </a:lnTo>
                    <a:lnTo>
                      <a:pt x="62" y="646"/>
                    </a:lnTo>
                    <a:lnTo>
                      <a:pt x="55" y="489"/>
                    </a:lnTo>
                    <a:lnTo>
                      <a:pt x="62" y="474"/>
                    </a:lnTo>
                    <a:lnTo>
                      <a:pt x="44" y="368"/>
                    </a:lnTo>
                    <a:lnTo>
                      <a:pt x="33" y="364"/>
                    </a:lnTo>
                    <a:lnTo>
                      <a:pt x="29" y="255"/>
                    </a:lnTo>
                    <a:lnTo>
                      <a:pt x="0" y="242"/>
                    </a:lnTo>
                    <a:lnTo>
                      <a:pt x="12" y="124"/>
                    </a:lnTo>
                    <a:lnTo>
                      <a:pt x="56" y="91"/>
                    </a:lnTo>
                    <a:lnTo>
                      <a:pt x="68" y="81"/>
                    </a:lnTo>
                    <a:lnTo>
                      <a:pt x="68" y="69"/>
                    </a:lnTo>
                    <a:lnTo>
                      <a:pt x="64" y="61"/>
                    </a:lnTo>
                    <a:lnTo>
                      <a:pt x="59" y="55"/>
                    </a:lnTo>
                    <a:lnTo>
                      <a:pt x="54" y="46"/>
                    </a:lnTo>
                    <a:lnTo>
                      <a:pt x="51" y="39"/>
                    </a:lnTo>
                    <a:lnTo>
                      <a:pt x="51" y="30"/>
                    </a:lnTo>
                    <a:lnTo>
                      <a:pt x="54" y="22"/>
                    </a:lnTo>
                    <a:lnTo>
                      <a:pt x="60" y="12"/>
                    </a:lnTo>
                    <a:lnTo>
                      <a:pt x="68" y="5"/>
                    </a:lnTo>
                    <a:lnTo>
                      <a:pt x="77" y="1"/>
                    </a:lnTo>
                    <a:lnTo>
                      <a:pt x="87" y="0"/>
                    </a:lnTo>
                    <a:lnTo>
                      <a:pt x="97" y="2"/>
                    </a:lnTo>
                    <a:lnTo>
                      <a:pt x="107" y="5"/>
                    </a:lnTo>
                    <a:lnTo>
                      <a:pt x="118" y="14"/>
                    </a:lnTo>
                  </a:path>
                </a:pathLst>
              </a:custGeom>
              <a:solidFill>
                <a:srgbClr val="B0D460"/>
              </a:solidFill>
              <a:ln w="12700" cap="rnd" cmpd="sng">
                <a:noFill/>
                <a:prstDash val="solid"/>
                <a:round/>
                <a:headEnd type="none" w="med" len="med"/>
                <a:tailEnd type="none" w="med" len="med"/>
              </a:ln>
            </p:spPr>
            <p:txBody>
              <a:bodyPr/>
              <a:lstStyle/>
              <a:p>
                <a:endParaRPr lang="en-US"/>
              </a:p>
            </p:txBody>
          </p:sp>
          <p:sp>
            <p:nvSpPr>
              <p:cNvPr id="60" name="Freeform 27"/>
              <p:cNvSpPr>
                <a:spLocks/>
              </p:cNvSpPr>
              <p:nvPr/>
            </p:nvSpPr>
            <p:spPr bwMode="auto">
              <a:xfrm>
                <a:off x="3002" y="2119"/>
                <a:ext cx="185" cy="628"/>
              </a:xfrm>
              <a:custGeom>
                <a:avLst/>
                <a:gdLst>
                  <a:gd name="T0" fmla="*/ 112 w 185"/>
                  <a:gd name="T1" fmla="*/ 8 h 628"/>
                  <a:gd name="T2" fmla="*/ 149 w 185"/>
                  <a:gd name="T3" fmla="*/ 0 h 628"/>
                  <a:gd name="T4" fmla="*/ 162 w 185"/>
                  <a:gd name="T5" fmla="*/ 15 h 628"/>
                  <a:gd name="T6" fmla="*/ 169 w 185"/>
                  <a:gd name="T7" fmla="*/ 10 h 628"/>
                  <a:gd name="T8" fmla="*/ 178 w 185"/>
                  <a:gd name="T9" fmla="*/ 38 h 628"/>
                  <a:gd name="T10" fmla="*/ 158 w 185"/>
                  <a:gd name="T11" fmla="*/ 55 h 628"/>
                  <a:gd name="T12" fmla="*/ 157 w 185"/>
                  <a:gd name="T13" fmla="*/ 69 h 628"/>
                  <a:gd name="T14" fmla="*/ 152 w 185"/>
                  <a:gd name="T15" fmla="*/ 71 h 628"/>
                  <a:gd name="T16" fmla="*/ 149 w 185"/>
                  <a:gd name="T17" fmla="*/ 85 h 628"/>
                  <a:gd name="T18" fmla="*/ 134 w 185"/>
                  <a:gd name="T19" fmla="*/ 88 h 628"/>
                  <a:gd name="T20" fmla="*/ 134 w 185"/>
                  <a:gd name="T21" fmla="*/ 94 h 628"/>
                  <a:gd name="T22" fmla="*/ 158 w 185"/>
                  <a:gd name="T23" fmla="*/ 112 h 628"/>
                  <a:gd name="T24" fmla="*/ 178 w 185"/>
                  <a:gd name="T25" fmla="*/ 202 h 628"/>
                  <a:gd name="T26" fmla="*/ 162 w 185"/>
                  <a:gd name="T27" fmla="*/ 226 h 628"/>
                  <a:gd name="T28" fmla="*/ 162 w 185"/>
                  <a:gd name="T29" fmla="*/ 390 h 628"/>
                  <a:gd name="T30" fmla="*/ 143 w 185"/>
                  <a:gd name="T31" fmla="*/ 397 h 628"/>
                  <a:gd name="T32" fmla="*/ 140 w 185"/>
                  <a:gd name="T33" fmla="*/ 423 h 628"/>
                  <a:gd name="T34" fmla="*/ 132 w 185"/>
                  <a:gd name="T35" fmla="*/ 493 h 628"/>
                  <a:gd name="T36" fmla="*/ 132 w 185"/>
                  <a:gd name="T37" fmla="*/ 530 h 628"/>
                  <a:gd name="T38" fmla="*/ 162 w 185"/>
                  <a:gd name="T39" fmla="*/ 553 h 628"/>
                  <a:gd name="T40" fmla="*/ 184 w 185"/>
                  <a:gd name="T41" fmla="*/ 565 h 628"/>
                  <a:gd name="T42" fmla="*/ 184 w 185"/>
                  <a:gd name="T43" fmla="*/ 572 h 628"/>
                  <a:gd name="T44" fmla="*/ 138 w 185"/>
                  <a:gd name="T45" fmla="*/ 561 h 628"/>
                  <a:gd name="T46" fmla="*/ 132 w 185"/>
                  <a:gd name="T47" fmla="*/ 554 h 628"/>
                  <a:gd name="T48" fmla="*/ 127 w 185"/>
                  <a:gd name="T49" fmla="*/ 561 h 628"/>
                  <a:gd name="T50" fmla="*/ 123 w 185"/>
                  <a:gd name="T51" fmla="*/ 561 h 628"/>
                  <a:gd name="T52" fmla="*/ 117 w 185"/>
                  <a:gd name="T53" fmla="*/ 535 h 628"/>
                  <a:gd name="T54" fmla="*/ 112 w 185"/>
                  <a:gd name="T55" fmla="*/ 416 h 628"/>
                  <a:gd name="T56" fmla="*/ 103 w 185"/>
                  <a:gd name="T57" fmla="*/ 416 h 628"/>
                  <a:gd name="T58" fmla="*/ 77 w 185"/>
                  <a:gd name="T59" fmla="*/ 521 h 628"/>
                  <a:gd name="T60" fmla="*/ 77 w 185"/>
                  <a:gd name="T61" fmla="*/ 587 h 628"/>
                  <a:gd name="T62" fmla="*/ 66 w 185"/>
                  <a:gd name="T63" fmla="*/ 619 h 628"/>
                  <a:gd name="T64" fmla="*/ 57 w 185"/>
                  <a:gd name="T65" fmla="*/ 627 h 628"/>
                  <a:gd name="T66" fmla="*/ 51 w 185"/>
                  <a:gd name="T67" fmla="*/ 609 h 628"/>
                  <a:gd name="T68" fmla="*/ 58 w 185"/>
                  <a:gd name="T69" fmla="*/ 590 h 628"/>
                  <a:gd name="T70" fmla="*/ 66 w 185"/>
                  <a:gd name="T71" fmla="*/ 550 h 628"/>
                  <a:gd name="T72" fmla="*/ 68 w 185"/>
                  <a:gd name="T73" fmla="*/ 399 h 628"/>
                  <a:gd name="T74" fmla="*/ 77 w 185"/>
                  <a:gd name="T75" fmla="*/ 252 h 628"/>
                  <a:gd name="T76" fmla="*/ 61 w 185"/>
                  <a:gd name="T77" fmla="*/ 240 h 628"/>
                  <a:gd name="T78" fmla="*/ 61 w 185"/>
                  <a:gd name="T79" fmla="*/ 218 h 628"/>
                  <a:gd name="T80" fmla="*/ 61 w 185"/>
                  <a:gd name="T81" fmla="*/ 179 h 628"/>
                  <a:gd name="T82" fmla="*/ 40 w 185"/>
                  <a:gd name="T83" fmla="*/ 189 h 628"/>
                  <a:gd name="T84" fmla="*/ 58 w 185"/>
                  <a:gd name="T85" fmla="*/ 214 h 628"/>
                  <a:gd name="T86" fmla="*/ 58 w 185"/>
                  <a:gd name="T87" fmla="*/ 237 h 628"/>
                  <a:gd name="T88" fmla="*/ 39 w 185"/>
                  <a:gd name="T89" fmla="*/ 222 h 628"/>
                  <a:gd name="T90" fmla="*/ 29 w 185"/>
                  <a:gd name="T91" fmla="*/ 208 h 628"/>
                  <a:gd name="T92" fmla="*/ 20 w 185"/>
                  <a:gd name="T93" fmla="*/ 211 h 628"/>
                  <a:gd name="T94" fmla="*/ 0 w 185"/>
                  <a:gd name="T95" fmla="*/ 187 h 628"/>
                  <a:gd name="T96" fmla="*/ 0 w 185"/>
                  <a:gd name="T97" fmla="*/ 179 h 628"/>
                  <a:gd name="T98" fmla="*/ 10 w 185"/>
                  <a:gd name="T99" fmla="*/ 175 h 628"/>
                  <a:gd name="T100" fmla="*/ 34 w 185"/>
                  <a:gd name="T101" fmla="*/ 147 h 628"/>
                  <a:gd name="T102" fmla="*/ 58 w 185"/>
                  <a:gd name="T103" fmla="*/ 123 h 628"/>
                  <a:gd name="T104" fmla="*/ 89 w 185"/>
                  <a:gd name="T105" fmla="*/ 95 h 628"/>
                  <a:gd name="T106" fmla="*/ 112 w 185"/>
                  <a:gd name="T107" fmla="*/ 86 h 628"/>
                  <a:gd name="T108" fmla="*/ 112 w 185"/>
                  <a:gd name="T109" fmla="*/ 66 h 628"/>
                  <a:gd name="T110" fmla="*/ 103 w 185"/>
                  <a:gd name="T111" fmla="*/ 56 h 628"/>
                  <a:gd name="T112" fmla="*/ 103 w 185"/>
                  <a:gd name="T113" fmla="*/ 31 h 628"/>
                  <a:gd name="T114" fmla="*/ 97 w 185"/>
                  <a:gd name="T115" fmla="*/ 26 h 628"/>
                  <a:gd name="T116" fmla="*/ 112 w 185"/>
                  <a:gd name="T117" fmla="*/ 8 h 62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85"/>
                  <a:gd name="T178" fmla="*/ 0 h 628"/>
                  <a:gd name="T179" fmla="*/ 185 w 185"/>
                  <a:gd name="T180" fmla="*/ 628 h 62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85" h="628">
                    <a:moveTo>
                      <a:pt x="112" y="8"/>
                    </a:moveTo>
                    <a:lnTo>
                      <a:pt x="149" y="0"/>
                    </a:lnTo>
                    <a:lnTo>
                      <a:pt x="162" y="15"/>
                    </a:lnTo>
                    <a:lnTo>
                      <a:pt x="169" y="10"/>
                    </a:lnTo>
                    <a:lnTo>
                      <a:pt x="178" y="38"/>
                    </a:lnTo>
                    <a:lnTo>
                      <a:pt x="158" y="55"/>
                    </a:lnTo>
                    <a:lnTo>
                      <a:pt x="157" y="69"/>
                    </a:lnTo>
                    <a:lnTo>
                      <a:pt x="152" y="71"/>
                    </a:lnTo>
                    <a:lnTo>
                      <a:pt x="149" y="85"/>
                    </a:lnTo>
                    <a:lnTo>
                      <a:pt x="134" y="88"/>
                    </a:lnTo>
                    <a:lnTo>
                      <a:pt x="134" y="94"/>
                    </a:lnTo>
                    <a:lnTo>
                      <a:pt x="158" y="112"/>
                    </a:lnTo>
                    <a:lnTo>
                      <a:pt x="178" y="202"/>
                    </a:lnTo>
                    <a:lnTo>
                      <a:pt x="162" y="226"/>
                    </a:lnTo>
                    <a:lnTo>
                      <a:pt x="162" y="390"/>
                    </a:lnTo>
                    <a:lnTo>
                      <a:pt x="143" y="397"/>
                    </a:lnTo>
                    <a:lnTo>
                      <a:pt x="140" y="423"/>
                    </a:lnTo>
                    <a:lnTo>
                      <a:pt x="132" y="493"/>
                    </a:lnTo>
                    <a:lnTo>
                      <a:pt x="132" y="530"/>
                    </a:lnTo>
                    <a:lnTo>
                      <a:pt x="162" y="553"/>
                    </a:lnTo>
                    <a:lnTo>
                      <a:pt x="184" y="565"/>
                    </a:lnTo>
                    <a:lnTo>
                      <a:pt x="184" y="572"/>
                    </a:lnTo>
                    <a:lnTo>
                      <a:pt x="138" y="561"/>
                    </a:lnTo>
                    <a:lnTo>
                      <a:pt x="132" y="554"/>
                    </a:lnTo>
                    <a:lnTo>
                      <a:pt x="127" y="561"/>
                    </a:lnTo>
                    <a:lnTo>
                      <a:pt x="123" y="561"/>
                    </a:lnTo>
                    <a:lnTo>
                      <a:pt x="117" y="535"/>
                    </a:lnTo>
                    <a:lnTo>
                      <a:pt x="112" y="416"/>
                    </a:lnTo>
                    <a:lnTo>
                      <a:pt x="103" y="416"/>
                    </a:lnTo>
                    <a:lnTo>
                      <a:pt x="77" y="521"/>
                    </a:lnTo>
                    <a:lnTo>
                      <a:pt x="77" y="587"/>
                    </a:lnTo>
                    <a:lnTo>
                      <a:pt x="66" y="619"/>
                    </a:lnTo>
                    <a:lnTo>
                      <a:pt x="57" y="627"/>
                    </a:lnTo>
                    <a:lnTo>
                      <a:pt x="51" y="609"/>
                    </a:lnTo>
                    <a:lnTo>
                      <a:pt x="58" y="590"/>
                    </a:lnTo>
                    <a:lnTo>
                      <a:pt x="66" y="550"/>
                    </a:lnTo>
                    <a:lnTo>
                      <a:pt x="68" y="399"/>
                    </a:lnTo>
                    <a:lnTo>
                      <a:pt x="77" y="252"/>
                    </a:lnTo>
                    <a:lnTo>
                      <a:pt x="61" y="240"/>
                    </a:lnTo>
                    <a:lnTo>
                      <a:pt x="61" y="218"/>
                    </a:lnTo>
                    <a:lnTo>
                      <a:pt x="61" y="179"/>
                    </a:lnTo>
                    <a:lnTo>
                      <a:pt x="40" y="189"/>
                    </a:lnTo>
                    <a:lnTo>
                      <a:pt x="58" y="214"/>
                    </a:lnTo>
                    <a:lnTo>
                      <a:pt x="58" y="237"/>
                    </a:lnTo>
                    <a:lnTo>
                      <a:pt x="39" y="222"/>
                    </a:lnTo>
                    <a:lnTo>
                      <a:pt x="29" y="208"/>
                    </a:lnTo>
                    <a:lnTo>
                      <a:pt x="20" y="211"/>
                    </a:lnTo>
                    <a:lnTo>
                      <a:pt x="0" y="187"/>
                    </a:lnTo>
                    <a:lnTo>
                      <a:pt x="0" y="179"/>
                    </a:lnTo>
                    <a:lnTo>
                      <a:pt x="10" y="175"/>
                    </a:lnTo>
                    <a:lnTo>
                      <a:pt x="34" y="147"/>
                    </a:lnTo>
                    <a:lnTo>
                      <a:pt x="58" y="123"/>
                    </a:lnTo>
                    <a:lnTo>
                      <a:pt x="89" y="95"/>
                    </a:lnTo>
                    <a:lnTo>
                      <a:pt x="112" y="86"/>
                    </a:lnTo>
                    <a:lnTo>
                      <a:pt x="112" y="66"/>
                    </a:lnTo>
                    <a:lnTo>
                      <a:pt x="103" y="56"/>
                    </a:lnTo>
                    <a:lnTo>
                      <a:pt x="103" y="31"/>
                    </a:lnTo>
                    <a:lnTo>
                      <a:pt x="97" y="26"/>
                    </a:lnTo>
                    <a:lnTo>
                      <a:pt x="112" y="8"/>
                    </a:lnTo>
                  </a:path>
                </a:pathLst>
              </a:custGeom>
              <a:solidFill>
                <a:srgbClr val="B0D460"/>
              </a:solidFill>
              <a:ln w="12700" cap="rnd" cmpd="sng">
                <a:noFill/>
                <a:prstDash val="solid"/>
                <a:round/>
                <a:headEnd type="none" w="med" len="med"/>
                <a:tailEnd type="none" w="med" len="med"/>
              </a:ln>
            </p:spPr>
            <p:txBody>
              <a:bodyPr/>
              <a:lstStyle/>
              <a:p>
                <a:endParaRPr lang="en-US"/>
              </a:p>
            </p:txBody>
          </p:sp>
          <p:sp>
            <p:nvSpPr>
              <p:cNvPr id="61" name="Freeform 28"/>
              <p:cNvSpPr>
                <a:spLocks/>
              </p:cNvSpPr>
              <p:nvPr/>
            </p:nvSpPr>
            <p:spPr bwMode="auto">
              <a:xfrm>
                <a:off x="2430" y="2134"/>
                <a:ext cx="178" cy="778"/>
              </a:xfrm>
              <a:custGeom>
                <a:avLst/>
                <a:gdLst>
                  <a:gd name="T0" fmla="*/ 42 w 178"/>
                  <a:gd name="T1" fmla="*/ 16 h 778"/>
                  <a:gd name="T2" fmla="*/ 42 w 178"/>
                  <a:gd name="T3" fmla="*/ 35 h 778"/>
                  <a:gd name="T4" fmla="*/ 45 w 178"/>
                  <a:gd name="T5" fmla="*/ 41 h 778"/>
                  <a:gd name="T6" fmla="*/ 37 w 178"/>
                  <a:gd name="T7" fmla="*/ 56 h 778"/>
                  <a:gd name="T8" fmla="*/ 42 w 178"/>
                  <a:gd name="T9" fmla="*/ 60 h 778"/>
                  <a:gd name="T10" fmla="*/ 40 w 178"/>
                  <a:gd name="T11" fmla="*/ 66 h 778"/>
                  <a:gd name="T12" fmla="*/ 46 w 178"/>
                  <a:gd name="T13" fmla="*/ 88 h 778"/>
                  <a:gd name="T14" fmla="*/ 46 w 178"/>
                  <a:gd name="T15" fmla="*/ 92 h 778"/>
                  <a:gd name="T16" fmla="*/ 15 w 178"/>
                  <a:gd name="T17" fmla="*/ 113 h 778"/>
                  <a:gd name="T18" fmla="*/ 0 w 178"/>
                  <a:gd name="T19" fmla="*/ 273 h 778"/>
                  <a:gd name="T20" fmla="*/ 19 w 178"/>
                  <a:gd name="T21" fmla="*/ 301 h 778"/>
                  <a:gd name="T22" fmla="*/ 12 w 178"/>
                  <a:gd name="T23" fmla="*/ 388 h 778"/>
                  <a:gd name="T24" fmla="*/ 25 w 178"/>
                  <a:gd name="T25" fmla="*/ 398 h 778"/>
                  <a:gd name="T26" fmla="*/ 30 w 178"/>
                  <a:gd name="T27" fmla="*/ 534 h 778"/>
                  <a:gd name="T28" fmla="*/ 38 w 178"/>
                  <a:gd name="T29" fmla="*/ 672 h 778"/>
                  <a:gd name="T30" fmla="*/ 35 w 178"/>
                  <a:gd name="T31" fmla="*/ 680 h 778"/>
                  <a:gd name="T32" fmla="*/ 4 w 178"/>
                  <a:gd name="T33" fmla="*/ 706 h 778"/>
                  <a:gd name="T34" fmla="*/ 8 w 178"/>
                  <a:gd name="T35" fmla="*/ 711 h 778"/>
                  <a:gd name="T36" fmla="*/ 19 w 178"/>
                  <a:gd name="T37" fmla="*/ 715 h 778"/>
                  <a:gd name="T38" fmla="*/ 37 w 178"/>
                  <a:gd name="T39" fmla="*/ 711 h 778"/>
                  <a:gd name="T40" fmla="*/ 55 w 178"/>
                  <a:gd name="T41" fmla="*/ 701 h 778"/>
                  <a:gd name="T42" fmla="*/ 70 w 178"/>
                  <a:gd name="T43" fmla="*/ 695 h 778"/>
                  <a:gd name="T44" fmla="*/ 70 w 178"/>
                  <a:gd name="T45" fmla="*/ 719 h 778"/>
                  <a:gd name="T46" fmla="*/ 76 w 178"/>
                  <a:gd name="T47" fmla="*/ 720 h 778"/>
                  <a:gd name="T48" fmla="*/ 66 w 178"/>
                  <a:gd name="T49" fmla="*/ 739 h 778"/>
                  <a:gd name="T50" fmla="*/ 71 w 178"/>
                  <a:gd name="T51" fmla="*/ 773 h 778"/>
                  <a:gd name="T52" fmla="*/ 81 w 178"/>
                  <a:gd name="T53" fmla="*/ 777 h 778"/>
                  <a:gd name="T54" fmla="*/ 101 w 178"/>
                  <a:gd name="T55" fmla="*/ 750 h 778"/>
                  <a:gd name="T56" fmla="*/ 101 w 178"/>
                  <a:gd name="T57" fmla="*/ 730 h 778"/>
                  <a:gd name="T58" fmla="*/ 107 w 178"/>
                  <a:gd name="T59" fmla="*/ 728 h 778"/>
                  <a:gd name="T60" fmla="*/ 114 w 178"/>
                  <a:gd name="T61" fmla="*/ 551 h 778"/>
                  <a:gd name="T62" fmla="*/ 107 w 178"/>
                  <a:gd name="T63" fmla="*/ 534 h 778"/>
                  <a:gd name="T64" fmla="*/ 127 w 178"/>
                  <a:gd name="T65" fmla="*/ 415 h 778"/>
                  <a:gd name="T66" fmla="*/ 140 w 178"/>
                  <a:gd name="T67" fmla="*/ 410 h 778"/>
                  <a:gd name="T68" fmla="*/ 144 w 178"/>
                  <a:gd name="T69" fmla="*/ 287 h 778"/>
                  <a:gd name="T70" fmla="*/ 177 w 178"/>
                  <a:gd name="T71" fmla="*/ 273 h 778"/>
                  <a:gd name="T72" fmla="*/ 163 w 178"/>
                  <a:gd name="T73" fmla="*/ 140 h 778"/>
                  <a:gd name="T74" fmla="*/ 113 w 178"/>
                  <a:gd name="T75" fmla="*/ 103 h 778"/>
                  <a:gd name="T76" fmla="*/ 100 w 178"/>
                  <a:gd name="T77" fmla="*/ 91 h 778"/>
                  <a:gd name="T78" fmla="*/ 99 w 178"/>
                  <a:gd name="T79" fmla="*/ 78 h 778"/>
                  <a:gd name="T80" fmla="*/ 104 w 178"/>
                  <a:gd name="T81" fmla="*/ 69 h 778"/>
                  <a:gd name="T82" fmla="*/ 110 w 178"/>
                  <a:gd name="T83" fmla="*/ 62 h 778"/>
                  <a:gd name="T84" fmla="*/ 115 w 178"/>
                  <a:gd name="T85" fmla="*/ 52 h 778"/>
                  <a:gd name="T86" fmla="*/ 119 w 178"/>
                  <a:gd name="T87" fmla="*/ 44 h 778"/>
                  <a:gd name="T88" fmla="*/ 119 w 178"/>
                  <a:gd name="T89" fmla="*/ 34 h 778"/>
                  <a:gd name="T90" fmla="*/ 115 w 178"/>
                  <a:gd name="T91" fmla="*/ 25 h 778"/>
                  <a:gd name="T92" fmla="*/ 109 w 178"/>
                  <a:gd name="T93" fmla="*/ 14 h 778"/>
                  <a:gd name="T94" fmla="*/ 100 w 178"/>
                  <a:gd name="T95" fmla="*/ 6 h 778"/>
                  <a:gd name="T96" fmla="*/ 90 w 178"/>
                  <a:gd name="T97" fmla="*/ 2 h 778"/>
                  <a:gd name="T98" fmla="*/ 77 w 178"/>
                  <a:gd name="T99" fmla="*/ 0 h 778"/>
                  <a:gd name="T100" fmla="*/ 66 w 178"/>
                  <a:gd name="T101" fmla="*/ 2 h 778"/>
                  <a:gd name="T102" fmla="*/ 55 w 178"/>
                  <a:gd name="T103" fmla="*/ 5 h 778"/>
                  <a:gd name="T104" fmla="*/ 42 w 178"/>
                  <a:gd name="T105" fmla="*/ 16 h 7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778"/>
                  <a:gd name="T161" fmla="*/ 178 w 178"/>
                  <a:gd name="T162" fmla="*/ 778 h 77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778">
                    <a:moveTo>
                      <a:pt x="42" y="16"/>
                    </a:moveTo>
                    <a:lnTo>
                      <a:pt x="42" y="35"/>
                    </a:lnTo>
                    <a:lnTo>
                      <a:pt x="45" y="41"/>
                    </a:lnTo>
                    <a:lnTo>
                      <a:pt x="37" y="56"/>
                    </a:lnTo>
                    <a:lnTo>
                      <a:pt x="42" y="60"/>
                    </a:lnTo>
                    <a:lnTo>
                      <a:pt x="40" y="66"/>
                    </a:lnTo>
                    <a:lnTo>
                      <a:pt x="46" y="88"/>
                    </a:lnTo>
                    <a:lnTo>
                      <a:pt x="46" y="92"/>
                    </a:lnTo>
                    <a:lnTo>
                      <a:pt x="15" y="113"/>
                    </a:lnTo>
                    <a:lnTo>
                      <a:pt x="0" y="273"/>
                    </a:lnTo>
                    <a:lnTo>
                      <a:pt x="19" y="301"/>
                    </a:lnTo>
                    <a:lnTo>
                      <a:pt x="12" y="388"/>
                    </a:lnTo>
                    <a:lnTo>
                      <a:pt x="25" y="398"/>
                    </a:lnTo>
                    <a:lnTo>
                      <a:pt x="30" y="534"/>
                    </a:lnTo>
                    <a:lnTo>
                      <a:pt x="38" y="672"/>
                    </a:lnTo>
                    <a:lnTo>
                      <a:pt x="35" y="680"/>
                    </a:lnTo>
                    <a:lnTo>
                      <a:pt x="4" y="706"/>
                    </a:lnTo>
                    <a:lnTo>
                      <a:pt x="8" y="711"/>
                    </a:lnTo>
                    <a:lnTo>
                      <a:pt x="19" y="715"/>
                    </a:lnTo>
                    <a:lnTo>
                      <a:pt x="37" y="711"/>
                    </a:lnTo>
                    <a:lnTo>
                      <a:pt x="55" y="701"/>
                    </a:lnTo>
                    <a:lnTo>
                      <a:pt x="70" y="695"/>
                    </a:lnTo>
                    <a:lnTo>
                      <a:pt x="70" y="719"/>
                    </a:lnTo>
                    <a:lnTo>
                      <a:pt x="76" y="720"/>
                    </a:lnTo>
                    <a:lnTo>
                      <a:pt x="66" y="739"/>
                    </a:lnTo>
                    <a:lnTo>
                      <a:pt x="71" y="773"/>
                    </a:lnTo>
                    <a:lnTo>
                      <a:pt x="81" y="777"/>
                    </a:lnTo>
                    <a:lnTo>
                      <a:pt x="101" y="750"/>
                    </a:lnTo>
                    <a:lnTo>
                      <a:pt x="101" y="730"/>
                    </a:lnTo>
                    <a:lnTo>
                      <a:pt x="107" y="728"/>
                    </a:lnTo>
                    <a:lnTo>
                      <a:pt x="114" y="551"/>
                    </a:lnTo>
                    <a:lnTo>
                      <a:pt x="107" y="534"/>
                    </a:lnTo>
                    <a:lnTo>
                      <a:pt x="127" y="415"/>
                    </a:lnTo>
                    <a:lnTo>
                      <a:pt x="140" y="410"/>
                    </a:lnTo>
                    <a:lnTo>
                      <a:pt x="144" y="287"/>
                    </a:lnTo>
                    <a:lnTo>
                      <a:pt x="177" y="273"/>
                    </a:lnTo>
                    <a:lnTo>
                      <a:pt x="163" y="140"/>
                    </a:lnTo>
                    <a:lnTo>
                      <a:pt x="113" y="103"/>
                    </a:lnTo>
                    <a:lnTo>
                      <a:pt x="100" y="91"/>
                    </a:lnTo>
                    <a:lnTo>
                      <a:pt x="99" y="78"/>
                    </a:lnTo>
                    <a:lnTo>
                      <a:pt x="104" y="69"/>
                    </a:lnTo>
                    <a:lnTo>
                      <a:pt x="110" y="62"/>
                    </a:lnTo>
                    <a:lnTo>
                      <a:pt x="115" y="52"/>
                    </a:lnTo>
                    <a:lnTo>
                      <a:pt x="119" y="44"/>
                    </a:lnTo>
                    <a:lnTo>
                      <a:pt x="119" y="34"/>
                    </a:lnTo>
                    <a:lnTo>
                      <a:pt x="115" y="25"/>
                    </a:lnTo>
                    <a:lnTo>
                      <a:pt x="109" y="14"/>
                    </a:lnTo>
                    <a:lnTo>
                      <a:pt x="100" y="6"/>
                    </a:lnTo>
                    <a:lnTo>
                      <a:pt x="90" y="2"/>
                    </a:lnTo>
                    <a:lnTo>
                      <a:pt x="77" y="0"/>
                    </a:lnTo>
                    <a:lnTo>
                      <a:pt x="66" y="2"/>
                    </a:lnTo>
                    <a:lnTo>
                      <a:pt x="55" y="5"/>
                    </a:lnTo>
                    <a:lnTo>
                      <a:pt x="42" y="16"/>
                    </a:lnTo>
                  </a:path>
                </a:pathLst>
              </a:custGeom>
              <a:solidFill>
                <a:srgbClr val="B0D460"/>
              </a:solidFill>
              <a:ln w="12700" cap="rnd" cmpd="sng">
                <a:noFill/>
                <a:prstDash val="solid"/>
                <a:round/>
                <a:headEnd type="none" w="med" len="med"/>
                <a:tailEnd type="none" w="med" len="med"/>
              </a:ln>
            </p:spPr>
            <p:txBody>
              <a:bodyPr/>
              <a:lstStyle/>
              <a:p>
                <a:endParaRPr lang="en-US"/>
              </a:p>
            </p:txBody>
          </p:sp>
          <p:sp>
            <p:nvSpPr>
              <p:cNvPr id="62" name="Freeform 29"/>
              <p:cNvSpPr>
                <a:spLocks/>
              </p:cNvSpPr>
              <p:nvPr/>
            </p:nvSpPr>
            <p:spPr bwMode="auto">
              <a:xfrm>
                <a:off x="4658" y="2042"/>
                <a:ext cx="187" cy="607"/>
              </a:xfrm>
              <a:custGeom>
                <a:avLst/>
                <a:gdLst>
                  <a:gd name="T0" fmla="*/ 117 w 187"/>
                  <a:gd name="T1" fmla="*/ 0 h 607"/>
                  <a:gd name="T2" fmla="*/ 76 w 187"/>
                  <a:gd name="T3" fmla="*/ 19 h 607"/>
                  <a:gd name="T4" fmla="*/ 75 w 187"/>
                  <a:gd name="T5" fmla="*/ 60 h 607"/>
                  <a:gd name="T6" fmla="*/ 55 w 187"/>
                  <a:gd name="T7" fmla="*/ 79 h 607"/>
                  <a:gd name="T8" fmla="*/ 12 w 187"/>
                  <a:gd name="T9" fmla="*/ 101 h 607"/>
                  <a:gd name="T10" fmla="*/ 5 w 187"/>
                  <a:gd name="T11" fmla="*/ 218 h 607"/>
                  <a:gd name="T12" fmla="*/ 35 w 187"/>
                  <a:gd name="T13" fmla="*/ 319 h 607"/>
                  <a:gd name="T14" fmla="*/ 63 w 187"/>
                  <a:gd name="T15" fmla="*/ 395 h 607"/>
                  <a:gd name="T16" fmla="*/ 58 w 187"/>
                  <a:gd name="T17" fmla="*/ 576 h 607"/>
                  <a:gd name="T18" fmla="*/ 63 w 187"/>
                  <a:gd name="T19" fmla="*/ 584 h 607"/>
                  <a:gd name="T20" fmla="*/ 93 w 187"/>
                  <a:gd name="T21" fmla="*/ 603 h 607"/>
                  <a:gd name="T22" fmla="*/ 109 w 187"/>
                  <a:gd name="T23" fmla="*/ 606 h 607"/>
                  <a:gd name="T24" fmla="*/ 120 w 187"/>
                  <a:gd name="T25" fmla="*/ 601 h 607"/>
                  <a:gd name="T26" fmla="*/ 114 w 187"/>
                  <a:gd name="T27" fmla="*/ 591 h 607"/>
                  <a:gd name="T28" fmla="*/ 99 w 187"/>
                  <a:gd name="T29" fmla="*/ 576 h 607"/>
                  <a:gd name="T30" fmla="*/ 105 w 187"/>
                  <a:gd name="T31" fmla="*/ 570 h 607"/>
                  <a:gd name="T32" fmla="*/ 142 w 187"/>
                  <a:gd name="T33" fmla="*/ 582 h 607"/>
                  <a:gd name="T34" fmla="*/ 146 w 187"/>
                  <a:gd name="T35" fmla="*/ 574 h 607"/>
                  <a:gd name="T36" fmla="*/ 142 w 187"/>
                  <a:gd name="T37" fmla="*/ 567 h 607"/>
                  <a:gd name="T38" fmla="*/ 131 w 187"/>
                  <a:gd name="T39" fmla="*/ 556 h 607"/>
                  <a:gd name="T40" fmla="*/ 144 w 187"/>
                  <a:gd name="T41" fmla="*/ 497 h 607"/>
                  <a:gd name="T42" fmla="*/ 157 w 187"/>
                  <a:gd name="T43" fmla="*/ 332 h 607"/>
                  <a:gd name="T44" fmla="*/ 163 w 187"/>
                  <a:gd name="T45" fmla="*/ 300 h 607"/>
                  <a:gd name="T46" fmla="*/ 151 w 187"/>
                  <a:gd name="T47" fmla="*/ 234 h 607"/>
                  <a:gd name="T48" fmla="*/ 160 w 187"/>
                  <a:gd name="T49" fmla="*/ 233 h 607"/>
                  <a:gd name="T50" fmla="*/ 168 w 187"/>
                  <a:gd name="T51" fmla="*/ 230 h 607"/>
                  <a:gd name="T52" fmla="*/ 175 w 187"/>
                  <a:gd name="T53" fmla="*/ 226 h 607"/>
                  <a:gd name="T54" fmla="*/ 180 w 187"/>
                  <a:gd name="T55" fmla="*/ 221 h 607"/>
                  <a:gd name="T56" fmla="*/ 186 w 187"/>
                  <a:gd name="T57" fmla="*/ 212 h 607"/>
                  <a:gd name="T58" fmla="*/ 181 w 187"/>
                  <a:gd name="T59" fmla="*/ 180 h 607"/>
                  <a:gd name="T60" fmla="*/ 136 w 187"/>
                  <a:gd name="T61" fmla="*/ 104 h 607"/>
                  <a:gd name="T62" fmla="*/ 120 w 187"/>
                  <a:gd name="T63" fmla="*/ 82 h 607"/>
                  <a:gd name="T64" fmla="*/ 140 w 187"/>
                  <a:gd name="T65" fmla="*/ 68 h 607"/>
                  <a:gd name="T66" fmla="*/ 140 w 187"/>
                  <a:gd name="T67" fmla="*/ 64 h 607"/>
                  <a:gd name="T68" fmla="*/ 147 w 187"/>
                  <a:gd name="T69" fmla="*/ 57 h 607"/>
                  <a:gd name="T70" fmla="*/ 146 w 187"/>
                  <a:gd name="T71" fmla="*/ 40 h 607"/>
                  <a:gd name="T72" fmla="*/ 149 w 187"/>
                  <a:gd name="T73" fmla="*/ 22 h 60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7"/>
                  <a:gd name="T112" fmla="*/ 0 h 607"/>
                  <a:gd name="T113" fmla="*/ 187 w 187"/>
                  <a:gd name="T114" fmla="*/ 607 h 60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7" h="607">
                    <a:moveTo>
                      <a:pt x="140" y="7"/>
                    </a:moveTo>
                    <a:lnTo>
                      <a:pt x="117" y="0"/>
                    </a:lnTo>
                    <a:lnTo>
                      <a:pt x="93" y="4"/>
                    </a:lnTo>
                    <a:lnTo>
                      <a:pt x="76" y="19"/>
                    </a:lnTo>
                    <a:lnTo>
                      <a:pt x="70" y="38"/>
                    </a:lnTo>
                    <a:lnTo>
                      <a:pt x="75" y="60"/>
                    </a:lnTo>
                    <a:lnTo>
                      <a:pt x="67" y="73"/>
                    </a:lnTo>
                    <a:lnTo>
                      <a:pt x="55" y="79"/>
                    </a:lnTo>
                    <a:lnTo>
                      <a:pt x="22" y="93"/>
                    </a:lnTo>
                    <a:lnTo>
                      <a:pt x="12" y="101"/>
                    </a:lnTo>
                    <a:lnTo>
                      <a:pt x="0" y="198"/>
                    </a:lnTo>
                    <a:lnTo>
                      <a:pt x="5" y="218"/>
                    </a:lnTo>
                    <a:lnTo>
                      <a:pt x="39" y="226"/>
                    </a:lnTo>
                    <a:lnTo>
                      <a:pt x="35" y="319"/>
                    </a:lnTo>
                    <a:lnTo>
                      <a:pt x="58" y="328"/>
                    </a:lnTo>
                    <a:lnTo>
                      <a:pt x="63" y="395"/>
                    </a:lnTo>
                    <a:lnTo>
                      <a:pt x="59" y="512"/>
                    </a:lnTo>
                    <a:lnTo>
                      <a:pt x="58" y="576"/>
                    </a:lnTo>
                    <a:lnTo>
                      <a:pt x="63" y="578"/>
                    </a:lnTo>
                    <a:lnTo>
                      <a:pt x="63" y="584"/>
                    </a:lnTo>
                    <a:lnTo>
                      <a:pt x="81" y="595"/>
                    </a:lnTo>
                    <a:lnTo>
                      <a:pt x="93" y="603"/>
                    </a:lnTo>
                    <a:lnTo>
                      <a:pt x="100" y="606"/>
                    </a:lnTo>
                    <a:lnTo>
                      <a:pt x="109" y="606"/>
                    </a:lnTo>
                    <a:lnTo>
                      <a:pt x="118" y="604"/>
                    </a:lnTo>
                    <a:lnTo>
                      <a:pt x="120" y="601"/>
                    </a:lnTo>
                    <a:lnTo>
                      <a:pt x="118" y="596"/>
                    </a:lnTo>
                    <a:lnTo>
                      <a:pt x="114" y="591"/>
                    </a:lnTo>
                    <a:lnTo>
                      <a:pt x="107" y="583"/>
                    </a:lnTo>
                    <a:lnTo>
                      <a:pt x="99" y="576"/>
                    </a:lnTo>
                    <a:lnTo>
                      <a:pt x="105" y="578"/>
                    </a:lnTo>
                    <a:lnTo>
                      <a:pt x="105" y="570"/>
                    </a:lnTo>
                    <a:lnTo>
                      <a:pt x="131" y="582"/>
                    </a:lnTo>
                    <a:lnTo>
                      <a:pt x="142" y="582"/>
                    </a:lnTo>
                    <a:lnTo>
                      <a:pt x="146" y="578"/>
                    </a:lnTo>
                    <a:lnTo>
                      <a:pt x="146" y="574"/>
                    </a:lnTo>
                    <a:lnTo>
                      <a:pt x="145" y="571"/>
                    </a:lnTo>
                    <a:lnTo>
                      <a:pt x="142" y="567"/>
                    </a:lnTo>
                    <a:lnTo>
                      <a:pt x="136" y="561"/>
                    </a:lnTo>
                    <a:lnTo>
                      <a:pt x="131" y="556"/>
                    </a:lnTo>
                    <a:lnTo>
                      <a:pt x="138" y="555"/>
                    </a:lnTo>
                    <a:lnTo>
                      <a:pt x="144" y="497"/>
                    </a:lnTo>
                    <a:lnTo>
                      <a:pt x="146" y="407"/>
                    </a:lnTo>
                    <a:lnTo>
                      <a:pt x="157" y="332"/>
                    </a:lnTo>
                    <a:lnTo>
                      <a:pt x="160" y="311"/>
                    </a:lnTo>
                    <a:lnTo>
                      <a:pt x="163" y="300"/>
                    </a:lnTo>
                    <a:lnTo>
                      <a:pt x="155" y="255"/>
                    </a:lnTo>
                    <a:lnTo>
                      <a:pt x="151" y="234"/>
                    </a:lnTo>
                    <a:lnTo>
                      <a:pt x="157" y="236"/>
                    </a:lnTo>
                    <a:lnTo>
                      <a:pt x="160" y="233"/>
                    </a:lnTo>
                    <a:lnTo>
                      <a:pt x="163" y="233"/>
                    </a:lnTo>
                    <a:lnTo>
                      <a:pt x="168" y="230"/>
                    </a:lnTo>
                    <a:lnTo>
                      <a:pt x="173" y="230"/>
                    </a:lnTo>
                    <a:lnTo>
                      <a:pt x="175" y="226"/>
                    </a:lnTo>
                    <a:lnTo>
                      <a:pt x="178" y="225"/>
                    </a:lnTo>
                    <a:lnTo>
                      <a:pt x="180" y="221"/>
                    </a:lnTo>
                    <a:lnTo>
                      <a:pt x="184" y="218"/>
                    </a:lnTo>
                    <a:lnTo>
                      <a:pt x="186" y="212"/>
                    </a:lnTo>
                    <a:lnTo>
                      <a:pt x="177" y="192"/>
                    </a:lnTo>
                    <a:lnTo>
                      <a:pt x="181" y="180"/>
                    </a:lnTo>
                    <a:lnTo>
                      <a:pt x="163" y="192"/>
                    </a:lnTo>
                    <a:lnTo>
                      <a:pt x="136" y="104"/>
                    </a:lnTo>
                    <a:lnTo>
                      <a:pt x="116" y="86"/>
                    </a:lnTo>
                    <a:lnTo>
                      <a:pt x="120" y="82"/>
                    </a:lnTo>
                    <a:lnTo>
                      <a:pt x="138" y="79"/>
                    </a:lnTo>
                    <a:lnTo>
                      <a:pt x="140" y="68"/>
                    </a:lnTo>
                    <a:lnTo>
                      <a:pt x="133" y="65"/>
                    </a:lnTo>
                    <a:lnTo>
                      <a:pt x="140" y="64"/>
                    </a:lnTo>
                    <a:lnTo>
                      <a:pt x="140" y="60"/>
                    </a:lnTo>
                    <a:lnTo>
                      <a:pt x="147" y="57"/>
                    </a:lnTo>
                    <a:lnTo>
                      <a:pt x="142" y="43"/>
                    </a:lnTo>
                    <a:lnTo>
                      <a:pt x="146" y="40"/>
                    </a:lnTo>
                    <a:lnTo>
                      <a:pt x="144" y="22"/>
                    </a:lnTo>
                    <a:lnTo>
                      <a:pt x="149" y="22"/>
                    </a:lnTo>
                    <a:lnTo>
                      <a:pt x="140" y="7"/>
                    </a:lnTo>
                  </a:path>
                </a:pathLst>
              </a:custGeom>
              <a:solidFill>
                <a:srgbClr val="B0D460"/>
              </a:solidFill>
              <a:ln w="12700" cap="rnd" cmpd="sng">
                <a:noFill/>
                <a:prstDash val="solid"/>
                <a:round/>
                <a:headEnd type="none" w="med" len="med"/>
                <a:tailEnd type="none" w="med" len="med"/>
              </a:ln>
            </p:spPr>
            <p:txBody>
              <a:bodyPr/>
              <a:lstStyle/>
              <a:p>
                <a:endParaRPr lang="en-US"/>
              </a:p>
            </p:txBody>
          </p:sp>
          <p:sp>
            <p:nvSpPr>
              <p:cNvPr id="63" name="Freeform 30"/>
              <p:cNvSpPr>
                <a:spLocks/>
              </p:cNvSpPr>
              <p:nvPr/>
            </p:nvSpPr>
            <p:spPr bwMode="auto">
              <a:xfrm>
                <a:off x="2617" y="2146"/>
                <a:ext cx="166" cy="811"/>
              </a:xfrm>
              <a:custGeom>
                <a:avLst/>
                <a:gdLst>
                  <a:gd name="T0" fmla="*/ 108 w 166"/>
                  <a:gd name="T1" fmla="*/ 12 h 811"/>
                  <a:gd name="T2" fmla="*/ 69 w 166"/>
                  <a:gd name="T3" fmla="*/ 0 h 811"/>
                  <a:gd name="T4" fmla="*/ 40 w 166"/>
                  <a:gd name="T5" fmla="*/ 0 h 811"/>
                  <a:gd name="T6" fmla="*/ 14 w 166"/>
                  <a:gd name="T7" fmla="*/ 7 h 811"/>
                  <a:gd name="T8" fmla="*/ 4 w 166"/>
                  <a:gd name="T9" fmla="*/ 35 h 811"/>
                  <a:gd name="T10" fmla="*/ 4 w 166"/>
                  <a:gd name="T11" fmla="*/ 59 h 811"/>
                  <a:gd name="T12" fmla="*/ 18 w 166"/>
                  <a:gd name="T13" fmla="*/ 87 h 811"/>
                  <a:gd name="T14" fmla="*/ 30 w 166"/>
                  <a:gd name="T15" fmla="*/ 87 h 811"/>
                  <a:gd name="T16" fmla="*/ 14 w 166"/>
                  <a:gd name="T17" fmla="*/ 119 h 811"/>
                  <a:gd name="T18" fmla="*/ 0 w 166"/>
                  <a:gd name="T19" fmla="*/ 174 h 811"/>
                  <a:gd name="T20" fmla="*/ 0 w 166"/>
                  <a:gd name="T21" fmla="*/ 221 h 811"/>
                  <a:gd name="T22" fmla="*/ 4 w 166"/>
                  <a:gd name="T23" fmla="*/ 280 h 811"/>
                  <a:gd name="T24" fmla="*/ 14 w 166"/>
                  <a:gd name="T25" fmla="*/ 338 h 811"/>
                  <a:gd name="T26" fmla="*/ 33 w 166"/>
                  <a:gd name="T27" fmla="*/ 341 h 811"/>
                  <a:gd name="T28" fmla="*/ 33 w 166"/>
                  <a:gd name="T29" fmla="*/ 358 h 811"/>
                  <a:gd name="T30" fmla="*/ 43 w 166"/>
                  <a:gd name="T31" fmla="*/ 365 h 811"/>
                  <a:gd name="T32" fmla="*/ 43 w 166"/>
                  <a:gd name="T33" fmla="*/ 424 h 811"/>
                  <a:gd name="T34" fmla="*/ 53 w 166"/>
                  <a:gd name="T35" fmla="*/ 435 h 811"/>
                  <a:gd name="T36" fmla="*/ 53 w 166"/>
                  <a:gd name="T37" fmla="*/ 544 h 811"/>
                  <a:gd name="T38" fmla="*/ 53 w 166"/>
                  <a:gd name="T39" fmla="*/ 613 h 811"/>
                  <a:gd name="T40" fmla="*/ 38 w 166"/>
                  <a:gd name="T41" fmla="*/ 689 h 811"/>
                  <a:gd name="T42" fmla="*/ 32 w 166"/>
                  <a:gd name="T43" fmla="*/ 788 h 811"/>
                  <a:gd name="T44" fmla="*/ 49 w 166"/>
                  <a:gd name="T45" fmla="*/ 795 h 811"/>
                  <a:gd name="T46" fmla="*/ 49 w 166"/>
                  <a:gd name="T47" fmla="*/ 807 h 811"/>
                  <a:gd name="T48" fmla="*/ 77 w 166"/>
                  <a:gd name="T49" fmla="*/ 807 h 811"/>
                  <a:gd name="T50" fmla="*/ 82 w 166"/>
                  <a:gd name="T51" fmla="*/ 803 h 811"/>
                  <a:gd name="T52" fmla="*/ 93 w 166"/>
                  <a:gd name="T53" fmla="*/ 803 h 811"/>
                  <a:gd name="T54" fmla="*/ 93 w 166"/>
                  <a:gd name="T55" fmla="*/ 810 h 811"/>
                  <a:gd name="T56" fmla="*/ 113 w 166"/>
                  <a:gd name="T57" fmla="*/ 807 h 811"/>
                  <a:gd name="T58" fmla="*/ 156 w 166"/>
                  <a:gd name="T59" fmla="*/ 803 h 811"/>
                  <a:gd name="T60" fmla="*/ 156 w 166"/>
                  <a:gd name="T61" fmla="*/ 796 h 811"/>
                  <a:gd name="T62" fmla="*/ 117 w 166"/>
                  <a:gd name="T63" fmla="*/ 780 h 811"/>
                  <a:gd name="T64" fmla="*/ 117 w 166"/>
                  <a:gd name="T65" fmla="*/ 766 h 811"/>
                  <a:gd name="T66" fmla="*/ 152 w 166"/>
                  <a:gd name="T67" fmla="*/ 759 h 811"/>
                  <a:gd name="T68" fmla="*/ 152 w 166"/>
                  <a:gd name="T69" fmla="*/ 749 h 811"/>
                  <a:gd name="T70" fmla="*/ 128 w 166"/>
                  <a:gd name="T71" fmla="*/ 734 h 811"/>
                  <a:gd name="T72" fmla="*/ 128 w 166"/>
                  <a:gd name="T73" fmla="*/ 624 h 811"/>
                  <a:gd name="T74" fmla="*/ 136 w 166"/>
                  <a:gd name="T75" fmla="*/ 523 h 811"/>
                  <a:gd name="T76" fmla="*/ 134 w 166"/>
                  <a:gd name="T77" fmla="*/ 422 h 811"/>
                  <a:gd name="T78" fmla="*/ 132 w 166"/>
                  <a:gd name="T79" fmla="*/ 365 h 811"/>
                  <a:gd name="T80" fmla="*/ 136 w 166"/>
                  <a:gd name="T81" fmla="*/ 348 h 811"/>
                  <a:gd name="T82" fmla="*/ 136 w 166"/>
                  <a:gd name="T83" fmla="*/ 268 h 811"/>
                  <a:gd name="T84" fmla="*/ 165 w 166"/>
                  <a:gd name="T85" fmla="*/ 251 h 811"/>
                  <a:gd name="T86" fmla="*/ 165 w 166"/>
                  <a:gd name="T87" fmla="*/ 240 h 811"/>
                  <a:gd name="T88" fmla="*/ 103 w 166"/>
                  <a:gd name="T89" fmla="*/ 131 h 811"/>
                  <a:gd name="T90" fmla="*/ 72 w 166"/>
                  <a:gd name="T91" fmla="*/ 117 h 811"/>
                  <a:gd name="T92" fmla="*/ 77 w 166"/>
                  <a:gd name="T93" fmla="*/ 110 h 811"/>
                  <a:gd name="T94" fmla="*/ 97 w 166"/>
                  <a:gd name="T95" fmla="*/ 105 h 811"/>
                  <a:gd name="T96" fmla="*/ 97 w 166"/>
                  <a:gd name="T97" fmla="*/ 99 h 811"/>
                  <a:gd name="T98" fmla="*/ 103 w 166"/>
                  <a:gd name="T99" fmla="*/ 95 h 811"/>
                  <a:gd name="T100" fmla="*/ 103 w 166"/>
                  <a:gd name="T101" fmla="*/ 87 h 811"/>
                  <a:gd name="T102" fmla="*/ 108 w 166"/>
                  <a:gd name="T103" fmla="*/ 84 h 811"/>
                  <a:gd name="T104" fmla="*/ 103 w 166"/>
                  <a:gd name="T105" fmla="*/ 80 h 811"/>
                  <a:gd name="T106" fmla="*/ 107 w 166"/>
                  <a:gd name="T107" fmla="*/ 77 h 811"/>
                  <a:gd name="T108" fmla="*/ 97 w 166"/>
                  <a:gd name="T109" fmla="*/ 59 h 811"/>
                  <a:gd name="T110" fmla="*/ 103 w 166"/>
                  <a:gd name="T111" fmla="*/ 49 h 811"/>
                  <a:gd name="T112" fmla="*/ 97 w 166"/>
                  <a:gd name="T113" fmla="*/ 38 h 811"/>
                  <a:gd name="T114" fmla="*/ 107 w 166"/>
                  <a:gd name="T115" fmla="*/ 30 h 811"/>
                  <a:gd name="T116" fmla="*/ 108 w 166"/>
                  <a:gd name="T117" fmla="*/ 12 h 81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6"/>
                  <a:gd name="T178" fmla="*/ 0 h 811"/>
                  <a:gd name="T179" fmla="*/ 166 w 166"/>
                  <a:gd name="T180" fmla="*/ 811 h 81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6" h="811">
                    <a:moveTo>
                      <a:pt x="108" y="12"/>
                    </a:moveTo>
                    <a:lnTo>
                      <a:pt x="69" y="0"/>
                    </a:lnTo>
                    <a:lnTo>
                      <a:pt x="40" y="0"/>
                    </a:lnTo>
                    <a:lnTo>
                      <a:pt x="14" y="7"/>
                    </a:lnTo>
                    <a:lnTo>
                      <a:pt x="4" y="35"/>
                    </a:lnTo>
                    <a:lnTo>
                      <a:pt x="4" y="59"/>
                    </a:lnTo>
                    <a:lnTo>
                      <a:pt x="18" y="87"/>
                    </a:lnTo>
                    <a:lnTo>
                      <a:pt x="30" y="87"/>
                    </a:lnTo>
                    <a:lnTo>
                      <a:pt x="14" y="119"/>
                    </a:lnTo>
                    <a:lnTo>
                      <a:pt x="0" y="174"/>
                    </a:lnTo>
                    <a:lnTo>
                      <a:pt x="0" y="221"/>
                    </a:lnTo>
                    <a:lnTo>
                      <a:pt x="4" y="280"/>
                    </a:lnTo>
                    <a:lnTo>
                      <a:pt x="14" y="338"/>
                    </a:lnTo>
                    <a:lnTo>
                      <a:pt x="33" y="341"/>
                    </a:lnTo>
                    <a:lnTo>
                      <a:pt x="33" y="358"/>
                    </a:lnTo>
                    <a:lnTo>
                      <a:pt x="43" y="365"/>
                    </a:lnTo>
                    <a:lnTo>
                      <a:pt x="43" y="424"/>
                    </a:lnTo>
                    <a:lnTo>
                      <a:pt x="53" y="435"/>
                    </a:lnTo>
                    <a:lnTo>
                      <a:pt x="53" y="544"/>
                    </a:lnTo>
                    <a:lnTo>
                      <a:pt x="53" y="613"/>
                    </a:lnTo>
                    <a:lnTo>
                      <a:pt x="38" y="689"/>
                    </a:lnTo>
                    <a:lnTo>
                      <a:pt x="32" y="788"/>
                    </a:lnTo>
                    <a:lnTo>
                      <a:pt x="49" y="795"/>
                    </a:lnTo>
                    <a:lnTo>
                      <a:pt x="49" y="807"/>
                    </a:lnTo>
                    <a:lnTo>
                      <a:pt x="77" y="807"/>
                    </a:lnTo>
                    <a:lnTo>
                      <a:pt x="82" y="803"/>
                    </a:lnTo>
                    <a:lnTo>
                      <a:pt x="93" y="803"/>
                    </a:lnTo>
                    <a:lnTo>
                      <a:pt x="93" y="810"/>
                    </a:lnTo>
                    <a:lnTo>
                      <a:pt x="113" y="807"/>
                    </a:lnTo>
                    <a:lnTo>
                      <a:pt x="156" y="803"/>
                    </a:lnTo>
                    <a:lnTo>
                      <a:pt x="156" y="796"/>
                    </a:lnTo>
                    <a:lnTo>
                      <a:pt x="117" y="780"/>
                    </a:lnTo>
                    <a:lnTo>
                      <a:pt x="117" y="766"/>
                    </a:lnTo>
                    <a:lnTo>
                      <a:pt x="152" y="759"/>
                    </a:lnTo>
                    <a:lnTo>
                      <a:pt x="152" y="749"/>
                    </a:lnTo>
                    <a:lnTo>
                      <a:pt x="128" y="734"/>
                    </a:lnTo>
                    <a:lnTo>
                      <a:pt x="128" y="624"/>
                    </a:lnTo>
                    <a:lnTo>
                      <a:pt x="136" y="523"/>
                    </a:lnTo>
                    <a:lnTo>
                      <a:pt x="134" y="422"/>
                    </a:lnTo>
                    <a:lnTo>
                      <a:pt x="132" y="365"/>
                    </a:lnTo>
                    <a:lnTo>
                      <a:pt x="136" y="348"/>
                    </a:lnTo>
                    <a:lnTo>
                      <a:pt x="136" y="268"/>
                    </a:lnTo>
                    <a:lnTo>
                      <a:pt x="165" y="251"/>
                    </a:lnTo>
                    <a:lnTo>
                      <a:pt x="165" y="240"/>
                    </a:lnTo>
                    <a:lnTo>
                      <a:pt x="103" y="131"/>
                    </a:lnTo>
                    <a:lnTo>
                      <a:pt x="72" y="117"/>
                    </a:lnTo>
                    <a:lnTo>
                      <a:pt x="77" y="110"/>
                    </a:lnTo>
                    <a:lnTo>
                      <a:pt x="97" y="105"/>
                    </a:lnTo>
                    <a:lnTo>
                      <a:pt x="97" y="99"/>
                    </a:lnTo>
                    <a:lnTo>
                      <a:pt x="103" y="95"/>
                    </a:lnTo>
                    <a:lnTo>
                      <a:pt x="103" y="87"/>
                    </a:lnTo>
                    <a:lnTo>
                      <a:pt x="108" y="84"/>
                    </a:lnTo>
                    <a:lnTo>
                      <a:pt x="103" y="80"/>
                    </a:lnTo>
                    <a:lnTo>
                      <a:pt x="107" y="77"/>
                    </a:lnTo>
                    <a:lnTo>
                      <a:pt x="97" y="59"/>
                    </a:lnTo>
                    <a:lnTo>
                      <a:pt x="103" y="49"/>
                    </a:lnTo>
                    <a:lnTo>
                      <a:pt x="97" y="38"/>
                    </a:lnTo>
                    <a:lnTo>
                      <a:pt x="107" y="30"/>
                    </a:lnTo>
                    <a:lnTo>
                      <a:pt x="108" y="12"/>
                    </a:lnTo>
                  </a:path>
                </a:pathLst>
              </a:custGeom>
              <a:solidFill>
                <a:srgbClr val="B0D460"/>
              </a:solidFill>
              <a:ln w="12700" cap="rnd" cmpd="sng">
                <a:noFill/>
                <a:prstDash val="solid"/>
                <a:round/>
                <a:headEnd type="none" w="med" len="med"/>
                <a:tailEnd type="none" w="med" len="med"/>
              </a:ln>
            </p:spPr>
            <p:txBody>
              <a:bodyPr/>
              <a:lstStyle/>
              <a:p>
                <a:endParaRPr lang="en-US"/>
              </a:p>
            </p:txBody>
          </p:sp>
          <p:sp>
            <p:nvSpPr>
              <p:cNvPr id="64" name="Freeform 31"/>
              <p:cNvSpPr>
                <a:spLocks/>
              </p:cNvSpPr>
              <p:nvPr/>
            </p:nvSpPr>
            <p:spPr bwMode="auto">
              <a:xfrm>
                <a:off x="2771" y="2258"/>
                <a:ext cx="242" cy="835"/>
              </a:xfrm>
              <a:custGeom>
                <a:avLst/>
                <a:gdLst>
                  <a:gd name="T0" fmla="*/ 93 w 242"/>
                  <a:gd name="T1" fmla="*/ 11 h 835"/>
                  <a:gd name="T2" fmla="*/ 81 w 242"/>
                  <a:gd name="T3" fmla="*/ 57 h 835"/>
                  <a:gd name="T4" fmla="*/ 89 w 242"/>
                  <a:gd name="T5" fmla="*/ 62 h 835"/>
                  <a:gd name="T6" fmla="*/ 97 w 242"/>
                  <a:gd name="T7" fmla="*/ 80 h 835"/>
                  <a:gd name="T8" fmla="*/ 108 w 242"/>
                  <a:gd name="T9" fmla="*/ 108 h 835"/>
                  <a:gd name="T10" fmla="*/ 97 w 242"/>
                  <a:gd name="T11" fmla="*/ 114 h 835"/>
                  <a:gd name="T12" fmla="*/ 43 w 242"/>
                  <a:gd name="T13" fmla="*/ 156 h 835"/>
                  <a:gd name="T14" fmla="*/ 7 w 242"/>
                  <a:gd name="T15" fmla="*/ 409 h 835"/>
                  <a:gd name="T16" fmla="*/ 0 w 242"/>
                  <a:gd name="T17" fmla="*/ 452 h 835"/>
                  <a:gd name="T18" fmla="*/ 15 w 242"/>
                  <a:gd name="T19" fmla="*/ 477 h 835"/>
                  <a:gd name="T20" fmla="*/ 26 w 242"/>
                  <a:gd name="T21" fmla="*/ 483 h 835"/>
                  <a:gd name="T22" fmla="*/ 26 w 242"/>
                  <a:gd name="T23" fmla="*/ 444 h 835"/>
                  <a:gd name="T24" fmla="*/ 26 w 242"/>
                  <a:gd name="T25" fmla="*/ 464 h 835"/>
                  <a:gd name="T26" fmla="*/ 39 w 242"/>
                  <a:gd name="T27" fmla="*/ 450 h 835"/>
                  <a:gd name="T28" fmla="*/ 46 w 242"/>
                  <a:gd name="T29" fmla="*/ 418 h 835"/>
                  <a:gd name="T30" fmla="*/ 78 w 242"/>
                  <a:gd name="T31" fmla="*/ 636 h 835"/>
                  <a:gd name="T32" fmla="*/ 93 w 242"/>
                  <a:gd name="T33" fmla="*/ 769 h 835"/>
                  <a:gd name="T34" fmla="*/ 85 w 242"/>
                  <a:gd name="T35" fmla="*/ 828 h 835"/>
                  <a:gd name="T36" fmla="*/ 124 w 242"/>
                  <a:gd name="T37" fmla="*/ 820 h 835"/>
                  <a:gd name="T38" fmla="*/ 113 w 242"/>
                  <a:gd name="T39" fmla="*/ 744 h 835"/>
                  <a:gd name="T40" fmla="*/ 128 w 242"/>
                  <a:gd name="T41" fmla="*/ 642 h 835"/>
                  <a:gd name="T42" fmla="*/ 132 w 242"/>
                  <a:gd name="T43" fmla="*/ 742 h 835"/>
                  <a:gd name="T44" fmla="*/ 139 w 242"/>
                  <a:gd name="T45" fmla="*/ 812 h 835"/>
                  <a:gd name="T46" fmla="*/ 171 w 242"/>
                  <a:gd name="T47" fmla="*/ 814 h 835"/>
                  <a:gd name="T48" fmla="*/ 183 w 242"/>
                  <a:gd name="T49" fmla="*/ 636 h 835"/>
                  <a:gd name="T50" fmla="*/ 197 w 242"/>
                  <a:gd name="T51" fmla="*/ 619 h 835"/>
                  <a:gd name="T52" fmla="*/ 234 w 242"/>
                  <a:gd name="T53" fmla="*/ 636 h 835"/>
                  <a:gd name="T54" fmla="*/ 214 w 242"/>
                  <a:gd name="T55" fmla="*/ 425 h 835"/>
                  <a:gd name="T56" fmla="*/ 218 w 242"/>
                  <a:gd name="T57" fmla="*/ 384 h 835"/>
                  <a:gd name="T58" fmla="*/ 214 w 242"/>
                  <a:gd name="T59" fmla="*/ 280 h 835"/>
                  <a:gd name="T60" fmla="*/ 160 w 242"/>
                  <a:gd name="T61" fmla="*/ 140 h 835"/>
                  <a:gd name="T62" fmla="*/ 160 w 242"/>
                  <a:gd name="T63" fmla="*/ 91 h 835"/>
                  <a:gd name="T64" fmla="*/ 171 w 242"/>
                  <a:gd name="T65" fmla="*/ 83 h 835"/>
                  <a:gd name="T66" fmla="*/ 183 w 242"/>
                  <a:gd name="T67" fmla="*/ 69 h 835"/>
                  <a:gd name="T68" fmla="*/ 175 w 242"/>
                  <a:gd name="T69" fmla="*/ 11 h 835"/>
                  <a:gd name="T70" fmla="*/ 146 w 242"/>
                  <a:gd name="T71" fmla="*/ 3 h 835"/>
                  <a:gd name="T72" fmla="*/ 121 w 242"/>
                  <a:gd name="T73" fmla="*/ 6 h 8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2"/>
                  <a:gd name="T112" fmla="*/ 0 h 835"/>
                  <a:gd name="T113" fmla="*/ 242 w 242"/>
                  <a:gd name="T114" fmla="*/ 835 h 83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2" h="835">
                    <a:moveTo>
                      <a:pt x="121" y="6"/>
                    </a:moveTo>
                    <a:lnTo>
                      <a:pt x="93" y="11"/>
                    </a:lnTo>
                    <a:lnTo>
                      <a:pt x="81" y="43"/>
                    </a:lnTo>
                    <a:lnTo>
                      <a:pt x="81" y="57"/>
                    </a:lnTo>
                    <a:lnTo>
                      <a:pt x="93" y="57"/>
                    </a:lnTo>
                    <a:lnTo>
                      <a:pt x="89" y="62"/>
                    </a:lnTo>
                    <a:lnTo>
                      <a:pt x="93" y="66"/>
                    </a:lnTo>
                    <a:lnTo>
                      <a:pt x="97" y="80"/>
                    </a:lnTo>
                    <a:lnTo>
                      <a:pt x="100" y="82"/>
                    </a:lnTo>
                    <a:lnTo>
                      <a:pt x="108" y="108"/>
                    </a:lnTo>
                    <a:lnTo>
                      <a:pt x="108" y="114"/>
                    </a:lnTo>
                    <a:lnTo>
                      <a:pt x="97" y="114"/>
                    </a:lnTo>
                    <a:lnTo>
                      <a:pt x="77" y="146"/>
                    </a:lnTo>
                    <a:lnTo>
                      <a:pt x="43" y="156"/>
                    </a:lnTo>
                    <a:lnTo>
                      <a:pt x="26" y="181"/>
                    </a:lnTo>
                    <a:lnTo>
                      <a:pt x="7" y="409"/>
                    </a:lnTo>
                    <a:lnTo>
                      <a:pt x="15" y="412"/>
                    </a:lnTo>
                    <a:lnTo>
                      <a:pt x="0" y="452"/>
                    </a:lnTo>
                    <a:lnTo>
                      <a:pt x="7" y="477"/>
                    </a:lnTo>
                    <a:lnTo>
                      <a:pt x="15" y="477"/>
                    </a:lnTo>
                    <a:lnTo>
                      <a:pt x="19" y="483"/>
                    </a:lnTo>
                    <a:lnTo>
                      <a:pt x="26" y="483"/>
                    </a:lnTo>
                    <a:lnTo>
                      <a:pt x="22" y="459"/>
                    </a:lnTo>
                    <a:lnTo>
                      <a:pt x="26" y="444"/>
                    </a:lnTo>
                    <a:lnTo>
                      <a:pt x="30" y="456"/>
                    </a:lnTo>
                    <a:lnTo>
                      <a:pt x="26" y="464"/>
                    </a:lnTo>
                    <a:lnTo>
                      <a:pt x="31" y="469"/>
                    </a:lnTo>
                    <a:lnTo>
                      <a:pt x="39" y="450"/>
                    </a:lnTo>
                    <a:lnTo>
                      <a:pt x="33" y="416"/>
                    </a:lnTo>
                    <a:lnTo>
                      <a:pt x="46" y="418"/>
                    </a:lnTo>
                    <a:lnTo>
                      <a:pt x="39" y="624"/>
                    </a:lnTo>
                    <a:lnTo>
                      <a:pt x="78" y="636"/>
                    </a:lnTo>
                    <a:lnTo>
                      <a:pt x="97" y="757"/>
                    </a:lnTo>
                    <a:lnTo>
                      <a:pt x="93" y="769"/>
                    </a:lnTo>
                    <a:lnTo>
                      <a:pt x="85" y="819"/>
                    </a:lnTo>
                    <a:lnTo>
                      <a:pt x="85" y="828"/>
                    </a:lnTo>
                    <a:lnTo>
                      <a:pt x="113" y="834"/>
                    </a:lnTo>
                    <a:lnTo>
                      <a:pt x="124" y="820"/>
                    </a:lnTo>
                    <a:lnTo>
                      <a:pt x="117" y="776"/>
                    </a:lnTo>
                    <a:lnTo>
                      <a:pt x="113" y="744"/>
                    </a:lnTo>
                    <a:lnTo>
                      <a:pt x="124" y="641"/>
                    </a:lnTo>
                    <a:lnTo>
                      <a:pt x="128" y="642"/>
                    </a:lnTo>
                    <a:lnTo>
                      <a:pt x="139" y="679"/>
                    </a:lnTo>
                    <a:lnTo>
                      <a:pt x="132" y="742"/>
                    </a:lnTo>
                    <a:lnTo>
                      <a:pt x="124" y="747"/>
                    </a:lnTo>
                    <a:lnTo>
                      <a:pt x="139" y="812"/>
                    </a:lnTo>
                    <a:lnTo>
                      <a:pt x="166" y="819"/>
                    </a:lnTo>
                    <a:lnTo>
                      <a:pt x="171" y="814"/>
                    </a:lnTo>
                    <a:lnTo>
                      <a:pt x="151" y="749"/>
                    </a:lnTo>
                    <a:lnTo>
                      <a:pt x="183" y="636"/>
                    </a:lnTo>
                    <a:lnTo>
                      <a:pt x="197" y="627"/>
                    </a:lnTo>
                    <a:lnTo>
                      <a:pt x="197" y="619"/>
                    </a:lnTo>
                    <a:lnTo>
                      <a:pt x="226" y="621"/>
                    </a:lnTo>
                    <a:lnTo>
                      <a:pt x="234" y="636"/>
                    </a:lnTo>
                    <a:lnTo>
                      <a:pt x="241" y="627"/>
                    </a:lnTo>
                    <a:lnTo>
                      <a:pt x="214" y="425"/>
                    </a:lnTo>
                    <a:lnTo>
                      <a:pt x="218" y="426"/>
                    </a:lnTo>
                    <a:lnTo>
                      <a:pt x="218" y="384"/>
                    </a:lnTo>
                    <a:lnTo>
                      <a:pt x="222" y="379"/>
                    </a:lnTo>
                    <a:lnTo>
                      <a:pt x="214" y="280"/>
                    </a:lnTo>
                    <a:lnTo>
                      <a:pt x="206" y="163"/>
                    </a:lnTo>
                    <a:lnTo>
                      <a:pt x="160" y="140"/>
                    </a:lnTo>
                    <a:lnTo>
                      <a:pt x="147" y="114"/>
                    </a:lnTo>
                    <a:lnTo>
                      <a:pt x="160" y="91"/>
                    </a:lnTo>
                    <a:lnTo>
                      <a:pt x="166" y="94"/>
                    </a:lnTo>
                    <a:lnTo>
                      <a:pt x="171" y="83"/>
                    </a:lnTo>
                    <a:lnTo>
                      <a:pt x="171" y="70"/>
                    </a:lnTo>
                    <a:lnTo>
                      <a:pt x="183" y="69"/>
                    </a:lnTo>
                    <a:lnTo>
                      <a:pt x="186" y="36"/>
                    </a:lnTo>
                    <a:lnTo>
                      <a:pt x="175" y="11"/>
                    </a:lnTo>
                    <a:lnTo>
                      <a:pt x="163" y="3"/>
                    </a:lnTo>
                    <a:lnTo>
                      <a:pt x="146" y="3"/>
                    </a:lnTo>
                    <a:lnTo>
                      <a:pt x="133" y="0"/>
                    </a:lnTo>
                    <a:lnTo>
                      <a:pt x="121" y="6"/>
                    </a:lnTo>
                  </a:path>
                </a:pathLst>
              </a:custGeom>
              <a:solidFill>
                <a:srgbClr val="B0D460"/>
              </a:solidFill>
              <a:ln w="12700" cap="rnd" cmpd="sng">
                <a:noFill/>
                <a:prstDash val="solid"/>
                <a:round/>
                <a:headEnd type="none" w="med" len="med"/>
                <a:tailEnd type="none" w="med" len="med"/>
              </a:ln>
            </p:spPr>
            <p:txBody>
              <a:bodyPr/>
              <a:lstStyle/>
              <a:p>
                <a:endParaRPr lang="en-US"/>
              </a:p>
            </p:txBody>
          </p:sp>
          <p:sp>
            <p:nvSpPr>
              <p:cNvPr id="65" name="Freeform 32"/>
              <p:cNvSpPr>
                <a:spLocks/>
              </p:cNvSpPr>
              <p:nvPr/>
            </p:nvSpPr>
            <p:spPr bwMode="auto">
              <a:xfrm>
                <a:off x="4083" y="2250"/>
                <a:ext cx="268" cy="851"/>
              </a:xfrm>
              <a:custGeom>
                <a:avLst/>
                <a:gdLst>
                  <a:gd name="T0" fmla="*/ 163 w 268"/>
                  <a:gd name="T1" fmla="*/ 11 h 851"/>
                  <a:gd name="T2" fmla="*/ 176 w 268"/>
                  <a:gd name="T3" fmla="*/ 58 h 851"/>
                  <a:gd name="T4" fmla="*/ 167 w 268"/>
                  <a:gd name="T5" fmla="*/ 63 h 851"/>
                  <a:gd name="T6" fmla="*/ 159 w 268"/>
                  <a:gd name="T7" fmla="*/ 81 h 851"/>
                  <a:gd name="T8" fmla="*/ 145 w 268"/>
                  <a:gd name="T9" fmla="*/ 110 h 851"/>
                  <a:gd name="T10" fmla="*/ 159 w 268"/>
                  <a:gd name="T11" fmla="*/ 116 h 851"/>
                  <a:gd name="T12" fmla="*/ 219 w 268"/>
                  <a:gd name="T13" fmla="*/ 159 h 851"/>
                  <a:gd name="T14" fmla="*/ 258 w 268"/>
                  <a:gd name="T15" fmla="*/ 417 h 851"/>
                  <a:gd name="T16" fmla="*/ 267 w 268"/>
                  <a:gd name="T17" fmla="*/ 461 h 851"/>
                  <a:gd name="T18" fmla="*/ 250 w 268"/>
                  <a:gd name="T19" fmla="*/ 486 h 851"/>
                  <a:gd name="T20" fmla="*/ 237 w 268"/>
                  <a:gd name="T21" fmla="*/ 492 h 851"/>
                  <a:gd name="T22" fmla="*/ 237 w 268"/>
                  <a:gd name="T23" fmla="*/ 453 h 851"/>
                  <a:gd name="T24" fmla="*/ 237 w 268"/>
                  <a:gd name="T25" fmla="*/ 472 h 851"/>
                  <a:gd name="T26" fmla="*/ 223 w 268"/>
                  <a:gd name="T27" fmla="*/ 458 h 851"/>
                  <a:gd name="T28" fmla="*/ 215 w 268"/>
                  <a:gd name="T29" fmla="*/ 426 h 851"/>
                  <a:gd name="T30" fmla="*/ 180 w 268"/>
                  <a:gd name="T31" fmla="*/ 648 h 851"/>
                  <a:gd name="T32" fmla="*/ 163 w 268"/>
                  <a:gd name="T33" fmla="*/ 784 h 851"/>
                  <a:gd name="T34" fmla="*/ 172 w 268"/>
                  <a:gd name="T35" fmla="*/ 845 h 851"/>
                  <a:gd name="T36" fmla="*/ 129 w 268"/>
                  <a:gd name="T37" fmla="*/ 836 h 851"/>
                  <a:gd name="T38" fmla="*/ 141 w 268"/>
                  <a:gd name="T39" fmla="*/ 759 h 851"/>
                  <a:gd name="T40" fmla="*/ 124 w 268"/>
                  <a:gd name="T41" fmla="*/ 655 h 851"/>
                  <a:gd name="T42" fmla="*/ 120 w 268"/>
                  <a:gd name="T43" fmla="*/ 756 h 851"/>
                  <a:gd name="T44" fmla="*/ 112 w 268"/>
                  <a:gd name="T45" fmla="*/ 827 h 851"/>
                  <a:gd name="T46" fmla="*/ 77 w 268"/>
                  <a:gd name="T47" fmla="*/ 831 h 851"/>
                  <a:gd name="T48" fmla="*/ 63 w 268"/>
                  <a:gd name="T49" fmla="*/ 648 h 851"/>
                  <a:gd name="T50" fmla="*/ 48 w 268"/>
                  <a:gd name="T51" fmla="*/ 631 h 851"/>
                  <a:gd name="T52" fmla="*/ 8 w 268"/>
                  <a:gd name="T53" fmla="*/ 648 h 851"/>
                  <a:gd name="T54" fmla="*/ 30 w 268"/>
                  <a:gd name="T55" fmla="*/ 433 h 851"/>
                  <a:gd name="T56" fmla="*/ 25 w 268"/>
                  <a:gd name="T57" fmla="*/ 392 h 851"/>
                  <a:gd name="T58" fmla="*/ 29 w 268"/>
                  <a:gd name="T59" fmla="*/ 285 h 851"/>
                  <a:gd name="T60" fmla="*/ 89 w 268"/>
                  <a:gd name="T61" fmla="*/ 143 h 851"/>
                  <a:gd name="T62" fmla="*/ 89 w 268"/>
                  <a:gd name="T63" fmla="*/ 93 h 851"/>
                  <a:gd name="T64" fmla="*/ 77 w 268"/>
                  <a:gd name="T65" fmla="*/ 84 h 851"/>
                  <a:gd name="T66" fmla="*/ 63 w 268"/>
                  <a:gd name="T67" fmla="*/ 70 h 851"/>
                  <a:gd name="T68" fmla="*/ 72 w 268"/>
                  <a:gd name="T69" fmla="*/ 11 h 851"/>
                  <a:gd name="T70" fmla="*/ 105 w 268"/>
                  <a:gd name="T71" fmla="*/ 2 h 851"/>
                  <a:gd name="T72" fmla="*/ 132 w 268"/>
                  <a:gd name="T73" fmla="*/ 6 h 8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8"/>
                  <a:gd name="T112" fmla="*/ 0 h 851"/>
                  <a:gd name="T113" fmla="*/ 268 w 268"/>
                  <a:gd name="T114" fmla="*/ 851 h 85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8" h="851">
                    <a:moveTo>
                      <a:pt x="132" y="6"/>
                    </a:moveTo>
                    <a:lnTo>
                      <a:pt x="163" y="11"/>
                    </a:lnTo>
                    <a:lnTo>
                      <a:pt x="176" y="44"/>
                    </a:lnTo>
                    <a:lnTo>
                      <a:pt x="176" y="58"/>
                    </a:lnTo>
                    <a:lnTo>
                      <a:pt x="163" y="58"/>
                    </a:lnTo>
                    <a:lnTo>
                      <a:pt x="167" y="63"/>
                    </a:lnTo>
                    <a:lnTo>
                      <a:pt x="163" y="67"/>
                    </a:lnTo>
                    <a:lnTo>
                      <a:pt x="159" y="81"/>
                    </a:lnTo>
                    <a:lnTo>
                      <a:pt x="154" y="83"/>
                    </a:lnTo>
                    <a:lnTo>
                      <a:pt x="145" y="110"/>
                    </a:lnTo>
                    <a:lnTo>
                      <a:pt x="145" y="116"/>
                    </a:lnTo>
                    <a:lnTo>
                      <a:pt x="159" y="116"/>
                    </a:lnTo>
                    <a:lnTo>
                      <a:pt x="181" y="148"/>
                    </a:lnTo>
                    <a:lnTo>
                      <a:pt x="219" y="159"/>
                    </a:lnTo>
                    <a:lnTo>
                      <a:pt x="237" y="185"/>
                    </a:lnTo>
                    <a:lnTo>
                      <a:pt x="258" y="417"/>
                    </a:lnTo>
                    <a:lnTo>
                      <a:pt x="249" y="420"/>
                    </a:lnTo>
                    <a:lnTo>
                      <a:pt x="267" y="461"/>
                    </a:lnTo>
                    <a:lnTo>
                      <a:pt x="258" y="486"/>
                    </a:lnTo>
                    <a:lnTo>
                      <a:pt x="250" y="486"/>
                    </a:lnTo>
                    <a:lnTo>
                      <a:pt x="245" y="492"/>
                    </a:lnTo>
                    <a:lnTo>
                      <a:pt x="237" y="492"/>
                    </a:lnTo>
                    <a:lnTo>
                      <a:pt x="241" y="468"/>
                    </a:lnTo>
                    <a:lnTo>
                      <a:pt x="237" y="453"/>
                    </a:lnTo>
                    <a:lnTo>
                      <a:pt x="233" y="465"/>
                    </a:lnTo>
                    <a:lnTo>
                      <a:pt x="237" y="472"/>
                    </a:lnTo>
                    <a:lnTo>
                      <a:pt x="232" y="478"/>
                    </a:lnTo>
                    <a:lnTo>
                      <a:pt x="223" y="458"/>
                    </a:lnTo>
                    <a:lnTo>
                      <a:pt x="229" y="424"/>
                    </a:lnTo>
                    <a:lnTo>
                      <a:pt x="215" y="426"/>
                    </a:lnTo>
                    <a:lnTo>
                      <a:pt x="223" y="637"/>
                    </a:lnTo>
                    <a:lnTo>
                      <a:pt x="180" y="648"/>
                    </a:lnTo>
                    <a:lnTo>
                      <a:pt x="159" y="771"/>
                    </a:lnTo>
                    <a:lnTo>
                      <a:pt x="163" y="784"/>
                    </a:lnTo>
                    <a:lnTo>
                      <a:pt x="172" y="835"/>
                    </a:lnTo>
                    <a:lnTo>
                      <a:pt x="172" y="845"/>
                    </a:lnTo>
                    <a:lnTo>
                      <a:pt x="141" y="850"/>
                    </a:lnTo>
                    <a:lnTo>
                      <a:pt x="129" y="836"/>
                    </a:lnTo>
                    <a:lnTo>
                      <a:pt x="136" y="791"/>
                    </a:lnTo>
                    <a:lnTo>
                      <a:pt x="141" y="759"/>
                    </a:lnTo>
                    <a:lnTo>
                      <a:pt x="128" y="654"/>
                    </a:lnTo>
                    <a:lnTo>
                      <a:pt x="124" y="655"/>
                    </a:lnTo>
                    <a:lnTo>
                      <a:pt x="112" y="692"/>
                    </a:lnTo>
                    <a:lnTo>
                      <a:pt x="120" y="756"/>
                    </a:lnTo>
                    <a:lnTo>
                      <a:pt x="129" y="762"/>
                    </a:lnTo>
                    <a:lnTo>
                      <a:pt x="112" y="827"/>
                    </a:lnTo>
                    <a:lnTo>
                      <a:pt x="81" y="836"/>
                    </a:lnTo>
                    <a:lnTo>
                      <a:pt x="77" y="831"/>
                    </a:lnTo>
                    <a:lnTo>
                      <a:pt x="98" y="763"/>
                    </a:lnTo>
                    <a:lnTo>
                      <a:pt x="63" y="648"/>
                    </a:lnTo>
                    <a:lnTo>
                      <a:pt x="48" y="639"/>
                    </a:lnTo>
                    <a:lnTo>
                      <a:pt x="48" y="631"/>
                    </a:lnTo>
                    <a:lnTo>
                      <a:pt x="17" y="633"/>
                    </a:lnTo>
                    <a:lnTo>
                      <a:pt x="8" y="648"/>
                    </a:lnTo>
                    <a:lnTo>
                      <a:pt x="0" y="639"/>
                    </a:lnTo>
                    <a:lnTo>
                      <a:pt x="30" y="433"/>
                    </a:lnTo>
                    <a:lnTo>
                      <a:pt x="25" y="434"/>
                    </a:lnTo>
                    <a:lnTo>
                      <a:pt x="25" y="392"/>
                    </a:lnTo>
                    <a:lnTo>
                      <a:pt x="20" y="386"/>
                    </a:lnTo>
                    <a:lnTo>
                      <a:pt x="29" y="285"/>
                    </a:lnTo>
                    <a:lnTo>
                      <a:pt x="39" y="166"/>
                    </a:lnTo>
                    <a:lnTo>
                      <a:pt x="89" y="143"/>
                    </a:lnTo>
                    <a:lnTo>
                      <a:pt x="103" y="116"/>
                    </a:lnTo>
                    <a:lnTo>
                      <a:pt x="89" y="93"/>
                    </a:lnTo>
                    <a:lnTo>
                      <a:pt x="81" y="95"/>
                    </a:lnTo>
                    <a:lnTo>
                      <a:pt x="77" y="84"/>
                    </a:lnTo>
                    <a:lnTo>
                      <a:pt x="77" y="71"/>
                    </a:lnTo>
                    <a:lnTo>
                      <a:pt x="63" y="70"/>
                    </a:lnTo>
                    <a:lnTo>
                      <a:pt x="60" y="36"/>
                    </a:lnTo>
                    <a:lnTo>
                      <a:pt x="72" y="11"/>
                    </a:lnTo>
                    <a:lnTo>
                      <a:pt x="85" y="2"/>
                    </a:lnTo>
                    <a:lnTo>
                      <a:pt x="105" y="2"/>
                    </a:lnTo>
                    <a:lnTo>
                      <a:pt x="118" y="0"/>
                    </a:lnTo>
                    <a:lnTo>
                      <a:pt x="132" y="6"/>
                    </a:lnTo>
                  </a:path>
                </a:pathLst>
              </a:custGeom>
              <a:solidFill>
                <a:srgbClr val="B0D460"/>
              </a:solidFill>
              <a:ln w="12700" cap="rnd" cmpd="sng">
                <a:noFill/>
                <a:prstDash val="solid"/>
                <a:round/>
                <a:headEnd type="none" w="med" len="med"/>
                <a:tailEnd type="none" w="med" len="med"/>
              </a:ln>
            </p:spPr>
            <p:txBody>
              <a:bodyPr/>
              <a:lstStyle/>
              <a:p>
                <a:endParaRPr lang="en-US"/>
              </a:p>
            </p:txBody>
          </p:sp>
        </p:grpSp>
        <p:sp>
          <p:nvSpPr>
            <p:cNvPr id="10" name="Freeform 34"/>
            <p:cNvSpPr>
              <a:spLocks/>
            </p:cNvSpPr>
            <p:nvPr/>
          </p:nvSpPr>
          <p:spPr bwMode="auto">
            <a:xfrm>
              <a:off x="3087" y="2118"/>
              <a:ext cx="134" cy="601"/>
            </a:xfrm>
            <a:custGeom>
              <a:avLst/>
              <a:gdLst>
                <a:gd name="T0" fmla="*/ 30 w 134"/>
                <a:gd name="T1" fmla="*/ 11 h 601"/>
                <a:gd name="T2" fmla="*/ 30 w 134"/>
                <a:gd name="T3" fmla="*/ 27 h 601"/>
                <a:gd name="T4" fmla="*/ 33 w 134"/>
                <a:gd name="T5" fmla="*/ 31 h 601"/>
                <a:gd name="T6" fmla="*/ 27 w 134"/>
                <a:gd name="T7" fmla="*/ 42 h 601"/>
                <a:gd name="T8" fmla="*/ 30 w 134"/>
                <a:gd name="T9" fmla="*/ 46 h 601"/>
                <a:gd name="T10" fmla="*/ 30 w 134"/>
                <a:gd name="T11" fmla="*/ 51 h 601"/>
                <a:gd name="T12" fmla="*/ 34 w 134"/>
                <a:gd name="T13" fmla="*/ 67 h 601"/>
                <a:gd name="T14" fmla="*/ 34 w 134"/>
                <a:gd name="T15" fmla="*/ 70 h 601"/>
                <a:gd name="T16" fmla="*/ 10 w 134"/>
                <a:gd name="T17" fmla="*/ 86 h 601"/>
                <a:gd name="T18" fmla="*/ 0 w 134"/>
                <a:gd name="T19" fmla="*/ 211 h 601"/>
                <a:gd name="T20" fmla="*/ 13 w 134"/>
                <a:gd name="T21" fmla="*/ 232 h 601"/>
                <a:gd name="T22" fmla="*/ 8 w 134"/>
                <a:gd name="T23" fmla="*/ 300 h 601"/>
                <a:gd name="T24" fmla="*/ 17 w 134"/>
                <a:gd name="T25" fmla="*/ 307 h 601"/>
                <a:gd name="T26" fmla="*/ 22 w 134"/>
                <a:gd name="T27" fmla="*/ 413 h 601"/>
                <a:gd name="T28" fmla="*/ 28 w 134"/>
                <a:gd name="T29" fmla="*/ 519 h 601"/>
                <a:gd name="T30" fmla="*/ 25 w 134"/>
                <a:gd name="T31" fmla="*/ 525 h 601"/>
                <a:gd name="T32" fmla="*/ 2 w 134"/>
                <a:gd name="T33" fmla="*/ 545 h 601"/>
                <a:gd name="T34" fmla="*/ 5 w 134"/>
                <a:gd name="T35" fmla="*/ 548 h 601"/>
                <a:gd name="T36" fmla="*/ 13 w 134"/>
                <a:gd name="T37" fmla="*/ 553 h 601"/>
                <a:gd name="T38" fmla="*/ 28 w 134"/>
                <a:gd name="T39" fmla="*/ 548 h 601"/>
                <a:gd name="T40" fmla="*/ 41 w 134"/>
                <a:gd name="T41" fmla="*/ 541 h 601"/>
                <a:gd name="T42" fmla="*/ 52 w 134"/>
                <a:gd name="T43" fmla="*/ 537 h 601"/>
                <a:gd name="T44" fmla="*/ 52 w 134"/>
                <a:gd name="T45" fmla="*/ 555 h 601"/>
                <a:gd name="T46" fmla="*/ 57 w 134"/>
                <a:gd name="T47" fmla="*/ 555 h 601"/>
                <a:gd name="T48" fmla="*/ 49 w 134"/>
                <a:gd name="T49" fmla="*/ 571 h 601"/>
                <a:gd name="T50" fmla="*/ 53 w 134"/>
                <a:gd name="T51" fmla="*/ 596 h 601"/>
                <a:gd name="T52" fmla="*/ 61 w 134"/>
                <a:gd name="T53" fmla="*/ 600 h 601"/>
                <a:gd name="T54" fmla="*/ 75 w 134"/>
                <a:gd name="T55" fmla="*/ 579 h 601"/>
                <a:gd name="T56" fmla="*/ 75 w 134"/>
                <a:gd name="T57" fmla="*/ 563 h 601"/>
                <a:gd name="T58" fmla="*/ 79 w 134"/>
                <a:gd name="T59" fmla="*/ 562 h 601"/>
                <a:gd name="T60" fmla="*/ 85 w 134"/>
                <a:gd name="T61" fmla="*/ 425 h 601"/>
                <a:gd name="T62" fmla="*/ 79 w 134"/>
                <a:gd name="T63" fmla="*/ 412 h 601"/>
                <a:gd name="T64" fmla="*/ 95 w 134"/>
                <a:gd name="T65" fmla="*/ 320 h 601"/>
                <a:gd name="T66" fmla="*/ 105 w 134"/>
                <a:gd name="T67" fmla="*/ 316 h 601"/>
                <a:gd name="T68" fmla="*/ 108 w 134"/>
                <a:gd name="T69" fmla="*/ 221 h 601"/>
                <a:gd name="T70" fmla="*/ 133 w 134"/>
                <a:gd name="T71" fmla="*/ 210 h 601"/>
                <a:gd name="T72" fmla="*/ 123 w 134"/>
                <a:gd name="T73" fmla="*/ 107 h 601"/>
                <a:gd name="T74" fmla="*/ 84 w 134"/>
                <a:gd name="T75" fmla="*/ 79 h 601"/>
                <a:gd name="T76" fmla="*/ 75 w 134"/>
                <a:gd name="T77" fmla="*/ 69 h 601"/>
                <a:gd name="T78" fmla="*/ 75 w 134"/>
                <a:gd name="T79" fmla="*/ 60 h 601"/>
                <a:gd name="T80" fmla="*/ 78 w 134"/>
                <a:gd name="T81" fmla="*/ 53 h 601"/>
                <a:gd name="T82" fmla="*/ 82 w 134"/>
                <a:gd name="T83" fmla="*/ 47 h 601"/>
                <a:gd name="T84" fmla="*/ 86 w 134"/>
                <a:gd name="T85" fmla="*/ 40 h 601"/>
                <a:gd name="T86" fmla="*/ 89 w 134"/>
                <a:gd name="T87" fmla="*/ 33 h 601"/>
                <a:gd name="T88" fmla="*/ 89 w 134"/>
                <a:gd name="T89" fmla="*/ 26 h 601"/>
                <a:gd name="T90" fmla="*/ 86 w 134"/>
                <a:gd name="T91" fmla="*/ 18 h 601"/>
                <a:gd name="T92" fmla="*/ 82 w 134"/>
                <a:gd name="T93" fmla="*/ 10 h 601"/>
                <a:gd name="T94" fmla="*/ 75 w 134"/>
                <a:gd name="T95" fmla="*/ 4 h 601"/>
                <a:gd name="T96" fmla="*/ 67 w 134"/>
                <a:gd name="T97" fmla="*/ 0 h 601"/>
                <a:gd name="T98" fmla="*/ 58 w 134"/>
                <a:gd name="T99" fmla="*/ 0 h 601"/>
                <a:gd name="T100" fmla="*/ 49 w 134"/>
                <a:gd name="T101" fmla="*/ 1 h 601"/>
                <a:gd name="T102" fmla="*/ 41 w 134"/>
                <a:gd name="T103" fmla="*/ 4 h 601"/>
                <a:gd name="T104" fmla="*/ 30 w 134"/>
                <a:gd name="T105" fmla="*/ 11 h 60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4"/>
                <a:gd name="T160" fmla="*/ 0 h 601"/>
                <a:gd name="T161" fmla="*/ 134 w 134"/>
                <a:gd name="T162" fmla="*/ 601 h 60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4" h="601">
                  <a:moveTo>
                    <a:pt x="30" y="11"/>
                  </a:moveTo>
                  <a:lnTo>
                    <a:pt x="30" y="27"/>
                  </a:lnTo>
                  <a:lnTo>
                    <a:pt x="33" y="31"/>
                  </a:lnTo>
                  <a:lnTo>
                    <a:pt x="27" y="42"/>
                  </a:lnTo>
                  <a:lnTo>
                    <a:pt x="30" y="46"/>
                  </a:lnTo>
                  <a:lnTo>
                    <a:pt x="30" y="51"/>
                  </a:lnTo>
                  <a:lnTo>
                    <a:pt x="34" y="67"/>
                  </a:lnTo>
                  <a:lnTo>
                    <a:pt x="34" y="70"/>
                  </a:lnTo>
                  <a:lnTo>
                    <a:pt x="10" y="86"/>
                  </a:lnTo>
                  <a:lnTo>
                    <a:pt x="0" y="211"/>
                  </a:lnTo>
                  <a:lnTo>
                    <a:pt x="13" y="232"/>
                  </a:lnTo>
                  <a:lnTo>
                    <a:pt x="8" y="300"/>
                  </a:lnTo>
                  <a:lnTo>
                    <a:pt x="17" y="307"/>
                  </a:lnTo>
                  <a:lnTo>
                    <a:pt x="22" y="413"/>
                  </a:lnTo>
                  <a:lnTo>
                    <a:pt x="28" y="519"/>
                  </a:lnTo>
                  <a:lnTo>
                    <a:pt x="25" y="525"/>
                  </a:lnTo>
                  <a:lnTo>
                    <a:pt x="2" y="545"/>
                  </a:lnTo>
                  <a:lnTo>
                    <a:pt x="5" y="548"/>
                  </a:lnTo>
                  <a:lnTo>
                    <a:pt x="13" y="553"/>
                  </a:lnTo>
                  <a:lnTo>
                    <a:pt x="28" y="548"/>
                  </a:lnTo>
                  <a:lnTo>
                    <a:pt x="41" y="541"/>
                  </a:lnTo>
                  <a:lnTo>
                    <a:pt x="52" y="537"/>
                  </a:lnTo>
                  <a:lnTo>
                    <a:pt x="52" y="555"/>
                  </a:lnTo>
                  <a:lnTo>
                    <a:pt x="57" y="555"/>
                  </a:lnTo>
                  <a:lnTo>
                    <a:pt x="49" y="571"/>
                  </a:lnTo>
                  <a:lnTo>
                    <a:pt x="53" y="596"/>
                  </a:lnTo>
                  <a:lnTo>
                    <a:pt x="61" y="600"/>
                  </a:lnTo>
                  <a:lnTo>
                    <a:pt x="75" y="579"/>
                  </a:lnTo>
                  <a:lnTo>
                    <a:pt x="75" y="563"/>
                  </a:lnTo>
                  <a:lnTo>
                    <a:pt x="79" y="562"/>
                  </a:lnTo>
                  <a:lnTo>
                    <a:pt x="85" y="425"/>
                  </a:lnTo>
                  <a:lnTo>
                    <a:pt x="79" y="412"/>
                  </a:lnTo>
                  <a:lnTo>
                    <a:pt x="95" y="320"/>
                  </a:lnTo>
                  <a:lnTo>
                    <a:pt x="105" y="316"/>
                  </a:lnTo>
                  <a:lnTo>
                    <a:pt x="108" y="221"/>
                  </a:lnTo>
                  <a:lnTo>
                    <a:pt x="133" y="210"/>
                  </a:lnTo>
                  <a:lnTo>
                    <a:pt x="123" y="107"/>
                  </a:lnTo>
                  <a:lnTo>
                    <a:pt x="84" y="79"/>
                  </a:lnTo>
                  <a:lnTo>
                    <a:pt x="75" y="69"/>
                  </a:lnTo>
                  <a:lnTo>
                    <a:pt x="75" y="60"/>
                  </a:lnTo>
                  <a:lnTo>
                    <a:pt x="78" y="53"/>
                  </a:lnTo>
                  <a:lnTo>
                    <a:pt x="82" y="47"/>
                  </a:lnTo>
                  <a:lnTo>
                    <a:pt x="86" y="40"/>
                  </a:lnTo>
                  <a:lnTo>
                    <a:pt x="89" y="33"/>
                  </a:lnTo>
                  <a:lnTo>
                    <a:pt x="89" y="26"/>
                  </a:lnTo>
                  <a:lnTo>
                    <a:pt x="86" y="18"/>
                  </a:lnTo>
                  <a:lnTo>
                    <a:pt x="82" y="10"/>
                  </a:lnTo>
                  <a:lnTo>
                    <a:pt x="75" y="4"/>
                  </a:lnTo>
                  <a:lnTo>
                    <a:pt x="67" y="0"/>
                  </a:lnTo>
                  <a:lnTo>
                    <a:pt x="58" y="0"/>
                  </a:lnTo>
                  <a:lnTo>
                    <a:pt x="49" y="1"/>
                  </a:lnTo>
                  <a:lnTo>
                    <a:pt x="41" y="4"/>
                  </a:lnTo>
                  <a:lnTo>
                    <a:pt x="30" y="11"/>
                  </a:lnTo>
                </a:path>
              </a:pathLst>
            </a:custGeom>
            <a:solidFill>
              <a:srgbClr val="C5AED3"/>
            </a:solidFill>
            <a:ln w="12700" cap="rnd" cmpd="sng">
              <a:noFill/>
              <a:prstDash val="solid"/>
              <a:round/>
              <a:headEnd type="none" w="med" len="med"/>
              <a:tailEnd type="none" w="med" len="med"/>
            </a:ln>
          </p:spPr>
          <p:txBody>
            <a:bodyPr/>
            <a:lstStyle/>
            <a:p>
              <a:endParaRPr lang="en-US"/>
            </a:p>
          </p:txBody>
        </p:sp>
        <p:grpSp>
          <p:nvGrpSpPr>
            <p:cNvPr id="11" name="Group 39"/>
            <p:cNvGrpSpPr>
              <a:grpSpLocks/>
            </p:cNvGrpSpPr>
            <p:nvPr/>
          </p:nvGrpSpPr>
          <p:grpSpPr bwMode="auto">
            <a:xfrm>
              <a:off x="2851" y="1824"/>
              <a:ext cx="893" cy="924"/>
              <a:chOff x="3210" y="2435"/>
              <a:chExt cx="893" cy="924"/>
            </a:xfrm>
          </p:grpSpPr>
          <p:sp>
            <p:nvSpPr>
              <p:cNvPr id="54" name="Freeform 36"/>
              <p:cNvSpPr>
                <a:spLocks/>
              </p:cNvSpPr>
              <p:nvPr/>
            </p:nvSpPr>
            <p:spPr bwMode="auto">
              <a:xfrm>
                <a:off x="3503" y="2438"/>
                <a:ext cx="268" cy="919"/>
              </a:xfrm>
              <a:custGeom>
                <a:avLst/>
                <a:gdLst>
                  <a:gd name="T0" fmla="*/ 104 w 268"/>
                  <a:gd name="T1" fmla="*/ 13 h 919"/>
                  <a:gd name="T2" fmla="*/ 91 w 268"/>
                  <a:gd name="T3" fmla="*/ 63 h 919"/>
                  <a:gd name="T4" fmla="*/ 100 w 268"/>
                  <a:gd name="T5" fmla="*/ 68 h 919"/>
                  <a:gd name="T6" fmla="*/ 108 w 268"/>
                  <a:gd name="T7" fmla="*/ 88 h 919"/>
                  <a:gd name="T8" fmla="*/ 121 w 268"/>
                  <a:gd name="T9" fmla="*/ 119 h 919"/>
                  <a:gd name="T10" fmla="*/ 108 w 268"/>
                  <a:gd name="T11" fmla="*/ 125 h 919"/>
                  <a:gd name="T12" fmla="*/ 48 w 268"/>
                  <a:gd name="T13" fmla="*/ 172 h 919"/>
                  <a:gd name="T14" fmla="*/ 9 w 268"/>
                  <a:gd name="T15" fmla="*/ 451 h 919"/>
                  <a:gd name="T16" fmla="*/ 0 w 268"/>
                  <a:gd name="T17" fmla="*/ 498 h 919"/>
                  <a:gd name="T18" fmla="*/ 17 w 268"/>
                  <a:gd name="T19" fmla="*/ 525 h 919"/>
                  <a:gd name="T20" fmla="*/ 30 w 268"/>
                  <a:gd name="T21" fmla="*/ 531 h 919"/>
                  <a:gd name="T22" fmla="*/ 30 w 268"/>
                  <a:gd name="T23" fmla="*/ 489 h 919"/>
                  <a:gd name="T24" fmla="*/ 30 w 268"/>
                  <a:gd name="T25" fmla="*/ 510 h 919"/>
                  <a:gd name="T26" fmla="*/ 44 w 268"/>
                  <a:gd name="T27" fmla="*/ 494 h 919"/>
                  <a:gd name="T28" fmla="*/ 52 w 268"/>
                  <a:gd name="T29" fmla="*/ 460 h 919"/>
                  <a:gd name="T30" fmla="*/ 87 w 268"/>
                  <a:gd name="T31" fmla="*/ 700 h 919"/>
                  <a:gd name="T32" fmla="*/ 104 w 268"/>
                  <a:gd name="T33" fmla="*/ 846 h 919"/>
                  <a:gd name="T34" fmla="*/ 95 w 268"/>
                  <a:gd name="T35" fmla="*/ 911 h 919"/>
                  <a:gd name="T36" fmla="*/ 138 w 268"/>
                  <a:gd name="T37" fmla="*/ 902 h 919"/>
                  <a:gd name="T38" fmla="*/ 125 w 268"/>
                  <a:gd name="T39" fmla="*/ 819 h 919"/>
                  <a:gd name="T40" fmla="*/ 142 w 268"/>
                  <a:gd name="T41" fmla="*/ 707 h 919"/>
                  <a:gd name="T42" fmla="*/ 147 w 268"/>
                  <a:gd name="T43" fmla="*/ 816 h 919"/>
                  <a:gd name="T44" fmla="*/ 155 w 268"/>
                  <a:gd name="T45" fmla="*/ 893 h 919"/>
                  <a:gd name="T46" fmla="*/ 190 w 268"/>
                  <a:gd name="T47" fmla="*/ 896 h 919"/>
                  <a:gd name="T48" fmla="*/ 203 w 268"/>
                  <a:gd name="T49" fmla="*/ 700 h 919"/>
                  <a:gd name="T50" fmla="*/ 219 w 268"/>
                  <a:gd name="T51" fmla="*/ 682 h 919"/>
                  <a:gd name="T52" fmla="*/ 259 w 268"/>
                  <a:gd name="T53" fmla="*/ 700 h 919"/>
                  <a:gd name="T54" fmla="*/ 237 w 268"/>
                  <a:gd name="T55" fmla="*/ 468 h 919"/>
                  <a:gd name="T56" fmla="*/ 242 w 268"/>
                  <a:gd name="T57" fmla="*/ 423 h 919"/>
                  <a:gd name="T58" fmla="*/ 238 w 268"/>
                  <a:gd name="T59" fmla="*/ 308 h 919"/>
                  <a:gd name="T60" fmla="*/ 178 w 268"/>
                  <a:gd name="T61" fmla="*/ 154 h 919"/>
                  <a:gd name="T62" fmla="*/ 177 w 268"/>
                  <a:gd name="T63" fmla="*/ 100 h 919"/>
                  <a:gd name="T64" fmla="*/ 190 w 268"/>
                  <a:gd name="T65" fmla="*/ 90 h 919"/>
                  <a:gd name="T66" fmla="*/ 203 w 268"/>
                  <a:gd name="T67" fmla="*/ 75 h 919"/>
                  <a:gd name="T68" fmla="*/ 194 w 268"/>
                  <a:gd name="T69" fmla="*/ 13 h 919"/>
                  <a:gd name="T70" fmla="*/ 162 w 268"/>
                  <a:gd name="T71" fmla="*/ 4 h 919"/>
                  <a:gd name="T72" fmla="*/ 135 w 268"/>
                  <a:gd name="T73" fmla="*/ 7 h 9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8"/>
                  <a:gd name="T112" fmla="*/ 0 h 919"/>
                  <a:gd name="T113" fmla="*/ 268 w 268"/>
                  <a:gd name="T114" fmla="*/ 919 h 9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8" h="919">
                    <a:moveTo>
                      <a:pt x="135" y="7"/>
                    </a:moveTo>
                    <a:lnTo>
                      <a:pt x="104" y="13"/>
                    </a:lnTo>
                    <a:lnTo>
                      <a:pt x="91" y="48"/>
                    </a:lnTo>
                    <a:lnTo>
                      <a:pt x="91" y="63"/>
                    </a:lnTo>
                    <a:lnTo>
                      <a:pt x="104" y="63"/>
                    </a:lnTo>
                    <a:lnTo>
                      <a:pt x="100" y="68"/>
                    </a:lnTo>
                    <a:lnTo>
                      <a:pt x="104" y="72"/>
                    </a:lnTo>
                    <a:lnTo>
                      <a:pt x="108" y="88"/>
                    </a:lnTo>
                    <a:lnTo>
                      <a:pt x="112" y="90"/>
                    </a:lnTo>
                    <a:lnTo>
                      <a:pt x="121" y="119"/>
                    </a:lnTo>
                    <a:lnTo>
                      <a:pt x="121" y="125"/>
                    </a:lnTo>
                    <a:lnTo>
                      <a:pt x="108" y="125"/>
                    </a:lnTo>
                    <a:lnTo>
                      <a:pt x="86" y="160"/>
                    </a:lnTo>
                    <a:lnTo>
                      <a:pt x="48" y="172"/>
                    </a:lnTo>
                    <a:lnTo>
                      <a:pt x="30" y="199"/>
                    </a:lnTo>
                    <a:lnTo>
                      <a:pt x="9" y="451"/>
                    </a:lnTo>
                    <a:lnTo>
                      <a:pt x="18" y="453"/>
                    </a:lnTo>
                    <a:lnTo>
                      <a:pt x="0" y="498"/>
                    </a:lnTo>
                    <a:lnTo>
                      <a:pt x="9" y="525"/>
                    </a:lnTo>
                    <a:lnTo>
                      <a:pt x="17" y="525"/>
                    </a:lnTo>
                    <a:lnTo>
                      <a:pt x="22" y="531"/>
                    </a:lnTo>
                    <a:lnTo>
                      <a:pt x="30" y="531"/>
                    </a:lnTo>
                    <a:lnTo>
                      <a:pt x="26" y="505"/>
                    </a:lnTo>
                    <a:lnTo>
                      <a:pt x="30" y="489"/>
                    </a:lnTo>
                    <a:lnTo>
                      <a:pt x="34" y="501"/>
                    </a:lnTo>
                    <a:lnTo>
                      <a:pt x="30" y="510"/>
                    </a:lnTo>
                    <a:lnTo>
                      <a:pt x="35" y="516"/>
                    </a:lnTo>
                    <a:lnTo>
                      <a:pt x="44" y="494"/>
                    </a:lnTo>
                    <a:lnTo>
                      <a:pt x="38" y="458"/>
                    </a:lnTo>
                    <a:lnTo>
                      <a:pt x="52" y="460"/>
                    </a:lnTo>
                    <a:lnTo>
                      <a:pt x="44" y="688"/>
                    </a:lnTo>
                    <a:lnTo>
                      <a:pt x="87" y="700"/>
                    </a:lnTo>
                    <a:lnTo>
                      <a:pt x="108" y="832"/>
                    </a:lnTo>
                    <a:lnTo>
                      <a:pt x="104" y="846"/>
                    </a:lnTo>
                    <a:lnTo>
                      <a:pt x="95" y="901"/>
                    </a:lnTo>
                    <a:lnTo>
                      <a:pt x="95" y="911"/>
                    </a:lnTo>
                    <a:lnTo>
                      <a:pt x="125" y="918"/>
                    </a:lnTo>
                    <a:lnTo>
                      <a:pt x="138" y="902"/>
                    </a:lnTo>
                    <a:lnTo>
                      <a:pt x="131" y="853"/>
                    </a:lnTo>
                    <a:lnTo>
                      <a:pt x="125" y="819"/>
                    </a:lnTo>
                    <a:lnTo>
                      <a:pt x="138" y="706"/>
                    </a:lnTo>
                    <a:lnTo>
                      <a:pt x="142" y="707"/>
                    </a:lnTo>
                    <a:lnTo>
                      <a:pt x="155" y="747"/>
                    </a:lnTo>
                    <a:lnTo>
                      <a:pt x="147" y="816"/>
                    </a:lnTo>
                    <a:lnTo>
                      <a:pt x="138" y="822"/>
                    </a:lnTo>
                    <a:lnTo>
                      <a:pt x="155" y="893"/>
                    </a:lnTo>
                    <a:lnTo>
                      <a:pt x="185" y="902"/>
                    </a:lnTo>
                    <a:lnTo>
                      <a:pt x="190" y="896"/>
                    </a:lnTo>
                    <a:lnTo>
                      <a:pt x="168" y="823"/>
                    </a:lnTo>
                    <a:lnTo>
                      <a:pt x="203" y="700"/>
                    </a:lnTo>
                    <a:lnTo>
                      <a:pt x="219" y="691"/>
                    </a:lnTo>
                    <a:lnTo>
                      <a:pt x="219" y="682"/>
                    </a:lnTo>
                    <a:lnTo>
                      <a:pt x="250" y="684"/>
                    </a:lnTo>
                    <a:lnTo>
                      <a:pt x="259" y="700"/>
                    </a:lnTo>
                    <a:lnTo>
                      <a:pt x="267" y="691"/>
                    </a:lnTo>
                    <a:lnTo>
                      <a:pt x="237" y="468"/>
                    </a:lnTo>
                    <a:lnTo>
                      <a:pt x="242" y="469"/>
                    </a:lnTo>
                    <a:lnTo>
                      <a:pt x="242" y="423"/>
                    </a:lnTo>
                    <a:lnTo>
                      <a:pt x="246" y="416"/>
                    </a:lnTo>
                    <a:lnTo>
                      <a:pt x="238" y="308"/>
                    </a:lnTo>
                    <a:lnTo>
                      <a:pt x="228" y="179"/>
                    </a:lnTo>
                    <a:lnTo>
                      <a:pt x="178" y="154"/>
                    </a:lnTo>
                    <a:lnTo>
                      <a:pt x="163" y="125"/>
                    </a:lnTo>
                    <a:lnTo>
                      <a:pt x="177" y="100"/>
                    </a:lnTo>
                    <a:lnTo>
                      <a:pt x="185" y="103"/>
                    </a:lnTo>
                    <a:lnTo>
                      <a:pt x="190" y="90"/>
                    </a:lnTo>
                    <a:lnTo>
                      <a:pt x="190" y="77"/>
                    </a:lnTo>
                    <a:lnTo>
                      <a:pt x="203" y="75"/>
                    </a:lnTo>
                    <a:lnTo>
                      <a:pt x="207" y="39"/>
                    </a:lnTo>
                    <a:lnTo>
                      <a:pt x="194" y="13"/>
                    </a:lnTo>
                    <a:lnTo>
                      <a:pt x="181" y="4"/>
                    </a:lnTo>
                    <a:lnTo>
                      <a:pt x="162" y="4"/>
                    </a:lnTo>
                    <a:lnTo>
                      <a:pt x="148" y="0"/>
                    </a:lnTo>
                    <a:lnTo>
                      <a:pt x="135" y="7"/>
                    </a:lnTo>
                  </a:path>
                </a:pathLst>
              </a:custGeom>
              <a:solidFill>
                <a:srgbClr val="E9F05A"/>
              </a:solidFill>
              <a:ln w="12700" cap="rnd" cmpd="sng">
                <a:noFill/>
                <a:prstDash val="solid"/>
                <a:round/>
                <a:headEnd type="none" w="med" len="med"/>
                <a:tailEnd type="none" w="med" len="med"/>
              </a:ln>
            </p:spPr>
            <p:txBody>
              <a:bodyPr/>
              <a:lstStyle/>
              <a:p>
                <a:endParaRPr lang="en-US"/>
              </a:p>
            </p:txBody>
          </p:sp>
          <p:sp>
            <p:nvSpPr>
              <p:cNvPr id="55" name="Freeform 37"/>
              <p:cNvSpPr>
                <a:spLocks/>
              </p:cNvSpPr>
              <p:nvPr/>
            </p:nvSpPr>
            <p:spPr bwMode="auto">
              <a:xfrm>
                <a:off x="3833" y="2435"/>
                <a:ext cx="270" cy="921"/>
              </a:xfrm>
              <a:custGeom>
                <a:avLst/>
                <a:gdLst>
                  <a:gd name="T0" fmla="*/ 100 w 270"/>
                  <a:gd name="T1" fmla="*/ 0 h 921"/>
                  <a:gd name="T2" fmla="*/ 159 w 270"/>
                  <a:gd name="T3" fmla="*/ 30 h 921"/>
                  <a:gd name="T4" fmla="*/ 160 w 270"/>
                  <a:gd name="T5" fmla="*/ 92 h 921"/>
                  <a:gd name="T6" fmla="*/ 188 w 270"/>
                  <a:gd name="T7" fmla="*/ 121 h 921"/>
                  <a:gd name="T8" fmla="*/ 249 w 270"/>
                  <a:gd name="T9" fmla="*/ 155 h 921"/>
                  <a:gd name="T10" fmla="*/ 261 w 270"/>
                  <a:gd name="T11" fmla="*/ 331 h 921"/>
                  <a:gd name="T12" fmla="*/ 219 w 270"/>
                  <a:gd name="T13" fmla="*/ 483 h 921"/>
                  <a:gd name="T14" fmla="*/ 177 w 270"/>
                  <a:gd name="T15" fmla="*/ 599 h 921"/>
                  <a:gd name="T16" fmla="*/ 185 w 270"/>
                  <a:gd name="T17" fmla="*/ 874 h 921"/>
                  <a:gd name="T18" fmla="*/ 177 w 270"/>
                  <a:gd name="T19" fmla="*/ 885 h 921"/>
                  <a:gd name="T20" fmla="*/ 135 w 270"/>
                  <a:gd name="T21" fmla="*/ 915 h 921"/>
                  <a:gd name="T22" fmla="*/ 112 w 270"/>
                  <a:gd name="T23" fmla="*/ 920 h 921"/>
                  <a:gd name="T24" fmla="*/ 96 w 270"/>
                  <a:gd name="T25" fmla="*/ 912 h 921"/>
                  <a:gd name="T26" fmla="*/ 105 w 270"/>
                  <a:gd name="T27" fmla="*/ 896 h 921"/>
                  <a:gd name="T28" fmla="*/ 126 w 270"/>
                  <a:gd name="T29" fmla="*/ 873 h 921"/>
                  <a:gd name="T30" fmla="*/ 117 w 270"/>
                  <a:gd name="T31" fmla="*/ 865 h 921"/>
                  <a:gd name="T32" fmla="*/ 64 w 270"/>
                  <a:gd name="T33" fmla="*/ 882 h 921"/>
                  <a:gd name="T34" fmla="*/ 59 w 270"/>
                  <a:gd name="T35" fmla="*/ 871 h 921"/>
                  <a:gd name="T36" fmla="*/ 64 w 270"/>
                  <a:gd name="T37" fmla="*/ 860 h 921"/>
                  <a:gd name="T38" fmla="*/ 81 w 270"/>
                  <a:gd name="T39" fmla="*/ 843 h 921"/>
                  <a:gd name="T40" fmla="*/ 62 w 270"/>
                  <a:gd name="T41" fmla="*/ 754 h 921"/>
                  <a:gd name="T42" fmla="*/ 44 w 270"/>
                  <a:gd name="T43" fmla="*/ 503 h 921"/>
                  <a:gd name="T44" fmla="*/ 35 w 270"/>
                  <a:gd name="T45" fmla="*/ 454 h 921"/>
                  <a:gd name="T46" fmla="*/ 50 w 270"/>
                  <a:gd name="T47" fmla="*/ 355 h 921"/>
                  <a:gd name="T48" fmla="*/ 38 w 270"/>
                  <a:gd name="T49" fmla="*/ 354 h 921"/>
                  <a:gd name="T50" fmla="*/ 28 w 270"/>
                  <a:gd name="T51" fmla="*/ 350 h 921"/>
                  <a:gd name="T52" fmla="*/ 17 w 270"/>
                  <a:gd name="T53" fmla="*/ 343 h 921"/>
                  <a:gd name="T54" fmla="*/ 11 w 270"/>
                  <a:gd name="T55" fmla="*/ 336 h 921"/>
                  <a:gd name="T56" fmla="*/ 0 w 270"/>
                  <a:gd name="T57" fmla="*/ 323 h 921"/>
                  <a:gd name="T58" fmla="*/ 8 w 270"/>
                  <a:gd name="T59" fmla="*/ 273 h 921"/>
                  <a:gd name="T60" fmla="*/ 73 w 270"/>
                  <a:gd name="T61" fmla="*/ 158 h 921"/>
                  <a:gd name="T62" fmla="*/ 96 w 270"/>
                  <a:gd name="T63" fmla="*/ 125 h 921"/>
                  <a:gd name="T64" fmla="*/ 68 w 270"/>
                  <a:gd name="T65" fmla="*/ 103 h 921"/>
                  <a:gd name="T66" fmla="*/ 66 w 270"/>
                  <a:gd name="T67" fmla="*/ 98 h 921"/>
                  <a:gd name="T68" fmla="*/ 58 w 270"/>
                  <a:gd name="T69" fmla="*/ 88 h 921"/>
                  <a:gd name="T70" fmla="*/ 59 w 270"/>
                  <a:gd name="T71" fmla="*/ 62 h 921"/>
                  <a:gd name="T72" fmla="*/ 55 w 270"/>
                  <a:gd name="T73" fmla="*/ 33 h 92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0"/>
                  <a:gd name="T112" fmla="*/ 0 h 921"/>
                  <a:gd name="T113" fmla="*/ 270 w 270"/>
                  <a:gd name="T114" fmla="*/ 921 h 92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0" h="921">
                    <a:moveTo>
                      <a:pt x="67" y="12"/>
                    </a:moveTo>
                    <a:lnTo>
                      <a:pt x="100" y="0"/>
                    </a:lnTo>
                    <a:lnTo>
                      <a:pt x="135" y="7"/>
                    </a:lnTo>
                    <a:lnTo>
                      <a:pt x="159" y="30"/>
                    </a:lnTo>
                    <a:lnTo>
                      <a:pt x="168" y="58"/>
                    </a:lnTo>
                    <a:lnTo>
                      <a:pt x="160" y="92"/>
                    </a:lnTo>
                    <a:lnTo>
                      <a:pt x="172" y="111"/>
                    </a:lnTo>
                    <a:lnTo>
                      <a:pt x="188" y="121"/>
                    </a:lnTo>
                    <a:lnTo>
                      <a:pt x="236" y="141"/>
                    </a:lnTo>
                    <a:lnTo>
                      <a:pt x="249" y="155"/>
                    </a:lnTo>
                    <a:lnTo>
                      <a:pt x="269" y="301"/>
                    </a:lnTo>
                    <a:lnTo>
                      <a:pt x="261" y="331"/>
                    </a:lnTo>
                    <a:lnTo>
                      <a:pt x="211" y="343"/>
                    </a:lnTo>
                    <a:lnTo>
                      <a:pt x="219" y="483"/>
                    </a:lnTo>
                    <a:lnTo>
                      <a:pt x="185" y="496"/>
                    </a:lnTo>
                    <a:lnTo>
                      <a:pt x="177" y="599"/>
                    </a:lnTo>
                    <a:lnTo>
                      <a:pt x="184" y="776"/>
                    </a:lnTo>
                    <a:lnTo>
                      <a:pt x="185" y="874"/>
                    </a:lnTo>
                    <a:lnTo>
                      <a:pt x="177" y="877"/>
                    </a:lnTo>
                    <a:lnTo>
                      <a:pt x="177" y="885"/>
                    </a:lnTo>
                    <a:lnTo>
                      <a:pt x="151" y="903"/>
                    </a:lnTo>
                    <a:lnTo>
                      <a:pt x="135" y="915"/>
                    </a:lnTo>
                    <a:lnTo>
                      <a:pt x="124" y="919"/>
                    </a:lnTo>
                    <a:lnTo>
                      <a:pt x="112" y="920"/>
                    </a:lnTo>
                    <a:lnTo>
                      <a:pt x="99" y="916"/>
                    </a:lnTo>
                    <a:lnTo>
                      <a:pt x="96" y="912"/>
                    </a:lnTo>
                    <a:lnTo>
                      <a:pt x="99" y="905"/>
                    </a:lnTo>
                    <a:lnTo>
                      <a:pt x="105" y="896"/>
                    </a:lnTo>
                    <a:lnTo>
                      <a:pt x="114" y="884"/>
                    </a:lnTo>
                    <a:lnTo>
                      <a:pt x="126" y="873"/>
                    </a:lnTo>
                    <a:lnTo>
                      <a:pt x="117" y="877"/>
                    </a:lnTo>
                    <a:lnTo>
                      <a:pt x="117" y="865"/>
                    </a:lnTo>
                    <a:lnTo>
                      <a:pt x="80" y="882"/>
                    </a:lnTo>
                    <a:lnTo>
                      <a:pt x="64" y="882"/>
                    </a:lnTo>
                    <a:lnTo>
                      <a:pt x="59" y="877"/>
                    </a:lnTo>
                    <a:lnTo>
                      <a:pt x="59" y="871"/>
                    </a:lnTo>
                    <a:lnTo>
                      <a:pt x="61" y="866"/>
                    </a:lnTo>
                    <a:lnTo>
                      <a:pt x="64" y="860"/>
                    </a:lnTo>
                    <a:lnTo>
                      <a:pt x="73" y="851"/>
                    </a:lnTo>
                    <a:lnTo>
                      <a:pt x="81" y="843"/>
                    </a:lnTo>
                    <a:lnTo>
                      <a:pt x="71" y="841"/>
                    </a:lnTo>
                    <a:lnTo>
                      <a:pt x="62" y="754"/>
                    </a:lnTo>
                    <a:lnTo>
                      <a:pt x="59" y="617"/>
                    </a:lnTo>
                    <a:lnTo>
                      <a:pt x="44" y="503"/>
                    </a:lnTo>
                    <a:lnTo>
                      <a:pt x="39" y="472"/>
                    </a:lnTo>
                    <a:lnTo>
                      <a:pt x="35" y="454"/>
                    </a:lnTo>
                    <a:lnTo>
                      <a:pt x="46" y="386"/>
                    </a:lnTo>
                    <a:lnTo>
                      <a:pt x="50" y="355"/>
                    </a:lnTo>
                    <a:lnTo>
                      <a:pt x="43" y="359"/>
                    </a:lnTo>
                    <a:lnTo>
                      <a:pt x="38" y="354"/>
                    </a:lnTo>
                    <a:lnTo>
                      <a:pt x="35" y="354"/>
                    </a:lnTo>
                    <a:lnTo>
                      <a:pt x="28" y="350"/>
                    </a:lnTo>
                    <a:lnTo>
                      <a:pt x="20" y="350"/>
                    </a:lnTo>
                    <a:lnTo>
                      <a:pt x="17" y="343"/>
                    </a:lnTo>
                    <a:lnTo>
                      <a:pt x="13" y="342"/>
                    </a:lnTo>
                    <a:lnTo>
                      <a:pt x="11" y="336"/>
                    </a:lnTo>
                    <a:lnTo>
                      <a:pt x="4" y="331"/>
                    </a:lnTo>
                    <a:lnTo>
                      <a:pt x="0" y="323"/>
                    </a:lnTo>
                    <a:lnTo>
                      <a:pt x="15" y="292"/>
                    </a:lnTo>
                    <a:lnTo>
                      <a:pt x="8" y="273"/>
                    </a:lnTo>
                    <a:lnTo>
                      <a:pt x="34" y="292"/>
                    </a:lnTo>
                    <a:lnTo>
                      <a:pt x="73" y="158"/>
                    </a:lnTo>
                    <a:lnTo>
                      <a:pt x="102" y="132"/>
                    </a:lnTo>
                    <a:lnTo>
                      <a:pt x="96" y="125"/>
                    </a:lnTo>
                    <a:lnTo>
                      <a:pt x="71" y="121"/>
                    </a:lnTo>
                    <a:lnTo>
                      <a:pt x="68" y="103"/>
                    </a:lnTo>
                    <a:lnTo>
                      <a:pt x="76" y="99"/>
                    </a:lnTo>
                    <a:lnTo>
                      <a:pt x="66" y="98"/>
                    </a:lnTo>
                    <a:lnTo>
                      <a:pt x="68" y="91"/>
                    </a:lnTo>
                    <a:lnTo>
                      <a:pt x="58" y="88"/>
                    </a:lnTo>
                    <a:lnTo>
                      <a:pt x="65" y="66"/>
                    </a:lnTo>
                    <a:lnTo>
                      <a:pt x="59" y="62"/>
                    </a:lnTo>
                    <a:lnTo>
                      <a:pt x="62" y="34"/>
                    </a:lnTo>
                    <a:lnTo>
                      <a:pt x="55" y="33"/>
                    </a:lnTo>
                    <a:lnTo>
                      <a:pt x="67" y="12"/>
                    </a:lnTo>
                  </a:path>
                </a:pathLst>
              </a:custGeom>
              <a:solidFill>
                <a:srgbClr val="E9F05A"/>
              </a:solidFill>
              <a:ln w="12700" cap="rnd" cmpd="sng">
                <a:noFill/>
                <a:prstDash val="solid"/>
                <a:round/>
                <a:headEnd type="none" w="med" len="med"/>
                <a:tailEnd type="none" w="med" len="med"/>
              </a:ln>
            </p:spPr>
            <p:txBody>
              <a:bodyPr/>
              <a:lstStyle/>
              <a:p>
                <a:endParaRPr lang="en-US"/>
              </a:p>
            </p:txBody>
          </p:sp>
          <p:sp>
            <p:nvSpPr>
              <p:cNvPr id="56" name="Freeform 38"/>
              <p:cNvSpPr>
                <a:spLocks/>
              </p:cNvSpPr>
              <p:nvPr/>
            </p:nvSpPr>
            <p:spPr bwMode="auto">
              <a:xfrm>
                <a:off x="3210" y="2435"/>
                <a:ext cx="192" cy="924"/>
              </a:xfrm>
              <a:custGeom>
                <a:avLst/>
                <a:gdLst>
                  <a:gd name="T0" fmla="*/ 124 w 192"/>
                  <a:gd name="T1" fmla="*/ 14 h 924"/>
                  <a:gd name="T2" fmla="*/ 80 w 192"/>
                  <a:gd name="T3" fmla="*/ 0 h 924"/>
                  <a:gd name="T4" fmla="*/ 46 w 192"/>
                  <a:gd name="T5" fmla="*/ 0 h 924"/>
                  <a:gd name="T6" fmla="*/ 17 w 192"/>
                  <a:gd name="T7" fmla="*/ 8 h 924"/>
                  <a:gd name="T8" fmla="*/ 5 w 192"/>
                  <a:gd name="T9" fmla="*/ 39 h 924"/>
                  <a:gd name="T10" fmla="*/ 5 w 192"/>
                  <a:gd name="T11" fmla="*/ 67 h 924"/>
                  <a:gd name="T12" fmla="*/ 22 w 192"/>
                  <a:gd name="T13" fmla="*/ 100 h 924"/>
                  <a:gd name="T14" fmla="*/ 35 w 192"/>
                  <a:gd name="T15" fmla="*/ 99 h 924"/>
                  <a:gd name="T16" fmla="*/ 16 w 192"/>
                  <a:gd name="T17" fmla="*/ 137 h 924"/>
                  <a:gd name="T18" fmla="*/ 0 w 192"/>
                  <a:gd name="T19" fmla="*/ 197 h 924"/>
                  <a:gd name="T20" fmla="*/ 0 w 192"/>
                  <a:gd name="T21" fmla="*/ 251 h 924"/>
                  <a:gd name="T22" fmla="*/ 5 w 192"/>
                  <a:gd name="T23" fmla="*/ 318 h 924"/>
                  <a:gd name="T24" fmla="*/ 17 w 192"/>
                  <a:gd name="T25" fmla="*/ 384 h 924"/>
                  <a:gd name="T26" fmla="*/ 39 w 192"/>
                  <a:gd name="T27" fmla="*/ 388 h 924"/>
                  <a:gd name="T28" fmla="*/ 39 w 192"/>
                  <a:gd name="T29" fmla="*/ 407 h 924"/>
                  <a:gd name="T30" fmla="*/ 51 w 192"/>
                  <a:gd name="T31" fmla="*/ 415 h 924"/>
                  <a:gd name="T32" fmla="*/ 51 w 192"/>
                  <a:gd name="T33" fmla="*/ 482 h 924"/>
                  <a:gd name="T34" fmla="*/ 62 w 192"/>
                  <a:gd name="T35" fmla="*/ 495 h 924"/>
                  <a:gd name="T36" fmla="*/ 62 w 192"/>
                  <a:gd name="T37" fmla="*/ 620 h 924"/>
                  <a:gd name="T38" fmla="*/ 62 w 192"/>
                  <a:gd name="T39" fmla="*/ 698 h 924"/>
                  <a:gd name="T40" fmla="*/ 45 w 192"/>
                  <a:gd name="T41" fmla="*/ 785 h 924"/>
                  <a:gd name="T42" fmla="*/ 38 w 192"/>
                  <a:gd name="T43" fmla="*/ 898 h 924"/>
                  <a:gd name="T44" fmla="*/ 58 w 192"/>
                  <a:gd name="T45" fmla="*/ 906 h 924"/>
                  <a:gd name="T46" fmla="*/ 58 w 192"/>
                  <a:gd name="T47" fmla="*/ 919 h 924"/>
                  <a:gd name="T48" fmla="*/ 90 w 192"/>
                  <a:gd name="T49" fmla="*/ 919 h 924"/>
                  <a:gd name="T50" fmla="*/ 95 w 192"/>
                  <a:gd name="T51" fmla="*/ 914 h 924"/>
                  <a:gd name="T52" fmla="*/ 107 w 192"/>
                  <a:gd name="T53" fmla="*/ 914 h 924"/>
                  <a:gd name="T54" fmla="*/ 107 w 192"/>
                  <a:gd name="T55" fmla="*/ 923 h 924"/>
                  <a:gd name="T56" fmla="*/ 131 w 192"/>
                  <a:gd name="T57" fmla="*/ 919 h 924"/>
                  <a:gd name="T58" fmla="*/ 180 w 192"/>
                  <a:gd name="T59" fmla="*/ 914 h 924"/>
                  <a:gd name="T60" fmla="*/ 180 w 192"/>
                  <a:gd name="T61" fmla="*/ 907 h 924"/>
                  <a:gd name="T62" fmla="*/ 135 w 192"/>
                  <a:gd name="T63" fmla="*/ 889 h 924"/>
                  <a:gd name="T64" fmla="*/ 135 w 192"/>
                  <a:gd name="T65" fmla="*/ 873 h 924"/>
                  <a:gd name="T66" fmla="*/ 175 w 192"/>
                  <a:gd name="T67" fmla="*/ 865 h 924"/>
                  <a:gd name="T68" fmla="*/ 175 w 192"/>
                  <a:gd name="T69" fmla="*/ 853 h 924"/>
                  <a:gd name="T70" fmla="*/ 147 w 192"/>
                  <a:gd name="T71" fmla="*/ 837 h 924"/>
                  <a:gd name="T72" fmla="*/ 147 w 192"/>
                  <a:gd name="T73" fmla="*/ 711 h 924"/>
                  <a:gd name="T74" fmla="*/ 158 w 192"/>
                  <a:gd name="T75" fmla="*/ 596 h 924"/>
                  <a:gd name="T76" fmla="*/ 154 w 192"/>
                  <a:gd name="T77" fmla="*/ 480 h 924"/>
                  <a:gd name="T78" fmla="*/ 153 w 192"/>
                  <a:gd name="T79" fmla="*/ 415 h 924"/>
                  <a:gd name="T80" fmla="*/ 157 w 192"/>
                  <a:gd name="T81" fmla="*/ 395 h 924"/>
                  <a:gd name="T82" fmla="*/ 157 w 192"/>
                  <a:gd name="T83" fmla="*/ 305 h 924"/>
                  <a:gd name="T84" fmla="*/ 190 w 192"/>
                  <a:gd name="T85" fmla="*/ 285 h 924"/>
                  <a:gd name="T86" fmla="*/ 191 w 192"/>
                  <a:gd name="T87" fmla="*/ 273 h 924"/>
                  <a:gd name="T88" fmla="*/ 119 w 192"/>
                  <a:gd name="T89" fmla="*/ 150 h 924"/>
                  <a:gd name="T90" fmla="*/ 84 w 192"/>
                  <a:gd name="T91" fmla="*/ 133 h 924"/>
                  <a:gd name="T92" fmla="*/ 89 w 192"/>
                  <a:gd name="T93" fmla="*/ 125 h 924"/>
                  <a:gd name="T94" fmla="*/ 112 w 192"/>
                  <a:gd name="T95" fmla="*/ 121 h 924"/>
                  <a:gd name="T96" fmla="*/ 112 w 192"/>
                  <a:gd name="T97" fmla="*/ 112 h 924"/>
                  <a:gd name="T98" fmla="*/ 119 w 192"/>
                  <a:gd name="T99" fmla="*/ 109 h 924"/>
                  <a:gd name="T100" fmla="*/ 119 w 192"/>
                  <a:gd name="T101" fmla="*/ 100 h 924"/>
                  <a:gd name="T102" fmla="*/ 124 w 192"/>
                  <a:gd name="T103" fmla="*/ 95 h 924"/>
                  <a:gd name="T104" fmla="*/ 119 w 192"/>
                  <a:gd name="T105" fmla="*/ 91 h 924"/>
                  <a:gd name="T106" fmla="*/ 123 w 192"/>
                  <a:gd name="T107" fmla="*/ 88 h 924"/>
                  <a:gd name="T108" fmla="*/ 112 w 192"/>
                  <a:gd name="T109" fmla="*/ 67 h 924"/>
                  <a:gd name="T110" fmla="*/ 119 w 192"/>
                  <a:gd name="T111" fmla="*/ 55 h 924"/>
                  <a:gd name="T112" fmla="*/ 112 w 192"/>
                  <a:gd name="T113" fmla="*/ 43 h 924"/>
                  <a:gd name="T114" fmla="*/ 123 w 192"/>
                  <a:gd name="T115" fmla="*/ 35 h 924"/>
                  <a:gd name="T116" fmla="*/ 124 w 192"/>
                  <a:gd name="T117" fmla="*/ 14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2"/>
                  <a:gd name="T178" fmla="*/ 0 h 924"/>
                  <a:gd name="T179" fmla="*/ 192 w 192"/>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2" h="924">
                    <a:moveTo>
                      <a:pt x="124" y="14"/>
                    </a:moveTo>
                    <a:lnTo>
                      <a:pt x="80" y="0"/>
                    </a:lnTo>
                    <a:lnTo>
                      <a:pt x="46" y="0"/>
                    </a:lnTo>
                    <a:lnTo>
                      <a:pt x="17" y="8"/>
                    </a:lnTo>
                    <a:lnTo>
                      <a:pt x="5" y="39"/>
                    </a:lnTo>
                    <a:lnTo>
                      <a:pt x="5" y="67"/>
                    </a:lnTo>
                    <a:lnTo>
                      <a:pt x="22" y="100"/>
                    </a:lnTo>
                    <a:lnTo>
                      <a:pt x="35" y="99"/>
                    </a:lnTo>
                    <a:lnTo>
                      <a:pt x="16" y="137"/>
                    </a:lnTo>
                    <a:lnTo>
                      <a:pt x="0" y="197"/>
                    </a:lnTo>
                    <a:lnTo>
                      <a:pt x="0" y="251"/>
                    </a:lnTo>
                    <a:lnTo>
                      <a:pt x="5" y="318"/>
                    </a:lnTo>
                    <a:lnTo>
                      <a:pt x="17" y="384"/>
                    </a:lnTo>
                    <a:lnTo>
                      <a:pt x="39" y="388"/>
                    </a:lnTo>
                    <a:lnTo>
                      <a:pt x="39" y="407"/>
                    </a:lnTo>
                    <a:lnTo>
                      <a:pt x="51" y="415"/>
                    </a:lnTo>
                    <a:lnTo>
                      <a:pt x="51" y="482"/>
                    </a:lnTo>
                    <a:lnTo>
                      <a:pt x="62" y="495"/>
                    </a:lnTo>
                    <a:lnTo>
                      <a:pt x="62" y="620"/>
                    </a:lnTo>
                    <a:lnTo>
                      <a:pt x="62" y="698"/>
                    </a:lnTo>
                    <a:lnTo>
                      <a:pt x="45" y="785"/>
                    </a:lnTo>
                    <a:lnTo>
                      <a:pt x="38" y="898"/>
                    </a:lnTo>
                    <a:lnTo>
                      <a:pt x="58" y="906"/>
                    </a:lnTo>
                    <a:lnTo>
                      <a:pt x="58" y="919"/>
                    </a:lnTo>
                    <a:lnTo>
                      <a:pt x="90" y="919"/>
                    </a:lnTo>
                    <a:lnTo>
                      <a:pt x="95" y="914"/>
                    </a:lnTo>
                    <a:lnTo>
                      <a:pt x="107" y="914"/>
                    </a:lnTo>
                    <a:lnTo>
                      <a:pt x="107" y="923"/>
                    </a:lnTo>
                    <a:lnTo>
                      <a:pt x="131" y="919"/>
                    </a:lnTo>
                    <a:lnTo>
                      <a:pt x="180" y="914"/>
                    </a:lnTo>
                    <a:lnTo>
                      <a:pt x="180" y="907"/>
                    </a:lnTo>
                    <a:lnTo>
                      <a:pt x="135" y="889"/>
                    </a:lnTo>
                    <a:lnTo>
                      <a:pt x="135" y="873"/>
                    </a:lnTo>
                    <a:lnTo>
                      <a:pt x="175" y="865"/>
                    </a:lnTo>
                    <a:lnTo>
                      <a:pt x="175" y="853"/>
                    </a:lnTo>
                    <a:lnTo>
                      <a:pt x="147" y="837"/>
                    </a:lnTo>
                    <a:lnTo>
                      <a:pt x="147" y="711"/>
                    </a:lnTo>
                    <a:lnTo>
                      <a:pt x="158" y="596"/>
                    </a:lnTo>
                    <a:lnTo>
                      <a:pt x="154" y="480"/>
                    </a:lnTo>
                    <a:lnTo>
                      <a:pt x="153" y="415"/>
                    </a:lnTo>
                    <a:lnTo>
                      <a:pt x="157" y="395"/>
                    </a:lnTo>
                    <a:lnTo>
                      <a:pt x="157" y="305"/>
                    </a:lnTo>
                    <a:lnTo>
                      <a:pt x="190" y="285"/>
                    </a:lnTo>
                    <a:lnTo>
                      <a:pt x="191" y="273"/>
                    </a:lnTo>
                    <a:lnTo>
                      <a:pt x="119" y="150"/>
                    </a:lnTo>
                    <a:lnTo>
                      <a:pt x="84" y="133"/>
                    </a:lnTo>
                    <a:lnTo>
                      <a:pt x="89" y="125"/>
                    </a:lnTo>
                    <a:lnTo>
                      <a:pt x="112" y="121"/>
                    </a:lnTo>
                    <a:lnTo>
                      <a:pt x="112" y="112"/>
                    </a:lnTo>
                    <a:lnTo>
                      <a:pt x="119" y="109"/>
                    </a:lnTo>
                    <a:lnTo>
                      <a:pt x="119" y="100"/>
                    </a:lnTo>
                    <a:lnTo>
                      <a:pt x="124" y="95"/>
                    </a:lnTo>
                    <a:lnTo>
                      <a:pt x="119" y="91"/>
                    </a:lnTo>
                    <a:lnTo>
                      <a:pt x="123" y="88"/>
                    </a:lnTo>
                    <a:lnTo>
                      <a:pt x="112" y="67"/>
                    </a:lnTo>
                    <a:lnTo>
                      <a:pt x="119" y="55"/>
                    </a:lnTo>
                    <a:lnTo>
                      <a:pt x="112" y="43"/>
                    </a:lnTo>
                    <a:lnTo>
                      <a:pt x="123" y="35"/>
                    </a:lnTo>
                    <a:lnTo>
                      <a:pt x="124" y="14"/>
                    </a:lnTo>
                  </a:path>
                </a:pathLst>
              </a:custGeom>
              <a:solidFill>
                <a:srgbClr val="E9F05A"/>
              </a:solidFill>
              <a:ln w="12700" cap="rnd" cmpd="sng">
                <a:noFill/>
                <a:prstDash val="solid"/>
                <a:round/>
                <a:headEnd type="none" w="med" len="med"/>
                <a:tailEnd type="none" w="med" len="med"/>
              </a:ln>
            </p:spPr>
            <p:txBody>
              <a:bodyPr/>
              <a:lstStyle/>
              <a:p>
                <a:endParaRPr lang="en-US"/>
              </a:p>
            </p:txBody>
          </p:sp>
        </p:grpSp>
        <p:grpSp>
          <p:nvGrpSpPr>
            <p:cNvPr id="12" name="Group 83"/>
            <p:cNvGrpSpPr>
              <a:grpSpLocks/>
            </p:cNvGrpSpPr>
            <p:nvPr/>
          </p:nvGrpSpPr>
          <p:grpSpPr bwMode="auto">
            <a:xfrm>
              <a:off x="3408" y="1920"/>
              <a:ext cx="1957" cy="2065"/>
              <a:chOff x="3752" y="1985"/>
              <a:chExt cx="1957" cy="2065"/>
            </a:xfrm>
          </p:grpSpPr>
          <p:sp>
            <p:nvSpPr>
              <p:cNvPr id="14" name="Freeform 35"/>
              <p:cNvSpPr>
                <a:spLocks/>
              </p:cNvSpPr>
              <p:nvPr/>
            </p:nvSpPr>
            <p:spPr bwMode="auto">
              <a:xfrm>
                <a:off x="4539" y="2280"/>
                <a:ext cx="258" cy="883"/>
              </a:xfrm>
              <a:custGeom>
                <a:avLst/>
                <a:gdLst>
                  <a:gd name="T0" fmla="*/ 95 w 258"/>
                  <a:gd name="T1" fmla="*/ 0 h 883"/>
                  <a:gd name="T2" fmla="*/ 151 w 258"/>
                  <a:gd name="T3" fmla="*/ 30 h 883"/>
                  <a:gd name="T4" fmla="*/ 153 w 258"/>
                  <a:gd name="T5" fmla="*/ 88 h 883"/>
                  <a:gd name="T6" fmla="*/ 180 w 258"/>
                  <a:gd name="T7" fmla="*/ 116 h 883"/>
                  <a:gd name="T8" fmla="*/ 238 w 258"/>
                  <a:gd name="T9" fmla="*/ 148 h 883"/>
                  <a:gd name="T10" fmla="*/ 249 w 258"/>
                  <a:gd name="T11" fmla="*/ 318 h 883"/>
                  <a:gd name="T12" fmla="*/ 209 w 258"/>
                  <a:gd name="T13" fmla="*/ 463 h 883"/>
                  <a:gd name="T14" fmla="*/ 169 w 258"/>
                  <a:gd name="T15" fmla="*/ 573 h 883"/>
                  <a:gd name="T16" fmla="*/ 177 w 258"/>
                  <a:gd name="T17" fmla="*/ 838 h 883"/>
                  <a:gd name="T18" fmla="*/ 169 w 258"/>
                  <a:gd name="T19" fmla="*/ 849 h 883"/>
                  <a:gd name="T20" fmla="*/ 129 w 258"/>
                  <a:gd name="T21" fmla="*/ 878 h 883"/>
                  <a:gd name="T22" fmla="*/ 107 w 258"/>
                  <a:gd name="T23" fmla="*/ 882 h 883"/>
                  <a:gd name="T24" fmla="*/ 91 w 258"/>
                  <a:gd name="T25" fmla="*/ 875 h 883"/>
                  <a:gd name="T26" fmla="*/ 100 w 258"/>
                  <a:gd name="T27" fmla="*/ 860 h 883"/>
                  <a:gd name="T28" fmla="*/ 120 w 258"/>
                  <a:gd name="T29" fmla="*/ 838 h 883"/>
                  <a:gd name="T30" fmla="*/ 112 w 258"/>
                  <a:gd name="T31" fmla="*/ 830 h 883"/>
                  <a:gd name="T32" fmla="*/ 61 w 258"/>
                  <a:gd name="T33" fmla="*/ 847 h 883"/>
                  <a:gd name="T34" fmla="*/ 57 w 258"/>
                  <a:gd name="T35" fmla="*/ 836 h 883"/>
                  <a:gd name="T36" fmla="*/ 61 w 258"/>
                  <a:gd name="T37" fmla="*/ 825 h 883"/>
                  <a:gd name="T38" fmla="*/ 77 w 258"/>
                  <a:gd name="T39" fmla="*/ 809 h 883"/>
                  <a:gd name="T40" fmla="*/ 60 w 258"/>
                  <a:gd name="T41" fmla="*/ 723 h 883"/>
                  <a:gd name="T42" fmla="*/ 42 w 258"/>
                  <a:gd name="T43" fmla="*/ 483 h 883"/>
                  <a:gd name="T44" fmla="*/ 33 w 258"/>
                  <a:gd name="T45" fmla="*/ 436 h 883"/>
                  <a:gd name="T46" fmla="*/ 48 w 258"/>
                  <a:gd name="T47" fmla="*/ 341 h 883"/>
                  <a:gd name="T48" fmla="*/ 36 w 258"/>
                  <a:gd name="T49" fmla="*/ 340 h 883"/>
                  <a:gd name="T50" fmla="*/ 26 w 258"/>
                  <a:gd name="T51" fmla="*/ 335 h 883"/>
                  <a:gd name="T52" fmla="*/ 16 w 258"/>
                  <a:gd name="T53" fmla="*/ 329 h 883"/>
                  <a:gd name="T54" fmla="*/ 10 w 258"/>
                  <a:gd name="T55" fmla="*/ 322 h 883"/>
                  <a:gd name="T56" fmla="*/ 0 w 258"/>
                  <a:gd name="T57" fmla="*/ 310 h 883"/>
                  <a:gd name="T58" fmla="*/ 8 w 258"/>
                  <a:gd name="T59" fmla="*/ 262 h 883"/>
                  <a:gd name="T60" fmla="*/ 69 w 258"/>
                  <a:gd name="T61" fmla="*/ 152 h 883"/>
                  <a:gd name="T62" fmla="*/ 91 w 258"/>
                  <a:gd name="T63" fmla="*/ 120 h 883"/>
                  <a:gd name="T64" fmla="*/ 65 w 258"/>
                  <a:gd name="T65" fmla="*/ 99 h 883"/>
                  <a:gd name="T66" fmla="*/ 63 w 258"/>
                  <a:gd name="T67" fmla="*/ 94 h 883"/>
                  <a:gd name="T68" fmla="*/ 55 w 258"/>
                  <a:gd name="T69" fmla="*/ 84 h 883"/>
                  <a:gd name="T70" fmla="*/ 56 w 258"/>
                  <a:gd name="T71" fmla="*/ 60 h 883"/>
                  <a:gd name="T72" fmla="*/ 53 w 258"/>
                  <a:gd name="T73" fmla="*/ 32 h 8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8"/>
                  <a:gd name="T112" fmla="*/ 0 h 883"/>
                  <a:gd name="T113" fmla="*/ 258 w 258"/>
                  <a:gd name="T114" fmla="*/ 883 h 8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8" h="883">
                    <a:moveTo>
                      <a:pt x="64" y="12"/>
                    </a:moveTo>
                    <a:lnTo>
                      <a:pt x="95" y="0"/>
                    </a:lnTo>
                    <a:lnTo>
                      <a:pt x="128" y="7"/>
                    </a:lnTo>
                    <a:lnTo>
                      <a:pt x="151" y="30"/>
                    </a:lnTo>
                    <a:lnTo>
                      <a:pt x="160" y="56"/>
                    </a:lnTo>
                    <a:lnTo>
                      <a:pt x="153" y="88"/>
                    </a:lnTo>
                    <a:lnTo>
                      <a:pt x="164" y="107"/>
                    </a:lnTo>
                    <a:lnTo>
                      <a:pt x="180" y="116"/>
                    </a:lnTo>
                    <a:lnTo>
                      <a:pt x="226" y="135"/>
                    </a:lnTo>
                    <a:lnTo>
                      <a:pt x="238" y="148"/>
                    </a:lnTo>
                    <a:lnTo>
                      <a:pt x="257" y="289"/>
                    </a:lnTo>
                    <a:lnTo>
                      <a:pt x="249" y="318"/>
                    </a:lnTo>
                    <a:lnTo>
                      <a:pt x="202" y="329"/>
                    </a:lnTo>
                    <a:lnTo>
                      <a:pt x="209" y="463"/>
                    </a:lnTo>
                    <a:lnTo>
                      <a:pt x="177" y="476"/>
                    </a:lnTo>
                    <a:lnTo>
                      <a:pt x="169" y="573"/>
                    </a:lnTo>
                    <a:lnTo>
                      <a:pt x="176" y="745"/>
                    </a:lnTo>
                    <a:lnTo>
                      <a:pt x="177" y="838"/>
                    </a:lnTo>
                    <a:lnTo>
                      <a:pt x="169" y="841"/>
                    </a:lnTo>
                    <a:lnTo>
                      <a:pt x="169" y="849"/>
                    </a:lnTo>
                    <a:lnTo>
                      <a:pt x="144" y="865"/>
                    </a:lnTo>
                    <a:lnTo>
                      <a:pt x="129" y="878"/>
                    </a:lnTo>
                    <a:lnTo>
                      <a:pt x="119" y="881"/>
                    </a:lnTo>
                    <a:lnTo>
                      <a:pt x="107" y="882"/>
                    </a:lnTo>
                    <a:lnTo>
                      <a:pt x="94" y="879"/>
                    </a:lnTo>
                    <a:lnTo>
                      <a:pt x="91" y="875"/>
                    </a:lnTo>
                    <a:lnTo>
                      <a:pt x="94" y="868"/>
                    </a:lnTo>
                    <a:lnTo>
                      <a:pt x="100" y="860"/>
                    </a:lnTo>
                    <a:lnTo>
                      <a:pt x="109" y="849"/>
                    </a:lnTo>
                    <a:lnTo>
                      <a:pt x="120" y="838"/>
                    </a:lnTo>
                    <a:lnTo>
                      <a:pt x="112" y="842"/>
                    </a:lnTo>
                    <a:lnTo>
                      <a:pt x="112" y="830"/>
                    </a:lnTo>
                    <a:lnTo>
                      <a:pt x="76" y="847"/>
                    </a:lnTo>
                    <a:lnTo>
                      <a:pt x="61" y="847"/>
                    </a:lnTo>
                    <a:lnTo>
                      <a:pt x="57" y="842"/>
                    </a:lnTo>
                    <a:lnTo>
                      <a:pt x="57" y="836"/>
                    </a:lnTo>
                    <a:lnTo>
                      <a:pt x="58" y="831"/>
                    </a:lnTo>
                    <a:lnTo>
                      <a:pt x="61" y="825"/>
                    </a:lnTo>
                    <a:lnTo>
                      <a:pt x="70" y="816"/>
                    </a:lnTo>
                    <a:lnTo>
                      <a:pt x="77" y="809"/>
                    </a:lnTo>
                    <a:lnTo>
                      <a:pt x="68" y="807"/>
                    </a:lnTo>
                    <a:lnTo>
                      <a:pt x="60" y="723"/>
                    </a:lnTo>
                    <a:lnTo>
                      <a:pt x="56" y="591"/>
                    </a:lnTo>
                    <a:lnTo>
                      <a:pt x="42" y="483"/>
                    </a:lnTo>
                    <a:lnTo>
                      <a:pt x="38" y="453"/>
                    </a:lnTo>
                    <a:lnTo>
                      <a:pt x="33" y="436"/>
                    </a:lnTo>
                    <a:lnTo>
                      <a:pt x="45" y="370"/>
                    </a:lnTo>
                    <a:lnTo>
                      <a:pt x="48" y="341"/>
                    </a:lnTo>
                    <a:lnTo>
                      <a:pt x="41" y="344"/>
                    </a:lnTo>
                    <a:lnTo>
                      <a:pt x="36" y="340"/>
                    </a:lnTo>
                    <a:lnTo>
                      <a:pt x="33" y="340"/>
                    </a:lnTo>
                    <a:lnTo>
                      <a:pt x="26" y="335"/>
                    </a:lnTo>
                    <a:lnTo>
                      <a:pt x="19" y="336"/>
                    </a:lnTo>
                    <a:lnTo>
                      <a:pt x="16" y="329"/>
                    </a:lnTo>
                    <a:lnTo>
                      <a:pt x="12" y="328"/>
                    </a:lnTo>
                    <a:lnTo>
                      <a:pt x="10" y="322"/>
                    </a:lnTo>
                    <a:lnTo>
                      <a:pt x="4" y="318"/>
                    </a:lnTo>
                    <a:lnTo>
                      <a:pt x="0" y="310"/>
                    </a:lnTo>
                    <a:lnTo>
                      <a:pt x="14" y="280"/>
                    </a:lnTo>
                    <a:lnTo>
                      <a:pt x="8" y="262"/>
                    </a:lnTo>
                    <a:lnTo>
                      <a:pt x="32" y="280"/>
                    </a:lnTo>
                    <a:lnTo>
                      <a:pt x="69" y="152"/>
                    </a:lnTo>
                    <a:lnTo>
                      <a:pt x="97" y="127"/>
                    </a:lnTo>
                    <a:lnTo>
                      <a:pt x="91" y="120"/>
                    </a:lnTo>
                    <a:lnTo>
                      <a:pt x="68" y="116"/>
                    </a:lnTo>
                    <a:lnTo>
                      <a:pt x="65" y="99"/>
                    </a:lnTo>
                    <a:lnTo>
                      <a:pt x="73" y="95"/>
                    </a:lnTo>
                    <a:lnTo>
                      <a:pt x="63" y="94"/>
                    </a:lnTo>
                    <a:lnTo>
                      <a:pt x="64" y="88"/>
                    </a:lnTo>
                    <a:lnTo>
                      <a:pt x="55" y="84"/>
                    </a:lnTo>
                    <a:lnTo>
                      <a:pt x="62" y="63"/>
                    </a:lnTo>
                    <a:lnTo>
                      <a:pt x="56" y="60"/>
                    </a:lnTo>
                    <a:lnTo>
                      <a:pt x="60" y="33"/>
                    </a:lnTo>
                    <a:lnTo>
                      <a:pt x="53" y="32"/>
                    </a:lnTo>
                    <a:lnTo>
                      <a:pt x="64" y="12"/>
                    </a:lnTo>
                  </a:path>
                </a:pathLst>
              </a:custGeom>
              <a:solidFill>
                <a:srgbClr val="0000FF"/>
              </a:solidFill>
              <a:ln w="12700" cap="rnd" cmpd="sng">
                <a:noFill/>
                <a:prstDash val="solid"/>
                <a:round/>
                <a:headEnd type="none" w="med" len="med"/>
                <a:tailEnd type="none" w="med" len="med"/>
              </a:ln>
            </p:spPr>
            <p:txBody>
              <a:bodyPr/>
              <a:lstStyle/>
              <a:p>
                <a:endParaRPr lang="en-US"/>
              </a:p>
            </p:txBody>
          </p:sp>
          <p:sp>
            <p:nvSpPr>
              <p:cNvPr id="15" name="Freeform 44"/>
              <p:cNvSpPr>
                <a:spLocks/>
              </p:cNvSpPr>
              <p:nvPr/>
            </p:nvSpPr>
            <p:spPr bwMode="auto">
              <a:xfrm>
                <a:off x="4721" y="2189"/>
                <a:ext cx="429" cy="328"/>
              </a:xfrm>
              <a:custGeom>
                <a:avLst/>
                <a:gdLst>
                  <a:gd name="T0" fmla="*/ 0 w 429"/>
                  <a:gd name="T1" fmla="*/ 102 h 328"/>
                  <a:gd name="T2" fmla="*/ 83 w 429"/>
                  <a:gd name="T3" fmla="*/ 186 h 328"/>
                  <a:gd name="T4" fmla="*/ 88 w 429"/>
                  <a:gd name="T5" fmla="*/ 241 h 328"/>
                  <a:gd name="T6" fmla="*/ 95 w 429"/>
                  <a:gd name="T7" fmla="*/ 327 h 328"/>
                  <a:gd name="T8" fmla="*/ 118 w 429"/>
                  <a:gd name="T9" fmla="*/ 327 h 328"/>
                  <a:gd name="T10" fmla="*/ 142 w 429"/>
                  <a:gd name="T11" fmla="*/ 301 h 328"/>
                  <a:gd name="T12" fmla="*/ 153 w 429"/>
                  <a:gd name="T13" fmla="*/ 252 h 328"/>
                  <a:gd name="T14" fmla="*/ 153 w 429"/>
                  <a:gd name="T15" fmla="*/ 181 h 328"/>
                  <a:gd name="T16" fmla="*/ 159 w 429"/>
                  <a:gd name="T17" fmla="*/ 222 h 328"/>
                  <a:gd name="T18" fmla="*/ 165 w 429"/>
                  <a:gd name="T19" fmla="*/ 247 h 328"/>
                  <a:gd name="T20" fmla="*/ 172 w 429"/>
                  <a:gd name="T21" fmla="*/ 270 h 328"/>
                  <a:gd name="T22" fmla="*/ 195 w 429"/>
                  <a:gd name="T23" fmla="*/ 270 h 328"/>
                  <a:gd name="T24" fmla="*/ 218 w 429"/>
                  <a:gd name="T25" fmla="*/ 247 h 328"/>
                  <a:gd name="T26" fmla="*/ 218 w 429"/>
                  <a:gd name="T27" fmla="*/ 217 h 328"/>
                  <a:gd name="T28" fmla="*/ 236 w 429"/>
                  <a:gd name="T29" fmla="*/ 173 h 328"/>
                  <a:gd name="T30" fmla="*/ 241 w 429"/>
                  <a:gd name="T31" fmla="*/ 205 h 328"/>
                  <a:gd name="T32" fmla="*/ 253 w 429"/>
                  <a:gd name="T33" fmla="*/ 235 h 328"/>
                  <a:gd name="T34" fmla="*/ 283 w 429"/>
                  <a:gd name="T35" fmla="*/ 222 h 328"/>
                  <a:gd name="T36" fmla="*/ 293 w 429"/>
                  <a:gd name="T37" fmla="*/ 198 h 328"/>
                  <a:gd name="T38" fmla="*/ 293 w 429"/>
                  <a:gd name="T39" fmla="*/ 217 h 328"/>
                  <a:gd name="T40" fmla="*/ 329 w 429"/>
                  <a:gd name="T41" fmla="*/ 198 h 328"/>
                  <a:gd name="T42" fmla="*/ 346 w 429"/>
                  <a:gd name="T43" fmla="*/ 156 h 328"/>
                  <a:gd name="T44" fmla="*/ 335 w 429"/>
                  <a:gd name="T45" fmla="*/ 222 h 328"/>
                  <a:gd name="T46" fmla="*/ 329 w 429"/>
                  <a:gd name="T47" fmla="*/ 247 h 328"/>
                  <a:gd name="T48" fmla="*/ 351 w 429"/>
                  <a:gd name="T49" fmla="*/ 252 h 328"/>
                  <a:gd name="T50" fmla="*/ 358 w 429"/>
                  <a:gd name="T51" fmla="*/ 283 h 328"/>
                  <a:gd name="T52" fmla="*/ 393 w 429"/>
                  <a:gd name="T53" fmla="*/ 277 h 328"/>
                  <a:gd name="T54" fmla="*/ 416 w 429"/>
                  <a:gd name="T55" fmla="*/ 222 h 328"/>
                  <a:gd name="T56" fmla="*/ 428 w 429"/>
                  <a:gd name="T57" fmla="*/ 156 h 328"/>
                  <a:gd name="T58" fmla="*/ 416 w 429"/>
                  <a:gd name="T59" fmla="*/ 98 h 328"/>
                  <a:gd name="T60" fmla="*/ 381 w 429"/>
                  <a:gd name="T61" fmla="*/ 49 h 328"/>
                  <a:gd name="T62" fmla="*/ 339 w 429"/>
                  <a:gd name="T63" fmla="*/ 11 h 328"/>
                  <a:gd name="T64" fmla="*/ 317 w 429"/>
                  <a:gd name="T65" fmla="*/ 42 h 328"/>
                  <a:gd name="T66" fmla="*/ 288 w 429"/>
                  <a:gd name="T67" fmla="*/ 18 h 328"/>
                  <a:gd name="T68" fmla="*/ 270 w 429"/>
                  <a:gd name="T69" fmla="*/ 5 h 328"/>
                  <a:gd name="T70" fmla="*/ 259 w 429"/>
                  <a:gd name="T71" fmla="*/ 18 h 328"/>
                  <a:gd name="T72" fmla="*/ 229 w 429"/>
                  <a:gd name="T73" fmla="*/ 11 h 328"/>
                  <a:gd name="T74" fmla="*/ 223 w 429"/>
                  <a:gd name="T75" fmla="*/ 42 h 328"/>
                  <a:gd name="T76" fmla="*/ 212 w 429"/>
                  <a:gd name="T77" fmla="*/ 24 h 328"/>
                  <a:gd name="T78" fmla="*/ 182 w 429"/>
                  <a:gd name="T79" fmla="*/ 18 h 328"/>
                  <a:gd name="T80" fmla="*/ 153 w 429"/>
                  <a:gd name="T81" fmla="*/ 0 h 328"/>
                  <a:gd name="T82" fmla="*/ 142 w 429"/>
                  <a:gd name="T83" fmla="*/ 24 h 328"/>
                  <a:gd name="T84" fmla="*/ 125 w 429"/>
                  <a:gd name="T85" fmla="*/ 11 h 328"/>
                  <a:gd name="T86" fmla="*/ 101 w 429"/>
                  <a:gd name="T87" fmla="*/ 5 h 328"/>
                  <a:gd name="T88" fmla="*/ 83 w 429"/>
                  <a:gd name="T89" fmla="*/ 11 h 328"/>
                  <a:gd name="T90" fmla="*/ 78 w 429"/>
                  <a:gd name="T91" fmla="*/ 49 h 328"/>
                  <a:gd name="T92" fmla="*/ 83 w 429"/>
                  <a:gd name="T93" fmla="*/ 54 h 328"/>
                  <a:gd name="T94" fmla="*/ 65 w 429"/>
                  <a:gd name="T95" fmla="*/ 54 h 328"/>
                  <a:gd name="T96" fmla="*/ 6 w 429"/>
                  <a:gd name="T97" fmla="*/ 49 h 328"/>
                  <a:gd name="T98" fmla="*/ 0 w 429"/>
                  <a:gd name="T99" fmla="*/ 102 h 3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29"/>
                  <a:gd name="T151" fmla="*/ 0 h 328"/>
                  <a:gd name="T152" fmla="*/ 429 w 429"/>
                  <a:gd name="T153" fmla="*/ 328 h 3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29" h="328">
                    <a:moveTo>
                      <a:pt x="0" y="102"/>
                    </a:moveTo>
                    <a:lnTo>
                      <a:pt x="83" y="186"/>
                    </a:lnTo>
                    <a:lnTo>
                      <a:pt x="88" y="241"/>
                    </a:lnTo>
                    <a:lnTo>
                      <a:pt x="95" y="327"/>
                    </a:lnTo>
                    <a:lnTo>
                      <a:pt x="118" y="327"/>
                    </a:lnTo>
                    <a:lnTo>
                      <a:pt x="142" y="301"/>
                    </a:lnTo>
                    <a:lnTo>
                      <a:pt x="153" y="252"/>
                    </a:lnTo>
                    <a:lnTo>
                      <a:pt x="153" y="181"/>
                    </a:lnTo>
                    <a:lnTo>
                      <a:pt x="159" y="222"/>
                    </a:lnTo>
                    <a:lnTo>
                      <a:pt x="165" y="247"/>
                    </a:lnTo>
                    <a:lnTo>
                      <a:pt x="172" y="270"/>
                    </a:lnTo>
                    <a:lnTo>
                      <a:pt x="195" y="270"/>
                    </a:lnTo>
                    <a:lnTo>
                      <a:pt x="218" y="247"/>
                    </a:lnTo>
                    <a:lnTo>
                      <a:pt x="218" y="217"/>
                    </a:lnTo>
                    <a:lnTo>
                      <a:pt x="236" y="173"/>
                    </a:lnTo>
                    <a:lnTo>
                      <a:pt x="241" y="205"/>
                    </a:lnTo>
                    <a:lnTo>
                      <a:pt x="253" y="235"/>
                    </a:lnTo>
                    <a:lnTo>
                      <a:pt x="283" y="222"/>
                    </a:lnTo>
                    <a:lnTo>
                      <a:pt x="293" y="198"/>
                    </a:lnTo>
                    <a:lnTo>
                      <a:pt x="293" y="217"/>
                    </a:lnTo>
                    <a:lnTo>
                      <a:pt x="329" y="198"/>
                    </a:lnTo>
                    <a:lnTo>
                      <a:pt x="346" y="156"/>
                    </a:lnTo>
                    <a:lnTo>
                      <a:pt x="335" y="222"/>
                    </a:lnTo>
                    <a:lnTo>
                      <a:pt x="329" y="247"/>
                    </a:lnTo>
                    <a:lnTo>
                      <a:pt x="351" y="252"/>
                    </a:lnTo>
                    <a:lnTo>
                      <a:pt x="358" y="283"/>
                    </a:lnTo>
                    <a:lnTo>
                      <a:pt x="393" y="277"/>
                    </a:lnTo>
                    <a:lnTo>
                      <a:pt x="416" y="222"/>
                    </a:lnTo>
                    <a:lnTo>
                      <a:pt x="428" y="156"/>
                    </a:lnTo>
                    <a:lnTo>
                      <a:pt x="416" y="98"/>
                    </a:lnTo>
                    <a:lnTo>
                      <a:pt x="381" y="49"/>
                    </a:lnTo>
                    <a:lnTo>
                      <a:pt x="339" y="11"/>
                    </a:lnTo>
                    <a:lnTo>
                      <a:pt x="317" y="42"/>
                    </a:lnTo>
                    <a:lnTo>
                      <a:pt x="288" y="18"/>
                    </a:lnTo>
                    <a:lnTo>
                      <a:pt x="270" y="5"/>
                    </a:lnTo>
                    <a:lnTo>
                      <a:pt x="259" y="18"/>
                    </a:lnTo>
                    <a:lnTo>
                      <a:pt x="229" y="11"/>
                    </a:lnTo>
                    <a:lnTo>
                      <a:pt x="223" y="42"/>
                    </a:lnTo>
                    <a:lnTo>
                      <a:pt x="212" y="24"/>
                    </a:lnTo>
                    <a:lnTo>
                      <a:pt x="182" y="18"/>
                    </a:lnTo>
                    <a:lnTo>
                      <a:pt x="153" y="0"/>
                    </a:lnTo>
                    <a:lnTo>
                      <a:pt x="142" y="24"/>
                    </a:lnTo>
                    <a:lnTo>
                      <a:pt x="125" y="11"/>
                    </a:lnTo>
                    <a:lnTo>
                      <a:pt x="101" y="5"/>
                    </a:lnTo>
                    <a:lnTo>
                      <a:pt x="83" y="11"/>
                    </a:lnTo>
                    <a:lnTo>
                      <a:pt x="78" y="49"/>
                    </a:lnTo>
                    <a:lnTo>
                      <a:pt x="83" y="54"/>
                    </a:lnTo>
                    <a:lnTo>
                      <a:pt x="65" y="54"/>
                    </a:lnTo>
                    <a:lnTo>
                      <a:pt x="6" y="49"/>
                    </a:lnTo>
                    <a:lnTo>
                      <a:pt x="0" y="102"/>
                    </a:lnTo>
                  </a:path>
                </a:pathLst>
              </a:custGeom>
              <a:solidFill>
                <a:srgbClr val="B07000"/>
              </a:solidFill>
              <a:ln w="12700" cap="rnd" cmpd="sng">
                <a:solidFill>
                  <a:srgbClr val="000000"/>
                </a:solidFill>
                <a:prstDash val="solid"/>
                <a:round/>
                <a:headEnd type="none" w="med" len="med"/>
                <a:tailEnd type="none" w="med" len="med"/>
              </a:ln>
            </p:spPr>
            <p:txBody>
              <a:bodyPr/>
              <a:lstStyle/>
              <a:p>
                <a:endParaRPr lang="en-US"/>
              </a:p>
            </p:txBody>
          </p:sp>
          <p:grpSp>
            <p:nvGrpSpPr>
              <p:cNvPr id="16" name="Group 70"/>
              <p:cNvGrpSpPr>
                <a:grpSpLocks/>
              </p:cNvGrpSpPr>
              <p:nvPr/>
            </p:nvGrpSpPr>
            <p:grpSpPr bwMode="auto">
              <a:xfrm>
                <a:off x="4065" y="1985"/>
                <a:ext cx="1644" cy="1952"/>
                <a:chOff x="4065" y="1985"/>
                <a:chExt cx="1644" cy="1952"/>
              </a:xfrm>
            </p:grpSpPr>
            <p:grpSp>
              <p:nvGrpSpPr>
                <p:cNvPr id="29" name="Group 47"/>
                <p:cNvGrpSpPr>
                  <a:grpSpLocks/>
                </p:cNvGrpSpPr>
                <p:nvPr/>
              </p:nvGrpSpPr>
              <p:grpSpPr bwMode="auto">
                <a:xfrm>
                  <a:off x="4809" y="2881"/>
                  <a:ext cx="900" cy="1056"/>
                  <a:chOff x="4809" y="2881"/>
                  <a:chExt cx="900" cy="1056"/>
                </a:xfrm>
              </p:grpSpPr>
              <p:sp>
                <p:nvSpPr>
                  <p:cNvPr id="52" name="Freeform 45"/>
                  <p:cNvSpPr>
                    <a:spLocks/>
                  </p:cNvSpPr>
                  <p:nvPr/>
                </p:nvSpPr>
                <p:spPr bwMode="auto">
                  <a:xfrm>
                    <a:off x="4809" y="2881"/>
                    <a:ext cx="900" cy="1056"/>
                  </a:xfrm>
                  <a:custGeom>
                    <a:avLst/>
                    <a:gdLst>
                      <a:gd name="T0" fmla="*/ 0 w 900"/>
                      <a:gd name="T1" fmla="*/ 0 h 1056"/>
                      <a:gd name="T2" fmla="*/ 98 w 900"/>
                      <a:gd name="T3" fmla="*/ 81 h 1056"/>
                      <a:gd name="T4" fmla="*/ 115 w 900"/>
                      <a:gd name="T5" fmla="*/ 139 h 1056"/>
                      <a:gd name="T6" fmla="*/ 224 w 900"/>
                      <a:gd name="T7" fmla="*/ 504 h 1056"/>
                      <a:gd name="T8" fmla="*/ 263 w 900"/>
                      <a:gd name="T9" fmla="*/ 598 h 1056"/>
                      <a:gd name="T10" fmla="*/ 293 w 900"/>
                      <a:gd name="T11" fmla="*/ 645 h 1056"/>
                      <a:gd name="T12" fmla="*/ 334 w 900"/>
                      <a:gd name="T13" fmla="*/ 693 h 1056"/>
                      <a:gd name="T14" fmla="*/ 381 w 900"/>
                      <a:gd name="T15" fmla="*/ 745 h 1056"/>
                      <a:gd name="T16" fmla="*/ 404 w 900"/>
                      <a:gd name="T17" fmla="*/ 832 h 1056"/>
                      <a:gd name="T18" fmla="*/ 429 w 900"/>
                      <a:gd name="T19" fmla="*/ 891 h 1056"/>
                      <a:gd name="T20" fmla="*/ 499 w 900"/>
                      <a:gd name="T21" fmla="*/ 902 h 1056"/>
                      <a:gd name="T22" fmla="*/ 563 w 900"/>
                      <a:gd name="T23" fmla="*/ 949 h 1056"/>
                      <a:gd name="T24" fmla="*/ 603 w 900"/>
                      <a:gd name="T25" fmla="*/ 990 h 1056"/>
                      <a:gd name="T26" fmla="*/ 644 w 900"/>
                      <a:gd name="T27" fmla="*/ 1055 h 1056"/>
                      <a:gd name="T28" fmla="*/ 899 w 900"/>
                      <a:gd name="T29" fmla="*/ 1055 h 1056"/>
                      <a:gd name="T30" fmla="*/ 847 w 900"/>
                      <a:gd name="T31" fmla="*/ 1022 h 1056"/>
                      <a:gd name="T32" fmla="*/ 809 w 900"/>
                      <a:gd name="T33" fmla="*/ 991 h 1056"/>
                      <a:gd name="T34" fmla="*/ 783 w 900"/>
                      <a:gd name="T35" fmla="*/ 961 h 1056"/>
                      <a:gd name="T36" fmla="*/ 758 w 900"/>
                      <a:gd name="T37" fmla="*/ 919 h 1056"/>
                      <a:gd name="T38" fmla="*/ 723 w 900"/>
                      <a:gd name="T39" fmla="*/ 878 h 1056"/>
                      <a:gd name="T40" fmla="*/ 687 w 900"/>
                      <a:gd name="T41" fmla="*/ 860 h 1056"/>
                      <a:gd name="T42" fmla="*/ 650 w 900"/>
                      <a:gd name="T43" fmla="*/ 859 h 1056"/>
                      <a:gd name="T44" fmla="*/ 609 w 900"/>
                      <a:gd name="T45" fmla="*/ 872 h 1056"/>
                      <a:gd name="T46" fmla="*/ 594 w 900"/>
                      <a:gd name="T47" fmla="*/ 830 h 1056"/>
                      <a:gd name="T48" fmla="*/ 578 w 900"/>
                      <a:gd name="T49" fmla="*/ 786 h 1056"/>
                      <a:gd name="T50" fmla="*/ 556 w 900"/>
                      <a:gd name="T51" fmla="*/ 757 h 1056"/>
                      <a:gd name="T52" fmla="*/ 518 w 900"/>
                      <a:gd name="T53" fmla="*/ 730 h 1056"/>
                      <a:gd name="T54" fmla="*/ 475 w 900"/>
                      <a:gd name="T55" fmla="*/ 710 h 1056"/>
                      <a:gd name="T56" fmla="*/ 450 w 900"/>
                      <a:gd name="T57" fmla="*/ 672 h 1056"/>
                      <a:gd name="T58" fmla="*/ 439 w 900"/>
                      <a:gd name="T59" fmla="*/ 633 h 1056"/>
                      <a:gd name="T60" fmla="*/ 421 w 900"/>
                      <a:gd name="T61" fmla="*/ 585 h 1056"/>
                      <a:gd name="T62" fmla="*/ 396 w 900"/>
                      <a:gd name="T63" fmla="*/ 547 h 1056"/>
                      <a:gd name="T64" fmla="*/ 373 w 900"/>
                      <a:gd name="T65" fmla="*/ 504 h 1056"/>
                      <a:gd name="T66" fmla="*/ 360 w 900"/>
                      <a:gd name="T67" fmla="*/ 444 h 1056"/>
                      <a:gd name="T68" fmla="*/ 335 w 900"/>
                      <a:gd name="T69" fmla="*/ 394 h 1056"/>
                      <a:gd name="T70" fmla="*/ 305 w 900"/>
                      <a:gd name="T71" fmla="*/ 357 h 1056"/>
                      <a:gd name="T72" fmla="*/ 260 w 900"/>
                      <a:gd name="T73" fmla="*/ 317 h 1056"/>
                      <a:gd name="T74" fmla="*/ 212 w 900"/>
                      <a:gd name="T75" fmla="*/ 288 h 1056"/>
                      <a:gd name="T76" fmla="*/ 141 w 900"/>
                      <a:gd name="T77" fmla="*/ 193 h 1056"/>
                      <a:gd name="T78" fmla="*/ 192 w 900"/>
                      <a:gd name="T79" fmla="*/ 229 h 1056"/>
                      <a:gd name="T80" fmla="*/ 340 w 900"/>
                      <a:gd name="T81" fmla="*/ 271 h 1056"/>
                      <a:gd name="T82" fmla="*/ 298 w 900"/>
                      <a:gd name="T83" fmla="*/ 227 h 1056"/>
                      <a:gd name="T84" fmla="*/ 255 w 900"/>
                      <a:gd name="T85" fmla="*/ 166 h 1056"/>
                      <a:gd name="T86" fmla="*/ 200 w 900"/>
                      <a:gd name="T87" fmla="*/ 111 h 1056"/>
                      <a:gd name="T88" fmla="*/ 138 w 900"/>
                      <a:gd name="T89" fmla="*/ 72 h 1056"/>
                      <a:gd name="T90" fmla="*/ 54 w 900"/>
                      <a:gd name="T91" fmla="*/ 34 h 1056"/>
                      <a:gd name="T92" fmla="*/ 0 w 900"/>
                      <a:gd name="T93" fmla="*/ 0 h 10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0"/>
                      <a:gd name="T142" fmla="*/ 0 h 1056"/>
                      <a:gd name="T143" fmla="*/ 900 w 900"/>
                      <a:gd name="T144" fmla="*/ 1056 h 105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0" h="1056">
                        <a:moveTo>
                          <a:pt x="0" y="0"/>
                        </a:moveTo>
                        <a:lnTo>
                          <a:pt x="98" y="81"/>
                        </a:lnTo>
                        <a:lnTo>
                          <a:pt x="115" y="139"/>
                        </a:lnTo>
                        <a:lnTo>
                          <a:pt x="224" y="504"/>
                        </a:lnTo>
                        <a:lnTo>
                          <a:pt x="263" y="598"/>
                        </a:lnTo>
                        <a:lnTo>
                          <a:pt x="293" y="645"/>
                        </a:lnTo>
                        <a:lnTo>
                          <a:pt x="334" y="693"/>
                        </a:lnTo>
                        <a:lnTo>
                          <a:pt x="381" y="745"/>
                        </a:lnTo>
                        <a:lnTo>
                          <a:pt x="404" y="832"/>
                        </a:lnTo>
                        <a:lnTo>
                          <a:pt x="429" y="891"/>
                        </a:lnTo>
                        <a:lnTo>
                          <a:pt x="499" y="902"/>
                        </a:lnTo>
                        <a:lnTo>
                          <a:pt x="563" y="949"/>
                        </a:lnTo>
                        <a:lnTo>
                          <a:pt x="603" y="990"/>
                        </a:lnTo>
                        <a:lnTo>
                          <a:pt x="644" y="1055"/>
                        </a:lnTo>
                        <a:lnTo>
                          <a:pt x="899" y="1055"/>
                        </a:lnTo>
                        <a:lnTo>
                          <a:pt x="847" y="1022"/>
                        </a:lnTo>
                        <a:lnTo>
                          <a:pt x="809" y="991"/>
                        </a:lnTo>
                        <a:lnTo>
                          <a:pt x="783" y="961"/>
                        </a:lnTo>
                        <a:lnTo>
                          <a:pt x="758" y="919"/>
                        </a:lnTo>
                        <a:lnTo>
                          <a:pt x="723" y="878"/>
                        </a:lnTo>
                        <a:lnTo>
                          <a:pt x="687" y="860"/>
                        </a:lnTo>
                        <a:lnTo>
                          <a:pt x="650" y="859"/>
                        </a:lnTo>
                        <a:lnTo>
                          <a:pt x="609" y="872"/>
                        </a:lnTo>
                        <a:lnTo>
                          <a:pt x="594" y="830"/>
                        </a:lnTo>
                        <a:lnTo>
                          <a:pt x="578" y="786"/>
                        </a:lnTo>
                        <a:lnTo>
                          <a:pt x="556" y="757"/>
                        </a:lnTo>
                        <a:lnTo>
                          <a:pt x="518" y="730"/>
                        </a:lnTo>
                        <a:lnTo>
                          <a:pt x="475" y="710"/>
                        </a:lnTo>
                        <a:lnTo>
                          <a:pt x="450" y="672"/>
                        </a:lnTo>
                        <a:lnTo>
                          <a:pt x="439" y="633"/>
                        </a:lnTo>
                        <a:lnTo>
                          <a:pt x="421" y="585"/>
                        </a:lnTo>
                        <a:lnTo>
                          <a:pt x="396" y="547"/>
                        </a:lnTo>
                        <a:lnTo>
                          <a:pt x="373" y="504"/>
                        </a:lnTo>
                        <a:lnTo>
                          <a:pt x="360" y="444"/>
                        </a:lnTo>
                        <a:lnTo>
                          <a:pt x="335" y="394"/>
                        </a:lnTo>
                        <a:lnTo>
                          <a:pt x="305" y="357"/>
                        </a:lnTo>
                        <a:lnTo>
                          <a:pt x="260" y="317"/>
                        </a:lnTo>
                        <a:lnTo>
                          <a:pt x="212" y="288"/>
                        </a:lnTo>
                        <a:lnTo>
                          <a:pt x="141" y="193"/>
                        </a:lnTo>
                        <a:lnTo>
                          <a:pt x="192" y="229"/>
                        </a:lnTo>
                        <a:lnTo>
                          <a:pt x="340" y="271"/>
                        </a:lnTo>
                        <a:lnTo>
                          <a:pt x="298" y="227"/>
                        </a:lnTo>
                        <a:lnTo>
                          <a:pt x="255" y="166"/>
                        </a:lnTo>
                        <a:lnTo>
                          <a:pt x="200" y="111"/>
                        </a:lnTo>
                        <a:lnTo>
                          <a:pt x="138" y="72"/>
                        </a:lnTo>
                        <a:lnTo>
                          <a:pt x="54" y="34"/>
                        </a:lnTo>
                        <a:lnTo>
                          <a:pt x="0" y="0"/>
                        </a:lnTo>
                      </a:path>
                    </a:pathLst>
                  </a:custGeom>
                  <a:solidFill>
                    <a:srgbClr val="00DFCA"/>
                  </a:solidFill>
                  <a:ln w="12700" cap="rnd" cmpd="sng">
                    <a:solidFill>
                      <a:srgbClr val="000000"/>
                    </a:solidFill>
                    <a:prstDash val="solid"/>
                    <a:round/>
                    <a:headEnd type="none" w="med" len="med"/>
                    <a:tailEnd type="none" w="med" len="med"/>
                  </a:ln>
                </p:spPr>
                <p:txBody>
                  <a:bodyPr/>
                  <a:lstStyle/>
                  <a:p>
                    <a:endParaRPr lang="en-US"/>
                  </a:p>
                </p:txBody>
              </p:sp>
              <p:sp>
                <p:nvSpPr>
                  <p:cNvPr id="53" name="Freeform 46"/>
                  <p:cNvSpPr>
                    <a:spLocks/>
                  </p:cNvSpPr>
                  <p:nvPr/>
                </p:nvSpPr>
                <p:spPr bwMode="auto">
                  <a:xfrm>
                    <a:off x="4903" y="2935"/>
                    <a:ext cx="72" cy="116"/>
                  </a:xfrm>
                  <a:custGeom>
                    <a:avLst/>
                    <a:gdLst>
                      <a:gd name="T0" fmla="*/ 0 w 72"/>
                      <a:gd name="T1" fmla="*/ 0 h 116"/>
                      <a:gd name="T2" fmla="*/ 30 w 72"/>
                      <a:gd name="T3" fmla="*/ 18 h 116"/>
                      <a:gd name="T4" fmla="*/ 54 w 72"/>
                      <a:gd name="T5" fmla="*/ 32 h 116"/>
                      <a:gd name="T6" fmla="*/ 71 w 72"/>
                      <a:gd name="T7" fmla="*/ 61 h 116"/>
                      <a:gd name="T8" fmla="*/ 44 w 72"/>
                      <a:gd name="T9" fmla="*/ 68 h 116"/>
                      <a:gd name="T10" fmla="*/ 38 w 72"/>
                      <a:gd name="T11" fmla="*/ 115 h 116"/>
                      <a:gd name="T12" fmla="*/ 36 w 72"/>
                      <a:gd name="T13" fmla="*/ 100 h 116"/>
                      <a:gd name="T14" fmla="*/ 24 w 72"/>
                      <a:gd name="T15" fmla="*/ 64 h 116"/>
                      <a:gd name="T16" fmla="*/ 14 w 72"/>
                      <a:gd name="T17" fmla="*/ 56 h 116"/>
                      <a:gd name="T18" fmla="*/ 0 w 7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
                      <a:gd name="T31" fmla="*/ 0 h 116"/>
                      <a:gd name="T32" fmla="*/ 72 w 72"/>
                      <a:gd name="T33" fmla="*/ 116 h 1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 h="116">
                        <a:moveTo>
                          <a:pt x="0" y="0"/>
                        </a:moveTo>
                        <a:lnTo>
                          <a:pt x="30" y="18"/>
                        </a:lnTo>
                        <a:lnTo>
                          <a:pt x="54" y="32"/>
                        </a:lnTo>
                        <a:lnTo>
                          <a:pt x="71" y="61"/>
                        </a:lnTo>
                        <a:lnTo>
                          <a:pt x="44" y="68"/>
                        </a:lnTo>
                        <a:lnTo>
                          <a:pt x="38" y="115"/>
                        </a:lnTo>
                        <a:lnTo>
                          <a:pt x="36" y="100"/>
                        </a:lnTo>
                        <a:lnTo>
                          <a:pt x="24" y="64"/>
                        </a:lnTo>
                        <a:lnTo>
                          <a:pt x="14" y="56"/>
                        </a:lnTo>
                        <a:lnTo>
                          <a:pt x="0" y="0"/>
                        </a:lnTo>
                      </a:path>
                    </a:pathLst>
                  </a:custGeom>
                  <a:solidFill>
                    <a:srgbClr val="009080"/>
                  </a:solidFill>
                  <a:ln w="12700" cap="rnd" cmpd="sng">
                    <a:solidFill>
                      <a:srgbClr val="000000"/>
                    </a:solidFill>
                    <a:prstDash val="solid"/>
                    <a:round/>
                    <a:headEnd type="none" w="med" len="med"/>
                    <a:tailEnd type="none" w="med" len="med"/>
                  </a:ln>
                </p:spPr>
                <p:txBody>
                  <a:bodyPr/>
                  <a:lstStyle/>
                  <a:p>
                    <a:endParaRPr lang="en-US"/>
                  </a:p>
                </p:txBody>
              </p:sp>
            </p:grpSp>
            <p:grpSp>
              <p:nvGrpSpPr>
                <p:cNvPr id="30" name="Group 69"/>
                <p:cNvGrpSpPr>
                  <a:grpSpLocks/>
                </p:cNvGrpSpPr>
                <p:nvPr/>
              </p:nvGrpSpPr>
              <p:grpSpPr bwMode="auto">
                <a:xfrm>
                  <a:off x="4065" y="1985"/>
                  <a:ext cx="1073" cy="1124"/>
                  <a:chOff x="4065" y="1985"/>
                  <a:chExt cx="1073" cy="1124"/>
                </a:xfrm>
              </p:grpSpPr>
              <p:sp>
                <p:nvSpPr>
                  <p:cNvPr id="31" name="Freeform 48"/>
                  <p:cNvSpPr>
                    <a:spLocks/>
                  </p:cNvSpPr>
                  <p:nvPr/>
                </p:nvSpPr>
                <p:spPr bwMode="auto">
                  <a:xfrm>
                    <a:off x="4095" y="1985"/>
                    <a:ext cx="1022" cy="1124"/>
                  </a:xfrm>
                  <a:custGeom>
                    <a:avLst/>
                    <a:gdLst>
                      <a:gd name="T0" fmla="*/ 111 w 1022"/>
                      <a:gd name="T1" fmla="*/ 683 h 1124"/>
                      <a:gd name="T2" fmla="*/ 141 w 1022"/>
                      <a:gd name="T3" fmla="*/ 778 h 1124"/>
                      <a:gd name="T4" fmla="*/ 191 w 1022"/>
                      <a:gd name="T5" fmla="*/ 849 h 1124"/>
                      <a:gd name="T6" fmla="*/ 279 w 1022"/>
                      <a:gd name="T7" fmla="*/ 904 h 1124"/>
                      <a:gd name="T8" fmla="*/ 369 w 1022"/>
                      <a:gd name="T9" fmla="*/ 928 h 1124"/>
                      <a:gd name="T10" fmla="*/ 375 w 1022"/>
                      <a:gd name="T11" fmla="*/ 957 h 1124"/>
                      <a:gd name="T12" fmla="*/ 846 w 1022"/>
                      <a:gd name="T13" fmla="*/ 1123 h 1124"/>
                      <a:gd name="T14" fmla="*/ 823 w 1022"/>
                      <a:gd name="T15" fmla="*/ 1028 h 1124"/>
                      <a:gd name="T16" fmla="*/ 791 w 1022"/>
                      <a:gd name="T17" fmla="*/ 940 h 1124"/>
                      <a:gd name="T18" fmla="*/ 761 w 1022"/>
                      <a:gd name="T19" fmla="*/ 893 h 1124"/>
                      <a:gd name="T20" fmla="*/ 756 w 1022"/>
                      <a:gd name="T21" fmla="*/ 835 h 1124"/>
                      <a:gd name="T22" fmla="*/ 771 w 1022"/>
                      <a:gd name="T23" fmla="*/ 741 h 1124"/>
                      <a:gd name="T24" fmla="*/ 795 w 1022"/>
                      <a:gd name="T25" fmla="*/ 683 h 1124"/>
                      <a:gd name="T26" fmla="*/ 826 w 1022"/>
                      <a:gd name="T27" fmla="*/ 636 h 1124"/>
                      <a:gd name="T28" fmla="*/ 879 w 1022"/>
                      <a:gd name="T29" fmla="*/ 606 h 1124"/>
                      <a:gd name="T30" fmla="*/ 923 w 1022"/>
                      <a:gd name="T31" fmla="*/ 562 h 1124"/>
                      <a:gd name="T32" fmla="*/ 965 w 1022"/>
                      <a:gd name="T33" fmla="*/ 497 h 1124"/>
                      <a:gd name="T34" fmla="*/ 989 w 1022"/>
                      <a:gd name="T35" fmla="*/ 445 h 1124"/>
                      <a:gd name="T36" fmla="*/ 1019 w 1022"/>
                      <a:gd name="T37" fmla="*/ 364 h 1124"/>
                      <a:gd name="T38" fmla="*/ 1021 w 1022"/>
                      <a:gd name="T39" fmla="*/ 279 h 1124"/>
                      <a:gd name="T40" fmla="*/ 984 w 1022"/>
                      <a:gd name="T41" fmla="*/ 215 h 1124"/>
                      <a:gd name="T42" fmla="*/ 923 w 1022"/>
                      <a:gd name="T43" fmla="*/ 157 h 1124"/>
                      <a:gd name="T44" fmla="*/ 838 w 1022"/>
                      <a:gd name="T45" fmla="*/ 95 h 1124"/>
                      <a:gd name="T46" fmla="*/ 756 w 1022"/>
                      <a:gd name="T47" fmla="*/ 54 h 1124"/>
                      <a:gd name="T48" fmla="*/ 662 w 1022"/>
                      <a:gd name="T49" fmla="*/ 27 h 1124"/>
                      <a:gd name="T50" fmla="*/ 582 w 1022"/>
                      <a:gd name="T51" fmla="*/ 10 h 1124"/>
                      <a:gd name="T52" fmla="*/ 497 w 1022"/>
                      <a:gd name="T53" fmla="*/ 0 h 1124"/>
                      <a:gd name="T54" fmla="*/ 412 w 1022"/>
                      <a:gd name="T55" fmla="*/ 2 h 1124"/>
                      <a:gd name="T56" fmla="*/ 333 w 1022"/>
                      <a:gd name="T57" fmla="*/ 17 h 1124"/>
                      <a:gd name="T58" fmla="*/ 264 w 1022"/>
                      <a:gd name="T59" fmla="*/ 40 h 1124"/>
                      <a:gd name="T60" fmla="*/ 206 w 1022"/>
                      <a:gd name="T61" fmla="*/ 74 h 1124"/>
                      <a:gd name="T62" fmla="*/ 138 w 1022"/>
                      <a:gd name="T63" fmla="*/ 118 h 1124"/>
                      <a:gd name="T64" fmla="*/ 76 w 1022"/>
                      <a:gd name="T65" fmla="*/ 174 h 1124"/>
                      <a:gd name="T66" fmla="*/ 17 w 1022"/>
                      <a:gd name="T67" fmla="*/ 251 h 1124"/>
                      <a:gd name="T68" fmla="*/ 0 w 1022"/>
                      <a:gd name="T69" fmla="*/ 321 h 1124"/>
                      <a:gd name="T70" fmla="*/ 6 w 1022"/>
                      <a:gd name="T71" fmla="*/ 401 h 1124"/>
                      <a:gd name="T72" fmla="*/ 35 w 1022"/>
                      <a:gd name="T73" fmla="*/ 465 h 1124"/>
                      <a:gd name="T74" fmla="*/ 71 w 1022"/>
                      <a:gd name="T75" fmla="*/ 507 h 1124"/>
                      <a:gd name="T76" fmla="*/ 94 w 1022"/>
                      <a:gd name="T77" fmla="*/ 572 h 1124"/>
                      <a:gd name="T78" fmla="*/ 111 w 1022"/>
                      <a:gd name="T79" fmla="*/ 683 h 11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2"/>
                      <a:gd name="T121" fmla="*/ 0 h 1124"/>
                      <a:gd name="T122" fmla="*/ 1022 w 1022"/>
                      <a:gd name="T123" fmla="*/ 1124 h 11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2" h="1124">
                        <a:moveTo>
                          <a:pt x="111" y="683"/>
                        </a:moveTo>
                        <a:lnTo>
                          <a:pt x="141" y="778"/>
                        </a:lnTo>
                        <a:lnTo>
                          <a:pt x="191" y="849"/>
                        </a:lnTo>
                        <a:lnTo>
                          <a:pt x="279" y="904"/>
                        </a:lnTo>
                        <a:lnTo>
                          <a:pt x="369" y="928"/>
                        </a:lnTo>
                        <a:lnTo>
                          <a:pt x="375" y="957"/>
                        </a:lnTo>
                        <a:lnTo>
                          <a:pt x="846" y="1123"/>
                        </a:lnTo>
                        <a:lnTo>
                          <a:pt x="823" y="1028"/>
                        </a:lnTo>
                        <a:lnTo>
                          <a:pt x="791" y="940"/>
                        </a:lnTo>
                        <a:lnTo>
                          <a:pt x="761" y="893"/>
                        </a:lnTo>
                        <a:lnTo>
                          <a:pt x="756" y="835"/>
                        </a:lnTo>
                        <a:lnTo>
                          <a:pt x="771" y="741"/>
                        </a:lnTo>
                        <a:lnTo>
                          <a:pt x="795" y="683"/>
                        </a:lnTo>
                        <a:lnTo>
                          <a:pt x="826" y="636"/>
                        </a:lnTo>
                        <a:lnTo>
                          <a:pt x="879" y="606"/>
                        </a:lnTo>
                        <a:lnTo>
                          <a:pt x="923" y="562"/>
                        </a:lnTo>
                        <a:lnTo>
                          <a:pt x="965" y="497"/>
                        </a:lnTo>
                        <a:lnTo>
                          <a:pt x="989" y="445"/>
                        </a:lnTo>
                        <a:lnTo>
                          <a:pt x="1019" y="364"/>
                        </a:lnTo>
                        <a:lnTo>
                          <a:pt x="1021" y="279"/>
                        </a:lnTo>
                        <a:lnTo>
                          <a:pt x="984" y="215"/>
                        </a:lnTo>
                        <a:lnTo>
                          <a:pt x="923" y="157"/>
                        </a:lnTo>
                        <a:lnTo>
                          <a:pt x="838" y="95"/>
                        </a:lnTo>
                        <a:lnTo>
                          <a:pt x="756" y="54"/>
                        </a:lnTo>
                        <a:lnTo>
                          <a:pt x="662" y="27"/>
                        </a:lnTo>
                        <a:lnTo>
                          <a:pt x="582" y="10"/>
                        </a:lnTo>
                        <a:lnTo>
                          <a:pt x="497" y="0"/>
                        </a:lnTo>
                        <a:lnTo>
                          <a:pt x="412" y="2"/>
                        </a:lnTo>
                        <a:lnTo>
                          <a:pt x="333" y="17"/>
                        </a:lnTo>
                        <a:lnTo>
                          <a:pt x="264" y="40"/>
                        </a:lnTo>
                        <a:lnTo>
                          <a:pt x="206" y="74"/>
                        </a:lnTo>
                        <a:lnTo>
                          <a:pt x="138" y="118"/>
                        </a:lnTo>
                        <a:lnTo>
                          <a:pt x="76" y="174"/>
                        </a:lnTo>
                        <a:lnTo>
                          <a:pt x="17" y="251"/>
                        </a:lnTo>
                        <a:lnTo>
                          <a:pt x="0" y="321"/>
                        </a:lnTo>
                        <a:lnTo>
                          <a:pt x="6" y="401"/>
                        </a:lnTo>
                        <a:lnTo>
                          <a:pt x="35" y="465"/>
                        </a:lnTo>
                        <a:lnTo>
                          <a:pt x="71" y="507"/>
                        </a:lnTo>
                        <a:lnTo>
                          <a:pt x="94" y="572"/>
                        </a:lnTo>
                        <a:lnTo>
                          <a:pt x="111" y="683"/>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US"/>
                  </a:p>
                </p:txBody>
              </p:sp>
              <p:grpSp>
                <p:nvGrpSpPr>
                  <p:cNvPr id="32" name="Group 57"/>
                  <p:cNvGrpSpPr>
                    <a:grpSpLocks/>
                  </p:cNvGrpSpPr>
                  <p:nvPr/>
                </p:nvGrpSpPr>
                <p:grpSpPr bwMode="auto">
                  <a:xfrm>
                    <a:off x="4200" y="2007"/>
                    <a:ext cx="938" cy="801"/>
                    <a:chOff x="4200" y="2007"/>
                    <a:chExt cx="938" cy="801"/>
                  </a:xfrm>
                </p:grpSpPr>
                <p:grpSp>
                  <p:nvGrpSpPr>
                    <p:cNvPr id="44" name="Group 53"/>
                    <p:cNvGrpSpPr>
                      <a:grpSpLocks/>
                    </p:cNvGrpSpPr>
                    <p:nvPr/>
                  </p:nvGrpSpPr>
                  <p:grpSpPr bwMode="auto">
                    <a:xfrm>
                      <a:off x="4200" y="2178"/>
                      <a:ext cx="938" cy="630"/>
                      <a:chOff x="4200" y="2178"/>
                      <a:chExt cx="938" cy="630"/>
                    </a:xfrm>
                  </p:grpSpPr>
                  <p:grpSp>
                    <p:nvGrpSpPr>
                      <p:cNvPr id="48" name="Group 51"/>
                      <p:cNvGrpSpPr>
                        <a:grpSpLocks/>
                      </p:cNvGrpSpPr>
                      <p:nvPr/>
                    </p:nvGrpSpPr>
                    <p:grpSpPr bwMode="auto">
                      <a:xfrm>
                        <a:off x="4200" y="2604"/>
                        <a:ext cx="329" cy="204"/>
                        <a:chOff x="4200" y="2604"/>
                        <a:chExt cx="329" cy="204"/>
                      </a:xfrm>
                    </p:grpSpPr>
                    <p:sp>
                      <p:nvSpPr>
                        <p:cNvPr id="50" name="Freeform 49"/>
                        <p:cNvSpPr>
                          <a:spLocks/>
                        </p:cNvSpPr>
                        <p:nvPr/>
                      </p:nvSpPr>
                      <p:spPr bwMode="auto">
                        <a:xfrm>
                          <a:off x="4217" y="2604"/>
                          <a:ext cx="312" cy="204"/>
                        </a:xfrm>
                        <a:custGeom>
                          <a:avLst/>
                          <a:gdLst>
                            <a:gd name="T0" fmla="*/ 0 w 312"/>
                            <a:gd name="T1" fmla="*/ 58 h 204"/>
                            <a:gd name="T2" fmla="*/ 90 w 312"/>
                            <a:gd name="T3" fmla="*/ 5 h 204"/>
                            <a:gd name="T4" fmla="*/ 148 w 312"/>
                            <a:gd name="T5" fmla="*/ 0 h 204"/>
                            <a:gd name="T6" fmla="*/ 223 w 312"/>
                            <a:gd name="T7" fmla="*/ 24 h 204"/>
                            <a:gd name="T8" fmla="*/ 277 w 312"/>
                            <a:gd name="T9" fmla="*/ 64 h 204"/>
                            <a:gd name="T10" fmla="*/ 311 w 312"/>
                            <a:gd name="T11" fmla="*/ 92 h 204"/>
                            <a:gd name="T12" fmla="*/ 311 w 312"/>
                            <a:gd name="T13" fmla="*/ 115 h 204"/>
                            <a:gd name="T14" fmla="*/ 287 w 312"/>
                            <a:gd name="T15" fmla="*/ 127 h 204"/>
                            <a:gd name="T16" fmla="*/ 247 w 312"/>
                            <a:gd name="T17" fmla="*/ 98 h 204"/>
                            <a:gd name="T18" fmla="*/ 188 w 312"/>
                            <a:gd name="T19" fmla="*/ 69 h 204"/>
                            <a:gd name="T20" fmla="*/ 240 w 312"/>
                            <a:gd name="T21" fmla="*/ 104 h 204"/>
                            <a:gd name="T22" fmla="*/ 253 w 312"/>
                            <a:gd name="T23" fmla="*/ 127 h 204"/>
                            <a:gd name="T24" fmla="*/ 253 w 312"/>
                            <a:gd name="T25" fmla="*/ 145 h 204"/>
                            <a:gd name="T26" fmla="*/ 218 w 312"/>
                            <a:gd name="T27" fmla="*/ 145 h 204"/>
                            <a:gd name="T28" fmla="*/ 200 w 312"/>
                            <a:gd name="T29" fmla="*/ 145 h 204"/>
                            <a:gd name="T30" fmla="*/ 188 w 312"/>
                            <a:gd name="T31" fmla="*/ 122 h 204"/>
                            <a:gd name="T32" fmla="*/ 177 w 312"/>
                            <a:gd name="T33" fmla="*/ 92 h 204"/>
                            <a:gd name="T34" fmla="*/ 137 w 312"/>
                            <a:gd name="T35" fmla="*/ 69 h 204"/>
                            <a:gd name="T36" fmla="*/ 154 w 312"/>
                            <a:gd name="T37" fmla="*/ 110 h 204"/>
                            <a:gd name="T38" fmla="*/ 165 w 312"/>
                            <a:gd name="T39" fmla="*/ 134 h 204"/>
                            <a:gd name="T40" fmla="*/ 165 w 312"/>
                            <a:gd name="T41" fmla="*/ 145 h 204"/>
                            <a:gd name="T42" fmla="*/ 154 w 312"/>
                            <a:gd name="T43" fmla="*/ 162 h 204"/>
                            <a:gd name="T44" fmla="*/ 137 w 312"/>
                            <a:gd name="T45" fmla="*/ 162 h 204"/>
                            <a:gd name="T46" fmla="*/ 113 w 312"/>
                            <a:gd name="T47" fmla="*/ 145 h 204"/>
                            <a:gd name="T48" fmla="*/ 78 w 312"/>
                            <a:gd name="T49" fmla="*/ 115 h 204"/>
                            <a:gd name="T50" fmla="*/ 78 w 312"/>
                            <a:gd name="T51" fmla="*/ 134 h 204"/>
                            <a:gd name="T52" fmla="*/ 84 w 312"/>
                            <a:gd name="T53" fmla="*/ 156 h 204"/>
                            <a:gd name="T54" fmla="*/ 84 w 312"/>
                            <a:gd name="T55" fmla="*/ 162 h 204"/>
                            <a:gd name="T56" fmla="*/ 66 w 312"/>
                            <a:gd name="T57" fmla="*/ 156 h 204"/>
                            <a:gd name="T58" fmla="*/ 48 w 312"/>
                            <a:gd name="T59" fmla="*/ 145 h 204"/>
                            <a:gd name="T60" fmla="*/ 48 w 312"/>
                            <a:gd name="T61" fmla="*/ 169 h 204"/>
                            <a:gd name="T62" fmla="*/ 43 w 312"/>
                            <a:gd name="T63" fmla="*/ 192 h 204"/>
                            <a:gd name="T64" fmla="*/ 13 w 312"/>
                            <a:gd name="T65" fmla="*/ 203 h 204"/>
                            <a:gd name="T66" fmla="*/ 0 w 312"/>
                            <a:gd name="T67" fmla="*/ 198 h 204"/>
                            <a:gd name="T68" fmla="*/ 0 w 312"/>
                            <a:gd name="T69" fmla="*/ 169 h 204"/>
                            <a:gd name="T70" fmla="*/ 0 w 312"/>
                            <a:gd name="T71" fmla="*/ 134 h 204"/>
                            <a:gd name="T72" fmla="*/ 0 w 312"/>
                            <a:gd name="T73" fmla="*/ 58 h 2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2"/>
                            <a:gd name="T112" fmla="*/ 0 h 204"/>
                            <a:gd name="T113" fmla="*/ 312 w 312"/>
                            <a:gd name="T114" fmla="*/ 204 h 2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2" h="204">
                              <a:moveTo>
                                <a:pt x="0" y="58"/>
                              </a:moveTo>
                              <a:lnTo>
                                <a:pt x="90" y="5"/>
                              </a:lnTo>
                              <a:lnTo>
                                <a:pt x="148" y="0"/>
                              </a:lnTo>
                              <a:lnTo>
                                <a:pt x="223" y="24"/>
                              </a:lnTo>
                              <a:lnTo>
                                <a:pt x="277" y="64"/>
                              </a:lnTo>
                              <a:lnTo>
                                <a:pt x="311" y="92"/>
                              </a:lnTo>
                              <a:lnTo>
                                <a:pt x="311" y="115"/>
                              </a:lnTo>
                              <a:lnTo>
                                <a:pt x="287" y="127"/>
                              </a:lnTo>
                              <a:lnTo>
                                <a:pt x="247" y="98"/>
                              </a:lnTo>
                              <a:lnTo>
                                <a:pt x="188" y="69"/>
                              </a:lnTo>
                              <a:lnTo>
                                <a:pt x="240" y="104"/>
                              </a:lnTo>
                              <a:lnTo>
                                <a:pt x="253" y="127"/>
                              </a:lnTo>
                              <a:lnTo>
                                <a:pt x="253" y="145"/>
                              </a:lnTo>
                              <a:lnTo>
                                <a:pt x="218" y="145"/>
                              </a:lnTo>
                              <a:lnTo>
                                <a:pt x="200" y="145"/>
                              </a:lnTo>
                              <a:lnTo>
                                <a:pt x="188" y="122"/>
                              </a:lnTo>
                              <a:lnTo>
                                <a:pt x="177" y="92"/>
                              </a:lnTo>
                              <a:lnTo>
                                <a:pt x="137" y="69"/>
                              </a:lnTo>
                              <a:lnTo>
                                <a:pt x="154" y="110"/>
                              </a:lnTo>
                              <a:lnTo>
                                <a:pt x="165" y="134"/>
                              </a:lnTo>
                              <a:lnTo>
                                <a:pt x="165" y="145"/>
                              </a:lnTo>
                              <a:lnTo>
                                <a:pt x="154" y="162"/>
                              </a:lnTo>
                              <a:lnTo>
                                <a:pt x="137" y="162"/>
                              </a:lnTo>
                              <a:lnTo>
                                <a:pt x="113" y="145"/>
                              </a:lnTo>
                              <a:lnTo>
                                <a:pt x="78" y="115"/>
                              </a:lnTo>
                              <a:lnTo>
                                <a:pt x="78" y="134"/>
                              </a:lnTo>
                              <a:lnTo>
                                <a:pt x="84" y="156"/>
                              </a:lnTo>
                              <a:lnTo>
                                <a:pt x="84" y="162"/>
                              </a:lnTo>
                              <a:lnTo>
                                <a:pt x="66" y="156"/>
                              </a:lnTo>
                              <a:lnTo>
                                <a:pt x="48" y="145"/>
                              </a:lnTo>
                              <a:lnTo>
                                <a:pt x="48" y="169"/>
                              </a:lnTo>
                              <a:lnTo>
                                <a:pt x="43" y="192"/>
                              </a:lnTo>
                              <a:lnTo>
                                <a:pt x="13" y="203"/>
                              </a:lnTo>
                              <a:lnTo>
                                <a:pt x="0" y="198"/>
                              </a:lnTo>
                              <a:lnTo>
                                <a:pt x="0" y="169"/>
                              </a:lnTo>
                              <a:lnTo>
                                <a:pt x="0" y="134"/>
                              </a:lnTo>
                              <a:lnTo>
                                <a:pt x="0" y="58"/>
                              </a:lnTo>
                            </a:path>
                          </a:pathLst>
                        </a:custGeom>
                        <a:solidFill>
                          <a:srgbClr val="B07000"/>
                        </a:solidFill>
                        <a:ln w="12700" cap="rnd" cmpd="sng">
                          <a:solidFill>
                            <a:srgbClr val="000000"/>
                          </a:solidFill>
                          <a:prstDash val="solid"/>
                          <a:round/>
                          <a:headEnd type="none" w="med" len="med"/>
                          <a:tailEnd type="none" w="med" len="med"/>
                        </a:ln>
                      </p:spPr>
                      <p:txBody>
                        <a:bodyPr/>
                        <a:lstStyle/>
                        <a:p>
                          <a:endParaRPr lang="en-US"/>
                        </a:p>
                      </p:txBody>
                    </p:sp>
                    <p:sp>
                      <p:nvSpPr>
                        <p:cNvPr id="51" name="Freeform 50"/>
                        <p:cNvSpPr>
                          <a:spLocks/>
                        </p:cNvSpPr>
                        <p:nvPr/>
                      </p:nvSpPr>
                      <p:spPr bwMode="auto">
                        <a:xfrm>
                          <a:off x="4200" y="2604"/>
                          <a:ext cx="312" cy="204"/>
                        </a:xfrm>
                        <a:custGeom>
                          <a:avLst/>
                          <a:gdLst>
                            <a:gd name="T0" fmla="*/ 0 w 312"/>
                            <a:gd name="T1" fmla="*/ 58 h 204"/>
                            <a:gd name="T2" fmla="*/ 89 w 312"/>
                            <a:gd name="T3" fmla="*/ 5 h 204"/>
                            <a:gd name="T4" fmla="*/ 147 w 312"/>
                            <a:gd name="T5" fmla="*/ 0 h 204"/>
                            <a:gd name="T6" fmla="*/ 223 w 312"/>
                            <a:gd name="T7" fmla="*/ 24 h 204"/>
                            <a:gd name="T8" fmla="*/ 275 w 312"/>
                            <a:gd name="T9" fmla="*/ 64 h 204"/>
                            <a:gd name="T10" fmla="*/ 311 w 312"/>
                            <a:gd name="T11" fmla="*/ 92 h 204"/>
                            <a:gd name="T12" fmla="*/ 311 w 312"/>
                            <a:gd name="T13" fmla="*/ 115 h 204"/>
                            <a:gd name="T14" fmla="*/ 287 w 312"/>
                            <a:gd name="T15" fmla="*/ 127 h 204"/>
                            <a:gd name="T16" fmla="*/ 247 w 312"/>
                            <a:gd name="T17" fmla="*/ 98 h 204"/>
                            <a:gd name="T18" fmla="*/ 189 w 312"/>
                            <a:gd name="T19" fmla="*/ 69 h 204"/>
                            <a:gd name="T20" fmla="*/ 240 w 312"/>
                            <a:gd name="T21" fmla="*/ 104 h 204"/>
                            <a:gd name="T22" fmla="*/ 252 w 312"/>
                            <a:gd name="T23" fmla="*/ 127 h 204"/>
                            <a:gd name="T24" fmla="*/ 252 w 312"/>
                            <a:gd name="T25" fmla="*/ 145 h 204"/>
                            <a:gd name="T26" fmla="*/ 217 w 312"/>
                            <a:gd name="T27" fmla="*/ 145 h 204"/>
                            <a:gd name="T28" fmla="*/ 201 w 312"/>
                            <a:gd name="T29" fmla="*/ 145 h 204"/>
                            <a:gd name="T30" fmla="*/ 189 w 312"/>
                            <a:gd name="T31" fmla="*/ 122 h 204"/>
                            <a:gd name="T32" fmla="*/ 177 w 312"/>
                            <a:gd name="T33" fmla="*/ 92 h 204"/>
                            <a:gd name="T34" fmla="*/ 135 w 312"/>
                            <a:gd name="T35" fmla="*/ 69 h 204"/>
                            <a:gd name="T36" fmla="*/ 154 w 312"/>
                            <a:gd name="T37" fmla="*/ 110 h 204"/>
                            <a:gd name="T38" fmla="*/ 165 w 312"/>
                            <a:gd name="T39" fmla="*/ 134 h 204"/>
                            <a:gd name="T40" fmla="*/ 165 w 312"/>
                            <a:gd name="T41" fmla="*/ 145 h 204"/>
                            <a:gd name="T42" fmla="*/ 154 w 312"/>
                            <a:gd name="T43" fmla="*/ 162 h 204"/>
                            <a:gd name="T44" fmla="*/ 135 w 312"/>
                            <a:gd name="T45" fmla="*/ 162 h 204"/>
                            <a:gd name="T46" fmla="*/ 112 w 312"/>
                            <a:gd name="T47" fmla="*/ 145 h 204"/>
                            <a:gd name="T48" fmla="*/ 78 w 312"/>
                            <a:gd name="T49" fmla="*/ 115 h 204"/>
                            <a:gd name="T50" fmla="*/ 78 w 312"/>
                            <a:gd name="T51" fmla="*/ 134 h 204"/>
                            <a:gd name="T52" fmla="*/ 83 w 312"/>
                            <a:gd name="T53" fmla="*/ 156 h 204"/>
                            <a:gd name="T54" fmla="*/ 83 w 312"/>
                            <a:gd name="T55" fmla="*/ 162 h 204"/>
                            <a:gd name="T56" fmla="*/ 65 w 312"/>
                            <a:gd name="T57" fmla="*/ 156 h 204"/>
                            <a:gd name="T58" fmla="*/ 48 w 312"/>
                            <a:gd name="T59" fmla="*/ 145 h 204"/>
                            <a:gd name="T60" fmla="*/ 48 w 312"/>
                            <a:gd name="T61" fmla="*/ 169 h 204"/>
                            <a:gd name="T62" fmla="*/ 42 w 312"/>
                            <a:gd name="T63" fmla="*/ 192 h 204"/>
                            <a:gd name="T64" fmla="*/ 13 w 312"/>
                            <a:gd name="T65" fmla="*/ 203 h 204"/>
                            <a:gd name="T66" fmla="*/ 0 w 312"/>
                            <a:gd name="T67" fmla="*/ 198 h 204"/>
                            <a:gd name="T68" fmla="*/ 0 w 312"/>
                            <a:gd name="T69" fmla="*/ 169 h 204"/>
                            <a:gd name="T70" fmla="*/ 0 w 312"/>
                            <a:gd name="T71" fmla="*/ 134 h 204"/>
                            <a:gd name="T72" fmla="*/ 0 w 312"/>
                            <a:gd name="T73" fmla="*/ 58 h 2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2"/>
                            <a:gd name="T112" fmla="*/ 0 h 204"/>
                            <a:gd name="T113" fmla="*/ 312 w 312"/>
                            <a:gd name="T114" fmla="*/ 204 h 20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2" h="204">
                              <a:moveTo>
                                <a:pt x="0" y="58"/>
                              </a:moveTo>
                              <a:lnTo>
                                <a:pt x="89" y="5"/>
                              </a:lnTo>
                              <a:lnTo>
                                <a:pt x="147" y="0"/>
                              </a:lnTo>
                              <a:lnTo>
                                <a:pt x="223" y="24"/>
                              </a:lnTo>
                              <a:lnTo>
                                <a:pt x="275" y="64"/>
                              </a:lnTo>
                              <a:lnTo>
                                <a:pt x="311" y="92"/>
                              </a:lnTo>
                              <a:lnTo>
                                <a:pt x="311" y="115"/>
                              </a:lnTo>
                              <a:lnTo>
                                <a:pt x="287" y="127"/>
                              </a:lnTo>
                              <a:lnTo>
                                <a:pt x="247" y="98"/>
                              </a:lnTo>
                              <a:lnTo>
                                <a:pt x="189" y="69"/>
                              </a:lnTo>
                              <a:lnTo>
                                <a:pt x="240" y="104"/>
                              </a:lnTo>
                              <a:lnTo>
                                <a:pt x="252" y="127"/>
                              </a:lnTo>
                              <a:lnTo>
                                <a:pt x="252" y="145"/>
                              </a:lnTo>
                              <a:lnTo>
                                <a:pt x="217" y="145"/>
                              </a:lnTo>
                              <a:lnTo>
                                <a:pt x="201" y="145"/>
                              </a:lnTo>
                              <a:lnTo>
                                <a:pt x="189" y="122"/>
                              </a:lnTo>
                              <a:lnTo>
                                <a:pt x="177" y="92"/>
                              </a:lnTo>
                              <a:lnTo>
                                <a:pt x="135" y="69"/>
                              </a:lnTo>
                              <a:lnTo>
                                <a:pt x="154" y="110"/>
                              </a:lnTo>
                              <a:lnTo>
                                <a:pt x="165" y="134"/>
                              </a:lnTo>
                              <a:lnTo>
                                <a:pt x="165" y="145"/>
                              </a:lnTo>
                              <a:lnTo>
                                <a:pt x="154" y="162"/>
                              </a:lnTo>
                              <a:lnTo>
                                <a:pt x="135" y="162"/>
                              </a:lnTo>
                              <a:lnTo>
                                <a:pt x="112" y="145"/>
                              </a:lnTo>
                              <a:lnTo>
                                <a:pt x="78" y="115"/>
                              </a:lnTo>
                              <a:lnTo>
                                <a:pt x="78" y="134"/>
                              </a:lnTo>
                              <a:lnTo>
                                <a:pt x="83" y="156"/>
                              </a:lnTo>
                              <a:lnTo>
                                <a:pt x="83" y="162"/>
                              </a:lnTo>
                              <a:lnTo>
                                <a:pt x="65" y="156"/>
                              </a:lnTo>
                              <a:lnTo>
                                <a:pt x="48" y="145"/>
                              </a:lnTo>
                              <a:lnTo>
                                <a:pt x="48" y="169"/>
                              </a:lnTo>
                              <a:lnTo>
                                <a:pt x="42" y="192"/>
                              </a:lnTo>
                              <a:lnTo>
                                <a:pt x="13" y="203"/>
                              </a:lnTo>
                              <a:lnTo>
                                <a:pt x="0" y="198"/>
                              </a:lnTo>
                              <a:lnTo>
                                <a:pt x="0" y="169"/>
                              </a:lnTo>
                              <a:lnTo>
                                <a:pt x="0" y="134"/>
                              </a:lnTo>
                              <a:lnTo>
                                <a:pt x="0" y="58"/>
                              </a:lnTo>
                            </a:path>
                          </a:pathLst>
                        </a:custGeom>
                        <a:solidFill>
                          <a:srgbClr val="C08040"/>
                        </a:solidFill>
                        <a:ln w="12700" cap="rnd" cmpd="sng">
                          <a:solidFill>
                            <a:srgbClr val="000000"/>
                          </a:solidFill>
                          <a:prstDash val="solid"/>
                          <a:round/>
                          <a:headEnd type="none" w="med" len="med"/>
                          <a:tailEnd type="none" w="med" len="med"/>
                        </a:ln>
                      </p:spPr>
                      <p:txBody>
                        <a:bodyPr/>
                        <a:lstStyle/>
                        <a:p>
                          <a:endParaRPr lang="en-US"/>
                        </a:p>
                      </p:txBody>
                    </p:sp>
                  </p:grpSp>
                  <p:sp>
                    <p:nvSpPr>
                      <p:cNvPr id="49" name="Freeform 52"/>
                      <p:cNvSpPr>
                        <a:spLocks/>
                      </p:cNvSpPr>
                      <p:nvPr/>
                    </p:nvSpPr>
                    <p:spPr bwMode="auto">
                      <a:xfrm>
                        <a:off x="4704" y="2178"/>
                        <a:ext cx="434" cy="327"/>
                      </a:xfrm>
                      <a:custGeom>
                        <a:avLst/>
                        <a:gdLst>
                          <a:gd name="T0" fmla="*/ 0 w 434"/>
                          <a:gd name="T1" fmla="*/ 102 h 327"/>
                          <a:gd name="T2" fmla="*/ 83 w 434"/>
                          <a:gd name="T3" fmla="*/ 186 h 327"/>
                          <a:gd name="T4" fmla="*/ 89 w 434"/>
                          <a:gd name="T5" fmla="*/ 240 h 327"/>
                          <a:gd name="T6" fmla="*/ 96 w 434"/>
                          <a:gd name="T7" fmla="*/ 326 h 327"/>
                          <a:gd name="T8" fmla="*/ 120 w 434"/>
                          <a:gd name="T9" fmla="*/ 326 h 327"/>
                          <a:gd name="T10" fmla="*/ 144 w 434"/>
                          <a:gd name="T11" fmla="*/ 301 h 327"/>
                          <a:gd name="T12" fmla="*/ 154 w 434"/>
                          <a:gd name="T13" fmla="*/ 252 h 327"/>
                          <a:gd name="T14" fmla="*/ 154 w 434"/>
                          <a:gd name="T15" fmla="*/ 180 h 327"/>
                          <a:gd name="T16" fmla="*/ 161 w 434"/>
                          <a:gd name="T17" fmla="*/ 221 h 327"/>
                          <a:gd name="T18" fmla="*/ 167 w 434"/>
                          <a:gd name="T19" fmla="*/ 246 h 327"/>
                          <a:gd name="T20" fmla="*/ 172 w 434"/>
                          <a:gd name="T21" fmla="*/ 270 h 327"/>
                          <a:gd name="T22" fmla="*/ 196 w 434"/>
                          <a:gd name="T23" fmla="*/ 270 h 327"/>
                          <a:gd name="T24" fmla="*/ 220 w 434"/>
                          <a:gd name="T25" fmla="*/ 246 h 327"/>
                          <a:gd name="T26" fmla="*/ 220 w 434"/>
                          <a:gd name="T27" fmla="*/ 217 h 327"/>
                          <a:gd name="T28" fmla="*/ 238 w 434"/>
                          <a:gd name="T29" fmla="*/ 173 h 327"/>
                          <a:gd name="T30" fmla="*/ 243 w 434"/>
                          <a:gd name="T31" fmla="*/ 204 h 327"/>
                          <a:gd name="T32" fmla="*/ 257 w 434"/>
                          <a:gd name="T33" fmla="*/ 235 h 327"/>
                          <a:gd name="T34" fmla="*/ 286 w 434"/>
                          <a:gd name="T35" fmla="*/ 221 h 327"/>
                          <a:gd name="T36" fmla="*/ 297 w 434"/>
                          <a:gd name="T37" fmla="*/ 197 h 327"/>
                          <a:gd name="T38" fmla="*/ 297 w 434"/>
                          <a:gd name="T39" fmla="*/ 217 h 327"/>
                          <a:gd name="T40" fmla="*/ 334 w 434"/>
                          <a:gd name="T41" fmla="*/ 197 h 327"/>
                          <a:gd name="T42" fmla="*/ 351 w 434"/>
                          <a:gd name="T43" fmla="*/ 155 h 327"/>
                          <a:gd name="T44" fmla="*/ 339 w 434"/>
                          <a:gd name="T45" fmla="*/ 221 h 327"/>
                          <a:gd name="T46" fmla="*/ 334 w 434"/>
                          <a:gd name="T47" fmla="*/ 246 h 327"/>
                          <a:gd name="T48" fmla="*/ 357 w 434"/>
                          <a:gd name="T49" fmla="*/ 252 h 327"/>
                          <a:gd name="T50" fmla="*/ 361 w 434"/>
                          <a:gd name="T51" fmla="*/ 282 h 327"/>
                          <a:gd name="T52" fmla="*/ 398 w 434"/>
                          <a:gd name="T53" fmla="*/ 277 h 327"/>
                          <a:gd name="T54" fmla="*/ 421 w 434"/>
                          <a:gd name="T55" fmla="*/ 221 h 327"/>
                          <a:gd name="T56" fmla="*/ 433 w 434"/>
                          <a:gd name="T57" fmla="*/ 155 h 327"/>
                          <a:gd name="T58" fmla="*/ 421 w 434"/>
                          <a:gd name="T59" fmla="*/ 97 h 327"/>
                          <a:gd name="T60" fmla="*/ 385 w 434"/>
                          <a:gd name="T61" fmla="*/ 48 h 327"/>
                          <a:gd name="T62" fmla="*/ 345 w 434"/>
                          <a:gd name="T63" fmla="*/ 10 h 327"/>
                          <a:gd name="T64" fmla="*/ 321 w 434"/>
                          <a:gd name="T65" fmla="*/ 42 h 327"/>
                          <a:gd name="T66" fmla="*/ 291 w 434"/>
                          <a:gd name="T67" fmla="*/ 18 h 327"/>
                          <a:gd name="T68" fmla="*/ 274 w 434"/>
                          <a:gd name="T69" fmla="*/ 4 h 327"/>
                          <a:gd name="T70" fmla="*/ 262 w 434"/>
                          <a:gd name="T71" fmla="*/ 18 h 327"/>
                          <a:gd name="T72" fmla="*/ 232 w 434"/>
                          <a:gd name="T73" fmla="*/ 10 h 327"/>
                          <a:gd name="T74" fmla="*/ 226 w 434"/>
                          <a:gd name="T75" fmla="*/ 42 h 327"/>
                          <a:gd name="T76" fmla="*/ 214 w 434"/>
                          <a:gd name="T77" fmla="*/ 23 h 327"/>
                          <a:gd name="T78" fmla="*/ 185 w 434"/>
                          <a:gd name="T79" fmla="*/ 18 h 327"/>
                          <a:gd name="T80" fmla="*/ 154 w 434"/>
                          <a:gd name="T81" fmla="*/ 0 h 327"/>
                          <a:gd name="T82" fmla="*/ 144 w 434"/>
                          <a:gd name="T83" fmla="*/ 23 h 327"/>
                          <a:gd name="T84" fmla="*/ 126 w 434"/>
                          <a:gd name="T85" fmla="*/ 10 h 327"/>
                          <a:gd name="T86" fmla="*/ 101 w 434"/>
                          <a:gd name="T87" fmla="*/ 4 h 327"/>
                          <a:gd name="T88" fmla="*/ 83 w 434"/>
                          <a:gd name="T89" fmla="*/ 10 h 327"/>
                          <a:gd name="T90" fmla="*/ 78 w 434"/>
                          <a:gd name="T91" fmla="*/ 48 h 327"/>
                          <a:gd name="T92" fmla="*/ 83 w 434"/>
                          <a:gd name="T93" fmla="*/ 53 h 327"/>
                          <a:gd name="T94" fmla="*/ 66 w 434"/>
                          <a:gd name="T95" fmla="*/ 53 h 327"/>
                          <a:gd name="T96" fmla="*/ 5 w 434"/>
                          <a:gd name="T97" fmla="*/ 48 h 327"/>
                          <a:gd name="T98" fmla="*/ 0 w 434"/>
                          <a:gd name="T99" fmla="*/ 102 h 3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34"/>
                          <a:gd name="T151" fmla="*/ 0 h 327"/>
                          <a:gd name="T152" fmla="*/ 434 w 434"/>
                          <a:gd name="T153" fmla="*/ 327 h 32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34" h="327">
                            <a:moveTo>
                              <a:pt x="0" y="102"/>
                            </a:moveTo>
                            <a:lnTo>
                              <a:pt x="83" y="186"/>
                            </a:lnTo>
                            <a:lnTo>
                              <a:pt x="89" y="240"/>
                            </a:lnTo>
                            <a:lnTo>
                              <a:pt x="96" y="326"/>
                            </a:lnTo>
                            <a:lnTo>
                              <a:pt x="120" y="326"/>
                            </a:lnTo>
                            <a:lnTo>
                              <a:pt x="144" y="301"/>
                            </a:lnTo>
                            <a:lnTo>
                              <a:pt x="154" y="252"/>
                            </a:lnTo>
                            <a:lnTo>
                              <a:pt x="154" y="180"/>
                            </a:lnTo>
                            <a:lnTo>
                              <a:pt x="161" y="221"/>
                            </a:lnTo>
                            <a:lnTo>
                              <a:pt x="167" y="246"/>
                            </a:lnTo>
                            <a:lnTo>
                              <a:pt x="172" y="270"/>
                            </a:lnTo>
                            <a:lnTo>
                              <a:pt x="196" y="270"/>
                            </a:lnTo>
                            <a:lnTo>
                              <a:pt x="220" y="246"/>
                            </a:lnTo>
                            <a:lnTo>
                              <a:pt x="220" y="217"/>
                            </a:lnTo>
                            <a:lnTo>
                              <a:pt x="238" y="173"/>
                            </a:lnTo>
                            <a:lnTo>
                              <a:pt x="243" y="204"/>
                            </a:lnTo>
                            <a:lnTo>
                              <a:pt x="257" y="235"/>
                            </a:lnTo>
                            <a:lnTo>
                              <a:pt x="286" y="221"/>
                            </a:lnTo>
                            <a:lnTo>
                              <a:pt x="297" y="197"/>
                            </a:lnTo>
                            <a:lnTo>
                              <a:pt x="297" y="217"/>
                            </a:lnTo>
                            <a:lnTo>
                              <a:pt x="334" y="197"/>
                            </a:lnTo>
                            <a:lnTo>
                              <a:pt x="351" y="155"/>
                            </a:lnTo>
                            <a:lnTo>
                              <a:pt x="339" y="221"/>
                            </a:lnTo>
                            <a:lnTo>
                              <a:pt x="334" y="246"/>
                            </a:lnTo>
                            <a:lnTo>
                              <a:pt x="357" y="252"/>
                            </a:lnTo>
                            <a:lnTo>
                              <a:pt x="361" y="282"/>
                            </a:lnTo>
                            <a:lnTo>
                              <a:pt x="398" y="277"/>
                            </a:lnTo>
                            <a:lnTo>
                              <a:pt x="421" y="221"/>
                            </a:lnTo>
                            <a:lnTo>
                              <a:pt x="433" y="155"/>
                            </a:lnTo>
                            <a:lnTo>
                              <a:pt x="421" y="97"/>
                            </a:lnTo>
                            <a:lnTo>
                              <a:pt x="385" y="48"/>
                            </a:lnTo>
                            <a:lnTo>
                              <a:pt x="345" y="10"/>
                            </a:lnTo>
                            <a:lnTo>
                              <a:pt x="321" y="42"/>
                            </a:lnTo>
                            <a:lnTo>
                              <a:pt x="291" y="18"/>
                            </a:lnTo>
                            <a:lnTo>
                              <a:pt x="274" y="4"/>
                            </a:lnTo>
                            <a:lnTo>
                              <a:pt x="262" y="18"/>
                            </a:lnTo>
                            <a:lnTo>
                              <a:pt x="232" y="10"/>
                            </a:lnTo>
                            <a:lnTo>
                              <a:pt x="226" y="42"/>
                            </a:lnTo>
                            <a:lnTo>
                              <a:pt x="214" y="23"/>
                            </a:lnTo>
                            <a:lnTo>
                              <a:pt x="185" y="18"/>
                            </a:lnTo>
                            <a:lnTo>
                              <a:pt x="154" y="0"/>
                            </a:lnTo>
                            <a:lnTo>
                              <a:pt x="144" y="23"/>
                            </a:lnTo>
                            <a:lnTo>
                              <a:pt x="126" y="10"/>
                            </a:lnTo>
                            <a:lnTo>
                              <a:pt x="101" y="4"/>
                            </a:lnTo>
                            <a:lnTo>
                              <a:pt x="83" y="10"/>
                            </a:lnTo>
                            <a:lnTo>
                              <a:pt x="78" y="48"/>
                            </a:lnTo>
                            <a:lnTo>
                              <a:pt x="83" y="53"/>
                            </a:lnTo>
                            <a:lnTo>
                              <a:pt x="66" y="53"/>
                            </a:lnTo>
                            <a:lnTo>
                              <a:pt x="5" y="48"/>
                            </a:lnTo>
                            <a:lnTo>
                              <a:pt x="0" y="102"/>
                            </a:lnTo>
                          </a:path>
                        </a:pathLst>
                      </a:custGeom>
                      <a:solidFill>
                        <a:srgbClr val="C08040"/>
                      </a:solidFill>
                      <a:ln w="12700" cap="rnd" cmpd="sng">
                        <a:solidFill>
                          <a:srgbClr val="000000"/>
                        </a:solidFill>
                        <a:prstDash val="solid"/>
                        <a:round/>
                        <a:headEnd type="none" w="med" len="med"/>
                        <a:tailEnd type="none" w="med" len="med"/>
                      </a:ln>
                    </p:spPr>
                    <p:txBody>
                      <a:bodyPr/>
                      <a:lstStyle/>
                      <a:p>
                        <a:endParaRPr lang="en-US"/>
                      </a:p>
                    </p:txBody>
                  </p:sp>
                </p:grpSp>
                <p:grpSp>
                  <p:nvGrpSpPr>
                    <p:cNvPr id="45" name="Group 56"/>
                    <p:cNvGrpSpPr>
                      <a:grpSpLocks/>
                    </p:cNvGrpSpPr>
                    <p:nvPr/>
                  </p:nvGrpSpPr>
                  <p:grpSpPr bwMode="auto">
                    <a:xfrm>
                      <a:off x="4327" y="2007"/>
                      <a:ext cx="530" cy="130"/>
                      <a:chOff x="4327" y="2007"/>
                      <a:chExt cx="530" cy="130"/>
                    </a:xfrm>
                  </p:grpSpPr>
                  <p:sp>
                    <p:nvSpPr>
                      <p:cNvPr id="46" name="Freeform 54"/>
                      <p:cNvSpPr>
                        <a:spLocks/>
                      </p:cNvSpPr>
                      <p:nvPr/>
                    </p:nvSpPr>
                    <p:spPr bwMode="auto">
                      <a:xfrm>
                        <a:off x="4327" y="2030"/>
                        <a:ext cx="483" cy="94"/>
                      </a:xfrm>
                      <a:custGeom>
                        <a:avLst/>
                        <a:gdLst>
                          <a:gd name="T0" fmla="*/ 0 w 483"/>
                          <a:gd name="T1" fmla="*/ 3 h 94"/>
                          <a:gd name="T2" fmla="*/ 62 w 483"/>
                          <a:gd name="T3" fmla="*/ 0 h 94"/>
                          <a:gd name="T4" fmla="*/ 125 w 483"/>
                          <a:gd name="T5" fmla="*/ 15 h 94"/>
                          <a:gd name="T6" fmla="*/ 172 w 483"/>
                          <a:gd name="T7" fmla="*/ 32 h 94"/>
                          <a:gd name="T8" fmla="*/ 240 w 483"/>
                          <a:gd name="T9" fmla="*/ 62 h 94"/>
                          <a:gd name="T10" fmla="*/ 298 w 483"/>
                          <a:gd name="T11" fmla="*/ 76 h 94"/>
                          <a:gd name="T12" fmla="*/ 350 w 483"/>
                          <a:gd name="T13" fmla="*/ 68 h 94"/>
                          <a:gd name="T14" fmla="*/ 407 w 483"/>
                          <a:gd name="T15" fmla="*/ 76 h 94"/>
                          <a:gd name="T16" fmla="*/ 450 w 483"/>
                          <a:gd name="T17" fmla="*/ 79 h 94"/>
                          <a:gd name="T18" fmla="*/ 482 w 483"/>
                          <a:gd name="T19" fmla="*/ 93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3"/>
                          <a:gd name="T31" fmla="*/ 0 h 94"/>
                          <a:gd name="T32" fmla="*/ 483 w 483"/>
                          <a:gd name="T33" fmla="*/ 94 h 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3" h="94">
                            <a:moveTo>
                              <a:pt x="0" y="3"/>
                            </a:moveTo>
                            <a:lnTo>
                              <a:pt x="62" y="0"/>
                            </a:lnTo>
                            <a:lnTo>
                              <a:pt x="125" y="15"/>
                            </a:lnTo>
                            <a:lnTo>
                              <a:pt x="172" y="32"/>
                            </a:lnTo>
                            <a:lnTo>
                              <a:pt x="240" y="62"/>
                            </a:lnTo>
                            <a:lnTo>
                              <a:pt x="298" y="76"/>
                            </a:lnTo>
                            <a:lnTo>
                              <a:pt x="350" y="68"/>
                            </a:lnTo>
                            <a:lnTo>
                              <a:pt x="407" y="76"/>
                            </a:lnTo>
                            <a:lnTo>
                              <a:pt x="450" y="79"/>
                            </a:lnTo>
                            <a:lnTo>
                              <a:pt x="482" y="93"/>
                            </a:lnTo>
                          </a:path>
                        </a:pathLst>
                      </a:custGeom>
                      <a:noFill/>
                      <a:ln w="12700" cap="rnd" cmpd="sng">
                        <a:solidFill>
                          <a:srgbClr val="C08040"/>
                        </a:solidFill>
                        <a:prstDash val="solid"/>
                        <a:round/>
                        <a:headEnd type="none" w="med" len="med"/>
                        <a:tailEnd type="none" w="med" len="med"/>
                      </a:ln>
                    </p:spPr>
                    <p:txBody>
                      <a:bodyPr/>
                      <a:lstStyle/>
                      <a:p>
                        <a:endParaRPr lang="en-US"/>
                      </a:p>
                    </p:txBody>
                  </p:sp>
                  <p:sp>
                    <p:nvSpPr>
                      <p:cNvPr id="47" name="Freeform 55"/>
                      <p:cNvSpPr>
                        <a:spLocks/>
                      </p:cNvSpPr>
                      <p:nvPr/>
                    </p:nvSpPr>
                    <p:spPr bwMode="auto">
                      <a:xfrm>
                        <a:off x="4428" y="2007"/>
                        <a:ext cx="429" cy="130"/>
                      </a:xfrm>
                      <a:custGeom>
                        <a:avLst/>
                        <a:gdLst>
                          <a:gd name="T0" fmla="*/ 0 w 429"/>
                          <a:gd name="T1" fmla="*/ 0 h 130"/>
                          <a:gd name="T2" fmla="*/ 32 w 429"/>
                          <a:gd name="T3" fmla="*/ 21 h 130"/>
                          <a:gd name="T4" fmla="*/ 86 w 429"/>
                          <a:gd name="T5" fmla="*/ 38 h 130"/>
                          <a:gd name="T6" fmla="*/ 123 w 429"/>
                          <a:gd name="T7" fmla="*/ 49 h 130"/>
                          <a:gd name="T8" fmla="*/ 167 w 429"/>
                          <a:gd name="T9" fmla="*/ 55 h 130"/>
                          <a:gd name="T10" fmla="*/ 209 w 429"/>
                          <a:gd name="T11" fmla="*/ 44 h 130"/>
                          <a:gd name="T12" fmla="*/ 279 w 429"/>
                          <a:gd name="T13" fmla="*/ 55 h 130"/>
                          <a:gd name="T14" fmla="*/ 326 w 429"/>
                          <a:gd name="T15" fmla="*/ 65 h 130"/>
                          <a:gd name="T16" fmla="*/ 368 w 429"/>
                          <a:gd name="T17" fmla="*/ 69 h 130"/>
                          <a:gd name="T18" fmla="*/ 415 w 429"/>
                          <a:gd name="T19" fmla="*/ 91 h 130"/>
                          <a:gd name="T20" fmla="*/ 428 w 429"/>
                          <a:gd name="T21" fmla="*/ 129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9"/>
                          <a:gd name="T34" fmla="*/ 0 h 130"/>
                          <a:gd name="T35" fmla="*/ 429 w 429"/>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9" h="130">
                            <a:moveTo>
                              <a:pt x="0" y="0"/>
                            </a:moveTo>
                            <a:lnTo>
                              <a:pt x="32" y="21"/>
                            </a:lnTo>
                            <a:lnTo>
                              <a:pt x="86" y="38"/>
                            </a:lnTo>
                            <a:lnTo>
                              <a:pt x="123" y="49"/>
                            </a:lnTo>
                            <a:lnTo>
                              <a:pt x="167" y="55"/>
                            </a:lnTo>
                            <a:lnTo>
                              <a:pt x="209" y="44"/>
                            </a:lnTo>
                            <a:lnTo>
                              <a:pt x="279" y="55"/>
                            </a:lnTo>
                            <a:lnTo>
                              <a:pt x="326" y="65"/>
                            </a:lnTo>
                            <a:lnTo>
                              <a:pt x="368" y="69"/>
                            </a:lnTo>
                            <a:lnTo>
                              <a:pt x="415" y="91"/>
                            </a:lnTo>
                            <a:lnTo>
                              <a:pt x="428" y="129"/>
                            </a:lnTo>
                          </a:path>
                        </a:pathLst>
                      </a:custGeom>
                      <a:noFill/>
                      <a:ln w="12700" cap="rnd" cmpd="sng">
                        <a:solidFill>
                          <a:srgbClr val="C08040"/>
                        </a:solidFill>
                        <a:prstDash val="solid"/>
                        <a:round/>
                        <a:headEnd type="none" w="med" len="med"/>
                        <a:tailEnd type="none" w="med" len="med"/>
                      </a:ln>
                    </p:spPr>
                    <p:txBody>
                      <a:bodyPr/>
                      <a:lstStyle/>
                      <a:p>
                        <a:endParaRPr lang="en-US"/>
                      </a:p>
                    </p:txBody>
                  </p:sp>
                </p:grpSp>
              </p:grpSp>
              <p:grpSp>
                <p:nvGrpSpPr>
                  <p:cNvPr id="33" name="Group 68"/>
                  <p:cNvGrpSpPr>
                    <a:grpSpLocks/>
                  </p:cNvGrpSpPr>
                  <p:nvPr/>
                </p:nvGrpSpPr>
                <p:grpSpPr bwMode="auto">
                  <a:xfrm>
                    <a:off x="4065" y="2305"/>
                    <a:ext cx="385" cy="372"/>
                    <a:chOff x="4065" y="2305"/>
                    <a:chExt cx="385" cy="372"/>
                  </a:xfrm>
                </p:grpSpPr>
                <p:grpSp>
                  <p:nvGrpSpPr>
                    <p:cNvPr id="34" name="Group 61"/>
                    <p:cNvGrpSpPr>
                      <a:grpSpLocks/>
                    </p:cNvGrpSpPr>
                    <p:nvPr/>
                  </p:nvGrpSpPr>
                  <p:grpSpPr bwMode="auto">
                    <a:xfrm>
                      <a:off x="4065" y="2305"/>
                      <a:ext cx="176" cy="182"/>
                      <a:chOff x="4065" y="2305"/>
                      <a:chExt cx="176" cy="182"/>
                    </a:xfrm>
                  </p:grpSpPr>
                  <p:sp>
                    <p:nvSpPr>
                      <p:cNvPr id="41" name="Freeform 58"/>
                      <p:cNvSpPr>
                        <a:spLocks/>
                      </p:cNvSpPr>
                      <p:nvPr/>
                    </p:nvSpPr>
                    <p:spPr bwMode="auto">
                      <a:xfrm>
                        <a:off x="4099" y="2339"/>
                        <a:ext cx="132" cy="148"/>
                      </a:xfrm>
                      <a:custGeom>
                        <a:avLst/>
                        <a:gdLst>
                          <a:gd name="T0" fmla="*/ 118 w 132"/>
                          <a:gd name="T1" fmla="*/ 0 h 148"/>
                          <a:gd name="T2" fmla="*/ 20 w 132"/>
                          <a:gd name="T3" fmla="*/ 71 h 148"/>
                          <a:gd name="T4" fmla="*/ 0 w 132"/>
                          <a:gd name="T5" fmla="*/ 100 h 148"/>
                          <a:gd name="T6" fmla="*/ 7 w 132"/>
                          <a:gd name="T7" fmla="*/ 129 h 148"/>
                          <a:gd name="T8" fmla="*/ 25 w 132"/>
                          <a:gd name="T9" fmla="*/ 147 h 148"/>
                          <a:gd name="T10" fmla="*/ 58 w 132"/>
                          <a:gd name="T11" fmla="*/ 138 h 148"/>
                          <a:gd name="T12" fmla="*/ 131 w 132"/>
                          <a:gd name="T13" fmla="*/ 62 h 148"/>
                          <a:gd name="T14" fmla="*/ 118 w 132"/>
                          <a:gd name="T15" fmla="*/ 0 h 148"/>
                          <a:gd name="T16" fmla="*/ 0 60000 65536"/>
                          <a:gd name="T17" fmla="*/ 0 60000 65536"/>
                          <a:gd name="T18" fmla="*/ 0 60000 65536"/>
                          <a:gd name="T19" fmla="*/ 0 60000 65536"/>
                          <a:gd name="T20" fmla="*/ 0 60000 65536"/>
                          <a:gd name="T21" fmla="*/ 0 60000 65536"/>
                          <a:gd name="T22" fmla="*/ 0 60000 65536"/>
                          <a:gd name="T23" fmla="*/ 0 60000 65536"/>
                          <a:gd name="T24" fmla="*/ 0 w 132"/>
                          <a:gd name="T25" fmla="*/ 0 h 148"/>
                          <a:gd name="T26" fmla="*/ 132 w 132"/>
                          <a:gd name="T27" fmla="*/ 148 h 1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2" h="148">
                            <a:moveTo>
                              <a:pt x="118" y="0"/>
                            </a:moveTo>
                            <a:lnTo>
                              <a:pt x="20" y="71"/>
                            </a:lnTo>
                            <a:lnTo>
                              <a:pt x="0" y="100"/>
                            </a:lnTo>
                            <a:lnTo>
                              <a:pt x="7" y="129"/>
                            </a:lnTo>
                            <a:lnTo>
                              <a:pt x="25" y="147"/>
                            </a:lnTo>
                            <a:lnTo>
                              <a:pt x="58" y="138"/>
                            </a:lnTo>
                            <a:lnTo>
                              <a:pt x="131" y="62"/>
                            </a:lnTo>
                            <a:lnTo>
                              <a:pt x="118" y="0"/>
                            </a:lnTo>
                          </a:path>
                        </a:pathLst>
                      </a:custGeom>
                      <a:solidFill>
                        <a:srgbClr val="F0F0FF"/>
                      </a:solidFill>
                      <a:ln w="12700" cap="rnd" cmpd="sng">
                        <a:solidFill>
                          <a:srgbClr val="000000"/>
                        </a:solidFill>
                        <a:prstDash val="solid"/>
                        <a:round/>
                        <a:headEnd type="none" w="med" len="med"/>
                        <a:tailEnd type="none" w="med" len="med"/>
                      </a:ln>
                    </p:spPr>
                    <p:txBody>
                      <a:bodyPr/>
                      <a:lstStyle/>
                      <a:p>
                        <a:endParaRPr lang="en-US"/>
                      </a:p>
                    </p:txBody>
                  </p:sp>
                  <p:sp>
                    <p:nvSpPr>
                      <p:cNvPr id="42" name="Oval 59"/>
                      <p:cNvSpPr>
                        <a:spLocks noChangeArrowheads="1"/>
                      </p:cNvSpPr>
                      <p:nvPr/>
                    </p:nvSpPr>
                    <p:spPr bwMode="auto">
                      <a:xfrm>
                        <a:off x="4143" y="2432"/>
                        <a:ext cx="36" cy="35"/>
                      </a:xfrm>
                      <a:prstGeom prst="ellipse">
                        <a:avLst/>
                      </a:prstGeom>
                      <a:solidFill>
                        <a:srgbClr val="009080"/>
                      </a:solidFill>
                      <a:ln w="12700">
                        <a:solidFill>
                          <a:srgbClr val="000000"/>
                        </a:solidFill>
                        <a:round/>
                        <a:headEnd/>
                        <a:tailEnd/>
                      </a:ln>
                    </p:spPr>
                    <p:txBody>
                      <a:bodyPr wrap="none" anchor="ctr"/>
                      <a:lstStyle/>
                      <a:p>
                        <a:endParaRPr lang="en-US"/>
                      </a:p>
                    </p:txBody>
                  </p:sp>
                  <p:sp>
                    <p:nvSpPr>
                      <p:cNvPr id="43" name="Freeform 60"/>
                      <p:cNvSpPr>
                        <a:spLocks/>
                      </p:cNvSpPr>
                      <p:nvPr/>
                    </p:nvSpPr>
                    <p:spPr bwMode="auto">
                      <a:xfrm>
                        <a:off x="4065" y="2305"/>
                        <a:ext cx="176" cy="133"/>
                      </a:xfrm>
                      <a:custGeom>
                        <a:avLst/>
                        <a:gdLst>
                          <a:gd name="T0" fmla="*/ 171 w 176"/>
                          <a:gd name="T1" fmla="*/ 13 h 133"/>
                          <a:gd name="T2" fmla="*/ 162 w 176"/>
                          <a:gd name="T3" fmla="*/ 4 h 133"/>
                          <a:gd name="T4" fmla="*/ 153 w 176"/>
                          <a:gd name="T5" fmla="*/ 0 h 133"/>
                          <a:gd name="T6" fmla="*/ 144 w 176"/>
                          <a:gd name="T7" fmla="*/ 1 h 133"/>
                          <a:gd name="T8" fmla="*/ 134 w 176"/>
                          <a:gd name="T9" fmla="*/ 7 h 133"/>
                          <a:gd name="T10" fmla="*/ 6 w 176"/>
                          <a:gd name="T11" fmla="*/ 91 h 133"/>
                          <a:gd name="T12" fmla="*/ 2 w 176"/>
                          <a:gd name="T13" fmla="*/ 99 h 133"/>
                          <a:gd name="T14" fmla="*/ 0 w 176"/>
                          <a:gd name="T15" fmla="*/ 111 h 133"/>
                          <a:gd name="T16" fmla="*/ 4 w 176"/>
                          <a:gd name="T17" fmla="*/ 121 h 133"/>
                          <a:gd name="T18" fmla="*/ 12 w 176"/>
                          <a:gd name="T19" fmla="*/ 130 h 133"/>
                          <a:gd name="T20" fmla="*/ 20 w 176"/>
                          <a:gd name="T21" fmla="*/ 132 h 133"/>
                          <a:gd name="T22" fmla="*/ 33 w 176"/>
                          <a:gd name="T23" fmla="*/ 130 h 133"/>
                          <a:gd name="T24" fmla="*/ 168 w 176"/>
                          <a:gd name="T25" fmla="*/ 42 h 133"/>
                          <a:gd name="T26" fmla="*/ 174 w 176"/>
                          <a:gd name="T27" fmla="*/ 34 h 133"/>
                          <a:gd name="T28" fmla="*/ 175 w 176"/>
                          <a:gd name="T29" fmla="*/ 25 h 133"/>
                          <a:gd name="T30" fmla="*/ 171 w 176"/>
                          <a:gd name="T31" fmla="*/ 13 h 1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6"/>
                          <a:gd name="T49" fmla="*/ 0 h 133"/>
                          <a:gd name="T50" fmla="*/ 176 w 176"/>
                          <a:gd name="T51" fmla="*/ 133 h 13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6" h="133">
                            <a:moveTo>
                              <a:pt x="171" y="13"/>
                            </a:moveTo>
                            <a:lnTo>
                              <a:pt x="162" y="4"/>
                            </a:lnTo>
                            <a:lnTo>
                              <a:pt x="153" y="0"/>
                            </a:lnTo>
                            <a:lnTo>
                              <a:pt x="144" y="1"/>
                            </a:lnTo>
                            <a:lnTo>
                              <a:pt x="134" y="7"/>
                            </a:lnTo>
                            <a:lnTo>
                              <a:pt x="6" y="91"/>
                            </a:lnTo>
                            <a:lnTo>
                              <a:pt x="2" y="99"/>
                            </a:lnTo>
                            <a:lnTo>
                              <a:pt x="0" y="111"/>
                            </a:lnTo>
                            <a:lnTo>
                              <a:pt x="4" y="121"/>
                            </a:lnTo>
                            <a:lnTo>
                              <a:pt x="12" y="130"/>
                            </a:lnTo>
                            <a:lnTo>
                              <a:pt x="20" y="132"/>
                            </a:lnTo>
                            <a:lnTo>
                              <a:pt x="33" y="130"/>
                            </a:lnTo>
                            <a:lnTo>
                              <a:pt x="168" y="42"/>
                            </a:lnTo>
                            <a:lnTo>
                              <a:pt x="174" y="34"/>
                            </a:lnTo>
                            <a:lnTo>
                              <a:pt x="175" y="25"/>
                            </a:lnTo>
                            <a:lnTo>
                              <a:pt x="171" y="13"/>
                            </a:lnTo>
                          </a:path>
                        </a:pathLst>
                      </a:custGeom>
                      <a:solidFill>
                        <a:srgbClr val="C08040"/>
                      </a:solidFill>
                      <a:ln w="12700" cap="rnd" cmpd="sng">
                        <a:solidFill>
                          <a:srgbClr val="000000"/>
                        </a:solidFill>
                        <a:prstDash val="solid"/>
                        <a:round/>
                        <a:headEnd type="none" w="med" len="med"/>
                        <a:tailEnd type="none" w="med" len="med"/>
                      </a:ln>
                    </p:spPr>
                    <p:txBody>
                      <a:bodyPr/>
                      <a:lstStyle/>
                      <a:p>
                        <a:endParaRPr lang="en-US"/>
                      </a:p>
                    </p:txBody>
                  </p:sp>
                </p:grpSp>
                <p:grpSp>
                  <p:nvGrpSpPr>
                    <p:cNvPr id="35" name="Group 67"/>
                    <p:cNvGrpSpPr>
                      <a:grpSpLocks/>
                    </p:cNvGrpSpPr>
                    <p:nvPr/>
                  </p:nvGrpSpPr>
                  <p:grpSpPr bwMode="auto">
                    <a:xfrm>
                      <a:off x="4095" y="2308"/>
                      <a:ext cx="355" cy="369"/>
                      <a:chOff x="4095" y="2308"/>
                      <a:chExt cx="355" cy="369"/>
                    </a:xfrm>
                  </p:grpSpPr>
                  <p:sp>
                    <p:nvSpPr>
                      <p:cNvPr id="36" name="Freeform 62"/>
                      <p:cNvSpPr>
                        <a:spLocks/>
                      </p:cNvSpPr>
                      <p:nvPr/>
                    </p:nvSpPr>
                    <p:spPr bwMode="auto">
                      <a:xfrm>
                        <a:off x="4095" y="2380"/>
                        <a:ext cx="311" cy="297"/>
                      </a:xfrm>
                      <a:custGeom>
                        <a:avLst/>
                        <a:gdLst>
                          <a:gd name="T0" fmla="*/ 159 w 311"/>
                          <a:gd name="T1" fmla="*/ 0 h 297"/>
                          <a:gd name="T2" fmla="*/ 88 w 311"/>
                          <a:gd name="T3" fmla="*/ 65 h 297"/>
                          <a:gd name="T4" fmla="*/ 27 w 311"/>
                          <a:gd name="T5" fmla="*/ 136 h 297"/>
                          <a:gd name="T6" fmla="*/ 0 w 311"/>
                          <a:gd name="T7" fmla="*/ 194 h 297"/>
                          <a:gd name="T8" fmla="*/ 9 w 311"/>
                          <a:gd name="T9" fmla="*/ 244 h 297"/>
                          <a:gd name="T10" fmla="*/ 35 w 311"/>
                          <a:gd name="T11" fmla="*/ 276 h 297"/>
                          <a:gd name="T12" fmla="*/ 76 w 311"/>
                          <a:gd name="T13" fmla="*/ 288 h 297"/>
                          <a:gd name="T14" fmla="*/ 144 w 311"/>
                          <a:gd name="T15" fmla="*/ 296 h 297"/>
                          <a:gd name="T16" fmla="*/ 220 w 311"/>
                          <a:gd name="T17" fmla="*/ 258 h 297"/>
                          <a:gd name="T18" fmla="*/ 259 w 311"/>
                          <a:gd name="T19" fmla="*/ 258 h 297"/>
                          <a:gd name="T20" fmla="*/ 291 w 311"/>
                          <a:gd name="T21" fmla="*/ 244 h 297"/>
                          <a:gd name="T22" fmla="*/ 308 w 311"/>
                          <a:gd name="T23" fmla="*/ 218 h 297"/>
                          <a:gd name="T24" fmla="*/ 310 w 311"/>
                          <a:gd name="T25" fmla="*/ 186 h 297"/>
                          <a:gd name="T26" fmla="*/ 159 w 311"/>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1"/>
                          <a:gd name="T43" fmla="*/ 0 h 297"/>
                          <a:gd name="T44" fmla="*/ 311 w 311"/>
                          <a:gd name="T45" fmla="*/ 297 h 29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1" h="297">
                            <a:moveTo>
                              <a:pt x="159" y="0"/>
                            </a:moveTo>
                            <a:lnTo>
                              <a:pt x="88" y="65"/>
                            </a:lnTo>
                            <a:lnTo>
                              <a:pt x="27" y="136"/>
                            </a:lnTo>
                            <a:lnTo>
                              <a:pt x="0" y="194"/>
                            </a:lnTo>
                            <a:lnTo>
                              <a:pt x="9" y="244"/>
                            </a:lnTo>
                            <a:lnTo>
                              <a:pt x="35" y="276"/>
                            </a:lnTo>
                            <a:lnTo>
                              <a:pt x="76" y="288"/>
                            </a:lnTo>
                            <a:lnTo>
                              <a:pt x="144" y="296"/>
                            </a:lnTo>
                            <a:lnTo>
                              <a:pt x="220" y="258"/>
                            </a:lnTo>
                            <a:lnTo>
                              <a:pt x="259" y="258"/>
                            </a:lnTo>
                            <a:lnTo>
                              <a:pt x="291" y="244"/>
                            </a:lnTo>
                            <a:lnTo>
                              <a:pt x="308" y="218"/>
                            </a:lnTo>
                            <a:lnTo>
                              <a:pt x="310" y="186"/>
                            </a:lnTo>
                            <a:lnTo>
                              <a:pt x="159" y="0"/>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US"/>
                      </a:p>
                    </p:txBody>
                  </p:sp>
                  <p:grpSp>
                    <p:nvGrpSpPr>
                      <p:cNvPr id="37" name="Group 66"/>
                      <p:cNvGrpSpPr>
                        <a:grpSpLocks/>
                      </p:cNvGrpSpPr>
                      <p:nvPr/>
                    </p:nvGrpSpPr>
                    <p:grpSpPr bwMode="auto">
                      <a:xfrm>
                        <a:off x="4269" y="2308"/>
                        <a:ext cx="181" cy="203"/>
                        <a:chOff x="4269" y="2308"/>
                        <a:chExt cx="181" cy="203"/>
                      </a:xfrm>
                    </p:grpSpPr>
                    <p:sp>
                      <p:nvSpPr>
                        <p:cNvPr id="38" name="Freeform 63"/>
                        <p:cNvSpPr>
                          <a:spLocks/>
                        </p:cNvSpPr>
                        <p:nvPr/>
                      </p:nvSpPr>
                      <p:spPr bwMode="auto">
                        <a:xfrm>
                          <a:off x="4278" y="2339"/>
                          <a:ext cx="155" cy="172"/>
                        </a:xfrm>
                        <a:custGeom>
                          <a:avLst/>
                          <a:gdLst>
                            <a:gd name="T0" fmla="*/ 34 w 155"/>
                            <a:gd name="T1" fmla="*/ 0 h 172"/>
                            <a:gd name="T2" fmla="*/ 127 w 155"/>
                            <a:gd name="T3" fmla="*/ 54 h 172"/>
                            <a:gd name="T4" fmla="*/ 145 w 155"/>
                            <a:gd name="T5" fmla="*/ 82 h 172"/>
                            <a:gd name="T6" fmla="*/ 154 w 155"/>
                            <a:gd name="T7" fmla="*/ 111 h 172"/>
                            <a:gd name="T8" fmla="*/ 150 w 155"/>
                            <a:gd name="T9" fmla="*/ 147 h 172"/>
                            <a:gd name="T10" fmla="*/ 133 w 155"/>
                            <a:gd name="T11" fmla="*/ 165 h 172"/>
                            <a:gd name="T12" fmla="*/ 99 w 155"/>
                            <a:gd name="T13" fmla="*/ 171 h 172"/>
                            <a:gd name="T14" fmla="*/ 61 w 155"/>
                            <a:gd name="T15" fmla="*/ 159 h 172"/>
                            <a:gd name="T16" fmla="*/ 29 w 155"/>
                            <a:gd name="T17" fmla="*/ 129 h 172"/>
                            <a:gd name="T18" fmla="*/ 5 w 155"/>
                            <a:gd name="T19" fmla="*/ 94 h 172"/>
                            <a:gd name="T20" fmla="*/ 0 w 155"/>
                            <a:gd name="T21" fmla="*/ 64 h 172"/>
                            <a:gd name="T22" fmla="*/ 34 w 155"/>
                            <a:gd name="T23" fmla="*/ 0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5"/>
                            <a:gd name="T37" fmla="*/ 0 h 172"/>
                            <a:gd name="T38" fmla="*/ 155 w 155"/>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5" h="172">
                              <a:moveTo>
                                <a:pt x="34" y="0"/>
                              </a:moveTo>
                              <a:lnTo>
                                <a:pt x="127" y="54"/>
                              </a:lnTo>
                              <a:lnTo>
                                <a:pt x="145" y="82"/>
                              </a:lnTo>
                              <a:lnTo>
                                <a:pt x="154" y="111"/>
                              </a:lnTo>
                              <a:lnTo>
                                <a:pt x="150" y="147"/>
                              </a:lnTo>
                              <a:lnTo>
                                <a:pt x="133" y="165"/>
                              </a:lnTo>
                              <a:lnTo>
                                <a:pt x="99" y="171"/>
                              </a:lnTo>
                              <a:lnTo>
                                <a:pt x="61" y="159"/>
                              </a:lnTo>
                              <a:lnTo>
                                <a:pt x="29" y="129"/>
                              </a:lnTo>
                              <a:lnTo>
                                <a:pt x="5" y="94"/>
                              </a:lnTo>
                              <a:lnTo>
                                <a:pt x="0" y="64"/>
                              </a:lnTo>
                              <a:lnTo>
                                <a:pt x="34" y="0"/>
                              </a:lnTo>
                            </a:path>
                          </a:pathLst>
                        </a:custGeom>
                        <a:solidFill>
                          <a:srgbClr val="F0F0FF"/>
                        </a:solidFill>
                        <a:ln w="12700" cap="rnd" cmpd="sng">
                          <a:solidFill>
                            <a:srgbClr val="000000"/>
                          </a:solidFill>
                          <a:prstDash val="solid"/>
                          <a:round/>
                          <a:headEnd type="none" w="med" len="med"/>
                          <a:tailEnd type="none" w="med" len="med"/>
                        </a:ln>
                      </p:spPr>
                      <p:txBody>
                        <a:bodyPr/>
                        <a:lstStyle/>
                        <a:p>
                          <a:endParaRPr lang="en-US"/>
                        </a:p>
                      </p:txBody>
                    </p:sp>
                    <p:sp>
                      <p:nvSpPr>
                        <p:cNvPr id="39" name="Oval 64"/>
                        <p:cNvSpPr>
                          <a:spLocks noChangeArrowheads="1"/>
                        </p:cNvSpPr>
                        <p:nvPr/>
                      </p:nvSpPr>
                      <p:spPr bwMode="auto">
                        <a:xfrm>
                          <a:off x="4324" y="2450"/>
                          <a:ext cx="34" cy="33"/>
                        </a:xfrm>
                        <a:prstGeom prst="ellipse">
                          <a:avLst/>
                        </a:prstGeom>
                        <a:solidFill>
                          <a:srgbClr val="009080"/>
                        </a:solidFill>
                        <a:ln w="12700">
                          <a:solidFill>
                            <a:srgbClr val="000000"/>
                          </a:solidFill>
                          <a:round/>
                          <a:headEnd/>
                          <a:tailEnd/>
                        </a:ln>
                      </p:spPr>
                      <p:txBody>
                        <a:bodyPr wrap="none" anchor="ctr"/>
                        <a:lstStyle/>
                        <a:p>
                          <a:endParaRPr lang="en-US"/>
                        </a:p>
                      </p:txBody>
                    </p:sp>
                    <p:sp>
                      <p:nvSpPr>
                        <p:cNvPr id="40" name="Freeform 65"/>
                        <p:cNvSpPr>
                          <a:spLocks/>
                        </p:cNvSpPr>
                        <p:nvPr/>
                      </p:nvSpPr>
                      <p:spPr bwMode="auto">
                        <a:xfrm>
                          <a:off x="4269" y="2308"/>
                          <a:ext cx="181" cy="122"/>
                        </a:xfrm>
                        <a:custGeom>
                          <a:avLst/>
                          <a:gdLst>
                            <a:gd name="T0" fmla="*/ 5 w 181"/>
                            <a:gd name="T1" fmla="*/ 12 h 122"/>
                            <a:gd name="T2" fmla="*/ 13 w 181"/>
                            <a:gd name="T3" fmla="*/ 4 h 122"/>
                            <a:gd name="T4" fmla="*/ 22 w 181"/>
                            <a:gd name="T5" fmla="*/ 0 h 122"/>
                            <a:gd name="T6" fmla="*/ 32 w 181"/>
                            <a:gd name="T7" fmla="*/ 1 h 122"/>
                            <a:gd name="T8" fmla="*/ 41 w 181"/>
                            <a:gd name="T9" fmla="*/ 7 h 122"/>
                            <a:gd name="T10" fmla="*/ 174 w 181"/>
                            <a:gd name="T11" fmla="*/ 84 h 122"/>
                            <a:gd name="T12" fmla="*/ 177 w 181"/>
                            <a:gd name="T13" fmla="*/ 90 h 122"/>
                            <a:gd name="T14" fmla="*/ 180 w 181"/>
                            <a:gd name="T15" fmla="*/ 101 h 122"/>
                            <a:gd name="T16" fmla="*/ 176 w 181"/>
                            <a:gd name="T17" fmla="*/ 110 h 122"/>
                            <a:gd name="T18" fmla="*/ 167 w 181"/>
                            <a:gd name="T19" fmla="*/ 118 h 122"/>
                            <a:gd name="T20" fmla="*/ 159 w 181"/>
                            <a:gd name="T21" fmla="*/ 121 h 122"/>
                            <a:gd name="T22" fmla="*/ 148 w 181"/>
                            <a:gd name="T23" fmla="*/ 119 h 122"/>
                            <a:gd name="T24" fmla="*/ 8 w 181"/>
                            <a:gd name="T25" fmla="*/ 38 h 122"/>
                            <a:gd name="T26" fmla="*/ 2 w 181"/>
                            <a:gd name="T27" fmla="*/ 31 h 122"/>
                            <a:gd name="T28" fmla="*/ 0 w 181"/>
                            <a:gd name="T29" fmla="*/ 23 h 122"/>
                            <a:gd name="T30" fmla="*/ 5 w 181"/>
                            <a:gd name="T31" fmla="*/ 12 h 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22"/>
                            <a:gd name="T50" fmla="*/ 181 w 181"/>
                            <a:gd name="T51" fmla="*/ 122 h 1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22">
                              <a:moveTo>
                                <a:pt x="5" y="12"/>
                              </a:moveTo>
                              <a:lnTo>
                                <a:pt x="13" y="4"/>
                              </a:lnTo>
                              <a:lnTo>
                                <a:pt x="22" y="0"/>
                              </a:lnTo>
                              <a:lnTo>
                                <a:pt x="32" y="1"/>
                              </a:lnTo>
                              <a:lnTo>
                                <a:pt x="41" y="7"/>
                              </a:lnTo>
                              <a:lnTo>
                                <a:pt x="174" y="84"/>
                              </a:lnTo>
                              <a:lnTo>
                                <a:pt x="177" y="90"/>
                              </a:lnTo>
                              <a:lnTo>
                                <a:pt x="180" y="101"/>
                              </a:lnTo>
                              <a:lnTo>
                                <a:pt x="176" y="110"/>
                              </a:lnTo>
                              <a:lnTo>
                                <a:pt x="167" y="118"/>
                              </a:lnTo>
                              <a:lnTo>
                                <a:pt x="159" y="121"/>
                              </a:lnTo>
                              <a:lnTo>
                                <a:pt x="148" y="119"/>
                              </a:lnTo>
                              <a:lnTo>
                                <a:pt x="8" y="38"/>
                              </a:lnTo>
                              <a:lnTo>
                                <a:pt x="2" y="31"/>
                              </a:lnTo>
                              <a:lnTo>
                                <a:pt x="0" y="23"/>
                              </a:lnTo>
                              <a:lnTo>
                                <a:pt x="5" y="12"/>
                              </a:lnTo>
                            </a:path>
                          </a:pathLst>
                        </a:custGeom>
                        <a:solidFill>
                          <a:srgbClr val="C08040"/>
                        </a:solidFill>
                        <a:ln w="12700" cap="rnd" cmpd="sng">
                          <a:solidFill>
                            <a:srgbClr val="000000"/>
                          </a:solidFill>
                          <a:prstDash val="solid"/>
                          <a:round/>
                          <a:headEnd type="none" w="med" len="med"/>
                          <a:tailEnd type="none" w="med" len="med"/>
                        </a:ln>
                      </p:spPr>
                      <p:txBody>
                        <a:bodyPr/>
                        <a:lstStyle/>
                        <a:p>
                          <a:endParaRPr lang="en-US"/>
                        </a:p>
                      </p:txBody>
                    </p:sp>
                  </p:grpSp>
                </p:grpSp>
              </p:grpSp>
            </p:grpSp>
          </p:grpSp>
          <p:grpSp>
            <p:nvGrpSpPr>
              <p:cNvPr id="17" name="Group 79"/>
              <p:cNvGrpSpPr>
                <a:grpSpLocks/>
              </p:cNvGrpSpPr>
              <p:nvPr/>
            </p:nvGrpSpPr>
            <p:grpSpPr bwMode="auto">
              <a:xfrm>
                <a:off x="3752" y="2676"/>
                <a:ext cx="1743" cy="1374"/>
                <a:chOff x="3752" y="2676"/>
                <a:chExt cx="1743" cy="1374"/>
              </a:xfrm>
            </p:grpSpPr>
            <p:grpSp>
              <p:nvGrpSpPr>
                <p:cNvPr id="21" name="Group 77"/>
                <p:cNvGrpSpPr>
                  <a:grpSpLocks/>
                </p:cNvGrpSpPr>
                <p:nvPr/>
              </p:nvGrpSpPr>
              <p:grpSpPr bwMode="auto">
                <a:xfrm>
                  <a:off x="3752" y="2884"/>
                  <a:ext cx="1743" cy="1070"/>
                  <a:chOff x="3752" y="2884"/>
                  <a:chExt cx="1743" cy="1070"/>
                </a:xfrm>
              </p:grpSpPr>
              <p:sp>
                <p:nvSpPr>
                  <p:cNvPr id="23" name="Freeform 71"/>
                  <p:cNvSpPr>
                    <a:spLocks/>
                  </p:cNvSpPr>
                  <p:nvPr/>
                </p:nvSpPr>
                <p:spPr bwMode="auto">
                  <a:xfrm>
                    <a:off x="3752" y="2884"/>
                    <a:ext cx="1743" cy="1070"/>
                  </a:xfrm>
                  <a:custGeom>
                    <a:avLst/>
                    <a:gdLst>
                      <a:gd name="T0" fmla="*/ 637 w 1743"/>
                      <a:gd name="T1" fmla="*/ 5 h 1070"/>
                      <a:gd name="T2" fmla="*/ 1138 w 1743"/>
                      <a:gd name="T3" fmla="*/ 111 h 1070"/>
                      <a:gd name="T4" fmla="*/ 1275 w 1743"/>
                      <a:gd name="T5" fmla="*/ 450 h 1070"/>
                      <a:gd name="T6" fmla="*/ 1312 w 1743"/>
                      <a:gd name="T7" fmla="*/ 490 h 1070"/>
                      <a:gd name="T8" fmla="*/ 1338 w 1743"/>
                      <a:gd name="T9" fmla="*/ 542 h 1070"/>
                      <a:gd name="T10" fmla="*/ 1374 w 1743"/>
                      <a:gd name="T11" fmla="*/ 601 h 1070"/>
                      <a:gd name="T12" fmla="*/ 1402 w 1743"/>
                      <a:gd name="T13" fmla="*/ 645 h 1070"/>
                      <a:gd name="T14" fmla="*/ 1455 w 1743"/>
                      <a:gd name="T15" fmla="*/ 690 h 1070"/>
                      <a:gd name="T16" fmla="*/ 1486 w 1743"/>
                      <a:gd name="T17" fmla="*/ 748 h 1070"/>
                      <a:gd name="T18" fmla="*/ 1505 w 1743"/>
                      <a:gd name="T19" fmla="*/ 801 h 1070"/>
                      <a:gd name="T20" fmla="*/ 1509 w 1743"/>
                      <a:gd name="T21" fmla="*/ 859 h 1070"/>
                      <a:gd name="T22" fmla="*/ 1559 w 1743"/>
                      <a:gd name="T23" fmla="*/ 869 h 1070"/>
                      <a:gd name="T24" fmla="*/ 1606 w 1743"/>
                      <a:gd name="T25" fmla="*/ 888 h 1070"/>
                      <a:gd name="T26" fmla="*/ 1659 w 1743"/>
                      <a:gd name="T27" fmla="*/ 918 h 1070"/>
                      <a:gd name="T28" fmla="*/ 1696 w 1743"/>
                      <a:gd name="T29" fmla="*/ 958 h 1070"/>
                      <a:gd name="T30" fmla="*/ 1719 w 1743"/>
                      <a:gd name="T31" fmla="*/ 1005 h 1070"/>
                      <a:gd name="T32" fmla="*/ 1742 w 1743"/>
                      <a:gd name="T33" fmla="*/ 1069 h 1070"/>
                      <a:gd name="T34" fmla="*/ 649 w 1743"/>
                      <a:gd name="T35" fmla="*/ 1069 h 1070"/>
                      <a:gd name="T36" fmla="*/ 619 w 1743"/>
                      <a:gd name="T37" fmla="*/ 1029 h 1070"/>
                      <a:gd name="T38" fmla="*/ 607 w 1743"/>
                      <a:gd name="T39" fmla="*/ 992 h 1070"/>
                      <a:gd name="T40" fmla="*/ 598 w 1743"/>
                      <a:gd name="T41" fmla="*/ 935 h 1070"/>
                      <a:gd name="T42" fmla="*/ 583 w 1743"/>
                      <a:gd name="T43" fmla="*/ 876 h 1070"/>
                      <a:gd name="T44" fmla="*/ 537 w 1743"/>
                      <a:gd name="T45" fmla="*/ 823 h 1070"/>
                      <a:gd name="T46" fmla="*/ 496 w 1743"/>
                      <a:gd name="T47" fmla="*/ 841 h 1070"/>
                      <a:gd name="T48" fmla="*/ 454 w 1743"/>
                      <a:gd name="T49" fmla="*/ 876 h 1070"/>
                      <a:gd name="T50" fmla="*/ 414 w 1743"/>
                      <a:gd name="T51" fmla="*/ 906 h 1070"/>
                      <a:gd name="T52" fmla="*/ 375 w 1743"/>
                      <a:gd name="T53" fmla="*/ 963 h 1070"/>
                      <a:gd name="T54" fmla="*/ 343 w 1743"/>
                      <a:gd name="T55" fmla="*/ 1039 h 1070"/>
                      <a:gd name="T56" fmla="*/ 274 w 1743"/>
                      <a:gd name="T57" fmla="*/ 1019 h 1070"/>
                      <a:gd name="T58" fmla="*/ 45 w 1743"/>
                      <a:gd name="T59" fmla="*/ 1039 h 1070"/>
                      <a:gd name="T60" fmla="*/ 22 w 1743"/>
                      <a:gd name="T61" fmla="*/ 1002 h 1070"/>
                      <a:gd name="T62" fmla="*/ 2 w 1743"/>
                      <a:gd name="T63" fmla="*/ 928 h 1070"/>
                      <a:gd name="T64" fmla="*/ 0 w 1743"/>
                      <a:gd name="T65" fmla="*/ 852 h 1070"/>
                      <a:gd name="T66" fmla="*/ 17 w 1743"/>
                      <a:gd name="T67" fmla="*/ 772 h 1070"/>
                      <a:gd name="T68" fmla="*/ 51 w 1743"/>
                      <a:gd name="T69" fmla="*/ 699 h 1070"/>
                      <a:gd name="T70" fmla="*/ 111 w 1743"/>
                      <a:gd name="T71" fmla="*/ 636 h 1070"/>
                      <a:gd name="T72" fmla="*/ 183 w 1743"/>
                      <a:gd name="T73" fmla="*/ 595 h 1070"/>
                      <a:gd name="T74" fmla="*/ 175 w 1743"/>
                      <a:gd name="T75" fmla="*/ 521 h 1070"/>
                      <a:gd name="T76" fmla="*/ 192 w 1743"/>
                      <a:gd name="T77" fmla="*/ 461 h 1070"/>
                      <a:gd name="T78" fmla="*/ 218 w 1743"/>
                      <a:gd name="T79" fmla="*/ 389 h 1070"/>
                      <a:gd name="T80" fmla="*/ 256 w 1743"/>
                      <a:gd name="T81" fmla="*/ 330 h 1070"/>
                      <a:gd name="T82" fmla="*/ 297 w 1743"/>
                      <a:gd name="T83" fmla="*/ 298 h 1070"/>
                      <a:gd name="T84" fmla="*/ 357 w 1743"/>
                      <a:gd name="T85" fmla="*/ 271 h 1070"/>
                      <a:gd name="T86" fmla="*/ 401 w 1743"/>
                      <a:gd name="T87" fmla="*/ 257 h 1070"/>
                      <a:gd name="T88" fmla="*/ 448 w 1743"/>
                      <a:gd name="T89" fmla="*/ 187 h 1070"/>
                      <a:gd name="T90" fmla="*/ 442 w 1743"/>
                      <a:gd name="T91" fmla="*/ 69 h 1070"/>
                      <a:gd name="T92" fmla="*/ 484 w 1743"/>
                      <a:gd name="T93" fmla="*/ 17 h 1070"/>
                      <a:gd name="T94" fmla="*/ 537 w 1743"/>
                      <a:gd name="T95" fmla="*/ 0 h 1070"/>
                      <a:gd name="T96" fmla="*/ 637 w 1743"/>
                      <a:gd name="T97" fmla="*/ 5 h 10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43"/>
                      <a:gd name="T148" fmla="*/ 0 h 1070"/>
                      <a:gd name="T149" fmla="*/ 1743 w 1743"/>
                      <a:gd name="T150" fmla="*/ 1070 h 107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43" h="1070">
                        <a:moveTo>
                          <a:pt x="637" y="5"/>
                        </a:moveTo>
                        <a:lnTo>
                          <a:pt x="1138" y="111"/>
                        </a:lnTo>
                        <a:lnTo>
                          <a:pt x="1275" y="450"/>
                        </a:lnTo>
                        <a:lnTo>
                          <a:pt x="1312" y="490"/>
                        </a:lnTo>
                        <a:lnTo>
                          <a:pt x="1338" y="542"/>
                        </a:lnTo>
                        <a:lnTo>
                          <a:pt x="1374" y="601"/>
                        </a:lnTo>
                        <a:lnTo>
                          <a:pt x="1402" y="645"/>
                        </a:lnTo>
                        <a:lnTo>
                          <a:pt x="1455" y="690"/>
                        </a:lnTo>
                        <a:lnTo>
                          <a:pt x="1486" y="748"/>
                        </a:lnTo>
                        <a:lnTo>
                          <a:pt x="1505" y="801"/>
                        </a:lnTo>
                        <a:lnTo>
                          <a:pt x="1509" y="859"/>
                        </a:lnTo>
                        <a:lnTo>
                          <a:pt x="1559" y="869"/>
                        </a:lnTo>
                        <a:lnTo>
                          <a:pt x="1606" y="888"/>
                        </a:lnTo>
                        <a:lnTo>
                          <a:pt x="1659" y="918"/>
                        </a:lnTo>
                        <a:lnTo>
                          <a:pt x="1696" y="958"/>
                        </a:lnTo>
                        <a:lnTo>
                          <a:pt x="1719" y="1005"/>
                        </a:lnTo>
                        <a:lnTo>
                          <a:pt x="1742" y="1069"/>
                        </a:lnTo>
                        <a:lnTo>
                          <a:pt x="649" y="1069"/>
                        </a:lnTo>
                        <a:lnTo>
                          <a:pt x="619" y="1029"/>
                        </a:lnTo>
                        <a:lnTo>
                          <a:pt x="607" y="992"/>
                        </a:lnTo>
                        <a:lnTo>
                          <a:pt x="598" y="935"/>
                        </a:lnTo>
                        <a:lnTo>
                          <a:pt x="583" y="876"/>
                        </a:lnTo>
                        <a:lnTo>
                          <a:pt x="537" y="823"/>
                        </a:lnTo>
                        <a:lnTo>
                          <a:pt x="496" y="841"/>
                        </a:lnTo>
                        <a:lnTo>
                          <a:pt x="454" y="876"/>
                        </a:lnTo>
                        <a:lnTo>
                          <a:pt x="414" y="906"/>
                        </a:lnTo>
                        <a:lnTo>
                          <a:pt x="375" y="963"/>
                        </a:lnTo>
                        <a:lnTo>
                          <a:pt x="343" y="1039"/>
                        </a:lnTo>
                        <a:lnTo>
                          <a:pt x="274" y="1019"/>
                        </a:lnTo>
                        <a:lnTo>
                          <a:pt x="45" y="1039"/>
                        </a:lnTo>
                        <a:lnTo>
                          <a:pt x="22" y="1002"/>
                        </a:lnTo>
                        <a:lnTo>
                          <a:pt x="2" y="928"/>
                        </a:lnTo>
                        <a:lnTo>
                          <a:pt x="0" y="852"/>
                        </a:lnTo>
                        <a:lnTo>
                          <a:pt x="17" y="772"/>
                        </a:lnTo>
                        <a:lnTo>
                          <a:pt x="51" y="699"/>
                        </a:lnTo>
                        <a:lnTo>
                          <a:pt x="111" y="636"/>
                        </a:lnTo>
                        <a:lnTo>
                          <a:pt x="183" y="595"/>
                        </a:lnTo>
                        <a:lnTo>
                          <a:pt x="175" y="521"/>
                        </a:lnTo>
                        <a:lnTo>
                          <a:pt x="192" y="461"/>
                        </a:lnTo>
                        <a:lnTo>
                          <a:pt x="218" y="389"/>
                        </a:lnTo>
                        <a:lnTo>
                          <a:pt x="256" y="330"/>
                        </a:lnTo>
                        <a:lnTo>
                          <a:pt x="297" y="298"/>
                        </a:lnTo>
                        <a:lnTo>
                          <a:pt x="357" y="271"/>
                        </a:lnTo>
                        <a:lnTo>
                          <a:pt x="401" y="257"/>
                        </a:lnTo>
                        <a:lnTo>
                          <a:pt x="448" y="187"/>
                        </a:lnTo>
                        <a:lnTo>
                          <a:pt x="442" y="69"/>
                        </a:lnTo>
                        <a:lnTo>
                          <a:pt x="484" y="17"/>
                        </a:lnTo>
                        <a:lnTo>
                          <a:pt x="537" y="0"/>
                        </a:lnTo>
                        <a:lnTo>
                          <a:pt x="637" y="5"/>
                        </a:lnTo>
                      </a:path>
                    </a:pathLst>
                  </a:custGeom>
                  <a:solidFill>
                    <a:srgbClr val="00DFCA"/>
                  </a:solidFill>
                  <a:ln w="12700" cap="rnd" cmpd="sng">
                    <a:solidFill>
                      <a:srgbClr val="000000"/>
                    </a:solidFill>
                    <a:prstDash val="solid"/>
                    <a:round/>
                    <a:headEnd type="none" w="med" len="med"/>
                    <a:tailEnd type="none" w="med" len="med"/>
                  </a:ln>
                </p:spPr>
                <p:txBody>
                  <a:bodyPr/>
                  <a:lstStyle/>
                  <a:p>
                    <a:endParaRPr lang="en-US"/>
                  </a:p>
                </p:txBody>
              </p:sp>
              <p:sp>
                <p:nvSpPr>
                  <p:cNvPr id="24" name="Freeform 72"/>
                  <p:cNvSpPr>
                    <a:spLocks/>
                  </p:cNvSpPr>
                  <p:nvPr/>
                </p:nvSpPr>
                <p:spPr bwMode="auto">
                  <a:xfrm>
                    <a:off x="3816" y="3603"/>
                    <a:ext cx="71" cy="198"/>
                  </a:xfrm>
                  <a:custGeom>
                    <a:avLst/>
                    <a:gdLst>
                      <a:gd name="T0" fmla="*/ 70 w 71"/>
                      <a:gd name="T1" fmla="*/ 0 h 198"/>
                      <a:gd name="T2" fmla="*/ 5 w 71"/>
                      <a:gd name="T3" fmla="*/ 70 h 198"/>
                      <a:gd name="T4" fmla="*/ 0 w 71"/>
                      <a:gd name="T5" fmla="*/ 127 h 198"/>
                      <a:gd name="T6" fmla="*/ 5 w 71"/>
                      <a:gd name="T7" fmla="*/ 180 h 198"/>
                      <a:gd name="T8" fmla="*/ 17 w 71"/>
                      <a:gd name="T9" fmla="*/ 197 h 198"/>
                      <a:gd name="T10" fmla="*/ 0 60000 65536"/>
                      <a:gd name="T11" fmla="*/ 0 60000 65536"/>
                      <a:gd name="T12" fmla="*/ 0 60000 65536"/>
                      <a:gd name="T13" fmla="*/ 0 60000 65536"/>
                      <a:gd name="T14" fmla="*/ 0 60000 65536"/>
                      <a:gd name="T15" fmla="*/ 0 w 71"/>
                      <a:gd name="T16" fmla="*/ 0 h 198"/>
                      <a:gd name="T17" fmla="*/ 71 w 71"/>
                      <a:gd name="T18" fmla="*/ 198 h 198"/>
                    </a:gdLst>
                    <a:ahLst/>
                    <a:cxnLst>
                      <a:cxn ang="T10">
                        <a:pos x="T0" y="T1"/>
                      </a:cxn>
                      <a:cxn ang="T11">
                        <a:pos x="T2" y="T3"/>
                      </a:cxn>
                      <a:cxn ang="T12">
                        <a:pos x="T4" y="T5"/>
                      </a:cxn>
                      <a:cxn ang="T13">
                        <a:pos x="T6" y="T7"/>
                      </a:cxn>
                      <a:cxn ang="T14">
                        <a:pos x="T8" y="T9"/>
                      </a:cxn>
                    </a:cxnLst>
                    <a:rect l="T15" t="T16" r="T17" b="T18"/>
                    <a:pathLst>
                      <a:path w="71" h="198">
                        <a:moveTo>
                          <a:pt x="70" y="0"/>
                        </a:moveTo>
                        <a:lnTo>
                          <a:pt x="5" y="70"/>
                        </a:lnTo>
                        <a:lnTo>
                          <a:pt x="0" y="127"/>
                        </a:lnTo>
                        <a:lnTo>
                          <a:pt x="5" y="180"/>
                        </a:lnTo>
                        <a:lnTo>
                          <a:pt x="17" y="197"/>
                        </a:lnTo>
                      </a:path>
                    </a:pathLst>
                  </a:custGeom>
                  <a:noFill/>
                  <a:ln w="12700" cap="rnd" cmpd="sng">
                    <a:solidFill>
                      <a:srgbClr val="009080"/>
                    </a:solidFill>
                    <a:prstDash val="solid"/>
                    <a:round/>
                    <a:headEnd type="none" w="med" len="med"/>
                    <a:tailEnd type="none" w="med" len="med"/>
                  </a:ln>
                </p:spPr>
                <p:txBody>
                  <a:bodyPr/>
                  <a:lstStyle/>
                  <a:p>
                    <a:endParaRPr lang="en-US"/>
                  </a:p>
                </p:txBody>
              </p:sp>
              <p:sp>
                <p:nvSpPr>
                  <p:cNvPr id="25" name="Freeform 73"/>
                  <p:cNvSpPr>
                    <a:spLocks/>
                  </p:cNvSpPr>
                  <p:nvPr/>
                </p:nvSpPr>
                <p:spPr bwMode="auto">
                  <a:xfrm>
                    <a:off x="4245" y="3514"/>
                    <a:ext cx="161" cy="220"/>
                  </a:xfrm>
                  <a:custGeom>
                    <a:avLst/>
                    <a:gdLst>
                      <a:gd name="T0" fmla="*/ 0 w 161"/>
                      <a:gd name="T1" fmla="*/ 159 h 220"/>
                      <a:gd name="T2" fmla="*/ 26 w 161"/>
                      <a:gd name="T3" fmla="*/ 170 h 220"/>
                      <a:gd name="T4" fmla="*/ 41 w 161"/>
                      <a:gd name="T5" fmla="*/ 183 h 220"/>
                      <a:gd name="T6" fmla="*/ 20 w 161"/>
                      <a:gd name="T7" fmla="*/ 190 h 220"/>
                      <a:gd name="T8" fmla="*/ 47 w 161"/>
                      <a:gd name="T9" fmla="*/ 199 h 220"/>
                      <a:gd name="T10" fmla="*/ 73 w 161"/>
                      <a:gd name="T11" fmla="*/ 219 h 220"/>
                      <a:gd name="T12" fmla="*/ 67 w 161"/>
                      <a:gd name="T13" fmla="*/ 166 h 220"/>
                      <a:gd name="T14" fmla="*/ 109 w 161"/>
                      <a:gd name="T15" fmla="*/ 112 h 220"/>
                      <a:gd name="T16" fmla="*/ 137 w 161"/>
                      <a:gd name="T17" fmla="*/ 92 h 220"/>
                      <a:gd name="T18" fmla="*/ 160 w 161"/>
                      <a:gd name="T19" fmla="*/ 83 h 220"/>
                      <a:gd name="T20" fmla="*/ 141 w 161"/>
                      <a:gd name="T21" fmla="*/ 83 h 220"/>
                      <a:gd name="T22" fmla="*/ 100 w 161"/>
                      <a:gd name="T23" fmla="*/ 92 h 220"/>
                      <a:gd name="T24" fmla="*/ 70 w 161"/>
                      <a:gd name="T25" fmla="*/ 116 h 220"/>
                      <a:gd name="T26" fmla="*/ 77 w 161"/>
                      <a:gd name="T27" fmla="*/ 83 h 220"/>
                      <a:gd name="T28" fmla="*/ 102 w 161"/>
                      <a:gd name="T29" fmla="*/ 36 h 220"/>
                      <a:gd name="T30" fmla="*/ 135 w 161"/>
                      <a:gd name="T31" fmla="*/ 0 h 220"/>
                      <a:gd name="T32" fmla="*/ 102 w 161"/>
                      <a:gd name="T33" fmla="*/ 18 h 220"/>
                      <a:gd name="T34" fmla="*/ 62 w 161"/>
                      <a:gd name="T35" fmla="*/ 57 h 220"/>
                      <a:gd name="T36" fmla="*/ 47 w 161"/>
                      <a:gd name="T37" fmla="*/ 106 h 220"/>
                      <a:gd name="T38" fmla="*/ 47 w 161"/>
                      <a:gd name="T39" fmla="*/ 150 h 220"/>
                      <a:gd name="T40" fmla="*/ 47 w 161"/>
                      <a:gd name="T41" fmla="*/ 173 h 220"/>
                      <a:gd name="T42" fmla="*/ 33 w 161"/>
                      <a:gd name="T43" fmla="*/ 153 h 220"/>
                      <a:gd name="T44" fmla="*/ 0 w 161"/>
                      <a:gd name="T45" fmla="*/ 159 h 22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1"/>
                      <a:gd name="T70" fmla="*/ 0 h 220"/>
                      <a:gd name="T71" fmla="*/ 161 w 161"/>
                      <a:gd name="T72" fmla="*/ 220 h 22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1" h="220">
                        <a:moveTo>
                          <a:pt x="0" y="159"/>
                        </a:moveTo>
                        <a:lnTo>
                          <a:pt x="26" y="170"/>
                        </a:lnTo>
                        <a:lnTo>
                          <a:pt x="41" y="183"/>
                        </a:lnTo>
                        <a:lnTo>
                          <a:pt x="20" y="190"/>
                        </a:lnTo>
                        <a:lnTo>
                          <a:pt x="47" y="199"/>
                        </a:lnTo>
                        <a:lnTo>
                          <a:pt x="73" y="219"/>
                        </a:lnTo>
                        <a:lnTo>
                          <a:pt x="67" y="166"/>
                        </a:lnTo>
                        <a:lnTo>
                          <a:pt x="109" y="112"/>
                        </a:lnTo>
                        <a:lnTo>
                          <a:pt x="137" y="92"/>
                        </a:lnTo>
                        <a:lnTo>
                          <a:pt x="160" y="83"/>
                        </a:lnTo>
                        <a:lnTo>
                          <a:pt x="141" y="83"/>
                        </a:lnTo>
                        <a:lnTo>
                          <a:pt x="100" y="92"/>
                        </a:lnTo>
                        <a:lnTo>
                          <a:pt x="70" y="116"/>
                        </a:lnTo>
                        <a:lnTo>
                          <a:pt x="77" y="83"/>
                        </a:lnTo>
                        <a:lnTo>
                          <a:pt x="102" y="36"/>
                        </a:lnTo>
                        <a:lnTo>
                          <a:pt x="135" y="0"/>
                        </a:lnTo>
                        <a:lnTo>
                          <a:pt x="102" y="18"/>
                        </a:lnTo>
                        <a:lnTo>
                          <a:pt x="62" y="57"/>
                        </a:lnTo>
                        <a:lnTo>
                          <a:pt x="47" y="106"/>
                        </a:lnTo>
                        <a:lnTo>
                          <a:pt x="47" y="150"/>
                        </a:lnTo>
                        <a:lnTo>
                          <a:pt x="47" y="173"/>
                        </a:lnTo>
                        <a:lnTo>
                          <a:pt x="33" y="153"/>
                        </a:lnTo>
                        <a:lnTo>
                          <a:pt x="0" y="159"/>
                        </a:lnTo>
                      </a:path>
                    </a:pathLst>
                  </a:custGeom>
                  <a:solidFill>
                    <a:srgbClr val="009080"/>
                  </a:solidFill>
                  <a:ln w="12700" cap="rnd" cmpd="sng">
                    <a:solidFill>
                      <a:srgbClr val="000000"/>
                    </a:solidFill>
                    <a:prstDash val="solid"/>
                    <a:round/>
                    <a:headEnd type="none" w="med" len="med"/>
                    <a:tailEnd type="none" w="med" len="med"/>
                  </a:ln>
                </p:spPr>
                <p:txBody>
                  <a:bodyPr/>
                  <a:lstStyle/>
                  <a:p>
                    <a:endParaRPr lang="en-US"/>
                  </a:p>
                </p:txBody>
              </p:sp>
              <p:sp>
                <p:nvSpPr>
                  <p:cNvPr id="26" name="Freeform 74"/>
                  <p:cNvSpPr>
                    <a:spLocks/>
                  </p:cNvSpPr>
                  <p:nvPr/>
                </p:nvSpPr>
                <p:spPr bwMode="auto">
                  <a:xfrm>
                    <a:off x="3935" y="3462"/>
                    <a:ext cx="65" cy="21"/>
                  </a:xfrm>
                  <a:custGeom>
                    <a:avLst/>
                    <a:gdLst>
                      <a:gd name="T0" fmla="*/ 0 w 65"/>
                      <a:gd name="T1" fmla="*/ 20 h 21"/>
                      <a:gd name="T2" fmla="*/ 20 w 65"/>
                      <a:gd name="T3" fmla="*/ 17 h 21"/>
                      <a:gd name="T4" fmla="*/ 39 w 65"/>
                      <a:gd name="T5" fmla="*/ 3 h 21"/>
                      <a:gd name="T6" fmla="*/ 64 w 65"/>
                      <a:gd name="T7" fmla="*/ 0 h 21"/>
                      <a:gd name="T8" fmla="*/ 0 60000 65536"/>
                      <a:gd name="T9" fmla="*/ 0 60000 65536"/>
                      <a:gd name="T10" fmla="*/ 0 60000 65536"/>
                      <a:gd name="T11" fmla="*/ 0 60000 65536"/>
                      <a:gd name="T12" fmla="*/ 0 w 65"/>
                      <a:gd name="T13" fmla="*/ 0 h 21"/>
                      <a:gd name="T14" fmla="*/ 65 w 65"/>
                      <a:gd name="T15" fmla="*/ 21 h 21"/>
                    </a:gdLst>
                    <a:ahLst/>
                    <a:cxnLst>
                      <a:cxn ang="T8">
                        <a:pos x="T0" y="T1"/>
                      </a:cxn>
                      <a:cxn ang="T9">
                        <a:pos x="T2" y="T3"/>
                      </a:cxn>
                      <a:cxn ang="T10">
                        <a:pos x="T4" y="T5"/>
                      </a:cxn>
                      <a:cxn ang="T11">
                        <a:pos x="T6" y="T7"/>
                      </a:cxn>
                    </a:cxnLst>
                    <a:rect l="T12" t="T13" r="T14" b="T15"/>
                    <a:pathLst>
                      <a:path w="65" h="21">
                        <a:moveTo>
                          <a:pt x="0" y="20"/>
                        </a:moveTo>
                        <a:lnTo>
                          <a:pt x="20" y="17"/>
                        </a:lnTo>
                        <a:lnTo>
                          <a:pt x="39" y="3"/>
                        </a:lnTo>
                        <a:lnTo>
                          <a:pt x="64" y="0"/>
                        </a:lnTo>
                      </a:path>
                    </a:pathLst>
                  </a:custGeom>
                  <a:noFill/>
                  <a:ln w="12700" cap="rnd" cmpd="sng">
                    <a:solidFill>
                      <a:srgbClr val="000000"/>
                    </a:solidFill>
                    <a:prstDash val="solid"/>
                    <a:round/>
                    <a:headEnd type="none" w="med" len="med"/>
                    <a:tailEnd type="none" w="med" len="med"/>
                  </a:ln>
                </p:spPr>
                <p:txBody>
                  <a:bodyPr/>
                  <a:lstStyle/>
                  <a:p>
                    <a:endParaRPr lang="en-US"/>
                  </a:p>
                </p:txBody>
              </p:sp>
              <p:sp>
                <p:nvSpPr>
                  <p:cNvPr id="27" name="Freeform 75"/>
                  <p:cNvSpPr>
                    <a:spLocks/>
                  </p:cNvSpPr>
                  <p:nvPr/>
                </p:nvSpPr>
                <p:spPr bwMode="auto">
                  <a:xfrm>
                    <a:off x="4278" y="2991"/>
                    <a:ext cx="780" cy="471"/>
                  </a:xfrm>
                  <a:custGeom>
                    <a:avLst/>
                    <a:gdLst>
                      <a:gd name="T0" fmla="*/ 0 w 780"/>
                      <a:gd name="T1" fmla="*/ 15 h 471"/>
                      <a:gd name="T2" fmla="*/ 14 w 780"/>
                      <a:gd name="T3" fmla="*/ 49 h 471"/>
                      <a:gd name="T4" fmla="*/ 49 w 780"/>
                      <a:gd name="T5" fmla="*/ 82 h 471"/>
                      <a:gd name="T6" fmla="*/ 84 w 780"/>
                      <a:gd name="T7" fmla="*/ 93 h 471"/>
                      <a:gd name="T8" fmla="*/ 133 w 780"/>
                      <a:gd name="T9" fmla="*/ 105 h 471"/>
                      <a:gd name="T10" fmla="*/ 172 w 780"/>
                      <a:gd name="T11" fmla="*/ 116 h 471"/>
                      <a:gd name="T12" fmla="*/ 236 w 780"/>
                      <a:gd name="T13" fmla="*/ 129 h 471"/>
                      <a:gd name="T14" fmla="*/ 309 w 780"/>
                      <a:gd name="T15" fmla="*/ 143 h 471"/>
                      <a:gd name="T16" fmla="*/ 374 w 780"/>
                      <a:gd name="T17" fmla="*/ 163 h 471"/>
                      <a:gd name="T18" fmla="*/ 416 w 780"/>
                      <a:gd name="T19" fmla="*/ 180 h 471"/>
                      <a:gd name="T20" fmla="*/ 464 w 780"/>
                      <a:gd name="T21" fmla="*/ 213 h 471"/>
                      <a:gd name="T22" fmla="*/ 499 w 780"/>
                      <a:gd name="T23" fmla="*/ 257 h 471"/>
                      <a:gd name="T24" fmla="*/ 531 w 780"/>
                      <a:gd name="T25" fmla="*/ 324 h 471"/>
                      <a:gd name="T26" fmla="*/ 554 w 780"/>
                      <a:gd name="T27" fmla="*/ 396 h 471"/>
                      <a:gd name="T28" fmla="*/ 567 w 780"/>
                      <a:gd name="T29" fmla="*/ 470 h 471"/>
                      <a:gd name="T30" fmla="*/ 578 w 780"/>
                      <a:gd name="T31" fmla="*/ 420 h 471"/>
                      <a:gd name="T32" fmla="*/ 591 w 780"/>
                      <a:gd name="T33" fmla="*/ 378 h 471"/>
                      <a:gd name="T34" fmla="*/ 599 w 780"/>
                      <a:gd name="T35" fmla="*/ 317 h 471"/>
                      <a:gd name="T36" fmla="*/ 601 w 780"/>
                      <a:gd name="T37" fmla="*/ 251 h 471"/>
                      <a:gd name="T38" fmla="*/ 609 w 780"/>
                      <a:gd name="T39" fmla="*/ 190 h 471"/>
                      <a:gd name="T40" fmla="*/ 610 w 780"/>
                      <a:gd name="T41" fmla="*/ 112 h 471"/>
                      <a:gd name="T42" fmla="*/ 655 w 780"/>
                      <a:gd name="T43" fmla="*/ 167 h 471"/>
                      <a:gd name="T44" fmla="*/ 675 w 780"/>
                      <a:gd name="T45" fmla="*/ 219 h 471"/>
                      <a:gd name="T46" fmla="*/ 693 w 780"/>
                      <a:gd name="T47" fmla="*/ 266 h 471"/>
                      <a:gd name="T48" fmla="*/ 705 w 780"/>
                      <a:gd name="T49" fmla="*/ 311 h 471"/>
                      <a:gd name="T50" fmla="*/ 710 w 780"/>
                      <a:gd name="T51" fmla="*/ 339 h 471"/>
                      <a:gd name="T52" fmla="*/ 779 w 780"/>
                      <a:gd name="T53" fmla="*/ 392 h 471"/>
                      <a:gd name="T54" fmla="*/ 723 w 780"/>
                      <a:gd name="T55" fmla="*/ 330 h 471"/>
                      <a:gd name="T56" fmla="*/ 710 w 780"/>
                      <a:gd name="T57" fmla="*/ 284 h 471"/>
                      <a:gd name="T58" fmla="*/ 679 w 780"/>
                      <a:gd name="T59" fmla="*/ 183 h 471"/>
                      <a:gd name="T60" fmla="*/ 617 w 780"/>
                      <a:gd name="T61" fmla="*/ 93 h 471"/>
                      <a:gd name="T62" fmla="*/ 585 w 780"/>
                      <a:gd name="T63" fmla="*/ 40 h 471"/>
                      <a:gd name="T64" fmla="*/ 541 w 780"/>
                      <a:gd name="T65" fmla="*/ 44 h 471"/>
                      <a:gd name="T66" fmla="*/ 506 w 780"/>
                      <a:gd name="T67" fmla="*/ 44 h 471"/>
                      <a:gd name="T68" fmla="*/ 456 w 780"/>
                      <a:gd name="T69" fmla="*/ 44 h 471"/>
                      <a:gd name="T70" fmla="*/ 399 w 780"/>
                      <a:gd name="T71" fmla="*/ 35 h 471"/>
                      <a:gd name="T72" fmla="*/ 350 w 780"/>
                      <a:gd name="T73" fmla="*/ 35 h 471"/>
                      <a:gd name="T74" fmla="*/ 312 w 780"/>
                      <a:gd name="T75" fmla="*/ 17 h 471"/>
                      <a:gd name="T76" fmla="*/ 253 w 780"/>
                      <a:gd name="T77" fmla="*/ 3 h 471"/>
                      <a:gd name="T78" fmla="*/ 172 w 780"/>
                      <a:gd name="T79" fmla="*/ 0 h 471"/>
                      <a:gd name="T80" fmla="*/ 61 w 780"/>
                      <a:gd name="T81" fmla="*/ 8 h 471"/>
                      <a:gd name="T82" fmla="*/ 0 w 780"/>
                      <a:gd name="T83" fmla="*/ 15 h 47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80"/>
                      <a:gd name="T127" fmla="*/ 0 h 471"/>
                      <a:gd name="T128" fmla="*/ 780 w 780"/>
                      <a:gd name="T129" fmla="*/ 471 h 47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80" h="471">
                        <a:moveTo>
                          <a:pt x="0" y="15"/>
                        </a:moveTo>
                        <a:lnTo>
                          <a:pt x="14" y="49"/>
                        </a:lnTo>
                        <a:lnTo>
                          <a:pt x="49" y="82"/>
                        </a:lnTo>
                        <a:lnTo>
                          <a:pt x="84" y="93"/>
                        </a:lnTo>
                        <a:lnTo>
                          <a:pt x="133" y="105"/>
                        </a:lnTo>
                        <a:lnTo>
                          <a:pt x="172" y="116"/>
                        </a:lnTo>
                        <a:lnTo>
                          <a:pt x="236" y="129"/>
                        </a:lnTo>
                        <a:lnTo>
                          <a:pt x="309" y="143"/>
                        </a:lnTo>
                        <a:lnTo>
                          <a:pt x="374" y="163"/>
                        </a:lnTo>
                        <a:lnTo>
                          <a:pt x="416" y="180"/>
                        </a:lnTo>
                        <a:lnTo>
                          <a:pt x="464" y="213"/>
                        </a:lnTo>
                        <a:lnTo>
                          <a:pt x="499" y="257"/>
                        </a:lnTo>
                        <a:lnTo>
                          <a:pt x="531" y="324"/>
                        </a:lnTo>
                        <a:lnTo>
                          <a:pt x="554" y="396"/>
                        </a:lnTo>
                        <a:lnTo>
                          <a:pt x="567" y="470"/>
                        </a:lnTo>
                        <a:lnTo>
                          <a:pt x="578" y="420"/>
                        </a:lnTo>
                        <a:lnTo>
                          <a:pt x="591" y="378"/>
                        </a:lnTo>
                        <a:lnTo>
                          <a:pt x="599" y="317"/>
                        </a:lnTo>
                        <a:lnTo>
                          <a:pt x="601" y="251"/>
                        </a:lnTo>
                        <a:lnTo>
                          <a:pt x="609" y="190"/>
                        </a:lnTo>
                        <a:lnTo>
                          <a:pt x="610" y="112"/>
                        </a:lnTo>
                        <a:lnTo>
                          <a:pt x="655" y="167"/>
                        </a:lnTo>
                        <a:lnTo>
                          <a:pt x="675" y="219"/>
                        </a:lnTo>
                        <a:lnTo>
                          <a:pt x="693" y="266"/>
                        </a:lnTo>
                        <a:lnTo>
                          <a:pt x="705" y="311"/>
                        </a:lnTo>
                        <a:lnTo>
                          <a:pt x="710" y="339"/>
                        </a:lnTo>
                        <a:lnTo>
                          <a:pt x="779" y="392"/>
                        </a:lnTo>
                        <a:lnTo>
                          <a:pt x="723" y="330"/>
                        </a:lnTo>
                        <a:lnTo>
                          <a:pt x="710" y="284"/>
                        </a:lnTo>
                        <a:lnTo>
                          <a:pt x="679" y="183"/>
                        </a:lnTo>
                        <a:lnTo>
                          <a:pt x="617" y="93"/>
                        </a:lnTo>
                        <a:lnTo>
                          <a:pt x="585" y="40"/>
                        </a:lnTo>
                        <a:lnTo>
                          <a:pt x="541" y="44"/>
                        </a:lnTo>
                        <a:lnTo>
                          <a:pt x="506" y="44"/>
                        </a:lnTo>
                        <a:lnTo>
                          <a:pt x="456" y="44"/>
                        </a:lnTo>
                        <a:lnTo>
                          <a:pt x="399" y="35"/>
                        </a:lnTo>
                        <a:lnTo>
                          <a:pt x="350" y="35"/>
                        </a:lnTo>
                        <a:lnTo>
                          <a:pt x="312" y="17"/>
                        </a:lnTo>
                        <a:lnTo>
                          <a:pt x="253" y="3"/>
                        </a:lnTo>
                        <a:lnTo>
                          <a:pt x="172" y="0"/>
                        </a:lnTo>
                        <a:lnTo>
                          <a:pt x="61" y="8"/>
                        </a:lnTo>
                        <a:lnTo>
                          <a:pt x="0" y="15"/>
                        </a:lnTo>
                      </a:path>
                    </a:pathLst>
                  </a:custGeom>
                  <a:solidFill>
                    <a:srgbClr val="009080"/>
                  </a:solidFill>
                  <a:ln w="12700" cap="rnd" cmpd="sng">
                    <a:solidFill>
                      <a:srgbClr val="009080"/>
                    </a:solidFill>
                    <a:prstDash val="solid"/>
                    <a:round/>
                    <a:headEnd type="none" w="med" len="med"/>
                    <a:tailEnd type="none" w="med" len="med"/>
                  </a:ln>
                </p:spPr>
                <p:txBody>
                  <a:bodyPr/>
                  <a:lstStyle/>
                  <a:p>
                    <a:endParaRPr lang="en-US"/>
                  </a:p>
                </p:txBody>
              </p:sp>
              <p:sp>
                <p:nvSpPr>
                  <p:cNvPr id="28" name="Freeform 76"/>
                  <p:cNvSpPr>
                    <a:spLocks/>
                  </p:cNvSpPr>
                  <p:nvPr/>
                </p:nvSpPr>
                <p:spPr bwMode="auto">
                  <a:xfrm>
                    <a:off x="4271" y="2920"/>
                    <a:ext cx="841" cy="545"/>
                  </a:xfrm>
                  <a:custGeom>
                    <a:avLst/>
                    <a:gdLst>
                      <a:gd name="T0" fmla="*/ 0 w 841"/>
                      <a:gd name="T1" fmla="*/ 15 h 545"/>
                      <a:gd name="T2" fmla="*/ 15 w 841"/>
                      <a:gd name="T3" fmla="*/ 50 h 545"/>
                      <a:gd name="T4" fmla="*/ 51 w 841"/>
                      <a:gd name="T5" fmla="*/ 83 h 545"/>
                      <a:gd name="T6" fmla="*/ 86 w 841"/>
                      <a:gd name="T7" fmla="*/ 94 h 545"/>
                      <a:gd name="T8" fmla="*/ 134 w 841"/>
                      <a:gd name="T9" fmla="*/ 106 h 545"/>
                      <a:gd name="T10" fmla="*/ 172 w 841"/>
                      <a:gd name="T11" fmla="*/ 118 h 545"/>
                      <a:gd name="T12" fmla="*/ 236 w 841"/>
                      <a:gd name="T13" fmla="*/ 130 h 545"/>
                      <a:gd name="T14" fmla="*/ 310 w 841"/>
                      <a:gd name="T15" fmla="*/ 143 h 545"/>
                      <a:gd name="T16" fmla="*/ 374 w 841"/>
                      <a:gd name="T17" fmla="*/ 164 h 545"/>
                      <a:gd name="T18" fmla="*/ 415 w 841"/>
                      <a:gd name="T19" fmla="*/ 187 h 545"/>
                      <a:gd name="T20" fmla="*/ 458 w 841"/>
                      <a:gd name="T21" fmla="*/ 228 h 545"/>
                      <a:gd name="T22" fmla="*/ 497 w 841"/>
                      <a:gd name="T23" fmla="*/ 267 h 545"/>
                      <a:gd name="T24" fmla="*/ 533 w 841"/>
                      <a:gd name="T25" fmla="*/ 325 h 545"/>
                      <a:gd name="T26" fmla="*/ 559 w 841"/>
                      <a:gd name="T27" fmla="*/ 395 h 545"/>
                      <a:gd name="T28" fmla="*/ 577 w 841"/>
                      <a:gd name="T29" fmla="*/ 474 h 545"/>
                      <a:gd name="T30" fmla="*/ 592 w 841"/>
                      <a:gd name="T31" fmla="*/ 419 h 545"/>
                      <a:gd name="T32" fmla="*/ 601 w 841"/>
                      <a:gd name="T33" fmla="*/ 370 h 545"/>
                      <a:gd name="T34" fmla="*/ 602 w 841"/>
                      <a:gd name="T35" fmla="*/ 311 h 545"/>
                      <a:gd name="T36" fmla="*/ 612 w 841"/>
                      <a:gd name="T37" fmla="*/ 244 h 545"/>
                      <a:gd name="T38" fmla="*/ 609 w 841"/>
                      <a:gd name="T39" fmla="*/ 187 h 545"/>
                      <a:gd name="T40" fmla="*/ 622 w 841"/>
                      <a:gd name="T41" fmla="*/ 176 h 545"/>
                      <a:gd name="T42" fmla="*/ 642 w 841"/>
                      <a:gd name="T43" fmla="*/ 200 h 545"/>
                      <a:gd name="T44" fmla="*/ 673 w 841"/>
                      <a:gd name="T45" fmla="*/ 234 h 545"/>
                      <a:gd name="T46" fmla="*/ 730 w 841"/>
                      <a:gd name="T47" fmla="*/ 392 h 545"/>
                      <a:gd name="T48" fmla="*/ 796 w 841"/>
                      <a:gd name="T49" fmla="*/ 480 h 545"/>
                      <a:gd name="T50" fmla="*/ 840 w 841"/>
                      <a:gd name="T51" fmla="*/ 544 h 545"/>
                      <a:gd name="T52" fmla="*/ 793 w 841"/>
                      <a:gd name="T53" fmla="*/ 456 h 545"/>
                      <a:gd name="T54" fmla="*/ 762 w 841"/>
                      <a:gd name="T55" fmla="*/ 428 h 545"/>
                      <a:gd name="T56" fmla="*/ 712 w 841"/>
                      <a:gd name="T57" fmla="*/ 284 h 545"/>
                      <a:gd name="T58" fmla="*/ 679 w 841"/>
                      <a:gd name="T59" fmla="*/ 184 h 545"/>
                      <a:gd name="T60" fmla="*/ 619 w 841"/>
                      <a:gd name="T61" fmla="*/ 94 h 545"/>
                      <a:gd name="T62" fmla="*/ 585 w 841"/>
                      <a:gd name="T63" fmla="*/ 41 h 545"/>
                      <a:gd name="T64" fmla="*/ 542 w 841"/>
                      <a:gd name="T65" fmla="*/ 44 h 545"/>
                      <a:gd name="T66" fmla="*/ 506 w 841"/>
                      <a:gd name="T67" fmla="*/ 44 h 545"/>
                      <a:gd name="T68" fmla="*/ 456 w 841"/>
                      <a:gd name="T69" fmla="*/ 44 h 545"/>
                      <a:gd name="T70" fmla="*/ 401 w 841"/>
                      <a:gd name="T71" fmla="*/ 36 h 545"/>
                      <a:gd name="T72" fmla="*/ 351 w 841"/>
                      <a:gd name="T73" fmla="*/ 36 h 545"/>
                      <a:gd name="T74" fmla="*/ 313 w 841"/>
                      <a:gd name="T75" fmla="*/ 17 h 545"/>
                      <a:gd name="T76" fmla="*/ 254 w 841"/>
                      <a:gd name="T77" fmla="*/ 3 h 545"/>
                      <a:gd name="T78" fmla="*/ 172 w 841"/>
                      <a:gd name="T79" fmla="*/ 0 h 545"/>
                      <a:gd name="T80" fmla="*/ 62 w 841"/>
                      <a:gd name="T81" fmla="*/ 10 h 545"/>
                      <a:gd name="T82" fmla="*/ 0 w 841"/>
                      <a:gd name="T83" fmla="*/ 15 h 54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41"/>
                      <a:gd name="T127" fmla="*/ 0 h 545"/>
                      <a:gd name="T128" fmla="*/ 841 w 841"/>
                      <a:gd name="T129" fmla="*/ 545 h 54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41" h="545">
                        <a:moveTo>
                          <a:pt x="0" y="15"/>
                        </a:moveTo>
                        <a:lnTo>
                          <a:pt x="15" y="50"/>
                        </a:lnTo>
                        <a:lnTo>
                          <a:pt x="51" y="83"/>
                        </a:lnTo>
                        <a:lnTo>
                          <a:pt x="86" y="94"/>
                        </a:lnTo>
                        <a:lnTo>
                          <a:pt x="134" y="106"/>
                        </a:lnTo>
                        <a:lnTo>
                          <a:pt x="172" y="118"/>
                        </a:lnTo>
                        <a:lnTo>
                          <a:pt x="236" y="130"/>
                        </a:lnTo>
                        <a:lnTo>
                          <a:pt x="310" y="143"/>
                        </a:lnTo>
                        <a:lnTo>
                          <a:pt x="374" y="164"/>
                        </a:lnTo>
                        <a:lnTo>
                          <a:pt x="415" y="187"/>
                        </a:lnTo>
                        <a:lnTo>
                          <a:pt x="458" y="228"/>
                        </a:lnTo>
                        <a:lnTo>
                          <a:pt x="497" y="267"/>
                        </a:lnTo>
                        <a:lnTo>
                          <a:pt x="533" y="325"/>
                        </a:lnTo>
                        <a:lnTo>
                          <a:pt x="559" y="395"/>
                        </a:lnTo>
                        <a:lnTo>
                          <a:pt x="577" y="474"/>
                        </a:lnTo>
                        <a:lnTo>
                          <a:pt x="592" y="419"/>
                        </a:lnTo>
                        <a:lnTo>
                          <a:pt x="601" y="370"/>
                        </a:lnTo>
                        <a:lnTo>
                          <a:pt x="602" y="311"/>
                        </a:lnTo>
                        <a:lnTo>
                          <a:pt x="612" y="244"/>
                        </a:lnTo>
                        <a:lnTo>
                          <a:pt x="609" y="187"/>
                        </a:lnTo>
                        <a:lnTo>
                          <a:pt x="622" y="176"/>
                        </a:lnTo>
                        <a:lnTo>
                          <a:pt x="642" y="200"/>
                        </a:lnTo>
                        <a:lnTo>
                          <a:pt x="673" y="234"/>
                        </a:lnTo>
                        <a:lnTo>
                          <a:pt x="730" y="392"/>
                        </a:lnTo>
                        <a:lnTo>
                          <a:pt x="796" y="480"/>
                        </a:lnTo>
                        <a:lnTo>
                          <a:pt x="840" y="544"/>
                        </a:lnTo>
                        <a:lnTo>
                          <a:pt x="793" y="456"/>
                        </a:lnTo>
                        <a:lnTo>
                          <a:pt x="762" y="428"/>
                        </a:lnTo>
                        <a:lnTo>
                          <a:pt x="712" y="284"/>
                        </a:lnTo>
                        <a:lnTo>
                          <a:pt x="679" y="184"/>
                        </a:lnTo>
                        <a:lnTo>
                          <a:pt x="619" y="94"/>
                        </a:lnTo>
                        <a:lnTo>
                          <a:pt x="585" y="41"/>
                        </a:lnTo>
                        <a:lnTo>
                          <a:pt x="542" y="44"/>
                        </a:lnTo>
                        <a:lnTo>
                          <a:pt x="506" y="44"/>
                        </a:lnTo>
                        <a:lnTo>
                          <a:pt x="456" y="44"/>
                        </a:lnTo>
                        <a:lnTo>
                          <a:pt x="401" y="36"/>
                        </a:lnTo>
                        <a:lnTo>
                          <a:pt x="351" y="36"/>
                        </a:lnTo>
                        <a:lnTo>
                          <a:pt x="313" y="17"/>
                        </a:lnTo>
                        <a:lnTo>
                          <a:pt x="254" y="3"/>
                        </a:lnTo>
                        <a:lnTo>
                          <a:pt x="172" y="0"/>
                        </a:lnTo>
                        <a:lnTo>
                          <a:pt x="62" y="10"/>
                        </a:lnTo>
                        <a:lnTo>
                          <a:pt x="0" y="15"/>
                        </a:lnTo>
                      </a:path>
                    </a:pathLst>
                  </a:custGeom>
                  <a:solidFill>
                    <a:srgbClr val="00DFCA"/>
                  </a:solidFill>
                  <a:ln w="12700" cap="rnd" cmpd="sng">
                    <a:solidFill>
                      <a:srgbClr val="000000"/>
                    </a:solidFill>
                    <a:prstDash val="solid"/>
                    <a:round/>
                    <a:headEnd type="none" w="med" len="med"/>
                    <a:tailEnd type="none" w="med" len="med"/>
                  </a:ln>
                </p:spPr>
                <p:txBody>
                  <a:bodyPr/>
                  <a:lstStyle/>
                  <a:p>
                    <a:endParaRPr lang="en-US"/>
                  </a:p>
                </p:txBody>
              </p:sp>
            </p:grpSp>
            <p:sp>
              <p:nvSpPr>
                <p:cNvPr id="22" name="Freeform 78"/>
                <p:cNvSpPr>
                  <a:spLocks/>
                </p:cNvSpPr>
                <p:nvPr/>
              </p:nvSpPr>
              <p:spPr bwMode="auto">
                <a:xfrm>
                  <a:off x="3800" y="2676"/>
                  <a:ext cx="855" cy="1374"/>
                </a:xfrm>
                <a:custGeom>
                  <a:avLst/>
                  <a:gdLst>
                    <a:gd name="T0" fmla="*/ 439 w 855"/>
                    <a:gd name="T1" fmla="*/ 962 h 1374"/>
                    <a:gd name="T2" fmla="*/ 495 w 855"/>
                    <a:gd name="T3" fmla="*/ 792 h 1374"/>
                    <a:gd name="T4" fmla="*/ 533 w 855"/>
                    <a:gd name="T5" fmla="*/ 587 h 1374"/>
                    <a:gd name="T6" fmla="*/ 525 w 855"/>
                    <a:gd name="T7" fmla="*/ 453 h 1374"/>
                    <a:gd name="T8" fmla="*/ 585 w 855"/>
                    <a:gd name="T9" fmla="*/ 423 h 1374"/>
                    <a:gd name="T10" fmla="*/ 620 w 855"/>
                    <a:gd name="T11" fmla="*/ 357 h 1374"/>
                    <a:gd name="T12" fmla="*/ 628 w 855"/>
                    <a:gd name="T13" fmla="*/ 309 h 1374"/>
                    <a:gd name="T14" fmla="*/ 656 w 855"/>
                    <a:gd name="T15" fmla="*/ 328 h 1374"/>
                    <a:gd name="T16" fmla="*/ 700 w 855"/>
                    <a:gd name="T17" fmla="*/ 331 h 1374"/>
                    <a:gd name="T18" fmla="*/ 673 w 855"/>
                    <a:gd name="T19" fmla="*/ 362 h 1374"/>
                    <a:gd name="T20" fmla="*/ 703 w 855"/>
                    <a:gd name="T21" fmla="*/ 382 h 1374"/>
                    <a:gd name="T22" fmla="*/ 743 w 855"/>
                    <a:gd name="T23" fmla="*/ 343 h 1374"/>
                    <a:gd name="T24" fmla="*/ 717 w 855"/>
                    <a:gd name="T25" fmla="*/ 277 h 1374"/>
                    <a:gd name="T26" fmla="*/ 737 w 855"/>
                    <a:gd name="T27" fmla="*/ 262 h 1374"/>
                    <a:gd name="T28" fmla="*/ 800 w 855"/>
                    <a:gd name="T29" fmla="*/ 319 h 1374"/>
                    <a:gd name="T30" fmla="*/ 822 w 855"/>
                    <a:gd name="T31" fmla="*/ 284 h 1374"/>
                    <a:gd name="T32" fmla="*/ 781 w 855"/>
                    <a:gd name="T33" fmla="*/ 225 h 1374"/>
                    <a:gd name="T34" fmla="*/ 660 w 855"/>
                    <a:gd name="T35" fmla="*/ 175 h 1374"/>
                    <a:gd name="T36" fmla="*/ 771 w 855"/>
                    <a:gd name="T37" fmla="*/ 198 h 1374"/>
                    <a:gd name="T38" fmla="*/ 839 w 855"/>
                    <a:gd name="T39" fmla="*/ 237 h 1374"/>
                    <a:gd name="T40" fmla="*/ 852 w 855"/>
                    <a:gd name="T41" fmla="*/ 195 h 1374"/>
                    <a:gd name="T42" fmla="*/ 791 w 855"/>
                    <a:gd name="T43" fmla="*/ 144 h 1374"/>
                    <a:gd name="T44" fmla="*/ 687 w 855"/>
                    <a:gd name="T45" fmla="*/ 111 h 1374"/>
                    <a:gd name="T46" fmla="*/ 664 w 855"/>
                    <a:gd name="T47" fmla="*/ 102 h 1374"/>
                    <a:gd name="T48" fmla="*/ 745 w 855"/>
                    <a:gd name="T49" fmla="*/ 102 h 1374"/>
                    <a:gd name="T50" fmla="*/ 801 w 855"/>
                    <a:gd name="T51" fmla="*/ 141 h 1374"/>
                    <a:gd name="T52" fmla="*/ 839 w 855"/>
                    <a:gd name="T53" fmla="*/ 126 h 1374"/>
                    <a:gd name="T54" fmla="*/ 818 w 855"/>
                    <a:gd name="T55" fmla="*/ 84 h 1374"/>
                    <a:gd name="T56" fmla="*/ 717 w 855"/>
                    <a:gd name="T57" fmla="*/ 32 h 1374"/>
                    <a:gd name="T58" fmla="*/ 574 w 855"/>
                    <a:gd name="T59" fmla="*/ 50 h 1374"/>
                    <a:gd name="T60" fmla="*/ 478 w 855"/>
                    <a:gd name="T61" fmla="*/ 102 h 1374"/>
                    <a:gd name="T62" fmla="*/ 417 w 855"/>
                    <a:gd name="T63" fmla="*/ 11 h 1374"/>
                    <a:gd name="T64" fmla="*/ 342 w 855"/>
                    <a:gd name="T65" fmla="*/ 5 h 1374"/>
                    <a:gd name="T66" fmla="*/ 353 w 855"/>
                    <a:gd name="T67" fmla="*/ 55 h 1374"/>
                    <a:gd name="T68" fmla="*/ 376 w 855"/>
                    <a:gd name="T69" fmla="*/ 114 h 1374"/>
                    <a:gd name="T70" fmla="*/ 376 w 855"/>
                    <a:gd name="T71" fmla="*/ 202 h 1374"/>
                    <a:gd name="T72" fmla="*/ 348 w 855"/>
                    <a:gd name="T73" fmla="*/ 260 h 1374"/>
                    <a:gd name="T74" fmla="*/ 339 w 855"/>
                    <a:gd name="T75" fmla="*/ 336 h 1374"/>
                    <a:gd name="T76" fmla="*/ 359 w 855"/>
                    <a:gd name="T77" fmla="*/ 418 h 1374"/>
                    <a:gd name="T78" fmla="*/ 319 w 855"/>
                    <a:gd name="T79" fmla="*/ 576 h 1374"/>
                    <a:gd name="T80" fmla="*/ 273 w 855"/>
                    <a:gd name="T81" fmla="*/ 704 h 1374"/>
                    <a:gd name="T82" fmla="*/ 220 w 855"/>
                    <a:gd name="T83" fmla="*/ 789 h 1374"/>
                    <a:gd name="T84" fmla="*/ 123 w 855"/>
                    <a:gd name="T85" fmla="*/ 868 h 1374"/>
                    <a:gd name="T86" fmla="*/ 33 w 855"/>
                    <a:gd name="T87" fmla="*/ 1018 h 1374"/>
                    <a:gd name="T88" fmla="*/ 3 w 855"/>
                    <a:gd name="T89" fmla="*/ 1121 h 1374"/>
                    <a:gd name="T90" fmla="*/ 0 w 855"/>
                    <a:gd name="T91" fmla="*/ 1207 h 1374"/>
                    <a:gd name="T92" fmla="*/ 19 w 855"/>
                    <a:gd name="T93" fmla="*/ 1308 h 1374"/>
                    <a:gd name="T94" fmla="*/ 67 w 855"/>
                    <a:gd name="T95" fmla="*/ 1356 h 1374"/>
                    <a:gd name="T96" fmla="*/ 144 w 855"/>
                    <a:gd name="T97" fmla="*/ 1373 h 1374"/>
                    <a:gd name="T98" fmla="*/ 217 w 855"/>
                    <a:gd name="T99" fmla="*/ 1328 h 1374"/>
                    <a:gd name="T100" fmla="*/ 249 w 855"/>
                    <a:gd name="T101" fmla="*/ 1224 h 1374"/>
                    <a:gd name="T102" fmla="*/ 330 w 855"/>
                    <a:gd name="T103" fmla="*/ 1119 h 13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5"/>
                    <a:gd name="T157" fmla="*/ 0 h 1374"/>
                    <a:gd name="T158" fmla="*/ 855 w 855"/>
                    <a:gd name="T159" fmla="*/ 1374 h 13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5" h="1374">
                      <a:moveTo>
                        <a:pt x="376" y="1057"/>
                      </a:moveTo>
                      <a:lnTo>
                        <a:pt x="439" y="962"/>
                      </a:lnTo>
                      <a:lnTo>
                        <a:pt x="463" y="898"/>
                      </a:lnTo>
                      <a:lnTo>
                        <a:pt x="495" y="792"/>
                      </a:lnTo>
                      <a:lnTo>
                        <a:pt x="515" y="692"/>
                      </a:lnTo>
                      <a:lnTo>
                        <a:pt x="533" y="587"/>
                      </a:lnTo>
                      <a:lnTo>
                        <a:pt x="530" y="517"/>
                      </a:lnTo>
                      <a:lnTo>
                        <a:pt x="525" y="453"/>
                      </a:lnTo>
                      <a:lnTo>
                        <a:pt x="557" y="442"/>
                      </a:lnTo>
                      <a:lnTo>
                        <a:pt x="585" y="423"/>
                      </a:lnTo>
                      <a:lnTo>
                        <a:pt x="604" y="394"/>
                      </a:lnTo>
                      <a:lnTo>
                        <a:pt x="620" y="357"/>
                      </a:lnTo>
                      <a:lnTo>
                        <a:pt x="627" y="328"/>
                      </a:lnTo>
                      <a:lnTo>
                        <a:pt x="628" y="309"/>
                      </a:lnTo>
                      <a:lnTo>
                        <a:pt x="641" y="321"/>
                      </a:lnTo>
                      <a:lnTo>
                        <a:pt x="656" y="328"/>
                      </a:lnTo>
                      <a:lnTo>
                        <a:pt x="676" y="335"/>
                      </a:lnTo>
                      <a:lnTo>
                        <a:pt x="700" y="331"/>
                      </a:lnTo>
                      <a:lnTo>
                        <a:pt x="677" y="342"/>
                      </a:lnTo>
                      <a:lnTo>
                        <a:pt x="673" y="362"/>
                      </a:lnTo>
                      <a:lnTo>
                        <a:pt x="682" y="378"/>
                      </a:lnTo>
                      <a:lnTo>
                        <a:pt x="703" y="382"/>
                      </a:lnTo>
                      <a:lnTo>
                        <a:pt x="728" y="369"/>
                      </a:lnTo>
                      <a:lnTo>
                        <a:pt x="743" y="343"/>
                      </a:lnTo>
                      <a:lnTo>
                        <a:pt x="734" y="305"/>
                      </a:lnTo>
                      <a:lnTo>
                        <a:pt x="717" y="277"/>
                      </a:lnTo>
                      <a:lnTo>
                        <a:pt x="650" y="237"/>
                      </a:lnTo>
                      <a:lnTo>
                        <a:pt x="737" y="262"/>
                      </a:lnTo>
                      <a:lnTo>
                        <a:pt x="781" y="313"/>
                      </a:lnTo>
                      <a:lnTo>
                        <a:pt x="800" y="319"/>
                      </a:lnTo>
                      <a:lnTo>
                        <a:pt x="816" y="308"/>
                      </a:lnTo>
                      <a:lnTo>
                        <a:pt x="822" y="284"/>
                      </a:lnTo>
                      <a:lnTo>
                        <a:pt x="810" y="260"/>
                      </a:lnTo>
                      <a:lnTo>
                        <a:pt x="781" y="225"/>
                      </a:lnTo>
                      <a:lnTo>
                        <a:pt x="728" y="195"/>
                      </a:lnTo>
                      <a:lnTo>
                        <a:pt x="660" y="175"/>
                      </a:lnTo>
                      <a:lnTo>
                        <a:pt x="722" y="173"/>
                      </a:lnTo>
                      <a:lnTo>
                        <a:pt x="771" y="198"/>
                      </a:lnTo>
                      <a:lnTo>
                        <a:pt x="822" y="237"/>
                      </a:lnTo>
                      <a:lnTo>
                        <a:pt x="839" y="237"/>
                      </a:lnTo>
                      <a:lnTo>
                        <a:pt x="854" y="221"/>
                      </a:lnTo>
                      <a:lnTo>
                        <a:pt x="852" y="195"/>
                      </a:lnTo>
                      <a:lnTo>
                        <a:pt x="824" y="166"/>
                      </a:lnTo>
                      <a:lnTo>
                        <a:pt x="791" y="144"/>
                      </a:lnTo>
                      <a:lnTo>
                        <a:pt x="733" y="115"/>
                      </a:lnTo>
                      <a:lnTo>
                        <a:pt x="687" y="111"/>
                      </a:lnTo>
                      <a:lnTo>
                        <a:pt x="628" y="126"/>
                      </a:lnTo>
                      <a:lnTo>
                        <a:pt x="664" y="102"/>
                      </a:lnTo>
                      <a:lnTo>
                        <a:pt x="703" y="99"/>
                      </a:lnTo>
                      <a:lnTo>
                        <a:pt x="745" y="102"/>
                      </a:lnTo>
                      <a:lnTo>
                        <a:pt x="764" y="122"/>
                      </a:lnTo>
                      <a:lnTo>
                        <a:pt x="801" y="141"/>
                      </a:lnTo>
                      <a:lnTo>
                        <a:pt x="831" y="141"/>
                      </a:lnTo>
                      <a:lnTo>
                        <a:pt x="839" y="126"/>
                      </a:lnTo>
                      <a:lnTo>
                        <a:pt x="837" y="105"/>
                      </a:lnTo>
                      <a:lnTo>
                        <a:pt x="818" y="84"/>
                      </a:lnTo>
                      <a:lnTo>
                        <a:pt x="768" y="50"/>
                      </a:lnTo>
                      <a:lnTo>
                        <a:pt x="717" y="32"/>
                      </a:lnTo>
                      <a:lnTo>
                        <a:pt x="643" y="35"/>
                      </a:lnTo>
                      <a:lnTo>
                        <a:pt x="574" y="50"/>
                      </a:lnTo>
                      <a:lnTo>
                        <a:pt x="525" y="75"/>
                      </a:lnTo>
                      <a:lnTo>
                        <a:pt x="478" y="102"/>
                      </a:lnTo>
                      <a:lnTo>
                        <a:pt x="448" y="58"/>
                      </a:lnTo>
                      <a:lnTo>
                        <a:pt x="417" y="11"/>
                      </a:lnTo>
                      <a:lnTo>
                        <a:pt x="380" y="0"/>
                      </a:lnTo>
                      <a:lnTo>
                        <a:pt x="342" y="5"/>
                      </a:lnTo>
                      <a:lnTo>
                        <a:pt x="324" y="26"/>
                      </a:lnTo>
                      <a:lnTo>
                        <a:pt x="353" y="55"/>
                      </a:lnTo>
                      <a:lnTo>
                        <a:pt x="371" y="84"/>
                      </a:lnTo>
                      <a:lnTo>
                        <a:pt x="376" y="114"/>
                      </a:lnTo>
                      <a:lnTo>
                        <a:pt x="386" y="167"/>
                      </a:lnTo>
                      <a:lnTo>
                        <a:pt x="376" y="202"/>
                      </a:lnTo>
                      <a:lnTo>
                        <a:pt x="366" y="234"/>
                      </a:lnTo>
                      <a:lnTo>
                        <a:pt x="348" y="260"/>
                      </a:lnTo>
                      <a:lnTo>
                        <a:pt x="339" y="292"/>
                      </a:lnTo>
                      <a:lnTo>
                        <a:pt x="339" y="336"/>
                      </a:lnTo>
                      <a:lnTo>
                        <a:pt x="348" y="383"/>
                      </a:lnTo>
                      <a:lnTo>
                        <a:pt x="359" y="418"/>
                      </a:lnTo>
                      <a:lnTo>
                        <a:pt x="342" y="493"/>
                      </a:lnTo>
                      <a:lnTo>
                        <a:pt x="319" y="576"/>
                      </a:lnTo>
                      <a:lnTo>
                        <a:pt x="295" y="641"/>
                      </a:lnTo>
                      <a:lnTo>
                        <a:pt x="273" y="704"/>
                      </a:lnTo>
                      <a:lnTo>
                        <a:pt x="249" y="745"/>
                      </a:lnTo>
                      <a:lnTo>
                        <a:pt x="220" y="789"/>
                      </a:lnTo>
                      <a:lnTo>
                        <a:pt x="179" y="826"/>
                      </a:lnTo>
                      <a:lnTo>
                        <a:pt x="123" y="868"/>
                      </a:lnTo>
                      <a:lnTo>
                        <a:pt x="76" y="933"/>
                      </a:lnTo>
                      <a:lnTo>
                        <a:pt x="33" y="1018"/>
                      </a:lnTo>
                      <a:lnTo>
                        <a:pt x="16" y="1077"/>
                      </a:lnTo>
                      <a:lnTo>
                        <a:pt x="3" y="1121"/>
                      </a:lnTo>
                      <a:lnTo>
                        <a:pt x="3" y="1163"/>
                      </a:lnTo>
                      <a:lnTo>
                        <a:pt x="0" y="1207"/>
                      </a:lnTo>
                      <a:lnTo>
                        <a:pt x="3" y="1260"/>
                      </a:lnTo>
                      <a:lnTo>
                        <a:pt x="19" y="1308"/>
                      </a:lnTo>
                      <a:lnTo>
                        <a:pt x="43" y="1339"/>
                      </a:lnTo>
                      <a:lnTo>
                        <a:pt x="67" y="1356"/>
                      </a:lnTo>
                      <a:lnTo>
                        <a:pt x="97" y="1369"/>
                      </a:lnTo>
                      <a:lnTo>
                        <a:pt x="144" y="1373"/>
                      </a:lnTo>
                      <a:lnTo>
                        <a:pt x="182" y="1363"/>
                      </a:lnTo>
                      <a:lnTo>
                        <a:pt x="217" y="1328"/>
                      </a:lnTo>
                      <a:lnTo>
                        <a:pt x="240" y="1280"/>
                      </a:lnTo>
                      <a:lnTo>
                        <a:pt x="249" y="1224"/>
                      </a:lnTo>
                      <a:lnTo>
                        <a:pt x="286" y="1168"/>
                      </a:lnTo>
                      <a:lnTo>
                        <a:pt x="330" y="1119"/>
                      </a:lnTo>
                      <a:lnTo>
                        <a:pt x="376" y="1057"/>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US"/>
                </a:p>
              </p:txBody>
            </p:sp>
          </p:grpSp>
          <p:grpSp>
            <p:nvGrpSpPr>
              <p:cNvPr id="18" name="Group 82"/>
              <p:cNvGrpSpPr>
                <a:grpSpLocks/>
              </p:cNvGrpSpPr>
              <p:nvPr/>
            </p:nvGrpSpPr>
            <p:grpSpPr bwMode="auto">
              <a:xfrm>
                <a:off x="4932" y="2410"/>
                <a:ext cx="182" cy="200"/>
                <a:chOff x="4932" y="2410"/>
                <a:chExt cx="182" cy="200"/>
              </a:xfrm>
            </p:grpSpPr>
            <p:sp>
              <p:nvSpPr>
                <p:cNvPr id="19" name="Freeform 80"/>
                <p:cNvSpPr>
                  <a:spLocks/>
                </p:cNvSpPr>
                <p:nvPr/>
              </p:nvSpPr>
              <p:spPr bwMode="auto">
                <a:xfrm>
                  <a:off x="4947" y="2410"/>
                  <a:ext cx="167" cy="200"/>
                </a:xfrm>
                <a:custGeom>
                  <a:avLst/>
                  <a:gdLst>
                    <a:gd name="T0" fmla="*/ 0 w 167"/>
                    <a:gd name="T1" fmla="*/ 174 h 200"/>
                    <a:gd name="T2" fmla="*/ 38 w 167"/>
                    <a:gd name="T3" fmla="*/ 199 h 200"/>
                    <a:gd name="T4" fmla="*/ 89 w 167"/>
                    <a:gd name="T5" fmla="*/ 188 h 200"/>
                    <a:gd name="T6" fmla="*/ 142 w 167"/>
                    <a:gd name="T7" fmla="*/ 132 h 200"/>
                    <a:gd name="T8" fmla="*/ 166 w 167"/>
                    <a:gd name="T9" fmla="*/ 72 h 200"/>
                    <a:gd name="T10" fmla="*/ 153 w 167"/>
                    <a:gd name="T11" fmla="*/ 20 h 200"/>
                    <a:gd name="T12" fmla="*/ 108 w 167"/>
                    <a:gd name="T13" fmla="*/ 0 h 200"/>
                    <a:gd name="T14" fmla="*/ 67 w 167"/>
                    <a:gd name="T15" fmla="*/ 17 h 200"/>
                    <a:gd name="T16" fmla="*/ 36 w 167"/>
                    <a:gd name="T17" fmla="*/ 40 h 200"/>
                    <a:gd name="T18" fmla="*/ 0 w 167"/>
                    <a:gd name="T19" fmla="*/ 174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7"/>
                    <a:gd name="T31" fmla="*/ 0 h 200"/>
                    <a:gd name="T32" fmla="*/ 167 w 167"/>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7" h="200">
                      <a:moveTo>
                        <a:pt x="0" y="174"/>
                      </a:moveTo>
                      <a:lnTo>
                        <a:pt x="38" y="199"/>
                      </a:lnTo>
                      <a:lnTo>
                        <a:pt x="89" y="188"/>
                      </a:lnTo>
                      <a:lnTo>
                        <a:pt x="142" y="132"/>
                      </a:lnTo>
                      <a:lnTo>
                        <a:pt x="166" y="72"/>
                      </a:lnTo>
                      <a:lnTo>
                        <a:pt x="153" y="20"/>
                      </a:lnTo>
                      <a:lnTo>
                        <a:pt x="108" y="0"/>
                      </a:lnTo>
                      <a:lnTo>
                        <a:pt x="67" y="17"/>
                      </a:lnTo>
                      <a:lnTo>
                        <a:pt x="36" y="40"/>
                      </a:lnTo>
                      <a:lnTo>
                        <a:pt x="0" y="174"/>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US"/>
                </a:p>
              </p:txBody>
            </p:sp>
            <p:sp>
              <p:nvSpPr>
                <p:cNvPr id="20" name="Freeform 81"/>
                <p:cNvSpPr>
                  <a:spLocks/>
                </p:cNvSpPr>
                <p:nvPr/>
              </p:nvSpPr>
              <p:spPr bwMode="auto">
                <a:xfrm>
                  <a:off x="4932" y="2415"/>
                  <a:ext cx="166" cy="184"/>
                </a:xfrm>
                <a:custGeom>
                  <a:avLst/>
                  <a:gdLst>
                    <a:gd name="T0" fmla="*/ 0 w 166"/>
                    <a:gd name="T1" fmla="*/ 159 h 184"/>
                    <a:gd name="T2" fmla="*/ 38 w 166"/>
                    <a:gd name="T3" fmla="*/ 183 h 184"/>
                    <a:gd name="T4" fmla="*/ 89 w 166"/>
                    <a:gd name="T5" fmla="*/ 172 h 184"/>
                    <a:gd name="T6" fmla="*/ 141 w 166"/>
                    <a:gd name="T7" fmla="*/ 121 h 184"/>
                    <a:gd name="T8" fmla="*/ 165 w 166"/>
                    <a:gd name="T9" fmla="*/ 66 h 184"/>
                    <a:gd name="T10" fmla="*/ 153 w 166"/>
                    <a:gd name="T11" fmla="*/ 18 h 184"/>
                    <a:gd name="T12" fmla="*/ 108 w 166"/>
                    <a:gd name="T13" fmla="*/ 0 h 184"/>
                    <a:gd name="T14" fmla="*/ 67 w 166"/>
                    <a:gd name="T15" fmla="*/ 15 h 184"/>
                    <a:gd name="T16" fmla="*/ 36 w 166"/>
                    <a:gd name="T17" fmla="*/ 36 h 184"/>
                    <a:gd name="T18" fmla="*/ 0 w 166"/>
                    <a:gd name="T19" fmla="*/ 159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6"/>
                    <a:gd name="T31" fmla="*/ 0 h 184"/>
                    <a:gd name="T32" fmla="*/ 166 w 166"/>
                    <a:gd name="T33" fmla="*/ 184 h 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6" h="184">
                      <a:moveTo>
                        <a:pt x="0" y="159"/>
                      </a:moveTo>
                      <a:lnTo>
                        <a:pt x="38" y="183"/>
                      </a:lnTo>
                      <a:lnTo>
                        <a:pt x="89" y="172"/>
                      </a:lnTo>
                      <a:lnTo>
                        <a:pt x="141" y="121"/>
                      </a:lnTo>
                      <a:lnTo>
                        <a:pt x="165" y="66"/>
                      </a:lnTo>
                      <a:lnTo>
                        <a:pt x="153" y="18"/>
                      </a:lnTo>
                      <a:lnTo>
                        <a:pt x="108" y="0"/>
                      </a:lnTo>
                      <a:lnTo>
                        <a:pt x="67" y="15"/>
                      </a:lnTo>
                      <a:lnTo>
                        <a:pt x="36" y="36"/>
                      </a:lnTo>
                      <a:lnTo>
                        <a:pt x="0" y="159"/>
                      </a:lnTo>
                    </a:path>
                  </a:pathLst>
                </a:custGeom>
                <a:solidFill>
                  <a:srgbClr val="E0A080"/>
                </a:solidFill>
                <a:ln w="12700" cap="rnd" cmpd="sng">
                  <a:noFill/>
                  <a:prstDash val="solid"/>
                  <a:round/>
                  <a:headEnd type="none" w="med" len="med"/>
                  <a:tailEnd type="none" w="med" len="med"/>
                </a:ln>
              </p:spPr>
              <p:txBody>
                <a:bodyPr/>
                <a:lstStyle/>
                <a:p>
                  <a:endParaRPr lang="en-US"/>
                </a:p>
              </p:txBody>
            </p:sp>
          </p:grpSp>
        </p:grpSp>
        <p:sp>
          <p:nvSpPr>
            <p:cNvPr id="13" name="AutoShape 85"/>
            <p:cNvSpPr>
              <a:spLocks noChangeArrowheads="1"/>
            </p:cNvSpPr>
            <p:nvPr/>
          </p:nvSpPr>
          <p:spPr bwMode="auto">
            <a:xfrm>
              <a:off x="4416" y="1248"/>
              <a:ext cx="1248" cy="576"/>
            </a:xfrm>
            <a:prstGeom prst="wedgeRoundRectCallout">
              <a:avLst>
                <a:gd name="adj1" fmla="val -39903"/>
                <a:gd name="adj2" fmla="val 69968"/>
                <a:gd name="adj3" fmla="val 16667"/>
              </a:avLst>
            </a:prstGeom>
            <a:noFill/>
            <a:ln w="9525" algn="ctr">
              <a:solidFill>
                <a:srgbClr val="B0D460"/>
              </a:solidFill>
              <a:miter lim="800000"/>
              <a:headEnd/>
              <a:tailEnd/>
            </a:ln>
          </p:spPr>
          <p:txBody>
            <a:bodyPr anchor="ctr" anchorCtr="1"/>
            <a:lstStyle/>
            <a:p>
              <a:pPr algn="ctr"/>
              <a:r>
                <a:rPr lang="en-US" dirty="0">
                  <a:cs typeface="Times New Roman" pitchFamily="18" charset="0"/>
                </a:rPr>
                <a:t>Population?</a:t>
              </a:r>
            </a:p>
          </p:txBody>
        </p:sp>
      </p:gr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38200" y="76200"/>
            <a:ext cx="10515600" cy="914400"/>
          </a:xfrm>
        </p:spPr>
        <p:txBody>
          <a:bodyPr/>
          <a:lstStyle/>
          <a:p>
            <a:r>
              <a:rPr lang="en-US" smtClean="0"/>
              <a:t>The Multiplication Rule</a:t>
            </a:r>
          </a:p>
        </p:txBody>
      </p:sp>
      <p:sp>
        <p:nvSpPr>
          <p:cNvPr id="37891" name="Content Placeholder 2"/>
          <p:cNvSpPr>
            <a:spLocks noGrp="1"/>
          </p:cNvSpPr>
          <p:nvPr>
            <p:ph idx="1"/>
          </p:nvPr>
        </p:nvSpPr>
        <p:spPr>
          <a:xfrm>
            <a:off x="383822" y="1295400"/>
            <a:ext cx="11661422" cy="4525963"/>
          </a:xfrm>
        </p:spPr>
        <p:txBody>
          <a:bodyPr>
            <a:normAutofit/>
          </a:bodyPr>
          <a:lstStyle/>
          <a:p>
            <a:pPr>
              <a:spcBef>
                <a:spcPts val="1800"/>
              </a:spcBef>
            </a:pPr>
            <a:r>
              <a:rPr lang="en-US" sz="2400" dirty="0" smtClean="0">
                <a:solidFill>
                  <a:schemeClr val="tx1"/>
                </a:solidFill>
              </a:rPr>
              <a:t>The </a:t>
            </a:r>
            <a:r>
              <a:rPr lang="en-US" sz="2400" b="1" dirty="0" smtClean="0">
                <a:solidFill>
                  <a:schemeClr val="tx1"/>
                </a:solidFill>
              </a:rPr>
              <a:t>multiplication rule </a:t>
            </a:r>
            <a:r>
              <a:rPr lang="en-US" sz="2400" dirty="0" smtClean="0">
                <a:solidFill>
                  <a:schemeClr val="tx1"/>
                </a:solidFill>
              </a:rPr>
              <a:t>is used to determine the probability of the  intersection (joint probability) of two events occurring, or </a:t>
            </a:r>
            <a:r>
              <a:rPr lang="en-US" sz="2400" i="1" dirty="0" smtClean="0">
                <a:solidFill>
                  <a:schemeClr val="tx1"/>
                </a:solidFill>
              </a:rPr>
              <a:t>P</a:t>
            </a:r>
            <a:r>
              <a:rPr lang="en-US" sz="2400" dirty="0" smtClean="0">
                <a:solidFill>
                  <a:schemeClr val="tx1"/>
                </a:solidFill>
              </a:rPr>
              <a:t>(</a:t>
            </a:r>
            <a:r>
              <a:rPr lang="en-US" sz="2400" i="1" dirty="0" smtClean="0">
                <a:solidFill>
                  <a:schemeClr val="tx1"/>
                </a:solidFill>
              </a:rPr>
              <a:t>A </a:t>
            </a:r>
            <a:r>
              <a:rPr lang="en-US" sz="2400" dirty="0" smtClean="0">
                <a:solidFill>
                  <a:schemeClr val="tx1"/>
                </a:solidFill>
              </a:rPr>
              <a:t>and </a:t>
            </a:r>
            <a:r>
              <a:rPr lang="en-US" sz="2400" i="1" dirty="0" smtClean="0">
                <a:solidFill>
                  <a:schemeClr val="tx1"/>
                </a:solidFill>
              </a:rPr>
              <a:t>B</a:t>
            </a:r>
            <a:r>
              <a:rPr lang="en-US" sz="2400" dirty="0" smtClean="0">
                <a:solidFill>
                  <a:schemeClr val="tx1"/>
                </a:solidFill>
              </a:rPr>
              <a:t>)</a:t>
            </a:r>
          </a:p>
          <a:p>
            <a:pPr>
              <a:spcBef>
                <a:spcPts val="2400"/>
              </a:spcBef>
            </a:pPr>
            <a:r>
              <a:rPr lang="en-US" sz="2400" dirty="0" smtClean="0">
                <a:solidFill>
                  <a:schemeClr val="tx1"/>
                </a:solidFill>
              </a:rPr>
              <a:t>Formula for the multiplication rule </a:t>
            </a:r>
            <a:r>
              <a:rPr lang="en-US" sz="2400" b="1" dirty="0" smtClean="0">
                <a:solidFill>
                  <a:schemeClr val="tx1"/>
                </a:solidFill>
              </a:rPr>
              <a:t>for dependent events</a:t>
            </a:r>
            <a:r>
              <a:rPr lang="en-US" sz="2400" dirty="0" smtClean="0">
                <a:solidFill>
                  <a:schemeClr val="tx1"/>
                </a:solidFill>
              </a:rPr>
              <a:t>:</a:t>
            </a:r>
          </a:p>
        </p:txBody>
      </p:sp>
      <p:graphicFrame>
        <p:nvGraphicFramePr>
          <p:cNvPr id="37892" name="Object 1"/>
          <p:cNvGraphicFramePr>
            <a:graphicFrameLocks noChangeAspect="1"/>
          </p:cNvGraphicFramePr>
          <p:nvPr/>
        </p:nvGraphicFramePr>
        <p:xfrm>
          <a:off x="609600" y="3967163"/>
          <a:ext cx="4800600" cy="1535112"/>
        </p:xfrm>
        <a:graphic>
          <a:graphicData uri="http://schemas.openxmlformats.org/presentationml/2006/ole">
            <p:oleObj spid="_x0000_s86018" name="Equation" r:id="rId3" imgW="1612900" imgH="762000" progId="">
              <p:embed/>
            </p:oleObj>
          </a:graphicData>
        </a:graphic>
      </p:graphicFrame>
      <p:graphicFrame>
        <p:nvGraphicFramePr>
          <p:cNvPr id="37893" name="Object 2"/>
          <p:cNvGraphicFramePr>
            <a:graphicFrameLocks noChangeAspect="1"/>
          </p:cNvGraphicFramePr>
          <p:nvPr/>
        </p:nvGraphicFramePr>
        <p:xfrm>
          <a:off x="6680200" y="3970338"/>
          <a:ext cx="4800600" cy="1535112"/>
        </p:xfrm>
        <a:graphic>
          <a:graphicData uri="http://schemas.openxmlformats.org/presentationml/2006/ole">
            <p:oleObj spid="_x0000_s86019" name="Equation" r:id="rId4" imgW="1612900" imgH="762000" progId="">
              <p:embed/>
            </p:oleObj>
          </a:graphicData>
        </a:graphic>
      </p:graphicFrame>
      <p:sp>
        <p:nvSpPr>
          <p:cNvPr id="37894" name="TextBox 3"/>
          <p:cNvSpPr txBox="1">
            <a:spLocks noChangeArrowheads="1"/>
          </p:cNvSpPr>
          <p:nvPr/>
        </p:nvSpPr>
        <p:spPr bwMode="auto">
          <a:xfrm>
            <a:off x="5791200" y="4419600"/>
            <a:ext cx="609600" cy="400050"/>
          </a:xfrm>
          <a:prstGeom prst="rect">
            <a:avLst/>
          </a:prstGeom>
          <a:noFill/>
          <a:ln w="9525">
            <a:noFill/>
            <a:miter lim="800000"/>
            <a:headEnd/>
            <a:tailEnd/>
          </a:ln>
        </p:spPr>
        <p:txBody>
          <a:bodyPr>
            <a:spAutoFit/>
          </a:bodyPr>
          <a:lstStyle/>
          <a:p>
            <a:pPr eaLnBrk="1" hangingPunct="1"/>
            <a:r>
              <a:rPr lang="en-US" sz="2000"/>
              <a:t>or</a:t>
            </a: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38200" y="76200"/>
            <a:ext cx="10515600" cy="914400"/>
          </a:xfrm>
        </p:spPr>
        <p:txBody>
          <a:bodyPr/>
          <a:lstStyle/>
          <a:p>
            <a:r>
              <a:rPr lang="en-US" smtClean="0"/>
              <a:t>The Multiplication Rule</a:t>
            </a:r>
          </a:p>
        </p:txBody>
      </p:sp>
      <p:sp>
        <p:nvSpPr>
          <p:cNvPr id="44035" name="Content Placeholder 2"/>
          <p:cNvSpPr>
            <a:spLocks noGrp="1"/>
          </p:cNvSpPr>
          <p:nvPr>
            <p:ph idx="1"/>
          </p:nvPr>
        </p:nvSpPr>
        <p:spPr>
          <a:xfrm>
            <a:off x="609600" y="778934"/>
            <a:ext cx="11176000" cy="5042430"/>
          </a:xfrm>
        </p:spPr>
        <p:txBody>
          <a:bodyPr>
            <a:normAutofit/>
          </a:bodyPr>
          <a:lstStyle/>
          <a:p>
            <a:pPr>
              <a:spcBef>
                <a:spcPts val="1800"/>
              </a:spcBef>
              <a:buNone/>
              <a:defRPr/>
            </a:pPr>
            <a:r>
              <a:rPr lang="en-US" sz="2400" dirty="0" smtClean="0"/>
              <a:t>Example for dependent events:</a:t>
            </a:r>
          </a:p>
          <a:p>
            <a:pPr>
              <a:spcBef>
                <a:spcPts val="1800"/>
              </a:spcBef>
              <a:buFontTx/>
              <a:buNone/>
              <a:defRPr/>
            </a:pPr>
            <a:r>
              <a:rPr lang="en-US" sz="2400" dirty="0" smtClean="0"/>
              <a:t>			Event </a:t>
            </a:r>
            <a:r>
              <a:rPr lang="en-US" sz="2400" i="1" dirty="0" smtClean="0"/>
              <a:t>A</a:t>
            </a:r>
            <a:r>
              <a:rPr lang="en-US" sz="2400" dirty="0" smtClean="0"/>
              <a:t> = rain is forecasted</a:t>
            </a:r>
          </a:p>
          <a:p>
            <a:pPr>
              <a:spcBef>
                <a:spcPts val="600"/>
              </a:spcBef>
              <a:buFontTx/>
              <a:buNone/>
              <a:defRPr/>
            </a:pPr>
            <a:r>
              <a:rPr lang="en-US" sz="2400" dirty="0" smtClean="0"/>
              <a:t>			Event </a:t>
            </a:r>
            <a:r>
              <a:rPr lang="en-US" sz="2400" i="1" dirty="0" smtClean="0"/>
              <a:t>B</a:t>
            </a:r>
            <a:r>
              <a:rPr lang="en-US" sz="2400" dirty="0" smtClean="0"/>
              <a:t> = carry umbrella</a:t>
            </a:r>
          </a:p>
          <a:p>
            <a:pPr>
              <a:spcBef>
                <a:spcPts val="600"/>
              </a:spcBef>
              <a:buFontTx/>
              <a:buNone/>
              <a:defRPr/>
            </a:pPr>
            <a:endParaRPr lang="en-US" sz="2400" dirty="0" smtClean="0"/>
          </a:p>
          <a:p>
            <a:pPr>
              <a:spcBef>
                <a:spcPts val="600"/>
              </a:spcBef>
              <a:buFontTx/>
              <a:buNone/>
              <a:defRPr/>
            </a:pPr>
            <a:r>
              <a:rPr lang="en-US" sz="2400" dirty="0" smtClean="0"/>
              <a:t>Assume: 	</a:t>
            </a:r>
            <a:r>
              <a:rPr lang="en-US" sz="2400" i="1" dirty="0" smtClean="0"/>
              <a:t>P</a:t>
            </a:r>
            <a:r>
              <a:rPr lang="en-US" sz="2400" dirty="0" smtClean="0"/>
              <a:t>(rain forecasted) = 0.30</a:t>
            </a:r>
          </a:p>
          <a:p>
            <a:pPr>
              <a:spcBef>
                <a:spcPts val="1200"/>
              </a:spcBef>
              <a:buFontTx/>
              <a:buNone/>
              <a:defRPr/>
            </a:pPr>
            <a:r>
              <a:rPr lang="en-US" sz="2400" dirty="0"/>
              <a:t>	</a:t>
            </a:r>
            <a:r>
              <a:rPr lang="en-US" sz="2400" dirty="0" smtClean="0"/>
              <a:t>	</a:t>
            </a:r>
            <a:r>
              <a:rPr lang="en-US" sz="2400" i="1" dirty="0" smtClean="0"/>
              <a:t>P</a:t>
            </a:r>
            <a:r>
              <a:rPr lang="en-US" sz="2400" dirty="0" smtClean="0"/>
              <a:t>(carry umbrella | rain forecasted) = 0.90</a:t>
            </a:r>
          </a:p>
          <a:p>
            <a:pPr>
              <a:spcBef>
                <a:spcPts val="1200"/>
              </a:spcBef>
              <a:buFontTx/>
              <a:buNone/>
              <a:defRPr/>
            </a:pPr>
            <a:endParaRPr lang="en-US" sz="2400" dirty="0"/>
          </a:p>
          <a:p>
            <a:pPr>
              <a:spcBef>
                <a:spcPts val="1200"/>
              </a:spcBef>
              <a:buFontTx/>
              <a:buNone/>
              <a:defRPr/>
            </a:pPr>
            <a:endParaRPr lang="en-US" sz="2400" dirty="0" smtClean="0"/>
          </a:p>
          <a:p>
            <a:pPr marL="400050" lvl="1" indent="0">
              <a:spcBef>
                <a:spcPts val="1200"/>
              </a:spcBef>
              <a:buFontTx/>
              <a:buNone/>
              <a:defRPr/>
            </a:pPr>
            <a:r>
              <a:rPr lang="en-US" sz="2400" dirty="0" smtClean="0"/>
              <a:t>So there is a 27% probability that it will rain and you will carry an umbrella</a:t>
            </a:r>
          </a:p>
        </p:txBody>
      </p:sp>
      <p:graphicFrame>
        <p:nvGraphicFramePr>
          <p:cNvPr id="38916" name="Object 1"/>
          <p:cNvGraphicFramePr>
            <a:graphicFrameLocks noChangeAspect="1"/>
          </p:cNvGraphicFramePr>
          <p:nvPr/>
        </p:nvGraphicFramePr>
        <p:xfrm>
          <a:off x="1625600" y="4057650"/>
          <a:ext cx="8940800" cy="438150"/>
        </p:xfrm>
        <a:graphic>
          <a:graphicData uri="http://schemas.openxmlformats.org/presentationml/2006/ole">
            <p:oleObj spid="_x0000_s87042" name="Equation" r:id="rId3" imgW="2997200" imgH="203200" progId="">
              <p:embed/>
            </p:oleObj>
          </a:graphicData>
        </a:graphic>
      </p:graphicFrame>
      <p:sp>
        <p:nvSpPr>
          <p:cNvPr id="5" name="Rectangle 4"/>
          <p:cNvSpPr/>
          <p:nvPr/>
        </p:nvSpPr>
        <p:spPr>
          <a:xfrm>
            <a:off x="1253067" y="1365955"/>
            <a:ext cx="52832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838200" y="76200"/>
            <a:ext cx="10515600" cy="914400"/>
          </a:xfrm>
        </p:spPr>
        <p:txBody>
          <a:bodyPr/>
          <a:lstStyle/>
          <a:p>
            <a:r>
              <a:rPr lang="en-US" smtClean="0"/>
              <a:t>The Multiplication Rule</a:t>
            </a:r>
          </a:p>
        </p:txBody>
      </p:sp>
      <p:sp>
        <p:nvSpPr>
          <p:cNvPr id="45059" name="Content Placeholder 2"/>
          <p:cNvSpPr>
            <a:spLocks noGrp="1"/>
          </p:cNvSpPr>
          <p:nvPr>
            <p:ph idx="1"/>
          </p:nvPr>
        </p:nvSpPr>
        <p:spPr>
          <a:xfrm>
            <a:off x="677333" y="1004711"/>
            <a:ext cx="10871199" cy="5036651"/>
          </a:xfrm>
        </p:spPr>
        <p:txBody>
          <a:bodyPr>
            <a:normAutofit/>
          </a:bodyPr>
          <a:lstStyle/>
          <a:p>
            <a:pPr>
              <a:buNone/>
              <a:defRPr/>
            </a:pPr>
            <a:r>
              <a:rPr lang="en-US" sz="2400" dirty="0" smtClean="0"/>
              <a:t>Formula for the multiplication rule </a:t>
            </a:r>
            <a:r>
              <a:rPr lang="en-US" sz="2400" b="1" dirty="0" smtClean="0"/>
              <a:t>for two independent events</a:t>
            </a:r>
            <a:r>
              <a:rPr lang="en-US" sz="2400" dirty="0" smtClean="0"/>
              <a:t>:</a:t>
            </a:r>
          </a:p>
          <a:p>
            <a:pPr>
              <a:defRPr/>
            </a:pPr>
            <a:endParaRPr lang="en-US" sz="2400" dirty="0" smtClean="0"/>
          </a:p>
          <a:p>
            <a:pPr lvl="1">
              <a:buNone/>
              <a:defRPr/>
            </a:pPr>
            <a:endParaRPr lang="en-US" sz="2400" dirty="0" smtClean="0"/>
          </a:p>
          <a:p>
            <a:pPr lvl="1">
              <a:buNone/>
              <a:defRPr/>
            </a:pPr>
            <a:r>
              <a:rPr lang="en-US" sz="2400" dirty="0" smtClean="0"/>
              <a:t>Since events </a:t>
            </a:r>
            <a:r>
              <a:rPr lang="en-US" sz="2400" i="1" dirty="0" smtClean="0"/>
              <a:t>A </a:t>
            </a:r>
            <a:r>
              <a:rPr lang="en-US" sz="2400" dirty="0" smtClean="0"/>
              <a:t>and </a:t>
            </a:r>
            <a:r>
              <a:rPr lang="en-US" sz="2400" i="1" dirty="0" smtClean="0"/>
              <a:t>B </a:t>
            </a:r>
            <a:r>
              <a:rPr lang="en-US" sz="2400" dirty="0" smtClean="0"/>
              <a:t>are independent, </a:t>
            </a:r>
          </a:p>
          <a:p>
            <a:pPr marL="342900" lvl="1" indent="0">
              <a:buFont typeface="Arial" pitchFamily="34" charset="0"/>
              <a:buNone/>
              <a:defRPr/>
            </a:pPr>
            <a:r>
              <a:rPr lang="en-US" sz="2400" i="1" dirty="0"/>
              <a:t>	</a:t>
            </a:r>
            <a:r>
              <a:rPr lang="en-US" sz="2400" i="1" dirty="0" smtClean="0"/>
              <a:t>	P</a:t>
            </a:r>
            <a:r>
              <a:rPr lang="en-US" sz="2400" dirty="0" smtClean="0"/>
              <a:t>(</a:t>
            </a:r>
            <a:r>
              <a:rPr lang="en-US" sz="2400" i="1" dirty="0" smtClean="0"/>
              <a:t>B|A)</a:t>
            </a:r>
            <a:r>
              <a:rPr lang="en-US" sz="2400" dirty="0" smtClean="0"/>
              <a:t> = </a:t>
            </a:r>
            <a:r>
              <a:rPr lang="en-US" sz="2400" i="1" dirty="0" smtClean="0"/>
              <a:t>P</a:t>
            </a:r>
            <a:r>
              <a:rPr lang="en-US" sz="2400" dirty="0" smtClean="0"/>
              <a:t>(</a:t>
            </a:r>
            <a:r>
              <a:rPr lang="en-US" sz="2400" i="1" dirty="0" smtClean="0"/>
              <a:t>B</a:t>
            </a:r>
            <a:r>
              <a:rPr lang="en-US" sz="2400" dirty="0" smtClean="0"/>
              <a:t>)</a:t>
            </a:r>
          </a:p>
          <a:p>
            <a:pPr marL="342900" lvl="1" indent="0">
              <a:buFont typeface="Arial" pitchFamily="34" charset="0"/>
              <a:buNone/>
              <a:defRPr/>
            </a:pPr>
            <a:endParaRPr lang="en-US" sz="2400" dirty="0" smtClean="0"/>
          </a:p>
          <a:p>
            <a:pPr>
              <a:defRPr/>
            </a:pPr>
            <a:r>
              <a:rPr lang="en-US" sz="2400" dirty="0" smtClean="0"/>
              <a:t>When </a:t>
            </a:r>
            <a:r>
              <a:rPr lang="en-US" sz="2400" b="1" dirty="0" smtClean="0"/>
              <a:t>multiple events </a:t>
            </a:r>
            <a:r>
              <a:rPr lang="en-US" sz="2400" dirty="0" smtClean="0"/>
              <a:t>are all independent, the probability of them all occurring is simply the product of their individual probabilities:</a:t>
            </a:r>
          </a:p>
        </p:txBody>
      </p:sp>
      <p:graphicFrame>
        <p:nvGraphicFramePr>
          <p:cNvPr id="39940" name="Object 1"/>
          <p:cNvGraphicFramePr>
            <a:graphicFrameLocks noChangeAspect="1"/>
          </p:cNvGraphicFramePr>
          <p:nvPr/>
        </p:nvGraphicFramePr>
        <p:xfrm>
          <a:off x="2731911" y="1648178"/>
          <a:ext cx="5395384" cy="533400"/>
        </p:xfrm>
        <a:graphic>
          <a:graphicData uri="http://schemas.openxmlformats.org/presentationml/2006/ole">
            <p:oleObj spid="_x0000_s88066" name="Equation" r:id="rId3" imgW="1485900" imgH="203200" progId="">
              <p:embed/>
            </p:oleObj>
          </a:graphicData>
        </a:graphic>
      </p:graphicFrame>
      <p:graphicFrame>
        <p:nvGraphicFramePr>
          <p:cNvPr id="39941" name="Object 2"/>
          <p:cNvGraphicFramePr>
            <a:graphicFrameLocks noChangeAspect="1"/>
          </p:cNvGraphicFramePr>
          <p:nvPr/>
        </p:nvGraphicFramePr>
        <p:xfrm>
          <a:off x="1219200" y="5486401"/>
          <a:ext cx="10052051" cy="557213"/>
        </p:xfrm>
        <a:graphic>
          <a:graphicData uri="http://schemas.openxmlformats.org/presentationml/2006/ole">
            <p:oleObj spid="_x0000_s88067" name="Equation" r:id="rId4" imgW="2984500" imgH="228600" progId="">
              <p:embed/>
            </p:oleObj>
          </a:graphicData>
        </a:graphic>
      </p:graphicFrame>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838200" y="76200"/>
            <a:ext cx="10515600" cy="914400"/>
          </a:xfrm>
        </p:spPr>
        <p:txBody>
          <a:bodyPr/>
          <a:lstStyle/>
          <a:p>
            <a:r>
              <a:rPr lang="en-US" smtClean="0"/>
              <a:t>Contingency Tables with Probabilities</a:t>
            </a:r>
          </a:p>
        </p:txBody>
      </p:sp>
      <p:sp>
        <p:nvSpPr>
          <p:cNvPr id="40963" name="Content Placeholder 2"/>
          <p:cNvSpPr>
            <a:spLocks noGrp="1"/>
          </p:cNvSpPr>
          <p:nvPr>
            <p:ph idx="1"/>
          </p:nvPr>
        </p:nvSpPr>
        <p:spPr>
          <a:xfrm>
            <a:off x="609600" y="1083733"/>
            <a:ext cx="10972800" cy="4737631"/>
          </a:xfrm>
        </p:spPr>
        <p:txBody>
          <a:bodyPr/>
          <a:lstStyle/>
          <a:p>
            <a:pPr>
              <a:spcBef>
                <a:spcPts val="1200"/>
              </a:spcBef>
              <a:buNone/>
            </a:pPr>
            <a:r>
              <a:rPr lang="en-US" sz="2400" dirty="0" smtClean="0"/>
              <a:t>Convert table </a:t>
            </a:r>
            <a:r>
              <a:rPr lang="en-US" sz="2400" b="1" dirty="0" smtClean="0"/>
              <a:t>frequencies</a:t>
            </a:r>
            <a:r>
              <a:rPr lang="en-US" sz="2400" dirty="0" smtClean="0"/>
              <a:t> into</a:t>
            </a:r>
            <a:r>
              <a:rPr lang="en-US" sz="2400" b="1" dirty="0" smtClean="0"/>
              <a:t> probabilities </a:t>
            </a:r>
            <a:r>
              <a:rPr lang="en-US" sz="2400" dirty="0" smtClean="0"/>
              <a:t>by dividing each number in the table by the total number of observations</a:t>
            </a:r>
          </a:p>
          <a:p>
            <a:pPr marL="857250" lvl="1" indent="-342900">
              <a:spcBef>
                <a:spcPts val="1200"/>
              </a:spcBef>
            </a:pPr>
            <a:r>
              <a:rPr lang="en-US" sz="2400" dirty="0" smtClean="0"/>
              <a:t>Probability of course grade by course interest:</a:t>
            </a:r>
          </a:p>
          <a:p>
            <a:endParaRPr lang="en-US" dirty="0" smtClean="0"/>
          </a:p>
        </p:txBody>
      </p:sp>
      <p:graphicFrame>
        <p:nvGraphicFramePr>
          <p:cNvPr id="6" name="Table 5"/>
          <p:cNvGraphicFramePr>
            <a:graphicFrameLocks noGrp="1"/>
          </p:cNvGraphicFramePr>
          <p:nvPr/>
        </p:nvGraphicFramePr>
        <p:xfrm>
          <a:off x="1930400" y="2667000"/>
          <a:ext cx="8128000" cy="1482724"/>
        </p:xfrm>
        <a:graphic>
          <a:graphicData uri="http://schemas.openxmlformats.org/drawingml/2006/table">
            <a:tbl>
              <a:tblPr firstRow="1" bandRow="1">
                <a:tableStyleId>{5C22544A-7EE6-4342-B048-85BDC9FD1C3A}</a:tableStyleId>
              </a:tblPr>
              <a:tblGrid>
                <a:gridCol w="2438400"/>
                <a:gridCol w="1828800"/>
                <a:gridCol w="2438400"/>
                <a:gridCol w="1422400"/>
              </a:tblGrid>
              <a:tr h="370681">
                <a:tc>
                  <a:txBody>
                    <a:bodyPr/>
                    <a:lstStyle/>
                    <a:p>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Interested</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Not Interested</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Total</a:t>
                      </a:r>
                      <a:endParaRPr lang="en-US" sz="1800" dirty="0">
                        <a:solidFill>
                          <a:schemeClr val="tx1"/>
                        </a:solidFill>
                      </a:endParaRPr>
                    </a:p>
                  </a:txBody>
                  <a:tcPr marL="121920" marR="121920" marT="45700" marB="45700">
                    <a:noFill/>
                  </a:tcPr>
                </a:tc>
              </a:tr>
              <a:tr h="370681">
                <a:tc>
                  <a:txBody>
                    <a:bodyPr/>
                    <a:lstStyle/>
                    <a:p>
                      <a:r>
                        <a:rPr lang="en-US" sz="1800" b="1" dirty="0" smtClean="0">
                          <a:solidFill>
                            <a:schemeClr val="tx1"/>
                          </a:solidFill>
                        </a:rPr>
                        <a:t>80% or</a:t>
                      </a:r>
                      <a:r>
                        <a:rPr lang="en-US" sz="1800" b="1" baseline="0" dirty="0" smtClean="0">
                          <a:solidFill>
                            <a:schemeClr val="tx1"/>
                          </a:solidFill>
                        </a:rPr>
                        <a:t> better</a:t>
                      </a:r>
                      <a:endParaRPr lang="en-US" sz="1800" b="1" dirty="0">
                        <a:solidFill>
                          <a:schemeClr val="tx1"/>
                        </a:solidFill>
                      </a:endParaRPr>
                    </a:p>
                  </a:txBody>
                  <a:tcPr marL="121920" marR="121920" marT="45700" marB="45700">
                    <a:noFill/>
                  </a:tcPr>
                </a:tc>
                <a:tc>
                  <a:txBody>
                    <a:bodyPr/>
                    <a:lstStyle/>
                    <a:p>
                      <a:pPr algn="ctr"/>
                      <a:r>
                        <a:rPr lang="en-US" sz="1800" dirty="0" smtClean="0">
                          <a:solidFill>
                            <a:schemeClr val="tx1"/>
                          </a:solidFill>
                        </a:rPr>
                        <a:t>72</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38</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110</a:t>
                      </a:r>
                      <a:endParaRPr lang="en-US" sz="1800" dirty="0">
                        <a:solidFill>
                          <a:schemeClr val="tx1"/>
                        </a:solidFill>
                      </a:endParaRPr>
                    </a:p>
                  </a:txBody>
                  <a:tcPr marL="121920" marR="121920" marT="45700" marB="45700">
                    <a:noFill/>
                  </a:tcPr>
                </a:tc>
              </a:tr>
              <a:tr h="370681">
                <a:tc>
                  <a:txBody>
                    <a:bodyPr/>
                    <a:lstStyle/>
                    <a:p>
                      <a:r>
                        <a:rPr lang="en-US" sz="1800" b="1" dirty="0" smtClean="0">
                          <a:solidFill>
                            <a:schemeClr val="tx1"/>
                          </a:solidFill>
                        </a:rPr>
                        <a:t>Less than 80%</a:t>
                      </a:r>
                      <a:endParaRPr lang="en-US" sz="1800" b="1" dirty="0">
                        <a:solidFill>
                          <a:schemeClr val="tx1"/>
                        </a:solidFill>
                      </a:endParaRPr>
                    </a:p>
                  </a:txBody>
                  <a:tcPr marL="121920" marR="121920" marT="45700" marB="45700">
                    <a:noFill/>
                  </a:tcPr>
                </a:tc>
                <a:tc>
                  <a:txBody>
                    <a:bodyPr/>
                    <a:lstStyle/>
                    <a:p>
                      <a:pPr algn="ctr"/>
                      <a:r>
                        <a:rPr lang="en-US" sz="1800" dirty="0" smtClean="0">
                          <a:solidFill>
                            <a:schemeClr val="tx1"/>
                          </a:solidFill>
                        </a:rPr>
                        <a:t>42</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48</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90</a:t>
                      </a:r>
                      <a:endParaRPr lang="en-US" sz="1800" dirty="0">
                        <a:solidFill>
                          <a:schemeClr val="tx1"/>
                        </a:solidFill>
                      </a:endParaRPr>
                    </a:p>
                  </a:txBody>
                  <a:tcPr marL="121920" marR="121920" marT="45700" marB="45700">
                    <a:noFill/>
                  </a:tcPr>
                </a:tc>
              </a:tr>
              <a:tr h="370681">
                <a:tc>
                  <a:txBody>
                    <a:bodyPr/>
                    <a:lstStyle/>
                    <a:p>
                      <a:r>
                        <a:rPr lang="en-US" sz="1800" b="1" dirty="0" smtClean="0">
                          <a:solidFill>
                            <a:schemeClr val="tx1"/>
                          </a:solidFill>
                        </a:rPr>
                        <a:t>Total</a:t>
                      </a:r>
                      <a:endParaRPr lang="en-US" sz="1800" b="1" dirty="0">
                        <a:solidFill>
                          <a:schemeClr val="tx1"/>
                        </a:solidFill>
                      </a:endParaRPr>
                    </a:p>
                  </a:txBody>
                  <a:tcPr marL="121920" marR="121920" marT="45700" marB="45700">
                    <a:noFill/>
                  </a:tcPr>
                </a:tc>
                <a:tc>
                  <a:txBody>
                    <a:bodyPr/>
                    <a:lstStyle/>
                    <a:p>
                      <a:pPr algn="ctr"/>
                      <a:r>
                        <a:rPr lang="en-US" sz="1800" dirty="0" smtClean="0">
                          <a:solidFill>
                            <a:schemeClr val="tx1"/>
                          </a:solidFill>
                        </a:rPr>
                        <a:t>114</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86</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200</a:t>
                      </a:r>
                      <a:endParaRPr lang="en-US" sz="1800" dirty="0">
                        <a:solidFill>
                          <a:schemeClr val="tx1"/>
                        </a:solidFill>
                      </a:endParaRPr>
                    </a:p>
                  </a:txBody>
                  <a:tcPr marL="121920" marR="121920" marT="45700" marB="45700">
                    <a:noFill/>
                  </a:tcPr>
                </a:tc>
              </a:tr>
            </a:tbl>
          </a:graphicData>
        </a:graphic>
      </p:graphicFrame>
      <p:sp>
        <p:nvSpPr>
          <p:cNvPr id="7" name="Rectangle 6"/>
          <p:cNvSpPr/>
          <p:nvPr/>
        </p:nvSpPr>
        <p:spPr>
          <a:xfrm>
            <a:off x="1828800" y="2667000"/>
            <a:ext cx="8026400" cy="1447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8" name="Table 7"/>
          <p:cNvGraphicFramePr>
            <a:graphicFrameLocks noGrp="1"/>
          </p:cNvGraphicFramePr>
          <p:nvPr/>
        </p:nvGraphicFramePr>
        <p:xfrm>
          <a:off x="1930400" y="4648200"/>
          <a:ext cx="8128000" cy="1482724"/>
        </p:xfrm>
        <a:graphic>
          <a:graphicData uri="http://schemas.openxmlformats.org/drawingml/2006/table">
            <a:tbl>
              <a:tblPr firstRow="1" bandRow="1">
                <a:tableStyleId>{5C22544A-7EE6-4342-B048-85BDC9FD1C3A}</a:tableStyleId>
              </a:tblPr>
              <a:tblGrid>
                <a:gridCol w="2438400"/>
                <a:gridCol w="1828800"/>
                <a:gridCol w="2438400"/>
                <a:gridCol w="1422400"/>
              </a:tblGrid>
              <a:tr h="370681">
                <a:tc>
                  <a:txBody>
                    <a:bodyPr/>
                    <a:lstStyle/>
                    <a:p>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Interested</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Not Interested</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Total</a:t>
                      </a:r>
                      <a:endParaRPr lang="en-US" sz="1800" dirty="0">
                        <a:solidFill>
                          <a:schemeClr val="tx1"/>
                        </a:solidFill>
                      </a:endParaRPr>
                    </a:p>
                  </a:txBody>
                  <a:tcPr marL="121920" marR="121920" marT="45700" marB="45700">
                    <a:noFill/>
                  </a:tcPr>
                </a:tc>
              </a:tr>
              <a:tr h="370681">
                <a:tc>
                  <a:txBody>
                    <a:bodyPr/>
                    <a:lstStyle/>
                    <a:p>
                      <a:r>
                        <a:rPr lang="en-US" sz="1800" b="1" dirty="0" smtClean="0">
                          <a:solidFill>
                            <a:schemeClr val="tx1"/>
                          </a:solidFill>
                        </a:rPr>
                        <a:t>80% or</a:t>
                      </a:r>
                      <a:r>
                        <a:rPr lang="en-US" sz="1800" b="1" baseline="0" dirty="0" smtClean="0">
                          <a:solidFill>
                            <a:schemeClr val="tx1"/>
                          </a:solidFill>
                        </a:rPr>
                        <a:t> better</a:t>
                      </a:r>
                      <a:endParaRPr lang="en-US" sz="1800" b="1" dirty="0">
                        <a:solidFill>
                          <a:schemeClr val="tx1"/>
                        </a:solidFill>
                      </a:endParaRPr>
                    </a:p>
                  </a:txBody>
                  <a:tcPr marL="121920" marR="121920" marT="45700" marB="45700">
                    <a:noFill/>
                  </a:tcPr>
                </a:tc>
                <a:tc>
                  <a:txBody>
                    <a:bodyPr/>
                    <a:lstStyle/>
                    <a:p>
                      <a:pPr algn="ctr"/>
                      <a:r>
                        <a:rPr lang="en-US" sz="1800" dirty="0" smtClean="0">
                          <a:solidFill>
                            <a:schemeClr val="tx1"/>
                          </a:solidFill>
                        </a:rPr>
                        <a:t>0.36</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0.19</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0.55</a:t>
                      </a:r>
                      <a:endParaRPr lang="en-US" sz="1800" dirty="0">
                        <a:solidFill>
                          <a:schemeClr val="tx1"/>
                        </a:solidFill>
                      </a:endParaRPr>
                    </a:p>
                  </a:txBody>
                  <a:tcPr marL="121920" marR="121920" marT="45700" marB="45700">
                    <a:noFill/>
                  </a:tcPr>
                </a:tc>
              </a:tr>
              <a:tr h="370681">
                <a:tc>
                  <a:txBody>
                    <a:bodyPr/>
                    <a:lstStyle/>
                    <a:p>
                      <a:r>
                        <a:rPr lang="en-US" sz="1800" b="1" dirty="0" smtClean="0">
                          <a:solidFill>
                            <a:schemeClr val="tx1"/>
                          </a:solidFill>
                        </a:rPr>
                        <a:t>Less than 80%</a:t>
                      </a:r>
                      <a:endParaRPr lang="en-US" sz="1800" b="1" dirty="0">
                        <a:solidFill>
                          <a:schemeClr val="tx1"/>
                        </a:solidFill>
                      </a:endParaRPr>
                    </a:p>
                  </a:txBody>
                  <a:tcPr marL="121920" marR="121920" marT="45700" marB="45700">
                    <a:noFill/>
                  </a:tcPr>
                </a:tc>
                <a:tc>
                  <a:txBody>
                    <a:bodyPr/>
                    <a:lstStyle/>
                    <a:p>
                      <a:pPr algn="ctr"/>
                      <a:r>
                        <a:rPr lang="en-US" sz="1800" dirty="0" smtClean="0">
                          <a:solidFill>
                            <a:schemeClr val="tx1"/>
                          </a:solidFill>
                        </a:rPr>
                        <a:t>0.21</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0.24</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0.45</a:t>
                      </a:r>
                      <a:endParaRPr lang="en-US" sz="1800" dirty="0">
                        <a:solidFill>
                          <a:schemeClr val="tx1"/>
                        </a:solidFill>
                      </a:endParaRPr>
                    </a:p>
                  </a:txBody>
                  <a:tcPr marL="121920" marR="121920" marT="45700" marB="45700">
                    <a:noFill/>
                  </a:tcPr>
                </a:tc>
              </a:tr>
              <a:tr h="370681">
                <a:tc>
                  <a:txBody>
                    <a:bodyPr/>
                    <a:lstStyle/>
                    <a:p>
                      <a:r>
                        <a:rPr lang="en-US" sz="1800" b="1" dirty="0" smtClean="0">
                          <a:solidFill>
                            <a:schemeClr val="tx1"/>
                          </a:solidFill>
                        </a:rPr>
                        <a:t>Total</a:t>
                      </a:r>
                      <a:endParaRPr lang="en-US" sz="1800" b="1" dirty="0">
                        <a:solidFill>
                          <a:schemeClr val="tx1"/>
                        </a:solidFill>
                      </a:endParaRPr>
                    </a:p>
                  </a:txBody>
                  <a:tcPr marL="121920" marR="121920" marT="45700" marB="45700">
                    <a:noFill/>
                  </a:tcPr>
                </a:tc>
                <a:tc>
                  <a:txBody>
                    <a:bodyPr/>
                    <a:lstStyle/>
                    <a:p>
                      <a:pPr algn="ctr"/>
                      <a:r>
                        <a:rPr lang="en-US" sz="1800" dirty="0" smtClean="0">
                          <a:solidFill>
                            <a:schemeClr val="tx1"/>
                          </a:solidFill>
                        </a:rPr>
                        <a:t>0.57</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0.43</a:t>
                      </a:r>
                      <a:endParaRPr lang="en-US" sz="1800" dirty="0">
                        <a:solidFill>
                          <a:schemeClr val="tx1"/>
                        </a:solidFill>
                      </a:endParaRPr>
                    </a:p>
                  </a:txBody>
                  <a:tcPr marL="121920" marR="121920" marT="45700" marB="45700">
                    <a:noFill/>
                  </a:tcPr>
                </a:tc>
                <a:tc>
                  <a:txBody>
                    <a:bodyPr/>
                    <a:lstStyle/>
                    <a:p>
                      <a:pPr algn="ctr"/>
                      <a:r>
                        <a:rPr lang="en-US" sz="1800" dirty="0" smtClean="0">
                          <a:solidFill>
                            <a:schemeClr val="tx1"/>
                          </a:solidFill>
                        </a:rPr>
                        <a:t>1.00</a:t>
                      </a:r>
                      <a:endParaRPr lang="en-US" sz="1800" dirty="0">
                        <a:solidFill>
                          <a:schemeClr val="tx1"/>
                        </a:solidFill>
                      </a:endParaRPr>
                    </a:p>
                  </a:txBody>
                  <a:tcPr marL="121920" marR="121920" marT="45700" marB="45700">
                    <a:noFill/>
                  </a:tcPr>
                </a:tc>
              </a:tr>
            </a:tbl>
          </a:graphicData>
        </a:graphic>
      </p:graphicFrame>
      <p:sp>
        <p:nvSpPr>
          <p:cNvPr id="9" name="Rectangle 8"/>
          <p:cNvSpPr/>
          <p:nvPr/>
        </p:nvSpPr>
        <p:spPr>
          <a:xfrm>
            <a:off x="1828800" y="4648200"/>
            <a:ext cx="8026400" cy="1447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 name="Straight Arrow Connector 2"/>
          <p:cNvCxnSpPr>
            <a:stCxn id="7" idx="2"/>
          </p:cNvCxnSpPr>
          <p:nvPr/>
        </p:nvCxnSpPr>
        <p:spPr>
          <a:xfrm>
            <a:off x="5842000" y="4114800"/>
            <a:ext cx="0"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838200" y="76200"/>
            <a:ext cx="10515600" cy="914400"/>
          </a:xfrm>
        </p:spPr>
        <p:txBody>
          <a:bodyPr/>
          <a:lstStyle/>
          <a:p>
            <a:r>
              <a:rPr lang="en-US" smtClean="0"/>
              <a:t>Contingency Tables with Probabilities</a:t>
            </a:r>
          </a:p>
        </p:txBody>
      </p:sp>
      <p:sp>
        <p:nvSpPr>
          <p:cNvPr id="41987" name="Content Placeholder 2"/>
          <p:cNvSpPr>
            <a:spLocks noGrp="1"/>
          </p:cNvSpPr>
          <p:nvPr>
            <p:ph idx="1"/>
          </p:nvPr>
        </p:nvSpPr>
        <p:spPr>
          <a:xfrm>
            <a:off x="609600" y="4343401"/>
            <a:ext cx="10972800" cy="1477963"/>
          </a:xfrm>
        </p:spPr>
        <p:txBody>
          <a:bodyPr/>
          <a:lstStyle/>
          <a:p>
            <a:r>
              <a:rPr lang="en-US" sz="2000" smtClean="0"/>
              <a:t>Conditional Probabilities:</a:t>
            </a:r>
          </a:p>
        </p:txBody>
      </p:sp>
      <p:graphicFrame>
        <p:nvGraphicFramePr>
          <p:cNvPr id="6" name="Table 5"/>
          <p:cNvGraphicFramePr>
            <a:graphicFrameLocks noGrp="1"/>
          </p:cNvGraphicFramePr>
          <p:nvPr/>
        </p:nvGraphicFramePr>
        <p:xfrm>
          <a:off x="1219200" y="1447801"/>
          <a:ext cx="8839200" cy="1630365"/>
        </p:xfrm>
        <a:graphic>
          <a:graphicData uri="http://schemas.openxmlformats.org/drawingml/2006/table">
            <a:tbl>
              <a:tblPr firstRow="1" bandRow="1">
                <a:tableStyleId>{5C22544A-7EE6-4342-B048-85BDC9FD1C3A}</a:tableStyleId>
              </a:tblPr>
              <a:tblGrid>
                <a:gridCol w="3048000"/>
                <a:gridCol w="1727200"/>
                <a:gridCol w="2517140"/>
                <a:gridCol w="1546860"/>
              </a:tblGrid>
              <a:tr h="518135">
                <a:tc>
                  <a:txBody>
                    <a:bodyPr/>
                    <a:lstStyle/>
                    <a:p>
                      <a:endParaRPr lang="en-US" sz="1400" dirty="0">
                        <a:solidFill>
                          <a:schemeClr val="tx1"/>
                        </a:solidFill>
                      </a:endParaRPr>
                    </a:p>
                  </a:txBody>
                  <a:tcPr marL="121920" marR="121920" marT="45708" marB="45708">
                    <a:noFill/>
                  </a:tcPr>
                </a:tc>
                <a:tc>
                  <a:txBody>
                    <a:bodyPr/>
                    <a:lstStyle/>
                    <a:p>
                      <a:pPr algn="ctr"/>
                      <a:r>
                        <a:rPr lang="en-US" sz="1400" dirty="0" smtClean="0">
                          <a:solidFill>
                            <a:schemeClr val="tx1"/>
                          </a:solidFill>
                        </a:rPr>
                        <a:t>Interested</a:t>
                      </a:r>
                    </a:p>
                    <a:p>
                      <a:pPr algn="ctr"/>
                      <a:r>
                        <a:rPr lang="en-US" sz="1400" dirty="0" smtClean="0">
                          <a:solidFill>
                            <a:schemeClr val="tx1"/>
                          </a:solidFill>
                        </a:rPr>
                        <a:t>(</a:t>
                      </a:r>
                      <a:r>
                        <a:rPr lang="en-US" sz="1400" i="1" dirty="0" smtClean="0">
                          <a:solidFill>
                            <a:schemeClr val="tx1"/>
                          </a:solidFill>
                        </a:rPr>
                        <a:t>B</a:t>
                      </a:r>
                      <a:r>
                        <a:rPr lang="en-US" sz="1400" dirty="0" smtClean="0">
                          <a:solidFill>
                            <a:schemeClr val="tx1"/>
                          </a:solidFill>
                        </a:rPr>
                        <a:t>)</a:t>
                      </a:r>
                      <a:endParaRPr lang="en-US" sz="1400" dirty="0">
                        <a:solidFill>
                          <a:schemeClr val="tx1"/>
                        </a:solidFill>
                      </a:endParaRPr>
                    </a:p>
                  </a:txBody>
                  <a:tcPr marL="121920" marR="121920" marT="45708" marB="45708">
                    <a:noFill/>
                  </a:tcPr>
                </a:tc>
                <a:tc>
                  <a:txBody>
                    <a:bodyPr/>
                    <a:lstStyle/>
                    <a:p>
                      <a:pPr algn="ctr"/>
                      <a:r>
                        <a:rPr lang="en-US" sz="1400" dirty="0" smtClean="0">
                          <a:solidFill>
                            <a:schemeClr val="tx1"/>
                          </a:solidFill>
                        </a:rPr>
                        <a:t>Not Interested</a:t>
                      </a:r>
                    </a:p>
                    <a:p>
                      <a:pPr algn="ctr"/>
                      <a:r>
                        <a:rPr lang="en-US" sz="1400" dirty="0" smtClean="0">
                          <a:solidFill>
                            <a:schemeClr val="tx1"/>
                          </a:solidFill>
                        </a:rPr>
                        <a:t>(</a:t>
                      </a:r>
                      <a:r>
                        <a:rPr lang="en-US" sz="1400" i="1" dirty="0" smtClean="0">
                          <a:solidFill>
                            <a:schemeClr val="tx1"/>
                          </a:solidFill>
                        </a:rPr>
                        <a:t>B</a:t>
                      </a:r>
                      <a:r>
                        <a:rPr lang="en-US" sz="1400" dirty="0" smtClean="0">
                          <a:solidFill>
                            <a:schemeClr val="tx1"/>
                          </a:solidFill>
                        </a:rPr>
                        <a:t>’)</a:t>
                      </a:r>
                      <a:endParaRPr lang="en-US" sz="1400" dirty="0">
                        <a:solidFill>
                          <a:schemeClr val="tx1"/>
                        </a:solidFill>
                      </a:endParaRPr>
                    </a:p>
                  </a:txBody>
                  <a:tcPr marL="121920" marR="121920" marT="45708" marB="45708">
                    <a:noFill/>
                  </a:tcPr>
                </a:tc>
                <a:tc>
                  <a:txBody>
                    <a:bodyPr/>
                    <a:lstStyle/>
                    <a:p>
                      <a:pPr algn="ctr"/>
                      <a:r>
                        <a:rPr lang="en-US" sz="1400" dirty="0" smtClean="0">
                          <a:solidFill>
                            <a:schemeClr val="tx1"/>
                          </a:solidFill>
                        </a:rPr>
                        <a:t>Total</a:t>
                      </a:r>
                      <a:endParaRPr lang="en-US" sz="1400" dirty="0">
                        <a:solidFill>
                          <a:schemeClr val="tx1"/>
                        </a:solidFill>
                      </a:endParaRPr>
                    </a:p>
                  </a:txBody>
                  <a:tcPr marL="121920" marR="121920" marT="45708" marB="45708">
                    <a:noFill/>
                  </a:tcPr>
                </a:tc>
              </a:tr>
              <a:tr h="370743">
                <a:tc>
                  <a:txBody>
                    <a:bodyPr/>
                    <a:lstStyle/>
                    <a:p>
                      <a:r>
                        <a:rPr lang="en-US" sz="1400" b="1" dirty="0" smtClean="0">
                          <a:solidFill>
                            <a:schemeClr val="tx1"/>
                          </a:solidFill>
                        </a:rPr>
                        <a:t>80% or</a:t>
                      </a:r>
                      <a:r>
                        <a:rPr lang="en-US" sz="1400" b="1" baseline="0" dirty="0" smtClean="0">
                          <a:solidFill>
                            <a:schemeClr val="tx1"/>
                          </a:solidFill>
                        </a:rPr>
                        <a:t> better (</a:t>
                      </a:r>
                      <a:r>
                        <a:rPr lang="en-US" sz="1400" b="1" i="1" baseline="0" dirty="0" smtClean="0">
                          <a:solidFill>
                            <a:schemeClr val="tx1"/>
                          </a:solidFill>
                        </a:rPr>
                        <a:t>A</a:t>
                      </a:r>
                      <a:r>
                        <a:rPr lang="en-US" sz="1400" b="1" baseline="0" dirty="0" smtClean="0">
                          <a:solidFill>
                            <a:schemeClr val="tx1"/>
                          </a:solidFill>
                        </a:rPr>
                        <a:t>)</a:t>
                      </a:r>
                      <a:endParaRPr lang="en-US" sz="1400" b="1" dirty="0">
                        <a:solidFill>
                          <a:schemeClr val="tx1"/>
                        </a:solidFill>
                      </a:endParaRPr>
                    </a:p>
                  </a:txBody>
                  <a:tcPr marL="121920" marR="121920" marT="45708" marB="45708">
                    <a:noFill/>
                  </a:tcPr>
                </a:tc>
                <a:tc>
                  <a:txBody>
                    <a:bodyPr/>
                    <a:lstStyle/>
                    <a:p>
                      <a:pPr algn="ctr"/>
                      <a:r>
                        <a:rPr lang="en-US" sz="1400" dirty="0" smtClean="0">
                          <a:solidFill>
                            <a:schemeClr val="tx1"/>
                          </a:solidFill>
                        </a:rPr>
                        <a:t>0.36</a:t>
                      </a:r>
                      <a:endParaRPr lang="en-US" sz="1400" dirty="0">
                        <a:solidFill>
                          <a:schemeClr val="tx1"/>
                        </a:solidFill>
                      </a:endParaRPr>
                    </a:p>
                  </a:txBody>
                  <a:tcPr marL="121920" marR="121920" marT="45708" marB="45708">
                    <a:solidFill>
                      <a:srgbClr val="FFFFCC"/>
                    </a:solidFill>
                  </a:tcPr>
                </a:tc>
                <a:tc>
                  <a:txBody>
                    <a:bodyPr/>
                    <a:lstStyle/>
                    <a:p>
                      <a:pPr algn="ctr"/>
                      <a:r>
                        <a:rPr lang="en-US" sz="1400" dirty="0" smtClean="0">
                          <a:solidFill>
                            <a:schemeClr val="tx1"/>
                          </a:solidFill>
                        </a:rPr>
                        <a:t>0.19</a:t>
                      </a:r>
                      <a:endParaRPr lang="en-US" sz="1400" dirty="0">
                        <a:solidFill>
                          <a:schemeClr val="tx1"/>
                        </a:solidFill>
                      </a:endParaRPr>
                    </a:p>
                  </a:txBody>
                  <a:tcPr marL="121920" marR="121920" marT="45708" marB="45708">
                    <a:solidFill>
                      <a:srgbClr val="FFFFCC"/>
                    </a:solidFill>
                  </a:tcPr>
                </a:tc>
                <a:tc>
                  <a:txBody>
                    <a:bodyPr/>
                    <a:lstStyle/>
                    <a:p>
                      <a:pPr algn="ctr"/>
                      <a:r>
                        <a:rPr lang="en-US" sz="1400" dirty="0" smtClean="0">
                          <a:solidFill>
                            <a:schemeClr val="tx1"/>
                          </a:solidFill>
                        </a:rPr>
                        <a:t>0.55</a:t>
                      </a:r>
                      <a:endParaRPr lang="en-US" sz="1400" dirty="0">
                        <a:solidFill>
                          <a:schemeClr val="tx1"/>
                        </a:solidFill>
                      </a:endParaRPr>
                    </a:p>
                  </a:txBody>
                  <a:tcPr marL="121920" marR="121920" marT="45708" marB="45708">
                    <a:solidFill>
                      <a:srgbClr val="FCD58E"/>
                    </a:solidFill>
                  </a:tcPr>
                </a:tc>
              </a:tr>
              <a:tr h="370743">
                <a:tc>
                  <a:txBody>
                    <a:bodyPr/>
                    <a:lstStyle/>
                    <a:p>
                      <a:r>
                        <a:rPr lang="en-US" sz="1400" b="1" dirty="0" smtClean="0">
                          <a:solidFill>
                            <a:schemeClr val="tx1"/>
                          </a:solidFill>
                        </a:rPr>
                        <a:t>Less than 80% (</a:t>
                      </a:r>
                      <a:r>
                        <a:rPr lang="en-US" sz="1400" b="1" i="1" dirty="0" smtClean="0">
                          <a:solidFill>
                            <a:schemeClr val="tx1"/>
                          </a:solidFill>
                        </a:rPr>
                        <a:t>A</a:t>
                      </a:r>
                      <a:r>
                        <a:rPr lang="en-US" sz="1400" b="1" dirty="0" smtClean="0">
                          <a:solidFill>
                            <a:schemeClr val="tx1"/>
                          </a:solidFill>
                        </a:rPr>
                        <a:t>’)</a:t>
                      </a:r>
                      <a:endParaRPr lang="en-US" sz="1400" b="1" dirty="0">
                        <a:solidFill>
                          <a:schemeClr val="tx1"/>
                        </a:solidFill>
                      </a:endParaRPr>
                    </a:p>
                  </a:txBody>
                  <a:tcPr marL="121920" marR="121920" marT="45708" marB="45708">
                    <a:noFill/>
                  </a:tcPr>
                </a:tc>
                <a:tc>
                  <a:txBody>
                    <a:bodyPr/>
                    <a:lstStyle/>
                    <a:p>
                      <a:pPr algn="ctr"/>
                      <a:r>
                        <a:rPr lang="en-US" sz="1400" dirty="0" smtClean="0">
                          <a:solidFill>
                            <a:schemeClr val="tx1"/>
                          </a:solidFill>
                        </a:rPr>
                        <a:t>0.21</a:t>
                      </a:r>
                      <a:endParaRPr lang="en-US" sz="1400" dirty="0">
                        <a:solidFill>
                          <a:schemeClr val="tx1"/>
                        </a:solidFill>
                      </a:endParaRPr>
                    </a:p>
                  </a:txBody>
                  <a:tcPr marL="121920" marR="121920" marT="45708" marB="45708">
                    <a:solidFill>
                      <a:srgbClr val="FFFFCC"/>
                    </a:solidFill>
                  </a:tcPr>
                </a:tc>
                <a:tc>
                  <a:txBody>
                    <a:bodyPr/>
                    <a:lstStyle/>
                    <a:p>
                      <a:pPr algn="ctr"/>
                      <a:r>
                        <a:rPr lang="en-US" sz="1400" dirty="0" smtClean="0">
                          <a:solidFill>
                            <a:schemeClr val="tx1"/>
                          </a:solidFill>
                        </a:rPr>
                        <a:t>0.24</a:t>
                      </a:r>
                      <a:endParaRPr lang="en-US" sz="1400" dirty="0">
                        <a:solidFill>
                          <a:schemeClr val="tx1"/>
                        </a:solidFill>
                      </a:endParaRPr>
                    </a:p>
                  </a:txBody>
                  <a:tcPr marL="121920" marR="121920" marT="45708" marB="45708">
                    <a:solidFill>
                      <a:srgbClr val="FFFFCC"/>
                    </a:solidFill>
                  </a:tcPr>
                </a:tc>
                <a:tc>
                  <a:txBody>
                    <a:bodyPr/>
                    <a:lstStyle/>
                    <a:p>
                      <a:pPr algn="ctr"/>
                      <a:r>
                        <a:rPr lang="en-US" sz="1400" dirty="0" smtClean="0">
                          <a:solidFill>
                            <a:schemeClr val="tx1"/>
                          </a:solidFill>
                        </a:rPr>
                        <a:t>0.45</a:t>
                      </a:r>
                      <a:endParaRPr lang="en-US" sz="1400" dirty="0">
                        <a:solidFill>
                          <a:schemeClr val="tx1"/>
                        </a:solidFill>
                      </a:endParaRPr>
                    </a:p>
                  </a:txBody>
                  <a:tcPr marL="121920" marR="121920" marT="45708" marB="45708">
                    <a:solidFill>
                      <a:srgbClr val="FCD58E"/>
                    </a:solidFill>
                  </a:tcPr>
                </a:tc>
              </a:tr>
              <a:tr h="370743">
                <a:tc>
                  <a:txBody>
                    <a:bodyPr/>
                    <a:lstStyle/>
                    <a:p>
                      <a:r>
                        <a:rPr lang="en-US" sz="1400" b="1" dirty="0" smtClean="0">
                          <a:solidFill>
                            <a:schemeClr val="tx1"/>
                          </a:solidFill>
                        </a:rPr>
                        <a:t>Total</a:t>
                      </a:r>
                      <a:endParaRPr lang="en-US" sz="1400" b="1" dirty="0">
                        <a:solidFill>
                          <a:schemeClr val="tx1"/>
                        </a:solidFill>
                      </a:endParaRPr>
                    </a:p>
                  </a:txBody>
                  <a:tcPr marL="121920" marR="121920" marT="45708" marB="45708">
                    <a:noFill/>
                  </a:tcPr>
                </a:tc>
                <a:tc>
                  <a:txBody>
                    <a:bodyPr/>
                    <a:lstStyle/>
                    <a:p>
                      <a:pPr algn="ctr"/>
                      <a:r>
                        <a:rPr lang="en-US" sz="1400" dirty="0" smtClean="0">
                          <a:solidFill>
                            <a:schemeClr val="tx1"/>
                          </a:solidFill>
                        </a:rPr>
                        <a:t>0.57</a:t>
                      </a:r>
                      <a:endParaRPr lang="en-US" sz="1400" dirty="0">
                        <a:solidFill>
                          <a:schemeClr val="tx1"/>
                        </a:solidFill>
                      </a:endParaRPr>
                    </a:p>
                  </a:txBody>
                  <a:tcPr marL="121920" marR="121920" marT="45708" marB="45708">
                    <a:solidFill>
                      <a:srgbClr val="FCD58E"/>
                    </a:solidFill>
                  </a:tcPr>
                </a:tc>
                <a:tc>
                  <a:txBody>
                    <a:bodyPr/>
                    <a:lstStyle/>
                    <a:p>
                      <a:pPr algn="ctr"/>
                      <a:r>
                        <a:rPr lang="en-US" sz="1400" dirty="0" smtClean="0">
                          <a:solidFill>
                            <a:schemeClr val="tx1"/>
                          </a:solidFill>
                        </a:rPr>
                        <a:t>0.43</a:t>
                      </a:r>
                      <a:endParaRPr lang="en-US" sz="1400" dirty="0">
                        <a:solidFill>
                          <a:schemeClr val="tx1"/>
                        </a:solidFill>
                      </a:endParaRPr>
                    </a:p>
                  </a:txBody>
                  <a:tcPr marL="121920" marR="121920" marT="45708" marB="45708">
                    <a:solidFill>
                      <a:srgbClr val="FCD58E"/>
                    </a:solidFill>
                  </a:tcPr>
                </a:tc>
                <a:tc>
                  <a:txBody>
                    <a:bodyPr/>
                    <a:lstStyle/>
                    <a:p>
                      <a:pPr algn="ctr"/>
                      <a:r>
                        <a:rPr lang="en-US" sz="1400" dirty="0" smtClean="0">
                          <a:solidFill>
                            <a:schemeClr val="tx1"/>
                          </a:solidFill>
                        </a:rPr>
                        <a:t>1.00</a:t>
                      </a:r>
                      <a:endParaRPr lang="en-US" sz="1400" dirty="0">
                        <a:solidFill>
                          <a:schemeClr val="tx1"/>
                        </a:solidFill>
                      </a:endParaRPr>
                    </a:p>
                  </a:txBody>
                  <a:tcPr marL="121920" marR="121920" marT="45708" marB="45708">
                    <a:noFill/>
                  </a:tcPr>
                </a:tc>
              </a:tr>
            </a:tbl>
          </a:graphicData>
        </a:graphic>
      </p:graphicFrame>
      <p:sp>
        <p:nvSpPr>
          <p:cNvPr id="7" name="Rectangle 6"/>
          <p:cNvSpPr/>
          <p:nvPr/>
        </p:nvSpPr>
        <p:spPr>
          <a:xfrm>
            <a:off x="1219200" y="1447800"/>
            <a:ext cx="8839200" cy="1752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016" name="Rectangle 90"/>
          <p:cNvSpPr>
            <a:spLocks noChangeArrowheads="1"/>
          </p:cNvSpPr>
          <p:nvPr/>
        </p:nvSpPr>
        <p:spPr bwMode="auto">
          <a:xfrm>
            <a:off x="1117601" y="3733800"/>
            <a:ext cx="3113617" cy="366713"/>
          </a:xfrm>
          <a:prstGeom prst="rect">
            <a:avLst/>
          </a:prstGeom>
          <a:solidFill>
            <a:srgbClr val="FFFFCC"/>
          </a:solidFill>
          <a:ln w="12700">
            <a:solidFill>
              <a:schemeClr val="tx1"/>
            </a:solidFill>
            <a:miter lim="800000"/>
            <a:headEnd/>
            <a:tailEnd/>
          </a:ln>
        </p:spPr>
        <p:txBody>
          <a:bodyPr lIns="90488" tIns="44450" rIns="90488" bIns="44450">
            <a:spAutoFit/>
          </a:bodyPr>
          <a:lstStyle/>
          <a:p>
            <a:pPr algn="ctr">
              <a:spcBef>
                <a:spcPct val="50000"/>
              </a:spcBef>
            </a:pPr>
            <a:r>
              <a:rPr lang="en-US" b="1">
                <a:solidFill>
                  <a:schemeClr val="tx2"/>
                </a:solidFill>
              </a:rPr>
              <a:t>Joint Probabilities</a:t>
            </a:r>
          </a:p>
        </p:txBody>
      </p:sp>
      <p:sp>
        <p:nvSpPr>
          <p:cNvPr id="42017" name="Rectangle 91"/>
          <p:cNvSpPr>
            <a:spLocks noChangeArrowheads="1"/>
          </p:cNvSpPr>
          <p:nvPr/>
        </p:nvSpPr>
        <p:spPr bwMode="auto">
          <a:xfrm>
            <a:off x="5588000" y="3733800"/>
            <a:ext cx="5080000" cy="366713"/>
          </a:xfrm>
          <a:prstGeom prst="rect">
            <a:avLst/>
          </a:prstGeom>
          <a:solidFill>
            <a:srgbClr val="FCD58E"/>
          </a:solidFill>
          <a:ln w="12700">
            <a:solidFill>
              <a:schemeClr val="tx1"/>
            </a:solidFill>
            <a:miter lim="800000"/>
            <a:headEnd/>
            <a:tailEnd/>
          </a:ln>
        </p:spPr>
        <p:txBody>
          <a:bodyPr lIns="90488" tIns="44450" rIns="90488" bIns="44450">
            <a:spAutoFit/>
          </a:bodyPr>
          <a:lstStyle/>
          <a:p>
            <a:pPr algn="ctr"/>
            <a:r>
              <a:rPr lang="en-US" b="1">
                <a:solidFill>
                  <a:schemeClr val="tx2"/>
                </a:solidFill>
              </a:rPr>
              <a:t>Marginal (Simple) Probabilities</a:t>
            </a:r>
          </a:p>
        </p:txBody>
      </p:sp>
      <p:sp>
        <p:nvSpPr>
          <p:cNvPr id="42018" name="Line 107"/>
          <p:cNvSpPr>
            <a:spLocks noChangeShapeType="1"/>
          </p:cNvSpPr>
          <p:nvPr/>
        </p:nvSpPr>
        <p:spPr bwMode="auto">
          <a:xfrm flipH="1">
            <a:off x="3054352" y="2514600"/>
            <a:ext cx="1314449" cy="1219200"/>
          </a:xfrm>
          <a:prstGeom prst="line">
            <a:avLst/>
          </a:prstGeom>
          <a:noFill/>
          <a:ln w="25400">
            <a:solidFill>
              <a:schemeClr val="tx1"/>
            </a:solidFill>
            <a:round/>
            <a:headEnd type="arrow" w="med" len="med"/>
            <a:tailEnd/>
          </a:ln>
          <a:effectLst/>
        </p:spPr>
        <p:txBody>
          <a:bodyPr wrap="none" anchor="ctr"/>
          <a:lstStyle/>
          <a:p>
            <a:endParaRPr lang="en-US"/>
          </a:p>
        </p:txBody>
      </p:sp>
      <p:sp>
        <p:nvSpPr>
          <p:cNvPr id="42019" name="Line 109"/>
          <p:cNvSpPr>
            <a:spLocks noChangeShapeType="1"/>
          </p:cNvSpPr>
          <p:nvPr/>
        </p:nvSpPr>
        <p:spPr bwMode="auto">
          <a:xfrm>
            <a:off x="6720418" y="3124200"/>
            <a:ext cx="1001183" cy="609600"/>
          </a:xfrm>
          <a:prstGeom prst="line">
            <a:avLst/>
          </a:prstGeom>
          <a:noFill/>
          <a:ln w="28575">
            <a:solidFill>
              <a:schemeClr val="tx1"/>
            </a:solidFill>
            <a:round/>
            <a:headEnd type="triangle" w="med" len="med"/>
            <a:tailEnd/>
          </a:ln>
          <a:effectLst/>
        </p:spPr>
        <p:txBody>
          <a:bodyPr wrap="none" anchor="ctr"/>
          <a:lstStyle/>
          <a:p>
            <a:endParaRPr lang="en-US"/>
          </a:p>
        </p:txBody>
      </p:sp>
      <p:sp>
        <p:nvSpPr>
          <p:cNvPr id="42020" name="Line 125"/>
          <p:cNvSpPr>
            <a:spLocks noChangeShapeType="1"/>
          </p:cNvSpPr>
          <p:nvPr/>
        </p:nvSpPr>
        <p:spPr bwMode="auto">
          <a:xfrm flipV="1">
            <a:off x="7721600" y="2693988"/>
            <a:ext cx="1117600" cy="1039812"/>
          </a:xfrm>
          <a:prstGeom prst="line">
            <a:avLst/>
          </a:prstGeom>
          <a:noFill/>
          <a:ln w="28575">
            <a:solidFill>
              <a:schemeClr val="tx1"/>
            </a:solidFill>
            <a:miter lim="800000"/>
            <a:headEnd/>
            <a:tailEnd type="triangle" w="med" len="med"/>
          </a:ln>
          <a:effectLst/>
        </p:spPr>
        <p:txBody>
          <a:bodyPr wrap="none"/>
          <a:lstStyle/>
          <a:p>
            <a:endParaRPr lang="en-US"/>
          </a:p>
        </p:txBody>
      </p:sp>
      <p:graphicFrame>
        <p:nvGraphicFramePr>
          <p:cNvPr id="42021" name="Object 1"/>
          <p:cNvGraphicFramePr>
            <a:graphicFrameLocks noChangeAspect="1"/>
          </p:cNvGraphicFramePr>
          <p:nvPr/>
        </p:nvGraphicFramePr>
        <p:xfrm>
          <a:off x="550334" y="4821238"/>
          <a:ext cx="5310717" cy="1530350"/>
        </p:xfrm>
        <a:graphic>
          <a:graphicData uri="http://schemas.openxmlformats.org/presentationml/2006/ole">
            <p:oleObj spid="_x0000_s89090" name="Equation" r:id="rId3" imgW="2438400" imgH="939800" progId="">
              <p:embed/>
            </p:oleObj>
          </a:graphicData>
        </a:graphic>
      </p:graphicFrame>
      <p:graphicFrame>
        <p:nvGraphicFramePr>
          <p:cNvPr id="42022" name="Object 2"/>
          <p:cNvGraphicFramePr>
            <a:graphicFrameLocks noChangeAspect="1"/>
          </p:cNvGraphicFramePr>
          <p:nvPr/>
        </p:nvGraphicFramePr>
        <p:xfrm>
          <a:off x="6104467" y="4800601"/>
          <a:ext cx="5530851" cy="1571625"/>
        </p:xfrm>
        <a:graphic>
          <a:graphicData uri="http://schemas.openxmlformats.org/presentationml/2006/ole">
            <p:oleObj spid="_x0000_s89091" name="Equation" r:id="rId4" imgW="2540000" imgH="965200" progId="">
              <p:embed/>
            </p:oleObj>
          </a:graphicData>
        </a:graphic>
      </p:graphicFrame>
      <p:sp>
        <p:nvSpPr>
          <p:cNvPr id="4" name="Rectangle 3"/>
          <p:cNvSpPr/>
          <p:nvPr/>
        </p:nvSpPr>
        <p:spPr>
          <a:xfrm>
            <a:off x="4231218" y="1981200"/>
            <a:ext cx="4303183" cy="7127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024" name="Rectangle 4"/>
          <p:cNvSpPr>
            <a:spLocks noChangeArrowheads="1"/>
          </p:cNvSpPr>
          <p:nvPr/>
        </p:nvSpPr>
        <p:spPr bwMode="auto">
          <a:xfrm>
            <a:off x="1083734" y="874714"/>
            <a:ext cx="7620000" cy="461665"/>
          </a:xfrm>
          <a:prstGeom prst="rect">
            <a:avLst/>
          </a:prstGeom>
          <a:noFill/>
          <a:ln w="9525">
            <a:noFill/>
            <a:miter lim="800000"/>
            <a:headEnd/>
            <a:tailEnd/>
          </a:ln>
        </p:spPr>
        <p:txBody>
          <a:bodyPr>
            <a:spAutoFit/>
          </a:bodyPr>
          <a:lstStyle/>
          <a:p>
            <a:pPr eaLnBrk="1" hangingPunct="1">
              <a:spcBef>
                <a:spcPts val="1200"/>
              </a:spcBef>
            </a:pPr>
            <a:r>
              <a:rPr lang="en-US" sz="2400" dirty="0"/>
              <a:t>Probability of course grade by course interest</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838200" y="76200"/>
            <a:ext cx="10515600" cy="914400"/>
          </a:xfrm>
        </p:spPr>
        <p:txBody>
          <a:bodyPr/>
          <a:lstStyle/>
          <a:p>
            <a:r>
              <a:rPr lang="en-US" smtClean="0"/>
              <a:t>Contingency Tables with Probabilities</a:t>
            </a:r>
          </a:p>
        </p:txBody>
      </p:sp>
      <p:sp>
        <p:nvSpPr>
          <p:cNvPr id="43011" name="Content Placeholder 2"/>
          <p:cNvSpPr>
            <a:spLocks noGrp="1"/>
          </p:cNvSpPr>
          <p:nvPr>
            <p:ph idx="1"/>
          </p:nvPr>
        </p:nvSpPr>
        <p:spPr>
          <a:xfrm>
            <a:off x="237067" y="1162757"/>
            <a:ext cx="11085689" cy="4878606"/>
          </a:xfrm>
        </p:spPr>
        <p:txBody>
          <a:bodyPr>
            <a:normAutofit/>
          </a:bodyPr>
          <a:lstStyle/>
          <a:p>
            <a:pPr>
              <a:buNone/>
            </a:pPr>
            <a:r>
              <a:rPr lang="en-US" sz="2400" b="1" dirty="0" smtClean="0"/>
              <a:t>Decision trees </a:t>
            </a:r>
            <a:r>
              <a:rPr lang="en-US" sz="2400" dirty="0" smtClean="0"/>
              <a:t>are used to display marginal and joint probabilities from a contingency table</a:t>
            </a:r>
          </a:p>
        </p:txBody>
      </p:sp>
      <p:sp>
        <p:nvSpPr>
          <p:cNvPr id="43012" name="Rectangle 5"/>
          <p:cNvSpPr>
            <a:spLocks noChangeArrowheads="1"/>
          </p:cNvSpPr>
          <p:nvPr/>
        </p:nvSpPr>
        <p:spPr bwMode="auto">
          <a:xfrm>
            <a:off x="711200" y="4383088"/>
            <a:ext cx="203200" cy="152400"/>
          </a:xfrm>
          <a:prstGeom prst="rect">
            <a:avLst/>
          </a:prstGeom>
          <a:solidFill>
            <a:srgbClr val="000000"/>
          </a:solidFill>
          <a:ln w="12700">
            <a:solidFill>
              <a:schemeClr val="tx1"/>
            </a:solidFill>
            <a:miter lim="800000"/>
            <a:headEnd/>
            <a:tailEnd/>
          </a:ln>
          <a:effectLst/>
        </p:spPr>
        <p:txBody>
          <a:bodyPr wrap="none" anchor="ctr"/>
          <a:lstStyle/>
          <a:p>
            <a:pPr eaLnBrk="1" hangingPunct="1"/>
            <a:endParaRPr lang="en-US"/>
          </a:p>
        </p:txBody>
      </p:sp>
      <p:sp>
        <p:nvSpPr>
          <p:cNvPr id="43013" name="Line 6"/>
          <p:cNvSpPr>
            <a:spLocks noChangeShapeType="1"/>
          </p:cNvSpPr>
          <p:nvPr/>
        </p:nvSpPr>
        <p:spPr bwMode="auto">
          <a:xfrm flipV="1">
            <a:off x="812800" y="3240088"/>
            <a:ext cx="2133600" cy="1219200"/>
          </a:xfrm>
          <a:prstGeom prst="line">
            <a:avLst/>
          </a:prstGeom>
          <a:noFill/>
          <a:ln w="28575">
            <a:solidFill>
              <a:schemeClr val="tx1"/>
            </a:solidFill>
            <a:round/>
            <a:headEnd/>
            <a:tailEnd/>
          </a:ln>
          <a:effectLst/>
        </p:spPr>
        <p:txBody>
          <a:bodyPr wrap="none" anchor="ctr"/>
          <a:lstStyle/>
          <a:p>
            <a:endParaRPr lang="en-US"/>
          </a:p>
        </p:txBody>
      </p:sp>
      <p:sp>
        <p:nvSpPr>
          <p:cNvPr id="43014" name="Line 7"/>
          <p:cNvSpPr>
            <a:spLocks noChangeShapeType="1"/>
          </p:cNvSpPr>
          <p:nvPr/>
        </p:nvSpPr>
        <p:spPr bwMode="auto">
          <a:xfrm>
            <a:off x="812800" y="4459288"/>
            <a:ext cx="2235200" cy="990600"/>
          </a:xfrm>
          <a:prstGeom prst="line">
            <a:avLst/>
          </a:prstGeom>
          <a:noFill/>
          <a:ln w="28575">
            <a:solidFill>
              <a:schemeClr val="tx1"/>
            </a:solidFill>
            <a:round/>
            <a:headEnd/>
            <a:tailEnd/>
          </a:ln>
          <a:effectLst/>
        </p:spPr>
        <p:txBody>
          <a:bodyPr wrap="none" anchor="ctr"/>
          <a:lstStyle/>
          <a:p>
            <a:endParaRPr lang="en-US"/>
          </a:p>
        </p:txBody>
      </p:sp>
      <p:sp>
        <p:nvSpPr>
          <p:cNvPr id="43015" name="Rectangle 8"/>
          <p:cNvSpPr>
            <a:spLocks noChangeArrowheads="1"/>
          </p:cNvSpPr>
          <p:nvPr/>
        </p:nvSpPr>
        <p:spPr bwMode="auto">
          <a:xfrm>
            <a:off x="2946400" y="3163888"/>
            <a:ext cx="203200" cy="152400"/>
          </a:xfrm>
          <a:prstGeom prst="rect">
            <a:avLst/>
          </a:prstGeom>
          <a:solidFill>
            <a:srgbClr val="000000"/>
          </a:solidFill>
          <a:ln w="12700">
            <a:solidFill>
              <a:schemeClr val="tx1"/>
            </a:solidFill>
            <a:miter lim="800000"/>
            <a:headEnd/>
            <a:tailEnd/>
          </a:ln>
          <a:effectLst/>
        </p:spPr>
        <p:txBody>
          <a:bodyPr wrap="none" anchor="ctr"/>
          <a:lstStyle/>
          <a:p>
            <a:pPr eaLnBrk="1" hangingPunct="1"/>
            <a:endParaRPr lang="en-US"/>
          </a:p>
        </p:txBody>
      </p:sp>
      <p:sp>
        <p:nvSpPr>
          <p:cNvPr id="43016" name="Rectangle 9"/>
          <p:cNvSpPr>
            <a:spLocks noChangeArrowheads="1"/>
          </p:cNvSpPr>
          <p:nvPr/>
        </p:nvSpPr>
        <p:spPr bwMode="auto">
          <a:xfrm>
            <a:off x="2946400" y="5373688"/>
            <a:ext cx="203200" cy="152400"/>
          </a:xfrm>
          <a:prstGeom prst="rect">
            <a:avLst/>
          </a:prstGeom>
          <a:solidFill>
            <a:srgbClr val="000000"/>
          </a:solidFill>
          <a:ln w="12700">
            <a:solidFill>
              <a:schemeClr val="tx1"/>
            </a:solidFill>
            <a:miter lim="800000"/>
            <a:headEnd/>
            <a:tailEnd/>
          </a:ln>
          <a:effectLst/>
        </p:spPr>
        <p:txBody>
          <a:bodyPr wrap="none" anchor="ctr"/>
          <a:lstStyle/>
          <a:p>
            <a:pPr eaLnBrk="1" hangingPunct="1"/>
            <a:endParaRPr lang="en-US"/>
          </a:p>
        </p:txBody>
      </p:sp>
      <p:sp>
        <p:nvSpPr>
          <p:cNvPr id="43017" name="Line 10"/>
          <p:cNvSpPr>
            <a:spLocks noChangeShapeType="1"/>
          </p:cNvSpPr>
          <p:nvPr/>
        </p:nvSpPr>
        <p:spPr bwMode="auto">
          <a:xfrm flipV="1">
            <a:off x="3149601" y="2738438"/>
            <a:ext cx="3409951" cy="501650"/>
          </a:xfrm>
          <a:prstGeom prst="line">
            <a:avLst/>
          </a:prstGeom>
          <a:noFill/>
          <a:ln w="28575">
            <a:solidFill>
              <a:schemeClr val="tx1"/>
            </a:solidFill>
            <a:round/>
            <a:headEnd/>
            <a:tailEnd/>
          </a:ln>
          <a:effectLst/>
        </p:spPr>
        <p:txBody>
          <a:bodyPr wrap="none" anchor="ctr"/>
          <a:lstStyle/>
          <a:p>
            <a:endParaRPr lang="en-US"/>
          </a:p>
        </p:txBody>
      </p:sp>
      <p:sp>
        <p:nvSpPr>
          <p:cNvPr id="43018" name="Line 12"/>
          <p:cNvSpPr>
            <a:spLocks noChangeShapeType="1"/>
          </p:cNvSpPr>
          <p:nvPr/>
        </p:nvSpPr>
        <p:spPr bwMode="auto">
          <a:xfrm>
            <a:off x="3149600" y="3240088"/>
            <a:ext cx="3456517" cy="563562"/>
          </a:xfrm>
          <a:prstGeom prst="line">
            <a:avLst/>
          </a:prstGeom>
          <a:noFill/>
          <a:ln w="28575">
            <a:solidFill>
              <a:schemeClr val="tx1"/>
            </a:solidFill>
            <a:round/>
            <a:headEnd/>
            <a:tailEnd/>
          </a:ln>
          <a:effectLst/>
        </p:spPr>
        <p:txBody>
          <a:bodyPr wrap="none" anchor="ctr"/>
          <a:lstStyle/>
          <a:p>
            <a:endParaRPr lang="en-US"/>
          </a:p>
        </p:txBody>
      </p:sp>
      <p:sp>
        <p:nvSpPr>
          <p:cNvPr id="43019" name="Line 13"/>
          <p:cNvSpPr>
            <a:spLocks noChangeShapeType="1"/>
          </p:cNvSpPr>
          <p:nvPr/>
        </p:nvSpPr>
        <p:spPr bwMode="auto">
          <a:xfrm flipV="1">
            <a:off x="3149600" y="4954588"/>
            <a:ext cx="3456517" cy="495300"/>
          </a:xfrm>
          <a:prstGeom prst="line">
            <a:avLst/>
          </a:prstGeom>
          <a:noFill/>
          <a:ln w="28575">
            <a:solidFill>
              <a:schemeClr val="tx1"/>
            </a:solidFill>
            <a:round/>
            <a:headEnd/>
            <a:tailEnd/>
          </a:ln>
          <a:effectLst/>
        </p:spPr>
        <p:txBody>
          <a:bodyPr wrap="none" anchor="ctr"/>
          <a:lstStyle/>
          <a:p>
            <a:endParaRPr lang="en-US"/>
          </a:p>
        </p:txBody>
      </p:sp>
      <p:sp>
        <p:nvSpPr>
          <p:cNvPr id="43020" name="Line 15"/>
          <p:cNvSpPr>
            <a:spLocks noChangeShapeType="1"/>
          </p:cNvSpPr>
          <p:nvPr/>
        </p:nvSpPr>
        <p:spPr bwMode="auto">
          <a:xfrm>
            <a:off x="3149601" y="5449888"/>
            <a:ext cx="3503084" cy="609600"/>
          </a:xfrm>
          <a:prstGeom prst="line">
            <a:avLst/>
          </a:prstGeom>
          <a:noFill/>
          <a:ln w="28575">
            <a:solidFill>
              <a:schemeClr val="tx1"/>
            </a:solidFill>
            <a:round/>
            <a:headEnd/>
            <a:tailEnd/>
          </a:ln>
          <a:effectLst/>
        </p:spPr>
        <p:txBody>
          <a:bodyPr wrap="none" anchor="ctr"/>
          <a:lstStyle/>
          <a:p>
            <a:endParaRPr lang="en-US"/>
          </a:p>
        </p:txBody>
      </p:sp>
      <p:sp>
        <p:nvSpPr>
          <p:cNvPr id="43021" name="Text Box 16"/>
          <p:cNvSpPr txBox="1">
            <a:spLocks noChangeArrowheads="1"/>
          </p:cNvSpPr>
          <p:nvPr/>
        </p:nvSpPr>
        <p:spPr bwMode="auto">
          <a:xfrm>
            <a:off x="203200" y="4978400"/>
            <a:ext cx="2133600" cy="584200"/>
          </a:xfrm>
          <a:prstGeom prst="rect">
            <a:avLst/>
          </a:prstGeom>
          <a:noFill/>
          <a:ln w="12700">
            <a:noFill/>
            <a:miter lim="800000"/>
            <a:headEnd/>
            <a:tailEnd/>
          </a:ln>
          <a:effectLst/>
        </p:spPr>
        <p:txBody>
          <a:bodyPr>
            <a:spAutoFit/>
          </a:bodyPr>
          <a:lstStyle/>
          <a:p>
            <a:pPr eaLnBrk="1" hangingPunct="1"/>
            <a:r>
              <a:rPr lang="en-US" sz="1600"/>
              <a:t>Less than 80% </a:t>
            </a:r>
            <a:r>
              <a:rPr lang="en-US" sz="1600" i="1">
                <a:solidFill>
                  <a:srgbClr val="3264C8"/>
                </a:solidFill>
              </a:rPr>
              <a:t>P(A’) </a:t>
            </a:r>
            <a:r>
              <a:rPr lang="en-US" sz="1600">
                <a:solidFill>
                  <a:srgbClr val="3264C8"/>
                </a:solidFill>
              </a:rPr>
              <a:t>= 0.45</a:t>
            </a:r>
          </a:p>
        </p:txBody>
      </p:sp>
      <p:sp>
        <p:nvSpPr>
          <p:cNvPr id="43022" name="Text Box 17"/>
          <p:cNvSpPr txBox="1">
            <a:spLocks noChangeArrowheads="1"/>
          </p:cNvSpPr>
          <p:nvPr/>
        </p:nvSpPr>
        <p:spPr bwMode="auto">
          <a:xfrm>
            <a:off x="406400" y="3302000"/>
            <a:ext cx="2133600" cy="584200"/>
          </a:xfrm>
          <a:prstGeom prst="rect">
            <a:avLst/>
          </a:prstGeom>
          <a:noFill/>
          <a:ln w="12700">
            <a:noFill/>
            <a:miter lim="800000"/>
            <a:headEnd/>
            <a:tailEnd/>
          </a:ln>
          <a:effectLst/>
        </p:spPr>
        <p:txBody>
          <a:bodyPr>
            <a:spAutoFit/>
          </a:bodyPr>
          <a:lstStyle/>
          <a:p>
            <a:pPr eaLnBrk="1" hangingPunct="1"/>
            <a:r>
              <a:rPr lang="en-US" sz="1600"/>
              <a:t>80% or better</a:t>
            </a:r>
          </a:p>
          <a:p>
            <a:pPr eaLnBrk="1" hangingPunct="1"/>
            <a:r>
              <a:rPr lang="en-US" sz="1600" i="1">
                <a:solidFill>
                  <a:srgbClr val="7030A0"/>
                </a:solidFill>
              </a:rPr>
              <a:t>P(A) </a:t>
            </a:r>
            <a:r>
              <a:rPr lang="en-US" sz="1600">
                <a:solidFill>
                  <a:srgbClr val="7030A0"/>
                </a:solidFill>
              </a:rPr>
              <a:t>= .55 </a:t>
            </a:r>
          </a:p>
        </p:txBody>
      </p:sp>
      <p:sp>
        <p:nvSpPr>
          <p:cNvPr id="43023" name="Text Box 18"/>
          <p:cNvSpPr txBox="1">
            <a:spLocks noChangeArrowheads="1"/>
          </p:cNvSpPr>
          <p:nvPr/>
        </p:nvSpPr>
        <p:spPr bwMode="auto">
          <a:xfrm rot="-654925">
            <a:off x="3454400" y="2568576"/>
            <a:ext cx="3090333" cy="339725"/>
          </a:xfrm>
          <a:prstGeom prst="rect">
            <a:avLst/>
          </a:prstGeom>
          <a:noFill/>
          <a:ln w="12700">
            <a:noFill/>
            <a:miter lim="800000"/>
            <a:headEnd/>
            <a:tailEnd/>
          </a:ln>
          <a:effectLst/>
        </p:spPr>
        <p:txBody>
          <a:bodyPr>
            <a:spAutoFit/>
          </a:bodyPr>
          <a:lstStyle/>
          <a:p>
            <a:pPr eaLnBrk="1" hangingPunct="1"/>
            <a:r>
              <a:rPr lang="en-US" sz="1600"/>
              <a:t>Interested (</a:t>
            </a:r>
            <a:r>
              <a:rPr lang="en-US" sz="1600" i="1"/>
              <a:t>B</a:t>
            </a:r>
            <a:r>
              <a:rPr lang="en-US" sz="1600"/>
              <a:t>)</a:t>
            </a:r>
          </a:p>
        </p:txBody>
      </p:sp>
      <p:sp>
        <p:nvSpPr>
          <p:cNvPr id="43024" name="Text Box 20"/>
          <p:cNvSpPr txBox="1">
            <a:spLocks noChangeArrowheads="1"/>
          </p:cNvSpPr>
          <p:nvPr/>
        </p:nvSpPr>
        <p:spPr bwMode="auto">
          <a:xfrm rot="747253">
            <a:off x="3492501" y="3532188"/>
            <a:ext cx="2944284" cy="336550"/>
          </a:xfrm>
          <a:prstGeom prst="rect">
            <a:avLst/>
          </a:prstGeom>
          <a:noFill/>
          <a:ln w="12700">
            <a:noFill/>
            <a:miter lim="800000"/>
            <a:headEnd/>
            <a:tailEnd/>
          </a:ln>
          <a:effectLst/>
        </p:spPr>
        <p:txBody>
          <a:bodyPr>
            <a:spAutoFit/>
          </a:bodyPr>
          <a:lstStyle/>
          <a:p>
            <a:pPr eaLnBrk="1" hangingPunct="1"/>
            <a:r>
              <a:rPr lang="en-US" sz="1600"/>
              <a:t> Not Interested (</a:t>
            </a:r>
            <a:r>
              <a:rPr lang="en-US" sz="1600" i="1"/>
              <a:t>B’</a:t>
            </a:r>
            <a:r>
              <a:rPr lang="en-US" sz="1600"/>
              <a:t>)</a:t>
            </a:r>
            <a:endParaRPr lang="en-US" sz="1600">
              <a:solidFill>
                <a:schemeClr val="accent2"/>
              </a:solidFill>
            </a:endParaRPr>
          </a:p>
        </p:txBody>
      </p:sp>
      <p:sp>
        <p:nvSpPr>
          <p:cNvPr id="43025" name="Text Box 24"/>
          <p:cNvSpPr txBox="1">
            <a:spLocks noChangeArrowheads="1"/>
          </p:cNvSpPr>
          <p:nvPr/>
        </p:nvSpPr>
        <p:spPr bwMode="auto">
          <a:xfrm>
            <a:off x="6604000" y="2528888"/>
            <a:ext cx="3183467" cy="366712"/>
          </a:xfrm>
          <a:prstGeom prst="rect">
            <a:avLst/>
          </a:prstGeom>
          <a:noFill/>
          <a:ln w="12700">
            <a:noFill/>
            <a:miter lim="800000"/>
            <a:headEnd/>
            <a:tailEnd/>
          </a:ln>
          <a:effectLst/>
        </p:spPr>
        <p:txBody>
          <a:bodyPr>
            <a:spAutoFit/>
          </a:bodyPr>
          <a:lstStyle/>
          <a:p>
            <a:pPr eaLnBrk="1" hangingPunct="1"/>
            <a:r>
              <a:rPr lang="en-US" i="1"/>
              <a:t>P(A</a:t>
            </a:r>
            <a:r>
              <a:rPr lang="en-US" i="1" baseline="-25000"/>
              <a:t> </a:t>
            </a:r>
            <a:r>
              <a:rPr lang="en-US" i="1"/>
              <a:t>and B)</a:t>
            </a:r>
            <a:r>
              <a:rPr lang="en-US"/>
              <a:t> = </a:t>
            </a:r>
            <a:r>
              <a:rPr lang="en-US">
                <a:solidFill>
                  <a:srgbClr val="7030A0"/>
                </a:solidFill>
              </a:rPr>
              <a:t>0.36</a:t>
            </a:r>
          </a:p>
        </p:txBody>
      </p:sp>
      <p:sp>
        <p:nvSpPr>
          <p:cNvPr id="43026" name="Text Box 26"/>
          <p:cNvSpPr txBox="1">
            <a:spLocks noChangeArrowheads="1"/>
          </p:cNvSpPr>
          <p:nvPr/>
        </p:nvSpPr>
        <p:spPr bwMode="auto">
          <a:xfrm>
            <a:off x="6604000" y="3621088"/>
            <a:ext cx="3048000" cy="366712"/>
          </a:xfrm>
          <a:prstGeom prst="rect">
            <a:avLst/>
          </a:prstGeom>
          <a:noFill/>
          <a:ln w="12700">
            <a:noFill/>
            <a:miter lim="800000"/>
            <a:headEnd/>
            <a:tailEnd/>
          </a:ln>
          <a:effectLst/>
        </p:spPr>
        <p:txBody>
          <a:bodyPr>
            <a:spAutoFit/>
          </a:bodyPr>
          <a:lstStyle/>
          <a:p>
            <a:pPr eaLnBrk="1" hangingPunct="1"/>
            <a:r>
              <a:rPr lang="en-US" i="1"/>
              <a:t>P(A and B’)</a:t>
            </a:r>
            <a:r>
              <a:rPr lang="en-US"/>
              <a:t> = </a:t>
            </a:r>
            <a:r>
              <a:rPr lang="en-US">
                <a:solidFill>
                  <a:srgbClr val="7030A0"/>
                </a:solidFill>
              </a:rPr>
              <a:t>0.19</a:t>
            </a:r>
          </a:p>
        </p:txBody>
      </p:sp>
      <p:sp>
        <p:nvSpPr>
          <p:cNvPr id="43027" name="Text Box 27"/>
          <p:cNvSpPr txBox="1">
            <a:spLocks noChangeArrowheads="1"/>
          </p:cNvSpPr>
          <p:nvPr/>
        </p:nvSpPr>
        <p:spPr bwMode="auto">
          <a:xfrm>
            <a:off x="6604000" y="4687888"/>
            <a:ext cx="2965451" cy="366712"/>
          </a:xfrm>
          <a:prstGeom prst="rect">
            <a:avLst/>
          </a:prstGeom>
          <a:noFill/>
          <a:ln w="12700">
            <a:noFill/>
            <a:miter lim="800000"/>
            <a:headEnd/>
            <a:tailEnd/>
          </a:ln>
          <a:effectLst/>
        </p:spPr>
        <p:txBody>
          <a:bodyPr>
            <a:spAutoFit/>
          </a:bodyPr>
          <a:lstStyle/>
          <a:p>
            <a:pPr eaLnBrk="1" hangingPunct="1"/>
            <a:r>
              <a:rPr lang="en-US" i="1"/>
              <a:t>P(A’</a:t>
            </a:r>
            <a:r>
              <a:rPr lang="en-US" i="1" baseline="-25000"/>
              <a:t> </a:t>
            </a:r>
            <a:r>
              <a:rPr lang="en-US" i="1"/>
              <a:t>and B) </a:t>
            </a:r>
            <a:r>
              <a:rPr lang="en-US"/>
              <a:t>= </a:t>
            </a:r>
            <a:r>
              <a:rPr lang="en-US">
                <a:solidFill>
                  <a:srgbClr val="3264C8"/>
                </a:solidFill>
              </a:rPr>
              <a:t>0.21</a:t>
            </a:r>
            <a:r>
              <a:rPr lang="en-US"/>
              <a:t> </a:t>
            </a:r>
          </a:p>
        </p:txBody>
      </p:sp>
      <p:sp>
        <p:nvSpPr>
          <p:cNvPr id="43028" name="Text Box 29"/>
          <p:cNvSpPr txBox="1">
            <a:spLocks noChangeArrowheads="1"/>
          </p:cNvSpPr>
          <p:nvPr/>
        </p:nvSpPr>
        <p:spPr bwMode="auto">
          <a:xfrm>
            <a:off x="6604000" y="5907088"/>
            <a:ext cx="3183467" cy="366712"/>
          </a:xfrm>
          <a:prstGeom prst="rect">
            <a:avLst/>
          </a:prstGeom>
          <a:noFill/>
          <a:ln w="12700">
            <a:noFill/>
            <a:miter lim="800000"/>
            <a:headEnd/>
            <a:tailEnd/>
          </a:ln>
          <a:effectLst/>
        </p:spPr>
        <p:txBody>
          <a:bodyPr>
            <a:spAutoFit/>
          </a:bodyPr>
          <a:lstStyle/>
          <a:p>
            <a:pPr eaLnBrk="1" hangingPunct="1"/>
            <a:r>
              <a:rPr lang="en-US" i="1"/>
              <a:t>P(A’</a:t>
            </a:r>
            <a:r>
              <a:rPr lang="en-US" i="1" baseline="-25000"/>
              <a:t> </a:t>
            </a:r>
            <a:r>
              <a:rPr lang="en-US" i="1"/>
              <a:t>and B’)</a:t>
            </a:r>
            <a:r>
              <a:rPr lang="en-US"/>
              <a:t> = </a:t>
            </a:r>
            <a:r>
              <a:rPr lang="en-US">
                <a:solidFill>
                  <a:srgbClr val="3264C8"/>
                </a:solidFill>
              </a:rPr>
              <a:t>0.24</a:t>
            </a:r>
          </a:p>
        </p:txBody>
      </p:sp>
      <p:sp>
        <p:nvSpPr>
          <p:cNvPr id="43029" name="Text Box 18"/>
          <p:cNvSpPr txBox="1">
            <a:spLocks noChangeArrowheads="1"/>
          </p:cNvSpPr>
          <p:nvPr/>
        </p:nvSpPr>
        <p:spPr bwMode="auto">
          <a:xfrm rot="-654925">
            <a:off x="3657600" y="4787901"/>
            <a:ext cx="3090333" cy="339725"/>
          </a:xfrm>
          <a:prstGeom prst="rect">
            <a:avLst/>
          </a:prstGeom>
          <a:noFill/>
          <a:ln w="12700">
            <a:noFill/>
            <a:miter lim="800000"/>
            <a:headEnd/>
            <a:tailEnd/>
          </a:ln>
          <a:effectLst/>
        </p:spPr>
        <p:txBody>
          <a:bodyPr>
            <a:spAutoFit/>
          </a:bodyPr>
          <a:lstStyle/>
          <a:p>
            <a:pPr eaLnBrk="1" hangingPunct="1"/>
            <a:r>
              <a:rPr lang="en-US" sz="1600"/>
              <a:t>Interested (</a:t>
            </a:r>
            <a:r>
              <a:rPr lang="en-US" sz="1600" i="1"/>
              <a:t>B</a:t>
            </a:r>
            <a:r>
              <a:rPr lang="en-US" sz="1600"/>
              <a:t>)</a:t>
            </a:r>
          </a:p>
        </p:txBody>
      </p:sp>
      <p:sp>
        <p:nvSpPr>
          <p:cNvPr id="43030" name="Text Box 20"/>
          <p:cNvSpPr txBox="1">
            <a:spLocks noChangeArrowheads="1"/>
          </p:cNvSpPr>
          <p:nvPr/>
        </p:nvSpPr>
        <p:spPr bwMode="auto">
          <a:xfrm rot="747253">
            <a:off x="3695701" y="5830888"/>
            <a:ext cx="2944284" cy="336550"/>
          </a:xfrm>
          <a:prstGeom prst="rect">
            <a:avLst/>
          </a:prstGeom>
          <a:noFill/>
          <a:ln w="12700">
            <a:noFill/>
            <a:miter lim="800000"/>
            <a:headEnd/>
            <a:tailEnd/>
          </a:ln>
          <a:effectLst/>
        </p:spPr>
        <p:txBody>
          <a:bodyPr>
            <a:spAutoFit/>
          </a:bodyPr>
          <a:lstStyle/>
          <a:p>
            <a:pPr eaLnBrk="1" hangingPunct="1"/>
            <a:r>
              <a:rPr lang="en-US" sz="1600"/>
              <a:t> Not Interested (</a:t>
            </a:r>
            <a:r>
              <a:rPr lang="en-US" sz="1600" i="1"/>
              <a:t>B’</a:t>
            </a:r>
            <a:r>
              <a:rPr lang="en-US" sz="1600"/>
              <a:t>)</a:t>
            </a:r>
            <a:endParaRPr lang="en-US" sz="1600">
              <a:solidFill>
                <a:schemeClr val="accent2"/>
              </a:solidFill>
            </a:endParaRPr>
          </a:p>
        </p:txBody>
      </p:sp>
      <p:sp>
        <p:nvSpPr>
          <p:cNvPr id="4" name="Rectangle 3"/>
          <p:cNvSpPr/>
          <p:nvPr/>
        </p:nvSpPr>
        <p:spPr>
          <a:xfrm>
            <a:off x="7789334" y="2442988"/>
            <a:ext cx="914400" cy="404812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032" name="TextBox 4"/>
          <p:cNvSpPr txBox="1">
            <a:spLocks noChangeArrowheads="1"/>
          </p:cNvSpPr>
          <p:nvPr/>
        </p:nvSpPr>
        <p:spPr bwMode="auto">
          <a:xfrm>
            <a:off x="9652000" y="3240088"/>
            <a:ext cx="2438400" cy="1323439"/>
          </a:xfrm>
          <a:prstGeom prst="rect">
            <a:avLst/>
          </a:prstGeom>
          <a:noFill/>
          <a:ln w="12700">
            <a:solidFill>
              <a:srgbClr val="FF0000"/>
            </a:solidFill>
            <a:miter lim="800000"/>
            <a:headEnd/>
            <a:tailEnd/>
          </a:ln>
        </p:spPr>
        <p:txBody>
          <a:bodyPr>
            <a:spAutoFit/>
          </a:bodyPr>
          <a:lstStyle/>
          <a:p>
            <a:pPr eaLnBrk="1" hangingPunct="1"/>
            <a:r>
              <a:rPr lang="en-US" sz="1600"/>
              <a:t>These four</a:t>
            </a:r>
          </a:p>
          <a:p>
            <a:pPr eaLnBrk="1" hangingPunct="1"/>
            <a:r>
              <a:rPr lang="en-US" sz="1600"/>
              <a:t>probabilities add</a:t>
            </a:r>
          </a:p>
          <a:p>
            <a:pPr eaLnBrk="1" hangingPunct="1"/>
            <a:r>
              <a:rPr lang="en-US" sz="1600"/>
              <a:t>up to 1.0 because</a:t>
            </a:r>
          </a:p>
          <a:p>
            <a:pPr eaLnBrk="1" hangingPunct="1"/>
            <a:r>
              <a:rPr lang="en-US" sz="1600"/>
              <a:t>they represent the</a:t>
            </a:r>
          </a:p>
          <a:p>
            <a:pPr eaLnBrk="1" hangingPunct="1"/>
            <a:r>
              <a:rPr lang="en-US" sz="1600"/>
              <a:t>entire sample space</a:t>
            </a:r>
          </a:p>
        </p:txBody>
      </p:sp>
      <p:cxnSp>
        <p:nvCxnSpPr>
          <p:cNvPr id="34" name="Straight Connector 33"/>
          <p:cNvCxnSpPr>
            <a:endCxn id="43032" idx="1"/>
          </p:cNvCxnSpPr>
          <p:nvPr/>
        </p:nvCxnSpPr>
        <p:spPr>
          <a:xfrm flipV="1">
            <a:off x="8658578" y="3901808"/>
            <a:ext cx="993422" cy="36539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38200" y="76200"/>
            <a:ext cx="10515600" cy="914400"/>
          </a:xfrm>
        </p:spPr>
        <p:txBody>
          <a:bodyPr/>
          <a:lstStyle/>
          <a:p>
            <a:r>
              <a:rPr lang="en-US" smtClean="0"/>
              <a:t>Bayes’ Theorem</a:t>
            </a:r>
          </a:p>
        </p:txBody>
      </p:sp>
      <p:sp>
        <p:nvSpPr>
          <p:cNvPr id="44035" name="Content Placeholder 2"/>
          <p:cNvSpPr>
            <a:spLocks noGrp="1"/>
          </p:cNvSpPr>
          <p:nvPr>
            <p:ph idx="1"/>
          </p:nvPr>
        </p:nvSpPr>
        <p:spPr>
          <a:xfrm>
            <a:off x="609600" y="1295400"/>
            <a:ext cx="11176000" cy="3657600"/>
          </a:xfrm>
        </p:spPr>
        <p:txBody>
          <a:bodyPr/>
          <a:lstStyle/>
          <a:p>
            <a:r>
              <a:rPr lang="en-US" sz="2400" dirty="0" smtClean="0"/>
              <a:t>Goal: develop a rule to calculate </a:t>
            </a:r>
            <a:r>
              <a:rPr lang="en-US" sz="2400" i="1" dirty="0" smtClean="0"/>
              <a:t>P</a:t>
            </a:r>
            <a:r>
              <a:rPr lang="en-US" sz="2400" dirty="0" smtClean="0"/>
              <a:t>(</a:t>
            </a:r>
            <a:r>
              <a:rPr lang="en-US" sz="2400" i="1" dirty="0" smtClean="0"/>
              <a:t>A | B</a:t>
            </a:r>
            <a:r>
              <a:rPr lang="en-US" sz="2400" dirty="0" smtClean="0"/>
              <a:t>) from information about </a:t>
            </a:r>
            <a:r>
              <a:rPr lang="en-US" sz="2400" i="1" dirty="0" smtClean="0"/>
              <a:t>P</a:t>
            </a:r>
            <a:r>
              <a:rPr lang="en-US" sz="2400" dirty="0" smtClean="0"/>
              <a:t>(</a:t>
            </a:r>
            <a:r>
              <a:rPr lang="en-US" sz="2400" i="1" dirty="0" smtClean="0"/>
              <a:t>B | A</a:t>
            </a:r>
            <a:r>
              <a:rPr lang="en-US" sz="2400" dirty="0" smtClean="0"/>
              <a:t>)</a:t>
            </a:r>
          </a:p>
          <a:p>
            <a:r>
              <a:rPr lang="en-US" sz="2400" dirty="0" smtClean="0"/>
              <a:t>Suppose two events have </a:t>
            </a:r>
            <a:r>
              <a:rPr lang="en-US" sz="2400" b="1" dirty="0" smtClean="0"/>
              <a:t>prior probabilities</a:t>
            </a:r>
            <a:r>
              <a:rPr lang="en-US" sz="2400" dirty="0" smtClean="0"/>
              <a:t> </a:t>
            </a:r>
            <a:r>
              <a:rPr lang="en-US" sz="2400" i="1" dirty="0" smtClean="0"/>
              <a:t>P</a:t>
            </a:r>
            <a:r>
              <a:rPr lang="en-US" sz="2400" dirty="0" smtClean="0"/>
              <a:t>(</a:t>
            </a:r>
            <a:r>
              <a:rPr lang="en-US" sz="2400" i="1" dirty="0" smtClean="0"/>
              <a:t>A</a:t>
            </a:r>
            <a:r>
              <a:rPr lang="en-US" sz="2400" baseline="-25000" dirty="0" smtClean="0"/>
              <a:t>1</a:t>
            </a:r>
            <a:r>
              <a:rPr lang="en-US" sz="2400" dirty="0" smtClean="0"/>
              <a:t>) and </a:t>
            </a:r>
            <a:r>
              <a:rPr lang="en-US" sz="2400" i="1" dirty="0" smtClean="0"/>
              <a:t>P</a:t>
            </a:r>
            <a:r>
              <a:rPr lang="en-US" sz="2400" dirty="0" smtClean="0"/>
              <a:t>(</a:t>
            </a:r>
            <a:r>
              <a:rPr lang="en-US" sz="2400" i="1" dirty="0" smtClean="0"/>
              <a:t>A</a:t>
            </a:r>
            <a:r>
              <a:rPr lang="en-US" sz="2400" baseline="-25000" dirty="0" smtClean="0"/>
              <a:t>2</a:t>
            </a:r>
            <a:r>
              <a:rPr lang="en-US" sz="2400" dirty="0" smtClean="0"/>
              <a:t>) </a:t>
            </a:r>
          </a:p>
          <a:p>
            <a:pPr lvl="1"/>
            <a:r>
              <a:rPr lang="en-US" sz="2000" dirty="0" smtClean="0"/>
              <a:t>called prior probabilities because they are determined without any other information</a:t>
            </a:r>
          </a:p>
          <a:p>
            <a:pPr lvl="1"/>
            <a:r>
              <a:rPr lang="en-US" sz="2000" dirty="0" smtClean="0"/>
              <a:t>Let events </a:t>
            </a:r>
            <a:r>
              <a:rPr lang="en-US" sz="2000" i="1" dirty="0" smtClean="0"/>
              <a:t>A</a:t>
            </a:r>
            <a:r>
              <a:rPr lang="en-US" sz="2000" baseline="-25000" dirty="0" smtClean="0"/>
              <a:t>1</a:t>
            </a:r>
            <a:r>
              <a:rPr lang="en-US" sz="2000" dirty="0" smtClean="0"/>
              <a:t> and </a:t>
            </a:r>
            <a:r>
              <a:rPr lang="en-US" sz="2000" i="1" dirty="0" smtClean="0"/>
              <a:t>A</a:t>
            </a:r>
            <a:r>
              <a:rPr lang="en-US" sz="2000" baseline="-25000" dirty="0" smtClean="0"/>
              <a:t>2</a:t>
            </a:r>
            <a:r>
              <a:rPr lang="en-US" sz="2000" dirty="0" smtClean="0"/>
              <a:t> be mutually exclusive</a:t>
            </a:r>
          </a:p>
          <a:p>
            <a:r>
              <a:rPr lang="en-US" sz="2400" dirty="0" smtClean="0"/>
              <a:t>Assume the conditional probabilities </a:t>
            </a:r>
            <a:r>
              <a:rPr lang="en-US" sz="2400" i="1" dirty="0" smtClean="0"/>
              <a:t>P(B | A</a:t>
            </a:r>
            <a:r>
              <a:rPr lang="en-US" sz="2400" baseline="-25000" dirty="0" smtClean="0"/>
              <a:t>1</a:t>
            </a:r>
            <a:r>
              <a:rPr lang="en-US" sz="2400" i="1" dirty="0" smtClean="0"/>
              <a:t>) </a:t>
            </a:r>
            <a:r>
              <a:rPr lang="en-US" sz="2400" dirty="0" smtClean="0"/>
              <a:t>and </a:t>
            </a:r>
          </a:p>
          <a:p>
            <a:pPr>
              <a:buFontTx/>
              <a:buNone/>
            </a:pPr>
            <a:r>
              <a:rPr lang="en-US" sz="2400" i="1" dirty="0" smtClean="0"/>
              <a:t>    P(B | A</a:t>
            </a:r>
            <a:r>
              <a:rPr lang="en-US" sz="2400" baseline="-25000" dirty="0" smtClean="0"/>
              <a:t>2</a:t>
            </a:r>
            <a:r>
              <a:rPr lang="en-US" sz="2400" i="1" dirty="0" smtClean="0"/>
              <a:t>)</a:t>
            </a:r>
            <a:r>
              <a:rPr lang="en-US" sz="2400" dirty="0" smtClean="0"/>
              <a:t> are known, then:</a:t>
            </a:r>
          </a:p>
          <a:p>
            <a:endParaRPr lang="en-US" dirty="0" smtClean="0"/>
          </a:p>
        </p:txBody>
      </p:sp>
      <p:graphicFrame>
        <p:nvGraphicFramePr>
          <p:cNvPr id="44036" name="Object 1"/>
          <p:cNvGraphicFramePr>
            <a:graphicFrameLocks noChangeAspect="1"/>
          </p:cNvGraphicFramePr>
          <p:nvPr/>
        </p:nvGraphicFramePr>
        <p:xfrm>
          <a:off x="2184400" y="4648200"/>
          <a:ext cx="7823200" cy="990600"/>
        </p:xfrm>
        <a:graphic>
          <a:graphicData uri="http://schemas.openxmlformats.org/presentationml/2006/ole">
            <p:oleObj spid="_x0000_s90114" name="Equation" r:id="rId3" imgW="2425700" imgH="431800" progId="">
              <p:embed/>
            </p:oleObj>
          </a:graphicData>
        </a:graphic>
      </p:graphicFrame>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838200" y="76200"/>
            <a:ext cx="10515600" cy="914400"/>
          </a:xfrm>
        </p:spPr>
        <p:txBody>
          <a:bodyPr/>
          <a:lstStyle/>
          <a:p>
            <a:r>
              <a:rPr lang="en-US" smtClean="0"/>
              <a:t>Bayes’ Theorem</a:t>
            </a:r>
          </a:p>
        </p:txBody>
      </p:sp>
      <p:sp>
        <p:nvSpPr>
          <p:cNvPr id="45059" name="Content Placeholder 2"/>
          <p:cNvSpPr>
            <a:spLocks noGrp="1"/>
          </p:cNvSpPr>
          <p:nvPr>
            <p:ph idx="1"/>
          </p:nvPr>
        </p:nvSpPr>
        <p:spPr>
          <a:xfrm>
            <a:off x="677334" y="1264357"/>
            <a:ext cx="8596668" cy="4777006"/>
          </a:xfrm>
        </p:spPr>
        <p:txBody>
          <a:bodyPr>
            <a:normAutofit/>
          </a:bodyPr>
          <a:lstStyle/>
          <a:p>
            <a:r>
              <a:rPr lang="en-US" sz="2400" dirty="0" smtClean="0">
                <a:solidFill>
                  <a:schemeClr val="tx1"/>
                </a:solidFill>
              </a:rPr>
              <a:t>Formula for </a:t>
            </a:r>
            <a:r>
              <a:rPr lang="en-US" sz="2400" dirty="0" err="1" smtClean="0">
                <a:solidFill>
                  <a:schemeClr val="tx1"/>
                </a:solidFill>
              </a:rPr>
              <a:t>Bayes</a:t>
            </a:r>
            <a:r>
              <a:rPr lang="en-US" sz="2400" dirty="0" smtClean="0">
                <a:solidFill>
                  <a:schemeClr val="tx1"/>
                </a:solidFill>
              </a:rPr>
              <a:t>’ Theorem for </a:t>
            </a:r>
            <a:r>
              <a:rPr lang="en-US" sz="2400" i="1" dirty="0" smtClean="0">
                <a:solidFill>
                  <a:schemeClr val="tx1"/>
                </a:solidFill>
              </a:rPr>
              <a:t>n</a:t>
            </a:r>
            <a:r>
              <a:rPr lang="en-US" sz="2400" dirty="0" smtClean="0">
                <a:solidFill>
                  <a:schemeClr val="tx1"/>
                </a:solidFill>
              </a:rPr>
              <a:t> events:</a:t>
            </a:r>
          </a:p>
        </p:txBody>
      </p:sp>
      <p:graphicFrame>
        <p:nvGraphicFramePr>
          <p:cNvPr id="45060" name="Object 1"/>
          <p:cNvGraphicFramePr>
            <a:graphicFrameLocks noChangeAspect="1"/>
          </p:cNvGraphicFramePr>
          <p:nvPr/>
        </p:nvGraphicFramePr>
        <p:xfrm>
          <a:off x="801511" y="2748845"/>
          <a:ext cx="10566400" cy="927100"/>
        </p:xfrm>
        <a:graphic>
          <a:graphicData uri="http://schemas.openxmlformats.org/presentationml/2006/ole">
            <p:oleObj spid="_x0000_s91138" name="Equation" r:id="rId3" imgW="3657600" imgH="431800" progId="">
              <p:embed/>
            </p:oleObj>
          </a:graphicData>
        </a:graphic>
      </p:graphicFrame>
      <p:sp>
        <p:nvSpPr>
          <p:cNvPr id="45061" name="Rectangle 2"/>
          <p:cNvSpPr>
            <a:spLocks noChangeArrowheads="1"/>
          </p:cNvSpPr>
          <p:nvPr/>
        </p:nvSpPr>
        <p:spPr bwMode="auto">
          <a:xfrm>
            <a:off x="1320800" y="4029076"/>
            <a:ext cx="9956800" cy="1323975"/>
          </a:xfrm>
          <a:prstGeom prst="rect">
            <a:avLst/>
          </a:prstGeom>
          <a:noFill/>
          <a:ln w="9525">
            <a:noFill/>
            <a:miter lim="800000"/>
            <a:headEnd/>
            <a:tailEnd/>
          </a:ln>
        </p:spPr>
        <p:txBody>
          <a:bodyPr>
            <a:spAutoFit/>
          </a:bodyPr>
          <a:lstStyle/>
          <a:p>
            <a:pPr eaLnBrk="1" hangingPunct="1"/>
            <a:r>
              <a:rPr lang="en-US" sz="2000"/>
              <a:t>where:</a:t>
            </a:r>
          </a:p>
          <a:p>
            <a:pPr eaLnBrk="1" hangingPunct="1">
              <a:spcBef>
                <a:spcPts val="1200"/>
              </a:spcBef>
            </a:pPr>
            <a:r>
              <a:rPr lang="en-US" sz="2000" i="1"/>
              <a:t>	A</a:t>
            </a:r>
            <a:r>
              <a:rPr lang="en-US" sz="2000" i="1" baseline="-25000"/>
              <a:t>i </a:t>
            </a:r>
            <a:r>
              <a:rPr lang="en-US" sz="2000"/>
              <a:t>= The </a:t>
            </a:r>
            <a:r>
              <a:rPr lang="en-US" sz="2000" i="1"/>
              <a:t>i </a:t>
            </a:r>
            <a:r>
              <a:rPr lang="en-US" sz="2000" baseline="30000"/>
              <a:t>th</a:t>
            </a:r>
            <a:r>
              <a:rPr lang="en-US" sz="2000"/>
              <a:t> event of interest from a choice of </a:t>
            </a:r>
            <a:r>
              <a:rPr lang="en-US" sz="2000" i="1"/>
              <a:t>n </a:t>
            </a:r>
            <a:r>
              <a:rPr lang="en-US" sz="2000"/>
              <a:t>events</a:t>
            </a:r>
          </a:p>
          <a:p>
            <a:pPr eaLnBrk="1" hangingPunct="1">
              <a:spcBef>
                <a:spcPts val="1200"/>
              </a:spcBef>
            </a:pPr>
            <a:r>
              <a:rPr lang="en-US" sz="2000" i="1"/>
              <a:t>	B </a:t>
            </a:r>
            <a:r>
              <a:rPr lang="en-US" sz="2000"/>
              <a:t>= An event that has </a:t>
            </a:r>
            <a:r>
              <a:rPr lang="en-US" sz="2000" i="1"/>
              <a:t>already </a:t>
            </a:r>
            <a:r>
              <a:rPr lang="en-US" sz="2000"/>
              <a:t>occurred</a:t>
            </a: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838200" y="76200"/>
            <a:ext cx="10515600" cy="914400"/>
          </a:xfrm>
        </p:spPr>
        <p:txBody>
          <a:bodyPr/>
          <a:lstStyle/>
          <a:p>
            <a:r>
              <a:rPr lang="en-US" smtClean="0"/>
              <a:t>Bayes’ Theorem Example</a:t>
            </a:r>
          </a:p>
        </p:txBody>
      </p:sp>
      <p:sp>
        <p:nvSpPr>
          <p:cNvPr id="46083" name="Content Placeholder 2"/>
          <p:cNvSpPr>
            <a:spLocks noGrp="1"/>
          </p:cNvSpPr>
          <p:nvPr>
            <p:ph idx="1"/>
          </p:nvPr>
        </p:nvSpPr>
        <p:spPr>
          <a:xfrm>
            <a:off x="677333" y="1332089"/>
            <a:ext cx="11074399" cy="4709273"/>
          </a:xfrm>
        </p:spPr>
        <p:txBody>
          <a:bodyPr/>
          <a:lstStyle/>
          <a:p>
            <a:r>
              <a:rPr lang="en-US" sz="2400" b="1" dirty="0" smtClean="0"/>
              <a:t>Example:</a:t>
            </a:r>
            <a:r>
              <a:rPr lang="en-US" sz="2400" dirty="0" smtClean="0"/>
              <a:t> PNC Bank classifies its credit card customers into three categories by their credit scores</a:t>
            </a:r>
            <a:r>
              <a:rPr lang="en-US" dirty="0" smtClean="0"/>
              <a:t>.</a:t>
            </a:r>
          </a:p>
        </p:txBody>
      </p:sp>
      <p:pic>
        <p:nvPicPr>
          <p:cNvPr id="46084" name="Picture 5"/>
          <p:cNvPicPr>
            <a:picLocks noChangeAspect="1" noChangeArrowheads="1"/>
          </p:cNvPicPr>
          <p:nvPr/>
        </p:nvPicPr>
        <p:blipFill>
          <a:blip r:embed="rId2" cstate="print"/>
          <a:srcRect/>
          <a:stretch>
            <a:fillRect/>
          </a:stretch>
        </p:blipFill>
        <p:spPr bwMode="auto">
          <a:xfrm>
            <a:off x="609600" y="3124202"/>
            <a:ext cx="9584267" cy="25663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838200" y="76200"/>
            <a:ext cx="10515600" cy="914400"/>
          </a:xfrm>
        </p:spPr>
        <p:txBody>
          <a:bodyPr/>
          <a:lstStyle/>
          <a:p>
            <a:r>
              <a:rPr lang="en-US" smtClean="0"/>
              <a:t>Bayes’ Theorem Example</a:t>
            </a:r>
          </a:p>
        </p:txBody>
      </p:sp>
      <p:sp>
        <p:nvSpPr>
          <p:cNvPr id="47107" name="Content Placeholder 2"/>
          <p:cNvSpPr>
            <a:spLocks noGrp="1"/>
          </p:cNvSpPr>
          <p:nvPr>
            <p:ph idx="1"/>
          </p:nvPr>
        </p:nvSpPr>
        <p:spPr>
          <a:xfrm>
            <a:off x="609600" y="1295400"/>
            <a:ext cx="11176000" cy="4525963"/>
          </a:xfrm>
        </p:spPr>
        <p:txBody>
          <a:bodyPr>
            <a:normAutofit lnSpcReduction="10000"/>
          </a:bodyPr>
          <a:lstStyle/>
          <a:p>
            <a:r>
              <a:rPr lang="en-US" sz="2400" dirty="0" smtClean="0"/>
              <a:t>Define Event </a:t>
            </a:r>
            <a:r>
              <a:rPr lang="en-US" sz="2400" i="1" dirty="0" smtClean="0"/>
              <a:t>B </a:t>
            </a:r>
            <a:r>
              <a:rPr lang="en-US" sz="2400" dirty="0" smtClean="0"/>
              <a:t>as follows:</a:t>
            </a:r>
          </a:p>
          <a:p>
            <a:endParaRPr lang="en-US" sz="800" dirty="0" smtClean="0"/>
          </a:p>
          <a:p>
            <a:pPr>
              <a:lnSpc>
                <a:spcPct val="80000"/>
              </a:lnSpc>
              <a:buFontTx/>
              <a:buNone/>
            </a:pPr>
            <a:r>
              <a:rPr lang="en-US" sz="2400" dirty="0" smtClean="0"/>
              <a:t>	    Event </a:t>
            </a:r>
            <a:r>
              <a:rPr lang="en-US" sz="2400" i="1" dirty="0" smtClean="0"/>
              <a:t>B </a:t>
            </a:r>
            <a:r>
              <a:rPr lang="en-US" sz="2400" dirty="0" smtClean="0"/>
              <a:t>= Customer is late on his or her </a:t>
            </a:r>
          </a:p>
          <a:p>
            <a:pPr>
              <a:lnSpc>
                <a:spcPct val="80000"/>
              </a:lnSpc>
              <a:buFontTx/>
              <a:buNone/>
            </a:pPr>
            <a:r>
              <a:rPr lang="en-US" sz="2400" dirty="0" smtClean="0"/>
              <a:t>			  current credit card payment</a:t>
            </a:r>
          </a:p>
          <a:p>
            <a:pPr>
              <a:spcBef>
                <a:spcPts val="1800"/>
              </a:spcBef>
            </a:pPr>
            <a:r>
              <a:rPr lang="en-US" sz="2400" dirty="0" smtClean="0"/>
              <a:t>Suppose the following historical information is known:</a:t>
            </a:r>
          </a:p>
          <a:p>
            <a:pPr lvl="1">
              <a:spcBef>
                <a:spcPts val="1800"/>
              </a:spcBef>
            </a:pPr>
            <a:r>
              <a:rPr lang="en-US" sz="2000" dirty="0" smtClean="0"/>
              <a:t>Customers with credit scores of less than 600 are late with their payments 40% of the time, or </a:t>
            </a:r>
            <a:r>
              <a:rPr lang="en-US" sz="2000" i="1" dirty="0" smtClean="0"/>
              <a:t>P</a:t>
            </a:r>
            <a:r>
              <a:rPr lang="en-US" sz="2000" dirty="0" smtClean="0"/>
              <a:t>(</a:t>
            </a:r>
            <a:r>
              <a:rPr lang="en-US" sz="2000" i="1" dirty="0" smtClean="0"/>
              <a:t>B | A</a:t>
            </a:r>
            <a:r>
              <a:rPr lang="en-US" sz="2000" baseline="-25000" dirty="0" smtClean="0"/>
              <a:t>1</a:t>
            </a:r>
            <a:r>
              <a:rPr lang="en-US" sz="2000" dirty="0" smtClean="0"/>
              <a:t>) = 0.40</a:t>
            </a:r>
          </a:p>
          <a:p>
            <a:pPr lvl="1">
              <a:spcBef>
                <a:spcPts val="1800"/>
              </a:spcBef>
            </a:pPr>
            <a:r>
              <a:rPr lang="en-US" sz="2000" dirty="0" smtClean="0"/>
              <a:t>Customers with credit scores between 600 and 700 are late with their payments 10% of the time, or </a:t>
            </a:r>
            <a:r>
              <a:rPr lang="en-US" sz="2000" i="1" dirty="0" smtClean="0"/>
              <a:t>P</a:t>
            </a:r>
            <a:r>
              <a:rPr lang="en-US" sz="2000" dirty="0" smtClean="0"/>
              <a:t>(</a:t>
            </a:r>
            <a:r>
              <a:rPr lang="en-US" sz="2000" i="1" dirty="0" smtClean="0"/>
              <a:t>B | A</a:t>
            </a:r>
            <a:r>
              <a:rPr lang="en-US" sz="2000" baseline="-25000" dirty="0" smtClean="0"/>
              <a:t>2</a:t>
            </a:r>
            <a:r>
              <a:rPr lang="en-US" sz="2000" dirty="0" smtClean="0"/>
              <a:t>) = 0.10</a:t>
            </a:r>
          </a:p>
          <a:p>
            <a:pPr lvl="1">
              <a:spcBef>
                <a:spcPts val="1800"/>
              </a:spcBef>
            </a:pPr>
            <a:r>
              <a:rPr lang="en-US" sz="2000" dirty="0" smtClean="0"/>
              <a:t>Customers with credit scores of more than 700 are late with their payments 5% of the time, or </a:t>
            </a:r>
            <a:r>
              <a:rPr lang="en-US" sz="2000" i="1" dirty="0" smtClean="0"/>
              <a:t>P</a:t>
            </a:r>
            <a:r>
              <a:rPr lang="en-US" sz="2000" dirty="0" smtClean="0"/>
              <a:t>(</a:t>
            </a:r>
            <a:r>
              <a:rPr lang="en-US" sz="2000" i="1" dirty="0" smtClean="0"/>
              <a:t>B | A</a:t>
            </a:r>
            <a:r>
              <a:rPr lang="en-US" sz="2000" baseline="-25000" dirty="0" smtClean="0"/>
              <a:t>3</a:t>
            </a:r>
            <a:r>
              <a:rPr lang="en-US" sz="2000" dirty="0" smtClean="0"/>
              <a:t>) = 0.05</a:t>
            </a:r>
          </a:p>
        </p:txBody>
      </p:sp>
      <p:sp>
        <p:nvSpPr>
          <p:cNvPr id="2" name="Rectangle 1"/>
          <p:cNvSpPr/>
          <p:nvPr/>
        </p:nvSpPr>
        <p:spPr>
          <a:xfrm>
            <a:off x="1219200" y="1871133"/>
            <a:ext cx="7620000" cy="762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b="1" dirty="0" smtClean="0"/>
              <a:t>Inferential Statistics</a:t>
            </a:r>
            <a:endParaRPr lang="en-US" sz="2800" b="1" dirty="0" smtClean="0">
              <a:solidFill>
                <a:srgbClr val="00B050"/>
              </a:solidFill>
            </a:endParaRPr>
          </a:p>
        </p:txBody>
      </p:sp>
      <p:sp>
        <p:nvSpPr>
          <p:cNvPr id="6147" name="Content Placeholder 2"/>
          <p:cNvSpPr>
            <a:spLocks noGrp="1"/>
          </p:cNvSpPr>
          <p:nvPr>
            <p:ph idx="1"/>
          </p:nvPr>
        </p:nvSpPr>
        <p:spPr>
          <a:xfrm>
            <a:off x="304800" y="936978"/>
            <a:ext cx="11684000" cy="5587999"/>
          </a:xfrm>
        </p:spPr>
        <p:txBody>
          <a:bodyPr>
            <a:normAutofit lnSpcReduction="10000"/>
          </a:bodyPr>
          <a:lstStyle/>
          <a:p>
            <a:pPr marL="609600" indent="-609600">
              <a:lnSpc>
                <a:spcPct val="90000"/>
              </a:lnSpc>
              <a:buClr>
                <a:srgbClr val="8E0D30"/>
              </a:buClr>
              <a:buFontTx/>
              <a:buAutoNum type="arabicPeriod"/>
            </a:pPr>
            <a:r>
              <a:rPr lang="en-US" sz="2400" b="1" dirty="0" smtClean="0"/>
              <a:t>Experimental unit</a:t>
            </a:r>
            <a:endParaRPr lang="en-US" sz="2400" dirty="0" smtClean="0"/>
          </a:p>
          <a:p>
            <a:pPr marL="1257300" lvl="1" indent="-533400">
              <a:lnSpc>
                <a:spcPct val="90000"/>
              </a:lnSpc>
              <a:buClr>
                <a:srgbClr val="8E0D30"/>
              </a:buClr>
              <a:buFontTx/>
              <a:buChar char="•"/>
            </a:pPr>
            <a:r>
              <a:rPr lang="en-US" sz="2400" dirty="0" smtClean="0"/>
              <a:t>Object upon which we collect data</a:t>
            </a:r>
          </a:p>
          <a:p>
            <a:pPr marL="1257300" lvl="1" indent="-533400">
              <a:lnSpc>
                <a:spcPct val="90000"/>
              </a:lnSpc>
              <a:buClr>
                <a:srgbClr val="8E0D30"/>
              </a:buClr>
              <a:buFontTx/>
              <a:buChar char="•"/>
            </a:pPr>
            <a:endParaRPr lang="en-US" sz="2400" dirty="0" smtClean="0"/>
          </a:p>
          <a:p>
            <a:pPr marL="609600" indent="-609600">
              <a:lnSpc>
                <a:spcPct val="90000"/>
              </a:lnSpc>
              <a:buClr>
                <a:srgbClr val="8E0D30"/>
              </a:buClr>
              <a:buFontTx/>
              <a:buAutoNum type="arabicPeriod"/>
            </a:pPr>
            <a:r>
              <a:rPr lang="en-US" sz="2400" b="1" dirty="0" smtClean="0"/>
              <a:t>Population</a:t>
            </a:r>
          </a:p>
          <a:p>
            <a:pPr marL="1257300" lvl="1" indent="-533400">
              <a:lnSpc>
                <a:spcPct val="90000"/>
              </a:lnSpc>
              <a:buClr>
                <a:srgbClr val="8E0D30"/>
              </a:buClr>
              <a:buFontTx/>
              <a:buChar char="•"/>
            </a:pPr>
            <a:r>
              <a:rPr lang="en-US" sz="2400" dirty="0" smtClean="0"/>
              <a:t>The collection of all individuals or items under consideration in a statistical study.</a:t>
            </a:r>
          </a:p>
          <a:p>
            <a:pPr marL="1257300" lvl="1" indent="-533400">
              <a:lnSpc>
                <a:spcPct val="90000"/>
              </a:lnSpc>
              <a:buClr>
                <a:srgbClr val="8E0D30"/>
              </a:buClr>
              <a:buFontTx/>
              <a:buChar char="•"/>
            </a:pPr>
            <a:endParaRPr lang="en-US" sz="2400" dirty="0" smtClean="0"/>
          </a:p>
          <a:p>
            <a:pPr marL="1257300" lvl="1" indent="-533400">
              <a:lnSpc>
                <a:spcPct val="90000"/>
              </a:lnSpc>
              <a:buClr>
                <a:srgbClr val="8E0D30"/>
              </a:buClr>
              <a:buFontTx/>
              <a:buChar char="•"/>
            </a:pPr>
            <a:endParaRPr lang="en-US" sz="2400" dirty="0" smtClean="0"/>
          </a:p>
          <a:p>
            <a:pPr marL="609600" indent="-609600">
              <a:lnSpc>
                <a:spcPct val="90000"/>
              </a:lnSpc>
              <a:buClr>
                <a:srgbClr val="8E0D30"/>
              </a:buClr>
              <a:buFontTx/>
              <a:buAutoNum type="arabicPeriod"/>
            </a:pPr>
            <a:r>
              <a:rPr lang="en-US" sz="2400" b="1" dirty="0" smtClean="0"/>
              <a:t>Variable</a:t>
            </a:r>
          </a:p>
          <a:p>
            <a:pPr marL="1257300" lvl="1" indent="-533400">
              <a:lnSpc>
                <a:spcPct val="90000"/>
              </a:lnSpc>
              <a:buClr>
                <a:srgbClr val="8E0D30"/>
              </a:buClr>
              <a:buFontTx/>
              <a:buChar char="•"/>
            </a:pPr>
            <a:r>
              <a:rPr lang="en-US" sz="2400" dirty="0" smtClean="0"/>
              <a:t>Characteristic of an individual experimental unit</a:t>
            </a:r>
          </a:p>
          <a:p>
            <a:pPr marL="1257300" lvl="1" indent="-533400">
              <a:lnSpc>
                <a:spcPct val="90000"/>
              </a:lnSpc>
              <a:buClr>
                <a:srgbClr val="8E0D30"/>
              </a:buClr>
              <a:buFontTx/>
              <a:buChar char="•"/>
            </a:pPr>
            <a:endParaRPr lang="en-US" sz="2400" dirty="0" smtClean="0"/>
          </a:p>
          <a:p>
            <a:pPr marL="609600" indent="-609600">
              <a:lnSpc>
                <a:spcPct val="90000"/>
              </a:lnSpc>
              <a:buClr>
                <a:srgbClr val="8E0D30"/>
              </a:buClr>
              <a:buFontTx/>
              <a:buAutoNum type="arabicPeriod"/>
            </a:pPr>
            <a:r>
              <a:rPr lang="en-US" sz="2400" b="1" dirty="0" smtClean="0"/>
              <a:t>Sample</a:t>
            </a:r>
          </a:p>
          <a:p>
            <a:pPr marL="1257300" lvl="1" indent="-533400">
              <a:lnSpc>
                <a:spcPct val="90000"/>
              </a:lnSpc>
              <a:buClr>
                <a:srgbClr val="8E0D30"/>
              </a:buClr>
              <a:buFontTx/>
              <a:buChar char="•"/>
            </a:pPr>
            <a:r>
              <a:rPr lang="en-US" sz="2400" dirty="0" smtClean="0"/>
              <a:t>Subset of the units of a population from which information is obtained</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838200" y="76200"/>
            <a:ext cx="10515600" cy="914400"/>
          </a:xfrm>
        </p:spPr>
        <p:txBody>
          <a:bodyPr/>
          <a:lstStyle/>
          <a:p>
            <a:r>
              <a:rPr lang="en-US" smtClean="0"/>
              <a:t>Bayes’ Theorem Example</a:t>
            </a:r>
          </a:p>
        </p:txBody>
      </p:sp>
      <p:sp>
        <p:nvSpPr>
          <p:cNvPr id="48131" name="Content Placeholder 2"/>
          <p:cNvSpPr>
            <a:spLocks noGrp="1"/>
          </p:cNvSpPr>
          <p:nvPr>
            <p:ph idx="1"/>
          </p:nvPr>
        </p:nvSpPr>
        <p:spPr>
          <a:xfrm>
            <a:off x="677333" y="1253067"/>
            <a:ext cx="11176000" cy="4788295"/>
          </a:xfrm>
        </p:spPr>
        <p:txBody>
          <a:bodyPr/>
          <a:lstStyle/>
          <a:p>
            <a:pPr>
              <a:buNone/>
            </a:pPr>
            <a:r>
              <a:rPr lang="en-US" sz="2400" dirty="0" smtClean="0"/>
              <a:t>Suppose PNC Bank wants to use </a:t>
            </a:r>
            <a:r>
              <a:rPr lang="en-US" sz="2400" dirty="0" err="1" smtClean="0"/>
              <a:t>Bayes</a:t>
            </a:r>
            <a:r>
              <a:rPr lang="en-US" sz="2400" dirty="0" smtClean="0"/>
              <a:t>’ Theorem to determine the probability that a customer has a credit score of less than 600 given that he or she is late on his or her current credit card payment, or </a:t>
            </a:r>
            <a:r>
              <a:rPr lang="en-US" sz="2400" i="1" dirty="0" smtClean="0"/>
              <a:t>P</a:t>
            </a:r>
            <a:r>
              <a:rPr lang="en-US" sz="2400" dirty="0" smtClean="0"/>
              <a:t>(</a:t>
            </a:r>
            <a:r>
              <a:rPr lang="en-US" sz="2400" i="1" dirty="0" smtClean="0"/>
              <a:t>A</a:t>
            </a:r>
            <a:r>
              <a:rPr lang="en-US" sz="2400" baseline="-25000" dirty="0" smtClean="0"/>
              <a:t>1</a:t>
            </a:r>
            <a:r>
              <a:rPr lang="en-US" sz="2400" dirty="0" smtClean="0"/>
              <a:t> | </a:t>
            </a:r>
            <a:r>
              <a:rPr lang="en-US" sz="2400" i="1" dirty="0" smtClean="0"/>
              <a:t>B</a:t>
            </a:r>
            <a:r>
              <a:rPr lang="en-US" sz="2400" dirty="0" smtClean="0"/>
              <a:t>):</a:t>
            </a:r>
          </a:p>
        </p:txBody>
      </p:sp>
      <p:sp>
        <p:nvSpPr>
          <p:cNvPr id="48132" name="Rectangle 1"/>
          <p:cNvSpPr>
            <a:spLocks noChangeArrowheads="1"/>
          </p:cNvSpPr>
          <p:nvPr/>
        </p:nvSpPr>
        <p:spPr bwMode="auto">
          <a:xfrm>
            <a:off x="846667" y="5562601"/>
            <a:ext cx="10735733" cy="830997"/>
          </a:xfrm>
          <a:prstGeom prst="rect">
            <a:avLst/>
          </a:prstGeom>
          <a:noFill/>
          <a:ln w="9525">
            <a:noFill/>
            <a:miter lim="800000"/>
            <a:headEnd/>
            <a:tailEnd/>
          </a:ln>
        </p:spPr>
        <p:txBody>
          <a:bodyPr wrap="square">
            <a:spAutoFit/>
          </a:bodyPr>
          <a:lstStyle/>
          <a:p>
            <a:pPr eaLnBrk="1" hangingPunct="1"/>
            <a:r>
              <a:rPr lang="en-US" sz="2400" dirty="0"/>
              <a:t>There is a 62.5% chance that a late payment is from a customer with a credit score of less than 600.</a:t>
            </a:r>
          </a:p>
        </p:txBody>
      </p:sp>
      <p:graphicFrame>
        <p:nvGraphicFramePr>
          <p:cNvPr id="48133" name="Object 2"/>
          <p:cNvGraphicFramePr>
            <a:graphicFrameLocks noChangeAspect="1"/>
          </p:cNvGraphicFramePr>
          <p:nvPr/>
        </p:nvGraphicFramePr>
        <p:xfrm>
          <a:off x="2144889" y="2788355"/>
          <a:ext cx="7315200" cy="2393950"/>
        </p:xfrm>
        <a:graphic>
          <a:graphicData uri="http://schemas.openxmlformats.org/presentationml/2006/ole">
            <p:oleObj spid="_x0000_s92162" name="Equation" r:id="rId3" imgW="3403600" imgH="1498600" progId="">
              <p:embed/>
            </p:oleObj>
          </a:graphicData>
        </a:graphic>
      </p:graphicFrame>
      <p:sp>
        <p:nvSpPr>
          <p:cNvPr id="8" name="Oval 7"/>
          <p:cNvSpPr/>
          <p:nvPr/>
        </p:nvSpPr>
        <p:spPr>
          <a:xfrm>
            <a:off x="6491111" y="4651022"/>
            <a:ext cx="1117600" cy="4572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6" descr="C:\Users\dy\AppData\Local\Temp\SNAGHTML1670e97.PNG"/>
          <p:cNvPicPr>
            <a:picLocks noChangeAspect="1" noChangeArrowheads="1"/>
          </p:cNvPicPr>
          <p:nvPr/>
        </p:nvPicPr>
        <p:blipFill>
          <a:blip r:embed="rId2" cstate="print"/>
          <a:srcRect/>
          <a:stretch>
            <a:fillRect/>
          </a:stretch>
        </p:blipFill>
        <p:spPr bwMode="auto">
          <a:xfrm>
            <a:off x="440268" y="1412169"/>
            <a:ext cx="9471377" cy="3790950"/>
          </a:xfrm>
          <a:prstGeom prst="rect">
            <a:avLst/>
          </a:prstGeom>
          <a:noFill/>
          <a:ln w="9525">
            <a:noFill/>
            <a:miter lim="800000"/>
            <a:headEnd/>
            <a:tailEnd/>
          </a:ln>
        </p:spPr>
      </p:pic>
      <p:sp>
        <p:nvSpPr>
          <p:cNvPr id="49155" name="Title 1"/>
          <p:cNvSpPr>
            <a:spLocks noGrp="1"/>
          </p:cNvSpPr>
          <p:nvPr>
            <p:ph type="title"/>
          </p:nvPr>
        </p:nvSpPr>
        <p:spPr>
          <a:xfrm>
            <a:off x="838200" y="76200"/>
            <a:ext cx="10515600" cy="914400"/>
          </a:xfrm>
        </p:spPr>
        <p:txBody>
          <a:bodyPr/>
          <a:lstStyle/>
          <a:p>
            <a:r>
              <a:rPr lang="en-US" smtClean="0"/>
              <a:t>Bayes’ Theorem Example</a:t>
            </a:r>
          </a:p>
        </p:txBody>
      </p:sp>
      <p:sp>
        <p:nvSpPr>
          <p:cNvPr id="2" name="Oval 1"/>
          <p:cNvSpPr/>
          <p:nvPr/>
        </p:nvSpPr>
        <p:spPr>
          <a:xfrm>
            <a:off x="10852151" y="3733800"/>
            <a:ext cx="977900" cy="4572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0" y="4876800"/>
            <a:ext cx="3657600" cy="6858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0179" name="Rectangle 4"/>
          <p:cNvSpPr>
            <a:spLocks noGrp="1" noChangeArrowheads="1"/>
          </p:cNvSpPr>
          <p:nvPr>
            <p:ph type="title"/>
          </p:nvPr>
        </p:nvSpPr>
        <p:spPr>
          <a:xfrm>
            <a:off x="838200" y="76200"/>
            <a:ext cx="10515600" cy="914400"/>
          </a:xfrm>
          <a:noFill/>
        </p:spPr>
        <p:txBody>
          <a:bodyPr/>
          <a:lstStyle/>
          <a:p>
            <a:pPr algn="l" eaLnBrk="1" hangingPunct="1"/>
            <a:r>
              <a:rPr lang="en-US" b="1" smtClean="0">
                <a:solidFill>
                  <a:srgbClr val="BEDE16"/>
                </a:solidFill>
              </a:rPr>
              <a:t>4.3</a:t>
            </a:r>
            <a:r>
              <a:rPr lang="en-US" smtClean="0"/>
              <a:t> Counting Principles</a:t>
            </a:r>
          </a:p>
        </p:txBody>
      </p:sp>
      <p:sp>
        <p:nvSpPr>
          <p:cNvPr id="50180" name="Rectangle 3"/>
          <p:cNvSpPr>
            <a:spLocks noGrp="1" noChangeArrowheads="1"/>
          </p:cNvSpPr>
          <p:nvPr>
            <p:ph idx="1"/>
          </p:nvPr>
        </p:nvSpPr>
        <p:spPr>
          <a:xfrm>
            <a:off x="677334" y="1761067"/>
            <a:ext cx="8596668" cy="4280295"/>
          </a:xfrm>
        </p:spPr>
        <p:txBody>
          <a:bodyPr>
            <a:normAutofit/>
          </a:bodyPr>
          <a:lstStyle/>
          <a:p>
            <a:pPr>
              <a:spcBef>
                <a:spcPts val="1800"/>
              </a:spcBef>
            </a:pPr>
            <a:r>
              <a:rPr lang="en-US" sz="2400" dirty="0" smtClean="0"/>
              <a:t>The </a:t>
            </a:r>
            <a:r>
              <a:rPr lang="en-US" sz="2400" b="1" dirty="0" smtClean="0"/>
              <a:t>fundamental counting principle </a:t>
            </a:r>
            <a:r>
              <a:rPr lang="en-US" sz="2400" dirty="0" smtClean="0"/>
              <a:t>states that:</a:t>
            </a:r>
          </a:p>
          <a:p>
            <a:pPr lvl="1">
              <a:spcBef>
                <a:spcPts val="600"/>
              </a:spcBef>
            </a:pPr>
            <a:r>
              <a:rPr lang="en-US" sz="2400" dirty="0" smtClean="0"/>
              <a:t> if there are </a:t>
            </a:r>
            <a:r>
              <a:rPr lang="en-US" sz="2400" i="1" dirty="0" smtClean="0"/>
              <a:t>k</a:t>
            </a:r>
            <a:r>
              <a:rPr lang="en-US" sz="2400" baseline="-25000" dirty="0" smtClean="0"/>
              <a:t>1</a:t>
            </a:r>
            <a:r>
              <a:rPr lang="en-US" sz="2400" dirty="0" smtClean="0"/>
              <a:t> choices for the first event,</a:t>
            </a:r>
          </a:p>
          <a:p>
            <a:pPr lvl="1">
              <a:spcBef>
                <a:spcPts val="600"/>
              </a:spcBef>
            </a:pPr>
            <a:r>
              <a:rPr lang="en-US" sz="2400" i="1" dirty="0" smtClean="0"/>
              <a:t>k</a:t>
            </a:r>
            <a:r>
              <a:rPr lang="en-US" sz="2400" baseline="-25000" dirty="0" smtClean="0"/>
              <a:t>2</a:t>
            </a:r>
            <a:r>
              <a:rPr lang="en-US" sz="2400" dirty="0" smtClean="0"/>
              <a:t> choices for the second event . . . </a:t>
            </a:r>
          </a:p>
          <a:p>
            <a:pPr lvl="1">
              <a:spcBef>
                <a:spcPts val="600"/>
              </a:spcBef>
            </a:pPr>
            <a:r>
              <a:rPr lang="en-US" sz="2400" i="1" dirty="0" err="1" smtClean="0"/>
              <a:t>k</a:t>
            </a:r>
            <a:r>
              <a:rPr lang="en-US" sz="2400" i="1" baseline="-25000" dirty="0" err="1" smtClean="0"/>
              <a:t>n</a:t>
            </a:r>
            <a:r>
              <a:rPr lang="en-US" sz="2400" i="1" dirty="0" smtClean="0"/>
              <a:t> </a:t>
            </a:r>
            <a:r>
              <a:rPr lang="en-US" sz="2400" dirty="0" smtClean="0"/>
              <a:t>choices for the </a:t>
            </a:r>
            <a:r>
              <a:rPr lang="en-US" sz="2400" i="1" dirty="0" smtClean="0"/>
              <a:t>n</a:t>
            </a:r>
            <a:r>
              <a:rPr lang="en-US" sz="2400" i="1" baseline="30000" dirty="0" smtClean="0"/>
              <a:t>th</a:t>
            </a:r>
            <a:r>
              <a:rPr lang="en-US" sz="2400" i="1" dirty="0" smtClean="0"/>
              <a:t> </a:t>
            </a:r>
            <a:r>
              <a:rPr lang="en-US" sz="2400" dirty="0" smtClean="0"/>
              <a:t>event, </a:t>
            </a:r>
          </a:p>
          <a:p>
            <a:pPr>
              <a:spcBef>
                <a:spcPts val="1800"/>
              </a:spcBef>
            </a:pPr>
            <a:r>
              <a:rPr lang="en-US" sz="2400" dirty="0" smtClean="0"/>
              <a:t>then the total number of possible outcomes are </a:t>
            </a:r>
          </a:p>
          <a:p>
            <a:pPr>
              <a:spcBef>
                <a:spcPts val="1800"/>
              </a:spcBef>
              <a:buFontTx/>
              <a:buNone/>
            </a:pPr>
            <a:r>
              <a:rPr lang="en-US" sz="2400" dirty="0" smtClean="0"/>
              <a:t>		      	                        </a:t>
            </a:r>
          </a:p>
          <a:p>
            <a:pPr>
              <a:spcBef>
                <a:spcPts val="1800"/>
              </a:spcBef>
              <a:buFontTx/>
              <a:buNone/>
            </a:pPr>
            <a:r>
              <a:rPr lang="en-US" sz="2400" dirty="0" smtClean="0"/>
              <a:t>                                          (</a:t>
            </a:r>
            <a:r>
              <a:rPr lang="en-US" sz="2400" i="1" dirty="0" smtClean="0"/>
              <a:t>k</a:t>
            </a:r>
            <a:r>
              <a:rPr lang="en-US" sz="2400" baseline="-25000" dirty="0" smtClean="0"/>
              <a:t>1</a:t>
            </a:r>
            <a:r>
              <a:rPr lang="en-US" sz="2400" dirty="0" smtClean="0"/>
              <a:t>)(</a:t>
            </a:r>
            <a:r>
              <a:rPr lang="en-US" sz="2400" i="1" dirty="0" smtClean="0"/>
              <a:t>k</a:t>
            </a:r>
            <a:r>
              <a:rPr lang="en-US" sz="2400" baseline="-25000" dirty="0" smtClean="0"/>
              <a:t>2</a:t>
            </a:r>
            <a:r>
              <a:rPr lang="en-US" sz="2400" dirty="0" smtClean="0"/>
              <a:t>)(</a:t>
            </a:r>
            <a:r>
              <a:rPr lang="en-US" sz="2400" i="1" dirty="0" smtClean="0"/>
              <a:t>k</a:t>
            </a:r>
            <a:r>
              <a:rPr lang="en-US" sz="2400" baseline="-25000" dirty="0" smtClean="0"/>
              <a:t>3</a:t>
            </a:r>
            <a:r>
              <a:rPr lang="en-US" sz="2400" dirty="0" smtClean="0"/>
              <a:t>)…(</a:t>
            </a:r>
            <a:r>
              <a:rPr lang="en-US" sz="2400" i="1" dirty="0" err="1" smtClean="0"/>
              <a:t>k</a:t>
            </a:r>
            <a:r>
              <a:rPr lang="en-US" sz="2400" i="1" baseline="-25000" dirty="0" err="1" smtClean="0"/>
              <a:t>n</a:t>
            </a:r>
            <a:r>
              <a:rPr lang="en-US" sz="2400" dirty="0" smtClean="0"/>
              <a:t>) </a:t>
            </a: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54400" y="5410200"/>
            <a:ext cx="3759200" cy="6096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1203" name="Title 1"/>
          <p:cNvSpPr>
            <a:spLocks noGrp="1"/>
          </p:cNvSpPr>
          <p:nvPr>
            <p:ph type="title"/>
          </p:nvPr>
        </p:nvSpPr>
        <p:spPr>
          <a:xfrm>
            <a:off x="838200" y="76200"/>
            <a:ext cx="10515600" cy="914400"/>
          </a:xfrm>
        </p:spPr>
        <p:txBody>
          <a:bodyPr/>
          <a:lstStyle/>
          <a:p>
            <a:r>
              <a:rPr lang="en-US" smtClean="0"/>
              <a:t>The Fundamental Counting Principle</a:t>
            </a:r>
          </a:p>
        </p:txBody>
      </p:sp>
      <p:sp>
        <p:nvSpPr>
          <p:cNvPr id="51204" name="Content Placeholder 2"/>
          <p:cNvSpPr>
            <a:spLocks noGrp="1"/>
          </p:cNvSpPr>
          <p:nvPr>
            <p:ph idx="1"/>
          </p:nvPr>
        </p:nvSpPr>
        <p:spPr>
          <a:xfrm>
            <a:off x="677333" y="1433689"/>
            <a:ext cx="10532533" cy="4607673"/>
          </a:xfrm>
        </p:spPr>
        <p:txBody>
          <a:bodyPr>
            <a:noAutofit/>
          </a:bodyPr>
          <a:lstStyle/>
          <a:p>
            <a:r>
              <a:rPr lang="en-US" sz="2400" dirty="0" smtClean="0"/>
              <a:t>Suppose a three digit model number is to be selected using an initial letter A, B, C, or D; followed by two numbers from 0 to 9.  How may different model numbers are possible?</a:t>
            </a:r>
          </a:p>
          <a:p>
            <a:pPr>
              <a:buNone/>
            </a:pPr>
            <a:endParaRPr lang="en-US" sz="2400" b="1" dirty="0" smtClean="0"/>
          </a:p>
          <a:p>
            <a:pPr>
              <a:buNone/>
            </a:pPr>
            <a:r>
              <a:rPr lang="en-US" sz="2400" b="1" dirty="0" smtClean="0"/>
              <a:t>Answer: </a:t>
            </a:r>
          </a:p>
          <a:p>
            <a:pPr lvl="1"/>
            <a:r>
              <a:rPr lang="en-US" sz="2400" dirty="0" smtClean="0"/>
              <a:t>There are four letter choices, ten number choices for the first number and 10 number choices for the second number, so the number of possible outcomes is</a:t>
            </a:r>
          </a:p>
          <a:p>
            <a:pPr lvl="1">
              <a:buFontTx/>
              <a:buNone/>
            </a:pPr>
            <a:endParaRPr lang="en-US" sz="2400" dirty="0" smtClean="0"/>
          </a:p>
          <a:p>
            <a:pPr lvl="1">
              <a:buFontTx/>
              <a:buNone/>
            </a:pPr>
            <a:r>
              <a:rPr lang="en-US" sz="2400" dirty="0" smtClean="0"/>
              <a:t>				             (4)(10)(10) = 400</a:t>
            </a: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54400" y="3962400"/>
            <a:ext cx="5791200" cy="6096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2227" name="Title 1"/>
          <p:cNvSpPr>
            <a:spLocks noGrp="1"/>
          </p:cNvSpPr>
          <p:nvPr>
            <p:ph type="title"/>
          </p:nvPr>
        </p:nvSpPr>
        <p:spPr>
          <a:xfrm>
            <a:off x="838200" y="76200"/>
            <a:ext cx="10515600" cy="914400"/>
          </a:xfrm>
        </p:spPr>
        <p:txBody>
          <a:bodyPr/>
          <a:lstStyle/>
          <a:p>
            <a:r>
              <a:rPr lang="en-US" smtClean="0"/>
              <a:t>Permutations</a:t>
            </a:r>
          </a:p>
        </p:txBody>
      </p:sp>
      <p:sp>
        <p:nvSpPr>
          <p:cNvPr id="52228" name="Content Placeholder 2"/>
          <p:cNvSpPr>
            <a:spLocks noGrp="1"/>
          </p:cNvSpPr>
          <p:nvPr>
            <p:ph idx="1"/>
          </p:nvPr>
        </p:nvSpPr>
        <p:spPr>
          <a:xfrm>
            <a:off x="677333" y="1320800"/>
            <a:ext cx="11243733" cy="4754429"/>
          </a:xfrm>
        </p:spPr>
        <p:txBody>
          <a:bodyPr>
            <a:normAutofit/>
          </a:bodyPr>
          <a:lstStyle/>
          <a:p>
            <a:pPr>
              <a:spcBef>
                <a:spcPts val="1800"/>
              </a:spcBef>
              <a:buNone/>
            </a:pPr>
            <a:r>
              <a:rPr lang="en-US" sz="2400" b="1" dirty="0" smtClean="0"/>
              <a:t>Permutations</a:t>
            </a:r>
            <a:r>
              <a:rPr lang="en-US" sz="2400" dirty="0" smtClean="0"/>
              <a:t> are the number of different ways in which objects can be arranged in order</a:t>
            </a:r>
          </a:p>
          <a:p>
            <a:pPr>
              <a:spcBef>
                <a:spcPts val="1800"/>
              </a:spcBef>
              <a:buNone/>
            </a:pPr>
            <a:endParaRPr lang="en-US" sz="2400" dirty="0" smtClean="0"/>
          </a:p>
          <a:p>
            <a:pPr>
              <a:spcBef>
                <a:spcPts val="1800"/>
              </a:spcBef>
              <a:buNone/>
            </a:pPr>
            <a:endParaRPr lang="en-US" sz="2400" dirty="0" smtClean="0"/>
          </a:p>
          <a:p>
            <a:pPr>
              <a:spcBef>
                <a:spcPts val="1800"/>
              </a:spcBef>
              <a:buNone/>
            </a:pPr>
            <a:r>
              <a:rPr lang="en-US" sz="2400" dirty="0" smtClean="0"/>
              <a:t> The number of permutations of </a:t>
            </a:r>
            <a:r>
              <a:rPr lang="en-US" sz="2400" i="1" dirty="0" smtClean="0"/>
              <a:t>n </a:t>
            </a:r>
            <a:r>
              <a:rPr lang="en-US" sz="2400" dirty="0" smtClean="0"/>
              <a:t>distinct objects is </a:t>
            </a:r>
            <a:r>
              <a:rPr lang="en-US" sz="2400" i="1" dirty="0" smtClean="0"/>
              <a:t>n</a:t>
            </a:r>
            <a:r>
              <a:rPr lang="en-US" sz="2400" dirty="0" smtClean="0"/>
              <a:t>!</a:t>
            </a:r>
          </a:p>
          <a:p>
            <a:pPr>
              <a:spcBef>
                <a:spcPts val="1800"/>
              </a:spcBef>
              <a:buFontTx/>
              <a:buNone/>
            </a:pPr>
            <a:r>
              <a:rPr lang="en-US" sz="2400" dirty="0" smtClean="0"/>
              <a:t>		 	                        </a:t>
            </a:r>
            <a:r>
              <a:rPr lang="en-US" sz="2400" i="1" dirty="0" smtClean="0"/>
              <a:t>n</a:t>
            </a:r>
            <a:r>
              <a:rPr lang="en-US" sz="2400" dirty="0" smtClean="0"/>
              <a:t>! = </a:t>
            </a:r>
            <a:r>
              <a:rPr lang="en-US" sz="2400" i="1" dirty="0" smtClean="0"/>
              <a:t>n</a:t>
            </a:r>
            <a:r>
              <a:rPr lang="en-US" sz="2400" dirty="0" smtClean="0"/>
              <a:t>(</a:t>
            </a:r>
            <a:r>
              <a:rPr lang="en-US" sz="2400" i="1" dirty="0" smtClean="0"/>
              <a:t>n</a:t>
            </a:r>
            <a:r>
              <a:rPr lang="en-US" sz="2400" dirty="0" smtClean="0"/>
              <a:t> - 1)(</a:t>
            </a:r>
            <a:r>
              <a:rPr lang="en-US" sz="2400" i="1" dirty="0" smtClean="0"/>
              <a:t>n</a:t>
            </a:r>
            <a:r>
              <a:rPr lang="en-US" sz="2400" dirty="0" smtClean="0"/>
              <a:t> - 2)…(2)(1)</a:t>
            </a:r>
          </a:p>
          <a:p>
            <a:pPr>
              <a:spcBef>
                <a:spcPts val="1800"/>
              </a:spcBef>
            </a:pPr>
            <a:endParaRPr lang="en-US" sz="2400" dirty="0" smtClean="0"/>
          </a:p>
          <a:p>
            <a:pPr>
              <a:spcBef>
                <a:spcPts val="1800"/>
              </a:spcBef>
            </a:pPr>
            <a:r>
              <a:rPr lang="en-US" sz="2400" dirty="0" smtClean="0"/>
              <a:t>By definition, 0! = 1</a:t>
            </a:r>
          </a:p>
          <a:p>
            <a:endParaRPr lang="en-US" sz="2400" dirty="0" smtClean="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838200" y="76200"/>
            <a:ext cx="10515600" cy="914400"/>
          </a:xfrm>
        </p:spPr>
        <p:txBody>
          <a:bodyPr/>
          <a:lstStyle/>
          <a:p>
            <a:r>
              <a:rPr lang="en-US" smtClean="0"/>
              <a:t>Permutations</a:t>
            </a:r>
          </a:p>
        </p:txBody>
      </p:sp>
      <p:sp>
        <p:nvSpPr>
          <p:cNvPr id="53251" name="Content Placeholder 2"/>
          <p:cNvSpPr>
            <a:spLocks noGrp="1"/>
          </p:cNvSpPr>
          <p:nvPr>
            <p:ph idx="1"/>
          </p:nvPr>
        </p:nvSpPr>
        <p:spPr>
          <a:xfrm>
            <a:off x="677333" y="1343379"/>
            <a:ext cx="10995377" cy="4697984"/>
          </a:xfrm>
        </p:spPr>
        <p:txBody>
          <a:bodyPr>
            <a:normAutofit/>
          </a:bodyPr>
          <a:lstStyle/>
          <a:p>
            <a:r>
              <a:rPr lang="en-US" sz="2400" dirty="0" smtClean="0"/>
              <a:t>Formula for the Permutations of </a:t>
            </a:r>
            <a:r>
              <a:rPr lang="en-US" sz="2400" i="1" dirty="0" smtClean="0"/>
              <a:t>n </a:t>
            </a:r>
            <a:r>
              <a:rPr lang="en-US" sz="2400" dirty="0" smtClean="0"/>
              <a:t>Objects Selected </a:t>
            </a:r>
            <a:r>
              <a:rPr lang="en-US" sz="2400" i="1" dirty="0" smtClean="0"/>
              <a:t>x </a:t>
            </a:r>
            <a:r>
              <a:rPr lang="en-US" sz="2400" dirty="0" smtClean="0"/>
              <a:t>at a Time</a:t>
            </a:r>
          </a:p>
        </p:txBody>
      </p:sp>
      <p:graphicFrame>
        <p:nvGraphicFramePr>
          <p:cNvPr id="53252" name="Object 1"/>
          <p:cNvGraphicFramePr>
            <a:graphicFrameLocks noChangeAspect="1"/>
          </p:cNvGraphicFramePr>
          <p:nvPr/>
        </p:nvGraphicFramePr>
        <p:xfrm>
          <a:off x="1132417" y="2590801"/>
          <a:ext cx="10363200" cy="1033463"/>
        </p:xfrm>
        <a:graphic>
          <a:graphicData uri="http://schemas.openxmlformats.org/presentationml/2006/ole">
            <p:oleObj spid="_x0000_s93186" name="Equation" r:id="rId3" imgW="2844800" imgH="419100" progId="">
              <p:embed/>
            </p:oleObj>
          </a:graphicData>
        </a:graphic>
      </p:graphicFrame>
      <p:sp>
        <p:nvSpPr>
          <p:cNvPr id="53253" name="Rectangle 2"/>
          <p:cNvSpPr>
            <a:spLocks noChangeArrowheads="1"/>
          </p:cNvSpPr>
          <p:nvPr/>
        </p:nvSpPr>
        <p:spPr bwMode="auto">
          <a:xfrm>
            <a:off x="2032000" y="3810000"/>
            <a:ext cx="9042400" cy="1016000"/>
          </a:xfrm>
          <a:prstGeom prst="rect">
            <a:avLst/>
          </a:prstGeom>
          <a:noFill/>
          <a:ln w="9525">
            <a:noFill/>
            <a:miter lim="800000"/>
            <a:headEnd/>
            <a:tailEnd/>
          </a:ln>
        </p:spPr>
        <p:txBody>
          <a:bodyPr>
            <a:spAutoFit/>
          </a:bodyPr>
          <a:lstStyle/>
          <a:p>
            <a:pPr eaLnBrk="1" hangingPunct="1"/>
            <a:r>
              <a:rPr lang="en-US" sz="2000"/>
              <a:t>where:</a:t>
            </a:r>
          </a:p>
          <a:p>
            <a:pPr eaLnBrk="1" hangingPunct="1"/>
            <a:r>
              <a:rPr lang="en-US" sz="2000" i="1"/>
              <a:t>	n </a:t>
            </a:r>
            <a:r>
              <a:rPr lang="en-US" sz="2000"/>
              <a:t>= The total number of objects</a:t>
            </a:r>
          </a:p>
          <a:p>
            <a:pPr eaLnBrk="1" hangingPunct="1"/>
            <a:r>
              <a:rPr lang="en-US" sz="2000" i="1"/>
              <a:t>	x </a:t>
            </a:r>
            <a:r>
              <a:rPr lang="en-US" sz="2000"/>
              <a:t>= The number of objects to be selected</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838200" y="76200"/>
            <a:ext cx="10515600" cy="914400"/>
          </a:xfrm>
        </p:spPr>
        <p:txBody>
          <a:bodyPr/>
          <a:lstStyle/>
          <a:p>
            <a:r>
              <a:rPr lang="en-US" smtClean="0"/>
              <a:t>Permutations</a:t>
            </a:r>
          </a:p>
        </p:txBody>
      </p:sp>
      <p:sp>
        <p:nvSpPr>
          <p:cNvPr id="48131" name="Content Placeholder 2"/>
          <p:cNvSpPr>
            <a:spLocks noGrp="1"/>
          </p:cNvSpPr>
          <p:nvPr>
            <p:ph idx="1"/>
          </p:nvPr>
        </p:nvSpPr>
        <p:spPr>
          <a:xfrm>
            <a:off x="677334" y="1004711"/>
            <a:ext cx="10419644" cy="5396089"/>
          </a:xfrm>
        </p:spPr>
        <p:txBody>
          <a:bodyPr>
            <a:noAutofit/>
          </a:bodyPr>
          <a:lstStyle/>
          <a:p>
            <a:pPr>
              <a:defRPr/>
            </a:pPr>
            <a:r>
              <a:rPr lang="en-US" sz="2400" dirty="0" smtClean="0"/>
              <a:t>Suppose that two letters are to be selected from </a:t>
            </a:r>
            <a:r>
              <a:rPr lang="en-US" sz="2400" dirty="0" smtClean="0">
                <a:solidFill>
                  <a:srgbClr val="00B400"/>
                </a:solidFill>
              </a:rPr>
              <a:t>A, B, C, D </a:t>
            </a:r>
            <a:r>
              <a:rPr lang="en-US" sz="2400" dirty="0" smtClean="0"/>
              <a:t>and arranged in order. How many permutations are possible?</a:t>
            </a:r>
          </a:p>
          <a:p>
            <a:pPr>
              <a:defRPr/>
            </a:pPr>
            <a:r>
              <a:rPr lang="en-US" sz="2400" b="1" dirty="0" smtClean="0"/>
              <a:t>Answer:</a:t>
            </a:r>
            <a:r>
              <a:rPr lang="en-US" sz="2400" dirty="0" smtClean="0"/>
              <a:t> </a:t>
            </a:r>
          </a:p>
          <a:p>
            <a:pPr lvl="1">
              <a:defRPr/>
            </a:pPr>
            <a:r>
              <a:rPr lang="en-US" sz="2400" dirty="0" smtClean="0"/>
              <a:t>The number of permutations, with </a:t>
            </a:r>
            <a:r>
              <a:rPr lang="en-US" sz="2400" i="1" dirty="0" smtClean="0"/>
              <a:t>n </a:t>
            </a:r>
            <a:r>
              <a:rPr lang="en-US" sz="2400" dirty="0" smtClean="0"/>
              <a:t>= 4 and </a:t>
            </a:r>
            <a:r>
              <a:rPr lang="en-US" sz="2400" i="1" dirty="0" smtClean="0"/>
              <a:t>x </a:t>
            </a:r>
            <a:r>
              <a:rPr lang="en-US" sz="2400" dirty="0" smtClean="0"/>
              <a:t>= 2 , is </a:t>
            </a:r>
          </a:p>
          <a:p>
            <a:pPr>
              <a:buFontTx/>
              <a:buNone/>
              <a:defRPr/>
            </a:pPr>
            <a:endParaRPr lang="en-US" sz="2400" dirty="0" smtClean="0"/>
          </a:p>
          <a:p>
            <a:pPr>
              <a:buFontTx/>
              <a:buNone/>
              <a:defRPr/>
            </a:pPr>
            <a:endParaRPr lang="en-US" sz="2400" dirty="0" smtClean="0"/>
          </a:p>
          <a:p>
            <a:pPr>
              <a:buFontTx/>
              <a:buNone/>
              <a:defRPr/>
            </a:pPr>
            <a:endParaRPr lang="en-US" sz="2400" dirty="0" smtClean="0"/>
          </a:p>
          <a:p>
            <a:pPr>
              <a:defRPr/>
            </a:pPr>
            <a:endParaRPr lang="en-US" sz="2400" dirty="0" smtClean="0"/>
          </a:p>
          <a:p>
            <a:pPr>
              <a:defRPr/>
            </a:pPr>
            <a:r>
              <a:rPr lang="en-US" sz="2400" dirty="0" smtClean="0"/>
              <a:t>The permutations are</a:t>
            </a:r>
          </a:p>
          <a:p>
            <a:pPr>
              <a:buFontTx/>
              <a:buNone/>
              <a:defRPr/>
            </a:pPr>
            <a:r>
              <a:rPr lang="it-IT" sz="2400" dirty="0" smtClean="0"/>
              <a:t>	</a:t>
            </a:r>
            <a:r>
              <a:rPr lang="it-IT" sz="2400" dirty="0" smtClean="0">
                <a:solidFill>
                  <a:srgbClr val="00B400"/>
                </a:solidFill>
              </a:rPr>
              <a:t>AB   AC   AD   BA   </a:t>
            </a:r>
            <a:r>
              <a:rPr lang="en-US" sz="2400" dirty="0" smtClean="0">
                <a:solidFill>
                  <a:srgbClr val="00B400"/>
                </a:solidFill>
              </a:rPr>
              <a:t>BC   BD </a:t>
            </a:r>
          </a:p>
          <a:p>
            <a:pPr>
              <a:buFontTx/>
              <a:buNone/>
              <a:defRPr/>
            </a:pPr>
            <a:r>
              <a:rPr lang="en-US" sz="2400" dirty="0" smtClean="0">
                <a:solidFill>
                  <a:srgbClr val="00B400"/>
                </a:solidFill>
              </a:rPr>
              <a:t>	CA   CB   CD   DA   DB   DC</a:t>
            </a:r>
          </a:p>
          <a:p>
            <a:pPr>
              <a:defRPr/>
            </a:pPr>
            <a:endParaRPr lang="en-US" sz="2400" dirty="0" smtClean="0"/>
          </a:p>
        </p:txBody>
      </p:sp>
      <p:graphicFrame>
        <p:nvGraphicFramePr>
          <p:cNvPr id="54276" name="Object 1"/>
          <p:cNvGraphicFramePr>
            <a:graphicFrameLocks noChangeAspect="1"/>
          </p:cNvGraphicFramePr>
          <p:nvPr/>
        </p:nvGraphicFramePr>
        <p:xfrm>
          <a:off x="2844800" y="3429001"/>
          <a:ext cx="5952067" cy="862013"/>
        </p:xfrm>
        <a:graphic>
          <a:graphicData uri="http://schemas.openxmlformats.org/presentationml/2006/ole">
            <p:oleObj spid="_x0000_s94210" name="Equation" r:id="rId3" imgW="2184400" imgH="419100" progId="">
              <p:embed/>
            </p:oleObj>
          </a:graphicData>
        </a:graphic>
      </p:graphicFrame>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838200" y="76200"/>
            <a:ext cx="10515600" cy="914400"/>
          </a:xfrm>
        </p:spPr>
        <p:txBody>
          <a:bodyPr/>
          <a:lstStyle/>
          <a:p>
            <a:r>
              <a:rPr lang="en-US" smtClean="0"/>
              <a:t>Computations</a:t>
            </a:r>
          </a:p>
        </p:txBody>
      </p:sp>
      <p:sp>
        <p:nvSpPr>
          <p:cNvPr id="55299" name="Content Placeholder 2"/>
          <p:cNvSpPr>
            <a:spLocks noGrp="1"/>
          </p:cNvSpPr>
          <p:nvPr>
            <p:ph idx="1"/>
          </p:nvPr>
        </p:nvSpPr>
        <p:spPr>
          <a:xfrm>
            <a:off x="677333" y="1354667"/>
            <a:ext cx="10690577" cy="4686695"/>
          </a:xfrm>
        </p:spPr>
        <p:txBody>
          <a:bodyPr>
            <a:noAutofit/>
          </a:bodyPr>
          <a:lstStyle/>
          <a:p>
            <a:pPr>
              <a:spcBef>
                <a:spcPts val="1800"/>
              </a:spcBef>
              <a:buNone/>
              <a:defRPr/>
            </a:pPr>
            <a:r>
              <a:rPr lang="en-US" sz="2400" b="1" dirty="0" smtClean="0"/>
              <a:t>Combinations</a:t>
            </a:r>
            <a:r>
              <a:rPr lang="en-US" sz="2400" dirty="0" smtClean="0"/>
              <a:t> are the number of different ways in which objects can be arranged without regard to order</a:t>
            </a:r>
          </a:p>
          <a:p>
            <a:pPr>
              <a:spcBef>
                <a:spcPts val="1800"/>
              </a:spcBef>
              <a:defRPr/>
            </a:pPr>
            <a:r>
              <a:rPr lang="en-US" sz="2400" dirty="0" smtClean="0"/>
              <a:t>Formula for the Combinations of </a:t>
            </a:r>
            <a:r>
              <a:rPr lang="en-US" sz="2400" i="1" dirty="0" smtClean="0"/>
              <a:t>n </a:t>
            </a:r>
            <a:r>
              <a:rPr lang="en-US" sz="2400" dirty="0" smtClean="0"/>
              <a:t>Objects Selected </a:t>
            </a:r>
            <a:r>
              <a:rPr lang="en-US" sz="2400" i="1" dirty="0" smtClean="0"/>
              <a:t>x </a:t>
            </a:r>
            <a:r>
              <a:rPr lang="en-US" sz="2400" dirty="0" smtClean="0"/>
              <a:t>at a Time:</a:t>
            </a:r>
          </a:p>
          <a:p>
            <a:pPr>
              <a:spcBef>
                <a:spcPts val="1800"/>
              </a:spcBef>
              <a:defRPr/>
            </a:pPr>
            <a:endParaRPr lang="en-US" sz="2400" dirty="0" smtClean="0"/>
          </a:p>
          <a:p>
            <a:pPr>
              <a:spcBef>
                <a:spcPts val="1800"/>
              </a:spcBef>
              <a:defRPr/>
            </a:pPr>
            <a:endParaRPr lang="en-US" sz="2400" dirty="0" smtClean="0"/>
          </a:p>
          <a:p>
            <a:pPr>
              <a:spcBef>
                <a:spcPts val="1800"/>
              </a:spcBef>
              <a:defRPr/>
            </a:pPr>
            <a:endParaRPr lang="en-US" sz="2400" dirty="0" smtClean="0"/>
          </a:p>
          <a:p>
            <a:pPr lvl="1">
              <a:buNone/>
              <a:defRPr/>
            </a:pPr>
            <a:endParaRPr lang="en-US" sz="2400" dirty="0" smtClean="0"/>
          </a:p>
          <a:p>
            <a:pPr lvl="1">
              <a:buNone/>
              <a:defRPr/>
            </a:pPr>
            <a:r>
              <a:rPr lang="en-US" sz="2400" dirty="0" smtClean="0"/>
              <a:t>When the order of objects is important, use permutations. When the order of objects does not matter, use combinations.</a:t>
            </a:r>
          </a:p>
        </p:txBody>
      </p:sp>
      <p:graphicFrame>
        <p:nvGraphicFramePr>
          <p:cNvPr id="55300" name="Object 1"/>
          <p:cNvGraphicFramePr>
            <a:graphicFrameLocks noChangeAspect="1"/>
          </p:cNvGraphicFramePr>
          <p:nvPr/>
        </p:nvGraphicFramePr>
        <p:xfrm>
          <a:off x="1207911" y="3276777"/>
          <a:ext cx="9144000" cy="912812"/>
        </p:xfrm>
        <a:graphic>
          <a:graphicData uri="http://schemas.openxmlformats.org/presentationml/2006/ole">
            <p:oleObj spid="_x0000_s95234" name="Equation" r:id="rId3" imgW="3149600" imgH="419100" progId="">
              <p:embed/>
            </p:oleObj>
          </a:graphicData>
        </a:graphic>
      </p:graphicFrame>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838200" y="76200"/>
            <a:ext cx="10515600" cy="914400"/>
          </a:xfrm>
        </p:spPr>
        <p:txBody>
          <a:bodyPr/>
          <a:lstStyle/>
          <a:p>
            <a:r>
              <a:rPr lang="en-US" smtClean="0"/>
              <a:t>Combinations</a:t>
            </a:r>
          </a:p>
        </p:txBody>
      </p:sp>
      <p:sp>
        <p:nvSpPr>
          <p:cNvPr id="56323" name="Content Placeholder 2"/>
          <p:cNvSpPr>
            <a:spLocks noGrp="1"/>
          </p:cNvSpPr>
          <p:nvPr>
            <p:ph idx="1"/>
          </p:nvPr>
        </p:nvSpPr>
        <p:spPr>
          <a:xfrm>
            <a:off x="677333" y="936979"/>
            <a:ext cx="10126133" cy="5081806"/>
          </a:xfrm>
        </p:spPr>
        <p:txBody>
          <a:bodyPr>
            <a:noAutofit/>
          </a:bodyPr>
          <a:lstStyle/>
          <a:p>
            <a:r>
              <a:rPr lang="en-US" sz="2400" dirty="0" smtClean="0"/>
              <a:t>Suppose that two letters are to be selected from </a:t>
            </a:r>
            <a:r>
              <a:rPr lang="en-US" sz="2400" dirty="0" smtClean="0">
                <a:solidFill>
                  <a:srgbClr val="00B400"/>
                </a:solidFill>
              </a:rPr>
              <a:t>A, B, C, D</a:t>
            </a:r>
            <a:r>
              <a:rPr lang="en-US" sz="2400" dirty="0" smtClean="0"/>
              <a:t>. How many combinations are possible (i.e., order is not important)?</a:t>
            </a:r>
          </a:p>
          <a:p>
            <a:r>
              <a:rPr lang="en-US" sz="2400" b="1" dirty="0" smtClean="0"/>
              <a:t>Answer:</a:t>
            </a:r>
            <a:r>
              <a:rPr lang="en-US" sz="2400" dirty="0" smtClean="0"/>
              <a:t> The number of combinations is</a:t>
            </a:r>
          </a:p>
          <a:p>
            <a:endParaRPr lang="en-US" sz="2400" dirty="0" smtClean="0"/>
          </a:p>
          <a:p>
            <a:endParaRPr lang="en-US" sz="2400" dirty="0" smtClean="0"/>
          </a:p>
          <a:p>
            <a:endParaRPr lang="en-US" sz="2400" dirty="0" smtClean="0"/>
          </a:p>
          <a:p>
            <a:r>
              <a:rPr lang="en-US" sz="2400" dirty="0" smtClean="0"/>
              <a:t>The combinations are  </a:t>
            </a:r>
          </a:p>
          <a:p>
            <a:pPr marL="852488" lvl="2" indent="0">
              <a:buFontTx/>
              <a:buNone/>
            </a:pPr>
            <a:r>
              <a:rPr lang="it-IT" sz="2400" dirty="0" smtClean="0"/>
              <a:t>   </a:t>
            </a:r>
            <a:r>
              <a:rPr lang="it-IT" sz="2400" dirty="0" smtClean="0">
                <a:solidFill>
                  <a:srgbClr val="00B400"/>
                </a:solidFill>
              </a:rPr>
              <a:t>AB</a:t>
            </a:r>
            <a:r>
              <a:rPr lang="it-IT" sz="2400" dirty="0" smtClean="0"/>
              <a:t>  (same as BA)  		</a:t>
            </a:r>
            <a:r>
              <a:rPr lang="it-IT" sz="2400" dirty="0" smtClean="0">
                <a:solidFill>
                  <a:srgbClr val="00B400"/>
                </a:solidFill>
              </a:rPr>
              <a:t>BC</a:t>
            </a:r>
            <a:r>
              <a:rPr lang="it-IT" sz="2400" dirty="0" smtClean="0"/>
              <a:t>  (same as CB)</a:t>
            </a:r>
          </a:p>
          <a:p>
            <a:pPr marL="852488" lvl="2" indent="0">
              <a:buFontTx/>
              <a:buNone/>
            </a:pPr>
            <a:r>
              <a:rPr lang="it-IT" sz="2400" dirty="0" smtClean="0"/>
              <a:t>   </a:t>
            </a:r>
            <a:r>
              <a:rPr lang="it-IT" sz="2400" dirty="0" smtClean="0">
                <a:solidFill>
                  <a:srgbClr val="00B400"/>
                </a:solidFill>
              </a:rPr>
              <a:t>AC</a:t>
            </a:r>
            <a:r>
              <a:rPr lang="it-IT" sz="2400" dirty="0" smtClean="0"/>
              <a:t>  (same as CA) 		</a:t>
            </a:r>
            <a:r>
              <a:rPr lang="it-IT" sz="2400" dirty="0" smtClean="0">
                <a:solidFill>
                  <a:srgbClr val="00B400"/>
                </a:solidFill>
              </a:rPr>
              <a:t>BD</a:t>
            </a:r>
            <a:r>
              <a:rPr lang="it-IT" sz="2400" dirty="0" smtClean="0"/>
              <a:t>  (same as DB)</a:t>
            </a:r>
          </a:p>
          <a:p>
            <a:pPr marL="852488" lvl="2" indent="0">
              <a:buFontTx/>
              <a:buNone/>
            </a:pPr>
            <a:r>
              <a:rPr lang="it-IT" sz="2400" dirty="0" smtClean="0"/>
              <a:t>  </a:t>
            </a:r>
            <a:r>
              <a:rPr lang="it-IT" sz="2400" dirty="0" smtClean="0">
                <a:solidFill>
                  <a:srgbClr val="00B400"/>
                </a:solidFill>
              </a:rPr>
              <a:t> AD  </a:t>
            </a:r>
            <a:r>
              <a:rPr lang="it-IT" sz="2400" dirty="0" smtClean="0"/>
              <a:t>(same as DA)		</a:t>
            </a:r>
            <a:r>
              <a:rPr lang="it-IT" sz="2400" dirty="0" smtClean="0">
                <a:solidFill>
                  <a:srgbClr val="00B400"/>
                </a:solidFill>
              </a:rPr>
              <a:t>CD</a:t>
            </a:r>
            <a:r>
              <a:rPr lang="it-IT" sz="2400" dirty="0" smtClean="0"/>
              <a:t>  (same as DC)</a:t>
            </a:r>
          </a:p>
          <a:p>
            <a:endParaRPr lang="en-US" sz="2400" dirty="0" smtClean="0"/>
          </a:p>
        </p:txBody>
      </p:sp>
      <p:graphicFrame>
        <p:nvGraphicFramePr>
          <p:cNvPr id="56324" name="Object 1"/>
          <p:cNvGraphicFramePr>
            <a:graphicFrameLocks noChangeAspect="1"/>
          </p:cNvGraphicFramePr>
          <p:nvPr/>
        </p:nvGraphicFramePr>
        <p:xfrm>
          <a:off x="2167467" y="2435579"/>
          <a:ext cx="6747933" cy="912813"/>
        </p:xfrm>
        <a:graphic>
          <a:graphicData uri="http://schemas.openxmlformats.org/presentationml/2006/ole">
            <p:oleObj spid="_x0000_s96258" name="Equation" r:id="rId3" imgW="2324100" imgH="419100" progId="">
              <p:embed/>
            </p:oleObj>
          </a:graphicData>
        </a:graphic>
      </p:graphicFrame>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cstate="print"/>
          <a:srcRect/>
          <a:stretch>
            <a:fillRect/>
          </a:stretch>
        </p:blipFill>
        <p:spPr bwMode="auto">
          <a:xfrm>
            <a:off x="680860" y="499885"/>
            <a:ext cx="9338401" cy="1362781"/>
          </a:xfrm>
          <a:prstGeom prst="rect">
            <a:avLst/>
          </a:prstGeom>
          <a:noFill/>
          <a:ln w="9525">
            <a:noFill/>
            <a:miter lim="800000"/>
            <a:headEnd/>
            <a:tailEnd/>
          </a:ln>
        </p:spPr>
      </p:pic>
      <p:pic>
        <p:nvPicPr>
          <p:cNvPr id="90115" name="Picture 3"/>
          <p:cNvPicPr>
            <a:picLocks noChangeAspect="1" noChangeArrowheads="1"/>
          </p:cNvPicPr>
          <p:nvPr/>
        </p:nvPicPr>
        <p:blipFill>
          <a:blip r:embed="rId3" cstate="print"/>
          <a:srcRect/>
          <a:stretch>
            <a:fillRect/>
          </a:stretch>
        </p:blipFill>
        <p:spPr bwMode="auto">
          <a:xfrm>
            <a:off x="624063" y="2386542"/>
            <a:ext cx="9351908" cy="3348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609600" y="228600"/>
            <a:ext cx="7924800" cy="990600"/>
          </a:xfrm>
        </p:spPr>
        <p:txBody>
          <a:bodyPr/>
          <a:lstStyle/>
          <a:p>
            <a:pPr algn="ctr" eaLnBrk="1" hangingPunct="1"/>
            <a:r>
              <a:rPr lang="en-US" altLang="en-US" dirty="0" smtClean="0">
                <a:latin typeface="+mn-lt"/>
              </a:rPr>
              <a:t>Population vs. Sample</a:t>
            </a:r>
          </a:p>
        </p:txBody>
      </p:sp>
      <p:sp>
        <p:nvSpPr>
          <p:cNvPr id="7" name="Oval 3"/>
          <p:cNvSpPr>
            <a:spLocks noChangeArrowheads="1"/>
          </p:cNvSpPr>
          <p:nvPr/>
        </p:nvSpPr>
        <p:spPr bwMode="auto">
          <a:xfrm>
            <a:off x="762000" y="2438400"/>
            <a:ext cx="3810000" cy="2819400"/>
          </a:xfrm>
          <a:prstGeom prst="ellipse">
            <a:avLst/>
          </a:prstGeom>
          <a:noFill/>
          <a:ln w="31750">
            <a:solidFill>
              <a:schemeClr val="tx1"/>
            </a:solidFill>
            <a:miter lim="800000"/>
            <a:headEnd/>
            <a:tailEnd/>
          </a:ln>
        </p:spPr>
        <p:txBody>
          <a:bodyPr wrap="none" anchor="ctr"/>
          <a:lstStyle/>
          <a:p>
            <a:pPr algn="ctr" eaLnBrk="1" hangingPunct="1"/>
            <a:endParaRPr lang="en-US" altLang="en-US"/>
          </a:p>
        </p:txBody>
      </p:sp>
      <p:sp>
        <p:nvSpPr>
          <p:cNvPr id="8" name="Oval 4"/>
          <p:cNvSpPr>
            <a:spLocks noChangeArrowheads="1"/>
          </p:cNvSpPr>
          <p:nvPr/>
        </p:nvSpPr>
        <p:spPr bwMode="auto">
          <a:xfrm>
            <a:off x="4995333" y="2362200"/>
            <a:ext cx="3810000" cy="2895600"/>
          </a:xfrm>
          <a:prstGeom prst="ellipse">
            <a:avLst/>
          </a:prstGeom>
          <a:noFill/>
          <a:ln w="31750">
            <a:solidFill>
              <a:schemeClr val="bg2"/>
            </a:solidFill>
            <a:miter lim="800000"/>
            <a:headEnd/>
            <a:tailEnd/>
          </a:ln>
        </p:spPr>
        <p:txBody>
          <a:bodyPr wrap="none" anchor="ctr"/>
          <a:lstStyle/>
          <a:p>
            <a:pPr algn="ctr" eaLnBrk="1" hangingPunct="1"/>
            <a:endParaRPr lang="en-US" altLang="en-US"/>
          </a:p>
        </p:txBody>
      </p:sp>
      <p:sp>
        <p:nvSpPr>
          <p:cNvPr id="9" name="Text Box 5"/>
          <p:cNvSpPr txBox="1">
            <a:spLocks noChangeArrowheads="1"/>
          </p:cNvSpPr>
          <p:nvPr/>
        </p:nvSpPr>
        <p:spPr bwMode="auto">
          <a:xfrm>
            <a:off x="1905000" y="1905000"/>
            <a:ext cx="2209800" cy="519113"/>
          </a:xfrm>
          <a:prstGeom prst="rect">
            <a:avLst/>
          </a:prstGeom>
          <a:noFill/>
          <a:ln w="9525">
            <a:noFill/>
            <a:miter lim="800000"/>
            <a:headEnd/>
            <a:tailEnd/>
          </a:ln>
        </p:spPr>
        <p:txBody>
          <a:bodyPr>
            <a:spAutoFit/>
          </a:bodyPr>
          <a:lstStyle/>
          <a:p>
            <a:pPr algn="ctr" eaLnBrk="1" hangingPunct="1">
              <a:spcBef>
                <a:spcPct val="50000"/>
              </a:spcBef>
            </a:pPr>
            <a:r>
              <a:rPr lang="en-US" altLang="en-US" sz="2800" b="1"/>
              <a:t>Population</a:t>
            </a:r>
          </a:p>
        </p:txBody>
      </p:sp>
      <p:sp>
        <p:nvSpPr>
          <p:cNvPr id="10" name="Text Box 6"/>
          <p:cNvSpPr txBox="1">
            <a:spLocks noChangeArrowheads="1"/>
          </p:cNvSpPr>
          <p:nvPr/>
        </p:nvSpPr>
        <p:spPr bwMode="auto">
          <a:xfrm>
            <a:off x="6096000" y="1905000"/>
            <a:ext cx="1981200" cy="519113"/>
          </a:xfrm>
          <a:prstGeom prst="rect">
            <a:avLst/>
          </a:prstGeom>
          <a:noFill/>
          <a:ln w="9525">
            <a:noFill/>
            <a:miter lim="800000"/>
            <a:headEnd/>
            <a:tailEnd/>
          </a:ln>
        </p:spPr>
        <p:txBody>
          <a:bodyPr>
            <a:spAutoFit/>
          </a:bodyPr>
          <a:lstStyle/>
          <a:p>
            <a:pPr algn="ctr" eaLnBrk="1" hangingPunct="1">
              <a:spcBef>
                <a:spcPct val="50000"/>
              </a:spcBef>
            </a:pPr>
            <a:r>
              <a:rPr lang="en-US" altLang="en-US" sz="2800" b="1" dirty="0">
                <a:solidFill>
                  <a:srgbClr val="FF0000"/>
                </a:solidFill>
              </a:rPr>
              <a:t>Sample</a:t>
            </a:r>
          </a:p>
        </p:txBody>
      </p:sp>
      <p:sp>
        <p:nvSpPr>
          <p:cNvPr id="11" name="Text Box 7"/>
          <p:cNvSpPr txBox="1">
            <a:spLocks noChangeArrowheads="1"/>
          </p:cNvSpPr>
          <p:nvPr/>
        </p:nvSpPr>
        <p:spPr bwMode="auto">
          <a:xfrm>
            <a:off x="457200" y="5410200"/>
            <a:ext cx="4191000" cy="1015663"/>
          </a:xfrm>
          <a:prstGeom prst="rect">
            <a:avLst/>
          </a:prstGeom>
          <a:noFill/>
          <a:ln w="9525">
            <a:noFill/>
            <a:miter lim="800000"/>
            <a:headEnd/>
            <a:tailEnd/>
          </a:ln>
        </p:spPr>
        <p:txBody>
          <a:bodyPr>
            <a:spAutoFit/>
          </a:bodyPr>
          <a:lstStyle/>
          <a:p>
            <a:pPr algn="ctr" eaLnBrk="1" hangingPunct="1">
              <a:spcBef>
                <a:spcPct val="50000"/>
              </a:spcBef>
            </a:pPr>
            <a:r>
              <a:rPr lang="en-US" altLang="en-US" sz="2000"/>
              <a:t>All the items or individuals about which you want to draw conclusion(s)</a:t>
            </a:r>
            <a:endParaRPr lang="en-US" altLang="en-US" sz="2000" b="1"/>
          </a:p>
        </p:txBody>
      </p:sp>
      <p:sp>
        <p:nvSpPr>
          <p:cNvPr id="12" name="Text Box 8"/>
          <p:cNvSpPr txBox="1">
            <a:spLocks noChangeArrowheads="1"/>
          </p:cNvSpPr>
          <p:nvPr/>
        </p:nvSpPr>
        <p:spPr bwMode="auto">
          <a:xfrm>
            <a:off x="5334000" y="5410200"/>
            <a:ext cx="3505200" cy="708025"/>
          </a:xfrm>
          <a:prstGeom prst="rect">
            <a:avLst/>
          </a:prstGeom>
          <a:noFill/>
          <a:ln w="9525">
            <a:noFill/>
            <a:miter lim="800000"/>
            <a:headEnd/>
            <a:tailEnd/>
          </a:ln>
        </p:spPr>
        <p:txBody>
          <a:bodyPr>
            <a:spAutoFit/>
          </a:bodyPr>
          <a:lstStyle/>
          <a:p>
            <a:pPr algn="ctr" eaLnBrk="1" hangingPunct="1">
              <a:spcBef>
                <a:spcPct val="50000"/>
              </a:spcBef>
            </a:pPr>
            <a:r>
              <a:rPr lang="en-US" altLang="en-US" sz="2000"/>
              <a:t>A portion of the population of  items or individuals </a:t>
            </a:r>
          </a:p>
        </p:txBody>
      </p:sp>
      <p:pic>
        <p:nvPicPr>
          <p:cNvPr id="13" name="Picture 9"/>
          <p:cNvPicPr>
            <a:picLocks noChangeArrowheads="1"/>
          </p:cNvPicPr>
          <p:nvPr/>
        </p:nvPicPr>
        <p:blipFill>
          <a:blip r:embed="rId2" cstate="print"/>
          <a:srcRect/>
          <a:stretch>
            <a:fillRect/>
          </a:stretch>
        </p:blipFill>
        <p:spPr bwMode="auto">
          <a:xfrm>
            <a:off x="1600200" y="2819400"/>
            <a:ext cx="2590800" cy="2438400"/>
          </a:xfrm>
          <a:prstGeom prst="rect">
            <a:avLst/>
          </a:prstGeom>
          <a:noFill/>
          <a:ln w="12700">
            <a:noFill/>
            <a:miter lim="800000"/>
            <a:headEnd/>
            <a:tailEnd/>
          </a:ln>
        </p:spPr>
      </p:pic>
      <p:pic>
        <p:nvPicPr>
          <p:cNvPr id="14" name="Picture 10"/>
          <p:cNvPicPr>
            <a:picLocks noChangeArrowheads="1"/>
          </p:cNvPicPr>
          <p:nvPr/>
        </p:nvPicPr>
        <p:blipFill>
          <a:blip r:embed="rId3" cstate="print"/>
          <a:srcRect/>
          <a:stretch>
            <a:fillRect/>
          </a:stretch>
        </p:blipFill>
        <p:spPr bwMode="auto">
          <a:xfrm>
            <a:off x="5565422" y="2686755"/>
            <a:ext cx="2590800" cy="2438400"/>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print"/>
          <a:srcRect/>
          <a:stretch>
            <a:fillRect/>
          </a:stretch>
        </p:blipFill>
        <p:spPr bwMode="auto">
          <a:xfrm>
            <a:off x="1415874" y="867305"/>
            <a:ext cx="8785435" cy="40433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cstate="print"/>
          <a:srcRect/>
          <a:stretch>
            <a:fillRect/>
          </a:stretch>
        </p:blipFill>
        <p:spPr bwMode="auto">
          <a:xfrm>
            <a:off x="1023233" y="537632"/>
            <a:ext cx="9236269" cy="53100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cstate="print"/>
          <a:srcRect/>
          <a:stretch>
            <a:fillRect/>
          </a:stretch>
        </p:blipFill>
        <p:spPr bwMode="auto">
          <a:xfrm>
            <a:off x="266878" y="332494"/>
            <a:ext cx="7522456" cy="5653295"/>
          </a:xfrm>
          <a:prstGeom prst="rect">
            <a:avLst/>
          </a:prstGeom>
          <a:noFill/>
          <a:ln w="9525">
            <a:noFill/>
            <a:miter lim="800000"/>
            <a:headEnd/>
            <a:tailEnd/>
          </a:ln>
        </p:spPr>
      </p:pic>
      <p:pic>
        <p:nvPicPr>
          <p:cNvPr id="93187" name="Picture 3"/>
          <p:cNvPicPr>
            <a:picLocks noChangeAspect="1" noChangeArrowheads="1"/>
          </p:cNvPicPr>
          <p:nvPr/>
        </p:nvPicPr>
        <p:blipFill>
          <a:blip r:embed="rId3" cstate="print"/>
          <a:srcRect/>
          <a:stretch>
            <a:fillRect/>
          </a:stretch>
        </p:blipFill>
        <p:spPr bwMode="auto">
          <a:xfrm>
            <a:off x="7540978" y="659695"/>
            <a:ext cx="4651022" cy="29458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cstate="print"/>
          <a:srcRect/>
          <a:stretch>
            <a:fillRect/>
          </a:stretch>
        </p:blipFill>
        <p:spPr bwMode="auto">
          <a:xfrm>
            <a:off x="484541" y="404636"/>
            <a:ext cx="8944779" cy="5172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cstate="print"/>
          <a:srcRect/>
          <a:stretch>
            <a:fillRect/>
          </a:stretch>
        </p:blipFill>
        <p:spPr bwMode="auto">
          <a:xfrm>
            <a:off x="412749" y="244652"/>
            <a:ext cx="8719841" cy="3175881"/>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a:stretch>
            <a:fillRect/>
          </a:stretch>
        </p:blipFill>
        <p:spPr bwMode="auto">
          <a:xfrm>
            <a:off x="456494" y="3541714"/>
            <a:ext cx="8643701" cy="8835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cstate="print"/>
          <a:srcRect/>
          <a:stretch>
            <a:fillRect/>
          </a:stretch>
        </p:blipFill>
        <p:spPr bwMode="auto">
          <a:xfrm>
            <a:off x="491067" y="359833"/>
            <a:ext cx="8729819" cy="3230033"/>
          </a:xfrm>
          <a:prstGeom prst="rect">
            <a:avLst/>
          </a:prstGeom>
          <a:noFill/>
          <a:ln w="9525">
            <a:noFill/>
            <a:miter lim="800000"/>
            <a:headEnd/>
            <a:tailEnd/>
          </a:ln>
        </p:spPr>
      </p:pic>
      <p:pic>
        <p:nvPicPr>
          <p:cNvPr id="96259" name="Picture 3"/>
          <p:cNvPicPr>
            <a:picLocks noChangeAspect="1" noChangeArrowheads="1"/>
          </p:cNvPicPr>
          <p:nvPr/>
        </p:nvPicPr>
        <p:blipFill>
          <a:blip r:embed="rId3" cstate="print"/>
          <a:srcRect/>
          <a:stretch>
            <a:fillRect/>
          </a:stretch>
        </p:blipFill>
        <p:spPr bwMode="auto">
          <a:xfrm>
            <a:off x="603954" y="3967516"/>
            <a:ext cx="8793141" cy="18575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cstate="print"/>
          <a:srcRect/>
          <a:stretch>
            <a:fillRect/>
          </a:stretch>
        </p:blipFill>
        <p:spPr bwMode="auto">
          <a:xfrm>
            <a:off x="598135" y="796219"/>
            <a:ext cx="8861954" cy="44366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cstate="print"/>
          <a:srcRect/>
          <a:stretch>
            <a:fillRect/>
          </a:stretch>
        </p:blipFill>
        <p:spPr bwMode="auto">
          <a:xfrm>
            <a:off x="529696" y="975607"/>
            <a:ext cx="10031607" cy="42059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cstate="print"/>
          <a:srcRect/>
          <a:stretch>
            <a:fillRect/>
          </a:stretch>
        </p:blipFill>
        <p:spPr bwMode="auto">
          <a:xfrm>
            <a:off x="553859" y="493888"/>
            <a:ext cx="8742625" cy="1617133"/>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1187803" y="2424995"/>
            <a:ext cx="7625024" cy="1977672"/>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1290461" y="4644144"/>
            <a:ext cx="8307406" cy="13728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753004" y="620536"/>
            <a:ext cx="9353247" cy="43239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Describing data</a:t>
            </a:r>
            <a:endParaRPr lang="en-US" sz="2800" b="1" dirty="0" smtClean="0">
              <a:solidFill>
                <a:srgbClr val="00B050"/>
              </a:solidFill>
            </a:endParaRPr>
          </a:p>
        </p:txBody>
      </p:sp>
      <p:sp>
        <p:nvSpPr>
          <p:cNvPr id="6147" name="Content Placeholder 2"/>
          <p:cNvSpPr>
            <a:spLocks noGrp="1"/>
          </p:cNvSpPr>
          <p:nvPr>
            <p:ph idx="1"/>
          </p:nvPr>
        </p:nvSpPr>
        <p:spPr>
          <a:xfrm>
            <a:off x="304800" y="936978"/>
            <a:ext cx="11684000" cy="5587999"/>
          </a:xfrm>
        </p:spPr>
        <p:txBody>
          <a:bodyPr>
            <a:normAutofit/>
          </a:bodyPr>
          <a:lstStyle/>
          <a:p>
            <a:r>
              <a:rPr lang="en-US" sz="2400" dirty="0" smtClean="0"/>
              <a:t>In statistics, we often rely on a </a:t>
            </a:r>
            <a:r>
              <a:rPr lang="en-US" sz="2400" dirty="0" smtClean="0">
                <a:solidFill>
                  <a:srgbClr val="00B050"/>
                </a:solidFill>
              </a:rPr>
              <a:t>sample </a:t>
            </a:r>
            <a:r>
              <a:rPr lang="en-US" sz="2400" dirty="0" smtClean="0"/>
              <a:t>--- that is, a small subset of a larger set of data --- to draw inferences about the larger set. The larger set is known as the population from which the sample is drawn.</a:t>
            </a:r>
          </a:p>
          <a:p>
            <a:endParaRPr lang="en-US" sz="2400" dirty="0" smtClean="0">
              <a:latin typeface="Times New Roman" pitchFamily="18" charset="0"/>
            </a:endParaRPr>
          </a:p>
          <a:p>
            <a:r>
              <a:rPr lang="en-US" sz="2400" b="1" dirty="0" smtClean="0"/>
              <a:t>Example 1</a:t>
            </a:r>
            <a:r>
              <a:rPr lang="en-US" sz="2400" dirty="0" smtClean="0"/>
              <a:t>: You have been hired by the National Election Commission to examine how the American people feel about the fairness of the voting procedures in the U.S. </a:t>
            </a:r>
            <a:r>
              <a:rPr lang="en-US" sz="2400" b="1" dirty="0" smtClean="0"/>
              <a:t>Who will you ask?</a:t>
            </a:r>
          </a:p>
          <a:p>
            <a:endParaRPr lang="en-US" sz="2400" b="1" dirty="0" smtClean="0">
              <a:latin typeface="Times New Roman" pitchFamily="18" charset="0"/>
            </a:endParaRPr>
          </a:p>
          <a:p>
            <a:r>
              <a:rPr lang="en-US" sz="2400" dirty="0" smtClean="0"/>
              <a:t>It is not practical to ask every single American how he or she feels about the fairness of the voting procedures. Instead, we query a relatively small number of Americans, and draw inferences about the entire country from their responses. The Americans actually queried constitute our sample of the larger population of all Americans.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xEl>
                                              <p:pRg st="4" end="4"/>
                                            </p:txEl>
                                          </p:spTgt>
                                        </p:tgtEl>
                                        <p:attrNameLst>
                                          <p:attrName>style.visibility</p:attrName>
                                        </p:attrNameLst>
                                      </p:cBhvr>
                                      <p:to>
                                        <p:strVal val="visible"/>
                                      </p:to>
                                    </p:set>
                                    <p:anim calcmode="lin" valueType="num">
                                      <p:cBhvr additive="base">
                                        <p:cTn id="7"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cstate="print"/>
          <a:srcRect/>
          <a:stretch>
            <a:fillRect/>
          </a:stretch>
        </p:blipFill>
        <p:spPr bwMode="auto">
          <a:xfrm>
            <a:off x="629003" y="361598"/>
            <a:ext cx="8811660" cy="1896180"/>
          </a:xfrm>
          <a:prstGeom prst="rect">
            <a:avLst/>
          </a:prstGeom>
          <a:noFill/>
          <a:ln w="9525">
            <a:noFill/>
            <a:miter lim="800000"/>
            <a:headEnd/>
            <a:tailEnd/>
          </a:ln>
        </p:spPr>
      </p:pic>
      <p:pic>
        <p:nvPicPr>
          <p:cNvPr id="101379" name="Picture 3"/>
          <p:cNvPicPr>
            <a:picLocks noChangeAspect="1" noChangeArrowheads="1"/>
          </p:cNvPicPr>
          <p:nvPr/>
        </p:nvPicPr>
        <p:blipFill>
          <a:blip r:embed="rId3" cstate="print"/>
          <a:srcRect/>
          <a:stretch>
            <a:fillRect/>
          </a:stretch>
        </p:blipFill>
        <p:spPr bwMode="auto">
          <a:xfrm>
            <a:off x="542044" y="2701044"/>
            <a:ext cx="8288687" cy="24805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cstate="print"/>
          <a:srcRect/>
          <a:stretch>
            <a:fillRect/>
          </a:stretch>
        </p:blipFill>
        <p:spPr bwMode="auto">
          <a:xfrm>
            <a:off x="790046" y="770113"/>
            <a:ext cx="9334982" cy="46259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cstate="print"/>
          <a:srcRect/>
          <a:stretch>
            <a:fillRect/>
          </a:stretch>
        </p:blipFill>
        <p:spPr bwMode="auto">
          <a:xfrm>
            <a:off x="1262591" y="692150"/>
            <a:ext cx="7800975" cy="4489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cstate="print"/>
          <a:srcRect/>
          <a:stretch>
            <a:fillRect/>
          </a:stretch>
        </p:blipFill>
        <p:spPr bwMode="auto">
          <a:xfrm>
            <a:off x="1027113" y="900466"/>
            <a:ext cx="9409936" cy="2068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7951167" cy="3570208"/>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Discrete probability distributions</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534127341"/>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246" y="225778"/>
            <a:ext cx="8596668" cy="1320800"/>
          </a:xfrm>
        </p:spPr>
        <p:txBody>
          <a:bodyPr/>
          <a:lstStyle/>
          <a:p>
            <a:pPr lvl="0" algn="ctr" defTabSz="685800" fontAlgn="base">
              <a:lnSpc>
                <a:spcPct val="90000"/>
              </a:lnSpc>
              <a:spcAft>
                <a:spcPct val="0"/>
              </a:spcAft>
              <a:defRPr/>
            </a:pPr>
            <a:r>
              <a:rPr lang="en-US" b="1" dirty="0" smtClean="0"/>
              <a:t>Qualitative and Quantitative Variables</a:t>
            </a:r>
            <a:endParaRPr lang="en-US" b="1" dirty="0" smtClean="0">
              <a:solidFill>
                <a:srgbClr val="00B050"/>
              </a:solidFill>
            </a:endParaRPr>
          </a:p>
        </p:txBody>
      </p:sp>
      <p:sp>
        <p:nvSpPr>
          <p:cNvPr id="3" name="Content Placeholder 2"/>
          <p:cNvSpPr>
            <a:spLocks noGrp="1"/>
          </p:cNvSpPr>
          <p:nvPr>
            <p:ph idx="1"/>
          </p:nvPr>
        </p:nvSpPr>
        <p:spPr>
          <a:xfrm>
            <a:off x="270933" y="1038578"/>
            <a:ext cx="11751734" cy="5384800"/>
          </a:xfrm>
        </p:spPr>
        <p:txBody>
          <a:bodyPr>
            <a:normAutofit/>
          </a:bodyPr>
          <a:lstStyle/>
          <a:p>
            <a:pPr marL="457200" lvl="1" indent="0">
              <a:buNone/>
            </a:pPr>
            <a:r>
              <a:rPr lang="en-US" sz="2400" dirty="0" smtClean="0">
                <a:solidFill>
                  <a:srgbClr val="141413"/>
                </a:solidFill>
              </a:rPr>
              <a:t>An important distinction between variables is between </a:t>
            </a:r>
            <a:r>
              <a:rPr lang="en-US" sz="2400" b="1" dirty="0" smtClean="0">
                <a:solidFill>
                  <a:srgbClr val="141413"/>
                </a:solidFill>
              </a:rPr>
              <a:t>qualitative variables </a:t>
            </a:r>
            <a:r>
              <a:rPr lang="en-US" sz="2400" dirty="0" smtClean="0">
                <a:solidFill>
                  <a:srgbClr val="141413"/>
                </a:solidFill>
              </a:rPr>
              <a:t>and</a:t>
            </a:r>
          </a:p>
          <a:p>
            <a:pPr marL="457200" lvl="1" indent="0">
              <a:buNone/>
            </a:pPr>
            <a:r>
              <a:rPr lang="en-US" sz="2400" b="1" dirty="0" smtClean="0">
                <a:solidFill>
                  <a:srgbClr val="141413"/>
                </a:solidFill>
              </a:rPr>
              <a:t>quantitative variables</a:t>
            </a:r>
            <a:r>
              <a:rPr lang="en-US" sz="2400" dirty="0" smtClean="0">
                <a:solidFill>
                  <a:srgbClr val="141413"/>
                </a:solidFill>
              </a:rPr>
              <a:t>. </a:t>
            </a:r>
          </a:p>
          <a:p>
            <a:pPr marL="457200" lvl="1" indent="0">
              <a:buNone/>
            </a:pPr>
            <a:endParaRPr lang="en-US" sz="900" dirty="0" smtClean="0">
              <a:solidFill>
                <a:srgbClr val="141413"/>
              </a:solidFill>
            </a:endParaRPr>
          </a:p>
          <a:p>
            <a:pPr marL="457200" lvl="1" indent="0">
              <a:buNone/>
            </a:pPr>
            <a:r>
              <a:rPr lang="en-US" sz="2400" b="1" i="1" dirty="0" smtClean="0">
                <a:solidFill>
                  <a:srgbClr val="141413"/>
                </a:solidFill>
              </a:rPr>
              <a:t>Qualitative variables </a:t>
            </a:r>
            <a:r>
              <a:rPr lang="en-US" sz="2400" dirty="0" smtClean="0">
                <a:solidFill>
                  <a:srgbClr val="141413"/>
                </a:solidFill>
              </a:rPr>
              <a:t>are those that express a qualitative attribute such as hair color, eye color, religion, favorite movie, gender, and so on.</a:t>
            </a:r>
          </a:p>
          <a:p>
            <a:pPr marL="457200" lvl="1" indent="0">
              <a:buNone/>
            </a:pPr>
            <a:endParaRPr lang="en-US" sz="900" dirty="0" smtClean="0">
              <a:solidFill>
                <a:srgbClr val="141413"/>
              </a:solidFill>
            </a:endParaRPr>
          </a:p>
          <a:p>
            <a:pPr marL="457200" lvl="1" indent="0">
              <a:buNone/>
            </a:pPr>
            <a:r>
              <a:rPr lang="en-US" sz="2400" dirty="0" smtClean="0">
                <a:solidFill>
                  <a:srgbClr val="141413"/>
                </a:solidFill>
              </a:rPr>
              <a:t>The values of a qualitative variable do not imply a numerical ordering. Values of</a:t>
            </a:r>
          </a:p>
          <a:p>
            <a:pPr marL="457200" lvl="1" indent="0">
              <a:buNone/>
            </a:pPr>
            <a:r>
              <a:rPr lang="en-US" sz="2400" dirty="0" smtClean="0">
                <a:solidFill>
                  <a:srgbClr val="141413"/>
                </a:solidFill>
              </a:rPr>
              <a:t>the variable “religion” differ qualitatively; no ordering of religions is implied.</a:t>
            </a:r>
          </a:p>
          <a:p>
            <a:pPr marL="457200" lvl="1" indent="0">
              <a:buNone/>
            </a:pPr>
            <a:r>
              <a:rPr lang="en-US" sz="2400" dirty="0" smtClean="0">
                <a:solidFill>
                  <a:srgbClr val="141413"/>
                </a:solidFill>
              </a:rPr>
              <a:t>Qualitative variables are sometimes referred to as categorical variables.</a:t>
            </a:r>
          </a:p>
          <a:p>
            <a:pPr marL="457200" lvl="1" indent="0">
              <a:buNone/>
            </a:pPr>
            <a:endParaRPr lang="en-US" sz="900" dirty="0" smtClean="0">
              <a:solidFill>
                <a:srgbClr val="141413"/>
              </a:solidFill>
            </a:endParaRPr>
          </a:p>
          <a:p>
            <a:pPr marL="457200" lvl="1" indent="0">
              <a:buNone/>
            </a:pPr>
            <a:r>
              <a:rPr lang="en-US" sz="2400" dirty="0" smtClean="0">
                <a:solidFill>
                  <a:srgbClr val="141413"/>
                </a:solidFill>
              </a:rPr>
              <a:t>Quantitative variables are those variables that are measured in terms of </a:t>
            </a:r>
            <a:r>
              <a:rPr lang="en-US" sz="2400" dirty="0" err="1" smtClean="0">
                <a:solidFill>
                  <a:srgbClr val="141413"/>
                </a:solidFill>
              </a:rPr>
              <a:t>numbers.Some</a:t>
            </a:r>
            <a:r>
              <a:rPr lang="en-US" sz="2400" dirty="0" smtClean="0">
                <a:solidFill>
                  <a:srgbClr val="141413"/>
                </a:solidFill>
              </a:rPr>
              <a:t> examples of quantitative variables are height, weight, and shoe size.</a:t>
            </a:r>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246" y="225778"/>
            <a:ext cx="8596668" cy="1320800"/>
          </a:xfrm>
        </p:spPr>
        <p:txBody>
          <a:bodyPr/>
          <a:lstStyle/>
          <a:p>
            <a:pPr lvl="0" algn="ctr" defTabSz="685800" fontAlgn="base">
              <a:lnSpc>
                <a:spcPct val="90000"/>
              </a:lnSpc>
              <a:spcAft>
                <a:spcPct val="0"/>
              </a:spcAft>
              <a:defRPr/>
            </a:pPr>
            <a:r>
              <a:rPr lang="en-US" b="1" dirty="0" smtClean="0"/>
              <a:t>Discrete and Continuous Variables</a:t>
            </a:r>
            <a:endParaRPr lang="en-US" b="1" dirty="0" smtClean="0">
              <a:solidFill>
                <a:srgbClr val="00B050"/>
              </a:solidFill>
            </a:endParaRPr>
          </a:p>
        </p:txBody>
      </p:sp>
      <p:sp>
        <p:nvSpPr>
          <p:cNvPr id="3" name="Content Placeholder 2"/>
          <p:cNvSpPr>
            <a:spLocks noGrp="1"/>
          </p:cNvSpPr>
          <p:nvPr>
            <p:ph idx="1"/>
          </p:nvPr>
        </p:nvSpPr>
        <p:spPr>
          <a:xfrm>
            <a:off x="270933" y="1038578"/>
            <a:ext cx="11751734" cy="5384800"/>
          </a:xfrm>
        </p:spPr>
        <p:txBody>
          <a:bodyPr>
            <a:normAutofit/>
          </a:bodyPr>
          <a:lstStyle/>
          <a:p>
            <a:pPr marL="57150" indent="0">
              <a:buNone/>
            </a:pPr>
            <a:r>
              <a:rPr lang="en-US" sz="2400" dirty="0" smtClean="0">
                <a:solidFill>
                  <a:srgbClr val="141413"/>
                </a:solidFill>
              </a:rPr>
              <a:t>Variables such as number of children in a household are called </a:t>
            </a:r>
            <a:r>
              <a:rPr lang="en-US" sz="2400" b="1" dirty="0" smtClean="0">
                <a:solidFill>
                  <a:srgbClr val="141413"/>
                </a:solidFill>
              </a:rPr>
              <a:t>discrete variables </a:t>
            </a:r>
            <a:r>
              <a:rPr lang="en-US" sz="2400" dirty="0" smtClean="0">
                <a:solidFill>
                  <a:srgbClr val="141413"/>
                </a:solidFill>
              </a:rPr>
              <a:t>since the possible scores are discrete points on the scale. </a:t>
            </a:r>
          </a:p>
          <a:p>
            <a:pPr marL="457200" lvl="1" indent="0">
              <a:buNone/>
            </a:pPr>
            <a:endParaRPr lang="en-US" sz="2400" dirty="0" smtClean="0">
              <a:solidFill>
                <a:srgbClr val="141413"/>
              </a:solidFill>
            </a:endParaRPr>
          </a:p>
          <a:p>
            <a:pPr marL="857250" lvl="2" indent="0">
              <a:buNone/>
            </a:pPr>
            <a:r>
              <a:rPr lang="en-US" sz="2200" dirty="0" smtClean="0">
                <a:solidFill>
                  <a:srgbClr val="141413"/>
                </a:solidFill>
              </a:rPr>
              <a:t>For example, a household </a:t>
            </a:r>
            <a:r>
              <a:rPr lang="en-US" sz="2400" dirty="0" smtClean="0">
                <a:solidFill>
                  <a:srgbClr val="141413"/>
                </a:solidFill>
              </a:rPr>
              <a:t>could have three children or six children, but not 4.53 children. </a:t>
            </a:r>
          </a:p>
          <a:p>
            <a:pPr marL="857250" lvl="2" indent="0">
              <a:buNone/>
            </a:pPr>
            <a:endParaRPr lang="en-US" sz="2400" dirty="0" smtClean="0">
              <a:solidFill>
                <a:srgbClr val="141413"/>
              </a:solidFill>
            </a:endParaRPr>
          </a:p>
          <a:p>
            <a:pPr marL="57150" indent="0">
              <a:buNone/>
            </a:pPr>
            <a:r>
              <a:rPr lang="en-US" sz="2400" dirty="0" smtClean="0">
                <a:solidFill>
                  <a:srgbClr val="141413"/>
                </a:solidFill>
              </a:rPr>
              <a:t>Other variables such as “time to respond to a question” are continuous variables since the scale is continuous and not made up of discrete steps. The response time could be 1.64 seconds, or it could be 1.64237123922121 seconds.</a:t>
            </a:r>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4"/>
          <p:cNvSpPr>
            <a:spLocks noGrp="1" noChangeArrowheads="1"/>
          </p:cNvSpPr>
          <p:nvPr>
            <p:ph type="title"/>
          </p:nvPr>
        </p:nvSpPr>
        <p:spPr>
          <a:xfrm>
            <a:off x="838200" y="76200"/>
            <a:ext cx="10515600" cy="914400"/>
          </a:xfrm>
        </p:spPr>
        <p:txBody>
          <a:bodyPr>
            <a:normAutofit/>
          </a:bodyPr>
          <a:lstStyle/>
          <a:p>
            <a:pPr algn="l" eaLnBrk="1" hangingPunct="1">
              <a:lnSpc>
                <a:spcPct val="80000"/>
              </a:lnSpc>
              <a:defRPr/>
            </a:pPr>
            <a:r>
              <a:rPr lang="en-US" dirty="0" smtClean="0"/>
              <a:t>Discrete 	Probability Distributions</a:t>
            </a:r>
          </a:p>
        </p:txBody>
      </p:sp>
      <p:sp>
        <p:nvSpPr>
          <p:cNvPr id="5124" name="Rectangle 3"/>
          <p:cNvSpPr>
            <a:spLocks noGrp="1" noChangeArrowheads="1"/>
          </p:cNvSpPr>
          <p:nvPr>
            <p:ph idx="1"/>
          </p:nvPr>
        </p:nvSpPr>
        <p:spPr>
          <a:xfrm>
            <a:off x="609600" y="688622"/>
            <a:ext cx="10972800" cy="5712178"/>
          </a:xfrm>
        </p:spPr>
        <p:txBody>
          <a:bodyPr>
            <a:noAutofit/>
          </a:bodyPr>
          <a:lstStyle/>
          <a:p>
            <a:pPr eaLnBrk="1" hangingPunct="1">
              <a:buFont typeface="Arial" panose="020B0604020202020204" pitchFamily="34" charset="0"/>
              <a:buNone/>
              <a:defRPr/>
            </a:pPr>
            <a:r>
              <a:rPr lang="en-US" sz="2400" b="1" dirty="0" smtClean="0"/>
              <a:t>Discrete data</a:t>
            </a:r>
          </a:p>
          <a:p>
            <a:pPr lvl="2">
              <a:buFont typeface="Arial" panose="020B0604020202020204" pitchFamily="34" charset="0"/>
              <a:buChar char="•"/>
              <a:defRPr/>
            </a:pPr>
            <a:r>
              <a:rPr lang="en-US" sz="2000" dirty="0" smtClean="0"/>
              <a:t>Values are whole numbers (integers)</a:t>
            </a:r>
          </a:p>
          <a:p>
            <a:pPr lvl="2" eaLnBrk="1" hangingPunct="1">
              <a:buFont typeface="Arial" panose="020B0604020202020204" pitchFamily="34" charset="0"/>
              <a:buChar char="•"/>
              <a:defRPr/>
            </a:pPr>
            <a:r>
              <a:rPr lang="en-US" sz="2000" dirty="0" smtClean="0"/>
              <a:t>Usually counted, not measured</a:t>
            </a:r>
          </a:p>
          <a:p>
            <a:pPr lvl="3">
              <a:buFont typeface="Arial" panose="020B0604020202020204" pitchFamily="34" charset="0"/>
              <a:buChar char="•"/>
              <a:defRPr/>
            </a:pPr>
            <a:r>
              <a:rPr lang="en-US" sz="2000" dirty="0" smtClean="0"/>
              <a:t>number of complaints per day, number of TVs in a household</a:t>
            </a:r>
          </a:p>
          <a:p>
            <a:pPr lvl="3">
              <a:lnSpc>
                <a:spcPct val="80000"/>
              </a:lnSpc>
              <a:buFont typeface="Arial" panose="020B0604020202020204" pitchFamily="34" charset="0"/>
              <a:buChar char="•"/>
              <a:defRPr/>
            </a:pPr>
            <a:r>
              <a:rPr lang="en-US" sz="2000" dirty="0" smtClean="0"/>
              <a:t>number of rings before the phone is answered, the number of cars sold at a dealership during a given month; the number of houses in a certain block; the number of fish caught on a fishing trip</a:t>
            </a:r>
            <a:endParaRPr lang="en-US" sz="2000" b="1" dirty="0" smtClean="0"/>
          </a:p>
          <a:p>
            <a:pPr eaLnBrk="1" hangingPunct="1">
              <a:buFont typeface="Arial" panose="020B0604020202020204" pitchFamily="34" charset="0"/>
              <a:buNone/>
              <a:defRPr/>
            </a:pPr>
            <a:r>
              <a:rPr lang="en-US" sz="2400" b="1" dirty="0" smtClean="0"/>
              <a:t>Continuous data</a:t>
            </a:r>
          </a:p>
          <a:p>
            <a:pPr lvl="1">
              <a:buFont typeface="Arial" panose="020B0604020202020204" pitchFamily="34" charset="0"/>
              <a:buChar char="•"/>
              <a:defRPr/>
            </a:pPr>
            <a:r>
              <a:rPr lang="en-US" sz="2000" dirty="0" smtClean="0"/>
              <a:t>Can potentially take on any value, depending only on the ability to measure accurately </a:t>
            </a:r>
          </a:p>
          <a:p>
            <a:pPr lvl="1">
              <a:buFont typeface="Arial" panose="020B0604020202020204" pitchFamily="34" charset="0"/>
              <a:buChar char="•"/>
              <a:defRPr/>
            </a:pPr>
            <a:r>
              <a:rPr lang="en-US" sz="2200" dirty="0" smtClean="0"/>
              <a:t>Often measured, fractional values are possible</a:t>
            </a:r>
          </a:p>
          <a:p>
            <a:pPr lvl="3">
              <a:buFont typeface="Arial" panose="020B0604020202020204" pitchFamily="34" charset="0"/>
              <a:buChar char="•"/>
              <a:defRPr/>
            </a:pPr>
            <a:r>
              <a:rPr lang="en-US" sz="2000" dirty="0" smtClean="0"/>
              <a:t>thickness of an item, time required to complete a task, temperature of a solution, height, in inches, the length of a room, the time taken to commute from home to work</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Describing data</a:t>
            </a:r>
            <a:endParaRPr lang="en-US" sz="2800" b="1" dirty="0" smtClean="0">
              <a:solidFill>
                <a:srgbClr val="00B050"/>
              </a:solidFill>
            </a:endParaRPr>
          </a:p>
        </p:txBody>
      </p:sp>
      <p:sp>
        <p:nvSpPr>
          <p:cNvPr id="6147" name="Content Placeholder 2"/>
          <p:cNvSpPr>
            <a:spLocks noGrp="1"/>
          </p:cNvSpPr>
          <p:nvPr>
            <p:ph idx="1"/>
          </p:nvPr>
        </p:nvSpPr>
        <p:spPr>
          <a:xfrm>
            <a:off x="304800" y="936978"/>
            <a:ext cx="11684000" cy="5587999"/>
          </a:xfrm>
        </p:spPr>
        <p:txBody>
          <a:bodyPr>
            <a:normAutofit/>
          </a:bodyPr>
          <a:lstStyle/>
          <a:p>
            <a:r>
              <a:rPr lang="en-US" sz="2400" dirty="0" smtClean="0">
                <a:solidFill>
                  <a:srgbClr val="00B050"/>
                </a:solidFill>
              </a:rPr>
              <a:t>A sample </a:t>
            </a:r>
            <a:r>
              <a:rPr lang="en-US" sz="2400" dirty="0" smtClean="0"/>
              <a:t>is typically a small subset of the population. In the case of voting attitudes, we would sample a few thousand Americans drawn from the hundreds of millions that make up the country. In choosing a sample, it is therefore crucial that it not over-represent one kind of citizen at the expense of others. </a:t>
            </a:r>
          </a:p>
          <a:p>
            <a:endParaRPr lang="en-US" sz="2400" dirty="0" smtClean="0"/>
          </a:p>
          <a:p>
            <a:r>
              <a:rPr lang="en-US" sz="2400" dirty="0" smtClean="0"/>
              <a:t>For example, something would be wrong with our sample if it happened to be made up entirely of Florida residents. If the sample held only Floridians, it could not be used to infer the attitudes of other Americans. </a:t>
            </a:r>
          </a:p>
          <a:p>
            <a:endParaRPr lang="en-US" sz="2400" dirty="0" smtClean="0"/>
          </a:p>
          <a:p>
            <a:r>
              <a:rPr lang="en-US" sz="2400" dirty="0" smtClean="0"/>
              <a:t>The same problem would arise if the sample were comprised only of  republicans. Inferential statistics are based on the assumption that sampling is random. We trust a random sample to represent different segments of society in close to the appropriate proportions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 calcmode="lin" valueType="num">
                                      <p:cBhvr additive="base">
                                        <p:cTn id="13"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anim calcmode="lin" valueType="num">
                                      <p:cBhvr additive="base">
                                        <p:cTn id="19"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838200" y="76200"/>
            <a:ext cx="10515600" cy="914400"/>
          </a:xfrm>
        </p:spPr>
        <p:txBody>
          <a:bodyPr/>
          <a:lstStyle/>
          <a:p>
            <a:r>
              <a:rPr lang="en-US" smtClean="0"/>
              <a:t>Probability Distributions</a:t>
            </a:r>
          </a:p>
        </p:txBody>
      </p:sp>
      <p:sp>
        <p:nvSpPr>
          <p:cNvPr id="6" name="Rectangle 4"/>
          <p:cNvSpPr>
            <a:spLocks noChangeArrowheads="1"/>
          </p:cNvSpPr>
          <p:nvPr/>
        </p:nvSpPr>
        <p:spPr bwMode="auto">
          <a:xfrm>
            <a:off x="4665133" y="2211052"/>
            <a:ext cx="3109384" cy="397545"/>
          </a:xfrm>
          <a:prstGeom prst="rect">
            <a:avLst/>
          </a:prstGeom>
          <a:solidFill>
            <a:srgbClr val="F7F7A7"/>
          </a:solidFill>
          <a:ln w="19050" algn="ctr">
            <a:solidFill>
              <a:schemeClr val="tx1"/>
            </a:solidFill>
            <a:miter lim="800000"/>
            <a:headEnd/>
            <a:tailEnd/>
          </a:ln>
          <a:effectLst/>
        </p:spPr>
        <p:txBody>
          <a:bodyPr lIns="90488" tIns="44450" rIns="90488" bIns="44450" anchor="ctr">
            <a:spAutoFit/>
          </a:bodyPr>
          <a:lstStyle/>
          <a:p>
            <a:pPr algn="ctr">
              <a:spcBef>
                <a:spcPct val="50000"/>
              </a:spcBef>
              <a:defRPr/>
            </a:pPr>
            <a:r>
              <a:rPr lang="en-US" sz="2000" dirty="0">
                <a:latin typeface="+mn-lt"/>
                <a:cs typeface="Arial" panose="020B0604020202020204" pitchFamily="34" charset="0"/>
              </a:rPr>
              <a:t>Probability Distributions</a:t>
            </a:r>
          </a:p>
        </p:txBody>
      </p:sp>
      <p:sp>
        <p:nvSpPr>
          <p:cNvPr id="7" name="Rectangle 5"/>
          <p:cNvSpPr>
            <a:spLocks noChangeArrowheads="1"/>
          </p:cNvSpPr>
          <p:nvPr/>
        </p:nvSpPr>
        <p:spPr bwMode="auto">
          <a:xfrm>
            <a:off x="2084917" y="3279541"/>
            <a:ext cx="3352800" cy="705321"/>
          </a:xfrm>
          <a:prstGeom prst="rect">
            <a:avLst/>
          </a:prstGeom>
          <a:solidFill>
            <a:srgbClr val="CCE9AD"/>
          </a:solidFill>
          <a:ln w="19050" algn="ctr">
            <a:solidFill>
              <a:schemeClr val="tx1"/>
            </a:solidFill>
            <a:miter lim="800000"/>
            <a:headEnd/>
            <a:tailEnd/>
          </a:ln>
          <a:effectLst/>
        </p:spPr>
        <p:txBody>
          <a:bodyPr lIns="90488" tIns="44450" rIns="90488" bIns="44450" anchor="ctr">
            <a:spAutoFit/>
          </a:bodyPr>
          <a:lstStyle/>
          <a:p>
            <a:pPr algn="ctr">
              <a:spcBef>
                <a:spcPct val="50000"/>
              </a:spcBef>
              <a:defRPr/>
            </a:pPr>
            <a:r>
              <a:rPr lang="en-US" sz="2000" dirty="0">
                <a:latin typeface="+mn-lt"/>
                <a:cs typeface="Arial" panose="020B0604020202020204" pitchFamily="34" charset="0"/>
              </a:rPr>
              <a:t>Discrete    </a:t>
            </a:r>
            <a:r>
              <a:rPr lang="en-US" sz="2000" dirty="0">
                <a:latin typeface="Arial" panose="020B0604020202020204" pitchFamily="34" charset="0"/>
                <a:cs typeface="Arial" panose="020B0604020202020204" pitchFamily="34" charset="0"/>
              </a:rPr>
              <a:t>Probability Distributions</a:t>
            </a:r>
          </a:p>
        </p:txBody>
      </p:sp>
      <p:sp>
        <p:nvSpPr>
          <p:cNvPr id="8" name="Rectangle 6"/>
          <p:cNvSpPr>
            <a:spLocks noChangeArrowheads="1"/>
          </p:cNvSpPr>
          <p:nvPr/>
        </p:nvSpPr>
        <p:spPr bwMode="auto">
          <a:xfrm>
            <a:off x="7164918" y="3279541"/>
            <a:ext cx="3166533" cy="705321"/>
          </a:xfrm>
          <a:prstGeom prst="rect">
            <a:avLst/>
          </a:prstGeom>
          <a:solidFill>
            <a:srgbClr val="FCD58E"/>
          </a:solidFill>
          <a:ln w="19050" algn="ctr">
            <a:solidFill>
              <a:schemeClr val="tx1"/>
            </a:solidFill>
            <a:miter lim="800000"/>
            <a:headEnd/>
            <a:tailEnd/>
          </a:ln>
          <a:effectLst/>
        </p:spPr>
        <p:txBody>
          <a:bodyPr lIns="90488" tIns="44450" rIns="90488" bIns="44450" anchor="ctr">
            <a:spAutoFit/>
          </a:bodyPr>
          <a:lstStyle/>
          <a:p>
            <a:pPr algn="ctr">
              <a:spcBef>
                <a:spcPct val="50000"/>
              </a:spcBef>
              <a:defRPr/>
            </a:pPr>
            <a:r>
              <a:rPr lang="en-US" sz="2000" dirty="0">
                <a:latin typeface="+mn-lt"/>
                <a:cs typeface="Arial" panose="020B0604020202020204" pitchFamily="34" charset="0"/>
              </a:rPr>
              <a:t>Continuous </a:t>
            </a:r>
            <a:r>
              <a:rPr lang="en-US" sz="2000" dirty="0">
                <a:latin typeface="Arial" panose="020B0604020202020204" pitchFamily="34" charset="0"/>
                <a:cs typeface="Arial" panose="020B0604020202020204" pitchFamily="34" charset="0"/>
              </a:rPr>
              <a:t>Probability Distributions</a:t>
            </a:r>
          </a:p>
        </p:txBody>
      </p:sp>
      <p:cxnSp>
        <p:nvCxnSpPr>
          <p:cNvPr id="6150" name="AutoShape 7"/>
          <p:cNvCxnSpPr>
            <a:cxnSpLocks noChangeShapeType="1"/>
            <a:stCxn id="6" idx="2"/>
            <a:endCxn id="7" idx="0"/>
          </p:cNvCxnSpPr>
          <p:nvPr/>
        </p:nvCxnSpPr>
        <p:spPr bwMode="auto">
          <a:xfrm rot="5400000">
            <a:off x="4655099" y="1714815"/>
            <a:ext cx="670944" cy="2458508"/>
          </a:xfrm>
          <a:prstGeom prst="bentConnector3">
            <a:avLst>
              <a:gd name="adj1" fmla="val 50000"/>
            </a:avLst>
          </a:prstGeom>
          <a:noFill/>
          <a:ln w="19050">
            <a:solidFill>
              <a:schemeClr val="tx1"/>
            </a:solidFill>
            <a:miter lim="800000"/>
            <a:headEnd/>
            <a:tailEnd/>
          </a:ln>
          <a:effectLst/>
        </p:spPr>
      </p:cxnSp>
      <p:cxnSp>
        <p:nvCxnSpPr>
          <p:cNvPr id="6151" name="AutoShape 8"/>
          <p:cNvCxnSpPr>
            <a:cxnSpLocks noChangeShapeType="1"/>
            <a:stCxn id="6" idx="2"/>
            <a:endCxn id="8" idx="0"/>
          </p:cNvCxnSpPr>
          <p:nvPr/>
        </p:nvCxnSpPr>
        <p:spPr bwMode="auto">
          <a:xfrm rot="16200000" flipH="1">
            <a:off x="7148533" y="1679889"/>
            <a:ext cx="670944" cy="2528360"/>
          </a:xfrm>
          <a:prstGeom prst="bentConnector3">
            <a:avLst>
              <a:gd name="adj1" fmla="val 50000"/>
            </a:avLst>
          </a:prstGeom>
          <a:noFill/>
          <a:ln w="19050">
            <a:solidFill>
              <a:schemeClr val="tx1"/>
            </a:solidFill>
            <a:miter lim="800000"/>
            <a:headEnd/>
            <a:tailEnd/>
          </a:ln>
          <a:effectLst/>
        </p:spPr>
      </p:cxnSp>
      <p:sp>
        <p:nvSpPr>
          <p:cNvPr id="6152" name="Line 9"/>
          <p:cNvSpPr>
            <a:spLocks noChangeShapeType="1"/>
          </p:cNvSpPr>
          <p:nvPr/>
        </p:nvSpPr>
        <p:spPr bwMode="auto">
          <a:xfrm>
            <a:off x="5253567" y="3124200"/>
            <a:ext cx="2117" cy="1588"/>
          </a:xfrm>
          <a:prstGeom prst="line">
            <a:avLst/>
          </a:prstGeom>
          <a:noFill/>
          <a:ln w="25400">
            <a:solidFill>
              <a:srgbClr val="CDCDCD"/>
            </a:solidFill>
            <a:round/>
            <a:headEnd/>
            <a:tailEnd/>
          </a:ln>
          <a:effectLst/>
        </p:spPr>
        <p:txBody>
          <a:bodyPr wrap="none" anchor="ctr"/>
          <a:lstStyle/>
          <a:p>
            <a:endParaRPr lang="en-US"/>
          </a:p>
        </p:txBody>
      </p:sp>
      <p:sp>
        <p:nvSpPr>
          <p:cNvPr id="6153" name="Line 10"/>
          <p:cNvSpPr>
            <a:spLocks noChangeShapeType="1"/>
          </p:cNvSpPr>
          <p:nvPr/>
        </p:nvSpPr>
        <p:spPr bwMode="auto">
          <a:xfrm>
            <a:off x="6798733" y="5257800"/>
            <a:ext cx="3869267" cy="1588"/>
          </a:xfrm>
          <a:prstGeom prst="line">
            <a:avLst/>
          </a:prstGeom>
          <a:noFill/>
          <a:ln w="38100">
            <a:solidFill>
              <a:schemeClr val="tx1"/>
            </a:solidFill>
            <a:miter lim="800000"/>
            <a:headEnd/>
            <a:tailEnd/>
          </a:ln>
          <a:effectLst/>
        </p:spPr>
        <p:txBody>
          <a:bodyPr wrap="none"/>
          <a:lstStyle/>
          <a:p>
            <a:endParaRPr lang="en-US"/>
          </a:p>
        </p:txBody>
      </p:sp>
      <p:sp>
        <p:nvSpPr>
          <p:cNvPr id="6154" name="Freeform 11"/>
          <p:cNvSpPr>
            <a:spLocks/>
          </p:cNvSpPr>
          <p:nvPr/>
        </p:nvSpPr>
        <p:spPr bwMode="auto">
          <a:xfrm>
            <a:off x="8729133" y="4419601"/>
            <a:ext cx="1854200" cy="766763"/>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6155" name="Freeform 12"/>
          <p:cNvSpPr>
            <a:spLocks/>
          </p:cNvSpPr>
          <p:nvPr/>
        </p:nvSpPr>
        <p:spPr bwMode="auto">
          <a:xfrm>
            <a:off x="6900334" y="4419601"/>
            <a:ext cx="1858433" cy="766763"/>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6156" name="Line 13"/>
          <p:cNvSpPr>
            <a:spLocks noChangeShapeType="1"/>
          </p:cNvSpPr>
          <p:nvPr/>
        </p:nvSpPr>
        <p:spPr bwMode="auto">
          <a:xfrm>
            <a:off x="1820333" y="5257800"/>
            <a:ext cx="3869267" cy="1588"/>
          </a:xfrm>
          <a:prstGeom prst="line">
            <a:avLst/>
          </a:prstGeom>
          <a:noFill/>
          <a:ln w="38100">
            <a:solidFill>
              <a:schemeClr val="tx1"/>
            </a:solidFill>
            <a:miter lim="800000"/>
            <a:headEnd/>
            <a:tailEnd/>
          </a:ln>
          <a:effectLst/>
        </p:spPr>
        <p:txBody>
          <a:bodyPr wrap="none"/>
          <a:lstStyle/>
          <a:p>
            <a:endParaRPr lang="en-US"/>
          </a:p>
        </p:txBody>
      </p:sp>
      <p:sp>
        <p:nvSpPr>
          <p:cNvPr id="6157" name="Line 14"/>
          <p:cNvSpPr>
            <a:spLocks noChangeShapeType="1"/>
          </p:cNvSpPr>
          <p:nvPr/>
        </p:nvSpPr>
        <p:spPr bwMode="auto">
          <a:xfrm>
            <a:off x="2226733" y="4953000"/>
            <a:ext cx="0" cy="304800"/>
          </a:xfrm>
          <a:prstGeom prst="line">
            <a:avLst/>
          </a:prstGeom>
          <a:noFill/>
          <a:ln w="38100">
            <a:solidFill>
              <a:srgbClr val="008000"/>
            </a:solidFill>
            <a:round/>
            <a:headEnd/>
            <a:tailEnd/>
          </a:ln>
          <a:effectLst/>
        </p:spPr>
        <p:txBody>
          <a:bodyPr lIns="90488" tIns="44450" rIns="90488" bIns="44450">
            <a:spAutoFit/>
          </a:bodyPr>
          <a:lstStyle/>
          <a:p>
            <a:endParaRPr lang="en-US"/>
          </a:p>
        </p:txBody>
      </p:sp>
      <p:sp>
        <p:nvSpPr>
          <p:cNvPr id="6158" name="Line 15"/>
          <p:cNvSpPr>
            <a:spLocks noChangeShapeType="1"/>
          </p:cNvSpPr>
          <p:nvPr/>
        </p:nvSpPr>
        <p:spPr bwMode="auto">
          <a:xfrm>
            <a:off x="2429933" y="4800600"/>
            <a:ext cx="0" cy="457200"/>
          </a:xfrm>
          <a:prstGeom prst="line">
            <a:avLst/>
          </a:prstGeom>
          <a:noFill/>
          <a:ln w="38100">
            <a:solidFill>
              <a:srgbClr val="008000"/>
            </a:solidFill>
            <a:round/>
            <a:headEnd/>
            <a:tailEnd/>
          </a:ln>
          <a:effectLst/>
        </p:spPr>
        <p:txBody>
          <a:bodyPr lIns="90488" tIns="44450" rIns="90488" bIns="44450">
            <a:spAutoFit/>
          </a:bodyPr>
          <a:lstStyle/>
          <a:p>
            <a:endParaRPr lang="en-US"/>
          </a:p>
        </p:txBody>
      </p:sp>
      <p:sp>
        <p:nvSpPr>
          <p:cNvPr id="6159" name="Line 16"/>
          <p:cNvSpPr>
            <a:spLocks noChangeShapeType="1"/>
          </p:cNvSpPr>
          <p:nvPr/>
        </p:nvSpPr>
        <p:spPr bwMode="auto">
          <a:xfrm>
            <a:off x="2633133" y="4343400"/>
            <a:ext cx="0" cy="914400"/>
          </a:xfrm>
          <a:prstGeom prst="line">
            <a:avLst/>
          </a:prstGeom>
          <a:noFill/>
          <a:ln w="38100">
            <a:solidFill>
              <a:srgbClr val="008000"/>
            </a:solidFill>
            <a:round/>
            <a:headEnd/>
            <a:tailEnd/>
          </a:ln>
          <a:effectLst/>
        </p:spPr>
        <p:txBody>
          <a:bodyPr lIns="90488" tIns="44450" rIns="90488" bIns="44450">
            <a:spAutoFit/>
          </a:bodyPr>
          <a:lstStyle/>
          <a:p>
            <a:endParaRPr lang="en-US"/>
          </a:p>
        </p:txBody>
      </p:sp>
      <p:sp>
        <p:nvSpPr>
          <p:cNvPr id="6160" name="Line 17"/>
          <p:cNvSpPr>
            <a:spLocks noChangeShapeType="1"/>
          </p:cNvSpPr>
          <p:nvPr/>
        </p:nvSpPr>
        <p:spPr bwMode="auto">
          <a:xfrm>
            <a:off x="2836333" y="4572000"/>
            <a:ext cx="0" cy="685800"/>
          </a:xfrm>
          <a:prstGeom prst="line">
            <a:avLst/>
          </a:prstGeom>
          <a:noFill/>
          <a:ln w="38100">
            <a:solidFill>
              <a:srgbClr val="008000"/>
            </a:solidFill>
            <a:round/>
            <a:headEnd/>
            <a:tailEnd/>
          </a:ln>
          <a:effectLst/>
        </p:spPr>
        <p:txBody>
          <a:bodyPr lIns="90488" tIns="44450" rIns="90488" bIns="44450">
            <a:spAutoFit/>
          </a:bodyPr>
          <a:lstStyle/>
          <a:p>
            <a:endParaRPr lang="en-US"/>
          </a:p>
        </p:txBody>
      </p:sp>
      <p:sp>
        <p:nvSpPr>
          <p:cNvPr id="6161" name="Line 18"/>
          <p:cNvSpPr>
            <a:spLocks noChangeShapeType="1"/>
          </p:cNvSpPr>
          <p:nvPr/>
        </p:nvSpPr>
        <p:spPr bwMode="auto">
          <a:xfrm>
            <a:off x="3039533" y="4419600"/>
            <a:ext cx="0" cy="838200"/>
          </a:xfrm>
          <a:prstGeom prst="line">
            <a:avLst/>
          </a:prstGeom>
          <a:noFill/>
          <a:ln w="38100">
            <a:solidFill>
              <a:srgbClr val="008000"/>
            </a:solidFill>
            <a:round/>
            <a:headEnd/>
            <a:tailEnd/>
          </a:ln>
          <a:effectLst/>
        </p:spPr>
        <p:txBody>
          <a:bodyPr lIns="90488" tIns="44450" rIns="90488" bIns="44450">
            <a:spAutoFit/>
          </a:bodyPr>
          <a:lstStyle/>
          <a:p>
            <a:endParaRPr lang="en-US"/>
          </a:p>
        </p:txBody>
      </p:sp>
      <p:sp>
        <p:nvSpPr>
          <p:cNvPr id="6162" name="Line 19"/>
          <p:cNvSpPr>
            <a:spLocks noChangeShapeType="1"/>
          </p:cNvSpPr>
          <p:nvPr/>
        </p:nvSpPr>
        <p:spPr bwMode="auto">
          <a:xfrm>
            <a:off x="3242733" y="4648200"/>
            <a:ext cx="0" cy="609600"/>
          </a:xfrm>
          <a:prstGeom prst="line">
            <a:avLst/>
          </a:prstGeom>
          <a:noFill/>
          <a:ln w="38100">
            <a:solidFill>
              <a:srgbClr val="008000"/>
            </a:solidFill>
            <a:round/>
            <a:headEnd/>
            <a:tailEnd/>
          </a:ln>
          <a:effectLst/>
        </p:spPr>
        <p:txBody>
          <a:bodyPr lIns="90488" tIns="44450" rIns="90488" bIns="44450">
            <a:spAutoFit/>
          </a:bodyPr>
          <a:lstStyle/>
          <a:p>
            <a:endParaRPr lang="en-US"/>
          </a:p>
        </p:txBody>
      </p:sp>
      <p:sp>
        <p:nvSpPr>
          <p:cNvPr id="6163" name="Line 20"/>
          <p:cNvSpPr>
            <a:spLocks noChangeShapeType="1"/>
          </p:cNvSpPr>
          <p:nvPr/>
        </p:nvSpPr>
        <p:spPr bwMode="auto">
          <a:xfrm>
            <a:off x="3445933" y="4800600"/>
            <a:ext cx="0" cy="457200"/>
          </a:xfrm>
          <a:prstGeom prst="line">
            <a:avLst/>
          </a:prstGeom>
          <a:noFill/>
          <a:ln w="38100">
            <a:solidFill>
              <a:srgbClr val="008000"/>
            </a:solidFill>
            <a:round/>
            <a:headEnd/>
            <a:tailEnd/>
          </a:ln>
          <a:effectLst/>
        </p:spPr>
        <p:txBody>
          <a:bodyPr lIns="90488" tIns="44450" rIns="90488" bIns="44450">
            <a:spAutoFit/>
          </a:bodyPr>
          <a:lstStyle/>
          <a:p>
            <a:endParaRPr lang="en-US"/>
          </a:p>
        </p:txBody>
      </p:sp>
      <p:sp>
        <p:nvSpPr>
          <p:cNvPr id="6164" name="Line 21"/>
          <p:cNvSpPr>
            <a:spLocks noChangeShapeType="1"/>
          </p:cNvSpPr>
          <p:nvPr/>
        </p:nvSpPr>
        <p:spPr bwMode="auto">
          <a:xfrm>
            <a:off x="3649133" y="4876800"/>
            <a:ext cx="0" cy="381000"/>
          </a:xfrm>
          <a:prstGeom prst="line">
            <a:avLst/>
          </a:prstGeom>
          <a:noFill/>
          <a:ln w="38100">
            <a:solidFill>
              <a:srgbClr val="008000"/>
            </a:solidFill>
            <a:round/>
            <a:headEnd/>
            <a:tailEnd/>
          </a:ln>
          <a:effectLst/>
        </p:spPr>
        <p:txBody>
          <a:bodyPr lIns="90488" tIns="44450" rIns="90488" bIns="44450">
            <a:spAutoFit/>
          </a:bodyPr>
          <a:lstStyle/>
          <a:p>
            <a:endParaRPr lang="en-US"/>
          </a:p>
        </p:txBody>
      </p:sp>
      <p:sp>
        <p:nvSpPr>
          <p:cNvPr id="6165" name="Line 22"/>
          <p:cNvSpPr>
            <a:spLocks noChangeShapeType="1"/>
          </p:cNvSpPr>
          <p:nvPr/>
        </p:nvSpPr>
        <p:spPr bwMode="auto">
          <a:xfrm>
            <a:off x="4665133" y="5029200"/>
            <a:ext cx="0" cy="228600"/>
          </a:xfrm>
          <a:prstGeom prst="line">
            <a:avLst/>
          </a:prstGeom>
          <a:noFill/>
          <a:ln w="38100">
            <a:solidFill>
              <a:srgbClr val="008000"/>
            </a:solidFill>
            <a:round/>
            <a:headEnd/>
            <a:tailEnd/>
          </a:ln>
          <a:effectLst/>
        </p:spPr>
        <p:txBody>
          <a:bodyPr lIns="90488" tIns="44450" rIns="90488" bIns="44450">
            <a:spAutoFit/>
          </a:bodyPr>
          <a:lstStyle/>
          <a:p>
            <a:endParaRPr lang="en-US"/>
          </a:p>
        </p:txBody>
      </p:sp>
      <p:sp>
        <p:nvSpPr>
          <p:cNvPr id="6166" name="Line 23"/>
          <p:cNvSpPr>
            <a:spLocks noChangeShapeType="1"/>
          </p:cNvSpPr>
          <p:nvPr/>
        </p:nvSpPr>
        <p:spPr bwMode="auto">
          <a:xfrm>
            <a:off x="4969933" y="5105400"/>
            <a:ext cx="0" cy="152400"/>
          </a:xfrm>
          <a:prstGeom prst="line">
            <a:avLst/>
          </a:prstGeom>
          <a:noFill/>
          <a:ln w="38100">
            <a:solidFill>
              <a:srgbClr val="008000"/>
            </a:solidFill>
            <a:round/>
            <a:headEnd/>
            <a:tailEnd/>
          </a:ln>
          <a:effectLst/>
        </p:spPr>
        <p:txBody>
          <a:bodyPr lIns="90488" tIns="44450" rIns="90488" bIns="44450">
            <a:spAutoFit/>
          </a:bodyPr>
          <a:lstStyle/>
          <a:p>
            <a:endParaRPr lang="en-US"/>
          </a:p>
        </p:txBody>
      </p:sp>
      <p:sp>
        <p:nvSpPr>
          <p:cNvPr id="6167" name="Line 24"/>
          <p:cNvSpPr>
            <a:spLocks noChangeShapeType="1"/>
          </p:cNvSpPr>
          <p:nvPr/>
        </p:nvSpPr>
        <p:spPr bwMode="auto">
          <a:xfrm>
            <a:off x="4258733" y="5029200"/>
            <a:ext cx="0" cy="228600"/>
          </a:xfrm>
          <a:prstGeom prst="line">
            <a:avLst/>
          </a:prstGeom>
          <a:noFill/>
          <a:ln w="38100">
            <a:solidFill>
              <a:srgbClr val="008000"/>
            </a:solidFill>
            <a:round/>
            <a:headEnd/>
            <a:tailEnd/>
          </a:ln>
          <a:effectLst/>
        </p:spPr>
        <p:txBody>
          <a:bodyPr lIns="90488" tIns="44450" rIns="90488" bIns="44450">
            <a:spAutoFit/>
          </a:bodyPr>
          <a:lstStyle/>
          <a:p>
            <a:endParaRPr lang="en-US"/>
          </a:p>
        </p:txBody>
      </p:sp>
      <p:sp>
        <p:nvSpPr>
          <p:cNvPr id="6168" name="Line 25"/>
          <p:cNvSpPr>
            <a:spLocks noChangeShapeType="1"/>
          </p:cNvSpPr>
          <p:nvPr/>
        </p:nvSpPr>
        <p:spPr bwMode="auto">
          <a:xfrm>
            <a:off x="3852333" y="4876800"/>
            <a:ext cx="0" cy="381000"/>
          </a:xfrm>
          <a:prstGeom prst="line">
            <a:avLst/>
          </a:prstGeom>
          <a:noFill/>
          <a:ln w="38100">
            <a:solidFill>
              <a:srgbClr val="008000"/>
            </a:solidFill>
            <a:round/>
            <a:headEnd/>
            <a:tailEnd/>
          </a:ln>
          <a:effectLst/>
        </p:spPr>
        <p:txBody>
          <a:bodyPr lIns="90488" tIns="44450" rIns="90488" bIns="44450">
            <a:spAutoFit/>
          </a:bodyPr>
          <a:lstStyle/>
          <a:p>
            <a:endParaRPr lang="en-US"/>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838200" y="76200"/>
            <a:ext cx="10515600" cy="914400"/>
          </a:xfrm>
        </p:spPr>
        <p:txBody>
          <a:bodyPr/>
          <a:lstStyle/>
          <a:p>
            <a:r>
              <a:rPr lang="en-US" smtClean="0"/>
              <a:t>Discrete Random Variables</a:t>
            </a:r>
          </a:p>
        </p:txBody>
      </p:sp>
      <p:sp>
        <p:nvSpPr>
          <p:cNvPr id="7171" name="Content Placeholder 2"/>
          <p:cNvSpPr>
            <a:spLocks noGrp="1"/>
          </p:cNvSpPr>
          <p:nvPr>
            <p:ph idx="1"/>
          </p:nvPr>
        </p:nvSpPr>
        <p:spPr>
          <a:xfrm>
            <a:off x="711200" y="1295400"/>
            <a:ext cx="10972800" cy="4525963"/>
          </a:xfrm>
        </p:spPr>
        <p:txBody>
          <a:bodyPr/>
          <a:lstStyle/>
          <a:p>
            <a:pPr>
              <a:spcBef>
                <a:spcPts val="1800"/>
              </a:spcBef>
            </a:pPr>
            <a:r>
              <a:rPr lang="en-US" sz="2800" b="1" smtClean="0"/>
              <a:t>Discrete random variables </a:t>
            </a:r>
            <a:r>
              <a:rPr lang="en-US" sz="2800" smtClean="0"/>
              <a:t>have outcomes that typically take on whole numbers as a result of conducting an experiment</a:t>
            </a:r>
          </a:p>
          <a:p>
            <a:pPr>
              <a:spcBef>
                <a:spcPts val="1800"/>
              </a:spcBef>
            </a:pPr>
            <a:r>
              <a:rPr lang="en-US" sz="2800" b="1" smtClean="0"/>
              <a:t>Continuous random variables </a:t>
            </a:r>
            <a:r>
              <a:rPr lang="en-US" sz="2800" smtClean="0"/>
              <a:t>have outcomes that take on any numerical value as a result of conducting an experiment</a:t>
            </a:r>
          </a:p>
        </p:txBody>
      </p:sp>
      <p:sp>
        <p:nvSpPr>
          <p:cNvPr id="6" name="Rectangle 4"/>
          <p:cNvSpPr>
            <a:spLocks noChangeArrowheads="1"/>
          </p:cNvSpPr>
          <p:nvPr/>
        </p:nvSpPr>
        <p:spPr bwMode="auto">
          <a:xfrm>
            <a:off x="2946400" y="4138614"/>
            <a:ext cx="5994400" cy="706437"/>
          </a:xfrm>
          <a:prstGeom prst="rect">
            <a:avLst/>
          </a:prstGeom>
          <a:solidFill>
            <a:srgbClr val="F7F7A7"/>
          </a:solidFill>
          <a:ln w="19050" algn="ctr">
            <a:solidFill>
              <a:schemeClr val="tx1"/>
            </a:solidFill>
            <a:miter lim="800000"/>
            <a:headEnd/>
            <a:tailEnd/>
          </a:ln>
          <a:effectLst/>
        </p:spPr>
        <p:txBody>
          <a:bodyPr lIns="90488" tIns="44450" rIns="90488" bIns="44450" anchor="ctr">
            <a:spAutoFit/>
          </a:bodyPr>
          <a:lstStyle/>
          <a:p>
            <a:pPr algn="ctr">
              <a:spcBef>
                <a:spcPct val="50000"/>
              </a:spcBef>
              <a:defRPr/>
            </a:pPr>
            <a:r>
              <a:rPr lang="en-US" sz="2000" dirty="0">
                <a:latin typeface="Arial" panose="020B0604020202020204" pitchFamily="34" charset="0"/>
                <a:cs typeface="Arial" panose="020B0604020202020204" pitchFamily="34" charset="0"/>
              </a:rPr>
              <a:t>How many data values can be found in a specific interval?</a:t>
            </a:r>
            <a:endParaRPr lang="en-US" sz="2000" dirty="0">
              <a:latin typeface="+mn-lt"/>
              <a:cs typeface="Arial" panose="020B0604020202020204" pitchFamily="34" charset="0"/>
            </a:endParaRPr>
          </a:p>
        </p:txBody>
      </p:sp>
      <p:sp>
        <p:nvSpPr>
          <p:cNvPr id="7" name="Rectangle 5"/>
          <p:cNvSpPr>
            <a:spLocks noChangeArrowheads="1"/>
          </p:cNvSpPr>
          <p:nvPr/>
        </p:nvSpPr>
        <p:spPr bwMode="auto">
          <a:xfrm>
            <a:off x="304800" y="5284789"/>
            <a:ext cx="4978400" cy="858837"/>
          </a:xfrm>
          <a:prstGeom prst="rect">
            <a:avLst/>
          </a:prstGeom>
          <a:solidFill>
            <a:srgbClr val="CCE9AD"/>
          </a:solidFill>
          <a:ln w="19050" algn="ctr">
            <a:solidFill>
              <a:schemeClr val="tx1"/>
            </a:solidFill>
            <a:miter lim="800000"/>
            <a:headEnd/>
            <a:tailEnd/>
          </a:ln>
          <a:effectLst/>
        </p:spPr>
        <p:txBody>
          <a:bodyPr lIns="90488" tIns="44450" rIns="90488" bIns="44450" anchor="ctr">
            <a:spAutoFit/>
          </a:bodyPr>
          <a:lstStyle/>
          <a:p>
            <a:pPr algn="ctr">
              <a:spcBef>
                <a:spcPct val="50000"/>
              </a:spcBef>
              <a:defRPr/>
            </a:pPr>
            <a:r>
              <a:rPr lang="en-US" sz="2000" dirty="0">
                <a:latin typeface="+mn-lt"/>
                <a:cs typeface="Arial" panose="020B0604020202020204" pitchFamily="34" charset="0"/>
              </a:rPr>
              <a:t>Discrete </a:t>
            </a:r>
            <a:r>
              <a:rPr lang="en-US" sz="2000" dirty="0">
                <a:latin typeface="Arial" panose="020B0604020202020204" pitchFamily="34" charset="0"/>
                <a:cs typeface="Arial" panose="020B0604020202020204" pitchFamily="34" charset="0"/>
              </a:rPr>
              <a:t>Random Variables</a:t>
            </a:r>
          </a:p>
          <a:p>
            <a:pPr marL="342900" indent="-342900" algn="ctr">
              <a:spcBef>
                <a:spcPct val="50000"/>
              </a:spcBef>
              <a:buFont typeface="Arial" panose="020B0604020202020204" pitchFamily="34" charset="0"/>
              <a:buChar char="•"/>
              <a:defRPr/>
            </a:pPr>
            <a:r>
              <a:rPr lang="en-US" sz="2000" dirty="0">
                <a:latin typeface="Arial" panose="020B0604020202020204" pitchFamily="34" charset="0"/>
                <a:cs typeface="Arial" panose="020B0604020202020204" pitchFamily="34" charset="0"/>
              </a:rPr>
              <a:t>a finite number of values </a:t>
            </a:r>
          </a:p>
        </p:txBody>
      </p:sp>
      <p:sp>
        <p:nvSpPr>
          <p:cNvPr id="8" name="Rectangle 6"/>
          <p:cNvSpPr>
            <a:spLocks noChangeArrowheads="1"/>
          </p:cNvSpPr>
          <p:nvPr/>
        </p:nvSpPr>
        <p:spPr bwMode="auto">
          <a:xfrm>
            <a:off x="6360584" y="5284789"/>
            <a:ext cx="5425016" cy="858837"/>
          </a:xfrm>
          <a:prstGeom prst="rect">
            <a:avLst/>
          </a:prstGeom>
          <a:solidFill>
            <a:srgbClr val="FCD58E"/>
          </a:solidFill>
          <a:ln w="19050" algn="ctr">
            <a:solidFill>
              <a:schemeClr val="tx1"/>
            </a:solidFill>
            <a:miter lim="800000"/>
            <a:headEnd/>
            <a:tailEnd/>
          </a:ln>
          <a:effectLst/>
        </p:spPr>
        <p:txBody>
          <a:bodyPr lIns="90488" tIns="44450" rIns="90488" bIns="44450" anchor="ctr">
            <a:spAutoFit/>
          </a:bodyPr>
          <a:lstStyle/>
          <a:p>
            <a:pPr algn="ctr">
              <a:spcBef>
                <a:spcPct val="50000"/>
              </a:spcBef>
              <a:defRPr/>
            </a:pPr>
            <a:r>
              <a:rPr lang="en-US" sz="2000" dirty="0">
                <a:latin typeface="+mn-lt"/>
                <a:cs typeface="Arial" panose="020B0604020202020204" pitchFamily="34" charset="0"/>
              </a:rPr>
              <a:t>Continuous </a:t>
            </a:r>
            <a:r>
              <a:rPr lang="en-US" sz="2000" dirty="0">
                <a:latin typeface="Arial" panose="020B0604020202020204" pitchFamily="34" charset="0"/>
                <a:cs typeface="Arial" panose="020B0604020202020204" pitchFamily="34" charset="0"/>
              </a:rPr>
              <a:t>Random Variables</a:t>
            </a:r>
          </a:p>
          <a:p>
            <a:pPr marL="342900" indent="-342900" algn="ctr">
              <a:spcBef>
                <a:spcPct val="50000"/>
              </a:spcBef>
              <a:buFont typeface="Arial" panose="020B0604020202020204" pitchFamily="34" charset="0"/>
              <a:buChar char="•"/>
              <a:defRPr/>
            </a:pPr>
            <a:r>
              <a:rPr lang="en-US" sz="2000" dirty="0">
                <a:latin typeface="Arial" panose="020B0604020202020204" pitchFamily="34" charset="0"/>
                <a:cs typeface="Arial" panose="020B0604020202020204" pitchFamily="34" charset="0"/>
              </a:rPr>
              <a:t>an infinite number of outcomes</a:t>
            </a:r>
          </a:p>
        </p:txBody>
      </p:sp>
      <p:cxnSp>
        <p:nvCxnSpPr>
          <p:cNvPr id="7175" name="AutoShape 8"/>
          <p:cNvCxnSpPr>
            <a:cxnSpLocks noChangeShapeType="1"/>
            <a:stCxn id="6" idx="2"/>
            <a:endCxn id="8" idx="0"/>
          </p:cNvCxnSpPr>
          <p:nvPr/>
        </p:nvCxnSpPr>
        <p:spPr bwMode="auto">
          <a:xfrm rot="16200000" flipH="1">
            <a:off x="7287948" y="3500703"/>
            <a:ext cx="439738" cy="3128433"/>
          </a:xfrm>
          <a:prstGeom prst="bentConnector3">
            <a:avLst>
              <a:gd name="adj1" fmla="val 50000"/>
            </a:avLst>
          </a:prstGeom>
          <a:noFill/>
          <a:ln w="19050">
            <a:solidFill>
              <a:schemeClr val="tx1"/>
            </a:solidFill>
            <a:miter lim="800000"/>
            <a:headEnd/>
            <a:tailEnd/>
          </a:ln>
          <a:effectLst/>
        </p:spPr>
      </p:cxnSp>
      <p:sp>
        <p:nvSpPr>
          <p:cNvPr id="7176" name="Line 9"/>
          <p:cNvSpPr>
            <a:spLocks noChangeShapeType="1"/>
          </p:cNvSpPr>
          <p:nvPr/>
        </p:nvSpPr>
        <p:spPr bwMode="auto">
          <a:xfrm>
            <a:off x="4855634" y="5205414"/>
            <a:ext cx="2117" cy="1587"/>
          </a:xfrm>
          <a:prstGeom prst="line">
            <a:avLst/>
          </a:prstGeom>
          <a:noFill/>
          <a:ln w="25400">
            <a:solidFill>
              <a:srgbClr val="CDCDCD"/>
            </a:solidFill>
            <a:round/>
            <a:headEnd/>
            <a:tailEnd/>
          </a:ln>
          <a:effectLst/>
        </p:spPr>
        <p:txBody>
          <a:bodyPr wrap="none" anchor="ctr"/>
          <a:lstStyle/>
          <a:p>
            <a:endParaRPr lang="en-US"/>
          </a:p>
        </p:txBody>
      </p:sp>
      <p:cxnSp>
        <p:nvCxnSpPr>
          <p:cNvPr id="7177" name="AutoShape 8"/>
          <p:cNvCxnSpPr>
            <a:cxnSpLocks noChangeShapeType="1"/>
            <a:stCxn id="6" idx="2"/>
            <a:endCxn id="7" idx="0"/>
          </p:cNvCxnSpPr>
          <p:nvPr/>
        </p:nvCxnSpPr>
        <p:spPr bwMode="auto">
          <a:xfrm rot="5400000">
            <a:off x="4148931" y="3490119"/>
            <a:ext cx="439738" cy="3149600"/>
          </a:xfrm>
          <a:prstGeom prst="bentConnector3">
            <a:avLst>
              <a:gd name="adj1" fmla="val 50000"/>
            </a:avLst>
          </a:prstGeom>
          <a:noFill/>
          <a:ln w="19050">
            <a:solidFill>
              <a:schemeClr val="tx1"/>
            </a:solidFill>
            <a:miter lim="800000"/>
            <a:headEnd/>
            <a:tailEnd/>
          </a:ln>
          <a:effectLst/>
        </p:spPr>
      </p:cxn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246" y="225778"/>
            <a:ext cx="8596668" cy="1320800"/>
          </a:xfrm>
        </p:spPr>
        <p:txBody>
          <a:bodyPr/>
          <a:lstStyle/>
          <a:p>
            <a:pPr lvl="0" algn="ctr" defTabSz="685800" fontAlgn="base">
              <a:lnSpc>
                <a:spcPct val="90000"/>
              </a:lnSpc>
              <a:spcAft>
                <a:spcPct val="0"/>
              </a:spcAft>
              <a:defRPr/>
            </a:pPr>
            <a:r>
              <a:rPr lang="en-US" b="1" dirty="0" smtClean="0"/>
              <a:t>Random Variables</a:t>
            </a:r>
            <a:endParaRPr lang="en-US" b="1" dirty="0" smtClean="0">
              <a:solidFill>
                <a:srgbClr val="00B050"/>
              </a:solidFill>
            </a:endParaRPr>
          </a:p>
        </p:txBody>
      </p:sp>
      <p:sp>
        <p:nvSpPr>
          <p:cNvPr id="3" name="Content Placeholder 2"/>
          <p:cNvSpPr>
            <a:spLocks noGrp="1"/>
          </p:cNvSpPr>
          <p:nvPr>
            <p:ph idx="1"/>
          </p:nvPr>
        </p:nvSpPr>
        <p:spPr>
          <a:xfrm>
            <a:off x="270933" y="1038578"/>
            <a:ext cx="11751734" cy="5384800"/>
          </a:xfrm>
        </p:spPr>
        <p:txBody>
          <a:bodyPr>
            <a:normAutofit/>
          </a:bodyPr>
          <a:lstStyle/>
          <a:p>
            <a:pPr marL="57150" indent="0">
              <a:buNone/>
            </a:pPr>
            <a:r>
              <a:rPr lang="en-US" sz="2400" dirty="0" smtClean="0">
                <a:solidFill>
                  <a:schemeClr val="tx1"/>
                </a:solidFill>
              </a:rPr>
              <a:t>Suppose Table 5.1 gives the frequency and relative frequency distributions of the number of vehicles owned by all 2000 families living in a small town.</a:t>
            </a:r>
          </a:p>
          <a:p>
            <a:pPr marL="57150" indent="0">
              <a:buNone/>
            </a:pPr>
            <a:endParaRPr lang="en-US" sz="2400" dirty="0" smtClean="0">
              <a:solidFill>
                <a:schemeClr val="tx1"/>
              </a:solidFill>
            </a:endParaRPr>
          </a:p>
          <a:p>
            <a:pPr marL="57150" indent="0">
              <a:buNone/>
            </a:pPr>
            <a:endParaRPr lang="en-US" sz="2400" dirty="0" smtClean="0">
              <a:solidFill>
                <a:schemeClr val="tx1"/>
              </a:solidFill>
            </a:endParaRPr>
          </a:p>
          <a:p>
            <a:pPr marL="57150" indent="0">
              <a:buNone/>
            </a:pPr>
            <a:endParaRPr lang="en-US" sz="2400" dirty="0" smtClean="0">
              <a:solidFill>
                <a:schemeClr val="tx1"/>
              </a:solidFill>
            </a:endParaRPr>
          </a:p>
          <a:p>
            <a:pPr marL="57150" indent="0">
              <a:buNone/>
            </a:pPr>
            <a:endParaRPr lang="en-US" sz="2400" dirty="0" smtClean="0">
              <a:solidFill>
                <a:schemeClr val="tx1"/>
              </a:solidFill>
            </a:endParaRPr>
          </a:p>
          <a:p>
            <a:pPr marL="57150" indent="0">
              <a:buNone/>
            </a:pPr>
            <a:endParaRPr lang="en-US" sz="2400" dirty="0" smtClean="0">
              <a:solidFill>
                <a:schemeClr val="tx1"/>
              </a:solidFill>
            </a:endParaRPr>
          </a:p>
          <a:p>
            <a:pPr marL="57150" indent="0">
              <a:buNone/>
            </a:pPr>
            <a:endParaRPr lang="en-US" sz="2400" dirty="0" smtClean="0">
              <a:solidFill>
                <a:schemeClr val="tx1"/>
              </a:solidFill>
            </a:endParaRPr>
          </a:p>
          <a:p>
            <a:endParaRPr lang="en-US" sz="2400" dirty="0" smtClean="0">
              <a:solidFill>
                <a:schemeClr val="tx1"/>
              </a:solidFill>
            </a:endParaRPr>
          </a:p>
          <a:p>
            <a:pPr>
              <a:buNone/>
            </a:pPr>
            <a:r>
              <a:rPr lang="en-US" sz="2400" dirty="0" smtClean="0">
                <a:solidFill>
                  <a:schemeClr val="tx1"/>
                </a:solidFill>
              </a:rPr>
              <a:t>Suppose one family is randomly selected from this population. The process of </a:t>
            </a:r>
          </a:p>
          <a:p>
            <a:pPr>
              <a:buNone/>
            </a:pPr>
            <a:r>
              <a:rPr lang="en-US" sz="2400" dirty="0" smtClean="0">
                <a:solidFill>
                  <a:schemeClr val="tx1"/>
                </a:solidFill>
              </a:rPr>
              <a:t>randomly selecting a family is called a </a:t>
            </a:r>
            <a:r>
              <a:rPr lang="en-US" sz="2400" b="1" i="1" dirty="0" smtClean="0">
                <a:solidFill>
                  <a:schemeClr val="tx1"/>
                </a:solidFill>
              </a:rPr>
              <a:t>random or chance experiment.</a:t>
            </a:r>
            <a:endParaRPr lang="en-US" sz="2400" b="1" dirty="0" smtClean="0">
              <a:solidFill>
                <a:schemeClr val="tx1"/>
              </a:solidFill>
            </a:endParaRPr>
          </a:p>
          <a:p>
            <a:pPr marL="57150" indent="0">
              <a:buNone/>
            </a:pPr>
            <a:endParaRPr lang="en-US" sz="2400" dirty="0" smtClean="0">
              <a:solidFill>
                <a:schemeClr val="tx1"/>
              </a:solidFill>
            </a:endParaRPr>
          </a:p>
          <a:p>
            <a:pPr marL="57150" indent="0">
              <a:buNone/>
            </a:pPr>
            <a:endParaRPr lang="en-US" sz="2400" dirty="0" smtClean="0">
              <a:solidFill>
                <a:schemeClr val="tx1"/>
              </a:solidFill>
            </a:endParaRPr>
          </a:p>
        </p:txBody>
      </p:sp>
      <p:pic>
        <p:nvPicPr>
          <p:cNvPr id="1026" name="Picture 2"/>
          <p:cNvPicPr>
            <a:picLocks noChangeAspect="1" noChangeArrowheads="1"/>
          </p:cNvPicPr>
          <p:nvPr/>
        </p:nvPicPr>
        <p:blipFill>
          <a:blip r:embed="rId3" cstate="print"/>
          <a:srcRect/>
          <a:stretch>
            <a:fillRect/>
          </a:stretch>
        </p:blipFill>
        <p:spPr bwMode="auto">
          <a:xfrm>
            <a:off x="2938286" y="2111375"/>
            <a:ext cx="5886450" cy="2838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246" y="225778"/>
            <a:ext cx="8596668" cy="1320800"/>
          </a:xfrm>
        </p:spPr>
        <p:txBody>
          <a:bodyPr/>
          <a:lstStyle/>
          <a:p>
            <a:pPr lvl="0" algn="ctr" defTabSz="685800" fontAlgn="base">
              <a:lnSpc>
                <a:spcPct val="90000"/>
              </a:lnSpc>
              <a:spcAft>
                <a:spcPct val="0"/>
              </a:spcAft>
              <a:defRPr/>
            </a:pPr>
            <a:r>
              <a:rPr lang="en-US" b="1" dirty="0" smtClean="0"/>
              <a:t>Random Variables</a:t>
            </a:r>
            <a:endParaRPr lang="en-US" b="1" dirty="0" smtClean="0">
              <a:solidFill>
                <a:srgbClr val="00B050"/>
              </a:solidFill>
            </a:endParaRPr>
          </a:p>
        </p:txBody>
      </p:sp>
      <p:sp>
        <p:nvSpPr>
          <p:cNvPr id="3" name="Content Placeholder 2"/>
          <p:cNvSpPr>
            <a:spLocks noGrp="1"/>
          </p:cNvSpPr>
          <p:nvPr>
            <p:ph idx="1"/>
          </p:nvPr>
        </p:nvSpPr>
        <p:spPr>
          <a:xfrm>
            <a:off x="270933" y="1038578"/>
            <a:ext cx="11751734" cy="5384800"/>
          </a:xfrm>
        </p:spPr>
        <p:txBody>
          <a:bodyPr>
            <a:normAutofit/>
          </a:bodyPr>
          <a:lstStyle/>
          <a:p>
            <a:pPr>
              <a:buNone/>
            </a:pPr>
            <a:r>
              <a:rPr lang="en-US" sz="2400" dirty="0" smtClean="0">
                <a:solidFill>
                  <a:schemeClr val="tx1"/>
                </a:solidFill>
              </a:rPr>
              <a:t>Let </a:t>
            </a:r>
            <a:r>
              <a:rPr lang="en-US" sz="2400" i="1" dirty="0" smtClean="0">
                <a:solidFill>
                  <a:schemeClr val="tx1"/>
                </a:solidFill>
              </a:rPr>
              <a:t>x denote the number of vehicles </a:t>
            </a:r>
            <a:r>
              <a:rPr lang="en-US" sz="2400" dirty="0" smtClean="0">
                <a:solidFill>
                  <a:schemeClr val="tx1"/>
                </a:solidFill>
              </a:rPr>
              <a:t>owned by the selected family. Then </a:t>
            </a:r>
            <a:r>
              <a:rPr lang="en-US" sz="2400" i="1" dirty="0" smtClean="0">
                <a:solidFill>
                  <a:schemeClr val="tx1"/>
                </a:solidFill>
              </a:rPr>
              <a:t>x can assume any of the five possible values (0, 1, 2,</a:t>
            </a:r>
            <a:r>
              <a:rPr lang="en-US" sz="2400" dirty="0" smtClean="0">
                <a:solidFill>
                  <a:schemeClr val="tx1"/>
                </a:solidFill>
              </a:rPr>
              <a:t>3, and 4) listed in the first column of Table 5.1. </a:t>
            </a:r>
          </a:p>
          <a:p>
            <a:pPr>
              <a:buNone/>
            </a:pPr>
            <a:endParaRPr lang="en-US" sz="2400" dirty="0" smtClean="0">
              <a:solidFill>
                <a:schemeClr val="tx1"/>
              </a:solidFill>
            </a:endParaRPr>
          </a:p>
          <a:p>
            <a:pPr>
              <a:buNone/>
            </a:pPr>
            <a:r>
              <a:rPr lang="en-US" sz="2400" dirty="0" smtClean="0">
                <a:solidFill>
                  <a:schemeClr val="tx1"/>
                </a:solidFill>
              </a:rPr>
              <a:t>The value assumed by </a:t>
            </a:r>
            <a:r>
              <a:rPr lang="en-US" sz="2400" i="1" dirty="0" smtClean="0">
                <a:solidFill>
                  <a:schemeClr val="tx1"/>
                </a:solidFill>
              </a:rPr>
              <a:t>x depends on which family </a:t>
            </a:r>
            <a:r>
              <a:rPr lang="en-US" sz="2400" dirty="0" smtClean="0">
                <a:solidFill>
                  <a:schemeClr val="tx1"/>
                </a:solidFill>
              </a:rPr>
              <a:t>is selected. Thus, this value  depends on the outcome of a random experiment. </a:t>
            </a:r>
          </a:p>
          <a:p>
            <a:pPr>
              <a:buNone/>
            </a:pPr>
            <a:endParaRPr lang="en-US" sz="2400" dirty="0" smtClean="0">
              <a:solidFill>
                <a:schemeClr val="tx1"/>
              </a:solidFill>
            </a:endParaRPr>
          </a:p>
          <a:p>
            <a:pPr>
              <a:buNone/>
            </a:pPr>
            <a:r>
              <a:rPr lang="en-US" sz="2400" dirty="0" smtClean="0">
                <a:solidFill>
                  <a:schemeClr val="tx1"/>
                </a:solidFill>
              </a:rPr>
              <a:t>Consequently, </a:t>
            </a:r>
            <a:r>
              <a:rPr lang="en-US" sz="2400" i="1" dirty="0" smtClean="0">
                <a:solidFill>
                  <a:schemeClr val="tx1"/>
                </a:solidFill>
              </a:rPr>
              <a:t>x is called a </a:t>
            </a:r>
            <a:r>
              <a:rPr lang="en-US" sz="2400" b="1" i="1" dirty="0" smtClean="0">
                <a:solidFill>
                  <a:schemeClr val="tx1"/>
                </a:solidFill>
              </a:rPr>
              <a:t>random variable or a chance variable.</a:t>
            </a:r>
          </a:p>
          <a:p>
            <a:pPr>
              <a:buNone/>
            </a:pPr>
            <a:endParaRPr lang="en-US" sz="2400" b="1" i="1" dirty="0" smtClean="0">
              <a:solidFill>
                <a:schemeClr val="tx1"/>
              </a:solidFill>
            </a:endParaRPr>
          </a:p>
          <a:p>
            <a:pPr>
              <a:buNone/>
            </a:pPr>
            <a:r>
              <a:rPr lang="en-US" sz="2400" dirty="0" smtClean="0">
                <a:solidFill>
                  <a:schemeClr val="tx1"/>
                </a:solidFill>
              </a:rPr>
              <a:t>A random variable that assumes countable values is called a </a:t>
            </a:r>
            <a:r>
              <a:rPr lang="en-US" sz="2400" b="1" dirty="0" smtClean="0">
                <a:solidFill>
                  <a:schemeClr val="tx1"/>
                </a:solidFill>
              </a:rPr>
              <a:t>discrete random variable.</a:t>
            </a:r>
          </a:p>
          <a:p>
            <a:pPr marL="57150" indent="0">
              <a:buNone/>
            </a:pPr>
            <a:endParaRPr lang="en-US" sz="2400" dirty="0" smtClean="0">
              <a:solidFill>
                <a:schemeClr val="tx1"/>
              </a:solidFill>
            </a:endParaRP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04800" y="76200"/>
            <a:ext cx="11684000" cy="990600"/>
          </a:xfrm>
        </p:spPr>
        <p:txBody>
          <a:bodyPr>
            <a:normAutofit/>
          </a:bodyPr>
          <a:lstStyle/>
          <a:p>
            <a:pPr>
              <a:defRPr/>
            </a:pPr>
            <a:r>
              <a:rPr lang="en-US" dirty="0" smtClean="0"/>
              <a:t>Rules for Discrete Probability Distributions</a:t>
            </a:r>
          </a:p>
        </p:txBody>
      </p:sp>
      <p:sp>
        <p:nvSpPr>
          <p:cNvPr id="8195" name="Content Placeholder 2"/>
          <p:cNvSpPr>
            <a:spLocks noGrp="1"/>
          </p:cNvSpPr>
          <p:nvPr>
            <p:ph idx="1"/>
          </p:nvPr>
        </p:nvSpPr>
        <p:spPr>
          <a:xfrm>
            <a:off x="677334" y="1117601"/>
            <a:ext cx="10826044" cy="4923762"/>
          </a:xfrm>
        </p:spPr>
        <p:txBody>
          <a:bodyPr>
            <a:normAutofit/>
          </a:bodyPr>
          <a:lstStyle/>
          <a:p>
            <a:pPr>
              <a:spcAft>
                <a:spcPts val="1200"/>
              </a:spcAft>
              <a:buNone/>
            </a:pPr>
            <a:r>
              <a:rPr lang="en-US" sz="2400" dirty="0" smtClean="0">
                <a:solidFill>
                  <a:schemeClr val="tx1"/>
                </a:solidFill>
              </a:rPr>
              <a:t>A </a:t>
            </a:r>
            <a:r>
              <a:rPr lang="en-US" sz="2400" b="1" dirty="0" smtClean="0">
                <a:solidFill>
                  <a:schemeClr val="tx1"/>
                </a:solidFill>
              </a:rPr>
              <a:t>discrete probability distribution </a:t>
            </a:r>
            <a:r>
              <a:rPr lang="en-US" sz="2400" dirty="0" smtClean="0">
                <a:solidFill>
                  <a:schemeClr val="tx1"/>
                </a:solidFill>
              </a:rPr>
              <a:t>is </a:t>
            </a:r>
          </a:p>
          <a:p>
            <a:pPr lvl="1">
              <a:spcAft>
                <a:spcPts val="1200"/>
              </a:spcAft>
            </a:pPr>
            <a:r>
              <a:rPr lang="en-US" sz="2400" dirty="0" smtClean="0">
                <a:solidFill>
                  <a:schemeClr val="tx1"/>
                </a:solidFill>
              </a:rPr>
              <a:t>a listing of all the possible outcomes of an experiment for a discrete random variable </a:t>
            </a:r>
          </a:p>
          <a:p>
            <a:pPr lvl="1">
              <a:spcAft>
                <a:spcPts val="1200"/>
              </a:spcAft>
            </a:pPr>
            <a:r>
              <a:rPr lang="en-US" sz="2400" dirty="0" smtClean="0">
                <a:solidFill>
                  <a:schemeClr val="tx1"/>
                </a:solidFill>
              </a:rPr>
              <a:t>along with the relative frequency of each outcome</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The Mean of a Discrete Probability Distribution</a:t>
            </a:r>
          </a:p>
        </p:txBody>
      </p:sp>
      <p:sp>
        <p:nvSpPr>
          <p:cNvPr id="11267" name="Content Placeholder 2"/>
          <p:cNvSpPr>
            <a:spLocks noGrp="1"/>
          </p:cNvSpPr>
          <p:nvPr>
            <p:ph idx="1"/>
          </p:nvPr>
        </p:nvSpPr>
        <p:spPr>
          <a:xfrm>
            <a:off x="609600" y="666044"/>
            <a:ext cx="11176000" cy="5429956"/>
          </a:xfrm>
        </p:spPr>
        <p:txBody>
          <a:bodyPr/>
          <a:lstStyle/>
          <a:p>
            <a:pPr>
              <a:spcBef>
                <a:spcPts val="1800"/>
              </a:spcBef>
              <a:buNone/>
            </a:pPr>
            <a:r>
              <a:rPr lang="en-US" sz="2800" dirty="0" smtClean="0">
                <a:solidFill>
                  <a:schemeClr val="tx1"/>
                </a:solidFill>
              </a:rPr>
              <a:t>The </a:t>
            </a:r>
            <a:r>
              <a:rPr lang="en-US" sz="2800" b="1" dirty="0" smtClean="0">
                <a:solidFill>
                  <a:schemeClr val="tx1"/>
                </a:solidFill>
              </a:rPr>
              <a:t>mean, </a:t>
            </a:r>
            <a:r>
              <a:rPr lang="en-US" sz="2800" b="1" i="1" dirty="0" smtClean="0">
                <a:solidFill>
                  <a:schemeClr val="tx1"/>
                </a:solidFill>
              </a:rPr>
              <a:t>μ,</a:t>
            </a:r>
            <a:r>
              <a:rPr lang="en-US" sz="2800" dirty="0" smtClean="0">
                <a:solidFill>
                  <a:schemeClr val="tx1"/>
                </a:solidFill>
              </a:rPr>
              <a:t> of a discrete probability distribution is the weighted average of the outcomes of the random variables that comprise it</a:t>
            </a:r>
          </a:p>
          <a:p>
            <a:pPr>
              <a:spcBef>
                <a:spcPts val="1800"/>
              </a:spcBef>
              <a:buNone/>
            </a:pPr>
            <a:r>
              <a:rPr lang="en-US" sz="2800" dirty="0" smtClean="0">
                <a:solidFill>
                  <a:schemeClr val="tx1"/>
                </a:solidFill>
              </a:rPr>
              <a:t>Also known as the </a:t>
            </a:r>
            <a:r>
              <a:rPr lang="en-US" sz="2800" b="1" dirty="0" smtClean="0">
                <a:solidFill>
                  <a:schemeClr val="tx1"/>
                </a:solidFill>
              </a:rPr>
              <a:t>expected value, </a:t>
            </a:r>
            <a:r>
              <a:rPr lang="en-US" sz="2800" b="1" i="1" dirty="0" smtClean="0">
                <a:solidFill>
                  <a:schemeClr val="tx1"/>
                </a:solidFill>
              </a:rPr>
              <a:t>E(x)</a:t>
            </a:r>
          </a:p>
          <a:p>
            <a:pPr>
              <a:spcBef>
                <a:spcPts val="1800"/>
              </a:spcBef>
              <a:buNone/>
            </a:pPr>
            <a:r>
              <a:rPr lang="en-US" sz="2800" dirty="0" smtClean="0">
                <a:solidFill>
                  <a:schemeClr val="tx1"/>
                </a:solidFill>
              </a:rPr>
              <a:t>Formula:</a:t>
            </a:r>
          </a:p>
        </p:txBody>
      </p:sp>
      <p:graphicFrame>
        <p:nvGraphicFramePr>
          <p:cNvPr id="11268" name="Object 1"/>
          <p:cNvGraphicFramePr>
            <a:graphicFrameLocks noChangeAspect="1"/>
          </p:cNvGraphicFramePr>
          <p:nvPr/>
        </p:nvGraphicFramePr>
        <p:xfrm>
          <a:off x="3194755" y="2967214"/>
          <a:ext cx="4464051" cy="1054100"/>
        </p:xfrm>
        <a:graphic>
          <a:graphicData uri="http://schemas.openxmlformats.org/presentationml/2006/ole">
            <p:oleObj spid="_x0000_s97282" name="Equation" r:id="rId3" imgW="1371600" imgH="431800" progId="">
              <p:embed/>
            </p:oleObj>
          </a:graphicData>
        </a:graphic>
      </p:graphicFrame>
      <p:sp>
        <p:nvSpPr>
          <p:cNvPr id="11269" name="Rectangle 2"/>
          <p:cNvSpPr>
            <a:spLocks noChangeArrowheads="1"/>
          </p:cNvSpPr>
          <p:nvPr/>
        </p:nvSpPr>
        <p:spPr bwMode="auto">
          <a:xfrm>
            <a:off x="1524000" y="4648201"/>
            <a:ext cx="9753600" cy="1631216"/>
          </a:xfrm>
          <a:prstGeom prst="rect">
            <a:avLst/>
          </a:prstGeom>
          <a:noFill/>
          <a:ln w="9525">
            <a:noFill/>
            <a:miter lim="800000"/>
            <a:headEnd/>
            <a:tailEnd/>
          </a:ln>
        </p:spPr>
        <p:txBody>
          <a:bodyPr>
            <a:spAutoFit/>
          </a:bodyPr>
          <a:lstStyle/>
          <a:p>
            <a:pPr eaLnBrk="1" hangingPunct="1"/>
            <a:r>
              <a:rPr lang="en-US" sz="2000" dirty="0"/>
              <a:t>where:</a:t>
            </a:r>
          </a:p>
          <a:p>
            <a:pPr eaLnBrk="1" hangingPunct="1"/>
            <a:r>
              <a:rPr lang="en-US" sz="2000" i="1" dirty="0"/>
              <a:t>	     μ</a:t>
            </a:r>
            <a:r>
              <a:rPr lang="en-US" sz="2000" dirty="0"/>
              <a:t> = The mean of the discrete probability distribution</a:t>
            </a:r>
          </a:p>
          <a:p>
            <a:pPr eaLnBrk="1" hangingPunct="1"/>
            <a:r>
              <a:rPr lang="en-US" sz="2000" i="1" dirty="0"/>
              <a:t>	     x</a:t>
            </a:r>
            <a:r>
              <a:rPr lang="en-US" sz="2000" i="1" baseline="-25000" dirty="0"/>
              <a:t>i</a:t>
            </a:r>
            <a:r>
              <a:rPr lang="en-US" sz="2000" i="1" dirty="0"/>
              <a:t> </a:t>
            </a:r>
            <a:r>
              <a:rPr lang="en-US" sz="2000" dirty="0"/>
              <a:t>= The value of the random variable for the </a:t>
            </a:r>
            <a:r>
              <a:rPr lang="en-US" sz="2000" i="1" dirty="0" err="1"/>
              <a:t>i</a:t>
            </a:r>
            <a:r>
              <a:rPr lang="en-US" sz="2000" baseline="30000" dirty="0" err="1"/>
              <a:t>th</a:t>
            </a:r>
            <a:r>
              <a:rPr lang="en-US" sz="2000" dirty="0"/>
              <a:t> outcome</a:t>
            </a:r>
          </a:p>
          <a:p>
            <a:pPr eaLnBrk="1" hangingPunct="1"/>
            <a:r>
              <a:rPr lang="en-US" sz="2000" i="1" dirty="0"/>
              <a:t>	P</a:t>
            </a:r>
            <a:r>
              <a:rPr lang="en-US" sz="2000" dirty="0"/>
              <a:t>(</a:t>
            </a:r>
            <a:r>
              <a:rPr lang="en-US" sz="2000" i="1" dirty="0"/>
              <a:t>x</a:t>
            </a:r>
            <a:r>
              <a:rPr lang="en-US" sz="2000" i="1" baseline="-25000" dirty="0"/>
              <a:t>i</a:t>
            </a:r>
            <a:r>
              <a:rPr lang="en-US" sz="2000" dirty="0"/>
              <a:t>) = The probability that the </a:t>
            </a:r>
            <a:r>
              <a:rPr lang="en-US" sz="2000" i="1" dirty="0" err="1"/>
              <a:t>i</a:t>
            </a:r>
            <a:r>
              <a:rPr lang="en-US" sz="2000" baseline="30000" dirty="0" err="1"/>
              <a:t>th</a:t>
            </a:r>
            <a:r>
              <a:rPr lang="en-US" sz="2000" dirty="0"/>
              <a:t> outcome will occur</a:t>
            </a:r>
          </a:p>
          <a:p>
            <a:pPr eaLnBrk="1" hangingPunct="1"/>
            <a:r>
              <a:rPr lang="en-US" sz="2000" i="1" dirty="0"/>
              <a:t>	     n </a:t>
            </a:r>
            <a:r>
              <a:rPr lang="en-US" sz="2000" dirty="0"/>
              <a:t>= The number of outcomes in the distribution</a:t>
            </a: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0"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The Mean of a Discrete Probability Distribution</a:t>
            </a:r>
          </a:p>
        </p:txBody>
      </p:sp>
      <p:sp>
        <p:nvSpPr>
          <p:cNvPr id="12291" name="Content Placeholder 2"/>
          <p:cNvSpPr>
            <a:spLocks noGrp="1"/>
          </p:cNvSpPr>
          <p:nvPr>
            <p:ph idx="1"/>
          </p:nvPr>
        </p:nvSpPr>
        <p:spPr>
          <a:xfrm>
            <a:off x="677333" y="1388533"/>
            <a:ext cx="11221155" cy="4652829"/>
          </a:xfrm>
        </p:spPr>
        <p:txBody>
          <a:bodyPr/>
          <a:lstStyle/>
          <a:p>
            <a:r>
              <a:rPr lang="en-US" sz="2400" dirty="0" smtClean="0"/>
              <a:t>Calculating the mean</a:t>
            </a:r>
            <a:r>
              <a:rPr lang="en-US" dirty="0" smtClean="0"/>
              <a:t>:</a:t>
            </a:r>
          </a:p>
        </p:txBody>
      </p:sp>
      <p:sp>
        <p:nvSpPr>
          <p:cNvPr id="12292" name="Rectangle 30"/>
          <p:cNvSpPr>
            <a:spLocks noChangeArrowheads="1"/>
          </p:cNvSpPr>
          <p:nvPr/>
        </p:nvSpPr>
        <p:spPr bwMode="auto">
          <a:xfrm>
            <a:off x="4722284" y="2163763"/>
            <a:ext cx="4336894" cy="520655"/>
          </a:xfrm>
          <a:prstGeom prst="rect">
            <a:avLst/>
          </a:prstGeom>
          <a:noFill/>
          <a:ln w="19050" algn="ctr">
            <a:noFill/>
            <a:miter lim="800000"/>
            <a:headEnd/>
            <a:tailEnd/>
          </a:ln>
          <a:effectLst/>
        </p:spPr>
        <p:txBody>
          <a:bodyPr wrap="none" lIns="90488" tIns="44450" rIns="90488" bIns="44450">
            <a:spAutoFit/>
          </a:bodyPr>
          <a:lstStyle/>
          <a:p>
            <a:pPr>
              <a:spcBef>
                <a:spcPct val="50000"/>
              </a:spcBef>
            </a:pPr>
            <a:r>
              <a:rPr lang="en-US" sz="2800"/>
              <a:t>    Probability Distribution</a:t>
            </a:r>
          </a:p>
        </p:txBody>
      </p:sp>
      <p:sp>
        <p:nvSpPr>
          <p:cNvPr id="12293" name="Line 31"/>
          <p:cNvSpPr>
            <a:spLocks noChangeShapeType="1"/>
          </p:cNvSpPr>
          <p:nvPr/>
        </p:nvSpPr>
        <p:spPr bwMode="auto">
          <a:xfrm>
            <a:off x="5080000" y="2620963"/>
            <a:ext cx="5181600" cy="0"/>
          </a:xfrm>
          <a:prstGeom prst="line">
            <a:avLst/>
          </a:prstGeom>
          <a:noFill/>
          <a:ln w="19050">
            <a:solidFill>
              <a:schemeClr val="tx1"/>
            </a:solidFill>
            <a:round/>
            <a:headEnd/>
            <a:tailEnd/>
          </a:ln>
          <a:effectLst/>
        </p:spPr>
        <p:txBody>
          <a:bodyPr lIns="90488" tIns="44450" rIns="90488" bIns="44450">
            <a:spAutoFit/>
          </a:bodyPr>
          <a:lstStyle/>
          <a:p>
            <a:endParaRPr lang="en-US"/>
          </a:p>
        </p:txBody>
      </p:sp>
      <p:sp>
        <p:nvSpPr>
          <p:cNvPr id="12294" name="Rectangle 37"/>
          <p:cNvSpPr txBox="1">
            <a:spLocks noChangeArrowheads="1"/>
          </p:cNvSpPr>
          <p:nvPr/>
        </p:nvSpPr>
        <p:spPr bwMode="auto">
          <a:xfrm>
            <a:off x="4064000" y="2697163"/>
            <a:ext cx="7010400" cy="2362200"/>
          </a:xfrm>
          <a:prstGeom prst="rect">
            <a:avLst/>
          </a:prstGeom>
          <a:noFill/>
          <a:ln w="9525">
            <a:noFill/>
            <a:miter lim="800000"/>
            <a:headEnd/>
            <a:tailEnd/>
          </a:ln>
          <a:effectLst/>
        </p:spPr>
        <p:txBody>
          <a:bodyPr/>
          <a:lstStyle/>
          <a:p>
            <a:pPr marL="342900" indent="-342900" algn="ctr">
              <a:lnSpc>
                <a:spcPct val="110000"/>
              </a:lnSpc>
              <a:spcBef>
                <a:spcPct val="20000"/>
              </a:spcBef>
              <a:buClr>
                <a:srgbClr val="00B400"/>
              </a:buClr>
              <a:buFont typeface="Wingdings" pitchFamily="2" charset="2"/>
              <a:buNone/>
            </a:pPr>
            <a:r>
              <a:rPr lang="en-US" sz="1900" dirty="0"/>
              <a:t># heads (</a:t>
            </a:r>
            <a:r>
              <a:rPr lang="en-US" sz="1900" i="1" dirty="0"/>
              <a:t>x</a:t>
            </a:r>
            <a:r>
              <a:rPr lang="en-US" sz="1900" i="1" baseline="-25000" dirty="0"/>
              <a:t>i</a:t>
            </a:r>
            <a:r>
              <a:rPr lang="en-US" sz="1900" dirty="0"/>
              <a:t>)             </a:t>
            </a:r>
            <a:r>
              <a:rPr lang="en-US" sz="1900" i="1" dirty="0"/>
              <a:t>P(x</a:t>
            </a:r>
            <a:r>
              <a:rPr lang="en-US" sz="1900" i="1" baseline="-25000" dirty="0"/>
              <a:t>i</a:t>
            </a:r>
            <a:r>
              <a:rPr lang="en-US" sz="1900" i="1" dirty="0"/>
              <a:t>)</a:t>
            </a:r>
            <a:r>
              <a:rPr lang="en-US" sz="1900" dirty="0"/>
              <a:t>          </a:t>
            </a:r>
            <a:r>
              <a:rPr lang="en-US" sz="1900" i="1" dirty="0" err="1"/>
              <a:t>x</a:t>
            </a:r>
            <a:r>
              <a:rPr lang="en-US" sz="1900" i="1" baseline="-25000" dirty="0" err="1"/>
              <a:t>i</a:t>
            </a:r>
            <a:r>
              <a:rPr lang="en-US" sz="1900" i="1" dirty="0" err="1"/>
              <a:t>P</a:t>
            </a:r>
            <a:r>
              <a:rPr lang="en-US" sz="1900" i="1" dirty="0"/>
              <a:t>(x</a:t>
            </a:r>
            <a:r>
              <a:rPr lang="en-US" sz="1900" i="1" baseline="-25000" dirty="0"/>
              <a:t>i</a:t>
            </a:r>
            <a:r>
              <a:rPr lang="en-US" sz="1900" i="1" dirty="0"/>
              <a:t>)</a:t>
            </a:r>
          </a:p>
          <a:p>
            <a:pPr marL="342900" indent="-342900">
              <a:lnSpc>
                <a:spcPct val="110000"/>
              </a:lnSpc>
              <a:spcBef>
                <a:spcPct val="50000"/>
              </a:spcBef>
              <a:buClr>
                <a:srgbClr val="00B400"/>
              </a:buClr>
              <a:buFont typeface="Wingdings" pitchFamily="2" charset="2"/>
              <a:buNone/>
            </a:pPr>
            <a:r>
              <a:rPr lang="en-US" sz="1900" dirty="0"/>
              <a:t>       	   0                	0.25	     0.00</a:t>
            </a:r>
          </a:p>
          <a:p>
            <a:pPr marL="342900" indent="-342900">
              <a:lnSpc>
                <a:spcPct val="110000"/>
              </a:lnSpc>
              <a:spcBef>
                <a:spcPct val="50000"/>
              </a:spcBef>
              <a:buClr>
                <a:srgbClr val="00B400"/>
              </a:buClr>
              <a:buFont typeface="Wingdings" pitchFamily="2" charset="2"/>
              <a:buNone/>
            </a:pPr>
            <a:r>
              <a:rPr lang="en-US" sz="1900" dirty="0"/>
              <a:t>       	   1                	0.50	     0.50</a:t>
            </a:r>
          </a:p>
          <a:p>
            <a:pPr marL="342900" indent="-342900">
              <a:lnSpc>
                <a:spcPct val="110000"/>
              </a:lnSpc>
              <a:spcBef>
                <a:spcPct val="50000"/>
              </a:spcBef>
              <a:buClr>
                <a:srgbClr val="00B400"/>
              </a:buClr>
              <a:buFont typeface="Wingdings" pitchFamily="2" charset="2"/>
              <a:buNone/>
            </a:pPr>
            <a:r>
              <a:rPr lang="en-US" sz="1900" dirty="0"/>
              <a:t>       	   2                	0.25	     0.50</a:t>
            </a:r>
          </a:p>
          <a:p>
            <a:pPr marL="342900" indent="-342900">
              <a:lnSpc>
                <a:spcPct val="110000"/>
              </a:lnSpc>
              <a:spcBef>
                <a:spcPct val="50000"/>
              </a:spcBef>
              <a:buClr>
                <a:srgbClr val="00B400"/>
              </a:buClr>
              <a:buFont typeface="Wingdings" pitchFamily="2" charset="2"/>
              <a:buNone/>
            </a:pPr>
            <a:r>
              <a:rPr lang="en-US" sz="1900" dirty="0"/>
              <a:t>		</a:t>
            </a:r>
            <a:r>
              <a:rPr lang="en-US" sz="1900" dirty="0" smtClean="0"/>
              <a:t>        </a:t>
            </a:r>
            <a:r>
              <a:rPr lang="en-US" sz="1900" b="1" dirty="0" smtClean="0"/>
              <a:t>Total</a:t>
            </a:r>
            <a:r>
              <a:rPr lang="en-US" sz="1900" b="1" dirty="0"/>
              <a:t>		</a:t>
            </a:r>
            <a:r>
              <a:rPr lang="en-US" sz="1900" b="1" dirty="0" smtClean="0"/>
              <a:t>      1.00</a:t>
            </a:r>
            <a:r>
              <a:rPr lang="en-US" sz="1900" b="1" dirty="0"/>
              <a:t>	     1.00</a:t>
            </a:r>
          </a:p>
        </p:txBody>
      </p:sp>
      <p:sp>
        <p:nvSpPr>
          <p:cNvPr id="2" name="Oval 1"/>
          <p:cNvSpPr/>
          <p:nvPr/>
        </p:nvSpPr>
        <p:spPr>
          <a:xfrm>
            <a:off x="8048978" y="4551363"/>
            <a:ext cx="914400" cy="609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4" name="Straight Arrow Connector 3"/>
          <p:cNvCxnSpPr>
            <a:stCxn id="2" idx="4"/>
          </p:cNvCxnSpPr>
          <p:nvPr/>
        </p:nvCxnSpPr>
        <p:spPr>
          <a:xfrm>
            <a:off x="8506178" y="5160963"/>
            <a:ext cx="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297" name="TextBox 4"/>
          <p:cNvSpPr txBox="1">
            <a:spLocks noChangeArrowheads="1"/>
          </p:cNvSpPr>
          <p:nvPr/>
        </p:nvSpPr>
        <p:spPr bwMode="auto">
          <a:xfrm>
            <a:off x="8026400" y="5373688"/>
            <a:ext cx="3759200" cy="646112"/>
          </a:xfrm>
          <a:prstGeom prst="rect">
            <a:avLst/>
          </a:prstGeom>
          <a:noFill/>
          <a:ln w="9525">
            <a:noFill/>
            <a:miter lim="800000"/>
            <a:headEnd/>
            <a:tailEnd/>
          </a:ln>
        </p:spPr>
        <p:txBody>
          <a:bodyPr>
            <a:spAutoFit/>
          </a:bodyPr>
          <a:lstStyle/>
          <a:p>
            <a:pPr eaLnBrk="1" hangingPunct="1"/>
            <a:r>
              <a:rPr lang="en-US"/>
              <a:t>The mean number of heads in two flips is 1.00</a:t>
            </a:r>
          </a:p>
        </p:txBody>
      </p:sp>
      <p:sp>
        <p:nvSpPr>
          <p:cNvPr id="12298" name="Line 32"/>
          <p:cNvSpPr>
            <a:spLocks noChangeShapeType="1"/>
          </p:cNvSpPr>
          <p:nvPr/>
        </p:nvSpPr>
        <p:spPr bwMode="auto">
          <a:xfrm>
            <a:off x="1320800" y="3560763"/>
            <a:ext cx="3048000" cy="0"/>
          </a:xfrm>
          <a:prstGeom prst="line">
            <a:avLst/>
          </a:prstGeom>
          <a:noFill/>
          <a:ln w="38100">
            <a:solidFill>
              <a:srgbClr val="00B400"/>
            </a:solidFill>
            <a:miter lim="800000"/>
            <a:headEnd/>
            <a:tailEnd/>
          </a:ln>
          <a:effectLst/>
        </p:spPr>
        <p:txBody>
          <a:bodyPr wrap="none"/>
          <a:lstStyle/>
          <a:p>
            <a:endParaRPr lang="en-US"/>
          </a:p>
        </p:txBody>
      </p:sp>
      <p:sp>
        <p:nvSpPr>
          <p:cNvPr id="12299" name="Line 33"/>
          <p:cNvSpPr>
            <a:spLocks noChangeShapeType="1"/>
          </p:cNvSpPr>
          <p:nvPr/>
        </p:nvSpPr>
        <p:spPr bwMode="auto">
          <a:xfrm>
            <a:off x="1930400" y="3103563"/>
            <a:ext cx="0" cy="457200"/>
          </a:xfrm>
          <a:prstGeom prst="line">
            <a:avLst/>
          </a:prstGeom>
          <a:noFill/>
          <a:ln w="76200">
            <a:solidFill>
              <a:srgbClr val="00B400"/>
            </a:solidFill>
            <a:round/>
            <a:headEnd/>
            <a:tailEnd/>
          </a:ln>
          <a:effectLst/>
        </p:spPr>
        <p:txBody>
          <a:bodyPr lIns="90488" tIns="44450" rIns="90488" bIns="44450">
            <a:spAutoFit/>
          </a:bodyPr>
          <a:lstStyle/>
          <a:p>
            <a:endParaRPr lang="en-US"/>
          </a:p>
        </p:txBody>
      </p:sp>
      <p:sp>
        <p:nvSpPr>
          <p:cNvPr id="12300" name="Line 34"/>
          <p:cNvSpPr>
            <a:spLocks noChangeShapeType="1"/>
          </p:cNvSpPr>
          <p:nvPr/>
        </p:nvSpPr>
        <p:spPr bwMode="auto">
          <a:xfrm>
            <a:off x="2641600" y="2646363"/>
            <a:ext cx="0" cy="914400"/>
          </a:xfrm>
          <a:prstGeom prst="line">
            <a:avLst/>
          </a:prstGeom>
          <a:noFill/>
          <a:ln w="76200">
            <a:solidFill>
              <a:srgbClr val="00B400"/>
            </a:solidFill>
            <a:round/>
            <a:headEnd/>
            <a:tailEnd/>
          </a:ln>
          <a:effectLst/>
        </p:spPr>
        <p:txBody>
          <a:bodyPr lIns="90488" tIns="44450" rIns="90488" bIns="44450">
            <a:spAutoFit/>
          </a:bodyPr>
          <a:lstStyle/>
          <a:p>
            <a:endParaRPr lang="en-US"/>
          </a:p>
        </p:txBody>
      </p:sp>
      <p:sp>
        <p:nvSpPr>
          <p:cNvPr id="12301" name="Line 35"/>
          <p:cNvSpPr>
            <a:spLocks noChangeShapeType="1"/>
          </p:cNvSpPr>
          <p:nvPr/>
        </p:nvSpPr>
        <p:spPr bwMode="auto">
          <a:xfrm>
            <a:off x="3352800" y="3103563"/>
            <a:ext cx="0" cy="457200"/>
          </a:xfrm>
          <a:prstGeom prst="line">
            <a:avLst/>
          </a:prstGeom>
          <a:noFill/>
          <a:ln w="76200">
            <a:solidFill>
              <a:srgbClr val="00B400"/>
            </a:solidFill>
            <a:round/>
            <a:headEnd/>
            <a:tailEnd/>
          </a:ln>
          <a:effectLst/>
        </p:spPr>
        <p:txBody>
          <a:bodyPr lIns="90488" tIns="44450" rIns="90488" bIns="44450">
            <a:spAutoFit/>
          </a:bodyPr>
          <a:lstStyle/>
          <a:p>
            <a:endParaRPr lang="en-US"/>
          </a:p>
        </p:txBody>
      </p:sp>
      <p:sp>
        <p:nvSpPr>
          <p:cNvPr id="12302" name="Rectangle 36"/>
          <p:cNvSpPr>
            <a:spLocks noChangeArrowheads="1"/>
          </p:cNvSpPr>
          <p:nvPr/>
        </p:nvSpPr>
        <p:spPr bwMode="auto">
          <a:xfrm>
            <a:off x="1485901" y="3519488"/>
            <a:ext cx="3594100" cy="393700"/>
          </a:xfrm>
          <a:prstGeom prst="rect">
            <a:avLst/>
          </a:prstGeom>
          <a:noFill/>
          <a:ln w="19050" algn="ctr">
            <a:noFill/>
            <a:miter lim="800000"/>
            <a:headEnd/>
            <a:tailEnd/>
          </a:ln>
          <a:effectLst/>
        </p:spPr>
        <p:txBody>
          <a:bodyPr lIns="90488" tIns="44450" rIns="90488" bIns="44450">
            <a:spAutoFit/>
          </a:bodyPr>
          <a:lstStyle/>
          <a:p>
            <a:pPr>
              <a:spcBef>
                <a:spcPct val="50000"/>
              </a:spcBef>
            </a:pPr>
            <a:r>
              <a:rPr lang="en-US" sz="2000" b="1"/>
              <a:t>  0      1      2         </a:t>
            </a:r>
          </a:p>
        </p:txBody>
      </p:sp>
      <p:sp>
        <p:nvSpPr>
          <p:cNvPr id="12303" name="Line 38"/>
          <p:cNvSpPr>
            <a:spLocks noChangeShapeType="1"/>
          </p:cNvSpPr>
          <p:nvPr/>
        </p:nvSpPr>
        <p:spPr bwMode="auto">
          <a:xfrm>
            <a:off x="1320800" y="2570163"/>
            <a:ext cx="0" cy="990600"/>
          </a:xfrm>
          <a:prstGeom prst="line">
            <a:avLst/>
          </a:prstGeom>
          <a:noFill/>
          <a:ln w="19050">
            <a:solidFill>
              <a:srgbClr val="00B400"/>
            </a:solidFill>
            <a:round/>
            <a:headEnd/>
            <a:tailEnd/>
          </a:ln>
          <a:effectLst/>
        </p:spPr>
        <p:txBody>
          <a:bodyPr lIns="90488" tIns="44450" rIns="90488" bIns="44450">
            <a:spAutoFit/>
          </a:bodyPr>
          <a:lstStyle/>
          <a:p>
            <a:endParaRPr lang="en-US"/>
          </a:p>
        </p:txBody>
      </p:sp>
      <p:sp>
        <p:nvSpPr>
          <p:cNvPr id="12304" name="Rectangle 39"/>
          <p:cNvSpPr>
            <a:spLocks noChangeArrowheads="1"/>
          </p:cNvSpPr>
          <p:nvPr/>
        </p:nvSpPr>
        <p:spPr bwMode="auto">
          <a:xfrm>
            <a:off x="711200" y="2493964"/>
            <a:ext cx="711200" cy="790575"/>
          </a:xfrm>
          <a:prstGeom prst="rect">
            <a:avLst/>
          </a:prstGeom>
          <a:noFill/>
          <a:ln w="19050" algn="ctr">
            <a:noFill/>
            <a:miter lim="800000"/>
            <a:headEnd/>
            <a:tailEnd/>
          </a:ln>
          <a:effectLst/>
        </p:spPr>
        <p:txBody>
          <a:bodyPr lIns="90488" tIns="44450" rIns="90488" bIns="44450">
            <a:spAutoFit/>
          </a:bodyPr>
          <a:lstStyle/>
          <a:p>
            <a:pPr>
              <a:spcBef>
                <a:spcPct val="50000"/>
              </a:spcBef>
            </a:pPr>
            <a:r>
              <a:rPr lang="en-US" sz="1600" b="1"/>
              <a:t>.50</a:t>
            </a:r>
          </a:p>
          <a:p>
            <a:pPr>
              <a:spcBef>
                <a:spcPct val="50000"/>
              </a:spcBef>
            </a:pPr>
            <a:r>
              <a:rPr lang="en-US" sz="1600" b="1"/>
              <a:t>.25</a:t>
            </a:r>
            <a:r>
              <a:rPr lang="en-US" sz="2000" b="1"/>
              <a:t> </a:t>
            </a:r>
          </a:p>
        </p:txBody>
      </p:sp>
      <p:sp>
        <p:nvSpPr>
          <p:cNvPr id="12305" name="Line 40"/>
          <p:cNvSpPr>
            <a:spLocks noChangeShapeType="1"/>
          </p:cNvSpPr>
          <p:nvPr/>
        </p:nvSpPr>
        <p:spPr bwMode="auto">
          <a:xfrm>
            <a:off x="1320800" y="3103563"/>
            <a:ext cx="2641600" cy="0"/>
          </a:xfrm>
          <a:prstGeom prst="line">
            <a:avLst/>
          </a:prstGeom>
          <a:noFill/>
          <a:ln w="9525">
            <a:solidFill>
              <a:srgbClr val="00B400"/>
            </a:solidFill>
            <a:prstDash val="sysDot"/>
            <a:round/>
            <a:headEnd/>
            <a:tailEnd/>
          </a:ln>
          <a:effectLst/>
        </p:spPr>
        <p:txBody>
          <a:bodyPr lIns="90488" tIns="44450" rIns="90488" bIns="44450">
            <a:spAutoFit/>
          </a:bodyPr>
          <a:lstStyle/>
          <a:p>
            <a:endParaRPr lang="en-US"/>
          </a:p>
        </p:txBody>
      </p:sp>
      <p:sp>
        <p:nvSpPr>
          <p:cNvPr id="12306" name="Line 41"/>
          <p:cNvSpPr>
            <a:spLocks noChangeShapeType="1"/>
          </p:cNvSpPr>
          <p:nvPr/>
        </p:nvSpPr>
        <p:spPr bwMode="auto">
          <a:xfrm>
            <a:off x="1320800" y="2646363"/>
            <a:ext cx="2641600" cy="0"/>
          </a:xfrm>
          <a:prstGeom prst="line">
            <a:avLst/>
          </a:prstGeom>
          <a:noFill/>
          <a:ln w="9525">
            <a:solidFill>
              <a:srgbClr val="00B400"/>
            </a:solidFill>
            <a:prstDash val="sysDot"/>
            <a:round/>
            <a:headEnd/>
            <a:tailEnd/>
          </a:ln>
          <a:effectLst/>
        </p:spPr>
        <p:txBody>
          <a:bodyPr lIns="90488" tIns="44450" rIns="90488" bIns="44450">
            <a:spAutoFit/>
          </a:bodyPr>
          <a:lstStyle/>
          <a:p>
            <a:endParaRPr lang="en-US"/>
          </a:p>
        </p:txBody>
      </p:sp>
      <p:sp>
        <p:nvSpPr>
          <p:cNvPr id="12307" name="Rectangle 42"/>
          <p:cNvSpPr>
            <a:spLocks noChangeArrowheads="1"/>
          </p:cNvSpPr>
          <p:nvPr/>
        </p:nvSpPr>
        <p:spPr bwMode="auto">
          <a:xfrm rot="-5400000">
            <a:off x="-181239" y="2713497"/>
            <a:ext cx="1293812" cy="397545"/>
          </a:xfrm>
          <a:prstGeom prst="rect">
            <a:avLst/>
          </a:prstGeom>
          <a:noFill/>
          <a:ln w="19050" algn="ctr">
            <a:noFill/>
            <a:miter lim="800000"/>
            <a:headEnd/>
            <a:tailEnd/>
          </a:ln>
          <a:effectLst/>
        </p:spPr>
        <p:txBody>
          <a:bodyPr lIns="90488" tIns="44450" rIns="90488" bIns="44450">
            <a:spAutoFit/>
          </a:bodyPr>
          <a:lstStyle/>
          <a:p>
            <a:pPr>
              <a:spcBef>
                <a:spcPct val="50000"/>
              </a:spcBef>
            </a:pPr>
            <a:r>
              <a:rPr lang="en-US" sz="1600"/>
              <a:t>Probability</a:t>
            </a:r>
            <a:r>
              <a:rPr lang="en-US" sz="2000"/>
              <a:t>     </a:t>
            </a:r>
          </a:p>
        </p:txBody>
      </p:sp>
      <p:sp>
        <p:nvSpPr>
          <p:cNvPr id="12308" name="Rectangle 36"/>
          <p:cNvSpPr>
            <a:spLocks noChangeArrowheads="1"/>
          </p:cNvSpPr>
          <p:nvPr/>
        </p:nvSpPr>
        <p:spPr bwMode="auto">
          <a:xfrm>
            <a:off x="406400" y="3748089"/>
            <a:ext cx="4624917" cy="396875"/>
          </a:xfrm>
          <a:prstGeom prst="rect">
            <a:avLst/>
          </a:prstGeom>
          <a:noFill/>
          <a:ln w="19050" algn="ctr">
            <a:noFill/>
            <a:miter lim="800000"/>
            <a:headEnd/>
            <a:tailEnd/>
          </a:ln>
          <a:effectLst/>
        </p:spPr>
        <p:txBody>
          <a:bodyPr lIns="90488" tIns="44450" rIns="90488" bIns="44450">
            <a:spAutoFit/>
          </a:bodyPr>
          <a:lstStyle/>
          <a:p>
            <a:pPr>
              <a:spcBef>
                <a:spcPct val="50000"/>
              </a:spcBef>
            </a:pPr>
            <a:r>
              <a:rPr lang="en-US" sz="2000" b="1"/>
              <a:t>     </a:t>
            </a:r>
            <a:r>
              <a:rPr lang="en-US"/>
              <a:t># of heads in two coin flips</a:t>
            </a:r>
            <a:r>
              <a:rPr lang="en-US" sz="2000" b="1"/>
              <a:t>       </a:t>
            </a:r>
          </a:p>
        </p:txBody>
      </p:sp>
      <p:graphicFrame>
        <p:nvGraphicFramePr>
          <p:cNvPr id="12309" name="Object 9"/>
          <p:cNvGraphicFramePr>
            <a:graphicFrameLocks noChangeAspect="1"/>
          </p:cNvGraphicFramePr>
          <p:nvPr/>
        </p:nvGraphicFramePr>
        <p:xfrm>
          <a:off x="9100962" y="4471811"/>
          <a:ext cx="1758949" cy="723900"/>
        </p:xfrm>
        <a:graphic>
          <a:graphicData uri="http://schemas.openxmlformats.org/presentationml/2006/ole">
            <p:oleObj spid="_x0000_s98306" name="Equation" r:id="rId3" imgW="787400" imgH="431800" progId="">
              <p:embed/>
            </p:oleObj>
          </a:graphicData>
        </a:graphic>
      </p:graphicFrame>
      <p:cxnSp>
        <p:nvCxnSpPr>
          <p:cNvPr id="12" name="Straight Connector 11"/>
          <p:cNvCxnSpPr/>
          <p:nvPr/>
        </p:nvCxnSpPr>
        <p:spPr>
          <a:xfrm>
            <a:off x="5031317" y="3103563"/>
            <a:ext cx="52302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969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9700" name="Text Box 6"/>
          <p:cNvSpPr txBox="1">
            <a:spLocks noChangeArrowheads="1"/>
          </p:cNvSpPr>
          <p:nvPr/>
        </p:nvSpPr>
        <p:spPr bwMode="auto">
          <a:xfrm>
            <a:off x="406400" y="152400"/>
            <a:ext cx="216918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EXAMPLE</a:t>
            </a:r>
            <a:endParaRPr lang="en-US" altLang="en-US" sz="3200" b="1" dirty="0">
              <a:solidFill>
                <a:srgbClr val="00B050"/>
              </a:solidFill>
            </a:endParaRPr>
          </a:p>
        </p:txBody>
      </p:sp>
      <p:sp>
        <p:nvSpPr>
          <p:cNvPr id="29701" name="Text Box 8"/>
          <p:cNvSpPr txBox="1">
            <a:spLocks noChangeArrowheads="1"/>
          </p:cNvSpPr>
          <p:nvPr/>
        </p:nvSpPr>
        <p:spPr bwMode="auto">
          <a:xfrm>
            <a:off x="508000" y="762001"/>
            <a:ext cx="109728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None/>
            </a:pPr>
            <a:r>
              <a:rPr lang="en-US" altLang="en-US"/>
              <a:t>The probability model for a particular life insurance policy is shown. Find the expected annual payout on a policy.</a:t>
            </a:r>
          </a:p>
        </p:txBody>
      </p:sp>
      <p:pic>
        <p:nvPicPr>
          <p:cNvPr id="29702"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30400" y="1916113"/>
            <a:ext cx="7924800" cy="295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9884531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2"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3" name="Text Box 6"/>
          <p:cNvSpPr txBox="1">
            <a:spLocks noChangeArrowheads="1"/>
          </p:cNvSpPr>
          <p:nvPr/>
        </p:nvSpPr>
        <p:spPr bwMode="auto">
          <a:xfrm>
            <a:off x="406400" y="152400"/>
            <a:ext cx="216918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EXAMPLE</a:t>
            </a:r>
            <a:endParaRPr lang="en-US" altLang="en-US" sz="3200" b="1" dirty="0">
              <a:solidFill>
                <a:srgbClr val="00B050"/>
              </a:solidFill>
            </a:endParaRPr>
          </a:p>
        </p:txBody>
      </p:sp>
      <p:sp>
        <p:nvSpPr>
          <p:cNvPr id="2054" name="Text Box 8"/>
          <p:cNvSpPr txBox="1">
            <a:spLocks noChangeArrowheads="1"/>
          </p:cNvSpPr>
          <p:nvPr/>
        </p:nvSpPr>
        <p:spPr bwMode="auto">
          <a:xfrm>
            <a:off x="508000" y="762001"/>
            <a:ext cx="109728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None/>
            </a:pPr>
            <a:r>
              <a:rPr lang="en-US" altLang="en-US"/>
              <a:t>The probability model for a particular life insurance policy is shown. Find the expected annual payout on a policy.</a:t>
            </a:r>
          </a:p>
        </p:txBody>
      </p:sp>
      <p:sp>
        <p:nvSpPr>
          <p:cNvPr id="2055" name="Text Box 14"/>
          <p:cNvSpPr txBox="1">
            <a:spLocks noChangeArrowheads="1"/>
          </p:cNvSpPr>
          <p:nvPr/>
        </p:nvSpPr>
        <p:spPr bwMode="auto">
          <a:xfrm>
            <a:off x="423985" y="4005263"/>
            <a:ext cx="11277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We </a:t>
            </a:r>
            <a:r>
              <a:rPr lang="en-US" altLang="en-US" i="1" dirty="0">
                <a:solidFill>
                  <a:srgbClr val="00B050"/>
                </a:solidFill>
              </a:rPr>
              <a:t>expect</a:t>
            </a:r>
            <a:r>
              <a:rPr lang="en-US" altLang="en-US" dirty="0"/>
              <a:t> that the insurance company will pay out $200 per policy per year.</a:t>
            </a:r>
          </a:p>
        </p:txBody>
      </p:sp>
      <p:graphicFrame>
        <p:nvGraphicFramePr>
          <p:cNvPr id="2050" name="Object 10"/>
          <p:cNvGraphicFramePr>
            <a:graphicFrameLocks noChangeAspect="1"/>
          </p:cNvGraphicFramePr>
          <p:nvPr/>
        </p:nvGraphicFramePr>
        <p:xfrm>
          <a:off x="1221155" y="2349501"/>
          <a:ext cx="8950569" cy="1223963"/>
        </p:xfrm>
        <a:graphic>
          <a:graphicData uri="http://schemas.openxmlformats.org/presentationml/2006/ole">
            <p:oleObj spid="_x0000_s99330" name="Equation" r:id="rId4" imgW="3771900" imgH="635000" progId="">
              <p:embed/>
            </p:oleObj>
          </a:graphicData>
        </a:graphic>
      </p:graphicFrame>
    </p:spTree>
    <p:extLst>
      <p:ext uri="{BB962C8B-B14F-4D97-AF65-F5344CB8AC3E}">
        <p14:creationId xmlns:p14="http://schemas.microsoft.com/office/powerpoint/2010/main" xmlns="" val="540882166"/>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Variance and Standard Deviation of a Discrete Probability Distribution</a:t>
            </a:r>
          </a:p>
        </p:txBody>
      </p:sp>
      <p:sp>
        <p:nvSpPr>
          <p:cNvPr id="13315" name="Content Placeholder 2"/>
          <p:cNvSpPr>
            <a:spLocks noGrp="1"/>
          </p:cNvSpPr>
          <p:nvPr>
            <p:ph idx="1"/>
          </p:nvPr>
        </p:nvSpPr>
        <p:spPr>
          <a:xfrm>
            <a:off x="541867" y="1196623"/>
            <a:ext cx="11108266" cy="4889895"/>
          </a:xfrm>
        </p:spPr>
        <p:txBody>
          <a:bodyPr>
            <a:normAutofit/>
          </a:bodyPr>
          <a:lstStyle/>
          <a:p>
            <a:pPr>
              <a:buNone/>
            </a:pPr>
            <a:r>
              <a:rPr lang="en-US" sz="2400" dirty="0" smtClean="0">
                <a:solidFill>
                  <a:schemeClr val="tx1"/>
                </a:solidFill>
              </a:rPr>
              <a:t>The </a:t>
            </a:r>
            <a:r>
              <a:rPr lang="en-US" sz="2400" b="1" dirty="0" smtClean="0">
                <a:solidFill>
                  <a:schemeClr val="tx1"/>
                </a:solidFill>
              </a:rPr>
              <a:t>Variance</a:t>
            </a:r>
            <a:r>
              <a:rPr lang="en-US" sz="2400" dirty="0" smtClean="0">
                <a:solidFill>
                  <a:schemeClr val="tx1"/>
                </a:solidFill>
              </a:rPr>
              <a:t> is a measure of the spread of the individual values around the mean of a data set</a:t>
            </a:r>
          </a:p>
          <a:p>
            <a:endParaRPr lang="en-US" sz="900" dirty="0" smtClean="0">
              <a:solidFill>
                <a:schemeClr val="tx1"/>
              </a:solidFill>
            </a:endParaRPr>
          </a:p>
          <a:p>
            <a:pPr>
              <a:buNone/>
            </a:pPr>
            <a:r>
              <a:rPr lang="en-US" sz="2400" dirty="0" smtClean="0">
                <a:solidFill>
                  <a:schemeClr val="tx1"/>
                </a:solidFill>
              </a:rPr>
              <a:t>Formula for the Variance of a Discrete Probability Distribution:</a:t>
            </a:r>
          </a:p>
          <a:p>
            <a:pPr>
              <a:buFontTx/>
              <a:buNone/>
            </a:pPr>
            <a:endParaRPr lang="en-US" sz="2400" dirty="0" smtClean="0">
              <a:solidFill>
                <a:schemeClr val="tx1"/>
              </a:solidFill>
            </a:endParaRPr>
          </a:p>
        </p:txBody>
      </p:sp>
      <p:graphicFrame>
        <p:nvGraphicFramePr>
          <p:cNvPr id="13316" name="Object 1"/>
          <p:cNvGraphicFramePr>
            <a:graphicFrameLocks noChangeAspect="1"/>
          </p:cNvGraphicFramePr>
          <p:nvPr/>
        </p:nvGraphicFramePr>
        <p:xfrm>
          <a:off x="3217334" y="2926645"/>
          <a:ext cx="4588933" cy="1054100"/>
        </p:xfrm>
        <a:graphic>
          <a:graphicData uri="http://schemas.openxmlformats.org/presentationml/2006/ole">
            <p:oleObj spid="_x0000_s100354" name="Equation" r:id="rId3" imgW="1409088" imgH="431613" progId="">
              <p:embed/>
            </p:oleObj>
          </a:graphicData>
        </a:graphic>
      </p:graphicFrame>
      <p:sp>
        <p:nvSpPr>
          <p:cNvPr id="13317" name="Rectangle 6"/>
          <p:cNvSpPr>
            <a:spLocks noChangeArrowheads="1"/>
          </p:cNvSpPr>
          <p:nvPr/>
        </p:nvSpPr>
        <p:spPr bwMode="auto">
          <a:xfrm>
            <a:off x="620889" y="4648200"/>
            <a:ext cx="10656711" cy="1938992"/>
          </a:xfrm>
          <a:prstGeom prst="rect">
            <a:avLst/>
          </a:prstGeom>
          <a:noFill/>
          <a:ln w="9525">
            <a:noFill/>
            <a:miter lim="800000"/>
            <a:headEnd/>
            <a:tailEnd/>
          </a:ln>
        </p:spPr>
        <p:txBody>
          <a:bodyPr wrap="square">
            <a:spAutoFit/>
          </a:bodyPr>
          <a:lstStyle/>
          <a:p>
            <a:pPr eaLnBrk="1" hangingPunct="1"/>
            <a:r>
              <a:rPr lang="en-US" sz="2000" dirty="0"/>
              <a:t>where:</a:t>
            </a:r>
          </a:p>
          <a:p>
            <a:pPr eaLnBrk="1" hangingPunct="1"/>
            <a:r>
              <a:rPr lang="en-US" sz="2000" i="1" dirty="0"/>
              <a:t>	    </a:t>
            </a:r>
            <a:r>
              <a:rPr lang="el-GR" sz="2000" i="1" dirty="0"/>
              <a:t>σ</a:t>
            </a:r>
            <a:r>
              <a:rPr lang="en-US" sz="2000" i="1" baseline="30000" dirty="0"/>
              <a:t>2</a:t>
            </a:r>
            <a:r>
              <a:rPr lang="en-US" sz="2000" dirty="0"/>
              <a:t> = The variance of the discrete probability distribution</a:t>
            </a:r>
          </a:p>
          <a:p>
            <a:pPr eaLnBrk="1" hangingPunct="1"/>
            <a:r>
              <a:rPr lang="en-US" sz="2000" dirty="0"/>
              <a:t>	     </a:t>
            </a:r>
            <a:r>
              <a:rPr lang="en-US" sz="2000" i="1" dirty="0"/>
              <a:t>x</a:t>
            </a:r>
            <a:r>
              <a:rPr lang="en-US" sz="2000" i="1" baseline="-25000" dirty="0"/>
              <a:t>i</a:t>
            </a:r>
            <a:r>
              <a:rPr lang="en-US" sz="2000" i="1" dirty="0"/>
              <a:t> </a:t>
            </a:r>
            <a:r>
              <a:rPr lang="en-US" sz="2000" dirty="0"/>
              <a:t>= The value of the random variable for the </a:t>
            </a:r>
            <a:r>
              <a:rPr lang="en-US" sz="2000" i="1" dirty="0" err="1"/>
              <a:t>i</a:t>
            </a:r>
            <a:r>
              <a:rPr lang="en-US" sz="2000" baseline="30000" dirty="0" err="1"/>
              <a:t>th</a:t>
            </a:r>
            <a:r>
              <a:rPr lang="en-US" sz="2000" dirty="0"/>
              <a:t> outcome</a:t>
            </a:r>
          </a:p>
          <a:p>
            <a:pPr eaLnBrk="1" hangingPunct="1"/>
            <a:r>
              <a:rPr lang="en-US" sz="2000" i="1" dirty="0"/>
              <a:t>	     μ</a:t>
            </a:r>
            <a:r>
              <a:rPr lang="en-US" sz="2000" dirty="0"/>
              <a:t> = The mean of the discrete probability distribution</a:t>
            </a:r>
          </a:p>
          <a:p>
            <a:pPr eaLnBrk="1" hangingPunct="1"/>
            <a:r>
              <a:rPr lang="en-US" sz="2000" i="1" dirty="0"/>
              <a:t>	P</a:t>
            </a:r>
            <a:r>
              <a:rPr lang="en-US" sz="2000" dirty="0"/>
              <a:t>(</a:t>
            </a:r>
            <a:r>
              <a:rPr lang="en-US" sz="2000" i="1" dirty="0"/>
              <a:t>x</a:t>
            </a:r>
            <a:r>
              <a:rPr lang="en-US" sz="2000" i="1" baseline="-25000" dirty="0"/>
              <a:t>i</a:t>
            </a:r>
            <a:r>
              <a:rPr lang="en-US" sz="2000" dirty="0"/>
              <a:t>) = The probability that the </a:t>
            </a:r>
            <a:r>
              <a:rPr lang="en-US" sz="2000" i="1" dirty="0" err="1"/>
              <a:t>i</a:t>
            </a:r>
            <a:r>
              <a:rPr lang="en-US" sz="2000" baseline="30000" dirty="0" err="1"/>
              <a:t>th</a:t>
            </a:r>
            <a:r>
              <a:rPr lang="en-US" sz="2000" dirty="0"/>
              <a:t> outcome will occur</a:t>
            </a:r>
          </a:p>
          <a:p>
            <a:pPr eaLnBrk="1" hangingPunct="1"/>
            <a:r>
              <a:rPr lang="en-US" sz="2000" i="1" dirty="0"/>
              <a:t>	     n </a:t>
            </a:r>
            <a:r>
              <a:rPr lang="en-US" sz="2000" dirty="0"/>
              <a:t>= The number of outcomes in the distribution</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Example</a:t>
            </a:r>
            <a:endParaRPr lang="en-US" sz="2800" b="1" dirty="0" smtClean="0">
              <a:solidFill>
                <a:srgbClr val="00B050"/>
              </a:solidFill>
            </a:endParaRPr>
          </a:p>
        </p:txBody>
      </p:sp>
      <p:sp>
        <p:nvSpPr>
          <p:cNvPr id="6147" name="Content Placeholder 2"/>
          <p:cNvSpPr>
            <a:spLocks noGrp="1"/>
          </p:cNvSpPr>
          <p:nvPr>
            <p:ph idx="1"/>
          </p:nvPr>
        </p:nvSpPr>
        <p:spPr>
          <a:xfrm>
            <a:off x="304800" y="936978"/>
            <a:ext cx="11684000" cy="5587999"/>
          </a:xfrm>
        </p:spPr>
        <p:txBody>
          <a:bodyPr>
            <a:normAutofit/>
          </a:bodyPr>
          <a:lstStyle/>
          <a:p>
            <a:pPr>
              <a:buNone/>
            </a:pPr>
            <a:r>
              <a:rPr lang="en-US" sz="2400" b="1" dirty="0" smtClean="0"/>
              <a:t>Example</a:t>
            </a:r>
            <a:r>
              <a:rPr lang="en-US" sz="2400" dirty="0" smtClean="0"/>
              <a:t> : A substitute teacher wants to know how students in the class did on their last test. The teacher asks the 10 students sitting in the front row to state their latest test score. He concludes from their report that the class did extremely well. What is the sample? What is the population? Can you identify any problems with choosing the sample in the way that the teacher did?</a:t>
            </a:r>
          </a:p>
          <a:p>
            <a:pPr>
              <a:buNone/>
            </a:pPr>
            <a:endParaRPr lang="en-US" sz="2400" dirty="0" smtClean="0"/>
          </a:p>
          <a:p>
            <a:pPr>
              <a:buNone/>
            </a:pPr>
            <a:r>
              <a:rPr lang="en-US" sz="2400" dirty="0" smtClean="0"/>
              <a:t>The population consists of all students in the class. </a:t>
            </a:r>
          </a:p>
          <a:p>
            <a:pPr>
              <a:buNone/>
            </a:pPr>
            <a:r>
              <a:rPr lang="en-US" sz="2400" dirty="0" smtClean="0"/>
              <a:t>The sample is made up of just the 10 students sitting in the front row. </a:t>
            </a:r>
          </a:p>
          <a:p>
            <a:pPr>
              <a:buNone/>
            </a:pPr>
            <a:endParaRPr lang="en-US" sz="2400" dirty="0" smtClean="0"/>
          </a:p>
          <a:p>
            <a:pPr>
              <a:buNone/>
            </a:pPr>
            <a:r>
              <a:rPr lang="en-US" sz="2400" dirty="0" smtClean="0"/>
              <a:t>The sample is not likely to be representative of the population. Those who sit in the front row tend to be more interested in the class and tend to perform higher on tests. Hence, the sample may perform at a higher level than the population.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anim calcmode="lin" valueType="num">
                                      <p:cBhvr additive="base">
                                        <p:cTn id="7"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xEl>
                                              <p:pRg st="3" end="3"/>
                                            </p:txEl>
                                          </p:spTgt>
                                        </p:tgtEl>
                                        <p:attrNameLst>
                                          <p:attrName>style.visibility</p:attrName>
                                        </p:attrNameLst>
                                      </p:cBhvr>
                                      <p:to>
                                        <p:strVal val="visible"/>
                                      </p:to>
                                    </p:set>
                                    <p:anim calcmode="lin" valueType="num">
                                      <p:cBhvr additive="base">
                                        <p:cTn id="13"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7">
                                            <p:txEl>
                                              <p:pRg st="5" end="5"/>
                                            </p:txEl>
                                          </p:spTgt>
                                        </p:tgtEl>
                                        <p:attrNameLst>
                                          <p:attrName>style.visibility</p:attrName>
                                        </p:attrNameLst>
                                      </p:cBhvr>
                                      <p:to>
                                        <p:strVal val="visible"/>
                                      </p:to>
                                    </p:set>
                                    <p:anim calcmode="lin" valueType="num">
                                      <p:cBhvr additive="base">
                                        <p:cTn id="19" dur="500" fill="hold"/>
                                        <p:tgtEl>
                                          <p:spTgt spid="6147">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Variance and Standard Deviation of a Discrete Probability Distribution</a:t>
            </a:r>
          </a:p>
        </p:txBody>
      </p:sp>
      <p:sp>
        <p:nvSpPr>
          <p:cNvPr id="14339" name="Content Placeholder 2"/>
          <p:cNvSpPr>
            <a:spLocks noGrp="1"/>
          </p:cNvSpPr>
          <p:nvPr>
            <p:ph idx="1"/>
          </p:nvPr>
        </p:nvSpPr>
        <p:spPr>
          <a:xfrm>
            <a:off x="677334" y="1128889"/>
            <a:ext cx="11063110" cy="4912474"/>
          </a:xfrm>
        </p:spPr>
        <p:txBody>
          <a:bodyPr>
            <a:normAutofit/>
          </a:bodyPr>
          <a:lstStyle/>
          <a:p>
            <a:pPr>
              <a:buNone/>
            </a:pPr>
            <a:r>
              <a:rPr lang="en-US" sz="2400" dirty="0" smtClean="0">
                <a:solidFill>
                  <a:schemeClr val="tx1"/>
                </a:solidFill>
              </a:rPr>
              <a:t>An equivalent shortcut formula for the variance:</a:t>
            </a: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pPr>
              <a:buNone/>
            </a:pPr>
            <a:r>
              <a:rPr lang="en-US" sz="2400" dirty="0" smtClean="0">
                <a:solidFill>
                  <a:schemeClr val="tx1"/>
                </a:solidFill>
              </a:rPr>
              <a:t>Easier to use when calculating the variance by hand</a:t>
            </a:r>
          </a:p>
          <a:p>
            <a:endParaRPr lang="en-US" sz="2400" dirty="0" smtClean="0">
              <a:solidFill>
                <a:schemeClr val="tx1"/>
              </a:solidFill>
            </a:endParaRPr>
          </a:p>
          <a:p>
            <a:endParaRPr lang="en-US" sz="2400" dirty="0" smtClean="0">
              <a:solidFill>
                <a:schemeClr val="tx1"/>
              </a:solidFill>
            </a:endParaRPr>
          </a:p>
          <a:p>
            <a:pPr>
              <a:buNone/>
            </a:pPr>
            <a:endParaRPr lang="en-US" sz="2400" dirty="0" smtClean="0">
              <a:solidFill>
                <a:schemeClr val="tx1"/>
              </a:solidFill>
            </a:endParaRPr>
          </a:p>
          <a:p>
            <a:pPr>
              <a:buNone/>
            </a:pPr>
            <a:r>
              <a:rPr lang="en-US" sz="2400" dirty="0" smtClean="0">
                <a:solidFill>
                  <a:schemeClr val="tx1"/>
                </a:solidFill>
              </a:rPr>
              <a:t>The </a:t>
            </a:r>
            <a:r>
              <a:rPr lang="en-US" sz="2400" b="1" dirty="0" smtClean="0">
                <a:solidFill>
                  <a:schemeClr val="tx1"/>
                </a:solidFill>
              </a:rPr>
              <a:t>standard deviation </a:t>
            </a:r>
            <a:r>
              <a:rPr lang="en-US" sz="2400" dirty="0" smtClean="0">
                <a:solidFill>
                  <a:schemeClr val="tx1"/>
                </a:solidFill>
              </a:rPr>
              <a:t>is the square root of the variance</a:t>
            </a:r>
          </a:p>
        </p:txBody>
      </p:sp>
      <p:graphicFrame>
        <p:nvGraphicFramePr>
          <p:cNvPr id="14340" name="Object 1"/>
          <p:cNvGraphicFramePr>
            <a:graphicFrameLocks noChangeAspect="1"/>
          </p:cNvGraphicFramePr>
          <p:nvPr/>
        </p:nvGraphicFramePr>
        <p:xfrm>
          <a:off x="2573866" y="3697111"/>
          <a:ext cx="4961467" cy="1116013"/>
        </p:xfrm>
        <a:graphic>
          <a:graphicData uri="http://schemas.openxmlformats.org/presentationml/2006/ole">
            <p:oleObj spid="_x0000_s101378" name="Equation" r:id="rId3" imgW="1524000" imgH="457200" progId="">
              <p:embed/>
            </p:oleObj>
          </a:graphicData>
        </a:graphic>
      </p:graphicFrame>
      <p:graphicFrame>
        <p:nvGraphicFramePr>
          <p:cNvPr id="5123" name="Object 3"/>
          <p:cNvGraphicFramePr>
            <a:graphicFrameLocks noChangeAspect="1"/>
          </p:cNvGraphicFramePr>
          <p:nvPr/>
        </p:nvGraphicFramePr>
        <p:xfrm>
          <a:off x="2760133" y="1793523"/>
          <a:ext cx="4419600" cy="1117600"/>
        </p:xfrm>
        <a:graphic>
          <a:graphicData uri="http://schemas.openxmlformats.org/presentationml/2006/ole">
            <p:oleObj spid="_x0000_s101379" name="Equation" r:id="rId4" imgW="4089400" imgH="1117600" progId="">
              <p:embed/>
            </p:oleObj>
          </a:graphicData>
        </a:graphic>
      </p:graphicFrame>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3"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Variance and Standard Deviation of a Discrete Probability Distribution</a:t>
            </a:r>
          </a:p>
        </p:txBody>
      </p:sp>
      <p:sp>
        <p:nvSpPr>
          <p:cNvPr id="15363" name="Content Placeholder 2"/>
          <p:cNvSpPr>
            <a:spLocks noGrp="1"/>
          </p:cNvSpPr>
          <p:nvPr>
            <p:ph idx="1"/>
          </p:nvPr>
        </p:nvSpPr>
        <p:spPr>
          <a:xfrm>
            <a:off x="609600" y="1371601"/>
            <a:ext cx="11074400" cy="4805363"/>
          </a:xfrm>
        </p:spPr>
        <p:txBody>
          <a:bodyPr/>
          <a:lstStyle/>
          <a:p>
            <a:pPr>
              <a:buNone/>
            </a:pPr>
            <a:r>
              <a:rPr lang="en-US" sz="2400" dirty="0" smtClean="0">
                <a:solidFill>
                  <a:schemeClr val="tx1"/>
                </a:solidFill>
              </a:rPr>
              <a:t>Calculating the variance and standard deviation</a:t>
            </a:r>
          </a:p>
          <a:p>
            <a:pPr>
              <a:buFontTx/>
              <a:buNone/>
            </a:pPr>
            <a:endParaRPr lang="en-US" sz="2400" dirty="0" smtClean="0"/>
          </a:p>
        </p:txBody>
      </p:sp>
      <p:sp>
        <p:nvSpPr>
          <p:cNvPr id="15364" name="Rectangle 37"/>
          <p:cNvSpPr txBox="1">
            <a:spLocks noChangeArrowheads="1"/>
          </p:cNvSpPr>
          <p:nvPr/>
        </p:nvSpPr>
        <p:spPr bwMode="auto">
          <a:xfrm>
            <a:off x="203200" y="2697163"/>
            <a:ext cx="11176000" cy="2362200"/>
          </a:xfrm>
          <a:prstGeom prst="rect">
            <a:avLst/>
          </a:prstGeom>
          <a:noFill/>
          <a:ln w="9525">
            <a:noFill/>
            <a:miter lim="800000"/>
            <a:headEnd/>
            <a:tailEnd/>
          </a:ln>
          <a:effectLst/>
        </p:spPr>
        <p:txBody>
          <a:bodyPr/>
          <a:lstStyle/>
          <a:p>
            <a:pPr marL="342900" indent="-342900">
              <a:lnSpc>
                <a:spcPct val="110000"/>
              </a:lnSpc>
              <a:spcBef>
                <a:spcPct val="20000"/>
              </a:spcBef>
              <a:buClr>
                <a:srgbClr val="00B400"/>
              </a:buClr>
              <a:buFont typeface="Wingdings" pitchFamily="2" charset="2"/>
              <a:buNone/>
            </a:pPr>
            <a:r>
              <a:rPr lang="en-US" sz="1900" dirty="0"/>
              <a:t># heads (</a:t>
            </a:r>
            <a:r>
              <a:rPr lang="en-US" sz="1900" i="1" dirty="0"/>
              <a:t>x</a:t>
            </a:r>
            <a:r>
              <a:rPr lang="en-US" sz="1900" i="1" baseline="-25000" dirty="0"/>
              <a:t>i</a:t>
            </a:r>
            <a:r>
              <a:rPr lang="en-US" sz="1900" dirty="0"/>
              <a:t>)        </a:t>
            </a:r>
            <a:r>
              <a:rPr lang="en-US" sz="1900" i="1" dirty="0"/>
              <a:t>P(x</a:t>
            </a:r>
            <a:r>
              <a:rPr lang="en-US" sz="1900" i="1" baseline="-25000" dirty="0"/>
              <a:t>i</a:t>
            </a:r>
            <a:r>
              <a:rPr lang="en-US" sz="1900" i="1" dirty="0"/>
              <a:t>)</a:t>
            </a:r>
            <a:r>
              <a:rPr lang="en-US" sz="1900" dirty="0"/>
              <a:t>            </a:t>
            </a:r>
            <a:r>
              <a:rPr lang="el-GR" sz="1900" i="1" dirty="0"/>
              <a:t>μ</a:t>
            </a:r>
            <a:r>
              <a:rPr lang="en-US" sz="1900" dirty="0"/>
              <a:t>        (</a:t>
            </a:r>
            <a:r>
              <a:rPr lang="en-US" sz="1900" i="1" dirty="0"/>
              <a:t>x</a:t>
            </a:r>
            <a:r>
              <a:rPr lang="en-US" sz="1900" i="1" baseline="-25000" dirty="0"/>
              <a:t>i </a:t>
            </a:r>
            <a:r>
              <a:rPr lang="en-US" sz="1900" i="1" dirty="0"/>
              <a:t>– </a:t>
            </a:r>
            <a:r>
              <a:rPr lang="el-GR" sz="1900" i="1" dirty="0"/>
              <a:t>μ</a:t>
            </a:r>
            <a:r>
              <a:rPr lang="en-US" sz="1900" i="1" dirty="0"/>
              <a:t>)</a:t>
            </a:r>
            <a:r>
              <a:rPr lang="en-US" sz="1900" dirty="0"/>
              <a:t>       (</a:t>
            </a:r>
            <a:r>
              <a:rPr lang="en-US" sz="1900" i="1" dirty="0"/>
              <a:t>x</a:t>
            </a:r>
            <a:r>
              <a:rPr lang="en-US" sz="1900" i="1" baseline="-25000" dirty="0"/>
              <a:t>i </a:t>
            </a:r>
            <a:r>
              <a:rPr lang="en-US" sz="1900" i="1" dirty="0"/>
              <a:t>– </a:t>
            </a:r>
            <a:r>
              <a:rPr lang="el-GR" sz="1900" i="1" dirty="0"/>
              <a:t>μ</a:t>
            </a:r>
            <a:r>
              <a:rPr lang="en-US" sz="1900" i="1" dirty="0"/>
              <a:t>)</a:t>
            </a:r>
            <a:r>
              <a:rPr lang="en-US" sz="1900" i="1" baseline="30000" dirty="0"/>
              <a:t>2</a:t>
            </a:r>
            <a:r>
              <a:rPr lang="en-US" sz="1900" dirty="0"/>
              <a:t>      (</a:t>
            </a:r>
            <a:r>
              <a:rPr lang="en-US" sz="1900" i="1" dirty="0"/>
              <a:t>x</a:t>
            </a:r>
            <a:r>
              <a:rPr lang="en-US" sz="1900" i="1" baseline="-25000" dirty="0"/>
              <a:t>i </a:t>
            </a:r>
            <a:r>
              <a:rPr lang="en-US" sz="1900" i="1" dirty="0"/>
              <a:t>– </a:t>
            </a:r>
            <a:r>
              <a:rPr lang="el-GR" sz="1900" i="1" dirty="0"/>
              <a:t>μ</a:t>
            </a:r>
            <a:r>
              <a:rPr lang="en-US" sz="1900" i="1" dirty="0"/>
              <a:t>)</a:t>
            </a:r>
            <a:r>
              <a:rPr lang="en-US" sz="1900" i="1" baseline="30000" dirty="0"/>
              <a:t>2</a:t>
            </a:r>
            <a:r>
              <a:rPr lang="en-US" sz="1900" i="1" dirty="0"/>
              <a:t>P(x</a:t>
            </a:r>
            <a:r>
              <a:rPr lang="en-US" sz="1900" i="1" baseline="-25000" dirty="0"/>
              <a:t>i</a:t>
            </a:r>
            <a:r>
              <a:rPr lang="en-US" sz="1900" i="1" dirty="0"/>
              <a:t>)</a:t>
            </a:r>
          </a:p>
          <a:p>
            <a:pPr marL="342900" indent="-342900">
              <a:lnSpc>
                <a:spcPct val="110000"/>
              </a:lnSpc>
              <a:spcBef>
                <a:spcPct val="50000"/>
              </a:spcBef>
              <a:buClr>
                <a:srgbClr val="00B400"/>
              </a:buClr>
              <a:buFont typeface="Wingdings" pitchFamily="2" charset="2"/>
              <a:buNone/>
            </a:pPr>
            <a:r>
              <a:rPr lang="en-US" sz="1900" dirty="0"/>
              <a:t>      0		</a:t>
            </a:r>
            <a:r>
              <a:rPr lang="en-US" sz="1900" dirty="0" smtClean="0"/>
              <a:t>      0.25</a:t>
            </a:r>
            <a:r>
              <a:rPr lang="en-US" sz="1900" dirty="0"/>
              <a:t>	 </a:t>
            </a:r>
            <a:r>
              <a:rPr lang="en-US" sz="1900" dirty="0" smtClean="0"/>
              <a:t>        </a:t>
            </a:r>
            <a:r>
              <a:rPr lang="en-US" sz="1900" dirty="0"/>
              <a:t>1.0	   -1.0	     1.00		0.25</a:t>
            </a:r>
          </a:p>
          <a:p>
            <a:pPr marL="342900" indent="-342900">
              <a:lnSpc>
                <a:spcPct val="110000"/>
              </a:lnSpc>
              <a:spcBef>
                <a:spcPct val="50000"/>
              </a:spcBef>
              <a:buClr>
                <a:srgbClr val="00B400"/>
              </a:buClr>
              <a:buFont typeface="Wingdings" pitchFamily="2" charset="2"/>
              <a:buNone/>
            </a:pPr>
            <a:r>
              <a:rPr lang="en-US" sz="1900" dirty="0"/>
              <a:t>      1                	0.50	   1.0	      0	        0		   0</a:t>
            </a:r>
          </a:p>
          <a:p>
            <a:pPr marL="342900" indent="-342900">
              <a:lnSpc>
                <a:spcPct val="110000"/>
              </a:lnSpc>
              <a:spcBef>
                <a:spcPct val="50000"/>
              </a:spcBef>
              <a:buClr>
                <a:srgbClr val="00B400"/>
              </a:buClr>
              <a:buFont typeface="Wingdings" pitchFamily="2" charset="2"/>
              <a:buNone/>
            </a:pPr>
            <a:r>
              <a:rPr lang="en-US" sz="1900" dirty="0"/>
              <a:t>      2                	0.25	   1.0	    1.0	     1.00		0.25</a:t>
            </a:r>
          </a:p>
          <a:p>
            <a:pPr marL="342900" indent="-342900">
              <a:lnSpc>
                <a:spcPct val="110000"/>
              </a:lnSpc>
              <a:spcBef>
                <a:spcPct val="50000"/>
              </a:spcBef>
              <a:buClr>
                <a:srgbClr val="00B400"/>
              </a:buClr>
              <a:buFont typeface="Wingdings" pitchFamily="2" charset="2"/>
              <a:buNone/>
            </a:pPr>
            <a:r>
              <a:rPr lang="en-US" sz="1900" dirty="0"/>
              <a:t>							</a:t>
            </a:r>
            <a:r>
              <a:rPr lang="en-US" sz="1900" dirty="0" smtClean="0"/>
              <a:t>                              </a:t>
            </a:r>
            <a:r>
              <a:rPr lang="en-US" sz="1900" b="1" dirty="0" smtClean="0"/>
              <a:t>Total</a:t>
            </a:r>
            <a:r>
              <a:rPr lang="en-US" sz="1900" b="1" dirty="0"/>
              <a:t>	</a:t>
            </a:r>
            <a:r>
              <a:rPr lang="en-US" sz="1900" b="1" dirty="0" smtClean="0"/>
              <a:t>       0.50</a:t>
            </a:r>
            <a:r>
              <a:rPr lang="en-US" sz="1900" b="1" dirty="0"/>
              <a:t>	</a:t>
            </a:r>
          </a:p>
        </p:txBody>
      </p:sp>
      <p:sp>
        <p:nvSpPr>
          <p:cNvPr id="9" name="Oval 8"/>
          <p:cNvSpPr/>
          <p:nvPr/>
        </p:nvSpPr>
        <p:spPr>
          <a:xfrm>
            <a:off x="6062134" y="4483630"/>
            <a:ext cx="914400" cy="609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0" name="Straight Arrow Connector 9"/>
          <p:cNvCxnSpPr/>
          <p:nvPr/>
        </p:nvCxnSpPr>
        <p:spPr>
          <a:xfrm>
            <a:off x="6987823" y="4775200"/>
            <a:ext cx="2291644" cy="1323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367" name="TextBox 10"/>
          <p:cNvSpPr txBox="1">
            <a:spLocks noChangeArrowheads="1"/>
          </p:cNvSpPr>
          <p:nvPr/>
        </p:nvSpPr>
        <p:spPr bwMode="auto">
          <a:xfrm>
            <a:off x="9369776" y="4346223"/>
            <a:ext cx="2822223" cy="707886"/>
          </a:xfrm>
          <a:prstGeom prst="rect">
            <a:avLst/>
          </a:prstGeom>
          <a:noFill/>
          <a:ln w="9525">
            <a:noFill/>
            <a:miter lim="800000"/>
            <a:headEnd/>
            <a:tailEnd/>
          </a:ln>
        </p:spPr>
        <p:txBody>
          <a:bodyPr wrap="square">
            <a:spAutoFit/>
          </a:bodyPr>
          <a:lstStyle/>
          <a:p>
            <a:pPr eaLnBrk="1" hangingPunct="1"/>
            <a:r>
              <a:rPr lang="en-US" sz="2000" dirty="0"/>
              <a:t>The variance is 0.50 heads squared</a:t>
            </a:r>
          </a:p>
        </p:txBody>
      </p:sp>
      <p:cxnSp>
        <p:nvCxnSpPr>
          <p:cNvPr id="12" name="Straight Connector 11"/>
          <p:cNvCxnSpPr/>
          <p:nvPr/>
        </p:nvCxnSpPr>
        <p:spPr>
          <a:xfrm>
            <a:off x="203200" y="3103563"/>
            <a:ext cx="1036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69" name="Rectangle 4"/>
          <p:cNvSpPr>
            <a:spLocks noChangeArrowheads="1"/>
          </p:cNvSpPr>
          <p:nvPr/>
        </p:nvSpPr>
        <p:spPr bwMode="auto">
          <a:xfrm>
            <a:off x="203200" y="2235201"/>
            <a:ext cx="11582400" cy="461963"/>
          </a:xfrm>
          <a:prstGeom prst="rect">
            <a:avLst/>
          </a:prstGeom>
          <a:noFill/>
          <a:ln w="9525">
            <a:noFill/>
            <a:miter lim="800000"/>
            <a:headEnd/>
            <a:tailEnd/>
          </a:ln>
        </p:spPr>
        <p:txBody>
          <a:bodyPr>
            <a:spAutoFit/>
          </a:bodyPr>
          <a:lstStyle/>
          <a:p>
            <a:pPr eaLnBrk="1" hangingPunct="1"/>
            <a:r>
              <a:rPr lang="en-US" sz="2400" u="sng"/>
              <a:t>Probability Distribution for number of heads in two coin flips</a:t>
            </a:r>
          </a:p>
        </p:txBody>
      </p:sp>
      <p:graphicFrame>
        <p:nvGraphicFramePr>
          <p:cNvPr id="15370" name="Object 12"/>
          <p:cNvGraphicFramePr>
            <a:graphicFrameLocks noChangeAspect="1"/>
          </p:cNvGraphicFramePr>
          <p:nvPr/>
        </p:nvGraphicFramePr>
        <p:xfrm>
          <a:off x="6096000" y="5481638"/>
          <a:ext cx="2540000" cy="411162"/>
        </p:xfrm>
        <a:graphic>
          <a:graphicData uri="http://schemas.openxmlformats.org/presentationml/2006/ole">
            <p:oleObj spid="_x0000_s102402" name="Equation" r:id="rId3" imgW="1054100" imgH="228600" progId="">
              <p:embed/>
            </p:oleObj>
          </a:graphicData>
        </a:graphic>
      </p:graphicFrame>
      <p:sp>
        <p:nvSpPr>
          <p:cNvPr id="15371" name="TextBox 17"/>
          <p:cNvSpPr txBox="1">
            <a:spLocks noChangeArrowheads="1"/>
          </p:cNvSpPr>
          <p:nvPr/>
        </p:nvSpPr>
        <p:spPr bwMode="auto">
          <a:xfrm>
            <a:off x="1219200" y="5481638"/>
            <a:ext cx="9245600" cy="461962"/>
          </a:xfrm>
          <a:prstGeom prst="rect">
            <a:avLst/>
          </a:prstGeom>
          <a:noFill/>
          <a:ln w="9525">
            <a:noFill/>
            <a:miter lim="800000"/>
            <a:headEnd/>
            <a:tailEnd/>
          </a:ln>
        </p:spPr>
        <p:txBody>
          <a:bodyPr>
            <a:spAutoFit/>
          </a:bodyPr>
          <a:lstStyle/>
          <a:p>
            <a:pPr eaLnBrk="1" hangingPunct="1"/>
            <a:r>
              <a:rPr lang="en-US" sz="2400" dirty="0"/>
              <a:t>The standard deviation is                  </a:t>
            </a:r>
            <a:r>
              <a:rPr lang="en-US" sz="2400" dirty="0" smtClean="0"/>
              <a:t>                      </a:t>
            </a:r>
            <a:r>
              <a:rPr lang="en-US" sz="2400" dirty="0"/>
              <a:t>heads</a:t>
            </a:r>
            <a:r>
              <a:rPr lang="en-US" sz="2000" dirty="0"/>
              <a:t> </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2"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Variance and Standard Deviation of a Discrete Probability Distribution</a:t>
            </a:r>
          </a:p>
        </p:txBody>
      </p:sp>
      <p:sp>
        <p:nvSpPr>
          <p:cNvPr id="16387" name="Content Placeholder 2"/>
          <p:cNvSpPr>
            <a:spLocks noGrp="1"/>
          </p:cNvSpPr>
          <p:nvPr>
            <p:ph idx="1"/>
          </p:nvPr>
        </p:nvSpPr>
        <p:spPr>
          <a:xfrm>
            <a:off x="293512" y="1241779"/>
            <a:ext cx="10758310" cy="4777006"/>
          </a:xfrm>
        </p:spPr>
        <p:txBody>
          <a:bodyPr/>
          <a:lstStyle/>
          <a:p>
            <a:pPr>
              <a:buNone/>
            </a:pPr>
            <a:r>
              <a:rPr lang="en-US" sz="2400" dirty="0" smtClean="0">
                <a:solidFill>
                  <a:schemeClr val="tx1"/>
                </a:solidFill>
              </a:rPr>
              <a:t>Using the shortcut method</a:t>
            </a:r>
          </a:p>
          <a:p>
            <a:pPr>
              <a:buFontTx/>
              <a:buNone/>
            </a:pPr>
            <a:endParaRPr lang="en-US" sz="2400" dirty="0" smtClean="0"/>
          </a:p>
        </p:txBody>
      </p:sp>
      <p:sp>
        <p:nvSpPr>
          <p:cNvPr id="16388" name="Rectangle 37"/>
          <p:cNvSpPr txBox="1">
            <a:spLocks noChangeArrowheads="1"/>
          </p:cNvSpPr>
          <p:nvPr/>
        </p:nvSpPr>
        <p:spPr bwMode="auto">
          <a:xfrm>
            <a:off x="203200" y="2366962"/>
            <a:ext cx="11176000" cy="3808059"/>
          </a:xfrm>
          <a:prstGeom prst="rect">
            <a:avLst/>
          </a:prstGeom>
          <a:noFill/>
          <a:ln w="9525">
            <a:noFill/>
            <a:miter lim="800000"/>
            <a:headEnd/>
            <a:tailEnd/>
          </a:ln>
          <a:effectLst/>
        </p:spPr>
        <p:txBody>
          <a:bodyPr/>
          <a:lstStyle/>
          <a:p>
            <a:pPr marL="342900" indent="-342900">
              <a:lnSpc>
                <a:spcPct val="110000"/>
              </a:lnSpc>
              <a:spcBef>
                <a:spcPct val="20000"/>
              </a:spcBef>
              <a:buClr>
                <a:srgbClr val="00B400"/>
              </a:buClr>
              <a:buFont typeface="Wingdings" pitchFamily="2" charset="2"/>
              <a:buNone/>
            </a:pPr>
            <a:r>
              <a:rPr lang="en-US" sz="1900" dirty="0"/>
              <a:t>		</a:t>
            </a:r>
            <a:r>
              <a:rPr lang="en-US" sz="1900" dirty="0" smtClean="0"/>
              <a:t>       # </a:t>
            </a:r>
            <a:r>
              <a:rPr lang="en-US" sz="1900" dirty="0"/>
              <a:t>heads (</a:t>
            </a:r>
            <a:r>
              <a:rPr lang="en-US" sz="1900" i="1" dirty="0"/>
              <a:t>x</a:t>
            </a:r>
            <a:r>
              <a:rPr lang="en-US" sz="1900" i="1" baseline="-25000" dirty="0"/>
              <a:t>i</a:t>
            </a:r>
            <a:r>
              <a:rPr lang="en-US" sz="1900" dirty="0"/>
              <a:t>) 	  </a:t>
            </a:r>
            <a:r>
              <a:rPr lang="en-US" sz="1900" i="1" dirty="0"/>
              <a:t>x</a:t>
            </a:r>
            <a:r>
              <a:rPr lang="en-US" sz="1900" i="1" baseline="-25000" dirty="0"/>
              <a:t>i </a:t>
            </a:r>
            <a:r>
              <a:rPr lang="en-US" sz="1900" i="1" baseline="30000" dirty="0"/>
              <a:t>2</a:t>
            </a:r>
            <a:r>
              <a:rPr lang="en-US" sz="1900" dirty="0"/>
              <a:t>  	   </a:t>
            </a:r>
            <a:r>
              <a:rPr lang="en-US" sz="1900" i="1" dirty="0"/>
              <a:t>P(x</a:t>
            </a:r>
            <a:r>
              <a:rPr lang="en-US" sz="1900" i="1" baseline="-25000" dirty="0"/>
              <a:t>i</a:t>
            </a:r>
            <a:r>
              <a:rPr lang="en-US" sz="1900" i="1" dirty="0"/>
              <a:t>)	      x</a:t>
            </a:r>
            <a:r>
              <a:rPr lang="en-US" sz="1900" i="1" baseline="-25000" dirty="0"/>
              <a:t>i </a:t>
            </a:r>
            <a:r>
              <a:rPr lang="en-US" sz="1900" i="1" baseline="30000" dirty="0"/>
              <a:t>2</a:t>
            </a:r>
            <a:r>
              <a:rPr lang="en-US" sz="1900" i="1" dirty="0"/>
              <a:t>P(x</a:t>
            </a:r>
            <a:r>
              <a:rPr lang="en-US" sz="1900" i="1" baseline="-25000" dirty="0"/>
              <a:t>i</a:t>
            </a:r>
            <a:r>
              <a:rPr lang="en-US" sz="1900" i="1" dirty="0"/>
              <a:t>)</a:t>
            </a:r>
          </a:p>
          <a:p>
            <a:pPr marL="342900" indent="-342900">
              <a:lnSpc>
                <a:spcPct val="110000"/>
              </a:lnSpc>
              <a:spcBef>
                <a:spcPct val="50000"/>
              </a:spcBef>
              <a:buClr>
                <a:srgbClr val="00B400"/>
              </a:buClr>
              <a:buFont typeface="Wingdings" pitchFamily="2" charset="2"/>
              <a:buNone/>
            </a:pPr>
            <a:r>
              <a:rPr lang="en-US" sz="1900" dirty="0"/>
              <a:t>		         0	 	  </a:t>
            </a:r>
            <a:r>
              <a:rPr lang="en-US" sz="1900" dirty="0" smtClean="0"/>
              <a:t>               </a:t>
            </a:r>
            <a:r>
              <a:rPr lang="en-US" sz="1900" dirty="0"/>
              <a:t>0	   </a:t>
            </a:r>
            <a:r>
              <a:rPr lang="en-US" sz="1900" dirty="0" smtClean="0"/>
              <a:t>      0.25</a:t>
            </a:r>
            <a:r>
              <a:rPr lang="en-US" sz="1900" dirty="0"/>
              <a:t>	           0</a:t>
            </a:r>
          </a:p>
          <a:p>
            <a:pPr marL="342900" indent="-342900">
              <a:lnSpc>
                <a:spcPct val="110000"/>
              </a:lnSpc>
              <a:spcBef>
                <a:spcPct val="50000"/>
              </a:spcBef>
              <a:buClr>
                <a:srgbClr val="00B400"/>
              </a:buClr>
              <a:buFont typeface="Wingdings" pitchFamily="2" charset="2"/>
              <a:buNone/>
            </a:pPr>
            <a:r>
              <a:rPr lang="en-US" sz="1900" dirty="0"/>
              <a:t>		         1                	1.00	   0.50	        0.50</a:t>
            </a:r>
          </a:p>
          <a:p>
            <a:pPr marL="342900" indent="-342900">
              <a:lnSpc>
                <a:spcPct val="110000"/>
              </a:lnSpc>
              <a:spcBef>
                <a:spcPct val="50000"/>
              </a:spcBef>
              <a:buClr>
                <a:srgbClr val="00B400"/>
              </a:buClr>
              <a:buFont typeface="Wingdings" pitchFamily="2" charset="2"/>
              <a:buNone/>
            </a:pPr>
            <a:r>
              <a:rPr lang="en-US" sz="1900" dirty="0"/>
              <a:t>		         2                	4.00	   0.25	        1.00</a:t>
            </a:r>
          </a:p>
          <a:p>
            <a:pPr marL="342900" indent="-342900">
              <a:lnSpc>
                <a:spcPct val="110000"/>
              </a:lnSpc>
              <a:spcBef>
                <a:spcPct val="50000"/>
              </a:spcBef>
              <a:buClr>
                <a:srgbClr val="00B400"/>
              </a:buClr>
              <a:buFont typeface="Wingdings" pitchFamily="2" charset="2"/>
              <a:buNone/>
            </a:pPr>
            <a:r>
              <a:rPr lang="en-US" sz="1900" dirty="0"/>
              <a:t>					      </a:t>
            </a:r>
            <a:r>
              <a:rPr lang="en-US" sz="1900" dirty="0" smtClean="0"/>
              <a:t>                             </a:t>
            </a:r>
            <a:r>
              <a:rPr lang="en-US" sz="1900" b="1" dirty="0"/>
              <a:t>Total   1.50	</a:t>
            </a:r>
          </a:p>
        </p:txBody>
      </p:sp>
      <p:cxnSp>
        <p:nvCxnSpPr>
          <p:cNvPr id="12" name="Straight Connector 11"/>
          <p:cNvCxnSpPr/>
          <p:nvPr/>
        </p:nvCxnSpPr>
        <p:spPr>
          <a:xfrm>
            <a:off x="1524000" y="2773363"/>
            <a:ext cx="660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390" name="Rectangle 4"/>
          <p:cNvSpPr>
            <a:spLocks noChangeArrowheads="1"/>
          </p:cNvSpPr>
          <p:nvPr/>
        </p:nvSpPr>
        <p:spPr bwMode="auto">
          <a:xfrm>
            <a:off x="203200" y="1905001"/>
            <a:ext cx="11582400" cy="461963"/>
          </a:xfrm>
          <a:prstGeom prst="rect">
            <a:avLst/>
          </a:prstGeom>
          <a:noFill/>
          <a:ln w="9525">
            <a:noFill/>
            <a:miter lim="800000"/>
            <a:headEnd/>
            <a:tailEnd/>
          </a:ln>
        </p:spPr>
        <p:txBody>
          <a:bodyPr>
            <a:spAutoFit/>
          </a:bodyPr>
          <a:lstStyle/>
          <a:p>
            <a:pPr eaLnBrk="1" hangingPunct="1"/>
            <a:r>
              <a:rPr lang="en-US" sz="2400" u="sng" dirty="0"/>
              <a:t>Probability Distribution for number of heads in two coin flips</a:t>
            </a:r>
          </a:p>
        </p:txBody>
      </p:sp>
      <p:graphicFrame>
        <p:nvGraphicFramePr>
          <p:cNvPr id="16391" name="Object 3"/>
          <p:cNvGraphicFramePr>
            <a:graphicFrameLocks noChangeAspect="1"/>
          </p:cNvGraphicFramePr>
          <p:nvPr/>
        </p:nvGraphicFramePr>
        <p:xfrm>
          <a:off x="912285" y="4738688"/>
          <a:ext cx="7387167" cy="1490662"/>
        </p:xfrm>
        <a:graphic>
          <a:graphicData uri="http://schemas.openxmlformats.org/presentationml/2006/ole">
            <p:oleObj spid="_x0000_s103426" name="Equation" r:id="rId3" imgW="3022600" imgH="812800" progId="">
              <p:embed/>
            </p:oleObj>
          </a:graphicData>
        </a:graphic>
      </p:graphicFrame>
      <p:sp>
        <p:nvSpPr>
          <p:cNvPr id="20" name="Oval 19"/>
          <p:cNvSpPr/>
          <p:nvPr/>
        </p:nvSpPr>
        <p:spPr>
          <a:xfrm>
            <a:off x="5271911" y="4134555"/>
            <a:ext cx="914400" cy="4572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21" name="Straight Arrow Connector 20"/>
          <p:cNvCxnSpPr/>
          <p:nvPr/>
        </p:nvCxnSpPr>
        <p:spPr>
          <a:xfrm flipH="1">
            <a:off x="5339645" y="4603045"/>
            <a:ext cx="45720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394" name="Rectangle 13"/>
          <p:cNvSpPr>
            <a:spLocks noChangeArrowheads="1"/>
          </p:cNvSpPr>
          <p:nvPr/>
        </p:nvSpPr>
        <p:spPr bwMode="auto">
          <a:xfrm>
            <a:off x="7563557" y="3702756"/>
            <a:ext cx="2005934" cy="369332"/>
          </a:xfrm>
          <a:prstGeom prst="rect">
            <a:avLst/>
          </a:prstGeom>
          <a:noFill/>
          <a:ln w="9525">
            <a:noFill/>
            <a:miter lim="800000"/>
            <a:headEnd/>
            <a:tailEnd/>
          </a:ln>
        </p:spPr>
        <p:txBody>
          <a:bodyPr wrap="none">
            <a:spAutoFit/>
          </a:bodyPr>
          <a:lstStyle/>
          <a:p>
            <a:pPr eaLnBrk="1" hangingPunct="1"/>
            <a:r>
              <a:rPr lang="en-US" i="1" dirty="0"/>
              <a:t> </a:t>
            </a:r>
            <a:r>
              <a:rPr lang="en-US" dirty="0"/>
              <a:t>Recall:  </a:t>
            </a:r>
            <a:r>
              <a:rPr lang="en-US" i="1" dirty="0"/>
              <a:t>μ</a:t>
            </a:r>
            <a:r>
              <a:rPr lang="en-US" dirty="0"/>
              <a:t> = 1.00 </a:t>
            </a:r>
          </a:p>
        </p:txBody>
      </p:sp>
      <p:sp>
        <p:nvSpPr>
          <p:cNvPr id="22" name="Oval 21"/>
          <p:cNvSpPr/>
          <p:nvPr/>
        </p:nvSpPr>
        <p:spPr>
          <a:xfrm>
            <a:off x="8410222" y="3672242"/>
            <a:ext cx="1320800" cy="5667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23" name="Straight Arrow Connector 22"/>
          <p:cNvCxnSpPr/>
          <p:nvPr/>
        </p:nvCxnSpPr>
        <p:spPr>
          <a:xfrm flipH="1">
            <a:off x="6378221" y="4188177"/>
            <a:ext cx="2190045" cy="69708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2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24" name="Text Box 7"/>
          <p:cNvSpPr txBox="1">
            <a:spLocks noChangeArrowheads="1"/>
          </p:cNvSpPr>
          <p:nvPr/>
        </p:nvSpPr>
        <p:spPr bwMode="auto">
          <a:xfrm>
            <a:off x="508000" y="1195388"/>
            <a:ext cx="1097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None/>
            </a:pPr>
            <a:r>
              <a:rPr lang="en-US" altLang="en-US"/>
              <a:t>The probability model for a particular life insurance policy is shown. Find the standard deviation of the annual payout.</a:t>
            </a:r>
          </a:p>
        </p:txBody>
      </p:sp>
      <p:pic>
        <p:nvPicPr>
          <p:cNvPr id="30725" name="Picture 1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81908" y="4648200"/>
            <a:ext cx="8084581" cy="1037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6" name="Picture 1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748042" y="5791200"/>
            <a:ext cx="518550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7" name="Text Box 6"/>
          <p:cNvSpPr txBox="1">
            <a:spLocks noChangeArrowheads="1"/>
          </p:cNvSpPr>
          <p:nvPr/>
        </p:nvSpPr>
        <p:spPr bwMode="auto">
          <a:xfrm>
            <a:off x="406400" y="152401"/>
            <a:ext cx="11379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dirty="0" smtClean="0">
                <a:solidFill>
                  <a:srgbClr val="00B050"/>
                </a:solidFill>
              </a:rPr>
              <a:t>Standard </a:t>
            </a:r>
            <a:r>
              <a:rPr lang="en-US" altLang="en-US" sz="2800" b="1" dirty="0">
                <a:solidFill>
                  <a:srgbClr val="00B050"/>
                </a:solidFill>
              </a:rPr>
              <a:t>Deviation of a Random Variable</a:t>
            </a:r>
          </a:p>
        </p:txBody>
      </p:sp>
      <p:pic>
        <p:nvPicPr>
          <p:cNvPr id="30728" name="Picture 9"/>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55431" y="2133600"/>
            <a:ext cx="9431215" cy="238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1882726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174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9223" name="Text Box 7"/>
          <p:cNvSpPr txBox="1">
            <a:spLocks noChangeArrowheads="1"/>
          </p:cNvSpPr>
          <p:nvPr/>
        </p:nvSpPr>
        <p:spPr bwMode="auto">
          <a:xfrm>
            <a:off x="508000" y="1195389"/>
            <a:ext cx="10972800" cy="3046988"/>
          </a:xfrm>
          <a:prstGeom prst="rect">
            <a:avLst/>
          </a:prstGeom>
          <a:noFill/>
          <a:ln w="9525">
            <a:noFill/>
            <a:miter lim="800000"/>
            <a:headEnd/>
            <a:tailEnd/>
          </a:ln>
        </p:spPr>
        <p:txBody>
          <a:bodyPr>
            <a:spAutoFit/>
          </a:bodyPr>
          <a:lstStyle/>
          <a:p>
            <a:pPr>
              <a:buFont typeface="Wingdings" pitchFamily="2" charset="2"/>
              <a:buNone/>
              <a:defRPr/>
            </a:pPr>
            <a:r>
              <a:rPr lang="en-US" sz="2400" b="1" i="1" dirty="0">
                <a:solidFill>
                  <a:srgbClr val="00B050"/>
                </a:solidFill>
                <a:ea typeface="ＭＳ Ｐゴシック" charset="-128"/>
              </a:rPr>
              <a:t>Example:  </a:t>
            </a:r>
            <a:r>
              <a:rPr lang="en-US" sz="2400" b="1" dirty="0">
                <a:solidFill>
                  <a:srgbClr val="00B050"/>
                </a:solidFill>
                <a:ea typeface="ＭＳ Ｐゴシック" charset="-128"/>
              </a:rPr>
              <a:t>Book Store </a:t>
            </a:r>
            <a:r>
              <a:rPr lang="en-US" sz="2400" b="1" dirty="0" smtClean="0">
                <a:solidFill>
                  <a:srgbClr val="00B050"/>
                </a:solidFill>
                <a:ea typeface="ＭＳ Ｐゴシック" charset="-128"/>
              </a:rPr>
              <a:t>Purchases</a:t>
            </a:r>
          </a:p>
          <a:p>
            <a:pPr>
              <a:buFont typeface="Wingdings" pitchFamily="2" charset="2"/>
              <a:buNone/>
              <a:defRPr/>
            </a:pPr>
            <a:endParaRPr lang="en-US" sz="2400" b="1" dirty="0">
              <a:solidFill>
                <a:schemeClr val="accent6">
                  <a:lumMod val="75000"/>
                </a:schemeClr>
              </a:solidFill>
              <a:ea typeface="ＭＳ Ｐゴシック" charset="-128"/>
            </a:endParaRPr>
          </a:p>
          <a:p>
            <a:pPr>
              <a:buFont typeface="Wingdings" pitchFamily="2" charset="2"/>
              <a:buNone/>
              <a:defRPr/>
            </a:pPr>
            <a:r>
              <a:rPr lang="en-US" sz="2400" dirty="0">
                <a:ea typeface="ＭＳ Ｐゴシック" charset="-128"/>
              </a:rPr>
              <a:t>Suppose the probabilities of a customer purchasing 0, 1, or 2 books at a book store are 0.2, 0.4 and 0.4 respectively.  </a:t>
            </a:r>
          </a:p>
          <a:p>
            <a:pPr>
              <a:buFont typeface="Wingdings" pitchFamily="2" charset="2"/>
              <a:buNone/>
              <a:defRPr/>
            </a:pPr>
            <a:endParaRPr lang="en-US" sz="2400" dirty="0">
              <a:ea typeface="ＭＳ Ｐゴシック" charset="-128"/>
            </a:endParaRPr>
          </a:p>
          <a:p>
            <a:pPr>
              <a:buFont typeface="Wingdings" pitchFamily="2" charset="2"/>
              <a:buNone/>
              <a:defRPr/>
            </a:pPr>
            <a:r>
              <a:rPr lang="en-US" sz="2400" dirty="0">
                <a:ea typeface="ＭＳ Ｐゴシック" charset="-128"/>
              </a:rPr>
              <a:t>What is the expected number of books a customer will purchase?  </a:t>
            </a:r>
          </a:p>
          <a:p>
            <a:pPr>
              <a:buFont typeface="Wingdings" pitchFamily="2" charset="2"/>
              <a:buNone/>
              <a:defRPr/>
            </a:pPr>
            <a:endParaRPr lang="en-US" sz="2400" dirty="0">
              <a:ea typeface="ＭＳ Ｐゴシック" charset="-128"/>
            </a:endParaRPr>
          </a:p>
          <a:p>
            <a:pPr>
              <a:buFont typeface="Wingdings" pitchFamily="2" charset="2"/>
              <a:buNone/>
              <a:defRPr/>
            </a:pPr>
            <a:r>
              <a:rPr lang="en-US" sz="2400" dirty="0">
                <a:ea typeface="ＭＳ Ｐゴシック" charset="-128"/>
              </a:rPr>
              <a:t>What is the standard deviation of the book purchases? </a:t>
            </a:r>
          </a:p>
        </p:txBody>
      </p:sp>
      <p:sp>
        <p:nvSpPr>
          <p:cNvPr id="31749" name="Text Box 6"/>
          <p:cNvSpPr txBox="1">
            <a:spLocks noChangeArrowheads="1"/>
          </p:cNvSpPr>
          <p:nvPr/>
        </p:nvSpPr>
        <p:spPr bwMode="auto">
          <a:xfrm>
            <a:off x="406400" y="152401"/>
            <a:ext cx="11379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dirty="0" smtClean="0">
                <a:solidFill>
                  <a:srgbClr val="00B050"/>
                </a:solidFill>
              </a:rPr>
              <a:t>Standard </a:t>
            </a:r>
            <a:r>
              <a:rPr lang="en-US" altLang="en-US" sz="2800" b="1" dirty="0">
                <a:solidFill>
                  <a:srgbClr val="00B050"/>
                </a:solidFill>
              </a:rPr>
              <a:t>Deviation of a Random Variable</a:t>
            </a:r>
          </a:p>
        </p:txBody>
      </p:sp>
    </p:spTree>
    <p:extLst>
      <p:ext uri="{BB962C8B-B14F-4D97-AF65-F5344CB8AC3E}">
        <p14:creationId xmlns:p14="http://schemas.microsoft.com/office/powerpoint/2010/main" xmlns="" val="3624182160"/>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102" name="Rectangle 7"/>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9223" name="Text Box 7"/>
          <p:cNvSpPr txBox="1">
            <a:spLocks noChangeArrowheads="1"/>
          </p:cNvSpPr>
          <p:nvPr/>
        </p:nvSpPr>
        <p:spPr bwMode="auto">
          <a:xfrm>
            <a:off x="508000" y="1195388"/>
            <a:ext cx="10972800" cy="461665"/>
          </a:xfrm>
          <a:prstGeom prst="rect">
            <a:avLst/>
          </a:prstGeom>
          <a:noFill/>
          <a:ln w="9525">
            <a:noFill/>
            <a:miter lim="800000"/>
            <a:headEnd/>
            <a:tailEnd/>
          </a:ln>
        </p:spPr>
        <p:txBody>
          <a:bodyPr>
            <a:spAutoFit/>
          </a:bodyPr>
          <a:lstStyle/>
          <a:p>
            <a:pPr>
              <a:buFont typeface="Wingdings" pitchFamily="2" charset="2"/>
              <a:buNone/>
              <a:defRPr/>
            </a:pPr>
            <a:r>
              <a:rPr lang="en-US" sz="2400" b="1" i="1" dirty="0">
                <a:solidFill>
                  <a:srgbClr val="00B050"/>
                </a:solidFill>
                <a:ea typeface="ＭＳ Ｐゴシック" charset="-128"/>
              </a:rPr>
              <a:t>Example:  </a:t>
            </a:r>
            <a:r>
              <a:rPr lang="en-US" sz="2400" b="1" dirty="0">
                <a:solidFill>
                  <a:srgbClr val="00B050"/>
                </a:solidFill>
                <a:ea typeface="ＭＳ Ｐゴシック" charset="-128"/>
              </a:rPr>
              <a:t>Book Store Purchases</a:t>
            </a:r>
          </a:p>
        </p:txBody>
      </p:sp>
      <p:graphicFrame>
        <p:nvGraphicFramePr>
          <p:cNvPr id="4098" name="Object 12"/>
          <p:cNvGraphicFramePr>
            <a:graphicFrameLocks noChangeAspect="1"/>
          </p:cNvGraphicFramePr>
          <p:nvPr/>
        </p:nvGraphicFramePr>
        <p:xfrm>
          <a:off x="1037493" y="3395663"/>
          <a:ext cx="8331200" cy="1384300"/>
        </p:xfrm>
        <a:graphic>
          <a:graphicData uri="http://schemas.openxmlformats.org/presentationml/2006/ole">
            <p:oleObj spid="_x0000_s104450" name="Equation" r:id="rId4" imgW="6248400" imgH="1384300" progId="">
              <p:embed/>
            </p:oleObj>
          </a:graphicData>
        </a:graphic>
      </p:graphicFrame>
      <p:graphicFrame>
        <p:nvGraphicFramePr>
          <p:cNvPr id="4099" name="Object 3"/>
          <p:cNvGraphicFramePr>
            <a:graphicFrameLocks noChangeAspect="1"/>
          </p:cNvGraphicFramePr>
          <p:nvPr/>
        </p:nvGraphicFramePr>
        <p:xfrm>
          <a:off x="1221154" y="5516563"/>
          <a:ext cx="2876062" cy="431800"/>
        </p:xfrm>
        <a:graphic>
          <a:graphicData uri="http://schemas.openxmlformats.org/presentationml/2006/ole">
            <p:oleObj spid="_x0000_s104451" name="Equation" r:id="rId5" imgW="2336800" imgH="431800" progId="">
              <p:embed/>
            </p:oleObj>
          </a:graphicData>
        </a:graphic>
      </p:graphicFrame>
      <p:sp>
        <p:nvSpPr>
          <p:cNvPr id="4104" name="Text Box 6"/>
          <p:cNvSpPr txBox="1">
            <a:spLocks noChangeArrowheads="1"/>
          </p:cNvSpPr>
          <p:nvPr/>
        </p:nvSpPr>
        <p:spPr bwMode="auto">
          <a:xfrm>
            <a:off x="406400" y="152401"/>
            <a:ext cx="11379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smtClean="0">
                <a:solidFill>
                  <a:srgbClr val="00B050"/>
                </a:solidFill>
                <a:latin typeface="+mn-lt"/>
              </a:rPr>
              <a:t>Standard </a:t>
            </a:r>
            <a:r>
              <a:rPr lang="en-US" altLang="en-US" b="1" dirty="0">
                <a:solidFill>
                  <a:srgbClr val="00B050"/>
                </a:solidFill>
                <a:latin typeface="+mn-lt"/>
              </a:rPr>
              <a:t>Deviation of a Random Variable</a:t>
            </a:r>
          </a:p>
        </p:txBody>
      </p:sp>
      <p:graphicFrame>
        <p:nvGraphicFramePr>
          <p:cNvPr id="4100" name="Object 8"/>
          <p:cNvGraphicFramePr>
            <a:graphicFrameLocks noChangeAspect="1"/>
          </p:cNvGraphicFramePr>
          <p:nvPr/>
        </p:nvGraphicFramePr>
        <p:xfrm>
          <a:off x="1221155" y="2205038"/>
          <a:ext cx="4189046" cy="812800"/>
        </p:xfrm>
        <a:graphic>
          <a:graphicData uri="http://schemas.openxmlformats.org/presentationml/2006/ole">
            <p:oleObj spid="_x0000_s104452" name="Equation" r:id="rId6" imgW="3403600" imgH="812800" progId="">
              <p:embed/>
            </p:oleObj>
          </a:graphicData>
        </a:graphic>
      </p:graphicFrame>
    </p:spTree>
    <p:extLst>
      <p:ext uri="{BB962C8B-B14F-4D97-AF65-F5344CB8AC3E}">
        <p14:creationId xmlns:p14="http://schemas.microsoft.com/office/powerpoint/2010/main" xmlns="" val="99298910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32771" name="Rectangle 7"/>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32772" name="Text Box 6"/>
          <p:cNvSpPr txBox="1">
            <a:spLocks noChangeArrowheads="1"/>
          </p:cNvSpPr>
          <p:nvPr/>
        </p:nvSpPr>
        <p:spPr bwMode="auto">
          <a:xfrm>
            <a:off x="406400" y="186268"/>
            <a:ext cx="11379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smtClean="0">
                <a:solidFill>
                  <a:srgbClr val="00B050"/>
                </a:solidFill>
                <a:latin typeface="+mn-lt"/>
              </a:rPr>
              <a:t>Properties </a:t>
            </a:r>
            <a:r>
              <a:rPr lang="en-US" altLang="en-US" b="1" dirty="0">
                <a:solidFill>
                  <a:srgbClr val="00B050"/>
                </a:solidFill>
                <a:latin typeface="+mn-lt"/>
              </a:rPr>
              <a:t>of Expected Values and Variances</a:t>
            </a:r>
          </a:p>
        </p:txBody>
      </p:sp>
      <p:sp>
        <p:nvSpPr>
          <p:cNvPr id="32773" name="Text Box 7"/>
          <p:cNvSpPr txBox="1">
            <a:spLocks noChangeArrowheads="1"/>
          </p:cNvSpPr>
          <p:nvPr/>
        </p:nvSpPr>
        <p:spPr bwMode="auto">
          <a:xfrm>
            <a:off x="508000" y="1195388"/>
            <a:ext cx="109728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None/>
            </a:pPr>
            <a:r>
              <a:rPr lang="en-US" altLang="en-US">
                <a:latin typeface="+mn-lt"/>
              </a:rPr>
              <a:t>Adding a constant </a:t>
            </a:r>
            <a:r>
              <a:rPr lang="en-US" altLang="en-US" i="1">
                <a:latin typeface="+mn-lt"/>
              </a:rPr>
              <a:t>c</a:t>
            </a:r>
            <a:r>
              <a:rPr lang="en-US" altLang="en-US">
                <a:latin typeface="+mn-lt"/>
              </a:rPr>
              <a:t> to </a:t>
            </a:r>
            <a:r>
              <a:rPr lang="en-US" altLang="en-US" i="1">
                <a:latin typeface="+mn-lt"/>
              </a:rPr>
              <a:t>X</a:t>
            </a:r>
            <a:r>
              <a:rPr lang="en-US" altLang="en-US">
                <a:latin typeface="+mn-lt"/>
              </a:rPr>
              <a:t>:</a:t>
            </a:r>
          </a:p>
        </p:txBody>
      </p:sp>
      <p:pic>
        <p:nvPicPr>
          <p:cNvPr id="32774" name="Picture 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57600" y="1825626"/>
            <a:ext cx="3774831"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5" name="Text Box 9"/>
          <p:cNvSpPr txBox="1">
            <a:spLocks noChangeArrowheads="1"/>
          </p:cNvSpPr>
          <p:nvPr/>
        </p:nvSpPr>
        <p:spPr bwMode="auto">
          <a:xfrm>
            <a:off x="711200" y="3200401"/>
            <a:ext cx="5791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Multiplying </a:t>
            </a:r>
            <a:r>
              <a:rPr lang="en-US" altLang="en-US" i="1" dirty="0">
                <a:latin typeface="+mn-lt"/>
              </a:rPr>
              <a:t>X</a:t>
            </a:r>
            <a:r>
              <a:rPr lang="en-US" altLang="en-US" dirty="0">
                <a:latin typeface="+mn-lt"/>
              </a:rPr>
              <a:t> by a constant </a:t>
            </a:r>
            <a:r>
              <a:rPr lang="en-US" altLang="en-US" i="1" dirty="0">
                <a:latin typeface="+mn-lt"/>
              </a:rPr>
              <a:t>a</a:t>
            </a:r>
            <a:r>
              <a:rPr lang="en-US" altLang="en-US" dirty="0">
                <a:latin typeface="+mn-lt"/>
              </a:rPr>
              <a:t>:</a:t>
            </a:r>
          </a:p>
        </p:txBody>
      </p:sp>
      <p:pic>
        <p:nvPicPr>
          <p:cNvPr id="32776" name="Picture 10"/>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165601" y="3822700"/>
            <a:ext cx="3132016" cy="74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7" name="Picture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65600" y="4572000"/>
            <a:ext cx="3026508"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8" name="Rectangle 12"/>
          <p:cNvSpPr>
            <a:spLocks noChangeArrowheads="1"/>
          </p:cNvSpPr>
          <p:nvPr/>
        </p:nvSpPr>
        <p:spPr bwMode="auto">
          <a:xfrm>
            <a:off x="3556000" y="1752600"/>
            <a:ext cx="3962400" cy="1219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mn-lt"/>
            </a:endParaRPr>
          </a:p>
        </p:txBody>
      </p:sp>
      <p:sp>
        <p:nvSpPr>
          <p:cNvPr id="32779" name="Rectangle 13"/>
          <p:cNvSpPr>
            <a:spLocks noChangeArrowheads="1"/>
          </p:cNvSpPr>
          <p:nvPr/>
        </p:nvSpPr>
        <p:spPr bwMode="auto">
          <a:xfrm>
            <a:off x="4064000" y="3733800"/>
            <a:ext cx="3251200" cy="1371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mn-lt"/>
            </a:endParaRPr>
          </a:p>
        </p:txBody>
      </p:sp>
    </p:spTree>
    <p:extLst>
      <p:ext uri="{BB962C8B-B14F-4D97-AF65-F5344CB8AC3E}">
        <p14:creationId xmlns:p14="http://schemas.microsoft.com/office/powerpoint/2010/main" xmlns="" val="3162194076"/>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33795" name="Rectangle 7"/>
          <p:cNvSpPr>
            <a:spLocks noChangeArrowheads="1"/>
          </p:cNvSpPr>
          <p:nvPr/>
        </p:nvSpPr>
        <p:spPr bwMode="auto">
          <a:xfrm>
            <a:off x="0" y="-230832"/>
            <a:ext cx="1847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33796" name="Text Box 7"/>
          <p:cNvSpPr txBox="1">
            <a:spLocks noChangeArrowheads="1"/>
          </p:cNvSpPr>
          <p:nvPr/>
        </p:nvSpPr>
        <p:spPr bwMode="auto">
          <a:xfrm>
            <a:off x="508000" y="1195388"/>
            <a:ext cx="109728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None/>
            </a:pPr>
            <a:r>
              <a:rPr lang="en-US" altLang="en-US" dirty="0">
                <a:latin typeface="+mn-lt"/>
              </a:rPr>
              <a:t>Addition Rule for Expected Values of Random Variables</a:t>
            </a:r>
          </a:p>
        </p:txBody>
      </p:sp>
      <p:pic>
        <p:nvPicPr>
          <p:cNvPr id="595983" name="Picture 15"/>
          <p:cNvPicPr>
            <a:picLocks noChangeAspect="1" noChangeArrowheads="1"/>
          </p:cNvPicPr>
          <p:nvPr/>
        </p:nvPicPr>
        <p:blipFill>
          <a:blip r:embed="rId3" cstate="print">
            <a:duotone>
              <a:prstClr val="black"/>
              <a:srgbClr val="EAEAEA">
                <a:tint val="45000"/>
                <a:satMod val="400000"/>
              </a:srgbClr>
            </a:duotone>
          </a:blip>
          <a:srcRect/>
          <a:stretch>
            <a:fillRect/>
          </a:stretch>
        </p:blipFill>
        <p:spPr bwMode="auto">
          <a:xfrm>
            <a:off x="4182535" y="1828802"/>
            <a:ext cx="3826933" cy="360363"/>
          </a:xfrm>
          <a:prstGeom prst="rect">
            <a:avLst/>
          </a:prstGeom>
          <a:noFill/>
          <a:ln w="9525">
            <a:noFill/>
            <a:miter lim="800000"/>
            <a:headEnd/>
            <a:tailEnd/>
          </a:ln>
          <a:effectLst/>
        </p:spPr>
      </p:pic>
      <p:sp>
        <p:nvSpPr>
          <p:cNvPr id="33798" name="Rectangle 16"/>
          <p:cNvSpPr>
            <a:spLocks noChangeArrowheads="1"/>
          </p:cNvSpPr>
          <p:nvPr/>
        </p:nvSpPr>
        <p:spPr bwMode="auto">
          <a:xfrm>
            <a:off x="4165600" y="1752600"/>
            <a:ext cx="38608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mn-lt"/>
            </a:endParaRPr>
          </a:p>
        </p:txBody>
      </p:sp>
      <p:sp>
        <p:nvSpPr>
          <p:cNvPr id="33799" name="Text Box 17"/>
          <p:cNvSpPr txBox="1">
            <a:spLocks noChangeArrowheads="1"/>
          </p:cNvSpPr>
          <p:nvPr/>
        </p:nvSpPr>
        <p:spPr bwMode="auto">
          <a:xfrm>
            <a:off x="508000" y="2819401"/>
            <a:ext cx="9448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mn-lt"/>
              </a:rPr>
              <a:t>Addition Rule for Variances of (independent) Random Variables</a:t>
            </a:r>
          </a:p>
        </p:txBody>
      </p:sp>
      <p:pic>
        <p:nvPicPr>
          <p:cNvPr id="595986" name="Picture 18"/>
          <p:cNvPicPr>
            <a:picLocks noChangeAspect="1" noChangeArrowheads="1"/>
          </p:cNvPicPr>
          <p:nvPr/>
        </p:nvPicPr>
        <p:blipFill>
          <a:blip r:embed="rId4" cstate="print">
            <a:duotone>
              <a:prstClr val="black"/>
              <a:srgbClr val="EAEAEA">
                <a:tint val="45000"/>
                <a:satMod val="400000"/>
              </a:srgbClr>
            </a:duotone>
          </a:blip>
          <a:srcRect/>
          <a:stretch>
            <a:fillRect/>
          </a:stretch>
        </p:blipFill>
        <p:spPr bwMode="auto">
          <a:xfrm>
            <a:off x="3807885" y="3851277"/>
            <a:ext cx="4574116" cy="720725"/>
          </a:xfrm>
          <a:prstGeom prst="rect">
            <a:avLst/>
          </a:prstGeom>
          <a:noFill/>
          <a:ln w="9525">
            <a:noFill/>
            <a:miter lim="800000"/>
            <a:headEnd/>
            <a:tailEnd/>
          </a:ln>
          <a:effectLst/>
        </p:spPr>
      </p:pic>
      <p:sp>
        <p:nvSpPr>
          <p:cNvPr id="33801" name="Rectangle 19"/>
          <p:cNvSpPr>
            <a:spLocks noChangeArrowheads="1"/>
          </p:cNvSpPr>
          <p:nvPr/>
        </p:nvSpPr>
        <p:spPr bwMode="auto">
          <a:xfrm>
            <a:off x="3657600" y="3810000"/>
            <a:ext cx="4775200" cy="838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mn-lt"/>
            </a:endParaRPr>
          </a:p>
        </p:txBody>
      </p:sp>
      <p:pic>
        <p:nvPicPr>
          <p:cNvPr id="33802" name="Picture 20"/>
          <p:cNvPicPr>
            <a:picLocks noChangeAspect="1" noChangeArrowheads="1"/>
          </p:cNvPicPr>
          <p:nvPr/>
        </p:nvPicPr>
        <p:blipFill>
          <a:blip r:embed="rId5" cstate="print">
            <a:grayscl/>
            <a:extLst>
              <a:ext uri="{28A0092B-C50C-407E-A947-70E740481C1C}">
                <a14:useLocalDpi xmlns:a14="http://schemas.microsoft.com/office/drawing/2010/main" xmlns="" val="0"/>
              </a:ext>
            </a:extLst>
          </a:blip>
          <a:srcRect/>
          <a:stretch>
            <a:fillRect/>
          </a:stretch>
        </p:blipFill>
        <p:spPr bwMode="auto">
          <a:xfrm>
            <a:off x="3556000" y="4876801"/>
            <a:ext cx="5001846" cy="44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03" name="Rectangle 21"/>
          <p:cNvSpPr>
            <a:spLocks noChangeArrowheads="1"/>
          </p:cNvSpPr>
          <p:nvPr/>
        </p:nvSpPr>
        <p:spPr bwMode="auto">
          <a:xfrm>
            <a:off x="3454400" y="4800600"/>
            <a:ext cx="5080000" cy="609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mn-lt"/>
            </a:endParaRPr>
          </a:p>
        </p:txBody>
      </p:sp>
      <p:sp>
        <p:nvSpPr>
          <p:cNvPr id="33804" name="Text Box 6"/>
          <p:cNvSpPr txBox="1">
            <a:spLocks noChangeArrowheads="1"/>
          </p:cNvSpPr>
          <p:nvPr/>
        </p:nvSpPr>
        <p:spPr bwMode="auto">
          <a:xfrm>
            <a:off x="406400" y="152401"/>
            <a:ext cx="11379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smtClean="0">
                <a:solidFill>
                  <a:srgbClr val="00B050"/>
                </a:solidFill>
                <a:latin typeface="+mn-lt"/>
              </a:rPr>
              <a:t>Properties </a:t>
            </a:r>
            <a:r>
              <a:rPr lang="en-US" altLang="en-US" b="1" dirty="0">
                <a:solidFill>
                  <a:srgbClr val="00B050"/>
                </a:solidFill>
                <a:latin typeface="+mn-lt"/>
              </a:rPr>
              <a:t>of Expected Values and Variances</a:t>
            </a:r>
          </a:p>
        </p:txBody>
      </p:sp>
    </p:spTree>
    <p:extLst>
      <p:ext uri="{BB962C8B-B14F-4D97-AF65-F5344CB8AC3E}">
        <p14:creationId xmlns:p14="http://schemas.microsoft.com/office/powerpoint/2010/main" xmlns="" val="2902620093"/>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124"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125" name="Text Box 7"/>
          <p:cNvSpPr txBox="1">
            <a:spLocks noChangeArrowheads="1"/>
          </p:cNvSpPr>
          <p:nvPr/>
        </p:nvSpPr>
        <p:spPr bwMode="auto">
          <a:xfrm>
            <a:off x="423985" y="1341439"/>
            <a:ext cx="10972800" cy="1938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None/>
            </a:pPr>
            <a:r>
              <a:rPr lang="en-US" altLang="en-US" dirty="0">
                <a:latin typeface="+mn-lt"/>
              </a:rPr>
              <a:t>The expected annual payout per insurance policy is $200 and the variance is $14,960,000. </a:t>
            </a:r>
          </a:p>
          <a:p>
            <a:pPr eaLnBrk="1" hangingPunct="1">
              <a:buFont typeface="Wingdings" panose="05000000000000000000" pitchFamily="2" charset="2"/>
              <a:buNone/>
            </a:pPr>
            <a:endParaRPr lang="en-US" altLang="en-US" dirty="0">
              <a:latin typeface="+mn-lt"/>
            </a:endParaRPr>
          </a:p>
          <a:p>
            <a:pPr eaLnBrk="1" hangingPunct="1">
              <a:buFont typeface="Wingdings" panose="05000000000000000000" pitchFamily="2" charset="2"/>
              <a:buNone/>
            </a:pPr>
            <a:r>
              <a:rPr lang="en-US" altLang="en-US" dirty="0">
                <a:latin typeface="+mn-lt"/>
              </a:rPr>
              <a:t>If the payout amounts are doubled, what are the new expected value and variance? </a:t>
            </a:r>
          </a:p>
        </p:txBody>
      </p:sp>
      <p:graphicFrame>
        <p:nvGraphicFramePr>
          <p:cNvPr id="5122" name="Object 15"/>
          <p:cNvGraphicFramePr>
            <a:graphicFrameLocks noChangeAspect="1"/>
          </p:cNvGraphicFramePr>
          <p:nvPr/>
        </p:nvGraphicFramePr>
        <p:xfrm>
          <a:off x="1133231" y="3716338"/>
          <a:ext cx="7717258" cy="869401"/>
        </p:xfrm>
        <a:graphic>
          <a:graphicData uri="http://schemas.openxmlformats.org/presentationml/2006/ole">
            <p:oleObj spid="_x0000_s105474" name="Equation" r:id="rId4" imgW="6426200" imgH="965200" progId="">
              <p:embed/>
            </p:oleObj>
          </a:graphicData>
        </a:graphic>
      </p:graphicFrame>
      <p:sp>
        <p:nvSpPr>
          <p:cNvPr id="5126" name="Text Box 6"/>
          <p:cNvSpPr txBox="1">
            <a:spLocks noChangeArrowheads="1"/>
          </p:cNvSpPr>
          <p:nvPr/>
        </p:nvSpPr>
        <p:spPr bwMode="auto">
          <a:xfrm>
            <a:off x="406400" y="152401"/>
            <a:ext cx="11379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dirty="0" smtClean="0">
                <a:solidFill>
                  <a:srgbClr val="00B050"/>
                </a:solidFill>
                <a:latin typeface="+mn-lt"/>
              </a:rPr>
              <a:t>Properties </a:t>
            </a:r>
            <a:r>
              <a:rPr lang="en-US" altLang="en-US" sz="2800" b="1" dirty="0">
                <a:solidFill>
                  <a:srgbClr val="00B050"/>
                </a:solidFill>
                <a:latin typeface="+mn-lt"/>
              </a:rPr>
              <a:t>of Expected Values and Variances</a:t>
            </a:r>
          </a:p>
        </p:txBody>
      </p:sp>
    </p:spTree>
    <p:extLst>
      <p:ext uri="{BB962C8B-B14F-4D97-AF65-F5344CB8AC3E}">
        <p14:creationId xmlns:p14="http://schemas.microsoft.com/office/powerpoint/2010/main" xmlns="" val="1064922586"/>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148"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149" name="Text Box 16"/>
          <p:cNvSpPr txBox="1">
            <a:spLocks noChangeArrowheads="1"/>
          </p:cNvSpPr>
          <p:nvPr/>
        </p:nvSpPr>
        <p:spPr bwMode="auto">
          <a:xfrm>
            <a:off x="423985" y="1125538"/>
            <a:ext cx="103632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Compare this to the expected value and variance on two independent policies at the original payout amount.</a:t>
            </a:r>
          </a:p>
        </p:txBody>
      </p:sp>
      <p:graphicFrame>
        <p:nvGraphicFramePr>
          <p:cNvPr id="6146" name="Object 17"/>
          <p:cNvGraphicFramePr>
            <a:graphicFrameLocks noChangeAspect="1"/>
          </p:cNvGraphicFramePr>
          <p:nvPr/>
        </p:nvGraphicFramePr>
        <p:xfrm>
          <a:off x="955432" y="2420938"/>
          <a:ext cx="9974384" cy="939800"/>
        </p:xfrm>
        <a:graphic>
          <a:graphicData uri="http://schemas.openxmlformats.org/presentationml/2006/ole">
            <p:oleObj spid="_x0000_s106498" name="Equation" r:id="rId4" imgW="7480300" imgH="939800" progId="">
              <p:embed/>
            </p:oleObj>
          </a:graphicData>
        </a:graphic>
      </p:graphicFrame>
      <p:sp>
        <p:nvSpPr>
          <p:cNvPr id="6150" name="Text Box 18"/>
          <p:cNvSpPr txBox="1">
            <a:spLocks noChangeArrowheads="1"/>
          </p:cNvSpPr>
          <p:nvPr/>
        </p:nvSpPr>
        <p:spPr bwMode="auto">
          <a:xfrm>
            <a:off x="601785" y="3860800"/>
            <a:ext cx="1090050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Note: The expected values are the same but the variances are </a:t>
            </a:r>
            <a:r>
              <a:rPr lang="en-US" altLang="en-US" i="1" dirty="0">
                <a:solidFill>
                  <a:srgbClr val="00B050"/>
                </a:solidFill>
                <a:latin typeface="+mn-lt"/>
              </a:rPr>
              <a:t>different</a:t>
            </a:r>
            <a:r>
              <a:rPr lang="en-US" altLang="en-US" dirty="0">
                <a:solidFill>
                  <a:srgbClr val="00B050"/>
                </a:solidFill>
                <a:latin typeface="+mn-lt"/>
              </a:rPr>
              <a:t>.</a:t>
            </a:r>
          </a:p>
        </p:txBody>
      </p:sp>
      <p:sp>
        <p:nvSpPr>
          <p:cNvPr id="6151" name="Text Box 6"/>
          <p:cNvSpPr txBox="1">
            <a:spLocks noChangeArrowheads="1"/>
          </p:cNvSpPr>
          <p:nvPr/>
        </p:nvSpPr>
        <p:spPr bwMode="auto">
          <a:xfrm>
            <a:off x="406400" y="152401"/>
            <a:ext cx="11379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dirty="0" smtClean="0">
                <a:solidFill>
                  <a:srgbClr val="00B050"/>
                </a:solidFill>
                <a:latin typeface="+mn-lt"/>
              </a:rPr>
              <a:t>Properties </a:t>
            </a:r>
            <a:r>
              <a:rPr lang="en-US" altLang="en-US" sz="2800" b="1" dirty="0">
                <a:solidFill>
                  <a:srgbClr val="00B050"/>
                </a:solidFill>
                <a:latin typeface="+mn-lt"/>
              </a:rPr>
              <a:t>of Expected Values and Variances</a:t>
            </a:r>
          </a:p>
        </p:txBody>
      </p:sp>
    </p:spTree>
    <p:extLst>
      <p:ext uri="{BB962C8B-B14F-4D97-AF65-F5344CB8AC3E}">
        <p14:creationId xmlns:p14="http://schemas.microsoft.com/office/powerpoint/2010/main" xmlns="" val="3577381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defTabSz="685800" fontAlgn="base">
              <a:lnSpc>
                <a:spcPct val="90000"/>
              </a:lnSpc>
              <a:spcAft>
                <a:spcPct val="0"/>
              </a:spcAft>
              <a:defRPr/>
            </a:pPr>
            <a:r>
              <a:rPr lang="en-US" b="1" dirty="0" smtClean="0">
                <a:solidFill>
                  <a:srgbClr val="00B050"/>
                </a:solidFill>
              </a:rPr>
              <a:t>What Is Statistics?</a:t>
            </a:r>
          </a:p>
        </p:txBody>
      </p:sp>
      <p:sp>
        <p:nvSpPr>
          <p:cNvPr id="3" name="Content Placeholder 2"/>
          <p:cNvSpPr>
            <a:spLocks noGrp="1"/>
          </p:cNvSpPr>
          <p:nvPr>
            <p:ph idx="1"/>
          </p:nvPr>
        </p:nvSpPr>
        <p:spPr>
          <a:xfrm>
            <a:off x="677333" y="2160589"/>
            <a:ext cx="9110133" cy="3880773"/>
          </a:xfrm>
        </p:spPr>
        <p:txBody>
          <a:bodyPr/>
          <a:lstStyle/>
          <a:p>
            <a:pPr marL="457200" lvl="1" indent="0">
              <a:buNone/>
            </a:pPr>
            <a:endParaRPr lang="en-US" sz="2400" b="1" dirty="0" smtClean="0">
              <a:solidFill>
                <a:srgbClr val="141413"/>
              </a:solidFill>
            </a:endParaRPr>
          </a:p>
          <a:p>
            <a:pPr marL="457200" lvl="1" indent="0">
              <a:buNone/>
            </a:pPr>
            <a:r>
              <a:rPr lang="en-US" sz="2400" b="1" dirty="0" smtClean="0">
                <a:solidFill>
                  <a:srgbClr val="141413"/>
                </a:solidFill>
              </a:rPr>
              <a:t>Statistics</a:t>
            </a:r>
            <a:r>
              <a:rPr lang="en-US" sz="2400" dirty="0" smtClean="0">
                <a:solidFill>
                  <a:srgbClr val="141413"/>
                </a:solidFill>
              </a:rPr>
              <a:t> is the science of data. </a:t>
            </a:r>
          </a:p>
          <a:p>
            <a:pPr marL="457200" lvl="1" indent="0">
              <a:buNone/>
            </a:pPr>
            <a:r>
              <a:rPr lang="en-US" sz="2400" dirty="0" smtClean="0">
                <a:solidFill>
                  <a:srgbClr val="141413"/>
                </a:solidFill>
              </a:rPr>
              <a:t>It involves collecting, classifying, summarizing, organizing, analyzing, and interpreting numerical information</a:t>
            </a:r>
            <a:endParaRPr lang="en-US" sz="2400" dirty="0" smtClean="0"/>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Describing data</a:t>
            </a:r>
            <a:endParaRPr lang="en-US" sz="2800" b="1" dirty="0" smtClean="0">
              <a:solidFill>
                <a:srgbClr val="00B050"/>
              </a:solidFill>
            </a:endParaRPr>
          </a:p>
        </p:txBody>
      </p:sp>
      <p:sp>
        <p:nvSpPr>
          <p:cNvPr id="6147" name="Content Placeholder 2"/>
          <p:cNvSpPr>
            <a:spLocks noGrp="1"/>
          </p:cNvSpPr>
          <p:nvPr>
            <p:ph idx="1"/>
          </p:nvPr>
        </p:nvSpPr>
        <p:spPr>
          <a:xfrm>
            <a:off x="304800" y="936978"/>
            <a:ext cx="11684000" cy="5587999"/>
          </a:xfrm>
        </p:spPr>
        <p:txBody>
          <a:bodyPr>
            <a:normAutofit/>
          </a:bodyPr>
          <a:lstStyle/>
          <a:p>
            <a:r>
              <a:rPr lang="en-US" sz="2400" dirty="0" smtClean="0"/>
              <a:t>Let’s remember that the definition of </a:t>
            </a:r>
            <a:r>
              <a:rPr lang="en-US" sz="2400" b="1" dirty="0" smtClean="0">
                <a:solidFill>
                  <a:srgbClr val="00B050"/>
                </a:solidFill>
              </a:rPr>
              <a:t>a random sample </a:t>
            </a:r>
            <a:r>
              <a:rPr lang="en-US" sz="2400" dirty="0" smtClean="0"/>
              <a:t>is a sample in which every member of the population has an equal chance of being selected. This means that the </a:t>
            </a:r>
            <a:r>
              <a:rPr lang="en-US" sz="2400" b="1" dirty="0" smtClean="0"/>
              <a:t>sampling procedure rather than the results of the procedure define what it means </a:t>
            </a:r>
            <a:r>
              <a:rPr lang="en-US" sz="2400" dirty="0" smtClean="0"/>
              <a:t>for a sample to be random. </a:t>
            </a:r>
          </a:p>
          <a:p>
            <a:endParaRPr lang="en-US" sz="2400" dirty="0" smtClean="0"/>
          </a:p>
          <a:p>
            <a:r>
              <a:rPr lang="en-US" sz="2400" dirty="0" smtClean="0"/>
              <a:t>Random samples, especially if the sample size is small, are not necessarily representative of the entire population. </a:t>
            </a:r>
          </a:p>
          <a:p>
            <a:endParaRPr lang="en-US" sz="2400" dirty="0" smtClean="0"/>
          </a:p>
          <a:p>
            <a:r>
              <a:rPr lang="en-US" sz="2400" dirty="0" smtClean="0"/>
              <a:t>Only a large sample size makes it likely that our sample is close to representative of the population. For this reason, inferential statistics take into account the sample size when generalizing results from samples to populations.</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838200" y="76200"/>
            <a:ext cx="10515600" cy="914400"/>
          </a:xfrm>
        </p:spPr>
        <p:txBody>
          <a:bodyPr/>
          <a:lstStyle/>
          <a:p>
            <a:r>
              <a:rPr lang="en-US" smtClean="0"/>
              <a:t>Example: Comparing Distributions</a:t>
            </a:r>
          </a:p>
        </p:txBody>
      </p:sp>
      <p:sp>
        <p:nvSpPr>
          <p:cNvPr id="17411" name="Content Placeholder 2"/>
          <p:cNvSpPr>
            <a:spLocks noGrp="1"/>
          </p:cNvSpPr>
          <p:nvPr>
            <p:ph idx="1"/>
          </p:nvPr>
        </p:nvSpPr>
        <p:spPr>
          <a:xfrm>
            <a:off x="474134" y="1317978"/>
            <a:ext cx="6096000" cy="4525963"/>
          </a:xfrm>
        </p:spPr>
        <p:txBody>
          <a:bodyPr/>
          <a:lstStyle/>
          <a:p>
            <a:pPr>
              <a:spcBef>
                <a:spcPts val="1800"/>
              </a:spcBef>
            </a:pPr>
            <a:r>
              <a:rPr lang="en-US" sz="2400" dirty="0" smtClean="0">
                <a:solidFill>
                  <a:schemeClr val="tx1"/>
                </a:solidFill>
              </a:rPr>
              <a:t>The mean and standard deviation are useful when comparing two different distributions</a:t>
            </a:r>
          </a:p>
          <a:p>
            <a:pPr>
              <a:spcBef>
                <a:spcPts val="1800"/>
              </a:spcBef>
            </a:pPr>
            <a:r>
              <a:rPr lang="en-US" sz="2400" b="1" dirty="0" smtClean="0">
                <a:solidFill>
                  <a:schemeClr val="tx1"/>
                </a:solidFill>
              </a:rPr>
              <a:t>Example:  </a:t>
            </a:r>
            <a:r>
              <a:rPr lang="en-US" sz="2400" dirty="0" smtClean="0">
                <a:solidFill>
                  <a:schemeClr val="tx1"/>
                </a:solidFill>
              </a:rPr>
              <a:t>Number of rings before a call is answere</a:t>
            </a:r>
            <a:r>
              <a:rPr lang="en-US" sz="2000" dirty="0" smtClean="0">
                <a:solidFill>
                  <a:schemeClr val="tx1"/>
                </a:solidFill>
              </a:rPr>
              <a:t>d</a:t>
            </a:r>
          </a:p>
          <a:p>
            <a:pPr lvl="1">
              <a:spcBef>
                <a:spcPts val="1800"/>
              </a:spcBef>
            </a:pPr>
            <a:r>
              <a:rPr lang="en-US" sz="2400" dirty="0" smtClean="0">
                <a:solidFill>
                  <a:schemeClr val="tx1"/>
                </a:solidFill>
              </a:rPr>
              <a:t>Atlanta vs. Boston call centers</a:t>
            </a:r>
          </a:p>
        </p:txBody>
      </p:sp>
      <p:graphicFrame>
        <p:nvGraphicFramePr>
          <p:cNvPr id="2" name="Table 1"/>
          <p:cNvGraphicFramePr>
            <a:graphicFrameLocks noGrp="1"/>
          </p:cNvGraphicFramePr>
          <p:nvPr/>
        </p:nvGraphicFramePr>
        <p:xfrm>
          <a:off x="6908800" y="1295400"/>
          <a:ext cx="4470400" cy="4825994"/>
        </p:xfrm>
        <a:graphic>
          <a:graphicData uri="http://schemas.openxmlformats.org/drawingml/2006/table">
            <a:tbl>
              <a:tblPr>
                <a:tableStyleId>{5C22544A-7EE6-4342-B048-85BDC9FD1C3A}</a:tableStyleId>
              </a:tblPr>
              <a:tblGrid>
                <a:gridCol w="2946400"/>
                <a:gridCol w="1524000"/>
              </a:tblGrid>
              <a:tr h="283882">
                <a:tc gridSpan="2">
                  <a:txBody>
                    <a:bodyPr/>
                    <a:lstStyle/>
                    <a:p>
                      <a:pPr algn="ctr" fontAlgn="b"/>
                      <a:r>
                        <a:rPr lang="en-US" sz="1800" b="1" i="0" u="none" strike="noStrike" dirty="0" smtClean="0">
                          <a:solidFill>
                            <a:srgbClr val="000000"/>
                          </a:solidFill>
                          <a:effectLst/>
                          <a:latin typeface="+mn-lt"/>
                        </a:rPr>
                        <a:t>    </a:t>
                      </a:r>
                      <a:r>
                        <a:rPr lang="en-US" sz="1800" b="1" i="0" u="none" strike="noStrike" dirty="0" smtClean="0">
                          <a:solidFill>
                            <a:srgbClr val="3264C8"/>
                          </a:solidFill>
                          <a:effectLst/>
                          <a:latin typeface="+mn-lt"/>
                        </a:rPr>
                        <a:t>Atlanta Call Center</a:t>
                      </a:r>
                      <a:endParaRPr lang="en-US" sz="1800" b="1" i="0" u="none" strike="noStrike" dirty="0">
                        <a:solidFill>
                          <a:srgbClr val="3264C8"/>
                        </a:solidFill>
                        <a:effectLst/>
                        <a:latin typeface="+mn-lt"/>
                      </a:endParaRPr>
                    </a:p>
                  </a:txBody>
                  <a:tcPr marL="12700" marR="12700" marT="9526" marB="0" anchor="b">
                    <a:noFill/>
                  </a:tcPr>
                </a:tc>
                <a:tc hMerge="1">
                  <a:txBody>
                    <a:bodyPr/>
                    <a:lstStyle/>
                    <a:p>
                      <a:pPr algn="ctr" fontAlgn="b"/>
                      <a:endParaRPr lang="en-US" sz="1600" b="0" i="0" u="none" strike="noStrike" dirty="0">
                        <a:solidFill>
                          <a:srgbClr val="000000"/>
                        </a:solidFill>
                        <a:effectLst/>
                        <a:latin typeface="Calibri"/>
                      </a:endParaRPr>
                    </a:p>
                  </a:txBody>
                  <a:tcPr marL="9525" marR="9525" marT="9525" marB="0" anchor="b">
                    <a:noFill/>
                  </a:tcPr>
                </a:tc>
              </a:tr>
              <a:tr h="283882">
                <a:tc>
                  <a:txBody>
                    <a:bodyPr/>
                    <a:lstStyle/>
                    <a:p>
                      <a:pPr algn="ctr" fontAlgn="b"/>
                      <a:r>
                        <a:rPr lang="en-US" sz="1800" u="sng" strike="noStrike" dirty="0">
                          <a:effectLst/>
                          <a:latin typeface="+mn-lt"/>
                        </a:rPr>
                        <a:t>Number of Rings</a:t>
                      </a:r>
                      <a:endParaRPr lang="en-US" sz="1800" b="0" i="0" u="sng" strike="noStrike" dirty="0">
                        <a:solidFill>
                          <a:srgbClr val="000000"/>
                        </a:solidFill>
                        <a:effectLst/>
                        <a:latin typeface="+mn-lt"/>
                      </a:endParaRPr>
                    </a:p>
                  </a:txBody>
                  <a:tcPr marL="12700" marR="12700" marT="9526" marB="0" anchor="b">
                    <a:noFill/>
                  </a:tcPr>
                </a:tc>
                <a:tc>
                  <a:txBody>
                    <a:bodyPr/>
                    <a:lstStyle/>
                    <a:p>
                      <a:pPr algn="ctr" fontAlgn="b"/>
                      <a:r>
                        <a:rPr lang="en-US" sz="1800" b="0" i="0" u="sng" strike="noStrike" dirty="0" smtClean="0">
                          <a:solidFill>
                            <a:srgbClr val="000000"/>
                          </a:solidFill>
                          <a:effectLst/>
                          <a:latin typeface="+mn-lt"/>
                        </a:rPr>
                        <a:t>Probability</a:t>
                      </a:r>
                      <a:endParaRPr lang="en-US" sz="1800" b="0" i="0" u="sng" strike="noStrike" dirty="0">
                        <a:solidFill>
                          <a:srgbClr val="000000"/>
                        </a:solidFill>
                        <a:effectLst/>
                        <a:latin typeface="+mn-lt"/>
                      </a:endParaRPr>
                    </a:p>
                  </a:txBody>
                  <a:tcPr marL="12700" marR="12700" marT="9526" marB="0" anchor="b">
                    <a:noFill/>
                  </a:tcPr>
                </a:tc>
              </a:tr>
              <a:tr h="283882">
                <a:tc>
                  <a:txBody>
                    <a:bodyPr/>
                    <a:lstStyle/>
                    <a:p>
                      <a:pPr algn="ctr" fontAlgn="b"/>
                      <a:r>
                        <a:rPr lang="en-US" sz="1800" u="none" strike="noStrike" dirty="0">
                          <a:effectLst/>
                          <a:latin typeface="+mn-lt"/>
                        </a:rPr>
                        <a:t>1</a:t>
                      </a:r>
                      <a:endParaRPr lang="en-US" sz="1800" b="0" i="0" u="none" strike="noStrike" dirty="0">
                        <a:solidFill>
                          <a:srgbClr val="000000"/>
                        </a:solidFill>
                        <a:effectLst/>
                        <a:latin typeface="+mn-lt"/>
                      </a:endParaRPr>
                    </a:p>
                  </a:txBody>
                  <a:tcPr marL="12700" marR="12700" marT="9526" marB="0" anchor="b">
                    <a:noFill/>
                  </a:tcPr>
                </a:tc>
                <a:tc>
                  <a:txBody>
                    <a:bodyPr/>
                    <a:lstStyle/>
                    <a:p>
                      <a:pPr algn="ctr" fontAlgn="b"/>
                      <a:r>
                        <a:rPr lang="en-US" sz="1800" u="none" strike="noStrike" dirty="0" smtClean="0">
                          <a:effectLst/>
                          <a:latin typeface="+mn-lt"/>
                        </a:rPr>
                        <a:t>0.10</a:t>
                      </a:r>
                      <a:endParaRPr lang="en-US" sz="1800" b="0" i="0" u="none" strike="noStrike" dirty="0">
                        <a:solidFill>
                          <a:srgbClr val="000000"/>
                        </a:solidFill>
                        <a:effectLst/>
                        <a:latin typeface="+mn-lt"/>
                      </a:endParaRPr>
                    </a:p>
                  </a:txBody>
                  <a:tcPr marL="12700" marR="12700" marT="9526" marB="0" anchor="b">
                    <a:noFill/>
                  </a:tcPr>
                </a:tc>
              </a:tr>
              <a:tr h="283882">
                <a:tc>
                  <a:txBody>
                    <a:bodyPr/>
                    <a:lstStyle/>
                    <a:p>
                      <a:pPr algn="ctr" fontAlgn="b"/>
                      <a:r>
                        <a:rPr lang="en-US" sz="1800" u="none" strike="noStrike" dirty="0">
                          <a:effectLst/>
                          <a:latin typeface="+mn-lt"/>
                        </a:rPr>
                        <a:t>2</a:t>
                      </a:r>
                      <a:endParaRPr lang="en-US" sz="1800" b="0" i="0" u="none" strike="noStrike" dirty="0">
                        <a:solidFill>
                          <a:srgbClr val="000000"/>
                        </a:solidFill>
                        <a:effectLst/>
                        <a:latin typeface="+mn-lt"/>
                      </a:endParaRPr>
                    </a:p>
                  </a:txBody>
                  <a:tcPr marL="12700" marR="12700" marT="9526" marB="0" anchor="b">
                    <a:noFill/>
                  </a:tcPr>
                </a:tc>
                <a:tc>
                  <a:txBody>
                    <a:bodyPr/>
                    <a:lstStyle/>
                    <a:p>
                      <a:pPr algn="ctr" fontAlgn="b"/>
                      <a:r>
                        <a:rPr lang="en-US" sz="1800" u="none" strike="noStrike" dirty="0" smtClean="0">
                          <a:effectLst/>
                          <a:latin typeface="+mn-lt"/>
                        </a:rPr>
                        <a:t>0.25</a:t>
                      </a:r>
                      <a:endParaRPr lang="en-US" sz="1800" b="0" i="0" u="none" strike="noStrike" dirty="0">
                        <a:solidFill>
                          <a:srgbClr val="000000"/>
                        </a:solidFill>
                        <a:effectLst/>
                        <a:latin typeface="+mn-lt"/>
                      </a:endParaRPr>
                    </a:p>
                  </a:txBody>
                  <a:tcPr marL="12700" marR="12700" marT="9526" marB="0" anchor="b">
                    <a:noFill/>
                  </a:tcPr>
                </a:tc>
              </a:tr>
              <a:tr h="283882">
                <a:tc>
                  <a:txBody>
                    <a:bodyPr/>
                    <a:lstStyle/>
                    <a:p>
                      <a:pPr algn="ctr" fontAlgn="b"/>
                      <a:r>
                        <a:rPr lang="en-US" sz="1800" u="none" strike="noStrike" dirty="0">
                          <a:effectLst/>
                          <a:latin typeface="+mn-lt"/>
                        </a:rPr>
                        <a:t>3</a:t>
                      </a:r>
                      <a:endParaRPr lang="en-US" sz="1800" b="0" i="0" u="none" strike="noStrike" dirty="0">
                        <a:solidFill>
                          <a:srgbClr val="000000"/>
                        </a:solidFill>
                        <a:effectLst/>
                        <a:latin typeface="+mn-lt"/>
                      </a:endParaRPr>
                    </a:p>
                  </a:txBody>
                  <a:tcPr marL="12700" marR="12700" marT="9526" marB="0" anchor="b">
                    <a:noFill/>
                  </a:tcPr>
                </a:tc>
                <a:tc>
                  <a:txBody>
                    <a:bodyPr/>
                    <a:lstStyle/>
                    <a:p>
                      <a:pPr algn="ctr" fontAlgn="b"/>
                      <a:r>
                        <a:rPr lang="en-US" sz="1800" u="none" strike="noStrike" dirty="0" smtClean="0">
                          <a:effectLst/>
                          <a:latin typeface="+mn-lt"/>
                        </a:rPr>
                        <a:t>0.20</a:t>
                      </a:r>
                      <a:endParaRPr lang="en-US" sz="1800" b="0" i="0" u="none" strike="noStrike" dirty="0">
                        <a:solidFill>
                          <a:srgbClr val="000000"/>
                        </a:solidFill>
                        <a:effectLst/>
                        <a:latin typeface="+mn-lt"/>
                      </a:endParaRPr>
                    </a:p>
                  </a:txBody>
                  <a:tcPr marL="12700" marR="12700" marT="9526" marB="0" anchor="b">
                    <a:noFill/>
                  </a:tcPr>
                </a:tc>
              </a:tr>
              <a:tr h="283882">
                <a:tc>
                  <a:txBody>
                    <a:bodyPr/>
                    <a:lstStyle/>
                    <a:p>
                      <a:pPr algn="ctr" fontAlgn="b"/>
                      <a:r>
                        <a:rPr lang="en-US" sz="1800" u="none" strike="noStrike" dirty="0">
                          <a:effectLst/>
                          <a:latin typeface="+mn-lt"/>
                        </a:rPr>
                        <a:t>4</a:t>
                      </a:r>
                      <a:endParaRPr lang="en-US" sz="1800" b="0" i="0" u="none" strike="noStrike" dirty="0">
                        <a:solidFill>
                          <a:srgbClr val="000000"/>
                        </a:solidFill>
                        <a:effectLst/>
                        <a:latin typeface="+mn-lt"/>
                      </a:endParaRPr>
                    </a:p>
                  </a:txBody>
                  <a:tcPr marL="12700" marR="12700" marT="9526" marB="0" anchor="b">
                    <a:noFill/>
                  </a:tcPr>
                </a:tc>
                <a:tc>
                  <a:txBody>
                    <a:bodyPr/>
                    <a:lstStyle/>
                    <a:p>
                      <a:pPr algn="ctr" fontAlgn="b"/>
                      <a:r>
                        <a:rPr lang="en-US" sz="1800" u="none" strike="noStrike" dirty="0" smtClean="0">
                          <a:effectLst/>
                          <a:latin typeface="+mn-lt"/>
                        </a:rPr>
                        <a:t>0.30</a:t>
                      </a:r>
                      <a:endParaRPr lang="en-US" sz="1800" b="0" i="0" u="none" strike="noStrike" dirty="0">
                        <a:solidFill>
                          <a:srgbClr val="000000"/>
                        </a:solidFill>
                        <a:effectLst/>
                        <a:latin typeface="+mn-lt"/>
                      </a:endParaRPr>
                    </a:p>
                  </a:txBody>
                  <a:tcPr marL="12700" marR="12700" marT="9526" marB="0" anchor="b">
                    <a:noFill/>
                  </a:tcPr>
                </a:tc>
              </a:tr>
              <a:tr h="283882">
                <a:tc>
                  <a:txBody>
                    <a:bodyPr/>
                    <a:lstStyle/>
                    <a:p>
                      <a:pPr algn="ctr" fontAlgn="b"/>
                      <a:r>
                        <a:rPr lang="en-US" sz="1800" u="none" strike="noStrike" dirty="0">
                          <a:effectLst/>
                          <a:latin typeface="+mn-lt"/>
                        </a:rPr>
                        <a:t>5</a:t>
                      </a:r>
                      <a:endParaRPr lang="en-US" sz="1800" b="0" i="0" u="none" strike="noStrike" dirty="0">
                        <a:solidFill>
                          <a:srgbClr val="000000"/>
                        </a:solidFill>
                        <a:effectLst/>
                        <a:latin typeface="+mn-lt"/>
                      </a:endParaRPr>
                    </a:p>
                  </a:txBody>
                  <a:tcPr marL="12700" marR="12700" marT="9526" marB="0" anchor="b">
                    <a:noFill/>
                  </a:tcPr>
                </a:tc>
                <a:tc>
                  <a:txBody>
                    <a:bodyPr/>
                    <a:lstStyle/>
                    <a:p>
                      <a:pPr algn="ctr" fontAlgn="b"/>
                      <a:r>
                        <a:rPr lang="en-US" sz="1800" u="none" strike="noStrike" dirty="0" smtClean="0">
                          <a:effectLst/>
                          <a:latin typeface="+mn-lt"/>
                        </a:rPr>
                        <a:t>0.15</a:t>
                      </a:r>
                      <a:endParaRPr lang="en-US" sz="1800" b="0" i="0" u="none" strike="noStrike" dirty="0">
                        <a:solidFill>
                          <a:srgbClr val="000000"/>
                        </a:solidFill>
                        <a:effectLst/>
                        <a:latin typeface="+mn-lt"/>
                      </a:endParaRPr>
                    </a:p>
                  </a:txBody>
                  <a:tcPr marL="12700" marR="12700" marT="9526" marB="0" anchor="b">
                    <a:noFill/>
                  </a:tcPr>
                </a:tc>
              </a:tr>
              <a:tr h="283882">
                <a:tc>
                  <a:txBody>
                    <a:bodyPr/>
                    <a:lstStyle/>
                    <a:p>
                      <a:pPr algn="r" fontAlgn="b"/>
                      <a:r>
                        <a:rPr lang="en-US" sz="1800" b="1" i="0" u="none" strike="noStrike" dirty="0" smtClean="0">
                          <a:solidFill>
                            <a:srgbClr val="000000"/>
                          </a:solidFill>
                          <a:effectLst/>
                          <a:latin typeface="+mn-lt"/>
                        </a:rPr>
                        <a:t>Total</a:t>
                      </a:r>
                      <a:endParaRPr lang="en-US" sz="1800" b="1" i="0" u="none" strike="noStrike" dirty="0">
                        <a:solidFill>
                          <a:srgbClr val="000000"/>
                        </a:solidFill>
                        <a:effectLst/>
                        <a:latin typeface="+mn-lt"/>
                      </a:endParaRPr>
                    </a:p>
                  </a:txBody>
                  <a:tcPr marL="12700" marR="12700" marT="9526" marB="0" anchor="b">
                    <a:noFill/>
                  </a:tcPr>
                </a:tc>
                <a:tc>
                  <a:txBody>
                    <a:bodyPr/>
                    <a:lstStyle/>
                    <a:p>
                      <a:pPr algn="ctr" fontAlgn="b"/>
                      <a:r>
                        <a:rPr lang="en-US" sz="1800" b="1" u="none" strike="noStrike" dirty="0" smtClean="0">
                          <a:effectLst/>
                          <a:latin typeface="+mn-lt"/>
                        </a:rPr>
                        <a:t>1.00</a:t>
                      </a:r>
                      <a:endParaRPr lang="en-US" sz="1800" b="1" i="0" u="none" strike="noStrike" dirty="0">
                        <a:solidFill>
                          <a:srgbClr val="000000"/>
                        </a:solidFill>
                        <a:effectLst/>
                        <a:latin typeface="+mn-lt"/>
                      </a:endParaRPr>
                    </a:p>
                  </a:txBody>
                  <a:tcPr marL="12700" marR="12700" marT="9526" marB="0" anchor="b">
                    <a:noFill/>
                  </a:tcPr>
                </a:tc>
              </a:tr>
              <a:tr h="283882">
                <a:tc>
                  <a:txBody>
                    <a:bodyPr/>
                    <a:lstStyle/>
                    <a:p>
                      <a:pPr algn="ctr" fontAlgn="b"/>
                      <a:endParaRPr lang="en-US" sz="1800" b="0" i="0" u="none" strike="noStrike" dirty="0">
                        <a:solidFill>
                          <a:srgbClr val="000000"/>
                        </a:solidFill>
                        <a:effectLst/>
                        <a:latin typeface="+mn-lt"/>
                      </a:endParaRPr>
                    </a:p>
                  </a:txBody>
                  <a:tcPr marL="12700" marR="12700" marT="9526" marB="0" anchor="b">
                    <a:noFill/>
                  </a:tcPr>
                </a:tc>
                <a:tc>
                  <a:txBody>
                    <a:bodyPr/>
                    <a:lstStyle/>
                    <a:p>
                      <a:pPr algn="ctr" fontAlgn="b"/>
                      <a:endParaRPr lang="en-US" sz="1800" b="0" i="0" u="none" strike="noStrike" dirty="0">
                        <a:solidFill>
                          <a:srgbClr val="000000"/>
                        </a:solidFill>
                        <a:effectLst/>
                        <a:latin typeface="+mn-lt"/>
                      </a:endParaRPr>
                    </a:p>
                  </a:txBody>
                  <a:tcPr marL="12700" marR="12700" marT="9526" marB="0" anchor="b">
                    <a:noFill/>
                  </a:tcPr>
                </a:tc>
              </a:tr>
              <a:tr h="283882">
                <a:tc gridSpan="2">
                  <a:txBody>
                    <a:bodyPr/>
                    <a:lstStyle/>
                    <a:p>
                      <a:pPr algn="ctr" fontAlgn="b"/>
                      <a:r>
                        <a:rPr lang="en-US" sz="1800" b="1" i="0" u="none" strike="noStrike" dirty="0" smtClean="0">
                          <a:solidFill>
                            <a:srgbClr val="3264C8"/>
                          </a:solidFill>
                          <a:effectLst/>
                          <a:latin typeface="+mn-lt"/>
                        </a:rPr>
                        <a:t>   Boston Call Center</a:t>
                      </a:r>
                      <a:endParaRPr lang="en-US" sz="1800" b="1" i="0" u="none" strike="noStrike" dirty="0">
                        <a:solidFill>
                          <a:srgbClr val="3264C8"/>
                        </a:solidFill>
                        <a:effectLst/>
                        <a:latin typeface="+mn-lt"/>
                      </a:endParaRPr>
                    </a:p>
                  </a:txBody>
                  <a:tcPr marL="12700" marR="12700" marT="9526" marB="0" anchor="b">
                    <a:noFill/>
                  </a:tcPr>
                </a:tc>
                <a:tc hMerge="1">
                  <a:txBody>
                    <a:bodyPr/>
                    <a:lstStyle/>
                    <a:p>
                      <a:pPr algn="ctr" fontAlgn="b"/>
                      <a:endParaRPr lang="en-US" sz="1600" b="0" i="0" u="none" strike="noStrike" dirty="0">
                        <a:solidFill>
                          <a:srgbClr val="000000"/>
                        </a:solidFill>
                        <a:effectLst/>
                        <a:latin typeface="Calibri"/>
                      </a:endParaRPr>
                    </a:p>
                  </a:txBody>
                  <a:tcPr marL="9525" marR="9525" marT="9525" marB="0" anchor="b">
                    <a:noFill/>
                  </a:tcPr>
                </a:tc>
              </a:tr>
              <a:tr h="283882">
                <a:tc>
                  <a:txBody>
                    <a:bodyPr/>
                    <a:lstStyle/>
                    <a:p>
                      <a:pPr algn="ctr" fontAlgn="b"/>
                      <a:r>
                        <a:rPr lang="en-US" sz="1800" u="sng" strike="noStrike" dirty="0">
                          <a:effectLst/>
                          <a:latin typeface="+mn-lt"/>
                        </a:rPr>
                        <a:t>Number of Rings</a:t>
                      </a:r>
                      <a:endParaRPr lang="en-US" sz="1800" b="0" i="0" u="sng" strike="noStrike" dirty="0">
                        <a:solidFill>
                          <a:srgbClr val="000000"/>
                        </a:solidFill>
                        <a:effectLst/>
                        <a:latin typeface="+mn-lt"/>
                      </a:endParaRPr>
                    </a:p>
                  </a:txBody>
                  <a:tcPr marL="12700" marR="12700" marT="9526" marB="0" anchor="b">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800" b="0" i="0" u="sng" strike="noStrike" dirty="0" smtClean="0">
                          <a:solidFill>
                            <a:srgbClr val="000000"/>
                          </a:solidFill>
                          <a:effectLst/>
                          <a:latin typeface="+mn-lt"/>
                        </a:rPr>
                        <a:t>Probability</a:t>
                      </a:r>
                    </a:p>
                  </a:txBody>
                  <a:tcPr marL="12700" marR="12700" marT="9526" marB="0" anchor="b">
                    <a:noFill/>
                  </a:tcPr>
                </a:tc>
              </a:tr>
              <a:tr h="283882">
                <a:tc>
                  <a:txBody>
                    <a:bodyPr/>
                    <a:lstStyle/>
                    <a:p>
                      <a:pPr algn="ctr" fontAlgn="b"/>
                      <a:r>
                        <a:rPr lang="en-US" sz="1800" u="none" strike="noStrike" dirty="0">
                          <a:effectLst/>
                          <a:latin typeface="+mn-lt"/>
                        </a:rPr>
                        <a:t>1</a:t>
                      </a:r>
                      <a:endParaRPr lang="en-US" sz="1800" b="0" i="0" u="none" strike="noStrike" dirty="0">
                        <a:solidFill>
                          <a:srgbClr val="000000"/>
                        </a:solidFill>
                        <a:effectLst/>
                        <a:latin typeface="+mn-lt"/>
                      </a:endParaRPr>
                    </a:p>
                  </a:txBody>
                  <a:tcPr marL="12700" marR="12700" marT="9526" marB="0" anchor="b">
                    <a:noFill/>
                  </a:tcPr>
                </a:tc>
                <a:tc>
                  <a:txBody>
                    <a:bodyPr/>
                    <a:lstStyle/>
                    <a:p>
                      <a:pPr algn="ctr" fontAlgn="b"/>
                      <a:r>
                        <a:rPr lang="en-US" sz="1800" u="none" strike="noStrike" dirty="0">
                          <a:effectLst/>
                          <a:latin typeface="+mn-lt"/>
                        </a:rPr>
                        <a:t>0.4</a:t>
                      </a:r>
                      <a:endParaRPr lang="en-US" sz="1800" b="0" i="0" u="none" strike="noStrike" dirty="0">
                        <a:solidFill>
                          <a:srgbClr val="000000"/>
                        </a:solidFill>
                        <a:effectLst/>
                        <a:latin typeface="+mn-lt"/>
                      </a:endParaRPr>
                    </a:p>
                  </a:txBody>
                  <a:tcPr marL="12700" marR="12700" marT="9526" marB="0" anchor="b">
                    <a:noFill/>
                  </a:tcPr>
                </a:tc>
              </a:tr>
              <a:tr h="283882">
                <a:tc>
                  <a:txBody>
                    <a:bodyPr/>
                    <a:lstStyle/>
                    <a:p>
                      <a:pPr algn="ctr" fontAlgn="b"/>
                      <a:r>
                        <a:rPr lang="en-US" sz="1800" u="none" strike="noStrike" dirty="0">
                          <a:effectLst/>
                          <a:latin typeface="+mn-lt"/>
                        </a:rPr>
                        <a:t>2</a:t>
                      </a:r>
                      <a:endParaRPr lang="en-US" sz="1800" b="0" i="0" u="none" strike="noStrike" dirty="0">
                        <a:solidFill>
                          <a:srgbClr val="000000"/>
                        </a:solidFill>
                        <a:effectLst/>
                        <a:latin typeface="+mn-lt"/>
                      </a:endParaRPr>
                    </a:p>
                  </a:txBody>
                  <a:tcPr marL="12700" marR="12700" marT="9526" marB="0" anchor="b">
                    <a:noFill/>
                  </a:tcPr>
                </a:tc>
                <a:tc>
                  <a:txBody>
                    <a:bodyPr/>
                    <a:lstStyle/>
                    <a:p>
                      <a:pPr algn="ctr" fontAlgn="b"/>
                      <a:r>
                        <a:rPr lang="en-US" sz="1800" u="none" strike="noStrike" dirty="0">
                          <a:effectLst/>
                          <a:latin typeface="+mn-lt"/>
                        </a:rPr>
                        <a:t>0.3</a:t>
                      </a:r>
                      <a:endParaRPr lang="en-US" sz="1800" b="0" i="0" u="none" strike="noStrike" dirty="0">
                        <a:solidFill>
                          <a:srgbClr val="000000"/>
                        </a:solidFill>
                        <a:effectLst/>
                        <a:latin typeface="+mn-lt"/>
                      </a:endParaRPr>
                    </a:p>
                  </a:txBody>
                  <a:tcPr marL="12700" marR="12700" marT="9526" marB="0" anchor="b">
                    <a:noFill/>
                  </a:tcPr>
                </a:tc>
              </a:tr>
              <a:tr h="283882">
                <a:tc>
                  <a:txBody>
                    <a:bodyPr/>
                    <a:lstStyle/>
                    <a:p>
                      <a:pPr algn="ctr" fontAlgn="b"/>
                      <a:r>
                        <a:rPr lang="en-US" sz="1800" u="none" strike="noStrike" dirty="0">
                          <a:effectLst/>
                          <a:latin typeface="+mn-lt"/>
                        </a:rPr>
                        <a:t>3</a:t>
                      </a:r>
                      <a:endParaRPr lang="en-US" sz="1800" b="0" i="0" u="none" strike="noStrike" dirty="0">
                        <a:solidFill>
                          <a:srgbClr val="000000"/>
                        </a:solidFill>
                        <a:effectLst/>
                        <a:latin typeface="+mn-lt"/>
                      </a:endParaRPr>
                    </a:p>
                  </a:txBody>
                  <a:tcPr marL="12700" marR="12700" marT="9526" marB="0" anchor="b">
                    <a:noFill/>
                  </a:tcPr>
                </a:tc>
                <a:tc>
                  <a:txBody>
                    <a:bodyPr/>
                    <a:lstStyle/>
                    <a:p>
                      <a:pPr algn="ctr" fontAlgn="b"/>
                      <a:r>
                        <a:rPr lang="en-US" sz="1800" u="none" strike="noStrike" dirty="0" smtClean="0">
                          <a:effectLst/>
                          <a:latin typeface="+mn-lt"/>
                        </a:rPr>
                        <a:t>0.3</a:t>
                      </a:r>
                      <a:endParaRPr lang="en-US" sz="1800" b="0" i="0" u="none" strike="noStrike" dirty="0">
                        <a:solidFill>
                          <a:srgbClr val="000000"/>
                        </a:solidFill>
                        <a:effectLst/>
                        <a:latin typeface="+mn-lt"/>
                      </a:endParaRPr>
                    </a:p>
                  </a:txBody>
                  <a:tcPr marL="12700" marR="12700" marT="9526" marB="0" anchor="b">
                    <a:noFill/>
                  </a:tcPr>
                </a:tc>
              </a:tr>
              <a:tr h="283882">
                <a:tc>
                  <a:txBody>
                    <a:bodyPr/>
                    <a:lstStyle/>
                    <a:p>
                      <a:pPr algn="ctr" fontAlgn="b"/>
                      <a:r>
                        <a:rPr lang="en-US" sz="1800" u="none" strike="noStrike" dirty="0">
                          <a:effectLst/>
                          <a:latin typeface="+mn-lt"/>
                        </a:rPr>
                        <a:t>4</a:t>
                      </a:r>
                      <a:endParaRPr lang="en-US" sz="1800" b="0" i="0" u="none" strike="noStrike" dirty="0">
                        <a:solidFill>
                          <a:srgbClr val="000000"/>
                        </a:solidFill>
                        <a:effectLst/>
                        <a:latin typeface="+mn-lt"/>
                      </a:endParaRPr>
                    </a:p>
                  </a:txBody>
                  <a:tcPr marL="12700" marR="12700" marT="9526" marB="0" anchor="b">
                    <a:noFill/>
                  </a:tcPr>
                </a:tc>
                <a:tc>
                  <a:txBody>
                    <a:bodyPr/>
                    <a:lstStyle/>
                    <a:p>
                      <a:pPr algn="ctr" fontAlgn="b"/>
                      <a:r>
                        <a:rPr lang="en-US" sz="1800" u="none" strike="noStrike" dirty="0" smtClean="0">
                          <a:effectLst/>
                          <a:latin typeface="+mn-lt"/>
                        </a:rPr>
                        <a:t>   0</a:t>
                      </a:r>
                      <a:endParaRPr lang="en-US" sz="1800" b="0" i="0" u="none" strike="noStrike" dirty="0">
                        <a:solidFill>
                          <a:srgbClr val="000000"/>
                        </a:solidFill>
                        <a:effectLst/>
                        <a:latin typeface="+mn-lt"/>
                      </a:endParaRPr>
                    </a:p>
                  </a:txBody>
                  <a:tcPr marL="12700" marR="12700" marT="9526" marB="0" anchor="b">
                    <a:noFill/>
                  </a:tcPr>
                </a:tc>
              </a:tr>
              <a:tr h="283882">
                <a:tc>
                  <a:txBody>
                    <a:bodyPr/>
                    <a:lstStyle/>
                    <a:p>
                      <a:pPr algn="ctr" fontAlgn="b"/>
                      <a:r>
                        <a:rPr lang="en-US" sz="1800" u="none" strike="noStrike">
                          <a:effectLst/>
                          <a:latin typeface="+mn-lt"/>
                        </a:rPr>
                        <a:t>5</a:t>
                      </a:r>
                      <a:endParaRPr lang="en-US" sz="1800" b="0" i="0" u="none" strike="noStrike">
                        <a:solidFill>
                          <a:srgbClr val="000000"/>
                        </a:solidFill>
                        <a:effectLst/>
                        <a:latin typeface="+mn-lt"/>
                      </a:endParaRPr>
                    </a:p>
                  </a:txBody>
                  <a:tcPr marL="12700" marR="12700" marT="9526" marB="0" anchor="b">
                    <a:noFill/>
                  </a:tcPr>
                </a:tc>
                <a:tc>
                  <a:txBody>
                    <a:bodyPr/>
                    <a:lstStyle/>
                    <a:p>
                      <a:pPr algn="ctr" fontAlgn="b"/>
                      <a:r>
                        <a:rPr lang="en-US" sz="1800" u="none" strike="noStrike" dirty="0" smtClean="0">
                          <a:effectLst/>
                          <a:latin typeface="+mn-lt"/>
                        </a:rPr>
                        <a:t>   0</a:t>
                      </a:r>
                      <a:endParaRPr lang="en-US" sz="1800" b="0" i="0" u="none" strike="noStrike" dirty="0">
                        <a:solidFill>
                          <a:srgbClr val="000000"/>
                        </a:solidFill>
                        <a:effectLst/>
                        <a:latin typeface="+mn-lt"/>
                      </a:endParaRPr>
                    </a:p>
                  </a:txBody>
                  <a:tcPr marL="12700" marR="12700" marT="9526" marB="0" anchor="b">
                    <a:noFill/>
                  </a:tcPr>
                </a:tc>
              </a:tr>
              <a:tr h="283882">
                <a:tc>
                  <a:txBody>
                    <a:bodyPr/>
                    <a:lstStyle/>
                    <a:p>
                      <a:pPr algn="r" fontAlgn="b"/>
                      <a:r>
                        <a:rPr lang="en-US" sz="1800" b="1" i="0" u="none" strike="noStrike" dirty="0" smtClean="0">
                          <a:solidFill>
                            <a:srgbClr val="000000"/>
                          </a:solidFill>
                          <a:effectLst/>
                          <a:latin typeface="+mn-lt"/>
                        </a:rPr>
                        <a:t>Total</a:t>
                      </a:r>
                      <a:endParaRPr lang="en-US" sz="1800" b="1" i="0" u="none" strike="noStrike" dirty="0">
                        <a:solidFill>
                          <a:srgbClr val="000000"/>
                        </a:solidFill>
                        <a:effectLst/>
                        <a:latin typeface="+mn-lt"/>
                      </a:endParaRPr>
                    </a:p>
                  </a:txBody>
                  <a:tcPr marL="12700" marR="12700" marT="9526" marB="0" anchor="b">
                    <a:noFill/>
                  </a:tcPr>
                </a:tc>
                <a:tc>
                  <a:txBody>
                    <a:bodyPr/>
                    <a:lstStyle/>
                    <a:p>
                      <a:pPr algn="ctr" fontAlgn="b"/>
                      <a:r>
                        <a:rPr lang="en-US" sz="1800" b="1" u="none" strike="noStrike" dirty="0" smtClean="0">
                          <a:effectLst/>
                          <a:latin typeface="+mn-lt"/>
                        </a:rPr>
                        <a:t>1.00</a:t>
                      </a:r>
                      <a:endParaRPr lang="en-US" sz="1800" b="1" i="0" u="none" strike="noStrike" dirty="0">
                        <a:solidFill>
                          <a:srgbClr val="000000"/>
                        </a:solidFill>
                        <a:effectLst/>
                        <a:latin typeface="+mn-lt"/>
                      </a:endParaRPr>
                    </a:p>
                  </a:txBody>
                  <a:tcPr marL="12700" marR="12700" marT="9526" marB="0" anchor="b">
                    <a:noFill/>
                  </a:tcPr>
                </a:tc>
              </a:tr>
            </a:tbl>
          </a:graphicData>
        </a:graphic>
      </p:graphicFrame>
      <p:sp>
        <p:nvSpPr>
          <p:cNvPr id="3" name="Rectangle 2"/>
          <p:cNvSpPr/>
          <p:nvPr/>
        </p:nvSpPr>
        <p:spPr>
          <a:xfrm>
            <a:off x="7010400" y="1219200"/>
            <a:ext cx="4572000" cy="5029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5" name="Straight Connector 4"/>
          <p:cNvCxnSpPr>
            <a:endCxn id="3" idx="3"/>
          </p:cNvCxnSpPr>
          <p:nvPr/>
        </p:nvCxnSpPr>
        <p:spPr>
          <a:xfrm>
            <a:off x="7010400" y="3733800"/>
            <a:ext cx="45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76200"/>
            <a:ext cx="10515600" cy="914400"/>
          </a:xfrm>
        </p:spPr>
        <p:txBody>
          <a:bodyPr/>
          <a:lstStyle/>
          <a:p>
            <a:r>
              <a:rPr lang="en-US" smtClean="0"/>
              <a:t>Example: Comparing Distributions</a:t>
            </a:r>
          </a:p>
        </p:txBody>
      </p:sp>
      <p:sp>
        <p:nvSpPr>
          <p:cNvPr id="18435" name="Content Placeholder 2"/>
          <p:cNvSpPr>
            <a:spLocks noGrp="1"/>
          </p:cNvSpPr>
          <p:nvPr>
            <p:ph idx="1"/>
          </p:nvPr>
        </p:nvSpPr>
        <p:spPr>
          <a:xfrm>
            <a:off x="609600" y="1143001"/>
            <a:ext cx="10972800" cy="4678363"/>
          </a:xfrm>
        </p:spPr>
        <p:txBody>
          <a:bodyPr/>
          <a:lstStyle/>
          <a:p>
            <a:pPr>
              <a:buNone/>
            </a:pPr>
            <a:r>
              <a:rPr lang="en-US" sz="2400" dirty="0" smtClean="0">
                <a:solidFill>
                  <a:schemeClr val="tx1"/>
                </a:solidFill>
              </a:rPr>
              <a:t>Example:  Number of rings before a call is answered</a:t>
            </a:r>
          </a:p>
        </p:txBody>
      </p:sp>
      <p:pic>
        <p:nvPicPr>
          <p:cNvPr id="18436" name="Picture 1"/>
          <p:cNvPicPr>
            <a:picLocks noChangeAspect="1" noChangeArrowheads="1"/>
          </p:cNvPicPr>
          <p:nvPr/>
        </p:nvPicPr>
        <p:blipFill>
          <a:blip r:embed="rId3" cstate="print"/>
          <a:srcRect/>
          <a:stretch>
            <a:fillRect/>
          </a:stretch>
        </p:blipFill>
        <p:spPr bwMode="auto">
          <a:xfrm>
            <a:off x="1117601" y="1747839"/>
            <a:ext cx="4197351" cy="4649787"/>
          </a:xfrm>
          <a:prstGeom prst="rect">
            <a:avLst/>
          </a:prstGeom>
          <a:noFill/>
          <a:ln w="9525">
            <a:noFill/>
            <a:miter lim="800000"/>
            <a:headEnd/>
            <a:tailEnd/>
          </a:ln>
          <a:effectLst/>
        </p:spPr>
      </p:pic>
      <p:cxnSp>
        <p:nvCxnSpPr>
          <p:cNvPr id="4" name="Straight Arrow Connector 3"/>
          <p:cNvCxnSpPr/>
          <p:nvPr/>
        </p:nvCxnSpPr>
        <p:spPr>
          <a:xfrm>
            <a:off x="5314952" y="2895600"/>
            <a:ext cx="1187449"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314952" y="5257800"/>
            <a:ext cx="1187449"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8439" name="Object 4"/>
          <p:cNvGraphicFramePr>
            <a:graphicFrameLocks noChangeAspect="1"/>
          </p:cNvGraphicFramePr>
          <p:nvPr/>
        </p:nvGraphicFramePr>
        <p:xfrm>
          <a:off x="6766985" y="2247900"/>
          <a:ext cx="1782233" cy="1201738"/>
        </p:xfrm>
        <a:graphic>
          <a:graphicData uri="http://schemas.openxmlformats.org/presentationml/2006/ole">
            <p:oleObj spid="_x0000_s107522" name="Equation" r:id="rId4" imgW="762000" imgH="685800" progId="">
              <p:embed/>
            </p:oleObj>
          </a:graphicData>
        </a:graphic>
      </p:graphicFrame>
      <p:graphicFrame>
        <p:nvGraphicFramePr>
          <p:cNvPr id="18440" name="Object 5"/>
          <p:cNvGraphicFramePr>
            <a:graphicFrameLocks noChangeAspect="1"/>
          </p:cNvGraphicFramePr>
          <p:nvPr/>
        </p:nvGraphicFramePr>
        <p:xfrm>
          <a:off x="6766985" y="4660900"/>
          <a:ext cx="1782233" cy="1201738"/>
        </p:xfrm>
        <a:graphic>
          <a:graphicData uri="http://schemas.openxmlformats.org/presentationml/2006/ole">
            <p:oleObj spid="_x0000_s107523" name="Equation" r:id="rId5" imgW="762000" imgH="685800" progId="">
              <p:embed/>
            </p:oleObj>
          </a:graphicData>
        </a:graphic>
      </p:graphicFrame>
      <p:sp>
        <p:nvSpPr>
          <p:cNvPr id="18441" name="TextBox 6"/>
          <p:cNvSpPr txBox="1">
            <a:spLocks noChangeArrowheads="1"/>
          </p:cNvSpPr>
          <p:nvPr/>
        </p:nvSpPr>
        <p:spPr bwMode="auto">
          <a:xfrm>
            <a:off x="8966200" y="3276600"/>
            <a:ext cx="3048000" cy="1323439"/>
          </a:xfrm>
          <a:prstGeom prst="rect">
            <a:avLst/>
          </a:prstGeom>
          <a:noFill/>
          <a:ln w="9525">
            <a:noFill/>
            <a:miter lim="800000"/>
            <a:headEnd/>
            <a:tailEnd/>
          </a:ln>
        </p:spPr>
        <p:txBody>
          <a:bodyPr wrap="square">
            <a:spAutoFit/>
          </a:bodyPr>
          <a:lstStyle/>
          <a:p>
            <a:pPr eaLnBrk="1" hangingPunct="1"/>
            <a:r>
              <a:rPr lang="en-US" sz="2000" dirty="0"/>
              <a:t>The Boston call center has a lower mean (faster average answering time) and is more consistent</a:t>
            </a: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38200" y="76200"/>
            <a:ext cx="10515600" cy="914400"/>
          </a:xfrm>
        </p:spPr>
        <p:txBody>
          <a:bodyPr/>
          <a:lstStyle/>
          <a:p>
            <a:r>
              <a:rPr lang="en-US" smtClean="0"/>
              <a:t>The Expected Monetary Value</a:t>
            </a:r>
          </a:p>
        </p:txBody>
      </p:sp>
      <p:sp>
        <p:nvSpPr>
          <p:cNvPr id="23555" name="Content Placeholder 2"/>
          <p:cNvSpPr>
            <a:spLocks noGrp="1"/>
          </p:cNvSpPr>
          <p:nvPr>
            <p:ph idx="1"/>
          </p:nvPr>
        </p:nvSpPr>
        <p:spPr>
          <a:xfrm>
            <a:off x="677334" y="1106311"/>
            <a:ext cx="10679288" cy="4935051"/>
          </a:xfrm>
        </p:spPr>
        <p:txBody>
          <a:bodyPr>
            <a:normAutofit/>
          </a:bodyPr>
          <a:lstStyle/>
          <a:p>
            <a:pPr>
              <a:buNone/>
              <a:defRPr/>
            </a:pPr>
            <a:r>
              <a:rPr lang="en-US" sz="2400" dirty="0" smtClean="0">
                <a:solidFill>
                  <a:schemeClr val="tx1"/>
                </a:solidFill>
              </a:rPr>
              <a:t>The </a:t>
            </a:r>
            <a:r>
              <a:rPr lang="en-US" sz="2400" b="1" dirty="0" smtClean="0">
                <a:solidFill>
                  <a:schemeClr val="tx1"/>
                </a:solidFill>
              </a:rPr>
              <a:t>expected monetary value (EMV) </a:t>
            </a:r>
            <a:r>
              <a:rPr lang="en-US" sz="2400" dirty="0" smtClean="0">
                <a:solidFill>
                  <a:schemeClr val="tx1"/>
                </a:solidFill>
              </a:rPr>
              <a:t>is the mean of a discrete probability distribution when the discrete random variable is expressed in terms of dollars</a:t>
            </a:r>
          </a:p>
          <a:p>
            <a:pPr marL="457200" lvl="1" indent="0">
              <a:buFontTx/>
              <a:buNone/>
              <a:defRPr/>
            </a:pPr>
            <a:endParaRPr lang="en-US" sz="2400" dirty="0" smtClean="0">
              <a:solidFill>
                <a:schemeClr val="tx1"/>
              </a:solidFill>
            </a:endParaRPr>
          </a:p>
          <a:p>
            <a:pPr marL="457200" indent="-457200">
              <a:buFont typeface="Arial" pitchFamily="34" charset="0"/>
              <a:buChar char="•"/>
              <a:defRPr/>
            </a:pPr>
            <a:r>
              <a:rPr lang="en-US" sz="2400" dirty="0" smtClean="0">
                <a:solidFill>
                  <a:schemeClr val="tx1"/>
                </a:solidFill>
              </a:rPr>
              <a:t>The EMV represents a long-term average, as if outcomes from the distribution occurred many times</a:t>
            </a: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838200" y="76200"/>
            <a:ext cx="10515600" cy="914400"/>
          </a:xfrm>
        </p:spPr>
        <p:txBody>
          <a:bodyPr/>
          <a:lstStyle/>
          <a:p>
            <a:r>
              <a:rPr lang="en-US" smtClean="0"/>
              <a:t>The Expected Monetary Value</a:t>
            </a:r>
          </a:p>
        </p:txBody>
      </p:sp>
      <p:sp>
        <p:nvSpPr>
          <p:cNvPr id="20483" name="Content Placeholder 2"/>
          <p:cNvSpPr>
            <a:spLocks noGrp="1"/>
          </p:cNvSpPr>
          <p:nvPr>
            <p:ph idx="1"/>
          </p:nvPr>
        </p:nvSpPr>
        <p:spPr>
          <a:xfrm>
            <a:off x="609600" y="1295400"/>
            <a:ext cx="10972800" cy="2514600"/>
          </a:xfrm>
        </p:spPr>
        <p:txBody>
          <a:bodyPr>
            <a:normAutofit fontScale="92500" lnSpcReduction="10000"/>
          </a:bodyPr>
          <a:lstStyle/>
          <a:p>
            <a:pPr>
              <a:buNone/>
            </a:pPr>
            <a:r>
              <a:rPr lang="en-US" sz="2600" b="1" dirty="0" smtClean="0">
                <a:solidFill>
                  <a:schemeClr val="tx1"/>
                </a:solidFill>
              </a:rPr>
              <a:t>Example:</a:t>
            </a:r>
            <a:r>
              <a:rPr lang="en-US" sz="2600" dirty="0" smtClean="0">
                <a:solidFill>
                  <a:schemeClr val="tx1"/>
                </a:solidFill>
              </a:rPr>
              <a:t> Calculation of EMV for profit from crop yield</a:t>
            </a:r>
          </a:p>
          <a:p>
            <a:endParaRPr lang="en-US" sz="2400" dirty="0" smtClean="0"/>
          </a:p>
          <a:p>
            <a:pPr>
              <a:buFontTx/>
              <a:buNone/>
            </a:pPr>
            <a:r>
              <a:rPr lang="en-US" sz="2000" dirty="0" smtClean="0"/>
              <a:t>		  	  </a:t>
            </a:r>
            <a:r>
              <a:rPr lang="en-US" sz="2000" u="sng" dirty="0" smtClean="0"/>
              <a:t>Weather	       Profit	      Probability</a:t>
            </a:r>
          </a:p>
          <a:p>
            <a:pPr marL="457200" lvl="1" indent="0">
              <a:buFontTx/>
              <a:buNone/>
            </a:pPr>
            <a:r>
              <a:rPr lang="en-US" sz="2000" dirty="0" smtClean="0"/>
              <a:t>		   	     Dry		   $200,000	    	0.30</a:t>
            </a:r>
          </a:p>
          <a:p>
            <a:pPr marL="457200" lvl="1" indent="0">
              <a:buFontTx/>
              <a:buNone/>
            </a:pPr>
            <a:r>
              <a:rPr lang="en-US" sz="2000" dirty="0" smtClean="0"/>
              <a:t>		   	Light Rain	   $300,000	    	0.50</a:t>
            </a:r>
          </a:p>
          <a:p>
            <a:pPr marL="457200" lvl="1" indent="0">
              <a:buFontTx/>
              <a:buNone/>
            </a:pPr>
            <a:r>
              <a:rPr lang="en-US" sz="2000" dirty="0" smtClean="0"/>
              <a:t>		   	    Storm	   $150,000	    	0.20</a:t>
            </a:r>
          </a:p>
        </p:txBody>
      </p:sp>
      <p:graphicFrame>
        <p:nvGraphicFramePr>
          <p:cNvPr id="20484" name="Object 1"/>
          <p:cNvGraphicFramePr>
            <a:graphicFrameLocks noChangeAspect="1"/>
          </p:cNvGraphicFramePr>
          <p:nvPr/>
        </p:nvGraphicFramePr>
        <p:xfrm>
          <a:off x="745068" y="3996267"/>
          <a:ext cx="10282767" cy="2016125"/>
        </p:xfrm>
        <a:graphic>
          <a:graphicData uri="http://schemas.openxmlformats.org/presentationml/2006/ole">
            <p:oleObj spid="_x0000_s108546" name="Equation" r:id="rId3" imgW="4178300" imgH="1092200" progId="">
              <p:embed/>
            </p:oleObj>
          </a:graphicData>
        </a:graphic>
      </p:graphicFrame>
      <p:sp>
        <p:nvSpPr>
          <p:cNvPr id="3" name="Rectangle 2"/>
          <p:cNvSpPr/>
          <p:nvPr/>
        </p:nvSpPr>
        <p:spPr>
          <a:xfrm>
            <a:off x="1557867" y="2144889"/>
            <a:ext cx="6299200" cy="1524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838200" y="76200"/>
            <a:ext cx="10515600" cy="914400"/>
          </a:xfrm>
        </p:spPr>
        <p:txBody>
          <a:bodyPr/>
          <a:lstStyle/>
          <a:p>
            <a:r>
              <a:rPr lang="en-US" b="1" dirty="0" smtClean="0"/>
              <a:t>Two Characteristics of a Probability Distribution</a:t>
            </a:r>
            <a:endParaRPr lang="en-US" dirty="0" smtClean="0"/>
          </a:p>
        </p:txBody>
      </p:sp>
      <p:sp>
        <p:nvSpPr>
          <p:cNvPr id="20483" name="Content Placeholder 2"/>
          <p:cNvSpPr>
            <a:spLocks noGrp="1"/>
          </p:cNvSpPr>
          <p:nvPr>
            <p:ph idx="1"/>
          </p:nvPr>
        </p:nvSpPr>
        <p:spPr>
          <a:xfrm>
            <a:off x="609599" y="1295400"/>
            <a:ext cx="11367911" cy="2514600"/>
          </a:xfrm>
        </p:spPr>
        <p:txBody>
          <a:bodyPr>
            <a:normAutofit/>
          </a:bodyPr>
          <a:lstStyle/>
          <a:p>
            <a:pPr>
              <a:buNone/>
            </a:pPr>
            <a:r>
              <a:rPr lang="en-US" sz="2400" dirty="0" smtClean="0">
                <a:solidFill>
                  <a:schemeClr val="tx1"/>
                </a:solidFill>
              </a:rPr>
              <a:t>The probability distribution of a discrete random variable possesses the following two characteristics.</a:t>
            </a:r>
          </a:p>
          <a:p>
            <a:pPr>
              <a:buNone/>
            </a:pPr>
            <a:endParaRPr lang="en-US" sz="2400" dirty="0" smtClean="0">
              <a:solidFill>
                <a:schemeClr val="tx1"/>
              </a:solidFill>
            </a:endParaRPr>
          </a:p>
          <a:p>
            <a:pPr>
              <a:buNone/>
            </a:pPr>
            <a:endParaRPr lang="en-US" sz="2400" dirty="0" smtClean="0">
              <a:solidFill>
                <a:schemeClr val="tx1"/>
              </a:solidFill>
            </a:endParaRPr>
          </a:p>
          <a:p>
            <a:pPr>
              <a:buFontTx/>
              <a:buNone/>
            </a:pPr>
            <a:r>
              <a:rPr lang="en-US" sz="2400" dirty="0" smtClean="0">
                <a:solidFill>
                  <a:schemeClr val="tx1"/>
                </a:solidFill>
              </a:rPr>
              <a:t>		  	</a:t>
            </a:r>
          </a:p>
        </p:txBody>
      </p:sp>
      <p:pic>
        <p:nvPicPr>
          <p:cNvPr id="10243" name="Picture 3"/>
          <p:cNvPicPr>
            <a:picLocks noChangeAspect="1" noChangeArrowheads="1"/>
          </p:cNvPicPr>
          <p:nvPr/>
        </p:nvPicPr>
        <p:blipFill>
          <a:blip r:embed="rId2" cstate="print"/>
          <a:srcRect/>
          <a:stretch>
            <a:fillRect/>
          </a:stretch>
        </p:blipFill>
        <p:spPr bwMode="auto">
          <a:xfrm>
            <a:off x="818269" y="2427816"/>
            <a:ext cx="5416147" cy="9927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a:xfrm>
            <a:off x="838200" y="76200"/>
            <a:ext cx="10515600" cy="914400"/>
          </a:xfrm>
          <a:noFill/>
        </p:spPr>
        <p:txBody>
          <a:bodyPr/>
          <a:lstStyle/>
          <a:p>
            <a:pPr algn="l" eaLnBrk="1" hangingPunct="1"/>
            <a:r>
              <a:rPr lang="en-US" dirty="0" smtClean="0"/>
              <a:t>Binomial Distributions</a:t>
            </a:r>
          </a:p>
        </p:txBody>
      </p:sp>
      <p:sp>
        <p:nvSpPr>
          <p:cNvPr id="21507" name="Rectangle 3"/>
          <p:cNvSpPr>
            <a:spLocks noGrp="1" noChangeArrowheads="1"/>
          </p:cNvSpPr>
          <p:nvPr>
            <p:ph idx="1"/>
          </p:nvPr>
        </p:nvSpPr>
        <p:spPr>
          <a:xfrm>
            <a:off x="677333" y="1174045"/>
            <a:ext cx="10972799" cy="4867318"/>
          </a:xfrm>
        </p:spPr>
        <p:txBody>
          <a:bodyPr>
            <a:normAutofit/>
          </a:bodyPr>
          <a:lstStyle/>
          <a:p>
            <a:pPr eaLnBrk="1" hangingPunct="1">
              <a:buNone/>
            </a:pPr>
            <a:r>
              <a:rPr lang="en-US" sz="2400" dirty="0" smtClean="0"/>
              <a:t>We will investigate several specific types of discrete probability distributions</a:t>
            </a:r>
          </a:p>
        </p:txBody>
      </p:sp>
      <p:sp>
        <p:nvSpPr>
          <p:cNvPr id="21508" name="Line 24"/>
          <p:cNvSpPr>
            <a:spLocks noChangeShapeType="1"/>
          </p:cNvSpPr>
          <p:nvPr/>
        </p:nvSpPr>
        <p:spPr bwMode="auto">
          <a:xfrm flipH="1">
            <a:off x="3093156" y="4295422"/>
            <a:ext cx="406400" cy="0"/>
          </a:xfrm>
          <a:prstGeom prst="line">
            <a:avLst/>
          </a:prstGeom>
          <a:noFill/>
          <a:ln w="12700">
            <a:solidFill>
              <a:schemeClr val="tx1"/>
            </a:solidFill>
            <a:round/>
            <a:headEnd/>
            <a:tailEnd/>
          </a:ln>
          <a:effectLst/>
        </p:spPr>
        <p:txBody>
          <a:bodyPr/>
          <a:lstStyle/>
          <a:p>
            <a:endParaRPr lang="en-US"/>
          </a:p>
        </p:txBody>
      </p:sp>
      <p:sp>
        <p:nvSpPr>
          <p:cNvPr id="21509" name="Line 26"/>
          <p:cNvSpPr>
            <a:spLocks noChangeShapeType="1"/>
          </p:cNvSpPr>
          <p:nvPr/>
        </p:nvSpPr>
        <p:spPr bwMode="auto">
          <a:xfrm flipH="1">
            <a:off x="3093156" y="4981222"/>
            <a:ext cx="406400" cy="0"/>
          </a:xfrm>
          <a:prstGeom prst="line">
            <a:avLst/>
          </a:prstGeom>
          <a:noFill/>
          <a:ln w="12700">
            <a:solidFill>
              <a:schemeClr val="tx1"/>
            </a:solidFill>
            <a:round/>
            <a:headEnd/>
            <a:tailEnd/>
          </a:ln>
          <a:effectLst/>
        </p:spPr>
        <p:txBody>
          <a:bodyPr/>
          <a:lstStyle/>
          <a:p>
            <a:endParaRPr lang="en-US"/>
          </a:p>
        </p:txBody>
      </p:sp>
      <p:sp>
        <p:nvSpPr>
          <p:cNvPr id="21510" name="Line 22"/>
          <p:cNvSpPr>
            <a:spLocks noChangeShapeType="1"/>
          </p:cNvSpPr>
          <p:nvPr/>
        </p:nvSpPr>
        <p:spPr bwMode="auto">
          <a:xfrm flipH="1">
            <a:off x="3093156" y="3609622"/>
            <a:ext cx="406400" cy="0"/>
          </a:xfrm>
          <a:prstGeom prst="line">
            <a:avLst/>
          </a:prstGeom>
          <a:noFill/>
          <a:ln w="12700">
            <a:solidFill>
              <a:schemeClr val="tx1"/>
            </a:solidFill>
            <a:round/>
            <a:headEnd/>
            <a:tailEnd/>
          </a:ln>
          <a:effectLst/>
        </p:spPr>
        <p:txBody>
          <a:bodyPr/>
          <a:lstStyle/>
          <a:p>
            <a:endParaRPr lang="en-US"/>
          </a:p>
        </p:txBody>
      </p:sp>
      <p:sp>
        <p:nvSpPr>
          <p:cNvPr id="21511" name="Line 6"/>
          <p:cNvSpPr>
            <a:spLocks noChangeShapeType="1"/>
          </p:cNvSpPr>
          <p:nvPr/>
        </p:nvSpPr>
        <p:spPr bwMode="auto">
          <a:xfrm>
            <a:off x="3093156" y="2847622"/>
            <a:ext cx="0" cy="2133600"/>
          </a:xfrm>
          <a:prstGeom prst="line">
            <a:avLst/>
          </a:prstGeom>
          <a:noFill/>
          <a:ln w="12700">
            <a:solidFill>
              <a:schemeClr val="tx1"/>
            </a:solidFill>
            <a:round/>
            <a:headEnd/>
            <a:tailEnd/>
          </a:ln>
          <a:effectLst/>
        </p:spPr>
        <p:txBody>
          <a:bodyPr/>
          <a:lstStyle/>
          <a:p>
            <a:endParaRPr lang="en-US"/>
          </a:p>
        </p:txBody>
      </p:sp>
      <p:sp>
        <p:nvSpPr>
          <p:cNvPr id="21512" name="Rectangle 9"/>
          <p:cNvSpPr>
            <a:spLocks noChangeArrowheads="1"/>
          </p:cNvSpPr>
          <p:nvPr/>
        </p:nvSpPr>
        <p:spPr bwMode="auto">
          <a:xfrm>
            <a:off x="3397957" y="3381023"/>
            <a:ext cx="1767417" cy="366713"/>
          </a:xfrm>
          <a:prstGeom prst="rect">
            <a:avLst/>
          </a:prstGeom>
          <a:solidFill>
            <a:srgbClr val="CCE9AD"/>
          </a:solidFill>
          <a:ln w="12700">
            <a:solidFill>
              <a:schemeClr val="tx1"/>
            </a:solidFill>
            <a:miter lim="800000"/>
            <a:headEnd/>
            <a:tailEnd/>
          </a:ln>
        </p:spPr>
        <p:txBody>
          <a:bodyPr lIns="90488" tIns="44450" rIns="90488" bIns="44450">
            <a:spAutoFit/>
          </a:bodyPr>
          <a:lstStyle/>
          <a:p>
            <a:pPr algn="ctr">
              <a:spcBef>
                <a:spcPct val="50000"/>
              </a:spcBef>
            </a:pPr>
            <a:r>
              <a:rPr lang="en-US"/>
              <a:t>Binomial</a:t>
            </a:r>
          </a:p>
        </p:txBody>
      </p:sp>
      <p:sp>
        <p:nvSpPr>
          <p:cNvPr id="21513" name="Rectangle 10"/>
          <p:cNvSpPr>
            <a:spLocks noChangeArrowheads="1"/>
          </p:cNvSpPr>
          <p:nvPr/>
        </p:nvSpPr>
        <p:spPr bwMode="auto">
          <a:xfrm>
            <a:off x="3500968" y="4763912"/>
            <a:ext cx="2730500" cy="366713"/>
          </a:xfrm>
          <a:prstGeom prst="rect">
            <a:avLst/>
          </a:prstGeom>
          <a:solidFill>
            <a:srgbClr val="CCE9AD"/>
          </a:solidFill>
          <a:ln w="12700">
            <a:solidFill>
              <a:schemeClr val="tx1"/>
            </a:solidFill>
            <a:miter lim="800000"/>
            <a:headEnd/>
            <a:tailEnd/>
          </a:ln>
        </p:spPr>
        <p:txBody>
          <a:bodyPr lIns="90488" tIns="44450" rIns="90488" bIns="44450">
            <a:spAutoFit/>
          </a:bodyPr>
          <a:lstStyle/>
          <a:p>
            <a:pPr algn="ctr">
              <a:spcBef>
                <a:spcPct val="50000"/>
              </a:spcBef>
            </a:pPr>
            <a:r>
              <a:rPr lang="en-US"/>
              <a:t>Hypergeometric</a:t>
            </a:r>
          </a:p>
        </p:txBody>
      </p:sp>
      <p:sp>
        <p:nvSpPr>
          <p:cNvPr id="21514" name="Rectangle 11"/>
          <p:cNvSpPr>
            <a:spLocks noChangeArrowheads="1"/>
          </p:cNvSpPr>
          <p:nvPr/>
        </p:nvSpPr>
        <p:spPr bwMode="auto">
          <a:xfrm>
            <a:off x="3397956" y="4066823"/>
            <a:ext cx="1526117" cy="366713"/>
          </a:xfrm>
          <a:prstGeom prst="rect">
            <a:avLst/>
          </a:prstGeom>
          <a:solidFill>
            <a:srgbClr val="CCE9AD"/>
          </a:solidFill>
          <a:ln w="12700">
            <a:solidFill>
              <a:schemeClr val="tx1"/>
            </a:solidFill>
            <a:miter lim="800000"/>
            <a:headEnd/>
            <a:tailEnd/>
          </a:ln>
        </p:spPr>
        <p:txBody>
          <a:bodyPr lIns="90488" tIns="44450" rIns="90488" bIns="44450">
            <a:spAutoFit/>
          </a:bodyPr>
          <a:lstStyle/>
          <a:p>
            <a:pPr algn="ctr">
              <a:spcBef>
                <a:spcPct val="50000"/>
              </a:spcBef>
            </a:pPr>
            <a:r>
              <a:rPr lang="en-US"/>
              <a:t>Poisson</a:t>
            </a:r>
          </a:p>
        </p:txBody>
      </p:sp>
      <p:sp>
        <p:nvSpPr>
          <p:cNvPr id="21515" name="Rectangle 16"/>
          <p:cNvSpPr>
            <a:spLocks noChangeArrowheads="1"/>
          </p:cNvSpPr>
          <p:nvPr/>
        </p:nvSpPr>
        <p:spPr bwMode="auto">
          <a:xfrm>
            <a:off x="2585156" y="2203098"/>
            <a:ext cx="4064000" cy="644525"/>
          </a:xfrm>
          <a:prstGeom prst="rect">
            <a:avLst/>
          </a:prstGeom>
          <a:solidFill>
            <a:srgbClr val="F7F7A7"/>
          </a:solidFill>
          <a:ln w="12700">
            <a:solidFill>
              <a:schemeClr val="tx1"/>
            </a:solidFill>
            <a:miter lim="800000"/>
            <a:headEnd/>
            <a:tailEnd/>
          </a:ln>
        </p:spPr>
        <p:txBody>
          <a:bodyPr lIns="90488" tIns="44450" rIns="90488" bIns="44450">
            <a:spAutoFit/>
          </a:bodyPr>
          <a:lstStyle/>
          <a:p>
            <a:pPr algn="ctr"/>
            <a:r>
              <a:rPr lang="en-US"/>
              <a:t>Specific Discrete </a:t>
            </a:r>
          </a:p>
          <a:p>
            <a:pPr algn="ctr"/>
            <a:r>
              <a:rPr lang="en-US"/>
              <a:t>Probability Distributions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38200" y="76200"/>
            <a:ext cx="10515600" cy="914400"/>
          </a:xfrm>
        </p:spPr>
        <p:txBody>
          <a:bodyPr/>
          <a:lstStyle/>
          <a:p>
            <a:r>
              <a:rPr lang="en-US" b="1" dirty="0" smtClean="0"/>
              <a:t>The Binomial Experiment</a:t>
            </a:r>
            <a:endParaRPr lang="en-US" dirty="0" smtClean="0"/>
          </a:p>
        </p:txBody>
      </p:sp>
      <p:sp>
        <p:nvSpPr>
          <p:cNvPr id="23555" name="Content Placeholder 2"/>
          <p:cNvSpPr>
            <a:spLocks noGrp="1"/>
          </p:cNvSpPr>
          <p:nvPr>
            <p:ph idx="1"/>
          </p:nvPr>
        </p:nvSpPr>
        <p:spPr>
          <a:xfrm>
            <a:off x="428979" y="891822"/>
            <a:ext cx="11582398" cy="5305777"/>
          </a:xfrm>
        </p:spPr>
        <p:txBody>
          <a:bodyPr>
            <a:noAutofit/>
          </a:bodyPr>
          <a:lstStyle/>
          <a:p>
            <a:pPr>
              <a:buNone/>
            </a:pPr>
            <a:r>
              <a:rPr lang="en-US" sz="2400" dirty="0" smtClean="0"/>
              <a:t>An experiment that satisfies the following four conditions is called a </a:t>
            </a:r>
            <a:r>
              <a:rPr lang="en-US" sz="2400" b="1" dirty="0" smtClean="0"/>
              <a:t>binomial experiment.</a:t>
            </a:r>
          </a:p>
          <a:p>
            <a:pPr marL="1371600" lvl="2" indent="-457200">
              <a:buNone/>
            </a:pPr>
            <a:r>
              <a:rPr lang="en-US" sz="2000" b="1" dirty="0" smtClean="0"/>
              <a:t>1. There are </a:t>
            </a:r>
            <a:r>
              <a:rPr lang="en-US" sz="2000" b="1" i="1" dirty="0" smtClean="0"/>
              <a:t>n identical trials. In other words, the given experiment is repeated n times, where </a:t>
            </a:r>
            <a:r>
              <a:rPr lang="en-US" sz="2000" i="1" dirty="0" smtClean="0"/>
              <a:t>n is a positive integer. All these repetitions are performed under identical conditions.</a:t>
            </a:r>
          </a:p>
          <a:p>
            <a:pPr marL="1371600" lvl="2" indent="-457200">
              <a:buAutoNum type="arabicPeriod"/>
            </a:pPr>
            <a:endParaRPr lang="en-US" sz="2000" i="1" dirty="0" smtClean="0"/>
          </a:p>
          <a:p>
            <a:pPr lvl="2">
              <a:buNone/>
            </a:pPr>
            <a:r>
              <a:rPr lang="en-US" sz="2000" b="1" dirty="0" smtClean="0"/>
              <a:t>2. Each trial has two and only two outcomes. These outcomes are usually called a </a:t>
            </a:r>
            <a:r>
              <a:rPr lang="en-US" sz="2000" b="1" i="1" dirty="0" smtClean="0"/>
              <a:t>success </a:t>
            </a:r>
            <a:r>
              <a:rPr lang="en-US" sz="2000" dirty="0" smtClean="0"/>
              <a:t>and a </a:t>
            </a:r>
            <a:r>
              <a:rPr lang="en-US" sz="2000" i="1" dirty="0" smtClean="0"/>
              <a:t>failure, respectively.</a:t>
            </a:r>
          </a:p>
          <a:p>
            <a:pPr lvl="2">
              <a:buNone/>
            </a:pPr>
            <a:endParaRPr lang="en-US" sz="2000" i="1" dirty="0" smtClean="0"/>
          </a:p>
          <a:p>
            <a:pPr lvl="2">
              <a:buNone/>
            </a:pPr>
            <a:r>
              <a:rPr lang="en-US" sz="2000" b="1" dirty="0" smtClean="0"/>
              <a:t>3. The probability of success is denoted by </a:t>
            </a:r>
            <a:r>
              <a:rPr lang="en-US" sz="2000" b="1" i="1" dirty="0" smtClean="0"/>
              <a:t>p and that of failure by q, and p  q  1. The </a:t>
            </a:r>
            <a:r>
              <a:rPr lang="en-US" sz="2000" dirty="0" smtClean="0"/>
              <a:t>probabilities </a:t>
            </a:r>
            <a:r>
              <a:rPr lang="en-US" sz="2000" i="1" dirty="0" smtClean="0"/>
              <a:t>p and q remain constant for each trial.</a:t>
            </a:r>
          </a:p>
          <a:p>
            <a:pPr lvl="2">
              <a:buNone/>
            </a:pPr>
            <a:endParaRPr lang="en-US" sz="2000" i="1" dirty="0" smtClean="0"/>
          </a:p>
          <a:p>
            <a:pPr lvl="2">
              <a:buNone/>
            </a:pPr>
            <a:r>
              <a:rPr lang="en-US" sz="2000" b="1" dirty="0" smtClean="0"/>
              <a:t>4. The trials are independent. In other words, the outcome of one trial does not affect the outcome </a:t>
            </a:r>
            <a:r>
              <a:rPr lang="en-US" sz="2000" dirty="0" smtClean="0"/>
              <a:t>of another trial.</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38200" y="76200"/>
            <a:ext cx="10515600" cy="914400"/>
          </a:xfrm>
        </p:spPr>
        <p:txBody>
          <a:bodyPr/>
          <a:lstStyle/>
          <a:p>
            <a:r>
              <a:rPr lang="en-US" b="1" dirty="0" smtClean="0"/>
              <a:t>The Binomial Experiment</a:t>
            </a:r>
            <a:endParaRPr lang="en-US" dirty="0" smtClean="0"/>
          </a:p>
        </p:txBody>
      </p:sp>
      <p:sp>
        <p:nvSpPr>
          <p:cNvPr id="23555" name="Content Placeholder 2"/>
          <p:cNvSpPr>
            <a:spLocks noGrp="1"/>
          </p:cNvSpPr>
          <p:nvPr>
            <p:ph idx="1"/>
          </p:nvPr>
        </p:nvSpPr>
        <p:spPr>
          <a:xfrm>
            <a:off x="428979" y="891822"/>
            <a:ext cx="11582398" cy="5305777"/>
          </a:xfrm>
        </p:spPr>
        <p:txBody>
          <a:bodyPr>
            <a:noAutofit/>
          </a:bodyPr>
          <a:lstStyle/>
          <a:p>
            <a:pPr>
              <a:buNone/>
            </a:pPr>
            <a:r>
              <a:rPr lang="en-US" sz="2400" dirty="0" smtClean="0"/>
              <a:t>Note that one of the two outcomes of a trial is called a </a:t>
            </a:r>
            <a:r>
              <a:rPr lang="en-US" sz="2400" i="1" dirty="0" smtClean="0"/>
              <a:t>success and the other a failure.</a:t>
            </a:r>
          </a:p>
          <a:p>
            <a:pPr>
              <a:buNone/>
            </a:pPr>
            <a:endParaRPr lang="en-US" sz="2400" i="1" dirty="0" smtClean="0"/>
          </a:p>
          <a:p>
            <a:pPr>
              <a:buNone/>
            </a:pPr>
            <a:r>
              <a:rPr lang="en-US" sz="2400" dirty="0" smtClean="0"/>
              <a:t>Notice that a success does not mean that the corresponding outcome is considered favorable or desirable. Similarly, a failure does not necessarily refer to an unfavorable or undesirable outcome.</a:t>
            </a:r>
          </a:p>
          <a:p>
            <a:pPr>
              <a:buNone/>
            </a:pPr>
            <a:endParaRPr lang="en-US" sz="2400" dirty="0" smtClean="0"/>
          </a:p>
          <a:p>
            <a:pPr>
              <a:buNone/>
            </a:pPr>
            <a:r>
              <a:rPr lang="en-US" sz="2400" dirty="0" smtClean="0"/>
              <a:t>Success and failure are simply the names used to denote the two possible outcomes of a trial. The outcome to which the question refers is usually called a success; the outcome to which it does not refer is called a failure.</a:t>
            </a:r>
            <a:endParaRPr lang="en-US" sz="2000" dirty="0" smtClean="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38200" y="76200"/>
            <a:ext cx="10515600" cy="914400"/>
          </a:xfrm>
        </p:spPr>
        <p:txBody>
          <a:bodyPr/>
          <a:lstStyle/>
          <a:p>
            <a:r>
              <a:rPr lang="en-US" smtClean="0"/>
              <a:t>Binomial Distributions</a:t>
            </a:r>
          </a:p>
        </p:txBody>
      </p:sp>
      <p:sp>
        <p:nvSpPr>
          <p:cNvPr id="16387" name="Content Placeholder 2"/>
          <p:cNvSpPr>
            <a:spLocks noGrp="1"/>
          </p:cNvSpPr>
          <p:nvPr>
            <p:ph idx="1"/>
          </p:nvPr>
        </p:nvSpPr>
        <p:spPr>
          <a:xfrm>
            <a:off x="462844" y="846667"/>
            <a:ext cx="11548534" cy="5554133"/>
          </a:xfrm>
        </p:spPr>
        <p:txBody>
          <a:bodyPr/>
          <a:lstStyle/>
          <a:p>
            <a:pPr>
              <a:buNone/>
            </a:pPr>
            <a:r>
              <a:rPr lang="en-US" sz="2400" dirty="0" smtClean="0"/>
              <a:t>The Characteristics of a Binomial Experiment</a:t>
            </a:r>
          </a:p>
          <a:p>
            <a:pPr>
              <a:buNone/>
            </a:pPr>
            <a:endParaRPr lang="en-US" sz="2400" dirty="0" smtClean="0"/>
          </a:p>
          <a:p>
            <a:pPr>
              <a:spcBef>
                <a:spcPts val="1200"/>
              </a:spcBef>
              <a:buFont typeface="Arial" charset="0"/>
              <a:buAutoNum type="arabicPeriod"/>
            </a:pPr>
            <a:r>
              <a:rPr lang="en-US" sz="2400" dirty="0" smtClean="0"/>
              <a:t>The experiment consists of a fixed number of trials, denoted by </a:t>
            </a:r>
            <a:r>
              <a:rPr lang="en-US" sz="2400" i="1" dirty="0" smtClean="0"/>
              <a:t>n</a:t>
            </a:r>
            <a:endParaRPr lang="en-US" sz="2400" dirty="0" smtClean="0"/>
          </a:p>
          <a:p>
            <a:pPr>
              <a:spcBef>
                <a:spcPts val="1200"/>
              </a:spcBef>
              <a:buFont typeface="Arial" charset="0"/>
              <a:buAutoNum type="arabicPeriod"/>
            </a:pPr>
            <a:r>
              <a:rPr lang="en-US" sz="2400" dirty="0" smtClean="0"/>
              <a:t>each trial has only two possible outcomes, a success or a failure</a:t>
            </a:r>
          </a:p>
          <a:p>
            <a:pPr>
              <a:spcBef>
                <a:spcPts val="1200"/>
              </a:spcBef>
              <a:buFont typeface="Arial" charset="0"/>
              <a:buAutoNum type="arabicPeriod"/>
            </a:pPr>
            <a:r>
              <a:rPr lang="en-US" sz="2400" dirty="0" smtClean="0"/>
              <a:t>the probability of a success </a:t>
            </a:r>
            <a:r>
              <a:rPr lang="en-US" sz="2400" i="1" dirty="0" smtClean="0"/>
              <a:t>p</a:t>
            </a:r>
            <a:r>
              <a:rPr lang="en-US" sz="2400" dirty="0" smtClean="0"/>
              <a:t> and the probability of a failure </a:t>
            </a:r>
            <a:r>
              <a:rPr lang="en-US" sz="2400" i="1" dirty="0" smtClean="0"/>
              <a:t>q</a:t>
            </a:r>
            <a:r>
              <a:rPr lang="en-US" sz="2400" dirty="0" smtClean="0"/>
              <a:t> are constant throughout the experiment</a:t>
            </a:r>
          </a:p>
          <a:p>
            <a:pPr>
              <a:spcBef>
                <a:spcPts val="1200"/>
              </a:spcBef>
              <a:buFont typeface="Arial" charset="0"/>
              <a:buAutoNum type="arabicPeriod"/>
            </a:pPr>
            <a:r>
              <a:rPr lang="en-US" sz="2400" dirty="0" smtClean="0"/>
              <a:t>each trial is independent of the other trials in the experiment</a:t>
            </a:r>
          </a:p>
          <a:p>
            <a:pPr>
              <a:spcBef>
                <a:spcPts val="1200"/>
              </a:spcBef>
              <a:buFont typeface="Arial" charset="0"/>
              <a:buAutoNum type="arabicPeriod"/>
            </a:pPr>
            <a:endParaRPr lang="en-US" sz="2400" dirty="0" smtClean="0"/>
          </a:p>
          <a:p>
            <a:pPr>
              <a:spcBef>
                <a:spcPts val="1200"/>
              </a:spcBef>
              <a:buFont typeface="Arial" charset="0"/>
              <a:buAutoNum type="arabicPeriod"/>
            </a:pPr>
            <a:endParaRPr lang="en-US" sz="2400" dirty="0" smtClean="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38200" y="76200"/>
            <a:ext cx="10515600" cy="914400"/>
          </a:xfrm>
        </p:spPr>
        <p:txBody>
          <a:bodyPr/>
          <a:lstStyle/>
          <a:p>
            <a:r>
              <a:rPr lang="en-US" smtClean="0"/>
              <a:t>Binomial Distributions</a:t>
            </a:r>
          </a:p>
        </p:txBody>
      </p:sp>
      <p:sp>
        <p:nvSpPr>
          <p:cNvPr id="23555" name="Content Placeholder 2"/>
          <p:cNvSpPr>
            <a:spLocks noGrp="1"/>
          </p:cNvSpPr>
          <p:nvPr>
            <p:ph idx="1"/>
          </p:nvPr>
        </p:nvSpPr>
        <p:spPr>
          <a:xfrm>
            <a:off x="677333" y="2160589"/>
            <a:ext cx="10667999" cy="3880773"/>
          </a:xfrm>
        </p:spPr>
        <p:txBody>
          <a:bodyPr>
            <a:normAutofit/>
          </a:bodyPr>
          <a:lstStyle/>
          <a:p>
            <a:pPr>
              <a:spcBef>
                <a:spcPct val="40000"/>
              </a:spcBef>
              <a:buNone/>
            </a:pPr>
            <a:r>
              <a:rPr lang="en-US" sz="2400" dirty="0" smtClean="0"/>
              <a:t>Examples of binomial settings</a:t>
            </a:r>
          </a:p>
          <a:p>
            <a:pPr>
              <a:spcBef>
                <a:spcPct val="40000"/>
              </a:spcBef>
            </a:pPr>
            <a:endParaRPr lang="en-US" sz="2400" dirty="0" smtClean="0"/>
          </a:p>
          <a:p>
            <a:pPr lvl="1">
              <a:spcBef>
                <a:spcPct val="40000"/>
              </a:spcBef>
            </a:pPr>
            <a:r>
              <a:rPr lang="en-US" sz="2400" dirty="0" smtClean="0"/>
              <a:t>A survey response to a question is “yes I will buy” or “no I will not”</a:t>
            </a:r>
          </a:p>
          <a:p>
            <a:pPr lvl="1">
              <a:spcBef>
                <a:spcPct val="40000"/>
              </a:spcBef>
            </a:pPr>
            <a:r>
              <a:rPr lang="en-US" sz="2400" dirty="0" smtClean="0"/>
              <a:t>An electronic component is either defective or acceptable</a:t>
            </a:r>
          </a:p>
          <a:p>
            <a:pPr lvl="1">
              <a:spcBef>
                <a:spcPct val="40000"/>
              </a:spcBef>
            </a:pPr>
            <a:r>
              <a:rPr lang="en-US" sz="2400" dirty="0" smtClean="0"/>
              <a:t>New job applicants either accept an offer or reject it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t>Ethics and Statistics</a:t>
            </a:r>
            <a:endParaRPr lang="en-US" sz="2800" b="1" dirty="0" smtClean="0">
              <a:solidFill>
                <a:srgbClr val="00B050"/>
              </a:solidFill>
            </a:endParaRPr>
          </a:p>
        </p:txBody>
      </p:sp>
      <p:sp>
        <p:nvSpPr>
          <p:cNvPr id="6147" name="Content Placeholder 2"/>
          <p:cNvSpPr>
            <a:spLocks noGrp="1"/>
          </p:cNvSpPr>
          <p:nvPr>
            <p:ph idx="1"/>
          </p:nvPr>
        </p:nvSpPr>
        <p:spPr>
          <a:xfrm>
            <a:off x="304800" y="643468"/>
            <a:ext cx="11684000" cy="5881510"/>
          </a:xfrm>
        </p:spPr>
        <p:txBody>
          <a:bodyPr>
            <a:normAutofit/>
          </a:bodyPr>
          <a:lstStyle/>
          <a:p>
            <a:pPr>
              <a:spcAft>
                <a:spcPts val="1200"/>
              </a:spcAft>
              <a:buNone/>
              <a:defRPr/>
            </a:pPr>
            <a:r>
              <a:rPr lang="en-US" sz="2400" b="1" dirty="0" smtClean="0">
                <a:solidFill>
                  <a:schemeClr val="tx1"/>
                </a:solidFill>
              </a:rPr>
              <a:t>Biased sample – </a:t>
            </a:r>
            <a:r>
              <a:rPr lang="en-US" sz="2400" dirty="0" smtClean="0">
                <a:solidFill>
                  <a:schemeClr val="tx1"/>
                </a:solidFill>
              </a:rPr>
              <a:t>a sample that does not represent the intended population </a:t>
            </a:r>
          </a:p>
          <a:p>
            <a:pPr lvl="1">
              <a:spcAft>
                <a:spcPts val="1200"/>
              </a:spcAft>
              <a:buFont typeface="Arial" panose="020B0604020202020204" pitchFamily="34" charset="0"/>
              <a:buChar char="•"/>
              <a:defRPr/>
            </a:pPr>
            <a:r>
              <a:rPr lang="en-US" sz="2400" dirty="0" smtClean="0">
                <a:solidFill>
                  <a:schemeClr val="tx1"/>
                </a:solidFill>
              </a:rPr>
              <a:t>can lead to distorted findings </a:t>
            </a:r>
          </a:p>
          <a:p>
            <a:pPr lvl="1">
              <a:spcAft>
                <a:spcPts val="1200"/>
              </a:spcAft>
              <a:buFont typeface="Arial" panose="020B0604020202020204" pitchFamily="34" charset="0"/>
              <a:buChar char="•"/>
              <a:defRPr/>
            </a:pPr>
            <a:r>
              <a:rPr lang="en-US" sz="2400" dirty="0" smtClean="0">
                <a:solidFill>
                  <a:schemeClr val="tx1"/>
                </a:solidFill>
              </a:rPr>
              <a:t>biased sampling can occur intentionally or unintentionally</a:t>
            </a:r>
          </a:p>
          <a:p>
            <a:pPr lvl="1">
              <a:spcAft>
                <a:spcPts val="1200"/>
              </a:spcAft>
              <a:buFont typeface="Arial" panose="020B0604020202020204" pitchFamily="34" charset="0"/>
              <a:buChar char="•"/>
              <a:defRPr/>
            </a:pPr>
            <a:r>
              <a:rPr lang="en-US" sz="2400" dirty="0" smtClean="0">
                <a:solidFill>
                  <a:schemeClr val="tx1"/>
                </a:solidFill>
              </a:rPr>
              <a:t>results can be manipulated by how we ask questions and who is responding to them</a:t>
            </a:r>
          </a:p>
          <a:p>
            <a:pPr lvl="1">
              <a:spcAft>
                <a:spcPts val="1200"/>
              </a:spcAft>
              <a:buFont typeface="Arial" panose="020B0604020202020204" pitchFamily="34" charset="0"/>
              <a:buChar char="•"/>
              <a:defRPr/>
            </a:pPr>
            <a:r>
              <a:rPr lang="en-US" sz="2400" dirty="0" smtClean="0">
                <a:solidFill>
                  <a:schemeClr val="tx1"/>
                </a:solidFill>
              </a:rPr>
              <a:t>Changing the graph scale -Should avoid distortion that might convey the wrong message:</a:t>
            </a:r>
          </a:p>
          <a:p>
            <a:pPr lvl="1">
              <a:spcAft>
                <a:spcPts val="1200"/>
              </a:spcAft>
              <a:buFont typeface="Arial" panose="020B0604020202020204" pitchFamily="34" charset="0"/>
              <a:buChar char="•"/>
              <a:defRPr/>
            </a:pPr>
            <a:endParaRPr lang="en-US" sz="2400" dirty="0" smtClean="0">
              <a:solidFill>
                <a:schemeClr val="tx1"/>
              </a:solidFill>
            </a:endParaRPr>
          </a:p>
          <a:p>
            <a:endParaRPr lang="en-US" sz="2400" dirty="0" smtClean="0">
              <a:solidFill>
                <a:schemeClr val="tx1"/>
              </a:solidFill>
            </a:endParaRPr>
          </a:p>
        </p:txBody>
      </p:sp>
      <p:sp>
        <p:nvSpPr>
          <p:cNvPr id="4" name="TextBox 7"/>
          <p:cNvSpPr txBox="1">
            <a:spLocks noChangeArrowheads="1"/>
          </p:cNvSpPr>
          <p:nvPr/>
        </p:nvSpPr>
        <p:spPr bwMode="auto">
          <a:xfrm>
            <a:off x="4831645" y="5322711"/>
            <a:ext cx="609600" cy="369888"/>
          </a:xfrm>
          <a:prstGeom prst="rect">
            <a:avLst/>
          </a:prstGeom>
          <a:noFill/>
          <a:ln w="9525">
            <a:noFill/>
            <a:miter lim="800000"/>
            <a:headEnd/>
            <a:tailEnd/>
          </a:ln>
        </p:spPr>
        <p:txBody>
          <a:bodyPr>
            <a:spAutoFit/>
          </a:bodyPr>
          <a:lstStyle/>
          <a:p>
            <a:pPr eaLnBrk="1" hangingPunct="1"/>
            <a:r>
              <a:rPr lang="en-US"/>
              <a:t>vs.</a:t>
            </a:r>
          </a:p>
        </p:txBody>
      </p:sp>
      <p:pic>
        <p:nvPicPr>
          <p:cNvPr id="5" name="Picture 6"/>
          <p:cNvPicPr>
            <a:picLocks noChangeAspect="1"/>
          </p:cNvPicPr>
          <p:nvPr/>
        </p:nvPicPr>
        <p:blipFill>
          <a:blip r:embed="rId3" cstate="print"/>
          <a:srcRect/>
          <a:stretch>
            <a:fillRect/>
          </a:stretch>
        </p:blipFill>
        <p:spPr bwMode="auto">
          <a:xfrm>
            <a:off x="1193095" y="4530549"/>
            <a:ext cx="3457575" cy="1927225"/>
          </a:xfrm>
          <a:prstGeom prst="rect">
            <a:avLst/>
          </a:prstGeom>
          <a:noFill/>
          <a:ln w="9525">
            <a:solidFill>
              <a:schemeClr val="tx1"/>
            </a:solidFill>
            <a:miter lim="800000"/>
            <a:headEnd/>
            <a:tailEnd/>
          </a:ln>
        </p:spPr>
      </p:pic>
      <p:pic>
        <p:nvPicPr>
          <p:cNvPr id="6" name="Picture 1"/>
          <p:cNvPicPr>
            <a:picLocks noChangeAspect="1"/>
          </p:cNvPicPr>
          <p:nvPr/>
        </p:nvPicPr>
        <p:blipFill>
          <a:blip r:embed="rId4" cstate="print"/>
          <a:srcRect/>
          <a:stretch>
            <a:fillRect/>
          </a:stretch>
        </p:blipFill>
        <p:spPr bwMode="auto">
          <a:xfrm>
            <a:off x="5546020" y="4530549"/>
            <a:ext cx="3476625" cy="1920875"/>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38200" y="76200"/>
            <a:ext cx="10515600" cy="914400"/>
          </a:xfrm>
        </p:spPr>
        <p:txBody>
          <a:bodyPr/>
          <a:lstStyle/>
          <a:p>
            <a:r>
              <a:rPr lang="en-US" smtClean="0"/>
              <a:t>Binomial Distributions</a:t>
            </a:r>
          </a:p>
        </p:txBody>
      </p:sp>
      <p:sp>
        <p:nvSpPr>
          <p:cNvPr id="23555" name="Content Placeholder 2"/>
          <p:cNvSpPr>
            <a:spLocks noGrp="1"/>
          </p:cNvSpPr>
          <p:nvPr>
            <p:ph idx="1"/>
          </p:nvPr>
        </p:nvSpPr>
        <p:spPr>
          <a:xfrm>
            <a:off x="316089" y="1004711"/>
            <a:ext cx="11503378" cy="5036651"/>
          </a:xfrm>
        </p:spPr>
        <p:txBody>
          <a:bodyPr>
            <a:normAutofit/>
          </a:bodyPr>
          <a:lstStyle/>
          <a:p>
            <a:pPr>
              <a:buNone/>
            </a:pPr>
            <a:r>
              <a:rPr lang="en-US" sz="2400" dirty="0" smtClean="0"/>
              <a:t>The random variable </a:t>
            </a:r>
            <a:r>
              <a:rPr lang="en-US" sz="2400" i="1" dirty="0" smtClean="0"/>
              <a:t>x that represents the number of successes in n trials for a binomial </a:t>
            </a:r>
            <a:r>
              <a:rPr lang="en-US" sz="2400" dirty="0" smtClean="0"/>
              <a:t>experiment is called a </a:t>
            </a:r>
            <a:r>
              <a:rPr lang="en-US" sz="2400" i="1" dirty="0" smtClean="0"/>
              <a:t>binomial random variable. </a:t>
            </a:r>
          </a:p>
          <a:p>
            <a:pPr>
              <a:buNone/>
            </a:pPr>
            <a:endParaRPr lang="en-US" sz="2400" i="1" dirty="0" smtClean="0"/>
          </a:p>
          <a:p>
            <a:pPr>
              <a:buNone/>
            </a:pPr>
            <a:r>
              <a:rPr lang="en-US" sz="2400" i="1" dirty="0" smtClean="0"/>
              <a:t>The probability distribution of x in such experiments </a:t>
            </a:r>
            <a:r>
              <a:rPr lang="en-US" sz="2400" dirty="0" smtClean="0"/>
              <a:t>is called the </a:t>
            </a:r>
            <a:r>
              <a:rPr lang="en-US" sz="2400" b="1" dirty="0" smtClean="0"/>
              <a:t>binomial probability distribution or simply the </a:t>
            </a:r>
            <a:r>
              <a:rPr lang="en-US" sz="2400" b="1" i="1" dirty="0" smtClean="0"/>
              <a:t>binomial distribution.</a:t>
            </a:r>
          </a:p>
          <a:p>
            <a:pPr>
              <a:buNone/>
            </a:pPr>
            <a:endParaRPr lang="en-US" sz="2400" b="1" i="1" dirty="0" smtClean="0"/>
          </a:p>
          <a:p>
            <a:pPr>
              <a:buNone/>
            </a:pPr>
            <a:r>
              <a:rPr lang="en-US" sz="2400" dirty="0" smtClean="0"/>
              <a:t>Thus, the binomial probability distribution is applied to find the probability of </a:t>
            </a:r>
            <a:r>
              <a:rPr lang="en-US" sz="2400" i="1" dirty="0" smtClean="0"/>
              <a:t>x successes in n </a:t>
            </a:r>
            <a:r>
              <a:rPr lang="en-US" sz="2400" dirty="0" smtClean="0"/>
              <a:t>trials for a binomial experiment. The number of successes </a:t>
            </a:r>
            <a:r>
              <a:rPr lang="en-US" sz="2400" i="1" dirty="0" smtClean="0"/>
              <a:t>x in such an experiment is a discrete </a:t>
            </a:r>
            <a:r>
              <a:rPr lang="en-US" sz="2400" dirty="0" smtClean="0"/>
              <a:t>random variable.</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76200"/>
            <a:ext cx="10515600" cy="914400"/>
          </a:xfrm>
        </p:spPr>
        <p:txBody>
          <a:bodyPr/>
          <a:lstStyle/>
          <a:p>
            <a:r>
              <a:rPr lang="en-US" smtClean="0"/>
              <a:t>Binomial Distributions</a:t>
            </a:r>
          </a:p>
        </p:txBody>
      </p:sp>
      <p:sp>
        <p:nvSpPr>
          <p:cNvPr id="24579" name="Content Placeholder 2"/>
          <p:cNvSpPr>
            <a:spLocks noGrp="1"/>
          </p:cNvSpPr>
          <p:nvPr>
            <p:ph idx="1"/>
          </p:nvPr>
        </p:nvSpPr>
        <p:spPr>
          <a:xfrm>
            <a:off x="711200" y="1219201"/>
            <a:ext cx="10642600" cy="4805363"/>
          </a:xfrm>
        </p:spPr>
        <p:txBody>
          <a:bodyPr/>
          <a:lstStyle/>
          <a:p>
            <a:r>
              <a:rPr lang="en-US" sz="2400" dirty="0" smtClean="0"/>
              <a:t>The binomial probability distribution is used to calculate the probability of a specific number of successes (</a:t>
            </a:r>
            <a:r>
              <a:rPr lang="en-US" sz="2400" i="1" dirty="0" smtClean="0"/>
              <a:t>x</a:t>
            </a:r>
            <a:r>
              <a:rPr lang="en-US" sz="2400" dirty="0" smtClean="0"/>
              <a:t>) for a certain number of trials (</a:t>
            </a:r>
            <a:r>
              <a:rPr lang="en-US" sz="2400" i="1" dirty="0" smtClean="0"/>
              <a:t>n</a:t>
            </a:r>
            <a:r>
              <a:rPr lang="en-US" sz="2400" dirty="0" smtClean="0"/>
              <a:t>), given specified probability of success (</a:t>
            </a:r>
            <a:r>
              <a:rPr lang="en-US" sz="2400" i="1" dirty="0" smtClean="0"/>
              <a:t>p)</a:t>
            </a:r>
            <a:r>
              <a:rPr lang="en-US" sz="2400" dirty="0" smtClean="0"/>
              <a:t> and probability of failure (</a:t>
            </a:r>
            <a:r>
              <a:rPr lang="en-US" sz="2400" i="1" dirty="0" smtClean="0"/>
              <a:t>q)</a:t>
            </a:r>
          </a:p>
          <a:p>
            <a:endParaRPr lang="en-US" sz="1000" i="1" dirty="0" smtClean="0"/>
          </a:p>
          <a:p>
            <a:r>
              <a:rPr lang="en-US" sz="2400" dirty="0" smtClean="0"/>
              <a:t>Formula for the probability of exactly </a:t>
            </a:r>
            <a:r>
              <a:rPr lang="en-US" sz="2400" i="1" dirty="0" smtClean="0"/>
              <a:t>x </a:t>
            </a:r>
            <a:r>
              <a:rPr lang="en-US" sz="2400" dirty="0" smtClean="0"/>
              <a:t>successes from </a:t>
            </a:r>
            <a:r>
              <a:rPr lang="en-US" sz="2400" i="1" dirty="0" smtClean="0"/>
              <a:t>n </a:t>
            </a:r>
            <a:r>
              <a:rPr lang="en-US" sz="2400" dirty="0" smtClean="0"/>
              <a:t>trials:</a:t>
            </a:r>
          </a:p>
        </p:txBody>
      </p:sp>
      <p:graphicFrame>
        <p:nvGraphicFramePr>
          <p:cNvPr id="24580" name="Object 1"/>
          <p:cNvGraphicFramePr>
            <a:graphicFrameLocks noChangeAspect="1"/>
          </p:cNvGraphicFramePr>
          <p:nvPr/>
        </p:nvGraphicFramePr>
        <p:xfrm>
          <a:off x="3296356" y="3412066"/>
          <a:ext cx="4762500" cy="960438"/>
        </p:xfrm>
        <a:graphic>
          <a:graphicData uri="http://schemas.openxmlformats.org/presentationml/2006/ole">
            <p:oleObj spid="_x0000_s109570" name="Equation" r:id="rId3" imgW="1562100" imgH="419100" progId="">
              <p:embed/>
            </p:oleObj>
          </a:graphicData>
        </a:graphic>
      </p:graphicFrame>
      <p:sp>
        <p:nvSpPr>
          <p:cNvPr id="24581" name="Rectangle 2"/>
          <p:cNvSpPr>
            <a:spLocks noChangeArrowheads="1"/>
          </p:cNvSpPr>
          <p:nvPr/>
        </p:nvSpPr>
        <p:spPr bwMode="auto">
          <a:xfrm>
            <a:off x="1648178" y="4727222"/>
            <a:ext cx="9550400" cy="1938992"/>
          </a:xfrm>
          <a:prstGeom prst="rect">
            <a:avLst/>
          </a:prstGeom>
          <a:noFill/>
          <a:ln w="9525">
            <a:noFill/>
            <a:miter lim="800000"/>
            <a:headEnd/>
            <a:tailEnd/>
          </a:ln>
        </p:spPr>
        <p:txBody>
          <a:bodyPr>
            <a:spAutoFit/>
          </a:bodyPr>
          <a:lstStyle/>
          <a:p>
            <a:pPr eaLnBrk="1" hangingPunct="1"/>
            <a:r>
              <a:rPr lang="en-US" sz="2000" dirty="0"/>
              <a:t>where:</a:t>
            </a:r>
          </a:p>
          <a:p>
            <a:pPr eaLnBrk="1" hangingPunct="1"/>
            <a:r>
              <a:rPr lang="en-US" sz="2000" i="1" dirty="0"/>
              <a:t>	P</a:t>
            </a:r>
            <a:r>
              <a:rPr lang="en-US" sz="2000" dirty="0"/>
              <a:t>(</a:t>
            </a:r>
            <a:r>
              <a:rPr lang="en-US" sz="2000" i="1" dirty="0" err="1"/>
              <a:t>x</a:t>
            </a:r>
            <a:r>
              <a:rPr lang="en-US" sz="2000" dirty="0" err="1"/>
              <a:t>,</a:t>
            </a:r>
            <a:r>
              <a:rPr lang="en-US" sz="2000" i="1" dirty="0" err="1"/>
              <a:t>n</a:t>
            </a:r>
            <a:r>
              <a:rPr lang="en-US" sz="2000" dirty="0"/>
              <a:t>) = The probability of observing </a:t>
            </a:r>
            <a:r>
              <a:rPr lang="en-US" sz="2000" i="1" dirty="0"/>
              <a:t>x </a:t>
            </a:r>
            <a:r>
              <a:rPr lang="en-US" sz="2000" dirty="0"/>
              <a:t>successes in </a:t>
            </a:r>
            <a:r>
              <a:rPr lang="en-US" sz="2000" i="1" dirty="0"/>
              <a:t>n </a:t>
            </a:r>
            <a:r>
              <a:rPr lang="en-US" sz="2000" dirty="0"/>
              <a:t>trials</a:t>
            </a:r>
          </a:p>
          <a:p>
            <a:pPr eaLnBrk="1" hangingPunct="1"/>
            <a:r>
              <a:rPr lang="en-US" sz="2000" i="1" dirty="0"/>
              <a:t>	       </a:t>
            </a:r>
            <a:r>
              <a:rPr lang="en-US" sz="2000" i="1" dirty="0" smtClean="0"/>
              <a:t>         </a:t>
            </a:r>
            <a:r>
              <a:rPr lang="en-US" sz="2000" i="1" dirty="0"/>
              <a:t>n </a:t>
            </a:r>
            <a:r>
              <a:rPr lang="en-US" sz="2000" dirty="0"/>
              <a:t>= Number of trials</a:t>
            </a:r>
          </a:p>
          <a:p>
            <a:pPr eaLnBrk="1" hangingPunct="1"/>
            <a:r>
              <a:rPr lang="en-US" sz="2000" i="1" dirty="0"/>
              <a:t>                       x </a:t>
            </a:r>
            <a:r>
              <a:rPr lang="en-US" sz="2000" dirty="0"/>
              <a:t>= Number of successes</a:t>
            </a:r>
          </a:p>
          <a:p>
            <a:pPr eaLnBrk="1" hangingPunct="1"/>
            <a:r>
              <a:rPr lang="en-US" sz="2000" i="1" dirty="0"/>
              <a:t>                       p </a:t>
            </a:r>
            <a:r>
              <a:rPr lang="en-US" sz="2000" dirty="0"/>
              <a:t>= Probability of a success</a:t>
            </a:r>
          </a:p>
          <a:p>
            <a:pPr eaLnBrk="1" hangingPunct="1"/>
            <a:r>
              <a:rPr lang="en-US" sz="2000" i="1" dirty="0"/>
              <a:t>                       q </a:t>
            </a:r>
            <a:r>
              <a:rPr lang="en-US" sz="2000" dirty="0"/>
              <a:t>= Probability of a failure</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838200" y="76200"/>
            <a:ext cx="10515600" cy="914400"/>
          </a:xfrm>
        </p:spPr>
        <p:txBody>
          <a:bodyPr/>
          <a:lstStyle/>
          <a:p>
            <a:r>
              <a:rPr lang="en-US" smtClean="0"/>
              <a:t>Binomial Distribution Example</a:t>
            </a:r>
          </a:p>
        </p:txBody>
      </p:sp>
      <p:sp>
        <p:nvSpPr>
          <p:cNvPr id="25603" name="Content Placeholder 2"/>
          <p:cNvSpPr>
            <a:spLocks noGrp="1"/>
          </p:cNvSpPr>
          <p:nvPr>
            <p:ph idx="1"/>
          </p:nvPr>
        </p:nvSpPr>
        <p:spPr>
          <a:xfrm>
            <a:off x="609600" y="1295400"/>
            <a:ext cx="11277600" cy="4525963"/>
          </a:xfrm>
        </p:spPr>
        <p:txBody>
          <a:bodyPr/>
          <a:lstStyle/>
          <a:p>
            <a:r>
              <a:rPr lang="en-US" sz="2400" b="1" dirty="0" smtClean="0">
                <a:solidFill>
                  <a:schemeClr val="tx2"/>
                </a:solidFill>
              </a:rPr>
              <a:t>Example:</a:t>
            </a:r>
            <a:r>
              <a:rPr lang="en-US" sz="2400" b="1" dirty="0" smtClean="0"/>
              <a:t>  </a:t>
            </a:r>
            <a:r>
              <a:rPr lang="en-US" sz="2400" dirty="0" smtClean="0"/>
              <a:t>40% of all voters support Proposition A.  If a random sample of 10 voters is polled, what is the probability that exactly five of them support the proposition?</a:t>
            </a:r>
          </a:p>
          <a:p>
            <a:pPr>
              <a:buFont typeface="Wingdings" pitchFamily="2" charset="2"/>
              <a:buNone/>
            </a:pPr>
            <a:endParaRPr lang="en-US" dirty="0" smtClean="0"/>
          </a:p>
          <a:p>
            <a:r>
              <a:rPr lang="en-US" sz="2000" dirty="0" smtClean="0"/>
              <a:t>i.e., find </a:t>
            </a:r>
            <a:r>
              <a:rPr lang="en-US" sz="2000" i="1" dirty="0" smtClean="0"/>
              <a:t>P(x = 5)  </a:t>
            </a:r>
            <a:r>
              <a:rPr lang="en-US" sz="2000" dirty="0" smtClean="0"/>
              <a:t>if  </a:t>
            </a:r>
            <a:r>
              <a:rPr lang="en-US" sz="2000" i="1" dirty="0" smtClean="0"/>
              <a:t>n</a:t>
            </a:r>
            <a:r>
              <a:rPr lang="en-US" sz="2000" dirty="0" smtClean="0"/>
              <a:t> = 10, </a:t>
            </a:r>
            <a:r>
              <a:rPr lang="en-US" sz="2000" i="1" dirty="0" smtClean="0"/>
              <a:t>p</a:t>
            </a:r>
            <a:r>
              <a:rPr lang="en-US" sz="2000" dirty="0" smtClean="0"/>
              <a:t> = 0.4, and </a:t>
            </a:r>
            <a:r>
              <a:rPr lang="en-US" sz="2000" i="1" dirty="0" smtClean="0"/>
              <a:t>q</a:t>
            </a:r>
            <a:r>
              <a:rPr lang="en-US" sz="2000" dirty="0" smtClean="0"/>
              <a:t> = 0.6</a:t>
            </a:r>
          </a:p>
          <a:p>
            <a:pPr lvl="1">
              <a:buFont typeface="Wingdings" pitchFamily="2" charset="2"/>
              <a:buNone/>
            </a:pPr>
            <a:endParaRPr lang="en-US" sz="2000" dirty="0" smtClean="0"/>
          </a:p>
          <a:p>
            <a:endParaRPr lang="en-US" dirty="0" smtClean="0"/>
          </a:p>
        </p:txBody>
      </p:sp>
      <p:graphicFrame>
        <p:nvGraphicFramePr>
          <p:cNvPr id="25604" name="Object 2"/>
          <p:cNvGraphicFramePr>
            <a:graphicFrameLocks noChangeAspect="1"/>
          </p:cNvGraphicFramePr>
          <p:nvPr/>
        </p:nvGraphicFramePr>
        <p:xfrm>
          <a:off x="2182284" y="4343401"/>
          <a:ext cx="8735483" cy="1458913"/>
        </p:xfrm>
        <a:graphic>
          <a:graphicData uri="http://schemas.openxmlformats.org/presentationml/2006/ole">
            <p:oleObj spid="_x0000_s110594" name="Equation" r:id="rId3" imgW="3314700" imgH="736600" progId="">
              <p:embed/>
            </p:oleObj>
          </a:graphicData>
        </a:graphic>
      </p:graphicFrame>
      <p:sp>
        <p:nvSpPr>
          <p:cNvPr id="8" name="Oval 7"/>
          <p:cNvSpPr/>
          <p:nvPr/>
        </p:nvSpPr>
        <p:spPr>
          <a:xfrm>
            <a:off x="6400800" y="5300664"/>
            <a:ext cx="1422400" cy="56673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838200" y="76200"/>
            <a:ext cx="10515600" cy="914400"/>
          </a:xfrm>
        </p:spPr>
        <p:txBody>
          <a:bodyPr/>
          <a:lstStyle/>
          <a:p>
            <a:r>
              <a:rPr lang="en-US" smtClean="0"/>
              <a:t>Binomial Distribution Example</a:t>
            </a:r>
          </a:p>
        </p:txBody>
      </p:sp>
      <p:sp>
        <p:nvSpPr>
          <p:cNvPr id="26627" name="Content Placeholder 2"/>
          <p:cNvSpPr>
            <a:spLocks noGrp="1"/>
          </p:cNvSpPr>
          <p:nvPr>
            <p:ph idx="1"/>
          </p:nvPr>
        </p:nvSpPr>
        <p:spPr>
          <a:xfrm>
            <a:off x="914400" y="1219201"/>
            <a:ext cx="10972800" cy="4602163"/>
          </a:xfrm>
        </p:spPr>
        <p:txBody>
          <a:bodyPr/>
          <a:lstStyle/>
          <a:p>
            <a:pPr>
              <a:buFontTx/>
              <a:buNone/>
            </a:pPr>
            <a:r>
              <a:rPr lang="en-US" sz="2800" dirty="0" smtClean="0"/>
              <a:t>Find </a:t>
            </a:r>
            <a:r>
              <a:rPr lang="en-US" sz="2800" i="1" dirty="0" smtClean="0"/>
              <a:t>P(x = 5)  </a:t>
            </a:r>
            <a:r>
              <a:rPr lang="en-US" sz="2800" dirty="0" smtClean="0"/>
              <a:t>if  </a:t>
            </a:r>
            <a:r>
              <a:rPr lang="en-US" sz="2800" i="1" dirty="0" smtClean="0"/>
              <a:t>n</a:t>
            </a:r>
            <a:r>
              <a:rPr lang="en-US" sz="2800" dirty="0" smtClean="0"/>
              <a:t> = 10, </a:t>
            </a:r>
            <a:r>
              <a:rPr lang="en-US" sz="2800" i="1" dirty="0" smtClean="0"/>
              <a:t>p</a:t>
            </a:r>
            <a:r>
              <a:rPr lang="en-US" sz="2800" dirty="0" smtClean="0"/>
              <a:t> = 0.4, and </a:t>
            </a:r>
            <a:r>
              <a:rPr lang="en-US" sz="2800" i="1" dirty="0" smtClean="0"/>
              <a:t>q</a:t>
            </a:r>
            <a:r>
              <a:rPr lang="en-US" sz="2800" dirty="0" smtClean="0"/>
              <a:t> = 0.6: </a:t>
            </a:r>
          </a:p>
          <a:p>
            <a:pPr>
              <a:buFontTx/>
              <a:buNone/>
            </a:pPr>
            <a:endParaRPr lang="en-US" sz="2400" dirty="0" smtClean="0"/>
          </a:p>
          <a:p>
            <a:pPr>
              <a:buFontTx/>
              <a:buNone/>
            </a:pPr>
            <a:endParaRPr lang="en-US" sz="2400" dirty="0" smtClean="0"/>
          </a:p>
          <a:p>
            <a:pPr>
              <a:buFontTx/>
              <a:buNone/>
            </a:pPr>
            <a:r>
              <a:rPr lang="en-US" sz="2400" dirty="0" smtClean="0"/>
              <a:t>  </a:t>
            </a:r>
            <a:r>
              <a:rPr lang="en-US" sz="2400" i="1" dirty="0" smtClean="0"/>
              <a:t>P(5,10) </a:t>
            </a:r>
            <a:r>
              <a:rPr lang="en-US" sz="2400" dirty="0" smtClean="0"/>
              <a:t>= 0.201</a:t>
            </a:r>
          </a:p>
        </p:txBody>
      </p:sp>
      <p:pic>
        <p:nvPicPr>
          <p:cNvPr id="26628" name="Picture 6"/>
          <p:cNvPicPr>
            <a:picLocks noChangeAspect="1" noChangeArrowheads="1"/>
          </p:cNvPicPr>
          <p:nvPr/>
        </p:nvPicPr>
        <p:blipFill>
          <a:blip r:embed="rId2" cstate="print"/>
          <a:srcRect/>
          <a:stretch>
            <a:fillRect/>
          </a:stretch>
        </p:blipFill>
        <p:spPr bwMode="auto">
          <a:xfrm>
            <a:off x="4197351" y="1981200"/>
            <a:ext cx="7835900" cy="4267200"/>
          </a:xfrm>
          <a:prstGeom prst="rect">
            <a:avLst/>
          </a:prstGeom>
          <a:noFill/>
          <a:ln w="9525">
            <a:noFill/>
            <a:miter lim="800000"/>
            <a:headEnd/>
            <a:tailEnd/>
          </a:ln>
          <a:effectLst/>
        </p:spPr>
      </p:pic>
      <p:sp>
        <p:nvSpPr>
          <p:cNvPr id="7" name="Oval 6"/>
          <p:cNvSpPr/>
          <p:nvPr/>
        </p:nvSpPr>
        <p:spPr>
          <a:xfrm>
            <a:off x="8115300" y="3276600"/>
            <a:ext cx="711200" cy="28194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 name="Straight Connector 2"/>
          <p:cNvCxnSpPr/>
          <p:nvPr/>
        </p:nvCxnSpPr>
        <p:spPr>
          <a:xfrm flipH="1">
            <a:off x="5067300" y="3429000"/>
            <a:ext cx="3403600"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348090" y="2607558"/>
            <a:ext cx="1409700" cy="59848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6" name="Straight Arrow Connector 5"/>
          <p:cNvCxnSpPr/>
          <p:nvPr/>
        </p:nvCxnSpPr>
        <p:spPr>
          <a:xfrm>
            <a:off x="3848100" y="2821341"/>
            <a:ext cx="1117600" cy="6302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633" name="TextBox 7"/>
          <p:cNvSpPr txBox="1">
            <a:spLocks noChangeArrowheads="1"/>
          </p:cNvSpPr>
          <p:nvPr/>
        </p:nvSpPr>
        <p:spPr bwMode="auto">
          <a:xfrm>
            <a:off x="203200" y="3962401"/>
            <a:ext cx="4064000" cy="1203325"/>
          </a:xfrm>
          <a:prstGeom prst="rect">
            <a:avLst/>
          </a:prstGeom>
          <a:noFill/>
          <a:ln w="12700">
            <a:solidFill>
              <a:srgbClr val="000000"/>
            </a:solidFill>
            <a:miter lim="800000"/>
            <a:headEnd/>
            <a:tailEnd/>
          </a:ln>
        </p:spPr>
        <p:txBody>
          <a:bodyPr>
            <a:spAutoFit/>
          </a:bodyPr>
          <a:lstStyle/>
          <a:p>
            <a:pPr eaLnBrk="1" hangingPunct="1"/>
            <a:r>
              <a:rPr lang="en-US"/>
              <a:t>Note:</a:t>
            </a:r>
          </a:p>
          <a:p>
            <a:pPr eaLnBrk="1" hangingPunct="1"/>
            <a:endParaRPr lang="en-US"/>
          </a:p>
          <a:p>
            <a:pPr eaLnBrk="1" hangingPunct="1"/>
            <a:r>
              <a:rPr lang="en-US" i="1"/>
              <a:t>P(0,10) + P(1,10) + …</a:t>
            </a:r>
          </a:p>
          <a:p>
            <a:pPr eaLnBrk="1" hangingPunct="1"/>
            <a:r>
              <a:rPr lang="en-US" i="1"/>
              <a:t>  + P(9,10) + P(10,10) </a:t>
            </a:r>
            <a:r>
              <a:rPr lang="en-US"/>
              <a:t>= 1.0</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Mean and Standard Deviation </a:t>
            </a:r>
            <a:br>
              <a:rPr lang="en-US" smtClean="0"/>
            </a:br>
            <a:r>
              <a:rPr lang="en-US" smtClean="0"/>
              <a:t>of a Binomial Distribution</a:t>
            </a:r>
          </a:p>
        </p:txBody>
      </p:sp>
      <p:sp>
        <p:nvSpPr>
          <p:cNvPr id="27651" name="Content Placeholder 2"/>
          <p:cNvSpPr>
            <a:spLocks noGrp="1"/>
          </p:cNvSpPr>
          <p:nvPr>
            <p:ph idx="1"/>
          </p:nvPr>
        </p:nvSpPr>
        <p:spPr>
          <a:xfrm>
            <a:off x="553156" y="1241779"/>
            <a:ext cx="11435644" cy="4799584"/>
          </a:xfrm>
        </p:spPr>
        <p:txBody>
          <a:bodyPr>
            <a:normAutofit/>
          </a:bodyPr>
          <a:lstStyle/>
          <a:p>
            <a:r>
              <a:rPr lang="en-US" sz="2400" dirty="0" smtClean="0"/>
              <a:t>Formula for Calculating the </a:t>
            </a:r>
            <a:r>
              <a:rPr lang="en-US" sz="2400" b="1" dirty="0" smtClean="0"/>
              <a:t>Mean</a:t>
            </a:r>
            <a:r>
              <a:rPr lang="en-US" sz="2400" dirty="0" smtClean="0"/>
              <a:t> of a Binomial Distribution</a:t>
            </a:r>
          </a:p>
          <a:p>
            <a:pPr>
              <a:buFontTx/>
              <a:buNone/>
            </a:pPr>
            <a:endParaRPr lang="en-US" sz="2400" dirty="0" smtClean="0"/>
          </a:p>
          <a:p>
            <a:pPr>
              <a:buFontTx/>
              <a:buNone/>
            </a:pPr>
            <a:endParaRPr lang="en-US" sz="2400" dirty="0" smtClean="0"/>
          </a:p>
          <a:p>
            <a:r>
              <a:rPr lang="en-US" sz="2400" dirty="0" smtClean="0"/>
              <a:t>Formula for Calculating the </a:t>
            </a:r>
            <a:r>
              <a:rPr lang="en-US" sz="2400" b="1" dirty="0" smtClean="0"/>
              <a:t>Standard Deviation </a:t>
            </a:r>
            <a:r>
              <a:rPr lang="en-US" sz="2400" dirty="0" smtClean="0"/>
              <a:t>of a Binomial Distribution</a:t>
            </a:r>
          </a:p>
        </p:txBody>
      </p:sp>
      <p:graphicFrame>
        <p:nvGraphicFramePr>
          <p:cNvPr id="27652" name="Object 1"/>
          <p:cNvGraphicFramePr>
            <a:graphicFrameLocks noChangeAspect="1"/>
          </p:cNvGraphicFramePr>
          <p:nvPr/>
        </p:nvGraphicFramePr>
        <p:xfrm>
          <a:off x="4167718" y="1881540"/>
          <a:ext cx="2129367" cy="576262"/>
        </p:xfrm>
        <a:graphic>
          <a:graphicData uri="http://schemas.openxmlformats.org/presentationml/2006/ole">
            <p:oleObj spid="_x0000_s111618" name="Equation" r:id="rId3" imgW="457002" imgH="165028" progId="">
              <p:embed/>
            </p:oleObj>
          </a:graphicData>
        </a:graphic>
      </p:graphicFrame>
      <p:graphicFrame>
        <p:nvGraphicFramePr>
          <p:cNvPr id="27653" name="Object 2"/>
          <p:cNvGraphicFramePr>
            <a:graphicFrameLocks noChangeAspect="1"/>
          </p:cNvGraphicFramePr>
          <p:nvPr/>
        </p:nvGraphicFramePr>
        <p:xfrm>
          <a:off x="3951111" y="3327578"/>
          <a:ext cx="3014133" cy="885825"/>
        </p:xfrm>
        <a:graphic>
          <a:graphicData uri="http://schemas.openxmlformats.org/presentationml/2006/ole">
            <p:oleObj spid="_x0000_s111619" name="Equation" r:id="rId4" imgW="647419" imgH="253890" progId="">
              <p:embed/>
            </p:oleObj>
          </a:graphicData>
        </a:graphic>
      </p:graphicFrame>
      <p:sp>
        <p:nvSpPr>
          <p:cNvPr id="27654" name="Rectangle 3"/>
          <p:cNvSpPr>
            <a:spLocks noChangeArrowheads="1"/>
          </p:cNvSpPr>
          <p:nvPr/>
        </p:nvSpPr>
        <p:spPr bwMode="auto">
          <a:xfrm>
            <a:off x="2032000" y="4648200"/>
            <a:ext cx="8839200" cy="1754188"/>
          </a:xfrm>
          <a:prstGeom prst="rect">
            <a:avLst/>
          </a:prstGeom>
          <a:noFill/>
          <a:ln w="9525">
            <a:noFill/>
            <a:miter lim="800000"/>
            <a:headEnd/>
            <a:tailEnd/>
          </a:ln>
        </p:spPr>
        <p:txBody>
          <a:bodyPr>
            <a:spAutoFit/>
          </a:bodyPr>
          <a:lstStyle/>
          <a:p>
            <a:pPr eaLnBrk="1" hangingPunct="1"/>
            <a:r>
              <a:rPr lang="en-US"/>
              <a:t>Where</a:t>
            </a:r>
          </a:p>
          <a:p>
            <a:pPr eaLnBrk="1" hangingPunct="1"/>
            <a:r>
              <a:rPr lang="en-US"/>
              <a:t>	</a:t>
            </a:r>
            <a:r>
              <a:rPr lang="el-GR" i="1"/>
              <a:t>μ</a:t>
            </a:r>
            <a:r>
              <a:rPr lang="en-US"/>
              <a:t> = The mean of the binomial distribution</a:t>
            </a:r>
          </a:p>
          <a:p>
            <a:pPr eaLnBrk="1" hangingPunct="1"/>
            <a:r>
              <a:rPr lang="en-US"/>
              <a:t>	</a:t>
            </a:r>
            <a:r>
              <a:rPr lang="el-GR" i="1"/>
              <a:t>σ</a:t>
            </a:r>
            <a:r>
              <a:rPr lang="en-US"/>
              <a:t> = The standard deviation of the binomial distribution</a:t>
            </a:r>
          </a:p>
          <a:p>
            <a:pPr eaLnBrk="1" hangingPunct="1"/>
            <a:r>
              <a:rPr lang="en-US" i="1"/>
              <a:t>	n </a:t>
            </a:r>
            <a:r>
              <a:rPr lang="en-US"/>
              <a:t>= The number of trials</a:t>
            </a:r>
          </a:p>
          <a:p>
            <a:pPr eaLnBrk="1" hangingPunct="1"/>
            <a:r>
              <a:rPr lang="en-US" i="1"/>
              <a:t>	p </a:t>
            </a:r>
            <a:r>
              <a:rPr lang="en-US"/>
              <a:t>= The probability of a success</a:t>
            </a:r>
          </a:p>
          <a:p>
            <a:pPr eaLnBrk="1" hangingPunct="1"/>
            <a:r>
              <a:rPr lang="en-US" i="1"/>
              <a:t>	q </a:t>
            </a:r>
            <a:r>
              <a:rPr lang="en-US"/>
              <a:t>= The probability of a failure</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Mean and Standard Deviation </a:t>
            </a:r>
            <a:br>
              <a:rPr lang="en-US" smtClean="0"/>
            </a:br>
            <a:r>
              <a:rPr lang="en-US" smtClean="0"/>
              <a:t>of a Binomial Distribution</a:t>
            </a:r>
          </a:p>
        </p:txBody>
      </p:sp>
      <p:sp>
        <p:nvSpPr>
          <p:cNvPr id="28675" name="Content Placeholder 2"/>
          <p:cNvSpPr>
            <a:spLocks noGrp="1"/>
          </p:cNvSpPr>
          <p:nvPr>
            <p:ph idx="1"/>
          </p:nvPr>
        </p:nvSpPr>
        <p:spPr>
          <a:xfrm>
            <a:off x="214489" y="1295400"/>
            <a:ext cx="11367911" cy="5029200"/>
          </a:xfrm>
        </p:spPr>
        <p:txBody>
          <a:bodyPr>
            <a:normAutofit/>
          </a:bodyPr>
          <a:lstStyle/>
          <a:p>
            <a:r>
              <a:rPr lang="en-US" sz="2400" dirty="0" smtClean="0"/>
              <a:t>The mean of the binomial distribution represents the long-term average number of successes to expect based on the number of trials conducted</a:t>
            </a:r>
          </a:p>
          <a:p>
            <a:r>
              <a:rPr lang="en-US" sz="2000" b="1" dirty="0" smtClean="0"/>
              <a:t>Example:  </a:t>
            </a:r>
          </a:p>
          <a:p>
            <a:pPr lvl="1"/>
            <a:r>
              <a:rPr lang="en-US" sz="2000" dirty="0" smtClean="0"/>
              <a:t>Proposition A:   </a:t>
            </a:r>
            <a:r>
              <a:rPr lang="en-US" sz="2000" i="1" dirty="0" smtClean="0"/>
              <a:t>n</a:t>
            </a:r>
            <a:r>
              <a:rPr lang="en-US" sz="2000" dirty="0" smtClean="0"/>
              <a:t> = 10, </a:t>
            </a:r>
            <a:r>
              <a:rPr lang="en-US" sz="2000" i="1" dirty="0" smtClean="0"/>
              <a:t>p</a:t>
            </a:r>
            <a:r>
              <a:rPr lang="en-US" sz="2000" dirty="0" smtClean="0"/>
              <a:t> = 0.4, and </a:t>
            </a:r>
            <a:r>
              <a:rPr lang="en-US" sz="2000" i="1" dirty="0" smtClean="0"/>
              <a:t>q</a:t>
            </a:r>
            <a:r>
              <a:rPr lang="en-US" sz="2000" dirty="0" smtClean="0"/>
              <a:t> = 0.6</a:t>
            </a:r>
          </a:p>
          <a:p>
            <a:pPr lvl="1"/>
            <a:endParaRPr lang="en-US" sz="2000" dirty="0" smtClean="0"/>
          </a:p>
          <a:p>
            <a:pPr lvl="1"/>
            <a:endParaRPr lang="en-US" sz="2000" dirty="0" smtClean="0"/>
          </a:p>
          <a:p>
            <a:pPr lvl="1"/>
            <a:r>
              <a:rPr lang="en-US" sz="2000" dirty="0" smtClean="0"/>
              <a:t>out of ten randomly selected voters, on average 4 of them (40%) will support proposition A</a:t>
            </a:r>
          </a:p>
          <a:p>
            <a:pPr lvl="1"/>
            <a:endParaRPr lang="en-US" sz="2000" dirty="0" smtClean="0"/>
          </a:p>
          <a:p>
            <a:pPr lvl="1"/>
            <a:endParaRPr lang="en-US" sz="2000" dirty="0" smtClean="0"/>
          </a:p>
          <a:p>
            <a:pPr lvl="1"/>
            <a:endParaRPr lang="en-US" sz="2000" dirty="0" smtClean="0"/>
          </a:p>
          <a:p>
            <a:pPr lvl="1"/>
            <a:r>
              <a:rPr lang="el-GR" sz="2000" i="1" dirty="0" smtClean="0"/>
              <a:t>σ</a:t>
            </a:r>
            <a:r>
              <a:rPr lang="en-US" sz="2000" dirty="0" smtClean="0"/>
              <a:t> represents the variation in the number of successes over ten trials</a:t>
            </a:r>
          </a:p>
        </p:txBody>
      </p:sp>
      <p:graphicFrame>
        <p:nvGraphicFramePr>
          <p:cNvPr id="28676" name="Object 1"/>
          <p:cNvGraphicFramePr>
            <a:graphicFrameLocks noChangeAspect="1"/>
          </p:cNvGraphicFramePr>
          <p:nvPr/>
        </p:nvGraphicFramePr>
        <p:xfrm>
          <a:off x="2585156" y="3132666"/>
          <a:ext cx="5128684" cy="503238"/>
        </p:xfrm>
        <a:graphic>
          <a:graphicData uri="http://schemas.openxmlformats.org/presentationml/2006/ole">
            <p:oleObj spid="_x0000_s112642" name="Equation" r:id="rId3" imgW="1548728" imgH="203112" progId="">
              <p:embed/>
            </p:oleObj>
          </a:graphicData>
        </a:graphic>
      </p:graphicFrame>
      <p:graphicFrame>
        <p:nvGraphicFramePr>
          <p:cNvPr id="28677" name="Object 2"/>
          <p:cNvGraphicFramePr>
            <a:graphicFrameLocks noChangeAspect="1"/>
          </p:cNvGraphicFramePr>
          <p:nvPr/>
        </p:nvGraphicFramePr>
        <p:xfrm>
          <a:off x="2596446" y="4614333"/>
          <a:ext cx="7789333" cy="635000"/>
        </p:xfrm>
        <a:graphic>
          <a:graphicData uri="http://schemas.openxmlformats.org/presentationml/2006/ole">
            <p:oleObj spid="_x0000_s112643" name="Equation" r:id="rId4" imgW="2336800" imgH="254000" progId="">
              <p:embed/>
            </p:oleObj>
          </a:graphicData>
        </a:graphic>
      </p:graphicFrame>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838200" y="76200"/>
            <a:ext cx="10515600" cy="914400"/>
          </a:xfrm>
        </p:spPr>
        <p:txBody>
          <a:bodyPr/>
          <a:lstStyle/>
          <a:p>
            <a:r>
              <a:rPr lang="en-US" smtClean="0"/>
              <a:t>Binomial Probability Tables</a:t>
            </a:r>
          </a:p>
        </p:txBody>
      </p:sp>
      <p:sp>
        <p:nvSpPr>
          <p:cNvPr id="29699" name="Content Placeholder 2"/>
          <p:cNvSpPr>
            <a:spLocks noGrp="1"/>
          </p:cNvSpPr>
          <p:nvPr>
            <p:ph idx="1"/>
          </p:nvPr>
        </p:nvSpPr>
        <p:spPr>
          <a:xfrm>
            <a:off x="609600" y="1295400"/>
            <a:ext cx="10972800" cy="609600"/>
          </a:xfrm>
        </p:spPr>
        <p:txBody>
          <a:bodyPr/>
          <a:lstStyle/>
          <a:p>
            <a:r>
              <a:rPr lang="en-US" sz="2400" smtClean="0"/>
              <a:t>Binomial Probabilities from Table 1 in Appendix A</a:t>
            </a:r>
          </a:p>
        </p:txBody>
      </p:sp>
      <p:pic>
        <p:nvPicPr>
          <p:cNvPr id="29700" name="Picture 2"/>
          <p:cNvPicPr>
            <a:picLocks noChangeAspect="1" noChangeArrowheads="1"/>
          </p:cNvPicPr>
          <p:nvPr/>
        </p:nvPicPr>
        <p:blipFill>
          <a:blip r:embed="rId2" cstate="print"/>
          <a:srcRect/>
          <a:stretch>
            <a:fillRect/>
          </a:stretch>
        </p:blipFill>
        <p:spPr bwMode="auto">
          <a:xfrm>
            <a:off x="1695451" y="3082926"/>
            <a:ext cx="8801100" cy="1933575"/>
          </a:xfrm>
          <a:prstGeom prst="rect">
            <a:avLst/>
          </a:prstGeom>
          <a:noFill/>
          <a:ln w="9525">
            <a:noFill/>
            <a:miter lim="800000"/>
            <a:headEnd/>
            <a:tailEnd/>
          </a:ln>
          <a:effectLst/>
        </p:spPr>
      </p:pic>
      <p:pic>
        <p:nvPicPr>
          <p:cNvPr id="29701" name="Picture 3"/>
          <p:cNvPicPr>
            <a:picLocks noChangeAspect="1" noChangeArrowheads="1"/>
          </p:cNvPicPr>
          <p:nvPr/>
        </p:nvPicPr>
        <p:blipFill>
          <a:blip r:embed="rId3" cstate="print"/>
          <a:srcRect/>
          <a:stretch>
            <a:fillRect/>
          </a:stretch>
        </p:blipFill>
        <p:spPr bwMode="auto">
          <a:xfrm>
            <a:off x="1638301" y="2373313"/>
            <a:ext cx="8928100" cy="609600"/>
          </a:xfrm>
          <a:prstGeom prst="rect">
            <a:avLst/>
          </a:prstGeom>
          <a:noFill/>
          <a:ln w="9525">
            <a:noFill/>
            <a:miter lim="800000"/>
            <a:headEnd/>
            <a:tailEnd/>
          </a:ln>
          <a:effectLst/>
        </p:spPr>
      </p:pic>
      <p:sp>
        <p:nvSpPr>
          <p:cNvPr id="8" name="Oval 7"/>
          <p:cNvSpPr/>
          <p:nvPr/>
        </p:nvSpPr>
        <p:spPr>
          <a:xfrm>
            <a:off x="9652000" y="4278313"/>
            <a:ext cx="1016000" cy="3048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Oval 8"/>
          <p:cNvSpPr/>
          <p:nvPr/>
        </p:nvSpPr>
        <p:spPr>
          <a:xfrm>
            <a:off x="2641600" y="4229101"/>
            <a:ext cx="406400" cy="35401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 name="Oval 9"/>
          <p:cNvSpPr/>
          <p:nvPr/>
        </p:nvSpPr>
        <p:spPr>
          <a:xfrm>
            <a:off x="9855200" y="2678113"/>
            <a:ext cx="406400" cy="381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Oval 10"/>
          <p:cNvSpPr/>
          <p:nvPr/>
        </p:nvSpPr>
        <p:spPr>
          <a:xfrm>
            <a:off x="1625600" y="2982913"/>
            <a:ext cx="406400" cy="355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706" name="Rectangle 1"/>
          <p:cNvSpPr>
            <a:spLocks noChangeArrowheads="1"/>
          </p:cNvSpPr>
          <p:nvPr/>
        </p:nvSpPr>
        <p:spPr bwMode="auto">
          <a:xfrm>
            <a:off x="9408585" y="2268538"/>
            <a:ext cx="979755" cy="400110"/>
          </a:xfrm>
          <a:prstGeom prst="rect">
            <a:avLst/>
          </a:prstGeom>
          <a:noFill/>
          <a:ln w="9525">
            <a:noFill/>
            <a:miter lim="800000"/>
            <a:headEnd/>
            <a:tailEnd/>
          </a:ln>
        </p:spPr>
        <p:txBody>
          <a:bodyPr wrap="none">
            <a:spAutoFit/>
          </a:bodyPr>
          <a:lstStyle/>
          <a:p>
            <a:pPr eaLnBrk="1" hangingPunct="1"/>
            <a:r>
              <a:rPr lang="en-US" sz="2000" i="1">
                <a:solidFill>
                  <a:srgbClr val="FF0000"/>
                </a:solidFill>
              </a:rPr>
              <a:t>p</a:t>
            </a:r>
            <a:r>
              <a:rPr lang="en-US" sz="2000">
                <a:solidFill>
                  <a:srgbClr val="FF0000"/>
                </a:solidFill>
              </a:rPr>
              <a:t> = 0.4</a:t>
            </a:r>
          </a:p>
        </p:txBody>
      </p:sp>
      <p:sp>
        <p:nvSpPr>
          <p:cNvPr id="29707" name="Rectangle 2"/>
          <p:cNvSpPr>
            <a:spLocks noChangeArrowheads="1"/>
          </p:cNvSpPr>
          <p:nvPr/>
        </p:nvSpPr>
        <p:spPr bwMode="auto">
          <a:xfrm>
            <a:off x="933451" y="3338513"/>
            <a:ext cx="881973" cy="400110"/>
          </a:xfrm>
          <a:prstGeom prst="rect">
            <a:avLst/>
          </a:prstGeom>
          <a:noFill/>
          <a:ln w="9525">
            <a:noFill/>
            <a:miter lim="800000"/>
            <a:headEnd/>
            <a:tailEnd/>
          </a:ln>
        </p:spPr>
        <p:txBody>
          <a:bodyPr wrap="none">
            <a:spAutoFit/>
          </a:bodyPr>
          <a:lstStyle/>
          <a:p>
            <a:pPr eaLnBrk="1" hangingPunct="1"/>
            <a:r>
              <a:rPr lang="en-US" sz="2000" i="1">
                <a:solidFill>
                  <a:srgbClr val="FF0000"/>
                </a:solidFill>
              </a:rPr>
              <a:t>n</a:t>
            </a:r>
            <a:r>
              <a:rPr lang="en-US" sz="2000">
                <a:solidFill>
                  <a:srgbClr val="FF0000"/>
                </a:solidFill>
              </a:rPr>
              <a:t> = 10</a:t>
            </a:r>
          </a:p>
        </p:txBody>
      </p:sp>
      <p:sp>
        <p:nvSpPr>
          <p:cNvPr id="29708" name="Rectangle 3"/>
          <p:cNvSpPr>
            <a:spLocks noChangeArrowheads="1"/>
          </p:cNvSpPr>
          <p:nvPr/>
        </p:nvSpPr>
        <p:spPr bwMode="auto">
          <a:xfrm>
            <a:off x="1600201" y="4221163"/>
            <a:ext cx="736099" cy="400110"/>
          </a:xfrm>
          <a:prstGeom prst="rect">
            <a:avLst/>
          </a:prstGeom>
          <a:noFill/>
          <a:ln w="9525">
            <a:noFill/>
            <a:miter lim="800000"/>
            <a:headEnd/>
            <a:tailEnd/>
          </a:ln>
        </p:spPr>
        <p:txBody>
          <a:bodyPr wrap="none">
            <a:spAutoFit/>
          </a:bodyPr>
          <a:lstStyle/>
          <a:p>
            <a:pPr eaLnBrk="1" hangingPunct="1"/>
            <a:r>
              <a:rPr lang="en-US" sz="2000" i="1">
                <a:solidFill>
                  <a:srgbClr val="FF0000"/>
                </a:solidFill>
              </a:rPr>
              <a:t>x</a:t>
            </a:r>
            <a:r>
              <a:rPr lang="en-US" sz="2000">
                <a:solidFill>
                  <a:srgbClr val="FF0000"/>
                </a:solidFill>
              </a:rPr>
              <a:t> = 5</a:t>
            </a:r>
          </a:p>
        </p:txBody>
      </p:sp>
      <p:sp>
        <p:nvSpPr>
          <p:cNvPr id="29709" name="Rectangle 4"/>
          <p:cNvSpPr>
            <a:spLocks noChangeArrowheads="1"/>
          </p:cNvSpPr>
          <p:nvPr/>
        </p:nvSpPr>
        <p:spPr bwMode="auto">
          <a:xfrm>
            <a:off x="6807201" y="5649914"/>
            <a:ext cx="1762021" cy="369332"/>
          </a:xfrm>
          <a:prstGeom prst="rect">
            <a:avLst/>
          </a:prstGeom>
          <a:noFill/>
          <a:ln w="19050">
            <a:solidFill>
              <a:srgbClr val="FF0000"/>
            </a:solidFill>
            <a:miter lim="800000"/>
            <a:headEnd/>
            <a:tailEnd/>
          </a:ln>
        </p:spPr>
        <p:txBody>
          <a:bodyPr wrap="none">
            <a:spAutoFit/>
          </a:bodyPr>
          <a:lstStyle/>
          <a:p>
            <a:pPr eaLnBrk="1" hangingPunct="1"/>
            <a:r>
              <a:rPr lang="en-US" i="1">
                <a:solidFill>
                  <a:srgbClr val="FF0000"/>
                </a:solidFill>
              </a:rPr>
              <a:t>P(5,10) </a:t>
            </a:r>
            <a:r>
              <a:rPr lang="en-US">
                <a:solidFill>
                  <a:srgbClr val="FF0000"/>
                </a:solidFill>
              </a:rPr>
              <a:t>= 0.201</a:t>
            </a:r>
          </a:p>
        </p:txBody>
      </p:sp>
      <p:cxnSp>
        <p:nvCxnSpPr>
          <p:cNvPr id="7" name="Straight Arrow Connector 6"/>
          <p:cNvCxnSpPr>
            <a:stCxn id="29709" idx="0"/>
          </p:cNvCxnSpPr>
          <p:nvPr/>
        </p:nvCxnSpPr>
        <p:spPr>
          <a:xfrm flipV="1">
            <a:off x="7688212" y="4583113"/>
            <a:ext cx="2065388" cy="106680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711" name="TextBox 11"/>
          <p:cNvSpPr txBox="1">
            <a:spLocks noChangeArrowheads="1"/>
          </p:cNvSpPr>
          <p:nvPr/>
        </p:nvSpPr>
        <p:spPr bwMode="auto">
          <a:xfrm>
            <a:off x="26416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29712" name="TextBox 20"/>
          <p:cNvSpPr txBox="1">
            <a:spLocks noChangeArrowheads="1"/>
          </p:cNvSpPr>
          <p:nvPr/>
        </p:nvSpPr>
        <p:spPr bwMode="auto">
          <a:xfrm>
            <a:off x="36576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29713" name="TextBox 21"/>
          <p:cNvSpPr txBox="1">
            <a:spLocks noChangeArrowheads="1"/>
          </p:cNvSpPr>
          <p:nvPr/>
        </p:nvSpPr>
        <p:spPr bwMode="auto">
          <a:xfrm>
            <a:off x="47752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29714" name="TextBox 22"/>
          <p:cNvSpPr txBox="1">
            <a:spLocks noChangeArrowheads="1"/>
          </p:cNvSpPr>
          <p:nvPr/>
        </p:nvSpPr>
        <p:spPr bwMode="auto">
          <a:xfrm>
            <a:off x="57912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29715" name="TextBox 23"/>
          <p:cNvSpPr txBox="1">
            <a:spLocks noChangeArrowheads="1"/>
          </p:cNvSpPr>
          <p:nvPr/>
        </p:nvSpPr>
        <p:spPr bwMode="auto">
          <a:xfrm>
            <a:off x="68072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29716" name="TextBox 24"/>
          <p:cNvSpPr txBox="1">
            <a:spLocks noChangeArrowheads="1"/>
          </p:cNvSpPr>
          <p:nvPr/>
        </p:nvSpPr>
        <p:spPr bwMode="auto">
          <a:xfrm>
            <a:off x="78232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29717" name="TextBox 25"/>
          <p:cNvSpPr txBox="1">
            <a:spLocks noChangeArrowheads="1"/>
          </p:cNvSpPr>
          <p:nvPr/>
        </p:nvSpPr>
        <p:spPr bwMode="auto">
          <a:xfrm>
            <a:off x="89408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29718" name="TextBox 26"/>
          <p:cNvSpPr txBox="1">
            <a:spLocks noChangeArrowheads="1"/>
          </p:cNvSpPr>
          <p:nvPr/>
        </p:nvSpPr>
        <p:spPr bwMode="auto">
          <a:xfrm>
            <a:off x="99568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10464800" y="3505200"/>
            <a:ext cx="304800" cy="0"/>
          </a:xfrm>
          <a:prstGeom prst="line">
            <a:avLst/>
          </a:prstGeom>
          <a:ln w="19050">
            <a:solidFill>
              <a:srgbClr val="00B400"/>
            </a:solidFill>
          </a:ln>
        </p:spPr>
        <p:style>
          <a:lnRef idx="1">
            <a:schemeClr val="accent1"/>
          </a:lnRef>
          <a:fillRef idx="0">
            <a:schemeClr val="accent1"/>
          </a:fillRef>
          <a:effectRef idx="0">
            <a:schemeClr val="accent1"/>
          </a:effectRef>
          <a:fontRef idx="minor">
            <a:schemeClr val="tx1"/>
          </a:fontRef>
        </p:style>
      </p:cxnSp>
      <p:sp>
        <p:nvSpPr>
          <p:cNvPr id="30723" name="Title 1"/>
          <p:cNvSpPr>
            <a:spLocks noGrp="1"/>
          </p:cNvSpPr>
          <p:nvPr>
            <p:ph type="title"/>
          </p:nvPr>
        </p:nvSpPr>
        <p:spPr>
          <a:xfrm>
            <a:off x="838200" y="76200"/>
            <a:ext cx="10515600" cy="914400"/>
          </a:xfrm>
        </p:spPr>
        <p:txBody>
          <a:bodyPr/>
          <a:lstStyle/>
          <a:p>
            <a:r>
              <a:rPr lang="en-US" smtClean="0"/>
              <a:t>Binomial Probability Tables</a:t>
            </a:r>
          </a:p>
        </p:txBody>
      </p:sp>
      <p:sp>
        <p:nvSpPr>
          <p:cNvPr id="30724" name="Content Placeholder 2"/>
          <p:cNvSpPr>
            <a:spLocks noGrp="1"/>
          </p:cNvSpPr>
          <p:nvPr>
            <p:ph idx="1"/>
          </p:nvPr>
        </p:nvSpPr>
        <p:spPr>
          <a:xfrm>
            <a:off x="609600" y="1295400"/>
            <a:ext cx="10972800" cy="609600"/>
          </a:xfrm>
        </p:spPr>
        <p:txBody>
          <a:bodyPr/>
          <a:lstStyle/>
          <a:p>
            <a:r>
              <a:rPr lang="en-US" sz="2400" smtClean="0"/>
              <a:t>Binomial Probabilities from Table 1 in Appendix A</a:t>
            </a:r>
          </a:p>
        </p:txBody>
      </p:sp>
      <p:pic>
        <p:nvPicPr>
          <p:cNvPr id="30725" name="Picture 2"/>
          <p:cNvPicPr>
            <a:picLocks noChangeAspect="1" noChangeArrowheads="1"/>
          </p:cNvPicPr>
          <p:nvPr/>
        </p:nvPicPr>
        <p:blipFill>
          <a:blip r:embed="rId3" cstate="print"/>
          <a:srcRect/>
          <a:stretch>
            <a:fillRect/>
          </a:stretch>
        </p:blipFill>
        <p:spPr bwMode="auto">
          <a:xfrm>
            <a:off x="1695451" y="3082926"/>
            <a:ext cx="8801100" cy="1933575"/>
          </a:xfrm>
          <a:prstGeom prst="rect">
            <a:avLst/>
          </a:prstGeom>
          <a:noFill/>
          <a:ln w="9525">
            <a:noFill/>
            <a:miter lim="800000"/>
            <a:headEnd/>
            <a:tailEnd/>
          </a:ln>
          <a:effectLst/>
        </p:spPr>
      </p:pic>
      <p:pic>
        <p:nvPicPr>
          <p:cNvPr id="30726" name="Picture 3"/>
          <p:cNvPicPr>
            <a:picLocks noChangeAspect="1" noChangeArrowheads="1"/>
          </p:cNvPicPr>
          <p:nvPr/>
        </p:nvPicPr>
        <p:blipFill>
          <a:blip r:embed="rId4" cstate="print"/>
          <a:srcRect/>
          <a:stretch>
            <a:fillRect/>
          </a:stretch>
        </p:blipFill>
        <p:spPr bwMode="auto">
          <a:xfrm>
            <a:off x="1638301" y="2373313"/>
            <a:ext cx="8928100" cy="609600"/>
          </a:xfrm>
          <a:prstGeom prst="rect">
            <a:avLst/>
          </a:prstGeom>
          <a:noFill/>
          <a:ln w="9525">
            <a:noFill/>
            <a:miter lim="800000"/>
            <a:headEnd/>
            <a:tailEnd/>
          </a:ln>
          <a:effectLst/>
        </p:spPr>
      </p:pic>
      <p:sp>
        <p:nvSpPr>
          <p:cNvPr id="9" name="Oval 8"/>
          <p:cNvSpPr/>
          <p:nvPr/>
        </p:nvSpPr>
        <p:spPr>
          <a:xfrm>
            <a:off x="2641600" y="4229101"/>
            <a:ext cx="406400" cy="35401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 name="Oval 9"/>
          <p:cNvSpPr/>
          <p:nvPr/>
        </p:nvSpPr>
        <p:spPr>
          <a:xfrm>
            <a:off x="9855200" y="2678113"/>
            <a:ext cx="406400" cy="381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Oval 10"/>
          <p:cNvSpPr/>
          <p:nvPr/>
        </p:nvSpPr>
        <p:spPr>
          <a:xfrm>
            <a:off x="1625600" y="2982913"/>
            <a:ext cx="406400" cy="3556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730" name="Rectangle 1"/>
          <p:cNvSpPr>
            <a:spLocks noChangeArrowheads="1"/>
          </p:cNvSpPr>
          <p:nvPr/>
        </p:nvSpPr>
        <p:spPr bwMode="auto">
          <a:xfrm>
            <a:off x="9408585" y="2268538"/>
            <a:ext cx="979755" cy="400110"/>
          </a:xfrm>
          <a:prstGeom prst="rect">
            <a:avLst/>
          </a:prstGeom>
          <a:noFill/>
          <a:ln w="9525">
            <a:noFill/>
            <a:miter lim="800000"/>
            <a:headEnd/>
            <a:tailEnd/>
          </a:ln>
        </p:spPr>
        <p:txBody>
          <a:bodyPr wrap="none">
            <a:spAutoFit/>
          </a:bodyPr>
          <a:lstStyle/>
          <a:p>
            <a:pPr eaLnBrk="1" hangingPunct="1"/>
            <a:r>
              <a:rPr lang="en-US" sz="2000" i="1">
                <a:solidFill>
                  <a:srgbClr val="FF0000"/>
                </a:solidFill>
              </a:rPr>
              <a:t>p</a:t>
            </a:r>
            <a:r>
              <a:rPr lang="en-US" sz="2000">
                <a:solidFill>
                  <a:srgbClr val="FF0000"/>
                </a:solidFill>
              </a:rPr>
              <a:t> = 0.4</a:t>
            </a:r>
          </a:p>
        </p:txBody>
      </p:sp>
      <p:sp>
        <p:nvSpPr>
          <p:cNvPr id="30731" name="Rectangle 2"/>
          <p:cNvSpPr>
            <a:spLocks noChangeArrowheads="1"/>
          </p:cNvSpPr>
          <p:nvPr/>
        </p:nvSpPr>
        <p:spPr bwMode="auto">
          <a:xfrm>
            <a:off x="933451" y="3338513"/>
            <a:ext cx="881973" cy="400110"/>
          </a:xfrm>
          <a:prstGeom prst="rect">
            <a:avLst/>
          </a:prstGeom>
          <a:noFill/>
          <a:ln w="9525">
            <a:noFill/>
            <a:miter lim="800000"/>
            <a:headEnd/>
            <a:tailEnd/>
          </a:ln>
        </p:spPr>
        <p:txBody>
          <a:bodyPr wrap="none">
            <a:spAutoFit/>
          </a:bodyPr>
          <a:lstStyle/>
          <a:p>
            <a:pPr eaLnBrk="1" hangingPunct="1"/>
            <a:r>
              <a:rPr lang="en-US" sz="2000" i="1">
                <a:solidFill>
                  <a:srgbClr val="FF0000"/>
                </a:solidFill>
              </a:rPr>
              <a:t>n</a:t>
            </a:r>
            <a:r>
              <a:rPr lang="en-US" sz="2000">
                <a:solidFill>
                  <a:srgbClr val="FF0000"/>
                </a:solidFill>
              </a:rPr>
              <a:t> = 10</a:t>
            </a:r>
          </a:p>
        </p:txBody>
      </p:sp>
      <p:sp>
        <p:nvSpPr>
          <p:cNvPr id="30732" name="Rectangle 3"/>
          <p:cNvSpPr>
            <a:spLocks noChangeArrowheads="1"/>
          </p:cNvSpPr>
          <p:nvPr/>
        </p:nvSpPr>
        <p:spPr bwMode="auto">
          <a:xfrm>
            <a:off x="1600201" y="4221163"/>
            <a:ext cx="736099" cy="400110"/>
          </a:xfrm>
          <a:prstGeom prst="rect">
            <a:avLst/>
          </a:prstGeom>
          <a:noFill/>
          <a:ln w="9525">
            <a:noFill/>
            <a:miter lim="800000"/>
            <a:headEnd/>
            <a:tailEnd/>
          </a:ln>
        </p:spPr>
        <p:txBody>
          <a:bodyPr wrap="none">
            <a:spAutoFit/>
          </a:bodyPr>
          <a:lstStyle/>
          <a:p>
            <a:pPr eaLnBrk="1" hangingPunct="1"/>
            <a:r>
              <a:rPr lang="en-US" sz="2000" i="1">
                <a:solidFill>
                  <a:srgbClr val="FF0000"/>
                </a:solidFill>
              </a:rPr>
              <a:t>x</a:t>
            </a:r>
            <a:r>
              <a:rPr lang="en-US" sz="2000">
                <a:solidFill>
                  <a:srgbClr val="FF0000"/>
                </a:solidFill>
              </a:rPr>
              <a:t> = 5</a:t>
            </a:r>
          </a:p>
        </p:txBody>
      </p:sp>
      <p:sp>
        <p:nvSpPr>
          <p:cNvPr id="30733" name="Rectangle 4"/>
          <p:cNvSpPr>
            <a:spLocks noChangeArrowheads="1"/>
          </p:cNvSpPr>
          <p:nvPr/>
        </p:nvSpPr>
        <p:spPr bwMode="auto">
          <a:xfrm>
            <a:off x="933451" y="5649913"/>
            <a:ext cx="9563100" cy="646112"/>
          </a:xfrm>
          <a:prstGeom prst="rect">
            <a:avLst/>
          </a:prstGeom>
          <a:noFill/>
          <a:ln w="19050">
            <a:solidFill>
              <a:srgbClr val="00B400"/>
            </a:solidFill>
            <a:miter lim="800000"/>
            <a:headEnd/>
            <a:tailEnd/>
          </a:ln>
        </p:spPr>
        <p:txBody>
          <a:bodyPr>
            <a:spAutoFit/>
          </a:bodyPr>
          <a:lstStyle/>
          <a:p>
            <a:pPr eaLnBrk="1" hangingPunct="1"/>
            <a:r>
              <a:rPr lang="en-US" i="1"/>
              <a:t>Probability that </a:t>
            </a:r>
            <a:r>
              <a:rPr lang="en-US" b="1" i="1"/>
              <a:t>2 or less </a:t>
            </a:r>
            <a:r>
              <a:rPr lang="en-US" i="1"/>
              <a:t>support prop. A, given n = 10 and p = 0.4</a:t>
            </a:r>
          </a:p>
          <a:p>
            <a:pPr eaLnBrk="1" hangingPunct="1"/>
            <a:r>
              <a:rPr lang="en-US"/>
              <a:t>= </a:t>
            </a:r>
            <a:r>
              <a:rPr lang="en-US" i="1"/>
              <a:t>P</a:t>
            </a:r>
            <a:r>
              <a:rPr lang="en-US"/>
              <a:t>(0,10) + </a:t>
            </a:r>
            <a:r>
              <a:rPr lang="en-US" i="1"/>
              <a:t>P</a:t>
            </a:r>
            <a:r>
              <a:rPr lang="en-US"/>
              <a:t>(1,10) + </a:t>
            </a:r>
            <a:r>
              <a:rPr lang="en-US" i="1"/>
              <a:t>P</a:t>
            </a:r>
            <a:r>
              <a:rPr lang="en-US"/>
              <a:t>(2,10) = 0.0060 + 0.0403 + 0.1209 = 0.1672</a:t>
            </a:r>
          </a:p>
        </p:txBody>
      </p:sp>
      <p:cxnSp>
        <p:nvCxnSpPr>
          <p:cNvPr id="7" name="Straight Arrow Connector 6"/>
          <p:cNvCxnSpPr>
            <a:stCxn id="30733" idx="0"/>
          </p:cNvCxnSpPr>
          <p:nvPr/>
        </p:nvCxnSpPr>
        <p:spPr>
          <a:xfrm flipV="1">
            <a:off x="5715001" y="3833813"/>
            <a:ext cx="3968751" cy="1816100"/>
          </a:xfrm>
          <a:prstGeom prst="straightConnector1">
            <a:avLst/>
          </a:prstGeom>
          <a:ln w="19050">
            <a:solidFill>
              <a:srgbClr val="00B400"/>
            </a:solidFill>
            <a:tailEnd type="arrow"/>
          </a:ln>
        </p:spPr>
        <p:style>
          <a:lnRef idx="1">
            <a:schemeClr val="accent1"/>
          </a:lnRef>
          <a:fillRef idx="0">
            <a:schemeClr val="accent1"/>
          </a:fillRef>
          <a:effectRef idx="0">
            <a:schemeClr val="accent1"/>
          </a:effectRef>
          <a:fontRef idx="minor">
            <a:schemeClr val="tx1"/>
          </a:fontRef>
        </p:style>
      </p:cxnSp>
      <p:sp>
        <p:nvSpPr>
          <p:cNvPr id="30735" name="TextBox 11"/>
          <p:cNvSpPr txBox="1">
            <a:spLocks noChangeArrowheads="1"/>
          </p:cNvSpPr>
          <p:nvPr/>
        </p:nvSpPr>
        <p:spPr bwMode="auto">
          <a:xfrm>
            <a:off x="26416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30736" name="TextBox 20"/>
          <p:cNvSpPr txBox="1">
            <a:spLocks noChangeArrowheads="1"/>
          </p:cNvSpPr>
          <p:nvPr/>
        </p:nvSpPr>
        <p:spPr bwMode="auto">
          <a:xfrm>
            <a:off x="36576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30737" name="TextBox 21"/>
          <p:cNvSpPr txBox="1">
            <a:spLocks noChangeArrowheads="1"/>
          </p:cNvSpPr>
          <p:nvPr/>
        </p:nvSpPr>
        <p:spPr bwMode="auto">
          <a:xfrm>
            <a:off x="47752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30738" name="TextBox 22"/>
          <p:cNvSpPr txBox="1">
            <a:spLocks noChangeArrowheads="1"/>
          </p:cNvSpPr>
          <p:nvPr/>
        </p:nvSpPr>
        <p:spPr bwMode="auto">
          <a:xfrm>
            <a:off x="57912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30739" name="TextBox 23"/>
          <p:cNvSpPr txBox="1">
            <a:spLocks noChangeArrowheads="1"/>
          </p:cNvSpPr>
          <p:nvPr/>
        </p:nvSpPr>
        <p:spPr bwMode="auto">
          <a:xfrm>
            <a:off x="68072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30740" name="TextBox 24"/>
          <p:cNvSpPr txBox="1">
            <a:spLocks noChangeArrowheads="1"/>
          </p:cNvSpPr>
          <p:nvPr/>
        </p:nvSpPr>
        <p:spPr bwMode="auto">
          <a:xfrm>
            <a:off x="78232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30741" name="TextBox 25"/>
          <p:cNvSpPr txBox="1">
            <a:spLocks noChangeArrowheads="1"/>
          </p:cNvSpPr>
          <p:nvPr/>
        </p:nvSpPr>
        <p:spPr bwMode="auto">
          <a:xfrm>
            <a:off x="89408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30742" name="TextBox 26"/>
          <p:cNvSpPr txBox="1">
            <a:spLocks noChangeArrowheads="1"/>
          </p:cNvSpPr>
          <p:nvPr/>
        </p:nvSpPr>
        <p:spPr bwMode="auto">
          <a:xfrm>
            <a:off x="9956800" y="4987926"/>
            <a:ext cx="609600" cy="574675"/>
          </a:xfrm>
          <a:prstGeom prst="rect">
            <a:avLst/>
          </a:prstGeom>
          <a:noFill/>
          <a:ln w="9525">
            <a:noFill/>
            <a:miter lim="800000"/>
            <a:headEnd/>
            <a:tailEnd/>
          </a:ln>
        </p:spPr>
        <p:txBody>
          <a:bodyPr>
            <a:spAutoFit/>
          </a:bodyPr>
          <a:lstStyle/>
          <a:p>
            <a:pPr eaLnBrk="1" hangingPunct="1">
              <a:lnSpc>
                <a:spcPct val="50000"/>
              </a:lnSpc>
            </a:pPr>
            <a:r>
              <a:rPr lang="en-US" sz="2000"/>
              <a:t>.</a:t>
            </a:r>
          </a:p>
          <a:p>
            <a:pPr eaLnBrk="1" hangingPunct="1">
              <a:lnSpc>
                <a:spcPct val="50000"/>
              </a:lnSpc>
            </a:pPr>
            <a:r>
              <a:rPr lang="en-US" sz="2000"/>
              <a:t>.</a:t>
            </a:r>
          </a:p>
          <a:p>
            <a:pPr eaLnBrk="1" hangingPunct="1">
              <a:lnSpc>
                <a:spcPct val="50000"/>
              </a:lnSpc>
            </a:pPr>
            <a:r>
              <a:rPr lang="en-US" sz="2000"/>
              <a:t>.</a:t>
            </a:r>
          </a:p>
        </p:txBody>
      </p:sp>
      <p:sp>
        <p:nvSpPr>
          <p:cNvPr id="6" name="Rectangle 5"/>
          <p:cNvSpPr/>
          <p:nvPr/>
        </p:nvSpPr>
        <p:spPr>
          <a:xfrm>
            <a:off x="9683751" y="3082925"/>
            <a:ext cx="812800" cy="750888"/>
          </a:xfrm>
          <a:prstGeom prst="rect">
            <a:avLst/>
          </a:prstGeom>
          <a:noFill/>
          <a:ln w="2540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0744" name="Object 19"/>
          <p:cNvGraphicFramePr>
            <a:graphicFrameLocks noChangeAspect="1"/>
          </p:cNvGraphicFramePr>
          <p:nvPr/>
        </p:nvGraphicFramePr>
        <p:xfrm>
          <a:off x="6019800" y="3321050"/>
          <a:ext cx="152400" cy="215900"/>
        </p:xfrm>
        <a:graphic>
          <a:graphicData uri="http://schemas.openxmlformats.org/presentationml/2006/ole">
            <p:oleObj spid="_x0000_s113666" name="Equation" r:id="rId5" imgW="114151" imgH="215619" progId="">
              <p:embed/>
            </p:oleObj>
          </a:graphicData>
        </a:graphic>
      </p:graphicFrame>
      <p:graphicFrame>
        <p:nvGraphicFramePr>
          <p:cNvPr id="30745" name="Object 27"/>
          <p:cNvGraphicFramePr>
            <a:graphicFrameLocks noChangeAspect="1"/>
          </p:cNvGraphicFramePr>
          <p:nvPr/>
        </p:nvGraphicFramePr>
        <p:xfrm>
          <a:off x="10744200" y="3341688"/>
          <a:ext cx="1346200" cy="315912"/>
        </p:xfrm>
        <a:graphic>
          <a:graphicData uri="http://schemas.openxmlformats.org/presentationml/2006/ole">
            <p:oleObj spid="_x0000_s113667" name="Equation" r:id="rId6" imgW="812447" imgH="253890" progId="">
              <p:embed/>
            </p:oleObj>
          </a:graphicData>
        </a:graphic>
      </p:graphicFrame>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srcRect/>
          <a:stretch>
            <a:fillRect/>
          </a:stretch>
        </p:blipFill>
        <p:spPr bwMode="auto">
          <a:xfrm>
            <a:off x="875771" y="1358546"/>
            <a:ext cx="10181666" cy="34279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2069748" y="295274"/>
            <a:ext cx="7045572" cy="61619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EXAMPLE</a:t>
            </a:r>
            <a:endParaRPr lang="en-US" sz="2800" b="1" dirty="0" smtClean="0">
              <a:solidFill>
                <a:srgbClr val="00B050"/>
              </a:solidFill>
            </a:endParaRPr>
          </a:p>
        </p:txBody>
      </p:sp>
      <p:sp>
        <p:nvSpPr>
          <p:cNvPr id="6147" name="Content Placeholder 2"/>
          <p:cNvSpPr>
            <a:spLocks noGrp="1"/>
          </p:cNvSpPr>
          <p:nvPr>
            <p:ph idx="1"/>
          </p:nvPr>
        </p:nvSpPr>
        <p:spPr>
          <a:xfrm>
            <a:off x="304800" y="936978"/>
            <a:ext cx="11684000" cy="5587999"/>
          </a:xfrm>
        </p:spPr>
        <p:txBody>
          <a:bodyPr>
            <a:normAutofit fontScale="92500" lnSpcReduction="20000"/>
          </a:bodyPr>
          <a:lstStyle/>
          <a:p>
            <a:pPr>
              <a:buNone/>
            </a:pPr>
            <a:r>
              <a:rPr lang="en-US" altLang="en-US" sz="2400" dirty="0" err="1" smtClean="0"/>
              <a:t>Carly</a:t>
            </a:r>
            <a:r>
              <a:rPr lang="en-US" altLang="en-US" sz="2400" dirty="0" smtClean="0"/>
              <a:t>, a marketing manager at a credit card bank, wants to know if an offer mailed </a:t>
            </a:r>
          </a:p>
          <a:p>
            <a:pPr>
              <a:buNone/>
            </a:pPr>
            <a:r>
              <a:rPr lang="en-US" altLang="en-US" sz="2400" dirty="0" smtClean="0"/>
              <a:t>3 months ago has affected customers’ use of their cards. To answer that, she asks </a:t>
            </a:r>
          </a:p>
          <a:p>
            <a:pPr>
              <a:buNone/>
            </a:pPr>
            <a:r>
              <a:rPr lang="en-US" altLang="en-US" sz="2400" dirty="0" smtClean="0"/>
              <a:t>the information technology department to assemble the following information for </a:t>
            </a:r>
          </a:p>
          <a:p>
            <a:pPr>
              <a:buNone/>
            </a:pPr>
            <a:r>
              <a:rPr lang="en-US" altLang="en-US" sz="2400" dirty="0" smtClean="0"/>
              <a:t>each customer:</a:t>
            </a:r>
          </a:p>
          <a:p>
            <a:pPr>
              <a:buNone/>
            </a:pPr>
            <a:endParaRPr lang="en-US" sz="2400" dirty="0" smtClean="0"/>
          </a:p>
          <a:p>
            <a:r>
              <a:rPr lang="en-US" altLang="en-US" sz="2400" dirty="0" smtClean="0"/>
              <a:t>Total spending on the card during the 3 months before the offer (Pre Spending)</a:t>
            </a:r>
          </a:p>
          <a:p>
            <a:r>
              <a:rPr lang="en-US" altLang="en-US" sz="2400" dirty="0" smtClean="0"/>
              <a:t>Total spending for 3 months after the offer (Post Spending)</a:t>
            </a:r>
          </a:p>
          <a:p>
            <a:r>
              <a:rPr lang="en-US" altLang="en-US" sz="2400" dirty="0" smtClean="0"/>
              <a:t>The customer’s Age (by category)</a:t>
            </a:r>
          </a:p>
          <a:p>
            <a:r>
              <a:rPr lang="en-US" altLang="en-US" sz="2400" dirty="0" smtClean="0"/>
              <a:t>That kind of expenditure they made (Segment) </a:t>
            </a:r>
          </a:p>
          <a:p>
            <a:r>
              <a:rPr lang="en-US" altLang="en-US" sz="2400" dirty="0" smtClean="0"/>
              <a:t>If customers are enrolled in the website (Enroll?) </a:t>
            </a:r>
          </a:p>
          <a:p>
            <a:r>
              <a:rPr lang="en-US" altLang="en-US" sz="2400" dirty="0" smtClean="0"/>
              <a:t>What offer they were sent (Offer)</a:t>
            </a:r>
          </a:p>
          <a:p>
            <a:r>
              <a:rPr lang="en-US" altLang="en-US" sz="2400" dirty="0" smtClean="0"/>
              <a:t>The amount each customer spent on the card in their segment (Segment Spend)</a:t>
            </a:r>
          </a:p>
          <a:p>
            <a:endParaRPr lang="en-US" altLang="en-US" sz="2400" dirty="0" smtClean="0"/>
          </a:p>
          <a:p>
            <a:r>
              <a:rPr lang="en-US" altLang="en-US" sz="2400" dirty="0" smtClean="0"/>
              <a:t>Identify the cases and the variables.</a:t>
            </a:r>
          </a:p>
          <a:p>
            <a:pPr>
              <a:buNone/>
            </a:pPr>
            <a:endParaRPr lang="en-US" sz="2400" dirty="0" smtClean="0"/>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686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6868" name="Text Box 6"/>
          <p:cNvSpPr txBox="1">
            <a:spLocks noChangeArrowheads="1"/>
          </p:cNvSpPr>
          <p:nvPr/>
        </p:nvSpPr>
        <p:spPr bwMode="auto">
          <a:xfrm>
            <a:off x="406400" y="152400"/>
            <a:ext cx="11379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latin typeface="+mn-lt"/>
              </a:rPr>
              <a:t>Discrete </a:t>
            </a:r>
            <a:r>
              <a:rPr lang="en-US" altLang="en-US" sz="3200" b="1" dirty="0">
                <a:solidFill>
                  <a:srgbClr val="00B050"/>
                </a:solidFill>
                <a:latin typeface="+mn-lt"/>
              </a:rPr>
              <a:t>Probability Models</a:t>
            </a:r>
          </a:p>
        </p:txBody>
      </p:sp>
      <p:sp>
        <p:nvSpPr>
          <p:cNvPr id="36869" name="Text Box 7"/>
          <p:cNvSpPr txBox="1">
            <a:spLocks noChangeArrowheads="1"/>
          </p:cNvSpPr>
          <p:nvPr/>
        </p:nvSpPr>
        <p:spPr bwMode="auto">
          <a:xfrm>
            <a:off x="474134" y="863600"/>
            <a:ext cx="1149208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latin typeface="+mn-lt"/>
              </a:rPr>
              <a:t>The Geometric Model</a:t>
            </a:r>
            <a:r>
              <a:rPr lang="en-US" altLang="en-US" dirty="0">
                <a:latin typeface="+mn-lt"/>
              </a:rPr>
              <a:t> </a:t>
            </a:r>
            <a:br>
              <a:rPr lang="en-US" altLang="en-US" dirty="0">
                <a:latin typeface="+mn-lt"/>
              </a:rPr>
            </a:br>
            <a:r>
              <a:rPr lang="en-US" altLang="en-US" dirty="0">
                <a:latin typeface="+mn-lt"/>
              </a:rPr>
              <a:t>Predicting the number of </a:t>
            </a:r>
            <a:r>
              <a:rPr lang="en-US" altLang="en-US" dirty="0" err="1" smtClean="0">
                <a:latin typeface="+mn-lt"/>
              </a:rPr>
              <a:t>i</a:t>
            </a:r>
            <a:r>
              <a:rPr lang="en-US" altLang="en-US" dirty="0" smtClean="0">
                <a:latin typeface="+mn-lt"/>
              </a:rPr>
              <a:t> </a:t>
            </a:r>
            <a:r>
              <a:rPr lang="en-US" altLang="en-US" dirty="0">
                <a:latin typeface="+mn-lt"/>
              </a:rPr>
              <a:t>trials required to achieve the first success.</a:t>
            </a:r>
          </a:p>
        </p:txBody>
      </p:sp>
      <p:pic>
        <p:nvPicPr>
          <p:cNvPr id="36870" name="Picture 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33231" y="2060576"/>
            <a:ext cx="9472246" cy="288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25374144"/>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993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9940" name="Text Box 6"/>
          <p:cNvSpPr txBox="1">
            <a:spLocks noChangeArrowheads="1"/>
          </p:cNvSpPr>
          <p:nvPr/>
        </p:nvSpPr>
        <p:spPr bwMode="auto">
          <a:xfrm>
            <a:off x="406400" y="152400"/>
            <a:ext cx="11379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latin typeface="+mn-lt"/>
              </a:rPr>
              <a:t>Discrete </a:t>
            </a:r>
            <a:r>
              <a:rPr lang="en-US" altLang="en-US" sz="3200" b="1" dirty="0">
                <a:solidFill>
                  <a:srgbClr val="00B050"/>
                </a:solidFill>
                <a:latin typeface="+mn-lt"/>
              </a:rPr>
              <a:t>Probability Models</a:t>
            </a:r>
          </a:p>
        </p:txBody>
      </p:sp>
      <p:sp>
        <p:nvSpPr>
          <p:cNvPr id="17416" name="Text Box 11"/>
          <p:cNvSpPr txBox="1">
            <a:spLocks noChangeArrowheads="1"/>
          </p:cNvSpPr>
          <p:nvPr/>
        </p:nvSpPr>
        <p:spPr bwMode="auto">
          <a:xfrm>
            <a:off x="711200" y="990600"/>
            <a:ext cx="10074031" cy="3416320"/>
          </a:xfrm>
          <a:prstGeom prst="rect">
            <a:avLst/>
          </a:prstGeom>
          <a:noFill/>
          <a:ln w="9525">
            <a:noFill/>
            <a:miter lim="800000"/>
            <a:headEnd/>
            <a:tailEnd/>
          </a:ln>
        </p:spPr>
        <p:txBody>
          <a:bodyPr>
            <a:spAutoFit/>
          </a:bodyPr>
          <a:lstStyle/>
          <a:p>
            <a:pPr>
              <a:defRPr/>
            </a:pPr>
            <a:r>
              <a:rPr lang="en-US" sz="2400" b="1" i="1" dirty="0">
                <a:solidFill>
                  <a:srgbClr val="00B050"/>
                </a:solidFill>
                <a:ea typeface="ＭＳ Ｐゴシック" charset="-128"/>
              </a:rPr>
              <a:t>Example: </a:t>
            </a:r>
            <a:r>
              <a:rPr lang="en-US" sz="2400" b="1" dirty="0">
                <a:solidFill>
                  <a:srgbClr val="00B050"/>
                </a:solidFill>
                <a:ea typeface="ＭＳ Ｐゴシック" charset="-128"/>
              </a:rPr>
              <a:t>Closing Sales </a:t>
            </a:r>
            <a:r>
              <a:rPr lang="en-US" sz="2400" dirty="0">
                <a:ea typeface="ＭＳ Ｐゴシック" charset="-128"/>
              </a:rPr>
              <a:t>A salesman normally closes a sale on 80% of his presentations.  </a:t>
            </a:r>
          </a:p>
          <a:p>
            <a:pPr>
              <a:defRPr/>
            </a:pPr>
            <a:r>
              <a:rPr lang="en-US" sz="2400" dirty="0">
                <a:ea typeface="ＭＳ Ｐゴシック" charset="-128"/>
              </a:rPr>
              <a:t>Assuming the presentations are independent:</a:t>
            </a:r>
          </a:p>
          <a:p>
            <a:pPr>
              <a:defRPr/>
            </a:pPr>
            <a:endParaRPr lang="en-US" sz="2400" dirty="0">
              <a:ea typeface="ＭＳ Ｐゴシック" charset="-128"/>
            </a:endParaRPr>
          </a:p>
          <a:p>
            <a:pPr>
              <a:defRPr/>
            </a:pPr>
            <a:r>
              <a:rPr lang="en-US" sz="2400" dirty="0">
                <a:ea typeface="ＭＳ Ｐゴシック" charset="-128"/>
              </a:rPr>
              <a:t>What model should be used to determine the probability that he closes his first presentation on the fourth attempt? </a:t>
            </a:r>
          </a:p>
          <a:p>
            <a:pPr>
              <a:defRPr/>
            </a:pPr>
            <a:endParaRPr lang="en-US" sz="2400" dirty="0">
              <a:ea typeface="ＭＳ Ｐゴシック" charset="-128"/>
            </a:endParaRPr>
          </a:p>
          <a:p>
            <a:pPr>
              <a:defRPr/>
            </a:pPr>
            <a:r>
              <a:rPr lang="en-US" sz="2400" dirty="0">
                <a:ea typeface="ＭＳ Ｐゴシック" charset="-128"/>
              </a:rPr>
              <a:t>What is the probability he closes his first presentation on the fourth attempt?</a:t>
            </a:r>
          </a:p>
        </p:txBody>
      </p:sp>
    </p:spTree>
    <p:extLst>
      <p:ext uri="{BB962C8B-B14F-4D97-AF65-F5344CB8AC3E}">
        <p14:creationId xmlns:p14="http://schemas.microsoft.com/office/powerpoint/2010/main" xmlns="" val="2114110877"/>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244"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245" name="Text Box 6"/>
          <p:cNvSpPr txBox="1">
            <a:spLocks noChangeArrowheads="1"/>
          </p:cNvSpPr>
          <p:nvPr/>
        </p:nvSpPr>
        <p:spPr bwMode="auto">
          <a:xfrm>
            <a:off x="406400" y="152400"/>
            <a:ext cx="11379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Discrete </a:t>
            </a:r>
            <a:r>
              <a:rPr lang="en-US" altLang="en-US" sz="3200" b="1" dirty="0">
                <a:solidFill>
                  <a:srgbClr val="00B050"/>
                </a:solidFill>
              </a:rPr>
              <a:t>Probability Models</a:t>
            </a:r>
          </a:p>
        </p:txBody>
      </p:sp>
      <p:sp>
        <p:nvSpPr>
          <p:cNvPr id="17416" name="Text Box 11"/>
          <p:cNvSpPr txBox="1">
            <a:spLocks noChangeArrowheads="1"/>
          </p:cNvSpPr>
          <p:nvPr/>
        </p:nvSpPr>
        <p:spPr bwMode="auto">
          <a:xfrm>
            <a:off x="474133" y="1047044"/>
            <a:ext cx="11300178" cy="2677656"/>
          </a:xfrm>
          <a:prstGeom prst="rect">
            <a:avLst/>
          </a:prstGeom>
          <a:noFill/>
          <a:ln w="9525">
            <a:noFill/>
            <a:miter lim="800000"/>
            <a:headEnd/>
            <a:tailEnd/>
          </a:ln>
        </p:spPr>
        <p:txBody>
          <a:bodyPr wrap="square">
            <a:spAutoFit/>
          </a:bodyPr>
          <a:lstStyle/>
          <a:p>
            <a:pPr>
              <a:defRPr/>
            </a:pPr>
            <a:r>
              <a:rPr lang="en-US" sz="2400" b="1" i="1" dirty="0">
                <a:solidFill>
                  <a:srgbClr val="00B050"/>
                </a:solidFill>
                <a:ea typeface="ＭＳ Ｐゴシック" charset="-128"/>
              </a:rPr>
              <a:t>Example </a:t>
            </a:r>
            <a:r>
              <a:rPr lang="en-US" sz="2400" dirty="0">
                <a:solidFill>
                  <a:srgbClr val="00B050"/>
                </a:solidFill>
                <a:ea typeface="ＭＳ Ｐゴシック" charset="-128"/>
              </a:rPr>
              <a:t>(continued)</a:t>
            </a:r>
            <a:r>
              <a:rPr lang="en-US" sz="2400" b="1" dirty="0">
                <a:solidFill>
                  <a:srgbClr val="00B050"/>
                </a:solidFill>
                <a:ea typeface="ＭＳ Ｐゴシック" charset="-128"/>
              </a:rPr>
              <a:t>:</a:t>
            </a:r>
            <a:r>
              <a:rPr lang="en-US" sz="2400" b="1" i="1" dirty="0">
                <a:solidFill>
                  <a:srgbClr val="00B050"/>
                </a:solidFill>
                <a:ea typeface="ＭＳ Ｐゴシック" charset="-128"/>
              </a:rPr>
              <a:t> </a:t>
            </a:r>
            <a:r>
              <a:rPr lang="en-US" sz="2400" b="1" dirty="0">
                <a:solidFill>
                  <a:srgbClr val="00B050"/>
                </a:solidFill>
                <a:ea typeface="ＭＳ Ｐゴシック" charset="-128"/>
              </a:rPr>
              <a:t>Closing Sales</a:t>
            </a:r>
            <a:endParaRPr lang="en-US" sz="2400" dirty="0">
              <a:solidFill>
                <a:srgbClr val="00B050"/>
              </a:solidFill>
              <a:ea typeface="ＭＳ Ｐゴシック" charset="-128"/>
            </a:endParaRPr>
          </a:p>
          <a:p>
            <a:pPr>
              <a:defRPr/>
            </a:pPr>
            <a:endParaRPr lang="en-US" sz="2400" dirty="0">
              <a:ea typeface="ＭＳ Ｐゴシック" charset="-128"/>
            </a:endParaRPr>
          </a:p>
          <a:p>
            <a:pPr>
              <a:defRPr/>
            </a:pPr>
            <a:r>
              <a:rPr lang="en-US" sz="2400" dirty="0">
                <a:ea typeface="ＭＳ Ｐゴシック" charset="-128"/>
              </a:rPr>
              <a:t>What model should be used to determine the probability that he closes his first presentation on the fourth attempt?  </a:t>
            </a:r>
            <a:r>
              <a:rPr lang="en-US" sz="2400" dirty="0">
                <a:solidFill>
                  <a:srgbClr val="00B050"/>
                </a:solidFill>
                <a:ea typeface="ＭＳ Ｐゴシック" charset="-128"/>
              </a:rPr>
              <a:t>Geometric</a:t>
            </a:r>
          </a:p>
          <a:p>
            <a:pPr>
              <a:defRPr/>
            </a:pPr>
            <a:endParaRPr lang="en-US" sz="2400" dirty="0">
              <a:ea typeface="ＭＳ Ｐゴシック" charset="-128"/>
            </a:endParaRPr>
          </a:p>
          <a:p>
            <a:pPr>
              <a:defRPr/>
            </a:pPr>
            <a:endParaRPr lang="en-US" sz="2400" dirty="0">
              <a:ea typeface="ＭＳ Ｐゴシック" charset="-128"/>
            </a:endParaRPr>
          </a:p>
          <a:p>
            <a:pPr>
              <a:defRPr/>
            </a:pPr>
            <a:r>
              <a:rPr lang="en-US" sz="2400" dirty="0">
                <a:ea typeface="ＭＳ Ｐゴシック" charset="-128"/>
              </a:rPr>
              <a:t>What is the probability he closes his first presentation on the fourth attempt?</a:t>
            </a:r>
          </a:p>
        </p:txBody>
      </p:sp>
      <p:graphicFrame>
        <p:nvGraphicFramePr>
          <p:cNvPr id="10242" name="Object 15"/>
          <p:cNvGraphicFramePr>
            <a:graphicFrameLocks noChangeAspect="1"/>
          </p:cNvGraphicFramePr>
          <p:nvPr/>
        </p:nvGraphicFramePr>
        <p:xfrm>
          <a:off x="1842478" y="4652963"/>
          <a:ext cx="7967785" cy="576262"/>
        </p:xfrm>
        <a:graphic>
          <a:graphicData uri="http://schemas.openxmlformats.org/presentationml/2006/ole">
            <p:oleObj spid="_x0000_s114690" name="Equation" r:id="rId4" imgW="4216400" imgH="406400" progId="">
              <p:embed/>
            </p:oleObj>
          </a:graphicData>
        </a:graphic>
      </p:graphicFrame>
    </p:spTree>
    <p:extLst>
      <p:ext uri="{BB962C8B-B14F-4D97-AF65-F5344CB8AC3E}">
        <p14:creationId xmlns:p14="http://schemas.microsoft.com/office/powerpoint/2010/main" xmlns="" val="3029112127"/>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a:xfrm>
            <a:off x="838200" y="76200"/>
            <a:ext cx="10515600" cy="914400"/>
          </a:xfrm>
          <a:noFill/>
        </p:spPr>
        <p:txBody>
          <a:bodyPr/>
          <a:lstStyle/>
          <a:p>
            <a:pPr algn="l" eaLnBrk="1" hangingPunct="1"/>
            <a:r>
              <a:rPr lang="en-US" dirty="0" smtClean="0"/>
              <a:t>Poisson Distributions</a:t>
            </a:r>
          </a:p>
        </p:txBody>
      </p:sp>
      <p:sp>
        <p:nvSpPr>
          <p:cNvPr id="36867" name="Rectangle 3"/>
          <p:cNvSpPr>
            <a:spLocks noGrp="1" noChangeArrowheads="1"/>
          </p:cNvSpPr>
          <p:nvPr>
            <p:ph idx="1"/>
          </p:nvPr>
        </p:nvSpPr>
        <p:spPr>
          <a:xfrm>
            <a:off x="474133" y="959556"/>
            <a:ext cx="11108267" cy="5288844"/>
          </a:xfrm>
        </p:spPr>
        <p:txBody>
          <a:bodyPr>
            <a:normAutofit lnSpcReduction="10000"/>
          </a:bodyPr>
          <a:lstStyle/>
          <a:p>
            <a:pPr>
              <a:buNone/>
            </a:pPr>
            <a:r>
              <a:rPr lang="en-US" sz="2400" dirty="0" smtClean="0">
                <a:solidFill>
                  <a:schemeClr val="tx1"/>
                </a:solidFill>
              </a:rPr>
              <a:t>A </a:t>
            </a:r>
            <a:r>
              <a:rPr lang="en-US" sz="2400" b="1" dirty="0" smtClean="0">
                <a:solidFill>
                  <a:schemeClr val="tx1"/>
                </a:solidFill>
              </a:rPr>
              <a:t>Poisson distribution </a:t>
            </a:r>
            <a:r>
              <a:rPr lang="en-US" sz="2400" dirty="0" smtClean="0">
                <a:solidFill>
                  <a:schemeClr val="tx1"/>
                </a:solidFill>
              </a:rPr>
              <a:t>is useful for calculating the probability that a certain number of events will occur over a specific interval of time or space.</a:t>
            </a:r>
          </a:p>
          <a:p>
            <a:endParaRPr lang="en-US" altLang="en-US" sz="2400" dirty="0" smtClean="0">
              <a:solidFill>
                <a:schemeClr val="tx1"/>
              </a:solidFill>
            </a:endParaRPr>
          </a:p>
          <a:p>
            <a:pPr>
              <a:buNone/>
            </a:pPr>
            <a:r>
              <a:rPr lang="en-US" altLang="en-US" sz="2400" dirty="0" smtClean="0">
                <a:solidFill>
                  <a:schemeClr val="tx1"/>
                </a:solidFill>
              </a:rPr>
              <a:t>The Poisson is a good model to consider whenever the data consist of counts of occurrences</a:t>
            </a:r>
            <a:endParaRPr lang="en-US" sz="2400" dirty="0" smtClean="0">
              <a:solidFill>
                <a:schemeClr val="tx1"/>
              </a:solidFill>
            </a:endParaRPr>
          </a:p>
          <a:p>
            <a:endParaRPr lang="en-US" sz="2400" dirty="0" smtClean="0">
              <a:solidFill>
                <a:schemeClr val="tx1"/>
              </a:solidFill>
            </a:endParaRPr>
          </a:p>
          <a:p>
            <a:pPr>
              <a:buNone/>
            </a:pPr>
            <a:r>
              <a:rPr lang="en-US" sz="2400" dirty="0" smtClean="0">
                <a:solidFill>
                  <a:schemeClr val="tx1"/>
                </a:solidFill>
              </a:rPr>
              <a:t>Examples:</a:t>
            </a:r>
          </a:p>
          <a:p>
            <a:pPr lvl="1"/>
            <a:r>
              <a:rPr lang="en-US" sz="2400" dirty="0" smtClean="0">
                <a:solidFill>
                  <a:schemeClr val="tx1"/>
                </a:solidFill>
              </a:rPr>
              <a:t>Number of customers per hour</a:t>
            </a:r>
          </a:p>
          <a:p>
            <a:pPr lvl="1"/>
            <a:r>
              <a:rPr lang="en-US" sz="2400" dirty="0" smtClean="0">
                <a:solidFill>
                  <a:schemeClr val="tx1"/>
                </a:solidFill>
              </a:rPr>
              <a:t>Number of flaws per meter of cloth</a:t>
            </a:r>
          </a:p>
          <a:p>
            <a:pPr lvl="1"/>
            <a:r>
              <a:rPr lang="en-US" sz="2400" dirty="0" smtClean="0">
                <a:solidFill>
                  <a:schemeClr val="tx1"/>
                </a:solidFill>
              </a:rPr>
              <a:t>Number of accidents per month</a:t>
            </a:r>
          </a:p>
          <a:p>
            <a:pPr lvl="1"/>
            <a:endParaRPr lang="en-US" sz="2400" dirty="0" smtClean="0">
              <a:solidFill>
                <a:schemeClr val="tx1"/>
              </a:solidFill>
            </a:endParaRPr>
          </a:p>
          <a:p>
            <a:pPr lvl="1">
              <a:buNone/>
            </a:pPr>
            <a:r>
              <a:rPr lang="en-US" altLang="en-US" sz="2400" dirty="0" smtClean="0">
                <a:solidFill>
                  <a:schemeClr val="tx1"/>
                </a:solidFill>
              </a:rPr>
              <a:t>  </a:t>
            </a:r>
            <a:endParaRPr lang="en-US" sz="2400" dirty="0" smtClean="0">
              <a:solidFill>
                <a:schemeClr val="tx1"/>
              </a:solidFill>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The Characteristics of a Poisson Process</a:t>
            </a:r>
          </a:p>
        </p:txBody>
      </p:sp>
      <p:sp>
        <p:nvSpPr>
          <p:cNvPr id="37891" name="Content Placeholder 2"/>
          <p:cNvSpPr>
            <a:spLocks noGrp="1"/>
          </p:cNvSpPr>
          <p:nvPr>
            <p:ph idx="1"/>
          </p:nvPr>
        </p:nvSpPr>
        <p:spPr>
          <a:xfrm>
            <a:off x="496711" y="1295400"/>
            <a:ext cx="11085689" cy="5029200"/>
          </a:xfrm>
        </p:spPr>
        <p:txBody>
          <a:bodyPr>
            <a:normAutofit/>
          </a:bodyPr>
          <a:lstStyle/>
          <a:p>
            <a:pPr>
              <a:buFontTx/>
              <a:buNone/>
            </a:pPr>
            <a:r>
              <a:rPr lang="en-US" sz="2800" dirty="0" smtClean="0">
                <a:solidFill>
                  <a:schemeClr val="tx1"/>
                </a:solidFill>
              </a:rPr>
              <a:t>A Poisson process has the following characteristics: </a:t>
            </a:r>
          </a:p>
          <a:p>
            <a:pPr>
              <a:spcBef>
                <a:spcPts val="1800"/>
              </a:spcBef>
              <a:buFontTx/>
              <a:buNone/>
            </a:pPr>
            <a:r>
              <a:rPr lang="en-US" sz="2400" dirty="0" smtClean="0">
                <a:solidFill>
                  <a:schemeClr val="tx1"/>
                </a:solidFill>
              </a:rPr>
              <a:t>1.  The experiment consists of counting the number (</a:t>
            </a:r>
            <a:r>
              <a:rPr lang="en-US" sz="2400" i="1" dirty="0" smtClean="0">
                <a:solidFill>
                  <a:schemeClr val="tx1"/>
                </a:solidFill>
              </a:rPr>
              <a:t>x</a:t>
            </a:r>
            <a:r>
              <a:rPr lang="en-US" sz="2400" dirty="0" smtClean="0">
                <a:solidFill>
                  <a:schemeClr val="tx1"/>
                </a:solidFill>
              </a:rPr>
              <a:t>) of  occurrences of an event over a period of time, area, distance, or other type of measurement</a:t>
            </a:r>
          </a:p>
          <a:p>
            <a:pPr>
              <a:spcBef>
                <a:spcPts val="1800"/>
              </a:spcBef>
              <a:buFontTx/>
              <a:buNone/>
            </a:pPr>
            <a:r>
              <a:rPr lang="en-US" sz="2400" dirty="0" smtClean="0">
                <a:solidFill>
                  <a:schemeClr val="tx1"/>
                </a:solidFill>
              </a:rPr>
              <a:t>2.  the mean of the Poisson distribution (</a:t>
            </a:r>
            <a:r>
              <a:rPr lang="el-GR" sz="2400" i="1" dirty="0" smtClean="0">
                <a:solidFill>
                  <a:schemeClr val="tx1"/>
                </a:solidFill>
              </a:rPr>
              <a:t>λ</a:t>
            </a:r>
            <a:r>
              <a:rPr lang="en-US" sz="2400" dirty="0" smtClean="0">
                <a:solidFill>
                  <a:schemeClr val="tx1"/>
                </a:solidFill>
              </a:rPr>
              <a:t>) has to be the same for each equal interval of measurement</a:t>
            </a:r>
          </a:p>
          <a:p>
            <a:pPr>
              <a:spcBef>
                <a:spcPts val="1800"/>
              </a:spcBef>
              <a:buFontTx/>
              <a:buNone/>
            </a:pPr>
            <a:r>
              <a:rPr lang="en-US" sz="2400" dirty="0" smtClean="0">
                <a:solidFill>
                  <a:schemeClr val="tx1"/>
                </a:solidFill>
              </a:rPr>
              <a:t>3.  the number of occurrences during one interval has to be independent of the number of occurrences in any other interval</a:t>
            </a:r>
          </a:p>
          <a:p>
            <a:pPr>
              <a:spcBef>
                <a:spcPts val="1800"/>
              </a:spcBef>
              <a:buFontTx/>
              <a:buNone/>
            </a:pPr>
            <a:r>
              <a:rPr lang="en-US" sz="2400" dirty="0" smtClean="0">
                <a:solidFill>
                  <a:schemeClr val="tx1"/>
                </a:solidFill>
              </a:rPr>
              <a:t>4.  the intervals defined in the Poisson process cannot overlap</a:t>
            </a:r>
            <a:endParaRPr lang="en-US" dirty="0" smtClean="0">
              <a:solidFill>
                <a:schemeClr val="tx1"/>
              </a:solidFill>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38200" y="76200"/>
            <a:ext cx="10515600" cy="914400"/>
          </a:xfrm>
        </p:spPr>
        <p:txBody>
          <a:bodyPr>
            <a:normAutofit/>
          </a:bodyPr>
          <a:lstStyle/>
          <a:p>
            <a:pPr>
              <a:defRPr/>
            </a:pPr>
            <a:r>
              <a:rPr lang="en-US" dirty="0" smtClean="0"/>
              <a:t>Using Poisson Probability Distributions</a:t>
            </a:r>
          </a:p>
        </p:txBody>
      </p:sp>
      <p:sp>
        <p:nvSpPr>
          <p:cNvPr id="38915" name="Content Placeholder 2"/>
          <p:cNvSpPr>
            <a:spLocks noGrp="1"/>
          </p:cNvSpPr>
          <p:nvPr>
            <p:ph idx="1"/>
          </p:nvPr>
        </p:nvSpPr>
        <p:spPr>
          <a:xfrm>
            <a:off x="609600" y="1295400"/>
            <a:ext cx="10972800" cy="609600"/>
          </a:xfrm>
        </p:spPr>
        <p:txBody>
          <a:bodyPr>
            <a:normAutofit/>
          </a:bodyPr>
          <a:lstStyle/>
          <a:p>
            <a:r>
              <a:rPr lang="en-US" sz="2400" dirty="0" smtClean="0"/>
              <a:t>Formula for the Poisson Probability Distribution</a:t>
            </a:r>
          </a:p>
        </p:txBody>
      </p:sp>
      <p:graphicFrame>
        <p:nvGraphicFramePr>
          <p:cNvPr id="38916" name="Object 1"/>
          <p:cNvGraphicFramePr>
            <a:graphicFrameLocks noChangeAspect="1"/>
          </p:cNvGraphicFramePr>
          <p:nvPr/>
        </p:nvGraphicFramePr>
        <p:xfrm>
          <a:off x="4267200" y="2286000"/>
          <a:ext cx="2633133" cy="960438"/>
        </p:xfrm>
        <a:graphic>
          <a:graphicData uri="http://schemas.openxmlformats.org/presentationml/2006/ole">
            <p:oleObj spid="_x0000_s115714" name="Equation" r:id="rId3" imgW="863225" imgH="418918" progId="">
              <p:embed/>
            </p:oleObj>
          </a:graphicData>
        </a:graphic>
      </p:graphicFrame>
      <p:sp>
        <p:nvSpPr>
          <p:cNvPr id="38917" name="Rectangle 2"/>
          <p:cNvSpPr>
            <a:spLocks noChangeArrowheads="1"/>
          </p:cNvSpPr>
          <p:nvPr/>
        </p:nvSpPr>
        <p:spPr bwMode="auto">
          <a:xfrm>
            <a:off x="1219200" y="3581401"/>
            <a:ext cx="9753600" cy="1631216"/>
          </a:xfrm>
          <a:prstGeom prst="rect">
            <a:avLst/>
          </a:prstGeom>
          <a:noFill/>
          <a:ln w="9525">
            <a:noFill/>
            <a:miter lim="800000"/>
            <a:headEnd/>
            <a:tailEnd/>
          </a:ln>
        </p:spPr>
        <p:txBody>
          <a:bodyPr>
            <a:spAutoFit/>
          </a:bodyPr>
          <a:lstStyle/>
          <a:p>
            <a:pPr eaLnBrk="1" hangingPunct="1"/>
            <a:r>
              <a:rPr lang="en-US" sz="2000" dirty="0"/>
              <a:t>where:</a:t>
            </a:r>
          </a:p>
          <a:p>
            <a:pPr eaLnBrk="1" hangingPunct="1"/>
            <a:r>
              <a:rPr lang="en-US" sz="2000" i="1" dirty="0"/>
              <a:t>	x </a:t>
            </a:r>
            <a:r>
              <a:rPr lang="en-US" sz="2000" dirty="0"/>
              <a:t>= The number of occurrences of interest over the interval</a:t>
            </a:r>
          </a:p>
          <a:p>
            <a:pPr eaLnBrk="1" hangingPunct="1"/>
            <a:r>
              <a:rPr lang="en-US" sz="2000" dirty="0"/>
              <a:t>	</a:t>
            </a:r>
            <a:r>
              <a:rPr lang="el-GR" sz="2000" dirty="0"/>
              <a:t>λ</a:t>
            </a:r>
            <a:r>
              <a:rPr lang="en-US" sz="2000" dirty="0"/>
              <a:t> = The mean number of occurrences over the interval</a:t>
            </a:r>
          </a:p>
          <a:p>
            <a:pPr eaLnBrk="1" hangingPunct="1"/>
            <a:r>
              <a:rPr lang="en-US" sz="2000" i="1" dirty="0"/>
              <a:t>	e</a:t>
            </a:r>
            <a:r>
              <a:rPr lang="en-US" sz="2000" dirty="0"/>
              <a:t> = 2.71828</a:t>
            </a:r>
          </a:p>
          <a:p>
            <a:pPr eaLnBrk="1" hangingPunct="1"/>
            <a:r>
              <a:rPr lang="en-US" sz="2000" i="1" dirty="0"/>
              <a:t>          P</a:t>
            </a:r>
            <a:r>
              <a:rPr lang="en-US" sz="2000" dirty="0"/>
              <a:t>(</a:t>
            </a:r>
            <a:r>
              <a:rPr lang="en-US" sz="2000" i="1" dirty="0"/>
              <a:t>x</a:t>
            </a:r>
            <a:r>
              <a:rPr lang="en-US" sz="2000" dirty="0"/>
              <a:t>) = The probability of exactly </a:t>
            </a:r>
            <a:r>
              <a:rPr lang="en-US" sz="2000" i="1" dirty="0"/>
              <a:t>x </a:t>
            </a:r>
            <a:r>
              <a:rPr lang="en-US" sz="2000" dirty="0"/>
              <a:t>occurrences over the interval</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Title 1"/>
          <p:cNvSpPr>
            <a:spLocks noGrp="1"/>
          </p:cNvSpPr>
          <p:nvPr>
            <p:ph type="title"/>
          </p:nvPr>
        </p:nvSpPr>
        <p:spPr>
          <a:xfrm>
            <a:off x="838200" y="76200"/>
            <a:ext cx="10515600" cy="914400"/>
          </a:xfrm>
        </p:spPr>
        <p:txBody>
          <a:bodyPr>
            <a:normAutofit/>
          </a:bodyPr>
          <a:lstStyle/>
          <a:p>
            <a:pPr>
              <a:defRPr/>
            </a:pPr>
            <a:r>
              <a:rPr lang="en-US" smtClean="0"/>
              <a:t>Using Poisson Probability Distributions</a:t>
            </a:r>
          </a:p>
        </p:txBody>
      </p:sp>
      <p:pic>
        <p:nvPicPr>
          <p:cNvPr id="6"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96761" y="1230842"/>
            <a:ext cx="8208963" cy="246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Title 1"/>
          <p:cNvSpPr>
            <a:spLocks noGrp="1"/>
          </p:cNvSpPr>
          <p:nvPr>
            <p:ph type="title"/>
          </p:nvPr>
        </p:nvSpPr>
        <p:spPr>
          <a:xfrm>
            <a:off x="838200" y="76200"/>
            <a:ext cx="10515600" cy="914400"/>
          </a:xfrm>
        </p:spPr>
        <p:txBody>
          <a:bodyPr>
            <a:normAutofit/>
          </a:bodyPr>
          <a:lstStyle/>
          <a:p>
            <a:pPr>
              <a:defRPr/>
            </a:pPr>
            <a:r>
              <a:rPr lang="en-US" dirty="0" smtClean="0"/>
              <a:t>Poisson Probability Distribution Example</a:t>
            </a:r>
          </a:p>
        </p:txBody>
      </p:sp>
      <p:sp>
        <p:nvSpPr>
          <p:cNvPr id="45059" name="Content Placeholder 2"/>
          <p:cNvSpPr>
            <a:spLocks noGrp="1"/>
          </p:cNvSpPr>
          <p:nvPr>
            <p:ph idx="1"/>
          </p:nvPr>
        </p:nvSpPr>
        <p:spPr>
          <a:xfrm>
            <a:off x="372533" y="1185333"/>
            <a:ext cx="11492089" cy="4856029"/>
          </a:xfrm>
        </p:spPr>
        <p:txBody>
          <a:bodyPr>
            <a:normAutofit fontScale="92500" lnSpcReduction="10000"/>
          </a:bodyPr>
          <a:lstStyle/>
          <a:p>
            <a:pPr>
              <a:buFont typeface="Arial" panose="020B0604020202020204" pitchFamily="34" charset="0"/>
              <a:buNone/>
              <a:defRPr/>
            </a:pPr>
            <a:r>
              <a:rPr lang="en-US" sz="2800" b="1" dirty="0" smtClean="0">
                <a:solidFill>
                  <a:schemeClr val="tx1"/>
                </a:solidFill>
              </a:rPr>
              <a:t>Example: </a:t>
            </a:r>
          </a:p>
          <a:p>
            <a:pPr>
              <a:buFont typeface="Arial" panose="020B0604020202020204" pitchFamily="34" charset="0"/>
              <a:buNone/>
              <a:defRPr/>
            </a:pPr>
            <a:r>
              <a:rPr lang="en-US" sz="2800" dirty="0" smtClean="0">
                <a:solidFill>
                  <a:schemeClr val="tx1"/>
                </a:solidFill>
              </a:rPr>
              <a:t>If a bank receives an average of </a:t>
            </a:r>
            <a:r>
              <a:rPr lang="el-GR" sz="2800" i="1" dirty="0" smtClean="0">
                <a:solidFill>
                  <a:schemeClr val="tx1"/>
                </a:solidFill>
              </a:rPr>
              <a:t>λ</a:t>
            </a:r>
            <a:r>
              <a:rPr lang="en-US" sz="2800" dirty="0">
                <a:solidFill>
                  <a:schemeClr val="tx1"/>
                </a:solidFill>
              </a:rPr>
              <a:t> </a:t>
            </a:r>
            <a:r>
              <a:rPr lang="en-US" sz="2800" dirty="0" smtClean="0">
                <a:solidFill>
                  <a:schemeClr val="tx1"/>
                </a:solidFill>
              </a:rPr>
              <a:t>= 4 bad checks per week, what is the probability that it will receive 3 bad checks next week?</a:t>
            </a:r>
          </a:p>
          <a:p>
            <a:pPr>
              <a:buFont typeface="Arial" panose="020B0604020202020204" pitchFamily="34" charset="0"/>
              <a:buNone/>
              <a:defRPr/>
            </a:pPr>
            <a:endParaRPr lang="en-US" sz="2800" dirty="0">
              <a:solidFill>
                <a:schemeClr val="tx1"/>
              </a:solidFill>
            </a:endParaRPr>
          </a:p>
          <a:p>
            <a:pPr>
              <a:buFont typeface="Arial" panose="020B0604020202020204" pitchFamily="34" charset="0"/>
              <a:buNone/>
              <a:defRPr/>
            </a:pPr>
            <a:r>
              <a:rPr lang="en-US" sz="2800" u="sng" dirty="0" smtClean="0">
                <a:solidFill>
                  <a:schemeClr val="tx1"/>
                </a:solidFill>
              </a:rPr>
              <a:t>Solution</a:t>
            </a:r>
            <a:r>
              <a:rPr lang="en-US" sz="2800" dirty="0" smtClean="0">
                <a:solidFill>
                  <a:schemeClr val="tx1"/>
                </a:solidFill>
              </a:rPr>
              <a:t>:   </a:t>
            </a:r>
            <a:r>
              <a:rPr lang="el-GR" sz="2800" i="1" dirty="0" smtClean="0">
                <a:solidFill>
                  <a:schemeClr val="tx1"/>
                </a:solidFill>
              </a:rPr>
              <a:t>λ</a:t>
            </a:r>
            <a:r>
              <a:rPr lang="en-US" sz="2800" dirty="0" smtClean="0">
                <a:solidFill>
                  <a:schemeClr val="tx1"/>
                </a:solidFill>
              </a:rPr>
              <a:t> </a:t>
            </a:r>
            <a:r>
              <a:rPr lang="en-US" sz="2800" dirty="0">
                <a:solidFill>
                  <a:schemeClr val="tx1"/>
                </a:solidFill>
              </a:rPr>
              <a:t>= </a:t>
            </a:r>
            <a:r>
              <a:rPr lang="en-US" sz="2800" dirty="0" smtClean="0">
                <a:solidFill>
                  <a:schemeClr val="tx1"/>
                </a:solidFill>
              </a:rPr>
              <a:t>4  and  </a:t>
            </a:r>
            <a:r>
              <a:rPr lang="en-US" sz="2800" i="1" dirty="0" smtClean="0">
                <a:solidFill>
                  <a:schemeClr val="tx1"/>
                </a:solidFill>
              </a:rPr>
              <a:t>x</a:t>
            </a:r>
            <a:r>
              <a:rPr lang="en-US" sz="2800" dirty="0" smtClean="0">
                <a:solidFill>
                  <a:schemeClr val="tx1"/>
                </a:solidFill>
              </a:rPr>
              <a:t> = 3, so</a:t>
            </a:r>
          </a:p>
          <a:p>
            <a:pPr>
              <a:buFont typeface="Arial" panose="020B0604020202020204" pitchFamily="34" charset="0"/>
              <a:buNone/>
              <a:defRPr/>
            </a:pPr>
            <a:endParaRPr lang="en-US" sz="2800" dirty="0">
              <a:solidFill>
                <a:schemeClr val="tx1"/>
              </a:solidFill>
            </a:endParaRPr>
          </a:p>
          <a:p>
            <a:pPr>
              <a:buFont typeface="Arial" panose="020B0604020202020204" pitchFamily="34" charset="0"/>
              <a:buNone/>
              <a:defRPr/>
            </a:pPr>
            <a:endParaRPr lang="en-US" sz="2800" dirty="0" smtClean="0">
              <a:solidFill>
                <a:schemeClr val="tx1"/>
              </a:solidFill>
            </a:endParaRPr>
          </a:p>
          <a:p>
            <a:pPr>
              <a:buFont typeface="Arial" panose="020B0604020202020204" pitchFamily="34" charset="0"/>
              <a:buNone/>
              <a:defRPr/>
            </a:pPr>
            <a:endParaRPr lang="en-US" sz="2800" dirty="0">
              <a:solidFill>
                <a:schemeClr val="tx1"/>
              </a:solidFill>
            </a:endParaRPr>
          </a:p>
          <a:p>
            <a:pPr>
              <a:buFont typeface="Arial" panose="020B0604020202020204" pitchFamily="34" charset="0"/>
              <a:buNone/>
              <a:defRPr/>
            </a:pPr>
            <a:r>
              <a:rPr lang="en-US" sz="2800" dirty="0" smtClean="0">
                <a:solidFill>
                  <a:schemeClr val="tx1"/>
                </a:solidFill>
              </a:rPr>
              <a:t>There is about a 19.5% chance that the bank will receive 3 bad checks next week.</a:t>
            </a:r>
          </a:p>
        </p:txBody>
      </p:sp>
      <p:graphicFrame>
        <p:nvGraphicFramePr>
          <p:cNvPr id="40964" name="Object 1"/>
          <p:cNvGraphicFramePr>
            <a:graphicFrameLocks noChangeAspect="1"/>
          </p:cNvGraphicFramePr>
          <p:nvPr/>
        </p:nvGraphicFramePr>
        <p:xfrm>
          <a:off x="738718" y="3666068"/>
          <a:ext cx="10100733" cy="849313"/>
        </p:xfrm>
        <a:graphic>
          <a:graphicData uri="http://schemas.openxmlformats.org/presentationml/2006/ole">
            <p:oleObj spid="_x0000_s116738" name="Equation" r:id="rId3" imgW="3746500" imgH="419100" progId="">
              <p:embed/>
            </p:oleObj>
          </a:graphicData>
        </a:graphic>
      </p:graphicFrame>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Using a Poisson Distribution to Calculate the Probability of Arrivals</a:t>
            </a:r>
          </a:p>
        </p:txBody>
      </p:sp>
      <p:sp>
        <p:nvSpPr>
          <p:cNvPr id="47107" name="Content Placeholder 2"/>
          <p:cNvSpPr>
            <a:spLocks noGrp="1"/>
          </p:cNvSpPr>
          <p:nvPr>
            <p:ph idx="1"/>
          </p:nvPr>
        </p:nvSpPr>
        <p:spPr>
          <a:xfrm>
            <a:off x="440267" y="1524001"/>
            <a:ext cx="11367911" cy="4297363"/>
          </a:xfrm>
        </p:spPr>
        <p:txBody>
          <a:bodyPr>
            <a:normAutofit/>
          </a:bodyPr>
          <a:lstStyle/>
          <a:p>
            <a:pPr>
              <a:buFont typeface="Arial" panose="020B0604020202020204" pitchFamily="34" charset="0"/>
              <a:buNone/>
              <a:defRPr/>
            </a:pPr>
            <a:r>
              <a:rPr lang="en-US" sz="2400" dirty="0" smtClean="0">
                <a:solidFill>
                  <a:schemeClr val="tx1"/>
                </a:solidFill>
              </a:rPr>
              <a:t>A common use </a:t>
            </a:r>
            <a:r>
              <a:rPr lang="en-US" sz="2400" dirty="0">
                <a:solidFill>
                  <a:schemeClr val="tx1"/>
                </a:solidFill>
              </a:rPr>
              <a:t>of the Poisson distribution is to determine the probability </a:t>
            </a:r>
            <a:r>
              <a:rPr lang="en-US" sz="2400" dirty="0" smtClean="0">
                <a:solidFill>
                  <a:schemeClr val="tx1"/>
                </a:solidFill>
              </a:rPr>
              <a:t>of customer arrivals</a:t>
            </a:r>
          </a:p>
          <a:p>
            <a:pPr>
              <a:buFont typeface="Arial" panose="020B0604020202020204" pitchFamily="34" charset="0"/>
              <a:buNone/>
              <a:defRPr/>
            </a:pPr>
            <a:endParaRPr lang="en-US" sz="2400" dirty="0">
              <a:solidFill>
                <a:schemeClr val="tx1"/>
              </a:solidFill>
            </a:endParaRPr>
          </a:p>
          <a:p>
            <a:pPr>
              <a:buFont typeface="Arial" panose="020B0604020202020204" pitchFamily="34" charset="0"/>
              <a:buNone/>
              <a:defRPr/>
            </a:pPr>
            <a:r>
              <a:rPr lang="en-US" sz="2400" b="1" dirty="0" smtClean="0">
                <a:solidFill>
                  <a:schemeClr val="tx1"/>
                </a:solidFill>
              </a:rPr>
              <a:t>Example: </a:t>
            </a:r>
            <a:r>
              <a:rPr lang="en-US" sz="2400" dirty="0" smtClean="0">
                <a:solidFill>
                  <a:schemeClr val="tx1"/>
                </a:solidFill>
              </a:rPr>
              <a:t>On average</a:t>
            </a:r>
            <a:r>
              <a:rPr lang="en-US" sz="2400" dirty="0">
                <a:solidFill>
                  <a:schemeClr val="tx1"/>
                </a:solidFill>
              </a:rPr>
              <a:t>, 12 customers per hour arrive at the </a:t>
            </a:r>
            <a:r>
              <a:rPr lang="en-US" sz="2400" dirty="0" smtClean="0">
                <a:solidFill>
                  <a:schemeClr val="tx1"/>
                </a:solidFill>
              </a:rPr>
              <a:t>bank drive-through window</a:t>
            </a:r>
          </a:p>
          <a:p>
            <a:pPr lvl="1">
              <a:buFont typeface="Arial" panose="020B0604020202020204" pitchFamily="34" charset="0"/>
              <a:buChar char="•"/>
              <a:defRPr/>
            </a:pPr>
            <a:r>
              <a:rPr lang="en-US" sz="2400" dirty="0" smtClean="0">
                <a:solidFill>
                  <a:schemeClr val="tx1"/>
                </a:solidFill>
              </a:rPr>
              <a:t>assume </a:t>
            </a:r>
            <a:r>
              <a:rPr lang="en-US" sz="2400" dirty="0">
                <a:solidFill>
                  <a:schemeClr val="tx1"/>
                </a:solidFill>
              </a:rPr>
              <a:t>these arrivals </a:t>
            </a:r>
            <a:r>
              <a:rPr lang="en-US" sz="2400" dirty="0" smtClean="0">
                <a:solidFill>
                  <a:schemeClr val="tx1"/>
                </a:solidFill>
              </a:rPr>
              <a:t>follow the </a:t>
            </a:r>
            <a:r>
              <a:rPr lang="en-US" sz="2400" dirty="0">
                <a:solidFill>
                  <a:schemeClr val="tx1"/>
                </a:solidFill>
              </a:rPr>
              <a:t>Poisson </a:t>
            </a:r>
            <a:r>
              <a:rPr lang="en-US" sz="2400" dirty="0" smtClean="0">
                <a:solidFill>
                  <a:schemeClr val="tx1"/>
                </a:solidFill>
              </a:rPr>
              <a:t>distribution</a:t>
            </a:r>
          </a:p>
          <a:p>
            <a:pPr marL="457200" lvl="1" indent="0">
              <a:buFontTx/>
              <a:buNone/>
              <a:defRPr/>
            </a:pPr>
            <a:endParaRPr lang="en-US" sz="2400" dirty="0" smtClean="0">
              <a:solidFill>
                <a:schemeClr val="tx1"/>
              </a:solidFill>
            </a:endParaRPr>
          </a:p>
          <a:p>
            <a:pPr>
              <a:buFont typeface="Arial" panose="020B0604020202020204" pitchFamily="34" charset="0"/>
              <a:buNone/>
              <a:defRPr/>
            </a:pPr>
            <a:r>
              <a:rPr lang="en-US" sz="2400" dirty="0" smtClean="0">
                <a:solidFill>
                  <a:schemeClr val="tx1"/>
                </a:solidFill>
              </a:rPr>
              <a:t>What </a:t>
            </a:r>
            <a:r>
              <a:rPr lang="en-US" sz="2400" dirty="0">
                <a:solidFill>
                  <a:schemeClr val="tx1"/>
                </a:solidFill>
              </a:rPr>
              <a:t>is the probability that exactly 4 customers will arrive </a:t>
            </a:r>
            <a:r>
              <a:rPr lang="en-US" sz="2400" dirty="0" smtClean="0">
                <a:solidFill>
                  <a:schemeClr val="tx1"/>
                </a:solidFill>
              </a:rPr>
              <a:t>during the </a:t>
            </a:r>
            <a:r>
              <a:rPr lang="en-US" sz="2400" dirty="0">
                <a:solidFill>
                  <a:schemeClr val="tx1"/>
                </a:solidFill>
              </a:rPr>
              <a:t>next 30 minutes?</a:t>
            </a:r>
            <a:endParaRPr lang="en-US" sz="2400" dirty="0" smtClean="0">
              <a:solidFill>
                <a:schemeClr val="tx1"/>
              </a:solidFill>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Using a Poisson Distribution to Calculate the Probability of Arrivals</a:t>
            </a:r>
          </a:p>
        </p:txBody>
      </p:sp>
      <p:sp>
        <p:nvSpPr>
          <p:cNvPr id="43011" name="Content Placeholder 2"/>
          <p:cNvSpPr>
            <a:spLocks noGrp="1"/>
          </p:cNvSpPr>
          <p:nvPr>
            <p:ph idx="1"/>
          </p:nvPr>
        </p:nvSpPr>
        <p:spPr>
          <a:xfrm>
            <a:off x="406399" y="1303338"/>
            <a:ext cx="11469511" cy="4297362"/>
          </a:xfrm>
        </p:spPr>
        <p:txBody>
          <a:bodyPr>
            <a:normAutofit/>
          </a:bodyPr>
          <a:lstStyle/>
          <a:p>
            <a:pPr>
              <a:spcBef>
                <a:spcPts val="1800"/>
              </a:spcBef>
              <a:buNone/>
            </a:pPr>
            <a:r>
              <a:rPr lang="en-US" sz="2400" b="1" dirty="0" smtClean="0">
                <a:solidFill>
                  <a:schemeClr val="tx1"/>
                </a:solidFill>
              </a:rPr>
              <a:t>Answer: </a:t>
            </a:r>
            <a:r>
              <a:rPr lang="en-US" sz="2400" dirty="0" smtClean="0">
                <a:solidFill>
                  <a:schemeClr val="tx1"/>
                </a:solidFill>
              </a:rPr>
              <a:t> First adjust the average number of arrivals per hour to a 30-minute interval </a:t>
            </a:r>
          </a:p>
          <a:p>
            <a:pPr lvl="1">
              <a:spcBef>
                <a:spcPts val="1800"/>
              </a:spcBef>
            </a:pPr>
            <a:r>
              <a:rPr lang="en-US" sz="2400" dirty="0" smtClean="0">
                <a:solidFill>
                  <a:schemeClr val="tx1"/>
                </a:solidFill>
              </a:rPr>
              <a:t>If the bank averages 12 customers arriving per hour, it would average 6 customers every 30 minutes, so  </a:t>
            </a:r>
            <a:r>
              <a:rPr lang="en-US" sz="2400" i="1" dirty="0" smtClean="0">
                <a:solidFill>
                  <a:schemeClr val="tx1"/>
                </a:solidFill>
              </a:rPr>
              <a:t>λ</a:t>
            </a:r>
            <a:r>
              <a:rPr lang="en-US" sz="2400" dirty="0" smtClean="0">
                <a:solidFill>
                  <a:schemeClr val="tx1"/>
                </a:solidFill>
              </a:rPr>
              <a:t> = 6.0</a:t>
            </a:r>
          </a:p>
          <a:p>
            <a:pPr>
              <a:spcBef>
                <a:spcPts val="1800"/>
              </a:spcBef>
            </a:pPr>
            <a:r>
              <a:rPr lang="en-US" sz="2400" dirty="0" smtClean="0">
                <a:solidFill>
                  <a:schemeClr val="tx1"/>
                </a:solidFill>
              </a:rPr>
              <a:t>To find the probability that exactly 4 customers will arrive during the next 30 minutes, we use the formula below with </a:t>
            </a:r>
            <a:r>
              <a:rPr lang="en-US" sz="2400" i="1" dirty="0" smtClean="0">
                <a:solidFill>
                  <a:schemeClr val="tx1"/>
                </a:solidFill>
              </a:rPr>
              <a:t>x </a:t>
            </a:r>
            <a:r>
              <a:rPr lang="en-US" sz="2400" dirty="0" smtClean="0">
                <a:solidFill>
                  <a:schemeClr val="tx1"/>
                </a:solidFill>
              </a:rPr>
              <a:t>= 4:</a:t>
            </a:r>
          </a:p>
        </p:txBody>
      </p:sp>
      <p:pic>
        <p:nvPicPr>
          <p:cNvPr id="43012" name="Picture 7"/>
          <p:cNvPicPr>
            <a:picLocks noChangeAspect="1" noChangeArrowheads="1"/>
          </p:cNvPicPr>
          <p:nvPr/>
        </p:nvPicPr>
        <p:blipFill>
          <a:blip r:embed="rId2" cstate="print"/>
          <a:srcRect/>
          <a:stretch>
            <a:fillRect/>
          </a:stretch>
        </p:blipFill>
        <p:spPr bwMode="auto">
          <a:xfrm>
            <a:off x="959557" y="4508500"/>
            <a:ext cx="9656233" cy="1714500"/>
          </a:xfrm>
          <a:prstGeom prst="rect">
            <a:avLst/>
          </a:prstGeom>
          <a:noFill/>
          <a:ln w="12700">
            <a:solidFill>
              <a:schemeClr val="tx1"/>
            </a:solidFill>
            <a:miter lim="800000"/>
            <a:headEnd/>
            <a:tailEnd/>
          </a:ln>
          <a:effectLst/>
        </p:spPr>
      </p:pic>
      <p:sp>
        <p:nvSpPr>
          <p:cNvPr id="9" name="Oval 8"/>
          <p:cNvSpPr/>
          <p:nvPr/>
        </p:nvSpPr>
        <p:spPr>
          <a:xfrm>
            <a:off x="9347201" y="5536494"/>
            <a:ext cx="1325033" cy="51435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solidFill>
                  <a:srgbClr val="00B050"/>
                </a:solidFill>
              </a:rPr>
              <a:t>EXAMPLE</a:t>
            </a:r>
            <a:endParaRPr lang="en-US" sz="2800" b="1" dirty="0" smtClean="0">
              <a:solidFill>
                <a:srgbClr val="00B050"/>
              </a:solidFill>
            </a:endParaRPr>
          </a:p>
        </p:txBody>
      </p:sp>
      <p:sp>
        <p:nvSpPr>
          <p:cNvPr id="6147" name="Content Placeholder 2"/>
          <p:cNvSpPr>
            <a:spLocks noGrp="1"/>
          </p:cNvSpPr>
          <p:nvPr>
            <p:ph idx="1"/>
          </p:nvPr>
        </p:nvSpPr>
        <p:spPr>
          <a:xfrm>
            <a:off x="180622" y="936978"/>
            <a:ext cx="11808178" cy="5587999"/>
          </a:xfrm>
        </p:spPr>
        <p:txBody>
          <a:bodyPr>
            <a:normAutofit/>
          </a:bodyPr>
          <a:lstStyle/>
          <a:p>
            <a:r>
              <a:rPr lang="en-US" altLang="en-US" sz="2400" dirty="0" smtClean="0"/>
              <a:t>The </a:t>
            </a:r>
            <a:r>
              <a:rPr lang="en-US" altLang="en-US" sz="2400" b="1" dirty="0" smtClean="0"/>
              <a:t>cases</a:t>
            </a:r>
            <a:r>
              <a:rPr lang="en-US" altLang="en-US" sz="2400" dirty="0" smtClean="0"/>
              <a:t> are individual customers of the credit card bank. </a:t>
            </a:r>
          </a:p>
          <a:p>
            <a:endParaRPr lang="en-US" altLang="en-US" sz="2400" dirty="0" smtClean="0"/>
          </a:p>
          <a:p>
            <a:r>
              <a:rPr lang="en-US" altLang="en-US" sz="2400" dirty="0" smtClean="0"/>
              <a:t>The </a:t>
            </a:r>
            <a:r>
              <a:rPr lang="en-US" altLang="en-US" sz="2400" b="1" dirty="0" smtClean="0"/>
              <a:t>data </a:t>
            </a:r>
            <a:r>
              <a:rPr lang="en-US" altLang="en-US" sz="2400" dirty="0" smtClean="0"/>
              <a:t>are from the internal records of the credit card bank for the past 6 months (3 months before and 3 months after an offer was sent to the customers). </a:t>
            </a:r>
          </a:p>
          <a:p>
            <a:endParaRPr lang="en-US" altLang="en-US" sz="2400" dirty="0" smtClean="0"/>
          </a:p>
          <a:p>
            <a:r>
              <a:rPr lang="en-US" altLang="en-US" sz="2400" dirty="0" smtClean="0"/>
              <a:t>The </a:t>
            </a:r>
            <a:r>
              <a:rPr lang="en-US" altLang="en-US" sz="2400" b="1" dirty="0" smtClean="0"/>
              <a:t>variables</a:t>
            </a:r>
            <a:r>
              <a:rPr lang="en-US" altLang="en-US" sz="2400" dirty="0" smtClean="0"/>
              <a:t> include the account ID of the customer (</a:t>
            </a:r>
            <a:r>
              <a:rPr lang="en-US" altLang="en-US" sz="2400" i="1" dirty="0" smtClean="0"/>
              <a:t>Account ID</a:t>
            </a:r>
            <a:r>
              <a:rPr lang="en-US" altLang="en-US" sz="2400" dirty="0" smtClean="0"/>
              <a:t>) and the amount charged on the card before (</a:t>
            </a:r>
            <a:r>
              <a:rPr lang="en-US" altLang="en-US" sz="2400" i="1" dirty="0" smtClean="0"/>
              <a:t>Pre</a:t>
            </a:r>
            <a:r>
              <a:rPr lang="en-US" altLang="en-US" sz="2400" dirty="0" smtClean="0"/>
              <a:t> </a:t>
            </a:r>
            <a:r>
              <a:rPr lang="en-US" altLang="en-US" sz="2400" i="1" dirty="0" smtClean="0"/>
              <a:t>Spending</a:t>
            </a:r>
            <a:r>
              <a:rPr lang="en-US" altLang="en-US" sz="2400" dirty="0" smtClean="0"/>
              <a:t>) and after (</a:t>
            </a:r>
            <a:r>
              <a:rPr lang="en-US" altLang="en-US" sz="2400" i="1" dirty="0" smtClean="0"/>
              <a:t>Post</a:t>
            </a:r>
            <a:r>
              <a:rPr lang="en-US" altLang="en-US" sz="2400" dirty="0" smtClean="0"/>
              <a:t> </a:t>
            </a:r>
            <a:r>
              <a:rPr lang="en-US" altLang="en-US" sz="2400" i="1" dirty="0" smtClean="0"/>
              <a:t>Spending</a:t>
            </a:r>
            <a:r>
              <a:rPr lang="en-US" altLang="en-US" sz="2400" dirty="0" smtClean="0"/>
              <a:t>) the offer was sent out. </a:t>
            </a:r>
          </a:p>
          <a:p>
            <a:endParaRPr lang="en-US" altLang="en-US" sz="2400" dirty="0" smtClean="0"/>
          </a:p>
          <a:p>
            <a:r>
              <a:rPr lang="en-US" altLang="en-US" sz="2400" dirty="0" smtClean="0"/>
              <a:t>Also included are the customer’s Age, marketing Segment, whether they enrolled on the website (</a:t>
            </a:r>
            <a:r>
              <a:rPr lang="en-US" altLang="en-US" sz="2400" i="1" dirty="0" smtClean="0"/>
              <a:t>Enroll</a:t>
            </a:r>
            <a:r>
              <a:rPr lang="en-US" altLang="en-US" sz="2400" dirty="0" smtClean="0"/>
              <a:t>?), what offer they were sent (</a:t>
            </a:r>
            <a:r>
              <a:rPr lang="en-US" altLang="en-US" sz="2400" i="1" dirty="0" smtClean="0"/>
              <a:t>Offer</a:t>
            </a:r>
            <a:r>
              <a:rPr lang="en-US" altLang="en-US" sz="2400" dirty="0" smtClean="0"/>
              <a:t>), and how much they charged on the card in their marketing segment (</a:t>
            </a:r>
            <a:r>
              <a:rPr lang="en-US" altLang="en-US" sz="2400" i="1" dirty="0" smtClean="0"/>
              <a:t>Segment</a:t>
            </a:r>
            <a:r>
              <a:rPr lang="en-US" altLang="en-US" sz="2400" dirty="0" smtClean="0"/>
              <a:t> </a:t>
            </a:r>
            <a:r>
              <a:rPr lang="en-US" altLang="en-US" sz="2400" i="1" dirty="0" smtClean="0"/>
              <a:t>Spend</a:t>
            </a:r>
            <a:r>
              <a:rPr lang="en-US" altLang="en-US" sz="2400" dirty="0" smtClean="0"/>
              <a:t>).</a:t>
            </a:r>
            <a:endParaRPr lang="en-US" altLang="en-US" sz="2400" dirty="0" smtClean="0">
              <a:solidFill>
                <a:srgbClr val="5F2987"/>
              </a:solidFill>
            </a:endParaRPr>
          </a:p>
          <a:p>
            <a:pPr>
              <a:buNone/>
            </a:pPr>
            <a:endParaRPr lang="en-US" sz="2400" dirty="0" smtClean="0"/>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38200" y="76200"/>
            <a:ext cx="10515600" cy="914400"/>
          </a:xfrm>
        </p:spPr>
        <p:txBody>
          <a:bodyPr/>
          <a:lstStyle/>
          <a:p>
            <a:r>
              <a:rPr lang="en-US" smtClean="0"/>
              <a:t>Poisson Probability Tables</a:t>
            </a:r>
          </a:p>
        </p:txBody>
      </p:sp>
      <p:sp>
        <p:nvSpPr>
          <p:cNvPr id="44035" name="Content Placeholder 2"/>
          <p:cNvSpPr>
            <a:spLocks noGrp="1"/>
          </p:cNvSpPr>
          <p:nvPr>
            <p:ph idx="1"/>
          </p:nvPr>
        </p:nvSpPr>
        <p:spPr>
          <a:xfrm>
            <a:off x="677334" y="1557867"/>
            <a:ext cx="10848622" cy="4483495"/>
          </a:xfrm>
        </p:spPr>
        <p:txBody>
          <a:bodyPr>
            <a:normAutofit/>
          </a:bodyPr>
          <a:lstStyle/>
          <a:p>
            <a:r>
              <a:rPr lang="en-US" sz="2400" dirty="0" smtClean="0">
                <a:solidFill>
                  <a:schemeClr val="tx1"/>
                </a:solidFill>
              </a:rPr>
              <a:t>There are Poisson distribution tables</a:t>
            </a:r>
          </a:p>
          <a:p>
            <a:pPr lvl="1">
              <a:spcBef>
                <a:spcPts val="1800"/>
              </a:spcBef>
            </a:pPr>
            <a:r>
              <a:rPr lang="en-US" sz="2400" dirty="0" smtClean="0">
                <a:solidFill>
                  <a:schemeClr val="tx1"/>
                </a:solidFill>
              </a:rPr>
              <a:t>Organized by values of </a:t>
            </a:r>
            <a:r>
              <a:rPr lang="el-GR" sz="2400" i="1" dirty="0" smtClean="0">
                <a:solidFill>
                  <a:schemeClr val="tx1"/>
                </a:solidFill>
              </a:rPr>
              <a:t>λ</a:t>
            </a:r>
            <a:r>
              <a:rPr lang="en-US" sz="2400" dirty="0" smtClean="0">
                <a:solidFill>
                  <a:schemeClr val="tx1"/>
                </a:solidFill>
              </a:rPr>
              <a:t>, the average number of occurrences</a:t>
            </a:r>
          </a:p>
          <a:p>
            <a:pPr lvl="1">
              <a:spcBef>
                <a:spcPts val="1800"/>
              </a:spcBef>
            </a:pPr>
            <a:r>
              <a:rPr lang="en-US" sz="2400" dirty="0" smtClean="0">
                <a:solidFill>
                  <a:schemeClr val="tx1"/>
                </a:solidFill>
              </a:rPr>
              <a:t>The sum of the probabilities in a column for a particular value of </a:t>
            </a:r>
            <a:r>
              <a:rPr lang="el-GR" sz="2400" i="1" dirty="0" smtClean="0">
                <a:solidFill>
                  <a:schemeClr val="tx1"/>
                </a:solidFill>
              </a:rPr>
              <a:t>λ</a:t>
            </a:r>
            <a:r>
              <a:rPr lang="en-US" sz="2400" dirty="0" smtClean="0">
                <a:solidFill>
                  <a:schemeClr val="tx1"/>
                </a:solidFill>
              </a:rPr>
              <a:t> is equal to 1</a:t>
            </a:r>
          </a:p>
          <a:p>
            <a:pPr lvl="1">
              <a:spcBef>
                <a:spcPts val="1800"/>
              </a:spcBef>
            </a:pPr>
            <a:r>
              <a:rPr lang="en-US" sz="2400" dirty="0" smtClean="0">
                <a:solidFill>
                  <a:schemeClr val="tx1"/>
                </a:solidFill>
              </a:rPr>
              <a:t>One limitation of using Poisson tables is that you are restricted to using only the values of </a:t>
            </a:r>
            <a:r>
              <a:rPr lang="el-GR" sz="2400" i="1" dirty="0" smtClean="0">
                <a:solidFill>
                  <a:schemeClr val="tx1"/>
                </a:solidFill>
              </a:rPr>
              <a:t>λ</a:t>
            </a:r>
            <a:r>
              <a:rPr lang="el-GR" sz="2400" dirty="0" smtClean="0">
                <a:solidFill>
                  <a:schemeClr val="tx1"/>
                </a:solidFill>
              </a:rPr>
              <a:t> </a:t>
            </a:r>
            <a:r>
              <a:rPr lang="en-US" sz="2400" dirty="0" smtClean="0">
                <a:solidFill>
                  <a:schemeClr val="tx1"/>
                </a:solidFill>
              </a:rPr>
              <a:t>that are shown in the table</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838200" y="76200"/>
            <a:ext cx="10515600" cy="914400"/>
          </a:xfrm>
        </p:spPr>
        <p:txBody>
          <a:bodyPr/>
          <a:lstStyle/>
          <a:p>
            <a:r>
              <a:rPr lang="en-US" smtClean="0"/>
              <a:t>Poisson Probability Tables</a:t>
            </a:r>
          </a:p>
        </p:txBody>
      </p:sp>
      <p:sp>
        <p:nvSpPr>
          <p:cNvPr id="45059" name="Content Placeholder 2"/>
          <p:cNvSpPr>
            <a:spLocks noGrp="1"/>
          </p:cNvSpPr>
          <p:nvPr>
            <p:ph idx="1"/>
          </p:nvPr>
        </p:nvSpPr>
        <p:spPr>
          <a:xfrm>
            <a:off x="677334" y="1264357"/>
            <a:ext cx="8596668" cy="4777006"/>
          </a:xfrm>
        </p:spPr>
        <p:txBody>
          <a:bodyPr>
            <a:normAutofit/>
          </a:bodyPr>
          <a:lstStyle/>
          <a:p>
            <a:r>
              <a:rPr lang="en-US" sz="2400" dirty="0" smtClean="0"/>
              <a:t>A portion of the table:</a:t>
            </a:r>
          </a:p>
        </p:txBody>
      </p:sp>
      <p:pic>
        <p:nvPicPr>
          <p:cNvPr id="45060" name="Picture 2"/>
          <p:cNvPicPr>
            <a:picLocks noChangeAspect="1" noChangeArrowheads="1"/>
          </p:cNvPicPr>
          <p:nvPr/>
        </p:nvPicPr>
        <p:blipFill>
          <a:blip r:embed="rId2" cstate="print"/>
          <a:srcRect/>
          <a:stretch>
            <a:fillRect/>
          </a:stretch>
        </p:blipFill>
        <p:spPr bwMode="auto">
          <a:xfrm>
            <a:off x="355601" y="2386014"/>
            <a:ext cx="11478684" cy="2085975"/>
          </a:xfrm>
          <a:prstGeom prst="rect">
            <a:avLst/>
          </a:prstGeom>
          <a:noFill/>
          <a:ln w="9525">
            <a:noFill/>
            <a:miter lim="800000"/>
            <a:headEnd/>
            <a:tailEnd/>
          </a:ln>
          <a:effectLst/>
        </p:spPr>
      </p:pic>
      <p:sp>
        <p:nvSpPr>
          <p:cNvPr id="49157" name="Rectangle 1"/>
          <p:cNvSpPr>
            <a:spLocks noChangeArrowheads="1"/>
          </p:cNvSpPr>
          <p:nvPr/>
        </p:nvSpPr>
        <p:spPr bwMode="auto">
          <a:xfrm>
            <a:off x="10668001" y="1905000"/>
            <a:ext cx="761747" cy="369332"/>
          </a:xfrm>
          <a:prstGeom prst="rect">
            <a:avLst/>
          </a:prstGeom>
          <a:noFill/>
          <a:ln w="254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l-GR" sz="1800" i="1" dirty="0" smtClean="0">
                <a:latin typeface="+mn-lt"/>
                <a:cs typeface="Arial" panose="020B0604020202020204" pitchFamily="34" charset="0"/>
              </a:rPr>
              <a:t>λ</a:t>
            </a:r>
            <a:r>
              <a:rPr lang="en-US" sz="1800" dirty="0" smtClean="0">
                <a:latin typeface="Arial" panose="020B0604020202020204" pitchFamily="34" charset="0"/>
                <a:cs typeface="Arial" panose="020B0604020202020204" pitchFamily="34" charset="0"/>
              </a:rPr>
              <a:t> = 6 </a:t>
            </a:r>
          </a:p>
        </p:txBody>
      </p:sp>
      <p:sp>
        <p:nvSpPr>
          <p:cNvPr id="45062" name="Rectangle 7"/>
          <p:cNvSpPr>
            <a:spLocks noChangeArrowheads="1"/>
          </p:cNvSpPr>
          <p:nvPr/>
        </p:nvSpPr>
        <p:spPr bwMode="auto">
          <a:xfrm>
            <a:off x="203200" y="4724400"/>
            <a:ext cx="750526" cy="369332"/>
          </a:xfrm>
          <a:prstGeom prst="rect">
            <a:avLst/>
          </a:prstGeom>
          <a:noFill/>
          <a:ln w="25400">
            <a:solidFill>
              <a:srgbClr val="FF0000"/>
            </a:solidFill>
            <a:miter lim="800000"/>
            <a:headEnd/>
            <a:tailEnd/>
          </a:ln>
        </p:spPr>
        <p:txBody>
          <a:bodyPr wrap="none">
            <a:spAutoFit/>
          </a:bodyPr>
          <a:lstStyle/>
          <a:p>
            <a:pPr eaLnBrk="1" hangingPunct="1"/>
            <a:r>
              <a:rPr lang="en-US" i="1"/>
              <a:t>x</a:t>
            </a:r>
            <a:r>
              <a:rPr lang="en-US"/>
              <a:t> = 4 </a:t>
            </a:r>
          </a:p>
        </p:txBody>
      </p:sp>
      <p:sp>
        <p:nvSpPr>
          <p:cNvPr id="3" name="Rectangle 2"/>
          <p:cNvSpPr/>
          <p:nvPr/>
        </p:nvSpPr>
        <p:spPr>
          <a:xfrm>
            <a:off x="508000" y="2667000"/>
            <a:ext cx="508000" cy="533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000"/>
          </a:p>
        </p:txBody>
      </p:sp>
      <p:sp>
        <p:nvSpPr>
          <p:cNvPr id="10" name="Oval 9"/>
          <p:cNvSpPr/>
          <p:nvPr/>
        </p:nvSpPr>
        <p:spPr>
          <a:xfrm>
            <a:off x="10790768" y="2933700"/>
            <a:ext cx="918633" cy="266700"/>
          </a:xfrm>
          <a:prstGeom prst="ellipse">
            <a:avLst/>
          </a:prstGeom>
          <a:noFill/>
          <a:ln w="2540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ectangle 10"/>
          <p:cNvSpPr/>
          <p:nvPr/>
        </p:nvSpPr>
        <p:spPr>
          <a:xfrm>
            <a:off x="10972800" y="2667000"/>
            <a:ext cx="508000" cy="228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000"/>
          </a:p>
        </p:txBody>
      </p:sp>
      <p:sp>
        <p:nvSpPr>
          <p:cNvPr id="49162" name="TextBox 11"/>
          <p:cNvSpPr txBox="1">
            <a:spLocks noChangeArrowheads="1"/>
          </p:cNvSpPr>
          <p:nvPr/>
        </p:nvSpPr>
        <p:spPr bwMode="auto">
          <a:xfrm>
            <a:off x="7416800" y="4648200"/>
            <a:ext cx="2743200" cy="1323439"/>
          </a:xfrm>
          <a:prstGeom prst="rect">
            <a:avLst/>
          </a:prstGeom>
          <a:noFill/>
          <a:ln w="25400">
            <a:solidFill>
              <a:srgbClr val="00B4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000" dirty="0" smtClean="0">
                <a:latin typeface="+mn-lt"/>
                <a:cs typeface="Arial" panose="020B0604020202020204" pitchFamily="34" charset="0"/>
              </a:rPr>
              <a:t>Example: </a:t>
            </a:r>
          </a:p>
          <a:p>
            <a:pPr eaLnBrk="1" hangingPunct="1">
              <a:lnSpc>
                <a:spcPct val="100000"/>
              </a:lnSpc>
              <a:spcBef>
                <a:spcPct val="0"/>
              </a:spcBef>
              <a:buFontTx/>
              <a:buNone/>
              <a:defRPr/>
            </a:pPr>
            <a:r>
              <a:rPr lang="en-US" sz="2000" dirty="0" smtClean="0">
                <a:latin typeface="+mn-lt"/>
                <a:cs typeface="Arial" panose="020B0604020202020204" pitchFamily="34" charset="0"/>
              </a:rPr>
              <a:t>For </a:t>
            </a:r>
            <a:r>
              <a:rPr lang="el-GR" sz="2000" i="1" dirty="0" smtClean="0">
                <a:latin typeface="+mn-lt"/>
                <a:cs typeface="Arial" panose="020B0604020202020204" pitchFamily="34" charset="0"/>
              </a:rPr>
              <a:t>λ</a:t>
            </a:r>
            <a:r>
              <a:rPr lang="en-US" sz="2000" dirty="0" smtClean="0">
                <a:latin typeface="+mn-lt"/>
                <a:cs typeface="Arial" panose="020B0604020202020204" pitchFamily="34" charset="0"/>
              </a:rPr>
              <a:t> = 6,</a:t>
            </a:r>
          </a:p>
          <a:p>
            <a:pPr eaLnBrk="1" hangingPunct="1">
              <a:lnSpc>
                <a:spcPct val="100000"/>
              </a:lnSpc>
              <a:spcBef>
                <a:spcPct val="0"/>
              </a:spcBef>
              <a:buFontTx/>
              <a:buNone/>
              <a:defRPr/>
            </a:pPr>
            <a:endParaRPr lang="en-US" sz="2000" i="1" dirty="0" smtClean="0">
              <a:latin typeface="+mn-lt"/>
              <a:cs typeface="Arial" panose="020B0604020202020204" pitchFamily="34" charset="0"/>
            </a:endParaRPr>
          </a:p>
          <a:p>
            <a:pPr eaLnBrk="1" hangingPunct="1">
              <a:lnSpc>
                <a:spcPct val="100000"/>
              </a:lnSpc>
              <a:spcBef>
                <a:spcPct val="0"/>
              </a:spcBef>
              <a:buFontTx/>
              <a:buNone/>
              <a:defRPr/>
            </a:pPr>
            <a:r>
              <a:rPr lang="en-US" sz="2000" i="1" dirty="0" smtClean="0">
                <a:latin typeface="+mn-lt"/>
                <a:cs typeface="Arial" panose="020B0604020202020204" pitchFamily="34" charset="0"/>
              </a:rPr>
              <a:t>P</a:t>
            </a:r>
            <a:r>
              <a:rPr lang="en-US" sz="2000" dirty="0" smtClean="0">
                <a:latin typeface="+mn-lt"/>
                <a:cs typeface="Arial" panose="020B0604020202020204" pitchFamily="34" charset="0"/>
              </a:rPr>
              <a:t>(</a:t>
            </a:r>
            <a:r>
              <a:rPr lang="en-US" sz="2000" i="1" dirty="0" smtClean="0">
                <a:latin typeface="+mn-lt"/>
                <a:cs typeface="Arial" panose="020B0604020202020204" pitchFamily="34" charset="0"/>
              </a:rPr>
              <a:t>x</a:t>
            </a:r>
            <a:r>
              <a:rPr lang="en-US" sz="2000" dirty="0" smtClean="0">
                <a:latin typeface="+mn-lt"/>
                <a:cs typeface="Arial" panose="020B0604020202020204" pitchFamily="34" charset="0"/>
              </a:rPr>
              <a:t> = 4) = 0.1339</a:t>
            </a:r>
          </a:p>
        </p:txBody>
      </p:sp>
      <p:cxnSp>
        <p:nvCxnSpPr>
          <p:cNvPr id="5" name="Straight Arrow Connector 4"/>
          <p:cNvCxnSpPr>
            <a:stCxn id="49157" idx="2"/>
            <a:endCxn id="11" idx="0"/>
          </p:cNvCxnSpPr>
          <p:nvPr/>
        </p:nvCxnSpPr>
        <p:spPr>
          <a:xfrm>
            <a:off x="11048875" y="2274332"/>
            <a:ext cx="177925" cy="3926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69901" y="3200400"/>
            <a:ext cx="139700" cy="15128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144000" y="3154364"/>
            <a:ext cx="1811867" cy="1493837"/>
          </a:xfrm>
          <a:prstGeom prst="straightConnector1">
            <a:avLst/>
          </a:prstGeom>
          <a:ln w="25400">
            <a:solidFill>
              <a:srgbClr val="00B4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6" name="Text Box 6"/>
          <p:cNvSpPr txBox="1">
            <a:spLocks noChangeArrowheads="1"/>
          </p:cNvSpPr>
          <p:nvPr/>
        </p:nvSpPr>
        <p:spPr bwMode="auto">
          <a:xfrm>
            <a:off x="406400" y="152400"/>
            <a:ext cx="11379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Discrete </a:t>
            </a:r>
            <a:r>
              <a:rPr lang="en-US" altLang="en-US" sz="3200" b="1" dirty="0">
                <a:solidFill>
                  <a:srgbClr val="00B050"/>
                </a:solidFill>
              </a:rPr>
              <a:t>Probability Models</a:t>
            </a:r>
          </a:p>
        </p:txBody>
      </p:sp>
      <p:sp>
        <p:nvSpPr>
          <p:cNvPr id="44037" name="Text Box 11"/>
          <p:cNvSpPr txBox="1">
            <a:spLocks noChangeArrowheads="1"/>
          </p:cNvSpPr>
          <p:nvPr/>
        </p:nvSpPr>
        <p:spPr bwMode="auto">
          <a:xfrm>
            <a:off x="451555" y="990601"/>
            <a:ext cx="11266311"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00B050"/>
                </a:solidFill>
                <a:latin typeface="+mn-lt"/>
              </a:rPr>
              <a:t>Example:</a:t>
            </a:r>
            <a:r>
              <a:rPr lang="en-US" altLang="en-US" b="1" dirty="0">
                <a:solidFill>
                  <a:srgbClr val="00B050"/>
                </a:solidFill>
                <a:latin typeface="+mn-lt"/>
              </a:rPr>
              <a:t> Web Visitors</a:t>
            </a:r>
          </a:p>
          <a:p>
            <a:pPr eaLnBrk="1" hangingPunct="1"/>
            <a:r>
              <a:rPr lang="en-US" altLang="en-US" dirty="0">
                <a:latin typeface="+mn-lt"/>
              </a:rPr>
              <a:t>A website manager has noticed that during evening hours, about 3 people per minute check out from their online shopping cart and make a purchase.  She believes that each purchase is independent of the others.</a:t>
            </a:r>
          </a:p>
          <a:p>
            <a:pPr eaLnBrk="1" hangingPunct="1"/>
            <a:r>
              <a:rPr lang="en-US" altLang="en-US" dirty="0">
                <a:latin typeface="+mn-lt"/>
              </a:rPr>
              <a:t>  </a:t>
            </a:r>
          </a:p>
          <a:p>
            <a:pPr eaLnBrk="1" hangingPunct="1"/>
            <a:r>
              <a:rPr lang="en-US" altLang="en-US" dirty="0">
                <a:latin typeface="+mn-lt"/>
              </a:rPr>
              <a:t>What probability model would be used to model the number of purchases per minute?</a:t>
            </a:r>
          </a:p>
          <a:p>
            <a:pPr eaLnBrk="1" hangingPunct="1"/>
            <a:r>
              <a:rPr lang="en-US" altLang="en-US" dirty="0">
                <a:latin typeface="+mn-lt"/>
              </a:rPr>
              <a:t>  </a:t>
            </a:r>
          </a:p>
          <a:p>
            <a:pPr eaLnBrk="1" hangingPunct="1"/>
            <a:r>
              <a:rPr lang="en-US" altLang="en-US" dirty="0">
                <a:latin typeface="+mn-lt"/>
              </a:rPr>
              <a:t>What is the probability that in any one minute at least one purchase is made?</a:t>
            </a:r>
          </a:p>
          <a:p>
            <a:pPr eaLnBrk="1" hangingPunct="1"/>
            <a:r>
              <a:rPr lang="en-US" altLang="en-US" dirty="0">
                <a:latin typeface="+mn-lt"/>
              </a:rPr>
              <a:t> </a:t>
            </a:r>
          </a:p>
          <a:p>
            <a:pPr eaLnBrk="1" hangingPunct="1"/>
            <a:r>
              <a:rPr lang="en-US" altLang="en-US" dirty="0">
                <a:latin typeface="+mn-lt"/>
              </a:rPr>
              <a:t>What is the probability that no one makes a purchase in the next 2 minutes?		</a:t>
            </a:r>
            <a:endParaRPr lang="en-US" altLang="en-US" dirty="0">
              <a:solidFill>
                <a:srgbClr val="5F2987"/>
              </a:solidFill>
              <a:latin typeface="+mn-lt"/>
            </a:endParaRPr>
          </a:p>
        </p:txBody>
      </p:sp>
    </p:spTree>
    <p:extLst>
      <p:ext uri="{BB962C8B-B14F-4D97-AF65-F5344CB8AC3E}">
        <p14:creationId xmlns:p14="http://schemas.microsoft.com/office/powerpoint/2010/main" xmlns="" val="3051492604"/>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2292"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2293" name="Text Box 6"/>
          <p:cNvSpPr txBox="1">
            <a:spLocks noChangeArrowheads="1"/>
          </p:cNvSpPr>
          <p:nvPr/>
        </p:nvSpPr>
        <p:spPr bwMode="auto">
          <a:xfrm>
            <a:off x="406400" y="152400"/>
            <a:ext cx="11379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Discrete </a:t>
            </a:r>
            <a:r>
              <a:rPr lang="en-US" altLang="en-US" sz="3200" b="1" dirty="0">
                <a:solidFill>
                  <a:srgbClr val="00B050"/>
                </a:solidFill>
              </a:rPr>
              <a:t>Probability Models</a:t>
            </a:r>
          </a:p>
        </p:txBody>
      </p:sp>
      <p:sp>
        <p:nvSpPr>
          <p:cNvPr id="12294" name="Text Box 11"/>
          <p:cNvSpPr txBox="1">
            <a:spLocks noChangeArrowheads="1"/>
          </p:cNvSpPr>
          <p:nvPr/>
        </p:nvSpPr>
        <p:spPr bwMode="auto">
          <a:xfrm>
            <a:off x="428978" y="990601"/>
            <a:ext cx="11435644"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00B050"/>
                </a:solidFill>
                <a:latin typeface="+mn-lt"/>
              </a:rPr>
              <a:t>Example</a:t>
            </a:r>
            <a:r>
              <a:rPr lang="en-US" altLang="en-US" b="1" dirty="0">
                <a:solidFill>
                  <a:srgbClr val="00B050"/>
                </a:solidFill>
                <a:latin typeface="+mn-lt"/>
              </a:rPr>
              <a:t> </a:t>
            </a:r>
            <a:r>
              <a:rPr lang="en-US" altLang="en-US" dirty="0">
                <a:solidFill>
                  <a:srgbClr val="00B050"/>
                </a:solidFill>
                <a:latin typeface="+mn-lt"/>
              </a:rPr>
              <a:t>(continued)</a:t>
            </a:r>
            <a:r>
              <a:rPr lang="en-US" altLang="en-US" b="1" dirty="0">
                <a:solidFill>
                  <a:srgbClr val="00B050"/>
                </a:solidFill>
                <a:latin typeface="+mn-lt"/>
              </a:rPr>
              <a:t>:</a:t>
            </a:r>
            <a:r>
              <a:rPr lang="en-US" altLang="en-US" dirty="0">
                <a:solidFill>
                  <a:srgbClr val="00B050"/>
                </a:solidFill>
                <a:latin typeface="+mn-lt"/>
              </a:rPr>
              <a:t> </a:t>
            </a:r>
            <a:r>
              <a:rPr lang="en-US" altLang="en-US" b="1" dirty="0">
                <a:solidFill>
                  <a:srgbClr val="00B050"/>
                </a:solidFill>
                <a:latin typeface="+mn-lt"/>
              </a:rPr>
              <a:t>Web Visitors</a:t>
            </a:r>
          </a:p>
          <a:p>
            <a:pPr eaLnBrk="1" hangingPunct="1"/>
            <a:endParaRPr lang="en-US" altLang="en-US" dirty="0">
              <a:latin typeface="+mn-lt"/>
            </a:endParaRPr>
          </a:p>
          <a:p>
            <a:pPr eaLnBrk="1" hangingPunct="1"/>
            <a:r>
              <a:rPr lang="en-US" altLang="en-US" dirty="0">
                <a:latin typeface="+mn-lt"/>
              </a:rPr>
              <a:t>What probability model would be used to model the number of purchases per minute?  </a:t>
            </a:r>
            <a:r>
              <a:rPr lang="en-US" altLang="en-US" dirty="0">
                <a:solidFill>
                  <a:srgbClr val="00B050"/>
                </a:solidFill>
                <a:latin typeface="+mn-lt"/>
              </a:rPr>
              <a:t>The Poisson</a:t>
            </a:r>
          </a:p>
          <a:p>
            <a:pPr eaLnBrk="1" hangingPunct="1"/>
            <a:endParaRPr lang="en-US" altLang="en-US" dirty="0">
              <a:latin typeface="+mn-lt"/>
            </a:endParaRPr>
          </a:p>
          <a:p>
            <a:pPr eaLnBrk="1" hangingPunct="1"/>
            <a:r>
              <a:rPr lang="en-US" altLang="en-US" dirty="0">
                <a:latin typeface="+mn-lt"/>
              </a:rPr>
              <a:t>What is the probability that in any one minute at least one purchase is made? </a:t>
            </a:r>
          </a:p>
          <a:p>
            <a:pPr eaLnBrk="1" hangingPunct="1"/>
            <a:r>
              <a:rPr lang="en-US" altLang="en-US" dirty="0">
                <a:latin typeface="+mn-lt"/>
              </a:rPr>
              <a:t>	</a:t>
            </a:r>
            <a:endParaRPr lang="en-US" altLang="en-US" dirty="0">
              <a:solidFill>
                <a:srgbClr val="5F2987"/>
              </a:solidFill>
              <a:latin typeface="+mn-lt"/>
            </a:endParaRPr>
          </a:p>
        </p:txBody>
      </p:sp>
      <p:graphicFrame>
        <p:nvGraphicFramePr>
          <p:cNvPr id="12290" name="Object 15"/>
          <p:cNvGraphicFramePr>
            <a:graphicFrameLocks noChangeAspect="1"/>
          </p:cNvGraphicFramePr>
          <p:nvPr/>
        </p:nvGraphicFramePr>
        <p:xfrm>
          <a:off x="2551724" y="3933826"/>
          <a:ext cx="6201508" cy="1439863"/>
        </p:xfrm>
        <a:graphic>
          <a:graphicData uri="http://schemas.openxmlformats.org/presentationml/2006/ole">
            <p:oleObj spid="_x0000_s117762" name="Equation" r:id="rId4" imgW="3937000" imgH="1219200" progId="">
              <p:embed/>
            </p:oleObj>
          </a:graphicData>
        </a:graphic>
      </p:graphicFrame>
    </p:spTree>
    <p:extLst>
      <p:ext uri="{BB962C8B-B14F-4D97-AF65-F5344CB8AC3E}">
        <p14:creationId xmlns:p14="http://schemas.microsoft.com/office/powerpoint/2010/main" xmlns="" val="492927796"/>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316"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317" name="Text Box 6"/>
          <p:cNvSpPr txBox="1">
            <a:spLocks noChangeArrowheads="1"/>
          </p:cNvSpPr>
          <p:nvPr/>
        </p:nvSpPr>
        <p:spPr bwMode="auto">
          <a:xfrm>
            <a:off x="406400" y="152400"/>
            <a:ext cx="11379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00B050"/>
                </a:solidFill>
              </a:rPr>
              <a:t>Discrete </a:t>
            </a:r>
            <a:r>
              <a:rPr lang="en-US" altLang="en-US" sz="3200" b="1" dirty="0">
                <a:solidFill>
                  <a:srgbClr val="00B050"/>
                </a:solidFill>
              </a:rPr>
              <a:t>Probability Models</a:t>
            </a:r>
          </a:p>
        </p:txBody>
      </p:sp>
      <p:sp>
        <p:nvSpPr>
          <p:cNvPr id="13318" name="Text Box 11"/>
          <p:cNvSpPr txBox="1">
            <a:spLocks noChangeArrowheads="1"/>
          </p:cNvSpPr>
          <p:nvPr/>
        </p:nvSpPr>
        <p:spPr bwMode="auto">
          <a:xfrm>
            <a:off x="711200" y="990600"/>
            <a:ext cx="10464800" cy="157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00B050"/>
                </a:solidFill>
                <a:latin typeface="+mn-lt"/>
              </a:rPr>
              <a:t>Example</a:t>
            </a:r>
            <a:r>
              <a:rPr lang="en-US" altLang="en-US" b="1" dirty="0">
                <a:solidFill>
                  <a:srgbClr val="00B050"/>
                </a:solidFill>
                <a:latin typeface="+mn-lt"/>
              </a:rPr>
              <a:t> </a:t>
            </a:r>
            <a:r>
              <a:rPr lang="en-US" altLang="en-US" dirty="0">
                <a:solidFill>
                  <a:srgbClr val="00B050"/>
                </a:solidFill>
                <a:latin typeface="+mn-lt"/>
              </a:rPr>
              <a:t>(continued)</a:t>
            </a:r>
            <a:r>
              <a:rPr lang="en-US" altLang="en-US" b="1" dirty="0">
                <a:solidFill>
                  <a:srgbClr val="00B050"/>
                </a:solidFill>
                <a:latin typeface="+mn-lt"/>
              </a:rPr>
              <a:t>:</a:t>
            </a:r>
            <a:r>
              <a:rPr lang="en-US" altLang="en-US" dirty="0">
                <a:solidFill>
                  <a:srgbClr val="00B050"/>
                </a:solidFill>
                <a:latin typeface="+mn-lt"/>
              </a:rPr>
              <a:t> </a:t>
            </a:r>
            <a:r>
              <a:rPr lang="en-US" altLang="en-US" b="1" dirty="0">
                <a:solidFill>
                  <a:srgbClr val="00B050"/>
                </a:solidFill>
                <a:latin typeface="+mn-lt"/>
              </a:rPr>
              <a:t>Web Visitors</a:t>
            </a:r>
          </a:p>
          <a:p>
            <a:pPr eaLnBrk="1" hangingPunct="1"/>
            <a:endParaRPr lang="en-US" altLang="en-US" dirty="0">
              <a:latin typeface="+mn-lt"/>
            </a:endParaRPr>
          </a:p>
          <a:p>
            <a:pPr eaLnBrk="1" hangingPunct="1"/>
            <a:r>
              <a:rPr lang="en-US" altLang="en-US" dirty="0">
                <a:latin typeface="+mn-lt"/>
              </a:rPr>
              <a:t>What is the probability that no one makes a purchase in the next 2 minutes?		</a:t>
            </a:r>
            <a:endParaRPr lang="en-US" altLang="en-US" dirty="0">
              <a:solidFill>
                <a:srgbClr val="5F2987"/>
              </a:solidFill>
              <a:latin typeface="+mn-lt"/>
            </a:endParaRPr>
          </a:p>
        </p:txBody>
      </p:sp>
      <p:graphicFrame>
        <p:nvGraphicFramePr>
          <p:cNvPr id="13314" name="Object 15"/>
          <p:cNvGraphicFramePr>
            <a:graphicFrameLocks noChangeAspect="1"/>
          </p:cNvGraphicFramePr>
          <p:nvPr/>
        </p:nvGraphicFramePr>
        <p:xfrm>
          <a:off x="1486878" y="2924175"/>
          <a:ext cx="7678615" cy="1296988"/>
        </p:xfrm>
        <a:graphic>
          <a:graphicData uri="http://schemas.openxmlformats.org/presentationml/2006/ole">
            <p:oleObj spid="_x0000_s118786" name="Equation" r:id="rId4" imgW="3441700" imgH="774700" progId="">
              <p:embed/>
            </p:oleObj>
          </a:graphicData>
        </a:graphic>
      </p:graphicFrame>
    </p:spTree>
    <p:extLst>
      <p:ext uri="{BB962C8B-B14F-4D97-AF65-F5344CB8AC3E}">
        <p14:creationId xmlns:p14="http://schemas.microsoft.com/office/powerpoint/2010/main" xmlns="" val="2879724407"/>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Using Poisson Distributions to Approximate Binomial Distributions</a:t>
            </a:r>
          </a:p>
        </p:txBody>
      </p:sp>
      <p:sp>
        <p:nvSpPr>
          <p:cNvPr id="49155" name="Content Placeholder 2"/>
          <p:cNvSpPr>
            <a:spLocks noGrp="1"/>
          </p:cNvSpPr>
          <p:nvPr>
            <p:ph idx="1"/>
          </p:nvPr>
        </p:nvSpPr>
        <p:spPr>
          <a:xfrm>
            <a:off x="417689" y="1433689"/>
            <a:ext cx="11085689" cy="4607673"/>
          </a:xfrm>
        </p:spPr>
        <p:txBody>
          <a:bodyPr>
            <a:normAutofit/>
          </a:bodyPr>
          <a:lstStyle/>
          <a:p>
            <a:pPr>
              <a:spcBef>
                <a:spcPts val="1800"/>
              </a:spcBef>
              <a:buNone/>
            </a:pPr>
            <a:r>
              <a:rPr lang="en-US" sz="2400" dirty="0" smtClean="0">
                <a:solidFill>
                  <a:schemeClr val="tx1"/>
                </a:solidFill>
              </a:rPr>
              <a:t>Binomial probabilities can be calculated using the Poisson distribution when the following conditions are present:</a:t>
            </a:r>
          </a:p>
          <a:p>
            <a:pPr lvl="1">
              <a:spcBef>
                <a:spcPts val="1800"/>
              </a:spcBef>
            </a:pPr>
            <a:r>
              <a:rPr lang="en-US" sz="2400" dirty="0" smtClean="0">
                <a:solidFill>
                  <a:schemeClr val="tx1"/>
                </a:solidFill>
              </a:rPr>
              <a:t>When the number of trials, </a:t>
            </a:r>
            <a:r>
              <a:rPr lang="en-US" sz="2400" i="1" dirty="0" smtClean="0">
                <a:solidFill>
                  <a:schemeClr val="tx1"/>
                </a:solidFill>
              </a:rPr>
              <a:t>n</a:t>
            </a:r>
            <a:r>
              <a:rPr lang="en-US" sz="2400" dirty="0" smtClean="0">
                <a:solidFill>
                  <a:schemeClr val="tx1"/>
                </a:solidFill>
              </a:rPr>
              <a:t>, is greater than or equal to 20</a:t>
            </a:r>
          </a:p>
          <a:p>
            <a:pPr>
              <a:spcBef>
                <a:spcPts val="1800"/>
              </a:spcBef>
              <a:buFontTx/>
              <a:buNone/>
            </a:pPr>
            <a:r>
              <a:rPr lang="en-US" sz="2400" dirty="0" smtClean="0">
                <a:solidFill>
                  <a:schemeClr val="tx1"/>
                </a:solidFill>
              </a:rPr>
              <a:t>     and</a:t>
            </a:r>
          </a:p>
          <a:p>
            <a:pPr lvl="1">
              <a:spcBef>
                <a:spcPts val="1800"/>
              </a:spcBef>
            </a:pPr>
            <a:r>
              <a:rPr lang="en-US" sz="2400" dirty="0" smtClean="0">
                <a:solidFill>
                  <a:schemeClr val="tx1"/>
                </a:solidFill>
              </a:rPr>
              <a:t>When the probability of a success, </a:t>
            </a:r>
            <a:r>
              <a:rPr lang="en-US" sz="2400" i="1" dirty="0" smtClean="0">
                <a:solidFill>
                  <a:schemeClr val="tx1"/>
                </a:solidFill>
              </a:rPr>
              <a:t>p</a:t>
            </a:r>
            <a:r>
              <a:rPr lang="en-US" sz="2400" dirty="0" smtClean="0">
                <a:solidFill>
                  <a:schemeClr val="tx1"/>
                </a:solidFill>
              </a:rPr>
              <a:t>, is less than or equal to 0.05</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Using Poisson Distributions to Approximate Binomial Distributions</a:t>
            </a:r>
          </a:p>
        </p:txBody>
      </p:sp>
      <p:sp>
        <p:nvSpPr>
          <p:cNvPr id="49154" name="Content Placeholder 2"/>
          <p:cNvSpPr>
            <a:spLocks noGrp="1"/>
          </p:cNvSpPr>
          <p:nvPr>
            <p:ph idx="1"/>
          </p:nvPr>
        </p:nvSpPr>
        <p:spPr>
          <a:xfrm>
            <a:off x="677333" y="1354667"/>
            <a:ext cx="10769599" cy="4686695"/>
          </a:xfrm>
        </p:spPr>
        <p:txBody>
          <a:bodyPr>
            <a:noAutofit/>
          </a:bodyPr>
          <a:lstStyle/>
          <a:p>
            <a:pPr>
              <a:buFont typeface="Arial" panose="020B0604020202020204" pitchFamily="34" charset="0"/>
              <a:buNone/>
              <a:defRPr/>
            </a:pPr>
            <a:r>
              <a:rPr lang="en-US" sz="2400" dirty="0" smtClean="0">
                <a:solidFill>
                  <a:schemeClr val="tx1"/>
                </a:solidFill>
              </a:rPr>
              <a:t>Formula for Using the Poisson Equation to Calculate Binomial Probabilities</a:t>
            </a:r>
          </a:p>
          <a:p>
            <a:pPr>
              <a:buFont typeface="Arial" panose="020B0604020202020204" pitchFamily="34" charset="0"/>
              <a:buNone/>
              <a:defRPr/>
            </a:pPr>
            <a:endParaRPr lang="en-US" sz="2400" dirty="0" smtClean="0">
              <a:solidFill>
                <a:schemeClr val="tx1"/>
              </a:solidFill>
            </a:endParaRPr>
          </a:p>
          <a:p>
            <a:pPr>
              <a:buFont typeface="Arial" panose="020B0604020202020204" pitchFamily="34" charset="0"/>
              <a:buNone/>
              <a:defRPr/>
            </a:pPr>
            <a:endParaRPr lang="en-US" sz="2400" dirty="0" smtClean="0">
              <a:solidFill>
                <a:schemeClr val="tx1"/>
              </a:solidFill>
            </a:endParaRPr>
          </a:p>
          <a:p>
            <a:pPr>
              <a:buFont typeface="Arial" panose="020B0604020202020204" pitchFamily="34" charset="0"/>
              <a:buNone/>
              <a:defRPr/>
            </a:pPr>
            <a:endParaRPr lang="en-US" sz="2400" dirty="0" smtClean="0">
              <a:solidFill>
                <a:schemeClr val="tx1"/>
              </a:solidFill>
            </a:endParaRPr>
          </a:p>
          <a:p>
            <a:pPr lvl="1">
              <a:buNone/>
              <a:defRPr/>
            </a:pPr>
            <a:endParaRPr lang="en-US" sz="2400" dirty="0" smtClean="0">
              <a:solidFill>
                <a:schemeClr val="tx1"/>
              </a:solidFill>
            </a:endParaRPr>
          </a:p>
          <a:p>
            <a:pPr>
              <a:buNone/>
              <a:defRPr/>
            </a:pPr>
            <a:r>
              <a:rPr lang="en-US" sz="2600" dirty="0" smtClean="0">
                <a:solidFill>
                  <a:schemeClr val="tx1"/>
                </a:solidFill>
              </a:rPr>
              <a:t>This approximation to the binomial is very close when the number of </a:t>
            </a:r>
          </a:p>
          <a:p>
            <a:pPr>
              <a:buNone/>
              <a:defRPr/>
            </a:pPr>
            <a:r>
              <a:rPr lang="en-US" sz="2600" dirty="0" smtClean="0">
                <a:solidFill>
                  <a:schemeClr val="tx1"/>
                </a:solidFill>
              </a:rPr>
              <a:t>trials is large and the probability of success per trial is low, and can be </a:t>
            </a:r>
          </a:p>
          <a:p>
            <a:pPr>
              <a:buNone/>
              <a:defRPr/>
            </a:pPr>
            <a:r>
              <a:rPr lang="en-US" sz="2600" dirty="0" smtClean="0">
                <a:solidFill>
                  <a:schemeClr val="tx1"/>
                </a:solidFill>
              </a:rPr>
              <a:t>easier to calculate by hand than the binomial formula</a:t>
            </a:r>
          </a:p>
        </p:txBody>
      </p:sp>
      <p:graphicFrame>
        <p:nvGraphicFramePr>
          <p:cNvPr id="50180" name="Object 1"/>
          <p:cNvGraphicFramePr>
            <a:graphicFrameLocks noChangeAspect="1"/>
          </p:cNvGraphicFramePr>
          <p:nvPr/>
        </p:nvGraphicFramePr>
        <p:xfrm>
          <a:off x="1490133" y="2418645"/>
          <a:ext cx="7241117" cy="960438"/>
        </p:xfrm>
        <a:graphic>
          <a:graphicData uri="http://schemas.openxmlformats.org/presentationml/2006/ole">
            <p:oleObj spid="_x0000_s119810" name="Equation" r:id="rId3" imgW="2374900" imgH="419100" progId="">
              <p:embed/>
            </p:oleObj>
          </a:graphicData>
        </a:graphic>
      </p:graphicFrame>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Example: Using the Poisson Distribution to Approximate the Binomial Distribution</a:t>
            </a:r>
          </a:p>
        </p:txBody>
      </p:sp>
      <p:sp>
        <p:nvSpPr>
          <p:cNvPr id="51203" name="Content Placeholder 2"/>
          <p:cNvSpPr>
            <a:spLocks noGrp="1"/>
          </p:cNvSpPr>
          <p:nvPr>
            <p:ph idx="1"/>
          </p:nvPr>
        </p:nvSpPr>
        <p:spPr>
          <a:xfrm>
            <a:off x="677333" y="1196623"/>
            <a:ext cx="11277599" cy="4844740"/>
          </a:xfrm>
        </p:spPr>
        <p:txBody>
          <a:bodyPr>
            <a:normAutofit/>
          </a:bodyPr>
          <a:lstStyle/>
          <a:p>
            <a:pPr>
              <a:buNone/>
            </a:pPr>
            <a:r>
              <a:rPr lang="en-US" sz="2400" b="1" dirty="0" smtClean="0">
                <a:solidFill>
                  <a:schemeClr val="tx1"/>
                </a:solidFill>
              </a:rPr>
              <a:t>Example:</a:t>
            </a:r>
            <a:r>
              <a:rPr lang="en-US" sz="2400" dirty="0" smtClean="0">
                <a:solidFill>
                  <a:schemeClr val="tx1"/>
                </a:solidFill>
              </a:rPr>
              <a:t> 3% of the workers in a large factory are absent each day. From a random sample of 60 workers, what is the probability that exactly 1 worker is absent?</a:t>
            </a:r>
          </a:p>
          <a:p>
            <a:endParaRPr lang="en-US" sz="2400" dirty="0" smtClean="0">
              <a:solidFill>
                <a:schemeClr val="tx1"/>
              </a:solidFill>
            </a:endParaRPr>
          </a:p>
          <a:p>
            <a:pPr>
              <a:buNone/>
            </a:pPr>
            <a:r>
              <a:rPr lang="en-US" sz="2400" u="sng" dirty="0" smtClean="0">
                <a:solidFill>
                  <a:schemeClr val="tx1"/>
                </a:solidFill>
              </a:rPr>
              <a:t>Binomial distribution answer</a:t>
            </a:r>
            <a:r>
              <a:rPr lang="en-US" sz="2400" dirty="0" smtClean="0">
                <a:solidFill>
                  <a:schemeClr val="tx1"/>
                </a:solidFill>
              </a:rPr>
              <a:t>, with </a:t>
            </a:r>
            <a:r>
              <a:rPr lang="en-US" sz="2400" i="1" dirty="0" smtClean="0">
                <a:solidFill>
                  <a:schemeClr val="tx1"/>
                </a:solidFill>
              </a:rPr>
              <a:t>n</a:t>
            </a:r>
            <a:r>
              <a:rPr lang="en-US" sz="2400" dirty="0" smtClean="0">
                <a:solidFill>
                  <a:schemeClr val="tx1"/>
                </a:solidFill>
              </a:rPr>
              <a:t> = 60, </a:t>
            </a:r>
            <a:r>
              <a:rPr lang="en-US" sz="2400" i="1" dirty="0" smtClean="0">
                <a:solidFill>
                  <a:schemeClr val="tx1"/>
                </a:solidFill>
              </a:rPr>
              <a:t>p</a:t>
            </a:r>
            <a:r>
              <a:rPr lang="en-US" sz="2400" dirty="0" smtClean="0">
                <a:solidFill>
                  <a:schemeClr val="tx1"/>
                </a:solidFill>
              </a:rPr>
              <a:t> = .03, and </a:t>
            </a:r>
            <a:r>
              <a:rPr lang="en-US" sz="2400" i="1" dirty="0" smtClean="0">
                <a:solidFill>
                  <a:schemeClr val="tx1"/>
                </a:solidFill>
              </a:rPr>
              <a:t>x</a:t>
            </a:r>
            <a:r>
              <a:rPr lang="en-US" sz="2400" dirty="0" smtClean="0">
                <a:solidFill>
                  <a:schemeClr val="tx1"/>
                </a:solidFill>
              </a:rPr>
              <a:t> = 1:</a:t>
            </a:r>
          </a:p>
          <a:p>
            <a:endParaRPr lang="en-US" sz="2400" dirty="0" smtClean="0">
              <a:solidFill>
                <a:schemeClr val="tx1"/>
              </a:solidFill>
            </a:endParaRPr>
          </a:p>
        </p:txBody>
      </p:sp>
      <p:graphicFrame>
        <p:nvGraphicFramePr>
          <p:cNvPr id="51204" name="Object 2"/>
          <p:cNvGraphicFramePr>
            <a:graphicFrameLocks noChangeAspect="1"/>
          </p:cNvGraphicFramePr>
          <p:nvPr/>
        </p:nvGraphicFramePr>
        <p:xfrm>
          <a:off x="512233" y="4074762"/>
          <a:ext cx="11679767" cy="1157287"/>
        </p:xfrm>
        <a:graphic>
          <a:graphicData uri="http://schemas.openxmlformats.org/presentationml/2006/ole">
            <p:oleObj spid="_x0000_s120834" name="Equation" r:id="rId3" imgW="4432300" imgH="584200" progId="">
              <p:embed/>
            </p:oleObj>
          </a:graphicData>
        </a:graphic>
      </p:graphicFrame>
      <p:sp>
        <p:nvSpPr>
          <p:cNvPr id="6" name="Oval 5"/>
          <p:cNvSpPr/>
          <p:nvPr/>
        </p:nvSpPr>
        <p:spPr>
          <a:xfrm>
            <a:off x="8240889" y="4749800"/>
            <a:ext cx="1625600" cy="5334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Example: Using the Poisson Distribution to Approximate the Binomial Distribution</a:t>
            </a:r>
          </a:p>
        </p:txBody>
      </p:sp>
      <p:sp>
        <p:nvSpPr>
          <p:cNvPr id="52227" name="Content Placeholder 2"/>
          <p:cNvSpPr>
            <a:spLocks noGrp="1"/>
          </p:cNvSpPr>
          <p:nvPr>
            <p:ph idx="1"/>
          </p:nvPr>
        </p:nvSpPr>
        <p:spPr>
          <a:xfrm>
            <a:off x="677334" y="1264357"/>
            <a:ext cx="11051822" cy="4777006"/>
          </a:xfrm>
        </p:spPr>
        <p:txBody>
          <a:bodyPr>
            <a:noAutofit/>
          </a:bodyPr>
          <a:lstStyle/>
          <a:p>
            <a:pPr>
              <a:buNone/>
            </a:pPr>
            <a:r>
              <a:rPr lang="en-US" sz="2400" b="1" dirty="0" smtClean="0">
                <a:solidFill>
                  <a:schemeClr val="tx1"/>
                </a:solidFill>
              </a:rPr>
              <a:t>Example:</a:t>
            </a:r>
            <a:r>
              <a:rPr lang="en-US" sz="2400" dirty="0" smtClean="0">
                <a:solidFill>
                  <a:schemeClr val="tx1"/>
                </a:solidFill>
              </a:rPr>
              <a:t> 3% of the workers in a large factory are absent each day. From a random sample of 60 workers, what is the probability that exactly 1 worker is absent?</a:t>
            </a:r>
          </a:p>
          <a:p>
            <a:endParaRPr lang="en-US" sz="2400" dirty="0" smtClean="0">
              <a:solidFill>
                <a:schemeClr val="tx1"/>
              </a:solidFill>
            </a:endParaRPr>
          </a:p>
          <a:p>
            <a:r>
              <a:rPr lang="en-US" sz="2400" dirty="0" smtClean="0">
                <a:solidFill>
                  <a:schemeClr val="tx1"/>
                </a:solidFill>
              </a:rPr>
              <a:t>he </a:t>
            </a:r>
            <a:r>
              <a:rPr lang="en-US" sz="2400" u="sng" dirty="0" smtClean="0">
                <a:solidFill>
                  <a:schemeClr val="tx1"/>
                </a:solidFill>
              </a:rPr>
              <a:t>Poisson distribution approximation</a:t>
            </a:r>
            <a:r>
              <a:rPr lang="en-US" sz="2400" dirty="0" smtClean="0">
                <a:solidFill>
                  <a:schemeClr val="tx1"/>
                </a:solidFill>
              </a:rPr>
              <a:t> can be used since the conditions for the approximation are met:</a:t>
            </a:r>
          </a:p>
          <a:p>
            <a:pPr lvl="1">
              <a:spcBef>
                <a:spcPts val="1800"/>
              </a:spcBef>
            </a:pPr>
            <a:r>
              <a:rPr lang="en-US" sz="2400" dirty="0" smtClean="0">
                <a:solidFill>
                  <a:schemeClr val="tx1"/>
                </a:solidFill>
              </a:rPr>
              <a:t>The number of trials is </a:t>
            </a:r>
            <a:r>
              <a:rPr lang="en-US" sz="2400" i="1" dirty="0" smtClean="0">
                <a:solidFill>
                  <a:schemeClr val="tx1"/>
                </a:solidFill>
              </a:rPr>
              <a:t>n </a:t>
            </a:r>
            <a:r>
              <a:rPr lang="en-US" sz="2400" dirty="0" smtClean="0">
                <a:solidFill>
                  <a:schemeClr val="tx1"/>
                </a:solidFill>
              </a:rPr>
              <a:t>= 60, which is greater than or equal to 20</a:t>
            </a:r>
          </a:p>
          <a:p>
            <a:pPr lvl="1">
              <a:spcBef>
                <a:spcPts val="1800"/>
              </a:spcBef>
            </a:pPr>
            <a:r>
              <a:rPr lang="en-US" sz="2400" dirty="0" smtClean="0">
                <a:solidFill>
                  <a:schemeClr val="tx1"/>
                </a:solidFill>
              </a:rPr>
              <a:t>The probability of a success is </a:t>
            </a:r>
            <a:r>
              <a:rPr lang="en-US" sz="2400" i="1" dirty="0" smtClean="0">
                <a:solidFill>
                  <a:schemeClr val="tx1"/>
                </a:solidFill>
              </a:rPr>
              <a:t>p </a:t>
            </a:r>
            <a:r>
              <a:rPr lang="en-US" sz="2400" dirty="0" smtClean="0">
                <a:solidFill>
                  <a:schemeClr val="tx1"/>
                </a:solidFill>
              </a:rPr>
              <a:t>= 0.03, which is less than or equal to 0.05</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Example: Using the Poisson Distribution to Approximate the Binomial Distribution</a:t>
            </a:r>
          </a:p>
        </p:txBody>
      </p:sp>
      <p:sp>
        <p:nvSpPr>
          <p:cNvPr id="53251" name="Content Placeholder 2"/>
          <p:cNvSpPr>
            <a:spLocks noGrp="1"/>
          </p:cNvSpPr>
          <p:nvPr>
            <p:ph idx="1"/>
          </p:nvPr>
        </p:nvSpPr>
        <p:spPr>
          <a:xfrm>
            <a:off x="677334" y="1411111"/>
            <a:ext cx="11356622" cy="4630251"/>
          </a:xfrm>
        </p:spPr>
        <p:txBody>
          <a:bodyPr>
            <a:normAutofit/>
          </a:bodyPr>
          <a:lstStyle/>
          <a:p>
            <a:pPr>
              <a:buNone/>
            </a:pPr>
            <a:r>
              <a:rPr lang="en-US" sz="2400" b="1" dirty="0" smtClean="0">
                <a:solidFill>
                  <a:schemeClr val="tx1"/>
                </a:solidFill>
              </a:rPr>
              <a:t>Example:</a:t>
            </a:r>
            <a:r>
              <a:rPr lang="en-US" sz="2400" dirty="0" smtClean="0">
                <a:solidFill>
                  <a:schemeClr val="tx1"/>
                </a:solidFill>
              </a:rPr>
              <a:t> 3% of the workers in a large factory are absent each day. From a random sample of 60 workers, what is the probability that exactly 1 worker is absent?</a:t>
            </a:r>
          </a:p>
          <a:p>
            <a:endParaRPr lang="en-US" sz="2400" dirty="0" smtClean="0">
              <a:solidFill>
                <a:schemeClr val="tx1"/>
              </a:solidFill>
            </a:endParaRPr>
          </a:p>
          <a:p>
            <a:r>
              <a:rPr lang="en-US" sz="2400" u="sng" dirty="0" smtClean="0">
                <a:solidFill>
                  <a:schemeClr val="tx1"/>
                </a:solidFill>
              </a:rPr>
              <a:t>Poisson distribution approximation</a:t>
            </a:r>
            <a:r>
              <a:rPr lang="en-US" sz="2400" dirty="0" smtClean="0">
                <a:solidFill>
                  <a:schemeClr val="tx1"/>
                </a:solidFill>
              </a:rPr>
              <a:t>, with </a:t>
            </a:r>
          </a:p>
          <a:p>
            <a:pPr>
              <a:spcBef>
                <a:spcPct val="0"/>
              </a:spcBef>
            </a:pPr>
            <a:r>
              <a:rPr lang="en-US" sz="2400" i="1" dirty="0" smtClean="0">
                <a:solidFill>
                  <a:schemeClr val="tx1"/>
                </a:solidFill>
              </a:rPr>
              <a:t>	</a:t>
            </a:r>
            <a:r>
              <a:rPr lang="en-US" sz="2400" i="1" dirty="0" err="1" smtClean="0">
                <a:solidFill>
                  <a:schemeClr val="tx1"/>
                </a:solidFill>
              </a:rPr>
              <a:t>np</a:t>
            </a:r>
            <a:r>
              <a:rPr lang="en-US" sz="2400" dirty="0" smtClean="0">
                <a:solidFill>
                  <a:schemeClr val="tx1"/>
                </a:solidFill>
              </a:rPr>
              <a:t> = (60)(.03) = 1.8 :</a:t>
            </a:r>
          </a:p>
          <a:p>
            <a:endParaRPr lang="en-US" sz="2400" dirty="0" smtClean="0">
              <a:solidFill>
                <a:schemeClr val="tx1"/>
              </a:solidFill>
            </a:endParaRPr>
          </a:p>
        </p:txBody>
      </p:sp>
      <p:graphicFrame>
        <p:nvGraphicFramePr>
          <p:cNvPr id="53252" name="Object 1"/>
          <p:cNvGraphicFramePr>
            <a:graphicFrameLocks noChangeAspect="1"/>
          </p:cNvGraphicFramePr>
          <p:nvPr/>
        </p:nvGraphicFramePr>
        <p:xfrm>
          <a:off x="812800" y="4364038"/>
          <a:ext cx="9042400" cy="1835150"/>
        </p:xfrm>
        <a:graphic>
          <a:graphicData uri="http://schemas.openxmlformats.org/presentationml/2006/ole">
            <p:oleObj spid="_x0000_s121858" name="Equation" r:id="rId3" imgW="3429000" imgH="927100" progId="">
              <p:embed/>
            </p:oleObj>
          </a:graphicData>
        </a:graphic>
      </p:graphicFrame>
      <p:sp>
        <p:nvSpPr>
          <p:cNvPr id="5" name="Oval 4"/>
          <p:cNvSpPr/>
          <p:nvPr/>
        </p:nvSpPr>
        <p:spPr>
          <a:xfrm>
            <a:off x="8432801" y="5534026"/>
            <a:ext cx="1460500" cy="57626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3254" name="TextBox 1"/>
          <p:cNvSpPr txBox="1">
            <a:spLocks noChangeArrowheads="1"/>
          </p:cNvSpPr>
          <p:nvPr/>
        </p:nvSpPr>
        <p:spPr bwMode="auto">
          <a:xfrm>
            <a:off x="10160001" y="4910138"/>
            <a:ext cx="1809751" cy="923330"/>
          </a:xfrm>
          <a:prstGeom prst="rect">
            <a:avLst/>
          </a:prstGeom>
          <a:noFill/>
          <a:ln w="9525">
            <a:solidFill>
              <a:schemeClr val="tx1"/>
            </a:solidFill>
            <a:miter lim="800000"/>
            <a:headEnd/>
            <a:tailEnd/>
          </a:ln>
        </p:spPr>
        <p:txBody>
          <a:bodyPr>
            <a:spAutoFit/>
          </a:bodyPr>
          <a:lstStyle/>
          <a:p>
            <a:r>
              <a:rPr lang="en-US"/>
              <a:t>Compare to Binomial value of 0.2984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t>Types of Variables</a:t>
            </a:r>
            <a:endParaRPr lang="en-US" sz="2800" b="1" dirty="0" smtClean="0">
              <a:solidFill>
                <a:srgbClr val="00B050"/>
              </a:solidFill>
            </a:endParaRPr>
          </a:p>
        </p:txBody>
      </p:sp>
      <p:sp>
        <p:nvSpPr>
          <p:cNvPr id="6147" name="Content Placeholder 2"/>
          <p:cNvSpPr>
            <a:spLocks noGrp="1"/>
          </p:cNvSpPr>
          <p:nvPr>
            <p:ph idx="1"/>
          </p:nvPr>
        </p:nvSpPr>
        <p:spPr>
          <a:xfrm>
            <a:off x="180622" y="936978"/>
            <a:ext cx="11808178" cy="5587999"/>
          </a:xfrm>
        </p:spPr>
        <p:txBody>
          <a:bodyPr>
            <a:normAutofit/>
          </a:bodyPr>
          <a:lstStyle/>
          <a:p>
            <a:r>
              <a:rPr lang="en-US" altLang="en-US" sz="2400" dirty="0" smtClean="0"/>
              <a:t>When a variable names categories and answers questions   about how cases fall into those categories, it is called </a:t>
            </a:r>
            <a:r>
              <a:rPr lang="en-US" altLang="en-US" sz="2400" dirty="0" smtClean="0">
                <a:solidFill>
                  <a:srgbClr val="00B050"/>
                </a:solidFill>
              </a:rPr>
              <a:t>a </a:t>
            </a:r>
            <a:r>
              <a:rPr lang="en-US" altLang="en-US" sz="2400" i="1" dirty="0" smtClean="0">
                <a:solidFill>
                  <a:srgbClr val="00B050"/>
                </a:solidFill>
              </a:rPr>
              <a:t>categorical </a:t>
            </a:r>
            <a:r>
              <a:rPr lang="en-US" altLang="en-US" sz="2400" dirty="0" smtClean="0"/>
              <a:t>or</a:t>
            </a:r>
            <a:r>
              <a:rPr lang="en-US" altLang="en-US" sz="2400" i="1" dirty="0" smtClean="0">
                <a:solidFill>
                  <a:srgbClr val="336699"/>
                </a:solidFill>
              </a:rPr>
              <a:t> </a:t>
            </a:r>
            <a:r>
              <a:rPr lang="en-US" altLang="en-US" sz="2400" i="1" dirty="0" smtClean="0">
                <a:solidFill>
                  <a:srgbClr val="00B050"/>
                </a:solidFill>
              </a:rPr>
              <a:t>qualitative variable</a:t>
            </a:r>
            <a:r>
              <a:rPr lang="en-US" altLang="en-US" sz="2400" dirty="0" smtClean="0">
                <a:solidFill>
                  <a:srgbClr val="00B050"/>
                </a:solidFill>
              </a:rPr>
              <a:t>.</a:t>
            </a:r>
          </a:p>
          <a:p>
            <a:endParaRPr lang="en-US" altLang="en-US" sz="2400" dirty="0" smtClean="0"/>
          </a:p>
          <a:p>
            <a:r>
              <a:rPr lang="en-US" altLang="en-US" sz="2400" dirty="0" smtClean="0"/>
              <a:t>When a variable has measured numerical values with </a:t>
            </a:r>
            <a:r>
              <a:rPr lang="en-US" altLang="en-US" sz="2400" i="1" dirty="0" smtClean="0">
                <a:solidFill>
                  <a:srgbClr val="00B050"/>
                </a:solidFill>
              </a:rPr>
              <a:t>units</a:t>
            </a:r>
            <a:r>
              <a:rPr lang="en-US" altLang="en-US" sz="2400" dirty="0" smtClean="0">
                <a:solidFill>
                  <a:srgbClr val="336699"/>
                </a:solidFill>
              </a:rPr>
              <a:t> </a:t>
            </a:r>
            <a:r>
              <a:rPr lang="en-US" altLang="en-US" sz="2400" dirty="0" smtClean="0"/>
              <a:t>and the variable tells us about the quantity of what is measured, it is called a </a:t>
            </a:r>
            <a:r>
              <a:rPr lang="en-US" altLang="en-US" sz="2400" i="1" dirty="0" smtClean="0">
                <a:solidFill>
                  <a:srgbClr val="00B050"/>
                </a:solidFill>
              </a:rPr>
              <a:t>quantitative variable</a:t>
            </a:r>
            <a:r>
              <a:rPr lang="en-US" altLang="en-US" sz="2400" dirty="0" smtClean="0">
                <a:solidFill>
                  <a:srgbClr val="00B050"/>
                </a:solidFill>
              </a:rPr>
              <a:t>.</a:t>
            </a:r>
          </a:p>
          <a:p>
            <a:pPr>
              <a:buNone/>
            </a:pPr>
            <a:endParaRPr lang="en-US" sz="2400" dirty="0" smtClean="0"/>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a:xfrm>
            <a:off x="406400" y="76200"/>
            <a:ext cx="11684000" cy="990600"/>
          </a:xfrm>
          <a:noFill/>
        </p:spPr>
        <p:txBody>
          <a:bodyPr/>
          <a:lstStyle/>
          <a:p>
            <a:pPr algn="l" eaLnBrk="1" hangingPunct="1">
              <a:lnSpc>
                <a:spcPct val="80000"/>
              </a:lnSpc>
            </a:pPr>
            <a:r>
              <a:rPr lang="en-US" dirty="0" smtClean="0"/>
              <a:t>The </a:t>
            </a:r>
            <a:r>
              <a:rPr lang="en-US" dirty="0" err="1" smtClean="0"/>
              <a:t>Hypergeometric</a:t>
            </a:r>
            <a:r>
              <a:rPr lang="en-US" dirty="0" smtClean="0"/>
              <a:t> Distribution</a:t>
            </a:r>
          </a:p>
        </p:txBody>
      </p:sp>
      <p:sp>
        <p:nvSpPr>
          <p:cNvPr id="54275" name="Rectangle 3"/>
          <p:cNvSpPr>
            <a:spLocks noGrp="1" noChangeArrowheads="1"/>
          </p:cNvSpPr>
          <p:nvPr>
            <p:ph idx="1"/>
          </p:nvPr>
        </p:nvSpPr>
        <p:spPr>
          <a:xfrm>
            <a:off x="711200" y="1295400"/>
            <a:ext cx="11176000" cy="4953000"/>
          </a:xfrm>
        </p:spPr>
        <p:txBody>
          <a:bodyPr>
            <a:normAutofit/>
          </a:bodyPr>
          <a:lstStyle/>
          <a:p>
            <a:pPr>
              <a:buNone/>
            </a:pPr>
            <a:r>
              <a:rPr lang="en-US" sz="2400" dirty="0" smtClean="0">
                <a:solidFill>
                  <a:schemeClr val="tx1"/>
                </a:solidFill>
              </a:rPr>
              <a:t>The </a:t>
            </a:r>
            <a:r>
              <a:rPr lang="en-US" sz="2400" b="1" dirty="0" err="1" smtClean="0">
                <a:solidFill>
                  <a:schemeClr val="tx1"/>
                </a:solidFill>
              </a:rPr>
              <a:t>hypergeometric</a:t>
            </a:r>
            <a:r>
              <a:rPr lang="en-US" sz="2400" b="1" dirty="0" smtClean="0">
                <a:solidFill>
                  <a:schemeClr val="tx1"/>
                </a:solidFill>
              </a:rPr>
              <a:t> distribution </a:t>
            </a:r>
            <a:r>
              <a:rPr lang="en-US" sz="2400" dirty="0" smtClean="0">
                <a:solidFill>
                  <a:schemeClr val="tx1"/>
                </a:solidFill>
              </a:rPr>
              <a:t>is used when samples are taken from a finite population without being replaced</a:t>
            </a:r>
          </a:p>
          <a:p>
            <a:pPr lvl="1">
              <a:buNone/>
            </a:pPr>
            <a:endParaRPr lang="en-US" sz="2400" dirty="0" smtClean="0">
              <a:solidFill>
                <a:schemeClr val="tx1"/>
              </a:solidFill>
            </a:endParaRPr>
          </a:p>
          <a:p>
            <a:pPr>
              <a:buNone/>
            </a:pPr>
            <a:r>
              <a:rPr lang="en-US" sz="2600" dirty="0" smtClean="0">
                <a:solidFill>
                  <a:schemeClr val="tx1"/>
                </a:solidFill>
              </a:rPr>
              <a:t>Samples are no longer independent in this case</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Probabilities for a Hypergeometric Distribution</a:t>
            </a:r>
          </a:p>
        </p:txBody>
      </p:sp>
      <p:sp>
        <p:nvSpPr>
          <p:cNvPr id="55299" name="Content Placeholder 2"/>
          <p:cNvSpPr>
            <a:spLocks noGrp="1"/>
          </p:cNvSpPr>
          <p:nvPr>
            <p:ph idx="1"/>
          </p:nvPr>
        </p:nvSpPr>
        <p:spPr>
          <a:xfrm>
            <a:off x="609600" y="1447801"/>
            <a:ext cx="10972800" cy="4373563"/>
          </a:xfrm>
        </p:spPr>
        <p:txBody>
          <a:bodyPr>
            <a:normAutofit/>
          </a:bodyPr>
          <a:lstStyle/>
          <a:p>
            <a:pPr>
              <a:spcBef>
                <a:spcPts val="1800"/>
              </a:spcBef>
              <a:buNone/>
            </a:pPr>
            <a:r>
              <a:rPr lang="en-US" sz="2400" dirty="0" smtClean="0">
                <a:solidFill>
                  <a:schemeClr val="tx1"/>
                </a:solidFill>
              </a:rPr>
              <a:t>When sampling is without replacement, the probability of success changes during the sampling process</a:t>
            </a:r>
          </a:p>
          <a:p>
            <a:pPr lvl="1">
              <a:spcBef>
                <a:spcPts val="1800"/>
              </a:spcBef>
            </a:pPr>
            <a:r>
              <a:rPr lang="en-US" sz="2400" dirty="0" smtClean="0">
                <a:solidFill>
                  <a:schemeClr val="tx1"/>
                </a:solidFill>
              </a:rPr>
              <a:t>This violates the requirements for a binomial probability distribution</a:t>
            </a:r>
          </a:p>
          <a:p>
            <a:pPr lvl="1">
              <a:spcBef>
                <a:spcPts val="1800"/>
              </a:spcBef>
            </a:pPr>
            <a:r>
              <a:rPr lang="en-US" sz="2400" dirty="0" smtClean="0">
                <a:solidFill>
                  <a:schemeClr val="tx1"/>
                </a:solidFill>
              </a:rPr>
              <a:t>Use the </a:t>
            </a:r>
            <a:r>
              <a:rPr lang="en-US" sz="2400" dirty="0" err="1" smtClean="0">
                <a:solidFill>
                  <a:schemeClr val="tx1"/>
                </a:solidFill>
              </a:rPr>
              <a:t>hypergeometric</a:t>
            </a:r>
            <a:r>
              <a:rPr lang="en-US" sz="2400" dirty="0" smtClean="0">
                <a:solidFill>
                  <a:schemeClr val="tx1"/>
                </a:solidFill>
              </a:rPr>
              <a:t> distribution instead</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Title 1"/>
          <p:cNvSpPr>
            <a:spLocks noGrp="1"/>
          </p:cNvSpPr>
          <p:nvPr>
            <p:ph type="title"/>
          </p:nvPr>
        </p:nvSpPr>
        <p:spPr>
          <a:xfrm>
            <a:off x="838200" y="76200"/>
            <a:ext cx="10515600" cy="914400"/>
          </a:xfrm>
        </p:spPr>
        <p:txBody>
          <a:bodyPr>
            <a:normAutofit/>
          </a:bodyPr>
          <a:lstStyle/>
          <a:p>
            <a:pPr>
              <a:lnSpc>
                <a:spcPct val="80000"/>
              </a:lnSpc>
              <a:defRPr/>
            </a:pPr>
            <a:r>
              <a:rPr lang="en-US" sz="2400" smtClean="0">
                <a:latin typeface="+mn-lt"/>
              </a:rPr>
              <a:t>Calculating Probabilities for a Hypergeometric Distribution</a:t>
            </a:r>
          </a:p>
        </p:txBody>
      </p:sp>
      <p:sp>
        <p:nvSpPr>
          <p:cNvPr id="56323" name="Content Placeholder 2"/>
          <p:cNvSpPr>
            <a:spLocks noGrp="1"/>
          </p:cNvSpPr>
          <p:nvPr>
            <p:ph idx="1"/>
          </p:nvPr>
        </p:nvSpPr>
        <p:spPr>
          <a:xfrm>
            <a:off x="677333" y="1388533"/>
            <a:ext cx="10634133" cy="4652829"/>
          </a:xfrm>
        </p:spPr>
        <p:txBody>
          <a:bodyPr/>
          <a:lstStyle/>
          <a:p>
            <a:r>
              <a:rPr lang="en-US" sz="2400" dirty="0" smtClean="0">
                <a:solidFill>
                  <a:schemeClr val="tx1"/>
                </a:solidFill>
              </a:rPr>
              <a:t>Formula for the </a:t>
            </a:r>
            <a:r>
              <a:rPr lang="en-US" sz="2400" dirty="0" err="1" smtClean="0">
                <a:solidFill>
                  <a:schemeClr val="tx1"/>
                </a:solidFill>
              </a:rPr>
              <a:t>Hypergeometric</a:t>
            </a:r>
            <a:r>
              <a:rPr lang="en-US" sz="2400" dirty="0" smtClean="0">
                <a:solidFill>
                  <a:schemeClr val="tx1"/>
                </a:solidFill>
              </a:rPr>
              <a:t> Distribution</a:t>
            </a:r>
          </a:p>
        </p:txBody>
      </p:sp>
      <p:graphicFrame>
        <p:nvGraphicFramePr>
          <p:cNvPr id="56324" name="Object 1"/>
          <p:cNvGraphicFramePr>
            <a:graphicFrameLocks noChangeAspect="1"/>
          </p:cNvGraphicFramePr>
          <p:nvPr/>
        </p:nvGraphicFramePr>
        <p:xfrm>
          <a:off x="3081867" y="2088445"/>
          <a:ext cx="4368800" cy="1130300"/>
        </p:xfrm>
        <a:graphic>
          <a:graphicData uri="http://schemas.openxmlformats.org/presentationml/2006/ole">
            <p:oleObj spid="_x0000_s122882" name="Equation" r:id="rId3" imgW="1320227" imgH="431613" progId="">
              <p:embed/>
            </p:oleObj>
          </a:graphicData>
        </a:graphic>
      </p:graphicFrame>
      <p:sp>
        <p:nvSpPr>
          <p:cNvPr id="56325" name="Rectangle 2"/>
          <p:cNvSpPr>
            <a:spLocks noChangeArrowheads="1"/>
          </p:cNvSpPr>
          <p:nvPr/>
        </p:nvSpPr>
        <p:spPr bwMode="auto">
          <a:xfrm>
            <a:off x="857956" y="3516491"/>
            <a:ext cx="9855200" cy="1938992"/>
          </a:xfrm>
          <a:prstGeom prst="rect">
            <a:avLst/>
          </a:prstGeom>
          <a:noFill/>
          <a:ln w="9525">
            <a:noFill/>
            <a:miter lim="800000"/>
            <a:headEnd/>
            <a:tailEnd/>
          </a:ln>
        </p:spPr>
        <p:txBody>
          <a:bodyPr>
            <a:spAutoFit/>
          </a:bodyPr>
          <a:lstStyle/>
          <a:p>
            <a:pPr eaLnBrk="1" hangingPunct="1"/>
            <a:r>
              <a:rPr lang="en-US" sz="2400" dirty="0"/>
              <a:t>where:</a:t>
            </a:r>
          </a:p>
          <a:p>
            <a:pPr eaLnBrk="1" hangingPunct="1"/>
            <a:r>
              <a:rPr lang="en-US" sz="2400" i="1" dirty="0"/>
              <a:t>	N </a:t>
            </a:r>
            <a:r>
              <a:rPr lang="en-US" sz="2400" dirty="0"/>
              <a:t>= The population size</a:t>
            </a:r>
          </a:p>
          <a:p>
            <a:pPr eaLnBrk="1" hangingPunct="1"/>
            <a:r>
              <a:rPr lang="en-US" sz="2400" i="1" dirty="0"/>
              <a:t>	R </a:t>
            </a:r>
            <a:r>
              <a:rPr lang="en-US" sz="2400" dirty="0"/>
              <a:t>= The number of successes in the population</a:t>
            </a:r>
          </a:p>
          <a:p>
            <a:pPr eaLnBrk="1" hangingPunct="1"/>
            <a:r>
              <a:rPr lang="en-US" sz="2400" i="1" dirty="0"/>
              <a:t>	n </a:t>
            </a:r>
            <a:r>
              <a:rPr lang="en-US" sz="2400" dirty="0"/>
              <a:t>= The sample size</a:t>
            </a:r>
          </a:p>
          <a:p>
            <a:pPr eaLnBrk="1" hangingPunct="1"/>
            <a:r>
              <a:rPr lang="en-US" sz="2400" i="1" dirty="0"/>
              <a:t>	x </a:t>
            </a:r>
            <a:r>
              <a:rPr lang="en-US" sz="2400" dirty="0"/>
              <a:t>= The number of successes in the sample</a:t>
            </a:r>
          </a:p>
        </p:txBody>
      </p:sp>
      <p:pic>
        <p:nvPicPr>
          <p:cNvPr id="56326" name="Picture 7"/>
          <p:cNvPicPr>
            <a:picLocks noChangeAspect="1" noChangeArrowheads="1"/>
          </p:cNvPicPr>
          <p:nvPr/>
        </p:nvPicPr>
        <p:blipFill>
          <a:blip r:embed="rId4" cstate="print"/>
          <a:srcRect/>
          <a:stretch>
            <a:fillRect/>
          </a:stretch>
        </p:blipFill>
        <p:spPr bwMode="auto">
          <a:xfrm>
            <a:off x="2438401" y="5668964"/>
            <a:ext cx="7423151" cy="657225"/>
          </a:xfrm>
          <a:prstGeom prst="rect">
            <a:avLst/>
          </a:prstGeom>
          <a:noFill/>
          <a:ln w="9525">
            <a:noFill/>
            <a:miter lim="800000"/>
            <a:headEnd/>
            <a:tailEnd/>
          </a:ln>
          <a:effectLst/>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Probabilities for a Hypergeometric Distribution</a:t>
            </a:r>
          </a:p>
        </p:txBody>
      </p:sp>
      <p:sp>
        <p:nvSpPr>
          <p:cNvPr id="58371" name="Content Placeholder 2"/>
          <p:cNvSpPr>
            <a:spLocks noGrp="1"/>
          </p:cNvSpPr>
          <p:nvPr>
            <p:ph idx="1"/>
          </p:nvPr>
        </p:nvSpPr>
        <p:spPr>
          <a:xfrm>
            <a:off x="440267" y="1151467"/>
            <a:ext cx="11401777" cy="5249333"/>
          </a:xfrm>
        </p:spPr>
        <p:txBody>
          <a:bodyPr>
            <a:normAutofit/>
          </a:bodyPr>
          <a:lstStyle/>
          <a:p>
            <a:pPr>
              <a:buFont typeface="Arial" panose="020B0604020202020204" pitchFamily="34" charset="0"/>
              <a:buNone/>
              <a:defRPr/>
            </a:pPr>
            <a:r>
              <a:rPr lang="en-US" sz="2400" b="1" dirty="0" smtClean="0">
                <a:solidFill>
                  <a:schemeClr val="tx1"/>
                </a:solidFill>
              </a:rPr>
              <a:t>Example:</a:t>
            </a:r>
            <a:r>
              <a:rPr lang="en-US" sz="2400" dirty="0" smtClean="0">
                <a:solidFill>
                  <a:schemeClr val="tx1"/>
                </a:solidFill>
              </a:rPr>
              <a:t> 5 of 50 accounts are delinquent.  If an auditor randomly selects 10 accounts without replacement, what is the probability that at least one is found to be delinquent?</a:t>
            </a:r>
          </a:p>
          <a:p>
            <a:pPr>
              <a:buFont typeface="Arial" panose="020B0604020202020204" pitchFamily="34" charset="0"/>
              <a:buNone/>
              <a:defRPr/>
            </a:pPr>
            <a:endParaRPr lang="en-US" sz="2400" dirty="0" smtClean="0">
              <a:solidFill>
                <a:schemeClr val="tx1"/>
              </a:solidFill>
            </a:endParaRPr>
          </a:p>
          <a:p>
            <a:pPr marL="457200" indent="-457200">
              <a:buNone/>
              <a:defRPr/>
            </a:pPr>
            <a:r>
              <a:rPr lang="en-US" sz="2400" dirty="0" smtClean="0">
                <a:solidFill>
                  <a:schemeClr val="tx1"/>
                </a:solidFill>
              </a:rPr>
              <a:t>Need to find    </a:t>
            </a:r>
            <a:r>
              <a:rPr lang="en-US" sz="2400" i="1" dirty="0" smtClean="0">
                <a:solidFill>
                  <a:schemeClr val="tx1"/>
                </a:solidFill>
              </a:rPr>
              <a:t>P(x ≥ </a:t>
            </a:r>
            <a:r>
              <a:rPr lang="en-US" sz="2400" dirty="0" smtClean="0">
                <a:solidFill>
                  <a:schemeClr val="tx1"/>
                </a:solidFill>
              </a:rPr>
              <a:t>1</a:t>
            </a:r>
            <a:r>
              <a:rPr lang="en-US" sz="2400" i="1" dirty="0" smtClean="0">
                <a:solidFill>
                  <a:schemeClr val="tx1"/>
                </a:solidFill>
              </a:rPr>
              <a:t>) </a:t>
            </a:r>
            <a:r>
              <a:rPr lang="en-US" sz="2400" dirty="0" smtClean="0">
                <a:solidFill>
                  <a:schemeClr val="tx1"/>
                </a:solidFill>
              </a:rPr>
              <a:t>= 1 – </a:t>
            </a:r>
            <a:r>
              <a:rPr lang="en-US" sz="2400" i="1" dirty="0" smtClean="0">
                <a:solidFill>
                  <a:schemeClr val="tx1"/>
                </a:solidFill>
              </a:rPr>
              <a:t>P(x = </a:t>
            </a:r>
            <a:r>
              <a:rPr lang="en-US" sz="2400" dirty="0" smtClean="0">
                <a:solidFill>
                  <a:schemeClr val="tx1"/>
                </a:solidFill>
              </a:rPr>
              <a:t>0</a:t>
            </a:r>
            <a:r>
              <a:rPr lang="en-US" sz="2400" i="1" dirty="0" smtClean="0">
                <a:solidFill>
                  <a:schemeClr val="tx1"/>
                </a:solidFill>
              </a:rPr>
              <a:t>)</a:t>
            </a:r>
          </a:p>
          <a:p>
            <a:pPr>
              <a:spcBef>
                <a:spcPts val="1200"/>
              </a:spcBef>
              <a:buFontTx/>
              <a:buNone/>
              <a:defRPr/>
            </a:pPr>
            <a:r>
              <a:rPr lang="en-US" sz="2400" dirty="0" smtClean="0">
                <a:solidFill>
                  <a:schemeClr val="tx1"/>
                </a:solidFill>
              </a:rPr>
              <a:t>	Use:</a:t>
            </a:r>
          </a:p>
          <a:p>
            <a:pPr>
              <a:buFontTx/>
              <a:buNone/>
              <a:defRPr/>
            </a:pPr>
            <a:r>
              <a:rPr lang="en-US" sz="2400" i="1" dirty="0" smtClean="0">
                <a:solidFill>
                  <a:schemeClr val="tx1"/>
                </a:solidFill>
              </a:rPr>
              <a:t>	N </a:t>
            </a:r>
            <a:r>
              <a:rPr lang="en-US" sz="2400" dirty="0" smtClean="0">
                <a:solidFill>
                  <a:schemeClr val="tx1"/>
                </a:solidFill>
              </a:rPr>
              <a:t>= 50 = The population size</a:t>
            </a:r>
          </a:p>
          <a:p>
            <a:pPr>
              <a:buFontTx/>
              <a:buNone/>
              <a:defRPr/>
            </a:pPr>
            <a:r>
              <a:rPr lang="en-US" sz="2400" i="1" dirty="0" smtClean="0">
                <a:solidFill>
                  <a:schemeClr val="tx1"/>
                </a:solidFill>
              </a:rPr>
              <a:t>	R </a:t>
            </a:r>
            <a:r>
              <a:rPr lang="en-US" sz="2400" dirty="0" smtClean="0">
                <a:solidFill>
                  <a:schemeClr val="tx1"/>
                </a:solidFill>
              </a:rPr>
              <a:t>= 5 = The number of successes in the population</a:t>
            </a:r>
          </a:p>
          <a:p>
            <a:pPr>
              <a:buFontTx/>
              <a:buNone/>
              <a:defRPr/>
            </a:pPr>
            <a:r>
              <a:rPr lang="en-US" sz="2400" i="1" dirty="0" smtClean="0">
                <a:solidFill>
                  <a:schemeClr val="tx1"/>
                </a:solidFill>
              </a:rPr>
              <a:t>	n </a:t>
            </a:r>
            <a:r>
              <a:rPr lang="en-US" sz="2400" dirty="0" smtClean="0">
                <a:solidFill>
                  <a:schemeClr val="tx1"/>
                </a:solidFill>
              </a:rPr>
              <a:t>= 10 =The sample size</a:t>
            </a:r>
          </a:p>
          <a:p>
            <a:pPr>
              <a:buFontTx/>
              <a:buNone/>
              <a:defRPr/>
            </a:pPr>
            <a:r>
              <a:rPr lang="en-US" sz="2400" i="1" dirty="0" smtClean="0">
                <a:solidFill>
                  <a:schemeClr val="tx1"/>
                </a:solidFill>
              </a:rPr>
              <a:t>	x </a:t>
            </a:r>
            <a:r>
              <a:rPr lang="en-US" sz="2400" dirty="0" smtClean="0">
                <a:solidFill>
                  <a:schemeClr val="tx1"/>
                </a:solidFill>
              </a:rPr>
              <a:t>= 0 = The number of successes in the sample</a:t>
            </a:r>
          </a:p>
          <a:p>
            <a:pPr>
              <a:buFont typeface="Arial" panose="020B0604020202020204" pitchFamily="34" charset="0"/>
              <a:buNone/>
              <a:defRPr/>
            </a:pPr>
            <a:endParaRPr lang="en-US" sz="2400" i="1" dirty="0" smtClean="0">
              <a:solidFill>
                <a:schemeClr val="tx1"/>
              </a:solidFill>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Probabilities for a Hypergeometric Distribution</a:t>
            </a:r>
          </a:p>
        </p:txBody>
      </p:sp>
      <p:sp>
        <p:nvSpPr>
          <p:cNvPr id="58371" name="Content Placeholder 2"/>
          <p:cNvSpPr>
            <a:spLocks noGrp="1"/>
          </p:cNvSpPr>
          <p:nvPr>
            <p:ph idx="1"/>
          </p:nvPr>
        </p:nvSpPr>
        <p:spPr>
          <a:xfrm>
            <a:off x="7213600" y="1798638"/>
            <a:ext cx="4775200" cy="4525962"/>
          </a:xfrm>
        </p:spPr>
        <p:txBody>
          <a:bodyPr/>
          <a:lstStyle/>
          <a:p>
            <a:pPr>
              <a:buFontTx/>
              <a:buNone/>
            </a:pPr>
            <a:r>
              <a:rPr lang="en-US" sz="2400" dirty="0" smtClean="0">
                <a:solidFill>
                  <a:schemeClr val="tx1"/>
                </a:solidFill>
              </a:rPr>
              <a:t>Since</a:t>
            </a:r>
            <a:r>
              <a:rPr lang="en-US" sz="2400" i="1" dirty="0" smtClean="0">
                <a:solidFill>
                  <a:schemeClr val="tx1"/>
                </a:solidFill>
              </a:rPr>
              <a:t> P(</a:t>
            </a:r>
            <a:r>
              <a:rPr lang="en-US" sz="2400" dirty="0" smtClean="0">
                <a:solidFill>
                  <a:schemeClr val="tx1"/>
                </a:solidFill>
              </a:rPr>
              <a:t>0</a:t>
            </a:r>
            <a:r>
              <a:rPr lang="en-US" sz="2400" i="1" dirty="0" smtClean="0">
                <a:solidFill>
                  <a:schemeClr val="tx1"/>
                </a:solidFill>
              </a:rPr>
              <a:t>) = </a:t>
            </a:r>
            <a:r>
              <a:rPr lang="en-US" sz="2400" dirty="0" smtClean="0">
                <a:solidFill>
                  <a:schemeClr val="tx1"/>
                </a:solidFill>
              </a:rPr>
              <a:t>0.31</a:t>
            </a:r>
            <a:r>
              <a:rPr lang="en-US" sz="2400" i="1" dirty="0" smtClean="0">
                <a:solidFill>
                  <a:schemeClr val="tx1"/>
                </a:solidFill>
              </a:rPr>
              <a:t>,</a:t>
            </a:r>
          </a:p>
          <a:p>
            <a:pPr>
              <a:buFontTx/>
              <a:buNone/>
            </a:pPr>
            <a:endParaRPr lang="en-US" sz="2400" i="1" dirty="0" smtClean="0">
              <a:solidFill>
                <a:schemeClr val="tx1"/>
              </a:solidFill>
            </a:endParaRPr>
          </a:p>
          <a:p>
            <a:pPr>
              <a:buFontTx/>
              <a:buNone/>
            </a:pPr>
            <a:r>
              <a:rPr lang="en-US" sz="2400" i="1" dirty="0" smtClean="0">
                <a:solidFill>
                  <a:schemeClr val="tx1"/>
                </a:solidFill>
              </a:rPr>
              <a:t>P(x ≥ </a:t>
            </a:r>
            <a:r>
              <a:rPr lang="en-US" sz="2400" dirty="0" smtClean="0">
                <a:solidFill>
                  <a:schemeClr val="tx1"/>
                </a:solidFill>
              </a:rPr>
              <a:t>1</a:t>
            </a:r>
            <a:r>
              <a:rPr lang="en-US" sz="2400" i="1" dirty="0" smtClean="0">
                <a:solidFill>
                  <a:schemeClr val="tx1"/>
                </a:solidFill>
              </a:rPr>
              <a:t>) </a:t>
            </a:r>
            <a:r>
              <a:rPr lang="en-US" sz="2400" dirty="0" smtClean="0">
                <a:solidFill>
                  <a:schemeClr val="tx1"/>
                </a:solidFill>
              </a:rPr>
              <a:t>= 1 – </a:t>
            </a:r>
            <a:r>
              <a:rPr lang="en-US" sz="2400" i="1" dirty="0" smtClean="0">
                <a:solidFill>
                  <a:schemeClr val="tx1"/>
                </a:solidFill>
              </a:rPr>
              <a:t>P(x = </a:t>
            </a:r>
            <a:r>
              <a:rPr lang="en-US" sz="2400" dirty="0" smtClean="0">
                <a:solidFill>
                  <a:schemeClr val="tx1"/>
                </a:solidFill>
              </a:rPr>
              <a:t>0</a:t>
            </a:r>
            <a:r>
              <a:rPr lang="en-US" sz="2400" i="1" dirty="0" smtClean="0">
                <a:solidFill>
                  <a:schemeClr val="tx1"/>
                </a:solidFill>
              </a:rPr>
              <a:t>)</a:t>
            </a:r>
          </a:p>
          <a:p>
            <a:pPr>
              <a:buFontTx/>
              <a:buNone/>
            </a:pPr>
            <a:r>
              <a:rPr lang="en-US" sz="2400" i="1" dirty="0" smtClean="0">
                <a:solidFill>
                  <a:schemeClr val="tx1"/>
                </a:solidFill>
              </a:rPr>
              <a:t>	   = </a:t>
            </a:r>
            <a:r>
              <a:rPr lang="en-US" sz="2400" dirty="0" smtClean="0">
                <a:solidFill>
                  <a:schemeClr val="tx1"/>
                </a:solidFill>
              </a:rPr>
              <a:t>1 – 0.31</a:t>
            </a:r>
          </a:p>
          <a:p>
            <a:pPr>
              <a:buFontTx/>
              <a:buNone/>
            </a:pPr>
            <a:r>
              <a:rPr lang="en-US" sz="2400" dirty="0" smtClean="0">
                <a:solidFill>
                  <a:schemeClr val="tx1"/>
                </a:solidFill>
              </a:rPr>
              <a:t>	   = 0.69</a:t>
            </a:r>
          </a:p>
          <a:p>
            <a:pPr>
              <a:buFontTx/>
              <a:buNone/>
            </a:pPr>
            <a:r>
              <a:rPr lang="en-US" sz="2400" dirty="0" smtClean="0">
                <a:solidFill>
                  <a:schemeClr val="tx1"/>
                </a:solidFill>
              </a:rPr>
              <a:t>so the probability that at least one delinquent account will be found in a sample of ten accounts is 69%.</a:t>
            </a:r>
          </a:p>
        </p:txBody>
      </p:sp>
      <p:graphicFrame>
        <p:nvGraphicFramePr>
          <p:cNvPr id="58372" name="Object 1"/>
          <p:cNvGraphicFramePr>
            <a:graphicFrameLocks noChangeAspect="1"/>
          </p:cNvGraphicFramePr>
          <p:nvPr/>
        </p:nvGraphicFramePr>
        <p:xfrm>
          <a:off x="304800" y="1831975"/>
          <a:ext cx="6400800" cy="4208463"/>
        </p:xfrm>
        <a:graphic>
          <a:graphicData uri="http://schemas.openxmlformats.org/presentationml/2006/ole">
            <p:oleObj spid="_x0000_s123906" name="Equation" r:id="rId3" imgW="2324100" imgH="1930400" progId="">
              <p:embed/>
            </p:oleObj>
          </a:graphicData>
        </a:graphic>
      </p:graphicFrame>
      <p:sp>
        <p:nvSpPr>
          <p:cNvPr id="7" name="Oval 6"/>
          <p:cNvSpPr/>
          <p:nvPr/>
        </p:nvSpPr>
        <p:spPr>
          <a:xfrm>
            <a:off x="5710766" y="4907845"/>
            <a:ext cx="1016000" cy="4572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8374" name="TextBox 1"/>
          <p:cNvSpPr txBox="1">
            <a:spLocks noChangeArrowheads="1"/>
          </p:cNvSpPr>
          <p:nvPr/>
        </p:nvSpPr>
        <p:spPr bwMode="auto">
          <a:xfrm>
            <a:off x="609600" y="1219201"/>
            <a:ext cx="5283200" cy="461963"/>
          </a:xfrm>
          <a:prstGeom prst="rect">
            <a:avLst/>
          </a:prstGeom>
          <a:noFill/>
          <a:ln w="9525">
            <a:noFill/>
            <a:miter lim="800000"/>
            <a:headEnd/>
            <a:tailEnd/>
          </a:ln>
        </p:spPr>
        <p:txBody>
          <a:bodyPr>
            <a:spAutoFit/>
          </a:bodyPr>
          <a:lstStyle/>
          <a:p>
            <a:pPr eaLnBrk="1" hangingPunct="1"/>
            <a:r>
              <a:rPr lang="en-US" sz="2400" b="1"/>
              <a:t>Example: </a:t>
            </a:r>
            <a:r>
              <a:rPr lang="en-US">
                <a:solidFill>
                  <a:srgbClr val="00B400"/>
                </a:solidFill>
              </a:rPr>
              <a:t>(continued)</a:t>
            </a:r>
            <a:endParaRPr lang="en-US" sz="1400">
              <a:solidFill>
                <a:srgbClr val="00B400"/>
              </a:solidFill>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Probabilities for a Hypergeometric Distribution</a:t>
            </a:r>
          </a:p>
        </p:txBody>
      </p:sp>
      <p:sp>
        <p:nvSpPr>
          <p:cNvPr id="59395" name="Content Placeholder 2"/>
          <p:cNvSpPr>
            <a:spLocks noGrp="1"/>
          </p:cNvSpPr>
          <p:nvPr>
            <p:ph idx="1"/>
          </p:nvPr>
        </p:nvSpPr>
        <p:spPr>
          <a:xfrm>
            <a:off x="406400" y="1295400"/>
            <a:ext cx="11582400" cy="4525963"/>
          </a:xfrm>
        </p:spPr>
        <p:txBody>
          <a:bodyPr/>
          <a:lstStyle/>
          <a:p>
            <a:r>
              <a:rPr lang="en-US" sz="2400" dirty="0" smtClean="0">
                <a:solidFill>
                  <a:schemeClr val="tx1"/>
                </a:solidFill>
              </a:rPr>
              <a:t>Formula for the </a:t>
            </a:r>
            <a:r>
              <a:rPr lang="en-US" sz="2400" b="1" dirty="0" smtClean="0">
                <a:solidFill>
                  <a:schemeClr val="tx1"/>
                </a:solidFill>
              </a:rPr>
              <a:t>Mean</a:t>
            </a:r>
            <a:r>
              <a:rPr lang="en-US" sz="2400" dirty="0" smtClean="0">
                <a:solidFill>
                  <a:schemeClr val="tx1"/>
                </a:solidFill>
              </a:rPr>
              <a:t> of the </a:t>
            </a:r>
            <a:r>
              <a:rPr lang="en-US" sz="2400" dirty="0" err="1" smtClean="0">
                <a:solidFill>
                  <a:schemeClr val="tx1"/>
                </a:solidFill>
              </a:rPr>
              <a:t>Hypergeometric</a:t>
            </a:r>
            <a:r>
              <a:rPr lang="en-US" sz="2400" dirty="0" smtClean="0">
                <a:solidFill>
                  <a:schemeClr val="tx1"/>
                </a:solidFill>
              </a:rPr>
              <a:t> Distribution</a:t>
            </a:r>
          </a:p>
          <a:p>
            <a:endParaRPr lang="en-US" sz="2400" i="1" dirty="0" smtClean="0">
              <a:solidFill>
                <a:schemeClr val="tx1"/>
              </a:solidFill>
            </a:endParaRPr>
          </a:p>
          <a:p>
            <a:endParaRPr lang="en-US" sz="2400" i="1" dirty="0" smtClean="0">
              <a:solidFill>
                <a:schemeClr val="tx1"/>
              </a:solidFill>
            </a:endParaRPr>
          </a:p>
          <a:p>
            <a:endParaRPr lang="en-US" sz="2400" i="1" dirty="0" smtClean="0">
              <a:solidFill>
                <a:schemeClr val="tx1"/>
              </a:solidFill>
            </a:endParaRPr>
          </a:p>
          <a:p>
            <a:r>
              <a:rPr lang="en-US" sz="2400" dirty="0" smtClean="0">
                <a:solidFill>
                  <a:schemeClr val="tx1"/>
                </a:solidFill>
              </a:rPr>
              <a:t>Formula for the </a:t>
            </a:r>
            <a:r>
              <a:rPr lang="en-US" sz="2400" b="1" dirty="0" smtClean="0">
                <a:solidFill>
                  <a:schemeClr val="tx1"/>
                </a:solidFill>
              </a:rPr>
              <a:t>Standard Deviation </a:t>
            </a:r>
            <a:r>
              <a:rPr lang="en-US" sz="2400" dirty="0" smtClean="0">
                <a:solidFill>
                  <a:schemeClr val="tx1"/>
                </a:solidFill>
              </a:rPr>
              <a:t>of the </a:t>
            </a:r>
            <a:r>
              <a:rPr lang="en-US" sz="2400" dirty="0" err="1" smtClean="0">
                <a:solidFill>
                  <a:schemeClr val="tx1"/>
                </a:solidFill>
              </a:rPr>
              <a:t>Hypergeometric</a:t>
            </a:r>
            <a:r>
              <a:rPr lang="en-US" sz="2400" dirty="0" smtClean="0">
                <a:solidFill>
                  <a:schemeClr val="tx1"/>
                </a:solidFill>
              </a:rPr>
              <a:t> Distribution</a:t>
            </a:r>
            <a:endParaRPr lang="en-US" sz="2400" i="1" dirty="0" smtClean="0">
              <a:solidFill>
                <a:schemeClr val="tx1"/>
              </a:solidFill>
            </a:endParaRPr>
          </a:p>
        </p:txBody>
      </p:sp>
      <p:sp>
        <p:nvSpPr>
          <p:cNvPr id="59396" name="Rectangle 1"/>
          <p:cNvSpPr>
            <a:spLocks noChangeArrowheads="1"/>
          </p:cNvSpPr>
          <p:nvPr/>
        </p:nvSpPr>
        <p:spPr bwMode="auto">
          <a:xfrm>
            <a:off x="1930400" y="5105400"/>
            <a:ext cx="8636000" cy="1200150"/>
          </a:xfrm>
          <a:prstGeom prst="rect">
            <a:avLst/>
          </a:prstGeom>
          <a:noFill/>
          <a:ln w="9525">
            <a:noFill/>
            <a:miter lim="800000"/>
            <a:headEnd/>
            <a:tailEnd/>
          </a:ln>
        </p:spPr>
        <p:txBody>
          <a:bodyPr>
            <a:spAutoFit/>
          </a:bodyPr>
          <a:lstStyle/>
          <a:p>
            <a:pPr eaLnBrk="1" hangingPunct="1"/>
            <a:r>
              <a:rPr lang="en-US" dirty="0"/>
              <a:t>where:</a:t>
            </a:r>
          </a:p>
          <a:p>
            <a:pPr eaLnBrk="1" hangingPunct="1"/>
            <a:r>
              <a:rPr lang="en-US" i="1" dirty="0"/>
              <a:t>	N </a:t>
            </a:r>
            <a:r>
              <a:rPr lang="en-US" dirty="0"/>
              <a:t>= The population size</a:t>
            </a:r>
          </a:p>
          <a:p>
            <a:pPr eaLnBrk="1" hangingPunct="1"/>
            <a:r>
              <a:rPr lang="en-US" i="1" dirty="0"/>
              <a:t>	R </a:t>
            </a:r>
            <a:r>
              <a:rPr lang="en-US" dirty="0"/>
              <a:t>= The number of successes in the population</a:t>
            </a:r>
          </a:p>
          <a:p>
            <a:pPr eaLnBrk="1" hangingPunct="1"/>
            <a:r>
              <a:rPr lang="en-US" i="1" dirty="0"/>
              <a:t>	n </a:t>
            </a:r>
            <a:r>
              <a:rPr lang="en-US" dirty="0"/>
              <a:t>= The sample size</a:t>
            </a:r>
          </a:p>
        </p:txBody>
      </p:sp>
      <p:graphicFrame>
        <p:nvGraphicFramePr>
          <p:cNvPr id="59397" name="Object 2"/>
          <p:cNvGraphicFramePr>
            <a:graphicFrameLocks noChangeAspect="1"/>
          </p:cNvGraphicFramePr>
          <p:nvPr/>
        </p:nvGraphicFramePr>
        <p:xfrm>
          <a:off x="4978401" y="1905001"/>
          <a:ext cx="1479551" cy="931863"/>
        </p:xfrm>
        <a:graphic>
          <a:graphicData uri="http://schemas.openxmlformats.org/presentationml/2006/ole">
            <p:oleObj spid="_x0000_s124930" name="Equation" r:id="rId3" imgW="495085" imgH="393529" progId="">
              <p:embed/>
            </p:oleObj>
          </a:graphicData>
        </a:graphic>
      </p:graphicFrame>
      <p:graphicFrame>
        <p:nvGraphicFramePr>
          <p:cNvPr id="59398" name="Object 3"/>
          <p:cNvGraphicFramePr>
            <a:graphicFrameLocks noChangeAspect="1"/>
          </p:cNvGraphicFramePr>
          <p:nvPr/>
        </p:nvGraphicFramePr>
        <p:xfrm>
          <a:off x="3860801" y="3962401"/>
          <a:ext cx="4051300" cy="906463"/>
        </p:xfrm>
        <a:graphic>
          <a:graphicData uri="http://schemas.openxmlformats.org/presentationml/2006/ole">
            <p:oleObj spid="_x0000_s124931" name="Equation" r:id="rId4" imgW="1574800" imgH="444500" progId="">
              <p:embed/>
            </p:oleObj>
          </a:graphicData>
        </a:graphic>
      </p:graphicFrame>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31"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Probabilities for a Hypergeometric Distribution</a:t>
            </a:r>
          </a:p>
        </p:txBody>
      </p:sp>
      <p:sp>
        <p:nvSpPr>
          <p:cNvPr id="60419" name="Content Placeholder 2"/>
          <p:cNvSpPr>
            <a:spLocks noGrp="1"/>
          </p:cNvSpPr>
          <p:nvPr>
            <p:ph idx="1"/>
          </p:nvPr>
        </p:nvSpPr>
        <p:spPr>
          <a:xfrm>
            <a:off x="146757" y="1219201"/>
            <a:ext cx="11706576" cy="4822162"/>
          </a:xfrm>
        </p:spPr>
        <p:txBody>
          <a:bodyPr>
            <a:normAutofit/>
          </a:bodyPr>
          <a:lstStyle/>
          <a:p>
            <a:r>
              <a:rPr lang="en-US" sz="2400" dirty="0" smtClean="0">
                <a:solidFill>
                  <a:schemeClr val="tx1"/>
                </a:solidFill>
              </a:rPr>
              <a:t>For the delinquent account example:</a:t>
            </a:r>
          </a:p>
        </p:txBody>
      </p:sp>
      <p:graphicFrame>
        <p:nvGraphicFramePr>
          <p:cNvPr id="60420" name="Object 1"/>
          <p:cNvGraphicFramePr>
            <a:graphicFrameLocks noChangeAspect="1"/>
          </p:cNvGraphicFramePr>
          <p:nvPr/>
        </p:nvGraphicFramePr>
        <p:xfrm>
          <a:off x="508000" y="2201863"/>
          <a:ext cx="3657600" cy="774700"/>
        </p:xfrm>
        <a:graphic>
          <a:graphicData uri="http://schemas.openxmlformats.org/presentationml/2006/ole">
            <p:oleObj spid="_x0000_s125954" name="Equation" r:id="rId3" imgW="1473200" imgH="393700" progId="">
              <p:embed/>
            </p:oleObj>
          </a:graphicData>
        </a:graphic>
      </p:graphicFrame>
      <p:graphicFrame>
        <p:nvGraphicFramePr>
          <p:cNvPr id="60421" name="Object 2"/>
          <p:cNvGraphicFramePr>
            <a:graphicFrameLocks noChangeAspect="1"/>
          </p:cNvGraphicFramePr>
          <p:nvPr/>
        </p:nvGraphicFramePr>
        <p:xfrm>
          <a:off x="256117" y="3746500"/>
          <a:ext cx="7770283" cy="1511300"/>
        </p:xfrm>
        <a:graphic>
          <a:graphicData uri="http://schemas.openxmlformats.org/presentationml/2006/ole">
            <p:oleObj spid="_x0000_s125955" name="Equation" r:id="rId4" imgW="3416300" imgH="838200" progId="">
              <p:embed/>
            </p:oleObj>
          </a:graphicData>
        </a:graphic>
      </p:graphicFrame>
      <p:sp>
        <p:nvSpPr>
          <p:cNvPr id="60422" name="TextBox 3"/>
          <p:cNvSpPr txBox="1">
            <a:spLocks noChangeArrowheads="1"/>
          </p:cNvSpPr>
          <p:nvPr/>
        </p:nvSpPr>
        <p:spPr bwMode="auto">
          <a:xfrm>
            <a:off x="5486400" y="1981200"/>
            <a:ext cx="5813778" cy="1015663"/>
          </a:xfrm>
          <a:prstGeom prst="rect">
            <a:avLst/>
          </a:prstGeom>
          <a:noFill/>
          <a:ln w="9525">
            <a:noFill/>
            <a:miter lim="800000"/>
            <a:headEnd/>
            <a:tailEnd/>
          </a:ln>
        </p:spPr>
        <p:txBody>
          <a:bodyPr wrap="square">
            <a:spAutoFit/>
          </a:bodyPr>
          <a:lstStyle/>
          <a:p>
            <a:pPr eaLnBrk="1" hangingPunct="1"/>
            <a:r>
              <a:rPr lang="en-US" sz="2000" dirty="0"/>
              <a:t>The mean is 1.0:  10% of the population is delinquent (5 out of 50) so we expect 10% of the sample to be delinquent (1 out of 10)</a:t>
            </a:r>
          </a:p>
        </p:txBody>
      </p:sp>
      <p:sp>
        <p:nvSpPr>
          <p:cNvPr id="60423" name="Rectangle 4"/>
          <p:cNvSpPr>
            <a:spLocks noChangeArrowheads="1"/>
          </p:cNvSpPr>
          <p:nvPr/>
        </p:nvSpPr>
        <p:spPr bwMode="auto">
          <a:xfrm>
            <a:off x="8229600" y="3657600"/>
            <a:ext cx="3714044" cy="1631216"/>
          </a:xfrm>
          <a:prstGeom prst="rect">
            <a:avLst/>
          </a:prstGeom>
          <a:noFill/>
          <a:ln w="9525">
            <a:noFill/>
            <a:miter lim="800000"/>
            <a:headEnd/>
            <a:tailEnd/>
          </a:ln>
        </p:spPr>
        <p:txBody>
          <a:bodyPr wrap="square">
            <a:spAutoFit/>
          </a:bodyPr>
          <a:lstStyle/>
          <a:p>
            <a:pPr eaLnBrk="1" hangingPunct="1"/>
            <a:r>
              <a:rPr lang="en-US" sz="2000" i="1" dirty="0"/>
              <a:t>σ</a:t>
            </a:r>
            <a:r>
              <a:rPr lang="en-US" sz="2000" dirty="0"/>
              <a:t> = 0.8571 represents</a:t>
            </a:r>
          </a:p>
          <a:p>
            <a:pPr eaLnBrk="1" hangingPunct="1"/>
            <a:r>
              <a:rPr lang="en-US" sz="2000" dirty="0"/>
              <a:t>the variation we expect to see in the number of delinquent accounts discovered in a sample of ten accounts</a:t>
            </a:r>
          </a:p>
        </p:txBody>
      </p:sp>
      <p:sp>
        <p:nvSpPr>
          <p:cNvPr id="10" name="Oval 9"/>
          <p:cNvSpPr/>
          <p:nvPr/>
        </p:nvSpPr>
        <p:spPr>
          <a:xfrm>
            <a:off x="3454400" y="2352675"/>
            <a:ext cx="812800" cy="4572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Oval 10"/>
          <p:cNvSpPr/>
          <p:nvPr/>
        </p:nvSpPr>
        <p:spPr>
          <a:xfrm>
            <a:off x="5994400" y="4800600"/>
            <a:ext cx="1422400" cy="4572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9102633" cy="3570208"/>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Continuous probability distributions</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 xmlns:p14="http://schemas.microsoft.com/office/powerpoint/2010/main" val="253412734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838200" y="76200"/>
            <a:ext cx="10515600" cy="914400"/>
          </a:xfrm>
        </p:spPr>
        <p:txBody>
          <a:bodyPr/>
          <a:lstStyle/>
          <a:p>
            <a:r>
              <a:rPr lang="en-US" smtClean="0"/>
              <a:t>Continuous Random Variables</a:t>
            </a:r>
          </a:p>
        </p:txBody>
      </p:sp>
      <p:sp>
        <p:nvSpPr>
          <p:cNvPr id="7171" name="Content Placeholder 2"/>
          <p:cNvSpPr>
            <a:spLocks noGrp="1"/>
          </p:cNvSpPr>
          <p:nvPr>
            <p:ph idx="1"/>
          </p:nvPr>
        </p:nvSpPr>
        <p:spPr>
          <a:xfrm>
            <a:off x="372533" y="1140179"/>
            <a:ext cx="11063111" cy="4901184"/>
          </a:xfrm>
        </p:spPr>
        <p:txBody>
          <a:bodyPr>
            <a:normAutofit/>
          </a:bodyPr>
          <a:lstStyle/>
          <a:p>
            <a:pPr>
              <a:spcBef>
                <a:spcPts val="1800"/>
              </a:spcBef>
              <a:buNone/>
            </a:pPr>
            <a:r>
              <a:rPr lang="en-US" sz="2400" dirty="0" smtClean="0">
                <a:solidFill>
                  <a:schemeClr val="tx1"/>
                </a:solidFill>
              </a:rPr>
              <a:t>Continuous random variables can take on any value within a specified interval</a:t>
            </a:r>
          </a:p>
          <a:p>
            <a:pPr>
              <a:spcBef>
                <a:spcPts val="1800"/>
              </a:spcBef>
              <a:buNone/>
            </a:pPr>
            <a:endParaRPr lang="en-US" sz="2400" dirty="0" smtClean="0">
              <a:solidFill>
                <a:schemeClr val="tx1"/>
              </a:solidFill>
            </a:endParaRPr>
          </a:p>
          <a:p>
            <a:pPr>
              <a:spcBef>
                <a:spcPts val="1800"/>
              </a:spcBef>
              <a:buNone/>
            </a:pPr>
            <a:r>
              <a:rPr lang="en-US" sz="2400" dirty="0" smtClean="0">
                <a:solidFill>
                  <a:schemeClr val="tx1"/>
                </a:solidFill>
              </a:rPr>
              <a:t>Because there are an infinite number of possible values, the probability of one specific value occurring is theoretically equal to zero</a:t>
            </a:r>
          </a:p>
          <a:p>
            <a:pPr>
              <a:spcBef>
                <a:spcPts val="1800"/>
              </a:spcBef>
              <a:buNone/>
            </a:pPr>
            <a:endParaRPr lang="en-US" sz="2400" dirty="0" smtClean="0">
              <a:solidFill>
                <a:schemeClr val="tx1"/>
              </a:solidFill>
            </a:endParaRPr>
          </a:p>
          <a:p>
            <a:pPr>
              <a:spcBef>
                <a:spcPts val="1800"/>
              </a:spcBef>
              <a:buNone/>
            </a:pPr>
            <a:r>
              <a:rPr lang="en-US" sz="2400" dirty="0" smtClean="0">
                <a:solidFill>
                  <a:schemeClr val="tx1"/>
                </a:solidFill>
              </a:rPr>
              <a:t>Probabilities are based on intervals, not individual values</a:t>
            </a:r>
          </a:p>
          <a:p>
            <a:pPr>
              <a:spcBef>
                <a:spcPts val="1800"/>
              </a:spcBef>
              <a:buNone/>
            </a:pPr>
            <a:r>
              <a:rPr lang="en-US" sz="2400" dirty="0" smtClean="0">
                <a:solidFill>
                  <a:schemeClr val="tx1"/>
                </a:solidFill>
              </a:rPr>
              <a:t>Probability is represented by an </a:t>
            </a:r>
            <a:r>
              <a:rPr lang="en-US" sz="2400" b="1" dirty="0" smtClean="0">
                <a:solidFill>
                  <a:schemeClr val="tx1"/>
                </a:solidFill>
              </a:rPr>
              <a:t>area</a:t>
            </a:r>
            <a:r>
              <a:rPr lang="en-US" sz="2400" dirty="0" smtClean="0">
                <a:solidFill>
                  <a:schemeClr val="tx1"/>
                </a:solidFill>
              </a:rPr>
              <a:t> under the probability distribution</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838200" y="76200"/>
            <a:ext cx="10515600" cy="914400"/>
          </a:xfrm>
        </p:spPr>
        <p:txBody>
          <a:bodyPr/>
          <a:lstStyle/>
          <a:p>
            <a:r>
              <a:rPr lang="en-US" smtClean="0"/>
              <a:t>Continuous Probability Distributions</a:t>
            </a:r>
          </a:p>
        </p:txBody>
      </p:sp>
      <p:sp>
        <p:nvSpPr>
          <p:cNvPr id="8196" name="Line 24"/>
          <p:cNvSpPr>
            <a:spLocks noChangeShapeType="1"/>
          </p:cNvSpPr>
          <p:nvPr/>
        </p:nvSpPr>
        <p:spPr bwMode="auto">
          <a:xfrm flipH="1">
            <a:off x="3612445" y="3808236"/>
            <a:ext cx="406400" cy="0"/>
          </a:xfrm>
          <a:prstGeom prst="line">
            <a:avLst/>
          </a:prstGeom>
          <a:noFill/>
          <a:ln w="12700">
            <a:solidFill>
              <a:schemeClr val="tx1"/>
            </a:solidFill>
            <a:round/>
            <a:headEnd/>
            <a:tailEnd/>
          </a:ln>
          <a:effectLst/>
        </p:spPr>
        <p:txBody>
          <a:bodyPr/>
          <a:lstStyle/>
          <a:p>
            <a:endParaRPr lang="en-US"/>
          </a:p>
        </p:txBody>
      </p:sp>
      <p:sp>
        <p:nvSpPr>
          <p:cNvPr id="8197" name="Line 26"/>
          <p:cNvSpPr>
            <a:spLocks noChangeShapeType="1"/>
          </p:cNvSpPr>
          <p:nvPr/>
        </p:nvSpPr>
        <p:spPr bwMode="auto">
          <a:xfrm flipH="1">
            <a:off x="3612445" y="4494036"/>
            <a:ext cx="406400" cy="0"/>
          </a:xfrm>
          <a:prstGeom prst="line">
            <a:avLst/>
          </a:prstGeom>
          <a:noFill/>
          <a:ln w="12700">
            <a:solidFill>
              <a:schemeClr val="tx1"/>
            </a:solidFill>
            <a:round/>
            <a:headEnd/>
            <a:tailEnd/>
          </a:ln>
          <a:effectLst/>
        </p:spPr>
        <p:txBody>
          <a:bodyPr/>
          <a:lstStyle/>
          <a:p>
            <a:endParaRPr lang="en-US"/>
          </a:p>
        </p:txBody>
      </p:sp>
      <p:sp>
        <p:nvSpPr>
          <p:cNvPr id="8198" name="Line 22"/>
          <p:cNvSpPr>
            <a:spLocks noChangeShapeType="1"/>
          </p:cNvSpPr>
          <p:nvPr/>
        </p:nvSpPr>
        <p:spPr bwMode="auto">
          <a:xfrm flipH="1">
            <a:off x="3612445" y="3122436"/>
            <a:ext cx="406400" cy="0"/>
          </a:xfrm>
          <a:prstGeom prst="line">
            <a:avLst/>
          </a:prstGeom>
          <a:noFill/>
          <a:ln w="12700">
            <a:solidFill>
              <a:schemeClr val="tx1"/>
            </a:solidFill>
            <a:round/>
            <a:headEnd/>
            <a:tailEnd/>
          </a:ln>
          <a:effectLst/>
        </p:spPr>
        <p:txBody>
          <a:bodyPr/>
          <a:lstStyle/>
          <a:p>
            <a:endParaRPr lang="en-US"/>
          </a:p>
        </p:txBody>
      </p:sp>
      <p:sp>
        <p:nvSpPr>
          <p:cNvPr id="8199" name="Line 6"/>
          <p:cNvSpPr>
            <a:spLocks noChangeShapeType="1"/>
          </p:cNvSpPr>
          <p:nvPr/>
        </p:nvSpPr>
        <p:spPr bwMode="auto">
          <a:xfrm>
            <a:off x="3612445" y="2360436"/>
            <a:ext cx="0" cy="2133600"/>
          </a:xfrm>
          <a:prstGeom prst="line">
            <a:avLst/>
          </a:prstGeom>
          <a:noFill/>
          <a:ln w="12700">
            <a:solidFill>
              <a:schemeClr val="tx1"/>
            </a:solidFill>
            <a:round/>
            <a:headEnd/>
            <a:tailEnd/>
          </a:ln>
          <a:effectLst/>
        </p:spPr>
        <p:txBody>
          <a:bodyPr/>
          <a:lstStyle/>
          <a:p>
            <a:endParaRPr lang="en-US"/>
          </a:p>
        </p:txBody>
      </p:sp>
      <p:sp>
        <p:nvSpPr>
          <p:cNvPr id="8200" name="Rectangle 9"/>
          <p:cNvSpPr>
            <a:spLocks noChangeArrowheads="1"/>
          </p:cNvSpPr>
          <p:nvPr/>
        </p:nvSpPr>
        <p:spPr bwMode="auto">
          <a:xfrm>
            <a:off x="3917246" y="2893837"/>
            <a:ext cx="1767417" cy="366713"/>
          </a:xfrm>
          <a:prstGeom prst="rect">
            <a:avLst/>
          </a:prstGeom>
          <a:solidFill>
            <a:srgbClr val="CCE9AD"/>
          </a:solidFill>
          <a:ln w="12700">
            <a:solidFill>
              <a:schemeClr val="tx1"/>
            </a:solidFill>
            <a:miter lim="800000"/>
            <a:headEnd/>
            <a:tailEnd/>
          </a:ln>
        </p:spPr>
        <p:txBody>
          <a:bodyPr lIns="90488" tIns="44450" rIns="90488" bIns="44450">
            <a:spAutoFit/>
          </a:bodyPr>
          <a:lstStyle/>
          <a:p>
            <a:pPr algn="ctr">
              <a:spcBef>
                <a:spcPct val="50000"/>
              </a:spcBef>
            </a:pPr>
            <a:r>
              <a:rPr lang="en-US"/>
              <a:t>Normal</a:t>
            </a:r>
          </a:p>
        </p:txBody>
      </p:sp>
      <p:sp>
        <p:nvSpPr>
          <p:cNvPr id="8201" name="Rectangle 10"/>
          <p:cNvSpPr>
            <a:spLocks noChangeArrowheads="1"/>
          </p:cNvSpPr>
          <p:nvPr/>
        </p:nvSpPr>
        <p:spPr bwMode="auto">
          <a:xfrm>
            <a:off x="3929945" y="4265437"/>
            <a:ext cx="1754717" cy="366713"/>
          </a:xfrm>
          <a:prstGeom prst="rect">
            <a:avLst/>
          </a:prstGeom>
          <a:solidFill>
            <a:srgbClr val="CCE9AD"/>
          </a:solidFill>
          <a:ln w="12700">
            <a:solidFill>
              <a:schemeClr val="tx1"/>
            </a:solidFill>
            <a:miter lim="800000"/>
            <a:headEnd/>
            <a:tailEnd/>
          </a:ln>
        </p:spPr>
        <p:txBody>
          <a:bodyPr lIns="90488" tIns="44450" rIns="90488" bIns="44450">
            <a:spAutoFit/>
          </a:bodyPr>
          <a:lstStyle/>
          <a:p>
            <a:pPr algn="ctr">
              <a:spcBef>
                <a:spcPct val="50000"/>
              </a:spcBef>
            </a:pPr>
            <a:r>
              <a:rPr lang="en-US"/>
              <a:t>Uniform</a:t>
            </a:r>
          </a:p>
        </p:txBody>
      </p:sp>
      <p:sp>
        <p:nvSpPr>
          <p:cNvPr id="8202" name="Rectangle 11"/>
          <p:cNvSpPr>
            <a:spLocks noChangeArrowheads="1"/>
          </p:cNvSpPr>
          <p:nvPr/>
        </p:nvSpPr>
        <p:spPr bwMode="auto">
          <a:xfrm>
            <a:off x="3917245" y="3579637"/>
            <a:ext cx="2133600" cy="366713"/>
          </a:xfrm>
          <a:prstGeom prst="rect">
            <a:avLst/>
          </a:prstGeom>
          <a:solidFill>
            <a:srgbClr val="CCE9AD"/>
          </a:solidFill>
          <a:ln w="12700">
            <a:solidFill>
              <a:schemeClr val="tx1"/>
            </a:solidFill>
            <a:miter lim="800000"/>
            <a:headEnd/>
            <a:tailEnd/>
          </a:ln>
        </p:spPr>
        <p:txBody>
          <a:bodyPr lIns="90488" tIns="44450" rIns="90488" bIns="44450">
            <a:spAutoFit/>
          </a:bodyPr>
          <a:lstStyle/>
          <a:p>
            <a:pPr algn="ctr">
              <a:spcBef>
                <a:spcPct val="50000"/>
              </a:spcBef>
            </a:pPr>
            <a:r>
              <a:rPr lang="en-US"/>
              <a:t>Exponential</a:t>
            </a:r>
          </a:p>
        </p:txBody>
      </p:sp>
      <p:sp>
        <p:nvSpPr>
          <p:cNvPr id="8203" name="Rectangle 16"/>
          <p:cNvSpPr>
            <a:spLocks noChangeArrowheads="1"/>
          </p:cNvSpPr>
          <p:nvPr/>
        </p:nvSpPr>
        <p:spPr bwMode="auto">
          <a:xfrm>
            <a:off x="3104445" y="1715912"/>
            <a:ext cx="4064000" cy="644525"/>
          </a:xfrm>
          <a:prstGeom prst="rect">
            <a:avLst/>
          </a:prstGeom>
          <a:solidFill>
            <a:srgbClr val="F7F7A7"/>
          </a:solidFill>
          <a:ln w="12700">
            <a:solidFill>
              <a:schemeClr val="tx1"/>
            </a:solidFill>
            <a:miter lim="800000"/>
            <a:headEnd/>
            <a:tailEnd/>
          </a:ln>
        </p:spPr>
        <p:txBody>
          <a:bodyPr lIns="90488" tIns="44450" rIns="90488" bIns="44450">
            <a:spAutoFit/>
          </a:bodyPr>
          <a:lstStyle/>
          <a:p>
            <a:pPr algn="ctr"/>
            <a:r>
              <a:rPr lang="en-US"/>
              <a:t>Specific Continuous </a:t>
            </a:r>
          </a:p>
          <a:p>
            <a:pPr algn="ctr"/>
            <a:r>
              <a:rPr lang="en-US"/>
              <a:t>Probability Distributions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t>Types of Variables</a:t>
            </a:r>
            <a:endParaRPr lang="en-US" sz="2800" b="1" dirty="0" smtClean="0">
              <a:solidFill>
                <a:srgbClr val="00B050"/>
              </a:solidFill>
            </a:endParaRPr>
          </a:p>
        </p:txBody>
      </p:sp>
      <p:sp>
        <p:nvSpPr>
          <p:cNvPr id="6147" name="Content Placeholder 2"/>
          <p:cNvSpPr>
            <a:spLocks noGrp="1"/>
          </p:cNvSpPr>
          <p:nvPr>
            <p:ph idx="1"/>
          </p:nvPr>
        </p:nvSpPr>
        <p:spPr>
          <a:xfrm>
            <a:off x="180622" y="936978"/>
            <a:ext cx="11808178" cy="5587999"/>
          </a:xfrm>
        </p:spPr>
        <p:txBody>
          <a:bodyPr>
            <a:normAutofit/>
          </a:bodyPr>
          <a:lstStyle/>
          <a:p>
            <a:r>
              <a:rPr lang="en-US" altLang="en-US" sz="2400" dirty="0" smtClean="0"/>
              <a:t>Categorical variables…arise from descriptive responses to questions like “</a:t>
            </a:r>
            <a:r>
              <a:rPr lang="en-US" altLang="en-US" sz="2400" dirty="0" smtClean="0">
                <a:solidFill>
                  <a:srgbClr val="00B050"/>
                </a:solidFill>
              </a:rPr>
              <a:t>What kind of advertising do you use?”.</a:t>
            </a:r>
          </a:p>
          <a:p>
            <a:endParaRPr lang="en-US" altLang="en-US" sz="2400" dirty="0" smtClean="0"/>
          </a:p>
          <a:p>
            <a:r>
              <a:rPr lang="en-US" altLang="en-US" sz="2400" dirty="0" smtClean="0"/>
              <a:t>may only have two possible values (like “yes” or “no” ) or more than two </a:t>
            </a:r>
            <a:r>
              <a:rPr lang="en-US" altLang="en-US" sz="2400" dirty="0" err="1" smtClean="0"/>
              <a:t>posible</a:t>
            </a:r>
            <a:r>
              <a:rPr lang="en-US" altLang="en-US" sz="2400" dirty="0" smtClean="0"/>
              <a:t> values (“blue”, “brown”,  “green”. ).</a:t>
            </a:r>
          </a:p>
          <a:p>
            <a:r>
              <a:rPr lang="en-US" altLang="en-US" sz="2400" dirty="0" smtClean="0"/>
              <a:t>may be a number like a zip code.</a:t>
            </a:r>
          </a:p>
          <a:p>
            <a:pPr>
              <a:buNone/>
            </a:pPr>
            <a:endParaRPr lang="en-US" sz="2400" dirty="0" smtClean="0"/>
          </a:p>
          <a:p>
            <a:pPr>
              <a:buNone/>
            </a:pPr>
            <a:endParaRPr lang="en-US" sz="2400" dirty="0" smtClean="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87978" y="3736367"/>
            <a:ext cx="6691511" cy="2850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38200" y="76200"/>
            <a:ext cx="10515600" cy="914400"/>
          </a:xfrm>
        </p:spPr>
        <p:txBody>
          <a:bodyPr/>
          <a:lstStyle/>
          <a:p>
            <a:r>
              <a:rPr lang="en-US" dirty="0" smtClean="0"/>
              <a:t>Continuous Probability Distributions</a:t>
            </a:r>
          </a:p>
        </p:txBody>
      </p:sp>
      <p:sp>
        <p:nvSpPr>
          <p:cNvPr id="9219" name="Content Placeholder 2"/>
          <p:cNvSpPr>
            <a:spLocks noGrp="1"/>
          </p:cNvSpPr>
          <p:nvPr>
            <p:ph idx="1"/>
          </p:nvPr>
        </p:nvSpPr>
        <p:spPr>
          <a:xfrm>
            <a:off x="677333" y="745067"/>
            <a:ext cx="10747023" cy="5296295"/>
          </a:xfrm>
        </p:spPr>
        <p:txBody>
          <a:bodyPr>
            <a:normAutofit/>
          </a:bodyPr>
          <a:lstStyle/>
          <a:p>
            <a:endParaRPr lang="en-US" sz="2400" dirty="0" smtClean="0">
              <a:solidFill>
                <a:schemeClr val="tx1"/>
              </a:solidFill>
            </a:endParaRPr>
          </a:p>
          <a:p>
            <a:pPr>
              <a:buNone/>
            </a:pPr>
            <a:r>
              <a:rPr lang="en-US" sz="2400" dirty="0" smtClean="0">
                <a:solidFill>
                  <a:schemeClr val="tx1"/>
                </a:solidFill>
              </a:rPr>
              <a:t>Continuous probability distributions can have a variety of shapes</a:t>
            </a:r>
          </a:p>
          <a:p>
            <a:pPr>
              <a:buNone/>
            </a:pPr>
            <a:endParaRPr lang="en-US" sz="2400" dirty="0" smtClean="0">
              <a:solidFill>
                <a:schemeClr val="tx1"/>
              </a:solidFill>
            </a:endParaRPr>
          </a:p>
          <a:p>
            <a:pPr>
              <a:buNone/>
            </a:pPr>
            <a:r>
              <a:rPr lang="en-US" sz="2400" dirty="0" smtClean="0">
                <a:solidFill>
                  <a:schemeClr val="tx1"/>
                </a:solidFill>
              </a:rPr>
              <a:t>Shapes of the three common continuous distributions to be discussed are</a:t>
            </a:r>
          </a:p>
        </p:txBody>
      </p:sp>
      <p:pic>
        <p:nvPicPr>
          <p:cNvPr id="9220" name="Picture 2"/>
          <p:cNvPicPr>
            <a:picLocks noChangeAspect="1" noChangeArrowheads="1"/>
          </p:cNvPicPr>
          <p:nvPr/>
        </p:nvPicPr>
        <p:blipFill>
          <a:blip r:embed="rId2" cstate="print"/>
          <a:srcRect/>
          <a:stretch>
            <a:fillRect/>
          </a:stretch>
        </p:blipFill>
        <p:spPr bwMode="auto">
          <a:xfrm>
            <a:off x="711201" y="3657601"/>
            <a:ext cx="11137900" cy="2619375"/>
          </a:xfrm>
          <a:prstGeom prst="rect">
            <a:avLst/>
          </a:prstGeom>
          <a:noFill/>
          <a:ln w="9525">
            <a:noFill/>
            <a:miter lim="800000"/>
            <a:headEnd/>
            <a:tailEnd/>
          </a:ln>
          <a:effectLst/>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838200" y="76200"/>
            <a:ext cx="10515600" cy="914400"/>
          </a:xfrm>
        </p:spPr>
        <p:txBody>
          <a:bodyPr/>
          <a:lstStyle/>
          <a:p>
            <a:r>
              <a:rPr lang="en-US" smtClean="0"/>
              <a:t>Continuous Probability Distributions</a:t>
            </a:r>
          </a:p>
        </p:txBody>
      </p:sp>
      <p:sp>
        <p:nvSpPr>
          <p:cNvPr id="10243" name="Content Placeholder 2"/>
          <p:cNvSpPr>
            <a:spLocks noGrp="1"/>
          </p:cNvSpPr>
          <p:nvPr>
            <p:ph idx="1"/>
          </p:nvPr>
        </p:nvSpPr>
        <p:spPr>
          <a:xfrm>
            <a:off x="609600" y="1509714"/>
            <a:ext cx="10972800" cy="4891087"/>
          </a:xfrm>
        </p:spPr>
        <p:txBody>
          <a:bodyPr>
            <a:normAutofit/>
          </a:bodyPr>
          <a:lstStyle/>
          <a:p>
            <a:pPr>
              <a:spcBef>
                <a:spcPts val="2400"/>
              </a:spcBef>
            </a:pPr>
            <a:r>
              <a:rPr lang="en-US" sz="2400" dirty="0" smtClean="0">
                <a:solidFill>
                  <a:schemeClr val="tx1"/>
                </a:solidFill>
              </a:rPr>
              <a:t>The </a:t>
            </a:r>
            <a:r>
              <a:rPr lang="en-US" sz="2400" b="1" dirty="0" smtClean="0">
                <a:solidFill>
                  <a:schemeClr val="tx1"/>
                </a:solidFill>
              </a:rPr>
              <a:t>normal probability distribution </a:t>
            </a:r>
            <a:r>
              <a:rPr lang="en-US" sz="2400" dirty="0" smtClean="0">
                <a:solidFill>
                  <a:schemeClr val="tx1"/>
                </a:solidFill>
              </a:rPr>
              <a:t>is useful when the data tend to fall into the center of the distribution and when very high and very low values are fairly rare</a:t>
            </a:r>
          </a:p>
          <a:p>
            <a:pPr>
              <a:spcBef>
                <a:spcPts val="2400"/>
              </a:spcBef>
            </a:pPr>
            <a:endParaRPr lang="en-US" sz="2400" dirty="0" smtClean="0">
              <a:solidFill>
                <a:schemeClr val="tx1"/>
              </a:solidFill>
            </a:endParaRPr>
          </a:p>
          <a:p>
            <a:pPr>
              <a:spcBef>
                <a:spcPts val="2400"/>
              </a:spcBef>
            </a:pPr>
            <a:r>
              <a:rPr lang="en-US" sz="2400" dirty="0" smtClean="0">
                <a:solidFill>
                  <a:schemeClr val="tx1"/>
                </a:solidFill>
              </a:rPr>
              <a:t>The </a:t>
            </a:r>
            <a:r>
              <a:rPr lang="en-US" sz="2400" b="1" dirty="0" smtClean="0">
                <a:solidFill>
                  <a:schemeClr val="tx1"/>
                </a:solidFill>
              </a:rPr>
              <a:t>exponential distribution </a:t>
            </a:r>
            <a:r>
              <a:rPr lang="en-US" sz="2400" dirty="0" smtClean="0">
                <a:solidFill>
                  <a:schemeClr val="tx1"/>
                </a:solidFill>
              </a:rPr>
              <a:t>is used to describe data where lower values tend to dominate and higher values don’t occur very often</a:t>
            </a:r>
          </a:p>
          <a:p>
            <a:pPr>
              <a:spcBef>
                <a:spcPts val="2400"/>
              </a:spcBef>
            </a:pPr>
            <a:endParaRPr lang="en-US" sz="2400" dirty="0" smtClean="0">
              <a:solidFill>
                <a:schemeClr val="tx1"/>
              </a:solidFill>
            </a:endParaRPr>
          </a:p>
          <a:p>
            <a:pPr>
              <a:spcBef>
                <a:spcPts val="2400"/>
              </a:spcBef>
            </a:pPr>
            <a:r>
              <a:rPr lang="en-US" sz="2400" dirty="0" smtClean="0">
                <a:solidFill>
                  <a:schemeClr val="tx1"/>
                </a:solidFill>
              </a:rPr>
              <a:t>The </a:t>
            </a:r>
            <a:r>
              <a:rPr lang="en-US" sz="2400" b="1" dirty="0" smtClean="0">
                <a:solidFill>
                  <a:schemeClr val="tx1"/>
                </a:solidFill>
              </a:rPr>
              <a:t>uniform distribution</a:t>
            </a:r>
            <a:r>
              <a:rPr lang="en-US" sz="2400" dirty="0" smtClean="0">
                <a:solidFill>
                  <a:schemeClr val="tx1"/>
                </a:solidFill>
              </a:rPr>
              <a:t> describes data where all the values have the same chance of occurring</a:t>
            </a:r>
          </a:p>
        </p:txBody>
      </p:sp>
      <p:sp>
        <p:nvSpPr>
          <p:cNvPr id="10244" name="Rectangle 9"/>
          <p:cNvSpPr>
            <a:spLocks noChangeArrowheads="1"/>
          </p:cNvSpPr>
          <p:nvPr/>
        </p:nvSpPr>
        <p:spPr bwMode="auto">
          <a:xfrm>
            <a:off x="508001" y="1143001"/>
            <a:ext cx="1767417" cy="366713"/>
          </a:xfrm>
          <a:prstGeom prst="rect">
            <a:avLst/>
          </a:prstGeom>
          <a:solidFill>
            <a:srgbClr val="CCE9AD"/>
          </a:solidFill>
          <a:ln w="12700">
            <a:solidFill>
              <a:schemeClr val="tx1"/>
            </a:solidFill>
            <a:miter lim="800000"/>
            <a:headEnd/>
            <a:tailEnd/>
          </a:ln>
        </p:spPr>
        <p:txBody>
          <a:bodyPr lIns="90488" tIns="44450" rIns="90488" bIns="44450">
            <a:spAutoFit/>
          </a:bodyPr>
          <a:lstStyle/>
          <a:p>
            <a:pPr algn="ctr">
              <a:spcBef>
                <a:spcPct val="50000"/>
              </a:spcBef>
            </a:pPr>
            <a:r>
              <a:rPr lang="en-US"/>
              <a:t>Normal</a:t>
            </a:r>
          </a:p>
        </p:txBody>
      </p:sp>
      <p:sp>
        <p:nvSpPr>
          <p:cNvPr id="10245" name="Rectangle 10"/>
          <p:cNvSpPr>
            <a:spLocks noChangeArrowheads="1"/>
          </p:cNvSpPr>
          <p:nvPr/>
        </p:nvSpPr>
        <p:spPr bwMode="auto">
          <a:xfrm>
            <a:off x="520700" y="4648201"/>
            <a:ext cx="1754717" cy="366713"/>
          </a:xfrm>
          <a:prstGeom prst="rect">
            <a:avLst/>
          </a:prstGeom>
          <a:solidFill>
            <a:srgbClr val="CCE9AD"/>
          </a:solidFill>
          <a:ln w="12700">
            <a:solidFill>
              <a:schemeClr val="tx1"/>
            </a:solidFill>
            <a:miter lim="800000"/>
            <a:headEnd/>
            <a:tailEnd/>
          </a:ln>
        </p:spPr>
        <p:txBody>
          <a:bodyPr lIns="90488" tIns="44450" rIns="90488" bIns="44450">
            <a:spAutoFit/>
          </a:bodyPr>
          <a:lstStyle/>
          <a:p>
            <a:pPr algn="ctr">
              <a:spcBef>
                <a:spcPct val="50000"/>
              </a:spcBef>
            </a:pPr>
            <a:r>
              <a:rPr lang="en-US"/>
              <a:t>Uniform</a:t>
            </a:r>
          </a:p>
        </p:txBody>
      </p:sp>
      <p:sp>
        <p:nvSpPr>
          <p:cNvPr id="10246" name="Rectangle 11"/>
          <p:cNvSpPr>
            <a:spLocks noChangeArrowheads="1"/>
          </p:cNvSpPr>
          <p:nvPr/>
        </p:nvSpPr>
        <p:spPr bwMode="auto">
          <a:xfrm>
            <a:off x="508000" y="2895601"/>
            <a:ext cx="2133600" cy="366713"/>
          </a:xfrm>
          <a:prstGeom prst="rect">
            <a:avLst/>
          </a:prstGeom>
          <a:solidFill>
            <a:srgbClr val="CCE9AD"/>
          </a:solidFill>
          <a:ln w="12700">
            <a:solidFill>
              <a:schemeClr val="tx1"/>
            </a:solidFill>
            <a:miter lim="800000"/>
            <a:headEnd/>
            <a:tailEnd/>
          </a:ln>
        </p:spPr>
        <p:txBody>
          <a:bodyPr lIns="90488" tIns="44450" rIns="90488" bIns="44450">
            <a:spAutoFit/>
          </a:bodyPr>
          <a:lstStyle/>
          <a:p>
            <a:pPr algn="ctr">
              <a:spcBef>
                <a:spcPct val="50000"/>
              </a:spcBef>
            </a:pPr>
            <a:r>
              <a:rPr lang="en-US"/>
              <a:t>Exponential</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idx="1"/>
          </p:nvPr>
        </p:nvSpPr>
        <p:spPr>
          <a:xfrm>
            <a:off x="406400" y="1219200"/>
            <a:ext cx="11582400" cy="5105400"/>
          </a:xfrm>
        </p:spPr>
        <p:txBody>
          <a:bodyPr>
            <a:normAutofit/>
          </a:bodyPr>
          <a:lstStyle/>
          <a:p>
            <a:pPr eaLnBrk="1" hangingPunct="1">
              <a:buFontTx/>
              <a:buNone/>
              <a:defRPr/>
            </a:pPr>
            <a:r>
              <a:rPr lang="en-US" sz="2400" b="1" dirty="0">
                <a:solidFill>
                  <a:schemeClr val="tx1"/>
                </a:solidFill>
              </a:rPr>
              <a:t>Characteristics</a:t>
            </a:r>
            <a:r>
              <a:rPr lang="en-US" sz="2400" dirty="0">
                <a:solidFill>
                  <a:schemeClr val="tx1"/>
                </a:solidFill>
              </a:rPr>
              <a:t> of the Normal Probability </a:t>
            </a:r>
            <a:r>
              <a:rPr lang="en-US" sz="2400" dirty="0" smtClean="0">
                <a:solidFill>
                  <a:schemeClr val="tx1"/>
                </a:solidFill>
              </a:rPr>
              <a:t>Distribution</a:t>
            </a:r>
          </a:p>
          <a:p>
            <a:pPr lvl="1">
              <a:buFont typeface="Arial" panose="020B0604020202020204" pitchFamily="34" charset="0"/>
              <a:buChar char="•"/>
              <a:defRPr/>
            </a:pPr>
            <a:r>
              <a:rPr lang="en-US" sz="2400" dirty="0">
                <a:solidFill>
                  <a:schemeClr val="tx1"/>
                </a:solidFill>
              </a:rPr>
              <a:t>The distribution is bell-shaped and symmetrical around the </a:t>
            </a:r>
            <a:r>
              <a:rPr lang="en-US" sz="2400" dirty="0" smtClean="0">
                <a:solidFill>
                  <a:schemeClr val="tx1"/>
                </a:solidFill>
              </a:rPr>
              <a:t>mean</a:t>
            </a:r>
            <a:endParaRPr lang="en-US" sz="2400" dirty="0">
              <a:solidFill>
                <a:schemeClr val="tx1"/>
              </a:solidFill>
            </a:endParaRPr>
          </a:p>
          <a:p>
            <a:pPr lvl="1">
              <a:spcBef>
                <a:spcPts val="1200"/>
              </a:spcBef>
              <a:buFont typeface="Arial" panose="020B0604020202020204" pitchFamily="34" charset="0"/>
              <a:buChar char="•"/>
              <a:defRPr/>
            </a:pPr>
            <a:r>
              <a:rPr lang="en-US" sz="2400" dirty="0" smtClean="0">
                <a:solidFill>
                  <a:schemeClr val="tx1"/>
                </a:solidFill>
              </a:rPr>
              <a:t>Because </a:t>
            </a:r>
            <a:r>
              <a:rPr lang="en-US" sz="2400" dirty="0">
                <a:solidFill>
                  <a:schemeClr val="tx1"/>
                </a:solidFill>
              </a:rPr>
              <a:t>the shape of the </a:t>
            </a:r>
            <a:endParaRPr lang="en-US" sz="2400" dirty="0" smtClean="0">
              <a:solidFill>
                <a:schemeClr val="tx1"/>
              </a:solidFill>
            </a:endParaRPr>
          </a:p>
          <a:p>
            <a:pPr marL="457200" lvl="1" indent="0">
              <a:spcBef>
                <a:spcPts val="0"/>
              </a:spcBef>
              <a:buFontTx/>
              <a:buNone/>
              <a:defRPr/>
            </a:pPr>
            <a:r>
              <a:rPr lang="en-US" sz="2400" dirty="0" smtClean="0">
                <a:solidFill>
                  <a:schemeClr val="tx1"/>
                </a:solidFill>
              </a:rPr>
              <a:t>    distribution </a:t>
            </a:r>
            <a:r>
              <a:rPr lang="en-US" sz="2400" dirty="0">
                <a:solidFill>
                  <a:schemeClr val="tx1"/>
                </a:solidFill>
              </a:rPr>
              <a:t>is symmetrical, </a:t>
            </a:r>
            <a:endParaRPr lang="en-US" sz="2400" dirty="0" smtClean="0">
              <a:solidFill>
                <a:schemeClr val="tx1"/>
              </a:solidFill>
            </a:endParaRPr>
          </a:p>
          <a:p>
            <a:pPr marL="457200" lvl="1" indent="0">
              <a:spcBef>
                <a:spcPts val="0"/>
              </a:spcBef>
              <a:buFontTx/>
              <a:buNone/>
              <a:defRPr/>
            </a:pPr>
            <a:r>
              <a:rPr lang="en-US" sz="2400" dirty="0" smtClean="0">
                <a:solidFill>
                  <a:schemeClr val="tx1"/>
                </a:solidFill>
              </a:rPr>
              <a:t>    the </a:t>
            </a:r>
            <a:r>
              <a:rPr lang="en-US" sz="2400" dirty="0">
                <a:solidFill>
                  <a:schemeClr val="tx1"/>
                </a:solidFill>
              </a:rPr>
              <a:t>mean and median </a:t>
            </a:r>
            <a:endParaRPr lang="en-US" sz="2400" dirty="0" smtClean="0">
              <a:solidFill>
                <a:schemeClr val="tx1"/>
              </a:solidFill>
            </a:endParaRPr>
          </a:p>
          <a:p>
            <a:pPr marL="457200" lvl="1" indent="0">
              <a:spcBef>
                <a:spcPts val="0"/>
              </a:spcBef>
              <a:buFontTx/>
              <a:buNone/>
              <a:defRPr/>
            </a:pPr>
            <a:r>
              <a:rPr lang="en-US" sz="2400" dirty="0" smtClean="0">
                <a:solidFill>
                  <a:schemeClr val="tx1"/>
                </a:solidFill>
              </a:rPr>
              <a:t>    are </a:t>
            </a:r>
            <a:r>
              <a:rPr lang="en-US" sz="2400" dirty="0">
                <a:solidFill>
                  <a:schemeClr val="tx1"/>
                </a:solidFill>
              </a:rPr>
              <a:t>the </a:t>
            </a:r>
            <a:r>
              <a:rPr lang="en-US" sz="2400" dirty="0" smtClean="0">
                <a:solidFill>
                  <a:schemeClr val="tx1"/>
                </a:solidFill>
              </a:rPr>
              <a:t>same value</a:t>
            </a:r>
          </a:p>
          <a:p>
            <a:pPr lvl="1">
              <a:spcBef>
                <a:spcPts val="1200"/>
              </a:spcBef>
              <a:buFont typeface="Arial" panose="020B0604020202020204" pitchFamily="34" charset="0"/>
              <a:buChar char="•"/>
              <a:defRPr/>
            </a:pPr>
            <a:r>
              <a:rPr lang="en-US" sz="2400" dirty="0" smtClean="0">
                <a:solidFill>
                  <a:schemeClr val="tx1"/>
                </a:solidFill>
              </a:rPr>
              <a:t>Values near the </a:t>
            </a:r>
            <a:r>
              <a:rPr lang="en-US" sz="2400" dirty="0">
                <a:solidFill>
                  <a:schemeClr val="tx1"/>
                </a:solidFill>
              </a:rPr>
              <a:t>mean, where </a:t>
            </a:r>
            <a:endParaRPr lang="en-US" sz="2400" dirty="0" smtClean="0">
              <a:solidFill>
                <a:schemeClr val="tx1"/>
              </a:solidFill>
            </a:endParaRPr>
          </a:p>
          <a:p>
            <a:pPr marL="457200" lvl="1" indent="0">
              <a:spcBef>
                <a:spcPts val="0"/>
              </a:spcBef>
              <a:buFontTx/>
              <a:buNone/>
              <a:defRPr/>
            </a:pPr>
            <a:r>
              <a:rPr lang="en-US" sz="2400" dirty="0" smtClean="0">
                <a:solidFill>
                  <a:schemeClr val="tx1"/>
                </a:solidFill>
              </a:rPr>
              <a:t>    the </a:t>
            </a:r>
            <a:r>
              <a:rPr lang="en-US" sz="2400" dirty="0">
                <a:solidFill>
                  <a:schemeClr val="tx1"/>
                </a:solidFill>
              </a:rPr>
              <a:t>curve is the tallest, have </a:t>
            </a:r>
            <a:endParaRPr lang="en-US" sz="2400" dirty="0" smtClean="0">
              <a:solidFill>
                <a:schemeClr val="tx1"/>
              </a:solidFill>
            </a:endParaRPr>
          </a:p>
          <a:p>
            <a:pPr marL="457200" lvl="1" indent="0">
              <a:spcBef>
                <a:spcPts val="0"/>
              </a:spcBef>
              <a:buFontTx/>
              <a:buNone/>
              <a:defRPr/>
            </a:pPr>
            <a:r>
              <a:rPr lang="en-US" sz="2400" dirty="0" smtClean="0">
                <a:solidFill>
                  <a:schemeClr val="tx1"/>
                </a:solidFill>
              </a:rPr>
              <a:t>    a </a:t>
            </a:r>
            <a:r>
              <a:rPr lang="en-US" sz="2400" dirty="0">
                <a:solidFill>
                  <a:schemeClr val="tx1"/>
                </a:solidFill>
              </a:rPr>
              <a:t>higher </a:t>
            </a:r>
            <a:r>
              <a:rPr lang="en-US" sz="2400" dirty="0" smtClean="0">
                <a:solidFill>
                  <a:schemeClr val="tx1"/>
                </a:solidFill>
              </a:rPr>
              <a:t>likelihood of </a:t>
            </a:r>
            <a:r>
              <a:rPr lang="en-US" sz="2400" dirty="0">
                <a:solidFill>
                  <a:schemeClr val="tx1"/>
                </a:solidFill>
              </a:rPr>
              <a:t>occurring </a:t>
            </a:r>
            <a:endParaRPr lang="en-US" sz="2400" dirty="0" smtClean="0">
              <a:solidFill>
                <a:schemeClr val="tx1"/>
              </a:solidFill>
            </a:endParaRPr>
          </a:p>
          <a:p>
            <a:pPr marL="457200" lvl="1" indent="0">
              <a:spcBef>
                <a:spcPts val="0"/>
              </a:spcBef>
              <a:buFontTx/>
              <a:buNone/>
              <a:defRPr/>
            </a:pPr>
            <a:r>
              <a:rPr lang="en-US" sz="2400" dirty="0" smtClean="0">
                <a:solidFill>
                  <a:schemeClr val="tx1"/>
                </a:solidFill>
              </a:rPr>
              <a:t>    than </a:t>
            </a:r>
            <a:r>
              <a:rPr lang="en-US" sz="2400" dirty="0">
                <a:solidFill>
                  <a:schemeClr val="tx1"/>
                </a:solidFill>
              </a:rPr>
              <a:t>values </a:t>
            </a:r>
            <a:r>
              <a:rPr lang="en-US" sz="2400" dirty="0" smtClean="0">
                <a:solidFill>
                  <a:schemeClr val="tx1"/>
                </a:solidFill>
              </a:rPr>
              <a:t>far from the mean, </a:t>
            </a:r>
          </a:p>
          <a:p>
            <a:pPr marL="457200" lvl="1" indent="0">
              <a:spcBef>
                <a:spcPts val="0"/>
              </a:spcBef>
              <a:buFontTx/>
              <a:buNone/>
              <a:defRPr/>
            </a:pPr>
            <a:r>
              <a:rPr lang="en-US" sz="2400" dirty="0" smtClean="0">
                <a:solidFill>
                  <a:schemeClr val="tx1"/>
                </a:solidFill>
              </a:rPr>
              <a:t>    where </a:t>
            </a:r>
            <a:r>
              <a:rPr lang="en-US" sz="2400" dirty="0">
                <a:solidFill>
                  <a:schemeClr val="tx1"/>
                </a:solidFill>
              </a:rPr>
              <a:t>the </a:t>
            </a:r>
            <a:r>
              <a:rPr lang="en-US" sz="2400" dirty="0" smtClean="0">
                <a:solidFill>
                  <a:schemeClr val="tx1"/>
                </a:solidFill>
              </a:rPr>
              <a:t>curve is shorter</a:t>
            </a:r>
            <a:endParaRPr lang="en-US" sz="2400" dirty="0">
              <a:solidFill>
                <a:schemeClr val="tx1"/>
              </a:solidFill>
            </a:endParaRPr>
          </a:p>
        </p:txBody>
      </p:sp>
      <p:sp>
        <p:nvSpPr>
          <p:cNvPr id="12291" name="Rectangle 4"/>
          <p:cNvSpPr>
            <a:spLocks noChangeArrowheads="1"/>
          </p:cNvSpPr>
          <p:nvPr/>
        </p:nvSpPr>
        <p:spPr bwMode="auto">
          <a:xfrm>
            <a:off x="8676218" y="5237164"/>
            <a:ext cx="2044700" cy="782637"/>
          </a:xfrm>
          <a:prstGeom prst="rect">
            <a:avLst/>
          </a:prstGeom>
          <a:noFill/>
          <a:ln w="12700">
            <a:noFill/>
            <a:miter lim="800000"/>
            <a:headEnd/>
            <a:tailEnd/>
          </a:ln>
          <a:effectLst/>
        </p:spPr>
        <p:txBody>
          <a:bodyPr lIns="90488" tIns="44450" rIns="90488" bIns="44450">
            <a:spAutoFit/>
          </a:bodyPr>
          <a:lstStyle/>
          <a:p>
            <a:pPr>
              <a:lnSpc>
                <a:spcPct val="50000"/>
              </a:lnSpc>
              <a:spcBef>
                <a:spcPct val="50000"/>
              </a:spcBef>
            </a:pPr>
            <a:r>
              <a:rPr lang="en-US" b="1">
                <a:solidFill>
                  <a:srgbClr val="00B400"/>
                </a:solidFill>
              </a:rPr>
              <a:t>   Mean </a:t>
            </a:r>
          </a:p>
          <a:p>
            <a:pPr>
              <a:lnSpc>
                <a:spcPct val="50000"/>
              </a:lnSpc>
              <a:spcBef>
                <a:spcPct val="50000"/>
              </a:spcBef>
            </a:pPr>
            <a:r>
              <a:rPr lang="en-US" b="1">
                <a:solidFill>
                  <a:srgbClr val="00B400"/>
                </a:solidFill>
              </a:rPr>
              <a:t>= Median </a:t>
            </a:r>
          </a:p>
          <a:p>
            <a:pPr>
              <a:lnSpc>
                <a:spcPct val="50000"/>
              </a:lnSpc>
              <a:spcBef>
                <a:spcPct val="50000"/>
              </a:spcBef>
            </a:pPr>
            <a:endParaRPr lang="en-US" b="1">
              <a:solidFill>
                <a:srgbClr val="00B400"/>
              </a:solidFill>
            </a:endParaRPr>
          </a:p>
        </p:txBody>
      </p:sp>
      <p:sp>
        <p:nvSpPr>
          <p:cNvPr id="12292" name="Line 5"/>
          <p:cNvSpPr>
            <a:spLocks noChangeShapeType="1"/>
          </p:cNvSpPr>
          <p:nvPr/>
        </p:nvSpPr>
        <p:spPr bwMode="auto">
          <a:xfrm>
            <a:off x="9590617" y="4856164"/>
            <a:ext cx="0" cy="350837"/>
          </a:xfrm>
          <a:prstGeom prst="line">
            <a:avLst/>
          </a:prstGeom>
          <a:noFill/>
          <a:ln w="12700">
            <a:solidFill>
              <a:schemeClr val="tx1"/>
            </a:solidFill>
            <a:round/>
            <a:headEnd type="triangle" w="med" len="med"/>
            <a:tailEnd/>
          </a:ln>
          <a:effectLst/>
        </p:spPr>
        <p:txBody>
          <a:bodyPr/>
          <a:lstStyle/>
          <a:p>
            <a:endParaRPr lang="en-US"/>
          </a:p>
        </p:txBody>
      </p:sp>
      <p:sp>
        <p:nvSpPr>
          <p:cNvPr id="12293" name="Freeform 6"/>
          <p:cNvSpPr>
            <a:spLocks/>
          </p:cNvSpPr>
          <p:nvPr/>
        </p:nvSpPr>
        <p:spPr bwMode="auto">
          <a:xfrm>
            <a:off x="9590618" y="3179764"/>
            <a:ext cx="1907116" cy="1144587"/>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2294" name="Freeform 7"/>
          <p:cNvSpPr>
            <a:spLocks/>
          </p:cNvSpPr>
          <p:nvPr/>
        </p:nvSpPr>
        <p:spPr bwMode="auto">
          <a:xfrm>
            <a:off x="7660218" y="3179764"/>
            <a:ext cx="1907116" cy="1144587"/>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2295" name="Line 8"/>
          <p:cNvSpPr>
            <a:spLocks noChangeShapeType="1"/>
          </p:cNvSpPr>
          <p:nvPr/>
        </p:nvSpPr>
        <p:spPr bwMode="auto">
          <a:xfrm>
            <a:off x="9590617" y="3179763"/>
            <a:ext cx="0" cy="1219200"/>
          </a:xfrm>
          <a:prstGeom prst="line">
            <a:avLst/>
          </a:prstGeom>
          <a:noFill/>
          <a:ln w="12700">
            <a:solidFill>
              <a:schemeClr val="tx1"/>
            </a:solidFill>
            <a:round/>
            <a:headEnd/>
            <a:tailEnd/>
          </a:ln>
          <a:effectLst/>
        </p:spPr>
        <p:txBody>
          <a:bodyPr/>
          <a:lstStyle/>
          <a:p>
            <a:endParaRPr lang="en-US"/>
          </a:p>
        </p:txBody>
      </p:sp>
      <p:sp>
        <p:nvSpPr>
          <p:cNvPr id="12296" name="Freeform 9"/>
          <p:cNvSpPr>
            <a:spLocks/>
          </p:cNvSpPr>
          <p:nvPr/>
        </p:nvSpPr>
        <p:spPr bwMode="auto">
          <a:xfrm>
            <a:off x="7558618" y="3179763"/>
            <a:ext cx="4006849" cy="1214437"/>
          </a:xfrm>
          <a:custGeom>
            <a:avLst/>
            <a:gdLst>
              <a:gd name="T0" fmla="*/ 0 w 1893"/>
              <a:gd name="T1" fmla="*/ 0 h 765"/>
              <a:gd name="T2" fmla="*/ 0 w 1893"/>
              <a:gd name="T3" fmla="*/ 2147483647 h 765"/>
              <a:gd name="T4" fmla="*/ 2147483647 w 1893"/>
              <a:gd name="T5" fmla="*/ 2147483647 h 765"/>
              <a:gd name="T6" fmla="*/ 0 60000 65536"/>
              <a:gd name="T7" fmla="*/ 0 60000 65536"/>
              <a:gd name="T8" fmla="*/ 0 60000 65536"/>
            </a:gdLst>
            <a:ahLst/>
            <a:cxnLst>
              <a:cxn ang="T6">
                <a:pos x="T0" y="T1"/>
              </a:cxn>
              <a:cxn ang="T7">
                <a:pos x="T2" y="T3"/>
              </a:cxn>
              <a:cxn ang="T8">
                <a:pos x="T4" y="T5"/>
              </a:cxn>
            </a:cxnLst>
            <a:rect l="0" t="0" r="r" b="b"/>
            <a:pathLst>
              <a:path w="1893" h="765">
                <a:moveTo>
                  <a:pt x="0" y="0"/>
                </a:moveTo>
                <a:lnTo>
                  <a:pt x="0" y="764"/>
                </a:lnTo>
                <a:lnTo>
                  <a:pt x="1892" y="764"/>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12297" name="Rectangle 32"/>
          <p:cNvSpPr>
            <a:spLocks noChangeArrowheads="1"/>
          </p:cNvSpPr>
          <p:nvPr/>
        </p:nvSpPr>
        <p:spPr bwMode="auto">
          <a:xfrm>
            <a:off x="11330517" y="4327525"/>
            <a:ext cx="315793" cy="366767"/>
          </a:xfrm>
          <a:prstGeom prst="rect">
            <a:avLst/>
          </a:prstGeom>
          <a:noFill/>
          <a:ln w="12700">
            <a:noFill/>
            <a:miter lim="800000"/>
            <a:headEnd/>
            <a:tailEnd/>
          </a:ln>
          <a:effectLst/>
        </p:spPr>
        <p:txBody>
          <a:bodyPr wrap="none" lIns="90488" tIns="44450" rIns="90488" bIns="44450">
            <a:spAutoFit/>
          </a:bodyPr>
          <a:lstStyle/>
          <a:p>
            <a:r>
              <a:rPr lang="en-US" b="1" i="1">
                <a:solidFill>
                  <a:srgbClr val="339933"/>
                </a:solidFill>
              </a:rPr>
              <a:t>x</a:t>
            </a:r>
          </a:p>
        </p:txBody>
      </p:sp>
      <p:sp>
        <p:nvSpPr>
          <p:cNvPr id="12298" name="Rectangle 33"/>
          <p:cNvSpPr>
            <a:spLocks noChangeArrowheads="1"/>
          </p:cNvSpPr>
          <p:nvPr/>
        </p:nvSpPr>
        <p:spPr bwMode="auto">
          <a:xfrm>
            <a:off x="6908800" y="3051176"/>
            <a:ext cx="580288" cy="366767"/>
          </a:xfrm>
          <a:prstGeom prst="rect">
            <a:avLst/>
          </a:prstGeom>
          <a:noFill/>
          <a:ln w="12700">
            <a:noFill/>
            <a:miter lim="800000"/>
            <a:headEnd/>
            <a:tailEnd/>
          </a:ln>
          <a:effectLst/>
        </p:spPr>
        <p:txBody>
          <a:bodyPr wrap="none" lIns="90488" tIns="44450" rIns="90488" bIns="44450">
            <a:spAutoFit/>
          </a:bodyPr>
          <a:lstStyle/>
          <a:p>
            <a:r>
              <a:rPr lang="en-US" b="1" i="1">
                <a:solidFill>
                  <a:srgbClr val="339933"/>
                </a:solidFill>
              </a:rPr>
              <a:t>f(x)</a:t>
            </a:r>
          </a:p>
        </p:txBody>
      </p:sp>
      <p:sp>
        <p:nvSpPr>
          <p:cNvPr id="12299" name="Rectangle 34"/>
          <p:cNvSpPr>
            <a:spLocks noChangeArrowheads="1"/>
          </p:cNvSpPr>
          <p:nvPr/>
        </p:nvSpPr>
        <p:spPr bwMode="auto">
          <a:xfrm>
            <a:off x="9387418" y="4398963"/>
            <a:ext cx="622300" cy="366712"/>
          </a:xfrm>
          <a:prstGeom prst="rect">
            <a:avLst/>
          </a:prstGeom>
          <a:noFill/>
          <a:ln w="12700">
            <a:noFill/>
            <a:miter lim="800000"/>
            <a:headEnd/>
            <a:tailEnd/>
          </a:ln>
          <a:effectLst/>
        </p:spPr>
        <p:txBody>
          <a:bodyPr lIns="90488" tIns="44450" rIns="90488" bIns="44450">
            <a:spAutoFit/>
          </a:bodyPr>
          <a:lstStyle/>
          <a:p>
            <a:pPr>
              <a:spcBef>
                <a:spcPct val="50000"/>
              </a:spcBef>
            </a:pPr>
            <a:r>
              <a:rPr lang="el-GR" b="1"/>
              <a:t>μ</a:t>
            </a:r>
          </a:p>
        </p:txBody>
      </p:sp>
      <p:sp>
        <p:nvSpPr>
          <p:cNvPr id="12300" name="Text Box 35"/>
          <p:cNvSpPr txBox="1">
            <a:spLocks noChangeArrowheads="1"/>
          </p:cNvSpPr>
          <p:nvPr/>
        </p:nvSpPr>
        <p:spPr bwMode="auto">
          <a:xfrm>
            <a:off x="9692217" y="3789364"/>
            <a:ext cx="609600" cy="369887"/>
          </a:xfrm>
          <a:prstGeom prst="rect">
            <a:avLst/>
          </a:prstGeom>
          <a:noFill/>
          <a:ln w="12700">
            <a:noFill/>
            <a:miter lim="800000"/>
            <a:headEnd/>
            <a:tailEnd/>
          </a:ln>
          <a:effectLst/>
        </p:spPr>
        <p:txBody>
          <a:bodyPr>
            <a:spAutoFit/>
          </a:bodyPr>
          <a:lstStyle/>
          <a:p>
            <a:pPr>
              <a:spcBef>
                <a:spcPct val="50000"/>
              </a:spcBef>
            </a:pPr>
            <a:r>
              <a:rPr lang="el-GR">
                <a:sym typeface="Symbol" pitchFamily="18" charset="2"/>
              </a:rPr>
              <a:t>σ</a:t>
            </a:r>
            <a:endParaRPr lang="el-GR"/>
          </a:p>
        </p:txBody>
      </p:sp>
      <p:sp>
        <p:nvSpPr>
          <p:cNvPr id="12301" name="Line 36"/>
          <p:cNvSpPr>
            <a:spLocks noChangeShapeType="1"/>
          </p:cNvSpPr>
          <p:nvPr/>
        </p:nvSpPr>
        <p:spPr bwMode="auto">
          <a:xfrm flipH="1">
            <a:off x="9590617" y="3789363"/>
            <a:ext cx="711200" cy="0"/>
          </a:xfrm>
          <a:prstGeom prst="line">
            <a:avLst/>
          </a:prstGeom>
          <a:noFill/>
          <a:ln w="12700">
            <a:solidFill>
              <a:schemeClr val="tx1"/>
            </a:solidFill>
            <a:round/>
            <a:headEnd type="triangle" w="med" len="med"/>
            <a:tailEnd type="triangle" w="med" len="med"/>
          </a:ln>
          <a:effectLst/>
        </p:spPr>
        <p:txBody>
          <a:bodyPr/>
          <a:lstStyle/>
          <a:p>
            <a:endParaRPr lang="en-US"/>
          </a:p>
        </p:txBody>
      </p:sp>
      <p:sp>
        <p:nvSpPr>
          <p:cNvPr id="12302" name="Title 1"/>
          <p:cNvSpPr txBox="1">
            <a:spLocks/>
          </p:cNvSpPr>
          <p:nvPr/>
        </p:nvSpPr>
        <p:spPr bwMode="auto">
          <a:xfrm>
            <a:off x="609600" y="76200"/>
            <a:ext cx="10972800" cy="990600"/>
          </a:xfrm>
          <a:prstGeom prst="rect">
            <a:avLst/>
          </a:prstGeom>
          <a:noFill/>
          <a:ln w="9525">
            <a:noFill/>
            <a:miter lim="800000"/>
            <a:headEnd/>
            <a:tailEnd/>
          </a:ln>
          <a:effectLst/>
        </p:spPr>
        <p:txBody>
          <a:bodyPr anchor="ctr"/>
          <a:lstStyle/>
          <a:p>
            <a:pPr algn="ctr"/>
            <a:r>
              <a:rPr lang="en-US" sz="3600" dirty="0">
                <a:solidFill>
                  <a:srgbClr val="92D050"/>
                </a:solidFill>
              </a:rPr>
              <a:t>Normal Probability Distributions</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txBox="1">
            <a:spLocks noChangeArrowheads="1"/>
          </p:cNvSpPr>
          <p:nvPr/>
        </p:nvSpPr>
        <p:spPr bwMode="auto">
          <a:xfrm>
            <a:off x="225778" y="934156"/>
            <a:ext cx="11785600" cy="1143000"/>
          </a:xfrm>
          <a:prstGeom prst="rect">
            <a:avLst/>
          </a:prstGeom>
          <a:noFill/>
          <a:ln w="9525">
            <a:noFill/>
            <a:miter lim="800000"/>
            <a:headEnd/>
            <a:tailEnd/>
          </a:ln>
          <a:effectLst/>
        </p:spPr>
        <p:txBody>
          <a:bodyPr/>
          <a:lstStyle/>
          <a:p>
            <a:pPr eaLnBrk="1" hangingPunct="1">
              <a:spcBef>
                <a:spcPct val="20000"/>
              </a:spcBef>
              <a:buClr>
                <a:srgbClr val="00B400"/>
              </a:buClr>
            </a:pPr>
            <a:r>
              <a:rPr lang="en-US" sz="2400" b="1" dirty="0"/>
              <a:t>Characteristics</a:t>
            </a:r>
            <a:r>
              <a:rPr lang="en-US" sz="2400" dirty="0"/>
              <a:t> of the Normal Probability Distribution</a:t>
            </a:r>
          </a:p>
          <a:p>
            <a:pPr marL="742950" lvl="1" indent="-285750">
              <a:spcBef>
                <a:spcPct val="20000"/>
              </a:spcBef>
              <a:buFont typeface="Arial" charset="0"/>
              <a:buChar char="•"/>
            </a:pPr>
            <a:r>
              <a:rPr lang="en-US" sz="2400" dirty="0"/>
              <a:t>The total area under the curve is always equal to 1.0</a:t>
            </a:r>
          </a:p>
        </p:txBody>
      </p:sp>
      <p:sp>
        <p:nvSpPr>
          <p:cNvPr id="13315" name="Title 1"/>
          <p:cNvSpPr>
            <a:spLocks noGrp="1"/>
          </p:cNvSpPr>
          <p:nvPr>
            <p:ph type="title"/>
          </p:nvPr>
        </p:nvSpPr>
        <p:spPr>
          <a:xfrm>
            <a:off x="838200" y="76200"/>
            <a:ext cx="10515600" cy="914400"/>
          </a:xfrm>
        </p:spPr>
        <p:txBody>
          <a:bodyPr/>
          <a:lstStyle/>
          <a:p>
            <a:r>
              <a:rPr lang="en-US" smtClean="0"/>
              <a:t>Normal Probability Distributions</a:t>
            </a:r>
          </a:p>
        </p:txBody>
      </p:sp>
      <p:sp>
        <p:nvSpPr>
          <p:cNvPr id="13316" name="Freeform 2"/>
          <p:cNvSpPr>
            <a:spLocks/>
          </p:cNvSpPr>
          <p:nvPr/>
        </p:nvSpPr>
        <p:spPr bwMode="auto">
          <a:xfrm>
            <a:off x="7194551" y="3316288"/>
            <a:ext cx="4165600" cy="1562100"/>
          </a:xfrm>
          <a:custGeom>
            <a:avLst/>
            <a:gdLst>
              <a:gd name="T0" fmla="*/ 0 w 1893"/>
              <a:gd name="T1" fmla="*/ 0 h 765"/>
              <a:gd name="T2" fmla="*/ 0 w 1893"/>
              <a:gd name="T3" fmla="*/ 2147483647 h 765"/>
              <a:gd name="T4" fmla="*/ 2147483647 w 1893"/>
              <a:gd name="T5" fmla="*/ 2147483647 h 765"/>
              <a:gd name="T6" fmla="*/ 0 60000 65536"/>
              <a:gd name="T7" fmla="*/ 0 60000 65536"/>
              <a:gd name="T8" fmla="*/ 0 60000 65536"/>
            </a:gdLst>
            <a:ahLst/>
            <a:cxnLst>
              <a:cxn ang="T6">
                <a:pos x="T0" y="T1"/>
              </a:cxn>
              <a:cxn ang="T7">
                <a:pos x="T2" y="T3"/>
              </a:cxn>
              <a:cxn ang="T8">
                <a:pos x="T4" y="T5"/>
              </a:cxn>
            </a:cxnLst>
            <a:rect l="0" t="0" r="r" b="b"/>
            <a:pathLst>
              <a:path w="1893" h="765">
                <a:moveTo>
                  <a:pt x="0" y="0"/>
                </a:moveTo>
                <a:lnTo>
                  <a:pt x="0" y="764"/>
                </a:lnTo>
                <a:lnTo>
                  <a:pt x="1892" y="764"/>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13317" name="Rectangle 3"/>
          <p:cNvSpPr>
            <a:spLocks noChangeArrowheads="1"/>
          </p:cNvSpPr>
          <p:nvPr/>
        </p:nvSpPr>
        <p:spPr bwMode="auto">
          <a:xfrm>
            <a:off x="6508751" y="3221038"/>
            <a:ext cx="580286"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f(x)</a:t>
            </a:r>
          </a:p>
        </p:txBody>
      </p:sp>
      <p:sp>
        <p:nvSpPr>
          <p:cNvPr id="13318" name="Freeform 4"/>
          <p:cNvSpPr>
            <a:spLocks/>
          </p:cNvSpPr>
          <p:nvPr/>
        </p:nvSpPr>
        <p:spPr bwMode="auto">
          <a:xfrm>
            <a:off x="9304867" y="3581400"/>
            <a:ext cx="1852084" cy="1220788"/>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3319" name="Freeform 5"/>
          <p:cNvSpPr>
            <a:spLocks/>
          </p:cNvSpPr>
          <p:nvPr/>
        </p:nvSpPr>
        <p:spPr bwMode="auto">
          <a:xfrm>
            <a:off x="7533218" y="3581400"/>
            <a:ext cx="1780116" cy="1220788"/>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3320" name="Line 6"/>
          <p:cNvSpPr>
            <a:spLocks noChangeShapeType="1"/>
          </p:cNvSpPr>
          <p:nvPr/>
        </p:nvSpPr>
        <p:spPr bwMode="auto">
          <a:xfrm>
            <a:off x="9304867" y="3581401"/>
            <a:ext cx="10584" cy="1279525"/>
          </a:xfrm>
          <a:prstGeom prst="line">
            <a:avLst/>
          </a:prstGeom>
          <a:noFill/>
          <a:ln w="12700">
            <a:solidFill>
              <a:schemeClr val="tx1"/>
            </a:solidFill>
            <a:round/>
            <a:headEnd/>
            <a:tailEnd/>
          </a:ln>
          <a:effectLst/>
        </p:spPr>
        <p:txBody>
          <a:bodyPr wrap="none" anchor="ctr"/>
          <a:lstStyle/>
          <a:p>
            <a:endParaRPr lang="en-US"/>
          </a:p>
        </p:txBody>
      </p:sp>
      <p:sp>
        <p:nvSpPr>
          <p:cNvPr id="13321" name="Rectangle 7"/>
          <p:cNvSpPr>
            <a:spLocks noChangeArrowheads="1"/>
          </p:cNvSpPr>
          <p:nvPr/>
        </p:nvSpPr>
        <p:spPr bwMode="auto">
          <a:xfrm>
            <a:off x="11360151" y="4725988"/>
            <a:ext cx="315791"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x</a:t>
            </a:r>
          </a:p>
        </p:txBody>
      </p:sp>
      <p:sp>
        <p:nvSpPr>
          <p:cNvPr id="13322" name="Rectangle 8"/>
          <p:cNvSpPr>
            <a:spLocks noChangeArrowheads="1"/>
          </p:cNvSpPr>
          <p:nvPr/>
        </p:nvSpPr>
        <p:spPr bwMode="auto">
          <a:xfrm>
            <a:off x="9080501" y="4818064"/>
            <a:ext cx="639233" cy="396875"/>
          </a:xfrm>
          <a:prstGeom prst="rect">
            <a:avLst/>
          </a:prstGeom>
          <a:noFill/>
          <a:ln w="12700">
            <a:noFill/>
            <a:miter lim="800000"/>
            <a:headEnd/>
            <a:tailEnd/>
          </a:ln>
          <a:effectLst/>
        </p:spPr>
        <p:txBody>
          <a:bodyPr lIns="90487" tIns="44450" rIns="90487" bIns="44450">
            <a:spAutoFit/>
          </a:bodyPr>
          <a:lstStyle/>
          <a:p>
            <a:pPr>
              <a:spcBef>
                <a:spcPct val="50000"/>
              </a:spcBef>
            </a:pPr>
            <a:r>
              <a:rPr lang="el-GR" sz="2000" b="1">
                <a:solidFill>
                  <a:srgbClr val="339933"/>
                </a:solidFill>
              </a:rPr>
              <a:t>μ</a:t>
            </a:r>
          </a:p>
        </p:txBody>
      </p:sp>
      <p:sp>
        <p:nvSpPr>
          <p:cNvPr id="13323" name="Line 16"/>
          <p:cNvSpPr>
            <a:spLocks noChangeShapeType="1"/>
          </p:cNvSpPr>
          <p:nvPr/>
        </p:nvSpPr>
        <p:spPr bwMode="auto">
          <a:xfrm flipH="1">
            <a:off x="9719734" y="3135313"/>
            <a:ext cx="776817" cy="9906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13324" name="Line 17"/>
          <p:cNvSpPr>
            <a:spLocks noChangeShapeType="1"/>
          </p:cNvSpPr>
          <p:nvPr/>
        </p:nvSpPr>
        <p:spPr bwMode="auto">
          <a:xfrm>
            <a:off x="7846484" y="3135313"/>
            <a:ext cx="1016000" cy="9906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20" name="Rectangle 3"/>
          <p:cNvSpPr txBox="1">
            <a:spLocks noChangeArrowheads="1"/>
          </p:cNvSpPr>
          <p:nvPr/>
        </p:nvSpPr>
        <p:spPr bwMode="auto">
          <a:xfrm>
            <a:off x="0" y="2266244"/>
            <a:ext cx="67183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rgbClr val="00B400"/>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00B400"/>
              </a:buClr>
              <a:buChar char="–"/>
              <a:defRPr sz="2400">
                <a:solidFill>
                  <a:schemeClr val="tx1"/>
                </a:solidFill>
                <a:latin typeface="+mn-lt"/>
                <a:cs typeface="+mn-cs"/>
              </a:defRPr>
            </a:lvl2pPr>
            <a:lvl3pPr marL="1143000" indent="-228600" algn="l" rtl="0" eaLnBrk="0" fontAlgn="base" hangingPunct="0">
              <a:spcBef>
                <a:spcPct val="20000"/>
              </a:spcBef>
              <a:spcAft>
                <a:spcPct val="0"/>
              </a:spcAft>
              <a:buClr>
                <a:srgbClr val="00B400"/>
              </a:buClr>
              <a:buChar char="•"/>
              <a:defRPr sz="2000">
                <a:solidFill>
                  <a:schemeClr val="tx1"/>
                </a:solidFill>
                <a:latin typeface="+mn-lt"/>
                <a:cs typeface="+mn-cs"/>
              </a:defRPr>
            </a:lvl3pPr>
            <a:lvl4pPr marL="1600200" indent="-228600" algn="l" rtl="0" eaLnBrk="0" fontAlgn="base" hangingPunct="0">
              <a:spcBef>
                <a:spcPct val="20000"/>
              </a:spcBef>
              <a:spcAft>
                <a:spcPct val="0"/>
              </a:spcAft>
              <a:buClr>
                <a:srgbClr val="00B400"/>
              </a:buClr>
              <a:buChar char="–"/>
              <a:defRPr>
                <a:solidFill>
                  <a:schemeClr val="tx1"/>
                </a:solidFill>
                <a:latin typeface="+mn-lt"/>
                <a:cs typeface="+mn-cs"/>
              </a:defRPr>
            </a:lvl4pPr>
            <a:lvl5pPr marL="2057400" indent="-228600" algn="l" rtl="0" eaLnBrk="0" fontAlgn="base" hangingPunct="0">
              <a:spcBef>
                <a:spcPct val="20000"/>
              </a:spcBef>
              <a:spcAft>
                <a:spcPct val="0"/>
              </a:spcAft>
              <a:buClr>
                <a:srgbClr val="00B400"/>
              </a:buClr>
              <a:buChar char="»"/>
              <a:defRPr>
                <a:solidFill>
                  <a:schemeClr val="tx1"/>
                </a:solidFill>
                <a:latin typeface="+mn-lt"/>
                <a:cs typeface="+mn-cs"/>
              </a:defRPr>
            </a:lvl5pPr>
            <a:lvl6pPr marL="2514600" indent="-228600" algn="l" rtl="0" fontAlgn="base">
              <a:spcBef>
                <a:spcPct val="20000"/>
              </a:spcBef>
              <a:spcAft>
                <a:spcPct val="0"/>
              </a:spcAft>
              <a:buClr>
                <a:srgbClr val="00B400"/>
              </a:buClr>
              <a:buChar char="»"/>
              <a:defRPr sz="2000">
                <a:solidFill>
                  <a:schemeClr val="tx1"/>
                </a:solidFill>
                <a:latin typeface="+mn-lt"/>
                <a:cs typeface="+mn-cs"/>
              </a:defRPr>
            </a:lvl6pPr>
            <a:lvl7pPr marL="2971800" indent="-228600" algn="l" rtl="0" fontAlgn="base">
              <a:spcBef>
                <a:spcPct val="20000"/>
              </a:spcBef>
              <a:spcAft>
                <a:spcPct val="0"/>
              </a:spcAft>
              <a:buClr>
                <a:srgbClr val="00B400"/>
              </a:buClr>
              <a:buChar char="»"/>
              <a:defRPr sz="2000">
                <a:solidFill>
                  <a:schemeClr val="tx1"/>
                </a:solidFill>
                <a:latin typeface="+mn-lt"/>
                <a:cs typeface="+mn-cs"/>
              </a:defRPr>
            </a:lvl7pPr>
            <a:lvl8pPr marL="3429000" indent="-228600" algn="l" rtl="0" fontAlgn="base">
              <a:spcBef>
                <a:spcPct val="20000"/>
              </a:spcBef>
              <a:spcAft>
                <a:spcPct val="0"/>
              </a:spcAft>
              <a:buClr>
                <a:srgbClr val="00B400"/>
              </a:buClr>
              <a:buChar char="»"/>
              <a:defRPr sz="2000">
                <a:solidFill>
                  <a:schemeClr val="tx1"/>
                </a:solidFill>
                <a:latin typeface="+mn-lt"/>
                <a:cs typeface="+mn-cs"/>
              </a:defRPr>
            </a:lvl8pPr>
            <a:lvl9pPr marL="3886200" indent="-228600" algn="l" rtl="0" fontAlgn="base">
              <a:spcBef>
                <a:spcPct val="20000"/>
              </a:spcBef>
              <a:spcAft>
                <a:spcPct val="0"/>
              </a:spcAft>
              <a:buClr>
                <a:srgbClr val="00B400"/>
              </a:buClr>
              <a:buChar char="»"/>
              <a:defRPr sz="2000">
                <a:solidFill>
                  <a:schemeClr val="tx1"/>
                </a:solidFill>
                <a:latin typeface="+mn-lt"/>
                <a:cs typeface="+mn-cs"/>
              </a:defRPr>
            </a:lvl9pPr>
          </a:lstStyle>
          <a:p>
            <a:pPr lvl="1">
              <a:spcBef>
                <a:spcPts val="0"/>
              </a:spcBef>
              <a:buClrTx/>
              <a:buFont typeface="Arial" pitchFamily="34" charset="0"/>
              <a:buChar char="•"/>
              <a:defRPr/>
            </a:pPr>
            <a:r>
              <a:rPr lang="en-US" dirty="0" smtClean="0"/>
              <a:t>Because the distribution is symmetrical around the </a:t>
            </a:r>
          </a:p>
          <a:p>
            <a:pPr marL="457200" lvl="1" indent="0">
              <a:spcBef>
                <a:spcPts val="0"/>
              </a:spcBef>
              <a:buClrTx/>
              <a:buFontTx/>
              <a:buNone/>
              <a:defRPr/>
            </a:pPr>
            <a:r>
              <a:rPr lang="en-US" dirty="0" smtClean="0"/>
              <a:t>    mean, the area to the left </a:t>
            </a:r>
          </a:p>
          <a:p>
            <a:pPr marL="457200" lvl="1" indent="0">
              <a:spcBef>
                <a:spcPts val="0"/>
              </a:spcBef>
              <a:buClrTx/>
              <a:buFontTx/>
              <a:buNone/>
              <a:defRPr/>
            </a:pPr>
            <a:r>
              <a:rPr lang="en-US" dirty="0"/>
              <a:t> </a:t>
            </a:r>
            <a:r>
              <a:rPr lang="en-US" dirty="0" smtClean="0"/>
              <a:t>   of the mean equals 0.5, </a:t>
            </a:r>
          </a:p>
          <a:p>
            <a:pPr marL="457200" lvl="1" indent="0">
              <a:spcBef>
                <a:spcPts val="0"/>
              </a:spcBef>
              <a:buClrTx/>
              <a:buFontTx/>
              <a:buNone/>
              <a:defRPr/>
            </a:pPr>
            <a:r>
              <a:rPr lang="en-US" dirty="0"/>
              <a:t> </a:t>
            </a:r>
            <a:r>
              <a:rPr lang="en-US" dirty="0" smtClean="0"/>
              <a:t>   as does the area </a:t>
            </a:r>
          </a:p>
          <a:p>
            <a:pPr marL="457200" lvl="1" indent="0">
              <a:spcBef>
                <a:spcPts val="0"/>
              </a:spcBef>
              <a:buClrTx/>
              <a:buFontTx/>
              <a:buNone/>
              <a:defRPr/>
            </a:pPr>
            <a:r>
              <a:rPr lang="en-US" dirty="0"/>
              <a:t> </a:t>
            </a:r>
            <a:r>
              <a:rPr lang="en-US" dirty="0" smtClean="0"/>
              <a:t>   to the right of the mean</a:t>
            </a:r>
          </a:p>
          <a:p>
            <a:pPr lvl="1">
              <a:spcBef>
                <a:spcPts val="1200"/>
              </a:spcBef>
              <a:buClrTx/>
              <a:buFont typeface="Arial" pitchFamily="34" charset="0"/>
              <a:buChar char="•"/>
              <a:defRPr/>
            </a:pPr>
            <a:r>
              <a:rPr lang="en-US" dirty="0" smtClean="0"/>
              <a:t>The left and right ends of the normal probability distribution extend indefinitely</a:t>
            </a:r>
          </a:p>
        </p:txBody>
      </p:sp>
      <p:graphicFrame>
        <p:nvGraphicFramePr>
          <p:cNvPr id="13326" name="Object 1"/>
          <p:cNvGraphicFramePr>
            <a:graphicFrameLocks noChangeAspect="1"/>
          </p:cNvGraphicFramePr>
          <p:nvPr/>
        </p:nvGraphicFramePr>
        <p:xfrm>
          <a:off x="6096000" y="2819400"/>
          <a:ext cx="2846917" cy="325438"/>
        </p:xfrm>
        <a:graphic>
          <a:graphicData uri="http://schemas.openxmlformats.org/presentationml/2006/ole">
            <p:oleObj spid="_x0000_s126978" name="Equation" r:id="rId3" imgW="1333500" imgH="203200" progId="">
              <p:embed/>
            </p:oleObj>
          </a:graphicData>
        </a:graphic>
      </p:graphicFrame>
      <p:graphicFrame>
        <p:nvGraphicFramePr>
          <p:cNvPr id="13327" name="Object 2"/>
          <p:cNvGraphicFramePr>
            <a:graphicFrameLocks noChangeAspect="1"/>
          </p:cNvGraphicFramePr>
          <p:nvPr/>
        </p:nvGraphicFramePr>
        <p:xfrm>
          <a:off x="9391651" y="2809875"/>
          <a:ext cx="2495549" cy="325438"/>
        </p:xfrm>
        <a:graphic>
          <a:graphicData uri="http://schemas.openxmlformats.org/presentationml/2006/ole">
            <p:oleObj spid="_x0000_s126979" name="Equation" r:id="rId4" imgW="1167893" imgH="203112" progId="">
              <p:embed/>
            </p:oleObj>
          </a:graphicData>
        </a:graphic>
      </p:graphicFrame>
      <p:graphicFrame>
        <p:nvGraphicFramePr>
          <p:cNvPr id="13328" name="Object 3"/>
          <p:cNvGraphicFramePr>
            <a:graphicFrameLocks noChangeAspect="1"/>
          </p:cNvGraphicFramePr>
          <p:nvPr/>
        </p:nvGraphicFramePr>
        <p:xfrm>
          <a:off x="7363884" y="5257800"/>
          <a:ext cx="4038600" cy="457200"/>
        </p:xfrm>
        <a:graphic>
          <a:graphicData uri="http://schemas.openxmlformats.org/presentationml/2006/ole">
            <p:oleObj spid="_x0000_s126980" name="Equation" r:id="rId5" imgW="1346200" imgH="203200" progId="">
              <p:embed/>
            </p:oleObj>
          </a:graphicData>
        </a:graphic>
      </p:graphicFrame>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838200" y="76200"/>
            <a:ext cx="10515600" cy="914400"/>
          </a:xfrm>
        </p:spPr>
        <p:txBody>
          <a:bodyPr/>
          <a:lstStyle/>
          <a:p>
            <a:r>
              <a:rPr lang="en-US" smtClean="0"/>
              <a:t>Normal Probability Distributions</a:t>
            </a:r>
          </a:p>
        </p:txBody>
      </p:sp>
      <p:sp>
        <p:nvSpPr>
          <p:cNvPr id="19459" name="Text Box 34"/>
          <p:cNvSpPr txBox="1">
            <a:spLocks noChangeArrowheads="1"/>
          </p:cNvSpPr>
          <p:nvPr/>
        </p:nvSpPr>
        <p:spPr bwMode="auto">
          <a:xfrm>
            <a:off x="1121834" y="2349500"/>
            <a:ext cx="4161367"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50000"/>
              </a:spcBef>
              <a:buFontTx/>
              <a:buNone/>
              <a:defRPr/>
            </a:pPr>
            <a:r>
              <a:rPr lang="en-US" sz="2400" dirty="0" smtClean="0">
                <a:latin typeface="+mn-lt"/>
                <a:cs typeface="Arial" panose="020B0604020202020204" pitchFamily="34" charset="0"/>
              </a:rPr>
              <a:t>Changing</a:t>
            </a:r>
            <a:r>
              <a:rPr lang="en-US" sz="2400" dirty="0" smtClean="0">
                <a:latin typeface="+mn-lt"/>
                <a:cs typeface="Arial" panose="020B0604020202020204" pitchFamily="34" charset="0"/>
                <a:sym typeface="Arial" panose="020B0604020202020204" pitchFamily="34" charset="0"/>
              </a:rPr>
              <a:t> </a:t>
            </a:r>
            <a:r>
              <a:rPr lang="el-GR" sz="2400" b="1" i="1" dirty="0" smtClean="0">
                <a:latin typeface="+mn-lt"/>
                <a:cs typeface="Arial" panose="020B0604020202020204" pitchFamily="34" charset="0"/>
              </a:rPr>
              <a:t>μ</a:t>
            </a:r>
            <a:r>
              <a:rPr lang="en-US" sz="2400" dirty="0" smtClean="0">
                <a:latin typeface="+mn-lt"/>
                <a:cs typeface="Arial" panose="020B0604020202020204" pitchFamily="34" charset="0"/>
              </a:rPr>
              <a:t> shifts the distribution left or right</a:t>
            </a:r>
          </a:p>
        </p:txBody>
      </p:sp>
      <p:sp>
        <p:nvSpPr>
          <p:cNvPr id="19460" name="Text Box 35"/>
          <p:cNvSpPr txBox="1">
            <a:spLocks noChangeArrowheads="1"/>
          </p:cNvSpPr>
          <p:nvPr/>
        </p:nvSpPr>
        <p:spPr bwMode="auto">
          <a:xfrm>
            <a:off x="7518400" y="2349500"/>
            <a:ext cx="43688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50000"/>
              </a:spcBef>
              <a:buFontTx/>
              <a:buNone/>
              <a:defRPr/>
            </a:pPr>
            <a:r>
              <a:rPr lang="en-US" sz="2400" dirty="0" smtClean="0">
                <a:latin typeface="+mn-lt"/>
                <a:cs typeface="Arial" panose="020B0604020202020204" pitchFamily="34" charset="0"/>
              </a:rPr>
              <a:t>Changing</a:t>
            </a:r>
            <a:r>
              <a:rPr lang="en-US" sz="2400" b="1" dirty="0" smtClean="0">
                <a:latin typeface="+mn-lt"/>
                <a:cs typeface="Arial" panose="020B0604020202020204" pitchFamily="34" charset="0"/>
              </a:rPr>
              <a:t> </a:t>
            </a:r>
            <a:r>
              <a:rPr lang="el-GR" sz="2400" b="1" i="1" dirty="0" smtClean="0">
                <a:latin typeface="+mn-lt"/>
                <a:cs typeface="Arial" panose="020B0604020202020204" pitchFamily="34" charset="0"/>
              </a:rPr>
              <a:t>σ</a:t>
            </a:r>
            <a:r>
              <a:rPr lang="en-US" sz="2400" b="1" dirty="0" smtClean="0">
                <a:latin typeface="+mn-lt"/>
                <a:cs typeface="Arial" panose="020B0604020202020204" pitchFamily="34" charset="0"/>
              </a:rPr>
              <a:t> </a:t>
            </a:r>
            <a:r>
              <a:rPr lang="en-US" sz="2400" dirty="0" smtClean="0">
                <a:latin typeface="+mn-lt"/>
                <a:cs typeface="Arial" panose="020B0604020202020204" pitchFamily="34" charset="0"/>
              </a:rPr>
              <a:t>increases or decreases the spread</a:t>
            </a:r>
          </a:p>
        </p:txBody>
      </p:sp>
      <p:sp>
        <p:nvSpPr>
          <p:cNvPr id="14341" name="Freeform 6"/>
          <p:cNvSpPr>
            <a:spLocks/>
          </p:cNvSpPr>
          <p:nvPr/>
        </p:nvSpPr>
        <p:spPr bwMode="auto">
          <a:xfrm>
            <a:off x="9677400" y="4318000"/>
            <a:ext cx="1907117" cy="1144588"/>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4342" name="Freeform 7"/>
          <p:cNvSpPr>
            <a:spLocks/>
          </p:cNvSpPr>
          <p:nvPr/>
        </p:nvSpPr>
        <p:spPr bwMode="auto">
          <a:xfrm>
            <a:off x="7747000" y="4318000"/>
            <a:ext cx="1907117" cy="1144588"/>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4343" name="Line 8"/>
          <p:cNvSpPr>
            <a:spLocks noChangeShapeType="1"/>
          </p:cNvSpPr>
          <p:nvPr/>
        </p:nvSpPr>
        <p:spPr bwMode="auto">
          <a:xfrm>
            <a:off x="9652000" y="3676650"/>
            <a:ext cx="0" cy="1860550"/>
          </a:xfrm>
          <a:prstGeom prst="line">
            <a:avLst/>
          </a:prstGeom>
          <a:noFill/>
          <a:ln w="12700">
            <a:solidFill>
              <a:schemeClr val="tx1"/>
            </a:solidFill>
            <a:prstDash val="dash"/>
            <a:round/>
            <a:headEnd/>
            <a:tailEnd/>
          </a:ln>
          <a:effectLst/>
        </p:spPr>
        <p:txBody>
          <a:bodyPr/>
          <a:lstStyle/>
          <a:p>
            <a:endParaRPr lang="en-US"/>
          </a:p>
        </p:txBody>
      </p:sp>
      <p:sp>
        <p:nvSpPr>
          <p:cNvPr id="14344" name="Freeform 9"/>
          <p:cNvSpPr>
            <a:spLocks/>
          </p:cNvSpPr>
          <p:nvPr/>
        </p:nvSpPr>
        <p:spPr bwMode="auto">
          <a:xfrm>
            <a:off x="7645400" y="4318000"/>
            <a:ext cx="4006851" cy="1214438"/>
          </a:xfrm>
          <a:custGeom>
            <a:avLst/>
            <a:gdLst>
              <a:gd name="T0" fmla="*/ 0 w 1893"/>
              <a:gd name="T1" fmla="*/ 0 h 765"/>
              <a:gd name="T2" fmla="*/ 0 w 1893"/>
              <a:gd name="T3" fmla="*/ 2147483647 h 765"/>
              <a:gd name="T4" fmla="*/ 2147483647 w 1893"/>
              <a:gd name="T5" fmla="*/ 2147483647 h 765"/>
              <a:gd name="T6" fmla="*/ 0 60000 65536"/>
              <a:gd name="T7" fmla="*/ 0 60000 65536"/>
              <a:gd name="T8" fmla="*/ 0 60000 65536"/>
            </a:gdLst>
            <a:ahLst/>
            <a:cxnLst>
              <a:cxn ang="T6">
                <a:pos x="T0" y="T1"/>
              </a:cxn>
              <a:cxn ang="T7">
                <a:pos x="T2" y="T3"/>
              </a:cxn>
              <a:cxn ang="T8">
                <a:pos x="T4" y="T5"/>
              </a:cxn>
            </a:cxnLst>
            <a:rect l="0" t="0" r="r" b="b"/>
            <a:pathLst>
              <a:path w="1893" h="765">
                <a:moveTo>
                  <a:pt x="0" y="0"/>
                </a:moveTo>
                <a:lnTo>
                  <a:pt x="0" y="764"/>
                </a:lnTo>
                <a:lnTo>
                  <a:pt x="1892" y="764"/>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14345" name="Rectangle 32"/>
          <p:cNvSpPr>
            <a:spLocks noChangeArrowheads="1"/>
          </p:cNvSpPr>
          <p:nvPr/>
        </p:nvSpPr>
        <p:spPr bwMode="auto">
          <a:xfrm>
            <a:off x="11419417" y="5465763"/>
            <a:ext cx="315793" cy="366767"/>
          </a:xfrm>
          <a:prstGeom prst="rect">
            <a:avLst/>
          </a:prstGeom>
          <a:noFill/>
          <a:ln w="12700">
            <a:noFill/>
            <a:miter lim="800000"/>
            <a:headEnd/>
            <a:tailEnd/>
          </a:ln>
          <a:effectLst/>
        </p:spPr>
        <p:txBody>
          <a:bodyPr wrap="none" lIns="90488" tIns="44450" rIns="90488" bIns="44450">
            <a:spAutoFit/>
          </a:bodyPr>
          <a:lstStyle/>
          <a:p>
            <a:r>
              <a:rPr lang="en-US" b="1" i="1">
                <a:solidFill>
                  <a:srgbClr val="339933"/>
                </a:solidFill>
              </a:rPr>
              <a:t>x</a:t>
            </a:r>
          </a:p>
        </p:txBody>
      </p:sp>
      <p:sp>
        <p:nvSpPr>
          <p:cNvPr id="14346" name="Rectangle 33"/>
          <p:cNvSpPr>
            <a:spLocks noChangeArrowheads="1"/>
          </p:cNvSpPr>
          <p:nvPr/>
        </p:nvSpPr>
        <p:spPr bwMode="auto">
          <a:xfrm>
            <a:off x="6995585" y="4189413"/>
            <a:ext cx="580288" cy="366767"/>
          </a:xfrm>
          <a:prstGeom prst="rect">
            <a:avLst/>
          </a:prstGeom>
          <a:noFill/>
          <a:ln w="12700">
            <a:noFill/>
            <a:miter lim="800000"/>
            <a:headEnd/>
            <a:tailEnd/>
          </a:ln>
          <a:effectLst/>
        </p:spPr>
        <p:txBody>
          <a:bodyPr wrap="none" lIns="90488" tIns="44450" rIns="90488" bIns="44450">
            <a:spAutoFit/>
          </a:bodyPr>
          <a:lstStyle/>
          <a:p>
            <a:r>
              <a:rPr lang="en-US" b="1" i="1">
                <a:solidFill>
                  <a:srgbClr val="339933"/>
                </a:solidFill>
              </a:rPr>
              <a:t>f(x)</a:t>
            </a:r>
          </a:p>
        </p:txBody>
      </p:sp>
      <p:sp>
        <p:nvSpPr>
          <p:cNvPr id="14347" name="Rectangle 34"/>
          <p:cNvSpPr>
            <a:spLocks noChangeArrowheads="1"/>
          </p:cNvSpPr>
          <p:nvPr/>
        </p:nvSpPr>
        <p:spPr bwMode="auto">
          <a:xfrm>
            <a:off x="9474201" y="5537201"/>
            <a:ext cx="622300" cy="366713"/>
          </a:xfrm>
          <a:prstGeom prst="rect">
            <a:avLst/>
          </a:prstGeom>
          <a:noFill/>
          <a:ln w="12700">
            <a:noFill/>
            <a:miter lim="800000"/>
            <a:headEnd/>
            <a:tailEnd/>
          </a:ln>
          <a:effectLst/>
        </p:spPr>
        <p:txBody>
          <a:bodyPr lIns="90488" tIns="44450" rIns="90488" bIns="44450">
            <a:spAutoFit/>
          </a:bodyPr>
          <a:lstStyle/>
          <a:p>
            <a:pPr>
              <a:spcBef>
                <a:spcPct val="50000"/>
              </a:spcBef>
            </a:pPr>
            <a:r>
              <a:rPr lang="el-GR" b="1"/>
              <a:t>μ</a:t>
            </a:r>
          </a:p>
        </p:txBody>
      </p:sp>
      <p:sp>
        <p:nvSpPr>
          <p:cNvPr id="14348" name="Text Box 35"/>
          <p:cNvSpPr txBox="1">
            <a:spLocks noChangeArrowheads="1"/>
          </p:cNvSpPr>
          <p:nvPr/>
        </p:nvSpPr>
        <p:spPr bwMode="auto">
          <a:xfrm>
            <a:off x="9855200" y="3627438"/>
            <a:ext cx="609600" cy="400050"/>
          </a:xfrm>
          <a:prstGeom prst="rect">
            <a:avLst/>
          </a:prstGeom>
          <a:noFill/>
          <a:ln w="12700">
            <a:noFill/>
            <a:miter lim="800000"/>
            <a:headEnd/>
            <a:tailEnd/>
          </a:ln>
          <a:effectLst/>
        </p:spPr>
        <p:txBody>
          <a:bodyPr>
            <a:spAutoFit/>
          </a:bodyPr>
          <a:lstStyle/>
          <a:p>
            <a:pPr>
              <a:spcBef>
                <a:spcPct val="50000"/>
              </a:spcBef>
            </a:pPr>
            <a:r>
              <a:rPr lang="el-GR" sz="2000" i="1">
                <a:sym typeface="Symbol" pitchFamily="18" charset="2"/>
              </a:rPr>
              <a:t>σ</a:t>
            </a:r>
            <a:r>
              <a:rPr lang="en-US" sz="2000" baseline="-25000">
                <a:sym typeface="Symbol" pitchFamily="18" charset="2"/>
              </a:rPr>
              <a:t>2</a:t>
            </a:r>
            <a:endParaRPr lang="el-GR" sz="2000" baseline="-25000"/>
          </a:p>
        </p:txBody>
      </p:sp>
      <p:sp>
        <p:nvSpPr>
          <p:cNvPr id="14349" name="Freeform 6"/>
          <p:cNvSpPr>
            <a:spLocks/>
          </p:cNvSpPr>
          <p:nvPr/>
        </p:nvSpPr>
        <p:spPr bwMode="auto">
          <a:xfrm>
            <a:off x="9660467" y="3676651"/>
            <a:ext cx="1195917" cy="1789113"/>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E6AF00"/>
            </a:solidFill>
            <a:prstDash val="solid"/>
            <a:round/>
            <a:headEnd type="none" w="med" len="med"/>
            <a:tailEnd type="none" w="med" len="med"/>
          </a:ln>
          <a:effectLst/>
        </p:spPr>
        <p:txBody>
          <a:bodyPr/>
          <a:lstStyle/>
          <a:p>
            <a:endParaRPr lang="en-US"/>
          </a:p>
        </p:txBody>
      </p:sp>
      <p:sp>
        <p:nvSpPr>
          <p:cNvPr id="14350" name="Freeform 7"/>
          <p:cNvSpPr>
            <a:spLocks/>
          </p:cNvSpPr>
          <p:nvPr/>
        </p:nvSpPr>
        <p:spPr bwMode="auto">
          <a:xfrm>
            <a:off x="8441267" y="3676651"/>
            <a:ext cx="1195917" cy="1789113"/>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E6AF00"/>
            </a:solidFill>
            <a:prstDash val="solid"/>
            <a:round/>
            <a:headEnd type="none" w="med" len="med"/>
            <a:tailEnd type="none" w="med" len="med"/>
          </a:ln>
          <a:effectLst/>
        </p:spPr>
        <p:txBody>
          <a:bodyPr/>
          <a:lstStyle/>
          <a:p>
            <a:endParaRPr lang="en-US"/>
          </a:p>
        </p:txBody>
      </p:sp>
      <p:sp>
        <p:nvSpPr>
          <p:cNvPr id="14351" name="Freeform 6"/>
          <p:cNvSpPr>
            <a:spLocks/>
          </p:cNvSpPr>
          <p:nvPr/>
        </p:nvSpPr>
        <p:spPr bwMode="auto">
          <a:xfrm>
            <a:off x="2783418" y="4289425"/>
            <a:ext cx="1907116" cy="1144588"/>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4352" name="Freeform 7"/>
          <p:cNvSpPr>
            <a:spLocks/>
          </p:cNvSpPr>
          <p:nvPr/>
        </p:nvSpPr>
        <p:spPr bwMode="auto">
          <a:xfrm>
            <a:off x="853018" y="4289425"/>
            <a:ext cx="1907116" cy="1144588"/>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4353" name="Line 8"/>
          <p:cNvSpPr>
            <a:spLocks noChangeShapeType="1"/>
          </p:cNvSpPr>
          <p:nvPr/>
        </p:nvSpPr>
        <p:spPr bwMode="auto">
          <a:xfrm>
            <a:off x="2783417" y="4289425"/>
            <a:ext cx="0" cy="1219200"/>
          </a:xfrm>
          <a:prstGeom prst="line">
            <a:avLst/>
          </a:prstGeom>
          <a:noFill/>
          <a:ln w="12700">
            <a:solidFill>
              <a:schemeClr val="tx1"/>
            </a:solidFill>
            <a:prstDash val="dash"/>
            <a:round/>
            <a:headEnd/>
            <a:tailEnd/>
          </a:ln>
          <a:effectLst/>
        </p:spPr>
        <p:txBody>
          <a:bodyPr/>
          <a:lstStyle/>
          <a:p>
            <a:endParaRPr lang="en-US"/>
          </a:p>
        </p:txBody>
      </p:sp>
      <p:sp>
        <p:nvSpPr>
          <p:cNvPr id="14354" name="Freeform 9"/>
          <p:cNvSpPr>
            <a:spLocks/>
          </p:cNvSpPr>
          <p:nvPr/>
        </p:nvSpPr>
        <p:spPr bwMode="auto">
          <a:xfrm>
            <a:off x="751417" y="4289425"/>
            <a:ext cx="5458883" cy="1214438"/>
          </a:xfrm>
          <a:custGeom>
            <a:avLst/>
            <a:gdLst>
              <a:gd name="T0" fmla="*/ 0 w 1893"/>
              <a:gd name="T1" fmla="*/ 0 h 765"/>
              <a:gd name="T2" fmla="*/ 0 w 1893"/>
              <a:gd name="T3" fmla="*/ 2147483647 h 765"/>
              <a:gd name="T4" fmla="*/ 2147483647 w 1893"/>
              <a:gd name="T5" fmla="*/ 2147483647 h 765"/>
              <a:gd name="T6" fmla="*/ 0 60000 65536"/>
              <a:gd name="T7" fmla="*/ 0 60000 65536"/>
              <a:gd name="T8" fmla="*/ 0 60000 65536"/>
            </a:gdLst>
            <a:ahLst/>
            <a:cxnLst>
              <a:cxn ang="T6">
                <a:pos x="T0" y="T1"/>
              </a:cxn>
              <a:cxn ang="T7">
                <a:pos x="T2" y="T3"/>
              </a:cxn>
              <a:cxn ang="T8">
                <a:pos x="T4" y="T5"/>
              </a:cxn>
            </a:cxnLst>
            <a:rect l="0" t="0" r="r" b="b"/>
            <a:pathLst>
              <a:path w="1893" h="765">
                <a:moveTo>
                  <a:pt x="0" y="0"/>
                </a:moveTo>
                <a:lnTo>
                  <a:pt x="0" y="764"/>
                </a:lnTo>
                <a:lnTo>
                  <a:pt x="1892" y="764"/>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14355" name="Rectangle 32"/>
          <p:cNvSpPr>
            <a:spLocks noChangeArrowheads="1"/>
          </p:cNvSpPr>
          <p:nvPr/>
        </p:nvSpPr>
        <p:spPr bwMode="auto">
          <a:xfrm>
            <a:off x="5945717" y="5437188"/>
            <a:ext cx="315793" cy="366767"/>
          </a:xfrm>
          <a:prstGeom prst="rect">
            <a:avLst/>
          </a:prstGeom>
          <a:noFill/>
          <a:ln w="12700">
            <a:noFill/>
            <a:miter lim="800000"/>
            <a:headEnd/>
            <a:tailEnd/>
          </a:ln>
          <a:effectLst/>
        </p:spPr>
        <p:txBody>
          <a:bodyPr wrap="none" lIns="90488" tIns="44450" rIns="90488" bIns="44450">
            <a:spAutoFit/>
          </a:bodyPr>
          <a:lstStyle/>
          <a:p>
            <a:r>
              <a:rPr lang="en-US" b="1" i="1">
                <a:solidFill>
                  <a:srgbClr val="339933"/>
                </a:solidFill>
              </a:rPr>
              <a:t>x</a:t>
            </a:r>
          </a:p>
        </p:txBody>
      </p:sp>
      <p:sp>
        <p:nvSpPr>
          <p:cNvPr id="14356" name="Rectangle 33"/>
          <p:cNvSpPr>
            <a:spLocks noChangeArrowheads="1"/>
          </p:cNvSpPr>
          <p:nvPr/>
        </p:nvSpPr>
        <p:spPr bwMode="auto">
          <a:xfrm>
            <a:off x="101600" y="4114801"/>
            <a:ext cx="580288" cy="366767"/>
          </a:xfrm>
          <a:prstGeom prst="rect">
            <a:avLst/>
          </a:prstGeom>
          <a:noFill/>
          <a:ln w="12700">
            <a:noFill/>
            <a:miter lim="800000"/>
            <a:headEnd/>
            <a:tailEnd/>
          </a:ln>
          <a:effectLst/>
        </p:spPr>
        <p:txBody>
          <a:bodyPr wrap="none" lIns="90488" tIns="44450" rIns="90488" bIns="44450">
            <a:spAutoFit/>
          </a:bodyPr>
          <a:lstStyle/>
          <a:p>
            <a:r>
              <a:rPr lang="en-US" b="1" i="1">
                <a:solidFill>
                  <a:srgbClr val="339933"/>
                </a:solidFill>
              </a:rPr>
              <a:t>f(x)</a:t>
            </a:r>
          </a:p>
        </p:txBody>
      </p:sp>
      <p:sp>
        <p:nvSpPr>
          <p:cNvPr id="14357" name="Rectangle 34"/>
          <p:cNvSpPr>
            <a:spLocks noChangeArrowheads="1"/>
          </p:cNvSpPr>
          <p:nvPr/>
        </p:nvSpPr>
        <p:spPr bwMode="auto">
          <a:xfrm>
            <a:off x="2580218" y="5508626"/>
            <a:ext cx="622300" cy="366713"/>
          </a:xfrm>
          <a:prstGeom prst="rect">
            <a:avLst/>
          </a:prstGeom>
          <a:noFill/>
          <a:ln w="12700">
            <a:noFill/>
            <a:miter lim="800000"/>
            <a:headEnd/>
            <a:tailEnd/>
          </a:ln>
          <a:effectLst/>
        </p:spPr>
        <p:txBody>
          <a:bodyPr lIns="90488" tIns="44450" rIns="90488" bIns="44450">
            <a:spAutoFit/>
          </a:bodyPr>
          <a:lstStyle/>
          <a:p>
            <a:pPr>
              <a:spcBef>
                <a:spcPct val="50000"/>
              </a:spcBef>
            </a:pPr>
            <a:r>
              <a:rPr lang="el-GR" b="1" i="1"/>
              <a:t>μ</a:t>
            </a:r>
            <a:r>
              <a:rPr lang="en-US" b="1" baseline="-25000"/>
              <a:t>1</a:t>
            </a:r>
            <a:endParaRPr lang="el-GR" b="1" baseline="-25000"/>
          </a:p>
        </p:txBody>
      </p:sp>
      <p:sp>
        <p:nvSpPr>
          <p:cNvPr id="14358" name="Text Box 35"/>
          <p:cNvSpPr txBox="1">
            <a:spLocks noChangeArrowheads="1"/>
          </p:cNvSpPr>
          <p:nvPr/>
        </p:nvSpPr>
        <p:spPr bwMode="auto">
          <a:xfrm>
            <a:off x="8128000" y="4781550"/>
            <a:ext cx="609600" cy="400050"/>
          </a:xfrm>
          <a:prstGeom prst="rect">
            <a:avLst/>
          </a:prstGeom>
          <a:noFill/>
          <a:ln w="12700">
            <a:noFill/>
            <a:miter lim="800000"/>
            <a:headEnd/>
            <a:tailEnd/>
          </a:ln>
          <a:effectLst/>
        </p:spPr>
        <p:txBody>
          <a:bodyPr>
            <a:spAutoFit/>
          </a:bodyPr>
          <a:lstStyle/>
          <a:p>
            <a:pPr>
              <a:spcBef>
                <a:spcPct val="50000"/>
              </a:spcBef>
            </a:pPr>
            <a:r>
              <a:rPr lang="el-GR" sz="2000" i="1">
                <a:sym typeface="Symbol" pitchFamily="18" charset="2"/>
              </a:rPr>
              <a:t>σ</a:t>
            </a:r>
            <a:r>
              <a:rPr lang="en-US" sz="2000" baseline="-25000">
                <a:sym typeface="Symbol" pitchFamily="18" charset="2"/>
              </a:rPr>
              <a:t>1</a:t>
            </a:r>
            <a:endParaRPr lang="el-GR" sz="2000" baseline="-25000"/>
          </a:p>
        </p:txBody>
      </p:sp>
      <p:sp>
        <p:nvSpPr>
          <p:cNvPr id="14359" name="Freeform 6"/>
          <p:cNvSpPr>
            <a:spLocks/>
          </p:cNvSpPr>
          <p:nvPr/>
        </p:nvSpPr>
        <p:spPr bwMode="auto">
          <a:xfrm>
            <a:off x="4201585" y="4291014"/>
            <a:ext cx="1909233" cy="1144587"/>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4360" name="Freeform 7"/>
          <p:cNvSpPr>
            <a:spLocks/>
          </p:cNvSpPr>
          <p:nvPr/>
        </p:nvSpPr>
        <p:spPr bwMode="auto">
          <a:xfrm>
            <a:off x="2271185" y="4291014"/>
            <a:ext cx="1909233" cy="1144587"/>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4361" name="Line 8"/>
          <p:cNvSpPr>
            <a:spLocks noChangeShapeType="1"/>
          </p:cNvSpPr>
          <p:nvPr/>
        </p:nvSpPr>
        <p:spPr bwMode="auto">
          <a:xfrm>
            <a:off x="4201584" y="4291013"/>
            <a:ext cx="0" cy="1219200"/>
          </a:xfrm>
          <a:prstGeom prst="line">
            <a:avLst/>
          </a:prstGeom>
          <a:noFill/>
          <a:ln w="12700">
            <a:solidFill>
              <a:schemeClr val="tx1"/>
            </a:solidFill>
            <a:prstDash val="dash"/>
            <a:round/>
            <a:headEnd/>
            <a:tailEnd/>
          </a:ln>
          <a:effectLst/>
        </p:spPr>
        <p:txBody>
          <a:bodyPr/>
          <a:lstStyle/>
          <a:p>
            <a:endParaRPr lang="en-US"/>
          </a:p>
        </p:txBody>
      </p:sp>
      <p:sp>
        <p:nvSpPr>
          <p:cNvPr id="14362" name="Rectangle 34"/>
          <p:cNvSpPr>
            <a:spLocks noChangeArrowheads="1"/>
          </p:cNvSpPr>
          <p:nvPr/>
        </p:nvSpPr>
        <p:spPr bwMode="auto">
          <a:xfrm>
            <a:off x="3998385" y="5510213"/>
            <a:ext cx="622300" cy="366712"/>
          </a:xfrm>
          <a:prstGeom prst="rect">
            <a:avLst/>
          </a:prstGeom>
          <a:noFill/>
          <a:ln w="12700">
            <a:noFill/>
            <a:miter lim="800000"/>
            <a:headEnd/>
            <a:tailEnd/>
          </a:ln>
          <a:effectLst/>
        </p:spPr>
        <p:txBody>
          <a:bodyPr lIns="90488" tIns="44450" rIns="90488" bIns="44450">
            <a:spAutoFit/>
          </a:bodyPr>
          <a:lstStyle/>
          <a:p>
            <a:pPr>
              <a:spcBef>
                <a:spcPct val="50000"/>
              </a:spcBef>
            </a:pPr>
            <a:r>
              <a:rPr lang="el-GR" b="1" i="1"/>
              <a:t>μ</a:t>
            </a:r>
            <a:r>
              <a:rPr lang="en-US" b="1" baseline="-25000"/>
              <a:t>2</a:t>
            </a:r>
            <a:endParaRPr lang="el-GR" b="1" baseline="-25000"/>
          </a:p>
        </p:txBody>
      </p:sp>
      <p:sp>
        <p:nvSpPr>
          <p:cNvPr id="14363" name="Text Box 35"/>
          <p:cNvSpPr txBox="1">
            <a:spLocks noChangeArrowheads="1"/>
          </p:cNvSpPr>
          <p:nvPr/>
        </p:nvSpPr>
        <p:spPr bwMode="auto">
          <a:xfrm>
            <a:off x="8940801" y="5867401"/>
            <a:ext cx="1816100" cy="461963"/>
          </a:xfrm>
          <a:prstGeom prst="rect">
            <a:avLst/>
          </a:prstGeom>
          <a:noFill/>
          <a:ln w="12700">
            <a:noFill/>
            <a:miter lim="800000"/>
            <a:headEnd/>
            <a:tailEnd/>
          </a:ln>
          <a:effectLst/>
        </p:spPr>
        <p:txBody>
          <a:bodyPr>
            <a:spAutoFit/>
          </a:bodyPr>
          <a:lstStyle/>
          <a:p>
            <a:pPr>
              <a:spcBef>
                <a:spcPct val="50000"/>
              </a:spcBef>
            </a:pPr>
            <a:r>
              <a:rPr lang="el-GR" sz="2400" i="1">
                <a:sym typeface="Symbol" pitchFamily="18" charset="2"/>
              </a:rPr>
              <a:t>σ</a:t>
            </a:r>
            <a:r>
              <a:rPr lang="en-US" sz="2400" baseline="-25000">
                <a:sym typeface="Symbol" pitchFamily="18" charset="2"/>
              </a:rPr>
              <a:t>1</a:t>
            </a:r>
            <a:r>
              <a:rPr lang="en-US" sz="2400">
                <a:sym typeface="Symbol" pitchFamily="18" charset="2"/>
              </a:rPr>
              <a:t> &gt; </a:t>
            </a:r>
            <a:r>
              <a:rPr lang="el-GR" sz="2400" i="1">
                <a:sym typeface="Symbol" pitchFamily="18" charset="2"/>
              </a:rPr>
              <a:t>σ</a:t>
            </a:r>
            <a:r>
              <a:rPr lang="en-US" sz="2400" baseline="-25000">
                <a:sym typeface="Symbol" pitchFamily="18" charset="2"/>
              </a:rPr>
              <a:t>2</a:t>
            </a:r>
            <a:endParaRPr lang="el-GR" sz="2400" baseline="-25000"/>
          </a:p>
        </p:txBody>
      </p:sp>
      <p:sp>
        <p:nvSpPr>
          <p:cNvPr id="19484" name="Rectangle 1"/>
          <p:cNvSpPr>
            <a:spLocks noChangeArrowheads="1"/>
          </p:cNvSpPr>
          <p:nvPr/>
        </p:nvSpPr>
        <p:spPr bwMode="auto">
          <a:xfrm>
            <a:off x="135467" y="1219200"/>
            <a:ext cx="1159368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None/>
              <a:defRPr/>
            </a:pPr>
            <a:r>
              <a:rPr lang="en-US" sz="2400" dirty="0" smtClean="0">
                <a:latin typeface="+mn-lt"/>
                <a:cs typeface="Arial" panose="020B0604020202020204" pitchFamily="34" charset="0"/>
              </a:rPr>
              <a:t>A distribution’s mean (</a:t>
            </a:r>
            <a:r>
              <a:rPr lang="el-GR" sz="2400" i="1" dirty="0" smtClean="0">
                <a:latin typeface="+mn-lt"/>
                <a:cs typeface="Arial" panose="020B0604020202020204" pitchFamily="34" charset="0"/>
              </a:rPr>
              <a:t>μ</a:t>
            </a:r>
            <a:r>
              <a:rPr lang="en-US" sz="2400" dirty="0" smtClean="0">
                <a:latin typeface="+mn-lt"/>
                <a:cs typeface="Arial" panose="020B0604020202020204" pitchFamily="34" charset="0"/>
              </a:rPr>
              <a:t>) and standard deviation (</a:t>
            </a:r>
            <a:r>
              <a:rPr lang="el-GR" sz="2400" i="1" dirty="0" smtClean="0">
                <a:latin typeface="+mn-lt"/>
                <a:cs typeface="Arial" panose="020B0604020202020204" pitchFamily="34" charset="0"/>
              </a:rPr>
              <a:t>σ</a:t>
            </a:r>
            <a:r>
              <a:rPr lang="en-US" sz="2400" dirty="0" smtClean="0">
                <a:latin typeface="+mn-lt"/>
                <a:cs typeface="Arial" panose="020B0604020202020204" pitchFamily="34" charset="0"/>
              </a:rPr>
              <a:t>) completely describe its shape</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8200" y="76200"/>
            <a:ext cx="10515600" cy="914400"/>
          </a:xfrm>
        </p:spPr>
        <p:txBody>
          <a:bodyPr/>
          <a:lstStyle/>
          <a:p>
            <a:r>
              <a:rPr lang="en-US" smtClean="0"/>
              <a:t>Normal Probability Distributions</a:t>
            </a:r>
          </a:p>
        </p:txBody>
      </p:sp>
      <p:sp>
        <p:nvSpPr>
          <p:cNvPr id="15363" name="Content Placeholder 2"/>
          <p:cNvSpPr>
            <a:spLocks noGrp="1"/>
          </p:cNvSpPr>
          <p:nvPr>
            <p:ph idx="1"/>
          </p:nvPr>
        </p:nvSpPr>
        <p:spPr>
          <a:xfrm>
            <a:off x="609600" y="1219201"/>
            <a:ext cx="10972800" cy="4602163"/>
          </a:xfrm>
        </p:spPr>
        <p:txBody>
          <a:bodyPr>
            <a:normAutofit/>
          </a:bodyPr>
          <a:lstStyle/>
          <a:p>
            <a:pPr>
              <a:spcBef>
                <a:spcPts val="1800"/>
              </a:spcBef>
              <a:buNone/>
            </a:pPr>
            <a:r>
              <a:rPr lang="en-US" sz="2400" dirty="0" smtClean="0">
                <a:solidFill>
                  <a:schemeClr val="tx1"/>
                </a:solidFill>
              </a:rPr>
              <a:t>A </a:t>
            </a:r>
            <a:r>
              <a:rPr lang="en-US" sz="2400" b="1" dirty="0" smtClean="0">
                <a:solidFill>
                  <a:schemeClr val="tx1"/>
                </a:solidFill>
              </a:rPr>
              <a:t>probability density function </a:t>
            </a:r>
            <a:r>
              <a:rPr lang="en-US" sz="2400" dirty="0" smtClean="0">
                <a:solidFill>
                  <a:schemeClr val="tx1"/>
                </a:solidFill>
              </a:rPr>
              <a:t>is a mathematical description of a probability distribution </a:t>
            </a:r>
          </a:p>
          <a:p>
            <a:pPr lvl="1">
              <a:spcBef>
                <a:spcPts val="1800"/>
              </a:spcBef>
            </a:pPr>
            <a:r>
              <a:rPr lang="en-US" sz="2400" dirty="0" smtClean="0">
                <a:solidFill>
                  <a:schemeClr val="tx1"/>
                </a:solidFill>
              </a:rPr>
              <a:t>represents the relative distribution of frequency of a continuous random variable</a:t>
            </a:r>
          </a:p>
          <a:p>
            <a:pPr>
              <a:spcBef>
                <a:spcPts val="1800"/>
              </a:spcBef>
            </a:pPr>
            <a:r>
              <a:rPr lang="en-US" sz="2400" dirty="0" smtClean="0">
                <a:solidFill>
                  <a:schemeClr val="tx1"/>
                </a:solidFill>
              </a:rPr>
              <a:t>Formula for the </a:t>
            </a:r>
            <a:r>
              <a:rPr lang="en-US" sz="2400" b="1" dirty="0" smtClean="0">
                <a:solidFill>
                  <a:schemeClr val="tx1"/>
                </a:solidFill>
              </a:rPr>
              <a:t>Normal Probability Density Function:</a:t>
            </a:r>
          </a:p>
        </p:txBody>
      </p:sp>
      <p:graphicFrame>
        <p:nvGraphicFramePr>
          <p:cNvPr id="15364" name="Object 1"/>
          <p:cNvGraphicFramePr>
            <a:graphicFrameLocks noChangeAspect="1"/>
          </p:cNvGraphicFramePr>
          <p:nvPr/>
        </p:nvGraphicFramePr>
        <p:xfrm>
          <a:off x="936978" y="4157133"/>
          <a:ext cx="5613400" cy="1149350"/>
        </p:xfrm>
        <a:graphic>
          <a:graphicData uri="http://schemas.openxmlformats.org/presentationml/2006/ole">
            <p:oleObj spid="_x0000_s128002" name="Equation" r:id="rId3" imgW="1536700" imgH="419100" progId="">
              <p:embed/>
            </p:oleObj>
          </a:graphicData>
        </a:graphic>
      </p:graphicFrame>
      <p:sp>
        <p:nvSpPr>
          <p:cNvPr id="20485" name="Rectangle 2"/>
          <p:cNvSpPr>
            <a:spLocks noChangeArrowheads="1"/>
          </p:cNvSpPr>
          <p:nvPr/>
        </p:nvSpPr>
        <p:spPr bwMode="auto">
          <a:xfrm>
            <a:off x="7124700" y="4114801"/>
            <a:ext cx="4876800"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1800" dirty="0" smtClean="0">
                <a:latin typeface="+mn-lt"/>
                <a:cs typeface="Arial" panose="020B0604020202020204" pitchFamily="34" charset="0"/>
              </a:rPr>
              <a:t>where:</a:t>
            </a:r>
          </a:p>
          <a:p>
            <a:pPr eaLnBrk="1" hangingPunct="1">
              <a:lnSpc>
                <a:spcPct val="100000"/>
              </a:lnSpc>
              <a:spcBef>
                <a:spcPct val="0"/>
              </a:spcBef>
              <a:buFontTx/>
              <a:buNone/>
              <a:defRPr/>
            </a:pPr>
            <a:r>
              <a:rPr lang="en-US" sz="1800" i="1" dirty="0" smtClean="0">
                <a:latin typeface="+mn-lt"/>
                <a:cs typeface="Arial" panose="020B0604020202020204" pitchFamily="34" charset="0"/>
              </a:rPr>
              <a:t>    e </a:t>
            </a:r>
            <a:r>
              <a:rPr lang="en-US" sz="1800" dirty="0" smtClean="0">
                <a:latin typeface="+mn-lt"/>
                <a:cs typeface="Arial" panose="020B0604020202020204" pitchFamily="34" charset="0"/>
              </a:rPr>
              <a:t>= 2.71828</a:t>
            </a:r>
          </a:p>
          <a:p>
            <a:pPr eaLnBrk="1" hangingPunct="1">
              <a:lnSpc>
                <a:spcPct val="100000"/>
              </a:lnSpc>
              <a:spcBef>
                <a:spcPct val="0"/>
              </a:spcBef>
              <a:buFontTx/>
              <a:buNone/>
              <a:defRPr/>
            </a:pPr>
            <a:r>
              <a:rPr lang="en-US" sz="1800" dirty="0" smtClean="0">
                <a:latin typeface="+mn-lt"/>
                <a:cs typeface="Arial" panose="020B0604020202020204" pitchFamily="34" charset="0"/>
              </a:rPr>
              <a:t>    </a:t>
            </a:r>
            <a:r>
              <a:rPr lang="el-GR" sz="1800" i="1" dirty="0" smtClean="0">
                <a:latin typeface="+mn-lt"/>
                <a:cs typeface="Arial" panose="020B0604020202020204" pitchFamily="34" charset="0"/>
              </a:rPr>
              <a:t>π</a:t>
            </a:r>
            <a:r>
              <a:rPr lang="en-US" sz="1800" dirty="0" smtClean="0">
                <a:latin typeface="+mn-lt"/>
                <a:cs typeface="Arial" panose="020B0604020202020204" pitchFamily="34" charset="0"/>
              </a:rPr>
              <a:t> = 3.14159</a:t>
            </a:r>
          </a:p>
          <a:p>
            <a:pPr eaLnBrk="1" hangingPunct="1">
              <a:lnSpc>
                <a:spcPct val="100000"/>
              </a:lnSpc>
              <a:spcBef>
                <a:spcPct val="0"/>
              </a:spcBef>
              <a:buFontTx/>
              <a:buNone/>
              <a:defRPr/>
            </a:pPr>
            <a:r>
              <a:rPr lang="en-US" sz="1800" dirty="0" smtClean="0">
                <a:latin typeface="+mn-lt"/>
                <a:cs typeface="Arial" panose="020B0604020202020204" pitchFamily="34" charset="0"/>
              </a:rPr>
              <a:t>    </a:t>
            </a:r>
            <a:r>
              <a:rPr lang="el-GR" sz="1800" i="1" dirty="0" smtClean="0">
                <a:latin typeface="+mn-lt"/>
                <a:cs typeface="Arial" panose="020B0604020202020204" pitchFamily="34" charset="0"/>
              </a:rPr>
              <a:t>μ</a:t>
            </a:r>
            <a:r>
              <a:rPr lang="en-US" sz="1800" dirty="0" smtClean="0">
                <a:latin typeface="+mn-lt"/>
                <a:cs typeface="Arial" panose="020B0604020202020204" pitchFamily="34" charset="0"/>
              </a:rPr>
              <a:t> = The mean of the distribution</a:t>
            </a:r>
          </a:p>
          <a:p>
            <a:pPr eaLnBrk="1" hangingPunct="1">
              <a:lnSpc>
                <a:spcPct val="100000"/>
              </a:lnSpc>
              <a:spcBef>
                <a:spcPct val="0"/>
              </a:spcBef>
              <a:buFontTx/>
              <a:buNone/>
              <a:defRPr/>
            </a:pPr>
            <a:r>
              <a:rPr lang="en-US" sz="1800" dirty="0" smtClean="0">
                <a:latin typeface="+mn-lt"/>
                <a:cs typeface="Arial" panose="020B0604020202020204" pitchFamily="34" charset="0"/>
              </a:rPr>
              <a:t>    </a:t>
            </a:r>
            <a:r>
              <a:rPr lang="el-GR" sz="1800" i="1" dirty="0" smtClean="0">
                <a:latin typeface="+mn-lt"/>
                <a:cs typeface="Arial" panose="020B0604020202020204" pitchFamily="34" charset="0"/>
              </a:rPr>
              <a:t>σ</a:t>
            </a:r>
            <a:r>
              <a:rPr lang="en-US" sz="1800" dirty="0" smtClean="0">
                <a:latin typeface="+mn-lt"/>
                <a:cs typeface="Arial" panose="020B0604020202020204" pitchFamily="34" charset="0"/>
              </a:rPr>
              <a:t> = The standard deviation of the</a:t>
            </a:r>
          </a:p>
          <a:p>
            <a:pPr eaLnBrk="1" hangingPunct="1">
              <a:lnSpc>
                <a:spcPct val="100000"/>
              </a:lnSpc>
              <a:spcBef>
                <a:spcPct val="0"/>
              </a:spcBef>
              <a:buFontTx/>
              <a:buNone/>
              <a:defRPr/>
            </a:pPr>
            <a:r>
              <a:rPr lang="en-US" sz="1800" dirty="0" smtClean="0">
                <a:latin typeface="+mn-lt"/>
                <a:cs typeface="Arial" panose="020B0604020202020204" pitchFamily="34" charset="0"/>
              </a:rPr>
              <a:t>           distribution</a:t>
            </a:r>
          </a:p>
          <a:p>
            <a:pPr eaLnBrk="1" hangingPunct="1">
              <a:lnSpc>
                <a:spcPct val="100000"/>
              </a:lnSpc>
              <a:spcBef>
                <a:spcPct val="0"/>
              </a:spcBef>
              <a:buFontTx/>
              <a:buNone/>
              <a:defRPr/>
            </a:pPr>
            <a:r>
              <a:rPr lang="en-US" sz="1800" i="1" dirty="0" smtClean="0">
                <a:latin typeface="+mn-lt"/>
                <a:cs typeface="Arial" panose="020B0604020202020204" pitchFamily="34" charset="0"/>
              </a:rPr>
              <a:t>    x </a:t>
            </a:r>
            <a:r>
              <a:rPr lang="en-US" sz="1800" dirty="0" smtClean="0">
                <a:latin typeface="+mn-lt"/>
                <a:cs typeface="Arial" panose="020B0604020202020204" pitchFamily="34" charset="0"/>
              </a:rPr>
              <a:t>= Any continuous number of </a:t>
            </a:r>
          </a:p>
          <a:p>
            <a:pPr eaLnBrk="1" hangingPunct="1">
              <a:lnSpc>
                <a:spcPct val="100000"/>
              </a:lnSpc>
              <a:spcBef>
                <a:spcPct val="0"/>
              </a:spcBef>
              <a:buFontTx/>
              <a:buNone/>
              <a:defRPr/>
            </a:pPr>
            <a:r>
              <a:rPr lang="en-US" sz="1800" dirty="0" smtClean="0">
                <a:latin typeface="+mn-lt"/>
                <a:cs typeface="Arial" panose="020B0604020202020204" pitchFamily="34" charset="0"/>
              </a:rPr>
              <a:t>          interest</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04800" y="76200"/>
            <a:ext cx="11582400" cy="990600"/>
          </a:xfrm>
        </p:spPr>
        <p:txBody>
          <a:bodyPr/>
          <a:lstStyle/>
          <a:p>
            <a:pPr>
              <a:lnSpc>
                <a:spcPct val="80000"/>
              </a:lnSpc>
            </a:pPr>
            <a:r>
              <a:rPr lang="en-US" sz="3200" smtClean="0"/>
              <a:t>Calculating Probabilities for Normal Distributions Using Normal Probability Tables</a:t>
            </a:r>
            <a:endParaRPr lang="en-US" smtClean="0"/>
          </a:p>
        </p:txBody>
      </p:sp>
      <p:sp>
        <p:nvSpPr>
          <p:cNvPr id="6147" name="Content Placeholder 2"/>
          <p:cNvSpPr>
            <a:spLocks noGrp="1"/>
          </p:cNvSpPr>
          <p:nvPr>
            <p:ph idx="1"/>
          </p:nvPr>
        </p:nvSpPr>
        <p:spPr>
          <a:xfrm>
            <a:off x="609600" y="1447801"/>
            <a:ext cx="10972800" cy="4373563"/>
          </a:xfrm>
        </p:spPr>
        <p:txBody>
          <a:bodyPr>
            <a:normAutofit/>
          </a:bodyPr>
          <a:lstStyle/>
          <a:p>
            <a:pPr marL="571500" indent="-571500">
              <a:buFont typeface="Arial" panose="020B0604020202020204" pitchFamily="34" charset="0"/>
              <a:buNone/>
              <a:defRPr/>
            </a:pPr>
            <a:r>
              <a:rPr lang="en-US" sz="2400" b="1" dirty="0" smtClean="0">
                <a:solidFill>
                  <a:schemeClr val="tx1"/>
                </a:solidFill>
              </a:rPr>
              <a:t>Any</a:t>
            </a:r>
            <a:r>
              <a:rPr lang="en-US" sz="2400" dirty="0" smtClean="0">
                <a:solidFill>
                  <a:schemeClr val="tx1"/>
                </a:solidFill>
              </a:rPr>
              <a:t> normal distribution (with any mean and standard deviation combination) can be transformed into the </a:t>
            </a:r>
            <a:r>
              <a:rPr lang="en-US" sz="2400" b="1" dirty="0" smtClean="0">
                <a:solidFill>
                  <a:schemeClr val="tx1"/>
                </a:solidFill>
              </a:rPr>
              <a:t>standard normal distribution (</a:t>
            </a:r>
            <a:r>
              <a:rPr lang="en-US" sz="2400" b="1" i="1" dirty="0" smtClean="0">
                <a:solidFill>
                  <a:schemeClr val="tx1"/>
                </a:solidFill>
              </a:rPr>
              <a:t>z</a:t>
            </a:r>
            <a:r>
              <a:rPr lang="en-US" sz="2400" b="1" dirty="0" smtClean="0">
                <a:solidFill>
                  <a:schemeClr val="tx1"/>
                </a:solidFill>
              </a:rPr>
              <a:t>)</a:t>
            </a:r>
          </a:p>
          <a:p>
            <a:pPr marL="571500" indent="-571500">
              <a:buFont typeface="Arial" panose="020B0604020202020204" pitchFamily="34" charset="0"/>
              <a:buNone/>
              <a:defRPr/>
            </a:pPr>
            <a:endParaRPr lang="en-US" sz="2400" dirty="0" smtClean="0">
              <a:solidFill>
                <a:schemeClr val="tx1"/>
              </a:solidFill>
            </a:endParaRPr>
          </a:p>
          <a:p>
            <a:pPr marL="571500" indent="-571500">
              <a:buFont typeface="Arial" pitchFamily="34" charset="0"/>
              <a:buChar char="•"/>
              <a:defRPr/>
            </a:pPr>
            <a:r>
              <a:rPr lang="en-US" sz="2400" dirty="0" smtClean="0">
                <a:solidFill>
                  <a:schemeClr val="tx1"/>
                </a:solidFill>
              </a:rPr>
              <a:t>Need to transform  </a:t>
            </a:r>
            <a:r>
              <a:rPr lang="en-US" sz="2400" i="1" dirty="0" smtClean="0">
                <a:solidFill>
                  <a:schemeClr val="tx1"/>
                </a:solidFill>
              </a:rPr>
              <a:t>x</a:t>
            </a:r>
            <a:r>
              <a:rPr lang="en-US" sz="2400" dirty="0" smtClean="0">
                <a:solidFill>
                  <a:schemeClr val="tx1"/>
                </a:solidFill>
              </a:rPr>
              <a:t>  units into  </a:t>
            </a:r>
            <a:r>
              <a:rPr lang="en-US" sz="2400" i="1" dirty="0" smtClean="0">
                <a:solidFill>
                  <a:schemeClr val="tx1"/>
                </a:solidFill>
              </a:rPr>
              <a:t>z</a:t>
            </a:r>
            <a:r>
              <a:rPr lang="en-US" sz="2400" dirty="0" smtClean="0">
                <a:solidFill>
                  <a:schemeClr val="tx1"/>
                </a:solidFill>
              </a:rPr>
              <a:t>  units</a:t>
            </a:r>
          </a:p>
          <a:p>
            <a:pPr marL="571500" indent="-571500">
              <a:buFont typeface="Arial" pitchFamily="34" charset="0"/>
              <a:buChar char="•"/>
              <a:defRPr/>
            </a:pPr>
            <a:endParaRPr lang="en-US" sz="2400" dirty="0">
              <a:solidFill>
                <a:schemeClr val="tx1"/>
              </a:solidFill>
            </a:endParaRPr>
          </a:p>
          <a:p>
            <a:pPr marL="571500" indent="-571500">
              <a:buFont typeface="Arial" pitchFamily="34" charset="0"/>
              <a:buChar char="•"/>
              <a:defRPr/>
            </a:pPr>
            <a:r>
              <a:rPr lang="en-US" sz="2400" dirty="0" smtClean="0">
                <a:solidFill>
                  <a:schemeClr val="tx1"/>
                </a:solidFill>
              </a:rPr>
              <a:t>The resulting </a:t>
            </a:r>
            <a:r>
              <a:rPr lang="en-US" sz="2400" i="1" dirty="0" smtClean="0">
                <a:solidFill>
                  <a:schemeClr val="tx1"/>
                </a:solidFill>
              </a:rPr>
              <a:t>z</a:t>
            </a:r>
            <a:r>
              <a:rPr lang="en-US" sz="2400" dirty="0" smtClean="0">
                <a:solidFill>
                  <a:schemeClr val="tx1"/>
                </a:solidFill>
              </a:rPr>
              <a:t> value is called a </a:t>
            </a:r>
            <a:r>
              <a:rPr lang="en-US" sz="2400" b="1" i="1" dirty="0" smtClean="0">
                <a:solidFill>
                  <a:schemeClr val="tx1"/>
                </a:solidFill>
              </a:rPr>
              <a:t>z</a:t>
            </a:r>
            <a:r>
              <a:rPr lang="en-US" sz="2400" b="1" dirty="0" smtClean="0">
                <a:solidFill>
                  <a:schemeClr val="tx1"/>
                </a:solidFill>
              </a:rPr>
              <a:t>-score</a:t>
            </a:r>
          </a:p>
          <a:p>
            <a:pPr>
              <a:buFont typeface="Arial" panose="020B0604020202020204" pitchFamily="34" charset="0"/>
              <a:buNone/>
              <a:defRPr/>
            </a:pPr>
            <a:endParaRPr lang="en-US" sz="2400" dirty="0" smtClean="0">
              <a:solidFill>
                <a:schemeClr val="tx1"/>
              </a:solidFill>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04800" y="76200"/>
            <a:ext cx="11582400" cy="990600"/>
          </a:xfrm>
        </p:spPr>
        <p:txBody>
          <a:bodyPr/>
          <a:lstStyle/>
          <a:p>
            <a:pPr>
              <a:lnSpc>
                <a:spcPct val="80000"/>
              </a:lnSpc>
            </a:pPr>
            <a:r>
              <a:rPr lang="en-US" sz="3200" smtClean="0"/>
              <a:t>Calculating Probabilities for Normal Distributions Using Normal Probability Tables</a:t>
            </a:r>
            <a:endParaRPr lang="en-US" smtClean="0"/>
          </a:p>
        </p:txBody>
      </p:sp>
      <p:sp>
        <p:nvSpPr>
          <p:cNvPr id="17411" name="Content Placeholder 2"/>
          <p:cNvSpPr>
            <a:spLocks noGrp="1"/>
          </p:cNvSpPr>
          <p:nvPr>
            <p:ph idx="1"/>
          </p:nvPr>
        </p:nvSpPr>
        <p:spPr>
          <a:xfrm>
            <a:off x="609600" y="1447801"/>
            <a:ext cx="10972800" cy="4373563"/>
          </a:xfrm>
        </p:spPr>
        <p:txBody>
          <a:bodyPr>
            <a:normAutofit/>
          </a:bodyPr>
          <a:lstStyle/>
          <a:p>
            <a:pPr marL="571500" indent="-571500"/>
            <a:r>
              <a:rPr lang="en-US" sz="2400" b="1" dirty="0" smtClean="0">
                <a:solidFill>
                  <a:schemeClr val="tx1"/>
                </a:solidFill>
              </a:rPr>
              <a:t>Formula</a:t>
            </a:r>
            <a:r>
              <a:rPr lang="en-US" sz="2400" dirty="0" smtClean="0">
                <a:solidFill>
                  <a:schemeClr val="tx1"/>
                </a:solidFill>
              </a:rPr>
              <a:t> for the </a:t>
            </a:r>
            <a:r>
              <a:rPr lang="en-US" sz="2400" i="1" dirty="0" smtClean="0">
                <a:solidFill>
                  <a:schemeClr val="tx1"/>
                </a:solidFill>
              </a:rPr>
              <a:t>z</a:t>
            </a:r>
            <a:r>
              <a:rPr lang="en-US" sz="2400" dirty="0" smtClean="0">
                <a:solidFill>
                  <a:schemeClr val="tx1"/>
                </a:solidFill>
              </a:rPr>
              <a:t>-score</a:t>
            </a:r>
          </a:p>
        </p:txBody>
      </p:sp>
      <p:sp>
        <p:nvSpPr>
          <p:cNvPr id="17412" name="Rectangle 6"/>
          <p:cNvSpPr>
            <a:spLocks noChangeArrowheads="1"/>
          </p:cNvSpPr>
          <p:nvPr/>
        </p:nvSpPr>
        <p:spPr bwMode="auto">
          <a:xfrm>
            <a:off x="2133600" y="3962401"/>
            <a:ext cx="8128000" cy="1323975"/>
          </a:xfrm>
          <a:prstGeom prst="rect">
            <a:avLst/>
          </a:prstGeom>
          <a:noFill/>
          <a:ln w="9525">
            <a:noFill/>
            <a:miter lim="800000"/>
            <a:headEnd/>
            <a:tailEnd/>
          </a:ln>
        </p:spPr>
        <p:txBody>
          <a:bodyPr>
            <a:spAutoFit/>
          </a:bodyPr>
          <a:lstStyle/>
          <a:p>
            <a:pPr eaLnBrk="1" hangingPunct="1"/>
            <a:r>
              <a:rPr lang="en-US" sz="2000"/>
              <a:t>where</a:t>
            </a:r>
          </a:p>
          <a:p>
            <a:pPr eaLnBrk="1" hangingPunct="1"/>
            <a:r>
              <a:rPr lang="en-US" sz="2000" i="1"/>
              <a:t>	x </a:t>
            </a:r>
            <a:r>
              <a:rPr lang="en-US" sz="2000"/>
              <a:t>= The continuous data value of interest</a:t>
            </a:r>
          </a:p>
          <a:p>
            <a:pPr eaLnBrk="1" hangingPunct="1"/>
            <a:r>
              <a:rPr lang="en-US" sz="2000"/>
              <a:t>	</a:t>
            </a:r>
            <a:r>
              <a:rPr lang="el-GR" sz="2000" i="1"/>
              <a:t>μ</a:t>
            </a:r>
            <a:r>
              <a:rPr lang="en-US" sz="2000"/>
              <a:t> = The distribution’s mean</a:t>
            </a:r>
          </a:p>
          <a:p>
            <a:pPr eaLnBrk="1" hangingPunct="1"/>
            <a:r>
              <a:rPr lang="en-US" sz="2000"/>
              <a:t>	</a:t>
            </a:r>
            <a:r>
              <a:rPr lang="el-GR" sz="2000" i="1"/>
              <a:t>σ</a:t>
            </a:r>
            <a:r>
              <a:rPr lang="en-US" sz="2000"/>
              <a:t> = The distribution’s standard deviation</a:t>
            </a:r>
          </a:p>
        </p:txBody>
      </p:sp>
      <p:graphicFrame>
        <p:nvGraphicFramePr>
          <p:cNvPr id="17413" name="Object 1"/>
          <p:cNvGraphicFramePr>
            <a:graphicFrameLocks noChangeAspect="1"/>
          </p:cNvGraphicFramePr>
          <p:nvPr/>
        </p:nvGraphicFramePr>
        <p:xfrm>
          <a:off x="4470400" y="2286000"/>
          <a:ext cx="2438400" cy="1181100"/>
        </p:xfrm>
        <a:graphic>
          <a:graphicData uri="http://schemas.openxmlformats.org/presentationml/2006/ole">
            <p:oleObj spid="_x0000_s129026" name="Equation" r:id="rId3" imgW="609336" imgH="393529" progId="">
              <p:embed/>
            </p:oleObj>
          </a:graphicData>
        </a:graphic>
      </p:graphicFrame>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76200"/>
            <a:ext cx="10515600" cy="914400"/>
          </a:xfrm>
        </p:spPr>
        <p:txBody>
          <a:bodyPr/>
          <a:lstStyle/>
          <a:p>
            <a:r>
              <a:rPr lang="en-US" smtClean="0"/>
              <a:t>Features of </a:t>
            </a:r>
            <a:r>
              <a:rPr lang="en-US" i="1" smtClean="0"/>
              <a:t>z</a:t>
            </a:r>
            <a:r>
              <a:rPr lang="en-US" smtClean="0"/>
              <a:t>-scores</a:t>
            </a:r>
          </a:p>
        </p:txBody>
      </p:sp>
      <p:sp>
        <p:nvSpPr>
          <p:cNvPr id="18435" name="Content Placeholder 2"/>
          <p:cNvSpPr>
            <a:spLocks noGrp="1"/>
          </p:cNvSpPr>
          <p:nvPr>
            <p:ph idx="1"/>
          </p:nvPr>
        </p:nvSpPr>
        <p:spPr>
          <a:xfrm>
            <a:off x="609599" y="1524001"/>
            <a:ext cx="11266311" cy="4297363"/>
          </a:xfrm>
        </p:spPr>
        <p:txBody>
          <a:bodyPr>
            <a:normAutofit/>
          </a:bodyPr>
          <a:lstStyle/>
          <a:p>
            <a:pPr marL="457200" indent="-457200">
              <a:spcBef>
                <a:spcPts val="1800"/>
              </a:spcBef>
              <a:buFont typeface="Arial" charset="0"/>
              <a:buChar char="•"/>
            </a:pPr>
            <a:r>
              <a:rPr lang="en-US" sz="2400" i="1" dirty="0" smtClean="0">
                <a:solidFill>
                  <a:schemeClr val="tx1"/>
                </a:solidFill>
              </a:rPr>
              <a:t>z</a:t>
            </a:r>
            <a:r>
              <a:rPr lang="en-US" sz="2400" dirty="0" smtClean="0">
                <a:solidFill>
                  <a:schemeClr val="tx1"/>
                </a:solidFill>
              </a:rPr>
              <a:t>-scores are negative for values of </a:t>
            </a:r>
            <a:r>
              <a:rPr lang="en-US" sz="2400" i="1" dirty="0" smtClean="0">
                <a:solidFill>
                  <a:schemeClr val="tx1"/>
                </a:solidFill>
              </a:rPr>
              <a:t>x </a:t>
            </a:r>
            <a:r>
              <a:rPr lang="en-US" sz="2400" dirty="0" smtClean="0">
                <a:solidFill>
                  <a:schemeClr val="tx1"/>
                </a:solidFill>
              </a:rPr>
              <a:t>that are less than the distribution mean</a:t>
            </a:r>
          </a:p>
          <a:p>
            <a:pPr marL="457200" indent="-457200">
              <a:spcBef>
                <a:spcPts val="1800"/>
              </a:spcBef>
              <a:buFont typeface="Arial" charset="0"/>
              <a:buChar char="•"/>
            </a:pPr>
            <a:r>
              <a:rPr lang="en-US" sz="2400" i="1" dirty="0" smtClean="0">
                <a:solidFill>
                  <a:schemeClr val="tx1"/>
                </a:solidFill>
              </a:rPr>
              <a:t>z</a:t>
            </a:r>
            <a:r>
              <a:rPr lang="en-US" sz="2400" dirty="0" smtClean="0">
                <a:solidFill>
                  <a:schemeClr val="tx1"/>
                </a:solidFill>
              </a:rPr>
              <a:t>-scores are positive for values of </a:t>
            </a:r>
            <a:r>
              <a:rPr lang="en-US" sz="2400" i="1" dirty="0" smtClean="0">
                <a:solidFill>
                  <a:schemeClr val="tx1"/>
                </a:solidFill>
              </a:rPr>
              <a:t>x </a:t>
            </a:r>
            <a:r>
              <a:rPr lang="en-US" sz="2400" dirty="0" smtClean="0">
                <a:solidFill>
                  <a:schemeClr val="tx1"/>
                </a:solidFill>
              </a:rPr>
              <a:t>that are more than the distribution mean</a:t>
            </a:r>
          </a:p>
          <a:p>
            <a:pPr marL="457200" indent="-457200">
              <a:spcBef>
                <a:spcPts val="1800"/>
              </a:spcBef>
              <a:buFont typeface="Arial" charset="0"/>
              <a:buChar char="•"/>
            </a:pPr>
            <a:r>
              <a:rPr lang="en-US" sz="2400" dirty="0" smtClean="0">
                <a:solidFill>
                  <a:schemeClr val="tx1"/>
                </a:solidFill>
              </a:rPr>
              <a:t>The </a:t>
            </a:r>
            <a:r>
              <a:rPr lang="en-US" sz="2400" i="1" dirty="0" smtClean="0">
                <a:solidFill>
                  <a:schemeClr val="tx1"/>
                </a:solidFill>
              </a:rPr>
              <a:t>z</a:t>
            </a:r>
            <a:r>
              <a:rPr lang="en-US" sz="2400" dirty="0" smtClean="0">
                <a:solidFill>
                  <a:schemeClr val="tx1"/>
                </a:solidFill>
              </a:rPr>
              <a:t>-score at the mean of the distribution equals zero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t>Types of Variables</a:t>
            </a:r>
            <a:endParaRPr lang="en-US" sz="2800" b="1" dirty="0" smtClean="0">
              <a:solidFill>
                <a:srgbClr val="00B050"/>
              </a:solidFill>
            </a:endParaRPr>
          </a:p>
        </p:txBody>
      </p:sp>
      <p:sp>
        <p:nvSpPr>
          <p:cNvPr id="6147" name="Content Placeholder 2"/>
          <p:cNvSpPr>
            <a:spLocks noGrp="1"/>
          </p:cNvSpPr>
          <p:nvPr>
            <p:ph idx="1"/>
          </p:nvPr>
        </p:nvSpPr>
        <p:spPr>
          <a:xfrm>
            <a:off x="180622" y="936978"/>
            <a:ext cx="11808178" cy="5587999"/>
          </a:xfrm>
        </p:spPr>
        <p:txBody>
          <a:bodyPr>
            <a:normAutofit/>
          </a:bodyPr>
          <a:lstStyle/>
          <a:p>
            <a:r>
              <a:rPr lang="en-US" altLang="en-US" sz="2800" dirty="0" smtClean="0"/>
              <a:t>Quantitative variables must have</a:t>
            </a:r>
            <a:r>
              <a:rPr lang="en-US" altLang="en-US" sz="2800" dirty="0" smtClean="0">
                <a:solidFill>
                  <a:srgbClr val="00B050"/>
                </a:solidFill>
              </a:rPr>
              <a:t> </a:t>
            </a:r>
            <a:r>
              <a:rPr lang="en-US" altLang="en-US" sz="2800" i="1" dirty="0" smtClean="0">
                <a:solidFill>
                  <a:srgbClr val="00B050"/>
                </a:solidFill>
              </a:rPr>
              <a:t>units</a:t>
            </a:r>
            <a:r>
              <a:rPr lang="en-US" altLang="en-US" sz="2800" dirty="0" smtClean="0"/>
              <a:t>. The units indicate…</a:t>
            </a:r>
          </a:p>
          <a:p>
            <a:pPr lvl="1">
              <a:buFontTx/>
              <a:buChar char="•"/>
            </a:pPr>
            <a:r>
              <a:rPr lang="en-US" altLang="en-US" sz="2800" dirty="0" smtClean="0"/>
              <a:t>how each value has been measured.</a:t>
            </a:r>
          </a:p>
          <a:p>
            <a:pPr lvl="1">
              <a:buFontTx/>
              <a:buChar char="•"/>
            </a:pPr>
            <a:r>
              <a:rPr lang="en-US" altLang="en-US" sz="2800" dirty="0" smtClean="0"/>
              <a:t>the corresponding scale of measurement.</a:t>
            </a:r>
          </a:p>
          <a:p>
            <a:pPr lvl="1">
              <a:buFontTx/>
              <a:buChar char="•"/>
            </a:pPr>
            <a:r>
              <a:rPr lang="en-US" altLang="en-US" sz="2800" dirty="0" smtClean="0"/>
              <a:t>how much of something we have.</a:t>
            </a:r>
          </a:p>
          <a:p>
            <a:pPr lvl="1">
              <a:buFontTx/>
              <a:buChar char="•"/>
            </a:pPr>
            <a:r>
              <a:rPr lang="en-US" altLang="en-US" sz="2800" dirty="0" smtClean="0"/>
              <a:t>how far apart two values are.</a:t>
            </a:r>
          </a:p>
          <a:p>
            <a:pPr lvl="1">
              <a:buNone/>
            </a:pPr>
            <a:endParaRPr lang="en-US" altLang="en-US" sz="2800" dirty="0" smtClean="0"/>
          </a:p>
          <a:p>
            <a:pPr lvl="1">
              <a:buNone/>
            </a:pPr>
            <a:r>
              <a:rPr lang="en-US" altLang="en-US" sz="2800" dirty="0" smtClean="0"/>
              <a:t>Numerical (quantitative) variables have values that represent a </a:t>
            </a:r>
          </a:p>
          <a:p>
            <a:pPr lvl="1">
              <a:buNone/>
            </a:pPr>
            <a:r>
              <a:rPr lang="en-US" altLang="en-US" sz="2800" dirty="0" smtClean="0"/>
              <a:t>counted or measured quantity.</a:t>
            </a:r>
          </a:p>
          <a:p>
            <a:pPr lvl="2">
              <a:buFontTx/>
              <a:buChar char="•"/>
            </a:pPr>
            <a:r>
              <a:rPr lang="en-US" altLang="en-US" sz="2600" dirty="0" smtClean="0">
                <a:solidFill>
                  <a:srgbClr val="00B050"/>
                </a:solidFill>
              </a:rPr>
              <a:t>Discrete</a:t>
            </a:r>
            <a:r>
              <a:rPr lang="en-US" altLang="en-US" sz="2600" dirty="0" smtClean="0"/>
              <a:t> variables arise from a counting process</a:t>
            </a:r>
          </a:p>
          <a:p>
            <a:pPr lvl="2">
              <a:buFontTx/>
              <a:buChar char="•"/>
            </a:pPr>
            <a:r>
              <a:rPr lang="en-US" altLang="en-US" sz="2600" dirty="0" smtClean="0">
                <a:solidFill>
                  <a:srgbClr val="00B050"/>
                </a:solidFill>
              </a:rPr>
              <a:t>Continuous</a:t>
            </a:r>
            <a:r>
              <a:rPr lang="en-US" altLang="en-US" sz="2600" dirty="0" smtClean="0"/>
              <a:t> variables arise from a measuring process </a:t>
            </a:r>
          </a:p>
          <a:p>
            <a:pPr lvl="1">
              <a:buFontTx/>
              <a:buChar char="•"/>
            </a:pPr>
            <a:endParaRPr lang="en-US" altLang="en-US" sz="2800" dirty="0" smtClean="0"/>
          </a:p>
          <a:p>
            <a:pPr>
              <a:buNone/>
            </a:pPr>
            <a:endParaRPr lang="en-US" sz="2400" dirty="0" smtClean="0"/>
          </a:p>
          <a:p>
            <a:pPr>
              <a:buNone/>
            </a:pPr>
            <a:endParaRPr lang="en-US" sz="2400" dirty="0" smtClean="0"/>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38200" y="76200"/>
            <a:ext cx="10515600" cy="914400"/>
          </a:xfrm>
        </p:spPr>
        <p:txBody>
          <a:bodyPr/>
          <a:lstStyle/>
          <a:p>
            <a:r>
              <a:rPr lang="en-US" smtClean="0"/>
              <a:t>The Standard Normal Distribution</a:t>
            </a:r>
          </a:p>
        </p:txBody>
      </p:sp>
      <p:sp>
        <p:nvSpPr>
          <p:cNvPr id="19459" name="Content Placeholder 2"/>
          <p:cNvSpPr>
            <a:spLocks noGrp="1"/>
          </p:cNvSpPr>
          <p:nvPr>
            <p:ph idx="1"/>
          </p:nvPr>
        </p:nvSpPr>
        <p:spPr>
          <a:xfrm>
            <a:off x="677333" y="1241779"/>
            <a:ext cx="10938933" cy="4799584"/>
          </a:xfrm>
        </p:spPr>
        <p:txBody>
          <a:bodyPr>
            <a:normAutofit/>
          </a:bodyPr>
          <a:lstStyle/>
          <a:p>
            <a:r>
              <a:rPr lang="en-US" sz="2400" dirty="0" smtClean="0">
                <a:solidFill>
                  <a:schemeClr val="tx1"/>
                </a:solidFill>
              </a:rPr>
              <a:t>When the original random variable, </a:t>
            </a:r>
            <a:r>
              <a:rPr lang="en-US" sz="2400" i="1" dirty="0" smtClean="0">
                <a:solidFill>
                  <a:schemeClr val="tx1"/>
                </a:solidFill>
              </a:rPr>
              <a:t>x</a:t>
            </a:r>
            <a:r>
              <a:rPr lang="en-US" sz="2400" dirty="0" smtClean="0">
                <a:solidFill>
                  <a:schemeClr val="tx1"/>
                </a:solidFill>
              </a:rPr>
              <a:t>, follows the normal distribution, </a:t>
            </a:r>
            <a:r>
              <a:rPr lang="en-US" sz="2400" i="1" dirty="0" smtClean="0">
                <a:solidFill>
                  <a:schemeClr val="tx1"/>
                </a:solidFill>
              </a:rPr>
              <a:t>z</a:t>
            </a:r>
            <a:r>
              <a:rPr lang="en-US" sz="2400" dirty="0" smtClean="0">
                <a:solidFill>
                  <a:schemeClr val="tx1"/>
                </a:solidFill>
              </a:rPr>
              <a:t>-scores also follow a normal distribution with </a:t>
            </a:r>
            <a:r>
              <a:rPr lang="el-GR" sz="2400" b="1" i="1" dirty="0" smtClean="0">
                <a:solidFill>
                  <a:schemeClr val="tx1"/>
                </a:solidFill>
              </a:rPr>
              <a:t>μ</a:t>
            </a:r>
            <a:r>
              <a:rPr lang="en-US" sz="2400" b="1" dirty="0" smtClean="0">
                <a:solidFill>
                  <a:schemeClr val="tx1"/>
                </a:solidFill>
              </a:rPr>
              <a:t> = 0 and </a:t>
            </a:r>
            <a:r>
              <a:rPr lang="el-GR" sz="2400" b="1" i="1" dirty="0" smtClean="0">
                <a:solidFill>
                  <a:schemeClr val="tx1"/>
                </a:solidFill>
              </a:rPr>
              <a:t>σ</a:t>
            </a:r>
            <a:r>
              <a:rPr lang="en-US" sz="2400" b="1" dirty="0" smtClean="0">
                <a:solidFill>
                  <a:schemeClr val="tx1"/>
                </a:solidFill>
              </a:rPr>
              <a:t> = 1</a:t>
            </a:r>
          </a:p>
          <a:p>
            <a:pPr>
              <a:spcBef>
                <a:spcPts val="1800"/>
              </a:spcBef>
            </a:pPr>
            <a:r>
              <a:rPr lang="en-US" sz="2400" dirty="0" smtClean="0">
                <a:solidFill>
                  <a:schemeClr val="tx1"/>
                </a:solidFill>
              </a:rPr>
              <a:t>This is known as the </a:t>
            </a:r>
            <a:r>
              <a:rPr lang="en-US" sz="2400" b="1" dirty="0" smtClean="0">
                <a:solidFill>
                  <a:schemeClr val="tx1"/>
                </a:solidFill>
              </a:rPr>
              <a:t>standard normal distribution</a:t>
            </a:r>
            <a:endParaRPr lang="en-US" sz="2400" dirty="0" smtClean="0">
              <a:solidFill>
                <a:schemeClr val="tx1"/>
              </a:solidFill>
            </a:endParaRPr>
          </a:p>
        </p:txBody>
      </p:sp>
      <p:sp>
        <p:nvSpPr>
          <p:cNvPr id="19460" name="Freeform 6"/>
          <p:cNvSpPr>
            <a:spLocks/>
          </p:cNvSpPr>
          <p:nvPr/>
        </p:nvSpPr>
        <p:spPr bwMode="auto">
          <a:xfrm>
            <a:off x="5973234" y="4297364"/>
            <a:ext cx="2357967" cy="1144587"/>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9461" name="Freeform 7"/>
          <p:cNvSpPr>
            <a:spLocks/>
          </p:cNvSpPr>
          <p:nvPr/>
        </p:nvSpPr>
        <p:spPr bwMode="auto">
          <a:xfrm>
            <a:off x="3697818" y="4297364"/>
            <a:ext cx="2256367" cy="1144587"/>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9462" name="Line 8"/>
          <p:cNvSpPr>
            <a:spLocks noChangeShapeType="1"/>
          </p:cNvSpPr>
          <p:nvPr/>
        </p:nvSpPr>
        <p:spPr bwMode="auto">
          <a:xfrm>
            <a:off x="5994400" y="4297363"/>
            <a:ext cx="0" cy="1219200"/>
          </a:xfrm>
          <a:prstGeom prst="line">
            <a:avLst/>
          </a:prstGeom>
          <a:noFill/>
          <a:ln w="12700">
            <a:solidFill>
              <a:schemeClr val="tx1"/>
            </a:solidFill>
            <a:prstDash val="dash"/>
            <a:round/>
            <a:headEnd/>
            <a:tailEnd/>
          </a:ln>
          <a:effectLst/>
        </p:spPr>
        <p:txBody>
          <a:bodyPr/>
          <a:lstStyle/>
          <a:p>
            <a:endParaRPr lang="en-US"/>
          </a:p>
        </p:txBody>
      </p:sp>
      <p:sp>
        <p:nvSpPr>
          <p:cNvPr id="19463" name="Freeform 9"/>
          <p:cNvSpPr>
            <a:spLocks/>
          </p:cNvSpPr>
          <p:nvPr/>
        </p:nvSpPr>
        <p:spPr bwMode="auto">
          <a:xfrm>
            <a:off x="3596218" y="4297364"/>
            <a:ext cx="4836583" cy="1214437"/>
          </a:xfrm>
          <a:custGeom>
            <a:avLst/>
            <a:gdLst>
              <a:gd name="T0" fmla="*/ 0 w 1893"/>
              <a:gd name="T1" fmla="*/ 0 h 765"/>
              <a:gd name="T2" fmla="*/ 0 w 1893"/>
              <a:gd name="T3" fmla="*/ 2147483647 h 765"/>
              <a:gd name="T4" fmla="*/ 2147483647 w 1893"/>
              <a:gd name="T5" fmla="*/ 2147483647 h 765"/>
              <a:gd name="T6" fmla="*/ 0 60000 65536"/>
              <a:gd name="T7" fmla="*/ 0 60000 65536"/>
              <a:gd name="T8" fmla="*/ 0 60000 65536"/>
            </a:gdLst>
            <a:ahLst/>
            <a:cxnLst>
              <a:cxn ang="T6">
                <a:pos x="T0" y="T1"/>
              </a:cxn>
              <a:cxn ang="T7">
                <a:pos x="T2" y="T3"/>
              </a:cxn>
              <a:cxn ang="T8">
                <a:pos x="T4" y="T5"/>
              </a:cxn>
            </a:cxnLst>
            <a:rect l="0" t="0" r="r" b="b"/>
            <a:pathLst>
              <a:path w="1893" h="765">
                <a:moveTo>
                  <a:pt x="0" y="0"/>
                </a:moveTo>
                <a:lnTo>
                  <a:pt x="0" y="764"/>
                </a:lnTo>
                <a:lnTo>
                  <a:pt x="1892" y="764"/>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19464" name="Rectangle 32"/>
          <p:cNvSpPr>
            <a:spLocks noChangeArrowheads="1"/>
          </p:cNvSpPr>
          <p:nvPr/>
        </p:nvSpPr>
        <p:spPr bwMode="auto">
          <a:xfrm>
            <a:off x="8221133" y="5445126"/>
            <a:ext cx="315793" cy="366767"/>
          </a:xfrm>
          <a:prstGeom prst="rect">
            <a:avLst/>
          </a:prstGeom>
          <a:noFill/>
          <a:ln w="12700">
            <a:noFill/>
            <a:miter lim="800000"/>
            <a:headEnd/>
            <a:tailEnd/>
          </a:ln>
          <a:effectLst/>
        </p:spPr>
        <p:txBody>
          <a:bodyPr wrap="none" lIns="90488" tIns="44450" rIns="90488" bIns="44450">
            <a:spAutoFit/>
          </a:bodyPr>
          <a:lstStyle/>
          <a:p>
            <a:r>
              <a:rPr lang="en-US" b="1" i="1">
                <a:solidFill>
                  <a:srgbClr val="339933"/>
                </a:solidFill>
              </a:rPr>
              <a:t>x</a:t>
            </a:r>
          </a:p>
        </p:txBody>
      </p:sp>
      <p:sp>
        <p:nvSpPr>
          <p:cNvPr id="19465" name="Rectangle 33"/>
          <p:cNvSpPr>
            <a:spLocks noChangeArrowheads="1"/>
          </p:cNvSpPr>
          <p:nvPr/>
        </p:nvSpPr>
        <p:spPr bwMode="auto">
          <a:xfrm>
            <a:off x="2946400" y="4168776"/>
            <a:ext cx="580288" cy="366767"/>
          </a:xfrm>
          <a:prstGeom prst="rect">
            <a:avLst/>
          </a:prstGeom>
          <a:noFill/>
          <a:ln w="12700">
            <a:noFill/>
            <a:miter lim="800000"/>
            <a:headEnd/>
            <a:tailEnd/>
          </a:ln>
          <a:effectLst/>
        </p:spPr>
        <p:txBody>
          <a:bodyPr wrap="none" lIns="90488" tIns="44450" rIns="90488" bIns="44450">
            <a:spAutoFit/>
          </a:bodyPr>
          <a:lstStyle/>
          <a:p>
            <a:r>
              <a:rPr lang="en-US" b="1" i="1">
                <a:solidFill>
                  <a:srgbClr val="339933"/>
                </a:solidFill>
              </a:rPr>
              <a:t>f(x)</a:t>
            </a:r>
          </a:p>
        </p:txBody>
      </p:sp>
      <p:sp>
        <p:nvSpPr>
          <p:cNvPr id="19466" name="Rectangle 34"/>
          <p:cNvSpPr>
            <a:spLocks noChangeArrowheads="1"/>
          </p:cNvSpPr>
          <p:nvPr/>
        </p:nvSpPr>
        <p:spPr bwMode="auto">
          <a:xfrm>
            <a:off x="5547784" y="5516563"/>
            <a:ext cx="1157816" cy="366712"/>
          </a:xfrm>
          <a:prstGeom prst="rect">
            <a:avLst/>
          </a:prstGeom>
          <a:noFill/>
          <a:ln w="12700">
            <a:noFill/>
            <a:miter lim="800000"/>
            <a:headEnd/>
            <a:tailEnd/>
          </a:ln>
          <a:effectLst/>
        </p:spPr>
        <p:txBody>
          <a:bodyPr lIns="90488" tIns="44450" rIns="90488" bIns="44450">
            <a:spAutoFit/>
          </a:bodyPr>
          <a:lstStyle/>
          <a:p>
            <a:pPr>
              <a:spcBef>
                <a:spcPct val="50000"/>
              </a:spcBef>
            </a:pPr>
            <a:r>
              <a:rPr lang="el-GR" i="1"/>
              <a:t>μ</a:t>
            </a:r>
            <a:r>
              <a:rPr lang="en-US"/>
              <a:t> = 0</a:t>
            </a:r>
            <a:endParaRPr lang="el-GR"/>
          </a:p>
        </p:txBody>
      </p:sp>
      <p:sp>
        <p:nvSpPr>
          <p:cNvPr id="19467" name="Text Box 35"/>
          <p:cNvSpPr txBox="1">
            <a:spLocks noChangeArrowheads="1"/>
          </p:cNvSpPr>
          <p:nvPr/>
        </p:nvSpPr>
        <p:spPr bwMode="auto">
          <a:xfrm>
            <a:off x="6807200" y="4537075"/>
            <a:ext cx="975784" cy="369888"/>
          </a:xfrm>
          <a:prstGeom prst="rect">
            <a:avLst/>
          </a:prstGeom>
          <a:noFill/>
          <a:ln w="12700">
            <a:noFill/>
            <a:miter lim="800000"/>
            <a:headEnd/>
            <a:tailEnd/>
          </a:ln>
          <a:effectLst/>
        </p:spPr>
        <p:txBody>
          <a:bodyPr>
            <a:spAutoFit/>
          </a:bodyPr>
          <a:lstStyle/>
          <a:p>
            <a:pPr>
              <a:spcBef>
                <a:spcPct val="50000"/>
              </a:spcBef>
            </a:pPr>
            <a:r>
              <a:rPr lang="el-GR" i="1">
                <a:sym typeface="Symbol" pitchFamily="18" charset="2"/>
              </a:rPr>
              <a:t>σ</a:t>
            </a:r>
            <a:r>
              <a:rPr lang="en-US">
                <a:sym typeface="Symbol" pitchFamily="18" charset="2"/>
              </a:rPr>
              <a:t> = 1</a:t>
            </a:r>
            <a:endParaRPr lang="el-G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04800" y="76200"/>
            <a:ext cx="11582400" cy="990600"/>
          </a:xfrm>
        </p:spPr>
        <p:txBody>
          <a:bodyPr/>
          <a:lstStyle/>
          <a:p>
            <a:pPr>
              <a:lnSpc>
                <a:spcPct val="80000"/>
              </a:lnSpc>
            </a:pPr>
            <a:r>
              <a:rPr lang="en-US" i="1" smtClean="0"/>
              <a:t>z</a:t>
            </a:r>
            <a:r>
              <a:rPr lang="en-US" smtClean="0"/>
              <a:t>-Score Example</a:t>
            </a:r>
          </a:p>
        </p:txBody>
      </p:sp>
      <p:sp>
        <p:nvSpPr>
          <p:cNvPr id="20483" name="Content Placeholder 2"/>
          <p:cNvSpPr>
            <a:spLocks noGrp="1"/>
          </p:cNvSpPr>
          <p:nvPr>
            <p:ph idx="1"/>
          </p:nvPr>
        </p:nvSpPr>
        <p:spPr>
          <a:xfrm>
            <a:off x="395111" y="1447801"/>
            <a:ext cx="11446933" cy="4373563"/>
          </a:xfrm>
        </p:spPr>
        <p:txBody>
          <a:bodyPr>
            <a:normAutofit/>
          </a:bodyPr>
          <a:lstStyle/>
          <a:p>
            <a:pPr>
              <a:buNone/>
            </a:pPr>
            <a:r>
              <a:rPr lang="en-US" sz="2400" b="1" dirty="0" smtClean="0">
                <a:solidFill>
                  <a:schemeClr val="tx1"/>
                </a:solidFill>
              </a:rPr>
              <a:t>Example</a:t>
            </a:r>
            <a:r>
              <a:rPr lang="en-US" sz="2400" dirty="0" smtClean="0">
                <a:solidFill>
                  <a:schemeClr val="tx1"/>
                </a:solidFill>
              </a:rPr>
              <a:t>. The time customers spend on the phone for service follows the normal distribution with a mean of 12 minutes and a standard deviation of 3 minutes.</a:t>
            </a:r>
          </a:p>
          <a:p>
            <a:endParaRPr lang="en-US" sz="2400" dirty="0" smtClean="0">
              <a:solidFill>
                <a:schemeClr val="tx1"/>
              </a:solidFill>
            </a:endParaRPr>
          </a:p>
          <a:p>
            <a:r>
              <a:rPr lang="en-US" sz="2400" dirty="0" smtClean="0">
                <a:solidFill>
                  <a:schemeClr val="tx1"/>
                </a:solidFill>
              </a:rPr>
              <a:t>What is the probability that the next customer who calls will spend 14 minutes or less on the phone?</a:t>
            </a:r>
          </a:p>
          <a:p>
            <a:endParaRPr lang="en-US" sz="2400" b="1" dirty="0" smtClean="0">
              <a:solidFill>
                <a:schemeClr val="tx1"/>
              </a:solidFill>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04800" y="76200"/>
            <a:ext cx="11582400" cy="990600"/>
          </a:xfrm>
        </p:spPr>
        <p:txBody>
          <a:bodyPr/>
          <a:lstStyle/>
          <a:p>
            <a:pPr>
              <a:lnSpc>
                <a:spcPct val="80000"/>
              </a:lnSpc>
            </a:pPr>
            <a:r>
              <a:rPr lang="en-US" i="1" smtClean="0"/>
              <a:t>z</a:t>
            </a:r>
            <a:r>
              <a:rPr lang="en-US" smtClean="0"/>
              <a:t>-Score Example</a:t>
            </a:r>
          </a:p>
        </p:txBody>
      </p:sp>
      <p:sp>
        <p:nvSpPr>
          <p:cNvPr id="20482" name="Content Placeholder 2"/>
          <p:cNvSpPr>
            <a:spLocks noGrp="1"/>
          </p:cNvSpPr>
          <p:nvPr>
            <p:ph idx="1"/>
          </p:nvPr>
        </p:nvSpPr>
        <p:spPr>
          <a:xfrm>
            <a:off x="609600" y="1140179"/>
            <a:ext cx="10972800" cy="4681186"/>
          </a:xfrm>
        </p:spPr>
        <p:txBody>
          <a:bodyPr>
            <a:normAutofit/>
          </a:bodyPr>
          <a:lstStyle/>
          <a:p>
            <a:pPr marL="571500" indent="-571500">
              <a:buFont typeface="Arial" panose="020B0604020202020204" pitchFamily="34" charset="0"/>
              <a:buNone/>
              <a:defRPr/>
            </a:pPr>
            <a:r>
              <a:rPr lang="en-US" sz="2400" dirty="0" smtClean="0">
                <a:solidFill>
                  <a:schemeClr val="tx1"/>
                </a:solidFill>
              </a:rPr>
              <a:t>Known:  </a:t>
            </a:r>
            <a:r>
              <a:rPr lang="el-GR" sz="2400" i="1" dirty="0" smtClean="0">
                <a:solidFill>
                  <a:schemeClr val="tx1"/>
                </a:solidFill>
              </a:rPr>
              <a:t>μ</a:t>
            </a:r>
            <a:r>
              <a:rPr lang="en-US" sz="2400" dirty="0" smtClean="0">
                <a:solidFill>
                  <a:schemeClr val="tx1"/>
                </a:solidFill>
              </a:rPr>
              <a:t> = 12 and </a:t>
            </a:r>
            <a:r>
              <a:rPr lang="el-GR" sz="2400" i="1" dirty="0" smtClean="0">
                <a:solidFill>
                  <a:schemeClr val="tx1"/>
                </a:solidFill>
              </a:rPr>
              <a:t>σ</a:t>
            </a:r>
            <a:r>
              <a:rPr lang="en-US" sz="2400" dirty="0" smtClean="0">
                <a:solidFill>
                  <a:schemeClr val="tx1"/>
                </a:solidFill>
              </a:rPr>
              <a:t> = </a:t>
            </a:r>
            <a:r>
              <a:rPr lang="en-US" sz="2400" dirty="0">
                <a:solidFill>
                  <a:schemeClr val="tx1"/>
                </a:solidFill>
              </a:rPr>
              <a:t>3</a:t>
            </a:r>
            <a:r>
              <a:rPr lang="en-US" sz="2400" dirty="0" smtClean="0">
                <a:solidFill>
                  <a:schemeClr val="tx1"/>
                </a:solidFill>
              </a:rPr>
              <a:t> </a:t>
            </a:r>
          </a:p>
          <a:p>
            <a:pPr marL="571500" indent="-571500">
              <a:buFont typeface="Arial" panose="020B0604020202020204" pitchFamily="34" charset="0"/>
              <a:buNone/>
              <a:defRPr/>
            </a:pPr>
            <a:endParaRPr lang="en-US" sz="2400" dirty="0" smtClean="0">
              <a:solidFill>
                <a:schemeClr val="tx1"/>
              </a:solidFill>
            </a:endParaRPr>
          </a:p>
          <a:p>
            <a:pPr marL="571500" indent="-571500">
              <a:buFont typeface="Arial" panose="020B0604020202020204" pitchFamily="34" charset="0"/>
              <a:buNone/>
              <a:defRPr/>
            </a:pPr>
            <a:r>
              <a:rPr lang="en-US" sz="2400" dirty="0">
                <a:solidFill>
                  <a:schemeClr val="tx1"/>
                </a:solidFill>
              </a:rPr>
              <a:t>Find the </a:t>
            </a:r>
            <a:r>
              <a:rPr lang="en-US" sz="2400" i="1" dirty="0">
                <a:solidFill>
                  <a:schemeClr val="tx1"/>
                </a:solidFill>
              </a:rPr>
              <a:t>z</a:t>
            </a:r>
            <a:r>
              <a:rPr lang="en-US" sz="2400" dirty="0">
                <a:solidFill>
                  <a:schemeClr val="tx1"/>
                </a:solidFill>
              </a:rPr>
              <a:t>-score for x = </a:t>
            </a:r>
            <a:r>
              <a:rPr lang="en-US" sz="2400" dirty="0" smtClean="0">
                <a:solidFill>
                  <a:schemeClr val="tx1"/>
                </a:solidFill>
              </a:rPr>
              <a:t>14:</a:t>
            </a:r>
            <a:endParaRPr lang="en-US" sz="2400" dirty="0">
              <a:solidFill>
                <a:schemeClr val="tx1"/>
              </a:solidFill>
            </a:endParaRPr>
          </a:p>
          <a:p>
            <a:pPr marL="571500" indent="-571500">
              <a:buFont typeface="Arial" panose="020B0604020202020204" pitchFamily="34" charset="0"/>
              <a:buNone/>
              <a:defRPr/>
            </a:pPr>
            <a:endParaRPr lang="en-US" sz="2400" dirty="0" smtClean="0">
              <a:solidFill>
                <a:schemeClr val="tx1"/>
              </a:solidFill>
            </a:endParaRPr>
          </a:p>
          <a:p>
            <a:pPr marL="571500" indent="-571500">
              <a:buFont typeface="Arial" panose="020B0604020202020204" pitchFamily="34" charset="0"/>
              <a:buNone/>
              <a:defRPr/>
            </a:pPr>
            <a:endParaRPr lang="en-US" sz="2400" dirty="0" smtClean="0">
              <a:solidFill>
                <a:schemeClr val="tx1"/>
              </a:solidFill>
            </a:endParaRPr>
          </a:p>
          <a:p>
            <a:pPr marL="571500" indent="-571500">
              <a:buFont typeface="Arial" panose="020B0604020202020204" pitchFamily="34" charset="0"/>
              <a:buNone/>
              <a:defRPr/>
            </a:pPr>
            <a:endParaRPr lang="en-US" sz="2400" dirty="0" smtClean="0">
              <a:solidFill>
                <a:schemeClr val="tx1"/>
              </a:solidFill>
            </a:endParaRPr>
          </a:p>
          <a:p>
            <a:pPr marL="571500" indent="-571500">
              <a:buFont typeface="Arial" panose="020B0604020202020204" pitchFamily="34" charset="0"/>
              <a:buNone/>
              <a:defRPr/>
            </a:pPr>
            <a:endParaRPr lang="en-US" sz="2400" dirty="0" smtClean="0">
              <a:solidFill>
                <a:schemeClr val="tx1"/>
              </a:solidFill>
            </a:endParaRPr>
          </a:p>
          <a:p>
            <a:pPr marL="571500" indent="-571500">
              <a:buFont typeface="Arial" panose="020B0604020202020204" pitchFamily="34" charset="0"/>
              <a:buNone/>
              <a:defRPr/>
            </a:pPr>
            <a:r>
              <a:rPr lang="en-US" sz="2400" dirty="0" smtClean="0">
                <a:solidFill>
                  <a:schemeClr val="tx1"/>
                </a:solidFill>
              </a:rPr>
              <a:t>This says that  </a:t>
            </a:r>
            <a:r>
              <a:rPr lang="en-US" sz="2400" i="1" dirty="0" smtClean="0">
                <a:solidFill>
                  <a:schemeClr val="tx1"/>
                </a:solidFill>
              </a:rPr>
              <a:t>x</a:t>
            </a:r>
            <a:r>
              <a:rPr lang="en-US" sz="2400" dirty="0" smtClean="0">
                <a:solidFill>
                  <a:schemeClr val="tx1"/>
                </a:solidFill>
              </a:rPr>
              <a:t> = 14  is 0.67 standard deviations (0.67 increments of </a:t>
            </a:r>
            <a:r>
              <a:rPr lang="en-US" sz="2400" dirty="0">
                <a:solidFill>
                  <a:schemeClr val="tx1"/>
                </a:solidFill>
              </a:rPr>
              <a:t>3</a:t>
            </a:r>
            <a:r>
              <a:rPr lang="en-US" sz="2400" dirty="0" smtClean="0">
                <a:solidFill>
                  <a:schemeClr val="tx1"/>
                </a:solidFill>
              </a:rPr>
              <a:t> units) above the mean of 12</a:t>
            </a:r>
          </a:p>
          <a:p>
            <a:pPr marL="571500" indent="-571500">
              <a:buFont typeface="Arial" panose="020B0604020202020204" pitchFamily="34" charset="0"/>
              <a:buNone/>
              <a:defRPr/>
            </a:pPr>
            <a:endParaRPr lang="en-US" sz="2400" dirty="0" smtClean="0">
              <a:solidFill>
                <a:schemeClr val="tx1"/>
              </a:solidFill>
            </a:endParaRPr>
          </a:p>
        </p:txBody>
      </p:sp>
      <p:graphicFrame>
        <p:nvGraphicFramePr>
          <p:cNvPr id="21508" name="Object 2"/>
          <p:cNvGraphicFramePr>
            <a:graphicFrameLocks noChangeAspect="1"/>
          </p:cNvGraphicFramePr>
          <p:nvPr/>
        </p:nvGraphicFramePr>
        <p:xfrm>
          <a:off x="2887134" y="2971801"/>
          <a:ext cx="6415617" cy="1122363"/>
        </p:xfrm>
        <a:graphic>
          <a:graphicData uri="http://schemas.openxmlformats.org/presentationml/2006/ole">
            <p:oleObj spid="_x0000_s130050" name="Equation" r:id="rId3" imgW="1688367" imgH="393529" progId="">
              <p:embed/>
            </p:oleObj>
          </a:graphicData>
        </a:graphic>
      </p:graphicFrame>
      <p:sp>
        <p:nvSpPr>
          <p:cNvPr id="2" name="Oval 1"/>
          <p:cNvSpPr/>
          <p:nvPr/>
        </p:nvSpPr>
        <p:spPr>
          <a:xfrm>
            <a:off x="7924800" y="3124200"/>
            <a:ext cx="1422400" cy="762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txBox="1">
            <a:spLocks/>
          </p:cNvSpPr>
          <p:nvPr/>
        </p:nvSpPr>
        <p:spPr bwMode="auto">
          <a:xfrm>
            <a:off x="304800" y="76200"/>
            <a:ext cx="11582400" cy="990600"/>
          </a:xfrm>
          <a:prstGeom prst="rect">
            <a:avLst/>
          </a:prstGeom>
          <a:noFill/>
          <a:ln w="9525">
            <a:noFill/>
            <a:miter lim="800000"/>
            <a:headEnd/>
            <a:tailEnd/>
          </a:ln>
          <a:effectLst/>
        </p:spPr>
        <p:txBody>
          <a:bodyPr anchor="ctr"/>
          <a:lstStyle/>
          <a:p>
            <a:pPr algn="ctr">
              <a:lnSpc>
                <a:spcPct val="80000"/>
              </a:lnSpc>
            </a:pPr>
            <a:r>
              <a:rPr lang="en-US" sz="3600" i="1">
                <a:solidFill>
                  <a:schemeClr val="tx2"/>
                </a:solidFill>
              </a:rPr>
              <a:t>z</a:t>
            </a:r>
            <a:r>
              <a:rPr lang="en-US" sz="3600">
                <a:solidFill>
                  <a:schemeClr val="tx2"/>
                </a:solidFill>
              </a:rPr>
              <a:t>-score Example</a:t>
            </a:r>
            <a:endParaRPr lang="en-US" sz="4000">
              <a:solidFill>
                <a:schemeClr val="tx2"/>
              </a:solidFill>
            </a:endParaRPr>
          </a:p>
        </p:txBody>
      </p:sp>
      <p:sp>
        <p:nvSpPr>
          <p:cNvPr id="22531" name="Line 36"/>
          <p:cNvSpPr>
            <a:spLocks noChangeShapeType="1"/>
          </p:cNvSpPr>
          <p:nvPr/>
        </p:nvSpPr>
        <p:spPr bwMode="auto">
          <a:xfrm>
            <a:off x="6081184" y="2133600"/>
            <a:ext cx="14816" cy="1295400"/>
          </a:xfrm>
          <a:prstGeom prst="line">
            <a:avLst/>
          </a:prstGeom>
          <a:noFill/>
          <a:ln w="28575">
            <a:solidFill>
              <a:schemeClr val="tx1"/>
            </a:solidFill>
            <a:round/>
            <a:headEnd/>
            <a:tailEnd/>
          </a:ln>
          <a:effectLst/>
        </p:spPr>
        <p:txBody>
          <a:bodyPr/>
          <a:lstStyle/>
          <a:p>
            <a:endParaRPr lang="en-US"/>
          </a:p>
        </p:txBody>
      </p:sp>
      <p:sp>
        <p:nvSpPr>
          <p:cNvPr id="22532" name="Freeform 3"/>
          <p:cNvSpPr>
            <a:spLocks/>
          </p:cNvSpPr>
          <p:nvPr/>
        </p:nvSpPr>
        <p:spPr bwMode="auto">
          <a:xfrm>
            <a:off x="2438400" y="1676401"/>
            <a:ext cx="2990851" cy="1681163"/>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2533" name="Rectangle 26"/>
          <p:cNvSpPr>
            <a:spLocks noChangeArrowheads="1"/>
          </p:cNvSpPr>
          <p:nvPr/>
        </p:nvSpPr>
        <p:spPr bwMode="auto">
          <a:xfrm>
            <a:off x="7924800" y="3962400"/>
            <a:ext cx="508000" cy="515938"/>
          </a:xfrm>
          <a:prstGeom prst="rect">
            <a:avLst/>
          </a:prstGeom>
          <a:noFill/>
          <a:ln w="12700">
            <a:noFill/>
            <a:miter lim="800000"/>
            <a:headEnd/>
            <a:tailEnd/>
          </a:ln>
          <a:effectLst/>
        </p:spPr>
        <p:txBody>
          <a:bodyPr lIns="90487" tIns="44450" rIns="90487" bIns="44450">
            <a:spAutoFit/>
          </a:bodyPr>
          <a:lstStyle/>
          <a:p>
            <a:r>
              <a:rPr lang="en-US" sz="2800" b="1" i="1">
                <a:solidFill>
                  <a:srgbClr val="FF3300"/>
                </a:solidFill>
              </a:rPr>
              <a:t>z</a:t>
            </a:r>
          </a:p>
        </p:txBody>
      </p:sp>
      <p:sp>
        <p:nvSpPr>
          <p:cNvPr id="22534" name="Rectangle 27"/>
          <p:cNvSpPr>
            <a:spLocks noChangeArrowheads="1"/>
          </p:cNvSpPr>
          <p:nvPr/>
        </p:nvSpPr>
        <p:spPr bwMode="auto">
          <a:xfrm>
            <a:off x="4978400" y="3505200"/>
            <a:ext cx="1219200" cy="515938"/>
          </a:xfrm>
          <a:prstGeom prst="rect">
            <a:avLst/>
          </a:prstGeom>
          <a:noFill/>
          <a:ln w="12700">
            <a:noFill/>
            <a:miter lim="800000"/>
            <a:headEnd/>
            <a:tailEnd/>
          </a:ln>
          <a:effectLst/>
        </p:spPr>
        <p:txBody>
          <a:bodyPr lIns="90487" tIns="44450" rIns="90487" bIns="44450">
            <a:spAutoFit/>
          </a:bodyPr>
          <a:lstStyle/>
          <a:p>
            <a:pPr>
              <a:spcBef>
                <a:spcPct val="50000"/>
              </a:spcBef>
            </a:pPr>
            <a:r>
              <a:rPr lang="en-US" sz="2800" b="1"/>
              <a:t>12</a:t>
            </a:r>
          </a:p>
        </p:txBody>
      </p:sp>
      <p:sp>
        <p:nvSpPr>
          <p:cNvPr id="22535" name="Rectangle 28"/>
          <p:cNvSpPr>
            <a:spLocks noChangeArrowheads="1"/>
          </p:cNvSpPr>
          <p:nvPr/>
        </p:nvSpPr>
        <p:spPr bwMode="auto">
          <a:xfrm>
            <a:off x="5791200" y="3962400"/>
            <a:ext cx="1320800" cy="515938"/>
          </a:xfrm>
          <a:prstGeom prst="rect">
            <a:avLst/>
          </a:prstGeom>
          <a:noFill/>
          <a:ln w="12700">
            <a:noFill/>
            <a:miter lim="800000"/>
            <a:headEnd/>
            <a:tailEnd/>
          </a:ln>
          <a:effectLst/>
        </p:spPr>
        <p:txBody>
          <a:bodyPr lIns="90487" tIns="44450" rIns="90487" bIns="44450">
            <a:spAutoFit/>
          </a:bodyPr>
          <a:lstStyle/>
          <a:p>
            <a:pPr>
              <a:spcBef>
                <a:spcPct val="50000"/>
              </a:spcBef>
            </a:pPr>
            <a:r>
              <a:rPr lang="en-US" sz="2800" b="1">
                <a:solidFill>
                  <a:srgbClr val="FF3300"/>
                </a:solidFill>
              </a:rPr>
              <a:t>0.67</a:t>
            </a:r>
          </a:p>
        </p:txBody>
      </p:sp>
      <p:sp>
        <p:nvSpPr>
          <p:cNvPr id="22536" name="Freeform 29"/>
          <p:cNvSpPr>
            <a:spLocks/>
          </p:cNvSpPr>
          <p:nvPr/>
        </p:nvSpPr>
        <p:spPr bwMode="auto">
          <a:xfrm>
            <a:off x="5384800" y="1676401"/>
            <a:ext cx="2802467" cy="1681163"/>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2537" name="Line 30"/>
          <p:cNvSpPr>
            <a:spLocks noChangeShapeType="1"/>
          </p:cNvSpPr>
          <p:nvPr/>
        </p:nvSpPr>
        <p:spPr bwMode="auto">
          <a:xfrm>
            <a:off x="2235200" y="3429000"/>
            <a:ext cx="6096000" cy="0"/>
          </a:xfrm>
          <a:prstGeom prst="line">
            <a:avLst/>
          </a:prstGeom>
          <a:noFill/>
          <a:ln w="28575">
            <a:solidFill>
              <a:schemeClr val="tx1"/>
            </a:solidFill>
            <a:round/>
            <a:headEnd/>
            <a:tailEnd/>
          </a:ln>
          <a:effectLst/>
        </p:spPr>
        <p:txBody>
          <a:bodyPr/>
          <a:lstStyle/>
          <a:p>
            <a:endParaRPr lang="en-US"/>
          </a:p>
        </p:txBody>
      </p:sp>
      <p:sp>
        <p:nvSpPr>
          <p:cNvPr id="22538" name="Rectangle 31"/>
          <p:cNvSpPr>
            <a:spLocks noChangeArrowheads="1"/>
          </p:cNvSpPr>
          <p:nvPr/>
        </p:nvSpPr>
        <p:spPr bwMode="auto">
          <a:xfrm>
            <a:off x="5181601" y="3962400"/>
            <a:ext cx="639233" cy="515938"/>
          </a:xfrm>
          <a:prstGeom prst="rect">
            <a:avLst/>
          </a:prstGeom>
          <a:noFill/>
          <a:ln w="12700">
            <a:noFill/>
            <a:miter lim="800000"/>
            <a:headEnd/>
            <a:tailEnd/>
          </a:ln>
          <a:effectLst/>
        </p:spPr>
        <p:txBody>
          <a:bodyPr lIns="90487" tIns="44450" rIns="90487" bIns="44450">
            <a:spAutoFit/>
          </a:bodyPr>
          <a:lstStyle/>
          <a:p>
            <a:pPr>
              <a:spcBef>
                <a:spcPct val="50000"/>
              </a:spcBef>
            </a:pPr>
            <a:r>
              <a:rPr lang="en-US" sz="2800" b="1">
                <a:solidFill>
                  <a:srgbClr val="FF3300"/>
                </a:solidFill>
              </a:rPr>
              <a:t>0</a:t>
            </a:r>
          </a:p>
        </p:txBody>
      </p:sp>
      <p:sp>
        <p:nvSpPr>
          <p:cNvPr id="22539" name="Rectangle 32"/>
          <p:cNvSpPr>
            <a:spLocks noChangeArrowheads="1"/>
          </p:cNvSpPr>
          <p:nvPr/>
        </p:nvSpPr>
        <p:spPr bwMode="auto">
          <a:xfrm>
            <a:off x="5791200" y="3505200"/>
            <a:ext cx="1320800" cy="515938"/>
          </a:xfrm>
          <a:prstGeom prst="rect">
            <a:avLst/>
          </a:prstGeom>
          <a:noFill/>
          <a:ln w="12700">
            <a:noFill/>
            <a:miter lim="800000"/>
            <a:headEnd/>
            <a:tailEnd/>
          </a:ln>
          <a:effectLst/>
        </p:spPr>
        <p:txBody>
          <a:bodyPr lIns="90487" tIns="44450" rIns="90487" bIns="44450">
            <a:spAutoFit/>
          </a:bodyPr>
          <a:lstStyle/>
          <a:p>
            <a:pPr>
              <a:spcBef>
                <a:spcPct val="50000"/>
              </a:spcBef>
            </a:pPr>
            <a:r>
              <a:rPr lang="en-US" sz="2800" b="1"/>
              <a:t>14</a:t>
            </a:r>
          </a:p>
        </p:txBody>
      </p:sp>
      <p:sp>
        <p:nvSpPr>
          <p:cNvPr id="22540" name="Rectangle 33"/>
          <p:cNvSpPr>
            <a:spLocks noChangeArrowheads="1"/>
          </p:cNvSpPr>
          <p:nvPr/>
        </p:nvSpPr>
        <p:spPr bwMode="auto">
          <a:xfrm>
            <a:off x="7924801" y="3505200"/>
            <a:ext cx="389529" cy="520655"/>
          </a:xfrm>
          <a:prstGeom prst="rect">
            <a:avLst/>
          </a:prstGeom>
          <a:noFill/>
          <a:ln w="12700">
            <a:noFill/>
            <a:miter lim="800000"/>
            <a:headEnd/>
            <a:tailEnd/>
          </a:ln>
          <a:effectLst/>
        </p:spPr>
        <p:txBody>
          <a:bodyPr wrap="none" lIns="90487" tIns="44450" rIns="90487" bIns="44450">
            <a:spAutoFit/>
          </a:bodyPr>
          <a:lstStyle/>
          <a:p>
            <a:r>
              <a:rPr lang="en-US" sz="2800" b="1" i="1"/>
              <a:t>x</a:t>
            </a:r>
          </a:p>
        </p:txBody>
      </p:sp>
      <p:sp>
        <p:nvSpPr>
          <p:cNvPr id="22541" name="Text Box 34"/>
          <p:cNvSpPr txBox="1">
            <a:spLocks noChangeArrowheads="1"/>
          </p:cNvSpPr>
          <p:nvPr/>
        </p:nvSpPr>
        <p:spPr bwMode="auto">
          <a:xfrm>
            <a:off x="1264355" y="4572001"/>
            <a:ext cx="10374489" cy="1384995"/>
          </a:xfrm>
          <a:prstGeom prst="rect">
            <a:avLst/>
          </a:prstGeom>
          <a:noFill/>
          <a:ln w="12700">
            <a:noFill/>
            <a:miter lim="800000"/>
            <a:headEnd/>
            <a:tailEnd/>
          </a:ln>
          <a:effectLst/>
        </p:spPr>
        <p:txBody>
          <a:bodyPr wrap="square">
            <a:spAutoFit/>
          </a:bodyPr>
          <a:lstStyle/>
          <a:p>
            <a:pPr marL="342900" indent="-342900">
              <a:spcBef>
                <a:spcPct val="50000"/>
              </a:spcBef>
              <a:buFont typeface="Arial" charset="0"/>
              <a:buChar char="•"/>
            </a:pPr>
            <a:r>
              <a:rPr lang="en-US" sz="2400" dirty="0"/>
              <a:t>Note that the distribution is the same, only the scale has changed </a:t>
            </a:r>
          </a:p>
          <a:p>
            <a:pPr marL="342900" indent="-342900">
              <a:spcBef>
                <a:spcPct val="50000"/>
              </a:spcBef>
              <a:buFont typeface="Arial" charset="0"/>
              <a:buChar char="•"/>
            </a:pPr>
            <a:r>
              <a:rPr lang="en-US" sz="2400" dirty="0"/>
              <a:t>We can express the problem in original units (</a:t>
            </a:r>
            <a:r>
              <a:rPr lang="en-US" sz="2400" i="1" dirty="0"/>
              <a:t>x</a:t>
            </a:r>
            <a:r>
              <a:rPr lang="en-US" sz="2400" dirty="0"/>
              <a:t>) or in standardized units (</a:t>
            </a:r>
            <a:r>
              <a:rPr lang="en-US" sz="2400" i="1" dirty="0"/>
              <a:t>z</a:t>
            </a:r>
            <a:r>
              <a:rPr lang="en-US" sz="2400" dirty="0"/>
              <a:t>)</a:t>
            </a:r>
          </a:p>
        </p:txBody>
      </p:sp>
      <p:sp>
        <p:nvSpPr>
          <p:cNvPr id="22542" name="Line 35"/>
          <p:cNvSpPr>
            <a:spLocks noChangeShapeType="1"/>
          </p:cNvSpPr>
          <p:nvPr/>
        </p:nvSpPr>
        <p:spPr bwMode="auto">
          <a:xfrm>
            <a:off x="5384800" y="1676400"/>
            <a:ext cx="0" cy="1752600"/>
          </a:xfrm>
          <a:prstGeom prst="line">
            <a:avLst/>
          </a:prstGeom>
          <a:noFill/>
          <a:ln w="12700">
            <a:solidFill>
              <a:schemeClr val="tx1"/>
            </a:solidFill>
            <a:prstDash val="dash"/>
            <a:round/>
            <a:headEnd/>
            <a:tailEnd/>
          </a:ln>
          <a:effectLst/>
        </p:spPr>
        <p:txBody>
          <a:bodyPr/>
          <a:lstStyle/>
          <a:p>
            <a:endParaRPr lang="en-US"/>
          </a:p>
        </p:txBody>
      </p:sp>
      <p:sp>
        <p:nvSpPr>
          <p:cNvPr id="22543" name="Text Box 37"/>
          <p:cNvSpPr txBox="1">
            <a:spLocks noChangeArrowheads="1"/>
          </p:cNvSpPr>
          <p:nvPr/>
        </p:nvSpPr>
        <p:spPr bwMode="auto">
          <a:xfrm>
            <a:off x="8839200" y="1676400"/>
            <a:ext cx="1625600" cy="908050"/>
          </a:xfrm>
          <a:prstGeom prst="rect">
            <a:avLst/>
          </a:prstGeom>
          <a:noFill/>
          <a:ln w="12700">
            <a:solidFill>
              <a:schemeClr val="tx1"/>
            </a:solidFill>
            <a:miter lim="800000"/>
            <a:headEnd/>
            <a:tailEnd/>
          </a:ln>
          <a:effectLst/>
        </p:spPr>
        <p:txBody>
          <a:bodyPr>
            <a:spAutoFit/>
          </a:bodyPr>
          <a:lstStyle/>
          <a:p>
            <a:pPr>
              <a:spcBef>
                <a:spcPts val="600"/>
              </a:spcBef>
            </a:pPr>
            <a:r>
              <a:rPr lang="el-GR" sz="2400" i="1">
                <a:sym typeface="Symbol" pitchFamily="18" charset="2"/>
              </a:rPr>
              <a:t>μ</a:t>
            </a:r>
            <a:r>
              <a:rPr lang="en-US" sz="2400">
                <a:latin typeface="Times New Roman" pitchFamily="18" charset="0"/>
                <a:sym typeface="Symbol" pitchFamily="18" charset="2"/>
              </a:rPr>
              <a:t> </a:t>
            </a:r>
            <a:r>
              <a:rPr lang="en-US" sz="2400">
                <a:sym typeface="Symbol" pitchFamily="18" charset="2"/>
              </a:rPr>
              <a:t>= 12</a:t>
            </a:r>
          </a:p>
          <a:p>
            <a:pPr>
              <a:spcBef>
                <a:spcPts val="600"/>
              </a:spcBef>
            </a:pPr>
            <a:r>
              <a:rPr lang="el-GR" sz="2400" i="1">
                <a:sym typeface="Symbol" pitchFamily="18" charset="2"/>
              </a:rPr>
              <a:t>σ</a:t>
            </a:r>
            <a:r>
              <a:rPr lang="en-US" sz="2400">
                <a:latin typeface="Times New Roman" pitchFamily="18" charset="0"/>
                <a:sym typeface="Symbol" pitchFamily="18" charset="2"/>
              </a:rPr>
              <a:t> </a:t>
            </a:r>
            <a:r>
              <a:rPr lang="en-US" sz="2400">
                <a:sym typeface="Symbol" pitchFamily="18" charset="2"/>
              </a:rPr>
              <a:t>= 3</a:t>
            </a:r>
            <a:endParaRPr lang="en-US" sz="2400"/>
          </a:p>
        </p:txBody>
      </p:sp>
      <p:sp>
        <p:nvSpPr>
          <p:cNvPr id="22544" name="Line 38"/>
          <p:cNvSpPr>
            <a:spLocks noChangeShapeType="1"/>
          </p:cNvSpPr>
          <p:nvPr/>
        </p:nvSpPr>
        <p:spPr bwMode="auto">
          <a:xfrm flipH="1">
            <a:off x="6604000" y="2133600"/>
            <a:ext cx="2235200" cy="457200"/>
          </a:xfrm>
          <a:prstGeom prst="line">
            <a:avLst/>
          </a:prstGeom>
          <a:noFill/>
          <a:ln w="12700">
            <a:solidFill>
              <a:schemeClr val="tx1"/>
            </a:solidFill>
            <a:round/>
            <a:headEnd/>
            <a:tailEnd type="triangle" w="med" len="med"/>
          </a:ln>
          <a:effectLst/>
        </p:spPr>
        <p:txBody>
          <a:bodyPr/>
          <a:lstStyle/>
          <a:p>
            <a:endParaRPr lang="en-US"/>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04800" y="76200"/>
            <a:ext cx="11582400" cy="990600"/>
          </a:xfrm>
        </p:spPr>
        <p:txBody>
          <a:bodyPr/>
          <a:lstStyle/>
          <a:p>
            <a:pPr>
              <a:lnSpc>
                <a:spcPct val="80000"/>
              </a:lnSpc>
            </a:pPr>
            <a:r>
              <a:rPr lang="en-US" smtClean="0"/>
              <a:t>Using Normal Probability Tables</a:t>
            </a:r>
          </a:p>
        </p:txBody>
      </p:sp>
      <p:sp>
        <p:nvSpPr>
          <p:cNvPr id="8195" name="Content Placeholder 2"/>
          <p:cNvSpPr>
            <a:spLocks noGrp="1"/>
          </p:cNvSpPr>
          <p:nvPr>
            <p:ph idx="1"/>
          </p:nvPr>
        </p:nvSpPr>
        <p:spPr>
          <a:xfrm>
            <a:off x="711200" y="1219200"/>
            <a:ext cx="10972800" cy="2819400"/>
          </a:xfrm>
        </p:spPr>
        <p:txBody>
          <a:bodyPr>
            <a:normAutofit/>
          </a:bodyPr>
          <a:lstStyle/>
          <a:p>
            <a:pPr>
              <a:buFont typeface="Arial" panose="020B0604020202020204" pitchFamily="34" charset="0"/>
              <a:buNone/>
              <a:defRPr/>
            </a:pPr>
            <a:r>
              <a:rPr lang="en-US" sz="2400" dirty="0">
                <a:solidFill>
                  <a:schemeClr val="tx1"/>
                </a:solidFill>
              </a:rPr>
              <a:t>U</a:t>
            </a:r>
            <a:r>
              <a:rPr lang="en-US" sz="2400" dirty="0" smtClean="0">
                <a:solidFill>
                  <a:schemeClr val="tx1"/>
                </a:solidFill>
              </a:rPr>
              <a:t>se </a:t>
            </a:r>
            <a:r>
              <a:rPr lang="en-US" sz="2400" dirty="0">
                <a:solidFill>
                  <a:schemeClr val="tx1"/>
                </a:solidFill>
              </a:rPr>
              <a:t>a</a:t>
            </a:r>
            <a:r>
              <a:rPr lang="en-US" sz="2400" dirty="0" smtClean="0">
                <a:solidFill>
                  <a:schemeClr val="tx1"/>
                </a:solidFill>
              </a:rPr>
              <a:t> </a:t>
            </a:r>
            <a:r>
              <a:rPr lang="en-US" sz="2400" b="1" dirty="0">
                <a:solidFill>
                  <a:schemeClr val="tx1"/>
                </a:solidFill>
              </a:rPr>
              <a:t>standard normal </a:t>
            </a:r>
            <a:r>
              <a:rPr lang="en-US" sz="2400" b="1" dirty="0" smtClean="0">
                <a:solidFill>
                  <a:schemeClr val="tx1"/>
                </a:solidFill>
              </a:rPr>
              <a:t>probability table </a:t>
            </a:r>
            <a:r>
              <a:rPr lang="en-US" sz="2400" dirty="0" smtClean="0">
                <a:solidFill>
                  <a:schemeClr val="tx1"/>
                </a:solidFill>
              </a:rPr>
              <a:t>to calculate normal probabilities</a:t>
            </a:r>
          </a:p>
          <a:p>
            <a:pPr marL="457200" indent="-457200">
              <a:buFont typeface="Arial" pitchFamily="34" charset="0"/>
              <a:buChar char="•"/>
              <a:defRPr/>
            </a:pPr>
            <a:endParaRPr lang="en-US" sz="2400" dirty="0" smtClean="0">
              <a:solidFill>
                <a:schemeClr val="tx1"/>
              </a:solidFill>
            </a:endParaRPr>
          </a:p>
          <a:p>
            <a:pPr marL="457200" indent="-457200">
              <a:buFont typeface="Arial" pitchFamily="34" charset="0"/>
              <a:buChar char="•"/>
              <a:defRPr/>
            </a:pPr>
            <a:endParaRPr lang="en-US" sz="2400" dirty="0" smtClean="0">
              <a:solidFill>
                <a:schemeClr val="tx1"/>
              </a:solidFill>
            </a:endParaRPr>
          </a:p>
          <a:p>
            <a:pPr marL="457200" indent="-457200">
              <a:buNone/>
              <a:defRPr/>
            </a:pPr>
            <a:r>
              <a:rPr lang="en-US" sz="2400" dirty="0" smtClean="0">
                <a:solidFill>
                  <a:schemeClr val="tx1"/>
                </a:solidFill>
              </a:rPr>
              <a:t>The table provides </a:t>
            </a:r>
            <a:r>
              <a:rPr lang="en-US" sz="2400" dirty="0">
                <a:solidFill>
                  <a:schemeClr val="tx1"/>
                </a:solidFill>
              </a:rPr>
              <a:t>the cumulative area under a standard normal distribution </a:t>
            </a:r>
            <a:endParaRPr lang="en-US" sz="2400" dirty="0" smtClean="0">
              <a:solidFill>
                <a:schemeClr val="tx1"/>
              </a:solidFill>
            </a:endParaRPr>
          </a:p>
          <a:p>
            <a:pPr marL="457200" indent="-457200">
              <a:buNone/>
              <a:defRPr/>
            </a:pPr>
            <a:r>
              <a:rPr lang="en-US" sz="2400" dirty="0" smtClean="0">
                <a:solidFill>
                  <a:schemeClr val="tx1"/>
                </a:solidFill>
              </a:rPr>
              <a:t>curve </a:t>
            </a:r>
            <a:r>
              <a:rPr lang="en-US" sz="2400" dirty="0">
                <a:solidFill>
                  <a:schemeClr val="tx1"/>
                </a:solidFill>
              </a:rPr>
              <a:t>that lies to the left </a:t>
            </a:r>
            <a:r>
              <a:rPr lang="en-US" sz="2400" dirty="0" smtClean="0">
                <a:solidFill>
                  <a:schemeClr val="tx1"/>
                </a:solidFill>
              </a:rPr>
              <a:t>of the </a:t>
            </a:r>
            <a:r>
              <a:rPr lang="en-US" sz="2400" i="1" dirty="0">
                <a:solidFill>
                  <a:schemeClr val="tx1"/>
                </a:solidFill>
              </a:rPr>
              <a:t>z</a:t>
            </a:r>
            <a:r>
              <a:rPr lang="en-US" sz="2400" dirty="0">
                <a:solidFill>
                  <a:schemeClr val="tx1"/>
                </a:solidFill>
              </a:rPr>
              <a:t>-score</a:t>
            </a:r>
            <a:endParaRPr lang="en-US" sz="2400" dirty="0" smtClean="0">
              <a:solidFill>
                <a:schemeClr val="tx1"/>
              </a:solidFill>
            </a:endParaRPr>
          </a:p>
          <a:p>
            <a:pPr>
              <a:buFont typeface="Arial" panose="020B0604020202020204" pitchFamily="34" charset="0"/>
              <a:buNone/>
              <a:defRPr/>
            </a:pPr>
            <a:endParaRPr lang="en-US" sz="2400" dirty="0" smtClean="0">
              <a:solidFill>
                <a:schemeClr val="tx1"/>
              </a:solidFill>
            </a:endParaRPr>
          </a:p>
        </p:txBody>
      </p:sp>
      <p:sp>
        <p:nvSpPr>
          <p:cNvPr id="23556" name="Freeform 3"/>
          <p:cNvSpPr>
            <a:spLocks/>
          </p:cNvSpPr>
          <p:nvPr/>
        </p:nvSpPr>
        <p:spPr bwMode="auto">
          <a:xfrm>
            <a:off x="6807201" y="4202113"/>
            <a:ext cx="2442633" cy="1217612"/>
          </a:xfrm>
          <a:custGeom>
            <a:avLst/>
            <a:gdLst>
              <a:gd name="T0" fmla="*/ 2147483647 w 24765"/>
              <a:gd name="T1" fmla="*/ 2147483647 h 10159"/>
              <a:gd name="T2" fmla="*/ 2147483647 w 24765"/>
              <a:gd name="T3" fmla="*/ 2147483647 h 10159"/>
              <a:gd name="T4" fmla="*/ 2147483647 w 24765"/>
              <a:gd name="T5" fmla="*/ 597569427 h 10159"/>
              <a:gd name="T6" fmla="*/ 2147483647 w 24765"/>
              <a:gd name="T7" fmla="*/ 17224074 h 10159"/>
              <a:gd name="T8" fmla="*/ 2147483647 w 24765"/>
              <a:gd name="T9" fmla="*/ 826610407 h 10159"/>
              <a:gd name="T10" fmla="*/ 2147483647 w 24765"/>
              <a:gd name="T11" fmla="*/ 2147483647 h 10159"/>
              <a:gd name="T12" fmla="*/ 2147483647 w 24765"/>
              <a:gd name="T13" fmla="*/ 2147483647 h 10159"/>
              <a:gd name="T14" fmla="*/ 2147483647 w 24765"/>
              <a:gd name="T15" fmla="*/ 2147483647 h 10159"/>
              <a:gd name="T16" fmla="*/ 2147483647 w 24765"/>
              <a:gd name="T17" fmla="*/ 2147483647 h 10159"/>
              <a:gd name="T18" fmla="*/ 2147483647 w 24765"/>
              <a:gd name="T19" fmla="*/ 2147483647 h 10159"/>
              <a:gd name="T20" fmla="*/ 2147483647 w 24765"/>
              <a:gd name="T21" fmla="*/ 2147483647 h 10159"/>
              <a:gd name="T22" fmla="*/ 2147483647 w 24765"/>
              <a:gd name="T23" fmla="*/ 2147483647 h 10159"/>
              <a:gd name="T24" fmla="*/ 2147483647 w 24765"/>
              <a:gd name="T25" fmla="*/ 2147483647 h 10159"/>
              <a:gd name="T26" fmla="*/ 2147483647 w 24765"/>
              <a:gd name="T27" fmla="*/ 2147483647 h 10159"/>
              <a:gd name="T28" fmla="*/ 2024752 w 24765"/>
              <a:gd name="T29" fmla="*/ 2147483647 h 10159"/>
              <a:gd name="T30" fmla="*/ 2429688 w 24765"/>
              <a:gd name="T31" fmla="*/ 2147483647 h 10159"/>
              <a:gd name="T32" fmla="*/ 636877213 w 24765"/>
              <a:gd name="T33" fmla="*/ 2147483647 h 10159"/>
              <a:gd name="T34" fmla="*/ 1879461878 w 24765"/>
              <a:gd name="T35" fmla="*/ 2147483647 h 10159"/>
              <a:gd name="T36" fmla="*/ 2147483647 w 24765"/>
              <a:gd name="T37" fmla="*/ 2147483647 h 10159"/>
              <a:gd name="T38" fmla="*/ 2147483647 w 24765"/>
              <a:gd name="T39" fmla="*/ 2147483647 h 101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765" h="10159">
                <a:moveTo>
                  <a:pt x="10746" y="5862"/>
                </a:moveTo>
                <a:cubicBezTo>
                  <a:pt x="10683" y="5636"/>
                  <a:pt x="13953" y="2821"/>
                  <a:pt x="15092" y="1902"/>
                </a:cubicBezTo>
                <a:cubicBezTo>
                  <a:pt x="16231" y="983"/>
                  <a:pt x="17411" y="321"/>
                  <a:pt x="17581" y="347"/>
                </a:cubicBezTo>
                <a:cubicBezTo>
                  <a:pt x="17967" y="373"/>
                  <a:pt x="18782" y="-68"/>
                  <a:pt x="19147" y="10"/>
                </a:cubicBezTo>
                <a:cubicBezTo>
                  <a:pt x="19469" y="75"/>
                  <a:pt x="20177" y="348"/>
                  <a:pt x="20435" y="480"/>
                </a:cubicBezTo>
                <a:cubicBezTo>
                  <a:pt x="21036" y="757"/>
                  <a:pt x="21357" y="1074"/>
                  <a:pt x="21981" y="1314"/>
                </a:cubicBezTo>
                <a:cubicBezTo>
                  <a:pt x="22258" y="1817"/>
                  <a:pt x="23010" y="2281"/>
                  <a:pt x="23654" y="2664"/>
                </a:cubicBezTo>
                <a:cubicBezTo>
                  <a:pt x="23956" y="3194"/>
                  <a:pt x="24072" y="3148"/>
                  <a:pt x="24587" y="3597"/>
                </a:cubicBezTo>
                <a:cubicBezTo>
                  <a:pt x="24655" y="4653"/>
                  <a:pt x="24072" y="6684"/>
                  <a:pt x="24737" y="7768"/>
                </a:cubicBezTo>
                <a:cubicBezTo>
                  <a:pt x="24850" y="10702"/>
                  <a:pt x="24591" y="7091"/>
                  <a:pt x="24619" y="10159"/>
                </a:cubicBezTo>
                <a:lnTo>
                  <a:pt x="24233" y="10116"/>
                </a:lnTo>
                <a:lnTo>
                  <a:pt x="19223" y="10157"/>
                </a:lnTo>
                <a:cubicBezTo>
                  <a:pt x="18665" y="10100"/>
                  <a:pt x="17566" y="10060"/>
                  <a:pt x="16702" y="10052"/>
                </a:cubicBezTo>
                <a:cubicBezTo>
                  <a:pt x="15838" y="10045"/>
                  <a:pt x="19170" y="10124"/>
                  <a:pt x="14041" y="10112"/>
                </a:cubicBezTo>
                <a:lnTo>
                  <a:pt x="5" y="10077"/>
                </a:lnTo>
                <a:cubicBezTo>
                  <a:pt x="95" y="9449"/>
                  <a:pt x="-30" y="10148"/>
                  <a:pt x="6" y="9481"/>
                </a:cubicBezTo>
                <a:cubicBezTo>
                  <a:pt x="364" y="9529"/>
                  <a:pt x="913" y="9493"/>
                  <a:pt x="1573" y="9410"/>
                </a:cubicBezTo>
                <a:cubicBezTo>
                  <a:pt x="2475" y="9410"/>
                  <a:pt x="4302" y="9053"/>
                  <a:pt x="4642" y="8946"/>
                </a:cubicBezTo>
                <a:cubicBezTo>
                  <a:pt x="4982" y="8839"/>
                  <a:pt x="5845" y="8834"/>
                  <a:pt x="6830" y="8310"/>
                </a:cubicBezTo>
                <a:cubicBezTo>
                  <a:pt x="7044" y="8129"/>
                  <a:pt x="9798" y="6702"/>
                  <a:pt x="10746" y="5862"/>
                </a:cubicBezTo>
                <a:close/>
              </a:path>
            </a:pathLst>
          </a:custGeom>
          <a:solidFill>
            <a:srgbClr val="CCE9AD"/>
          </a:solidFill>
          <a:ln w="12700" cap="flat" cmpd="sng">
            <a:noFill/>
            <a:prstDash val="solid"/>
            <a:round/>
            <a:headEnd/>
            <a:tailEnd/>
          </a:ln>
        </p:spPr>
        <p:txBody>
          <a:bodyPr/>
          <a:lstStyle/>
          <a:p>
            <a:endParaRPr lang="en-US"/>
          </a:p>
        </p:txBody>
      </p:sp>
      <p:sp>
        <p:nvSpPr>
          <p:cNvPr id="23557" name="Rectangle 29"/>
          <p:cNvSpPr>
            <a:spLocks noChangeArrowheads="1"/>
          </p:cNvSpPr>
          <p:nvPr/>
        </p:nvSpPr>
        <p:spPr bwMode="auto">
          <a:xfrm>
            <a:off x="10871200" y="5718176"/>
            <a:ext cx="306173"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z</a:t>
            </a:r>
          </a:p>
        </p:txBody>
      </p:sp>
      <p:sp>
        <p:nvSpPr>
          <p:cNvPr id="23558" name="Rectangle 31"/>
          <p:cNvSpPr>
            <a:spLocks noChangeArrowheads="1"/>
          </p:cNvSpPr>
          <p:nvPr/>
        </p:nvSpPr>
        <p:spPr bwMode="auto">
          <a:xfrm>
            <a:off x="8504768" y="5794376"/>
            <a:ext cx="639233" cy="366767"/>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a:t>
            </a:r>
          </a:p>
        </p:txBody>
      </p:sp>
      <p:sp>
        <p:nvSpPr>
          <p:cNvPr id="23559" name="Rectangle 32"/>
          <p:cNvSpPr>
            <a:spLocks noChangeArrowheads="1"/>
          </p:cNvSpPr>
          <p:nvPr/>
        </p:nvSpPr>
        <p:spPr bwMode="auto">
          <a:xfrm>
            <a:off x="8932333" y="5794376"/>
            <a:ext cx="13208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0.67</a:t>
            </a:r>
          </a:p>
        </p:txBody>
      </p:sp>
      <p:sp>
        <p:nvSpPr>
          <p:cNvPr id="23560" name="Text Box 37"/>
          <p:cNvSpPr txBox="1">
            <a:spLocks noChangeArrowheads="1"/>
          </p:cNvSpPr>
          <p:nvPr/>
        </p:nvSpPr>
        <p:spPr bwMode="auto">
          <a:xfrm>
            <a:off x="6506633" y="4033838"/>
            <a:ext cx="1320800" cy="368300"/>
          </a:xfrm>
          <a:prstGeom prst="rect">
            <a:avLst/>
          </a:prstGeom>
          <a:noFill/>
          <a:ln w="12700">
            <a:noFill/>
            <a:miter lim="800000"/>
            <a:headEnd/>
            <a:tailEnd/>
          </a:ln>
          <a:effectLst/>
        </p:spPr>
        <p:txBody>
          <a:bodyPr>
            <a:spAutoFit/>
          </a:bodyPr>
          <a:lstStyle/>
          <a:p>
            <a:pPr>
              <a:spcBef>
                <a:spcPct val="50000"/>
              </a:spcBef>
            </a:pPr>
            <a:r>
              <a:rPr lang="en-US" b="1"/>
              <a:t>0.7486</a:t>
            </a:r>
          </a:p>
        </p:txBody>
      </p:sp>
      <p:sp>
        <p:nvSpPr>
          <p:cNvPr id="23561" name="Freeform 42"/>
          <p:cNvSpPr>
            <a:spLocks/>
          </p:cNvSpPr>
          <p:nvPr/>
        </p:nvSpPr>
        <p:spPr bwMode="auto">
          <a:xfrm>
            <a:off x="6400800" y="5410200"/>
            <a:ext cx="4563533" cy="1588"/>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3562" name="Rectangle 47"/>
          <p:cNvSpPr>
            <a:spLocks noChangeArrowheads="1"/>
          </p:cNvSpPr>
          <p:nvPr/>
        </p:nvSpPr>
        <p:spPr bwMode="auto">
          <a:xfrm>
            <a:off x="1524000" y="4352926"/>
            <a:ext cx="3962400" cy="904875"/>
          </a:xfrm>
          <a:prstGeom prst="rect">
            <a:avLst/>
          </a:prstGeom>
          <a:solidFill>
            <a:srgbClr val="FFFFCD"/>
          </a:solidFill>
          <a:ln w="9525" algn="ctr">
            <a:solidFill>
              <a:schemeClr val="tx1"/>
            </a:solidFill>
            <a:miter lim="800000"/>
            <a:headEnd/>
            <a:tailEnd/>
          </a:ln>
          <a:effectLst/>
        </p:spPr>
        <p:txBody>
          <a:bodyPr>
            <a:spAutoFit/>
          </a:bodyPr>
          <a:lstStyle/>
          <a:p>
            <a:pPr eaLnBrk="1" hangingPunct="1">
              <a:spcBef>
                <a:spcPct val="20000"/>
              </a:spcBef>
              <a:buClr>
                <a:schemeClr val="folHlink"/>
              </a:buClr>
              <a:buSzPct val="60000"/>
              <a:buFont typeface="Wingdings" pitchFamily="2" charset="2"/>
              <a:buNone/>
            </a:pPr>
            <a:r>
              <a:rPr lang="en-US" sz="2400"/>
              <a:t>Example: </a:t>
            </a:r>
          </a:p>
          <a:p>
            <a:pPr eaLnBrk="1" hangingPunct="1">
              <a:spcBef>
                <a:spcPct val="20000"/>
              </a:spcBef>
              <a:buClr>
                <a:schemeClr val="folHlink"/>
              </a:buClr>
              <a:buSzPct val="60000"/>
              <a:buFont typeface="Wingdings" pitchFamily="2" charset="2"/>
              <a:buNone/>
            </a:pPr>
            <a:r>
              <a:rPr lang="en-US" sz="2400" i="1"/>
              <a:t>P</a:t>
            </a:r>
            <a:r>
              <a:rPr lang="en-US" sz="2400"/>
              <a:t>(</a:t>
            </a:r>
            <a:r>
              <a:rPr lang="en-US" sz="2400" i="1"/>
              <a:t>z</a:t>
            </a:r>
            <a:r>
              <a:rPr lang="en-US" sz="2400"/>
              <a:t> ≤ 0.67) = 0.7486</a:t>
            </a:r>
          </a:p>
        </p:txBody>
      </p:sp>
      <p:sp>
        <p:nvSpPr>
          <p:cNvPr id="23563" name="Freeform 6"/>
          <p:cNvSpPr>
            <a:spLocks/>
          </p:cNvSpPr>
          <p:nvPr/>
        </p:nvSpPr>
        <p:spPr bwMode="auto">
          <a:xfrm>
            <a:off x="6807201" y="4187826"/>
            <a:ext cx="1869017" cy="1146175"/>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3564" name="Line 36"/>
          <p:cNvSpPr>
            <a:spLocks noChangeShapeType="1"/>
          </p:cNvSpPr>
          <p:nvPr/>
        </p:nvSpPr>
        <p:spPr bwMode="auto">
          <a:xfrm>
            <a:off x="9237133" y="4648200"/>
            <a:ext cx="0" cy="762000"/>
          </a:xfrm>
          <a:prstGeom prst="line">
            <a:avLst/>
          </a:prstGeom>
          <a:noFill/>
          <a:ln w="28575">
            <a:solidFill>
              <a:schemeClr val="tx1"/>
            </a:solidFill>
            <a:round/>
            <a:headEnd/>
            <a:tailEnd/>
          </a:ln>
          <a:effectLst/>
        </p:spPr>
        <p:txBody>
          <a:bodyPr/>
          <a:lstStyle/>
          <a:p>
            <a:endParaRPr lang="en-US"/>
          </a:p>
        </p:txBody>
      </p:sp>
      <p:sp>
        <p:nvSpPr>
          <p:cNvPr id="23565" name="Freeform 45"/>
          <p:cNvSpPr>
            <a:spLocks/>
          </p:cNvSpPr>
          <p:nvPr/>
        </p:nvSpPr>
        <p:spPr bwMode="auto">
          <a:xfrm>
            <a:off x="8691034" y="4187826"/>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3566" name="Line 38"/>
          <p:cNvSpPr>
            <a:spLocks noChangeShapeType="1"/>
          </p:cNvSpPr>
          <p:nvPr/>
        </p:nvSpPr>
        <p:spPr bwMode="auto">
          <a:xfrm>
            <a:off x="7404101" y="4352925"/>
            <a:ext cx="817033" cy="552450"/>
          </a:xfrm>
          <a:prstGeom prst="line">
            <a:avLst/>
          </a:prstGeom>
          <a:noFill/>
          <a:ln w="12700">
            <a:solidFill>
              <a:schemeClr val="tx1"/>
            </a:solidFill>
            <a:round/>
            <a:headEnd/>
            <a:tailEnd type="triangle" w="med" len="med"/>
          </a:ln>
          <a:effectLst/>
        </p:spPr>
        <p:txBody>
          <a:bodyPr/>
          <a:lstStyle/>
          <a:p>
            <a:endParaRPr lang="en-US"/>
          </a:p>
        </p:txBody>
      </p:sp>
      <p:sp>
        <p:nvSpPr>
          <p:cNvPr id="23567" name="Rectangle 27"/>
          <p:cNvSpPr>
            <a:spLocks noChangeArrowheads="1"/>
          </p:cNvSpPr>
          <p:nvPr/>
        </p:nvSpPr>
        <p:spPr bwMode="auto">
          <a:xfrm>
            <a:off x="8403167" y="5410201"/>
            <a:ext cx="12192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t>12</a:t>
            </a:r>
          </a:p>
        </p:txBody>
      </p:sp>
      <p:sp>
        <p:nvSpPr>
          <p:cNvPr id="23568" name="Rectangle 32"/>
          <p:cNvSpPr>
            <a:spLocks noChangeArrowheads="1"/>
          </p:cNvSpPr>
          <p:nvPr/>
        </p:nvSpPr>
        <p:spPr bwMode="auto">
          <a:xfrm>
            <a:off x="8923867" y="5410201"/>
            <a:ext cx="13208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t>14</a:t>
            </a:r>
          </a:p>
        </p:txBody>
      </p:sp>
      <p:sp>
        <p:nvSpPr>
          <p:cNvPr id="23569" name="Rectangle 33"/>
          <p:cNvSpPr>
            <a:spLocks noChangeArrowheads="1"/>
          </p:cNvSpPr>
          <p:nvPr/>
        </p:nvSpPr>
        <p:spPr bwMode="auto">
          <a:xfrm>
            <a:off x="10862733" y="5410201"/>
            <a:ext cx="315791" cy="366767"/>
          </a:xfrm>
          <a:prstGeom prst="rect">
            <a:avLst/>
          </a:prstGeom>
          <a:noFill/>
          <a:ln w="12700">
            <a:noFill/>
            <a:miter lim="800000"/>
            <a:headEnd/>
            <a:tailEnd/>
          </a:ln>
          <a:effectLst/>
        </p:spPr>
        <p:txBody>
          <a:bodyPr wrap="none" lIns="90487" tIns="44450" rIns="90487" bIns="44450">
            <a:spAutoFit/>
          </a:bodyPr>
          <a:lstStyle/>
          <a:p>
            <a:r>
              <a:rPr lang="en-US" b="1" i="1"/>
              <a:t>x</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6" name="Rectangle 3"/>
          <p:cNvSpPr>
            <a:spLocks noChangeArrowheads="1"/>
          </p:cNvSpPr>
          <p:nvPr/>
        </p:nvSpPr>
        <p:spPr bwMode="auto">
          <a:xfrm>
            <a:off x="5740400" y="5299075"/>
            <a:ext cx="5740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20000"/>
              </a:spcBef>
              <a:buClr>
                <a:srgbClr val="00B400"/>
              </a:buClr>
              <a:buFont typeface="Wingdings" panose="05000000000000000000" pitchFamily="2" charset="2"/>
              <a:buNone/>
              <a:defRPr/>
            </a:pPr>
            <a:r>
              <a:rPr lang="en-US" sz="2000" dirty="0" smtClean="0">
                <a:latin typeface="+mn-lt"/>
              </a:rPr>
              <a:t>The value within the table gives the </a:t>
            </a:r>
            <a:r>
              <a:rPr lang="en-US" sz="2000" dirty="0" smtClean="0">
                <a:solidFill>
                  <a:srgbClr val="FF0000"/>
                </a:solidFill>
                <a:latin typeface="+mn-lt"/>
              </a:rPr>
              <a:t>probability</a:t>
            </a:r>
            <a:r>
              <a:rPr lang="en-US" sz="2000" dirty="0" smtClean="0">
                <a:solidFill>
                  <a:srgbClr val="FF3300"/>
                </a:solidFill>
                <a:latin typeface="+mn-lt"/>
              </a:rPr>
              <a:t> </a:t>
            </a:r>
            <a:r>
              <a:rPr lang="en-US" sz="2000" dirty="0" smtClean="0">
                <a:latin typeface="+mn-lt"/>
              </a:rPr>
              <a:t>from </a:t>
            </a:r>
            <a:r>
              <a:rPr lang="en-US" sz="2000" i="1" dirty="0" smtClean="0">
                <a:latin typeface="+mn-lt"/>
              </a:rPr>
              <a:t>z</a:t>
            </a:r>
            <a:r>
              <a:rPr lang="en-US" sz="2000" dirty="0" smtClean="0">
                <a:latin typeface="+mn-lt"/>
              </a:rPr>
              <a:t> =         up to the desired </a:t>
            </a:r>
            <a:r>
              <a:rPr lang="en-US" sz="2000" i="1" dirty="0" smtClean="0">
                <a:latin typeface="+mn-lt"/>
              </a:rPr>
              <a:t>z</a:t>
            </a:r>
            <a:r>
              <a:rPr lang="en-US" sz="2000" dirty="0" smtClean="0">
                <a:latin typeface="+mn-lt"/>
              </a:rPr>
              <a:t> value</a:t>
            </a:r>
          </a:p>
        </p:txBody>
      </p:sp>
      <p:sp>
        <p:nvSpPr>
          <p:cNvPr id="28674" name="Text Box 10"/>
          <p:cNvSpPr txBox="1">
            <a:spLocks noChangeArrowheads="1"/>
          </p:cNvSpPr>
          <p:nvPr/>
        </p:nvSpPr>
        <p:spPr bwMode="auto">
          <a:xfrm>
            <a:off x="406400" y="1454151"/>
            <a:ext cx="4267200" cy="523875"/>
          </a:xfrm>
          <a:prstGeom prst="rect">
            <a:avLst/>
          </a:prstGeom>
          <a:solidFill>
            <a:srgbClr val="FFFFCD"/>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50000"/>
              </a:spcBef>
              <a:buFontTx/>
              <a:buNone/>
              <a:defRPr/>
            </a:pPr>
            <a:r>
              <a:rPr lang="en-US" sz="2800" i="1" dirty="0" smtClean="0">
                <a:latin typeface="+mn-lt"/>
                <a:cs typeface="Arial" panose="020B0604020202020204" pitchFamily="34" charset="0"/>
              </a:rPr>
              <a:t>P</a:t>
            </a:r>
            <a:r>
              <a:rPr lang="en-US" sz="2800" dirty="0" smtClean="0">
                <a:latin typeface="+mn-lt"/>
                <a:cs typeface="Arial" panose="020B0604020202020204" pitchFamily="34" charset="0"/>
              </a:rPr>
              <a:t>(</a:t>
            </a:r>
            <a:r>
              <a:rPr lang="en-US" sz="2800" i="1" dirty="0" smtClean="0">
                <a:latin typeface="+mn-lt"/>
                <a:cs typeface="Arial" panose="020B0604020202020204" pitchFamily="34" charset="0"/>
              </a:rPr>
              <a:t>z</a:t>
            </a:r>
            <a:r>
              <a:rPr lang="en-US" sz="2800" dirty="0" smtClean="0">
                <a:latin typeface="+mn-lt"/>
                <a:cs typeface="Arial" panose="020B0604020202020204" pitchFamily="34" charset="0"/>
              </a:rPr>
              <a:t> ≤ 0.67) = </a:t>
            </a:r>
            <a:r>
              <a:rPr lang="en-US" sz="2800" dirty="0" smtClean="0">
                <a:solidFill>
                  <a:srgbClr val="FF0000"/>
                </a:solidFill>
                <a:latin typeface="+mn-lt"/>
                <a:cs typeface="Arial" panose="020B0604020202020204" pitchFamily="34" charset="0"/>
              </a:rPr>
              <a:t>0.7486</a:t>
            </a:r>
          </a:p>
        </p:txBody>
      </p:sp>
      <p:sp>
        <p:nvSpPr>
          <p:cNvPr id="24580" name="Title 1"/>
          <p:cNvSpPr>
            <a:spLocks noGrp="1"/>
          </p:cNvSpPr>
          <p:nvPr>
            <p:ph type="title"/>
          </p:nvPr>
        </p:nvSpPr>
        <p:spPr>
          <a:xfrm>
            <a:off x="304800" y="76200"/>
            <a:ext cx="11582400" cy="990600"/>
          </a:xfrm>
        </p:spPr>
        <p:txBody>
          <a:bodyPr/>
          <a:lstStyle/>
          <a:p>
            <a:pPr>
              <a:lnSpc>
                <a:spcPct val="80000"/>
              </a:lnSpc>
            </a:pPr>
            <a:r>
              <a:rPr lang="en-US" smtClean="0"/>
              <a:t>Using Normal Probability Tables</a:t>
            </a:r>
          </a:p>
        </p:txBody>
      </p:sp>
      <p:sp>
        <p:nvSpPr>
          <p:cNvPr id="24581" name="Rectangle 19"/>
          <p:cNvSpPr>
            <a:spLocks noChangeArrowheads="1"/>
          </p:cNvSpPr>
          <p:nvPr/>
        </p:nvSpPr>
        <p:spPr bwMode="auto">
          <a:xfrm>
            <a:off x="5181600" y="2133600"/>
            <a:ext cx="3454400" cy="533400"/>
          </a:xfrm>
          <a:prstGeom prst="rect">
            <a:avLst/>
          </a:prstGeom>
          <a:solidFill>
            <a:srgbClr val="CCE9AD"/>
          </a:solidFill>
          <a:ln w="9525">
            <a:noFill/>
            <a:miter lim="800000"/>
            <a:headEnd/>
            <a:tailEnd/>
          </a:ln>
        </p:spPr>
        <p:txBody>
          <a:bodyPr wrap="none" anchor="ctr"/>
          <a:lstStyle/>
          <a:p>
            <a:pPr eaLnBrk="1" hangingPunct="1"/>
            <a:endParaRPr lang="en-US"/>
          </a:p>
        </p:txBody>
      </p:sp>
      <p:sp>
        <p:nvSpPr>
          <p:cNvPr id="24582" name="Rectangle 18"/>
          <p:cNvSpPr>
            <a:spLocks noChangeArrowheads="1"/>
          </p:cNvSpPr>
          <p:nvPr/>
        </p:nvSpPr>
        <p:spPr bwMode="auto">
          <a:xfrm>
            <a:off x="4368801" y="2667000"/>
            <a:ext cx="800100" cy="3176588"/>
          </a:xfrm>
          <a:prstGeom prst="rect">
            <a:avLst/>
          </a:prstGeom>
          <a:solidFill>
            <a:srgbClr val="FCD58E"/>
          </a:solidFill>
          <a:ln w="9525">
            <a:noFill/>
            <a:miter lim="800000"/>
            <a:headEnd/>
            <a:tailEnd/>
          </a:ln>
        </p:spPr>
        <p:txBody>
          <a:bodyPr wrap="none" anchor="ctr"/>
          <a:lstStyle/>
          <a:p>
            <a:pPr eaLnBrk="1" hangingPunct="1"/>
            <a:endParaRPr lang="en-US"/>
          </a:p>
        </p:txBody>
      </p:sp>
      <p:sp>
        <p:nvSpPr>
          <p:cNvPr id="24583" name="Line 5"/>
          <p:cNvSpPr>
            <a:spLocks noChangeShapeType="1"/>
          </p:cNvSpPr>
          <p:nvPr/>
        </p:nvSpPr>
        <p:spPr bwMode="auto">
          <a:xfrm flipH="1" flipV="1">
            <a:off x="8636000" y="4876801"/>
            <a:ext cx="304800" cy="460375"/>
          </a:xfrm>
          <a:prstGeom prst="line">
            <a:avLst/>
          </a:prstGeom>
          <a:noFill/>
          <a:ln w="38100">
            <a:solidFill>
              <a:srgbClr val="FF0000"/>
            </a:solidFill>
            <a:round/>
            <a:headEnd/>
            <a:tailEnd type="triangle" w="med" len="med"/>
          </a:ln>
          <a:effectLst/>
        </p:spPr>
        <p:txBody>
          <a:bodyPr wrap="none" anchor="ctr"/>
          <a:lstStyle/>
          <a:p>
            <a:endParaRPr lang="en-US"/>
          </a:p>
        </p:txBody>
      </p:sp>
      <p:sp>
        <p:nvSpPr>
          <p:cNvPr id="24584" name="Text Box 8"/>
          <p:cNvSpPr txBox="1">
            <a:spLocks noChangeArrowheads="1"/>
          </p:cNvSpPr>
          <p:nvPr/>
        </p:nvSpPr>
        <p:spPr bwMode="auto">
          <a:xfrm>
            <a:off x="7620000" y="4495800"/>
            <a:ext cx="1320800" cy="400050"/>
          </a:xfrm>
          <a:prstGeom prst="rect">
            <a:avLst/>
          </a:prstGeom>
          <a:noFill/>
          <a:ln w="12700">
            <a:noFill/>
            <a:miter lim="800000"/>
            <a:headEnd/>
            <a:tailEnd/>
          </a:ln>
          <a:effectLst/>
        </p:spPr>
        <p:txBody>
          <a:bodyPr>
            <a:spAutoFit/>
          </a:bodyPr>
          <a:lstStyle/>
          <a:p>
            <a:pPr>
              <a:spcBef>
                <a:spcPct val="50000"/>
              </a:spcBef>
            </a:pPr>
            <a:r>
              <a:rPr lang="en-US" sz="2000" b="1">
                <a:solidFill>
                  <a:srgbClr val="FF0000"/>
                </a:solidFill>
              </a:rPr>
              <a:t>0.7486</a:t>
            </a:r>
          </a:p>
        </p:txBody>
      </p:sp>
      <p:sp>
        <p:nvSpPr>
          <p:cNvPr id="28681" name="Rectangle 11"/>
          <p:cNvSpPr>
            <a:spLocks noChangeArrowheads="1"/>
          </p:cNvSpPr>
          <p:nvPr/>
        </p:nvSpPr>
        <p:spPr bwMode="auto">
          <a:xfrm>
            <a:off x="101600" y="3371850"/>
            <a:ext cx="3759200"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5342" tIns="42672" rIns="85342" bIns="42672"/>
          <a:lstStyle>
            <a:lvl1pPr marL="571500" indent="-5715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20000"/>
              </a:spcBef>
              <a:buClr>
                <a:schemeClr val="folHlink"/>
              </a:buClr>
              <a:buSzPct val="60000"/>
              <a:buFont typeface="Wingdings" panose="05000000000000000000" pitchFamily="2" charset="2"/>
              <a:buNone/>
              <a:defRPr/>
            </a:pPr>
            <a:r>
              <a:rPr lang="en-US" sz="2800" dirty="0" smtClean="0">
                <a:latin typeface="+mn-lt"/>
                <a:cs typeface="Arial" panose="020B0604020202020204" pitchFamily="34" charset="0"/>
              </a:rPr>
              <a:t>      </a:t>
            </a:r>
            <a:r>
              <a:rPr lang="en-US" sz="2400" dirty="0" smtClean="0">
                <a:latin typeface="+mn-lt"/>
                <a:cs typeface="Arial" panose="020B0604020202020204" pitchFamily="34" charset="0"/>
              </a:rPr>
              <a:t>The </a:t>
            </a:r>
            <a:r>
              <a:rPr lang="en-US" sz="2400" b="1" dirty="0" smtClean="0">
                <a:solidFill>
                  <a:srgbClr val="FF9900"/>
                </a:solidFill>
                <a:latin typeface="+mn-lt"/>
                <a:cs typeface="Arial" panose="020B0604020202020204" pitchFamily="34" charset="0"/>
              </a:rPr>
              <a:t>row</a:t>
            </a:r>
            <a:r>
              <a:rPr lang="en-US" sz="2400" dirty="0" smtClean="0">
                <a:solidFill>
                  <a:schemeClr val="folHlink"/>
                </a:solidFill>
                <a:latin typeface="+mn-lt"/>
                <a:cs typeface="Arial" panose="020B0604020202020204" pitchFamily="34" charset="0"/>
              </a:rPr>
              <a:t> </a:t>
            </a:r>
            <a:r>
              <a:rPr lang="en-US" sz="2400" dirty="0" smtClean="0">
                <a:latin typeface="+mn-lt"/>
                <a:cs typeface="Arial" panose="020B0604020202020204" pitchFamily="34" charset="0"/>
              </a:rPr>
              <a:t>shows the value of </a:t>
            </a:r>
            <a:r>
              <a:rPr lang="en-US" sz="2400" i="1" dirty="0" smtClean="0">
                <a:latin typeface="+mn-lt"/>
                <a:cs typeface="Arial" panose="020B0604020202020204" pitchFamily="34" charset="0"/>
              </a:rPr>
              <a:t>z</a:t>
            </a:r>
            <a:r>
              <a:rPr lang="en-US" sz="2400" dirty="0" smtClean="0">
                <a:latin typeface="+mn-lt"/>
                <a:cs typeface="Arial" panose="020B0604020202020204" pitchFamily="34" charset="0"/>
              </a:rPr>
              <a:t> to the first decimal point</a:t>
            </a:r>
          </a:p>
        </p:txBody>
      </p:sp>
      <p:sp>
        <p:nvSpPr>
          <p:cNvPr id="28682" name="Rectangle 12"/>
          <p:cNvSpPr>
            <a:spLocks noChangeArrowheads="1"/>
          </p:cNvSpPr>
          <p:nvPr/>
        </p:nvSpPr>
        <p:spPr bwMode="auto">
          <a:xfrm>
            <a:off x="5676901" y="1143000"/>
            <a:ext cx="5702300"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5342" tIns="42672" rIns="85342" bIns="42672"/>
          <a:lstStyle>
            <a:lvl1pPr marL="571500" indent="-5715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marL="0" eaLnBrk="1" hangingPunct="1">
              <a:lnSpc>
                <a:spcPct val="100000"/>
              </a:lnSpc>
              <a:spcBef>
                <a:spcPct val="20000"/>
              </a:spcBef>
              <a:buClr>
                <a:schemeClr val="folHlink"/>
              </a:buClr>
              <a:buSzPct val="60000"/>
              <a:buFont typeface="Wingdings" panose="05000000000000000000" pitchFamily="2" charset="2"/>
              <a:buNone/>
              <a:defRPr/>
            </a:pPr>
            <a:r>
              <a:rPr lang="en-US" sz="2400" dirty="0" smtClean="0">
                <a:latin typeface="+mn-lt"/>
                <a:cs typeface="Arial" panose="020B0604020202020204" pitchFamily="34" charset="0"/>
              </a:rPr>
              <a:t>The </a:t>
            </a:r>
            <a:r>
              <a:rPr lang="en-US" sz="2400" b="1" dirty="0" smtClean="0">
                <a:solidFill>
                  <a:srgbClr val="339933"/>
                </a:solidFill>
                <a:latin typeface="+mn-lt"/>
                <a:cs typeface="Arial" panose="020B0604020202020204" pitchFamily="34" charset="0"/>
              </a:rPr>
              <a:t>column</a:t>
            </a:r>
            <a:r>
              <a:rPr lang="en-US" sz="2400" dirty="0" smtClean="0">
                <a:solidFill>
                  <a:schemeClr val="hlink"/>
                </a:solidFill>
                <a:latin typeface="+mn-lt"/>
                <a:cs typeface="Arial" panose="020B0604020202020204" pitchFamily="34" charset="0"/>
              </a:rPr>
              <a:t> </a:t>
            </a:r>
            <a:r>
              <a:rPr lang="en-US" sz="2400" dirty="0" smtClean="0">
                <a:latin typeface="+mn-lt"/>
                <a:cs typeface="Arial" panose="020B0604020202020204" pitchFamily="34" charset="0"/>
              </a:rPr>
              <a:t>represents the second digit of the desired </a:t>
            </a:r>
            <a:r>
              <a:rPr lang="en-US" sz="2400" i="1" dirty="0" smtClean="0">
                <a:latin typeface="+mn-lt"/>
                <a:cs typeface="Arial" panose="020B0604020202020204" pitchFamily="34" charset="0"/>
              </a:rPr>
              <a:t>z</a:t>
            </a:r>
            <a:r>
              <a:rPr lang="en-US" sz="2000" dirty="0" smtClean="0">
                <a:latin typeface="+mn-lt"/>
                <a:cs typeface="Arial" panose="020B0604020202020204" pitchFamily="34" charset="0"/>
              </a:rPr>
              <a:t>-score</a:t>
            </a:r>
          </a:p>
        </p:txBody>
      </p:sp>
      <p:sp>
        <p:nvSpPr>
          <p:cNvPr id="28683" name="Line 13"/>
          <p:cNvSpPr>
            <a:spLocks noChangeShapeType="1"/>
          </p:cNvSpPr>
          <p:nvPr/>
        </p:nvSpPr>
        <p:spPr bwMode="auto">
          <a:xfrm>
            <a:off x="8128000" y="2514600"/>
            <a:ext cx="0" cy="1981200"/>
          </a:xfrm>
          <a:prstGeom prst="line">
            <a:avLst/>
          </a:prstGeom>
          <a:noFill/>
          <a:ln w="28575" cap="rnd">
            <a:solidFill>
              <a:schemeClr val="bg1">
                <a:lumMod val="75000"/>
              </a:schemeClr>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a:latin typeface="Arial" panose="020B0604020202020204" pitchFamily="34" charset="0"/>
              <a:cs typeface="Arial" panose="020B0604020202020204" pitchFamily="34" charset="0"/>
            </a:endParaRPr>
          </a:p>
        </p:txBody>
      </p:sp>
      <p:sp>
        <p:nvSpPr>
          <p:cNvPr id="28684" name="Line 14"/>
          <p:cNvSpPr>
            <a:spLocks noChangeShapeType="1"/>
          </p:cNvSpPr>
          <p:nvPr/>
        </p:nvSpPr>
        <p:spPr bwMode="auto">
          <a:xfrm flipV="1">
            <a:off x="5080000" y="4724400"/>
            <a:ext cx="2540000" cy="0"/>
          </a:xfrm>
          <a:prstGeom prst="line">
            <a:avLst/>
          </a:prstGeom>
          <a:noFill/>
          <a:ln w="28575" cap="rnd">
            <a:solidFill>
              <a:schemeClr val="bg1">
                <a:lumMod val="75000"/>
              </a:schemeClr>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defRPr/>
            </a:pPr>
            <a:endParaRPr lang="en-US">
              <a:latin typeface="Arial" panose="020B0604020202020204" pitchFamily="34" charset="0"/>
              <a:cs typeface="Arial" panose="020B0604020202020204" pitchFamily="34" charset="0"/>
            </a:endParaRPr>
          </a:p>
        </p:txBody>
      </p:sp>
      <p:sp>
        <p:nvSpPr>
          <p:cNvPr id="24589" name="TextBox 1"/>
          <p:cNvSpPr txBox="1">
            <a:spLocks noChangeArrowheads="1"/>
          </p:cNvSpPr>
          <p:nvPr/>
        </p:nvSpPr>
        <p:spPr bwMode="auto">
          <a:xfrm>
            <a:off x="5384800" y="2114550"/>
            <a:ext cx="3759200" cy="400050"/>
          </a:xfrm>
          <a:prstGeom prst="rect">
            <a:avLst/>
          </a:prstGeom>
          <a:noFill/>
          <a:ln w="9525">
            <a:noFill/>
            <a:miter lim="800000"/>
            <a:headEnd/>
            <a:tailEnd/>
          </a:ln>
        </p:spPr>
        <p:txBody>
          <a:bodyPr>
            <a:spAutoFit/>
          </a:bodyPr>
          <a:lstStyle/>
          <a:p>
            <a:pPr eaLnBrk="1" hangingPunct="1"/>
            <a:r>
              <a:rPr lang="en-US" sz="2000" b="1"/>
              <a:t>0.00 … 0.06  0.07 … </a:t>
            </a:r>
          </a:p>
        </p:txBody>
      </p:sp>
      <p:sp>
        <p:nvSpPr>
          <p:cNvPr id="24590" name="TextBox 21"/>
          <p:cNvSpPr txBox="1">
            <a:spLocks noChangeArrowheads="1"/>
          </p:cNvSpPr>
          <p:nvPr/>
        </p:nvSpPr>
        <p:spPr bwMode="auto">
          <a:xfrm>
            <a:off x="4368801" y="2057400"/>
            <a:ext cx="800100" cy="3786188"/>
          </a:xfrm>
          <a:prstGeom prst="rect">
            <a:avLst/>
          </a:prstGeom>
          <a:noFill/>
          <a:ln w="9525">
            <a:noFill/>
            <a:miter lim="800000"/>
            <a:headEnd/>
            <a:tailEnd/>
          </a:ln>
        </p:spPr>
        <p:txBody>
          <a:bodyPr>
            <a:spAutoFit/>
          </a:bodyPr>
          <a:lstStyle/>
          <a:p>
            <a:pPr eaLnBrk="1" hangingPunct="1"/>
            <a:r>
              <a:rPr lang="en-US" sz="2000"/>
              <a:t> </a:t>
            </a:r>
            <a:r>
              <a:rPr lang="en-US" sz="2000" b="1" i="1"/>
              <a:t>z</a:t>
            </a:r>
          </a:p>
          <a:p>
            <a:pPr eaLnBrk="1" hangingPunct="1"/>
            <a:endParaRPr lang="en-US" sz="2000"/>
          </a:p>
          <a:p>
            <a:pPr eaLnBrk="1" hangingPunct="1"/>
            <a:r>
              <a:rPr lang="en-US" sz="2000" b="1"/>
              <a:t>0.0</a:t>
            </a:r>
          </a:p>
          <a:p>
            <a:pPr eaLnBrk="1" hangingPunct="1"/>
            <a:r>
              <a:rPr lang="en-US" sz="2000" b="1"/>
              <a:t>0.1   </a:t>
            </a:r>
          </a:p>
          <a:p>
            <a:pPr eaLnBrk="1" hangingPunct="1"/>
            <a:r>
              <a:rPr lang="en-US" sz="2000" b="1"/>
              <a:t>0.2</a:t>
            </a:r>
          </a:p>
          <a:p>
            <a:pPr eaLnBrk="1" hangingPunct="1"/>
            <a:r>
              <a:rPr lang="en-US" sz="2000" b="1"/>
              <a:t>  .</a:t>
            </a:r>
          </a:p>
          <a:p>
            <a:pPr eaLnBrk="1" hangingPunct="1"/>
            <a:r>
              <a:rPr lang="en-US" sz="2000" b="1"/>
              <a:t>  .</a:t>
            </a:r>
          </a:p>
          <a:p>
            <a:pPr eaLnBrk="1" hangingPunct="1"/>
            <a:r>
              <a:rPr lang="en-US" sz="2000" b="1"/>
              <a:t>0.5</a:t>
            </a:r>
          </a:p>
          <a:p>
            <a:pPr eaLnBrk="1" hangingPunct="1"/>
            <a:r>
              <a:rPr lang="en-US" sz="2000" b="1"/>
              <a:t>0.6</a:t>
            </a:r>
          </a:p>
          <a:p>
            <a:pPr eaLnBrk="1" hangingPunct="1"/>
            <a:r>
              <a:rPr lang="en-US" sz="2000" b="1"/>
              <a:t>0.7</a:t>
            </a:r>
          </a:p>
          <a:p>
            <a:pPr eaLnBrk="1" hangingPunct="1"/>
            <a:r>
              <a:rPr lang="en-US" sz="2000"/>
              <a:t>  .</a:t>
            </a:r>
          </a:p>
          <a:p>
            <a:pPr eaLnBrk="1" hangingPunct="1"/>
            <a:r>
              <a:rPr lang="en-US" sz="2000"/>
              <a:t>  .</a:t>
            </a:r>
          </a:p>
        </p:txBody>
      </p:sp>
      <p:cxnSp>
        <p:nvCxnSpPr>
          <p:cNvPr id="21" name="Straight Connector 20"/>
          <p:cNvCxnSpPr/>
          <p:nvPr/>
        </p:nvCxnSpPr>
        <p:spPr>
          <a:xfrm>
            <a:off x="4368800" y="2667000"/>
            <a:ext cx="4470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81600" y="2057400"/>
            <a:ext cx="0" cy="37861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7" idx="2"/>
          </p:cNvCxnSpPr>
          <p:nvPr/>
        </p:nvCxnSpPr>
        <p:spPr>
          <a:xfrm>
            <a:off x="1828800" y="1981200"/>
            <a:ext cx="2438400" cy="259080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489200" y="1828800"/>
            <a:ext cx="5486400" cy="28575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524000" y="1371600"/>
            <a:ext cx="609600" cy="6096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 name="Rectangle 42"/>
          <p:cNvSpPr/>
          <p:nvPr/>
        </p:nvSpPr>
        <p:spPr>
          <a:xfrm>
            <a:off x="2184400" y="1371600"/>
            <a:ext cx="254000" cy="6096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 name="Rectangle 44"/>
          <p:cNvSpPr/>
          <p:nvPr/>
        </p:nvSpPr>
        <p:spPr>
          <a:xfrm>
            <a:off x="7975600" y="1981200"/>
            <a:ext cx="254000" cy="6096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7" name="Rectangle 46"/>
          <p:cNvSpPr/>
          <p:nvPr/>
        </p:nvSpPr>
        <p:spPr>
          <a:xfrm>
            <a:off x="4330701" y="4572000"/>
            <a:ext cx="7493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24599" name="Object 1"/>
          <p:cNvGraphicFramePr>
            <a:graphicFrameLocks noChangeAspect="1"/>
          </p:cNvGraphicFramePr>
          <p:nvPr/>
        </p:nvGraphicFramePr>
        <p:xfrm>
          <a:off x="8636000" y="5724526"/>
          <a:ext cx="609600" cy="219075"/>
        </p:xfrm>
        <a:graphic>
          <a:graphicData uri="http://schemas.openxmlformats.org/presentationml/2006/ole">
            <p:oleObj spid="_x0000_s131074" name="Equation" r:id="rId3" imgW="266353" imgH="126835" progId="">
              <p:embed/>
            </p:oleObj>
          </a:graphicData>
        </a:graphic>
      </p:graphicFrame>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8722784" y="5005389"/>
            <a:ext cx="1234016" cy="644525"/>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228860 w 918827"/>
              <a:gd name="connsiteY0" fmla="*/ 480987 h 644030"/>
              <a:gd name="connsiteX1" fmla="*/ 238385 w 918827"/>
              <a:gd name="connsiteY1" fmla="*/ 640530 h 644030"/>
              <a:gd name="connsiteX2" fmla="*/ 314585 w 918827"/>
              <a:gd name="connsiteY2" fmla="*/ 640531 h 644030"/>
              <a:gd name="connsiteX3" fmla="*/ 614622 w 918827"/>
              <a:gd name="connsiteY3" fmla="*/ 638149 h 644030"/>
              <a:gd name="connsiteX4" fmla="*/ 705110 w 918827"/>
              <a:gd name="connsiteY4" fmla="*/ 640531 h 644030"/>
              <a:gd name="connsiteX5" fmla="*/ 769403 w 918827"/>
              <a:gd name="connsiteY5" fmla="*/ 640531 h 644030"/>
              <a:gd name="connsiteX6" fmla="*/ 907516 w 918827"/>
              <a:gd name="connsiteY6" fmla="*/ 638149 h 644030"/>
              <a:gd name="connsiteX7" fmla="*/ 914661 w 918827"/>
              <a:gd name="connsiteY7" fmla="*/ 559568 h 644030"/>
              <a:gd name="connsiteX8" fmla="*/ 878941 w 918827"/>
              <a:gd name="connsiteY8" fmla="*/ 545280 h 644030"/>
              <a:gd name="connsiteX9" fmla="*/ 783691 w 918827"/>
              <a:gd name="connsiteY9" fmla="*/ 535756 h 644030"/>
              <a:gd name="connsiteX10" fmla="*/ 683678 w 918827"/>
              <a:gd name="connsiteY10" fmla="*/ 526230 h 644030"/>
              <a:gd name="connsiteX11" fmla="*/ 597954 w 918827"/>
              <a:gd name="connsiteY11" fmla="*/ 504799 h 644030"/>
              <a:gd name="connsiteX12" fmla="*/ 516991 w 918827"/>
              <a:gd name="connsiteY12" fmla="*/ 483368 h 644030"/>
              <a:gd name="connsiteX13" fmla="*/ 459840 w 918827"/>
              <a:gd name="connsiteY13" fmla="*/ 450031 h 644030"/>
              <a:gd name="connsiteX14" fmla="*/ 378878 w 918827"/>
              <a:gd name="connsiteY14" fmla="*/ 400024 h 644030"/>
              <a:gd name="connsiteX15" fmla="*/ 312203 w 918827"/>
              <a:gd name="connsiteY15" fmla="*/ 352400 h 644030"/>
              <a:gd name="connsiteX16" fmla="*/ 676 w 918827"/>
              <a:gd name="connsiteY16" fmla="*/ 67 h 644030"/>
              <a:gd name="connsiteX17" fmla="*/ 228860 w 918827"/>
              <a:gd name="connsiteY17" fmla="*/ 383356 h 644030"/>
              <a:gd name="connsiteX18" fmla="*/ 228860 w 918827"/>
              <a:gd name="connsiteY18" fmla="*/ 480987 h 644030"/>
              <a:gd name="connsiteX0" fmla="*/ 228860 w 918827"/>
              <a:gd name="connsiteY0" fmla="*/ 481014 h 644057"/>
              <a:gd name="connsiteX1" fmla="*/ 238385 w 918827"/>
              <a:gd name="connsiteY1" fmla="*/ 640557 h 644057"/>
              <a:gd name="connsiteX2" fmla="*/ 314585 w 918827"/>
              <a:gd name="connsiteY2" fmla="*/ 640558 h 644057"/>
              <a:gd name="connsiteX3" fmla="*/ 614622 w 918827"/>
              <a:gd name="connsiteY3" fmla="*/ 638176 h 644057"/>
              <a:gd name="connsiteX4" fmla="*/ 705110 w 918827"/>
              <a:gd name="connsiteY4" fmla="*/ 640558 h 644057"/>
              <a:gd name="connsiteX5" fmla="*/ 769403 w 918827"/>
              <a:gd name="connsiteY5" fmla="*/ 640558 h 644057"/>
              <a:gd name="connsiteX6" fmla="*/ 907516 w 918827"/>
              <a:gd name="connsiteY6" fmla="*/ 638176 h 644057"/>
              <a:gd name="connsiteX7" fmla="*/ 914661 w 918827"/>
              <a:gd name="connsiteY7" fmla="*/ 559595 h 644057"/>
              <a:gd name="connsiteX8" fmla="*/ 878941 w 918827"/>
              <a:gd name="connsiteY8" fmla="*/ 545307 h 644057"/>
              <a:gd name="connsiteX9" fmla="*/ 783691 w 918827"/>
              <a:gd name="connsiteY9" fmla="*/ 535783 h 644057"/>
              <a:gd name="connsiteX10" fmla="*/ 683678 w 918827"/>
              <a:gd name="connsiteY10" fmla="*/ 526257 h 644057"/>
              <a:gd name="connsiteX11" fmla="*/ 597954 w 918827"/>
              <a:gd name="connsiteY11" fmla="*/ 504826 h 644057"/>
              <a:gd name="connsiteX12" fmla="*/ 516991 w 918827"/>
              <a:gd name="connsiteY12" fmla="*/ 483395 h 644057"/>
              <a:gd name="connsiteX13" fmla="*/ 459840 w 918827"/>
              <a:gd name="connsiteY13" fmla="*/ 450058 h 644057"/>
              <a:gd name="connsiteX14" fmla="*/ 378878 w 918827"/>
              <a:gd name="connsiteY14" fmla="*/ 400051 h 644057"/>
              <a:gd name="connsiteX15" fmla="*/ 214749 w 918827"/>
              <a:gd name="connsiteY15" fmla="*/ 269110 h 644057"/>
              <a:gd name="connsiteX16" fmla="*/ 676 w 918827"/>
              <a:gd name="connsiteY16" fmla="*/ 94 h 644057"/>
              <a:gd name="connsiteX17" fmla="*/ 228860 w 918827"/>
              <a:gd name="connsiteY17" fmla="*/ 383383 h 644057"/>
              <a:gd name="connsiteX18" fmla="*/ 228860 w 918827"/>
              <a:gd name="connsiteY18" fmla="*/ 481014 h 644057"/>
              <a:gd name="connsiteX0" fmla="*/ 233451 w 923418"/>
              <a:gd name="connsiteY0" fmla="*/ 481014 h 644057"/>
              <a:gd name="connsiteX1" fmla="*/ 242976 w 923418"/>
              <a:gd name="connsiteY1" fmla="*/ 640557 h 644057"/>
              <a:gd name="connsiteX2" fmla="*/ 319176 w 923418"/>
              <a:gd name="connsiteY2" fmla="*/ 640558 h 644057"/>
              <a:gd name="connsiteX3" fmla="*/ 619213 w 923418"/>
              <a:gd name="connsiteY3" fmla="*/ 638176 h 644057"/>
              <a:gd name="connsiteX4" fmla="*/ 709701 w 923418"/>
              <a:gd name="connsiteY4" fmla="*/ 640558 h 644057"/>
              <a:gd name="connsiteX5" fmla="*/ 773994 w 923418"/>
              <a:gd name="connsiteY5" fmla="*/ 640558 h 644057"/>
              <a:gd name="connsiteX6" fmla="*/ 912107 w 923418"/>
              <a:gd name="connsiteY6" fmla="*/ 638176 h 644057"/>
              <a:gd name="connsiteX7" fmla="*/ 919252 w 923418"/>
              <a:gd name="connsiteY7" fmla="*/ 559595 h 644057"/>
              <a:gd name="connsiteX8" fmla="*/ 883532 w 923418"/>
              <a:gd name="connsiteY8" fmla="*/ 545307 h 644057"/>
              <a:gd name="connsiteX9" fmla="*/ 788282 w 923418"/>
              <a:gd name="connsiteY9" fmla="*/ 535783 h 644057"/>
              <a:gd name="connsiteX10" fmla="*/ 688269 w 923418"/>
              <a:gd name="connsiteY10" fmla="*/ 526257 h 644057"/>
              <a:gd name="connsiteX11" fmla="*/ 602545 w 923418"/>
              <a:gd name="connsiteY11" fmla="*/ 504826 h 644057"/>
              <a:gd name="connsiteX12" fmla="*/ 521582 w 923418"/>
              <a:gd name="connsiteY12" fmla="*/ 483395 h 644057"/>
              <a:gd name="connsiteX13" fmla="*/ 464431 w 923418"/>
              <a:gd name="connsiteY13" fmla="*/ 450058 h 644057"/>
              <a:gd name="connsiteX14" fmla="*/ 383469 w 923418"/>
              <a:gd name="connsiteY14" fmla="*/ 400051 h 644057"/>
              <a:gd name="connsiteX15" fmla="*/ 219340 w 923418"/>
              <a:gd name="connsiteY15" fmla="*/ 269110 h 644057"/>
              <a:gd name="connsiteX16" fmla="*/ 5267 w 923418"/>
              <a:gd name="connsiteY16" fmla="*/ 94 h 644057"/>
              <a:gd name="connsiteX17" fmla="*/ 43297 w 923418"/>
              <a:gd name="connsiteY17" fmla="*/ 383383 h 644057"/>
              <a:gd name="connsiteX18" fmla="*/ 233451 w 923418"/>
              <a:gd name="connsiteY18" fmla="*/ 481014 h 644057"/>
              <a:gd name="connsiteX0" fmla="*/ 244259 w 934226"/>
              <a:gd name="connsiteY0" fmla="*/ 481014 h 644057"/>
              <a:gd name="connsiteX1" fmla="*/ 253784 w 934226"/>
              <a:gd name="connsiteY1" fmla="*/ 640557 h 644057"/>
              <a:gd name="connsiteX2" fmla="*/ 329984 w 934226"/>
              <a:gd name="connsiteY2" fmla="*/ 640558 h 644057"/>
              <a:gd name="connsiteX3" fmla="*/ 630021 w 934226"/>
              <a:gd name="connsiteY3" fmla="*/ 638176 h 644057"/>
              <a:gd name="connsiteX4" fmla="*/ 720509 w 934226"/>
              <a:gd name="connsiteY4" fmla="*/ 640558 h 644057"/>
              <a:gd name="connsiteX5" fmla="*/ 784802 w 934226"/>
              <a:gd name="connsiteY5" fmla="*/ 640558 h 644057"/>
              <a:gd name="connsiteX6" fmla="*/ 922915 w 934226"/>
              <a:gd name="connsiteY6" fmla="*/ 638176 h 644057"/>
              <a:gd name="connsiteX7" fmla="*/ 930060 w 934226"/>
              <a:gd name="connsiteY7" fmla="*/ 559595 h 644057"/>
              <a:gd name="connsiteX8" fmla="*/ 894340 w 934226"/>
              <a:gd name="connsiteY8" fmla="*/ 545307 h 644057"/>
              <a:gd name="connsiteX9" fmla="*/ 799090 w 934226"/>
              <a:gd name="connsiteY9" fmla="*/ 535783 h 644057"/>
              <a:gd name="connsiteX10" fmla="*/ 699077 w 934226"/>
              <a:gd name="connsiteY10" fmla="*/ 526257 h 644057"/>
              <a:gd name="connsiteX11" fmla="*/ 613353 w 934226"/>
              <a:gd name="connsiteY11" fmla="*/ 504826 h 644057"/>
              <a:gd name="connsiteX12" fmla="*/ 532390 w 934226"/>
              <a:gd name="connsiteY12" fmla="*/ 483395 h 644057"/>
              <a:gd name="connsiteX13" fmla="*/ 475239 w 934226"/>
              <a:gd name="connsiteY13" fmla="*/ 450058 h 644057"/>
              <a:gd name="connsiteX14" fmla="*/ 394277 w 934226"/>
              <a:gd name="connsiteY14" fmla="*/ 400051 h 644057"/>
              <a:gd name="connsiteX15" fmla="*/ 230148 w 934226"/>
              <a:gd name="connsiteY15" fmla="*/ 269110 h 644057"/>
              <a:gd name="connsiteX16" fmla="*/ 16075 w 934226"/>
              <a:gd name="connsiteY16" fmla="*/ 94 h 644057"/>
              <a:gd name="connsiteX17" fmla="*/ 23205 w 934226"/>
              <a:gd name="connsiteY17" fmla="*/ 395286 h 644057"/>
              <a:gd name="connsiteX18" fmla="*/ 244259 w 934226"/>
              <a:gd name="connsiteY18" fmla="*/ 481014 h 644057"/>
              <a:gd name="connsiteX0" fmla="*/ 232619 w 922586"/>
              <a:gd name="connsiteY0" fmla="*/ 481014 h 644057"/>
              <a:gd name="connsiteX1" fmla="*/ 242144 w 922586"/>
              <a:gd name="connsiteY1" fmla="*/ 640557 h 644057"/>
              <a:gd name="connsiteX2" fmla="*/ 318344 w 922586"/>
              <a:gd name="connsiteY2" fmla="*/ 640558 h 644057"/>
              <a:gd name="connsiteX3" fmla="*/ 618381 w 922586"/>
              <a:gd name="connsiteY3" fmla="*/ 638176 h 644057"/>
              <a:gd name="connsiteX4" fmla="*/ 708869 w 922586"/>
              <a:gd name="connsiteY4" fmla="*/ 640558 h 644057"/>
              <a:gd name="connsiteX5" fmla="*/ 773162 w 922586"/>
              <a:gd name="connsiteY5" fmla="*/ 640558 h 644057"/>
              <a:gd name="connsiteX6" fmla="*/ 911275 w 922586"/>
              <a:gd name="connsiteY6" fmla="*/ 638176 h 644057"/>
              <a:gd name="connsiteX7" fmla="*/ 918420 w 922586"/>
              <a:gd name="connsiteY7" fmla="*/ 559595 h 644057"/>
              <a:gd name="connsiteX8" fmla="*/ 882700 w 922586"/>
              <a:gd name="connsiteY8" fmla="*/ 545307 h 644057"/>
              <a:gd name="connsiteX9" fmla="*/ 787450 w 922586"/>
              <a:gd name="connsiteY9" fmla="*/ 535783 h 644057"/>
              <a:gd name="connsiteX10" fmla="*/ 687437 w 922586"/>
              <a:gd name="connsiteY10" fmla="*/ 526257 h 644057"/>
              <a:gd name="connsiteX11" fmla="*/ 601713 w 922586"/>
              <a:gd name="connsiteY11" fmla="*/ 504826 h 644057"/>
              <a:gd name="connsiteX12" fmla="*/ 520750 w 922586"/>
              <a:gd name="connsiteY12" fmla="*/ 483395 h 644057"/>
              <a:gd name="connsiteX13" fmla="*/ 463599 w 922586"/>
              <a:gd name="connsiteY13" fmla="*/ 450058 h 644057"/>
              <a:gd name="connsiteX14" fmla="*/ 382637 w 922586"/>
              <a:gd name="connsiteY14" fmla="*/ 400051 h 644057"/>
              <a:gd name="connsiteX15" fmla="*/ 218508 w 922586"/>
              <a:gd name="connsiteY15" fmla="*/ 269110 h 644057"/>
              <a:gd name="connsiteX16" fmla="*/ 4435 w 922586"/>
              <a:gd name="connsiteY16" fmla="*/ 94 h 644057"/>
              <a:gd name="connsiteX17" fmla="*/ 11565 w 922586"/>
              <a:gd name="connsiteY17" fmla="*/ 395286 h 644057"/>
              <a:gd name="connsiteX18" fmla="*/ 232619 w 922586"/>
              <a:gd name="connsiteY18" fmla="*/ 481014 h 644057"/>
              <a:gd name="connsiteX0" fmla="*/ 23852 w 934873"/>
              <a:gd name="connsiteY0" fmla="*/ 395286 h 658814"/>
              <a:gd name="connsiteX1" fmla="*/ 254431 w 934873"/>
              <a:gd name="connsiteY1" fmla="*/ 640557 h 658814"/>
              <a:gd name="connsiteX2" fmla="*/ 330631 w 934873"/>
              <a:gd name="connsiteY2" fmla="*/ 640558 h 658814"/>
              <a:gd name="connsiteX3" fmla="*/ 630668 w 934873"/>
              <a:gd name="connsiteY3" fmla="*/ 638176 h 658814"/>
              <a:gd name="connsiteX4" fmla="*/ 721156 w 934873"/>
              <a:gd name="connsiteY4" fmla="*/ 640558 h 658814"/>
              <a:gd name="connsiteX5" fmla="*/ 785449 w 934873"/>
              <a:gd name="connsiteY5" fmla="*/ 640558 h 658814"/>
              <a:gd name="connsiteX6" fmla="*/ 923562 w 934873"/>
              <a:gd name="connsiteY6" fmla="*/ 638176 h 658814"/>
              <a:gd name="connsiteX7" fmla="*/ 930707 w 934873"/>
              <a:gd name="connsiteY7" fmla="*/ 559595 h 658814"/>
              <a:gd name="connsiteX8" fmla="*/ 894987 w 934873"/>
              <a:gd name="connsiteY8" fmla="*/ 545307 h 658814"/>
              <a:gd name="connsiteX9" fmla="*/ 799737 w 934873"/>
              <a:gd name="connsiteY9" fmla="*/ 535783 h 658814"/>
              <a:gd name="connsiteX10" fmla="*/ 699724 w 934873"/>
              <a:gd name="connsiteY10" fmla="*/ 526257 h 658814"/>
              <a:gd name="connsiteX11" fmla="*/ 614000 w 934873"/>
              <a:gd name="connsiteY11" fmla="*/ 504826 h 658814"/>
              <a:gd name="connsiteX12" fmla="*/ 533037 w 934873"/>
              <a:gd name="connsiteY12" fmla="*/ 483395 h 658814"/>
              <a:gd name="connsiteX13" fmla="*/ 475886 w 934873"/>
              <a:gd name="connsiteY13" fmla="*/ 450058 h 658814"/>
              <a:gd name="connsiteX14" fmla="*/ 394924 w 934873"/>
              <a:gd name="connsiteY14" fmla="*/ 400051 h 658814"/>
              <a:gd name="connsiteX15" fmla="*/ 230795 w 934873"/>
              <a:gd name="connsiteY15" fmla="*/ 269110 h 658814"/>
              <a:gd name="connsiteX16" fmla="*/ 16722 w 934873"/>
              <a:gd name="connsiteY16" fmla="*/ 94 h 658814"/>
              <a:gd name="connsiteX17" fmla="*/ 23852 w 934873"/>
              <a:gd name="connsiteY17" fmla="*/ 395286 h 658814"/>
              <a:gd name="connsiteX0" fmla="*/ 18782 w 929803"/>
              <a:gd name="connsiteY0" fmla="*/ 395286 h 657077"/>
              <a:gd name="connsiteX1" fmla="*/ 23554 w 929803"/>
              <a:gd name="connsiteY1" fmla="*/ 638176 h 657077"/>
              <a:gd name="connsiteX2" fmla="*/ 325561 w 929803"/>
              <a:gd name="connsiteY2" fmla="*/ 640558 h 657077"/>
              <a:gd name="connsiteX3" fmla="*/ 625598 w 929803"/>
              <a:gd name="connsiteY3" fmla="*/ 638176 h 657077"/>
              <a:gd name="connsiteX4" fmla="*/ 716086 w 929803"/>
              <a:gd name="connsiteY4" fmla="*/ 640558 h 657077"/>
              <a:gd name="connsiteX5" fmla="*/ 780379 w 929803"/>
              <a:gd name="connsiteY5" fmla="*/ 640558 h 657077"/>
              <a:gd name="connsiteX6" fmla="*/ 918492 w 929803"/>
              <a:gd name="connsiteY6" fmla="*/ 638176 h 657077"/>
              <a:gd name="connsiteX7" fmla="*/ 925637 w 929803"/>
              <a:gd name="connsiteY7" fmla="*/ 559595 h 657077"/>
              <a:gd name="connsiteX8" fmla="*/ 889917 w 929803"/>
              <a:gd name="connsiteY8" fmla="*/ 545307 h 657077"/>
              <a:gd name="connsiteX9" fmla="*/ 794667 w 929803"/>
              <a:gd name="connsiteY9" fmla="*/ 535783 h 657077"/>
              <a:gd name="connsiteX10" fmla="*/ 694654 w 929803"/>
              <a:gd name="connsiteY10" fmla="*/ 526257 h 657077"/>
              <a:gd name="connsiteX11" fmla="*/ 608930 w 929803"/>
              <a:gd name="connsiteY11" fmla="*/ 504826 h 657077"/>
              <a:gd name="connsiteX12" fmla="*/ 527967 w 929803"/>
              <a:gd name="connsiteY12" fmla="*/ 483395 h 657077"/>
              <a:gd name="connsiteX13" fmla="*/ 470816 w 929803"/>
              <a:gd name="connsiteY13" fmla="*/ 450058 h 657077"/>
              <a:gd name="connsiteX14" fmla="*/ 389854 w 929803"/>
              <a:gd name="connsiteY14" fmla="*/ 400051 h 657077"/>
              <a:gd name="connsiteX15" fmla="*/ 225725 w 929803"/>
              <a:gd name="connsiteY15" fmla="*/ 269110 h 657077"/>
              <a:gd name="connsiteX16" fmla="*/ 11652 w 929803"/>
              <a:gd name="connsiteY16" fmla="*/ 94 h 657077"/>
              <a:gd name="connsiteX17" fmla="*/ 18782 w 929803"/>
              <a:gd name="connsiteY17" fmla="*/ 395286 h 657077"/>
              <a:gd name="connsiteX0" fmla="*/ 12167 w 923188"/>
              <a:gd name="connsiteY0" fmla="*/ 395286 h 667989"/>
              <a:gd name="connsiteX1" fmla="*/ 16939 w 923188"/>
              <a:gd name="connsiteY1" fmla="*/ 638176 h 667989"/>
              <a:gd name="connsiteX2" fmla="*/ 318946 w 923188"/>
              <a:gd name="connsiteY2" fmla="*/ 640558 h 667989"/>
              <a:gd name="connsiteX3" fmla="*/ 618983 w 923188"/>
              <a:gd name="connsiteY3" fmla="*/ 638176 h 667989"/>
              <a:gd name="connsiteX4" fmla="*/ 709471 w 923188"/>
              <a:gd name="connsiteY4" fmla="*/ 640558 h 667989"/>
              <a:gd name="connsiteX5" fmla="*/ 773764 w 923188"/>
              <a:gd name="connsiteY5" fmla="*/ 640558 h 667989"/>
              <a:gd name="connsiteX6" fmla="*/ 911877 w 923188"/>
              <a:gd name="connsiteY6" fmla="*/ 638176 h 667989"/>
              <a:gd name="connsiteX7" fmla="*/ 919022 w 923188"/>
              <a:gd name="connsiteY7" fmla="*/ 559595 h 667989"/>
              <a:gd name="connsiteX8" fmla="*/ 883302 w 923188"/>
              <a:gd name="connsiteY8" fmla="*/ 545307 h 667989"/>
              <a:gd name="connsiteX9" fmla="*/ 788052 w 923188"/>
              <a:gd name="connsiteY9" fmla="*/ 535783 h 667989"/>
              <a:gd name="connsiteX10" fmla="*/ 688039 w 923188"/>
              <a:gd name="connsiteY10" fmla="*/ 526257 h 667989"/>
              <a:gd name="connsiteX11" fmla="*/ 602315 w 923188"/>
              <a:gd name="connsiteY11" fmla="*/ 504826 h 667989"/>
              <a:gd name="connsiteX12" fmla="*/ 521352 w 923188"/>
              <a:gd name="connsiteY12" fmla="*/ 483395 h 667989"/>
              <a:gd name="connsiteX13" fmla="*/ 464201 w 923188"/>
              <a:gd name="connsiteY13" fmla="*/ 450058 h 667989"/>
              <a:gd name="connsiteX14" fmla="*/ 383239 w 923188"/>
              <a:gd name="connsiteY14" fmla="*/ 400051 h 667989"/>
              <a:gd name="connsiteX15" fmla="*/ 219110 w 923188"/>
              <a:gd name="connsiteY15" fmla="*/ 269110 h 667989"/>
              <a:gd name="connsiteX16" fmla="*/ 5037 w 923188"/>
              <a:gd name="connsiteY16" fmla="*/ 94 h 667989"/>
              <a:gd name="connsiteX17" fmla="*/ 12167 w 923188"/>
              <a:gd name="connsiteY17" fmla="*/ 395286 h 667989"/>
              <a:gd name="connsiteX0" fmla="*/ 12106 w 923127"/>
              <a:gd name="connsiteY0" fmla="*/ 395286 h 667989"/>
              <a:gd name="connsiteX1" fmla="*/ 14500 w 923127"/>
              <a:gd name="connsiteY1" fmla="*/ 638176 h 667989"/>
              <a:gd name="connsiteX2" fmla="*/ 318885 w 923127"/>
              <a:gd name="connsiteY2" fmla="*/ 640558 h 667989"/>
              <a:gd name="connsiteX3" fmla="*/ 618922 w 923127"/>
              <a:gd name="connsiteY3" fmla="*/ 638176 h 667989"/>
              <a:gd name="connsiteX4" fmla="*/ 709410 w 923127"/>
              <a:gd name="connsiteY4" fmla="*/ 640558 h 667989"/>
              <a:gd name="connsiteX5" fmla="*/ 773703 w 923127"/>
              <a:gd name="connsiteY5" fmla="*/ 640558 h 667989"/>
              <a:gd name="connsiteX6" fmla="*/ 911816 w 923127"/>
              <a:gd name="connsiteY6" fmla="*/ 638176 h 667989"/>
              <a:gd name="connsiteX7" fmla="*/ 918961 w 923127"/>
              <a:gd name="connsiteY7" fmla="*/ 559595 h 667989"/>
              <a:gd name="connsiteX8" fmla="*/ 883241 w 923127"/>
              <a:gd name="connsiteY8" fmla="*/ 545307 h 667989"/>
              <a:gd name="connsiteX9" fmla="*/ 787991 w 923127"/>
              <a:gd name="connsiteY9" fmla="*/ 535783 h 667989"/>
              <a:gd name="connsiteX10" fmla="*/ 687978 w 923127"/>
              <a:gd name="connsiteY10" fmla="*/ 526257 h 667989"/>
              <a:gd name="connsiteX11" fmla="*/ 602254 w 923127"/>
              <a:gd name="connsiteY11" fmla="*/ 504826 h 667989"/>
              <a:gd name="connsiteX12" fmla="*/ 521291 w 923127"/>
              <a:gd name="connsiteY12" fmla="*/ 483395 h 667989"/>
              <a:gd name="connsiteX13" fmla="*/ 464140 w 923127"/>
              <a:gd name="connsiteY13" fmla="*/ 450058 h 667989"/>
              <a:gd name="connsiteX14" fmla="*/ 383178 w 923127"/>
              <a:gd name="connsiteY14" fmla="*/ 400051 h 667989"/>
              <a:gd name="connsiteX15" fmla="*/ 219049 w 923127"/>
              <a:gd name="connsiteY15" fmla="*/ 269110 h 667989"/>
              <a:gd name="connsiteX16" fmla="*/ 4976 w 923127"/>
              <a:gd name="connsiteY16" fmla="*/ 94 h 667989"/>
              <a:gd name="connsiteX17" fmla="*/ 12106 w 923127"/>
              <a:gd name="connsiteY17" fmla="*/ 395286 h 667989"/>
              <a:gd name="connsiteX0" fmla="*/ 28739 w 939760"/>
              <a:gd name="connsiteY0" fmla="*/ 395286 h 644057"/>
              <a:gd name="connsiteX1" fmla="*/ 31133 w 939760"/>
              <a:gd name="connsiteY1" fmla="*/ 638176 h 644057"/>
              <a:gd name="connsiteX2" fmla="*/ 335518 w 939760"/>
              <a:gd name="connsiteY2" fmla="*/ 640558 h 644057"/>
              <a:gd name="connsiteX3" fmla="*/ 635555 w 939760"/>
              <a:gd name="connsiteY3" fmla="*/ 638176 h 644057"/>
              <a:gd name="connsiteX4" fmla="*/ 726043 w 939760"/>
              <a:gd name="connsiteY4" fmla="*/ 640558 h 644057"/>
              <a:gd name="connsiteX5" fmla="*/ 790336 w 939760"/>
              <a:gd name="connsiteY5" fmla="*/ 640558 h 644057"/>
              <a:gd name="connsiteX6" fmla="*/ 928449 w 939760"/>
              <a:gd name="connsiteY6" fmla="*/ 638176 h 644057"/>
              <a:gd name="connsiteX7" fmla="*/ 935594 w 939760"/>
              <a:gd name="connsiteY7" fmla="*/ 559595 h 644057"/>
              <a:gd name="connsiteX8" fmla="*/ 899874 w 939760"/>
              <a:gd name="connsiteY8" fmla="*/ 545307 h 644057"/>
              <a:gd name="connsiteX9" fmla="*/ 804624 w 939760"/>
              <a:gd name="connsiteY9" fmla="*/ 535783 h 644057"/>
              <a:gd name="connsiteX10" fmla="*/ 704611 w 939760"/>
              <a:gd name="connsiteY10" fmla="*/ 526257 h 644057"/>
              <a:gd name="connsiteX11" fmla="*/ 618887 w 939760"/>
              <a:gd name="connsiteY11" fmla="*/ 504826 h 644057"/>
              <a:gd name="connsiteX12" fmla="*/ 537924 w 939760"/>
              <a:gd name="connsiteY12" fmla="*/ 483395 h 644057"/>
              <a:gd name="connsiteX13" fmla="*/ 480773 w 939760"/>
              <a:gd name="connsiteY13" fmla="*/ 450058 h 644057"/>
              <a:gd name="connsiteX14" fmla="*/ 399811 w 939760"/>
              <a:gd name="connsiteY14" fmla="*/ 400051 h 644057"/>
              <a:gd name="connsiteX15" fmla="*/ 235682 w 939760"/>
              <a:gd name="connsiteY15" fmla="*/ 269110 h 644057"/>
              <a:gd name="connsiteX16" fmla="*/ 21609 w 939760"/>
              <a:gd name="connsiteY16" fmla="*/ 94 h 644057"/>
              <a:gd name="connsiteX17" fmla="*/ 28739 w 939760"/>
              <a:gd name="connsiteY17" fmla="*/ 395286 h 644057"/>
              <a:gd name="connsiteX0" fmla="*/ 12915 w 923936"/>
              <a:gd name="connsiteY0" fmla="*/ 395286 h 644057"/>
              <a:gd name="connsiteX1" fmla="*/ 43832 w 923936"/>
              <a:gd name="connsiteY1" fmla="*/ 640556 h 644057"/>
              <a:gd name="connsiteX2" fmla="*/ 319694 w 923936"/>
              <a:gd name="connsiteY2" fmla="*/ 640558 h 644057"/>
              <a:gd name="connsiteX3" fmla="*/ 619731 w 923936"/>
              <a:gd name="connsiteY3" fmla="*/ 638176 h 644057"/>
              <a:gd name="connsiteX4" fmla="*/ 710219 w 923936"/>
              <a:gd name="connsiteY4" fmla="*/ 640558 h 644057"/>
              <a:gd name="connsiteX5" fmla="*/ 774512 w 923936"/>
              <a:gd name="connsiteY5" fmla="*/ 640558 h 644057"/>
              <a:gd name="connsiteX6" fmla="*/ 912625 w 923936"/>
              <a:gd name="connsiteY6" fmla="*/ 638176 h 644057"/>
              <a:gd name="connsiteX7" fmla="*/ 919770 w 923936"/>
              <a:gd name="connsiteY7" fmla="*/ 559595 h 644057"/>
              <a:gd name="connsiteX8" fmla="*/ 884050 w 923936"/>
              <a:gd name="connsiteY8" fmla="*/ 545307 h 644057"/>
              <a:gd name="connsiteX9" fmla="*/ 788800 w 923936"/>
              <a:gd name="connsiteY9" fmla="*/ 535783 h 644057"/>
              <a:gd name="connsiteX10" fmla="*/ 688787 w 923936"/>
              <a:gd name="connsiteY10" fmla="*/ 526257 h 644057"/>
              <a:gd name="connsiteX11" fmla="*/ 603063 w 923936"/>
              <a:gd name="connsiteY11" fmla="*/ 504826 h 644057"/>
              <a:gd name="connsiteX12" fmla="*/ 522100 w 923936"/>
              <a:gd name="connsiteY12" fmla="*/ 483395 h 644057"/>
              <a:gd name="connsiteX13" fmla="*/ 464949 w 923936"/>
              <a:gd name="connsiteY13" fmla="*/ 450058 h 644057"/>
              <a:gd name="connsiteX14" fmla="*/ 383987 w 923936"/>
              <a:gd name="connsiteY14" fmla="*/ 400051 h 644057"/>
              <a:gd name="connsiteX15" fmla="*/ 219858 w 923936"/>
              <a:gd name="connsiteY15" fmla="*/ 269110 h 644057"/>
              <a:gd name="connsiteX16" fmla="*/ 5785 w 923936"/>
              <a:gd name="connsiteY16" fmla="*/ 94 h 644057"/>
              <a:gd name="connsiteX17" fmla="*/ 12915 w 923936"/>
              <a:gd name="connsiteY17" fmla="*/ 395286 h 64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3936" h="644057">
                <a:moveTo>
                  <a:pt x="12915" y="395286"/>
                </a:moveTo>
                <a:cubicBezTo>
                  <a:pt x="19256" y="502030"/>
                  <a:pt x="-25609" y="641876"/>
                  <a:pt x="43832" y="640556"/>
                </a:cubicBezTo>
                <a:cubicBezTo>
                  <a:pt x="106913" y="639357"/>
                  <a:pt x="256988" y="640955"/>
                  <a:pt x="319694" y="640558"/>
                </a:cubicBezTo>
                <a:lnTo>
                  <a:pt x="619731" y="638176"/>
                </a:lnTo>
                <a:cubicBezTo>
                  <a:pt x="682437" y="636589"/>
                  <a:pt x="685216" y="641352"/>
                  <a:pt x="710219" y="640558"/>
                </a:cubicBezTo>
                <a:cubicBezTo>
                  <a:pt x="730063" y="638177"/>
                  <a:pt x="740778" y="640955"/>
                  <a:pt x="774512" y="640558"/>
                </a:cubicBezTo>
                <a:cubicBezTo>
                  <a:pt x="808246" y="640161"/>
                  <a:pt x="888415" y="650082"/>
                  <a:pt x="912625" y="638176"/>
                </a:cubicBezTo>
                <a:cubicBezTo>
                  <a:pt x="932865" y="639764"/>
                  <a:pt x="919769" y="627460"/>
                  <a:pt x="919770" y="559595"/>
                </a:cubicBezTo>
                <a:cubicBezTo>
                  <a:pt x="919770" y="543401"/>
                  <a:pt x="905878" y="549276"/>
                  <a:pt x="884050" y="545307"/>
                </a:cubicBezTo>
                <a:cubicBezTo>
                  <a:pt x="862222" y="541338"/>
                  <a:pt x="796737" y="536577"/>
                  <a:pt x="788800" y="535783"/>
                </a:cubicBezTo>
                <a:cubicBezTo>
                  <a:pt x="755462" y="532608"/>
                  <a:pt x="719743" y="531416"/>
                  <a:pt x="688787" y="526257"/>
                </a:cubicBezTo>
                <a:cubicBezTo>
                  <a:pt x="657831" y="521098"/>
                  <a:pt x="630844" y="511970"/>
                  <a:pt x="603063" y="504826"/>
                </a:cubicBezTo>
                <a:cubicBezTo>
                  <a:pt x="575282" y="497682"/>
                  <a:pt x="551469" y="495698"/>
                  <a:pt x="522100" y="483395"/>
                </a:cubicBezTo>
                <a:cubicBezTo>
                  <a:pt x="492731" y="471092"/>
                  <a:pt x="487968" y="463949"/>
                  <a:pt x="464949" y="450058"/>
                </a:cubicBezTo>
                <a:cubicBezTo>
                  <a:pt x="441930" y="436167"/>
                  <a:pt x="424835" y="430209"/>
                  <a:pt x="383987" y="400051"/>
                </a:cubicBezTo>
                <a:cubicBezTo>
                  <a:pt x="343139" y="369893"/>
                  <a:pt x="282892" y="335769"/>
                  <a:pt x="219858" y="269110"/>
                </a:cubicBezTo>
                <a:cubicBezTo>
                  <a:pt x="156824" y="202451"/>
                  <a:pt x="19675" y="-5065"/>
                  <a:pt x="5785" y="94"/>
                </a:cubicBezTo>
                <a:cubicBezTo>
                  <a:pt x="-8105" y="5253"/>
                  <a:pt x="6574" y="288542"/>
                  <a:pt x="12915" y="395286"/>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5603" name="Title 1"/>
          <p:cNvSpPr>
            <a:spLocks noGrp="1"/>
          </p:cNvSpPr>
          <p:nvPr>
            <p:ph type="title"/>
          </p:nvPr>
        </p:nvSpPr>
        <p:spPr>
          <a:xfrm>
            <a:off x="304800" y="76200"/>
            <a:ext cx="11582400" cy="990600"/>
          </a:xfrm>
        </p:spPr>
        <p:txBody>
          <a:bodyPr/>
          <a:lstStyle/>
          <a:p>
            <a:pPr>
              <a:lnSpc>
                <a:spcPct val="80000"/>
              </a:lnSpc>
            </a:pPr>
            <a:r>
              <a:rPr lang="en-US" smtClean="0"/>
              <a:t>Using Normal Probability Tables</a:t>
            </a:r>
          </a:p>
        </p:txBody>
      </p:sp>
      <p:sp>
        <p:nvSpPr>
          <p:cNvPr id="25604" name="Content Placeholder 2"/>
          <p:cNvSpPr>
            <a:spLocks noGrp="1"/>
          </p:cNvSpPr>
          <p:nvPr>
            <p:ph idx="1"/>
          </p:nvPr>
        </p:nvSpPr>
        <p:spPr>
          <a:xfrm>
            <a:off x="609600" y="1295401"/>
            <a:ext cx="10972800" cy="3235325"/>
          </a:xfrm>
        </p:spPr>
        <p:txBody>
          <a:bodyPr>
            <a:normAutofit/>
          </a:bodyPr>
          <a:lstStyle/>
          <a:p>
            <a:pPr>
              <a:buFontTx/>
              <a:buNone/>
            </a:pPr>
            <a:r>
              <a:rPr lang="en-US" sz="2400" b="1" dirty="0" smtClean="0">
                <a:solidFill>
                  <a:schemeClr val="tx1"/>
                </a:solidFill>
              </a:rPr>
              <a:t>Example: Upper tail probabilities</a:t>
            </a:r>
          </a:p>
          <a:p>
            <a:r>
              <a:rPr lang="en-US" sz="2400" dirty="0" smtClean="0">
                <a:solidFill>
                  <a:schemeClr val="tx1"/>
                </a:solidFill>
              </a:rPr>
              <a:t>The area under the normal curve equals 1.0, so</a:t>
            </a:r>
          </a:p>
          <a:p>
            <a:endParaRPr lang="en-US" sz="2400" dirty="0" smtClean="0">
              <a:solidFill>
                <a:schemeClr val="tx1"/>
              </a:solidFill>
            </a:endParaRPr>
          </a:p>
          <a:p>
            <a:pPr>
              <a:buFontTx/>
              <a:buNone/>
            </a:pPr>
            <a:r>
              <a:rPr lang="en-US" sz="2400" i="1" dirty="0" smtClean="0">
                <a:solidFill>
                  <a:schemeClr val="tx1"/>
                </a:solidFill>
              </a:rPr>
              <a:t>	P(z &gt; </a:t>
            </a:r>
            <a:r>
              <a:rPr lang="en-US" sz="2400" dirty="0" smtClean="0">
                <a:solidFill>
                  <a:schemeClr val="tx1"/>
                </a:solidFill>
              </a:rPr>
              <a:t>0.67</a:t>
            </a:r>
            <a:r>
              <a:rPr lang="en-US" sz="2400" i="1" dirty="0" smtClean="0">
                <a:solidFill>
                  <a:schemeClr val="tx1"/>
                </a:solidFill>
              </a:rPr>
              <a:t>) = </a:t>
            </a:r>
            <a:r>
              <a:rPr lang="en-US" sz="2400" dirty="0" smtClean="0">
                <a:solidFill>
                  <a:schemeClr val="tx1"/>
                </a:solidFill>
              </a:rPr>
              <a:t>1</a:t>
            </a:r>
            <a:r>
              <a:rPr lang="en-US" sz="2400" i="1" dirty="0" smtClean="0">
                <a:solidFill>
                  <a:schemeClr val="tx1"/>
                </a:solidFill>
              </a:rPr>
              <a:t> – P(z ≤ </a:t>
            </a:r>
            <a:r>
              <a:rPr lang="en-US" sz="2400" dirty="0" smtClean="0">
                <a:solidFill>
                  <a:schemeClr val="tx1"/>
                </a:solidFill>
              </a:rPr>
              <a:t>0.67</a:t>
            </a:r>
            <a:r>
              <a:rPr lang="en-US" sz="2400" i="1" dirty="0" smtClean="0">
                <a:solidFill>
                  <a:schemeClr val="tx1"/>
                </a:solidFill>
              </a:rPr>
              <a:t>)</a:t>
            </a:r>
          </a:p>
          <a:p>
            <a:pPr>
              <a:buFontTx/>
              <a:buNone/>
            </a:pPr>
            <a:r>
              <a:rPr lang="en-US" sz="2400" i="1" dirty="0" smtClean="0">
                <a:solidFill>
                  <a:schemeClr val="tx1"/>
                </a:solidFill>
              </a:rPr>
              <a:t>			     </a:t>
            </a:r>
            <a:r>
              <a:rPr lang="en-US" sz="2400" dirty="0" smtClean="0">
                <a:solidFill>
                  <a:schemeClr val="tx1"/>
                </a:solidFill>
              </a:rPr>
              <a:t>=</a:t>
            </a:r>
            <a:r>
              <a:rPr lang="en-US" sz="2400" i="1" dirty="0" smtClean="0">
                <a:solidFill>
                  <a:schemeClr val="tx1"/>
                </a:solidFill>
              </a:rPr>
              <a:t> </a:t>
            </a:r>
            <a:r>
              <a:rPr lang="en-US" sz="2400" dirty="0" smtClean="0">
                <a:solidFill>
                  <a:schemeClr val="tx1"/>
                </a:solidFill>
              </a:rPr>
              <a:t>1 – 0.7486</a:t>
            </a:r>
          </a:p>
          <a:p>
            <a:pPr>
              <a:buFontTx/>
              <a:buNone/>
            </a:pPr>
            <a:r>
              <a:rPr lang="en-US" sz="2400" dirty="0" smtClean="0">
                <a:solidFill>
                  <a:schemeClr val="tx1"/>
                </a:solidFill>
              </a:rPr>
              <a:t>			     = 0.2514</a:t>
            </a:r>
          </a:p>
        </p:txBody>
      </p:sp>
      <p:sp>
        <p:nvSpPr>
          <p:cNvPr id="25605" name="Freeform 3"/>
          <p:cNvSpPr>
            <a:spLocks/>
          </p:cNvSpPr>
          <p:nvPr/>
        </p:nvSpPr>
        <p:spPr bwMode="auto">
          <a:xfrm>
            <a:off x="6197600" y="4433888"/>
            <a:ext cx="2542117" cy="1217612"/>
          </a:xfrm>
          <a:custGeom>
            <a:avLst/>
            <a:gdLst>
              <a:gd name="T0" fmla="*/ 2147483647 w 25778"/>
              <a:gd name="T1" fmla="*/ 2147483647 h 10157"/>
              <a:gd name="T2" fmla="*/ 2147483647 w 25778"/>
              <a:gd name="T3" fmla="*/ 2147483647 h 10157"/>
              <a:gd name="T4" fmla="*/ 2147483647 w 25778"/>
              <a:gd name="T5" fmla="*/ 597804815 h 10157"/>
              <a:gd name="T6" fmla="*/ 2147483647 w 25778"/>
              <a:gd name="T7" fmla="*/ 17230822 h 10157"/>
              <a:gd name="T8" fmla="*/ 2147483647 w 25778"/>
              <a:gd name="T9" fmla="*/ 826935969 h 10157"/>
              <a:gd name="T10" fmla="*/ 2147483647 w 25778"/>
              <a:gd name="T11" fmla="*/ 2147483647 h 10157"/>
              <a:gd name="T12" fmla="*/ 2147483647 w 25778"/>
              <a:gd name="T13" fmla="*/ 2147483647 h 10157"/>
              <a:gd name="T14" fmla="*/ 2147483647 w 25778"/>
              <a:gd name="T15" fmla="*/ 2147483647 h 10157"/>
              <a:gd name="T16" fmla="*/ 2147483647 w 25778"/>
              <a:gd name="T17" fmla="*/ 2147483647 h 10157"/>
              <a:gd name="T18" fmla="*/ 2147483647 w 25778"/>
              <a:gd name="T19" fmla="*/ 2147483647 h 10157"/>
              <a:gd name="T20" fmla="*/ 2147483647 w 25778"/>
              <a:gd name="T21" fmla="*/ 2147483647 h 10157"/>
              <a:gd name="T22" fmla="*/ 2147483647 w 25778"/>
              <a:gd name="T23" fmla="*/ 2147483647 h 10157"/>
              <a:gd name="T24" fmla="*/ 2147483647 w 25778"/>
              <a:gd name="T25" fmla="*/ 2147483647 h 10157"/>
              <a:gd name="T26" fmla="*/ 2147483647 w 25778"/>
              <a:gd name="T27" fmla="*/ 2147483647 h 10157"/>
              <a:gd name="T28" fmla="*/ 2024039 w 25778"/>
              <a:gd name="T29" fmla="*/ 2147483647 h 10157"/>
              <a:gd name="T30" fmla="*/ 2428832 w 25778"/>
              <a:gd name="T31" fmla="*/ 2147483647 h 10157"/>
              <a:gd name="T32" fmla="*/ 636661418 w 25778"/>
              <a:gd name="T33" fmla="*/ 2147483647 h 10157"/>
              <a:gd name="T34" fmla="*/ 1878825245 w 25778"/>
              <a:gd name="T35" fmla="*/ 2147483647 h 10157"/>
              <a:gd name="T36" fmla="*/ 2147483647 w 25778"/>
              <a:gd name="T37" fmla="*/ 2147483647 h 10157"/>
              <a:gd name="T38" fmla="*/ 2147483647 w 25778"/>
              <a:gd name="T39" fmla="*/ 2147483647 h 10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5778" h="10157">
                <a:moveTo>
                  <a:pt x="10746" y="5862"/>
                </a:moveTo>
                <a:cubicBezTo>
                  <a:pt x="10683" y="5636"/>
                  <a:pt x="13953" y="2821"/>
                  <a:pt x="15092" y="1902"/>
                </a:cubicBezTo>
                <a:cubicBezTo>
                  <a:pt x="16231" y="983"/>
                  <a:pt x="17411" y="321"/>
                  <a:pt x="17581" y="347"/>
                </a:cubicBezTo>
                <a:cubicBezTo>
                  <a:pt x="17967" y="373"/>
                  <a:pt x="18782" y="-68"/>
                  <a:pt x="19147" y="10"/>
                </a:cubicBezTo>
                <a:cubicBezTo>
                  <a:pt x="19469" y="75"/>
                  <a:pt x="20177" y="348"/>
                  <a:pt x="20435" y="480"/>
                </a:cubicBezTo>
                <a:cubicBezTo>
                  <a:pt x="21036" y="757"/>
                  <a:pt x="21357" y="1074"/>
                  <a:pt x="21981" y="1314"/>
                </a:cubicBezTo>
                <a:cubicBezTo>
                  <a:pt x="22258" y="1817"/>
                  <a:pt x="23010" y="2281"/>
                  <a:pt x="23654" y="2664"/>
                </a:cubicBezTo>
                <a:cubicBezTo>
                  <a:pt x="23956" y="3194"/>
                  <a:pt x="24233" y="3168"/>
                  <a:pt x="24748" y="3617"/>
                </a:cubicBezTo>
                <a:cubicBezTo>
                  <a:pt x="24987" y="4047"/>
                  <a:pt x="25657" y="4323"/>
                  <a:pt x="25704" y="5008"/>
                </a:cubicBezTo>
                <a:cubicBezTo>
                  <a:pt x="25777" y="6066"/>
                  <a:pt x="25761" y="9168"/>
                  <a:pt x="25778" y="10139"/>
                </a:cubicBezTo>
                <a:lnTo>
                  <a:pt x="24233" y="10116"/>
                </a:lnTo>
                <a:lnTo>
                  <a:pt x="19223" y="10157"/>
                </a:lnTo>
                <a:cubicBezTo>
                  <a:pt x="18665" y="10100"/>
                  <a:pt x="17566" y="10060"/>
                  <a:pt x="16702" y="10052"/>
                </a:cubicBezTo>
                <a:cubicBezTo>
                  <a:pt x="15838" y="10045"/>
                  <a:pt x="19170" y="10124"/>
                  <a:pt x="14041" y="10112"/>
                </a:cubicBezTo>
                <a:lnTo>
                  <a:pt x="5" y="10077"/>
                </a:lnTo>
                <a:cubicBezTo>
                  <a:pt x="95" y="9449"/>
                  <a:pt x="-30" y="10148"/>
                  <a:pt x="6" y="9481"/>
                </a:cubicBezTo>
                <a:cubicBezTo>
                  <a:pt x="364" y="9529"/>
                  <a:pt x="913" y="9493"/>
                  <a:pt x="1573" y="9410"/>
                </a:cubicBezTo>
                <a:cubicBezTo>
                  <a:pt x="2475" y="9410"/>
                  <a:pt x="4302" y="9053"/>
                  <a:pt x="4642" y="8946"/>
                </a:cubicBezTo>
                <a:cubicBezTo>
                  <a:pt x="4982" y="8839"/>
                  <a:pt x="5845" y="8834"/>
                  <a:pt x="6830" y="8310"/>
                </a:cubicBezTo>
                <a:cubicBezTo>
                  <a:pt x="7044" y="8129"/>
                  <a:pt x="9798" y="6702"/>
                  <a:pt x="10746" y="5862"/>
                </a:cubicBezTo>
                <a:close/>
              </a:path>
            </a:pathLst>
          </a:custGeom>
          <a:solidFill>
            <a:srgbClr val="CCE9AD"/>
          </a:solidFill>
          <a:ln w="12700" cap="flat" cmpd="sng">
            <a:noFill/>
            <a:prstDash val="solid"/>
            <a:round/>
            <a:headEnd/>
            <a:tailEnd/>
          </a:ln>
        </p:spPr>
        <p:txBody>
          <a:bodyPr/>
          <a:lstStyle/>
          <a:p>
            <a:endParaRPr lang="en-US"/>
          </a:p>
        </p:txBody>
      </p:sp>
      <p:sp>
        <p:nvSpPr>
          <p:cNvPr id="25606" name="Text Box 37"/>
          <p:cNvSpPr txBox="1">
            <a:spLocks noChangeArrowheads="1"/>
          </p:cNvSpPr>
          <p:nvPr/>
        </p:nvSpPr>
        <p:spPr bwMode="auto">
          <a:xfrm>
            <a:off x="9347200" y="4422776"/>
            <a:ext cx="1930400" cy="708025"/>
          </a:xfrm>
          <a:prstGeom prst="rect">
            <a:avLst/>
          </a:prstGeom>
          <a:noFill/>
          <a:ln w="12700">
            <a:noFill/>
            <a:miter lim="800000"/>
            <a:headEnd/>
            <a:tailEnd/>
          </a:ln>
          <a:effectLst/>
        </p:spPr>
        <p:txBody>
          <a:bodyPr>
            <a:spAutoFit/>
          </a:bodyPr>
          <a:lstStyle/>
          <a:p>
            <a:r>
              <a:rPr lang="en-US" sz="2000" b="1"/>
              <a:t>1 – 0.7486</a:t>
            </a:r>
          </a:p>
          <a:p>
            <a:r>
              <a:rPr lang="en-US" sz="2000" b="1"/>
              <a:t>  = 0.2514</a:t>
            </a:r>
          </a:p>
        </p:txBody>
      </p:sp>
      <p:sp>
        <p:nvSpPr>
          <p:cNvPr id="25607" name="Freeform 42"/>
          <p:cNvSpPr>
            <a:spLocks/>
          </p:cNvSpPr>
          <p:nvPr/>
        </p:nvSpPr>
        <p:spPr bwMode="auto">
          <a:xfrm>
            <a:off x="5791200" y="5641975"/>
            <a:ext cx="4563533" cy="1588"/>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5608" name="Freeform 6"/>
          <p:cNvSpPr>
            <a:spLocks/>
          </p:cNvSpPr>
          <p:nvPr/>
        </p:nvSpPr>
        <p:spPr bwMode="auto">
          <a:xfrm>
            <a:off x="6197601" y="4419601"/>
            <a:ext cx="1869017" cy="1146175"/>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5609" name="Line 36"/>
          <p:cNvSpPr>
            <a:spLocks noChangeShapeType="1"/>
          </p:cNvSpPr>
          <p:nvPr/>
        </p:nvSpPr>
        <p:spPr bwMode="auto">
          <a:xfrm>
            <a:off x="8737600" y="4989513"/>
            <a:ext cx="0" cy="660400"/>
          </a:xfrm>
          <a:prstGeom prst="line">
            <a:avLst/>
          </a:prstGeom>
          <a:noFill/>
          <a:ln w="28575">
            <a:solidFill>
              <a:schemeClr val="tx1"/>
            </a:solidFill>
            <a:round/>
            <a:headEnd/>
            <a:tailEnd/>
          </a:ln>
          <a:effectLst/>
        </p:spPr>
        <p:txBody>
          <a:bodyPr/>
          <a:lstStyle/>
          <a:p>
            <a:endParaRPr lang="en-US"/>
          </a:p>
        </p:txBody>
      </p:sp>
      <p:sp>
        <p:nvSpPr>
          <p:cNvPr id="25610" name="Freeform 45"/>
          <p:cNvSpPr>
            <a:spLocks/>
          </p:cNvSpPr>
          <p:nvPr/>
        </p:nvSpPr>
        <p:spPr bwMode="auto">
          <a:xfrm>
            <a:off x="8081434" y="4419601"/>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5611" name="Line 38"/>
          <p:cNvSpPr>
            <a:spLocks noChangeShapeType="1"/>
          </p:cNvSpPr>
          <p:nvPr/>
        </p:nvSpPr>
        <p:spPr bwMode="auto">
          <a:xfrm flipH="1">
            <a:off x="9245600" y="5041900"/>
            <a:ext cx="406400" cy="368300"/>
          </a:xfrm>
          <a:prstGeom prst="line">
            <a:avLst/>
          </a:prstGeom>
          <a:noFill/>
          <a:ln w="12700">
            <a:solidFill>
              <a:schemeClr val="tx1"/>
            </a:solidFill>
            <a:round/>
            <a:headEnd/>
            <a:tailEnd type="triangle" w="med" len="med"/>
          </a:ln>
          <a:effectLst/>
        </p:spPr>
        <p:txBody>
          <a:bodyPr/>
          <a:lstStyle/>
          <a:p>
            <a:endParaRPr lang="en-US"/>
          </a:p>
        </p:txBody>
      </p:sp>
      <p:sp>
        <p:nvSpPr>
          <p:cNvPr id="25612" name="Text Box 37"/>
          <p:cNvSpPr txBox="1">
            <a:spLocks noChangeArrowheads="1"/>
          </p:cNvSpPr>
          <p:nvPr/>
        </p:nvSpPr>
        <p:spPr bwMode="auto">
          <a:xfrm>
            <a:off x="7274984" y="5100638"/>
            <a:ext cx="1320800" cy="368300"/>
          </a:xfrm>
          <a:prstGeom prst="rect">
            <a:avLst/>
          </a:prstGeom>
          <a:noFill/>
          <a:ln w="12700">
            <a:noFill/>
            <a:miter lim="800000"/>
            <a:headEnd/>
            <a:tailEnd/>
          </a:ln>
          <a:effectLst/>
        </p:spPr>
        <p:txBody>
          <a:bodyPr>
            <a:spAutoFit/>
          </a:bodyPr>
          <a:lstStyle/>
          <a:p>
            <a:pPr>
              <a:spcBef>
                <a:spcPct val="50000"/>
              </a:spcBef>
            </a:pPr>
            <a:r>
              <a:rPr lang="en-US" b="1"/>
              <a:t>0.7486</a:t>
            </a:r>
          </a:p>
        </p:txBody>
      </p:sp>
      <p:sp>
        <p:nvSpPr>
          <p:cNvPr id="19" name="Rectangle 18"/>
          <p:cNvSpPr/>
          <p:nvPr/>
        </p:nvSpPr>
        <p:spPr>
          <a:xfrm>
            <a:off x="1864078" y="3745089"/>
            <a:ext cx="18161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5614" name="Rectangle 29"/>
          <p:cNvSpPr>
            <a:spLocks noChangeArrowheads="1"/>
          </p:cNvSpPr>
          <p:nvPr/>
        </p:nvSpPr>
        <p:spPr bwMode="auto">
          <a:xfrm>
            <a:off x="10473267" y="5911851"/>
            <a:ext cx="306173"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z</a:t>
            </a:r>
          </a:p>
        </p:txBody>
      </p:sp>
      <p:sp>
        <p:nvSpPr>
          <p:cNvPr id="25615" name="Rectangle 27"/>
          <p:cNvSpPr>
            <a:spLocks noChangeArrowheads="1"/>
          </p:cNvSpPr>
          <p:nvPr/>
        </p:nvSpPr>
        <p:spPr bwMode="auto">
          <a:xfrm>
            <a:off x="7996767" y="5649913"/>
            <a:ext cx="1219200"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b="1"/>
              <a:t>12</a:t>
            </a:r>
          </a:p>
        </p:txBody>
      </p:sp>
      <p:sp>
        <p:nvSpPr>
          <p:cNvPr id="25616" name="Rectangle 32"/>
          <p:cNvSpPr>
            <a:spLocks noChangeArrowheads="1"/>
          </p:cNvSpPr>
          <p:nvPr/>
        </p:nvSpPr>
        <p:spPr bwMode="auto">
          <a:xfrm>
            <a:off x="8517467" y="5649913"/>
            <a:ext cx="1320800"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b="1"/>
              <a:t>14</a:t>
            </a:r>
          </a:p>
        </p:txBody>
      </p:sp>
      <p:sp>
        <p:nvSpPr>
          <p:cNvPr id="25617" name="Rectangle 33"/>
          <p:cNvSpPr>
            <a:spLocks noChangeArrowheads="1"/>
          </p:cNvSpPr>
          <p:nvPr/>
        </p:nvSpPr>
        <p:spPr bwMode="auto">
          <a:xfrm>
            <a:off x="10456333" y="5603876"/>
            <a:ext cx="315791" cy="366767"/>
          </a:xfrm>
          <a:prstGeom prst="rect">
            <a:avLst/>
          </a:prstGeom>
          <a:noFill/>
          <a:ln w="12700">
            <a:noFill/>
            <a:miter lim="800000"/>
            <a:headEnd/>
            <a:tailEnd/>
          </a:ln>
          <a:effectLst/>
        </p:spPr>
        <p:txBody>
          <a:bodyPr wrap="none" lIns="90487" tIns="44450" rIns="90487" bIns="44450">
            <a:spAutoFit/>
          </a:bodyPr>
          <a:lstStyle/>
          <a:p>
            <a:r>
              <a:rPr lang="en-US" b="1" i="1"/>
              <a:t>x</a:t>
            </a:r>
          </a:p>
        </p:txBody>
      </p:sp>
      <p:sp>
        <p:nvSpPr>
          <p:cNvPr id="25618" name="Rectangle 31"/>
          <p:cNvSpPr>
            <a:spLocks noChangeArrowheads="1"/>
          </p:cNvSpPr>
          <p:nvPr/>
        </p:nvSpPr>
        <p:spPr bwMode="auto">
          <a:xfrm>
            <a:off x="8106834" y="5946776"/>
            <a:ext cx="639233" cy="366767"/>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a:t>
            </a:r>
          </a:p>
        </p:txBody>
      </p:sp>
      <p:sp>
        <p:nvSpPr>
          <p:cNvPr id="25619" name="Rectangle 32"/>
          <p:cNvSpPr>
            <a:spLocks noChangeArrowheads="1"/>
          </p:cNvSpPr>
          <p:nvPr/>
        </p:nvSpPr>
        <p:spPr bwMode="auto">
          <a:xfrm>
            <a:off x="8534400" y="5946776"/>
            <a:ext cx="13208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0.67</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304800" y="76200"/>
            <a:ext cx="11582400" cy="990600"/>
          </a:xfrm>
        </p:spPr>
        <p:txBody>
          <a:bodyPr/>
          <a:lstStyle/>
          <a:p>
            <a:pPr>
              <a:lnSpc>
                <a:spcPct val="80000"/>
              </a:lnSpc>
            </a:pPr>
            <a:r>
              <a:rPr lang="en-US" smtClean="0"/>
              <a:t>Using Normal Probability Tables</a:t>
            </a:r>
          </a:p>
        </p:txBody>
      </p:sp>
      <p:sp>
        <p:nvSpPr>
          <p:cNvPr id="8195" name="Content Placeholder 2"/>
          <p:cNvSpPr>
            <a:spLocks noGrp="1"/>
          </p:cNvSpPr>
          <p:nvPr>
            <p:ph idx="1"/>
          </p:nvPr>
        </p:nvSpPr>
        <p:spPr>
          <a:xfrm>
            <a:off x="677333" y="1207911"/>
            <a:ext cx="10972800" cy="4833451"/>
          </a:xfrm>
        </p:spPr>
        <p:txBody>
          <a:bodyPr>
            <a:noAutofit/>
          </a:bodyPr>
          <a:lstStyle/>
          <a:p>
            <a:pPr>
              <a:buFontTx/>
              <a:buNone/>
              <a:defRPr/>
            </a:pPr>
            <a:r>
              <a:rPr lang="en-US" sz="2400" b="1" dirty="0" smtClean="0">
                <a:solidFill>
                  <a:schemeClr val="tx1"/>
                </a:solidFill>
              </a:rPr>
              <a:t>Example:  Finding the </a:t>
            </a:r>
            <a:r>
              <a:rPr lang="en-US" sz="2400" b="1" i="1" dirty="0" smtClean="0">
                <a:solidFill>
                  <a:schemeClr val="tx1"/>
                </a:solidFill>
              </a:rPr>
              <a:t>z</a:t>
            </a:r>
            <a:r>
              <a:rPr lang="en-US" sz="2400" b="1" dirty="0" smtClean="0">
                <a:solidFill>
                  <a:schemeClr val="tx1"/>
                </a:solidFill>
              </a:rPr>
              <a:t> or </a:t>
            </a:r>
            <a:r>
              <a:rPr lang="en-US" sz="2400" b="1" i="1" dirty="0" smtClean="0">
                <a:solidFill>
                  <a:schemeClr val="tx1"/>
                </a:solidFill>
              </a:rPr>
              <a:t>x</a:t>
            </a:r>
            <a:r>
              <a:rPr lang="en-US" sz="2400" b="1" dirty="0" smtClean="0">
                <a:solidFill>
                  <a:schemeClr val="tx1"/>
                </a:solidFill>
              </a:rPr>
              <a:t> value</a:t>
            </a:r>
          </a:p>
          <a:p>
            <a:pPr>
              <a:buFont typeface="Arial" panose="020B0604020202020204" pitchFamily="34" charset="0"/>
              <a:buNone/>
              <a:defRPr/>
            </a:pPr>
            <a:r>
              <a:rPr lang="en-US" sz="2400" dirty="0" smtClean="0">
                <a:solidFill>
                  <a:schemeClr val="tx1"/>
                </a:solidFill>
              </a:rPr>
              <a:t>Suppose that </a:t>
            </a:r>
            <a:r>
              <a:rPr lang="el-GR" sz="2400" i="1" dirty="0" smtClean="0">
                <a:solidFill>
                  <a:schemeClr val="tx1"/>
                </a:solidFill>
              </a:rPr>
              <a:t>μ</a:t>
            </a:r>
            <a:r>
              <a:rPr lang="en-US" sz="2400" dirty="0" smtClean="0">
                <a:solidFill>
                  <a:schemeClr val="tx1"/>
                </a:solidFill>
              </a:rPr>
              <a:t> = 12 and </a:t>
            </a:r>
            <a:r>
              <a:rPr lang="el-GR" sz="2400" i="1" dirty="0" smtClean="0">
                <a:solidFill>
                  <a:schemeClr val="tx1"/>
                </a:solidFill>
              </a:rPr>
              <a:t>σ</a:t>
            </a:r>
            <a:r>
              <a:rPr lang="en-US" sz="2400" dirty="0" smtClean="0">
                <a:solidFill>
                  <a:schemeClr val="tx1"/>
                </a:solidFill>
              </a:rPr>
              <a:t> = </a:t>
            </a:r>
            <a:r>
              <a:rPr lang="en-US" sz="2400" dirty="0">
                <a:solidFill>
                  <a:schemeClr val="tx1"/>
                </a:solidFill>
              </a:rPr>
              <a:t>3</a:t>
            </a:r>
            <a:r>
              <a:rPr lang="en-US" sz="2400" dirty="0" smtClean="0">
                <a:solidFill>
                  <a:schemeClr val="tx1"/>
                </a:solidFill>
              </a:rPr>
              <a:t> for a normal distribution  </a:t>
            </a:r>
          </a:p>
          <a:p>
            <a:pPr>
              <a:buFontTx/>
              <a:buNone/>
              <a:defRPr/>
            </a:pPr>
            <a:r>
              <a:rPr lang="en-US" sz="2400" dirty="0">
                <a:solidFill>
                  <a:schemeClr val="tx1"/>
                </a:solidFill>
              </a:rPr>
              <a:t>	</a:t>
            </a:r>
            <a:r>
              <a:rPr lang="en-US" sz="2400" dirty="0" smtClean="0">
                <a:solidFill>
                  <a:schemeClr val="tx1"/>
                </a:solidFill>
              </a:rPr>
              <a:t>Find the </a:t>
            </a:r>
            <a:r>
              <a:rPr lang="en-US" sz="2400" i="1" dirty="0" smtClean="0">
                <a:solidFill>
                  <a:schemeClr val="tx1"/>
                </a:solidFill>
              </a:rPr>
              <a:t>x</a:t>
            </a:r>
            <a:r>
              <a:rPr lang="en-US" sz="2400" dirty="0" smtClean="0">
                <a:solidFill>
                  <a:schemeClr val="tx1"/>
                </a:solidFill>
              </a:rPr>
              <a:t> value so that </a:t>
            </a:r>
            <a:r>
              <a:rPr lang="en-US" sz="2400" i="1" dirty="0" smtClean="0">
                <a:solidFill>
                  <a:schemeClr val="tx1"/>
                </a:solidFill>
              </a:rPr>
              <a:t>P</a:t>
            </a:r>
            <a:r>
              <a:rPr lang="en-US" sz="2400" dirty="0" smtClean="0">
                <a:solidFill>
                  <a:schemeClr val="tx1"/>
                </a:solidFill>
              </a:rPr>
              <a:t>(</a:t>
            </a:r>
            <a:r>
              <a:rPr lang="en-US" sz="2400" i="1" dirty="0" smtClean="0">
                <a:solidFill>
                  <a:schemeClr val="tx1"/>
                </a:solidFill>
              </a:rPr>
              <a:t>z</a:t>
            </a:r>
            <a:r>
              <a:rPr lang="en-US" sz="2400" dirty="0" smtClean="0">
                <a:solidFill>
                  <a:schemeClr val="tx1"/>
                </a:solidFill>
              </a:rPr>
              <a:t> ≤ </a:t>
            </a:r>
            <a:r>
              <a:rPr lang="en-US" sz="2400" i="1" dirty="0" smtClean="0">
                <a:solidFill>
                  <a:schemeClr val="tx1"/>
                </a:solidFill>
              </a:rPr>
              <a:t>x</a:t>
            </a:r>
            <a:r>
              <a:rPr lang="en-US" sz="2400" dirty="0" smtClean="0">
                <a:solidFill>
                  <a:schemeClr val="tx1"/>
                </a:solidFill>
              </a:rPr>
              <a:t>) = 0.95</a:t>
            </a:r>
          </a:p>
          <a:p>
            <a:pPr>
              <a:buFontTx/>
              <a:buNone/>
              <a:defRPr/>
            </a:pPr>
            <a:endParaRPr lang="en-US" sz="2400" dirty="0" smtClean="0">
              <a:solidFill>
                <a:schemeClr val="tx1"/>
              </a:solidFill>
            </a:endParaRPr>
          </a:p>
          <a:p>
            <a:pPr marL="514350" indent="-514350">
              <a:buFontTx/>
              <a:buAutoNum type="arabicPeriod"/>
              <a:defRPr/>
            </a:pPr>
            <a:r>
              <a:rPr lang="en-US" sz="2400" dirty="0" smtClean="0">
                <a:solidFill>
                  <a:schemeClr val="tx1"/>
                </a:solidFill>
              </a:rPr>
              <a:t>Find the necessary </a:t>
            </a:r>
            <a:r>
              <a:rPr lang="en-US" sz="2400" i="1" dirty="0" smtClean="0">
                <a:solidFill>
                  <a:schemeClr val="tx1"/>
                </a:solidFill>
              </a:rPr>
              <a:t>z</a:t>
            </a:r>
            <a:r>
              <a:rPr lang="en-US" sz="2400" dirty="0" smtClean="0">
                <a:solidFill>
                  <a:schemeClr val="tx1"/>
                </a:solidFill>
              </a:rPr>
              <a:t>-score</a:t>
            </a:r>
          </a:p>
          <a:p>
            <a:pPr>
              <a:buFont typeface="Arial" panose="020B0604020202020204" pitchFamily="34" charset="0"/>
              <a:buNone/>
              <a:defRPr/>
            </a:pPr>
            <a:r>
              <a:rPr lang="en-US" sz="2400" dirty="0" smtClean="0">
                <a:solidFill>
                  <a:schemeClr val="tx1"/>
                </a:solidFill>
              </a:rPr>
              <a:t>What </a:t>
            </a:r>
            <a:r>
              <a:rPr lang="en-US" sz="2400" i="1" dirty="0" smtClean="0">
                <a:solidFill>
                  <a:schemeClr val="tx1"/>
                </a:solidFill>
              </a:rPr>
              <a:t>z</a:t>
            </a:r>
            <a:r>
              <a:rPr lang="en-US" sz="2400" dirty="0" smtClean="0">
                <a:solidFill>
                  <a:schemeClr val="tx1"/>
                </a:solidFill>
              </a:rPr>
              <a:t> value is </a:t>
            </a:r>
            <a:r>
              <a:rPr lang="en-US" sz="2400" dirty="0">
                <a:solidFill>
                  <a:schemeClr val="tx1"/>
                </a:solidFill>
              </a:rPr>
              <a:t>needed to include </a:t>
            </a:r>
            <a:r>
              <a:rPr lang="en-US" sz="2400" dirty="0" smtClean="0">
                <a:solidFill>
                  <a:schemeClr val="tx1"/>
                </a:solidFill>
              </a:rPr>
              <a:t>95% </a:t>
            </a:r>
            <a:r>
              <a:rPr lang="en-US" sz="2400" dirty="0">
                <a:solidFill>
                  <a:schemeClr val="tx1"/>
                </a:solidFill>
              </a:rPr>
              <a:t>of the area under the </a:t>
            </a:r>
            <a:r>
              <a:rPr lang="en-US" sz="2400" dirty="0" smtClean="0">
                <a:solidFill>
                  <a:schemeClr val="tx1"/>
                </a:solidFill>
              </a:rPr>
              <a:t>curve?</a:t>
            </a:r>
          </a:p>
          <a:p>
            <a:pPr>
              <a:buFont typeface="Arial" panose="020B0604020202020204" pitchFamily="34" charset="0"/>
              <a:buNone/>
              <a:defRPr/>
            </a:pPr>
            <a:r>
              <a:rPr lang="en-US" sz="2400" dirty="0" smtClean="0">
                <a:solidFill>
                  <a:schemeClr val="tx1"/>
                </a:solidFill>
              </a:rPr>
              <a:t>Look in the body of the table for 0.9500  (next slide)</a:t>
            </a:r>
          </a:p>
          <a:p>
            <a:pPr>
              <a:buFontTx/>
              <a:buNone/>
              <a:defRPr/>
            </a:pPr>
            <a:endParaRPr lang="en-US" sz="2400" dirty="0" smtClean="0">
              <a:solidFill>
                <a:schemeClr val="tx1"/>
              </a:solidFill>
            </a:endParaRPr>
          </a:p>
        </p:txBody>
      </p:sp>
      <p:sp>
        <p:nvSpPr>
          <p:cNvPr id="6" name="Freeform 5"/>
          <p:cNvSpPr/>
          <p:nvPr/>
        </p:nvSpPr>
        <p:spPr>
          <a:xfrm>
            <a:off x="9743018" y="5646739"/>
            <a:ext cx="679449" cy="225425"/>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697228"/>
              <a:gd name="connsiteY0" fmla="*/ 195652 h 358695"/>
              <a:gd name="connsiteX1" fmla="*/ 16786 w 697228"/>
              <a:gd name="connsiteY1" fmla="*/ 355195 h 358695"/>
              <a:gd name="connsiteX2" fmla="*/ 92986 w 697228"/>
              <a:gd name="connsiteY2" fmla="*/ 355196 h 358695"/>
              <a:gd name="connsiteX3" fmla="*/ 393023 w 697228"/>
              <a:gd name="connsiteY3" fmla="*/ 352814 h 358695"/>
              <a:gd name="connsiteX4" fmla="*/ 483511 w 697228"/>
              <a:gd name="connsiteY4" fmla="*/ 355196 h 358695"/>
              <a:gd name="connsiteX5" fmla="*/ 547804 w 697228"/>
              <a:gd name="connsiteY5" fmla="*/ 355196 h 358695"/>
              <a:gd name="connsiteX6" fmla="*/ 685917 w 697228"/>
              <a:gd name="connsiteY6" fmla="*/ 352814 h 358695"/>
              <a:gd name="connsiteX7" fmla="*/ 693062 w 697228"/>
              <a:gd name="connsiteY7" fmla="*/ 274233 h 358695"/>
              <a:gd name="connsiteX8" fmla="*/ 657342 w 697228"/>
              <a:gd name="connsiteY8" fmla="*/ 259945 h 358695"/>
              <a:gd name="connsiteX9" fmla="*/ 562092 w 697228"/>
              <a:gd name="connsiteY9" fmla="*/ 250421 h 358695"/>
              <a:gd name="connsiteX10" fmla="*/ 462079 w 697228"/>
              <a:gd name="connsiteY10" fmla="*/ 240895 h 358695"/>
              <a:gd name="connsiteX11" fmla="*/ 376355 w 697228"/>
              <a:gd name="connsiteY11" fmla="*/ 219464 h 358695"/>
              <a:gd name="connsiteX12" fmla="*/ 295392 w 697228"/>
              <a:gd name="connsiteY12" fmla="*/ 198033 h 358695"/>
              <a:gd name="connsiteX13" fmla="*/ 238241 w 697228"/>
              <a:gd name="connsiteY13" fmla="*/ 164696 h 358695"/>
              <a:gd name="connsiteX14" fmla="*/ 192933 w 697228"/>
              <a:gd name="connsiteY14" fmla="*/ 148016 h 358695"/>
              <a:gd name="connsiteX15" fmla="*/ 90604 w 697228"/>
              <a:gd name="connsiteY15" fmla="*/ 67065 h 358695"/>
              <a:gd name="connsiteX16" fmla="*/ 7261 w 697228"/>
              <a:gd name="connsiteY16" fmla="*/ 390 h 358695"/>
              <a:gd name="connsiteX17" fmla="*/ 7261 w 697228"/>
              <a:gd name="connsiteY17" fmla="*/ 98021 h 358695"/>
              <a:gd name="connsiteX18" fmla="*/ 7261 w 697228"/>
              <a:gd name="connsiteY18" fmla="*/ 195652 h 358695"/>
              <a:gd name="connsiteX0" fmla="*/ 13407 w 703374"/>
              <a:gd name="connsiteY0" fmla="*/ 195900 h 358943"/>
              <a:gd name="connsiteX1" fmla="*/ 22932 w 703374"/>
              <a:gd name="connsiteY1" fmla="*/ 355443 h 358943"/>
              <a:gd name="connsiteX2" fmla="*/ 99132 w 703374"/>
              <a:gd name="connsiteY2" fmla="*/ 355444 h 358943"/>
              <a:gd name="connsiteX3" fmla="*/ 399169 w 703374"/>
              <a:gd name="connsiteY3" fmla="*/ 353062 h 358943"/>
              <a:gd name="connsiteX4" fmla="*/ 489657 w 703374"/>
              <a:gd name="connsiteY4" fmla="*/ 355444 h 358943"/>
              <a:gd name="connsiteX5" fmla="*/ 553950 w 703374"/>
              <a:gd name="connsiteY5" fmla="*/ 355444 h 358943"/>
              <a:gd name="connsiteX6" fmla="*/ 692063 w 703374"/>
              <a:gd name="connsiteY6" fmla="*/ 353062 h 358943"/>
              <a:gd name="connsiteX7" fmla="*/ 699208 w 703374"/>
              <a:gd name="connsiteY7" fmla="*/ 274481 h 358943"/>
              <a:gd name="connsiteX8" fmla="*/ 663488 w 703374"/>
              <a:gd name="connsiteY8" fmla="*/ 260193 h 358943"/>
              <a:gd name="connsiteX9" fmla="*/ 568238 w 703374"/>
              <a:gd name="connsiteY9" fmla="*/ 250669 h 358943"/>
              <a:gd name="connsiteX10" fmla="*/ 468225 w 703374"/>
              <a:gd name="connsiteY10" fmla="*/ 241143 h 358943"/>
              <a:gd name="connsiteX11" fmla="*/ 382501 w 703374"/>
              <a:gd name="connsiteY11" fmla="*/ 219712 h 358943"/>
              <a:gd name="connsiteX12" fmla="*/ 301538 w 703374"/>
              <a:gd name="connsiteY12" fmla="*/ 198281 h 358943"/>
              <a:gd name="connsiteX13" fmla="*/ 244387 w 703374"/>
              <a:gd name="connsiteY13" fmla="*/ 164944 h 358943"/>
              <a:gd name="connsiteX14" fmla="*/ 199079 w 703374"/>
              <a:gd name="connsiteY14" fmla="*/ 148264 h 358943"/>
              <a:gd name="connsiteX15" fmla="*/ 13407 w 703374"/>
              <a:gd name="connsiteY15" fmla="*/ 638 h 358943"/>
              <a:gd name="connsiteX16" fmla="*/ 13407 w 703374"/>
              <a:gd name="connsiteY16" fmla="*/ 98269 h 358943"/>
              <a:gd name="connsiteX17" fmla="*/ 13407 w 703374"/>
              <a:gd name="connsiteY17" fmla="*/ 195900 h 358943"/>
              <a:gd name="connsiteX0" fmla="*/ 13492 w 703459"/>
              <a:gd name="connsiteY0" fmla="*/ 98533 h 261576"/>
              <a:gd name="connsiteX1" fmla="*/ 23017 w 703459"/>
              <a:gd name="connsiteY1" fmla="*/ 258076 h 261576"/>
              <a:gd name="connsiteX2" fmla="*/ 99217 w 703459"/>
              <a:gd name="connsiteY2" fmla="*/ 258077 h 261576"/>
              <a:gd name="connsiteX3" fmla="*/ 399254 w 703459"/>
              <a:gd name="connsiteY3" fmla="*/ 255695 h 261576"/>
              <a:gd name="connsiteX4" fmla="*/ 489742 w 703459"/>
              <a:gd name="connsiteY4" fmla="*/ 258077 h 261576"/>
              <a:gd name="connsiteX5" fmla="*/ 554035 w 703459"/>
              <a:gd name="connsiteY5" fmla="*/ 258077 h 261576"/>
              <a:gd name="connsiteX6" fmla="*/ 692148 w 703459"/>
              <a:gd name="connsiteY6" fmla="*/ 255695 h 261576"/>
              <a:gd name="connsiteX7" fmla="*/ 699293 w 703459"/>
              <a:gd name="connsiteY7" fmla="*/ 177114 h 261576"/>
              <a:gd name="connsiteX8" fmla="*/ 663573 w 703459"/>
              <a:gd name="connsiteY8" fmla="*/ 162826 h 261576"/>
              <a:gd name="connsiteX9" fmla="*/ 568323 w 703459"/>
              <a:gd name="connsiteY9" fmla="*/ 153302 h 261576"/>
              <a:gd name="connsiteX10" fmla="*/ 468310 w 703459"/>
              <a:gd name="connsiteY10" fmla="*/ 143776 h 261576"/>
              <a:gd name="connsiteX11" fmla="*/ 382586 w 703459"/>
              <a:gd name="connsiteY11" fmla="*/ 122345 h 261576"/>
              <a:gd name="connsiteX12" fmla="*/ 301623 w 703459"/>
              <a:gd name="connsiteY12" fmla="*/ 100914 h 261576"/>
              <a:gd name="connsiteX13" fmla="*/ 244472 w 703459"/>
              <a:gd name="connsiteY13" fmla="*/ 67577 h 261576"/>
              <a:gd name="connsiteX14" fmla="*/ 199164 w 703459"/>
              <a:gd name="connsiteY14" fmla="*/ 50897 h 261576"/>
              <a:gd name="connsiteX15" fmla="*/ 13492 w 703459"/>
              <a:gd name="connsiteY15" fmla="*/ 902 h 261576"/>
              <a:gd name="connsiteX16" fmla="*/ 13492 w 703459"/>
              <a:gd name="connsiteY16" fmla="*/ 98533 h 261576"/>
              <a:gd name="connsiteX0" fmla="*/ 7262 w 697229"/>
              <a:gd name="connsiteY0" fmla="*/ 47636 h 210679"/>
              <a:gd name="connsiteX1" fmla="*/ 16787 w 697229"/>
              <a:gd name="connsiteY1" fmla="*/ 207179 h 210679"/>
              <a:gd name="connsiteX2" fmla="*/ 92987 w 697229"/>
              <a:gd name="connsiteY2" fmla="*/ 207180 h 210679"/>
              <a:gd name="connsiteX3" fmla="*/ 393024 w 697229"/>
              <a:gd name="connsiteY3" fmla="*/ 204798 h 210679"/>
              <a:gd name="connsiteX4" fmla="*/ 483512 w 697229"/>
              <a:gd name="connsiteY4" fmla="*/ 207180 h 210679"/>
              <a:gd name="connsiteX5" fmla="*/ 547805 w 697229"/>
              <a:gd name="connsiteY5" fmla="*/ 207180 h 210679"/>
              <a:gd name="connsiteX6" fmla="*/ 685918 w 697229"/>
              <a:gd name="connsiteY6" fmla="*/ 204798 h 210679"/>
              <a:gd name="connsiteX7" fmla="*/ 693063 w 697229"/>
              <a:gd name="connsiteY7" fmla="*/ 126217 h 210679"/>
              <a:gd name="connsiteX8" fmla="*/ 657343 w 697229"/>
              <a:gd name="connsiteY8" fmla="*/ 111929 h 210679"/>
              <a:gd name="connsiteX9" fmla="*/ 562093 w 697229"/>
              <a:gd name="connsiteY9" fmla="*/ 102405 h 210679"/>
              <a:gd name="connsiteX10" fmla="*/ 462080 w 697229"/>
              <a:gd name="connsiteY10" fmla="*/ 92879 h 210679"/>
              <a:gd name="connsiteX11" fmla="*/ 376356 w 697229"/>
              <a:gd name="connsiteY11" fmla="*/ 71448 h 210679"/>
              <a:gd name="connsiteX12" fmla="*/ 295393 w 697229"/>
              <a:gd name="connsiteY12" fmla="*/ 50017 h 210679"/>
              <a:gd name="connsiteX13" fmla="*/ 238242 w 697229"/>
              <a:gd name="connsiteY13" fmla="*/ 16680 h 210679"/>
              <a:gd name="connsiteX14" fmla="*/ 192934 w 697229"/>
              <a:gd name="connsiteY14" fmla="*/ 0 h 210679"/>
              <a:gd name="connsiteX15" fmla="*/ 7262 w 697229"/>
              <a:gd name="connsiteY15" fmla="*/ 47636 h 210679"/>
              <a:gd name="connsiteX0" fmla="*/ 180677 w 684972"/>
              <a:gd name="connsiteY0" fmla="*/ 0 h 222614"/>
              <a:gd name="connsiteX1" fmla="*/ 4530 w 684972"/>
              <a:gd name="connsiteY1" fmla="*/ 207179 h 222614"/>
              <a:gd name="connsiteX2" fmla="*/ 80730 w 684972"/>
              <a:gd name="connsiteY2" fmla="*/ 207180 h 222614"/>
              <a:gd name="connsiteX3" fmla="*/ 380767 w 684972"/>
              <a:gd name="connsiteY3" fmla="*/ 204798 h 222614"/>
              <a:gd name="connsiteX4" fmla="*/ 471255 w 684972"/>
              <a:gd name="connsiteY4" fmla="*/ 207180 h 222614"/>
              <a:gd name="connsiteX5" fmla="*/ 535548 w 684972"/>
              <a:gd name="connsiteY5" fmla="*/ 207180 h 222614"/>
              <a:gd name="connsiteX6" fmla="*/ 673661 w 684972"/>
              <a:gd name="connsiteY6" fmla="*/ 204798 h 222614"/>
              <a:gd name="connsiteX7" fmla="*/ 680806 w 684972"/>
              <a:gd name="connsiteY7" fmla="*/ 126217 h 222614"/>
              <a:gd name="connsiteX8" fmla="*/ 645086 w 684972"/>
              <a:gd name="connsiteY8" fmla="*/ 111929 h 222614"/>
              <a:gd name="connsiteX9" fmla="*/ 549836 w 684972"/>
              <a:gd name="connsiteY9" fmla="*/ 102405 h 222614"/>
              <a:gd name="connsiteX10" fmla="*/ 449823 w 684972"/>
              <a:gd name="connsiteY10" fmla="*/ 92879 h 222614"/>
              <a:gd name="connsiteX11" fmla="*/ 364099 w 684972"/>
              <a:gd name="connsiteY11" fmla="*/ 71448 h 222614"/>
              <a:gd name="connsiteX12" fmla="*/ 283136 w 684972"/>
              <a:gd name="connsiteY12" fmla="*/ 50017 h 222614"/>
              <a:gd name="connsiteX13" fmla="*/ 225985 w 684972"/>
              <a:gd name="connsiteY13" fmla="*/ 16680 h 222614"/>
              <a:gd name="connsiteX14" fmla="*/ 180677 w 684972"/>
              <a:gd name="connsiteY14" fmla="*/ 0 h 222614"/>
              <a:gd name="connsiteX0" fmla="*/ 106231 w 610526"/>
              <a:gd name="connsiteY0" fmla="*/ 0 h 210679"/>
              <a:gd name="connsiteX1" fmla="*/ 6284 w 610526"/>
              <a:gd name="connsiteY1" fmla="*/ 207180 h 210679"/>
              <a:gd name="connsiteX2" fmla="*/ 306321 w 610526"/>
              <a:gd name="connsiteY2" fmla="*/ 204798 h 210679"/>
              <a:gd name="connsiteX3" fmla="*/ 396809 w 610526"/>
              <a:gd name="connsiteY3" fmla="*/ 207180 h 210679"/>
              <a:gd name="connsiteX4" fmla="*/ 461102 w 610526"/>
              <a:gd name="connsiteY4" fmla="*/ 207180 h 210679"/>
              <a:gd name="connsiteX5" fmla="*/ 599215 w 610526"/>
              <a:gd name="connsiteY5" fmla="*/ 204798 h 210679"/>
              <a:gd name="connsiteX6" fmla="*/ 606360 w 610526"/>
              <a:gd name="connsiteY6" fmla="*/ 126217 h 210679"/>
              <a:gd name="connsiteX7" fmla="*/ 570640 w 610526"/>
              <a:gd name="connsiteY7" fmla="*/ 111929 h 210679"/>
              <a:gd name="connsiteX8" fmla="*/ 475390 w 610526"/>
              <a:gd name="connsiteY8" fmla="*/ 102405 h 210679"/>
              <a:gd name="connsiteX9" fmla="*/ 375377 w 610526"/>
              <a:gd name="connsiteY9" fmla="*/ 92879 h 210679"/>
              <a:gd name="connsiteX10" fmla="*/ 289653 w 610526"/>
              <a:gd name="connsiteY10" fmla="*/ 71448 h 210679"/>
              <a:gd name="connsiteX11" fmla="*/ 208690 w 610526"/>
              <a:gd name="connsiteY11" fmla="*/ 50017 h 210679"/>
              <a:gd name="connsiteX12" fmla="*/ 151539 w 610526"/>
              <a:gd name="connsiteY12" fmla="*/ 16680 h 210679"/>
              <a:gd name="connsiteX13" fmla="*/ 106231 w 610526"/>
              <a:gd name="connsiteY13" fmla="*/ 0 h 210679"/>
              <a:gd name="connsiteX0" fmla="*/ 4913 w 509208"/>
              <a:gd name="connsiteY0" fmla="*/ 12393 h 224335"/>
              <a:gd name="connsiteX1" fmla="*/ 23812 w 509208"/>
              <a:gd name="connsiteY1" fmla="*/ 224335 h 224335"/>
              <a:gd name="connsiteX2" fmla="*/ 205003 w 509208"/>
              <a:gd name="connsiteY2" fmla="*/ 217191 h 224335"/>
              <a:gd name="connsiteX3" fmla="*/ 295491 w 509208"/>
              <a:gd name="connsiteY3" fmla="*/ 219573 h 224335"/>
              <a:gd name="connsiteX4" fmla="*/ 359784 w 509208"/>
              <a:gd name="connsiteY4" fmla="*/ 219573 h 224335"/>
              <a:gd name="connsiteX5" fmla="*/ 497897 w 509208"/>
              <a:gd name="connsiteY5" fmla="*/ 217191 h 224335"/>
              <a:gd name="connsiteX6" fmla="*/ 505042 w 509208"/>
              <a:gd name="connsiteY6" fmla="*/ 138610 h 224335"/>
              <a:gd name="connsiteX7" fmla="*/ 469322 w 509208"/>
              <a:gd name="connsiteY7" fmla="*/ 124322 h 224335"/>
              <a:gd name="connsiteX8" fmla="*/ 374072 w 509208"/>
              <a:gd name="connsiteY8" fmla="*/ 114798 h 224335"/>
              <a:gd name="connsiteX9" fmla="*/ 274059 w 509208"/>
              <a:gd name="connsiteY9" fmla="*/ 105272 h 224335"/>
              <a:gd name="connsiteX10" fmla="*/ 188335 w 509208"/>
              <a:gd name="connsiteY10" fmla="*/ 83841 h 224335"/>
              <a:gd name="connsiteX11" fmla="*/ 107372 w 509208"/>
              <a:gd name="connsiteY11" fmla="*/ 62410 h 224335"/>
              <a:gd name="connsiteX12" fmla="*/ 50221 w 509208"/>
              <a:gd name="connsiteY12" fmla="*/ 29073 h 224335"/>
              <a:gd name="connsiteX13" fmla="*/ 4913 w 509208"/>
              <a:gd name="connsiteY13" fmla="*/ 12393 h 22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208" h="224335">
                <a:moveTo>
                  <a:pt x="4913" y="12393"/>
                </a:moveTo>
                <a:cubicBezTo>
                  <a:pt x="512" y="44937"/>
                  <a:pt x="-9536" y="190202"/>
                  <a:pt x="23812" y="224335"/>
                </a:cubicBezTo>
                <a:lnTo>
                  <a:pt x="205003" y="217191"/>
                </a:lnTo>
                <a:cubicBezTo>
                  <a:pt x="267709" y="215604"/>
                  <a:pt x="270488" y="220367"/>
                  <a:pt x="295491" y="219573"/>
                </a:cubicBezTo>
                <a:cubicBezTo>
                  <a:pt x="315335" y="217192"/>
                  <a:pt x="326050" y="219970"/>
                  <a:pt x="359784" y="219573"/>
                </a:cubicBezTo>
                <a:cubicBezTo>
                  <a:pt x="393518" y="219176"/>
                  <a:pt x="473687" y="229097"/>
                  <a:pt x="497897" y="217191"/>
                </a:cubicBezTo>
                <a:cubicBezTo>
                  <a:pt x="518137" y="218779"/>
                  <a:pt x="505041" y="206475"/>
                  <a:pt x="505042" y="138610"/>
                </a:cubicBezTo>
                <a:cubicBezTo>
                  <a:pt x="505042" y="122416"/>
                  <a:pt x="491150" y="128291"/>
                  <a:pt x="469322" y="124322"/>
                </a:cubicBezTo>
                <a:cubicBezTo>
                  <a:pt x="447494" y="120353"/>
                  <a:pt x="382009" y="115592"/>
                  <a:pt x="374072" y="114798"/>
                </a:cubicBezTo>
                <a:cubicBezTo>
                  <a:pt x="340734" y="111623"/>
                  <a:pt x="305015" y="110431"/>
                  <a:pt x="274059" y="105272"/>
                </a:cubicBezTo>
                <a:cubicBezTo>
                  <a:pt x="243103" y="100113"/>
                  <a:pt x="216116" y="90985"/>
                  <a:pt x="188335" y="83841"/>
                </a:cubicBezTo>
                <a:cubicBezTo>
                  <a:pt x="160554" y="76697"/>
                  <a:pt x="136741" y="74713"/>
                  <a:pt x="107372" y="62410"/>
                </a:cubicBezTo>
                <a:cubicBezTo>
                  <a:pt x="78003" y="50107"/>
                  <a:pt x="67298" y="37409"/>
                  <a:pt x="50221" y="29073"/>
                </a:cubicBezTo>
                <a:cubicBezTo>
                  <a:pt x="33145" y="20737"/>
                  <a:pt x="9314" y="-20151"/>
                  <a:pt x="4913" y="12393"/>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6629" name="Freeform 3"/>
          <p:cNvSpPr>
            <a:spLocks/>
          </p:cNvSpPr>
          <p:nvPr/>
        </p:nvSpPr>
        <p:spPr bwMode="auto">
          <a:xfrm>
            <a:off x="6663267" y="4654551"/>
            <a:ext cx="3098800" cy="1217613"/>
          </a:xfrm>
          <a:custGeom>
            <a:avLst/>
            <a:gdLst>
              <a:gd name="T0" fmla="*/ 2147483647 w 31413"/>
              <a:gd name="T1" fmla="*/ 2147483647 h 10157"/>
              <a:gd name="T2" fmla="*/ 2147483647 w 31413"/>
              <a:gd name="T3" fmla="*/ 2147483647 h 10157"/>
              <a:gd name="T4" fmla="*/ 2147483647 w 31413"/>
              <a:gd name="T5" fmla="*/ 597805786 h 10157"/>
              <a:gd name="T6" fmla="*/ 2147483647 w 31413"/>
              <a:gd name="T7" fmla="*/ 17230836 h 10157"/>
              <a:gd name="T8" fmla="*/ 2147483647 w 31413"/>
              <a:gd name="T9" fmla="*/ 826937367 h 10157"/>
              <a:gd name="T10" fmla="*/ 2147483647 w 31413"/>
              <a:gd name="T11" fmla="*/ 2147483647 h 10157"/>
              <a:gd name="T12" fmla="*/ 2147483647 w 31413"/>
              <a:gd name="T13" fmla="*/ 2147483647 h 10157"/>
              <a:gd name="T14" fmla="*/ 2147483647 w 31413"/>
              <a:gd name="T15" fmla="*/ 2147483647 h 10157"/>
              <a:gd name="T16" fmla="*/ 2147483647 w 31413"/>
              <a:gd name="T17" fmla="*/ 2147483647 h 10157"/>
              <a:gd name="T18" fmla="*/ 2147483647 w 31413"/>
              <a:gd name="T19" fmla="*/ 2147483647 h 10157"/>
              <a:gd name="T20" fmla="*/ 2147483647 w 31413"/>
              <a:gd name="T21" fmla="*/ 2147483647 h 10157"/>
              <a:gd name="T22" fmla="*/ 2147483647 w 31413"/>
              <a:gd name="T23" fmla="*/ 2147483647 h 10157"/>
              <a:gd name="T24" fmla="*/ 2147483647 w 31413"/>
              <a:gd name="T25" fmla="*/ 2147483647 h 10157"/>
              <a:gd name="T26" fmla="*/ 2147483647 w 31413"/>
              <a:gd name="T27" fmla="*/ 2147483647 h 10157"/>
              <a:gd name="T28" fmla="*/ 2147483647 w 31413"/>
              <a:gd name="T29" fmla="*/ 2147483647 h 10157"/>
              <a:gd name="T30" fmla="*/ 2147483647 w 31413"/>
              <a:gd name="T31" fmla="*/ 2147483647 h 10157"/>
              <a:gd name="T32" fmla="*/ 2147483647 w 31413"/>
              <a:gd name="T33" fmla="*/ 2147483647 h 10157"/>
              <a:gd name="T34" fmla="*/ 2147483647 w 31413"/>
              <a:gd name="T35" fmla="*/ 2147483647 h 10157"/>
              <a:gd name="T36" fmla="*/ 2025347 w 31413"/>
              <a:gd name="T37" fmla="*/ 2147483647 h 10157"/>
              <a:gd name="T38" fmla="*/ 2430343 w 31413"/>
              <a:gd name="T39" fmla="*/ 2147483647 h 10157"/>
              <a:gd name="T40" fmla="*/ 637065456 w 31413"/>
              <a:gd name="T41" fmla="*/ 2147483647 h 10157"/>
              <a:gd name="T42" fmla="*/ 1880017560 w 31413"/>
              <a:gd name="T43" fmla="*/ 2147483647 h 10157"/>
              <a:gd name="T44" fmla="*/ 2147483647 w 31413"/>
              <a:gd name="T45" fmla="*/ 2147483647 h 10157"/>
              <a:gd name="T46" fmla="*/ 2147483647 w 31413"/>
              <a:gd name="T47" fmla="*/ 2147483647 h 101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1413" h="10157">
                <a:moveTo>
                  <a:pt x="10746" y="5862"/>
                </a:moveTo>
                <a:cubicBezTo>
                  <a:pt x="10683" y="5636"/>
                  <a:pt x="13953" y="2821"/>
                  <a:pt x="15092" y="1902"/>
                </a:cubicBezTo>
                <a:cubicBezTo>
                  <a:pt x="16231" y="983"/>
                  <a:pt x="17411" y="321"/>
                  <a:pt x="17581" y="347"/>
                </a:cubicBezTo>
                <a:cubicBezTo>
                  <a:pt x="17967" y="373"/>
                  <a:pt x="18782" y="-68"/>
                  <a:pt x="19147" y="10"/>
                </a:cubicBezTo>
                <a:cubicBezTo>
                  <a:pt x="19469" y="75"/>
                  <a:pt x="20177" y="348"/>
                  <a:pt x="20435" y="480"/>
                </a:cubicBezTo>
                <a:cubicBezTo>
                  <a:pt x="21036" y="757"/>
                  <a:pt x="21357" y="1074"/>
                  <a:pt x="21981" y="1314"/>
                </a:cubicBezTo>
                <a:cubicBezTo>
                  <a:pt x="22258" y="1817"/>
                  <a:pt x="23010" y="2281"/>
                  <a:pt x="23654" y="2664"/>
                </a:cubicBezTo>
                <a:cubicBezTo>
                  <a:pt x="23956" y="3194"/>
                  <a:pt x="24233" y="3168"/>
                  <a:pt x="24748" y="3617"/>
                </a:cubicBezTo>
                <a:cubicBezTo>
                  <a:pt x="24921" y="3776"/>
                  <a:pt x="25156" y="3961"/>
                  <a:pt x="25414" y="4054"/>
                </a:cubicBezTo>
                <a:cubicBezTo>
                  <a:pt x="25543" y="4107"/>
                  <a:pt x="25672" y="4412"/>
                  <a:pt x="25672" y="4412"/>
                </a:cubicBezTo>
                <a:cubicBezTo>
                  <a:pt x="25865" y="4755"/>
                  <a:pt x="26121" y="4782"/>
                  <a:pt x="26422" y="5087"/>
                </a:cubicBezTo>
                <a:cubicBezTo>
                  <a:pt x="26680" y="5324"/>
                  <a:pt x="27001" y="5835"/>
                  <a:pt x="27324" y="6073"/>
                </a:cubicBezTo>
                <a:cubicBezTo>
                  <a:pt x="27732" y="6391"/>
                  <a:pt x="30852" y="8113"/>
                  <a:pt x="31367" y="8325"/>
                </a:cubicBezTo>
                <a:cubicBezTo>
                  <a:pt x="31480" y="11259"/>
                  <a:pt x="31350" y="6991"/>
                  <a:pt x="31378" y="10059"/>
                </a:cubicBezTo>
                <a:lnTo>
                  <a:pt x="24233" y="10116"/>
                </a:lnTo>
                <a:lnTo>
                  <a:pt x="19223" y="10157"/>
                </a:lnTo>
                <a:cubicBezTo>
                  <a:pt x="18665" y="10100"/>
                  <a:pt x="17566" y="10060"/>
                  <a:pt x="16702" y="10052"/>
                </a:cubicBezTo>
                <a:cubicBezTo>
                  <a:pt x="15838" y="10045"/>
                  <a:pt x="19170" y="10124"/>
                  <a:pt x="14041" y="10112"/>
                </a:cubicBezTo>
                <a:lnTo>
                  <a:pt x="5" y="10077"/>
                </a:lnTo>
                <a:cubicBezTo>
                  <a:pt x="95" y="9449"/>
                  <a:pt x="-30" y="10148"/>
                  <a:pt x="6" y="9481"/>
                </a:cubicBezTo>
                <a:cubicBezTo>
                  <a:pt x="364" y="9529"/>
                  <a:pt x="913" y="9493"/>
                  <a:pt x="1573" y="9410"/>
                </a:cubicBezTo>
                <a:cubicBezTo>
                  <a:pt x="2475" y="9410"/>
                  <a:pt x="4302" y="9053"/>
                  <a:pt x="4642" y="8946"/>
                </a:cubicBezTo>
                <a:cubicBezTo>
                  <a:pt x="4982" y="8839"/>
                  <a:pt x="5845" y="8834"/>
                  <a:pt x="6830" y="8310"/>
                </a:cubicBezTo>
                <a:cubicBezTo>
                  <a:pt x="7044" y="8129"/>
                  <a:pt x="9798" y="6702"/>
                  <a:pt x="10746" y="5862"/>
                </a:cubicBezTo>
                <a:close/>
              </a:path>
            </a:pathLst>
          </a:custGeom>
          <a:solidFill>
            <a:srgbClr val="CCE9AD"/>
          </a:solidFill>
          <a:ln w="12700" cap="flat" cmpd="sng">
            <a:noFill/>
            <a:prstDash val="solid"/>
            <a:round/>
            <a:headEnd/>
            <a:tailEnd/>
          </a:ln>
        </p:spPr>
        <p:txBody>
          <a:bodyPr/>
          <a:lstStyle/>
          <a:p>
            <a:endParaRPr lang="en-US"/>
          </a:p>
        </p:txBody>
      </p:sp>
      <p:sp>
        <p:nvSpPr>
          <p:cNvPr id="26630" name="Rectangle 29"/>
          <p:cNvSpPr>
            <a:spLocks noChangeArrowheads="1"/>
          </p:cNvSpPr>
          <p:nvPr/>
        </p:nvSpPr>
        <p:spPr bwMode="auto">
          <a:xfrm>
            <a:off x="10727267" y="5865814"/>
            <a:ext cx="346248" cy="459100"/>
          </a:xfrm>
          <a:prstGeom prst="rect">
            <a:avLst/>
          </a:prstGeom>
          <a:noFill/>
          <a:ln w="12700">
            <a:noFill/>
            <a:miter lim="800000"/>
            <a:headEnd/>
            <a:tailEnd/>
          </a:ln>
          <a:effectLst/>
        </p:spPr>
        <p:txBody>
          <a:bodyPr wrap="none" lIns="90487" tIns="44450" rIns="90487" bIns="44450">
            <a:spAutoFit/>
          </a:bodyPr>
          <a:lstStyle/>
          <a:p>
            <a:r>
              <a:rPr lang="en-US" sz="2400" b="1" i="1">
                <a:solidFill>
                  <a:srgbClr val="339933"/>
                </a:solidFill>
              </a:rPr>
              <a:t>z</a:t>
            </a:r>
          </a:p>
        </p:txBody>
      </p:sp>
      <p:sp>
        <p:nvSpPr>
          <p:cNvPr id="26631" name="Rectangle 31"/>
          <p:cNvSpPr>
            <a:spLocks noChangeArrowheads="1"/>
          </p:cNvSpPr>
          <p:nvPr/>
        </p:nvSpPr>
        <p:spPr bwMode="auto">
          <a:xfrm>
            <a:off x="8360834" y="5862639"/>
            <a:ext cx="639233" cy="458787"/>
          </a:xfrm>
          <a:prstGeom prst="rect">
            <a:avLst/>
          </a:prstGeom>
          <a:noFill/>
          <a:ln w="12700">
            <a:noFill/>
            <a:miter lim="800000"/>
            <a:headEnd/>
            <a:tailEnd/>
          </a:ln>
          <a:effectLst/>
        </p:spPr>
        <p:txBody>
          <a:bodyPr lIns="90487" tIns="44450" rIns="90487" bIns="44450">
            <a:spAutoFit/>
          </a:bodyPr>
          <a:lstStyle/>
          <a:p>
            <a:pPr>
              <a:spcBef>
                <a:spcPct val="50000"/>
              </a:spcBef>
            </a:pPr>
            <a:r>
              <a:rPr lang="en-US" sz="2400" b="1">
                <a:solidFill>
                  <a:srgbClr val="339933"/>
                </a:solidFill>
              </a:rPr>
              <a:t>0</a:t>
            </a:r>
          </a:p>
        </p:txBody>
      </p:sp>
      <p:sp>
        <p:nvSpPr>
          <p:cNvPr id="26632" name="Rectangle 32"/>
          <p:cNvSpPr>
            <a:spLocks noChangeArrowheads="1"/>
          </p:cNvSpPr>
          <p:nvPr/>
        </p:nvSpPr>
        <p:spPr bwMode="auto">
          <a:xfrm>
            <a:off x="9529234" y="5862639"/>
            <a:ext cx="935567" cy="458787"/>
          </a:xfrm>
          <a:prstGeom prst="rect">
            <a:avLst/>
          </a:prstGeom>
          <a:noFill/>
          <a:ln w="12700">
            <a:noFill/>
            <a:miter lim="800000"/>
            <a:headEnd/>
            <a:tailEnd/>
          </a:ln>
          <a:effectLst/>
        </p:spPr>
        <p:txBody>
          <a:bodyPr lIns="90487" tIns="44450" rIns="90487" bIns="44450">
            <a:spAutoFit/>
          </a:bodyPr>
          <a:lstStyle/>
          <a:p>
            <a:pPr>
              <a:spcBef>
                <a:spcPct val="50000"/>
              </a:spcBef>
            </a:pPr>
            <a:r>
              <a:rPr lang="en-US" sz="2400" b="1">
                <a:solidFill>
                  <a:srgbClr val="339933"/>
                </a:solidFill>
              </a:rPr>
              <a:t>?</a:t>
            </a:r>
          </a:p>
        </p:txBody>
      </p:sp>
      <p:sp>
        <p:nvSpPr>
          <p:cNvPr id="26633" name="Text Box 37"/>
          <p:cNvSpPr txBox="1">
            <a:spLocks noChangeArrowheads="1"/>
          </p:cNvSpPr>
          <p:nvPr/>
        </p:nvSpPr>
        <p:spPr bwMode="auto">
          <a:xfrm>
            <a:off x="9812867" y="4897438"/>
            <a:ext cx="1320800" cy="368300"/>
          </a:xfrm>
          <a:prstGeom prst="rect">
            <a:avLst/>
          </a:prstGeom>
          <a:noFill/>
          <a:ln w="12700">
            <a:noFill/>
            <a:miter lim="800000"/>
            <a:headEnd/>
            <a:tailEnd/>
          </a:ln>
          <a:effectLst/>
        </p:spPr>
        <p:txBody>
          <a:bodyPr>
            <a:spAutoFit/>
          </a:bodyPr>
          <a:lstStyle/>
          <a:p>
            <a:pPr>
              <a:spcBef>
                <a:spcPct val="50000"/>
              </a:spcBef>
            </a:pPr>
            <a:r>
              <a:rPr lang="en-US" b="1"/>
              <a:t>0.0500</a:t>
            </a:r>
          </a:p>
        </p:txBody>
      </p:sp>
      <p:sp>
        <p:nvSpPr>
          <p:cNvPr id="26634" name="Freeform 42"/>
          <p:cNvSpPr>
            <a:spLocks/>
          </p:cNvSpPr>
          <p:nvPr/>
        </p:nvSpPr>
        <p:spPr bwMode="auto">
          <a:xfrm>
            <a:off x="6256867" y="5862639"/>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6635" name="Freeform 6"/>
          <p:cNvSpPr>
            <a:spLocks/>
          </p:cNvSpPr>
          <p:nvPr/>
        </p:nvSpPr>
        <p:spPr bwMode="auto">
          <a:xfrm>
            <a:off x="6663267" y="4638676"/>
            <a:ext cx="1869017"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6636" name="Line 36"/>
          <p:cNvSpPr>
            <a:spLocks noChangeShapeType="1"/>
          </p:cNvSpPr>
          <p:nvPr/>
        </p:nvSpPr>
        <p:spPr bwMode="auto">
          <a:xfrm>
            <a:off x="9751485" y="5638800"/>
            <a:ext cx="2116" cy="223838"/>
          </a:xfrm>
          <a:prstGeom prst="line">
            <a:avLst/>
          </a:prstGeom>
          <a:noFill/>
          <a:ln w="28575">
            <a:solidFill>
              <a:schemeClr val="tx1"/>
            </a:solidFill>
            <a:round/>
            <a:headEnd/>
            <a:tailEnd/>
          </a:ln>
          <a:effectLst/>
        </p:spPr>
        <p:txBody>
          <a:bodyPr/>
          <a:lstStyle/>
          <a:p>
            <a:endParaRPr lang="en-US"/>
          </a:p>
        </p:txBody>
      </p:sp>
      <p:sp>
        <p:nvSpPr>
          <p:cNvPr id="26637" name="Freeform 45"/>
          <p:cNvSpPr>
            <a:spLocks/>
          </p:cNvSpPr>
          <p:nvPr/>
        </p:nvSpPr>
        <p:spPr bwMode="auto">
          <a:xfrm>
            <a:off x="8547100" y="4640264"/>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6638" name="Line 38"/>
          <p:cNvSpPr>
            <a:spLocks noChangeShapeType="1"/>
          </p:cNvSpPr>
          <p:nvPr/>
        </p:nvSpPr>
        <p:spPr bwMode="auto">
          <a:xfrm flipH="1">
            <a:off x="10058400" y="5181600"/>
            <a:ext cx="203200" cy="533400"/>
          </a:xfrm>
          <a:prstGeom prst="line">
            <a:avLst/>
          </a:prstGeom>
          <a:noFill/>
          <a:ln w="12700">
            <a:solidFill>
              <a:schemeClr val="tx1"/>
            </a:solidFill>
            <a:round/>
            <a:headEnd/>
            <a:tailEnd type="triangle" w="med" len="med"/>
          </a:ln>
          <a:effectLst/>
        </p:spPr>
        <p:txBody>
          <a:bodyPr/>
          <a:lstStyle/>
          <a:p>
            <a:endParaRPr lang="en-US"/>
          </a:p>
        </p:txBody>
      </p:sp>
      <p:sp>
        <p:nvSpPr>
          <p:cNvPr id="26639" name="Line 35"/>
          <p:cNvSpPr>
            <a:spLocks noChangeShapeType="1"/>
          </p:cNvSpPr>
          <p:nvPr/>
        </p:nvSpPr>
        <p:spPr bwMode="auto">
          <a:xfrm>
            <a:off x="8530167" y="4654550"/>
            <a:ext cx="0" cy="1208088"/>
          </a:xfrm>
          <a:prstGeom prst="line">
            <a:avLst/>
          </a:prstGeom>
          <a:noFill/>
          <a:ln w="12700">
            <a:solidFill>
              <a:schemeClr val="tx1"/>
            </a:solidFill>
            <a:prstDash val="dash"/>
            <a:round/>
            <a:headEnd/>
            <a:tailEnd/>
          </a:ln>
          <a:effectLst/>
        </p:spPr>
        <p:txBody>
          <a:bodyPr/>
          <a:lstStyle/>
          <a:p>
            <a:endParaRPr lang="en-US"/>
          </a:p>
        </p:txBody>
      </p:sp>
      <p:sp>
        <p:nvSpPr>
          <p:cNvPr id="26640" name="Text Box 37"/>
          <p:cNvSpPr txBox="1">
            <a:spLocks noChangeArrowheads="1"/>
          </p:cNvSpPr>
          <p:nvPr/>
        </p:nvSpPr>
        <p:spPr bwMode="auto">
          <a:xfrm>
            <a:off x="7882467" y="5295900"/>
            <a:ext cx="1320800" cy="369888"/>
          </a:xfrm>
          <a:prstGeom prst="rect">
            <a:avLst/>
          </a:prstGeom>
          <a:noFill/>
          <a:ln w="12700">
            <a:noFill/>
            <a:miter lim="800000"/>
            <a:headEnd/>
            <a:tailEnd/>
          </a:ln>
          <a:effectLst/>
        </p:spPr>
        <p:txBody>
          <a:bodyPr>
            <a:spAutoFit/>
          </a:bodyPr>
          <a:lstStyle/>
          <a:p>
            <a:pPr>
              <a:spcBef>
                <a:spcPct val="50000"/>
              </a:spcBef>
            </a:pPr>
            <a:r>
              <a:rPr lang="en-US" b="1"/>
              <a:t>0.9500</a:t>
            </a:r>
          </a:p>
        </p:txBody>
      </p:sp>
      <p:sp>
        <p:nvSpPr>
          <p:cNvPr id="2" name="Rectangle 1"/>
          <p:cNvSpPr/>
          <p:nvPr/>
        </p:nvSpPr>
        <p:spPr>
          <a:xfrm>
            <a:off x="608189" y="2206802"/>
            <a:ext cx="84328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Oval 19"/>
          <p:cNvSpPr/>
          <p:nvPr/>
        </p:nvSpPr>
        <p:spPr>
          <a:xfrm>
            <a:off x="9436101" y="5862638"/>
            <a:ext cx="751417"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p:cNvPicPr>
            <a:picLocks noChangeAspect="1"/>
          </p:cNvPicPr>
          <p:nvPr/>
        </p:nvPicPr>
        <p:blipFill>
          <a:blip r:embed="rId2" cstate="print"/>
          <a:srcRect/>
          <a:stretch>
            <a:fillRect/>
          </a:stretch>
        </p:blipFill>
        <p:spPr bwMode="auto">
          <a:xfrm>
            <a:off x="609601" y="1041400"/>
            <a:ext cx="10934700" cy="4368800"/>
          </a:xfrm>
          <a:prstGeom prst="rect">
            <a:avLst/>
          </a:prstGeom>
          <a:noFill/>
          <a:ln w="9525">
            <a:noFill/>
            <a:miter lim="800000"/>
            <a:headEnd/>
            <a:tailEnd/>
          </a:ln>
        </p:spPr>
      </p:pic>
      <p:sp>
        <p:nvSpPr>
          <p:cNvPr id="27651" name="Title 1"/>
          <p:cNvSpPr>
            <a:spLocks noGrp="1"/>
          </p:cNvSpPr>
          <p:nvPr>
            <p:ph type="title"/>
          </p:nvPr>
        </p:nvSpPr>
        <p:spPr>
          <a:xfrm>
            <a:off x="304800" y="76200"/>
            <a:ext cx="11582400" cy="990600"/>
          </a:xfrm>
        </p:spPr>
        <p:txBody>
          <a:bodyPr/>
          <a:lstStyle/>
          <a:p>
            <a:pPr>
              <a:lnSpc>
                <a:spcPct val="80000"/>
              </a:lnSpc>
            </a:pPr>
            <a:r>
              <a:rPr lang="en-US" smtClean="0"/>
              <a:t>Using Normal Probability Tables</a:t>
            </a:r>
          </a:p>
        </p:txBody>
      </p:sp>
      <p:sp>
        <p:nvSpPr>
          <p:cNvPr id="7" name="Oval 6"/>
          <p:cNvSpPr/>
          <p:nvPr/>
        </p:nvSpPr>
        <p:spPr>
          <a:xfrm>
            <a:off x="5702300" y="4922838"/>
            <a:ext cx="1947333" cy="3048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Oval 7"/>
          <p:cNvSpPr/>
          <p:nvPr/>
        </p:nvSpPr>
        <p:spPr>
          <a:xfrm>
            <a:off x="5689601" y="1295400"/>
            <a:ext cx="1960033" cy="228600"/>
          </a:xfrm>
          <a:prstGeom prst="ellipse">
            <a:avLst/>
          </a:prstGeom>
          <a:noFill/>
          <a:ln w="1905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Oval 8"/>
          <p:cNvSpPr/>
          <p:nvPr/>
        </p:nvSpPr>
        <p:spPr>
          <a:xfrm>
            <a:off x="889000" y="4932364"/>
            <a:ext cx="609600" cy="295275"/>
          </a:xfrm>
          <a:prstGeom prst="ellipse">
            <a:avLst/>
          </a:prstGeom>
          <a:noFill/>
          <a:ln w="1905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 name="Rectangle 2"/>
          <p:cNvSpPr/>
          <p:nvPr/>
        </p:nvSpPr>
        <p:spPr>
          <a:xfrm>
            <a:off x="812800" y="5462588"/>
            <a:ext cx="11252200" cy="1200329"/>
          </a:xfrm>
          <a:prstGeom prst="rect">
            <a:avLst/>
          </a:prstGeom>
        </p:spPr>
        <p:txBody>
          <a:bodyPr>
            <a:spAutoFit/>
          </a:bodyPr>
          <a:lstStyle/>
          <a:p>
            <a:pPr>
              <a:defRPr/>
            </a:pPr>
            <a:r>
              <a:rPr lang="en-US" sz="2400" dirty="0">
                <a:latin typeface="+mn-lt"/>
                <a:cs typeface="Arial" panose="020B0604020202020204" pitchFamily="34" charset="0"/>
              </a:rPr>
              <a:t>The value</a:t>
            </a:r>
            <a:r>
              <a:rPr lang="en-US" sz="2400" dirty="0">
                <a:solidFill>
                  <a:srgbClr val="FF0000"/>
                </a:solidFill>
                <a:latin typeface="+mn-lt"/>
                <a:cs typeface="Arial" panose="020B0604020202020204" pitchFamily="34" charset="0"/>
              </a:rPr>
              <a:t> 0.9500 </a:t>
            </a:r>
            <a:r>
              <a:rPr lang="en-US" sz="2400" dirty="0">
                <a:latin typeface="+mn-lt"/>
                <a:cs typeface="Arial" panose="020B0604020202020204" pitchFamily="34" charset="0"/>
              </a:rPr>
              <a:t>would be found in the 1.6 row and between the 0.04 and 0.05 columns. This means our point of interest is halfway between these columns at 1.6 + 0.045, or </a:t>
            </a:r>
            <a:r>
              <a:rPr lang="en-US" sz="2400" i="1" dirty="0">
                <a:solidFill>
                  <a:srgbClr val="00B400"/>
                </a:solidFill>
                <a:latin typeface="+mn-lt"/>
                <a:cs typeface="Arial" panose="020B0604020202020204" pitchFamily="34" charset="0"/>
              </a:rPr>
              <a:t>z </a:t>
            </a:r>
            <a:r>
              <a:rPr lang="en-US" sz="2400" dirty="0">
                <a:solidFill>
                  <a:srgbClr val="00B400"/>
                </a:solidFill>
                <a:latin typeface="+mn-lt"/>
                <a:cs typeface="Arial" panose="020B0604020202020204" pitchFamily="34" charset="0"/>
              </a:rPr>
              <a:t>= 1.645</a:t>
            </a:r>
            <a:endParaRPr lang="en-US" sz="2400" dirty="0">
              <a:latin typeface="+mn-lt"/>
              <a:cs typeface="Arial" panose="020B0604020202020204" pitchFamily="34" charset="0"/>
            </a:endParaRPr>
          </a:p>
        </p:txBody>
      </p:sp>
      <p:cxnSp>
        <p:nvCxnSpPr>
          <p:cNvPr id="11" name="Straight Arrow Connector 10"/>
          <p:cNvCxnSpPr/>
          <p:nvPr/>
        </p:nvCxnSpPr>
        <p:spPr>
          <a:xfrm flipV="1">
            <a:off x="3352800" y="5105400"/>
            <a:ext cx="3352800" cy="45720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nvGraphicFramePr>
        <p:xfrm>
          <a:off x="558800" y="3949701"/>
          <a:ext cx="4572000" cy="1666875"/>
        </p:xfrm>
        <a:graphic>
          <a:graphicData uri="http://schemas.openxmlformats.org/presentationml/2006/ole">
            <p:oleObj spid="_x0000_s132098" name="Equation" r:id="rId3" imgW="1752600" imgH="850900" progId="">
              <p:embed/>
            </p:oleObj>
          </a:graphicData>
        </a:graphic>
      </p:graphicFrame>
      <p:sp>
        <p:nvSpPr>
          <p:cNvPr id="28675" name="Title 1"/>
          <p:cNvSpPr>
            <a:spLocks noGrp="1"/>
          </p:cNvSpPr>
          <p:nvPr>
            <p:ph type="title"/>
          </p:nvPr>
        </p:nvSpPr>
        <p:spPr>
          <a:xfrm>
            <a:off x="304800" y="76200"/>
            <a:ext cx="11582400" cy="990600"/>
          </a:xfrm>
        </p:spPr>
        <p:txBody>
          <a:bodyPr/>
          <a:lstStyle/>
          <a:p>
            <a:pPr>
              <a:lnSpc>
                <a:spcPct val="80000"/>
              </a:lnSpc>
            </a:pPr>
            <a:r>
              <a:rPr lang="en-US" smtClean="0"/>
              <a:t>Using Normal Probability Tables</a:t>
            </a:r>
          </a:p>
        </p:txBody>
      </p:sp>
      <p:sp>
        <p:nvSpPr>
          <p:cNvPr id="28676" name="Content Placeholder 2"/>
          <p:cNvSpPr>
            <a:spLocks noGrp="1"/>
          </p:cNvSpPr>
          <p:nvPr>
            <p:ph idx="1"/>
          </p:nvPr>
        </p:nvSpPr>
        <p:spPr>
          <a:xfrm>
            <a:off x="609600" y="1295400"/>
            <a:ext cx="10972800" cy="2514600"/>
          </a:xfrm>
        </p:spPr>
        <p:txBody>
          <a:bodyPr>
            <a:noAutofit/>
          </a:bodyPr>
          <a:lstStyle/>
          <a:p>
            <a:pPr>
              <a:buFontTx/>
              <a:buNone/>
            </a:pPr>
            <a:r>
              <a:rPr lang="en-US" sz="2400" b="1" dirty="0" smtClean="0">
                <a:solidFill>
                  <a:schemeClr val="tx1"/>
                </a:solidFill>
              </a:rPr>
              <a:t>Example:  Finding the </a:t>
            </a:r>
            <a:r>
              <a:rPr lang="en-US" sz="2400" b="1" i="1" dirty="0" smtClean="0">
                <a:solidFill>
                  <a:schemeClr val="tx1"/>
                </a:solidFill>
              </a:rPr>
              <a:t>z</a:t>
            </a:r>
            <a:r>
              <a:rPr lang="en-US" sz="2400" b="1" dirty="0" smtClean="0">
                <a:solidFill>
                  <a:schemeClr val="tx1"/>
                </a:solidFill>
              </a:rPr>
              <a:t> or </a:t>
            </a:r>
            <a:r>
              <a:rPr lang="en-US" sz="2400" b="1" i="1" dirty="0" smtClean="0">
                <a:solidFill>
                  <a:schemeClr val="tx1"/>
                </a:solidFill>
              </a:rPr>
              <a:t>x</a:t>
            </a:r>
            <a:r>
              <a:rPr lang="en-US" sz="2400" b="1" dirty="0" smtClean="0">
                <a:solidFill>
                  <a:schemeClr val="tx1"/>
                </a:solidFill>
              </a:rPr>
              <a:t> value </a:t>
            </a:r>
            <a:r>
              <a:rPr lang="en-US" sz="2400" dirty="0" smtClean="0">
                <a:solidFill>
                  <a:schemeClr val="tx1"/>
                </a:solidFill>
              </a:rPr>
              <a:t>(continued)</a:t>
            </a:r>
          </a:p>
          <a:p>
            <a:pPr>
              <a:buFontTx/>
              <a:buNone/>
            </a:pPr>
            <a:r>
              <a:rPr lang="en-US" sz="2400" dirty="0" smtClean="0">
                <a:solidFill>
                  <a:schemeClr val="tx1"/>
                </a:solidFill>
              </a:rPr>
              <a:t>        Suppose that </a:t>
            </a:r>
            <a:r>
              <a:rPr lang="el-GR" sz="2400" i="1" dirty="0" smtClean="0">
                <a:solidFill>
                  <a:schemeClr val="tx1"/>
                </a:solidFill>
              </a:rPr>
              <a:t>μ</a:t>
            </a:r>
            <a:r>
              <a:rPr lang="en-US" sz="2400" dirty="0" smtClean="0">
                <a:solidFill>
                  <a:schemeClr val="tx1"/>
                </a:solidFill>
              </a:rPr>
              <a:t> = 12 and </a:t>
            </a:r>
            <a:r>
              <a:rPr lang="el-GR" sz="2400" i="1" dirty="0" smtClean="0">
                <a:solidFill>
                  <a:schemeClr val="tx1"/>
                </a:solidFill>
              </a:rPr>
              <a:t>σ</a:t>
            </a:r>
            <a:r>
              <a:rPr lang="en-US" sz="2400" dirty="0" smtClean="0">
                <a:solidFill>
                  <a:schemeClr val="tx1"/>
                </a:solidFill>
              </a:rPr>
              <a:t> = 3 for a normal distribution  </a:t>
            </a:r>
          </a:p>
          <a:p>
            <a:pPr>
              <a:buFontTx/>
              <a:buNone/>
            </a:pPr>
            <a:r>
              <a:rPr lang="en-US" sz="2400" dirty="0" smtClean="0">
                <a:solidFill>
                  <a:schemeClr val="tx1"/>
                </a:solidFill>
              </a:rPr>
              <a:t>	Find the </a:t>
            </a:r>
            <a:r>
              <a:rPr lang="en-US" sz="2400" i="1" dirty="0" smtClean="0">
                <a:solidFill>
                  <a:schemeClr val="tx1"/>
                </a:solidFill>
              </a:rPr>
              <a:t>x</a:t>
            </a:r>
            <a:r>
              <a:rPr lang="en-US" sz="2400" dirty="0" smtClean="0">
                <a:solidFill>
                  <a:schemeClr val="tx1"/>
                </a:solidFill>
              </a:rPr>
              <a:t> value so that </a:t>
            </a:r>
            <a:r>
              <a:rPr lang="en-US" sz="2400" i="1" dirty="0" smtClean="0">
                <a:solidFill>
                  <a:schemeClr val="tx1"/>
                </a:solidFill>
              </a:rPr>
              <a:t>P</a:t>
            </a:r>
            <a:r>
              <a:rPr lang="en-US" sz="2400" dirty="0" smtClean="0">
                <a:solidFill>
                  <a:schemeClr val="tx1"/>
                </a:solidFill>
              </a:rPr>
              <a:t>(</a:t>
            </a:r>
            <a:r>
              <a:rPr lang="en-US" sz="2400" i="1" dirty="0" smtClean="0">
                <a:solidFill>
                  <a:schemeClr val="tx1"/>
                </a:solidFill>
              </a:rPr>
              <a:t>z</a:t>
            </a:r>
            <a:r>
              <a:rPr lang="en-US" sz="2400" dirty="0" smtClean="0">
                <a:solidFill>
                  <a:schemeClr val="tx1"/>
                </a:solidFill>
              </a:rPr>
              <a:t> ≤ </a:t>
            </a:r>
            <a:r>
              <a:rPr lang="en-US" sz="2400" i="1" dirty="0" smtClean="0">
                <a:solidFill>
                  <a:schemeClr val="tx1"/>
                </a:solidFill>
              </a:rPr>
              <a:t>x</a:t>
            </a:r>
            <a:r>
              <a:rPr lang="en-US" sz="2400" dirty="0" smtClean="0">
                <a:solidFill>
                  <a:schemeClr val="tx1"/>
                </a:solidFill>
              </a:rPr>
              <a:t>) = 0.95</a:t>
            </a:r>
          </a:p>
          <a:p>
            <a:pPr>
              <a:buFontTx/>
              <a:buNone/>
            </a:pPr>
            <a:endParaRPr lang="en-US" sz="2400" dirty="0" smtClean="0">
              <a:solidFill>
                <a:schemeClr val="tx1"/>
              </a:solidFill>
            </a:endParaRPr>
          </a:p>
          <a:p>
            <a:pPr>
              <a:spcBef>
                <a:spcPct val="0"/>
              </a:spcBef>
              <a:buFontTx/>
              <a:buNone/>
            </a:pPr>
            <a:r>
              <a:rPr lang="en-US" sz="2400" dirty="0" smtClean="0">
                <a:solidFill>
                  <a:schemeClr val="tx1"/>
                </a:solidFill>
              </a:rPr>
              <a:t>2.  Find the </a:t>
            </a:r>
            <a:r>
              <a:rPr lang="en-US" sz="2400" i="1" dirty="0" smtClean="0">
                <a:solidFill>
                  <a:schemeClr val="tx1"/>
                </a:solidFill>
              </a:rPr>
              <a:t>x</a:t>
            </a:r>
            <a:r>
              <a:rPr lang="en-US" sz="2400" dirty="0" smtClean="0">
                <a:solidFill>
                  <a:schemeClr val="tx1"/>
                </a:solidFill>
              </a:rPr>
              <a:t> value that is 1.645 standard deviations above the mean:</a:t>
            </a:r>
          </a:p>
        </p:txBody>
      </p:sp>
      <p:sp>
        <p:nvSpPr>
          <p:cNvPr id="2" name="Rectangle 1"/>
          <p:cNvSpPr/>
          <p:nvPr/>
        </p:nvSpPr>
        <p:spPr>
          <a:xfrm>
            <a:off x="916517" y="2292351"/>
            <a:ext cx="6398683" cy="381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Oval 23"/>
          <p:cNvSpPr/>
          <p:nvPr/>
        </p:nvSpPr>
        <p:spPr>
          <a:xfrm>
            <a:off x="4013200" y="5159375"/>
            <a:ext cx="11176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5" name="Elbow Connector 4"/>
          <p:cNvCxnSpPr>
            <a:stCxn id="24" idx="4"/>
            <a:endCxn id="28681" idx="2"/>
          </p:cNvCxnSpPr>
          <p:nvPr/>
        </p:nvCxnSpPr>
        <p:spPr>
          <a:xfrm rot="16200000" flipH="1">
            <a:off x="6616172" y="3572405"/>
            <a:ext cx="327025" cy="4415367"/>
          </a:xfrm>
          <a:prstGeom prst="bentConnector3">
            <a:avLst>
              <a:gd name="adj1" fmla="val 16989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80" name="Rectangle 27"/>
          <p:cNvSpPr>
            <a:spLocks noChangeArrowheads="1"/>
          </p:cNvSpPr>
          <p:nvPr/>
        </p:nvSpPr>
        <p:spPr bwMode="auto">
          <a:xfrm>
            <a:off x="7501467" y="5576888"/>
            <a:ext cx="728133"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a:t>12</a:t>
            </a:r>
          </a:p>
        </p:txBody>
      </p:sp>
      <p:sp>
        <p:nvSpPr>
          <p:cNvPr id="28681" name="Rectangle 32"/>
          <p:cNvSpPr>
            <a:spLocks noChangeArrowheads="1"/>
          </p:cNvSpPr>
          <p:nvPr/>
        </p:nvSpPr>
        <p:spPr bwMode="auto">
          <a:xfrm>
            <a:off x="8483600" y="5576888"/>
            <a:ext cx="1007533"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a:t>16.94</a:t>
            </a:r>
          </a:p>
        </p:txBody>
      </p:sp>
      <p:sp>
        <p:nvSpPr>
          <p:cNvPr id="28682" name="Rectangle 33"/>
          <p:cNvSpPr>
            <a:spLocks noChangeArrowheads="1"/>
          </p:cNvSpPr>
          <p:nvPr/>
        </p:nvSpPr>
        <p:spPr bwMode="auto">
          <a:xfrm>
            <a:off x="9965267" y="5576888"/>
            <a:ext cx="298158" cy="366767"/>
          </a:xfrm>
          <a:prstGeom prst="rect">
            <a:avLst/>
          </a:prstGeom>
          <a:noFill/>
          <a:ln w="12700">
            <a:noFill/>
            <a:miter lim="800000"/>
            <a:headEnd/>
            <a:tailEnd/>
          </a:ln>
          <a:effectLst/>
        </p:spPr>
        <p:txBody>
          <a:bodyPr wrap="none" lIns="90487" tIns="44450" rIns="90487" bIns="44450">
            <a:spAutoFit/>
          </a:bodyPr>
          <a:lstStyle/>
          <a:p>
            <a:r>
              <a:rPr lang="en-US" i="1"/>
              <a:t>x</a:t>
            </a:r>
          </a:p>
        </p:txBody>
      </p:sp>
      <p:sp>
        <p:nvSpPr>
          <p:cNvPr id="25" name="Freeform 24"/>
          <p:cNvSpPr/>
          <p:nvPr/>
        </p:nvSpPr>
        <p:spPr>
          <a:xfrm>
            <a:off x="8930218" y="5046664"/>
            <a:ext cx="679449" cy="225425"/>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697228"/>
              <a:gd name="connsiteY0" fmla="*/ 195652 h 358695"/>
              <a:gd name="connsiteX1" fmla="*/ 16786 w 697228"/>
              <a:gd name="connsiteY1" fmla="*/ 355195 h 358695"/>
              <a:gd name="connsiteX2" fmla="*/ 92986 w 697228"/>
              <a:gd name="connsiteY2" fmla="*/ 355196 h 358695"/>
              <a:gd name="connsiteX3" fmla="*/ 393023 w 697228"/>
              <a:gd name="connsiteY3" fmla="*/ 352814 h 358695"/>
              <a:gd name="connsiteX4" fmla="*/ 483511 w 697228"/>
              <a:gd name="connsiteY4" fmla="*/ 355196 h 358695"/>
              <a:gd name="connsiteX5" fmla="*/ 547804 w 697228"/>
              <a:gd name="connsiteY5" fmla="*/ 355196 h 358695"/>
              <a:gd name="connsiteX6" fmla="*/ 685917 w 697228"/>
              <a:gd name="connsiteY6" fmla="*/ 352814 h 358695"/>
              <a:gd name="connsiteX7" fmla="*/ 693062 w 697228"/>
              <a:gd name="connsiteY7" fmla="*/ 274233 h 358695"/>
              <a:gd name="connsiteX8" fmla="*/ 657342 w 697228"/>
              <a:gd name="connsiteY8" fmla="*/ 259945 h 358695"/>
              <a:gd name="connsiteX9" fmla="*/ 562092 w 697228"/>
              <a:gd name="connsiteY9" fmla="*/ 250421 h 358695"/>
              <a:gd name="connsiteX10" fmla="*/ 462079 w 697228"/>
              <a:gd name="connsiteY10" fmla="*/ 240895 h 358695"/>
              <a:gd name="connsiteX11" fmla="*/ 376355 w 697228"/>
              <a:gd name="connsiteY11" fmla="*/ 219464 h 358695"/>
              <a:gd name="connsiteX12" fmla="*/ 295392 w 697228"/>
              <a:gd name="connsiteY12" fmla="*/ 198033 h 358695"/>
              <a:gd name="connsiteX13" fmla="*/ 238241 w 697228"/>
              <a:gd name="connsiteY13" fmla="*/ 164696 h 358695"/>
              <a:gd name="connsiteX14" fmla="*/ 192933 w 697228"/>
              <a:gd name="connsiteY14" fmla="*/ 148016 h 358695"/>
              <a:gd name="connsiteX15" fmla="*/ 90604 w 697228"/>
              <a:gd name="connsiteY15" fmla="*/ 67065 h 358695"/>
              <a:gd name="connsiteX16" fmla="*/ 7261 w 697228"/>
              <a:gd name="connsiteY16" fmla="*/ 390 h 358695"/>
              <a:gd name="connsiteX17" fmla="*/ 7261 w 697228"/>
              <a:gd name="connsiteY17" fmla="*/ 98021 h 358695"/>
              <a:gd name="connsiteX18" fmla="*/ 7261 w 697228"/>
              <a:gd name="connsiteY18" fmla="*/ 195652 h 358695"/>
              <a:gd name="connsiteX0" fmla="*/ 13407 w 703374"/>
              <a:gd name="connsiteY0" fmla="*/ 195900 h 358943"/>
              <a:gd name="connsiteX1" fmla="*/ 22932 w 703374"/>
              <a:gd name="connsiteY1" fmla="*/ 355443 h 358943"/>
              <a:gd name="connsiteX2" fmla="*/ 99132 w 703374"/>
              <a:gd name="connsiteY2" fmla="*/ 355444 h 358943"/>
              <a:gd name="connsiteX3" fmla="*/ 399169 w 703374"/>
              <a:gd name="connsiteY3" fmla="*/ 353062 h 358943"/>
              <a:gd name="connsiteX4" fmla="*/ 489657 w 703374"/>
              <a:gd name="connsiteY4" fmla="*/ 355444 h 358943"/>
              <a:gd name="connsiteX5" fmla="*/ 553950 w 703374"/>
              <a:gd name="connsiteY5" fmla="*/ 355444 h 358943"/>
              <a:gd name="connsiteX6" fmla="*/ 692063 w 703374"/>
              <a:gd name="connsiteY6" fmla="*/ 353062 h 358943"/>
              <a:gd name="connsiteX7" fmla="*/ 699208 w 703374"/>
              <a:gd name="connsiteY7" fmla="*/ 274481 h 358943"/>
              <a:gd name="connsiteX8" fmla="*/ 663488 w 703374"/>
              <a:gd name="connsiteY8" fmla="*/ 260193 h 358943"/>
              <a:gd name="connsiteX9" fmla="*/ 568238 w 703374"/>
              <a:gd name="connsiteY9" fmla="*/ 250669 h 358943"/>
              <a:gd name="connsiteX10" fmla="*/ 468225 w 703374"/>
              <a:gd name="connsiteY10" fmla="*/ 241143 h 358943"/>
              <a:gd name="connsiteX11" fmla="*/ 382501 w 703374"/>
              <a:gd name="connsiteY11" fmla="*/ 219712 h 358943"/>
              <a:gd name="connsiteX12" fmla="*/ 301538 w 703374"/>
              <a:gd name="connsiteY12" fmla="*/ 198281 h 358943"/>
              <a:gd name="connsiteX13" fmla="*/ 244387 w 703374"/>
              <a:gd name="connsiteY13" fmla="*/ 164944 h 358943"/>
              <a:gd name="connsiteX14" fmla="*/ 199079 w 703374"/>
              <a:gd name="connsiteY14" fmla="*/ 148264 h 358943"/>
              <a:gd name="connsiteX15" fmla="*/ 13407 w 703374"/>
              <a:gd name="connsiteY15" fmla="*/ 638 h 358943"/>
              <a:gd name="connsiteX16" fmla="*/ 13407 w 703374"/>
              <a:gd name="connsiteY16" fmla="*/ 98269 h 358943"/>
              <a:gd name="connsiteX17" fmla="*/ 13407 w 703374"/>
              <a:gd name="connsiteY17" fmla="*/ 195900 h 358943"/>
              <a:gd name="connsiteX0" fmla="*/ 13492 w 703459"/>
              <a:gd name="connsiteY0" fmla="*/ 98533 h 261576"/>
              <a:gd name="connsiteX1" fmla="*/ 23017 w 703459"/>
              <a:gd name="connsiteY1" fmla="*/ 258076 h 261576"/>
              <a:gd name="connsiteX2" fmla="*/ 99217 w 703459"/>
              <a:gd name="connsiteY2" fmla="*/ 258077 h 261576"/>
              <a:gd name="connsiteX3" fmla="*/ 399254 w 703459"/>
              <a:gd name="connsiteY3" fmla="*/ 255695 h 261576"/>
              <a:gd name="connsiteX4" fmla="*/ 489742 w 703459"/>
              <a:gd name="connsiteY4" fmla="*/ 258077 h 261576"/>
              <a:gd name="connsiteX5" fmla="*/ 554035 w 703459"/>
              <a:gd name="connsiteY5" fmla="*/ 258077 h 261576"/>
              <a:gd name="connsiteX6" fmla="*/ 692148 w 703459"/>
              <a:gd name="connsiteY6" fmla="*/ 255695 h 261576"/>
              <a:gd name="connsiteX7" fmla="*/ 699293 w 703459"/>
              <a:gd name="connsiteY7" fmla="*/ 177114 h 261576"/>
              <a:gd name="connsiteX8" fmla="*/ 663573 w 703459"/>
              <a:gd name="connsiteY8" fmla="*/ 162826 h 261576"/>
              <a:gd name="connsiteX9" fmla="*/ 568323 w 703459"/>
              <a:gd name="connsiteY9" fmla="*/ 153302 h 261576"/>
              <a:gd name="connsiteX10" fmla="*/ 468310 w 703459"/>
              <a:gd name="connsiteY10" fmla="*/ 143776 h 261576"/>
              <a:gd name="connsiteX11" fmla="*/ 382586 w 703459"/>
              <a:gd name="connsiteY11" fmla="*/ 122345 h 261576"/>
              <a:gd name="connsiteX12" fmla="*/ 301623 w 703459"/>
              <a:gd name="connsiteY12" fmla="*/ 100914 h 261576"/>
              <a:gd name="connsiteX13" fmla="*/ 244472 w 703459"/>
              <a:gd name="connsiteY13" fmla="*/ 67577 h 261576"/>
              <a:gd name="connsiteX14" fmla="*/ 199164 w 703459"/>
              <a:gd name="connsiteY14" fmla="*/ 50897 h 261576"/>
              <a:gd name="connsiteX15" fmla="*/ 13492 w 703459"/>
              <a:gd name="connsiteY15" fmla="*/ 902 h 261576"/>
              <a:gd name="connsiteX16" fmla="*/ 13492 w 703459"/>
              <a:gd name="connsiteY16" fmla="*/ 98533 h 261576"/>
              <a:gd name="connsiteX0" fmla="*/ 7262 w 697229"/>
              <a:gd name="connsiteY0" fmla="*/ 47636 h 210679"/>
              <a:gd name="connsiteX1" fmla="*/ 16787 w 697229"/>
              <a:gd name="connsiteY1" fmla="*/ 207179 h 210679"/>
              <a:gd name="connsiteX2" fmla="*/ 92987 w 697229"/>
              <a:gd name="connsiteY2" fmla="*/ 207180 h 210679"/>
              <a:gd name="connsiteX3" fmla="*/ 393024 w 697229"/>
              <a:gd name="connsiteY3" fmla="*/ 204798 h 210679"/>
              <a:gd name="connsiteX4" fmla="*/ 483512 w 697229"/>
              <a:gd name="connsiteY4" fmla="*/ 207180 h 210679"/>
              <a:gd name="connsiteX5" fmla="*/ 547805 w 697229"/>
              <a:gd name="connsiteY5" fmla="*/ 207180 h 210679"/>
              <a:gd name="connsiteX6" fmla="*/ 685918 w 697229"/>
              <a:gd name="connsiteY6" fmla="*/ 204798 h 210679"/>
              <a:gd name="connsiteX7" fmla="*/ 693063 w 697229"/>
              <a:gd name="connsiteY7" fmla="*/ 126217 h 210679"/>
              <a:gd name="connsiteX8" fmla="*/ 657343 w 697229"/>
              <a:gd name="connsiteY8" fmla="*/ 111929 h 210679"/>
              <a:gd name="connsiteX9" fmla="*/ 562093 w 697229"/>
              <a:gd name="connsiteY9" fmla="*/ 102405 h 210679"/>
              <a:gd name="connsiteX10" fmla="*/ 462080 w 697229"/>
              <a:gd name="connsiteY10" fmla="*/ 92879 h 210679"/>
              <a:gd name="connsiteX11" fmla="*/ 376356 w 697229"/>
              <a:gd name="connsiteY11" fmla="*/ 71448 h 210679"/>
              <a:gd name="connsiteX12" fmla="*/ 295393 w 697229"/>
              <a:gd name="connsiteY12" fmla="*/ 50017 h 210679"/>
              <a:gd name="connsiteX13" fmla="*/ 238242 w 697229"/>
              <a:gd name="connsiteY13" fmla="*/ 16680 h 210679"/>
              <a:gd name="connsiteX14" fmla="*/ 192934 w 697229"/>
              <a:gd name="connsiteY14" fmla="*/ 0 h 210679"/>
              <a:gd name="connsiteX15" fmla="*/ 7262 w 697229"/>
              <a:gd name="connsiteY15" fmla="*/ 47636 h 210679"/>
              <a:gd name="connsiteX0" fmla="*/ 180677 w 684972"/>
              <a:gd name="connsiteY0" fmla="*/ 0 h 222614"/>
              <a:gd name="connsiteX1" fmla="*/ 4530 w 684972"/>
              <a:gd name="connsiteY1" fmla="*/ 207179 h 222614"/>
              <a:gd name="connsiteX2" fmla="*/ 80730 w 684972"/>
              <a:gd name="connsiteY2" fmla="*/ 207180 h 222614"/>
              <a:gd name="connsiteX3" fmla="*/ 380767 w 684972"/>
              <a:gd name="connsiteY3" fmla="*/ 204798 h 222614"/>
              <a:gd name="connsiteX4" fmla="*/ 471255 w 684972"/>
              <a:gd name="connsiteY4" fmla="*/ 207180 h 222614"/>
              <a:gd name="connsiteX5" fmla="*/ 535548 w 684972"/>
              <a:gd name="connsiteY5" fmla="*/ 207180 h 222614"/>
              <a:gd name="connsiteX6" fmla="*/ 673661 w 684972"/>
              <a:gd name="connsiteY6" fmla="*/ 204798 h 222614"/>
              <a:gd name="connsiteX7" fmla="*/ 680806 w 684972"/>
              <a:gd name="connsiteY7" fmla="*/ 126217 h 222614"/>
              <a:gd name="connsiteX8" fmla="*/ 645086 w 684972"/>
              <a:gd name="connsiteY8" fmla="*/ 111929 h 222614"/>
              <a:gd name="connsiteX9" fmla="*/ 549836 w 684972"/>
              <a:gd name="connsiteY9" fmla="*/ 102405 h 222614"/>
              <a:gd name="connsiteX10" fmla="*/ 449823 w 684972"/>
              <a:gd name="connsiteY10" fmla="*/ 92879 h 222614"/>
              <a:gd name="connsiteX11" fmla="*/ 364099 w 684972"/>
              <a:gd name="connsiteY11" fmla="*/ 71448 h 222614"/>
              <a:gd name="connsiteX12" fmla="*/ 283136 w 684972"/>
              <a:gd name="connsiteY12" fmla="*/ 50017 h 222614"/>
              <a:gd name="connsiteX13" fmla="*/ 225985 w 684972"/>
              <a:gd name="connsiteY13" fmla="*/ 16680 h 222614"/>
              <a:gd name="connsiteX14" fmla="*/ 180677 w 684972"/>
              <a:gd name="connsiteY14" fmla="*/ 0 h 222614"/>
              <a:gd name="connsiteX0" fmla="*/ 106231 w 610526"/>
              <a:gd name="connsiteY0" fmla="*/ 0 h 210679"/>
              <a:gd name="connsiteX1" fmla="*/ 6284 w 610526"/>
              <a:gd name="connsiteY1" fmla="*/ 207180 h 210679"/>
              <a:gd name="connsiteX2" fmla="*/ 306321 w 610526"/>
              <a:gd name="connsiteY2" fmla="*/ 204798 h 210679"/>
              <a:gd name="connsiteX3" fmla="*/ 396809 w 610526"/>
              <a:gd name="connsiteY3" fmla="*/ 207180 h 210679"/>
              <a:gd name="connsiteX4" fmla="*/ 461102 w 610526"/>
              <a:gd name="connsiteY4" fmla="*/ 207180 h 210679"/>
              <a:gd name="connsiteX5" fmla="*/ 599215 w 610526"/>
              <a:gd name="connsiteY5" fmla="*/ 204798 h 210679"/>
              <a:gd name="connsiteX6" fmla="*/ 606360 w 610526"/>
              <a:gd name="connsiteY6" fmla="*/ 126217 h 210679"/>
              <a:gd name="connsiteX7" fmla="*/ 570640 w 610526"/>
              <a:gd name="connsiteY7" fmla="*/ 111929 h 210679"/>
              <a:gd name="connsiteX8" fmla="*/ 475390 w 610526"/>
              <a:gd name="connsiteY8" fmla="*/ 102405 h 210679"/>
              <a:gd name="connsiteX9" fmla="*/ 375377 w 610526"/>
              <a:gd name="connsiteY9" fmla="*/ 92879 h 210679"/>
              <a:gd name="connsiteX10" fmla="*/ 289653 w 610526"/>
              <a:gd name="connsiteY10" fmla="*/ 71448 h 210679"/>
              <a:gd name="connsiteX11" fmla="*/ 208690 w 610526"/>
              <a:gd name="connsiteY11" fmla="*/ 50017 h 210679"/>
              <a:gd name="connsiteX12" fmla="*/ 151539 w 610526"/>
              <a:gd name="connsiteY12" fmla="*/ 16680 h 210679"/>
              <a:gd name="connsiteX13" fmla="*/ 106231 w 610526"/>
              <a:gd name="connsiteY13" fmla="*/ 0 h 210679"/>
              <a:gd name="connsiteX0" fmla="*/ 4913 w 509208"/>
              <a:gd name="connsiteY0" fmla="*/ 12393 h 224335"/>
              <a:gd name="connsiteX1" fmla="*/ 23812 w 509208"/>
              <a:gd name="connsiteY1" fmla="*/ 224335 h 224335"/>
              <a:gd name="connsiteX2" fmla="*/ 205003 w 509208"/>
              <a:gd name="connsiteY2" fmla="*/ 217191 h 224335"/>
              <a:gd name="connsiteX3" fmla="*/ 295491 w 509208"/>
              <a:gd name="connsiteY3" fmla="*/ 219573 h 224335"/>
              <a:gd name="connsiteX4" fmla="*/ 359784 w 509208"/>
              <a:gd name="connsiteY4" fmla="*/ 219573 h 224335"/>
              <a:gd name="connsiteX5" fmla="*/ 497897 w 509208"/>
              <a:gd name="connsiteY5" fmla="*/ 217191 h 224335"/>
              <a:gd name="connsiteX6" fmla="*/ 505042 w 509208"/>
              <a:gd name="connsiteY6" fmla="*/ 138610 h 224335"/>
              <a:gd name="connsiteX7" fmla="*/ 469322 w 509208"/>
              <a:gd name="connsiteY7" fmla="*/ 124322 h 224335"/>
              <a:gd name="connsiteX8" fmla="*/ 374072 w 509208"/>
              <a:gd name="connsiteY8" fmla="*/ 114798 h 224335"/>
              <a:gd name="connsiteX9" fmla="*/ 274059 w 509208"/>
              <a:gd name="connsiteY9" fmla="*/ 105272 h 224335"/>
              <a:gd name="connsiteX10" fmla="*/ 188335 w 509208"/>
              <a:gd name="connsiteY10" fmla="*/ 83841 h 224335"/>
              <a:gd name="connsiteX11" fmla="*/ 107372 w 509208"/>
              <a:gd name="connsiteY11" fmla="*/ 62410 h 224335"/>
              <a:gd name="connsiteX12" fmla="*/ 50221 w 509208"/>
              <a:gd name="connsiteY12" fmla="*/ 29073 h 224335"/>
              <a:gd name="connsiteX13" fmla="*/ 4913 w 509208"/>
              <a:gd name="connsiteY13" fmla="*/ 12393 h 22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208" h="224335">
                <a:moveTo>
                  <a:pt x="4913" y="12393"/>
                </a:moveTo>
                <a:cubicBezTo>
                  <a:pt x="512" y="44937"/>
                  <a:pt x="-9536" y="190202"/>
                  <a:pt x="23812" y="224335"/>
                </a:cubicBezTo>
                <a:lnTo>
                  <a:pt x="205003" y="217191"/>
                </a:lnTo>
                <a:cubicBezTo>
                  <a:pt x="267709" y="215604"/>
                  <a:pt x="270488" y="220367"/>
                  <a:pt x="295491" y="219573"/>
                </a:cubicBezTo>
                <a:cubicBezTo>
                  <a:pt x="315335" y="217192"/>
                  <a:pt x="326050" y="219970"/>
                  <a:pt x="359784" y="219573"/>
                </a:cubicBezTo>
                <a:cubicBezTo>
                  <a:pt x="393518" y="219176"/>
                  <a:pt x="473687" y="229097"/>
                  <a:pt x="497897" y="217191"/>
                </a:cubicBezTo>
                <a:cubicBezTo>
                  <a:pt x="518137" y="218779"/>
                  <a:pt x="505041" y="206475"/>
                  <a:pt x="505042" y="138610"/>
                </a:cubicBezTo>
                <a:cubicBezTo>
                  <a:pt x="505042" y="122416"/>
                  <a:pt x="491150" y="128291"/>
                  <a:pt x="469322" y="124322"/>
                </a:cubicBezTo>
                <a:cubicBezTo>
                  <a:pt x="447494" y="120353"/>
                  <a:pt x="382009" y="115592"/>
                  <a:pt x="374072" y="114798"/>
                </a:cubicBezTo>
                <a:cubicBezTo>
                  <a:pt x="340734" y="111623"/>
                  <a:pt x="305015" y="110431"/>
                  <a:pt x="274059" y="105272"/>
                </a:cubicBezTo>
                <a:cubicBezTo>
                  <a:pt x="243103" y="100113"/>
                  <a:pt x="216116" y="90985"/>
                  <a:pt x="188335" y="83841"/>
                </a:cubicBezTo>
                <a:cubicBezTo>
                  <a:pt x="160554" y="76697"/>
                  <a:pt x="136741" y="74713"/>
                  <a:pt x="107372" y="62410"/>
                </a:cubicBezTo>
                <a:cubicBezTo>
                  <a:pt x="78003" y="50107"/>
                  <a:pt x="67298" y="37409"/>
                  <a:pt x="50221" y="29073"/>
                </a:cubicBezTo>
                <a:cubicBezTo>
                  <a:pt x="33145" y="20737"/>
                  <a:pt x="9314" y="-20151"/>
                  <a:pt x="4913" y="12393"/>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684" name="Freeform 3"/>
          <p:cNvSpPr>
            <a:spLocks/>
          </p:cNvSpPr>
          <p:nvPr/>
        </p:nvSpPr>
        <p:spPr bwMode="auto">
          <a:xfrm>
            <a:off x="5850467" y="4054476"/>
            <a:ext cx="3098800" cy="1217613"/>
          </a:xfrm>
          <a:custGeom>
            <a:avLst/>
            <a:gdLst>
              <a:gd name="T0" fmla="*/ 2147483647 w 31413"/>
              <a:gd name="T1" fmla="*/ 2147483647 h 10157"/>
              <a:gd name="T2" fmla="*/ 2147483647 w 31413"/>
              <a:gd name="T3" fmla="*/ 2147483647 h 10157"/>
              <a:gd name="T4" fmla="*/ 2147483647 w 31413"/>
              <a:gd name="T5" fmla="*/ 597805786 h 10157"/>
              <a:gd name="T6" fmla="*/ 2147483647 w 31413"/>
              <a:gd name="T7" fmla="*/ 17230836 h 10157"/>
              <a:gd name="T8" fmla="*/ 2147483647 w 31413"/>
              <a:gd name="T9" fmla="*/ 826937367 h 10157"/>
              <a:gd name="T10" fmla="*/ 2147483647 w 31413"/>
              <a:gd name="T11" fmla="*/ 2147483647 h 10157"/>
              <a:gd name="T12" fmla="*/ 2147483647 w 31413"/>
              <a:gd name="T13" fmla="*/ 2147483647 h 10157"/>
              <a:gd name="T14" fmla="*/ 2147483647 w 31413"/>
              <a:gd name="T15" fmla="*/ 2147483647 h 10157"/>
              <a:gd name="T16" fmla="*/ 2147483647 w 31413"/>
              <a:gd name="T17" fmla="*/ 2147483647 h 10157"/>
              <a:gd name="T18" fmla="*/ 2147483647 w 31413"/>
              <a:gd name="T19" fmla="*/ 2147483647 h 10157"/>
              <a:gd name="T20" fmla="*/ 2147483647 w 31413"/>
              <a:gd name="T21" fmla="*/ 2147483647 h 10157"/>
              <a:gd name="T22" fmla="*/ 2147483647 w 31413"/>
              <a:gd name="T23" fmla="*/ 2147483647 h 10157"/>
              <a:gd name="T24" fmla="*/ 2147483647 w 31413"/>
              <a:gd name="T25" fmla="*/ 2147483647 h 10157"/>
              <a:gd name="T26" fmla="*/ 2147483647 w 31413"/>
              <a:gd name="T27" fmla="*/ 2147483647 h 10157"/>
              <a:gd name="T28" fmla="*/ 2147483647 w 31413"/>
              <a:gd name="T29" fmla="*/ 2147483647 h 10157"/>
              <a:gd name="T30" fmla="*/ 2147483647 w 31413"/>
              <a:gd name="T31" fmla="*/ 2147483647 h 10157"/>
              <a:gd name="T32" fmla="*/ 2147483647 w 31413"/>
              <a:gd name="T33" fmla="*/ 2147483647 h 10157"/>
              <a:gd name="T34" fmla="*/ 2147483647 w 31413"/>
              <a:gd name="T35" fmla="*/ 2147483647 h 10157"/>
              <a:gd name="T36" fmla="*/ 2025347 w 31413"/>
              <a:gd name="T37" fmla="*/ 2147483647 h 10157"/>
              <a:gd name="T38" fmla="*/ 2430343 w 31413"/>
              <a:gd name="T39" fmla="*/ 2147483647 h 10157"/>
              <a:gd name="T40" fmla="*/ 637065456 w 31413"/>
              <a:gd name="T41" fmla="*/ 2147483647 h 10157"/>
              <a:gd name="T42" fmla="*/ 1880017560 w 31413"/>
              <a:gd name="T43" fmla="*/ 2147483647 h 10157"/>
              <a:gd name="T44" fmla="*/ 2147483647 w 31413"/>
              <a:gd name="T45" fmla="*/ 2147483647 h 10157"/>
              <a:gd name="T46" fmla="*/ 2147483647 w 31413"/>
              <a:gd name="T47" fmla="*/ 2147483647 h 101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1413" h="10157">
                <a:moveTo>
                  <a:pt x="10746" y="5862"/>
                </a:moveTo>
                <a:cubicBezTo>
                  <a:pt x="10683" y="5636"/>
                  <a:pt x="13953" y="2821"/>
                  <a:pt x="15092" y="1902"/>
                </a:cubicBezTo>
                <a:cubicBezTo>
                  <a:pt x="16231" y="983"/>
                  <a:pt x="17411" y="321"/>
                  <a:pt x="17581" y="347"/>
                </a:cubicBezTo>
                <a:cubicBezTo>
                  <a:pt x="17967" y="373"/>
                  <a:pt x="18782" y="-68"/>
                  <a:pt x="19147" y="10"/>
                </a:cubicBezTo>
                <a:cubicBezTo>
                  <a:pt x="19469" y="75"/>
                  <a:pt x="20177" y="348"/>
                  <a:pt x="20435" y="480"/>
                </a:cubicBezTo>
                <a:cubicBezTo>
                  <a:pt x="21036" y="757"/>
                  <a:pt x="21357" y="1074"/>
                  <a:pt x="21981" y="1314"/>
                </a:cubicBezTo>
                <a:cubicBezTo>
                  <a:pt x="22258" y="1817"/>
                  <a:pt x="23010" y="2281"/>
                  <a:pt x="23654" y="2664"/>
                </a:cubicBezTo>
                <a:cubicBezTo>
                  <a:pt x="23956" y="3194"/>
                  <a:pt x="24233" y="3168"/>
                  <a:pt x="24748" y="3617"/>
                </a:cubicBezTo>
                <a:cubicBezTo>
                  <a:pt x="24921" y="3776"/>
                  <a:pt x="25156" y="3961"/>
                  <a:pt x="25414" y="4054"/>
                </a:cubicBezTo>
                <a:cubicBezTo>
                  <a:pt x="25543" y="4107"/>
                  <a:pt x="25672" y="4412"/>
                  <a:pt x="25672" y="4412"/>
                </a:cubicBezTo>
                <a:cubicBezTo>
                  <a:pt x="25865" y="4755"/>
                  <a:pt x="26121" y="4782"/>
                  <a:pt x="26422" y="5087"/>
                </a:cubicBezTo>
                <a:cubicBezTo>
                  <a:pt x="26680" y="5324"/>
                  <a:pt x="27001" y="5835"/>
                  <a:pt x="27324" y="6073"/>
                </a:cubicBezTo>
                <a:cubicBezTo>
                  <a:pt x="27732" y="6391"/>
                  <a:pt x="30852" y="8113"/>
                  <a:pt x="31367" y="8325"/>
                </a:cubicBezTo>
                <a:cubicBezTo>
                  <a:pt x="31480" y="11259"/>
                  <a:pt x="31350" y="6991"/>
                  <a:pt x="31378" y="10059"/>
                </a:cubicBezTo>
                <a:lnTo>
                  <a:pt x="24233" y="10116"/>
                </a:lnTo>
                <a:lnTo>
                  <a:pt x="19223" y="10157"/>
                </a:lnTo>
                <a:cubicBezTo>
                  <a:pt x="18665" y="10100"/>
                  <a:pt x="17566" y="10060"/>
                  <a:pt x="16702" y="10052"/>
                </a:cubicBezTo>
                <a:cubicBezTo>
                  <a:pt x="15838" y="10045"/>
                  <a:pt x="19170" y="10124"/>
                  <a:pt x="14041" y="10112"/>
                </a:cubicBezTo>
                <a:lnTo>
                  <a:pt x="5" y="10077"/>
                </a:lnTo>
                <a:cubicBezTo>
                  <a:pt x="95" y="9449"/>
                  <a:pt x="-30" y="10148"/>
                  <a:pt x="6" y="9481"/>
                </a:cubicBezTo>
                <a:cubicBezTo>
                  <a:pt x="364" y="9529"/>
                  <a:pt x="913" y="9493"/>
                  <a:pt x="1573" y="9410"/>
                </a:cubicBezTo>
                <a:cubicBezTo>
                  <a:pt x="2475" y="9410"/>
                  <a:pt x="4302" y="9053"/>
                  <a:pt x="4642" y="8946"/>
                </a:cubicBezTo>
                <a:cubicBezTo>
                  <a:pt x="4982" y="8839"/>
                  <a:pt x="5845" y="8834"/>
                  <a:pt x="6830" y="8310"/>
                </a:cubicBezTo>
                <a:cubicBezTo>
                  <a:pt x="7044" y="8129"/>
                  <a:pt x="9798" y="6702"/>
                  <a:pt x="10746" y="5862"/>
                </a:cubicBezTo>
                <a:close/>
              </a:path>
            </a:pathLst>
          </a:custGeom>
          <a:solidFill>
            <a:srgbClr val="CCE9AD"/>
          </a:solidFill>
          <a:ln w="12700" cap="flat" cmpd="sng">
            <a:noFill/>
            <a:prstDash val="solid"/>
            <a:round/>
            <a:headEnd/>
            <a:tailEnd/>
          </a:ln>
        </p:spPr>
        <p:txBody>
          <a:bodyPr/>
          <a:lstStyle/>
          <a:p>
            <a:endParaRPr lang="en-US"/>
          </a:p>
        </p:txBody>
      </p:sp>
      <p:sp>
        <p:nvSpPr>
          <p:cNvPr id="28685" name="Rectangle 29"/>
          <p:cNvSpPr>
            <a:spLocks noChangeArrowheads="1"/>
          </p:cNvSpPr>
          <p:nvPr/>
        </p:nvSpPr>
        <p:spPr bwMode="auto">
          <a:xfrm>
            <a:off x="9914467" y="5265738"/>
            <a:ext cx="306173"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z</a:t>
            </a:r>
          </a:p>
        </p:txBody>
      </p:sp>
      <p:sp>
        <p:nvSpPr>
          <p:cNvPr id="28686" name="Rectangle 31"/>
          <p:cNvSpPr>
            <a:spLocks noChangeArrowheads="1"/>
          </p:cNvSpPr>
          <p:nvPr/>
        </p:nvSpPr>
        <p:spPr bwMode="auto">
          <a:xfrm>
            <a:off x="7548034" y="5262563"/>
            <a:ext cx="639233"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a:t>
            </a:r>
          </a:p>
        </p:txBody>
      </p:sp>
      <p:sp>
        <p:nvSpPr>
          <p:cNvPr id="28687" name="Rectangle 32"/>
          <p:cNvSpPr>
            <a:spLocks noChangeArrowheads="1"/>
          </p:cNvSpPr>
          <p:nvPr/>
        </p:nvSpPr>
        <p:spPr bwMode="auto">
          <a:xfrm>
            <a:off x="8492067" y="5262563"/>
            <a:ext cx="1261533"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1.645 </a:t>
            </a:r>
          </a:p>
        </p:txBody>
      </p:sp>
      <p:sp>
        <p:nvSpPr>
          <p:cNvPr id="28688" name="Text Box 37"/>
          <p:cNvSpPr txBox="1">
            <a:spLocks noChangeArrowheads="1"/>
          </p:cNvSpPr>
          <p:nvPr/>
        </p:nvSpPr>
        <p:spPr bwMode="auto">
          <a:xfrm>
            <a:off x="9000067" y="4297363"/>
            <a:ext cx="1320800" cy="368300"/>
          </a:xfrm>
          <a:prstGeom prst="rect">
            <a:avLst/>
          </a:prstGeom>
          <a:noFill/>
          <a:ln w="12700">
            <a:noFill/>
            <a:miter lim="800000"/>
            <a:headEnd/>
            <a:tailEnd/>
          </a:ln>
          <a:effectLst/>
        </p:spPr>
        <p:txBody>
          <a:bodyPr>
            <a:spAutoFit/>
          </a:bodyPr>
          <a:lstStyle/>
          <a:p>
            <a:pPr>
              <a:spcBef>
                <a:spcPct val="50000"/>
              </a:spcBef>
            </a:pPr>
            <a:r>
              <a:rPr lang="en-US" b="1"/>
              <a:t>0.0500</a:t>
            </a:r>
          </a:p>
        </p:txBody>
      </p:sp>
      <p:sp>
        <p:nvSpPr>
          <p:cNvPr id="28689" name="Freeform 42"/>
          <p:cNvSpPr>
            <a:spLocks/>
          </p:cNvSpPr>
          <p:nvPr/>
        </p:nvSpPr>
        <p:spPr bwMode="auto">
          <a:xfrm>
            <a:off x="5444067" y="52625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8690" name="Freeform 6"/>
          <p:cNvSpPr>
            <a:spLocks/>
          </p:cNvSpPr>
          <p:nvPr/>
        </p:nvSpPr>
        <p:spPr bwMode="auto">
          <a:xfrm>
            <a:off x="5850467" y="4038601"/>
            <a:ext cx="1869017"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8691" name="Line 36"/>
          <p:cNvSpPr>
            <a:spLocks noChangeShapeType="1"/>
          </p:cNvSpPr>
          <p:nvPr/>
        </p:nvSpPr>
        <p:spPr bwMode="auto">
          <a:xfrm>
            <a:off x="8938685" y="5038725"/>
            <a:ext cx="2116" cy="223838"/>
          </a:xfrm>
          <a:prstGeom prst="line">
            <a:avLst/>
          </a:prstGeom>
          <a:noFill/>
          <a:ln w="28575">
            <a:solidFill>
              <a:schemeClr val="tx1"/>
            </a:solidFill>
            <a:round/>
            <a:headEnd/>
            <a:tailEnd/>
          </a:ln>
          <a:effectLst/>
        </p:spPr>
        <p:txBody>
          <a:bodyPr/>
          <a:lstStyle/>
          <a:p>
            <a:endParaRPr lang="en-US"/>
          </a:p>
        </p:txBody>
      </p:sp>
      <p:sp>
        <p:nvSpPr>
          <p:cNvPr id="28692" name="Freeform 45"/>
          <p:cNvSpPr>
            <a:spLocks/>
          </p:cNvSpPr>
          <p:nvPr/>
        </p:nvSpPr>
        <p:spPr bwMode="auto">
          <a:xfrm>
            <a:off x="7734300" y="40401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8693" name="Line 38"/>
          <p:cNvSpPr>
            <a:spLocks noChangeShapeType="1"/>
          </p:cNvSpPr>
          <p:nvPr/>
        </p:nvSpPr>
        <p:spPr bwMode="auto">
          <a:xfrm flipH="1">
            <a:off x="9245600" y="4581525"/>
            <a:ext cx="203200" cy="533400"/>
          </a:xfrm>
          <a:prstGeom prst="line">
            <a:avLst/>
          </a:prstGeom>
          <a:noFill/>
          <a:ln w="12700">
            <a:solidFill>
              <a:schemeClr val="tx1"/>
            </a:solidFill>
            <a:round/>
            <a:headEnd/>
            <a:tailEnd type="triangle" w="med" len="med"/>
          </a:ln>
          <a:effectLst/>
        </p:spPr>
        <p:txBody>
          <a:bodyPr/>
          <a:lstStyle/>
          <a:p>
            <a:endParaRPr lang="en-US"/>
          </a:p>
        </p:txBody>
      </p:sp>
      <p:sp>
        <p:nvSpPr>
          <p:cNvPr id="28694" name="Line 35"/>
          <p:cNvSpPr>
            <a:spLocks noChangeShapeType="1"/>
          </p:cNvSpPr>
          <p:nvPr/>
        </p:nvSpPr>
        <p:spPr bwMode="auto">
          <a:xfrm>
            <a:off x="7717367" y="4054475"/>
            <a:ext cx="0" cy="1208088"/>
          </a:xfrm>
          <a:prstGeom prst="line">
            <a:avLst/>
          </a:prstGeom>
          <a:noFill/>
          <a:ln w="12700">
            <a:solidFill>
              <a:schemeClr val="tx1"/>
            </a:solidFill>
            <a:prstDash val="dash"/>
            <a:round/>
            <a:headEnd/>
            <a:tailEnd/>
          </a:ln>
          <a:effectLst/>
        </p:spPr>
        <p:txBody>
          <a:bodyPr/>
          <a:lstStyle/>
          <a:p>
            <a:endParaRPr lang="en-US"/>
          </a:p>
        </p:txBody>
      </p:sp>
      <p:sp>
        <p:nvSpPr>
          <p:cNvPr id="28695" name="Text Box 37"/>
          <p:cNvSpPr txBox="1">
            <a:spLocks noChangeArrowheads="1"/>
          </p:cNvSpPr>
          <p:nvPr/>
        </p:nvSpPr>
        <p:spPr bwMode="auto">
          <a:xfrm>
            <a:off x="7069667" y="4695825"/>
            <a:ext cx="1320800" cy="369888"/>
          </a:xfrm>
          <a:prstGeom prst="rect">
            <a:avLst/>
          </a:prstGeom>
          <a:noFill/>
          <a:ln w="12700">
            <a:noFill/>
            <a:miter lim="800000"/>
            <a:headEnd/>
            <a:tailEnd/>
          </a:ln>
          <a:effectLst/>
        </p:spPr>
        <p:txBody>
          <a:bodyPr>
            <a:spAutoFit/>
          </a:bodyPr>
          <a:lstStyle/>
          <a:p>
            <a:pPr>
              <a:spcBef>
                <a:spcPct val="50000"/>
              </a:spcBef>
            </a:pPr>
            <a:r>
              <a:rPr lang="en-US" b="1"/>
              <a:t>0.9500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normAutofit/>
          </a:bodyPr>
          <a:lstStyle/>
          <a:p>
            <a:pPr algn="ctr"/>
            <a:r>
              <a:rPr lang="en-US" sz="2800" dirty="0" smtClean="0"/>
              <a:t>Types of Variables</a:t>
            </a:r>
            <a:endParaRPr lang="en-US" sz="2800" b="1" dirty="0" smtClean="0">
              <a:solidFill>
                <a:srgbClr val="00B050"/>
              </a:solidFill>
            </a:endParaRPr>
          </a:p>
        </p:txBody>
      </p:sp>
      <p:sp>
        <p:nvSpPr>
          <p:cNvPr id="6147" name="Content Placeholder 2"/>
          <p:cNvSpPr>
            <a:spLocks noGrp="1"/>
          </p:cNvSpPr>
          <p:nvPr>
            <p:ph idx="1"/>
          </p:nvPr>
        </p:nvSpPr>
        <p:spPr>
          <a:xfrm>
            <a:off x="180622" y="936978"/>
            <a:ext cx="11808178" cy="5587999"/>
          </a:xfrm>
        </p:spPr>
        <p:txBody>
          <a:bodyPr>
            <a:normAutofit/>
          </a:bodyPr>
          <a:lstStyle/>
          <a:p>
            <a:r>
              <a:rPr lang="en-US" altLang="en-US" sz="2800" dirty="0" smtClean="0"/>
              <a:t>Other Data Types </a:t>
            </a:r>
          </a:p>
          <a:p>
            <a:endParaRPr lang="en-US" altLang="en-US" sz="2800" dirty="0" smtClean="0"/>
          </a:p>
          <a:p>
            <a:pPr>
              <a:buNone/>
            </a:pPr>
            <a:r>
              <a:rPr lang="en-US" altLang="en-US" sz="2800" dirty="0" smtClean="0"/>
              <a:t>Categorical variables used </a:t>
            </a:r>
            <a:r>
              <a:rPr lang="en-US" altLang="en-US" sz="2800" i="1" dirty="0" smtClean="0"/>
              <a:t>only</a:t>
            </a:r>
            <a:r>
              <a:rPr lang="en-US" altLang="en-US" sz="2800" dirty="0" smtClean="0"/>
              <a:t> to name categories (that don’t have order) are sometimes called </a:t>
            </a:r>
            <a:r>
              <a:rPr lang="en-US" altLang="en-US" sz="2800" i="1" dirty="0" smtClean="0">
                <a:solidFill>
                  <a:srgbClr val="00B050"/>
                </a:solidFill>
              </a:rPr>
              <a:t>nominal variables</a:t>
            </a:r>
            <a:r>
              <a:rPr lang="en-US" altLang="en-US" sz="2800" dirty="0" smtClean="0">
                <a:solidFill>
                  <a:srgbClr val="00B050"/>
                </a:solidFill>
              </a:rPr>
              <a:t>. </a:t>
            </a:r>
          </a:p>
          <a:p>
            <a:endParaRPr lang="en-US" altLang="en-US" sz="2800" dirty="0" smtClean="0"/>
          </a:p>
          <a:p>
            <a:pPr>
              <a:buNone/>
            </a:pPr>
            <a:r>
              <a:rPr lang="en-US" altLang="en-US" sz="2800" dirty="0" smtClean="0"/>
              <a:t>When data values can be ordered, we say that the variable has</a:t>
            </a:r>
            <a:r>
              <a:rPr lang="en-US" altLang="en-US" sz="2800" dirty="0" smtClean="0">
                <a:solidFill>
                  <a:srgbClr val="336699"/>
                </a:solidFill>
              </a:rPr>
              <a:t> </a:t>
            </a:r>
            <a:r>
              <a:rPr lang="en-US" altLang="en-US" sz="2800" i="1" dirty="0" smtClean="0">
                <a:solidFill>
                  <a:srgbClr val="00B050"/>
                </a:solidFill>
              </a:rPr>
              <a:t>ordinal</a:t>
            </a:r>
            <a:r>
              <a:rPr lang="en-US" altLang="en-US" sz="2800" dirty="0" smtClean="0">
                <a:solidFill>
                  <a:srgbClr val="00B050"/>
                </a:solidFill>
              </a:rPr>
              <a:t> </a:t>
            </a:r>
            <a:r>
              <a:rPr lang="en-US" altLang="en-US" sz="2800" dirty="0" smtClean="0"/>
              <a:t>values. For example, employees can be ranked according to the number of months employed.</a:t>
            </a:r>
          </a:p>
          <a:p>
            <a:pPr>
              <a:buNone/>
            </a:pPr>
            <a:endParaRPr lang="en-US" sz="2400" dirty="0" smtClean="0"/>
          </a:p>
          <a:p>
            <a:pPr>
              <a:buNone/>
            </a:pPr>
            <a:endParaRPr lang="en-US" sz="2400" dirty="0" smtClean="0"/>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1"/>
          <p:cNvSpPr/>
          <p:nvPr/>
        </p:nvSpPr>
        <p:spPr>
          <a:xfrm flipH="1">
            <a:off x="7109884" y="4437064"/>
            <a:ext cx="1030816" cy="484187"/>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57342 w 697895"/>
              <a:gd name="connsiteY8" fmla="*/ 259909 h 358659"/>
              <a:gd name="connsiteX9" fmla="*/ 562092 w 697895"/>
              <a:gd name="connsiteY9" fmla="*/ 250385 h 358659"/>
              <a:gd name="connsiteX10" fmla="*/ 462079 w 697895"/>
              <a:gd name="connsiteY10" fmla="*/ 240859 h 358659"/>
              <a:gd name="connsiteX11" fmla="*/ 376355 w 697895"/>
              <a:gd name="connsiteY11" fmla="*/ 219428 h 358659"/>
              <a:gd name="connsiteX12" fmla="*/ 295392 w 697895"/>
              <a:gd name="connsiteY12" fmla="*/ 197997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62092 w 697895"/>
              <a:gd name="connsiteY9" fmla="*/ 250385 h 358659"/>
              <a:gd name="connsiteX10" fmla="*/ 462079 w 697895"/>
              <a:gd name="connsiteY10" fmla="*/ 240859 h 358659"/>
              <a:gd name="connsiteX11" fmla="*/ 376355 w 697895"/>
              <a:gd name="connsiteY11" fmla="*/ 219428 h 358659"/>
              <a:gd name="connsiteX12" fmla="*/ 295392 w 697895"/>
              <a:gd name="connsiteY12" fmla="*/ 197997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37117 w 697895"/>
              <a:gd name="connsiteY9" fmla="*/ 262081 h 358659"/>
              <a:gd name="connsiteX10" fmla="*/ 462079 w 697895"/>
              <a:gd name="connsiteY10" fmla="*/ 240859 h 358659"/>
              <a:gd name="connsiteX11" fmla="*/ 376355 w 697895"/>
              <a:gd name="connsiteY11" fmla="*/ 219428 h 358659"/>
              <a:gd name="connsiteX12" fmla="*/ 295392 w 697895"/>
              <a:gd name="connsiteY12" fmla="*/ 197997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37117 w 697895"/>
              <a:gd name="connsiteY9" fmla="*/ 262081 h 358659"/>
              <a:gd name="connsiteX10" fmla="*/ 369982 w 697895"/>
              <a:gd name="connsiteY10" fmla="*/ 200761 h 358659"/>
              <a:gd name="connsiteX11" fmla="*/ 376355 w 697895"/>
              <a:gd name="connsiteY11" fmla="*/ 219428 h 358659"/>
              <a:gd name="connsiteX12" fmla="*/ 295392 w 697895"/>
              <a:gd name="connsiteY12" fmla="*/ 197997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37117 w 697895"/>
              <a:gd name="connsiteY9" fmla="*/ 262081 h 358659"/>
              <a:gd name="connsiteX10" fmla="*/ 369982 w 697895"/>
              <a:gd name="connsiteY10" fmla="*/ 200761 h 358659"/>
              <a:gd name="connsiteX11" fmla="*/ 301429 w 697895"/>
              <a:gd name="connsiteY11" fmla="*/ 135889 h 358659"/>
              <a:gd name="connsiteX12" fmla="*/ 295392 w 697895"/>
              <a:gd name="connsiteY12" fmla="*/ 197997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37117 w 697895"/>
              <a:gd name="connsiteY9" fmla="*/ 262081 h 358659"/>
              <a:gd name="connsiteX10" fmla="*/ 369982 w 697895"/>
              <a:gd name="connsiteY10" fmla="*/ 200761 h 358659"/>
              <a:gd name="connsiteX11" fmla="*/ 301429 w 697895"/>
              <a:gd name="connsiteY11" fmla="*/ 135889 h 358659"/>
              <a:gd name="connsiteX12" fmla="*/ 242320 w 697895"/>
              <a:gd name="connsiteY12" fmla="*/ 77701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37117 w 697895"/>
              <a:gd name="connsiteY9" fmla="*/ 262081 h 358659"/>
              <a:gd name="connsiteX10" fmla="*/ 369982 w 697895"/>
              <a:gd name="connsiteY10" fmla="*/ 200761 h 358659"/>
              <a:gd name="connsiteX11" fmla="*/ 301429 w 697895"/>
              <a:gd name="connsiteY11" fmla="*/ 135889 h 358659"/>
              <a:gd name="connsiteX12" fmla="*/ 242320 w 697895"/>
              <a:gd name="connsiteY12" fmla="*/ 77701 h 358659"/>
              <a:gd name="connsiteX13" fmla="*/ 177363 w 697895"/>
              <a:gd name="connsiteY13" fmla="*/ 5937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274136 h 437179"/>
              <a:gd name="connsiteX1" fmla="*/ 16786 w 697895"/>
              <a:gd name="connsiteY1" fmla="*/ 433679 h 437179"/>
              <a:gd name="connsiteX2" fmla="*/ 92986 w 697895"/>
              <a:gd name="connsiteY2" fmla="*/ 433680 h 437179"/>
              <a:gd name="connsiteX3" fmla="*/ 393023 w 697895"/>
              <a:gd name="connsiteY3" fmla="*/ 431298 h 437179"/>
              <a:gd name="connsiteX4" fmla="*/ 483511 w 697895"/>
              <a:gd name="connsiteY4" fmla="*/ 433680 h 437179"/>
              <a:gd name="connsiteX5" fmla="*/ 547804 w 697895"/>
              <a:gd name="connsiteY5" fmla="*/ 433680 h 437179"/>
              <a:gd name="connsiteX6" fmla="*/ 685917 w 697895"/>
              <a:gd name="connsiteY6" fmla="*/ 431298 h 437179"/>
              <a:gd name="connsiteX7" fmla="*/ 694623 w 697895"/>
              <a:gd name="connsiteY7" fmla="*/ 371095 h 437179"/>
              <a:gd name="connsiteX8" fmla="*/ 616757 w 697895"/>
              <a:gd name="connsiteY8" fmla="*/ 358479 h 437179"/>
              <a:gd name="connsiteX9" fmla="*/ 537117 w 697895"/>
              <a:gd name="connsiteY9" fmla="*/ 340601 h 437179"/>
              <a:gd name="connsiteX10" fmla="*/ 369982 w 697895"/>
              <a:gd name="connsiteY10" fmla="*/ 279281 h 437179"/>
              <a:gd name="connsiteX11" fmla="*/ 301429 w 697895"/>
              <a:gd name="connsiteY11" fmla="*/ 214409 h 437179"/>
              <a:gd name="connsiteX12" fmla="*/ 242320 w 697895"/>
              <a:gd name="connsiteY12" fmla="*/ 156221 h 437179"/>
              <a:gd name="connsiteX13" fmla="*/ 177363 w 697895"/>
              <a:gd name="connsiteY13" fmla="*/ 84457 h 437179"/>
              <a:gd name="connsiteX14" fmla="*/ 127621 w 697895"/>
              <a:gd name="connsiteY14" fmla="*/ 1034 h 437179"/>
              <a:gd name="connsiteX15" fmla="*/ 90604 w 697895"/>
              <a:gd name="connsiteY15" fmla="*/ 145549 h 437179"/>
              <a:gd name="connsiteX16" fmla="*/ 7261 w 697895"/>
              <a:gd name="connsiteY16" fmla="*/ 78874 h 437179"/>
              <a:gd name="connsiteX17" fmla="*/ 7261 w 697895"/>
              <a:gd name="connsiteY17" fmla="*/ 176505 h 437179"/>
              <a:gd name="connsiteX18" fmla="*/ 7261 w 697895"/>
              <a:gd name="connsiteY18" fmla="*/ 274136 h 437179"/>
              <a:gd name="connsiteX0" fmla="*/ 7261 w 697895"/>
              <a:gd name="connsiteY0" fmla="*/ 349244 h 512287"/>
              <a:gd name="connsiteX1" fmla="*/ 16786 w 697895"/>
              <a:gd name="connsiteY1" fmla="*/ 508787 h 512287"/>
              <a:gd name="connsiteX2" fmla="*/ 92986 w 697895"/>
              <a:gd name="connsiteY2" fmla="*/ 508788 h 512287"/>
              <a:gd name="connsiteX3" fmla="*/ 393023 w 697895"/>
              <a:gd name="connsiteY3" fmla="*/ 506406 h 512287"/>
              <a:gd name="connsiteX4" fmla="*/ 483511 w 697895"/>
              <a:gd name="connsiteY4" fmla="*/ 508788 h 512287"/>
              <a:gd name="connsiteX5" fmla="*/ 547804 w 697895"/>
              <a:gd name="connsiteY5" fmla="*/ 508788 h 512287"/>
              <a:gd name="connsiteX6" fmla="*/ 685917 w 697895"/>
              <a:gd name="connsiteY6" fmla="*/ 506406 h 512287"/>
              <a:gd name="connsiteX7" fmla="*/ 694623 w 697895"/>
              <a:gd name="connsiteY7" fmla="*/ 446203 h 512287"/>
              <a:gd name="connsiteX8" fmla="*/ 616757 w 697895"/>
              <a:gd name="connsiteY8" fmla="*/ 433587 h 512287"/>
              <a:gd name="connsiteX9" fmla="*/ 537117 w 697895"/>
              <a:gd name="connsiteY9" fmla="*/ 415709 h 512287"/>
              <a:gd name="connsiteX10" fmla="*/ 369982 w 697895"/>
              <a:gd name="connsiteY10" fmla="*/ 354389 h 512287"/>
              <a:gd name="connsiteX11" fmla="*/ 301429 w 697895"/>
              <a:gd name="connsiteY11" fmla="*/ 289517 h 512287"/>
              <a:gd name="connsiteX12" fmla="*/ 242320 w 697895"/>
              <a:gd name="connsiteY12" fmla="*/ 231329 h 512287"/>
              <a:gd name="connsiteX13" fmla="*/ 177363 w 697895"/>
              <a:gd name="connsiteY13" fmla="*/ 159565 h 512287"/>
              <a:gd name="connsiteX14" fmla="*/ 127621 w 697895"/>
              <a:gd name="connsiteY14" fmla="*/ 76142 h 512287"/>
              <a:gd name="connsiteX15" fmla="*/ 74995 w 697895"/>
              <a:gd name="connsiteY15" fmla="*/ 1786 h 512287"/>
              <a:gd name="connsiteX16" fmla="*/ 7261 w 697895"/>
              <a:gd name="connsiteY16" fmla="*/ 153982 h 512287"/>
              <a:gd name="connsiteX17" fmla="*/ 7261 w 697895"/>
              <a:gd name="connsiteY17" fmla="*/ 251613 h 512287"/>
              <a:gd name="connsiteX18" fmla="*/ 7261 w 697895"/>
              <a:gd name="connsiteY18" fmla="*/ 349244 h 512287"/>
              <a:gd name="connsiteX0" fmla="*/ 7261 w 697895"/>
              <a:gd name="connsiteY0" fmla="*/ 401252 h 564295"/>
              <a:gd name="connsiteX1" fmla="*/ 16786 w 697895"/>
              <a:gd name="connsiteY1" fmla="*/ 560795 h 564295"/>
              <a:gd name="connsiteX2" fmla="*/ 92986 w 697895"/>
              <a:gd name="connsiteY2" fmla="*/ 560796 h 564295"/>
              <a:gd name="connsiteX3" fmla="*/ 393023 w 697895"/>
              <a:gd name="connsiteY3" fmla="*/ 558414 h 564295"/>
              <a:gd name="connsiteX4" fmla="*/ 483511 w 697895"/>
              <a:gd name="connsiteY4" fmla="*/ 560796 h 564295"/>
              <a:gd name="connsiteX5" fmla="*/ 547804 w 697895"/>
              <a:gd name="connsiteY5" fmla="*/ 560796 h 564295"/>
              <a:gd name="connsiteX6" fmla="*/ 685917 w 697895"/>
              <a:gd name="connsiteY6" fmla="*/ 558414 h 564295"/>
              <a:gd name="connsiteX7" fmla="*/ 694623 w 697895"/>
              <a:gd name="connsiteY7" fmla="*/ 498211 h 564295"/>
              <a:gd name="connsiteX8" fmla="*/ 616757 w 697895"/>
              <a:gd name="connsiteY8" fmla="*/ 485595 h 564295"/>
              <a:gd name="connsiteX9" fmla="*/ 537117 w 697895"/>
              <a:gd name="connsiteY9" fmla="*/ 467717 h 564295"/>
              <a:gd name="connsiteX10" fmla="*/ 369982 w 697895"/>
              <a:gd name="connsiteY10" fmla="*/ 406397 h 564295"/>
              <a:gd name="connsiteX11" fmla="*/ 301429 w 697895"/>
              <a:gd name="connsiteY11" fmla="*/ 341525 h 564295"/>
              <a:gd name="connsiteX12" fmla="*/ 242320 w 697895"/>
              <a:gd name="connsiteY12" fmla="*/ 283337 h 564295"/>
              <a:gd name="connsiteX13" fmla="*/ 177363 w 697895"/>
              <a:gd name="connsiteY13" fmla="*/ 211573 h 564295"/>
              <a:gd name="connsiteX14" fmla="*/ 127621 w 697895"/>
              <a:gd name="connsiteY14" fmla="*/ 128150 h 564295"/>
              <a:gd name="connsiteX15" fmla="*/ 74995 w 697895"/>
              <a:gd name="connsiteY15" fmla="*/ 53794 h 564295"/>
              <a:gd name="connsiteX16" fmla="*/ 38480 w 697895"/>
              <a:gd name="connsiteY16" fmla="*/ 485 h 564295"/>
              <a:gd name="connsiteX17" fmla="*/ 7261 w 697895"/>
              <a:gd name="connsiteY17" fmla="*/ 303621 h 564295"/>
              <a:gd name="connsiteX18" fmla="*/ 7261 w 697895"/>
              <a:gd name="connsiteY18" fmla="*/ 401252 h 564295"/>
              <a:gd name="connsiteX0" fmla="*/ 9794 w 700428"/>
              <a:gd name="connsiteY0" fmla="*/ 401252 h 570239"/>
              <a:gd name="connsiteX1" fmla="*/ 19319 w 700428"/>
              <a:gd name="connsiteY1" fmla="*/ 560795 h 570239"/>
              <a:gd name="connsiteX2" fmla="*/ 226640 w 700428"/>
              <a:gd name="connsiteY2" fmla="*/ 552442 h 570239"/>
              <a:gd name="connsiteX3" fmla="*/ 395556 w 700428"/>
              <a:gd name="connsiteY3" fmla="*/ 558414 h 570239"/>
              <a:gd name="connsiteX4" fmla="*/ 486044 w 700428"/>
              <a:gd name="connsiteY4" fmla="*/ 560796 h 570239"/>
              <a:gd name="connsiteX5" fmla="*/ 550337 w 700428"/>
              <a:gd name="connsiteY5" fmla="*/ 560796 h 570239"/>
              <a:gd name="connsiteX6" fmla="*/ 688450 w 700428"/>
              <a:gd name="connsiteY6" fmla="*/ 558414 h 570239"/>
              <a:gd name="connsiteX7" fmla="*/ 697156 w 700428"/>
              <a:gd name="connsiteY7" fmla="*/ 498211 h 570239"/>
              <a:gd name="connsiteX8" fmla="*/ 619290 w 700428"/>
              <a:gd name="connsiteY8" fmla="*/ 485595 h 570239"/>
              <a:gd name="connsiteX9" fmla="*/ 539650 w 700428"/>
              <a:gd name="connsiteY9" fmla="*/ 467717 h 570239"/>
              <a:gd name="connsiteX10" fmla="*/ 372515 w 700428"/>
              <a:gd name="connsiteY10" fmla="*/ 406397 h 570239"/>
              <a:gd name="connsiteX11" fmla="*/ 303962 w 700428"/>
              <a:gd name="connsiteY11" fmla="*/ 341525 h 570239"/>
              <a:gd name="connsiteX12" fmla="*/ 244853 w 700428"/>
              <a:gd name="connsiteY12" fmla="*/ 283337 h 570239"/>
              <a:gd name="connsiteX13" fmla="*/ 179896 w 700428"/>
              <a:gd name="connsiteY13" fmla="*/ 211573 h 570239"/>
              <a:gd name="connsiteX14" fmla="*/ 130154 w 700428"/>
              <a:gd name="connsiteY14" fmla="*/ 128150 h 570239"/>
              <a:gd name="connsiteX15" fmla="*/ 77528 w 700428"/>
              <a:gd name="connsiteY15" fmla="*/ 53794 h 570239"/>
              <a:gd name="connsiteX16" fmla="*/ 41013 w 700428"/>
              <a:gd name="connsiteY16" fmla="*/ 485 h 570239"/>
              <a:gd name="connsiteX17" fmla="*/ 9794 w 700428"/>
              <a:gd name="connsiteY17" fmla="*/ 303621 h 570239"/>
              <a:gd name="connsiteX18" fmla="*/ 9794 w 700428"/>
              <a:gd name="connsiteY18" fmla="*/ 401252 h 570239"/>
              <a:gd name="connsiteX0" fmla="*/ 6684 w 697318"/>
              <a:gd name="connsiteY0" fmla="*/ 401252 h 564977"/>
              <a:gd name="connsiteX1" fmla="*/ 78647 w 697318"/>
              <a:gd name="connsiteY1" fmla="*/ 554112 h 564977"/>
              <a:gd name="connsiteX2" fmla="*/ 223530 w 697318"/>
              <a:gd name="connsiteY2" fmla="*/ 552442 h 564977"/>
              <a:gd name="connsiteX3" fmla="*/ 392446 w 697318"/>
              <a:gd name="connsiteY3" fmla="*/ 558414 h 564977"/>
              <a:gd name="connsiteX4" fmla="*/ 482934 w 697318"/>
              <a:gd name="connsiteY4" fmla="*/ 560796 h 564977"/>
              <a:gd name="connsiteX5" fmla="*/ 547227 w 697318"/>
              <a:gd name="connsiteY5" fmla="*/ 560796 h 564977"/>
              <a:gd name="connsiteX6" fmla="*/ 685340 w 697318"/>
              <a:gd name="connsiteY6" fmla="*/ 558414 h 564977"/>
              <a:gd name="connsiteX7" fmla="*/ 694046 w 697318"/>
              <a:gd name="connsiteY7" fmla="*/ 498211 h 564977"/>
              <a:gd name="connsiteX8" fmla="*/ 616180 w 697318"/>
              <a:gd name="connsiteY8" fmla="*/ 485595 h 564977"/>
              <a:gd name="connsiteX9" fmla="*/ 536540 w 697318"/>
              <a:gd name="connsiteY9" fmla="*/ 467717 h 564977"/>
              <a:gd name="connsiteX10" fmla="*/ 369405 w 697318"/>
              <a:gd name="connsiteY10" fmla="*/ 406397 h 564977"/>
              <a:gd name="connsiteX11" fmla="*/ 300852 w 697318"/>
              <a:gd name="connsiteY11" fmla="*/ 341525 h 564977"/>
              <a:gd name="connsiteX12" fmla="*/ 241743 w 697318"/>
              <a:gd name="connsiteY12" fmla="*/ 283337 h 564977"/>
              <a:gd name="connsiteX13" fmla="*/ 176786 w 697318"/>
              <a:gd name="connsiteY13" fmla="*/ 211573 h 564977"/>
              <a:gd name="connsiteX14" fmla="*/ 127044 w 697318"/>
              <a:gd name="connsiteY14" fmla="*/ 128150 h 564977"/>
              <a:gd name="connsiteX15" fmla="*/ 74418 w 697318"/>
              <a:gd name="connsiteY15" fmla="*/ 53794 h 564977"/>
              <a:gd name="connsiteX16" fmla="*/ 37903 w 697318"/>
              <a:gd name="connsiteY16" fmla="*/ 485 h 564977"/>
              <a:gd name="connsiteX17" fmla="*/ 6684 w 697318"/>
              <a:gd name="connsiteY17" fmla="*/ 303621 h 564977"/>
              <a:gd name="connsiteX18" fmla="*/ 6684 w 697318"/>
              <a:gd name="connsiteY18" fmla="*/ 401252 h 564977"/>
              <a:gd name="connsiteX0" fmla="*/ 6684 w 697318"/>
              <a:gd name="connsiteY0" fmla="*/ 401252 h 564295"/>
              <a:gd name="connsiteX1" fmla="*/ 78647 w 697318"/>
              <a:gd name="connsiteY1" fmla="*/ 554112 h 564295"/>
              <a:gd name="connsiteX2" fmla="*/ 223530 w 697318"/>
              <a:gd name="connsiteY2" fmla="*/ 552442 h 564295"/>
              <a:gd name="connsiteX3" fmla="*/ 392446 w 697318"/>
              <a:gd name="connsiteY3" fmla="*/ 558414 h 564295"/>
              <a:gd name="connsiteX4" fmla="*/ 482934 w 697318"/>
              <a:gd name="connsiteY4" fmla="*/ 560796 h 564295"/>
              <a:gd name="connsiteX5" fmla="*/ 547227 w 697318"/>
              <a:gd name="connsiteY5" fmla="*/ 560796 h 564295"/>
              <a:gd name="connsiteX6" fmla="*/ 685340 w 697318"/>
              <a:gd name="connsiteY6" fmla="*/ 558414 h 564295"/>
              <a:gd name="connsiteX7" fmla="*/ 694046 w 697318"/>
              <a:gd name="connsiteY7" fmla="*/ 498211 h 564295"/>
              <a:gd name="connsiteX8" fmla="*/ 616180 w 697318"/>
              <a:gd name="connsiteY8" fmla="*/ 485595 h 564295"/>
              <a:gd name="connsiteX9" fmla="*/ 536540 w 697318"/>
              <a:gd name="connsiteY9" fmla="*/ 467717 h 564295"/>
              <a:gd name="connsiteX10" fmla="*/ 369405 w 697318"/>
              <a:gd name="connsiteY10" fmla="*/ 406397 h 564295"/>
              <a:gd name="connsiteX11" fmla="*/ 300852 w 697318"/>
              <a:gd name="connsiteY11" fmla="*/ 341525 h 564295"/>
              <a:gd name="connsiteX12" fmla="*/ 241743 w 697318"/>
              <a:gd name="connsiteY12" fmla="*/ 283337 h 564295"/>
              <a:gd name="connsiteX13" fmla="*/ 176786 w 697318"/>
              <a:gd name="connsiteY13" fmla="*/ 211573 h 564295"/>
              <a:gd name="connsiteX14" fmla="*/ 127044 w 697318"/>
              <a:gd name="connsiteY14" fmla="*/ 128150 h 564295"/>
              <a:gd name="connsiteX15" fmla="*/ 74418 w 697318"/>
              <a:gd name="connsiteY15" fmla="*/ 53794 h 564295"/>
              <a:gd name="connsiteX16" fmla="*/ 37903 w 697318"/>
              <a:gd name="connsiteY16" fmla="*/ 485 h 564295"/>
              <a:gd name="connsiteX17" fmla="*/ 6684 w 697318"/>
              <a:gd name="connsiteY17" fmla="*/ 303621 h 564295"/>
              <a:gd name="connsiteX18" fmla="*/ 6684 w 697318"/>
              <a:gd name="connsiteY18" fmla="*/ 401252 h 564295"/>
              <a:gd name="connsiteX0" fmla="*/ 19037 w 690940"/>
              <a:gd name="connsiteY0" fmla="*/ 543268 h 564681"/>
              <a:gd name="connsiteX1" fmla="*/ 72269 w 690940"/>
              <a:gd name="connsiteY1" fmla="*/ 554112 h 564681"/>
              <a:gd name="connsiteX2" fmla="*/ 217152 w 690940"/>
              <a:gd name="connsiteY2" fmla="*/ 552442 h 564681"/>
              <a:gd name="connsiteX3" fmla="*/ 386068 w 690940"/>
              <a:gd name="connsiteY3" fmla="*/ 558414 h 564681"/>
              <a:gd name="connsiteX4" fmla="*/ 476556 w 690940"/>
              <a:gd name="connsiteY4" fmla="*/ 560796 h 564681"/>
              <a:gd name="connsiteX5" fmla="*/ 540849 w 690940"/>
              <a:gd name="connsiteY5" fmla="*/ 560796 h 564681"/>
              <a:gd name="connsiteX6" fmla="*/ 678962 w 690940"/>
              <a:gd name="connsiteY6" fmla="*/ 558414 h 564681"/>
              <a:gd name="connsiteX7" fmla="*/ 687668 w 690940"/>
              <a:gd name="connsiteY7" fmla="*/ 498211 h 564681"/>
              <a:gd name="connsiteX8" fmla="*/ 609802 w 690940"/>
              <a:gd name="connsiteY8" fmla="*/ 485595 h 564681"/>
              <a:gd name="connsiteX9" fmla="*/ 530162 w 690940"/>
              <a:gd name="connsiteY9" fmla="*/ 467717 h 564681"/>
              <a:gd name="connsiteX10" fmla="*/ 363027 w 690940"/>
              <a:gd name="connsiteY10" fmla="*/ 406397 h 564681"/>
              <a:gd name="connsiteX11" fmla="*/ 294474 w 690940"/>
              <a:gd name="connsiteY11" fmla="*/ 341525 h 564681"/>
              <a:gd name="connsiteX12" fmla="*/ 235365 w 690940"/>
              <a:gd name="connsiteY12" fmla="*/ 283337 h 564681"/>
              <a:gd name="connsiteX13" fmla="*/ 170408 w 690940"/>
              <a:gd name="connsiteY13" fmla="*/ 211573 h 564681"/>
              <a:gd name="connsiteX14" fmla="*/ 120666 w 690940"/>
              <a:gd name="connsiteY14" fmla="*/ 128150 h 564681"/>
              <a:gd name="connsiteX15" fmla="*/ 68040 w 690940"/>
              <a:gd name="connsiteY15" fmla="*/ 53794 h 564681"/>
              <a:gd name="connsiteX16" fmla="*/ 31525 w 690940"/>
              <a:gd name="connsiteY16" fmla="*/ 485 h 564681"/>
              <a:gd name="connsiteX17" fmla="*/ 306 w 690940"/>
              <a:gd name="connsiteY17" fmla="*/ 303621 h 564681"/>
              <a:gd name="connsiteX18" fmla="*/ 19037 w 690940"/>
              <a:gd name="connsiteY18" fmla="*/ 543268 h 564681"/>
              <a:gd name="connsiteX0" fmla="*/ 22405 w 694308"/>
              <a:gd name="connsiteY0" fmla="*/ 543268 h 564295"/>
              <a:gd name="connsiteX1" fmla="*/ 75637 w 694308"/>
              <a:gd name="connsiteY1" fmla="*/ 554112 h 564295"/>
              <a:gd name="connsiteX2" fmla="*/ 220520 w 694308"/>
              <a:gd name="connsiteY2" fmla="*/ 552442 h 564295"/>
              <a:gd name="connsiteX3" fmla="*/ 389436 w 694308"/>
              <a:gd name="connsiteY3" fmla="*/ 558414 h 564295"/>
              <a:gd name="connsiteX4" fmla="*/ 479924 w 694308"/>
              <a:gd name="connsiteY4" fmla="*/ 560796 h 564295"/>
              <a:gd name="connsiteX5" fmla="*/ 544217 w 694308"/>
              <a:gd name="connsiteY5" fmla="*/ 560796 h 564295"/>
              <a:gd name="connsiteX6" fmla="*/ 682330 w 694308"/>
              <a:gd name="connsiteY6" fmla="*/ 558414 h 564295"/>
              <a:gd name="connsiteX7" fmla="*/ 691036 w 694308"/>
              <a:gd name="connsiteY7" fmla="*/ 498211 h 564295"/>
              <a:gd name="connsiteX8" fmla="*/ 613170 w 694308"/>
              <a:gd name="connsiteY8" fmla="*/ 485595 h 564295"/>
              <a:gd name="connsiteX9" fmla="*/ 533530 w 694308"/>
              <a:gd name="connsiteY9" fmla="*/ 467717 h 564295"/>
              <a:gd name="connsiteX10" fmla="*/ 366395 w 694308"/>
              <a:gd name="connsiteY10" fmla="*/ 406397 h 564295"/>
              <a:gd name="connsiteX11" fmla="*/ 297842 w 694308"/>
              <a:gd name="connsiteY11" fmla="*/ 341525 h 564295"/>
              <a:gd name="connsiteX12" fmla="*/ 238733 w 694308"/>
              <a:gd name="connsiteY12" fmla="*/ 283337 h 564295"/>
              <a:gd name="connsiteX13" fmla="*/ 173776 w 694308"/>
              <a:gd name="connsiteY13" fmla="*/ 211573 h 564295"/>
              <a:gd name="connsiteX14" fmla="*/ 124034 w 694308"/>
              <a:gd name="connsiteY14" fmla="*/ 128150 h 564295"/>
              <a:gd name="connsiteX15" fmla="*/ 71408 w 694308"/>
              <a:gd name="connsiteY15" fmla="*/ 53794 h 564295"/>
              <a:gd name="connsiteX16" fmla="*/ 34893 w 694308"/>
              <a:gd name="connsiteY16" fmla="*/ 485 h 564295"/>
              <a:gd name="connsiteX17" fmla="*/ 3674 w 694308"/>
              <a:gd name="connsiteY17" fmla="*/ 303621 h 564295"/>
              <a:gd name="connsiteX18" fmla="*/ 22405 w 694308"/>
              <a:gd name="connsiteY18" fmla="*/ 543268 h 564295"/>
              <a:gd name="connsiteX0" fmla="*/ 21624 w 695088"/>
              <a:gd name="connsiteY0" fmla="*/ 553293 h 564295"/>
              <a:gd name="connsiteX1" fmla="*/ 76417 w 695088"/>
              <a:gd name="connsiteY1" fmla="*/ 554112 h 564295"/>
              <a:gd name="connsiteX2" fmla="*/ 221300 w 695088"/>
              <a:gd name="connsiteY2" fmla="*/ 552442 h 564295"/>
              <a:gd name="connsiteX3" fmla="*/ 390216 w 695088"/>
              <a:gd name="connsiteY3" fmla="*/ 558414 h 564295"/>
              <a:gd name="connsiteX4" fmla="*/ 480704 w 695088"/>
              <a:gd name="connsiteY4" fmla="*/ 560796 h 564295"/>
              <a:gd name="connsiteX5" fmla="*/ 544997 w 695088"/>
              <a:gd name="connsiteY5" fmla="*/ 560796 h 564295"/>
              <a:gd name="connsiteX6" fmla="*/ 683110 w 695088"/>
              <a:gd name="connsiteY6" fmla="*/ 558414 h 564295"/>
              <a:gd name="connsiteX7" fmla="*/ 691816 w 695088"/>
              <a:gd name="connsiteY7" fmla="*/ 498211 h 564295"/>
              <a:gd name="connsiteX8" fmla="*/ 613950 w 695088"/>
              <a:gd name="connsiteY8" fmla="*/ 485595 h 564295"/>
              <a:gd name="connsiteX9" fmla="*/ 534310 w 695088"/>
              <a:gd name="connsiteY9" fmla="*/ 467717 h 564295"/>
              <a:gd name="connsiteX10" fmla="*/ 367175 w 695088"/>
              <a:gd name="connsiteY10" fmla="*/ 406397 h 564295"/>
              <a:gd name="connsiteX11" fmla="*/ 298622 w 695088"/>
              <a:gd name="connsiteY11" fmla="*/ 341525 h 564295"/>
              <a:gd name="connsiteX12" fmla="*/ 239513 w 695088"/>
              <a:gd name="connsiteY12" fmla="*/ 283337 h 564295"/>
              <a:gd name="connsiteX13" fmla="*/ 174556 w 695088"/>
              <a:gd name="connsiteY13" fmla="*/ 211573 h 564295"/>
              <a:gd name="connsiteX14" fmla="*/ 124814 w 695088"/>
              <a:gd name="connsiteY14" fmla="*/ 128150 h 564295"/>
              <a:gd name="connsiteX15" fmla="*/ 72188 w 695088"/>
              <a:gd name="connsiteY15" fmla="*/ 53794 h 564295"/>
              <a:gd name="connsiteX16" fmla="*/ 35673 w 695088"/>
              <a:gd name="connsiteY16" fmla="*/ 485 h 564295"/>
              <a:gd name="connsiteX17" fmla="*/ 4454 w 695088"/>
              <a:gd name="connsiteY17" fmla="*/ 303621 h 564295"/>
              <a:gd name="connsiteX18" fmla="*/ 21624 w 695088"/>
              <a:gd name="connsiteY18" fmla="*/ 553293 h 564295"/>
              <a:gd name="connsiteX0" fmla="*/ 7987 w 681451"/>
              <a:gd name="connsiteY0" fmla="*/ 553293 h 585997"/>
              <a:gd name="connsiteX1" fmla="*/ 62780 w 681451"/>
              <a:gd name="connsiteY1" fmla="*/ 554112 h 585997"/>
              <a:gd name="connsiteX2" fmla="*/ 207663 w 681451"/>
              <a:gd name="connsiteY2" fmla="*/ 552442 h 585997"/>
              <a:gd name="connsiteX3" fmla="*/ 376579 w 681451"/>
              <a:gd name="connsiteY3" fmla="*/ 558414 h 585997"/>
              <a:gd name="connsiteX4" fmla="*/ 467067 w 681451"/>
              <a:gd name="connsiteY4" fmla="*/ 560796 h 585997"/>
              <a:gd name="connsiteX5" fmla="*/ 531360 w 681451"/>
              <a:gd name="connsiteY5" fmla="*/ 560796 h 585997"/>
              <a:gd name="connsiteX6" fmla="*/ 669473 w 681451"/>
              <a:gd name="connsiteY6" fmla="*/ 558414 h 585997"/>
              <a:gd name="connsiteX7" fmla="*/ 678179 w 681451"/>
              <a:gd name="connsiteY7" fmla="*/ 498211 h 585997"/>
              <a:gd name="connsiteX8" fmla="*/ 600313 w 681451"/>
              <a:gd name="connsiteY8" fmla="*/ 485595 h 585997"/>
              <a:gd name="connsiteX9" fmla="*/ 520673 w 681451"/>
              <a:gd name="connsiteY9" fmla="*/ 467717 h 585997"/>
              <a:gd name="connsiteX10" fmla="*/ 353538 w 681451"/>
              <a:gd name="connsiteY10" fmla="*/ 406397 h 585997"/>
              <a:gd name="connsiteX11" fmla="*/ 284985 w 681451"/>
              <a:gd name="connsiteY11" fmla="*/ 341525 h 585997"/>
              <a:gd name="connsiteX12" fmla="*/ 225876 w 681451"/>
              <a:gd name="connsiteY12" fmla="*/ 283337 h 585997"/>
              <a:gd name="connsiteX13" fmla="*/ 160919 w 681451"/>
              <a:gd name="connsiteY13" fmla="*/ 211573 h 585997"/>
              <a:gd name="connsiteX14" fmla="*/ 111177 w 681451"/>
              <a:gd name="connsiteY14" fmla="*/ 128150 h 585997"/>
              <a:gd name="connsiteX15" fmla="*/ 58551 w 681451"/>
              <a:gd name="connsiteY15" fmla="*/ 53794 h 585997"/>
              <a:gd name="connsiteX16" fmla="*/ 22036 w 681451"/>
              <a:gd name="connsiteY16" fmla="*/ 485 h 585997"/>
              <a:gd name="connsiteX17" fmla="*/ 1744 w 681451"/>
              <a:gd name="connsiteY17" fmla="*/ 542541 h 585997"/>
              <a:gd name="connsiteX18" fmla="*/ 7987 w 681451"/>
              <a:gd name="connsiteY18" fmla="*/ 553293 h 585997"/>
              <a:gd name="connsiteX0" fmla="*/ 7987 w 681451"/>
              <a:gd name="connsiteY0" fmla="*/ 553293 h 585997"/>
              <a:gd name="connsiteX1" fmla="*/ 62780 w 681451"/>
              <a:gd name="connsiteY1" fmla="*/ 554112 h 585997"/>
              <a:gd name="connsiteX2" fmla="*/ 207663 w 681451"/>
              <a:gd name="connsiteY2" fmla="*/ 552442 h 585997"/>
              <a:gd name="connsiteX3" fmla="*/ 376579 w 681451"/>
              <a:gd name="connsiteY3" fmla="*/ 558414 h 585997"/>
              <a:gd name="connsiteX4" fmla="*/ 467067 w 681451"/>
              <a:gd name="connsiteY4" fmla="*/ 560796 h 585997"/>
              <a:gd name="connsiteX5" fmla="*/ 531360 w 681451"/>
              <a:gd name="connsiteY5" fmla="*/ 560796 h 585997"/>
              <a:gd name="connsiteX6" fmla="*/ 669473 w 681451"/>
              <a:gd name="connsiteY6" fmla="*/ 558414 h 585997"/>
              <a:gd name="connsiteX7" fmla="*/ 678179 w 681451"/>
              <a:gd name="connsiteY7" fmla="*/ 498211 h 585997"/>
              <a:gd name="connsiteX8" fmla="*/ 600313 w 681451"/>
              <a:gd name="connsiteY8" fmla="*/ 485595 h 585997"/>
              <a:gd name="connsiteX9" fmla="*/ 520673 w 681451"/>
              <a:gd name="connsiteY9" fmla="*/ 467717 h 585997"/>
              <a:gd name="connsiteX10" fmla="*/ 353538 w 681451"/>
              <a:gd name="connsiteY10" fmla="*/ 406397 h 585997"/>
              <a:gd name="connsiteX11" fmla="*/ 284985 w 681451"/>
              <a:gd name="connsiteY11" fmla="*/ 341525 h 585997"/>
              <a:gd name="connsiteX12" fmla="*/ 225876 w 681451"/>
              <a:gd name="connsiteY12" fmla="*/ 283337 h 585997"/>
              <a:gd name="connsiteX13" fmla="*/ 160919 w 681451"/>
              <a:gd name="connsiteY13" fmla="*/ 211573 h 585997"/>
              <a:gd name="connsiteX14" fmla="*/ 111177 w 681451"/>
              <a:gd name="connsiteY14" fmla="*/ 128150 h 585997"/>
              <a:gd name="connsiteX15" fmla="*/ 58551 w 681451"/>
              <a:gd name="connsiteY15" fmla="*/ 53794 h 585997"/>
              <a:gd name="connsiteX16" fmla="*/ 22036 w 681451"/>
              <a:gd name="connsiteY16" fmla="*/ 485 h 585997"/>
              <a:gd name="connsiteX17" fmla="*/ 1744 w 681451"/>
              <a:gd name="connsiteY17" fmla="*/ 542541 h 585997"/>
              <a:gd name="connsiteX18" fmla="*/ 7987 w 681451"/>
              <a:gd name="connsiteY18" fmla="*/ 553293 h 585997"/>
              <a:gd name="connsiteX0" fmla="*/ 7318 w 680782"/>
              <a:gd name="connsiteY0" fmla="*/ 571540 h 605600"/>
              <a:gd name="connsiteX1" fmla="*/ 62111 w 680782"/>
              <a:gd name="connsiteY1" fmla="*/ 572359 h 605600"/>
              <a:gd name="connsiteX2" fmla="*/ 206994 w 680782"/>
              <a:gd name="connsiteY2" fmla="*/ 570689 h 605600"/>
              <a:gd name="connsiteX3" fmla="*/ 375910 w 680782"/>
              <a:gd name="connsiteY3" fmla="*/ 576661 h 605600"/>
              <a:gd name="connsiteX4" fmla="*/ 466398 w 680782"/>
              <a:gd name="connsiteY4" fmla="*/ 579043 h 605600"/>
              <a:gd name="connsiteX5" fmla="*/ 530691 w 680782"/>
              <a:gd name="connsiteY5" fmla="*/ 579043 h 605600"/>
              <a:gd name="connsiteX6" fmla="*/ 668804 w 680782"/>
              <a:gd name="connsiteY6" fmla="*/ 576661 h 605600"/>
              <a:gd name="connsiteX7" fmla="*/ 677510 w 680782"/>
              <a:gd name="connsiteY7" fmla="*/ 516458 h 605600"/>
              <a:gd name="connsiteX8" fmla="*/ 599644 w 680782"/>
              <a:gd name="connsiteY8" fmla="*/ 503842 h 605600"/>
              <a:gd name="connsiteX9" fmla="*/ 520004 w 680782"/>
              <a:gd name="connsiteY9" fmla="*/ 485964 h 605600"/>
              <a:gd name="connsiteX10" fmla="*/ 352869 w 680782"/>
              <a:gd name="connsiteY10" fmla="*/ 424644 h 605600"/>
              <a:gd name="connsiteX11" fmla="*/ 284316 w 680782"/>
              <a:gd name="connsiteY11" fmla="*/ 359772 h 605600"/>
              <a:gd name="connsiteX12" fmla="*/ 225207 w 680782"/>
              <a:gd name="connsiteY12" fmla="*/ 301584 h 605600"/>
              <a:gd name="connsiteX13" fmla="*/ 160250 w 680782"/>
              <a:gd name="connsiteY13" fmla="*/ 229820 h 605600"/>
              <a:gd name="connsiteX14" fmla="*/ 110508 w 680782"/>
              <a:gd name="connsiteY14" fmla="*/ 146397 h 605600"/>
              <a:gd name="connsiteX15" fmla="*/ 57882 w 680782"/>
              <a:gd name="connsiteY15" fmla="*/ 72041 h 605600"/>
              <a:gd name="connsiteX16" fmla="*/ 12002 w 680782"/>
              <a:gd name="connsiteY16" fmla="*/ 354 h 605600"/>
              <a:gd name="connsiteX17" fmla="*/ 1075 w 680782"/>
              <a:gd name="connsiteY17" fmla="*/ 560788 h 605600"/>
              <a:gd name="connsiteX18" fmla="*/ 7318 w 680782"/>
              <a:gd name="connsiteY18" fmla="*/ 571540 h 605600"/>
              <a:gd name="connsiteX0" fmla="*/ 7318 w 680782"/>
              <a:gd name="connsiteY0" fmla="*/ 571540 h 605600"/>
              <a:gd name="connsiteX1" fmla="*/ 62111 w 680782"/>
              <a:gd name="connsiteY1" fmla="*/ 572359 h 605600"/>
              <a:gd name="connsiteX2" fmla="*/ 206994 w 680782"/>
              <a:gd name="connsiteY2" fmla="*/ 570689 h 605600"/>
              <a:gd name="connsiteX3" fmla="*/ 375910 w 680782"/>
              <a:gd name="connsiteY3" fmla="*/ 576661 h 605600"/>
              <a:gd name="connsiteX4" fmla="*/ 466398 w 680782"/>
              <a:gd name="connsiteY4" fmla="*/ 579043 h 605600"/>
              <a:gd name="connsiteX5" fmla="*/ 530691 w 680782"/>
              <a:gd name="connsiteY5" fmla="*/ 579043 h 605600"/>
              <a:gd name="connsiteX6" fmla="*/ 668804 w 680782"/>
              <a:gd name="connsiteY6" fmla="*/ 576661 h 605600"/>
              <a:gd name="connsiteX7" fmla="*/ 677510 w 680782"/>
              <a:gd name="connsiteY7" fmla="*/ 516458 h 605600"/>
              <a:gd name="connsiteX8" fmla="*/ 599644 w 680782"/>
              <a:gd name="connsiteY8" fmla="*/ 503842 h 605600"/>
              <a:gd name="connsiteX9" fmla="*/ 520004 w 680782"/>
              <a:gd name="connsiteY9" fmla="*/ 485964 h 605600"/>
              <a:gd name="connsiteX10" fmla="*/ 352869 w 680782"/>
              <a:gd name="connsiteY10" fmla="*/ 424644 h 605600"/>
              <a:gd name="connsiteX11" fmla="*/ 284316 w 680782"/>
              <a:gd name="connsiteY11" fmla="*/ 359772 h 605600"/>
              <a:gd name="connsiteX12" fmla="*/ 225207 w 680782"/>
              <a:gd name="connsiteY12" fmla="*/ 301584 h 605600"/>
              <a:gd name="connsiteX13" fmla="*/ 160250 w 680782"/>
              <a:gd name="connsiteY13" fmla="*/ 229820 h 605600"/>
              <a:gd name="connsiteX14" fmla="*/ 110508 w 680782"/>
              <a:gd name="connsiteY14" fmla="*/ 146397 h 605600"/>
              <a:gd name="connsiteX15" fmla="*/ 57882 w 680782"/>
              <a:gd name="connsiteY15" fmla="*/ 72041 h 605600"/>
              <a:gd name="connsiteX16" fmla="*/ 12002 w 680782"/>
              <a:gd name="connsiteY16" fmla="*/ 354 h 605600"/>
              <a:gd name="connsiteX17" fmla="*/ 1075 w 680782"/>
              <a:gd name="connsiteY17" fmla="*/ 560788 h 605600"/>
              <a:gd name="connsiteX18" fmla="*/ 7318 w 680782"/>
              <a:gd name="connsiteY18" fmla="*/ 571540 h 605600"/>
              <a:gd name="connsiteX0" fmla="*/ 7318 w 680782"/>
              <a:gd name="connsiteY0" fmla="*/ 571540 h 615861"/>
              <a:gd name="connsiteX1" fmla="*/ 62111 w 680782"/>
              <a:gd name="connsiteY1" fmla="*/ 572359 h 615861"/>
              <a:gd name="connsiteX2" fmla="*/ 206994 w 680782"/>
              <a:gd name="connsiteY2" fmla="*/ 570689 h 615861"/>
              <a:gd name="connsiteX3" fmla="*/ 375910 w 680782"/>
              <a:gd name="connsiteY3" fmla="*/ 576661 h 615861"/>
              <a:gd name="connsiteX4" fmla="*/ 466398 w 680782"/>
              <a:gd name="connsiteY4" fmla="*/ 579043 h 615861"/>
              <a:gd name="connsiteX5" fmla="*/ 530691 w 680782"/>
              <a:gd name="connsiteY5" fmla="*/ 579043 h 615861"/>
              <a:gd name="connsiteX6" fmla="*/ 668804 w 680782"/>
              <a:gd name="connsiteY6" fmla="*/ 576661 h 615861"/>
              <a:gd name="connsiteX7" fmla="*/ 677510 w 680782"/>
              <a:gd name="connsiteY7" fmla="*/ 516458 h 615861"/>
              <a:gd name="connsiteX8" fmla="*/ 599644 w 680782"/>
              <a:gd name="connsiteY8" fmla="*/ 503842 h 615861"/>
              <a:gd name="connsiteX9" fmla="*/ 520004 w 680782"/>
              <a:gd name="connsiteY9" fmla="*/ 485964 h 615861"/>
              <a:gd name="connsiteX10" fmla="*/ 352869 w 680782"/>
              <a:gd name="connsiteY10" fmla="*/ 424644 h 615861"/>
              <a:gd name="connsiteX11" fmla="*/ 284316 w 680782"/>
              <a:gd name="connsiteY11" fmla="*/ 359772 h 615861"/>
              <a:gd name="connsiteX12" fmla="*/ 225207 w 680782"/>
              <a:gd name="connsiteY12" fmla="*/ 301584 h 615861"/>
              <a:gd name="connsiteX13" fmla="*/ 160250 w 680782"/>
              <a:gd name="connsiteY13" fmla="*/ 229820 h 615861"/>
              <a:gd name="connsiteX14" fmla="*/ 110508 w 680782"/>
              <a:gd name="connsiteY14" fmla="*/ 146397 h 615861"/>
              <a:gd name="connsiteX15" fmla="*/ 57882 w 680782"/>
              <a:gd name="connsiteY15" fmla="*/ 72041 h 615861"/>
              <a:gd name="connsiteX16" fmla="*/ 12002 w 680782"/>
              <a:gd name="connsiteY16" fmla="*/ 354 h 615861"/>
              <a:gd name="connsiteX17" fmla="*/ 1075 w 680782"/>
              <a:gd name="connsiteY17" fmla="*/ 574154 h 615861"/>
              <a:gd name="connsiteX18" fmla="*/ 7318 w 680782"/>
              <a:gd name="connsiteY18" fmla="*/ 571540 h 615861"/>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52869 w 680782"/>
              <a:gd name="connsiteY10" fmla="*/ 424644 h 582542"/>
              <a:gd name="connsiteX11" fmla="*/ 284316 w 680782"/>
              <a:gd name="connsiteY11" fmla="*/ 359772 h 582542"/>
              <a:gd name="connsiteX12" fmla="*/ 225207 w 680782"/>
              <a:gd name="connsiteY12" fmla="*/ 301584 h 582542"/>
              <a:gd name="connsiteX13" fmla="*/ 160250 w 680782"/>
              <a:gd name="connsiteY13" fmla="*/ 229820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49747 w 680782"/>
              <a:gd name="connsiteY10" fmla="*/ 416291 h 582542"/>
              <a:gd name="connsiteX11" fmla="*/ 284316 w 680782"/>
              <a:gd name="connsiteY11" fmla="*/ 359772 h 582542"/>
              <a:gd name="connsiteX12" fmla="*/ 225207 w 680782"/>
              <a:gd name="connsiteY12" fmla="*/ 301584 h 582542"/>
              <a:gd name="connsiteX13" fmla="*/ 160250 w 680782"/>
              <a:gd name="connsiteY13" fmla="*/ 229820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49747 w 680782"/>
              <a:gd name="connsiteY10" fmla="*/ 416291 h 582542"/>
              <a:gd name="connsiteX11" fmla="*/ 284316 w 680782"/>
              <a:gd name="connsiteY11" fmla="*/ 359772 h 582542"/>
              <a:gd name="connsiteX12" fmla="*/ 225207 w 680782"/>
              <a:gd name="connsiteY12" fmla="*/ 301584 h 582542"/>
              <a:gd name="connsiteX13" fmla="*/ 160250 w 680782"/>
              <a:gd name="connsiteY13" fmla="*/ 229820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49747 w 680782"/>
              <a:gd name="connsiteY10" fmla="*/ 411278 h 582542"/>
              <a:gd name="connsiteX11" fmla="*/ 284316 w 680782"/>
              <a:gd name="connsiteY11" fmla="*/ 359772 h 582542"/>
              <a:gd name="connsiteX12" fmla="*/ 225207 w 680782"/>
              <a:gd name="connsiteY12" fmla="*/ 301584 h 582542"/>
              <a:gd name="connsiteX13" fmla="*/ 160250 w 680782"/>
              <a:gd name="connsiteY13" fmla="*/ 229820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49747 w 680782"/>
              <a:gd name="connsiteY10" fmla="*/ 411278 h 582542"/>
              <a:gd name="connsiteX11" fmla="*/ 284316 w 680782"/>
              <a:gd name="connsiteY11" fmla="*/ 359772 h 582542"/>
              <a:gd name="connsiteX12" fmla="*/ 225207 w 680782"/>
              <a:gd name="connsiteY12" fmla="*/ 291559 h 582542"/>
              <a:gd name="connsiteX13" fmla="*/ 160250 w 680782"/>
              <a:gd name="connsiteY13" fmla="*/ 229820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49747 w 680782"/>
              <a:gd name="connsiteY10" fmla="*/ 411278 h 582542"/>
              <a:gd name="connsiteX11" fmla="*/ 284316 w 680782"/>
              <a:gd name="connsiteY11" fmla="*/ 359772 h 582542"/>
              <a:gd name="connsiteX12" fmla="*/ 225207 w 680782"/>
              <a:gd name="connsiteY12" fmla="*/ 291559 h 582542"/>
              <a:gd name="connsiteX13" fmla="*/ 163371 w 680782"/>
              <a:gd name="connsiteY13" fmla="*/ 221467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79133"/>
              <a:gd name="connsiteX1" fmla="*/ 62111 w 680782"/>
              <a:gd name="connsiteY1" fmla="*/ 572359 h 579133"/>
              <a:gd name="connsiteX2" fmla="*/ 206994 w 680782"/>
              <a:gd name="connsiteY2" fmla="*/ 570689 h 579133"/>
              <a:gd name="connsiteX3" fmla="*/ 375910 w 680782"/>
              <a:gd name="connsiteY3" fmla="*/ 576661 h 579133"/>
              <a:gd name="connsiteX4" fmla="*/ 466398 w 680782"/>
              <a:gd name="connsiteY4" fmla="*/ 579043 h 579133"/>
              <a:gd name="connsiteX5" fmla="*/ 530691 w 680782"/>
              <a:gd name="connsiteY5" fmla="*/ 579043 h 579133"/>
              <a:gd name="connsiteX6" fmla="*/ 668804 w 680782"/>
              <a:gd name="connsiteY6" fmla="*/ 576661 h 579133"/>
              <a:gd name="connsiteX7" fmla="*/ 677510 w 680782"/>
              <a:gd name="connsiteY7" fmla="*/ 516458 h 579133"/>
              <a:gd name="connsiteX8" fmla="*/ 599644 w 680782"/>
              <a:gd name="connsiteY8" fmla="*/ 503842 h 579133"/>
              <a:gd name="connsiteX9" fmla="*/ 520004 w 680782"/>
              <a:gd name="connsiteY9" fmla="*/ 485964 h 579133"/>
              <a:gd name="connsiteX10" fmla="*/ 349747 w 680782"/>
              <a:gd name="connsiteY10" fmla="*/ 411278 h 579133"/>
              <a:gd name="connsiteX11" fmla="*/ 284316 w 680782"/>
              <a:gd name="connsiteY11" fmla="*/ 359772 h 579133"/>
              <a:gd name="connsiteX12" fmla="*/ 225207 w 680782"/>
              <a:gd name="connsiteY12" fmla="*/ 291559 h 579133"/>
              <a:gd name="connsiteX13" fmla="*/ 163371 w 680782"/>
              <a:gd name="connsiteY13" fmla="*/ 221467 h 579133"/>
              <a:gd name="connsiteX14" fmla="*/ 110508 w 680782"/>
              <a:gd name="connsiteY14" fmla="*/ 146397 h 579133"/>
              <a:gd name="connsiteX15" fmla="*/ 57882 w 680782"/>
              <a:gd name="connsiteY15" fmla="*/ 72041 h 579133"/>
              <a:gd name="connsiteX16" fmla="*/ 12002 w 680782"/>
              <a:gd name="connsiteY16" fmla="*/ 354 h 579133"/>
              <a:gd name="connsiteX17" fmla="*/ 1075 w 680782"/>
              <a:gd name="connsiteY17" fmla="*/ 574154 h 579133"/>
              <a:gd name="connsiteX18" fmla="*/ 7318 w 680782"/>
              <a:gd name="connsiteY18" fmla="*/ 571540 h 579133"/>
              <a:gd name="connsiteX0" fmla="*/ 7318 w 680782"/>
              <a:gd name="connsiteY0" fmla="*/ 571540 h 579402"/>
              <a:gd name="connsiteX1" fmla="*/ 62111 w 680782"/>
              <a:gd name="connsiteY1" fmla="*/ 572359 h 579402"/>
              <a:gd name="connsiteX2" fmla="*/ 206994 w 680782"/>
              <a:gd name="connsiteY2" fmla="*/ 570689 h 579402"/>
              <a:gd name="connsiteX3" fmla="*/ 375910 w 680782"/>
              <a:gd name="connsiteY3" fmla="*/ 576661 h 579402"/>
              <a:gd name="connsiteX4" fmla="*/ 466398 w 680782"/>
              <a:gd name="connsiteY4" fmla="*/ 579043 h 579402"/>
              <a:gd name="connsiteX5" fmla="*/ 530691 w 680782"/>
              <a:gd name="connsiteY5" fmla="*/ 579043 h 579402"/>
              <a:gd name="connsiteX6" fmla="*/ 668804 w 680782"/>
              <a:gd name="connsiteY6" fmla="*/ 569978 h 579402"/>
              <a:gd name="connsiteX7" fmla="*/ 677510 w 680782"/>
              <a:gd name="connsiteY7" fmla="*/ 516458 h 579402"/>
              <a:gd name="connsiteX8" fmla="*/ 599644 w 680782"/>
              <a:gd name="connsiteY8" fmla="*/ 503842 h 579402"/>
              <a:gd name="connsiteX9" fmla="*/ 520004 w 680782"/>
              <a:gd name="connsiteY9" fmla="*/ 485964 h 579402"/>
              <a:gd name="connsiteX10" fmla="*/ 349747 w 680782"/>
              <a:gd name="connsiteY10" fmla="*/ 411278 h 579402"/>
              <a:gd name="connsiteX11" fmla="*/ 284316 w 680782"/>
              <a:gd name="connsiteY11" fmla="*/ 359772 h 579402"/>
              <a:gd name="connsiteX12" fmla="*/ 225207 w 680782"/>
              <a:gd name="connsiteY12" fmla="*/ 291559 h 579402"/>
              <a:gd name="connsiteX13" fmla="*/ 163371 w 680782"/>
              <a:gd name="connsiteY13" fmla="*/ 221467 h 579402"/>
              <a:gd name="connsiteX14" fmla="*/ 110508 w 680782"/>
              <a:gd name="connsiteY14" fmla="*/ 146397 h 579402"/>
              <a:gd name="connsiteX15" fmla="*/ 57882 w 680782"/>
              <a:gd name="connsiteY15" fmla="*/ 72041 h 579402"/>
              <a:gd name="connsiteX16" fmla="*/ 12002 w 680782"/>
              <a:gd name="connsiteY16" fmla="*/ 354 h 579402"/>
              <a:gd name="connsiteX17" fmla="*/ 1075 w 680782"/>
              <a:gd name="connsiteY17" fmla="*/ 574154 h 579402"/>
              <a:gd name="connsiteX18" fmla="*/ 7318 w 680782"/>
              <a:gd name="connsiteY18" fmla="*/ 571540 h 579402"/>
              <a:gd name="connsiteX0" fmla="*/ 7318 w 680782"/>
              <a:gd name="connsiteY0" fmla="*/ 571540 h 579402"/>
              <a:gd name="connsiteX1" fmla="*/ 62111 w 680782"/>
              <a:gd name="connsiteY1" fmla="*/ 572359 h 579402"/>
              <a:gd name="connsiteX2" fmla="*/ 206994 w 680782"/>
              <a:gd name="connsiteY2" fmla="*/ 570689 h 579402"/>
              <a:gd name="connsiteX3" fmla="*/ 375910 w 680782"/>
              <a:gd name="connsiteY3" fmla="*/ 576661 h 579402"/>
              <a:gd name="connsiteX4" fmla="*/ 466398 w 680782"/>
              <a:gd name="connsiteY4" fmla="*/ 579043 h 579402"/>
              <a:gd name="connsiteX5" fmla="*/ 530691 w 680782"/>
              <a:gd name="connsiteY5" fmla="*/ 579043 h 579402"/>
              <a:gd name="connsiteX6" fmla="*/ 668804 w 680782"/>
              <a:gd name="connsiteY6" fmla="*/ 569978 h 579402"/>
              <a:gd name="connsiteX7" fmla="*/ 677510 w 680782"/>
              <a:gd name="connsiteY7" fmla="*/ 516458 h 579402"/>
              <a:gd name="connsiteX8" fmla="*/ 599644 w 680782"/>
              <a:gd name="connsiteY8" fmla="*/ 503842 h 579402"/>
              <a:gd name="connsiteX9" fmla="*/ 520004 w 680782"/>
              <a:gd name="connsiteY9" fmla="*/ 485964 h 579402"/>
              <a:gd name="connsiteX10" fmla="*/ 349747 w 680782"/>
              <a:gd name="connsiteY10" fmla="*/ 411278 h 579402"/>
              <a:gd name="connsiteX11" fmla="*/ 284316 w 680782"/>
              <a:gd name="connsiteY11" fmla="*/ 359772 h 579402"/>
              <a:gd name="connsiteX12" fmla="*/ 225207 w 680782"/>
              <a:gd name="connsiteY12" fmla="*/ 291559 h 579402"/>
              <a:gd name="connsiteX13" fmla="*/ 163371 w 680782"/>
              <a:gd name="connsiteY13" fmla="*/ 221467 h 579402"/>
              <a:gd name="connsiteX14" fmla="*/ 110508 w 680782"/>
              <a:gd name="connsiteY14" fmla="*/ 146397 h 579402"/>
              <a:gd name="connsiteX15" fmla="*/ 57882 w 680782"/>
              <a:gd name="connsiteY15" fmla="*/ 72041 h 579402"/>
              <a:gd name="connsiteX16" fmla="*/ 12002 w 680782"/>
              <a:gd name="connsiteY16" fmla="*/ 354 h 579402"/>
              <a:gd name="connsiteX17" fmla="*/ 1075 w 680782"/>
              <a:gd name="connsiteY17" fmla="*/ 574154 h 579402"/>
              <a:gd name="connsiteX18" fmla="*/ 7318 w 680782"/>
              <a:gd name="connsiteY18" fmla="*/ 571540 h 579402"/>
              <a:gd name="connsiteX0" fmla="*/ 7318 w 680782"/>
              <a:gd name="connsiteY0" fmla="*/ 571540 h 579133"/>
              <a:gd name="connsiteX1" fmla="*/ 62111 w 680782"/>
              <a:gd name="connsiteY1" fmla="*/ 572359 h 579133"/>
              <a:gd name="connsiteX2" fmla="*/ 206994 w 680782"/>
              <a:gd name="connsiteY2" fmla="*/ 570689 h 579133"/>
              <a:gd name="connsiteX3" fmla="*/ 375910 w 680782"/>
              <a:gd name="connsiteY3" fmla="*/ 576661 h 579133"/>
              <a:gd name="connsiteX4" fmla="*/ 466398 w 680782"/>
              <a:gd name="connsiteY4" fmla="*/ 579043 h 579133"/>
              <a:gd name="connsiteX5" fmla="*/ 527569 w 680782"/>
              <a:gd name="connsiteY5" fmla="*/ 572360 h 579133"/>
              <a:gd name="connsiteX6" fmla="*/ 668804 w 680782"/>
              <a:gd name="connsiteY6" fmla="*/ 569978 h 579133"/>
              <a:gd name="connsiteX7" fmla="*/ 677510 w 680782"/>
              <a:gd name="connsiteY7" fmla="*/ 516458 h 579133"/>
              <a:gd name="connsiteX8" fmla="*/ 599644 w 680782"/>
              <a:gd name="connsiteY8" fmla="*/ 503842 h 579133"/>
              <a:gd name="connsiteX9" fmla="*/ 520004 w 680782"/>
              <a:gd name="connsiteY9" fmla="*/ 485964 h 579133"/>
              <a:gd name="connsiteX10" fmla="*/ 349747 w 680782"/>
              <a:gd name="connsiteY10" fmla="*/ 411278 h 579133"/>
              <a:gd name="connsiteX11" fmla="*/ 284316 w 680782"/>
              <a:gd name="connsiteY11" fmla="*/ 359772 h 579133"/>
              <a:gd name="connsiteX12" fmla="*/ 225207 w 680782"/>
              <a:gd name="connsiteY12" fmla="*/ 291559 h 579133"/>
              <a:gd name="connsiteX13" fmla="*/ 163371 w 680782"/>
              <a:gd name="connsiteY13" fmla="*/ 221467 h 579133"/>
              <a:gd name="connsiteX14" fmla="*/ 110508 w 680782"/>
              <a:gd name="connsiteY14" fmla="*/ 146397 h 579133"/>
              <a:gd name="connsiteX15" fmla="*/ 57882 w 680782"/>
              <a:gd name="connsiteY15" fmla="*/ 72041 h 579133"/>
              <a:gd name="connsiteX16" fmla="*/ 12002 w 680782"/>
              <a:gd name="connsiteY16" fmla="*/ 354 h 579133"/>
              <a:gd name="connsiteX17" fmla="*/ 1075 w 680782"/>
              <a:gd name="connsiteY17" fmla="*/ 574154 h 579133"/>
              <a:gd name="connsiteX18" fmla="*/ 7318 w 680782"/>
              <a:gd name="connsiteY18" fmla="*/ 571540 h 579133"/>
              <a:gd name="connsiteX0" fmla="*/ 7318 w 680782"/>
              <a:gd name="connsiteY0" fmla="*/ 571540 h 576661"/>
              <a:gd name="connsiteX1" fmla="*/ 62111 w 680782"/>
              <a:gd name="connsiteY1" fmla="*/ 572359 h 576661"/>
              <a:gd name="connsiteX2" fmla="*/ 206994 w 680782"/>
              <a:gd name="connsiteY2" fmla="*/ 570689 h 576661"/>
              <a:gd name="connsiteX3" fmla="*/ 375910 w 680782"/>
              <a:gd name="connsiteY3" fmla="*/ 576661 h 576661"/>
              <a:gd name="connsiteX4" fmla="*/ 466398 w 680782"/>
              <a:gd name="connsiteY4" fmla="*/ 569019 h 576661"/>
              <a:gd name="connsiteX5" fmla="*/ 527569 w 680782"/>
              <a:gd name="connsiteY5" fmla="*/ 572360 h 576661"/>
              <a:gd name="connsiteX6" fmla="*/ 668804 w 680782"/>
              <a:gd name="connsiteY6" fmla="*/ 569978 h 576661"/>
              <a:gd name="connsiteX7" fmla="*/ 677510 w 680782"/>
              <a:gd name="connsiteY7" fmla="*/ 516458 h 576661"/>
              <a:gd name="connsiteX8" fmla="*/ 599644 w 680782"/>
              <a:gd name="connsiteY8" fmla="*/ 503842 h 576661"/>
              <a:gd name="connsiteX9" fmla="*/ 520004 w 680782"/>
              <a:gd name="connsiteY9" fmla="*/ 485964 h 576661"/>
              <a:gd name="connsiteX10" fmla="*/ 349747 w 680782"/>
              <a:gd name="connsiteY10" fmla="*/ 411278 h 576661"/>
              <a:gd name="connsiteX11" fmla="*/ 284316 w 680782"/>
              <a:gd name="connsiteY11" fmla="*/ 359772 h 576661"/>
              <a:gd name="connsiteX12" fmla="*/ 225207 w 680782"/>
              <a:gd name="connsiteY12" fmla="*/ 291559 h 576661"/>
              <a:gd name="connsiteX13" fmla="*/ 163371 w 680782"/>
              <a:gd name="connsiteY13" fmla="*/ 221467 h 576661"/>
              <a:gd name="connsiteX14" fmla="*/ 110508 w 680782"/>
              <a:gd name="connsiteY14" fmla="*/ 146397 h 576661"/>
              <a:gd name="connsiteX15" fmla="*/ 57882 w 680782"/>
              <a:gd name="connsiteY15" fmla="*/ 72041 h 576661"/>
              <a:gd name="connsiteX16" fmla="*/ 12002 w 680782"/>
              <a:gd name="connsiteY16" fmla="*/ 354 h 576661"/>
              <a:gd name="connsiteX17" fmla="*/ 1075 w 680782"/>
              <a:gd name="connsiteY17" fmla="*/ 574154 h 576661"/>
              <a:gd name="connsiteX18" fmla="*/ 7318 w 680782"/>
              <a:gd name="connsiteY18" fmla="*/ 571540 h 576661"/>
              <a:gd name="connsiteX0" fmla="*/ 7318 w 680782"/>
              <a:gd name="connsiteY0" fmla="*/ 571540 h 576661"/>
              <a:gd name="connsiteX1" fmla="*/ 62111 w 680782"/>
              <a:gd name="connsiteY1" fmla="*/ 572359 h 576661"/>
              <a:gd name="connsiteX2" fmla="*/ 206994 w 680782"/>
              <a:gd name="connsiteY2" fmla="*/ 570689 h 576661"/>
              <a:gd name="connsiteX3" fmla="*/ 372605 w 680782"/>
              <a:gd name="connsiteY3" fmla="*/ 565834 h 576661"/>
              <a:gd name="connsiteX4" fmla="*/ 375910 w 680782"/>
              <a:gd name="connsiteY4" fmla="*/ 576661 h 576661"/>
              <a:gd name="connsiteX5" fmla="*/ 466398 w 680782"/>
              <a:gd name="connsiteY5" fmla="*/ 569019 h 576661"/>
              <a:gd name="connsiteX6" fmla="*/ 527569 w 680782"/>
              <a:gd name="connsiteY6" fmla="*/ 572360 h 576661"/>
              <a:gd name="connsiteX7" fmla="*/ 668804 w 680782"/>
              <a:gd name="connsiteY7" fmla="*/ 569978 h 576661"/>
              <a:gd name="connsiteX8" fmla="*/ 677510 w 680782"/>
              <a:gd name="connsiteY8" fmla="*/ 516458 h 576661"/>
              <a:gd name="connsiteX9" fmla="*/ 599644 w 680782"/>
              <a:gd name="connsiteY9" fmla="*/ 503842 h 576661"/>
              <a:gd name="connsiteX10" fmla="*/ 520004 w 680782"/>
              <a:gd name="connsiteY10" fmla="*/ 485964 h 576661"/>
              <a:gd name="connsiteX11" fmla="*/ 349747 w 680782"/>
              <a:gd name="connsiteY11" fmla="*/ 411278 h 576661"/>
              <a:gd name="connsiteX12" fmla="*/ 284316 w 680782"/>
              <a:gd name="connsiteY12" fmla="*/ 359772 h 576661"/>
              <a:gd name="connsiteX13" fmla="*/ 225207 w 680782"/>
              <a:gd name="connsiteY13" fmla="*/ 291559 h 576661"/>
              <a:gd name="connsiteX14" fmla="*/ 163371 w 680782"/>
              <a:gd name="connsiteY14" fmla="*/ 221467 h 576661"/>
              <a:gd name="connsiteX15" fmla="*/ 110508 w 680782"/>
              <a:gd name="connsiteY15" fmla="*/ 146397 h 576661"/>
              <a:gd name="connsiteX16" fmla="*/ 57882 w 680782"/>
              <a:gd name="connsiteY16" fmla="*/ 72041 h 576661"/>
              <a:gd name="connsiteX17" fmla="*/ 12002 w 680782"/>
              <a:gd name="connsiteY17" fmla="*/ 354 h 576661"/>
              <a:gd name="connsiteX18" fmla="*/ 1075 w 680782"/>
              <a:gd name="connsiteY18" fmla="*/ 574154 h 576661"/>
              <a:gd name="connsiteX19" fmla="*/ 7318 w 680782"/>
              <a:gd name="connsiteY19" fmla="*/ 571540 h 576661"/>
              <a:gd name="connsiteX0" fmla="*/ 7318 w 680782"/>
              <a:gd name="connsiteY0" fmla="*/ 571540 h 574465"/>
              <a:gd name="connsiteX1" fmla="*/ 62111 w 680782"/>
              <a:gd name="connsiteY1" fmla="*/ 572359 h 574465"/>
              <a:gd name="connsiteX2" fmla="*/ 206994 w 680782"/>
              <a:gd name="connsiteY2" fmla="*/ 570689 h 574465"/>
              <a:gd name="connsiteX3" fmla="*/ 372605 w 680782"/>
              <a:gd name="connsiteY3" fmla="*/ 565834 h 574465"/>
              <a:gd name="connsiteX4" fmla="*/ 389959 w 680782"/>
              <a:gd name="connsiteY4" fmla="*/ 566636 h 574465"/>
              <a:gd name="connsiteX5" fmla="*/ 466398 w 680782"/>
              <a:gd name="connsiteY5" fmla="*/ 569019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72605 w 680782"/>
              <a:gd name="connsiteY3" fmla="*/ 565834 h 574465"/>
              <a:gd name="connsiteX4" fmla="*/ 389959 w 680782"/>
              <a:gd name="connsiteY4" fmla="*/ 566636 h 574465"/>
              <a:gd name="connsiteX5" fmla="*/ 466398 w 680782"/>
              <a:gd name="connsiteY5" fmla="*/ 569019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89959 w 680782"/>
              <a:gd name="connsiteY4" fmla="*/ 566636 h 574465"/>
              <a:gd name="connsiteX5" fmla="*/ 466398 w 680782"/>
              <a:gd name="connsiteY5" fmla="*/ 569019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66398 w 680782"/>
              <a:gd name="connsiteY5" fmla="*/ 569019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64837 w 680782"/>
              <a:gd name="connsiteY5" fmla="*/ 574031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64837 w 680782"/>
              <a:gd name="connsiteY5" fmla="*/ 574031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61579 w 680782"/>
              <a:gd name="connsiteY5" fmla="*/ 569176 h 574465"/>
              <a:gd name="connsiteX6" fmla="*/ 464837 w 680782"/>
              <a:gd name="connsiteY6" fmla="*/ 574031 h 574465"/>
              <a:gd name="connsiteX7" fmla="*/ 527569 w 680782"/>
              <a:gd name="connsiteY7" fmla="*/ 572360 h 574465"/>
              <a:gd name="connsiteX8" fmla="*/ 668804 w 680782"/>
              <a:gd name="connsiteY8" fmla="*/ 569978 h 574465"/>
              <a:gd name="connsiteX9" fmla="*/ 677510 w 680782"/>
              <a:gd name="connsiteY9" fmla="*/ 516458 h 574465"/>
              <a:gd name="connsiteX10" fmla="*/ 599644 w 680782"/>
              <a:gd name="connsiteY10" fmla="*/ 503842 h 574465"/>
              <a:gd name="connsiteX11" fmla="*/ 520004 w 680782"/>
              <a:gd name="connsiteY11" fmla="*/ 485964 h 574465"/>
              <a:gd name="connsiteX12" fmla="*/ 349747 w 680782"/>
              <a:gd name="connsiteY12" fmla="*/ 411278 h 574465"/>
              <a:gd name="connsiteX13" fmla="*/ 284316 w 680782"/>
              <a:gd name="connsiteY13" fmla="*/ 359772 h 574465"/>
              <a:gd name="connsiteX14" fmla="*/ 225207 w 680782"/>
              <a:gd name="connsiteY14" fmla="*/ 291559 h 574465"/>
              <a:gd name="connsiteX15" fmla="*/ 163371 w 680782"/>
              <a:gd name="connsiteY15" fmla="*/ 221467 h 574465"/>
              <a:gd name="connsiteX16" fmla="*/ 110508 w 680782"/>
              <a:gd name="connsiteY16" fmla="*/ 146397 h 574465"/>
              <a:gd name="connsiteX17" fmla="*/ 57882 w 680782"/>
              <a:gd name="connsiteY17" fmla="*/ 72041 h 574465"/>
              <a:gd name="connsiteX18" fmla="*/ 12002 w 680782"/>
              <a:gd name="connsiteY18" fmla="*/ 354 h 574465"/>
              <a:gd name="connsiteX19" fmla="*/ 1075 w 680782"/>
              <a:gd name="connsiteY19" fmla="*/ 574154 h 574465"/>
              <a:gd name="connsiteX20" fmla="*/ 7318 w 680782"/>
              <a:gd name="connsiteY20"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61579 w 680782"/>
              <a:gd name="connsiteY5" fmla="*/ 569176 h 574465"/>
              <a:gd name="connsiteX6" fmla="*/ 474203 w 680782"/>
              <a:gd name="connsiteY6" fmla="*/ 572360 h 574465"/>
              <a:gd name="connsiteX7" fmla="*/ 527569 w 680782"/>
              <a:gd name="connsiteY7" fmla="*/ 572360 h 574465"/>
              <a:gd name="connsiteX8" fmla="*/ 668804 w 680782"/>
              <a:gd name="connsiteY8" fmla="*/ 569978 h 574465"/>
              <a:gd name="connsiteX9" fmla="*/ 677510 w 680782"/>
              <a:gd name="connsiteY9" fmla="*/ 516458 h 574465"/>
              <a:gd name="connsiteX10" fmla="*/ 599644 w 680782"/>
              <a:gd name="connsiteY10" fmla="*/ 503842 h 574465"/>
              <a:gd name="connsiteX11" fmla="*/ 520004 w 680782"/>
              <a:gd name="connsiteY11" fmla="*/ 485964 h 574465"/>
              <a:gd name="connsiteX12" fmla="*/ 349747 w 680782"/>
              <a:gd name="connsiteY12" fmla="*/ 411278 h 574465"/>
              <a:gd name="connsiteX13" fmla="*/ 284316 w 680782"/>
              <a:gd name="connsiteY13" fmla="*/ 359772 h 574465"/>
              <a:gd name="connsiteX14" fmla="*/ 225207 w 680782"/>
              <a:gd name="connsiteY14" fmla="*/ 291559 h 574465"/>
              <a:gd name="connsiteX15" fmla="*/ 163371 w 680782"/>
              <a:gd name="connsiteY15" fmla="*/ 221467 h 574465"/>
              <a:gd name="connsiteX16" fmla="*/ 110508 w 680782"/>
              <a:gd name="connsiteY16" fmla="*/ 146397 h 574465"/>
              <a:gd name="connsiteX17" fmla="*/ 57882 w 680782"/>
              <a:gd name="connsiteY17" fmla="*/ 72041 h 574465"/>
              <a:gd name="connsiteX18" fmla="*/ 12002 w 680782"/>
              <a:gd name="connsiteY18" fmla="*/ 354 h 574465"/>
              <a:gd name="connsiteX19" fmla="*/ 1075 w 680782"/>
              <a:gd name="connsiteY19" fmla="*/ 574154 h 574465"/>
              <a:gd name="connsiteX20" fmla="*/ 7318 w 680782"/>
              <a:gd name="connsiteY20"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35043 w 680782"/>
              <a:gd name="connsiteY5" fmla="*/ 572517 h 574465"/>
              <a:gd name="connsiteX6" fmla="*/ 474203 w 680782"/>
              <a:gd name="connsiteY6" fmla="*/ 572360 h 574465"/>
              <a:gd name="connsiteX7" fmla="*/ 527569 w 680782"/>
              <a:gd name="connsiteY7" fmla="*/ 572360 h 574465"/>
              <a:gd name="connsiteX8" fmla="*/ 668804 w 680782"/>
              <a:gd name="connsiteY8" fmla="*/ 569978 h 574465"/>
              <a:gd name="connsiteX9" fmla="*/ 677510 w 680782"/>
              <a:gd name="connsiteY9" fmla="*/ 516458 h 574465"/>
              <a:gd name="connsiteX10" fmla="*/ 599644 w 680782"/>
              <a:gd name="connsiteY10" fmla="*/ 503842 h 574465"/>
              <a:gd name="connsiteX11" fmla="*/ 520004 w 680782"/>
              <a:gd name="connsiteY11" fmla="*/ 485964 h 574465"/>
              <a:gd name="connsiteX12" fmla="*/ 349747 w 680782"/>
              <a:gd name="connsiteY12" fmla="*/ 411278 h 574465"/>
              <a:gd name="connsiteX13" fmla="*/ 284316 w 680782"/>
              <a:gd name="connsiteY13" fmla="*/ 359772 h 574465"/>
              <a:gd name="connsiteX14" fmla="*/ 225207 w 680782"/>
              <a:gd name="connsiteY14" fmla="*/ 291559 h 574465"/>
              <a:gd name="connsiteX15" fmla="*/ 163371 w 680782"/>
              <a:gd name="connsiteY15" fmla="*/ 221467 h 574465"/>
              <a:gd name="connsiteX16" fmla="*/ 110508 w 680782"/>
              <a:gd name="connsiteY16" fmla="*/ 146397 h 574465"/>
              <a:gd name="connsiteX17" fmla="*/ 57882 w 680782"/>
              <a:gd name="connsiteY17" fmla="*/ 72041 h 574465"/>
              <a:gd name="connsiteX18" fmla="*/ 12002 w 680782"/>
              <a:gd name="connsiteY18" fmla="*/ 354 h 574465"/>
              <a:gd name="connsiteX19" fmla="*/ 1075 w 680782"/>
              <a:gd name="connsiteY19" fmla="*/ 574154 h 574465"/>
              <a:gd name="connsiteX20" fmla="*/ 7318 w 680782"/>
              <a:gd name="connsiteY20"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35043 w 680782"/>
              <a:gd name="connsiteY5" fmla="*/ 572517 h 574465"/>
              <a:gd name="connsiteX6" fmla="*/ 474203 w 680782"/>
              <a:gd name="connsiteY6" fmla="*/ 572360 h 574465"/>
              <a:gd name="connsiteX7" fmla="*/ 527569 w 680782"/>
              <a:gd name="connsiteY7" fmla="*/ 572360 h 574465"/>
              <a:gd name="connsiteX8" fmla="*/ 668804 w 680782"/>
              <a:gd name="connsiteY8" fmla="*/ 569978 h 574465"/>
              <a:gd name="connsiteX9" fmla="*/ 677510 w 680782"/>
              <a:gd name="connsiteY9" fmla="*/ 516458 h 574465"/>
              <a:gd name="connsiteX10" fmla="*/ 599644 w 680782"/>
              <a:gd name="connsiteY10" fmla="*/ 503842 h 574465"/>
              <a:gd name="connsiteX11" fmla="*/ 520004 w 680782"/>
              <a:gd name="connsiteY11" fmla="*/ 485964 h 574465"/>
              <a:gd name="connsiteX12" fmla="*/ 349747 w 680782"/>
              <a:gd name="connsiteY12" fmla="*/ 411278 h 574465"/>
              <a:gd name="connsiteX13" fmla="*/ 284316 w 680782"/>
              <a:gd name="connsiteY13" fmla="*/ 359772 h 574465"/>
              <a:gd name="connsiteX14" fmla="*/ 225207 w 680782"/>
              <a:gd name="connsiteY14" fmla="*/ 291559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35043 w 680782"/>
              <a:gd name="connsiteY5" fmla="*/ 572517 h 574465"/>
              <a:gd name="connsiteX6" fmla="*/ 474203 w 680782"/>
              <a:gd name="connsiteY6" fmla="*/ 572360 h 574465"/>
              <a:gd name="connsiteX7" fmla="*/ 527569 w 680782"/>
              <a:gd name="connsiteY7" fmla="*/ 572360 h 574465"/>
              <a:gd name="connsiteX8" fmla="*/ 668804 w 680782"/>
              <a:gd name="connsiteY8" fmla="*/ 569978 h 574465"/>
              <a:gd name="connsiteX9" fmla="*/ 677510 w 680782"/>
              <a:gd name="connsiteY9" fmla="*/ 516458 h 574465"/>
              <a:gd name="connsiteX10" fmla="*/ 599644 w 680782"/>
              <a:gd name="connsiteY10" fmla="*/ 503842 h 574465"/>
              <a:gd name="connsiteX11" fmla="*/ 520004 w 680782"/>
              <a:gd name="connsiteY11" fmla="*/ 485964 h 574465"/>
              <a:gd name="connsiteX12" fmla="*/ 349747 w 680782"/>
              <a:gd name="connsiteY12" fmla="*/ 411278 h 574465"/>
              <a:gd name="connsiteX13" fmla="*/ 284316 w 680782"/>
              <a:gd name="connsiteY13" fmla="*/ 359772 h 574465"/>
              <a:gd name="connsiteX14" fmla="*/ 225207 w 680782"/>
              <a:gd name="connsiteY14" fmla="*/ 291559 h 574465"/>
              <a:gd name="connsiteX15" fmla="*/ 57882 w 680782"/>
              <a:gd name="connsiteY15" fmla="*/ 72041 h 574465"/>
              <a:gd name="connsiteX16" fmla="*/ 12002 w 680782"/>
              <a:gd name="connsiteY16" fmla="*/ 354 h 574465"/>
              <a:gd name="connsiteX17" fmla="*/ 1075 w 680782"/>
              <a:gd name="connsiteY17" fmla="*/ 574154 h 574465"/>
              <a:gd name="connsiteX18" fmla="*/ 7318 w 680782"/>
              <a:gd name="connsiteY18" fmla="*/ 571540 h 574465"/>
              <a:gd name="connsiteX0" fmla="*/ 15081 w 688545"/>
              <a:gd name="connsiteY0" fmla="*/ 576524 h 579154"/>
              <a:gd name="connsiteX1" fmla="*/ 69874 w 688545"/>
              <a:gd name="connsiteY1" fmla="*/ 577343 h 579154"/>
              <a:gd name="connsiteX2" fmla="*/ 214757 w 688545"/>
              <a:gd name="connsiteY2" fmla="*/ 575673 h 579154"/>
              <a:gd name="connsiteX3" fmla="*/ 352271 w 688545"/>
              <a:gd name="connsiteY3" fmla="*/ 577501 h 579154"/>
              <a:gd name="connsiteX4" fmla="*/ 402405 w 688545"/>
              <a:gd name="connsiteY4" fmla="*/ 576633 h 579154"/>
              <a:gd name="connsiteX5" fmla="*/ 442806 w 688545"/>
              <a:gd name="connsiteY5" fmla="*/ 577501 h 579154"/>
              <a:gd name="connsiteX6" fmla="*/ 481966 w 688545"/>
              <a:gd name="connsiteY6" fmla="*/ 577344 h 579154"/>
              <a:gd name="connsiteX7" fmla="*/ 535332 w 688545"/>
              <a:gd name="connsiteY7" fmla="*/ 577344 h 579154"/>
              <a:gd name="connsiteX8" fmla="*/ 676567 w 688545"/>
              <a:gd name="connsiteY8" fmla="*/ 574962 h 579154"/>
              <a:gd name="connsiteX9" fmla="*/ 685273 w 688545"/>
              <a:gd name="connsiteY9" fmla="*/ 521442 h 579154"/>
              <a:gd name="connsiteX10" fmla="*/ 607407 w 688545"/>
              <a:gd name="connsiteY10" fmla="*/ 508826 h 579154"/>
              <a:gd name="connsiteX11" fmla="*/ 527767 w 688545"/>
              <a:gd name="connsiteY11" fmla="*/ 490948 h 579154"/>
              <a:gd name="connsiteX12" fmla="*/ 357510 w 688545"/>
              <a:gd name="connsiteY12" fmla="*/ 416262 h 579154"/>
              <a:gd name="connsiteX13" fmla="*/ 292079 w 688545"/>
              <a:gd name="connsiteY13" fmla="*/ 364756 h 579154"/>
              <a:gd name="connsiteX14" fmla="*/ 232970 w 688545"/>
              <a:gd name="connsiteY14" fmla="*/ 296543 h 579154"/>
              <a:gd name="connsiteX15" fmla="*/ 19765 w 688545"/>
              <a:gd name="connsiteY15" fmla="*/ 5338 h 579154"/>
              <a:gd name="connsiteX16" fmla="*/ 8838 w 688545"/>
              <a:gd name="connsiteY16" fmla="*/ 579138 h 579154"/>
              <a:gd name="connsiteX17" fmla="*/ 15081 w 688545"/>
              <a:gd name="connsiteY17" fmla="*/ 576524 h 579154"/>
              <a:gd name="connsiteX0" fmla="*/ 19828 w 693292"/>
              <a:gd name="connsiteY0" fmla="*/ 330983 h 356261"/>
              <a:gd name="connsiteX1" fmla="*/ 74621 w 693292"/>
              <a:gd name="connsiteY1" fmla="*/ 331802 h 356261"/>
              <a:gd name="connsiteX2" fmla="*/ 219504 w 693292"/>
              <a:gd name="connsiteY2" fmla="*/ 330132 h 356261"/>
              <a:gd name="connsiteX3" fmla="*/ 357018 w 693292"/>
              <a:gd name="connsiteY3" fmla="*/ 331960 h 356261"/>
              <a:gd name="connsiteX4" fmla="*/ 407152 w 693292"/>
              <a:gd name="connsiteY4" fmla="*/ 331092 h 356261"/>
              <a:gd name="connsiteX5" fmla="*/ 447553 w 693292"/>
              <a:gd name="connsiteY5" fmla="*/ 331960 h 356261"/>
              <a:gd name="connsiteX6" fmla="*/ 486713 w 693292"/>
              <a:gd name="connsiteY6" fmla="*/ 331803 h 356261"/>
              <a:gd name="connsiteX7" fmla="*/ 540079 w 693292"/>
              <a:gd name="connsiteY7" fmla="*/ 331803 h 356261"/>
              <a:gd name="connsiteX8" fmla="*/ 681314 w 693292"/>
              <a:gd name="connsiteY8" fmla="*/ 329421 h 356261"/>
              <a:gd name="connsiteX9" fmla="*/ 690020 w 693292"/>
              <a:gd name="connsiteY9" fmla="*/ 275901 h 356261"/>
              <a:gd name="connsiteX10" fmla="*/ 612154 w 693292"/>
              <a:gd name="connsiteY10" fmla="*/ 263285 h 356261"/>
              <a:gd name="connsiteX11" fmla="*/ 532514 w 693292"/>
              <a:gd name="connsiteY11" fmla="*/ 245407 h 356261"/>
              <a:gd name="connsiteX12" fmla="*/ 362257 w 693292"/>
              <a:gd name="connsiteY12" fmla="*/ 170721 h 356261"/>
              <a:gd name="connsiteX13" fmla="*/ 296826 w 693292"/>
              <a:gd name="connsiteY13" fmla="*/ 119215 h 356261"/>
              <a:gd name="connsiteX14" fmla="*/ 237717 w 693292"/>
              <a:gd name="connsiteY14" fmla="*/ 51002 h 356261"/>
              <a:gd name="connsiteX15" fmla="*/ 194448 w 693292"/>
              <a:gd name="connsiteY15" fmla="*/ 16970 h 356261"/>
              <a:gd name="connsiteX16" fmla="*/ 13585 w 693292"/>
              <a:gd name="connsiteY16" fmla="*/ 333597 h 356261"/>
              <a:gd name="connsiteX17" fmla="*/ 19828 w 693292"/>
              <a:gd name="connsiteY17" fmla="*/ 330983 h 356261"/>
              <a:gd name="connsiteX0" fmla="*/ 19828 w 693292"/>
              <a:gd name="connsiteY0" fmla="*/ 314013 h 339291"/>
              <a:gd name="connsiteX1" fmla="*/ 74621 w 693292"/>
              <a:gd name="connsiteY1" fmla="*/ 314832 h 339291"/>
              <a:gd name="connsiteX2" fmla="*/ 219504 w 693292"/>
              <a:gd name="connsiteY2" fmla="*/ 313162 h 339291"/>
              <a:gd name="connsiteX3" fmla="*/ 357018 w 693292"/>
              <a:gd name="connsiteY3" fmla="*/ 314990 h 339291"/>
              <a:gd name="connsiteX4" fmla="*/ 407152 w 693292"/>
              <a:gd name="connsiteY4" fmla="*/ 314122 h 339291"/>
              <a:gd name="connsiteX5" fmla="*/ 447553 w 693292"/>
              <a:gd name="connsiteY5" fmla="*/ 314990 h 339291"/>
              <a:gd name="connsiteX6" fmla="*/ 486713 w 693292"/>
              <a:gd name="connsiteY6" fmla="*/ 314833 h 339291"/>
              <a:gd name="connsiteX7" fmla="*/ 540079 w 693292"/>
              <a:gd name="connsiteY7" fmla="*/ 314833 h 339291"/>
              <a:gd name="connsiteX8" fmla="*/ 681314 w 693292"/>
              <a:gd name="connsiteY8" fmla="*/ 312451 h 339291"/>
              <a:gd name="connsiteX9" fmla="*/ 690020 w 693292"/>
              <a:gd name="connsiteY9" fmla="*/ 258931 h 339291"/>
              <a:gd name="connsiteX10" fmla="*/ 612154 w 693292"/>
              <a:gd name="connsiteY10" fmla="*/ 246315 h 339291"/>
              <a:gd name="connsiteX11" fmla="*/ 532514 w 693292"/>
              <a:gd name="connsiteY11" fmla="*/ 228437 h 339291"/>
              <a:gd name="connsiteX12" fmla="*/ 362257 w 693292"/>
              <a:gd name="connsiteY12" fmla="*/ 153751 h 339291"/>
              <a:gd name="connsiteX13" fmla="*/ 296826 w 693292"/>
              <a:gd name="connsiteY13" fmla="*/ 102245 h 339291"/>
              <a:gd name="connsiteX14" fmla="*/ 237717 w 693292"/>
              <a:gd name="connsiteY14" fmla="*/ 34032 h 339291"/>
              <a:gd name="connsiteX15" fmla="*/ 194448 w 693292"/>
              <a:gd name="connsiteY15" fmla="*/ 0 h 339291"/>
              <a:gd name="connsiteX16" fmla="*/ 13585 w 693292"/>
              <a:gd name="connsiteY16" fmla="*/ 316627 h 339291"/>
              <a:gd name="connsiteX17" fmla="*/ 19828 w 693292"/>
              <a:gd name="connsiteY17" fmla="*/ 314013 h 339291"/>
              <a:gd name="connsiteX0" fmla="*/ 19828 w 693292"/>
              <a:gd name="connsiteY0" fmla="*/ 314013 h 339291"/>
              <a:gd name="connsiteX1" fmla="*/ 219504 w 693292"/>
              <a:gd name="connsiteY1" fmla="*/ 313162 h 339291"/>
              <a:gd name="connsiteX2" fmla="*/ 357018 w 693292"/>
              <a:gd name="connsiteY2" fmla="*/ 314990 h 339291"/>
              <a:gd name="connsiteX3" fmla="*/ 407152 w 693292"/>
              <a:gd name="connsiteY3" fmla="*/ 314122 h 339291"/>
              <a:gd name="connsiteX4" fmla="*/ 447553 w 693292"/>
              <a:gd name="connsiteY4" fmla="*/ 314990 h 339291"/>
              <a:gd name="connsiteX5" fmla="*/ 486713 w 693292"/>
              <a:gd name="connsiteY5" fmla="*/ 314833 h 339291"/>
              <a:gd name="connsiteX6" fmla="*/ 540079 w 693292"/>
              <a:gd name="connsiteY6" fmla="*/ 314833 h 339291"/>
              <a:gd name="connsiteX7" fmla="*/ 681314 w 693292"/>
              <a:gd name="connsiteY7" fmla="*/ 312451 h 339291"/>
              <a:gd name="connsiteX8" fmla="*/ 690020 w 693292"/>
              <a:gd name="connsiteY8" fmla="*/ 258931 h 339291"/>
              <a:gd name="connsiteX9" fmla="*/ 612154 w 693292"/>
              <a:gd name="connsiteY9" fmla="*/ 246315 h 339291"/>
              <a:gd name="connsiteX10" fmla="*/ 532514 w 693292"/>
              <a:gd name="connsiteY10" fmla="*/ 228437 h 339291"/>
              <a:gd name="connsiteX11" fmla="*/ 362257 w 693292"/>
              <a:gd name="connsiteY11" fmla="*/ 153751 h 339291"/>
              <a:gd name="connsiteX12" fmla="*/ 296826 w 693292"/>
              <a:gd name="connsiteY12" fmla="*/ 102245 h 339291"/>
              <a:gd name="connsiteX13" fmla="*/ 237717 w 693292"/>
              <a:gd name="connsiteY13" fmla="*/ 34032 h 339291"/>
              <a:gd name="connsiteX14" fmla="*/ 194448 w 693292"/>
              <a:gd name="connsiteY14" fmla="*/ 0 h 339291"/>
              <a:gd name="connsiteX15" fmla="*/ 13585 w 693292"/>
              <a:gd name="connsiteY15" fmla="*/ 316627 h 339291"/>
              <a:gd name="connsiteX16" fmla="*/ 19828 w 693292"/>
              <a:gd name="connsiteY16" fmla="*/ 314013 h 339291"/>
              <a:gd name="connsiteX0" fmla="*/ 87 w 679794"/>
              <a:gd name="connsiteY0" fmla="*/ 316627 h 339015"/>
              <a:gd name="connsiteX1" fmla="*/ 206006 w 679794"/>
              <a:gd name="connsiteY1" fmla="*/ 313162 h 339015"/>
              <a:gd name="connsiteX2" fmla="*/ 343520 w 679794"/>
              <a:gd name="connsiteY2" fmla="*/ 314990 h 339015"/>
              <a:gd name="connsiteX3" fmla="*/ 393654 w 679794"/>
              <a:gd name="connsiteY3" fmla="*/ 314122 h 339015"/>
              <a:gd name="connsiteX4" fmla="*/ 434055 w 679794"/>
              <a:gd name="connsiteY4" fmla="*/ 314990 h 339015"/>
              <a:gd name="connsiteX5" fmla="*/ 473215 w 679794"/>
              <a:gd name="connsiteY5" fmla="*/ 314833 h 339015"/>
              <a:gd name="connsiteX6" fmla="*/ 526581 w 679794"/>
              <a:gd name="connsiteY6" fmla="*/ 314833 h 339015"/>
              <a:gd name="connsiteX7" fmla="*/ 667816 w 679794"/>
              <a:gd name="connsiteY7" fmla="*/ 312451 h 339015"/>
              <a:gd name="connsiteX8" fmla="*/ 676522 w 679794"/>
              <a:gd name="connsiteY8" fmla="*/ 258931 h 339015"/>
              <a:gd name="connsiteX9" fmla="*/ 598656 w 679794"/>
              <a:gd name="connsiteY9" fmla="*/ 246315 h 339015"/>
              <a:gd name="connsiteX10" fmla="*/ 519016 w 679794"/>
              <a:gd name="connsiteY10" fmla="*/ 228437 h 339015"/>
              <a:gd name="connsiteX11" fmla="*/ 348759 w 679794"/>
              <a:gd name="connsiteY11" fmla="*/ 153751 h 339015"/>
              <a:gd name="connsiteX12" fmla="*/ 283328 w 679794"/>
              <a:gd name="connsiteY12" fmla="*/ 102245 h 339015"/>
              <a:gd name="connsiteX13" fmla="*/ 224219 w 679794"/>
              <a:gd name="connsiteY13" fmla="*/ 34032 h 339015"/>
              <a:gd name="connsiteX14" fmla="*/ 180950 w 679794"/>
              <a:gd name="connsiteY14" fmla="*/ 0 h 339015"/>
              <a:gd name="connsiteX15" fmla="*/ 87 w 679794"/>
              <a:gd name="connsiteY15" fmla="*/ 316627 h 339015"/>
              <a:gd name="connsiteX0" fmla="*/ 17560 w 516418"/>
              <a:gd name="connsiteY0" fmla="*/ 316627 h 339015"/>
              <a:gd name="connsiteX1" fmla="*/ 42630 w 516418"/>
              <a:gd name="connsiteY1" fmla="*/ 313162 h 339015"/>
              <a:gd name="connsiteX2" fmla="*/ 180144 w 516418"/>
              <a:gd name="connsiteY2" fmla="*/ 314990 h 339015"/>
              <a:gd name="connsiteX3" fmla="*/ 230278 w 516418"/>
              <a:gd name="connsiteY3" fmla="*/ 314122 h 339015"/>
              <a:gd name="connsiteX4" fmla="*/ 270679 w 516418"/>
              <a:gd name="connsiteY4" fmla="*/ 314990 h 339015"/>
              <a:gd name="connsiteX5" fmla="*/ 309839 w 516418"/>
              <a:gd name="connsiteY5" fmla="*/ 314833 h 339015"/>
              <a:gd name="connsiteX6" fmla="*/ 363205 w 516418"/>
              <a:gd name="connsiteY6" fmla="*/ 314833 h 339015"/>
              <a:gd name="connsiteX7" fmla="*/ 504440 w 516418"/>
              <a:gd name="connsiteY7" fmla="*/ 312451 h 339015"/>
              <a:gd name="connsiteX8" fmla="*/ 513146 w 516418"/>
              <a:gd name="connsiteY8" fmla="*/ 258931 h 339015"/>
              <a:gd name="connsiteX9" fmla="*/ 435280 w 516418"/>
              <a:gd name="connsiteY9" fmla="*/ 246315 h 339015"/>
              <a:gd name="connsiteX10" fmla="*/ 355640 w 516418"/>
              <a:gd name="connsiteY10" fmla="*/ 228437 h 339015"/>
              <a:gd name="connsiteX11" fmla="*/ 185383 w 516418"/>
              <a:gd name="connsiteY11" fmla="*/ 153751 h 339015"/>
              <a:gd name="connsiteX12" fmla="*/ 119952 w 516418"/>
              <a:gd name="connsiteY12" fmla="*/ 102245 h 339015"/>
              <a:gd name="connsiteX13" fmla="*/ 60843 w 516418"/>
              <a:gd name="connsiteY13" fmla="*/ 34032 h 339015"/>
              <a:gd name="connsiteX14" fmla="*/ 17574 w 516418"/>
              <a:gd name="connsiteY14" fmla="*/ 0 h 339015"/>
              <a:gd name="connsiteX15" fmla="*/ 17560 w 516418"/>
              <a:gd name="connsiteY15" fmla="*/ 316627 h 339015"/>
              <a:gd name="connsiteX0" fmla="*/ 7572 w 506430"/>
              <a:gd name="connsiteY0" fmla="*/ 316627 h 339015"/>
              <a:gd name="connsiteX1" fmla="*/ 32642 w 506430"/>
              <a:gd name="connsiteY1" fmla="*/ 313162 h 339015"/>
              <a:gd name="connsiteX2" fmla="*/ 170156 w 506430"/>
              <a:gd name="connsiteY2" fmla="*/ 314990 h 339015"/>
              <a:gd name="connsiteX3" fmla="*/ 220290 w 506430"/>
              <a:gd name="connsiteY3" fmla="*/ 314122 h 339015"/>
              <a:gd name="connsiteX4" fmla="*/ 260691 w 506430"/>
              <a:gd name="connsiteY4" fmla="*/ 314990 h 339015"/>
              <a:gd name="connsiteX5" fmla="*/ 299851 w 506430"/>
              <a:gd name="connsiteY5" fmla="*/ 314833 h 339015"/>
              <a:gd name="connsiteX6" fmla="*/ 353217 w 506430"/>
              <a:gd name="connsiteY6" fmla="*/ 314833 h 339015"/>
              <a:gd name="connsiteX7" fmla="*/ 494452 w 506430"/>
              <a:gd name="connsiteY7" fmla="*/ 312451 h 339015"/>
              <a:gd name="connsiteX8" fmla="*/ 503158 w 506430"/>
              <a:gd name="connsiteY8" fmla="*/ 258931 h 339015"/>
              <a:gd name="connsiteX9" fmla="*/ 425292 w 506430"/>
              <a:gd name="connsiteY9" fmla="*/ 246315 h 339015"/>
              <a:gd name="connsiteX10" fmla="*/ 345652 w 506430"/>
              <a:gd name="connsiteY10" fmla="*/ 228437 h 339015"/>
              <a:gd name="connsiteX11" fmla="*/ 175395 w 506430"/>
              <a:gd name="connsiteY11" fmla="*/ 153751 h 339015"/>
              <a:gd name="connsiteX12" fmla="*/ 109964 w 506430"/>
              <a:gd name="connsiteY12" fmla="*/ 102245 h 339015"/>
              <a:gd name="connsiteX13" fmla="*/ 50855 w 506430"/>
              <a:gd name="connsiteY13" fmla="*/ 34032 h 339015"/>
              <a:gd name="connsiteX14" fmla="*/ 7586 w 506430"/>
              <a:gd name="connsiteY14" fmla="*/ 0 h 339015"/>
              <a:gd name="connsiteX15" fmla="*/ 7572 w 506430"/>
              <a:gd name="connsiteY15" fmla="*/ 316627 h 33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430" h="339015">
                <a:moveTo>
                  <a:pt x="7572" y="316627"/>
                </a:moveTo>
                <a:cubicBezTo>
                  <a:pt x="11748" y="368821"/>
                  <a:pt x="-24597" y="313435"/>
                  <a:pt x="32642" y="313162"/>
                </a:cubicBezTo>
                <a:cubicBezTo>
                  <a:pt x="87325" y="314885"/>
                  <a:pt x="115473" y="313267"/>
                  <a:pt x="170156" y="314990"/>
                </a:cubicBezTo>
                <a:lnTo>
                  <a:pt x="220290" y="314122"/>
                </a:lnTo>
                <a:cubicBezTo>
                  <a:pt x="239542" y="314122"/>
                  <a:pt x="248992" y="314593"/>
                  <a:pt x="260691" y="314990"/>
                </a:cubicBezTo>
                <a:cubicBezTo>
                  <a:pt x="272390" y="315387"/>
                  <a:pt x="288593" y="314859"/>
                  <a:pt x="299851" y="314833"/>
                </a:cubicBezTo>
                <a:cubicBezTo>
                  <a:pt x="319695" y="312452"/>
                  <a:pt x="320784" y="315230"/>
                  <a:pt x="353217" y="314833"/>
                </a:cubicBezTo>
                <a:lnTo>
                  <a:pt x="494452" y="312451"/>
                </a:lnTo>
                <a:cubicBezTo>
                  <a:pt x="514692" y="314039"/>
                  <a:pt x="503157" y="326796"/>
                  <a:pt x="503158" y="258931"/>
                </a:cubicBezTo>
                <a:cubicBezTo>
                  <a:pt x="503158" y="242737"/>
                  <a:pt x="451543" y="251397"/>
                  <a:pt x="425292" y="246315"/>
                </a:cubicBezTo>
                <a:cubicBezTo>
                  <a:pt x="399041" y="241233"/>
                  <a:pt x="387301" y="243864"/>
                  <a:pt x="345652" y="228437"/>
                </a:cubicBezTo>
                <a:cubicBezTo>
                  <a:pt x="304003" y="213010"/>
                  <a:pt x="214676" y="181466"/>
                  <a:pt x="175395" y="153751"/>
                </a:cubicBezTo>
                <a:cubicBezTo>
                  <a:pt x="136114" y="126036"/>
                  <a:pt x="130721" y="122198"/>
                  <a:pt x="109964" y="102245"/>
                </a:cubicBezTo>
                <a:cubicBezTo>
                  <a:pt x="89207" y="82292"/>
                  <a:pt x="67918" y="51073"/>
                  <a:pt x="50855" y="34032"/>
                </a:cubicBezTo>
                <a:cubicBezTo>
                  <a:pt x="33792" y="16991"/>
                  <a:pt x="63650" y="53098"/>
                  <a:pt x="7586" y="0"/>
                </a:cubicBezTo>
                <a:cubicBezTo>
                  <a:pt x="-1706" y="60459"/>
                  <a:pt x="3396" y="264433"/>
                  <a:pt x="7572" y="316627"/>
                </a:cubicBezTo>
                <a:close/>
              </a:path>
            </a:pathLst>
          </a:cu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699" name="Title 1"/>
          <p:cNvSpPr>
            <a:spLocks noGrp="1"/>
          </p:cNvSpPr>
          <p:nvPr>
            <p:ph type="title"/>
          </p:nvPr>
        </p:nvSpPr>
        <p:spPr>
          <a:xfrm>
            <a:off x="304800" y="76200"/>
            <a:ext cx="11582400" cy="990600"/>
          </a:xfrm>
        </p:spPr>
        <p:txBody>
          <a:bodyPr/>
          <a:lstStyle/>
          <a:p>
            <a:pPr>
              <a:lnSpc>
                <a:spcPct val="80000"/>
              </a:lnSpc>
            </a:pPr>
            <a:r>
              <a:rPr lang="en-US" smtClean="0"/>
              <a:t>Using Normal Probability Tables</a:t>
            </a:r>
          </a:p>
        </p:txBody>
      </p:sp>
      <p:sp>
        <p:nvSpPr>
          <p:cNvPr id="29700" name="Content Placeholder 2"/>
          <p:cNvSpPr>
            <a:spLocks noGrp="1"/>
          </p:cNvSpPr>
          <p:nvPr>
            <p:ph idx="1"/>
          </p:nvPr>
        </p:nvSpPr>
        <p:spPr>
          <a:xfrm>
            <a:off x="609600" y="1295400"/>
            <a:ext cx="10972800" cy="2514600"/>
          </a:xfrm>
        </p:spPr>
        <p:txBody>
          <a:bodyPr>
            <a:normAutofit/>
          </a:bodyPr>
          <a:lstStyle/>
          <a:p>
            <a:pPr>
              <a:buFontTx/>
              <a:buNone/>
            </a:pPr>
            <a:r>
              <a:rPr lang="en-US" sz="2400" b="1" dirty="0" smtClean="0">
                <a:solidFill>
                  <a:schemeClr val="tx1"/>
                </a:solidFill>
              </a:rPr>
              <a:t>Example: Probabilities for a negative </a:t>
            </a:r>
            <a:r>
              <a:rPr lang="en-US" sz="2400" b="1" i="1" dirty="0" smtClean="0">
                <a:solidFill>
                  <a:schemeClr val="tx1"/>
                </a:solidFill>
              </a:rPr>
              <a:t>z</a:t>
            </a:r>
            <a:r>
              <a:rPr lang="en-US" sz="2400" b="1" dirty="0" smtClean="0">
                <a:solidFill>
                  <a:schemeClr val="tx1"/>
                </a:solidFill>
              </a:rPr>
              <a:t>-score</a:t>
            </a:r>
          </a:p>
          <a:p>
            <a:r>
              <a:rPr lang="en-US" sz="2400" dirty="0" smtClean="0">
                <a:solidFill>
                  <a:schemeClr val="tx1"/>
                </a:solidFill>
              </a:rPr>
              <a:t>Suppose that </a:t>
            </a:r>
            <a:r>
              <a:rPr lang="el-GR" sz="2400" i="1" dirty="0" smtClean="0">
                <a:solidFill>
                  <a:schemeClr val="tx1"/>
                </a:solidFill>
              </a:rPr>
              <a:t>μ</a:t>
            </a:r>
            <a:r>
              <a:rPr lang="en-US" sz="2400" dirty="0" smtClean="0">
                <a:solidFill>
                  <a:schemeClr val="tx1"/>
                </a:solidFill>
              </a:rPr>
              <a:t> = 12 and </a:t>
            </a:r>
            <a:r>
              <a:rPr lang="el-GR" sz="2400" i="1" dirty="0" smtClean="0">
                <a:solidFill>
                  <a:schemeClr val="tx1"/>
                </a:solidFill>
              </a:rPr>
              <a:t>σ</a:t>
            </a:r>
            <a:r>
              <a:rPr lang="en-US" sz="2400" dirty="0" smtClean="0">
                <a:solidFill>
                  <a:schemeClr val="tx1"/>
                </a:solidFill>
              </a:rPr>
              <a:t> = 3 for a normal distribution  </a:t>
            </a:r>
          </a:p>
          <a:p>
            <a:pPr>
              <a:buFontTx/>
              <a:buNone/>
            </a:pPr>
            <a:r>
              <a:rPr lang="en-US" sz="2400" dirty="0" smtClean="0">
                <a:solidFill>
                  <a:schemeClr val="tx1"/>
                </a:solidFill>
              </a:rPr>
              <a:t>			Find  </a:t>
            </a:r>
            <a:r>
              <a:rPr lang="en-US" sz="2400" i="1" dirty="0" smtClean="0">
                <a:solidFill>
                  <a:schemeClr val="tx1"/>
                </a:solidFill>
              </a:rPr>
              <a:t>P</a:t>
            </a:r>
            <a:r>
              <a:rPr lang="en-US" sz="2400" dirty="0" smtClean="0">
                <a:solidFill>
                  <a:schemeClr val="tx1"/>
                </a:solidFill>
              </a:rPr>
              <a:t>(</a:t>
            </a:r>
            <a:r>
              <a:rPr lang="en-US" sz="2400" i="1" dirty="0" smtClean="0">
                <a:solidFill>
                  <a:schemeClr val="tx1"/>
                </a:solidFill>
              </a:rPr>
              <a:t>x</a:t>
            </a:r>
            <a:r>
              <a:rPr lang="en-US" sz="2400" dirty="0" smtClean="0">
                <a:solidFill>
                  <a:schemeClr val="tx1"/>
                </a:solidFill>
              </a:rPr>
              <a:t> ≤ 8.5)</a:t>
            </a:r>
          </a:p>
        </p:txBody>
      </p:sp>
      <p:sp>
        <p:nvSpPr>
          <p:cNvPr id="29701" name="Rectangle 29"/>
          <p:cNvSpPr>
            <a:spLocks noChangeArrowheads="1"/>
          </p:cNvSpPr>
          <p:nvPr/>
        </p:nvSpPr>
        <p:spPr bwMode="auto">
          <a:xfrm>
            <a:off x="11176000" y="4803776"/>
            <a:ext cx="306173"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z</a:t>
            </a:r>
          </a:p>
        </p:txBody>
      </p:sp>
      <p:sp>
        <p:nvSpPr>
          <p:cNvPr id="29702" name="Rectangle 31"/>
          <p:cNvSpPr>
            <a:spLocks noChangeArrowheads="1"/>
          </p:cNvSpPr>
          <p:nvPr/>
        </p:nvSpPr>
        <p:spPr bwMode="auto">
          <a:xfrm>
            <a:off x="8809568" y="4879976"/>
            <a:ext cx="639233" cy="366767"/>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a:t>
            </a:r>
          </a:p>
        </p:txBody>
      </p:sp>
      <p:sp>
        <p:nvSpPr>
          <p:cNvPr id="29703" name="Rectangle 32"/>
          <p:cNvSpPr>
            <a:spLocks noChangeArrowheads="1"/>
          </p:cNvSpPr>
          <p:nvPr/>
        </p:nvSpPr>
        <p:spPr bwMode="auto">
          <a:xfrm>
            <a:off x="7620000" y="4876801"/>
            <a:ext cx="13208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-1.17</a:t>
            </a:r>
          </a:p>
        </p:txBody>
      </p:sp>
      <p:sp>
        <p:nvSpPr>
          <p:cNvPr id="29704" name="Freeform 42"/>
          <p:cNvSpPr>
            <a:spLocks/>
          </p:cNvSpPr>
          <p:nvPr/>
        </p:nvSpPr>
        <p:spPr bwMode="auto">
          <a:xfrm>
            <a:off x="6705600" y="4879975"/>
            <a:ext cx="4563533" cy="1588"/>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29705" name="Line 36"/>
          <p:cNvSpPr>
            <a:spLocks noChangeShapeType="1"/>
          </p:cNvSpPr>
          <p:nvPr/>
        </p:nvSpPr>
        <p:spPr bwMode="auto">
          <a:xfrm>
            <a:off x="8125885" y="4419601"/>
            <a:ext cx="2116" cy="461963"/>
          </a:xfrm>
          <a:prstGeom prst="line">
            <a:avLst/>
          </a:prstGeom>
          <a:noFill/>
          <a:ln w="28575">
            <a:solidFill>
              <a:schemeClr val="tx1"/>
            </a:solidFill>
            <a:round/>
            <a:headEnd/>
            <a:tailEnd/>
          </a:ln>
          <a:effectLst/>
        </p:spPr>
        <p:txBody>
          <a:bodyPr/>
          <a:lstStyle/>
          <a:p>
            <a:endParaRPr lang="en-US"/>
          </a:p>
        </p:txBody>
      </p:sp>
      <p:sp>
        <p:nvSpPr>
          <p:cNvPr id="29706" name="Freeform 45"/>
          <p:cNvSpPr>
            <a:spLocks/>
          </p:cNvSpPr>
          <p:nvPr/>
        </p:nvSpPr>
        <p:spPr bwMode="auto">
          <a:xfrm>
            <a:off x="8995834" y="3657601"/>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9707" name="Line 38"/>
          <p:cNvSpPr>
            <a:spLocks noChangeShapeType="1"/>
          </p:cNvSpPr>
          <p:nvPr/>
        </p:nvSpPr>
        <p:spPr bwMode="auto">
          <a:xfrm>
            <a:off x="7467600" y="4014788"/>
            <a:ext cx="289984" cy="633412"/>
          </a:xfrm>
          <a:prstGeom prst="line">
            <a:avLst/>
          </a:prstGeom>
          <a:noFill/>
          <a:ln w="12700">
            <a:solidFill>
              <a:schemeClr val="tx1"/>
            </a:solidFill>
            <a:round/>
            <a:headEnd/>
            <a:tailEnd type="triangle" w="med" len="med"/>
          </a:ln>
          <a:effectLst/>
        </p:spPr>
        <p:txBody>
          <a:bodyPr/>
          <a:lstStyle/>
          <a:p>
            <a:endParaRPr lang="en-US"/>
          </a:p>
        </p:txBody>
      </p:sp>
      <p:sp>
        <p:nvSpPr>
          <p:cNvPr id="29708" name="Text Box 37"/>
          <p:cNvSpPr txBox="1">
            <a:spLocks noChangeArrowheads="1"/>
          </p:cNvSpPr>
          <p:nvPr/>
        </p:nvSpPr>
        <p:spPr bwMode="auto">
          <a:xfrm>
            <a:off x="6807200" y="3673475"/>
            <a:ext cx="1320800" cy="368300"/>
          </a:xfrm>
          <a:prstGeom prst="rect">
            <a:avLst/>
          </a:prstGeom>
          <a:noFill/>
          <a:ln w="12700">
            <a:noFill/>
            <a:miter lim="800000"/>
            <a:headEnd/>
            <a:tailEnd/>
          </a:ln>
          <a:effectLst/>
        </p:spPr>
        <p:txBody>
          <a:bodyPr>
            <a:spAutoFit/>
          </a:bodyPr>
          <a:lstStyle/>
          <a:p>
            <a:pPr>
              <a:spcBef>
                <a:spcPct val="50000"/>
              </a:spcBef>
            </a:pPr>
            <a:r>
              <a:rPr lang="en-US" b="1"/>
              <a:t>0.1210</a:t>
            </a:r>
          </a:p>
        </p:txBody>
      </p:sp>
      <p:sp>
        <p:nvSpPr>
          <p:cNvPr id="20" name="Rectangle 19"/>
          <p:cNvSpPr/>
          <p:nvPr/>
        </p:nvSpPr>
        <p:spPr>
          <a:xfrm>
            <a:off x="1016000" y="2300111"/>
            <a:ext cx="35560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710" name="Text Box 37"/>
          <p:cNvSpPr txBox="1">
            <a:spLocks noChangeArrowheads="1"/>
          </p:cNvSpPr>
          <p:nvPr/>
        </p:nvSpPr>
        <p:spPr bwMode="auto">
          <a:xfrm>
            <a:off x="406399" y="5637214"/>
            <a:ext cx="7382933" cy="400110"/>
          </a:xfrm>
          <a:prstGeom prst="rect">
            <a:avLst/>
          </a:prstGeom>
          <a:noFill/>
          <a:ln w="12700">
            <a:noFill/>
            <a:miter lim="800000"/>
            <a:headEnd/>
            <a:tailEnd/>
          </a:ln>
          <a:effectLst/>
        </p:spPr>
        <p:txBody>
          <a:bodyPr wrap="square">
            <a:spAutoFit/>
          </a:bodyPr>
          <a:lstStyle/>
          <a:p>
            <a:r>
              <a:rPr lang="en-US" sz="2000" dirty="0"/>
              <a:t>Table </a:t>
            </a:r>
            <a:r>
              <a:rPr lang="en-US" sz="2000" dirty="0" smtClean="0"/>
              <a:t>shows </a:t>
            </a:r>
            <a:r>
              <a:rPr lang="en-US" sz="2000" dirty="0"/>
              <a:t>normal probabilities for </a:t>
            </a:r>
            <a:r>
              <a:rPr lang="en-US" sz="2000" i="1" dirty="0"/>
              <a:t>z</a:t>
            </a:r>
            <a:r>
              <a:rPr lang="en-US" sz="2000" dirty="0"/>
              <a:t>-scores less than zero</a:t>
            </a:r>
          </a:p>
        </p:txBody>
      </p:sp>
      <p:sp>
        <p:nvSpPr>
          <p:cNvPr id="29711" name="Freeform 6"/>
          <p:cNvSpPr>
            <a:spLocks/>
          </p:cNvSpPr>
          <p:nvPr/>
        </p:nvSpPr>
        <p:spPr bwMode="auto">
          <a:xfrm>
            <a:off x="7112001" y="3657601"/>
            <a:ext cx="1869017" cy="1146175"/>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9712" name="Line 35"/>
          <p:cNvSpPr>
            <a:spLocks noChangeShapeType="1"/>
          </p:cNvSpPr>
          <p:nvPr/>
        </p:nvSpPr>
        <p:spPr bwMode="auto">
          <a:xfrm>
            <a:off x="8981017" y="3673475"/>
            <a:ext cx="0" cy="1208088"/>
          </a:xfrm>
          <a:prstGeom prst="line">
            <a:avLst/>
          </a:prstGeom>
          <a:noFill/>
          <a:ln w="12700">
            <a:solidFill>
              <a:schemeClr val="tx1"/>
            </a:solidFill>
            <a:prstDash val="dash"/>
            <a:round/>
            <a:headEnd/>
            <a:tailEnd/>
          </a:ln>
          <a:effectLst/>
        </p:spPr>
        <p:txBody>
          <a:bodyPr/>
          <a:lstStyle/>
          <a:p>
            <a:endParaRPr lang="en-US"/>
          </a:p>
        </p:txBody>
      </p:sp>
      <p:graphicFrame>
        <p:nvGraphicFramePr>
          <p:cNvPr id="29713" name="Object 1"/>
          <p:cNvGraphicFramePr>
            <a:graphicFrameLocks noChangeAspect="1"/>
          </p:cNvGraphicFramePr>
          <p:nvPr/>
        </p:nvGraphicFramePr>
        <p:xfrm>
          <a:off x="6019800" y="3321050"/>
          <a:ext cx="152400" cy="215900"/>
        </p:xfrm>
        <a:graphic>
          <a:graphicData uri="http://schemas.openxmlformats.org/presentationml/2006/ole">
            <p:oleObj spid="_x0000_s133122" name="Equation" r:id="rId3" imgW="114151" imgH="215619" progId="">
              <p:embed/>
            </p:oleObj>
          </a:graphicData>
        </a:graphic>
      </p:graphicFrame>
      <p:graphicFrame>
        <p:nvGraphicFramePr>
          <p:cNvPr id="29714" name="Object 2"/>
          <p:cNvGraphicFramePr>
            <a:graphicFrameLocks noChangeAspect="1"/>
          </p:cNvGraphicFramePr>
          <p:nvPr/>
        </p:nvGraphicFramePr>
        <p:xfrm>
          <a:off x="986367" y="3721101"/>
          <a:ext cx="4633384" cy="1597025"/>
        </p:xfrm>
        <a:graphic>
          <a:graphicData uri="http://schemas.openxmlformats.org/presentationml/2006/ole">
            <p:oleObj spid="_x0000_s133123" name="Equation" r:id="rId4" imgW="1879600" imgH="863600" progId="">
              <p:embed/>
            </p:oleObj>
          </a:graphicData>
        </a:graphic>
      </p:graphicFrame>
      <p:sp>
        <p:nvSpPr>
          <p:cNvPr id="29715" name="Rectangle 27"/>
          <p:cNvSpPr>
            <a:spLocks noChangeArrowheads="1"/>
          </p:cNvSpPr>
          <p:nvPr/>
        </p:nvSpPr>
        <p:spPr bwMode="auto">
          <a:xfrm>
            <a:off x="8737600" y="5181601"/>
            <a:ext cx="12192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a:t>12</a:t>
            </a:r>
          </a:p>
        </p:txBody>
      </p:sp>
      <p:sp>
        <p:nvSpPr>
          <p:cNvPr id="29716" name="Rectangle 32"/>
          <p:cNvSpPr>
            <a:spLocks noChangeArrowheads="1"/>
          </p:cNvSpPr>
          <p:nvPr/>
        </p:nvSpPr>
        <p:spPr bwMode="auto">
          <a:xfrm>
            <a:off x="7823200" y="5181601"/>
            <a:ext cx="855133"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a:t>8.5</a:t>
            </a:r>
          </a:p>
        </p:txBody>
      </p:sp>
      <p:sp>
        <p:nvSpPr>
          <p:cNvPr id="29717" name="Rectangle 33"/>
          <p:cNvSpPr>
            <a:spLocks noChangeArrowheads="1"/>
          </p:cNvSpPr>
          <p:nvPr/>
        </p:nvSpPr>
        <p:spPr bwMode="auto">
          <a:xfrm>
            <a:off x="11167534" y="5181601"/>
            <a:ext cx="298158" cy="366767"/>
          </a:xfrm>
          <a:prstGeom prst="rect">
            <a:avLst/>
          </a:prstGeom>
          <a:noFill/>
          <a:ln w="12700">
            <a:noFill/>
            <a:miter lim="800000"/>
            <a:headEnd/>
            <a:tailEnd/>
          </a:ln>
          <a:effectLst/>
        </p:spPr>
        <p:txBody>
          <a:bodyPr wrap="none" lIns="90487" tIns="44450" rIns="90487" bIns="44450">
            <a:spAutoFit/>
          </a:bodyPr>
          <a:lstStyle/>
          <a:p>
            <a:r>
              <a:rPr lang="en-US" i="1"/>
              <a:t>x</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p:cNvSpPr/>
          <p:nvPr/>
        </p:nvSpPr>
        <p:spPr>
          <a:xfrm flipH="1">
            <a:off x="7109884" y="4437064"/>
            <a:ext cx="1030816" cy="484187"/>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57342 w 697895"/>
              <a:gd name="connsiteY8" fmla="*/ 259909 h 358659"/>
              <a:gd name="connsiteX9" fmla="*/ 562092 w 697895"/>
              <a:gd name="connsiteY9" fmla="*/ 250385 h 358659"/>
              <a:gd name="connsiteX10" fmla="*/ 462079 w 697895"/>
              <a:gd name="connsiteY10" fmla="*/ 240859 h 358659"/>
              <a:gd name="connsiteX11" fmla="*/ 376355 w 697895"/>
              <a:gd name="connsiteY11" fmla="*/ 219428 h 358659"/>
              <a:gd name="connsiteX12" fmla="*/ 295392 w 697895"/>
              <a:gd name="connsiteY12" fmla="*/ 197997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62092 w 697895"/>
              <a:gd name="connsiteY9" fmla="*/ 250385 h 358659"/>
              <a:gd name="connsiteX10" fmla="*/ 462079 w 697895"/>
              <a:gd name="connsiteY10" fmla="*/ 240859 h 358659"/>
              <a:gd name="connsiteX11" fmla="*/ 376355 w 697895"/>
              <a:gd name="connsiteY11" fmla="*/ 219428 h 358659"/>
              <a:gd name="connsiteX12" fmla="*/ 295392 w 697895"/>
              <a:gd name="connsiteY12" fmla="*/ 197997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37117 w 697895"/>
              <a:gd name="connsiteY9" fmla="*/ 262081 h 358659"/>
              <a:gd name="connsiteX10" fmla="*/ 462079 w 697895"/>
              <a:gd name="connsiteY10" fmla="*/ 240859 h 358659"/>
              <a:gd name="connsiteX11" fmla="*/ 376355 w 697895"/>
              <a:gd name="connsiteY11" fmla="*/ 219428 h 358659"/>
              <a:gd name="connsiteX12" fmla="*/ 295392 w 697895"/>
              <a:gd name="connsiteY12" fmla="*/ 197997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37117 w 697895"/>
              <a:gd name="connsiteY9" fmla="*/ 262081 h 358659"/>
              <a:gd name="connsiteX10" fmla="*/ 369982 w 697895"/>
              <a:gd name="connsiteY10" fmla="*/ 200761 h 358659"/>
              <a:gd name="connsiteX11" fmla="*/ 376355 w 697895"/>
              <a:gd name="connsiteY11" fmla="*/ 219428 h 358659"/>
              <a:gd name="connsiteX12" fmla="*/ 295392 w 697895"/>
              <a:gd name="connsiteY12" fmla="*/ 197997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37117 w 697895"/>
              <a:gd name="connsiteY9" fmla="*/ 262081 h 358659"/>
              <a:gd name="connsiteX10" fmla="*/ 369982 w 697895"/>
              <a:gd name="connsiteY10" fmla="*/ 200761 h 358659"/>
              <a:gd name="connsiteX11" fmla="*/ 301429 w 697895"/>
              <a:gd name="connsiteY11" fmla="*/ 135889 h 358659"/>
              <a:gd name="connsiteX12" fmla="*/ 295392 w 697895"/>
              <a:gd name="connsiteY12" fmla="*/ 197997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37117 w 697895"/>
              <a:gd name="connsiteY9" fmla="*/ 262081 h 358659"/>
              <a:gd name="connsiteX10" fmla="*/ 369982 w 697895"/>
              <a:gd name="connsiteY10" fmla="*/ 200761 h 358659"/>
              <a:gd name="connsiteX11" fmla="*/ 301429 w 697895"/>
              <a:gd name="connsiteY11" fmla="*/ 135889 h 358659"/>
              <a:gd name="connsiteX12" fmla="*/ 242320 w 697895"/>
              <a:gd name="connsiteY12" fmla="*/ 77701 h 358659"/>
              <a:gd name="connsiteX13" fmla="*/ 238241 w 697895"/>
              <a:gd name="connsiteY13" fmla="*/ 164660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195616 h 358659"/>
              <a:gd name="connsiteX1" fmla="*/ 16786 w 697895"/>
              <a:gd name="connsiteY1" fmla="*/ 355159 h 358659"/>
              <a:gd name="connsiteX2" fmla="*/ 92986 w 697895"/>
              <a:gd name="connsiteY2" fmla="*/ 355160 h 358659"/>
              <a:gd name="connsiteX3" fmla="*/ 393023 w 697895"/>
              <a:gd name="connsiteY3" fmla="*/ 352778 h 358659"/>
              <a:gd name="connsiteX4" fmla="*/ 483511 w 697895"/>
              <a:gd name="connsiteY4" fmla="*/ 355160 h 358659"/>
              <a:gd name="connsiteX5" fmla="*/ 547804 w 697895"/>
              <a:gd name="connsiteY5" fmla="*/ 355160 h 358659"/>
              <a:gd name="connsiteX6" fmla="*/ 685917 w 697895"/>
              <a:gd name="connsiteY6" fmla="*/ 352778 h 358659"/>
              <a:gd name="connsiteX7" fmla="*/ 694623 w 697895"/>
              <a:gd name="connsiteY7" fmla="*/ 292575 h 358659"/>
              <a:gd name="connsiteX8" fmla="*/ 616757 w 697895"/>
              <a:gd name="connsiteY8" fmla="*/ 279959 h 358659"/>
              <a:gd name="connsiteX9" fmla="*/ 537117 w 697895"/>
              <a:gd name="connsiteY9" fmla="*/ 262081 h 358659"/>
              <a:gd name="connsiteX10" fmla="*/ 369982 w 697895"/>
              <a:gd name="connsiteY10" fmla="*/ 200761 h 358659"/>
              <a:gd name="connsiteX11" fmla="*/ 301429 w 697895"/>
              <a:gd name="connsiteY11" fmla="*/ 135889 h 358659"/>
              <a:gd name="connsiteX12" fmla="*/ 242320 w 697895"/>
              <a:gd name="connsiteY12" fmla="*/ 77701 h 358659"/>
              <a:gd name="connsiteX13" fmla="*/ 177363 w 697895"/>
              <a:gd name="connsiteY13" fmla="*/ 5937 h 358659"/>
              <a:gd name="connsiteX14" fmla="*/ 157279 w 697895"/>
              <a:gd name="connsiteY14" fmla="*/ 114653 h 358659"/>
              <a:gd name="connsiteX15" fmla="*/ 90604 w 697895"/>
              <a:gd name="connsiteY15" fmla="*/ 67029 h 358659"/>
              <a:gd name="connsiteX16" fmla="*/ 7261 w 697895"/>
              <a:gd name="connsiteY16" fmla="*/ 354 h 358659"/>
              <a:gd name="connsiteX17" fmla="*/ 7261 w 697895"/>
              <a:gd name="connsiteY17" fmla="*/ 97985 h 358659"/>
              <a:gd name="connsiteX18" fmla="*/ 7261 w 697895"/>
              <a:gd name="connsiteY18" fmla="*/ 195616 h 358659"/>
              <a:gd name="connsiteX0" fmla="*/ 7261 w 697895"/>
              <a:gd name="connsiteY0" fmla="*/ 274136 h 437179"/>
              <a:gd name="connsiteX1" fmla="*/ 16786 w 697895"/>
              <a:gd name="connsiteY1" fmla="*/ 433679 h 437179"/>
              <a:gd name="connsiteX2" fmla="*/ 92986 w 697895"/>
              <a:gd name="connsiteY2" fmla="*/ 433680 h 437179"/>
              <a:gd name="connsiteX3" fmla="*/ 393023 w 697895"/>
              <a:gd name="connsiteY3" fmla="*/ 431298 h 437179"/>
              <a:gd name="connsiteX4" fmla="*/ 483511 w 697895"/>
              <a:gd name="connsiteY4" fmla="*/ 433680 h 437179"/>
              <a:gd name="connsiteX5" fmla="*/ 547804 w 697895"/>
              <a:gd name="connsiteY5" fmla="*/ 433680 h 437179"/>
              <a:gd name="connsiteX6" fmla="*/ 685917 w 697895"/>
              <a:gd name="connsiteY6" fmla="*/ 431298 h 437179"/>
              <a:gd name="connsiteX7" fmla="*/ 694623 w 697895"/>
              <a:gd name="connsiteY7" fmla="*/ 371095 h 437179"/>
              <a:gd name="connsiteX8" fmla="*/ 616757 w 697895"/>
              <a:gd name="connsiteY8" fmla="*/ 358479 h 437179"/>
              <a:gd name="connsiteX9" fmla="*/ 537117 w 697895"/>
              <a:gd name="connsiteY9" fmla="*/ 340601 h 437179"/>
              <a:gd name="connsiteX10" fmla="*/ 369982 w 697895"/>
              <a:gd name="connsiteY10" fmla="*/ 279281 h 437179"/>
              <a:gd name="connsiteX11" fmla="*/ 301429 w 697895"/>
              <a:gd name="connsiteY11" fmla="*/ 214409 h 437179"/>
              <a:gd name="connsiteX12" fmla="*/ 242320 w 697895"/>
              <a:gd name="connsiteY12" fmla="*/ 156221 h 437179"/>
              <a:gd name="connsiteX13" fmla="*/ 177363 w 697895"/>
              <a:gd name="connsiteY13" fmla="*/ 84457 h 437179"/>
              <a:gd name="connsiteX14" fmla="*/ 127621 w 697895"/>
              <a:gd name="connsiteY14" fmla="*/ 1034 h 437179"/>
              <a:gd name="connsiteX15" fmla="*/ 90604 w 697895"/>
              <a:gd name="connsiteY15" fmla="*/ 145549 h 437179"/>
              <a:gd name="connsiteX16" fmla="*/ 7261 w 697895"/>
              <a:gd name="connsiteY16" fmla="*/ 78874 h 437179"/>
              <a:gd name="connsiteX17" fmla="*/ 7261 w 697895"/>
              <a:gd name="connsiteY17" fmla="*/ 176505 h 437179"/>
              <a:gd name="connsiteX18" fmla="*/ 7261 w 697895"/>
              <a:gd name="connsiteY18" fmla="*/ 274136 h 437179"/>
              <a:gd name="connsiteX0" fmla="*/ 7261 w 697895"/>
              <a:gd name="connsiteY0" fmla="*/ 349244 h 512287"/>
              <a:gd name="connsiteX1" fmla="*/ 16786 w 697895"/>
              <a:gd name="connsiteY1" fmla="*/ 508787 h 512287"/>
              <a:gd name="connsiteX2" fmla="*/ 92986 w 697895"/>
              <a:gd name="connsiteY2" fmla="*/ 508788 h 512287"/>
              <a:gd name="connsiteX3" fmla="*/ 393023 w 697895"/>
              <a:gd name="connsiteY3" fmla="*/ 506406 h 512287"/>
              <a:gd name="connsiteX4" fmla="*/ 483511 w 697895"/>
              <a:gd name="connsiteY4" fmla="*/ 508788 h 512287"/>
              <a:gd name="connsiteX5" fmla="*/ 547804 w 697895"/>
              <a:gd name="connsiteY5" fmla="*/ 508788 h 512287"/>
              <a:gd name="connsiteX6" fmla="*/ 685917 w 697895"/>
              <a:gd name="connsiteY6" fmla="*/ 506406 h 512287"/>
              <a:gd name="connsiteX7" fmla="*/ 694623 w 697895"/>
              <a:gd name="connsiteY7" fmla="*/ 446203 h 512287"/>
              <a:gd name="connsiteX8" fmla="*/ 616757 w 697895"/>
              <a:gd name="connsiteY8" fmla="*/ 433587 h 512287"/>
              <a:gd name="connsiteX9" fmla="*/ 537117 w 697895"/>
              <a:gd name="connsiteY9" fmla="*/ 415709 h 512287"/>
              <a:gd name="connsiteX10" fmla="*/ 369982 w 697895"/>
              <a:gd name="connsiteY10" fmla="*/ 354389 h 512287"/>
              <a:gd name="connsiteX11" fmla="*/ 301429 w 697895"/>
              <a:gd name="connsiteY11" fmla="*/ 289517 h 512287"/>
              <a:gd name="connsiteX12" fmla="*/ 242320 w 697895"/>
              <a:gd name="connsiteY12" fmla="*/ 231329 h 512287"/>
              <a:gd name="connsiteX13" fmla="*/ 177363 w 697895"/>
              <a:gd name="connsiteY13" fmla="*/ 159565 h 512287"/>
              <a:gd name="connsiteX14" fmla="*/ 127621 w 697895"/>
              <a:gd name="connsiteY14" fmla="*/ 76142 h 512287"/>
              <a:gd name="connsiteX15" fmla="*/ 74995 w 697895"/>
              <a:gd name="connsiteY15" fmla="*/ 1786 h 512287"/>
              <a:gd name="connsiteX16" fmla="*/ 7261 w 697895"/>
              <a:gd name="connsiteY16" fmla="*/ 153982 h 512287"/>
              <a:gd name="connsiteX17" fmla="*/ 7261 w 697895"/>
              <a:gd name="connsiteY17" fmla="*/ 251613 h 512287"/>
              <a:gd name="connsiteX18" fmla="*/ 7261 w 697895"/>
              <a:gd name="connsiteY18" fmla="*/ 349244 h 512287"/>
              <a:gd name="connsiteX0" fmla="*/ 7261 w 697895"/>
              <a:gd name="connsiteY0" fmla="*/ 401252 h 564295"/>
              <a:gd name="connsiteX1" fmla="*/ 16786 w 697895"/>
              <a:gd name="connsiteY1" fmla="*/ 560795 h 564295"/>
              <a:gd name="connsiteX2" fmla="*/ 92986 w 697895"/>
              <a:gd name="connsiteY2" fmla="*/ 560796 h 564295"/>
              <a:gd name="connsiteX3" fmla="*/ 393023 w 697895"/>
              <a:gd name="connsiteY3" fmla="*/ 558414 h 564295"/>
              <a:gd name="connsiteX4" fmla="*/ 483511 w 697895"/>
              <a:gd name="connsiteY4" fmla="*/ 560796 h 564295"/>
              <a:gd name="connsiteX5" fmla="*/ 547804 w 697895"/>
              <a:gd name="connsiteY5" fmla="*/ 560796 h 564295"/>
              <a:gd name="connsiteX6" fmla="*/ 685917 w 697895"/>
              <a:gd name="connsiteY6" fmla="*/ 558414 h 564295"/>
              <a:gd name="connsiteX7" fmla="*/ 694623 w 697895"/>
              <a:gd name="connsiteY7" fmla="*/ 498211 h 564295"/>
              <a:gd name="connsiteX8" fmla="*/ 616757 w 697895"/>
              <a:gd name="connsiteY8" fmla="*/ 485595 h 564295"/>
              <a:gd name="connsiteX9" fmla="*/ 537117 w 697895"/>
              <a:gd name="connsiteY9" fmla="*/ 467717 h 564295"/>
              <a:gd name="connsiteX10" fmla="*/ 369982 w 697895"/>
              <a:gd name="connsiteY10" fmla="*/ 406397 h 564295"/>
              <a:gd name="connsiteX11" fmla="*/ 301429 w 697895"/>
              <a:gd name="connsiteY11" fmla="*/ 341525 h 564295"/>
              <a:gd name="connsiteX12" fmla="*/ 242320 w 697895"/>
              <a:gd name="connsiteY12" fmla="*/ 283337 h 564295"/>
              <a:gd name="connsiteX13" fmla="*/ 177363 w 697895"/>
              <a:gd name="connsiteY13" fmla="*/ 211573 h 564295"/>
              <a:gd name="connsiteX14" fmla="*/ 127621 w 697895"/>
              <a:gd name="connsiteY14" fmla="*/ 128150 h 564295"/>
              <a:gd name="connsiteX15" fmla="*/ 74995 w 697895"/>
              <a:gd name="connsiteY15" fmla="*/ 53794 h 564295"/>
              <a:gd name="connsiteX16" fmla="*/ 38480 w 697895"/>
              <a:gd name="connsiteY16" fmla="*/ 485 h 564295"/>
              <a:gd name="connsiteX17" fmla="*/ 7261 w 697895"/>
              <a:gd name="connsiteY17" fmla="*/ 303621 h 564295"/>
              <a:gd name="connsiteX18" fmla="*/ 7261 w 697895"/>
              <a:gd name="connsiteY18" fmla="*/ 401252 h 564295"/>
              <a:gd name="connsiteX0" fmla="*/ 9794 w 700428"/>
              <a:gd name="connsiteY0" fmla="*/ 401252 h 570239"/>
              <a:gd name="connsiteX1" fmla="*/ 19319 w 700428"/>
              <a:gd name="connsiteY1" fmla="*/ 560795 h 570239"/>
              <a:gd name="connsiteX2" fmla="*/ 226640 w 700428"/>
              <a:gd name="connsiteY2" fmla="*/ 552442 h 570239"/>
              <a:gd name="connsiteX3" fmla="*/ 395556 w 700428"/>
              <a:gd name="connsiteY3" fmla="*/ 558414 h 570239"/>
              <a:gd name="connsiteX4" fmla="*/ 486044 w 700428"/>
              <a:gd name="connsiteY4" fmla="*/ 560796 h 570239"/>
              <a:gd name="connsiteX5" fmla="*/ 550337 w 700428"/>
              <a:gd name="connsiteY5" fmla="*/ 560796 h 570239"/>
              <a:gd name="connsiteX6" fmla="*/ 688450 w 700428"/>
              <a:gd name="connsiteY6" fmla="*/ 558414 h 570239"/>
              <a:gd name="connsiteX7" fmla="*/ 697156 w 700428"/>
              <a:gd name="connsiteY7" fmla="*/ 498211 h 570239"/>
              <a:gd name="connsiteX8" fmla="*/ 619290 w 700428"/>
              <a:gd name="connsiteY8" fmla="*/ 485595 h 570239"/>
              <a:gd name="connsiteX9" fmla="*/ 539650 w 700428"/>
              <a:gd name="connsiteY9" fmla="*/ 467717 h 570239"/>
              <a:gd name="connsiteX10" fmla="*/ 372515 w 700428"/>
              <a:gd name="connsiteY10" fmla="*/ 406397 h 570239"/>
              <a:gd name="connsiteX11" fmla="*/ 303962 w 700428"/>
              <a:gd name="connsiteY11" fmla="*/ 341525 h 570239"/>
              <a:gd name="connsiteX12" fmla="*/ 244853 w 700428"/>
              <a:gd name="connsiteY12" fmla="*/ 283337 h 570239"/>
              <a:gd name="connsiteX13" fmla="*/ 179896 w 700428"/>
              <a:gd name="connsiteY13" fmla="*/ 211573 h 570239"/>
              <a:gd name="connsiteX14" fmla="*/ 130154 w 700428"/>
              <a:gd name="connsiteY14" fmla="*/ 128150 h 570239"/>
              <a:gd name="connsiteX15" fmla="*/ 77528 w 700428"/>
              <a:gd name="connsiteY15" fmla="*/ 53794 h 570239"/>
              <a:gd name="connsiteX16" fmla="*/ 41013 w 700428"/>
              <a:gd name="connsiteY16" fmla="*/ 485 h 570239"/>
              <a:gd name="connsiteX17" fmla="*/ 9794 w 700428"/>
              <a:gd name="connsiteY17" fmla="*/ 303621 h 570239"/>
              <a:gd name="connsiteX18" fmla="*/ 9794 w 700428"/>
              <a:gd name="connsiteY18" fmla="*/ 401252 h 570239"/>
              <a:gd name="connsiteX0" fmla="*/ 6684 w 697318"/>
              <a:gd name="connsiteY0" fmla="*/ 401252 h 564977"/>
              <a:gd name="connsiteX1" fmla="*/ 78647 w 697318"/>
              <a:gd name="connsiteY1" fmla="*/ 554112 h 564977"/>
              <a:gd name="connsiteX2" fmla="*/ 223530 w 697318"/>
              <a:gd name="connsiteY2" fmla="*/ 552442 h 564977"/>
              <a:gd name="connsiteX3" fmla="*/ 392446 w 697318"/>
              <a:gd name="connsiteY3" fmla="*/ 558414 h 564977"/>
              <a:gd name="connsiteX4" fmla="*/ 482934 w 697318"/>
              <a:gd name="connsiteY4" fmla="*/ 560796 h 564977"/>
              <a:gd name="connsiteX5" fmla="*/ 547227 w 697318"/>
              <a:gd name="connsiteY5" fmla="*/ 560796 h 564977"/>
              <a:gd name="connsiteX6" fmla="*/ 685340 w 697318"/>
              <a:gd name="connsiteY6" fmla="*/ 558414 h 564977"/>
              <a:gd name="connsiteX7" fmla="*/ 694046 w 697318"/>
              <a:gd name="connsiteY7" fmla="*/ 498211 h 564977"/>
              <a:gd name="connsiteX8" fmla="*/ 616180 w 697318"/>
              <a:gd name="connsiteY8" fmla="*/ 485595 h 564977"/>
              <a:gd name="connsiteX9" fmla="*/ 536540 w 697318"/>
              <a:gd name="connsiteY9" fmla="*/ 467717 h 564977"/>
              <a:gd name="connsiteX10" fmla="*/ 369405 w 697318"/>
              <a:gd name="connsiteY10" fmla="*/ 406397 h 564977"/>
              <a:gd name="connsiteX11" fmla="*/ 300852 w 697318"/>
              <a:gd name="connsiteY11" fmla="*/ 341525 h 564977"/>
              <a:gd name="connsiteX12" fmla="*/ 241743 w 697318"/>
              <a:gd name="connsiteY12" fmla="*/ 283337 h 564977"/>
              <a:gd name="connsiteX13" fmla="*/ 176786 w 697318"/>
              <a:gd name="connsiteY13" fmla="*/ 211573 h 564977"/>
              <a:gd name="connsiteX14" fmla="*/ 127044 w 697318"/>
              <a:gd name="connsiteY14" fmla="*/ 128150 h 564977"/>
              <a:gd name="connsiteX15" fmla="*/ 74418 w 697318"/>
              <a:gd name="connsiteY15" fmla="*/ 53794 h 564977"/>
              <a:gd name="connsiteX16" fmla="*/ 37903 w 697318"/>
              <a:gd name="connsiteY16" fmla="*/ 485 h 564977"/>
              <a:gd name="connsiteX17" fmla="*/ 6684 w 697318"/>
              <a:gd name="connsiteY17" fmla="*/ 303621 h 564977"/>
              <a:gd name="connsiteX18" fmla="*/ 6684 w 697318"/>
              <a:gd name="connsiteY18" fmla="*/ 401252 h 564977"/>
              <a:gd name="connsiteX0" fmla="*/ 6684 w 697318"/>
              <a:gd name="connsiteY0" fmla="*/ 401252 h 564295"/>
              <a:gd name="connsiteX1" fmla="*/ 78647 w 697318"/>
              <a:gd name="connsiteY1" fmla="*/ 554112 h 564295"/>
              <a:gd name="connsiteX2" fmla="*/ 223530 w 697318"/>
              <a:gd name="connsiteY2" fmla="*/ 552442 h 564295"/>
              <a:gd name="connsiteX3" fmla="*/ 392446 w 697318"/>
              <a:gd name="connsiteY3" fmla="*/ 558414 h 564295"/>
              <a:gd name="connsiteX4" fmla="*/ 482934 w 697318"/>
              <a:gd name="connsiteY4" fmla="*/ 560796 h 564295"/>
              <a:gd name="connsiteX5" fmla="*/ 547227 w 697318"/>
              <a:gd name="connsiteY5" fmla="*/ 560796 h 564295"/>
              <a:gd name="connsiteX6" fmla="*/ 685340 w 697318"/>
              <a:gd name="connsiteY6" fmla="*/ 558414 h 564295"/>
              <a:gd name="connsiteX7" fmla="*/ 694046 w 697318"/>
              <a:gd name="connsiteY7" fmla="*/ 498211 h 564295"/>
              <a:gd name="connsiteX8" fmla="*/ 616180 w 697318"/>
              <a:gd name="connsiteY8" fmla="*/ 485595 h 564295"/>
              <a:gd name="connsiteX9" fmla="*/ 536540 w 697318"/>
              <a:gd name="connsiteY9" fmla="*/ 467717 h 564295"/>
              <a:gd name="connsiteX10" fmla="*/ 369405 w 697318"/>
              <a:gd name="connsiteY10" fmla="*/ 406397 h 564295"/>
              <a:gd name="connsiteX11" fmla="*/ 300852 w 697318"/>
              <a:gd name="connsiteY11" fmla="*/ 341525 h 564295"/>
              <a:gd name="connsiteX12" fmla="*/ 241743 w 697318"/>
              <a:gd name="connsiteY12" fmla="*/ 283337 h 564295"/>
              <a:gd name="connsiteX13" fmla="*/ 176786 w 697318"/>
              <a:gd name="connsiteY13" fmla="*/ 211573 h 564295"/>
              <a:gd name="connsiteX14" fmla="*/ 127044 w 697318"/>
              <a:gd name="connsiteY14" fmla="*/ 128150 h 564295"/>
              <a:gd name="connsiteX15" fmla="*/ 74418 w 697318"/>
              <a:gd name="connsiteY15" fmla="*/ 53794 h 564295"/>
              <a:gd name="connsiteX16" fmla="*/ 37903 w 697318"/>
              <a:gd name="connsiteY16" fmla="*/ 485 h 564295"/>
              <a:gd name="connsiteX17" fmla="*/ 6684 w 697318"/>
              <a:gd name="connsiteY17" fmla="*/ 303621 h 564295"/>
              <a:gd name="connsiteX18" fmla="*/ 6684 w 697318"/>
              <a:gd name="connsiteY18" fmla="*/ 401252 h 564295"/>
              <a:gd name="connsiteX0" fmla="*/ 19037 w 690940"/>
              <a:gd name="connsiteY0" fmla="*/ 543268 h 564681"/>
              <a:gd name="connsiteX1" fmla="*/ 72269 w 690940"/>
              <a:gd name="connsiteY1" fmla="*/ 554112 h 564681"/>
              <a:gd name="connsiteX2" fmla="*/ 217152 w 690940"/>
              <a:gd name="connsiteY2" fmla="*/ 552442 h 564681"/>
              <a:gd name="connsiteX3" fmla="*/ 386068 w 690940"/>
              <a:gd name="connsiteY3" fmla="*/ 558414 h 564681"/>
              <a:gd name="connsiteX4" fmla="*/ 476556 w 690940"/>
              <a:gd name="connsiteY4" fmla="*/ 560796 h 564681"/>
              <a:gd name="connsiteX5" fmla="*/ 540849 w 690940"/>
              <a:gd name="connsiteY5" fmla="*/ 560796 h 564681"/>
              <a:gd name="connsiteX6" fmla="*/ 678962 w 690940"/>
              <a:gd name="connsiteY6" fmla="*/ 558414 h 564681"/>
              <a:gd name="connsiteX7" fmla="*/ 687668 w 690940"/>
              <a:gd name="connsiteY7" fmla="*/ 498211 h 564681"/>
              <a:gd name="connsiteX8" fmla="*/ 609802 w 690940"/>
              <a:gd name="connsiteY8" fmla="*/ 485595 h 564681"/>
              <a:gd name="connsiteX9" fmla="*/ 530162 w 690940"/>
              <a:gd name="connsiteY9" fmla="*/ 467717 h 564681"/>
              <a:gd name="connsiteX10" fmla="*/ 363027 w 690940"/>
              <a:gd name="connsiteY10" fmla="*/ 406397 h 564681"/>
              <a:gd name="connsiteX11" fmla="*/ 294474 w 690940"/>
              <a:gd name="connsiteY11" fmla="*/ 341525 h 564681"/>
              <a:gd name="connsiteX12" fmla="*/ 235365 w 690940"/>
              <a:gd name="connsiteY12" fmla="*/ 283337 h 564681"/>
              <a:gd name="connsiteX13" fmla="*/ 170408 w 690940"/>
              <a:gd name="connsiteY13" fmla="*/ 211573 h 564681"/>
              <a:gd name="connsiteX14" fmla="*/ 120666 w 690940"/>
              <a:gd name="connsiteY14" fmla="*/ 128150 h 564681"/>
              <a:gd name="connsiteX15" fmla="*/ 68040 w 690940"/>
              <a:gd name="connsiteY15" fmla="*/ 53794 h 564681"/>
              <a:gd name="connsiteX16" fmla="*/ 31525 w 690940"/>
              <a:gd name="connsiteY16" fmla="*/ 485 h 564681"/>
              <a:gd name="connsiteX17" fmla="*/ 306 w 690940"/>
              <a:gd name="connsiteY17" fmla="*/ 303621 h 564681"/>
              <a:gd name="connsiteX18" fmla="*/ 19037 w 690940"/>
              <a:gd name="connsiteY18" fmla="*/ 543268 h 564681"/>
              <a:gd name="connsiteX0" fmla="*/ 22405 w 694308"/>
              <a:gd name="connsiteY0" fmla="*/ 543268 h 564295"/>
              <a:gd name="connsiteX1" fmla="*/ 75637 w 694308"/>
              <a:gd name="connsiteY1" fmla="*/ 554112 h 564295"/>
              <a:gd name="connsiteX2" fmla="*/ 220520 w 694308"/>
              <a:gd name="connsiteY2" fmla="*/ 552442 h 564295"/>
              <a:gd name="connsiteX3" fmla="*/ 389436 w 694308"/>
              <a:gd name="connsiteY3" fmla="*/ 558414 h 564295"/>
              <a:gd name="connsiteX4" fmla="*/ 479924 w 694308"/>
              <a:gd name="connsiteY4" fmla="*/ 560796 h 564295"/>
              <a:gd name="connsiteX5" fmla="*/ 544217 w 694308"/>
              <a:gd name="connsiteY5" fmla="*/ 560796 h 564295"/>
              <a:gd name="connsiteX6" fmla="*/ 682330 w 694308"/>
              <a:gd name="connsiteY6" fmla="*/ 558414 h 564295"/>
              <a:gd name="connsiteX7" fmla="*/ 691036 w 694308"/>
              <a:gd name="connsiteY7" fmla="*/ 498211 h 564295"/>
              <a:gd name="connsiteX8" fmla="*/ 613170 w 694308"/>
              <a:gd name="connsiteY8" fmla="*/ 485595 h 564295"/>
              <a:gd name="connsiteX9" fmla="*/ 533530 w 694308"/>
              <a:gd name="connsiteY9" fmla="*/ 467717 h 564295"/>
              <a:gd name="connsiteX10" fmla="*/ 366395 w 694308"/>
              <a:gd name="connsiteY10" fmla="*/ 406397 h 564295"/>
              <a:gd name="connsiteX11" fmla="*/ 297842 w 694308"/>
              <a:gd name="connsiteY11" fmla="*/ 341525 h 564295"/>
              <a:gd name="connsiteX12" fmla="*/ 238733 w 694308"/>
              <a:gd name="connsiteY12" fmla="*/ 283337 h 564295"/>
              <a:gd name="connsiteX13" fmla="*/ 173776 w 694308"/>
              <a:gd name="connsiteY13" fmla="*/ 211573 h 564295"/>
              <a:gd name="connsiteX14" fmla="*/ 124034 w 694308"/>
              <a:gd name="connsiteY14" fmla="*/ 128150 h 564295"/>
              <a:gd name="connsiteX15" fmla="*/ 71408 w 694308"/>
              <a:gd name="connsiteY15" fmla="*/ 53794 h 564295"/>
              <a:gd name="connsiteX16" fmla="*/ 34893 w 694308"/>
              <a:gd name="connsiteY16" fmla="*/ 485 h 564295"/>
              <a:gd name="connsiteX17" fmla="*/ 3674 w 694308"/>
              <a:gd name="connsiteY17" fmla="*/ 303621 h 564295"/>
              <a:gd name="connsiteX18" fmla="*/ 22405 w 694308"/>
              <a:gd name="connsiteY18" fmla="*/ 543268 h 564295"/>
              <a:gd name="connsiteX0" fmla="*/ 21624 w 695088"/>
              <a:gd name="connsiteY0" fmla="*/ 553293 h 564295"/>
              <a:gd name="connsiteX1" fmla="*/ 76417 w 695088"/>
              <a:gd name="connsiteY1" fmla="*/ 554112 h 564295"/>
              <a:gd name="connsiteX2" fmla="*/ 221300 w 695088"/>
              <a:gd name="connsiteY2" fmla="*/ 552442 h 564295"/>
              <a:gd name="connsiteX3" fmla="*/ 390216 w 695088"/>
              <a:gd name="connsiteY3" fmla="*/ 558414 h 564295"/>
              <a:gd name="connsiteX4" fmla="*/ 480704 w 695088"/>
              <a:gd name="connsiteY4" fmla="*/ 560796 h 564295"/>
              <a:gd name="connsiteX5" fmla="*/ 544997 w 695088"/>
              <a:gd name="connsiteY5" fmla="*/ 560796 h 564295"/>
              <a:gd name="connsiteX6" fmla="*/ 683110 w 695088"/>
              <a:gd name="connsiteY6" fmla="*/ 558414 h 564295"/>
              <a:gd name="connsiteX7" fmla="*/ 691816 w 695088"/>
              <a:gd name="connsiteY7" fmla="*/ 498211 h 564295"/>
              <a:gd name="connsiteX8" fmla="*/ 613950 w 695088"/>
              <a:gd name="connsiteY8" fmla="*/ 485595 h 564295"/>
              <a:gd name="connsiteX9" fmla="*/ 534310 w 695088"/>
              <a:gd name="connsiteY9" fmla="*/ 467717 h 564295"/>
              <a:gd name="connsiteX10" fmla="*/ 367175 w 695088"/>
              <a:gd name="connsiteY10" fmla="*/ 406397 h 564295"/>
              <a:gd name="connsiteX11" fmla="*/ 298622 w 695088"/>
              <a:gd name="connsiteY11" fmla="*/ 341525 h 564295"/>
              <a:gd name="connsiteX12" fmla="*/ 239513 w 695088"/>
              <a:gd name="connsiteY12" fmla="*/ 283337 h 564295"/>
              <a:gd name="connsiteX13" fmla="*/ 174556 w 695088"/>
              <a:gd name="connsiteY13" fmla="*/ 211573 h 564295"/>
              <a:gd name="connsiteX14" fmla="*/ 124814 w 695088"/>
              <a:gd name="connsiteY14" fmla="*/ 128150 h 564295"/>
              <a:gd name="connsiteX15" fmla="*/ 72188 w 695088"/>
              <a:gd name="connsiteY15" fmla="*/ 53794 h 564295"/>
              <a:gd name="connsiteX16" fmla="*/ 35673 w 695088"/>
              <a:gd name="connsiteY16" fmla="*/ 485 h 564295"/>
              <a:gd name="connsiteX17" fmla="*/ 4454 w 695088"/>
              <a:gd name="connsiteY17" fmla="*/ 303621 h 564295"/>
              <a:gd name="connsiteX18" fmla="*/ 21624 w 695088"/>
              <a:gd name="connsiteY18" fmla="*/ 553293 h 564295"/>
              <a:gd name="connsiteX0" fmla="*/ 7987 w 681451"/>
              <a:gd name="connsiteY0" fmla="*/ 553293 h 585997"/>
              <a:gd name="connsiteX1" fmla="*/ 62780 w 681451"/>
              <a:gd name="connsiteY1" fmla="*/ 554112 h 585997"/>
              <a:gd name="connsiteX2" fmla="*/ 207663 w 681451"/>
              <a:gd name="connsiteY2" fmla="*/ 552442 h 585997"/>
              <a:gd name="connsiteX3" fmla="*/ 376579 w 681451"/>
              <a:gd name="connsiteY3" fmla="*/ 558414 h 585997"/>
              <a:gd name="connsiteX4" fmla="*/ 467067 w 681451"/>
              <a:gd name="connsiteY4" fmla="*/ 560796 h 585997"/>
              <a:gd name="connsiteX5" fmla="*/ 531360 w 681451"/>
              <a:gd name="connsiteY5" fmla="*/ 560796 h 585997"/>
              <a:gd name="connsiteX6" fmla="*/ 669473 w 681451"/>
              <a:gd name="connsiteY6" fmla="*/ 558414 h 585997"/>
              <a:gd name="connsiteX7" fmla="*/ 678179 w 681451"/>
              <a:gd name="connsiteY7" fmla="*/ 498211 h 585997"/>
              <a:gd name="connsiteX8" fmla="*/ 600313 w 681451"/>
              <a:gd name="connsiteY8" fmla="*/ 485595 h 585997"/>
              <a:gd name="connsiteX9" fmla="*/ 520673 w 681451"/>
              <a:gd name="connsiteY9" fmla="*/ 467717 h 585997"/>
              <a:gd name="connsiteX10" fmla="*/ 353538 w 681451"/>
              <a:gd name="connsiteY10" fmla="*/ 406397 h 585997"/>
              <a:gd name="connsiteX11" fmla="*/ 284985 w 681451"/>
              <a:gd name="connsiteY11" fmla="*/ 341525 h 585997"/>
              <a:gd name="connsiteX12" fmla="*/ 225876 w 681451"/>
              <a:gd name="connsiteY12" fmla="*/ 283337 h 585997"/>
              <a:gd name="connsiteX13" fmla="*/ 160919 w 681451"/>
              <a:gd name="connsiteY13" fmla="*/ 211573 h 585997"/>
              <a:gd name="connsiteX14" fmla="*/ 111177 w 681451"/>
              <a:gd name="connsiteY14" fmla="*/ 128150 h 585997"/>
              <a:gd name="connsiteX15" fmla="*/ 58551 w 681451"/>
              <a:gd name="connsiteY15" fmla="*/ 53794 h 585997"/>
              <a:gd name="connsiteX16" fmla="*/ 22036 w 681451"/>
              <a:gd name="connsiteY16" fmla="*/ 485 h 585997"/>
              <a:gd name="connsiteX17" fmla="*/ 1744 w 681451"/>
              <a:gd name="connsiteY17" fmla="*/ 542541 h 585997"/>
              <a:gd name="connsiteX18" fmla="*/ 7987 w 681451"/>
              <a:gd name="connsiteY18" fmla="*/ 553293 h 585997"/>
              <a:gd name="connsiteX0" fmla="*/ 7987 w 681451"/>
              <a:gd name="connsiteY0" fmla="*/ 553293 h 585997"/>
              <a:gd name="connsiteX1" fmla="*/ 62780 w 681451"/>
              <a:gd name="connsiteY1" fmla="*/ 554112 h 585997"/>
              <a:gd name="connsiteX2" fmla="*/ 207663 w 681451"/>
              <a:gd name="connsiteY2" fmla="*/ 552442 h 585997"/>
              <a:gd name="connsiteX3" fmla="*/ 376579 w 681451"/>
              <a:gd name="connsiteY3" fmla="*/ 558414 h 585997"/>
              <a:gd name="connsiteX4" fmla="*/ 467067 w 681451"/>
              <a:gd name="connsiteY4" fmla="*/ 560796 h 585997"/>
              <a:gd name="connsiteX5" fmla="*/ 531360 w 681451"/>
              <a:gd name="connsiteY5" fmla="*/ 560796 h 585997"/>
              <a:gd name="connsiteX6" fmla="*/ 669473 w 681451"/>
              <a:gd name="connsiteY6" fmla="*/ 558414 h 585997"/>
              <a:gd name="connsiteX7" fmla="*/ 678179 w 681451"/>
              <a:gd name="connsiteY7" fmla="*/ 498211 h 585997"/>
              <a:gd name="connsiteX8" fmla="*/ 600313 w 681451"/>
              <a:gd name="connsiteY8" fmla="*/ 485595 h 585997"/>
              <a:gd name="connsiteX9" fmla="*/ 520673 w 681451"/>
              <a:gd name="connsiteY9" fmla="*/ 467717 h 585997"/>
              <a:gd name="connsiteX10" fmla="*/ 353538 w 681451"/>
              <a:gd name="connsiteY10" fmla="*/ 406397 h 585997"/>
              <a:gd name="connsiteX11" fmla="*/ 284985 w 681451"/>
              <a:gd name="connsiteY11" fmla="*/ 341525 h 585997"/>
              <a:gd name="connsiteX12" fmla="*/ 225876 w 681451"/>
              <a:gd name="connsiteY12" fmla="*/ 283337 h 585997"/>
              <a:gd name="connsiteX13" fmla="*/ 160919 w 681451"/>
              <a:gd name="connsiteY13" fmla="*/ 211573 h 585997"/>
              <a:gd name="connsiteX14" fmla="*/ 111177 w 681451"/>
              <a:gd name="connsiteY14" fmla="*/ 128150 h 585997"/>
              <a:gd name="connsiteX15" fmla="*/ 58551 w 681451"/>
              <a:gd name="connsiteY15" fmla="*/ 53794 h 585997"/>
              <a:gd name="connsiteX16" fmla="*/ 22036 w 681451"/>
              <a:gd name="connsiteY16" fmla="*/ 485 h 585997"/>
              <a:gd name="connsiteX17" fmla="*/ 1744 w 681451"/>
              <a:gd name="connsiteY17" fmla="*/ 542541 h 585997"/>
              <a:gd name="connsiteX18" fmla="*/ 7987 w 681451"/>
              <a:gd name="connsiteY18" fmla="*/ 553293 h 585997"/>
              <a:gd name="connsiteX0" fmla="*/ 7318 w 680782"/>
              <a:gd name="connsiteY0" fmla="*/ 571540 h 605600"/>
              <a:gd name="connsiteX1" fmla="*/ 62111 w 680782"/>
              <a:gd name="connsiteY1" fmla="*/ 572359 h 605600"/>
              <a:gd name="connsiteX2" fmla="*/ 206994 w 680782"/>
              <a:gd name="connsiteY2" fmla="*/ 570689 h 605600"/>
              <a:gd name="connsiteX3" fmla="*/ 375910 w 680782"/>
              <a:gd name="connsiteY3" fmla="*/ 576661 h 605600"/>
              <a:gd name="connsiteX4" fmla="*/ 466398 w 680782"/>
              <a:gd name="connsiteY4" fmla="*/ 579043 h 605600"/>
              <a:gd name="connsiteX5" fmla="*/ 530691 w 680782"/>
              <a:gd name="connsiteY5" fmla="*/ 579043 h 605600"/>
              <a:gd name="connsiteX6" fmla="*/ 668804 w 680782"/>
              <a:gd name="connsiteY6" fmla="*/ 576661 h 605600"/>
              <a:gd name="connsiteX7" fmla="*/ 677510 w 680782"/>
              <a:gd name="connsiteY7" fmla="*/ 516458 h 605600"/>
              <a:gd name="connsiteX8" fmla="*/ 599644 w 680782"/>
              <a:gd name="connsiteY8" fmla="*/ 503842 h 605600"/>
              <a:gd name="connsiteX9" fmla="*/ 520004 w 680782"/>
              <a:gd name="connsiteY9" fmla="*/ 485964 h 605600"/>
              <a:gd name="connsiteX10" fmla="*/ 352869 w 680782"/>
              <a:gd name="connsiteY10" fmla="*/ 424644 h 605600"/>
              <a:gd name="connsiteX11" fmla="*/ 284316 w 680782"/>
              <a:gd name="connsiteY11" fmla="*/ 359772 h 605600"/>
              <a:gd name="connsiteX12" fmla="*/ 225207 w 680782"/>
              <a:gd name="connsiteY12" fmla="*/ 301584 h 605600"/>
              <a:gd name="connsiteX13" fmla="*/ 160250 w 680782"/>
              <a:gd name="connsiteY13" fmla="*/ 229820 h 605600"/>
              <a:gd name="connsiteX14" fmla="*/ 110508 w 680782"/>
              <a:gd name="connsiteY14" fmla="*/ 146397 h 605600"/>
              <a:gd name="connsiteX15" fmla="*/ 57882 w 680782"/>
              <a:gd name="connsiteY15" fmla="*/ 72041 h 605600"/>
              <a:gd name="connsiteX16" fmla="*/ 12002 w 680782"/>
              <a:gd name="connsiteY16" fmla="*/ 354 h 605600"/>
              <a:gd name="connsiteX17" fmla="*/ 1075 w 680782"/>
              <a:gd name="connsiteY17" fmla="*/ 560788 h 605600"/>
              <a:gd name="connsiteX18" fmla="*/ 7318 w 680782"/>
              <a:gd name="connsiteY18" fmla="*/ 571540 h 605600"/>
              <a:gd name="connsiteX0" fmla="*/ 7318 w 680782"/>
              <a:gd name="connsiteY0" fmla="*/ 571540 h 605600"/>
              <a:gd name="connsiteX1" fmla="*/ 62111 w 680782"/>
              <a:gd name="connsiteY1" fmla="*/ 572359 h 605600"/>
              <a:gd name="connsiteX2" fmla="*/ 206994 w 680782"/>
              <a:gd name="connsiteY2" fmla="*/ 570689 h 605600"/>
              <a:gd name="connsiteX3" fmla="*/ 375910 w 680782"/>
              <a:gd name="connsiteY3" fmla="*/ 576661 h 605600"/>
              <a:gd name="connsiteX4" fmla="*/ 466398 w 680782"/>
              <a:gd name="connsiteY4" fmla="*/ 579043 h 605600"/>
              <a:gd name="connsiteX5" fmla="*/ 530691 w 680782"/>
              <a:gd name="connsiteY5" fmla="*/ 579043 h 605600"/>
              <a:gd name="connsiteX6" fmla="*/ 668804 w 680782"/>
              <a:gd name="connsiteY6" fmla="*/ 576661 h 605600"/>
              <a:gd name="connsiteX7" fmla="*/ 677510 w 680782"/>
              <a:gd name="connsiteY7" fmla="*/ 516458 h 605600"/>
              <a:gd name="connsiteX8" fmla="*/ 599644 w 680782"/>
              <a:gd name="connsiteY8" fmla="*/ 503842 h 605600"/>
              <a:gd name="connsiteX9" fmla="*/ 520004 w 680782"/>
              <a:gd name="connsiteY9" fmla="*/ 485964 h 605600"/>
              <a:gd name="connsiteX10" fmla="*/ 352869 w 680782"/>
              <a:gd name="connsiteY10" fmla="*/ 424644 h 605600"/>
              <a:gd name="connsiteX11" fmla="*/ 284316 w 680782"/>
              <a:gd name="connsiteY11" fmla="*/ 359772 h 605600"/>
              <a:gd name="connsiteX12" fmla="*/ 225207 w 680782"/>
              <a:gd name="connsiteY12" fmla="*/ 301584 h 605600"/>
              <a:gd name="connsiteX13" fmla="*/ 160250 w 680782"/>
              <a:gd name="connsiteY13" fmla="*/ 229820 h 605600"/>
              <a:gd name="connsiteX14" fmla="*/ 110508 w 680782"/>
              <a:gd name="connsiteY14" fmla="*/ 146397 h 605600"/>
              <a:gd name="connsiteX15" fmla="*/ 57882 w 680782"/>
              <a:gd name="connsiteY15" fmla="*/ 72041 h 605600"/>
              <a:gd name="connsiteX16" fmla="*/ 12002 w 680782"/>
              <a:gd name="connsiteY16" fmla="*/ 354 h 605600"/>
              <a:gd name="connsiteX17" fmla="*/ 1075 w 680782"/>
              <a:gd name="connsiteY17" fmla="*/ 560788 h 605600"/>
              <a:gd name="connsiteX18" fmla="*/ 7318 w 680782"/>
              <a:gd name="connsiteY18" fmla="*/ 571540 h 605600"/>
              <a:gd name="connsiteX0" fmla="*/ 7318 w 680782"/>
              <a:gd name="connsiteY0" fmla="*/ 571540 h 615861"/>
              <a:gd name="connsiteX1" fmla="*/ 62111 w 680782"/>
              <a:gd name="connsiteY1" fmla="*/ 572359 h 615861"/>
              <a:gd name="connsiteX2" fmla="*/ 206994 w 680782"/>
              <a:gd name="connsiteY2" fmla="*/ 570689 h 615861"/>
              <a:gd name="connsiteX3" fmla="*/ 375910 w 680782"/>
              <a:gd name="connsiteY3" fmla="*/ 576661 h 615861"/>
              <a:gd name="connsiteX4" fmla="*/ 466398 w 680782"/>
              <a:gd name="connsiteY4" fmla="*/ 579043 h 615861"/>
              <a:gd name="connsiteX5" fmla="*/ 530691 w 680782"/>
              <a:gd name="connsiteY5" fmla="*/ 579043 h 615861"/>
              <a:gd name="connsiteX6" fmla="*/ 668804 w 680782"/>
              <a:gd name="connsiteY6" fmla="*/ 576661 h 615861"/>
              <a:gd name="connsiteX7" fmla="*/ 677510 w 680782"/>
              <a:gd name="connsiteY7" fmla="*/ 516458 h 615861"/>
              <a:gd name="connsiteX8" fmla="*/ 599644 w 680782"/>
              <a:gd name="connsiteY8" fmla="*/ 503842 h 615861"/>
              <a:gd name="connsiteX9" fmla="*/ 520004 w 680782"/>
              <a:gd name="connsiteY9" fmla="*/ 485964 h 615861"/>
              <a:gd name="connsiteX10" fmla="*/ 352869 w 680782"/>
              <a:gd name="connsiteY10" fmla="*/ 424644 h 615861"/>
              <a:gd name="connsiteX11" fmla="*/ 284316 w 680782"/>
              <a:gd name="connsiteY11" fmla="*/ 359772 h 615861"/>
              <a:gd name="connsiteX12" fmla="*/ 225207 w 680782"/>
              <a:gd name="connsiteY12" fmla="*/ 301584 h 615861"/>
              <a:gd name="connsiteX13" fmla="*/ 160250 w 680782"/>
              <a:gd name="connsiteY13" fmla="*/ 229820 h 615861"/>
              <a:gd name="connsiteX14" fmla="*/ 110508 w 680782"/>
              <a:gd name="connsiteY14" fmla="*/ 146397 h 615861"/>
              <a:gd name="connsiteX15" fmla="*/ 57882 w 680782"/>
              <a:gd name="connsiteY15" fmla="*/ 72041 h 615861"/>
              <a:gd name="connsiteX16" fmla="*/ 12002 w 680782"/>
              <a:gd name="connsiteY16" fmla="*/ 354 h 615861"/>
              <a:gd name="connsiteX17" fmla="*/ 1075 w 680782"/>
              <a:gd name="connsiteY17" fmla="*/ 574154 h 615861"/>
              <a:gd name="connsiteX18" fmla="*/ 7318 w 680782"/>
              <a:gd name="connsiteY18" fmla="*/ 571540 h 615861"/>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52869 w 680782"/>
              <a:gd name="connsiteY10" fmla="*/ 424644 h 582542"/>
              <a:gd name="connsiteX11" fmla="*/ 284316 w 680782"/>
              <a:gd name="connsiteY11" fmla="*/ 359772 h 582542"/>
              <a:gd name="connsiteX12" fmla="*/ 225207 w 680782"/>
              <a:gd name="connsiteY12" fmla="*/ 301584 h 582542"/>
              <a:gd name="connsiteX13" fmla="*/ 160250 w 680782"/>
              <a:gd name="connsiteY13" fmla="*/ 229820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49747 w 680782"/>
              <a:gd name="connsiteY10" fmla="*/ 416291 h 582542"/>
              <a:gd name="connsiteX11" fmla="*/ 284316 w 680782"/>
              <a:gd name="connsiteY11" fmla="*/ 359772 h 582542"/>
              <a:gd name="connsiteX12" fmla="*/ 225207 w 680782"/>
              <a:gd name="connsiteY12" fmla="*/ 301584 h 582542"/>
              <a:gd name="connsiteX13" fmla="*/ 160250 w 680782"/>
              <a:gd name="connsiteY13" fmla="*/ 229820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49747 w 680782"/>
              <a:gd name="connsiteY10" fmla="*/ 416291 h 582542"/>
              <a:gd name="connsiteX11" fmla="*/ 284316 w 680782"/>
              <a:gd name="connsiteY11" fmla="*/ 359772 h 582542"/>
              <a:gd name="connsiteX12" fmla="*/ 225207 w 680782"/>
              <a:gd name="connsiteY12" fmla="*/ 301584 h 582542"/>
              <a:gd name="connsiteX13" fmla="*/ 160250 w 680782"/>
              <a:gd name="connsiteY13" fmla="*/ 229820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49747 w 680782"/>
              <a:gd name="connsiteY10" fmla="*/ 411278 h 582542"/>
              <a:gd name="connsiteX11" fmla="*/ 284316 w 680782"/>
              <a:gd name="connsiteY11" fmla="*/ 359772 h 582542"/>
              <a:gd name="connsiteX12" fmla="*/ 225207 w 680782"/>
              <a:gd name="connsiteY12" fmla="*/ 301584 h 582542"/>
              <a:gd name="connsiteX13" fmla="*/ 160250 w 680782"/>
              <a:gd name="connsiteY13" fmla="*/ 229820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49747 w 680782"/>
              <a:gd name="connsiteY10" fmla="*/ 411278 h 582542"/>
              <a:gd name="connsiteX11" fmla="*/ 284316 w 680782"/>
              <a:gd name="connsiteY11" fmla="*/ 359772 h 582542"/>
              <a:gd name="connsiteX12" fmla="*/ 225207 w 680782"/>
              <a:gd name="connsiteY12" fmla="*/ 291559 h 582542"/>
              <a:gd name="connsiteX13" fmla="*/ 160250 w 680782"/>
              <a:gd name="connsiteY13" fmla="*/ 229820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82542"/>
              <a:gd name="connsiteX1" fmla="*/ 62111 w 680782"/>
              <a:gd name="connsiteY1" fmla="*/ 572359 h 582542"/>
              <a:gd name="connsiteX2" fmla="*/ 206994 w 680782"/>
              <a:gd name="connsiteY2" fmla="*/ 570689 h 582542"/>
              <a:gd name="connsiteX3" fmla="*/ 375910 w 680782"/>
              <a:gd name="connsiteY3" fmla="*/ 576661 h 582542"/>
              <a:gd name="connsiteX4" fmla="*/ 466398 w 680782"/>
              <a:gd name="connsiteY4" fmla="*/ 579043 h 582542"/>
              <a:gd name="connsiteX5" fmla="*/ 530691 w 680782"/>
              <a:gd name="connsiteY5" fmla="*/ 579043 h 582542"/>
              <a:gd name="connsiteX6" fmla="*/ 668804 w 680782"/>
              <a:gd name="connsiteY6" fmla="*/ 576661 h 582542"/>
              <a:gd name="connsiteX7" fmla="*/ 677510 w 680782"/>
              <a:gd name="connsiteY7" fmla="*/ 516458 h 582542"/>
              <a:gd name="connsiteX8" fmla="*/ 599644 w 680782"/>
              <a:gd name="connsiteY8" fmla="*/ 503842 h 582542"/>
              <a:gd name="connsiteX9" fmla="*/ 520004 w 680782"/>
              <a:gd name="connsiteY9" fmla="*/ 485964 h 582542"/>
              <a:gd name="connsiteX10" fmla="*/ 349747 w 680782"/>
              <a:gd name="connsiteY10" fmla="*/ 411278 h 582542"/>
              <a:gd name="connsiteX11" fmla="*/ 284316 w 680782"/>
              <a:gd name="connsiteY11" fmla="*/ 359772 h 582542"/>
              <a:gd name="connsiteX12" fmla="*/ 225207 w 680782"/>
              <a:gd name="connsiteY12" fmla="*/ 291559 h 582542"/>
              <a:gd name="connsiteX13" fmla="*/ 163371 w 680782"/>
              <a:gd name="connsiteY13" fmla="*/ 221467 h 582542"/>
              <a:gd name="connsiteX14" fmla="*/ 110508 w 680782"/>
              <a:gd name="connsiteY14" fmla="*/ 146397 h 582542"/>
              <a:gd name="connsiteX15" fmla="*/ 57882 w 680782"/>
              <a:gd name="connsiteY15" fmla="*/ 72041 h 582542"/>
              <a:gd name="connsiteX16" fmla="*/ 12002 w 680782"/>
              <a:gd name="connsiteY16" fmla="*/ 354 h 582542"/>
              <a:gd name="connsiteX17" fmla="*/ 1075 w 680782"/>
              <a:gd name="connsiteY17" fmla="*/ 574154 h 582542"/>
              <a:gd name="connsiteX18" fmla="*/ 7318 w 680782"/>
              <a:gd name="connsiteY18" fmla="*/ 571540 h 582542"/>
              <a:gd name="connsiteX0" fmla="*/ 7318 w 680782"/>
              <a:gd name="connsiteY0" fmla="*/ 571540 h 579133"/>
              <a:gd name="connsiteX1" fmla="*/ 62111 w 680782"/>
              <a:gd name="connsiteY1" fmla="*/ 572359 h 579133"/>
              <a:gd name="connsiteX2" fmla="*/ 206994 w 680782"/>
              <a:gd name="connsiteY2" fmla="*/ 570689 h 579133"/>
              <a:gd name="connsiteX3" fmla="*/ 375910 w 680782"/>
              <a:gd name="connsiteY3" fmla="*/ 576661 h 579133"/>
              <a:gd name="connsiteX4" fmla="*/ 466398 w 680782"/>
              <a:gd name="connsiteY4" fmla="*/ 579043 h 579133"/>
              <a:gd name="connsiteX5" fmla="*/ 530691 w 680782"/>
              <a:gd name="connsiteY5" fmla="*/ 579043 h 579133"/>
              <a:gd name="connsiteX6" fmla="*/ 668804 w 680782"/>
              <a:gd name="connsiteY6" fmla="*/ 576661 h 579133"/>
              <a:gd name="connsiteX7" fmla="*/ 677510 w 680782"/>
              <a:gd name="connsiteY7" fmla="*/ 516458 h 579133"/>
              <a:gd name="connsiteX8" fmla="*/ 599644 w 680782"/>
              <a:gd name="connsiteY8" fmla="*/ 503842 h 579133"/>
              <a:gd name="connsiteX9" fmla="*/ 520004 w 680782"/>
              <a:gd name="connsiteY9" fmla="*/ 485964 h 579133"/>
              <a:gd name="connsiteX10" fmla="*/ 349747 w 680782"/>
              <a:gd name="connsiteY10" fmla="*/ 411278 h 579133"/>
              <a:gd name="connsiteX11" fmla="*/ 284316 w 680782"/>
              <a:gd name="connsiteY11" fmla="*/ 359772 h 579133"/>
              <a:gd name="connsiteX12" fmla="*/ 225207 w 680782"/>
              <a:gd name="connsiteY12" fmla="*/ 291559 h 579133"/>
              <a:gd name="connsiteX13" fmla="*/ 163371 w 680782"/>
              <a:gd name="connsiteY13" fmla="*/ 221467 h 579133"/>
              <a:gd name="connsiteX14" fmla="*/ 110508 w 680782"/>
              <a:gd name="connsiteY14" fmla="*/ 146397 h 579133"/>
              <a:gd name="connsiteX15" fmla="*/ 57882 w 680782"/>
              <a:gd name="connsiteY15" fmla="*/ 72041 h 579133"/>
              <a:gd name="connsiteX16" fmla="*/ 12002 w 680782"/>
              <a:gd name="connsiteY16" fmla="*/ 354 h 579133"/>
              <a:gd name="connsiteX17" fmla="*/ 1075 w 680782"/>
              <a:gd name="connsiteY17" fmla="*/ 574154 h 579133"/>
              <a:gd name="connsiteX18" fmla="*/ 7318 w 680782"/>
              <a:gd name="connsiteY18" fmla="*/ 571540 h 579133"/>
              <a:gd name="connsiteX0" fmla="*/ 7318 w 680782"/>
              <a:gd name="connsiteY0" fmla="*/ 571540 h 579402"/>
              <a:gd name="connsiteX1" fmla="*/ 62111 w 680782"/>
              <a:gd name="connsiteY1" fmla="*/ 572359 h 579402"/>
              <a:gd name="connsiteX2" fmla="*/ 206994 w 680782"/>
              <a:gd name="connsiteY2" fmla="*/ 570689 h 579402"/>
              <a:gd name="connsiteX3" fmla="*/ 375910 w 680782"/>
              <a:gd name="connsiteY3" fmla="*/ 576661 h 579402"/>
              <a:gd name="connsiteX4" fmla="*/ 466398 w 680782"/>
              <a:gd name="connsiteY4" fmla="*/ 579043 h 579402"/>
              <a:gd name="connsiteX5" fmla="*/ 530691 w 680782"/>
              <a:gd name="connsiteY5" fmla="*/ 579043 h 579402"/>
              <a:gd name="connsiteX6" fmla="*/ 668804 w 680782"/>
              <a:gd name="connsiteY6" fmla="*/ 569978 h 579402"/>
              <a:gd name="connsiteX7" fmla="*/ 677510 w 680782"/>
              <a:gd name="connsiteY7" fmla="*/ 516458 h 579402"/>
              <a:gd name="connsiteX8" fmla="*/ 599644 w 680782"/>
              <a:gd name="connsiteY8" fmla="*/ 503842 h 579402"/>
              <a:gd name="connsiteX9" fmla="*/ 520004 w 680782"/>
              <a:gd name="connsiteY9" fmla="*/ 485964 h 579402"/>
              <a:gd name="connsiteX10" fmla="*/ 349747 w 680782"/>
              <a:gd name="connsiteY10" fmla="*/ 411278 h 579402"/>
              <a:gd name="connsiteX11" fmla="*/ 284316 w 680782"/>
              <a:gd name="connsiteY11" fmla="*/ 359772 h 579402"/>
              <a:gd name="connsiteX12" fmla="*/ 225207 w 680782"/>
              <a:gd name="connsiteY12" fmla="*/ 291559 h 579402"/>
              <a:gd name="connsiteX13" fmla="*/ 163371 w 680782"/>
              <a:gd name="connsiteY13" fmla="*/ 221467 h 579402"/>
              <a:gd name="connsiteX14" fmla="*/ 110508 w 680782"/>
              <a:gd name="connsiteY14" fmla="*/ 146397 h 579402"/>
              <a:gd name="connsiteX15" fmla="*/ 57882 w 680782"/>
              <a:gd name="connsiteY15" fmla="*/ 72041 h 579402"/>
              <a:gd name="connsiteX16" fmla="*/ 12002 w 680782"/>
              <a:gd name="connsiteY16" fmla="*/ 354 h 579402"/>
              <a:gd name="connsiteX17" fmla="*/ 1075 w 680782"/>
              <a:gd name="connsiteY17" fmla="*/ 574154 h 579402"/>
              <a:gd name="connsiteX18" fmla="*/ 7318 w 680782"/>
              <a:gd name="connsiteY18" fmla="*/ 571540 h 579402"/>
              <a:gd name="connsiteX0" fmla="*/ 7318 w 680782"/>
              <a:gd name="connsiteY0" fmla="*/ 571540 h 579402"/>
              <a:gd name="connsiteX1" fmla="*/ 62111 w 680782"/>
              <a:gd name="connsiteY1" fmla="*/ 572359 h 579402"/>
              <a:gd name="connsiteX2" fmla="*/ 206994 w 680782"/>
              <a:gd name="connsiteY2" fmla="*/ 570689 h 579402"/>
              <a:gd name="connsiteX3" fmla="*/ 375910 w 680782"/>
              <a:gd name="connsiteY3" fmla="*/ 576661 h 579402"/>
              <a:gd name="connsiteX4" fmla="*/ 466398 w 680782"/>
              <a:gd name="connsiteY4" fmla="*/ 579043 h 579402"/>
              <a:gd name="connsiteX5" fmla="*/ 530691 w 680782"/>
              <a:gd name="connsiteY5" fmla="*/ 579043 h 579402"/>
              <a:gd name="connsiteX6" fmla="*/ 668804 w 680782"/>
              <a:gd name="connsiteY6" fmla="*/ 569978 h 579402"/>
              <a:gd name="connsiteX7" fmla="*/ 677510 w 680782"/>
              <a:gd name="connsiteY7" fmla="*/ 516458 h 579402"/>
              <a:gd name="connsiteX8" fmla="*/ 599644 w 680782"/>
              <a:gd name="connsiteY8" fmla="*/ 503842 h 579402"/>
              <a:gd name="connsiteX9" fmla="*/ 520004 w 680782"/>
              <a:gd name="connsiteY9" fmla="*/ 485964 h 579402"/>
              <a:gd name="connsiteX10" fmla="*/ 349747 w 680782"/>
              <a:gd name="connsiteY10" fmla="*/ 411278 h 579402"/>
              <a:gd name="connsiteX11" fmla="*/ 284316 w 680782"/>
              <a:gd name="connsiteY11" fmla="*/ 359772 h 579402"/>
              <a:gd name="connsiteX12" fmla="*/ 225207 w 680782"/>
              <a:gd name="connsiteY12" fmla="*/ 291559 h 579402"/>
              <a:gd name="connsiteX13" fmla="*/ 163371 w 680782"/>
              <a:gd name="connsiteY13" fmla="*/ 221467 h 579402"/>
              <a:gd name="connsiteX14" fmla="*/ 110508 w 680782"/>
              <a:gd name="connsiteY14" fmla="*/ 146397 h 579402"/>
              <a:gd name="connsiteX15" fmla="*/ 57882 w 680782"/>
              <a:gd name="connsiteY15" fmla="*/ 72041 h 579402"/>
              <a:gd name="connsiteX16" fmla="*/ 12002 w 680782"/>
              <a:gd name="connsiteY16" fmla="*/ 354 h 579402"/>
              <a:gd name="connsiteX17" fmla="*/ 1075 w 680782"/>
              <a:gd name="connsiteY17" fmla="*/ 574154 h 579402"/>
              <a:gd name="connsiteX18" fmla="*/ 7318 w 680782"/>
              <a:gd name="connsiteY18" fmla="*/ 571540 h 579402"/>
              <a:gd name="connsiteX0" fmla="*/ 7318 w 680782"/>
              <a:gd name="connsiteY0" fmla="*/ 571540 h 579133"/>
              <a:gd name="connsiteX1" fmla="*/ 62111 w 680782"/>
              <a:gd name="connsiteY1" fmla="*/ 572359 h 579133"/>
              <a:gd name="connsiteX2" fmla="*/ 206994 w 680782"/>
              <a:gd name="connsiteY2" fmla="*/ 570689 h 579133"/>
              <a:gd name="connsiteX3" fmla="*/ 375910 w 680782"/>
              <a:gd name="connsiteY3" fmla="*/ 576661 h 579133"/>
              <a:gd name="connsiteX4" fmla="*/ 466398 w 680782"/>
              <a:gd name="connsiteY4" fmla="*/ 579043 h 579133"/>
              <a:gd name="connsiteX5" fmla="*/ 527569 w 680782"/>
              <a:gd name="connsiteY5" fmla="*/ 572360 h 579133"/>
              <a:gd name="connsiteX6" fmla="*/ 668804 w 680782"/>
              <a:gd name="connsiteY6" fmla="*/ 569978 h 579133"/>
              <a:gd name="connsiteX7" fmla="*/ 677510 w 680782"/>
              <a:gd name="connsiteY7" fmla="*/ 516458 h 579133"/>
              <a:gd name="connsiteX8" fmla="*/ 599644 w 680782"/>
              <a:gd name="connsiteY8" fmla="*/ 503842 h 579133"/>
              <a:gd name="connsiteX9" fmla="*/ 520004 w 680782"/>
              <a:gd name="connsiteY9" fmla="*/ 485964 h 579133"/>
              <a:gd name="connsiteX10" fmla="*/ 349747 w 680782"/>
              <a:gd name="connsiteY10" fmla="*/ 411278 h 579133"/>
              <a:gd name="connsiteX11" fmla="*/ 284316 w 680782"/>
              <a:gd name="connsiteY11" fmla="*/ 359772 h 579133"/>
              <a:gd name="connsiteX12" fmla="*/ 225207 w 680782"/>
              <a:gd name="connsiteY12" fmla="*/ 291559 h 579133"/>
              <a:gd name="connsiteX13" fmla="*/ 163371 w 680782"/>
              <a:gd name="connsiteY13" fmla="*/ 221467 h 579133"/>
              <a:gd name="connsiteX14" fmla="*/ 110508 w 680782"/>
              <a:gd name="connsiteY14" fmla="*/ 146397 h 579133"/>
              <a:gd name="connsiteX15" fmla="*/ 57882 w 680782"/>
              <a:gd name="connsiteY15" fmla="*/ 72041 h 579133"/>
              <a:gd name="connsiteX16" fmla="*/ 12002 w 680782"/>
              <a:gd name="connsiteY16" fmla="*/ 354 h 579133"/>
              <a:gd name="connsiteX17" fmla="*/ 1075 w 680782"/>
              <a:gd name="connsiteY17" fmla="*/ 574154 h 579133"/>
              <a:gd name="connsiteX18" fmla="*/ 7318 w 680782"/>
              <a:gd name="connsiteY18" fmla="*/ 571540 h 579133"/>
              <a:gd name="connsiteX0" fmla="*/ 7318 w 680782"/>
              <a:gd name="connsiteY0" fmla="*/ 571540 h 576661"/>
              <a:gd name="connsiteX1" fmla="*/ 62111 w 680782"/>
              <a:gd name="connsiteY1" fmla="*/ 572359 h 576661"/>
              <a:gd name="connsiteX2" fmla="*/ 206994 w 680782"/>
              <a:gd name="connsiteY2" fmla="*/ 570689 h 576661"/>
              <a:gd name="connsiteX3" fmla="*/ 375910 w 680782"/>
              <a:gd name="connsiteY3" fmla="*/ 576661 h 576661"/>
              <a:gd name="connsiteX4" fmla="*/ 466398 w 680782"/>
              <a:gd name="connsiteY4" fmla="*/ 569019 h 576661"/>
              <a:gd name="connsiteX5" fmla="*/ 527569 w 680782"/>
              <a:gd name="connsiteY5" fmla="*/ 572360 h 576661"/>
              <a:gd name="connsiteX6" fmla="*/ 668804 w 680782"/>
              <a:gd name="connsiteY6" fmla="*/ 569978 h 576661"/>
              <a:gd name="connsiteX7" fmla="*/ 677510 w 680782"/>
              <a:gd name="connsiteY7" fmla="*/ 516458 h 576661"/>
              <a:gd name="connsiteX8" fmla="*/ 599644 w 680782"/>
              <a:gd name="connsiteY8" fmla="*/ 503842 h 576661"/>
              <a:gd name="connsiteX9" fmla="*/ 520004 w 680782"/>
              <a:gd name="connsiteY9" fmla="*/ 485964 h 576661"/>
              <a:gd name="connsiteX10" fmla="*/ 349747 w 680782"/>
              <a:gd name="connsiteY10" fmla="*/ 411278 h 576661"/>
              <a:gd name="connsiteX11" fmla="*/ 284316 w 680782"/>
              <a:gd name="connsiteY11" fmla="*/ 359772 h 576661"/>
              <a:gd name="connsiteX12" fmla="*/ 225207 w 680782"/>
              <a:gd name="connsiteY12" fmla="*/ 291559 h 576661"/>
              <a:gd name="connsiteX13" fmla="*/ 163371 w 680782"/>
              <a:gd name="connsiteY13" fmla="*/ 221467 h 576661"/>
              <a:gd name="connsiteX14" fmla="*/ 110508 w 680782"/>
              <a:gd name="connsiteY14" fmla="*/ 146397 h 576661"/>
              <a:gd name="connsiteX15" fmla="*/ 57882 w 680782"/>
              <a:gd name="connsiteY15" fmla="*/ 72041 h 576661"/>
              <a:gd name="connsiteX16" fmla="*/ 12002 w 680782"/>
              <a:gd name="connsiteY16" fmla="*/ 354 h 576661"/>
              <a:gd name="connsiteX17" fmla="*/ 1075 w 680782"/>
              <a:gd name="connsiteY17" fmla="*/ 574154 h 576661"/>
              <a:gd name="connsiteX18" fmla="*/ 7318 w 680782"/>
              <a:gd name="connsiteY18" fmla="*/ 571540 h 576661"/>
              <a:gd name="connsiteX0" fmla="*/ 7318 w 680782"/>
              <a:gd name="connsiteY0" fmla="*/ 571540 h 576661"/>
              <a:gd name="connsiteX1" fmla="*/ 62111 w 680782"/>
              <a:gd name="connsiteY1" fmla="*/ 572359 h 576661"/>
              <a:gd name="connsiteX2" fmla="*/ 206994 w 680782"/>
              <a:gd name="connsiteY2" fmla="*/ 570689 h 576661"/>
              <a:gd name="connsiteX3" fmla="*/ 372605 w 680782"/>
              <a:gd name="connsiteY3" fmla="*/ 565834 h 576661"/>
              <a:gd name="connsiteX4" fmla="*/ 375910 w 680782"/>
              <a:gd name="connsiteY4" fmla="*/ 576661 h 576661"/>
              <a:gd name="connsiteX5" fmla="*/ 466398 w 680782"/>
              <a:gd name="connsiteY5" fmla="*/ 569019 h 576661"/>
              <a:gd name="connsiteX6" fmla="*/ 527569 w 680782"/>
              <a:gd name="connsiteY6" fmla="*/ 572360 h 576661"/>
              <a:gd name="connsiteX7" fmla="*/ 668804 w 680782"/>
              <a:gd name="connsiteY7" fmla="*/ 569978 h 576661"/>
              <a:gd name="connsiteX8" fmla="*/ 677510 w 680782"/>
              <a:gd name="connsiteY8" fmla="*/ 516458 h 576661"/>
              <a:gd name="connsiteX9" fmla="*/ 599644 w 680782"/>
              <a:gd name="connsiteY9" fmla="*/ 503842 h 576661"/>
              <a:gd name="connsiteX10" fmla="*/ 520004 w 680782"/>
              <a:gd name="connsiteY10" fmla="*/ 485964 h 576661"/>
              <a:gd name="connsiteX11" fmla="*/ 349747 w 680782"/>
              <a:gd name="connsiteY11" fmla="*/ 411278 h 576661"/>
              <a:gd name="connsiteX12" fmla="*/ 284316 w 680782"/>
              <a:gd name="connsiteY12" fmla="*/ 359772 h 576661"/>
              <a:gd name="connsiteX13" fmla="*/ 225207 w 680782"/>
              <a:gd name="connsiteY13" fmla="*/ 291559 h 576661"/>
              <a:gd name="connsiteX14" fmla="*/ 163371 w 680782"/>
              <a:gd name="connsiteY14" fmla="*/ 221467 h 576661"/>
              <a:gd name="connsiteX15" fmla="*/ 110508 w 680782"/>
              <a:gd name="connsiteY15" fmla="*/ 146397 h 576661"/>
              <a:gd name="connsiteX16" fmla="*/ 57882 w 680782"/>
              <a:gd name="connsiteY16" fmla="*/ 72041 h 576661"/>
              <a:gd name="connsiteX17" fmla="*/ 12002 w 680782"/>
              <a:gd name="connsiteY17" fmla="*/ 354 h 576661"/>
              <a:gd name="connsiteX18" fmla="*/ 1075 w 680782"/>
              <a:gd name="connsiteY18" fmla="*/ 574154 h 576661"/>
              <a:gd name="connsiteX19" fmla="*/ 7318 w 680782"/>
              <a:gd name="connsiteY19" fmla="*/ 571540 h 576661"/>
              <a:gd name="connsiteX0" fmla="*/ 7318 w 680782"/>
              <a:gd name="connsiteY0" fmla="*/ 571540 h 574465"/>
              <a:gd name="connsiteX1" fmla="*/ 62111 w 680782"/>
              <a:gd name="connsiteY1" fmla="*/ 572359 h 574465"/>
              <a:gd name="connsiteX2" fmla="*/ 206994 w 680782"/>
              <a:gd name="connsiteY2" fmla="*/ 570689 h 574465"/>
              <a:gd name="connsiteX3" fmla="*/ 372605 w 680782"/>
              <a:gd name="connsiteY3" fmla="*/ 565834 h 574465"/>
              <a:gd name="connsiteX4" fmla="*/ 389959 w 680782"/>
              <a:gd name="connsiteY4" fmla="*/ 566636 h 574465"/>
              <a:gd name="connsiteX5" fmla="*/ 466398 w 680782"/>
              <a:gd name="connsiteY5" fmla="*/ 569019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72605 w 680782"/>
              <a:gd name="connsiteY3" fmla="*/ 565834 h 574465"/>
              <a:gd name="connsiteX4" fmla="*/ 389959 w 680782"/>
              <a:gd name="connsiteY4" fmla="*/ 566636 h 574465"/>
              <a:gd name="connsiteX5" fmla="*/ 466398 w 680782"/>
              <a:gd name="connsiteY5" fmla="*/ 569019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89959 w 680782"/>
              <a:gd name="connsiteY4" fmla="*/ 566636 h 574465"/>
              <a:gd name="connsiteX5" fmla="*/ 466398 w 680782"/>
              <a:gd name="connsiteY5" fmla="*/ 569019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66398 w 680782"/>
              <a:gd name="connsiteY5" fmla="*/ 569019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64837 w 680782"/>
              <a:gd name="connsiteY5" fmla="*/ 574031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64837 w 680782"/>
              <a:gd name="connsiteY5" fmla="*/ 574031 h 574465"/>
              <a:gd name="connsiteX6" fmla="*/ 527569 w 680782"/>
              <a:gd name="connsiteY6" fmla="*/ 572360 h 574465"/>
              <a:gd name="connsiteX7" fmla="*/ 668804 w 680782"/>
              <a:gd name="connsiteY7" fmla="*/ 569978 h 574465"/>
              <a:gd name="connsiteX8" fmla="*/ 677510 w 680782"/>
              <a:gd name="connsiteY8" fmla="*/ 516458 h 574465"/>
              <a:gd name="connsiteX9" fmla="*/ 599644 w 680782"/>
              <a:gd name="connsiteY9" fmla="*/ 503842 h 574465"/>
              <a:gd name="connsiteX10" fmla="*/ 520004 w 680782"/>
              <a:gd name="connsiteY10" fmla="*/ 485964 h 574465"/>
              <a:gd name="connsiteX11" fmla="*/ 349747 w 680782"/>
              <a:gd name="connsiteY11" fmla="*/ 411278 h 574465"/>
              <a:gd name="connsiteX12" fmla="*/ 284316 w 680782"/>
              <a:gd name="connsiteY12" fmla="*/ 359772 h 574465"/>
              <a:gd name="connsiteX13" fmla="*/ 225207 w 680782"/>
              <a:gd name="connsiteY13" fmla="*/ 291559 h 574465"/>
              <a:gd name="connsiteX14" fmla="*/ 163371 w 680782"/>
              <a:gd name="connsiteY14" fmla="*/ 221467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61579 w 680782"/>
              <a:gd name="connsiteY5" fmla="*/ 569176 h 574465"/>
              <a:gd name="connsiteX6" fmla="*/ 464837 w 680782"/>
              <a:gd name="connsiteY6" fmla="*/ 574031 h 574465"/>
              <a:gd name="connsiteX7" fmla="*/ 527569 w 680782"/>
              <a:gd name="connsiteY7" fmla="*/ 572360 h 574465"/>
              <a:gd name="connsiteX8" fmla="*/ 668804 w 680782"/>
              <a:gd name="connsiteY8" fmla="*/ 569978 h 574465"/>
              <a:gd name="connsiteX9" fmla="*/ 677510 w 680782"/>
              <a:gd name="connsiteY9" fmla="*/ 516458 h 574465"/>
              <a:gd name="connsiteX10" fmla="*/ 599644 w 680782"/>
              <a:gd name="connsiteY10" fmla="*/ 503842 h 574465"/>
              <a:gd name="connsiteX11" fmla="*/ 520004 w 680782"/>
              <a:gd name="connsiteY11" fmla="*/ 485964 h 574465"/>
              <a:gd name="connsiteX12" fmla="*/ 349747 w 680782"/>
              <a:gd name="connsiteY12" fmla="*/ 411278 h 574465"/>
              <a:gd name="connsiteX13" fmla="*/ 284316 w 680782"/>
              <a:gd name="connsiteY13" fmla="*/ 359772 h 574465"/>
              <a:gd name="connsiteX14" fmla="*/ 225207 w 680782"/>
              <a:gd name="connsiteY14" fmla="*/ 291559 h 574465"/>
              <a:gd name="connsiteX15" fmla="*/ 163371 w 680782"/>
              <a:gd name="connsiteY15" fmla="*/ 221467 h 574465"/>
              <a:gd name="connsiteX16" fmla="*/ 110508 w 680782"/>
              <a:gd name="connsiteY16" fmla="*/ 146397 h 574465"/>
              <a:gd name="connsiteX17" fmla="*/ 57882 w 680782"/>
              <a:gd name="connsiteY17" fmla="*/ 72041 h 574465"/>
              <a:gd name="connsiteX18" fmla="*/ 12002 w 680782"/>
              <a:gd name="connsiteY18" fmla="*/ 354 h 574465"/>
              <a:gd name="connsiteX19" fmla="*/ 1075 w 680782"/>
              <a:gd name="connsiteY19" fmla="*/ 574154 h 574465"/>
              <a:gd name="connsiteX20" fmla="*/ 7318 w 680782"/>
              <a:gd name="connsiteY20"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61579 w 680782"/>
              <a:gd name="connsiteY5" fmla="*/ 569176 h 574465"/>
              <a:gd name="connsiteX6" fmla="*/ 474203 w 680782"/>
              <a:gd name="connsiteY6" fmla="*/ 572360 h 574465"/>
              <a:gd name="connsiteX7" fmla="*/ 527569 w 680782"/>
              <a:gd name="connsiteY7" fmla="*/ 572360 h 574465"/>
              <a:gd name="connsiteX8" fmla="*/ 668804 w 680782"/>
              <a:gd name="connsiteY8" fmla="*/ 569978 h 574465"/>
              <a:gd name="connsiteX9" fmla="*/ 677510 w 680782"/>
              <a:gd name="connsiteY9" fmla="*/ 516458 h 574465"/>
              <a:gd name="connsiteX10" fmla="*/ 599644 w 680782"/>
              <a:gd name="connsiteY10" fmla="*/ 503842 h 574465"/>
              <a:gd name="connsiteX11" fmla="*/ 520004 w 680782"/>
              <a:gd name="connsiteY11" fmla="*/ 485964 h 574465"/>
              <a:gd name="connsiteX12" fmla="*/ 349747 w 680782"/>
              <a:gd name="connsiteY12" fmla="*/ 411278 h 574465"/>
              <a:gd name="connsiteX13" fmla="*/ 284316 w 680782"/>
              <a:gd name="connsiteY13" fmla="*/ 359772 h 574465"/>
              <a:gd name="connsiteX14" fmla="*/ 225207 w 680782"/>
              <a:gd name="connsiteY14" fmla="*/ 291559 h 574465"/>
              <a:gd name="connsiteX15" fmla="*/ 163371 w 680782"/>
              <a:gd name="connsiteY15" fmla="*/ 221467 h 574465"/>
              <a:gd name="connsiteX16" fmla="*/ 110508 w 680782"/>
              <a:gd name="connsiteY16" fmla="*/ 146397 h 574465"/>
              <a:gd name="connsiteX17" fmla="*/ 57882 w 680782"/>
              <a:gd name="connsiteY17" fmla="*/ 72041 h 574465"/>
              <a:gd name="connsiteX18" fmla="*/ 12002 w 680782"/>
              <a:gd name="connsiteY18" fmla="*/ 354 h 574465"/>
              <a:gd name="connsiteX19" fmla="*/ 1075 w 680782"/>
              <a:gd name="connsiteY19" fmla="*/ 574154 h 574465"/>
              <a:gd name="connsiteX20" fmla="*/ 7318 w 680782"/>
              <a:gd name="connsiteY20"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35043 w 680782"/>
              <a:gd name="connsiteY5" fmla="*/ 572517 h 574465"/>
              <a:gd name="connsiteX6" fmla="*/ 474203 w 680782"/>
              <a:gd name="connsiteY6" fmla="*/ 572360 h 574465"/>
              <a:gd name="connsiteX7" fmla="*/ 527569 w 680782"/>
              <a:gd name="connsiteY7" fmla="*/ 572360 h 574465"/>
              <a:gd name="connsiteX8" fmla="*/ 668804 w 680782"/>
              <a:gd name="connsiteY8" fmla="*/ 569978 h 574465"/>
              <a:gd name="connsiteX9" fmla="*/ 677510 w 680782"/>
              <a:gd name="connsiteY9" fmla="*/ 516458 h 574465"/>
              <a:gd name="connsiteX10" fmla="*/ 599644 w 680782"/>
              <a:gd name="connsiteY10" fmla="*/ 503842 h 574465"/>
              <a:gd name="connsiteX11" fmla="*/ 520004 w 680782"/>
              <a:gd name="connsiteY11" fmla="*/ 485964 h 574465"/>
              <a:gd name="connsiteX12" fmla="*/ 349747 w 680782"/>
              <a:gd name="connsiteY12" fmla="*/ 411278 h 574465"/>
              <a:gd name="connsiteX13" fmla="*/ 284316 w 680782"/>
              <a:gd name="connsiteY13" fmla="*/ 359772 h 574465"/>
              <a:gd name="connsiteX14" fmla="*/ 225207 w 680782"/>
              <a:gd name="connsiteY14" fmla="*/ 291559 h 574465"/>
              <a:gd name="connsiteX15" fmla="*/ 163371 w 680782"/>
              <a:gd name="connsiteY15" fmla="*/ 221467 h 574465"/>
              <a:gd name="connsiteX16" fmla="*/ 110508 w 680782"/>
              <a:gd name="connsiteY16" fmla="*/ 146397 h 574465"/>
              <a:gd name="connsiteX17" fmla="*/ 57882 w 680782"/>
              <a:gd name="connsiteY17" fmla="*/ 72041 h 574465"/>
              <a:gd name="connsiteX18" fmla="*/ 12002 w 680782"/>
              <a:gd name="connsiteY18" fmla="*/ 354 h 574465"/>
              <a:gd name="connsiteX19" fmla="*/ 1075 w 680782"/>
              <a:gd name="connsiteY19" fmla="*/ 574154 h 574465"/>
              <a:gd name="connsiteX20" fmla="*/ 7318 w 680782"/>
              <a:gd name="connsiteY20"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35043 w 680782"/>
              <a:gd name="connsiteY5" fmla="*/ 572517 h 574465"/>
              <a:gd name="connsiteX6" fmla="*/ 474203 w 680782"/>
              <a:gd name="connsiteY6" fmla="*/ 572360 h 574465"/>
              <a:gd name="connsiteX7" fmla="*/ 527569 w 680782"/>
              <a:gd name="connsiteY7" fmla="*/ 572360 h 574465"/>
              <a:gd name="connsiteX8" fmla="*/ 668804 w 680782"/>
              <a:gd name="connsiteY8" fmla="*/ 569978 h 574465"/>
              <a:gd name="connsiteX9" fmla="*/ 677510 w 680782"/>
              <a:gd name="connsiteY9" fmla="*/ 516458 h 574465"/>
              <a:gd name="connsiteX10" fmla="*/ 599644 w 680782"/>
              <a:gd name="connsiteY10" fmla="*/ 503842 h 574465"/>
              <a:gd name="connsiteX11" fmla="*/ 520004 w 680782"/>
              <a:gd name="connsiteY11" fmla="*/ 485964 h 574465"/>
              <a:gd name="connsiteX12" fmla="*/ 349747 w 680782"/>
              <a:gd name="connsiteY12" fmla="*/ 411278 h 574465"/>
              <a:gd name="connsiteX13" fmla="*/ 284316 w 680782"/>
              <a:gd name="connsiteY13" fmla="*/ 359772 h 574465"/>
              <a:gd name="connsiteX14" fmla="*/ 225207 w 680782"/>
              <a:gd name="connsiteY14" fmla="*/ 291559 h 574465"/>
              <a:gd name="connsiteX15" fmla="*/ 110508 w 680782"/>
              <a:gd name="connsiteY15" fmla="*/ 146397 h 574465"/>
              <a:gd name="connsiteX16" fmla="*/ 57882 w 680782"/>
              <a:gd name="connsiteY16" fmla="*/ 72041 h 574465"/>
              <a:gd name="connsiteX17" fmla="*/ 12002 w 680782"/>
              <a:gd name="connsiteY17" fmla="*/ 354 h 574465"/>
              <a:gd name="connsiteX18" fmla="*/ 1075 w 680782"/>
              <a:gd name="connsiteY18" fmla="*/ 574154 h 574465"/>
              <a:gd name="connsiteX19" fmla="*/ 7318 w 680782"/>
              <a:gd name="connsiteY19" fmla="*/ 571540 h 574465"/>
              <a:gd name="connsiteX0" fmla="*/ 7318 w 680782"/>
              <a:gd name="connsiteY0" fmla="*/ 571540 h 574465"/>
              <a:gd name="connsiteX1" fmla="*/ 62111 w 680782"/>
              <a:gd name="connsiteY1" fmla="*/ 572359 h 574465"/>
              <a:gd name="connsiteX2" fmla="*/ 206994 w 680782"/>
              <a:gd name="connsiteY2" fmla="*/ 570689 h 574465"/>
              <a:gd name="connsiteX3" fmla="*/ 344508 w 680782"/>
              <a:gd name="connsiteY3" fmla="*/ 572517 h 574465"/>
              <a:gd name="connsiteX4" fmla="*/ 394642 w 680782"/>
              <a:gd name="connsiteY4" fmla="*/ 571649 h 574465"/>
              <a:gd name="connsiteX5" fmla="*/ 435043 w 680782"/>
              <a:gd name="connsiteY5" fmla="*/ 572517 h 574465"/>
              <a:gd name="connsiteX6" fmla="*/ 474203 w 680782"/>
              <a:gd name="connsiteY6" fmla="*/ 572360 h 574465"/>
              <a:gd name="connsiteX7" fmla="*/ 527569 w 680782"/>
              <a:gd name="connsiteY7" fmla="*/ 572360 h 574465"/>
              <a:gd name="connsiteX8" fmla="*/ 668804 w 680782"/>
              <a:gd name="connsiteY8" fmla="*/ 569978 h 574465"/>
              <a:gd name="connsiteX9" fmla="*/ 677510 w 680782"/>
              <a:gd name="connsiteY9" fmla="*/ 516458 h 574465"/>
              <a:gd name="connsiteX10" fmla="*/ 599644 w 680782"/>
              <a:gd name="connsiteY10" fmla="*/ 503842 h 574465"/>
              <a:gd name="connsiteX11" fmla="*/ 520004 w 680782"/>
              <a:gd name="connsiteY11" fmla="*/ 485964 h 574465"/>
              <a:gd name="connsiteX12" fmla="*/ 349747 w 680782"/>
              <a:gd name="connsiteY12" fmla="*/ 411278 h 574465"/>
              <a:gd name="connsiteX13" fmla="*/ 284316 w 680782"/>
              <a:gd name="connsiteY13" fmla="*/ 359772 h 574465"/>
              <a:gd name="connsiteX14" fmla="*/ 225207 w 680782"/>
              <a:gd name="connsiteY14" fmla="*/ 291559 h 574465"/>
              <a:gd name="connsiteX15" fmla="*/ 57882 w 680782"/>
              <a:gd name="connsiteY15" fmla="*/ 72041 h 574465"/>
              <a:gd name="connsiteX16" fmla="*/ 12002 w 680782"/>
              <a:gd name="connsiteY16" fmla="*/ 354 h 574465"/>
              <a:gd name="connsiteX17" fmla="*/ 1075 w 680782"/>
              <a:gd name="connsiteY17" fmla="*/ 574154 h 574465"/>
              <a:gd name="connsiteX18" fmla="*/ 7318 w 680782"/>
              <a:gd name="connsiteY18" fmla="*/ 571540 h 574465"/>
              <a:gd name="connsiteX0" fmla="*/ 15081 w 688545"/>
              <a:gd name="connsiteY0" fmla="*/ 576524 h 579154"/>
              <a:gd name="connsiteX1" fmla="*/ 69874 w 688545"/>
              <a:gd name="connsiteY1" fmla="*/ 577343 h 579154"/>
              <a:gd name="connsiteX2" fmla="*/ 214757 w 688545"/>
              <a:gd name="connsiteY2" fmla="*/ 575673 h 579154"/>
              <a:gd name="connsiteX3" fmla="*/ 352271 w 688545"/>
              <a:gd name="connsiteY3" fmla="*/ 577501 h 579154"/>
              <a:gd name="connsiteX4" fmla="*/ 402405 w 688545"/>
              <a:gd name="connsiteY4" fmla="*/ 576633 h 579154"/>
              <a:gd name="connsiteX5" fmla="*/ 442806 w 688545"/>
              <a:gd name="connsiteY5" fmla="*/ 577501 h 579154"/>
              <a:gd name="connsiteX6" fmla="*/ 481966 w 688545"/>
              <a:gd name="connsiteY6" fmla="*/ 577344 h 579154"/>
              <a:gd name="connsiteX7" fmla="*/ 535332 w 688545"/>
              <a:gd name="connsiteY7" fmla="*/ 577344 h 579154"/>
              <a:gd name="connsiteX8" fmla="*/ 676567 w 688545"/>
              <a:gd name="connsiteY8" fmla="*/ 574962 h 579154"/>
              <a:gd name="connsiteX9" fmla="*/ 685273 w 688545"/>
              <a:gd name="connsiteY9" fmla="*/ 521442 h 579154"/>
              <a:gd name="connsiteX10" fmla="*/ 607407 w 688545"/>
              <a:gd name="connsiteY10" fmla="*/ 508826 h 579154"/>
              <a:gd name="connsiteX11" fmla="*/ 527767 w 688545"/>
              <a:gd name="connsiteY11" fmla="*/ 490948 h 579154"/>
              <a:gd name="connsiteX12" fmla="*/ 357510 w 688545"/>
              <a:gd name="connsiteY12" fmla="*/ 416262 h 579154"/>
              <a:gd name="connsiteX13" fmla="*/ 292079 w 688545"/>
              <a:gd name="connsiteY13" fmla="*/ 364756 h 579154"/>
              <a:gd name="connsiteX14" fmla="*/ 232970 w 688545"/>
              <a:gd name="connsiteY14" fmla="*/ 296543 h 579154"/>
              <a:gd name="connsiteX15" fmla="*/ 19765 w 688545"/>
              <a:gd name="connsiteY15" fmla="*/ 5338 h 579154"/>
              <a:gd name="connsiteX16" fmla="*/ 8838 w 688545"/>
              <a:gd name="connsiteY16" fmla="*/ 579138 h 579154"/>
              <a:gd name="connsiteX17" fmla="*/ 15081 w 688545"/>
              <a:gd name="connsiteY17" fmla="*/ 576524 h 579154"/>
              <a:gd name="connsiteX0" fmla="*/ 19828 w 693292"/>
              <a:gd name="connsiteY0" fmla="*/ 330983 h 356261"/>
              <a:gd name="connsiteX1" fmla="*/ 74621 w 693292"/>
              <a:gd name="connsiteY1" fmla="*/ 331802 h 356261"/>
              <a:gd name="connsiteX2" fmla="*/ 219504 w 693292"/>
              <a:gd name="connsiteY2" fmla="*/ 330132 h 356261"/>
              <a:gd name="connsiteX3" fmla="*/ 357018 w 693292"/>
              <a:gd name="connsiteY3" fmla="*/ 331960 h 356261"/>
              <a:gd name="connsiteX4" fmla="*/ 407152 w 693292"/>
              <a:gd name="connsiteY4" fmla="*/ 331092 h 356261"/>
              <a:gd name="connsiteX5" fmla="*/ 447553 w 693292"/>
              <a:gd name="connsiteY5" fmla="*/ 331960 h 356261"/>
              <a:gd name="connsiteX6" fmla="*/ 486713 w 693292"/>
              <a:gd name="connsiteY6" fmla="*/ 331803 h 356261"/>
              <a:gd name="connsiteX7" fmla="*/ 540079 w 693292"/>
              <a:gd name="connsiteY7" fmla="*/ 331803 h 356261"/>
              <a:gd name="connsiteX8" fmla="*/ 681314 w 693292"/>
              <a:gd name="connsiteY8" fmla="*/ 329421 h 356261"/>
              <a:gd name="connsiteX9" fmla="*/ 690020 w 693292"/>
              <a:gd name="connsiteY9" fmla="*/ 275901 h 356261"/>
              <a:gd name="connsiteX10" fmla="*/ 612154 w 693292"/>
              <a:gd name="connsiteY10" fmla="*/ 263285 h 356261"/>
              <a:gd name="connsiteX11" fmla="*/ 532514 w 693292"/>
              <a:gd name="connsiteY11" fmla="*/ 245407 h 356261"/>
              <a:gd name="connsiteX12" fmla="*/ 362257 w 693292"/>
              <a:gd name="connsiteY12" fmla="*/ 170721 h 356261"/>
              <a:gd name="connsiteX13" fmla="*/ 296826 w 693292"/>
              <a:gd name="connsiteY13" fmla="*/ 119215 h 356261"/>
              <a:gd name="connsiteX14" fmla="*/ 237717 w 693292"/>
              <a:gd name="connsiteY14" fmla="*/ 51002 h 356261"/>
              <a:gd name="connsiteX15" fmla="*/ 194448 w 693292"/>
              <a:gd name="connsiteY15" fmla="*/ 16970 h 356261"/>
              <a:gd name="connsiteX16" fmla="*/ 13585 w 693292"/>
              <a:gd name="connsiteY16" fmla="*/ 333597 h 356261"/>
              <a:gd name="connsiteX17" fmla="*/ 19828 w 693292"/>
              <a:gd name="connsiteY17" fmla="*/ 330983 h 356261"/>
              <a:gd name="connsiteX0" fmla="*/ 19828 w 693292"/>
              <a:gd name="connsiteY0" fmla="*/ 314013 h 339291"/>
              <a:gd name="connsiteX1" fmla="*/ 74621 w 693292"/>
              <a:gd name="connsiteY1" fmla="*/ 314832 h 339291"/>
              <a:gd name="connsiteX2" fmla="*/ 219504 w 693292"/>
              <a:gd name="connsiteY2" fmla="*/ 313162 h 339291"/>
              <a:gd name="connsiteX3" fmla="*/ 357018 w 693292"/>
              <a:gd name="connsiteY3" fmla="*/ 314990 h 339291"/>
              <a:gd name="connsiteX4" fmla="*/ 407152 w 693292"/>
              <a:gd name="connsiteY4" fmla="*/ 314122 h 339291"/>
              <a:gd name="connsiteX5" fmla="*/ 447553 w 693292"/>
              <a:gd name="connsiteY5" fmla="*/ 314990 h 339291"/>
              <a:gd name="connsiteX6" fmla="*/ 486713 w 693292"/>
              <a:gd name="connsiteY6" fmla="*/ 314833 h 339291"/>
              <a:gd name="connsiteX7" fmla="*/ 540079 w 693292"/>
              <a:gd name="connsiteY7" fmla="*/ 314833 h 339291"/>
              <a:gd name="connsiteX8" fmla="*/ 681314 w 693292"/>
              <a:gd name="connsiteY8" fmla="*/ 312451 h 339291"/>
              <a:gd name="connsiteX9" fmla="*/ 690020 w 693292"/>
              <a:gd name="connsiteY9" fmla="*/ 258931 h 339291"/>
              <a:gd name="connsiteX10" fmla="*/ 612154 w 693292"/>
              <a:gd name="connsiteY10" fmla="*/ 246315 h 339291"/>
              <a:gd name="connsiteX11" fmla="*/ 532514 w 693292"/>
              <a:gd name="connsiteY11" fmla="*/ 228437 h 339291"/>
              <a:gd name="connsiteX12" fmla="*/ 362257 w 693292"/>
              <a:gd name="connsiteY12" fmla="*/ 153751 h 339291"/>
              <a:gd name="connsiteX13" fmla="*/ 296826 w 693292"/>
              <a:gd name="connsiteY13" fmla="*/ 102245 h 339291"/>
              <a:gd name="connsiteX14" fmla="*/ 237717 w 693292"/>
              <a:gd name="connsiteY14" fmla="*/ 34032 h 339291"/>
              <a:gd name="connsiteX15" fmla="*/ 194448 w 693292"/>
              <a:gd name="connsiteY15" fmla="*/ 0 h 339291"/>
              <a:gd name="connsiteX16" fmla="*/ 13585 w 693292"/>
              <a:gd name="connsiteY16" fmla="*/ 316627 h 339291"/>
              <a:gd name="connsiteX17" fmla="*/ 19828 w 693292"/>
              <a:gd name="connsiteY17" fmla="*/ 314013 h 339291"/>
              <a:gd name="connsiteX0" fmla="*/ 19828 w 693292"/>
              <a:gd name="connsiteY0" fmla="*/ 314013 h 339291"/>
              <a:gd name="connsiteX1" fmla="*/ 219504 w 693292"/>
              <a:gd name="connsiteY1" fmla="*/ 313162 h 339291"/>
              <a:gd name="connsiteX2" fmla="*/ 357018 w 693292"/>
              <a:gd name="connsiteY2" fmla="*/ 314990 h 339291"/>
              <a:gd name="connsiteX3" fmla="*/ 407152 w 693292"/>
              <a:gd name="connsiteY3" fmla="*/ 314122 h 339291"/>
              <a:gd name="connsiteX4" fmla="*/ 447553 w 693292"/>
              <a:gd name="connsiteY4" fmla="*/ 314990 h 339291"/>
              <a:gd name="connsiteX5" fmla="*/ 486713 w 693292"/>
              <a:gd name="connsiteY5" fmla="*/ 314833 h 339291"/>
              <a:gd name="connsiteX6" fmla="*/ 540079 w 693292"/>
              <a:gd name="connsiteY6" fmla="*/ 314833 h 339291"/>
              <a:gd name="connsiteX7" fmla="*/ 681314 w 693292"/>
              <a:gd name="connsiteY7" fmla="*/ 312451 h 339291"/>
              <a:gd name="connsiteX8" fmla="*/ 690020 w 693292"/>
              <a:gd name="connsiteY8" fmla="*/ 258931 h 339291"/>
              <a:gd name="connsiteX9" fmla="*/ 612154 w 693292"/>
              <a:gd name="connsiteY9" fmla="*/ 246315 h 339291"/>
              <a:gd name="connsiteX10" fmla="*/ 532514 w 693292"/>
              <a:gd name="connsiteY10" fmla="*/ 228437 h 339291"/>
              <a:gd name="connsiteX11" fmla="*/ 362257 w 693292"/>
              <a:gd name="connsiteY11" fmla="*/ 153751 h 339291"/>
              <a:gd name="connsiteX12" fmla="*/ 296826 w 693292"/>
              <a:gd name="connsiteY12" fmla="*/ 102245 h 339291"/>
              <a:gd name="connsiteX13" fmla="*/ 237717 w 693292"/>
              <a:gd name="connsiteY13" fmla="*/ 34032 h 339291"/>
              <a:gd name="connsiteX14" fmla="*/ 194448 w 693292"/>
              <a:gd name="connsiteY14" fmla="*/ 0 h 339291"/>
              <a:gd name="connsiteX15" fmla="*/ 13585 w 693292"/>
              <a:gd name="connsiteY15" fmla="*/ 316627 h 339291"/>
              <a:gd name="connsiteX16" fmla="*/ 19828 w 693292"/>
              <a:gd name="connsiteY16" fmla="*/ 314013 h 339291"/>
              <a:gd name="connsiteX0" fmla="*/ 87 w 679794"/>
              <a:gd name="connsiteY0" fmla="*/ 316627 h 339015"/>
              <a:gd name="connsiteX1" fmla="*/ 206006 w 679794"/>
              <a:gd name="connsiteY1" fmla="*/ 313162 h 339015"/>
              <a:gd name="connsiteX2" fmla="*/ 343520 w 679794"/>
              <a:gd name="connsiteY2" fmla="*/ 314990 h 339015"/>
              <a:gd name="connsiteX3" fmla="*/ 393654 w 679794"/>
              <a:gd name="connsiteY3" fmla="*/ 314122 h 339015"/>
              <a:gd name="connsiteX4" fmla="*/ 434055 w 679794"/>
              <a:gd name="connsiteY4" fmla="*/ 314990 h 339015"/>
              <a:gd name="connsiteX5" fmla="*/ 473215 w 679794"/>
              <a:gd name="connsiteY5" fmla="*/ 314833 h 339015"/>
              <a:gd name="connsiteX6" fmla="*/ 526581 w 679794"/>
              <a:gd name="connsiteY6" fmla="*/ 314833 h 339015"/>
              <a:gd name="connsiteX7" fmla="*/ 667816 w 679794"/>
              <a:gd name="connsiteY7" fmla="*/ 312451 h 339015"/>
              <a:gd name="connsiteX8" fmla="*/ 676522 w 679794"/>
              <a:gd name="connsiteY8" fmla="*/ 258931 h 339015"/>
              <a:gd name="connsiteX9" fmla="*/ 598656 w 679794"/>
              <a:gd name="connsiteY9" fmla="*/ 246315 h 339015"/>
              <a:gd name="connsiteX10" fmla="*/ 519016 w 679794"/>
              <a:gd name="connsiteY10" fmla="*/ 228437 h 339015"/>
              <a:gd name="connsiteX11" fmla="*/ 348759 w 679794"/>
              <a:gd name="connsiteY11" fmla="*/ 153751 h 339015"/>
              <a:gd name="connsiteX12" fmla="*/ 283328 w 679794"/>
              <a:gd name="connsiteY12" fmla="*/ 102245 h 339015"/>
              <a:gd name="connsiteX13" fmla="*/ 224219 w 679794"/>
              <a:gd name="connsiteY13" fmla="*/ 34032 h 339015"/>
              <a:gd name="connsiteX14" fmla="*/ 180950 w 679794"/>
              <a:gd name="connsiteY14" fmla="*/ 0 h 339015"/>
              <a:gd name="connsiteX15" fmla="*/ 87 w 679794"/>
              <a:gd name="connsiteY15" fmla="*/ 316627 h 339015"/>
              <a:gd name="connsiteX0" fmla="*/ 17560 w 516418"/>
              <a:gd name="connsiteY0" fmla="*/ 316627 h 339015"/>
              <a:gd name="connsiteX1" fmla="*/ 42630 w 516418"/>
              <a:gd name="connsiteY1" fmla="*/ 313162 h 339015"/>
              <a:gd name="connsiteX2" fmla="*/ 180144 w 516418"/>
              <a:gd name="connsiteY2" fmla="*/ 314990 h 339015"/>
              <a:gd name="connsiteX3" fmla="*/ 230278 w 516418"/>
              <a:gd name="connsiteY3" fmla="*/ 314122 h 339015"/>
              <a:gd name="connsiteX4" fmla="*/ 270679 w 516418"/>
              <a:gd name="connsiteY4" fmla="*/ 314990 h 339015"/>
              <a:gd name="connsiteX5" fmla="*/ 309839 w 516418"/>
              <a:gd name="connsiteY5" fmla="*/ 314833 h 339015"/>
              <a:gd name="connsiteX6" fmla="*/ 363205 w 516418"/>
              <a:gd name="connsiteY6" fmla="*/ 314833 h 339015"/>
              <a:gd name="connsiteX7" fmla="*/ 504440 w 516418"/>
              <a:gd name="connsiteY7" fmla="*/ 312451 h 339015"/>
              <a:gd name="connsiteX8" fmla="*/ 513146 w 516418"/>
              <a:gd name="connsiteY8" fmla="*/ 258931 h 339015"/>
              <a:gd name="connsiteX9" fmla="*/ 435280 w 516418"/>
              <a:gd name="connsiteY9" fmla="*/ 246315 h 339015"/>
              <a:gd name="connsiteX10" fmla="*/ 355640 w 516418"/>
              <a:gd name="connsiteY10" fmla="*/ 228437 h 339015"/>
              <a:gd name="connsiteX11" fmla="*/ 185383 w 516418"/>
              <a:gd name="connsiteY11" fmla="*/ 153751 h 339015"/>
              <a:gd name="connsiteX12" fmla="*/ 119952 w 516418"/>
              <a:gd name="connsiteY12" fmla="*/ 102245 h 339015"/>
              <a:gd name="connsiteX13" fmla="*/ 60843 w 516418"/>
              <a:gd name="connsiteY13" fmla="*/ 34032 h 339015"/>
              <a:gd name="connsiteX14" fmla="*/ 17574 w 516418"/>
              <a:gd name="connsiteY14" fmla="*/ 0 h 339015"/>
              <a:gd name="connsiteX15" fmla="*/ 17560 w 516418"/>
              <a:gd name="connsiteY15" fmla="*/ 316627 h 339015"/>
              <a:gd name="connsiteX0" fmla="*/ 7572 w 506430"/>
              <a:gd name="connsiteY0" fmla="*/ 316627 h 339015"/>
              <a:gd name="connsiteX1" fmla="*/ 32642 w 506430"/>
              <a:gd name="connsiteY1" fmla="*/ 313162 h 339015"/>
              <a:gd name="connsiteX2" fmla="*/ 170156 w 506430"/>
              <a:gd name="connsiteY2" fmla="*/ 314990 h 339015"/>
              <a:gd name="connsiteX3" fmla="*/ 220290 w 506430"/>
              <a:gd name="connsiteY3" fmla="*/ 314122 h 339015"/>
              <a:gd name="connsiteX4" fmla="*/ 260691 w 506430"/>
              <a:gd name="connsiteY4" fmla="*/ 314990 h 339015"/>
              <a:gd name="connsiteX5" fmla="*/ 299851 w 506430"/>
              <a:gd name="connsiteY5" fmla="*/ 314833 h 339015"/>
              <a:gd name="connsiteX6" fmla="*/ 353217 w 506430"/>
              <a:gd name="connsiteY6" fmla="*/ 314833 h 339015"/>
              <a:gd name="connsiteX7" fmla="*/ 494452 w 506430"/>
              <a:gd name="connsiteY7" fmla="*/ 312451 h 339015"/>
              <a:gd name="connsiteX8" fmla="*/ 503158 w 506430"/>
              <a:gd name="connsiteY8" fmla="*/ 258931 h 339015"/>
              <a:gd name="connsiteX9" fmla="*/ 425292 w 506430"/>
              <a:gd name="connsiteY9" fmla="*/ 246315 h 339015"/>
              <a:gd name="connsiteX10" fmla="*/ 345652 w 506430"/>
              <a:gd name="connsiteY10" fmla="*/ 228437 h 339015"/>
              <a:gd name="connsiteX11" fmla="*/ 175395 w 506430"/>
              <a:gd name="connsiteY11" fmla="*/ 153751 h 339015"/>
              <a:gd name="connsiteX12" fmla="*/ 109964 w 506430"/>
              <a:gd name="connsiteY12" fmla="*/ 102245 h 339015"/>
              <a:gd name="connsiteX13" fmla="*/ 50855 w 506430"/>
              <a:gd name="connsiteY13" fmla="*/ 34032 h 339015"/>
              <a:gd name="connsiteX14" fmla="*/ 7586 w 506430"/>
              <a:gd name="connsiteY14" fmla="*/ 0 h 339015"/>
              <a:gd name="connsiteX15" fmla="*/ 7572 w 506430"/>
              <a:gd name="connsiteY15" fmla="*/ 316627 h 33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430" h="339015">
                <a:moveTo>
                  <a:pt x="7572" y="316627"/>
                </a:moveTo>
                <a:cubicBezTo>
                  <a:pt x="11748" y="368821"/>
                  <a:pt x="-24597" y="313435"/>
                  <a:pt x="32642" y="313162"/>
                </a:cubicBezTo>
                <a:cubicBezTo>
                  <a:pt x="87325" y="314885"/>
                  <a:pt x="115473" y="313267"/>
                  <a:pt x="170156" y="314990"/>
                </a:cubicBezTo>
                <a:lnTo>
                  <a:pt x="220290" y="314122"/>
                </a:lnTo>
                <a:cubicBezTo>
                  <a:pt x="239542" y="314122"/>
                  <a:pt x="248992" y="314593"/>
                  <a:pt x="260691" y="314990"/>
                </a:cubicBezTo>
                <a:cubicBezTo>
                  <a:pt x="272390" y="315387"/>
                  <a:pt x="288593" y="314859"/>
                  <a:pt x="299851" y="314833"/>
                </a:cubicBezTo>
                <a:cubicBezTo>
                  <a:pt x="319695" y="312452"/>
                  <a:pt x="320784" y="315230"/>
                  <a:pt x="353217" y="314833"/>
                </a:cubicBezTo>
                <a:lnTo>
                  <a:pt x="494452" y="312451"/>
                </a:lnTo>
                <a:cubicBezTo>
                  <a:pt x="514692" y="314039"/>
                  <a:pt x="503157" y="326796"/>
                  <a:pt x="503158" y="258931"/>
                </a:cubicBezTo>
                <a:cubicBezTo>
                  <a:pt x="503158" y="242737"/>
                  <a:pt x="451543" y="251397"/>
                  <a:pt x="425292" y="246315"/>
                </a:cubicBezTo>
                <a:cubicBezTo>
                  <a:pt x="399041" y="241233"/>
                  <a:pt x="387301" y="243864"/>
                  <a:pt x="345652" y="228437"/>
                </a:cubicBezTo>
                <a:cubicBezTo>
                  <a:pt x="304003" y="213010"/>
                  <a:pt x="214676" y="181466"/>
                  <a:pt x="175395" y="153751"/>
                </a:cubicBezTo>
                <a:cubicBezTo>
                  <a:pt x="136114" y="126036"/>
                  <a:pt x="130721" y="122198"/>
                  <a:pt x="109964" y="102245"/>
                </a:cubicBezTo>
                <a:cubicBezTo>
                  <a:pt x="89207" y="82292"/>
                  <a:pt x="67918" y="51073"/>
                  <a:pt x="50855" y="34032"/>
                </a:cubicBezTo>
                <a:cubicBezTo>
                  <a:pt x="33792" y="16991"/>
                  <a:pt x="63650" y="53098"/>
                  <a:pt x="7586" y="0"/>
                </a:cubicBezTo>
                <a:cubicBezTo>
                  <a:pt x="-1706" y="60459"/>
                  <a:pt x="3396" y="264433"/>
                  <a:pt x="7572" y="316627"/>
                </a:cubicBezTo>
                <a:close/>
              </a:path>
            </a:pathLst>
          </a:custGeom>
          <a:solidFill>
            <a:srgbClr val="CCE9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723" name="Title 1"/>
          <p:cNvSpPr>
            <a:spLocks noGrp="1"/>
          </p:cNvSpPr>
          <p:nvPr>
            <p:ph type="title"/>
          </p:nvPr>
        </p:nvSpPr>
        <p:spPr>
          <a:xfrm>
            <a:off x="304800" y="76200"/>
            <a:ext cx="11582400" cy="990600"/>
          </a:xfrm>
        </p:spPr>
        <p:txBody>
          <a:bodyPr/>
          <a:lstStyle/>
          <a:p>
            <a:pPr>
              <a:lnSpc>
                <a:spcPct val="80000"/>
              </a:lnSpc>
            </a:pPr>
            <a:r>
              <a:rPr lang="en-US" smtClean="0"/>
              <a:t>Using Normal Probability Tables</a:t>
            </a:r>
          </a:p>
        </p:txBody>
      </p:sp>
      <p:sp>
        <p:nvSpPr>
          <p:cNvPr id="30724" name="Content Placeholder 2"/>
          <p:cNvSpPr>
            <a:spLocks noGrp="1"/>
          </p:cNvSpPr>
          <p:nvPr>
            <p:ph idx="1"/>
          </p:nvPr>
        </p:nvSpPr>
        <p:spPr>
          <a:xfrm>
            <a:off x="609600" y="1295400"/>
            <a:ext cx="10972800" cy="3886200"/>
          </a:xfrm>
        </p:spPr>
        <p:txBody>
          <a:bodyPr>
            <a:noAutofit/>
          </a:bodyPr>
          <a:lstStyle/>
          <a:p>
            <a:pPr>
              <a:buFontTx/>
              <a:buNone/>
            </a:pPr>
            <a:r>
              <a:rPr lang="en-US" sz="2400" b="1" dirty="0" smtClean="0">
                <a:solidFill>
                  <a:schemeClr val="tx1"/>
                </a:solidFill>
              </a:rPr>
              <a:t>Example: Probabilities for a negative </a:t>
            </a:r>
            <a:r>
              <a:rPr lang="en-US" sz="2400" b="1" i="1" dirty="0" smtClean="0">
                <a:solidFill>
                  <a:schemeClr val="tx1"/>
                </a:solidFill>
              </a:rPr>
              <a:t>z</a:t>
            </a:r>
            <a:r>
              <a:rPr lang="en-US" sz="2400" b="1" dirty="0" smtClean="0">
                <a:solidFill>
                  <a:schemeClr val="tx1"/>
                </a:solidFill>
              </a:rPr>
              <a:t>-score</a:t>
            </a:r>
          </a:p>
          <a:p>
            <a:r>
              <a:rPr lang="en-US" sz="2400" dirty="0" smtClean="0">
                <a:solidFill>
                  <a:schemeClr val="tx1"/>
                </a:solidFill>
              </a:rPr>
              <a:t>Suppose that </a:t>
            </a:r>
            <a:r>
              <a:rPr lang="el-GR" sz="2400" i="1" dirty="0" smtClean="0">
                <a:solidFill>
                  <a:schemeClr val="tx1"/>
                </a:solidFill>
              </a:rPr>
              <a:t>μ</a:t>
            </a:r>
            <a:r>
              <a:rPr lang="en-US" sz="2400" dirty="0" smtClean="0">
                <a:solidFill>
                  <a:schemeClr val="tx1"/>
                </a:solidFill>
              </a:rPr>
              <a:t> = 12 and </a:t>
            </a:r>
            <a:r>
              <a:rPr lang="el-GR" sz="2400" i="1" dirty="0" smtClean="0">
                <a:solidFill>
                  <a:schemeClr val="tx1"/>
                </a:solidFill>
              </a:rPr>
              <a:t>σ</a:t>
            </a:r>
            <a:r>
              <a:rPr lang="en-US" sz="2400" dirty="0" smtClean="0">
                <a:solidFill>
                  <a:schemeClr val="tx1"/>
                </a:solidFill>
              </a:rPr>
              <a:t> = 3 for a normal distribution</a:t>
            </a:r>
          </a:p>
          <a:p>
            <a:pPr>
              <a:buFontTx/>
              <a:buNone/>
            </a:pPr>
            <a:endParaRPr lang="en-US" sz="2400" i="1" dirty="0" smtClean="0">
              <a:solidFill>
                <a:schemeClr val="tx1"/>
              </a:solidFill>
            </a:endParaRPr>
          </a:p>
          <a:p>
            <a:pPr>
              <a:buFontTx/>
              <a:buNone/>
            </a:pPr>
            <a:r>
              <a:rPr lang="en-US" sz="2400" i="1" dirty="0" smtClean="0">
                <a:solidFill>
                  <a:schemeClr val="tx1"/>
                </a:solidFill>
              </a:rPr>
              <a:t>P(x</a:t>
            </a:r>
            <a:r>
              <a:rPr lang="en-US" sz="2400" dirty="0" smtClean="0">
                <a:solidFill>
                  <a:schemeClr val="tx1"/>
                </a:solidFill>
              </a:rPr>
              <a:t> &gt; 8.5) = 1 – </a:t>
            </a:r>
            <a:r>
              <a:rPr lang="en-US" sz="2400" i="1" dirty="0" smtClean="0">
                <a:solidFill>
                  <a:schemeClr val="tx1"/>
                </a:solidFill>
              </a:rPr>
              <a:t>P</a:t>
            </a:r>
            <a:r>
              <a:rPr lang="en-US" sz="2400" dirty="0" smtClean="0">
                <a:solidFill>
                  <a:schemeClr val="tx1"/>
                </a:solidFill>
              </a:rPr>
              <a:t>(</a:t>
            </a:r>
            <a:r>
              <a:rPr lang="en-US" sz="2400" i="1" dirty="0" smtClean="0">
                <a:solidFill>
                  <a:schemeClr val="tx1"/>
                </a:solidFill>
              </a:rPr>
              <a:t>x</a:t>
            </a:r>
            <a:r>
              <a:rPr lang="en-US" sz="2400" dirty="0" smtClean="0">
                <a:solidFill>
                  <a:schemeClr val="tx1"/>
                </a:solidFill>
              </a:rPr>
              <a:t> ≤ 8.5)</a:t>
            </a:r>
          </a:p>
          <a:p>
            <a:pPr>
              <a:buFontTx/>
              <a:buNone/>
            </a:pPr>
            <a:r>
              <a:rPr lang="en-US" sz="2400" dirty="0" smtClean="0">
                <a:solidFill>
                  <a:schemeClr val="tx1"/>
                </a:solidFill>
              </a:rPr>
              <a:t>	       = 1 – </a:t>
            </a:r>
            <a:r>
              <a:rPr lang="en-US" sz="2400" i="1" dirty="0" smtClean="0">
                <a:solidFill>
                  <a:schemeClr val="tx1"/>
                </a:solidFill>
              </a:rPr>
              <a:t>P</a:t>
            </a:r>
            <a:r>
              <a:rPr lang="en-US" sz="2400" dirty="0" smtClean="0">
                <a:solidFill>
                  <a:schemeClr val="tx1"/>
                </a:solidFill>
              </a:rPr>
              <a:t>(</a:t>
            </a:r>
            <a:r>
              <a:rPr lang="en-US" sz="2400" i="1" dirty="0" smtClean="0">
                <a:solidFill>
                  <a:schemeClr val="tx1"/>
                </a:solidFill>
              </a:rPr>
              <a:t>z</a:t>
            </a:r>
            <a:r>
              <a:rPr lang="en-US" sz="2400" dirty="0" smtClean="0">
                <a:solidFill>
                  <a:schemeClr val="tx1"/>
                </a:solidFill>
              </a:rPr>
              <a:t> ≤ -1.17)</a:t>
            </a:r>
          </a:p>
          <a:p>
            <a:pPr>
              <a:buFontTx/>
              <a:buNone/>
            </a:pPr>
            <a:r>
              <a:rPr lang="en-US" sz="2400" dirty="0" smtClean="0">
                <a:solidFill>
                  <a:schemeClr val="tx1"/>
                </a:solidFill>
              </a:rPr>
              <a:t>	       = 1 – 0.1210</a:t>
            </a:r>
          </a:p>
          <a:p>
            <a:pPr>
              <a:buFontTx/>
              <a:buNone/>
            </a:pPr>
            <a:r>
              <a:rPr lang="en-US" sz="2400" dirty="0" smtClean="0">
                <a:solidFill>
                  <a:schemeClr val="tx1"/>
                </a:solidFill>
              </a:rPr>
              <a:t>	       = 0.8790</a:t>
            </a:r>
          </a:p>
          <a:p>
            <a:pPr>
              <a:buFontTx/>
              <a:buNone/>
            </a:pPr>
            <a:r>
              <a:rPr lang="en-US" sz="2400" dirty="0" smtClean="0">
                <a:solidFill>
                  <a:schemeClr val="tx1"/>
                </a:solidFill>
              </a:rPr>
              <a:t>			</a:t>
            </a:r>
          </a:p>
        </p:txBody>
      </p:sp>
      <p:sp>
        <p:nvSpPr>
          <p:cNvPr id="20" name="Rectangle 19"/>
          <p:cNvSpPr/>
          <p:nvPr/>
        </p:nvSpPr>
        <p:spPr>
          <a:xfrm>
            <a:off x="1560689" y="4213578"/>
            <a:ext cx="14986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726" name="Freeform 3"/>
          <p:cNvSpPr>
            <a:spLocks/>
          </p:cNvSpPr>
          <p:nvPr/>
        </p:nvSpPr>
        <p:spPr bwMode="auto">
          <a:xfrm flipH="1">
            <a:off x="8125885" y="3651250"/>
            <a:ext cx="2745316" cy="1238250"/>
          </a:xfrm>
          <a:custGeom>
            <a:avLst/>
            <a:gdLst>
              <a:gd name="T0" fmla="*/ 2147483647 w 33639"/>
              <a:gd name="T1" fmla="*/ 2147483647 h 10334"/>
              <a:gd name="T2" fmla="*/ 2147483647 w 33639"/>
              <a:gd name="T3" fmla="*/ 2147483647 h 10334"/>
              <a:gd name="T4" fmla="*/ 2147483647 w 33639"/>
              <a:gd name="T5" fmla="*/ 2147483647 h 10334"/>
              <a:gd name="T6" fmla="*/ 2147483647 w 33639"/>
              <a:gd name="T7" fmla="*/ 2147483647 h 10334"/>
              <a:gd name="T8" fmla="*/ 2147483647 w 33639"/>
              <a:gd name="T9" fmla="*/ 1130282245 h 10334"/>
              <a:gd name="T10" fmla="*/ 2147483647 w 33639"/>
              <a:gd name="T11" fmla="*/ 440417271 h 10334"/>
              <a:gd name="T12" fmla="*/ 2147483647 w 33639"/>
              <a:gd name="T13" fmla="*/ 0 h 10334"/>
              <a:gd name="T14" fmla="*/ 2147483647 w 33639"/>
              <a:gd name="T15" fmla="*/ 751803356 h 10334"/>
              <a:gd name="T16" fmla="*/ 2147483647 w 33639"/>
              <a:gd name="T17" fmla="*/ 1505315266 h 10334"/>
              <a:gd name="T18" fmla="*/ 2147483647 w 33639"/>
              <a:gd name="T19" fmla="*/ 2147483647 h 10334"/>
              <a:gd name="T20" fmla="*/ 2147483647 w 33639"/>
              <a:gd name="T21" fmla="*/ 2147483647 h 10334"/>
              <a:gd name="T22" fmla="*/ 2147483647 w 33639"/>
              <a:gd name="T23" fmla="*/ 2147483647 h 10334"/>
              <a:gd name="T24" fmla="*/ 2147483647 w 33639"/>
              <a:gd name="T25" fmla="*/ 2147483647 h 10334"/>
              <a:gd name="T26" fmla="*/ 2147483647 w 33639"/>
              <a:gd name="T27" fmla="*/ 2147483647 h 10334"/>
              <a:gd name="T28" fmla="*/ 2147483647 w 33639"/>
              <a:gd name="T29" fmla="*/ 2147483647 h 10334"/>
              <a:gd name="T30" fmla="*/ 2147483647 w 33639"/>
              <a:gd name="T31" fmla="*/ 2147483647 h 10334"/>
              <a:gd name="T32" fmla="*/ 2147483647 w 33639"/>
              <a:gd name="T33" fmla="*/ 2147483647 h 10334"/>
              <a:gd name="T34" fmla="*/ 1146432 w 33639"/>
              <a:gd name="T35" fmla="*/ 2147483647 h 10334"/>
              <a:gd name="T36" fmla="*/ 1374923 w 33639"/>
              <a:gd name="T37" fmla="*/ 2147483647 h 10334"/>
              <a:gd name="T38" fmla="*/ 556791364 w 33639"/>
              <a:gd name="T39" fmla="*/ 2147483647 h 10334"/>
              <a:gd name="T40" fmla="*/ 1269233061 w 33639"/>
              <a:gd name="T41" fmla="*/ 2147483647 h 10334"/>
              <a:gd name="T42" fmla="*/ 1761840085 w 33639"/>
              <a:gd name="T43" fmla="*/ 2147483647 h 10334"/>
              <a:gd name="T44" fmla="*/ 2147483647 w 33639"/>
              <a:gd name="T45" fmla="*/ 2147483647 h 103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3639" h="10334">
                <a:moveTo>
                  <a:pt x="11485" y="7012"/>
                </a:moveTo>
                <a:cubicBezTo>
                  <a:pt x="12979" y="6071"/>
                  <a:pt x="13510" y="5590"/>
                  <a:pt x="14391" y="4979"/>
                </a:cubicBezTo>
                <a:cubicBezTo>
                  <a:pt x="15272" y="4368"/>
                  <a:pt x="16122" y="3840"/>
                  <a:pt x="16772" y="3345"/>
                </a:cubicBezTo>
                <a:cubicBezTo>
                  <a:pt x="17423" y="2850"/>
                  <a:pt x="18776" y="1717"/>
                  <a:pt x="18294" y="2008"/>
                </a:cubicBezTo>
                <a:cubicBezTo>
                  <a:pt x="17883" y="2583"/>
                  <a:pt x="19216" y="1410"/>
                  <a:pt x="20618" y="657"/>
                </a:cubicBezTo>
                <a:cubicBezTo>
                  <a:pt x="21232" y="365"/>
                  <a:pt x="21595" y="366"/>
                  <a:pt x="21978" y="256"/>
                </a:cubicBezTo>
                <a:cubicBezTo>
                  <a:pt x="22640" y="101"/>
                  <a:pt x="22488" y="142"/>
                  <a:pt x="22918" y="0"/>
                </a:cubicBezTo>
                <a:cubicBezTo>
                  <a:pt x="23091" y="159"/>
                  <a:pt x="23949" y="344"/>
                  <a:pt x="24207" y="437"/>
                </a:cubicBezTo>
                <a:cubicBezTo>
                  <a:pt x="24336" y="490"/>
                  <a:pt x="24894" y="673"/>
                  <a:pt x="25321" y="875"/>
                </a:cubicBezTo>
                <a:cubicBezTo>
                  <a:pt x="25748" y="1077"/>
                  <a:pt x="26471" y="1344"/>
                  <a:pt x="26772" y="1649"/>
                </a:cubicBezTo>
                <a:cubicBezTo>
                  <a:pt x="27030" y="1886"/>
                  <a:pt x="28713" y="2795"/>
                  <a:pt x="29036" y="3033"/>
                </a:cubicBezTo>
                <a:cubicBezTo>
                  <a:pt x="29444" y="3351"/>
                  <a:pt x="33124" y="6205"/>
                  <a:pt x="33639" y="6417"/>
                </a:cubicBezTo>
                <a:cubicBezTo>
                  <a:pt x="33557" y="9351"/>
                  <a:pt x="33498" y="7208"/>
                  <a:pt x="33526" y="10276"/>
                </a:cubicBezTo>
                <a:lnTo>
                  <a:pt x="25128" y="10293"/>
                </a:lnTo>
                <a:lnTo>
                  <a:pt x="20118" y="10334"/>
                </a:lnTo>
                <a:cubicBezTo>
                  <a:pt x="19560" y="10277"/>
                  <a:pt x="18461" y="10237"/>
                  <a:pt x="17597" y="10229"/>
                </a:cubicBezTo>
                <a:cubicBezTo>
                  <a:pt x="16733" y="10222"/>
                  <a:pt x="20065" y="10301"/>
                  <a:pt x="14936" y="10289"/>
                </a:cubicBezTo>
                <a:lnTo>
                  <a:pt x="5" y="10214"/>
                </a:lnTo>
                <a:cubicBezTo>
                  <a:pt x="95" y="9586"/>
                  <a:pt x="-30" y="10226"/>
                  <a:pt x="6" y="9559"/>
                </a:cubicBezTo>
                <a:cubicBezTo>
                  <a:pt x="364" y="9607"/>
                  <a:pt x="1769" y="9571"/>
                  <a:pt x="2429" y="9488"/>
                </a:cubicBezTo>
                <a:cubicBezTo>
                  <a:pt x="3331" y="9488"/>
                  <a:pt x="5197" y="9230"/>
                  <a:pt x="5537" y="9123"/>
                </a:cubicBezTo>
                <a:cubicBezTo>
                  <a:pt x="5877" y="9016"/>
                  <a:pt x="6429" y="9011"/>
                  <a:pt x="7686" y="8666"/>
                </a:cubicBezTo>
                <a:cubicBezTo>
                  <a:pt x="8678" y="8286"/>
                  <a:pt x="9330" y="8070"/>
                  <a:pt x="11485" y="7012"/>
                </a:cubicBezTo>
                <a:close/>
              </a:path>
            </a:pathLst>
          </a:custGeom>
          <a:solidFill>
            <a:srgbClr val="FF9900"/>
          </a:solidFill>
          <a:ln w="9525">
            <a:noFill/>
            <a:round/>
            <a:headEnd/>
            <a:tailEnd/>
          </a:ln>
        </p:spPr>
        <p:txBody>
          <a:bodyPr/>
          <a:lstStyle/>
          <a:p>
            <a:endParaRPr lang="en-US"/>
          </a:p>
        </p:txBody>
      </p:sp>
      <p:sp>
        <p:nvSpPr>
          <p:cNvPr id="30727" name="Rectangle 29"/>
          <p:cNvSpPr>
            <a:spLocks noChangeArrowheads="1"/>
          </p:cNvSpPr>
          <p:nvPr/>
        </p:nvSpPr>
        <p:spPr bwMode="auto">
          <a:xfrm>
            <a:off x="11176000" y="4803776"/>
            <a:ext cx="306173"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z</a:t>
            </a:r>
          </a:p>
        </p:txBody>
      </p:sp>
      <p:sp>
        <p:nvSpPr>
          <p:cNvPr id="30728" name="Rectangle 31"/>
          <p:cNvSpPr>
            <a:spLocks noChangeArrowheads="1"/>
          </p:cNvSpPr>
          <p:nvPr/>
        </p:nvSpPr>
        <p:spPr bwMode="auto">
          <a:xfrm>
            <a:off x="8809568" y="4879976"/>
            <a:ext cx="639233" cy="366767"/>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a:t>
            </a:r>
          </a:p>
        </p:txBody>
      </p:sp>
      <p:sp>
        <p:nvSpPr>
          <p:cNvPr id="30729" name="Rectangle 32"/>
          <p:cNvSpPr>
            <a:spLocks noChangeArrowheads="1"/>
          </p:cNvSpPr>
          <p:nvPr/>
        </p:nvSpPr>
        <p:spPr bwMode="auto">
          <a:xfrm>
            <a:off x="7620000" y="4876801"/>
            <a:ext cx="10160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-1.17</a:t>
            </a:r>
          </a:p>
        </p:txBody>
      </p:sp>
      <p:sp>
        <p:nvSpPr>
          <p:cNvPr id="30730" name="Freeform 42"/>
          <p:cNvSpPr>
            <a:spLocks/>
          </p:cNvSpPr>
          <p:nvPr/>
        </p:nvSpPr>
        <p:spPr bwMode="auto">
          <a:xfrm>
            <a:off x="6705600" y="4879975"/>
            <a:ext cx="4563533" cy="1588"/>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0731" name="Freeform 45"/>
          <p:cNvSpPr>
            <a:spLocks/>
          </p:cNvSpPr>
          <p:nvPr/>
        </p:nvSpPr>
        <p:spPr bwMode="auto">
          <a:xfrm>
            <a:off x="8995834" y="3657601"/>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0732" name="Line 38"/>
          <p:cNvSpPr>
            <a:spLocks noChangeShapeType="1"/>
          </p:cNvSpPr>
          <p:nvPr/>
        </p:nvSpPr>
        <p:spPr bwMode="auto">
          <a:xfrm>
            <a:off x="7467600" y="4014789"/>
            <a:ext cx="247651" cy="636587"/>
          </a:xfrm>
          <a:prstGeom prst="line">
            <a:avLst/>
          </a:prstGeom>
          <a:noFill/>
          <a:ln w="12700">
            <a:solidFill>
              <a:schemeClr val="tx1"/>
            </a:solidFill>
            <a:round/>
            <a:headEnd/>
            <a:tailEnd type="triangle" w="med" len="med"/>
          </a:ln>
          <a:effectLst/>
        </p:spPr>
        <p:txBody>
          <a:bodyPr/>
          <a:lstStyle/>
          <a:p>
            <a:endParaRPr lang="en-US"/>
          </a:p>
        </p:txBody>
      </p:sp>
      <p:sp>
        <p:nvSpPr>
          <p:cNvPr id="30733" name="Text Box 37"/>
          <p:cNvSpPr txBox="1">
            <a:spLocks noChangeArrowheads="1"/>
          </p:cNvSpPr>
          <p:nvPr/>
        </p:nvSpPr>
        <p:spPr bwMode="auto">
          <a:xfrm>
            <a:off x="6807200" y="3673475"/>
            <a:ext cx="1320800" cy="368300"/>
          </a:xfrm>
          <a:prstGeom prst="rect">
            <a:avLst/>
          </a:prstGeom>
          <a:noFill/>
          <a:ln w="12700">
            <a:noFill/>
            <a:miter lim="800000"/>
            <a:headEnd/>
            <a:tailEnd/>
          </a:ln>
          <a:effectLst/>
        </p:spPr>
        <p:txBody>
          <a:bodyPr>
            <a:spAutoFit/>
          </a:bodyPr>
          <a:lstStyle/>
          <a:p>
            <a:pPr>
              <a:spcBef>
                <a:spcPct val="50000"/>
              </a:spcBef>
            </a:pPr>
            <a:r>
              <a:rPr lang="en-US" b="1"/>
              <a:t>0.1210</a:t>
            </a:r>
          </a:p>
        </p:txBody>
      </p:sp>
      <p:sp>
        <p:nvSpPr>
          <p:cNvPr id="30734" name="Freeform 6"/>
          <p:cNvSpPr>
            <a:spLocks/>
          </p:cNvSpPr>
          <p:nvPr/>
        </p:nvSpPr>
        <p:spPr bwMode="auto">
          <a:xfrm>
            <a:off x="7112001" y="3657601"/>
            <a:ext cx="1869017" cy="1146175"/>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0735" name="Line 35"/>
          <p:cNvSpPr>
            <a:spLocks noChangeShapeType="1"/>
          </p:cNvSpPr>
          <p:nvPr/>
        </p:nvSpPr>
        <p:spPr bwMode="auto">
          <a:xfrm>
            <a:off x="8981017" y="3673475"/>
            <a:ext cx="0" cy="1208088"/>
          </a:xfrm>
          <a:prstGeom prst="line">
            <a:avLst/>
          </a:prstGeom>
          <a:noFill/>
          <a:ln w="12700">
            <a:solidFill>
              <a:schemeClr val="tx1"/>
            </a:solidFill>
            <a:prstDash val="dash"/>
            <a:round/>
            <a:headEnd/>
            <a:tailEnd/>
          </a:ln>
          <a:effectLst/>
        </p:spPr>
        <p:txBody>
          <a:bodyPr/>
          <a:lstStyle/>
          <a:p>
            <a:endParaRPr lang="en-US"/>
          </a:p>
        </p:txBody>
      </p:sp>
      <p:sp>
        <p:nvSpPr>
          <p:cNvPr id="30736" name="Rectangle 27"/>
          <p:cNvSpPr>
            <a:spLocks noChangeArrowheads="1"/>
          </p:cNvSpPr>
          <p:nvPr/>
        </p:nvSpPr>
        <p:spPr bwMode="auto">
          <a:xfrm>
            <a:off x="8619067" y="5181601"/>
            <a:ext cx="12192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a:t>100</a:t>
            </a:r>
          </a:p>
        </p:txBody>
      </p:sp>
      <p:sp>
        <p:nvSpPr>
          <p:cNvPr id="30737" name="Rectangle 32"/>
          <p:cNvSpPr>
            <a:spLocks noChangeArrowheads="1"/>
          </p:cNvSpPr>
          <p:nvPr/>
        </p:nvSpPr>
        <p:spPr bwMode="auto">
          <a:xfrm>
            <a:off x="7721600" y="5181601"/>
            <a:ext cx="855133"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a:t>8.5</a:t>
            </a:r>
          </a:p>
        </p:txBody>
      </p:sp>
      <p:sp>
        <p:nvSpPr>
          <p:cNvPr id="30738" name="Rectangle 33"/>
          <p:cNvSpPr>
            <a:spLocks noChangeArrowheads="1"/>
          </p:cNvSpPr>
          <p:nvPr/>
        </p:nvSpPr>
        <p:spPr bwMode="auto">
          <a:xfrm>
            <a:off x="11167534" y="5181601"/>
            <a:ext cx="298158" cy="366767"/>
          </a:xfrm>
          <a:prstGeom prst="rect">
            <a:avLst/>
          </a:prstGeom>
          <a:noFill/>
          <a:ln w="12700">
            <a:noFill/>
            <a:miter lim="800000"/>
            <a:headEnd/>
            <a:tailEnd/>
          </a:ln>
          <a:effectLst/>
        </p:spPr>
        <p:txBody>
          <a:bodyPr wrap="none" lIns="90487" tIns="44450" rIns="90487" bIns="44450">
            <a:spAutoFit/>
          </a:bodyPr>
          <a:lstStyle/>
          <a:p>
            <a:r>
              <a:rPr lang="en-US" i="1"/>
              <a:t>x</a:t>
            </a:r>
          </a:p>
        </p:txBody>
      </p:sp>
      <p:sp>
        <p:nvSpPr>
          <p:cNvPr id="30739" name="Text Box 37"/>
          <p:cNvSpPr txBox="1">
            <a:spLocks noChangeArrowheads="1"/>
          </p:cNvSpPr>
          <p:nvPr/>
        </p:nvSpPr>
        <p:spPr bwMode="auto">
          <a:xfrm>
            <a:off x="9855200" y="3657600"/>
            <a:ext cx="1320800" cy="368300"/>
          </a:xfrm>
          <a:prstGeom prst="rect">
            <a:avLst/>
          </a:prstGeom>
          <a:noFill/>
          <a:ln w="12700">
            <a:noFill/>
            <a:miter lim="800000"/>
            <a:headEnd/>
            <a:tailEnd/>
          </a:ln>
          <a:effectLst/>
        </p:spPr>
        <p:txBody>
          <a:bodyPr>
            <a:spAutoFit/>
          </a:bodyPr>
          <a:lstStyle/>
          <a:p>
            <a:pPr>
              <a:spcBef>
                <a:spcPct val="50000"/>
              </a:spcBef>
            </a:pPr>
            <a:r>
              <a:rPr lang="en-US" b="1"/>
              <a:t>0.8790</a:t>
            </a:r>
          </a:p>
        </p:txBody>
      </p:sp>
      <p:sp>
        <p:nvSpPr>
          <p:cNvPr id="30740" name="Line 38"/>
          <p:cNvSpPr>
            <a:spLocks noChangeShapeType="1"/>
          </p:cNvSpPr>
          <p:nvPr/>
        </p:nvSpPr>
        <p:spPr bwMode="auto">
          <a:xfrm flipH="1">
            <a:off x="9679517" y="4044950"/>
            <a:ext cx="751416" cy="527050"/>
          </a:xfrm>
          <a:prstGeom prst="line">
            <a:avLst/>
          </a:prstGeom>
          <a:noFill/>
          <a:ln w="12700">
            <a:solidFill>
              <a:schemeClr val="tx1"/>
            </a:solidFill>
            <a:round/>
            <a:headEnd/>
            <a:tailEnd type="triangle" w="med" len="med"/>
          </a:ln>
          <a:effectLst/>
        </p:spPr>
        <p:txBody>
          <a:bodyPr/>
          <a:lstStyle/>
          <a:p>
            <a:endParaRPr lang="en-US"/>
          </a:p>
        </p:txBody>
      </p:sp>
      <p:sp>
        <p:nvSpPr>
          <p:cNvPr id="30741" name="Line 36"/>
          <p:cNvSpPr>
            <a:spLocks noChangeShapeType="1"/>
          </p:cNvSpPr>
          <p:nvPr/>
        </p:nvSpPr>
        <p:spPr bwMode="auto">
          <a:xfrm>
            <a:off x="8125885" y="4419601"/>
            <a:ext cx="2116" cy="461963"/>
          </a:xfrm>
          <a:prstGeom prst="line">
            <a:avLst/>
          </a:prstGeom>
          <a:noFill/>
          <a:ln w="28575">
            <a:solidFill>
              <a:schemeClr val="tx1"/>
            </a:solidFill>
            <a:round/>
            <a:headEnd/>
            <a:tailEnd/>
          </a:ln>
          <a:effectLst/>
        </p:spPr>
        <p:txBody>
          <a:bodyPr/>
          <a:lstStyle/>
          <a:p>
            <a:endParaRPr lang="en-US"/>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reeform 8"/>
          <p:cNvSpPr>
            <a:spLocks/>
          </p:cNvSpPr>
          <p:nvPr/>
        </p:nvSpPr>
        <p:spPr bwMode="auto">
          <a:xfrm>
            <a:off x="5992285" y="3124200"/>
            <a:ext cx="1011767" cy="197485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0 w 10000"/>
              <a:gd name="T17" fmla="*/ 0 h 1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00" h="10000">
                <a:moveTo>
                  <a:pt x="1818" y="121"/>
                </a:moveTo>
                <a:lnTo>
                  <a:pt x="3164" y="436"/>
                </a:lnTo>
                <a:lnTo>
                  <a:pt x="5074" y="1110"/>
                </a:lnTo>
                <a:lnTo>
                  <a:pt x="7362" y="2256"/>
                </a:lnTo>
                <a:cubicBezTo>
                  <a:pt x="8041" y="2621"/>
                  <a:pt x="8341" y="2723"/>
                  <a:pt x="8769" y="3004"/>
                </a:cubicBezTo>
                <a:cubicBezTo>
                  <a:pt x="9223" y="3255"/>
                  <a:pt x="8931" y="2972"/>
                  <a:pt x="9993" y="3762"/>
                </a:cubicBezTo>
                <a:cubicBezTo>
                  <a:pt x="10026" y="5391"/>
                  <a:pt x="9937" y="8359"/>
                  <a:pt x="9972" y="9988"/>
                </a:cubicBezTo>
                <a:lnTo>
                  <a:pt x="30" y="10000"/>
                </a:lnTo>
                <a:cubicBezTo>
                  <a:pt x="30" y="6556"/>
                  <a:pt x="0" y="3445"/>
                  <a:pt x="0" y="0"/>
                </a:cubicBezTo>
              </a:path>
            </a:pathLst>
          </a:custGeom>
          <a:solidFill>
            <a:srgbClr val="F7F7A7"/>
          </a:solidFill>
          <a:ln w="9525">
            <a:noFill/>
            <a:round/>
            <a:headEnd/>
            <a:tailEnd/>
          </a:ln>
        </p:spPr>
        <p:txBody>
          <a:bodyPr/>
          <a:lstStyle/>
          <a:p>
            <a:endParaRPr lang="en-US"/>
          </a:p>
        </p:txBody>
      </p:sp>
      <p:sp>
        <p:nvSpPr>
          <p:cNvPr id="31747" name="Freeform 8"/>
          <p:cNvSpPr>
            <a:spLocks/>
          </p:cNvSpPr>
          <p:nvPr/>
        </p:nvSpPr>
        <p:spPr bwMode="auto">
          <a:xfrm flipH="1">
            <a:off x="4967818" y="3124200"/>
            <a:ext cx="1026583" cy="1974850"/>
          </a:xfrm>
          <a:custGeom>
            <a:avLst/>
            <a:gdLst>
              <a:gd name="T0" fmla="*/ 2147483647 w 10005"/>
              <a:gd name="T1" fmla="*/ 2147483647 h 10000"/>
              <a:gd name="T2" fmla="*/ 2147483647 w 10005"/>
              <a:gd name="T3" fmla="*/ 2147483647 h 10000"/>
              <a:gd name="T4" fmla="*/ 2147483647 w 10005"/>
              <a:gd name="T5" fmla="*/ 2147483647 h 10000"/>
              <a:gd name="T6" fmla="*/ 2147483647 w 10005"/>
              <a:gd name="T7" fmla="*/ 2147483647 h 10000"/>
              <a:gd name="T8" fmla="*/ 2147483647 w 10005"/>
              <a:gd name="T9" fmla="*/ 2147483647 h 10000"/>
              <a:gd name="T10" fmla="*/ 2147483647 w 10005"/>
              <a:gd name="T11" fmla="*/ 2147483647 h 10000"/>
              <a:gd name="T12" fmla="*/ 2147483647 w 10005"/>
              <a:gd name="T13" fmla="*/ 2147483647 h 10000"/>
              <a:gd name="T14" fmla="*/ 2147483647 w 10005"/>
              <a:gd name="T15" fmla="*/ 2147483647 h 10000"/>
              <a:gd name="T16" fmla="*/ 0 w 10005"/>
              <a:gd name="T17" fmla="*/ 0 h 1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05" h="10000">
                <a:moveTo>
                  <a:pt x="1726" y="121"/>
                </a:moveTo>
                <a:lnTo>
                  <a:pt x="3004" y="436"/>
                </a:lnTo>
                <a:lnTo>
                  <a:pt x="4819" y="1110"/>
                </a:lnTo>
                <a:lnTo>
                  <a:pt x="6991" y="2256"/>
                </a:lnTo>
                <a:cubicBezTo>
                  <a:pt x="7636" y="2621"/>
                  <a:pt x="8400" y="2879"/>
                  <a:pt x="8805" y="3160"/>
                </a:cubicBezTo>
                <a:cubicBezTo>
                  <a:pt x="9290" y="3419"/>
                  <a:pt x="9977" y="3681"/>
                  <a:pt x="9995" y="3738"/>
                </a:cubicBezTo>
                <a:cubicBezTo>
                  <a:pt x="10028" y="5367"/>
                  <a:pt x="9967" y="8371"/>
                  <a:pt x="10000" y="10000"/>
                </a:cubicBezTo>
                <a:lnTo>
                  <a:pt x="29" y="9952"/>
                </a:lnTo>
                <a:cubicBezTo>
                  <a:pt x="29" y="6508"/>
                  <a:pt x="0" y="3445"/>
                  <a:pt x="0" y="0"/>
                </a:cubicBezTo>
              </a:path>
            </a:pathLst>
          </a:custGeom>
          <a:solidFill>
            <a:srgbClr val="F7F7A7"/>
          </a:solidFill>
          <a:ln w="9525">
            <a:noFill/>
            <a:round/>
            <a:headEnd/>
            <a:tailEnd/>
          </a:ln>
        </p:spPr>
        <p:txBody>
          <a:bodyPr/>
          <a:lstStyle/>
          <a:p>
            <a:endParaRPr lang="en-US"/>
          </a:p>
        </p:txBody>
      </p:sp>
      <p:sp>
        <p:nvSpPr>
          <p:cNvPr id="31748" name="Title 1"/>
          <p:cNvSpPr>
            <a:spLocks noGrp="1"/>
          </p:cNvSpPr>
          <p:nvPr>
            <p:ph type="title"/>
          </p:nvPr>
        </p:nvSpPr>
        <p:spPr>
          <a:xfrm>
            <a:off x="838200" y="76200"/>
            <a:ext cx="10515600" cy="914400"/>
          </a:xfrm>
        </p:spPr>
        <p:txBody>
          <a:bodyPr/>
          <a:lstStyle/>
          <a:p>
            <a:r>
              <a:rPr lang="en-US" smtClean="0"/>
              <a:t>Revisiting the Empirical Rule</a:t>
            </a:r>
          </a:p>
        </p:txBody>
      </p:sp>
      <p:sp>
        <p:nvSpPr>
          <p:cNvPr id="30743" name="Content Placeholder 2"/>
          <p:cNvSpPr>
            <a:spLocks noGrp="1"/>
          </p:cNvSpPr>
          <p:nvPr>
            <p:ph idx="1"/>
          </p:nvPr>
        </p:nvSpPr>
        <p:spPr>
          <a:xfrm>
            <a:off x="609600" y="1295400"/>
            <a:ext cx="10566400" cy="914400"/>
          </a:xfrm>
        </p:spPr>
        <p:txBody>
          <a:bodyPr>
            <a:normAutofit/>
          </a:bodyPr>
          <a:lstStyle/>
          <a:p>
            <a:pPr>
              <a:buFont typeface="Arial" panose="020B0604020202020204" pitchFamily="34" charset="0"/>
              <a:buNone/>
              <a:defRPr/>
            </a:pPr>
            <a:r>
              <a:rPr lang="en-US" sz="2400" dirty="0" smtClean="0">
                <a:solidFill>
                  <a:schemeClr val="tx1"/>
                </a:solidFill>
              </a:rPr>
              <a:t>For a normal distribution, </a:t>
            </a:r>
            <a:r>
              <a:rPr lang="el-GR" sz="2400" i="1" dirty="0" smtClean="0">
                <a:solidFill>
                  <a:srgbClr val="669900"/>
                </a:solidFill>
              </a:rPr>
              <a:t>μ</a:t>
            </a:r>
            <a:r>
              <a:rPr lang="en-US" sz="2400" dirty="0" smtClean="0">
                <a:solidFill>
                  <a:srgbClr val="669900"/>
                </a:solidFill>
              </a:rPr>
              <a:t> ± 1</a:t>
            </a:r>
            <a:r>
              <a:rPr lang="el-GR" sz="2400" i="1" dirty="0" smtClean="0">
                <a:solidFill>
                  <a:srgbClr val="669900"/>
                </a:solidFill>
              </a:rPr>
              <a:t>σ</a:t>
            </a:r>
            <a:r>
              <a:rPr lang="en-US" sz="2400" dirty="0" smtClean="0">
                <a:solidFill>
                  <a:srgbClr val="669900"/>
                </a:solidFill>
              </a:rPr>
              <a:t>  </a:t>
            </a:r>
            <a:r>
              <a:rPr lang="en-US" sz="2400" dirty="0" smtClean="0">
                <a:solidFill>
                  <a:schemeClr val="tx1"/>
                </a:solidFill>
              </a:rPr>
              <a:t>encloses about </a:t>
            </a:r>
            <a:r>
              <a:rPr lang="en-US" sz="2400" dirty="0" smtClean="0">
                <a:solidFill>
                  <a:srgbClr val="669900"/>
                </a:solidFill>
              </a:rPr>
              <a:t>68% </a:t>
            </a:r>
            <a:r>
              <a:rPr lang="en-US" sz="2400" dirty="0" smtClean="0">
                <a:solidFill>
                  <a:schemeClr val="tx1"/>
                </a:solidFill>
              </a:rPr>
              <a:t>of the data values</a:t>
            </a:r>
          </a:p>
        </p:txBody>
      </p:sp>
      <p:sp>
        <p:nvSpPr>
          <p:cNvPr id="31750" name="Freeform 4"/>
          <p:cNvSpPr>
            <a:spLocks/>
          </p:cNvSpPr>
          <p:nvPr/>
        </p:nvSpPr>
        <p:spPr bwMode="auto">
          <a:xfrm>
            <a:off x="2734733" y="2667000"/>
            <a:ext cx="6705600" cy="2438400"/>
          </a:xfrm>
          <a:custGeom>
            <a:avLst/>
            <a:gdLst>
              <a:gd name="T0" fmla="*/ 0 w 1893"/>
              <a:gd name="T1" fmla="*/ 0 h 765"/>
              <a:gd name="T2" fmla="*/ 0 w 1893"/>
              <a:gd name="T3" fmla="*/ 2147483647 h 765"/>
              <a:gd name="T4" fmla="*/ 2147483647 w 1893"/>
              <a:gd name="T5" fmla="*/ 2147483647 h 765"/>
              <a:gd name="T6" fmla="*/ 0 60000 65536"/>
              <a:gd name="T7" fmla="*/ 0 60000 65536"/>
              <a:gd name="T8" fmla="*/ 0 60000 65536"/>
            </a:gdLst>
            <a:ahLst/>
            <a:cxnLst>
              <a:cxn ang="T6">
                <a:pos x="T0" y="T1"/>
              </a:cxn>
              <a:cxn ang="T7">
                <a:pos x="T2" y="T3"/>
              </a:cxn>
              <a:cxn ang="T8">
                <a:pos x="T4" y="T5"/>
              </a:cxn>
            </a:cxnLst>
            <a:rect l="0" t="0" r="r" b="b"/>
            <a:pathLst>
              <a:path w="1893" h="765">
                <a:moveTo>
                  <a:pt x="0" y="0"/>
                </a:moveTo>
                <a:lnTo>
                  <a:pt x="0" y="764"/>
                </a:lnTo>
                <a:lnTo>
                  <a:pt x="1892" y="764"/>
                </a:lnTo>
              </a:path>
            </a:pathLst>
          </a:custGeom>
          <a:noFill/>
          <a:ln w="25400" cap="rnd" cmpd="sng">
            <a:solidFill>
              <a:schemeClr val="bg2"/>
            </a:solidFill>
            <a:prstDash val="solid"/>
            <a:round/>
            <a:headEnd type="none" w="med" len="med"/>
            <a:tailEnd type="none" w="med" len="med"/>
          </a:ln>
          <a:effectLst/>
        </p:spPr>
        <p:txBody>
          <a:bodyPr/>
          <a:lstStyle/>
          <a:p>
            <a:endParaRPr lang="en-US"/>
          </a:p>
        </p:txBody>
      </p:sp>
      <p:sp>
        <p:nvSpPr>
          <p:cNvPr id="31751" name="Rectangle 5"/>
          <p:cNvSpPr>
            <a:spLocks noChangeArrowheads="1"/>
          </p:cNvSpPr>
          <p:nvPr/>
        </p:nvSpPr>
        <p:spPr bwMode="auto">
          <a:xfrm>
            <a:off x="1921934" y="2514601"/>
            <a:ext cx="602728" cy="397545"/>
          </a:xfrm>
          <a:prstGeom prst="rect">
            <a:avLst/>
          </a:prstGeom>
          <a:noFill/>
          <a:ln w="12700">
            <a:noFill/>
            <a:miter lim="800000"/>
            <a:headEnd/>
            <a:tailEnd/>
          </a:ln>
          <a:effectLst/>
        </p:spPr>
        <p:txBody>
          <a:bodyPr wrap="none" lIns="90487" tIns="44450" rIns="90487" bIns="44450">
            <a:spAutoFit/>
          </a:bodyPr>
          <a:lstStyle/>
          <a:p>
            <a:r>
              <a:rPr lang="en-US" sz="2000" i="1"/>
              <a:t>f(x)</a:t>
            </a:r>
          </a:p>
        </p:txBody>
      </p:sp>
      <p:sp>
        <p:nvSpPr>
          <p:cNvPr id="31752" name="Freeform 6"/>
          <p:cNvSpPr>
            <a:spLocks/>
          </p:cNvSpPr>
          <p:nvPr/>
        </p:nvSpPr>
        <p:spPr bwMode="auto">
          <a:xfrm>
            <a:off x="5985933" y="3124200"/>
            <a:ext cx="3251200" cy="1905000"/>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1753" name="Freeform 7"/>
          <p:cNvSpPr>
            <a:spLocks/>
          </p:cNvSpPr>
          <p:nvPr/>
        </p:nvSpPr>
        <p:spPr bwMode="auto">
          <a:xfrm>
            <a:off x="2836334" y="3124200"/>
            <a:ext cx="3126317" cy="1905000"/>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1754" name="Rectangle 9"/>
          <p:cNvSpPr>
            <a:spLocks noChangeArrowheads="1"/>
          </p:cNvSpPr>
          <p:nvPr/>
        </p:nvSpPr>
        <p:spPr bwMode="auto">
          <a:xfrm>
            <a:off x="9440333" y="5029201"/>
            <a:ext cx="310982" cy="397545"/>
          </a:xfrm>
          <a:prstGeom prst="rect">
            <a:avLst/>
          </a:prstGeom>
          <a:noFill/>
          <a:ln w="12700">
            <a:noFill/>
            <a:miter lim="800000"/>
            <a:headEnd/>
            <a:tailEnd/>
          </a:ln>
          <a:effectLst/>
        </p:spPr>
        <p:txBody>
          <a:bodyPr wrap="none" lIns="90487" tIns="44450" rIns="90487" bIns="44450">
            <a:spAutoFit/>
          </a:bodyPr>
          <a:lstStyle/>
          <a:p>
            <a:r>
              <a:rPr lang="en-US" sz="2000" i="1"/>
              <a:t>x</a:t>
            </a:r>
          </a:p>
        </p:txBody>
      </p:sp>
      <p:sp>
        <p:nvSpPr>
          <p:cNvPr id="31755" name="Rectangle 10"/>
          <p:cNvSpPr>
            <a:spLocks noChangeArrowheads="1"/>
          </p:cNvSpPr>
          <p:nvPr/>
        </p:nvSpPr>
        <p:spPr bwMode="auto">
          <a:xfrm>
            <a:off x="5782734" y="5181601"/>
            <a:ext cx="639233" cy="396875"/>
          </a:xfrm>
          <a:prstGeom prst="rect">
            <a:avLst/>
          </a:prstGeom>
          <a:noFill/>
          <a:ln w="12700">
            <a:noFill/>
            <a:miter lim="800000"/>
            <a:headEnd/>
            <a:tailEnd/>
          </a:ln>
          <a:effectLst/>
        </p:spPr>
        <p:txBody>
          <a:bodyPr lIns="90487" tIns="44450" rIns="90487" bIns="44450">
            <a:spAutoFit/>
          </a:bodyPr>
          <a:lstStyle/>
          <a:p>
            <a:pPr>
              <a:spcBef>
                <a:spcPct val="50000"/>
              </a:spcBef>
            </a:pPr>
            <a:r>
              <a:rPr lang="el-GR" sz="2000" i="1"/>
              <a:t>μ</a:t>
            </a:r>
          </a:p>
        </p:txBody>
      </p:sp>
      <p:sp>
        <p:nvSpPr>
          <p:cNvPr id="31756" name="Line 12"/>
          <p:cNvSpPr>
            <a:spLocks noChangeShapeType="1"/>
          </p:cNvSpPr>
          <p:nvPr/>
        </p:nvSpPr>
        <p:spPr bwMode="auto">
          <a:xfrm>
            <a:off x="4969933" y="3886200"/>
            <a:ext cx="0" cy="1219200"/>
          </a:xfrm>
          <a:prstGeom prst="line">
            <a:avLst/>
          </a:prstGeom>
          <a:noFill/>
          <a:ln w="25400">
            <a:solidFill>
              <a:schemeClr val="tx2"/>
            </a:solidFill>
            <a:prstDash val="sysDot"/>
            <a:round/>
            <a:headEnd/>
            <a:tailEnd/>
          </a:ln>
          <a:effectLst/>
        </p:spPr>
        <p:txBody>
          <a:bodyPr wrap="none" anchor="ctr"/>
          <a:lstStyle/>
          <a:p>
            <a:endParaRPr lang="en-US"/>
          </a:p>
        </p:txBody>
      </p:sp>
      <p:sp>
        <p:nvSpPr>
          <p:cNvPr id="31757" name="Line 13"/>
          <p:cNvSpPr>
            <a:spLocks noChangeShapeType="1"/>
          </p:cNvSpPr>
          <p:nvPr/>
        </p:nvSpPr>
        <p:spPr bwMode="auto">
          <a:xfrm>
            <a:off x="5985933" y="3886200"/>
            <a:ext cx="1016000" cy="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31758" name="Line 15"/>
          <p:cNvSpPr>
            <a:spLocks noChangeShapeType="1"/>
          </p:cNvSpPr>
          <p:nvPr/>
        </p:nvSpPr>
        <p:spPr bwMode="auto">
          <a:xfrm>
            <a:off x="4969933" y="3886200"/>
            <a:ext cx="1016000" cy="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31759" name="Line 16"/>
          <p:cNvSpPr>
            <a:spLocks noChangeShapeType="1"/>
          </p:cNvSpPr>
          <p:nvPr/>
        </p:nvSpPr>
        <p:spPr bwMode="auto">
          <a:xfrm>
            <a:off x="7001933" y="3886200"/>
            <a:ext cx="0" cy="1219200"/>
          </a:xfrm>
          <a:prstGeom prst="line">
            <a:avLst/>
          </a:prstGeom>
          <a:noFill/>
          <a:ln w="25400">
            <a:solidFill>
              <a:schemeClr val="tx2"/>
            </a:solidFill>
            <a:prstDash val="sysDot"/>
            <a:round/>
            <a:headEnd/>
            <a:tailEnd/>
          </a:ln>
          <a:effectLst/>
        </p:spPr>
        <p:txBody>
          <a:bodyPr wrap="none" anchor="ctr"/>
          <a:lstStyle/>
          <a:p>
            <a:endParaRPr lang="en-US"/>
          </a:p>
        </p:txBody>
      </p:sp>
      <p:sp>
        <p:nvSpPr>
          <p:cNvPr id="31760" name="Rectangle 19"/>
          <p:cNvSpPr>
            <a:spLocks noChangeArrowheads="1"/>
          </p:cNvSpPr>
          <p:nvPr/>
        </p:nvSpPr>
        <p:spPr bwMode="auto">
          <a:xfrm>
            <a:off x="6595533" y="5181601"/>
            <a:ext cx="1219200" cy="396875"/>
          </a:xfrm>
          <a:prstGeom prst="rect">
            <a:avLst/>
          </a:prstGeom>
          <a:noFill/>
          <a:ln w="12700">
            <a:noFill/>
            <a:miter lim="800000"/>
            <a:headEnd/>
            <a:tailEnd/>
          </a:ln>
          <a:effectLst/>
        </p:spPr>
        <p:txBody>
          <a:bodyPr lIns="90487" tIns="44450" rIns="90487" bIns="44450">
            <a:spAutoFit/>
          </a:bodyPr>
          <a:lstStyle/>
          <a:p>
            <a:pPr>
              <a:spcBef>
                <a:spcPct val="50000"/>
              </a:spcBef>
            </a:pPr>
            <a:r>
              <a:rPr lang="el-GR" sz="2000" i="1"/>
              <a:t>μ</a:t>
            </a:r>
            <a:r>
              <a:rPr lang="en-US" sz="2000">
                <a:latin typeface="Symbol" pitchFamily="18" charset="2"/>
              </a:rPr>
              <a:t>+1</a:t>
            </a:r>
            <a:r>
              <a:rPr lang="el-GR" sz="2000" i="1"/>
              <a:t>σ</a:t>
            </a:r>
          </a:p>
        </p:txBody>
      </p:sp>
      <p:sp>
        <p:nvSpPr>
          <p:cNvPr id="31761" name="Rectangle 20"/>
          <p:cNvSpPr>
            <a:spLocks noChangeArrowheads="1"/>
          </p:cNvSpPr>
          <p:nvPr/>
        </p:nvSpPr>
        <p:spPr bwMode="auto">
          <a:xfrm>
            <a:off x="4360333" y="5181601"/>
            <a:ext cx="1219200" cy="396875"/>
          </a:xfrm>
          <a:prstGeom prst="rect">
            <a:avLst/>
          </a:prstGeom>
          <a:noFill/>
          <a:ln w="12700">
            <a:noFill/>
            <a:miter lim="800000"/>
            <a:headEnd/>
            <a:tailEnd/>
          </a:ln>
          <a:effectLst/>
        </p:spPr>
        <p:txBody>
          <a:bodyPr lIns="90487" tIns="44450" rIns="90487" bIns="44450">
            <a:spAutoFit/>
          </a:bodyPr>
          <a:lstStyle/>
          <a:p>
            <a:pPr>
              <a:spcBef>
                <a:spcPct val="50000"/>
              </a:spcBef>
            </a:pPr>
            <a:r>
              <a:rPr lang="el-GR" sz="2000" i="1"/>
              <a:t>μ</a:t>
            </a:r>
            <a:r>
              <a:rPr lang="en-US" sz="2000">
                <a:latin typeface="Symbol" pitchFamily="18" charset="2"/>
              </a:rPr>
              <a:t>-1</a:t>
            </a:r>
            <a:r>
              <a:rPr lang="el-GR" sz="2000" i="1"/>
              <a:t>σ</a:t>
            </a:r>
          </a:p>
        </p:txBody>
      </p:sp>
      <p:sp>
        <p:nvSpPr>
          <p:cNvPr id="31762" name="Rectangle 22"/>
          <p:cNvSpPr>
            <a:spLocks noChangeArrowheads="1"/>
          </p:cNvSpPr>
          <p:nvPr/>
        </p:nvSpPr>
        <p:spPr bwMode="auto">
          <a:xfrm>
            <a:off x="6189133" y="3810001"/>
            <a:ext cx="4064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l-GR" b="1">
                <a:solidFill>
                  <a:srgbClr val="0000FF"/>
                </a:solidFill>
              </a:rPr>
              <a:t>σ</a:t>
            </a:r>
          </a:p>
        </p:txBody>
      </p:sp>
      <p:sp>
        <p:nvSpPr>
          <p:cNvPr id="31763" name="Rectangle 23"/>
          <p:cNvSpPr>
            <a:spLocks noChangeArrowheads="1"/>
          </p:cNvSpPr>
          <p:nvPr/>
        </p:nvSpPr>
        <p:spPr bwMode="auto">
          <a:xfrm>
            <a:off x="5274733" y="3810001"/>
            <a:ext cx="4064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l-GR" b="1">
                <a:solidFill>
                  <a:srgbClr val="0000FF"/>
                </a:solidFill>
              </a:rPr>
              <a:t>σ</a:t>
            </a:r>
          </a:p>
        </p:txBody>
      </p:sp>
      <p:sp>
        <p:nvSpPr>
          <p:cNvPr id="31764" name="Line 24"/>
          <p:cNvSpPr>
            <a:spLocks noChangeShapeType="1"/>
          </p:cNvSpPr>
          <p:nvPr/>
        </p:nvSpPr>
        <p:spPr bwMode="auto">
          <a:xfrm>
            <a:off x="4969933" y="5715000"/>
            <a:ext cx="2032000" cy="0"/>
          </a:xfrm>
          <a:prstGeom prst="line">
            <a:avLst/>
          </a:prstGeom>
          <a:noFill/>
          <a:ln w="12700">
            <a:solidFill>
              <a:schemeClr val="tx2"/>
            </a:solidFill>
            <a:round/>
            <a:headEnd type="stealth" w="med" len="med"/>
            <a:tailEnd type="stealth" w="med" len="med"/>
          </a:ln>
          <a:effectLst/>
        </p:spPr>
        <p:txBody>
          <a:bodyPr wrap="none" anchor="ctr"/>
          <a:lstStyle/>
          <a:p>
            <a:endParaRPr lang="en-US"/>
          </a:p>
        </p:txBody>
      </p:sp>
      <p:sp>
        <p:nvSpPr>
          <p:cNvPr id="31765" name="Rectangle 25"/>
          <p:cNvSpPr>
            <a:spLocks noChangeArrowheads="1"/>
          </p:cNvSpPr>
          <p:nvPr/>
        </p:nvSpPr>
        <p:spPr bwMode="auto">
          <a:xfrm>
            <a:off x="5573184" y="5695950"/>
            <a:ext cx="607859" cy="400110"/>
          </a:xfrm>
          <a:prstGeom prst="rect">
            <a:avLst/>
          </a:prstGeom>
          <a:noFill/>
          <a:ln w="19050" algn="ctr">
            <a:noFill/>
            <a:miter lim="800000"/>
            <a:headEnd/>
            <a:tailEnd/>
          </a:ln>
          <a:effectLst/>
        </p:spPr>
        <p:txBody>
          <a:bodyPr wrap="none">
            <a:spAutoFit/>
          </a:bodyPr>
          <a:lstStyle/>
          <a:p>
            <a:pPr eaLnBrk="1" hangingPunct="1"/>
            <a:r>
              <a:rPr lang="en-US" sz="2000" dirty="0">
                <a:solidFill>
                  <a:srgbClr val="669900"/>
                </a:solidFill>
              </a:rPr>
              <a:t>68%</a:t>
            </a:r>
          </a:p>
        </p:txBody>
      </p:sp>
      <p:sp>
        <p:nvSpPr>
          <p:cNvPr id="35862" name="Line 8"/>
          <p:cNvSpPr>
            <a:spLocks noChangeShapeType="1"/>
          </p:cNvSpPr>
          <p:nvPr/>
        </p:nvSpPr>
        <p:spPr bwMode="auto">
          <a:xfrm>
            <a:off x="5985933" y="3124200"/>
            <a:ext cx="0" cy="1981200"/>
          </a:xfrm>
          <a:prstGeom prst="line">
            <a:avLst/>
          </a:prstGeom>
          <a:noFill/>
          <a:ln w="12700">
            <a:solidFill>
              <a:schemeClr val="bg1">
                <a:lumMod val="7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panose="020B0604020202020204" pitchFamily="34" charset="0"/>
              <a:cs typeface="Arial" panose="020B0604020202020204" pitchFamily="34" charset="0"/>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reeform 8"/>
          <p:cNvSpPr>
            <a:spLocks/>
          </p:cNvSpPr>
          <p:nvPr/>
        </p:nvSpPr>
        <p:spPr bwMode="auto">
          <a:xfrm>
            <a:off x="8834968" y="3271839"/>
            <a:ext cx="2554817" cy="1379537"/>
          </a:xfrm>
          <a:custGeom>
            <a:avLst/>
            <a:gdLst>
              <a:gd name="T0" fmla="*/ 2147483647 w 15156"/>
              <a:gd name="T1" fmla="*/ 0 h 12213"/>
              <a:gd name="T2" fmla="*/ 2147483647 w 15156"/>
              <a:gd name="T3" fmla="*/ 2147483647 h 12213"/>
              <a:gd name="T4" fmla="*/ 2147483647 w 15156"/>
              <a:gd name="T5" fmla="*/ 2147483647 h 12213"/>
              <a:gd name="T6" fmla="*/ 2147483647 w 15156"/>
              <a:gd name="T7" fmla="*/ 2147483647 h 12213"/>
              <a:gd name="T8" fmla="*/ 2147483647 w 15156"/>
              <a:gd name="T9" fmla="*/ 2147483647 h 12213"/>
              <a:gd name="T10" fmla="*/ 2147483647 w 15156"/>
              <a:gd name="T11" fmla="*/ 2147483647 h 12213"/>
              <a:gd name="T12" fmla="*/ 2147483647 w 15156"/>
              <a:gd name="T13" fmla="*/ 2147483647 h 12213"/>
              <a:gd name="T14" fmla="*/ 2147483647 w 15156"/>
              <a:gd name="T15" fmla="*/ 2147483647 h 12213"/>
              <a:gd name="T16" fmla="*/ 2147483647 w 15156"/>
              <a:gd name="T17" fmla="*/ 2147483647 h 12213"/>
              <a:gd name="T18" fmla="*/ 2147483647 w 15156"/>
              <a:gd name="T19" fmla="*/ 2147483647 h 12213"/>
              <a:gd name="T20" fmla="*/ 2147483647 w 15156"/>
              <a:gd name="T21" fmla="*/ 2147483647 h 12213"/>
              <a:gd name="T22" fmla="*/ 2147483647 w 15156"/>
              <a:gd name="T23" fmla="*/ 2147483647 h 12213"/>
              <a:gd name="T24" fmla="*/ 2147483647 w 15156"/>
              <a:gd name="T25" fmla="*/ 2147483647 h 12213"/>
              <a:gd name="T26" fmla="*/ 0 w 15156"/>
              <a:gd name="T27" fmla="*/ 2147483647 h 12213"/>
              <a:gd name="T28" fmla="*/ 2147483647 w 15156"/>
              <a:gd name="T29" fmla="*/ 2147483647 h 12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156" h="12213">
                <a:moveTo>
                  <a:pt x="56" y="0"/>
                </a:moveTo>
                <a:cubicBezTo>
                  <a:pt x="643" y="173"/>
                  <a:pt x="938" y="198"/>
                  <a:pt x="1506" y="498"/>
                </a:cubicBezTo>
                <a:cubicBezTo>
                  <a:pt x="1995" y="971"/>
                  <a:pt x="1834" y="602"/>
                  <a:pt x="2285" y="1159"/>
                </a:cubicBezTo>
                <a:cubicBezTo>
                  <a:pt x="2287" y="1149"/>
                  <a:pt x="2731" y="1689"/>
                  <a:pt x="2733" y="1679"/>
                </a:cubicBezTo>
                <a:cubicBezTo>
                  <a:pt x="3052" y="2065"/>
                  <a:pt x="3084" y="2157"/>
                  <a:pt x="3403" y="2543"/>
                </a:cubicBezTo>
                <a:lnTo>
                  <a:pt x="4253" y="3563"/>
                </a:lnTo>
                <a:lnTo>
                  <a:pt x="6499" y="6630"/>
                </a:lnTo>
                <a:cubicBezTo>
                  <a:pt x="6878" y="7141"/>
                  <a:pt x="7158" y="7489"/>
                  <a:pt x="7521" y="7918"/>
                </a:cubicBezTo>
                <a:cubicBezTo>
                  <a:pt x="7884" y="8347"/>
                  <a:pt x="8033" y="8471"/>
                  <a:pt x="8657" y="9076"/>
                </a:cubicBezTo>
                <a:cubicBezTo>
                  <a:pt x="9112" y="9335"/>
                  <a:pt x="10253" y="10208"/>
                  <a:pt x="10270" y="10265"/>
                </a:cubicBezTo>
                <a:cubicBezTo>
                  <a:pt x="10533" y="10463"/>
                  <a:pt x="11015" y="10502"/>
                  <a:pt x="11820" y="10814"/>
                </a:cubicBezTo>
                <a:cubicBezTo>
                  <a:pt x="12078" y="10898"/>
                  <a:pt x="14609" y="11184"/>
                  <a:pt x="15155" y="11404"/>
                </a:cubicBezTo>
                <a:cubicBezTo>
                  <a:pt x="15137" y="12172"/>
                  <a:pt x="15129" y="11410"/>
                  <a:pt x="15156" y="12135"/>
                </a:cubicBezTo>
                <a:lnTo>
                  <a:pt x="0" y="12213"/>
                </a:lnTo>
                <a:cubicBezTo>
                  <a:pt x="0" y="8762"/>
                  <a:pt x="30" y="6135"/>
                  <a:pt x="30" y="2683"/>
                </a:cubicBezTo>
              </a:path>
            </a:pathLst>
          </a:custGeom>
          <a:solidFill>
            <a:srgbClr val="F7F7A7"/>
          </a:solidFill>
          <a:ln w="9525">
            <a:noFill/>
            <a:round/>
            <a:headEnd/>
            <a:tailEnd/>
          </a:ln>
        </p:spPr>
        <p:txBody>
          <a:bodyPr/>
          <a:lstStyle/>
          <a:p>
            <a:endParaRPr lang="en-US"/>
          </a:p>
        </p:txBody>
      </p:sp>
      <p:sp>
        <p:nvSpPr>
          <p:cNvPr id="32771" name="Freeform 8"/>
          <p:cNvSpPr>
            <a:spLocks/>
          </p:cNvSpPr>
          <p:nvPr/>
        </p:nvSpPr>
        <p:spPr bwMode="auto">
          <a:xfrm flipH="1">
            <a:off x="6502400" y="3268663"/>
            <a:ext cx="2336800" cy="1377950"/>
          </a:xfrm>
          <a:custGeom>
            <a:avLst/>
            <a:gdLst>
              <a:gd name="T0" fmla="*/ 0 w 14092"/>
              <a:gd name="T1" fmla="*/ 0 h 12198"/>
              <a:gd name="T2" fmla="*/ 2147483647 w 14092"/>
              <a:gd name="T3" fmla="*/ 2147483647 h 12198"/>
              <a:gd name="T4" fmla="*/ 2147483647 w 14092"/>
              <a:gd name="T5" fmla="*/ 2147483647 h 12198"/>
              <a:gd name="T6" fmla="*/ 2147483647 w 14092"/>
              <a:gd name="T7" fmla="*/ 2147483647 h 12198"/>
              <a:gd name="T8" fmla="*/ 2147483647 w 14092"/>
              <a:gd name="T9" fmla="*/ 2147483647 h 12198"/>
              <a:gd name="T10" fmla="*/ 2147483647 w 14092"/>
              <a:gd name="T11" fmla="*/ 2147483647 h 12198"/>
              <a:gd name="T12" fmla="*/ 2147483647 w 14092"/>
              <a:gd name="T13" fmla="*/ 2147483647 h 12198"/>
              <a:gd name="T14" fmla="*/ 2147483647 w 14092"/>
              <a:gd name="T15" fmla="*/ 2147483647 h 12198"/>
              <a:gd name="T16" fmla="*/ 2147483647 w 14092"/>
              <a:gd name="T17" fmla="*/ 2147483647 h 12198"/>
              <a:gd name="T18" fmla="*/ 2147483647 w 14092"/>
              <a:gd name="T19" fmla="*/ 2147483647 h 12198"/>
              <a:gd name="T20" fmla="*/ 2147483647 w 14092"/>
              <a:gd name="T21" fmla="*/ 2147483647 h 12198"/>
              <a:gd name="T22" fmla="*/ 2147483647 w 14092"/>
              <a:gd name="T23" fmla="*/ 2147483647 h 12198"/>
              <a:gd name="T24" fmla="*/ 2147483647 w 14092"/>
              <a:gd name="T25" fmla="*/ 2147483647 h 12198"/>
              <a:gd name="T26" fmla="*/ 2147483647 w 14092"/>
              <a:gd name="T27" fmla="*/ 2147483647 h 12198"/>
              <a:gd name="T28" fmla="*/ 2147483647 w 14092"/>
              <a:gd name="T29" fmla="*/ 2147483647 h 121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092" h="12198">
                <a:moveTo>
                  <a:pt x="0" y="0"/>
                </a:moveTo>
                <a:cubicBezTo>
                  <a:pt x="587" y="173"/>
                  <a:pt x="426" y="93"/>
                  <a:pt x="1013" y="330"/>
                </a:cubicBezTo>
                <a:cubicBezTo>
                  <a:pt x="1559" y="761"/>
                  <a:pt x="1418" y="476"/>
                  <a:pt x="1869" y="1033"/>
                </a:cubicBezTo>
                <a:cubicBezTo>
                  <a:pt x="1871" y="1023"/>
                  <a:pt x="2487" y="1647"/>
                  <a:pt x="2489" y="1637"/>
                </a:cubicBezTo>
                <a:cubicBezTo>
                  <a:pt x="2808" y="2023"/>
                  <a:pt x="2840" y="2115"/>
                  <a:pt x="3159" y="2501"/>
                </a:cubicBezTo>
                <a:lnTo>
                  <a:pt x="3798" y="3458"/>
                </a:lnTo>
                <a:lnTo>
                  <a:pt x="5489" y="5787"/>
                </a:lnTo>
                <a:cubicBezTo>
                  <a:pt x="5868" y="6298"/>
                  <a:pt x="6473" y="7089"/>
                  <a:pt x="6836" y="7518"/>
                </a:cubicBezTo>
                <a:cubicBezTo>
                  <a:pt x="7199" y="7947"/>
                  <a:pt x="8161" y="8921"/>
                  <a:pt x="8356" y="9118"/>
                </a:cubicBezTo>
                <a:cubicBezTo>
                  <a:pt x="8551" y="9315"/>
                  <a:pt x="9367" y="9914"/>
                  <a:pt x="10037" y="10259"/>
                </a:cubicBezTo>
                <a:cubicBezTo>
                  <a:pt x="10707" y="10604"/>
                  <a:pt x="11495" y="10722"/>
                  <a:pt x="12432" y="11102"/>
                </a:cubicBezTo>
                <a:cubicBezTo>
                  <a:pt x="13337" y="11212"/>
                  <a:pt x="12910" y="11084"/>
                  <a:pt x="14068" y="11340"/>
                </a:cubicBezTo>
                <a:cubicBezTo>
                  <a:pt x="14080" y="12192"/>
                  <a:pt x="14061" y="10566"/>
                  <a:pt x="14092" y="12198"/>
                </a:cubicBezTo>
                <a:lnTo>
                  <a:pt x="58" y="12192"/>
                </a:lnTo>
                <a:cubicBezTo>
                  <a:pt x="58" y="8741"/>
                  <a:pt x="31" y="5671"/>
                  <a:pt x="31" y="2219"/>
                </a:cubicBezTo>
              </a:path>
            </a:pathLst>
          </a:custGeom>
          <a:solidFill>
            <a:srgbClr val="F7F7A7"/>
          </a:solidFill>
          <a:ln w="9525">
            <a:noFill/>
            <a:round/>
            <a:headEnd/>
            <a:tailEnd/>
          </a:ln>
        </p:spPr>
        <p:txBody>
          <a:bodyPr/>
          <a:lstStyle/>
          <a:p>
            <a:endParaRPr lang="en-US"/>
          </a:p>
        </p:txBody>
      </p:sp>
      <p:sp>
        <p:nvSpPr>
          <p:cNvPr id="32772" name="Freeform 8"/>
          <p:cNvSpPr>
            <a:spLocks/>
          </p:cNvSpPr>
          <p:nvPr/>
        </p:nvSpPr>
        <p:spPr bwMode="auto">
          <a:xfrm flipH="1">
            <a:off x="1318685" y="3265489"/>
            <a:ext cx="1661583" cy="1381125"/>
          </a:xfrm>
          <a:custGeom>
            <a:avLst/>
            <a:gdLst>
              <a:gd name="T0" fmla="*/ 0 w 10031"/>
              <a:gd name="T1" fmla="*/ 0 h 12219"/>
              <a:gd name="T2" fmla="*/ 2147483647 w 10031"/>
              <a:gd name="T3" fmla="*/ 2147483647 h 12219"/>
              <a:gd name="T4" fmla="*/ 2147483647 w 10031"/>
              <a:gd name="T5" fmla="*/ 2147483647 h 12219"/>
              <a:gd name="T6" fmla="*/ 2147483647 w 10031"/>
              <a:gd name="T7" fmla="*/ 2147483647 h 12219"/>
              <a:gd name="T8" fmla="*/ 2147483647 w 10031"/>
              <a:gd name="T9" fmla="*/ 2147483647 h 12219"/>
              <a:gd name="T10" fmla="*/ 2147483647 w 10031"/>
              <a:gd name="T11" fmla="*/ 2147483647 h 12219"/>
              <a:gd name="T12" fmla="*/ 2147483647 w 10031"/>
              <a:gd name="T13" fmla="*/ 2147483647 h 12219"/>
              <a:gd name="T14" fmla="*/ 2147483647 w 10031"/>
              <a:gd name="T15" fmla="*/ 2147483647 h 12219"/>
              <a:gd name="T16" fmla="*/ 2147483647 w 10031"/>
              <a:gd name="T17" fmla="*/ 2147483647 h 12219"/>
              <a:gd name="T18" fmla="*/ 2147483647 w 10031"/>
              <a:gd name="T19" fmla="*/ 2147483647 h 12219"/>
              <a:gd name="T20" fmla="*/ 2147483647 w 10031"/>
              <a:gd name="T21" fmla="*/ 2147483647 h 12219"/>
              <a:gd name="T22" fmla="*/ 2147483647 w 10031"/>
              <a:gd name="T23" fmla="*/ 2147483647 h 12219"/>
              <a:gd name="T24" fmla="*/ 2147483647 w 10031"/>
              <a:gd name="T25" fmla="*/ 2147483647 h 122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31" h="12219">
                <a:moveTo>
                  <a:pt x="0" y="0"/>
                </a:moveTo>
                <a:cubicBezTo>
                  <a:pt x="587" y="173"/>
                  <a:pt x="694" y="156"/>
                  <a:pt x="1262" y="456"/>
                </a:cubicBezTo>
                <a:cubicBezTo>
                  <a:pt x="1751" y="929"/>
                  <a:pt x="1590" y="560"/>
                  <a:pt x="2041" y="1117"/>
                </a:cubicBezTo>
                <a:cubicBezTo>
                  <a:pt x="2043" y="1107"/>
                  <a:pt x="2487" y="1647"/>
                  <a:pt x="2489" y="1637"/>
                </a:cubicBezTo>
                <a:cubicBezTo>
                  <a:pt x="2808" y="2023"/>
                  <a:pt x="2840" y="2115"/>
                  <a:pt x="3159" y="2501"/>
                </a:cubicBezTo>
                <a:lnTo>
                  <a:pt x="4009" y="3521"/>
                </a:lnTo>
                <a:lnTo>
                  <a:pt x="6255" y="6588"/>
                </a:lnTo>
                <a:cubicBezTo>
                  <a:pt x="6634" y="7099"/>
                  <a:pt x="6914" y="7447"/>
                  <a:pt x="7277" y="7876"/>
                </a:cubicBezTo>
                <a:cubicBezTo>
                  <a:pt x="7640" y="8305"/>
                  <a:pt x="7789" y="8429"/>
                  <a:pt x="8413" y="9034"/>
                </a:cubicBezTo>
                <a:cubicBezTo>
                  <a:pt x="8868" y="9293"/>
                  <a:pt x="10009" y="10166"/>
                  <a:pt x="10026" y="10223"/>
                </a:cubicBezTo>
                <a:cubicBezTo>
                  <a:pt x="10019" y="11855"/>
                  <a:pt x="10000" y="10587"/>
                  <a:pt x="10031" y="12219"/>
                </a:cubicBezTo>
                <a:lnTo>
                  <a:pt x="58" y="12192"/>
                </a:lnTo>
                <a:cubicBezTo>
                  <a:pt x="58" y="8741"/>
                  <a:pt x="31" y="5671"/>
                  <a:pt x="31" y="2219"/>
                </a:cubicBezTo>
              </a:path>
            </a:pathLst>
          </a:custGeom>
          <a:solidFill>
            <a:srgbClr val="F7F7A7"/>
          </a:solidFill>
          <a:ln w="9525">
            <a:noFill/>
            <a:round/>
            <a:headEnd/>
            <a:tailEnd/>
          </a:ln>
        </p:spPr>
        <p:txBody>
          <a:bodyPr/>
          <a:lstStyle/>
          <a:p>
            <a:endParaRPr lang="en-US"/>
          </a:p>
        </p:txBody>
      </p:sp>
      <p:sp>
        <p:nvSpPr>
          <p:cNvPr id="32773" name="Freeform 8"/>
          <p:cNvSpPr>
            <a:spLocks/>
          </p:cNvSpPr>
          <p:nvPr/>
        </p:nvSpPr>
        <p:spPr bwMode="auto">
          <a:xfrm>
            <a:off x="2973917" y="3270251"/>
            <a:ext cx="1701800" cy="1376363"/>
          </a:xfrm>
          <a:custGeom>
            <a:avLst/>
            <a:gdLst>
              <a:gd name="T0" fmla="*/ 2147483647 w 10690"/>
              <a:gd name="T1" fmla="*/ 0 h 12178"/>
              <a:gd name="T2" fmla="*/ 2147483647 w 10690"/>
              <a:gd name="T3" fmla="*/ 2147483647 h 12178"/>
              <a:gd name="T4" fmla="*/ 2147483647 w 10690"/>
              <a:gd name="T5" fmla="*/ 2147483647 h 12178"/>
              <a:gd name="T6" fmla="*/ 2147483647 w 10690"/>
              <a:gd name="T7" fmla="*/ 2147483647 h 12178"/>
              <a:gd name="T8" fmla="*/ 2147483647 w 10690"/>
              <a:gd name="T9" fmla="*/ 2147483647 h 12178"/>
              <a:gd name="T10" fmla="*/ 2147483647 w 10690"/>
              <a:gd name="T11" fmla="*/ 2147483647 h 12178"/>
              <a:gd name="T12" fmla="*/ 2147483647 w 10690"/>
              <a:gd name="T13" fmla="*/ 2147483647 h 12178"/>
              <a:gd name="T14" fmla="*/ 2147483647 w 10690"/>
              <a:gd name="T15" fmla="*/ 2147483647 h 12178"/>
              <a:gd name="T16" fmla="*/ 2147483647 w 10690"/>
              <a:gd name="T17" fmla="*/ 2147483647 h 12178"/>
              <a:gd name="T18" fmla="*/ 2147483647 w 10690"/>
              <a:gd name="T19" fmla="*/ 2147483647 h 12178"/>
              <a:gd name="T20" fmla="*/ 2147483647 w 10690"/>
              <a:gd name="T21" fmla="*/ 2147483647 h 12178"/>
              <a:gd name="T22" fmla="*/ 0 w 10690"/>
              <a:gd name="T23" fmla="*/ 2147483647 h 12178"/>
              <a:gd name="T24" fmla="*/ 2147483647 w 10690"/>
              <a:gd name="T25" fmla="*/ 2147483647 h 121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690" h="12178">
                <a:moveTo>
                  <a:pt x="54" y="0"/>
                </a:moveTo>
                <a:cubicBezTo>
                  <a:pt x="641" y="25"/>
                  <a:pt x="696" y="136"/>
                  <a:pt x="1264" y="436"/>
                </a:cubicBezTo>
                <a:cubicBezTo>
                  <a:pt x="1753" y="909"/>
                  <a:pt x="1592" y="540"/>
                  <a:pt x="2043" y="1097"/>
                </a:cubicBezTo>
                <a:cubicBezTo>
                  <a:pt x="2045" y="1087"/>
                  <a:pt x="2668" y="1711"/>
                  <a:pt x="2670" y="1701"/>
                </a:cubicBezTo>
                <a:lnTo>
                  <a:pt x="3420" y="2607"/>
                </a:lnTo>
                <a:lnTo>
                  <a:pt x="5027" y="4597"/>
                </a:lnTo>
                <a:lnTo>
                  <a:pt x="6535" y="6442"/>
                </a:lnTo>
                <a:cubicBezTo>
                  <a:pt x="6914" y="6953"/>
                  <a:pt x="7394" y="7490"/>
                  <a:pt x="7757" y="7919"/>
                </a:cubicBezTo>
                <a:cubicBezTo>
                  <a:pt x="8120" y="8348"/>
                  <a:pt x="8329" y="8388"/>
                  <a:pt x="8953" y="8993"/>
                </a:cubicBezTo>
                <a:cubicBezTo>
                  <a:pt x="9408" y="9252"/>
                  <a:pt x="10649" y="10167"/>
                  <a:pt x="10666" y="10224"/>
                </a:cubicBezTo>
                <a:cubicBezTo>
                  <a:pt x="10659" y="11856"/>
                  <a:pt x="10659" y="10546"/>
                  <a:pt x="10690" y="12178"/>
                </a:cubicBezTo>
                <a:lnTo>
                  <a:pt x="0" y="12172"/>
                </a:lnTo>
                <a:cubicBezTo>
                  <a:pt x="0" y="8721"/>
                  <a:pt x="33" y="5651"/>
                  <a:pt x="33" y="2199"/>
                </a:cubicBezTo>
              </a:path>
            </a:pathLst>
          </a:custGeom>
          <a:solidFill>
            <a:srgbClr val="F7F7A7"/>
          </a:solidFill>
          <a:ln w="9525">
            <a:noFill/>
            <a:round/>
            <a:headEnd/>
            <a:tailEnd/>
          </a:ln>
        </p:spPr>
        <p:txBody>
          <a:bodyPr/>
          <a:lstStyle/>
          <a:p>
            <a:endParaRPr lang="en-US"/>
          </a:p>
        </p:txBody>
      </p:sp>
      <p:sp>
        <p:nvSpPr>
          <p:cNvPr id="32774" name="Title 1"/>
          <p:cNvSpPr>
            <a:spLocks noGrp="1"/>
          </p:cNvSpPr>
          <p:nvPr>
            <p:ph type="title"/>
          </p:nvPr>
        </p:nvSpPr>
        <p:spPr>
          <a:xfrm>
            <a:off x="838200" y="76200"/>
            <a:ext cx="10515600" cy="914400"/>
          </a:xfrm>
        </p:spPr>
        <p:txBody>
          <a:bodyPr/>
          <a:lstStyle/>
          <a:p>
            <a:r>
              <a:rPr lang="en-US" smtClean="0"/>
              <a:t>Revisiting the Empirical Rule</a:t>
            </a:r>
          </a:p>
        </p:txBody>
      </p:sp>
      <p:sp>
        <p:nvSpPr>
          <p:cNvPr id="31751" name="Content Placeholder 2"/>
          <p:cNvSpPr>
            <a:spLocks noGrp="1"/>
          </p:cNvSpPr>
          <p:nvPr>
            <p:ph idx="1"/>
          </p:nvPr>
        </p:nvSpPr>
        <p:spPr>
          <a:xfrm>
            <a:off x="225778" y="1423458"/>
            <a:ext cx="5960533" cy="1066800"/>
          </a:xfrm>
        </p:spPr>
        <p:txBody>
          <a:bodyPr>
            <a:normAutofit/>
          </a:bodyPr>
          <a:lstStyle/>
          <a:p>
            <a:pPr>
              <a:spcBef>
                <a:spcPct val="50000"/>
              </a:spcBef>
              <a:buFontTx/>
              <a:buNone/>
              <a:defRPr/>
            </a:pPr>
            <a:r>
              <a:rPr lang="el-GR" sz="2200" i="1" dirty="0" smtClean="0">
                <a:solidFill>
                  <a:srgbClr val="00B400"/>
                </a:solidFill>
              </a:rPr>
              <a:t>μ</a:t>
            </a:r>
            <a:r>
              <a:rPr lang="en-US" sz="2200" dirty="0" smtClean="0">
                <a:solidFill>
                  <a:srgbClr val="00B400"/>
                </a:solidFill>
              </a:rPr>
              <a:t> ± 2</a:t>
            </a:r>
            <a:r>
              <a:rPr lang="el-GR" sz="2200" i="1" dirty="0" smtClean="0">
                <a:solidFill>
                  <a:srgbClr val="00B400"/>
                </a:solidFill>
              </a:rPr>
              <a:t>σ</a:t>
            </a:r>
            <a:r>
              <a:rPr lang="en-US" sz="2200" dirty="0" smtClean="0">
                <a:solidFill>
                  <a:srgbClr val="00B400"/>
                </a:solidFill>
              </a:rPr>
              <a:t> </a:t>
            </a:r>
            <a:r>
              <a:rPr lang="en-US" sz="2200" dirty="0" smtClean="0"/>
              <a:t>covers about </a:t>
            </a:r>
            <a:r>
              <a:rPr lang="en-US" sz="2200" dirty="0" smtClean="0">
                <a:solidFill>
                  <a:srgbClr val="00B400"/>
                </a:solidFill>
              </a:rPr>
              <a:t>95% </a:t>
            </a:r>
            <a:r>
              <a:rPr lang="en-US" sz="2200" dirty="0" smtClean="0"/>
              <a:t>of the data values</a:t>
            </a:r>
          </a:p>
        </p:txBody>
      </p:sp>
      <p:sp>
        <p:nvSpPr>
          <p:cNvPr id="32776" name="Freeform 4"/>
          <p:cNvSpPr>
            <a:spLocks/>
          </p:cNvSpPr>
          <p:nvPr/>
        </p:nvSpPr>
        <p:spPr bwMode="auto">
          <a:xfrm>
            <a:off x="2946401" y="3276601"/>
            <a:ext cx="2580217" cy="1279525"/>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2777" name="Freeform 5"/>
          <p:cNvSpPr>
            <a:spLocks/>
          </p:cNvSpPr>
          <p:nvPr/>
        </p:nvSpPr>
        <p:spPr bwMode="auto">
          <a:xfrm>
            <a:off x="508000" y="3276601"/>
            <a:ext cx="2480733" cy="1279525"/>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6874" name="Line 6"/>
          <p:cNvSpPr>
            <a:spLocks noChangeShapeType="1"/>
          </p:cNvSpPr>
          <p:nvPr/>
        </p:nvSpPr>
        <p:spPr bwMode="auto">
          <a:xfrm>
            <a:off x="2946400" y="3276601"/>
            <a:ext cx="2117" cy="1279525"/>
          </a:xfrm>
          <a:prstGeom prst="line">
            <a:avLst/>
          </a:prstGeom>
          <a:noFill/>
          <a:ln w="12700">
            <a:solidFill>
              <a:schemeClr val="bg1">
                <a:lumMod val="6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panose="020B0604020202020204" pitchFamily="34" charset="0"/>
              <a:cs typeface="Arial" panose="020B0604020202020204" pitchFamily="34" charset="0"/>
            </a:endParaRPr>
          </a:p>
        </p:txBody>
      </p:sp>
      <p:sp>
        <p:nvSpPr>
          <p:cNvPr id="32779" name="Rectangle 7"/>
          <p:cNvSpPr>
            <a:spLocks noChangeArrowheads="1"/>
          </p:cNvSpPr>
          <p:nvPr/>
        </p:nvSpPr>
        <p:spPr bwMode="auto">
          <a:xfrm>
            <a:off x="5486400" y="4572001"/>
            <a:ext cx="298158" cy="366767"/>
          </a:xfrm>
          <a:prstGeom prst="rect">
            <a:avLst/>
          </a:prstGeom>
          <a:noFill/>
          <a:ln w="12700">
            <a:noFill/>
            <a:miter lim="800000"/>
            <a:headEnd/>
            <a:tailEnd/>
          </a:ln>
          <a:effectLst/>
        </p:spPr>
        <p:txBody>
          <a:bodyPr wrap="none" lIns="90487" tIns="44450" rIns="90487" bIns="44450">
            <a:spAutoFit/>
          </a:bodyPr>
          <a:lstStyle/>
          <a:p>
            <a:r>
              <a:rPr lang="en-US" i="1"/>
              <a:t>x</a:t>
            </a:r>
          </a:p>
        </p:txBody>
      </p:sp>
      <p:sp>
        <p:nvSpPr>
          <p:cNvPr id="32780" name="Rectangle 8"/>
          <p:cNvSpPr>
            <a:spLocks noChangeArrowheads="1"/>
          </p:cNvSpPr>
          <p:nvPr/>
        </p:nvSpPr>
        <p:spPr bwMode="auto">
          <a:xfrm>
            <a:off x="2743200" y="4572001"/>
            <a:ext cx="5080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l-GR" i="1"/>
              <a:t>μ</a:t>
            </a:r>
          </a:p>
        </p:txBody>
      </p:sp>
      <p:sp>
        <p:nvSpPr>
          <p:cNvPr id="32781" name="Line 10"/>
          <p:cNvSpPr>
            <a:spLocks noChangeShapeType="1"/>
          </p:cNvSpPr>
          <p:nvPr/>
        </p:nvSpPr>
        <p:spPr bwMode="auto">
          <a:xfrm>
            <a:off x="1320800" y="4267200"/>
            <a:ext cx="0" cy="990600"/>
          </a:xfrm>
          <a:prstGeom prst="line">
            <a:avLst/>
          </a:prstGeom>
          <a:noFill/>
          <a:ln w="25400">
            <a:solidFill>
              <a:schemeClr val="tx1"/>
            </a:solidFill>
            <a:prstDash val="sysDot"/>
            <a:round/>
            <a:headEnd/>
            <a:tailEnd/>
          </a:ln>
          <a:effectLst/>
        </p:spPr>
        <p:txBody>
          <a:bodyPr wrap="none" anchor="ctr"/>
          <a:lstStyle/>
          <a:p>
            <a:endParaRPr lang="en-US"/>
          </a:p>
        </p:txBody>
      </p:sp>
      <p:sp>
        <p:nvSpPr>
          <p:cNvPr id="32782" name="Line 11"/>
          <p:cNvSpPr>
            <a:spLocks noChangeShapeType="1"/>
          </p:cNvSpPr>
          <p:nvPr/>
        </p:nvSpPr>
        <p:spPr bwMode="auto">
          <a:xfrm>
            <a:off x="2946400" y="4495800"/>
            <a:ext cx="1727200" cy="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32783" name="Line 13"/>
          <p:cNvSpPr>
            <a:spLocks noChangeShapeType="1"/>
          </p:cNvSpPr>
          <p:nvPr/>
        </p:nvSpPr>
        <p:spPr bwMode="auto">
          <a:xfrm>
            <a:off x="1320800" y="4495800"/>
            <a:ext cx="1625600" cy="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32784" name="Line 14"/>
          <p:cNvSpPr>
            <a:spLocks noChangeShapeType="1"/>
          </p:cNvSpPr>
          <p:nvPr/>
        </p:nvSpPr>
        <p:spPr bwMode="auto">
          <a:xfrm>
            <a:off x="4673600" y="4267200"/>
            <a:ext cx="0" cy="990600"/>
          </a:xfrm>
          <a:prstGeom prst="line">
            <a:avLst/>
          </a:prstGeom>
          <a:noFill/>
          <a:ln w="25400">
            <a:solidFill>
              <a:schemeClr val="tx1"/>
            </a:solidFill>
            <a:prstDash val="sysDot"/>
            <a:round/>
            <a:headEnd/>
            <a:tailEnd/>
          </a:ln>
          <a:effectLst/>
        </p:spPr>
        <p:txBody>
          <a:bodyPr wrap="none" anchor="ctr"/>
          <a:lstStyle/>
          <a:p>
            <a:endParaRPr lang="en-US"/>
          </a:p>
        </p:txBody>
      </p:sp>
      <p:sp>
        <p:nvSpPr>
          <p:cNvPr id="32785" name="Line 15"/>
          <p:cNvSpPr>
            <a:spLocks noChangeShapeType="1"/>
          </p:cNvSpPr>
          <p:nvPr/>
        </p:nvSpPr>
        <p:spPr bwMode="auto">
          <a:xfrm>
            <a:off x="304800" y="4648200"/>
            <a:ext cx="5401733" cy="1588"/>
          </a:xfrm>
          <a:prstGeom prst="line">
            <a:avLst/>
          </a:prstGeom>
          <a:noFill/>
          <a:ln w="19050">
            <a:solidFill>
              <a:schemeClr val="tx1"/>
            </a:solidFill>
            <a:round/>
            <a:headEnd/>
            <a:tailEnd/>
          </a:ln>
          <a:effectLst/>
        </p:spPr>
        <p:txBody>
          <a:bodyPr wrap="none" anchor="ctr"/>
          <a:lstStyle/>
          <a:p>
            <a:endParaRPr lang="en-US"/>
          </a:p>
        </p:txBody>
      </p:sp>
      <p:sp>
        <p:nvSpPr>
          <p:cNvPr id="32786" name="Rectangle 20"/>
          <p:cNvSpPr>
            <a:spLocks noChangeArrowheads="1"/>
          </p:cNvSpPr>
          <p:nvPr/>
        </p:nvSpPr>
        <p:spPr bwMode="auto">
          <a:xfrm>
            <a:off x="1813985" y="4119563"/>
            <a:ext cx="466794" cy="400110"/>
          </a:xfrm>
          <a:prstGeom prst="rect">
            <a:avLst/>
          </a:prstGeom>
          <a:noFill/>
          <a:ln w="19050" algn="ctr">
            <a:noFill/>
            <a:miter lim="800000"/>
            <a:headEnd/>
            <a:tailEnd/>
          </a:ln>
          <a:effectLst/>
        </p:spPr>
        <p:txBody>
          <a:bodyPr wrap="none">
            <a:spAutoFit/>
          </a:bodyPr>
          <a:lstStyle/>
          <a:p>
            <a:pPr eaLnBrk="1" hangingPunct="1"/>
            <a:r>
              <a:rPr lang="en-US" sz="2000">
                <a:solidFill>
                  <a:srgbClr val="00B400"/>
                </a:solidFill>
              </a:rPr>
              <a:t>2</a:t>
            </a:r>
            <a:r>
              <a:rPr lang="el-GR" sz="2000" i="1">
                <a:solidFill>
                  <a:srgbClr val="00B400"/>
                </a:solidFill>
              </a:rPr>
              <a:t>σ</a:t>
            </a:r>
          </a:p>
        </p:txBody>
      </p:sp>
      <p:sp>
        <p:nvSpPr>
          <p:cNvPr id="32787" name="Rectangle 21"/>
          <p:cNvSpPr>
            <a:spLocks noChangeArrowheads="1"/>
          </p:cNvSpPr>
          <p:nvPr/>
        </p:nvSpPr>
        <p:spPr bwMode="auto">
          <a:xfrm>
            <a:off x="3337985" y="4119563"/>
            <a:ext cx="466794" cy="400110"/>
          </a:xfrm>
          <a:prstGeom prst="rect">
            <a:avLst/>
          </a:prstGeom>
          <a:noFill/>
          <a:ln w="19050" algn="ctr">
            <a:noFill/>
            <a:miter lim="800000"/>
            <a:headEnd/>
            <a:tailEnd/>
          </a:ln>
          <a:effectLst/>
        </p:spPr>
        <p:txBody>
          <a:bodyPr wrap="none">
            <a:spAutoFit/>
          </a:bodyPr>
          <a:lstStyle/>
          <a:p>
            <a:pPr eaLnBrk="1" hangingPunct="1"/>
            <a:r>
              <a:rPr lang="en-US" sz="2000">
                <a:solidFill>
                  <a:srgbClr val="00B400"/>
                </a:solidFill>
              </a:rPr>
              <a:t>2</a:t>
            </a:r>
            <a:r>
              <a:rPr lang="el-GR" sz="2000" i="1">
                <a:solidFill>
                  <a:srgbClr val="00B400"/>
                </a:solidFill>
              </a:rPr>
              <a:t>σ</a:t>
            </a:r>
          </a:p>
        </p:txBody>
      </p:sp>
      <p:sp>
        <p:nvSpPr>
          <p:cNvPr id="32788" name="Freeform 24"/>
          <p:cNvSpPr>
            <a:spLocks/>
          </p:cNvSpPr>
          <p:nvPr/>
        </p:nvSpPr>
        <p:spPr bwMode="auto">
          <a:xfrm>
            <a:off x="8839201" y="3276601"/>
            <a:ext cx="2580217" cy="1279525"/>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2789" name="Freeform 25"/>
          <p:cNvSpPr>
            <a:spLocks/>
          </p:cNvSpPr>
          <p:nvPr/>
        </p:nvSpPr>
        <p:spPr bwMode="auto">
          <a:xfrm>
            <a:off x="6400800" y="3276601"/>
            <a:ext cx="2480733" cy="1279525"/>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6886" name="Line 26"/>
          <p:cNvSpPr>
            <a:spLocks noChangeShapeType="1"/>
          </p:cNvSpPr>
          <p:nvPr/>
        </p:nvSpPr>
        <p:spPr bwMode="auto">
          <a:xfrm>
            <a:off x="8839200" y="3276601"/>
            <a:ext cx="2117" cy="1279525"/>
          </a:xfrm>
          <a:prstGeom prst="line">
            <a:avLst/>
          </a:prstGeom>
          <a:noFill/>
          <a:ln w="12700">
            <a:solidFill>
              <a:schemeClr val="bg1">
                <a:lumMod val="75000"/>
              </a:schemeClr>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panose="020B0604020202020204" pitchFamily="34" charset="0"/>
              <a:cs typeface="Arial" panose="020B0604020202020204" pitchFamily="34" charset="0"/>
            </a:endParaRPr>
          </a:p>
        </p:txBody>
      </p:sp>
      <p:sp>
        <p:nvSpPr>
          <p:cNvPr id="32791" name="Rectangle 27"/>
          <p:cNvSpPr>
            <a:spLocks noChangeArrowheads="1"/>
          </p:cNvSpPr>
          <p:nvPr/>
        </p:nvSpPr>
        <p:spPr bwMode="auto">
          <a:xfrm>
            <a:off x="11379200" y="4572001"/>
            <a:ext cx="298158" cy="366767"/>
          </a:xfrm>
          <a:prstGeom prst="rect">
            <a:avLst/>
          </a:prstGeom>
          <a:noFill/>
          <a:ln w="12700">
            <a:noFill/>
            <a:miter lim="800000"/>
            <a:headEnd/>
            <a:tailEnd/>
          </a:ln>
          <a:effectLst/>
        </p:spPr>
        <p:txBody>
          <a:bodyPr wrap="none" lIns="90487" tIns="44450" rIns="90487" bIns="44450">
            <a:spAutoFit/>
          </a:bodyPr>
          <a:lstStyle/>
          <a:p>
            <a:r>
              <a:rPr lang="en-US" i="1"/>
              <a:t>x</a:t>
            </a:r>
          </a:p>
        </p:txBody>
      </p:sp>
      <p:sp>
        <p:nvSpPr>
          <p:cNvPr id="32792" name="Rectangle 28"/>
          <p:cNvSpPr>
            <a:spLocks noChangeArrowheads="1"/>
          </p:cNvSpPr>
          <p:nvPr/>
        </p:nvSpPr>
        <p:spPr bwMode="auto">
          <a:xfrm>
            <a:off x="8636000" y="4572001"/>
            <a:ext cx="5080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l-GR" i="1"/>
              <a:t>μ</a:t>
            </a:r>
          </a:p>
        </p:txBody>
      </p:sp>
      <p:sp>
        <p:nvSpPr>
          <p:cNvPr id="32793" name="Line 29"/>
          <p:cNvSpPr>
            <a:spLocks noChangeShapeType="1"/>
          </p:cNvSpPr>
          <p:nvPr/>
        </p:nvSpPr>
        <p:spPr bwMode="auto">
          <a:xfrm>
            <a:off x="6197600" y="4648200"/>
            <a:ext cx="5401733" cy="1588"/>
          </a:xfrm>
          <a:prstGeom prst="line">
            <a:avLst/>
          </a:prstGeom>
          <a:noFill/>
          <a:ln w="19050">
            <a:solidFill>
              <a:schemeClr val="tx1"/>
            </a:solidFill>
            <a:round/>
            <a:headEnd/>
            <a:tailEnd/>
          </a:ln>
          <a:effectLst/>
        </p:spPr>
        <p:txBody>
          <a:bodyPr wrap="none" anchor="ctr"/>
          <a:lstStyle/>
          <a:p>
            <a:endParaRPr lang="en-US"/>
          </a:p>
        </p:txBody>
      </p:sp>
      <p:sp>
        <p:nvSpPr>
          <p:cNvPr id="32794" name="Line 35"/>
          <p:cNvSpPr>
            <a:spLocks noChangeShapeType="1"/>
          </p:cNvSpPr>
          <p:nvPr/>
        </p:nvSpPr>
        <p:spPr bwMode="auto">
          <a:xfrm>
            <a:off x="6502400" y="4343400"/>
            <a:ext cx="0" cy="914400"/>
          </a:xfrm>
          <a:prstGeom prst="line">
            <a:avLst/>
          </a:prstGeom>
          <a:noFill/>
          <a:ln w="25400">
            <a:solidFill>
              <a:schemeClr val="tx1"/>
            </a:solidFill>
            <a:prstDash val="sysDot"/>
            <a:round/>
            <a:headEnd/>
            <a:tailEnd/>
          </a:ln>
          <a:effectLst/>
        </p:spPr>
        <p:txBody>
          <a:bodyPr wrap="none" anchor="ctr"/>
          <a:lstStyle/>
          <a:p>
            <a:endParaRPr lang="en-US"/>
          </a:p>
        </p:txBody>
      </p:sp>
      <p:sp>
        <p:nvSpPr>
          <p:cNvPr id="32795" name="Line 36"/>
          <p:cNvSpPr>
            <a:spLocks noChangeShapeType="1"/>
          </p:cNvSpPr>
          <p:nvPr/>
        </p:nvSpPr>
        <p:spPr bwMode="auto">
          <a:xfrm>
            <a:off x="11379200" y="4343400"/>
            <a:ext cx="0" cy="914400"/>
          </a:xfrm>
          <a:prstGeom prst="line">
            <a:avLst/>
          </a:prstGeom>
          <a:noFill/>
          <a:ln w="25400">
            <a:solidFill>
              <a:schemeClr val="tx1"/>
            </a:solidFill>
            <a:prstDash val="sysDot"/>
            <a:round/>
            <a:headEnd/>
            <a:tailEnd/>
          </a:ln>
          <a:effectLst/>
        </p:spPr>
        <p:txBody>
          <a:bodyPr wrap="none" anchor="ctr"/>
          <a:lstStyle/>
          <a:p>
            <a:endParaRPr lang="en-US"/>
          </a:p>
        </p:txBody>
      </p:sp>
      <p:sp>
        <p:nvSpPr>
          <p:cNvPr id="32796" name="Line 37"/>
          <p:cNvSpPr>
            <a:spLocks noChangeShapeType="1"/>
          </p:cNvSpPr>
          <p:nvPr/>
        </p:nvSpPr>
        <p:spPr bwMode="auto">
          <a:xfrm>
            <a:off x="8839200" y="4419600"/>
            <a:ext cx="2540000" cy="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32797" name="Line 38"/>
          <p:cNvSpPr>
            <a:spLocks noChangeShapeType="1"/>
          </p:cNvSpPr>
          <p:nvPr/>
        </p:nvSpPr>
        <p:spPr bwMode="auto">
          <a:xfrm>
            <a:off x="6502400" y="4419600"/>
            <a:ext cx="2336800" cy="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32798" name="Rectangle 39"/>
          <p:cNvSpPr>
            <a:spLocks noChangeArrowheads="1"/>
          </p:cNvSpPr>
          <p:nvPr/>
        </p:nvSpPr>
        <p:spPr bwMode="auto">
          <a:xfrm>
            <a:off x="7808385" y="4043363"/>
            <a:ext cx="466794" cy="400110"/>
          </a:xfrm>
          <a:prstGeom prst="rect">
            <a:avLst/>
          </a:prstGeom>
          <a:noFill/>
          <a:ln w="19050" algn="ctr">
            <a:noFill/>
            <a:miter lim="800000"/>
            <a:headEnd/>
            <a:tailEnd/>
          </a:ln>
          <a:effectLst/>
        </p:spPr>
        <p:txBody>
          <a:bodyPr wrap="none">
            <a:spAutoFit/>
          </a:bodyPr>
          <a:lstStyle/>
          <a:p>
            <a:pPr eaLnBrk="1" hangingPunct="1"/>
            <a:r>
              <a:rPr lang="en-US" sz="2000">
                <a:solidFill>
                  <a:srgbClr val="FF0000"/>
                </a:solidFill>
              </a:rPr>
              <a:t>3</a:t>
            </a:r>
            <a:r>
              <a:rPr lang="el-GR" sz="2000" i="1">
                <a:solidFill>
                  <a:srgbClr val="FF0000"/>
                </a:solidFill>
              </a:rPr>
              <a:t>σ</a:t>
            </a:r>
          </a:p>
        </p:txBody>
      </p:sp>
      <p:sp>
        <p:nvSpPr>
          <p:cNvPr id="32799" name="Rectangle 40"/>
          <p:cNvSpPr>
            <a:spLocks noChangeArrowheads="1"/>
          </p:cNvSpPr>
          <p:nvPr/>
        </p:nvSpPr>
        <p:spPr bwMode="auto">
          <a:xfrm>
            <a:off x="9230785" y="4043363"/>
            <a:ext cx="466794" cy="400110"/>
          </a:xfrm>
          <a:prstGeom prst="rect">
            <a:avLst/>
          </a:prstGeom>
          <a:noFill/>
          <a:ln w="19050" algn="ctr">
            <a:noFill/>
            <a:miter lim="800000"/>
            <a:headEnd/>
            <a:tailEnd/>
          </a:ln>
          <a:effectLst/>
        </p:spPr>
        <p:txBody>
          <a:bodyPr wrap="none">
            <a:spAutoFit/>
          </a:bodyPr>
          <a:lstStyle/>
          <a:p>
            <a:pPr eaLnBrk="1" hangingPunct="1"/>
            <a:r>
              <a:rPr lang="en-US" sz="2000">
                <a:solidFill>
                  <a:srgbClr val="FF0000"/>
                </a:solidFill>
              </a:rPr>
              <a:t>3</a:t>
            </a:r>
            <a:r>
              <a:rPr lang="el-GR" sz="2000" i="1">
                <a:solidFill>
                  <a:srgbClr val="FF0000"/>
                </a:solidFill>
              </a:rPr>
              <a:t>σ</a:t>
            </a:r>
          </a:p>
        </p:txBody>
      </p:sp>
      <p:sp>
        <p:nvSpPr>
          <p:cNvPr id="32800" name="Line 41"/>
          <p:cNvSpPr>
            <a:spLocks noChangeShapeType="1"/>
          </p:cNvSpPr>
          <p:nvPr/>
        </p:nvSpPr>
        <p:spPr bwMode="auto">
          <a:xfrm>
            <a:off x="1320800" y="5181600"/>
            <a:ext cx="33528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32801" name="Line 42"/>
          <p:cNvSpPr>
            <a:spLocks noChangeShapeType="1"/>
          </p:cNvSpPr>
          <p:nvPr/>
        </p:nvSpPr>
        <p:spPr bwMode="auto">
          <a:xfrm>
            <a:off x="6502400" y="5181600"/>
            <a:ext cx="48768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32802" name="Rectangle 43"/>
          <p:cNvSpPr>
            <a:spLocks noChangeArrowheads="1"/>
          </p:cNvSpPr>
          <p:nvPr/>
        </p:nvSpPr>
        <p:spPr bwMode="auto">
          <a:xfrm>
            <a:off x="2540001" y="5181600"/>
            <a:ext cx="607859" cy="400110"/>
          </a:xfrm>
          <a:prstGeom prst="rect">
            <a:avLst/>
          </a:prstGeom>
          <a:noFill/>
          <a:ln w="19050" algn="ctr">
            <a:noFill/>
            <a:miter lim="800000"/>
            <a:headEnd/>
            <a:tailEnd/>
          </a:ln>
          <a:effectLst/>
        </p:spPr>
        <p:txBody>
          <a:bodyPr wrap="none">
            <a:spAutoFit/>
          </a:bodyPr>
          <a:lstStyle/>
          <a:p>
            <a:pPr eaLnBrk="1" hangingPunct="1"/>
            <a:r>
              <a:rPr lang="en-US" sz="2000">
                <a:solidFill>
                  <a:srgbClr val="00B400"/>
                </a:solidFill>
              </a:rPr>
              <a:t>95%</a:t>
            </a:r>
          </a:p>
        </p:txBody>
      </p:sp>
      <p:sp>
        <p:nvSpPr>
          <p:cNvPr id="32803" name="Rectangle 44"/>
          <p:cNvSpPr>
            <a:spLocks noChangeArrowheads="1"/>
          </p:cNvSpPr>
          <p:nvPr/>
        </p:nvSpPr>
        <p:spPr bwMode="auto">
          <a:xfrm>
            <a:off x="8335434" y="5181600"/>
            <a:ext cx="837089" cy="400110"/>
          </a:xfrm>
          <a:prstGeom prst="rect">
            <a:avLst/>
          </a:prstGeom>
          <a:noFill/>
          <a:ln w="19050" algn="ctr">
            <a:noFill/>
            <a:miter lim="800000"/>
            <a:headEnd/>
            <a:tailEnd/>
          </a:ln>
          <a:effectLst/>
        </p:spPr>
        <p:txBody>
          <a:bodyPr wrap="none">
            <a:spAutoFit/>
          </a:bodyPr>
          <a:lstStyle/>
          <a:p>
            <a:pPr eaLnBrk="1" hangingPunct="1"/>
            <a:r>
              <a:rPr lang="en-US" sz="2000">
                <a:solidFill>
                  <a:srgbClr val="FF0000"/>
                </a:solidFill>
              </a:rPr>
              <a:t>99.7%</a:t>
            </a:r>
          </a:p>
        </p:txBody>
      </p:sp>
      <p:sp>
        <p:nvSpPr>
          <p:cNvPr id="32804" name="Content Placeholder 2"/>
          <p:cNvSpPr txBox="1">
            <a:spLocks/>
          </p:cNvSpPr>
          <p:nvPr/>
        </p:nvSpPr>
        <p:spPr bwMode="auto">
          <a:xfrm>
            <a:off x="5971823" y="1447800"/>
            <a:ext cx="5915378" cy="1219200"/>
          </a:xfrm>
          <a:prstGeom prst="rect">
            <a:avLst/>
          </a:prstGeom>
          <a:noFill/>
          <a:ln w="9525">
            <a:noFill/>
            <a:miter lim="800000"/>
            <a:headEnd/>
            <a:tailEnd/>
          </a:ln>
          <a:effectLst/>
        </p:spPr>
        <p:txBody>
          <a:bodyPr/>
          <a:lstStyle/>
          <a:p>
            <a:pPr>
              <a:spcBef>
                <a:spcPct val="50000"/>
              </a:spcBef>
              <a:buClr>
                <a:srgbClr val="00B400"/>
              </a:buClr>
            </a:pPr>
            <a:r>
              <a:rPr lang="el-GR" sz="2200" i="1" dirty="0">
                <a:solidFill>
                  <a:srgbClr val="FF0000"/>
                </a:solidFill>
              </a:rPr>
              <a:t>μ</a:t>
            </a:r>
            <a:r>
              <a:rPr lang="en-US" sz="2200" dirty="0">
                <a:solidFill>
                  <a:srgbClr val="FF0000"/>
                </a:solidFill>
              </a:rPr>
              <a:t> ± 3</a:t>
            </a:r>
            <a:r>
              <a:rPr lang="el-GR" sz="2200" i="1" dirty="0">
                <a:solidFill>
                  <a:srgbClr val="FF0000"/>
                </a:solidFill>
              </a:rPr>
              <a:t>σ</a:t>
            </a:r>
            <a:r>
              <a:rPr lang="en-US" sz="2200" dirty="0">
                <a:solidFill>
                  <a:srgbClr val="FF0000"/>
                </a:solidFill>
              </a:rPr>
              <a:t> </a:t>
            </a:r>
            <a:r>
              <a:rPr lang="en-US" sz="2200" dirty="0"/>
              <a:t>covers about </a:t>
            </a:r>
            <a:r>
              <a:rPr lang="en-US" sz="2200" dirty="0">
                <a:solidFill>
                  <a:srgbClr val="FF0000"/>
                </a:solidFill>
              </a:rPr>
              <a:t>99.7% </a:t>
            </a:r>
            <a:r>
              <a:rPr lang="en-US" sz="2200" dirty="0"/>
              <a:t>of the data values</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838200" y="76200"/>
            <a:ext cx="10515600" cy="914400"/>
          </a:xfrm>
        </p:spPr>
        <p:txBody>
          <a:bodyPr/>
          <a:lstStyle/>
          <a:p>
            <a:r>
              <a:rPr lang="en-US" smtClean="0"/>
              <a:t>Other Normal Probability Intervals</a:t>
            </a:r>
          </a:p>
        </p:txBody>
      </p:sp>
      <p:sp>
        <p:nvSpPr>
          <p:cNvPr id="33795" name="Content Placeholder 2"/>
          <p:cNvSpPr>
            <a:spLocks noGrp="1"/>
          </p:cNvSpPr>
          <p:nvPr>
            <p:ph idx="1"/>
          </p:nvPr>
        </p:nvSpPr>
        <p:spPr>
          <a:xfrm>
            <a:off x="609600" y="1295400"/>
            <a:ext cx="10769600" cy="3733800"/>
          </a:xfrm>
        </p:spPr>
        <p:txBody>
          <a:bodyPr>
            <a:noAutofit/>
          </a:bodyPr>
          <a:lstStyle/>
          <a:p>
            <a:pPr>
              <a:buFontTx/>
              <a:buNone/>
            </a:pPr>
            <a:r>
              <a:rPr lang="en-US" sz="2400" b="1" dirty="0" smtClean="0">
                <a:solidFill>
                  <a:schemeClr val="tx1"/>
                </a:solidFill>
              </a:rPr>
              <a:t>Example: Probability between two values</a:t>
            </a:r>
          </a:p>
          <a:p>
            <a:r>
              <a:rPr lang="en-US" sz="2400" dirty="0" smtClean="0">
                <a:solidFill>
                  <a:schemeClr val="tx1"/>
                </a:solidFill>
              </a:rPr>
              <a:t>Suppose income is normally distributed for a group of workers, with </a:t>
            </a:r>
            <a:r>
              <a:rPr lang="el-GR" sz="2400" i="1" dirty="0" smtClean="0">
                <a:solidFill>
                  <a:schemeClr val="tx1"/>
                </a:solidFill>
              </a:rPr>
              <a:t>μ</a:t>
            </a:r>
            <a:r>
              <a:rPr lang="en-US" sz="2400" dirty="0" smtClean="0">
                <a:solidFill>
                  <a:schemeClr val="tx1"/>
                </a:solidFill>
              </a:rPr>
              <a:t> = $45,000 and </a:t>
            </a:r>
            <a:r>
              <a:rPr lang="el-GR" sz="2400" i="1" dirty="0" smtClean="0">
                <a:solidFill>
                  <a:schemeClr val="tx1"/>
                </a:solidFill>
              </a:rPr>
              <a:t>σ</a:t>
            </a:r>
            <a:r>
              <a:rPr lang="en-US" sz="2400" dirty="0" smtClean="0">
                <a:solidFill>
                  <a:schemeClr val="tx1"/>
                </a:solidFill>
              </a:rPr>
              <a:t> = $5,000</a:t>
            </a:r>
          </a:p>
          <a:p>
            <a:pPr>
              <a:buFontTx/>
              <a:buNone/>
            </a:pPr>
            <a:endParaRPr lang="en-US" sz="2400" dirty="0" smtClean="0">
              <a:solidFill>
                <a:schemeClr val="tx1"/>
              </a:solidFill>
            </a:endParaRPr>
          </a:p>
          <a:p>
            <a:pPr>
              <a:buFontTx/>
              <a:buNone/>
            </a:pPr>
            <a:r>
              <a:rPr lang="en-US" sz="2400" dirty="0" smtClean="0">
                <a:solidFill>
                  <a:schemeClr val="tx1"/>
                </a:solidFill>
              </a:rPr>
              <a:t>Find the probability that a randomly selected worker from this group has an income between $38,000 and $48,000</a:t>
            </a:r>
          </a:p>
          <a:p>
            <a:pPr>
              <a:buFontTx/>
              <a:buNone/>
            </a:pPr>
            <a:endParaRPr lang="en-US" sz="2400" dirty="0" smtClean="0">
              <a:solidFill>
                <a:schemeClr val="tx1"/>
              </a:solidFill>
            </a:endParaRPr>
          </a:p>
          <a:p>
            <a:pPr>
              <a:buFontTx/>
              <a:buNone/>
            </a:pPr>
            <a:r>
              <a:rPr lang="en-US" sz="2400" dirty="0" smtClean="0">
                <a:solidFill>
                  <a:schemeClr val="tx1"/>
                </a:solidFill>
              </a:rPr>
              <a:t>(Can convert all values to 1000s to simplify)</a:t>
            </a:r>
          </a:p>
        </p:txBody>
      </p:sp>
      <p:sp>
        <p:nvSpPr>
          <p:cNvPr id="33796" name="Freeform 3"/>
          <p:cNvSpPr>
            <a:spLocks/>
          </p:cNvSpPr>
          <p:nvPr/>
        </p:nvSpPr>
        <p:spPr bwMode="auto">
          <a:xfrm flipH="1">
            <a:off x="7421034" y="4191001"/>
            <a:ext cx="1595967" cy="1223963"/>
          </a:xfrm>
          <a:custGeom>
            <a:avLst/>
            <a:gdLst>
              <a:gd name="T0" fmla="*/ 2147483647 w 16289"/>
              <a:gd name="T1" fmla="*/ 2147483647 h 10222"/>
              <a:gd name="T2" fmla="*/ 2147483647 w 16289"/>
              <a:gd name="T3" fmla="*/ 2147483647 h 10222"/>
              <a:gd name="T4" fmla="*/ 2147483647 w 16289"/>
              <a:gd name="T5" fmla="*/ 2147483647 h 10222"/>
              <a:gd name="T6" fmla="*/ 2147483647 w 16289"/>
              <a:gd name="T7" fmla="*/ 2147483647 h 10222"/>
              <a:gd name="T8" fmla="*/ 2147483647 w 16289"/>
              <a:gd name="T9" fmla="*/ 2147483647 h 10222"/>
              <a:gd name="T10" fmla="*/ 2147483647 w 16289"/>
              <a:gd name="T11" fmla="*/ 2147483647 h 10222"/>
              <a:gd name="T12" fmla="*/ 2147483647 w 16289"/>
              <a:gd name="T13" fmla="*/ 2147483647 h 10222"/>
              <a:gd name="T14" fmla="*/ 2147483647 w 16289"/>
              <a:gd name="T15" fmla="*/ 2147483647 h 10222"/>
              <a:gd name="T16" fmla="*/ 2147483647 w 16289"/>
              <a:gd name="T17" fmla="*/ 2147483647 h 10222"/>
              <a:gd name="T18" fmla="*/ 2147483647 w 16289"/>
              <a:gd name="T19" fmla="*/ 2147483647 h 10222"/>
              <a:gd name="T20" fmla="*/ 2147483647 w 16289"/>
              <a:gd name="T21" fmla="*/ 2147483647 h 10222"/>
              <a:gd name="T22" fmla="*/ 2147483647 w 16289"/>
              <a:gd name="T23" fmla="*/ 2147483647 h 10222"/>
              <a:gd name="T24" fmla="*/ 2147483647 w 16289"/>
              <a:gd name="T25" fmla="*/ 2147483647 h 10222"/>
              <a:gd name="T26" fmla="*/ 2147483647 w 16289"/>
              <a:gd name="T27" fmla="*/ 2147483647 h 10222"/>
              <a:gd name="T28" fmla="*/ 2147483647 w 16289"/>
              <a:gd name="T29" fmla="*/ 2147483647 h 10222"/>
              <a:gd name="T30" fmla="*/ 2147483647 w 16289"/>
              <a:gd name="T31" fmla="*/ 2147483647 h 10222"/>
              <a:gd name="T32" fmla="*/ 2147483647 w 16289"/>
              <a:gd name="T33" fmla="*/ 2147483647 h 10222"/>
              <a:gd name="T34" fmla="*/ 2147483647 w 16289"/>
              <a:gd name="T35" fmla="*/ 2147483647 h 10222"/>
              <a:gd name="T36" fmla="*/ 0 w 16289"/>
              <a:gd name="T37" fmla="*/ 2147483647 h 10222"/>
              <a:gd name="T38" fmla="*/ 2147483647 w 16289"/>
              <a:gd name="T39" fmla="*/ 2147483647 h 10222"/>
              <a:gd name="T40" fmla="*/ 2147483647 w 16289"/>
              <a:gd name="T41" fmla="*/ 2147483647 h 102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289" h="10222">
                <a:moveTo>
                  <a:pt x="870" y="2588"/>
                </a:moveTo>
                <a:cubicBezTo>
                  <a:pt x="1180" y="2318"/>
                  <a:pt x="1093" y="2280"/>
                  <a:pt x="1635" y="1908"/>
                </a:cubicBezTo>
                <a:cubicBezTo>
                  <a:pt x="2331" y="1403"/>
                  <a:pt x="3954" y="327"/>
                  <a:pt x="4124" y="353"/>
                </a:cubicBezTo>
                <a:cubicBezTo>
                  <a:pt x="4510" y="160"/>
                  <a:pt x="5325" y="-62"/>
                  <a:pt x="5690" y="16"/>
                </a:cubicBezTo>
                <a:cubicBezTo>
                  <a:pt x="6012" y="81"/>
                  <a:pt x="6720" y="354"/>
                  <a:pt x="6978" y="486"/>
                </a:cubicBezTo>
                <a:cubicBezTo>
                  <a:pt x="7579" y="763"/>
                  <a:pt x="7965" y="941"/>
                  <a:pt x="8524" y="1320"/>
                </a:cubicBezTo>
                <a:cubicBezTo>
                  <a:pt x="9222" y="1744"/>
                  <a:pt x="9585" y="2069"/>
                  <a:pt x="10197" y="2571"/>
                </a:cubicBezTo>
                <a:cubicBezTo>
                  <a:pt x="10661" y="3101"/>
                  <a:pt x="10776" y="3174"/>
                  <a:pt x="11291" y="3623"/>
                </a:cubicBezTo>
                <a:cubicBezTo>
                  <a:pt x="11464" y="3782"/>
                  <a:pt x="11407" y="3888"/>
                  <a:pt x="11665" y="3981"/>
                </a:cubicBezTo>
                <a:cubicBezTo>
                  <a:pt x="11794" y="4034"/>
                  <a:pt x="11998" y="4233"/>
                  <a:pt x="12215" y="4418"/>
                </a:cubicBezTo>
                <a:cubicBezTo>
                  <a:pt x="12432" y="4603"/>
                  <a:pt x="12664" y="4788"/>
                  <a:pt x="12965" y="5093"/>
                </a:cubicBezTo>
                <a:cubicBezTo>
                  <a:pt x="13223" y="5330"/>
                  <a:pt x="13998" y="6139"/>
                  <a:pt x="14321" y="6377"/>
                </a:cubicBezTo>
                <a:cubicBezTo>
                  <a:pt x="14729" y="6695"/>
                  <a:pt x="15696" y="7384"/>
                  <a:pt x="16276" y="7735"/>
                </a:cubicBezTo>
                <a:cubicBezTo>
                  <a:pt x="16324" y="10192"/>
                  <a:pt x="16227" y="7136"/>
                  <a:pt x="16255" y="10204"/>
                </a:cubicBezTo>
                <a:lnTo>
                  <a:pt x="10776" y="10122"/>
                </a:lnTo>
                <a:lnTo>
                  <a:pt x="5766" y="10163"/>
                </a:lnTo>
                <a:cubicBezTo>
                  <a:pt x="5208" y="10106"/>
                  <a:pt x="4001" y="10158"/>
                  <a:pt x="3245" y="10157"/>
                </a:cubicBezTo>
                <a:lnTo>
                  <a:pt x="1232" y="10158"/>
                </a:lnTo>
                <a:lnTo>
                  <a:pt x="0" y="10222"/>
                </a:lnTo>
                <a:cubicBezTo>
                  <a:pt x="90" y="9594"/>
                  <a:pt x="-3" y="3955"/>
                  <a:pt x="33" y="3288"/>
                </a:cubicBezTo>
                <a:cubicBezTo>
                  <a:pt x="886" y="2545"/>
                  <a:pt x="560" y="2858"/>
                  <a:pt x="870" y="2588"/>
                </a:cubicBezTo>
                <a:close/>
              </a:path>
            </a:pathLst>
          </a:custGeom>
          <a:solidFill>
            <a:srgbClr val="CCE9AD"/>
          </a:solidFill>
          <a:ln w="12700" cap="flat" cmpd="sng">
            <a:noFill/>
            <a:prstDash val="solid"/>
            <a:round/>
            <a:headEnd/>
            <a:tailEnd/>
          </a:ln>
        </p:spPr>
        <p:txBody>
          <a:bodyPr/>
          <a:lstStyle/>
          <a:p>
            <a:endParaRPr lang="en-US"/>
          </a:p>
        </p:txBody>
      </p:sp>
      <p:sp>
        <p:nvSpPr>
          <p:cNvPr id="33797" name="Rectangle 29"/>
          <p:cNvSpPr>
            <a:spLocks noChangeArrowheads="1"/>
          </p:cNvSpPr>
          <p:nvPr/>
        </p:nvSpPr>
        <p:spPr bwMode="auto">
          <a:xfrm>
            <a:off x="10676467" y="5334001"/>
            <a:ext cx="306173"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z</a:t>
            </a:r>
          </a:p>
        </p:txBody>
      </p:sp>
      <p:sp>
        <p:nvSpPr>
          <p:cNvPr id="33798" name="Rectangle 31"/>
          <p:cNvSpPr>
            <a:spLocks noChangeArrowheads="1"/>
          </p:cNvSpPr>
          <p:nvPr/>
        </p:nvSpPr>
        <p:spPr bwMode="auto">
          <a:xfrm>
            <a:off x="8310034" y="5410201"/>
            <a:ext cx="639233" cy="366767"/>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a:t>
            </a:r>
          </a:p>
        </p:txBody>
      </p:sp>
      <p:sp>
        <p:nvSpPr>
          <p:cNvPr id="33799" name="Text Box 37"/>
          <p:cNvSpPr txBox="1">
            <a:spLocks noChangeArrowheads="1"/>
          </p:cNvSpPr>
          <p:nvPr/>
        </p:nvSpPr>
        <p:spPr bwMode="auto">
          <a:xfrm>
            <a:off x="9059333" y="4049714"/>
            <a:ext cx="2565400" cy="369887"/>
          </a:xfrm>
          <a:prstGeom prst="rect">
            <a:avLst/>
          </a:prstGeom>
          <a:noFill/>
          <a:ln w="12700">
            <a:noFill/>
            <a:miter lim="800000"/>
            <a:headEnd/>
            <a:tailEnd/>
          </a:ln>
          <a:effectLst/>
        </p:spPr>
        <p:txBody>
          <a:bodyPr>
            <a:spAutoFit/>
          </a:bodyPr>
          <a:lstStyle/>
          <a:p>
            <a:pPr>
              <a:spcBef>
                <a:spcPct val="50000"/>
              </a:spcBef>
            </a:pPr>
            <a:r>
              <a:rPr lang="en-US" b="1"/>
              <a:t>Probability = ?</a:t>
            </a:r>
          </a:p>
        </p:txBody>
      </p:sp>
      <p:sp>
        <p:nvSpPr>
          <p:cNvPr id="33800" name="Freeform 42"/>
          <p:cNvSpPr>
            <a:spLocks/>
          </p:cNvSpPr>
          <p:nvPr/>
        </p:nvSpPr>
        <p:spPr bwMode="auto">
          <a:xfrm>
            <a:off x="6206067" y="5410200"/>
            <a:ext cx="4563533" cy="1588"/>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3801" name="Line 36"/>
          <p:cNvSpPr>
            <a:spLocks noChangeShapeType="1"/>
          </p:cNvSpPr>
          <p:nvPr/>
        </p:nvSpPr>
        <p:spPr bwMode="auto">
          <a:xfrm>
            <a:off x="9029700" y="4648200"/>
            <a:ext cx="0" cy="762000"/>
          </a:xfrm>
          <a:prstGeom prst="line">
            <a:avLst/>
          </a:prstGeom>
          <a:noFill/>
          <a:ln w="28575">
            <a:solidFill>
              <a:schemeClr val="tx1"/>
            </a:solidFill>
            <a:round/>
            <a:headEnd/>
            <a:tailEnd/>
          </a:ln>
          <a:effectLst/>
        </p:spPr>
        <p:txBody>
          <a:bodyPr/>
          <a:lstStyle/>
          <a:p>
            <a:endParaRPr lang="en-US"/>
          </a:p>
        </p:txBody>
      </p:sp>
      <p:sp>
        <p:nvSpPr>
          <p:cNvPr id="33802" name="Freeform 45"/>
          <p:cNvSpPr>
            <a:spLocks/>
          </p:cNvSpPr>
          <p:nvPr/>
        </p:nvSpPr>
        <p:spPr bwMode="auto">
          <a:xfrm>
            <a:off x="8496300" y="4187826"/>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3803" name="Line 38"/>
          <p:cNvSpPr>
            <a:spLocks noChangeShapeType="1"/>
          </p:cNvSpPr>
          <p:nvPr/>
        </p:nvSpPr>
        <p:spPr bwMode="auto">
          <a:xfrm flipH="1">
            <a:off x="8652933" y="4375150"/>
            <a:ext cx="592667" cy="273050"/>
          </a:xfrm>
          <a:prstGeom prst="line">
            <a:avLst/>
          </a:prstGeom>
          <a:noFill/>
          <a:ln w="12700">
            <a:solidFill>
              <a:schemeClr val="tx1"/>
            </a:solidFill>
            <a:round/>
            <a:headEnd/>
            <a:tailEnd type="triangle" w="med" len="med"/>
          </a:ln>
          <a:effectLst/>
        </p:spPr>
        <p:txBody>
          <a:bodyPr/>
          <a:lstStyle/>
          <a:p>
            <a:endParaRPr lang="en-US"/>
          </a:p>
        </p:txBody>
      </p:sp>
      <p:sp>
        <p:nvSpPr>
          <p:cNvPr id="33804" name="Rectangle 27"/>
          <p:cNvSpPr>
            <a:spLocks noChangeArrowheads="1"/>
          </p:cNvSpPr>
          <p:nvPr/>
        </p:nvSpPr>
        <p:spPr bwMode="auto">
          <a:xfrm>
            <a:off x="8128000" y="5653088"/>
            <a:ext cx="821267"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a:t> 45</a:t>
            </a:r>
          </a:p>
        </p:txBody>
      </p:sp>
      <p:sp>
        <p:nvSpPr>
          <p:cNvPr id="33805" name="Rectangle 32"/>
          <p:cNvSpPr>
            <a:spLocks noChangeArrowheads="1"/>
          </p:cNvSpPr>
          <p:nvPr/>
        </p:nvSpPr>
        <p:spPr bwMode="auto">
          <a:xfrm>
            <a:off x="7112000" y="5653088"/>
            <a:ext cx="855133"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a:t>38</a:t>
            </a:r>
          </a:p>
        </p:txBody>
      </p:sp>
      <p:sp>
        <p:nvSpPr>
          <p:cNvPr id="33806" name="Rectangle 33"/>
          <p:cNvSpPr>
            <a:spLocks noChangeArrowheads="1"/>
          </p:cNvSpPr>
          <p:nvPr/>
        </p:nvSpPr>
        <p:spPr bwMode="auto">
          <a:xfrm>
            <a:off x="10676467" y="5653088"/>
            <a:ext cx="298158" cy="366767"/>
          </a:xfrm>
          <a:prstGeom prst="rect">
            <a:avLst/>
          </a:prstGeom>
          <a:noFill/>
          <a:ln w="12700">
            <a:noFill/>
            <a:miter lim="800000"/>
            <a:headEnd/>
            <a:tailEnd/>
          </a:ln>
          <a:effectLst/>
        </p:spPr>
        <p:txBody>
          <a:bodyPr wrap="none" lIns="90487" tIns="44450" rIns="90487" bIns="44450">
            <a:spAutoFit/>
          </a:bodyPr>
          <a:lstStyle/>
          <a:p>
            <a:r>
              <a:rPr lang="en-US" i="1"/>
              <a:t>x</a:t>
            </a:r>
          </a:p>
        </p:txBody>
      </p:sp>
      <p:sp>
        <p:nvSpPr>
          <p:cNvPr id="33807" name="Rectangle 27"/>
          <p:cNvSpPr>
            <a:spLocks noChangeArrowheads="1"/>
          </p:cNvSpPr>
          <p:nvPr/>
        </p:nvSpPr>
        <p:spPr bwMode="auto">
          <a:xfrm>
            <a:off x="8636000" y="5638801"/>
            <a:ext cx="821267"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a:t> 48</a:t>
            </a:r>
          </a:p>
        </p:txBody>
      </p:sp>
      <p:sp>
        <p:nvSpPr>
          <p:cNvPr id="33808" name="Line 36"/>
          <p:cNvSpPr>
            <a:spLocks noChangeShapeType="1"/>
          </p:cNvSpPr>
          <p:nvPr/>
        </p:nvSpPr>
        <p:spPr bwMode="auto">
          <a:xfrm>
            <a:off x="7416800" y="5105400"/>
            <a:ext cx="0" cy="304800"/>
          </a:xfrm>
          <a:prstGeom prst="line">
            <a:avLst/>
          </a:prstGeom>
          <a:noFill/>
          <a:ln w="28575">
            <a:solidFill>
              <a:schemeClr val="tx1"/>
            </a:solidFill>
            <a:round/>
            <a:headEnd/>
            <a:tailEnd/>
          </a:ln>
          <a:effectLst/>
        </p:spPr>
        <p:txBody>
          <a:bodyPr/>
          <a:lstStyle/>
          <a:p>
            <a:endParaRPr lang="en-US"/>
          </a:p>
        </p:txBody>
      </p:sp>
      <p:sp>
        <p:nvSpPr>
          <p:cNvPr id="33809" name="Freeform 6"/>
          <p:cNvSpPr>
            <a:spLocks/>
          </p:cNvSpPr>
          <p:nvPr/>
        </p:nvSpPr>
        <p:spPr bwMode="auto">
          <a:xfrm>
            <a:off x="6612467" y="4187826"/>
            <a:ext cx="1869017" cy="1146175"/>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5" name="Oval 24"/>
          <p:cNvSpPr/>
          <p:nvPr/>
        </p:nvSpPr>
        <p:spPr>
          <a:xfrm>
            <a:off x="7112000" y="5653089"/>
            <a:ext cx="609600" cy="3524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6" name="Oval 25"/>
          <p:cNvSpPr/>
          <p:nvPr/>
        </p:nvSpPr>
        <p:spPr>
          <a:xfrm>
            <a:off x="8737600" y="5638801"/>
            <a:ext cx="609600" cy="3524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6" name="Straight Arrow Connector 5"/>
          <p:cNvCxnSpPr/>
          <p:nvPr/>
        </p:nvCxnSpPr>
        <p:spPr>
          <a:xfrm flipV="1">
            <a:off x="7416800" y="5456239"/>
            <a:ext cx="0" cy="18097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042400" y="5457826"/>
            <a:ext cx="0" cy="18097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720" name="Rectangle 30719"/>
          <p:cNvSpPr/>
          <p:nvPr/>
        </p:nvSpPr>
        <p:spPr>
          <a:xfrm>
            <a:off x="575733" y="3146778"/>
            <a:ext cx="105664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838200" y="76200"/>
            <a:ext cx="10515600" cy="914400"/>
          </a:xfrm>
        </p:spPr>
        <p:txBody>
          <a:bodyPr/>
          <a:lstStyle/>
          <a:p>
            <a:r>
              <a:rPr lang="en-US" smtClean="0"/>
              <a:t>Other Normal Probability Intervals</a:t>
            </a:r>
          </a:p>
        </p:txBody>
      </p:sp>
      <p:sp>
        <p:nvSpPr>
          <p:cNvPr id="34819" name="Content Placeholder 2"/>
          <p:cNvSpPr>
            <a:spLocks noGrp="1"/>
          </p:cNvSpPr>
          <p:nvPr>
            <p:ph idx="1"/>
          </p:nvPr>
        </p:nvSpPr>
        <p:spPr>
          <a:xfrm>
            <a:off x="609600" y="914400"/>
            <a:ext cx="11379200" cy="4114800"/>
          </a:xfrm>
        </p:spPr>
        <p:txBody>
          <a:bodyPr>
            <a:normAutofit/>
          </a:bodyPr>
          <a:lstStyle/>
          <a:p>
            <a:pPr>
              <a:buFontTx/>
              <a:buNone/>
            </a:pPr>
            <a:r>
              <a:rPr lang="en-US" sz="2400" b="1" dirty="0" smtClean="0">
                <a:solidFill>
                  <a:schemeClr val="tx1"/>
                </a:solidFill>
              </a:rPr>
              <a:t>Example: Probability between two values </a:t>
            </a:r>
            <a:r>
              <a:rPr lang="en-US" sz="2400" dirty="0" smtClean="0">
                <a:solidFill>
                  <a:schemeClr val="tx1"/>
                </a:solidFill>
              </a:rPr>
              <a:t>(continued)</a:t>
            </a:r>
          </a:p>
          <a:p>
            <a:pPr>
              <a:buFontTx/>
              <a:buNone/>
            </a:pPr>
            <a:r>
              <a:rPr lang="en-US" sz="2400" dirty="0" smtClean="0">
                <a:solidFill>
                  <a:schemeClr val="tx1"/>
                </a:solidFill>
              </a:rPr>
              <a:t>Find the probability that a randomly selected worker from this group has an income between $38,000 and $48,000</a:t>
            </a:r>
          </a:p>
          <a:p>
            <a:pPr>
              <a:buFontTx/>
              <a:buNone/>
            </a:pPr>
            <a:endParaRPr lang="en-US" sz="2400" dirty="0" smtClean="0">
              <a:solidFill>
                <a:schemeClr val="tx1"/>
              </a:solidFill>
            </a:endParaRPr>
          </a:p>
          <a:p>
            <a:pPr>
              <a:buFontTx/>
              <a:buNone/>
            </a:pPr>
            <a:r>
              <a:rPr lang="en-US" sz="2400" dirty="0" smtClean="0">
                <a:solidFill>
                  <a:schemeClr val="tx1"/>
                </a:solidFill>
              </a:rPr>
              <a:t>Convert </a:t>
            </a:r>
            <a:r>
              <a:rPr lang="en-US" sz="2400" i="1" dirty="0" smtClean="0">
                <a:solidFill>
                  <a:schemeClr val="tx1"/>
                </a:solidFill>
              </a:rPr>
              <a:t>x</a:t>
            </a:r>
            <a:r>
              <a:rPr lang="en-US" sz="2400" dirty="0" smtClean="0">
                <a:solidFill>
                  <a:schemeClr val="tx1"/>
                </a:solidFill>
              </a:rPr>
              <a:t> = 38 and </a:t>
            </a:r>
            <a:r>
              <a:rPr lang="en-US" sz="2400" i="1" dirty="0" smtClean="0">
                <a:solidFill>
                  <a:schemeClr val="tx1"/>
                </a:solidFill>
              </a:rPr>
              <a:t>x</a:t>
            </a:r>
            <a:r>
              <a:rPr lang="en-US" sz="2400" dirty="0" smtClean="0">
                <a:solidFill>
                  <a:schemeClr val="tx1"/>
                </a:solidFill>
              </a:rPr>
              <a:t> = 48 to </a:t>
            </a:r>
            <a:r>
              <a:rPr lang="en-US" sz="2400" i="1" dirty="0" smtClean="0">
                <a:solidFill>
                  <a:schemeClr val="tx1"/>
                </a:solidFill>
              </a:rPr>
              <a:t>z</a:t>
            </a:r>
            <a:r>
              <a:rPr lang="en-US" sz="2400" dirty="0" smtClean="0">
                <a:solidFill>
                  <a:schemeClr val="tx1"/>
                </a:solidFill>
              </a:rPr>
              <a:t>-scores:</a:t>
            </a:r>
          </a:p>
        </p:txBody>
      </p:sp>
      <p:sp>
        <p:nvSpPr>
          <p:cNvPr id="34820" name="Freeform 3"/>
          <p:cNvSpPr>
            <a:spLocks/>
          </p:cNvSpPr>
          <p:nvPr/>
        </p:nvSpPr>
        <p:spPr bwMode="auto">
          <a:xfrm flipH="1">
            <a:off x="7421034" y="4191001"/>
            <a:ext cx="1595967" cy="1223963"/>
          </a:xfrm>
          <a:custGeom>
            <a:avLst/>
            <a:gdLst>
              <a:gd name="T0" fmla="*/ 2147483647 w 16289"/>
              <a:gd name="T1" fmla="*/ 2147483647 h 10222"/>
              <a:gd name="T2" fmla="*/ 2147483647 w 16289"/>
              <a:gd name="T3" fmla="*/ 2147483647 h 10222"/>
              <a:gd name="T4" fmla="*/ 2147483647 w 16289"/>
              <a:gd name="T5" fmla="*/ 2147483647 h 10222"/>
              <a:gd name="T6" fmla="*/ 2147483647 w 16289"/>
              <a:gd name="T7" fmla="*/ 2147483647 h 10222"/>
              <a:gd name="T8" fmla="*/ 2147483647 w 16289"/>
              <a:gd name="T9" fmla="*/ 2147483647 h 10222"/>
              <a:gd name="T10" fmla="*/ 2147483647 w 16289"/>
              <a:gd name="T11" fmla="*/ 2147483647 h 10222"/>
              <a:gd name="T12" fmla="*/ 2147483647 w 16289"/>
              <a:gd name="T13" fmla="*/ 2147483647 h 10222"/>
              <a:gd name="T14" fmla="*/ 2147483647 w 16289"/>
              <a:gd name="T15" fmla="*/ 2147483647 h 10222"/>
              <a:gd name="T16" fmla="*/ 2147483647 w 16289"/>
              <a:gd name="T17" fmla="*/ 2147483647 h 10222"/>
              <a:gd name="T18" fmla="*/ 2147483647 w 16289"/>
              <a:gd name="T19" fmla="*/ 2147483647 h 10222"/>
              <a:gd name="T20" fmla="*/ 2147483647 w 16289"/>
              <a:gd name="T21" fmla="*/ 2147483647 h 10222"/>
              <a:gd name="T22" fmla="*/ 2147483647 w 16289"/>
              <a:gd name="T23" fmla="*/ 2147483647 h 10222"/>
              <a:gd name="T24" fmla="*/ 2147483647 w 16289"/>
              <a:gd name="T25" fmla="*/ 2147483647 h 10222"/>
              <a:gd name="T26" fmla="*/ 2147483647 w 16289"/>
              <a:gd name="T27" fmla="*/ 2147483647 h 10222"/>
              <a:gd name="T28" fmla="*/ 2147483647 w 16289"/>
              <a:gd name="T29" fmla="*/ 2147483647 h 10222"/>
              <a:gd name="T30" fmla="*/ 2147483647 w 16289"/>
              <a:gd name="T31" fmla="*/ 2147483647 h 10222"/>
              <a:gd name="T32" fmla="*/ 2147483647 w 16289"/>
              <a:gd name="T33" fmla="*/ 2147483647 h 10222"/>
              <a:gd name="T34" fmla="*/ 2147483647 w 16289"/>
              <a:gd name="T35" fmla="*/ 2147483647 h 10222"/>
              <a:gd name="T36" fmla="*/ 0 w 16289"/>
              <a:gd name="T37" fmla="*/ 2147483647 h 10222"/>
              <a:gd name="T38" fmla="*/ 2147483647 w 16289"/>
              <a:gd name="T39" fmla="*/ 2147483647 h 10222"/>
              <a:gd name="T40" fmla="*/ 2147483647 w 16289"/>
              <a:gd name="T41" fmla="*/ 2147483647 h 102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289" h="10222">
                <a:moveTo>
                  <a:pt x="870" y="2588"/>
                </a:moveTo>
                <a:cubicBezTo>
                  <a:pt x="1180" y="2318"/>
                  <a:pt x="1093" y="2280"/>
                  <a:pt x="1635" y="1908"/>
                </a:cubicBezTo>
                <a:cubicBezTo>
                  <a:pt x="2331" y="1403"/>
                  <a:pt x="3954" y="327"/>
                  <a:pt x="4124" y="353"/>
                </a:cubicBezTo>
                <a:cubicBezTo>
                  <a:pt x="4510" y="160"/>
                  <a:pt x="5325" y="-62"/>
                  <a:pt x="5690" y="16"/>
                </a:cubicBezTo>
                <a:cubicBezTo>
                  <a:pt x="6012" y="81"/>
                  <a:pt x="6720" y="354"/>
                  <a:pt x="6978" y="486"/>
                </a:cubicBezTo>
                <a:cubicBezTo>
                  <a:pt x="7579" y="763"/>
                  <a:pt x="7965" y="941"/>
                  <a:pt x="8524" y="1320"/>
                </a:cubicBezTo>
                <a:cubicBezTo>
                  <a:pt x="9222" y="1744"/>
                  <a:pt x="9585" y="2069"/>
                  <a:pt x="10197" y="2571"/>
                </a:cubicBezTo>
                <a:cubicBezTo>
                  <a:pt x="10661" y="3101"/>
                  <a:pt x="10776" y="3174"/>
                  <a:pt x="11291" y="3623"/>
                </a:cubicBezTo>
                <a:cubicBezTo>
                  <a:pt x="11464" y="3782"/>
                  <a:pt x="11407" y="3888"/>
                  <a:pt x="11665" y="3981"/>
                </a:cubicBezTo>
                <a:cubicBezTo>
                  <a:pt x="11794" y="4034"/>
                  <a:pt x="11998" y="4233"/>
                  <a:pt x="12215" y="4418"/>
                </a:cubicBezTo>
                <a:cubicBezTo>
                  <a:pt x="12432" y="4603"/>
                  <a:pt x="12664" y="4788"/>
                  <a:pt x="12965" y="5093"/>
                </a:cubicBezTo>
                <a:cubicBezTo>
                  <a:pt x="13223" y="5330"/>
                  <a:pt x="13998" y="6139"/>
                  <a:pt x="14321" y="6377"/>
                </a:cubicBezTo>
                <a:cubicBezTo>
                  <a:pt x="14729" y="6695"/>
                  <a:pt x="15696" y="7384"/>
                  <a:pt x="16276" y="7735"/>
                </a:cubicBezTo>
                <a:cubicBezTo>
                  <a:pt x="16324" y="10192"/>
                  <a:pt x="16227" y="7136"/>
                  <a:pt x="16255" y="10204"/>
                </a:cubicBezTo>
                <a:lnTo>
                  <a:pt x="10776" y="10122"/>
                </a:lnTo>
                <a:lnTo>
                  <a:pt x="5766" y="10163"/>
                </a:lnTo>
                <a:cubicBezTo>
                  <a:pt x="5208" y="10106"/>
                  <a:pt x="4001" y="10158"/>
                  <a:pt x="3245" y="10157"/>
                </a:cubicBezTo>
                <a:lnTo>
                  <a:pt x="1232" y="10158"/>
                </a:lnTo>
                <a:lnTo>
                  <a:pt x="0" y="10222"/>
                </a:lnTo>
                <a:cubicBezTo>
                  <a:pt x="90" y="9594"/>
                  <a:pt x="-3" y="3955"/>
                  <a:pt x="33" y="3288"/>
                </a:cubicBezTo>
                <a:cubicBezTo>
                  <a:pt x="886" y="2545"/>
                  <a:pt x="560" y="2858"/>
                  <a:pt x="870" y="2588"/>
                </a:cubicBezTo>
                <a:close/>
              </a:path>
            </a:pathLst>
          </a:custGeom>
          <a:solidFill>
            <a:srgbClr val="CCE9AD"/>
          </a:solidFill>
          <a:ln w="12700" cap="flat" cmpd="sng">
            <a:noFill/>
            <a:prstDash val="solid"/>
            <a:round/>
            <a:headEnd/>
            <a:tailEnd/>
          </a:ln>
        </p:spPr>
        <p:txBody>
          <a:bodyPr/>
          <a:lstStyle/>
          <a:p>
            <a:endParaRPr lang="en-US"/>
          </a:p>
        </p:txBody>
      </p:sp>
      <p:sp>
        <p:nvSpPr>
          <p:cNvPr id="34821" name="Rectangle 29"/>
          <p:cNvSpPr>
            <a:spLocks noChangeArrowheads="1"/>
          </p:cNvSpPr>
          <p:nvPr/>
        </p:nvSpPr>
        <p:spPr bwMode="auto">
          <a:xfrm>
            <a:off x="10676467" y="5334001"/>
            <a:ext cx="306173"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z</a:t>
            </a:r>
          </a:p>
        </p:txBody>
      </p:sp>
      <p:sp>
        <p:nvSpPr>
          <p:cNvPr id="34822" name="Rectangle 31"/>
          <p:cNvSpPr>
            <a:spLocks noChangeArrowheads="1"/>
          </p:cNvSpPr>
          <p:nvPr/>
        </p:nvSpPr>
        <p:spPr bwMode="auto">
          <a:xfrm>
            <a:off x="8310034" y="5410201"/>
            <a:ext cx="639233" cy="366767"/>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a:t>
            </a:r>
          </a:p>
        </p:txBody>
      </p:sp>
      <p:sp>
        <p:nvSpPr>
          <p:cNvPr id="34823" name="Text Box 37"/>
          <p:cNvSpPr txBox="1">
            <a:spLocks noChangeArrowheads="1"/>
          </p:cNvSpPr>
          <p:nvPr/>
        </p:nvSpPr>
        <p:spPr bwMode="auto">
          <a:xfrm>
            <a:off x="9059333" y="4049714"/>
            <a:ext cx="2565400" cy="369887"/>
          </a:xfrm>
          <a:prstGeom prst="rect">
            <a:avLst/>
          </a:prstGeom>
          <a:noFill/>
          <a:ln w="12700">
            <a:noFill/>
            <a:miter lim="800000"/>
            <a:headEnd/>
            <a:tailEnd/>
          </a:ln>
          <a:effectLst/>
        </p:spPr>
        <p:txBody>
          <a:bodyPr>
            <a:spAutoFit/>
          </a:bodyPr>
          <a:lstStyle/>
          <a:p>
            <a:pPr>
              <a:spcBef>
                <a:spcPct val="50000"/>
              </a:spcBef>
            </a:pPr>
            <a:r>
              <a:rPr lang="en-US" b="1"/>
              <a:t>Probability = ?</a:t>
            </a:r>
          </a:p>
        </p:txBody>
      </p:sp>
      <p:sp>
        <p:nvSpPr>
          <p:cNvPr id="34824" name="Freeform 42"/>
          <p:cNvSpPr>
            <a:spLocks/>
          </p:cNvSpPr>
          <p:nvPr/>
        </p:nvSpPr>
        <p:spPr bwMode="auto">
          <a:xfrm>
            <a:off x="6206067" y="5410200"/>
            <a:ext cx="4563533" cy="1588"/>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4825" name="Line 36"/>
          <p:cNvSpPr>
            <a:spLocks noChangeShapeType="1"/>
          </p:cNvSpPr>
          <p:nvPr/>
        </p:nvSpPr>
        <p:spPr bwMode="auto">
          <a:xfrm>
            <a:off x="9029700" y="4648200"/>
            <a:ext cx="0" cy="762000"/>
          </a:xfrm>
          <a:prstGeom prst="line">
            <a:avLst/>
          </a:prstGeom>
          <a:noFill/>
          <a:ln w="28575">
            <a:solidFill>
              <a:schemeClr val="tx1"/>
            </a:solidFill>
            <a:round/>
            <a:headEnd/>
            <a:tailEnd/>
          </a:ln>
          <a:effectLst/>
        </p:spPr>
        <p:txBody>
          <a:bodyPr/>
          <a:lstStyle/>
          <a:p>
            <a:endParaRPr lang="en-US"/>
          </a:p>
        </p:txBody>
      </p:sp>
      <p:sp>
        <p:nvSpPr>
          <p:cNvPr id="34826" name="Freeform 45"/>
          <p:cNvSpPr>
            <a:spLocks/>
          </p:cNvSpPr>
          <p:nvPr/>
        </p:nvSpPr>
        <p:spPr bwMode="auto">
          <a:xfrm>
            <a:off x="8496300" y="4187826"/>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4827" name="Line 38"/>
          <p:cNvSpPr>
            <a:spLocks noChangeShapeType="1"/>
          </p:cNvSpPr>
          <p:nvPr/>
        </p:nvSpPr>
        <p:spPr bwMode="auto">
          <a:xfrm flipH="1">
            <a:off x="8652933" y="4375150"/>
            <a:ext cx="592667" cy="273050"/>
          </a:xfrm>
          <a:prstGeom prst="line">
            <a:avLst/>
          </a:prstGeom>
          <a:noFill/>
          <a:ln w="12700">
            <a:solidFill>
              <a:schemeClr val="tx1"/>
            </a:solidFill>
            <a:round/>
            <a:headEnd/>
            <a:tailEnd type="triangle" w="med" len="med"/>
          </a:ln>
          <a:effectLst/>
        </p:spPr>
        <p:txBody>
          <a:bodyPr/>
          <a:lstStyle/>
          <a:p>
            <a:endParaRPr lang="en-US"/>
          </a:p>
        </p:txBody>
      </p:sp>
      <p:sp>
        <p:nvSpPr>
          <p:cNvPr id="34828" name="Rectangle 27"/>
          <p:cNvSpPr>
            <a:spLocks noChangeArrowheads="1"/>
          </p:cNvSpPr>
          <p:nvPr/>
        </p:nvSpPr>
        <p:spPr bwMode="auto">
          <a:xfrm>
            <a:off x="8128000" y="5653088"/>
            <a:ext cx="821267"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a:t> 45</a:t>
            </a:r>
          </a:p>
        </p:txBody>
      </p:sp>
      <p:sp>
        <p:nvSpPr>
          <p:cNvPr id="34829" name="Rectangle 32"/>
          <p:cNvSpPr>
            <a:spLocks noChangeArrowheads="1"/>
          </p:cNvSpPr>
          <p:nvPr/>
        </p:nvSpPr>
        <p:spPr bwMode="auto">
          <a:xfrm>
            <a:off x="7112000" y="5653088"/>
            <a:ext cx="855133"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a:t>38</a:t>
            </a:r>
          </a:p>
        </p:txBody>
      </p:sp>
      <p:sp>
        <p:nvSpPr>
          <p:cNvPr id="34830" name="Rectangle 33"/>
          <p:cNvSpPr>
            <a:spLocks noChangeArrowheads="1"/>
          </p:cNvSpPr>
          <p:nvPr/>
        </p:nvSpPr>
        <p:spPr bwMode="auto">
          <a:xfrm>
            <a:off x="10676467" y="5653088"/>
            <a:ext cx="298158" cy="366767"/>
          </a:xfrm>
          <a:prstGeom prst="rect">
            <a:avLst/>
          </a:prstGeom>
          <a:noFill/>
          <a:ln w="12700">
            <a:noFill/>
            <a:miter lim="800000"/>
            <a:headEnd/>
            <a:tailEnd/>
          </a:ln>
          <a:effectLst/>
        </p:spPr>
        <p:txBody>
          <a:bodyPr wrap="none" lIns="90487" tIns="44450" rIns="90487" bIns="44450">
            <a:spAutoFit/>
          </a:bodyPr>
          <a:lstStyle/>
          <a:p>
            <a:r>
              <a:rPr lang="en-US" i="1"/>
              <a:t>x</a:t>
            </a:r>
          </a:p>
        </p:txBody>
      </p:sp>
      <p:sp>
        <p:nvSpPr>
          <p:cNvPr id="34831" name="Rectangle 27"/>
          <p:cNvSpPr>
            <a:spLocks noChangeArrowheads="1"/>
          </p:cNvSpPr>
          <p:nvPr/>
        </p:nvSpPr>
        <p:spPr bwMode="auto">
          <a:xfrm>
            <a:off x="8636000" y="5638801"/>
            <a:ext cx="821267"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a:t> 48</a:t>
            </a:r>
          </a:p>
        </p:txBody>
      </p:sp>
      <p:sp>
        <p:nvSpPr>
          <p:cNvPr id="34832" name="Line 36"/>
          <p:cNvSpPr>
            <a:spLocks noChangeShapeType="1"/>
          </p:cNvSpPr>
          <p:nvPr/>
        </p:nvSpPr>
        <p:spPr bwMode="auto">
          <a:xfrm>
            <a:off x="7416800" y="5105400"/>
            <a:ext cx="0" cy="304800"/>
          </a:xfrm>
          <a:prstGeom prst="line">
            <a:avLst/>
          </a:prstGeom>
          <a:noFill/>
          <a:ln w="28575">
            <a:solidFill>
              <a:schemeClr val="tx1"/>
            </a:solidFill>
            <a:round/>
            <a:headEnd/>
            <a:tailEnd/>
          </a:ln>
          <a:effectLst/>
        </p:spPr>
        <p:txBody>
          <a:bodyPr/>
          <a:lstStyle/>
          <a:p>
            <a:endParaRPr lang="en-US"/>
          </a:p>
        </p:txBody>
      </p:sp>
      <p:sp>
        <p:nvSpPr>
          <p:cNvPr id="34833" name="Freeform 6"/>
          <p:cNvSpPr>
            <a:spLocks/>
          </p:cNvSpPr>
          <p:nvPr/>
        </p:nvSpPr>
        <p:spPr bwMode="auto">
          <a:xfrm>
            <a:off x="6612467" y="4187826"/>
            <a:ext cx="1869017" cy="1146175"/>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25" name="Oval 24"/>
          <p:cNvSpPr/>
          <p:nvPr/>
        </p:nvSpPr>
        <p:spPr>
          <a:xfrm>
            <a:off x="6968067" y="5327651"/>
            <a:ext cx="956733" cy="6778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720" name="Rectangle 30719"/>
          <p:cNvSpPr/>
          <p:nvPr/>
        </p:nvSpPr>
        <p:spPr>
          <a:xfrm>
            <a:off x="598311" y="1467555"/>
            <a:ext cx="10566400" cy="84666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4836" name="Rectangle 31"/>
          <p:cNvSpPr>
            <a:spLocks noChangeArrowheads="1"/>
          </p:cNvSpPr>
          <p:nvPr/>
        </p:nvSpPr>
        <p:spPr bwMode="auto">
          <a:xfrm>
            <a:off x="8636000" y="5413376"/>
            <a:ext cx="9144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0.60</a:t>
            </a:r>
          </a:p>
        </p:txBody>
      </p:sp>
      <p:sp>
        <p:nvSpPr>
          <p:cNvPr id="34837" name="Rectangle 31"/>
          <p:cNvSpPr>
            <a:spLocks noChangeArrowheads="1"/>
          </p:cNvSpPr>
          <p:nvPr/>
        </p:nvSpPr>
        <p:spPr bwMode="auto">
          <a:xfrm>
            <a:off x="7010400" y="5410201"/>
            <a:ext cx="11176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-1.40</a:t>
            </a:r>
          </a:p>
        </p:txBody>
      </p:sp>
      <p:sp>
        <p:nvSpPr>
          <p:cNvPr id="29" name="Oval 28"/>
          <p:cNvSpPr/>
          <p:nvPr/>
        </p:nvSpPr>
        <p:spPr>
          <a:xfrm>
            <a:off x="8636000" y="5334001"/>
            <a:ext cx="956733" cy="6778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4839" name="Object 1"/>
          <p:cNvGraphicFramePr>
            <a:graphicFrameLocks noChangeAspect="1"/>
          </p:cNvGraphicFramePr>
          <p:nvPr/>
        </p:nvGraphicFramePr>
        <p:xfrm>
          <a:off x="681567" y="3429000"/>
          <a:ext cx="5232400" cy="1898650"/>
        </p:xfrm>
        <a:graphic>
          <a:graphicData uri="http://schemas.openxmlformats.org/presentationml/2006/ole">
            <p:oleObj spid="_x0000_s134146" name="Equation" r:id="rId3" imgW="1892300" imgH="914400" progId="">
              <p:embed/>
            </p:oleObj>
          </a:graphicData>
        </a:graphic>
      </p:graphicFrame>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flipV="1">
            <a:off x="7408333" y="1295401"/>
            <a:ext cx="8467" cy="4678363"/>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9033933" y="1295401"/>
            <a:ext cx="8467" cy="4678363"/>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Freeform 2"/>
          <p:cNvSpPr/>
          <p:nvPr/>
        </p:nvSpPr>
        <p:spPr>
          <a:xfrm>
            <a:off x="6587067" y="3725863"/>
            <a:ext cx="833967" cy="304800"/>
          </a:xfrm>
          <a:custGeom>
            <a:avLst/>
            <a:gdLst>
              <a:gd name="connsiteX0" fmla="*/ 616744 w 661042"/>
              <a:gd name="connsiteY0" fmla="*/ 300038 h 323536"/>
              <a:gd name="connsiteX1" fmla="*/ 0 w 661042"/>
              <a:gd name="connsiteY1" fmla="*/ 304800 h 323536"/>
              <a:gd name="connsiteX2" fmla="*/ 2381 w 661042"/>
              <a:gd name="connsiteY2" fmla="*/ 223838 h 323536"/>
              <a:gd name="connsiteX3" fmla="*/ 145256 w 661042"/>
              <a:gd name="connsiteY3" fmla="*/ 214313 h 323536"/>
              <a:gd name="connsiteX4" fmla="*/ 295275 w 661042"/>
              <a:gd name="connsiteY4" fmla="*/ 188119 h 323536"/>
              <a:gd name="connsiteX5" fmla="*/ 409575 w 661042"/>
              <a:gd name="connsiteY5" fmla="*/ 142875 h 323536"/>
              <a:gd name="connsiteX6" fmla="*/ 516731 w 661042"/>
              <a:gd name="connsiteY6" fmla="*/ 85725 h 323536"/>
              <a:gd name="connsiteX7" fmla="*/ 611981 w 661042"/>
              <a:gd name="connsiteY7" fmla="*/ 0 h 323536"/>
              <a:gd name="connsiteX8" fmla="*/ 616744 w 661042"/>
              <a:gd name="connsiteY8" fmla="*/ 300038 h 323536"/>
              <a:gd name="connsiteX0" fmla="*/ 616744 w 616757"/>
              <a:gd name="connsiteY0" fmla="*/ 300038 h 418754"/>
              <a:gd name="connsiteX1" fmla="*/ 0 w 616757"/>
              <a:gd name="connsiteY1" fmla="*/ 304800 h 418754"/>
              <a:gd name="connsiteX2" fmla="*/ 2381 w 616757"/>
              <a:gd name="connsiteY2" fmla="*/ 223838 h 418754"/>
              <a:gd name="connsiteX3" fmla="*/ 145256 w 616757"/>
              <a:gd name="connsiteY3" fmla="*/ 214313 h 418754"/>
              <a:gd name="connsiteX4" fmla="*/ 295275 w 616757"/>
              <a:gd name="connsiteY4" fmla="*/ 188119 h 418754"/>
              <a:gd name="connsiteX5" fmla="*/ 409575 w 616757"/>
              <a:gd name="connsiteY5" fmla="*/ 142875 h 418754"/>
              <a:gd name="connsiteX6" fmla="*/ 516731 w 616757"/>
              <a:gd name="connsiteY6" fmla="*/ 85725 h 418754"/>
              <a:gd name="connsiteX7" fmla="*/ 611981 w 616757"/>
              <a:gd name="connsiteY7" fmla="*/ 0 h 418754"/>
              <a:gd name="connsiteX8" fmla="*/ 616744 w 616757"/>
              <a:gd name="connsiteY8" fmla="*/ 300038 h 418754"/>
              <a:gd name="connsiteX0" fmla="*/ 616744 w 685375"/>
              <a:gd name="connsiteY0" fmla="*/ 300038 h 304800"/>
              <a:gd name="connsiteX1" fmla="*/ 0 w 685375"/>
              <a:gd name="connsiteY1" fmla="*/ 304800 h 304800"/>
              <a:gd name="connsiteX2" fmla="*/ 2381 w 685375"/>
              <a:gd name="connsiteY2" fmla="*/ 223838 h 304800"/>
              <a:gd name="connsiteX3" fmla="*/ 145256 w 685375"/>
              <a:gd name="connsiteY3" fmla="*/ 214313 h 304800"/>
              <a:gd name="connsiteX4" fmla="*/ 295275 w 685375"/>
              <a:gd name="connsiteY4" fmla="*/ 188119 h 304800"/>
              <a:gd name="connsiteX5" fmla="*/ 409575 w 685375"/>
              <a:gd name="connsiteY5" fmla="*/ 142875 h 304800"/>
              <a:gd name="connsiteX6" fmla="*/ 516731 w 685375"/>
              <a:gd name="connsiteY6" fmla="*/ 85725 h 304800"/>
              <a:gd name="connsiteX7" fmla="*/ 611981 w 685375"/>
              <a:gd name="connsiteY7" fmla="*/ 0 h 304800"/>
              <a:gd name="connsiteX8" fmla="*/ 616744 w 685375"/>
              <a:gd name="connsiteY8" fmla="*/ 300038 h 304800"/>
              <a:gd name="connsiteX0" fmla="*/ 616744 w 675853"/>
              <a:gd name="connsiteY0" fmla="*/ 300038 h 304800"/>
              <a:gd name="connsiteX1" fmla="*/ 0 w 675853"/>
              <a:gd name="connsiteY1" fmla="*/ 304800 h 304800"/>
              <a:gd name="connsiteX2" fmla="*/ 2381 w 675853"/>
              <a:gd name="connsiteY2" fmla="*/ 223838 h 304800"/>
              <a:gd name="connsiteX3" fmla="*/ 145256 w 675853"/>
              <a:gd name="connsiteY3" fmla="*/ 214313 h 304800"/>
              <a:gd name="connsiteX4" fmla="*/ 295275 w 675853"/>
              <a:gd name="connsiteY4" fmla="*/ 188119 h 304800"/>
              <a:gd name="connsiteX5" fmla="*/ 409575 w 675853"/>
              <a:gd name="connsiteY5" fmla="*/ 142875 h 304800"/>
              <a:gd name="connsiteX6" fmla="*/ 516731 w 675853"/>
              <a:gd name="connsiteY6" fmla="*/ 85725 h 304800"/>
              <a:gd name="connsiteX7" fmla="*/ 611981 w 675853"/>
              <a:gd name="connsiteY7" fmla="*/ 0 h 304800"/>
              <a:gd name="connsiteX8" fmla="*/ 616744 w 675853"/>
              <a:gd name="connsiteY8" fmla="*/ 300038 h 304800"/>
              <a:gd name="connsiteX0" fmla="*/ 616744 w 617146"/>
              <a:gd name="connsiteY0" fmla="*/ 300038 h 304800"/>
              <a:gd name="connsiteX1" fmla="*/ 0 w 617146"/>
              <a:gd name="connsiteY1" fmla="*/ 304800 h 304800"/>
              <a:gd name="connsiteX2" fmla="*/ 2381 w 617146"/>
              <a:gd name="connsiteY2" fmla="*/ 223838 h 304800"/>
              <a:gd name="connsiteX3" fmla="*/ 145256 w 617146"/>
              <a:gd name="connsiteY3" fmla="*/ 214313 h 304800"/>
              <a:gd name="connsiteX4" fmla="*/ 295275 w 617146"/>
              <a:gd name="connsiteY4" fmla="*/ 188119 h 304800"/>
              <a:gd name="connsiteX5" fmla="*/ 409575 w 617146"/>
              <a:gd name="connsiteY5" fmla="*/ 142875 h 304800"/>
              <a:gd name="connsiteX6" fmla="*/ 516731 w 617146"/>
              <a:gd name="connsiteY6" fmla="*/ 85725 h 304800"/>
              <a:gd name="connsiteX7" fmla="*/ 611981 w 617146"/>
              <a:gd name="connsiteY7" fmla="*/ 0 h 304800"/>
              <a:gd name="connsiteX8" fmla="*/ 616744 w 617146"/>
              <a:gd name="connsiteY8" fmla="*/ 300038 h 304800"/>
              <a:gd name="connsiteX0" fmla="*/ 616744 w 665074"/>
              <a:gd name="connsiteY0" fmla="*/ 300038 h 323536"/>
              <a:gd name="connsiteX1" fmla="*/ 0 w 665074"/>
              <a:gd name="connsiteY1" fmla="*/ 304800 h 323536"/>
              <a:gd name="connsiteX2" fmla="*/ 2381 w 665074"/>
              <a:gd name="connsiteY2" fmla="*/ 223838 h 323536"/>
              <a:gd name="connsiteX3" fmla="*/ 145256 w 665074"/>
              <a:gd name="connsiteY3" fmla="*/ 214313 h 323536"/>
              <a:gd name="connsiteX4" fmla="*/ 295275 w 665074"/>
              <a:gd name="connsiteY4" fmla="*/ 188119 h 323536"/>
              <a:gd name="connsiteX5" fmla="*/ 409575 w 665074"/>
              <a:gd name="connsiteY5" fmla="*/ 142875 h 323536"/>
              <a:gd name="connsiteX6" fmla="*/ 516731 w 665074"/>
              <a:gd name="connsiteY6" fmla="*/ 85725 h 323536"/>
              <a:gd name="connsiteX7" fmla="*/ 623887 w 665074"/>
              <a:gd name="connsiteY7" fmla="*/ 0 h 323536"/>
              <a:gd name="connsiteX8" fmla="*/ 616744 w 665074"/>
              <a:gd name="connsiteY8" fmla="*/ 300038 h 323536"/>
              <a:gd name="connsiteX0" fmla="*/ 616744 w 665074"/>
              <a:gd name="connsiteY0" fmla="*/ 300038 h 323536"/>
              <a:gd name="connsiteX1" fmla="*/ 0 w 665074"/>
              <a:gd name="connsiteY1" fmla="*/ 304800 h 323536"/>
              <a:gd name="connsiteX2" fmla="*/ 2381 w 665074"/>
              <a:gd name="connsiteY2" fmla="*/ 223838 h 323536"/>
              <a:gd name="connsiteX3" fmla="*/ 145256 w 665074"/>
              <a:gd name="connsiteY3" fmla="*/ 214313 h 323536"/>
              <a:gd name="connsiteX4" fmla="*/ 295275 w 665074"/>
              <a:gd name="connsiteY4" fmla="*/ 188119 h 323536"/>
              <a:gd name="connsiteX5" fmla="*/ 409575 w 665074"/>
              <a:gd name="connsiteY5" fmla="*/ 142875 h 323536"/>
              <a:gd name="connsiteX6" fmla="*/ 516731 w 665074"/>
              <a:gd name="connsiteY6" fmla="*/ 85725 h 323536"/>
              <a:gd name="connsiteX7" fmla="*/ 623887 w 665074"/>
              <a:gd name="connsiteY7" fmla="*/ 0 h 323536"/>
              <a:gd name="connsiteX8" fmla="*/ 616744 w 665074"/>
              <a:gd name="connsiteY8" fmla="*/ 300038 h 323536"/>
              <a:gd name="connsiteX0" fmla="*/ 616744 w 624075"/>
              <a:gd name="connsiteY0" fmla="*/ 300038 h 304800"/>
              <a:gd name="connsiteX1" fmla="*/ 0 w 624075"/>
              <a:gd name="connsiteY1" fmla="*/ 304800 h 304800"/>
              <a:gd name="connsiteX2" fmla="*/ 2381 w 624075"/>
              <a:gd name="connsiteY2" fmla="*/ 223838 h 304800"/>
              <a:gd name="connsiteX3" fmla="*/ 145256 w 624075"/>
              <a:gd name="connsiteY3" fmla="*/ 214313 h 304800"/>
              <a:gd name="connsiteX4" fmla="*/ 295275 w 624075"/>
              <a:gd name="connsiteY4" fmla="*/ 188119 h 304800"/>
              <a:gd name="connsiteX5" fmla="*/ 409575 w 624075"/>
              <a:gd name="connsiteY5" fmla="*/ 142875 h 304800"/>
              <a:gd name="connsiteX6" fmla="*/ 516731 w 624075"/>
              <a:gd name="connsiteY6" fmla="*/ 85725 h 304800"/>
              <a:gd name="connsiteX7" fmla="*/ 623887 w 624075"/>
              <a:gd name="connsiteY7" fmla="*/ 0 h 304800"/>
              <a:gd name="connsiteX8" fmla="*/ 616744 w 624075"/>
              <a:gd name="connsiteY8" fmla="*/ 300038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075" h="304800">
                <a:moveTo>
                  <a:pt x="616744" y="300038"/>
                </a:moveTo>
                <a:cubicBezTo>
                  <a:pt x="610394" y="305594"/>
                  <a:pt x="205581" y="303213"/>
                  <a:pt x="0" y="304800"/>
                </a:cubicBezTo>
                <a:cubicBezTo>
                  <a:pt x="794" y="277813"/>
                  <a:pt x="1587" y="250825"/>
                  <a:pt x="2381" y="223838"/>
                </a:cubicBezTo>
                <a:lnTo>
                  <a:pt x="145256" y="214313"/>
                </a:lnTo>
                <a:lnTo>
                  <a:pt x="295275" y="188119"/>
                </a:lnTo>
                <a:lnTo>
                  <a:pt x="409575" y="142875"/>
                </a:lnTo>
                <a:lnTo>
                  <a:pt x="516731" y="85725"/>
                </a:lnTo>
                <a:lnTo>
                  <a:pt x="623887" y="0"/>
                </a:lnTo>
                <a:cubicBezTo>
                  <a:pt x="624681" y="296068"/>
                  <a:pt x="623094" y="294482"/>
                  <a:pt x="616744" y="30003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5845" name="Title 1"/>
          <p:cNvSpPr>
            <a:spLocks noGrp="1"/>
          </p:cNvSpPr>
          <p:nvPr>
            <p:ph type="title"/>
          </p:nvPr>
        </p:nvSpPr>
        <p:spPr>
          <a:xfrm>
            <a:off x="838200" y="76200"/>
            <a:ext cx="10515600" cy="914400"/>
          </a:xfrm>
        </p:spPr>
        <p:txBody>
          <a:bodyPr/>
          <a:lstStyle/>
          <a:p>
            <a:r>
              <a:rPr lang="en-US" smtClean="0"/>
              <a:t>Other Normal Probability Intervals</a:t>
            </a:r>
          </a:p>
        </p:txBody>
      </p:sp>
      <p:sp>
        <p:nvSpPr>
          <p:cNvPr id="35846" name="Content Placeholder 2"/>
          <p:cNvSpPr>
            <a:spLocks noGrp="1"/>
          </p:cNvSpPr>
          <p:nvPr>
            <p:ph idx="1"/>
          </p:nvPr>
        </p:nvSpPr>
        <p:spPr>
          <a:xfrm>
            <a:off x="609600" y="1295400"/>
            <a:ext cx="11379200" cy="3733800"/>
          </a:xfrm>
        </p:spPr>
        <p:txBody>
          <a:bodyPr>
            <a:normAutofit/>
          </a:bodyPr>
          <a:lstStyle/>
          <a:p>
            <a:pPr>
              <a:buFontTx/>
              <a:buNone/>
            </a:pPr>
            <a:r>
              <a:rPr lang="en-US" sz="2400" b="1" dirty="0" smtClean="0">
                <a:solidFill>
                  <a:schemeClr val="tx1"/>
                </a:solidFill>
              </a:rPr>
              <a:t>Example: </a:t>
            </a:r>
            <a:r>
              <a:rPr lang="en-US" sz="2400" dirty="0" smtClean="0">
                <a:solidFill>
                  <a:schemeClr val="tx1"/>
                </a:solidFill>
              </a:rPr>
              <a:t>(continued)</a:t>
            </a:r>
          </a:p>
        </p:txBody>
      </p:sp>
      <p:sp>
        <p:nvSpPr>
          <p:cNvPr id="35847" name="Freeform 3"/>
          <p:cNvSpPr>
            <a:spLocks/>
          </p:cNvSpPr>
          <p:nvPr/>
        </p:nvSpPr>
        <p:spPr bwMode="auto">
          <a:xfrm flipH="1">
            <a:off x="7421034" y="4648201"/>
            <a:ext cx="1595967" cy="1223963"/>
          </a:xfrm>
          <a:custGeom>
            <a:avLst/>
            <a:gdLst>
              <a:gd name="T0" fmla="*/ 2147483647 w 16289"/>
              <a:gd name="T1" fmla="*/ 2147483647 h 10222"/>
              <a:gd name="T2" fmla="*/ 2147483647 w 16289"/>
              <a:gd name="T3" fmla="*/ 2147483647 h 10222"/>
              <a:gd name="T4" fmla="*/ 2147483647 w 16289"/>
              <a:gd name="T5" fmla="*/ 2147483647 h 10222"/>
              <a:gd name="T6" fmla="*/ 2147483647 w 16289"/>
              <a:gd name="T7" fmla="*/ 2147483647 h 10222"/>
              <a:gd name="T8" fmla="*/ 2147483647 w 16289"/>
              <a:gd name="T9" fmla="*/ 2147483647 h 10222"/>
              <a:gd name="T10" fmla="*/ 2147483647 w 16289"/>
              <a:gd name="T11" fmla="*/ 2147483647 h 10222"/>
              <a:gd name="T12" fmla="*/ 2147483647 w 16289"/>
              <a:gd name="T13" fmla="*/ 2147483647 h 10222"/>
              <a:gd name="T14" fmla="*/ 2147483647 w 16289"/>
              <a:gd name="T15" fmla="*/ 2147483647 h 10222"/>
              <a:gd name="T16" fmla="*/ 2147483647 w 16289"/>
              <a:gd name="T17" fmla="*/ 2147483647 h 10222"/>
              <a:gd name="T18" fmla="*/ 2147483647 w 16289"/>
              <a:gd name="T19" fmla="*/ 2147483647 h 10222"/>
              <a:gd name="T20" fmla="*/ 2147483647 w 16289"/>
              <a:gd name="T21" fmla="*/ 2147483647 h 10222"/>
              <a:gd name="T22" fmla="*/ 2147483647 w 16289"/>
              <a:gd name="T23" fmla="*/ 2147483647 h 10222"/>
              <a:gd name="T24" fmla="*/ 2147483647 w 16289"/>
              <a:gd name="T25" fmla="*/ 2147483647 h 10222"/>
              <a:gd name="T26" fmla="*/ 2147483647 w 16289"/>
              <a:gd name="T27" fmla="*/ 2147483647 h 10222"/>
              <a:gd name="T28" fmla="*/ 2147483647 w 16289"/>
              <a:gd name="T29" fmla="*/ 2147483647 h 10222"/>
              <a:gd name="T30" fmla="*/ 2147483647 w 16289"/>
              <a:gd name="T31" fmla="*/ 2147483647 h 10222"/>
              <a:gd name="T32" fmla="*/ 2147483647 w 16289"/>
              <a:gd name="T33" fmla="*/ 2147483647 h 10222"/>
              <a:gd name="T34" fmla="*/ 2147483647 w 16289"/>
              <a:gd name="T35" fmla="*/ 2147483647 h 10222"/>
              <a:gd name="T36" fmla="*/ 0 w 16289"/>
              <a:gd name="T37" fmla="*/ 2147483647 h 10222"/>
              <a:gd name="T38" fmla="*/ 2147483647 w 16289"/>
              <a:gd name="T39" fmla="*/ 2147483647 h 10222"/>
              <a:gd name="T40" fmla="*/ 2147483647 w 16289"/>
              <a:gd name="T41" fmla="*/ 2147483647 h 102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289" h="10222">
                <a:moveTo>
                  <a:pt x="870" y="2588"/>
                </a:moveTo>
                <a:cubicBezTo>
                  <a:pt x="1180" y="2318"/>
                  <a:pt x="1093" y="2280"/>
                  <a:pt x="1635" y="1908"/>
                </a:cubicBezTo>
                <a:cubicBezTo>
                  <a:pt x="2331" y="1403"/>
                  <a:pt x="3954" y="327"/>
                  <a:pt x="4124" y="353"/>
                </a:cubicBezTo>
                <a:cubicBezTo>
                  <a:pt x="4510" y="160"/>
                  <a:pt x="5325" y="-62"/>
                  <a:pt x="5690" y="16"/>
                </a:cubicBezTo>
                <a:cubicBezTo>
                  <a:pt x="6012" y="81"/>
                  <a:pt x="6720" y="354"/>
                  <a:pt x="6978" y="486"/>
                </a:cubicBezTo>
                <a:cubicBezTo>
                  <a:pt x="7579" y="763"/>
                  <a:pt x="7965" y="941"/>
                  <a:pt x="8524" y="1320"/>
                </a:cubicBezTo>
                <a:cubicBezTo>
                  <a:pt x="9222" y="1744"/>
                  <a:pt x="9585" y="2069"/>
                  <a:pt x="10197" y="2571"/>
                </a:cubicBezTo>
                <a:cubicBezTo>
                  <a:pt x="10661" y="3101"/>
                  <a:pt x="10776" y="3174"/>
                  <a:pt x="11291" y="3623"/>
                </a:cubicBezTo>
                <a:cubicBezTo>
                  <a:pt x="11464" y="3782"/>
                  <a:pt x="11407" y="3888"/>
                  <a:pt x="11665" y="3981"/>
                </a:cubicBezTo>
                <a:cubicBezTo>
                  <a:pt x="11794" y="4034"/>
                  <a:pt x="11998" y="4233"/>
                  <a:pt x="12215" y="4418"/>
                </a:cubicBezTo>
                <a:cubicBezTo>
                  <a:pt x="12432" y="4603"/>
                  <a:pt x="12664" y="4788"/>
                  <a:pt x="12965" y="5093"/>
                </a:cubicBezTo>
                <a:cubicBezTo>
                  <a:pt x="13223" y="5330"/>
                  <a:pt x="13998" y="6139"/>
                  <a:pt x="14321" y="6377"/>
                </a:cubicBezTo>
                <a:cubicBezTo>
                  <a:pt x="14729" y="6695"/>
                  <a:pt x="15696" y="7384"/>
                  <a:pt x="16276" y="7735"/>
                </a:cubicBezTo>
                <a:cubicBezTo>
                  <a:pt x="16324" y="10192"/>
                  <a:pt x="16227" y="7136"/>
                  <a:pt x="16255" y="10204"/>
                </a:cubicBezTo>
                <a:lnTo>
                  <a:pt x="10776" y="10122"/>
                </a:lnTo>
                <a:lnTo>
                  <a:pt x="5766" y="10163"/>
                </a:lnTo>
                <a:cubicBezTo>
                  <a:pt x="5208" y="10106"/>
                  <a:pt x="4001" y="10158"/>
                  <a:pt x="3245" y="10157"/>
                </a:cubicBezTo>
                <a:lnTo>
                  <a:pt x="1232" y="10158"/>
                </a:lnTo>
                <a:lnTo>
                  <a:pt x="0" y="10222"/>
                </a:lnTo>
                <a:cubicBezTo>
                  <a:pt x="90" y="9594"/>
                  <a:pt x="-3" y="3955"/>
                  <a:pt x="33" y="3288"/>
                </a:cubicBezTo>
                <a:cubicBezTo>
                  <a:pt x="886" y="2545"/>
                  <a:pt x="560" y="2858"/>
                  <a:pt x="870" y="2588"/>
                </a:cubicBezTo>
                <a:close/>
              </a:path>
            </a:pathLst>
          </a:custGeom>
          <a:solidFill>
            <a:srgbClr val="CCE9AD"/>
          </a:solidFill>
          <a:ln w="12700" cap="flat" cmpd="sng">
            <a:noFill/>
            <a:prstDash val="solid"/>
            <a:round/>
            <a:headEnd/>
            <a:tailEnd/>
          </a:ln>
        </p:spPr>
        <p:txBody>
          <a:bodyPr/>
          <a:lstStyle/>
          <a:p>
            <a:endParaRPr lang="en-US"/>
          </a:p>
        </p:txBody>
      </p:sp>
      <p:sp>
        <p:nvSpPr>
          <p:cNvPr id="35848" name="Rectangle 29"/>
          <p:cNvSpPr>
            <a:spLocks noChangeArrowheads="1"/>
          </p:cNvSpPr>
          <p:nvPr/>
        </p:nvSpPr>
        <p:spPr bwMode="auto">
          <a:xfrm>
            <a:off x="10676467" y="5791201"/>
            <a:ext cx="306173"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z</a:t>
            </a:r>
          </a:p>
        </p:txBody>
      </p:sp>
      <p:sp>
        <p:nvSpPr>
          <p:cNvPr id="35849" name="Rectangle 31"/>
          <p:cNvSpPr>
            <a:spLocks noChangeArrowheads="1"/>
          </p:cNvSpPr>
          <p:nvPr/>
        </p:nvSpPr>
        <p:spPr bwMode="auto">
          <a:xfrm>
            <a:off x="8310034" y="5867401"/>
            <a:ext cx="639233" cy="366767"/>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a:t>
            </a:r>
          </a:p>
        </p:txBody>
      </p:sp>
      <p:sp>
        <p:nvSpPr>
          <p:cNvPr id="35850" name="Freeform 42"/>
          <p:cNvSpPr>
            <a:spLocks/>
          </p:cNvSpPr>
          <p:nvPr/>
        </p:nvSpPr>
        <p:spPr bwMode="auto">
          <a:xfrm>
            <a:off x="6206067" y="5867400"/>
            <a:ext cx="4563533" cy="1588"/>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5851" name="Line 36"/>
          <p:cNvSpPr>
            <a:spLocks noChangeShapeType="1"/>
          </p:cNvSpPr>
          <p:nvPr/>
        </p:nvSpPr>
        <p:spPr bwMode="auto">
          <a:xfrm>
            <a:off x="9029700" y="5105400"/>
            <a:ext cx="0" cy="762000"/>
          </a:xfrm>
          <a:prstGeom prst="line">
            <a:avLst/>
          </a:prstGeom>
          <a:noFill/>
          <a:ln w="28575">
            <a:solidFill>
              <a:schemeClr val="tx1"/>
            </a:solidFill>
            <a:round/>
            <a:headEnd/>
            <a:tailEnd/>
          </a:ln>
          <a:effectLst/>
        </p:spPr>
        <p:txBody>
          <a:bodyPr/>
          <a:lstStyle/>
          <a:p>
            <a:endParaRPr lang="en-US"/>
          </a:p>
        </p:txBody>
      </p:sp>
      <p:sp>
        <p:nvSpPr>
          <p:cNvPr id="35852" name="Freeform 45"/>
          <p:cNvSpPr>
            <a:spLocks/>
          </p:cNvSpPr>
          <p:nvPr/>
        </p:nvSpPr>
        <p:spPr bwMode="auto">
          <a:xfrm>
            <a:off x="8496300" y="4645026"/>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5853" name="Rectangle 27"/>
          <p:cNvSpPr>
            <a:spLocks noChangeArrowheads="1"/>
          </p:cNvSpPr>
          <p:nvPr/>
        </p:nvSpPr>
        <p:spPr bwMode="auto">
          <a:xfrm>
            <a:off x="8128000" y="6110288"/>
            <a:ext cx="821267"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a:t> 45</a:t>
            </a:r>
          </a:p>
        </p:txBody>
      </p:sp>
      <p:sp>
        <p:nvSpPr>
          <p:cNvPr id="35854" name="Rectangle 32"/>
          <p:cNvSpPr>
            <a:spLocks noChangeArrowheads="1"/>
          </p:cNvSpPr>
          <p:nvPr/>
        </p:nvSpPr>
        <p:spPr bwMode="auto">
          <a:xfrm>
            <a:off x="7112000" y="6110288"/>
            <a:ext cx="855133"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a:t>38</a:t>
            </a:r>
          </a:p>
        </p:txBody>
      </p:sp>
      <p:sp>
        <p:nvSpPr>
          <p:cNvPr id="35855" name="Rectangle 33"/>
          <p:cNvSpPr>
            <a:spLocks noChangeArrowheads="1"/>
          </p:cNvSpPr>
          <p:nvPr/>
        </p:nvSpPr>
        <p:spPr bwMode="auto">
          <a:xfrm>
            <a:off x="10676467" y="6110288"/>
            <a:ext cx="298158" cy="366767"/>
          </a:xfrm>
          <a:prstGeom prst="rect">
            <a:avLst/>
          </a:prstGeom>
          <a:noFill/>
          <a:ln w="12700">
            <a:noFill/>
            <a:miter lim="800000"/>
            <a:headEnd/>
            <a:tailEnd/>
          </a:ln>
          <a:effectLst/>
        </p:spPr>
        <p:txBody>
          <a:bodyPr wrap="none" lIns="90487" tIns="44450" rIns="90487" bIns="44450">
            <a:spAutoFit/>
          </a:bodyPr>
          <a:lstStyle/>
          <a:p>
            <a:r>
              <a:rPr lang="en-US" i="1"/>
              <a:t>x</a:t>
            </a:r>
          </a:p>
        </p:txBody>
      </p:sp>
      <p:sp>
        <p:nvSpPr>
          <p:cNvPr id="35856" name="Rectangle 27"/>
          <p:cNvSpPr>
            <a:spLocks noChangeArrowheads="1"/>
          </p:cNvSpPr>
          <p:nvPr/>
        </p:nvSpPr>
        <p:spPr bwMode="auto">
          <a:xfrm>
            <a:off x="8636000" y="6096001"/>
            <a:ext cx="821267"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a:t> 48</a:t>
            </a:r>
          </a:p>
        </p:txBody>
      </p:sp>
      <p:sp>
        <p:nvSpPr>
          <p:cNvPr id="35857" name="Line 36"/>
          <p:cNvSpPr>
            <a:spLocks noChangeShapeType="1"/>
          </p:cNvSpPr>
          <p:nvPr/>
        </p:nvSpPr>
        <p:spPr bwMode="auto">
          <a:xfrm>
            <a:off x="7416800" y="5562600"/>
            <a:ext cx="0" cy="304800"/>
          </a:xfrm>
          <a:prstGeom prst="line">
            <a:avLst/>
          </a:prstGeom>
          <a:noFill/>
          <a:ln w="28575">
            <a:solidFill>
              <a:schemeClr val="tx1"/>
            </a:solidFill>
            <a:round/>
            <a:headEnd/>
            <a:tailEnd/>
          </a:ln>
          <a:effectLst/>
        </p:spPr>
        <p:txBody>
          <a:bodyPr/>
          <a:lstStyle/>
          <a:p>
            <a:endParaRPr lang="en-US"/>
          </a:p>
        </p:txBody>
      </p:sp>
      <p:sp>
        <p:nvSpPr>
          <p:cNvPr id="35858" name="Freeform 6"/>
          <p:cNvSpPr>
            <a:spLocks/>
          </p:cNvSpPr>
          <p:nvPr/>
        </p:nvSpPr>
        <p:spPr bwMode="auto">
          <a:xfrm>
            <a:off x="6612467" y="4645026"/>
            <a:ext cx="1869017" cy="1146175"/>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5859" name="Rectangle 31"/>
          <p:cNvSpPr>
            <a:spLocks noChangeArrowheads="1"/>
          </p:cNvSpPr>
          <p:nvPr/>
        </p:nvSpPr>
        <p:spPr bwMode="auto">
          <a:xfrm>
            <a:off x="8636000" y="5870576"/>
            <a:ext cx="9144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0.60</a:t>
            </a:r>
          </a:p>
        </p:txBody>
      </p:sp>
      <p:sp>
        <p:nvSpPr>
          <p:cNvPr id="35860" name="Rectangle 31"/>
          <p:cNvSpPr>
            <a:spLocks noChangeArrowheads="1"/>
          </p:cNvSpPr>
          <p:nvPr/>
        </p:nvSpPr>
        <p:spPr bwMode="auto">
          <a:xfrm>
            <a:off x="7010400" y="5867401"/>
            <a:ext cx="11176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-1.40</a:t>
            </a:r>
          </a:p>
        </p:txBody>
      </p:sp>
      <p:sp>
        <p:nvSpPr>
          <p:cNvPr id="35861" name="Rectangle 29"/>
          <p:cNvSpPr>
            <a:spLocks noChangeArrowheads="1"/>
          </p:cNvSpPr>
          <p:nvPr/>
        </p:nvSpPr>
        <p:spPr bwMode="auto">
          <a:xfrm>
            <a:off x="10668000" y="3951288"/>
            <a:ext cx="306173"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z</a:t>
            </a:r>
          </a:p>
        </p:txBody>
      </p:sp>
      <p:sp>
        <p:nvSpPr>
          <p:cNvPr id="35862" name="Rectangle 31"/>
          <p:cNvSpPr>
            <a:spLocks noChangeArrowheads="1"/>
          </p:cNvSpPr>
          <p:nvPr/>
        </p:nvSpPr>
        <p:spPr bwMode="auto">
          <a:xfrm>
            <a:off x="8301568" y="4027489"/>
            <a:ext cx="639233" cy="366767"/>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a:t>
            </a:r>
          </a:p>
        </p:txBody>
      </p:sp>
      <p:sp>
        <p:nvSpPr>
          <p:cNvPr id="35863" name="Freeform 42"/>
          <p:cNvSpPr>
            <a:spLocks/>
          </p:cNvSpPr>
          <p:nvPr/>
        </p:nvSpPr>
        <p:spPr bwMode="auto">
          <a:xfrm>
            <a:off x="6197600" y="4027489"/>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5864" name="Freeform 45"/>
          <p:cNvSpPr>
            <a:spLocks/>
          </p:cNvSpPr>
          <p:nvPr/>
        </p:nvSpPr>
        <p:spPr bwMode="auto">
          <a:xfrm>
            <a:off x="8487834" y="2805114"/>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5865" name="Rectangle 27"/>
          <p:cNvSpPr>
            <a:spLocks noChangeArrowheads="1"/>
          </p:cNvSpPr>
          <p:nvPr/>
        </p:nvSpPr>
        <p:spPr bwMode="auto">
          <a:xfrm>
            <a:off x="8119533" y="4270376"/>
            <a:ext cx="821267"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a:t> 45</a:t>
            </a:r>
          </a:p>
        </p:txBody>
      </p:sp>
      <p:sp>
        <p:nvSpPr>
          <p:cNvPr id="35866" name="Rectangle 32"/>
          <p:cNvSpPr>
            <a:spLocks noChangeArrowheads="1"/>
          </p:cNvSpPr>
          <p:nvPr/>
        </p:nvSpPr>
        <p:spPr bwMode="auto">
          <a:xfrm>
            <a:off x="7103534" y="4270376"/>
            <a:ext cx="855133"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a:t>38</a:t>
            </a:r>
          </a:p>
        </p:txBody>
      </p:sp>
      <p:sp>
        <p:nvSpPr>
          <p:cNvPr id="35867" name="Rectangle 33"/>
          <p:cNvSpPr>
            <a:spLocks noChangeArrowheads="1"/>
          </p:cNvSpPr>
          <p:nvPr/>
        </p:nvSpPr>
        <p:spPr bwMode="auto">
          <a:xfrm>
            <a:off x="10668000" y="4270376"/>
            <a:ext cx="298158" cy="366767"/>
          </a:xfrm>
          <a:prstGeom prst="rect">
            <a:avLst/>
          </a:prstGeom>
          <a:noFill/>
          <a:ln w="12700">
            <a:noFill/>
            <a:miter lim="800000"/>
            <a:headEnd/>
            <a:tailEnd/>
          </a:ln>
          <a:effectLst/>
        </p:spPr>
        <p:txBody>
          <a:bodyPr wrap="none" lIns="90487" tIns="44450" rIns="90487" bIns="44450">
            <a:spAutoFit/>
          </a:bodyPr>
          <a:lstStyle/>
          <a:p>
            <a:r>
              <a:rPr lang="en-US" i="1"/>
              <a:t>x</a:t>
            </a:r>
          </a:p>
        </p:txBody>
      </p:sp>
      <p:sp>
        <p:nvSpPr>
          <p:cNvPr id="35868" name="Rectangle 27"/>
          <p:cNvSpPr>
            <a:spLocks noChangeArrowheads="1"/>
          </p:cNvSpPr>
          <p:nvPr/>
        </p:nvSpPr>
        <p:spPr bwMode="auto">
          <a:xfrm>
            <a:off x="8627533" y="4256088"/>
            <a:ext cx="821267"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a:t> 48</a:t>
            </a:r>
          </a:p>
        </p:txBody>
      </p:sp>
      <p:sp>
        <p:nvSpPr>
          <p:cNvPr id="35869" name="Line 36"/>
          <p:cNvSpPr>
            <a:spLocks noChangeShapeType="1"/>
          </p:cNvSpPr>
          <p:nvPr/>
        </p:nvSpPr>
        <p:spPr bwMode="auto">
          <a:xfrm>
            <a:off x="7408333" y="3722688"/>
            <a:ext cx="0" cy="304800"/>
          </a:xfrm>
          <a:prstGeom prst="line">
            <a:avLst/>
          </a:prstGeom>
          <a:noFill/>
          <a:ln w="28575">
            <a:solidFill>
              <a:schemeClr val="tx1"/>
            </a:solidFill>
            <a:round/>
            <a:headEnd/>
            <a:tailEnd/>
          </a:ln>
          <a:effectLst/>
        </p:spPr>
        <p:txBody>
          <a:bodyPr/>
          <a:lstStyle/>
          <a:p>
            <a:endParaRPr lang="en-US"/>
          </a:p>
        </p:txBody>
      </p:sp>
      <p:sp>
        <p:nvSpPr>
          <p:cNvPr id="35870" name="Freeform 6"/>
          <p:cNvSpPr>
            <a:spLocks/>
          </p:cNvSpPr>
          <p:nvPr/>
        </p:nvSpPr>
        <p:spPr bwMode="auto">
          <a:xfrm>
            <a:off x="6604001" y="2805114"/>
            <a:ext cx="1869017" cy="1146175"/>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5871" name="Rectangle 31"/>
          <p:cNvSpPr>
            <a:spLocks noChangeArrowheads="1"/>
          </p:cNvSpPr>
          <p:nvPr/>
        </p:nvSpPr>
        <p:spPr bwMode="auto">
          <a:xfrm>
            <a:off x="8627533" y="4030663"/>
            <a:ext cx="914400"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0.60</a:t>
            </a:r>
          </a:p>
        </p:txBody>
      </p:sp>
      <p:sp>
        <p:nvSpPr>
          <p:cNvPr id="35872" name="Rectangle 31"/>
          <p:cNvSpPr>
            <a:spLocks noChangeArrowheads="1"/>
          </p:cNvSpPr>
          <p:nvPr/>
        </p:nvSpPr>
        <p:spPr bwMode="auto">
          <a:xfrm>
            <a:off x="7001933" y="4027488"/>
            <a:ext cx="1117600"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-1.40</a:t>
            </a:r>
          </a:p>
        </p:txBody>
      </p:sp>
      <p:sp>
        <p:nvSpPr>
          <p:cNvPr id="35873" name="Freeform 3"/>
          <p:cNvSpPr>
            <a:spLocks/>
          </p:cNvSpPr>
          <p:nvPr/>
        </p:nvSpPr>
        <p:spPr bwMode="auto">
          <a:xfrm flipH="1">
            <a:off x="6578600" y="993776"/>
            <a:ext cx="2429933" cy="1223963"/>
          </a:xfrm>
          <a:custGeom>
            <a:avLst/>
            <a:gdLst>
              <a:gd name="T0" fmla="*/ 2147483647 w 24812"/>
              <a:gd name="T1" fmla="*/ 2147483647 h 10222"/>
              <a:gd name="T2" fmla="*/ 2147483647 w 24812"/>
              <a:gd name="T3" fmla="*/ 2147483647 h 10222"/>
              <a:gd name="T4" fmla="*/ 2147483647 w 24812"/>
              <a:gd name="T5" fmla="*/ 2147483647 h 10222"/>
              <a:gd name="T6" fmla="*/ 2147483647 w 24812"/>
              <a:gd name="T7" fmla="*/ 2147483647 h 10222"/>
              <a:gd name="T8" fmla="*/ 2147483647 w 24812"/>
              <a:gd name="T9" fmla="*/ 2147483647 h 10222"/>
              <a:gd name="T10" fmla="*/ 2147483647 w 24812"/>
              <a:gd name="T11" fmla="*/ 2147483647 h 10222"/>
              <a:gd name="T12" fmla="*/ 2147483647 w 24812"/>
              <a:gd name="T13" fmla="*/ 2147483647 h 10222"/>
              <a:gd name="T14" fmla="*/ 2147483647 w 24812"/>
              <a:gd name="T15" fmla="*/ 2147483647 h 10222"/>
              <a:gd name="T16" fmla="*/ 2147483647 w 24812"/>
              <a:gd name="T17" fmla="*/ 2147483647 h 10222"/>
              <a:gd name="T18" fmla="*/ 2147483647 w 24812"/>
              <a:gd name="T19" fmla="*/ 2147483647 h 10222"/>
              <a:gd name="T20" fmla="*/ 2147483647 w 24812"/>
              <a:gd name="T21" fmla="*/ 2147483647 h 10222"/>
              <a:gd name="T22" fmla="*/ 2147483647 w 24812"/>
              <a:gd name="T23" fmla="*/ 2147483647 h 10222"/>
              <a:gd name="T24" fmla="*/ 2147483647 w 24812"/>
              <a:gd name="T25" fmla="*/ 2147483647 h 10222"/>
              <a:gd name="T26" fmla="*/ 2147483647 w 24812"/>
              <a:gd name="T27" fmla="*/ 2147483647 h 10222"/>
              <a:gd name="T28" fmla="*/ 2147483647 w 24812"/>
              <a:gd name="T29" fmla="*/ 2147483647 h 10222"/>
              <a:gd name="T30" fmla="*/ 2147483647 w 24812"/>
              <a:gd name="T31" fmla="*/ 2147483647 h 10222"/>
              <a:gd name="T32" fmla="*/ 2147483647 w 24812"/>
              <a:gd name="T33" fmla="*/ 2147483647 h 10222"/>
              <a:gd name="T34" fmla="*/ 2147483647 w 24812"/>
              <a:gd name="T35" fmla="*/ 2147483647 h 10222"/>
              <a:gd name="T36" fmla="*/ 2147483647 w 24812"/>
              <a:gd name="T37" fmla="*/ 2147483647 h 10222"/>
              <a:gd name="T38" fmla="*/ 2147483647 w 24812"/>
              <a:gd name="T39" fmla="*/ 2147483647 h 10222"/>
              <a:gd name="T40" fmla="*/ 0 w 24812"/>
              <a:gd name="T41" fmla="*/ 2147483647 h 10222"/>
              <a:gd name="T42" fmla="*/ 2147483647 w 24812"/>
              <a:gd name="T43" fmla="*/ 2147483647 h 10222"/>
              <a:gd name="T44" fmla="*/ 2147483647 w 24812"/>
              <a:gd name="T45" fmla="*/ 2147483647 h 102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4812" h="10222">
                <a:moveTo>
                  <a:pt x="870" y="2588"/>
                </a:moveTo>
                <a:cubicBezTo>
                  <a:pt x="1180" y="2318"/>
                  <a:pt x="1093" y="2280"/>
                  <a:pt x="1635" y="1908"/>
                </a:cubicBezTo>
                <a:cubicBezTo>
                  <a:pt x="2331" y="1403"/>
                  <a:pt x="3954" y="327"/>
                  <a:pt x="4124" y="353"/>
                </a:cubicBezTo>
                <a:cubicBezTo>
                  <a:pt x="4510" y="160"/>
                  <a:pt x="5325" y="-62"/>
                  <a:pt x="5690" y="16"/>
                </a:cubicBezTo>
                <a:cubicBezTo>
                  <a:pt x="6012" y="81"/>
                  <a:pt x="6720" y="354"/>
                  <a:pt x="6978" y="486"/>
                </a:cubicBezTo>
                <a:cubicBezTo>
                  <a:pt x="7579" y="763"/>
                  <a:pt x="7965" y="941"/>
                  <a:pt x="8524" y="1320"/>
                </a:cubicBezTo>
                <a:cubicBezTo>
                  <a:pt x="9222" y="1744"/>
                  <a:pt x="9585" y="2069"/>
                  <a:pt x="10197" y="2571"/>
                </a:cubicBezTo>
                <a:cubicBezTo>
                  <a:pt x="10661" y="3101"/>
                  <a:pt x="10776" y="3174"/>
                  <a:pt x="11291" y="3623"/>
                </a:cubicBezTo>
                <a:cubicBezTo>
                  <a:pt x="11464" y="3782"/>
                  <a:pt x="11407" y="3888"/>
                  <a:pt x="11665" y="3981"/>
                </a:cubicBezTo>
                <a:cubicBezTo>
                  <a:pt x="11794" y="4034"/>
                  <a:pt x="11998" y="4233"/>
                  <a:pt x="12215" y="4418"/>
                </a:cubicBezTo>
                <a:cubicBezTo>
                  <a:pt x="12432" y="4603"/>
                  <a:pt x="12664" y="4788"/>
                  <a:pt x="12965" y="5093"/>
                </a:cubicBezTo>
                <a:cubicBezTo>
                  <a:pt x="13223" y="5330"/>
                  <a:pt x="13998" y="6139"/>
                  <a:pt x="14321" y="6377"/>
                </a:cubicBezTo>
                <a:cubicBezTo>
                  <a:pt x="14729" y="6695"/>
                  <a:pt x="15696" y="7384"/>
                  <a:pt x="16276" y="7735"/>
                </a:cubicBezTo>
                <a:cubicBezTo>
                  <a:pt x="16602" y="7957"/>
                  <a:pt x="18258" y="8590"/>
                  <a:pt x="19680" y="8998"/>
                </a:cubicBezTo>
                <a:cubicBezTo>
                  <a:pt x="20242" y="9208"/>
                  <a:pt x="23914" y="9495"/>
                  <a:pt x="24769" y="9574"/>
                </a:cubicBezTo>
                <a:cubicBezTo>
                  <a:pt x="24781" y="10110"/>
                  <a:pt x="24768" y="9600"/>
                  <a:pt x="24812" y="10184"/>
                </a:cubicBezTo>
                <a:lnTo>
                  <a:pt x="10776" y="10122"/>
                </a:lnTo>
                <a:lnTo>
                  <a:pt x="5766" y="10163"/>
                </a:lnTo>
                <a:cubicBezTo>
                  <a:pt x="5208" y="10106"/>
                  <a:pt x="4001" y="10158"/>
                  <a:pt x="3245" y="10157"/>
                </a:cubicBezTo>
                <a:lnTo>
                  <a:pt x="1232" y="10158"/>
                </a:lnTo>
                <a:lnTo>
                  <a:pt x="0" y="10222"/>
                </a:lnTo>
                <a:cubicBezTo>
                  <a:pt x="90" y="9594"/>
                  <a:pt x="-3" y="3955"/>
                  <a:pt x="33" y="3288"/>
                </a:cubicBezTo>
                <a:cubicBezTo>
                  <a:pt x="886" y="2545"/>
                  <a:pt x="560" y="2858"/>
                  <a:pt x="870" y="2588"/>
                </a:cubicBezTo>
                <a:close/>
              </a:path>
            </a:pathLst>
          </a:custGeom>
          <a:solidFill>
            <a:srgbClr val="CCE9AD"/>
          </a:solidFill>
          <a:ln w="12700" cap="flat" cmpd="sng">
            <a:noFill/>
            <a:prstDash val="solid"/>
            <a:round/>
            <a:headEnd/>
            <a:tailEnd/>
          </a:ln>
        </p:spPr>
        <p:txBody>
          <a:bodyPr/>
          <a:lstStyle/>
          <a:p>
            <a:endParaRPr lang="en-US"/>
          </a:p>
        </p:txBody>
      </p:sp>
      <p:sp>
        <p:nvSpPr>
          <p:cNvPr id="35874" name="Rectangle 29"/>
          <p:cNvSpPr>
            <a:spLocks noChangeArrowheads="1"/>
          </p:cNvSpPr>
          <p:nvPr/>
        </p:nvSpPr>
        <p:spPr bwMode="auto">
          <a:xfrm>
            <a:off x="10668000" y="2136776"/>
            <a:ext cx="306173"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z</a:t>
            </a:r>
          </a:p>
        </p:txBody>
      </p:sp>
      <p:sp>
        <p:nvSpPr>
          <p:cNvPr id="35875" name="Rectangle 31"/>
          <p:cNvSpPr>
            <a:spLocks noChangeArrowheads="1"/>
          </p:cNvSpPr>
          <p:nvPr/>
        </p:nvSpPr>
        <p:spPr bwMode="auto">
          <a:xfrm>
            <a:off x="8301568" y="2212976"/>
            <a:ext cx="639233" cy="366767"/>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a:t>
            </a:r>
          </a:p>
        </p:txBody>
      </p:sp>
      <p:sp>
        <p:nvSpPr>
          <p:cNvPr id="35876" name="Freeform 42"/>
          <p:cNvSpPr>
            <a:spLocks/>
          </p:cNvSpPr>
          <p:nvPr/>
        </p:nvSpPr>
        <p:spPr bwMode="auto">
          <a:xfrm>
            <a:off x="6197600" y="2212975"/>
            <a:ext cx="4563533" cy="1588"/>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35877" name="Line 36"/>
          <p:cNvSpPr>
            <a:spLocks noChangeShapeType="1"/>
          </p:cNvSpPr>
          <p:nvPr/>
        </p:nvSpPr>
        <p:spPr bwMode="auto">
          <a:xfrm>
            <a:off x="9021233" y="1450975"/>
            <a:ext cx="0" cy="762000"/>
          </a:xfrm>
          <a:prstGeom prst="line">
            <a:avLst/>
          </a:prstGeom>
          <a:noFill/>
          <a:ln w="28575">
            <a:solidFill>
              <a:schemeClr val="tx1"/>
            </a:solidFill>
            <a:round/>
            <a:headEnd/>
            <a:tailEnd/>
          </a:ln>
          <a:effectLst/>
        </p:spPr>
        <p:txBody>
          <a:bodyPr/>
          <a:lstStyle/>
          <a:p>
            <a:endParaRPr lang="en-US"/>
          </a:p>
        </p:txBody>
      </p:sp>
      <p:sp>
        <p:nvSpPr>
          <p:cNvPr id="35878" name="Freeform 45"/>
          <p:cNvSpPr>
            <a:spLocks/>
          </p:cNvSpPr>
          <p:nvPr/>
        </p:nvSpPr>
        <p:spPr bwMode="auto">
          <a:xfrm>
            <a:off x="8487834" y="990601"/>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5879" name="Rectangle 27"/>
          <p:cNvSpPr>
            <a:spLocks noChangeArrowheads="1"/>
          </p:cNvSpPr>
          <p:nvPr/>
        </p:nvSpPr>
        <p:spPr bwMode="auto">
          <a:xfrm>
            <a:off x="8119533" y="2455863"/>
            <a:ext cx="821267"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a:t> 45</a:t>
            </a:r>
          </a:p>
        </p:txBody>
      </p:sp>
      <p:sp>
        <p:nvSpPr>
          <p:cNvPr id="35880" name="Rectangle 32"/>
          <p:cNvSpPr>
            <a:spLocks noChangeArrowheads="1"/>
          </p:cNvSpPr>
          <p:nvPr/>
        </p:nvSpPr>
        <p:spPr bwMode="auto">
          <a:xfrm>
            <a:off x="7103534" y="2455863"/>
            <a:ext cx="855133"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a:t>38</a:t>
            </a:r>
          </a:p>
        </p:txBody>
      </p:sp>
      <p:sp>
        <p:nvSpPr>
          <p:cNvPr id="35881" name="Rectangle 33"/>
          <p:cNvSpPr>
            <a:spLocks noChangeArrowheads="1"/>
          </p:cNvSpPr>
          <p:nvPr/>
        </p:nvSpPr>
        <p:spPr bwMode="auto">
          <a:xfrm>
            <a:off x="10668000" y="2455863"/>
            <a:ext cx="298158" cy="366767"/>
          </a:xfrm>
          <a:prstGeom prst="rect">
            <a:avLst/>
          </a:prstGeom>
          <a:noFill/>
          <a:ln w="12700">
            <a:noFill/>
            <a:miter lim="800000"/>
            <a:headEnd/>
            <a:tailEnd/>
          </a:ln>
          <a:effectLst/>
        </p:spPr>
        <p:txBody>
          <a:bodyPr wrap="none" lIns="90487" tIns="44450" rIns="90487" bIns="44450">
            <a:spAutoFit/>
          </a:bodyPr>
          <a:lstStyle/>
          <a:p>
            <a:r>
              <a:rPr lang="en-US" i="1"/>
              <a:t>x</a:t>
            </a:r>
          </a:p>
        </p:txBody>
      </p:sp>
      <p:sp>
        <p:nvSpPr>
          <p:cNvPr id="35882" name="Rectangle 27"/>
          <p:cNvSpPr>
            <a:spLocks noChangeArrowheads="1"/>
          </p:cNvSpPr>
          <p:nvPr/>
        </p:nvSpPr>
        <p:spPr bwMode="auto">
          <a:xfrm>
            <a:off x="8627533" y="2441576"/>
            <a:ext cx="821267"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a:t> 48</a:t>
            </a:r>
          </a:p>
        </p:txBody>
      </p:sp>
      <p:sp>
        <p:nvSpPr>
          <p:cNvPr id="35883" name="Freeform 6"/>
          <p:cNvSpPr>
            <a:spLocks/>
          </p:cNvSpPr>
          <p:nvPr/>
        </p:nvSpPr>
        <p:spPr bwMode="auto">
          <a:xfrm>
            <a:off x="6604001" y="990601"/>
            <a:ext cx="1869017" cy="1146175"/>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5884" name="Rectangle 31"/>
          <p:cNvSpPr>
            <a:spLocks noChangeArrowheads="1"/>
          </p:cNvSpPr>
          <p:nvPr/>
        </p:nvSpPr>
        <p:spPr bwMode="auto">
          <a:xfrm>
            <a:off x="8627533" y="2216151"/>
            <a:ext cx="9144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0.60</a:t>
            </a:r>
          </a:p>
        </p:txBody>
      </p:sp>
      <p:sp>
        <p:nvSpPr>
          <p:cNvPr id="35885" name="Rectangle 31"/>
          <p:cNvSpPr>
            <a:spLocks noChangeArrowheads="1"/>
          </p:cNvSpPr>
          <p:nvPr/>
        </p:nvSpPr>
        <p:spPr bwMode="auto">
          <a:xfrm>
            <a:off x="7001933" y="2212976"/>
            <a:ext cx="1117600"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-1.40</a:t>
            </a:r>
          </a:p>
        </p:txBody>
      </p:sp>
      <p:sp>
        <p:nvSpPr>
          <p:cNvPr id="35886" name="Line 38"/>
          <p:cNvSpPr>
            <a:spLocks noChangeShapeType="1"/>
          </p:cNvSpPr>
          <p:nvPr/>
        </p:nvSpPr>
        <p:spPr bwMode="auto">
          <a:xfrm flipH="1">
            <a:off x="6578601" y="1831975"/>
            <a:ext cx="2400300" cy="0"/>
          </a:xfrm>
          <a:prstGeom prst="line">
            <a:avLst/>
          </a:prstGeom>
          <a:noFill/>
          <a:ln w="25400">
            <a:solidFill>
              <a:srgbClr val="FF0000"/>
            </a:solidFill>
            <a:round/>
            <a:headEnd type="triangle" w="med" len="med"/>
            <a:tailEnd type="triangle" w="med" len="med"/>
          </a:ln>
          <a:effectLst/>
        </p:spPr>
        <p:txBody>
          <a:bodyPr/>
          <a:lstStyle/>
          <a:p>
            <a:endParaRPr lang="en-US"/>
          </a:p>
        </p:txBody>
      </p:sp>
      <p:sp>
        <p:nvSpPr>
          <p:cNvPr id="35887" name="Line 38"/>
          <p:cNvSpPr>
            <a:spLocks noChangeShapeType="1"/>
          </p:cNvSpPr>
          <p:nvPr/>
        </p:nvSpPr>
        <p:spPr bwMode="auto">
          <a:xfrm flipH="1">
            <a:off x="6604000" y="3733800"/>
            <a:ext cx="804333" cy="0"/>
          </a:xfrm>
          <a:prstGeom prst="line">
            <a:avLst/>
          </a:prstGeom>
          <a:noFill/>
          <a:ln w="25400">
            <a:solidFill>
              <a:srgbClr val="FF0000"/>
            </a:solidFill>
            <a:round/>
            <a:headEnd type="triangle" w="med" len="med"/>
            <a:tailEnd type="triangle" w="med" len="med"/>
          </a:ln>
          <a:effectLst/>
        </p:spPr>
        <p:txBody>
          <a:bodyPr/>
          <a:lstStyle/>
          <a:p>
            <a:endParaRPr lang="en-US"/>
          </a:p>
        </p:txBody>
      </p:sp>
      <p:sp>
        <p:nvSpPr>
          <p:cNvPr id="35888" name="Line 38"/>
          <p:cNvSpPr>
            <a:spLocks noChangeShapeType="1"/>
          </p:cNvSpPr>
          <p:nvPr/>
        </p:nvSpPr>
        <p:spPr bwMode="auto">
          <a:xfrm flipH="1">
            <a:off x="7416801" y="5562600"/>
            <a:ext cx="1587500" cy="0"/>
          </a:xfrm>
          <a:prstGeom prst="line">
            <a:avLst/>
          </a:prstGeom>
          <a:noFill/>
          <a:ln w="25400">
            <a:solidFill>
              <a:srgbClr val="FF0000"/>
            </a:solidFill>
            <a:round/>
            <a:headEnd type="triangle" w="med" len="med"/>
            <a:tailEnd type="triangle" w="med" len="med"/>
          </a:ln>
          <a:effectLst/>
        </p:spPr>
        <p:txBody>
          <a:bodyPr/>
          <a:lstStyle/>
          <a:p>
            <a:endParaRPr lang="en-US"/>
          </a:p>
        </p:txBody>
      </p:sp>
      <p:sp>
        <p:nvSpPr>
          <p:cNvPr id="35889" name="Text Box 37"/>
          <p:cNvSpPr txBox="1">
            <a:spLocks noChangeArrowheads="1"/>
          </p:cNvSpPr>
          <p:nvPr/>
        </p:nvSpPr>
        <p:spPr bwMode="auto">
          <a:xfrm>
            <a:off x="7696200" y="1463675"/>
            <a:ext cx="1227667" cy="369888"/>
          </a:xfrm>
          <a:prstGeom prst="rect">
            <a:avLst/>
          </a:prstGeom>
          <a:noFill/>
          <a:ln w="12700">
            <a:noFill/>
            <a:miter lim="800000"/>
            <a:headEnd/>
            <a:tailEnd/>
          </a:ln>
          <a:effectLst/>
        </p:spPr>
        <p:txBody>
          <a:bodyPr>
            <a:spAutoFit/>
          </a:bodyPr>
          <a:lstStyle/>
          <a:p>
            <a:pPr>
              <a:spcBef>
                <a:spcPct val="50000"/>
              </a:spcBef>
            </a:pPr>
            <a:r>
              <a:rPr lang="en-US" b="1">
                <a:solidFill>
                  <a:srgbClr val="FF0000"/>
                </a:solidFill>
              </a:rPr>
              <a:t>0.7257</a:t>
            </a:r>
          </a:p>
        </p:txBody>
      </p:sp>
      <p:sp>
        <p:nvSpPr>
          <p:cNvPr id="35890" name="Text Box 37"/>
          <p:cNvSpPr txBox="1">
            <a:spLocks noChangeArrowheads="1"/>
          </p:cNvSpPr>
          <p:nvPr/>
        </p:nvSpPr>
        <p:spPr bwMode="auto">
          <a:xfrm>
            <a:off x="6400800" y="3363914"/>
            <a:ext cx="1227667" cy="369887"/>
          </a:xfrm>
          <a:prstGeom prst="rect">
            <a:avLst/>
          </a:prstGeom>
          <a:noFill/>
          <a:ln w="12700">
            <a:noFill/>
            <a:miter lim="800000"/>
            <a:headEnd/>
            <a:tailEnd/>
          </a:ln>
          <a:effectLst/>
        </p:spPr>
        <p:txBody>
          <a:bodyPr>
            <a:spAutoFit/>
          </a:bodyPr>
          <a:lstStyle/>
          <a:p>
            <a:pPr>
              <a:spcBef>
                <a:spcPct val="50000"/>
              </a:spcBef>
            </a:pPr>
            <a:r>
              <a:rPr lang="en-US" b="1">
                <a:solidFill>
                  <a:srgbClr val="FF0000"/>
                </a:solidFill>
              </a:rPr>
              <a:t>0.0808</a:t>
            </a:r>
          </a:p>
        </p:txBody>
      </p:sp>
      <p:sp>
        <p:nvSpPr>
          <p:cNvPr id="35891" name="Text Box 37"/>
          <p:cNvSpPr txBox="1">
            <a:spLocks noChangeArrowheads="1"/>
          </p:cNvSpPr>
          <p:nvPr/>
        </p:nvSpPr>
        <p:spPr bwMode="auto">
          <a:xfrm>
            <a:off x="7721600" y="5181600"/>
            <a:ext cx="1227667" cy="369888"/>
          </a:xfrm>
          <a:prstGeom prst="rect">
            <a:avLst/>
          </a:prstGeom>
          <a:noFill/>
          <a:ln w="12700">
            <a:noFill/>
            <a:miter lim="800000"/>
            <a:headEnd/>
            <a:tailEnd/>
          </a:ln>
          <a:effectLst/>
        </p:spPr>
        <p:txBody>
          <a:bodyPr>
            <a:spAutoFit/>
          </a:bodyPr>
          <a:lstStyle/>
          <a:p>
            <a:pPr>
              <a:spcBef>
                <a:spcPct val="50000"/>
              </a:spcBef>
            </a:pPr>
            <a:r>
              <a:rPr lang="en-US" b="1">
                <a:solidFill>
                  <a:srgbClr val="FF0000"/>
                </a:solidFill>
              </a:rPr>
              <a:t>0.6449</a:t>
            </a:r>
          </a:p>
        </p:txBody>
      </p:sp>
      <p:graphicFrame>
        <p:nvGraphicFramePr>
          <p:cNvPr id="35892" name="Object 1"/>
          <p:cNvGraphicFramePr>
            <a:graphicFrameLocks noChangeAspect="1"/>
          </p:cNvGraphicFramePr>
          <p:nvPr/>
        </p:nvGraphicFramePr>
        <p:xfrm>
          <a:off x="203200" y="2822575"/>
          <a:ext cx="5717117" cy="2179638"/>
        </p:xfrm>
        <a:graphic>
          <a:graphicData uri="http://schemas.openxmlformats.org/presentationml/2006/ole">
            <p:oleObj spid="_x0000_s135170" name="Equation" r:id="rId3" imgW="2298700" imgH="1168400" progId="">
              <p:embed/>
            </p:oleObj>
          </a:graphicData>
        </a:graphic>
      </p:graphicFrame>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23"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24"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The </a:t>
            </a:r>
            <a:r>
              <a:rPr lang="en-US" altLang="en-US" sz="3200" b="1" dirty="0">
                <a:solidFill>
                  <a:srgbClr val="92D050"/>
                </a:solidFill>
              </a:rPr>
              <a:t>Standard Deviation as a Ruler</a:t>
            </a:r>
          </a:p>
        </p:txBody>
      </p:sp>
      <p:sp>
        <p:nvSpPr>
          <p:cNvPr id="30725" name="Text Box 8"/>
          <p:cNvSpPr txBox="1">
            <a:spLocks noChangeArrowheads="1"/>
          </p:cNvSpPr>
          <p:nvPr/>
        </p:nvSpPr>
        <p:spPr bwMode="auto">
          <a:xfrm>
            <a:off x="575733" y="1196975"/>
            <a:ext cx="10837333" cy="4893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smtClean="0">
                <a:latin typeface="+mn-lt"/>
              </a:rPr>
              <a:t>Example</a:t>
            </a:r>
            <a:r>
              <a:rPr lang="en-US" altLang="en-US" dirty="0">
                <a:latin typeface="+mn-lt"/>
              </a:rPr>
              <a:t>:  On August 8, 2011, the Dow dropped 634.8 points, sending shock waves through the financial community.  </a:t>
            </a:r>
          </a:p>
          <a:p>
            <a:pPr eaLnBrk="1" hangingPunct="1"/>
            <a:endParaRPr lang="en-US" altLang="en-US" dirty="0">
              <a:latin typeface="+mn-lt"/>
            </a:endParaRPr>
          </a:p>
          <a:p>
            <a:pPr eaLnBrk="1" hangingPunct="1"/>
            <a:r>
              <a:rPr lang="en-US" altLang="en-US" dirty="0">
                <a:latin typeface="+mn-lt"/>
              </a:rPr>
              <a:t>During mid-2011 to mid-2012, the mean daily change for the Dow was 1.87 with a standard deviation of 155.28 points.</a:t>
            </a:r>
          </a:p>
          <a:p>
            <a:pPr eaLnBrk="1" hangingPunct="1"/>
            <a:endParaRPr lang="en-US" altLang="en-US" dirty="0">
              <a:latin typeface="+mn-lt"/>
            </a:endParaRPr>
          </a:p>
          <a:p>
            <a:pPr eaLnBrk="1" hangingPunct="1"/>
            <a:r>
              <a:rPr lang="en-US" altLang="en-US" dirty="0">
                <a:latin typeface="+mn-lt"/>
              </a:rPr>
              <a:t>The daily changes in the Dow looked unimodal and symmetric, so use the 68-95-99.7 Rule to characterize how extraordinary the 634.8 point drop really was</a:t>
            </a:r>
            <a:r>
              <a:rPr lang="en-US" altLang="en-US" dirty="0" smtClean="0">
                <a:latin typeface="+mn-lt"/>
              </a:rPr>
              <a:t>.</a:t>
            </a:r>
          </a:p>
          <a:p>
            <a:pPr eaLnBrk="1" hangingPunct="1"/>
            <a:endParaRPr lang="en-US" altLang="en-US" dirty="0" smtClean="0">
              <a:latin typeface="+mn-lt"/>
            </a:endParaRPr>
          </a:p>
          <a:p>
            <a:pPr eaLnBrk="1" hangingPunct="1"/>
            <a:endParaRPr lang="en-US" altLang="en-US" dirty="0" smtClean="0">
              <a:latin typeface="+mn-lt"/>
            </a:endParaRPr>
          </a:p>
          <a:p>
            <a:pPr eaLnBrk="1" hangingPunct="1"/>
            <a:endParaRPr lang="en-US" altLang="en-US" dirty="0" smtClean="0">
              <a:latin typeface="+mn-lt"/>
            </a:endParaRPr>
          </a:p>
          <a:p>
            <a:pPr eaLnBrk="1" hangingPunct="1"/>
            <a:endParaRPr lang="en-US" altLang="en-US" dirty="0">
              <a:latin typeface="+mn-lt"/>
            </a:endParaRPr>
          </a:p>
        </p:txBody>
      </p:sp>
    </p:spTree>
    <p:extLst>
      <p:ext uri="{BB962C8B-B14F-4D97-AF65-F5344CB8AC3E}">
        <p14:creationId xmlns="" xmlns:p14="http://schemas.microsoft.com/office/powerpoint/2010/main" val="377004632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28"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29"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The </a:t>
            </a:r>
            <a:r>
              <a:rPr lang="en-US" altLang="en-US" sz="3200" b="1" dirty="0">
                <a:solidFill>
                  <a:srgbClr val="92D050"/>
                </a:solidFill>
              </a:rPr>
              <a:t>Standard Deviation as a Ruler</a:t>
            </a:r>
          </a:p>
        </p:txBody>
      </p:sp>
      <p:sp>
        <p:nvSpPr>
          <p:cNvPr id="1030" name="Text Box 8"/>
          <p:cNvSpPr txBox="1">
            <a:spLocks noChangeArrowheads="1"/>
          </p:cNvSpPr>
          <p:nvPr/>
        </p:nvSpPr>
        <p:spPr bwMode="auto">
          <a:xfrm>
            <a:off x="914400" y="1196975"/>
            <a:ext cx="10152185" cy="4524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Convert the 634.8 point drop to a </a:t>
            </a:r>
            <a:r>
              <a:rPr lang="en-US" altLang="en-US" i="1" dirty="0">
                <a:latin typeface="+mn-lt"/>
              </a:rPr>
              <a:t>z</a:t>
            </a:r>
            <a:r>
              <a:rPr lang="en-US" altLang="en-US" dirty="0">
                <a:latin typeface="+mn-lt"/>
              </a:rPr>
              <a:t>-score:</a:t>
            </a: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r>
              <a:rPr lang="en-US" altLang="en-US" dirty="0">
                <a:latin typeface="+mn-lt"/>
              </a:rPr>
              <a:t>A </a:t>
            </a:r>
            <a:r>
              <a:rPr lang="en-US" altLang="en-US" i="1" dirty="0">
                <a:latin typeface="+mn-lt"/>
              </a:rPr>
              <a:t>z</a:t>
            </a:r>
            <a:r>
              <a:rPr lang="en-US" altLang="en-US" dirty="0">
                <a:latin typeface="+mn-lt"/>
              </a:rPr>
              <a:t>-score with a magnitude bigger than 3 will occur with probability of less than 0.0015, so this </a:t>
            </a:r>
            <a:r>
              <a:rPr lang="en-US" altLang="en-US" i="1" dirty="0">
                <a:latin typeface="+mn-lt"/>
              </a:rPr>
              <a:t>z</a:t>
            </a:r>
            <a:r>
              <a:rPr lang="en-US" altLang="en-US" dirty="0">
                <a:latin typeface="+mn-lt"/>
              </a:rPr>
              <a:t>-score of under 4 is even less likely.  </a:t>
            </a:r>
            <a:endParaRPr lang="en-US" altLang="en-US" dirty="0" smtClean="0">
              <a:latin typeface="+mn-lt"/>
            </a:endParaRPr>
          </a:p>
          <a:p>
            <a:pPr eaLnBrk="1" hangingPunct="1"/>
            <a:endParaRPr lang="en-US" altLang="en-US" dirty="0" smtClean="0">
              <a:latin typeface="+mn-lt"/>
            </a:endParaRPr>
          </a:p>
          <a:p>
            <a:pPr eaLnBrk="1" hangingPunct="1"/>
            <a:r>
              <a:rPr lang="en-US" altLang="en-US" dirty="0" smtClean="0">
                <a:latin typeface="+mn-lt"/>
              </a:rPr>
              <a:t>This </a:t>
            </a:r>
            <a:r>
              <a:rPr lang="en-US" altLang="en-US" dirty="0">
                <a:latin typeface="+mn-lt"/>
              </a:rPr>
              <a:t>was a truly extraordinary event.</a:t>
            </a:r>
          </a:p>
        </p:txBody>
      </p:sp>
      <p:graphicFrame>
        <p:nvGraphicFramePr>
          <p:cNvPr id="1026" name="Object 2"/>
          <p:cNvGraphicFramePr>
            <a:graphicFrameLocks noChangeAspect="1"/>
          </p:cNvGraphicFramePr>
          <p:nvPr/>
        </p:nvGraphicFramePr>
        <p:xfrm>
          <a:off x="2305539" y="2349501"/>
          <a:ext cx="6641124" cy="1008063"/>
        </p:xfrm>
        <a:graphic>
          <a:graphicData uri="http://schemas.openxmlformats.org/presentationml/2006/ole">
            <p:oleObj spid="_x0000_s136194" name="Equation" r:id="rId4" imgW="2108200" imgH="393700" progId="">
              <p:embed/>
            </p:oleObj>
          </a:graphicData>
        </a:graphic>
      </p:graphicFrame>
    </p:spTree>
    <p:extLst>
      <p:ext uri="{BB962C8B-B14F-4D97-AF65-F5344CB8AC3E}">
        <p14:creationId xmlns="" xmlns:p14="http://schemas.microsoft.com/office/powerpoint/2010/main" val="3844401857"/>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6867"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6868"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17415" name="Text Box 7"/>
          <p:cNvSpPr txBox="1">
            <a:spLocks noChangeArrowheads="1"/>
          </p:cNvSpPr>
          <p:nvPr/>
        </p:nvSpPr>
        <p:spPr bwMode="auto">
          <a:xfrm>
            <a:off x="609600" y="1447800"/>
            <a:ext cx="10747022" cy="830997"/>
          </a:xfrm>
          <a:prstGeom prst="rect">
            <a:avLst/>
          </a:prstGeom>
          <a:noFill/>
          <a:ln w="9525">
            <a:noFill/>
            <a:miter lim="800000"/>
            <a:headEnd/>
            <a:tailEnd/>
          </a:ln>
        </p:spPr>
        <p:txBody>
          <a:bodyPr wrap="square">
            <a:spAutoFit/>
          </a:bodyPr>
          <a:lstStyle/>
          <a:p>
            <a:pPr>
              <a:defRPr/>
            </a:pPr>
            <a:r>
              <a:rPr lang="en-US" sz="2400" b="1" i="1" dirty="0" smtClean="0">
                <a:ea typeface="ＭＳ Ｐゴシック" charset="-128"/>
              </a:rPr>
              <a:t>Example:</a:t>
            </a:r>
            <a:r>
              <a:rPr lang="en-US" sz="2400" b="1" dirty="0" smtClean="0">
                <a:ea typeface="ＭＳ Ｐゴシック" charset="-128"/>
              </a:rPr>
              <a:t> </a:t>
            </a:r>
            <a:r>
              <a:rPr lang="en-US" sz="2400" dirty="0">
                <a:ea typeface="ＭＳ Ｐゴシック" charset="-128"/>
              </a:rPr>
              <a:t>Assuming the SAT scores are nearly normal with </a:t>
            </a:r>
            <a:r>
              <a:rPr lang="en-US" sz="2400" i="1" dirty="0">
                <a:ea typeface="ＭＳ Ｐゴシック" charset="-128"/>
              </a:rPr>
              <a:t>N</a:t>
            </a:r>
            <a:r>
              <a:rPr lang="en-US" sz="2400" dirty="0">
                <a:ea typeface="ＭＳ Ｐゴシック" charset="-128"/>
              </a:rPr>
              <a:t>(500,100), what proportion of SAT scores falls between 450 and 600?</a:t>
            </a:r>
          </a:p>
        </p:txBody>
      </p:sp>
    </p:spTree>
    <p:extLst>
      <p:ext uri="{BB962C8B-B14F-4D97-AF65-F5344CB8AC3E}">
        <p14:creationId xmlns="" xmlns:p14="http://schemas.microsoft.com/office/powerpoint/2010/main" val="34089208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228600"/>
            <a:ext cx="7924800" cy="990600"/>
          </a:xfrm>
        </p:spPr>
        <p:txBody>
          <a:bodyPr/>
          <a:lstStyle/>
          <a:p>
            <a:pPr algn="ctr" eaLnBrk="1" hangingPunct="1"/>
            <a:r>
              <a:rPr lang="en-US" altLang="en-US" b="1" dirty="0" smtClean="0"/>
              <a:t>Types of Variables</a:t>
            </a:r>
          </a:p>
        </p:txBody>
      </p:sp>
      <p:grpSp>
        <p:nvGrpSpPr>
          <p:cNvPr id="3" name="Organization Chart 3"/>
          <p:cNvGrpSpPr>
            <a:grpSpLocks noChangeAspect="1"/>
          </p:cNvGrpSpPr>
          <p:nvPr/>
        </p:nvGrpSpPr>
        <p:grpSpPr bwMode="auto">
          <a:xfrm>
            <a:off x="76200" y="1295400"/>
            <a:ext cx="7315200" cy="3810000"/>
            <a:chOff x="672" y="1154"/>
            <a:chExt cx="4608" cy="2400"/>
          </a:xfrm>
        </p:grpSpPr>
        <p:cxnSp>
          <p:nvCxnSpPr>
            <p:cNvPr id="4" name="_s60420"/>
            <p:cNvCxnSpPr>
              <a:cxnSpLocks noChangeShapeType="1"/>
              <a:stCxn id="12" idx="0"/>
              <a:endCxn id="10" idx="2"/>
            </p:cNvCxnSpPr>
            <p:nvPr/>
          </p:nvCxnSpPr>
          <p:spPr bwMode="auto">
            <a:xfrm rot="5400000" flipH="1">
              <a:off x="4248" y="2640"/>
              <a:ext cx="240" cy="720"/>
            </a:xfrm>
            <a:prstGeom prst="bentConnector3">
              <a:avLst>
                <a:gd name="adj1" fmla="val 30000"/>
              </a:avLst>
            </a:prstGeom>
            <a:noFill/>
            <a:ln w="25400">
              <a:solidFill>
                <a:srgbClr val="000000"/>
              </a:solidFill>
              <a:miter lim="800000"/>
              <a:headEnd/>
              <a:tailEnd/>
            </a:ln>
          </p:spPr>
        </p:cxnSp>
        <p:cxnSp>
          <p:nvCxnSpPr>
            <p:cNvPr id="5" name="_s60421"/>
            <p:cNvCxnSpPr>
              <a:cxnSpLocks noChangeShapeType="1"/>
              <a:stCxn id="11" idx="0"/>
              <a:endCxn id="10" idx="2"/>
            </p:cNvCxnSpPr>
            <p:nvPr/>
          </p:nvCxnSpPr>
          <p:spPr bwMode="auto">
            <a:xfrm rot="-5400000">
              <a:off x="3591" y="2703"/>
              <a:ext cx="240" cy="594"/>
            </a:xfrm>
            <a:prstGeom prst="bentConnector3">
              <a:avLst>
                <a:gd name="adj1" fmla="val 30000"/>
              </a:avLst>
            </a:prstGeom>
            <a:noFill/>
            <a:ln w="25400">
              <a:solidFill>
                <a:srgbClr val="000000"/>
              </a:solidFill>
              <a:miter lim="800000"/>
              <a:headEnd/>
              <a:tailEnd/>
            </a:ln>
          </p:spPr>
        </p:cxnSp>
        <p:cxnSp>
          <p:nvCxnSpPr>
            <p:cNvPr id="6" name="_s60422"/>
            <p:cNvCxnSpPr>
              <a:cxnSpLocks noChangeShapeType="1"/>
              <a:stCxn id="10" idx="0"/>
              <a:endCxn id="8" idx="2"/>
            </p:cNvCxnSpPr>
            <p:nvPr/>
          </p:nvCxnSpPr>
          <p:spPr bwMode="auto">
            <a:xfrm rot="5400000" flipH="1">
              <a:off x="3323" y="1622"/>
              <a:ext cx="409" cy="960"/>
            </a:xfrm>
            <a:prstGeom prst="bentConnector3">
              <a:avLst>
                <a:gd name="adj1" fmla="val 24690"/>
              </a:avLst>
            </a:prstGeom>
            <a:noFill/>
            <a:ln w="22225">
              <a:solidFill>
                <a:srgbClr val="000000"/>
              </a:solidFill>
              <a:miter lim="800000"/>
              <a:headEnd/>
              <a:tailEnd/>
            </a:ln>
          </p:spPr>
        </p:cxnSp>
        <p:cxnSp>
          <p:nvCxnSpPr>
            <p:cNvPr id="7" name="_s60423"/>
            <p:cNvCxnSpPr>
              <a:cxnSpLocks noChangeShapeType="1"/>
            </p:cNvCxnSpPr>
            <p:nvPr/>
          </p:nvCxnSpPr>
          <p:spPr bwMode="auto">
            <a:xfrm flipV="1">
              <a:off x="2016" y="2210"/>
              <a:ext cx="1056" cy="121"/>
            </a:xfrm>
            <a:prstGeom prst="bentConnector3">
              <a:avLst>
                <a:gd name="adj1" fmla="val 6819"/>
              </a:avLst>
            </a:prstGeom>
            <a:noFill/>
            <a:ln w="22225">
              <a:solidFill>
                <a:srgbClr val="000000"/>
              </a:solidFill>
              <a:miter lim="800000"/>
              <a:headEnd/>
              <a:tailEnd/>
            </a:ln>
          </p:spPr>
        </p:cxnSp>
        <p:sp>
          <p:nvSpPr>
            <p:cNvPr id="8" name="_s60424"/>
            <p:cNvSpPr>
              <a:spLocks noChangeArrowheads="1"/>
            </p:cNvSpPr>
            <p:nvPr/>
          </p:nvSpPr>
          <p:spPr bwMode="auto">
            <a:xfrm>
              <a:off x="2448" y="1296"/>
              <a:ext cx="1200" cy="601"/>
            </a:xfrm>
            <a:prstGeom prst="rect">
              <a:avLst/>
            </a:prstGeom>
            <a:solidFill>
              <a:schemeClr val="accent1">
                <a:alpha val="50195"/>
              </a:schemeClr>
            </a:solidFill>
            <a:ln w="12700">
              <a:solidFill>
                <a:srgbClr val="474747"/>
              </a:solidFill>
              <a:miter lim="800000"/>
              <a:headEnd/>
              <a:tailEnd/>
            </a:ln>
          </p:spPr>
          <p:txBody>
            <a:bodyPr wrap="none" anchor="ctr"/>
            <a:lstStyle/>
            <a:p>
              <a:pPr algn="ctr" eaLnBrk="1" hangingPunct="1"/>
              <a:r>
                <a:rPr lang="en-US" altLang="en-US" b="1">
                  <a:solidFill>
                    <a:srgbClr val="000000"/>
                  </a:solidFill>
                </a:rPr>
                <a:t>Variables</a:t>
              </a:r>
              <a:endParaRPr lang="en-US" altLang="en-US"/>
            </a:p>
          </p:txBody>
        </p:sp>
        <p:sp>
          <p:nvSpPr>
            <p:cNvPr id="9" name="_s60425"/>
            <p:cNvSpPr>
              <a:spLocks noChangeArrowheads="1"/>
            </p:cNvSpPr>
            <p:nvPr/>
          </p:nvSpPr>
          <p:spPr bwMode="auto">
            <a:xfrm>
              <a:off x="1392" y="2306"/>
              <a:ext cx="1265" cy="574"/>
            </a:xfrm>
            <a:prstGeom prst="rect">
              <a:avLst/>
            </a:prstGeom>
            <a:solidFill>
              <a:srgbClr val="FDE0BD"/>
            </a:solidFill>
            <a:ln w="12700">
              <a:solidFill>
                <a:srgbClr val="474747"/>
              </a:solidFill>
              <a:miter lim="800000"/>
              <a:headEnd/>
              <a:tailEnd/>
            </a:ln>
          </p:spPr>
          <p:txBody>
            <a:bodyPr wrap="none" anchor="ctr"/>
            <a:lstStyle/>
            <a:p>
              <a:pPr algn="ctr" eaLnBrk="1" hangingPunct="1"/>
              <a:endParaRPr lang="en-US" altLang="en-US" sz="1800" b="1">
                <a:solidFill>
                  <a:srgbClr val="000000"/>
                </a:solidFill>
              </a:endParaRPr>
            </a:p>
            <a:p>
              <a:pPr algn="ctr" eaLnBrk="1" hangingPunct="1"/>
              <a:r>
                <a:rPr lang="en-US" altLang="en-US" b="1">
                  <a:solidFill>
                    <a:srgbClr val="000000"/>
                  </a:solidFill>
                </a:rPr>
                <a:t>Categorical</a:t>
              </a:r>
            </a:p>
            <a:p>
              <a:pPr algn="ctr" eaLnBrk="1" hangingPunct="1"/>
              <a:endParaRPr lang="en-US" altLang="en-US" b="1">
                <a:solidFill>
                  <a:srgbClr val="000000"/>
                </a:solidFill>
              </a:endParaRPr>
            </a:p>
          </p:txBody>
        </p:sp>
        <p:sp>
          <p:nvSpPr>
            <p:cNvPr id="10" name="_s60426"/>
            <p:cNvSpPr>
              <a:spLocks noChangeArrowheads="1"/>
            </p:cNvSpPr>
            <p:nvPr/>
          </p:nvSpPr>
          <p:spPr bwMode="auto">
            <a:xfrm>
              <a:off x="3360" y="2306"/>
              <a:ext cx="1296" cy="574"/>
            </a:xfrm>
            <a:prstGeom prst="rect">
              <a:avLst/>
            </a:prstGeom>
            <a:solidFill>
              <a:srgbClr val="CBDDF7"/>
            </a:solidFill>
            <a:ln w="12700">
              <a:solidFill>
                <a:schemeClr val="tx1"/>
              </a:solidFill>
              <a:miter lim="800000"/>
              <a:headEnd/>
              <a:tailEnd/>
            </a:ln>
          </p:spPr>
          <p:txBody>
            <a:bodyPr wrap="none" anchor="ctr"/>
            <a:lstStyle/>
            <a:p>
              <a:pPr algn="ctr" eaLnBrk="1" hangingPunct="1"/>
              <a:endParaRPr lang="en-US" altLang="en-US" sz="1800" b="1">
                <a:solidFill>
                  <a:srgbClr val="474747"/>
                </a:solidFill>
              </a:endParaRPr>
            </a:p>
            <a:p>
              <a:pPr algn="ctr" eaLnBrk="1" hangingPunct="1"/>
              <a:r>
                <a:rPr lang="en-US" altLang="en-US" b="1">
                  <a:solidFill>
                    <a:srgbClr val="474747"/>
                  </a:solidFill>
                </a:rPr>
                <a:t>Numerical</a:t>
              </a:r>
              <a:r>
                <a:rPr lang="en-US" altLang="en-US" sz="1800" b="1">
                  <a:solidFill>
                    <a:srgbClr val="474747"/>
                  </a:solidFill>
                </a:rPr>
                <a:t> </a:t>
              </a:r>
            </a:p>
            <a:p>
              <a:pPr algn="ctr" eaLnBrk="1" hangingPunct="1"/>
              <a:endParaRPr lang="en-US" altLang="en-US" sz="1800" b="1">
                <a:solidFill>
                  <a:srgbClr val="474747"/>
                </a:solidFill>
              </a:endParaRPr>
            </a:p>
          </p:txBody>
        </p:sp>
        <p:sp>
          <p:nvSpPr>
            <p:cNvPr id="11" name="_s60427"/>
            <p:cNvSpPr>
              <a:spLocks noChangeArrowheads="1"/>
            </p:cNvSpPr>
            <p:nvPr/>
          </p:nvSpPr>
          <p:spPr bwMode="auto">
            <a:xfrm>
              <a:off x="2928" y="3120"/>
              <a:ext cx="972" cy="384"/>
            </a:xfrm>
            <a:prstGeom prst="rect">
              <a:avLst/>
            </a:prstGeom>
            <a:solidFill>
              <a:srgbClr val="CBDDF7"/>
            </a:solidFill>
            <a:ln w="12700">
              <a:solidFill>
                <a:schemeClr val="tx1"/>
              </a:solidFill>
              <a:miter lim="800000"/>
              <a:headEnd/>
              <a:tailEnd/>
            </a:ln>
          </p:spPr>
          <p:txBody>
            <a:bodyPr wrap="none" anchor="ctr"/>
            <a:lstStyle/>
            <a:p>
              <a:pPr algn="ctr" eaLnBrk="1" hangingPunct="1"/>
              <a:r>
                <a:rPr lang="en-US" altLang="en-US" b="1">
                  <a:solidFill>
                    <a:srgbClr val="474747"/>
                  </a:solidFill>
                </a:rPr>
                <a:t>Discrete</a:t>
              </a:r>
              <a:endParaRPr lang="en-US" altLang="en-US"/>
            </a:p>
          </p:txBody>
        </p:sp>
        <p:sp>
          <p:nvSpPr>
            <p:cNvPr id="12" name="_s60428"/>
            <p:cNvSpPr>
              <a:spLocks noChangeArrowheads="1"/>
            </p:cNvSpPr>
            <p:nvPr/>
          </p:nvSpPr>
          <p:spPr bwMode="auto">
            <a:xfrm>
              <a:off x="4176" y="3120"/>
              <a:ext cx="1104" cy="384"/>
            </a:xfrm>
            <a:prstGeom prst="rect">
              <a:avLst/>
            </a:prstGeom>
            <a:solidFill>
              <a:srgbClr val="CBDDF7"/>
            </a:solidFill>
            <a:ln w="12700">
              <a:solidFill>
                <a:schemeClr val="tx1"/>
              </a:solidFill>
              <a:miter lim="800000"/>
              <a:headEnd/>
              <a:tailEnd/>
            </a:ln>
          </p:spPr>
          <p:txBody>
            <a:bodyPr wrap="none" anchor="ctr"/>
            <a:lstStyle/>
            <a:p>
              <a:pPr algn="ctr" eaLnBrk="1" hangingPunct="1"/>
              <a:r>
                <a:rPr lang="en-US" altLang="en-US" b="1">
                  <a:solidFill>
                    <a:srgbClr val="474747"/>
                  </a:solidFill>
                </a:rPr>
                <a:t>Continuous</a:t>
              </a:r>
              <a:endParaRPr lang="en-US" altLang="en-US"/>
            </a:p>
          </p:txBody>
        </p:sp>
      </p:grpSp>
      <p:sp>
        <p:nvSpPr>
          <p:cNvPr id="13" name="Text Box 14"/>
          <p:cNvSpPr txBox="1">
            <a:spLocks noChangeArrowheads="1"/>
          </p:cNvSpPr>
          <p:nvPr/>
        </p:nvSpPr>
        <p:spPr bwMode="auto">
          <a:xfrm>
            <a:off x="1066800" y="4114800"/>
            <a:ext cx="2514600" cy="1296988"/>
          </a:xfrm>
          <a:prstGeom prst="rect">
            <a:avLst/>
          </a:prstGeom>
          <a:noFill/>
          <a:ln w="9525" algn="ctr">
            <a:noFill/>
            <a:miter lim="800000"/>
            <a:headEnd/>
            <a:tailEnd/>
          </a:ln>
        </p:spPr>
        <p:txBody>
          <a:bodyPr lIns="85342" tIns="42672" rIns="85342" bIns="42672">
            <a:spAutoFit/>
          </a:bodyPr>
          <a:lstStyle/>
          <a:p>
            <a:pPr marL="342900" indent="-342900" eaLnBrk="1" hangingPunct="1">
              <a:spcBef>
                <a:spcPct val="50000"/>
              </a:spcBef>
              <a:buClr>
                <a:schemeClr val="folHlink"/>
              </a:buClr>
              <a:buSzPct val="60000"/>
              <a:buFont typeface="Wingdings" pitchFamily="2" charset="2"/>
              <a:buNone/>
            </a:pPr>
            <a:r>
              <a:rPr lang="en-US" altLang="en-US" sz="1400" b="1">
                <a:solidFill>
                  <a:schemeClr val="folHlink"/>
                </a:solidFill>
              </a:rPr>
              <a:t>Examples:</a:t>
            </a:r>
          </a:p>
          <a:p>
            <a:pPr marL="342900" indent="-342900" eaLnBrk="1" hangingPunct="1">
              <a:spcBef>
                <a:spcPct val="50000"/>
              </a:spcBef>
              <a:buClr>
                <a:schemeClr val="folHlink"/>
              </a:buClr>
              <a:buSzPct val="60000"/>
              <a:buFont typeface="Wingdings" pitchFamily="2" charset="2"/>
              <a:buChar char="n"/>
            </a:pPr>
            <a:r>
              <a:rPr lang="en-US" altLang="en-US" sz="1400" b="1">
                <a:solidFill>
                  <a:schemeClr val="folHlink"/>
                </a:solidFill>
              </a:rPr>
              <a:t>Marital Status</a:t>
            </a:r>
          </a:p>
          <a:p>
            <a:pPr marL="342900" indent="-342900" eaLnBrk="1" hangingPunct="1">
              <a:spcBef>
                <a:spcPct val="10000"/>
              </a:spcBef>
              <a:buClr>
                <a:schemeClr val="folHlink"/>
              </a:buClr>
              <a:buSzPct val="60000"/>
              <a:buFont typeface="Wingdings" pitchFamily="2" charset="2"/>
              <a:buChar char="n"/>
            </a:pPr>
            <a:r>
              <a:rPr lang="en-US" altLang="en-US" sz="1400" b="1">
                <a:solidFill>
                  <a:schemeClr val="folHlink"/>
                </a:solidFill>
              </a:rPr>
              <a:t>Political Party</a:t>
            </a:r>
          </a:p>
          <a:p>
            <a:pPr marL="342900" indent="-342900" eaLnBrk="1" hangingPunct="1">
              <a:buClr>
                <a:schemeClr val="folHlink"/>
              </a:buClr>
              <a:buSzPct val="60000"/>
              <a:buFont typeface="Wingdings" pitchFamily="2" charset="2"/>
              <a:buChar char="n"/>
            </a:pPr>
            <a:r>
              <a:rPr lang="en-US" altLang="en-US" sz="1400" b="1">
                <a:solidFill>
                  <a:schemeClr val="folHlink"/>
                </a:solidFill>
              </a:rPr>
              <a:t>Eye Color</a:t>
            </a:r>
          </a:p>
          <a:p>
            <a:pPr marL="342900" indent="-342900" eaLnBrk="1" hangingPunct="1">
              <a:spcBef>
                <a:spcPct val="10000"/>
              </a:spcBef>
              <a:buClr>
                <a:schemeClr val="folHlink"/>
              </a:buClr>
              <a:buSzPct val="60000"/>
              <a:buFont typeface="Wingdings" pitchFamily="2" charset="2"/>
              <a:buNone/>
            </a:pPr>
            <a:r>
              <a:rPr lang="en-US" altLang="en-US" sz="1400" b="1">
                <a:solidFill>
                  <a:srgbClr val="00B283"/>
                </a:solidFill>
              </a:rPr>
              <a:t>      </a:t>
            </a:r>
            <a:r>
              <a:rPr lang="en-US" altLang="en-US" sz="1400" b="1"/>
              <a:t>(Defined categories)</a:t>
            </a:r>
          </a:p>
        </p:txBody>
      </p:sp>
      <p:sp>
        <p:nvSpPr>
          <p:cNvPr id="14" name="Text Box 15"/>
          <p:cNvSpPr txBox="1">
            <a:spLocks noChangeArrowheads="1"/>
          </p:cNvSpPr>
          <p:nvPr/>
        </p:nvSpPr>
        <p:spPr bwMode="auto">
          <a:xfrm>
            <a:off x="3467100" y="5181600"/>
            <a:ext cx="2286000" cy="1084263"/>
          </a:xfrm>
          <a:prstGeom prst="rect">
            <a:avLst/>
          </a:prstGeom>
          <a:noFill/>
          <a:ln w="9525" algn="ctr">
            <a:noFill/>
            <a:miter lim="800000"/>
            <a:headEnd/>
            <a:tailEnd/>
          </a:ln>
        </p:spPr>
        <p:txBody>
          <a:bodyPr lIns="85342" tIns="42672" rIns="85342" bIns="42672">
            <a:spAutoFit/>
          </a:bodyPr>
          <a:lstStyle/>
          <a:p>
            <a:pPr marL="342900" indent="-342900" eaLnBrk="1" hangingPunct="1">
              <a:spcBef>
                <a:spcPct val="50000"/>
              </a:spcBef>
              <a:buClr>
                <a:schemeClr val="folHlink"/>
              </a:buClr>
              <a:buSzPct val="60000"/>
              <a:buFont typeface="Wingdings" pitchFamily="2" charset="2"/>
              <a:buNone/>
            </a:pPr>
            <a:r>
              <a:rPr lang="en-US" altLang="en-US" sz="1400" b="1">
                <a:solidFill>
                  <a:schemeClr val="folHlink"/>
                </a:solidFill>
              </a:rPr>
              <a:t>Examples:</a:t>
            </a:r>
          </a:p>
          <a:p>
            <a:pPr marL="342900" indent="-342900" eaLnBrk="1" hangingPunct="1">
              <a:spcBef>
                <a:spcPct val="50000"/>
              </a:spcBef>
              <a:buClr>
                <a:schemeClr val="folHlink"/>
              </a:buClr>
              <a:buSzPct val="60000"/>
              <a:buFont typeface="Wingdings" pitchFamily="2" charset="2"/>
              <a:buChar char="n"/>
            </a:pPr>
            <a:r>
              <a:rPr lang="en-US" altLang="en-US" sz="1400" b="1">
                <a:solidFill>
                  <a:schemeClr val="folHlink"/>
                </a:solidFill>
              </a:rPr>
              <a:t>Number of Children</a:t>
            </a:r>
          </a:p>
          <a:p>
            <a:pPr marL="342900" indent="-342900" eaLnBrk="1" hangingPunct="1">
              <a:spcBef>
                <a:spcPct val="10000"/>
              </a:spcBef>
              <a:buClr>
                <a:schemeClr val="folHlink"/>
              </a:buClr>
              <a:buSzPct val="60000"/>
              <a:buFont typeface="Wingdings" pitchFamily="2" charset="2"/>
              <a:buChar char="n"/>
            </a:pPr>
            <a:r>
              <a:rPr lang="en-US" altLang="en-US" sz="1400" b="1">
                <a:solidFill>
                  <a:schemeClr val="folHlink"/>
                </a:solidFill>
              </a:rPr>
              <a:t>Defects per hour</a:t>
            </a:r>
          </a:p>
          <a:p>
            <a:pPr marL="342900" indent="-342900" eaLnBrk="1" hangingPunct="1">
              <a:spcBef>
                <a:spcPct val="10000"/>
              </a:spcBef>
              <a:buClr>
                <a:schemeClr val="folHlink"/>
              </a:buClr>
              <a:buSzPct val="60000"/>
              <a:buFont typeface="Wingdings" pitchFamily="2" charset="2"/>
              <a:buNone/>
            </a:pPr>
            <a:r>
              <a:rPr lang="en-US" altLang="en-US" sz="1400" b="1">
                <a:solidFill>
                  <a:srgbClr val="F983C1"/>
                </a:solidFill>
              </a:rPr>
              <a:t>      </a:t>
            </a:r>
            <a:r>
              <a:rPr lang="en-US" altLang="en-US" sz="1400" b="1"/>
              <a:t>(Counted items)</a:t>
            </a:r>
          </a:p>
        </p:txBody>
      </p:sp>
      <p:sp>
        <p:nvSpPr>
          <p:cNvPr id="15" name="Text Box 16"/>
          <p:cNvSpPr txBox="1">
            <a:spLocks noChangeArrowheads="1"/>
          </p:cNvSpPr>
          <p:nvPr/>
        </p:nvSpPr>
        <p:spPr bwMode="auto">
          <a:xfrm>
            <a:off x="5943600" y="5181600"/>
            <a:ext cx="2743200" cy="1084263"/>
          </a:xfrm>
          <a:prstGeom prst="rect">
            <a:avLst/>
          </a:prstGeom>
          <a:noFill/>
          <a:ln w="9525" algn="ctr">
            <a:noFill/>
            <a:miter lim="800000"/>
            <a:headEnd/>
            <a:tailEnd/>
          </a:ln>
        </p:spPr>
        <p:txBody>
          <a:bodyPr lIns="85342" tIns="42672" rIns="85342" bIns="42672">
            <a:spAutoFit/>
          </a:bodyPr>
          <a:lstStyle/>
          <a:p>
            <a:pPr marL="342900" indent="-342900" eaLnBrk="1" hangingPunct="1">
              <a:spcBef>
                <a:spcPct val="50000"/>
              </a:spcBef>
              <a:buClr>
                <a:schemeClr val="folHlink"/>
              </a:buClr>
              <a:buSzPct val="60000"/>
              <a:buFont typeface="Wingdings" pitchFamily="2" charset="2"/>
              <a:buNone/>
            </a:pPr>
            <a:r>
              <a:rPr lang="en-US" altLang="en-US" sz="1400" b="1">
                <a:solidFill>
                  <a:schemeClr val="folHlink"/>
                </a:solidFill>
              </a:rPr>
              <a:t>Examples:</a:t>
            </a:r>
          </a:p>
          <a:p>
            <a:pPr marL="342900" indent="-342900" eaLnBrk="1" hangingPunct="1">
              <a:spcBef>
                <a:spcPct val="50000"/>
              </a:spcBef>
              <a:buClr>
                <a:schemeClr val="folHlink"/>
              </a:buClr>
              <a:buSzPct val="60000"/>
              <a:buFont typeface="Wingdings" pitchFamily="2" charset="2"/>
              <a:buChar char="n"/>
            </a:pPr>
            <a:r>
              <a:rPr lang="en-US" altLang="en-US" sz="1400" b="1">
                <a:solidFill>
                  <a:schemeClr val="folHlink"/>
                </a:solidFill>
              </a:rPr>
              <a:t>Weight</a:t>
            </a:r>
          </a:p>
          <a:p>
            <a:pPr marL="342900" indent="-342900" eaLnBrk="1" hangingPunct="1">
              <a:spcBef>
                <a:spcPct val="10000"/>
              </a:spcBef>
              <a:buClr>
                <a:schemeClr val="folHlink"/>
              </a:buClr>
              <a:buSzPct val="60000"/>
              <a:buFont typeface="Wingdings" pitchFamily="2" charset="2"/>
              <a:buChar char="n"/>
            </a:pPr>
            <a:r>
              <a:rPr lang="en-US" altLang="en-US" sz="1400" b="1">
                <a:solidFill>
                  <a:schemeClr val="folHlink"/>
                </a:solidFill>
              </a:rPr>
              <a:t>Voltage</a:t>
            </a:r>
          </a:p>
          <a:p>
            <a:pPr marL="342900" indent="-342900" eaLnBrk="1" hangingPunct="1">
              <a:spcBef>
                <a:spcPct val="10000"/>
              </a:spcBef>
              <a:buClr>
                <a:schemeClr val="folHlink"/>
              </a:buClr>
              <a:buSzPct val="60000"/>
              <a:buFont typeface="Wingdings" pitchFamily="2" charset="2"/>
              <a:buNone/>
            </a:pPr>
            <a:r>
              <a:rPr lang="en-US" altLang="en-US" sz="1400" b="1">
                <a:solidFill>
                  <a:srgbClr val="F983C1"/>
                </a:solidFill>
              </a:rPr>
              <a:t>    </a:t>
            </a:r>
            <a:r>
              <a:rPr lang="en-US" altLang="en-US" sz="1400" b="1"/>
              <a:t>(Measured characteristics)</a:t>
            </a:r>
          </a:p>
        </p:txBody>
      </p:sp>
    </p:spTree>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7891"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7892"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37893" name="Text Box 7"/>
          <p:cNvSpPr txBox="1">
            <a:spLocks noChangeArrowheads="1"/>
          </p:cNvSpPr>
          <p:nvPr/>
        </p:nvSpPr>
        <p:spPr bwMode="auto">
          <a:xfrm>
            <a:off x="609600" y="908050"/>
            <a:ext cx="108712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669900"/>
                </a:solidFill>
                <a:latin typeface="+mn-lt"/>
              </a:rPr>
              <a:t>Example </a:t>
            </a:r>
            <a:r>
              <a:rPr lang="en-US" altLang="en-US" b="1" i="1" dirty="0" smtClean="0">
                <a:solidFill>
                  <a:srgbClr val="669900"/>
                </a:solidFill>
                <a:latin typeface="+mn-lt"/>
              </a:rPr>
              <a:t> </a:t>
            </a:r>
            <a:r>
              <a:rPr lang="en-US" altLang="en-US" dirty="0">
                <a:solidFill>
                  <a:srgbClr val="669900"/>
                </a:solidFill>
                <a:latin typeface="+mn-lt"/>
              </a:rPr>
              <a:t>(continued):</a:t>
            </a:r>
            <a:r>
              <a:rPr lang="en-US" altLang="en-US" b="1" dirty="0">
                <a:solidFill>
                  <a:srgbClr val="669900"/>
                </a:solidFill>
                <a:latin typeface="+mn-lt"/>
              </a:rPr>
              <a:t> </a:t>
            </a:r>
          </a:p>
          <a:p>
            <a:pPr eaLnBrk="1" hangingPunct="1"/>
            <a:endParaRPr lang="en-US" altLang="en-US" b="1" dirty="0">
              <a:solidFill>
                <a:srgbClr val="94141A"/>
              </a:solidFill>
              <a:latin typeface="+mn-lt"/>
            </a:endParaRPr>
          </a:p>
          <a:p>
            <a:pPr eaLnBrk="1" hangingPunct="1"/>
            <a:r>
              <a:rPr lang="en-US" altLang="en-US" dirty="0">
                <a:latin typeface="+mn-lt"/>
              </a:rPr>
              <a:t>First, find the </a:t>
            </a:r>
            <a:r>
              <a:rPr lang="en-US" altLang="en-US" i="1" dirty="0">
                <a:latin typeface="+mn-lt"/>
              </a:rPr>
              <a:t>z</a:t>
            </a:r>
            <a:r>
              <a:rPr lang="en-US" altLang="en-US" dirty="0">
                <a:latin typeface="+mn-lt"/>
              </a:rPr>
              <a:t>-scores associated with each value:</a:t>
            </a:r>
          </a:p>
          <a:p>
            <a:pPr eaLnBrk="1" hangingPunct="1"/>
            <a:endParaRPr lang="en-US" altLang="en-US" dirty="0">
              <a:latin typeface="+mn-lt"/>
            </a:endParaRPr>
          </a:p>
          <a:p>
            <a:pPr eaLnBrk="1" hangingPunct="1"/>
            <a:r>
              <a:rPr lang="en-US" altLang="en-US" dirty="0">
                <a:latin typeface="+mn-lt"/>
              </a:rPr>
              <a:t>For 600,</a:t>
            </a:r>
            <a:r>
              <a:rPr lang="en-US" altLang="en-US" i="1" dirty="0">
                <a:latin typeface="+mn-lt"/>
              </a:rPr>
              <a:t> z </a:t>
            </a:r>
            <a:r>
              <a:rPr lang="en-US" altLang="en-US" dirty="0">
                <a:latin typeface="+mn-lt"/>
              </a:rPr>
              <a:t>= (600 – 500)/100 = 1.0 </a:t>
            </a:r>
          </a:p>
          <a:p>
            <a:pPr eaLnBrk="1" hangingPunct="1"/>
            <a:r>
              <a:rPr lang="en-US" altLang="en-US" dirty="0">
                <a:latin typeface="+mn-lt"/>
              </a:rPr>
              <a:t>For 450, </a:t>
            </a:r>
            <a:r>
              <a:rPr lang="en-US" altLang="en-US" i="1" dirty="0">
                <a:latin typeface="+mn-lt"/>
              </a:rPr>
              <a:t>z </a:t>
            </a:r>
            <a:r>
              <a:rPr lang="en-US" altLang="en-US" dirty="0">
                <a:latin typeface="+mn-lt"/>
              </a:rPr>
              <a:t>= (450 – 500)/100 = –0.50.</a:t>
            </a:r>
          </a:p>
          <a:p>
            <a:pPr eaLnBrk="1" hangingPunct="1"/>
            <a:endParaRPr lang="en-US" altLang="en-US" dirty="0">
              <a:latin typeface="+mn-lt"/>
            </a:endParaRPr>
          </a:p>
          <a:p>
            <a:pPr eaLnBrk="1" hangingPunct="1"/>
            <a:r>
              <a:rPr lang="en-US" altLang="en-US" dirty="0">
                <a:latin typeface="+mn-lt"/>
              </a:rPr>
              <a:t>Label the axis below the picture either in the original values or the </a:t>
            </a:r>
            <a:r>
              <a:rPr lang="en-US" altLang="en-US" i="1" dirty="0">
                <a:latin typeface="+mn-lt"/>
              </a:rPr>
              <a:t>z</a:t>
            </a:r>
            <a:r>
              <a:rPr lang="en-US" altLang="en-US" dirty="0">
                <a:latin typeface="+mn-lt"/>
              </a:rPr>
              <a:t>-scores or both as in the following picture.</a:t>
            </a:r>
          </a:p>
        </p:txBody>
      </p:sp>
      <p:pic>
        <p:nvPicPr>
          <p:cNvPr id="37894" name="Picture 1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67200" y="4278314"/>
            <a:ext cx="6096000" cy="2122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32704275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9939"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9940"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39941" name="Text Box 7"/>
          <p:cNvSpPr txBox="1">
            <a:spLocks noChangeArrowheads="1"/>
          </p:cNvSpPr>
          <p:nvPr/>
        </p:nvSpPr>
        <p:spPr bwMode="auto">
          <a:xfrm>
            <a:off x="609600" y="1371600"/>
            <a:ext cx="1017563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Sometimes we start with areas and are asked to work backward to find the corresponding </a:t>
            </a:r>
            <a:r>
              <a:rPr lang="en-US" altLang="en-US" i="1" dirty="0">
                <a:latin typeface="+mn-lt"/>
              </a:rPr>
              <a:t>z</a:t>
            </a:r>
            <a:r>
              <a:rPr lang="en-US" altLang="en-US" dirty="0">
                <a:latin typeface="+mn-lt"/>
              </a:rPr>
              <a:t>-score or even the original data value.</a:t>
            </a:r>
          </a:p>
        </p:txBody>
      </p:sp>
      <p:sp>
        <p:nvSpPr>
          <p:cNvPr id="20488" name="Text Box 9"/>
          <p:cNvSpPr txBox="1">
            <a:spLocks noChangeArrowheads="1"/>
          </p:cNvSpPr>
          <p:nvPr/>
        </p:nvSpPr>
        <p:spPr bwMode="auto">
          <a:xfrm>
            <a:off x="609600" y="2819400"/>
            <a:ext cx="10905067" cy="830997"/>
          </a:xfrm>
          <a:prstGeom prst="rect">
            <a:avLst/>
          </a:prstGeom>
          <a:noFill/>
          <a:ln w="9525">
            <a:noFill/>
            <a:miter lim="800000"/>
            <a:headEnd/>
            <a:tailEnd/>
          </a:ln>
        </p:spPr>
        <p:txBody>
          <a:bodyPr wrap="square">
            <a:spAutoFit/>
          </a:bodyPr>
          <a:lstStyle/>
          <a:p>
            <a:pPr>
              <a:defRPr/>
            </a:pPr>
            <a:r>
              <a:rPr lang="en-US" sz="2400" b="1" i="1" dirty="0" smtClean="0">
                <a:solidFill>
                  <a:srgbClr val="669900"/>
                </a:solidFill>
                <a:ea typeface="ＭＳ Ｐゴシック" charset="-128"/>
              </a:rPr>
              <a:t>Example:</a:t>
            </a:r>
            <a:r>
              <a:rPr lang="en-US" sz="2400" b="1" dirty="0" smtClean="0">
                <a:solidFill>
                  <a:srgbClr val="669900"/>
                </a:solidFill>
                <a:ea typeface="ＭＳ Ｐゴシック" charset="-128"/>
              </a:rPr>
              <a:t> </a:t>
            </a:r>
            <a:r>
              <a:rPr lang="en-US" sz="2400" dirty="0" smtClean="0">
                <a:solidFill>
                  <a:srgbClr val="669900"/>
                </a:solidFill>
                <a:ea typeface="ＭＳ Ｐゴシック" charset="-128"/>
              </a:rPr>
              <a:t> </a:t>
            </a:r>
            <a:r>
              <a:rPr lang="en-US" sz="2400" dirty="0">
                <a:ea typeface="ＭＳ Ｐゴシック" charset="-128"/>
              </a:rPr>
              <a:t>A college says it admits only people with SAT scores among the top 10%. How high an SAT score does it take to be eligible?</a:t>
            </a:r>
          </a:p>
        </p:txBody>
      </p:sp>
    </p:spTree>
    <p:extLst>
      <p:ext uri="{BB962C8B-B14F-4D97-AF65-F5344CB8AC3E}">
        <p14:creationId xmlns="" xmlns:p14="http://schemas.microsoft.com/office/powerpoint/2010/main" val="3729611193"/>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0963"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0964"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latin typeface="+mn-lt"/>
              </a:rPr>
              <a:t>The </a:t>
            </a:r>
            <a:r>
              <a:rPr lang="en-US" altLang="en-US" sz="3200" b="1" dirty="0">
                <a:solidFill>
                  <a:srgbClr val="669900"/>
                </a:solidFill>
                <a:latin typeface="+mn-lt"/>
              </a:rPr>
              <a:t>Normal Distribution</a:t>
            </a:r>
          </a:p>
        </p:txBody>
      </p:sp>
      <p:sp>
        <p:nvSpPr>
          <p:cNvPr id="21511" name="Text Box 8"/>
          <p:cNvSpPr txBox="1">
            <a:spLocks noChangeArrowheads="1"/>
          </p:cNvSpPr>
          <p:nvPr/>
        </p:nvSpPr>
        <p:spPr bwMode="auto">
          <a:xfrm>
            <a:off x="541867" y="1244600"/>
            <a:ext cx="10871200" cy="1569660"/>
          </a:xfrm>
          <a:prstGeom prst="rect">
            <a:avLst/>
          </a:prstGeom>
          <a:noFill/>
          <a:ln w="9525">
            <a:noFill/>
            <a:miter lim="800000"/>
            <a:headEnd/>
            <a:tailEnd/>
          </a:ln>
        </p:spPr>
        <p:txBody>
          <a:bodyPr>
            <a:spAutoFit/>
          </a:bodyPr>
          <a:lstStyle/>
          <a:p>
            <a:pPr>
              <a:defRPr/>
            </a:pPr>
            <a:r>
              <a:rPr lang="en-US" sz="2400" b="1" i="1" dirty="0" smtClean="0">
                <a:solidFill>
                  <a:srgbClr val="669900"/>
                </a:solidFill>
                <a:ea typeface="ＭＳ Ｐゴシック" charset="-128"/>
              </a:rPr>
              <a:t>Example</a:t>
            </a:r>
            <a:r>
              <a:rPr lang="en-US" sz="2400" dirty="0" smtClean="0">
                <a:solidFill>
                  <a:srgbClr val="669900"/>
                </a:solidFill>
                <a:ea typeface="ＭＳ Ｐゴシック" charset="-128"/>
              </a:rPr>
              <a:t>(continued</a:t>
            </a:r>
            <a:r>
              <a:rPr lang="en-US" sz="2400" dirty="0">
                <a:solidFill>
                  <a:srgbClr val="669900"/>
                </a:solidFill>
                <a:ea typeface="ＭＳ Ｐゴシック" charset="-128"/>
              </a:rPr>
              <a:t>): </a:t>
            </a:r>
            <a:r>
              <a:rPr lang="en-US" sz="2400" dirty="0">
                <a:ea typeface="ＭＳ Ｐゴシック" charset="-128"/>
              </a:rPr>
              <a:t>Since the college takes the top 10%,  their cutoff score is the 90th percentile. </a:t>
            </a:r>
          </a:p>
          <a:p>
            <a:pPr>
              <a:defRPr/>
            </a:pPr>
            <a:endParaRPr lang="en-US" sz="2400" dirty="0">
              <a:ea typeface="ＭＳ Ｐゴシック" charset="-128"/>
            </a:endParaRPr>
          </a:p>
          <a:p>
            <a:pPr>
              <a:defRPr/>
            </a:pPr>
            <a:r>
              <a:rPr lang="en-US" sz="2400" dirty="0">
                <a:ea typeface="ＭＳ Ｐゴシック" charset="-128"/>
              </a:rPr>
              <a:t>Draw an approximate picture like the one below.</a:t>
            </a:r>
          </a:p>
        </p:txBody>
      </p:sp>
      <p:pic>
        <p:nvPicPr>
          <p:cNvPr id="40966" name="Picture 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438400" y="3352800"/>
            <a:ext cx="6918570" cy="241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02678656"/>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1987"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1988"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41989" name="Text Box 7"/>
          <p:cNvSpPr txBox="1">
            <a:spLocks noChangeArrowheads="1"/>
          </p:cNvSpPr>
          <p:nvPr/>
        </p:nvSpPr>
        <p:spPr bwMode="auto">
          <a:xfrm>
            <a:off x="609599" y="1447800"/>
            <a:ext cx="11142133"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smtClean="0">
                <a:solidFill>
                  <a:srgbClr val="669900"/>
                </a:solidFill>
                <a:latin typeface="+mn-lt"/>
              </a:rPr>
              <a:t>Example. </a:t>
            </a:r>
            <a:r>
              <a:rPr lang="en-US" altLang="en-US" dirty="0" smtClean="0">
                <a:latin typeface="+mn-lt"/>
              </a:rPr>
              <a:t>From </a:t>
            </a:r>
            <a:r>
              <a:rPr lang="en-US" altLang="en-US" dirty="0">
                <a:latin typeface="+mn-lt"/>
              </a:rPr>
              <a:t>our picture we can see that the </a:t>
            </a:r>
            <a:r>
              <a:rPr lang="en-US" altLang="en-US" i="1" dirty="0">
                <a:latin typeface="+mn-lt"/>
              </a:rPr>
              <a:t>z</a:t>
            </a:r>
            <a:r>
              <a:rPr lang="en-US" altLang="en-US" dirty="0">
                <a:latin typeface="+mn-lt"/>
              </a:rPr>
              <a:t>-value is between 1 and 1.5 (if we’ve judged 10% of the area correctly), and so the cutoff score is between 600 and 650 or so.</a:t>
            </a:r>
          </a:p>
        </p:txBody>
      </p:sp>
      <p:pic>
        <p:nvPicPr>
          <p:cNvPr id="41990" name="Picture 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438400" y="3352800"/>
            <a:ext cx="6918570" cy="241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01324103"/>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5"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6"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24583" name="Text Box 7"/>
          <p:cNvSpPr txBox="1">
            <a:spLocks noChangeArrowheads="1"/>
          </p:cNvSpPr>
          <p:nvPr/>
        </p:nvSpPr>
        <p:spPr bwMode="auto">
          <a:xfrm>
            <a:off x="609600" y="1447800"/>
            <a:ext cx="10871200" cy="1200329"/>
          </a:xfrm>
          <a:prstGeom prst="rect">
            <a:avLst/>
          </a:prstGeom>
          <a:noFill/>
          <a:ln w="9525">
            <a:noFill/>
            <a:miter lim="800000"/>
            <a:headEnd/>
            <a:tailEnd/>
          </a:ln>
        </p:spPr>
        <p:txBody>
          <a:bodyPr>
            <a:spAutoFit/>
          </a:bodyPr>
          <a:lstStyle/>
          <a:p>
            <a:pPr>
              <a:defRPr/>
            </a:pPr>
            <a:r>
              <a:rPr lang="en-US" sz="2400" b="1" i="1" dirty="0" smtClean="0">
                <a:ea typeface="ＭＳ Ｐゴシック" charset="-128"/>
              </a:rPr>
              <a:t>Example.</a:t>
            </a:r>
            <a:r>
              <a:rPr lang="en-US" sz="2400" dirty="0" smtClean="0">
                <a:ea typeface="ＭＳ Ｐゴシック" charset="-128"/>
              </a:rPr>
              <a:t> </a:t>
            </a:r>
            <a:r>
              <a:rPr lang="en-US" sz="2400" dirty="0">
                <a:ea typeface="ＭＳ Ｐゴシック" charset="-128"/>
              </a:rPr>
              <a:t>If you need to use a table, such as the one below, locate 0.90 (or as close to it as you can; here 0.8997 is closer than 0.9015) in the </a:t>
            </a:r>
            <a:r>
              <a:rPr lang="en-US" sz="2400" i="1" dirty="0">
                <a:ea typeface="ＭＳ Ｐゴシック" charset="-128"/>
              </a:rPr>
              <a:t>interior </a:t>
            </a:r>
            <a:r>
              <a:rPr lang="en-US" sz="2400" dirty="0">
                <a:ea typeface="ＭＳ Ｐゴシック" charset="-128"/>
              </a:rPr>
              <a:t>of the table and find the corresponding </a:t>
            </a:r>
            <a:r>
              <a:rPr lang="en-US" sz="2400" i="1" dirty="0">
                <a:ea typeface="ＭＳ Ｐゴシック" charset="-128"/>
              </a:rPr>
              <a:t>z</a:t>
            </a:r>
            <a:r>
              <a:rPr lang="en-US" sz="2400" dirty="0">
                <a:ea typeface="ＭＳ Ｐゴシック" charset="-128"/>
              </a:rPr>
              <a:t>-score.</a:t>
            </a:r>
          </a:p>
        </p:txBody>
      </p:sp>
      <p:pic>
        <p:nvPicPr>
          <p:cNvPr id="44038" name="Picture 8"/>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43709" y="3384550"/>
            <a:ext cx="3831492" cy="202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39" name="Text Box 9"/>
          <p:cNvSpPr txBox="1">
            <a:spLocks noChangeArrowheads="1"/>
          </p:cNvSpPr>
          <p:nvPr/>
        </p:nvSpPr>
        <p:spPr bwMode="auto">
          <a:xfrm>
            <a:off x="4855309" y="3581400"/>
            <a:ext cx="6646985" cy="157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The 1.2 is in the left margin, and the 0.08 is in the margin above the entry. </a:t>
            </a:r>
          </a:p>
          <a:p>
            <a:pPr eaLnBrk="1" hangingPunct="1"/>
            <a:endParaRPr lang="en-US" altLang="en-US" dirty="0"/>
          </a:p>
          <a:p>
            <a:pPr eaLnBrk="1" hangingPunct="1"/>
            <a:r>
              <a:rPr lang="en-US" altLang="en-US" dirty="0"/>
              <a:t>Putting them together gives </a:t>
            </a:r>
            <a:r>
              <a:rPr lang="en-US" altLang="en-US" i="1" dirty="0"/>
              <a:t>z</a:t>
            </a:r>
            <a:r>
              <a:rPr lang="en-US" altLang="en-US" dirty="0"/>
              <a:t> = 1.28.</a:t>
            </a:r>
          </a:p>
        </p:txBody>
      </p:sp>
    </p:spTree>
    <p:extLst>
      <p:ext uri="{BB962C8B-B14F-4D97-AF65-F5344CB8AC3E}">
        <p14:creationId xmlns="" xmlns:p14="http://schemas.microsoft.com/office/powerpoint/2010/main" val="2294098706"/>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5059"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5060"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45061" name="Text Box 7"/>
          <p:cNvSpPr txBox="1">
            <a:spLocks noChangeArrowheads="1"/>
          </p:cNvSpPr>
          <p:nvPr/>
        </p:nvSpPr>
        <p:spPr bwMode="auto">
          <a:xfrm>
            <a:off x="282223" y="1066801"/>
            <a:ext cx="11492088" cy="3416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smtClean="0"/>
              <a:t>Example. </a:t>
            </a:r>
            <a:r>
              <a:rPr lang="en-US" altLang="en-US" dirty="0" smtClean="0"/>
              <a:t>Convert </a:t>
            </a:r>
            <a:r>
              <a:rPr lang="en-US" altLang="en-US" dirty="0"/>
              <a:t>the </a:t>
            </a:r>
            <a:r>
              <a:rPr lang="en-US" altLang="en-US" i="1" dirty="0"/>
              <a:t>z</a:t>
            </a:r>
            <a:r>
              <a:rPr lang="en-US" altLang="en-US" dirty="0"/>
              <a:t>-score back to the original units.</a:t>
            </a:r>
          </a:p>
          <a:p>
            <a:pPr eaLnBrk="1" hangingPunct="1"/>
            <a:endParaRPr lang="en-US" altLang="en-US" dirty="0"/>
          </a:p>
          <a:p>
            <a:pPr eaLnBrk="1" hangingPunct="1"/>
            <a:r>
              <a:rPr lang="en-US" altLang="en-US" dirty="0"/>
              <a:t>A </a:t>
            </a:r>
            <a:r>
              <a:rPr lang="en-US" altLang="en-US" i="1" dirty="0"/>
              <a:t>z</a:t>
            </a:r>
            <a:r>
              <a:rPr lang="en-US" altLang="en-US" dirty="0"/>
              <a:t>-score of 1.28 is 1.28 standard deviations above the mean. </a:t>
            </a:r>
          </a:p>
          <a:p>
            <a:pPr eaLnBrk="1" hangingPunct="1"/>
            <a:endParaRPr lang="en-US" altLang="en-US" dirty="0"/>
          </a:p>
          <a:p>
            <a:pPr eaLnBrk="1" hangingPunct="1"/>
            <a:r>
              <a:rPr lang="en-US" altLang="en-US" dirty="0"/>
              <a:t>Since the standard deviation is 100, that’s 128 SAT points. The cutoff is 128 points above the mean of 500, or 628.</a:t>
            </a:r>
          </a:p>
          <a:p>
            <a:pPr eaLnBrk="1" hangingPunct="1"/>
            <a:r>
              <a:rPr lang="en-US" altLang="en-US" dirty="0"/>
              <a:t> </a:t>
            </a:r>
          </a:p>
          <a:p>
            <a:pPr eaLnBrk="1" hangingPunct="1"/>
            <a:r>
              <a:rPr lang="en-US" altLang="en-US" dirty="0"/>
              <a:t>Since SAT scores are reported only in multiples of 10, you’d have to score at least a 630.</a:t>
            </a:r>
          </a:p>
        </p:txBody>
      </p:sp>
    </p:spTree>
    <p:extLst>
      <p:ext uri="{BB962C8B-B14F-4D97-AF65-F5344CB8AC3E}">
        <p14:creationId xmlns="" xmlns:p14="http://schemas.microsoft.com/office/powerpoint/2010/main" val="885646071"/>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6083"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6084"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46085" name="Text Box 7"/>
          <p:cNvSpPr txBox="1">
            <a:spLocks noChangeArrowheads="1"/>
          </p:cNvSpPr>
          <p:nvPr/>
        </p:nvSpPr>
        <p:spPr bwMode="auto">
          <a:xfrm>
            <a:off x="609599" y="1447801"/>
            <a:ext cx="11413067"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smtClean="0">
                <a:latin typeface="+mn-lt"/>
              </a:rPr>
              <a:t>Example. </a:t>
            </a:r>
            <a:r>
              <a:rPr lang="en-US" altLang="en-US" dirty="0" smtClean="0">
                <a:latin typeface="+mn-lt"/>
              </a:rPr>
              <a:t>A </a:t>
            </a:r>
            <a:r>
              <a:rPr lang="en-US" altLang="en-US" dirty="0">
                <a:latin typeface="+mn-lt"/>
              </a:rPr>
              <a:t>tire manufacturer believes that the tread life of its snow tires can be described by a Normal model with a mean of 32,000 miles and a standard deviation of 2500 miles.  </a:t>
            </a:r>
          </a:p>
          <a:p>
            <a:pPr eaLnBrk="1" hangingPunct="1"/>
            <a:endParaRPr lang="en-US" altLang="en-US" dirty="0">
              <a:latin typeface="+mn-lt"/>
            </a:endParaRPr>
          </a:p>
          <a:p>
            <a:pPr eaLnBrk="1" hangingPunct="1"/>
            <a:r>
              <a:rPr lang="en-US" altLang="en-US" dirty="0">
                <a:latin typeface="+mn-lt"/>
              </a:rPr>
              <a:t>If you buy a set of these tires, should you hope they’ll last 40,000 miles or more?</a:t>
            </a:r>
          </a:p>
        </p:txBody>
      </p:sp>
    </p:spTree>
    <p:extLst>
      <p:ext uri="{BB962C8B-B14F-4D97-AF65-F5344CB8AC3E}">
        <p14:creationId xmlns="" xmlns:p14="http://schemas.microsoft.com/office/powerpoint/2010/main" val="1077503926"/>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2"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3"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2054" name="Text Box 7"/>
          <p:cNvSpPr txBox="1">
            <a:spLocks noChangeArrowheads="1"/>
          </p:cNvSpPr>
          <p:nvPr/>
        </p:nvSpPr>
        <p:spPr bwMode="auto">
          <a:xfrm>
            <a:off x="609600" y="1004711"/>
            <a:ext cx="10871200" cy="4893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latin typeface="+mn-lt"/>
              </a:rPr>
              <a:t>Example</a:t>
            </a:r>
            <a:r>
              <a:rPr lang="en-US" altLang="en-US" b="1" dirty="0">
                <a:latin typeface="+mn-lt"/>
              </a:rPr>
              <a:t>: Tire Company</a:t>
            </a:r>
          </a:p>
          <a:p>
            <a:pPr eaLnBrk="1" hangingPunct="1"/>
            <a:r>
              <a:rPr lang="en-US" altLang="en-US" dirty="0">
                <a:latin typeface="+mn-lt"/>
              </a:rPr>
              <a:t>A tire manufacturer believes that the tread life of its snow tires can be described by a Normal model with a mean of 32,000 miles and a standard deviation of 2500 miles.  </a:t>
            </a:r>
          </a:p>
          <a:p>
            <a:pPr eaLnBrk="1" hangingPunct="1"/>
            <a:endParaRPr lang="en-US" altLang="en-US" dirty="0">
              <a:latin typeface="+mn-lt"/>
            </a:endParaRPr>
          </a:p>
          <a:p>
            <a:pPr eaLnBrk="1" hangingPunct="1"/>
            <a:r>
              <a:rPr lang="en-US" altLang="en-US" dirty="0">
                <a:latin typeface="+mn-lt"/>
              </a:rPr>
              <a:t>If you buy a set of these tires, should you hope they’ll last 40,000 miles or more?</a:t>
            </a: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solidFill>
                <a:srgbClr val="5F2987"/>
              </a:solidFill>
              <a:latin typeface="+mn-lt"/>
            </a:endParaRPr>
          </a:p>
          <a:p>
            <a:pPr eaLnBrk="1" hangingPunct="1"/>
            <a:endParaRPr lang="en-US" altLang="en-US" dirty="0">
              <a:solidFill>
                <a:srgbClr val="5F2987"/>
              </a:solidFill>
              <a:latin typeface="+mn-lt"/>
            </a:endParaRPr>
          </a:p>
          <a:p>
            <a:pPr eaLnBrk="1" hangingPunct="1"/>
            <a:r>
              <a:rPr lang="en-US" altLang="en-US" dirty="0">
                <a:latin typeface="+mn-lt"/>
              </a:rPr>
              <a:t>Since only 0.7% of all tires will last longer than 40,000 miles, it is not reasonable to expect that yours will.</a:t>
            </a:r>
          </a:p>
        </p:txBody>
      </p:sp>
      <p:graphicFrame>
        <p:nvGraphicFramePr>
          <p:cNvPr id="2050" name="Object 2"/>
          <p:cNvGraphicFramePr>
            <a:graphicFrameLocks noChangeAspect="1"/>
          </p:cNvGraphicFramePr>
          <p:nvPr/>
        </p:nvGraphicFramePr>
        <p:xfrm>
          <a:off x="751797" y="3863622"/>
          <a:ext cx="10025184" cy="812800"/>
        </p:xfrm>
        <a:graphic>
          <a:graphicData uri="http://schemas.openxmlformats.org/presentationml/2006/ole">
            <p:oleObj spid="_x0000_s137218" name="Equation" r:id="rId4" imgW="7518400" imgH="812800" progId="">
              <p:embed/>
            </p:oleObj>
          </a:graphicData>
        </a:graphic>
      </p:graphicFrame>
    </p:spTree>
    <p:extLst>
      <p:ext uri="{BB962C8B-B14F-4D97-AF65-F5344CB8AC3E}">
        <p14:creationId xmlns="" xmlns:p14="http://schemas.microsoft.com/office/powerpoint/2010/main" val="1859493746"/>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07"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08"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25607" name="Text Box 7"/>
          <p:cNvSpPr txBox="1">
            <a:spLocks noChangeArrowheads="1"/>
          </p:cNvSpPr>
          <p:nvPr/>
        </p:nvSpPr>
        <p:spPr bwMode="auto">
          <a:xfrm>
            <a:off x="304800" y="1447801"/>
            <a:ext cx="11582400" cy="2677656"/>
          </a:xfrm>
          <a:prstGeom prst="rect">
            <a:avLst/>
          </a:prstGeom>
          <a:noFill/>
          <a:ln w="9525">
            <a:noFill/>
            <a:miter lim="800000"/>
            <a:headEnd/>
            <a:tailEnd/>
          </a:ln>
        </p:spPr>
        <p:txBody>
          <a:bodyPr wrap="square">
            <a:spAutoFit/>
          </a:bodyPr>
          <a:lstStyle/>
          <a:p>
            <a:pPr>
              <a:spcBef>
                <a:spcPts val="0"/>
              </a:spcBef>
              <a:defRPr/>
            </a:pPr>
            <a:r>
              <a:rPr lang="en-US" sz="2400" b="1" i="1" dirty="0">
                <a:solidFill>
                  <a:srgbClr val="669900"/>
                </a:solidFill>
                <a:ea typeface="ＭＳ Ｐゴシック" charset="-128"/>
              </a:rPr>
              <a:t>Example</a:t>
            </a:r>
            <a:r>
              <a:rPr lang="en-US" sz="2400" b="1" dirty="0">
                <a:solidFill>
                  <a:srgbClr val="669900"/>
                </a:solidFill>
                <a:ea typeface="ＭＳ Ｐゴシック" charset="-128"/>
              </a:rPr>
              <a:t> </a:t>
            </a:r>
            <a:r>
              <a:rPr lang="en-US" sz="2400" dirty="0">
                <a:solidFill>
                  <a:srgbClr val="669900"/>
                </a:solidFill>
                <a:ea typeface="ＭＳ Ｐゴシック" charset="-128"/>
              </a:rPr>
              <a:t>(continued)</a:t>
            </a:r>
            <a:r>
              <a:rPr lang="en-US" sz="2400" b="1" dirty="0">
                <a:solidFill>
                  <a:srgbClr val="669900"/>
                </a:solidFill>
                <a:ea typeface="ＭＳ Ｐゴシック" charset="-128"/>
              </a:rPr>
              <a:t>: Tire Company</a:t>
            </a:r>
          </a:p>
          <a:p>
            <a:pPr>
              <a:spcBef>
                <a:spcPts val="0"/>
              </a:spcBef>
              <a:defRPr/>
            </a:pPr>
            <a:endParaRPr lang="en-US" sz="2400" dirty="0">
              <a:ea typeface="ＭＳ Ｐゴシック" charset="-128"/>
            </a:endParaRPr>
          </a:p>
          <a:p>
            <a:pPr>
              <a:spcBef>
                <a:spcPts val="0"/>
              </a:spcBef>
              <a:defRPr/>
            </a:pPr>
            <a:r>
              <a:rPr lang="en-US" sz="2400" dirty="0">
                <a:ea typeface="ＭＳ Ｐゴシック" charset="-128"/>
              </a:rPr>
              <a:t>A tire manufacturer believes that the tread life of its snow tires can be described by a Normal model with a mean of 32,000 miles and a standard deviation of 2500 miles.  </a:t>
            </a:r>
          </a:p>
          <a:p>
            <a:pPr>
              <a:spcBef>
                <a:spcPts val="0"/>
              </a:spcBef>
              <a:defRPr/>
            </a:pPr>
            <a:endParaRPr lang="en-US" sz="2400" dirty="0">
              <a:ea typeface="ＭＳ Ｐゴシック" charset="-128"/>
            </a:endParaRPr>
          </a:p>
          <a:p>
            <a:pPr>
              <a:spcBef>
                <a:spcPts val="0"/>
              </a:spcBef>
              <a:defRPr/>
            </a:pPr>
            <a:r>
              <a:rPr lang="en-US" sz="2400" dirty="0">
                <a:ea typeface="ＭＳ Ｐゴシック" charset="-128"/>
              </a:rPr>
              <a:t>Approximately what percent of these snow tires will last less than 30,000 miles?</a:t>
            </a:r>
          </a:p>
        </p:txBody>
      </p:sp>
    </p:spTree>
    <p:extLst>
      <p:ext uri="{BB962C8B-B14F-4D97-AF65-F5344CB8AC3E}">
        <p14:creationId xmlns="" xmlns:p14="http://schemas.microsoft.com/office/powerpoint/2010/main" val="58967422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6"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7"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3078" name="Text Box 7"/>
          <p:cNvSpPr txBox="1">
            <a:spLocks noChangeArrowheads="1"/>
          </p:cNvSpPr>
          <p:nvPr/>
        </p:nvSpPr>
        <p:spPr bwMode="auto">
          <a:xfrm>
            <a:off x="338667" y="1083733"/>
            <a:ext cx="11469511" cy="3416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669900"/>
                </a:solidFill>
                <a:latin typeface="+mn-lt"/>
              </a:rPr>
              <a:t>Example</a:t>
            </a:r>
            <a:r>
              <a:rPr lang="en-US" altLang="en-US" b="1" dirty="0">
                <a:solidFill>
                  <a:srgbClr val="669900"/>
                </a:solidFill>
                <a:latin typeface="+mn-lt"/>
              </a:rPr>
              <a:t> </a:t>
            </a:r>
            <a:r>
              <a:rPr lang="en-US" altLang="en-US" dirty="0">
                <a:solidFill>
                  <a:srgbClr val="669900"/>
                </a:solidFill>
                <a:latin typeface="+mn-lt"/>
              </a:rPr>
              <a:t>(continued)</a:t>
            </a:r>
            <a:r>
              <a:rPr lang="en-US" altLang="en-US" b="1" dirty="0">
                <a:solidFill>
                  <a:srgbClr val="669900"/>
                </a:solidFill>
                <a:latin typeface="+mn-lt"/>
              </a:rPr>
              <a:t>: Tire Company</a:t>
            </a:r>
          </a:p>
          <a:p>
            <a:pPr eaLnBrk="1" hangingPunct="1"/>
            <a:r>
              <a:rPr lang="en-US" altLang="en-US" dirty="0">
                <a:latin typeface="+mn-lt"/>
              </a:rPr>
              <a:t>A tire manufacturer believes that the tread life of its snow tires can be described by a Normal model with a mean of 32,000 miles and a standard deviation of 2500 miles.  </a:t>
            </a:r>
          </a:p>
          <a:p>
            <a:pPr eaLnBrk="1" hangingPunct="1"/>
            <a:endParaRPr lang="en-US" altLang="en-US" dirty="0">
              <a:latin typeface="+mn-lt"/>
            </a:endParaRPr>
          </a:p>
          <a:p>
            <a:pPr eaLnBrk="1" hangingPunct="1"/>
            <a:r>
              <a:rPr lang="en-US" altLang="en-US" dirty="0">
                <a:latin typeface="+mn-lt"/>
              </a:rPr>
              <a:t>Approximately what percent of these snow tires will last less than 30,000 miles?</a:t>
            </a: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p:txBody>
      </p:sp>
      <p:graphicFrame>
        <p:nvGraphicFramePr>
          <p:cNvPr id="3074" name="Object 2"/>
          <p:cNvGraphicFramePr>
            <a:graphicFrameLocks noChangeAspect="1"/>
          </p:cNvGraphicFramePr>
          <p:nvPr/>
        </p:nvGraphicFramePr>
        <p:xfrm>
          <a:off x="1055078" y="3699581"/>
          <a:ext cx="9431216" cy="1295400"/>
        </p:xfrm>
        <a:graphic>
          <a:graphicData uri="http://schemas.openxmlformats.org/presentationml/2006/ole">
            <p:oleObj spid="_x0000_s138242" name="Equation" r:id="rId4" imgW="6515100" imgH="1193800" progId="">
              <p:embed/>
            </p:oleObj>
          </a:graphicData>
        </a:graphic>
      </p:graphicFrame>
    </p:spTree>
    <p:extLst>
      <p:ext uri="{BB962C8B-B14F-4D97-AF65-F5344CB8AC3E}">
        <p14:creationId xmlns="" xmlns:p14="http://schemas.microsoft.com/office/powerpoint/2010/main" val="27607288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861660" y="1531233"/>
          <a:ext cx="8458200" cy="3515039"/>
        </p:xfrm>
        <a:graphic>
          <a:graphicData uri="http://schemas.openxmlformats.org/drawingml/2006/table">
            <a:tbl>
              <a:tblPr firstRow="1" bandRow="1">
                <a:tableStyleId>{EB344D84-9AFB-497E-A393-DC336BA19D2E}</a:tableStyleId>
              </a:tblPr>
              <a:tblGrid>
                <a:gridCol w="2819400"/>
                <a:gridCol w="2819400"/>
                <a:gridCol w="2819400"/>
              </a:tblGrid>
              <a:tr h="771923">
                <a:tc>
                  <a:txBody>
                    <a:bodyPr/>
                    <a:lstStyle/>
                    <a:p>
                      <a:r>
                        <a:rPr lang="en-US" sz="2000" dirty="0" smtClean="0">
                          <a:solidFill>
                            <a:schemeClr val="tx1"/>
                          </a:solidFill>
                        </a:rPr>
                        <a:t>Question</a:t>
                      </a:r>
                      <a:endParaRPr lang="en-US" sz="2000" dirty="0">
                        <a:solidFill>
                          <a:schemeClr val="tx1"/>
                        </a:solidFill>
                      </a:endParaRPr>
                    </a:p>
                  </a:txBody>
                  <a:tcPr marT="45706" marB="45706"/>
                </a:tc>
                <a:tc>
                  <a:txBody>
                    <a:bodyPr/>
                    <a:lstStyle/>
                    <a:p>
                      <a:r>
                        <a:rPr lang="en-US" sz="2000" dirty="0" smtClean="0">
                          <a:solidFill>
                            <a:schemeClr val="tx1"/>
                          </a:solidFill>
                        </a:rPr>
                        <a:t>Responses</a:t>
                      </a:r>
                      <a:endParaRPr lang="en-US" sz="2000" dirty="0">
                        <a:solidFill>
                          <a:schemeClr val="tx1"/>
                        </a:solidFill>
                      </a:endParaRPr>
                    </a:p>
                  </a:txBody>
                  <a:tcPr marT="45706" marB="45706"/>
                </a:tc>
                <a:tc>
                  <a:txBody>
                    <a:bodyPr/>
                    <a:lstStyle/>
                    <a:p>
                      <a:r>
                        <a:rPr lang="en-US" sz="2000" dirty="0" smtClean="0">
                          <a:solidFill>
                            <a:schemeClr val="tx1"/>
                          </a:solidFill>
                        </a:rPr>
                        <a:t>Variable Type</a:t>
                      </a:r>
                      <a:endParaRPr lang="en-US" sz="2000" dirty="0">
                        <a:solidFill>
                          <a:schemeClr val="tx1"/>
                        </a:solidFill>
                      </a:endParaRPr>
                    </a:p>
                  </a:txBody>
                  <a:tcPr marT="45706" marB="45706"/>
                </a:tc>
              </a:tr>
              <a:tr h="914267">
                <a:tc>
                  <a:txBody>
                    <a:bodyPr/>
                    <a:lstStyle/>
                    <a:p>
                      <a:r>
                        <a:rPr lang="en-US" sz="1800" dirty="0" smtClean="0">
                          <a:solidFill>
                            <a:schemeClr val="tx1"/>
                          </a:solidFill>
                        </a:rPr>
                        <a:t>Do you have a Facebook profile?</a:t>
                      </a:r>
                    </a:p>
                    <a:p>
                      <a:endParaRPr lang="en-US" sz="1800" dirty="0">
                        <a:solidFill>
                          <a:schemeClr val="tx1"/>
                        </a:solidFill>
                      </a:endParaRPr>
                    </a:p>
                  </a:txBody>
                  <a:tcPr marT="45706" marB="45706"/>
                </a:tc>
                <a:tc>
                  <a:txBody>
                    <a:bodyPr/>
                    <a:lstStyle/>
                    <a:p>
                      <a:endParaRPr lang="en-US" sz="1800" dirty="0" smtClean="0">
                        <a:solidFill>
                          <a:schemeClr val="tx1"/>
                        </a:solidFill>
                      </a:endParaRPr>
                    </a:p>
                    <a:p>
                      <a:r>
                        <a:rPr lang="en-US" sz="1800" dirty="0" smtClean="0">
                          <a:solidFill>
                            <a:schemeClr val="tx1"/>
                          </a:solidFill>
                        </a:rPr>
                        <a:t>Yes or No</a:t>
                      </a:r>
                      <a:endParaRPr lang="en-US" sz="1800" dirty="0">
                        <a:solidFill>
                          <a:schemeClr val="tx1"/>
                        </a:solidFill>
                      </a:endParaRPr>
                    </a:p>
                  </a:txBody>
                  <a:tcPr marT="45706" marB="45706"/>
                </a:tc>
                <a:tc>
                  <a:txBody>
                    <a:bodyPr/>
                    <a:lstStyle/>
                    <a:p>
                      <a:endParaRPr lang="en-US" sz="1800" dirty="0" smtClean="0">
                        <a:solidFill>
                          <a:schemeClr val="tx1"/>
                        </a:solidFill>
                      </a:endParaRPr>
                    </a:p>
                    <a:p>
                      <a:r>
                        <a:rPr lang="en-US" sz="1800" dirty="0" smtClean="0">
                          <a:solidFill>
                            <a:schemeClr val="tx1"/>
                          </a:solidFill>
                        </a:rPr>
                        <a:t>Categorical (Qualitative)</a:t>
                      </a:r>
                      <a:endParaRPr lang="en-US" sz="1800" dirty="0">
                        <a:solidFill>
                          <a:schemeClr val="tx1"/>
                        </a:solidFill>
                      </a:endParaRPr>
                    </a:p>
                  </a:txBody>
                  <a:tcPr marT="45706" marB="45706"/>
                </a:tc>
              </a:tr>
              <a:tr h="914267">
                <a:tc>
                  <a:txBody>
                    <a:bodyPr/>
                    <a:lstStyle/>
                    <a:p>
                      <a:r>
                        <a:rPr lang="en-US" sz="1800" dirty="0" smtClean="0">
                          <a:solidFill>
                            <a:schemeClr val="tx1"/>
                          </a:solidFill>
                        </a:rPr>
                        <a:t>How</a:t>
                      </a:r>
                      <a:r>
                        <a:rPr lang="en-US" sz="1800" baseline="0" dirty="0" smtClean="0">
                          <a:solidFill>
                            <a:schemeClr val="tx1"/>
                          </a:solidFill>
                        </a:rPr>
                        <a:t> many text messages have you sent in the past three days?</a:t>
                      </a:r>
                      <a:endParaRPr lang="en-US" sz="1800" dirty="0">
                        <a:solidFill>
                          <a:schemeClr val="tx1"/>
                        </a:solidFill>
                      </a:endParaRPr>
                    </a:p>
                  </a:txBody>
                  <a:tcPr marT="45706" marB="45706"/>
                </a:tc>
                <a:tc>
                  <a:txBody>
                    <a:bodyPr/>
                    <a:lstStyle/>
                    <a:p>
                      <a:endParaRPr lang="en-US" sz="1800" dirty="0" smtClean="0">
                        <a:solidFill>
                          <a:schemeClr val="tx1"/>
                        </a:solidFill>
                      </a:endParaRPr>
                    </a:p>
                    <a:p>
                      <a:r>
                        <a:rPr lang="en-US" sz="1800" dirty="0" smtClean="0">
                          <a:solidFill>
                            <a:schemeClr val="tx1"/>
                          </a:solidFill>
                        </a:rPr>
                        <a:t>---------------</a:t>
                      </a:r>
                      <a:endParaRPr lang="en-US" sz="1800" dirty="0">
                        <a:solidFill>
                          <a:schemeClr val="tx1"/>
                        </a:solidFill>
                      </a:endParaRPr>
                    </a:p>
                  </a:txBody>
                  <a:tcPr marT="45706" marB="45706"/>
                </a:tc>
                <a:tc>
                  <a:txBody>
                    <a:bodyPr/>
                    <a:lstStyle/>
                    <a:p>
                      <a:r>
                        <a:rPr lang="en-US" sz="1800" dirty="0" smtClean="0">
                          <a:solidFill>
                            <a:schemeClr val="tx1"/>
                          </a:solidFill>
                        </a:rPr>
                        <a:t>Numerical</a:t>
                      </a:r>
                    </a:p>
                    <a:p>
                      <a:r>
                        <a:rPr lang="en-US" sz="1800" dirty="0" smtClean="0">
                          <a:solidFill>
                            <a:schemeClr val="tx1"/>
                          </a:solidFill>
                        </a:rPr>
                        <a:t>(discrete)</a:t>
                      </a:r>
                      <a:endParaRPr lang="en-US" sz="1800" dirty="0">
                        <a:solidFill>
                          <a:schemeClr val="tx1"/>
                        </a:solidFill>
                      </a:endParaRPr>
                    </a:p>
                  </a:txBody>
                  <a:tcPr marT="45706" marB="45706"/>
                </a:tc>
              </a:tr>
              <a:tr h="914267">
                <a:tc>
                  <a:txBody>
                    <a:bodyPr/>
                    <a:lstStyle/>
                    <a:p>
                      <a:r>
                        <a:rPr lang="en-US" sz="1800" dirty="0" smtClean="0">
                          <a:solidFill>
                            <a:schemeClr val="tx1"/>
                          </a:solidFill>
                        </a:rPr>
                        <a:t>How long did the mobile app update take to download?</a:t>
                      </a:r>
                      <a:endParaRPr lang="en-US" sz="1800" dirty="0">
                        <a:solidFill>
                          <a:schemeClr val="tx1"/>
                        </a:solidFill>
                      </a:endParaRPr>
                    </a:p>
                  </a:txBody>
                  <a:tcPr marT="45706" marB="45706"/>
                </a:tc>
                <a:tc>
                  <a:txBody>
                    <a:bodyPr/>
                    <a:lstStyle/>
                    <a:p>
                      <a:endParaRPr lang="en-US" sz="1800" dirty="0" smtClean="0">
                        <a:solidFill>
                          <a:schemeClr val="tx1"/>
                        </a:solidFill>
                      </a:endParaRPr>
                    </a:p>
                    <a:p>
                      <a:r>
                        <a:rPr lang="en-US" sz="1800" dirty="0" smtClean="0">
                          <a:solidFill>
                            <a:schemeClr val="tx1"/>
                          </a:solidFill>
                        </a:rPr>
                        <a:t>---------------</a:t>
                      </a:r>
                      <a:endParaRPr lang="en-US" sz="1800" dirty="0">
                        <a:solidFill>
                          <a:schemeClr val="tx1"/>
                        </a:solidFill>
                      </a:endParaRPr>
                    </a:p>
                  </a:txBody>
                  <a:tcPr marT="45706" marB="45706"/>
                </a:tc>
                <a:tc>
                  <a:txBody>
                    <a:bodyPr/>
                    <a:lstStyle/>
                    <a:p>
                      <a:r>
                        <a:rPr lang="en-US" sz="1800" dirty="0" smtClean="0">
                          <a:solidFill>
                            <a:schemeClr val="tx1"/>
                          </a:solidFill>
                        </a:rPr>
                        <a:t>Numerical</a:t>
                      </a:r>
                    </a:p>
                    <a:p>
                      <a:r>
                        <a:rPr lang="en-US" sz="1800" dirty="0" smtClean="0">
                          <a:solidFill>
                            <a:schemeClr val="tx1"/>
                          </a:solidFill>
                        </a:rPr>
                        <a:t>(continuous)</a:t>
                      </a:r>
                      <a:endParaRPr lang="en-US" sz="1800" dirty="0">
                        <a:solidFill>
                          <a:schemeClr val="tx1"/>
                        </a:solidFill>
                      </a:endParaRPr>
                    </a:p>
                  </a:txBody>
                  <a:tcPr marT="45706" marB="45706"/>
                </a:tc>
              </a:tr>
            </a:tbl>
          </a:graphicData>
        </a:graphic>
      </p:graphicFrame>
    </p:spTree>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8131"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8132"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48133" name="Text Box 7"/>
          <p:cNvSpPr txBox="1">
            <a:spLocks noChangeArrowheads="1"/>
          </p:cNvSpPr>
          <p:nvPr/>
        </p:nvSpPr>
        <p:spPr bwMode="auto">
          <a:xfrm>
            <a:off x="338667" y="1447801"/>
            <a:ext cx="11435643" cy="304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669900"/>
                </a:solidFill>
                <a:latin typeface="+mn-lt"/>
              </a:rPr>
              <a:t>Example</a:t>
            </a:r>
            <a:r>
              <a:rPr lang="en-US" altLang="en-US" b="1" dirty="0">
                <a:solidFill>
                  <a:srgbClr val="669900"/>
                </a:solidFill>
                <a:latin typeface="+mn-lt"/>
              </a:rPr>
              <a:t> </a:t>
            </a:r>
            <a:r>
              <a:rPr lang="en-US" altLang="en-US" dirty="0">
                <a:solidFill>
                  <a:srgbClr val="669900"/>
                </a:solidFill>
                <a:latin typeface="+mn-lt"/>
              </a:rPr>
              <a:t>(continued)</a:t>
            </a:r>
            <a:r>
              <a:rPr lang="en-US" altLang="en-US" b="1" dirty="0">
                <a:solidFill>
                  <a:srgbClr val="669900"/>
                </a:solidFill>
                <a:latin typeface="+mn-lt"/>
              </a:rPr>
              <a:t>: Tire Company</a:t>
            </a:r>
          </a:p>
          <a:p>
            <a:pPr eaLnBrk="1" hangingPunct="1"/>
            <a:r>
              <a:rPr lang="en-US" altLang="en-US" dirty="0">
                <a:latin typeface="+mn-lt"/>
              </a:rPr>
              <a:t>A tire manufacturer believes that the tread life of its snow tires can be described by a Normal model with a mean of 32,000 miles and a standard deviation of 2500 miles.  </a:t>
            </a:r>
          </a:p>
          <a:p>
            <a:pPr eaLnBrk="1" hangingPunct="1"/>
            <a:endParaRPr lang="en-US" altLang="en-US" dirty="0">
              <a:latin typeface="+mn-lt"/>
            </a:endParaRPr>
          </a:p>
          <a:p>
            <a:pPr eaLnBrk="1" hangingPunct="1"/>
            <a:r>
              <a:rPr lang="en-US" altLang="en-US" dirty="0">
                <a:latin typeface="+mn-lt"/>
              </a:rPr>
              <a:t>Approximately what percent of these snow tires will last between 30,000 and 35,000 miles?</a:t>
            </a:r>
          </a:p>
          <a:p>
            <a:pPr eaLnBrk="1" hangingPunct="1"/>
            <a:endParaRPr lang="en-US" altLang="en-US" dirty="0">
              <a:latin typeface="+mn-lt"/>
            </a:endParaRPr>
          </a:p>
        </p:txBody>
      </p:sp>
    </p:spTree>
    <p:extLst>
      <p:ext uri="{BB962C8B-B14F-4D97-AF65-F5344CB8AC3E}">
        <p14:creationId xmlns="" xmlns:p14="http://schemas.microsoft.com/office/powerpoint/2010/main" val="1495381868"/>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100"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101"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4102" name="Text Box 7"/>
          <p:cNvSpPr txBox="1">
            <a:spLocks noChangeArrowheads="1"/>
          </p:cNvSpPr>
          <p:nvPr/>
        </p:nvSpPr>
        <p:spPr bwMode="auto">
          <a:xfrm>
            <a:off x="361244" y="914400"/>
            <a:ext cx="11480800" cy="3416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669900"/>
                </a:solidFill>
                <a:latin typeface="+mn-lt"/>
              </a:rPr>
              <a:t>Example</a:t>
            </a:r>
            <a:r>
              <a:rPr lang="en-US" altLang="en-US" b="1" dirty="0">
                <a:solidFill>
                  <a:srgbClr val="669900"/>
                </a:solidFill>
                <a:latin typeface="+mn-lt"/>
              </a:rPr>
              <a:t> </a:t>
            </a:r>
            <a:r>
              <a:rPr lang="en-US" altLang="en-US" dirty="0">
                <a:solidFill>
                  <a:srgbClr val="669900"/>
                </a:solidFill>
                <a:latin typeface="+mn-lt"/>
              </a:rPr>
              <a:t>(continued)</a:t>
            </a:r>
            <a:r>
              <a:rPr lang="en-US" altLang="en-US" b="1" dirty="0">
                <a:solidFill>
                  <a:srgbClr val="669900"/>
                </a:solidFill>
                <a:latin typeface="+mn-lt"/>
              </a:rPr>
              <a:t>: Tire Company</a:t>
            </a:r>
          </a:p>
          <a:p>
            <a:pPr eaLnBrk="1" hangingPunct="1"/>
            <a:r>
              <a:rPr lang="en-US" altLang="en-US" dirty="0">
                <a:latin typeface="+mn-lt"/>
              </a:rPr>
              <a:t>A tire manufacturer believes that the tread life of its snow tires can be described by a Normal model with a mean of 32,000 miles and a standard deviation of 2500 miles.  </a:t>
            </a:r>
          </a:p>
          <a:p>
            <a:pPr eaLnBrk="1" hangingPunct="1"/>
            <a:endParaRPr lang="en-US" altLang="en-US" dirty="0">
              <a:latin typeface="+mn-lt"/>
            </a:endParaRPr>
          </a:p>
          <a:p>
            <a:pPr eaLnBrk="1" hangingPunct="1"/>
            <a:r>
              <a:rPr lang="en-US" altLang="en-US" dirty="0">
                <a:latin typeface="+mn-lt"/>
              </a:rPr>
              <a:t>Approximately what percent of these snow tires will last between 30,000 and 35,000 miles?</a:t>
            </a:r>
          </a:p>
          <a:p>
            <a:pPr eaLnBrk="1" hangingPunct="1"/>
            <a:endParaRPr lang="en-US" altLang="en-US" dirty="0">
              <a:latin typeface="+mn-lt"/>
            </a:endParaRPr>
          </a:p>
          <a:p>
            <a:pPr eaLnBrk="1" hangingPunct="1"/>
            <a:endParaRPr lang="en-US" altLang="en-US" dirty="0">
              <a:latin typeface="+mn-lt"/>
            </a:endParaRPr>
          </a:p>
        </p:txBody>
      </p:sp>
      <p:graphicFrame>
        <p:nvGraphicFramePr>
          <p:cNvPr id="4098" name="Object 2"/>
          <p:cNvGraphicFramePr>
            <a:graphicFrameLocks noChangeAspect="1"/>
          </p:cNvGraphicFramePr>
          <p:nvPr/>
        </p:nvGraphicFramePr>
        <p:xfrm>
          <a:off x="551853" y="4122385"/>
          <a:ext cx="10261600" cy="1270000"/>
        </p:xfrm>
        <a:graphic>
          <a:graphicData uri="http://schemas.openxmlformats.org/presentationml/2006/ole">
            <p:oleObj spid="_x0000_s139266" name="Equation" r:id="rId4" imgW="7696200" imgH="1270000" progId="">
              <p:embed/>
            </p:oleObj>
          </a:graphicData>
        </a:graphic>
      </p:graphicFrame>
    </p:spTree>
    <p:extLst>
      <p:ext uri="{BB962C8B-B14F-4D97-AF65-F5344CB8AC3E}">
        <p14:creationId xmlns="" xmlns:p14="http://schemas.microsoft.com/office/powerpoint/2010/main" val="1938113410"/>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9155"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9156"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49157" name="Text Box 7"/>
          <p:cNvSpPr txBox="1">
            <a:spLocks noChangeArrowheads="1"/>
          </p:cNvSpPr>
          <p:nvPr/>
        </p:nvSpPr>
        <p:spPr bwMode="auto">
          <a:xfrm>
            <a:off x="361244" y="1447800"/>
            <a:ext cx="11571112" cy="4154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669900"/>
                </a:solidFill>
                <a:latin typeface="+mn-lt"/>
              </a:rPr>
              <a:t>Example</a:t>
            </a:r>
            <a:r>
              <a:rPr lang="en-US" altLang="en-US" b="1" dirty="0">
                <a:solidFill>
                  <a:srgbClr val="669900"/>
                </a:solidFill>
                <a:latin typeface="+mn-lt"/>
              </a:rPr>
              <a:t> </a:t>
            </a:r>
            <a:r>
              <a:rPr lang="en-US" altLang="en-US" dirty="0">
                <a:solidFill>
                  <a:srgbClr val="669900"/>
                </a:solidFill>
                <a:latin typeface="+mn-lt"/>
              </a:rPr>
              <a:t>(continued)</a:t>
            </a:r>
            <a:r>
              <a:rPr lang="en-US" altLang="en-US" b="1" dirty="0">
                <a:solidFill>
                  <a:srgbClr val="669900"/>
                </a:solidFill>
                <a:latin typeface="+mn-lt"/>
              </a:rPr>
              <a:t>: Tire Company</a:t>
            </a:r>
          </a:p>
          <a:p>
            <a:pPr eaLnBrk="1" hangingPunct="1"/>
            <a:r>
              <a:rPr lang="en-US" altLang="en-US" dirty="0">
                <a:latin typeface="+mn-lt"/>
              </a:rPr>
              <a:t>A tire manufacturer believes that the tread life of its snow tires can be described by a Normal model with a mean of 32,000 miles and a standard deviation of 2500 miles. </a:t>
            </a:r>
          </a:p>
          <a:p>
            <a:pPr eaLnBrk="1" hangingPunct="1"/>
            <a:endParaRPr lang="en-US" altLang="en-US" dirty="0">
              <a:latin typeface="+mn-lt"/>
            </a:endParaRPr>
          </a:p>
          <a:p>
            <a:pPr eaLnBrk="1" hangingPunct="1"/>
            <a:r>
              <a:rPr lang="en-US" altLang="en-US" dirty="0">
                <a:latin typeface="+mn-lt"/>
              </a:rPr>
              <a:t>A dealer wants to offer a refund to customers whose snow tires fail to reach a certain number of miles, but he can only offer this to no more than 1 out of 25 customers.  </a:t>
            </a:r>
          </a:p>
          <a:p>
            <a:pPr eaLnBrk="1" hangingPunct="1"/>
            <a:endParaRPr lang="en-US" altLang="en-US" dirty="0">
              <a:latin typeface="+mn-lt"/>
            </a:endParaRPr>
          </a:p>
          <a:p>
            <a:pPr eaLnBrk="1" hangingPunct="1"/>
            <a:r>
              <a:rPr lang="en-US" altLang="en-US" dirty="0">
                <a:latin typeface="+mn-lt"/>
              </a:rPr>
              <a:t>What mileage can he guarantee?</a:t>
            </a:r>
          </a:p>
          <a:p>
            <a:pPr eaLnBrk="1" hangingPunct="1"/>
            <a:endParaRPr lang="en-US" altLang="en-US" dirty="0">
              <a:latin typeface="+mn-lt"/>
            </a:endParaRPr>
          </a:p>
        </p:txBody>
      </p:sp>
    </p:spTree>
    <p:extLst>
      <p:ext uri="{BB962C8B-B14F-4D97-AF65-F5344CB8AC3E}">
        <p14:creationId xmlns="" xmlns:p14="http://schemas.microsoft.com/office/powerpoint/2010/main" val="3995121428"/>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124" name="Rectangle 7"/>
          <p:cNvSpPr>
            <a:spLocks noChangeArrowheads="1"/>
          </p:cNvSpPr>
          <p:nvPr/>
        </p:nvSpPr>
        <p:spPr bwMode="auto">
          <a:xfrm>
            <a:off x="0" y="-184666"/>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125" name="Text Box 6"/>
          <p:cNvSpPr txBox="1">
            <a:spLocks noChangeArrowheads="1"/>
          </p:cNvSpPr>
          <p:nvPr/>
        </p:nvSpPr>
        <p:spPr bwMode="auto">
          <a:xfrm>
            <a:off x="406400" y="152400"/>
            <a:ext cx="11480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Normal Distribution</a:t>
            </a:r>
          </a:p>
        </p:txBody>
      </p:sp>
      <p:sp>
        <p:nvSpPr>
          <p:cNvPr id="5126" name="Text Box 7"/>
          <p:cNvSpPr txBox="1">
            <a:spLocks noChangeArrowheads="1"/>
          </p:cNvSpPr>
          <p:nvPr/>
        </p:nvSpPr>
        <p:spPr bwMode="auto">
          <a:xfrm>
            <a:off x="327378" y="1447800"/>
            <a:ext cx="11514666" cy="4524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669900"/>
                </a:solidFill>
                <a:latin typeface="+mn-lt"/>
              </a:rPr>
              <a:t>Example</a:t>
            </a:r>
            <a:r>
              <a:rPr lang="en-US" altLang="en-US" b="1" dirty="0">
                <a:solidFill>
                  <a:srgbClr val="669900"/>
                </a:solidFill>
                <a:latin typeface="+mn-lt"/>
              </a:rPr>
              <a:t> </a:t>
            </a:r>
            <a:r>
              <a:rPr lang="en-US" altLang="en-US" dirty="0">
                <a:solidFill>
                  <a:srgbClr val="669900"/>
                </a:solidFill>
                <a:latin typeface="+mn-lt"/>
              </a:rPr>
              <a:t>(continued)</a:t>
            </a:r>
            <a:r>
              <a:rPr lang="en-US" altLang="en-US" b="1" dirty="0">
                <a:solidFill>
                  <a:srgbClr val="669900"/>
                </a:solidFill>
                <a:latin typeface="+mn-lt"/>
              </a:rPr>
              <a:t>: Tire </a:t>
            </a:r>
            <a:r>
              <a:rPr lang="en-US" altLang="en-US" b="1" dirty="0" smtClean="0">
                <a:solidFill>
                  <a:srgbClr val="669900"/>
                </a:solidFill>
                <a:latin typeface="+mn-lt"/>
              </a:rPr>
              <a:t>Company</a:t>
            </a:r>
          </a:p>
          <a:p>
            <a:pPr eaLnBrk="1" hangingPunct="1"/>
            <a:endParaRPr lang="en-US" altLang="en-US" b="1" dirty="0">
              <a:solidFill>
                <a:srgbClr val="669900"/>
              </a:solidFill>
              <a:latin typeface="+mn-lt"/>
            </a:endParaRPr>
          </a:p>
          <a:p>
            <a:pPr eaLnBrk="1" hangingPunct="1"/>
            <a:r>
              <a:rPr lang="en-US" altLang="en-US" dirty="0">
                <a:latin typeface="+mn-lt"/>
              </a:rPr>
              <a:t>A tire manufacturer believes that the tread life of its snow tires can be described by a Normal model with a mean of 32,000 miles and a standard deviation of 2500 miles. A dealer wants to offer a refund to customers whose snow tires fail to reach a certain number of miles, but he can only offer this to no more than 1 out of 25 customers.  What mileage can he guarantee?</a:t>
            </a: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r>
              <a:rPr lang="en-US" altLang="en-US" dirty="0">
                <a:solidFill>
                  <a:srgbClr val="669900"/>
                </a:solidFill>
                <a:latin typeface="+mn-lt"/>
              </a:rPr>
              <a:t>The dealer could use 27000 miles as a round number.</a:t>
            </a:r>
          </a:p>
        </p:txBody>
      </p:sp>
      <p:graphicFrame>
        <p:nvGraphicFramePr>
          <p:cNvPr id="5122" name="Object 2"/>
          <p:cNvGraphicFramePr>
            <a:graphicFrameLocks noChangeAspect="1"/>
          </p:cNvGraphicFramePr>
          <p:nvPr/>
        </p:nvGraphicFramePr>
        <p:xfrm>
          <a:off x="1524000" y="4648200"/>
          <a:ext cx="7010400" cy="342900"/>
        </p:xfrm>
        <a:graphic>
          <a:graphicData uri="http://schemas.openxmlformats.org/presentationml/2006/ole">
            <p:oleObj spid="_x0000_s140290" name="Equation" r:id="rId4" imgW="5257800" imgH="342900" progId="">
              <p:embed/>
            </p:oleObj>
          </a:graphicData>
        </a:graphic>
      </p:graphicFrame>
    </p:spTree>
    <p:extLst>
      <p:ext uri="{BB962C8B-B14F-4D97-AF65-F5344CB8AC3E}">
        <p14:creationId xmlns="" xmlns:p14="http://schemas.microsoft.com/office/powerpoint/2010/main" val="1158217802"/>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Using the Normal Distribution to Approximate the Binomial Distribution</a:t>
            </a:r>
          </a:p>
        </p:txBody>
      </p:sp>
      <p:sp>
        <p:nvSpPr>
          <p:cNvPr id="43011" name="Content Placeholder 2"/>
          <p:cNvSpPr>
            <a:spLocks noGrp="1"/>
          </p:cNvSpPr>
          <p:nvPr>
            <p:ph idx="1"/>
          </p:nvPr>
        </p:nvSpPr>
        <p:spPr>
          <a:xfrm>
            <a:off x="496711" y="1264357"/>
            <a:ext cx="11175999" cy="4777006"/>
          </a:xfrm>
        </p:spPr>
        <p:txBody>
          <a:bodyPr>
            <a:normAutofit/>
          </a:bodyPr>
          <a:lstStyle/>
          <a:p>
            <a:pPr>
              <a:spcBef>
                <a:spcPts val="1800"/>
              </a:spcBef>
              <a:buNone/>
            </a:pPr>
            <a:r>
              <a:rPr lang="en-US" sz="2400" dirty="0" smtClean="0">
                <a:solidFill>
                  <a:schemeClr val="tx1"/>
                </a:solidFill>
              </a:rPr>
              <a:t>The normal distribution can be used as an approximation to the binomial distribution</a:t>
            </a:r>
          </a:p>
          <a:p>
            <a:pPr lvl="1">
              <a:spcBef>
                <a:spcPts val="1800"/>
              </a:spcBef>
            </a:pPr>
            <a:r>
              <a:rPr lang="en-US" sz="2400" dirty="0" smtClean="0">
                <a:solidFill>
                  <a:schemeClr val="tx1"/>
                </a:solidFill>
              </a:rPr>
              <a:t>Normal probabilities are easy to look up in Tables</a:t>
            </a:r>
          </a:p>
          <a:p>
            <a:pPr lvl="1">
              <a:spcBef>
                <a:spcPts val="1800"/>
              </a:spcBef>
            </a:pPr>
            <a:r>
              <a:rPr lang="en-US" sz="2400" dirty="0" smtClean="0">
                <a:solidFill>
                  <a:schemeClr val="tx1"/>
                </a:solidFill>
              </a:rPr>
              <a:t>Binomial probabilities are more difficult to calculate</a:t>
            </a:r>
          </a:p>
          <a:p>
            <a:pPr>
              <a:spcBef>
                <a:spcPts val="1800"/>
              </a:spcBef>
            </a:pPr>
            <a:r>
              <a:rPr lang="en-US" sz="2400" dirty="0" smtClean="0">
                <a:solidFill>
                  <a:schemeClr val="tx1"/>
                </a:solidFill>
              </a:rPr>
              <a:t>The normal distribution approximation can be used when the sample size is large enough so that </a:t>
            </a:r>
            <a:r>
              <a:rPr lang="en-US" sz="2400" i="1" dirty="0" err="1" smtClean="0">
                <a:solidFill>
                  <a:schemeClr val="tx1"/>
                </a:solidFill>
              </a:rPr>
              <a:t>np</a:t>
            </a:r>
            <a:r>
              <a:rPr lang="en-US" sz="2400" dirty="0" smtClean="0">
                <a:solidFill>
                  <a:schemeClr val="tx1"/>
                </a:solidFill>
              </a:rPr>
              <a:t> ≥ 5 and </a:t>
            </a:r>
            <a:r>
              <a:rPr lang="en-US" sz="2400" i="1" dirty="0" err="1" smtClean="0">
                <a:solidFill>
                  <a:schemeClr val="tx1"/>
                </a:solidFill>
              </a:rPr>
              <a:t>nq</a:t>
            </a:r>
            <a:r>
              <a:rPr lang="en-US" sz="2400" dirty="0" smtClean="0">
                <a:solidFill>
                  <a:schemeClr val="tx1"/>
                </a:solidFill>
              </a:rPr>
              <a:t> ≥ 5</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7600" y="3251200"/>
            <a:ext cx="1422400" cy="3810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966"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Using the Normal Distribution to Approximate the Binomial Distribution</a:t>
            </a:r>
          </a:p>
        </p:txBody>
      </p:sp>
      <p:sp>
        <p:nvSpPr>
          <p:cNvPr id="44036" name="Content Placeholder 2"/>
          <p:cNvSpPr>
            <a:spLocks noGrp="1"/>
          </p:cNvSpPr>
          <p:nvPr>
            <p:ph idx="1"/>
          </p:nvPr>
        </p:nvSpPr>
        <p:spPr>
          <a:xfrm>
            <a:off x="677334" y="1433689"/>
            <a:ext cx="10679288" cy="4607673"/>
          </a:xfrm>
        </p:spPr>
        <p:txBody>
          <a:bodyPr>
            <a:normAutofit/>
          </a:bodyPr>
          <a:lstStyle/>
          <a:p>
            <a:r>
              <a:rPr lang="en-US" sz="2400" b="1" dirty="0" smtClean="0"/>
              <a:t>Example:</a:t>
            </a:r>
            <a:r>
              <a:rPr lang="en-US" sz="2400" dirty="0" smtClean="0"/>
              <a:t> Suppose that 15% of people are left-handed.  </a:t>
            </a:r>
          </a:p>
          <a:p>
            <a:pPr>
              <a:spcBef>
                <a:spcPts val="1200"/>
              </a:spcBef>
              <a:buFontTx/>
              <a:buNone/>
            </a:pPr>
            <a:r>
              <a:rPr lang="en-US" sz="2400" dirty="0" smtClean="0"/>
              <a:t>  		What is the probability of finding exactly 9 </a:t>
            </a:r>
          </a:p>
          <a:p>
            <a:pPr>
              <a:spcBef>
                <a:spcPct val="0"/>
              </a:spcBef>
              <a:buFontTx/>
              <a:buNone/>
            </a:pPr>
            <a:r>
              <a:rPr lang="en-US" sz="2400" dirty="0" smtClean="0"/>
              <a:t>		left-handed people in a random sample of 50?</a:t>
            </a:r>
          </a:p>
          <a:p>
            <a:pPr>
              <a:spcBef>
                <a:spcPct val="0"/>
              </a:spcBef>
              <a:buFontTx/>
              <a:buNone/>
            </a:pPr>
            <a:endParaRPr lang="en-US" sz="2400" dirty="0" smtClean="0"/>
          </a:p>
          <a:p>
            <a:pPr>
              <a:spcBef>
                <a:spcPts val="1200"/>
              </a:spcBef>
              <a:buFontTx/>
              <a:buNone/>
            </a:pPr>
            <a:r>
              <a:rPr lang="en-US" sz="2400" dirty="0" smtClean="0"/>
              <a:t>Using a computer the answer would be: </a:t>
            </a:r>
            <a:r>
              <a:rPr lang="sv-SE" sz="2400" dirty="0" smtClean="0"/>
              <a:t>0.1230</a:t>
            </a:r>
          </a:p>
          <a:p>
            <a:pPr>
              <a:spcBef>
                <a:spcPts val="1200"/>
              </a:spcBef>
              <a:buFontTx/>
              <a:buNone/>
            </a:pPr>
            <a:r>
              <a:rPr lang="en-US" sz="2400" dirty="0" smtClean="0"/>
              <a:t>The mean and standard deviation of this distribution are:</a:t>
            </a:r>
          </a:p>
        </p:txBody>
      </p:sp>
      <p:graphicFrame>
        <p:nvGraphicFramePr>
          <p:cNvPr id="44037" name="Object 1"/>
          <p:cNvGraphicFramePr>
            <a:graphicFrameLocks noChangeAspect="1"/>
          </p:cNvGraphicFramePr>
          <p:nvPr/>
        </p:nvGraphicFramePr>
        <p:xfrm>
          <a:off x="1794935" y="4586111"/>
          <a:ext cx="6923617" cy="1206500"/>
        </p:xfrm>
        <a:graphic>
          <a:graphicData uri="http://schemas.openxmlformats.org/presentationml/2006/ole">
            <p:oleObj spid="_x0000_s141314" name="Equation" r:id="rId3" imgW="2514600" imgH="584200" progId="">
              <p:embed/>
            </p:oleObj>
          </a:graphicData>
        </a:graphic>
      </p:graphicFrame>
      <p:sp>
        <p:nvSpPr>
          <p:cNvPr id="3" name="Rectangle 2"/>
          <p:cNvSpPr/>
          <p:nvPr/>
        </p:nvSpPr>
        <p:spPr>
          <a:xfrm>
            <a:off x="778934" y="2020711"/>
            <a:ext cx="85344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Using the Normal Distribution to Approximate the Binomial Distribution</a:t>
            </a:r>
          </a:p>
        </p:txBody>
      </p:sp>
      <p:sp>
        <p:nvSpPr>
          <p:cNvPr id="47107" name="Content Placeholder 2"/>
          <p:cNvSpPr>
            <a:spLocks noGrp="1"/>
          </p:cNvSpPr>
          <p:nvPr>
            <p:ph idx="1"/>
          </p:nvPr>
        </p:nvSpPr>
        <p:spPr>
          <a:xfrm>
            <a:off x="711200" y="1295400"/>
            <a:ext cx="10769600" cy="4525963"/>
          </a:xfrm>
        </p:spPr>
        <p:txBody>
          <a:bodyPr>
            <a:noAutofit/>
          </a:bodyPr>
          <a:lstStyle/>
          <a:p>
            <a:pPr>
              <a:spcBef>
                <a:spcPts val="1200"/>
              </a:spcBef>
              <a:buFont typeface="Arial" panose="020B0604020202020204" pitchFamily="34" charset="0"/>
              <a:buNone/>
              <a:defRPr/>
            </a:pPr>
            <a:r>
              <a:rPr lang="en-US" sz="2400" b="1" dirty="0" smtClean="0">
                <a:solidFill>
                  <a:schemeClr val="tx1"/>
                </a:solidFill>
              </a:rPr>
              <a:t>Goal: </a:t>
            </a:r>
            <a:r>
              <a:rPr lang="en-US" sz="2400" dirty="0" smtClean="0">
                <a:solidFill>
                  <a:schemeClr val="tx1"/>
                </a:solidFill>
              </a:rPr>
              <a:t>Use the normal distribution to approximate</a:t>
            </a:r>
            <a:r>
              <a:rPr lang="en-US" sz="2400" i="1" dirty="0" smtClean="0">
                <a:solidFill>
                  <a:schemeClr val="tx1"/>
                </a:solidFill>
              </a:rPr>
              <a:t> P</a:t>
            </a:r>
            <a:r>
              <a:rPr lang="en-US" sz="2400" dirty="0" smtClean="0">
                <a:solidFill>
                  <a:schemeClr val="tx1"/>
                </a:solidFill>
              </a:rPr>
              <a:t>(</a:t>
            </a:r>
            <a:r>
              <a:rPr lang="en-US" sz="2400" i="1" dirty="0" smtClean="0">
                <a:solidFill>
                  <a:schemeClr val="tx1"/>
                </a:solidFill>
              </a:rPr>
              <a:t>x </a:t>
            </a:r>
            <a:r>
              <a:rPr lang="en-US" sz="2400" dirty="0" smtClean="0">
                <a:solidFill>
                  <a:schemeClr val="tx1"/>
                </a:solidFill>
              </a:rPr>
              <a:t>= 9)</a:t>
            </a:r>
          </a:p>
          <a:p>
            <a:pPr marL="342900" indent="-342900">
              <a:spcBef>
                <a:spcPts val="1200"/>
              </a:spcBef>
              <a:buFont typeface="Arial" panose="020B0604020202020204" pitchFamily="34" charset="0"/>
              <a:buChar char="•"/>
              <a:defRPr/>
            </a:pPr>
            <a:r>
              <a:rPr lang="en-US" sz="2400" dirty="0" smtClean="0">
                <a:solidFill>
                  <a:schemeClr val="tx1"/>
                </a:solidFill>
              </a:rPr>
              <a:t>Use an</a:t>
            </a:r>
            <a:r>
              <a:rPr lang="en-US" sz="2400" b="1" dirty="0" smtClean="0">
                <a:solidFill>
                  <a:schemeClr val="tx1"/>
                </a:solidFill>
              </a:rPr>
              <a:t> interval </a:t>
            </a:r>
            <a:r>
              <a:rPr lang="en-US" sz="2400" dirty="0" smtClean="0">
                <a:solidFill>
                  <a:schemeClr val="tx1"/>
                </a:solidFill>
              </a:rPr>
              <a:t>instead of a single value since </a:t>
            </a:r>
            <a:r>
              <a:rPr lang="en-US" sz="2400" i="1" dirty="0" smtClean="0">
                <a:solidFill>
                  <a:schemeClr val="tx1"/>
                </a:solidFill>
              </a:rPr>
              <a:t>P</a:t>
            </a:r>
            <a:r>
              <a:rPr lang="en-US" sz="2400" dirty="0" smtClean="0">
                <a:solidFill>
                  <a:schemeClr val="tx1"/>
                </a:solidFill>
              </a:rPr>
              <a:t>(</a:t>
            </a:r>
            <a:r>
              <a:rPr lang="en-US" sz="2400" i="1" dirty="0" smtClean="0">
                <a:solidFill>
                  <a:schemeClr val="tx1"/>
                </a:solidFill>
              </a:rPr>
              <a:t>x </a:t>
            </a:r>
            <a:r>
              <a:rPr lang="en-US" sz="2400" dirty="0" smtClean="0">
                <a:solidFill>
                  <a:schemeClr val="tx1"/>
                </a:solidFill>
              </a:rPr>
              <a:t>= 9) = 0 for the continuous normal distribution</a:t>
            </a:r>
          </a:p>
          <a:p>
            <a:pPr marL="342900" indent="-342900">
              <a:spcBef>
                <a:spcPts val="1200"/>
              </a:spcBef>
              <a:buFont typeface="Arial" panose="020B0604020202020204" pitchFamily="34" charset="0"/>
              <a:buChar char="•"/>
              <a:defRPr/>
            </a:pPr>
            <a:r>
              <a:rPr lang="en-US" sz="2400" dirty="0" smtClean="0">
                <a:solidFill>
                  <a:schemeClr val="tx1"/>
                </a:solidFill>
              </a:rPr>
              <a:t>The interval is found using the </a:t>
            </a:r>
            <a:r>
              <a:rPr lang="en-US" sz="2400" b="1" dirty="0" smtClean="0">
                <a:solidFill>
                  <a:schemeClr val="tx1"/>
                </a:solidFill>
              </a:rPr>
              <a:t>continuity correction factor</a:t>
            </a:r>
          </a:p>
          <a:p>
            <a:pPr marL="342900" indent="-342900">
              <a:spcBef>
                <a:spcPts val="1200"/>
              </a:spcBef>
              <a:buFont typeface="Arial" panose="020B0604020202020204" pitchFamily="34" charset="0"/>
              <a:buChar char="•"/>
              <a:defRPr/>
            </a:pPr>
            <a:r>
              <a:rPr lang="en-US" sz="2400" dirty="0" smtClean="0">
                <a:solidFill>
                  <a:schemeClr val="tx1"/>
                </a:solidFill>
              </a:rPr>
              <a:t>Use the interval from 8.5 to 9.5  (add and subtract 0.5)</a:t>
            </a:r>
          </a:p>
          <a:p>
            <a:pPr>
              <a:spcBef>
                <a:spcPts val="1200"/>
              </a:spcBef>
              <a:buFont typeface="Arial" panose="020B0604020202020204" pitchFamily="34" charset="0"/>
              <a:buNone/>
              <a:defRPr/>
            </a:pPr>
            <a:endParaRPr lang="en-US" sz="2400" dirty="0" smtClean="0">
              <a:solidFill>
                <a:schemeClr val="tx1"/>
              </a:solidFill>
            </a:endParaRPr>
          </a:p>
          <a:p>
            <a:pPr>
              <a:spcBef>
                <a:spcPts val="1200"/>
              </a:spcBef>
              <a:buFont typeface="Arial" panose="020B0604020202020204" pitchFamily="34" charset="0"/>
              <a:buNone/>
              <a:defRPr/>
            </a:pPr>
            <a:r>
              <a:rPr lang="en-US" sz="2400" dirty="0" smtClean="0">
                <a:solidFill>
                  <a:schemeClr val="tx1"/>
                </a:solidFill>
              </a:rPr>
              <a:t>Use the normal distribution and estimate the binomial probability with</a:t>
            </a:r>
          </a:p>
          <a:p>
            <a:pPr>
              <a:spcBef>
                <a:spcPts val="1200"/>
              </a:spcBef>
              <a:buFontTx/>
              <a:buNone/>
              <a:defRPr/>
            </a:pPr>
            <a:r>
              <a:rPr lang="en-US" sz="2400" dirty="0" smtClean="0">
                <a:solidFill>
                  <a:schemeClr val="tx1"/>
                </a:solidFill>
              </a:rPr>
              <a:t>			</a:t>
            </a:r>
            <a:r>
              <a:rPr lang="en-US" sz="2400" i="1" dirty="0" smtClean="0">
                <a:solidFill>
                  <a:schemeClr val="tx1"/>
                </a:solidFill>
              </a:rPr>
              <a:t>P</a:t>
            </a:r>
            <a:r>
              <a:rPr lang="en-US" sz="2400" dirty="0" smtClean="0">
                <a:solidFill>
                  <a:schemeClr val="tx1"/>
                </a:solidFill>
              </a:rPr>
              <a:t>(8.5 ≤ </a:t>
            </a:r>
            <a:r>
              <a:rPr lang="en-US" sz="2400" i="1" dirty="0" smtClean="0">
                <a:solidFill>
                  <a:schemeClr val="tx1"/>
                </a:solidFill>
              </a:rPr>
              <a:t>x</a:t>
            </a:r>
            <a:r>
              <a:rPr lang="en-US" sz="2400" dirty="0" smtClean="0">
                <a:solidFill>
                  <a:schemeClr val="tx1"/>
                </a:solidFill>
              </a:rPr>
              <a:t> ≤ 9.5)</a:t>
            </a:r>
          </a:p>
          <a:p>
            <a:pPr>
              <a:buFontTx/>
              <a:buNone/>
              <a:defRPr/>
            </a:pPr>
            <a:endParaRPr lang="en-US" sz="2400" dirty="0" smtClean="0">
              <a:solidFill>
                <a:schemeClr val="tx1"/>
              </a:solidFill>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Using the Normal Distribution to Approximate the Binomial Distribution</a:t>
            </a:r>
          </a:p>
        </p:txBody>
      </p:sp>
      <p:sp>
        <p:nvSpPr>
          <p:cNvPr id="46083" name="Content Placeholder 2"/>
          <p:cNvSpPr>
            <a:spLocks noGrp="1"/>
          </p:cNvSpPr>
          <p:nvPr>
            <p:ph idx="1"/>
          </p:nvPr>
        </p:nvSpPr>
        <p:spPr>
          <a:xfrm>
            <a:off x="609600" y="1295400"/>
            <a:ext cx="10972800" cy="1600200"/>
          </a:xfrm>
        </p:spPr>
        <p:txBody>
          <a:bodyPr>
            <a:normAutofit/>
          </a:bodyPr>
          <a:lstStyle/>
          <a:p>
            <a:pPr>
              <a:buFontTx/>
              <a:buNone/>
            </a:pPr>
            <a:r>
              <a:rPr lang="en-US" sz="2400" b="1" dirty="0" smtClean="0"/>
              <a:t>Example</a:t>
            </a:r>
            <a:r>
              <a:rPr lang="en-US" sz="2400" dirty="0" smtClean="0"/>
              <a:t> </a:t>
            </a:r>
            <a:r>
              <a:rPr lang="en-US" sz="2400" dirty="0" smtClean="0">
                <a:solidFill>
                  <a:srgbClr val="00B400"/>
                </a:solidFill>
              </a:rPr>
              <a:t>(continued)</a:t>
            </a:r>
          </a:p>
          <a:p>
            <a:r>
              <a:rPr lang="en-US" sz="2400" dirty="0" smtClean="0"/>
              <a:t>Calculate the </a:t>
            </a:r>
            <a:r>
              <a:rPr lang="en-US" sz="2400" i="1" dirty="0" smtClean="0"/>
              <a:t>z</a:t>
            </a:r>
            <a:r>
              <a:rPr lang="en-US" sz="2400" dirty="0" smtClean="0"/>
              <a:t>-scores for </a:t>
            </a:r>
            <a:r>
              <a:rPr lang="en-US" sz="2400" i="1" dirty="0" smtClean="0"/>
              <a:t>x </a:t>
            </a:r>
            <a:r>
              <a:rPr lang="en-US" sz="2400" dirty="0" smtClean="0"/>
              <a:t>= 8.5 and </a:t>
            </a:r>
            <a:r>
              <a:rPr lang="en-US" sz="2400" i="1" dirty="0" smtClean="0"/>
              <a:t>x </a:t>
            </a:r>
            <a:r>
              <a:rPr lang="en-US" sz="2400" dirty="0" smtClean="0"/>
              <a:t>= 9.5 and find </a:t>
            </a:r>
            <a:r>
              <a:rPr lang="en-US" sz="2400" i="1" dirty="0" smtClean="0"/>
              <a:t>P</a:t>
            </a:r>
            <a:r>
              <a:rPr lang="en-US" sz="2400" dirty="0" smtClean="0"/>
              <a:t>(8.5 ≤ </a:t>
            </a:r>
            <a:r>
              <a:rPr lang="en-US" sz="2400" i="1" dirty="0" smtClean="0"/>
              <a:t>x</a:t>
            </a:r>
            <a:r>
              <a:rPr lang="en-US" sz="2400" dirty="0" smtClean="0"/>
              <a:t> ≤ 9.5):</a:t>
            </a:r>
          </a:p>
          <a:p>
            <a:endParaRPr lang="en-US" sz="2400" dirty="0" smtClean="0"/>
          </a:p>
        </p:txBody>
      </p:sp>
      <p:graphicFrame>
        <p:nvGraphicFramePr>
          <p:cNvPr id="46084" name="Object 1"/>
          <p:cNvGraphicFramePr>
            <a:graphicFrameLocks noChangeAspect="1"/>
          </p:cNvGraphicFramePr>
          <p:nvPr/>
        </p:nvGraphicFramePr>
        <p:xfrm>
          <a:off x="213785" y="3444875"/>
          <a:ext cx="4853516" cy="1485900"/>
        </p:xfrm>
        <a:graphic>
          <a:graphicData uri="http://schemas.openxmlformats.org/presentationml/2006/ole">
            <p:oleObj spid="_x0000_s142338" name="Equation" r:id="rId3" imgW="1993900" imgH="812800" progId="">
              <p:embed/>
            </p:oleObj>
          </a:graphicData>
        </a:graphic>
      </p:graphicFrame>
      <p:graphicFrame>
        <p:nvGraphicFramePr>
          <p:cNvPr id="46085" name="Object 2"/>
          <p:cNvGraphicFramePr>
            <a:graphicFrameLocks noChangeAspect="1"/>
          </p:cNvGraphicFramePr>
          <p:nvPr/>
        </p:nvGraphicFramePr>
        <p:xfrm>
          <a:off x="5689601" y="3124200"/>
          <a:ext cx="5812367" cy="2179638"/>
        </p:xfrm>
        <a:graphic>
          <a:graphicData uri="http://schemas.openxmlformats.org/presentationml/2006/ole">
            <p:oleObj spid="_x0000_s142339" name="Equation" r:id="rId4" imgW="2336800" imgH="1168400" progId="">
              <p:embed/>
            </p:oleObj>
          </a:graphicData>
        </a:graphic>
      </p:graphicFrame>
      <p:sp>
        <p:nvSpPr>
          <p:cNvPr id="8" name="Oval 7"/>
          <p:cNvSpPr/>
          <p:nvPr/>
        </p:nvSpPr>
        <p:spPr>
          <a:xfrm>
            <a:off x="10160000" y="4800601"/>
            <a:ext cx="1524000" cy="6778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Using the Normal Distribution to Approximate the Binomial Distribution</a:t>
            </a:r>
          </a:p>
        </p:txBody>
      </p:sp>
      <p:pic>
        <p:nvPicPr>
          <p:cNvPr id="47107" name="Picture 5" descr="C:\Users\dy\AppData\Local\Temp\SNAGHTML19bfe91.PNG"/>
          <p:cNvPicPr>
            <a:picLocks noChangeAspect="1" noChangeArrowheads="1"/>
          </p:cNvPicPr>
          <p:nvPr/>
        </p:nvPicPr>
        <p:blipFill>
          <a:blip r:embed="rId2" cstate="print"/>
          <a:srcRect/>
          <a:stretch>
            <a:fillRect/>
          </a:stretch>
        </p:blipFill>
        <p:spPr bwMode="auto">
          <a:xfrm>
            <a:off x="294219" y="1693865"/>
            <a:ext cx="9624330" cy="3487736"/>
          </a:xfrm>
          <a:prstGeom prst="rect">
            <a:avLst/>
          </a:prstGeom>
          <a:noFill/>
          <a:ln w="9525">
            <a:noFill/>
            <a:miter lim="800000"/>
            <a:headEnd/>
            <a:tailEnd/>
          </a:ln>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838200" y="76200"/>
            <a:ext cx="10515600" cy="914400"/>
          </a:xfrm>
        </p:spPr>
        <p:txBody>
          <a:bodyPr/>
          <a:lstStyle/>
          <a:p>
            <a:r>
              <a:rPr lang="en-US" smtClean="0"/>
              <a:t>Exponential Probability Distributions</a:t>
            </a:r>
          </a:p>
        </p:txBody>
      </p:sp>
      <p:sp>
        <p:nvSpPr>
          <p:cNvPr id="47107" name="Content Placeholder 2"/>
          <p:cNvSpPr>
            <a:spLocks noGrp="1"/>
          </p:cNvSpPr>
          <p:nvPr>
            <p:ph idx="1"/>
          </p:nvPr>
        </p:nvSpPr>
        <p:spPr>
          <a:xfrm>
            <a:off x="609600" y="925689"/>
            <a:ext cx="10972800" cy="5322711"/>
          </a:xfrm>
        </p:spPr>
        <p:txBody>
          <a:bodyPr>
            <a:normAutofit/>
          </a:bodyPr>
          <a:lstStyle/>
          <a:p>
            <a:pPr>
              <a:buFont typeface="Arial" panose="020B0604020202020204" pitchFamily="34" charset="0"/>
              <a:buNone/>
              <a:defRPr/>
            </a:pPr>
            <a:r>
              <a:rPr lang="en-US" sz="2400" dirty="0" smtClean="0">
                <a:solidFill>
                  <a:schemeClr val="tx1"/>
                </a:solidFill>
              </a:rPr>
              <a:t>Formula for the </a:t>
            </a:r>
            <a:r>
              <a:rPr lang="en-US" sz="2400" b="1" dirty="0" smtClean="0">
                <a:solidFill>
                  <a:schemeClr val="tx1"/>
                </a:solidFill>
              </a:rPr>
              <a:t>exponential probability density function:</a:t>
            </a:r>
          </a:p>
          <a:p>
            <a:pPr>
              <a:buFont typeface="Arial" panose="020B0604020202020204" pitchFamily="34" charset="0"/>
              <a:buNone/>
              <a:defRPr/>
            </a:pPr>
            <a:endParaRPr lang="en-US" sz="2400" b="1" dirty="0" smtClean="0">
              <a:solidFill>
                <a:schemeClr val="tx1"/>
              </a:solidFill>
            </a:endParaRPr>
          </a:p>
          <a:p>
            <a:pPr>
              <a:buFont typeface="Arial" panose="020B0604020202020204" pitchFamily="34" charset="0"/>
              <a:buNone/>
              <a:defRPr/>
            </a:pPr>
            <a:endParaRPr lang="en-US" sz="2400" b="1" dirty="0" smtClean="0">
              <a:solidFill>
                <a:schemeClr val="tx1"/>
              </a:solidFill>
            </a:endParaRPr>
          </a:p>
          <a:p>
            <a:pPr>
              <a:buFont typeface="Arial" panose="020B0604020202020204" pitchFamily="34" charset="0"/>
              <a:buNone/>
              <a:defRPr/>
            </a:pPr>
            <a:endParaRPr lang="en-US" sz="2400" b="1" dirty="0" smtClean="0">
              <a:solidFill>
                <a:schemeClr val="tx1"/>
              </a:solidFill>
            </a:endParaRPr>
          </a:p>
          <a:p>
            <a:pPr>
              <a:buFont typeface="Arial" panose="020B0604020202020204" pitchFamily="34" charset="0"/>
              <a:buNone/>
              <a:defRPr/>
            </a:pPr>
            <a:endParaRPr lang="en-US" sz="2400" b="1" dirty="0" smtClean="0">
              <a:solidFill>
                <a:schemeClr val="tx1"/>
              </a:solidFill>
            </a:endParaRPr>
          </a:p>
          <a:p>
            <a:pPr>
              <a:buFont typeface="Arial" panose="020B0604020202020204" pitchFamily="34" charset="0"/>
              <a:buNone/>
              <a:defRPr/>
            </a:pPr>
            <a:endParaRPr lang="en-US" sz="2400" b="1" dirty="0" smtClean="0">
              <a:solidFill>
                <a:schemeClr val="tx1"/>
              </a:solidFill>
            </a:endParaRPr>
          </a:p>
          <a:p>
            <a:pPr>
              <a:buFont typeface="Arial" panose="020B0604020202020204" pitchFamily="34" charset="0"/>
              <a:buNone/>
              <a:defRPr/>
            </a:pPr>
            <a:endParaRPr lang="en-US" sz="2400" b="1" dirty="0" smtClean="0">
              <a:solidFill>
                <a:schemeClr val="tx1"/>
              </a:solidFill>
            </a:endParaRPr>
          </a:p>
          <a:p>
            <a:pPr>
              <a:spcBef>
                <a:spcPct val="0"/>
              </a:spcBef>
              <a:buFont typeface="Arial" panose="020B0604020202020204" pitchFamily="34" charset="0"/>
              <a:buNone/>
              <a:defRPr/>
            </a:pPr>
            <a:r>
              <a:rPr lang="en-US" sz="2400" dirty="0" smtClean="0">
                <a:solidFill>
                  <a:schemeClr val="tx1"/>
                </a:solidFill>
              </a:rPr>
              <a:t>A discrete random variable that follows the Poisson distribution with a mean </a:t>
            </a:r>
          </a:p>
          <a:p>
            <a:pPr>
              <a:spcBef>
                <a:spcPct val="0"/>
              </a:spcBef>
              <a:buFont typeface="Arial" panose="020B0604020202020204" pitchFamily="34" charset="0"/>
              <a:buNone/>
              <a:defRPr/>
            </a:pPr>
            <a:r>
              <a:rPr lang="en-US" sz="2400" dirty="0" smtClean="0">
                <a:solidFill>
                  <a:schemeClr val="tx1"/>
                </a:solidFill>
              </a:rPr>
              <a:t>equal to </a:t>
            </a:r>
            <a:r>
              <a:rPr lang="en-US" sz="2400" i="1" dirty="0" smtClean="0">
                <a:solidFill>
                  <a:schemeClr val="tx1"/>
                </a:solidFill>
              </a:rPr>
              <a:t>λ</a:t>
            </a:r>
            <a:r>
              <a:rPr lang="en-US" sz="2400" dirty="0" smtClean="0">
                <a:solidFill>
                  <a:schemeClr val="tx1"/>
                </a:solidFill>
              </a:rPr>
              <a:t> has a counterpart continuous random variable that follows the </a:t>
            </a:r>
          </a:p>
          <a:p>
            <a:pPr>
              <a:spcBef>
                <a:spcPct val="0"/>
              </a:spcBef>
              <a:buFont typeface="Arial" panose="020B0604020202020204" pitchFamily="34" charset="0"/>
              <a:buNone/>
              <a:defRPr/>
            </a:pPr>
            <a:r>
              <a:rPr lang="en-US" sz="2400" dirty="0" smtClean="0">
                <a:solidFill>
                  <a:schemeClr val="tx1"/>
                </a:solidFill>
              </a:rPr>
              <a:t>exponential distribution with a mean equal to </a:t>
            </a:r>
            <a:r>
              <a:rPr lang="en-US" sz="2400" i="1" dirty="0" smtClean="0">
                <a:solidFill>
                  <a:schemeClr val="tx1"/>
                </a:solidFill>
              </a:rPr>
              <a:t>μ</a:t>
            </a:r>
            <a:r>
              <a:rPr lang="en-US" sz="2400" dirty="0" smtClean="0">
                <a:solidFill>
                  <a:schemeClr val="tx1"/>
                </a:solidFill>
              </a:rPr>
              <a:t> = 1/</a:t>
            </a:r>
            <a:r>
              <a:rPr lang="el-GR" sz="2400" dirty="0" smtClean="0">
                <a:solidFill>
                  <a:schemeClr val="tx1"/>
                </a:solidFill>
              </a:rPr>
              <a:t> </a:t>
            </a:r>
            <a:r>
              <a:rPr lang="el-GR" sz="2400" i="1" dirty="0" smtClean="0">
                <a:solidFill>
                  <a:schemeClr val="tx1"/>
                </a:solidFill>
              </a:rPr>
              <a:t>λ</a:t>
            </a:r>
            <a:endParaRPr lang="en-US" sz="2400" i="1" dirty="0" smtClean="0">
              <a:solidFill>
                <a:schemeClr val="tx1"/>
              </a:solidFill>
            </a:endParaRPr>
          </a:p>
        </p:txBody>
      </p:sp>
      <p:graphicFrame>
        <p:nvGraphicFramePr>
          <p:cNvPr id="50180" name="Object 1"/>
          <p:cNvGraphicFramePr>
            <a:graphicFrameLocks noChangeAspect="1"/>
          </p:cNvGraphicFramePr>
          <p:nvPr/>
        </p:nvGraphicFramePr>
        <p:xfrm>
          <a:off x="3177118" y="1569156"/>
          <a:ext cx="2990849" cy="650875"/>
        </p:xfrm>
        <a:graphic>
          <a:graphicData uri="http://schemas.openxmlformats.org/presentationml/2006/ole">
            <p:oleObj spid="_x0000_s143362" name="Equation" r:id="rId3" imgW="787400" imgH="228600" progId="">
              <p:embed/>
            </p:oleObj>
          </a:graphicData>
        </a:graphic>
      </p:graphicFrame>
      <p:sp>
        <p:nvSpPr>
          <p:cNvPr id="52229" name="Rectangle 2"/>
          <p:cNvSpPr>
            <a:spLocks noChangeArrowheads="1"/>
          </p:cNvSpPr>
          <p:nvPr/>
        </p:nvSpPr>
        <p:spPr bwMode="auto">
          <a:xfrm>
            <a:off x="812800" y="2590094"/>
            <a:ext cx="8940800"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000" dirty="0" smtClean="0">
                <a:latin typeface="+mn-lt"/>
                <a:cs typeface="Arial" panose="020B0604020202020204" pitchFamily="34" charset="0"/>
              </a:rPr>
              <a:t>where:</a:t>
            </a:r>
          </a:p>
          <a:p>
            <a:pPr eaLnBrk="1" hangingPunct="1">
              <a:lnSpc>
                <a:spcPct val="100000"/>
              </a:lnSpc>
              <a:spcBef>
                <a:spcPct val="0"/>
              </a:spcBef>
              <a:buFontTx/>
              <a:buNone/>
              <a:defRPr/>
            </a:pPr>
            <a:r>
              <a:rPr lang="en-US" sz="2000" i="1" dirty="0" smtClean="0">
                <a:latin typeface="+mn-lt"/>
                <a:cs typeface="Arial" panose="020B0604020202020204" pitchFamily="34" charset="0"/>
              </a:rPr>
              <a:t>	e </a:t>
            </a:r>
            <a:r>
              <a:rPr lang="en-US" sz="2000" dirty="0" smtClean="0">
                <a:latin typeface="+mn-lt"/>
                <a:cs typeface="Arial" panose="020B0604020202020204" pitchFamily="34" charset="0"/>
              </a:rPr>
              <a:t>= 2.71828</a:t>
            </a:r>
          </a:p>
          <a:p>
            <a:pPr eaLnBrk="1" hangingPunct="1">
              <a:lnSpc>
                <a:spcPct val="100000"/>
              </a:lnSpc>
              <a:spcBef>
                <a:spcPct val="0"/>
              </a:spcBef>
              <a:buFontTx/>
              <a:buNone/>
              <a:defRPr/>
            </a:pPr>
            <a:r>
              <a:rPr lang="en-US" sz="2000" dirty="0" smtClean="0">
                <a:latin typeface="+mn-lt"/>
                <a:cs typeface="Arial" panose="020B0604020202020204" pitchFamily="34" charset="0"/>
              </a:rPr>
              <a:t>	</a:t>
            </a:r>
            <a:r>
              <a:rPr lang="el-GR" sz="2000" i="1" dirty="0" smtClean="0">
                <a:latin typeface="+mn-lt"/>
                <a:cs typeface="Arial" panose="020B0604020202020204" pitchFamily="34" charset="0"/>
              </a:rPr>
              <a:t>λ</a:t>
            </a:r>
            <a:r>
              <a:rPr lang="en-US" sz="2000" dirty="0" smtClean="0">
                <a:latin typeface="+mn-lt"/>
                <a:cs typeface="Arial" panose="020B0604020202020204" pitchFamily="34" charset="0"/>
              </a:rPr>
              <a:t> = The mean number of occurrences over the interval</a:t>
            </a:r>
          </a:p>
          <a:p>
            <a:pPr eaLnBrk="1" hangingPunct="1">
              <a:lnSpc>
                <a:spcPct val="100000"/>
              </a:lnSpc>
              <a:spcBef>
                <a:spcPct val="0"/>
              </a:spcBef>
              <a:buFontTx/>
              <a:buNone/>
              <a:defRPr/>
            </a:pPr>
            <a:r>
              <a:rPr lang="en-US" sz="2000" i="1" dirty="0" smtClean="0">
                <a:latin typeface="+mn-lt"/>
                <a:cs typeface="Arial" panose="020B0604020202020204" pitchFamily="34" charset="0"/>
              </a:rPr>
              <a:t>	x </a:t>
            </a:r>
            <a:r>
              <a:rPr lang="en-US" sz="2000" dirty="0" smtClean="0">
                <a:latin typeface="+mn-lt"/>
                <a:cs typeface="Arial" panose="020B0604020202020204" pitchFamily="34" charset="0"/>
              </a:rPr>
              <a:t>= Any continuous number of interest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5638800" y="2438400"/>
            <a:ext cx="2971800" cy="4114800"/>
          </a:xfrm>
          <a:prstGeom prst="rect">
            <a:avLst/>
          </a:prstGeom>
          <a:noFill/>
          <a:ln w="12700">
            <a:noFill/>
            <a:miter lim="800000"/>
            <a:headEnd/>
            <a:tailEnd/>
          </a:ln>
        </p:spPr>
        <p:txBody>
          <a:bodyPr lIns="90488" tIns="44450" rIns="90488" bIns="44450"/>
          <a:lstStyle/>
          <a:p>
            <a:pPr marL="571500" indent="-571500" eaLnBrk="0" hangingPunct="0">
              <a:spcBef>
                <a:spcPct val="20000"/>
              </a:spcBef>
            </a:pPr>
            <a:endParaRPr lang="en-US" sz="1200"/>
          </a:p>
          <a:p>
            <a:pPr marL="571500" indent="-571500">
              <a:spcBef>
                <a:spcPct val="300000"/>
              </a:spcBef>
            </a:pPr>
            <a:endParaRPr lang="en-US" sz="1200"/>
          </a:p>
        </p:txBody>
      </p:sp>
      <p:sp>
        <p:nvSpPr>
          <p:cNvPr id="5" name="Rectangle 3"/>
          <p:cNvSpPr txBox="1">
            <a:spLocks noChangeArrowheads="1"/>
          </p:cNvSpPr>
          <p:nvPr/>
        </p:nvSpPr>
        <p:spPr>
          <a:xfrm>
            <a:off x="4651375" y="1600200"/>
            <a:ext cx="4035425" cy="4525963"/>
          </a:xfrm>
          <a:prstGeom prst="rect">
            <a:avLst/>
          </a:prstGeom>
          <a:noFill/>
        </p:spPr>
        <p:txBody>
          <a:bodyPr lIns="90488" tIns="44450" rIns="90488" bIns="44450"/>
          <a:lstStyle/>
          <a:p>
            <a:pPr marL="171450" marR="0" lvl="0" indent="-171450" algn="l" defTabSz="685800" rtl="0" eaLnBrk="1" fontAlgn="base" latinLnBrk="0" hangingPunct="1">
              <a:lnSpc>
                <a:spcPct val="90000"/>
              </a:lnSpc>
              <a:spcBef>
                <a:spcPts val="750"/>
              </a:spcBef>
              <a:spcAft>
                <a:spcPct val="0"/>
              </a:spcAft>
              <a:buClrTx/>
              <a:buSzTx/>
              <a:buFont typeface="Arial" charset="0"/>
              <a:buChar char="•"/>
              <a:tabLst/>
              <a:defRPr/>
            </a:pP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charset="0"/>
              <a:buChar char="•"/>
              <a:tabLst/>
              <a:defRPr/>
            </a:pP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Rectangle 4"/>
          <p:cNvSpPr txBox="1">
            <a:spLocks noChangeArrowheads="1"/>
          </p:cNvSpPr>
          <p:nvPr/>
        </p:nvSpPr>
        <p:spPr bwMode="auto">
          <a:xfrm>
            <a:off x="457200" y="274638"/>
            <a:ext cx="8229600" cy="563562"/>
          </a:xfrm>
          <a:prstGeom prst="rect">
            <a:avLst/>
          </a:prstGeom>
          <a:noFill/>
          <a:ln w="9525">
            <a:noFill/>
            <a:miter lim="800000"/>
            <a:headEnd/>
            <a:tailEnd/>
          </a:ln>
        </p:spPr>
        <p:txBody>
          <a:bodyPr vert="horz" wrap="square" lIns="90488" tIns="44450" rIns="90488" bIns="44450" numCol="1" anchor="b" anchorCtr="1" compatLnSpc="1">
            <a:prstTxWarp prst="textNoShape">
              <a:avLst/>
            </a:prstTxWarp>
          </a:bodyPr>
          <a:lstStyle/>
          <a:p>
            <a:pPr marL="0" marR="0" lvl="0" indent="0" algn="ctr" defTabSz="6858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mn-lt"/>
                <a:ea typeface="+mj-ea"/>
                <a:cs typeface="+mj-cs"/>
              </a:rPr>
              <a:t>What Is Statistics?</a:t>
            </a:r>
          </a:p>
        </p:txBody>
      </p:sp>
      <p:sp>
        <p:nvSpPr>
          <p:cNvPr id="7" name="Rectangle 5"/>
          <p:cNvSpPr>
            <a:spLocks noChangeArrowheads="1"/>
          </p:cNvSpPr>
          <p:nvPr/>
        </p:nvSpPr>
        <p:spPr bwMode="auto">
          <a:xfrm>
            <a:off x="7996238" y="2052638"/>
            <a:ext cx="1328384" cy="274434"/>
          </a:xfrm>
          <a:prstGeom prst="rect">
            <a:avLst/>
          </a:prstGeom>
          <a:noFill/>
          <a:ln w="12700">
            <a:noFill/>
            <a:miter lim="800000"/>
            <a:headEnd/>
            <a:tailEnd/>
          </a:ln>
        </p:spPr>
        <p:txBody>
          <a:bodyPr wrap="square" lIns="90488" tIns="44450" rIns="90488" bIns="44450">
            <a:spAutoFit/>
          </a:bodyPr>
          <a:lstStyle/>
          <a:p>
            <a:pPr eaLnBrk="0" hangingPunct="0"/>
            <a:r>
              <a:rPr lang="en-US" sz="1200" b="1" dirty="0">
                <a:solidFill>
                  <a:schemeClr val="tx2"/>
                </a:solidFill>
              </a:rPr>
              <a:t>Why?</a:t>
            </a:r>
          </a:p>
        </p:txBody>
      </p:sp>
      <p:sp>
        <p:nvSpPr>
          <p:cNvPr id="8" name="Rectangle 6"/>
          <p:cNvSpPr txBox="1">
            <a:spLocks noChangeArrowheads="1"/>
          </p:cNvSpPr>
          <p:nvPr/>
        </p:nvSpPr>
        <p:spPr bwMode="auto">
          <a:xfrm>
            <a:off x="228600" y="1676400"/>
            <a:ext cx="4495800" cy="4114800"/>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p>
            <a:pPr marL="533400" marR="0" lvl="0" indent="-533400" defTabSz="685800" rtl="0" eaLnBrk="1" fontAlgn="base" latinLnBrk="0" hangingPunct="1">
              <a:lnSpc>
                <a:spcPct val="90000"/>
              </a:lnSpc>
              <a:spcBef>
                <a:spcPts val="750"/>
              </a:spcBef>
              <a:spcAft>
                <a:spcPct val="0"/>
              </a:spcAft>
              <a:buClr>
                <a:srgbClr val="8E0D30"/>
              </a:buClr>
              <a:buSzTx/>
              <a:buFontTx/>
              <a:buAutoNum type="arabicPeriod"/>
              <a:tabLst/>
              <a:defRPr/>
            </a:pPr>
            <a:r>
              <a:rPr kumimoji="0" lang="en-US" sz="1800" b="1" i="0" u="none" strike="noStrike" kern="1200" cap="none" spc="0" normalizeH="0" baseline="0" noProof="0" dirty="0" smtClean="0">
                <a:ln>
                  <a:noFill/>
                </a:ln>
                <a:solidFill>
                  <a:schemeClr val="tx1"/>
                </a:solidFill>
                <a:effectLst/>
                <a:uLnTx/>
                <a:uFillTx/>
                <a:latin typeface="Times New Roman" pitchFamily="18" charset="0"/>
                <a:ea typeface="+mn-ea"/>
                <a:cs typeface="+mn-cs"/>
              </a:rPr>
              <a:t>Collecting Data</a:t>
            </a:r>
          </a:p>
          <a:p>
            <a:pPr marL="914400" marR="0" lvl="1" indent="-457200" defTabSz="685800" rtl="0" eaLnBrk="1" fontAlgn="base" latinLnBrk="0" hangingPunct="1">
              <a:lnSpc>
                <a:spcPct val="90000"/>
              </a:lnSpc>
              <a:spcBef>
                <a:spcPts val="375"/>
              </a:spcBef>
              <a:spcAft>
                <a:spcPct val="0"/>
              </a:spcAft>
              <a:buClr>
                <a:srgbClr val="8E0D30"/>
              </a:buClr>
              <a:buSzTx/>
              <a:buFontTx/>
              <a:buNone/>
              <a:tabLst/>
              <a:defRPr/>
            </a:pPr>
            <a:r>
              <a:rPr kumimoji="0" lang="en-US" sz="1500" b="1" i="0" u="none" strike="noStrike" kern="1200" cap="none" spc="0" normalizeH="0" baseline="0" noProof="0" dirty="0" smtClean="0">
                <a:ln>
                  <a:noFill/>
                </a:ln>
                <a:solidFill>
                  <a:schemeClr val="tx1"/>
                </a:solidFill>
                <a:effectLst/>
                <a:uLnTx/>
                <a:uFillTx/>
                <a:latin typeface="Times New Roman" pitchFamily="18" charset="0"/>
                <a:ea typeface="+mn-ea"/>
                <a:cs typeface="+mn-cs"/>
              </a:rPr>
              <a:t>     e.g., Survey</a:t>
            </a:r>
          </a:p>
          <a:p>
            <a:pPr marL="533400" marR="0" lvl="0" indent="-533400" defTabSz="685800" rtl="0" eaLnBrk="1" fontAlgn="base" latinLnBrk="0" hangingPunct="1">
              <a:lnSpc>
                <a:spcPct val="90000"/>
              </a:lnSpc>
              <a:spcBef>
                <a:spcPct val="60000"/>
              </a:spcBef>
              <a:spcAft>
                <a:spcPct val="0"/>
              </a:spcAft>
              <a:buClr>
                <a:srgbClr val="8E0D30"/>
              </a:buClr>
              <a:buSzTx/>
              <a:buFontTx/>
              <a:buAutoNum type="arabicPeriod"/>
              <a:tabLst/>
              <a:defRPr/>
            </a:pPr>
            <a:r>
              <a:rPr kumimoji="0" lang="en-US" sz="1800" b="1" i="0" u="none" strike="noStrike" kern="1200" cap="none" spc="0" normalizeH="0" baseline="0" noProof="0" dirty="0" smtClean="0">
                <a:ln>
                  <a:noFill/>
                </a:ln>
                <a:solidFill>
                  <a:schemeClr val="tx1"/>
                </a:solidFill>
                <a:effectLst/>
                <a:uLnTx/>
                <a:uFillTx/>
                <a:latin typeface="Times New Roman" pitchFamily="18" charset="0"/>
                <a:ea typeface="+mn-ea"/>
                <a:cs typeface="+mn-cs"/>
              </a:rPr>
              <a:t>Presenting Data</a:t>
            </a:r>
          </a:p>
          <a:p>
            <a:pPr marL="914400" marR="0" lvl="1" indent="-457200" defTabSz="685800" rtl="0" eaLnBrk="1" fontAlgn="base" latinLnBrk="0" hangingPunct="1">
              <a:lnSpc>
                <a:spcPct val="90000"/>
              </a:lnSpc>
              <a:spcBef>
                <a:spcPts val="375"/>
              </a:spcBef>
              <a:spcAft>
                <a:spcPct val="0"/>
              </a:spcAft>
              <a:buClr>
                <a:srgbClr val="8E0D30"/>
              </a:buClr>
              <a:buSzTx/>
              <a:buFontTx/>
              <a:buNone/>
              <a:tabLst/>
              <a:defRPr/>
            </a:pPr>
            <a:r>
              <a:rPr kumimoji="0" lang="en-US" sz="1500" b="1" i="0" u="none" strike="noStrike" kern="1200" cap="none" spc="0" normalizeH="0" baseline="0" noProof="0" dirty="0" smtClean="0">
                <a:ln>
                  <a:noFill/>
                </a:ln>
                <a:solidFill>
                  <a:schemeClr val="tx1"/>
                </a:solidFill>
                <a:effectLst/>
                <a:uLnTx/>
                <a:uFillTx/>
                <a:latin typeface="Times New Roman" pitchFamily="18" charset="0"/>
                <a:ea typeface="+mn-ea"/>
                <a:cs typeface="+mn-cs"/>
              </a:rPr>
              <a:t>     e.g., Charts &amp; Tables</a:t>
            </a:r>
          </a:p>
          <a:p>
            <a:pPr marL="533400" marR="0" lvl="0" indent="-533400" defTabSz="685800" rtl="0" eaLnBrk="1" fontAlgn="base" latinLnBrk="0" hangingPunct="1">
              <a:lnSpc>
                <a:spcPct val="90000"/>
              </a:lnSpc>
              <a:spcBef>
                <a:spcPct val="60000"/>
              </a:spcBef>
              <a:spcAft>
                <a:spcPct val="0"/>
              </a:spcAft>
              <a:buClr>
                <a:srgbClr val="8E0D30"/>
              </a:buClr>
              <a:buSzTx/>
              <a:buFontTx/>
              <a:buAutoNum type="arabicPeriod"/>
              <a:tabLst/>
              <a:defRPr/>
            </a:pPr>
            <a:r>
              <a:rPr kumimoji="0" lang="en-US" sz="1800" b="1" i="0" u="none" strike="noStrike" kern="1200" cap="none" spc="0" normalizeH="0" baseline="0" noProof="0" dirty="0" smtClean="0">
                <a:ln>
                  <a:noFill/>
                </a:ln>
                <a:solidFill>
                  <a:schemeClr val="tx1"/>
                </a:solidFill>
                <a:effectLst/>
                <a:uLnTx/>
                <a:uFillTx/>
                <a:latin typeface="Times New Roman" pitchFamily="18" charset="0"/>
                <a:ea typeface="+mn-ea"/>
                <a:cs typeface="+mn-cs"/>
              </a:rPr>
              <a:t>Characterizing Data</a:t>
            </a:r>
          </a:p>
          <a:p>
            <a:pPr marL="914400" marR="0" lvl="1" indent="-457200" defTabSz="685800" rtl="0" eaLnBrk="1" fontAlgn="base" latinLnBrk="0" hangingPunct="1">
              <a:lnSpc>
                <a:spcPct val="90000"/>
              </a:lnSpc>
              <a:spcBef>
                <a:spcPts val="375"/>
              </a:spcBef>
              <a:spcAft>
                <a:spcPct val="0"/>
              </a:spcAft>
              <a:buClr>
                <a:srgbClr val="8E0D30"/>
              </a:buClr>
              <a:buSzTx/>
              <a:buFontTx/>
              <a:buNone/>
              <a:tabLst/>
              <a:defRPr/>
            </a:pPr>
            <a:r>
              <a:rPr kumimoji="0" lang="en-US" sz="1500" b="1" i="0" u="none" strike="noStrike" kern="1200" cap="none" spc="0" normalizeH="0" baseline="0" noProof="0" dirty="0" smtClean="0">
                <a:ln>
                  <a:noFill/>
                </a:ln>
                <a:solidFill>
                  <a:schemeClr val="tx1"/>
                </a:solidFill>
                <a:effectLst/>
                <a:uLnTx/>
                <a:uFillTx/>
                <a:latin typeface="Times New Roman" pitchFamily="18" charset="0"/>
                <a:ea typeface="+mn-ea"/>
                <a:cs typeface="+mn-cs"/>
              </a:rPr>
              <a:t>     e.g., Average</a:t>
            </a:r>
          </a:p>
        </p:txBody>
      </p:sp>
      <p:sp>
        <p:nvSpPr>
          <p:cNvPr id="9" name="AutoShape 7"/>
          <p:cNvSpPr>
            <a:spLocks noChangeArrowheads="1"/>
          </p:cNvSpPr>
          <p:nvPr/>
        </p:nvSpPr>
        <p:spPr bwMode="auto">
          <a:xfrm>
            <a:off x="3581400" y="2590800"/>
            <a:ext cx="749300" cy="1282700"/>
          </a:xfrm>
          <a:prstGeom prst="rightArrow">
            <a:avLst>
              <a:gd name="adj1" fmla="val 75000"/>
              <a:gd name="adj2" fmla="val 50005"/>
            </a:avLst>
          </a:prstGeom>
          <a:solidFill>
            <a:srgbClr val="B0D460"/>
          </a:solidFill>
          <a:ln w="12700">
            <a:solidFill>
              <a:srgbClr val="006B61"/>
            </a:solidFill>
            <a:miter lim="800000"/>
            <a:headEnd/>
            <a:tailEnd/>
          </a:ln>
          <a:effectLst>
            <a:outerShdw dist="107763" dir="2700000" algn="ctr" rotWithShape="0">
              <a:schemeClr val="bg2"/>
            </a:outerShdw>
          </a:effectLst>
        </p:spPr>
        <p:txBody>
          <a:bodyPr wrap="none" anchor="ctr"/>
          <a:lstStyle/>
          <a:p>
            <a:endParaRPr lang="en-US"/>
          </a:p>
        </p:txBody>
      </p:sp>
      <p:sp>
        <p:nvSpPr>
          <p:cNvPr id="10" name="Rectangle 8"/>
          <p:cNvSpPr>
            <a:spLocks noChangeArrowheads="1"/>
          </p:cNvSpPr>
          <p:nvPr/>
        </p:nvSpPr>
        <p:spPr bwMode="auto">
          <a:xfrm>
            <a:off x="4696178" y="1749778"/>
            <a:ext cx="2166585" cy="520655"/>
          </a:xfrm>
          <a:prstGeom prst="rect">
            <a:avLst/>
          </a:prstGeom>
          <a:noFill/>
          <a:ln w="12700">
            <a:noFill/>
            <a:miter lim="800000"/>
            <a:headEnd/>
            <a:tailEnd/>
          </a:ln>
        </p:spPr>
        <p:txBody>
          <a:bodyPr wrap="square" lIns="90488" tIns="44450" rIns="90488" bIns="44450">
            <a:spAutoFit/>
          </a:bodyPr>
          <a:lstStyle/>
          <a:p>
            <a:pPr algn="ctr" eaLnBrk="0" hangingPunct="0">
              <a:spcBef>
                <a:spcPct val="20000"/>
              </a:spcBef>
            </a:pPr>
            <a:r>
              <a:rPr lang="en-US" sz="1400" b="1" dirty="0"/>
              <a:t>Data </a:t>
            </a:r>
            <a:br>
              <a:rPr lang="en-US" sz="1400" b="1" dirty="0"/>
            </a:br>
            <a:r>
              <a:rPr lang="en-US" sz="1400" b="1" dirty="0"/>
              <a:t>Analysis</a:t>
            </a:r>
          </a:p>
        </p:txBody>
      </p:sp>
      <p:sp>
        <p:nvSpPr>
          <p:cNvPr id="11" name="Rectangle 9"/>
          <p:cNvSpPr>
            <a:spLocks noChangeArrowheads="1"/>
          </p:cNvSpPr>
          <p:nvPr/>
        </p:nvSpPr>
        <p:spPr bwMode="auto">
          <a:xfrm>
            <a:off x="7171267" y="4160838"/>
            <a:ext cx="2785533" cy="582211"/>
          </a:xfrm>
          <a:prstGeom prst="rect">
            <a:avLst/>
          </a:prstGeom>
          <a:noFill/>
          <a:ln w="12700">
            <a:noFill/>
            <a:miter lim="800000"/>
            <a:headEnd/>
            <a:tailEnd/>
          </a:ln>
        </p:spPr>
        <p:txBody>
          <a:bodyPr wrap="square" lIns="90488" tIns="44450" rIns="90488" bIns="44450">
            <a:spAutoFit/>
          </a:bodyPr>
          <a:lstStyle/>
          <a:p>
            <a:pPr algn="ctr" eaLnBrk="0" hangingPunct="0">
              <a:spcBef>
                <a:spcPct val="300000"/>
              </a:spcBef>
            </a:pPr>
            <a:r>
              <a:rPr lang="en-US" sz="1600" b="1" dirty="0"/>
              <a:t>Decision-</a:t>
            </a:r>
            <a:br>
              <a:rPr lang="en-US" sz="1600" b="1" dirty="0"/>
            </a:br>
            <a:r>
              <a:rPr lang="en-US" sz="1600" b="1" dirty="0"/>
              <a:t>Making</a:t>
            </a:r>
          </a:p>
        </p:txBody>
      </p:sp>
      <p:sp>
        <p:nvSpPr>
          <p:cNvPr id="12" name="Rectangle 10"/>
          <p:cNvSpPr>
            <a:spLocks noChangeArrowheads="1"/>
          </p:cNvSpPr>
          <p:nvPr/>
        </p:nvSpPr>
        <p:spPr bwMode="auto">
          <a:xfrm>
            <a:off x="6684963" y="3606800"/>
            <a:ext cx="1957716" cy="274434"/>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sz="1200" dirty="0">
                <a:solidFill>
                  <a:srgbClr val="B0D460"/>
                </a:solidFill>
              </a:rPr>
              <a:t>© 1984-1994 T/Maker Co.</a:t>
            </a:r>
          </a:p>
        </p:txBody>
      </p:sp>
      <p:sp>
        <p:nvSpPr>
          <p:cNvPr id="13" name="Rectangle 11"/>
          <p:cNvSpPr>
            <a:spLocks noChangeArrowheads="1"/>
          </p:cNvSpPr>
          <p:nvPr/>
        </p:nvSpPr>
        <p:spPr bwMode="auto">
          <a:xfrm>
            <a:off x="5160963" y="6578600"/>
            <a:ext cx="1957716" cy="274434"/>
          </a:xfrm>
          <a:prstGeom prst="rect">
            <a:avLst/>
          </a:prstGeom>
          <a:noFill/>
          <a:ln w="12700">
            <a:noFill/>
            <a:miter lim="800000"/>
            <a:headEnd/>
            <a:tailEnd/>
          </a:ln>
        </p:spPr>
        <p:txBody>
          <a:bodyPr wrap="none" lIns="90488" tIns="44450" rIns="90488" bIns="44450">
            <a:spAutoFit/>
          </a:bodyPr>
          <a:lstStyle/>
          <a:p>
            <a:pPr eaLnBrk="0" hangingPunct="0">
              <a:spcBef>
                <a:spcPct val="0"/>
              </a:spcBef>
            </a:pPr>
            <a:r>
              <a:rPr lang="en-US" sz="1200">
                <a:solidFill>
                  <a:srgbClr val="000000"/>
                </a:solidFill>
              </a:rPr>
              <a:t>© 1984-1994 T/Maker Co.</a:t>
            </a:r>
          </a:p>
        </p:txBody>
      </p:sp>
      <p:sp>
        <p:nvSpPr>
          <p:cNvPr id="14" name="Freeform 12"/>
          <p:cNvSpPr>
            <a:spLocks/>
          </p:cNvSpPr>
          <p:nvPr/>
        </p:nvSpPr>
        <p:spPr bwMode="auto">
          <a:xfrm>
            <a:off x="6846888" y="2708275"/>
            <a:ext cx="777875" cy="874713"/>
          </a:xfrm>
          <a:custGeom>
            <a:avLst/>
            <a:gdLst>
              <a:gd name="T0" fmla="*/ 0 w 490"/>
              <a:gd name="T1" fmla="*/ 0 h 551"/>
              <a:gd name="T2" fmla="*/ 2147483647 w 490"/>
              <a:gd name="T3" fmla="*/ 2147483647 h 551"/>
              <a:gd name="T4" fmla="*/ 2147483647 w 490"/>
              <a:gd name="T5" fmla="*/ 2147483647 h 551"/>
              <a:gd name="T6" fmla="*/ 2147483647 w 490"/>
              <a:gd name="T7" fmla="*/ 2147483647 h 551"/>
              <a:gd name="T8" fmla="*/ 0 w 490"/>
              <a:gd name="T9" fmla="*/ 0 h 551"/>
              <a:gd name="T10" fmla="*/ 0 60000 65536"/>
              <a:gd name="T11" fmla="*/ 0 60000 65536"/>
              <a:gd name="T12" fmla="*/ 0 60000 65536"/>
              <a:gd name="T13" fmla="*/ 0 60000 65536"/>
              <a:gd name="T14" fmla="*/ 0 60000 65536"/>
              <a:gd name="T15" fmla="*/ 0 w 490"/>
              <a:gd name="T16" fmla="*/ 0 h 551"/>
              <a:gd name="T17" fmla="*/ 490 w 490"/>
              <a:gd name="T18" fmla="*/ 551 h 551"/>
            </a:gdLst>
            <a:ahLst/>
            <a:cxnLst>
              <a:cxn ang="T10">
                <a:pos x="T0" y="T1"/>
              </a:cxn>
              <a:cxn ang="T11">
                <a:pos x="T2" y="T3"/>
              </a:cxn>
              <a:cxn ang="T12">
                <a:pos x="T4" y="T5"/>
              </a:cxn>
              <a:cxn ang="T13">
                <a:pos x="T6" y="T7"/>
              </a:cxn>
              <a:cxn ang="T14">
                <a:pos x="T8" y="T9"/>
              </a:cxn>
            </a:cxnLst>
            <a:rect l="T15" t="T16" r="T17" b="T18"/>
            <a:pathLst>
              <a:path w="490" h="551">
                <a:moveTo>
                  <a:pt x="0" y="0"/>
                </a:moveTo>
                <a:lnTo>
                  <a:pt x="391" y="164"/>
                </a:lnTo>
                <a:lnTo>
                  <a:pt x="489" y="550"/>
                </a:lnTo>
                <a:lnTo>
                  <a:pt x="34" y="550"/>
                </a:lnTo>
                <a:lnTo>
                  <a:pt x="0" y="0"/>
                </a:lnTo>
              </a:path>
            </a:pathLst>
          </a:custGeom>
          <a:solidFill>
            <a:srgbClr val="FFFFFF"/>
          </a:solidFill>
          <a:ln w="12700" cap="rnd" cmpd="sng">
            <a:noFill/>
            <a:prstDash val="solid"/>
            <a:round/>
            <a:headEnd type="none" w="med" len="med"/>
            <a:tailEnd type="none" w="med" len="med"/>
          </a:ln>
        </p:spPr>
        <p:txBody>
          <a:bodyPr/>
          <a:lstStyle/>
          <a:p>
            <a:endParaRPr lang="en-US" sz="1200"/>
          </a:p>
        </p:txBody>
      </p:sp>
      <p:sp>
        <p:nvSpPr>
          <p:cNvPr id="15" name="Freeform 13"/>
          <p:cNvSpPr>
            <a:spLocks/>
          </p:cNvSpPr>
          <p:nvPr/>
        </p:nvSpPr>
        <p:spPr bwMode="auto">
          <a:xfrm>
            <a:off x="6878638" y="2522538"/>
            <a:ext cx="119062" cy="180975"/>
          </a:xfrm>
          <a:custGeom>
            <a:avLst/>
            <a:gdLst>
              <a:gd name="T0" fmla="*/ 2147483647 w 75"/>
              <a:gd name="T1" fmla="*/ 0 h 114"/>
              <a:gd name="T2" fmla="*/ 2147483647 w 75"/>
              <a:gd name="T3" fmla="*/ 2147483647 h 114"/>
              <a:gd name="T4" fmla="*/ 2147483647 w 75"/>
              <a:gd name="T5" fmla="*/ 2147483647 h 114"/>
              <a:gd name="T6" fmla="*/ 2147483647 w 75"/>
              <a:gd name="T7" fmla="*/ 2147483647 h 114"/>
              <a:gd name="T8" fmla="*/ 2147483647 w 75"/>
              <a:gd name="T9" fmla="*/ 2147483647 h 114"/>
              <a:gd name="T10" fmla="*/ 2147483647 w 75"/>
              <a:gd name="T11" fmla="*/ 2147483647 h 114"/>
              <a:gd name="T12" fmla="*/ 2147483647 w 75"/>
              <a:gd name="T13" fmla="*/ 2147483647 h 114"/>
              <a:gd name="T14" fmla="*/ 2147483647 w 75"/>
              <a:gd name="T15" fmla="*/ 2147483647 h 114"/>
              <a:gd name="T16" fmla="*/ 2147483647 w 75"/>
              <a:gd name="T17" fmla="*/ 2147483647 h 114"/>
              <a:gd name="T18" fmla="*/ 2147483647 w 75"/>
              <a:gd name="T19" fmla="*/ 2147483647 h 114"/>
              <a:gd name="T20" fmla="*/ 2147483647 w 75"/>
              <a:gd name="T21" fmla="*/ 2147483647 h 114"/>
              <a:gd name="T22" fmla="*/ 2147483647 w 75"/>
              <a:gd name="T23" fmla="*/ 2147483647 h 114"/>
              <a:gd name="T24" fmla="*/ 2147483647 w 75"/>
              <a:gd name="T25" fmla="*/ 2147483647 h 114"/>
              <a:gd name="T26" fmla="*/ 2147483647 w 75"/>
              <a:gd name="T27" fmla="*/ 2147483647 h 114"/>
              <a:gd name="T28" fmla="*/ 2147483647 w 75"/>
              <a:gd name="T29" fmla="*/ 2147483647 h 114"/>
              <a:gd name="T30" fmla="*/ 2147483647 w 75"/>
              <a:gd name="T31" fmla="*/ 2147483647 h 114"/>
              <a:gd name="T32" fmla="*/ 2147483647 w 75"/>
              <a:gd name="T33" fmla="*/ 2147483647 h 114"/>
              <a:gd name="T34" fmla="*/ 2147483647 w 75"/>
              <a:gd name="T35" fmla="*/ 2147483647 h 114"/>
              <a:gd name="T36" fmla="*/ 2147483647 w 75"/>
              <a:gd name="T37" fmla="*/ 2147483647 h 114"/>
              <a:gd name="T38" fmla="*/ 0 w 75"/>
              <a:gd name="T39" fmla="*/ 2147483647 h 114"/>
              <a:gd name="T40" fmla="*/ 0 w 75"/>
              <a:gd name="T41" fmla="*/ 2147483647 h 114"/>
              <a:gd name="T42" fmla="*/ 2147483647 w 75"/>
              <a:gd name="T43" fmla="*/ 2147483647 h 114"/>
              <a:gd name="T44" fmla="*/ 2147483647 w 75"/>
              <a:gd name="T45" fmla="*/ 2147483647 h 114"/>
              <a:gd name="T46" fmla="*/ 2147483647 w 75"/>
              <a:gd name="T47" fmla="*/ 2147483647 h 114"/>
              <a:gd name="T48" fmla="*/ 2147483647 w 75"/>
              <a:gd name="T49" fmla="*/ 2147483647 h 114"/>
              <a:gd name="T50" fmla="*/ 2147483647 w 75"/>
              <a:gd name="T51" fmla="*/ 2147483647 h 114"/>
              <a:gd name="T52" fmla="*/ 2147483647 w 75"/>
              <a:gd name="T53" fmla="*/ 2147483647 h 114"/>
              <a:gd name="T54" fmla="*/ 2147483647 w 75"/>
              <a:gd name="T55" fmla="*/ 2147483647 h 114"/>
              <a:gd name="T56" fmla="*/ 2147483647 w 75"/>
              <a:gd name="T57" fmla="*/ 2147483647 h 114"/>
              <a:gd name="T58" fmla="*/ 2147483647 w 75"/>
              <a:gd name="T59" fmla="*/ 2147483647 h 114"/>
              <a:gd name="T60" fmla="*/ 2147483647 w 75"/>
              <a:gd name="T61" fmla="*/ 2147483647 h 114"/>
              <a:gd name="T62" fmla="*/ 2147483647 w 75"/>
              <a:gd name="T63" fmla="*/ 2147483647 h 114"/>
              <a:gd name="T64" fmla="*/ 2147483647 w 75"/>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114"/>
              <a:gd name="T101" fmla="*/ 75 w 75"/>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114">
                <a:moveTo>
                  <a:pt x="74" y="0"/>
                </a:moveTo>
                <a:lnTo>
                  <a:pt x="68" y="1"/>
                </a:lnTo>
                <a:lnTo>
                  <a:pt x="63" y="2"/>
                </a:lnTo>
                <a:lnTo>
                  <a:pt x="57" y="4"/>
                </a:lnTo>
                <a:lnTo>
                  <a:pt x="52" y="6"/>
                </a:lnTo>
                <a:lnTo>
                  <a:pt x="47" y="9"/>
                </a:lnTo>
                <a:lnTo>
                  <a:pt x="42" y="11"/>
                </a:lnTo>
                <a:lnTo>
                  <a:pt x="38" y="15"/>
                </a:lnTo>
                <a:lnTo>
                  <a:pt x="33" y="19"/>
                </a:lnTo>
                <a:lnTo>
                  <a:pt x="29" y="24"/>
                </a:lnTo>
                <a:lnTo>
                  <a:pt x="25" y="29"/>
                </a:lnTo>
                <a:lnTo>
                  <a:pt x="21" y="34"/>
                </a:lnTo>
                <a:lnTo>
                  <a:pt x="18" y="40"/>
                </a:lnTo>
                <a:lnTo>
                  <a:pt x="15" y="47"/>
                </a:lnTo>
                <a:lnTo>
                  <a:pt x="11" y="53"/>
                </a:lnTo>
                <a:lnTo>
                  <a:pt x="8" y="60"/>
                </a:lnTo>
                <a:lnTo>
                  <a:pt x="5" y="67"/>
                </a:lnTo>
                <a:lnTo>
                  <a:pt x="3" y="74"/>
                </a:lnTo>
                <a:lnTo>
                  <a:pt x="1" y="80"/>
                </a:lnTo>
                <a:lnTo>
                  <a:pt x="0" y="85"/>
                </a:lnTo>
                <a:lnTo>
                  <a:pt x="0" y="90"/>
                </a:lnTo>
                <a:lnTo>
                  <a:pt x="2" y="94"/>
                </a:lnTo>
                <a:lnTo>
                  <a:pt x="3" y="98"/>
                </a:lnTo>
                <a:lnTo>
                  <a:pt x="5" y="102"/>
                </a:lnTo>
                <a:lnTo>
                  <a:pt x="7" y="104"/>
                </a:lnTo>
                <a:lnTo>
                  <a:pt x="9" y="106"/>
                </a:lnTo>
                <a:lnTo>
                  <a:pt x="12" y="108"/>
                </a:lnTo>
                <a:lnTo>
                  <a:pt x="15" y="109"/>
                </a:lnTo>
                <a:lnTo>
                  <a:pt x="18" y="111"/>
                </a:lnTo>
                <a:lnTo>
                  <a:pt x="19" y="112"/>
                </a:lnTo>
                <a:lnTo>
                  <a:pt x="21" y="112"/>
                </a:lnTo>
                <a:lnTo>
                  <a:pt x="22" y="113"/>
                </a:lnTo>
                <a:lnTo>
                  <a:pt x="74" y="0"/>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16" name="Freeform 14"/>
          <p:cNvSpPr>
            <a:spLocks/>
          </p:cNvSpPr>
          <p:nvPr/>
        </p:nvSpPr>
        <p:spPr bwMode="auto">
          <a:xfrm>
            <a:off x="6842125" y="2711450"/>
            <a:ext cx="96838" cy="346075"/>
          </a:xfrm>
          <a:custGeom>
            <a:avLst/>
            <a:gdLst>
              <a:gd name="T0" fmla="*/ 2147483647 w 61"/>
              <a:gd name="T1" fmla="*/ 0 h 218"/>
              <a:gd name="T2" fmla="*/ 2147483647 w 61"/>
              <a:gd name="T3" fmla="*/ 2147483647 h 218"/>
              <a:gd name="T4" fmla="*/ 2147483647 w 61"/>
              <a:gd name="T5" fmla="*/ 2147483647 h 218"/>
              <a:gd name="T6" fmla="*/ 2147483647 w 61"/>
              <a:gd name="T7" fmla="*/ 2147483647 h 218"/>
              <a:gd name="T8" fmla="*/ 0 w 61"/>
              <a:gd name="T9" fmla="*/ 2147483647 h 218"/>
              <a:gd name="T10" fmla="*/ 0 w 61"/>
              <a:gd name="T11" fmla="*/ 2147483647 h 218"/>
              <a:gd name="T12" fmla="*/ 0 w 61"/>
              <a:gd name="T13" fmla="*/ 2147483647 h 218"/>
              <a:gd name="T14" fmla="*/ 2147483647 w 61"/>
              <a:gd name="T15" fmla="*/ 2147483647 h 218"/>
              <a:gd name="T16" fmla="*/ 2147483647 w 61"/>
              <a:gd name="T17" fmla="*/ 2147483647 h 218"/>
              <a:gd name="T18" fmla="*/ 2147483647 w 61"/>
              <a:gd name="T19" fmla="*/ 2147483647 h 218"/>
              <a:gd name="T20" fmla="*/ 2147483647 w 61"/>
              <a:gd name="T21" fmla="*/ 2147483647 h 218"/>
              <a:gd name="T22" fmla="*/ 2147483647 w 61"/>
              <a:gd name="T23" fmla="*/ 2147483647 h 218"/>
              <a:gd name="T24" fmla="*/ 2147483647 w 61"/>
              <a:gd name="T25" fmla="*/ 2147483647 h 218"/>
              <a:gd name="T26" fmla="*/ 2147483647 w 61"/>
              <a:gd name="T27" fmla="*/ 2147483647 h 218"/>
              <a:gd name="T28" fmla="*/ 2147483647 w 61"/>
              <a:gd name="T29" fmla="*/ 2147483647 h 218"/>
              <a:gd name="T30" fmla="*/ 2147483647 w 61"/>
              <a:gd name="T31" fmla="*/ 2147483647 h 218"/>
              <a:gd name="T32" fmla="*/ 2147483647 w 61"/>
              <a:gd name="T33" fmla="*/ 2147483647 h 218"/>
              <a:gd name="T34" fmla="*/ 2147483647 w 61"/>
              <a:gd name="T35" fmla="*/ 2147483647 h 218"/>
              <a:gd name="T36" fmla="*/ 2147483647 w 61"/>
              <a:gd name="T37" fmla="*/ 2147483647 h 218"/>
              <a:gd name="T38" fmla="*/ 2147483647 w 61"/>
              <a:gd name="T39" fmla="*/ 2147483647 h 218"/>
              <a:gd name="T40" fmla="*/ 2147483647 w 61"/>
              <a:gd name="T41" fmla="*/ 2147483647 h 218"/>
              <a:gd name="T42" fmla="*/ 2147483647 w 61"/>
              <a:gd name="T43" fmla="*/ 2147483647 h 218"/>
              <a:gd name="T44" fmla="*/ 2147483647 w 61"/>
              <a:gd name="T45" fmla="*/ 2147483647 h 218"/>
              <a:gd name="T46" fmla="*/ 2147483647 w 61"/>
              <a:gd name="T47" fmla="*/ 2147483647 h 218"/>
              <a:gd name="T48" fmla="*/ 2147483647 w 61"/>
              <a:gd name="T49" fmla="*/ 2147483647 h 218"/>
              <a:gd name="T50" fmla="*/ 2147483647 w 61"/>
              <a:gd name="T51" fmla="*/ 2147483647 h 218"/>
              <a:gd name="T52" fmla="*/ 2147483647 w 61"/>
              <a:gd name="T53" fmla="*/ 2147483647 h 218"/>
              <a:gd name="T54" fmla="*/ 2147483647 w 61"/>
              <a:gd name="T55" fmla="*/ 2147483647 h 218"/>
              <a:gd name="T56" fmla="*/ 2147483647 w 61"/>
              <a:gd name="T57" fmla="*/ 2147483647 h 218"/>
              <a:gd name="T58" fmla="*/ 2147483647 w 61"/>
              <a:gd name="T59" fmla="*/ 2147483647 h 218"/>
              <a:gd name="T60" fmla="*/ 2147483647 w 61"/>
              <a:gd name="T61" fmla="*/ 2147483647 h 218"/>
              <a:gd name="T62" fmla="*/ 2147483647 w 61"/>
              <a:gd name="T63" fmla="*/ 2147483647 h 218"/>
              <a:gd name="T64" fmla="*/ 2147483647 w 61"/>
              <a:gd name="T65" fmla="*/ 2147483647 h 218"/>
              <a:gd name="T66" fmla="*/ 2147483647 w 61"/>
              <a:gd name="T67" fmla="*/ 2147483647 h 218"/>
              <a:gd name="T68" fmla="*/ 2147483647 w 61"/>
              <a:gd name="T69" fmla="*/ 2147483647 h 218"/>
              <a:gd name="T70" fmla="*/ 2147483647 w 61"/>
              <a:gd name="T71" fmla="*/ 2147483647 h 218"/>
              <a:gd name="T72" fmla="*/ 2147483647 w 61"/>
              <a:gd name="T73" fmla="*/ 2147483647 h 218"/>
              <a:gd name="T74" fmla="*/ 2147483647 w 61"/>
              <a:gd name="T75" fmla="*/ 2147483647 h 218"/>
              <a:gd name="T76" fmla="*/ 2147483647 w 61"/>
              <a:gd name="T77" fmla="*/ 2147483647 h 218"/>
              <a:gd name="T78" fmla="*/ 2147483647 w 61"/>
              <a:gd name="T79" fmla="*/ 2147483647 h 218"/>
              <a:gd name="T80" fmla="*/ 2147483647 w 61"/>
              <a:gd name="T81" fmla="*/ 2147483647 h 218"/>
              <a:gd name="T82" fmla="*/ 2147483647 w 61"/>
              <a:gd name="T83" fmla="*/ 2147483647 h 218"/>
              <a:gd name="T84" fmla="*/ 2147483647 w 61"/>
              <a:gd name="T85" fmla="*/ 2147483647 h 218"/>
              <a:gd name="T86" fmla="*/ 2147483647 w 61"/>
              <a:gd name="T87" fmla="*/ 2147483647 h 218"/>
              <a:gd name="T88" fmla="*/ 2147483647 w 61"/>
              <a:gd name="T89" fmla="*/ 2147483647 h 218"/>
              <a:gd name="T90" fmla="*/ 2147483647 w 61"/>
              <a:gd name="T91" fmla="*/ 2147483647 h 218"/>
              <a:gd name="T92" fmla="*/ 2147483647 w 61"/>
              <a:gd name="T93" fmla="*/ 2147483647 h 218"/>
              <a:gd name="T94" fmla="*/ 2147483647 w 61"/>
              <a:gd name="T95" fmla="*/ 2147483647 h 218"/>
              <a:gd name="T96" fmla="*/ 2147483647 w 61"/>
              <a:gd name="T97" fmla="*/ 0 h 2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
              <a:gd name="T148" fmla="*/ 0 h 218"/>
              <a:gd name="T149" fmla="*/ 61 w 61"/>
              <a:gd name="T150" fmla="*/ 218 h 2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 h="218">
                <a:moveTo>
                  <a:pt x="9" y="0"/>
                </a:moveTo>
                <a:lnTo>
                  <a:pt x="5" y="7"/>
                </a:lnTo>
                <a:lnTo>
                  <a:pt x="3" y="16"/>
                </a:lnTo>
                <a:lnTo>
                  <a:pt x="1" y="26"/>
                </a:lnTo>
                <a:lnTo>
                  <a:pt x="0" y="39"/>
                </a:lnTo>
                <a:lnTo>
                  <a:pt x="0" y="53"/>
                </a:lnTo>
                <a:lnTo>
                  <a:pt x="0" y="67"/>
                </a:lnTo>
                <a:lnTo>
                  <a:pt x="1" y="83"/>
                </a:lnTo>
                <a:lnTo>
                  <a:pt x="2" y="99"/>
                </a:lnTo>
                <a:lnTo>
                  <a:pt x="4" y="116"/>
                </a:lnTo>
                <a:lnTo>
                  <a:pt x="5" y="132"/>
                </a:lnTo>
                <a:lnTo>
                  <a:pt x="7" y="148"/>
                </a:lnTo>
                <a:lnTo>
                  <a:pt x="10" y="163"/>
                </a:lnTo>
                <a:lnTo>
                  <a:pt x="13" y="179"/>
                </a:lnTo>
                <a:lnTo>
                  <a:pt x="15" y="193"/>
                </a:lnTo>
                <a:lnTo>
                  <a:pt x="17" y="205"/>
                </a:lnTo>
                <a:lnTo>
                  <a:pt x="20" y="217"/>
                </a:lnTo>
                <a:lnTo>
                  <a:pt x="20" y="207"/>
                </a:lnTo>
                <a:lnTo>
                  <a:pt x="21" y="199"/>
                </a:lnTo>
                <a:lnTo>
                  <a:pt x="21" y="191"/>
                </a:lnTo>
                <a:lnTo>
                  <a:pt x="22" y="184"/>
                </a:lnTo>
                <a:lnTo>
                  <a:pt x="23" y="178"/>
                </a:lnTo>
                <a:lnTo>
                  <a:pt x="25" y="174"/>
                </a:lnTo>
                <a:lnTo>
                  <a:pt x="26" y="170"/>
                </a:lnTo>
                <a:lnTo>
                  <a:pt x="28" y="168"/>
                </a:lnTo>
                <a:lnTo>
                  <a:pt x="30" y="168"/>
                </a:lnTo>
                <a:lnTo>
                  <a:pt x="34" y="169"/>
                </a:lnTo>
                <a:lnTo>
                  <a:pt x="36" y="171"/>
                </a:lnTo>
                <a:lnTo>
                  <a:pt x="40" y="175"/>
                </a:lnTo>
                <a:lnTo>
                  <a:pt x="45" y="180"/>
                </a:lnTo>
                <a:lnTo>
                  <a:pt x="49" y="187"/>
                </a:lnTo>
                <a:lnTo>
                  <a:pt x="55" y="195"/>
                </a:lnTo>
                <a:lnTo>
                  <a:pt x="60" y="204"/>
                </a:lnTo>
                <a:lnTo>
                  <a:pt x="59" y="192"/>
                </a:lnTo>
                <a:lnTo>
                  <a:pt x="56" y="178"/>
                </a:lnTo>
                <a:lnTo>
                  <a:pt x="54" y="163"/>
                </a:lnTo>
                <a:lnTo>
                  <a:pt x="50" y="146"/>
                </a:lnTo>
                <a:lnTo>
                  <a:pt x="46" y="129"/>
                </a:lnTo>
                <a:lnTo>
                  <a:pt x="42" y="112"/>
                </a:lnTo>
                <a:lnTo>
                  <a:pt x="37" y="95"/>
                </a:lnTo>
                <a:lnTo>
                  <a:pt x="33" y="79"/>
                </a:lnTo>
                <a:lnTo>
                  <a:pt x="28" y="62"/>
                </a:lnTo>
                <a:lnTo>
                  <a:pt x="24" y="48"/>
                </a:lnTo>
                <a:lnTo>
                  <a:pt x="20" y="34"/>
                </a:lnTo>
                <a:lnTo>
                  <a:pt x="16" y="22"/>
                </a:lnTo>
                <a:lnTo>
                  <a:pt x="14" y="14"/>
                </a:lnTo>
                <a:lnTo>
                  <a:pt x="11" y="6"/>
                </a:lnTo>
                <a:lnTo>
                  <a:pt x="9" y="1"/>
                </a:lnTo>
                <a:lnTo>
                  <a:pt x="9" y="0"/>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17" name="Freeform 15"/>
          <p:cNvSpPr>
            <a:spLocks/>
          </p:cNvSpPr>
          <p:nvPr/>
        </p:nvSpPr>
        <p:spPr bwMode="auto">
          <a:xfrm>
            <a:off x="7297738" y="2925763"/>
            <a:ext cx="257175" cy="598487"/>
          </a:xfrm>
          <a:custGeom>
            <a:avLst/>
            <a:gdLst>
              <a:gd name="T0" fmla="*/ 2147483647 w 162"/>
              <a:gd name="T1" fmla="*/ 0 h 377"/>
              <a:gd name="T2" fmla="*/ 2147483647 w 162"/>
              <a:gd name="T3" fmla="*/ 2147483647 h 377"/>
              <a:gd name="T4" fmla="*/ 2147483647 w 162"/>
              <a:gd name="T5" fmla="*/ 2147483647 h 377"/>
              <a:gd name="T6" fmla="*/ 2147483647 w 162"/>
              <a:gd name="T7" fmla="*/ 2147483647 h 377"/>
              <a:gd name="T8" fmla="*/ 2147483647 w 162"/>
              <a:gd name="T9" fmla="*/ 2147483647 h 377"/>
              <a:gd name="T10" fmla="*/ 2147483647 w 162"/>
              <a:gd name="T11" fmla="*/ 2147483647 h 377"/>
              <a:gd name="T12" fmla="*/ 2147483647 w 162"/>
              <a:gd name="T13" fmla="*/ 2147483647 h 377"/>
              <a:gd name="T14" fmla="*/ 2147483647 w 162"/>
              <a:gd name="T15" fmla="*/ 2147483647 h 377"/>
              <a:gd name="T16" fmla="*/ 2147483647 w 162"/>
              <a:gd name="T17" fmla="*/ 2147483647 h 377"/>
              <a:gd name="T18" fmla="*/ 2147483647 w 162"/>
              <a:gd name="T19" fmla="*/ 2147483647 h 377"/>
              <a:gd name="T20" fmla="*/ 2147483647 w 162"/>
              <a:gd name="T21" fmla="*/ 2147483647 h 377"/>
              <a:gd name="T22" fmla="*/ 2147483647 w 162"/>
              <a:gd name="T23" fmla="*/ 2147483647 h 377"/>
              <a:gd name="T24" fmla="*/ 2147483647 w 162"/>
              <a:gd name="T25" fmla="*/ 2147483647 h 377"/>
              <a:gd name="T26" fmla="*/ 2147483647 w 162"/>
              <a:gd name="T27" fmla="*/ 2147483647 h 377"/>
              <a:gd name="T28" fmla="*/ 2147483647 w 162"/>
              <a:gd name="T29" fmla="*/ 2147483647 h 377"/>
              <a:gd name="T30" fmla="*/ 2147483647 w 162"/>
              <a:gd name="T31" fmla="*/ 2147483647 h 377"/>
              <a:gd name="T32" fmla="*/ 2147483647 w 162"/>
              <a:gd name="T33" fmla="*/ 2147483647 h 377"/>
              <a:gd name="T34" fmla="*/ 2147483647 w 162"/>
              <a:gd name="T35" fmla="*/ 2147483647 h 377"/>
              <a:gd name="T36" fmla="*/ 2147483647 w 162"/>
              <a:gd name="T37" fmla="*/ 2147483647 h 377"/>
              <a:gd name="T38" fmla="*/ 2147483647 w 162"/>
              <a:gd name="T39" fmla="*/ 2147483647 h 377"/>
              <a:gd name="T40" fmla="*/ 2147483647 w 162"/>
              <a:gd name="T41" fmla="*/ 2147483647 h 377"/>
              <a:gd name="T42" fmla="*/ 2147483647 w 162"/>
              <a:gd name="T43" fmla="*/ 2147483647 h 377"/>
              <a:gd name="T44" fmla="*/ 2147483647 w 162"/>
              <a:gd name="T45" fmla="*/ 2147483647 h 377"/>
              <a:gd name="T46" fmla="*/ 2147483647 w 162"/>
              <a:gd name="T47" fmla="*/ 2147483647 h 377"/>
              <a:gd name="T48" fmla="*/ 2147483647 w 162"/>
              <a:gd name="T49" fmla="*/ 2147483647 h 377"/>
              <a:gd name="T50" fmla="*/ 2147483647 w 162"/>
              <a:gd name="T51" fmla="*/ 2147483647 h 377"/>
              <a:gd name="T52" fmla="*/ 2147483647 w 162"/>
              <a:gd name="T53" fmla="*/ 2147483647 h 377"/>
              <a:gd name="T54" fmla="*/ 2147483647 w 162"/>
              <a:gd name="T55" fmla="*/ 2147483647 h 377"/>
              <a:gd name="T56" fmla="*/ 2147483647 w 162"/>
              <a:gd name="T57" fmla="*/ 2147483647 h 377"/>
              <a:gd name="T58" fmla="*/ 2147483647 w 162"/>
              <a:gd name="T59" fmla="*/ 2147483647 h 377"/>
              <a:gd name="T60" fmla="*/ 2147483647 w 162"/>
              <a:gd name="T61" fmla="*/ 2147483647 h 377"/>
              <a:gd name="T62" fmla="*/ 2147483647 w 162"/>
              <a:gd name="T63" fmla="*/ 2147483647 h 377"/>
              <a:gd name="T64" fmla="*/ 2147483647 w 162"/>
              <a:gd name="T65" fmla="*/ 2147483647 h 377"/>
              <a:gd name="T66" fmla="*/ 2147483647 w 162"/>
              <a:gd name="T67" fmla="*/ 2147483647 h 377"/>
              <a:gd name="T68" fmla="*/ 2147483647 w 162"/>
              <a:gd name="T69" fmla="*/ 2147483647 h 377"/>
              <a:gd name="T70" fmla="*/ 2147483647 w 162"/>
              <a:gd name="T71" fmla="*/ 2147483647 h 377"/>
              <a:gd name="T72" fmla="*/ 2147483647 w 162"/>
              <a:gd name="T73" fmla="*/ 2147483647 h 377"/>
              <a:gd name="T74" fmla="*/ 2147483647 w 162"/>
              <a:gd name="T75" fmla="*/ 2147483647 h 377"/>
              <a:gd name="T76" fmla="*/ 2147483647 w 162"/>
              <a:gd name="T77" fmla="*/ 2147483647 h 377"/>
              <a:gd name="T78" fmla="*/ 2147483647 w 162"/>
              <a:gd name="T79" fmla="*/ 2147483647 h 377"/>
              <a:gd name="T80" fmla="*/ 2147483647 w 162"/>
              <a:gd name="T81" fmla="*/ 2147483647 h 377"/>
              <a:gd name="T82" fmla="*/ 2147483647 w 162"/>
              <a:gd name="T83" fmla="*/ 2147483647 h 377"/>
              <a:gd name="T84" fmla="*/ 2147483647 w 162"/>
              <a:gd name="T85" fmla="*/ 2147483647 h 377"/>
              <a:gd name="T86" fmla="*/ 2147483647 w 162"/>
              <a:gd name="T87" fmla="*/ 2147483647 h 377"/>
              <a:gd name="T88" fmla="*/ 2147483647 w 162"/>
              <a:gd name="T89" fmla="*/ 2147483647 h 377"/>
              <a:gd name="T90" fmla="*/ 2147483647 w 162"/>
              <a:gd name="T91" fmla="*/ 2147483647 h 377"/>
              <a:gd name="T92" fmla="*/ 2147483647 w 162"/>
              <a:gd name="T93" fmla="*/ 2147483647 h 377"/>
              <a:gd name="T94" fmla="*/ 2147483647 w 162"/>
              <a:gd name="T95" fmla="*/ 2147483647 h 377"/>
              <a:gd name="T96" fmla="*/ 2147483647 w 162"/>
              <a:gd name="T97" fmla="*/ 2147483647 h 377"/>
              <a:gd name="T98" fmla="*/ 0 w 162"/>
              <a:gd name="T99" fmla="*/ 2147483647 h 377"/>
              <a:gd name="T100" fmla="*/ 2147483647 w 162"/>
              <a:gd name="T101" fmla="*/ 2147483647 h 377"/>
              <a:gd name="T102" fmla="*/ 2147483647 w 162"/>
              <a:gd name="T103" fmla="*/ 2147483647 h 377"/>
              <a:gd name="T104" fmla="*/ 2147483647 w 162"/>
              <a:gd name="T105" fmla="*/ 2147483647 h 377"/>
              <a:gd name="T106" fmla="*/ 2147483647 w 162"/>
              <a:gd name="T107" fmla="*/ 2147483647 h 377"/>
              <a:gd name="T108" fmla="*/ 2147483647 w 162"/>
              <a:gd name="T109" fmla="*/ 2147483647 h 377"/>
              <a:gd name="T110" fmla="*/ 2147483647 w 162"/>
              <a:gd name="T111" fmla="*/ 2147483647 h 37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62"/>
              <a:gd name="T169" fmla="*/ 0 h 377"/>
              <a:gd name="T170" fmla="*/ 162 w 162"/>
              <a:gd name="T171" fmla="*/ 377 h 37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62" h="377">
                <a:moveTo>
                  <a:pt x="32" y="0"/>
                </a:moveTo>
                <a:lnTo>
                  <a:pt x="38" y="0"/>
                </a:lnTo>
                <a:lnTo>
                  <a:pt x="43" y="1"/>
                </a:lnTo>
                <a:lnTo>
                  <a:pt x="49" y="3"/>
                </a:lnTo>
                <a:lnTo>
                  <a:pt x="56" y="7"/>
                </a:lnTo>
                <a:lnTo>
                  <a:pt x="63" y="11"/>
                </a:lnTo>
                <a:lnTo>
                  <a:pt x="69" y="17"/>
                </a:lnTo>
                <a:lnTo>
                  <a:pt x="76" y="25"/>
                </a:lnTo>
                <a:lnTo>
                  <a:pt x="83" y="32"/>
                </a:lnTo>
                <a:lnTo>
                  <a:pt x="90" y="43"/>
                </a:lnTo>
                <a:lnTo>
                  <a:pt x="96" y="55"/>
                </a:lnTo>
                <a:lnTo>
                  <a:pt x="104" y="69"/>
                </a:lnTo>
                <a:lnTo>
                  <a:pt x="111" y="84"/>
                </a:lnTo>
                <a:lnTo>
                  <a:pt x="118" y="100"/>
                </a:lnTo>
                <a:lnTo>
                  <a:pt x="124" y="120"/>
                </a:lnTo>
                <a:lnTo>
                  <a:pt x="131" y="141"/>
                </a:lnTo>
                <a:lnTo>
                  <a:pt x="138" y="164"/>
                </a:lnTo>
                <a:lnTo>
                  <a:pt x="144" y="188"/>
                </a:lnTo>
                <a:lnTo>
                  <a:pt x="148" y="212"/>
                </a:lnTo>
                <a:lnTo>
                  <a:pt x="152" y="233"/>
                </a:lnTo>
                <a:lnTo>
                  <a:pt x="156" y="255"/>
                </a:lnTo>
                <a:lnTo>
                  <a:pt x="159" y="275"/>
                </a:lnTo>
                <a:lnTo>
                  <a:pt x="160" y="293"/>
                </a:lnTo>
                <a:lnTo>
                  <a:pt x="161" y="310"/>
                </a:lnTo>
                <a:lnTo>
                  <a:pt x="160" y="326"/>
                </a:lnTo>
                <a:lnTo>
                  <a:pt x="158" y="340"/>
                </a:lnTo>
                <a:lnTo>
                  <a:pt x="155" y="351"/>
                </a:lnTo>
                <a:lnTo>
                  <a:pt x="150" y="361"/>
                </a:lnTo>
                <a:lnTo>
                  <a:pt x="145" y="368"/>
                </a:lnTo>
                <a:lnTo>
                  <a:pt x="137" y="373"/>
                </a:lnTo>
                <a:lnTo>
                  <a:pt x="127" y="376"/>
                </a:lnTo>
                <a:lnTo>
                  <a:pt x="117" y="376"/>
                </a:lnTo>
                <a:lnTo>
                  <a:pt x="103" y="373"/>
                </a:lnTo>
                <a:lnTo>
                  <a:pt x="90" y="368"/>
                </a:lnTo>
                <a:lnTo>
                  <a:pt x="78" y="360"/>
                </a:lnTo>
                <a:lnTo>
                  <a:pt x="67" y="351"/>
                </a:lnTo>
                <a:lnTo>
                  <a:pt x="57" y="342"/>
                </a:lnTo>
                <a:lnTo>
                  <a:pt x="48" y="331"/>
                </a:lnTo>
                <a:lnTo>
                  <a:pt x="40" y="319"/>
                </a:lnTo>
                <a:lnTo>
                  <a:pt x="34" y="307"/>
                </a:lnTo>
                <a:lnTo>
                  <a:pt x="29" y="296"/>
                </a:lnTo>
                <a:lnTo>
                  <a:pt x="25" y="285"/>
                </a:lnTo>
                <a:lnTo>
                  <a:pt x="22" y="275"/>
                </a:lnTo>
                <a:lnTo>
                  <a:pt x="20" y="266"/>
                </a:lnTo>
                <a:lnTo>
                  <a:pt x="20" y="258"/>
                </a:lnTo>
                <a:lnTo>
                  <a:pt x="21" y="252"/>
                </a:lnTo>
                <a:lnTo>
                  <a:pt x="24" y="248"/>
                </a:lnTo>
                <a:lnTo>
                  <a:pt x="28" y="247"/>
                </a:lnTo>
                <a:lnTo>
                  <a:pt x="34" y="248"/>
                </a:lnTo>
                <a:lnTo>
                  <a:pt x="40" y="250"/>
                </a:lnTo>
                <a:lnTo>
                  <a:pt x="44" y="251"/>
                </a:lnTo>
                <a:lnTo>
                  <a:pt x="48" y="250"/>
                </a:lnTo>
                <a:lnTo>
                  <a:pt x="51" y="248"/>
                </a:lnTo>
                <a:lnTo>
                  <a:pt x="53" y="245"/>
                </a:lnTo>
                <a:lnTo>
                  <a:pt x="55" y="241"/>
                </a:lnTo>
                <a:lnTo>
                  <a:pt x="56" y="236"/>
                </a:lnTo>
                <a:lnTo>
                  <a:pt x="57" y="230"/>
                </a:lnTo>
                <a:lnTo>
                  <a:pt x="58" y="224"/>
                </a:lnTo>
                <a:lnTo>
                  <a:pt x="58" y="218"/>
                </a:lnTo>
                <a:lnTo>
                  <a:pt x="59" y="211"/>
                </a:lnTo>
                <a:lnTo>
                  <a:pt x="59" y="204"/>
                </a:lnTo>
                <a:lnTo>
                  <a:pt x="60" y="197"/>
                </a:lnTo>
                <a:lnTo>
                  <a:pt x="62" y="190"/>
                </a:lnTo>
                <a:lnTo>
                  <a:pt x="63" y="184"/>
                </a:lnTo>
                <a:lnTo>
                  <a:pt x="66" y="178"/>
                </a:lnTo>
                <a:lnTo>
                  <a:pt x="67" y="172"/>
                </a:lnTo>
                <a:lnTo>
                  <a:pt x="70" y="165"/>
                </a:lnTo>
                <a:lnTo>
                  <a:pt x="72" y="158"/>
                </a:lnTo>
                <a:lnTo>
                  <a:pt x="74" y="151"/>
                </a:lnTo>
                <a:lnTo>
                  <a:pt x="76" y="143"/>
                </a:lnTo>
                <a:lnTo>
                  <a:pt x="78" y="135"/>
                </a:lnTo>
                <a:lnTo>
                  <a:pt x="79" y="127"/>
                </a:lnTo>
                <a:lnTo>
                  <a:pt x="80" y="119"/>
                </a:lnTo>
                <a:lnTo>
                  <a:pt x="80" y="111"/>
                </a:lnTo>
                <a:lnTo>
                  <a:pt x="79" y="104"/>
                </a:lnTo>
                <a:lnTo>
                  <a:pt x="78" y="97"/>
                </a:lnTo>
                <a:lnTo>
                  <a:pt x="75" y="92"/>
                </a:lnTo>
                <a:lnTo>
                  <a:pt x="72" y="87"/>
                </a:lnTo>
                <a:lnTo>
                  <a:pt x="67" y="83"/>
                </a:lnTo>
                <a:lnTo>
                  <a:pt x="63" y="80"/>
                </a:lnTo>
                <a:lnTo>
                  <a:pt x="55" y="78"/>
                </a:lnTo>
                <a:lnTo>
                  <a:pt x="51" y="78"/>
                </a:lnTo>
                <a:lnTo>
                  <a:pt x="48" y="78"/>
                </a:lnTo>
                <a:lnTo>
                  <a:pt x="45" y="79"/>
                </a:lnTo>
                <a:lnTo>
                  <a:pt x="42" y="81"/>
                </a:lnTo>
                <a:lnTo>
                  <a:pt x="40" y="83"/>
                </a:lnTo>
                <a:lnTo>
                  <a:pt x="38" y="86"/>
                </a:lnTo>
                <a:lnTo>
                  <a:pt x="35" y="89"/>
                </a:lnTo>
                <a:lnTo>
                  <a:pt x="33" y="92"/>
                </a:lnTo>
                <a:lnTo>
                  <a:pt x="31" y="95"/>
                </a:lnTo>
                <a:lnTo>
                  <a:pt x="28" y="98"/>
                </a:lnTo>
                <a:lnTo>
                  <a:pt x="26" y="102"/>
                </a:lnTo>
                <a:lnTo>
                  <a:pt x="23" y="106"/>
                </a:lnTo>
                <a:lnTo>
                  <a:pt x="19" y="109"/>
                </a:lnTo>
                <a:lnTo>
                  <a:pt x="16" y="113"/>
                </a:lnTo>
                <a:lnTo>
                  <a:pt x="12" y="116"/>
                </a:lnTo>
                <a:lnTo>
                  <a:pt x="8" y="119"/>
                </a:lnTo>
                <a:lnTo>
                  <a:pt x="3" y="120"/>
                </a:lnTo>
                <a:lnTo>
                  <a:pt x="1" y="118"/>
                </a:lnTo>
                <a:lnTo>
                  <a:pt x="0" y="113"/>
                </a:lnTo>
                <a:lnTo>
                  <a:pt x="0" y="106"/>
                </a:lnTo>
                <a:lnTo>
                  <a:pt x="1" y="97"/>
                </a:lnTo>
                <a:lnTo>
                  <a:pt x="4" y="88"/>
                </a:lnTo>
                <a:lnTo>
                  <a:pt x="6" y="77"/>
                </a:lnTo>
                <a:lnTo>
                  <a:pt x="10" y="65"/>
                </a:lnTo>
                <a:lnTo>
                  <a:pt x="13" y="53"/>
                </a:lnTo>
                <a:lnTo>
                  <a:pt x="16" y="41"/>
                </a:lnTo>
                <a:lnTo>
                  <a:pt x="20" y="31"/>
                </a:lnTo>
                <a:lnTo>
                  <a:pt x="24" y="21"/>
                </a:lnTo>
                <a:lnTo>
                  <a:pt x="27" y="12"/>
                </a:lnTo>
                <a:lnTo>
                  <a:pt x="29" y="6"/>
                </a:lnTo>
                <a:lnTo>
                  <a:pt x="31" y="2"/>
                </a:lnTo>
                <a:lnTo>
                  <a:pt x="32" y="0"/>
                </a:lnTo>
              </a:path>
            </a:pathLst>
          </a:custGeom>
          <a:solidFill>
            <a:srgbClr val="E0C6C6"/>
          </a:solidFill>
          <a:ln w="12700" cap="rnd" cmpd="sng">
            <a:noFill/>
            <a:prstDash val="solid"/>
            <a:round/>
            <a:headEnd type="none" w="med" len="med"/>
            <a:tailEnd type="none" w="med" len="med"/>
          </a:ln>
        </p:spPr>
        <p:txBody>
          <a:bodyPr/>
          <a:lstStyle/>
          <a:p>
            <a:endParaRPr lang="en-US" sz="1200"/>
          </a:p>
        </p:txBody>
      </p:sp>
      <p:sp>
        <p:nvSpPr>
          <p:cNvPr id="18" name="Freeform 16"/>
          <p:cNvSpPr>
            <a:spLocks/>
          </p:cNvSpPr>
          <p:nvPr/>
        </p:nvSpPr>
        <p:spPr bwMode="auto">
          <a:xfrm>
            <a:off x="7285038" y="2719388"/>
            <a:ext cx="841375" cy="871537"/>
          </a:xfrm>
          <a:custGeom>
            <a:avLst/>
            <a:gdLst>
              <a:gd name="T0" fmla="*/ 2147483647 w 530"/>
              <a:gd name="T1" fmla="*/ 2147483647 h 549"/>
              <a:gd name="T2" fmla="*/ 2147483647 w 530"/>
              <a:gd name="T3" fmla="*/ 2147483647 h 549"/>
              <a:gd name="T4" fmla="*/ 2147483647 w 530"/>
              <a:gd name="T5" fmla="*/ 0 h 549"/>
              <a:gd name="T6" fmla="*/ 2147483647 w 530"/>
              <a:gd name="T7" fmla="*/ 2147483647 h 549"/>
              <a:gd name="T8" fmla="*/ 2147483647 w 530"/>
              <a:gd name="T9" fmla="*/ 2147483647 h 549"/>
              <a:gd name="T10" fmla="*/ 2147483647 w 530"/>
              <a:gd name="T11" fmla="*/ 2147483647 h 549"/>
              <a:gd name="T12" fmla="*/ 2147483647 w 530"/>
              <a:gd name="T13" fmla="*/ 2147483647 h 549"/>
              <a:gd name="T14" fmla="*/ 2147483647 w 530"/>
              <a:gd name="T15" fmla="*/ 2147483647 h 549"/>
              <a:gd name="T16" fmla="*/ 2147483647 w 530"/>
              <a:gd name="T17" fmla="*/ 2147483647 h 549"/>
              <a:gd name="T18" fmla="*/ 2147483647 w 530"/>
              <a:gd name="T19" fmla="*/ 2147483647 h 549"/>
              <a:gd name="T20" fmla="*/ 2147483647 w 530"/>
              <a:gd name="T21" fmla="*/ 2147483647 h 549"/>
              <a:gd name="T22" fmla="*/ 2147483647 w 530"/>
              <a:gd name="T23" fmla="*/ 2147483647 h 549"/>
              <a:gd name="T24" fmla="*/ 2147483647 w 530"/>
              <a:gd name="T25" fmla="*/ 2147483647 h 549"/>
              <a:gd name="T26" fmla="*/ 2147483647 w 530"/>
              <a:gd name="T27" fmla="*/ 2147483647 h 549"/>
              <a:gd name="T28" fmla="*/ 2147483647 w 530"/>
              <a:gd name="T29" fmla="*/ 2147483647 h 549"/>
              <a:gd name="T30" fmla="*/ 2147483647 w 530"/>
              <a:gd name="T31" fmla="*/ 2147483647 h 549"/>
              <a:gd name="T32" fmla="*/ 2147483647 w 530"/>
              <a:gd name="T33" fmla="*/ 2147483647 h 549"/>
              <a:gd name="T34" fmla="*/ 2147483647 w 530"/>
              <a:gd name="T35" fmla="*/ 2147483647 h 549"/>
              <a:gd name="T36" fmla="*/ 2147483647 w 530"/>
              <a:gd name="T37" fmla="*/ 2147483647 h 549"/>
              <a:gd name="T38" fmla="*/ 2147483647 w 530"/>
              <a:gd name="T39" fmla="*/ 2147483647 h 549"/>
              <a:gd name="T40" fmla="*/ 2147483647 w 530"/>
              <a:gd name="T41" fmla="*/ 2147483647 h 549"/>
              <a:gd name="T42" fmla="*/ 2147483647 w 530"/>
              <a:gd name="T43" fmla="*/ 2147483647 h 549"/>
              <a:gd name="T44" fmla="*/ 2147483647 w 530"/>
              <a:gd name="T45" fmla="*/ 2147483647 h 549"/>
              <a:gd name="T46" fmla="*/ 2147483647 w 530"/>
              <a:gd name="T47" fmla="*/ 2147483647 h 549"/>
              <a:gd name="T48" fmla="*/ 2147483647 w 530"/>
              <a:gd name="T49" fmla="*/ 2147483647 h 549"/>
              <a:gd name="T50" fmla="*/ 2147483647 w 530"/>
              <a:gd name="T51" fmla="*/ 2147483647 h 549"/>
              <a:gd name="T52" fmla="*/ 2147483647 w 530"/>
              <a:gd name="T53" fmla="*/ 2147483647 h 549"/>
              <a:gd name="T54" fmla="*/ 2147483647 w 530"/>
              <a:gd name="T55" fmla="*/ 2147483647 h 549"/>
              <a:gd name="T56" fmla="*/ 2147483647 w 530"/>
              <a:gd name="T57" fmla="*/ 2147483647 h 549"/>
              <a:gd name="T58" fmla="*/ 2147483647 w 530"/>
              <a:gd name="T59" fmla="*/ 2147483647 h 549"/>
              <a:gd name="T60" fmla="*/ 2147483647 w 530"/>
              <a:gd name="T61" fmla="*/ 2147483647 h 549"/>
              <a:gd name="T62" fmla="*/ 2147483647 w 530"/>
              <a:gd name="T63" fmla="*/ 2147483647 h 549"/>
              <a:gd name="T64" fmla="*/ 2147483647 w 530"/>
              <a:gd name="T65" fmla="*/ 2147483647 h 549"/>
              <a:gd name="T66" fmla="*/ 2147483647 w 530"/>
              <a:gd name="T67" fmla="*/ 2147483647 h 549"/>
              <a:gd name="T68" fmla="*/ 2147483647 w 530"/>
              <a:gd name="T69" fmla="*/ 2147483647 h 549"/>
              <a:gd name="T70" fmla="*/ 2147483647 w 530"/>
              <a:gd name="T71" fmla="*/ 2147483647 h 549"/>
              <a:gd name="T72" fmla="*/ 2147483647 w 530"/>
              <a:gd name="T73" fmla="*/ 2147483647 h 549"/>
              <a:gd name="T74" fmla="*/ 2147483647 w 530"/>
              <a:gd name="T75" fmla="*/ 2147483647 h 549"/>
              <a:gd name="T76" fmla="*/ 2147483647 w 530"/>
              <a:gd name="T77" fmla="*/ 2147483647 h 549"/>
              <a:gd name="T78" fmla="*/ 2147483647 w 530"/>
              <a:gd name="T79" fmla="*/ 2147483647 h 549"/>
              <a:gd name="T80" fmla="*/ 2147483647 w 530"/>
              <a:gd name="T81" fmla="*/ 2147483647 h 549"/>
              <a:gd name="T82" fmla="*/ 2147483647 w 530"/>
              <a:gd name="T83" fmla="*/ 2147483647 h 549"/>
              <a:gd name="T84" fmla="*/ 2147483647 w 530"/>
              <a:gd name="T85" fmla="*/ 2147483647 h 549"/>
              <a:gd name="T86" fmla="*/ 2147483647 w 530"/>
              <a:gd name="T87" fmla="*/ 2147483647 h 549"/>
              <a:gd name="T88" fmla="*/ 2147483647 w 530"/>
              <a:gd name="T89" fmla="*/ 2147483647 h 549"/>
              <a:gd name="T90" fmla="*/ 2147483647 w 530"/>
              <a:gd name="T91" fmla="*/ 2147483647 h 549"/>
              <a:gd name="T92" fmla="*/ 2147483647 w 530"/>
              <a:gd name="T93" fmla="*/ 2147483647 h 549"/>
              <a:gd name="T94" fmla="*/ 2147483647 w 530"/>
              <a:gd name="T95" fmla="*/ 2147483647 h 549"/>
              <a:gd name="T96" fmla="*/ 2147483647 w 530"/>
              <a:gd name="T97" fmla="*/ 2147483647 h 549"/>
              <a:gd name="T98" fmla="*/ 2147483647 w 530"/>
              <a:gd name="T99" fmla="*/ 2147483647 h 549"/>
              <a:gd name="T100" fmla="*/ 2147483647 w 530"/>
              <a:gd name="T101" fmla="*/ 2147483647 h 549"/>
              <a:gd name="T102" fmla="*/ 2147483647 w 530"/>
              <a:gd name="T103" fmla="*/ 2147483647 h 549"/>
              <a:gd name="T104" fmla="*/ 2147483647 w 530"/>
              <a:gd name="T105" fmla="*/ 2147483647 h 549"/>
              <a:gd name="T106" fmla="*/ 0 w 530"/>
              <a:gd name="T107" fmla="*/ 2147483647 h 549"/>
              <a:gd name="T108" fmla="*/ 2147483647 w 530"/>
              <a:gd name="T109" fmla="*/ 2147483647 h 549"/>
              <a:gd name="T110" fmla="*/ 2147483647 w 530"/>
              <a:gd name="T111" fmla="*/ 2147483647 h 549"/>
              <a:gd name="T112" fmla="*/ 2147483647 w 530"/>
              <a:gd name="T113" fmla="*/ 2147483647 h 549"/>
              <a:gd name="T114" fmla="*/ 2147483647 w 530"/>
              <a:gd name="T115" fmla="*/ 2147483647 h 54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30"/>
              <a:gd name="T175" fmla="*/ 0 h 549"/>
              <a:gd name="T176" fmla="*/ 530 w 530"/>
              <a:gd name="T177" fmla="*/ 549 h 54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30" h="549">
                <a:moveTo>
                  <a:pt x="107" y="7"/>
                </a:moveTo>
                <a:lnTo>
                  <a:pt x="128" y="5"/>
                </a:lnTo>
                <a:lnTo>
                  <a:pt x="148" y="3"/>
                </a:lnTo>
                <a:lnTo>
                  <a:pt x="167" y="2"/>
                </a:lnTo>
                <a:lnTo>
                  <a:pt x="185" y="1"/>
                </a:lnTo>
                <a:lnTo>
                  <a:pt x="202" y="1"/>
                </a:lnTo>
                <a:lnTo>
                  <a:pt x="218" y="0"/>
                </a:lnTo>
                <a:lnTo>
                  <a:pt x="232" y="0"/>
                </a:lnTo>
                <a:lnTo>
                  <a:pt x="245" y="0"/>
                </a:lnTo>
                <a:lnTo>
                  <a:pt x="257" y="1"/>
                </a:lnTo>
                <a:lnTo>
                  <a:pt x="268" y="1"/>
                </a:lnTo>
                <a:lnTo>
                  <a:pt x="278" y="1"/>
                </a:lnTo>
                <a:lnTo>
                  <a:pt x="287" y="2"/>
                </a:lnTo>
                <a:lnTo>
                  <a:pt x="294" y="2"/>
                </a:lnTo>
                <a:lnTo>
                  <a:pt x="300" y="3"/>
                </a:lnTo>
                <a:lnTo>
                  <a:pt x="305" y="3"/>
                </a:lnTo>
                <a:lnTo>
                  <a:pt x="309" y="3"/>
                </a:lnTo>
                <a:lnTo>
                  <a:pt x="311" y="3"/>
                </a:lnTo>
                <a:lnTo>
                  <a:pt x="314" y="3"/>
                </a:lnTo>
                <a:lnTo>
                  <a:pt x="317" y="4"/>
                </a:lnTo>
                <a:lnTo>
                  <a:pt x="320" y="6"/>
                </a:lnTo>
                <a:lnTo>
                  <a:pt x="322" y="8"/>
                </a:lnTo>
                <a:lnTo>
                  <a:pt x="325" y="10"/>
                </a:lnTo>
                <a:lnTo>
                  <a:pt x="328" y="12"/>
                </a:lnTo>
                <a:lnTo>
                  <a:pt x="331" y="15"/>
                </a:lnTo>
                <a:lnTo>
                  <a:pt x="333" y="17"/>
                </a:lnTo>
                <a:lnTo>
                  <a:pt x="339" y="23"/>
                </a:lnTo>
                <a:lnTo>
                  <a:pt x="341" y="26"/>
                </a:lnTo>
                <a:lnTo>
                  <a:pt x="344" y="28"/>
                </a:lnTo>
                <a:lnTo>
                  <a:pt x="347" y="30"/>
                </a:lnTo>
                <a:lnTo>
                  <a:pt x="350" y="32"/>
                </a:lnTo>
                <a:lnTo>
                  <a:pt x="352" y="34"/>
                </a:lnTo>
                <a:lnTo>
                  <a:pt x="355" y="36"/>
                </a:lnTo>
                <a:lnTo>
                  <a:pt x="358" y="39"/>
                </a:lnTo>
                <a:lnTo>
                  <a:pt x="361" y="43"/>
                </a:lnTo>
                <a:lnTo>
                  <a:pt x="365" y="47"/>
                </a:lnTo>
                <a:lnTo>
                  <a:pt x="368" y="51"/>
                </a:lnTo>
                <a:lnTo>
                  <a:pt x="371" y="56"/>
                </a:lnTo>
                <a:lnTo>
                  <a:pt x="375" y="61"/>
                </a:lnTo>
                <a:lnTo>
                  <a:pt x="378" y="66"/>
                </a:lnTo>
                <a:lnTo>
                  <a:pt x="381" y="71"/>
                </a:lnTo>
                <a:lnTo>
                  <a:pt x="384" y="76"/>
                </a:lnTo>
                <a:lnTo>
                  <a:pt x="386" y="81"/>
                </a:lnTo>
                <a:lnTo>
                  <a:pt x="389" y="87"/>
                </a:lnTo>
                <a:lnTo>
                  <a:pt x="391" y="92"/>
                </a:lnTo>
                <a:lnTo>
                  <a:pt x="392" y="96"/>
                </a:lnTo>
                <a:lnTo>
                  <a:pt x="393" y="101"/>
                </a:lnTo>
                <a:lnTo>
                  <a:pt x="394" y="105"/>
                </a:lnTo>
                <a:lnTo>
                  <a:pt x="397" y="106"/>
                </a:lnTo>
                <a:lnTo>
                  <a:pt x="401" y="108"/>
                </a:lnTo>
                <a:lnTo>
                  <a:pt x="404" y="110"/>
                </a:lnTo>
                <a:lnTo>
                  <a:pt x="407" y="113"/>
                </a:lnTo>
                <a:lnTo>
                  <a:pt x="410" y="116"/>
                </a:lnTo>
                <a:lnTo>
                  <a:pt x="413" y="119"/>
                </a:lnTo>
                <a:lnTo>
                  <a:pt x="416" y="123"/>
                </a:lnTo>
                <a:lnTo>
                  <a:pt x="419" y="126"/>
                </a:lnTo>
                <a:lnTo>
                  <a:pt x="421" y="130"/>
                </a:lnTo>
                <a:lnTo>
                  <a:pt x="423" y="133"/>
                </a:lnTo>
                <a:lnTo>
                  <a:pt x="425" y="137"/>
                </a:lnTo>
                <a:lnTo>
                  <a:pt x="426" y="140"/>
                </a:lnTo>
                <a:lnTo>
                  <a:pt x="428" y="143"/>
                </a:lnTo>
                <a:lnTo>
                  <a:pt x="429" y="145"/>
                </a:lnTo>
                <a:lnTo>
                  <a:pt x="429" y="147"/>
                </a:lnTo>
                <a:lnTo>
                  <a:pt x="429" y="149"/>
                </a:lnTo>
                <a:lnTo>
                  <a:pt x="433" y="150"/>
                </a:lnTo>
                <a:lnTo>
                  <a:pt x="436" y="152"/>
                </a:lnTo>
                <a:lnTo>
                  <a:pt x="438" y="154"/>
                </a:lnTo>
                <a:lnTo>
                  <a:pt x="441" y="157"/>
                </a:lnTo>
                <a:lnTo>
                  <a:pt x="443" y="160"/>
                </a:lnTo>
                <a:lnTo>
                  <a:pt x="445" y="163"/>
                </a:lnTo>
                <a:lnTo>
                  <a:pt x="447" y="166"/>
                </a:lnTo>
                <a:lnTo>
                  <a:pt x="449" y="169"/>
                </a:lnTo>
                <a:lnTo>
                  <a:pt x="450" y="172"/>
                </a:lnTo>
                <a:lnTo>
                  <a:pt x="452" y="175"/>
                </a:lnTo>
                <a:lnTo>
                  <a:pt x="453" y="178"/>
                </a:lnTo>
                <a:lnTo>
                  <a:pt x="455" y="181"/>
                </a:lnTo>
                <a:lnTo>
                  <a:pt x="456" y="184"/>
                </a:lnTo>
                <a:lnTo>
                  <a:pt x="458" y="187"/>
                </a:lnTo>
                <a:lnTo>
                  <a:pt x="459" y="189"/>
                </a:lnTo>
                <a:lnTo>
                  <a:pt x="460" y="190"/>
                </a:lnTo>
                <a:lnTo>
                  <a:pt x="462" y="193"/>
                </a:lnTo>
                <a:lnTo>
                  <a:pt x="464" y="195"/>
                </a:lnTo>
                <a:lnTo>
                  <a:pt x="466" y="198"/>
                </a:lnTo>
                <a:lnTo>
                  <a:pt x="468" y="202"/>
                </a:lnTo>
                <a:lnTo>
                  <a:pt x="470" y="205"/>
                </a:lnTo>
                <a:lnTo>
                  <a:pt x="472" y="209"/>
                </a:lnTo>
                <a:lnTo>
                  <a:pt x="475" y="213"/>
                </a:lnTo>
                <a:lnTo>
                  <a:pt x="477" y="217"/>
                </a:lnTo>
                <a:lnTo>
                  <a:pt x="480" y="221"/>
                </a:lnTo>
                <a:lnTo>
                  <a:pt x="482" y="225"/>
                </a:lnTo>
                <a:lnTo>
                  <a:pt x="485" y="229"/>
                </a:lnTo>
                <a:lnTo>
                  <a:pt x="488" y="233"/>
                </a:lnTo>
                <a:lnTo>
                  <a:pt x="491" y="237"/>
                </a:lnTo>
                <a:lnTo>
                  <a:pt x="494" y="241"/>
                </a:lnTo>
                <a:lnTo>
                  <a:pt x="497" y="244"/>
                </a:lnTo>
                <a:lnTo>
                  <a:pt x="500" y="247"/>
                </a:lnTo>
                <a:lnTo>
                  <a:pt x="505" y="255"/>
                </a:lnTo>
                <a:lnTo>
                  <a:pt x="510" y="268"/>
                </a:lnTo>
                <a:lnTo>
                  <a:pt x="514" y="285"/>
                </a:lnTo>
                <a:lnTo>
                  <a:pt x="518" y="306"/>
                </a:lnTo>
                <a:lnTo>
                  <a:pt x="521" y="329"/>
                </a:lnTo>
                <a:lnTo>
                  <a:pt x="523" y="355"/>
                </a:lnTo>
                <a:lnTo>
                  <a:pt x="525" y="381"/>
                </a:lnTo>
                <a:lnTo>
                  <a:pt x="527" y="408"/>
                </a:lnTo>
                <a:lnTo>
                  <a:pt x="528" y="434"/>
                </a:lnTo>
                <a:lnTo>
                  <a:pt x="529" y="460"/>
                </a:lnTo>
                <a:lnTo>
                  <a:pt x="529" y="483"/>
                </a:lnTo>
                <a:lnTo>
                  <a:pt x="529" y="504"/>
                </a:lnTo>
                <a:lnTo>
                  <a:pt x="529" y="522"/>
                </a:lnTo>
                <a:lnTo>
                  <a:pt x="528" y="535"/>
                </a:lnTo>
                <a:lnTo>
                  <a:pt x="528" y="544"/>
                </a:lnTo>
                <a:lnTo>
                  <a:pt x="527" y="547"/>
                </a:lnTo>
                <a:lnTo>
                  <a:pt x="494" y="546"/>
                </a:lnTo>
                <a:lnTo>
                  <a:pt x="466" y="546"/>
                </a:lnTo>
                <a:lnTo>
                  <a:pt x="443" y="546"/>
                </a:lnTo>
                <a:lnTo>
                  <a:pt x="423" y="546"/>
                </a:lnTo>
                <a:lnTo>
                  <a:pt x="406" y="547"/>
                </a:lnTo>
                <a:lnTo>
                  <a:pt x="391" y="547"/>
                </a:lnTo>
                <a:lnTo>
                  <a:pt x="378" y="547"/>
                </a:lnTo>
                <a:lnTo>
                  <a:pt x="365" y="548"/>
                </a:lnTo>
                <a:lnTo>
                  <a:pt x="352" y="548"/>
                </a:lnTo>
                <a:lnTo>
                  <a:pt x="338" y="548"/>
                </a:lnTo>
                <a:lnTo>
                  <a:pt x="322" y="548"/>
                </a:lnTo>
                <a:lnTo>
                  <a:pt x="304" y="548"/>
                </a:lnTo>
                <a:lnTo>
                  <a:pt x="282" y="548"/>
                </a:lnTo>
                <a:lnTo>
                  <a:pt x="256" y="548"/>
                </a:lnTo>
                <a:lnTo>
                  <a:pt x="226" y="547"/>
                </a:lnTo>
                <a:lnTo>
                  <a:pt x="190" y="547"/>
                </a:lnTo>
                <a:lnTo>
                  <a:pt x="180" y="544"/>
                </a:lnTo>
                <a:lnTo>
                  <a:pt x="170" y="536"/>
                </a:lnTo>
                <a:lnTo>
                  <a:pt x="162" y="525"/>
                </a:lnTo>
                <a:lnTo>
                  <a:pt x="155" y="510"/>
                </a:lnTo>
                <a:lnTo>
                  <a:pt x="149" y="492"/>
                </a:lnTo>
                <a:lnTo>
                  <a:pt x="144" y="472"/>
                </a:lnTo>
                <a:lnTo>
                  <a:pt x="140" y="451"/>
                </a:lnTo>
                <a:lnTo>
                  <a:pt x="136" y="428"/>
                </a:lnTo>
                <a:lnTo>
                  <a:pt x="133" y="404"/>
                </a:lnTo>
                <a:lnTo>
                  <a:pt x="130" y="381"/>
                </a:lnTo>
                <a:lnTo>
                  <a:pt x="127" y="359"/>
                </a:lnTo>
                <a:lnTo>
                  <a:pt x="125" y="337"/>
                </a:lnTo>
                <a:lnTo>
                  <a:pt x="122" y="318"/>
                </a:lnTo>
                <a:lnTo>
                  <a:pt x="119" y="301"/>
                </a:lnTo>
                <a:lnTo>
                  <a:pt x="117" y="287"/>
                </a:lnTo>
                <a:lnTo>
                  <a:pt x="113" y="276"/>
                </a:lnTo>
                <a:lnTo>
                  <a:pt x="110" y="269"/>
                </a:lnTo>
                <a:lnTo>
                  <a:pt x="107" y="260"/>
                </a:lnTo>
                <a:lnTo>
                  <a:pt x="104" y="251"/>
                </a:lnTo>
                <a:lnTo>
                  <a:pt x="100" y="241"/>
                </a:lnTo>
                <a:lnTo>
                  <a:pt x="96" y="230"/>
                </a:lnTo>
                <a:lnTo>
                  <a:pt x="92" y="218"/>
                </a:lnTo>
                <a:lnTo>
                  <a:pt x="87" y="205"/>
                </a:lnTo>
                <a:lnTo>
                  <a:pt x="81" y="192"/>
                </a:lnTo>
                <a:lnTo>
                  <a:pt x="75" y="178"/>
                </a:lnTo>
                <a:lnTo>
                  <a:pt x="69" y="164"/>
                </a:lnTo>
                <a:lnTo>
                  <a:pt x="61" y="150"/>
                </a:lnTo>
                <a:lnTo>
                  <a:pt x="53" y="135"/>
                </a:lnTo>
                <a:lnTo>
                  <a:pt x="45" y="120"/>
                </a:lnTo>
                <a:lnTo>
                  <a:pt x="35" y="104"/>
                </a:lnTo>
                <a:lnTo>
                  <a:pt x="25" y="89"/>
                </a:lnTo>
                <a:lnTo>
                  <a:pt x="14" y="74"/>
                </a:lnTo>
                <a:lnTo>
                  <a:pt x="5" y="60"/>
                </a:lnTo>
                <a:lnTo>
                  <a:pt x="0" y="48"/>
                </a:lnTo>
                <a:lnTo>
                  <a:pt x="0" y="38"/>
                </a:lnTo>
                <a:lnTo>
                  <a:pt x="3" y="30"/>
                </a:lnTo>
                <a:lnTo>
                  <a:pt x="8" y="23"/>
                </a:lnTo>
                <a:lnTo>
                  <a:pt x="17" y="18"/>
                </a:lnTo>
                <a:lnTo>
                  <a:pt x="27" y="14"/>
                </a:lnTo>
                <a:lnTo>
                  <a:pt x="38" y="11"/>
                </a:lnTo>
                <a:lnTo>
                  <a:pt x="49" y="9"/>
                </a:lnTo>
                <a:lnTo>
                  <a:pt x="62" y="7"/>
                </a:lnTo>
                <a:lnTo>
                  <a:pt x="73" y="7"/>
                </a:lnTo>
                <a:lnTo>
                  <a:pt x="84" y="6"/>
                </a:lnTo>
                <a:lnTo>
                  <a:pt x="93" y="6"/>
                </a:lnTo>
                <a:lnTo>
                  <a:pt x="101" y="7"/>
                </a:lnTo>
                <a:lnTo>
                  <a:pt x="105" y="7"/>
                </a:lnTo>
                <a:lnTo>
                  <a:pt x="107" y="7"/>
                </a:lnTo>
              </a:path>
            </a:pathLst>
          </a:custGeom>
          <a:solidFill>
            <a:srgbClr val="B2997F"/>
          </a:solidFill>
          <a:ln w="12700" cap="rnd" cmpd="sng">
            <a:solidFill>
              <a:srgbClr val="000000"/>
            </a:solidFill>
            <a:prstDash val="solid"/>
            <a:round/>
            <a:headEnd type="none" w="med" len="med"/>
            <a:tailEnd type="none" w="med" len="med"/>
          </a:ln>
        </p:spPr>
        <p:txBody>
          <a:bodyPr/>
          <a:lstStyle/>
          <a:p>
            <a:endParaRPr lang="en-US" sz="1200"/>
          </a:p>
        </p:txBody>
      </p:sp>
      <p:sp>
        <p:nvSpPr>
          <p:cNvPr id="19" name="Freeform 17"/>
          <p:cNvSpPr>
            <a:spLocks/>
          </p:cNvSpPr>
          <p:nvPr/>
        </p:nvSpPr>
        <p:spPr bwMode="auto">
          <a:xfrm>
            <a:off x="7307263" y="2836863"/>
            <a:ext cx="271462" cy="742950"/>
          </a:xfrm>
          <a:custGeom>
            <a:avLst/>
            <a:gdLst>
              <a:gd name="T0" fmla="*/ 2147483647 w 171"/>
              <a:gd name="T1" fmla="*/ 2147483647 h 468"/>
              <a:gd name="T2" fmla="*/ 2147483647 w 171"/>
              <a:gd name="T3" fmla="*/ 2147483647 h 468"/>
              <a:gd name="T4" fmla="*/ 2147483647 w 171"/>
              <a:gd name="T5" fmla="*/ 2147483647 h 468"/>
              <a:gd name="T6" fmla="*/ 2147483647 w 171"/>
              <a:gd name="T7" fmla="*/ 2147483647 h 468"/>
              <a:gd name="T8" fmla="*/ 2147483647 w 171"/>
              <a:gd name="T9" fmla="*/ 2147483647 h 468"/>
              <a:gd name="T10" fmla="*/ 2147483647 w 171"/>
              <a:gd name="T11" fmla="*/ 2147483647 h 468"/>
              <a:gd name="T12" fmla="*/ 2147483647 w 171"/>
              <a:gd name="T13" fmla="*/ 2147483647 h 468"/>
              <a:gd name="T14" fmla="*/ 2147483647 w 171"/>
              <a:gd name="T15" fmla="*/ 2147483647 h 468"/>
              <a:gd name="T16" fmla="*/ 2147483647 w 171"/>
              <a:gd name="T17" fmla="*/ 2147483647 h 468"/>
              <a:gd name="T18" fmla="*/ 2147483647 w 171"/>
              <a:gd name="T19" fmla="*/ 2147483647 h 468"/>
              <a:gd name="T20" fmla="*/ 2147483647 w 171"/>
              <a:gd name="T21" fmla="*/ 2147483647 h 468"/>
              <a:gd name="T22" fmla="*/ 2147483647 w 171"/>
              <a:gd name="T23" fmla="*/ 2147483647 h 468"/>
              <a:gd name="T24" fmla="*/ 2147483647 w 171"/>
              <a:gd name="T25" fmla="*/ 2147483647 h 468"/>
              <a:gd name="T26" fmla="*/ 2147483647 w 171"/>
              <a:gd name="T27" fmla="*/ 2147483647 h 468"/>
              <a:gd name="T28" fmla="*/ 2147483647 w 171"/>
              <a:gd name="T29" fmla="*/ 2147483647 h 468"/>
              <a:gd name="T30" fmla="*/ 2147483647 w 171"/>
              <a:gd name="T31" fmla="*/ 2147483647 h 468"/>
              <a:gd name="T32" fmla="*/ 2147483647 w 171"/>
              <a:gd name="T33" fmla="*/ 2147483647 h 468"/>
              <a:gd name="T34" fmla="*/ 2147483647 w 171"/>
              <a:gd name="T35" fmla="*/ 2147483647 h 468"/>
              <a:gd name="T36" fmla="*/ 2147483647 w 171"/>
              <a:gd name="T37" fmla="*/ 2147483647 h 468"/>
              <a:gd name="T38" fmla="*/ 2147483647 w 171"/>
              <a:gd name="T39" fmla="*/ 2147483647 h 468"/>
              <a:gd name="T40" fmla="*/ 2147483647 w 171"/>
              <a:gd name="T41" fmla="*/ 2147483647 h 468"/>
              <a:gd name="T42" fmla="*/ 2147483647 w 171"/>
              <a:gd name="T43" fmla="*/ 2147483647 h 468"/>
              <a:gd name="T44" fmla="*/ 2147483647 w 171"/>
              <a:gd name="T45" fmla="*/ 2147483647 h 468"/>
              <a:gd name="T46" fmla="*/ 2147483647 w 171"/>
              <a:gd name="T47" fmla="*/ 2147483647 h 468"/>
              <a:gd name="T48" fmla="*/ 2147483647 w 171"/>
              <a:gd name="T49" fmla="*/ 2147483647 h 468"/>
              <a:gd name="T50" fmla="*/ 2147483647 w 171"/>
              <a:gd name="T51" fmla="*/ 2147483647 h 468"/>
              <a:gd name="T52" fmla="*/ 2147483647 w 171"/>
              <a:gd name="T53" fmla="*/ 2147483647 h 468"/>
              <a:gd name="T54" fmla="*/ 2147483647 w 171"/>
              <a:gd name="T55" fmla="*/ 2147483647 h 468"/>
              <a:gd name="T56" fmla="*/ 2147483647 w 171"/>
              <a:gd name="T57" fmla="*/ 2147483647 h 468"/>
              <a:gd name="T58" fmla="*/ 2147483647 w 171"/>
              <a:gd name="T59" fmla="*/ 2147483647 h 468"/>
              <a:gd name="T60" fmla="*/ 2147483647 w 171"/>
              <a:gd name="T61" fmla="*/ 2147483647 h 468"/>
              <a:gd name="T62" fmla="*/ 2147483647 w 171"/>
              <a:gd name="T63" fmla="*/ 2147483647 h 468"/>
              <a:gd name="T64" fmla="*/ 2147483647 w 171"/>
              <a:gd name="T65" fmla="*/ 2147483647 h 468"/>
              <a:gd name="T66" fmla="*/ 2147483647 w 171"/>
              <a:gd name="T67" fmla="*/ 2147483647 h 468"/>
              <a:gd name="T68" fmla="*/ 2147483647 w 171"/>
              <a:gd name="T69" fmla="*/ 2147483647 h 468"/>
              <a:gd name="T70" fmla="*/ 2147483647 w 171"/>
              <a:gd name="T71" fmla="*/ 2147483647 h 468"/>
              <a:gd name="T72" fmla="*/ 2147483647 w 171"/>
              <a:gd name="T73" fmla="*/ 2147483647 h 468"/>
              <a:gd name="T74" fmla="*/ 2147483647 w 171"/>
              <a:gd name="T75" fmla="*/ 2147483647 h 468"/>
              <a:gd name="T76" fmla="*/ 2147483647 w 171"/>
              <a:gd name="T77" fmla="*/ 2147483647 h 468"/>
              <a:gd name="T78" fmla="*/ 2147483647 w 171"/>
              <a:gd name="T79" fmla="*/ 2147483647 h 46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71"/>
              <a:gd name="T121" fmla="*/ 0 h 468"/>
              <a:gd name="T122" fmla="*/ 171 w 171"/>
              <a:gd name="T123" fmla="*/ 468 h 46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71" h="468">
                <a:moveTo>
                  <a:pt x="170" y="467"/>
                </a:moveTo>
                <a:lnTo>
                  <a:pt x="161" y="467"/>
                </a:lnTo>
                <a:lnTo>
                  <a:pt x="154" y="462"/>
                </a:lnTo>
                <a:lnTo>
                  <a:pt x="147" y="452"/>
                </a:lnTo>
                <a:lnTo>
                  <a:pt x="141" y="438"/>
                </a:lnTo>
                <a:lnTo>
                  <a:pt x="135" y="422"/>
                </a:lnTo>
                <a:lnTo>
                  <a:pt x="130" y="401"/>
                </a:lnTo>
                <a:lnTo>
                  <a:pt x="126" y="379"/>
                </a:lnTo>
                <a:lnTo>
                  <a:pt x="122" y="356"/>
                </a:lnTo>
                <a:lnTo>
                  <a:pt x="118" y="333"/>
                </a:lnTo>
                <a:lnTo>
                  <a:pt x="115" y="308"/>
                </a:lnTo>
                <a:lnTo>
                  <a:pt x="111" y="284"/>
                </a:lnTo>
                <a:lnTo>
                  <a:pt x="108" y="263"/>
                </a:lnTo>
                <a:lnTo>
                  <a:pt x="105" y="242"/>
                </a:lnTo>
                <a:lnTo>
                  <a:pt x="102" y="224"/>
                </a:lnTo>
                <a:lnTo>
                  <a:pt x="99" y="210"/>
                </a:lnTo>
                <a:lnTo>
                  <a:pt x="96" y="199"/>
                </a:lnTo>
                <a:lnTo>
                  <a:pt x="93" y="193"/>
                </a:lnTo>
                <a:lnTo>
                  <a:pt x="90" y="184"/>
                </a:lnTo>
                <a:lnTo>
                  <a:pt x="87" y="175"/>
                </a:lnTo>
                <a:lnTo>
                  <a:pt x="83" y="165"/>
                </a:lnTo>
                <a:lnTo>
                  <a:pt x="79" y="154"/>
                </a:lnTo>
                <a:lnTo>
                  <a:pt x="75" y="142"/>
                </a:lnTo>
                <a:lnTo>
                  <a:pt x="71" y="129"/>
                </a:lnTo>
                <a:lnTo>
                  <a:pt x="65" y="117"/>
                </a:lnTo>
                <a:lnTo>
                  <a:pt x="59" y="103"/>
                </a:lnTo>
                <a:lnTo>
                  <a:pt x="53" y="89"/>
                </a:lnTo>
                <a:lnTo>
                  <a:pt x="45" y="75"/>
                </a:lnTo>
                <a:lnTo>
                  <a:pt x="38" y="60"/>
                </a:lnTo>
                <a:lnTo>
                  <a:pt x="30" y="45"/>
                </a:lnTo>
                <a:lnTo>
                  <a:pt x="20" y="30"/>
                </a:lnTo>
                <a:lnTo>
                  <a:pt x="11" y="15"/>
                </a:lnTo>
                <a:lnTo>
                  <a:pt x="0" y="0"/>
                </a:lnTo>
                <a:lnTo>
                  <a:pt x="12" y="13"/>
                </a:lnTo>
                <a:lnTo>
                  <a:pt x="22" y="28"/>
                </a:lnTo>
                <a:lnTo>
                  <a:pt x="32" y="41"/>
                </a:lnTo>
                <a:lnTo>
                  <a:pt x="42" y="56"/>
                </a:lnTo>
                <a:lnTo>
                  <a:pt x="49" y="71"/>
                </a:lnTo>
                <a:lnTo>
                  <a:pt x="58" y="86"/>
                </a:lnTo>
                <a:lnTo>
                  <a:pt x="65" y="101"/>
                </a:lnTo>
                <a:lnTo>
                  <a:pt x="71" y="115"/>
                </a:lnTo>
                <a:lnTo>
                  <a:pt x="77" y="127"/>
                </a:lnTo>
                <a:lnTo>
                  <a:pt x="82" y="140"/>
                </a:lnTo>
                <a:lnTo>
                  <a:pt x="87" y="152"/>
                </a:lnTo>
                <a:lnTo>
                  <a:pt x="91" y="163"/>
                </a:lnTo>
                <a:lnTo>
                  <a:pt x="95" y="173"/>
                </a:lnTo>
                <a:lnTo>
                  <a:pt x="98" y="182"/>
                </a:lnTo>
                <a:lnTo>
                  <a:pt x="99" y="188"/>
                </a:lnTo>
                <a:lnTo>
                  <a:pt x="102" y="194"/>
                </a:lnTo>
                <a:lnTo>
                  <a:pt x="103" y="198"/>
                </a:lnTo>
                <a:lnTo>
                  <a:pt x="105" y="204"/>
                </a:lnTo>
                <a:lnTo>
                  <a:pt x="108" y="212"/>
                </a:lnTo>
                <a:lnTo>
                  <a:pt x="110" y="221"/>
                </a:lnTo>
                <a:lnTo>
                  <a:pt x="113" y="231"/>
                </a:lnTo>
                <a:lnTo>
                  <a:pt x="116" y="242"/>
                </a:lnTo>
                <a:lnTo>
                  <a:pt x="119" y="253"/>
                </a:lnTo>
                <a:lnTo>
                  <a:pt x="122" y="264"/>
                </a:lnTo>
                <a:lnTo>
                  <a:pt x="125" y="275"/>
                </a:lnTo>
                <a:lnTo>
                  <a:pt x="128" y="286"/>
                </a:lnTo>
                <a:lnTo>
                  <a:pt x="130" y="297"/>
                </a:lnTo>
                <a:lnTo>
                  <a:pt x="132" y="308"/>
                </a:lnTo>
                <a:lnTo>
                  <a:pt x="135" y="319"/>
                </a:lnTo>
                <a:lnTo>
                  <a:pt x="137" y="328"/>
                </a:lnTo>
                <a:lnTo>
                  <a:pt x="139" y="336"/>
                </a:lnTo>
                <a:lnTo>
                  <a:pt x="140" y="344"/>
                </a:lnTo>
                <a:lnTo>
                  <a:pt x="141" y="350"/>
                </a:lnTo>
                <a:lnTo>
                  <a:pt x="143" y="357"/>
                </a:lnTo>
                <a:lnTo>
                  <a:pt x="145" y="366"/>
                </a:lnTo>
                <a:lnTo>
                  <a:pt x="147" y="374"/>
                </a:lnTo>
                <a:lnTo>
                  <a:pt x="150" y="383"/>
                </a:lnTo>
                <a:lnTo>
                  <a:pt x="152" y="392"/>
                </a:lnTo>
                <a:lnTo>
                  <a:pt x="155" y="402"/>
                </a:lnTo>
                <a:lnTo>
                  <a:pt x="156" y="411"/>
                </a:lnTo>
                <a:lnTo>
                  <a:pt x="159" y="420"/>
                </a:lnTo>
                <a:lnTo>
                  <a:pt x="161" y="428"/>
                </a:lnTo>
                <a:lnTo>
                  <a:pt x="163" y="436"/>
                </a:lnTo>
                <a:lnTo>
                  <a:pt x="165" y="443"/>
                </a:lnTo>
                <a:lnTo>
                  <a:pt x="167" y="451"/>
                </a:lnTo>
                <a:lnTo>
                  <a:pt x="168" y="457"/>
                </a:lnTo>
                <a:lnTo>
                  <a:pt x="170" y="462"/>
                </a:lnTo>
                <a:lnTo>
                  <a:pt x="170" y="467"/>
                </a:lnTo>
              </a:path>
            </a:pathLst>
          </a:custGeom>
          <a:solidFill>
            <a:srgbClr val="663300"/>
          </a:solidFill>
          <a:ln w="12700" cap="rnd" cmpd="sng">
            <a:noFill/>
            <a:prstDash val="solid"/>
            <a:round/>
            <a:headEnd type="none" w="med" len="med"/>
            <a:tailEnd type="none" w="med" len="med"/>
          </a:ln>
        </p:spPr>
        <p:txBody>
          <a:bodyPr/>
          <a:lstStyle/>
          <a:p>
            <a:endParaRPr lang="en-US" sz="1200"/>
          </a:p>
        </p:txBody>
      </p:sp>
      <p:sp>
        <p:nvSpPr>
          <p:cNvPr id="20" name="Freeform 18"/>
          <p:cNvSpPr>
            <a:spLocks/>
          </p:cNvSpPr>
          <p:nvPr/>
        </p:nvSpPr>
        <p:spPr bwMode="auto">
          <a:xfrm>
            <a:off x="7408863" y="2754313"/>
            <a:ext cx="227012" cy="190500"/>
          </a:xfrm>
          <a:custGeom>
            <a:avLst/>
            <a:gdLst>
              <a:gd name="T0" fmla="*/ 2147483647 w 143"/>
              <a:gd name="T1" fmla="*/ 2147483647 h 120"/>
              <a:gd name="T2" fmla="*/ 2147483647 w 143"/>
              <a:gd name="T3" fmla="*/ 2147483647 h 120"/>
              <a:gd name="T4" fmla="*/ 2147483647 w 143"/>
              <a:gd name="T5" fmla="*/ 2147483647 h 120"/>
              <a:gd name="T6" fmla="*/ 2147483647 w 143"/>
              <a:gd name="T7" fmla="*/ 2147483647 h 120"/>
              <a:gd name="T8" fmla="*/ 2147483647 w 143"/>
              <a:gd name="T9" fmla="*/ 2147483647 h 120"/>
              <a:gd name="T10" fmla="*/ 2147483647 w 143"/>
              <a:gd name="T11" fmla="*/ 2147483647 h 120"/>
              <a:gd name="T12" fmla="*/ 2147483647 w 143"/>
              <a:gd name="T13" fmla="*/ 2147483647 h 120"/>
              <a:gd name="T14" fmla="*/ 2147483647 w 143"/>
              <a:gd name="T15" fmla="*/ 2147483647 h 120"/>
              <a:gd name="T16" fmla="*/ 2147483647 w 143"/>
              <a:gd name="T17" fmla="*/ 2147483647 h 120"/>
              <a:gd name="T18" fmla="*/ 2147483647 w 143"/>
              <a:gd name="T19" fmla="*/ 2147483647 h 120"/>
              <a:gd name="T20" fmla="*/ 2147483647 w 143"/>
              <a:gd name="T21" fmla="*/ 2147483647 h 120"/>
              <a:gd name="T22" fmla="*/ 2147483647 w 143"/>
              <a:gd name="T23" fmla="*/ 2147483647 h 120"/>
              <a:gd name="T24" fmla="*/ 2147483647 w 143"/>
              <a:gd name="T25" fmla="*/ 2147483647 h 120"/>
              <a:gd name="T26" fmla="*/ 2147483647 w 143"/>
              <a:gd name="T27" fmla="*/ 2147483647 h 120"/>
              <a:gd name="T28" fmla="*/ 2147483647 w 143"/>
              <a:gd name="T29" fmla="*/ 2147483647 h 120"/>
              <a:gd name="T30" fmla="*/ 2147483647 w 143"/>
              <a:gd name="T31" fmla="*/ 2147483647 h 120"/>
              <a:gd name="T32" fmla="*/ 2147483647 w 143"/>
              <a:gd name="T33" fmla="*/ 2147483647 h 120"/>
              <a:gd name="T34" fmla="*/ 2147483647 w 143"/>
              <a:gd name="T35" fmla="*/ 2147483647 h 120"/>
              <a:gd name="T36" fmla="*/ 2147483647 w 143"/>
              <a:gd name="T37" fmla="*/ 2147483647 h 120"/>
              <a:gd name="T38" fmla="*/ 2147483647 w 143"/>
              <a:gd name="T39" fmla="*/ 2147483647 h 120"/>
              <a:gd name="T40" fmla="*/ 2147483647 w 143"/>
              <a:gd name="T41" fmla="*/ 2147483647 h 120"/>
              <a:gd name="T42" fmla="*/ 2147483647 w 143"/>
              <a:gd name="T43" fmla="*/ 2147483647 h 120"/>
              <a:gd name="T44" fmla="*/ 2147483647 w 143"/>
              <a:gd name="T45" fmla="*/ 2147483647 h 120"/>
              <a:gd name="T46" fmla="*/ 2147483647 w 143"/>
              <a:gd name="T47" fmla="*/ 2147483647 h 120"/>
              <a:gd name="T48" fmla="*/ 2147483647 w 143"/>
              <a:gd name="T49" fmla="*/ 0 h 120"/>
              <a:gd name="T50" fmla="*/ 2147483647 w 143"/>
              <a:gd name="T51" fmla="*/ 2147483647 h 120"/>
              <a:gd name="T52" fmla="*/ 2147483647 w 143"/>
              <a:gd name="T53" fmla="*/ 2147483647 h 120"/>
              <a:gd name="T54" fmla="*/ 2147483647 w 143"/>
              <a:gd name="T55" fmla="*/ 2147483647 h 120"/>
              <a:gd name="T56" fmla="*/ 2147483647 w 143"/>
              <a:gd name="T57" fmla="*/ 2147483647 h 120"/>
              <a:gd name="T58" fmla="*/ 2147483647 w 143"/>
              <a:gd name="T59" fmla="*/ 2147483647 h 120"/>
              <a:gd name="T60" fmla="*/ 2147483647 w 143"/>
              <a:gd name="T61" fmla="*/ 2147483647 h 120"/>
              <a:gd name="T62" fmla="*/ 2147483647 w 143"/>
              <a:gd name="T63" fmla="*/ 2147483647 h 1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3"/>
              <a:gd name="T97" fmla="*/ 0 h 120"/>
              <a:gd name="T98" fmla="*/ 143 w 143"/>
              <a:gd name="T99" fmla="*/ 120 h 1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3" h="120">
                <a:moveTo>
                  <a:pt x="0" y="26"/>
                </a:moveTo>
                <a:lnTo>
                  <a:pt x="14" y="32"/>
                </a:lnTo>
                <a:lnTo>
                  <a:pt x="28" y="40"/>
                </a:lnTo>
                <a:lnTo>
                  <a:pt x="40" y="47"/>
                </a:lnTo>
                <a:lnTo>
                  <a:pt x="53" y="54"/>
                </a:lnTo>
                <a:lnTo>
                  <a:pt x="64" y="61"/>
                </a:lnTo>
                <a:lnTo>
                  <a:pt x="75" y="68"/>
                </a:lnTo>
                <a:lnTo>
                  <a:pt x="85" y="74"/>
                </a:lnTo>
                <a:lnTo>
                  <a:pt x="95" y="81"/>
                </a:lnTo>
                <a:lnTo>
                  <a:pt x="104" y="88"/>
                </a:lnTo>
                <a:lnTo>
                  <a:pt x="111" y="93"/>
                </a:lnTo>
                <a:lnTo>
                  <a:pt x="118" y="99"/>
                </a:lnTo>
                <a:lnTo>
                  <a:pt x="125" y="104"/>
                </a:lnTo>
                <a:lnTo>
                  <a:pt x="130" y="109"/>
                </a:lnTo>
                <a:lnTo>
                  <a:pt x="134" y="112"/>
                </a:lnTo>
                <a:lnTo>
                  <a:pt x="138" y="116"/>
                </a:lnTo>
                <a:lnTo>
                  <a:pt x="142" y="119"/>
                </a:lnTo>
                <a:lnTo>
                  <a:pt x="131" y="109"/>
                </a:lnTo>
                <a:lnTo>
                  <a:pt x="124" y="100"/>
                </a:lnTo>
                <a:lnTo>
                  <a:pt x="117" y="91"/>
                </a:lnTo>
                <a:lnTo>
                  <a:pt x="112" y="84"/>
                </a:lnTo>
                <a:lnTo>
                  <a:pt x="107" y="78"/>
                </a:lnTo>
                <a:lnTo>
                  <a:pt x="105" y="71"/>
                </a:lnTo>
                <a:lnTo>
                  <a:pt x="102" y="66"/>
                </a:lnTo>
                <a:lnTo>
                  <a:pt x="100" y="61"/>
                </a:lnTo>
                <a:lnTo>
                  <a:pt x="98" y="57"/>
                </a:lnTo>
                <a:lnTo>
                  <a:pt x="97" y="52"/>
                </a:lnTo>
                <a:lnTo>
                  <a:pt x="96" y="50"/>
                </a:lnTo>
                <a:lnTo>
                  <a:pt x="95" y="46"/>
                </a:lnTo>
                <a:lnTo>
                  <a:pt x="94" y="43"/>
                </a:lnTo>
                <a:lnTo>
                  <a:pt x="92" y="39"/>
                </a:lnTo>
                <a:lnTo>
                  <a:pt x="90" y="36"/>
                </a:lnTo>
                <a:lnTo>
                  <a:pt x="87" y="33"/>
                </a:lnTo>
                <a:lnTo>
                  <a:pt x="85" y="30"/>
                </a:lnTo>
                <a:lnTo>
                  <a:pt x="85" y="28"/>
                </a:lnTo>
                <a:lnTo>
                  <a:pt x="85" y="25"/>
                </a:lnTo>
                <a:lnTo>
                  <a:pt x="86" y="22"/>
                </a:lnTo>
                <a:lnTo>
                  <a:pt x="88" y="19"/>
                </a:lnTo>
                <a:lnTo>
                  <a:pt x="91" y="17"/>
                </a:lnTo>
                <a:lnTo>
                  <a:pt x="94" y="14"/>
                </a:lnTo>
                <a:lnTo>
                  <a:pt x="97" y="12"/>
                </a:lnTo>
                <a:lnTo>
                  <a:pt x="101" y="10"/>
                </a:lnTo>
                <a:lnTo>
                  <a:pt x="105" y="8"/>
                </a:lnTo>
                <a:lnTo>
                  <a:pt x="108" y="6"/>
                </a:lnTo>
                <a:lnTo>
                  <a:pt x="112" y="5"/>
                </a:lnTo>
                <a:lnTo>
                  <a:pt x="115" y="3"/>
                </a:lnTo>
                <a:lnTo>
                  <a:pt x="118" y="2"/>
                </a:lnTo>
                <a:lnTo>
                  <a:pt x="120" y="1"/>
                </a:lnTo>
                <a:lnTo>
                  <a:pt x="122" y="0"/>
                </a:lnTo>
                <a:lnTo>
                  <a:pt x="115" y="0"/>
                </a:lnTo>
                <a:lnTo>
                  <a:pt x="107" y="0"/>
                </a:lnTo>
                <a:lnTo>
                  <a:pt x="99" y="1"/>
                </a:lnTo>
                <a:lnTo>
                  <a:pt x="90" y="2"/>
                </a:lnTo>
                <a:lnTo>
                  <a:pt x="82" y="3"/>
                </a:lnTo>
                <a:lnTo>
                  <a:pt x="72" y="5"/>
                </a:lnTo>
                <a:lnTo>
                  <a:pt x="63" y="7"/>
                </a:lnTo>
                <a:lnTo>
                  <a:pt x="54" y="9"/>
                </a:lnTo>
                <a:lnTo>
                  <a:pt x="45" y="11"/>
                </a:lnTo>
                <a:lnTo>
                  <a:pt x="36" y="13"/>
                </a:lnTo>
                <a:lnTo>
                  <a:pt x="29" y="15"/>
                </a:lnTo>
                <a:lnTo>
                  <a:pt x="21" y="18"/>
                </a:lnTo>
                <a:lnTo>
                  <a:pt x="14" y="20"/>
                </a:lnTo>
                <a:lnTo>
                  <a:pt x="9" y="22"/>
                </a:lnTo>
                <a:lnTo>
                  <a:pt x="4" y="24"/>
                </a:lnTo>
                <a:lnTo>
                  <a:pt x="0" y="26"/>
                </a:lnTo>
              </a:path>
            </a:pathLst>
          </a:custGeom>
          <a:solidFill>
            <a:srgbClr val="3F0000"/>
          </a:solidFill>
          <a:ln w="12700" cap="rnd" cmpd="sng">
            <a:noFill/>
            <a:prstDash val="solid"/>
            <a:round/>
            <a:headEnd type="none" w="med" len="med"/>
            <a:tailEnd type="none" w="med" len="med"/>
          </a:ln>
        </p:spPr>
        <p:txBody>
          <a:bodyPr/>
          <a:lstStyle/>
          <a:p>
            <a:endParaRPr lang="en-US" sz="1200"/>
          </a:p>
        </p:txBody>
      </p:sp>
      <p:sp>
        <p:nvSpPr>
          <p:cNvPr id="21" name="Freeform 19"/>
          <p:cNvSpPr>
            <a:spLocks/>
          </p:cNvSpPr>
          <p:nvPr/>
        </p:nvSpPr>
        <p:spPr bwMode="auto">
          <a:xfrm>
            <a:off x="7786688" y="2767013"/>
            <a:ext cx="323850" cy="671512"/>
          </a:xfrm>
          <a:custGeom>
            <a:avLst/>
            <a:gdLst>
              <a:gd name="T0" fmla="*/ 2147483647 w 204"/>
              <a:gd name="T1" fmla="*/ 2147483647 h 423"/>
              <a:gd name="T2" fmla="*/ 2147483647 w 204"/>
              <a:gd name="T3" fmla="*/ 2147483647 h 423"/>
              <a:gd name="T4" fmla="*/ 2147483647 w 204"/>
              <a:gd name="T5" fmla="*/ 2147483647 h 423"/>
              <a:gd name="T6" fmla="*/ 2147483647 w 204"/>
              <a:gd name="T7" fmla="*/ 2147483647 h 423"/>
              <a:gd name="T8" fmla="*/ 2147483647 w 204"/>
              <a:gd name="T9" fmla="*/ 2147483647 h 423"/>
              <a:gd name="T10" fmla="*/ 2147483647 w 204"/>
              <a:gd name="T11" fmla="*/ 2147483647 h 423"/>
              <a:gd name="T12" fmla="*/ 2147483647 w 204"/>
              <a:gd name="T13" fmla="*/ 2147483647 h 423"/>
              <a:gd name="T14" fmla="*/ 2147483647 w 204"/>
              <a:gd name="T15" fmla="*/ 2147483647 h 423"/>
              <a:gd name="T16" fmla="*/ 2147483647 w 204"/>
              <a:gd name="T17" fmla="*/ 2147483647 h 423"/>
              <a:gd name="T18" fmla="*/ 2147483647 w 204"/>
              <a:gd name="T19" fmla="*/ 2147483647 h 423"/>
              <a:gd name="T20" fmla="*/ 2147483647 w 204"/>
              <a:gd name="T21" fmla="*/ 2147483647 h 423"/>
              <a:gd name="T22" fmla="*/ 2147483647 w 204"/>
              <a:gd name="T23" fmla="*/ 2147483647 h 423"/>
              <a:gd name="T24" fmla="*/ 2147483647 w 204"/>
              <a:gd name="T25" fmla="*/ 2147483647 h 423"/>
              <a:gd name="T26" fmla="*/ 2147483647 w 204"/>
              <a:gd name="T27" fmla="*/ 2147483647 h 423"/>
              <a:gd name="T28" fmla="*/ 2147483647 w 204"/>
              <a:gd name="T29" fmla="*/ 2147483647 h 423"/>
              <a:gd name="T30" fmla="*/ 2147483647 w 204"/>
              <a:gd name="T31" fmla="*/ 2147483647 h 423"/>
              <a:gd name="T32" fmla="*/ 2147483647 w 204"/>
              <a:gd name="T33" fmla="*/ 2147483647 h 423"/>
              <a:gd name="T34" fmla="*/ 2147483647 w 204"/>
              <a:gd name="T35" fmla="*/ 2147483647 h 423"/>
              <a:gd name="T36" fmla="*/ 2147483647 w 204"/>
              <a:gd name="T37" fmla="*/ 2147483647 h 423"/>
              <a:gd name="T38" fmla="*/ 2147483647 w 204"/>
              <a:gd name="T39" fmla="*/ 2147483647 h 423"/>
              <a:gd name="T40" fmla="*/ 2147483647 w 204"/>
              <a:gd name="T41" fmla="*/ 2147483647 h 423"/>
              <a:gd name="T42" fmla="*/ 2147483647 w 204"/>
              <a:gd name="T43" fmla="*/ 2147483647 h 423"/>
              <a:gd name="T44" fmla="*/ 2147483647 w 204"/>
              <a:gd name="T45" fmla="*/ 2147483647 h 423"/>
              <a:gd name="T46" fmla="*/ 2147483647 w 204"/>
              <a:gd name="T47" fmla="*/ 2147483647 h 423"/>
              <a:gd name="T48" fmla="*/ 2147483647 w 204"/>
              <a:gd name="T49" fmla="*/ 2147483647 h 423"/>
              <a:gd name="T50" fmla="*/ 2147483647 w 204"/>
              <a:gd name="T51" fmla="*/ 2147483647 h 423"/>
              <a:gd name="T52" fmla="*/ 2147483647 w 204"/>
              <a:gd name="T53" fmla="*/ 2147483647 h 423"/>
              <a:gd name="T54" fmla="*/ 2147483647 w 204"/>
              <a:gd name="T55" fmla="*/ 2147483647 h 423"/>
              <a:gd name="T56" fmla="*/ 2147483647 w 204"/>
              <a:gd name="T57" fmla="*/ 2147483647 h 423"/>
              <a:gd name="T58" fmla="*/ 2147483647 w 204"/>
              <a:gd name="T59" fmla="*/ 2147483647 h 423"/>
              <a:gd name="T60" fmla="*/ 2147483647 w 204"/>
              <a:gd name="T61" fmla="*/ 2147483647 h 423"/>
              <a:gd name="T62" fmla="*/ 2147483647 w 204"/>
              <a:gd name="T63" fmla="*/ 2147483647 h 423"/>
              <a:gd name="T64" fmla="*/ 2147483647 w 204"/>
              <a:gd name="T65" fmla="*/ 2147483647 h 423"/>
              <a:gd name="T66" fmla="*/ 2147483647 w 204"/>
              <a:gd name="T67" fmla="*/ 2147483647 h 423"/>
              <a:gd name="T68" fmla="*/ 2147483647 w 204"/>
              <a:gd name="T69" fmla="*/ 2147483647 h 423"/>
              <a:gd name="T70" fmla="*/ 2147483647 w 204"/>
              <a:gd name="T71" fmla="*/ 2147483647 h 423"/>
              <a:gd name="T72" fmla="*/ 2147483647 w 204"/>
              <a:gd name="T73" fmla="*/ 2147483647 h 423"/>
              <a:gd name="T74" fmla="*/ 2147483647 w 204"/>
              <a:gd name="T75" fmla="*/ 2147483647 h 423"/>
              <a:gd name="T76" fmla="*/ 2147483647 w 204"/>
              <a:gd name="T77" fmla="*/ 2147483647 h 423"/>
              <a:gd name="T78" fmla="*/ 2147483647 w 204"/>
              <a:gd name="T79" fmla="*/ 2147483647 h 423"/>
              <a:gd name="T80" fmla="*/ 2147483647 w 204"/>
              <a:gd name="T81" fmla="*/ 2147483647 h 423"/>
              <a:gd name="T82" fmla="*/ 2147483647 w 204"/>
              <a:gd name="T83" fmla="*/ 2147483647 h 423"/>
              <a:gd name="T84" fmla="*/ 2147483647 w 204"/>
              <a:gd name="T85" fmla="*/ 2147483647 h 423"/>
              <a:gd name="T86" fmla="*/ 2147483647 w 204"/>
              <a:gd name="T87" fmla="*/ 2147483647 h 423"/>
              <a:gd name="T88" fmla="*/ 2147483647 w 204"/>
              <a:gd name="T89" fmla="*/ 2147483647 h 423"/>
              <a:gd name="T90" fmla="*/ 2147483647 w 204"/>
              <a:gd name="T91" fmla="*/ 2147483647 h 423"/>
              <a:gd name="T92" fmla="*/ 2147483647 w 204"/>
              <a:gd name="T93" fmla="*/ 2147483647 h 423"/>
              <a:gd name="T94" fmla="*/ 2147483647 w 204"/>
              <a:gd name="T95" fmla="*/ 2147483647 h 423"/>
              <a:gd name="T96" fmla="*/ 2147483647 w 204"/>
              <a:gd name="T97" fmla="*/ 2147483647 h 423"/>
              <a:gd name="T98" fmla="*/ 2147483647 w 204"/>
              <a:gd name="T99" fmla="*/ 2147483647 h 423"/>
              <a:gd name="T100" fmla="*/ 2147483647 w 204"/>
              <a:gd name="T101" fmla="*/ 2147483647 h 423"/>
              <a:gd name="T102" fmla="*/ 2147483647 w 204"/>
              <a:gd name="T103" fmla="*/ 2147483647 h 423"/>
              <a:gd name="T104" fmla="*/ 2147483647 w 204"/>
              <a:gd name="T105" fmla="*/ 2147483647 h 423"/>
              <a:gd name="T106" fmla="*/ 2147483647 w 204"/>
              <a:gd name="T107" fmla="*/ 2147483647 h 423"/>
              <a:gd name="T108" fmla="*/ 2147483647 w 204"/>
              <a:gd name="T109" fmla="*/ 2147483647 h 423"/>
              <a:gd name="T110" fmla="*/ 0 w 204"/>
              <a:gd name="T111" fmla="*/ 0 h 42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04"/>
              <a:gd name="T169" fmla="*/ 0 h 423"/>
              <a:gd name="T170" fmla="*/ 204 w 204"/>
              <a:gd name="T171" fmla="*/ 423 h 42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04" h="423">
                <a:moveTo>
                  <a:pt x="3" y="6"/>
                </a:moveTo>
                <a:lnTo>
                  <a:pt x="15" y="26"/>
                </a:lnTo>
                <a:lnTo>
                  <a:pt x="25" y="44"/>
                </a:lnTo>
                <a:lnTo>
                  <a:pt x="35" y="64"/>
                </a:lnTo>
                <a:lnTo>
                  <a:pt x="44" y="84"/>
                </a:lnTo>
                <a:lnTo>
                  <a:pt x="51" y="104"/>
                </a:lnTo>
                <a:lnTo>
                  <a:pt x="58" y="122"/>
                </a:lnTo>
                <a:lnTo>
                  <a:pt x="64" y="142"/>
                </a:lnTo>
                <a:lnTo>
                  <a:pt x="69" y="161"/>
                </a:lnTo>
                <a:lnTo>
                  <a:pt x="73" y="178"/>
                </a:lnTo>
                <a:lnTo>
                  <a:pt x="77" y="196"/>
                </a:lnTo>
                <a:lnTo>
                  <a:pt x="80" y="213"/>
                </a:lnTo>
                <a:lnTo>
                  <a:pt x="83" y="230"/>
                </a:lnTo>
                <a:lnTo>
                  <a:pt x="85" y="245"/>
                </a:lnTo>
                <a:lnTo>
                  <a:pt x="85" y="258"/>
                </a:lnTo>
                <a:lnTo>
                  <a:pt x="86" y="272"/>
                </a:lnTo>
                <a:lnTo>
                  <a:pt x="87" y="284"/>
                </a:lnTo>
                <a:lnTo>
                  <a:pt x="88" y="295"/>
                </a:lnTo>
                <a:lnTo>
                  <a:pt x="91" y="306"/>
                </a:lnTo>
                <a:lnTo>
                  <a:pt x="94" y="317"/>
                </a:lnTo>
                <a:lnTo>
                  <a:pt x="98" y="328"/>
                </a:lnTo>
                <a:lnTo>
                  <a:pt x="103" y="339"/>
                </a:lnTo>
                <a:lnTo>
                  <a:pt x="108" y="349"/>
                </a:lnTo>
                <a:lnTo>
                  <a:pt x="114" y="359"/>
                </a:lnTo>
                <a:lnTo>
                  <a:pt x="119" y="369"/>
                </a:lnTo>
                <a:lnTo>
                  <a:pt x="126" y="378"/>
                </a:lnTo>
                <a:lnTo>
                  <a:pt x="132" y="386"/>
                </a:lnTo>
                <a:lnTo>
                  <a:pt x="139" y="393"/>
                </a:lnTo>
                <a:lnTo>
                  <a:pt x="145" y="400"/>
                </a:lnTo>
                <a:lnTo>
                  <a:pt x="150" y="406"/>
                </a:lnTo>
                <a:lnTo>
                  <a:pt x="154" y="411"/>
                </a:lnTo>
                <a:lnTo>
                  <a:pt x="159" y="414"/>
                </a:lnTo>
                <a:lnTo>
                  <a:pt x="162" y="417"/>
                </a:lnTo>
                <a:lnTo>
                  <a:pt x="166" y="419"/>
                </a:lnTo>
                <a:lnTo>
                  <a:pt x="169" y="421"/>
                </a:lnTo>
                <a:lnTo>
                  <a:pt x="172" y="422"/>
                </a:lnTo>
                <a:lnTo>
                  <a:pt x="176" y="422"/>
                </a:lnTo>
                <a:lnTo>
                  <a:pt x="179" y="422"/>
                </a:lnTo>
                <a:lnTo>
                  <a:pt x="182" y="421"/>
                </a:lnTo>
                <a:lnTo>
                  <a:pt x="185" y="420"/>
                </a:lnTo>
                <a:lnTo>
                  <a:pt x="188" y="419"/>
                </a:lnTo>
                <a:lnTo>
                  <a:pt x="191" y="416"/>
                </a:lnTo>
                <a:lnTo>
                  <a:pt x="193" y="414"/>
                </a:lnTo>
                <a:lnTo>
                  <a:pt x="196" y="410"/>
                </a:lnTo>
                <a:lnTo>
                  <a:pt x="198" y="406"/>
                </a:lnTo>
                <a:lnTo>
                  <a:pt x="200" y="402"/>
                </a:lnTo>
                <a:lnTo>
                  <a:pt x="201" y="397"/>
                </a:lnTo>
                <a:lnTo>
                  <a:pt x="202" y="392"/>
                </a:lnTo>
                <a:lnTo>
                  <a:pt x="203" y="387"/>
                </a:lnTo>
                <a:lnTo>
                  <a:pt x="203" y="378"/>
                </a:lnTo>
                <a:lnTo>
                  <a:pt x="203" y="369"/>
                </a:lnTo>
                <a:lnTo>
                  <a:pt x="202" y="360"/>
                </a:lnTo>
                <a:lnTo>
                  <a:pt x="200" y="351"/>
                </a:lnTo>
                <a:lnTo>
                  <a:pt x="198" y="343"/>
                </a:lnTo>
                <a:lnTo>
                  <a:pt x="196" y="334"/>
                </a:lnTo>
                <a:lnTo>
                  <a:pt x="192" y="327"/>
                </a:lnTo>
                <a:lnTo>
                  <a:pt x="189" y="320"/>
                </a:lnTo>
                <a:lnTo>
                  <a:pt x="185" y="316"/>
                </a:lnTo>
                <a:lnTo>
                  <a:pt x="181" y="312"/>
                </a:lnTo>
                <a:lnTo>
                  <a:pt x="175" y="309"/>
                </a:lnTo>
                <a:lnTo>
                  <a:pt x="169" y="309"/>
                </a:lnTo>
                <a:lnTo>
                  <a:pt x="163" y="310"/>
                </a:lnTo>
                <a:lnTo>
                  <a:pt x="155" y="314"/>
                </a:lnTo>
                <a:lnTo>
                  <a:pt x="149" y="319"/>
                </a:lnTo>
                <a:lnTo>
                  <a:pt x="140" y="328"/>
                </a:lnTo>
                <a:lnTo>
                  <a:pt x="139" y="330"/>
                </a:lnTo>
                <a:lnTo>
                  <a:pt x="138" y="330"/>
                </a:lnTo>
                <a:lnTo>
                  <a:pt x="137" y="330"/>
                </a:lnTo>
                <a:lnTo>
                  <a:pt x="136" y="329"/>
                </a:lnTo>
                <a:lnTo>
                  <a:pt x="136" y="328"/>
                </a:lnTo>
                <a:lnTo>
                  <a:pt x="135" y="326"/>
                </a:lnTo>
                <a:lnTo>
                  <a:pt x="135" y="324"/>
                </a:lnTo>
                <a:lnTo>
                  <a:pt x="134" y="321"/>
                </a:lnTo>
                <a:lnTo>
                  <a:pt x="134" y="319"/>
                </a:lnTo>
                <a:lnTo>
                  <a:pt x="134" y="317"/>
                </a:lnTo>
                <a:lnTo>
                  <a:pt x="135" y="314"/>
                </a:lnTo>
                <a:lnTo>
                  <a:pt x="135" y="310"/>
                </a:lnTo>
                <a:lnTo>
                  <a:pt x="136" y="307"/>
                </a:lnTo>
                <a:lnTo>
                  <a:pt x="137" y="304"/>
                </a:lnTo>
                <a:lnTo>
                  <a:pt x="139" y="301"/>
                </a:lnTo>
                <a:lnTo>
                  <a:pt x="140" y="298"/>
                </a:lnTo>
                <a:lnTo>
                  <a:pt x="142" y="295"/>
                </a:lnTo>
                <a:lnTo>
                  <a:pt x="144" y="292"/>
                </a:lnTo>
                <a:lnTo>
                  <a:pt x="146" y="288"/>
                </a:lnTo>
                <a:lnTo>
                  <a:pt x="149" y="284"/>
                </a:lnTo>
                <a:lnTo>
                  <a:pt x="151" y="280"/>
                </a:lnTo>
                <a:lnTo>
                  <a:pt x="152" y="276"/>
                </a:lnTo>
                <a:lnTo>
                  <a:pt x="155" y="271"/>
                </a:lnTo>
                <a:lnTo>
                  <a:pt x="157" y="267"/>
                </a:lnTo>
                <a:lnTo>
                  <a:pt x="159" y="262"/>
                </a:lnTo>
                <a:lnTo>
                  <a:pt x="162" y="257"/>
                </a:lnTo>
                <a:lnTo>
                  <a:pt x="164" y="252"/>
                </a:lnTo>
                <a:lnTo>
                  <a:pt x="165" y="247"/>
                </a:lnTo>
                <a:lnTo>
                  <a:pt x="167" y="243"/>
                </a:lnTo>
                <a:lnTo>
                  <a:pt x="168" y="238"/>
                </a:lnTo>
                <a:lnTo>
                  <a:pt x="168" y="233"/>
                </a:lnTo>
                <a:lnTo>
                  <a:pt x="169" y="228"/>
                </a:lnTo>
                <a:lnTo>
                  <a:pt x="169" y="224"/>
                </a:lnTo>
                <a:lnTo>
                  <a:pt x="168" y="221"/>
                </a:lnTo>
                <a:lnTo>
                  <a:pt x="168" y="219"/>
                </a:lnTo>
                <a:lnTo>
                  <a:pt x="168" y="217"/>
                </a:lnTo>
                <a:lnTo>
                  <a:pt x="168" y="215"/>
                </a:lnTo>
                <a:lnTo>
                  <a:pt x="167" y="214"/>
                </a:lnTo>
                <a:lnTo>
                  <a:pt x="166" y="214"/>
                </a:lnTo>
                <a:lnTo>
                  <a:pt x="166" y="215"/>
                </a:lnTo>
                <a:lnTo>
                  <a:pt x="165" y="215"/>
                </a:lnTo>
                <a:lnTo>
                  <a:pt x="165" y="217"/>
                </a:lnTo>
                <a:lnTo>
                  <a:pt x="164" y="218"/>
                </a:lnTo>
                <a:lnTo>
                  <a:pt x="164" y="220"/>
                </a:lnTo>
                <a:lnTo>
                  <a:pt x="163" y="222"/>
                </a:lnTo>
                <a:lnTo>
                  <a:pt x="163" y="224"/>
                </a:lnTo>
                <a:lnTo>
                  <a:pt x="162" y="226"/>
                </a:lnTo>
                <a:lnTo>
                  <a:pt x="162" y="229"/>
                </a:lnTo>
                <a:lnTo>
                  <a:pt x="161" y="231"/>
                </a:lnTo>
                <a:lnTo>
                  <a:pt x="160" y="235"/>
                </a:lnTo>
                <a:lnTo>
                  <a:pt x="159" y="238"/>
                </a:lnTo>
                <a:lnTo>
                  <a:pt x="157" y="243"/>
                </a:lnTo>
                <a:lnTo>
                  <a:pt x="155" y="246"/>
                </a:lnTo>
                <a:lnTo>
                  <a:pt x="153" y="251"/>
                </a:lnTo>
                <a:lnTo>
                  <a:pt x="151" y="256"/>
                </a:lnTo>
                <a:lnTo>
                  <a:pt x="148" y="261"/>
                </a:lnTo>
                <a:lnTo>
                  <a:pt x="145" y="266"/>
                </a:lnTo>
                <a:lnTo>
                  <a:pt x="142" y="272"/>
                </a:lnTo>
                <a:lnTo>
                  <a:pt x="138" y="277"/>
                </a:lnTo>
                <a:lnTo>
                  <a:pt x="133" y="282"/>
                </a:lnTo>
                <a:lnTo>
                  <a:pt x="128" y="287"/>
                </a:lnTo>
                <a:lnTo>
                  <a:pt x="123" y="292"/>
                </a:lnTo>
                <a:lnTo>
                  <a:pt x="118" y="296"/>
                </a:lnTo>
                <a:lnTo>
                  <a:pt x="118" y="295"/>
                </a:lnTo>
                <a:lnTo>
                  <a:pt x="118" y="292"/>
                </a:lnTo>
                <a:lnTo>
                  <a:pt x="119" y="290"/>
                </a:lnTo>
                <a:lnTo>
                  <a:pt x="121" y="286"/>
                </a:lnTo>
                <a:lnTo>
                  <a:pt x="123" y="282"/>
                </a:lnTo>
                <a:lnTo>
                  <a:pt x="126" y="278"/>
                </a:lnTo>
                <a:lnTo>
                  <a:pt x="130" y="273"/>
                </a:lnTo>
                <a:lnTo>
                  <a:pt x="133" y="268"/>
                </a:lnTo>
                <a:lnTo>
                  <a:pt x="137" y="262"/>
                </a:lnTo>
                <a:lnTo>
                  <a:pt x="141" y="256"/>
                </a:lnTo>
                <a:lnTo>
                  <a:pt x="145" y="250"/>
                </a:lnTo>
                <a:lnTo>
                  <a:pt x="148" y="244"/>
                </a:lnTo>
                <a:lnTo>
                  <a:pt x="151" y="238"/>
                </a:lnTo>
                <a:lnTo>
                  <a:pt x="153" y="230"/>
                </a:lnTo>
                <a:lnTo>
                  <a:pt x="155" y="223"/>
                </a:lnTo>
                <a:lnTo>
                  <a:pt x="156" y="216"/>
                </a:lnTo>
                <a:lnTo>
                  <a:pt x="154" y="223"/>
                </a:lnTo>
                <a:lnTo>
                  <a:pt x="152" y="230"/>
                </a:lnTo>
                <a:lnTo>
                  <a:pt x="150" y="236"/>
                </a:lnTo>
                <a:lnTo>
                  <a:pt x="147" y="241"/>
                </a:lnTo>
                <a:lnTo>
                  <a:pt x="145" y="246"/>
                </a:lnTo>
                <a:lnTo>
                  <a:pt x="142" y="249"/>
                </a:lnTo>
                <a:lnTo>
                  <a:pt x="139" y="253"/>
                </a:lnTo>
                <a:lnTo>
                  <a:pt x="136" y="256"/>
                </a:lnTo>
                <a:lnTo>
                  <a:pt x="133" y="259"/>
                </a:lnTo>
                <a:lnTo>
                  <a:pt x="130" y="262"/>
                </a:lnTo>
                <a:lnTo>
                  <a:pt x="127" y="264"/>
                </a:lnTo>
                <a:lnTo>
                  <a:pt x="124" y="265"/>
                </a:lnTo>
                <a:lnTo>
                  <a:pt x="122" y="266"/>
                </a:lnTo>
                <a:lnTo>
                  <a:pt x="119" y="267"/>
                </a:lnTo>
                <a:lnTo>
                  <a:pt x="118" y="267"/>
                </a:lnTo>
                <a:lnTo>
                  <a:pt x="117" y="267"/>
                </a:lnTo>
                <a:lnTo>
                  <a:pt x="116" y="266"/>
                </a:lnTo>
                <a:lnTo>
                  <a:pt x="115" y="264"/>
                </a:lnTo>
                <a:lnTo>
                  <a:pt x="116" y="262"/>
                </a:lnTo>
                <a:lnTo>
                  <a:pt x="117" y="259"/>
                </a:lnTo>
                <a:lnTo>
                  <a:pt x="118" y="255"/>
                </a:lnTo>
                <a:lnTo>
                  <a:pt x="118" y="251"/>
                </a:lnTo>
                <a:lnTo>
                  <a:pt x="120" y="247"/>
                </a:lnTo>
                <a:lnTo>
                  <a:pt x="123" y="243"/>
                </a:lnTo>
                <a:lnTo>
                  <a:pt x="125" y="239"/>
                </a:lnTo>
                <a:lnTo>
                  <a:pt x="127" y="234"/>
                </a:lnTo>
                <a:lnTo>
                  <a:pt x="130" y="230"/>
                </a:lnTo>
                <a:lnTo>
                  <a:pt x="132" y="225"/>
                </a:lnTo>
                <a:lnTo>
                  <a:pt x="135" y="222"/>
                </a:lnTo>
                <a:lnTo>
                  <a:pt x="137" y="218"/>
                </a:lnTo>
                <a:lnTo>
                  <a:pt x="139" y="216"/>
                </a:lnTo>
                <a:lnTo>
                  <a:pt x="140" y="214"/>
                </a:lnTo>
                <a:lnTo>
                  <a:pt x="142" y="212"/>
                </a:lnTo>
                <a:lnTo>
                  <a:pt x="143" y="210"/>
                </a:lnTo>
                <a:lnTo>
                  <a:pt x="144" y="208"/>
                </a:lnTo>
                <a:lnTo>
                  <a:pt x="145" y="206"/>
                </a:lnTo>
                <a:lnTo>
                  <a:pt x="146" y="203"/>
                </a:lnTo>
                <a:lnTo>
                  <a:pt x="146" y="201"/>
                </a:lnTo>
                <a:lnTo>
                  <a:pt x="147" y="199"/>
                </a:lnTo>
                <a:lnTo>
                  <a:pt x="147" y="197"/>
                </a:lnTo>
                <a:lnTo>
                  <a:pt x="147" y="195"/>
                </a:lnTo>
                <a:lnTo>
                  <a:pt x="147" y="192"/>
                </a:lnTo>
                <a:lnTo>
                  <a:pt x="146" y="190"/>
                </a:lnTo>
                <a:lnTo>
                  <a:pt x="146" y="188"/>
                </a:lnTo>
                <a:lnTo>
                  <a:pt x="145" y="185"/>
                </a:lnTo>
                <a:lnTo>
                  <a:pt x="145" y="183"/>
                </a:lnTo>
                <a:lnTo>
                  <a:pt x="144" y="181"/>
                </a:lnTo>
                <a:lnTo>
                  <a:pt x="143" y="178"/>
                </a:lnTo>
                <a:lnTo>
                  <a:pt x="142" y="176"/>
                </a:lnTo>
                <a:lnTo>
                  <a:pt x="141" y="176"/>
                </a:lnTo>
                <a:lnTo>
                  <a:pt x="140" y="176"/>
                </a:lnTo>
                <a:lnTo>
                  <a:pt x="140" y="177"/>
                </a:lnTo>
                <a:lnTo>
                  <a:pt x="140" y="179"/>
                </a:lnTo>
                <a:lnTo>
                  <a:pt x="140" y="181"/>
                </a:lnTo>
                <a:lnTo>
                  <a:pt x="140" y="183"/>
                </a:lnTo>
                <a:lnTo>
                  <a:pt x="141" y="187"/>
                </a:lnTo>
                <a:lnTo>
                  <a:pt x="141" y="189"/>
                </a:lnTo>
                <a:lnTo>
                  <a:pt x="141" y="191"/>
                </a:lnTo>
                <a:lnTo>
                  <a:pt x="141" y="193"/>
                </a:lnTo>
                <a:lnTo>
                  <a:pt x="140" y="195"/>
                </a:lnTo>
                <a:lnTo>
                  <a:pt x="140" y="197"/>
                </a:lnTo>
                <a:lnTo>
                  <a:pt x="139" y="200"/>
                </a:lnTo>
                <a:lnTo>
                  <a:pt x="138" y="203"/>
                </a:lnTo>
                <a:lnTo>
                  <a:pt x="136" y="207"/>
                </a:lnTo>
                <a:lnTo>
                  <a:pt x="134" y="211"/>
                </a:lnTo>
                <a:lnTo>
                  <a:pt x="133" y="215"/>
                </a:lnTo>
                <a:lnTo>
                  <a:pt x="130" y="219"/>
                </a:lnTo>
                <a:lnTo>
                  <a:pt x="128" y="223"/>
                </a:lnTo>
                <a:lnTo>
                  <a:pt x="126" y="227"/>
                </a:lnTo>
                <a:lnTo>
                  <a:pt x="124" y="232"/>
                </a:lnTo>
                <a:lnTo>
                  <a:pt x="121" y="236"/>
                </a:lnTo>
                <a:lnTo>
                  <a:pt x="119" y="240"/>
                </a:lnTo>
                <a:lnTo>
                  <a:pt x="118" y="243"/>
                </a:lnTo>
                <a:lnTo>
                  <a:pt x="116" y="246"/>
                </a:lnTo>
                <a:lnTo>
                  <a:pt x="114" y="248"/>
                </a:lnTo>
                <a:lnTo>
                  <a:pt x="112" y="250"/>
                </a:lnTo>
                <a:lnTo>
                  <a:pt x="111" y="253"/>
                </a:lnTo>
                <a:lnTo>
                  <a:pt x="109" y="256"/>
                </a:lnTo>
                <a:lnTo>
                  <a:pt x="108" y="259"/>
                </a:lnTo>
                <a:lnTo>
                  <a:pt x="107" y="263"/>
                </a:lnTo>
                <a:lnTo>
                  <a:pt x="107" y="266"/>
                </a:lnTo>
                <a:lnTo>
                  <a:pt x="107" y="270"/>
                </a:lnTo>
                <a:lnTo>
                  <a:pt x="106" y="273"/>
                </a:lnTo>
                <a:lnTo>
                  <a:pt x="106" y="277"/>
                </a:lnTo>
                <a:lnTo>
                  <a:pt x="106" y="280"/>
                </a:lnTo>
                <a:lnTo>
                  <a:pt x="106" y="282"/>
                </a:lnTo>
                <a:lnTo>
                  <a:pt x="105" y="285"/>
                </a:lnTo>
                <a:lnTo>
                  <a:pt x="105" y="286"/>
                </a:lnTo>
                <a:lnTo>
                  <a:pt x="104" y="287"/>
                </a:lnTo>
                <a:lnTo>
                  <a:pt x="103" y="288"/>
                </a:lnTo>
                <a:lnTo>
                  <a:pt x="102" y="287"/>
                </a:lnTo>
                <a:lnTo>
                  <a:pt x="100" y="286"/>
                </a:lnTo>
                <a:lnTo>
                  <a:pt x="98" y="284"/>
                </a:lnTo>
                <a:lnTo>
                  <a:pt x="97" y="282"/>
                </a:lnTo>
                <a:lnTo>
                  <a:pt x="95" y="279"/>
                </a:lnTo>
                <a:lnTo>
                  <a:pt x="94" y="276"/>
                </a:lnTo>
                <a:lnTo>
                  <a:pt x="94" y="272"/>
                </a:lnTo>
                <a:lnTo>
                  <a:pt x="93" y="268"/>
                </a:lnTo>
                <a:lnTo>
                  <a:pt x="93" y="264"/>
                </a:lnTo>
                <a:lnTo>
                  <a:pt x="92" y="259"/>
                </a:lnTo>
                <a:lnTo>
                  <a:pt x="92" y="253"/>
                </a:lnTo>
                <a:lnTo>
                  <a:pt x="92" y="248"/>
                </a:lnTo>
                <a:lnTo>
                  <a:pt x="92" y="242"/>
                </a:lnTo>
                <a:lnTo>
                  <a:pt x="91" y="235"/>
                </a:lnTo>
                <a:lnTo>
                  <a:pt x="91" y="228"/>
                </a:lnTo>
                <a:lnTo>
                  <a:pt x="91" y="220"/>
                </a:lnTo>
                <a:lnTo>
                  <a:pt x="90" y="212"/>
                </a:lnTo>
                <a:lnTo>
                  <a:pt x="90" y="203"/>
                </a:lnTo>
                <a:lnTo>
                  <a:pt x="89" y="197"/>
                </a:lnTo>
                <a:lnTo>
                  <a:pt x="87" y="190"/>
                </a:lnTo>
                <a:lnTo>
                  <a:pt x="86" y="181"/>
                </a:lnTo>
                <a:lnTo>
                  <a:pt x="85" y="173"/>
                </a:lnTo>
                <a:lnTo>
                  <a:pt x="83" y="162"/>
                </a:lnTo>
                <a:lnTo>
                  <a:pt x="80" y="151"/>
                </a:lnTo>
                <a:lnTo>
                  <a:pt x="77" y="139"/>
                </a:lnTo>
                <a:lnTo>
                  <a:pt x="73" y="127"/>
                </a:lnTo>
                <a:lnTo>
                  <a:pt x="69" y="114"/>
                </a:lnTo>
                <a:lnTo>
                  <a:pt x="64" y="102"/>
                </a:lnTo>
                <a:lnTo>
                  <a:pt x="58" y="88"/>
                </a:lnTo>
                <a:lnTo>
                  <a:pt x="52" y="75"/>
                </a:lnTo>
                <a:lnTo>
                  <a:pt x="46" y="61"/>
                </a:lnTo>
                <a:lnTo>
                  <a:pt x="39" y="48"/>
                </a:lnTo>
                <a:lnTo>
                  <a:pt x="30" y="35"/>
                </a:lnTo>
                <a:lnTo>
                  <a:pt x="21" y="23"/>
                </a:lnTo>
                <a:lnTo>
                  <a:pt x="18" y="20"/>
                </a:lnTo>
                <a:lnTo>
                  <a:pt x="17" y="17"/>
                </a:lnTo>
                <a:lnTo>
                  <a:pt x="15" y="14"/>
                </a:lnTo>
                <a:lnTo>
                  <a:pt x="12" y="11"/>
                </a:lnTo>
                <a:lnTo>
                  <a:pt x="10" y="9"/>
                </a:lnTo>
                <a:lnTo>
                  <a:pt x="8" y="7"/>
                </a:lnTo>
                <a:lnTo>
                  <a:pt x="6" y="5"/>
                </a:lnTo>
                <a:lnTo>
                  <a:pt x="4" y="3"/>
                </a:lnTo>
                <a:lnTo>
                  <a:pt x="2" y="2"/>
                </a:lnTo>
                <a:lnTo>
                  <a:pt x="1" y="1"/>
                </a:lnTo>
                <a:lnTo>
                  <a:pt x="0" y="0"/>
                </a:lnTo>
                <a:lnTo>
                  <a:pt x="0" y="1"/>
                </a:lnTo>
                <a:lnTo>
                  <a:pt x="0" y="2"/>
                </a:lnTo>
                <a:lnTo>
                  <a:pt x="1" y="4"/>
                </a:lnTo>
                <a:lnTo>
                  <a:pt x="3" y="6"/>
                </a:lnTo>
              </a:path>
            </a:pathLst>
          </a:custGeom>
          <a:solidFill>
            <a:srgbClr val="3F0000"/>
          </a:solidFill>
          <a:ln w="12700" cap="rnd" cmpd="sng">
            <a:noFill/>
            <a:prstDash val="solid"/>
            <a:round/>
            <a:headEnd type="none" w="med" len="med"/>
            <a:tailEnd type="none" w="med" len="med"/>
          </a:ln>
        </p:spPr>
        <p:txBody>
          <a:bodyPr/>
          <a:lstStyle/>
          <a:p>
            <a:endParaRPr lang="en-US" sz="1200"/>
          </a:p>
        </p:txBody>
      </p:sp>
      <p:sp>
        <p:nvSpPr>
          <p:cNvPr id="22" name="Freeform 20"/>
          <p:cNvSpPr>
            <a:spLocks/>
          </p:cNvSpPr>
          <p:nvPr/>
        </p:nvSpPr>
        <p:spPr bwMode="auto">
          <a:xfrm>
            <a:off x="6870700" y="2065338"/>
            <a:ext cx="849313" cy="962025"/>
          </a:xfrm>
          <a:custGeom>
            <a:avLst/>
            <a:gdLst>
              <a:gd name="T0" fmla="*/ 2147483647 w 535"/>
              <a:gd name="T1" fmla="*/ 2147483647 h 606"/>
              <a:gd name="T2" fmla="*/ 2147483647 w 535"/>
              <a:gd name="T3" fmla="*/ 2147483647 h 606"/>
              <a:gd name="T4" fmla="*/ 2147483647 w 535"/>
              <a:gd name="T5" fmla="*/ 2147483647 h 606"/>
              <a:gd name="T6" fmla="*/ 2147483647 w 535"/>
              <a:gd name="T7" fmla="*/ 2147483647 h 606"/>
              <a:gd name="T8" fmla="*/ 2147483647 w 535"/>
              <a:gd name="T9" fmla="*/ 2147483647 h 606"/>
              <a:gd name="T10" fmla="*/ 2147483647 w 535"/>
              <a:gd name="T11" fmla="*/ 2147483647 h 606"/>
              <a:gd name="T12" fmla="*/ 2147483647 w 535"/>
              <a:gd name="T13" fmla="*/ 2147483647 h 606"/>
              <a:gd name="T14" fmla="*/ 2147483647 w 535"/>
              <a:gd name="T15" fmla="*/ 2147483647 h 606"/>
              <a:gd name="T16" fmla="*/ 2147483647 w 535"/>
              <a:gd name="T17" fmla="*/ 2147483647 h 606"/>
              <a:gd name="T18" fmla="*/ 2147483647 w 535"/>
              <a:gd name="T19" fmla="*/ 2147483647 h 606"/>
              <a:gd name="T20" fmla="*/ 2147483647 w 535"/>
              <a:gd name="T21" fmla="*/ 2147483647 h 606"/>
              <a:gd name="T22" fmla="*/ 2147483647 w 535"/>
              <a:gd name="T23" fmla="*/ 2147483647 h 606"/>
              <a:gd name="T24" fmla="*/ 2147483647 w 535"/>
              <a:gd name="T25" fmla="*/ 2147483647 h 606"/>
              <a:gd name="T26" fmla="*/ 2147483647 w 535"/>
              <a:gd name="T27" fmla="*/ 2147483647 h 606"/>
              <a:gd name="T28" fmla="*/ 2147483647 w 535"/>
              <a:gd name="T29" fmla="*/ 2147483647 h 606"/>
              <a:gd name="T30" fmla="*/ 2147483647 w 535"/>
              <a:gd name="T31" fmla="*/ 2147483647 h 606"/>
              <a:gd name="T32" fmla="*/ 2147483647 w 535"/>
              <a:gd name="T33" fmla="*/ 2147483647 h 606"/>
              <a:gd name="T34" fmla="*/ 2147483647 w 535"/>
              <a:gd name="T35" fmla="*/ 2147483647 h 606"/>
              <a:gd name="T36" fmla="*/ 2147483647 w 535"/>
              <a:gd name="T37" fmla="*/ 2147483647 h 606"/>
              <a:gd name="T38" fmla="*/ 2147483647 w 535"/>
              <a:gd name="T39" fmla="*/ 2147483647 h 606"/>
              <a:gd name="T40" fmla="*/ 2147483647 w 535"/>
              <a:gd name="T41" fmla="*/ 2147483647 h 606"/>
              <a:gd name="T42" fmla="*/ 2147483647 w 535"/>
              <a:gd name="T43" fmla="*/ 2147483647 h 606"/>
              <a:gd name="T44" fmla="*/ 2147483647 w 535"/>
              <a:gd name="T45" fmla="*/ 2147483647 h 606"/>
              <a:gd name="T46" fmla="*/ 2147483647 w 535"/>
              <a:gd name="T47" fmla="*/ 2147483647 h 606"/>
              <a:gd name="T48" fmla="*/ 2147483647 w 535"/>
              <a:gd name="T49" fmla="*/ 2147483647 h 606"/>
              <a:gd name="T50" fmla="*/ 2147483647 w 535"/>
              <a:gd name="T51" fmla="*/ 2147483647 h 606"/>
              <a:gd name="T52" fmla="*/ 2147483647 w 535"/>
              <a:gd name="T53" fmla="*/ 2147483647 h 606"/>
              <a:gd name="T54" fmla="*/ 2147483647 w 535"/>
              <a:gd name="T55" fmla="*/ 2147483647 h 606"/>
              <a:gd name="T56" fmla="*/ 2147483647 w 535"/>
              <a:gd name="T57" fmla="*/ 2147483647 h 606"/>
              <a:gd name="T58" fmla="*/ 2147483647 w 535"/>
              <a:gd name="T59" fmla="*/ 2147483647 h 606"/>
              <a:gd name="T60" fmla="*/ 2147483647 w 535"/>
              <a:gd name="T61" fmla="*/ 2147483647 h 606"/>
              <a:gd name="T62" fmla="*/ 2147483647 w 535"/>
              <a:gd name="T63" fmla="*/ 2147483647 h 606"/>
              <a:gd name="T64" fmla="*/ 2147483647 w 535"/>
              <a:gd name="T65" fmla="*/ 2147483647 h 606"/>
              <a:gd name="T66" fmla="*/ 2147483647 w 535"/>
              <a:gd name="T67" fmla="*/ 2147483647 h 606"/>
              <a:gd name="T68" fmla="*/ 2147483647 w 535"/>
              <a:gd name="T69" fmla="*/ 2147483647 h 606"/>
              <a:gd name="T70" fmla="*/ 2147483647 w 535"/>
              <a:gd name="T71" fmla="*/ 2147483647 h 606"/>
              <a:gd name="T72" fmla="*/ 2147483647 w 535"/>
              <a:gd name="T73" fmla="*/ 2147483647 h 606"/>
              <a:gd name="T74" fmla="*/ 2147483647 w 535"/>
              <a:gd name="T75" fmla="*/ 2147483647 h 606"/>
              <a:gd name="T76" fmla="*/ 2147483647 w 535"/>
              <a:gd name="T77" fmla="*/ 2147483647 h 606"/>
              <a:gd name="T78" fmla="*/ 2147483647 w 535"/>
              <a:gd name="T79" fmla="*/ 2147483647 h 606"/>
              <a:gd name="T80" fmla="*/ 2147483647 w 535"/>
              <a:gd name="T81" fmla="*/ 2147483647 h 606"/>
              <a:gd name="T82" fmla="*/ 2147483647 w 535"/>
              <a:gd name="T83" fmla="*/ 2147483647 h 606"/>
              <a:gd name="T84" fmla="*/ 2147483647 w 535"/>
              <a:gd name="T85" fmla="*/ 2147483647 h 606"/>
              <a:gd name="T86" fmla="*/ 2147483647 w 535"/>
              <a:gd name="T87" fmla="*/ 2147483647 h 606"/>
              <a:gd name="T88" fmla="*/ 2147483647 w 535"/>
              <a:gd name="T89" fmla="*/ 2147483647 h 606"/>
              <a:gd name="T90" fmla="*/ 2147483647 w 535"/>
              <a:gd name="T91" fmla="*/ 2147483647 h 606"/>
              <a:gd name="T92" fmla="*/ 2147483647 w 535"/>
              <a:gd name="T93" fmla="*/ 2147483647 h 606"/>
              <a:gd name="T94" fmla="*/ 2147483647 w 535"/>
              <a:gd name="T95" fmla="*/ 2147483647 h 606"/>
              <a:gd name="T96" fmla="*/ 2147483647 w 535"/>
              <a:gd name="T97" fmla="*/ 2147483647 h 606"/>
              <a:gd name="T98" fmla="*/ 2147483647 w 535"/>
              <a:gd name="T99" fmla="*/ 2147483647 h 606"/>
              <a:gd name="T100" fmla="*/ 2147483647 w 535"/>
              <a:gd name="T101" fmla="*/ 2147483647 h 606"/>
              <a:gd name="T102" fmla="*/ 2147483647 w 535"/>
              <a:gd name="T103" fmla="*/ 2147483647 h 606"/>
              <a:gd name="T104" fmla="*/ 2147483647 w 535"/>
              <a:gd name="T105" fmla="*/ 2147483647 h 606"/>
              <a:gd name="T106" fmla="*/ 2147483647 w 535"/>
              <a:gd name="T107" fmla="*/ 2147483647 h 606"/>
              <a:gd name="T108" fmla="*/ 2147483647 w 535"/>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35"/>
              <a:gd name="T166" fmla="*/ 0 h 606"/>
              <a:gd name="T167" fmla="*/ 535 w 535"/>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35" h="606">
                <a:moveTo>
                  <a:pt x="0" y="396"/>
                </a:moveTo>
                <a:lnTo>
                  <a:pt x="4" y="390"/>
                </a:lnTo>
                <a:lnTo>
                  <a:pt x="9" y="383"/>
                </a:lnTo>
                <a:lnTo>
                  <a:pt x="14" y="375"/>
                </a:lnTo>
                <a:lnTo>
                  <a:pt x="20" y="366"/>
                </a:lnTo>
                <a:lnTo>
                  <a:pt x="27" y="357"/>
                </a:lnTo>
                <a:lnTo>
                  <a:pt x="34" y="347"/>
                </a:lnTo>
                <a:lnTo>
                  <a:pt x="47" y="326"/>
                </a:lnTo>
                <a:lnTo>
                  <a:pt x="54" y="316"/>
                </a:lnTo>
                <a:lnTo>
                  <a:pt x="61" y="307"/>
                </a:lnTo>
                <a:lnTo>
                  <a:pt x="66" y="297"/>
                </a:lnTo>
                <a:lnTo>
                  <a:pt x="72" y="288"/>
                </a:lnTo>
                <a:lnTo>
                  <a:pt x="77" y="280"/>
                </a:lnTo>
                <a:lnTo>
                  <a:pt x="81" y="273"/>
                </a:lnTo>
                <a:lnTo>
                  <a:pt x="84" y="267"/>
                </a:lnTo>
                <a:lnTo>
                  <a:pt x="85" y="263"/>
                </a:lnTo>
                <a:lnTo>
                  <a:pt x="81" y="259"/>
                </a:lnTo>
                <a:lnTo>
                  <a:pt x="76" y="255"/>
                </a:lnTo>
                <a:lnTo>
                  <a:pt x="72" y="250"/>
                </a:lnTo>
                <a:lnTo>
                  <a:pt x="68" y="244"/>
                </a:lnTo>
                <a:lnTo>
                  <a:pt x="64" y="238"/>
                </a:lnTo>
                <a:lnTo>
                  <a:pt x="61" y="232"/>
                </a:lnTo>
                <a:lnTo>
                  <a:pt x="57" y="225"/>
                </a:lnTo>
                <a:lnTo>
                  <a:pt x="54" y="218"/>
                </a:lnTo>
                <a:lnTo>
                  <a:pt x="52" y="211"/>
                </a:lnTo>
                <a:lnTo>
                  <a:pt x="49" y="205"/>
                </a:lnTo>
                <a:lnTo>
                  <a:pt x="47" y="198"/>
                </a:lnTo>
                <a:lnTo>
                  <a:pt x="46" y="192"/>
                </a:lnTo>
                <a:lnTo>
                  <a:pt x="45" y="186"/>
                </a:lnTo>
                <a:lnTo>
                  <a:pt x="44" y="181"/>
                </a:lnTo>
                <a:lnTo>
                  <a:pt x="44" y="177"/>
                </a:lnTo>
                <a:lnTo>
                  <a:pt x="44" y="173"/>
                </a:lnTo>
                <a:lnTo>
                  <a:pt x="44" y="170"/>
                </a:lnTo>
                <a:lnTo>
                  <a:pt x="45" y="166"/>
                </a:lnTo>
                <a:lnTo>
                  <a:pt x="45" y="162"/>
                </a:lnTo>
                <a:lnTo>
                  <a:pt x="45" y="158"/>
                </a:lnTo>
                <a:lnTo>
                  <a:pt x="45" y="154"/>
                </a:lnTo>
                <a:lnTo>
                  <a:pt x="45" y="150"/>
                </a:lnTo>
                <a:lnTo>
                  <a:pt x="44" y="145"/>
                </a:lnTo>
                <a:lnTo>
                  <a:pt x="44" y="141"/>
                </a:lnTo>
                <a:lnTo>
                  <a:pt x="44" y="137"/>
                </a:lnTo>
                <a:lnTo>
                  <a:pt x="44" y="133"/>
                </a:lnTo>
                <a:lnTo>
                  <a:pt x="44" y="129"/>
                </a:lnTo>
                <a:lnTo>
                  <a:pt x="44" y="125"/>
                </a:lnTo>
                <a:lnTo>
                  <a:pt x="45" y="122"/>
                </a:lnTo>
                <a:lnTo>
                  <a:pt x="45" y="119"/>
                </a:lnTo>
                <a:lnTo>
                  <a:pt x="46" y="117"/>
                </a:lnTo>
                <a:lnTo>
                  <a:pt x="48" y="115"/>
                </a:lnTo>
                <a:lnTo>
                  <a:pt x="51" y="112"/>
                </a:lnTo>
                <a:lnTo>
                  <a:pt x="54" y="109"/>
                </a:lnTo>
                <a:lnTo>
                  <a:pt x="56" y="106"/>
                </a:lnTo>
                <a:lnTo>
                  <a:pt x="59" y="103"/>
                </a:lnTo>
                <a:lnTo>
                  <a:pt x="62" y="100"/>
                </a:lnTo>
                <a:lnTo>
                  <a:pt x="64" y="98"/>
                </a:lnTo>
                <a:lnTo>
                  <a:pt x="67" y="96"/>
                </a:lnTo>
                <a:lnTo>
                  <a:pt x="70" y="95"/>
                </a:lnTo>
                <a:lnTo>
                  <a:pt x="72" y="94"/>
                </a:lnTo>
                <a:lnTo>
                  <a:pt x="75" y="95"/>
                </a:lnTo>
                <a:lnTo>
                  <a:pt x="78" y="96"/>
                </a:lnTo>
                <a:lnTo>
                  <a:pt x="82" y="98"/>
                </a:lnTo>
                <a:lnTo>
                  <a:pt x="85" y="101"/>
                </a:lnTo>
                <a:lnTo>
                  <a:pt x="89" y="105"/>
                </a:lnTo>
                <a:lnTo>
                  <a:pt x="93" y="110"/>
                </a:lnTo>
                <a:lnTo>
                  <a:pt x="98" y="117"/>
                </a:lnTo>
                <a:lnTo>
                  <a:pt x="101" y="121"/>
                </a:lnTo>
                <a:lnTo>
                  <a:pt x="104" y="125"/>
                </a:lnTo>
                <a:lnTo>
                  <a:pt x="106" y="128"/>
                </a:lnTo>
                <a:lnTo>
                  <a:pt x="109" y="131"/>
                </a:lnTo>
                <a:lnTo>
                  <a:pt x="111" y="133"/>
                </a:lnTo>
                <a:lnTo>
                  <a:pt x="113" y="135"/>
                </a:lnTo>
                <a:lnTo>
                  <a:pt x="115" y="137"/>
                </a:lnTo>
                <a:lnTo>
                  <a:pt x="116" y="138"/>
                </a:lnTo>
                <a:lnTo>
                  <a:pt x="118" y="139"/>
                </a:lnTo>
                <a:lnTo>
                  <a:pt x="119" y="139"/>
                </a:lnTo>
                <a:lnTo>
                  <a:pt x="120" y="140"/>
                </a:lnTo>
                <a:lnTo>
                  <a:pt x="121" y="140"/>
                </a:lnTo>
                <a:lnTo>
                  <a:pt x="122" y="140"/>
                </a:lnTo>
                <a:lnTo>
                  <a:pt x="123" y="140"/>
                </a:lnTo>
                <a:lnTo>
                  <a:pt x="125" y="138"/>
                </a:lnTo>
                <a:lnTo>
                  <a:pt x="132" y="133"/>
                </a:lnTo>
                <a:lnTo>
                  <a:pt x="142" y="124"/>
                </a:lnTo>
                <a:lnTo>
                  <a:pt x="157" y="114"/>
                </a:lnTo>
                <a:lnTo>
                  <a:pt x="174" y="101"/>
                </a:lnTo>
                <a:lnTo>
                  <a:pt x="194" y="87"/>
                </a:lnTo>
                <a:lnTo>
                  <a:pt x="216" y="73"/>
                </a:lnTo>
                <a:lnTo>
                  <a:pt x="240" y="58"/>
                </a:lnTo>
                <a:lnTo>
                  <a:pt x="265" y="44"/>
                </a:lnTo>
                <a:lnTo>
                  <a:pt x="291" y="31"/>
                </a:lnTo>
                <a:lnTo>
                  <a:pt x="318" y="19"/>
                </a:lnTo>
                <a:lnTo>
                  <a:pt x="345" y="10"/>
                </a:lnTo>
                <a:lnTo>
                  <a:pt x="371" y="3"/>
                </a:lnTo>
                <a:lnTo>
                  <a:pt x="396" y="0"/>
                </a:lnTo>
                <a:lnTo>
                  <a:pt x="420" y="0"/>
                </a:lnTo>
                <a:lnTo>
                  <a:pt x="443" y="5"/>
                </a:lnTo>
                <a:lnTo>
                  <a:pt x="463" y="12"/>
                </a:lnTo>
                <a:lnTo>
                  <a:pt x="480" y="19"/>
                </a:lnTo>
                <a:lnTo>
                  <a:pt x="494" y="27"/>
                </a:lnTo>
                <a:lnTo>
                  <a:pt x="506" y="35"/>
                </a:lnTo>
                <a:lnTo>
                  <a:pt x="515" y="44"/>
                </a:lnTo>
                <a:lnTo>
                  <a:pt x="522" y="52"/>
                </a:lnTo>
                <a:lnTo>
                  <a:pt x="527" y="60"/>
                </a:lnTo>
                <a:lnTo>
                  <a:pt x="531" y="68"/>
                </a:lnTo>
                <a:lnTo>
                  <a:pt x="533" y="76"/>
                </a:lnTo>
                <a:lnTo>
                  <a:pt x="534" y="84"/>
                </a:lnTo>
                <a:lnTo>
                  <a:pt x="534" y="91"/>
                </a:lnTo>
                <a:lnTo>
                  <a:pt x="534" y="98"/>
                </a:lnTo>
                <a:lnTo>
                  <a:pt x="533" y="104"/>
                </a:lnTo>
                <a:lnTo>
                  <a:pt x="532" y="110"/>
                </a:lnTo>
                <a:lnTo>
                  <a:pt x="531" y="115"/>
                </a:lnTo>
                <a:lnTo>
                  <a:pt x="530" y="119"/>
                </a:lnTo>
                <a:lnTo>
                  <a:pt x="530" y="123"/>
                </a:lnTo>
                <a:lnTo>
                  <a:pt x="529" y="128"/>
                </a:lnTo>
                <a:lnTo>
                  <a:pt x="528" y="133"/>
                </a:lnTo>
                <a:lnTo>
                  <a:pt x="528" y="139"/>
                </a:lnTo>
                <a:lnTo>
                  <a:pt x="527" y="144"/>
                </a:lnTo>
                <a:lnTo>
                  <a:pt x="526" y="150"/>
                </a:lnTo>
                <a:lnTo>
                  <a:pt x="524" y="162"/>
                </a:lnTo>
                <a:lnTo>
                  <a:pt x="523" y="168"/>
                </a:lnTo>
                <a:lnTo>
                  <a:pt x="522" y="174"/>
                </a:lnTo>
                <a:lnTo>
                  <a:pt x="520" y="180"/>
                </a:lnTo>
                <a:lnTo>
                  <a:pt x="519" y="185"/>
                </a:lnTo>
                <a:lnTo>
                  <a:pt x="518" y="190"/>
                </a:lnTo>
                <a:lnTo>
                  <a:pt x="517" y="195"/>
                </a:lnTo>
                <a:lnTo>
                  <a:pt x="516" y="199"/>
                </a:lnTo>
                <a:lnTo>
                  <a:pt x="516" y="202"/>
                </a:lnTo>
                <a:lnTo>
                  <a:pt x="515" y="206"/>
                </a:lnTo>
                <a:lnTo>
                  <a:pt x="514" y="210"/>
                </a:lnTo>
                <a:lnTo>
                  <a:pt x="513" y="214"/>
                </a:lnTo>
                <a:lnTo>
                  <a:pt x="512" y="218"/>
                </a:lnTo>
                <a:lnTo>
                  <a:pt x="511" y="223"/>
                </a:lnTo>
                <a:lnTo>
                  <a:pt x="511" y="227"/>
                </a:lnTo>
                <a:lnTo>
                  <a:pt x="510" y="232"/>
                </a:lnTo>
                <a:lnTo>
                  <a:pt x="510" y="237"/>
                </a:lnTo>
                <a:lnTo>
                  <a:pt x="510" y="242"/>
                </a:lnTo>
                <a:lnTo>
                  <a:pt x="510" y="246"/>
                </a:lnTo>
                <a:lnTo>
                  <a:pt x="510" y="251"/>
                </a:lnTo>
                <a:lnTo>
                  <a:pt x="509" y="255"/>
                </a:lnTo>
                <a:lnTo>
                  <a:pt x="509" y="259"/>
                </a:lnTo>
                <a:lnTo>
                  <a:pt x="509" y="267"/>
                </a:lnTo>
                <a:lnTo>
                  <a:pt x="509" y="269"/>
                </a:lnTo>
                <a:lnTo>
                  <a:pt x="508" y="271"/>
                </a:lnTo>
                <a:lnTo>
                  <a:pt x="507" y="272"/>
                </a:lnTo>
                <a:lnTo>
                  <a:pt x="505" y="273"/>
                </a:lnTo>
                <a:lnTo>
                  <a:pt x="504" y="274"/>
                </a:lnTo>
                <a:lnTo>
                  <a:pt x="502" y="275"/>
                </a:lnTo>
                <a:lnTo>
                  <a:pt x="500" y="276"/>
                </a:lnTo>
                <a:lnTo>
                  <a:pt x="498" y="277"/>
                </a:lnTo>
                <a:lnTo>
                  <a:pt x="496" y="278"/>
                </a:lnTo>
                <a:lnTo>
                  <a:pt x="495" y="278"/>
                </a:lnTo>
                <a:lnTo>
                  <a:pt x="493" y="279"/>
                </a:lnTo>
                <a:lnTo>
                  <a:pt x="492" y="280"/>
                </a:lnTo>
                <a:lnTo>
                  <a:pt x="490" y="281"/>
                </a:lnTo>
                <a:lnTo>
                  <a:pt x="489" y="282"/>
                </a:lnTo>
                <a:lnTo>
                  <a:pt x="489" y="283"/>
                </a:lnTo>
                <a:lnTo>
                  <a:pt x="489" y="284"/>
                </a:lnTo>
                <a:lnTo>
                  <a:pt x="488" y="285"/>
                </a:lnTo>
                <a:lnTo>
                  <a:pt x="488" y="287"/>
                </a:lnTo>
                <a:lnTo>
                  <a:pt x="488" y="289"/>
                </a:lnTo>
                <a:lnTo>
                  <a:pt x="487" y="292"/>
                </a:lnTo>
                <a:lnTo>
                  <a:pt x="486" y="296"/>
                </a:lnTo>
                <a:lnTo>
                  <a:pt x="484" y="300"/>
                </a:lnTo>
                <a:lnTo>
                  <a:pt x="483" y="305"/>
                </a:lnTo>
                <a:lnTo>
                  <a:pt x="481" y="310"/>
                </a:lnTo>
                <a:lnTo>
                  <a:pt x="479" y="315"/>
                </a:lnTo>
                <a:lnTo>
                  <a:pt x="477" y="320"/>
                </a:lnTo>
                <a:lnTo>
                  <a:pt x="475" y="326"/>
                </a:lnTo>
                <a:lnTo>
                  <a:pt x="473" y="332"/>
                </a:lnTo>
                <a:lnTo>
                  <a:pt x="470" y="338"/>
                </a:lnTo>
                <a:lnTo>
                  <a:pt x="468" y="343"/>
                </a:lnTo>
                <a:lnTo>
                  <a:pt x="465" y="349"/>
                </a:lnTo>
                <a:lnTo>
                  <a:pt x="462" y="355"/>
                </a:lnTo>
                <a:lnTo>
                  <a:pt x="459" y="360"/>
                </a:lnTo>
                <a:lnTo>
                  <a:pt x="456" y="365"/>
                </a:lnTo>
                <a:lnTo>
                  <a:pt x="454" y="370"/>
                </a:lnTo>
                <a:lnTo>
                  <a:pt x="451" y="375"/>
                </a:lnTo>
                <a:lnTo>
                  <a:pt x="449" y="380"/>
                </a:lnTo>
                <a:lnTo>
                  <a:pt x="447" y="385"/>
                </a:lnTo>
                <a:lnTo>
                  <a:pt x="444" y="396"/>
                </a:lnTo>
                <a:lnTo>
                  <a:pt x="442" y="401"/>
                </a:lnTo>
                <a:lnTo>
                  <a:pt x="440" y="406"/>
                </a:lnTo>
                <a:lnTo>
                  <a:pt x="438" y="411"/>
                </a:lnTo>
                <a:lnTo>
                  <a:pt x="436" y="416"/>
                </a:lnTo>
                <a:lnTo>
                  <a:pt x="433" y="420"/>
                </a:lnTo>
                <a:lnTo>
                  <a:pt x="430" y="425"/>
                </a:lnTo>
                <a:lnTo>
                  <a:pt x="428" y="429"/>
                </a:lnTo>
                <a:lnTo>
                  <a:pt x="424" y="434"/>
                </a:lnTo>
                <a:lnTo>
                  <a:pt x="421" y="438"/>
                </a:lnTo>
                <a:lnTo>
                  <a:pt x="417" y="443"/>
                </a:lnTo>
                <a:lnTo>
                  <a:pt x="414" y="449"/>
                </a:lnTo>
                <a:lnTo>
                  <a:pt x="410" y="455"/>
                </a:lnTo>
                <a:lnTo>
                  <a:pt x="406" y="461"/>
                </a:lnTo>
                <a:lnTo>
                  <a:pt x="402" y="467"/>
                </a:lnTo>
                <a:lnTo>
                  <a:pt x="398" y="474"/>
                </a:lnTo>
                <a:lnTo>
                  <a:pt x="393" y="480"/>
                </a:lnTo>
                <a:lnTo>
                  <a:pt x="389" y="487"/>
                </a:lnTo>
                <a:lnTo>
                  <a:pt x="385" y="494"/>
                </a:lnTo>
                <a:lnTo>
                  <a:pt x="382" y="501"/>
                </a:lnTo>
                <a:lnTo>
                  <a:pt x="378" y="507"/>
                </a:lnTo>
                <a:lnTo>
                  <a:pt x="375" y="514"/>
                </a:lnTo>
                <a:lnTo>
                  <a:pt x="371" y="520"/>
                </a:lnTo>
                <a:lnTo>
                  <a:pt x="369" y="526"/>
                </a:lnTo>
                <a:lnTo>
                  <a:pt x="366" y="532"/>
                </a:lnTo>
                <a:lnTo>
                  <a:pt x="363" y="537"/>
                </a:lnTo>
                <a:lnTo>
                  <a:pt x="361" y="542"/>
                </a:lnTo>
                <a:lnTo>
                  <a:pt x="359" y="546"/>
                </a:lnTo>
                <a:lnTo>
                  <a:pt x="357" y="550"/>
                </a:lnTo>
                <a:lnTo>
                  <a:pt x="355" y="554"/>
                </a:lnTo>
                <a:lnTo>
                  <a:pt x="353" y="558"/>
                </a:lnTo>
                <a:lnTo>
                  <a:pt x="351" y="561"/>
                </a:lnTo>
                <a:lnTo>
                  <a:pt x="349" y="563"/>
                </a:lnTo>
                <a:lnTo>
                  <a:pt x="348" y="565"/>
                </a:lnTo>
                <a:lnTo>
                  <a:pt x="346" y="567"/>
                </a:lnTo>
                <a:lnTo>
                  <a:pt x="344" y="569"/>
                </a:lnTo>
                <a:lnTo>
                  <a:pt x="342" y="570"/>
                </a:lnTo>
                <a:lnTo>
                  <a:pt x="340" y="571"/>
                </a:lnTo>
                <a:lnTo>
                  <a:pt x="338" y="571"/>
                </a:lnTo>
                <a:lnTo>
                  <a:pt x="335" y="571"/>
                </a:lnTo>
                <a:lnTo>
                  <a:pt x="333" y="571"/>
                </a:lnTo>
                <a:lnTo>
                  <a:pt x="331" y="571"/>
                </a:lnTo>
                <a:lnTo>
                  <a:pt x="329" y="571"/>
                </a:lnTo>
                <a:lnTo>
                  <a:pt x="326" y="570"/>
                </a:lnTo>
                <a:lnTo>
                  <a:pt x="323" y="570"/>
                </a:lnTo>
                <a:lnTo>
                  <a:pt x="320" y="570"/>
                </a:lnTo>
                <a:lnTo>
                  <a:pt x="317" y="570"/>
                </a:lnTo>
                <a:lnTo>
                  <a:pt x="313" y="570"/>
                </a:lnTo>
                <a:lnTo>
                  <a:pt x="310" y="570"/>
                </a:lnTo>
                <a:lnTo>
                  <a:pt x="302" y="570"/>
                </a:lnTo>
                <a:lnTo>
                  <a:pt x="299" y="570"/>
                </a:lnTo>
                <a:lnTo>
                  <a:pt x="296" y="570"/>
                </a:lnTo>
                <a:lnTo>
                  <a:pt x="292" y="570"/>
                </a:lnTo>
                <a:lnTo>
                  <a:pt x="290" y="571"/>
                </a:lnTo>
                <a:lnTo>
                  <a:pt x="287" y="571"/>
                </a:lnTo>
                <a:lnTo>
                  <a:pt x="285" y="571"/>
                </a:lnTo>
                <a:lnTo>
                  <a:pt x="283" y="571"/>
                </a:lnTo>
                <a:lnTo>
                  <a:pt x="280" y="571"/>
                </a:lnTo>
                <a:lnTo>
                  <a:pt x="277" y="571"/>
                </a:lnTo>
                <a:lnTo>
                  <a:pt x="274" y="570"/>
                </a:lnTo>
                <a:lnTo>
                  <a:pt x="270" y="570"/>
                </a:lnTo>
                <a:lnTo>
                  <a:pt x="266" y="569"/>
                </a:lnTo>
                <a:lnTo>
                  <a:pt x="262" y="568"/>
                </a:lnTo>
                <a:lnTo>
                  <a:pt x="255" y="565"/>
                </a:lnTo>
                <a:lnTo>
                  <a:pt x="251" y="564"/>
                </a:lnTo>
                <a:lnTo>
                  <a:pt x="248" y="562"/>
                </a:lnTo>
                <a:lnTo>
                  <a:pt x="245" y="561"/>
                </a:lnTo>
                <a:lnTo>
                  <a:pt x="242" y="560"/>
                </a:lnTo>
                <a:lnTo>
                  <a:pt x="240" y="559"/>
                </a:lnTo>
                <a:lnTo>
                  <a:pt x="238" y="558"/>
                </a:lnTo>
                <a:lnTo>
                  <a:pt x="237" y="557"/>
                </a:lnTo>
                <a:lnTo>
                  <a:pt x="236" y="558"/>
                </a:lnTo>
                <a:lnTo>
                  <a:pt x="234" y="559"/>
                </a:lnTo>
                <a:lnTo>
                  <a:pt x="232" y="561"/>
                </a:lnTo>
                <a:lnTo>
                  <a:pt x="230" y="564"/>
                </a:lnTo>
                <a:lnTo>
                  <a:pt x="227" y="567"/>
                </a:lnTo>
                <a:lnTo>
                  <a:pt x="223" y="570"/>
                </a:lnTo>
                <a:lnTo>
                  <a:pt x="219" y="574"/>
                </a:lnTo>
                <a:lnTo>
                  <a:pt x="214" y="577"/>
                </a:lnTo>
                <a:lnTo>
                  <a:pt x="209" y="581"/>
                </a:lnTo>
                <a:lnTo>
                  <a:pt x="204" y="585"/>
                </a:lnTo>
                <a:lnTo>
                  <a:pt x="198" y="589"/>
                </a:lnTo>
                <a:lnTo>
                  <a:pt x="192" y="593"/>
                </a:lnTo>
                <a:lnTo>
                  <a:pt x="186" y="597"/>
                </a:lnTo>
                <a:lnTo>
                  <a:pt x="179" y="601"/>
                </a:lnTo>
                <a:lnTo>
                  <a:pt x="173" y="605"/>
                </a:lnTo>
                <a:lnTo>
                  <a:pt x="164" y="605"/>
                </a:lnTo>
                <a:lnTo>
                  <a:pt x="154" y="601"/>
                </a:lnTo>
                <a:lnTo>
                  <a:pt x="143" y="592"/>
                </a:lnTo>
                <a:lnTo>
                  <a:pt x="130" y="580"/>
                </a:lnTo>
                <a:lnTo>
                  <a:pt x="116" y="565"/>
                </a:lnTo>
                <a:lnTo>
                  <a:pt x="102" y="547"/>
                </a:lnTo>
                <a:lnTo>
                  <a:pt x="87" y="528"/>
                </a:lnTo>
                <a:lnTo>
                  <a:pt x="72" y="507"/>
                </a:lnTo>
                <a:lnTo>
                  <a:pt x="58" y="487"/>
                </a:lnTo>
                <a:lnTo>
                  <a:pt x="45" y="467"/>
                </a:lnTo>
                <a:lnTo>
                  <a:pt x="32" y="448"/>
                </a:lnTo>
                <a:lnTo>
                  <a:pt x="22" y="431"/>
                </a:lnTo>
                <a:lnTo>
                  <a:pt x="13" y="417"/>
                </a:lnTo>
                <a:lnTo>
                  <a:pt x="6" y="406"/>
                </a:lnTo>
                <a:lnTo>
                  <a:pt x="2" y="399"/>
                </a:lnTo>
                <a:lnTo>
                  <a:pt x="0" y="396"/>
                </a:lnTo>
              </a:path>
            </a:pathLst>
          </a:custGeom>
          <a:solidFill>
            <a:srgbClr val="FFCBB2"/>
          </a:solidFill>
          <a:ln w="12700" cap="rnd" cmpd="sng">
            <a:solidFill>
              <a:srgbClr val="000000"/>
            </a:solidFill>
            <a:prstDash val="solid"/>
            <a:round/>
            <a:headEnd type="none" w="med" len="med"/>
            <a:tailEnd type="none" w="med" len="med"/>
          </a:ln>
        </p:spPr>
        <p:txBody>
          <a:bodyPr/>
          <a:lstStyle/>
          <a:p>
            <a:endParaRPr lang="en-US" sz="1200"/>
          </a:p>
        </p:txBody>
      </p:sp>
      <p:sp>
        <p:nvSpPr>
          <p:cNvPr id="23" name="Freeform 21"/>
          <p:cNvSpPr>
            <a:spLocks/>
          </p:cNvSpPr>
          <p:nvPr/>
        </p:nvSpPr>
        <p:spPr bwMode="auto">
          <a:xfrm>
            <a:off x="6870700" y="2482850"/>
            <a:ext cx="368300" cy="534988"/>
          </a:xfrm>
          <a:custGeom>
            <a:avLst/>
            <a:gdLst>
              <a:gd name="T0" fmla="*/ 2147483647 w 232"/>
              <a:gd name="T1" fmla="*/ 2147483647 h 337"/>
              <a:gd name="T2" fmla="*/ 2147483647 w 232"/>
              <a:gd name="T3" fmla="*/ 2147483647 h 337"/>
              <a:gd name="T4" fmla="*/ 2147483647 w 232"/>
              <a:gd name="T5" fmla="*/ 2147483647 h 337"/>
              <a:gd name="T6" fmla="*/ 2147483647 w 232"/>
              <a:gd name="T7" fmla="*/ 2147483647 h 337"/>
              <a:gd name="T8" fmla="*/ 2147483647 w 232"/>
              <a:gd name="T9" fmla="*/ 2147483647 h 337"/>
              <a:gd name="T10" fmla="*/ 2147483647 w 232"/>
              <a:gd name="T11" fmla="*/ 2147483647 h 337"/>
              <a:gd name="T12" fmla="*/ 2147483647 w 232"/>
              <a:gd name="T13" fmla="*/ 2147483647 h 337"/>
              <a:gd name="T14" fmla="*/ 2147483647 w 232"/>
              <a:gd name="T15" fmla="*/ 2147483647 h 337"/>
              <a:gd name="T16" fmla="*/ 2147483647 w 232"/>
              <a:gd name="T17" fmla="*/ 2147483647 h 337"/>
              <a:gd name="T18" fmla="*/ 2147483647 w 232"/>
              <a:gd name="T19" fmla="*/ 2147483647 h 337"/>
              <a:gd name="T20" fmla="*/ 0 w 232"/>
              <a:gd name="T21" fmla="*/ 2147483647 h 337"/>
              <a:gd name="T22" fmla="*/ 2147483647 w 232"/>
              <a:gd name="T23" fmla="*/ 2147483647 h 337"/>
              <a:gd name="T24" fmla="*/ 2147483647 w 232"/>
              <a:gd name="T25" fmla="*/ 2147483647 h 337"/>
              <a:gd name="T26" fmla="*/ 2147483647 w 232"/>
              <a:gd name="T27" fmla="*/ 2147483647 h 337"/>
              <a:gd name="T28" fmla="*/ 2147483647 w 232"/>
              <a:gd name="T29" fmla="*/ 2147483647 h 337"/>
              <a:gd name="T30" fmla="*/ 2147483647 w 232"/>
              <a:gd name="T31" fmla="*/ 0 h 337"/>
              <a:gd name="T32" fmla="*/ 2147483647 w 232"/>
              <a:gd name="T33" fmla="*/ 2147483647 h 337"/>
              <a:gd name="T34" fmla="*/ 2147483647 w 232"/>
              <a:gd name="T35" fmla="*/ 2147483647 h 337"/>
              <a:gd name="T36" fmla="*/ 2147483647 w 232"/>
              <a:gd name="T37" fmla="*/ 2147483647 h 337"/>
              <a:gd name="T38" fmla="*/ 2147483647 w 232"/>
              <a:gd name="T39" fmla="*/ 2147483647 h 337"/>
              <a:gd name="T40" fmla="*/ 2147483647 w 232"/>
              <a:gd name="T41" fmla="*/ 2147483647 h 337"/>
              <a:gd name="T42" fmla="*/ 2147483647 w 232"/>
              <a:gd name="T43" fmla="*/ 2147483647 h 337"/>
              <a:gd name="T44" fmla="*/ 2147483647 w 232"/>
              <a:gd name="T45" fmla="*/ 2147483647 h 337"/>
              <a:gd name="T46" fmla="*/ 2147483647 w 232"/>
              <a:gd name="T47" fmla="*/ 2147483647 h 337"/>
              <a:gd name="T48" fmla="*/ 2147483647 w 232"/>
              <a:gd name="T49" fmla="*/ 2147483647 h 337"/>
              <a:gd name="T50" fmla="*/ 2147483647 w 232"/>
              <a:gd name="T51" fmla="*/ 2147483647 h 337"/>
              <a:gd name="T52" fmla="*/ 2147483647 w 232"/>
              <a:gd name="T53" fmla="*/ 2147483647 h 337"/>
              <a:gd name="T54" fmla="*/ 2147483647 w 232"/>
              <a:gd name="T55" fmla="*/ 2147483647 h 337"/>
              <a:gd name="T56" fmla="*/ 2147483647 w 232"/>
              <a:gd name="T57" fmla="*/ 2147483647 h 337"/>
              <a:gd name="T58" fmla="*/ 2147483647 w 232"/>
              <a:gd name="T59" fmla="*/ 2147483647 h 337"/>
              <a:gd name="T60" fmla="*/ 2147483647 w 232"/>
              <a:gd name="T61" fmla="*/ 2147483647 h 337"/>
              <a:gd name="T62" fmla="*/ 2147483647 w 232"/>
              <a:gd name="T63" fmla="*/ 2147483647 h 337"/>
              <a:gd name="T64" fmla="*/ 2147483647 w 232"/>
              <a:gd name="T65" fmla="*/ 2147483647 h 337"/>
              <a:gd name="T66" fmla="*/ 2147483647 w 232"/>
              <a:gd name="T67" fmla="*/ 2147483647 h 337"/>
              <a:gd name="T68" fmla="*/ 2147483647 w 232"/>
              <a:gd name="T69" fmla="*/ 2147483647 h 337"/>
              <a:gd name="T70" fmla="*/ 2147483647 w 232"/>
              <a:gd name="T71" fmla="*/ 2147483647 h 337"/>
              <a:gd name="T72" fmla="*/ 2147483647 w 232"/>
              <a:gd name="T73" fmla="*/ 2147483647 h 337"/>
              <a:gd name="T74" fmla="*/ 2147483647 w 232"/>
              <a:gd name="T75" fmla="*/ 2147483647 h 337"/>
              <a:gd name="T76" fmla="*/ 2147483647 w 232"/>
              <a:gd name="T77" fmla="*/ 2147483647 h 337"/>
              <a:gd name="T78" fmla="*/ 2147483647 w 232"/>
              <a:gd name="T79" fmla="*/ 2147483647 h 337"/>
              <a:gd name="T80" fmla="*/ 2147483647 w 232"/>
              <a:gd name="T81" fmla="*/ 2147483647 h 337"/>
              <a:gd name="T82" fmla="*/ 2147483647 w 232"/>
              <a:gd name="T83" fmla="*/ 2147483647 h 33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2"/>
              <a:gd name="T127" fmla="*/ 0 h 337"/>
              <a:gd name="T128" fmla="*/ 232 w 232"/>
              <a:gd name="T129" fmla="*/ 337 h 33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2" h="337">
                <a:moveTo>
                  <a:pt x="231" y="289"/>
                </a:moveTo>
                <a:lnTo>
                  <a:pt x="231" y="289"/>
                </a:lnTo>
                <a:lnTo>
                  <a:pt x="230" y="290"/>
                </a:lnTo>
                <a:lnTo>
                  <a:pt x="228" y="291"/>
                </a:lnTo>
                <a:lnTo>
                  <a:pt x="226" y="293"/>
                </a:lnTo>
                <a:lnTo>
                  <a:pt x="224" y="296"/>
                </a:lnTo>
                <a:lnTo>
                  <a:pt x="221" y="299"/>
                </a:lnTo>
                <a:lnTo>
                  <a:pt x="217" y="302"/>
                </a:lnTo>
                <a:lnTo>
                  <a:pt x="213" y="306"/>
                </a:lnTo>
                <a:lnTo>
                  <a:pt x="209" y="308"/>
                </a:lnTo>
                <a:lnTo>
                  <a:pt x="204" y="312"/>
                </a:lnTo>
                <a:lnTo>
                  <a:pt x="199" y="316"/>
                </a:lnTo>
                <a:lnTo>
                  <a:pt x="193" y="320"/>
                </a:lnTo>
                <a:lnTo>
                  <a:pt x="187" y="324"/>
                </a:lnTo>
                <a:lnTo>
                  <a:pt x="181" y="328"/>
                </a:lnTo>
                <a:lnTo>
                  <a:pt x="174" y="332"/>
                </a:lnTo>
                <a:lnTo>
                  <a:pt x="169" y="336"/>
                </a:lnTo>
                <a:lnTo>
                  <a:pt x="160" y="336"/>
                </a:lnTo>
                <a:lnTo>
                  <a:pt x="150" y="332"/>
                </a:lnTo>
                <a:lnTo>
                  <a:pt x="139" y="323"/>
                </a:lnTo>
                <a:lnTo>
                  <a:pt x="127" y="311"/>
                </a:lnTo>
                <a:lnTo>
                  <a:pt x="113" y="297"/>
                </a:lnTo>
                <a:lnTo>
                  <a:pt x="99" y="279"/>
                </a:lnTo>
                <a:lnTo>
                  <a:pt x="85" y="260"/>
                </a:lnTo>
                <a:lnTo>
                  <a:pt x="70" y="240"/>
                </a:lnTo>
                <a:lnTo>
                  <a:pt x="57" y="220"/>
                </a:lnTo>
                <a:lnTo>
                  <a:pt x="44" y="200"/>
                </a:lnTo>
                <a:lnTo>
                  <a:pt x="31" y="182"/>
                </a:lnTo>
                <a:lnTo>
                  <a:pt x="21" y="165"/>
                </a:lnTo>
                <a:lnTo>
                  <a:pt x="13" y="151"/>
                </a:lnTo>
                <a:lnTo>
                  <a:pt x="6" y="140"/>
                </a:lnTo>
                <a:lnTo>
                  <a:pt x="2" y="134"/>
                </a:lnTo>
                <a:lnTo>
                  <a:pt x="0" y="131"/>
                </a:lnTo>
                <a:lnTo>
                  <a:pt x="4" y="125"/>
                </a:lnTo>
                <a:lnTo>
                  <a:pt x="9" y="118"/>
                </a:lnTo>
                <a:lnTo>
                  <a:pt x="14" y="110"/>
                </a:lnTo>
                <a:lnTo>
                  <a:pt x="19" y="101"/>
                </a:lnTo>
                <a:lnTo>
                  <a:pt x="26" y="92"/>
                </a:lnTo>
                <a:lnTo>
                  <a:pt x="33" y="83"/>
                </a:lnTo>
                <a:lnTo>
                  <a:pt x="46" y="62"/>
                </a:lnTo>
                <a:lnTo>
                  <a:pt x="53" y="52"/>
                </a:lnTo>
                <a:lnTo>
                  <a:pt x="59" y="43"/>
                </a:lnTo>
                <a:lnTo>
                  <a:pt x="64" y="33"/>
                </a:lnTo>
                <a:lnTo>
                  <a:pt x="70" y="25"/>
                </a:lnTo>
                <a:lnTo>
                  <a:pt x="75" y="17"/>
                </a:lnTo>
                <a:lnTo>
                  <a:pt x="79" y="10"/>
                </a:lnTo>
                <a:lnTo>
                  <a:pt x="82" y="4"/>
                </a:lnTo>
                <a:lnTo>
                  <a:pt x="83" y="0"/>
                </a:lnTo>
                <a:lnTo>
                  <a:pt x="80" y="7"/>
                </a:lnTo>
                <a:lnTo>
                  <a:pt x="77" y="15"/>
                </a:lnTo>
                <a:lnTo>
                  <a:pt x="73" y="24"/>
                </a:lnTo>
                <a:lnTo>
                  <a:pt x="70" y="33"/>
                </a:lnTo>
                <a:lnTo>
                  <a:pt x="66" y="44"/>
                </a:lnTo>
                <a:lnTo>
                  <a:pt x="63" y="55"/>
                </a:lnTo>
                <a:lnTo>
                  <a:pt x="59" y="66"/>
                </a:lnTo>
                <a:lnTo>
                  <a:pt x="58" y="78"/>
                </a:lnTo>
                <a:lnTo>
                  <a:pt x="56" y="90"/>
                </a:lnTo>
                <a:lnTo>
                  <a:pt x="55" y="102"/>
                </a:lnTo>
                <a:lnTo>
                  <a:pt x="54" y="115"/>
                </a:lnTo>
                <a:lnTo>
                  <a:pt x="55" y="128"/>
                </a:lnTo>
                <a:lnTo>
                  <a:pt x="57" y="140"/>
                </a:lnTo>
                <a:lnTo>
                  <a:pt x="59" y="152"/>
                </a:lnTo>
                <a:lnTo>
                  <a:pt x="64" y="164"/>
                </a:lnTo>
                <a:lnTo>
                  <a:pt x="71" y="176"/>
                </a:lnTo>
                <a:lnTo>
                  <a:pt x="78" y="186"/>
                </a:lnTo>
                <a:lnTo>
                  <a:pt x="84" y="193"/>
                </a:lnTo>
                <a:lnTo>
                  <a:pt x="90" y="196"/>
                </a:lnTo>
                <a:lnTo>
                  <a:pt x="95" y="198"/>
                </a:lnTo>
                <a:lnTo>
                  <a:pt x="98" y="197"/>
                </a:lnTo>
                <a:lnTo>
                  <a:pt x="102" y="196"/>
                </a:lnTo>
                <a:lnTo>
                  <a:pt x="104" y="192"/>
                </a:lnTo>
                <a:lnTo>
                  <a:pt x="107" y="186"/>
                </a:lnTo>
                <a:lnTo>
                  <a:pt x="108" y="180"/>
                </a:lnTo>
                <a:lnTo>
                  <a:pt x="109" y="172"/>
                </a:lnTo>
                <a:lnTo>
                  <a:pt x="110" y="164"/>
                </a:lnTo>
                <a:lnTo>
                  <a:pt x="110" y="156"/>
                </a:lnTo>
                <a:lnTo>
                  <a:pt x="109" y="148"/>
                </a:lnTo>
                <a:lnTo>
                  <a:pt x="107" y="140"/>
                </a:lnTo>
                <a:lnTo>
                  <a:pt x="106" y="133"/>
                </a:lnTo>
                <a:lnTo>
                  <a:pt x="103" y="127"/>
                </a:lnTo>
                <a:lnTo>
                  <a:pt x="101" y="121"/>
                </a:lnTo>
                <a:lnTo>
                  <a:pt x="100" y="115"/>
                </a:lnTo>
                <a:lnTo>
                  <a:pt x="99" y="108"/>
                </a:lnTo>
                <a:lnTo>
                  <a:pt x="98" y="101"/>
                </a:lnTo>
                <a:lnTo>
                  <a:pt x="98" y="93"/>
                </a:lnTo>
                <a:lnTo>
                  <a:pt x="99" y="85"/>
                </a:lnTo>
                <a:lnTo>
                  <a:pt x="100" y="78"/>
                </a:lnTo>
                <a:lnTo>
                  <a:pt x="101" y="70"/>
                </a:lnTo>
                <a:lnTo>
                  <a:pt x="102" y="62"/>
                </a:lnTo>
                <a:lnTo>
                  <a:pt x="104" y="54"/>
                </a:lnTo>
                <a:lnTo>
                  <a:pt x="106" y="47"/>
                </a:lnTo>
                <a:lnTo>
                  <a:pt x="107" y="40"/>
                </a:lnTo>
                <a:lnTo>
                  <a:pt x="109" y="33"/>
                </a:lnTo>
                <a:lnTo>
                  <a:pt x="112" y="27"/>
                </a:lnTo>
                <a:lnTo>
                  <a:pt x="114" y="22"/>
                </a:lnTo>
                <a:lnTo>
                  <a:pt x="116" y="17"/>
                </a:lnTo>
                <a:lnTo>
                  <a:pt x="115" y="28"/>
                </a:lnTo>
                <a:lnTo>
                  <a:pt x="116" y="42"/>
                </a:lnTo>
                <a:lnTo>
                  <a:pt x="117" y="57"/>
                </a:lnTo>
                <a:lnTo>
                  <a:pt x="119" y="72"/>
                </a:lnTo>
                <a:lnTo>
                  <a:pt x="121" y="86"/>
                </a:lnTo>
                <a:lnTo>
                  <a:pt x="124" y="102"/>
                </a:lnTo>
                <a:lnTo>
                  <a:pt x="128" y="118"/>
                </a:lnTo>
                <a:lnTo>
                  <a:pt x="132" y="134"/>
                </a:lnTo>
                <a:lnTo>
                  <a:pt x="136" y="149"/>
                </a:lnTo>
                <a:lnTo>
                  <a:pt x="141" y="165"/>
                </a:lnTo>
                <a:lnTo>
                  <a:pt x="148" y="181"/>
                </a:lnTo>
                <a:lnTo>
                  <a:pt x="155" y="196"/>
                </a:lnTo>
                <a:lnTo>
                  <a:pt x="162" y="210"/>
                </a:lnTo>
                <a:lnTo>
                  <a:pt x="171" y="224"/>
                </a:lnTo>
                <a:lnTo>
                  <a:pt x="179" y="237"/>
                </a:lnTo>
                <a:lnTo>
                  <a:pt x="188" y="250"/>
                </a:lnTo>
                <a:lnTo>
                  <a:pt x="192" y="254"/>
                </a:lnTo>
                <a:lnTo>
                  <a:pt x="196" y="258"/>
                </a:lnTo>
                <a:lnTo>
                  <a:pt x="200" y="262"/>
                </a:lnTo>
                <a:lnTo>
                  <a:pt x="203" y="266"/>
                </a:lnTo>
                <a:lnTo>
                  <a:pt x="207" y="269"/>
                </a:lnTo>
                <a:lnTo>
                  <a:pt x="210" y="272"/>
                </a:lnTo>
                <a:lnTo>
                  <a:pt x="212" y="275"/>
                </a:lnTo>
                <a:lnTo>
                  <a:pt x="215" y="277"/>
                </a:lnTo>
                <a:lnTo>
                  <a:pt x="218" y="280"/>
                </a:lnTo>
                <a:lnTo>
                  <a:pt x="221" y="282"/>
                </a:lnTo>
                <a:lnTo>
                  <a:pt x="223" y="284"/>
                </a:lnTo>
                <a:lnTo>
                  <a:pt x="225" y="285"/>
                </a:lnTo>
                <a:lnTo>
                  <a:pt x="227" y="286"/>
                </a:lnTo>
                <a:lnTo>
                  <a:pt x="229" y="287"/>
                </a:lnTo>
                <a:lnTo>
                  <a:pt x="230" y="288"/>
                </a:lnTo>
                <a:lnTo>
                  <a:pt x="231" y="289"/>
                </a:lnTo>
              </a:path>
            </a:pathLst>
          </a:custGeom>
          <a:solidFill>
            <a:srgbClr val="C6877A"/>
          </a:solidFill>
          <a:ln w="12700" cap="rnd" cmpd="sng">
            <a:noFill/>
            <a:prstDash val="solid"/>
            <a:round/>
            <a:headEnd type="none" w="med" len="med"/>
            <a:tailEnd type="none" w="med" len="med"/>
          </a:ln>
        </p:spPr>
        <p:txBody>
          <a:bodyPr/>
          <a:lstStyle/>
          <a:p>
            <a:endParaRPr lang="en-US" sz="1200"/>
          </a:p>
        </p:txBody>
      </p:sp>
      <p:sp>
        <p:nvSpPr>
          <p:cNvPr id="24" name="Freeform 22"/>
          <p:cNvSpPr>
            <a:spLocks/>
          </p:cNvSpPr>
          <p:nvPr/>
        </p:nvSpPr>
        <p:spPr bwMode="auto">
          <a:xfrm>
            <a:off x="6870700" y="2482850"/>
            <a:ext cx="368300" cy="534988"/>
          </a:xfrm>
          <a:custGeom>
            <a:avLst/>
            <a:gdLst>
              <a:gd name="T0" fmla="*/ 2147483647 w 232"/>
              <a:gd name="T1" fmla="*/ 2147483647 h 337"/>
              <a:gd name="T2" fmla="*/ 2147483647 w 232"/>
              <a:gd name="T3" fmla="*/ 2147483647 h 337"/>
              <a:gd name="T4" fmla="*/ 2147483647 w 232"/>
              <a:gd name="T5" fmla="*/ 2147483647 h 337"/>
              <a:gd name="T6" fmla="*/ 2147483647 w 232"/>
              <a:gd name="T7" fmla="*/ 2147483647 h 337"/>
              <a:gd name="T8" fmla="*/ 2147483647 w 232"/>
              <a:gd name="T9" fmla="*/ 2147483647 h 337"/>
              <a:gd name="T10" fmla="*/ 2147483647 w 232"/>
              <a:gd name="T11" fmla="*/ 2147483647 h 337"/>
              <a:gd name="T12" fmla="*/ 2147483647 w 232"/>
              <a:gd name="T13" fmla="*/ 2147483647 h 337"/>
              <a:gd name="T14" fmla="*/ 2147483647 w 232"/>
              <a:gd name="T15" fmla="*/ 2147483647 h 337"/>
              <a:gd name="T16" fmla="*/ 2147483647 w 232"/>
              <a:gd name="T17" fmla="*/ 2147483647 h 337"/>
              <a:gd name="T18" fmla="*/ 2147483647 w 232"/>
              <a:gd name="T19" fmla="*/ 2147483647 h 337"/>
              <a:gd name="T20" fmla="*/ 2147483647 w 232"/>
              <a:gd name="T21" fmla="*/ 2147483647 h 337"/>
              <a:gd name="T22" fmla="*/ 2147483647 w 232"/>
              <a:gd name="T23" fmla="*/ 2147483647 h 337"/>
              <a:gd name="T24" fmla="*/ 2147483647 w 232"/>
              <a:gd name="T25" fmla="*/ 2147483647 h 337"/>
              <a:gd name="T26" fmla="*/ 2147483647 w 232"/>
              <a:gd name="T27" fmla="*/ 2147483647 h 337"/>
              <a:gd name="T28" fmla="*/ 2147483647 w 232"/>
              <a:gd name="T29" fmla="*/ 2147483647 h 337"/>
              <a:gd name="T30" fmla="*/ 2147483647 w 232"/>
              <a:gd name="T31" fmla="*/ 2147483647 h 337"/>
              <a:gd name="T32" fmla="*/ 2147483647 w 232"/>
              <a:gd name="T33" fmla="*/ 2147483647 h 337"/>
              <a:gd name="T34" fmla="*/ 2147483647 w 232"/>
              <a:gd name="T35" fmla="*/ 2147483647 h 337"/>
              <a:gd name="T36" fmla="*/ 2147483647 w 232"/>
              <a:gd name="T37" fmla="*/ 2147483647 h 337"/>
              <a:gd name="T38" fmla="*/ 2147483647 w 232"/>
              <a:gd name="T39" fmla="*/ 2147483647 h 337"/>
              <a:gd name="T40" fmla="*/ 2147483647 w 232"/>
              <a:gd name="T41" fmla="*/ 2147483647 h 337"/>
              <a:gd name="T42" fmla="*/ 2147483647 w 232"/>
              <a:gd name="T43" fmla="*/ 2147483647 h 337"/>
              <a:gd name="T44" fmla="*/ 2147483647 w 232"/>
              <a:gd name="T45" fmla="*/ 2147483647 h 337"/>
              <a:gd name="T46" fmla="*/ 2147483647 w 232"/>
              <a:gd name="T47" fmla="*/ 2147483647 h 337"/>
              <a:gd name="T48" fmla="*/ 2147483647 w 232"/>
              <a:gd name="T49" fmla="*/ 2147483647 h 337"/>
              <a:gd name="T50" fmla="*/ 2147483647 w 232"/>
              <a:gd name="T51" fmla="*/ 2147483647 h 337"/>
              <a:gd name="T52" fmla="*/ 2147483647 w 232"/>
              <a:gd name="T53" fmla="*/ 2147483647 h 337"/>
              <a:gd name="T54" fmla="*/ 2147483647 w 232"/>
              <a:gd name="T55" fmla="*/ 2147483647 h 337"/>
              <a:gd name="T56" fmla="*/ 2147483647 w 232"/>
              <a:gd name="T57" fmla="*/ 2147483647 h 337"/>
              <a:gd name="T58" fmla="*/ 2147483647 w 232"/>
              <a:gd name="T59" fmla="*/ 2147483647 h 337"/>
              <a:gd name="T60" fmla="*/ 2147483647 w 232"/>
              <a:gd name="T61" fmla="*/ 2147483647 h 337"/>
              <a:gd name="T62" fmla="*/ 2147483647 w 232"/>
              <a:gd name="T63" fmla="*/ 2147483647 h 337"/>
              <a:gd name="T64" fmla="*/ 2147483647 w 232"/>
              <a:gd name="T65" fmla="*/ 2147483647 h 337"/>
              <a:gd name="T66" fmla="*/ 2147483647 w 232"/>
              <a:gd name="T67" fmla="*/ 2147483647 h 337"/>
              <a:gd name="T68" fmla="*/ 2147483647 w 232"/>
              <a:gd name="T69" fmla="*/ 2147483647 h 337"/>
              <a:gd name="T70" fmla="*/ 2147483647 w 232"/>
              <a:gd name="T71" fmla="*/ 2147483647 h 337"/>
              <a:gd name="T72" fmla="*/ 2147483647 w 232"/>
              <a:gd name="T73" fmla="*/ 2147483647 h 337"/>
              <a:gd name="T74" fmla="*/ 2147483647 w 232"/>
              <a:gd name="T75" fmla="*/ 2147483647 h 337"/>
              <a:gd name="T76" fmla="*/ 2147483647 w 232"/>
              <a:gd name="T77" fmla="*/ 2147483647 h 337"/>
              <a:gd name="T78" fmla="*/ 2147483647 w 232"/>
              <a:gd name="T79" fmla="*/ 2147483647 h 337"/>
              <a:gd name="T80" fmla="*/ 2147483647 w 232"/>
              <a:gd name="T81" fmla="*/ 2147483647 h 337"/>
              <a:gd name="T82" fmla="*/ 2147483647 w 232"/>
              <a:gd name="T83" fmla="*/ 2147483647 h 337"/>
              <a:gd name="T84" fmla="*/ 2147483647 w 232"/>
              <a:gd name="T85" fmla="*/ 2147483647 h 337"/>
              <a:gd name="T86" fmla="*/ 2147483647 w 232"/>
              <a:gd name="T87" fmla="*/ 2147483647 h 337"/>
              <a:gd name="T88" fmla="*/ 2147483647 w 232"/>
              <a:gd name="T89" fmla="*/ 2147483647 h 337"/>
              <a:gd name="T90" fmla="*/ 2147483647 w 232"/>
              <a:gd name="T91" fmla="*/ 2147483647 h 337"/>
              <a:gd name="T92" fmla="*/ 2147483647 w 232"/>
              <a:gd name="T93" fmla="*/ 2147483647 h 33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2"/>
              <a:gd name="T142" fmla="*/ 0 h 337"/>
              <a:gd name="T143" fmla="*/ 232 w 232"/>
              <a:gd name="T144" fmla="*/ 337 h 33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2" h="337">
                <a:moveTo>
                  <a:pt x="83" y="0"/>
                </a:moveTo>
                <a:lnTo>
                  <a:pt x="82" y="4"/>
                </a:lnTo>
                <a:lnTo>
                  <a:pt x="79" y="10"/>
                </a:lnTo>
                <a:lnTo>
                  <a:pt x="75" y="17"/>
                </a:lnTo>
                <a:lnTo>
                  <a:pt x="70" y="25"/>
                </a:lnTo>
                <a:lnTo>
                  <a:pt x="64" y="33"/>
                </a:lnTo>
                <a:lnTo>
                  <a:pt x="59" y="43"/>
                </a:lnTo>
                <a:lnTo>
                  <a:pt x="53" y="52"/>
                </a:lnTo>
                <a:lnTo>
                  <a:pt x="46" y="62"/>
                </a:lnTo>
                <a:lnTo>
                  <a:pt x="33" y="83"/>
                </a:lnTo>
                <a:lnTo>
                  <a:pt x="26" y="92"/>
                </a:lnTo>
                <a:lnTo>
                  <a:pt x="19" y="101"/>
                </a:lnTo>
                <a:lnTo>
                  <a:pt x="14" y="110"/>
                </a:lnTo>
                <a:lnTo>
                  <a:pt x="9" y="118"/>
                </a:lnTo>
                <a:lnTo>
                  <a:pt x="4" y="125"/>
                </a:lnTo>
                <a:lnTo>
                  <a:pt x="0" y="131"/>
                </a:lnTo>
                <a:lnTo>
                  <a:pt x="2" y="134"/>
                </a:lnTo>
                <a:lnTo>
                  <a:pt x="6" y="140"/>
                </a:lnTo>
                <a:lnTo>
                  <a:pt x="13" y="151"/>
                </a:lnTo>
                <a:lnTo>
                  <a:pt x="21" y="165"/>
                </a:lnTo>
                <a:lnTo>
                  <a:pt x="31" y="182"/>
                </a:lnTo>
                <a:lnTo>
                  <a:pt x="44" y="200"/>
                </a:lnTo>
                <a:lnTo>
                  <a:pt x="57" y="220"/>
                </a:lnTo>
                <a:lnTo>
                  <a:pt x="70" y="240"/>
                </a:lnTo>
                <a:lnTo>
                  <a:pt x="85" y="260"/>
                </a:lnTo>
                <a:lnTo>
                  <a:pt x="99" y="279"/>
                </a:lnTo>
                <a:lnTo>
                  <a:pt x="113" y="297"/>
                </a:lnTo>
                <a:lnTo>
                  <a:pt x="127" y="311"/>
                </a:lnTo>
                <a:lnTo>
                  <a:pt x="139" y="323"/>
                </a:lnTo>
                <a:lnTo>
                  <a:pt x="150" y="332"/>
                </a:lnTo>
                <a:lnTo>
                  <a:pt x="160" y="336"/>
                </a:lnTo>
                <a:lnTo>
                  <a:pt x="169" y="336"/>
                </a:lnTo>
                <a:lnTo>
                  <a:pt x="174" y="332"/>
                </a:lnTo>
                <a:lnTo>
                  <a:pt x="181" y="328"/>
                </a:lnTo>
                <a:lnTo>
                  <a:pt x="187" y="324"/>
                </a:lnTo>
                <a:lnTo>
                  <a:pt x="193" y="320"/>
                </a:lnTo>
                <a:lnTo>
                  <a:pt x="199" y="316"/>
                </a:lnTo>
                <a:lnTo>
                  <a:pt x="204" y="312"/>
                </a:lnTo>
                <a:lnTo>
                  <a:pt x="209" y="308"/>
                </a:lnTo>
                <a:lnTo>
                  <a:pt x="213" y="306"/>
                </a:lnTo>
                <a:lnTo>
                  <a:pt x="217" y="302"/>
                </a:lnTo>
                <a:lnTo>
                  <a:pt x="221" y="299"/>
                </a:lnTo>
                <a:lnTo>
                  <a:pt x="224" y="296"/>
                </a:lnTo>
                <a:lnTo>
                  <a:pt x="226" y="293"/>
                </a:lnTo>
                <a:lnTo>
                  <a:pt x="228" y="291"/>
                </a:lnTo>
                <a:lnTo>
                  <a:pt x="230" y="290"/>
                </a:lnTo>
                <a:lnTo>
                  <a:pt x="231" y="289"/>
                </a:lnTo>
                <a:lnTo>
                  <a:pt x="230" y="288"/>
                </a:lnTo>
                <a:lnTo>
                  <a:pt x="229" y="287"/>
                </a:lnTo>
                <a:lnTo>
                  <a:pt x="227" y="286"/>
                </a:lnTo>
                <a:lnTo>
                  <a:pt x="225" y="285"/>
                </a:lnTo>
                <a:lnTo>
                  <a:pt x="223" y="284"/>
                </a:lnTo>
                <a:lnTo>
                  <a:pt x="221" y="282"/>
                </a:lnTo>
                <a:lnTo>
                  <a:pt x="218" y="280"/>
                </a:lnTo>
                <a:lnTo>
                  <a:pt x="215" y="277"/>
                </a:lnTo>
                <a:lnTo>
                  <a:pt x="212" y="275"/>
                </a:lnTo>
                <a:lnTo>
                  <a:pt x="210" y="272"/>
                </a:lnTo>
                <a:lnTo>
                  <a:pt x="207" y="269"/>
                </a:lnTo>
                <a:lnTo>
                  <a:pt x="203" y="266"/>
                </a:lnTo>
                <a:lnTo>
                  <a:pt x="200" y="262"/>
                </a:lnTo>
                <a:lnTo>
                  <a:pt x="196" y="258"/>
                </a:lnTo>
                <a:lnTo>
                  <a:pt x="192" y="254"/>
                </a:lnTo>
                <a:lnTo>
                  <a:pt x="188" y="250"/>
                </a:lnTo>
                <a:lnTo>
                  <a:pt x="178" y="237"/>
                </a:lnTo>
                <a:lnTo>
                  <a:pt x="169" y="223"/>
                </a:lnTo>
                <a:lnTo>
                  <a:pt x="159" y="210"/>
                </a:lnTo>
                <a:lnTo>
                  <a:pt x="151" y="196"/>
                </a:lnTo>
                <a:lnTo>
                  <a:pt x="144" y="183"/>
                </a:lnTo>
                <a:lnTo>
                  <a:pt x="137" y="170"/>
                </a:lnTo>
                <a:lnTo>
                  <a:pt x="132" y="155"/>
                </a:lnTo>
                <a:lnTo>
                  <a:pt x="127" y="141"/>
                </a:lnTo>
                <a:lnTo>
                  <a:pt x="123" y="127"/>
                </a:lnTo>
                <a:lnTo>
                  <a:pt x="120" y="112"/>
                </a:lnTo>
                <a:lnTo>
                  <a:pt x="117" y="97"/>
                </a:lnTo>
                <a:lnTo>
                  <a:pt x="115" y="82"/>
                </a:lnTo>
                <a:lnTo>
                  <a:pt x="114" y="66"/>
                </a:lnTo>
                <a:lnTo>
                  <a:pt x="114" y="50"/>
                </a:lnTo>
                <a:lnTo>
                  <a:pt x="114" y="33"/>
                </a:lnTo>
                <a:lnTo>
                  <a:pt x="116" y="17"/>
                </a:lnTo>
                <a:lnTo>
                  <a:pt x="113" y="32"/>
                </a:lnTo>
                <a:lnTo>
                  <a:pt x="111" y="47"/>
                </a:lnTo>
                <a:lnTo>
                  <a:pt x="110" y="61"/>
                </a:lnTo>
                <a:lnTo>
                  <a:pt x="109" y="74"/>
                </a:lnTo>
                <a:lnTo>
                  <a:pt x="109" y="85"/>
                </a:lnTo>
                <a:lnTo>
                  <a:pt x="110" y="97"/>
                </a:lnTo>
                <a:lnTo>
                  <a:pt x="110" y="107"/>
                </a:lnTo>
                <a:lnTo>
                  <a:pt x="112" y="117"/>
                </a:lnTo>
                <a:lnTo>
                  <a:pt x="113" y="127"/>
                </a:lnTo>
                <a:lnTo>
                  <a:pt x="115" y="136"/>
                </a:lnTo>
                <a:lnTo>
                  <a:pt x="118" y="144"/>
                </a:lnTo>
                <a:lnTo>
                  <a:pt x="121" y="153"/>
                </a:lnTo>
                <a:lnTo>
                  <a:pt x="124" y="161"/>
                </a:lnTo>
                <a:lnTo>
                  <a:pt x="127" y="170"/>
                </a:lnTo>
                <a:lnTo>
                  <a:pt x="130" y="178"/>
                </a:lnTo>
                <a:lnTo>
                  <a:pt x="134" y="186"/>
                </a:lnTo>
                <a:lnTo>
                  <a:pt x="139" y="198"/>
                </a:lnTo>
                <a:lnTo>
                  <a:pt x="145" y="210"/>
                </a:lnTo>
                <a:lnTo>
                  <a:pt x="151" y="221"/>
                </a:lnTo>
                <a:lnTo>
                  <a:pt x="157" y="232"/>
                </a:lnTo>
                <a:lnTo>
                  <a:pt x="163" y="242"/>
                </a:lnTo>
                <a:lnTo>
                  <a:pt x="169" y="251"/>
                </a:lnTo>
                <a:lnTo>
                  <a:pt x="173" y="258"/>
                </a:lnTo>
                <a:lnTo>
                  <a:pt x="177" y="265"/>
                </a:lnTo>
                <a:lnTo>
                  <a:pt x="180" y="271"/>
                </a:lnTo>
                <a:lnTo>
                  <a:pt x="182" y="276"/>
                </a:lnTo>
                <a:lnTo>
                  <a:pt x="183" y="279"/>
                </a:lnTo>
                <a:lnTo>
                  <a:pt x="183" y="281"/>
                </a:lnTo>
                <a:lnTo>
                  <a:pt x="181" y="281"/>
                </a:lnTo>
                <a:lnTo>
                  <a:pt x="177" y="279"/>
                </a:lnTo>
                <a:lnTo>
                  <a:pt x="172" y="276"/>
                </a:lnTo>
                <a:lnTo>
                  <a:pt x="164" y="270"/>
                </a:lnTo>
                <a:lnTo>
                  <a:pt x="156" y="264"/>
                </a:lnTo>
                <a:lnTo>
                  <a:pt x="147" y="258"/>
                </a:lnTo>
                <a:lnTo>
                  <a:pt x="139" y="252"/>
                </a:lnTo>
                <a:lnTo>
                  <a:pt x="132" y="247"/>
                </a:lnTo>
                <a:lnTo>
                  <a:pt x="124" y="241"/>
                </a:lnTo>
                <a:lnTo>
                  <a:pt x="117" y="235"/>
                </a:lnTo>
                <a:lnTo>
                  <a:pt x="110" y="229"/>
                </a:lnTo>
                <a:lnTo>
                  <a:pt x="103" y="223"/>
                </a:lnTo>
                <a:lnTo>
                  <a:pt x="96" y="218"/>
                </a:lnTo>
                <a:lnTo>
                  <a:pt x="91" y="212"/>
                </a:lnTo>
                <a:lnTo>
                  <a:pt x="85" y="206"/>
                </a:lnTo>
                <a:lnTo>
                  <a:pt x="79" y="199"/>
                </a:lnTo>
                <a:lnTo>
                  <a:pt x="73" y="194"/>
                </a:lnTo>
                <a:lnTo>
                  <a:pt x="68" y="188"/>
                </a:lnTo>
                <a:lnTo>
                  <a:pt x="63" y="181"/>
                </a:lnTo>
                <a:lnTo>
                  <a:pt x="58" y="174"/>
                </a:lnTo>
                <a:lnTo>
                  <a:pt x="53" y="165"/>
                </a:lnTo>
                <a:lnTo>
                  <a:pt x="48" y="156"/>
                </a:lnTo>
                <a:lnTo>
                  <a:pt x="44" y="147"/>
                </a:lnTo>
                <a:lnTo>
                  <a:pt x="42" y="139"/>
                </a:lnTo>
                <a:lnTo>
                  <a:pt x="40" y="130"/>
                </a:lnTo>
                <a:lnTo>
                  <a:pt x="39" y="121"/>
                </a:lnTo>
                <a:lnTo>
                  <a:pt x="39" y="112"/>
                </a:lnTo>
                <a:lnTo>
                  <a:pt x="41" y="102"/>
                </a:lnTo>
                <a:lnTo>
                  <a:pt x="43" y="92"/>
                </a:lnTo>
                <a:lnTo>
                  <a:pt x="46" y="82"/>
                </a:lnTo>
                <a:lnTo>
                  <a:pt x="50" y="70"/>
                </a:lnTo>
                <a:lnTo>
                  <a:pt x="55" y="58"/>
                </a:lnTo>
                <a:lnTo>
                  <a:pt x="60" y="45"/>
                </a:lnTo>
                <a:lnTo>
                  <a:pt x="67" y="31"/>
                </a:lnTo>
                <a:lnTo>
                  <a:pt x="75" y="16"/>
                </a:lnTo>
                <a:lnTo>
                  <a:pt x="83" y="0"/>
                </a:lnTo>
              </a:path>
            </a:pathLst>
          </a:custGeom>
          <a:solidFill>
            <a:srgbClr val="B2664C"/>
          </a:solidFill>
          <a:ln w="12700" cap="rnd" cmpd="sng">
            <a:noFill/>
            <a:prstDash val="solid"/>
            <a:round/>
            <a:headEnd type="none" w="med" len="med"/>
            <a:tailEnd type="none" w="med" len="med"/>
          </a:ln>
        </p:spPr>
        <p:txBody>
          <a:bodyPr/>
          <a:lstStyle/>
          <a:p>
            <a:endParaRPr lang="en-US" sz="1200"/>
          </a:p>
        </p:txBody>
      </p:sp>
      <p:sp>
        <p:nvSpPr>
          <p:cNvPr id="25" name="Freeform 23"/>
          <p:cNvSpPr>
            <a:spLocks/>
          </p:cNvSpPr>
          <p:nvPr/>
        </p:nvSpPr>
        <p:spPr bwMode="auto">
          <a:xfrm>
            <a:off x="6870700" y="2482850"/>
            <a:ext cx="377825" cy="544513"/>
          </a:xfrm>
          <a:custGeom>
            <a:avLst/>
            <a:gdLst>
              <a:gd name="T0" fmla="*/ 2147483647 w 238"/>
              <a:gd name="T1" fmla="*/ 2147483647 h 343"/>
              <a:gd name="T2" fmla="*/ 2147483647 w 238"/>
              <a:gd name="T3" fmla="*/ 2147483647 h 343"/>
              <a:gd name="T4" fmla="*/ 2147483647 w 238"/>
              <a:gd name="T5" fmla="*/ 2147483647 h 343"/>
              <a:gd name="T6" fmla="*/ 2147483647 w 238"/>
              <a:gd name="T7" fmla="*/ 2147483647 h 343"/>
              <a:gd name="T8" fmla="*/ 2147483647 w 238"/>
              <a:gd name="T9" fmla="*/ 2147483647 h 343"/>
              <a:gd name="T10" fmla="*/ 2147483647 w 238"/>
              <a:gd name="T11" fmla="*/ 2147483647 h 343"/>
              <a:gd name="T12" fmla="*/ 2147483647 w 238"/>
              <a:gd name="T13" fmla="*/ 2147483647 h 343"/>
              <a:gd name="T14" fmla="*/ 0 w 238"/>
              <a:gd name="T15" fmla="*/ 2147483647 h 343"/>
              <a:gd name="T16" fmla="*/ 2147483647 w 238"/>
              <a:gd name="T17" fmla="*/ 2147483647 h 343"/>
              <a:gd name="T18" fmla="*/ 2147483647 w 238"/>
              <a:gd name="T19" fmla="*/ 2147483647 h 343"/>
              <a:gd name="T20" fmla="*/ 2147483647 w 238"/>
              <a:gd name="T21" fmla="*/ 2147483647 h 343"/>
              <a:gd name="T22" fmla="*/ 2147483647 w 238"/>
              <a:gd name="T23" fmla="*/ 2147483647 h 343"/>
              <a:gd name="T24" fmla="*/ 2147483647 w 238"/>
              <a:gd name="T25" fmla="*/ 2147483647 h 343"/>
              <a:gd name="T26" fmla="*/ 2147483647 w 238"/>
              <a:gd name="T27" fmla="*/ 2147483647 h 343"/>
              <a:gd name="T28" fmla="*/ 2147483647 w 238"/>
              <a:gd name="T29" fmla="*/ 2147483647 h 343"/>
              <a:gd name="T30" fmla="*/ 2147483647 w 238"/>
              <a:gd name="T31" fmla="*/ 2147483647 h 343"/>
              <a:gd name="T32" fmla="*/ 2147483647 w 238"/>
              <a:gd name="T33" fmla="*/ 2147483647 h 343"/>
              <a:gd name="T34" fmla="*/ 2147483647 w 238"/>
              <a:gd name="T35" fmla="*/ 2147483647 h 343"/>
              <a:gd name="T36" fmla="*/ 2147483647 w 238"/>
              <a:gd name="T37" fmla="*/ 2147483647 h 343"/>
              <a:gd name="T38" fmla="*/ 2147483647 w 238"/>
              <a:gd name="T39" fmla="*/ 2147483647 h 343"/>
              <a:gd name="T40" fmla="*/ 2147483647 w 238"/>
              <a:gd name="T41" fmla="*/ 2147483647 h 343"/>
              <a:gd name="T42" fmla="*/ 2147483647 w 238"/>
              <a:gd name="T43" fmla="*/ 2147483647 h 343"/>
              <a:gd name="T44" fmla="*/ 2147483647 w 238"/>
              <a:gd name="T45" fmla="*/ 2147483647 h 343"/>
              <a:gd name="T46" fmla="*/ 2147483647 w 238"/>
              <a:gd name="T47" fmla="*/ 2147483647 h 343"/>
              <a:gd name="T48" fmla="*/ 2147483647 w 238"/>
              <a:gd name="T49" fmla="*/ 2147483647 h 343"/>
              <a:gd name="T50" fmla="*/ 2147483647 w 238"/>
              <a:gd name="T51" fmla="*/ 2147483647 h 343"/>
              <a:gd name="T52" fmla="*/ 2147483647 w 238"/>
              <a:gd name="T53" fmla="*/ 2147483647 h 343"/>
              <a:gd name="T54" fmla="*/ 2147483647 w 238"/>
              <a:gd name="T55" fmla="*/ 2147483647 h 343"/>
              <a:gd name="T56" fmla="*/ 2147483647 w 238"/>
              <a:gd name="T57" fmla="*/ 2147483647 h 343"/>
              <a:gd name="T58" fmla="*/ 2147483647 w 238"/>
              <a:gd name="T59" fmla="*/ 2147483647 h 343"/>
              <a:gd name="T60" fmla="*/ 2147483647 w 238"/>
              <a:gd name="T61" fmla="*/ 2147483647 h 343"/>
              <a:gd name="T62" fmla="*/ 2147483647 w 238"/>
              <a:gd name="T63" fmla="*/ 2147483647 h 343"/>
              <a:gd name="T64" fmla="*/ 2147483647 w 238"/>
              <a:gd name="T65" fmla="*/ 2147483647 h 343"/>
              <a:gd name="T66" fmla="*/ 2147483647 w 238"/>
              <a:gd name="T67" fmla="*/ 2147483647 h 343"/>
              <a:gd name="T68" fmla="*/ 2147483647 w 238"/>
              <a:gd name="T69" fmla="*/ 2147483647 h 343"/>
              <a:gd name="T70" fmla="*/ 2147483647 w 238"/>
              <a:gd name="T71" fmla="*/ 2147483647 h 343"/>
              <a:gd name="T72" fmla="*/ 2147483647 w 238"/>
              <a:gd name="T73" fmla="*/ 2147483647 h 343"/>
              <a:gd name="T74" fmla="*/ 2147483647 w 238"/>
              <a:gd name="T75" fmla="*/ 2147483647 h 343"/>
              <a:gd name="T76" fmla="*/ 2147483647 w 238"/>
              <a:gd name="T77" fmla="*/ 2147483647 h 343"/>
              <a:gd name="T78" fmla="*/ 2147483647 w 238"/>
              <a:gd name="T79" fmla="*/ 2147483647 h 343"/>
              <a:gd name="T80" fmla="*/ 2147483647 w 238"/>
              <a:gd name="T81" fmla="*/ 2147483647 h 343"/>
              <a:gd name="T82" fmla="*/ 2147483647 w 238"/>
              <a:gd name="T83" fmla="*/ 2147483647 h 343"/>
              <a:gd name="T84" fmla="*/ 2147483647 w 238"/>
              <a:gd name="T85" fmla="*/ 2147483647 h 343"/>
              <a:gd name="T86" fmla="*/ 2147483647 w 238"/>
              <a:gd name="T87" fmla="*/ 2147483647 h 343"/>
              <a:gd name="T88" fmla="*/ 2147483647 w 238"/>
              <a:gd name="T89" fmla="*/ 2147483647 h 343"/>
              <a:gd name="T90" fmla="*/ 2147483647 w 238"/>
              <a:gd name="T91" fmla="*/ 2147483647 h 343"/>
              <a:gd name="T92" fmla="*/ 2147483647 w 238"/>
              <a:gd name="T93" fmla="*/ 2147483647 h 343"/>
              <a:gd name="T94" fmla="*/ 2147483647 w 238"/>
              <a:gd name="T95" fmla="*/ 2147483647 h 343"/>
              <a:gd name="T96" fmla="*/ 2147483647 w 238"/>
              <a:gd name="T97" fmla="*/ 2147483647 h 343"/>
              <a:gd name="T98" fmla="*/ 2147483647 w 238"/>
              <a:gd name="T99" fmla="*/ 2147483647 h 343"/>
              <a:gd name="T100" fmla="*/ 2147483647 w 238"/>
              <a:gd name="T101" fmla="*/ 2147483647 h 343"/>
              <a:gd name="T102" fmla="*/ 2147483647 w 238"/>
              <a:gd name="T103" fmla="*/ 2147483647 h 343"/>
              <a:gd name="T104" fmla="*/ 2147483647 w 238"/>
              <a:gd name="T105" fmla="*/ 2147483647 h 343"/>
              <a:gd name="T106" fmla="*/ 2147483647 w 238"/>
              <a:gd name="T107" fmla="*/ 2147483647 h 343"/>
              <a:gd name="T108" fmla="*/ 2147483647 w 238"/>
              <a:gd name="T109" fmla="*/ 2147483647 h 343"/>
              <a:gd name="T110" fmla="*/ 2147483647 w 238"/>
              <a:gd name="T111" fmla="*/ 2147483647 h 343"/>
              <a:gd name="T112" fmla="*/ 2147483647 w 238"/>
              <a:gd name="T113" fmla="*/ 2147483647 h 343"/>
              <a:gd name="T114" fmla="*/ 2147483647 w 238"/>
              <a:gd name="T115" fmla="*/ 2147483647 h 343"/>
              <a:gd name="T116" fmla="*/ 2147483647 w 238"/>
              <a:gd name="T117" fmla="*/ 2147483647 h 343"/>
              <a:gd name="T118" fmla="*/ 2147483647 w 238"/>
              <a:gd name="T119" fmla="*/ 2147483647 h 343"/>
              <a:gd name="T120" fmla="*/ 2147483647 w 238"/>
              <a:gd name="T121" fmla="*/ 2147483647 h 343"/>
              <a:gd name="T122" fmla="*/ 2147483647 w 238"/>
              <a:gd name="T123" fmla="*/ 2147483647 h 343"/>
              <a:gd name="T124" fmla="*/ 2147483647 w 238"/>
              <a:gd name="T125" fmla="*/ 0 h 3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8"/>
              <a:gd name="T190" fmla="*/ 0 h 343"/>
              <a:gd name="T191" fmla="*/ 238 w 238"/>
              <a:gd name="T192" fmla="*/ 343 h 34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8" h="343">
                <a:moveTo>
                  <a:pt x="85" y="0"/>
                </a:moveTo>
                <a:lnTo>
                  <a:pt x="84" y="4"/>
                </a:lnTo>
                <a:lnTo>
                  <a:pt x="81" y="10"/>
                </a:lnTo>
                <a:lnTo>
                  <a:pt x="77" y="17"/>
                </a:lnTo>
                <a:lnTo>
                  <a:pt x="72" y="25"/>
                </a:lnTo>
                <a:lnTo>
                  <a:pt x="66" y="34"/>
                </a:lnTo>
                <a:lnTo>
                  <a:pt x="61" y="44"/>
                </a:lnTo>
                <a:lnTo>
                  <a:pt x="54" y="53"/>
                </a:lnTo>
                <a:lnTo>
                  <a:pt x="47" y="63"/>
                </a:lnTo>
                <a:lnTo>
                  <a:pt x="34" y="84"/>
                </a:lnTo>
                <a:lnTo>
                  <a:pt x="27" y="94"/>
                </a:lnTo>
                <a:lnTo>
                  <a:pt x="20" y="103"/>
                </a:lnTo>
                <a:lnTo>
                  <a:pt x="14" y="112"/>
                </a:lnTo>
                <a:lnTo>
                  <a:pt x="9" y="120"/>
                </a:lnTo>
                <a:lnTo>
                  <a:pt x="4" y="127"/>
                </a:lnTo>
                <a:lnTo>
                  <a:pt x="0" y="133"/>
                </a:lnTo>
                <a:lnTo>
                  <a:pt x="2" y="136"/>
                </a:lnTo>
                <a:lnTo>
                  <a:pt x="6" y="143"/>
                </a:lnTo>
                <a:lnTo>
                  <a:pt x="13" y="154"/>
                </a:lnTo>
                <a:lnTo>
                  <a:pt x="22" y="168"/>
                </a:lnTo>
                <a:lnTo>
                  <a:pt x="32" y="185"/>
                </a:lnTo>
                <a:lnTo>
                  <a:pt x="45" y="204"/>
                </a:lnTo>
                <a:lnTo>
                  <a:pt x="58" y="224"/>
                </a:lnTo>
                <a:lnTo>
                  <a:pt x="72" y="244"/>
                </a:lnTo>
                <a:lnTo>
                  <a:pt x="87" y="265"/>
                </a:lnTo>
                <a:lnTo>
                  <a:pt x="102" y="284"/>
                </a:lnTo>
                <a:lnTo>
                  <a:pt x="116" y="302"/>
                </a:lnTo>
                <a:lnTo>
                  <a:pt x="130" y="317"/>
                </a:lnTo>
                <a:lnTo>
                  <a:pt x="143" y="329"/>
                </a:lnTo>
                <a:lnTo>
                  <a:pt x="154" y="338"/>
                </a:lnTo>
                <a:lnTo>
                  <a:pt x="164" y="342"/>
                </a:lnTo>
                <a:lnTo>
                  <a:pt x="173" y="342"/>
                </a:lnTo>
                <a:lnTo>
                  <a:pt x="179" y="338"/>
                </a:lnTo>
                <a:lnTo>
                  <a:pt x="186" y="334"/>
                </a:lnTo>
                <a:lnTo>
                  <a:pt x="192" y="330"/>
                </a:lnTo>
                <a:lnTo>
                  <a:pt x="198" y="326"/>
                </a:lnTo>
                <a:lnTo>
                  <a:pt x="204" y="322"/>
                </a:lnTo>
                <a:lnTo>
                  <a:pt x="209" y="318"/>
                </a:lnTo>
                <a:lnTo>
                  <a:pt x="214" y="314"/>
                </a:lnTo>
                <a:lnTo>
                  <a:pt x="219" y="311"/>
                </a:lnTo>
                <a:lnTo>
                  <a:pt x="223" y="307"/>
                </a:lnTo>
                <a:lnTo>
                  <a:pt x="227" y="304"/>
                </a:lnTo>
                <a:lnTo>
                  <a:pt x="230" y="301"/>
                </a:lnTo>
                <a:lnTo>
                  <a:pt x="232" y="298"/>
                </a:lnTo>
                <a:lnTo>
                  <a:pt x="234" y="296"/>
                </a:lnTo>
                <a:lnTo>
                  <a:pt x="236" y="295"/>
                </a:lnTo>
                <a:lnTo>
                  <a:pt x="237" y="294"/>
                </a:lnTo>
                <a:lnTo>
                  <a:pt x="236" y="293"/>
                </a:lnTo>
                <a:lnTo>
                  <a:pt x="235" y="292"/>
                </a:lnTo>
                <a:lnTo>
                  <a:pt x="233" y="291"/>
                </a:lnTo>
                <a:lnTo>
                  <a:pt x="231" y="290"/>
                </a:lnTo>
                <a:lnTo>
                  <a:pt x="229" y="289"/>
                </a:lnTo>
                <a:lnTo>
                  <a:pt x="227" y="287"/>
                </a:lnTo>
                <a:lnTo>
                  <a:pt x="224" y="285"/>
                </a:lnTo>
                <a:lnTo>
                  <a:pt x="221" y="282"/>
                </a:lnTo>
                <a:lnTo>
                  <a:pt x="218" y="280"/>
                </a:lnTo>
                <a:lnTo>
                  <a:pt x="215" y="277"/>
                </a:lnTo>
                <a:lnTo>
                  <a:pt x="212" y="274"/>
                </a:lnTo>
                <a:lnTo>
                  <a:pt x="208" y="271"/>
                </a:lnTo>
                <a:lnTo>
                  <a:pt x="205" y="267"/>
                </a:lnTo>
                <a:lnTo>
                  <a:pt x="201" y="263"/>
                </a:lnTo>
                <a:lnTo>
                  <a:pt x="197" y="259"/>
                </a:lnTo>
                <a:lnTo>
                  <a:pt x="193" y="254"/>
                </a:lnTo>
                <a:lnTo>
                  <a:pt x="196" y="258"/>
                </a:lnTo>
                <a:lnTo>
                  <a:pt x="199" y="262"/>
                </a:lnTo>
                <a:lnTo>
                  <a:pt x="202" y="266"/>
                </a:lnTo>
                <a:lnTo>
                  <a:pt x="206" y="270"/>
                </a:lnTo>
                <a:lnTo>
                  <a:pt x="209" y="274"/>
                </a:lnTo>
                <a:lnTo>
                  <a:pt x="212" y="277"/>
                </a:lnTo>
                <a:lnTo>
                  <a:pt x="215" y="280"/>
                </a:lnTo>
                <a:lnTo>
                  <a:pt x="217" y="283"/>
                </a:lnTo>
                <a:lnTo>
                  <a:pt x="219" y="286"/>
                </a:lnTo>
                <a:lnTo>
                  <a:pt x="221" y="289"/>
                </a:lnTo>
                <a:lnTo>
                  <a:pt x="222" y="292"/>
                </a:lnTo>
                <a:lnTo>
                  <a:pt x="222" y="294"/>
                </a:lnTo>
                <a:lnTo>
                  <a:pt x="221" y="296"/>
                </a:lnTo>
                <a:lnTo>
                  <a:pt x="220" y="298"/>
                </a:lnTo>
                <a:lnTo>
                  <a:pt x="218" y="300"/>
                </a:lnTo>
                <a:lnTo>
                  <a:pt x="214" y="302"/>
                </a:lnTo>
                <a:lnTo>
                  <a:pt x="210" y="303"/>
                </a:lnTo>
                <a:lnTo>
                  <a:pt x="205" y="303"/>
                </a:lnTo>
                <a:lnTo>
                  <a:pt x="199" y="303"/>
                </a:lnTo>
                <a:lnTo>
                  <a:pt x="193" y="301"/>
                </a:lnTo>
                <a:lnTo>
                  <a:pt x="187" y="299"/>
                </a:lnTo>
                <a:lnTo>
                  <a:pt x="180" y="296"/>
                </a:lnTo>
                <a:lnTo>
                  <a:pt x="172" y="291"/>
                </a:lnTo>
                <a:lnTo>
                  <a:pt x="164" y="285"/>
                </a:lnTo>
                <a:lnTo>
                  <a:pt x="155" y="279"/>
                </a:lnTo>
                <a:lnTo>
                  <a:pt x="145" y="270"/>
                </a:lnTo>
                <a:lnTo>
                  <a:pt x="134" y="261"/>
                </a:lnTo>
                <a:lnTo>
                  <a:pt x="122" y="250"/>
                </a:lnTo>
                <a:lnTo>
                  <a:pt x="110" y="238"/>
                </a:lnTo>
                <a:lnTo>
                  <a:pt x="96" y="225"/>
                </a:lnTo>
                <a:lnTo>
                  <a:pt x="82" y="210"/>
                </a:lnTo>
                <a:lnTo>
                  <a:pt x="67" y="194"/>
                </a:lnTo>
                <a:lnTo>
                  <a:pt x="59" y="185"/>
                </a:lnTo>
                <a:lnTo>
                  <a:pt x="53" y="177"/>
                </a:lnTo>
                <a:lnTo>
                  <a:pt x="48" y="169"/>
                </a:lnTo>
                <a:lnTo>
                  <a:pt x="44" y="160"/>
                </a:lnTo>
                <a:lnTo>
                  <a:pt x="41" y="152"/>
                </a:lnTo>
                <a:lnTo>
                  <a:pt x="38" y="144"/>
                </a:lnTo>
                <a:lnTo>
                  <a:pt x="36" y="136"/>
                </a:lnTo>
                <a:lnTo>
                  <a:pt x="35" y="128"/>
                </a:lnTo>
                <a:lnTo>
                  <a:pt x="35" y="120"/>
                </a:lnTo>
                <a:lnTo>
                  <a:pt x="35" y="113"/>
                </a:lnTo>
                <a:lnTo>
                  <a:pt x="35" y="106"/>
                </a:lnTo>
                <a:lnTo>
                  <a:pt x="36" y="100"/>
                </a:lnTo>
                <a:lnTo>
                  <a:pt x="37" y="94"/>
                </a:lnTo>
                <a:lnTo>
                  <a:pt x="39" y="88"/>
                </a:lnTo>
                <a:lnTo>
                  <a:pt x="40" y="83"/>
                </a:lnTo>
                <a:lnTo>
                  <a:pt x="42" y="79"/>
                </a:lnTo>
                <a:lnTo>
                  <a:pt x="44" y="75"/>
                </a:lnTo>
                <a:lnTo>
                  <a:pt x="46" y="70"/>
                </a:lnTo>
                <a:lnTo>
                  <a:pt x="49" y="64"/>
                </a:lnTo>
                <a:lnTo>
                  <a:pt x="53" y="58"/>
                </a:lnTo>
                <a:lnTo>
                  <a:pt x="56" y="52"/>
                </a:lnTo>
                <a:lnTo>
                  <a:pt x="60" y="45"/>
                </a:lnTo>
                <a:lnTo>
                  <a:pt x="67" y="32"/>
                </a:lnTo>
                <a:lnTo>
                  <a:pt x="71" y="25"/>
                </a:lnTo>
                <a:lnTo>
                  <a:pt x="74" y="19"/>
                </a:lnTo>
                <a:lnTo>
                  <a:pt x="77" y="14"/>
                </a:lnTo>
                <a:lnTo>
                  <a:pt x="80" y="9"/>
                </a:lnTo>
                <a:lnTo>
                  <a:pt x="82" y="5"/>
                </a:lnTo>
                <a:lnTo>
                  <a:pt x="84" y="2"/>
                </a:lnTo>
                <a:lnTo>
                  <a:pt x="85" y="1"/>
                </a:lnTo>
                <a:lnTo>
                  <a:pt x="85" y="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US" sz="1200"/>
          </a:p>
        </p:txBody>
      </p:sp>
      <p:sp>
        <p:nvSpPr>
          <p:cNvPr id="26" name="Freeform 24"/>
          <p:cNvSpPr>
            <a:spLocks/>
          </p:cNvSpPr>
          <p:nvPr/>
        </p:nvSpPr>
        <p:spPr bwMode="auto">
          <a:xfrm>
            <a:off x="7358063" y="2254250"/>
            <a:ext cx="346075" cy="709613"/>
          </a:xfrm>
          <a:custGeom>
            <a:avLst/>
            <a:gdLst>
              <a:gd name="T0" fmla="*/ 2147483647 w 218"/>
              <a:gd name="T1" fmla="*/ 2147483647 h 447"/>
              <a:gd name="T2" fmla="*/ 2147483647 w 218"/>
              <a:gd name="T3" fmla="*/ 2147483647 h 447"/>
              <a:gd name="T4" fmla="*/ 2147483647 w 218"/>
              <a:gd name="T5" fmla="*/ 2147483647 h 447"/>
              <a:gd name="T6" fmla="*/ 2147483647 w 218"/>
              <a:gd name="T7" fmla="*/ 2147483647 h 447"/>
              <a:gd name="T8" fmla="*/ 2147483647 w 218"/>
              <a:gd name="T9" fmla="*/ 2147483647 h 447"/>
              <a:gd name="T10" fmla="*/ 2147483647 w 218"/>
              <a:gd name="T11" fmla="*/ 2147483647 h 447"/>
              <a:gd name="T12" fmla="*/ 2147483647 w 218"/>
              <a:gd name="T13" fmla="*/ 2147483647 h 447"/>
              <a:gd name="T14" fmla="*/ 2147483647 w 218"/>
              <a:gd name="T15" fmla="*/ 2147483647 h 447"/>
              <a:gd name="T16" fmla="*/ 2147483647 w 218"/>
              <a:gd name="T17" fmla="*/ 2147483647 h 447"/>
              <a:gd name="T18" fmla="*/ 2147483647 w 218"/>
              <a:gd name="T19" fmla="*/ 2147483647 h 447"/>
              <a:gd name="T20" fmla="*/ 2147483647 w 218"/>
              <a:gd name="T21" fmla="*/ 2147483647 h 447"/>
              <a:gd name="T22" fmla="*/ 2147483647 w 218"/>
              <a:gd name="T23" fmla="*/ 2147483647 h 447"/>
              <a:gd name="T24" fmla="*/ 2147483647 w 218"/>
              <a:gd name="T25" fmla="*/ 2147483647 h 447"/>
              <a:gd name="T26" fmla="*/ 2147483647 w 218"/>
              <a:gd name="T27" fmla="*/ 2147483647 h 447"/>
              <a:gd name="T28" fmla="*/ 2147483647 w 218"/>
              <a:gd name="T29" fmla="*/ 2147483647 h 447"/>
              <a:gd name="T30" fmla="*/ 2147483647 w 218"/>
              <a:gd name="T31" fmla="*/ 2147483647 h 447"/>
              <a:gd name="T32" fmla="*/ 2147483647 w 218"/>
              <a:gd name="T33" fmla="*/ 2147483647 h 447"/>
              <a:gd name="T34" fmla="*/ 2147483647 w 218"/>
              <a:gd name="T35" fmla="*/ 2147483647 h 447"/>
              <a:gd name="T36" fmla="*/ 2147483647 w 218"/>
              <a:gd name="T37" fmla="*/ 2147483647 h 447"/>
              <a:gd name="T38" fmla="*/ 2147483647 w 218"/>
              <a:gd name="T39" fmla="*/ 2147483647 h 447"/>
              <a:gd name="T40" fmla="*/ 2147483647 w 218"/>
              <a:gd name="T41" fmla="*/ 2147483647 h 447"/>
              <a:gd name="T42" fmla="*/ 2147483647 w 218"/>
              <a:gd name="T43" fmla="*/ 2147483647 h 447"/>
              <a:gd name="T44" fmla="*/ 2147483647 w 218"/>
              <a:gd name="T45" fmla="*/ 2147483647 h 447"/>
              <a:gd name="T46" fmla="*/ 2147483647 w 218"/>
              <a:gd name="T47" fmla="*/ 2147483647 h 447"/>
              <a:gd name="T48" fmla="*/ 2147483647 w 218"/>
              <a:gd name="T49" fmla="*/ 2147483647 h 447"/>
              <a:gd name="T50" fmla="*/ 2147483647 w 218"/>
              <a:gd name="T51" fmla="*/ 2147483647 h 447"/>
              <a:gd name="T52" fmla="*/ 2147483647 w 218"/>
              <a:gd name="T53" fmla="*/ 2147483647 h 447"/>
              <a:gd name="T54" fmla="*/ 2147483647 w 218"/>
              <a:gd name="T55" fmla="*/ 2147483647 h 447"/>
              <a:gd name="T56" fmla="*/ 2147483647 w 218"/>
              <a:gd name="T57" fmla="*/ 2147483647 h 447"/>
              <a:gd name="T58" fmla="*/ 2147483647 w 218"/>
              <a:gd name="T59" fmla="*/ 2147483647 h 447"/>
              <a:gd name="T60" fmla="*/ 2147483647 w 218"/>
              <a:gd name="T61" fmla="*/ 2147483647 h 447"/>
              <a:gd name="T62" fmla="*/ 2147483647 w 218"/>
              <a:gd name="T63" fmla="*/ 2147483647 h 447"/>
              <a:gd name="T64" fmla="*/ 2147483647 w 218"/>
              <a:gd name="T65" fmla="*/ 2147483647 h 447"/>
              <a:gd name="T66" fmla="*/ 2147483647 w 218"/>
              <a:gd name="T67" fmla="*/ 2147483647 h 447"/>
              <a:gd name="T68" fmla="*/ 2147483647 w 218"/>
              <a:gd name="T69" fmla="*/ 2147483647 h 447"/>
              <a:gd name="T70" fmla="*/ 2147483647 w 218"/>
              <a:gd name="T71" fmla="*/ 2147483647 h 447"/>
              <a:gd name="T72" fmla="*/ 2147483647 w 218"/>
              <a:gd name="T73" fmla="*/ 2147483647 h 447"/>
              <a:gd name="T74" fmla="*/ 2147483647 w 218"/>
              <a:gd name="T75" fmla="*/ 2147483647 h 447"/>
              <a:gd name="T76" fmla="*/ 2147483647 w 218"/>
              <a:gd name="T77" fmla="*/ 2147483647 h 447"/>
              <a:gd name="T78" fmla="*/ 2147483647 w 218"/>
              <a:gd name="T79" fmla="*/ 2147483647 h 447"/>
              <a:gd name="T80" fmla="*/ 2147483647 w 218"/>
              <a:gd name="T81" fmla="*/ 2147483647 h 447"/>
              <a:gd name="T82" fmla="*/ 2147483647 w 218"/>
              <a:gd name="T83" fmla="*/ 2147483647 h 447"/>
              <a:gd name="T84" fmla="*/ 2147483647 w 218"/>
              <a:gd name="T85" fmla="*/ 2147483647 h 447"/>
              <a:gd name="T86" fmla="*/ 2147483647 w 218"/>
              <a:gd name="T87" fmla="*/ 2147483647 h 447"/>
              <a:gd name="T88" fmla="*/ 2147483647 w 218"/>
              <a:gd name="T89" fmla="*/ 2147483647 h 447"/>
              <a:gd name="T90" fmla="*/ 2147483647 w 218"/>
              <a:gd name="T91" fmla="*/ 2147483647 h 447"/>
              <a:gd name="T92" fmla="*/ 2147483647 w 218"/>
              <a:gd name="T93" fmla="*/ 2147483647 h 447"/>
              <a:gd name="T94" fmla="*/ 2147483647 w 218"/>
              <a:gd name="T95" fmla="*/ 2147483647 h 447"/>
              <a:gd name="T96" fmla="*/ 2147483647 w 218"/>
              <a:gd name="T97" fmla="*/ 2147483647 h 447"/>
              <a:gd name="T98" fmla="*/ 2147483647 w 218"/>
              <a:gd name="T99" fmla="*/ 2147483647 h 447"/>
              <a:gd name="T100" fmla="*/ 2147483647 w 218"/>
              <a:gd name="T101" fmla="*/ 2147483647 h 447"/>
              <a:gd name="T102" fmla="*/ 2147483647 w 218"/>
              <a:gd name="T103" fmla="*/ 2147483647 h 447"/>
              <a:gd name="T104" fmla="*/ 2147483647 w 218"/>
              <a:gd name="T105" fmla="*/ 2147483647 h 447"/>
              <a:gd name="T106" fmla="*/ 2147483647 w 218"/>
              <a:gd name="T107" fmla="*/ 2147483647 h 447"/>
              <a:gd name="T108" fmla="*/ 2147483647 w 218"/>
              <a:gd name="T109" fmla="*/ 2147483647 h 447"/>
              <a:gd name="T110" fmla="*/ 2147483647 w 218"/>
              <a:gd name="T111" fmla="*/ 2147483647 h 447"/>
              <a:gd name="T112" fmla="*/ 2147483647 w 218"/>
              <a:gd name="T113" fmla="*/ 2147483647 h 447"/>
              <a:gd name="T114" fmla="*/ 2147483647 w 218"/>
              <a:gd name="T115" fmla="*/ 2147483647 h 447"/>
              <a:gd name="T116" fmla="*/ 2147483647 w 218"/>
              <a:gd name="T117" fmla="*/ 2147483647 h 447"/>
              <a:gd name="T118" fmla="*/ 2147483647 w 218"/>
              <a:gd name="T119" fmla="*/ 2147483647 h 447"/>
              <a:gd name="T120" fmla="*/ 2147483647 w 218"/>
              <a:gd name="T121" fmla="*/ 2147483647 h 44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8"/>
              <a:gd name="T184" fmla="*/ 0 h 447"/>
              <a:gd name="T185" fmla="*/ 218 w 218"/>
              <a:gd name="T186" fmla="*/ 447 h 44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8" h="447">
                <a:moveTo>
                  <a:pt x="25" y="446"/>
                </a:moveTo>
                <a:lnTo>
                  <a:pt x="27" y="446"/>
                </a:lnTo>
                <a:lnTo>
                  <a:pt x="30" y="446"/>
                </a:lnTo>
                <a:lnTo>
                  <a:pt x="32" y="446"/>
                </a:lnTo>
                <a:lnTo>
                  <a:pt x="34" y="445"/>
                </a:lnTo>
                <a:lnTo>
                  <a:pt x="36" y="444"/>
                </a:lnTo>
                <a:lnTo>
                  <a:pt x="38" y="442"/>
                </a:lnTo>
                <a:lnTo>
                  <a:pt x="40" y="440"/>
                </a:lnTo>
                <a:lnTo>
                  <a:pt x="41" y="438"/>
                </a:lnTo>
                <a:lnTo>
                  <a:pt x="43" y="436"/>
                </a:lnTo>
                <a:lnTo>
                  <a:pt x="45" y="433"/>
                </a:lnTo>
                <a:lnTo>
                  <a:pt x="47" y="429"/>
                </a:lnTo>
                <a:lnTo>
                  <a:pt x="49" y="425"/>
                </a:lnTo>
                <a:lnTo>
                  <a:pt x="51" y="421"/>
                </a:lnTo>
                <a:lnTo>
                  <a:pt x="53" y="417"/>
                </a:lnTo>
                <a:lnTo>
                  <a:pt x="54" y="412"/>
                </a:lnTo>
                <a:lnTo>
                  <a:pt x="57" y="408"/>
                </a:lnTo>
                <a:lnTo>
                  <a:pt x="60" y="402"/>
                </a:lnTo>
                <a:lnTo>
                  <a:pt x="62" y="396"/>
                </a:lnTo>
                <a:lnTo>
                  <a:pt x="66" y="390"/>
                </a:lnTo>
                <a:lnTo>
                  <a:pt x="69" y="383"/>
                </a:lnTo>
                <a:lnTo>
                  <a:pt x="73" y="377"/>
                </a:lnTo>
                <a:lnTo>
                  <a:pt x="76" y="370"/>
                </a:lnTo>
                <a:lnTo>
                  <a:pt x="80" y="363"/>
                </a:lnTo>
                <a:lnTo>
                  <a:pt x="84" y="356"/>
                </a:lnTo>
                <a:lnTo>
                  <a:pt x="89" y="350"/>
                </a:lnTo>
                <a:lnTo>
                  <a:pt x="92" y="343"/>
                </a:lnTo>
                <a:lnTo>
                  <a:pt x="96" y="337"/>
                </a:lnTo>
                <a:lnTo>
                  <a:pt x="100" y="332"/>
                </a:lnTo>
                <a:lnTo>
                  <a:pt x="104" y="326"/>
                </a:lnTo>
                <a:lnTo>
                  <a:pt x="107" y="320"/>
                </a:lnTo>
                <a:lnTo>
                  <a:pt x="111" y="315"/>
                </a:lnTo>
                <a:lnTo>
                  <a:pt x="114" y="311"/>
                </a:lnTo>
                <a:lnTo>
                  <a:pt x="118" y="306"/>
                </a:lnTo>
                <a:lnTo>
                  <a:pt x="120" y="302"/>
                </a:lnTo>
                <a:lnTo>
                  <a:pt x="123" y="297"/>
                </a:lnTo>
                <a:lnTo>
                  <a:pt x="126" y="293"/>
                </a:lnTo>
                <a:lnTo>
                  <a:pt x="127" y="288"/>
                </a:lnTo>
                <a:lnTo>
                  <a:pt x="129" y="283"/>
                </a:lnTo>
                <a:lnTo>
                  <a:pt x="131" y="278"/>
                </a:lnTo>
                <a:lnTo>
                  <a:pt x="133" y="273"/>
                </a:lnTo>
                <a:lnTo>
                  <a:pt x="136" y="262"/>
                </a:lnTo>
                <a:lnTo>
                  <a:pt x="138" y="258"/>
                </a:lnTo>
                <a:lnTo>
                  <a:pt x="140" y="253"/>
                </a:lnTo>
                <a:lnTo>
                  <a:pt x="143" y="248"/>
                </a:lnTo>
                <a:lnTo>
                  <a:pt x="145" y="243"/>
                </a:lnTo>
                <a:lnTo>
                  <a:pt x="148" y="238"/>
                </a:lnTo>
                <a:lnTo>
                  <a:pt x="151" y="233"/>
                </a:lnTo>
                <a:lnTo>
                  <a:pt x="154" y="227"/>
                </a:lnTo>
                <a:lnTo>
                  <a:pt x="157" y="221"/>
                </a:lnTo>
                <a:lnTo>
                  <a:pt x="159" y="216"/>
                </a:lnTo>
                <a:lnTo>
                  <a:pt x="162" y="210"/>
                </a:lnTo>
                <a:lnTo>
                  <a:pt x="163" y="204"/>
                </a:lnTo>
                <a:lnTo>
                  <a:pt x="165" y="198"/>
                </a:lnTo>
                <a:lnTo>
                  <a:pt x="167" y="193"/>
                </a:lnTo>
                <a:lnTo>
                  <a:pt x="169" y="188"/>
                </a:lnTo>
                <a:lnTo>
                  <a:pt x="171" y="184"/>
                </a:lnTo>
                <a:lnTo>
                  <a:pt x="172" y="179"/>
                </a:lnTo>
                <a:lnTo>
                  <a:pt x="174" y="175"/>
                </a:lnTo>
                <a:lnTo>
                  <a:pt x="175" y="171"/>
                </a:lnTo>
                <a:lnTo>
                  <a:pt x="176" y="168"/>
                </a:lnTo>
                <a:lnTo>
                  <a:pt x="176" y="166"/>
                </a:lnTo>
                <a:lnTo>
                  <a:pt x="176" y="164"/>
                </a:lnTo>
                <a:lnTo>
                  <a:pt x="177" y="163"/>
                </a:lnTo>
                <a:lnTo>
                  <a:pt x="177" y="162"/>
                </a:lnTo>
                <a:lnTo>
                  <a:pt x="177" y="161"/>
                </a:lnTo>
                <a:lnTo>
                  <a:pt x="178" y="160"/>
                </a:lnTo>
                <a:lnTo>
                  <a:pt x="180" y="159"/>
                </a:lnTo>
                <a:lnTo>
                  <a:pt x="181" y="158"/>
                </a:lnTo>
                <a:lnTo>
                  <a:pt x="183" y="157"/>
                </a:lnTo>
                <a:lnTo>
                  <a:pt x="184" y="157"/>
                </a:lnTo>
                <a:lnTo>
                  <a:pt x="186" y="156"/>
                </a:lnTo>
                <a:lnTo>
                  <a:pt x="188" y="155"/>
                </a:lnTo>
                <a:lnTo>
                  <a:pt x="190" y="154"/>
                </a:lnTo>
                <a:lnTo>
                  <a:pt x="192" y="153"/>
                </a:lnTo>
                <a:lnTo>
                  <a:pt x="193" y="152"/>
                </a:lnTo>
                <a:lnTo>
                  <a:pt x="195" y="151"/>
                </a:lnTo>
                <a:lnTo>
                  <a:pt x="196" y="150"/>
                </a:lnTo>
                <a:lnTo>
                  <a:pt x="197" y="148"/>
                </a:lnTo>
                <a:lnTo>
                  <a:pt x="197" y="146"/>
                </a:lnTo>
                <a:lnTo>
                  <a:pt x="197" y="138"/>
                </a:lnTo>
                <a:lnTo>
                  <a:pt x="197" y="134"/>
                </a:lnTo>
                <a:lnTo>
                  <a:pt x="198" y="130"/>
                </a:lnTo>
                <a:lnTo>
                  <a:pt x="198" y="125"/>
                </a:lnTo>
                <a:lnTo>
                  <a:pt x="198" y="121"/>
                </a:lnTo>
                <a:lnTo>
                  <a:pt x="198" y="116"/>
                </a:lnTo>
                <a:lnTo>
                  <a:pt x="198" y="112"/>
                </a:lnTo>
                <a:lnTo>
                  <a:pt x="199" y="107"/>
                </a:lnTo>
                <a:lnTo>
                  <a:pt x="199" y="103"/>
                </a:lnTo>
                <a:lnTo>
                  <a:pt x="199" y="98"/>
                </a:lnTo>
                <a:lnTo>
                  <a:pt x="200" y="94"/>
                </a:lnTo>
                <a:lnTo>
                  <a:pt x="201" y="90"/>
                </a:lnTo>
                <a:lnTo>
                  <a:pt x="202" y="86"/>
                </a:lnTo>
                <a:lnTo>
                  <a:pt x="203" y="82"/>
                </a:lnTo>
                <a:lnTo>
                  <a:pt x="203" y="79"/>
                </a:lnTo>
                <a:lnTo>
                  <a:pt x="204" y="75"/>
                </a:lnTo>
                <a:lnTo>
                  <a:pt x="205" y="70"/>
                </a:lnTo>
                <a:lnTo>
                  <a:pt x="206" y="65"/>
                </a:lnTo>
                <a:lnTo>
                  <a:pt x="207" y="60"/>
                </a:lnTo>
                <a:lnTo>
                  <a:pt x="209" y="54"/>
                </a:lnTo>
                <a:lnTo>
                  <a:pt x="210" y="48"/>
                </a:lnTo>
                <a:lnTo>
                  <a:pt x="211" y="42"/>
                </a:lnTo>
                <a:lnTo>
                  <a:pt x="213" y="31"/>
                </a:lnTo>
                <a:lnTo>
                  <a:pt x="214" y="25"/>
                </a:lnTo>
                <a:lnTo>
                  <a:pt x="215" y="20"/>
                </a:lnTo>
                <a:lnTo>
                  <a:pt x="215" y="14"/>
                </a:lnTo>
                <a:lnTo>
                  <a:pt x="216" y="9"/>
                </a:lnTo>
                <a:lnTo>
                  <a:pt x="217" y="4"/>
                </a:lnTo>
                <a:lnTo>
                  <a:pt x="217" y="0"/>
                </a:lnTo>
                <a:lnTo>
                  <a:pt x="204" y="5"/>
                </a:lnTo>
                <a:lnTo>
                  <a:pt x="194" y="9"/>
                </a:lnTo>
                <a:lnTo>
                  <a:pt x="183" y="14"/>
                </a:lnTo>
                <a:lnTo>
                  <a:pt x="174" y="18"/>
                </a:lnTo>
                <a:lnTo>
                  <a:pt x="167" y="23"/>
                </a:lnTo>
                <a:lnTo>
                  <a:pt x="161" y="27"/>
                </a:lnTo>
                <a:lnTo>
                  <a:pt x="155" y="31"/>
                </a:lnTo>
                <a:lnTo>
                  <a:pt x="150" y="35"/>
                </a:lnTo>
                <a:lnTo>
                  <a:pt x="146" y="37"/>
                </a:lnTo>
                <a:lnTo>
                  <a:pt x="142" y="41"/>
                </a:lnTo>
                <a:lnTo>
                  <a:pt x="139" y="44"/>
                </a:lnTo>
                <a:lnTo>
                  <a:pt x="137" y="47"/>
                </a:lnTo>
                <a:lnTo>
                  <a:pt x="135" y="50"/>
                </a:lnTo>
                <a:lnTo>
                  <a:pt x="134" y="53"/>
                </a:lnTo>
                <a:lnTo>
                  <a:pt x="133" y="55"/>
                </a:lnTo>
                <a:lnTo>
                  <a:pt x="132" y="57"/>
                </a:lnTo>
                <a:lnTo>
                  <a:pt x="130" y="60"/>
                </a:lnTo>
                <a:lnTo>
                  <a:pt x="128" y="61"/>
                </a:lnTo>
                <a:lnTo>
                  <a:pt x="127" y="63"/>
                </a:lnTo>
                <a:lnTo>
                  <a:pt x="124" y="64"/>
                </a:lnTo>
                <a:lnTo>
                  <a:pt x="121" y="64"/>
                </a:lnTo>
                <a:lnTo>
                  <a:pt x="118" y="65"/>
                </a:lnTo>
                <a:lnTo>
                  <a:pt x="114" y="65"/>
                </a:lnTo>
                <a:lnTo>
                  <a:pt x="111" y="65"/>
                </a:lnTo>
                <a:lnTo>
                  <a:pt x="107" y="65"/>
                </a:lnTo>
                <a:lnTo>
                  <a:pt x="104" y="65"/>
                </a:lnTo>
                <a:lnTo>
                  <a:pt x="101" y="65"/>
                </a:lnTo>
                <a:lnTo>
                  <a:pt x="98" y="65"/>
                </a:lnTo>
                <a:lnTo>
                  <a:pt x="95" y="66"/>
                </a:lnTo>
                <a:lnTo>
                  <a:pt x="93" y="66"/>
                </a:lnTo>
                <a:lnTo>
                  <a:pt x="92" y="67"/>
                </a:lnTo>
                <a:lnTo>
                  <a:pt x="91" y="68"/>
                </a:lnTo>
                <a:lnTo>
                  <a:pt x="90" y="69"/>
                </a:lnTo>
                <a:lnTo>
                  <a:pt x="90" y="71"/>
                </a:lnTo>
                <a:lnTo>
                  <a:pt x="89" y="73"/>
                </a:lnTo>
                <a:lnTo>
                  <a:pt x="87" y="75"/>
                </a:lnTo>
                <a:lnTo>
                  <a:pt x="85" y="78"/>
                </a:lnTo>
                <a:lnTo>
                  <a:pt x="83" y="80"/>
                </a:lnTo>
                <a:lnTo>
                  <a:pt x="80" y="83"/>
                </a:lnTo>
                <a:lnTo>
                  <a:pt x="77" y="86"/>
                </a:lnTo>
                <a:lnTo>
                  <a:pt x="74" y="88"/>
                </a:lnTo>
                <a:lnTo>
                  <a:pt x="70" y="90"/>
                </a:lnTo>
                <a:lnTo>
                  <a:pt x="66" y="92"/>
                </a:lnTo>
                <a:lnTo>
                  <a:pt x="62" y="94"/>
                </a:lnTo>
                <a:lnTo>
                  <a:pt x="57" y="96"/>
                </a:lnTo>
                <a:lnTo>
                  <a:pt x="53" y="97"/>
                </a:lnTo>
                <a:lnTo>
                  <a:pt x="47" y="97"/>
                </a:lnTo>
                <a:lnTo>
                  <a:pt x="41" y="97"/>
                </a:lnTo>
                <a:lnTo>
                  <a:pt x="36" y="97"/>
                </a:lnTo>
                <a:lnTo>
                  <a:pt x="31" y="97"/>
                </a:lnTo>
                <a:lnTo>
                  <a:pt x="26" y="98"/>
                </a:lnTo>
                <a:lnTo>
                  <a:pt x="22" y="99"/>
                </a:lnTo>
                <a:lnTo>
                  <a:pt x="18" y="100"/>
                </a:lnTo>
                <a:lnTo>
                  <a:pt x="17" y="102"/>
                </a:lnTo>
                <a:lnTo>
                  <a:pt x="15" y="104"/>
                </a:lnTo>
                <a:lnTo>
                  <a:pt x="14" y="106"/>
                </a:lnTo>
                <a:lnTo>
                  <a:pt x="14" y="109"/>
                </a:lnTo>
                <a:lnTo>
                  <a:pt x="15" y="111"/>
                </a:lnTo>
                <a:lnTo>
                  <a:pt x="16" y="112"/>
                </a:lnTo>
                <a:lnTo>
                  <a:pt x="19" y="115"/>
                </a:lnTo>
                <a:lnTo>
                  <a:pt x="23" y="118"/>
                </a:lnTo>
                <a:lnTo>
                  <a:pt x="28" y="120"/>
                </a:lnTo>
                <a:lnTo>
                  <a:pt x="35" y="123"/>
                </a:lnTo>
                <a:lnTo>
                  <a:pt x="43" y="125"/>
                </a:lnTo>
                <a:lnTo>
                  <a:pt x="52" y="128"/>
                </a:lnTo>
                <a:lnTo>
                  <a:pt x="58" y="131"/>
                </a:lnTo>
                <a:lnTo>
                  <a:pt x="64" y="134"/>
                </a:lnTo>
                <a:lnTo>
                  <a:pt x="69" y="137"/>
                </a:lnTo>
                <a:lnTo>
                  <a:pt x="74" y="140"/>
                </a:lnTo>
                <a:lnTo>
                  <a:pt x="78" y="143"/>
                </a:lnTo>
                <a:lnTo>
                  <a:pt x="81" y="146"/>
                </a:lnTo>
                <a:lnTo>
                  <a:pt x="83" y="149"/>
                </a:lnTo>
                <a:lnTo>
                  <a:pt x="85" y="152"/>
                </a:lnTo>
                <a:lnTo>
                  <a:pt x="86" y="154"/>
                </a:lnTo>
                <a:lnTo>
                  <a:pt x="86" y="157"/>
                </a:lnTo>
                <a:lnTo>
                  <a:pt x="86" y="160"/>
                </a:lnTo>
                <a:lnTo>
                  <a:pt x="85" y="162"/>
                </a:lnTo>
                <a:lnTo>
                  <a:pt x="84" y="165"/>
                </a:lnTo>
                <a:lnTo>
                  <a:pt x="82" y="167"/>
                </a:lnTo>
                <a:lnTo>
                  <a:pt x="80" y="169"/>
                </a:lnTo>
                <a:lnTo>
                  <a:pt x="77" y="172"/>
                </a:lnTo>
                <a:lnTo>
                  <a:pt x="76" y="174"/>
                </a:lnTo>
                <a:lnTo>
                  <a:pt x="74" y="178"/>
                </a:lnTo>
                <a:lnTo>
                  <a:pt x="73" y="181"/>
                </a:lnTo>
                <a:lnTo>
                  <a:pt x="73" y="185"/>
                </a:lnTo>
                <a:lnTo>
                  <a:pt x="73" y="189"/>
                </a:lnTo>
                <a:lnTo>
                  <a:pt x="73" y="193"/>
                </a:lnTo>
                <a:lnTo>
                  <a:pt x="73" y="197"/>
                </a:lnTo>
                <a:lnTo>
                  <a:pt x="74" y="202"/>
                </a:lnTo>
                <a:lnTo>
                  <a:pt x="75" y="207"/>
                </a:lnTo>
                <a:lnTo>
                  <a:pt x="75" y="212"/>
                </a:lnTo>
                <a:lnTo>
                  <a:pt x="76" y="216"/>
                </a:lnTo>
                <a:lnTo>
                  <a:pt x="77" y="221"/>
                </a:lnTo>
                <a:lnTo>
                  <a:pt x="77" y="226"/>
                </a:lnTo>
                <a:lnTo>
                  <a:pt x="78" y="230"/>
                </a:lnTo>
                <a:lnTo>
                  <a:pt x="78" y="235"/>
                </a:lnTo>
                <a:lnTo>
                  <a:pt x="77" y="239"/>
                </a:lnTo>
                <a:lnTo>
                  <a:pt x="77" y="243"/>
                </a:lnTo>
                <a:lnTo>
                  <a:pt x="76" y="246"/>
                </a:lnTo>
                <a:lnTo>
                  <a:pt x="74" y="250"/>
                </a:lnTo>
                <a:lnTo>
                  <a:pt x="73" y="253"/>
                </a:lnTo>
                <a:lnTo>
                  <a:pt x="71" y="256"/>
                </a:lnTo>
                <a:lnTo>
                  <a:pt x="70" y="259"/>
                </a:lnTo>
                <a:lnTo>
                  <a:pt x="68" y="260"/>
                </a:lnTo>
                <a:lnTo>
                  <a:pt x="67" y="263"/>
                </a:lnTo>
                <a:lnTo>
                  <a:pt x="66" y="265"/>
                </a:lnTo>
                <a:lnTo>
                  <a:pt x="65" y="267"/>
                </a:lnTo>
                <a:lnTo>
                  <a:pt x="65" y="269"/>
                </a:lnTo>
                <a:lnTo>
                  <a:pt x="65" y="271"/>
                </a:lnTo>
                <a:lnTo>
                  <a:pt x="66" y="273"/>
                </a:lnTo>
                <a:lnTo>
                  <a:pt x="67" y="275"/>
                </a:lnTo>
                <a:lnTo>
                  <a:pt x="69" y="277"/>
                </a:lnTo>
                <a:lnTo>
                  <a:pt x="72" y="279"/>
                </a:lnTo>
                <a:lnTo>
                  <a:pt x="74" y="280"/>
                </a:lnTo>
                <a:lnTo>
                  <a:pt x="76" y="282"/>
                </a:lnTo>
                <a:lnTo>
                  <a:pt x="78" y="283"/>
                </a:lnTo>
                <a:lnTo>
                  <a:pt x="79" y="285"/>
                </a:lnTo>
                <a:lnTo>
                  <a:pt x="80" y="286"/>
                </a:lnTo>
                <a:lnTo>
                  <a:pt x="81" y="287"/>
                </a:lnTo>
                <a:lnTo>
                  <a:pt x="81" y="288"/>
                </a:lnTo>
                <a:lnTo>
                  <a:pt x="81" y="289"/>
                </a:lnTo>
                <a:lnTo>
                  <a:pt x="81" y="291"/>
                </a:lnTo>
                <a:lnTo>
                  <a:pt x="80" y="292"/>
                </a:lnTo>
                <a:lnTo>
                  <a:pt x="79" y="293"/>
                </a:lnTo>
                <a:lnTo>
                  <a:pt x="77" y="294"/>
                </a:lnTo>
                <a:lnTo>
                  <a:pt x="75" y="294"/>
                </a:lnTo>
                <a:lnTo>
                  <a:pt x="72" y="295"/>
                </a:lnTo>
                <a:lnTo>
                  <a:pt x="69" y="296"/>
                </a:lnTo>
                <a:lnTo>
                  <a:pt x="67" y="297"/>
                </a:lnTo>
                <a:lnTo>
                  <a:pt x="64" y="297"/>
                </a:lnTo>
                <a:lnTo>
                  <a:pt x="62" y="297"/>
                </a:lnTo>
                <a:lnTo>
                  <a:pt x="60" y="298"/>
                </a:lnTo>
                <a:lnTo>
                  <a:pt x="58" y="298"/>
                </a:lnTo>
                <a:lnTo>
                  <a:pt x="57" y="299"/>
                </a:lnTo>
                <a:lnTo>
                  <a:pt x="56" y="299"/>
                </a:lnTo>
                <a:lnTo>
                  <a:pt x="55" y="300"/>
                </a:lnTo>
                <a:lnTo>
                  <a:pt x="54" y="301"/>
                </a:lnTo>
                <a:lnTo>
                  <a:pt x="54" y="302"/>
                </a:lnTo>
                <a:lnTo>
                  <a:pt x="54" y="304"/>
                </a:lnTo>
                <a:lnTo>
                  <a:pt x="54" y="305"/>
                </a:lnTo>
                <a:lnTo>
                  <a:pt x="54" y="307"/>
                </a:lnTo>
                <a:lnTo>
                  <a:pt x="54" y="309"/>
                </a:lnTo>
                <a:lnTo>
                  <a:pt x="54" y="317"/>
                </a:lnTo>
                <a:lnTo>
                  <a:pt x="54" y="319"/>
                </a:lnTo>
                <a:lnTo>
                  <a:pt x="54" y="321"/>
                </a:lnTo>
                <a:lnTo>
                  <a:pt x="54" y="322"/>
                </a:lnTo>
                <a:lnTo>
                  <a:pt x="54" y="323"/>
                </a:lnTo>
                <a:lnTo>
                  <a:pt x="54" y="324"/>
                </a:lnTo>
                <a:lnTo>
                  <a:pt x="55" y="325"/>
                </a:lnTo>
                <a:lnTo>
                  <a:pt x="56" y="326"/>
                </a:lnTo>
                <a:lnTo>
                  <a:pt x="57" y="326"/>
                </a:lnTo>
                <a:lnTo>
                  <a:pt x="58" y="327"/>
                </a:lnTo>
                <a:lnTo>
                  <a:pt x="59" y="327"/>
                </a:lnTo>
                <a:lnTo>
                  <a:pt x="60" y="327"/>
                </a:lnTo>
                <a:lnTo>
                  <a:pt x="61" y="327"/>
                </a:lnTo>
                <a:lnTo>
                  <a:pt x="62" y="328"/>
                </a:lnTo>
                <a:lnTo>
                  <a:pt x="64" y="328"/>
                </a:lnTo>
                <a:lnTo>
                  <a:pt x="65" y="328"/>
                </a:lnTo>
                <a:lnTo>
                  <a:pt x="67" y="328"/>
                </a:lnTo>
                <a:lnTo>
                  <a:pt x="69" y="327"/>
                </a:lnTo>
                <a:lnTo>
                  <a:pt x="71" y="327"/>
                </a:lnTo>
                <a:lnTo>
                  <a:pt x="73" y="326"/>
                </a:lnTo>
                <a:lnTo>
                  <a:pt x="74" y="326"/>
                </a:lnTo>
                <a:lnTo>
                  <a:pt x="76" y="325"/>
                </a:lnTo>
                <a:lnTo>
                  <a:pt x="78" y="324"/>
                </a:lnTo>
                <a:lnTo>
                  <a:pt x="80" y="323"/>
                </a:lnTo>
                <a:lnTo>
                  <a:pt x="81" y="322"/>
                </a:lnTo>
                <a:lnTo>
                  <a:pt x="83" y="322"/>
                </a:lnTo>
                <a:lnTo>
                  <a:pt x="84" y="321"/>
                </a:lnTo>
                <a:lnTo>
                  <a:pt x="85" y="320"/>
                </a:lnTo>
                <a:lnTo>
                  <a:pt x="86" y="319"/>
                </a:lnTo>
                <a:lnTo>
                  <a:pt x="87" y="319"/>
                </a:lnTo>
                <a:lnTo>
                  <a:pt x="87" y="320"/>
                </a:lnTo>
                <a:lnTo>
                  <a:pt x="87" y="321"/>
                </a:lnTo>
                <a:lnTo>
                  <a:pt x="86" y="322"/>
                </a:lnTo>
                <a:lnTo>
                  <a:pt x="86" y="323"/>
                </a:lnTo>
                <a:lnTo>
                  <a:pt x="85" y="324"/>
                </a:lnTo>
                <a:lnTo>
                  <a:pt x="84" y="327"/>
                </a:lnTo>
                <a:lnTo>
                  <a:pt x="83" y="328"/>
                </a:lnTo>
                <a:lnTo>
                  <a:pt x="83" y="330"/>
                </a:lnTo>
                <a:lnTo>
                  <a:pt x="82" y="331"/>
                </a:lnTo>
                <a:lnTo>
                  <a:pt x="82" y="332"/>
                </a:lnTo>
                <a:lnTo>
                  <a:pt x="82" y="334"/>
                </a:lnTo>
                <a:lnTo>
                  <a:pt x="83" y="335"/>
                </a:lnTo>
                <a:lnTo>
                  <a:pt x="83" y="336"/>
                </a:lnTo>
                <a:lnTo>
                  <a:pt x="83" y="338"/>
                </a:lnTo>
                <a:lnTo>
                  <a:pt x="84" y="341"/>
                </a:lnTo>
                <a:lnTo>
                  <a:pt x="84" y="342"/>
                </a:lnTo>
                <a:lnTo>
                  <a:pt x="84" y="343"/>
                </a:lnTo>
                <a:lnTo>
                  <a:pt x="84" y="345"/>
                </a:lnTo>
                <a:lnTo>
                  <a:pt x="84" y="344"/>
                </a:lnTo>
                <a:lnTo>
                  <a:pt x="83" y="342"/>
                </a:lnTo>
                <a:lnTo>
                  <a:pt x="83" y="340"/>
                </a:lnTo>
                <a:lnTo>
                  <a:pt x="82" y="339"/>
                </a:lnTo>
                <a:lnTo>
                  <a:pt x="81" y="337"/>
                </a:lnTo>
                <a:lnTo>
                  <a:pt x="80" y="336"/>
                </a:lnTo>
                <a:lnTo>
                  <a:pt x="80" y="335"/>
                </a:lnTo>
                <a:lnTo>
                  <a:pt x="79" y="334"/>
                </a:lnTo>
                <a:lnTo>
                  <a:pt x="77" y="333"/>
                </a:lnTo>
                <a:lnTo>
                  <a:pt x="76" y="332"/>
                </a:lnTo>
                <a:lnTo>
                  <a:pt x="75" y="331"/>
                </a:lnTo>
                <a:lnTo>
                  <a:pt x="73" y="331"/>
                </a:lnTo>
                <a:lnTo>
                  <a:pt x="71" y="331"/>
                </a:lnTo>
                <a:lnTo>
                  <a:pt x="70" y="331"/>
                </a:lnTo>
                <a:lnTo>
                  <a:pt x="67" y="331"/>
                </a:lnTo>
                <a:lnTo>
                  <a:pt x="65" y="332"/>
                </a:lnTo>
                <a:lnTo>
                  <a:pt x="63" y="332"/>
                </a:lnTo>
                <a:lnTo>
                  <a:pt x="61" y="334"/>
                </a:lnTo>
                <a:lnTo>
                  <a:pt x="59" y="335"/>
                </a:lnTo>
                <a:lnTo>
                  <a:pt x="57" y="335"/>
                </a:lnTo>
                <a:lnTo>
                  <a:pt x="54" y="337"/>
                </a:lnTo>
                <a:lnTo>
                  <a:pt x="53" y="338"/>
                </a:lnTo>
                <a:lnTo>
                  <a:pt x="51" y="340"/>
                </a:lnTo>
                <a:lnTo>
                  <a:pt x="49" y="341"/>
                </a:lnTo>
                <a:lnTo>
                  <a:pt x="47" y="342"/>
                </a:lnTo>
                <a:lnTo>
                  <a:pt x="45" y="343"/>
                </a:lnTo>
                <a:lnTo>
                  <a:pt x="43" y="344"/>
                </a:lnTo>
                <a:lnTo>
                  <a:pt x="41" y="345"/>
                </a:lnTo>
                <a:lnTo>
                  <a:pt x="38" y="346"/>
                </a:lnTo>
                <a:lnTo>
                  <a:pt x="36" y="346"/>
                </a:lnTo>
                <a:lnTo>
                  <a:pt x="34" y="346"/>
                </a:lnTo>
                <a:lnTo>
                  <a:pt x="31" y="345"/>
                </a:lnTo>
                <a:lnTo>
                  <a:pt x="28" y="344"/>
                </a:lnTo>
                <a:lnTo>
                  <a:pt x="24" y="344"/>
                </a:lnTo>
                <a:lnTo>
                  <a:pt x="21" y="344"/>
                </a:lnTo>
                <a:lnTo>
                  <a:pt x="18" y="344"/>
                </a:lnTo>
                <a:lnTo>
                  <a:pt x="16" y="344"/>
                </a:lnTo>
                <a:lnTo>
                  <a:pt x="13" y="344"/>
                </a:lnTo>
                <a:lnTo>
                  <a:pt x="11" y="344"/>
                </a:lnTo>
                <a:lnTo>
                  <a:pt x="9" y="345"/>
                </a:lnTo>
                <a:lnTo>
                  <a:pt x="7" y="345"/>
                </a:lnTo>
                <a:lnTo>
                  <a:pt x="6" y="346"/>
                </a:lnTo>
                <a:lnTo>
                  <a:pt x="5" y="347"/>
                </a:lnTo>
                <a:lnTo>
                  <a:pt x="5" y="348"/>
                </a:lnTo>
                <a:lnTo>
                  <a:pt x="6" y="349"/>
                </a:lnTo>
                <a:lnTo>
                  <a:pt x="7" y="351"/>
                </a:lnTo>
                <a:lnTo>
                  <a:pt x="10" y="352"/>
                </a:lnTo>
                <a:lnTo>
                  <a:pt x="13" y="353"/>
                </a:lnTo>
                <a:lnTo>
                  <a:pt x="17" y="355"/>
                </a:lnTo>
                <a:lnTo>
                  <a:pt x="20" y="357"/>
                </a:lnTo>
                <a:lnTo>
                  <a:pt x="23" y="360"/>
                </a:lnTo>
                <a:lnTo>
                  <a:pt x="27" y="362"/>
                </a:lnTo>
                <a:lnTo>
                  <a:pt x="30" y="365"/>
                </a:lnTo>
                <a:lnTo>
                  <a:pt x="33" y="368"/>
                </a:lnTo>
                <a:lnTo>
                  <a:pt x="36" y="372"/>
                </a:lnTo>
                <a:lnTo>
                  <a:pt x="39" y="375"/>
                </a:lnTo>
                <a:lnTo>
                  <a:pt x="41" y="378"/>
                </a:lnTo>
                <a:lnTo>
                  <a:pt x="43" y="382"/>
                </a:lnTo>
                <a:lnTo>
                  <a:pt x="45" y="385"/>
                </a:lnTo>
                <a:lnTo>
                  <a:pt x="47" y="388"/>
                </a:lnTo>
                <a:lnTo>
                  <a:pt x="48" y="391"/>
                </a:lnTo>
                <a:lnTo>
                  <a:pt x="49" y="394"/>
                </a:lnTo>
                <a:lnTo>
                  <a:pt x="49" y="397"/>
                </a:lnTo>
                <a:lnTo>
                  <a:pt x="50" y="399"/>
                </a:lnTo>
                <a:lnTo>
                  <a:pt x="48" y="397"/>
                </a:lnTo>
                <a:lnTo>
                  <a:pt x="46" y="396"/>
                </a:lnTo>
                <a:lnTo>
                  <a:pt x="43" y="394"/>
                </a:lnTo>
                <a:lnTo>
                  <a:pt x="40" y="393"/>
                </a:lnTo>
                <a:lnTo>
                  <a:pt x="36" y="392"/>
                </a:lnTo>
                <a:lnTo>
                  <a:pt x="32" y="391"/>
                </a:lnTo>
                <a:lnTo>
                  <a:pt x="28" y="391"/>
                </a:lnTo>
                <a:lnTo>
                  <a:pt x="24" y="391"/>
                </a:lnTo>
                <a:lnTo>
                  <a:pt x="20" y="391"/>
                </a:lnTo>
                <a:lnTo>
                  <a:pt x="17" y="392"/>
                </a:lnTo>
                <a:lnTo>
                  <a:pt x="13" y="393"/>
                </a:lnTo>
                <a:lnTo>
                  <a:pt x="9" y="394"/>
                </a:lnTo>
                <a:lnTo>
                  <a:pt x="6" y="396"/>
                </a:lnTo>
                <a:lnTo>
                  <a:pt x="4" y="399"/>
                </a:lnTo>
                <a:lnTo>
                  <a:pt x="2" y="402"/>
                </a:lnTo>
                <a:lnTo>
                  <a:pt x="1" y="406"/>
                </a:lnTo>
                <a:lnTo>
                  <a:pt x="0" y="409"/>
                </a:lnTo>
                <a:lnTo>
                  <a:pt x="0" y="411"/>
                </a:lnTo>
                <a:lnTo>
                  <a:pt x="0" y="414"/>
                </a:lnTo>
                <a:lnTo>
                  <a:pt x="1" y="417"/>
                </a:lnTo>
                <a:lnTo>
                  <a:pt x="2" y="419"/>
                </a:lnTo>
                <a:lnTo>
                  <a:pt x="3" y="420"/>
                </a:lnTo>
                <a:lnTo>
                  <a:pt x="5" y="422"/>
                </a:lnTo>
                <a:lnTo>
                  <a:pt x="6" y="423"/>
                </a:lnTo>
                <a:lnTo>
                  <a:pt x="8" y="423"/>
                </a:lnTo>
                <a:lnTo>
                  <a:pt x="10" y="424"/>
                </a:lnTo>
                <a:lnTo>
                  <a:pt x="12" y="424"/>
                </a:lnTo>
                <a:lnTo>
                  <a:pt x="13" y="424"/>
                </a:lnTo>
                <a:lnTo>
                  <a:pt x="15" y="424"/>
                </a:lnTo>
                <a:lnTo>
                  <a:pt x="17" y="424"/>
                </a:lnTo>
                <a:lnTo>
                  <a:pt x="18" y="424"/>
                </a:lnTo>
                <a:lnTo>
                  <a:pt x="18" y="423"/>
                </a:lnTo>
                <a:lnTo>
                  <a:pt x="20" y="423"/>
                </a:lnTo>
                <a:lnTo>
                  <a:pt x="22" y="422"/>
                </a:lnTo>
                <a:lnTo>
                  <a:pt x="24" y="421"/>
                </a:lnTo>
                <a:lnTo>
                  <a:pt x="25" y="420"/>
                </a:lnTo>
                <a:lnTo>
                  <a:pt x="27" y="419"/>
                </a:lnTo>
                <a:lnTo>
                  <a:pt x="28" y="419"/>
                </a:lnTo>
                <a:lnTo>
                  <a:pt x="30" y="418"/>
                </a:lnTo>
                <a:lnTo>
                  <a:pt x="31" y="417"/>
                </a:lnTo>
                <a:lnTo>
                  <a:pt x="32" y="417"/>
                </a:lnTo>
                <a:lnTo>
                  <a:pt x="33" y="416"/>
                </a:lnTo>
                <a:lnTo>
                  <a:pt x="34" y="416"/>
                </a:lnTo>
                <a:lnTo>
                  <a:pt x="35" y="417"/>
                </a:lnTo>
                <a:lnTo>
                  <a:pt x="36" y="418"/>
                </a:lnTo>
                <a:lnTo>
                  <a:pt x="36" y="419"/>
                </a:lnTo>
                <a:lnTo>
                  <a:pt x="37" y="421"/>
                </a:lnTo>
                <a:lnTo>
                  <a:pt x="37" y="423"/>
                </a:lnTo>
                <a:lnTo>
                  <a:pt x="38" y="426"/>
                </a:lnTo>
                <a:lnTo>
                  <a:pt x="38" y="428"/>
                </a:lnTo>
                <a:lnTo>
                  <a:pt x="38" y="431"/>
                </a:lnTo>
                <a:lnTo>
                  <a:pt x="38" y="433"/>
                </a:lnTo>
                <a:lnTo>
                  <a:pt x="37" y="435"/>
                </a:lnTo>
                <a:lnTo>
                  <a:pt x="37" y="436"/>
                </a:lnTo>
                <a:lnTo>
                  <a:pt x="36" y="438"/>
                </a:lnTo>
                <a:lnTo>
                  <a:pt x="35" y="439"/>
                </a:lnTo>
                <a:lnTo>
                  <a:pt x="34" y="441"/>
                </a:lnTo>
                <a:lnTo>
                  <a:pt x="32" y="442"/>
                </a:lnTo>
                <a:lnTo>
                  <a:pt x="31" y="443"/>
                </a:lnTo>
                <a:lnTo>
                  <a:pt x="30" y="444"/>
                </a:lnTo>
                <a:lnTo>
                  <a:pt x="28" y="445"/>
                </a:lnTo>
                <a:lnTo>
                  <a:pt x="27" y="445"/>
                </a:lnTo>
                <a:lnTo>
                  <a:pt x="26" y="446"/>
                </a:lnTo>
                <a:lnTo>
                  <a:pt x="25" y="446"/>
                </a:lnTo>
              </a:path>
            </a:pathLst>
          </a:custGeom>
          <a:solidFill>
            <a:srgbClr val="FFE5CB"/>
          </a:solidFill>
          <a:ln w="12700" cap="rnd" cmpd="sng">
            <a:noFill/>
            <a:prstDash val="solid"/>
            <a:round/>
            <a:headEnd type="none" w="med" len="med"/>
            <a:tailEnd type="none" w="med" len="med"/>
          </a:ln>
        </p:spPr>
        <p:txBody>
          <a:bodyPr/>
          <a:lstStyle/>
          <a:p>
            <a:endParaRPr lang="en-US" sz="1200"/>
          </a:p>
        </p:txBody>
      </p:sp>
      <p:sp>
        <p:nvSpPr>
          <p:cNvPr id="27" name="Freeform 25"/>
          <p:cNvSpPr>
            <a:spLocks/>
          </p:cNvSpPr>
          <p:nvPr/>
        </p:nvSpPr>
        <p:spPr bwMode="auto">
          <a:xfrm>
            <a:off x="7296150" y="2768600"/>
            <a:ext cx="160338" cy="34925"/>
          </a:xfrm>
          <a:custGeom>
            <a:avLst/>
            <a:gdLst>
              <a:gd name="T0" fmla="*/ 2147483647 w 101"/>
              <a:gd name="T1" fmla="*/ 2147483647 h 22"/>
              <a:gd name="T2" fmla="*/ 2147483647 w 101"/>
              <a:gd name="T3" fmla="*/ 2147483647 h 22"/>
              <a:gd name="T4" fmla="*/ 2147483647 w 101"/>
              <a:gd name="T5" fmla="*/ 2147483647 h 22"/>
              <a:gd name="T6" fmla="*/ 2147483647 w 101"/>
              <a:gd name="T7" fmla="*/ 2147483647 h 22"/>
              <a:gd name="T8" fmla="*/ 2147483647 w 101"/>
              <a:gd name="T9" fmla="*/ 2147483647 h 22"/>
              <a:gd name="T10" fmla="*/ 2147483647 w 101"/>
              <a:gd name="T11" fmla="*/ 2147483647 h 22"/>
              <a:gd name="T12" fmla="*/ 2147483647 w 101"/>
              <a:gd name="T13" fmla="*/ 2147483647 h 22"/>
              <a:gd name="T14" fmla="*/ 2147483647 w 101"/>
              <a:gd name="T15" fmla="*/ 2147483647 h 22"/>
              <a:gd name="T16" fmla="*/ 2147483647 w 101"/>
              <a:gd name="T17" fmla="*/ 2147483647 h 22"/>
              <a:gd name="T18" fmla="*/ 2147483647 w 101"/>
              <a:gd name="T19" fmla="*/ 2147483647 h 22"/>
              <a:gd name="T20" fmla="*/ 2147483647 w 101"/>
              <a:gd name="T21" fmla="*/ 2147483647 h 22"/>
              <a:gd name="T22" fmla="*/ 2147483647 w 101"/>
              <a:gd name="T23" fmla="*/ 2147483647 h 22"/>
              <a:gd name="T24" fmla="*/ 2147483647 w 101"/>
              <a:gd name="T25" fmla="*/ 2147483647 h 22"/>
              <a:gd name="T26" fmla="*/ 2147483647 w 101"/>
              <a:gd name="T27" fmla="*/ 2147483647 h 22"/>
              <a:gd name="T28" fmla="*/ 2147483647 w 101"/>
              <a:gd name="T29" fmla="*/ 2147483647 h 22"/>
              <a:gd name="T30" fmla="*/ 2147483647 w 101"/>
              <a:gd name="T31" fmla="*/ 2147483647 h 22"/>
              <a:gd name="T32" fmla="*/ 2147483647 w 101"/>
              <a:gd name="T33" fmla="*/ 2147483647 h 22"/>
              <a:gd name="T34" fmla="*/ 2147483647 w 101"/>
              <a:gd name="T35" fmla="*/ 2147483647 h 22"/>
              <a:gd name="T36" fmla="*/ 2147483647 w 101"/>
              <a:gd name="T37" fmla="*/ 2147483647 h 22"/>
              <a:gd name="T38" fmla="*/ 2147483647 w 101"/>
              <a:gd name="T39" fmla="*/ 2147483647 h 22"/>
              <a:gd name="T40" fmla="*/ 2147483647 w 101"/>
              <a:gd name="T41" fmla="*/ 2147483647 h 22"/>
              <a:gd name="T42" fmla="*/ 2147483647 w 101"/>
              <a:gd name="T43" fmla="*/ 2147483647 h 22"/>
              <a:gd name="T44" fmla="*/ 2147483647 w 101"/>
              <a:gd name="T45" fmla="*/ 2147483647 h 22"/>
              <a:gd name="T46" fmla="*/ 2147483647 w 101"/>
              <a:gd name="T47" fmla="*/ 2147483647 h 22"/>
              <a:gd name="T48" fmla="*/ 2147483647 w 101"/>
              <a:gd name="T49" fmla="*/ 2147483647 h 22"/>
              <a:gd name="T50" fmla="*/ 2147483647 w 101"/>
              <a:gd name="T51" fmla="*/ 2147483647 h 22"/>
              <a:gd name="T52" fmla="*/ 2147483647 w 101"/>
              <a:gd name="T53" fmla="*/ 2147483647 h 22"/>
              <a:gd name="T54" fmla="*/ 2147483647 w 101"/>
              <a:gd name="T55" fmla="*/ 2147483647 h 22"/>
              <a:gd name="T56" fmla="*/ 2147483647 w 101"/>
              <a:gd name="T57" fmla="*/ 2147483647 h 22"/>
              <a:gd name="T58" fmla="*/ 2147483647 w 101"/>
              <a:gd name="T59" fmla="*/ 0 h 22"/>
              <a:gd name="T60" fmla="*/ 2147483647 w 101"/>
              <a:gd name="T61" fmla="*/ 2147483647 h 22"/>
              <a:gd name="T62" fmla="*/ 2147483647 w 101"/>
              <a:gd name="T63" fmla="*/ 2147483647 h 22"/>
              <a:gd name="T64" fmla="*/ 2147483647 w 101"/>
              <a:gd name="T65" fmla="*/ 2147483647 h 22"/>
              <a:gd name="T66" fmla="*/ 2147483647 w 101"/>
              <a:gd name="T67" fmla="*/ 2147483647 h 22"/>
              <a:gd name="T68" fmla="*/ 2147483647 w 101"/>
              <a:gd name="T69" fmla="*/ 2147483647 h 22"/>
              <a:gd name="T70" fmla="*/ 2147483647 w 101"/>
              <a:gd name="T71" fmla="*/ 2147483647 h 22"/>
              <a:gd name="T72" fmla="*/ 2147483647 w 101"/>
              <a:gd name="T73" fmla="*/ 2147483647 h 22"/>
              <a:gd name="T74" fmla="*/ 2147483647 w 101"/>
              <a:gd name="T75" fmla="*/ 2147483647 h 22"/>
              <a:gd name="T76" fmla="*/ 2147483647 w 101"/>
              <a:gd name="T77" fmla="*/ 2147483647 h 22"/>
              <a:gd name="T78" fmla="*/ 2147483647 w 101"/>
              <a:gd name="T79" fmla="*/ 2147483647 h 22"/>
              <a:gd name="T80" fmla="*/ 2147483647 w 101"/>
              <a:gd name="T81" fmla="*/ 2147483647 h 22"/>
              <a:gd name="T82" fmla="*/ 2147483647 w 101"/>
              <a:gd name="T83" fmla="*/ 2147483647 h 22"/>
              <a:gd name="T84" fmla="*/ 2147483647 w 101"/>
              <a:gd name="T85" fmla="*/ 2147483647 h 22"/>
              <a:gd name="T86" fmla="*/ 2147483647 w 101"/>
              <a:gd name="T87" fmla="*/ 2147483647 h 22"/>
              <a:gd name="T88" fmla="*/ 2147483647 w 101"/>
              <a:gd name="T89" fmla="*/ 2147483647 h 22"/>
              <a:gd name="T90" fmla="*/ 2147483647 w 101"/>
              <a:gd name="T91" fmla="*/ 2147483647 h 22"/>
              <a:gd name="T92" fmla="*/ 2147483647 w 101"/>
              <a:gd name="T93" fmla="*/ 2147483647 h 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1"/>
              <a:gd name="T142" fmla="*/ 0 h 22"/>
              <a:gd name="T143" fmla="*/ 101 w 101"/>
              <a:gd name="T144" fmla="*/ 22 h 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1" h="22">
                <a:moveTo>
                  <a:pt x="67" y="20"/>
                </a:moveTo>
                <a:lnTo>
                  <a:pt x="70" y="21"/>
                </a:lnTo>
                <a:lnTo>
                  <a:pt x="72" y="21"/>
                </a:lnTo>
                <a:lnTo>
                  <a:pt x="74" y="21"/>
                </a:lnTo>
                <a:lnTo>
                  <a:pt x="76" y="20"/>
                </a:lnTo>
                <a:lnTo>
                  <a:pt x="78" y="19"/>
                </a:lnTo>
                <a:lnTo>
                  <a:pt x="80" y="19"/>
                </a:lnTo>
                <a:lnTo>
                  <a:pt x="82" y="18"/>
                </a:lnTo>
                <a:lnTo>
                  <a:pt x="84" y="17"/>
                </a:lnTo>
                <a:lnTo>
                  <a:pt x="86" y="16"/>
                </a:lnTo>
                <a:lnTo>
                  <a:pt x="88" y="15"/>
                </a:lnTo>
                <a:lnTo>
                  <a:pt x="90" y="14"/>
                </a:lnTo>
                <a:lnTo>
                  <a:pt x="92" y="12"/>
                </a:lnTo>
                <a:lnTo>
                  <a:pt x="94" y="12"/>
                </a:lnTo>
                <a:lnTo>
                  <a:pt x="96" y="11"/>
                </a:lnTo>
                <a:lnTo>
                  <a:pt x="98" y="9"/>
                </a:lnTo>
                <a:lnTo>
                  <a:pt x="100" y="9"/>
                </a:lnTo>
                <a:lnTo>
                  <a:pt x="98" y="9"/>
                </a:lnTo>
                <a:lnTo>
                  <a:pt x="96" y="9"/>
                </a:lnTo>
                <a:lnTo>
                  <a:pt x="94" y="10"/>
                </a:lnTo>
                <a:lnTo>
                  <a:pt x="92" y="10"/>
                </a:lnTo>
                <a:lnTo>
                  <a:pt x="91" y="11"/>
                </a:lnTo>
                <a:lnTo>
                  <a:pt x="89" y="12"/>
                </a:lnTo>
                <a:lnTo>
                  <a:pt x="87" y="12"/>
                </a:lnTo>
                <a:lnTo>
                  <a:pt x="83" y="15"/>
                </a:lnTo>
                <a:lnTo>
                  <a:pt x="81" y="16"/>
                </a:lnTo>
                <a:lnTo>
                  <a:pt x="79" y="16"/>
                </a:lnTo>
                <a:lnTo>
                  <a:pt x="77" y="16"/>
                </a:lnTo>
                <a:lnTo>
                  <a:pt x="75" y="17"/>
                </a:lnTo>
                <a:lnTo>
                  <a:pt x="74" y="17"/>
                </a:lnTo>
                <a:lnTo>
                  <a:pt x="73" y="17"/>
                </a:lnTo>
                <a:lnTo>
                  <a:pt x="71" y="17"/>
                </a:lnTo>
                <a:lnTo>
                  <a:pt x="69" y="17"/>
                </a:lnTo>
                <a:lnTo>
                  <a:pt x="67" y="16"/>
                </a:lnTo>
                <a:lnTo>
                  <a:pt x="65" y="16"/>
                </a:lnTo>
                <a:lnTo>
                  <a:pt x="63" y="15"/>
                </a:lnTo>
                <a:lnTo>
                  <a:pt x="60" y="14"/>
                </a:lnTo>
                <a:lnTo>
                  <a:pt x="58" y="13"/>
                </a:lnTo>
                <a:lnTo>
                  <a:pt x="54" y="12"/>
                </a:lnTo>
                <a:lnTo>
                  <a:pt x="51" y="11"/>
                </a:lnTo>
                <a:lnTo>
                  <a:pt x="48" y="10"/>
                </a:lnTo>
                <a:lnTo>
                  <a:pt x="46" y="9"/>
                </a:lnTo>
                <a:lnTo>
                  <a:pt x="44" y="9"/>
                </a:lnTo>
                <a:lnTo>
                  <a:pt x="42" y="8"/>
                </a:lnTo>
                <a:lnTo>
                  <a:pt x="41" y="8"/>
                </a:lnTo>
                <a:lnTo>
                  <a:pt x="39" y="8"/>
                </a:lnTo>
                <a:lnTo>
                  <a:pt x="38" y="7"/>
                </a:lnTo>
                <a:lnTo>
                  <a:pt x="36" y="7"/>
                </a:lnTo>
                <a:lnTo>
                  <a:pt x="34" y="6"/>
                </a:lnTo>
                <a:lnTo>
                  <a:pt x="32" y="6"/>
                </a:lnTo>
                <a:lnTo>
                  <a:pt x="29" y="5"/>
                </a:lnTo>
                <a:lnTo>
                  <a:pt x="27" y="5"/>
                </a:lnTo>
                <a:lnTo>
                  <a:pt x="25" y="4"/>
                </a:lnTo>
                <a:lnTo>
                  <a:pt x="22" y="3"/>
                </a:lnTo>
                <a:lnTo>
                  <a:pt x="19" y="2"/>
                </a:lnTo>
                <a:lnTo>
                  <a:pt x="16" y="2"/>
                </a:lnTo>
                <a:lnTo>
                  <a:pt x="13" y="1"/>
                </a:lnTo>
                <a:lnTo>
                  <a:pt x="10" y="1"/>
                </a:lnTo>
                <a:lnTo>
                  <a:pt x="8" y="0"/>
                </a:lnTo>
                <a:lnTo>
                  <a:pt x="6" y="0"/>
                </a:lnTo>
                <a:lnTo>
                  <a:pt x="4" y="0"/>
                </a:lnTo>
                <a:lnTo>
                  <a:pt x="2" y="1"/>
                </a:lnTo>
                <a:lnTo>
                  <a:pt x="0" y="1"/>
                </a:lnTo>
                <a:lnTo>
                  <a:pt x="2" y="1"/>
                </a:lnTo>
                <a:lnTo>
                  <a:pt x="4" y="1"/>
                </a:lnTo>
                <a:lnTo>
                  <a:pt x="7" y="1"/>
                </a:lnTo>
                <a:lnTo>
                  <a:pt x="8" y="2"/>
                </a:lnTo>
                <a:lnTo>
                  <a:pt x="11" y="2"/>
                </a:lnTo>
                <a:lnTo>
                  <a:pt x="14" y="3"/>
                </a:lnTo>
                <a:lnTo>
                  <a:pt x="16" y="4"/>
                </a:lnTo>
                <a:lnTo>
                  <a:pt x="19" y="5"/>
                </a:lnTo>
                <a:lnTo>
                  <a:pt x="22" y="6"/>
                </a:lnTo>
                <a:lnTo>
                  <a:pt x="24" y="7"/>
                </a:lnTo>
                <a:lnTo>
                  <a:pt x="26" y="9"/>
                </a:lnTo>
                <a:lnTo>
                  <a:pt x="29" y="9"/>
                </a:lnTo>
                <a:lnTo>
                  <a:pt x="31" y="11"/>
                </a:lnTo>
                <a:lnTo>
                  <a:pt x="33" y="12"/>
                </a:lnTo>
                <a:lnTo>
                  <a:pt x="36" y="13"/>
                </a:lnTo>
                <a:lnTo>
                  <a:pt x="38" y="14"/>
                </a:lnTo>
                <a:lnTo>
                  <a:pt x="40" y="15"/>
                </a:lnTo>
                <a:lnTo>
                  <a:pt x="43" y="16"/>
                </a:lnTo>
                <a:lnTo>
                  <a:pt x="45" y="16"/>
                </a:lnTo>
                <a:lnTo>
                  <a:pt x="47" y="17"/>
                </a:lnTo>
                <a:lnTo>
                  <a:pt x="49" y="17"/>
                </a:lnTo>
                <a:lnTo>
                  <a:pt x="52" y="18"/>
                </a:lnTo>
                <a:lnTo>
                  <a:pt x="54" y="19"/>
                </a:lnTo>
                <a:lnTo>
                  <a:pt x="56" y="19"/>
                </a:lnTo>
                <a:lnTo>
                  <a:pt x="58" y="19"/>
                </a:lnTo>
                <a:lnTo>
                  <a:pt x="59" y="19"/>
                </a:lnTo>
                <a:lnTo>
                  <a:pt x="61" y="19"/>
                </a:lnTo>
                <a:lnTo>
                  <a:pt x="63" y="20"/>
                </a:lnTo>
                <a:lnTo>
                  <a:pt x="64" y="20"/>
                </a:lnTo>
                <a:lnTo>
                  <a:pt x="66" y="20"/>
                </a:lnTo>
                <a:lnTo>
                  <a:pt x="67" y="20"/>
                </a:lnTo>
              </a:path>
            </a:pathLst>
          </a:custGeom>
          <a:solidFill>
            <a:srgbClr val="282828"/>
          </a:solidFill>
          <a:ln w="12700" cap="rnd" cmpd="sng">
            <a:noFill/>
            <a:prstDash val="solid"/>
            <a:round/>
            <a:headEnd type="none" w="med" len="med"/>
            <a:tailEnd type="none" w="med" len="med"/>
          </a:ln>
        </p:spPr>
        <p:txBody>
          <a:bodyPr/>
          <a:lstStyle/>
          <a:p>
            <a:endParaRPr lang="en-US" sz="1200"/>
          </a:p>
        </p:txBody>
      </p:sp>
      <p:sp>
        <p:nvSpPr>
          <p:cNvPr id="28" name="Freeform 26"/>
          <p:cNvSpPr>
            <a:spLocks/>
          </p:cNvSpPr>
          <p:nvPr/>
        </p:nvSpPr>
        <p:spPr bwMode="auto">
          <a:xfrm>
            <a:off x="7399338" y="2254250"/>
            <a:ext cx="314325" cy="719138"/>
          </a:xfrm>
          <a:custGeom>
            <a:avLst/>
            <a:gdLst>
              <a:gd name="T0" fmla="*/ 2147483647 w 198"/>
              <a:gd name="T1" fmla="*/ 2147483647 h 453"/>
              <a:gd name="T2" fmla="*/ 2147483647 w 198"/>
              <a:gd name="T3" fmla="*/ 2147483647 h 453"/>
              <a:gd name="T4" fmla="*/ 2147483647 w 198"/>
              <a:gd name="T5" fmla="*/ 2147483647 h 453"/>
              <a:gd name="T6" fmla="*/ 2147483647 w 198"/>
              <a:gd name="T7" fmla="*/ 2147483647 h 453"/>
              <a:gd name="T8" fmla="*/ 2147483647 w 198"/>
              <a:gd name="T9" fmla="*/ 2147483647 h 453"/>
              <a:gd name="T10" fmla="*/ 2147483647 w 198"/>
              <a:gd name="T11" fmla="*/ 2147483647 h 453"/>
              <a:gd name="T12" fmla="*/ 2147483647 w 198"/>
              <a:gd name="T13" fmla="*/ 2147483647 h 453"/>
              <a:gd name="T14" fmla="*/ 2147483647 w 198"/>
              <a:gd name="T15" fmla="*/ 2147483647 h 453"/>
              <a:gd name="T16" fmla="*/ 2147483647 w 198"/>
              <a:gd name="T17" fmla="*/ 2147483647 h 453"/>
              <a:gd name="T18" fmla="*/ 2147483647 w 198"/>
              <a:gd name="T19" fmla="*/ 2147483647 h 453"/>
              <a:gd name="T20" fmla="*/ 2147483647 w 198"/>
              <a:gd name="T21" fmla="*/ 2147483647 h 453"/>
              <a:gd name="T22" fmla="*/ 2147483647 w 198"/>
              <a:gd name="T23" fmla="*/ 2147483647 h 453"/>
              <a:gd name="T24" fmla="*/ 2147483647 w 198"/>
              <a:gd name="T25" fmla="*/ 2147483647 h 453"/>
              <a:gd name="T26" fmla="*/ 2147483647 w 198"/>
              <a:gd name="T27" fmla="*/ 2147483647 h 453"/>
              <a:gd name="T28" fmla="*/ 2147483647 w 198"/>
              <a:gd name="T29" fmla="*/ 2147483647 h 453"/>
              <a:gd name="T30" fmla="*/ 2147483647 w 198"/>
              <a:gd name="T31" fmla="*/ 2147483647 h 453"/>
              <a:gd name="T32" fmla="*/ 2147483647 w 198"/>
              <a:gd name="T33" fmla="*/ 2147483647 h 453"/>
              <a:gd name="T34" fmla="*/ 2147483647 w 198"/>
              <a:gd name="T35" fmla="*/ 2147483647 h 453"/>
              <a:gd name="T36" fmla="*/ 2147483647 w 198"/>
              <a:gd name="T37" fmla="*/ 2147483647 h 453"/>
              <a:gd name="T38" fmla="*/ 2147483647 w 198"/>
              <a:gd name="T39" fmla="*/ 2147483647 h 453"/>
              <a:gd name="T40" fmla="*/ 2147483647 w 198"/>
              <a:gd name="T41" fmla="*/ 2147483647 h 453"/>
              <a:gd name="T42" fmla="*/ 2147483647 w 198"/>
              <a:gd name="T43" fmla="*/ 2147483647 h 453"/>
              <a:gd name="T44" fmla="*/ 2147483647 w 198"/>
              <a:gd name="T45" fmla="*/ 2147483647 h 453"/>
              <a:gd name="T46" fmla="*/ 2147483647 w 198"/>
              <a:gd name="T47" fmla="*/ 2147483647 h 453"/>
              <a:gd name="T48" fmla="*/ 2147483647 w 198"/>
              <a:gd name="T49" fmla="*/ 2147483647 h 453"/>
              <a:gd name="T50" fmla="*/ 2147483647 w 198"/>
              <a:gd name="T51" fmla="*/ 2147483647 h 453"/>
              <a:gd name="T52" fmla="*/ 2147483647 w 198"/>
              <a:gd name="T53" fmla="*/ 2147483647 h 453"/>
              <a:gd name="T54" fmla="*/ 2147483647 w 198"/>
              <a:gd name="T55" fmla="*/ 2147483647 h 453"/>
              <a:gd name="T56" fmla="*/ 2147483647 w 198"/>
              <a:gd name="T57" fmla="*/ 2147483647 h 453"/>
              <a:gd name="T58" fmla="*/ 2147483647 w 198"/>
              <a:gd name="T59" fmla="*/ 2147483647 h 453"/>
              <a:gd name="T60" fmla="*/ 2147483647 w 198"/>
              <a:gd name="T61" fmla="*/ 2147483647 h 453"/>
              <a:gd name="T62" fmla="*/ 2147483647 w 198"/>
              <a:gd name="T63" fmla="*/ 2147483647 h 453"/>
              <a:gd name="T64" fmla="*/ 2147483647 w 198"/>
              <a:gd name="T65" fmla="*/ 2147483647 h 453"/>
              <a:gd name="T66" fmla="*/ 2147483647 w 198"/>
              <a:gd name="T67" fmla="*/ 2147483647 h 453"/>
              <a:gd name="T68" fmla="*/ 2147483647 w 198"/>
              <a:gd name="T69" fmla="*/ 2147483647 h 453"/>
              <a:gd name="T70" fmla="*/ 2147483647 w 198"/>
              <a:gd name="T71" fmla="*/ 2147483647 h 453"/>
              <a:gd name="T72" fmla="*/ 2147483647 w 198"/>
              <a:gd name="T73" fmla="*/ 2147483647 h 453"/>
              <a:gd name="T74" fmla="*/ 2147483647 w 198"/>
              <a:gd name="T75" fmla="*/ 2147483647 h 453"/>
              <a:gd name="T76" fmla="*/ 2147483647 w 198"/>
              <a:gd name="T77" fmla="*/ 2147483647 h 453"/>
              <a:gd name="T78" fmla="*/ 2147483647 w 198"/>
              <a:gd name="T79" fmla="*/ 2147483647 h 453"/>
              <a:gd name="T80" fmla="*/ 2147483647 w 198"/>
              <a:gd name="T81" fmla="*/ 2147483647 h 453"/>
              <a:gd name="T82" fmla="*/ 2147483647 w 198"/>
              <a:gd name="T83" fmla="*/ 2147483647 h 453"/>
              <a:gd name="T84" fmla="*/ 2147483647 w 198"/>
              <a:gd name="T85" fmla="*/ 0 h 4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8"/>
              <a:gd name="T130" fmla="*/ 0 h 453"/>
              <a:gd name="T131" fmla="*/ 198 w 198"/>
              <a:gd name="T132" fmla="*/ 453 h 4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8" h="453">
                <a:moveTo>
                  <a:pt x="12" y="429"/>
                </a:moveTo>
                <a:lnTo>
                  <a:pt x="13" y="432"/>
                </a:lnTo>
                <a:lnTo>
                  <a:pt x="13" y="434"/>
                </a:lnTo>
                <a:lnTo>
                  <a:pt x="13" y="437"/>
                </a:lnTo>
                <a:lnTo>
                  <a:pt x="13" y="439"/>
                </a:lnTo>
                <a:lnTo>
                  <a:pt x="12" y="441"/>
                </a:lnTo>
                <a:lnTo>
                  <a:pt x="12" y="442"/>
                </a:lnTo>
                <a:lnTo>
                  <a:pt x="11" y="444"/>
                </a:lnTo>
                <a:lnTo>
                  <a:pt x="10" y="445"/>
                </a:lnTo>
                <a:lnTo>
                  <a:pt x="9" y="447"/>
                </a:lnTo>
                <a:lnTo>
                  <a:pt x="7" y="448"/>
                </a:lnTo>
                <a:lnTo>
                  <a:pt x="6" y="449"/>
                </a:lnTo>
                <a:lnTo>
                  <a:pt x="5" y="450"/>
                </a:lnTo>
                <a:lnTo>
                  <a:pt x="3" y="451"/>
                </a:lnTo>
                <a:lnTo>
                  <a:pt x="2" y="451"/>
                </a:lnTo>
                <a:lnTo>
                  <a:pt x="1" y="452"/>
                </a:lnTo>
                <a:lnTo>
                  <a:pt x="0" y="452"/>
                </a:lnTo>
                <a:lnTo>
                  <a:pt x="2" y="452"/>
                </a:lnTo>
                <a:lnTo>
                  <a:pt x="5" y="452"/>
                </a:lnTo>
                <a:lnTo>
                  <a:pt x="7" y="452"/>
                </a:lnTo>
                <a:lnTo>
                  <a:pt x="9" y="451"/>
                </a:lnTo>
                <a:lnTo>
                  <a:pt x="11" y="450"/>
                </a:lnTo>
                <a:lnTo>
                  <a:pt x="13" y="448"/>
                </a:lnTo>
                <a:lnTo>
                  <a:pt x="15" y="446"/>
                </a:lnTo>
                <a:lnTo>
                  <a:pt x="16" y="444"/>
                </a:lnTo>
                <a:lnTo>
                  <a:pt x="18" y="442"/>
                </a:lnTo>
                <a:lnTo>
                  <a:pt x="20" y="439"/>
                </a:lnTo>
                <a:lnTo>
                  <a:pt x="22" y="435"/>
                </a:lnTo>
                <a:lnTo>
                  <a:pt x="24" y="431"/>
                </a:lnTo>
                <a:lnTo>
                  <a:pt x="26" y="427"/>
                </a:lnTo>
                <a:lnTo>
                  <a:pt x="28" y="423"/>
                </a:lnTo>
                <a:lnTo>
                  <a:pt x="30" y="418"/>
                </a:lnTo>
                <a:lnTo>
                  <a:pt x="33" y="413"/>
                </a:lnTo>
                <a:lnTo>
                  <a:pt x="36" y="407"/>
                </a:lnTo>
                <a:lnTo>
                  <a:pt x="38" y="401"/>
                </a:lnTo>
                <a:lnTo>
                  <a:pt x="42" y="395"/>
                </a:lnTo>
                <a:lnTo>
                  <a:pt x="45" y="388"/>
                </a:lnTo>
                <a:lnTo>
                  <a:pt x="49" y="382"/>
                </a:lnTo>
                <a:lnTo>
                  <a:pt x="52" y="375"/>
                </a:lnTo>
                <a:lnTo>
                  <a:pt x="56" y="368"/>
                </a:lnTo>
                <a:lnTo>
                  <a:pt x="60" y="361"/>
                </a:lnTo>
                <a:lnTo>
                  <a:pt x="65" y="355"/>
                </a:lnTo>
                <a:lnTo>
                  <a:pt x="69" y="348"/>
                </a:lnTo>
                <a:lnTo>
                  <a:pt x="73" y="342"/>
                </a:lnTo>
                <a:lnTo>
                  <a:pt x="77" y="336"/>
                </a:lnTo>
                <a:lnTo>
                  <a:pt x="81" y="330"/>
                </a:lnTo>
                <a:lnTo>
                  <a:pt x="84" y="324"/>
                </a:lnTo>
                <a:lnTo>
                  <a:pt x="88" y="319"/>
                </a:lnTo>
                <a:lnTo>
                  <a:pt x="91" y="315"/>
                </a:lnTo>
                <a:lnTo>
                  <a:pt x="95" y="310"/>
                </a:lnTo>
                <a:lnTo>
                  <a:pt x="97" y="306"/>
                </a:lnTo>
                <a:lnTo>
                  <a:pt x="100" y="301"/>
                </a:lnTo>
                <a:lnTo>
                  <a:pt x="103" y="297"/>
                </a:lnTo>
                <a:lnTo>
                  <a:pt x="105" y="292"/>
                </a:lnTo>
                <a:lnTo>
                  <a:pt x="107" y="287"/>
                </a:lnTo>
                <a:lnTo>
                  <a:pt x="109" y="282"/>
                </a:lnTo>
                <a:lnTo>
                  <a:pt x="111" y="277"/>
                </a:lnTo>
                <a:lnTo>
                  <a:pt x="113" y="272"/>
                </a:lnTo>
                <a:lnTo>
                  <a:pt x="114" y="266"/>
                </a:lnTo>
                <a:lnTo>
                  <a:pt x="116" y="261"/>
                </a:lnTo>
                <a:lnTo>
                  <a:pt x="118" y="256"/>
                </a:lnTo>
                <a:lnTo>
                  <a:pt x="121" y="251"/>
                </a:lnTo>
                <a:lnTo>
                  <a:pt x="123" y="246"/>
                </a:lnTo>
                <a:lnTo>
                  <a:pt x="126" y="241"/>
                </a:lnTo>
                <a:lnTo>
                  <a:pt x="129" y="236"/>
                </a:lnTo>
                <a:lnTo>
                  <a:pt x="132" y="230"/>
                </a:lnTo>
                <a:lnTo>
                  <a:pt x="135" y="224"/>
                </a:lnTo>
                <a:lnTo>
                  <a:pt x="137" y="219"/>
                </a:lnTo>
                <a:lnTo>
                  <a:pt x="140" y="213"/>
                </a:lnTo>
                <a:lnTo>
                  <a:pt x="142" y="207"/>
                </a:lnTo>
                <a:lnTo>
                  <a:pt x="144" y="201"/>
                </a:lnTo>
                <a:lnTo>
                  <a:pt x="146" y="196"/>
                </a:lnTo>
                <a:lnTo>
                  <a:pt x="148" y="191"/>
                </a:lnTo>
                <a:lnTo>
                  <a:pt x="150" y="186"/>
                </a:lnTo>
                <a:lnTo>
                  <a:pt x="151" y="181"/>
                </a:lnTo>
                <a:lnTo>
                  <a:pt x="153" y="177"/>
                </a:lnTo>
                <a:lnTo>
                  <a:pt x="154" y="173"/>
                </a:lnTo>
                <a:lnTo>
                  <a:pt x="155" y="170"/>
                </a:lnTo>
                <a:lnTo>
                  <a:pt x="155" y="168"/>
                </a:lnTo>
                <a:lnTo>
                  <a:pt x="155" y="166"/>
                </a:lnTo>
                <a:lnTo>
                  <a:pt x="156" y="165"/>
                </a:lnTo>
                <a:lnTo>
                  <a:pt x="156" y="164"/>
                </a:lnTo>
                <a:lnTo>
                  <a:pt x="156" y="163"/>
                </a:lnTo>
                <a:lnTo>
                  <a:pt x="157" y="162"/>
                </a:lnTo>
                <a:lnTo>
                  <a:pt x="159" y="161"/>
                </a:lnTo>
                <a:lnTo>
                  <a:pt x="160" y="160"/>
                </a:lnTo>
                <a:lnTo>
                  <a:pt x="162" y="159"/>
                </a:lnTo>
                <a:lnTo>
                  <a:pt x="163" y="159"/>
                </a:lnTo>
                <a:lnTo>
                  <a:pt x="165" y="158"/>
                </a:lnTo>
                <a:lnTo>
                  <a:pt x="167" y="157"/>
                </a:lnTo>
                <a:lnTo>
                  <a:pt x="169" y="156"/>
                </a:lnTo>
                <a:lnTo>
                  <a:pt x="171" y="155"/>
                </a:lnTo>
                <a:lnTo>
                  <a:pt x="172" y="154"/>
                </a:lnTo>
                <a:lnTo>
                  <a:pt x="174" y="153"/>
                </a:lnTo>
                <a:lnTo>
                  <a:pt x="175" y="152"/>
                </a:lnTo>
                <a:lnTo>
                  <a:pt x="176" y="150"/>
                </a:lnTo>
                <a:lnTo>
                  <a:pt x="176" y="148"/>
                </a:lnTo>
                <a:lnTo>
                  <a:pt x="176" y="146"/>
                </a:lnTo>
                <a:lnTo>
                  <a:pt x="176" y="143"/>
                </a:lnTo>
                <a:lnTo>
                  <a:pt x="176" y="140"/>
                </a:lnTo>
                <a:lnTo>
                  <a:pt x="176" y="136"/>
                </a:lnTo>
                <a:lnTo>
                  <a:pt x="177" y="132"/>
                </a:lnTo>
                <a:lnTo>
                  <a:pt x="177" y="127"/>
                </a:lnTo>
                <a:lnTo>
                  <a:pt x="177" y="123"/>
                </a:lnTo>
                <a:lnTo>
                  <a:pt x="177" y="118"/>
                </a:lnTo>
                <a:lnTo>
                  <a:pt x="177" y="113"/>
                </a:lnTo>
                <a:lnTo>
                  <a:pt x="178" y="108"/>
                </a:lnTo>
                <a:lnTo>
                  <a:pt x="178" y="104"/>
                </a:lnTo>
                <a:lnTo>
                  <a:pt x="179" y="99"/>
                </a:lnTo>
                <a:lnTo>
                  <a:pt x="180" y="95"/>
                </a:lnTo>
                <a:lnTo>
                  <a:pt x="181" y="91"/>
                </a:lnTo>
                <a:lnTo>
                  <a:pt x="182" y="87"/>
                </a:lnTo>
                <a:lnTo>
                  <a:pt x="183" y="83"/>
                </a:lnTo>
                <a:lnTo>
                  <a:pt x="183" y="80"/>
                </a:lnTo>
                <a:lnTo>
                  <a:pt x="184" y="76"/>
                </a:lnTo>
                <a:lnTo>
                  <a:pt x="185" y="71"/>
                </a:lnTo>
                <a:lnTo>
                  <a:pt x="186" y="66"/>
                </a:lnTo>
                <a:lnTo>
                  <a:pt x="187" y="61"/>
                </a:lnTo>
                <a:lnTo>
                  <a:pt x="189" y="55"/>
                </a:lnTo>
                <a:lnTo>
                  <a:pt x="190" y="49"/>
                </a:lnTo>
                <a:lnTo>
                  <a:pt x="191" y="43"/>
                </a:lnTo>
                <a:lnTo>
                  <a:pt x="192" y="37"/>
                </a:lnTo>
                <a:lnTo>
                  <a:pt x="193" y="31"/>
                </a:lnTo>
                <a:lnTo>
                  <a:pt x="194" y="25"/>
                </a:lnTo>
                <a:lnTo>
                  <a:pt x="195" y="20"/>
                </a:lnTo>
                <a:lnTo>
                  <a:pt x="195" y="14"/>
                </a:lnTo>
                <a:lnTo>
                  <a:pt x="196" y="9"/>
                </a:lnTo>
                <a:lnTo>
                  <a:pt x="197" y="4"/>
                </a:lnTo>
                <a:lnTo>
                  <a:pt x="197" y="0"/>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29" name="Freeform 27"/>
          <p:cNvSpPr>
            <a:spLocks/>
          </p:cNvSpPr>
          <p:nvPr/>
        </p:nvSpPr>
        <p:spPr bwMode="auto">
          <a:xfrm>
            <a:off x="7191375" y="2163763"/>
            <a:ext cx="374650" cy="796925"/>
          </a:xfrm>
          <a:custGeom>
            <a:avLst/>
            <a:gdLst>
              <a:gd name="T0" fmla="*/ 2147483647 w 236"/>
              <a:gd name="T1" fmla="*/ 2147483647 h 502"/>
              <a:gd name="T2" fmla="*/ 2147483647 w 236"/>
              <a:gd name="T3" fmla="*/ 2147483647 h 502"/>
              <a:gd name="T4" fmla="*/ 2147483647 w 236"/>
              <a:gd name="T5" fmla="*/ 2147483647 h 502"/>
              <a:gd name="T6" fmla="*/ 2147483647 w 236"/>
              <a:gd name="T7" fmla="*/ 2147483647 h 502"/>
              <a:gd name="T8" fmla="*/ 2147483647 w 236"/>
              <a:gd name="T9" fmla="*/ 2147483647 h 502"/>
              <a:gd name="T10" fmla="*/ 2147483647 w 236"/>
              <a:gd name="T11" fmla="*/ 2147483647 h 502"/>
              <a:gd name="T12" fmla="*/ 2147483647 w 236"/>
              <a:gd name="T13" fmla="*/ 2147483647 h 502"/>
              <a:gd name="T14" fmla="*/ 2147483647 w 236"/>
              <a:gd name="T15" fmla="*/ 2147483647 h 502"/>
              <a:gd name="T16" fmla="*/ 2147483647 w 236"/>
              <a:gd name="T17" fmla="*/ 2147483647 h 502"/>
              <a:gd name="T18" fmla="*/ 2147483647 w 236"/>
              <a:gd name="T19" fmla="*/ 2147483647 h 502"/>
              <a:gd name="T20" fmla="*/ 2147483647 w 236"/>
              <a:gd name="T21" fmla="*/ 2147483647 h 502"/>
              <a:gd name="T22" fmla="*/ 2147483647 w 236"/>
              <a:gd name="T23" fmla="*/ 2147483647 h 502"/>
              <a:gd name="T24" fmla="*/ 2147483647 w 236"/>
              <a:gd name="T25" fmla="*/ 2147483647 h 502"/>
              <a:gd name="T26" fmla="*/ 2147483647 w 236"/>
              <a:gd name="T27" fmla="*/ 2147483647 h 502"/>
              <a:gd name="T28" fmla="*/ 2147483647 w 236"/>
              <a:gd name="T29" fmla="*/ 2147483647 h 502"/>
              <a:gd name="T30" fmla="*/ 2147483647 w 236"/>
              <a:gd name="T31" fmla="*/ 2147483647 h 502"/>
              <a:gd name="T32" fmla="*/ 2147483647 w 236"/>
              <a:gd name="T33" fmla="*/ 2147483647 h 502"/>
              <a:gd name="T34" fmla="*/ 2147483647 w 236"/>
              <a:gd name="T35" fmla="*/ 2147483647 h 502"/>
              <a:gd name="T36" fmla="*/ 2147483647 w 236"/>
              <a:gd name="T37" fmla="*/ 2147483647 h 502"/>
              <a:gd name="T38" fmla="*/ 2147483647 w 236"/>
              <a:gd name="T39" fmla="*/ 2147483647 h 502"/>
              <a:gd name="T40" fmla="*/ 2147483647 w 236"/>
              <a:gd name="T41" fmla="*/ 2147483647 h 502"/>
              <a:gd name="T42" fmla="*/ 2147483647 w 236"/>
              <a:gd name="T43" fmla="*/ 2147483647 h 502"/>
              <a:gd name="T44" fmla="*/ 2147483647 w 236"/>
              <a:gd name="T45" fmla="*/ 2147483647 h 502"/>
              <a:gd name="T46" fmla="*/ 2147483647 w 236"/>
              <a:gd name="T47" fmla="*/ 2147483647 h 502"/>
              <a:gd name="T48" fmla="*/ 2147483647 w 236"/>
              <a:gd name="T49" fmla="*/ 2147483647 h 502"/>
              <a:gd name="T50" fmla="*/ 2147483647 w 236"/>
              <a:gd name="T51" fmla="*/ 2147483647 h 502"/>
              <a:gd name="T52" fmla="*/ 2147483647 w 236"/>
              <a:gd name="T53" fmla="*/ 2147483647 h 502"/>
              <a:gd name="T54" fmla="*/ 2147483647 w 236"/>
              <a:gd name="T55" fmla="*/ 2147483647 h 502"/>
              <a:gd name="T56" fmla="*/ 2147483647 w 236"/>
              <a:gd name="T57" fmla="*/ 2147483647 h 502"/>
              <a:gd name="T58" fmla="*/ 2147483647 w 236"/>
              <a:gd name="T59" fmla="*/ 2147483647 h 502"/>
              <a:gd name="T60" fmla="*/ 2147483647 w 236"/>
              <a:gd name="T61" fmla="*/ 2147483647 h 502"/>
              <a:gd name="T62" fmla="*/ 2147483647 w 236"/>
              <a:gd name="T63" fmla="*/ 2147483647 h 502"/>
              <a:gd name="T64" fmla="*/ 2147483647 w 236"/>
              <a:gd name="T65" fmla="*/ 2147483647 h 502"/>
              <a:gd name="T66" fmla="*/ 2147483647 w 236"/>
              <a:gd name="T67" fmla="*/ 2147483647 h 502"/>
              <a:gd name="T68" fmla="*/ 2147483647 w 236"/>
              <a:gd name="T69" fmla="*/ 2147483647 h 502"/>
              <a:gd name="T70" fmla="*/ 2147483647 w 236"/>
              <a:gd name="T71" fmla="*/ 2147483647 h 502"/>
              <a:gd name="T72" fmla="*/ 2147483647 w 236"/>
              <a:gd name="T73" fmla="*/ 2147483647 h 502"/>
              <a:gd name="T74" fmla="*/ 2147483647 w 236"/>
              <a:gd name="T75" fmla="*/ 2147483647 h 502"/>
              <a:gd name="T76" fmla="*/ 2147483647 w 236"/>
              <a:gd name="T77" fmla="*/ 2147483647 h 502"/>
              <a:gd name="T78" fmla="*/ 2147483647 w 236"/>
              <a:gd name="T79" fmla="*/ 2147483647 h 502"/>
              <a:gd name="T80" fmla="*/ 2147483647 w 236"/>
              <a:gd name="T81" fmla="*/ 2147483647 h 502"/>
              <a:gd name="T82" fmla="*/ 2147483647 w 236"/>
              <a:gd name="T83" fmla="*/ 2147483647 h 502"/>
              <a:gd name="T84" fmla="*/ 2147483647 w 236"/>
              <a:gd name="T85" fmla="*/ 2147483647 h 502"/>
              <a:gd name="T86" fmla="*/ 2147483647 w 236"/>
              <a:gd name="T87" fmla="*/ 2147483647 h 502"/>
              <a:gd name="T88" fmla="*/ 2147483647 w 236"/>
              <a:gd name="T89" fmla="*/ 2147483647 h 502"/>
              <a:gd name="T90" fmla="*/ 2147483647 w 236"/>
              <a:gd name="T91" fmla="*/ 2147483647 h 502"/>
              <a:gd name="T92" fmla="*/ 2147483647 w 236"/>
              <a:gd name="T93" fmla="*/ 2147483647 h 502"/>
              <a:gd name="T94" fmla="*/ 2147483647 w 236"/>
              <a:gd name="T95" fmla="*/ 2147483647 h 502"/>
              <a:gd name="T96" fmla="*/ 2147483647 w 236"/>
              <a:gd name="T97" fmla="*/ 2147483647 h 502"/>
              <a:gd name="T98" fmla="*/ 2147483647 w 236"/>
              <a:gd name="T99" fmla="*/ 2147483647 h 502"/>
              <a:gd name="T100" fmla="*/ 2147483647 w 236"/>
              <a:gd name="T101" fmla="*/ 2147483647 h 502"/>
              <a:gd name="T102" fmla="*/ 2147483647 w 236"/>
              <a:gd name="T103" fmla="*/ 2147483647 h 502"/>
              <a:gd name="T104" fmla="*/ 2147483647 w 236"/>
              <a:gd name="T105" fmla="*/ 2147483647 h 502"/>
              <a:gd name="T106" fmla="*/ 2147483647 w 236"/>
              <a:gd name="T107" fmla="*/ 2147483647 h 502"/>
              <a:gd name="T108" fmla="*/ 2147483647 w 236"/>
              <a:gd name="T109" fmla="*/ 2147483647 h 502"/>
              <a:gd name="T110" fmla="*/ 2147483647 w 236"/>
              <a:gd name="T111" fmla="*/ 2147483647 h 502"/>
              <a:gd name="T112" fmla="*/ 2147483647 w 236"/>
              <a:gd name="T113" fmla="*/ 0 h 502"/>
              <a:gd name="T114" fmla="*/ 2147483647 w 236"/>
              <a:gd name="T115" fmla="*/ 2147483647 h 50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6"/>
              <a:gd name="T175" fmla="*/ 0 h 502"/>
              <a:gd name="T176" fmla="*/ 236 w 236"/>
              <a:gd name="T177" fmla="*/ 502 h 50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6" h="502">
                <a:moveTo>
                  <a:pt x="231" y="100"/>
                </a:moveTo>
                <a:lnTo>
                  <a:pt x="228" y="104"/>
                </a:lnTo>
                <a:lnTo>
                  <a:pt x="226" y="107"/>
                </a:lnTo>
                <a:lnTo>
                  <a:pt x="223" y="109"/>
                </a:lnTo>
                <a:lnTo>
                  <a:pt x="220" y="111"/>
                </a:lnTo>
                <a:lnTo>
                  <a:pt x="217" y="113"/>
                </a:lnTo>
                <a:lnTo>
                  <a:pt x="215" y="114"/>
                </a:lnTo>
                <a:lnTo>
                  <a:pt x="212" y="114"/>
                </a:lnTo>
                <a:lnTo>
                  <a:pt x="209" y="115"/>
                </a:lnTo>
                <a:lnTo>
                  <a:pt x="206" y="115"/>
                </a:lnTo>
                <a:lnTo>
                  <a:pt x="203" y="115"/>
                </a:lnTo>
                <a:lnTo>
                  <a:pt x="200" y="115"/>
                </a:lnTo>
                <a:lnTo>
                  <a:pt x="198" y="115"/>
                </a:lnTo>
                <a:lnTo>
                  <a:pt x="195" y="116"/>
                </a:lnTo>
                <a:lnTo>
                  <a:pt x="193" y="116"/>
                </a:lnTo>
                <a:lnTo>
                  <a:pt x="191" y="117"/>
                </a:lnTo>
                <a:lnTo>
                  <a:pt x="190" y="119"/>
                </a:lnTo>
                <a:lnTo>
                  <a:pt x="189" y="120"/>
                </a:lnTo>
                <a:lnTo>
                  <a:pt x="188" y="122"/>
                </a:lnTo>
                <a:lnTo>
                  <a:pt x="188" y="124"/>
                </a:lnTo>
                <a:lnTo>
                  <a:pt x="186" y="125"/>
                </a:lnTo>
                <a:lnTo>
                  <a:pt x="185" y="128"/>
                </a:lnTo>
                <a:lnTo>
                  <a:pt x="184" y="130"/>
                </a:lnTo>
                <a:lnTo>
                  <a:pt x="182" y="132"/>
                </a:lnTo>
                <a:lnTo>
                  <a:pt x="181" y="134"/>
                </a:lnTo>
                <a:lnTo>
                  <a:pt x="179" y="136"/>
                </a:lnTo>
                <a:lnTo>
                  <a:pt x="177" y="138"/>
                </a:lnTo>
                <a:lnTo>
                  <a:pt x="176" y="140"/>
                </a:lnTo>
                <a:lnTo>
                  <a:pt x="173" y="142"/>
                </a:lnTo>
                <a:lnTo>
                  <a:pt x="170" y="143"/>
                </a:lnTo>
                <a:lnTo>
                  <a:pt x="167" y="144"/>
                </a:lnTo>
                <a:lnTo>
                  <a:pt x="164" y="145"/>
                </a:lnTo>
                <a:lnTo>
                  <a:pt x="160" y="145"/>
                </a:lnTo>
                <a:lnTo>
                  <a:pt x="156" y="145"/>
                </a:lnTo>
                <a:lnTo>
                  <a:pt x="151" y="144"/>
                </a:lnTo>
                <a:lnTo>
                  <a:pt x="146" y="144"/>
                </a:lnTo>
                <a:lnTo>
                  <a:pt x="140" y="143"/>
                </a:lnTo>
                <a:lnTo>
                  <a:pt x="135" y="142"/>
                </a:lnTo>
                <a:lnTo>
                  <a:pt x="130" y="142"/>
                </a:lnTo>
                <a:lnTo>
                  <a:pt x="124" y="142"/>
                </a:lnTo>
                <a:lnTo>
                  <a:pt x="118" y="142"/>
                </a:lnTo>
                <a:lnTo>
                  <a:pt x="113" y="142"/>
                </a:lnTo>
                <a:lnTo>
                  <a:pt x="108" y="143"/>
                </a:lnTo>
                <a:lnTo>
                  <a:pt x="104" y="145"/>
                </a:lnTo>
                <a:lnTo>
                  <a:pt x="100" y="147"/>
                </a:lnTo>
                <a:lnTo>
                  <a:pt x="98" y="150"/>
                </a:lnTo>
                <a:lnTo>
                  <a:pt x="96" y="154"/>
                </a:lnTo>
                <a:lnTo>
                  <a:pt x="95" y="159"/>
                </a:lnTo>
                <a:lnTo>
                  <a:pt x="95" y="166"/>
                </a:lnTo>
                <a:lnTo>
                  <a:pt x="96" y="167"/>
                </a:lnTo>
                <a:lnTo>
                  <a:pt x="97" y="169"/>
                </a:lnTo>
                <a:lnTo>
                  <a:pt x="98" y="171"/>
                </a:lnTo>
                <a:lnTo>
                  <a:pt x="99" y="172"/>
                </a:lnTo>
                <a:lnTo>
                  <a:pt x="102" y="174"/>
                </a:lnTo>
                <a:lnTo>
                  <a:pt x="104" y="176"/>
                </a:lnTo>
                <a:lnTo>
                  <a:pt x="107" y="178"/>
                </a:lnTo>
                <a:lnTo>
                  <a:pt x="110" y="179"/>
                </a:lnTo>
                <a:lnTo>
                  <a:pt x="113" y="181"/>
                </a:lnTo>
                <a:lnTo>
                  <a:pt x="117" y="183"/>
                </a:lnTo>
                <a:lnTo>
                  <a:pt x="120" y="184"/>
                </a:lnTo>
                <a:lnTo>
                  <a:pt x="124" y="185"/>
                </a:lnTo>
                <a:lnTo>
                  <a:pt x="127" y="186"/>
                </a:lnTo>
                <a:lnTo>
                  <a:pt x="131" y="187"/>
                </a:lnTo>
                <a:lnTo>
                  <a:pt x="135" y="188"/>
                </a:lnTo>
                <a:lnTo>
                  <a:pt x="141" y="189"/>
                </a:lnTo>
                <a:lnTo>
                  <a:pt x="145" y="190"/>
                </a:lnTo>
                <a:lnTo>
                  <a:pt x="149" y="190"/>
                </a:lnTo>
                <a:lnTo>
                  <a:pt x="153" y="191"/>
                </a:lnTo>
                <a:lnTo>
                  <a:pt x="157" y="193"/>
                </a:lnTo>
                <a:lnTo>
                  <a:pt x="161" y="194"/>
                </a:lnTo>
                <a:lnTo>
                  <a:pt x="165" y="195"/>
                </a:lnTo>
                <a:lnTo>
                  <a:pt x="169" y="197"/>
                </a:lnTo>
                <a:lnTo>
                  <a:pt x="173" y="198"/>
                </a:lnTo>
                <a:lnTo>
                  <a:pt x="176" y="200"/>
                </a:lnTo>
                <a:lnTo>
                  <a:pt x="178" y="202"/>
                </a:lnTo>
                <a:lnTo>
                  <a:pt x="181" y="204"/>
                </a:lnTo>
                <a:lnTo>
                  <a:pt x="183" y="206"/>
                </a:lnTo>
                <a:lnTo>
                  <a:pt x="185" y="208"/>
                </a:lnTo>
                <a:lnTo>
                  <a:pt x="186" y="209"/>
                </a:lnTo>
                <a:lnTo>
                  <a:pt x="186" y="210"/>
                </a:lnTo>
                <a:lnTo>
                  <a:pt x="186" y="212"/>
                </a:lnTo>
                <a:lnTo>
                  <a:pt x="185" y="214"/>
                </a:lnTo>
                <a:lnTo>
                  <a:pt x="184" y="215"/>
                </a:lnTo>
                <a:lnTo>
                  <a:pt x="183" y="216"/>
                </a:lnTo>
                <a:lnTo>
                  <a:pt x="182" y="217"/>
                </a:lnTo>
                <a:lnTo>
                  <a:pt x="180" y="217"/>
                </a:lnTo>
                <a:lnTo>
                  <a:pt x="178" y="217"/>
                </a:lnTo>
                <a:lnTo>
                  <a:pt x="176" y="218"/>
                </a:lnTo>
                <a:lnTo>
                  <a:pt x="175" y="218"/>
                </a:lnTo>
                <a:lnTo>
                  <a:pt x="173" y="218"/>
                </a:lnTo>
                <a:lnTo>
                  <a:pt x="171" y="219"/>
                </a:lnTo>
                <a:lnTo>
                  <a:pt x="169" y="219"/>
                </a:lnTo>
                <a:lnTo>
                  <a:pt x="168" y="220"/>
                </a:lnTo>
                <a:lnTo>
                  <a:pt x="166" y="221"/>
                </a:lnTo>
                <a:lnTo>
                  <a:pt x="165" y="223"/>
                </a:lnTo>
                <a:lnTo>
                  <a:pt x="164" y="225"/>
                </a:lnTo>
                <a:lnTo>
                  <a:pt x="162" y="230"/>
                </a:lnTo>
                <a:lnTo>
                  <a:pt x="159" y="235"/>
                </a:lnTo>
                <a:lnTo>
                  <a:pt x="156" y="238"/>
                </a:lnTo>
                <a:lnTo>
                  <a:pt x="153" y="241"/>
                </a:lnTo>
                <a:lnTo>
                  <a:pt x="150" y="243"/>
                </a:lnTo>
                <a:lnTo>
                  <a:pt x="146" y="245"/>
                </a:lnTo>
                <a:lnTo>
                  <a:pt x="142" y="247"/>
                </a:lnTo>
                <a:lnTo>
                  <a:pt x="139" y="248"/>
                </a:lnTo>
                <a:lnTo>
                  <a:pt x="136" y="249"/>
                </a:lnTo>
                <a:lnTo>
                  <a:pt x="132" y="250"/>
                </a:lnTo>
                <a:lnTo>
                  <a:pt x="129" y="251"/>
                </a:lnTo>
                <a:lnTo>
                  <a:pt x="126" y="252"/>
                </a:lnTo>
                <a:lnTo>
                  <a:pt x="123" y="254"/>
                </a:lnTo>
                <a:lnTo>
                  <a:pt x="121" y="256"/>
                </a:lnTo>
                <a:lnTo>
                  <a:pt x="119" y="259"/>
                </a:lnTo>
                <a:lnTo>
                  <a:pt x="117" y="262"/>
                </a:lnTo>
                <a:lnTo>
                  <a:pt x="117" y="267"/>
                </a:lnTo>
                <a:lnTo>
                  <a:pt x="116" y="271"/>
                </a:lnTo>
                <a:lnTo>
                  <a:pt x="115" y="275"/>
                </a:lnTo>
                <a:lnTo>
                  <a:pt x="115" y="278"/>
                </a:lnTo>
                <a:lnTo>
                  <a:pt x="114" y="282"/>
                </a:lnTo>
                <a:lnTo>
                  <a:pt x="114" y="286"/>
                </a:lnTo>
                <a:lnTo>
                  <a:pt x="113" y="289"/>
                </a:lnTo>
                <a:lnTo>
                  <a:pt x="113" y="292"/>
                </a:lnTo>
                <a:lnTo>
                  <a:pt x="113" y="294"/>
                </a:lnTo>
                <a:lnTo>
                  <a:pt x="113" y="297"/>
                </a:lnTo>
                <a:lnTo>
                  <a:pt x="113" y="299"/>
                </a:lnTo>
                <a:lnTo>
                  <a:pt x="113" y="302"/>
                </a:lnTo>
                <a:lnTo>
                  <a:pt x="114" y="304"/>
                </a:lnTo>
                <a:lnTo>
                  <a:pt x="114" y="306"/>
                </a:lnTo>
                <a:lnTo>
                  <a:pt x="115" y="308"/>
                </a:lnTo>
                <a:lnTo>
                  <a:pt x="115" y="309"/>
                </a:lnTo>
                <a:lnTo>
                  <a:pt x="116" y="309"/>
                </a:lnTo>
                <a:lnTo>
                  <a:pt x="117" y="308"/>
                </a:lnTo>
                <a:lnTo>
                  <a:pt x="118" y="307"/>
                </a:lnTo>
                <a:lnTo>
                  <a:pt x="120" y="306"/>
                </a:lnTo>
                <a:lnTo>
                  <a:pt x="121" y="305"/>
                </a:lnTo>
                <a:lnTo>
                  <a:pt x="122" y="305"/>
                </a:lnTo>
                <a:lnTo>
                  <a:pt x="123" y="304"/>
                </a:lnTo>
                <a:lnTo>
                  <a:pt x="124" y="304"/>
                </a:lnTo>
                <a:lnTo>
                  <a:pt x="125" y="304"/>
                </a:lnTo>
                <a:lnTo>
                  <a:pt x="127" y="303"/>
                </a:lnTo>
                <a:lnTo>
                  <a:pt x="129" y="302"/>
                </a:lnTo>
                <a:lnTo>
                  <a:pt x="131" y="302"/>
                </a:lnTo>
                <a:lnTo>
                  <a:pt x="132" y="301"/>
                </a:lnTo>
                <a:lnTo>
                  <a:pt x="134" y="301"/>
                </a:lnTo>
                <a:lnTo>
                  <a:pt x="132" y="302"/>
                </a:lnTo>
                <a:lnTo>
                  <a:pt x="131" y="303"/>
                </a:lnTo>
                <a:lnTo>
                  <a:pt x="129" y="304"/>
                </a:lnTo>
                <a:lnTo>
                  <a:pt x="127" y="305"/>
                </a:lnTo>
                <a:lnTo>
                  <a:pt x="125" y="307"/>
                </a:lnTo>
                <a:lnTo>
                  <a:pt x="124" y="308"/>
                </a:lnTo>
                <a:lnTo>
                  <a:pt x="122" y="310"/>
                </a:lnTo>
                <a:lnTo>
                  <a:pt x="121" y="311"/>
                </a:lnTo>
                <a:lnTo>
                  <a:pt x="119" y="313"/>
                </a:lnTo>
                <a:lnTo>
                  <a:pt x="118" y="315"/>
                </a:lnTo>
                <a:lnTo>
                  <a:pt x="117" y="316"/>
                </a:lnTo>
                <a:lnTo>
                  <a:pt x="116" y="318"/>
                </a:lnTo>
                <a:lnTo>
                  <a:pt x="115" y="320"/>
                </a:lnTo>
                <a:lnTo>
                  <a:pt x="115" y="322"/>
                </a:lnTo>
                <a:lnTo>
                  <a:pt x="115" y="324"/>
                </a:lnTo>
                <a:lnTo>
                  <a:pt x="115" y="326"/>
                </a:lnTo>
                <a:lnTo>
                  <a:pt x="116" y="328"/>
                </a:lnTo>
                <a:lnTo>
                  <a:pt x="117" y="329"/>
                </a:lnTo>
                <a:lnTo>
                  <a:pt x="118" y="331"/>
                </a:lnTo>
                <a:lnTo>
                  <a:pt x="120" y="332"/>
                </a:lnTo>
                <a:lnTo>
                  <a:pt x="122" y="334"/>
                </a:lnTo>
                <a:lnTo>
                  <a:pt x="124" y="335"/>
                </a:lnTo>
                <a:lnTo>
                  <a:pt x="127" y="336"/>
                </a:lnTo>
                <a:lnTo>
                  <a:pt x="130" y="338"/>
                </a:lnTo>
                <a:lnTo>
                  <a:pt x="132" y="339"/>
                </a:lnTo>
                <a:lnTo>
                  <a:pt x="135" y="340"/>
                </a:lnTo>
                <a:lnTo>
                  <a:pt x="137" y="341"/>
                </a:lnTo>
                <a:lnTo>
                  <a:pt x="139" y="342"/>
                </a:lnTo>
                <a:lnTo>
                  <a:pt x="142" y="343"/>
                </a:lnTo>
                <a:lnTo>
                  <a:pt x="144" y="344"/>
                </a:lnTo>
                <a:lnTo>
                  <a:pt x="146" y="344"/>
                </a:lnTo>
                <a:lnTo>
                  <a:pt x="147" y="345"/>
                </a:lnTo>
                <a:lnTo>
                  <a:pt x="149" y="346"/>
                </a:lnTo>
                <a:lnTo>
                  <a:pt x="151" y="346"/>
                </a:lnTo>
                <a:lnTo>
                  <a:pt x="153" y="347"/>
                </a:lnTo>
                <a:lnTo>
                  <a:pt x="155" y="347"/>
                </a:lnTo>
                <a:lnTo>
                  <a:pt x="158" y="347"/>
                </a:lnTo>
                <a:lnTo>
                  <a:pt x="160" y="347"/>
                </a:lnTo>
                <a:lnTo>
                  <a:pt x="162" y="347"/>
                </a:lnTo>
                <a:lnTo>
                  <a:pt x="165" y="347"/>
                </a:lnTo>
                <a:lnTo>
                  <a:pt x="167" y="347"/>
                </a:lnTo>
                <a:lnTo>
                  <a:pt x="169" y="346"/>
                </a:lnTo>
                <a:lnTo>
                  <a:pt x="171" y="346"/>
                </a:lnTo>
                <a:lnTo>
                  <a:pt x="173" y="345"/>
                </a:lnTo>
                <a:lnTo>
                  <a:pt x="175" y="345"/>
                </a:lnTo>
                <a:lnTo>
                  <a:pt x="176" y="344"/>
                </a:lnTo>
                <a:lnTo>
                  <a:pt x="177" y="343"/>
                </a:lnTo>
                <a:lnTo>
                  <a:pt x="178" y="343"/>
                </a:lnTo>
                <a:lnTo>
                  <a:pt x="178" y="345"/>
                </a:lnTo>
                <a:lnTo>
                  <a:pt x="177" y="346"/>
                </a:lnTo>
                <a:lnTo>
                  <a:pt x="177" y="348"/>
                </a:lnTo>
                <a:lnTo>
                  <a:pt x="176" y="349"/>
                </a:lnTo>
                <a:lnTo>
                  <a:pt x="176" y="350"/>
                </a:lnTo>
                <a:lnTo>
                  <a:pt x="176" y="351"/>
                </a:lnTo>
                <a:lnTo>
                  <a:pt x="175" y="351"/>
                </a:lnTo>
                <a:lnTo>
                  <a:pt x="174" y="352"/>
                </a:lnTo>
                <a:lnTo>
                  <a:pt x="173" y="352"/>
                </a:lnTo>
                <a:lnTo>
                  <a:pt x="171" y="353"/>
                </a:lnTo>
                <a:lnTo>
                  <a:pt x="170" y="353"/>
                </a:lnTo>
                <a:lnTo>
                  <a:pt x="169" y="353"/>
                </a:lnTo>
                <a:lnTo>
                  <a:pt x="168" y="353"/>
                </a:lnTo>
                <a:lnTo>
                  <a:pt x="167" y="353"/>
                </a:lnTo>
                <a:lnTo>
                  <a:pt x="164" y="353"/>
                </a:lnTo>
                <a:lnTo>
                  <a:pt x="163" y="353"/>
                </a:lnTo>
                <a:lnTo>
                  <a:pt x="162" y="354"/>
                </a:lnTo>
                <a:lnTo>
                  <a:pt x="161" y="354"/>
                </a:lnTo>
                <a:lnTo>
                  <a:pt x="160" y="354"/>
                </a:lnTo>
                <a:lnTo>
                  <a:pt x="159" y="355"/>
                </a:lnTo>
                <a:lnTo>
                  <a:pt x="158" y="355"/>
                </a:lnTo>
                <a:lnTo>
                  <a:pt x="157" y="355"/>
                </a:lnTo>
                <a:lnTo>
                  <a:pt x="157" y="356"/>
                </a:lnTo>
                <a:lnTo>
                  <a:pt x="156" y="357"/>
                </a:lnTo>
                <a:lnTo>
                  <a:pt x="155" y="358"/>
                </a:lnTo>
                <a:lnTo>
                  <a:pt x="155" y="359"/>
                </a:lnTo>
                <a:lnTo>
                  <a:pt x="154" y="360"/>
                </a:lnTo>
                <a:lnTo>
                  <a:pt x="154" y="362"/>
                </a:lnTo>
                <a:lnTo>
                  <a:pt x="154" y="363"/>
                </a:lnTo>
                <a:lnTo>
                  <a:pt x="154" y="366"/>
                </a:lnTo>
                <a:lnTo>
                  <a:pt x="153" y="368"/>
                </a:lnTo>
                <a:lnTo>
                  <a:pt x="153" y="370"/>
                </a:lnTo>
                <a:lnTo>
                  <a:pt x="153" y="372"/>
                </a:lnTo>
                <a:lnTo>
                  <a:pt x="153" y="374"/>
                </a:lnTo>
                <a:lnTo>
                  <a:pt x="153" y="376"/>
                </a:lnTo>
                <a:lnTo>
                  <a:pt x="153" y="377"/>
                </a:lnTo>
                <a:lnTo>
                  <a:pt x="153" y="378"/>
                </a:lnTo>
                <a:lnTo>
                  <a:pt x="153" y="380"/>
                </a:lnTo>
                <a:lnTo>
                  <a:pt x="154" y="381"/>
                </a:lnTo>
                <a:lnTo>
                  <a:pt x="154" y="383"/>
                </a:lnTo>
                <a:lnTo>
                  <a:pt x="155" y="384"/>
                </a:lnTo>
                <a:lnTo>
                  <a:pt x="155" y="385"/>
                </a:lnTo>
                <a:lnTo>
                  <a:pt x="156" y="386"/>
                </a:lnTo>
                <a:lnTo>
                  <a:pt x="156" y="387"/>
                </a:lnTo>
                <a:lnTo>
                  <a:pt x="157" y="387"/>
                </a:lnTo>
                <a:lnTo>
                  <a:pt x="158" y="388"/>
                </a:lnTo>
                <a:lnTo>
                  <a:pt x="159" y="388"/>
                </a:lnTo>
                <a:lnTo>
                  <a:pt x="159" y="389"/>
                </a:lnTo>
                <a:lnTo>
                  <a:pt x="158" y="389"/>
                </a:lnTo>
                <a:lnTo>
                  <a:pt x="158" y="390"/>
                </a:lnTo>
                <a:lnTo>
                  <a:pt x="157" y="390"/>
                </a:lnTo>
                <a:lnTo>
                  <a:pt x="156" y="390"/>
                </a:lnTo>
                <a:lnTo>
                  <a:pt x="155" y="391"/>
                </a:lnTo>
                <a:lnTo>
                  <a:pt x="154" y="391"/>
                </a:lnTo>
                <a:lnTo>
                  <a:pt x="152" y="391"/>
                </a:lnTo>
                <a:lnTo>
                  <a:pt x="151" y="391"/>
                </a:lnTo>
                <a:lnTo>
                  <a:pt x="150" y="390"/>
                </a:lnTo>
                <a:lnTo>
                  <a:pt x="148" y="390"/>
                </a:lnTo>
                <a:lnTo>
                  <a:pt x="147" y="389"/>
                </a:lnTo>
                <a:lnTo>
                  <a:pt x="146" y="389"/>
                </a:lnTo>
                <a:lnTo>
                  <a:pt x="145" y="388"/>
                </a:lnTo>
                <a:lnTo>
                  <a:pt x="145" y="386"/>
                </a:lnTo>
                <a:lnTo>
                  <a:pt x="145" y="384"/>
                </a:lnTo>
                <a:lnTo>
                  <a:pt x="144" y="382"/>
                </a:lnTo>
                <a:lnTo>
                  <a:pt x="144" y="380"/>
                </a:lnTo>
                <a:lnTo>
                  <a:pt x="144" y="378"/>
                </a:lnTo>
                <a:lnTo>
                  <a:pt x="144" y="376"/>
                </a:lnTo>
                <a:lnTo>
                  <a:pt x="144" y="375"/>
                </a:lnTo>
                <a:lnTo>
                  <a:pt x="144" y="373"/>
                </a:lnTo>
                <a:lnTo>
                  <a:pt x="144" y="371"/>
                </a:lnTo>
                <a:lnTo>
                  <a:pt x="144" y="369"/>
                </a:lnTo>
                <a:lnTo>
                  <a:pt x="144" y="367"/>
                </a:lnTo>
                <a:lnTo>
                  <a:pt x="144" y="365"/>
                </a:lnTo>
                <a:lnTo>
                  <a:pt x="144" y="364"/>
                </a:lnTo>
                <a:lnTo>
                  <a:pt x="145" y="362"/>
                </a:lnTo>
                <a:lnTo>
                  <a:pt x="145" y="361"/>
                </a:lnTo>
                <a:lnTo>
                  <a:pt x="145" y="359"/>
                </a:lnTo>
                <a:lnTo>
                  <a:pt x="143" y="362"/>
                </a:lnTo>
                <a:lnTo>
                  <a:pt x="140" y="365"/>
                </a:lnTo>
                <a:lnTo>
                  <a:pt x="138" y="367"/>
                </a:lnTo>
                <a:lnTo>
                  <a:pt x="137" y="369"/>
                </a:lnTo>
                <a:lnTo>
                  <a:pt x="135" y="372"/>
                </a:lnTo>
                <a:lnTo>
                  <a:pt x="133" y="374"/>
                </a:lnTo>
                <a:lnTo>
                  <a:pt x="131" y="376"/>
                </a:lnTo>
                <a:lnTo>
                  <a:pt x="130" y="376"/>
                </a:lnTo>
                <a:lnTo>
                  <a:pt x="128" y="378"/>
                </a:lnTo>
                <a:lnTo>
                  <a:pt x="126" y="379"/>
                </a:lnTo>
                <a:lnTo>
                  <a:pt x="125" y="381"/>
                </a:lnTo>
                <a:lnTo>
                  <a:pt x="123" y="382"/>
                </a:lnTo>
                <a:lnTo>
                  <a:pt x="122" y="382"/>
                </a:lnTo>
                <a:lnTo>
                  <a:pt x="120" y="383"/>
                </a:lnTo>
                <a:lnTo>
                  <a:pt x="119" y="383"/>
                </a:lnTo>
                <a:lnTo>
                  <a:pt x="117" y="383"/>
                </a:lnTo>
                <a:lnTo>
                  <a:pt x="116" y="383"/>
                </a:lnTo>
                <a:lnTo>
                  <a:pt x="114" y="383"/>
                </a:lnTo>
                <a:lnTo>
                  <a:pt x="111" y="382"/>
                </a:lnTo>
                <a:lnTo>
                  <a:pt x="107" y="382"/>
                </a:lnTo>
                <a:lnTo>
                  <a:pt x="104" y="381"/>
                </a:lnTo>
                <a:lnTo>
                  <a:pt x="100" y="381"/>
                </a:lnTo>
                <a:lnTo>
                  <a:pt x="96" y="380"/>
                </a:lnTo>
                <a:lnTo>
                  <a:pt x="92" y="379"/>
                </a:lnTo>
                <a:lnTo>
                  <a:pt x="87" y="379"/>
                </a:lnTo>
                <a:lnTo>
                  <a:pt x="83" y="378"/>
                </a:lnTo>
                <a:lnTo>
                  <a:pt x="79" y="378"/>
                </a:lnTo>
                <a:lnTo>
                  <a:pt x="74" y="378"/>
                </a:lnTo>
                <a:lnTo>
                  <a:pt x="71" y="378"/>
                </a:lnTo>
                <a:lnTo>
                  <a:pt x="67" y="379"/>
                </a:lnTo>
                <a:lnTo>
                  <a:pt x="64" y="380"/>
                </a:lnTo>
                <a:lnTo>
                  <a:pt x="62" y="381"/>
                </a:lnTo>
                <a:lnTo>
                  <a:pt x="61" y="383"/>
                </a:lnTo>
                <a:lnTo>
                  <a:pt x="59" y="386"/>
                </a:lnTo>
                <a:lnTo>
                  <a:pt x="58" y="388"/>
                </a:lnTo>
                <a:lnTo>
                  <a:pt x="57" y="391"/>
                </a:lnTo>
                <a:lnTo>
                  <a:pt x="56" y="393"/>
                </a:lnTo>
                <a:lnTo>
                  <a:pt x="54" y="396"/>
                </a:lnTo>
                <a:lnTo>
                  <a:pt x="54" y="399"/>
                </a:lnTo>
                <a:lnTo>
                  <a:pt x="53" y="402"/>
                </a:lnTo>
                <a:lnTo>
                  <a:pt x="53" y="405"/>
                </a:lnTo>
                <a:lnTo>
                  <a:pt x="54" y="408"/>
                </a:lnTo>
                <a:lnTo>
                  <a:pt x="55" y="411"/>
                </a:lnTo>
                <a:lnTo>
                  <a:pt x="57" y="414"/>
                </a:lnTo>
                <a:lnTo>
                  <a:pt x="59" y="416"/>
                </a:lnTo>
                <a:lnTo>
                  <a:pt x="61" y="419"/>
                </a:lnTo>
                <a:lnTo>
                  <a:pt x="65" y="421"/>
                </a:lnTo>
                <a:lnTo>
                  <a:pt x="71" y="423"/>
                </a:lnTo>
                <a:lnTo>
                  <a:pt x="75" y="425"/>
                </a:lnTo>
                <a:lnTo>
                  <a:pt x="80" y="426"/>
                </a:lnTo>
                <a:lnTo>
                  <a:pt x="84" y="427"/>
                </a:lnTo>
                <a:lnTo>
                  <a:pt x="88" y="427"/>
                </a:lnTo>
                <a:lnTo>
                  <a:pt x="93" y="427"/>
                </a:lnTo>
                <a:lnTo>
                  <a:pt x="97" y="427"/>
                </a:lnTo>
                <a:lnTo>
                  <a:pt x="100" y="427"/>
                </a:lnTo>
                <a:lnTo>
                  <a:pt x="104" y="427"/>
                </a:lnTo>
                <a:lnTo>
                  <a:pt x="107" y="427"/>
                </a:lnTo>
                <a:lnTo>
                  <a:pt x="111" y="426"/>
                </a:lnTo>
                <a:lnTo>
                  <a:pt x="114" y="426"/>
                </a:lnTo>
                <a:lnTo>
                  <a:pt x="118" y="426"/>
                </a:lnTo>
                <a:lnTo>
                  <a:pt x="121" y="426"/>
                </a:lnTo>
                <a:lnTo>
                  <a:pt x="124" y="427"/>
                </a:lnTo>
                <a:lnTo>
                  <a:pt x="127" y="428"/>
                </a:lnTo>
                <a:lnTo>
                  <a:pt x="130" y="429"/>
                </a:lnTo>
                <a:lnTo>
                  <a:pt x="132" y="430"/>
                </a:lnTo>
                <a:lnTo>
                  <a:pt x="135" y="432"/>
                </a:lnTo>
                <a:lnTo>
                  <a:pt x="137" y="433"/>
                </a:lnTo>
                <a:lnTo>
                  <a:pt x="137" y="434"/>
                </a:lnTo>
                <a:lnTo>
                  <a:pt x="139" y="435"/>
                </a:lnTo>
                <a:lnTo>
                  <a:pt x="140" y="436"/>
                </a:lnTo>
                <a:lnTo>
                  <a:pt x="141" y="437"/>
                </a:lnTo>
                <a:lnTo>
                  <a:pt x="142" y="439"/>
                </a:lnTo>
                <a:lnTo>
                  <a:pt x="143" y="440"/>
                </a:lnTo>
                <a:lnTo>
                  <a:pt x="144" y="441"/>
                </a:lnTo>
                <a:lnTo>
                  <a:pt x="144" y="442"/>
                </a:lnTo>
                <a:lnTo>
                  <a:pt x="145" y="443"/>
                </a:lnTo>
                <a:lnTo>
                  <a:pt x="145" y="445"/>
                </a:lnTo>
                <a:lnTo>
                  <a:pt x="146" y="446"/>
                </a:lnTo>
                <a:lnTo>
                  <a:pt x="147" y="447"/>
                </a:lnTo>
                <a:lnTo>
                  <a:pt x="147" y="448"/>
                </a:lnTo>
                <a:lnTo>
                  <a:pt x="145" y="447"/>
                </a:lnTo>
                <a:lnTo>
                  <a:pt x="142" y="446"/>
                </a:lnTo>
                <a:lnTo>
                  <a:pt x="138" y="445"/>
                </a:lnTo>
                <a:lnTo>
                  <a:pt x="134" y="444"/>
                </a:lnTo>
                <a:lnTo>
                  <a:pt x="129" y="444"/>
                </a:lnTo>
                <a:lnTo>
                  <a:pt x="124" y="444"/>
                </a:lnTo>
                <a:lnTo>
                  <a:pt x="119" y="444"/>
                </a:lnTo>
                <a:lnTo>
                  <a:pt x="113" y="445"/>
                </a:lnTo>
                <a:lnTo>
                  <a:pt x="108" y="445"/>
                </a:lnTo>
                <a:lnTo>
                  <a:pt x="103" y="447"/>
                </a:lnTo>
                <a:lnTo>
                  <a:pt x="98" y="448"/>
                </a:lnTo>
                <a:lnTo>
                  <a:pt x="95" y="451"/>
                </a:lnTo>
                <a:lnTo>
                  <a:pt x="91" y="453"/>
                </a:lnTo>
                <a:lnTo>
                  <a:pt x="88" y="457"/>
                </a:lnTo>
                <a:lnTo>
                  <a:pt x="86" y="459"/>
                </a:lnTo>
                <a:lnTo>
                  <a:pt x="85" y="464"/>
                </a:lnTo>
                <a:lnTo>
                  <a:pt x="85" y="468"/>
                </a:lnTo>
                <a:lnTo>
                  <a:pt x="86" y="472"/>
                </a:lnTo>
                <a:lnTo>
                  <a:pt x="87" y="475"/>
                </a:lnTo>
                <a:lnTo>
                  <a:pt x="88" y="479"/>
                </a:lnTo>
                <a:lnTo>
                  <a:pt x="90" y="482"/>
                </a:lnTo>
                <a:lnTo>
                  <a:pt x="91" y="484"/>
                </a:lnTo>
                <a:lnTo>
                  <a:pt x="93" y="487"/>
                </a:lnTo>
                <a:lnTo>
                  <a:pt x="95" y="489"/>
                </a:lnTo>
                <a:lnTo>
                  <a:pt x="98" y="491"/>
                </a:lnTo>
                <a:lnTo>
                  <a:pt x="99" y="492"/>
                </a:lnTo>
                <a:lnTo>
                  <a:pt x="101" y="494"/>
                </a:lnTo>
                <a:lnTo>
                  <a:pt x="103" y="495"/>
                </a:lnTo>
                <a:lnTo>
                  <a:pt x="105" y="496"/>
                </a:lnTo>
                <a:lnTo>
                  <a:pt x="107" y="496"/>
                </a:lnTo>
                <a:lnTo>
                  <a:pt x="109" y="497"/>
                </a:lnTo>
                <a:lnTo>
                  <a:pt x="111" y="497"/>
                </a:lnTo>
                <a:lnTo>
                  <a:pt x="113" y="497"/>
                </a:lnTo>
                <a:lnTo>
                  <a:pt x="115" y="497"/>
                </a:lnTo>
                <a:lnTo>
                  <a:pt x="117" y="496"/>
                </a:lnTo>
                <a:lnTo>
                  <a:pt x="119" y="495"/>
                </a:lnTo>
                <a:lnTo>
                  <a:pt x="123" y="494"/>
                </a:lnTo>
                <a:lnTo>
                  <a:pt x="125" y="493"/>
                </a:lnTo>
                <a:lnTo>
                  <a:pt x="127" y="493"/>
                </a:lnTo>
                <a:lnTo>
                  <a:pt x="129" y="492"/>
                </a:lnTo>
                <a:lnTo>
                  <a:pt x="130" y="491"/>
                </a:lnTo>
                <a:lnTo>
                  <a:pt x="132" y="491"/>
                </a:lnTo>
                <a:lnTo>
                  <a:pt x="133" y="491"/>
                </a:lnTo>
                <a:lnTo>
                  <a:pt x="134" y="491"/>
                </a:lnTo>
                <a:lnTo>
                  <a:pt x="134" y="492"/>
                </a:lnTo>
                <a:lnTo>
                  <a:pt x="134" y="493"/>
                </a:lnTo>
                <a:lnTo>
                  <a:pt x="133" y="494"/>
                </a:lnTo>
                <a:lnTo>
                  <a:pt x="133" y="496"/>
                </a:lnTo>
                <a:lnTo>
                  <a:pt x="132" y="497"/>
                </a:lnTo>
                <a:lnTo>
                  <a:pt x="131" y="498"/>
                </a:lnTo>
                <a:lnTo>
                  <a:pt x="130" y="498"/>
                </a:lnTo>
                <a:lnTo>
                  <a:pt x="129" y="499"/>
                </a:lnTo>
                <a:lnTo>
                  <a:pt x="128" y="499"/>
                </a:lnTo>
                <a:lnTo>
                  <a:pt x="127" y="500"/>
                </a:lnTo>
                <a:lnTo>
                  <a:pt x="125" y="500"/>
                </a:lnTo>
                <a:lnTo>
                  <a:pt x="123" y="500"/>
                </a:lnTo>
                <a:lnTo>
                  <a:pt x="121" y="500"/>
                </a:lnTo>
                <a:lnTo>
                  <a:pt x="119" y="500"/>
                </a:lnTo>
                <a:lnTo>
                  <a:pt x="116" y="500"/>
                </a:lnTo>
                <a:lnTo>
                  <a:pt x="113" y="500"/>
                </a:lnTo>
                <a:lnTo>
                  <a:pt x="110" y="499"/>
                </a:lnTo>
                <a:lnTo>
                  <a:pt x="107" y="499"/>
                </a:lnTo>
                <a:lnTo>
                  <a:pt x="104" y="499"/>
                </a:lnTo>
                <a:lnTo>
                  <a:pt x="100" y="499"/>
                </a:lnTo>
                <a:lnTo>
                  <a:pt x="98" y="499"/>
                </a:lnTo>
                <a:lnTo>
                  <a:pt x="95" y="499"/>
                </a:lnTo>
                <a:lnTo>
                  <a:pt x="93" y="499"/>
                </a:lnTo>
                <a:lnTo>
                  <a:pt x="90" y="499"/>
                </a:lnTo>
                <a:lnTo>
                  <a:pt x="88" y="500"/>
                </a:lnTo>
                <a:lnTo>
                  <a:pt x="85" y="500"/>
                </a:lnTo>
                <a:lnTo>
                  <a:pt x="82" y="500"/>
                </a:lnTo>
                <a:lnTo>
                  <a:pt x="80" y="500"/>
                </a:lnTo>
                <a:lnTo>
                  <a:pt x="77" y="501"/>
                </a:lnTo>
                <a:lnTo>
                  <a:pt x="75" y="501"/>
                </a:lnTo>
                <a:lnTo>
                  <a:pt x="72" y="500"/>
                </a:lnTo>
                <a:lnTo>
                  <a:pt x="69" y="500"/>
                </a:lnTo>
                <a:lnTo>
                  <a:pt x="66" y="500"/>
                </a:lnTo>
                <a:lnTo>
                  <a:pt x="62" y="499"/>
                </a:lnTo>
                <a:lnTo>
                  <a:pt x="59" y="498"/>
                </a:lnTo>
                <a:lnTo>
                  <a:pt x="55" y="497"/>
                </a:lnTo>
                <a:lnTo>
                  <a:pt x="51" y="495"/>
                </a:lnTo>
                <a:lnTo>
                  <a:pt x="48" y="493"/>
                </a:lnTo>
                <a:lnTo>
                  <a:pt x="44" y="491"/>
                </a:lnTo>
                <a:lnTo>
                  <a:pt x="40" y="489"/>
                </a:lnTo>
                <a:lnTo>
                  <a:pt x="36" y="487"/>
                </a:lnTo>
                <a:lnTo>
                  <a:pt x="33" y="484"/>
                </a:lnTo>
                <a:lnTo>
                  <a:pt x="29" y="482"/>
                </a:lnTo>
                <a:lnTo>
                  <a:pt x="26" y="479"/>
                </a:lnTo>
                <a:lnTo>
                  <a:pt x="23" y="477"/>
                </a:lnTo>
                <a:lnTo>
                  <a:pt x="21" y="475"/>
                </a:lnTo>
                <a:lnTo>
                  <a:pt x="19" y="473"/>
                </a:lnTo>
                <a:lnTo>
                  <a:pt x="17" y="471"/>
                </a:lnTo>
                <a:lnTo>
                  <a:pt x="16" y="469"/>
                </a:lnTo>
                <a:lnTo>
                  <a:pt x="14" y="468"/>
                </a:lnTo>
                <a:lnTo>
                  <a:pt x="18" y="470"/>
                </a:lnTo>
                <a:lnTo>
                  <a:pt x="21" y="471"/>
                </a:lnTo>
                <a:lnTo>
                  <a:pt x="25" y="472"/>
                </a:lnTo>
                <a:lnTo>
                  <a:pt x="29" y="473"/>
                </a:lnTo>
                <a:lnTo>
                  <a:pt x="32" y="474"/>
                </a:lnTo>
                <a:lnTo>
                  <a:pt x="36" y="475"/>
                </a:lnTo>
                <a:lnTo>
                  <a:pt x="39" y="475"/>
                </a:lnTo>
                <a:lnTo>
                  <a:pt x="41" y="475"/>
                </a:lnTo>
                <a:lnTo>
                  <a:pt x="44" y="475"/>
                </a:lnTo>
                <a:lnTo>
                  <a:pt x="46" y="474"/>
                </a:lnTo>
                <a:lnTo>
                  <a:pt x="49" y="474"/>
                </a:lnTo>
                <a:lnTo>
                  <a:pt x="51" y="473"/>
                </a:lnTo>
                <a:lnTo>
                  <a:pt x="53" y="472"/>
                </a:lnTo>
                <a:lnTo>
                  <a:pt x="54" y="471"/>
                </a:lnTo>
                <a:lnTo>
                  <a:pt x="56" y="469"/>
                </a:lnTo>
                <a:lnTo>
                  <a:pt x="57" y="468"/>
                </a:lnTo>
                <a:lnTo>
                  <a:pt x="58" y="466"/>
                </a:lnTo>
                <a:lnTo>
                  <a:pt x="59" y="464"/>
                </a:lnTo>
                <a:lnTo>
                  <a:pt x="59" y="462"/>
                </a:lnTo>
                <a:lnTo>
                  <a:pt x="59" y="460"/>
                </a:lnTo>
                <a:lnTo>
                  <a:pt x="59" y="459"/>
                </a:lnTo>
                <a:lnTo>
                  <a:pt x="59" y="456"/>
                </a:lnTo>
                <a:lnTo>
                  <a:pt x="59" y="454"/>
                </a:lnTo>
                <a:lnTo>
                  <a:pt x="58" y="451"/>
                </a:lnTo>
                <a:lnTo>
                  <a:pt x="58" y="448"/>
                </a:lnTo>
                <a:lnTo>
                  <a:pt x="56" y="445"/>
                </a:lnTo>
                <a:lnTo>
                  <a:pt x="55" y="443"/>
                </a:lnTo>
                <a:lnTo>
                  <a:pt x="53" y="440"/>
                </a:lnTo>
                <a:lnTo>
                  <a:pt x="52" y="436"/>
                </a:lnTo>
                <a:lnTo>
                  <a:pt x="49" y="433"/>
                </a:lnTo>
                <a:lnTo>
                  <a:pt x="47" y="430"/>
                </a:lnTo>
                <a:lnTo>
                  <a:pt x="44" y="427"/>
                </a:lnTo>
                <a:lnTo>
                  <a:pt x="42" y="423"/>
                </a:lnTo>
                <a:lnTo>
                  <a:pt x="39" y="420"/>
                </a:lnTo>
                <a:lnTo>
                  <a:pt x="37" y="416"/>
                </a:lnTo>
                <a:lnTo>
                  <a:pt x="35" y="411"/>
                </a:lnTo>
                <a:lnTo>
                  <a:pt x="34" y="407"/>
                </a:lnTo>
                <a:lnTo>
                  <a:pt x="33" y="403"/>
                </a:lnTo>
                <a:lnTo>
                  <a:pt x="32" y="398"/>
                </a:lnTo>
                <a:lnTo>
                  <a:pt x="32" y="393"/>
                </a:lnTo>
                <a:lnTo>
                  <a:pt x="32" y="389"/>
                </a:lnTo>
                <a:lnTo>
                  <a:pt x="32" y="384"/>
                </a:lnTo>
                <a:lnTo>
                  <a:pt x="33" y="379"/>
                </a:lnTo>
                <a:lnTo>
                  <a:pt x="34" y="375"/>
                </a:lnTo>
                <a:lnTo>
                  <a:pt x="36" y="371"/>
                </a:lnTo>
                <a:lnTo>
                  <a:pt x="38" y="366"/>
                </a:lnTo>
                <a:lnTo>
                  <a:pt x="40" y="362"/>
                </a:lnTo>
                <a:lnTo>
                  <a:pt x="42" y="357"/>
                </a:lnTo>
                <a:lnTo>
                  <a:pt x="45" y="353"/>
                </a:lnTo>
                <a:lnTo>
                  <a:pt x="48" y="350"/>
                </a:lnTo>
                <a:lnTo>
                  <a:pt x="50" y="347"/>
                </a:lnTo>
                <a:lnTo>
                  <a:pt x="53" y="346"/>
                </a:lnTo>
                <a:lnTo>
                  <a:pt x="55" y="345"/>
                </a:lnTo>
                <a:lnTo>
                  <a:pt x="58" y="344"/>
                </a:lnTo>
                <a:lnTo>
                  <a:pt x="59" y="344"/>
                </a:lnTo>
                <a:lnTo>
                  <a:pt x="61" y="345"/>
                </a:lnTo>
                <a:lnTo>
                  <a:pt x="64" y="345"/>
                </a:lnTo>
                <a:lnTo>
                  <a:pt x="66" y="346"/>
                </a:lnTo>
                <a:lnTo>
                  <a:pt x="68" y="347"/>
                </a:lnTo>
                <a:lnTo>
                  <a:pt x="70" y="348"/>
                </a:lnTo>
                <a:lnTo>
                  <a:pt x="72" y="348"/>
                </a:lnTo>
                <a:lnTo>
                  <a:pt x="73" y="349"/>
                </a:lnTo>
                <a:lnTo>
                  <a:pt x="75" y="349"/>
                </a:lnTo>
                <a:lnTo>
                  <a:pt x="77" y="349"/>
                </a:lnTo>
                <a:lnTo>
                  <a:pt x="78" y="348"/>
                </a:lnTo>
                <a:lnTo>
                  <a:pt x="80" y="346"/>
                </a:lnTo>
                <a:lnTo>
                  <a:pt x="82" y="343"/>
                </a:lnTo>
                <a:lnTo>
                  <a:pt x="83" y="340"/>
                </a:lnTo>
                <a:lnTo>
                  <a:pt x="85" y="336"/>
                </a:lnTo>
                <a:lnTo>
                  <a:pt x="86" y="331"/>
                </a:lnTo>
                <a:lnTo>
                  <a:pt x="88" y="327"/>
                </a:lnTo>
                <a:lnTo>
                  <a:pt x="89" y="321"/>
                </a:lnTo>
                <a:lnTo>
                  <a:pt x="90" y="316"/>
                </a:lnTo>
                <a:lnTo>
                  <a:pt x="92" y="310"/>
                </a:lnTo>
                <a:lnTo>
                  <a:pt x="93" y="305"/>
                </a:lnTo>
                <a:lnTo>
                  <a:pt x="94" y="299"/>
                </a:lnTo>
                <a:lnTo>
                  <a:pt x="94" y="294"/>
                </a:lnTo>
                <a:lnTo>
                  <a:pt x="95" y="289"/>
                </a:lnTo>
                <a:lnTo>
                  <a:pt x="95" y="284"/>
                </a:lnTo>
                <a:lnTo>
                  <a:pt x="95" y="279"/>
                </a:lnTo>
                <a:lnTo>
                  <a:pt x="95" y="275"/>
                </a:lnTo>
                <a:lnTo>
                  <a:pt x="95" y="271"/>
                </a:lnTo>
                <a:lnTo>
                  <a:pt x="95" y="268"/>
                </a:lnTo>
                <a:lnTo>
                  <a:pt x="95" y="266"/>
                </a:lnTo>
                <a:lnTo>
                  <a:pt x="95" y="263"/>
                </a:lnTo>
                <a:lnTo>
                  <a:pt x="95" y="261"/>
                </a:lnTo>
                <a:lnTo>
                  <a:pt x="94" y="260"/>
                </a:lnTo>
                <a:lnTo>
                  <a:pt x="93" y="258"/>
                </a:lnTo>
                <a:lnTo>
                  <a:pt x="92" y="257"/>
                </a:lnTo>
                <a:lnTo>
                  <a:pt x="91" y="257"/>
                </a:lnTo>
                <a:lnTo>
                  <a:pt x="90" y="256"/>
                </a:lnTo>
                <a:lnTo>
                  <a:pt x="88" y="256"/>
                </a:lnTo>
                <a:lnTo>
                  <a:pt x="87" y="256"/>
                </a:lnTo>
                <a:lnTo>
                  <a:pt x="84" y="256"/>
                </a:lnTo>
                <a:lnTo>
                  <a:pt x="82" y="256"/>
                </a:lnTo>
                <a:lnTo>
                  <a:pt x="79" y="256"/>
                </a:lnTo>
                <a:lnTo>
                  <a:pt x="76" y="256"/>
                </a:lnTo>
                <a:lnTo>
                  <a:pt x="72" y="256"/>
                </a:lnTo>
                <a:lnTo>
                  <a:pt x="68" y="255"/>
                </a:lnTo>
                <a:lnTo>
                  <a:pt x="64" y="254"/>
                </a:lnTo>
                <a:lnTo>
                  <a:pt x="60" y="253"/>
                </a:lnTo>
                <a:lnTo>
                  <a:pt x="57" y="252"/>
                </a:lnTo>
                <a:lnTo>
                  <a:pt x="53" y="250"/>
                </a:lnTo>
                <a:lnTo>
                  <a:pt x="49" y="248"/>
                </a:lnTo>
                <a:lnTo>
                  <a:pt x="45" y="245"/>
                </a:lnTo>
                <a:lnTo>
                  <a:pt x="41" y="242"/>
                </a:lnTo>
                <a:lnTo>
                  <a:pt x="37" y="238"/>
                </a:lnTo>
                <a:lnTo>
                  <a:pt x="34" y="234"/>
                </a:lnTo>
                <a:lnTo>
                  <a:pt x="30" y="230"/>
                </a:lnTo>
                <a:lnTo>
                  <a:pt x="28" y="225"/>
                </a:lnTo>
                <a:lnTo>
                  <a:pt x="25" y="219"/>
                </a:lnTo>
                <a:lnTo>
                  <a:pt x="24" y="212"/>
                </a:lnTo>
                <a:lnTo>
                  <a:pt x="22" y="207"/>
                </a:lnTo>
                <a:lnTo>
                  <a:pt x="20" y="202"/>
                </a:lnTo>
                <a:lnTo>
                  <a:pt x="19" y="198"/>
                </a:lnTo>
                <a:lnTo>
                  <a:pt x="17" y="194"/>
                </a:lnTo>
                <a:lnTo>
                  <a:pt x="15" y="191"/>
                </a:lnTo>
                <a:lnTo>
                  <a:pt x="13" y="189"/>
                </a:lnTo>
                <a:lnTo>
                  <a:pt x="11" y="187"/>
                </a:lnTo>
                <a:lnTo>
                  <a:pt x="9" y="185"/>
                </a:lnTo>
                <a:lnTo>
                  <a:pt x="7" y="184"/>
                </a:lnTo>
                <a:lnTo>
                  <a:pt x="5" y="183"/>
                </a:lnTo>
                <a:lnTo>
                  <a:pt x="4" y="182"/>
                </a:lnTo>
                <a:lnTo>
                  <a:pt x="2" y="181"/>
                </a:lnTo>
                <a:lnTo>
                  <a:pt x="1" y="180"/>
                </a:lnTo>
                <a:lnTo>
                  <a:pt x="0" y="179"/>
                </a:lnTo>
                <a:lnTo>
                  <a:pt x="0" y="178"/>
                </a:lnTo>
                <a:lnTo>
                  <a:pt x="0" y="176"/>
                </a:lnTo>
                <a:lnTo>
                  <a:pt x="0" y="174"/>
                </a:lnTo>
                <a:lnTo>
                  <a:pt x="1" y="173"/>
                </a:lnTo>
                <a:lnTo>
                  <a:pt x="3" y="172"/>
                </a:lnTo>
                <a:lnTo>
                  <a:pt x="6" y="171"/>
                </a:lnTo>
                <a:lnTo>
                  <a:pt x="9" y="171"/>
                </a:lnTo>
                <a:lnTo>
                  <a:pt x="13" y="171"/>
                </a:lnTo>
                <a:lnTo>
                  <a:pt x="17" y="171"/>
                </a:lnTo>
                <a:lnTo>
                  <a:pt x="21" y="172"/>
                </a:lnTo>
                <a:lnTo>
                  <a:pt x="25" y="172"/>
                </a:lnTo>
                <a:lnTo>
                  <a:pt x="30" y="173"/>
                </a:lnTo>
                <a:lnTo>
                  <a:pt x="35" y="174"/>
                </a:lnTo>
                <a:lnTo>
                  <a:pt x="39" y="175"/>
                </a:lnTo>
                <a:lnTo>
                  <a:pt x="43" y="177"/>
                </a:lnTo>
                <a:lnTo>
                  <a:pt x="46" y="178"/>
                </a:lnTo>
                <a:lnTo>
                  <a:pt x="49" y="179"/>
                </a:lnTo>
                <a:lnTo>
                  <a:pt x="51" y="180"/>
                </a:lnTo>
                <a:lnTo>
                  <a:pt x="52" y="181"/>
                </a:lnTo>
                <a:lnTo>
                  <a:pt x="53" y="181"/>
                </a:lnTo>
                <a:lnTo>
                  <a:pt x="54" y="181"/>
                </a:lnTo>
                <a:lnTo>
                  <a:pt x="54" y="180"/>
                </a:lnTo>
                <a:lnTo>
                  <a:pt x="53" y="179"/>
                </a:lnTo>
                <a:lnTo>
                  <a:pt x="53" y="177"/>
                </a:lnTo>
                <a:lnTo>
                  <a:pt x="52" y="175"/>
                </a:lnTo>
                <a:lnTo>
                  <a:pt x="52" y="173"/>
                </a:lnTo>
                <a:lnTo>
                  <a:pt x="51" y="170"/>
                </a:lnTo>
                <a:lnTo>
                  <a:pt x="50" y="167"/>
                </a:lnTo>
                <a:lnTo>
                  <a:pt x="50" y="164"/>
                </a:lnTo>
                <a:lnTo>
                  <a:pt x="50" y="161"/>
                </a:lnTo>
                <a:lnTo>
                  <a:pt x="50" y="158"/>
                </a:lnTo>
                <a:lnTo>
                  <a:pt x="50" y="154"/>
                </a:lnTo>
                <a:lnTo>
                  <a:pt x="51" y="147"/>
                </a:lnTo>
                <a:lnTo>
                  <a:pt x="52" y="144"/>
                </a:lnTo>
                <a:lnTo>
                  <a:pt x="52" y="140"/>
                </a:lnTo>
                <a:lnTo>
                  <a:pt x="52" y="136"/>
                </a:lnTo>
                <a:lnTo>
                  <a:pt x="52" y="131"/>
                </a:lnTo>
                <a:lnTo>
                  <a:pt x="52" y="127"/>
                </a:lnTo>
                <a:lnTo>
                  <a:pt x="51" y="123"/>
                </a:lnTo>
                <a:lnTo>
                  <a:pt x="50" y="118"/>
                </a:lnTo>
                <a:lnTo>
                  <a:pt x="49" y="112"/>
                </a:lnTo>
                <a:lnTo>
                  <a:pt x="48" y="106"/>
                </a:lnTo>
                <a:lnTo>
                  <a:pt x="46" y="100"/>
                </a:lnTo>
                <a:lnTo>
                  <a:pt x="43" y="94"/>
                </a:lnTo>
                <a:lnTo>
                  <a:pt x="41" y="87"/>
                </a:lnTo>
                <a:lnTo>
                  <a:pt x="38" y="80"/>
                </a:lnTo>
                <a:lnTo>
                  <a:pt x="34" y="72"/>
                </a:lnTo>
                <a:lnTo>
                  <a:pt x="30" y="64"/>
                </a:lnTo>
                <a:lnTo>
                  <a:pt x="27" y="56"/>
                </a:lnTo>
                <a:lnTo>
                  <a:pt x="26" y="49"/>
                </a:lnTo>
                <a:lnTo>
                  <a:pt x="27" y="42"/>
                </a:lnTo>
                <a:lnTo>
                  <a:pt x="31" y="35"/>
                </a:lnTo>
                <a:lnTo>
                  <a:pt x="36" y="29"/>
                </a:lnTo>
                <a:lnTo>
                  <a:pt x="43" y="23"/>
                </a:lnTo>
                <a:lnTo>
                  <a:pt x="51" y="17"/>
                </a:lnTo>
                <a:lnTo>
                  <a:pt x="60" y="12"/>
                </a:lnTo>
                <a:lnTo>
                  <a:pt x="69" y="8"/>
                </a:lnTo>
                <a:lnTo>
                  <a:pt x="80" y="5"/>
                </a:lnTo>
                <a:lnTo>
                  <a:pt x="90" y="2"/>
                </a:lnTo>
                <a:lnTo>
                  <a:pt x="100" y="0"/>
                </a:lnTo>
                <a:lnTo>
                  <a:pt x="110" y="0"/>
                </a:lnTo>
                <a:lnTo>
                  <a:pt x="120" y="0"/>
                </a:lnTo>
                <a:lnTo>
                  <a:pt x="128" y="1"/>
                </a:lnTo>
                <a:lnTo>
                  <a:pt x="136" y="3"/>
                </a:lnTo>
                <a:lnTo>
                  <a:pt x="143" y="6"/>
                </a:lnTo>
                <a:lnTo>
                  <a:pt x="151" y="10"/>
                </a:lnTo>
                <a:lnTo>
                  <a:pt x="160" y="14"/>
                </a:lnTo>
                <a:lnTo>
                  <a:pt x="170" y="18"/>
                </a:lnTo>
                <a:lnTo>
                  <a:pt x="178" y="23"/>
                </a:lnTo>
                <a:lnTo>
                  <a:pt x="188" y="28"/>
                </a:lnTo>
                <a:lnTo>
                  <a:pt x="197" y="33"/>
                </a:lnTo>
                <a:lnTo>
                  <a:pt x="206" y="39"/>
                </a:lnTo>
                <a:lnTo>
                  <a:pt x="214" y="44"/>
                </a:lnTo>
                <a:lnTo>
                  <a:pt x="221" y="50"/>
                </a:lnTo>
                <a:lnTo>
                  <a:pt x="227" y="57"/>
                </a:lnTo>
                <a:lnTo>
                  <a:pt x="231" y="65"/>
                </a:lnTo>
                <a:lnTo>
                  <a:pt x="234" y="73"/>
                </a:lnTo>
                <a:lnTo>
                  <a:pt x="235" y="81"/>
                </a:lnTo>
                <a:lnTo>
                  <a:pt x="234" y="90"/>
                </a:lnTo>
                <a:lnTo>
                  <a:pt x="231" y="100"/>
                </a:lnTo>
              </a:path>
            </a:pathLst>
          </a:custGeom>
          <a:solidFill>
            <a:srgbClr val="B2664C"/>
          </a:solidFill>
          <a:ln w="12700" cap="rnd" cmpd="sng">
            <a:noFill/>
            <a:prstDash val="solid"/>
            <a:round/>
            <a:headEnd type="none" w="med" len="med"/>
            <a:tailEnd type="none" w="med" len="med"/>
          </a:ln>
        </p:spPr>
        <p:txBody>
          <a:bodyPr/>
          <a:lstStyle/>
          <a:p>
            <a:endParaRPr lang="en-US" sz="1200"/>
          </a:p>
        </p:txBody>
      </p:sp>
      <p:sp>
        <p:nvSpPr>
          <p:cNvPr id="30" name="Freeform 28"/>
          <p:cNvSpPr>
            <a:spLocks/>
          </p:cNvSpPr>
          <p:nvPr/>
        </p:nvSpPr>
        <p:spPr bwMode="auto">
          <a:xfrm>
            <a:off x="7258050" y="2422525"/>
            <a:ext cx="217488" cy="106363"/>
          </a:xfrm>
          <a:custGeom>
            <a:avLst/>
            <a:gdLst>
              <a:gd name="T0" fmla="*/ 2147483647 w 137"/>
              <a:gd name="T1" fmla="*/ 2147483647 h 67"/>
              <a:gd name="T2" fmla="*/ 2147483647 w 137"/>
              <a:gd name="T3" fmla="*/ 2147483647 h 67"/>
              <a:gd name="T4" fmla="*/ 2147483647 w 137"/>
              <a:gd name="T5" fmla="*/ 2147483647 h 67"/>
              <a:gd name="T6" fmla="*/ 2147483647 w 137"/>
              <a:gd name="T7" fmla="*/ 2147483647 h 67"/>
              <a:gd name="T8" fmla="*/ 2147483647 w 137"/>
              <a:gd name="T9" fmla="*/ 2147483647 h 67"/>
              <a:gd name="T10" fmla="*/ 2147483647 w 137"/>
              <a:gd name="T11" fmla="*/ 2147483647 h 67"/>
              <a:gd name="T12" fmla="*/ 2147483647 w 137"/>
              <a:gd name="T13" fmla="*/ 2147483647 h 67"/>
              <a:gd name="T14" fmla="*/ 2147483647 w 137"/>
              <a:gd name="T15" fmla="*/ 2147483647 h 67"/>
              <a:gd name="T16" fmla="*/ 2147483647 w 137"/>
              <a:gd name="T17" fmla="*/ 2147483647 h 67"/>
              <a:gd name="T18" fmla="*/ 2147483647 w 137"/>
              <a:gd name="T19" fmla="*/ 2147483647 h 67"/>
              <a:gd name="T20" fmla="*/ 2147483647 w 137"/>
              <a:gd name="T21" fmla="*/ 2147483647 h 67"/>
              <a:gd name="T22" fmla="*/ 2147483647 w 137"/>
              <a:gd name="T23" fmla="*/ 0 h 67"/>
              <a:gd name="T24" fmla="*/ 0 w 137"/>
              <a:gd name="T25" fmla="*/ 2147483647 h 67"/>
              <a:gd name="T26" fmla="*/ 2147483647 w 137"/>
              <a:gd name="T27" fmla="*/ 2147483647 h 67"/>
              <a:gd name="T28" fmla="*/ 2147483647 w 137"/>
              <a:gd name="T29" fmla="*/ 2147483647 h 67"/>
              <a:gd name="T30" fmla="*/ 2147483647 w 137"/>
              <a:gd name="T31" fmla="*/ 2147483647 h 67"/>
              <a:gd name="T32" fmla="*/ 2147483647 w 137"/>
              <a:gd name="T33" fmla="*/ 2147483647 h 67"/>
              <a:gd name="T34" fmla="*/ 2147483647 w 137"/>
              <a:gd name="T35" fmla="*/ 2147483647 h 67"/>
              <a:gd name="T36" fmla="*/ 2147483647 w 137"/>
              <a:gd name="T37" fmla="*/ 2147483647 h 67"/>
              <a:gd name="T38" fmla="*/ 2147483647 w 137"/>
              <a:gd name="T39" fmla="*/ 2147483647 h 67"/>
              <a:gd name="T40" fmla="*/ 2147483647 w 137"/>
              <a:gd name="T41" fmla="*/ 2147483647 h 67"/>
              <a:gd name="T42" fmla="*/ 2147483647 w 137"/>
              <a:gd name="T43" fmla="*/ 2147483647 h 67"/>
              <a:gd name="T44" fmla="*/ 2147483647 w 137"/>
              <a:gd name="T45" fmla="*/ 2147483647 h 67"/>
              <a:gd name="T46" fmla="*/ 2147483647 w 137"/>
              <a:gd name="T47" fmla="*/ 2147483647 h 67"/>
              <a:gd name="T48" fmla="*/ 2147483647 w 137"/>
              <a:gd name="T49" fmla="*/ 2147483647 h 67"/>
              <a:gd name="T50" fmla="*/ 2147483647 w 137"/>
              <a:gd name="T51" fmla="*/ 2147483647 h 67"/>
              <a:gd name="T52" fmla="*/ 2147483647 w 137"/>
              <a:gd name="T53" fmla="*/ 2147483647 h 67"/>
              <a:gd name="T54" fmla="*/ 2147483647 w 137"/>
              <a:gd name="T55" fmla="*/ 2147483647 h 67"/>
              <a:gd name="T56" fmla="*/ 2147483647 w 137"/>
              <a:gd name="T57" fmla="*/ 2147483647 h 67"/>
              <a:gd name="T58" fmla="*/ 2147483647 w 137"/>
              <a:gd name="T59" fmla="*/ 2147483647 h 67"/>
              <a:gd name="T60" fmla="*/ 2147483647 w 137"/>
              <a:gd name="T61" fmla="*/ 2147483647 h 67"/>
              <a:gd name="T62" fmla="*/ 2147483647 w 137"/>
              <a:gd name="T63" fmla="*/ 2147483647 h 67"/>
              <a:gd name="T64" fmla="*/ 2147483647 w 137"/>
              <a:gd name="T65" fmla="*/ 2147483647 h 67"/>
              <a:gd name="T66" fmla="*/ 2147483647 w 137"/>
              <a:gd name="T67" fmla="*/ 2147483647 h 67"/>
              <a:gd name="T68" fmla="*/ 2147483647 w 137"/>
              <a:gd name="T69" fmla="*/ 2147483647 h 67"/>
              <a:gd name="T70" fmla="*/ 2147483647 w 137"/>
              <a:gd name="T71" fmla="*/ 2147483647 h 67"/>
              <a:gd name="T72" fmla="*/ 2147483647 w 137"/>
              <a:gd name="T73" fmla="*/ 2147483647 h 67"/>
              <a:gd name="T74" fmla="*/ 2147483647 w 137"/>
              <a:gd name="T75" fmla="*/ 2147483647 h 67"/>
              <a:gd name="T76" fmla="*/ 2147483647 w 137"/>
              <a:gd name="T77" fmla="*/ 2147483647 h 67"/>
              <a:gd name="T78" fmla="*/ 2147483647 w 137"/>
              <a:gd name="T79" fmla="*/ 2147483647 h 67"/>
              <a:gd name="T80" fmla="*/ 2147483647 w 137"/>
              <a:gd name="T81" fmla="*/ 2147483647 h 67"/>
              <a:gd name="T82" fmla="*/ 2147483647 w 137"/>
              <a:gd name="T83" fmla="*/ 2147483647 h 67"/>
              <a:gd name="T84" fmla="*/ 2147483647 w 137"/>
              <a:gd name="T85" fmla="*/ 2147483647 h 67"/>
              <a:gd name="T86" fmla="*/ 2147483647 w 137"/>
              <a:gd name="T87" fmla="*/ 2147483647 h 67"/>
              <a:gd name="T88" fmla="*/ 2147483647 w 137"/>
              <a:gd name="T89" fmla="*/ 2147483647 h 67"/>
              <a:gd name="T90" fmla="*/ 2147483647 w 137"/>
              <a:gd name="T91" fmla="*/ 2147483647 h 67"/>
              <a:gd name="T92" fmla="*/ 2147483647 w 137"/>
              <a:gd name="T93" fmla="*/ 2147483647 h 67"/>
              <a:gd name="T94" fmla="*/ 2147483647 w 137"/>
              <a:gd name="T95" fmla="*/ 2147483647 h 67"/>
              <a:gd name="T96" fmla="*/ 2147483647 w 137"/>
              <a:gd name="T97" fmla="*/ 2147483647 h 67"/>
              <a:gd name="T98" fmla="*/ 2147483647 w 137"/>
              <a:gd name="T99" fmla="*/ 2147483647 h 67"/>
              <a:gd name="T100" fmla="*/ 2147483647 w 137"/>
              <a:gd name="T101" fmla="*/ 2147483647 h 67"/>
              <a:gd name="T102" fmla="*/ 2147483647 w 137"/>
              <a:gd name="T103" fmla="*/ 2147483647 h 67"/>
              <a:gd name="T104" fmla="*/ 2147483647 w 137"/>
              <a:gd name="T105" fmla="*/ 2147483647 h 67"/>
              <a:gd name="T106" fmla="*/ 2147483647 w 137"/>
              <a:gd name="T107" fmla="*/ 2147483647 h 6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
              <a:gd name="T163" fmla="*/ 0 h 67"/>
              <a:gd name="T164" fmla="*/ 137 w 137"/>
              <a:gd name="T165" fmla="*/ 67 h 6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 h="67">
                <a:moveTo>
                  <a:pt x="135" y="46"/>
                </a:moveTo>
                <a:lnTo>
                  <a:pt x="133" y="44"/>
                </a:lnTo>
                <a:lnTo>
                  <a:pt x="131" y="41"/>
                </a:lnTo>
                <a:lnTo>
                  <a:pt x="128" y="39"/>
                </a:lnTo>
                <a:lnTo>
                  <a:pt x="126" y="38"/>
                </a:lnTo>
                <a:lnTo>
                  <a:pt x="125" y="36"/>
                </a:lnTo>
                <a:lnTo>
                  <a:pt x="122" y="34"/>
                </a:lnTo>
                <a:lnTo>
                  <a:pt x="120" y="33"/>
                </a:lnTo>
                <a:lnTo>
                  <a:pt x="117" y="31"/>
                </a:lnTo>
                <a:lnTo>
                  <a:pt x="115" y="30"/>
                </a:lnTo>
                <a:lnTo>
                  <a:pt x="112" y="29"/>
                </a:lnTo>
                <a:lnTo>
                  <a:pt x="109" y="28"/>
                </a:lnTo>
                <a:lnTo>
                  <a:pt x="106" y="28"/>
                </a:lnTo>
                <a:lnTo>
                  <a:pt x="103" y="27"/>
                </a:lnTo>
                <a:lnTo>
                  <a:pt x="101" y="26"/>
                </a:lnTo>
                <a:lnTo>
                  <a:pt x="98" y="26"/>
                </a:lnTo>
                <a:lnTo>
                  <a:pt x="95" y="25"/>
                </a:lnTo>
                <a:lnTo>
                  <a:pt x="92" y="25"/>
                </a:lnTo>
                <a:lnTo>
                  <a:pt x="89" y="24"/>
                </a:lnTo>
                <a:lnTo>
                  <a:pt x="86" y="24"/>
                </a:lnTo>
                <a:lnTo>
                  <a:pt x="83" y="23"/>
                </a:lnTo>
                <a:lnTo>
                  <a:pt x="81" y="22"/>
                </a:lnTo>
                <a:lnTo>
                  <a:pt x="79" y="21"/>
                </a:lnTo>
                <a:lnTo>
                  <a:pt x="76" y="20"/>
                </a:lnTo>
                <a:lnTo>
                  <a:pt x="73" y="19"/>
                </a:lnTo>
                <a:lnTo>
                  <a:pt x="71" y="18"/>
                </a:lnTo>
                <a:lnTo>
                  <a:pt x="68" y="17"/>
                </a:lnTo>
                <a:lnTo>
                  <a:pt x="66" y="16"/>
                </a:lnTo>
                <a:lnTo>
                  <a:pt x="63" y="15"/>
                </a:lnTo>
                <a:lnTo>
                  <a:pt x="60" y="13"/>
                </a:lnTo>
                <a:lnTo>
                  <a:pt x="58" y="11"/>
                </a:lnTo>
                <a:lnTo>
                  <a:pt x="56" y="10"/>
                </a:lnTo>
                <a:lnTo>
                  <a:pt x="53" y="8"/>
                </a:lnTo>
                <a:lnTo>
                  <a:pt x="51" y="6"/>
                </a:lnTo>
                <a:lnTo>
                  <a:pt x="48" y="6"/>
                </a:lnTo>
                <a:lnTo>
                  <a:pt x="45" y="5"/>
                </a:lnTo>
                <a:lnTo>
                  <a:pt x="43" y="4"/>
                </a:lnTo>
                <a:lnTo>
                  <a:pt x="40" y="3"/>
                </a:lnTo>
                <a:lnTo>
                  <a:pt x="37" y="2"/>
                </a:lnTo>
                <a:lnTo>
                  <a:pt x="35" y="2"/>
                </a:lnTo>
                <a:lnTo>
                  <a:pt x="33" y="1"/>
                </a:lnTo>
                <a:lnTo>
                  <a:pt x="30" y="1"/>
                </a:lnTo>
                <a:lnTo>
                  <a:pt x="27" y="1"/>
                </a:lnTo>
                <a:lnTo>
                  <a:pt x="24" y="1"/>
                </a:lnTo>
                <a:lnTo>
                  <a:pt x="21" y="1"/>
                </a:lnTo>
                <a:lnTo>
                  <a:pt x="17" y="0"/>
                </a:lnTo>
                <a:lnTo>
                  <a:pt x="11" y="0"/>
                </a:lnTo>
                <a:lnTo>
                  <a:pt x="8" y="0"/>
                </a:lnTo>
                <a:lnTo>
                  <a:pt x="4" y="1"/>
                </a:lnTo>
                <a:lnTo>
                  <a:pt x="2" y="1"/>
                </a:lnTo>
                <a:lnTo>
                  <a:pt x="0" y="2"/>
                </a:lnTo>
                <a:lnTo>
                  <a:pt x="0" y="3"/>
                </a:lnTo>
                <a:lnTo>
                  <a:pt x="1" y="4"/>
                </a:lnTo>
                <a:lnTo>
                  <a:pt x="3" y="5"/>
                </a:lnTo>
                <a:lnTo>
                  <a:pt x="5" y="6"/>
                </a:lnTo>
                <a:lnTo>
                  <a:pt x="8" y="7"/>
                </a:lnTo>
                <a:lnTo>
                  <a:pt x="11" y="8"/>
                </a:lnTo>
                <a:lnTo>
                  <a:pt x="13" y="9"/>
                </a:lnTo>
                <a:lnTo>
                  <a:pt x="16" y="10"/>
                </a:lnTo>
                <a:lnTo>
                  <a:pt x="18" y="11"/>
                </a:lnTo>
                <a:lnTo>
                  <a:pt x="21" y="11"/>
                </a:lnTo>
                <a:lnTo>
                  <a:pt x="23" y="12"/>
                </a:lnTo>
                <a:lnTo>
                  <a:pt x="25" y="12"/>
                </a:lnTo>
                <a:lnTo>
                  <a:pt x="27" y="12"/>
                </a:lnTo>
                <a:lnTo>
                  <a:pt x="30" y="13"/>
                </a:lnTo>
                <a:lnTo>
                  <a:pt x="32" y="13"/>
                </a:lnTo>
                <a:lnTo>
                  <a:pt x="34" y="15"/>
                </a:lnTo>
                <a:lnTo>
                  <a:pt x="38" y="16"/>
                </a:lnTo>
                <a:lnTo>
                  <a:pt x="42" y="17"/>
                </a:lnTo>
                <a:lnTo>
                  <a:pt x="45" y="18"/>
                </a:lnTo>
                <a:lnTo>
                  <a:pt x="49" y="20"/>
                </a:lnTo>
                <a:lnTo>
                  <a:pt x="53" y="21"/>
                </a:lnTo>
                <a:lnTo>
                  <a:pt x="57" y="23"/>
                </a:lnTo>
                <a:lnTo>
                  <a:pt x="60" y="25"/>
                </a:lnTo>
                <a:lnTo>
                  <a:pt x="63" y="27"/>
                </a:lnTo>
                <a:lnTo>
                  <a:pt x="66" y="28"/>
                </a:lnTo>
                <a:lnTo>
                  <a:pt x="71" y="30"/>
                </a:lnTo>
                <a:lnTo>
                  <a:pt x="73" y="31"/>
                </a:lnTo>
                <a:lnTo>
                  <a:pt x="75" y="32"/>
                </a:lnTo>
                <a:lnTo>
                  <a:pt x="77" y="33"/>
                </a:lnTo>
                <a:lnTo>
                  <a:pt x="78" y="34"/>
                </a:lnTo>
                <a:lnTo>
                  <a:pt x="79" y="35"/>
                </a:lnTo>
                <a:lnTo>
                  <a:pt x="80" y="37"/>
                </a:lnTo>
                <a:lnTo>
                  <a:pt x="80" y="38"/>
                </a:lnTo>
                <a:lnTo>
                  <a:pt x="81" y="39"/>
                </a:lnTo>
                <a:lnTo>
                  <a:pt x="82" y="40"/>
                </a:lnTo>
                <a:lnTo>
                  <a:pt x="82" y="41"/>
                </a:lnTo>
                <a:lnTo>
                  <a:pt x="82" y="43"/>
                </a:lnTo>
                <a:lnTo>
                  <a:pt x="82" y="44"/>
                </a:lnTo>
                <a:lnTo>
                  <a:pt x="82" y="45"/>
                </a:lnTo>
                <a:lnTo>
                  <a:pt x="81" y="46"/>
                </a:lnTo>
                <a:lnTo>
                  <a:pt x="80" y="47"/>
                </a:lnTo>
                <a:lnTo>
                  <a:pt x="80" y="48"/>
                </a:lnTo>
                <a:lnTo>
                  <a:pt x="79" y="48"/>
                </a:lnTo>
                <a:lnTo>
                  <a:pt x="78" y="49"/>
                </a:lnTo>
                <a:lnTo>
                  <a:pt x="76" y="49"/>
                </a:lnTo>
                <a:lnTo>
                  <a:pt x="74" y="49"/>
                </a:lnTo>
                <a:lnTo>
                  <a:pt x="72" y="49"/>
                </a:lnTo>
                <a:lnTo>
                  <a:pt x="70" y="49"/>
                </a:lnTo>
                <a:lnTo>
                  <a:pt x="68" y="49"/>
                </a:lnTo>
                <a:lnTo>
                  <a:pt x="66" y="49"/>
                </a:lnTo>
                <a:lnTo>
                  <a:pt x="61" y="48"/>
                </a:lnTo>
                <a:lnTo>
                  <a:pt x="57" y="48"/>
                </a:lnTo>
                <a:lnTo>
                  <a:pt x="55" y="48"/>
                </a:lnTo>
                <a:lnTo>
                  <a:pt x="52" y="48"/>
                </a:lnTo>
                <a:lnTo>
                  <a:pt x="50" y="48"/>
                </a:lnTo>
                <a:lnTo>
                  <a:pt x="47" y="48"/>
                </a:lnTo>
                <a:lnTo>
                  <a:pt x="45" y="48"/>
                </a:lnTo>
                <a:lnTo>
                  <a:pt x="43" y="49"/>
                </a:lnTo>
                <a:lnTo>
                  <a:pt x="41" y="49"/>
                </a:lnTo>
                <a:lnTo>
                  <a:pt x="39" y="49"/>
                </a:lnTo>
                <a:lnTo>
                  <a:pt x="37" y="48"/>
                </a:lnTo>
                <a:lnTo>
                  <a:pt x="36" y="48"/>
                </a:lnTo>
                <a:lnTo>
                  <a:pt x="34" y="47"/>
                </a:lnTo>
                <a:lnTo>
                  <a:pt x="33" y="46"/>
                </a:lnTo>
                <a:lnTo>
                  <a:pt x="31" y="45"/>
                </a:lnTo>
                <a:lnTo>
                  <a:pt x="29" y="44"/>
                </a:lnTo>
                <a:lnTo>
                  <a:pt x="28" y="43"/>
                </a:lnTo>
                <a:lnTo>
                  <a:pt x="26" y="42"/>
                </a:lnTo>
                <a:lnTo>
                  <a:pt x="24" y="41"/>
                </a:lnTo>
                <a:lnTo>
                  <a:pt x="23" y="40"/>
                </a:lnTo>
                <a:lnTo>
                  <a:pt x="22" y="39"/>
                </a:lnTo>
                <a:lnTo>
                  <a:pt x="20" y="38"/>
                </a:lnTo>
                <a:lnTo>
                  <a:pt x="19" y="37"/>
                </a:lnTo>
                <a:lnTo>
                  <a:pt x="20" y="39"/>
                </a:lnTo>
                <a:lnTo>
                  <a:pt x="22" y="41"/>
                </a:lnTo>
                <a:lnTo>
                  <a:pt x="23" y="43"/>
                </a:lnTo>
                <a:lnTo>
                  <a:pt x="24" y="45"/>
                </a:lnTo>
                <a:lnTo>
                  <a:pt x="26" y="47"/>
                </a:lnTo>
                <a:lnTo>
                  <a:pt x="28" y="49"/>
                </a:lnTo>
                <a:lnTo>
                  <a:pt x="29" y="50"/>
                </a:lnTo>
                <a:lnTo>
                  <a:pt x="33" y="54"/>
                </a:lnTo>
                <a:lnTo>
                  <a:pt x="34" y="55"/>
                </a:lnTo>
                <a:lnTo>
                  <a:pt x="36" y="57"/>
                </a:lnTo>
                <a:lnTo>
                  <a:pt x="38" y="59"/>
                </a:lnTo>
                <a:lnTo>
                  <a:pt x="40" y="60"/>
                </a:lnTo>
                <a:lnTo>
                  <a:pt x="43" y="61"/>
                </a:lnTo>
                <a:lnTo>
                  <a:pt x="45" y="62"/>
                </a:lnTo>
                <a:lnTo>
                  <a:pt x="47" y="63"/>
                </a:lnTo>
                <a:lnTo>
                  <a:pt x="50" y="64"/>
                </a:lnTo>
                <a:lnTo>
                  <a:pt x="52" y="65"/>
                </a:lnTo>
                <a:lnTo>
                  <a:pt x="55" y="65"/>
                </a:lnTo>
                <a:lnTo>
                  <a:pt x="57" y="66"/>
                </a:lnTo>
                <a:lnTo>
                  <a:pt x="59" y="66"/>
                </a:lnTo>
                <a:lnTo>
                  <a:pt x="61" y="66"/>
                </a:lnTo>
                <a:lnTo>
                  <a:pt x="64" y="66"/>
                </a:lnTo>
                <a:lnTo>
                  <a:pt x="69" y="65"/>
                </a:lnTo>
                <a:lnTo>
                  <a:pt x="71" y="65"/>
                </a:lnTo>
                <a:lnTo>
                  <a:pt x="74" y="64"/>
                </a:lnTo>
                <a:lnTo>
                  <a:pt x="76" y="64"/>
                </a:lnTo>
                <a:lnTo>
                  <a:pt x="78" y="64"/>
                </a:lnTo>
                <a:lnTo>
                  <a:pt x="79" y="63"/>
                </a:lnTo>
                <a:lnTo>
                  <a:pt x="81" y="63"/>
                </a:lnTo>
                <a:lnTo>
                  <a:pt x="83" y="63"/>
                </a:lnTo>
                <a:lnTo>
                  <a:pt x="84" y="63"/>
                </a:lnTo>
                <a:lnTo>
                  <a:pt x="85" y="64"/>
                </a:lnTo>
                <a:lnTo>
                  <a:pt x="86" y="63"/>
                </a:lnTo>
                <a:lnTo>
                  <a:pt x="87" y="63"/>
                </a:lnTo>
                <a:lnTo>
                  <a:pt x="88" y="63"/>
                </a:lnTo>
                <a:lnTo>
                  <a:pt x="88" y="62"/>
                </a:lnTo>
                <a:lnTo>
                  <a:pt x="88" y="61"/>
                </a:lnTo>
                <a:lnTo>
                  <a:pt x="89" y="61"/>
                </a:lnTo>
                <a:lnTo>
                  <a:pt x="89" y="59"/>
                </a:lnTo>
                <a:lnTo>
                  <a:pt x="88" y="58"/>
                </a:lnTo>
                <a:lnTo>
                  <a:pt x="88" y="57"/>
                </a:lnTo>
                <a:lnTo>
                  <a:pt x="88" y="55"/>
                </a:lnTo>
                <a:lnTo>
                  <a:pt x="88" y="53"/>
                </a:lnTo>
                <a:lnTo>
                  <a:pt x="87" y="51"/>
                </a:lnTo>
                <a:lnTo>
                  <a:pt x="87" y="50"/>
                </a:lnTo>
                <a:lnTo>
                  <a:pt x="87" y="49"/>
                </a:lnTo>
                <a:lnTo>
                  <a:pt x="87" y="47"/>
                </a:lnTo>
                <a:lnTo>
                  <a:pt x="87" y="45"/>
                </a:lnTo>
                <a:lnTo>
                  <a:pt x="87" y="44"/>
                </a:lnTo>
                <a:lnTo>
                  <a:pt x="88" y="42"/>
                </a:lnTo>
                <a:lnTo>
                  <a:pt x="89" y="41"/>
                </a:lnTo>
                <a:lnTo>
                  <a:pt x="90" y="39"/>
                </a:lnTo>
                <a:lnTo>
                  <a:pt x="91" y="39"/>
                </a:lnTo>
                <a:lnTo>
                  <a:pt x="93" y="38"/>
                </a:lnTo>
                <a:lnTo>
                  <a:pt x="94" y="37"/>
                </a:lnTo>
                <a:lnTo>
                  <a:pt x="96" y="37"/>
                </a:lnTo>
                <a:lnTo>
                  <a:pt x="98" y="36"/>
                </a:lnTo>
                <a:lnTo>
                  <a:pt x="100" y="35"/>
                </a:lnTo>
                <a:lnTo>
                  <a:pt x="102" y="35"/>
                </a:lnTo>
                <a:lnTo>
                  <a:pt x="103" y="35"/>
                </a:lnTo>
                <a:lnTo>
                  <a:pt x="104" y="35"/>
                </a:lnTo>
                <a:lnTo>
                  <a:pt x="106" y="35"/>
                </a:lnTo>
                <a:lnTo>
                  <a:pt x="108" y="35"/>
                </a:lnTo>
                <a:lnTo>
                  <a:pt x="110" y="35"/>
                </a:lnTo>
                <a:lnTo>
                  <a:pt x="111" y="36"/>
                </a:lnTo>
                <a:lnTo>
                  <a:pt x="112" y="36"/>
                </a:lnTo>
                <a:lnTo>
                  <a:pt x="113" y="37"/>
                </a:lnTo>
                <a:lnTo>
                  <a:pt x="114" y="38"/>
                </a:lnTo>
                <a:lnTo>
                  <a:pt x="115" y="38"/>
                </a:lnTo>
                <a:lnTo>
                  <a:pt x="116" y="39"/>
                </a:lnTo>
                <a:lnTo>
                  <a:pt x="117" y="40"/>
                </a:lnTo>
                <a:lnTo>
                  <a:pt x="117" y="41"/>
                </a:lnTo>
                <a:lnTo>
                  <a:pt x="118" y="42"/>
                </a:lnTo>
                <a:lnTo>
                  <a:pt x="118" y="43"/>
                </a:lnTo>
                <a:lnTo>
                  <a:pt x="119" y="43"/>
                </a:lnTo>
                <a:lnTo>
                  <a:pt x="119" y="44"/>
                </a:lnTo>
                <a:lnTo>
                  <a:pt x="120" y="45"/>
                </a:lnTo>
                <a:lnTo>
                  <a:pt x="121" y="46"/>
                </a:lnTo>
                <a:lnTo>
                  <a:pt x="123" y="47"/>
                </a:lnTo>
                <a:lnTo>
                  <a:pt x="124" y="48"/>
                </a:lnTo>
                <a:lnTo>
                  <a:pt x="125" y="48"/>
                </a:lnTo>
                <a:lnTo>
                  <a:pt x="127" y="49"/>
                </a:lnTo>
                <a:lnTo>
                  <a:pt x="129" y="50"/>
                </a:lnTo>
                <a:lnTo>
                  <a:pt x="130" y="50"/>
                </a:lnTo>
                <a:lnTo>
                  <a:pt x="132" y="50"/>
                </a:lnTo>
                <a:lnTo>
                  <a:pt x="133" y="50"/>
                </a:lnTo>
                <a:lnTo>
                  <a:pt x="134" y="50"/>
                </a:lnTo>
                <a:lnTo>
                  <a:pt x="135" y="50"/>
                </a:lnTo>
                <a:lnTo>
                  <a:pt x="136" y="50"/>
                </a:lnTo>
                <a:lnTo>
                  <a:pt x="136" y="49"/>
                </a:lnTo>
                <a:lnTo>
                  <a:pt x="136" y="48"/>
                </a:lnTo>
                <a:lnTo>
                  <a:pt x="135" y="46"/>
                </a:lnTo>
              </a:path>
            </a:pathLst>
          </a:custGeom>
          <a:solidFill>
            <a:srgbClr val="4C0000"/>
          </a:solidFill>
          <a:ln w="12700" cap="rnd" cmpd="sng">
            <a:noFill/>
            <a:prstDash val="solid"/>
            <a:round/>
            <a:headEnd type="none" w="med" len="med"/>
            <a:tailEnd type="none" w="med" len="med"/>
          </a:ln>
        </p:spPr>
        <p:txBody>
          <a:bodyPr/>
          <a:lstStyle/>
          <a:p>
            <a:endParaRPr lang="en-US" sz="1200"/>
          </a:p>
        </p:txBody>
      </p:sp>
      <p:sp>
        <p:nvSpPr>
          <p:cNvPr id="31" name="Freeform 29"/>
          <p:cNvSpPr>
            <a:spLocks/>
          </p:cNvSpPr>
          <p:nvPr/>
        </p:nvSpPr>
        <p:spPr bwMode="auto">
          <a:xfrm>
            <a:off x="7388225" y="2697163"/>
            <a:ext cx="28575" cy="6350"/>
          </a:xfrm>
          <a:custGeom>
            <a:avLst/>
            <a:gdLst>
              <a:gd name="T0" fmla="*/ 2147483647 w 18"/>
              <a:gd name="T1" fmla="*/ 2147483647 h 4"/>
              <a:gd name="T2" fmla="*/ 2147483647 w 18"/>
              <a:gd name="T3" fmla="*/ 2147483647 h 4"/>
              <a:gd name="T4" fmla="*/ 2147483647 w 18"/>
              <a:gd name="T5" fmla="*/ 2147483647 h 4"/>
              <a:gd name="T6" fmla="*/ 2147483647 w 18"/>
              <a:gd name="T7" fmla="*/ 2147483647 h 4"/>
              <a:gd name="T8" fmla="*/ 2147483647 w 18"/>
              <a:gd name="T9" fmla="*/ 2147483647 h 4"/>
              <a:gd name="T10" fmla="*/ 2147483647 w 18"/>
              <a:gd name="T11" fmla="*/ 2147483647 h 4"/>
              <a:gd name="T12" fmla="*/ 2147483647 w 18"/>
              <a:gd name="T13" fmla="*/ 0 h 4"/>
              <a:gd name="T14" fmla="*/ 2147483647 w 18"/>
              <a:gd name="T15" fmla="*/ 0 h 4"/>
              <a:gd name="T16" fmla="*/ 2147483647 w 18"/>
              <a:gd name="T17" fmla="*/ 0 h 4"/>
              <a:gd name="T18" fmla="*/ 2147483647 w 18"/>
              <a:gd name="T19" fmla="*/ 0 h 4"/>
              <a:gd name="T20" fmla="*/ 2147483647 w 18"/>
              <a:gd name="T21" fmla="*/ 0 h 4"/>
              <a:gd name="T22" fmla="*/ 2147483647 w 18"/>
              <a:gd name="T23" fmla="*/ 0 h 4"/>
              <a:gd name="T24" fmla="*/ 2147483647 w 18"/>
              <a:gd name="T25" fmla="*/ 0 h 4"/>
              <a:gd name="T26" fmla="*/ 2147483647 w 18"/>
              <a:gd name="T27" fmla="*/ 0 h 4"/>
              <a:gd name="T28" fmla="*/ 2147483647 w 18"/>
              <a:gd name="T29" fmla="*/ 2147483647 h 4"/>
              <a:gd name="T30" fmla="*/ 2147483647 w 18"/>
              <a:gd name="T31" fmla="*/ 2147483647 h 4"/>
              <a:gd name="T32" fmla="*/ 0 w 18"/>
              <a:gd name="T33" fmla="*/ 2147483647 h 4"/>
              <a:gd name="T34" fmla="*/ 0 w 18"/>
              <a:gd name="T35" fmla="*/ 2147483647 h 4"/>
              <a:gd name="T36" fmla="*/ 0 w 18"/>
              <a:gd name="T37" fmla="*/ 2147483647 h 4"/>
              <a:gd name="T38" fmla="*/ 0 w 18"/>
              <a:gd name="T39" fmla="*/ 2147483647 h 4"/>
              <a:gd name="T40" fmla="*/ 2147483647 w 18"/>
              <a:gd name="T41" fmla="*/ 2147483647 h 4"/>
              <a:gd name="T42" fmla="*/ 2147483647 w 18"/>
              <a:gd name="T43" fmla="*/ 2147483647 h 4"/>
              <a:gd name="T44" fmla="*/ 2147483647 w 18"/>
              <a:gd name="T45" fmla="*/ 2147483647 h 4"/>
              <a:gd name="T46" fmla="*/ 2147483647 w 18"/>
              <a:gd name="T47" fmla="*/ 2147483647 h 4"/>
              <a:gd name="T48" fmla="*/ 2147483647 w 18"/>
              <a:gd name="T49" fmla="*/ 2147483647 h 4"/>
              <a:gd name="T50" fmla="*/ 2147483647 w 18"/>
              <a:gd name="T51" fmla="*/ 2147483647 h 4"/>
              <a:gd name="T52" fmla="*/ 2147483647 w 18"/>
              <a:gd name="T53" fmla="*/ 2147483647 h 4"/>
              <a:gd name="T54" fmla="*/ 2147483647 w 18"/>
              <a:gd name="T55" fmla="*/ 2147483647 h 4"/>
              <a:gd name="T56" fmla="*/ 2147483647 w 18"/>
              <a:gd name="T57" fmla="*/ 2147483647 h 4"/>
              <a:gd name="T58" fmla="*/ 2147483647 w 18"/>
              <a:gd name="T59" fmla="*/ 2147483647 h 4"/>
              <a:gd name="T60" fmla="*/ 2147483647 w 18"/>
              <a:gd name="T61" fmla="*/ 2147483647 h 4"/>
              <a:gd name="T62" fmla="*/ 2147483647 w 18"/>
              <a:gd name="T63" fmla="*/ 2147483647 h 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
              <a:gd name="T97" fmla="*/ 0 h 4"/>
              <a:gd name="T98" fmla="*/ 18 w 18"/>
              <a:gd name="T99" fmla="*/ 4 h 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 h="4">
                <a:moveTo>
                  <a:pt x="17" y="3"/>
                </a:moveTo>
                <a:lnTo>
                  <a:pt x="16" y="2"/>
                </a:lnTo>
                <a:lnTo>
                  <a:pt x="14" y="1"/>
                </a:lnTo>
                <a:lnTo>
                  <a:pt x="13" y="1"/>
                </a:lnTo>
                <a:lnTo>
                  <a:pt x="11" y="0"/>
                </a:lnTo>
                <a:lnTo>
                  <a:pt x="10" y="0"/>
                </a:lnTo>
                <a:lnTo>
                  <a:pt x="9" y="0"/>
                </a:lnTo>
                <a:lnTo>
                  <a:pt x="7" y="0"/>
                </a:lnTo>
                <a:lnTo>
                  <a:pt x="5" y="0"/>
                </a:lnTo>
                <a:lnTo>
                  <a:pt x="4" y="0"/>
                </a:lnTo>
                <a:lnTo>
                  <a:pt x="3" y="0"/>
                </a:lnTo>
                <a:lnTo>
                  <a:pt x="2" y="1"/>
                </a:lnTo>
                <a:lnTo>
                  <a:pt x="1" y="1"/>
                </a:lnTo>
                <a:lnTo>
                  <a:pt x="0" y="1"/>
                </a:lnTo>
                <a:lnTo>
                  <a:pt x="0" y="2"/>
                </a:lnTo>
                <a:lnTo>
                  <a:pt x="1" y="2"/>
                </a:lnTo>
                <a:lnTo>
                  <a:pt x="2" y="2"/>
                </a:lnTo>
                <a:lnTo>
                  <a:pt x="3" y="2"/>
                </a:lnTo>
                <a:lnTo>
                  <a:pt x="4" y="2"/>
                </a:lnTo>
                <a:lnTo>
                  <a:pt x="5" y="2"/>
                </a:lnTo>
                <a:lnTo>
                  <a:pt x="7" y="2"/>
                </a:lnTo>
                <a:lnTo>
                  <a:pt x="9" y="2"/>
                </a:lnTo>
                <a:lnTo>
                  <a:pt x="10" y="2"/>
                </a:lnTo>
                <a:lnTo>
                  <a:pt x="12" y="2"/>
                </a:lnTo>
                <a:lnTo>
                  <a:pt x="14" y="2"/>
                </a:lnTo>
                <a:lnTo>
                  <a:pt x="16" y="2"/>
                </a:lnTo>
                <a:lnTo>
                  <a:pt x="17" y="3"/>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32" name="Freeform 30"/>
          <p:cNvSpPr>
            <a:spLocks/>
          </p:cNvSpPr>
          <p:nvPr/>
        </p:nvSpPr>
        <p:spPr bwMode="auto">
          <a:xfrm>
            <a:off x="7408863" y="2720975"/>
            <a:ext cx="58737" cy="58738"/>
          </a:xfrm>
          <a:custGeom>
            <a:avLst/>
            <a:gdLst>
              <a:gd name="T0" fmla="*/ 2147483647 w 37"/>
              <a:gd name="T1" fmla="*/ 2147483647 h 37"/>
              <a:gd name="T2" fmla="*/ 2147483647 w 37"/>
              <a:gd name="T3" fmla="*/ 2147483647 h 37"/>
              <a:gd name="T4" fmla="*/ 2147483647 w 37"/>
              <a:gd name="T5" fmla="*/ 2147483647 h 37"/>
              <a:gd name="T6" fmla="*/ 2147483647 w 37"/>
              <a:gd name="T7" fmla="*/ 2147483647 h 37"/>
              <a:gd name="T8" fmla="*/ 2147483647 w 37"/>
              <a:gd name="T9" fmla="*/ 2147483647 h 37"/>
              <a:gd name="T10" fmla="*/ 2147483647 w 37"/>
              <a:gd name="T11" fmla="*/ 2147483647 h 37"/>
              <a:gd name="T12" fmla="*/ 2147483647 w 37"/>
              <a:gd name="T13" fmla="*/ 2147483647 h 37"/>
              <a:gd name="T14" fmla="*/ 2147483647 w 37"/>
              <a:gd name="T15" fmla="*/ 2147483647 h 37"/>
              <a:gd name="T16" fmla="*/ 2147483647 w 37"/>
              <a:gd name="T17" fmla="*/ 2147483647 h 37"/>
              <a:gd name="T18" fmla="*/ 2147483647 w 37"/>
              <a:gd name="T19" fmla="*/ 2147483647 h 37"/>
              <a:gd name="T20" fmla="*/ 2147483647 w 37"/>
              <a:gd name="T21" fmla="*/ 2147483647 h 37"/>
              <a:gd name="T22" fmla="*/ 2147483647 w 37"/>
              <a:gd name="T23" fmla="*/ 2147483647 h 37"/>
              <a:gd name="T24" fmla="*/ 2147483647 w 37"/>
              <a:gd name="T25" fmla="*/ 2147483647 h 37"/>
              <a:gd name="T26" fmla="*/ 2147483647 w 37"/>
              <a:gd name="T27" fmla="*/ 2147483647 h 37"/>
              <a:gd name="T28" fmla="*/ 2147483647 w 37"/>
              <a:gd name="T29" fmla="*/ 2147483647 h 37"/>
              <a:gd name="T30" fmla="*/ 2147483647 w 37"/>
              <a:gd name="T31" fmla="*/ 2147483647 h 37"/>
              <a:gd name="T32" fmla="*/ 2147483647 w 37"/>
              <a:gd name="T33" fmla="*/ 2147483647 h 37"/>
              <a:gd name="T34" fmla="*/ 2147483647 w 37"/>
              <a:gd name="T35" fmla="*/ 2147483647 h 37"/>
              <a:gd name="T36" fmla="*/ 2147483647 w 37"/>
              <a:gd name="T37" fmla="*/ 2147483647 h 37"/>
              <a:gd name="T38" fmla="*/ 2147483647 w 37"/>
              <a:gd name="T39" fmla="*/ 2147483647 h 37"/>
              <a:gd name="T40" fmla="*/ 2147483647 w 37"/>
              <a:gd name="T41" fmla="*/ 2147483647 h 37"/>
              <a:gd name="T42" fmla="*/ 2147483647 w 37"/>
              <a:gd name="T43" fmla="*/ 2147483647 h 37"/>
              <a:gd name="T44" fmla="*/ 2147483647 w 37"/>
              <a:gd name="T45" fmla="*/ 2147483647 h 37"/>
              <a:gd name="T46" fmla="*/ 2147483647 w 37"/>
              <a:gd name="T47" fmla="*/ 2147483647 h 37"/>
              <a:gd name="T48" fmla="*/ 2147483647 w 37"/>
              <a:gd name="T49" fmla="*/ 2147483647 h 37"/>
              <a:gd name="T50" fmla="*/ 2147483647 w 37"/>
              <a:gd name="T51" fmla="*/ 2147483647 h 37"/>
              <a:gd name="T52" fmla="*/ 2147483647 w 37"/>
              <a:gd name="T53" fmla="*/ 2147483647 h 37"/>
              <a:gd name="T54" fmla="*/ 2147483647 w 37"/>
              <a:gd name="T55" fmla="*/ 2147483647 h 37"/>
              <a:gd name="T56" fmla="*/ 2147483647 w 37"/>
              <a:gd name="T57" fmla="*/ 2147483647 h 37"/>
              <a:gd name="T58" fmla="*/ 2147483647 w 37"/>
              <a:gd name="T59" fmla="*/ 2147483647 h 37"/>
              <a:gd name="T60" fmla="*/ 2147483647 w 37"/>
              <a:gd name="T61" fmla="*/ 2147483647 h 37"/>
              <a:gd name="T62" fmla="*/ 2147483647 w 37"/>
              <a:gd name="T63" fmla="*/ 2147483647 h 37"/>
              <a:gd name="T64" fmla="*/ 2147483647 w 37"/>
              <a:gd name="T65" fmla="*/ 2147483647 h 37"/>
              <a:gd name="T66" fmla="*/ 2147483647 w 37"/>
              <a:gd name="T67" fmla="*/ 2147483647 h 37"/>
              <a:gd name="T68" fmla="*/ 2147483647 w 37"/>
              <a:gd name="T69" fmla="*/ 2147483647 h 37"/>
              <a:gd name="T70" fmla="*/ 0 w 37"/>
              <a:gd name="T71" fmla="*/ 0 h 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7"/>
              <a:gd name="T109" fmla="*/ 0 h 37"/>
              <a:gd name="T110" fmla="*/ 37 w 37"/>
              <a:gd name="T111" fmla="*/ 37 h 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7" h="37">
                <a:moveTo>
                  <a:pt x="0" y="0"/>
                </a:moveTo>
                <a:lnTo>
                  <a:pt x="3" y="1"/>
                </a:lnTo>
                <a:lnTo>
                  <a:pt x="6" y="1"/>
                </a:lnTo>
                <a:lnTo>
                  <a:pt x="9" y="2"/>
                </a:lnTo>
                <a:lnTo>
                  <a:pt x="11" y="2"/>
                </a:lnTo>
                <a:lnTo>
                  <a:pt x="14" y="3"/>
                </a:lnTo>
                <a:lnTo>
                  <a:pt x="16" y="3"/>
                </a:lnTo>
                <a:lnTo>
                  <a:pt x="19" y="3"/>
                </a:lnTo>
                <a:lnTo>
                  <a:pt x="21" y="3"/>
                </a:lnTo>
                <a:lnTo>
                  <a:pt x="24" y="3"/>
                </a:lnTo>
                <a:lnTo>
                  <a:pt x="27" y="3"/>
                </a:lnTo>
                <a:lnTo>
                  <a:pt x="29" y="3"/>
                </a:lnTo>
                <a:lnTo>
                  <a:pt x="31" y="3"/>
                </a:lnTo>
                <a:lnTo>
                  <a:pt x="33" y="3"/>
                </a:lnTo>
                <a:lnTo>
                  <a:pt x="34" y="3"/>
                </a:lnTo>
                <a:lnTo>
                  <a:pt x="36" y="2"/>
                </a:lnTo>
                <a:lnTo>
                  <a:pt x="34" y="3"/>
                </a:lnTo>
                <a:lnTo>
                  <a:pt x="33" y="3"/>
                </a:lnTo>
                <a:lnTo>
                  <a:pt x="32" y="3"/>
                </a:lnTo>
                <a:lnTo>
                  <a:pt x="30" y="3"/>
                </a:lnTo>
                <a:lnTo>
                  <a:pt x="28" y="4"/>
                </a:lnTo>
                <a:lnTo>
                  <a:pt x="27" y="4"/>
                </a:lnTo>
                <a:lnTo>
                  <a:pt x="26" y="5"/>
                </a:lnTo>
                <a:lnTo>
                  <a:pt x="24" y="5"/>
                </a:lnTo>
                <a:lnTo>
                  <a:pt x="22" y="6"/>
                </a:lnTo>
                <a:lnTo>
                  <a:pt x="21" y="6"/>
                </a:lnTo>
                <a:lnTo>
                  <a:pt x="20" y="7"/>
                </a:lnTo>
                <a:lnTo>
                  <a:pt x="19" y="7"/>
                </a:lnTo>
                <a:lnTo>
                  <a:pt x="18" y="8"/>
                </a:lnTo>
                <a:lnTo>
                  <a:pt x="18" y="9"/>
                </a:lnTo>
                <a:lnTo>
                  <a:pt x="17" y="10"/>
                </a:lnTo>
                <a:lnTo>
                  <a:pt x="17" y="11"/>
                </a:lnTo>
                <a:lnTo>
                  <a:pt x="16" y="13"/>
                </a:lnTo>
                <a:lnTo>
                  <a:pt x="16" y="14"/>
                </a:lnTo>
                <a:lnTo>
                  <a:pt x="15" y="15"/>
                </a:lnTo>
                <a:lnTo>
                  <a:pt x="15" y="17"/>
                </a:lnTo>
                <a:lnTo>
                  <a:pt x="15" y="19"/>
                </a:lnTo>
                <a:lnTo>
                  <a:pt x="15" y="23"/>
                </a:lnTo>
                <a:lnTo>
                  <a:pt x="15" y="25"/>
                </a:lnTo>
                <a:lnTo>
                  <a:pt x="15" y="27"/>
                </a:lnTo>
                <a:lnTo>
                  <a:pt x="15" y="28"/>
                </a:lnTo>
                <a:lnTo>
                  <a:pt x="15" y="30"/>
                </a:lnTo>
                <a:lnTo>
                  <a:pt x="15" y="32"/>
                </a:lnTo>
                <a:lnTo>
                  <a:pt x="15" y="34"/>
                </a:lnTo>
                <a:lnTo>
                  <a:pt x="16" y="36"/>
                </a:lnTo>
                <a:lnTo>
                  <a:pt x="15" y="34"/>
                </a:lnTo>
                <a:lnTo>
                  <a:pt x="15" y="32"/>
                </a:lnTo>
                <a:lnTo>
                  <a:pt x="14" y="30"/>
                </a:lnTo>
                <a:lnTo>
                  <a:pt x="13" y="28"/>
                </a:lnTo>
                <a:lnTo>
                  <a:pt x="13" y="27"/>
                </a:lnTo>
                <a:lnTo>
                  <a:pt x="13" y="25"/>
                </a:lnTo>
                <a:lnTo>
                  <a:pt x="12" y="23"/>
                </a:lnTo>
                <a:lnTo>
                  <a:pt x="12" y="19"/>
                </a:lnTo>
                <a:lnTo>
                  <a:pt x="12" y="17"/>
                </a:lnTo>
                <a:lnTo>
                  <a:pt x="12" y="15"/>
                </a:lnTo>
                <a:lnTo>
                  <a:pt x="12" y="14"/>
                </a:lnTo>
                <a:lnTo>
                  <a:pt x="12" y="13"/>
                </a:lnTo>
                <a:lnTo>
                  <a:pt x="12" y="11"/>
                </a:lnTo>
                <a:lnTo>
                  <a:pt x="12" y="10"/>
                </a:lnTo>
                <a:lnTo>
                  <a:pt x="12" y="9"/>
                </a:lnTo>
                <a:lnTo>
                  <a:pt x="12" y="8"/>
                </a:lnTo>
                <a:lnTo>
                  <a:pt x="12" y="7"/>
                </a:lnTo>
                <a:lnTo>
                  <a:pt x="11" y="6"/>
                </a:lnTo>
                <a:lnTo>
                  <a:pt x="10" y="5"/>
                </a:lnTo>
                <a:lnTo>
                  <a:pt x="9" y="5"/>
                </a:lnTo>
                <a:lnTo>
                  <a:pt x="9" y="4"/>
                </a:lnTo>
                <a:lnTo>
                  <a:pt x="6" y="3"/>
                </a:lnTo>
                <a:lnTo>
                  <a:pt x="4" y="3"/>
                </a:lnTo>
                <a:lnTo>
                  <a:pt x="3" y="2"/>
                </a:lnTo>
                <a:lnTo>
                  <a:pt x="2" y="1"/>
                </a:lnTo>
                <a:lnTo>
                  <a:pt x="0" y="0"/>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33" name="Freeform 31"/>
          <p:cNvSpPr>
            <a:spLocks/>
          </p:cNvSpPr>
          <p:nvPr/>
        </p:nvSpPr>
        <p:spPr bwMode="auto">
          <a:xfrm>
            <a:off x="7307263" y="2843213"/>
            <a:ext cx="100012" cy="33337"/>
          </a:xfrm>
          <a:custGeom>
            <a:avLst/>
            <a:gdLst>
              <a:gd name="T0" fmla="*/ 2147483647 w 63"/>
              <a:gd name="T1" fmla="*/ 2147483647 h 21"/>
              <a:gd name="T2" fmla="*/ 2147483647 w 63"/>
              <a:gd name="T3" fmla="*/ 2147483647 h 21"/>
              <a:gd name="T4" fmla="*/ 2147483647 w 63"/>
              <a:gd name="T5" fmla="*/ 2147483647 h 21"/>
              <a:gd name="T6" fmla="*/ 2147483647 w 63"/>
              <a:gd name="T7" fmla="*/ 2147483647 h 21"/>
              <a:gd name="T8" fmla="*/ 2147483647 w 63"/>
              <a:gd name="T9" fmla="*/ 2147483647 h 21"/>
              <a:gd name="T10" fmla="*/ 2147483647 w 63"/>
              <a:gd name="T11" fmla="*/ 2147483647 h 21"/>
              <a:gd name="T12" fmla="*/ 2147483647 w 63"/>
              <a:gd name="T13" fmla="*/ 2147483647 h 21"/>
              <a:gd name="T14" fmla="*/ 2147483647 w 63"/>
              <a:gd name="T15" fmla="*/ 2147483647 h 21"/>
              <a:gd name="T16" fmla="*/ 2147483647 w 63"/>
              <a:gd name="T17" fmla="*/ 2147483647 h 21"/>
              <a:gd name="T18" fmla="*/ 2147483647 w 63"/>
              <a:gd name="T19" fmla="*/ 2147483647 h 21"/>
              <a:gd name="T20" fmla="*/ 2147483647 w 63"/>
              <a:gd name="T21" fmla="*/ 2147483647 h 21"/>
              <a:gd name="T22" fmla="*/ 2147483647 w 63"/>
              <a:gd name="T23" fmla="*/ 2147483647 h 21"/>
              <a:gd name="T24" fmla="*/ 2147483647 w 63"/>
              <a:gd name="T25" fmla="*/ 2147483647 h 21"/>
              <a:gd name="T26" fmla="*/ 2147483647 w 63"/>
              <a:gd name="T27" fmla="*/ 2147483647 h 21"/>
              <a:gd name="T28" fmla="*/ 2147483647 w 63"/>
              <a:gd name="T29" fmla="*/ 2147483647 h 21"/>
              <a:gd name="T30" fmla="*/ 0 w 63"/>
              <a:gd name="T31" fmla="*/ 0 h 21"/>
              <a:gd name="T32" fmla="*/ 2147483647 w 63"/>
              <a:gd name="T33" fmla="*/ 2147483647 h 21"/>
              <a:gd name="T34" fmla="*/ 2147483647 w 63"/>
              <a:gd name="T35" fmla="*/ 2147483647 h 21"/>
              <a:gd name="T36" fmla="*/ 2147483647 w 63"/>
              <a:gd name="T37" fmla="*/ 2147483647 h 21"/>
              <a:gd name="T38" fmla="*/ 2147483647 w 63"/>
              <a:gd name="T39" fmla="*/ 2147483647 h 21"/>
              <a:gd name="T40" fmla="*/ 2147483647 w 63"/>
              <a:gd name="T41" fmla="*/ 2147483647 h 21"/>
              <a:gd name="T42" fmla="*/ 2147483647 w 63"/>
              <a:gd name="T43" fmla="*/ 2147483647 h 21"/>
              <a:gd name="T44" fmla="*/ 2147483647 w 63"/>
              <a:gd name="T45" fmla="*/ 2147483647 h 21"/>
              <a:gd name="T46" fmla="*/ 2147483647 w 63"/>
              <a:gd name="T47" fmla="*/ 2147483647 h 21"/>
              <a:gd name="T48" fmla="*/ 2147483647 w 63"/>
              <a:gd name="T49" fmla="*/ 2147483647 h 21"/>
              <a:gd name="T50" fmla="*/ 2147483647 w 63"/>
              <a:gd name="T51" fmla="*/ 2147483647 h 21"/>
              <a:gd name="T52" fmla="*/ 2147483647 w 63"/>
              <a:gd name="T53" fmla="*/ 2147483647 h 21"/>
              <a:gd name="T54" fmla="*/ 2147483647 w 63"/>
              <a:gd name="T55" fmla="*/ 2147483647 h 21"/>
              <a:gd name="T56" fmla="*/ 2147483647 w 63"/>
              <a:gd name="T57" fmla="*/ 2147483647 h 21"/>
              <a:gd name="T58" fmla="*/ 2147483647 w 63"/>
              <a:gd name="T59" fmla="*/ 2147483647 h 21"/>
              <a:gd name="T60" fmla="*/ 2147483647 w 63"/>
              <a:gd name="T61" fmla="*/ 2147483647 h 21"/>
              <a:gd name="T62" fmla="*/ 2147483647 w 63"/>
              <a:gd name="T63" fmla="*/ 2147483647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3"/>
              <a:gd name="T97" fmla="*/ 0 h 21"/>
              <a:gd name="T98" fmla="*/ 63 w 63"/>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3" h="21">
                <a:moveTo>
                  <a:pt x="62" y="15"/>
                </a:moveTo>
                <a:lnTo>
                  <a:pt x="59" y="13"/>
                </a:lnTo>
                <a:lnTo>
                  <a:pt x="57" y="12"/>
                </a:lnTo>
                <a:lnTo>
                  <a:pt x="55" y="10"/>
                </a:lnTo>
                <a:lnTo>
                  <a:pt x="53" y="8"/>
                </a:lnTo>
                <a:lnTo>
                  <a:pt x="50" y="8"/>
                </a:lnTo>
                <a:lnTo>
                  <a:pt x="48" y="7"/>
                </a:lnTo>
                <a:lnTo>
                  <a:pt x="46" y="6"/>
                </a:lnTo>
                <a:lnTo>
                  <a:pt x="44" y="5"/>
                </a:lnTo>
                <a:lnTo>
                  <a:pt x="41" y="5"/>
                </a:lnTo>
                <a:lnTo>
                  <a:pt x="39" y="5"/>
                </a:lnTo>
                <a:lnTo>
                  <a:pt x="36" y="5"/>
                </a:lnTo>
                <a:lnTo>
                  <a:pt x="35" y="5"/>
                </a:lnTo>
                <a:lnTo>
                  <a:pt x="33" y="5"/>
                </a:lnTo>
                <a:lnTo>
                  <a:pt x="30" y="5"/>
                </a:lnTo>
                <a:lnTo>
                  <a:pt x="28" y="5"/>
                </a:lnTo>
                <a:lnTo>
                  <a:pt x="26" y="5"/>
                </a:lnTo>
                <a:lnTo>
                  <a:pt x="25" y="5"/>
                </a:lnTo>
                <a:lnTo>
                  <a:pt x="23" y="5"/>
                </a:lnTo>
                <a:lnTo>
                  <a:pt x="21" y="5"/>
                </a:lnTo>
                <a:lnTo>
                  <a:pt x="19" y="5"/>
                </a:lnTo>
                <a:lnTo>
                  <a:pt x="15" y="4"/>
                </a:lnTo>
                <a:lnTo>
                  <a:pt x="13" y="4"/>
                </a:lnTo>
                <a:lnTo>
                  <a:pt x="11" y="4"/>
                </a:lnTo>
                <a:lnTo>
                  <a:pt x="10" y="3"/>
                </a:lnTo>
                <a:lnTo>
                  <a:pt x="8" y="3"/>
                </a:lnTo>
                <a:lnTo>
                  <a:pt x="6" y="2"/>
                </a:lnTo>
                <a:lnTo>
                  <a:pt x="5" y="2"/>
                </a:lnTo>
                <a:lnTo>
                  <a:pt x="4" y="2"/>
                </a:lnTo>
                <a:lnTo>
                  <a:pt x="2" y="1"/>
                </a:lnTo>
                <a:lnTo>
                  <a:pt x="1" y="1"/>
                </a:lnTo>
                <a:lnTo>
                  <a:pt x="0" y="0"/>
                </a:lnTo>
                <a:lnTo>
                  <a:pt x="3" y="2"/>
                </a:lnTo>
                <a:lnTo>
                  <a:pt x="5" y="4"/>
                </a:lnTo>
                <a:lnTo>
                  <a:pt x="7" y="5"/>
                </a:lnTo>
                <a:lnTo>
                  <a:pt x="8" y="8"/>
                </a:lnTo>
                <a:lnTo>
                  <a:pt x="10" y="9"/>
                </a:lnTo>
                <a:lnTo>
                  <a:pt x="11" y="11"/>
                </a:lnTo>
                <a:lnTo>
                  <a:pt x="12" y="13"/>
                </a:lnTo>
                <a:lnTo>
                  <a:pt x="13" y="15"/>
                </a:lnTo>
                <a:lnTo>
                  <a:pt x="13" y="16"/>
                </a:lnTo>
                <a:lnTo>
                  <a:pt x="14" y="17"/>
                </a:lnTo>
                <a:lnTo>
                  <a:pt x="15" y="18"/>
                </a:lnTo>
                <a:lnTo>
                  <a:pt x="15" y="19"/>
                </a:lnTo>
                <a:lnTo>
                  <a:pt x="16" y="19"/>
                </a:lnTo>
                <a:lnTo>
                  <a:pt x="16" y="20"/>
                </a:lnTo>
                <a:lnTo>
                  <a:pt x="17" y="20"/>
                </a:lnTo>
                <a:lnTo>
                  <a:pt x="18" y="19"/>
                </a:lnTo>
                <a:lnTo>
                  <a:pt x="20" y="18"/>
                </a:lnTo>
                <a:lnTo>
                  <a:pt x="22" y="18"/>
                </a:lnTo>
                <a:lnTo>
                  <a:pt x="25" y="16"/>
                </a:lnTo>
                <a:lnTo>
                  <a:pt x="26" y="15"/>
                </a:lnTo>
                <a:lnTo>
                  <a:pt x="29" y="15"/>
                </a:lnTo>
                <a:lnTo>
                  <a:pt x="32" y="14"/>
                </a:lnTo>
                <a:lnTo>
                  <a:pt x="35" y="13"/>
                </a:lnTo>
                <a:lnTo>
                  <a:pt x="38" y="12"/>
                </a:lnTo>
                <a:lnTo>
                  <a:pt x="41" y="12"/>
                </a:lnTo>
                <a:lnTo>
                  <a:pt x="45" y="12"/>
                </a:lnTo>
                <a:lnTo>
                  <a:pt x="47" y="11"/>
                </a:lnTo>
                <a:lnTo>
                  <a:pt x="51" y="11"/>
                </a:lnTo>
                <a:lnTo>
                  <a:pt x="54" y="12"/>
                </a:lnTo>
                <a:lnTo>
                  <a:pt x="57" y="12"/>
                </a:lnTo>
                <a:lnTo>
                  <a:pt x="59" y="13"/>
                </a:lnTo>
                <a:lnTo>
                  <a:pt x="62" y="15"/>
                </a:lnTo>
              </a:path>
            </a:pathLst>
          </a:custGeom>
          <a:solidFill>
            <a:srgbClr val="4C0000"/>
          </a:solidFill>
          <a:ln w="12700" cap="rnd" cmpd="sng">
            <a:noFill/>
            <a:prstDash val="solid"/>
            <a:round/>
            <a:headEnd type="none" w="med" len="med"/>
            <a:tailEnd type="none" w="med" len="med"/>
          </a:ln>
        </p:spPr>
        <p:txBody>
          <a:bodyPr/>
          <a:lstStyle/>
          <a:p>
            <a:endParaRPr lang="en-US" sz="1200"/>
          </a:p>
        </p:txBody>
      </p:sp>
      <p:sp>
        <p:nvSpPr>
          <p:cNvPr id="34" name="Freeform 32"/>
          <p:cNvSpPr>
            <a:spLocks/>
          </p:cNvSpPr>
          <p:nvPr/>
        </p:nvSpPr>
        <p:spPr bwMode="auto">
          <a:xfrm>
            <a:off x="7256463" y="2938463"/>
            <a:ext cx="131762" cy="19050"/>
          </a:xfrm>
          <a:custGeom>
            <a:avLst/>
            <a:gdLst>
              <a:gd name="T0" fmla="*/ 2147483647 w 83"/>
              <a:gd name="T1" fmla="*/ 2147483647 h 12"/>
              <a:gd name="T2" fmla="*/ 2147483647 w 83"/>
              <a:gd name="T3" fmla="*/ 2147483647 h 12"/>
              <a:gd name="T4" fmla="*/ 2147483647 w 83"/>
              <a:gd name="T5" fmla="*/ 2147483647 h 12"/>
              <a:gd name="T6" fmla="*/ 2147483647 w 83"/>
              <a:gd name="T7" fmla="*/ 2147483647 h 12"/>
              <a:gd name="T8" fmla="*/ 2147483647 w 83"/>
              <a:gd name="T9" fmla="*/ 2147483647 h 12"/>
              <a:gd name="T10" fmla="*/ 2147483647 w 83"/>
              <a:gd name="T11" fmla="*/ 2147483647 h 12"/>
              <a:gd name="T12" fmla="*/ 2147483647 w 83"/>
              <a:gd name="T13" fmla="*/ 2147483647 h 12"/>
              <a:gd name="T14" fmla="*/ 2147483647 w 83"/>
              <a:gd name="T15" fmla="*/ 2147483647 h 12"/>
              <a:gd name="T16" fmla="*/ 2147483647 w 83"/>
              <a:gd name="T17" fmla="*/ 2147483647 h 12"/>
              <a:gd name="T18" fmla="*/ 2147483647 w 83"/>
              <a:gd name="T19" fmla="*/ 2147483647 h 12"/>
              <a:gd name="T20" fmla="*/ 2147483647 w 83"/>
              <a:gd name="T21" fmla="*/ 2147483647 h 12"/>
              <a:gd name="T22" fmla="*/ 2147483647 w 83"/>
              <a:gd name="T23" fmla="*/ 2147483647 h 12"/>
              <a:gd name="T24" fmla="*/ 2147483647 w 83"/>
              <a:gd name="T25" fmla="*/ 2147483647 h 12"/>
              <a:gd name="T26" fmla="*/ 2147483647 w 83"/>
              <a:gd name="T27" fmla="*/ 2147483647 h 12"/>
              <a:gd name="T28" fmla="*/ 2147483647 w 83"/>
              <a:gd name="T29" fmla="*/ 2147483647 h 12"/>
              <a:gd name="T30" fmla="*/ 2147483647 w 83"/>
              <a:gd name="T31" fmla="*/ 2147483647 h 12"/>
              <a:gd name="T32" fmla="*/ 2147483647 w 83"/>
              <a:gd name="T33" fmla="*/ 2147483647 h 12"/>
              <a:gd name="T34" fmla="*/ 2147483647 w 83"/>
              <a:gd name="T35" fmla="*/ 2147483647 h 12"/>
              <a:gd name="T36" fmla="*/ 2147483647 w 83"/>
              <a:gd name="T37" fmla="*/ 2147483647 h 12"/>
              <a:gd name="T38" fmla="*/ 2147483647 w 83"/>
              <a:gd name="T39" fmla="*/ 2147483647 h 12"/>
              <a:gd name="T40" fmla="*/ 2147483647 w 83"/>
              <a:gd name="T41" fmla="*/ 2147483647 h 12"/>
              <a:gd name="T42" fmla="*/ 2147483647 w 83"/>
              <a:gd name="T43" fmla="*/ 2147483647 h 12"/>
              <a:gd name="T44" fmla="*/ 2147483647 w 83"/>
              <a:gd name="T45" fmla="*/ 2147483647 h 12"/>
              <a:gd name="T46" fmla="*/ 2147483647 w 83"/>
              <a:gd name="T47" fmla="*/ 2147483647 h 12"/>
              <a:gd name="T48" fmla="*/ 2147483647 w 83"/>
              <a:gd name="T49" fmla="*/ 2147483647 h 12"/>
              <a:gd name="T50" fmla="*/ 2147483647 w 83"/>
              <a:gd name="T51" fmla="*/ 2147483647 h 12"/>
              <a:gd name="T52" fmla="*/ 2147483647 w 83"/>
              <a:gd name="T53" fmla="*/ 2147483647 h 12"/>
              <a:gd name="T54" fmla="*/ 2147483647 w 83"/>
              <a:gd name="T55" fmla="*/ 2147483647 h 12"/>
              <a:gd name="T56" fmla="*/ 2147483647 w 83"/>
              <a:gd name="T57" fmla="*/ 2147483647 h 12"/>
              <a:gd name="T58" fmla="*/ 2147483647 w 83"/>
              <a:gd name="T59" fmla="*/ 2147483647 h 12"/>
              <a:gd name="T60" fmla="*/ 2147483647 w 83"/>
              <a:gd name="T61" fmla="*/ 2147483647 h 12"/>
              <a:gd name="T62" fmla="*/ 2147483647 w 83"/>
              <a:gd name="T63" fmla="*/ 2147483647 h 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3"/>
              <a:gd name="T97" fmla="*/ 0 h 12"/>
              <a:gd name="T98" fmla="*/ 83 w 83"/>
              <a:gd name="T99" fmla="*/ 12 h 1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3" h="12">
                <a:moveTo>
                  <a:pt x="35" y="0"/>
                </a:moveTo>
                <a:lnTo>
                  <a:pt x="36" y="1"/>
                </a:lnTo>
                <a:lnTo>
                  <a:pt x="38" y="2"/>
                </a:lnTo>
                <a:lnTo>
                  <a:pt x="41" y="3"/>
                </a:lnTo>
                <a:lnTo>
                  <a:pt x="43" y="4"/>
                </a:lnTo>
                <a:lnTo>
                  <a:pt x="46" y="5"/>
                </a:lnTo>
                <a:lnTo>
                  <a:pt x="48" y="6"/>
                </a:lnTo>
                <a:lnTo>
                  <a:pt x="51" y="6"/>
                </a:lnTo>
                <a:lnTo>
                  <a:pt x="54" y="8"/>
                </a:lnTo>
                <a:lnTo>
                  <a:pt x="57" y="8"/>
                </a:lnTo>
                <a:lnTo>
                  <a:pt x="61" y="9"/>
                </a:lnTo>
                <a:lnTo>
                  <a:pt x="64" y="10"/>
                </a:lnTo>
                <a:lnTo>
                  <a:pt x="67" y="10"/>
                </a:lnTo>
                <a:lnTo>
                  <a:pt x="71" y="10"/>
                </a:lnTo>
                <a:lnTo>
                  <a:pt x="75" y="10"/>
                </a:lnTo>
                <a:lnTo>
                  <a:pt x="78" y="10"/>
                </a:lnTo>
                <a:lnTo>
                  <a:pt x="82" y="10"/>
                </a:lnTo>
                <a:lnTo>
                  <a:pt x="76" y="10"/>
                </a:lnTo>
                <a:lnTo>
                  <a:pt x="71" y="10"/>
                </a:lnTo>
                <a:lnTo>
                  <a:pt x="67" y="11"/>
                </a:lnTo>
                <a:lnTo>
                  <a:pt x="63" y="11"/>
                </a:lnTo>
                <a:lnTo>
                  <a:pt x="60" y="11"/>
                </a:lnTo>
                <a:lnTo>
                  <a:pt x="57" y="11"/>
                </a:lnTo>
                <a:lnTo>
                  <a:pt x="54" y="11"/>
                </a:lnTo>
                <a:lnTo>
                  <a:pt x="52" y="11"/>
                </a:lnTo>
                <a:lnTo>
                  <a:pt x="50" y="11"/>
                </a:lnTo>
                <a:lnTo>
                  <a:pt x="48" y="11"/>
                </a:lnTo>
                <a:lnTo>
                  <a:pt x="47" y="11"/>
                </a:lnTo>
                <a:lnTo>
                  <a:pt x="45" y="10"/>
                </a:lnTo>
                <a:lnTo>
                  <a:pt x="43" y="10"/>
                </a:lnTo>
                <a:lnTo>
                  <a:pt x="41" y="11"/>
                </a:lnTo>
                <a:lnTo>
                  <a:pt x="39" y="11"/>
                </a:lnTo>
                <a:lnTo>
                  <a:pt x="37" y="11"/>
                </a:lnTo>
                <a:lnTo>
                  <a:pt x="34" y="11"/>
                </a:lnTo>
                <a:lnTo>
                  <a:pt x="32" y="11"/>
                </a:lnTo>
                <a:lnTo>
                  <a:pt x="29" y="11"/>
                </a:lnTo>
                <a:lnTo>
                  <a:pt x="26" y="11"/>
                </a:lnTo>
                <a:lnTo>
                  <a:pt x="23" y="10"/>
                </a:lnTo>
                <a:lnTo>
                  <a:pt x="21" y="10"/>
                </a:lnTo>
                <a:lnTo>
                  <a:pt x="19" y="10"/>
                </a:lnTo>
                <a:lnTo>
                  <a:pt x="16" y="9"/>
                </a:lnTo>
                <a:lnTo>
                  <a:pt x="13" y="8"/>
                </a:lnTo>
                <a:lnTo>
                  <a:pt x="11" y="8"/>
                </a:lnTo>
                <a:lnTo>
                  <a:pt x="8" y="7"/>
                </a:lnTo>
                <a:lnTo>
                  <a:pt x="7" y="6"/>
                </a:lnTo>
                <a:lnTo>
                  <a:pt x="5" y="5"/>
                </a:lnTo>
                <a:lnTo>
                  <a:pt x="3" y="5"/>
                </a:lnTo>
                <a:lnTo>
                  <a:pt x="2" y="4"/>
                </a:lnTo>
                <a:lnTo>
                  <a:pt x="0" y="3"/>
                </a:lnTo>
                <a:lnTo>
                  <a:pt x="7" y="4"/>
                </a:lnTo>
                <a:lnTo>
                  <a:pt x="12" y="5"/>
                </a:lnTo>
                <a:lnTo>
                  <a:pt x="17" y="6"/>
                </a:lnTo>
                <a:lnTo>
                  <a:pt x="21" y="7"/>
                </a:lnTo>
                <a:lnTo>
                  <a:pt x="25" y="8"/>
                </a:lnTo>
                <a:lnTo>
                  <a:pt x="29" y="8"/>
                </a:lnTo>
                <a:lnTo>
                  <a:pt x="32" y="8"/>
                </a:lnTo>
                <a:lnTo>
                  <a:pt x="34" y="8"/>
                </a:lnTo>
                <a:lnTo>
                  <a:pt x="35" y="8"/>
                </a:lnTo>
                <a:lnTo>
                  <a:pt x="36" y="8"/>
                </a:lnTo>
                <a:lnTo>
                  <a:pt x="37" y="7"/>
                </a:lnTo>
                <a:lnTo>
                  <a:pt x="38" y="6"/>
                </a:lnTo>
                <a:lnTo>
                  <a:pt x="38" y="5"/>
                </a:lnTo>
                <a:lnTo>
                  <a:pt x="37" y="4"/>
                </a:lnTo>
                <a:lnTo>
                  <a:pt x="36" y="2"/>
                </a:lnTo>
                <a:lnTo>
                  <a:pt x="35" y="0"/>
                </a:lnTo>
              </a:path>
            </a:pathLst>
          </a:custGeom>
          <a:solidFill>
            <a:srgbClr val="4C0000"/>
          </a:solidFill>
          <a:ln w="12700" cap="rnd" cmpd="sng">
            <a:noFill/>
            <a:prstDash val="solid"/>
            <a:round/>
            <a:headEnd type="none" w="med" len="med"/>
            <a:tailEnd type="none" w="med" len="med"/>
          </a:ln>
        </p:spPr>
        <p:txBody>
          <a:bodyPr/>
          <a:lstStyle/>
          <a:p>
            <a:endParaRPr lang="en-US" sz="1200"/>
          </a:p>
        </p:txBody>
      </p:sp>
      <p:sp>
        <p:nvSpPr>
          <p:cNvPr id="35" name="Freeform 33"/>
          <p:cNvSpPr>
            <a:spLocks/>
          </p:cNvSpPr>
          <p:nvPr/>
        </p:nvSpPr>
        <p:spPr bwMode="auto">
          <a:xfrm>
            <a:off x="7510463" y="2517775"/>
            <a:ext cx="82550" cy="134938"/>
          </a:xfrm>
          <a:custGeom>
            <a:avLst/>
            <a:gdLst>
              <a:gd name="T0" fmla="*/ 2147483647 w 52"/>
              <a:gd name="T1" fmla="*/ 2147483647 h 85"/>
              <a:gd name="T2" fmla="*/ 2147483647 w 52"/>
              <a:gd name="T3" fmla="*/ 2147483647 h 85"/>
              <a:gd name="T4" fmla="*/ 2147483647 w 52"/>
              <a:gd name="T5" fmla="*/ 2147483647 h 85"/>
              <a:gd name="T6" fmla="*/ 2147483647 w 52"/>
              <a:gd name="T7" fmla="*/ 2147483647 h 85"/>
              <a:gd name="T8" fmla="*/ 2147483647 w 52"/>
              <a:gd name="T9" fmla="*/ 2147483647 h 85"/>
              <a:gd name="T10" fmla="*/ 0 w 52"/>
              <a:gd name="T11" fmla="*/ 2147483647 h 85"/>
              <a:gd name="T12" fmla="*/ 0 w 52"/>
              <a:gd name="T13" fmla="*/ 2147483647 h 85"/>
              <a:gd name="T14" fmla="*/ 0 w 52"/>
              <a:gd name="T15" fmla="*/ 2147483647 h 85"/>
              <a:gd name="T16" fmla="*/ 0 w 52"/>
              <a:gd name="T17" fmla="*/ 2147483647 h 85"/>
              <a:gd name="T18" fmla="*/ 2147483647 w 52"/>
              <a:gd name="T19" fmla="*/ 2147483647 h 85"/>
              <a:gd name="T20" fmla="*/ 2147483647 w 52"/>
              <a:gd name="T21" fmla="*/ 2147483647 h 85"/>
              <a:gd name="T22" fmla="*/ 2147483647 w 52"/>
              <a:gd name="T23" fmla="*/ 2147483647 h 85"/>
              <a:gd name="T24" fmla="*/ 2147483647 w 52"/>
              <a:gd name="T25" fmla="*/ 2147483647 h 85"/>
              <a:gd name="T26" fmla="*/ 2147483647 w 52"/>
              <a:gd name="T27" fmla="*/ 2147483647 h 85"/>
              <a:gd name="T28" fmla="*/ 2147483647 w 52"/>
              <a:gd name="T29" fmla="*/ 2147483647 h 85"/>
              <a:gd name="T30" fmla="*/ 2147483647 w 52"/>
              <a:gd name="T31" fmla="*/ 2147483647 h 85"/>
              <a:gd name="T32" fmla="*/ 2147483647 w 52"/>
              <a:gd name="T33" fmla="*/ 2147483647 h 85"/>
              <a:gd name="T34" fmla="*/ 2147483647 w 52"/>
              <a:gd name="T35" fmla="*/ 2147483647 h 85"/>
              <a:gd name="T36" fmla="*/ 2147483647 w 52"/>
              <a:gd name="T37" fmla="*/ 2147483647 h 85"/>
              <a:gd name="T38" fmla="*/ 2147483647 w 52"/>
              <a:gd name="T39" fmla="*/ 2147483647 h 85"/>
              <a:gd name="T40" fmla="*/ 2147483647 w 52"/>
              <a:gd name="T41" fmla="*/ 2147483647 h 85"/>
              <a:gd name="T42" fmla="*/ 2147483647 w 52"/>
              <a:gd name="T43" fmla="*/ 2147483647 h 85"/>
              <a:gd name="T44" fmla="*/ 2147483647 w 52"/>
              <a:gd name="T45" fmla="*/ 2147483647 h 85"/>
              <a:gd name="T46" fmla="*/ 2147483647 w 52"/>
              <a:gd name="T47" fmla="*/ 2147483647 h 85"/>
              <a:gd name="T48" fmla="*/ 2147483647 w 52"/>
              <a:gd name="T49" fmla="*/ 2147483647 h 85"/>
              <a:gd name="T50" fmla="*/ 2147483647 w 52"/>
              <a:gd name="T51" fmla="*/ 2147483647 h 85"/>
              <a:gd name="T52" fmla="*/ 2147483647 w 52"/>
              <a:gd name="T53" fmla="*/ 2147483647 h 85"/>
              <a:gd name="T54" fmla="*/ 2147483647 w 52"/>
              <a:gd name="T55" fmla="*/ 0 h 85"/>
              <a:gd name="T56" fmla="*/ 2147483647 w 52"/>
              <a:gd name="T57" fmla="*/ 0 h 85"/>
              <a:gd name="T58" fmla="*/ 2147483647 w 52"/>
              <a:gd name="T59" fmla="*/ 2147483647 h 85"/>
              <a:gd name="T60" fmla="*/ 2147483647 w 52"/>
              <a:gd name="T61" fmla="*/ 2147483647 h 85"/>
              <a:gd name="T62" fmla="*/ 2147483647 w 52"/>
              <a:gd name="T63" fmla="*/ 2147483647 h 85"/>
              <a:gd name="T64" fmla="*/ 2147483647 w 52"/>
              <a:gd name="T65" fmla="*/ 2147483647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
              <a:gd name="T100" fmla="*/ 0 h 85"/>
              <a:gd name="T101" fmla="*/ 52 w 52"/>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 h="85">
                <a:moveTo>
                  <a:pt x="2" y="3"/>
                </a:moveTo>
                <a:lnTo>
                  <a:pt x="2" y="48"/>
                </a:lnTo>
                <a:lnTo>
                  <a:pt x="2" y="50"/>
                </a:lnTo>
                <a:lnTo>
                  <a:pt x="2" y="52"/>
                </a:lnTo>
                <a:lnTo>
                  <a:pt x="2" y="55"/>
                </a:lnTo>
                <a:lnTo>
                  <a:pt x="2" y="58"/>
                </a:lnTo>
                <a:lnTo>
                  <a:pt x="2" y="61"/>
                </a:lnTo>
                <a:lnTo>
                  <a:pt x="1" y="63"/>
                </a:lnTo>
                <a:lnTo>
                  <a:pt x="1" y="65"/>
                </a:lnTo>
                <a:lnTo>
                  <a:pt x="1" y="68"/>
                </a:lnTo>
                <a:lnTo>
                  <a:pt x="0" y="71"/>
                </a:lnTo>
                <a:lnTo>
                  <a:pt x="0" y="73"/>
                </a:lnTo>
                <a:lnTo>
                  <a:pt x="0" y="75"/>
                </a:lnTo>
                <a:lnTo>
                  <a:pt x="0" y="77"/>
                </a:lnTo>
                <a:lnTo>
                  <a:pt x="0" y="79"/>
                </a:lnTo>
                <a:lnTo>
                  <a:pt x="0" y="81"/>
                </a:lnTo>
                <a:lnTo>
                  <a:pt x="0" y="83"/>
                </a:lnTo>
                <a:lnTo>
                  <a:pt x="0" y="84"/>
                </a:lnTo>
                <a:lnTo>
                  <a:pt x="1" y="81"/>
                </a:lnTo>
                <a:lnTo>
                  <a:pt x="1" y="77"/>
                </a:lnTo>
                <a:lnTo>
                  <a:pt x="2" y="75"/>
                </a:lnTo>
                <a:lnTo>
                  <a:pt x="3" y="71"/>
                </a:lnTo>
                <a:lnTo>
                  <a:pt x="4" y="67"/>
                </a:lnTo>
                <a:lnTo>
                  <a:pt x="4" y="64"/>
                </a:lnTo>
                <a:lnTo>
                  <a:pt x="5" y="61"/>
                </a:lnTo>
                <a:lnTo>
                  <a:pt x="6" y="58"/>
                </a:lnTo>
                <a:lnTo>
                  <a:pt x="7" y="54"/>
                </a:lnTo>
                <a:lnTo>
                  <a:pt x="8" y="51"/>
                </a:lnTo>
                <a:lnTo>
                  <a:pt x="9" y="49"/>
                </a:lnTo>
                <a:lnTo>
                  <a:pt x="10" y="47"/>
                </a:lnTo>
                <a:lnTo>
                  <a:pt x="11" y="45"/>
                </a:lnTo>
                <a:lnTo>
                  <a:pt x="12" y="43"/>
                </a:lnTo>
                <a:lnTo>
                  <a:pt x="13" y="41"/>
                </a:lnTo>
                <a:lnTo>
                  <a:pt x="13" y="39"/>
                </a:lnTo>
                <a:lnTo>
                  <a:pt x="14" y="39"/>
                </a:lnTo>
                <a:lnTo>
                  <a:pt x="16" y="38"/>
                </a:lnTo>
                <a:lnTo>
                  <a:pt x="19" y="37"/>
                </a:lnTo>
                <a:lnTo>
                  <a:pt x="21" y="35"/>
                </a:lnTo>
                <a:lnTo>
                  <a:pt x="24" y="35"/>
                </a:lnTo>
                <a:lnTo>
                  <a:pt x="27" y="34"/>
                </a:lnTo>
                <a:lnTo>
                  <a:pt x="30" y="32"/>
                </a:lnTo>
                <a:lnTo>
                  <a:pt x="33" y="30"/>
                </a:lnTo>
                <a:lnTo>
                  <a:pt x="37" y="28"/>
                </a:lnTo>
                <a:lnTo>
                  <a:pt x="39" y="26"/>
                </a:lnTo>
                <a:lnTo>
                  <a:pt x="42" y="24"/>
                </a:lnTo>
                <a:lnTo>
                  <a:pt x="45" y="21"/>
                </a:lnTo>
                <a:lnTo>
                  <a:pt x="47" y="20"/>
                </a:lnTo>
                <a:lnTo>
                  <a:pt x="48" y="17"/>
                </a:lnTo>
                <a:lnTo>
                  <a:pt x="50" y="14"/>
                </a:lnTo>
                <a:lnTo>
                  <a:pt x="51" y="10"/>
                </a:lnTo>
                <a:lnTo>
                  <a:pt x="51" y="7"/>
                </a:lnTo>
                <a:lnTo>
                  <a:pt x="49" y="6"/>
                </a:lnTo>
                <a:lnTo>
                  <a:pt x="47" y="3"/>
                </a:lnTo>
                <a:lnTo>
                  <a:pt x="45" y="2"/>
                </a:lnTo>
                <a:lnTo>
                  <a:pt x="41" y="1"/>
                </a:lnTo>
                <a:lnTo>
                  <a:pt x="37" y="0"/>
                </a:lnTo>
                <a:lnTo>
                  <a:pt x="32" y="0"/>
                </a:lnTo>
                <a:lnTo>
                  <a:pt x="28" y="0"/>
                </a:lnTo>
                <a:lnTo>
                  <a:pt x="23" y="0"/>
                </a:lnTo>
                <a:lnTo>
                  <a:pt x="19" y="1"/>
                </a:lnTo>
                <a:lnTo>
                  <a:pt x="14" y="1"/>
                </a:lnTo>
                <a:lnTo>
                  <a:pt x="10" y="2"/>
                </a:lnTo>
                <a:lnTo>
                  <a:pt x="7" y="2"/>
                </a:lnTo>
                <a:lnTo>
                  <a:pt x="4" y="3"/>
                </a:lnTo>
                <a:lnTo>
                  <a:pt x="3" y="3"/>
                </a:lnTo>
                <a:lnTo>
                  <a:pt x="2" y="3"/>
                </a:lnTo>
              </a:path>
            </a:pathLst>
          </a:custGeom>
          <a:solidFill>
            <a:srgbClr val="FFCBB2"/>
          </a:solidFill>
          <a:ln w="12700" cap="rnd" cmpd="sng">
            <a:noFill/>
            <a:prstDash val="solid"/>
            <a:round/>
            <a:headEnd type="none" w="med" len="med"/>
            <a:tailEnd type="none" w="med" len="med"/>
          </a:ln>
        </p:spPr>
        <p:txBody>
          <a:bodyPr/>
          <a:lstStyle/>
          <a:p>
            <a:endParaRPr lang="en-US" sz="1200"/>
          </a:p>
        </p:txBody>
      </p:sp>
      <p:sp>
        <p:nvSpPr>
          <p:cNvPr id="36" name="Freeform 34"/>
          <p:cNvSpPr>
            <a:spLocks/>
          </p:cNvSpPr>
          <p:nvPr/>
        </p:nvSpPr>
        <p:spPr bwMode="auto">
          <a:xfrm>
            <a:off x="7510463" y="2493963"/>
            <a:ext cx="128587" cy="60325"/>
          </a:xfrm>
          <a:custGeom>
            <a:avLst/>
            <a:gdLst>
              <a:gd name="T0" fmla="*/ 0 w 81"/>
              <a:gd name="T1" fmla="*/ 2147483647 h 38"/>
              <a:gd name="T2" fmla="*/ 2147483647 w 81"/>
              <a:gd name="T3" fmla="*/ 2147483647 h 38"/>
              <a:gd name="T4" fmla="*/ 2147483647 w 81"/>
              <a:gd name="T5" fmla="*/ 2147483647 h 38"/>
              <a:gd name="T6" fmla="*/ 2147483647 w 81"/>
              <a:gd name="T7" fmla="*/ 2147483647 h 38"/>
              <a:gd name="T8" fmla="*/ 2147483647 w 81"/>
              <a:gd name="T9" fmla="*/ 2147483647 h 38"/>
              <a:gd name="T10" fmla="*/ 2147483647 w 81"/>
              <a:gd name="T11" fmla="*/ 2147483647 h 38"/>
              <a:gd name="T12" fmla="*/ 2147483647 w 81"/>
              <a:gd name="T13" fmla="*/ 2147483647 h 38"/>
              <a:gd name="T14" fmla="*/ 2147483647 w 81"/>
              <a:gd name="T15" fmla="*/ 2147483647 h 38"/>
              <a:gd name="T16" fmla="*/ 2147483647 w 81"/>
              <a:gd name="T17" fmla="*/ 2147483647 h 38"/>
              <a:gd name="T18" fmla="*/ 2147483647 w 81"/>
              <a:gd name="T19" fmla="*/ 2147483647 h 38"/>
              <a:gd name="T20" fmla="*/ 2147483647 w 81"/>
              <a:gd name="T21" fmla="*/ 2147483647 h 38"/>
              <a:gd name="T22" fmla="*/ 2147483647 w 81"/>
              <a:gd name="T23" fmla="*/ 2147483647 h 38"/>
              <a:gd name="T24" fmla="*/ 2147483647 w 81"/>
              <a:gd name="T25" fmla="*/ 2147483647 h 38"/>
              <a:gd name="T26" fmla="*/ 2147483647 w 81"/>
              <a:gd name="T27" fmla="*/ 2147483647 h 38"/>
              <a:gd name="T28" fmla="*/ 2147483647 w 81"/>
              <a:gd name="T29" fmla="*/ 0 h 38"/>
              <a:gd name="T30" fmla="*/ 2147483647 w 81"/>
              <a:gd name="T31" fmla="*/ 2147483647 h 38"/>
              <a:gd name="T32" fmla="*/ 2147483647 w 81"/>
              <a:gd name="T33" fmla="*/ 2147483647 h 38"/>
              <a:gd name="T34" fmla="*/ 2147483647 w 81"/>
              <a:gd name="T35" fmla="*/ 2147483647 h 38"/>
              <a:gd name="T36" fmla="*/ 2147483647 w 81"/>
              <a:gd name="T37" fmla="*/ 2147483647 h 38"/>
              <a:gd name="T38" fmla="*/ 2147483647 w 81"/>
              <a:gd name="T39" fmla="*/ 2147483647 h 38"/>
              <a:gd name="T40" fmla="*/ 2147483647 w 81"/>
              <a:gd name="T41" fmla="*/ 2147483647 h 38"/>
              <a:gd name="T42" fmla="*/ 2147483647 w 81"/>
              <a:gd name="T43" fmla="*/ 2147483647 h 38"/>
              <a:gd name="T44" fmla="*/ 2147483647 w 81"/>
              <a:gd name="T45" fmla="*/ 2147483647 h 38"/>
              <a:gd name="T46" fmla="*/ 2147483647 w 81"/>
              <a:gd name="T47" fmla="*/ 2147483647 h 38"/>
              <a:gd name="T48" fmla="*/ 2147483647 w 81"/>
              <a:gd name="T49" fmla="*/ 2147483647 h 38"/>
              <a:gd name="T50" fmla="*/ 2147483647 w 81"/>
              <a:gd name="T51" fmla="*/ 2147483647 h 38"/>
              <a:gd name="T52" fmla="*/ 2147483647 w 81"/>
              <a:gd name="T53" fmla="*/ 2147483647 h 38"/>
              <a:gd name="T54" fmla="*/ 2147483647 w 81"/>
              <a:gd name="T55" fmla="*/ 2147483647 h 38"/>
              <a:gd name="T56" fmla="*/ 2147483647 w 81"/>
              <a:gd name="T57" fmla="*/ 2147483647 h 38"/>
              <a:gd name="T58" fmla="*/ 2147483647 w 81"/>
              <a:gd name="T59" fmla="*/ 2147483647 h 38"/>
              <a:gd name="T60" fmla="*/ 2147483647 w 81"/>
              <a:gd name="T61" fmla="*/ 2147483647 h 38"/>
              <a:gd name="T62" fmla="*/ 2147483647 w 81"/>
              <a:gd name="T63" fmla="*/ 2147483647 h 38"/>
              <a:gd name="T64" fmla="*/ 2147483647 w 81"/>
              <a:gd name="T65" fmla="*/ 2147483647 h 38"/>
              <a:gd name="T66" fmla="*/ 2147483647 w 81"/>
              <a:gd name="T67" fmla="*/ 2147483647 h 38"/>
              <a:gd name="T68" fmla="*/ 2147483647 w 81"/>
              <a:gd name="T69" fmla="*/ 2147483647 h 38"/>
              <a:gd name="T70" fmla="*/ 2147483647 w 81"/>
              <a:gd name="T71" fmla="*/ 2147483647 h 38"/>
              <a:gd name="T72" fmla="*/ 2147483647 w 81"/>
              <a:gd name="T73" fmla="*/ 2147483647 h 38"/>
              <a:gd name="T74" fmla="*/ 2147483647 w 81"/>
              <a:gd name="T75" fmla="*/ 2147483647 h 38"/>
              <a:gd name="T76" fmla="*/ 2147483647 w 81"/>
              <a:gd name="T77" fmla="*/ 2147483647 h 38"/>
              <a:gd name="T78" fmla="*/ 2147483647 w 81"/>
              <a:gd name="T79" fmla="*/ 2147483647 h 38"/>
              <a:gd name="T80" fmla="*/ 2147483647 w 81"/>
              <a:gd name="T81" fmla="*/ 2147483647 h 38"/>
              <a:gd name="T82" fmla="*/ 2147483647 w 81"/>
              <a:gd name="T83" fmla="*/ 2147483647 h 38"/>
              <a:gd name="T84" fmla="*/ 2147483647 w 81"/>
              <a:gd name="T85" fmla="*/ 2147483647 h 38"/>
              <a:gd name="T86" fmla="*/ 2147483647 w 81"/>
              <a:gd name="T87" fmla="*/ 2147483647 h 38"/>
              <a:gd name="T88" fmla="*/ 2147483647 w 81"/>
              <a:gd name="T89" fmla="*/ 2147483647 h 38"/>
              <a:gd name="T90" fmla="*/ 2147483647 w 81"/>
              <a:gd name="T91" fmla="*/ 2147483647 h 38"/>
              <a:gd name="T92" fmla="*/ 2147483647 w 81"/>
              <a:gd name="T93" fmla="*/ 2147483647 h 38"/>
              <a:gd name="T94" fmla="*/ 2147483647 w 81"/>
              <a:gd name="T95" fmla="*/ 2147483647 h 38"/>
              <a:gd name="T96" fmla="*/ 2147483647 w 81"/>
              <a:gd name="T97" fmla="*/ 2147483647 h 38"/>
              <a:gd name="T98" fmla="*/ 2147483647 w 81"/>
              <a:gd name="T99" fmla="*/ 2147483647 h 38"/>
              <a:gd name="T100" fmla="*/ 2147483647 w 81"/>
              <a:gd name="T101" fmla="*/ 2147483647 h 38"/>
              <a:gd name="T102" fmla="*/ 2147483647 w 81"/>
              <a:gd name="T103" fmla="*/ 2147483647 h 38"/>
              <a:gd name="T104" fmla="*/ 2147483647 w 81"/>
              <a:gd name="T105" fmla="*/ 2147483647 h 38"/>
              <a:gd name="T106" fmla="*/ 2147483647 w 81"/>
              <a:gd name="T107" fmla="*/ 2147483647 h 38"/>
              <a:gd name="T108" fmla="*/ 2147483647 w 81"/>
              <a:gd name="T109" fmla="*/ 2147483647 h 38"/>
              <a:gd name="T110" fmla="*/ 2147483647 w 81"/>
              <a:gd name="T111" fmla="*/ 2147483647 h 38"/>
              <a:gd name="T112" fmla="*/ 2147483647 w 81"/>
              <a:gd name="T113" fmla="*/ 2147483647 h 38"/>
              <a:gd name="T114" fmla="*/ 2147483647 w 81"/>
              <a:gd name="T115" fmla="*/ 2147483647 h 38"/>
              <a:gd name="T116" fmla="*/ 2147483647 w 81"/>
              <a:gd name="T117" fmla="*/ 2147483647 h 38"/>
              <a:gd name="T118" fmla="*/ 2147483647 w 81"/>
              <a:gd name="T119" fmla="*/ 2147483647 h 38"/>
              <a:gd name="T120" fmla="*/ 2147483647 w 81"/>
              <a:gd name="T121" fmla="*/ 2147483647 h 38"/>
              <a:gd name="T122" fmla="*/ 0 w 81"/>
              <a:gd name="T123" fmla="*/ 2147483647 h 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1"/>
              <a:gd name="T187" fmla="*/ 0 h 38"/>
              <a:gd name="T188" fmla="*/ 81 w 81"/>
              <a:gd name="T189" fmla="*/ 38 h 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1" h="38">
                <a:moveTo>
                  <a:pt x="0" y="17"/>
                </a:moveTo>
                <a:lnTo>
                  <a:pt x="0" y="15"/>
                </a:lnTo>
                <a:lnTo>
                  <a:pt x="1" y="14"/>
                </a:lnTo>
                <a:lnTo>
                  <a:pt x="1" y="12"/>
                </a:lnTo>
                <a:lnTo>
                  <a:pt x="2" y="10"/>
                </a:lnTo>
                <a:lnTo>
                  <a:pt x="3" y="9"/>
                </a:lnTo>
                <a:lnTo>
                  <a:pt x="3" y="8"/>
                </a:lnTo>
                <a:lnTo>
                  <a:pt x="4" y="7"/>
                </a:lnTo>
                <a:lnTo>
                  <a:pt x="6" y="6"/>
                </a:lnTo>
                <a:lnTo>
                  <a:pt x="7" y="5"/>
                </a:lnTo>
                <a:lnTo>
                  <a:pt x="8" y="4"/>
                </a:lnTo>
                <a:lnTo>
                  <a:pt x="10" y="4"/>
                </a:lnTo>
                <a:lnTo>
                  <a:pt x="11" y="4"/>
                </a:lnTo>
                <a:lnTo>
                  <a:pt x="13" y="4"/>
                </a:lnTo>
                <a:lnTo>
                  <a:pt x="14" y="4"/>
                </a:lnTo>
                <a:lnTo>
                  <a:pt x="16" y="4"/>
                </a:lnTo>
                <a:lnTo>
                  <a:pt x="18" y="5"/>
                </a:lnTo>
                <a:lnTo>
                  <a:pt x="20" y="5"/>
                </a:lnTo>
                <a:lnTo>
                  <a:pt x="21" y="4"/>
                </a:lnTo>
                <a:lnTo>
                  <a:pt x="23" y="4"/>
                </a:lnTo>
                <a:lnTo>
                  <a:pt x="25" y="3"/>
                </a:lnTo>
                <a:lnTo>
                  <a:pt x="27" y="3"/>
                </a:lnTo>
                <a:lnTo>
                  <a:pt x="29" y="3"/>
                </a:lnTo>
                <a:lnTo>
                  <a:pt x="31" y="2"/>
                </a:lnTo>
                <a:lnTo>
                  <a:pt x="33" y="2"/>
                </a:lnTo>
                <a:lnTo>
                  <a:pt x="34" y="1"/>
                </a:lnTo>
                <a:lnTo>
                  <a:pt x="36" y="1"/>
                </a:lnTo>
                <a:lnTo>
                  <a:pt x="38" y="0"/>
                </a:lnTo>
                <a:lnTo>
                  <a:pt x="40" y="0"/>
                </a:lnTo>
                <a:lnTo>
                  <a:pt x="43" y="0"/>
                </a:lnTo>
                <a:lnTo>
                  <a:pt x="45" y="1"/>
                </a:lnTo>
                <a:lnTo>
                  <a:pt x="47" y="1"/>
                </a:lnTo>
                <a:lnTo>
                  <a:pt x="49" y="2"/>
                </a:lnTo>
                <a:lnTo>
                  <a:pt x="51" y="2"/>
                </a:lnTo>
                <a:lnTo>
                  <a:pt x="54" y="3"/>
                </a:lnTo>
                <a:lnTo>
                  <a:pt x="56" y="3"/>
                </a:lnTo>
                <a:lnTo>
                  <a:pt x="59" y="3"/>
                </a:lnTo>
                <a:lnTo>
                  <a:pt x="60" y="3"/>
                </a:lnTo>
                <a:lnTo>
                  <a:pt x="63" y="4"/>
                </a:lnTo>
                <a:lnTo>
                  <a:pt x="65" y="4"/>
                </a:lnTo>
                <a:lnTo>
                  <a:pt x="68" y="5"/>
                </a:lnTo>
                <a:lnTo>
                  <a:pt x="70" y="5"/>
                </a:lnTo>
                <a:lnTo>
                  <a:pt x="72" y="5"/>
                </a:lnTo>
                <a:lnTo>
                  <a:pt x="73" y="6"/>
                </a:lnTo>
                <a:lnTo>
                  <a:pt x="75" y="6"/>
                </a:lnTo>
                <a:lnTo>
                  <a:pt x="77" y="6"/>
                </a:lnTo>
                <a:lnTo>
                  <a:pt x="78" y="6"/>
                </a:lnTo>
                <a:lnTo>
                  <a:pt x="80" y="6"/>
                </a:lnTo>
                <a:lnTo>
                  <a:pt x="78" y="7"/>
                </a:lnTo>
                <a:lnTo>
                  <a:pt x="76" y="7"/>
                </a:lnTo>
                <a:lnTo>
                  <a:pt x="74" y="8"/>
                </a:lnTo>
                <a:lnTo>
                  <a:pt x="72" y="9"/>
                </a:lnTo>
                <a:lnTo>
                  <a:pt x="70" y="9"/>
                </a:lnTo>
                <a:lnTo>
                  <a:pt x="68" y="10"/>
                </a:lnTo>
                <a:lnTo>
                  <a:pt x="67" y="10"/>
                </a:lnTo>
                <a:lnTo>
                  <a:pt x="65" y="11"/>
                </a:lnTo>
                <a:lnTo>
                  <a:pt x="64" y="12"/>
                </a:lnTo>
                <a:lnTo>
                  <a:pt x="63" y="12"/>
                </a:lnTo>
                <a:lnTo>
                  <a:pt x="62" y="13"/>
                </a:lnTo>
                <a:lnTo>
                  <a:pt x="61" y="13"/>
                </a:lnTo>
                <a:lnTo>
                  <a:pt x="60" y="14"/>
                </a:lnTo>
                <a:lnTo>
                  <a:pt x="59" y="14"/>
                </a:lnTo>
                <a:lnTo>
                  <a:pt x="58" y="14"/>
                </a:lnTo>
                <a:lnTo>
                  <a:pt x="58" y="15"/>
                </a:lnTo>
                <a:lnTo>
                  <a:pt x="57" y="15"/>
                </a:lnTo>
                <a:lnTo>
                  <a:pt x="57" y="17"/>
                </a:lnTo>
                <a:lnTo>
                  <a:pt x="57" y="18"/>
                </a:lnTo>
                <a:lnTo>
                  <a:pt x="56" y="19"/>
                </a:lnTo>
                <a:lnTo>
                  <a:pt x="56" y="20"/>
                </a:lnTo>
                <a:lnTo>
                  <a:pt x="56" y="22"/>
                </a:lnTo>
                <a:lnTo>
                  <a:pt x="56" y="23"/>
                </a:lnTo>
                <a:lnTo>
                  <a:pt x="57" y="24"/>
                </a:lnTo>
                <a:lnTo>
                  <a:pt x="57" y="26"/>
                </a:lnTo>
                <a:lnTo>
                  <a:pt x="57" y="27"/>
                </a:lnTo>
                <a:lnTo>
                  <a:pt x="58" y="28"/>
                </a:lnTo>
                <a:lnTo>
                  <a:pt x="59" y="30"/>
                </a:lnTo>
                <a:lnTo>
                  <a:pt x="56" y="29"/>
                </a:lnTo>
                <a:lnTo>
                  <a:pt x="54" y="28"/>
                </a:lnTo>
                <a:lnTo>
                  <a:pt x="52" y="28"/>
                </a:lnTo>
                <a:lnTo>
                  <a:pt x="50" y="28"/>
                </a:lnTo>
                <a:lnTo>
                  <a:pt x="48" y="28"/>
                </a:lnTo>
                <a:lnTo>
                  <a:pt x="47" y="28"/>
                </a:lnTo>
                <a:lnTo>
                  <a:pt x="45" y="29"/>
                </a:lnTo>
                <a:lnTo>
                  <a:pt x="43" y="29"/>
                </a:lnTo>
                <a:lnTo>
                  <a:pt x="41" y="30"/>
                </a:lnTo>
                <a:lnTo>
                  <a:pt x="40" y="31"/>
                </a:lnTo>
                <a:lnTo>
                  <a:pt x="38" y="32"/>
                </a:lnTo>
                <a:lnTo>
                  <a:pt x="36" y="32"/>
                </a:lnTo>
                <a:lnTo>
                  <a:pt x="34" y="33"/>
                </a:lnTo>
                <a:lnTo>
                  <a:pt x="33" y="33"/>
                </a:lnTo>
                <a:lnTo>
                  <a:pt x="31" y="34"/>
                </a:lnTo>
                <a:lnTo>
                  <a:pt x="30" y="34"/>
                </a:lnTo>
                <a:lnTo>
                  <a:pt x="28" y="34"/>
                </a:lnTo>
                <a:lnTo>
                  <a:pt x="26" y="34"/>
                </a:lnTo>
                <a:lnTo>
                  <a:pt x="24" y="34"/>
                </a:lnTo>
                <a:lnTo>
                  <a:pt x="22" y="35"/>
                </a:lnTo>
                <a:lnTo>
                  <a:pt x="20" y="35"/>
                </a:lnTo>
                <a:lnTo>
                  <a:pt x="18" y="36"/>
                </a:lnTo>
                <a:lnTo>
                  <a:pt x="16" y="36"/>
                </a:lnTo>
                <a:lnTo>
                  <a:pt x="14" y="37"/>
                </a:lnTo>
                <a:lnTo>
                  <a:pt x="12" y="37"/>
                </a:lnTo>
                <a:lnTo>
                  <a:pt x="10" y="37"/>
                </a:lnTo>
                <a:lnTo>
                  <a:pt x="8" y="37"/>
                </a:lnTo>
                <a:lnTo>
                  <a:pt x="7" y="37"/>
                </a:lnTo>
                <a:lnTo>
                  <a:pt x="6" y="36"/>
                </a:lnTo>
                <a:lnTo>
                  <a:pt x="5" y="35"/>
                </a:lnTo>
                <a:lnTo>
                  <a:pt x="5" y="34"/>
                </a:lnTo>
                <a:lnTo>
                  <a:pt x="4" y="32"/>
                </a:lnTo>
                <a:lnTo>
                  <a:pt x="4" y="30"/>
                </a:lnTo>
                <a:lnTo>
                  <a:pt x="4" y="28"/>
                </a:lnTo>
                <a:lnTo>
                  <a:pt x="3" y="28"/>
                </a:lnTo>
                <a:lnTo>
                  <a:pt x="3" y="27"/>
                </a:lnTo>
                <a:lnTo>
                  <a:pt x="3" y="25"/>
                </a:lnTo>
                <a:lnTo>
                  <a:pt x="3" y="24"/>
                </a:lnTo>
                <a:lnTo>
                  <a:pt x="2" y="23"/>
                </a:lnTo>
                <a:lnTo>
                  <a:pt x="2" y="22"/>
                </a:lnTo>
                <a:lnTo>
                  <a:pt x="2" y="21"/>
                </a:lnTo>
                <a:lnTo>
                  <a:pt x="2" y="20"/>
                </a:lnTo>
                <a:lnTo>
                  <a:pt x="1" y="19"/>
                </a:lnTo>
                <a:lnTo>
                  <a:pt x="1" y="18"/>
                </a:lnTo>
                <a:lnTo>
                  <a:pt x="0" y="17"/>
                </a:lnTo>
              </a:path>
            </a:pathLst>
          </a:custGeom>
          <a:solidFill>
            <a:srgbClr val="4C0000"/>
          </a:solidFill>
          <a:ln w="12700" cap="rnd" cmpd="sng">
            <a:noFill/>
            <a:prstDash val="solid"/>
            <a:round/>
            <a:headEnd type="none" w="med" len="med"/>
            <a:tailEnd type="none" w="med" len="med"/>
          </a:ln>
        </p:spPr>
        <p:txBody>
          <a:bodyPr/>
          <a:lstStyle/>
          <a:p>
            <a:endParaRPr lang="en-US" sz="1200"/>
          </a:p>
        </p:txBody>
      </p:sp>
      <p:sp>
        <p:nvSpPr>
          <p:cNvPr id="37" name="Freeform 35"/>
          <p:cNvSpPr>
            <a:spLocks/>
          </p:cNvSpPr>
          <p:nvPr/>
        </p:nvSpPr>
        <p:spPr bwMode="auto">
          <a:xfrm>
            <a:off x="7513638" y="2500313"/>
            <a:ext cx="111125" cy="47625"/>
          </a:xfrm>
          <a:custGeom>
            <a:avLst/>
            <a:gdLst>
              <a:gd name="T0" fmla="*/ 2147483647 w 70"/>
              <a:gd name="T1" fmla="*/ 2147483647 h 30"/>
              <a:gd name="T2" fmla="*/ 2147483647 w 70"/>
              <a:gd name="T3" fmla="*/ 2147483647 h 30"/>
              <a:gd name="T4" fmla="*/ 2147483647 w 70"/>
              <a:gd name="T5" fmla="*/ 2147483647 h 30"/>
              <a:gd name="T6" fmla="*/ 2147483647 w 70"/>
              <a:gd name="T7" fmla="*/ 2147483647 h 30"/>
              <a:gd name="T8" fmla="*/ 2147483647 w 70"/>
              <a:gd name="T9" fmla="*/ 2147483647 h 30"/>
              <a:gd name="T10" fmla="*/ 2147483647 w 70"/>
              <a:gd name="T11" fmla="*/ 2147483647 h 30"/>
              <a:gd name="T12" fmla="*/ 2147483647 w 70"/>
              <a:gd name="T13" fmla="*/ 2147483647 h 30"/>
              <a:gd name="T14" fmla="*/ 2147483647 w 70"/>
              <a:gd name="T15" fmla="*/ 2147483647 h 30"/>
              <a:gd name="T16" fmla="*/ 2147483647 w 70"/>
              <a:gd name="T17" fmla="*/ 2147483647 h 30"/>
              <a:gd name="T18" fmla="*/ 2147483647 w 70"/>
              <a:gd name="T19" fmla="*/ 2147483647 h 30"/>
              <a:gd name="T20" fmla="*/ 2147483647 w 70"/>
              <a:gd name="T21" fmla="*/ 2147483647 h 30"/>
              <a:gd name="T22" fmla="*/ 2147483647 w 70"/>
              <a:gd name="T23" fmla="*/ 2147483647 h 30"/>
              <a:gd name="T24" fmla="*/ 2147483647 w 70"/>
              <a:gd name="T25" fmla="*/ 2147483647 h 30"/>
              <a:gd name="T26" fmla="*/ 2147483647 w 70"/>
              <a:gd name="T27" fmla="*/ 2147483647 h 30"/>
              <a:gd name="T28" fmla="*/ 2147483647 w 70"/>
              <a:gd name="T29" fmla="*/ 2147483647 h 30"/>
              <a:gd name="T30" fmla="*/ 2147483647 w 70"/>
              <a:gd name="T31" fmla="*/ 2147483647 h 30"/>
              <a:gd name="T32" fmla="*/ 2147483647 w 70"/>
              <a:gd name="T33" fmla="*/ 2147483647 h 30"/>
              <a:gd name="T34" fmla="*/ 2147483647 w 70"/>
              <a:gd name="T35" fmla="*/ 2147483647 h 30"/>
              <a:gd name="T36" fmla="*/ 2147483647 w 70"/>
              <a:gd name="T37" fmla="*/ 2147483647 h 30"/>
              <a:gd name="T38" fmla="*/ 2147483647 w 70"/>
              <a:gd name="T39" fmla="*/ 2147483647 h 30"/>
              <a:gd name="T40" fmla="*/ 2147483647 w 70"/>
              <a:gd name="T41" fmla="*/ 2147483647 h 30"/>
              <a:gd name="T42" fmla="*/ 2147483647 w 70"/>
              <a:gd name="T43" fmla="*/ 2147483647 h 30"/>
              <a:gd name="T44" fmla="*/ 2147483647 w 70"/>
              <a:gd name="T45" fmla="*/ 2147483647 h 30"/>
              <a:gd name="T46" fmla="*/ 2147483647 w 70"/>
              <a:gd name="T47" fmla="*/ 2147483647 h 30"/>
              <a:gd name="T48" fmla="*/ 2147483647 w 70"/>
              <a:gd name="T49" fmla="*/ 2147483647 h 30"/>
              <a:gd name="T50" fmla="*/ 2147483647 w 70"/>
              <a:gd name="T51" fmla="*/ 2147483647 h 30"/>
              <a:gd name="T52" fmla="*/ 2147483647 w 70"/>
              <a:gd name="T53" fmla="*/ 2147483647 h 30"/>
              <a:gd name="T54" fmla="*/ 2147483647 w 70"/>
              <a:gd name="T55" fmla="*/ 2147483647 h 30"/>
              <a:gd name="T56" fmla="*/ 2147483647 w 70"/>
              <a:gd name="T57" fmla="*/ 2147483647 h 30"/>
              <a:gd name="T58" fmla="*/ 2147483647 w 70"/>
              <a:gd name="T59" fmla="*/ 2147483647 h 30"/>
              <a:gd name="T60" fmla="*/ 2147483647 w 70"/>
              <a:gd name="T61" fmla="*/ 2147483647 h 30"/>
              <a:gd name="T62" fmla="*/ 2147483647 w 70"/>
              <a:gd name="T63" fmla="*/ 2147483647 h 30"/>
              <a:gd name="T64" fmla="*/ 2147483647 w 70"/>
              <a:gd name="T65" fmla="*/ 2147483647 h 30"/>
              <a:gd name="T66" fmla="*/ 2147483647 w 70"/>
              <a:gd name="T67" fmla="*/ 2147483647 h 30"/>
              <a:gd name="T68" fmla="*/ 2147483647 w 70"/>
              <a:gd name="T69" fmla="*/ 2147483647 h 30"/>
              <a:gd name="T70" fmla="*/ 2147483647 w 70"/>
              <a:gd name="T71" fmla="*/ 2147483647 h 30"/>
              <a:gd name="T72" fmla="*/ 2147483647 w 70"/>
              <a:gd name="T73" fmla="*/ 2147483647 h 30"/>
              <a:gd name="T74" fmla="*/ 2147483647 w 70"/>
              <a:gd name="T75" fmla="*/ 2147483647 h 30"/>
              <a:gd name="T76" fmla="*/ 2147483647 w 70"/>
              <a:gd name="T77" fmla="*/ 2147483647 h 30"/>
              <a:gd name="T78" fmla="*/ 2147483647 w 70"/>
              <a:gd name="T79" fmla="*/ 2147483647 h 30"/>
              <a:gd name="T80" fmla="*/ 2147483647 w 70"/>
              <a:gd name="T81" fmla="*/ 2147483647 h 30"/>
              <a:gd name="T82" fmla="*/ 2147483647 w 70"/>
              <a:gd name="T83" fmla="*/ 2147483647 h 30"/>
              <a:gd name="T84" fmla="*/ 2147483647 w 70"/>
              <a:gd name="T85" fmla="*/ 2147483647 h 30"/>
              <a:gd name="T86" fmla="*/ 2147483647 w 70"/>
              <a:gd name="T87" fmla="*/ 2147483647 h 30"/>
              <a:gd name="T88" fmla="*/ 2147483647 w 70"/>
              <a:gd name="T89" fmla="*/ 2147483647 h 30"/>
              <a:gd name="T90" fmla="*/ 2147483647 w 70"/>
              <a:gd name="T91" fmla="*/ 2147483647 h 30"/>
              <a:gd name="T92" fmla="*/ 2147483647 w 70"/>
              <a:gd name="T93" fmla="*/ 2147483647 h 30"/>
              <a:gd name="T94" fmla="*/ 2147483647 w 70"/>
              <a:gd name="T95" fmla="*/ 2147483647 h 30"/>
              <a:gd name="T96" fmla="*/ 2147483647 w 70"/>
              <a:gd name="T97" fmla="*/ 2147483647 h 30"/>
              <a:gd name="T98" fmla="*/ 2147483647 w 70"/>
              <a:gd name="T99" fmla="*/ 2147483647 h 30"/>
              <a:gd name="T100" fmla="*/ 2147483647 w 70"/>
              <a:gd name="T101" fmla="*/ 2147483647 h 30"/>
              <a:gd name="T102" fmla="*/ 2147483647 w 70"/>
              <a:gd name="T103" fmla="*/ 2147483647 h 30"/>
              <a:gd name="T104" fmla="*/ 2147483647 w 70"/>
              <a:gd name="T105" fmla="*/ 2147483647 h 30"/>
              <a:gd name="T106" fmla="*/ 2147483647 w 70"/>
              <a:gd name="T107" fmla="*/ 2147483647 h 30"/>
              <a:gd name="T108" fmla="*/ 2147483647 w 70"/>
              <a:gd name="T109" fmla="*/ 2147483647 h 30"/>
              <a:gd name="T110" fmla="*/ 2147483647 w 70"/>
              <a:gd name="T111" fmla="*/ 2147483647 h 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0"/>
              <a:gd name="T169" fmla="*/ 0 h 30"/>
              <a:gd name="T170" fmla="*/ 70 w 70"/>
              <a:gd name="T171" fmla="*/ 30 h 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0" h="30">
                <a:moveTo>
                  <a:pt x="17" y="15"/>
                </a:moveTo>
                <a:lnTo>
                  <a:pt x="17" y="15"/>
                </a:lnTo>
                <a:lnTo>
                  <a:pt x="17" y="16"/>
                </a:lnTo>
                <a:lnTo>
                  <a:pt x="17" y="17"/>
                </a:lnTo>
                <a:lnTo>
                  <a:pt x="17" y="18"/>
                </a:lnTo>
                <a:lnTo>
                  <a:pt x="17" y="19"/>
                </a:lnTo>
                <a:lnTo>
                  <a:pt x="17" y="20"/>
                </a:lnTo>
                <a:lnTo>
                  <a:pt x="18" y="20"/>
                </a:lnTo>
                <a:lnTo>
                  <a:pt x="19" y="21"/>
                </a:lnTo>
                <a:lnTo>
                  <a:pt x="20" y="22"/>
                </a:lnTo>
                <a:lnTo>
                  <a:pt x="22" y="22"/>
                </a:lnTo>
                <a:lnTo>
                  <a:pt x="23" y="23"/>
                </a:lnTo>
                <a:lnTo>
                  <a:pt x="25" y="24"/>
                </a:lnTo>
                <a:lnTo>
                  <a:pt x="27" y="25"/>
                </a:lnTo>
                <a:lnTo>
                  <a:pt x="29" y="26"/>
                </a:lnTo>
                <a:lnTo>
                  <a:pt x="27" y="25"/>
                </a:lnTo>
                <a:lnTo>
                  <a:pt x="25" y="25"/>
                </a:lnTo>
                <a:lnTo>
                  <a:pt x="22" y="25"/>
                </a:lnTo>
                <a:lnTo>
                  <a:pt x="20" y="24"/>
                </a:lnTo>
                <a:lnTo>
                  <a:pt x="18" y="23"/>
                </a:lnTo>
                <a:lnTo>
                  <a:pt x="17" y="22"/>
                </a:lnTo>
                <a:lnTo>
                  <a:pt x="16" y="22"/>
                </a:lnTo>
                <a:lnTo>
                  <a:pt x="15" y="21"/>
                </a:lnTo>
                <a:lnTo>
                  <a:pt x="13" y="20"/>
                </a:lnTo>
                <a:lnTo>
                  <a:pt x="12" y="19"/>
                </a:lnTo>
                <a:lnTo>
                  <a:pt x="11" y="19"/>
                </a:lnTo>
                <a:lnTo>
                  <a:pt x="10" y="18"/>
                </a:lnTo>
                <a:lnTo>
                  <a:pt x="9" y="17"/>
                </a:lnTo>
                <a:lnTo>
                  <a:pt x="8" y="17"/>
                </a:lnTo>
                <a:lnTo>
                  <a:pt x="7" y="17"/>
                </a:lnTo>
                <a:lnTo>
                  <a:pt x="6" y="17"/>
                </a:lnTo>
                <a:lnTo>
                  <a:pt x="6" y="18"/>
                </a:lnTo>
                <a:lnTo>
                  <a:pt x="6" y="19"/>
                </a:lnTo>
                <a:lnTo>
                  <a:pt x="5" y="20"/>
                </a:lnTo>
                <a:lnTo>
                  <a:pt x="5" y="21"/>
                </a:lnTo>
                <a:lnTo>
                  <a:pt x="5" y="22"/>
                </a:lnTo>
                <a:lnTo>
                  <a:pt x="4" y="22"/>
                </a:lnTo>
                <a:lnTo>
                  <a:pt x="4" y="24"/>
                </a:lnTo>
                <a:lnTo>
                  <a:pt x="4" y="25"/>
                </a:lnTo>
                <a:lnTo>
                  <a:pt x="4" y="26"/>
                </a:lnTo>
                <a:lnTo>
                  <a:pt x="3" y="28"/>
                </a:lnTo>
                <a:lnTo>
                  <a:pt x="3" y="29"/>
                </a:lnTo>
                <a:lnTo>
                  <a:pt x="3" y="28"/>
                </a:lnTo>
                <a:lnTo>
                  <a:pt x="3" y="27"/>
                </a:lnTo>
                <a:lnTo>
                  <a:pt x="2" y="26"/>
                </a:lnTo>
                <a:lnTo>
                  <a:pt x="2" y="24"/>
                </a:lnTo>
                <a:lnTo>
                  <a:pt x="2" y="23"/>
                </a:lnTo>
                <a:lnTo>
                  <a:pt x="2" y="22"/>
                </a:lnTo>
                <a:lnTo>
                  <a:pt x="2" y="21"/>
                </a:lnTo>
                <a:lnTo>
                  <a:pt x="2" y="20"/>
                </a:lnTo>
                <a:lnTo>
                  <a:pt x="2" y="18"/>
                </a:lnTo>
                <a:lnTo>
                  <a:pt x="2" y="17"/>
                </a:lnTo>
                <a:lnTo>
                  <a:pt x="1" y="16"/>
                </a:lnTo>
                <a:lnTo>
                  <a:pt x="1" y="12"/>
                </a:lnTo>
                <a:lnTo>
                  <a:pt x="0" y="12"/>
                </a:lnTo>
                <a:lnTo>
                  <a:pt x="1" y="11"/>
                </a:lnTo>
                <a:lnTo>
                  <a:pt x="1" y="10"/>
                </a:lnTo>
                <a:lnTo>
                  <a:pt x="1" y="9"/>
                </a:lnTo>
                <a:lnTo>
                  <a:pt x="2" y="8"/>
                </a:lnTo>
                <a:lnTo>
                  <a:pt x="2" y="7"/>
                </a:lnTo>
                <a:lnTo>
                  <a:pt x="3" y="7"/>
                </a:lnTo>
                <a:lnTo>
                  <a:pt x="4" y="7"/>
                </a:lnTo>
                <a:lnTo>
                  <a:pt x="5" y="6"/>
                </a:lnTo>
                <a:lnTo>
                  <a:pt x="6" y="6"/>
                </a:lnTo>
                <a:lnTo>
                  <a:pt x="8" y="5"/>
                </a:lnTo>
                <a:lnTo>
                  <a:pt x="9" y="5"/>
                </a:lnTo>
                <a:lnTo>
                  <a:pt x="11" y="5"/>
                </a:lnTo>
                <a:lnTo>
                  <a:pt x="12" y="5"/>
                </a:lnTo>
                <a:lnTo>
                  <a:pt x="14" y="5"/>
                </a:lnTo>
                <a:lnTo>
                  <a:pt x="16" y="5"/>
                </a:lnTo>
                <a:lnTo>
                  <a:pt x="17" y="5"/>
                </a:lnTo>
                <a:lnTo>
                  <a:pt x="19" y="5"/>
                </a:lnTo>
                <a:lnTo>
                  <a:pt x="21" y="5"/>
                </a:lnTo>
                <a:lnTo>
                  <a:pt x="23" y="4"/>
                </a:lnTo>
                <a:lnTo>
                  <a:pt x="25" y="4"/>
                </a:lnTo>
                <a:lnTo>
                  <a:pt x="26" y="3"/>
                </a:lnTo>
                <a:lnTo>
                  <a:pt x="28" y="2"/>
                </a:lnTo>
                <a:lnTo>
                  <a:pt x="29" y="2"/>
                </a:lnTo>
                <a:lnTo>
                  <a:pt x="32" y="2"/>
                </a:lnTo>
                <a:lnTo>
                  <a:pt x="34" y="1"/>
                </a:lnTo>
                <a:lnTo>
                  <a:pt x="36" y="1"/>
                </a:lnTo>
                <a:lnTo>
                  <a:pt x="38" y="1"/>
                </a:lnTo>
                <a:lnTo>
                  <a:pt x="40" y="0"/>
                </a:lnTo>
                <a:lnTo>
                  <a:pt x="43" y="0"/>
                </a:lnTo>
                <a:lnTo>
                  <a:pt x="45" y="1"/>
                </a:lnTo>
                <a:lnTo>
                  <a:pt x="48" y="1"/>
                </a:lnTo>
                <a:lnTo>
                  <a:pt x="50" y="2"/>
                </a:lnTo>
                <a:lnTo>
                  <a:pt x="51" y="2"/>
                </a:lnTo>
                <a:lnTo>
                  <a:pt x="52" y="2"/>
                </a:lnTo>
                <a:lnTo>
                  <a:pt x="55" y="2"/>
                </a:lnTo>
                <a:lnTo>
                  <a:pt x="57" y="2"/>
                </a:lnTo>
                <a:lnTo>
                  <a:pt x="59" y="2"/>
                </a:lnTo>
                <a:lnTo>
                  <a:pt x="60" y="2"/>
                </a:lnTo>
                <a:lnTo>
                  <a:pt x="62" y="2"/>
                </a:lnTo>
                <a:lnTo>
                  <a:pt x="63" y="2"/>
                </a:lnTo>
                <a:lnTo>
                  <a:pt x="69" y="2"/>
                </a:lnTo>
                <a:lnTo>
                  <a:pt x="69" y="3"/>
                </a:lnTo>
                <a:lnTo>
                  <a:pt x="68" y="3"/>
                </a:lnTo>
                <a:lnTo>
                  <a:pt x="67" y="3"/>
                </a:lnTo>
                <a:lnTo>
                  <a:pt x="66" y="3"/>
                </a:lnTo>
                <a:lnTo>
                  <a:pt x="65" y="4"/>
                </a:lnTo>
                <a:lnTo>
                  <a:pt x="64" y="4"/>
                </a:lnTo>
                <a:lnTo>
                  <a:pt x="63" y="4"/>
                </a:lnTo>
                <a:lnTo>
                  <a:pt x="63" y="5"/>
                </a:lnTo>
                <a:lnTo>
                  <a:pt x="62" y="5"/>
                </a:lnTo>
                <a:lnTo>
                  <a:pt x="60" y="5"/>
                </a:lnTo>
                <a:lnTo>
                  <a:pt x="59" y="6"/>
                </a:lnTo>
                <a:lnTo>
                  <a:pt x="57" y="6"/>
                </a:lnTo>
                <a:lnTo>
                  <a:pt x="56" y="7"/>
                </a:lnTo>
                <a:lnTo>
                  <a:pt x="54" y="7"/>
                </a:lnTo>
                <a:lnTo>
                  <a:pt x="52" y="7"/>
                </a:lnTo>
                <a:lnTo>
                  <a:pt x="51" y="7"/>
                </a:lnTo>
                <a:lnTo>
                  <a:pt x="50" y="7"/>
                </a:lnTo>
                <a:lnTo>
                  <a:pt x="48" y="7"/>
                </a:lnTo>
                <a:lnTo>
                  <a:pt x="47" y="7"/>
                </a:lnTo>
                <a:lnTo>
                  <a:pt x="46" y="8"/>
                </a:lnTo>
                <a:lnTo>
                  <a:pt x="45" y="8"/>
                </a:lnTo>
                <a:lnTo>
                  <a:pt x="44" y="9"/>
                </a:lnTo>
                <a:lnTo>
                  <a:pt x="43" y="10"/>
                </a:lnTo>
                <a:lnTo>
                  <a:pt x="42" y="11"/>
                </a:lnTo>
                <a:lnTo>
                  <a:pt x="42" y="12"/>
                </a:lnTo>
                <a:lnTo>
                  <a:pt x="42" y="13"/>
                </a:lnTo>
                <a:lnTo>
                  <a:pt x="43" y="14"/>
                </a:lnTo>
                <a:lnTo>
                  <a:pt x="44" y="15"/>
                </a:lnTo>
                <a:lnTo>
                  <a:pt x="45" y="15"/>
                </a:lnTo>
                <a:lnTo>
                  <a:pt x="46" y="16"/>
                </a:lnTo>
                <a:lnTo>
                  <a:pt x="47" y="16"/>
                </a:lnTo>
                <a:lnTo>
                  <a:pt x="48" y="17"/>
                </a:lnTo>
                <a:lnTo>
                  <a:pt x="49" y="17"/>
                </a:lnTo>
                <a:lnTo>
                  <a:pt x="50" y="17"/>
                </a:lnTo>
                <a:lnTo>
                  <a:pt x="52" y="18"/>
                </a:lnTo>
                <a:lnTo>
                  <a:pt x="52" y="19"/>
                </a:lnTo>
                <a:lnTo>
                  <a:pt x="53" y="20"/>
                </a:lnTo>
                <a:lnTo>
                  <a:pt x="54" y="22"/>
                </a:lnTo>
                <a:lnTo>
                  <a:pt x="55" y="22"/>
                </a:lnTo>
                <a:lnTo>
                  <a:pt x="56" y="23"/>
                </a:lnTo>
                <a:lnTo>
                  <a:pt x="54" y="23"/>
                </a:lnTo>
                <a:lnTo>
                  <a:pt x="53" y="22"/>
                </a:lnTo>
                <a:lnTo>
                  <a:pt x="52" y="22"/>
                </a:lnTo>
                <a:lnTo>
                  <a:pt x="50" y="22"/>
                </a:lnTo>
                <a:lnTo>
                  <a:pt x="49" y="22"/>
                </a:lnTo>
                <a:lnTo>
                  <a:pt x="47" y="22"/>
                </a:lnTo>
                <a:lnTo>
                  <a:pt x="46" y="21"/>
                </a:lnTo>
                <a:lnTo>
                  <a:pt x="44" y="21"/>
                </a:lnTo>
                <a:lnTo>
                  <a:pt x="43" y="21"/>
                </a:lnTo>
                <a:lnTo>
                  <a:pt x="42" y="22"/>
                </a:lnTo>
                <a:lnTo>
                  <a:pt x="41" y="22"/>
                </a:lnTo>
                <a:lnTo>
                  <a:pt x="40" y="22"/>
                </a:lnTo>
                <a:lnTo>
                  <a:pt x="39" y="22"/>
                </a:lnTo>
                <a:lnTo>
                  <a:pt x="39" y="23"/>
                </a:lnTo>
                <a:lnTo>
                  <a:pt x="39" y="24"/>
                </a:lnTo>
                <a:lnTo>
                  <a:pt x="38" y="25"/>
                </a:lnTo>
                <a:lnTo>
                  <a:pt x="37" y="25"/>
                </a:lnTo>
                <a:lnTo>
                  <a:pt x="36" y="25"/>
                </a:lnTo>
                <a:lnTo>
                  <a:pt x="34" y="25"/>
                </a:lnTo>
                <a:lnTo>
                  <a:pt x="33" y="25"/>
                </a:lnTo>
                <a:lnTo>
                  <a:pt x="32" y="24"/>
                </a:lnTo>
                <a:lnTo>
                  <a:pt x="31" y="24"/>
                </a:lnTo>
                <a:lnTo>
                  <a:pt x="30" y="23"/>
                </a:lnTo>
                <a:lnTo>
                  <a:pt x="29" y="22"/>
                </a:lnTo>
                <a:lnTo>
                  <a:pt x="28" y="22"/>
                </a:lnTo>
                <a:lnTo>
                  <a:pt x="27" y="20"/>
                </a:lnTo>
                <a:lnTo>
                  <a:pt x="26" y="18"/>
                </a:lnTo>
                <a:lnTo>
                  <a:pt x="26" y="17"/>
                </a:lnTo>
                <a:lnTo>
                  <a:pt x="17" y="15"/>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38" name="Freeform 36"/>
          <p:cNvSpPr>
            <a:spLocks/>
          </p:cNvSpPr>
          <p:nvPr/>
        </p:nvSpPr>
        <p:spPr bwMode="auto">
          <a:xfrm>
            <a:off x="7302500" y="2498725"/>
            <a:ext cx="104775" cy="25400"/>
          </a:xfrm>
          <a:custGeom>
            <a:avLst/>
            <a:gdLst>
              <a:gd name="T0" fmla="*/ 2147483647 w 66"/>
              <a:gd name="T1" fmla="*/ 2147483647 h 16"/>
              <a:gd name="T2" fmla="*/ 2147483647 w 66"/>
              <a:gd name="T3" fmla="*/ 2147483647 h 16"/>
              <a:gd name="T4" fmla="*/ 2147483647 w 66"/>
              <a:gd name="T5" fmla="*/ 2147483647 h 16"/>
              <a:gd name="T6" fmla="*/ 2147483647 w 66"/>
              <a:gd name="T7" fmla="*/ 2147483647 h 16"/>
              <a:gd name="T8" fmla="*/ 2147483647 w 66"/>
              <a:gd name="T9" fmla="*/ 2147483647 h 16"/>
              <a:gd name="T10" fmla="*/ 2147483647 w 66"/>
              <a:gd name="T11" fmla="*/ 2147483647 h 16"/>
              <a:gd name="T12" fmla="*/ 2147483647 w 66"/>
              <a:gd name="T13" fmla="*/ 2147483647 h 16"/>
              <a:gd name="T14" fmla="*/ 2147483647 w 66"/>
              <a:gd name="T15" fmla="*/ 2147483647 h 16"/>
              <a:gd name="T16" fmla="*/ 2147483647 w 66"/>
              <a:gd name="T17" fmla="*/ 2147483647 h 16"/>
              <a:gd name="T18" fmla="*/ 2147483647 w 66"/>
              <a:gd name="T19" fmla="*/ 2147483647 h 16"/>
              <a:gd name="T20" fmla="*/ 2147483647 w 66"/>
              <a:gd name="T21" fmla="*/ 2147483647 h 16"/>
              <a:gd name="T22" fmla="*/ 2147483647 w 66"/>
              <a:gd name="T23" fmla="*/ 2147483647 h 16"/>
              <a:gd name="T24" fmla="*/ 2147483647 w 66"/>
              <a:gd name="T25" fmla="*/ 2147483647 h 16"/>
              <a:gd name="T26" fmla="*/ 2147483647 w 66"/>
              <a:gd name="T27" fmla="*/ 2147483647 h 16"/>
              <a:gd name="T28" fmla="*/ 2147483647 w 66"/>
              <a:gd name="T29" fmla="*/ 2147483647 h 16"/>
              <a:gd name="T30" fmla="*/ 2147483647 w 66"/>
              <a:gd name="T31" fmla="*/ 2147483647 h 16"/>
              <a:gd name="T32" fmla="*/ 2147483647 w 66"/>
              <a:gd name="T33" fmla="*/ 2147483647 h 16"/>
              <a:gd name="T34" fmla="*/ 2147483647 w 66"/>
              <a:gd name="T35" fmla="*/ 2147483647 h 16"/>
              <a:gd name="T36" fmla="*/ 2147483647 w 66"/>
              <a:gd name="T37" fmla="*/ 2147483647 h 16"/>
              <a:gd name="T38" fmla="*/ 2147483647 w 66"/>
              <a:gd name="T39" fmla="*/ 2147483647 h 16"/>
              <a:gd name="T40" fmla="*/ 2147483647 w 66"/>
              <a:gd name="T41" fmla="*/ 2147483647 h 16"/>
              <a:gd name="T42" fmla="*/ 2147483647 w 66"/>
              <a:gd name="T43" fmla="*/ 2147483647 h 16"/>
              <a:gd name="T44" fmla="*/ 2147483647 w 66"/>
              <a:gd name="T45" fmla="*/ 2147483647 h 16"/>
              <a:gd name="T46" fmla="*/ 2147483647 w 66"/>
              <a:gd name="T47" fmla="*/ 2147483647 h 16"/>
              <a:gd name="T48" fmla="*/ 2147483647 w 66"/>
              <a:gd name="T49" fmla="*/ 2147483647 h 16"/>
              <a:gd name="T50" fmla="*/ 2147483647 w 66"/>
              <a:gd name="T51" fmla="*/ 2147483647 h 16"/>
              <a:gd name="T52" fmla="*/ 2147483647 w 66"/>
              <a:gd name="T53" fmla="*/ 2147483647 h 16"/>
              <a:gd name="T54" fmla="*/ 2147483647 w 66"/>
              <a:gd name="T55" fmla="*/ 2147483647 h 16"/>
              <a:gd name="T56" fmla="*/ 2147483647 w 66"/>
              <a:gd name="T57" fmla="*/ 2147483647 h 16"/>
              <a:gd name="T58" fmla="*/ 2147483647 w 66"/>
              <a:gd name="T59" fmla="*/ 2147483647 h 16"/>
              <a:gd name="T60" fmla="*/ 2147483647 w 66"/>
              <a:gd name="T61" fmla="*/ 2147483647 h 16"/>
              <a:gd name="T62" fmla="*/ 2147483647 w 66"/>
              <a:gd name="T63" fmla="*/ 2147483647 h 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6"/>
              <a:gd name="T97" fmla="*/ 0 h 16"/>
              <a:gd name="T98" fmla="*/ 66 w 66"/>
              <a:gd name="T99" fmla="*/ 16 h 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6" h="16">
                <a:moveTo>
                  <a:pt x="65" y="15"/>
                </a:moveTo>
                <a:lnTo>
                  <a:pt x="63" y="13"/>
                </a:lnTo>
                <a:lnTo>
                  <a:pt x="61" y="11"/>
                </a:lnTo>
                <a:lnTo>
                  <a:pt x="60" y="10"/>
                </a:lnTo>
                <a:lnTo>
                  <a:pt x="58" y="9"/>
                </a:lnTo>
                <a:lnTo>
                  <a:pt x="55" y="8"/>
                </a:lnTo>
                <a:lnTo>
                  <a:pt x="53" y="8"/>
                </a:lnTo>
                <a:lnTo>
                  <a:pt x="51" y="7"/>
                </a:lnTo>
                <a:lnTo>
                  <a:pt x="49" y="7"/>
                </a:lnTo>
                <a:lnTo>
                  <a:pt x="47" y="7"/>
                </a:lnTo>
                <a:lnTo>
                  <a:pt x="45" y="7"/>
                </a:lnTo>
                <a:lnTo>
                  <a:pt x="43" y="7"/>
                </a:lnTo>
                <a:lnTo>
                  <a:pt x="41" y="8"/>
                </a:lnTo>
                <a:lnTo>
                  <a:pt x="39" y="8"/>
                </a:lnTo>
                <a:lnTo>
                  <a:pt x="38" y="9"/>
                </a:lnTo>
                <a:lnTo>
                  <a:pt x="36" y="9"/>
                </a:lnTo>
                <a:lnTo>
                  <a:pt x="35" y="9"/>
                </a:lnTo>
                <a:lnTo>
                  <a:pt x="33" y="9"/>
                </a:lnTo>
                <a:lnTo>
                  <a:pt x="31" y="9"/>
                </a:lnTo>
                <a:lnTo>
                  <a:pt x="28" y="9"/>
                </a:lnTo>
                <a:lnTo>
                  <a:pt x="27" y="9"/>
                </a:lnTo>
                <a:lnTo>
                  <a:pt x="24" y="9"/>
                </a:lnTo>
                <a:lnTo>
                  <a:pt x="22" y="9"/>
                </a:lnTo>
                <a:lnTo>
                  <a:pt x="19" y="8"/>
                </a:lnTo>
                <a:lnTo>
                  <a:pt x="16" y="7"/>
                </a:lnTo>
                <a:lnTo>
                  <a:pt x="15" y="7"/>
                </a:lnTo>
                <a:lnTo>
                  <a:pt x="12" y="6"/>
                </a:lnTo>
                <a:lnTo>
                  <a:pt x="10" y="5"/>
                </a:lnTo>
                <a:lnTo>
                  <a:pt x="7" y="4"/>
                </a:lnTo>
                <a:lnTo>
                  <a:pt x="5" y="4"/>
                </a:lnTo>
                <a:lnTo>
                  <a:pt x="4" y="2"/>
                </a:lnTo>
                <a:lnTo>
                  <a:pt x="2" y="1"/>
                </a:lnTo>
                <a:lnTo>
                  <a:pt x="0" y="0"/>
                </a:lnTo>
                <a:lnTo>
                  <a:pt x="3" y="2"/>
                </a:lnTo>
                <a:lnTo>
                  <a:pt x="5" y="4"/>
                </a:lnTo>
                <a:lnTo>
                  <a:pt x="7" y="6"/>
                </a:lnTo>
                <a:lnTo>
                  <a:pt x="9" y="8"/>
                </a:lnTo>
                <a:lnTo>
                  <a:pt x="12" y="9"/>
                </a:lnTo>
                <a:lnTo>
                  <a:pt x="14" y="10"/>
                </a:lnTo>
                <a:lnTo>
                  <a:pt x="16" y="11"/>
                </a:lnTo>
                <a:lnTo>
                  <a:pt x="17" y="12"/>
                </a:lnTo>
                <a:lnTo>
                  <a:pt x="19" y="13"/>
                </a:lnTo>
                <a:lnTo>
                  <a:pt x="21" y="13"/>
                </a:lnTo>
                <a:lnTo>
                  <a:pt x="23" y="14"/>
                </a:lnTo>
                <a:lnTo>
                  <a:pt x="25" y="14"/>
                </a:lnTo>
                <a:lnTo>
                  <a:pt x="27" y="14"/>
                </a:lnTo>
                <a:lnTo>
                  <a:pt x="28" y="14"/>
                </a:lnTo>
                <a:lnTo>
                  <a:pt x="30" y="14"/>
                </a:lnTo>
                <a:lnTo>
                  <a:pt x="33" y="14"/>
                </a:lnTo>
                <a:lnTo>
                  <a:pt x="35" y="14"/>
                </a:lnTo>
                <a:lnTo>
                  <a:pt x="38" y="13"/>
                </a:lnTo>
                <a:lnTo>
                  <a:pt x="39" y="13"/>
                </a:lnTo>
                <a:lnTo>
                  <a:pt x="42" y="13"/>
                </a:lnTo>
                <a:lnTo>
                  <a:pt x="48" y="13"/>
                </a:lnTo>
                <a:lnTo>
                  <a:pt x="50" y="13"/>
                </a:lnTo>
                <a:lnTo>
                  <a:pt x="52" y="14"/>
                </a:lnTo>
                <a:lnTo>
                  <a:pt x="55" y="14"/>
                </a:lnTo>
                <a:lnTo>
                  <a:pt x="57" y="14"/>
                </a:lnTo>
                <a:lnTo>
                  <a:pt x="59" y="14"/>
                </a:lnTo>
                <a:lnTo>
                  <a:pt x="60" y="14"/>
                </a:lnTo>
                <a:lnTo>
                  <a:pt x="62" y="14"/>
                </a:lnTo>
                <a:lnTo>
                  <a:pt x="64" y="14"/>
                </a:lnTo>
                <a:lnTo>
                  <a:pt x="64" y="15"/>
                </a:lnTo>
                <a:lnTo>
                  <a:pt x="65" y="15"/>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39" name="Freeform 37"/>
          <p:cNvSpPr>
            <a:spLocks/>
          </p:cNvSpPr>
          <p:nvPr/>
        </p:nvSpPr>
        <p:spPr bwMode="auto">
          <a:xfrm>
            <a:off x="6946900" y="2239963"/>
            <a:ext cx="57150" cy="82550"/>
          </a:xfrm>
          <a:custGeom>
            <a:avLst/>
            <a:gdLst>
              <a:gd name="T0" fmla="*/ 2147483647 w 36"/>
              <a:gd name="T1" fmla="*/ 2147483647 h 52"/>
              <a:gd name="T2" fmla="*/ 2147483647 w 36"/>
              <a:gd name="T3" fmla="*/ 2147483647 h 52"/>
              <a:gd name="T4" fmla="*/ 2147483647 w 36"/>
              <a:gd name="T5" fmla="*/ 2147483647 h 52"/>
              <a:gd name="T6" fmla="*/ 2147483647 w 36"/>
              <a:gd name="T7" fmla="*/ 2147483647 h 52"/>
              <a:gd name="T8" fmla="*/ 2147483647 w 36"/>
              <a:gd name="T9" fmla="*/ 2147483647 h 52"/>
              <a:gd name="T10" fmla="*/ 2147483647 w 36"/>
              <a:gd name="T11" fmla="*/ 0 h 52"/>
              <a:gd name="T12" fmla="*/ 2147483647 w 36"/>
              <a:gd name="T13" fmla="*/ 2147483647 h 52"/>
              <a:gd name="T14" fmla="*/ 2147483647 w 36"/>
              <a:gd name="T15" fmla="*/ 2147483647 h 52"/>
              <a:gd name="T16" fmla="*/ 2147483647 w 36"/>
              <a:gd name="T17" fmla="*/ 2147483647 h 52"/>
              <a:gd name="T18" fmla="*/ 2147483647 w 36"/>
              <a:gd name="T19" fmla="*/ 2147483647 h 52"/>
              <a:gd name="T20" fmla="*/ 2147483647 w 36"/>
              <a:gd name="T21" fmla="*/ 2147483647 h 52"/>
              <a:gd name="T22" fmla="*/ 2147483647 w 36"/>
              <a:gd name="T23" fmla="*/ 2147483647 h 52"/>
              <a:gd name="T24" fmla="*/ 2147483647 w 36"/>
              <a:gd name="T25" fmla="*/ 2147483647 h 52"/>
              <a:gd name="T26" fmla="*/ 2147483647 w 36"/>
              <a:gd name="T27" fmla="*/ 2147483647 h 52"/>
              <a:gd name="T28" fmla="*/ 2147483647 w 36"/>
              <a:gd name="T29" fmla="*/ 2147483647 h 52"/>
              <a:gd name="T30" fmla="*/ 0 w 36"/>
              <a:gd name="T31" fmla="*/ 2147483647 h 52"/>
              <a:gd name="T32" fmla="*/ 0 w 36"/>
              <a:gd name="T33" fmla="*/ 2147483647 h 52"/>
              <a:gd name="T34" fmla="*/ 2147483647 w 36"/>
              <a:gd name="T35" fmla="*/ 2147483647 h 52"/>
              <a:gd name="T36" fmla="*/ 2147483647 w 36"/>
              <a:gd name="T37" fmla="*/ 2147483647 h 52"/>
              <a:gd name="T38" fmla="*/ 2147483647 w 36"/>
              <a:gd name="T39" fmla="*/ 2147483647 h 52"/>
              <a:gd name="T40" fmla="*/ 2147483647 w 36"/>
              <a:gd name="T41" fmla="*/ 2147483647 h 52"/>
              <a:gd name="T42" fmla="*/ 2147483647 w 36"/>
              <a:gd name="T43" fmla="*/ 2147483647 h 52"/>
              <a:gd name="T44" fmla="*/ 2147483647 w 36"/>
              <a:gd name="T45" fmla="*/ 2147483647 h 52"/>
              <a:gd name="T46" fmla="*/ 2147483647 w 36"/>
              <a:gd name="T47" fmla="*/ 2147483647 h 52"/>
              <a:gd name="T48" fmla="*/ 2147483647 w 36"/>
              <a:gd name="T49" fmla="*/ 2147483647 h 52"/>
              <a:gd name="T50" fmla="*/ 2147483647 w 36"/>
              <a:gd name="T51" fmla="*/ 2147483647 h 52"/>
              <a:gd name="T52" fmla="*/ 2147483647 w 36"/>
              <a:gd name="T53" fmla="*/ 2147483647 h 52"/>
              <a:gd name="T54" fmla="*/ 2147483647 w 36"/>
              <a:gd name="T55" fmla="*/ 2147483647 h 52"/>
              <a:gd name="T56" fmla="*/ 2147483647 w 36"/>
              <a:gd name="T57" fmla="*/ 2147483647 h 52"/>
              <a:gd name="T58" fmla="*/ 2147483647 w 36"/>
              <a:gd name="T59" fmla="*/ 2147483647 h 52"/>
              <a:gd name="T60" fmla="*/ 2147483647 w 36"/>
              <a:gd name="T61" fmla="*/ 2147483647 h 52"/>
              <a:gd name="T62" fmla="*/ 2147483647 w 36"/>
              <a:gd name="T63" fmla="*/ 2147483647 h 52"/>
              <a:gd name="T64" fmla="*/ 2147483647 w 36"/>
              <a:gd name="T65" fmla="*/ 2147483647 h 52"/>
              <a:gd name="T66" fmla="*/ 2147483647 w 36"/>
              <a:gd name="T67" fmla="*/ 2147483647 h 52"/>
              <a:gd name="T68" fmla="*/ 2147483647 w 36"/>
              <a:gd name="T69" fmla="*/ 2147483647 h 52"/>
              <a:gd name="T70" fmla="*/ 2147483647 w 36"/>
              <a:gd name="T71" fmla="*/ 2147483647 h 52"/>
              <a:gd name="T72" fmla="*/ 2147483647 w 36"/>
              <a:gd name="T73" fmla="*/ 2147483647 h 52"/>
              <a:gd name="T74" fmla="*/ 2147483647 w 36"/>
              <a:gd name="T75" fmla="*/ 2147483647 h 52"/>
              <a:gd name="T76" fmla="*/ 2147483647 w 36"/>
              <a:gd name="T77" fmla="*/ 2147483647 h 52"/>
              <a:gd name="T78" fmla="*/ 2147483647 w 36"/>
              <a:gd name="T79" fmla="*/ 2147483647 h 52"/>
              <a:gd name="T80" fmla="*/ 2147483647 w 36"/>
              <a:gd name="T81" fmla="*/ 2147483647 h 52"/>
              <a:gd name="T82" fmla="*/ 2147483647 w 36"/>
              <a:gd name="T83" fmla="*/ 2147483647 h 52"/>
              <a:gd name="T84" fmla="*/ 2147483647 w 36"/>
              <a:gd name="T85" fmla="*/ 2147483647 h 52"/>
              <a:gd name="T86" fmla="*/ 2147483647 w 36"/>
              <a:gd name="T87" fmla="*/ 2147483647 h 52"/>
              <a:gd name="T88" fmla="*/ 2147483647 w 36"/>
              <a:gd name="T89" fmla="*/ 2147483647 h 52"/>
              <a:gd name="T90" fmla="*/ 2147483647 w 36"/>
              <a:gd name="T91" fmla="*/ 2147483647 h 52"/>
              <a:gd name="T92" fmla="*/ 2147483647 w 36"/>
              <a:gd name="T93" fmla="*/ 2147483647 h 52"/>
              <a:gd name="T94" fmla="*/ 2147483647 w 36"/>
              <a:gd name="T95" fmla="*/ 2147483647 h 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6"/>
              <a:gd name="T145" fmla="*/ 0 h 52"/>
              <a:gd name="T146" fmla="*/ 36 w 36"/>
              <a:gd name="T147" fmla="*/ 52 h 5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6" h="52">
                <a:moveTo>
                  <a:pt x="35" y="12"/>
                </a:moveTo>
                <a:lnTo>
                  <a:pt x="32" y="7"/>
                </a:lnTo>
                <a:lnTo>
                  <a:pt x="28" y="4"/>
                </a:lnTo>
                <a:lnTo>
                  <a:pt x="25" y="2"/>
                </a:lnTo>
                <a:lnTo>
                  <a:pt x="21" y="1"/>
                </a:lnTo>
                <a:lnTo>
                  <a:pt x="18" y="0"/>
                </a:lnTo>
                <a:lnTo>
                  <a:pt x="15" y="1"/>
                </a:lnTo>
                <a:lnTo>
                  <a:pt x="13" y="3"/>
                </a:lnTo>
                <a:lnTo>
                  <a:pt x="10" y="4"/>
                </a:lnTo>
                <a:lnTo>
                  <a:pt x="9" y="8"/>
                </a:lnTo>
                <a:lnTo>
                  <a:pt x="6" y="13"/>
                </a:lnTo>
                <a:lnTo>
                  <a:pt x="4" y="17"/>
                </a:lnTo>
                <a:lnTo>
                  <a:pt x="3" y="22"/>
                </a:lnTo>
                <a:lnTo>
                  <a:pt x="2" y="29"/>
                </a:lnTo>
                <a:lnTo>
                  <a:pt x="1" y="36"/>
                </a:lnTo>
                <a:lnTo>
                  <a:pt x="0" y="43"/>
                </a:lnTo>
                <a:lnTo>
                  <a:pt x="0" y="51"/>
                </a:lnTo>
                <a:lnTo>
                  <a:pt x="1" y="47"/>
                </a:lnTo>
                <a:lnTo>
                  <a:pt x="2" y="44"/>
                </a:lnTo>
                <a:lnTo>
                  <a:pt x="3" y="40"/>
                </a:lnTo>
                <a:lnTo>
                  <a:pt x="3" y="38"/>
                </a:lnTo>
                <a:lnTo>
                  <a:pt x="5" y="35"/>
                </a:lnTo>
                <a:lnTo>
                  <a:pt x="6" y="33"/>
                </a:lnTo>
                <a:lnTo>
                  <a:pt x="7" y="30"/>
                </a:lnTo>
                <a:lnTo>
                  <a:pt x="9" y="29"/>
                </a:lnTo>
                <a:lnTo>
                  <a:pt x="9" y="27"/>
                </a:lnTo>
                <a:lnTo>
                  <a:pt x="10" y="25"/>
                </a:lnTo>
                <a:lnTo>
                  <a:pt x="11" y="23"/>
                </a:lnTo>
                <a:lnTo>
                  <a:pt x="12" y="22"/>
                </a:lnTo>
                <a:lnTo>
                  <a:pt x="13" y="21"/>
                </a:lnTo>
                <a:lnTo>
                  <a:pt x="14" y="18"/>
                </a:lnTo>
                <a:lnTo>
                  <a:pt x="14" y="16"/>
                </a:lnTo>
                <a:lnTo>
                  <a:pt x="15" y="13"/>
                </a:lnTo>
                <a:lnTo>
                  <a:pt x="15" y="12"/>
                </a:lnTo>
                <a:lnTo>
                  <a:pt x="15" y="10"/>
                </a:lnTo>
                <a:lnTo>
                  <a:pt x="16" y="9"/>
                </a:lnTo>
                <a:lnTo>
                  <a:pt x="18" y="8"/>
                </a:lnTo>
                <a:lnTo>
                  <a:pt x="19" y="7"/>
                </a:lnTo>
                <a:lnTo>
                  <a:pt x="20" y="7"/>
                </a:lnTo>
                <a:lnTo>
                  <a:pt x="22" y="7"/>
                </a:lnTo>
                <a:lnTo>
                  <a:pt x="24" y="7"/>
                </a:lnTo>
                <a:lnTo>
                  <a:pt x="26" y="8"/>
                </a:lnTo>
                <a:lnTo>
                  <a:pt x="27" y="8"/>
                </a:lnTo>
                <a:lnTo>
                  <a:pt x="29" y="9"/>
                </a:lnTo>
                <a:lnTo>
                  <a:pt x="31" y="10"/>
                </a:lnTo>
                <a:lnTo>
                  <a:pt x="32" y="10"/>
                </a:lnTo>
                <a:lnTo>
                  <a:pt x="33" y="11"/>
                </a:lnTo>
                <a:lnTo>
                  <a:pt x="35" y="12"/>
                </a:lnTo>
              </a:path>
            </a:pathLst>
          </a:custGeom>
          <a:solidFill>
            <a:srgbClr val="B2664C"/>
          </a:solidFill>
          <a:ln w="12700" cap="rnd" cmpd="sng">
            <a:noFill/>
            <a:prstDash val="solid"/>
            <a:round/>
            <a:headEnd type="none" w="med" len="med"/>
            <a:tailEnd type="none" w="med" len="med"/>
          </a:ln>
        </p:spPr>
        <p:txBody>
          <a:bodyPr/>
          <a:lstStyle/>
          <a:p>
            <a:endParaRPr lang="en-US" sz="1200"/>
          </a:p>
        </p:txBody>
      </p:sp>
      <p:sp>
        <p:nvSpPr>
          <p:cNvPr id="40" name="Freeform 38"/>
          <p:cNvSpPr>
            <a:spLocks/>
          </p:cNvSpPr>
          <p:nvPr/>
        </p:nvSpPr>
        <p:spPr bwMode="auto">
          <a:xfrm>
            <a:off x="6970713" y="2274888"/>
            <a:ext cx="68262" cy="161925"/>
          </a:xfrm>
          <a:custGeom>
            <a:avLst/>
            <a:gdLst>
              <a:gd name="T0" fmla="*/ 2147483647 w 43"/>
              <a:gd name="T1" fmla="*/ 2147483647 h 102"/>
              <a:gd name="T2" fmla="*/ 2147483647 w 43"/>
              <a:gd name="T3" fmla="*/ 2147483647 h 102"/>
              <a:gd name="T4" fmla="*/ 2147483647 w 43"/>
              <a:gd name="T5" fmla="*/ 2147483647 h 102"/>
              <a:gd name="T6" fmla="*/ 2147483647 w 43"/>
              <a:gd name="T7" fmla="*/ 2147483647 h 102"/>
              <a:gd name="T8" fmla="*/ 2147483647 w 43"/>
              <a:gd name="T9" fmla="*/ 2147483647 h 102"/>
              <a:gd name="T10" fmla="*/ 2147483647 w 43"/>
              <a:gd name="T11" fmla="*/ 2147483647 h 102"/>
              <a:gd name="T12" fmla="*/ 2147483647 w 43"/>
              <a:gd name="T13" fmla="*/ 2147483647 h 102"/>
              <a:gd name="T14" fmla="*/ 2147483647 w 43"/>
              <a:gd name="T15" fmla="*/ 2147483647 h 102"/>
              <a:gd name="T16" fmla="*/ 2147483647 w 43"/>
              <a:gd name="T17" fmla="*/ 2147483647 h 102"/>
              <a:gd name="T18" fmla="*/ 2147483647 w 43"/>
              <a:gd name="T19" fmla="*/ 2147483647 h 102"/>
              <a:gd name="T20" fmla="*/ 2147483647 w 43"/>
              <a:gd name="T21" fmla="*/ 2147483647 h 102"/>
              <a:gd name="T22" fmla="*/ 2147483647 w 43"/>
              <a:gd name="T23" fmla="*/ 2147483647 h 102"/>
              <a:gd name="T24" fmla="*/ 2147483647 w 43"/>
              <a:gd name="T25" fmla="*/ 2147483647 h 102"/>
              <a:gd name="T26" fmla="*/ 2147483647 w 43"/>
              <a:gd name="T27" fmla="*/ 2147483647 h 102"/>
              <a:gd name="T28" fmla="*/ 2147483647 w 43"/>
              <a:gd name="T29" fmla="*/ 2147483647 h 102"/>
              <a:gd name="T30" fmla="*/ 2147483647 w 43"/>
              <a:gd name="T31" fmla="*/ 2147483647 h 102"/>
              <a:gd name="T32" fmla="*/ 2147483647 w 43"/>
              <a:gd name="T33" fmla="*/ 2147483647 h 102"/>
              <a:gd name="T34" fmla="*/ 2147483647 w 43"/>
              <a:gd name="T35" fmla="*/ 2147483647 h 102"/>
              <a:gd name="T36" fmla="*/ 2147483647 w 43"/>
              <a:gd name="T37" fmla="*/ 2147483647 h 102"/>
              <a:gd name="T38" fmla="*/ 2147483647 w 43"/>
              <a:gd name="T39" fmla="*/ 2147483647 h 102"/>
              <a:gd name="T40" fmla="*/ 2147483647 w 43"/>
              <a:gd name="T41" fmla="*/ 2147483647 h 102"/>
              <a:gd name="T42" fmla="*/ 2147483647 w 43"/>
              <a:gd name="T43" fmla="*/ 2147483647 h 102"/>
              <a:gd name="T44" fmla="*/ 2147483647 w 43"/>
              <a:gd name="T45" fmla="*/ 2147483647 h 102"/>
              <a:gd name="T46" fmla="*/ 2147483647 w 43"/>
              <a:gd name="T47" fmla="*/ 2147483647 h 102"/>
              <a:gd name="T48" fmla="*/ 2147483647 w 43"/>
              <a:gd name="T49" fmla="*/ 2147483647 h 102"/>
              <a:gd name="T50" fmla="*/ 2147483647 w 43"/>
              <a:gd name="T51" fmla="*/ 2147483647 h 102"/>
              <a:gd name="T52" fmla="*/ 2147483647 w 43"/>
              <a:gd name="T53" fmla="*/ 2147483647 h 102"/>
              <a:gd name="T54" fmla="*/ 2147483647 w 43"/>
              <a:gd name="T55" fmla="*/ 2147483647 h 102"/>
              <a:gd name="T56" fmla="*/ 2147483647 w 43"/>
              <a:gd name="T57" fmla="*/ 2147483647 h 102"/>
              <a:gd name="T58" fmla="*/ 0 w 43"/>
              <a:gd name="T59" fmla="*/ 2147483647 h 102"/>
              <a:gd name="T60" fmla="*/ 2147483647 w 43"/>
              <a:gd name="T61" fmla="*/ 2147483647 h 102"/>
              <a:gd name="T62" fmla="*/ 2147483647 w 43"/>
              <a:gd name="T63" fmla="*/ 2147483647 h 102"/>
              <a:gd name="T64" fmla="*/ 2147483647 w 43"/>
              <a:gd name="T65" fmla="*/ 2147483647 h 102"/>
              <a:gd name="T66" fmla="*/ 2147483647 w 43"/>
              <a:gd name="T67" fmla="*/ 2147483647 h 102"/>
              <a:gd name="T68" fmla="*/ 2147483647 w 43"/>
              <a:gd name="T69" fmla="*/ 2147483647 h 102"/>
              <a:gd name="T70" fmla="*/ 2147483647 w 43"/>
              <a:gd name="T71" fmla="*/ 2147483647 h 102"/>
              <a:gd name="T72" fmla="*/ 2147483647 w 43"/>
              <a:gd name="T73" fmla="*/ 2147483647 h 102"/>
              <a:gd name="T74" fmla="*/ 2147483647 w 43"/>
              <a:gd name="T75" fmla="*/ 2147483647 h 102"/>
              <a:gd name="T76" fmla="*/ 2147483647 w 43"/>
              <a:gd name="T77" fmla="*/ 2147483647 h 102"/>
              <a:gd name="T78" fmla="*/ 2147483647 w 43"/>
              <a:gd name="T79" fmla="*/ 2147483647 h 102"/>
              <a:gd name="T80" fmla="*/ 2147483647 w 43"/>
              <a:gd name="T81" fmla="*/ 2147483647 h 102"/>
              <a:gd name="T82" fmla="*/ 2147483647 w 43"/>
              <a:gd name="T83" fmla="*/ 2147483647 h 102"/>
              <a:gd name="T84" fmla="*/ 2147483647 w 43"/>
              <a:gd name="T85" fmla="*/ 2147483647 h 102"/>
              <a:gd name="T86" fmla="*/ 2147483647 w 43"/>
              <a:gd name="T87" fmla="*/ 2147483647 h 102"/>
              <a:gd name="T88" fmla="*/ 2147483647 w 43"/>
              <a:gd name="T89" fmla="*/ 2147483647 h 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
              <a:gd name="T136" fmla="*/ 0 h 102"/>
              <a:gd name="T137" fmla="*/ 43 w 43"/>
              <a:gd name="T138" fmla="*/ 102 h 10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 h="102">
                <a:moveTo>
                  <a:pt x="31" y="0"/>
                </a:moveTo>
                <a:lnTo>
                  <a:pt x="32" y="1"/>
                </a:lnTo>
                <a:lnTo>
                  <a:pt x="32" y="2"/>
                </a:lnTo>
                <a:lnTo>
                  <a:pt x="33" y="4"/>
                </a:lnTo>
                <a:lnTo>
                  <a:pt x="34" y="5"/>
                </a:lnTo>
                <a:lnTo>
                  <a:pt x="34" y="6"/>
                </a:lnTo>
                <a:lnTo>
                  <a:pt x="34" y="7"/>
                </a:lnTo>
                <a:lnTo>
                  <a:pt x="34" y="8"/>
                </a:lnTo>
                <a:lnTo>
                  <a:pt x="33" y="8"/>
                </a:lnTo>
                <a:lnTo>
                  <a:pt x="32" y="9"/>
                </a:lnTo>
                <a:lnTo>
                  <a:pt x="32" y="10"/>
                </a:lnTo>
                <a:lnTo>
                  <a:pt x="32" y="11"/>
                </a:lnTo>
                <a:lnTo>
                  <a:pt x="31" y="12"/>
                </a:lnTo>
                <a:lnTo>
                  <a:pt x="31" y="13"/>
                </a:lnTo>
                <a:lnTo>
                  <a:pt x="30" y="15"/>
                </a:lnTo>
                <a:lnTo>
                  <a:pt x="31" y="16"/>
                </a:lnTo>
                <a:lnTo>
                  <a:pt x="31" y="18"/>
                </a:lnTo>
                <a:lnTo>
                  <a:pt x="31" y="19"/>
                </a:lnTo>
                <a:lnTo>
                  <a:pt x="32" y="21"/>
                </a:lnTo>
                <a:lnTo>
                  <a:pt x="32" y="23"/>
                </a:lnTo>
                <a:lnTo>
                  <a:pt x="32" y="25"/>
                </a:lnTo>
                <a:lnTo>
                  <a:pt x="34" y="28"/>
                </a:lnTo>
                <a:lnTo>
                  <a:pt x="35" y="30"/>
                </a:lnTo>
                <a:lnTo>
                  <a:pt x="36" y="32"/>
                </a:lnTo>
                <a:lnTo>
                  <a:pt x="37" y="33"/>
                </a:lnTo>
                <a:lnTo>
                  <a:pt x="38" y="35"/>
                </a:lnTo>
                <a:lnTo>
                  <a:pt x="39" y="37"/>
                </a:lnTo>
                <a:lnTo>
                  <a:pt x="39" y="38"/>
                </a:lnTo>
                <a:lnTo>
                  <a:pt x="39" y="39"/>
                </a:lnTo>
                <a:lnTo>
                  <a:pt x="38" y="39"/>
                </a:lnTo>
                <a:lnTo>
                  <a:pt x="36" y="40"/>
                </a:lnTo>
                <a:lnTo>
                  <a:pt x="34" y="42"/>
                </a:lnTo>
                <a:lnTo>
                  <a:pt x="32" y="43"/>
                </a:lnTo>
                <a:lnTo>
                  <a:pt x="31" y="46"/>
                </a:lnTo>
                <a:lnTo>
                  <a:pt x="29" y="49"/>
                </a:lnTo>
                <a:lnTo>
                  <a:pt x="28" y="53"/>
                </a:lnTo>
                <a:lnTo>
                  <a:pt x="27" y="56"/>
                </a:lnTo>
                <a:lnTo>
                  <a:pt x="27" y="59"/>
                </a:lnTo>
                <a:lnTo>
                  <a:pt x="27" y="63"/>
                </a:lnTo>
                <a:lnTo>
                  <a:pt x="27" y="67"/>
                </a:lnTo>
                <a:lnTo>
                  <a:pt x="28" y="70"/>
                </a:lnTo>
                <a:lnTo>
                  <a:pt x="29" y="74"/>
                </a:lnTo>
                <a:lnTo>
                  <a:pt x="31" y="76"/>
                </a:lnTo>
                <a:lnTo>
                  <a:pt x="33" y="78"/>
                </a:lnTo>
                <a:lnTo>
                  <a:pt x="36" y="80"/>
                </a:lnTo>
                <a:lnTo>
                  <a:pt x="39" y="82"/>
                </a:lnTo>
                <a:lnTo>
                  <a:pt x="40" y="84"/>
                </a:lnTo>
                <a:lnTo>
                  <a:pt x="41" y="86"/>
                </a:lnTo>
                <a:lnTo>
                  <a:pt x="42" y="88"/>
                </a:lnTo>
                <a:lnTo>
                  <a:pt x="42" y="91"/>
                </a:lnTo>
                <a:lnTo>
                  <a:pt x="42" y="93"/>
                </a:lnTo>
                <a:lnTo>
                  <a:pt x="42" y="94"/>
                </a:lnTo>
                <a:lnTo>
                  <a:pt x="41" y="96"/>
                </a:lnTo>
                <a:lnTo>
                  <a:pt x="40" y="98"/>
                </a:lnTo>
                <a:lnTo>
                  <a:pt x="39" y="100"/>
                </a:lnTo>
                <a:lnTo>
                  <a:pt x="38" y="101"/>
                </a:lnTo>
                <a:lnTo>
                  <a:pt x="37" y="101"/>
                </a:lnTo>
                <a:lnTo>
                  <a:pt x="35" y="101"/>
                </a:lnTo>
                <a:lnTo>
                  <a:pt x="34" y="101"/>
                </a:lnTo>
                <a:lnTo>
                  <a:pt x="33" y="100"/>
                </a:lnTo>
                <a:lnTo>
                  <a:pt x="32" y="98"/>
                </a:lnTo>
                <a:lnTo>
                  <a:pt x="32" y="95"/>
                </a:lnTo>
                <a:lnTo>
                  <a:pt x="29" y="92"/>
                </a:lnTo>
                <a:lnTo>
                  <a:pt x="28" y="89"/>
                </a:lnTo>
                <a:lnTo>
                  <a:pt x="26" y="87"/>
                </a:lnTo>
                <a:lnTo>
                  <a:pt x="25" y="85"/>
                </a:lnTo>
                <a:lnTo>
                  <a:pt x="25" y="82"/>
                </a:lnTo>
                <a:lnTo>
                  <a:pt x="23" y="80"/>
                </a:lnTo>
                <a:lnTo>
                  <a:pt x="22" y="78"/>
                </a:lnTo>
                <a:lnTo>
                  <a:pt x="20" y="76"/>
                </a:lnTo>
                <a:lnTo>
                  <a:pt x="19" y="75"/>
                </a:lnTo>
                <a:lnTo>
                  <a:pt x="18" y="73"/>
                </a:lnTo>
                <a:lnTo>
                  <a:pt x="17" y="72"/>
                </a:lnTo>
                <a:lnTo>
                  <a:pt x="15" y="71"/>
                </a:lnTo>
                <a:lnTo>
                  <a:pt x="14" y="69"/>
                </a:lnTo>
                <a:lnTo>
                  <a:pt x="12" y="69"/>
                </a:lnTo>
                <a:lnTo>
                  <a:pt x="11" y="68"/>
                </a:lnTo>
                <a:lnTo>
                  <a:pt x="10" y="67"/>
                </a:lnTo>
                <a:lnTo>
                  <a:pt x="9" y="67"/>
                </a:lnTo>
                <a:lnTo>
                  <a:pt x="8" y="66"/>
                </a:lnTo>
                <a:lnTo>
                  <a:pt x="6" y="65"/>
                </a:lnTo>
                <a:lnTo>
                  <a:pt x="5" y="63"/>
                </a:lnTo>
                <a:lnTo>
                  <a:pt x="4" y="62"/>
                </a:lnTo>
                <a:lnTo>
                  <a:pt x="3" y="60"/>
                </a:lnTo>
                <a:lnTo>
                  <a:pt x="2" y="59"/>
                </a:lnTo>
                <a:lnTo>
                  <a:pt x="1" y="57"/>
                </a:lnTo>
                <a:lnTo>
                  <a:pt x="0" y="55"/>
                </a:lnTo>
                <a:lnTo>
                  <a:pt x="0" y="53"/>
                </a:lnTo>
                <a:lnTo>
                  <a:pt x="0" y="50"/>
                </a:lnTo>
                <a:lnTo>
                  <a:pt x="0" y="47"/>
                </a:lnTo>
                <a:lnTo>
                  <a:pt x="1" y="44"/>
                </a:lnTo>
                <a:lnTo>
                  <a:pt x="2" y="41"/>
                </a:lnTo>
                <a:lnTo>
                  <a:pt x="3" y="38"/>
                </a:lnTo>
                <a:lnTo>
                  <a:pt x="4" y="35"/>
                </a:lnTo>
                <a:lnTo>
                  <a:pt x="5" y="32"/>
                </a:lnTo>
                <a:lnTo>
                  <a:pt x="7" y="30"/>
                </a:lnTo>
                <a:lnTo>
                  <a:pt x="9" y="28"/>
                </a:lnTo>
                <a:lnTo>
                  <a:pt x="11" y="27"/>
                </a:lnTo>
                <a:lnTo>
                  <a:pt x="11" y="25"/>
                </a:lnTo>
                <a:lnTo>
                  <a:pt x="13" y="25"/>
                </a:lnTo>
                <a:lnTo>
                  <a:pt x="15" y="24"/>
                </a:lnTo>
                <a:lnTo>
                  <a:pt x="16" y="24"/>
                </a:lnTo>
                <a:lnTo>
                  <a:pt x="18" y="23"/>
                </a:lnTo>
                <a:lnTo>
                  <a:pt x="19" y="23"/>
                </a:lnTo>
                <a:lnTo>
                  <a:pt x="21" y="23"/>
                </a:lnTo>
                <a:lnTo>
                  <a:pt x="22" y="23"/>
                </a:lnTo>
                <a:lnTo>
                  <a:pt x="24" y="23"/>
                </a:lnTo>
                <a:lnTo>
                  <a:pt x="25" y="24"/>
                </a:lnTo>
                <a:lnTo>
                  <a:pt x="26" y="24"/>
                </a:lnTo>
                <a:lnTo>
                  <a:pt x="27" y="24"/>
                </a:lnTo>
                <a:lnTo>
                  <a:pt x="28" y="24"/>
                </a:lnTo>
                <a:lnTo>
                  <a:pt x="29" y="23"/>
                </a:lnTo>
                <a:lnTo>
                  <a:pt x="29" y="22"/>
                </a:lnTo>
                <a:lnTo>
                  <a:pt x="29" y="21"/>
                </a:lnTo>
                <a:lnTo>
                  <a:pt x="29" y="20"/>
                </a:lnTo>
                <a:lnTo>
                  <a:pt x="29" y="19"/>
                </a:lnTo>
                <a:lnTo>
                  <a:pt x="28" y="17"/>
                </a:lnTo>
                <a:lnTo>
                  <a:pt x="27" y="16"/>
                </a:lnTo>
                <a:lnTo>
                  <a:pt x="27" y="15"/>
                </a:lnTo>
                <a:lnTo>
                  <a:pt x="26" y="14"/>
                </a:lnTo>
                <a:lnTo>
                  <a:pt x="25" y="13"/>
                </a:lnTo>
                <a:lnTo>
                  <a:pt x="25" y="12"/>
                </a:lnTo>
                <a:lnTo>
                  <a:pt x="23" y="11"/>
                </a:lnTo>
                <a:lnTo>
                  <a:pt x="22" y="10"/>
                </a:lnTo>
                <a:lnTo>
                  <a:pt x="23" y="9"/>
                </a:lnTo>
                <a:lnTo>
                  <a:pt x="23" y="8"/>
                </a:lnTo>
                <a:lnTo>
                  <a:pt x="24" y="8"/>
                </a:lnTo>
                <a:lnTo>
                  <a:pt x="25" y="8"/>
                </a:lnTo>
                <a:lnTo>
                  <a:pt x="26" y="7"/>
                </a:lnTo>
                <a:lnTo>
                  <a:pt x="27" y="6"/>
                </a:lnTo>
                <a:lnTo>
                  <a:pt x="28" y="5"/>
                </a:lnTo>
                <a:lnTo>
                  <a:pt x="29" y="4"/>
                </a:lnTo>
                <a:lnTo>
                  <a:pt x="30" y="3"/>
                </a:lnTo>
                <a:lnTo>
                  <a:pt x="31" y="2"/>
                </a:lnTo>
                <a:lnTo>
                  <a:pt x="31" y="1"/>
                </a:lnTo>
                <a:lnTo>
                  <a:pt x="31" y="0"/>
                </a:lnTo>
              </a:path>
            </a:pathLst>
          </a:custGeom>
          <a:solidFill>
            <a:srgbClr val="E5B299"/>
          </a:solidFill>
          <a:ln w="12700" cap="rnd" cmpd="sng">
            <a:noFill/>
            <a:prstDash val="solid"/>
            <a:round/>
            <a:headEnd type="none" w="med" len="med"/>
            <a:tailEnd type="none" w="med" len="med"/>
          </a:ln>
        </p:spPr>
        <p:txBody>
          <a:bodyPr/>
          <a:lstStyle/>
          <a:p>
            <a:endParaRPr lang="en-US" sz="1200"/>
          </a:p>
        </p:txBody>
      </p:sp>
      <p:sp>
        <p:nvSpPr>
          <p:cNvPr id="41" name="Freeform 39"/>
          <p:cNvSpPr>
            <a:spLocks/>
          </p:cNvSpPr>
          <p:nvPr/>
        </p:nvSpPr>
        <p:spPr bwMode="auto">
          <a:xfrm>
            <a:off x="6983413" y="2319338"/>
            <a:ext cx="49212" cy="107950"/>
          </a:xfrm>
          <a:custGeom>
            <a:avLst/>
            <a:gdLst>
              <a:gd name="T0" fmla="*/ 2147483647 w 31"/>
              <a:gd name="T1" fmla="*/ 0 h 68"/>
              <a:gd name="T2" fmla="*/ 2147483647 w 31"/>
              <a:gd name="T3" fmla="*/ 0 h 68"/>
              <a:gd name="T4" fmla="*/ 2147483647 w 31"/>
              <a:gd name="T5" fmla="*/ 2147483647 h 68"/>
              <a:gd name="T6" fmla="*/ 2147483647 w 31"/>
              <a:gd name="T7" fmla="*/ 2147483647 h 68"/>
              <a:gd name="T8" fmla="*/ 2147483647 w 31"/>
              <a:gd name="T9" fmla="*/ 2147483647 h 68"/>
              <a:gd name="T10" fmla="*/ 2147483647 w 31"/>
              <a:gd name="T11" fmla="*/ 2147483647 h 68"/>
              <a:gd name="T12" fmla="*/ 2147483647 w 31"/>
              <a:gd name="T13" fmla="*/ 2147483647 h 68"/>
              <a:gd name="T14" fmla="*/ 0 w 31"/>
              <a:gd name="T15" fmla="*/ 2147483647 h 68"/>
              <a:gd name="T16" fmla="*/ 0 w 31"/>
              <a:gd name="T17" fmla="*/ 2147483647 h 68"/>
              <a:gd name="T18" fmla="*/ 0 w 31"/>
              <a:gd name="T19" fmla="*/ 2147483647 h 68"/>
              <a:gd name="T20" fmla="*/ 0 w 31"/>
              <a:gd name="T21" fmla="*/ 2147483647 h 68"/>
              <a:gd name="T22" fmla="*/ 2147483647 w 31"/>
              <a:gd name="T23" fmla="*/ 2147483647 h 68"/>
              <a:gd name="T24" fmla="*/ 2147483647 w 31"/>
              <a:gd name="T25" fmla="*/ 2147483647 h 68"/>
              <a:gd name="T26" fmla="*/ 2147483647 w 31"/>
              <a:gd name="T27" fmla="*/ 2147483647 h 68"/>
              <a:gd name="T28" fmla="*/ 2147483647 w 31"/>
              <a:gd name="T29" fmla="*/ 2147483647 h 68"/>
              <a:gd name="T30" fmla="*/ 2147483647 w 31"/>
              <a:gd name="T31" fmla="*/ 2147483647 h 68"/>
              <a:gd name="T32" fmla="*/ 2147483647 w 31"/>
              <a:gd name="T33" fmla="*/ 2147483647 h 68"/>
              <a:gd name="T34" fmla="*/ 2147483647 w 31"/>
              <a:gd name="T35" fmla="*/ 2147483647 h 68"/>
              <a:gd name="T36" fmla="*/ 2147483647 w 31"/>
              <a:gd name="T37" fmla="*/ 2147483647 h 68"/>
              <a:gd name="T38" fmla="*/ 2147483647 w 31"/>
              <a:gd name="T39" fmla="*/ 2147483647 h 68"/>
              <a:gd name="T40" fmla="*/ 2147483647 w 31"/>
              <a:gd name="T41" fmla="*/ 2147483647 h 68"/>
              <a:gd name="T42" fmla="*/ 2147483647 w 31"/>
              <a:gd name="T43" fmla="*/ 2147483647 h 68"/>
              <a:gd name="T44" fmla="*/ 2147483647 w 31"/>
              <a:gd name="T45" fmla="*/ 2147483647 h 68"/>
              <a:gd name="T46" fmla="*/ 2147483647 w 31"/>
              <a:gd name="T47" fmla="*/ 2147483647 h 68"/>
              <a:gd name="T48" fmla="*/ 2147483647 w 31"/>
              <a:gd name="T49" fmla="*/ 2147483647 h 68"/>
              <a:gd name="T50" fmla="*/ 2147483647 w 31"/>
              <a:gd name="T51" fmla="*/ 2147483647 h 68"/>
              <a:gd name="T52" fmla="*/ 2147483647 w 31"/>
              <a:gd name="T53" fmla="*/ 2147483647 h 68"/>
              <a:gd name="T54" fmla="*/ 2147483647 w 31"/>
              <a:gd name="T55" fmla="*/ 2147483647 h 68"/>
              <a:gd name="T56" fmla="*/ 2147483647 w 31"/>
              <a:gd name="T57" fmla="*/ 2147483647 h 68"/>
              <a:gd name="T58" fmla="*/ 2147483647 w 31"/>
              <a:gd name="T59" fmla="*/ 2147483647 h 68"/>
              <a:gd name="T60" fmla="*/ 2147483647 w 31"/>
              <a:gd name="T61" fmla="*/ 2147483647 h 68"/>
              <a:gd name="T62" fmla="*/ 2147483647 w 31"/>
              <a:gd name="T63" fmla="*/ 2147483647 h 68"/>
              <a:gd name="T64" fmla="*/ 2147483647 w 31"/>
              <a:gd name="T65" fmla="*/ 2147483647 h 68"/>
              <a:gd name="T66" fmla="*/ 2147483647 w 31"/>
              <a:gd name="T67" fmla="*/ 2147483647 h 68"/>
              <a:gd name="T68" fmla="*/ 2147483647 w 31"/>
              <a:gd name="T69" fmla="*/ 2147483647 h 68"/>
              <a:gd name="T70" fmla="*/ 2147483647 w 31"/>
              <a:gd name="T71" fmla="*/ 2147483647 h 68"/>
              <a:gd name="T72" fmla="*/ 2147483647 w 31"/>
              <a:gd name="T73" fmla="*/ 2147483647 h 68"/>
              <a:gd name="T74" fmla="*/ 2147483647 w 31"/>
              <a:gd name="T75" fmla="*/ 2147483647 h 68"/>
              <a:gd name="T76" fmla="*/ 2147483647 w 31"/>
              <a:gd name="T77" fmla="*/ 2147483647 h 68"/>
              <a:gd name="T78" fmla="*/ 2147483647 w 31"/>
              <a:gd name="T79" fmla="*/ 2147483647 h 68"/>
              <a:gd name="T80" fmla="*/ 2147483647 w 31"/>
              <a:gd name="T81" fmla="*/ 2147483647 h 68"/>
              <a:gd name="T82" fmla="*/ 2147483647 w 31"/>
              <a:gd name="T83" fmla="*/ 2147483647 h 68"/>
              <a:gd name="T84" fmla="*/ 2147483647 w 31"/>
              <a:gd name="T85" fmla="*/ 2147483647 h 68"/>
              <a:gd name="T86" fmla="*/ 2147483647 w 31"/>
              <a:gd name="T87" fmla="*/ 2147483647 h 68"/>
              <a:gd name="T88" fmla="*/ 2147483647 w 31"/>
              <a:gd name="T89" fmla="*/ 2147483647 h 68"/>
              <a:gd name="T90" fmla="*/ 2147483647 w 31"/>
              <a:gd name="T91" fmla="*/ 2147483647 h 68"/>
              <a:gd name="T92" fmla="*/ 2147483647 w 31"/>
              <a:gd name="T93" fmla="*/ 2147483647 h 68"/>
              <a:gd name="T94" fmla="*/ 2147483647 w 31"/>
              <a:gd name="T95" fmla="*/ 2147483647 h 68"/>
              <a:gd name="T96" fmla="*/ 2147483647 w 31"/>
              <a:gd name="T97" fmla="*/ 2147483647 h 68"/>
              <a:gd name="T98" fmla="*/ 2147483647 w 31"/>
              <a:gd name="T99" fmla="*/ 2147483647 h 68"/>
              <a:gd name="T100" fmla="*/ 2147483647 w 31"/>
              <a:gd name="T101" fmla="*/ 2147483647 h 68"/>
              <a:gd name="T102" fmla="*/ 2147483647 w 31"/>
              <a:gd name="T103" fmla="*/ 2147483647 h 68"/>
              <a:gd name="T104" fmla="*/ 2147483647 w 31"/>
              <a:gd name="T105" fmla="*/ 2147483647 h 68"/>
              <a:gd name="T106" fmla="*/ 2147483647 w 31"/>
              <a:gd name="T107" fmla="*/ 2147483647 h 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1"/>
              <a:gd name="T163" fmla="*/ 0 h 68"/>
              <a:gd name="T164" fmla="*/ 31 w 31"/>
              <a:gd name="T165" fmla="*/ 68 h 6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1" h="68">
                <a:moveTo>
                  <a:pt x="23" y="1"/>
                </a:moveTo>
                <a:lnTo>
                  <a:pt x="20" y="0"/>
                </a:lnTo>
                <a:lnTo>
                  <a:pt x="18" y="0"/>
                </a:lnTo>
                <a:lnTo>
                  <a:pt x="16" y="0"/>
                </a:lnTo>
                <a:lnTo>
                  <a:pt x="13" y="0"/>
                </a:lnTo>
                <a:lnTo>
                  <a:pt x="12" y="1"/>
                </a:lnTo>
                <a:lnTo>
                  <a:pt x="10" y="2"/>
                </a:lnTo>
                <a:lnTo>
                  <a:pt x="8" y="3"/>
                </a:lnTo>
                <a:lnTo>
                  <a:pt x="7" y="5"/>
                </a:lnTo>
                <a:lnTo>
                  <a:pt x="5" y="6"/>
                </a:lnTo>
                <a:lnTo>
                  <a:pt x="3" y="8"/>
                </a:lnTo>
                <a:lnTo>
                  <a:pt x="3" y="10"/>
                </a:lnTo>
                <a:lnTo>
                  <a:pt x="2" y="12"/>
                </a:lnTo>
                <a:lnTo>
                  <a:pt x="1" y="15"/>
                </a:lnTo>
                <a:lnTo>
                  <a:pt x="0" y="17"/>
                </a:lnTo>
                <a:lnTo>
                  <a:pt x="0" y="20"/>
                </a:lnTo>
                <a:lnTo>
                  <a:pt x="0" y="24"/>
                </a:lnTo>
                <a:lnTo>
                  <a:pt x="0" y="27"/>
                </a:lnTo>
                <a:lnTo>
                  <a:pt x="0" y="28"/>
                </a:lnTo>
                <a:lnTo>
                  <a:pt x="0" y="30"/>
                </a:lnTo>
                <a:lnTo>
                  <a:pt x="0" y="32"/>
                </a:lnTo>
                <a:lnTo>
                  <a:pt x="0" y="34"/>
                </a:lnTo>
                <a:lnTo>
                  <a:pt x="1" y="35"/>
                </a:lnTo>
                <a:lnTo>
                  <a:pt x="1" y="36"/>
                </a:lnTo>
                <a:lnTo>
                  <a:pt x="2" y="37"/>
                </a:lnTo>
                <a:lnTo>
                  <a:pt x="2" y="38"/>
                </a:lnTo>
                <a:lnTo>
                  <a:pt x="3" y="39"/>
                </a:lnTo>
                <a:lnTo>
                  <a:pt x="4" y="39"/>
                </a:lnTo>
                <a:lnTo>
                  <a:pt x="5" y="40"/>
                </a:lnTo>
                <a:lnTo>
                  <a:pt x="6" y="41"/>
                </a:lnTo>
                <a:lnTo>
                  <a:pt x="8" y="42"/>
                </a:lnTo>
                <a:lnTo>
                  <a:pt x="8" y="43"/>
                </a:lnTo>
                <a:lnTo>
                  <a:pt x="9" y="44"/>
                </a:lnTo>
                <a:lnTo>
                  <a:pt x="10" y="45"/>
                </a:lnTo>
                <a:lnTo>
                  <a:pt x="12" y="46"/>
                </a:lnTo>
                <a:lnTo>
                  <a:pt x="13" y="48"/>
                </a:lnTo>
                <a:lnTo>
                  <a:pt x="13" y="49"/>
                </a:lnTo>
                <a:lnTo>
                  <a:pt x="14" y="50"/>
                </a:lnTo>
                <a:lnTo>
                  <a:pt x="16" y="52"/>
                </a:lnTo>
                <a:lnTo>
                  <a:pt x="17" y="54"/>
                </a:lnTo>
                <a:lnTo>
                  <a:pt x="18" y="55"/>
                </a:lnTo>
                <a:lnTo>
                  <a:pt x="18" y="57"/>
                </a:lnTo>
                <a:lnTo>
                  <a:pt x="19" y="60"/>
                </a:lnTo>
                <a:lnTo>
                  <a:pt x="20" y="61"/>
                </a:lnTo>
                <a:lnTo>
                  <a:pt x="20" y="62"/>
                </a:lnTo>
                <a:lnTo>
                  <a:pt x="21" y="64"/>
                </a:lnTo>
                <a:lnTo>
                  <a:pt x="22" y="65"/>
                </a:lnTo>
                <a:lnTo>
                  <a:pt x="23" y="66"/>
                </a:lnTo>
                <a:lnTo>
                  <a:pt x="23" y="67"/>
                </a:lnTo>
                <a:lnTo>
                  <a:pt x="24" y="67"/>
                </a:lnTo>
                <a:lnTo>
                  <a:pt x="25" y="67"/>
                </a:lnTo>
                <a:lnTo>
                  <a:pt x="26" y="67"/>
                </a:lnTo>
                <a:lnTo>
                  <a:pt x="27" y="67"/>
                </a:lnTo>
                <a:lnTo>
                  <a:pt x="28" y="66"/>
                </a:lnTo>
                <a:lnTo>
                  <a:pt x="29" y="65"/>
                </a:lnTo>
                <a:lnTo>
                  <a:pt x="30" y="63"/>
                </a:lnTo>
                <a:lnTo>
                  <a:pt x="30" y="62"/>
                </a:lnTo>
                <a:lnTo>
                  <a:pt x="30" y="61"/>
                </a:lnTo>
                <a:lnTo>
                  <a:pt x="29" y="60"/>
                </a:lnTo>
                <a:lnTo>
                  <a:pt x="28" y="58"/>
                </a:lnTo>
                <a:lnTo>
                  <a:pt x="28" y="56"/>
                </a:lnTo>
                <a:lnTo>
                  <a:pt x="27" y="54"/>
                </a:lnTo>
                <a:lnTo>
                  <a:pt x="26" y="52"/>
                </a:lnTo>
                <a:lnTo>
                  <a:pt x="24" y="50"/>
                </a:lnTo>
                <a:lnTo>
                  <a:pt x="23" y="49"/>
                </a:lnTo>
                <a:lnTo>
                  <a:pt x="23" y="47"/>
                </a:lnTo>
                <a:lnTo>
                  <a:pt x="22" y="45"/>
                </a:lnTo>
                <a:lnTo>
                  <a:pt x="20" y="43"/>
                </a:lnTo>
                <a:lnTo>
                  <a:pt x="20" y="41"/>
                </a:lnTo>
                <a:lnTo>
                  <a:pt x="19" y="39"/>
                </a:lnTo>
                <a:lnTo>
                  <a:pt x="19" y="38"/>
                </a:lnTo>
                <a:lnTo>
                  <a:pt x="18" y="35"/>
                </a:lnTo>
                <a:lnTo>
                  <a:pt x="18" y="33"/>
                </a:lnTo>
                <a:lnTo>
                  <a:pt x="19" y="30"/>
                </a:lnTo>
                <a:lnTo>
                  <a:pt x="20" y="27"/>
                </a:lnTo>
                <a:lnTo>
                  <a:pt x="21" y="24"/>
                </a:lnTo>
                <a:lnTo>
                  <a:pt x="23" y="20"/>
                </a:lnTo>
                <a:lnTo>
                  <a:pt x="20" y="21"/>
                </a:lnTo>
                <a:lnTo>
                  <a:pt x="18" y="22"/>
                </a:lnTo>
                <a:lnTo>
                  <a:pt x="18" y="24"/>
                </a:lnTo>
                <a:lnTo>
                  <a:pt x="17" y="26"/>
                </a:lnTo>
                <a:lnTo>
                  <a:pt x="16" y="28"/>
                </a:lnTo>
                <a:lnTo>
                  <a:pt x="15" y="29"/>
                </a:lnTo>
                <a:lnTo>
                  <a:pt x="15" y="32"/>
                </a:lnTo>
                <a:lnTo>
                  <a:pt x="15" y="34"/>
                </a:lnTo>
                <a:lnTo>
                  <a:pt x="15" y="36"/>
                </a:lnTo>
                <a:lnTo>
                  <a:pt x="15" y="38"/>
                </a:lnTo>
                <a:lnTo>
                  <a:pt x="15" y="39"/>
                </a:lnTo>
                <a:lnTo>
                  <a:pt x="16" y="41"/>
                </a:lnTo>
                <a:lnTo>
                  <a:pt x="16" y="42"/>
                </a:lnTo>
                <a:lnTo>
                  <a:pt x="16" y="43"/>
                </a:lnTo>
                <a:lnTo>
                  <a:pt x="16" y="44"/>
                </a:lnTo>
                <a:lnTo>
                  <a:pt x="15" y="45"/>
                </a:lnTo>
                <a:lnTo>
                  <a:pt x="14" y="44"/>
                </a:lnTo>
                <a:lnTo>
                  <a:pt x="13" y="43"/>
                </a:lnTo>
                <a:lnTo>
                  <a:pt x="12" y="41"/>
                </a:lnTo>
                <a:lnTo>
                  <a:pt x="12" y="39"/>
                </a:lnTo>
                <a:lnTo>
                  <a:pt x="11" y="36"/>
                </a:lnTo>
                <a:lnTo>
                  <a:pt x="10" y="33"/>
                </a:lnTo>
                <a:lnTo>
                  <a:pt x="10" y="30"/>
                </a:lnTo>
                <a:lnTo>
                  <a:pt x="10" y="27"/>
                </a:lnTo>
                <a:lnTo>
                  <a:pt x="10" y="23"/>
                </a:lnTo>
                <a:lnTo>
                  <a:pt x="11" y="19"/>
                </a:lnTo>
                <a:lnTo>
                  <a:pt x="12" y="15"/>
                </a:lnTo>
                <a:lnTo>
                  <a:pt x="13" y="11"/>
                </a:lnTo>
                <a:lnTo>
                  <a:pt x="16" y="7"/>
                </a:lnTo>
                <a:lnTo>
                  <a:pt x="19" y="4"/>
                </a:lnTo>
                <a:lnTo>
                  <a:pt x="23" y="1"/>
                </a:lnTo>
              </a:path>
            </a:pathLst>
          </a:custGeom>
          <a:solidFill>
            <a:srgbClr val="4C0000"/>
          </a:solidFill>
          <a:ln w="12700" cap="rnd" cmpd="sng">
            <a:noFill/>
            <a:prstDash val="solid"/>
            <a:round/>
            <a:headEnd type="none" w="med" len="med"/>
            <a:tailEnd type="none" w="med" len="med"/>
          </a:ln>
        </p:spPr>
        <p:txBody>
          <a:bodyPr/>
          <a:lstStyle/>
          <a:p>
            <a:endParaRPr lang="en-US" sz="1200"/>
          </a:p>
        </p:txBody>
      </p:sp>
      <p:sp>
        <p:nvSpPr>
          <p:cNvPr id="42" name="Freeform 40"/>
          <p:cNvSpPr>
            <a:spLocks/>
          </p:cNvSpPr>
          <p:nvPr/>
        </p:nvSpPr>
        <p:spPr bwMode="auto">
          <a:xfrm>
            <a:off x="6953250" y="2376488"/>
            <a:ext cx="68263" cy="92075"/>
          </a:xfrm>
          <a:custGeom>
            <a:avLst/>
            <a:gdLst>
              <a:gd name="T0" fmla="*/ 2147483647 w 43"/>
              <a:gd name="T1" fmla="*/ 2147483647 h 58"/>
              <a:gd name="T2" fmla="*/ 2147483647 w 43"/>
              <a:gd name="T3" fmla="*/ 2147483647 h 58"/>
              <a:gd name="T4" fmla="*/ 2147483647 w 43"/>
              <a:gd name="T5" fmla="*/ 2147483647 h 58"/>
              <a:gd name="T6" fmla="*/ 2147483647 w 43"/>
              <a:gd name="T7" fmla="*/ 2147483647 h 58"/>
              <a:gd name="T8" fmla="*/ 2147483647 w 43"/>
              <a:gd name="T9" fmla="*/ 2147483647 h 58"/>
              <a:gd name="T10" fmla="*/ 2147483647 w 43"/>
              <a:gd name="T11" fmla="*/ 2147483647 h 58"/>
              <a:gd name="T12" fmla="*/ 2147483647 w 43"/>
              <a:gd name="T13" fmla="*/ 2147483647 h 58"/>
              <a:gd name="T14" fmla="*/ 2147483647 w 43"/>
              <a:gd name="T15" fmla="*/ 2147483647 h 58"/>
              <a:gd name="T16" fmla="*/ 2147483647 w 43"/>
              <a:gd name="T17" fmla="*/ 2147483647 h 58"/>
              <a:gd name="T18" fmla="*/ 2147483647 w 43"/>
              <a:gd name="T19" fmla="*/ 2147483647 h 58"/>
              <a:gd name="T20" fmla="*/ 2147483647 w 43"/>
              <a:gd name="T21" fmla="*/ 2147483647 h 58"/>
              <a:gd name="T22" fmla="*/ 2147483647 w 43"/>
              <a:gd name="T23" fmla="*/ 2147483647 h 58"/>
              <a:gd name="T24" fmla="*/ 2147483647 w 43"/>
              <a:gd name="T25" fmla="*/ 2147483647 h 58"/>
              <a:gd name="T26" fmla="*/ 2147483647 w 43"/>
              <a:gd name="T27" fmla="*/ 2147483647 h 58"/>
              <a:gd name="T28" fmla="*/ 2147483647 w 43"/>
              <a:gd name="T29" fmla="*/ 2147483647 h 58"/>
              <a:gd name="T30" fmla="*/ 2147483647 w 43"/>
              <a:gd name="T31" fmla="*/ 2147483647 h 58"/>
              <a:gd name="T32" fmla="*/ 2147483647 w 43"/>
              <a:gd name="T33" fmla="*/ 2147483647 h 58"/>
              <a:gd name="T34" fmla="*/ 2147483647 w 43"/>
              <a:gd name="T35" fmla="*/ 2147483647 h 58"/>
              <a:gd name="T36" fmla="*/ 2147483647 w 43"/>
              <a:gd name="T37" fmla="*/ 2147483647 h 58"/>
              <a:gd name="T38" fmla="*/ 2147483647 w 43"/>
              <a:gd name="T39" fmla="*/ 2147483647 h 58"/>
              <a:gd name="T40" fmla="*/ 2147483647 w 43"/>
              <a:gd name="T41" fmla="*/ 2147483647 h 58"/>
              <a:gd name="T42" fmla="*/ 2147483647 w 43"/>
              <a:gd name="T43" fmla="*/ 2147483647 h 58"/>
              <a:gd name="T44" fmla="*/ 2147483647 w 43"/>
              <a:gd name="T45" fmla="*/ 2147483647 h 58"/>
              <a:gd name="T46" fmla="*/ 2147483647 w 43"/>
              <a:gd name="T47" fmla="*/ 2147483647 h 58"/>
              <a:gd name="T48" fmla="*/ 2147483647 w 43"/>
              <a:gd name="T49" fmla="*/ 2147483647 h 58"/>
              <a:gd name="T50" fmla="*/ 2147483647 w 43"/>
              <a:gd name="T51" fmla="*/ 2147483647 h 58"/>
              <a:gd name="T52" fmla="*/ 2147483647 w 43"/>
              <a:gd name="T53" fmla="*/ 2147483647 h 58"/>
              <a:gd name="T54" fmla="*/ 2147483647 w 43"/>
              <a:gd name="T55" fmla="*/ 2147483647 h 58"/>
              <a:gd name="T56" fmla="*/ 2147483647 w 43"/>
              <a:gd name="T57" fmla="*/ 2147483647 h 58"/>
              <a:gd name="T58" fmla="*/ 2147483647 w 43"/>
              <a:gd name="T59" fmla="*/ 2147483647 h 58"/>
              <a:gd name="T60" fmla="*/ 2147483647 w 43"/>
              <a:gd name="T61" fmla="*/ 2147483647 h 58"/>
              <a:gd name="T62" fmla="*/ 2147483647 w 43"/>
              <a:gd name="T63" fmla="*/ 2147483647 h 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58"/>
              <a:gd name="T98" fmla="*/ 43 w 43"/>
              <a:gd name="T99" fmla="*/ 58 h 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58">
                <a:moveTo>
                  <a:pt x="0" y="0"/>
                </a:moveTo>
                <a:lnTo>
                  <a:pt x="2" y="3"/>
                </a:lnTo>
                <a:lnTo>
                  <a:pt x="4" y="5"/>
                </a:lnTo>
                <a:lnTo>
                  <a:pt x="5" y="8"/>
                </a:lnTo>
                <a:lnTo>
                  <a:pt x="7" y="11"/>
                </a:lnTo>
                <a:lnTo>
                  <a:pt x="8" y="13"/>
                </a:lnTo>
                <a:lnTo>
                  <a:pt x="10" y="14"/>
                </a:lnTo>
                <a:lnTo>
                  <a:pt x="11" y="16"/>
                </a:lnTo>
                <a:lnTo>
                  <a:pt x="12" y="18"/>
                </a:lnTo>
                <a:lnTo>
                  <a:pt x="14" y="19"/>
                </a:lnTo>
                <a:lnTo>
                  <a:pt x="15" y="20"/>
                </a:lnTo>
                <a:lnTo>
                  <a:pt x="16" y="21"/>
                </a:lnTo>
                <a:lnTo>
                  <a:pt x="17" y="22"/>
                </a:lnTo>
                <a:lnTo>
                  <a:pt x="18" y="22"/>
                </a:lnTo>
                <a:lnTo>
                  <a:pt x="18" y="21"/>
                </a:lnTo>
                <a:lnTo>
                  <a:pt x="18" y="20"/>
                </a:lnTo>
                <a:lnTo>
                  <a:pt x="18" y="19"/>
                </a:lnTo>
                <a:lnTo>
                  <a:pt x="18" y="22"/>
                </a:lnTo>
                <a:lnTo>
                  <a:pt x="19" y="24"/>
                </a:lnTo>
                <a:lnTo>
                  <a:pt x="20" y="27"/>
                </a:lnTo>
                <a:lnTo>
                  <a:pt x="21" y="30"/>
                </a:lnTo>
                <a:lnTo>
                  <a:pt x="22" y="33"/>
                </a:lnTo>
                <a:lnTo>
                  <a:pt x="24" y="35"/>
                </a:lnTo>
                <a:lnTo>
                  <a:pt x="25" y="38"/>
                </a:lnTo>
                <a:lnTo>
                  <a:pt x="27" y="41"/>
                </a:lnTo>
                <a:lnTo>
                  <a:pt x="29" y="43"/>
                </a:lnTo>
                <a:lnTo>
                  <a:pt x="32" y="46"/>
                </a:lnTo>
                <a:lnTo>
                  <a:pt x="33" y="48"/>
                </a:lnTo>
                <a:lnTo>
                  <a:pt x="35" y="51"/>
                </a:lnTo>
                <a:lnTo>
                  <a:pt x="37" y="52"/>
                </a:lnTo>
                <a:lnTo>
                  <a:pt x="39" y="54"/>
                </a:lnTo>
                <a:lnTo>
                  <a:pt x="40" y="55"/>
                </a:lnTo>
                <a:lnTo>
                  <a:pt x="42" y="57"/>
                </a:lnTo>
                <a:lnTo>
                  <a:pt x="39" y="55"/>
                </a:lnTo>
                <a:lnTo>
                  <a:pt x="35" y="53"/>
                </a:lnTo>
                <a:lnTo>
                  <a:pt x="32" y="52"/>
                </a:lnTo>
                <a:lnTo>
                  <a:pt x="30" y="50"/>
                </a:lnTo>
                <a:lnTo>
                  <a:pt x="27" y="49"/>
                </a:lnTo>
                <a:lnTo>
                  <a:pt x="25" y="47"/>
                </a:lnTo>
                <a:lnTo>
                  <a:pt x="24" y="45"/>
                </a:lnTo>
                <a:lnTo>
                  <a:pt x="23" y="44"/>
                </a:lnTo>
                <a:lnTo>
                  <a:pt x="21" y="43"/>
                </a:lnTo>
                <a:lnTo>
                  <a:pt x="20" y="42"/>
                </a:lnTo>
                <a:lnTo>
                  <a:pt x="19" y="40"/>
                </a:lnTo>
                <a:lnTo>
                  <a:pt x="19" y="39"/>
                </a:lnTo>
                <a:lnTo>
                  <a:pt x="18" y="37"/>
                </a:lnTo>
                <a:lnTo>
                  <a:pt x="18" y="36"/>
                </a:lnTo>
                <a:lnTo>
                  <a:pt x="18" y="35"/>
                </a:lnTo>
                <a:lnTo>
                  <a:pt x="18" y="34"/>
                </a:lnTo>
                <a:lnTo>
                  <a:pt x="18" y="33"/>
                </a:lnTo>
                <a:lnTo>
                  <a:pt x="17" y="33"/>
                </a:lnTo>
                <a:lnTo>
                  <a:pt x="16" y="32"/>
                </a:lnTo>
                <a:lnTo>
                  <a:pt x="16" y="31"/>
                </a:lnTo>
                <a:lnTo>
                  <a:pt x="15" y="30"/>
                </a:lnTo>
                <a:lnTo>
                  <a:pt x="14" y="29"/>
                </a:lnTo>
                <a:lnTo>
                  <a:pt x="12" y="28"/>
                </a:lnTo>
                <a:lnTo>
                  <a:pt x="11" y="26"/>
                </a:lnTo>
                <a:lnTo>
                  <a:pt x="11" y="24"/>
                </a:lnTo>
                <a:lnTo>
                  <a:pt x="9" y="22"/>
                </a:lnTo>
                <a:lnTo>
                  <a:pt x="7" y="18"/>
                </a:lnTo>
                <a:lnTo>
                  <a:pt x="5" y="14"/>
                </a:lnTo>
                <a:lnTo>
                  <a:pt x="4" y="11"/>
                </a:lnTo>
                <a:lnTo>
                  <a:pt x="2" y="5"/>
                </a:lnTo>
                <a:lnTo>
                  <a:pt x="0" y="0"/>
                </a:lnTo>
              </a:path>
            </a:pathLst>
          </a:custGeom>
          <a:solidFill>
            <a:srgbClr val="B2664C"/>
          </a:solidFill>
          <a:ln w="12700" cap="rnd" cmpd="sng">
            <a:noFill/>
            <a:prstDash val="solid"/>
            <a:round/>
            <a:headEnd type="none" w="med" len="med"/>
            <a:tailEnd type="none" w="med" len="med"/>
          </a:ln>
        </p:spPr>
        <p:txBody>
          <a:bodyPr/>
          <a:lstStyle/>
          <a:p>
            <a:endParaRPr lang="en-US" sz="1200"/>
          </a:p>
        </p:txBody>
      </p:sp>
      <p:sp>
        <p:nvSpPr>
          <p:cNvPr id="43" name="Freeform 41"/>
          <p:cNvSpPr>
            <a:spLocks/>
          </p:cNvSpPr>
          <p:nvPr/>
        </p:nvSpPr>
        <p:spPr bwMode="auto">
          <a:xfrm>
            <a:off x="6953250" y="1803400"/>
            <a:ext cx="798513" cy="628650"/>
          </a:xfrm>
          <a:custGeom>
            <a:avLst/>
            <a:gdLst>
              <a:gd name="T0" fmla="*/ 2147483647 w 503"/>
              <a:gd name="T1" fmla="*/ 2147483647 h 396"/>
              <a:gd name="T2" fmla="*/ 2147483647 w 503"/>
              <a:gd name="T3" fmla="*/ 2147483647 h 396"/>
              <a:gd name="T4" fmla="*/ 2147483647 w 503"/>
              <a:gd name="T5" fmla="*/ 2147483647 h 396"/>
              <a:gd name="T6" fmla="*/ 2147483647 w 503"/>
              <a:gd name="T7" fmla="*/ 2147483647 h 396"/>
              <a:gd name="T8" fmla="*/ 2147483647 w 503"/>
              <a:gd name="T9" fmla="*/ 2147483647 h 396"/>
              <a:gd name="T10" fmla="*/ 2147483647 w 503"/>
              <a:gd name="T11" fmla="*/ 2147483647 h 396"/>
              <a:gd name="T12" fmla="*/ 2147483647 w 503"/>
              <a:gd name="T13" fmla="*/ 2147483647 h 396"/>
              <a:gd name="T14" fmla="*/ 2147483647 w 503"/>
              <a:gd name="T15" fmla="*/ 2147483647 h 396"/>
              <a:gd name="T16" fmla="*/ 2147483647 w 503"/>
              <a:gd name="T17" fmla="*/ 2147483647 h 396"/>
              <a:gd name="T18" fmla="*/ 2147483647 w 503"/>
              <a:gd name="T19" fmla="*/ 0 h 396"/>
              <a:gd name="T20" fmla="*/ 2147483647 w 503"/>
              <a:gd name="T21" fmla="*/ 2147483647 h 396"/>
              <a:gd name="T22" fmla="*/ 2147483647 w 503"/>
              <a:gd name="T23" fmla="*/ 2147483647 h 396"/>
              <a:gd name="T24" fmla="*/ 2147483647 w 503"/>
              <a:gd name="T25" fmla="*/ 2147483647 h 396"/>
              <a:gd name="T26" fmla="*/ 2147483647 w 503"/>
              <a:gd name="T27" fmla="*/ 2147483647 h 396"/>
              <a:gd name="T28" fmla="*/ 2147483647 w 503"/>
              <a:gd name="T29" fmla="*/ 2147483647 h 396"/>
              <a:gd name="T30" fmla="*/ 2147483647 w 503"/>
              <a:gd name="T31" fmla="*/ 2147483647 h 396"/>
              <a:gd name="T32" fmla="*/ 2147483647 w 503"/>
              <a:gd name="T33" fmla="*/ 2147483647 h 396"/>
              <a:gd name="T34" fmla="*/ 0 w 503"/>
              <a:gd name="T35" fmla="*/ 2147483647 h 396"/>
              <a:gd name="T36" fmla="*/ 2147483647 w 503"/>
              <a:gd name="T37" fmla="*/ 2147483647 h 396"/>
              <a:gd name="T38" fmla="*/ 2147483647 w 503"/>
              <a:gd name="T39" fmla="*/ 2147483647 h 396"/>
              <a:gd name="T40" fmla="*/ 2147483647 w 503"/>
              <a:gd name="T41" fmla="*/ 2147483647 h 396"/>
              <a:gd name="T42" fmla="*/ 2147483647 w 503"/>
              <a:gd name="T43" fmla="*/ 2147483647 h 396"/>
              <a:gd name="T44" fmla="*/ 2147483647 w 503"/>
              <a:gd name="T45" fmla="*/ 2147483647 h 396"/>
              <a:gd name="T46" fmla="*/ 2147483647 w 503"/>
              <a:gd name="T47" fmla="*/ 2147483647 h 396"/>
              <a:gd name="T48" fmla="*/ 2147483647 w 503"/>
              <a:gd name="T49" fmla="*/ 2147483647 h 396"/>
              <a:gd name="T50" fmla="*/ 2147483647 w 503"/>
              <a:gd name="T51" fmla="*/ 2147483647 h 396"/>
              <a:gd name="T52" fmla="*/ 2147483647 w 503"/>
              <a:gd name="T53" fmla="*/ 2147483647 h 396"/>
              <a:gd name="T54" fmla="*/ 2147483647 w 503"/>
              <a:gd name="T55" fmla="*/ 2147483647 h 396"/>
              <a:gd name="T56" fmla="*/ 2147483647 w 503"/>
              <a:gd name="T57" fmla="*/ 2147483647 h 396"/>
              <a:gd name="T58" fmla="*/ 2147483647 w 503"/>
              <a:gd name="T59" fmla="*/ 2147483647 h 396"/>
              <a:gd name="T60" fmla="*/ 2147483647 w 503"/>
              <a:gd name="T61" fmla="*/ 2147483647 h 396"/>
              <a:gd name="T62" fmla="*/ 2147483647 w 503"/>
              <a:gd name="T63" fmla="*/ 2147483647 h 396"/>
              <a:gd name="T64" fmla="*/ 2147483647 w 503"/>
              <a:gd name="T65" fmla="*/ 2147483647 h 396"/>
              <a:gd name="T66" fmla="*/ 2147483647 w 503"/>
              <a:gd name="T67" fmla="*/ 2147483647 h 396"/>
              <a:gd name="T68" fmla="*/ 2147483647 w 503"/>
              <a:gd name="T69" fmla="*/ 2147483647 h 396"/>
              <a:gd name="T70" fmla="*/ 2147483647 w 503"/>
              <a:gd name="T71" fmla="*/ 2147483647 h 396"/>
              <a:gd name="T72" fmla="*/ 2147483647 w 503"/>
              <a:gd name="T73" fmla="*/ 2147483647 h 396"/>
              <a:gd name="T74" fmla="*/ 2147483647 w 503"/>
              <a:gd name="T75" fmla="*/ 2147483647 h 396"/>
              <a:gd name="T76" fmla="*/ 2147483647 w 503"/>
              <a:gd name="T77" fmla="*/ 2147483647 h 396"/>
              <a:gd name="T78" fmla="*/ 2147483647 w 503"/>
              <a:gd name="T79" fmla="*/ 2147483647 h 396"/>
              <a:gd name="T80" fmla="*/ 2147483647 w 503"/>
              <a:gd name="T81" fmla="*/ 2147483647 h 396"/>
              <a:gd name="T82" fmla="*/ 2147483647 w 503"/>
              <a:gd name="T83" fmla="*/ 2147483647 h 396"/>
              <a:gd name="T84" fmla="*/ 2147483647 w 503"/>
              <a:gd name="T85" fmla="*/ 2147483647 h 396"/>
              <a:gd name="T86" fmla="*/ 2147483647 w 503"/>
              <a:gd name="T87" fmla="*/ 2147483647 h 396"/>
              <a:gd name="T88" fmla="*/ 2147483647 w 503"/>
              <a:gd name="T89" fmla="*/ 2147483647 h 396"/>
              <a:gd name="T90" fmla="*/ 2147483647 w 503"/>
              <a:gd name="T91" fmla="*/ 2147483647 h 396"/>
              <a:gd name="T92" fmla="*/ 2147483647 w 503"/>
              <a:gd name="T93" fmla="*/ 2147483647 h 396"/>
              <a:gd name="T94" fmla="*/ 2147483647 w 503"/>
              <a:gd name="T95" fmla="*/ 2147483647 h 396"/>
              <a:gd name="T96" fmla="*/ 2147483647 w 503"/>
              <a:gd name="T97" fmla="*/ 2147483647 h 396"/>
              <a:gd name="T98" fmla="*/ 2147483647 w 503"/>
              <a:gd name="T99" fmla="*/ 2147483647 h 396"/>
              <a:gd name="T100" fmla="*/ 2147483647 w 503"/>
              <a:gd name="T101" fmla="*/ 2147483647 h 396"/>
              <a:gd name="T102" fmla="*/ 2147483647 w 503"/>
              <a:gd name="T103" fmla="*/ 2147483647 h 396"/>
              <a:gd name="T104" fmla="*/ 2147483647 w 503"/>
              <a:gd name="T105" fmla="*/ 2147483647 h 3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3"/>
              <a:gd name="T160" fmla="*/ 0 h 396"/>
              <a:gd name="T161" fmla="*/ 503 w 503"/>
              <a:gd name="T162" fmla="*/ 396 h 39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3" h="396">
                <a:moveTo>
                  <a:pt x="394" y="325"/>
                </a:moveTo>
                <a:lnTo>
                  <a:pt x="398" y="324"/>
                </a:lnTo>
                <a:lnTo>
                  <a:pt x="402" y="323"/>
                </a:lnTo>
                <a:lnTo>
                  <a:pt x="407" y="321"/>
                </a:lnTo>
                <a:lnTo>
                  <a:pt x="412" y="318"/>
                </a:lnTo>
                <a:lnTo>
                  <a:pt x="418" y="316"/>
                </a:lnTo>
                <a:lnTo>
                  <a:pt x="424" y="312"/>
                </a:lnTo>
                <a:lnTo>
                  <a:pt x="430" y="309"/>
                </a:lnTo>
                <a:lnTo>
                  <a:pt x="436" y="306"/>
                </a:lnTo>
                <a:lnTo>
                  <a:pt x="442" y="302"/>
                </a:lnTo>
                <a:lnTo>
                  <a:pt x="449" y="299"/>
                </a:lnTo>
                <a:lnTo>
                  <a:pt x="455" y="296"/>
                </a:lnTo>
                <a:lnTo>
                  <a:pt x="460" y="293"/>
                </a:lnTo>
                <a:lnTo>
                  <a:pt x="465" y="290"/>
                </a:lnTo>
                <a:lnTo>
                  <a:pt x="470" y="288"/>
                </a:lnTo>
                <a:lnTo>
                  <a:pt x="475" y="286"/>
                </a:lnTo>
                <a:lnTo>
                  <a:pt x="478" y="284"/>
                </a:lnTo>
                <a:lnTo>
                  <a:pt x="482" y="282"/>
                </a:lnTo>
                <a:lnTo>
                  <a:pt x="485" y="279"/>
                </a:lnTo>
                <a:lnTo>
                  <a:pt x="488" y="274"/>
                </a:lnTo>
                <a:lnTo>
                  <a:pt x="491" y="268"/>
                </a:lnTo>
                <a:lnTo>
                  <a:pt x="494" y="260"/>
                </a:lnTo>
                <a:lnTo>
                  <a:pt x="497" y="252"/>
                </a:lnTo>
                <a:lnTo>
                  <a:pt x="499" y="243"/>
                </a:lnTo>
                <a:lnTo>
                  <a:pt x="500" y="232"/>
                </a:lnTo>
                <a:lnTo>
                  <a:pt x="501" y="223"/>
                </a:lnTo>
                <a:lnTo>
                  <a:pt x="502" y="211"/>
                </a:lnTo>
                <a:lnTo>
                  <a:pt x="502" y="200"/>
                </a:lnTo>
                <a:lnTo>
                  <a:pt x="501" y="188"/>
                </a:lnTo>
                <a:lnTo>
                  <a:pt x="500" y="176"/>
                </a:lnTo>
                <a:lnTo>
                  <a:pt x="498" y="164"/>
                </a:lnTo>
                <a:lnTo>
                  <a:pt x="495" y="152"/>
                </a:lnTo>
                <a:lnTo>
                  <a:pt x="491" y="140"/>
                </a:lnTo>
                <a:lnTo>
                  <a:pt x="486" y="129"/>
                </a:lnTo>
                <a:lnTo>
                  <a:pt x="480" y="117"/>
                </a:lnTo>
                <a:lnTo>
                  <a:pt x="474" y="105"/>
                </a:lnTo>
                <a:lnTo>
                  <a:pt x="466" y="94"/>
                </a:lnTo>
                <a:lnTo>
                  <a:pt x="458" y="82"/>
                </a:lnTo>
                <a:lnTo>
                  <a:pt x="448" y="70"/>
                </a:lnTo>
                <a:lnTo>
                  <a:pt x="436" y="59"/>
                </a:lnTo>
                <a:lnTo>
                  <a:pt x="424" y="49"/>
                </a:lnTo>
                <a:lnTo>
                  <a:pt x="410" y="39"/>
                </a:lnTo>
                <a:lnTo>
                  <a:pt x="395" y="31"/>
                </a:lnTo>
                <a:lnTo>
                  <a:pt x="378" y="23"/>
                </a:lnTo>
                <a:lnTo>
                  <a:pt x="361" y="16"/>
                </a:lnTo>
                <a:lnTo>
                  <a:pt x="341" y="10"/>
                </a:lnTo>
                <a:lnTo>
                  <a:pt x="320" y="5"/>
                </a:lnTo>
                <a:lnTo>
                  <a:pt x="297" y="2"/>
                </a:lnTo>
                <a:lnTo>
                  <a:pt x="274" y="1"/>
                </a:lnTo>
                <a:lnTo>
                  <a:pt x="249" y="0"/>
                </a:lnTo>
                <a:lnTo>
                  <a:pt x="226" y="0"/>
                </a:lnTo>
                <a:lnTo>
                  <a:pt x="206" y="1"/>
                </a:lnTo>
                <a:lnTo>
                  <a:pt x="187" y="3"/>
                </a:lnTo>
                <a:lnTo>
                  <a:pt x="168" y="5"/>
                </a:lnTo>
                <a:lnTo>
                  <a:pt x="152" y="9"/>
                </a:lnTo>
                <a:lnTo>
                  <a:pt x="136" y="14"/>
                </a:lnTo>
                <a:lnTo>
                  <a:pt x="122" y="20"/>
                </a:lnTo>
                <a:lnTo>
                  <a:pt x="109" y="27"/>
                </a:lnTo>
                <a:lnTo>
                  <a:pt x="97" y="34"/>
                </a:lnTo>
                <a:lnTo>
                  <a:pt x="85" y="43"/>
                </a:lnTo>
                <a:lnTo>
                  <a:pt x="74" y="53"/>
                </a:lnTo>
                <a:lnTo>
                  <a:pt x="64" y="65"/>
                </a:lnTo>
                <a:lnTo>
                  <a:pt x="54" y="78"/>
                </a:lnTo>
                <a:lnTo>
                  <a:pt x="45" y="92"/>
                </a:lnTo>
                <a:lnTo>
                  <a:pt x="37" y="107"/>
                </a:lnTo>
                <a:lnTo>
                  <a:pt x="34" y="113"/>
                </a:lnTo>
                <a:lnTo>
                  <a:pt x="32" y="120"/>
                </a:lnTo>
                <a:lnTo>
                  <a:pt x="29" y="127"/>
                </a:lnTo>
                <a:lnTo>
                  <a:pt x="26" y="134"/>
                </a:lnTo>
                <a:lnTo>
                  <a:pt x="24" y="142"/>
                </a:lnTo>
                <a:lnTo>
                  <a:pt x="21" y="150"/>
                </a:lnTo>
                <a:lnTo>
                  <a:pt x="19" y="158"/>
                </a:lnTo>
                <a:lnTo>
                  <a:pt x="17" y="165"/>
                </a:lnTo>
                <a:lnTo>
                  <a:pt x="15" y="172"/>
                </a:lnTo>
                <a:lnTo>
                  <a:pt x="13" y="180"/>
                </a:lnTo>
                <a:lnTo>
                  <a:pt x="11" y="187"/>
                </a:lnTo>
                <a:lnTo>
                  <a:pt x="10" y="194"/>
                </a:lnTo>
                <a:lnTo>
                  <a:pt x="8" y="200"/>
                </a:lnTo>
                <a:lnTo>
                  <a:pt x="7" y="206"/>
                </a:lnTo>
                <a:lnTo>
                  <a:pt x="5" y="212"/>
                </a:lnTo>
                <a:lnTo>
                  <a:pt x="4" y="216"/>
                </a:lnTo>
                <a:lnTo>
                  <a:pt x="3" y="220"/>
                </a:lnTo>
                <a:lnTo>
                  <a:pt x="3" y="224"/>
                </a:lnTo>
                <a:lnTo>
                  <a:pt x="2" y="227"/>
                </a:lnTo>
                <a:lnTo>
                  <a:pt x="2" y="230"/>
                </a:lnTo>
                <a:lnTo>
                  <a:pt x="1" y="234"/>
                </a:lnTo>
                <a:lnTo>
                  <a:pt x="1" y="237"/>
                </a:lnTo>
                <a:lnTo>
                  <a:pt x="0" y="241"/>
                </a:lnTo>
                <a:lnTo>
                  <a:pt x="0" y="244"/>
                </a:lnTo>
                <a:lnTo>
                  <a:pt x="0" y="248"/>
                </a:lnTo>
                <a:lnTo>
                  <a:pt x="0" y="252"/>
                </a:lnTo>
                <a:lnTo>
                  <a:pt x="0" y="255"/>
                </a:lnTo>
                <a:lnTo>
                  <a:pt x="0" y="259"/>
                </a:lnTo>
                <a:lnTo>
                  <a:pt x="0" y="262"/>
                </a:lnTo>
                <a:lnTo>
                  <a:pt x="1" y="265"/>
                </a:lnTo>
                <a:lnTo>
                  <a:pt x="1" y="269"/>
                </a:lnTo>
                <a:lnTo>
                  <a:pt x="2" y="272"/>
                </a:lnTo>
                <a:lnTo>
                  <a:pt x="4" y="269"/>
                </a:lnTo>
                <a:lnTo>
                  <a:pt x="7" y="266"/>
                </a:lnTo>
                <a:lnTo>
                  <a:pt x="9" y="264"/>
                </a:lnTo>
                <a:lnTo>
                  <a:pt x="11" y="262"/>
                </a:lnTo>
                <a:lnTo>
                  <a:pt x="14" y="260"/>
                </a:lnTo>
                <a:lnTo>
                  <a:pt x="16" y="258"/>
                </a:lnTo>
                <a:lnTo>
                  <a:pt x="18" y="257"/>
                </a:lnTo>
                <a:lnTo>
                  <a:pt x="21" y="256"/>
                </a:lnTo>
                <a:lnTo>
                  <a:pt x="23" y="256"/>
                </a:lnTo>
                <a:lnTo>
                  <a:pt x="26" y="257"/>
                </a:lnTo>
                <a:lnTo>
                  <a:pt x="29" y="258"/>
                </a:lnTo>
                <a:lnTo>
                  <a:pt x="32" y="260"/>
                </a:lnTo>
                <a:lnTo>
                  <a:pt x="35" y="263"/>
                </a:lnTo>
                <a:lnTo>
                  <a:pt x="38" y="267"/>
                </a:lnTo>
                <a:lnTo>
                  <a:pt x="42" y="272"/>
                </a:lnTo>
                <a:lnTo>
                  <a:pt x="45" y="278"/>
                </a:lnTo>
                <a:lnTo>
                  <a:pt x="48" y="282"/>
                </a:lnTo>
                <a:lnTo>
                  <a:pt x="51" y="286"/>
                </a:lnTo>
                <a:lnTo>
                  <a:pt x="53" y="289"/>
                </a:lnTo>
                <a:lnTo>
                  <a:pt x="56" y="292"/>
                </a:lnTo>
                <a:lnTo>
                  <a:pt x="58" y="294"/>
                </a:lnTo>
                <a:lnTo>
                  <a:pt x="60" y="296"/>
                </a:lnTo>
                <a:lnTo>
                  <a:pt x="62" y="297"/>
                </a:lnTo>
                <a:lnTo>
                  <a:pt x="63" y="298"/>
                </a:lnTo>
                <a:lnTo>
                  <a:pt x="65" y="299"/>
                </a:lnTo>
                <a:lnTo>
                  <a:pt x="66" y="299"/>
                </a:lnTo>
                <a:lnTo>
                  <a:pt x="67" y="300"/>
                </a:lnTo>
                <a:lnTo>
                  <a:pt x="68" y="300"/>
                </a:lnTo>
                <a:lnTo>
                  <a:pt x="69" y="300"/>
                </a:lnTo>
                <a:lnTo>
                  <a:pt x="70" y="300"/>
                </a:lnTo>
                <a:lnTo>
                  <a:pt x="69" y="300"/>
                </a:lnTo>
                <a:lnTo>
                  <a:pt x="69" y="301"/>
                </a:lnTo>
                <a:lnTo>
                  <a:pt x="68" y="301"/>
                </a:lnTo>
                <a:lnTo>
                  <a:pt x="67" y="301"/>
                </a:lnTo>
                <a:lnTo>
                  <a:pt x="67" y="302"/>
                </a:lnTo>
                <a:lnTo>
                  <a:pt x="66" y="302"/>
                </a:lnTo>
                <a:lnTo>
                  <a:pt x="65" y="302"/>
                </a:lnTo>
                <a:lnTo>
                  <a:pt x="64" y="302"/>
                </a:lnTo>
                <a:lnTo>
                  <a:pt x="63" y="302"/>
                </a:lnTo>
                <a:lnTo>
                  <a:pt x="61" y="302"/>
                </a:lnTo>
                <a:lnTo>
                  <a:pt x="62" y="303"/>
                </a:lnTo>
                <a:lnTo>
                  <a:pt x="63" y="304"/>
                </a:lnTo>
                <a:lnTo>
                  <a:pt x="64" y="305"/>
                </a:lnTo>
                <a:lnTo>
                  <a:pt x="64" y="307"/>
                </a:lnTo>
                <a:lnTo>
                  <a:pt x="65" y="308"/>
                </a:lnTo>
                <a:lnTo>
                  <a:pt x="66" y="310"/>
                </a:lnTo>
                <a:lnTo>
                  <a:pt x="66" y="311"/>
                </a:lnTo>
                <a:lnTo>
                  <a:pt x="67" y="313"/>
                </a:lnTo>
                <a:lnTo>
                  <a:pt x="67" y="315"/>
                </a:lnTo>
                <a:lnTo>
                  <a:pt x="68" y="317"/>
                </a:lnTo>
                <a:lnTo>
                  <a:pt x="68" y="319"/>
                </a:lnTo>
                <a:lnTo>
                  <a:pt x="68" y="321"/>
                </a:lnTo>
                <a:lnTo>
                  <a:pt x="68" y="323"/>
                </a:lnTo>
                <a:lnTo>
                  <a:pt x="68" y="325"/>
                </a:lnTo>
                <a:lnTo>
                  <a:pt x="68" y="327"/>
                </a:lnTo>
                <a:lnTo>
                  <a:pt x="68" y="329"/>
                </a:lnTo>
                <a:lnTo>
                  <a:pt x="68" y="331"/>
                </a:lnTo>
                <a:lnTo>
                  <a:pt x="67" y="334"/>
                </a:lnTo>
                <a:lnTo>
                  <a:pt x="67" y="337"/>
                </a:lnTo>
                <a:lnTo>
                  <a:pt x="67" y="340"/>
                </a:lnTo>
                <a:lnTo>
                  <a:pt x="67" y="344"/>
                </a:lnTo>
                <a:lnTo>
                  <a:pt x="67" y="348"/>
                </a:lnTo>
                <a:lnTo>
                  <a:pt x="68" y="352"/>
                </a:lnTo>
                <a:lnTo>
                  <a:pt x="68" y="356"/>
                </a:lnTo>
                <a:lnTo>
                  <a:pt x="69" y="361"/>
                </a:lnTo>
                <a:lnTo>
                  <a:pt x="70" y="365"/>
                </a:lnTo>
                <a:lnTo>
                  <a:pt x="71" y="369"/>
                </a:lnTo>
                <a:lnTo>
                  <a:pt x="73" y="374"/>
                </a:lnTo>
                <a:lnTo>
                  <a:pt x="75" y="379"/>
                </a:lnTo>
                <a:lnTo>
                  <a:pt x="78" y="385"/>
                </a:lnTo>
                <a:lnTo>
                  <a:pt x="81" y="390"/>
                </a:lnTo>
                <a:lnTo>
                  <a:pt x="84" y="395"/>
                </a:lnTo>
                <a:lnTo>
                  <a:pt x="84" y="394"/>
                </a:lnTo>
                <a:lnTo>
                  <a:pt x="84" y="392"/>
                </a:lnTo>
                <a:lnTo>
                  <a:pt x="84" y="390"/>
                </a:lnTo>
                <a:lnTo>
                  <a:pt x="84" y="388"/>
                </a:lnTo>
                <a:lnTo>
                  <a:pt x="85" y="386"/>
                </a:lnTo>
                <a:lnTo>
                  <a:pt x="85" y="383"/>
                </a:lnTo>
                <a:lnTo>
                  <a:pt x="86" y="380"/>
                </a:lnTo>
                <a:lnTo>
                  <a:pt x="87" y="377"/>
                </a:lnTo>
                <a:lnTo>
                  <a:pt x="88" y="374"/>
                </a:lnTo>
                <a:lnTo>
                  <a:pt x="89" y="371"/>
                </a:lnTo>
                <a:lnTo>
                  <a:pt x="90" y="369"/>
                </a:lnTo>
                <a:lnTo>
                  <a:pt x="91" y="366"/>
                </a:lnTo>
                <a:lnTo>
                  <a:pt x="92" y="364"/>
                </a:lnTo>
                <a:lnTo>
                  <a:pt x="94" y="362"/>
                </a:lnTo>
                <a:lnTo>
                  <a:pt x="95" y="361"/>
                </a:lnTo>
                <a:lnTo>
                  <a:pt x="97" y="360"/>
                </a:lnTo>
                <a:lnTo>
                  <a:pt x="98" y="359"/>
                </a:lnTo>
                <a:lnTo>
                  <a:pt x="100" y="358"/>
                </a:lnTo>
                <a:lnTo>
                  <a:pt x="103" y="356"/>
                </a:lnTo>
                <a:lnTo>
                  <a:pt x="105" y="353"/>
                </a:lnTo>
                <a:lnTo>
                  <a:pt x="108" y="350"/>
                </a:lnTo>
                <a:lnTo>
                  <a:pt x="110" y="347"/>
                </a:lnTo>
                <a:lnTo>
                  <a:pt x="113" y="343"/>
                </a:lnTo>
                <a:lnTo>
                  <a:pt x="115" y="340"/>
                </a:lnTo>
                <a:lnTo>
                  <a:pt x="118" y="336"/>
                </a:lnTo>
                <a:lnTo>
                  <a:pt x="120" y="332"/>
                </a:lnTo>
                <a:lnTo>
                  <a:pt x="122" y="328"/>
                </a:lnTo>
                <a:lnTo>
                  <a:pt x="124" y="325"/>
                </a:lnTo>
                <a:lnTo>
                  <a:pt x="126" y="321"/>
                </a:lnTo>
                <a:lnTo>
                  <a:pt x="126" y="318"/>
                </a:lnTo>
                <a:lnTo>
                  <a:pt x="127" y="315"/>
                </a:lnTo>
                <a:lnTo>
                  <a:pt x="127" y="312"/>
                </a:lnTo>
                <a:lnTo>
                  <a:pt x="127" y="310"/>
                </a:lnTo>
                <a:lnTo>
                  <a:pt x="128" y="308"/>
                </a:lnTo>
                <a:lnTo>
                  <a:pt x="130" y="306"/>
                </a:lnTo>
                <a:lnTo>
                  <a:pt x="132" y="304"/>
                </a:lnTo>
                <a:lnTo>
                  <a:pt x="135" y="302"/>
                </a:lnTo>
                <a:lnTo>
                  <a:pt x="138" y="301"/>
                </a:lnTo>
                <a:lnTo>
                  <a:pt x="142" y="300"/>
                </a:lnTo>
                <a:lnTo>
                  <a:pt x="146" y="300"/>
                </a:lnTo>
                <a:lnTo>
                  <a:pt x="150" y="299"/>
                </a:lnTo>
                <a:lnTo>
                  <a:pt x="154" y="299"/>
                </a:lnTo>
                <a:lnTo>
                  <a:pt x="158" y="299"/>
                </a:lnTo>
                <a:lnTo>
                  <a:pt x="162" y="300"/>
                </a:lnTo>
                <a:lnTo>
                  <a:pt x="166" y="301"/>
                </a:lnTo>
                <a:lnTo>
                  <a:pt x="170" y="302"/>
                </a:lnTo>
                <a:lnTo>
                  <a:pt x="174" y="303"/>
                </a:lnTo>
                <a:lnTo>
                  <a:pt x="177" y="304"/>
                </a:lnTo>
                <a:lnTo>
                  <a:pt x="180" y="305"/>
                </a:lnTo>
                <a:lnTo>
                  <a:pt x="183" y="306"/>
                </a:lnTo>
                <a:lnTo>
                  <a:pt x="187" y="305"/>
                </a:lnTo>
                <a:lnTo>
                  <a:pt x="190" y="304"/>
                </a:lnTo>
                <a:lnTo>
                  <a:pt x="194" y="303"/>
                </a:lnTo>
                <a:lnTo>
                  <a:pt x="198" y="301"/>
                </a:lnTo>
                <a:lnTo>
                  <a:pt x="201" y="298"/>
                </a:lnTo>
                <a:lnTo>
                  <a:pt x="205" y="296"/>
                </a:lnTo>
                <a:lnTo>
                  <a:pt x="208" y="293"/>
                </a:lnTo>
                <a:lnTo>
                  <a:pt x="211" y="290"/>
                </a:lnTo>
                <a:lnTo>
                  <a:pt x="214" y="286"/>
                </a:lnTo>
                <a:lnTo>
                  <a:pt x="217" y="283"/>
                </a:lnTo>
                <a:lnTo>
                  <a:pt x="219" y="279"/>
                </a:lnTo>
                <a:lnTo>
                  <a:pt x="222" y="275"/>
                </a:lnTo>
                <a:lnTo>
                  <a:pt x="224" y="271"/>
                </a:lnTo>
                <a:lnTo>
                  <a:pt x="226" y="268"/>
                </a:lnTo>
                <a:lnTo>
                  <a:pt x="228" y="264"/>
                </a:lnTo>
                <a:lnTo>
                  <a:pt x="230" y="262"/>
                </a:lnTo>
                <a:lnTo>
                  <a:pt x="233" y="260"/>
                </a:lnTo>
                <a:lnTo>
                  <a:pt x="237" y="259"/>
                </a:lnTo>
                <a:lnTo>
                  <a:pt x="241" y="259"/>
                </a:lnTo>
                <a:lnTo>
                  <a:pt x="245" y="259"/>
                </a:lnTo>
                <a:lnTo>
                  <a:pt x="250" y="261"/>
                </a:lnTo>
                <a:lnTo>
                  <a:pt x="255" y="262"/>
                </a:lnTo>
                <a:lnTo>
                  <a:pt x="260" y="264"/>
                </a:lnTo>
                <a:lnTo>
                  <a:pt x="265" y="267"/>
                </a:lnTo>
                <a:lnTo>
                  <a:pt x="271" y="270"/>
                </a:lnTo>
                <a:lnTo>
                  <a:pt x="276" y="273"/>
                </a:lnTo>
                <a:lnTo>
                  <a:pt x="281" y="276"/>
                </a:lnTo>
                <a:lnTo>
                  <a:pt x="287" y="279"/>
                </a:lnTo>
                <a:lnTo>
                  <a:pt x="292" y="283"/>
                </a:lnTo>
                <a:lnTo>
                  <a:pt x="295" y="286"/>
                </a:lnTo>
                <a:lnTo>
                  <a:pt x="300" y="290"/>
                </a:lnTo>
                <a:lnTo>
                  <a:pt x="306" y="293"/>
                </a:lnTo>
                <a:lnTo>
                  <a:pt x="312" y="296"/>
                </a:lnTo>
                <a:lnTo>
                  <a:pt x="319" y="299"/>
                </a:lnTo>
                <a:lnTo>
                  <a:pt x="326" y="302"/>
                </a:lnTo>
                <a:lnTo>
                  <a:pt x="334" y="306"/>
                </a:lnTo>
                <a:lnTo>
                  <a:pt x="341" y="309"/>
                </a:lnTo>
                <a:lnTo>
                  <a:pt x="348" y="312"/>
                </a:lnTo>
                <a:lnTo>
                  <a:pt x="356" y="315"/>
                </a:lnTo>
                <a:lnTo>
                  <a:pt x="363" y="318"/>
                </a:lnTo>
                <a:lnTo>
                  <a:pt x="370" y="320"/>
                </a:lnTo>
                <a:lnTo>
                  <a:pt x="376" y="322"/>
                </a:lnTo>
                <a:lnTo>
                  <a:pt x="381" y="323"/>
                </a:lnTo>
                <a:lnTo>
                  <a:pt x="386" y="325"/>
                </a:lnTo>
                <a:lnTo>
                  <a:pt x="391" y="325"/>
                </a:lnTo>
                <a:lnTo>
                  <a:pt x="394" y="325"/>
                </a:lnTo>
              </a:path>
            </a:pathLst>
          </a:custGeom>
          <a:solidFill>
            <a:srgbClr val="4C0000"/>
          </a:solidFill>
          <a:ln w="12700" cap="rnd" cmpd="sng">
            <a:noFill/>
            <a:prstDash val="solid"/>
            <a:round/>
            <a:headEnd type="none" w="med" len="med"/>
            <a:tailEnd type="none" w="med" len="med"/>
          </a:ln>
        </p:spPr>
        <p:txBody>
          <a:bodyPr/>
          <a:lstStyle/>
          <a:p>
            <a:endParaRPr lang="en-US" sz="1200"/>
          </a:p>
        </p:txBody>
      </p:sp>
      <p:sp>
        <p:nvSpPr>
          <p:cNvPr id="44" name="Freeform 42"/>
          <p:cNvSpPr>
            <a:spLocks/>
          </p:cNvSpPr>
          <p:nvPr/>
        </p:nvSpPr>
        <p:spPr bwMode="auto">
          <a:xfrm>
            <a:off x="6865938" y="2943225"/>
            <a:ext cx="419100" cy="638175"/>
          </a:xfrm>
          <a:custGeom>
            <a:avLst/>
            <a:gdLst>
              <a:gd name="T0" fmla="*/ 2147483647 w 264"/>
              <a:gd name="T1" fmla="*/ 2147483647 h 402"/>
              <a:gd name="T2" fmla="*/ 2147483647 w 264"/>
              <a:gd name="T3" fmla="*/ 2147483647 h 402"/>
              <a:gd name="T4" fmla="*/ 2147483647 w 264"/>
              <a:gd name="T5" fmla="*/ 2147483647 h 402"/>
              <a:gd name="T6" fmla="*/ 2147483647 w 264"/>
              <a:gd name="T7" fmla="*/ 2147483647 h 402"/>
              <a:gd name="T8" fmla="*/ 2147483647 w 264"/>
              <a:gd name="T9" fmla="*/ 2147483647 h 402"/>
              <a:gd name="T10" fmla="*/ 2147483647 w 264"/>
              <a:gd name="T11" fmla="*/ 2147483647 h 402"/>
              <a:gd name="T12" fmla="*/ 2147483647 w 264"/>
              <a:gd name="T13" fmla="*/ 2147483647 h 402"/>
              <a:gd name="T14" fmla="*/ 2147483647 w 264"/>
              <a:gd name="T15" fmla="*/ 2147483647 h 402"/>
              <a:gd name="T16" fmla="*/ 2147483647 w 264"/>
              <a:gd name="T17" fmla="*/ 2147483647 h 402"/>
              <a:gd name="T18" fmla="*/ 2147483647 w 264"/>
              <a:gd name="T19" fmla="*/ 2147483647 h 402"/>
              <a:gd name="T20" fmla="*/ 2147483647 w 264"/>
              <a:gd name="T21" fmla="*/ 0 h 402"/>
              <a:gd name="T22" fmla="*/ 0 w 264"/>
              <a:gd name="T23" fmla="*/ 2147483647 h 402"/>
              <a:gd name="T24" fmla="*/ 2147483647 w 264"/>
              <a:gd name="T25" fmla="*/ 2147483647 h 402"/>
              <a:gd name="T26" fmla="*/ 2147483647 w 264"/>
              <a:gd name="T27" fmla="*/ 2147483647 h 402"/>
              <a:gd name="T28" fmla="*/ 2147483647 w 264"/>
              <a:gd name="T29" fmla="*/ 2147483647 h 402"/>
              <a:gd name="T30" fmla="*/ 2147483647 w 264"/>
              <a:gd name="T31" fmla="*/ 2147483647 h 402"/>
              <a:gd name="T32" fmla="*/ 2147483647 w 264"/>
              <a:gd name="T33" fmla="*/ 2147483647 h 402"/>
              <a:gd name="T34" fmla="*/ 2147483647 w 264"/>
              <a:gd name="T35" fmla="*/ 2147483647 h 402"/>
              <a:gd name="T36" fmla="*/ 2147483647 w 264"/>
              <a:gd name="T37" fmla="*/ 2147483647 h 402"/>
              <a:gd name="T38" fmla="*/ 2147483647 w 264"/>
              <a:gd name="T39" fmla="*/ 2147483647 h 402"/>
              <a:gd name="T40" fmla="*/ 2147483647 w 264"/>
              <a:gd name="T41" fmla="*/ 2147483647 h 402"/>
              <a:gd name="T42" fmla="*/ 2147483647 w 264"/>
              <a:gd name="T43" fmla="*/ 2147483647 h 402"/>
              <a:gd name="T44" fmla="*/ 2147483647 w 264"/>
              <a:gd name="T45" fmla="*/ 2147483647 h 402"/>
              <a:gd name="T46" fmla="*/ 2147483647 w 264"/>
              <a:gd name="T47" fmla="*/ 2147483647 h 402"/>
              <a:gd name="T48" fmla="*/ 2147483647 w 264"/>
              <a:gd name="T49" fmla="*/ 2147483647 h 402"/>
              <a:gd name="T50" fmla="*/ 2147483647 w 264"/>
              <a:gd name="T51" fmla="*/ 2147483647 h 402"/>
              <a:gd name="T52" fmla="*/ 2147483647 w 264"/>
              <a:gd name="T53" fmla="*/ 2147483647 h 402"/>
              <a:gd name="T54" fmla="*/ 2147483647 w 264"/>
              <a:gd name="T55" fmla="*/ 2147483647 h 402"/>
              <a:gd name="T56" fmla="*/ 2147483647 w 264"/>
              <a:gd name="T57" fmla="*/ 2147483647 h 402"/>
              <a:gd name="T58" fmla="*/ 2147483647 w 264"/>
              <a:gd name="T59" fmla="*/ 2147483647 h 402"/>
              <a:gd name="T60" fmla="*/ 2147483647 w 264"/>
              <a:gd name="T61" fmla="*/ 2147483647 h 402"/>
              <a:gd name="T62" fmla="*/ 2147483647 w 264"/>
              <a:gd name="T63" fmla="*/ 2147483647 h 402"/>
              <a:gd name="T64" fmla="*/ 2147483647 w 264"/>
              <a:gd name="T65" fmla="*/ 2147483647 h 402"/>
              <a:gd name="T66" fmla="*/ 2147483647 w 264"/>
              <a:gd name="T67" fmla="*/ 2147483647 h 402"/>
              <a:gd name="T68" fmla="*/ 2147483647 w 264"/>
              <a:gd name="T69" fmla="*/ 2147483647 h 402"/>
              <a:gd name="T70" fmla="*/ 2147483647 w 264"/>
              <a:gd name="T71" fmla="*/ 2147483647 h 402"/>
              <a:gd name="T72" fmla="*/ 2147483647 w 264"/>
              <a:gd name="T73" fmla="*/ 2147483647 h 402"/>
              <a:gd name="T74" fmla="*/ 2147483647 w 264"/>
              <a:gd name="T75" fmla="*/ 2147483647 h 402"/>
              <a:gd name="T76" fmla="*/ 2147483647 w 264"/>
              <a:gd name="T77" fmla="*/ 2147483647 h 402"/>
              <a:gd name="T78" fmla="*/ 2147483647 w 264"/>
              <a:gd name="T79" fmla="*/ 2147483647 h 402"/>
              <a:gd name="T80" fmla="*/ 2147483647 w 264"/>
              <a:gd name="T81" fmla="*/ 2147483647 h 402"/>
              <a:gd name="T82" fmla="*/ 2147483647 w 264"/>
              <a:gd name="T83" fmla="*/ 2147483647 h 402"/>
              <a:gd name="T84" fmla="*/ 2147483647 w 264"/>
              <a:gd name="T85" fmla="*/ 2147483647 h 402"/>
              <a:gd name="T86" fmla="*/ 2147483647 w 264"/>
              <a:gd name="T87" fmla="*/ 2147483647 h 402"/>
              <a:gd name="T88" fmla="*/ 2147483647 w 264"/>
              <a:gd name="T89" fmla="*/ 2147483647 h 402"/>
              <a:gd name="T90" fmla="*/ 2147483647 w 264"/>
              <a:gd name="T91" fmla="*/ 2147483647 h 402"/>
              <a:gd name="T92" fmla="*/ 2147483647 w 264"/>
              <a:gd name="T93" fmla="*/ 2147483647 h 402"/>
              <a:gd name="T94" fmla="*/ 2147483647 w 264"/>
              <a:gd name="T95" fmla="*/ 2147483647 h 402"/>
              <a:gd name="T96" fmla="*/ 2147483647 w 264"/>
              <a:gd name="T97" fmla="*/ 2147483647 h 402"/>
              <a:gd name="T98" fmla="*/ 2147483647 w 264"/>
              <a:gd name="T99" fmla="*/ 2147483647 h 402"/>
              <a:gd name="T100" fmla="*/ 2147483647 w 264"/>
              <a:gd name="T101" fmla="*/ 2147483647 h 402"/>
              <a:gd name="T102" fmla="*/ 2147483647 w 264"/>
              <a:gd name="T103" fmla="*/ 2147483647 h 402"/>
              <a:gd name="T104" fmla="*/ 2147483647 w 264"/>
              <a:gd name="T105" fmla="*/ 2147483647 h 402"/>
              <a:gd name="T106" fmla="*/ 2147483647 w 264"/>
              <a:gd name="T107" fmla="*/ 2147483647 h 402"/>
              <a:gd name="T108" fmla="*/ 2147483647 w 264"/>
              <a:gd name="T109" fmla="*/ 2147483647 h 402"/>
              <a:gd name="T110" fmla="*/ 2147483647 w 264"/>
              <a:gd name="T111" fmla="*/ 2147483647 h 40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64"/>
              <a:gd name="T169" fmla="*/ 0 h 402"/>
              <a:gd name="T170" fmla="*/ 264 w 264"/>
              <a:gd name="T171" fmla="*/ 402 h 40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64" h="402">
                <a:moveTo>
                  <a:pt x="263" y="112"/>
                </a:moveTo>
                <a:lnTo>
                  <a:pt x="260" y="101"/>
                </a:lnTo>
                <a:lnTo>
                  <a:pt x="257" y="92"/>
                </a:lnTo>
                <a:lnTo>
                  <a:pt x="253" y="82"/>
                </a:lnTo>
                <a:lnTo>
                  <a:pt x="249" y="74"/>
                </a:lnTo>
                <a:lnTo>
                  <a:pt x="244" y="66"/>
                </a:lnTo>
                <a:lnTo>
                  <a:pt x="240" y="58"/>
                </a:lnTo>
                <a:lnTo>
                  <a:pt x="234" y="51"/>
                </a:lnTo>
                <a:lnTo>
                  <a:pt x="229" y="45"/>
                </a:lnTo>
                <a:lnTo>
                  <a:pt x="222" y="39"/>
                </a:lnTo>
                <a:lnTo>
                  <a:pt x="215" y="33"/>
                </a:lnTo>
                <a:lnTo>
                  <a:pt x="208" y="29"/>
                </a:lnTo>
                <a:lnTo>
                  <a:pt x="201" y="25"/>
                </a:lnTo>
                <a:lnTo>
                  <a:pt x="194" y="21"/>
                </a:lnTo>
                <a:lnTo>
                  <a:pt x="185" y="17"/>
                </a:lnTo>
                <a:lnTo>
                  <a:pt x="177" y="13"/>
                </a:lnTo>
                <a:lnTo>
                  <a:pt x="167" y="10"/>
                </a:lnTo>
                <a:lnTo>
                  <a:pt x="158" y="8"/>
                </a:lnTo>
                <a:lnTo>
                  <a:pt x="151" y="7"/>
                </a:lnTo>
                <a:lnTo>
                  <a:pt x="143" y="8"/>
                </a:lnTo>
                <a:lnTo>
                  <a:pt x="137" y="10"/>
                </a:lnTo>
                <a:lnTo>
                  <a:pt x="131" y="13"/>
                </a:lnTo>
                <a:lnTo>
                  <a:pt x="125" y="16"/>
                </a:lnTo>
                <a:lnTo>
                  <a:pt x="120" y="20"/>
                </a:lnTo>
                <a:lnTo>
                  <a:pt x="115" y="25"/>
                </a:lnTo>
                <a:lnTo>
                  <a:pt x="111" y="30"/>
                </a:lnTo>
                <a:lnTo>
                  <a:pt x="107" y="33"/>
                </a:lnTo>
                <a:lnTo>
                  <a:pt x="103" y="38"/>
                </a:lnTo>
                <a:lnTo>
                  <a:pt x="99" y="42"/>
                </a:lnTo>
                <a:lnTo>
                  <a:pt x="95" y="45"/>
                </a:lnTo>
                <a:lnTo>
                  <a:pt x="90" y="47"/>
                </a:lnTo>
                <a:lnTo>
                  <a:pt x="85" y="49"/>
                </a:lnTo>
                <a:lnTo>
                  <a:pt x="80" y="48"/>
                </a:lnTo>
                <a:lnTo>
                  <a:pt x="75" y="47"/>
                </a:lnTo>
                <a:lnTo>
                  <a:pt x="68" y="44"/>
                </a:lnTo>
                <a:lnTo>
                  <a:pt x="63" y="39"/>
                </a:lnTo>
                <a:lnTo>
                  <a:pt x="56" y="34"/>
                </a:lnTo>
                <a:lnTo>
                  <a:pt x="49" y="29"/>
                </a:lnTo>
                <a:lnTo>
                  <a:pt x="41" y="23"/>
                </a:lnTo>
                <a:lnTo>
                  <a:pt x="34" y="17"/>
                </a:lnTo>
                <a:lnTo>
                  <a:pt x="27" y="11"/>
                </a:lnTo>
                <a:lnTo>
                  <a:pt x="22" y="7"/>
                </a:lnTo>
                <a:lnTo>
                  <a:pt x="16" y="3"/>
                </a:lnTo>
                <a:lnTo>
                  <a:pt x="11" y="0"/>
                </a:lnTo>
                <a:lnTo>
                  <a:pt x="6" y="0"/>
                </a:lnTo>
                <a:lnTo>
                  <a:pt x="3" y="1"/>
                </a:lnTo>
                <a:lnTo>
                  <a:pt x="1" y="5"/>
                </a:lnTo>
                <a:lnTo>
                  <a:pt x="0" y="11"/>
                </a:lnTo>
                <a:lnTo>
                  <a:pt x="1" y="20"/>
                </a:lnTo>
                <a:lnTo>
                  <a:pt x="2" y="31"/>
                </a:lnTo>
                <a:lnTo>
                  <a:pt x="4" y="42"/>
                </a:lnTo>
                <a:lnTo>
                  <a:pt x="5" y="53"/>
                </a:lnTo>
                <a:lnTo>
                  <a:pt x="7" y="65"/>
                </a:lnTo>
                <a:lnTo>
                  <a:pt x="8" y="76"/>
                </a:lnTo>
                <a:lnTo>
                  <a:pt x="9" y="88"/>
                </a:lnTo>
                <a:lnTo>
                  <a:pt x="11" y="100"/>
                </a:lnTo>
                <a:lnTo>
                  <a:pt x="12" y="111"/>
                </a:lnTo>
                <a:lnTo>
                  <a:pt x="13" y="123"/>
                </a:lnTo>
                <a:lnTo>
                  <a:pt x="15" y="135"/>
                </a:lnTo>
                <a:lnTo>
                  <a:pt x="16" y="147"/>
                </a:lnTo>
                <a:lnTo>
                  <a:pt x="18" y="158"/>
                </a:lnTo>
                <a:lnTo>
                  <a:pt x="20" y="169"/>
                </a:lnTo>
                <a:lnTo>
                  <a:pt x="22" y="180"/>
                </a:lnTo>
                <a:lnTo>
                  <a:pt x="23" y="192"/>
                </a:lnTo>
                <a:lnTo>
                  <a:pt x="25" y="203"/>
                </a:lnTo>
                <a:lnTo>
                  <a:pt x="27" y="215"/>
                </a:lnTo>
                <a:lnTo>
                  <a:pt x="29" y="228"/>
                </a:lnTo>
                <a:lnTo>
                  <a:pt x="31" y="242"/>
                </a:lnTo>
                <a:lnTo>
                  <a:pt x="33" y="258"/>
                </a:lnTo>
                <a:lnTo>
                  <a:pt x="34" y="274"/>
                </a:lnTo>
                <a:lnTo>
                  <a:pt x="36" y="291"/>
                </a:lnTo>
                <a:lnTo>
                  <a:pt x="37" y="306"/>
                </a:lnTo>
                <a:lnTo>
                  <a:pt x="39" y="323"/>
                </a:lnTo>
                <a:lnTo>
                  <a:pt x="41" y="338"/>
                </a:lnTo>
                <a:lnTo>
                  <a:pt x="43" y="353"/>
                </a:lnTo>
                <a:lnTo>
                  <a:pt x="45" y="366"/>
                </a:lnTo>
                <a:lnTo>
                  <a:pt x="48" y="377"/>
                </a:lnTo>
                <a:lnTo>
                  <a:pt x="51" y="386"/>
                </a:lnTo>
                <a:lnTo>
                  <a:pt x="54" y="394"/>
                </a:lnTo>
                <a:lnTo>
                  <a:pt x="58" y="398"/>
                </a:lnTo>
                <a:lnTo>
                  <a:pt x="62" y="400"/>
                </a:lnTo>
                <a:lnTo>
                  <a:pt x="73" y="399"/>
                </a:lnTo>
                <a:lnTo>
                  <a:pt x="85" y="399"/>
                </a:lnTo>
                <a:lnTo>
                  <a:pt x="97" y="399"/>
                </a:lnTo>
                <a:lnTo>
                  <a:pt x="109" y="399"/>
                </a:lnTo>
                <a:lnTo>
                  <a:pt x="120" y="400"/>
                </a:lnTo>
                <a:lnTo>
                  <a:pt x="132" y="400"/>
                </a:lnTo>
                <a:lnTo>
                  <a:pt x="144" y="400"/>
                </a:lnTo>
                <a:lnTo>
                  <a:pt x="154" y="401"/>
                </a:lnTo>
                <a:lnTo>
                  <a:pt x="164" y="401"/>
                </a:lnTo>
                <a:lnTo>
                  <a:pt x="173" y="401"/>
                </a:lnTo>
                <a:lnTo>
                  <a:pt x="182" y="401"/>
                </a:lnTo>
                <a:lnTo>
                  <a:pt x="189" y="401"/>
                </a:lnTo>
                <a:lnTo>
                  <a:pt x="195" y="401"/>
                </a:lnTo>
                <a:lnTo>
                  <a:pt x="198" y="401"/>
                </a:lnTo>
                <a:lnTo>
                  <a:pt x="201" y="400"/>
                </a:lnTo>
                <a:lnTo>
                  <a:pt x="202" y="400"/>
                </a:lnTo>
                <a:lnTo>
                  <a:pt x="202" y="374"/>
                </a:lnTo>
                <a:lnTo>
                  <a:pt x="201" y="352"/>
                </a:lnTo>
                <a:lnTo>
                  <a:pt x="201" y="333"/>
                </a:lnTo>
                <a:lnTo>
                  <a:pt x="201" y="316"/>
                </a:lnTo>
                <a:lnTo>
                  <a:pt x="200" y="302"/>
                </a:lnTo>
                <a:lnTo>
                  <a:pt x="199" y="291"/>
                </a:lnTo>
                <a:lnTo>
                  <a:pt x="199" y="280"/>
                </a:lnTo>
                <a:lnTo>
                  <a:pt x="198" y="271"/>
                </a:lnTo>
                <a:lnTo>
                  <a:pt x="197" y="264"/>
                </a:lnTo>
                <a:lnTo>
                  <a:pt x="196" y="257"/>
                </a:lnTo>
                <a:lnTo>
                  <a:pt x="195" y="250"/>
                </a:lnTo>
                <a:lnTo>
                  <a:pt x="194" y="244"/>
                </a:lnTo>
                <a:lnTo>
                  <a:pt x="193" y="237"/>
                </a:lnTo>
                <a:lnTo>
                  <a:pt x="191" y="232"/>
                </a:lnTo>
                <a:lnTo>
                  <a:pt x="190" y="224"/>
                </a:lnTo>
                <a:lnTo>
                  <a:pt x="188" y="215"/>
                </a:lnTo>
                <a:lnTo>
                  <a:pt x="187" y="205"/>
                </a:lnTo>
                <a:lnTo>
                  <a:pt x="185" y="195"/>
                </a:lnTo>
                <a:lnTo>
                  <a:pt x="182" y="185"/>
                </a:lnTo>
                <a:lnTo>
                  <a:pt x="180" y="176"/>
                </a:lnTo>
                <a:lnTo>
                  <a:pt x="177" y="167"/>
                </a:lnTo>
                <a:lnTo>
                  <a:pt x="173" y="160"/>
                </a:lnTo>
                <a:lnTo>
                  <a:pt x="169" y="154"/>
                </a:lnTo>
                <a:lnTo>
                  <a:pt x="164" y="149"/>
                </a:lnTo>
                <a:lnTo>
                  <a:pt x="159" y="147"/>
                </a:lnTo>
                <a:lnTo>
                  <a:pt x="153" y="146"/>
                </a:lnTo>
                <a:lnTo>
                  <a:pt x="148" y="148"/>
                </a:lnTo>
                <a:lnTo>
                  <a:pt x="141" y="153"/>
                </a:lnTo>
                <a:lnTo>
                  <a:pt x="133" y="161"/>
                </a:lnTo>
                <a:lnTo>
                  <a:pt x="124" y="171"/>
                </a:lnTo>
                <a:lnTo>
                  <a:pt x="114" y="186"/>
                </a:lnTo>
                <a:lnTo>
                  <a:pt x="105" y="205"/>
                </a:lnTo>
                <a:lnTo>
                  <a:pt x="95" y="225"/>
                </a:lnTo>
                <a:lnTo>
                  <a:pt x="89" y="244"/>
                </a:lnTo>
                <a:lnTo>
                  <a:pt x="85" y="262"/>
                </a:lnTo>
                <a:lnTo>
                  <a:pt x="84" y="278"/>
                </a:lnTo>
                <a:lnTo>
                  <a:pt x="84" y="294"/>
                </a:lnTo>
                <a:lnTo>
                  <a:pt x="86" y="308"/>
                </a:lnTo>
                <a:lnTo>
                  <a:pt x="89" y="321"/>
                </a:lnTo>
                <a:lnTo>
                  <a:pt x="92" y="334"/>
                </a:lnTo>
                <a:lnTo>
                  <a:pt x="96" y="345"/>
                </a:lnTo>
                <a:lnTo>
                  <a:pt x="100" y="355"/>
                </a:lnTo>
                <a:lnTo>
                  <a:pt x="103" y="365"/>
                </a:lnTo>
                <a:lnTo>
                  <a:pt x="105" y="372"/>
                </a:lnTo>
                <a:lnTo>
                  <a:pt x="106" y="380"/>
                </a:lnTo>
                <a:lnTo>
                  <a:pt x="105" y="387"/>
                </a:lnTo>
                <a:lnTo>
                  <a:pt x="102" y="393"/>
                </a:lnTo>
                <a:lnTo>
                  <a:pt x="97" y="398"/>
                </a:lnTo>
                <a:lnTo>
                  <a:pt x="96" y="397"/>
                </a:lnTo>
                <a:lnTo>
                  <a:pt x="95" y="395"/>
                </a:lnTo>
                <a:lnTo>
                  <a:pt x="93" y="392"/>
                </a:lnTo>
                <a:lnTo>
                  <a:pt x="91" y="388"/>
                </a:lnTo>
                <a:lnTo>
                  <a:pt x="87" y="382"/>
                </a:lnTo>
                <a:lnTo>
                  <a:pt x="84" y="376"/>
                </a:lnTo>
                <a:lnTo>
                  <a:pt x="80" y="368"/>
                </a:lnTo>
                <a:lnTo>
                  <a:pt x="76" y="358"/>
                </a:lnTo>
                <a:lnTo>
                  <a:pt x="72" y="347"/>
                </a:lnTo>
                <a:lnTo>
                  <a:pt x="67" y="333"/>
                </a:lnTo>
                <a:lnTo>
                  <a:pt x="64" y="319"/>
                </a:lnTo>
                <a:lnTo>
                  <a:pt x="59" y="302"/>
                </a:lnTo>
                <a:lnTo>
                  <a:pt x="55" y="285"/>
                </a:lnTo>
                <a:lnTo>
                  <a:pt x="51" y="264"/>
                </a:lnTo>
                <a:lnTo>
                  <a:pt x="47" y="242"/>
                </a:lnTo>
                <a:lnTo>
                  <a:pt x="44" y="219"/>
                </a:lnTo>
                <a:lnTo>
                  <a:pt x="42" y="206"/>
                </a:lnTo>
                <a:lnTo>
                  <a:pt x="40" y="192"/>
                </a:lnTo>
                <a:lnTo>
                  <a:pt x="39" y="180"/>
                </a:lnTo>
                <a:lnTo>
                  <a:pt x="38" y="168"/>
                </a:lnTo>
                <a:lnTo>
                  <a:pt x="37" y="158"/>
                </a:lnTo>
                <a:lnTo>
                  <a:pt x="36" y="148"/>
                </a:lnTo>
                <a:lnTo>
                  <a:pt x="36" y="140"/>
                </a:lnTo>
                <a:lnTo>
                  <a:pt x="36" y="132"/>
                </a:lnTo>
                <a:lnTo>
                  <a:pt x="36" y="126"/>
                </a:lnTo>
                <a:lnTo>
                  <a:pt x="37" y="122"/>
                </a:lnTo>
                <a:lnTo>
                  <a:pt x="39" y="119"/>
                </a:lnTo>
                <a:lnTo>
                  <a:pt x="42" y="118"/>
                </a:lnTo>
                <a:lnTo>
                  <a:pt x="45" y="119"/>
                </a:lnTo>
                <a:lnTo>
                  <a:pt x="49" y="122"/>
                </a:lnTo>
                <a:lnTo>
                  <a:pt x="54" y="128"/>
                </a:lnTo>
                <a:lnTo>
                  <a:pt x="60" y="135"/>
                </a:lnTo>
                <a:lnTo>
                  <a:pt x="66" y="142"/>
                </a:lnTo>
                <a:lnTo>
                  <a:pt x="73" y="148"/>
                </a:lnTo>
                <a:lnTo>
                  <a:pt x="81" y="151"/>
                </a:lnTo>
                <a:lnTo>
                  <a:pt x="88" y="152"/>
                </a:lnTo>
                <a:lnTo>
                  <a:pt x="96" y="152"/>
                </a:lnTo>
                <a:lnTo>
                  <a:pt x="103" y="150"/>
                </a:lnTo>
                <a:lnTo>
                  <a:pt x="110" y="146"/>
                </a:lnTo>
                <a:lnTo>
                  <a:pt x="117" y="142"/>
                </a:lnTo>
                <a:lnTo>
                  <a:pt x="124" y="137"/>
                </a:lnTo>
                <a:lnTo>
                  <a:pt x="130" y="130"/>
                </a:lnTo>
                <a:lnTo>
                  <a:pt x="136" y="123"/>
                </a:lnTo>
                <a:lnTo>
                  <a:pt x="142" y="116"/>
                </a:lnTo>
                <a:lnTo>
                  <a:pt x="147" y="108"/>
                </a:lnTo>
                <a:lnTo>
                  <a:pt x="152" y="100"/>
                </a:lnTo>
                <a:lnTo>
                  <a:pt x="154" y="94"/>
                </a:lnTo>
                <a:lnTo>
                  <a:pt x="157" y="86"/>
                </a:lnTo>
                <a:lnTo>
                  <a:pt x="159" y="79"/>
                </a:lnTo>
                <a:lnTo>
                  <a:pt x="162" y="75"/>
                </a:lnTo>
                <a:lnTo>
                  <a:pt x="165" y="72"/>
                </a:lnTo>
                <a:lnTo>
                  <a:pt x="168" y="70"/>
                </a:lnTo>
                <a:lnTo>
                  <a:pt x="171" y="71"/>
                </a:lnTo>
                <a:lnTo>
                  <a:pt x="175" y="72"/>
                </a:lnTo>
                <a:lnTo>
                  <a:pt x="178" y="75"/>
                </a:lnTo>
                <a:lnTo>
                  <a:pt x="182" y="78"/>
                </a:lnTo>
                <a:lnTo>
                  <a:pt x="186" y="81"/>
                </a:lnTo>
                <a:lnTo>
                  <a:pt x="189" y="86"/>
                </a:lnTo>
                <a:lnTo>
                  <a:pt x="193" y="90"/>
                </a:lnTo>
                <a:lnTo>
                  <a:pt x="196" y="94"/>
                </a:lnTo>
                <a:lnTo>
                  <a:pt x="198" y="98"/>
                </a:lnTo>
                <a:lnTo>
                  <a:pt x="201" y="101"/>
                </a:lnTo>
                <a:lnTo>
                  <a:pt x="204" y="104"/>
                </a:lnTo>
                <a:lnTo>
                  <a:pt x="206" y="106"/>
                </a:lnTo>
                <a:lnTo>
                  <a:pt x="208" y="107"/>
                </a:lnTo>
                <a:lnTo>
                  <a:pt x="211" y="109"/>
                </a:lnTo>
                <a:lnTo>
                  <a:pt x="214" y="110"/>
                </a:lnTo>
                <a:lnTo>
                  <a:pt x="217" y="111"/>
                </a:lnTo>
                <a:lnTo>
                  <a:pt x="221" y="112"/>
                </a:lnTo>
                <a:lnTo>
                  <a:pt x="225" y="113"/>
                </a:lnTo>
                <a:lnTo>
                  <a:pt x="229" y="113"/>
                </a:lnTo>
                <a:lnTo>
                  <a:pt x="233" y="114"/>
                </a:lnTo>
                <a:lnTo>
                  <a:pt x="238" y="114"/>
                </a:lnTo>
                <a:lnTo>
                  <a:pt x="241" y="114"/>
                </a:lnTo>
                <a:lnTo>
                  <a:pt x="245" y="114"/>
                </a:lnTo>
                <a:lnTo>
                  <a:pt x="249" y="114"/>
                </a:lnTo>
                <a:lnTo>
                  <a:pt x="253" y="114"/>
                </a:lnTo>
                <a:lnTo>
                  <a:pt x="257" y="113"/>
                </a:lnTo>
                <a:lnTo>
                  <a:pt x="260" y="113"/>
                </a:lnTo>
                <a:lnTo>
                  <a:pt x="263" y="112"/>
                </a:lnTo>
              </a:path>
            </a:pathLst>
          </a:custGeom>
          <a:solidFill>
            <a:srgbClr val="D6BCBC"/>
          </a:solidFill>
          <a:ln w="12700" cap="rnd" cmpd="sng">
            <a:noFill/>
            <a:prstDash val="solid"/>
            <a:round/>
            <a:headEnd type="none" w="med" len="med"/>
            <a:tailEnd type="none" w="med" len="med"/>
          </a:ln>
        </p:spPr>
        <p:txBody>
          <a:bodyPr/>
          <a:lstStyle/>
          <a:p>
            <a:endParaRPr lang="en-US" sz="1200"/>
          </a:p>
        </p:txBody>
      </p:sp>
      <p:sp>
        <p:nvSpPr>
          <p:cNvPr id="45" name="Freeform 43"/>
          <p:cNvSpPr>
            <a:spLocks/>
          </p:cNvSpPr>
          <p:nvPr/>
        </p:nvSpPr>
        <p:spPr bwMode="auto">
          <a:xfrm>
            <a:off x="7085013" y="3001963"/>
            <a:ext cx="187325" cy="590550"/>
          </a:xfrm>
          <a:custGeom>
            <a:avLst/>
            <a:gdLst>
              <a:gd name="T0" fmla="*/ 2147483647 w 118"/>
              <a:gd name="T1" fmla="*/ 2147483647 h 372"/>
              <a:gd name="T2" fmla="*/ 2147483647 w 118"/>
              <a:gd name="T3" fmla="*/ 2147483647 h 372"/>
              <a:gd name="T4" fmla="*/ 2147483647 w 118"/>
              <a:gd name="T5" fmla="*/ 2147483647 h 372"/>
              <a:gd name="T6" fmla="*/ 2147483647 w 118"/>
              <a:gd name="T7" fmla="*/ 2147483647 h 372"/>
              <a:gd name="T8" fmla="*/ 2147483647 w 118"/>
              <a:gd name="T9" fmla="*/ 2147483647 h 372"/>
              <a:gd name="T10" fmla="*/ 2147483647 w 118"/>
              <a:gd name="T11" fmla="*/ 2147483647 h 372"/>
              <a:gd name="T12" fmla="*/ 2147483647 w 118"/>
              <a:gd name="T13" fmla="*/ 2147483647 h 372"/>
              <a:gd name="T14" fmla="*/ 2147483647 w 118"/>
              <a:gd name="T15" fmla="*/ 2147483647 h 372"/>
              <a:gd name="T16" fmla="*/ 2147483647 w 118"/>
              <a:gd name="T17" fmla="*/ 2147483647 h 372"/>
              <a:gd name="T18" fmla="*/ 2147483647 w 118"/>
              <a:gd name="T19" fmla="*/ 2147483647 h 372"/>
              <a:gd name="T20" fmla="*/ 2147483647 w 118"/>
              <a:gd name="T21" fmla="*/ 2147483647 h 372"/>
              <a:gd name="T22" fmla="*/ 2147483647 w 118"/>
              <a:gd name="T23" fmla="*/ 2147483647 h 372"/>
              <a:gd name="T24" fmla="*/ 2147483647 w 118"/>
              <a:gd name="T25" fmla="*/ 2147483647 h 372"/>
              <a:gd name="T26" fmla="*/ 2147483647 w 118"/>
              <a:gd name="T27" fmla="*/ 2147483647 h 372"/>
              <a:gd name="T28" fmla="*/ 2147483647 w 118"/>
              <a:gd name="T29" fmla="*/ 2147483647 h 372"/>
              <a:gd name="T30" fmla="*/ 2147483647 w 118"/>
              <a:gd name="T31" fmla="*/ 2147483647 h 372"/>
              <a:gd name="T32" fmla="*/ 2147483647 w 118"/>
              <a:gd name="T33" fmla="*/ 2147483647 h 372"/>
              <a:gd name="T34" fmla="*/ 2147483647 w 118"/>
              <a:gd name="T35" fmla="*/ 2147483647 h 372"/>
              <a:gd name="T36" fmla="*/ 2147483647 w 118"/>
              <a:gd name="T37" fmla="*/ 2147483647 h 372"/>
              <a:gd name="T38" fmla="*/ 2147483647 w 118"/>
              <a:gd name="T39" fmla="*/ 2147483647 h 372"/>
              <a:gd name="T40" fmla="*/ 2147483647 w 118"/>
              <a:gd name="T41" fmla="*/ 2147483647 h 372"/>
              <a:gd name="T42" fmla="*/ 2147483647 w 118"/>
              <a:gd name="T43" fmla="*/ 2147483647 h 372"/>
              <a:gd name="T44" fmla="*/ 2147483647 w 118"/>
              <a:gd name="T45" fmla="*/ 2147483647 h 372"/>
              <a:gd name="T46" fmla="*/ 2147483647 w 118"/>
              <a:gd name="T47" fmla="*/ 2147483647 h 372"/>
              <a:gd name="T48" fmla="*/ 2147483647 w 118"/>
              <a:gd name="T49" fmla="*/ 2147483647 h 372"/>
              <a:gd name="T50" fmla="*/ 2147483647 w 118"/>
              <a:gd name="T51" fmla="*/ 2147483647 h 372"/>
              <a:gd name="T52" fmla="*/ 2147483647 w 118"/>
              <a:gd name="T53" fmla="*/ 2147483647 h 372"/>
              <a:gd name="T54" fmla="*/ 2147483647 w 118"/>
              <a:gd name="T55" fmla="*/ 2147483647 h 372"/>
              <a:gd name="T56" fmla="*/ 2147483647 w 118"/>
              <a:gd name="T57" fmla="*/ 2147483647 h 372"/>
              <a:gd name="T58" fmla="*/ 2147483647 w 118"/>
              <a:gd name="T59" fmla="*/ 2147483647 h 372"/>
              <a:gd name="T60" fmla="*/ 2147483647 w 118"/>
              <a:gd name="T61" fmla="*/ 2147483647 h 372"/>
              <a:gd name="T62" fmla="*/ 2147483647 w 118"/>
              <a:gd name="T63" fmla="*/ 2147483647 h 372"/>
              <a:gd name="T64" fmla="*/ 2147483647 w 118"/>
              <a:gd name="T65" fmla="*/ 2147483647 h 372"/>
              <a:gd name="T66" fmla="*/ 2147483647 w 118"/>
              <a:gd name="T67" fmla="*/ 2147483647 h 372"/>
              <a:gd name="T68" fmla="*/ 2147483647 w 118"/>
              <a:gd name="T69" fmla="*/ 2147483647 h 372"/>
              <a:gd name="T70" fmla="*/ 2147483647 w 118"/>
              <a:gd name="T71" fmla="*/ 2147483647 h 372"/>
              <a:gd name="T72" fmla="*/ 2147483647 w 118"/>
              <a:gd name="T73" fmla="*/ 2147483647 h 372"/>
              <a:gd name="T74" fmla="*/ 2147483647 w 118"/>
              <a:gd name="T75" fmla="*/ 2147483647 h 372"/>
              <a:gd name="T76" fmla="*/ 2147483647 w 118"/>
              <a:gd name="T77" fmla="*/ 2147483647 h 372"/>
              <a:gd name="T78" fmla="*/ 2147483647 w 118"/>
              <a:gd name="T79" fmla="*/ 2147483647 h 372"/>
              <a:gd name="T80" fmla="*/ 2147483647 w 118"/>
              <a:gd name="T81" fmla="*/ 2147483647 h 372"/>
              <a:gd name="T82" fmla="*/ 2147483647 w 118"/>
              <a:gd name="T83" fmla="*/ 2147483647 h 372"/>
              <a:gd name="T84" fmla="*/ 0 w 118"/>
              <a:gd name="T85" fmla="*/ 2147483647 h 372"/>
              <a:gd name="T86" fmla="*/ 0 w 118"/>
              <a:gd name="T87" fmla="*/ 2147483647 h 372"/>
              <a:gd name="T88" fmla="*/ 2147483647 w 118"/>
              <a:gd name="T89" fmla="*/ 2147483647 h 372"/>
              <a:gd name="T90" fmla="*/ 2147483647 w 118"/>
              <a:gd name="T91" fmla="*/ 2147483647 h 372"/>
              <a:gd name="T92" fmla="*/ 2147483647 w 118"/>
              <a:gd name="T93" fmla="*/ 2147483647 h 372"/>
              <a:gd name="T94" fmla="*/ 2147483647 w 118"/>
              <a:gd name="T95" fmla="*/ 2147483647 h 372"/>
              <a:gd name="T96" fmla="*/ 2147483647 w 118"/>
              <a:gd name="T97" fmla="*/ 2147483647 h 372"/>
              <a:gd name="T98" fmla="*/ 2147483647 w 118"/>
              <a:gd name="T99" fmla="*/ 2147483647 h 372"/>
              <a:gd name="T100" fmla="*/ 2147483647 w 118"/>
              <a:gd name="T101" fmla="*/ 2147483647 h 372"/>
              <a:gd name="T102" fmla="*/ 2147483647 w 118"/>
              <a:gd name="T103" fmla="*/ 2147483647 h 372"/>
              <a:gd name="T104" fmla="*/ 2147483647 w 118"/>
              <a:gd name="T105" fmla="*/ 2147483647 h 372"/>
              <a:gd name="T106" fmla="*/ 2147483647 w 118"/>
              <a:gd name="T107" fmla="*/ 2147483647 h 372"/>
              <a:gd name="T108" fmla="*/ 2147483647 w 118"/>
              <a:gd name="T109" fmla="*/ 2147483647 h 372"/>
              <a:gd name="T110" fmla="*/ 2147483647 w 118"/>
              <a:gd name="T111" fmla="*/ 2147483647 h 372"/>
              <a:gd name="T112" fmla="*/ 2147483647 w 118"/>
              <a:gd name="T113" fmla="*/ 2147483647 h 372"/>
              <a:gd name="T114" fmla="*/ 2147483647 w 118"/>
              <a:gd name="T115" fmla="*/ 2147483647 h 372"/>
              <a:gd name="T116" fmla="*/ 2147483647 w 118"/>
              <a:gd name="T117" fmla="*/ 2147483647 h 372"/>
              <a:gd name="T118" fmla="*/ 2147483647 w 118"/>
              <a:gd name="T119" fmla="*/ 2147483647 h 372"/>
              <a:gd name="T120" fmla="*/ 2147483647 w 118"/>
              <a:gd name="T121" fmla="*/ 2147483647 h 372"/>
              <a:gd name="T122" fmla="*/ 2147483647 w 118"/>
              <a:gd name="T123" fmla="*/ 2147483647 h 3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8"/>
              <a:gd name="T187" fmla="*/ 0 h 372"/>
              <a:gd name="T188" fmla="*/ 118 w 118"/>
              <a:gd name="T189" fmla="*/ 372 h 37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8" h="372">
                <a:moveTo>
                  <a:pt x="21" y="21"/>
                </a:moveTo>
                <a:lnTo>
                  <a:pt x="24" y="20"/>
                </a:lnTo>
                <a:lnTo>
                  <a:pt x="27" y="19"/>
                </a:lnTo>
                <a:lnTo>
                  <a:pt x="29" y="18"/>
                </a:lnTo>
                <a:lnTo>
                  <a:pt x="32" y="17"/>
                </a:lnTo>
                <a:lnTo>
                  <a:pt x="35" y="16"/>
                </a:lnTo>
                <a:lnTo>
                  <a:pt x="38" y="15"/>
                </a:lnTo>
                <a:lnTo>
                  <a:pt x="41" y="13"/>
                </a:lnTo>
                <a:lnTo>
                  <a:pt x="44" y="12"/>
                </a:lnTo>
                <a:lnTo>
                  <a:pt x="46" y="11"/>
                </a:lnTo>
                <a:lnTo>
                  <a:pt x="49" y="9"/>
                </a:lnTo>
                <a:lnTo>
                  <a:pt x="51" y="8"/>
                </a:lnTo>
                <a:lnTo>
                  <a:pt x="53" y="6"/>
                </a:lnTo>
                <a:lnTo>
                  <a:pt x="55" y="5"/>
                </a:lnTo>
                <a:lnTo>
                  <a:pt x="56" y="3"/>
                </a:lnTo>
                <a:lnTo>
                  <a:pt x="57" y="2"/>
                </a:lnTo>
                <a:lnTo>
                  <a:pt x="58" y="0"/>
                </a:lnTo>
                <a:lnTo>
                  <a:pt x="61" y="2"/>
                </a:lnTo>
                <a:lnTo>
                  <a:pt x="64" y="3"/>
                </a:lnTo>
                <a:lnTo>
                  <a:pt x="66" y="4"/>
                </a:lnTo>
                <a:lnTo>
                  <a:pt x="68" y="6"/>
                </a:lnTo>
                <a:lnTo>
                  <a:pt x="70" y="7"/>
                </a:lnTo>
                <a:lnTo>
                  <a:pt x="72" y="8"/>
                </a:lnTo>
                <a:lnTo>
                  <a:pt x="76" y="11"/>
                </a:lnTo>
                <a:lnTo>
                  <a:pt x="77" y="12"/>
                </a:lnTo>
                <a:lnTo>
                  <a:pt x="78" y="13"/>
                </a:lnTo>
                <a:lnTo>
                  <a:pt x="80" y="14"/>
                </a:lnTo>
                <a:lnTo>
                  <a:pt x="81" y="14"/>
                </a:lnTo>
                <a:lnTo>
                  <a:pt x="81" y="15"/>
                </a:lnTo>
                <a:lnTo>
                  <a:pt x="82" y="16"/>
                </a:lnTo>
                <a:lnTo>
                  <a:pt x="83" y="16"/>
                </a:lnTo>
                <a:lnTo>
                  <a:pt x="83" y="17"/>
                </a:lnTo>
                <a:lnTo>
                  <a:pt x="83" y="19"/>
                </a:lnTo>
                <a:lnTo>
                  <a:pt x="82" y="21"/>
                </a:lnTo>
                <a:lnTo>
                  <a:pt x="81" y="25"/>
                </a:lnTo>
                <a:lnTo>
                  <a:pt x="80" y="28"/>
                </a:lnTo>
                <a:lnTo>
                  <a:pt x="79" y="33"/>
                </a:lnTo>
                <a:lnTo>
                  <a:pt x="78" y="37"/>
                </a:lnTo>
                <a:lnTo>
                  <a:pt x="77" y="42"/>
                </a:lnTo>
                <a:lnTo>
                  <a:pt x="75" y="51"/>
                </a:lnTo>
                <a:lnTo>
                  <a:pt x="74" y="55"/>
                </a:lnTo>
                <a:lnTo>
                  <a:pt x="73" y="59"/>
                </a:lnTo>
                <a:lnTo>
                  <a:pt x="72" y="63"/>
                </a:lnTo>
                <a:lnTo>
                  <a:pt x="72" y="66"/>
                </a:lnTo>
                <a:lnTo>
                  <a:pt x="71" y="68"/>
                </a:lnTo>
                <a:lnTo>
                  <a:pt x="71" y="70"/>
                </a:lnTo>
                <a:lnTo>
                  <a:pt x="71" y="71"/>
                </a:lnTo>
                <a:lnTo>
                  <a:pt x="73" y="76"/>
                </a:lnTo>
                <a:lnTo>
                  <a:pt x="76" y="83"/>
                </a:lnTo>
                <a:lnTo>
                  <a:pt x="79" y="92"/>
                </a:lnTo>
                <a:lnTo>
                  <a:pt x="82" y="102"/>
                </a:lnTo>
                <a:lnTo>
                  <a:pt x="86" y="114"/>
                </a:lnTo>
                <a:lnTo>
                  <a:pt x="90" y="127"/>
                </a:lnTo>
                <a:lnTo>
                  <a:pt x="94" y="140"/>
                </a:lnTo>
                <a:lnTo>
                  <a:pt x="98" y="154"/>
                </a:lnTo>
                <a:lnTo>
                  <a:pt x="101" y="168"/>
                </a:lnTo>
                <a:lnTo>
                  <a:pt x="105" y="182"/>
                </a:lnTo>
                <a:lnTo>
                  <a:pt x="108" y="194"/>
                </a:lnTo>
                <a:lnTo>
                  <a:pt x="111" y="206"/>
                </a:lnTo>
                <a:lnTo>
                  <a:pt x="113" y="217"/>
                </a:lnTo>
                <a:lnTo>
                  <a:pt x="115" y="226"/>
                </a:lnTo>
                <a:lnTo>
                  <a:pt x="116" y="233"/>
                </a:lnTo>
                <a:lnTo>
                  <a:pt x="117" y="237"/>
                </a:lnTo>
                <a:lnTo>
                  <a:pt x="116" y="246"/>
                </a:lnTo>
                <a:lnTo>
                  <a:pt x="114" y="256"/>
                </a:lnTo>
                <a:lnTo>
                  <a:pt x="110" y="266"/>
                </a:lnTo>
                <a:lnTo>
                  <a:pt x="105" y="277"/>
                </a:lnTo>
                <a:lnTo>
                  <a:pt x="99" y="288"/>
                </a:lnTo>
                <a:lnTo>
                  <a:pt x="93" y="299"/>
                </a:lnTo>
                <a:lnTo>
                  <a:pt x="85" y="311"/>
                </a:lnTo>
                <a:lnTo>
                  <a:pt x="77" y="321"/>
                </a:lnTo>
                <a:lnTo>
                  <a:pt x="69" y="332"/>
                </a:lnTo>
                <a:lnTo>
                  <a:pt x="61" y="341"/>
                </a:lnTo>
                <a:lnTo>
                  <a:pt x="52" y="350"/>
                </a:lnTo>
                <a:lnTo>
                  <a:pt x="44" y="357"/>
                </a:lnTo>
                <a:lnTo>
                  <a:pt x="36" y="363"/>
                </a:lnTo>
                <a:lnTo>
                  <a:pt x="28" y="368"/>
                </a:lnTo>
                <a:lnTo>
                  <a:pt x="21" y="370"/>
                </a:lnTo>
                <a:lnTo>
                  <a:pt x="15" y="371"/>
                </a:lnTo>
                <a:lnTo>
                  <a:pt x="11" y="347"/>
                </a:lnTo>
                <a:lnTo>
                  <a:pt x="8" y="325"/>
                </a:lnTo>
                <a:lnTo>
                  <a:pt x="5" y="305"/>
                </a:lnTo>
                <a:lnTo>
                  <a:pt x="3" y="287"/>
                </a:lnTo>
                <a:lnTo>
                  <a:pt x="1" y="272"/>
                </a:lnTo>
                <a:lnTo>
                  <a:pt x="1" y="257"/>
                </a:lnTo>
                <a:lnTo>
                  <a:pt x="0" y="245"/>
                </a:lnTo>
                <a:lnTo>
                  <a:pt x="0" y="233"/>
                </a:lnTo>
                <a:lnTo>
                  <a:pt x="0" y="223"/>
                </a:lnTo>
                <a:lnTo>
                  <a:pt x="1" y="213"/>
                </a:lnTo>
                <a:lnTo>
                  <a:pt x="2" y="205"/>
                </a:lnTo>
                <a:lnTo>
                  <a:pt x="3" y="197"/>
                </a:lnTo>
                <a:lnTo>
                  <a:pt x="4" y="190"/>
                </a:lnTo>
                <a:lnTo>
                  <a:pt x="5" y="183"/>
                </a:lnTo>
                <a:lnTo>
                  <a:pt x="7" y="176"/>
                </a:lnTo>
                <a:lnTo>
                  <a:pt x="9" y="169"/>
                </a:lnTo>
                <a:lnTo>
                  <a:pt x="11" y="162"/>
                </a:lnTo>
                <a:lnTo>
                  <a:pt x="13" y="154"/>
                </a:lnTo>
                <a:lnTo>
                  <a:pt x="15" y="146"/>
                </a:lnTo>
                <a:lnTo>
                  <a:pt x="20" y="130"/>
                </a:lnTo>
                <a:lnTo>
                  <a:pt x="22" y="123"/>
                </a:lnTo>
                <a:lnTo>
                  <a:pt x="25" y="115"/>
                </a:lnTo>
                <a:lnTo>
                  <a:pt x="27" y="107"/>
                </a:lnTo>
                <a:lnTo>
                  <a:pt x="29" y="100"/>
                </a:lnTo>
                <a:lnTo>
                  <a:pt x="31" y="93"/>
                </a:lnTo>
                <a:lnTo>
                  <a:pt x="33" y="86"/>
                </a:lnTo>
                <a:lnTo>
                  <a:pt x="34" y="80"/>
                </a:lnTo>
                <a:lnTo>
                  <a:pt x="36" y="75"/>
                </a:lnTo>
                <a:lnTo>
                  <a:pt x="37" y="70"/>
                </a:lnTo>
                <a:lnTo>
                  <a:pt x="37" y="66"/>
                </a:lnTo>
                <a:lnTo>
                  <a:pt x="38" y="62"/>
                </a:lnTo>
                <a:lnTo>
                  <a:pt x="36" y="59"/>
                </a:lnTo>
                <a:lnTo>
                  <a:pt x="34" y="55"/>
                </a:lnTo>
                <a:lnTo>
                  <a:pt x="33" y="52"/>
                </a:lnTo>
                <a:lnTo>
                  <a:pt x="31" y="48"/>
                </a:lnTo>
                <a:lnTo>
                  <a:pt x="30" y="45"/>
                </a:lnTo>
                <a:lnTo>
                  <a:pt x="29" y="41"/>
                </a:lnTo>
                <a:lnTo>
                  <a:pt x="27" y="38"/>
                </a:lnTo>
                <a:lnTo>
                  <a:pt x="26" y="35"/>
                </a:lnTo>
                <a:lnTo>
                  <a:pt x="25" y="32"/>
                </a:lnTo>
                <a:lnTo>
                  <a:pt x="24" y="29"/>
                </a:lnTo>
                <a:lnTo>
                  <a:pt x="23" y="27"/>
                </a:lnTo>
                <a:lnTo>
                  <a:pt x="22" y="25"/>
                </a:lnTo>
                <a:lnTo>
                  <a:pt x="22" y="23"/>
                </a:lnTo>
                <a:lnTo>
                  <a:pt x="21" y="22"/>
                </a:lnTo>
                <a:lnTo>
                  <a:pt x="21" y="21"/>
                </a:lnTo>
              </a:path>
            </a:pathLst>
          </a:custGeom>
          <a:solidFill>
            <a:srgbClr val="009898"/>
          </a:solidFill>
          <a:ln w="12700" cap="rnd" cmpd="sng">
            <a:solidFill>
              <a:srgbClr val="000000"/>
            </a:solidFill>
            <a:prstDash val="solid"/>
            <a:round/>
            <a:headEnd type="none" w="med" len="med"/>
            <a:tailEnd type="none" w="med" len="med"/>
          </a:ln>
        </p:spPr>
        <p:txBody>
          <a:bodyPr/>
          <a:lstStyle/>
          <a:p>
            <a:endParaRPr lang="en-US" sz="1200"/>
          </a:p>
        </p:txBody>
      </p:sp>
      <p:sp>
        <p:nvSpPr>
          <p:cNvPr id="46" name="Freeform 44"/>
          <p:cNvSpPr>
            <a:spLocks/>
          </p:cNvSpPr>
          <p:nvPr/>
        </p:nvSpPr>
        <p:spPr bwMode="auto">
          <a:xfrm>
            <a:off x="6950075" y="2798763"/>
            <a:ext cx="711200" cy="781050"/>
          </a:xfrm>
          <a:custGeom>
            <a:avLst/>
            <a:gdLst>
              <a:gd name="T0" fmla="*/ 2147483647 w 448"/>
              <a:gd name="T1" fmla="*/ 2147483647 h 492"/>
              <a:gd name="T2" fmla="*/ 2147483647 w 448"/>
              <a:gd name="T3" fmla="*/ 2147483647 h 492"/>
              <a:gd name="T4" fmla="*/ 2147483647 w 448"/>
              <a:gd name="T5" fmla="*/ 2147483647 h 492"/>
              <a:gd name="T6" fmla="*/ 2147483647 w 448"/>
              <a:gd name="T7" fmla="*/ 2147483647 h 492"/>
              <a:gd name="T8" fmla="*/ 2147483647 w 448"/>
              <a:gd name="T9" fmla="*/ 2147483647 h 492"/>
              <a:gd name="T10" fmla="*/ 2147483647 w 448"/>
              <a:gd name="T11" fmla="*/ 2147483647 h 492"/>
              <a:gd name="T12" fmla="*/ 2147483647 w 448"/>
              <a:gd name="T13" fmla="*/ 2147483647 h 492"/>
              <a:gd name="T14" fmla="*/ 2147483647 w 448"/>
              <a:gd name="T15" fmla="*/ 2147483647 h 492"/>
              <a:gd name="T16" fmla="*/ 2147483647 w 448"/>
              <a:gd name="T17" fmla="*/ 2147483647 h 492"/>
              <a:gd name="T18" fmla="*/ 2147483647 w 448"/>
              <a:gd name="T19" fmla="*/ 2147483647 h 492"/>
              <a:gd name="T20" fmla="*/ 2147483647 w 448"/>
              <a:gd name="T21" fmla="*/ 2147483647 h 492"/>
              <a:gd name="T22" fmla="*/ 2147483647 w 448"/>
              <a:gd name="T23" fmla="*/ 2147483647 h 492"/>
              <a:gd name="T24" fmla="*/ 2147483647 w 448"/>
              <a:gd name="T25" fmla="*/ 2147483647 h 492"/>
              <a:gd name="T26" fmla="*/ 2147483647 w 448"/>
              <a:gd name="T27" fmla="*/ 2147483647 h 492"/>
              <a:gd name="T28" fmla="*/ 2147483647 w 448"/>
              <a:gd name="T29" fmla="*/ 2147483647 h 492"/>
              <a:gd name="T30" fmla="*/ 2147483647 w 448"/>
              <a:gd name="T31" fmla="*/ 2147483647 h 492"/>
              <a:gd name="T32" fmla="*/ 2147483647 w 448"/>
              <a:gd name="T33" fmla="*/ 2147483647 h 492"/>
              <a:gd name="T34" fmla="*/ 2147483647 w 448"/>
              <a:gd name="T35" fmla="*/ 2147483647 h 492"/>
              <a:gd name="T36" fmla="*/ 2147483647 w 448"/>
              <a:gd name="T37" fmla="*/ 2147483647 h 492"/>
              <a:gd name="T38" fmla="*/ 2147483647 w 448"/>
              <a:gd name="T39" fmla="*/ 2147483647 h 492"/>
              <a:gd name="T40" fmla="*/ 2147483647 w 448"/>
              <a:gd name="T41" fmla="*/ 2147483647 h 492"/>
              <a:gd name="T42" fmla="*/ 2147483647 w 448"/>
              <a:gd name="T43" fmla="*/ 2147483647 h 492"/>
              <a:gd name="T44" fmla="*/ 2147483647 w 448"/>
              <a:gd name="T45" fmla="*/ 2147483647 h 492"/>
              <a:gd name="T46" fmla="*/ 2147483647 w 448"/>
              <a:gd name="T47" fmla="*/ 2147483647 h 492"/>
              <a:gd name="T48" fmla="*/ 2147483647 w 448"/>
              <a:gd name="T49" fmla="*/ 2147483647 h 492"/>
              <a:gd name="T50" fmla="*/ 2147483647 w 448"/>
              <a:gd name="T51" fmla="*/ 2147483647 h 492"/>
              <a:gd name="T52" fmla="*/ 2147483647 w 448"/>
              <a:gd name="T53" fmla="*/ 2147483647 h 492"/>
              <a:gd name="T54" fmla="*/ 2147483647 w 448"/>
              <a:gd name="T55" fmla="*/ 2147483647 h 492"/>
              <a:gd name="T56" fmla="*/ 2147483647 w 448"/>
              <a:gd name="T57" fmla="*/ 2147483647 h 492"/>
              <a:gd name="T58" fmla="*/ 2147483647 w 448"/>
              <a:gd name="T59" fmla="*/ 2147483647 h 492"/>
              <a:gd name="T60" fmla="*/ 2147483647 w 448"/>
              <a:gd name="T61" fmla="*/ 2147483647 h 492"/>
              <a:gd name="T62" fmla="*/ 2147483647 w 448"/>
              <a:gd name="T63" fmla="*/ 2147483647 h 492"/>
              <a:gd name="T64" fmla="*/ 2147483647 w 448"/>
              <a:gd name="T65" fmla="*/ 2147483647 h 492"/>
              <a:gd name="T66" fmla="*/ 2147483647 w 448"/>
              <a:gd name="T67" fmla="*/ 2147483647 h 492"/>
              <a:gd name="T68" fmla="*/ 2147483647 w 448"/>
              <a:gd name="T69" fmla="*/ 2147483647 h 492"/>
              <a:gd name="T70" fmla="*/ 2147483647 w 448"/>
              <a:gd name="T71" fmla="*/ 2147483647 h 492"/>
              <a:gd name="T72" fmla="*/ 2147483647 w 448"/>
              <a:gd name="T73" fmla="*/ 0 h 492"/>
              <a:gd name="T74" fmla="*/ 2147483647 w 448"/>
              <a:gd name="T75" fmla="*/ 2147483647 h 492"/>
              <a:gd name="T76" fmla="*/ 2147483647 w 448"/>
              <a:gd name="T77" fmla="*/ 2147483647 h 492"/>
              <a:gd name="T78" fmla="*/ 2147483647 w 448"/>
              <a:gd name="T79" fmla="*/ 2147483647 h 492"/>
              <a:gd name="T80" fmla="*/ 2147483647 w 448"/>
              <a:gd name="T81" fmla="*/ 2147483647 h 492"/>
              <a:gd name="T82" fmla="*/ 2147483647 w 448"/>
              <a:gd name="T83" fmla="*/ 2147483647 h 492"/>
              <a:gd name="T84" fmla="*/ 2147483647 w 448"/>
              <a:gd name="T85" fmla="*/ 2147483647 h 492"/>
              <a:gd name="T86" fmla="*/ 2147483647 w 448"/>
              <a:gd name="T87" fmla="*/ 2147483647 h 492"/>
              <a:gd name="T88" fmla="*/ 2147483647 w 448"/>
              <a:gd name="T89" fmla="*/ 2147483647 h 492"/>
              <a:gd name="T90" fmla="*/ 2147483647 w 448"/>
              <a:gd name="T91" fmla="*/ 2147483647 h 492"/>
              <a:gd name="T92" fmla="*/ 2147483647 w 448"/>
              <a:gd name="T93" fmla="*/ 2147483647 h 492"/>
              <a:gd name="T94" fmla="*/ 2147483647 w 448"/>
              <a:gd name="T95" fmla="*/ 2147483647 h 492"/>
              <a:gd name="T96" fmla="*/ 2147483647 w 448"/>
              <a:gd name="T97" fmla="*/ 2147483647 h 492"/>
              <a:gd name="T98" fmla="*/ 2147483647 w 448"/>
              <a:gd name="T99" fmla="*/ 2147483647 h 492"/>
              <a:gd name="T100" fmla="*/ 2147483647 w 448"/>
              <a:gd name="T101" fmla="*/ 2147483647 h 492"/>
              <a:gd name="T102" fmla="*/ 2147483647 w 448"/>
              <a:gd name="T103" fmla="*/ 2147483647 h 492"/>
              <a:gd name="T104" fmla="*/ 2147483647 w 448"/>
              <a:gd name="T105" fmla="*/ 2147483647 h 492"/>
              <a:gd name="T106" fmla="*/ 2147483647 w 448"/>
              <a:gd name="T107" fmla="*/ 2147483647 h 492"/>
              <a:gd name="T108" fmla="*/ 2147483647 w 448"/>
              <a:gd name="T109" fmla="*/ 2147483647 h 492"/>
              <a:gd name="T110" fmla="*/ 2147483647 w 448"/>
              <a:gd name="T111" fmla="*/ 2147483647 h 492"/>
              <a:gd name="T112" fmla="*/ 2147483647 w 448"/>
              <a:gd name="T113" fmla="*/ 2147483647 h 492"/>
              <a:gd name="T114" fmla="*/ 2147483647 w 448"/>
              <a:gd name="T115" fmla="*/ 2147483647 h 49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48"/>
              <a:gd name="T175" fmla="*/ 0 h 492"/>
              <a:gd name="T176" fmla="*/ 448 w 448"/>
              <a:gd name="T177" fmla="*/ 492 h 49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48" h="492">
                <a:moveTo>
                  <a:pt x="6" y="242"/>
                </a:moveTo>
                <a:lnTo>
                  <a:pt x="8" y="245"/>
                </a:lnTo>
                <a:lnTo>
                  <a:pt x="11" y="251"/>
                </a:lnTo>
                <a:lnTo>
                  <a:pt x="15" y="258"/>
                </a:lnTo>
                <a:lnTo>
                  <a:pt x="19" y="267"/>
                </a:lnTo>
                <a:lnTo>
                  <a:pt x="25" y="277"/>
                </a:lnTo>
                <a:lnTo>
                  <a:pt x="30" y="288"/>
                </a:lnTo>
                <a:lnTo>
                  <a:pt x="36" y="300"/>
                </a:lnTo>
                <a:lnTo>
                  <a:pt x="42" y="314"/>
                </a:lnTo>
                <a:lnTo>
                  <a:pt x="48" y="327"/>
                </a:lnTo>
                <a:lnTo>
                  <a:pt x="55" y="341"/>
                </a:lnTo>
                <a:lnTo>
                  <a:pt x="61" y="355"/>
                </a:lnTo>
                <a:lnTo>
                  <a:pt x="68" y="368"/>
                </a:lnTo>
                <a:lnTo>
                  <a:pt x="74" y="381"/>
                </a:lnTo>
                <a:lnTo>
                  <a:pt x="80" y="394"/>
                </a:lnTo>
                <a:lnTo>
                  <a:pt x="85" y="406"/>
                </a:lnTo>
                <a:lnTo>
                  <a:pt x="90" y="417"/>
                </a:lnTo>
                <a:lnTo>
                  <a:pt x="93" y="421"/>
                </a:lnTo>
                <a:lnTo>
                  <a:pt x="95" y="425"/>
                </a:lnTo>
                <a:lnTo>
                  <a:pt x="97" y="429"/>
                </a:lnTo>
                <a:lnTo>
                  <a:pt x="99" y="432"/>
                </a:lnTo>
                <a:lnTo>
                  <a:pt x="101" y="434"/>
                </a:lnTo>
                <a:lnTo>
                  <a:pt x="103" y="436"/>
                </a:lnTo>
                <a:lnTo>
                  <a:pt x="105" y="438"/>
                </a:lnTo>
                <a:lnTo>
                  <a:pt x="107" y="440"/>
                </a:lnTo>
                <a:lnTo>
                  <a:pt x="108" y="441"/>
                </a:lnTo>
                <a:lnTo>
                  <a:pt x="109" y="442"/>
                </a:lnTo>
                <a:lnTo>
                  <a:pt x="111" y="443"/>
                </a:lnTo>
                <a:lnTo>
                  <a:pt x="112" y="444"/>
                </a:lnTo>
                <a:lnTo>
                  <a:pt x="116" y="442"/>
                </a:lnTo>
                <a:lnTo>
                  <a:pt x="121" y="439"/>
                </a:lnTo>
                <a:lnTo>
                  <a:pt x="127" y="436"/>
                </a:lnTo>
                <a:lnTo>
                  <a:pt x="134" y="431"/>
                </a:lnTo>
                <a:lnTo>
                  <a:pt x="142" y="427"/>
                </a:lnTo>
                <a:lnTo>
                  <a:pt x="150" y="421"/>
                </a:lnTo>
                <a:lnTo>
                  <a:pt x="159" y="416"/>
                </a:lnTo>
                <a:lnTo>
                  <a:pt x="167" y="410"/>
                </a:lnTo>
                <a:lnTo>
                  <a:pt x="176" y="405"/>
                </a:lnTo>
                <a:lnTo>
                  <a:pt x="185" y="399"/>
                </a:lnTo>
                <a:lnTo>
                  <a:pt x="193" y="395"/>
                </a:lnTo>
                <a:lnTo>
                  <a:pt x="201" y="390"/>
                </a:lnTo>
                <a:lnTo>
                  <a:pt x="209" y="387"/>
                </a:lnTo>
                <a:lnTo>
                  <a:pt x="216" y="384"/>
                </a:lnTo>
                <a:lnTo>
                  <a:pt x="222" y="382"/>
                </a:lnTo>
                <a:lnTo>
                  <a:pt x="228" y="381"/>
                </a:lnTo>
                <a:lnTo>
                  <a:pt x="232" y="382"/>
                </a:lnTo>
                <a:lnTo>
                  <a:pt x="238" y="382"/>
                </a:lnTo>
                <a:lnTo>
                  <a:pt x="243" y="383"/>
                </a:lnTo>
                <a:lnTo>
                  <a:pt x="250" y="384"/>
                </a:lnTo>
                <a:lnTo>
                  <a:pt x="256" y="384"/>
                </a:lnTo>
                <a:lnTo>
                  <a:pt x="262" y="385"/>
                </a:lnTo>
                <a:lnTo>
                  <a:pt x="268" y="386"/>
                </a:lnTo>
                <a:lnTo>
                  <a:pt x="274" y="387"/>
                </a:lnTo>
                <a:lnTo>
                  <a:pt x="280" y="387"/>
                </a:lnTo>
                <a:lnTo>
                  <a:pt x="286" y="387"/>
                </a:lnTo>
                <a:lnTo>
                  <a:pt x="291" y="387"/>
                </a:lnTo>
                <a:lnTo>
                  <a:pt x="295" y="386"/>
                </a:lnTo>
                <a:lnTo>
                  <a:pt x="298" y="384"/>
                </a:lnTo>
                <a:lnTo>
                  <a:pt x="300" y="382"/>
                </a:lnTo>
                <a:lnTo>
                  <a:pt x="302" y="379"/>
                </a:lnTo>
                <a:lnTo>
                  <a:pt x="302" y="375"/>
                </a:lnTo>
                <a:lnTo>
                  <a:pt x="301" y="371"/>
                </a:lnTo>
                <a:lnTo>
                  <a:pt x="302" y="368"/>
                </a:lnTo>
                <a:lnTo>
                  <a:pt x="305" y="364"/>
                </a:lnTo>
                <a:lnTo>
                  <a:pt x="308" y="361"/>
                </a:lnTo>
                <a:lnTo>
                  <a:pt x="312" y="357"/>
                </a:lnTo>
                <a:lnTo>
                  <a:pt x="318" y="353"/>
                </a:lnTo>
                <a:lnTo>
                  <a:pt x="323" y="350"/>
                </a:lnTo>
                <a:lnTo>
                  <a:pt x="330" y="346"/>
                </a:lnTo>
                <a:lnTo>
                  <a:pt x="335" y="343"/>
                </a:lnTo>
                <a:lnTo>
                  <a:pt x="342" y="340"/>
                </a:lnTo>
                <a:lnTo>
                  <a:pt x="348" y="337"/>
                </a:lnTo>
                <a:lnTo>
                  <a:pt x="355" y="334"/>
                </a:lnTo>
                <a:lnTo>
                  <a:pt x="361" y="331"/>
                </a:lnTo>
                <a:lnTo>
                  <a:pt x="367" y="328"/>
                </a:lnTo>
                <a:lnTo>
                  <a:pt x="371" y="326"/>
                </a:lnTo>
                <a:lnTo>
                  <a:pt x="375" y="324"/>
                </a:lnTo>
                <a:lnTo>
                  <a:pt x="379" y="322"/>
                </a:lnTo>
                <a:lnTo>
                  <a:pt x="383" y="320"/>
                </a:lnTo>
                <a:lnTo>
                  <a:pt x="386" y="319"/>
                </a:lnTo>
                <a:lnTo>
                  <a:pt x="390" y="317"/>
                </a:lnTo>
                <a:lnTo>
                  <a:pt x="393" y="315"/>
                </a:lnTo>
                <a:lnTo>
                  <a:pt x="397" y="314"/>
                </a:lnTo>
                <a:lnTo>
                  <a:pt x="400" y="312"/>
                </a:lnTo>
                <a:lnTo>
                  <a:pt x="403" y="310"/>
                </a:lnTo>
                <a:lnTo>
                  <a:pt x="406" y="309"/>
                </a:lnTo>
                <a:lnTo>
                  <a:pt x="409" y="307"/>
                </a:lnTo>
                <a:lnTo>
                  <a:pt x="410" y="305"/>
                </a:lnTo>
                <a:lnTo>
                  <a:pt x="412" y="302"/>
                </a:lnTo>
                <a:lnTo>
                  <a:pt x="414" y="300"/>
                </a:lnTo>
                <a:lnTo>
                  <a:pt x="415" y="297"/>
                </a:lnTo>
                <a:lnTo>
                  <a:pt x="416" y="294"/>
                </a:lnTo>
                <a:lnTo>
                  <a:pt x="416" y="291"/>
                </a:lnTo>
                <a:lnTo>
                  <a:pt x="415" y="286"/>
                </a:lnTo>
                <a:lnTo>
                  <a:pt x="414" y="280"/>
                </a:lnTo>
                <a:lnTo>
                  <a:pt x="413" y="274"/>
                </a:lnTo>
                <a:lnTo>
                  <a:pt x="411" y="267"/>
                </a:lnTo>
                <a:lnTo>
                  <a:pt x="409" y="260"/>
                </a:lnTo>
                <a:lnTo>
                  <a:pt x="406" y="253"/>
                </a:lnTo>
                <a:lnTo>
                  <a:pt x="403" y="245"/>
                </a:lnTo>
                <a:lnTo>
                  <a:pt x="400" y="237"/>
                </a:lnTo>
                <a:lnTo>
                  <a:pt x="397" y="230"/>
                </a:lnTo>
                <a:lnTo>
                  <a:pt x="393" y="222"/>
                </a:lnTo>
                <a:lnTo>
                  <a:pt x="389" y="213"/>
                </a:lnTo>
                <a:lnTo>
                  <a:pt x="385" y="205"/>
                </a:lnTo>
                <a:lnTo>
                  <a:pt x="381" y="198"/>
                </a:lnTo>
                <a:lnTo>
                  <a:pt x="373" y="180"/>
                </a:lnTo>
                <a:lnTo>
                  <a:pt x="369" y="172"/>
                </a:lnTo>
                <a:lnTo>
                  <a:pt x="367" y="167"/>
                </a:lnTo>
                <a:lnTo>
                  <a:pt x="364" y="160"/>
                </a:lnTo>
                <a:lnTo>
                  <a:pt x="361" y="153"/>
                </a:lnTo>
                <a:lnTo>
                  <a:pt x="358" y="146"/>
                </a:lnTo>
                <a:lnTo>
                  <a:pt x="355" y="138"/>
                </a:lnTo>
                <a:lnTo>
                  <a:pt x="352" y="129"/>
                </a:lnTo>
                <a:lnTo>
                  <a:pt x="349" y="121"/>
                </a:lnTo>
                <a:lnTo>
                  <a:pt x="345" y="112"/>
                </a:lnTo>
                <a:lnTo>
                  <a:pt x="342" y="104"/>
                </a:lnTo>
                <a:lnTo>
                  <a:pt x="339" y="95"/>
                </a:lnTo>
                <a:lnTo>
                  <a:pt x="336" y="87"/>
                </a:lnTo>
                <a:lnTo>
                  <a:pt x="334" y="80"/>
                </a:lnTo>
                <a:lnTo>
                  <a:pt x="331" y="73"/>
                </a:lnTo>
                <a:lnTo>
                  <a:pt x="329" y="67"/>
                </a:lnTo>
                <a:lnTo>
                  <a:pt x="326" y="62"/>
                </a:lnTo>
                <a:lnTo>
                  <a:pt x="324" y="58"/>
                </a:lnTo>
                <a:lnTo>
                  <a:pt x="322" y="56"/>
                </a:lnTo>
                <a:lnTo>
                  <a:pt x="319" y="53"/>
                </a:lnTo>
                <a:lnTo>
                  <a:pt x="316" y="49"/>
                </a:lnTo>
                <a:lnTo>
                  <a:pt x="312" y="46"/>
                </a:lnTo>
                <a:lnTo>
                  <a:pt x="309" y="42"/>
                </a:lnTo>
                <a:lnTo>
                  <a:pt x="304" y="39"/>
                </a:lnTo>
                <a:lnTo>
                  <a:pt x="300" y="35"/>
                </a:lnTo>
                <a:lnTo>
                  <a:pt x="296" y="30"/>
                </a:lnTo>
                <a:lnTo>
                  <a:pt x="292" y="26"/>
                </a:lnTo>
                <a:lnTo>
                  <a:pt x="287" y="22"/>
                </a:lnTo>
                <a:lnTo>
                  <a:pt x="284" y="18"/>
                </a:lnTo>
                <a:lnTo>
                  <a:pt x="280" y="14"/>
                </a:lnTo>
                <a:lnTo>
                  <a:pt x="277" y="11"/>
                </a:lnTo>
                <a:lnTo>
                  <a:pt x="274" y="8"/>
                </a:lnTo>
                <a:lnTo>
                  <a:pt x="272" y="5"/>
                </a:lnTo>
                <a:lnTo>
                  <a:pt x="270" y="3"/>
                </a:lnTo>
                <a:lnTo>
                  <a:pt x="270" y="2"/>
                </a:lnTo>
                <a:lnTo>
                  <a:pt x="270" y="1"/>
                </a:lnTo>
                <a:lnTo>
                  <a:pt x="271" y="1"/>
                </a:lnTo>
                <a:lnTo>
                  <a:pt x="272" y="0"/>
                </a:lnTo>
                <a:lnTo>
                  <a:pt x="273" y="0"/>
                </a:lnTo>
                <a:lnTo>
                  <a:pt x="274" y="0"/>
                </a:lnTo>
                <a:lnTo>
                  <a:pt x="276" y="0"/>
                </a:lnTo>
                <a:lnTo>
                  <a:pt x="278" y="1"/>
                </a:lnTo>
                <a:lnTo>
                  <a:pt x="280" y="1"/>
                </a:lnTo>
                <a:lnTo>
                  <a:pt x="282" y="1"/>
                </a:lnTo>
                <a:lnTo>
                  <a:pt x="284" y="2"/>
                </a:lnTo>
                <a:lnTo>
                  <a:pt x="286" y="2"/>
                </a:lnTo>
                <a:lnTo>
                  <a:pt x="287" y="2"/>
                </a:lnTo>
                <a:lnTo>
                  <a:pt x="288" y="3"/>
                </a:lnTo>
                <a:lnTo>
                  <a:pt x="289" y="3"/>
                </a:lnTo>
                <a:lnTo>
                  <a:pt x="292" y="6"/>
                </a:lnTo>
                <a:lnTo>
                  <a:pt x="295" y="9"/>
                </a:lnTo>
                <a:lnTo>
                  <a:pt x="301" y="16"/>
                </a:lnTo>
                <a:lnTo>
                  <a:pt x="304" y="20"/>
                </a:lnTo>
                <a:lnTo>
                  <a:pt x="307" y="23"/>
                </a:lnTo>
                <a:lnTo>
                  <a:pt x="310" y="27"/>
                </a:lnTo>
                <a:lnTo>
                  <a:pt x="313" y="30"/>
                </a:lnTo>
                <a:lnTo>
                  <a:pt x="315" y="33"/>
                </a:lnTo>
                <a:lnTo>
                  <a:pt x="318" y="36"/>
                </a:lnTo>
                <a:lnTo>
                  <a:pt x="320" y="39"/>
                </a:lnTo>
                <a:lnTo>
                  <a:pt x="322" y="41"/>
                </a:lnTo>
                <a:lnTo>
                  <a:pt x="324" y="44"/>
                </a:lnTo>
                <a:lnTo>
                  <a:pt x="326" y="46"/>
                </a:lnTo>
                <a:lnTo>
                  <a:pt x="327" y="48"/>
                </a:lnTo>
                <a:lnTo>
                  <a:pt x="329" y="50"/>
                </a:lnTo>
                <a:lnTo>
                  <a:pt x="330" y="53"/>
                </a:lnTo>
                <a:lnTo>
                  <a:pt x="333" y="58"/>
                </a:lnTo>
                <a:lnTo>
                  <a:pt x="336" y="66"/>
                </a:lnTo>
                <a:lnTo>
                  <a:pt x="340" y="75"/>
                </a:lnTo>
                <a:lnTo>
                  <a:pt x="346" y="86"/>
                </a:lnTo>
                <a:lnTo>
                  <a:pt x="352" y="98"/>
                </a:lnTo>
                <a:lnTo>
                  <a:pt x="358" y="111"/>
                </a:lnTo>
                <a:lnTo>
                  <a:pt x="365" y="124"/>
                </a:lnTo>
                <a:lnTo>
                  <a:pt x="372" y="138"/>
                </a:lnTo>
                <a:lnTo>
                  <a:pt x="379" y="153"/>
                </a:lnTo>
                <a:lnTo>
                  <a:pt x="386" y="168"/>
                </a:lnTo>
                <a:lnTo>
                  <a:pt x="393" y="183"/>
                </a:lnTo>
                <a:lnTo>
                  <a:pt x="400" y="198"/>
                </a:lnTo>
                <a:lnTo>
                  <a:pt x="407" y="210"/>
                </a:lnTo>
                <a:lnTo>
                  <a:pt x="412" y="223"/>
                </a:lnTo>
                <a:lnTo>
                  <a:pt x="418" y="235"/>
                </a:lnTo>
                <a:lnTo>
                  <a:pt x="423" y="246"/>
                </a:lnTo>
                <a:lnTo>
                  <a:pt x="428" y="257"/>
                </a:lnTo>
                <a:lnTo>
                  <a:pt x="432" y="267"/>
                </a:lnTo>
                <a:lnTo>
                  <a:pt x="435" y="276"/>
                </a:lnTo>
                <a:lnTo>
                  <a:pt x="438" y="284"/>
                </a:lnTo>
                <a:lnTo>
                  <a:pt x="440" y="291"/>
                </a:lnTo>
                <a:lnTo>
                  <a:pt x="442" y="298"/>
                </a:lnTo>
                <a:lnTo>
                  <a:pt x="444" y="305"/>
                </a:lnTo>
                <a:lnTo>
                  <a:pt x="445" y="311"/>
                </a:lnTo>
                <a:lnTo>
                  <a:pt x="446" y="316"/>
                </a:lnTo>
                <a:lnTo>
                  <a:pt x="446" y="320"/>
                </a:lnTo>
                <a:lnTo>
                  <a:pt x="447" y="324"/>
                </a:lnTo>
                <a:lnTo>
                  <a:pt x="447" y="327"/>
                </a:lnTo>
                <a:lnTo>
                  <a:pt x="447" y="329"/>
                </a:lnTo>
                <a:lnTo>
                  <a:pt x="447" y="330"/>
                </a:lnTo>
                <a:lnTo>
                  <a:pt x="437" y="340"/>
                </a:lnTo>
                <a:lnTo>
                  <a:pt x="422" y="351"/>
                </a:lnTo>
                <a:lnTo>
                  <a:pt x="404" y="363"/>
                </a:lnTo>
                <a:lnTo>
                  <a:pt x="381" y="374"/>
                </a:lnTo>
                <a:lnTo>
                  <a:pt x="355" y="387"/>
                </a:lnTo>
                <a:lnTo>
                  <a:pt x="329" y="400"/>
                </a:lnTo>
                <a:lnTo>
                  <a:pt x="300" y="413"/>
                </a:lnTo>
                <a:lnTo>
                  <a:pt x="270" y="426"/>
                </a:lnTo>
                <a:lnTo>
                  <a:pt x="242" y="439"/>
                </a:lnTo>
                <a:lnTo>
                  <a:pt x="213" y="450"/>
                </a:lnTo>
                <a:lnTo>
                  <a:pt x="186" y="460"/>
                </a:lnTo>
                <a:lnTo>
                  <a:pt x="162" y="469"/>
                </a:lnTo>
                <a:lnTo>
                  <a:pt x="140" y="478"/>
                </a:lnTo>
                <a:lnTo>
                  <a:pt x="122" y="484"/>
                </a:lnTo>
                <a:lnTo>
                  <a:pt x="109" y="488"/>
                </a:lnTo>
                <a:lnTo>
                  <a:pt x="101" y="491"/>
                </a:lnTo>
                <a:lnTo>
                  <a:pt x="96" y="481"/>
                </a:lnTo>
                <a:lnTo>
                  <a:pt x="91" y="469"/>
                </a:lnTo>
                <a:lnTo>
                  <a:pt x="85" y="455"/>
                </a:lnTo>
                <a:lnTo>
                  <a:pt x="79" y="441"/>
                </a:lnTo>
                <a:lnTo>
                  <a:pt x="72" y="425"/>
                </a:lnTo>
                <a:lnTo>
                  <a:pt x="65" y="408"/>
                </a:lnTo>
                <a:lnTo>
                  <a:pt x="58" y="390"/>
                </a:lnTo>
                <a:lnTo>
                  <a:pt x="51" y="371"/>
                </a:lnTo>
                <a:lnTo>
                  <a:pt x="43" y="354"/>
                </a:lnTo>
                <a:lnTo>
                  <a:pt x="37" y="336"/>
                </a:lnTo>
                <a:lnTo>
                  <a:pt x="30" y="318"/>
                </a:lnTo>
                <a:lnTo>
                  <a:pt x="23" y="301"/>
                </a:lnTo>
                <a:lnTo>
                  <a:pt x="17" y="285"/>
                </a:lnTo>
                <a:lnTo>
                  <a:pt x="11" y="270"/>
                </a:lnTo>
                <a:lnTo>
                  <a:pt x="5" y="256"/>
                </a:lnTo>
                <a:lnTo>
                  <a:pt x="0" y="244"/>
                </a:lnTo>
                <a:lnTo>
                  <a:pt x="6" y="242"/>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47" name="Freeform 45"/>
          <p:cNvSpPr>
            <a:spLocks/>
          </p:cNvSpPr>
          <p:nvPr/>
        </p:nvSpPr>
        <p:spPr bwMode="auto">
          <a:xfrm>
            <a:off x="6950075" y="2798763"/>
            <a:ext cx="720725" cy="790575"/>
          </a:xfrm>
          <a:custGeom>
            <a:avLst/>
            <a:gdLst>
              <a:gd name="T0" fmla="*/ 2147483647 w 454"/>
              <a:gd name="T1" fmla="*/ 2147483647 h 498"/>
              <a:gd name="T2" fmla="*/ 2147483647 w 454"/>
              <a:gd name="T3" fmla="*/ 2147483647 h 498"/>
              <a:gd name="T4" fmla="*/ 2147483647 w 454"/>
              <a:gd name="T5" fmla="*/ 2147483647 h 498"/>
              <a:gd name="T6" fmla="*/ 2147483647 w 454"/>
              <a:gd name="T7" fmla="*/ 2147483647 h 498"/>
              <a:gd name="T8" fmla="*/ 2147483647 w 454"/>
              <a:gd name="T9" fmla="*/ 2147483647 h 498"/>
              <a:gd name="T10" fmla="*/ 2147483647 w 454"/>
              <a:gd name="T11" fmla="*/ 2147483647 h 498"/>
              <a:gd name="T12" fmla="*/ 2147483647 w 454"/>
              <a:gd name="T13" fmla="*/ 2147483647 h 498"/>
              <a:gd name="T14" fmla="*/ 2147483647 w 454"/>
              <a:gd name="T15" fmla="*/ 2147483647 h 498"/>
              <a:gd name="T16" fmla="*/ 2147483647 w 454"/>
              <a:gd name="T17" fmla="*/ 2147483647 h 498"/>
              <a:gd name="T18" fmla="*/ 2147483647 w 454"/>
              <a:gd name="T19" fmla="*/ 2147483647 h 498"/>
              <a:gd name="T20" fmla="*/ 2147483647 w 454"/>
              <a:gd name="T21" fmla="*/ 2147483647 h 498"/>
              <a:gd name="T22" fmla="*/ 2147483647 w 454"/>
              <a:gd name="T23" fmla="*/ 2147483647 h 498"/>
              <a:gd name="T24" fmla="*/ 2147483647 w 454"/>
              <a:gd name="T25" fmla="*/ 2147483647 h 498"/>
              <a:gd name="T26" fmla="*/ 2147483647 w 454"/>
              <a:gd name="T27" fmla="*/ 2147483647 h 498"/>
              <a:gd name="T28" fmla="*/ 2147483647 w 454"/>
              <a:gd name="T29" fmla="*/ 2147483647 h 498"/>
              <a:gd name="T30" fmla="*/ 2147483647 w 454"/>
              <a:gd name="T31" fmla="*/ 2147483647 h 498"/>
              <a:gd name="T32" fmla="*/ 2147483647 w 454"/>
              <a:gd name="T33" fmla="*/ 2147483647 h 498"/>
              <a:gd name="T34" fmla="*/ 2147483647 w 454"/>
              <a:gd name="T35" fmla="*/ 2147483647 h 498"/>
              <a:gd name="T36" fmla="*/ 2147483647 w 454"/>
              <a:gd name="T37" fmla="*/ 2147483647 h 498"/>
              <a:gd name="T38" fmla="*/ 2147483647 w 454"/>
              <a:gd name="T39" fmla="*/ 2147483647 h 498"/>
              <a:gd name="T40" fmla="*/ 2147483647 w 454"/>
              <a:gd name="T41" fmla="*/ 2147483647 h 498"/>
              <a:gd name="T42" fmla="*/ 2147483647 w 454"/>
              <a:gd name="T43" fmla="*/ 2147483647 h 498"/>
              <a:gd name="T44" fmla="*/ 2147483647 w 454"/>
              <a:gd name="T45" fmla="*/ 2147483647 h 498"/>
              <a:gd name="T46" fmla="*/ 2147483647 w 454"/>
              <a:gd name="T47" fmla="*/ 2147483647 h 498"/>
              <a:gd name="T48" fmla="*/ 2147483647 w 454"/>
              <a:gd name="T49" fmla="*/ 2147483647 h 498"/>
              <a:gd name="T50" fmla="*/ 2147483647 w 454"/>
              <a:gd name="T51" fmla="*/ 2147483647 h 498"/>
              <a:gd name="T52" fmla="*/ 2147483647 w 454"/>
              <a:gd name="T53" fmla="*/ 2147483647 h 498"/>
              <a:gd name="T54" fmla="*/ 2147483647 w 454"/>
              <a:gd name="T55" fmla="*/ 2147483647 h 498"/>
              <a:gd name="T56" fmla="*/ 2147483647 w 454"/>
              <a:gd name="T57" fmla="*/ 2147483647 h 498"/>
              <a:gd name="T58" fmla="*/ 2147483647 w 454"/>
              <a:gd name="T59" fmla="*/ 2147483647 h 498"/>
              <a:gd name="T60" fmla="*/ 2147483647 w 454"/>
              <a:gd name="T61" fmla="*/ 2147483647 h 498"/>
              <a:gd name="T62" fmla="*/ 2147483647 w 454"/>
              <a:gd name="T63" fmla="*/ 2147483647 h 498"/>
              <a:gd name="T64" fmla="*/ 2147483647 w 454"/>
              <a:gd name="T65" fmla="*/ 2147483647 h 498"/>
              <a:gd name="T66" fmla="*/ 2147483647 w 454"/>
              <a:gd name="T67" fmla="*/ 2147483647 h 498"/>
              <a:gd name="T68" fmla="*/ 2147483647 w 454"/>
              <a:gd name="T69" fmla="*/ 2147483647 h 498"/>
              <a:gd name="T70" fmla="*/ 2147483647 w 454"/>
              <a:gd name="T71" fmla="*/ 2147483647 h 498"/>
              <a:gd name="T72" fmla="*/ 2147483647 w 454"/>
              <a:gd name="T73" fmla="*/ 0 h 498"/>
              <a:gd name="T74" fmla="*/ 2147483647 w 454"/>
              <a:gd name="T75" fmla="*/ 2147483647 h 498"/>
              <a:gd name="T76" fmla="*/ 2147483647 w 454"/>
              <a:gd name="T77" fmla="*/ 2147483647 h 498"/>
              <a:gd name="T78" fmla="*/ 2147483647 w 454"/>
              <a:gd name="T79" fmla="*/ 2147483647 h 498"/>
              <a:gd name="T80" fmla="*/ 2147483647 w 454"/>
              <a:gd name="T81" fmla="*/ 2147483647 h 498"/>
              <a:gd name="T82" fmla="*/ 2147483647 w 454"/>
              <a:gd name="T83" fmla="*/ 2147483647 h 498"/>
              <a:gd name="T84" fmla="*/ 2147483647 w 454"/>
              <a:gd name="T85" fmla="*/ 2147483647 h 498"/>
              <a:gd name="T86" fmla="*/ 2147483647 w 454"/>
              <a:gd name="T87" fmla="*/ 2147483647 h 498"/>
              <a:gd name="T88" fmla="*/ 2147483647 w 454"/>
              <a:gd name="T89" fmla="*/ 2147483647 h 498"/>
              <a:gd name="T90" fmla="*/ 2147483647 w 454"/>
              <a:gd name="T91" fmla="*/ 2147483647 h 498"/>
              <a:gd name="T92" fmla="*/ 2147483647 w 454"/>
              <a:gd name="T93" fmla="*/ 2147483647 h 498"/>
              <a:gd name="T94" fmla="*/ 2147483647 w 454"/>
              <a:gd name="T95" fmla="*/ 2147483647 h 498"/>
              <a:gd name="T96" fmla="*/ 2147483647 w 454"/>
              <a:gd name="T97" fmla="*/ 2147483647 h 498"/>
              <a:gd name="T98" fmla="*/ 2147483647 w 454"/>
              <a:gd name="T99" fmla="*/ 2147483647 h 498"/>
              <a:gd name="T100" fmla="*/ 2147483647 w 454"/>
              <a:gd name="T101" fmla="*/ 2147483647 h 498"/>
              <a:gd name="T102" fmla="*/ 2147483647 w 454"/>
              <a:gd name="T103" fmla="*/ 2147483647 h 498"/>
              <a:gd name="T104" fmla="*/ 2147483647 w 454"/>
              <a:gd name="T105" fmla="*/ 2147483647 h 498"/>
              <a:gd name="T106" fmla="*/ 2147483647 w 454"/>
              <a:gd name="T107" fmla="*/ 2147483647 h 498"/>
              <a:gd name="T108" fmla="*/ 2147483647 w 454"/>
              <a:gd name="T109" fmla="*/ 2147483647 h 498"/>
              <a:gd name="T110" fmla="*/ 2147483647 w 454"/>
              <a:gd name="T111" fmla="*/ 2147483647 h 498"/>
              <a:gd name="T112" fmla="*/ 2147483647 w 454"/>
              <a:gd name="T113" fmla="*/ 2147483647 h 498"/>
              <a:gd name="T114" fmla="*/ 2147483647 w 454"/>
              <a:gd name="T115" fmla="*/ 2147483647 h 4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4"/>
              <a:gd name="T175" fmla="*/ 0 h 498"/>
              <a:gd name="T176" fmla="*/ 454 w 454"/>
              <a:gd name="T177" fmla="*/ 498 h 4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4" h="498">
                <a:moveTo>
                  <a:pt x="6" y="245"/>
                </a:moveTo>
                <a:lnTo>
                  <a:pt x="8" y="248"/>
                </a:lnTo>
                <a:lnTo>
                  <a:pt x="11" y="254"/>
                </a:lnTo>
                <a:lnTo>
                  <a:pt x="15" y="261"/>
                </a:lnTo>
                <a:lnTo>
                  <a:pt x="19" y="270"/>
                </a:lnTo>
                <a:lnTo>
                  <a:pt x="25" y="280"/>
                </a:lnTo>
                <a:lnTo>
                  <a:pt x="30" y="292"/>
                </a:lnTo>
                <a:lnTo>
                  <a:pt x="36" y="304"/>
                </a:lnTo>
                <a:lnTo>
                  <a:pt x="43" y="318"/>
                </a:lnTo>
                <a:lnTo>
                  <a:pt x="49" y="331"/>
                </a:lnTo>
                <a:lnTo>
                  <a:pt x="56" y="345"/>
                </a:lnTo>
                <a:lnTo>
                  <a:pt x="62" y="359"/>
                </a:lnTo>
                <a:lnTo>
                  <a:pt x="69" y="373"/>
                </a:lnTo>
                <a:lnTo>
                  <a:pt x="75" y="386"/>
                </a:lnTo>
                <a:lnTo>
                  <a:pt x="81" y="399"/>
                </a:lnTo>
                <a:lnTo>
                  <a:pt x="86" y="411"/>
                </a:lnTo>
                <a:lnTo>
                  <a:pt x="91" y="422"/>
                </a:lnTo>
                <a:lnTo>
                  <a:pt x="94" y="426"/>
                </a:lnTo>
                <a:lnTo>
                  <a:pt x="96" y="430"/>
                </a:lnTo>
                <a:lnTo>
                  <a:pt x="98" y="434"/>
                </a:lnTo>
                <a:lnTo>
                  <a:pt x="100" y="437"/>
                </a:lnTo>
                <a:lnTo>
                  <a:pt x="102" y="439"/>
                </a:lnTo>
                <a:lnTo>
                  <a:pt x="104" y="441"/>
                </a:lnTo>
                <a:lnTo>
                  <a:pt x="106" y="443"/>
                </a:lnTo>
                <a:lnTo>
                  <a:pt x="108" y="445"/>
                </a:lnTo>
                <a:lnTo>
                  <a:pt x="109" y="446"/>
                </a:lnTo>
                <a:lnTo>
                  <a:pt x="110" y="447"/>
                </a:lnTo>
                <a:lnTo>
                  <a:pt x="112" y="448"/>
                </a:lnTo>
                <a:lnTo>
                  <a:pt x="113" y="449"/>
                </a:lnTo>
                <a:lnTo>
                  <a:pt x="114" y="449"/>
                </a:lnTo>
                <a:lnTo>
                  <a:pt x="118" y="447"/>
                </a:lnTo>
                <a:lnTo>
                  <a:pt x="123" y="444"/>
                </a:lnTo>
                <a:lnTo>
                  <a:pt x="129" y="441"/>
                </a:lnTo>
                <a:lnTo>
                  <a:pt x="136" y="436"/>
                </a:lnTo>
                <a:lnTo>
                  <a:pt x="144" y="432"/>
                </a:lnTo>
                <a:lnTo>
                  <a:pt x="152" y="426"/>
                </a:lnTo>
                <a:lnTo>
                  <a:pt x="161" y="421"/>
                </a:lnTo>
                <a:lnTo>
                  <a:pt x="169" y="415"/>
                </a:lnTo>
                <a:lnTo>
                  <a:pt x="178" y="410"/>
                </a:lnTo>
                <a:lnTo>
                  <a:pt x="187" y="404"/>
                </a:lnTo>
                <a:lnTo>
                  <a:pt x="196" y="400"/>
                </a:lnTo>
                <a:lnTo>
                  <a:pt x="204" y="395"/>
                </a:lnTo>
                <a:lnTo>
                  <a:pt x="212" y="392"/>
                </a:lnTo>
                <a:lnTo>
                  <a:pt x="219" y="389"/>
                </a:lnTo>
                <a:lnTo>
                  <a:pt x="225" y="387"/>
                </a:lnTo>
                <a:lnTo>
                  <a:pt x="231" y="386"/>
                </a:lnTo>
                <a:lnTo>
                  <a:pt x="235" y="387"/>
                </a:lnTo>
                <a:lnTo>
                  <a:pt x="241" y="387"/>
                </a:lnTo>
                <a:lnTo>
                  <a:pt x="246" y="388"/>
                </a:lnTo>
                <a:lnTo>
                  <a:pt x="253" y="389"/>
                </a:lnTo>
                <a:lnTo>
                  <a:pt x="259" y="389"/>
                </a:lnTo>
                <a:lnTo>
                  <a:pt x="266" y="390"/>
                </a:lnTo>
                <a:lnTo>
                  <a:pt x="272" y="391"/>
                </a:lnTo>
                <a:lnTo>
                  <a:pt x="278" y="392"/>
                </a:lnTo>
                <a:lnTo>
                  <a:pt x="284" y="392"/>
                </a:lnTo>
                <a:lnTo>
                  <a:pt x="290" y="392"/>
                </a:lnTo>
                <a:lnTo>
                  <a:pt x="295" y="392"/>
                </a:lnTo>
                <a:lnTo>
                  <a:pt x="299" y="391"/>
                </a:lnTo>
                <a:lnTo>
                  <a:pt x="302" y="389"/>
                </a:lnTo>
                <a:lnTo>
                  <a:pt x="304" y="387"/>
                </a:lnTo>
                <a:lnTo>
                  <a:pt x="306" y="384"/>
                </a:lnTo>
                <a:lnTo>
                  <a:pt x="306" y="380"/>
                </a:lnTo>
                <a:lnTo>
                  <a:pt x="305" y="376"/>
                </a:lnTo>
                <a:lnTo>
                  <a:pt x="306" y="372"/>
                </a:lnTo>
                <a:lnTo>
                  <a:pt x="309" y="368"/>
                </a:lnTo>
                <a:lnTo>
                  <a:pt x="312" y="365"/>
                </a:lnTo>
                <a:lnTo>
                  <a:pt x="316" y="361"/>
                </a:lnTo>
                <a:lnTo>
                  <a:pt x="322" y="357"/>
                </a:lnTo>
                <a:lnTo>
                  <a:pt x="327" y="354"/>
                </a:lnTo>
                <a:lnTo>
                  <a:pt x="334" y="350"/>
                </a:lnTo>
                <a:lnTo>
                  <a:pt x="340" y="347"/>
                </a:lnTo>
                <a:lnTo>
                  <a:pt x="347" y="344"/>
                </a:lnTo>
                <a:lnTo>
                  <a:pt x="353" y="341"/>
                </a:lnTo>
                <a:lnTo>
                  <a:pt x="360" y="338"/>
                </a:lnTo>
                <a:lnTo>
                  <a:pt x="366" y="335"/>
                </a:lnTo>
                <a:lnTo>
                  <a:pt x="372" y="332"/>
                </a:lnTo>
                <a:lnTo>
                  <a:pt x="376" y="330"/>
                </a:lnTo>
                <a:lnTo>
                  <a:pt x="380" y="328"/>
                </a:lnTo>
                <a:lnTo>
                  <a:pt x="384" y="326"/>
                </a:lnTo>
                <a:lnTo>
                  <a:pt x="388" y="324"/>
                </a:lnTo>
                <a:lnTo>
                  <a:pt x="391" y="323"/>
                </a:lnTo>
                <a:lnTo>
                  <a:pt x="395" y="321"/>
                </a:lnTo>
                <a:lnTo>
                  <a:pt x="398" y="319"/>
                </a:lnTo>
                <a:lnTo>
                  <a:pt x="402" y="318"/>
                </a:lnTo>
                <a:lnTo>
                  <a:pt x="405" y="316"/>
                </a:lnTo>
                <a:lnTo>
                  <a:pt x="408" y="314"/>
                </a:lnTo>
                <a:lnTo>
                  <a:pt x="411" y="313"/>
                </a:lnTo>
                <a:lnTo>
                  <a:pt x="414" y="311"/>
                </a:lnTo>
                <a:lnTo>
                  <a:pt x="416" y="309"/>
                </a:lnTo>
                <a:lnTo>
                  <a:pt x="418" y="306"/>
                </a:lnTo>
                <a:lnTo>
                  <a:pt x="420" y="304"/>
                </a:lnTo>
                <a:lnTo>
                  <a:pt x="421" y="301"/>
                </a:lnTo>
                <a:lnTo>
                  <a:pt x="422" y="298"/>
                </a:lnTo>
                <a:lnTo>
                  <a:pt x="422" y="295"/>
                </a:lnTo>
                <a:lnTo>
                  <a:pt x="421" y="289"/>
                </a:lnTo>
                <a:lnTo>
                  <a:pt x="420" y="283"/>
                </a:lnTo>
                <a:lnTo>
                  <a:pt x="419" y="277"/>
                </a:lnTo>
                <a:lnTo>
                  <a:pt x="417" y="270"/>
                </a:lnTo>
                <a:lnTo>
                  <a:pt x="414" y="263"/>
                </a:lnTo>
                <a:lnTo>
                  <a:pt x="411" y="256"/>
                </a:lnTo>
                <a:lnTo>
                  <a:pt x="408" y="248"/>
                </a:lnTo>
                <a:lnTo>
                  <a:pt x="405" y="240"/>
                </a:lnTo>
                <a:lnTo>
                  <a:pt x="402" y="233"/>
                </a:lnTo>
                <a:lnTo>
                  <a:pt x="398" y="225"/>
                </a:lnTo>
                <a:lnTo>
                  <a:pt x="394" y="216"/>
                </a:lnTo>
                <a:lnTo>
                  <a:pt x="390" y="208"/>
                </a:lnTo>
                <a:lnTo>
                  <a:pt x="386" y="200"/>
                </a:lnTo>
                <a:lnTo>
                  <a:pt x="378" y="182"/>
                </a:lnTo>
                <a:lnTo>
                  <a:pt x="374" y="174"/>
                </a:lnTo>
                <a:lnTo>
                  <a:pt x="372" y="169"/>
                </a:lnTo>
                <a:lnTo>
                  <a:pt x="369" y="162"/>
                </a:lnTo>
                <a:lnTo>
                  <a:pt x="366" y="155"/>
                </a:lnTo>
                <a:lnTo>
                  <a:pt x="363" y="148"/>
                </a:lnTo>
                <a:lnTo>
                  <a:pt x="360" y="140"/>
                </a:lnTo>
                <a:lnTo>
                  <a:pt x="357" y="131"/>
                </a:lnTo>
                <a:lnTo>
                  <a:pt x="354" y="122"/>
                </a:lnTo>
                <a:lnTo>
                  <a:pt x="350" y="113"/>
                </a:lnTo>
                <a:lnTo>
                  <a:pt x="347" y="105"/>
                </a:lnTo>
                <a:lnTo>
                  <a:pt x="344" y="96"/>
                </a:lnTo>
                <a:lnTo>
                  <a:pt x="341" y="88"/>
                </a:lnTo>
                <a:lnTo>
                  <a:pt x="338" y="81"/>
                </a:lnTo>
                <a:lnTo>
                  <a:pt x="335" y="74"/>
                </a:lnTo>
                <a:lnTo>
                  <a:pt x="333" y="68"/>
                </a:lnTo>
                <a:lnTo>
                  <a:pt x="330" y="63"/>
                </a:lnTo>
                <a:lnTo>
                  <a:pt x="328" y="59"/>
                </a:lnTo>
                <a:lnTo>
                  <a:pt x="326" y="57"/>
                </a:lnTo>
                <a:lnTo>
                  <a:pt x="323" y="54"/>
                </a:lnTo>
                <a:lnTo>
                  <a:pt x="320" y="50"/>
                </a:lnTo>
                <a:lnTo>
                  <a:pt x="316" y="47"/>
                </a:lnTo>
                <a:lnTo>
                  <a:pt x="313" y="43"/>
                </a:lnTo>
                <a:lnTo>
                  <a:pt x="308" y="39"/>
                </a:lnTo>
                <a:lnTo>
                  <a:pt x="304" y="35"/>
                </a:lnTo>
                <a:lnTo>
                  <a:pt x="300" y="30"/>
                </a:lnTo>
                <a:lnTo>
                  <a:pt x="296" y="26"/>
                </a:lnTo>
                <a:lnTo>
                  <a:pt x="291" y="22"/>
                </a:lnTo>
                <a:lnTo>
                  <a:pt x="288" y="18"/>
                </a:lnTo>
                <a:lnTo>
                  <a:pt x="284" y="14"/>
                </a:lnTo>
                <a:lnTo>
                  <a:pt x="281" y="11"/>
                </a:lnTo>
                <a:lnTo>
                  <a:pt x="278" y="8"/>
                </a:lnTo>
                <a:lnTo>
                  <a:pt x="276" y="5"/>
                </a:lnTo>
                <a:lnTo>
                  <a:pt x="274" y="3"/>
                </a:lnTo>
                <a:lnTo>
                  <a:pt x="274" y="2"/>
                </a:lnTo>
                <a:lnTo>
                  <a:pt x="274" y="1"/>
                </a:lnTo>
                <a:lnTo>
                  <a:pt x="275" y="1"/>
                </a:lnTo>
                <a:lnTo>
                  <a:pt x="276" y="0"/>
                </a:lnTo>
                <a:lnTo>
                  <a:pt x="277" y="0"/>
                </a:lnTo>
                <a:lnTo>
                  <a:pt x="278" y="0"/>
                </a:lnTo>
                <a:lnTo>
                  <a:pt x="280" y="0"/>
                </a:lnTo>
                <a:lnTo>
                  <a:pt x="282" y="1"/>
                </a:lnTo>
                <a:lnTo>
                  <a:pt x="284" y="1"/>
                </a:lnTo>
                <a:lnTo>
                  <a:pt x="286" y="1"/>
                </a:lnTo>
                <a:lnTo>
                  <a:pt x="288" y="2"/>
                </a:lnTo>
                <a:lnTo>
                  <a:pt x="290" y="2"/>
                </a:lnTo>
                <a:lnTo>
                  <a:pt x="291" y="2"/>
                </a:lnTo>
                <a:lnTo>
                  <a:pt x="292" y="3"/>
                </a:lnTo>
                <a:lnTo>
                  <a:pt x="293" y="3"/>
                </a:lnTo>
                <a:lnTo>
                  <a:pt x="296" y="6"/>
                </a:lnTo>
                <a:lnTo>
                  <a:pt x="299" y="9"/>
                </a:lnTo>
                <a:lnTo>
                  <a:pt x="305" y="16"/>
                </a:lnTo>
                <a:lnTo>
                  <a:pt x="308" y="20"/>
                </a:lnTo>
                <a:lnTo>
                  <a:pt x="311" y="23"/>
                </a:lnTo>
                <a:lnTo>
                  <a:pt x="314" y="27"/>
                </a:lnTo>
                <a:lnTo>
                  <a:pt x="317" y="30"/>
                </a:lnTo>
                <a:lnTo>
                  <a:pt x="319" y="33"/>
                </a:lnTo>
                <a:lnTo>
                  <a:pt x="322" y="36"/>
                </a:lnTo>
                <a:lnTo>
                  <a:pt x="324" y="39"/>
                </a:lnTo>
                <a:lnTo>
                  <a:pt x="326" y="42"/>
                </a:lnTo>
                <a:lnTo>
                  <a:pt x="328" y="45"/>
                </a:lnTo>
                <a:lnTo>
                  <a:pt x="330" y="47"/>
                </a:lnTo>
                <a:lnTo>
                  <a:pt x="331" y="49"/>
                </a:lnTo>
                <a:lnTo>
                  <a:pt x="333" y="51"/>
                </a:lnTo>
                <a:lnTo>
                  <a:pt x="334" y="54"/>
                </a:lnTo>
                <a:lnTo>
                  <a:pt x="337" y="59"/>
                </a:lnTo>
                <a:lnTo>
                  <a:pt x="341" y="67"/>
                </a:lnTo>
                <a:lnTo>
                  <a:pt x="345" y="76"/>
                </a:lnTo>
                <a:lnTo>
                  <a:pt x="351" y="87"/>
                </a:lnTo>
                <a:lnTo>
                  <a:pt x="357" y="99"/>
                </a:lnTo>
                <a:lnTo>
                  <a:pt x="363" y="112"/>
                </a:lnTo>
                <a:lnTo>
                  <a:pt x="370" y="126"/>
                </a:lnTo>
                <a:lnTo>
                  <a:pt x="377" y="140"/>
                </a:lnTo>
                <a:lnTo>
                  <a:pt x="384" y="155"/>
                </a:lnTo>
                <a:lnTo>
                  <a:pt x="391" y="170"/>
                </a:lnTo>
                <a:lnTo>
                  <a:pt x="398" y="185"/>
                </a:lnTo>
                <a:lnTo>
                  <a:pt x="405" y="200"/>
                </a:lnTo>
                <a:lnTo>
                  <a:pt x="412" y="213"/>
                </a:lnTo>
                <a:lnTo>
                  <a:pt x="418" y="226"/>
                </a:lnTo>
                <a:lnTo>
                  <a:pt x="424" y="238"/>
                </a:lnTo>
                <a:lnTo>
                  <a:pt x="429" y="249"/>
                </a:lnTo>
                <a:lnTo>
                  <a:pt x="434" y="260"/>
                </a:lnTo>
                <a:lnTo>
                  <a:pt x="438" y="270"/>
                </a:lnTo>
                <a:lnTo>
                  <a:pt x="441" y="279"/>
                </a:lnTo>
                <a:lnTo>
                  <a:pt x="444" y="287"/>
                </a:lnTo>
                <a:lnTo>
                  <a:pt x="446" y="295"/>
                </a:lnTo>
                <a:lnTo>
                  <a:pt x="448" y="302"/>
                </a:lnTo>
                <a:lnTo>
                  <a:pt x="450" y="309"/>
                </a:lnTo>
                <a:lnTo>
                  <a:pt x="451" y="315"/>
                </a:lnTo>
                <a:lnTo>
                  <a:pt x="452" y="320"/>
                </a:lnTo>
                <a:lnTo>
                  <a:pt x="452" y="324"/>
                </a:lnTo>
                <a:lnTo>
                  <a:pt x="453" y="328"/>
                </a:lnTo>
                <a:lnTo>
                  <a:pt x="453" y="331"/>
                </a:lnTo>
                <a:lnTo>
                  <a:pt x="453" y="333"/>
                </a:lnTo>
                <a:lnTo>
                  <a:pt x="453" y="334"/>
                </a:lnTo>
                <a:lnTo>
                  <a:pt x="443" y="344"/>
                </a:lnTo>
                <a:lnTo>
                  <a:pt x="428" y="355"/>
                </a:lnTo>
                <a:lnTo>
                  <a:pt x="409" y="367"/>
                </a:lnTo>
                <a:lnTo>
                  <a:pt x="386" y="379"/>
                </a:lnTo>
                <a:lnTo>
                  <a:pt x="360" y="392"/>
                </a:lnTo>
                <a:lnTo>
                  <a:pt x="333" y="405"/>
                </a:lnTo>
                <a:lnTo>
                  <a:pt x="304" y="418"/>
                </a:lnTo>
                <a:lnTo>
                  <a:pt x="274" y="431"/>
                </a:lnTo>
                <a:lnTo>
                  <a:pt x="245" y="444"/>
                </a:lnTo>
                <a:lnTo>
                  <a:pt x="216" y="455"/>
                </a:lnTo>
                <a:lnTo>
                  <a:pt x="189" y="466"/>
                </a:lnTo>
                <a:lnTo>
                  <a:pt x="164" y="475"/>
                </a:lnTo>
                <a:lnTo>
                  <a:pt x="142" y="484"/>
                </a:lnTo>
                <a:lnTo>
                  <a:pt x="124" y="490"/>
                </a:lnTo>
                <a:lnTo>
                  <a:pt x="110" y="494"/>
                </a:lnTo>
                <a:lnTo>
                  <a:pt x="102" y="497"/>
                </a:lnTo>
                <a:lnTo>
                  <a:pt x="97" y="487"/>
                </a:lnTo>
                <a:lnTo>
                  <a:pt x="92" y="475"/>
                </a:lnTo>
                <a:lnTo>
                  <a:pt x="86" y="461"/>
                </a:lnTo>
                <a:lnTo>
                  <a:pt x="80" y="446"/>
                </a:lnTo>
                <a:lnTo>
                  <a:pt x="73" y="430"/>
                </a:lnTo>
                <a:lnTo>
                  <a:pt x="66" y="413"/>
                </a:lnTo>
                <a:lnTo>
                  <a:pt x="59" y="395"/>
                </a:lnTo>
                <a:lnTo>
                  <a:pt x="52" y="376"/>
                </a:lnTo>
                <a:lnTo>
                  <a:pt x="44" y="358"/>
                </a:lnTo>
                <a:lnTo>
                  <a:pt x="37" y="340"/>
                </a:lnTo>
                <a:lnTo>
                  <a:pt x="30" y="322"/>
                </a:lnTo>
                <a:lnTo>
                  <a:pt x="23" y="305"/>
                </a:lnTo>
                <a:lnTo>
                  <a:pt x="17" y="288"/>
                </a:lnTo>
                <a:lnTo>
                  <a:pt x="11" y="273"/>
                </a:lnTo>
                <a:lnTo>
                  <a:pt x="5" y="259"/>
                </a:lnTo>
                <a:lnTo>
                  <a:pt x="0" y="247"/>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48" name="Freeform 46"/>
          <p:cNvSpPr>
            <a:spLocks/>
          </p:cNvSpPr>
          <p:nvPr/>
        </p:nvSpPr>
        <p:spPr bwMode="auto">
          <a:xfrm>
            <a:off x="7666038" y="3163888"/>
            <a:ext cx="176212" cy="296862"/>
          </a:xfrm>
          <a:custGeom>
            <a:avLst/>
            <a:gdLst>
              <a:gd name="T0" fmla="*/ 0 w 111"/>
              <a:gd name="T1" fmla="*/ 2147483647 h 187"/>
              <a:gd name="T2" fmla="*/ 2147483647 w 111"/>
              <a:gd name="T3" fmla="*/ 2147483647 h 187"/>
              <a:gd name="T4" fmla="*/ 2147483647 w 111"/>
              <a:gd name="T5" fmla="*/ 2147483647 h 187"/>
              <a:gd name="T6" fmla="*/ 2147483647 w 111"/>
              <a:gd name="T7" fmla="*/ 2147483647 h 187"/>
              <a:gd name="T8" fmla="*/ 2147483647 w 111"/>
              <a:gd name="T9" fmla="*/ 2147483647 h 187"/>
              <a:gd name="T10" fmla="*/ 2147483647 w 111"/>
              <a:gd name="T11" fmla="*/ 2147483647 h 187"/>
              <a:gd name="T12" fmla="*/ 2147483647 w 111"/>
              <a:gd name="T13" fmla="*/ 2147483647 h 187"/>
              <a:gd name="T14" fmla="*/ 2147483647 w 111"/>
              <a:gd name="T15" fmla="*/ 2147483647 h 187"/>
              <a:gd name="T16" fmla="*/ 2147483647 w 111"/>
              <a:gd name="T17" fmla="*/ 2147483647 h 187"/>
              <a:gd name="T18" fmla="*/ 2147483647 w 111"/>
              <a:gd name="T19" fmla="*/ 2147483647 h 187"/>
              <a:gd name="T20" fmla="*/ 2147483647 w 111"/>
              <a:gd name="T21" fmla="*/ 2147483647 h 187"/>
              <a:gd name="T22" fmla="*/ 2147483647 w 111"/>
              <a:gd name="T23" fmla="*/ 2147483647 h 187"/>
              <a:gd name="T24" fmla="*/ 2147483647 w 111"/>
              <a:gd name="T25" fmla="*/ 2147483647 h 187"/>
              <a:gd name="T26" fmla="*/ 2147483647 w 111"/>
              <a:gd name="T27" fmla="*/ 2147483647 h 187"/>
              <a:gd name="T28" fmla="*/ 2147483647 w 111"/>
              <a:gd name="T29" fmla="*/ 2147483647 h 187"/>
              <a:gd name="T30" fmla="*/ 2147483647 w 111"/>
              <a:gd name="T31" fmla="*/ 2147483647 h 187"/>
              <a:gd name="T32" fmla="*/ 2147483647 w 111"/>
              <a:gd name="T33" fmla="*/ 2147483647 h 187"/>
              <a:gd name="T34" fmla="*/ 2147483647 w 111"/>
              <a:gd name="T35" fmla="*/ 2147483647 h 187"/>
              <a:gd name="T36" fmla="*/ 2147483647 w 111"/>
              <a:gd name="T37" fmla="*/ 2147483647 h 187"/>
              <a:gd name="T38" fmla="*/ 2147483647 w 111"/>
              <a:gd name="T39" fmla="*/ 2147483647 h 187"/>
              <a:gd name="T40" fmla="*/ 2147483647 w 111"/>
              <a:gd name="T41" fmla="*/ 2147483647 h 187"/>
              <a:gd name="T42" fmla="*/ 2147483647 w 111"/>
              <a:gd name="T43" fmla="*/ 2147483647 h 187"/>
              <a:gd name="T44" fmla="*/ 2147483647 w 111"/>
              <a:gd name="T45" fmla="*/ 2147483647 h 187"/>
              <a:gd name="T46" fmla="*/ 2147483647 w 111"/>
              <a:gd name="T47" fmla="*/ 2147483647 h 187"/>
              <a:gd name="T48" fmla="*/ 2147483647 w 111"/>
              <a:gd name="T49" fmla="*/ 2147483647 h 187"/>
              <a:gd name="T50" fmla="*/ 2147483647 w 111"/>
              <a:gd name="T51" fmla="*/ 2147483647 h 187"/>
              <a:gd name="T52" fmla="*/ 2147483647 w 111"/>
              <a:gd name="T53" fmla="*/ 2147483647 h 187"/>
              <a:gd name="T54" fmla="*/ 2147483647 w 111"/>
              <a:gd name="T55" fmla="*/ 2147483647 h 187"/>
              <a:gd name="T56" fmla="*/ 2147483647 w 111"/>
              <a:gd name="T57" fmla="*/ 2147483647 h 187"/>
              <a:gd name="T58" fmla="*/ 2147483647 w 111"/>
              <a:gd name="T59" fmla="*/ 2147483647 h 187"/>
              <a:gd name="T60" fmla="*/ 2147483647 w 111"/>
              <a:gd name="T61" fmla="*/ 2147483647 h 187"/>
              <a:gd name="T62" fmla="*/ 2147483647 w 111"/>
              <a:gd name="T63" fmla="*/ 2147483647 h 187"/>
              <a:gd name="T64" fmla="*/ 2147483647 w 111"/>
              <a:gd name="T65" fmla="*/ 2147483647 h 187"/>
              <a:gd name="T66" fmla="*/ 2147483647 w 111"/>
              <a:gd name="T67" fmla="*/ 2147483647 h 187"/>
              <a:gd name="T68" fmla="*/ 2147483647 w 111"/>
              <a:gd name="T69" fmla="*/ 2147483647 h 187"/>
              <a:gd name="T70" fmla="*/ 2147483647 w 111"/>
              <a:gd name="T71" fmla="*/ 2147483647 h 187"/>
              <a:gd name="T72" fmla="*/ 2147483647 w 111"/>
              <a:gd name="T73" fmla="*/ 0 h 187"/>
              <a:gd name="T74" fmla="*/ 2147483647 w 111"/>
              <a:gd name="T75" fmla="*/ 2147483647 h 187"/>
              <a:gd name="T76" fmla="*/ 2147483647 w 111"/>
              <a:gd name="T77" fmla="*/ 2147483647 h 187"/>
              <a:gd name="T78" fmla="*/ 2147483647 w 111"/>
              <a:gd name="T79" fmla="*/ 2147483647 h 187"/>
              <a:gd name="T80" fmla="*/ 2147483647 w 111"/>
              <a:gd name="T81" fmla="*/ 2147483647 h 187"/>
              <a:gd name="T82" fmla="*/ 2147483647 w 111"/>
              <a:gd name="T83" fmla="*/ 2147483647 h 187"/>
              <a:gd name="T84" fmla="*/ 2147483647 w 111"/>
              <a:gd name="T85" fmla="*/ 2147483647 h 187"/>
              <a:gd name="T86" fmla="*/ 2147483647 w 111"/>
              <a:gd name="T87" fmla="*/ 2147483647 h 187"/>
              <a:gd name="T88" fmla="*/ 2147483647 w 111"/>
              <a:gd name="T89" fmla="*/ 2147483647 h 187"/>
              <a:gd name="T90" fmla="*/ 2147483647 w 111"/>
              <a:gd name="T91" fmla="*/ 2147483647 h 187"/>
              <a:gd name="T92" fmla="*/ 0 w 111"/>
              <a:gd name="T93" fmla="*/ 2147483647 h 187"/>
              <a:gd name="T94" fmla="*/ 0 w 111"/>
              <a:gd name="T95" fmla="*/ 2147483647 h 187"/>
              <a:gd name="T96" fmla="*/ 0 w 111"/>
              <a:gd name="T97" fmla="*/ 2147483647 h 1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1"/>
              <a:gd name="T148" fmla="*/ 0 h 187"/>
              <a:gd name="T149" fmla="*/ 111 w 111"/>
              <a:gd name="T150" fmla="*/ 187 h 1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1" h="187">
                <a:moveTo>
                  <a:pt x="0" y="37"/>
                </a:moveTo>
                <a:lnTo>
                  <a:pt x="2" y="47"/>
                </a:lnTo>
                <a:lnTo>
                  <a:pt x="4" y="57"/>
                </a:lnTo>
                <a:lnTo>
                  <a:pt x="7" y="69"/>
                </a:lnTo>
                <a:lnTo>
                  <a:pt x="9" y="79"/>
                </a:lnTo>
                <a:lnTo>
                  <a:pt x="12" y="91"/>
                </a:lnTo>
                <a:lnTo>
                  <a:pt x="16" y="102"/>
                </a:lnTo>
                <a:lnTo>
                  <a:pt x="20" y="112"/>
                </a:lnTo>
                <a:lnTo>
                  <a:pt x="24" y="123"/>
                </a:lnTo>
                <a:lnTo>
                  <a:pt x="28" y="134"/>
                </a:lnTo>
                <a:lnTo>
                  <a:pt x="31" y="143"/>
                </a:lnTo>
                <a:lnTo>
                  <a:pt x="36" y="152"/>
                </a:lnTo>
                <a:lnTo>
                  <a:pt x="40" y="161"/>
                </a:lnTo>
                <a:lnTo>
                  <a:pt x="45" y="169"/>
                </a:lnTo>
                <a:lnTo>
                  <a:pt x="49" y="175"/>
                </a:lnTo>
                <a:lnTo>
                  <a:pt x="53" y="181"/>
                </a:lnTo>
                <a:lnTo>
                  <a:pt x="57" y="186"/>
                </a:lnTo>
                <a:lnTo>
                  <a:pt x="60" y="186"/>
                </a:lnTo>
                <a:lnTo>
                  <a:pt x="64" y="184"/>
                </a:lnTo>
                <a:lnTo>
                  <a:pt x="70" y="179"/>
                </a:lnTo>
                <a:lnTo>
                  <a:pt x="77" y="171"/>
                </a:lnTo>
                <a:lnTo>
                  <a:pt x="83" y="162"/>
                </a:lnTo>
                <a:lnTo>
                  <a:pt x="90" y="151"/>
                </a:lnTo>
                <a:lnTo>
                  <a:pt x="97" y="140"/>
                </a:lnTo>
                <a:lnTo>
                  <a:pt x="102" y="126"/>
                </a:lnTo>
                <a:lnTo>
                  <a:pt x="107" y="111"/>
                </a:lnTo>
                <a:lnTo>
                  <a:pt x="109" y="97"/>
                </a:lnTo>
                <a:lnTo>
                  <a:pt x="110" y="82"/>
                </a:lnTo>
                <a:lnTo>
                  <a:pt x="108" y="67"/>
                </a:lnTo>
                <a:lnTo>
                  <a:pt x="104" y="52"/>
                </a:lnTo>
                <a:lnTo>
                  <a:pt x="96" y="39"/>
                </a:lnTo>
                <a:lnTo>
                  <a:pt x="84" y="26"/>
                </a:lnTo>
                <a:lnTo>
                  <a:pt x="69" y="15"/>
                </a:lnTo>
                <a:lnTo>
                  <a:pt x="58" y="8"/>
                </a:lnTo>
                <a:lnTo>
                  <a:pt x="47" y="3"/>
                </a:lnTo>
                <a:lnTo>
                  <a:pt x="39" y="1"/>
                </a:lnTo>
                <a:lnTo>
                  <a:pt x="31" y="0"/>
                </a:lnTo>
                <a:lnTo>
                  <a:pt x="25" y="1"/>
                </a:lnTo>
                <a:lnTo>
                  <a:pt x="19" y="3"/>
                </a:lnTo>
                <a:lnTo>
                  <a:pt x="14" y="6"/>
                </a:lnTo>
                <a:lnTo>
                  <a:pt x="10" y="10"/>
                </a:lnTo>
                <a:lnTo>
                  <a:pt x="8" y="14"/>
                </a:lnTo>
                <a:lnTo>
                  <a:pt x="5" y="18"/>
                </a:lnTo>
                <a:lnTo>
                  <a:pt x="3" y="22"/>
                </a:lnTo>
                <a:lnTo>
                  <a:pt x="2" y="27"/>
                </a:lnTo>
                <a:lnTo>
                  <a:pt x="1" y="31"/>
                </a:lnTo>
                <a:lnTo>
                  <a:pt x="0" y="34"/>
                </a:lnTo>
                <a:lnTo>
                  <a:pt x="0" y="36"/>
                </a:lnTo>
                <a:lnTo>
                  <a:pt x="0" y="37"/>
                </a:lnTo>
              </a:path>
            </a:pathLst>
          </a:custGeom>
          <a:solidFill>
            <a:srgbClr val="4C0000"/>
          </a:solidFill>
          <a:ln w="12700" cap="rnd" cmpd="sng">
            <a:noFill/>
            <a:prstDash val="solid"/>
            <a:round/>
            <a:headEnd type="none" w="med" len="med"/>
            <a:tailEnd type="none" w="med" len="med"/>
          </a:ln>
        </p:spPr>
        <p:txBody>
          <a:bodyPr/>
          <a:lstStyle/>
          <a:p>
            <a:endParaRPr lang="en-US" sz="1200"/>
          </a:p>
        </p:txBody>
      </p:sp>
      <p:sp>
        <p:nvSpPr>
          <p:cNvPr id="49" name="Freeform 47"/>
          <p:cNvSpPr>
            <a:spLocks/>
          </p:cNvSpPr>
          <p:nvPr/>
        </p:nvSpPr>
        <p:spPr bwMode="auto">
          <a:xfrm>
            <a:off x="7535863" y="3073400"/>
            <a:ext cx="584200" cy="519113"/>
          </a:xfrm>
          <a:custGeom>
            <a:avLst/>
            <a:gdLst>
              <a:gd name="T0" fmla="*/ 2147483647 w 368"/>
              <a:gd name="T1" fmla="*/ 2147483647 h 327"/>
              <a:gd name="T2" fmla="*/ 2147483647 w 368"/>
              <a:gd name="T3" fmla="*/ 2147483647 h 327"/>
              <a:gd name="T4" fmla="*/ 2147483647 w 368"/>
              <a:gd name="T5" fmla="*/ 2147483647 h 327"/>
              <a:gd name="T6" fmla="*/ 2147483647 w 368"/>
              <a:gd name="T7" fmla="*/ 2147483647 h 327"/>
              <a:gd name="T8" fmla="*/ 2147483647 w 368"/>
              <a:gd name="T9" fmla="*/ 2147483647 h 327"/>
              <a:gd name="T10" fmla="*/ 2147483647 w 368"/>
              <a:gd name="T11" fmla="*/ 2147483647 h 327"/>
              <a:gd name="T12" fmla="*/ 2147483647 w 368"/>
              <a:gd name="T13" fmla="*/ 2147483647 h 327"/>
              <a:gd name="T14" fmla="*/ 2147483647 w 368"/>
              <a:gd name="T15" fmla="*/ 2147483647 h 327"/>
              <a:gd name="T16" fmla="*/ 2147483647 w 368"/>
              <a:gd name="T17" fmla="*/ 2147483647 h 327"/>
              <a:gd name="T18" fmla="*/ 2147483647 w 368"/>
              <a:gd name="T19" fmla="*/ 2147483647 h 327"/>
              <a:gd name="T20" fmla="*/ 2147483647 w 368"/>
              <a:gd name="T21" fmla="*/ 2147483647 h 327"/>
              <a:gd name="T22" fmla="*/ 2147483647 w 368"/>
              <a:gd name="T23" fmla="*/ 0 h 327"/>
              <a:gd name="T24" fmla="*/ 2147483647 w 368"/>
              <a:gd name="T25" fmla="*/ 2147483647 h 327"/>
              <a:gd name="T26" fmla="*/ 2147483647 w 368"/>
              <a:gd name="T27" fmla="*/ 2147483647 h 327"/>
              <a:gd name="T28" fmla="*/ 2147483647 w 368"/>
              <a:gd name="T29" fmla="*/ 2147483647 h 327"/>
              <a:gd name="T30" fmla="*/ 2147483647 w 368"/>
              <a:gd name="T31" fmla="*/ 2147483647 h 327"/>
              <a:gd name="T32" fmla="*/ 2147483647 w 368"/>
              <a:gd name="T33" fmla="*/ 2147483647 h 327"/>
              <a:gd name="T34" fmla="*/ 2147483647 w 368"/>
              <a:gd name="T35" fmla="*/ 2147483647 h 327"/>
              <a:gd name="T36" fmla="*/ 2147483647 w 368"/>
              <a:gd name="T37" fmla="*/ 2147483647 h 327"/>
              <a:gd name="T38" fmla="*/ 2147483647 w 368"/>
              <a:gd name="T39" fmla="*/ 2147483647 h 327"/>
              <a:gd name="T40" fmla="*/ 2147483647 w 368"/>
              <a:gd name="T41" fmla="*/ 2147483647 h 327"/>
              <a:gd name="T42" fmla="*/ 2147483647 w 368"/>
              <a:gd name="T43" fmla="*/ 2147483647 h 327"/>
              <a:gd name="T44" fmla="*/ 2147483647 w 368"/>
              <a:gd name="T45" fmla="*/ 2147483647 h 327"/>
              <a:gd name="T46" fmla="*/ 2147483647 w 368"/>
              <a:gd name="T47" fmla="*/ 2147483647 h 327"/>
              <a:gd name="T48" fmla="*/ 2147483647 w 368"/>
              <a:gd name="T49" fmla="*/ 2147483647 h 327"/>
              <a:gd name="T50" fmla="*/ 2147483647 w 368"/>
              <a:gd name="T51" fmla="*/ 2147483647 h 327"/>
              <a:gd name="T52" fmla="*/ 2147483647 w 368"/>
              <a:gd name="T53" fmla="*/ 2147483647 h 327"/>
              <a:gd name="T54" fmla="*/ 2147483647 w 368"/>
              <a:gd name="T55" fmla="*/ 2147483647 h 327"/>
              <a:gd name="T56" fmla="*/ 2147483647 w 368"/>
              <a:gd name="T57" fmla="*/ 2147483647 h 327"/>
              <a:gd name="T58" fmla="*/ 2147483647 w 368"/>
              <a:gd name="T59" fmla="*/ 2147483647 h 327"/>
              <a:gd name="T60" fmla="*/ 2147483647 w 368"/>
              <a:gd name="T61" fmla="*/ 2147483647 h 327"/>
              <a:gd name="T62" fmla="*/ 2147483647 w 368"/>
              <a:gd name="T63" fmla="*/ 2147483647 h 327"/>
              <a:gd name="T64" fmla="*/ 2147483647 w 368"/>
              <a:gd name="T65" fmla="*/ 2147483647 h 327"/>
              <a:gd name="T66" fmla="*/ 2147483647 w 368"/>
              <a:gd name="T67" fmla="*/ 2147483647 h 327"/>
              <a:gd name="T68" fmla="*/ 2147483647 w 368"/>
              <a:gd name="T69" fmla="*/ 2147483647 h 327"/>
              <a:gd name="T70" fmla="*/ 2147483647 w 368"/>
              <a:gd name="T71" fmla="*/ 2147483647 h 327"/>
              <a:gd name="T72" fmla="*/ 2147483647 w 368"/>
              <a:gd name="T73" fmla="*/ 2147483647 h 327"/>
              <a:gd name="T74" fmla="*/ 2147483647 w 368"/>
              <a:gd name="T75" fmla="*/ 2147483647 h 327"/>
              <a:gd name="T76" fmla="*/ 2147483647 w 368"/>
              <a:gd name="T77" fmla="*/ 2147483647 h 327"/>
              <a:gd name="T78" fmla="*/ 2147483647 w 368"/>
              <a:gd name="T79" fmla="*/ 2147483647 h 327"/>
              <a:gd name="T80" fmla="*/ 2147483647 w 368"/>
              <a:gd name="T81" fmla="*/ 2147483647 h 327"/>
              <a:gd name="T82" fmla="*/ 2147483647 w 368"/>
              <a:gd name="T83" fmla="*/ 2147483647 h 327"/>
              <a:gd name="T84" fmla="*/ 2147483647 w 368"/>
              <a:gd name="T85" fmla="*/ 2147483647 h 327"/>
              <a:gd name="T86" fmla="*/ 2147483647 w 368"/>
              <a:gd name="T87" fmla="*/ 2147483647 h 327"/>
              <a:gd name="T88" fmla="*/ 2147483647 w 368"/>
              <a:gd name="T89" fmla="*/ 2147483647 h 327"/>
              <a:gd name="T90" fmla="*/ 2147483647 w 368"/>
              <a:gd name="T91" fmla="*/ 2147483647 h 327"/>
              <a:gd name="T92" fmla="*/ 2147483647 w 368"/>
              <a:gd name="T93" fmla="*/ 2147483647 h 327"/>
              <a:gd name="T94" fmla="*/ 2147483647 w 368"/>
              <a:gd name="T95" fmla="*/ 2147483647 h 327"/>
              <a:gd name="T96" fmla="*/ 2147483647 w 368"/>
              <a:gd name="T97" fmla="*/ 2147483647 h 327"/>
              <a:gd name="T98" fmla="*/ 2147483647 w 368"/>
              <a:gd name="T99" fmla="*/ 2147483647 h 327"/>
              <a:gd name="T100" fmla="*/ 2147483647 w 368"/>
              <a:gd name="T101" fmla="*/ 2147483647 h 327"/>
              <a:gd name="T102" fmla="*/ 2147483647 w 368"/>
              <a:gd name="T103" fmla="*/ 2147483647 h 327"/>
              <a:gd name="T104" fmla="*/ 2147483647 w 368"/>
              <a:gd name="T105" fmla="*/ 2147483647 h 327"/>
              <a:gd name="T106" fmla="*/ 2147483647 w 368"/>
              <a:gd name="T107" fmla="*/ 2147483647 h 327"/>
              <a:gd name="T108" fmla="*/ 2147483647 w 368"/>
              <a:gd name="T109" fmla="*/ 2147483647 h 327"/>
              <a:gd name="T110" fmla="*/ 2147483647 w 368"/>
              <a:gd name="T111" fmla="*/ 2147483647 h 327"/>
              <a:gd name="T112" fmla="*/ 2147483647 w 368"/>
              <a:gd name="T113" fmla="*/ 2147483647 h 327"/>
              <a:gd name="T114" fmla="*/ 2147483647 w 368"/>
              <a:gd name="T115" fmla="*/ 2147483647 h 327"/>
              <a:gd name="T116" fmla="*/ 2147483647 w 368"/>
              <a:gd name="T117" fmla="*/ 2147483647 h 327"/>
              <a:gd name="T118" fmla="*/ 2147483647 w 368"/>
              <a:gd name="T119" fmla="*/ 2147483647 h 32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68"/>
              <a:gd name="T181" fmla="*/ 0 h 327"/>
              <a:gd name="T182" fmla="*/ 368 w 368"/>
              <a:gd name="T183" fmla="*/ 327 h 32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68" h="327">
                <a:moveTo>
                  <a:pt x="230" y="326"/>
                </a:moveTo>
                <a:lnTo>
                  <a:pt x="254" y="325"/>
                </a:lnTo>
                <a:lnTo>
                  <a:pt x="276" y="324"/>
                </a:lnTo>
                <a:lnTo>
                  <a:pt x="294" y="322"/>
                </a:lnTo>
                <a:lnTo>
                  <a:pt x="311" y="320"/>
                </a:lnTo>
                <a:lnTo>
                  <a:pt x="325" y="318"/>
                </a:lnTo>
                <a:lnTo>
                  <a:pt x="337" y="315"/>
                </a:lnTo>
                <a:lnTo>
                  <a:pt x="346" y="311"/>
                </a:lnTo>
                <a:lnTo>
                  <a:pt x="354" y="307"/>
                </a:lnTo>
                <a:lnTo>
                  <a:pt x="360" y="303"/>
                </a:lnTo>
                <a:lnTo>
                  <a:pt x="364" y="299"/>
                </a:lnTo>
                <a:lnTo>
                  <a:pt x="366" y="294"/>
                </a:lnTo>
                <a:lnTo>
                  <a:pt x="367" y="289"/>
                </a:lnTo>
                <a:lnTo>
                  <a:pt x="366" y="283"/>
                </a:lnTo>
                <a:lnTo>
                  <a:pt x="364" y="278"/>
                </a:lnTo>
                <a:lnTo>
                  <a:pt x="361" y="272"/>
                </a:lnTo>
                <a:lnTo>
                  <a:pt x="357" y="265"/>
                </a:lnTo>
                <a:lnTo>
                  <a:pt x="350" y="255"/>
                </a:lnTo>
                <a:lnTo>
                  <a:pt x="343" y="244"/>
                </a:lnTo>
                <a:lnTo>
                  <a:pt x="336" y="233"/>
                </a:lnTo>
                <a:lnTo>
                  <a:pt x="330" y="221"/>
                </a:lnTo>
                <a:lnTo>
                  <a:pt x="324" y="209"/>
                </a:lnTo>
                <a:lnTo>
                  <a:pt x="318" y="196"/>
                </a:lnTo>
                <a:lnTo>
                  <a:pt x="313" y="184"/>
                </a:lnTo>
                <a:lnTo>
                  <a:pt x="307" y="172"/>
                </a:lnTo>
                <a:lnTo>
                  <a:pt x="302" y="161"/>
                </a:lnTo>
                <a:lnTo>
                  <a:pt x="297" y="150"/>
                </a:lnTo>
                <a:lnTo>
                  <a:pt x="293" y="140"/>
                </a:lnTo>
                <a:lnTo>
                  <a:pt x="288" y="131"/>
                </a:lnTo>
                <a:lnTo>
                  <a:pt x="284" y="123"/>
                </a:lnTo>
                <a:lnTo>
                  <a:pt x="280" y="116"/>
                </a:lnTo>
                <a:lnTo>
                  <a:pt x="277" y="111"/>
                </a:lnTo>
                <a:lnTo>
                  <a:pt x="273" y="107"/>
                </a:lnTo>
                <a:lnTo>
                  <a:pt x="272" y="103"/>
                </a:lnTo>
                <a:lnTo>
                  <a:pt x="271" y="100"/>
                </a:lnTo>
                <a:lnTo>
                  <a:pt x="270" y="97"/>
                </a:lnTo>
                <a:lnTo>
                  <a:pt x="269" y="94"/>
                </a:lnTo>
                <a:lnTo>
                  <a:pt x="267" y="91"/>
                </a:lnTo>
                <a:lnTo>
                  <a:pt x="266" y="89"/>
                </a:lnTo>
                <a:lnTo>
                  <a:pt x="265" y="87"/>
                </a:lnTo>
                <a:lnTo>
                  <a:pt x="264" y="85"/>
                </a:lnTo>
                <a:lnTo>
                  <a:pt x="263" y="83"/>
                </a:lnTo>
                <a:lnTo>
                  <a:pt x="261" y="82"/>
                </a:lnTo>
                <a:lnTo>
                  <a:pt x="260" y="80"/>
                </a:lnTo>
                <a:lnTo>
                  <a:pt x="258" y="79"/>
                </a:lnTo>
                <a:lnTo>
                  <a:pt x="256" y="76"/>
                </a:lnTo>
                <a:lnTo>
                  <a:pt x="253" y="74"/>
                </a:lnTo>
                <a:lnTo>
                  <a:pt x="251" y="73"/>
                </a:lnTo>
                <a:lnTo>
                  <a:pt x="249" y="72"/>
                </a:lnTo>
                <a:lnTo>
                  <a:pt x="247" y="71"/>
                </a:lnTo>
                <a:lnTo>
                  <a:pt x="244" y="70"/>
                </a:lnTo>
                <a:lnTo>
                  <a:pt x="241" y="69"/>
                </a:lnTo>
                <a:lnTo>
                  <a:pt x="238" y="68"/>
                </a:lnTo>
                <a:lnTo>
                  <a:pt x="235" y="66"/>
                </a:lnTo>
                <a:lnTo>
                  <a:pt x="232" y="65"/>
                </a:lnTo>
                <a:lnTo>
                  <a:pt x="229" y="64"/>
                </a:lnTo>
                <a:lnTo>
                  <a:pt x="225" y="63"/>
                </a:lnTo>
                <a:lnTo>
                  <a:pt x="222" y="61"/>
                </a:lnTo>
                <a:lnTo>
                  <a:pt x="216" y="59"/>
                </a:lnTo>
                <a:lnTo>
                  <a:pt x="213" y="57"/>
                </a:lnTo>
                <a:lnTo>
                  <a:pt x="210" y="56"/>
                </a:lnTo>
                <a:lnTo>
                  <a:pt x="207" y="55"/>
                </a:lnTo>
                <a:lnTo>
                  <a:pt x="204" y="53"/>
                </a:lnTo>
                <a:lnTo>
                  <a:pt x="201" y="51"/>
                </a:lnTo>
                <a:lnTo>
                  <a:pt x="197" y="48"/>
                </a:lnTo>
                <a:lnTo>
                  <a:pt x="192" y="45"/>
                </a:lnTo>
                <a:lnTo>
                  <a:pt x="187" y="41"/>
                </a:lnTo>
                <a:lnTo>
                  <a:pt x="182" y="38"/>
                </a:lnTo>
                <a:lnTo>
                  <a:pt x="176" y="34"/>
                </a:lnTo>
                <a:lnTo>
                  <a:pt x="170" y="30"/>
                </a:lnTo>
                <a:lnTo>
                  <a:pt x="164" y="26"/>
                </a:lnTo>
                <a:lnTo>
                  <a:pt x="159" y="22"/>
                </a:lnTo>
                <a:lnTo>
                  <a:pt x="153" y="19"/>
                </a:lnTo>
                <a:lnTo>
                  <a:pt x="148" y="15"/>
                </a:lnTo>
                <a:lnTo>
                  <a:pt x="143" y="12"/>
                </a:lnTo>
                <a:lnTo>
                  <a:pt x="139" y="9"/>
                </a:lnTo>
                <a:lnTo>
                  <a:pt x="135" y="7"/>
                </a:lnTo>
                <a:lnTo>
                  <a:pt x="132" y="5"/>
                </a:lnTo>
                <a:lnTo>
                  <a:pt x="130" y="3"/>
                </a:lnTo>
                <a:lnTo>
                  <a:pt x="127" y="2"/>
                </a:lnTo>
                <a:lnTo>
                  <a:pt x="124" y="1"/>
                </a:lnTo>
                <a:lnTo>
                  <a:pt x="122" y="0"/>
                </a:lnTo>
                <a:lnTo>
                  <a:pt x="119" y="0"/>
                </a:lnTo>
                <a:lnTo>
                  <a:pt x="116" y="0"/>
                </a:lnTo>
                <a:lnTo>
                  <a:pt x="113" y="0"/>
                </a:lnTo>
                <a:lnTo>
                  <a:pt x="110" y="0"/>
                </a:lnTo>
                <a:lnTo>
                  <a:pt x="107" y="0"/>
                </a:lnTo>
                <a:lnTo>
                  <a:pt x="104" y="1"/>
                </a:lnTo>
                <a:lnTo>
                  <a:pt x="101" y="1"/>
                </a:lnTo>
                <a:lnTo>
                  <a:pt x="99" y="2"/>
                </a:lnTo>
                <a:lnTo>
                  <a:pt x="96" y="2"/>
                </a:lnTo>
                <a:lnTo>
                  <a:pt x="93" y="3"/>
                </a:lnTo>
                <a:lnTo>
                  <a:pt x="91" y="3"/>
                </a:lnTo>
                <a:lnTo>
                  <a:pt x="88" y="3"/>
                </a:lnTo>
                <a:lnTo>
                  <a:pt x="86" y="3"/>
                </a:lnTo>
                <a:lnTo>
                  <a:pt x="83" y="3"/>
                </a:lnTo>
                <a:lnTo>
                  <a:pt x="79" y="4"/>
                </a:lnTo>
                <a:lnTo>
                  <a:pt x="76" y="4"/>
                </a:lnTo>
                <a:lnTo>
                  <a:pt x="72" y="5"/>
                </a:lnTo>
                <a:lnTo>
                  <a:pt x="67" y="5"/>
                </a:lnTo>
                <a:lnTo>
                  <a:pt x="63" y="6"/>
                </a:lnTo>
                <a:lnTo>
                  <a:pt x="58" y="7"/>
                </a:lnTo>
                <a:lnTo>
                  <a:pt x="54" y="8"/>
                </a:lnTo>
                <a:lnTo>
                  <a:pt x="49" y="9"/>
                </a:lnTo>
                <a:lnTo>
                  <a:pt x="45" y="10"/>
                </a:lnTo>
                <a:lnTo>
                  <a:pt x="40" y="11"/>
                </a:lnTo>
                <a:lnTo>
                  <a:pt x="36" y="12"/>
                </a:lnTo>
                <a:lnTo>
                  <a:pt x="31" y="13"/>
                </a:lnTo>
                <a:lnTo>
                  <a:pt x="28" y="14"/>
                </a:lnTo>
                <a:lnTo>
                  <a:pt x="24" y="15"/>
                </a:lnTo>
                <a:lnTo>
                  <a:pt x="21" y="16"/>
                </a:lnTo>
                <a:lnTo>
                  <a:pt x="18" y="17"/>
                </a:lnTo>
                <a:lnTo>
                  <a:pt x="15" y="18"/>
                </a:lnTo>
                <a:lnTo>
                  <a:pt x="12" y="19"/>
                </a:lnTo>
                <a:lnTo>
                  <a:pt x="10" y="20"/>
                </a:lnTo>
                <a:lnTo>
                  <a:pt x="7" y="21"/>
                </a:lnTo>
                <a:lnTo>
                  <a:pt x="5" y="22"/>
                </a:lnTo>
                <a:lnTo>
                  <a:pt x="4" y="24"/>
                </a:lnTo>
                <a:lnTo>
                  <a:pt x="2" y="25"/>
                </a:lnTo>
                <a:lnTo>
                  <a:pt x="1" y="27"/>
                </a:lnTo>
                <a:lnTo>
                  <a:pt x="1" y="29"/>
                </a:lnTo>
                <a:lnTo>
                  <a:pt x="0" y="31"/>
                </a:lnTo>
                <a:lnTo>
                  <a:pt x="1" y="33"/>
                </a:lnTo>
                <a:lnTo>
                  <a:pt x="2" y="36"/>
                </a:lnTo>
                <a:lnTo>
                  <a:pt x="3" y="39"/>
                </a:lnTo>
                <a:lnTo>
                  <a:pt x="5" y="42"/>
                </a:lnTo>
                <a:lnTo>
                  <a:pt x="8" y="46"/>
                </a:lnTo>
                <a:lnTo>
                  <a:pt x="10" y="49"/>
                </a:lnTo>
                <a:lnTo>
                  <a:pt x="13" y="51"/>
                </a:lnTo>
                <a:lnTo>
                  <a:pt x="16" y="53"/>
                </a:lnTo>
                <a:lnTo>
                  <a:pt x="19" y="55"/>
                </a:lnTo>
                <a:lnTo>
                  <a:pt x="22" y="56"/>
                </a:lnTo>
                <a:lnTo>
                  <a:pt x="25" y="56"/>
                </a:lnTo>
                <a:lnTo>
                  <a:pt x="28" y="57"/>
                </a:lnTo>
                <a:lnTo>
                  <a:pt x="31" y="57"/>
                </a:lnTo>
                <a:lnTo>
                  <a:pt x="35" y="57"/>
                </a:lnTo>
                <a:lnTo>
                  <a:pt x="38" y="56"/>
                </a:lnTo>
                <a:lnTo>
                  <a:pt x="41" y="56"/>
                </a:lnTo>
                <a:lnTo>
                  <a:pt x="44" y="56"/>
                </a:lnTo>
                <a:lnTo>
                  <a:pt x="47" y="55"/>
                </a:lnTo>
                <a:lnTo>
                  <a:pt x="50" y="55"/>
                </a:lnTo>
                <a:lnTo>
                  <a:pt x="53" y="55"/>
                </a:lnTo>
                <a:lnTo>
                  <a:pt x="56" y="55"/>
                </a:lnTo>
                <a:lnTo>
                  <a:pt x="59" y="55"/>
                </a:lnTo>
                <a:lnTo>
                  <a:pt x="62" y="55"/>
                </a:lnTo>
                <a:lnTo>
                  <a:pt x="65" y="55"/>
                </a:lnTo>
                <a:lnTo>
                  <a:pt x="68" y="55"/>
                </a:lnTo>
                <a:lnTo>
                  <a:pt x="71" y="56"/>
                </a:lnTo>
                <a:lnTo>
                  <a:pt x="73" y="56"/>
                </a:lnTo>
                <a:lnTo>
                  <a:pt x="76" y="56"/>
                </a:lnTo>
                <a:lnTo>
                  <a:pt x="78" y="56"/>
                </a:lnTo>
                <a:lnTo>
                  <a:pt x="80" y="56"/>
                </a:lnTo>
                <a:lnTo>
                  <a:pt x="82" y="57"/>
                </a:lnTo>
                <a:lnTo>
                  <a:pt x="83" y="57"/>
                </a:lnTo>
                <a:lnTo>
                  <a:pt x="85" y="57"/>
                </a:lnTo>
                <a:lnTo>
                  <a:pt x="86" y="57"/>
                </a:lnTo>
                <a:lnTo>
                  <a:pt x="82" y="60"/>
                </a:lnTo>
                <a:lnTo>
                  <a:pt x="77" y="62"/>
                </a:lnTo>
                <a:lnTo>
                  <a:pt x="73" y="65"/>
                </a:lnTo>
                <a:lnTo>
                  <a:pt x="69" y="69"/>
                </a:lnTo>
                <a:lnTo>
                  <a:pt x="65" y="72"/>
                </a:lnTo>
                <a:lnTo>
                  <a:pt x="61" y="76"/>
                </a:lnTo>
                <a:lnTo>
                  <a:pt x="58" y="79"/>
                </a:lnTo>
                <a:lnTo>
                  <a:pt x="55" y="83"/>
                </a:lnTo>
                <a:lnTo>
                  <a:pt x="52" y="87"/>
                </a:lnTo>
                <a:lnTo>
                  <a:pt x="50" y="92"/>
                </a:lnTo>
                <a:lnTo>
                  <a:pt x="48" y="96"/>
                </a:lnTo>
                <a:lnTo>
                  <a:pt x="46" y="100"/>
                </a:lnTo>
                <a:lnTo>
                  <a:pt x="44" y="105"/>
                </a:lnTo>
                <a:lnTo>
                  <a:pt x="43" y="109"/>
                </a:lnTo>
                <a:lnTo>
                  <a:pt x="43" y="113"/>
                </a:lnTo>
                <a:lnTo>
                  <a:pt x="43" y="117"/>
                </a:lnTo>
                <a:lnTo>
                  <a:pt x="43" y="122"/>
                </a:lnTo>
                <a:lnTo>
                  <a:pt x="43" y="127"/>
                </a:lnTo>
                <a:lnTo>
                  <a:pt x="43" y="131"/>
                </a:lnTo>
                <a:lnTo>
                  <a:pt x="44" y="136"/>
                </a:lnTo>
                <a:lnTo>
                  <a:pt x="44" y="140"/>
                </a:lnTo>
                <a:lnTo>
                  <a:pt x="44" y="144"/>
                </a:lnTo>
                <a:lnTo>
                  <a:pt x="45" y="148"/>
                </a:lnTo>
                <a:lnTo>
                  <a:pt x="45" y="151"/>
                </a:lnTo>
                <a:lnTo>
                  <a:pt x="46" y="155"/>
                </a:lnTo>
                <a:lnTo>
                  <a:pt x="47" y="158"/>
                </a:lnTo>
                <a:lnTo>
                  <a:pt x="48" y="161"/>
                </a:lnTo>
                <a:lnTo>
                  <a:pt x="49" y="163"/>
                </a:lnTo>
                <a:lnTo>
                  <a:pt x="51" y="165"/>
                </a:lnTo>
                <a:lnTo>
                  <a:pt x="52" y="167"/>
                </a:lnTo>
                <a:lnTo>
                  <a:pt x="55" y="169"/>
                </a:lnTo>
                <a:lnTo>
                  <a:pt x="57" y="170"/>
                </a:lnTo>
                <a:lnTo>
                  <a:pt x="60" y="170"/>
                </a:lnTo>
                <a:lnTo>
                  <a:pt x="63" y="170"/>
                </a:lnTo>
                <a:lnTo>
                  <a:pt x="66" y="169"/>
                </a:lnTo>
                <a:lnTo>
                  <a:pt x="69" y="168"/>
                </a:lnTo>
                <a:lnTo>
                  <a:pt x="71" y="166"/>
                </a:lnTo>
                <a:lnTo>
                  <a:pt x="74" y="164"/>
                </a:lnTo>
                <a:lnTo>
                  <a:pt x="76" y="162"/>
                </a:lnTo>
                <a:lnTo>
                  <a:pt x="78" y="159"/>
                </a:lnTo>
                <a:lnTo>
                  <a:pt x="81" y="156"/>
                </a:lnTo>
                <a:lnTo>
                  <a:pt x="82" y="152"/>
                </a:lnTo>
                <a:lnTo>
                  <a:pt x="84" y="149"/>
                </a:lnTo>
                <a:lnTo>
                  <a:pt x="86" y="145"/>
                </a:lnTo>
                <a:lnTo>
                  <a:pt x="87" y="141"/>
                </a:lnTo>
                <a:lnTo>
                  <a:pt x="88" y="137"/>
                </a:lnTo>
                <a:lnTo>
                  <a:pt x="90" y="132"/>
                </a:lnTo>
                <a:lnTo>
                  <a:pt x="90" y="128"/>
                </a:lnTo>
                <a:lnTo>
                  <a:pt x="91" y="127"/>
                </a:lnTo>
                <a:lnTo>
                  <a:pt x="92" y="125"/>
                </a:lnTo>
                <a:lnTo>
                  <a:pt x="93" y="124"/>
                </a:lnTo>
                <a:lnTo>
                  <a:pt x="95" y="122"/>
                </a:lnTo>
                <a:lnTo>
                  <a:pt x="97" y="120"/>
                </a:lnTo>
                <a:lnTo>
                  <a:pt x="99" y="118"/>
                </a:lnTo>
                <a:lnTo>
                  <a:pt x="101" y="116"/>
                </a:lnTo>
                <a:lnTo>
                  <a:pt x="104" y="114"/>
                </a:lnTo>
                <a:lnTo>
                  <a:pt x="106" y="112"/>
                </a:lnTo>
                <a:lnTo>
                  <a:pt x="109" y="110"/>
                </a:lnTo>
                <a:lnTo>
                  <a:pt x="112" y="108"/>
                </a:lnTo>
                <a:lnTo>
                  <a:pt x="114" y="106"/>
                </a:lnTo>
                <a:lnTo>
                  <a:pt x="117" y="104"/>
                </a:lnTo>
                <a:lnTo>
                  <a:pt x="119" y="102"/>
                </a:lnTo>
                <a:lnTo>
                  <a:pt x="122" y="100"/>
                </a:lnTo>
                <a:lnTo>
                  <a:pt x="124" y="99"/>
                </a:lnTo>
                <a:lnTo>
                  <a:pt x="126" y="97"/>
                </a:lnTo>
                <a:lnTo>
                  <a:pt x="128" y="96"/>
                </a:lnTo>
                <a:lnTo>
                  <a:pt x="131" y="95"/>
                </a:lnTo>
                <a:lnTo>
                  <a:pt x="133" y="95"/>
                </a:lnTo>
                <a:lnTo>
                  <a:pt x="135" y="95"/>
                </a:lnTo>
                <a:lnTo>
                  <a:pt x="137" y="96"/>
                </a:lnTo>
                <a:lnTo>
                  <a:pt x="139" y="97"/>
                </a:lnTo>
                <a:lnTo>
                  <a:pt x="142" y="98"/>
                </a:lnTo>
                <a:lnTo>
                  <a:pt x="144" y="99"/>
                </a:lnTo>
                <a:lnTo>
                  <a:pt x="146" y="100"/>
                </a:lnTo>
                <a:lnTo>
                  <a:pt x="148" y="102"/>
                </a:lnTo>
                <a:lnTo>
                  <a:pt x="153" y="105"/>
                </a:lnTo>
                <a:lnTo>
                  <a:pt x="156" y="107"/>
                </a:lnTo>
                <a:lnTo>
                  <a:pt x="158" y="108"/>
                </a:lnTo>
                <a:lnTo>
                  <a:pt x="161" y="109"/>
                </a:lnTo>
                <a:lnTo>
                  <a:pt x="158" y="108"/>
                </a:lnTo>
                <a:lnTo>
                  <a:pt x="154" y="107"/>
                </a:lnTo>
                <a:lnTo>
                  <a:pt x="151" y="107"/>
                </a:lnTo>
                <a:lnTo>
                  <a:pt x="148" y="106"/>
                </a:lnTo>
                <a:lnTo>
                  <a:pt x="145" y="106"/>
                </a:lnTo>
                <a:lnTo>
                  <a:pt x="142" y="106"/>
                </a:lnTo>
                <a:lnTo>
                  <a:pt x="140" y="106"/>
                </a:lnTo>
                <a:lnTo>
                  <a:pt x="137" y="107"/>
                </a:lnTo>
                <a:lnTo>
                  <a:pt x="135" y="107"/>
                </a:lnTo>
                <a:lnTo>
                  <a:pt x="132" y="108"/>
                </a:lnTo>
                <a:lnTo>
                  <a:pt x="130" y="109"/>
                </a:lnTo>
                <a:lnTo>
                  <a:pt x="128" y="110"/>
                </a:lnTo>
                <a:lnTo>
                  <a:pt x="126" y="111"/>
                </a:lnTo>
                <a:lnTo>
                  <a:pt x="124" y="113"/>
                </a:lnTo>
                <a:lnTo>
                  <a:pt x="121" y="114"/>
                </a:lnTo>
                <a:lnTo>
                  <a:pt x="120" y="115"/>
                </a:lnTo>
                <a:lnTo>
                  <a:pt x="117" y="118"/>
                </a:lnTo>
                <a:lnTo>
                  <a:pt x="115" y="120"/>
                </a:lnTo>
                <a:lnTo>
                  <a:pt x="112" y="124"/>
                </a:lnTo>
                <a:lnTo>
                  <a:pt x="109" y="127"/>
                </a:lnTo>
                <a:lnTo>
                  <a:pt x="106" y="131"/>
                </a:lnTo>
                <a:lnTo>
                  <a:pt x="103" y="135"/>
                </a:lnTo>
                <a:lnTo>
                  <a:pt x="99" y="140"/>
                </a:lnTo>
                <a:lnTo>
                  <a:pt x="96" y="144"/>
                </a:lnTo>
                <a:lnTo>
                  <a:pt x="89" y="153"/>
                </a:lnTo>
                <a:lnTo>
                  <a:pt x="86" y="157"/>
                </a:lnTo>
                <a:lnTo>
                  <a:pt x="83" y="162"/>
                </a:lnTo>
                <a:lnTo>
                  <a:pt x="80" y="166"/>
                </a:lnTo>
                <a:lnTo>
                  <a:pt x="78" y="170"/>
                </a:lnTo>
                <a:lnTo>
                  <a:pt x="76" y="173"/>
                </a:lnTo>
                <a:lnTo>
                  <a:pt x="74" y="176"/>
                </a:lnTo>
                <a:lnTo>
                  <a:pt x="72" y="179"/>
                </a:lnTo>
                <a:lnTo>
                  <a:pt x="70" y="182"/>
                </a:lnTo>
                <a:lnTo>
                  <a:pt x="69" y="185"/>
                </a:lnTo>
                <a:lnTo>
                  <a:pt x="67" y="188"/>
                </a:lnTo>
                <a:lnTo>
                  <a:pt x="66" y="191"/>
                </a:lnTo>
                <a:lnTo>
                  <a:pt x="65" y="195"/>
                </a:lnTo>
                <a:lnTo>
                  <a:pt x="65" y="198"/>
                </a:lnTo>
                <a:lnTo>
                  <a:pt x="64" y="202"/>
                </a:lnTo>
                <a:lnTo>
                  <a:pt x="63" y="206"/>
                </a:lnTo>
                <a:lnTo>
                  <a:pt x="63" y="210"/>
                </a:lnTo>
                <a:lnTo>
                  <a:pt x="63" y="213"/>
                </a:lnTo>
                <a:lnTo>
                  <a:pt x="63" y="217"/>
                </a:lnTo>
                <a:lnTo>
                  <a:pt x="63" y="222"/>
                </a:lnTo>
                <a:lnTo>
                  <a:pt x="63" y="226"/>
                </a:lnTo>
                <a:lnTo>
                  <a:pt x="63" y="230"/>
                </a:lnTo>
                <a:lnTo>
                  <a:pt x="63" y="234"/>
                </a:lnTo>
                <a:lnTo>
                  <a:pt x="63" y="239"/>
                </a:lnTo>
                <a:lnTo>
                  <a:pt x="64" y="243"/>
                </a:lnTo>
                <a:lnTo>
                  <a:pt x="64" y="247"/>
                </a:lnTo>
                <a:lnTo>
                  <a:pt x="64" y="251"/>
                </a:lnTo>
                <a:lnTo>
                  <a:pt x="65" y="254"/>
                </a:lnTo>
                <a:lnTo>
                  <a:pt x="66" y="257"/>
                </a:lnTo>
                <a:lnTo>
                  <a:pt x="67" y="260"/>
                </a:lnTo>
                <a:lnTo>
                  <a:pt x="68" y="262"/>
                </a:lnTo>
                <a:lnTo>
                  <a:pt x="69" y="264"/>
                </a:lnTo>
                <a:lnTo>
                  <a:pt x="70" y="266"/>
                </a:lnTo>
                <a:lnTo>
                  <a:pt x="72" y="268"/>
                </a:lnTo>
                <a:lnTo>
                  <a:pt x="73" y="269"/>
                </a:lnTo>
                <a:lnTo>
                  <a:pt x="75" y="270"/>
                </a:lnTo>
                <a:lnTo>
                  <a:pt x="76" y="271"/>
                </a:lnTo>
                <a:lnTo>
                  <a:pt x="78" y="272"/>
                </a:lnTo>
                <a:lnTo>
                  <a:pt x="80" y="272"/>
                </a:lnTo>
                <a:lnTo>
                  <a:pt x="82" y="271"/>
                </a:lnTo>
                <a:lnTo>
                  <a:pt x="84" y="271"/>
                </a:lnTo>
                <a:lnTo>
                  <a:pt x="86" y="270"/>
                </a:lnTo>
                <a:lnTo>
                  <a:pt x="88" y="269"/>
                </a:lnTo>
                <a:lnTo>
                  <a:pt x="90" y="267"/>
                </a:lnTo>
                <a:lnTo>
                  <a:pt x="91" y="265"/>
                </a:lnTo>
                <a:lnTo>
                  <a:pt x="93" y="263"/>
                </a:lnTo>
                <a:lnTo>
                  <a:pt x="95" y="261"/>
                </a:lnTo>
                <a:lnTo>
                  <a:pt x="96" y="258"/>
                </a:lnTo>
                <a:lnTo>
                  <a:pt x="97" y="255"/>
                </a:lnTo>
                <a:lnTo>
                  <a:pt x="99" y="252"/>
                </a:lnTo>
                <a:lnTo>
                  <a:pt x="100" y="249"/>
                </a:lnTo>
                <a:lnTo>
                  <a:pt x="101" y="245"/>
                </a:lnTo>
                <a:lnTo>
                  <a:pt x="102" y="242"/>
                </a:lnTo>
                <a:lnTo>
                  <a:pt x="102" y="238"/>
                </a:lnTo>
                <a:lnTo>
                  <a:pt x="103" y="234"/>
                </a:lnTo>
                <a:lnTo>
                  <a:pt x="104" y="230"/>
                </a:lnTo>
                <a:lnTo>
                  <a:pt x="105" y="225"/>
                </a:lnTo>
                <a:lnTo>
                  <a:pt x="107" y="221"/>
                </a:lnTo>
                <a:lnTo>
                  <a:pt x="110" y="216"/>
                </a:lnTo>
                <a:lnTo>
                  <a:pt x="113" y="211"/>
                </a:lnTo>
                <a:lnTo>
                  <a:pt x="116" y="206"/>
                </a:lnTo>
                <a:lnTo>
                  <a:pt x="120" y="202"/>
                </a:lnTo>
                <a:lnTo>
                  <a:pt x="124" y="197"/>
                </a:lnTo>
                <a:lnTo>
                  <a:pt x="128" y="192"/>
                </a:lnTo>
                <a:lnTo>
                  <a:pt x="133" y="188"/>
                </a:lnTo>
                <a:lnTo>
                  <a:pt x="137" y="184"/>
                </a:lnTo>
                <a:lnTo>
                  <a:pt x="141" y="180"/>
                </a:lnTo>
                <a:lnTo>
                  <a:pt x="145" y="176"/>
                </a:lnTo>
                <a:lnTo>
                  <a:pt x="149" y="173"/>
                </a:lnTo>
                <a:lnTo>
                  <a:pt x="152" y="170"/>
                </a:lnTo>
                <a:lnTo>
                  <a:pt x="155" y="167"/>
                </a:lnTo>
                <a:lnTo>
                  <a:pt x="156" y="167"/>
                </a:lnTo>
                <a:lnTo>
                  <a:pt x="158" y="167"/>
                </a:lnTo>
                <a:lnTo>
                  <a:pt x="160" y="167"/>
                </a:lnTo>
                <a:lnTo>
                  <a:pt x="161" y="168"/>
                </a:lnTo>
                <a:lnTo>
                  <a:pt x="163" y="169"/>
                </a:lnTo>
                <a:lnTo>
                  <a:pt x="165" y="170"/>
                </a:lnTo>
                <a:lnTo>
                  <a:pt x="168" y="172"/>
                </a:lnTo>
                <a:lnTo>
                  <a:pt x="170" y="173"/>
                </a:lnTo>
                <a:lnTo>
                  <a:pt x="172" y="175"/>
                </a:lnTo>
                <a:lnTo>
                  <a:pt x="174" y="176"/>
                </a:lnTo>
                <a:lnTo>
                  <a:pt x="175" y="178"/>
                </a:lnTo>
                <a:lnTo>
                  <a:pt x="177" y="179"/>
                </a:lnTo>
                <a:lnTo>
                  <a:pt x="178" y="180"/>
                </a:lnTo>
                <a:lnTo>
                  <a:pt x="179" y="181"/>
                </a:lnTo>
                <a:lnTo>
                  <a:pt x="180" y="182"/>
                </a:lnTo>
                <a:lnTo>
                  <a:pt x="176" y="182"/>
                </a:lnTo>
                <a:lnTo>
                  <a:pt x="173" y="183"/>
                </a:lnTo>
                <a:lnTo>
                  <a:pt x="169" y="184"/>
                </a:lnTo>
                <a:lnTo>
                  <a:pt x="165" y="185"/>
                </a:lnTo>
                <a:lnTo>
                  <a:pt x="161" y="187"/>
                </a:lnTo>
                <a:lnTo>
                  <a:pt x="158" y="189"/>
                </a:lnTo>
                <a:lnTo>
                  <a:pt x="154" y="191"/>
                </a:lnTo>
                <a:lnTo>
                  <a:pt x="150" y="194"/>
                </a:lnTo>
                <a:lnTo>
                  <a:pt x="146" y="196"/>
                </a:lnTo>
                <a:lnTo>
                  <a:pt x="142" y="200"/>
                </a:lnTo>
                <a:lnTo>
                  <a:pt x="139" y="203"/>
                </a:lnTo>
                <a:lnTo>
                  <a:pt x="135" y="207"/>
                </a:lnTo>
                <a:lnTo>
                  <a:pt x="132" y="211"/>
                </a:lnTo>
                <a:lnTo>
                  <a:pt x="128" y="215"/>
                </a:lnTo>
                <a:lnTo>
                  <a:pt x="125" y="219"/>
                </a:lnTo>
                <a:lnTo>
                  <a:pt x="122" y="224"/>
                </a:lnTo>
                <a:lnTo>
                  <a:pt x="118" y="228"/>
                </a:lnTo>
                <a:lnTo>
                  <a:pt x="115" y="232"/>
                </a:lnTo>
                <a:lnTo>
                  <a:pt x="112" y="236"/>
                </a:lnTo>
                <a:lnTo>
                  <a:pt x="109" y="240"/>
                </a:lnTo>
                <a:lnTo>
                  <a:pt x="106" y="244"/>
                </a:lnTo>
                <a:lnTo>
                  <a:pt x="103" y="248"/>
                </a:lnTo>
                <a:lnTo>
                  <a:pt x="101" y="252"/>
                </a:lnTo>
                <a:lnTo>
                  <a:pt x="98" y="256"/>
                </a:lnTo>
                <a:lnTo>
                  <a:pt x="96" y="260"/>
                </a:lnTo>
                <a:lnTo>
                  <a:pt x="95" y="263"/>
                </a:lnTo>
                <a:lnTo>
                  <a:pt x="93" y="267"/>
                </a:lnTo>
                <a:lnTo>
                  <a:pt x="92" y="270"/>
                </a:lnTo>
                <a:lnTo>
                  <a:pt x="91" y="273"/>
                </a:lnTo>
                <a:lnTo>
                  <a:pt x="91" y="275"/>
                </a:lnTo>
                <a:lnTo>
                  <a:pt x="92" y="278"/>
                </a:lnTo>
                <a:lnTo>
                  <a:pt x="93" y="280"/>
                </a:lnTo>
                <a:lnTo>
                  <a:pt x="94" y="282"/>
                </a:lnTo>
                <a:lnTo>
                  <a:pt x="95" y="283"/>
                </a:lnTo>
                <a:lnTo>
                  <a:pt x="96" y="284"/>
                </a:lnTo>
                <a:lnTo>
                  <a:pt x="97" y="285"/>
                </a:lnTo>
                <a:lnTo>
                  <a:pt x="98" y="287"/>
                </a:lnTo>
                <a:lnTo>
                  <a:pt x="100" y="288"/>
                </a:lnTo>
                <a:lnTo>
                  <a:pt x="101" y="288"/>
                </a:lnTo>
                <a:lnTo>
                  <a:pt x="102" y="289"/>
                </a:lnTo>
                <a:lnTo>
                  <a:pt x="103" y="290"/>
                </a:lnTo>
                <a:lnTo>
                  <a:pt x="105" y="290"/>
                </a:lnTo>
                <a:lnTo>
                  <a:pt x="106" y="291"/>
                </a:lnTo>
                <a:lnTo>
                  <a:pt x="107" y="291"/>
                </a:lnTo>
                <a:lnTo>
                  <a:pt x="109" y="291"/>
                </a:lnTo>
                <a:lnTo>
                  <a:pt x="110" y="291"/>
                </a:lnTo>
                <a:lnTo>
                  <a:pt x="112" y="291"/>
                </a:lnTo>
                <a:lnTo>
                  <a:pt x="113" y="290"/>
                </a:lnTo>
                <a:lnTo>
                  <a:pt x="115" y="289"/>
                </a:lnTo>
                <a:lnTo>
                  <a:pt x="117" y="288"/>
                </a:lnTo>
                <a:lnTo>
                  <a:pt x="120" y="286"/>
                </a:lnTo>
                <a:lnTo>
                  <a:pt x="123" y="284"/>
                </a:lnTo>
                <a:lnTo>
                  <a:pt x="126" y="281"/>
                </a:lnTo>
                <a:lnTo>
                  <a:pt x="129" y="279"/>
                </a:lnTo>
                <a:lnTo>
                  <a:pt x="132" y="276"/>
                </a:lnTo>
                <a:lnTo>
                  <a:pt x="136" y="273"/>
                </a:lnTo>
                <a:lnTo>
                  <a:pt x="139" y="270"/>
                </a:lnTo>
                <a:lnTo>
                  <a:pt x="142" y="267"/>
                </a:lnTo>
                <a:lnTo>
                  <a:pt x="145" y="265"/>
                </a:lnTo>
                <a:lnTo>
                  <a:pt x="148" y="263"/>
                </a:lnTo>
                <a:lnTo>
                  <a:pt x="150" y="261"/>
                </a:lnTo>
                <a:lnTo>
                  <a:pt x="152" y="259"/>
                </a:lnTo>
                <a:lnTo>
                  <a:pt x="154" y="258"/>
                </a:lnTo>
                <a:lnTo>
                  <a:pt x="155" y="257"/>
                </a:lnTo>
                <a:lnTo>
                  <a:pt x="160" y="263"/>
                </a:lnTo>
                <a:lnTo>
                  <a:pt x="165" y="269"/>
                </a:lnTo>
                <a:lnTo>
                  <a:pt x="170" y="274"/>
                </a:lnTo>
                <a:lnTo>
                  <a:pt x="174" y="280"/>
                </a:lnTo>
                <a:lnTo>
                  <a:pt x="179" y="284"/>
                </a:lnTo>
                <a:lnTo>
                  <a:pt x="183" y="289"/>
                </a:lnTo>
                <a:lnTo>
                  <a:pt x="188" y="294"/>
                </a:lnTo>
                <a:lnTo>
                  <a:pt x="192" y="298"/>
                </a:lnTo>
                <a:lnTo>
                  <a:pt x="197" y="302"/>
                </a:lnTo>
                <a:lnTo>
                  <a:pt x="201" y="306"/>
                </a:lnTo>
                <a:lnTo>
                  <a:pt x="206" y="309"/>
                </a:lnTo>
                <a:lnTo>
                  <a:pt x="210" y="313"/>
                </a:lnTo>
                <a:lnTo>
                  <a:pt x="215" y="316"/>
                </a:lnTo>
                <a:lnTo>
                  <a:pt x="220" y="319"/>
                </a:lnTo>
                <a:lnTo>
                  <a:pt x="225" y="323"/>
                </a:lnTo>
                <a:lnTo>
                  <a:pt x="230" y="326"/>
                </a:lnTo>
              </a:path>
            </a:pathLst>
          </a:custGeom>
          <a:solidFill>
            <a:srgbClr val="FFCBB2"/>
          </a:solidFill>
          <a:ln w="12700" cap="rnd" cmpd="sng">
            <a:solidFill>
              <a:srgbClr val="000000"/>
            </a:solidFill>
            <a:prstDash val="solid"/>
            <a:round/>
            <a:headEnd type="none" w="med" len="med"/>
            <a:tailEnd type="none" w="med" len="med"/>
          </a:ln>
        </p:spPr>
        <p:txBody>
          <a:bodyPr/>
          <a:lstStyle/>
          <a:p>
            <a:endParaRPr lang="en-US" sz="1200"/>
          </a:p>
        </p:txBody>
      </p:sp>
      <p:sp>
        <p:nvSpPr>
          <p:cNvPr id="50" name="Freeform 48"/>
          <p:cNvSpPr>
            <a:spLocks/>
          </p:cNvSpPr>
          <p:nvPr/>
        </p:nvSpPr>
        <p:spPr bwMode="auto">
          <a:xfrm>
            <a:off x="7781925" y="3328988"/>
            <a:ext cx="120650" cy="25400"/>
          </a:xfrm>
          <a:custGeom>
            <a:avLst/>
            <a:gdLst>
              <a:gd name="T0" fmla="*/ 0 w 76"/>
              <a:gd name="T1" fmla="*/ 2147483647 h 16"/>
              <a:gd name="T2" fmla="*/ 2147483647 w 76"/>
              <a:gd name="T3" fmla="*/ 2147483647 h 16"/>
              <a:gd name="T4" fmla="*/ 2147483647 w 76"/>
              <a:gd name="T5" fmla="*/ 2147483647 h 16"/>
              <a:gd name="T6" fmla="*/ 2147483647 w 76"/>
              <a:gd name="T7" fmla="*/ 2147483647 h 16"/>
              <a:gd name="T8" fmla="*/ 2147483647 w 76"/>
              <a:gd name="T9" fmla="*/ 2147483647 h 16"/>
              <a:gd name="T10" fmla="*/ 2147483647 w 76"/>
              <a:gd name="T11" fmla="*/ 2147483647 h 16"/>
              <a:gd name="T12" fmla="*/ 2147483647 w 76"/>
              <a:gd name="T13" fmla="*/ 2147483647 h 16"/>
              <a:gd name="T14" fmla="*/ 2147483647 w 76"/>
              <a:gd name="T15" fmla="*/ 2147483647 h 16"/>
              <a:gd name="T16" fmla="*/ 2147483647 w 76"/>
              <a:gd name="T17" fmla="*/ 2147483647 h 16"/>
              <a:gd name="T18" fmla="*/ 2147483647 w 76"/>
              <a:gd name="T19" fmla="*/ 2147483647 h 16"/>
              <a:gd name="T20" fmla="*/ 2147483647 w 76"/>
              <a:gd name="T21" fmla="*/ 2147483647 h 16"/>
              <a:gd name="T22" fmla="*/ 2147483647 w 76"/>
              <a:gd name="T23" fmla="*/ 2147483647 h 16"/>
              <a:gd name="T24" fmla="*/ 2147483647 w 76"/>
              <a:gd name="T25" fmla="*/ 2147483647 h 16"/>
              <a:gd name="T26" fmla="*/ 2147483647 w 76"/>
              <a:gd name="T27" fmla="*/ 2147483647 h 16"/>
              <a:gd name="T28" fmla="*/ 2147483647 w 76"/>
              <a:gd name="T29" fmla="*/ 2147483647 h 16"/>
              <a:gd name="T30" fmla="*/ 2147483647 w 76"/>
              <a:gd name="T31" fmla="*/ 2147483647 h 16"/>
              <a:gd name="T32" fmla="*/ 2147483647 w 76"/>
              <a:gd name="T33" fmla="*/ 2147483647 h 16"/>
              <a:gd name="T34" fmla="*/ 2147483647 w 76"/>
              <a:gd name="T35" fmla="*/ 2147483647 h 16"/>
              <a:gd name="T36" fmla="*/ 2147483647 w 76"/>
              <a:gd name="T37" fmla="*/ 2147483647 h 16"/>
              <a:gd name="T38" fmla="*/ 2147483647 w 76"/>
              <a:gd name="T39" fmla="*/ 2147483647 h 16"/>
              <a:gd name="T40" fmla="*/ 2147483647 w 76"/>
              <a:gd name="T41" fmla="*/ 2147483647 h 16"/>
              <a:gd name="T42" fmla="*/ 2147483647 w 76"/>
              <a:gd name="T43" fmla="*/ 2147483647 h 16"/>
              <a:gd name="T44" fmla="*/ 2147483647 w 76"/>
              <a:gd name="T45" fmla="*/ 2147483647 h 16"/>
              <a:gd name="T46" fmla="*/ 2147483647 w 76"/>
              <a:gd name="T47" fmla="*/ 2147483647 h 16"/>
              <a:gd name="T48" fmla="*/ 2147483647 w 76"/>
              <a:gd name="T49" fmla="*/ 2147483647 h 16"/>
              <a:gd name="T50" fmla="*/ 2147483647 w 76"/>
              <a:gd name="T51" fmla="*/ 2147483647 h 16"/>
              <a:gd name="T52" fmla="*/ 2147483647 w 76"/>
              <a:gd name="T53" fmla="*/ 2147483647 h 16"/>
              <a:gd name="T54" fmla="*/ 2147483647 w 76"/>
              <a:gd name="T55" fmla="*/ 2147483647 h 16"/>
              <a:gd name="T56" fmla="*/ 2147483647 w 76"/>
              <a:gd name="T57" fmla="*/ 2147483647 h 16"/>
              <a:gd name="T58" fmla="*/ 2147483647 w 76"/>
              <a:gd name="T59" fmla="*/ 2147483647 h 16"/>
              <a:gd name="T60" fmla="*/ 2147483647 w 76"/>
              <a:gd name="T61" fmla="*/ 2147483647 h 16"/>
              <a:gd name="T62" fmla="*/ 2147483647 w 76"/>
              <a:gd name="T63" fmla="*/ 0 h 16"/>
              <a:gd name="T64" fmla="*/ 2147483647 w 76"/>
              <a:gd name="T65" fmla="*/ 0 h 16"/>
              <a:gd name="T66" fmla="*/ 2147483647 w 76"/>
              <a:gd name="T67" fmla="*/ 0 h 16"/>
              <a:gd name="T68" fmla="*/ 2147483647 w 76"/>
              <a:gd name="T69" fmla="*/ 0 h 16"/>
              <a:gd name="T70" fmla="*/ 2147483647 w 76"/>
              <a:gd name="T71" fmla="*/ 0 h 16"/>
              <a:gd name="T72" fmla="*/ 2147483647 w 76"/>
              <a:gd name="T73" fmla="*/ 2147483647 h 16"/>
              <a:gd name="T74" fmla="*/ 2147483647 w 76"/>
              <a:gd name="T75" fmla="*/ 2147483647 h 16"/>
              <a:gd name="T76" fmla="*/ 2147483647 w 76"/>
              <a:gd name="T77" fmla="*/ 2147483647 h 16"/>
              <a:gd name="T78" fmla="*/ 2147483647 w 76"/>
              <a:gd name="T79" fmla="*/ 2147483647 h 16"/>
              <a:gd name="T80" fmla="*/ 2147483647 w 76"/>
              <a:gd name="T81" fmla="*/ 2147483647 h 16"/>
              <a:gd name="T82" fmla="*/ 2147483647 w 76"/>
              <a:gd name="T83" fmla="*/ 2147483647 h 16"/>
              <a:gd name="T84" fmla="*/ 2147483647 w 76"/>
              <a:gd name="T85" fmla="*/ 2147483647 h 16"/>
              <a:gd name="T86" fmla="*/ 2147483647 w 76"/>
              <a:gd name="T87" fmla="*/ 2147483647 h 16"/>
              <a:gd name="T88" fmla="*/ 2147483647 w 76"/>
              <a:gd name="T89" fmla="*/ 2147483647 h 16"/>
              <a:gd name="T90" fmla="*/ 2147483647 w 76"/>
              <a:gd name="T91" fmla="*/ 2147483647 h 16"/>
              <a:gd name="T92" fmla="*/ 2147483647 w 76"/>
              <a:gd name="T93" fmla="*/ 2147483647 h 16"/>
              <a:gd name="T94" fmla="*/ 2147483647 w 76"/>
              <a:gd name="T95" fmla="*/ 2147483647 h 16"/>
              <a:gd name="T96" fmla="*/ 2147483647 w 76"/>
              <a:gd name="T97" fmla="*/ 2147483647 h 16"/>
              <a:gd name="T98" fmla="*/ 2147483647 w 76"/>
              <a:gd name="T99" fmla="*/ 2147483647 h 16"/>
              <a:gd name="T100" fmla="*/ 2147483647 w 76"/>
              <a:gd name="T101" fmla="*/ 2147483647 h 16"/>
              <a:gd name="T102" fmla="*/ 2147483647 w 76"/>
              <a:gd name="T103" fmla="*/ 2147483647 h 16"/>
              <a:gd name="T104" fmla="*/ 2147483647 w 76"/>
              <a:gd name="T105" fmla="*/ 2147483647 h 16"/>
              <a:gd name="T106" fmla="*/ 2147483647 w 76"/>
              <a:gd name="T107" fmla="*/ 2147483647 h 16"/>
              <a:gd name="T108" fmla="*/ 2147483647 w 76"/>
              <a:gd name="T109" fmla="*/ 2147483647 h 16"/>
              <a:gd name="T110" fmla="*/ 2147483647 w 76"/>
              <a:gd name="T111" fmla="*/ 2147483647 h 16"/>
              <a:gd name="T112" fmla="*/ 2147483647 w 76"/>
              <a:gd name="T113" fmla="*/ 2147483647 h 16"/>
              <a:gd name="T114" fmla="*/ 2147483647 w 76"/>
              <a:gd name="T115" fmla="*/ 2147483647 h 16"/>
              <a:gd name="T116" fmla="*/ 2147483647 w 76"/>
              <a:gd name="T117" fmla="*/ 2147483647 h 16"/>
              <a:gd name="T118" fmla="*/ 2147483647 w 76"/>
              <a:gd name="T119" fmla="*/ 2147483647 h 16"/>
              <a:gd name="T120" fmla="*/ 2147483647 w 76"/>
              <a:gd name="T121" fmla="*/ 2147483647 h 16"/>
              <a:gd name="T122" fmla="*/ 2147483647 w 76"/>
              <a:gd name="T123" fmla="*/ 2147483647 h 16"/>
              <a:gd name="T124" fmla="*/ 0 w 76"/>
              <a:gd name="T125" fmla="*/ 2147483647 h 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6"/>
              <a:gd name="T190" fmla="*/ 0 h 16"/>
              <a:gd name="T191" fmla="*/ 76 w 76"/>
              <a:gd name="T192" fmla="*/ 16 h 1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6" h="16">
                <a:moveTo>
                  <a:pt x="0" y="4"/>
                </a:moveTo>
                <a:lnTo>
                  <a:pt x="1" y="4"/>
                </a:lnTo>
                <a:lnTo>
                  <a:pt x="3" y="4"/>
                </a:lnTo>
                <a:lnTo>
                  <a:pt x="5" y="4"/>
                </a:lnTo>
                <a:lnTo>
                  <a:pt x="6" y="5"/>
                </a:lnTo>
                <a:lnTo>
                  <a:pt x="7" y="6"/>
                </a:lnTo>
                <a:lnTo>
                  <a:pt x="9" y="6"/>
                </a:lnTo>
                <a:lnTo>
                  <a:pt x="12" y="8"/>
                </a:lnTo>
                <a:lnTo>
                  <a:pt x="14" y="9"/>
                </a:lnTo>
                <a:lnTo>
                  <a:pt x="16" y="10"/>
                </a:lnTo>
                <a:lnTo>
                  <a:pt x="18" y="11"/>
                </a:lnTo>
                <a:lnTo>
                  <a:pt x="19" y="12"/>
                </a:lnTo>
                <a:lnTo>
                  <a:pt x="20" y="13"/>
                </a:lnTo>
                <a:lnTo>
                  <a:pt x="21" y="14"/>
                </a:lnTo>
                <a:lnTo>
                  <a:pt x="22" y="14"/>
                </a:lnTo>
                <a:lnTo>
                  <a:pt x="23" y="15"/>
                </a:lnTo>
                <a:lnTo>
                  <a:pt x="26" y="14"/>
                </a:lnTo>
                <a:lnTo>
                  <a:pt x="29" y="14"/>
                </a:lnTo>
                <a:lnTo>
                  <a:pt x="32" y="13"/>
                </a:lnTo>
                <a:lnTo>
                  <a:pt x="36" y="11"/>
                </a:lnTo>
                <a:lnTo>
                  <a:pt x="40" y="11"/>
                </a:lnTo>
                <a:lnTo>
                  <a:pt x="44" y="9"/>
                </a:lnTo>
                <a:lnTo>
                  <a:pt x="47" y="9"/>
                </a:lnTo>
                <a:lnTo>
                  <a:pt x="51" y="7"/>
                </a:lnTo>
                <a:lnTo>
                  <a:pt x="55" y="6"/>
                </a:lnTo>
                <a:lnTo>
                  <a:pt x="58" y="5"/>
                </a:lnTo>
                <a:lnTo>
                  <a:pt x="62" y="4"/>
                </a:lnTo>
                <a:lnTo>
                  <a:pt x="66" y="3"/>
                </a:lnTo>
                <a:lnTo>
                  <a:pt x="69" y="2"/>
                </a:lnTo>
                <a:lnTo>
                  <a:pt x="71" y="1"/>
                </a:lnTo>
                <a:lnTo>
                  <a:pt x="73" y="1"/>
                </a:lnTo>
                <a:lnTo>
                  <a:pt x="75" y="0"/>
                </a:lnTo>
                <a:lnTo>
                  <a:pt x="72" y="0"/>
                </a:lnTo>
                <a:lnTo>
                  <a:pt x="69" y="0"/>
                </a:lnTo>
                <a:lnTo>
                  <a:pt x="67" y="0"/>
                </a:lnTo>
                <a:lnTo>
                  <a:pt x="63" y="0"/>
                </a:lnTo>
                <a:lnTo>
                  <a:pt x="60" y="1"/>
                </a:lnTo>
                <a:lnTo>
                  <a:pt x="56" y="1"/>
                </a:lnTo>
                <a:lnTo>
                  <a:pt x="53" y="1"/>
                </a:lnTo>
                <a:lnTo>
                  <a:pt x="49" y="2"/>
                </a:lnTo>
                <a:lnTo>
                  <a:pt x="46" y="2"/>
                </a:lnTo>
                <a:lnTo>
                  <a:pt x="43" y="3"/>
                </a:lnTo>
                <a:lnTo>
                  <a:pt x="40" y="4"/>
                </a:lnTo>
                <a:lnTo>
                  <a:pt x="36" y="4"/>
                </a:lnTo>
                <a:lnTo>
                  <a:pt x="33" y="4"/>
                </a:lnTo>
                <a:lnTo>
                  <a:pt x="31" y="4"/>
                </a:lnTo>
                <a:lnTo>
                  <a:pt x="29" y="4"/>
                </a:lnTo>
                <a:lnTo>
                  <a:pt x="27" y="4"/>
                </a:lnTo>
                <a:lnTo>
                  <a:pt x="25" y="5"/>
                </a:lnTo>
                <a:lnTo>
                  <a:pt x="23" y="5"/>
                </a:lnTo>
                <a:lnTo>
                  <a:pt x="19" y="6"/>
                </a:lnTo>
                <a:lnTo>
                  <a:pt x="18" y="6"/>
                </a:lnTo>
                <a:lnTo>
                  <a:pt x="16" y="6"/>
                </a:lnTo>
                <a:lnTo>
                  <a:pt x="14" y="6"/>
                </a:lnTo>
                <a:lnTo>
                  <a:pt x="12" y="6"/>
                </a:lnTo>
                <a:lnTo>
                  <a:pt x="10" y="6"/>
                </a:lnTo>
                <a:lnTo>
                  <a:pt x="8" y="6"/>
                </a:lnTo>
                <a:lnTo>
                  <a:pt x="6" y="6"/>
                </a:lnTo>
                <a:lnTo>
                  <a:pt x="4" y="5"/>
                </a:lnTo>
                <a:lnTo>
                  <a:pt x="2" y="5"/>
                </a:lnTo>
                <a:lnTo>
                  <a:pt x="1" y="5"/>
                </a:lnTo>
                <a:lnTo>
                  <a:pt x="0" y="4"/>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51" name="Freeform 49"/>
          <p:cNvSpPr>
            <a:spLocks/>
          </p:cNvSpPr>
          <p:nvPr/>
        </p:nvSpPr>
        <p:spPr bwMode="auto">
          <a:xfrm>
            <a:off x="7781925" y="3429000"/>
            <a:ext cx="323850" cy="153988"/>
          </a:xfrm>
          <a:custGeom>
            <a:avLst/>
            <a:gdLst>
              <a:gd name="T0" fmla="*/ 2147483647 w 204"/>
              <a:gd name="T1" fmla="*/ 2147483647 h 97"/>
              <a:gd name="T2" fmla="*/ 2147483647 w 204"/>
              <a:gd name="T3" fmla="*/ 2147483647 h 97"/>
              <a:gd name="T4" fmla="*/ 2147483647 w 204"/>
              <a:gd name="T5" fmla="*/ 2147483647 h 97"/>
              <a:gd name="T6" fmla="*/ 2147483647 w 204"/>
              <a:gd name="T7" fmla="*/ 2147483647 h 97"/>
              <a:gd name="T8" fmla="*/ 2147483647 w 204"/>
              <a:gd name="T9" fmla="*/ 2147483647 h 97"/>
              <a:gd name="T10" fmla="*/ 2147483647 w 204"/>
              <a:gd name="T11" fmla="*/ 2147483647 h 97"/>
              <a:gd name="T12" fmla="*/ 2147483647 w 204"/>
              <a:gd name="T13" fmla="*/ 2147483647 h 97"/>
              <a:gd name="T14" fmla="*/ 2147483647 w 204"/>
              <a:gd name="T15" fmla="*/ 2147483647 h 97"/>
              <a:gd name="T16" fmla="*/ 2147483647 w 204"/>
              <a:gd name="T17" fmla="*/ 2147483647 h 97"/>
              <a:gd name="T18" fmla="*/ 2147483647 w 204"/>
              <a:gd name="T19" fmla="*/ 2147483647 h 97"/>
              <a:gd name="T20" fmla="*/ 0 w 204"/>
              <a:gd name="T21" fmla="*/ 2147483647 h 97"/>
              <a:gd name="T22" fmla="*/ 2147483647 w 204"/>
              <a:gd name="T23" fmla="*/ 2147483647 h 97"/>
              <a:gd name="T24" fmla="*/ 2147483647 w 204"/>
              <a:gd name="T25" fmla="*/ 2147483647 h 97"/>
              <a:gd name="T26" fmla="*/ 2147483647 w 204"/>
              <a:gd name="T27" fmla="*/ 2147483647 h 97"/>
              <a:gd name="T28" fmla="*/ 2147483647 w 204"/>
              <a:gd name="T29" fmla="*/ 2147483647 h 97"/>
              <a:gd name="T30" fmla="*/ 2147483647 w 204"/>
              <a:gd name="T31" fmla="*/ 2147483647 h 97"/>
              <a:gd name="T32" fmla="*/ 2147483647 w 204"/>
              <a:gd name="T33" fmla="*/ 2147483647 h 97"/>
              <a:gd name="T34" fmla="*/ 2147483647 w 204"/>
              <a:gd name="T35" fmla="*/ 2147483647 h 97"/>
              <a:gd name="T36" fmla="*/ 2147483647 w 204"/>
              <a:gd name="T37" fmla="*/ 2147483647 h 97"/>
              <a:gd name="T38" fmla="*/ 2147483647 w 204"/>
              <a:gd name="T39" fmla="*/ 2147483647 h 97"/>
              <a:gd name="T40" fmla="*/ 2147483647 w 204"/>
              <a:gd name="T41" fmla="*/ 2147483647 h 97"/>
              <a:gd name="T42" fmla="*/ 2147483647 w 204"/>
              <a:gd name="T43" fmla="*/ 0 h 97"/>
              <a:gd name="T44" fmla="*/ 2147483647 w 204"/>
              <a:gd name="T45" fmla="*/ 2147483647 h 97"/>
              <a:gd name="T46" fmla="*/ 2147483647 w 204"/>
              <a:gd name="T47" fmla="*/ 2147483647 h 97"/>
              <a:gd name="T48" fmla="*/ 2147483647 w 204"/>
              <a:gd name="T49" fmla="*/ 2147483647 h 97"/>
              <a:gd name="T50" fmla="*/ 2147483647 w 204"/>
              <a:gd name="T51" fmla="*/ 2147483647 h 97"/>
              <a:gd name="T52" fmla="*/ 2147483647 w 204"/>
              <a:gd name="T53" fmla="*/ 2147483647 h 97"/>
              <a:gd name="T54" fmla="*/ 2147483647 w 204"/>
              <a:gd name="T55" fmla="*/ 2147483647 h 97"/>
              <a:gd name="T56" fmla="*/ 2147483647 w 204"/>
              <a:gd name="T57" fmla="*/ 2147483647 h 97"/>
              <a:gd name="T58" fmla="*/ 2147483647 w 204"/>
              <a:gd name="T59" fmla="*/ 2147483647 h 97"/>
              <a:gd name="T60" fmla="*/ 2147483647 w 204"/>
              <a:gd name="T61" fmla="*/ 2147483647 h 97"/>
              <a:gd name="T62" fmla="*/ 2147483647 w 204"/>
              <a:gd name="T63" fmla="*/ 2147483647 h 97"/>
              <a:gd name="T64" fmla="*/ 2147483647 w 204"/>
              <a:gd name="T65" fmla="*/ 2147483647 h 97"/>
              <a:gd name="T66" fmla="*/ 2147483647 w 204"/>
              <a:gd name="T67" fmla="*/ 2147483647 h 97"/>
              <a:gd name="T68" fmla="*/ 2147483647 w 204"/>
              <a:gd name="T69" fmla="*/ 2147483647 h 97"/>
              <a:gd name="T70" fmla="*/ 2147483647 w 204"/>
              <a:gd name="T71" fmla="*/ 2147483647 h 97"/>
              <a:gd name="T72" fmla="*/ 2147483647 w 204"/>
              <a:gd name="T73" fmla="*/ 2147483647 h 97"/>
              <a:gd name="T74" fmla="*/ 2147483647 w 204"/>
              <a:gd name="T75" fmla="*/ 2147483647 h 97"/>
              <a:gd name="T76" fmla="*/ 2147483647 w 204"/>
              <a:gd name="T77" fmla="*/ 2147483647 h 97"/>
              <a:gd name="T78" fmla="*/ 2147483647 w 204"/>
              <a:gd name="T79" fmla="*/ 2147483647 h 97"/>
              <a:gd name="T80" fmla="*/ 2147483647 w 204"/>
              <a:gd name="T81" fmla="*/ 2147483647 h 97"/>
              <a:gd name="T82" fmla="*/ 2147483647 w 204"/>
              <a:gd name="T83" fmla="*/ 2147483647 h 97"/>
              <a:gd name="T84" fmla="*/ 2147483647 w 204"/>
              <a:gd name="T85" fmla="*/ 2147483647 h 97"/>
              <a:gd name="T86" fmla="*/ 2147483647 w 204"/>
              <a:gd name="T87" fmla="*/ 2147483647 h 97"/>
              <a:gd name="T88" fmla="*/ 2147483647 w 204"/>
              <a:gd name="T89" fmla="*/ 2147483647 h 97"/>
              <a:gd name="T90" fmla="*/ 2147483647 w 204"/>
              <a:gd name="T91" fmla="*/ 2147483647 h 97"/>
              <a:gd name="T92" fmla="*/ 2147483647 w 204"/>
              <a:gd name="T93" fmla="*/ 2147483647 h 9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4"/>
              <a:gd name="T142" fmla="*/ 0 h 97"/>
              <a:gd name="T143" fmla="*/ 204 w 204"/>
              <a:gd name="T144" fmla="*/ 97 h 9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4" h="97">
                <a:moveTo>
                  <a:pt x="196" y="39"/>
                </a:moveTo>
                <a:lnTo>
                  <a:pt x="199" y="45"/>
                </a:lnTo>
                <a:lnTo>
                  <a:pt x="202" y="51"/>
                </a:lnTo>
                <a:lnTo>
                  <a:pt x="203" y="56"/>
                </a:lnTo>
                <a:lnTo>
                  <a:pt x="202" y="61"/>
                </a:lnTo>
                <a:lnTo>
                  <a:pt x="200" y="67"/>
                </a:lnTo>
                <a:lnTo>
                  <a:pt x="196" y="72"/>
                </a:lnTo>
                <a:lnTo>
                  <a:pt x="191" y="76"/>
                </a:lnTo>
                <a:lnTo>
                  <a:pt x="185" y="80"/>
                </a:lnTo>
                <a:lnTo>
                  <a:pt x="176" y="84"/>
                </a:lnTo>
                <a:lnTo>
                  <a:pt x="166" y="87"/>
                </a:lnTo>
                <a:lnTo>
                  <a:pt x="154" y="89"/>
                </a:lnTo>
                <a:lnTo>
                  <a:pt x="141" y="92"/>
                </a:lnTo>
                <a:lnTo>
                  <a:pt x="126" y="94"/>
                </a:lnTo>
                <a:lnTo>
                  <a:pt x="110" y="95"/>
                </a:lnTo>
                <a:lnTo>
                  <a:pt x="92" y="96"/>
                </a:lnTo>
                <a:lnTo>
                  <a:pt x="73" y="96"/>
                </a:lnTo>
                <a:lnTo>
                  <a:pt x="68" y="93"/>
                </a:lnTo>
                <a:lnTo>
                  <a:pt x="63" y="89"/>
                </a:lnTo>
                <a:lnTo>
                  <a:pt x="58" y="87"/>
                </a:lnTo>
                <a:lnTo>
                  <a:pt x="53" y="84"/>
                </a:lnTo>
                <a:lnTo>
                  <a:pt x="50" y="80"/>
                </a:lnTo>
                <a:lnTo>
                  <a:pt x="45" y="77"/>
                </a:lnTo>
                <a:lnTo>
                  <a:pt x="41" y="73"/>
                </a:lnTo>
                <a:lnTo>
                  <a:pt x="36" y="70"/>
                </a:lnTo>
                <a:lnTo>
                  <a:pt x="32" y="66"/>
                </a:lnTo>
                <a:lnTo>
                  <a:pt x="27" y="61"/>
                </a:lnTo>
                <a:lnTo>
                  <a:pt x="23" y="56"/>
                </a:lnTo>
                <a:lnTo>
                  <a:pt x="18" y="53"/>
                </a:lnTo>
                <a:lnTo>
                  <a:pt x="15" y="47"/>
                </a:lnTo>
                <a:lnTo>
                  <a:pt x="10" y="42"/>
                </a:lnTo>
                <a:lnTo>
                  <a:pt x="5" y="37"/>
                </a:lnTo>
                <a:lnTo>
                  <a:pt x="0" y="31"/>
                </a:lnTo>
                <a:lnTo>
                  <a:pt x="3" y="28"/>
                </a:lnTo>
                <a:lnTo>
                  <a:pt x="5" y="26"/>
                </a:lnTo>
                <a:lnTo>
                  <a:pt x="8" y="24"/>
                </a:lnTo>
                <a:lnTo>
                  <a:pt x="11" y="22"/>
                </a:lnTo>
                <a:lnTo>
                  <a:pt x="13" y="20"/>
                </a:lnTo>
                <a:lnTo>
                  <a:pt x="15" y="18"/>
                </a:lnTo>
                <a:lnTo>
                  <a:pt x="17" y="16"/>
                </a:lnTo>
                <a:lnTo>
                  <a:pt x="19" y="15"/>
                </a:lnTo>
                <a:lnTo>
                  <a:pt x="21" y="13"/>
                </a:lnTo>
                <a:lnTo>
                  <a:pt x="23" y="12"/>
                </a:lnTo>
                <a:lnTo>
                  <a:pt x="24" y="10"/>
                </a:lnTo>
                <a:lnTo>
                  <a:pt x="25" y="9"/>
                </a:lnTo>
                <a:lnTo>
                  <a:pt x="27" y="8"/>
                </a:lnTo>
                <a:lnTo>
                  <a:pt x="28" y="7"/>
                </a:lnTo>
                <a:lnTo>
                  <a:pt x="28" y="6"/>
                </a:lnTo>
                <a:lnTo>
                  <a:pt x="33" y="7"/>
                </a:lnTo>
                <a:lnTo>
                  <a:pt x="39" y="7"/>
                </a:lnTo>
                <a:lnTo>
                  <a:pt x="45" y="7"/>
                </a:lnTo>
                <a:lnTo>
                  <a:pt x="52" y="7"/>
                </a:lnTo>
                <a:lnTo>
                  <a:pt x="60" y="7"/>
                </a:lnTo>
                <a:lnTo>
                  <a:pt x="68" y="6"/>
                </a:lnTo>
                <a:lnTo>
                  <a:pt x="76" y="6"/>
                </a:lnTo>
                <a:lnTo>
                  <a:pt x="84" y="5"/>
                </a:lnTo>
                <a:lnTo>
                  <a:pt x="92" y="5"/>
                </a:lnTo>
                <a:lnTo>
                  <a:pt x="99" y="4"/>
                </a:lnTo>
                <a:lnTo>
                  <a:pt x="107" y="3"/>
                </a:lnTo>
                <a:lnTo>
                  <a:pt x="113" y="2"/>
                </a:lnTo>
                <a:lnTo>
                  <a:pt x="118" y="1"/>
                </a:lnTo>
                <a:lnTo>
                  <a:pt x="123" y="1"/>
                </a:lnTo>
                <a:lnTo>
                  <a:pt x="127" y="0"/>
                </a:lnTo>
                <a:lnTo>
                  <a:pt x="129" y="0"/>
                </a:lnTo>
                <a:lnTo>
                  <a:pt x="128" y="0"/>
                </a:lnTo>
                <a:lnTo>
                  <a:pt x="126" y="1"/>
                </a:lnTo>
                <a:lnTo>
                  <a:pt x="125" y="1"/>
                </a:lnTo>
                <a:lnTo>
                  <a:pt x="121" y="3"/>
                </a:lnTo>
                <a:lnTo>
                  <a:pt x="118" y="4"/>
                </a:lnTo>
                <a:lnTo>
                  <a:pt x="117" y="5"/>
                </a:lnTo>
                <a:lnTo>
                  <a:pt x="116" y="5"/>
                </a:lnTo>
                <a:lnTo>
                  <a:pt x="114" y="6"/>
                </a:lnTo>
                <a:lnTo>
                  <a:pt x="113" y="7"/>
                </a:lnTo>
                <a:lnTo>
                  <a:pt x="112" y="7"/>
                </a:lnTo>
                <a:lnTo>
                  <a:pt x="111" y="8"/>
                </a:lnTo>
                <a:lnTo>
                  <a:pt x="110" y="8"/>
                </a:lnTo>
                <a:lnTo>
                  <a:pt x="109" y="8"/>
                </a:lnTo>
                <a:lnTo>
                  <a:pt x="111" y="8"/>
                </a:lnTo>
                <a:lnTo>
                  <a:pt x="113" y="8"/>
                </a:lnTo>
                <a:lnTo>
                  <a:pt x="115" y="9"/>
                </a:lnTo>
                <a:lnTo>
                  <a:pt x="116" y="9"/>
                </a:lnTo>
                <a:lnTo>
                  <a:pt x="118" y="9"/>
                </a:lnTo>
                <a:lnTo>
                  <a:pt x="119" y="9"/>
                </a:lnTo>
                <a:lnTo>
                  <a:pt x="120" y="9"/>
                </a:lnTo>
                <a:lnTo>
                  <a:pt x="122" y="9"/>
                </a:lnTo>
                <a:lnTo>
                  <a:pt x="123" y="9"/>
                </a:lnTo>
                <a:lnTo>
                  <a:pt x="125" y="9"/>
                </a:lnTo>
                <a:lnTo>
                  <a:pt x="126" y="9"/>
                </a:lnTo>
                <a:lnTo>
                  <a:pt x="127" y="9"/>
                </a:lnTo>
                <a:lnTo>
                  <a:pt x="128" y="8"/>
                </a:lnTo>
                <a:lnTo>
                  <a:pt x="129" y="8"/>
                </a:lnTo>
                <a:lnTo>
                  <a:pt x="130" y="8"/>
                </a:lnTo>
                <a:lnTo>
                  <a:pt x="131" y="8"/>
                </a:lnTo>
                <a:lnTo>
                  <a:pt x="131" y="10"/>
                </a:lnTo>
                <a:lnTo>
                  <a:pt x="131" y="11"/>
                </a:lnTo>
                <a:lnTo>
                  <a:pt x="131" y="12"/>
                </a:lnTo>
                <a:lnTo>
                  <a:pt x="131" y="14"/>
                </a:lnTo>
                <a:lnTo>
                  <a:pt x="132" y="15"/>
                </a:lnTo>
                <a:lnTo>
                  <a:pt x="133" y="17"/>
                </a:lnTo>
                <a:lnTo>
                  <a:pt x="134" y="19"/>
                </a:lnTo>
                <a:lnTo>
                  <a:pt x="135" y="20"/>
                </a:lnTo>
                <a:lnTo>
                  <a:pt x="136" y="22"/>
                </a:lnTo>
                <a:lnTo>
                  <a:pt x="138" y="24"/>
                </a:lnTo>
                <a:lnTo>
                  <a:pt x="140" y="25"/>
                </a:lnTo>
                <a:lnTo>
                  <a:pt x="143" y="28"/>
                </a:lnTo>
                <a:lnTo>
                  <a:pt x="145" y="30"/>
                </a:lnTo>
                <a:lnTo>
                  <a:pt x="148" y="33"/>
                </a:lnTo>
                <a:lnTo>
                  <a:pt x="152" y="35"/>
                </a:lnTo>
                <a:lnTo>
                  <a:pt x="154" y="38"/>
                </a:lnTo>
                <a:lnTo>
                  <a:pt x="158" y="41"/>
                </a:lnTo>
                <a:lnTo>
                  <a:pt x="161" y="44"/>
                </a:lnTo>
                <a:lnTo>
                  <a:pt x="165" y="48"/>
                </a:lnTo>
                <a:lnTo>
                  <a:pt x="168" y="52"/>
                </a:lnTo>
                <a:lnTo>
                  <a:pt x="171" y="56"/>
                </a:lnTo>
                <a:lnTo>
                  <a:pt x="174" y="60"/>
                </a:lnTo>
                <a:lnTo>
                  <a:pt x="177" y="64"/>
                </a:lnTo>
                <a:lnTo>
                  <a:pt x="180" y="68"/>
                </a:lnTo>
                <a:lnTo>
                  <a:pt x="182" y="71"/>
                </a:lnTo>
                <a:lnTo>
                  <a:pt x="185" y="74"/>
                </a:lnTo>
                <a:lnTo>
                  <a:pt x="186" y="77"/>
                </a:lnTo>
                <a:lnTo>
                  <a:pt x="188" y="79"/>
                </a:lnTo>
                <a:lnTo>
                  <a:pt x="189" y="81"/>
                </a:lnTo>
                <a:lnTo>
                  <a:pt x="190" y="82"/>
                </a:lnTo>
                <a:lnTo>
                  <a:pt x="191" y="82"/>
                </a:lnTo>
                <a:lnTo>
                  <a:pt x="192" y="82"/>
                </a:lnTo>
                <a:lnTo>
                  <a:pt x="193" y="81"/>
                </a:lnTo>
                <a:lnTo>
                  <a:pt x="194" y="79"/>
                </a:lnTo>
                <a:lnTo>
                  <a:pt x="195" y="77"/>
                </a:lnTo>
                <a:lnTo>
                  <a:pt x="196" y="75"/>
                </a:lnTo>
                <a:lnTo>
                  <a:pt x="197" y="72"/>
                </a:lnTo>
                <a:lnTo>
                  <a:pt x="197" y="69"/>
                </a:lnTo>
                <a:lnTo>
                  <a:pt x="198" y="66"/>
                </a:lnTo>
                <a:lnTo>
                  <a:pt x="199" y="62"/>
                </a:lnTo>
                <a:lnTo>
                  <a:pt x="199" y="58"/>
                </a:lnTo>
                <a:lnTo>
                  <a:pt x="199" y="55"/>
                </a:lnTo>
                <a:lnTo>
                  <a:pt x="199" y="52"/>
                </a:lnTo>
                <a:lnTo>
                  <a:pt x="199" y="48"/>
                </a:lnTo>
                <a:lnTo>
                  <a:pt x="198" y="45"/>
                </a:lnTo>
                <a:lnTo>
                  <a:pt x="197" y="41"/>
                </a:lnTo>
                <a:lnTo>
                  <a:pt x="196" y="39"/>
                </a:lnTo>
              </a:path>
            </a:pathLst>
          </a:custGeom>
          <a:solidFill>
            <a:srgbClr val="4C0000"/>
          </a:solidFill>
          <a:ln w="12700" cap="rnd" cmpd="sng">
            <a:noFill/>
            <a:prstDash val="solid"/>
            <a:round/>
            <a:headEnd type="none" w="med" len="med"/>
            <a:tailEnd type="none" w="med" len="med"/>
          </a:ln>
        </p:spPr>
        <p:txBody>
          <a:bodyPr/>
          <a:lstStyle/>
          <a:p>
            <a:endParaRPr lang="en-US" sz="1200"/>
          </a:p>
        </p:txBody>
      </p:sp>
      <p:sp>
        <p:nvSpPr>
          <p:cNvPr id="52" name="Freeform 50"/>
          <p:cNvSpPr>
            <a:spLocks/>
          </p:cNvSpPr>
          <p:nvPr/>
        </p:nvSpPr>
        <p:spPr bwMode="auto">
          <a:xfrm>
            <a:off x="7781925" y="3481388"/>
            <a:ext cx="331788" cy="111125"/>
          </a:xfrm>
          <a:custGeom>
            <a:avLst/>
            <a:gdLst>
              <a:gd name="T0" fmla="*/ 0 w 209"/>
              <a:gd name="T1" fmla="*/ 0 h 70"/>
              <a:gd name="T2" fmla="*/ 2147483647 w 209"/>
              <a:gd name="T3" fmla="*/ 2147483647 h 70"/>
              <a:gd name="T4" fmla="*/ 2147483647 w 209"/>
              <a:gd name="T5" fmla="*/ 2147483647 h 70"/>
              <a:gd name="T6" fmla="*/ 2147483647 w 209"/>
              <a:gd name="T7" fmla="*/ 2147483647 h 70"/>
              <a:gd name="T8" fmla="*/ 2147483647 w 209"/>
              <a:gd name="T9" fmla="*/ 2147483647 h 70"/>
              <a:gd name="T10" fmla="*/ 2147483647 w 209"/>
              <a:gd name="T11" fmla="*/ 2147483647 h 70"/>
              <a:gd name="T12" fmla="*/ 2147483647 w 209"/>
              <a:gd name="T13" fmla="*/ 2147483647 h 70"/>
              <a:gd name="T14" fmla="*/ 2147483647 w 209"/>
              <a:gd name="T15" fmla="*/ 2147483647 h 70"/>
              <a:gd name="T16" fmla="*/ 2147483647 w 209"/>
              <a:gd name="T17" fmla="*/ 2147483647 h 70"/>
              <a:gd name="T18" fmla="*/ 2147483647 w 209"/>
              <a:gd name="T19" fmla="*/ 2147483647 h 70"/>
              <a:gd name="T20" fmla="*/ 2147483647 w 209"/>
              <a:gd name="T21" fmla="*/ 2147483647 h 70"/>
              <a:gd name="T22" fmla="*/ 2147483647 w 209"/>
              <a:gd name="T23" fmla="*/ 2147483647 h 70"/>
              <a:gd name="T24" fmla="*/ 2147483647 w 209"/>
              <a:gd name="T25" fmla="*/ 2147483647 h 70"/>
              <a:gd name="T26" fmla="*/ 2147483647 w 209"/>
              <a:gd name="T27" fmla="*/ 2147483647 h 70"/>
              <a:gd name="T28" fmla="*/ 2147483647 w 209"/>
              <a:gd name="T29" fmla="*/ 2147483647 h 70"/>
              <a:gd name="T30" fmla="*/ 2147483647 w 209"/>
              <a:gd name="T31" fmla="*/ 2147483647 h 70"/>
              <a:gd name="T32" fmla="*/ 2147483647 w 209"/>
              <a:gd name="T33" fmla="*/ 2147483647 h 70"/>
              <a:gd name="T34" fmla="*/ 2147483647 w 209"/>
              <a:gd name="T35" fmla="*/ 2147483647 h 70"/>
              <a:gd name="T36" fmla="*/ 2147483647 w 209"/>
              <a:gd name="T37" fmla="*/ 2147483647 h 70"/>
              <a:gd name="T38" fmla="*/ 2147483647 w 209"/>
              <a:gd name="T39" fmla="*/ 2147483647 h 70"/>
              <a:gd name="T40" fmla="*/ 2147483647 w 209"/>
              <a:gd name="T41" fmla="*/ 2147483647 h 70"/>
              <a:gd name="T42" fmla="*/ 2147483647 w 209"/>
              <a:gd name="T43" fmla="*/ 2147483647 h 70"/>
              <a:gd name="T44" fmla="*/ 2147483647 w 209"/>
              <a:gd name="T45" fmla="*/ 2147483647 h 70"/>
              <a:gd name="T46" fmla="*/ 2147483647 w 209"/>
              <a:gd name="T47" fmla="*/ 2147483647 h 70"/>
              <a:gd name="T48" fmla="*/ 2147483647 w 209"/>
              <a:gd name="T49" fmla="*/ 2147483647 h 70"/>
              <a:gd name="T50" fmla="*/ 2147483647 w 209"/>
              <a:gd name="T51" fmla="*/ 2147483647 h 70"/>
              <a:gd name="T52" fmla="*/ 2147483647 w 209"/>
              <a:gd name="T53" fmla="*/ 2147483647 h 70"/>
              <a:gd name="T54" fmla="*/ 2147483647 w 209"/>
              <a:gd name="T55" fmla="*/ 2147483647 h 70"/>
              <a:gd name="T56" fmla="*/ 2147483647 w 209"/>
              <a:gd name="T57" fmla="*/ 2147483647 h 70"/>
              <a:gd name="T58" fmla="*/ 2147483647 w 209"/>
              <a:gd name="T59" fmla="*/ 2147483647 h 70"/>
              <a:gd name="T60" fmla="*/ 2147483647 w 209"/>
              <a:gd name="T61" fmla="*/ 2147483647 h 70"/>
              <a:gd name="T62" fmla="*/ 2147483647 w 209"/>
              <a:gd name="T63" fmla="*/ 2147483647 h 70"/>
              <a:gd name="T64" fmla="*/ 2147483647 w 209"/>
              <a:gd name="T65" fmla="*/ 2147483647 h 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9"/>
              <a:gd name="T100" fmla="*/ 0 h 70"/>
              <a:gd name="T101" fmla="*/ 209 w 209"/>
              <a:gd name="T102" fmla="*/ 70 h 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9" h="70">
                <a:moveTo>
                  <a:pt x="0" y="0"/>
                </a:moveTo>
                <a:lnTo>
                  <a:pt x="5" y="6"/>
                </a:lnTo>
                <a:lnTo>
                  <a:pt x="10" y="12"/>
                </a:lnTo>
                <a:lnTo>
                  <a:pt x="15" y="17"/>
                </a:lnTo>
                <a:lnTo>
                  <a:pt x="19" y="23"/>
                </a:lnTo>
                <a:lnTo>
                  <a:pt x="24" y="27"/>
                </a:lnTo>
                <a:lnTo>
                  <a:pt x="28" y="32"/>
                </a:lnTo>
                <a:lnTo>
                  <a:pt x="33" y="37"/>
                </a:lnTo>
                <a:lnTo>
                  <a:pt x="37" y="41"/>
                </a:lnTo>
                <a:lnTo>
                  <a:pt x="42" y="45"/>
                </a:lnTo>
                <a:lnTo>
                  <a:pt x="46" y="49"/>
                </a:lnTo>
                <a:lnTo>
                  <a:pt x="51" y="52"/>
                </a:lnTo>
                <a:lnTo>
                  <a:pt x="55" y="56"/>
                </a:lnTo>
                <a:lnTo>
                  <a:pt x="60" y="59"/>
                </a:lnTo>
                <a:lnTo>
                  <a:pt x="65" y="62"/>
                </a:lnTo>
                <a:lnTo>
                  <a:pt x="70" y="66"/>
                </a:lnTo>
                <a:lnTo>
                  <a:pt x="75" y="69"/>
                </a:lnTo>
                <a:lnTo>
                  <a:pt x="101" y="69"/>
                </a:lnTo>
                <a:lnTo>
                  <a:pt x="124" y="68"/>
                </a:lnTo>
                <a:lnTo>
                  <a:pt x="143" y="67"/>
                </a:lnTo>
                <a:lnTo>
                  <a:pt x="159" y="66"/>
                </a:lnTo>
                <a:lnTo>
                  <a:pt x="173" y="64"/>
                </a:lnTo>
                <a:lnTo>
                  <a:pt x="184" y="61"/>
                </a:lnTo>
                <a:lnTo>
                  <a:pt x="192" y="58"/>
                </a:lnTo>
                <a:lnTo>
                  <a:pt x="199" y="54"/>
                </a:lnTo>
                <a:lnTo>
                  <a:pt x="203" y="50"/>
                </a:lnTo>
                <a:lnTo>
                  <a:pt x="206" y="45"/>
                </a:lnTo>
                <a:lnTo>
                  <a:pt x="208" y="40"/>
                </a:lnTo>
                <a:lnTo>
                  <a:pt x="208" y="35"/>
                </a:lnTo>
                <a:lnTo>
                  <a:pt x="207" y="29"/>
                </a:lnTo>
                <a:lnTo>
                  <a:pt x="206" y="22"/>
                </a:lnTo>
                <a:lnTo>
                  <a:pt x="204" y="16"/>
                </a:lnTo>
                <a:lnTo>
                  <a:pt x="202" y="8"/>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53" name="Freeform 51"/>
          <p:cNvSpPr>
            <a:spLocks/>
          </p:cNvSpPr>
          <p:nvPr/>
        </p:nvSpPr>
        <p:spPr bwMode="auto">
          <a:xfrm>
            <a:off x="7543800" y="3114675"/>
            <a:ext cx="342900" cy="382588"/>
          </a:xfrm>
          <a:custGeom>
            <a:avLst/>
            <a:gdLst>
              <a:gd name="T0" fmla="*/ 2147483647 w 216"/>
              <a:gd name="T1" fmla="*/ 2147483647 h 241"/>
              <a:gd name="T2" fmla="*/ 2147483647 w 216"/>
              <a:gd name="T3" fmla="*/ 2147483647 h 241"/>
              <a:gd name="T4" fmla="*/ 2147483647 w 216"/>
              <a:gd name="T5" fmla="*/ 2147483647 h 241"/>
              <a:gd name="T6" fmla="*/ 2147483647 w 216"/>
              <a:gd name="T7" fmla="*/ 2147483647 h 241"/>
              <a:gd name="T8" fmla="*/ 2147483647 w 216"/>
              <a:gd name="T9" fmla="*/ 2147483647 h 241"/>
              <a:gd name="T10" fmla="*/ 2147483647 w 216"/>
              <a:gd name="T11" fmla="*/ 2147483647 h 241"/>
              <a:gd name="T12" fmla="*/ 2147483647 w 216"/>
              <a:gd name="T13" fmla="*/ 2147483647 h 241"/>
              <a:gd name="T14" fmla="*/ 2147483647 w 216"/>
              <a:gd name="T15" fmla="*/ 2147483647 h 241"/>
              <a:gd name="T16" fmla="*/ 2147483647 w 216"/>
              <a:gd name="T17" fmla="*/ 2147483647 h 241"/>
              <a:gd name="T18" fmla="*/ 2147483647 w 216"/>
              <a:gd name="T19" fmla="*/ 2147483647 h 241"/>
              <a:gd name="T20" fmla="*/ 2147483647 w 216"/>
              <a:gd name="T21" fmla="*/ 2147483647 h 241"/>
              <a:gd name="T22" fmla="*/ 2147483647 w 216"/>
              <a:gd name="T23" fmla="*/ 2147483647 h 241"/>
              <a:gd name="T24" fmla="*/ 2147483647 w 216"/>
              <a:gd name="T25" fmla="*/ 2147483647 h 241"/>
              <a:gd name="T26" fmla="*/ 2147483647 w 216"/>
              <a:gd name="T27" fmla="*/ 2147483647 h 241"/>
              <a:gd name="T28" fmla="*/ 2147483647 w 216"/>
              <a:gd name="T29" fmla="*/ 2147483647 h 241"/>
              <a:gd name="T30" fmla="*/ 2147483647 w 216"/>
              <a:gd name="T31" fmla="*/ 2147483647 h 241"/>
              <a:gd name="T32" fmla="*/ 2147483647 w 216"/>
              <a:gd name="T33" fmla="*/ 2147483647 h 241"/>
              <a:gd name="T34" fmla="*/ 2147483647 w 216"/>
              <a:gd name="T35" fmla="*/ 2147483647 h 241"/>
              <a:gd name="T36" fmla="*/ 2147483647 w 216"/>
              <a:gd name="T37" fmla="*/ 2147483647 h 241"/>
              <a:gd name="T38" fmla="*/ 2147483647 w 216"/>
              <a:gd name="T39" fmla="*/ 2147483647 h 241"/>
              <a:gd name="T40" fmla="*/ 2147483647 w 216"/>
              <a:gd name="T41" fmla="*/ 2147483647 h 241"/>
              <a:gd name="T42" fmla="*/ 2147483647 w 216"/>
              <a:gd name="T43" fmla="*/ 2147483647 h 241"/>
              <a:gd name="T44" fmla="*/ 2147483647 w 216"/>
              <a:gd name="T45" fmla="*/ 2147483647 h 241"/>
              <a:gd name="T46" fmla="*/ 2147483647 w 216"/>
              <a:gd name="T47" fmla="*/ 2147483647 h 241"/>
              <a:gd name="T48" fmla="*/ 2147483647 w 216"/>
              <a:gd name="T49" fmla="*/ 2147483647 h 241"/>
              <a:gd name="T50" fmla="*/ 2147483647 w 216"/>
              <a:gd name="T51" fmla="*/ 2147483647 h 241"/>
              <a:gd name="T52" fmla="*/ 2147483647 w 216"/>
              <a:gd name="T53" fmla="*/ 2147483647 h 241"/>
              <a:gd name="T54" fmla="*/ 2147483647 w 216"/>
              <a:gd name="T55" fmla="*/ 2147483647 h 241"/>
              <a:gd name="T56" fmla="*/ 2147483647 w 216"/>
              <a:gd name="T57" fmla="*/ 2147483647 h 241"/>
              <a:gd name="T58" fmla="*/ 2147483647 w 216"/>
              <a:gd name="T59" fmla="*/ 2147483647 h 241"/>
              <a:gd name="T60" fmla="*/ 2147483647 w 216"/>
              <a:gd name="T61" fmla="*/ 2147483647 h 241"/>
              <a:gd name="T62" fmla="*/ 2147483647 w 216"/>
              <a:gd name="T63" fmla="*/ 2147483647 h 241"/>
              <a:gd name="T64" fmla="*/ 2147483647 w 216"/>
              <a:gd name="T65" fmla="*/ 2147483647 h 241"/>
              <a:gd name="T66" fmla="*/ 2147483647 w 216"/>
              <a:gd name="T67" fmla="*/ 2147483647 h 241"/>
              <a:gd name="T68" fmla="*/ 2147483647 w 216"/>
              <a:gd name="T69" fmla="*/ 2147483647 h 241"/>
              <a:gd name="T70" fmla="*/ 2147483647 w 216"/>
              <a:gd name="T71" fmla="*/ 2147483647 h 241"/>
              <a:gd name="T72" fmla="*/ 2147483647 w 216"/>
              <a:gd name="T73" fmla="*/ 2147483647 h 241"/>
              <a:gd name="T74" fmla="*/ 2147483647 w 216"/>
              <a:gd name="T75" fmla="*/ 2147483647 h 241"/>
              <a:gd name="T76" fmla="*/ 2147483647 w 216"/>
              <a:gd name="T77" fmla="*/ 2147483647 h 241"/>
              <a:gd name="T78" fmla="*/ 2147483647 w 216"/>
              <a:gd name="T79" fmla="*/ 2147483647 h 241"/>
              <a:gd name="T80" fmla="*/ 2147483647 w 216"/>
              <a:gd name="T81" fmla="*/ 2147483647 h 241"/>
              <a:gd name="T82" fmla="*/ 2147483647 w 216"/>
              <a:gd name="T83" fmla="*/ 2147483647 h 241"/>
              <a:gd name="T84" fmla="*/ 2147483647 w 216"/>
              <a:gd name="T85" fmla="*/ 2147483647 h 241"/>
              <a:gd name="T86" fmla="*/ 2147483647 w 216"/>
              <a:gd name="T87" fmla="*/ 2147483647 h 241"/>
              <a:gd name="T88" fmla="*/ 2147483647 w 216"/>
              <a:gd name="T89" fmla="*/ 2147483647 h 241"/>
              <a:gd name="T90" fmla="*/ 2147483647 w 216"/>
              <a:gd name="T91" fmla="*/ 2147483647 h 241"/>
              <a:gd name="T92" fmla="*/ 2147483647 w 216"/>
              <a:gd name="T93" fmla="*/ 2147483647 h 241"/>
              <a:gd name="T94" fmla="*/ 2147483647 w 216"/>
              <a:gd name="T95" fmla="*/ 2147483647 h 241"/>
              <a:gd name="T96" fmla="*/ 2147483647 w 216"/>
              <a:gd name="T97" fmla="*/ 2147483647 h 241"/>
              <a:gd name="T98" fmla="*/ 2147483647 w 216"/>
              <a:gd name="T99" fmla="*/ 2147483647 h 241"/>
              <a:gd name="T100" fmla="*/ 2147483647 w 216"/>
              <a:gd name="T101" fmla="*/ 2147483647 h 241"/>
              <a:gd name="T102" fmla="*/ 2147483647 w 216"/>
              <a:gd name="T103" fmla="*/ 2147483647 h 241"/>
              <a:gd name="T104" fmla="*/ 2147483647 w 216"/>
              <a:gd name="T105" fmla="*/ 2147483647 h 241"/>
              <a:gd name="T106" fmla="*/ 2147483647 w 216"/>
              <a:gd name="T107" fmla="*/ 2147483647 h 241"/>
              <a:gd name="T108" fmla="*/ 2147483647 w 216"/>
              <a:gd name="T109" fmla="*/ 2147483647 h 241"/>
              <a:gd name="T110" fmla="*/ 2147483647 w 216"/>
              <a:gd name="T111" fmla="*/ 2147483647 h 241"/>
              <a:gd name="T112" fmla="*/ 2147483647 w 216"/>
              <a:gd name="T113" fmla="*/ 2147483647 h 241"/>
              <a:gd name="T114" fmla="*/ 2147483647 w 216"/>
              <a:gd name="T115" fmla="*/ 2147483647 h 241"/>
              <a:gd name="T116" fmla="*/ 2147483647 w 216"/>
              <a:gd name="T117" fmla="*/ 2147483647 h 241"/>
              <a:gd name="T118" fmla="*/ 2147483647 w 216"/>
              <a:gd name="T119" fmla="*/ 2147483647 h 24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6"/>
              <a:gd name="T181" fmla="*/ 0 h 241"/>
              <a:gd name="T182" fmla="*/ 216 w 216"/>
              <a:gd name="T183" fmla="*/ 241 h 24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6" h="241">
                <a:moveTo>
                  <a:pt x="73" y="240"/>
                </a:moveTo>
                <a:lnTo>
                  <a:pt x="71" y="240"/>
                </a:lnTo>
                <a:lnTo>
                  <a:pt x="69" y="239"/>
                </a:lnTo>
                <a:lnTo>
                  <a:pt x="68" y="238"/>
                </a:lnTo>
                <a:lnTo>
                  <a:pt x="66" y="237"/>
                </a:lnTo>
                <a:lnTo>
                  <a:pt x="65" y="236"/>
                </a:lnTo>
                <a:lnTo>
                  <a:pt x="63" y="234"/>
                </a:lnTo>
                <a:lnTo>
                  <a:pt x="62" y="232"/>
                </a:lnTo>
                <a:lnTo>
                  <a:pt x="61" y="230"/>
                </a:lnTo>
                <a:lnTo>
                  <a:pt x="60" y="228"/>
                </a:lnTo>
                <a:lnTo>
                  <a:pt x="59" y="225"/>
                </a:lnTo>
                <a:lnTo>
                  <a:pt x="58" y="222"/>
                </a:lnTo>
                <a:lnTo>
                  <a:pt x="57" y="220"/>
                </a:lnTo>
                <a:lnTo>
                  <a:pt x="57" y="216"/>
                </a:lnTo>
                <a:lnTo>
                  <a:pt x="57" y="212"/>
                </a:lnTo>
                <a:lnTo>
                  <a:pt x="56" y="208"/>
                </a:lnTo>
                <a:lnTo>
                  <a:pt x="56" y="203"/>
                </a:lnTo>
                <a:lnTo>
                  <a:pt x="56" y="199"/>
                </a:lnTo>
                <a:lnTo>
                  <a:pt x="56" y="195"/>
                </a:lnTo>
                <a:lnTo>
                  <a:pt x="56" y="191"/>
                </a:lnTo>
                <a:lnTo>
                  <a:pt x="56" y="186"/>
                </a:lnTo>
                <a:lnTo>
                  <a:pt x="56" y="182"/>
                </a:lnTo>
                <a:lnTo>
                  <a:pt x="56" y="180"/>
                </a:lnTo>
                <a:lnTo>
                  <a:pt x="56" y="176"/>
                </a:lnTo>
                <a:lnTo>
                  <a:pt x="57" y="172"/>
                </a:lnTo>
                <a:lnTo>
                  <a:pt x="58" y="168"/>
                </a:lnTo>
                <a:lnTo>
                  <a:pt x="58" y="165"/>
                </a:lnTo>
                <a:lnTo>
                  <a:pt x="59" y="161"/>
                </a:lnTo>
                <a:lnTo>
                  <a:pt x="60" y="158"/>
                </a:lnTo>
                <a:lnTo>
                  <a:pt x="62" y="155"/>
                </a:lnTo>
                <a:lnTo>
                  <a:pt x="63" y="152"/>
                </a:lnTo>
                <a:lnTo>
                  <a:pt x="65" y="149"/>
                </a:lnTo>
                <a:lnTo>
                  <a:pt x="67" y="146"/>
                </a:lnTo>
                <a:lnTo>
                  <a:pt x="69" y="143"/>
                </a:lnTo>
                <a:lnTo>
                  <a:pt x="71" y="140"/>
                </a:lnTo>
                <a:lnTo>
                  <a:pt x="73" y="137"/>
                </a:lnTo>
                <a:lnTo>
                  <a:pt x="76" y="133"/>
                </a:lnTo>
                <a:lnTo>
                  <a:pt x="79" y="128"/>
                </a:lnTo>
                <a:lnTo>
                  <a:pt x="82" y="124"/>
                </a:lnTo>
                <a:lnTo>
                  <a:pt x="89" y="115"/>
                </a:lnTo>
                <a:lnTo>
                  <a:pt x="91" y="111"/>
                </a:lnTo>
                <a:lnTo>
                  <a:pt x="95" y="106"/>
                </a:lnTo>
                <a:lnTo>
                  <a:pt x="98" y="102"/>
                </a:lnTo>
                <a:lnTo>
                  <a:pt x="101" y="99"/>
                </a:lnTo>
                <a:lnTo>
                  <a:pt x="104" y="96"/>
                </a:lnTo>
                <a:lnTo>
                  <a:pt x="107" y="92"/>
                </a:lnTo>
                <a:lnTo>
                  <a:pt x="109" y="90"/>
                </a:lnTo>
                <a:lnTo>
                  <a:pt x="112" y="87"/>
                </a:lnTo>
                <a:lnTo>
                  <a:pt x="113" y="86"/>
                </a:lnTo>
                <a:lnTo>
                  <a:pt x="116" y="85"/>
                </a:lnTo>
                <a:lnTo>
                  <a:pt x="118" y="83"/>
                </a:lnTo>
                <a:lnTo>
                  <a:pt x="120" y="82"/>
                </a:lnTo>
                <a:lnTo>
                  <a:pt x="122" y="81"/>
                </a:lnTo>
                <a:lnTo>
                  <a:pt x="124" y="80"/>
                </a:lnTo>
                <a:lnTo>
                  <a:pt x="126" y="79"/>
                </a:lnTo>
                <a:lnTo>
                  <a:pt x="128" y="79"/>
                </a:lnTo>
                <a:lnTo>
                  <a:pt x="131" y="78"/>
                </a:lnTo>
                <a:lnTo>
                  <a:pt x="133" y="78"/>
                </a:lnTo>
                <a:lnTo>
                  <a:pt x="136" y="78"/>
                </a:lnTo>
                <a:lnTo>
                  <a:pt x="139" y="78"/>
                </a:lnTo>
                <a:lnTo>
                  <a:pt x="142" y="79"/>
                </a:lnTo>
                <a:lnTo>
                  <a:pt x="145" y="79"/>
                </a:lnTo>
                <a:lnTo>
                  <a:pt x="149" y="80"/>
                </a:lnTo>
                <a:lnTo>
                  <a:pt x="152" y="81"/>
                </a:lnTo>
                <a:lnTo>
                  <a:pt x="149" y="80"/>
                </a:lnTo>
                <a:lnTo>
                  <a:pt x="147" y="79"/>
                </a:lnTo>
                <a:lnTo>
                  <a:pt x="144" y="77"/>
                </a:lnTo>
                <a:lnTo>
                  <a:pt x="139" y="74"/>
                </a:lnTo>
                <a:lnTo>
                  <a:pt x="137" y="72"/>
                </a:lnTo>
                <a:lnTo>
                  <a:pt x="135" y="71"/>
                </a:lnTo>
                <a:lnTo>
                  <a:pt x="133" y="70"/>
                </a:lnTo>
                <a:lnTo>
                  <a:pt x="130" y="69"/>
                </a:lnTo>
                <a:lnTo>
                  <a:pt x="128" y="68"/>
                </a:lnTo>
                <a:lnTo>
                  <a:pt x="126" y="67"/>
                </a:lnTo>
                <a:lnTo>
                  <a:pt x="125" y="67"/>
                </a:lnTo>
                <a:lnTo>
                  <a:pt x="123" y="67"/>
                </a:lnTo>
                <a:lnTo>
                  <a:pt x="120" y="68"/>
                </a:lnTo>
                <a:lnTo>
                  <a:pt x="118" y="69"/>
                </a:lnTo>
                <a:lnTo>
                  <a:pt x="116" y="71"/>
                </a:lnTo>
                <a:lnTo>
                  <a:pt x="114" y="72"/>
                </a:lnTo>
                <a:lnTo>
                  <a:pt x="111" y="74"/>
                </a:lnTo>
                <a:lnTo>
                  <a:pt x="109" y="76"/>
                </a:lnTo>
                <a:lnTo>
                  <a:pt x="106" y="78"/>
                </a:lnTo>
                <a:lnTo>
                  <a:pt x="104" y="80"/>
                </a:lnTo>
                <a:lnTo>
                  <a:pt x="101" y="82"/>
                </a:lnTo>
                <a:lnTo>
                  <a:pt x="98" y="84"/>
                </a:lnTo>
                <a:lnTo>
                  <a:pt x="96" y="86"/>
                </a:lnTo>
                <a:lnTo>
                  <a:pt x="93" y="88"/>
                </a:lnTo>
                <a:lnTo>
                  <a:pt x="91" y="90"/>
                </a:lnTo>
                <a:lnTo>
                  <a:pt x="90" y="92"/>
                </a:lnTo>
                <a:lnTo>
                  <a:pt x="88" y="94"/>
                </a:lnTo>
                <a:lnTo>
                  <a:pt x="86" y="96"/>
                </a:lnTo>
                <a:lnTo>
                  <a:pt x="85" y="97"/>
                </a:lnTo>
                <a:lnTo>
                  <a:pt x="84" y="99"/>
                </a:lnTo>
                <a:lnTo>
                  <a:pt x="83" y="100"/>
                </a:lnTo>
                <a:lnTo>
                  <a:pt x="83" y="103"/>
                </a:lnTo>
                <a:lnTo>
                  <a:pt x="81" y="108"/>
                </a:lnTo>
                <a:lnTo>
                  <a:pt x="80" y="112"/>
                </a:lnTo>
                <a:lnTo>
                  <a:pt x="79" y="116"/>
                </a:lnTo>
                <a:lnTo>
                  <a:pt x="77" y="120"/>
                </a:lnTo>
                <a:lnTo>
                  <a:pt x="75" y="123"/>
                </a:lnTo>
                <a:lnTo>
                  <a:pt x="74" y="127"/>
                </a:lnTo>
                <a:lnTo>
                  <a:pt x="71" y="130"/>
                </a:lnTo>
                <a:lnTo>
                  <a:pt x="69" y="133"/>
                </a:lnTo>
                <a:lnTo>
                  <a:pt x="67" y="135"/>
                </a:lnTo>
                <a:lnTo>
                  <a:pt x="64" y="137"/>
                </a:lnTo>
                <a:lnTo>
                  <a:pt x="62" y="139"/>
                </a:lnTo>
                <a:lnTo>
                  <a:pt x="59" y="140"/>
                </a:lnTo>
                <a:lnTo>
                  <a:pt x="56" y="140"/>
                </a:lnTo>
                <a:lnTo>
                  <a:pt x="54" y="140"/>
                </a:lnTo>
                <a:lnTo>
                  <a:pt x="51" y="140"/>
                </a:lnTo>
                <a:lnTo>
                  <a:pt x="49" y="140"/>
                </a:lnTo>
                <a:lnTo>
                  <a:pt x="46" y="138"/>
                </a:lnTo>
                <a:lnTo>
                  <a:pt x="45" y="136"/>
                </a:lnTo>
                <a:lnTo>
                  <a:pt x="43" y="134"/>
                </a:lnTo>
                <a:lnTo>
                  <a:pt x="42" y="132"/>
                </a:lnTo>
                <a:lnTo>
                  <a:pt x="41" y="129"/>
                </a:lnTo>
                <a:lnTo>
                  <a:pt x="40" y="126"/>
                </a:lnTo>
                <a:lnTo>
                  <a:pt x="39" y="122"/>
                </a:lnTo>
                <a:lnTo>
                  <a:pt x="39" y="119"/>
                </a:lnTo>
                <a:lnTo>
                  <a:pt x="38" y="115"/>
                </a:lnTo>
                <a:lnTo>
                  <a:pt x="38" y="111"/>
                </a:lnTo>
                <a:lnTo>
                  <a:pt x="38" y="107"/>
                </a:lnTo>
                <a:lnTo>
                  <a:pt x="37" y="102"/>
                </a:lnTo>
                <a:lnTo>
                  <a:pt x="37" y="99"/>
                </a:lnTo>
                <a:lnTo>
                  <a:pt x="37" y="94"/>
                </a:lnTo>
                <a:lnTo>
                  <a:pt x="37" y="89"/>
                </a:lnTo>
                <a:lnTo>
                  <a:pt x="37" y="85"/>
                </a:lnTo>
                <a:lnTo>
                  <a:pt x="37" y="81"/>
                </a:lnTo>
                <a:lnTo>
                  <a:pt x="38" y="77"/>
                </a:lnTo>
                <a:lnTo>
                  <a:pt x="40" y="72"/>
                </a:lnTo>
                <a:lnTo>
                  <a:pt x="42" y="68"/>
                </a:lnTo>
                <a:lnTo>
                  <a:pt x="44" y="64"/>
                </a:lnTo>
                <a:lnTo>
                  <a:pt x="46" y="60"/>
                </a:lnTo>
                <a:lnTo>
                  <a:pt x="49" y="56"/>
                </a:lnTo>
                <a:lnTo>
                  <a:pt x="52" y="52"/>
                </a:lnTo>
                <a:lnTo>
                  <a:pt x="54" y="49"/>
                </a:lnTo>
                <a:lnTo>
                  <a:pt x="58" y="45"/>
                </a:lnTo>
                <a:lnTo>
                  <a:pt x="62" y="42"/>
                </a:lnTo>
                <a:lnTo>
                  <a:pt x="66" y="38"/>
                </a:lnTo>
                <a:lnTo>
                  <a:pt x="70" y="35"/>
                </a:lnTo>
                <a:lnTo>
                  <a:pt x="75" y="33"/>
                </a:lnTo>
                <a:lnTo>
                  <a:pt x="79" y="30"/>
                </a:lnTo>
                <a:lnTo>
                  <a:pt x="78" y="30"/>
                </a:lnTo>
                <a:lnTo>
                  <a:pt x="76" y="30"/>
                </a:lnTo>
                <a:lnTo>
                  <a:pt x="75" y="30"/>
                </a:lnTo>
                <a:lnTo>
                  <a:pt x="73" y="29"/>
                </a:lnTo>
                <a:lnTo>
                  <a:pt x="71" y="29"/>
                </a:lnTo>
                <a:lnTo>
                  <a:pt x="69" y="29"/>
                </a:lnTo>
                <a:lnTo>
                  <a:pt x="66" y="29"/>
                </a:lnTo>
                <a:lnTo>
                  <a:pt x="64" y="29"/>
                </a:lnTo>
                <a:lnTo>
                  <a:pt x="61" y="28"/>
                </a:lnTo>
                <a:lnTo>
                  <a:pt x="58" y="28"/>
                </a:lnTo>
                <a:lnTo>
                  <a:pt x="55" y="28"/>
                </a:lnTo>
                <a:lnTo>
                  <a:pt x="53" y="28"/>
                </a:lnTo>
                <a:lnTo>
                  <a:pt x="50" y="28"/>
                </a:lnTo>
                <a:lnTo>
                  <a:pt x="47" y="28"/>
                </a:lnTo>
                <a:lnTo>
                  <a:pt x="44" y="28"/>
                </a:lnTo>
                <a:lnTo>
                  <a:pt x="41" y="28"/>
                </a:lnTo>
                <a:lnTo>
                  <a:pt x="38" y="29"/>
                </a:lnTo>
                <a:lnTo>
                  <a:pt x="35" y="29"/>
                </a:lnTo>
                <a:lnTo>
                  <a:pt x="32" y="29"/>
                </a:lnTo>
                <a:lnTo>
                  <a:pt x="29" y="30"/>
                </a:lnTo>
                <a:lnTo>
                  <a:pt x="25" y="30"/>
                </a:lnTo>
                <a:lnTo>
                  <a:pt x="22" y="30"/>
                </a:lnTo>
                <a:lnTo>
                  <a:pt x="19" y="29"/>
                </a:lnTo>
                <a:lnTo>
                  <a:pt x="17" y="29"/>
                </a:lnTo>
                <a:lnTo>
                  <a:pt x="14" y="28"/>
                </a:lnTo>
                <a:lnTo>
                  <a:pt x="11" y="26"/>
                </a:lnTo>
                <a:lnTo>
                  <a:pt x="8" y="24"/>
                </a:lnTo>
                <a:lnTo>
                  <a:pt x="5" y="22"/>
                </a:lnTo>
                <a:lnTo>
                  <a:pt x="3" y="20"/>
                </a:lnTo>
                <a:lnTo>
                  <a:pt x="0" y="16"/>
                </a:lnTo>
                <a:lnTo>
                  <a:pt x="3" y="18"/>
                </a:lnTo>
                <a:lnTo>
                  <a:pt x="5" y="20"/>
                </a:lnTo>
                <a:lnTo>
                  <a:pt x="8" y="20"/>
                </a:lnTo>
                <a:lnTo>
                  <a:pt x="11" y="21"/>
                </a:lnTo>
                <a:lnTo>
                  <a:pt x="14" y="22"/>
                </a:lnTo>
                <a:lnTo>
                  <a:pt x="18" y="23"/>
                </a:lnTo>
                <a:lnTo>
                  <a:pt x="20" y="23"/>
                </a:lnTo>
                <a:lnTo>
                  <a:pt x="23" y="23"/>
                </a:lnTo>
                <a:lnTo>
                  <a:pt x="26" y="23"/>
                </a:lnTo>
                <a:lnTo>
                  <a:pt x="30" y="23"/>
                </a:lnTo>
                <a:lnTo>
                  <a:pt x="33" y="23"/>
                </a:lnTo>
                <a:lnTo>
                  <a:pt x="36" y="23"/>
                </a:lnTo>
                <a:lnTo>
                  <a:pt x="39" y="23"/>
                </a:lnTo>
                <a:lnTo>
                  <a:pt x="42" y="22"/>
                </a:lnTo>
                <a:lnTo>
                  <a:pt x="45" y="22"/>
                </a:lnTo>
                <a:lnTo>
                  <a:pt x="47" y="22"/>
                </a:lnTo>
                <a:lnTo>
                  <a:pt x="49" y="21"/>
                </a:lnTo>
                <a:lnTo>
                  <a:pt x="52" y="21"/>
                </a:lnTo>
                <a:lnTo>
                  <a:pt x="54" y="20"/>
                </a:lnTo>
                <a:lnTo>
                  <a:pt x="56" y="20"/>
                </a:lnTo>
                <a:lnTo>
                  <a:pt x="59" y="20"/>
                </a:lnTo>
                <a:lnTo>
                  <a:pt x="63" y="20"/>
                </a:lnTo>
                <a:lnTo>
                  <a:pt x="66" y="19"/>
                </a:lnTo>
                <a:lnTo>
                  <a:pt x="73" y="18"/>
                </a:lnTo>
                <a:lnTo>
                  <a:pt x="76" y="17"/>
                </a:lnTo>
                <a:lnTo>
                  <a:pt x="79" y="17"/>
                </a:lnTo>
                <a:lnTo>
                  <a:pt x="82" y="16"/>
                </a:lnTo>
                <a:lnTo>
                  <a:pt x="84" y="16"/>
                </a:lnTo>
                <a:lnTo>
                  <a:pt x="86" y="15"/>
                </a:lnTo>
                <a:lnTo>
                  <a:pt x="88" y="15"/>
                </a:lnTo>
                <a:lnTo>
                  <a:pt x="90" y="14"/>
                </a:lnTo>
                <a:lnTo>
                  <a:pt x="92" y="13"/>
                </a:lnTo>
                <a:lnTo>
                  <a:pt x="94" y="13"/>
                </a:lnTo>
                <a:lnTo>
                  <a:pt x="96" y="12"/>
                </a:lnTo>
                <a:lnTo>
                  <a:pt x="99" y="11"/>
                </a:lnTo>
                <a:lnTo>
                  <a:pt x="102" y="11"/>
                </a:lnTo>
                <a:lnTo>
                  <a:pt x="105" y="10"/>
                </a:lnTo>
                <a:lnTo>
                  <a:pt x="108" y="9"/>
                </a:lnTo>
                <a:lnTo>
                  <a:pt x="111" y="8"/>
                </a:lnTo>
                <a:lnTo>
                  <a:pt x="114" y="7"/>
                </a:lnTo>
                <a:lnTo>
                  <a:pt x="117" y="6"/>
                </a:lnTo>
                <a:lnTo>
                  <a:pt x="120" y="4"/>
                </a:lnTo>
                <a:lnTo>
                  <a:pt x="123" y="3"/>
                </a:lnTo>
                <a:lnTo>
                  <a:pt x="125" y="2"/>
                </a:lnTo>
                <a:lnTo>
                  <a:pt x="127" y="1"/>
                </a:lnTo>
                <a:lnTo>
                  <a:pt x="129" y="0"/>
                </a:lnTo>
                <a:lnTo>
                  <a:pt x="125" y="2"/>
                </a:lnTo>
                <a:lnTo>
                  <a:pt x="123" y="5"/>
                </a:lnTo>
                <a:lnTo>
                  <a:pt x="121" y="7"/>
                </a:lnTo>
                <a:lnTo>
                  <a:pt x="119" y="10"/>
                </a:lnTo>
                <a:lnTo>
                  <a:pt x="118" y="12"/>
                </a:lnTo>
                <a:lnTo>
                  <a:pt x="118" y="15"/>
                </a:lnTo>
                <a:lnTo>
                  <a:pt x="118" y="17"/>
                </a:lnTo>
                <a:lnTo>
                  <a:pt x="119" y="20"/>
                </a:lnTo>
                <a:lnTo>
                  <a:pt x="119" y="21"/>
                </a:lnTo>
                <a:lnTo>
                  <a:pt x="120" y="24"/>
                </a:lnTo>
                <a:lnTo>
                  <a:pt x="120" y="26"/>
                </a:lnTo>
                <a:lnTo>
                  <a:pt x="121" y="29"/>
                </a:lnTo>
                <a:lnTo>
                  <a:pt x="121" y="31"/>
                </a:lnTo>
                <a:lnTo>
                  <a:pt x="120" y="34"/>
                </a:lnTo>
                <a:lnTo>
                  <a:pt x="119" y="36"/>
                </a:lnTo>
                <a:lnTo>
                  <a:pt x="118" y="38"/>
                </a:lnTo>
                <a:lnTo>
                  <a:pt x="117" y="40"/>
                </a:lnTo>
                <a:lnTo>
                  <a:pt x="117" y="42"/>
                </a:lnTo>
                <a:lnTo>
                  <a:pt x="118" y="44"/>
                </a:lnTo>
                <a:lnTo>
                  <a:pt x="119" y="46"/>
                </a:lnTo>
                <a:lnTo>
                  <a:pt x="121" y="48"/>
                </a:lnTo>
                <a:lnTo>
                  <a:pt x="124" y="49"/>
                </a:lnTo>
                <a:lnTo>
                  <a:pt x="127" y="51"/>
                </a:lnTo>
                <a:lnTo>
                  <a:pt x="131" y="52"/>
                </a:lnTo>
                <a:lnTo>
                  <a:pt x="135" y="54"/>
                </a:lnTo>
                <a:lnTo>
                  <a:pt x="139" y="55"/>
                </a:lnTo>
                <a:lnTo>
                  <a:pt x="144" y="57"/>
                </a:lnTo>
                <a:lnTo>
                  <a:pt x="148" y="58"/>
                </a:lnTo>
                <a:lnTo>
                  <a:pt x="152" y="60"/>
                </a:lnTo>
                <a:lnTo>
                  <a:pt x="157" y="60"/>
                </a:lnTo>
                <a:lnTo>
                  <a:pt x="161" y="61"/>
                </a:lnTo>
                <a:lnTo>
                  <a:pt x="164" y="62"/>
                </a:lnTo>
                <a:lnTo>
                  <a:pt x="167" y="64"/>
                </a:lnTo>
                <a:lnTo>
                  <a:pt x="170" y="65"/>
                </a:lnTo>
                <a:lnTo>
                  <a:pt x="174" y="66"/>
                </a:lnTo>
                <a:lnTo>
                  <a:pt x="178" y="67"/>
                </a:lnTo>
                <a:lnTo>
                  <a:pt x="182" y="69"/>
                </a:lnTo>
                <a:lnTo>
                  <a:pt x="190" y="71"/>
                </a:lnTo>
                <a:lnTo>
                  <a:pt x="194" y="72"/>
                </a:lnTo>
                <a:lnTo>
                  <a:pt x="197" y="73"/>
                </a:lnTo>
                <a:lnTo>
                  <a:pt x="201" y="74"/>
                </a:lnTo>
                <a:lnTo>
                  <a:pt x="204" y="75"/>
                </a:lnTo>
                <a:lnTo>
                  <a:pt x="207" y="76"/>
                </a:lnTo>
                <a:lnTo>
                  <a:pt x="210" y="76"/>
                </a:lnTo>
                <a:lnTo>
                  <a:pt x="212" y="77"/>
                </a:lnTo>
                <a:lnTo>
                  <a:pt x="213" y="77"/>
                </a:lnTo>
                <a:lnTo>
                  <a:pt x="215" y="77"/>
                </a:lnTo>
                <a:lnTo>
                  <a:pt x="211" y="77"/>
                </a:lnTo>
                <a:lnTo>
                  <a:pt x="207" y="76"/>
                </a:lnTo>
                <a:lnTo>
                  <a:pt x="203" y="76"/>
                </a:lnTo>
                <a:lnTo>
                  <a:pt x="198" y="76"/>
                </a:lnTo>
                <a:lnTo>
                  <a:pt x="195" y="76"/>
                </a:lnTo>
                <a:lnTo>
                  <a:pt x="191" y="76"/>
                </a:lnTo>
                <a:lnTo>
                  <a:pt x="187" y="77"/>
                </a:lnTo>
                <a:lnTo>
                  <a:pt x="184" y="77"/>
                </a:lnTo>
                <a:lnTo>
                  <a:pt x="180" y="77"/>
                </a:lnTo>
                <a:lnTo>
                  <a:pt x="176" y="77"/>
                </a:lnTo>
                <a:lnTo>
                  <a:pt x="173" y="78"/>
                </a:lnTo>
                <a:lnTo>
                  <a:pt x="170" y="79"/>
                </a:lnTo>
                <a:lnTo>
                  <a:pt x="167" y="79"/>
                </a:lnTo>
                <a:lnTo>
                  <a:pt x="164" y="80"/>
                </a:lnTo>
                <a:lnTo>
                  <a:pt x="162" y="80"/>
                </a:lnTo>
                <a:lnTo>
                  <a:pt x="158" y="82"/>
                </a:lnTo>
                <a:lnTo>
                  <a:pt x="156" y="82"/>
                </a:lnTo>
                <a:lnTo>
                  <a:pt x="153" y="83"/>
                </a:lnTo>
                <a:lnTo>
                  <a:pt x="151" y="83"/>
                </a:lnTo>
                <a:lnTo>
                  <a:pt x="148" y="83"/>
                </a:lnTo>
                <a:lnTo>
                  <a:pt x="145" y="83"/>
                </a:lnTo>
                <a:lnTo>
                  <a:pt x="142" y="83"/>
                </a:lnTo>
                <a:lnTo>
                  <a:pt x="139" y="82"/>
                </a:lnTo>
                <a:lnTo>
                  <a:pt x="136" y="82"/>
                </a:lnTo>
                <a:lnTo>
                  <a:pt x="133" y="82"/>
                </a:lnTo>
                <a:lnTo>
                  <a:pt x="131" y="82"/>
                </a:lnTo>
                <a:lnTo>
                  <a:pt x="128" y="83"/>
                </a:lnTo>
                <a:lnTo>
                  <a:pt x="126" y="83"/>
                </a:lnTo>
                <a:lnTo>
                  <a:pt x="125" y="84"/>
                </a:lnTo>
                <a:lnTo>
                  <a:pt x="123" y="84"/>
                </a:lnTo>
                <a:lnTo>
                  <a:pt x="122" y="85"/>
                </a:lnTo>
                <a:lnTo>
                  <a:pt x="121" y="87"/>
                </a:lnTo>
                <a:lnTo>
                  <a:pt x="121" y="88"/>
                </a:lnTo>
                <a:lnTo>
                  <a:pt x="121" y="90"/>
                </a:lnTo>
                <a:lnTo>
                  <a:pt x="121" y="93"/>
                </a:lnTo>
                <a:lnTo>
                  <a:pt x="122" y="95"/>
                </a:lnTo>
                <a:lnTo>
                  <a:pt x="123" y="98"/>
                </a:lnTo>
                <a:lnTo>
                  <a:pt x="124" y="100"/>
                </a:lnTo>
                <a:lnTo>
                  <a:pt x="125" y="102"/>
                </a:lnTo>
                <a:lnTo>
                  <a:pt x="125" y="104"/>
                </a:lnTo>
                <a:lnTo>
                  <a:pt x="125" y="107"/>
                </a:lnTo>
                <a:lnTo>
                  <a:pt x="125" y="109"/>
                </a:lnTo>
                <a:lnTo>
                  <a:pt x="125" y="112"/>
                </a:lnTo>
                <a:lnTo>
                  <a:pt x="125" y="114"/>
                </a:lnTo>
                <a:lnTo>
                  <a:pt x="123" y="115"/>
                </a:lnTo>
                <a:lnTo>
                  <a:pt x="121" y="117"/>
                </a:lnTo>
                <a:lnTo>
                  <a:pt x="118" y="118"/>
                </a:lnTo>
                <a:lnTo>
                  <a:pt x="114" y="119"/>
                </a:lnTo>
                <a:lnTo>
                  <a:pt x="111" y="120"/>
                </a:lnTo>
                <a:lnTo>
                  <a:pt x="108" y="121"/>
                </a:lnTo>
                <a:lnTo>
                  <a:pt x="104" y="123"/>
                </a:lnTo>
                <a:lnTo>
                  <a:pt x="101" y="124"/>
                </a:lnTo>
                <a:lnTo>
                  <a:pt x="98" y="126"/>
                </a:lnTo>
                <a:lnTo>
                  <a:pt x="95" y="128"/>
                </a:lnTo>
                <a:lnTo>
                  <a:pt x="92" y="130"/>
                </a:lnTo>
                <a:lnTo>
                  <a:pt x="90" y="132"/>
                </a:lnTo>
                <a:lnTo>
                  <a:pt x="88" y="135"/>
                </a:lnTo>
                <a:lnTo>
                  <a:pt x="86" y="137"/>
                </a:lnTo>
                <a:lnTo>
                  <a:pt x="84" y="139"/>
                </a:lnTo>
                <a:lnTo>
                  <a:pt x="82" y="141"/>
                </a:lnTo>
                <a:lnTo>
                  <a:pt x="80" y="143"/>
                </a:lnTo>
                <a:lnTo>
                  <a:pt x="78" y="146"/>
                </a:lnTo>
                <a:lnTo>
                  <a:pt x="77" y="148"/>
                </a:lnTo>
                <a:lnTo>
                  <a:pt x="77" y="151"/>
                </a:lnTo>
                <a:lnTo>
                  <a:pt x="77" y="153"/>
                </a:lnTo>
                <a:lnTo>
                  <a:pt x="77" y="156"/>
                </a:lnTo>
                <a:lnTo>
                  <a:pt x="78" y="159"/>
                </a:lnTo>
                <a:lnTo>
                  <a:pt x="79" y="162"/>
                </a:lnTo>
                <a:lnTo>
                  <a:pt x="80" y="165"/>
                </a:lnTo>
                <a:lnTo>
                  <a:pt x="81" y="168"/>
                </a:lnTo>
                <a:lnTo>
                  <a:pt x="83" y="172"/>
                </a:lnTo>
                <a:lnTo>
                  <a:pt x="84" y="175"/>
                </a:lnTo>
                <a:lnTo>
                  <a:pt x="86" y="179"/>
                </a:lnTo>
                <a:lnTo>
                  <a:pt x="87" y="182"/>
                </a:lnTo>
                <a:lnTo>
                  <a:pt x="88" y="186"/>
                </a:lnTo>
                <a:lnTo>
                  <a:pt x="89" y="190"/>
                </a:lnTo>
                <a:lnTo>
                  <a:pt x="90" y="195"/>
                </a:lnTo>
                <a:lnTo>
                  <a:pt x="90" y="200"/>
                </a:lnTo>
                <a:lnTo>
                  <a:pt x="90" y="205"/>
                </a:lnTo>
                <a:lnTo>
                  <a:pt x="89" y="210"/>
                </a:lnTo>
                <a:lnTo>
                  <a:pt x="89" y="215"/>
                </a:lnTo>
                <a:lnTo>
                  <a:pt x="88" y="219"/>
                </a:lnTo>
                <a:lnTo>
                  <a:pt x="88" y="222"/>
                </a:lnTo>
                <a:lnTo>
                  <a:pt x="87" y="225"/>
                </a:lnTo>
                <a:lnTo>
                  <a:pt x="86" y="227"/>
                </a:lnTo>
                <a:lnTo>
                  <a:pt x="85" y="229"/>
                </a:lnTo>
                <a:lnTo>
                  <a:pt x="84" y="231"/>
                </a:lnTo>
                <a:lnTo>
                  <a:pt x="83" y="233"/>
                </a:lnTo>
                <a:lnTo>
                  <a:pt x="82" y="234"/>
                </a:lnTo>
                <a:lnTo>
                  <a:pt x="81" y="235"/>
                </a:lnTo>
                <a:lnTo>
                  <a:pt x="80" y="237"/>
                </a:lnTo>
                <a:lnTo>
                  <a:pt x="78" y="237"/>
                </a:lnTo>
                <a:lnTo>
                  <a:pt x="77" y="238"/>
                </a:lnTo>
                <a:lnTo>
                  <a:pt x="75" y="239"/>
                </a:lnTo>
                <a:lnTo>
                  <a:pt x="73" y="240"/>
                </a:lnTo>
              </a:path>
            </a:pathLst>
          </a:custGeom>
          <a:solidFill>
            <a:srgbClr val="B2664C"/>
          </a:solidFill>
          <a:ln w="12700" cap="rnd" cmpd="sng">
            <a:noFill/>
            <a:prstDash val="solid"/>
            <a:round/>
            <a:headEnd type="none" w="med" len="med"/>
            <a:tailEnd type="none" w="med" len="med"/>
          </a:ln>
        </p:spPr>
        <p:txBody>
          <a:bodyPr/>
          <a:lstStyle/>
          <a:p>
            <a:endParaRPr lang="en-US" sz="1200"/>
          </a:p>
        </p:txBody>
      </p:sp>
      <p:sp>
        <p:nvSpPr>
          <p:cNvPr id="54" name="Freeform 52"/>
          <p:cNvSpPr>
            <a:spLocks/>
          </p:cNvSpPr>
          <p:nvPr/>
        </p:nvSpPr>
        <p:spPr bwMode="auto">
          <a:xfrm>
            <a:off x="7543800" y="3140075"/>
            <a:ext cx="130175" cy="120650"/>
          </a:xfrm>
          <a:custGeom>
            <a:avLst/>
            <a:gdLst>
              <a:gd name="T0" fmla="*/ 0 w 82"/>
              <a:gd name="T1" fmla="*/ 0 h 76"/>
              <a:gd name="T2" fmla="*/ 2147483647 w 82"/>
              <a:gd name="T3" fmla="*/ 2147483647 h 76"/>
              <a:gd name="T4" fmla="*/ 2147483647 w 82"/>
              <a:gd name="T5" fmla="*/ 2147483647 h 76"/>
              <a:gd name="T6" fmla="*/ 2147483647 w 82"/>
              <a:gd name="T7" fmla="*/ 2147483647 h 76"/>
              <a:gd name="T8" fmla="*/ 2147483647 w 82"/>
              <a:gd name="T9" fmla="*/ 2147483647 h 76"/>
              <a:gd name="T10" fmla="*/ 2147483647 w 82"/>
              <a:gd name="T11" fmla="*/ 2147483647 h 76"/>
              <a:gd name="T12" fmla="*/ 2147483647 w 82"/>
              <a:gd name="T13" fmla="*/ 2147483647 h 76"/>
              <a:gd name="T14" fmla="*/ 2147483647 w 82"/>
              <a:gd name="T15" fmla="*/ 2147483647 h 76"/>
              <a:gd name="T16" fmla="*/ 2147483647 w 82"/>
              <a:gd name="T17" fmla="*/ 2147483647 h 76"/>
              <a:gd name="T18" fmla="*/ 2147483647 w 82"/>
              <a:gd name="T19" fmla="*/ 2147483647 h 76"/>
              <a:gd name="T20" fmla="*/ 2147483647 w 82"/>
              <a:gd name="T21" fmla="*/ 2147483647 h 76"/>
              <a:gd name="T22" fmla="*/ 2147483647 w 82"/>
              <a:gd name="T23" fmla="*/ 2147483647 h 76"/>
              <a:gd name="T24" fmla="*/ 2147483647 w 82"/>
              <a:gd name="T25" fmla="*/ 2147483647 h 76"/>
              <a:gd name="T26" fmla="*/ 2147483647 w 82"/>
              <a:gd name="T27" fmla="*/ 2147483647 h 76"/>
              <a:gd name="T28" fmla="*/ 2147483647 w 82"/>
              <a:gd name="T29" fmla="*/ 2147483647 h 76"/>
              <a:gd name="T30" fmla="*/ 2147483647 w 82"/>
              <a:gd name="T31" fmla="*/ 2147483647 h 76"/>
              <a:gd name="T32" fmla="*/ 2147483647 w 82"/>
              <a:gd name="T33" fmla="*/ 2147483647 h 76"/>
              <a:gd name="T34" fmla="*/ 2147483647 w 82"/>
              <a:gd name="T35" fmla="*/ 2147483647 h 76"/>
              <a:gd name="T36" fmla="*/ 2147483647 w 82"/>
              <a:gd name="T37" fmla="*/ 2147483647 h 76"/>
              <a:gd name="T38" fmla="*/ 2147483647 w 82"/>
              <a:gd name="T39" fmla="*/ 2147483647 h 76"/>
              <a:gd name="T40" fmla="*/ 2147483647 w 82"/>
              <a:gd name="T41" fmla="*/ 2147483647 h 76"/>
              <a:gd name="T42" fmla="*/ 2147483647 w 82"/>
              <a:gd name="T43" fmla="*/ 2147483647 h 76"/>
              <a:gd name="T44" fmla="*/ 2147483647 w 82"/>
              <a:gd name="T45" fmla="*/ 2147483647 h 76"/>
              <a:gd name="T46" fmla="*/ 2147483647 w 82"/>
              <a:gd name="T47" fmla="*/ 2147483647 h 76"/>
              <a:gd name="T48" fmla="*/ 2147483647 w 82"/>
              <a:gd name="T49" fmla="*/ 2147483647 h 76"/>
              <a:gd name="T50" fmla="*/ 2147483647 w 82"/>
              <a:gd name="T51" fmla="*/ 2147483647 h 76"/>
              <a:gd name="T52" fmla="*/ 2147483647 w 82"/>
              <a:gd name="T53" fmla="*/ 2147483647 h 76"/>
              <a:gd name="T54" fmla="*/ 2147483647 w 82"/>
              <a:gd name="T55" fmla="*/ 2147483647 h 76"/>
              <a:gd name="T56" fmla="*/ 2147483647 w 82"/>
              <a:gd name="T57" fmla="*/ 2147483647 h 76"/>
              <a:gd name="T58" fmla="*/ 2147483647 w 82"/>
              <a:gd name="T59" fmla="*/ 2147483647 h 76"/>
              <a:gd name="T60" fmla="*/ 2147483647 w 82"/>
              <a:gd name="T61" fmla="*/ 2147483647 h 76"/>
              <a:gd name="T62" fmla="*/ 2147483647 w 82"/>
              <a:gd name="T63" fmla="*/ 2147483647 h 76"/>
              <a:gd name="T64" fmla="*/ 2147483647 w 82"/>
              <a:gd name="T65" fmla="*/ 2147483647 h 76"/>
              <a:gd name="T66" fmla="*/ 2147483647 w 82"/>
              <a:gd name="T67" fmla="*/ 2147483647 h 76"/>
              <a:gd name="T68" fmla="*/ 2147483647 w 82"/>
              <a:gd name="T69" fmla="*/ 2147483647 h 76"/>
              <a:gd name="T70" fmla="*/ 2147483647 w 82"/>
              <a:gd name="T71" fmla="*/ 2147483647 h 76"/>
              <a:gd name="T72" fmla="*/ 2147483647 w 82"/>
              <a:gd name="T73" fmla="*/ 2147483647 h 76"/>
              <a:gd name="T74" fmla="*/ 2147483647 w 82"/>
              <a:gd name="T75" fmla="*/ 2147483647 h 76"/>
              <a:gd name="T76" fmla="*/ 2147483647 w 82"/>
              <a:gd name="T77" fmla="*/ 2147483647 h 76"/>
              <a:gd name="T78" fmla="*/ 2147483647 w 82"/>
              <a:gd name="T79" fmla="*/ 2147483647 h 76"/>
              <a:gd name="T80" fmla="*/ 2147483647 w 82"/>
              <a:gd name="T81" fmla="*/ 2147483647 h 76"/>
              <a:gd name="T82" fmla="*/ 2147483647 w 82"/>
              <a:gd name="T83" fmla="*/ 2147483647 h 76"/>
              <a:gd name="T84" fmla="*/ 2147483647 w 82"/>
              <a:gd name="T85" fmla="*/ 2147483647 h 76"/>
              <a:gd name="T86" fmla="*/ 2147483647 w 82"/>
              <a:gd name="T87" fmla="*/ 2147483647 h 76"/>
              <a:gd name="T88" fmla="*/ 2147483647 w 82"/>
              <a:gd name="T89" fmla="*/ 2147483647 h 76"/>
              <a:gd name="T90" fmla="*/ 2147483647 w 82"/>
              <a:gd name="T91" fmla="*/ 2147483647 h 76"/>
              <a:gd name="T92" fmla="*/ 2147483647 w 82"/>
              <a:gd name="T93" fmla="*/ 2147483647 h 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76"/>
              <a:gd name="T143" fmla="*/ 82 w 82"/>
              <a:gd name="T144" fmla="*/ 76 h 7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76">
                <a:moveTo>
                  <a:pt x="0" y="0"/>
                </a:moveTo>
                <a:lnTo>
                  <a:pt x="3" y="4"/>
                </a:lnTo>
                <a:lnTo>
                  <a:pt x="5" y="7"/>
                </a:lnTo>
                <a:lnTo>
                  <a:pt x="8" y="9"/>
                </a:lnTo>
                <a:lnTo>
                  <a:pt x="11" y="11"/>
                </a:lnTo>
                <a:lnTo>
                  <a:pt x="14" y="13"/>
                </a:lnTo>
                <a:lnTo>
                  <a:pt x="17" y="14"/>
                </a:lnTo>
                <a:lnTo>
                  <a:pt x="20" y="14"/>
                </a:lnTo>
                <a:lnTo>
                  <a:pt x="23" y="15"/>
                </a:lnTo>
                <a:lnTo>
                  <a:pt x="26" y="15"/>
                </a:lnTo>
                <a:lnTo>
                  <a:pt x="30" y="15"/>
                </a:lnTo>
                <a:lnTo>
                  <a:pt x="33" y="14"/>
                </a:lnTo>
                <a:lnTo>
                  <a:pt x="36" y="14"/>
                </a:lnTo>
                <a:lnTo>
                  <a:pt x="39" y="14"/>
                </a:lnTo>
                <a:lnTo>
                  <a:pt x="42" y="13"/>
                </a:lnTo>
                <a:lnTo>
                  <a:pt x="45" y="13"/>
                </a:lnTo>
                <a:lnTo>
                  <a:pt x="48" y="13"/>
                </a:lnTo>
                <a:lnTo>
                  <a:pt x="51" y="13"/>
                </a:lnTo>
                <a:lnTo>
                  <a:pt x="54" y="13"/>
                </a:lnTo>
                <a:lnTo>
                  <a:pt x="57" y="13"/>
                </a:lnTo>
                <a:lnTo>
                  <a:pt x="60" y="13"/>
                </a:lnTo>
                <a:lnTo>
                  <a:pt x="63" y="13"/>
                </a:lnTo>
                <a:lnTo>
                  <a:pt x="66" y="14"/>
                </a:lnTo>
                <a:lnTo>
                  <a:pt x="68" y="14"/>
                </a:lnTo>
                <a:lnTo>
                  <a:pt x="71" y="14"/>
                </a:lnTo>
                <a:lnTo>
                  <a:pt x="73" y="14"/>
                </a:lnTo>
                <a:lnTo>
                  <a:pt x="75" y="14"/>
                </a:lnTo>
                <a:lnTo>
                  <a:pt x="77" y="15"/>
                </a:lnTo>
                <a:lnTo>
                  <a:pt x="78" y="15"/>
                </a:lnTo>
                <a:lnTo>
                  <a:pt x="80" y="15"/>
                </a:lnTo>
                <a:lnTo>
                  <a:pt x="81" y="15"/>
                </a:lnTo>
                <a:lnTo>
                  <a:pt x="77" y="18"/>
                </a:lnTo>
                <a:lnTo>
                  <a:pt x="72" y="20"/>
                </a:lnTo>
                <a:lnTo>
                  <a:pt x="68" y="23"/>
                </a:lnTo>
                <a:lnTo>
                  <a:pt x="64" y="27"/>
                </a:lnTo>
                <a:lnTo>
                  <a:pt x="60" y="30"/>
                </a:lnTo>
                <a:lnTo>
                  <a:pt x="56" y="34"/>
                </a:lnTo>
                <a:lnTo>
                  <a:pt x="53" y="37"/>
                </a:lnTo>
                <a:lnTo>
                  <a:pt x="50" y="41"/>
                </a:lnTo>
                <a:lnTo>
                  <a:pt x="47" y="45"/>
                </a:lnTo>
                <a:lnTo>
                  <a:pt x="45" y="50"/>
                </a:lnTo>
                <a:lnTo>
                  <a:pt x="43" y="54"/>
                </a:lnTo>
                <a:lnTo>
                  <a:pt x="41" y="58"/>
                </a:lnTo>
                <a:lnTo>
                  <a:pt x="39" y="63"/>
                </a:lnTo>
                <a:lnTo>
                  <a:pt x="38" y="67"/>
                </a:lnTo>
                <a:lnTo>
                  <a:pt x="38" y="71"/>
                </a:lnTo>
                <a:lnTo>
                  <a:pt x="38" y="75"/>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55" name="Freeform 53"/>
          <p:cNvSpPr>
            <a:spLocks/>
          </p:cNvSpPr>
          <p:nvPr/>
        </p:nvSpPr>
        <p:spPr bwMode="auto">
          <a:xfrm>
            <a:off x="7626350" y="3224213"/>
            <a:ext cx="166688" cy="282575"/>
          </a:xfrm>
          <a:custGeom>
            <a:avLst/>
            <a:gdLst>
              <a:gd name="T0" fmla="*/ 2147483647 w 105"/>
              <a:gd name="T1" fmla="*/ 2147483647 h 178"/>
              <a:gd name="T2" fmla="*/ 2147483647 w 105"/>
              <a:gd name="T3" fmla="*/ 2147483647 h 178"/>
              <a:gd name="T4" fmla="*/ 2147483647 w 105"/>
              <a:gd name="T5" fmla="*/ 2147483647 h 178"/>
              <a:gd name="T6" fmla="*/ 2147483647 w 105"/>
              <a:gd name="T7" fmla="*/ 2147483647 h 178"/>
              <a:gd name="T8" fmla="*/ 2147483647 w 105"/>
              <a:gd name="T9" fmla="*/ 2147483647 h 178"/>
              <a:gd name="T10" fmla="*/ 2147483647 w 105"/>
              <a:gd name="T11" fmla="*/ 2147483647 h 178"/>
              <a:gd name="T12" fmla="*/ 2147483647 w 105"/>
              <a:gd name="T13" fmla="*/ 2147483647 h 178"/>
              <a:gd name="T14" fmla="*/ 2147483647 w 105"/>
              <a:gd name="T15" fmla="*/ 2147483647 h 178"/>
              <a:gd name="T16" fmla="*/ 2147483647 w 105"/>
              <a:gd name="T17" fmla="*/ 2147483647 h 178"/>
              <a:gd name="T18" fmla="*/ 2147483647 w 105"/>
              <a:gd name="T19" fmla="*/ 2147483647 h 178"/>
              <a:gd name="T20" fmla="*/ 2147483647 w 105"/>
              <a:gd name="T21" fmla="*/ 2147483647 h 178"/>
              <a:gd name="T22" fmla="*/ 2147483647 w 105"/>
              <a:gd name="T23" fmla="*/ 2147483647 h 178"/>
              <a:gd name="T24" fmla="*/ 2147483647 w 105"/>
              <a:gd name="T25" fmla="*/ 2147483647 h 178"/>
              <a:gd name="T26" fmla="*/ 2147483647 w 105"/>
              <a:gd name="T27" fmla="*/ 2147483647 h 178"/>
              <a:gd name="T28" fmla="*/ 2147483647 w 105"/>
              <a:gd name="T29" fmla="*/ 2147483647 h 178"/>
              <a:gd name="T30" fmla="*/ 2147483647 w 105"/>
              <a:gd name="T31" fmla="*/ 2147483647 h 178"/>
              <a:gd name="T32" fmla="*/ 2147483647 w 105"/>
              <a:gd name="T33" fmla="*/ 2147483647 h 178"/>
              <a:gd name="T34" fmla="*/ 2147483647 w 105"/>
              <a:gd name="T35" fmla="*/ 0 h 178"/>
              <a:gd name="T36" fmla="*/ 2147483647 w 105"/>
              <a:gd name="T37" fmla="*/ 0 h 178"/>
              <a:gd name="T38" fmla="*/ 2147483647 w 105"/>
              <a:gd name="T39" fmla="*/ 2147483647 h 178"/>
              <a:gd name="T40" fmla="*/ 2147483647 w 105"/>
              <a:gd name="T41" fmla="*/ 2147483647 h 178"/>
              <a:gd name="T42" fmla="*/ 2147483647 w 105"/>
              <a:gd name="T43" fmla="*/ 2147483647 h 178"/>
              <a:gd name="T44" fmla="*/ 2147483647 w 105"/>
              <a:gd name="T45" fmla="*/ 2147483647 h 178"/>
              <a:gd name="T46" fmla="*/ 2147483647 w 105"/>
              <a:gd name="T47" fmla="*/ 2147483647 h 178"/>
              <a:gd name="T48" fmla="*/ 2147483647 w 105"/>
              <a:gd name="T49" fmla="*/ 2147483647 h 178"/>
              <a:gd name="T50" fmla="*/ 2147483647 w 105"/>
              <a:gd name="T51" fmla="*/ 2147483647 h 178"/>
              <a:gd name="T52" fmla="*/ 2147483647 w 105"/>
              <a:gd name="T53" fmla="*/ 2147483647 h 178"/>
              <a:gd name="T54" fmla="*/ 2147483647 w 105"/>
              <a:gd name="T55" fmla="*/ 2147483647 h 178"/>
              <a:gd name="T56" fmla="*/ 2147483647 w 105"/>
              <a:gd name="T57" fmla="*/ 2147483647 h 178"/>
              <a:gd name="T58" fmla="*/ 2147483647 w 105"/>
              <a:gd name="T59" fmla="*/ 2147483647 h 178"/>
              <a:gd name="T60" fmla="*/ 2147483647 w 105"/>
              <a:gd name="T61" fmla="*/ 2147483647 h 178"/>
              <a:gd name="T62" fmla="*/ 2147483647 w 105"/>
              <a:gd name="T63" fmla="*/ 2147483647 h 178"/>
              <a:gd name="T64" fmla="*/ 2147483647 w 105"/>
              <a:gd name="T65" fmla="*/ 2147483647 h 178"/>
              <a:gd name="T66" fmla="*/ 2147483647 w 105"/>
              <a:gd name="T67" fmla="*/ 2147483647 h 178"/>
              <a:gd name="T68" fmla="*/ 2147483647 w 105"/>
              <a:gd name="T69" fmla="*/ 2147483647 h 178"/>
              <a:gd name="T70" fmla="*/ 2147483647 w 105"/>
              <a:gd name="T71" fmla="*/ 2147483647 h 178"/>
              <a:gd name="T72" fmla="*/ 2147483647 w 105"/>
              <a:gd name="T73" fmla="*/ 2147483647 h 178"/>
              <a:gd name="T74" fmla="*/ 2147483647 w 105"/>
              <a:gd name="T75" fmla="*/ 2147483647 h 178"/>
              <a:gd name="T76" fmla="*/ 2147483647 w 105"/>
              <a:gd name="T77" fmla="*/ 2147483647 h 178"/>
              <a:gd name="T78" fmla="*/ 2147483647 w 105"/>
              <a:gd name="T79" fmla="*/ 2147483647 h 178"/>
              <a:gd name="T80" fmla="*/ 2147483647 w 105"/>
              <a:gd name="T81" fmla="*/ 2147483647 h 178"/>
              <a:gd name="T82" fmla="*/ 2147483647 w 105"/>
              <a:gd name="T83" fmla="*/ 2147483647 h 178"/>
              <a:gd name="T84" fmla="*/ 2147483647 w 105"/>
              <a:gd name="T85" fmla="*/ 2147483647 h 178"/>
              <a:gd name="T86" fmla="*/ 2147483647 w 105"/>
              <a:gd name="T87" fmla="*/ 2147483647 h 178"/>
              <a:gd name="T88" fmla="*/ 2147483647 w 105"/>
              <a:gd name="T89" fmla="*/ 2147483647 h 178"/>
              <a:gd name="T90" fmla="*/ 2147483647 w 105"/>
              <a:gd name="T91" fmla="*/ 2147483647 h 178"/>
              <a:gd name="T92" fmla="*/ 2147483647 w 105"/>
              <a:gd name="T93" fmla="*/ 2147483647 h 178"/>
              <a:gd name="T94" fmla="*/ 2147483647 w 105"/>
              <a:gd name="T95" fmla="*/ 2147483647 h 178"/>
              <a:gd name="T96" fmla="*/ 2147483647 w 105"/>
              <a:gd name="T97" fmla="*/ 2147483647 h 178"/>
              <a:gd name="T98" fmla="*/ 2147483647 w 105"/>
              <a:gd name="T99" fmla="*/ 2147483647 h 178"/>
              <a:gd name="T100" fmla="*/ 2147483647 w 105"/>
              <a:gd name="T101" fmla="*/ 2147483647 h 178"/>
              <a:gd name="T102" fmla="*/ 2147483647 w 105"/>
              <a:gd name="T103" fmla="*/ 2147483647 h 178"/>
              <a:gd name="T104" fmla="*/ 2147483647 w 105"/>
              <a:gd name="T105" fmla="*/ 2147483647 h 178"/>
              <a:gd name="T106" fmla="*/ 2147483647 w 105"/>
              <a:gd name="T107" fmla="*/ 2147483647 h 178"/>
              <a:gd name="T108" fmla="*/ 2147483647 w 105"/>
              <a:gd name="T109" fmla="*/ 2147483647 h 178"/>
              <a:gd name="T110" fmla="*/ 2147483647 w 105"/>
              <a:gd name="T111" fmla="*/ 2147483647 h 1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78"/>
              <a:gd name="T170" fmla="*/ 105 w 105"/>
              <a:gd name="T171" fmla="*/ 178 h 17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78">
                <a:moveTo>
                  <a:pt x="0" y="75"/>
                </a:moveTo>
                <a:lnTo>
                  <a:pt x="3" y="75"/>
                </a:lnTo>
                <a:lnTo>
                  <a:pt x="6" y="75"/>
                </a:lnTo>
                <a:lnTo>
                  <a:pt x="9" y="74"/>
                </a:lnTo>
                <a:lnTo>
                  <a:pt x="12" y="73"/>
                </a:lnTo>
                <a:lnTo>
                  <a:pt x="14" y="71"/>
                </a:lnTo>
                <a:lnTo>
                  <a:pt x="17" y="69"/>
                </a:lnTo>
                <a:lnTo>
                  <a:pt x="19" y="67"/>
                </a:lnTo>
                <a:lnTo>
                  <a:pt x="21" y="64"/>
                </a:lnTo>
                <a:lnTo>
                  <a:pt x="24" y="61"/>
                </a:lnTo>
                <a:lnTo>
                  <a:pt x="25" y="57"/>
                </a:lnTo>
                <a:lnTo>
                  <a:pt x="27" y="54"/>
                </a:lnTo>
                <a:lnTo>
                  <a:pt x="29" y="50"/>
                </a:lnTo>
                <a:lnTo>
                  <a:pt x="30" y="46"/>
                </a:lnTo>
                <a:lnTo>
                  <a:pt x="31" y="42"/>
                </a:lnTo>
                <a:lnTo>
                  <a:pt x="33" y="37"/>
                </a:lnTo>
                <a:lnTo>
                  <a:pt x="33" y="33"/>
                </a:lnTo>
                <a:lnTo>
                  <a:pt x="34" y="32"/>
                </a:lnTo>
                <a:lnTo>
                  <a:pt x="35" y="30"/>
                </a:lnTo>
                <a:lnTo>
                  <a:pt x="36" y="29"/>
                </a:lnTo>
                <a:lnTo>
                  <a:pt x="38" y="27"/>
                </a:lnTo>
                <a:lnTo>
                  <a:pt x="40" y="25"/>
                </a:lnTo>
                <a:lnTo>
                  <a:pt x="42" y="23"/>
                </a:lnTo>
                <a:lnTo>
                  <a:pt x="44" y="21"/>
                </a:lnTo>
                <a:lnTo>
                  <a:pt x="47" y="19"/>
                </a:lnTo>
                <a:lnTo>
                  <a:pt x="49" y="17"/>
                </a:lnTo>
                <a:lnTo>
                  <a:pt x="52" y="15"/>
                </a:lnTo>
                <a:lnTo>
                  <a:pt x="55" y="13"/>
                </a:lnTo>
                <a:lnTo>
                  <a:pt x="57" y="11"/>
                </a:lnTo>
                <a:lnTo>
                  <a:pt x="60" y="9"/>
                </a:lnTo>
                <a:lnTo>
                  <a:pt x="62" y="7"/>
                </a:lnTo>
                <a:lnTo>
                  <a:pt x="65" y="5"/>
                </a:lnTo>
                <a:lnTo>
                  <a:pt x="67" y="4"/>
                </a:lnTo>
                <a:lnTo>
                  <a:pt x="69" y="2"/>
                </a:lnTo>
                <a:lnTo>
                  <a:pt x="71" y="1"/>
                </a:lnTo>
                <a:lnTo>
                  <a:pt x="74" y="0"/>
                </a:lnTo>
                <a:lnTo>
                  <a:pt x="76" y="0"/>
                </a:lnTo>
                <a:lnTo>
                  <a:pt x="78" y="0"/>
                </a:lnTo>
                <a:lnTo>
                  <a:pt x="80" y="1"/>
                </a:lnTo>
                <a:lnTo>
                  <a:pt x="82" y="2"/>
                </a:lnTo>
                <a:lnTo>
                  <a:pt x="85" y="3"/>
                </a:lnTo>
                <a:lnTo>
                  <a:pt x="87" y="4"/>
                </a:lnTo>
                <a:lnTo>
                  <a:pt x="89" y="5"/>
                </a:lnTo>
                <a:lnTo>
                  <a:pt x="91" y="7"/>
                </a:lnTo>
                <a:lnTo>
                  <a:pt x="94" y="8"/>
                </a:lnTo>
                <a:lnTo>
                  <a:pt x="96" y="10"/>
                </a:lnTo>
                <a:lnTo>
                  <a:pt x="99" y="12"/>
                </a:lnTo>
                <a:lnTo>
                  <a:pt x="101" y="13"/>
                </a:lnTo>
                <a:lnTo>
                  <a:pt x="104" y="14"/>
                </a:lnTo>
                <a:lnTo>
                  <a:pt x="101" y="13"/>
                </a:lnTo>
                <a:lnTo>
                  <a:pt x="97" y="12"/>
                </a:lnTo>
                <a:lnTo>
                  <a:pt x="94" y="12"/>
                </a:lnTo>
                <a:lnTo>
                  <a:pt x="91" y="11"/>
                </a:lnTo>
                <a:lnTo>
                  <a:pt x="88" y="11"/>
                </a:lnTo>
                <a:lnTo>
                  <a:pt x="85" y="11"/>
                </a:lnTo>
                <a:lnTo>
                  <a:pt x="83" y="11"/>
                </a:lnTo>
                <a:lnTo>
                  <a:pt x="80" y="12"/>
                </a:lnTo>
                <a:lnTo>
                  <a:pt x="78" y="12"/>
                </a:lnTo>
                <a:lnTo>
                  <a:pt x="75" y="13"/>
                </a:lnTo>
                <a:lnTo>
                  <a:pt x="73" y="14"/>
                </a:lnTo>
                <a:lnTo>
                  <a:pt x="71" y="15"/>
                </a:lnTo>
                <a:lnTo>
                  <a:pt x="69" y="16"/>
                </a:lnTo>
                <a:lnTo>
                  <a:pt x="67" y="18"/>
                </a:lnTo>
                <a:lnTo>
                  <a:pt x="64" y="19"/>
                </a:lnTo>
                <a:lnTo>
                  <a:pt x="63" y="20"/>
                </a:lnTo>
                <a:lnTo>
                  <a:pt x="60" y="23"/>
                </a:lnTo>
                <a:lnTo>
                  <a:pt x="58" y="25"/>
                </a:lnTo>
                <a:lnTo>
                  <a:pt x="55" y="29"/>
                </a:lnTo>
                <a:lnTo>
                  <a:pt x="52" y="32"/>
                </a:lnTo>
                <a:lnTo>
                  <a:pt x="49" y="36"/>
                </a:lnTo>
                <a:lnTo>
                  <a:pt x="46" y="40"/>
                </a:lnTo>
                <a:lnTo>
                  <a:pt x="42" y="45"/>
                </a:lnTo>
                <a:lnTo>
                  <a:pt x="39" y="49"/>
                </a:lnTo>
                <a:lnTo>
                  <a:pt x="36" y="54"/>
                </a:lnTo>
                <a:lnTo>
                  <a:pt x="32" y="58"/>
                </a:lnTo>
                <a:lnTo>
                  <a:pt x="29" y="62"/>
                </a:lnTo>
                <a:lnTo>
                  <a:pt x="26" y="67"/>
                </a:lnTo>
                <a:lnTo>
                  <a:pt x="23" y="71"/>
                </a:lnTo>
                <a:lnTo>
                  <a:pt x="21" y="75"/>
                </a:lnTo>
                <a:lnTo>
                  <a:pt x="19" y="78"/>
                </a:lnTo>
                <a:lnTo>
                  <a:pt x="17" y="81"/>
                </a:lnTo>
                <a:lnTo>
                  <a:pt x="15" y="84"/>
                </a:lnTo>
                <a:lnTo>
                  <a:pt x="13" y="87"/>
                </a:lnTo>
                <a:lnTo>
                  <a:pt x="12" y="90"/>
                </a:lnTo>
                <a:lnTo>
                  <a:pt x="10" y="93"/>
                </a:lnTo>
                <a:lnTo>
                  <a:pt x="9" y="96"/>
                </a:lnTo>
                <a:lnTo>
                  <a:pt x="8" y="100"/>
                </a:lnTo>
                <a:lnTo>
                  <a:pt x="8" y="103"/>
                </a:lnTo>
                <a:lnTo>
                  <a:pt x="7" y="107"/>
                </a:lnTo>
                <a:lnTo>
                  <a:pt x="6" y="111"/>
                </a:lnTo>
                <a:lnTo>
                  <a:pt x="6" y="115"/>
                </a:lnTo>
                <a:lnTo>
                  <a:pt x="6" y="118"/>
                </a:lnTo>
                <a:lnTo>
                  <a:pt x="6" y="122"/>
                </a:lnTo>
                <a:lnTo>
                  <a:pt x="6" y="127"/>
                </a:lnTo>
                <a:lnTo>
                  <a:pt x="6" y="131"/>
                </a:lnTo>
                <a:lnTo>
                  <a:pt x="6" y="135"/>
                </a:lnTo>
                <a:lnTo>
                  <a:pt x="6" y="139"/>
                </a:lnTo>
                <a:lnTo>
                  <a:pt x="6" y="144"/>
                </a:lnTo>
                <a:lnTo>
                  <a:pt x="7" y="148"/>
                </a:lnTo>
                <a:lnTo>
                  <a:pt x="7" y="152"/>
                </a:lnTo>
                <a:lnTo>
                  <a:pt x="7" y="156"/>
                </a:lnTo>
                <a:lnTo>
                  <a:pt x="8" y="159"/>
                </a:lnTo>
                <a:lnTo>
                  <a:pt x="9" y="162"/>
                </a:lnTo>
                <a:lnTo>
                  <a:pt x="10" y="165"/>
                </a:lnTo>
                <a:lnTo>
                  <a:pt x="11" y="167"/>
                </a:lnTo>
                <a:lnTo>
                  <a:pt x="12" y="169"/>
                </a:lnTo>
                <a:lnTo>
                  <a:pt x="13" y="171"/>
                </a:lnTo>
                <a:lnTo>
                  <a:pt x="15" y="173"/>
                </a:lnTo>
                <a:lnTo>
                  <a:pt x="16" y="174"/>
                </a:lnTo>
                <a:lnTo>
                  <a:pt x="18" y="175"/>
                </a:lnTo>
                <a:lnTo>
                  <a:pt x="19" y="176"/>
                </a:lnTo>
                <a:lnTo>
                  <a:pt x="21" y="177"/>
                </a:lnTo>
                <a:lnTo>
                  <a:pt x="23" y="177"/>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56" name="Freeform 54"/>
          <p:cNvSpPr>
            <a:spLocks/>
          </p:cNvSpPr>
          <p:nvPr/>
        </p:nvSpPr>
        <p:spPr bwMode="auto">
          <a:xfrm>
            <a:off x="7604125" y="3259138"/>
            <a:ext cx="23813" cy="85725"/>
          </a:xfrm>
          <a:custGeom>
            <a:avLst/>
            <a:gdLst>
              <a:gd name="T0" fmla="*/ 0 w 15"/>
              <a:gd name="T1" fmla="*/ 0 h 54"/>
              <a:gd name="T2" fmla="*/ 0 w 15"/>
              <a:gd name="T3" fmla="*/ 2147483647 h 54"/>
              <a:gd name="T4" fmla="*/ 0 w 15"/>
              <a:gd name="T5" fmla="*/ 2147483647 h 54"/>
              <a:gd name="T6" fmla="*/ 0 w 15"/>
              <a:gd name="T7" fmla="*/ 2147483647 h 54"/>
              <a:gd name="T8" fmla="*/ 2147483647 w 15"/>
              <a:gd name="T9" fmla="*/ 2147483647 h 54"/>
              <a:gd name="T10" fmla="*/ 2147483647 w 15"/>
              <a:gd name="T11" fmla="*/ 2147483647 h 54"/>
              <a:gd name="T12" fmla="*/ 2147483647 w 15"/>
              <a:gd name="T13" fmla="*/ 2147483647 h 54"/>
              <a:gd name="T14" fmla="*/ 2147483647 w 15"/>
              <a:gd name="T15" fmla="*/ 2147483647 h 54"/>
              <a:gd name="T16" fmla="*/ 2147483647 w 15"/>
              <a:gd name="T17" fmla="*/ 2147483647 h 54"/>
              <a:gd name="T18" fmla="*/ 2147483647 w 15"/>
              <a:gd name="T19" fmla="*/ 2147483647 h 54"/>
              <a:gd name="T20" fmla="*/ 2147483647 w 15"/>
              <a:gd name="T21" fmla="*/ 2147483647 h 54"/>
              <a:gd name="T22" fmla="*/ 2147483647 w 15"/>
              <a:gd name="T23" fmla="*/ 2147483647 h 54"/>
              <a:gd name="T24" fmla="*/ 2147483647 w 15"/>
              <a:gd name="T25" fmla="*/ 2147483647 h 54"/>
              <a:gd name="T26" fmla="*/ 2147483647 w 15"/>
              <a:gd name="T27" fmla="*/ 2147483647 h 54"/>
              <a:gd name="T28" fmla="*/ 2147483647 w 15"/>
              <a:gd name="T29" fmla="*/ 2147483647 h 54"/>
              <a:gd name="T30" fmla="*/ 2147483647 w 15"/>
              <a:gd name="T31" fmla="*/ 2147483647 h 54"/>
              <a:gd name="T32" fmla="*/ 2147483647 w 15"/>
              <a:gd name="T33" fmla="*/ 2147483647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54"/>
              <a:gd name="T53" fmla="*/ 15 w 15"/>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54">
                <a:moveTo>
                  <a:pt x="0" y="0"/>
                </a:moveTo>
                <a:lnTo>
                  <a:pt x="0" y="5"/>
                </a:lnTo>
                <a:lnTo>
                  <a:pt x="0" y="10"/>
                </a:lnTo>
                <a:lnTo>
                  <a:pt x="0" y="14"/>
                </a:lnTo>
                <a:lnTo>
                  <a:pt x="1" y="19"/>
                </a:lnTo>
                <a:lnTo>
                  <a:pt x="1" y="23"/>
                </a:lnTo>
                <a:lnTo>
                  <a:pt x="1" y="27"/>
                </a:lnTo>
                <a:lnTo>
                  <a:pt x="2" y="31"/>
                </a:lnTo>
                <a:lnTo>
                  <a:pt x="2" y="34"/>
                </a:lnTo>
                <a:lnTo>
                  <a:pt x="3" y="38"/>
                </a:lnTo>
                <a:lnTo>
                  <a:pt x="4" y="41"/>
                </a:lnTo>
                <a:lnTo>
                  <a:pt x="5" y="44"/>
                </a:lnTo>
                <a:lnTo>
                  <a:pt x="6" y="46"/>
                </a:lnTo>
                <a:lnTo>
                  <a:pt x="8" y="48"/>
                </a:lnTo>
                <a:lnTo>
                  <a:pt x="9" y="50"/>
                </a:lnTo>
                <a:lnTo>
                  <a:pt x="12" y="52"/>
                </a:lnTo>
                <a:lnTo>
                  <a:pt x="14" y="53"/>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57" name="Freeform 55"/>
          <p:cNvSpPr>
            <a:spLocks/>
          </p:cNvSpPr>
          <p:nvPr/>
        </p:nvSpPr>
        <p:spPr bwMode="auto">
          <a:xfrm>
            <a:off x="7680325" y="3362325"/>
            <a:ext cx="133350" cy="165100"/>
          </a:xfrm>
          <a:custGeom>
            <a:avLst/>
            <a:gdLst>
              <a:gd name="T0" fmla="*/ 2147483647 w 84"/>
              <a:gd name="T1" fmla="*/ 2147483647 h 104"/>
              <a:gd name="T2" fmla="*/ 2147483647 w 84"/>
              <a:gd name="T3" fmla="*/ 2147483647 h 104"/>
              <a:gd name="T4" fmla="*/ 2147483647 w 84"/>
              <a:gd name="T5" fmla="*/ 2147483647 h 104"/>
              <a:gd name="T6" fmla="*/ 2147483647 w 84"/>
              <a:gd name="T7" fmla="*/ 2147483647 h 104"/>
              <a:gd name="T8" fmla="*/ 2147483647 w 84"/>
              <a:gd name="T9" fmla="*/ 2147483647 h 104"/>
              <a:gd name="T10" fmla="*/ 2147483647 w 84"/>
              <a:gd name="T11" fmla="*/ 2147483647 h 104"/>
              <a:gd name="T12" fmla="*/ 2147483647 w 84"/>
              <a:gd name="T13" fmla="*/ 2147483647 h 104"/>
              <a:gd name="T14" fmla="*/ 2147483647 w 84"/>
              <a:gd name="T15" fmla="*/ 2147483647 h 104"/>
              <a:gd name="T16" fmla="*/ 2147483647 w 84"/>
              <a:gd name="T17" fmla="*/ 2147483647 h 104"/>
              <a:gd name="T18" fmla="*/ 2147483647 w 84"/>
              <a:gd name="T19" fmla="*/ 2147483647 h 104"/>
              <a:gd name="T20" fmla="*/ 2147483647 w 84"/>
              <a:gd name="T21" fmla="*/ 2147483647 h 104"/>
              <a:gd name="T22" fmla="*/ 2147483647 w 84"/>
              <a:gd name="T23" fmla="*/ 2147483647 h 104"/>
              <a:gd name="T24" fmla="*/ 2147483647 w 84"/>
              <a:gd name="T25" fmla="*/ 2147483647 h 104"/>
              <a:gd name="T26" fmla="*/ 2147483647 w 84"/>
              <a:gd name="T27" fmla="*/ 2147483647 h 104"/>
              <a:gd name="T28" fmla="*/ 2147483647 w 84"/>
              <a:gd name="T29" fmla="*/ 2147483647 h 104"/>
              <a:gd name="T30" fmla="*/ 2147483647 w 84"/>
              <a:gd name="T31" fmla="*/ 2147483647 h 104"/>
              <a:gd name="T32" fmla="*/ 2147483647 w 84"/>
              <a:gd name="T33" fmla="*/ 2147483647 h 104"/>
              <a:gd name="T34" fmla="*/ 0 w 84"/>
              <a:gd name="T35" fmla="*/ 2147483647 h 104"/>
              <a:gd name="T36" fmla="*/ 2147483647 w 84"/>
              <a:gd name="T37" fmla="*/ 2147483647 h 104"/>
              <a:gd name="T38" fmla="*/ 2147483647 w 84"/>
              <a:gd name="T39" fmla="*/ 2147483647 h 104"/>
              <a:gd name="T40" fmla="*/ 2147483647 w 84"/>
              <a:gd name="T41" fmla="*/ 2147483647 h 104"/>
              <a:gd name="T42" fmla="*/ 2147483647 w 84"/>
              <a:gd name="T43" fmla="*/ 2147483647 h 104"/>
              <a:gd name="T44" fmla="*/ 2147483647 w 84"/>
              <a:gd name="T45" fmla="*/ 2147483647 h 104"/>
              <a:gd name="T46" fmla="*/ 2147483647 w 84"/>
              <a:gd name="T47" fmla="*/ 2147483647 h 104"/>
              <a:gd name="T48" fmla="*/ 2147483647 w 84"/>
              <a:gd name="T49" fmla="*/ 2147483647 h 104"/>
              <a:gd name="T50" fmla="*/ 2147483647 w 84"/>
              <a:gd name="T51" fmla="*/ 2147483647 h 104"/>
              <a:gd name="T52" fmla="*/ 2147483647 w 84"/>
              <a:gd name="T53" fmla="*/ 2147483647 h 104"/>
              <a:gd name="T54" fmla="*/ 2147483647 w 84"/>
              <a:gd name="T55" fmla="*/ 2147483647 h 104"/>
              <a:gd name="T56" fmla="*/ 2147483647 w 84"/>
              <a:gd name="T57" fmla="*/ 2147483647 h 104"/>
              <a:gd name="T58" fmla="*/ 2147483647 w 84"/>
              <a:gd name="T59" fmla="*/ 2147483647 h 104"/>
              <a:gd name="T60" fmla="*/ 2147483647 w 84"/>
              <a:gd name="T61" fmla="*/ 2147483647 h 104"/>
              <a:gd name="T62" fmla="*/ 2147483647 w 84"/>
              <a:gd name="T63" fmla="*/ 0 h 104"/>
              <a:gd name="T64" fmla="*/ 2147483647 w 84"/>
              <a:gd name="T65" fmla="*/ 2147483647 h 104"/>
              <a:gd name="T66" fmla="*/ 2147483647 w 84"/>
              <a:gd name="T67" fmla="*/ 2147483647 h 104"/>
              <a:gd name="T68" fmla="*/ 2147483647 w 84"/>
              <a:gd name="T69" fmla="*/ 2147483647 h 104"/>
              <a:gd name="T70" fmla="*/ 2147483647 w 84"/>
              <a:gd name="T71" fmla="*/ 2147483647 h 104"/>
              <a:gd name="T72" fmla="*/ 2147483647 w 84"/>
              <a:gd name="T73" fmla="*/ 2147483647 h 104"/>
              <a:gd name="T74" fmla="*/ 2147483647 w 84"/>
              <a:gd name="T75" fmla="*/ 2147483647 h 104"/>
              <a:gd name="T76" fmla="*/ 2147483647 w 84"/>
              <a:gd name="T77" fmla="*/ 2147483647 h 104"/>
              <a:gd name="T78" fmla="*/ 2147483647 w 84"/>
              <a:gd name="T79" fmla="*/ 2147483647 h 104"/>
              <a:gd name="T80" fmla="*/ 2147483647 w 84"/>
              <a:gd name="T81" fmla="*/ 2147483647 h 104"/>
              <a:gd name="T82" fmla="*/ 2147483647 w 84"/>
              <a:gd name="T83" fmla="*/ 2147483647 h 104"/>
              <a:gd name="T84" fmla="*/ 2147483647 w 84"/>
              <a:gd name="T85" fmla="*/ 2147483647 h 104"/>
              <a:gd name="T86" fmla="*/ 2147483647 w 84"/>
              <a:gd name="T87" fmla="*/ 2147483647 h 104"/>
              <a:gd name="T88" fmla="*/ 2147483647 w 84"/>
              <a:gd name="T89" fmla="*/ 2147483647 h 104"/>
              <a:gd name="T90" fmla="*/ 2147483647 w 84"/>
              <a:gd name="T91" fmla="*/ 2147483647 h 104"/>
              <a:gd name="T92" fmla="*/ 2147483647 w 84"/>
              <a:gd name="T93" fmla="*/ 2147483647 h 104"/>
              <a:gd name="T94" fmla="*/ 2147483647 w 84"/>
              <a:gd name="T95" fmla="*/ 2147483647 h 104"/>
              <a:gd name="T96" fmla="*/ 2147483647 w 84"/>
              <a:gd name="T97" fmla="*/ 2147483647 h 104"/>
              <a:gd name="T98" fmla="*/ 2147483647 w 84"/>
              <a:gd name="T99" fmla="*/ 2147483647 h 104"/>
              <a:gd name="T100" fmla="*/ 2147483647 w 84"/>
              <a:gd name="T101" fmla="*/ 2147483647 h 104"/>
              <a:gd name="T102" fmla="*/ 2147483647 w 84"/>
              <a:gd name="T103" fmla="*/ 2147483647 h 104"/>
              <a:gd name="T104" fmla="*/ 2147483647 w 84"/>
              <a:gd name="T105" fmla="*/ 2147483647 h 104"/>
              <a:gd name="T106" fmla="*/ 2147483647 w 84"/>
              <a:gd name="T107" fmla="*/ 2147483647 h 104"/>
              <a:gd name="T108" fmla="*/ 2147483647 w 84"/>
              <a:gd name="T109" fmla="*/ 2147483647 h 104"/>
              <a:gd name="T110" fmla="*/ 2147483647 w 84"/>
              <a:gd name="T111" fmla="*/ 2147483647 h 1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4"/>
              <a:gd name="T169" fmla="*/ 0 h 104"/>
              <a:gd name="T170" fmla="*/ 84 w 84"/>
              <a:gd name="T171" fmla="*/ 104 h 10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4" h="104">
                <a:moveTo>
                  <a:pt x="60" y="71"/>
                </a:moveTo>
                <a:lnTo>
                  <a:pt x="59" y="72"/>
                </a:lnTo>
                <a:lnTo>
                  <a:pt x="57" y="73"/>
                </a:lnTo>
                <a:lnTo>
                  <a:pt x="55" y="75"/>
                </a:lnTo>
                <a:lnTo>
                  <a:pt x="53" y="77"/>
                </a:lnTo>
                <a:lnTo>
                  <a:pt x="50" y="78"/>
                </a:lnTo>
                <a:lnTo>
                  <a:pt x="48" y="80"/>
                </a:lnTo>
                <a:lnTo>
                  <a:pt x="45" y="83"/>
                </a:lnTo>
                <a:lnTo>
                  <a:pt x="42" y="86"/>
                </a:lnTo>
                <a:lnTo>
                  <a:pt x="38" y="89"/>
                </a:lnTo>
                <a:lnTo>
                  <a:pt x="35" y="92"/>
                </a:lnTo>
                <a:lnTo>
                  <a:pt x="33" y="94"/>
                </a:lnTo>
                <a:lnTo>
                  <a:pt x="30" y="96"/>
                </a:lnTo>
                <a:lnTo>
                  <a:pt x="27" y="98"/>
                </a:lnTo>
                <a:lnTo>
                  <a:pt x="24" y="100"/>
                </a:lnTo>
                <a:lnTo>
                  <a:pt x="22" y="101"/>
                </a:lnTo>
                <a:lnTo>
                  <a:pt x="21" y="102"/>
                </a:lnTo>
                <a:lnTo>
                  <a:pt x="20" y="103"/>
                </a:lnTo>
                <a:lnTo>
                  <a:pt x="18" y="103"/>
                </a:lnTo>
                <a:lnTo>
                  <a:pt x="17" y="103"/>
                </a:lnTo>
                <a:lnTo>
                  <a:pt x="15" y="103"/>
                </a:lnTo>
                <a:lnTo>
                  <a:pt x="14" y="103"/>
                </a:lnTo>
                <a:lnTo>
                  <a:pt x="13" y="102"/>
                </a:lnTo>
                <a:lnTo>
                  <a:pt x="11" y="102"/>
                </a:lnTo>
                <a:lnTo>
                  <a:pt x="10" y="101"/>
                </a:lnTo>
                <a:lnTo>
                  <a:pt x="9" y="100"/>
                </a:lnTo>
                <a:lnTo>
                  <a:pt x="8" y="100"/>
                </a:lnTo>
                <a:lnTo>
                  <a:pt x="7" y="99"/>
                </a:lnTo>
                <a:lnTo>
                  <a:pt x="6" y="97"/>
                </a:lnTo>
                <a:lnTo>
                  <a:pt x="5" y="96"/>
                </a:lnTo>
                <a:lnTo>
                  <a:pt x="4" y="95"/>
                </a:lnTo>
                <a:lnTo>
                  <a:pt x="3" y="94"/>
                </a:lnTo>
                <a:lnTo>
                  <a:pt x="2" y="93"/>
                </a:lnTo>
                <a:lnTo>
                  <a:pt x="1" y="91"/>
                </a:lnTo>
                <a:lnTo>
                  <a:pt x="0" y="88"/>
                </a:lnTo>
                <a:lnTo>
                  <a:pt x="0" y="86"/>
                </a:lnTo>
                <a:lnTo>
                  <a:pt x="1" y="83"/>
                </a:lnTo>
                <a:lnTo>
                  <a:pt x="2" y="80"/>
                </a:lnTo>
                <a:lnTo>
                  <a:pt x="4" y="77"/>
                </a:lnTo>
                <a:lnTo>
                  <a:pt x="5" y="74"/>
                </a:lnTo>
                <a:lnTo>
                  <a:pt x="7" y="70"/>
                </a:lnTo>
                <a:lnTo>
                  <a:pt x="9" y="66"/>
                </a:lnTo>
                <a:lnTo>
                  <a:pt x="11" y="62"/>
                </a:lnTo>
                <a:lnTo>
                  <a:pt x="14" y="59"/>
                </a:lnTo>
                <a:lnTo>
                  <a:pt x="17" y="55"/>
                </a:lnTo>
                <a:lnTo>
                  <a:pt x="20" y="51"/>
                </a:lnTo>
                <a:lnTo>
                  <a:pt x="22" y="47"/>
                </a:lnTo>
                <a:lnTo>
                  <a:pt x="25" y="43"/>
                </a:lnTo>
                <a:lnTo>
                  <a:pt x="29" y="40"/>
                </a:lnTo>
                <a:lnTo>
                  <a:pt x="32" y="35"/>
                </a:lnTo>
                <a:lnTo>
                  <a:pt x="35" y="31"/>
                </a:lnTo>
                <a:lnTo>
                  <a:pt x="38" y="27"/>
                </a:lnTo>
                <a:lnTo>
                  <a:pt x="41" y="24"/>
                </a:lnTo>
                <a:lnTo>
                  <a:pt x="45" y="20"/>
                </a:lnTo>
                <a:lnTo>
                  <a:pt x="48" y="17"/>
                </a:lnTo>
                <a:lnTo>
                  <a:pt x="51" y="13"/>
                </a:lnTo>
                <a:lnTo>
                  <a:pt x="55" y="11"/>
                </a:lnTo>
                <a:lnTo>
                  <a:pt x="59" y="9"/>
                </a:lnTo>
                <a:lnTo>
                  <a:pt x="62" y="7"/>
                </a:lnTo>
                <a:lnTo>
                  <a:pt x="65" y="5"/>
                </a:lnTo>
                <a:lnTo>
                  <a:pt x="69" y="3"/>
                </a:lnTo>
                <a:lnTo>
                  <a:pt x="73" y="2"/>
                </a:lnTo>
                <a:lnTo>
                  <a:pt x="76" y="1"/>
                </a:lnTo>
                <a:lnTo>
                  <a:pt x="79" y="0"/>
                </a:lnTo>
                <a:lnTo>
                  <a:pt x="83" y="0"/>
                </a:lnTo>
                <a:lnTo>
                  <a:pt x="80" y="1"/>
                </a:lnTo>
                <a:lnTo>
                  <a:pt x="77" y="3"/>
                </a:lnTo>
                <a:lnTo>
                  <a:pt x="76" y="5"/>
                </a:lnTo>
                <a:lnTo>
                  <a:pt x="74" y="6"/>
                </a:lnTo>
                <a:lnTo>
                  <a:pt x="73" y="9"/>
                </a:lnTo>
                <a:lnTo>
                  <a:pt x="71" y="10"/>
                </a:lnTo>
                <a:lnTo>
                  <a:pt x="71" y="12"/>
                </a:lnTo>
                <a:lnTo>
                  <a:pt x="70" y="14"/>
                </a:lnTo>
                <a:lnTo>
                  <a:pt x="70" y="17"/>
                </a:lnTo>
                <a:lnTo>
                  <a:pt x="70" y="19"/>
                </a:lnTo>
                <a:lnTo>
                  <a:pt x="71" y="21"/>
                </a:lnTo>
                <a:lnTo>
                  <a:pt x="72" y="24"/>
                </a:lnTo>
                <a:lnTo>
                  <a:pt x="73" y="26"/>
                </a:lnTo>
                <a:lnTo>
                  <a:pt x="75" y="27"/>
                </a:lnTo>
                <a:lnTo>
                  <a:pt x="76" y="29"/>
                </a:lnTo>
                <a:lnTo>
                  <a:pt x="79" y="31"/>
                </a:lnTo>
                <a:lnTo>
                  <a:pt x="76" y="32"/>
                </a:lnTo>
                <a:lnTo>
                  <a:pt x="74" y="33"/>
                </a:lnTo>
                <a:lnTo>
                  <a:pt x="71" y="35"/>
                </a:lnTo>
                <a:lnTo>
                  <a:pt x="67" y="37"/>
                </a:lnTo>
                <a:lnTo>
                  <a:pt x="64" y="39"/>
                </a:lnTo>
                <a:lnTo>
                  <a:pt x="62" y="42"/>
                </a:lnTo>
                <a:lnTo>
                  <a:pt x="58" y="44"/>
                </a:lnTo>
                <a:lnTo>
                  <a:pt x="55" y="48"/>
                </a:lnTo>
                <a:lnTo>
                  <a:pt x="52" y="51"/>
                </a:lnTo>
                <a:lnTo>
                  <a:pt x="49" y="54"/>
                </a:lnTo>
                <a:lnTo>
                  <a:pt x="47" y="57"/>
                </a:lnTo>
                <a:lnTo>
                  <a:pt x="44" y="60"/>
                </a:lnTo>
                <a:lnTo>
                  <a:pt x="42" y="62"/>
                </a:lnTo>
                <a:lnTo>
                  <a:pt x="40" y="64"/>
                </a:lnTo>
                <a:lnTo>
                  <a:pt x="39" y="66"/>
                </a:lnTo>
                <a:lnTo>
                  <a:pt x="38" y="67"/>
                </a:lnTo>
                <a:lnTo>
                  <a:pt x="37" y="68"/>
                </a:lnTo>
                <a:lnTo>
                  <a:pt x="36" y="69"/>
                </a:lnTo>
                <a:lnTo>
                  <a:pt x="35" y="70"/>
                </a:lnTo>
                <a:lnTo>
                  <a:pt x="35" y="72"/>
                </a:lnTo>
                <a:lnTo>
                  <a:pt x="35" y="73"/>
                </a:lnTo>
                <a:lnTo>
                  <a:pt x="35" y="74"/>
                </a:lnTo>
                <a:lnTo>
                  <a:pt x="35" y="76"/>
                </a:lnTo>
                <a:lnTo>
                  <a:pt x="35" y="77"/>
                </a:lnTo>
                <a:lnTo>
                  <a:pt x="36" y="77"/>
                </a:lnTo>
                <a:lnTo>
                  <a:pt x="37" y="77"/>
                </a:lnTo>
                <a:lnTo>
                  <a:pt x="40" y="77"/>
                </a:lnTo>
                <a:lnTo>
                  <a:pt x="42" y="77"/>
                </a:lnTo>
                <a:lnTo>
                  <a:pt x="46" y="77"/>
                </a:lnTo>
                <a:lnTo>
                  <a:pt x="49" y="76"/>
                </a:lnTo>
                <a:lnTo>
                  <a:pt x="54" y="74"/>
                </a:lnTo>
                <a:lnTo>
                  <a:pt x="60" y="71"/>
                </a:lnTo>
              </a:path>
            </a:pathLst>
          </a:custGeom>
          <a:solidFill>
            <a:srgbClr val="B2664C"/>
          </a:solidFill>
          <a:ln w="12700" cap="rnd" cmpd="sng">
            <a:noFill/>
            <a:prstDash val="solid"/>
            <a:round/>
            <a:headEnd type="none" w="med" len="med"/>
            <a:tailEnd type="none" w="med" len="med"/>
          </a:ln>
        </p:spPr>
        <p:txBody>
          <a:bodyPr/>
          <a:lstStyle/>
          <a:p>
            <a:endParaRPr lang="en-US" sz="1200"/>
          </a:p>
        </p:txBody>
      </p:sp>
      <p:sp>
        <p:nvSpPr>
          <p:cNvPr id="58" name="Freeform 56"/>
          <p:cNvSpPr>
            <a:spLocks/>
          </p:cNvSpPr>
          <p:nvPr/>
        </p:nvSpPr>
        <p:spPr bwMode="auto">
          <a:xfrm>
            <a:off x="7680325" y="3362325"/>
            <a:ext cx="142875" cy="174625"/>
          </a:xfrm>
          <a:custGeom>
            <a:avLst/>
            <a:gdLst>
              <a:gd name="T0" fmla="*/ 2147483647 w 90"/>
              <a:gd name="T1" fmla="*/ 0 h 110"/>
              <a:gd name="T2" fmla="*/ 2147483647 w 90"/>
              <a:gd name="T3" fmla="*/ 2147483647 h 110"/>
              <a:gd name="T4" fmla="*/ 2147483647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2147483647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0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2147483647 w 90"/>
              <a:gd name="T57" fmla="*/ 2147483647 h 110"/>
              <a:gd name="T58" fmla="*/ 2147483647 w 90"/>
              <a:gd name="T59" fmla="*/ 2147483647 h 110"/>
              <a:gd name="T60" fmla="*/ 2147483647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89" y="0"/>
                </a:moveTo>
                <a:lnTo>
                  <a:pt x="85" y="0"/>
                </a:lnTo>
                <a:lnTo>
                  <a:pt x="82" y="1"/>
                </a:lnTo>
                <a:lnTo>
                  <a:pt x="78" y="2"/>
                </a:lnTo>
                <a:lnTo>
                  <a:pt x="74" y="3"/>
                </a:lnTo>
                <a:lnTo>
                  <a:pt x="70" y="5"/>
                </a:lnTo>
                <a:lnTo>
                  <a:pt x="67" y="7"/>
                </a:lnTo>
                <a:lnTo>
                  <a:pt x="63" y="9"/>
                </a:lnTo>
                <a:lnTo>
                  <a:pt x="59" y="12"/>
                </a:lnTo>
                <a:lnTo>
                  <a:pt x="55" y="14"/>
                </a:lnTo>
                <a:lnTo>
                  <a:pt x="51" y="18"/>
                </a:lnTo>
                <a:lnTo>
                  <a:pt x="48" y="21"/>
                </a:lnTo>
                <a:lnTo>
                  <a:pt x="44" y="25"/>
                </a:lnTo>
                <a:lnTo>
                  <a:pt x="41" y="29"/>
                </a:lnTo>
                <a:lnTo>
                  <a:pt x="37" y="33"/>
                </a:lnTo>
                <a:lnTo>
                  <a:pt x="34" y="37"/>
                </a:lnTo>
                <a:lnTo>
                  <a:pt x="31" y="42"/>
                </a:lnTo>
                <a:lnTo>
                  <a:pt x="27" y="46"/>
                </a:lnTo>
                <a:lnTo>
                  <a:pt x="24" y="50"/>
                </a:lnTo>
                <a:lnTo>
                  <a:pt x="21" y="54"/>
                </a:lnTo>
                <a:lnTo>
                  <a:pt x="18" y="58"/>
                </a:lnTo>
                <a:lnTo>
                  <a:pt x="15" y="62"/>
                </a:lnTo>
                <a:lnTo>
                  <a:pt x="12" y="66"/>
                </a:lnTo>
                <a:lnTo>
                  <a:pt x="10" y="70"/>
                </a:lnTo>
                <a:lnTo>
                  <a:pt x="7" y="74"/>
                </a:lnTo>
                <a:lnTo>
                  <a:pt x="5" y="78"/>
                </a:lnTo>
                <a:lnTo>
                  <a:pt x="4" y="81"/>
                </a:lnTo>
                <a:lnTo>
                  <a:pt x="2" y="85"/>
                </a:lnTo>
                <a:lnTo>
                  <a:pt x="1" y="88"/>
                </a:lnTo>
                <a:lnTo>
                  <a:pt x="0" y="91"/>
                </a:lnTo>
                <a:lnTo>
                  <a:pt x="0" y="93"/>
                </a:lnTo>
                <a:lnTo>
                  <a:pt x="1" y="96"/>
                </a:lnTo>
                <a:lnTo>
                  <a:pt x="2" y="98"/>
                </a:lnTo>
                <a:lnTo>
                  <a:pt x="3" y="100"/>
                </a:lnTo>
                <a:lnTo>
                  <a:pt x="4" y="101"/>
                </a:lnTo>
                <a:lnTo>
                  <a:pt x="5" y="102"/>
                </a:lnTo>
                <a:lnTo>
                  <a:pt x="6" y="103"/>
                </a:lnTo>
                <a:lnTo>
                  <a:pt x="7" y="105"/>
                </a:lnTo>
                <a:lnTo>
                  <a:pt x="9" y="106"/>
                </a:lnTo>
                <a:lnTo>
                  <a:pt x="10" y="106"/>
                </a:lnTo>
                <a:lnTo>
                  <a:pt x="11" y="107"/>
                </a:lnTo>
                <a:lnTo>
                  <a:pt x="12" y="108"/>
                </a:lnTo>
                <a:lnTo>
                  <a:pt x="14" y="108"/>
                </a:lnTo>
                <a:lnTo>
                  <a:pt x="15" y="109"/>
                </a:lnTo>
                <a:lnTo>
                  <a:pt x="16" y="109"/>
                </a:lnTo>
                <a:lnTo>
                  <a:pt x="18" y="109"/>
                </a:lnTo>
                <a:lnTo>
                  <a:pt x="19" y="109"/>
                </a:lnTo>
                <a:lnTo>
                  <a:pt x="21" y="109"/>
                </a:lnTo>
                <a:lnTo>
                  <a:pt x="22" y="108"/>
                </a:lnTo>
                <a:lnTo>
                  <a:pt x="24" y="107"/>
                </a:lnTo>
                <a:lnTo>
                  <a:pt x="26" y="106"/>
                </a:lnTo>
                <a:lnTo>
                  <a:pt x="29" y="104"/>
                </a:lnTo>
                <a:lnTo>
                  <a:pt x="32" y="102"/>
                </a:lnTo>
                <a:lnTo>
                  <a:pt x="35" y="99"/>
                </a:lnTo>
                <a:lnTo>
                  <a:pt x="38" y="97"/>
                </a:lnTo>
                <a:lnTo>
                  <a:pt x="41" y="94"/>
                </a:lnTo>
                <a:lnTo>
                  <a:pt x="45" y="91"/>
                </a:lnTo>
                <a:lnTo>
                  <a:pt x="48" y="88"/>
                </a:lnTo>
                <a:lnTo>
                  <a:pt x="51" y="85"/>
                </a:lnTo>
                <a:lnTo>
                  <a:pt x="54" y="83"/>
                </a:lnTo>
                <a:lnTo>
                  <a:pt x="57" y="81"/>
                </a:lnTo>
                <a:lnTo>
                  <a:pt x="59" y="79"/>
                </a:lnTo>
                <a:lnTo>
                  <a:pt x="61" y="77"/>
                </a:lnTo>
                <a:lnTo>
                  <a:pt x="63" y="76"/>
                </a:lnTo>
                <a:lnTo>
                  <a:pt x="64" y="75"/>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59" name="Freeform 57"/>
          <p:cNvSpPr>
            <a:spLocks/>
          </p:cNvSpPr>
          <p:nvPr/>
        </p:nvSpPr>
        <p:spPr bwMode="auto">
          <a:xfrm>
            <a:off x="7940675" y="3468688"/>
            <a:ext cx="149225" cy="112712"/>
          </a:xfrm>
          <a:custGeom>
            <a:avLst/>
            <a:gdLst>
              <a:gd name="T0" fmla="*/ 2147483647 w 94"/>
              <a:gd name="T1" fmla="*/ 2147483647 h 71"/>
              <a:gd name="T2" fmla="*/ 2147483647 w 94"/>
              <a:gd name="T3" fmla="*/ 2147483647 h 71"/>
              <a:gd name="T4" fmla="*/ 2147483647 w 94"/>
              <a:gd name="T5" fmla="*/ 2147483647 h 71"/>
              <a:gd name="T6" fmla="*/ 2147483647 w 94"/>
              <a:gd name="T7" fmla="*/ 2147483647 h 71"/>
              <a:gd name="T8" fmla="*/ 2147483647 w 94"/>
              <a:gd name="T9" fmla="*/ 2147483647 h 71"/>
              <a:gd name="T10" fmla="*/ 2147483647 w 94"/>
              <a:gd name="T11" fmla="*/ 2147483647 h 71"/>
              <a:gd name="T12" fmla="*/ 2147483647 w 94"/>
              <a:gd name="T13" fmla="*/ 2147483647 h 71"/>
              <a:gd name="T14" fmla="*/ 2147483647 w 94"/>
              <a:gd name="T15" fmla="*/ 2147483647 h 71"/>
              <a:gd name="T16" fmla="*/ 2147483647 w 94"/>
              <a:gd name="T17" fmla="*/ 2147483647 h 71"/>
              <a:gd name="T18" fmla="*/ 2147483647 w 94"/>
              <a:gd name="T19" fmla="*/ 2147483647 h 71"/>
              <a:gd name="T20" fmla="*/ 2147483647 w 94"/>
              <a:gd name="T21" fmla="*/ 2147483647 h 71"/>
              <a:gd name="T22" fmla="*/ 2147483647 w 94"/>
              <a:gd name="T23" fmla="*/ 2147483647 h 71"/>
              <a:gd name="T24" fmla="*/ 2147483647 w 94"/>
              <a:gd name="T25" fmla="*/ 2147483647 h 71"/>
              <a:gd name="T26" fmla="*/ 2147483647 w 94"/>
              <a:gd name="T27" fmla="*/ 2147483647 h 71"/>
              <a:gd name="T28" fmla="*/ 2147483647 w 94"/>
              <a:gd name="T29" fmla="*/ 2147483647 h 71"/>
              <a:gd name="T30" fmla="*/ 0 w 94"/>
              <a:gd name="T31" fmla="*/ 2147483647 h 71"/>
              <a:gd name="T32" fmla="*/ 2147483647 w 94"/>
              <a:gd name="T33" fmla="*/ 2147483647 h 71"/>
              <a:gd name="T34" fmla="*/ 2147483647 w 94"/>
              <a:gd name="T35" fmla="*/ 2147483647 h 71"/>
              <a:gd name="T36" fmla="*/ 2147483647 w 94"/>
              <a:gd name="T37" fmla="*/ 2147483647 h 71"/>
              <a:gd name="T38" fmla="*/ 2147483647 w 94"/>
              <a:gd name="T39" fmla="*/ 2147483647 h 71"/>
              <a:gd name="T40" fmla="*/ 2147483647 w 94"/>
              <a:gd name="T41" fmla="*/ 2147483647 h 71"/>
              <a:gd name="T42" fmla="*/ 2147483647 w 94"/>
              <a:gd name="T43" fmla="*/ 2147483647 h 71"/>
              <a:gd name="T44" fmla="*/ 2147483647 w 94"/>
              <a:gd name="T45" fmla="*/ 2147483647 h 71"/>
              <a:gd name="T46" fmla="*/ 2147483647 w 94"/>
              <a:gd name="T47" fmla="*/ 2147483647 h 71"/>
              <a:gd name="T48" fmla="*/ 2147483647 w 94"/>
              <a:gd name="T49" fmla="*/ 2147483647 h 71"/>
              <a:gd name="T50" fmla="*/ 2147483647 w 94"/>
              <a:gd name="T51" fmla="*/ 2147483647 h 71"/>
              <a:gd name="T52" fmla="*/ 2147483647 w 94"/>
              <a:gd name="T53" fmla="*/ 2147483647 h 71"/>
              <a:gd name="T54" fmla="*/ 2147483647 w 94"/>
              <a:gd name="T55" fmla="*/ 2147483647 h 71"/>
              <a:gd name="T56" fmla="*/ 2147483647 w 94"/>
              <a:gd name="T57" fmla="*/ 2147483647 h 71"/>
              <a:gd name="T58" fmla="*/ 2147483647 w 94"/>
              <a:gd name="T59" fmla="*/ 2147483647 h 71"/>
              <a:gd name="T60" fmla="*/ 2147483647 w 94"/>
              <a:gd name="T61" fmla="*/ 2147483647 h 71"/>
              <a:gd name="T62" fmla="*/ 2147483647 w 94"/>
              <a:gd name="T63" fmla="*/ 0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4"/>
              <a:gd name="T97" fmla="*/ 0 h 71"/>
              <a:gd name="T98" fmla="*/ 94 w 94"/>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4" h="71">
                <a:moveTo>
                  <a:pt x="17" y="0"/>
                </a:moveTo>
                <a:lnTo>
                  <a:pt x="24" y="2"/>
                </a:lnTo>
                <a:lnTo>
                  <a:pt x="31" y="5"/>
                </a:lnTo>
                <a:lnTo>
                  <a:pt x="39" y="7"/>
                </a:lnTo>
                <a:lnTo>
                  <a:pt x="45" y="11"/>
                </a:lnTo>
                <a:lnTo>
                  <a:pt x="52" y="16"/>
                </a:lnTo>
                <a:lnTo>
                  <a:pt x="57" y="20"/>
                </a:lnTo>
                <a:lnTo>
                  <a:pt x="64" y="26"/>
                </a:lnTo>
                <a:lnTo>
                  <a:pt x="70" y="30"/>
                </a:lnTo>
                <a:lnTo>
                  <a:pt x="74" y="36"/>
                </a:lnTo>
                <a:lnTo>
                  <a:pt x="79" y="41"/>
                </a:lnTo>
                <a:lnTo>
                  <a:pt x="84" y="47"/>
                </a:lnTo>
                <a:lnTo>
                  <a:pt x="86" y="52"/>
                </a:lnTo>
                <a:lnTo>
                  <a:pt x="89" y="57"/>
                </a:lnTo>
                <a:lnTo>
                  <a:pt x="92" y="62"/>
                </a:lnTo>
                <a:lnTo>
                  <a:pt x="93" y="65"/>
                </a:lnTo>
                <a:lnTo>
                  <a:pt x="93" y="69"/>
                </a:lnTo>
                <a:lnTo>
                  <a:pt x="92" y="69"/>
                </a:lnTo>
                <a:lnTo>
                  <a:pt x="90" y="69"/>
                </a:lnTo>
                <a:lnTo>
                  <a:pt x="87" y="69"/>
                </a:lnTo>
                <a:lnTo>
                  <a:pt x="85" y="69"/>
                </a:lnTo>
                <a:lnTo>
                  <a:pt x="80" y="69"/>
                </a:lnTo>
                <a:lnTo>
                  <a:pt x="75" y="69"/>
                </a:lnTo>
                <a:lnTo>
                  <a:pt x="70" y="69"/>
                </a:lnTo>
                <a:lnTo>
                  <a:pt x="64" y="69"/>
                </a:lnTo>
                <a:lnTo>
                  <a:pt x="56" y="68"/>
                </a:lnTo>
                <a:lnTo>
                  <a:pt x="49" y="68"/>
                </a:lnTo>
                <a:lnTo>
                  <a:pt x="40" y="68"/>
                </a:lnTo>
                <a:lnTo>
                  <a:pt x="32" y="68"/>
                </a:lnTo>
                <a:lnTo>
                  <a:pt x="22" y="68"/>
                </a:lnTo>
                <a:lnTo>
                  <a:pt x="11" y="68"/>
                </a:lnTo>
                <a:lnTo>
                  <a:pt x="0" y="69"/>
                </a:lnTo>
                <a:lnTo>
                  <a:pt x="9" y="69"/>
                </a:lnTo>
                <a:lnTo>
                  <a:pt x="18" y="69"/>
                </a:lnTo>
                <a:lnTo>
                  <a:pt x="26" y="69"/>
                </a:lnTo>
                <a:lnTo>
                  <a:pt x="33" y="69"/>
                </a:lnTo>
                <a:lnTo>
                  <a:pt x="39" y="69"/>
                </a:lnTo>
                <a:lnTo>
                  <a:pt x="44" y="70"/>
                </a:lnTo>
                <a:lnTo>
                  <a:pt x="49" y="70"/>
                </a:lnTo>
                <a:lnTo>
                  <a:pt x="53" y="70"/>
                </a:lnTo>
                <a:lnTo>
                  <a:pt x="55" y="70"/>
                </a:lnTo>
                <a:lnTo>
                  <a:pt x="58" y="70"/>
                </a:lnTo>
                <a:lnTo>
                  <a:pt x="60" y="69"/>
                </a:lnTo>
                <a:lnTo>
                  <a:pt x="62" y="68"/>
                </a:lnTo>
                <a:lnTo>
                  <a:pt x="63" y="67"/>
                </a:lnTo>
                <a:lnTo>
                  <a:pt x="64" y="66"/>
                </a:lnTo>
                <a:lnTo>
                  <a:pt x="64" y="64"/>
                </a:lnTo>
                <a:lnTo>
                  <a:pt x="64" y="61"/>
                </a:lnTo>
                <a:lnTo>
                  <a:pt x="63" y="54"/>
                </a:lnTo>
                <a:lnTo>
                  <a:pt x="61" y="48"/>
                </a:lnTo>
                <a:lnTo>
                  <a:pt x="58" y="42"/>
                </a:lnTo>
                <a:lnTo>
                  <a:pt x="55" y="36"/>
                </a:lnTo>
                <a:lnTo>
                  <a:pt x="52" y="30"/>
                </a:lnTo>
                <a:lnTo>
                  <a:pt x="48" y="26"/>
                </a:lnTo>
                <a:lnTo>
                  <a:pt x="43" y="21"/>
                </a:lnTo>
                <a:lnTo>
                  <a:pt x="39" y="17"/>
                </a:lnTo>
                <a:lnTo>
                  <a:pt x="35" y="13"/>
                </a:lnTo>
                <a:lnTo>
                  <a:pt x="31" y="9"/>
                </a:lnTo>
                <a:lnTo>
                  <a:pt x="27" y="6"/>
                </a:lnTo>
                <a:lnTo>
                  <a:pt x="24" y="5"/>
                </a:lnTo>
                <a:lnTo>
                  <a:pt x="22" y="3"/>
                </a:lnTo>
                <a:lnTo>
                  <a:pt x="19" y="1"/>
                </a:lnTo>
                <a:lnTo>
                  <a:pt x="18" y="0"/>
                </a:lnTo>
                <a:lnTo>
                  <a:pt x="17" y="0"/>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60" name="Freeform 58"/>
          <p:cNvSpPr>
            <a:spLocks/>
          </p:cNvSpPr>
          <p:nvPr/>
        </p:nvSpPr>
        <p:spPr bwMode="auto">
          <a:xfrm>
            <a:off x="7745413" y="3081338"/>
            <a:ext cx="355600" cy="447675"/>
          </a:xfrm>
          <a:custGeom>
            <a:avLst/>
            <a:gdLst>
              <a:gd name="T0" fmla="*/ 2147483647 w 224"/>
              <a:gd name="T1" fmla="*/ 2147483647 h 282"/>
              <a:gd name="T2" fmla="*/ 2147483647 w 224"/>
              <a:gd name="T3" fmla="*/ 2147483647 h 282"/>
              <a:gd name="T4" fmla="*/ 2147483647 w 224"/>
              <a:gd name="T5" fmla="*/ 2147483647 h 282"/>
              <a:gd name="T6" fmla="*/ 2147483647 w 224"/>
              <a:gd name="T7" fmla="*/ 2147483647 h 282"/>
              <a:gd name="T8" fmla="*/ 2147483647 w 224"/>
              <a:gd name="T9" fmla="*/ 2147483647 h 282"/>
              <a:gd name="T10" fmla="*/ 2147483647 w 224"/>
              <a:gd name="T11" fmla="*/ 2147483647 h 282"/>
              <a:gd name="T12" fmla="*/ 2147483647 w 224"/>
              <a:gd name="T13" fmla="*/ 2147483647 h 282"/>
              <a:gd name="T14" fmla="*/ 2147483647 w 224"/>
              <a:gd name="T15" fmla="*/ 2147483647 h 282"/>
              <a:gd name="T16" fmla="*/ 2147483647 w 224"/>
              <a:gd name="T17" fmla="*/ 2147483647 h 282"/>
              <a:gd name="T18" fmla="*/ 2147483647 w 224"/>
              <a:gd name="T19" fmla="*/ 2147483647 h 282"/>
              <a:gd name="T20" fmla="*/ 2147483647 w 224"/>
              <a:gd name="T21" fmla="*/ 2147483647 h 282"/>
              <a:gd name="T22" fmla="*/ 2147483647 w 224"/>
              <a:gd name="T23" fmla="*/ 2147483647 h 282"/>
              <a:gd name="T24" fmla="*/ 2147483647 w 224"/>
              <a:gd name="T25" fmla="*/ 2147483647 h 282"/>
              <a:gd name="T26" fmla="*/ 2147483647 w 224"/>
              <a:gd name="T27" fmla="*/ 2147483647 h 282"/>
              <a:gd name="T28" fmla="*/ 2147483647 w 224"/>
              <a:gd name="T29" fmla="*/ 2147483647 h 282"/>
              <a:gd name="T30" fmla="*/ 2147483647 w 224"/>
              <a:gd name="T31" fmla="*/ 2147483647 h 282"/>
              <a:gd name="T32" fmla="*/ 2147483647 w 224"/>
              <a:gd name="T33" fmla="*/ 2147483647 h 282"/>
              <a:gd name="T34" fmla="*/ 2147483647 w 224"/>
              <a:gd name="T35" fmla="*/ 2147483647 h 282"/>
              <a:gd name="T36" fmla="*/ 2147483647 w 224"/>
              <a:gd name="T37" fmla="*/ 2147483647 h 282"/>
              <a:gd name="T38" fmla="*/ 2147483647 w 224"/>
              <a:gd name="T39" fmla="*/ 2147483647 h 282"/>
              <a:gd name="T40" fmla="*/ 2147483647 w 224"/>
              <a:gd name="T41" fmla="*/ 2147483647 h 282"/>
              <a:gd name="T42" fmla="*/ 2147483647 w 224"/>
              <a:gd name="T43" fmla="*/ 2147483647 h 282"/>
              <a:gd name="T44" fmla="*/ 2147483647 w 224"/>
              <a:gd name="T45" fmla="*/ 2147483647 h 282"/>
              <a:gd name="T46" fmla="*/ 2147483647 w 224"/>
              <a:gd name="T47" fmla="*/ 2147483647 h 282"/>
              <a:gd name="T48" fmla="*/ 2147483647 w 224"/>
              <a:gd name="T49" fmla="*/ 2147483647 h 282"/>
              <a:gd name="T50" fmla="*/ 2147483647 w 224"/>
              <a:gd name="T51" fmla="*/ 2147483647 h 282"/>
              <a:gd name="T52" fmla="*/ 2147483647 w 224"/>
              <a:gd name="T53" fmla="*/ 2147483647 h 282"/>
              <a:gd name="T54" fmla="*/ 2147483647 w 224"/>
              <a:gd name="T55" fmla="*/ 2147483647 h 282"/>
              <a:gd name="T56" fmla="*/ 2147483647 w 224"/>
              <a:gd name="T57" fmla="*/ 2147483647 h 282"/>
              <a:gd name="T58" fmla="*/ 2147483647 w 224"/>
              <a:gd name="T59" fmla="*/ 2147483647 h 282"/>
              <a:gd name="T60" fmla="*/ 2147483647 w 224"/>
              <a:gd name="T61" fmla="*/ 2147483647 h 282"/>
              <a:gd name="T62" fmla="*/ 2147483647 w 224"/>
              <a:gd name="T63" fmla="*/ 2147483647 h 282"/>
              <a:gd name="T64" fmla="*/ 2147483647 w 224"/>
              <a:gd name="T65" fmla="*/ 2147483647 h 282"/>
              <a:gd name="T66" fmla="*/ 2147483647 w 224"/>
              <a:gd name="T67" fmla="*/ 2147483647 h 282"/>
              <a:gd name="T68" fmla="*/ 2147483647 w 224"/>
              <a:gd name="T69" fmla="*/ 2147483647 h 282"/>
              <a:gd name="T70" fmla="*/ 2147483647 w 224"/>
              <a:gd name="T71" fmla="*/ 2147483647 h 282"/>
              <a:gd name="T72" fmla="*/ 2147483647 w 224"/>
              <a:gd name="T73" fmla="*/ 2147483647 h 282"/>
              <a:gd name="T74" fmla="*/ 2147483647 w 224"/>
              <a:gd name="T75" fmla="*/ 2147483647 h 282"/>
              <a:gd name="T76" fmla="*/ 2147483647 w 224"/>
              <a:gd name="T77" fmla="*/ 2147483647 h 282"/>
              <a:gd name="T78" fmla="*/ 2147483647 w 224"/>
              <a:gd name="T79" fmla="*/ 2147483647 h 282"/>
              <a:gd name="T80" fmla="*/ 2147483647 w 224"/>
              <a:gd name="T81" fmla="*/ 2147483647 h 282"/>
              <a:gd name="T82" fmla="*/ 2147483647 w 224"/>
              <a:gd name="T83" fmla="*/ 2147483647 h 282"/>
              <a:gd name="T84" fmla="*/ 2147483647 w 224"/>
              <a:gd name="T85" fmla="*/ 2147483647 h 282"/>
              <a:gd name="T86" fmla="*/ 2147483647 w 224"/>
              <a:gd name="T87" fmla="*/ 2147483647 h 282"/>
              <a:gd name="T88" fmla="*/ 2147483647 w 224"/>
              <a:gd name="T89" fmla="*/ 2147483647 h 282"/>
              <a:gd name="T90" fmla="*/ 2147483647 w 224"/>
              <a:gd name="T91" fmla="*/ 2147483647 h 282"/>
              <a:gd name="T92" fmla="*/ 2147483647 w 224"/>
              <a:gd name="T93" fmla="*/ 2147483647 h 282"/>
              <a:gd name="T94" fmla="*/ 2147483647 w 224"/>
              <a:gd name="T95" fmla="*/ 2147483647 h 282"/>
              <a:gd name="T96" fmla="*/ 2147483647 w 224"/>
              <a:gd name="T97" fmla="*/ 2147483647 h 282"/>
              <a:gd name="T98" fmla="*/ 2147483647 w 224"/>
              <a:gd name="T99" fmla="*/ 2147483647 h 282"/>
              <a:gd name="T100" fmla="*/ 2147483647 w 224"/>
              <a:gd name="T101" fmla="*/ 2147483647 h 282"/>
              <a:gd name="T102" fmla="*/ 2147483647 w 224"/>
              <a:gd name="T103" fmla="*/ 2147483647 h 282"/>
              <a:gd name="T104" fmla="*/ 2147483647 w 224"/>
              <a:gd name="T105" fmla="*/ 2147483647 h 282"/>
              <a:gd name="T106" fmla="*/ 2147483647 w 224"/>
              <a:gd name="T107" fmla="*/ 2147483647 h 282"/>
              <a:gd name="T108" fmla="*/ 2147483647 w 224"/>
              <a:gd name="T109" fmla="*/ 2147483647 h 282"/>
              <a:gd name="T110" fmla="*/ 2147483647 w 224"/>
              <a:gd name="T111" fmla="*/ 2147483647 h 2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4"/>
              <a:gd name="T169" fmla="*/ 0 h 282"/>
              <a:gd name="T170" fmla="*/ 224 w 224"/>
              <a:gd name="T171" fmla="*/ 282 h 2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4" h="282">
                <a:moveTo>
                  <a:pt x="219" y="255"/>
                </a:moveTo>
                <a:lnTo>
                  <a:pt x="212" y="245"/>
                </a:lnTo>
                <a:lnTo>
                  <a:pt x="205" y="234"/>
                </a:lnTo>
                <a:lnTo>
                  <a:pt x="199" y="223"/>
                </a:lnTo>
                <a:lnTo>
                  <a:pt x="193" y="211"/>
                </a:lnTo>
                <a:lnTo>
                  <a:pt x="187" y="200"/>
                </a:lnTo>
                <a:lnTo>
                  <a:pt x="181" y="187"/>
                </a:lnTo>
                <a:lnTo>
                  <a:pt x="176" y="175"/>
                </a:lnTo>
                <a:lnTo>
                  <a:pt x="170" y="164"/>
                </a:lnTo>
                <a:lnTo>
                  <a:pt x="166" y="153"/>
                </a:lnTo>
                <a:lnTo>
                  <a:pt x="161" y="142"/>
                </a:lnTo>
                <a:lnTo>
                  <a:pt x="157" y="132"/>
                </a:lnTo>
                <a:lnTo>
                  <a:pt x="152" y="123"/>
                </a:lnTo>
                <a:lnTo>
                  <a:pt x="148" y="116"/>
                </a:lnTo>
                <a:lnTo>
                  <a:pt x="144" y="109"/>
                </a:lnTo>
                <a:lnTo>
                  <a:pt x="141" y="104"/>
                </a:lnTo>
                <a:lnTo>
                  <a:pt x="137" y="100"/>
                </a:lnTo>
                <a:lnTo>
                  <a:pt x="136" y="96"/>
                </a:lnTo>
                <a:lnTo>
                  <a:pt x="135" y="93"/>
                </a:lnTo>
                <a:lnTo>
                  <a:pt x="134" y="90"/>
                </a:lnTo>
                <a:lnTo>
                  <a:pt x="133" y="87"/>
                </a:lnTo>
                <a:lnTo>
                  <a:pt x="131" y="84"/>
                </a:lnTo>
                <a:lnTo>
                  <a:pt x="130" y="82"/>
                </a:lnTo>
                <a:lnTo>
                  <a:pt x="130" y="80"/>
                </a:lnTo>
                <a:lnTo>
                  <a:pt x="129" y="78"/>
                </a:lnTo>
                <a:lnTo>
                  <a:pt x="128" y="76"/>
                </a:lnTo>
                <a:lnTo>
                  <a:pt x="126" y="75"/>
                </a:lnTo>
                <a:lnTo>
                  <a:pt x="125" y="73"/>
                </a:lnTo>
                <a:lnTo>
                  <a:pt x="123" y="72"/>
                </a:lnTo>
                <a:lnTo>
                  <a:pt x="121" y="70"/>
                </a:lnTo>
                <a:lnTo>
                  <a:pt x="118" y="68"/>
                </a:lnTo>
                <a:lnTo>
                  <a:pt x="116" y="67"/>
                </a:lnTo>
                <a:lnTo>
                  <a:pt x="114" y="66"/>
                </a:lnTo>
                <a:lnTo>
                  <a:pt x="112" y="65"/>
                </a:lnTo>
                <a:lnTo>
                  <a:pt x="109" y="64"/>
                </a:lnTo>
                <a:lnTo>
                  <a:pt x="106" y="63"/>
                </a:lnTo>
                <a:lnTo>
                  <a:pt x="103" y="62"/>
                </a:lnTo>
                <a:lnTo>
                  <a:pt x="100" y="60"/>
                </a:lnTo>
                <a:lnTo>
                  <a:pt x="97" y="59"/>
                </a:lnTo>
                <a:lnTo>
                  <a:pt x="94" y="58"/>
                </a:lnTo>
                <a:lnTo>
                  <a:pt x="91" y="57"/>
                </a:lnTo>
                <a:lnTo>
                  <a:pt x="88" y="55"/>
                </a:lnTo>
                <a:lnTo>
                  <a:pt x="82" y="53"/>
                </a:lnTo>
                <a:lnTo>
                  <a:pt x="79" y="51"/>
                </a:lnTo>
                <a:lnTo>
                  <a:pt x="76" y="50"/>
                </a:lnTo>
                <a:lnTo>
                  <a:pt x="73" y="49"/>
                </a:lnTo>
                <a:lnTo>
                  <a:pt x="70" y="47"/>
                </a:lnTo>
                <a:lnTo>
                  <a:pt x="67" y="45"/>
                </a:lnTo>
                <a:lnTo>
                  <a:pt x="63" y="42"/>
                </a:lnTo>
                <a:lnTo>
                  <a:pt x="58" y="39"/>
                </a:lnTo>
                <a:lnTo>
                  <a:pt x="54" y="35"/>
                </a:lnTo>
                <a:lnTo>
                  <a:pt x="49" y="32"/>
                </a:lnTo>
                <a:lnTo>
                  <a:pt x="43" y="28"/>
                </a:lnTo>
                <a:lnTo>
                  <a:pt x="37" y="24"/>
                </a:lnTo>
                <a:lnTo>
                  <a:pt x="31" y="21"/>
                </a:lnTo>
                <a:lnTo>
                  <a:pt x="26" y="17"/>
                </a:lnTo>
                <a:lnTo>
                  <a:pt x="20" y="14"/>
                </a:lnTo>
                <a:lnTo>
                  <a:pt x="16" y="10"/>
                </a:lnTo>
                <a:lnTo>
                  <a:pt x="11" y="7"/>
                </a:lnTo>
                <a:lnTo>
                  <a:pt x="7" y="4"/>
                </a:lnTo>
                <a:lnTo>
                  <a:pt x="3" y="2"/>
                </a:lnTo>
                <a:lnTo>
                  <a:pt x="0" y="0"/>
                </a:lnTo>
                <a:lnTo>
                  <a:pt x="4" y="4"/>
                </a:lnTo>
                <a:lnTo>
                  <a:pt x="7" y="7"/>
                </a:lnTo>
                <a:lnTo>
                  <a:pt x="11" y="10"/>
                </a:lnTo>
                <a:lnTo>
                  <a:pt x="14" y="13"/>
                </a:lnTo>
                <a:lnTo>
                  <a:pt x="18" y="17"/>
                </a:lnTo>
                <a:lnTo>
                  <a:pt x="20" y="19"/>
                </a:lnTo>
                <a:lnTo>
                  <a:pt x="24" y="22"/>
                </a:lnTo>
                <a:lnTo>
                  <a:pt x="27" y="24"/>
                </a:lnTo>
                <a:lnTo>
                  <a:pt x="30" y="26"/>
                </a:lnTo>
                <a:lnTo>
                  <a:pt x="32" y="28"/>
                </a:lnTo>
                <a:lnTo>
                  <a:pt x="35" y="30"/>
                </a:lnTo>
                <a:lnTo>
                  <a:pt x="37" y="31"/>
                </a:lnTo>
                <a:lnTo>
                  <a:pt x="38" y="33"/>
                </a:lnTo>
                <a:lnTo>
                  <a:pt x="40" y="34"/>
                </a:lnTo>
                <a:lnTo>
                  <a:pt x="41" y="34"/>
                </a:lnTo>
                <a:lnTo>
                  <a:pt x="38" y="33"/>
                </a:lnTo>
                <a:lnTo>
                  <a:pt x="32" y="31"/>
                </a:lnTo>
                <a:lnTo>
                  <a:pt x="29" y="30"/>
                </a:lnTo>
                <a:lnTo>
                  <a:pt x="26" y="28"/>
                </a:lnTo>
                <a:lnTo>
                  <a:pt x="23" y="27"/>
                </a:lnTo>
                <a:lnTo>
                  <a:pt x="20" y="26"/>
                </a:lnTo>
                <a:lnTo>
                  <a:pt x="18" y="25"/>
                </a:lnTo>
                <a:lnTo>
                  <a:pt x="16" y="24"/>
                </a:lnTo>
                <a:lnTo>
                  <a:pt x="14" y="23"/>
                </a:lnTo>
                <a:lnTo>
                  <a:pt x="11" y="23"/>
                </a:lnTo>
                <a:lnTo>
                  <a:pt x="10" y="22"/>
                </a:lnTo>
                <a:lnTo>
                  <a:pt x="8" y="22"/>
                </a:lnTo>
                <a:lnTo>
                  <a:pt x="7" y="21"/>
                </a:lnTo>
                <a:lnTo>
                  <a:pt x="6" y="21"/>
                </a:lnTo>
                <a:lnTo>
                  <a:pt x="8" y="23"/>
                </a:lnTo>
                <a:lnTo>
                  <a:pt x="9" y="24"/>
                </a:lnTo>
                <a:lnTo>
                  <a:pt x="10" y="27"/>
                </a:lnTo>
                <a:lnTo>
                  <a:pt x="12" y="29"/>
                </a:lnTo>
                <a:lnTo>
                  <a:pt x="13" y="32"/>
                </a:lnTo>
                <a:lnTo>
                  <a:pt x="14" y="34"/>
                </a:lnTo>
                <a:lnTo>
                  <a:pt x="16" y="37"/>
                </a:lnTo>
                <a:lnTo>
                  <a:pt x="18" y="40"/>
                </a:lnTo>
                <a:lnTo>
                  <a:pt x="19" y="43"/>
                </a:lnTo>
                <a:lnTo>
                  <a:pt x="21" y="46"/>
                </a:lnTo>
                <a:lnTo>
                  <a:pt x="24" y="49"/>
                </a:lnTo>
                <a:lnTo>
                  <a:pt x="27" y="52"/>
                </a:lnTo>
                <a:lnTo>
                  <a:pt x="31" y="55"/>
                </a:lnTo>
                <a:lnTo>
                  <a:pt x="36" y="58"/>
                </a:lnTo>
                <a:lnTo>
                  <a:pt x="41" y="61"/>
                </a:lnTo>
                <a:lnTo>
                  <a:pt x="47" y="64"/>
                </a:lnTo>
                <a:lnTo>
                  <a:pt x="53" y="66"/>
                </a:lnTo>
                <a:lnTo>
                  <a:pt x="59" y="68"/>
                </a:lnTo>
                <a:lnTo>
                  <a:pt x="65" y="69"/>
                </a:lnTo>
                <a:lnTo>
                  <a:pt x="71" y="70"/>
                </a:lnTo>
                <a:lnTo>
                  <a:pt x="77" y="71"/>
                </a:lnTo>
                <a:lnTo>
                  <a:pt x="83" y="73"/>
                </a:lnTo>
                <a:lnTo>
                  <a:pt x="89" y="75"/>
                </a:lnTo>
                <a:lnTo>
                  <a:pt x="94" y="76"/>
                </a:lnTo>
                <a:lnTo>
                  <a:pt x="99" y="78"/>
                </a:lnTo>
                <a:lnTo>
                  <a:pt x="104" y="81"/>
                </a:lnTo>
                <a:lnTo>
                  <a:pt x="109" y="83"/>
                </a:lnTo>
                <a:lnTo>
                  <a:pt x="114" y="86"/>
                </a:lnTo>
                <a:lnTo>
                  <a:pt x="118" y="90"/>
                </a:lnTo>
                <a:lnTo>
                  <a:pt x="122" y="94"/>
                </a:lnTo>
                <a:lnTo>
                  <a:pt x="126" y="99"/>
                </a:lnTo>
                <a:lnTo>
                  <a:pt x="130" y="104"/>
                </a:lnTo>
                <a:lnTo>
                  <a:pt x="125" y="104"/>
                </a:lnTo>
                <a:lnTo>
                  <a:pt x="120" y="103"/>
                </a:lnTo>
                <a:lnTo>
                  <a:pt x="114" y="102"/>
                </a:lnTo>
                <a:lnTo>
                  <a:pt x="107" y="102"/>
                </a:lnTo>
                <a:lnTo>
                  <a:pt x="101" y="101"/>
                </a:lnTo>
                <a:lnTo>
                  <a:pt x="94" y="101"/>
                </a:lnTo>
                <a:lnTo>
                  <a:pt x="88" y="101"/>
                </a:lnTo>
                <a:lnTo>
                  <a:pt x="81" y="101"/>
                </a:lnTo>
                <a:lnTo>
                  <a:pt x="74" y="101"/>
                </a:lnTo>
                <a:lnTo>
                  <a:pt x="67" y="102"/>
                </a:lnTo>
                <a:lnTo>
                  <a:pt x="61" y="103"/>
                </a:lnTo>
                <a:lnTo>
                  <a:pt x="56" y="104"/>
                </a:lnTo>
                <a:lnTo>
                  <a:pt x="50" y="105"/>
                </a:lnTo>
                <a:lnTo>
                  <a:pt x="45" y="106"/>
                </a:lnTo>
                <a:lnTo>
                  <a:pt x="40" y="108"/>
                </a:lnTo>
                <a:lnTo>
                  <a:pt x="36" y="110"/>
                </a:lnTo>
                <a:lnTo>
                  <a:pt x="35" y="111"/>
                </a:lnTo>
                <a:lnTo>
                  <a:pt x="33" y="111"/>
                </a:lnTo>
                <a:lnTo>
                  <a:pt x="31" y="110"/>
                </a:lnTo>
                <a:lnTo>
                  <a:pt x="28" y="110"/>
                </a:lnTo>
                <a:lnTo>
                  <a:pt x="25" y="109"/>
                </a:lnTo>
                <a:lnTo>
                  <a:pt x="21" y="109"/>
                </a:lnTo>
                <a:lnTo>
                  <a:pt x="19" y="108"/>
                </a:lnTo>
                <a:lnTo>
                  <a:pt x="15" y="108"/>
                </a:lnTo>
                <a:lnTo>
                  <a:pt x="12" y="108"/>
                </a:lnTo>
                <a:lnTo>
                  <a:pt x="10" y="107"/>
                </a:lnTo>
                <a:lnTo>
                  <a:pt x="8" y="108"/>
                </a:lnTo>
                <a:lnTo>
                  <a:pt x="6" y="108"/>
                </a:lnTo>
                <a:lnTo>
                  <a:pt x="6" y="109"/>
                </a:lnTo>
                <a:lnTo>
                  <a:pt x="6" y="110"/>
                </a:lnTo>
                <a:lnTo>
                  <a:pt x="8" y="112"/>
                </a:lnTo>
                <a:lnTo>
                  <a:pt x="10" y="115"/>
                </a:lnTo>
                <a:lnTo>
                  <a:pt x="14" y="117"/>
                </a:lnTo>
                <a:lnTo>
                  <a:pt x="17" y="119"/>
                </a:lnTo>
                <a:lnTo>
                  <a:pt x="19" y="122"/>
                </a:lnTo>
                <a:lnTo>
                  <a:pt x="22" y="124"/>
                </a:lnTo>
                <a:lnTo>
                  <a:pt x="26" y="126"/>
                </a:lnTo>
                <a:lnTo>
                  <a:pt x="29" y="128"/>
                </a:lnTo>
                <a:lnTo>
                  <a:pt x="33" y="130"/>
                </a:lnTo>
                <a:lnTo>
                  <a:pt x="37" y="131"/>
                </a:lnTo>
                <a:lnTo>
                  <a:pt x="41" y="133"/>
                </a:lnTo>
                <a:lnTo>
                  <a:pt x="45" y="133"/>
                </a:lnTo>
                <a:lnTo>
                  <a:pt x="49" y="134"/>
                </a:lnTo>
                <a:lnTo>
                  <a:pt x="53" y="134"/>
                </a:lnTo>
                <a:lnTo>
                  <a:pt x="56" y="134"/>
                </a:lnTo>
                <a:lnTo>
                  <a:pt x="61" y="133"/>
                </a:lnTo>
                <a:lnTo>
                  <a:pt x="66" y="132"/>
                </a:lnTo>
                <a:lnTo>
                  <a:pt x="71" y="130"/>
                </a:lnTo>
                <a:lnTo>
                  <a:pt x="76" y="129"/>
                </a:lnTo>
                <a:lnTo>
                  <a:pt x="81" y="127"/>
                </a:lnTo>
                <a:lnTo>
                  <a:pt x="86" y="126"/>
                </a:lnTo>
                <a:lnTo>
                  <a:pt x="91" y="125"/>
                </a:lnTo>
                <a:lnTo>
                  <a:pt x="95" y="125"/>
                </a:lnTo>
                <a:lnTo>
                  <a:pt x="100" y="125"/>
                </a:lnTo>
                <a:lnTo>
                  <a:pt x="105" y="125"/>
                </a:lnTo>
                <a:lnTo>
                  <a:pt x="110" y="125"/>
                </a:lnTo>
                <a:lnTo>
                  <a:pt x="114" y="126"/>
                </a:lnTo>
                <a:lnTo>
                  <a:pt x="118" y="127"/>
                </a:lnTo>
                <a:lnTo>
                  <a:pt x="122" y="128"/>
                </a:lnTo>
                <a:lnTo>
                  <a:pt x="126" y="130"/>
                </a:lnTo>
                <a:lnTo>
                  <a:pt x="130" y="132"/>
                </a:lnTo>
                <a:lnTo>
                  <a:pt x="132" y="134"/>
                </a:lnTo>
                <a:lnTo>
                  <a:pt x="135" y="136"/>
                </a:lnTo>
                <a:lnTo>
                  <a:pt x="137" y="139"/>
                </a:lnTo>
                <a:lnTo>
                  <a:pt x="132" y="140"/>
                </a:lnTo>
                <a:lnTo>
                  <a:pt x="128" y="142"/>
                </a:lnTo>
                <a:lnTo>
                  <a:pt x="123" y="144"/>
                </a:lnTo>
                <a:lnTo>
                  <a:pt x="118" y="146"/>
                </a:lnTo>
                <a:lnTo>
                  <a:pt x="113" y="148"/>
                </a:lnTo>
                <a:lnTo>
                  <a:pt x="109" y="150"/>
                </a:lnTo>
                <a:lnTo>
                  <a:pt x="105" y="152"/>
                </a:lnTo>
                <a:lnTo>
                  <a:pt x="100" y="154"/>
                </a:lnTo>
                <a:lnTo>
                  <a:pt x="96" y="156"/>
                </a:lnTo>
                <a:lnTo>
                  <a:pt x="93" y="158"/>
                </a:lnTo>
                <a:lnTo>
                  <a:pt x="90" y="160"/>
                </a:lnTo>
                <a:lnTo>
                  <a:pt x="83" y="164"/>
                </a:lnTo>
                <a:lnTo>
                  <a:pt x="79" y="164"/>
                </a:lnTo>
                <a:lnTo>
                  <a:pt x="76" y="166"/>
                </a:lnTo>
                <a:lnTo>
                  <a:pt x="73" y="167"/>
                </a:lnTo>
                <a:lnTo>
                  <a:pt x="70" y="168"/>
                </a:lnTo>
                <a:lnTo>
                  <a:pt x="67" y="169"/>
                </a:lnTo>
                <a:lnTo>
                  <a:pt x="64" y="170"/>
                </a:lnTo>
                <a:lnTo>
                  <a:pt x="61" y="171"/>
                </a:lnTo>
                <a:lnTo>
                  <a:pt x="59" y="171"/>
                </a:lnTo>
                <a:lnTo>
                  <a:pt x="56" y="172"/>
                </a:lnTo>
                <a:lnTo>
                  <a:pt x="54" y="173"/>
                </a:lnTo>
                <a:lnTo>
                  <a:pt x="52" y="174"/>
                </a:lnTo>
                <a:lnTo>
                  <a:pt x="49" y="174"/>
                </a:lnTo>
                <a:lnTo>
                  <a:pt x="47" y="175"/>
                </a:lnTo>
                <a:lnTo>
                  <a:pt x="45" y="176"/>
                </a:lnTo>
                <a:lnTo>
                  <a:pt x="44" y="177"/>
                </a:lnTo>
                <a:lnTo>
                  <a:pt x="42" y="179"/>
                </a:lnTo>
                <a:lnTo>
                  <a:pt x="41" y="180"/>
                </a:lnTo>
                <a:lnTo>
                  <a:pt x="41" y="182"/>
                </a:lnTo>
                <a:lnTo>
                  <a:pt x="41" y="183"/>
                </a:lnTo>
                <a:lnTo>
                  <a:pt x="41" y="185"/>
                </a:lnTo>
                <a:lnTo>
                  <a:pt x="41" y="187"/>
                </a:lnTo>
                <a:lnTo>
                  <a:pt x="42" y="189"/>
                </a:lnTo>
                <a:lnTo>
                  <a:pt x="43" y="192"/>
                </a:lnTo>
                <a:lnTo>
                  <a:pt x="44" y="194"/>
                </a:lnTo>
                <a:lnTo>
                  <a:pt x="46" y="196"/>
                </a:lnTo>
                <a:lnTo>
                  <a:pt x="48" y="197"/>
                </a:lnTo>
                <a:lnTo>
                  <a:pt x="50" y="198"/>
                </a:lnTo>
                <a:lnTo>
                  <a:pt x="53" y="199"/>
                </a:lnTo>
                <a:lnTo>
                  <a:pt x="56" y="198"/>
                </a:lnTo>
                <a:lnTo>
                  <a:pt x="58" y="197"/>
                </a:lnTo>
                <a:lnTo>
                  <a:pt x="61" y="195"/>
                </a:lnTo>
                <a:lnTo>
                  <a:pt x="65" y="192"/>
                </a:lnTo>
                <a:lnTo>
                  <a:pt x="70" y="188"/>
                </a:lnTo>
                <a:lnTo>
                  <a:pt x="74" y="182"/>
                </a:lnTo>
                <a:lnTo>
                  <a:pt x="79" y="175"/>
                </a:lnTo>
                <a:lnTo>
                  <a:pt x="83" y="170"/>
                </a:lnTo>
                <a:lnTo>
                  <a:pt x="87" y="166"/>
                </a:lnTo>
                <a:lnTo>
                  <a:pt x="91" y="164"/>
                </a:lnTo>
                <a:lnTo>
                  <a:pt x="95" y="162"/>
                </a:lnTo>
                <a:lnTo>
                  <a:pt x="100" y="161"/>
                </a:lnTo>
                <a:lnTo>
                  <a:pt x="106" y="161"/>
                </a:lnTo>
                <a:lnTo>
                  <a:pt x="111" y="161"/>
                </a:lnTo>
                <a:lnTo>
                  <a:pt x="117" y="162"/>
                </a:lnTo>
                <a:lnTo>
                  <a:pt x="122" y="163"/>
                </a:lnTo>
                <a:lnTo>
                  <a:pt x="127" y="164"/>
                </a:lnTo>
                <a:lnTo>
                  <a:pt x="132" y="166"/>
                </a:lnTo>
                <a:lnTo>
                  <a:pt x="137" y="168"/>
                </a:lnTo>
                <a:lnTo>
                  <a:pt x="142" y="171"/>
                </a:lnTo>
                <a:lnTo>
                  <a:pt x="146" y="174"/>
                </a:lnTo>
                <a:lnTo>
                  <a:pt x="150" y="177"/>
                </a:lnTo>
                <a:lnTo>
                  <a:pt x="154" y="179"/>
                </a:lnTo>
                <a:lnTo>
                  <a:pt x="157" y="183"/>
                </a:lnTo>
                <a:lnTo>
                  <a:pt x="160" y="187"/>
                </a:lnTo>
                <a:lnTo>
                  <a:pt x="163" y="191"/>
                </a:lnTo>
                <a:lnTo>
                  <a:pt x="165" y="196"/>
                </a:lnTo>
                <a:lnTo>
                  <a:pt x="167" y="201"/>
                </a:lnTo>
                <a:lnTo>
                  <a:pt x="169" y="206"/>
                </a:lnTo>
                <a:lnTo>
                  <a:pt x="172" y="211"/>
                </a:lnTo>
                <a:lnTo>
                  <a:pt x="174" y="217"/>
                </a:lnTo>
                <a:lnTo>
                  <a:pt x="177" y="222"/>
                </a:lnTo>
                <a:lnTo>
                  <a:pt x="179" y="228"/>
                </a:lnTo>
                <a:lnTo>
                  <a:pt x="182" y="234"/>
                </a:lnTo>
                <a:lnTo>
                  <a:pt x="184" y="240"/>
                </a:lnTo>
                <a:lnTo>
                  <a:pt x="187" y="245"/>
                </a:lnTo>
                <a:lnTo>
                  <a:pt x="190" y="250"/>
                </a:lnTo>
                <a:lnTo>
                  <a:pt x="193" y="255"/>
                </a:lnTo>
                <a:lnTo>
                  <a:pt x="197" y="259"/>
                </a:lnTo>
                <a:lnTo>
                  <a:pt x="200" y="263"/>
                </a:lnTo>
                <a:lnTo>
                  <a:pt x="203" y="267"/>
                </a:lnTo>
                <a:lnTo>
                  <a:pt x="205" y="271"/>
                </a:lnTo>
                <a:lnTo>
                  <a:pt x="208" y="274"/>
                </a:lnTo>
                <a:lnTo>
                  <a:pt x="211" y="277"/>
                </a:lnTo>
                <a:lnTo>
                  <a:pt x="213" y="279"/>
                </a:lnTo>
                <a:lnTo>
                  <a:pt x="216" y="280"/>
                </a:lnTo>
                <a:lnTo>
                  <a:pt x="218" y="281"/>
                </a:lnTo>
                <a:lnTo>
                  <a:pt x="220" y="281"/>
                </a:lnTo>
                <a:lnTo>
                  <a:pt x="221" y="280"/>
                </a:lnTo>
                <a:lnTo>
                  <a:pt x="222" y="278"/>
                </a:lnTo>
                <a:lnTo>
                  <a:pt x="223" y="275"/>
                </a:lnTo>
                <a:lnTo>
                  <a:pt x="222" y="272"/>
                </a:lnTo>
                <a:lnTo>
                  <a:pt x="222" y="267"/>
                </a:lnTo>
                <a:lnTo>
                  <a:pt x="221" y="261"/>
                </a:lnTo>
                <a:lnTo>
                  <a:pt x="219" y="255"/>
                </a:lnTo>
              </a:path>
            </a:pathLst>
          </a:custGeom>
          <a:solidFill>
            <a:srgbClr val="FFE5CB"/>
          </a:solidFill>
          <a:ln w="12700" cap="rnd" cmpd="sng">
            <a:noFill/>
            <a:prstDash val="solid"/>
            <a:round/>
            <a:headEnd type="none" w="med" len="med"/>
            <a:tailEnd type="none" w="med" len="med"/>
          </a:ln>
        </p:spPr>
        <p:txBody>
          <a:bodyPr/>
          <a:lstStyle/>
          <a:p>
            <a:endParaRPr lang="en-US" sz="1200"/>
          </a:p>
        </p:txBody>
      </p:sp>
      <p:sp>
        <p:nvSpPr>
          <p:cNvPr id="61" name="Freeform 59"/>
          <p:cNvSpPr>
            <a:spLocks/>
          </p:cNvSpPr>
          <p:nvPr/>
        </p:nvSpPr>
        <p:spPr bwMode="auto">
          <a:xfrm>
            <a:off x="7996238" y="3475038"/>
            <a:ext cx="128587" cy="117475"/>
          </a:xfrm>
          <a:custGeom>
            <a:avLst/>
            <a:gdLst>
              <a:gd name="T0" fmla="*/ 2147483647 w 81"/>
              <a:gd name="T1" fmla="*/ 0 h 74"/>
              <a:gd name="T2" fmla="*/ 2147483647 w 81"/>
              <a:gd name="T3" fmla="*/ 2147483647 h 74"/>
              <a:gd name="T4" fmla="*/ 2147483647 w 81"/>
              <a:gd name="T5" fmla="*/ 2147483647 h 74"/>
              <a:gd name="T6" fmla="*/ 2147483647 w 81"/>
              <a:gd name="T7" fmla="*/ 2147483647 h 74"/>
              <a:gd name="T8" fmla="*/ 2147483647 w 81"/>
              <a:gd name="T9" fmla="*/ 2147483647 h 74"/>
              <a:gd name="T10" fmla="*/ 2147483647 w 81"/>
              <a:gd name="T11" fmla="*/ 2147483647 h 74"/>
              <a:gd name="T12" fmla="*/ 2147483647 w 81"/>
              <a:gd name="T13" fmla="*/ 2147483647 h 74"/>
              <a:gd name="T14" fmla="*/ 2147483647 w 81"/>
              <a:gd name="T15" fmla="*/ 2147483647 h 74"/>
              <a:gd name="T16" fmla="*/ 2147483647 w 81"/>
              <a:gd name="T17" fmla="*/ 2147483647 h 74"/>
              <a:gd name="T18" fmla="*/ 2147483647 w 81"/>
              <a:gd name="T19" fmla="*/ 2147483647 h 74"/>
              <a:gd name="T20" fmla="*/ 2147483647 w 81"/>
              <a:gd name="T21" fmla="*/ 2147483647 h 74"/>
              <a:gd name="T22" fmla="*/ 2147483647 w 81"/>
              <a:gd name="T23" fmla="*/ 2147483647 h 74"/>
              <a:gd name="T24" fmla="*/ 2147483647 w 81"/>
              <a:gd name="T25" fmla="*/ 2147483647 h 74"/>
              <a:gd name="T26" fmla="*/ 2147483647 w 81"/>
              <a:gd name="T27" fmla="*/ 2147483647 h 74"/>
              <a:gd name="T28" fmla="*/ 2147483647 w 81"/>
              <a:gd name="T29" fmla="*/ 2147483647 h 74"/>
              <a:gd name="T30" fmla="*/ 2147483647 w 81"/>
              <a:gd name="T31" fmla="*/ 2147483647 h 74"/>
              <a:gd name="T32" fmla="*/ 0 w 81"/>
              <a:gd name="T33" fmla="*/ 2147483647 h 74"/>
              <a:gd name="T34" fmla="*/ 2147483647 w 81"/>
              <a:gd name="T35" fmla="*/ 2147483647 h 74"/>
              <a:gd name="T36" fmla="*/ 2147483647 w 81"/>
              <a:gd name="T37" fmla="*/ 2147483647 h 74"/>
              <a:gd name="T38" fmla="*/ 2147483647 w 81"/>
              <a:gd name="T39" fmla="*/ 2147483647 h 74"/>
              <a:gd name="T40" fmla="*/ 2147483647 w 81"/>
              <a:gd name="T41" fmla="*/ 2147483647 h 74"/>
              <a:gd name="T42" fmla="*/ 2147483647 w 81"/>
              <a:gd name="T43" fmla="*/ 2147483647 h 74"/>
              <a:gd name="T44" fmla="*/ 2147483647 w 81"/>
              <a:gd name="T45" fmla="*/ 2147483647 h 74"/>
              <a:gd name="T46" fmla="*/ 2147483647 w 81"/>
              <a:gd name="T47" fmla="*/ 2147483647 h 74"/>
              <a:gd name="T48" fmla="*/ 2147483647 w 81"/>
              <a:gd name="T49" fmla="*/ 2147483647 h 74"/>
              <a:gd name="T50" fmla="*/ 2147483647 w 81"/>
              <a:gd name="T51" fmla="*/ 2147483647 h 74"/>
              <a:gd name="T52" fmla="*/ 2147483647 w 81"/>
              <a:gd name="T53" fmla="*/ 2147483647 h 74"/>
              <a:gd name="T54" fmla="*/ 2147483647 w 81"/>
              <a:gd name="T55" fmla="*/ 2147483647 h 74"/>
              <a:gd name="T56" fmla="*/ 2147483647 w 81"/>
              <a:gd name="T57" fmla="*/ 2147483647 h 74"/>
              <a:gd name="T58" fmla="*/ 2147483647 w 81"/>
              <a:gd name="T59" fmla="*/ 2147483647 h 74"/>
              <a:gd name="T60" fmla="*/ 2147483647 w 81"/>
              <a:gd name="T61" fmla="*/ 2147483647 h 74"/>
              <a:gd name="T62" fmla="*/ 2147483647 w 81"/>
              <a:gd name="T63" fmla="*/ 2147483647 h 74"/>
              <a:gd name="T64" fmla="*/ 2147483647 w 81"/>
              <a:gd name="T65" fmla="*/ 2147483647 h 74"/>
              <a:gd name="T66" fmla="*/ 2147483647 w 81"/>
              <a:gd name="T67" fmla="*/ 2147483647 h 74"/>
              <a:gd name="T68" fmla="*/ 2147483647 w 81"/>
              <a:gd name="T69" fmla="*/ 2147483647 h 74"/>
              <a:gd name="T70" fmla="*/ 2147483647 w 81"/>
              <a:gd name="T71" fmla="*/ 2147483647 h 74"/>
              <a:gd name="T72" fmla="*/ 2147483647 w 81"/>
              <a:gd name="T73" fmla="*/ 2147483647 h 74"/>
              <a:gd name="T74" fmla="*/ 2147483647 w 81"/>
              <a:gd name="T75" fmla="*/ 2147483647 h 74"/>
              <a:gd name="T76" fmla="*/ 2147483647 w 81"/>
              <a:gd name="T77" fmla="*/ 2147483647 h 74"/>
              <a:gd name="T78" fmla="*/ 2147483647 w 81"/>
              <a:gd name="T79" fmla="*/ 2147483647 h 74"/>
              <a:gd name="T80" fmla="*/ 2147483647 w 81"/>
              <a:gd name="T81" fmla="*/ 2147483647 h 74"/>
              <a:gd name="T82" fmla="*/ 2147483647 w 81"/>
              <a:gd name="T83" fmla="*/ 2147483647 h 74"/>
              <a:gd name="T84" fmla="*/ 2147483647 w 81"/>
              <a:gd name="T85" fmla="*/ 2147483647 h 74"/>
              <a:gd name="T86" fmla="*/ 2147483647 w 81"/>
              <a:gd name="T87" fmla="*/ 2147483647 h 74"/>
              <a:gd name="T88" fmla="*/ 2147483647 w 81"/>
              <a:gd name="T89" fmla="*/ 2147483647 h 74"/>
              <a:gd name="T90" fmla="*/ 2147483647 w 81"/>
              <a:gd name="T91" fmla="*/ 2147483647 h 74"/>
              <a:gd name="T92" fmla="*/ 2147483647 w 81"/>
              <a:gd name="T93" fmla="*/ 2147483647 h 74"/>
              <a:gd name="T94" fmla="*/ 2147483647 w 81"/>
              <a:gd name="T95" fmla="*/ 0 h 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1"/>
              <a:gd name="T145" fmla="*/ 0 h 74"/>
              <a:gd name="T146" fmla="*/ 81 w 81"/>
              <a:gd name="T147" fmla="*/ 74 h 7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1" h="74">
                <a:moveTo>
                  <a:pt x="62" y="0"/>
                </a:moveTo>
                <a:lnTo>
                  <a:pt x="64" y="3"/>
                </a:lnTo>
                <a:lnTo>
                  <a:pt x="64" y="7"/>
                </a:lnTo>
                <a:lnTo>
                  <a:pt x="64" y="11"/>
                </a:lnTo>
                <a:lnTo>
                  <a:pt x="63" y="16"/>
                </a:lnTo>
                <a:lnTo>
                  <a:pt x="62" y="22"/>
                </a:lnTo>
                <a:lnTo>
                  <a:pt x="59" y="28"/>
                </a:lnTo>
                <a:lnTo>
                  <a:pt x="57" y="34"/>
                </a:lnTo>
                <a:lnTo>
                  <a:pt x="53" y="40"/>
                </a:lnTo>
                <a:lnTo>
                  <a:pt x="49" y="46"/>
                </a:lnTo>
                <a:lnTo>
                  <a:pt x="44" y="52"/>
                </a:lnTo>
                <a:lnTo>
                  <a:pt x="38" y="57"/>
                </a:lnTo>
                <a:lnTo>
                  <a:pt x="32" y="61"/>
                </a:lnTo>
                <a:lnTo>
                  <a:pt x="25" y="65"/>
                </a:lnTo>
                <a:lnTo>
                  <a:pt x="17" y="68"/>
                </a:lnTo>
                <a:lnTo>
                  <a:pt x="9" y="70"/>
                </a:lnTo>
                <a:lnTo>
                  <a:pt x="0" y="71"/>
                </a:lnTo>
                <a:lnTo>
                  <a:pt x="1" y="71"/>
                </a:lnTo>
                <a:lnTo>
                  <a:pt x="3" y="71"/>
                </a:lnTo>
                <a:lnTo>
                  <a:pt x="7" y="71"/>
                </a:lnTo>
                <a:lnTo>
                  <a:pt x="12" y="71"/>
                </a:lnTo>
                <a:lnTo>
                  <a:pt x="18" y="72"/>
                </a:lnTo>
                <a:lnTo>
                  <a:pt x="25" y="72"/>
                </a:lnTo>
                <a:lnTo>
                  <a:pt x="32" y="72"/>
                </a:lnTo>
                <a:lnTo>
                  <a:pt x="47" y="73"/>
                </a:lnTo>
                <a:lnTo>
                  <a:pt x="54" y="73"/>
                </a:lnTo>
                <a:lnTo>
                  <a:pt x="61" y="73"/>
                </a:lnTo>
                <a:lnTo>
                  <a:pt x="67" y="73"/>
                </a:lnTo>
                <a:lnTo>
                  <a:pt x="72" y="72"/>
                </a:lnTo>
                <a:lnTo>
                  <a:pt x="76" y="72"/>
                </a:lnTo>
                <a:lnTo>
                  <a:pt x="78" y="71"/>
                </a:lnTo>
                <a:lnTo>
                  <a:pt x="79" y="71"/>
                </a:lnTo>
                <a:lnTo>
                  <a:pt x="78" y="69"/>
                </a:lnTo>
                <a:lnTo>
                  <a:pt x="78" y="66"/>
                </a:lnTo>
                <a:lnTo>
                  <a:pt x="78" y="63"/>
                </a:lnTo>
                <a:lnTo>
                  <a:pt x="79" y="59"/>
                </a:lnTo>
                <a:lnTo>
                  <a:pt x="79" y="55"/>
                </a:lnTo>
                <a:lnTo>
                  <a:pt x="80" y="50"/>
                </a:lnTo>
                <a:lnTo>
                  <a:pt x="80" y="45"/>
                </a:lnTo>
                <a:lnTo>
                  <a:pt x="80" y="40"/>
                </a:lnTo>
                <a:lnTo>
                  <a:pt x="80" y="35"/>
                </a:lnTo>
                <a:lnTo>
                  <a:pt x="79" y="29"/>
                </a:lnTo>
                <a:lnTo>
                  <a:pt x="78" y="24"/>
                </a:lnTo>
                <a:lnTo>
                  <a:pt x="77" y="19"/>
                </a:lnTo>
                <a:lnTo>
                  <a:pt x="74" y="13"/>
                </a:lnTo>
                <a:lnTo>
                  <a:pt x="71" y="9"/>
                </a:lnTo>
                <a:lnTo>
                  <a:pt x="67" y="4"/>
                </a:lnTo>
                <a:lnTo>
                  <a:pt x="62" y="0"/>
                </a:lnTo>
              </a:path>
            </a:pathLst>
          </a:custGeom>
          <a:solidFill>
            <a:srgbClr val="A5A5A5"/>
          </a:solidFill>
          <a:ln w="12700" cap="rnd" cmpd="sng">
            <a:solidFill>
              <a:srgbClr val="000000"/>
            </a:solidFill>
            <a:prstDash val="solid"/>
            <a:round/>
            <a:headEnd type="none" w="med" len="med"/>
            <a:tailEnd type="none" w="med" len="med"/>
          </a:ln>
        </p:spPr>
        <p:txBody>
          <a:bodyPr/>
          <a:lstStyle/>
          <a:p>
            <a:endParaRPr lang="en-US" sz="1200"/>
          </a:p>
        </p:txBody>
      </p:sp>
      <p:sp>
        <p:nvSpPr>
          <p:cNvPr id="62" name="Freeform 60"/>
          <p:cNvSpPr>
            <a:spLocks/>
          </p:cNvSpPr>
          <p:nvPr/>
        </p:nvSpPr>
        <p:spPr bwMode="auto">
          <a:xfrm>
            <a:off x="7745413" y="3081338"/>
            <a:ext cx="358775" cy="414337"/>
          </a:xfrm>
          <a:custGeom>
            <a:avLst/>
            <a:gdLst>
              <a:gd name="T0" fmla="*/ 2147483647 w 226"/>
              <a:gd name="T1" fmla="*/ 2147483647 h 261"/>
              <a:gd name="T2" fmla="*/ 2147483647 w 226"/>
              <a:gd name="T3" fmla="*/ 2147483647 h 261"/>
              <a:gd name="T4" fmla="*/ 2147483647 w 226"/>
              <a:gd name="T5" fmla="*/ 2147483647 h 261"/>
              <a:gd name="T6" fmla="*/ 2147483647 w 226"/>
              <a:gd name="T7" fmla="*/ 2147483647 h 261"/>
              <a:gd name="T8" fmla="*/ 2147483647 w 226"/>
              <a:gd name="T9" fmla="*/ 2147483647 h 261"/>
              <a:gd name="T10" fmla="*/ 2147483647 w 226"/>
              <a:gd name="T11" fmla="*/ 2147483647 h 261"/>
              <a:gd name="T12" fmla="*/ 2147483647 w 226"/>
              <a:gd name="T13" fmla="*/ 2147483647 h 261"/>
              <a:gd name="T14" fmla="*/ 2147483647 w 226"/>
              <a:gd name="T15" fmla="*/ 2147483647 h 261"/>
              <a:gd name="T16" fmla="*/ 2147483647 w 226"/>
              <a:gd name="T17" fmla="*/ 2147483647 h 261"/>
              <a:gd name="T18" fmla="*/ 2147483647 w 226"/>
              <a:gd name="T19" fmla="*/ 2147483647 h 261"/>
              <a:gd name="T20" fmla="*/ 2147483647 w 226"/>
              <a:gd name="T21" fmla="*/ 2147483647 h 261"/>
              <a:gd name="T22" fmla="*/ 2147483647 w 226"/>
              <a:gd name="T23" fmla="*/ 2147483647 h 261"/>
              <a:gd name="T24" fmla="*/ 2147483647 w 226"/>
              <a:gd name="T25" fmla="*/ 2147483647 h 261"/>
              <a:gd name="T26" fmla="*/ 2147483647 w 226"/>
              <a:gd name="T27" fmla="*/ 2147483647 h 261"/>
              <a:gd name="T28" fmla="*/ 2147483647 w 226"/>
              <a:gd name="T29" fmla="*/ 2147483647 h 261"/>
              <a:gd name="T30" fmla="*/ 2147483647 w 226"/>
              <a:gd name="T31" fmla="*/ 2147483647 h 261"/>
              <a:gd name="T32" fmla="*/ 2147483647 w 226"/>
              <a:gd name="T33" fmla="*/ 2147483647 h 261"/>
              <a:gd name="T34" fmla="*/ 2147483647 w 226"/>
              <a:gd name="T35" fmla="*/ 2147483647 h 261"/>
              <a:gd name="T36" fmla="*/ 2147483647 w 226"/>
              <a:gd name="T37" fmla="*/ 2147483647 h 261"/>
              <a:gd name="T38" fmla="*/ 2147483647 w 226"/>
              <a:gd name="T39" fmla="*/ 2147483647 h 261"/>
              <a:gd name="T40" fmla="*/ 2147483647 w 226"/>
              <a:gd name="T41" fmla="*/ 2147483647 h 261"/>
              <a:gd name="T42" fmla="*/ 2147483647 w 226"/>
              <a:gd name="T43" fmla="*/ 2147483647 h 261"/>
              <a:gd name="T44" fmla="*/ 2147483647 w 226"/>
              <a:gd name="T45" fmla="*/ 2147483647 h 261"/>
              <a:gd name="T46" fmla="*/ 2147483647 w 226"/>
              <a:gd name="T47" fmla="*/ 2147483647 h 261"/>
              <a:gd name="T48" fmla="*/ 2147483647 w 226"/>
              <a:gd name="T49" fmla="*/ 2147483647 h 261"/>
              <a:gd name="T50" fmla="*/ 2147483647 w 226"/>
              <a:gd name="T51" fmla="*/ 2147483647 h 261"/>
              <a:gd name="T52" fmla="*/ 2147483647 w 226"/>
              <a:gd name="T53" fmla="*/ 2147483647 h 261"/>
              <a:gd name="T54" fmla="*/ 2147483647 w 226"/>
              <a:gd name="T55" fmla="*/ 2147483647 h 261"/>
              <a:gd name="T56" fmla="*/ 2147483647 w 226"/>
              <a:gd name="T57" fmla="*/ 2147483647 h 261"/>
              <a:gd name="T58" fmla="*/ 2147483647 w 226"/>
              <a:gd name="T59" fmla="*/ 2147483647 h 261"/>
              <a:gd name="T60" fmla="*/ 2147483647 w 226"/>
              <a:gd name="T61" fmla="*/ 2147483647 h 261"/>
              <a:gd name="T62" fmla="*/ 2147483647 w 226"/>
              <a:gd name="T63" fmla="*/ 2147483647 h 2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6"/>
              <a:gd name="T97" fmla="*/ 0 h 261"/>
              <a:gd name="T98" fmla="*/ 226 w 226"/>
              <a:gd name="T99" fmla="*/ 261 h 26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6" h="261">
                <a:moveTo>
                  <a:pt x="225" y="260"/>
                </a:moveTo>
                <a:lnTo>
                  <a:pt x="218" y="250"/>
                </a:lnTo>
                <a:lnTo>
                  <a:pt x="211" y="239"/>
                </a:lnTo>
                <a:lnTo>
                  <a:pt x="204" y="228"/>
                </a:lnTo>
                <a:lnTo>
                  <a:pt x="198" y="216"/>
                </a:lnTo>
                <a:lnTo>
                  <a:pt x="192" y="204"/>
                </a:lnTo>
                <a:lnTo>
                  <a:pt x="186" y="191"/>
                </a:lnTo>
                <a:lnTo>
                  <a:pt x="181" y="179"/>
                </a:lnTo>
                <a:lnTo>
                  <a:pt x="175" y="167"/>
                </a:lnTo>
                <a:lnTo>
                  <a:pt x="170" y="156"/>
                </a:lnTo>
                <a:lnTo>
                  <a:pt x="165" y="145"/>
                </a:lnTo>
                <a:lnTo>
                  <a:pt x="161" y="135"/>
                </a:lnTo>
                <a:lnTo>
                  <a:pt x="156" y="126"/>
                </a:lnTo>
                <a:lnTo>
                  <a:pt x="152" y="118"/>
                </a:lnTo>
                <a:lnTo>
                  <a:pt x="148" y="111"/>
                </a:lnTo>
                <a:lnTo>
                  <a:pt x="145" y="106"/>
                </a:lnTo>
                <a:lnTo>
                  <a:pt x="141" y="102"/>
                </a:lnTo>
                <a:lnTo>
                  <a:pt x="140" y="98"/>
                </a:lnTo>
                <a:lnTo>
                  <a:pt x="139" y="95"/>
                </a:lnTo>
                <a:lnTo>
                  <a:pt x="138" y="92"/>
                </a:lnTo>
                <a:lnTo>
                  <a:pt x="137" y="89"/>
                </a:lnTo>
                <a:lnTo>
                  <a:pt x="135" y="86"/>
                </a:lnTo>
                <a:lnTo>
                  <a:pt x="134" y="84"/>
                </a:lnTo>
                <a:lnTo>
                  <a:pt x="133" y="82"/>
                </a:lnTo>
                <a:lnTo>
                  <a:pt x="132" y="80"/>
                </a:lnTo>
                <a:lnTo>
                  <a:pt x="131" y="78"/>
                </a:lnTo>
                <a:lnTo>
                  <a:pt x="129" y="77"/>
                </a:lnTo>
                <a:lnTo>
                  <a:pt x="128" y="75"/>
                </a:lnTo>
                <a:lnTo>
                  <a:pt x="126" y="74"/>
                </a:lnTo>
                <a:lnTo>
                  <a:pt x="125" y="72"/>
                </a:lnTo>
                <a:lnTo>
                  <a:pt x="124" y="71"/>
                </a:lnTo>
                <a:lnTo>
                  <a:pt x="122" y="70"/>
                </a:lnTo>
                <a:lnTo>
                  <a:pt x="121" y="69"/>
                </a:lnTo>
                <a:lnTo>
                  <a:pt x="119" y="68"/>
                </a:lnTo>
                <a:lnTo>
                  <a:pt x="117" y="67"/>
                </a:lnTo>
                <a:lnTo>
                  <a:pt x="115" y="66"/>
                </a:lnTo>
                <a:lnTo>
                  <a:pt x="112" y="65"/>
                </a:lnTo>
                <a:lnTo>
                  <a:pt x="109" y="64"/>
                </a:lnTo>
                <a:lnTo>
                  <a:pt x="106" y="63"/>
                </a:lnTo>
                <a:lnTo>
                  <a:pt x="103" y="61"/>
                </a:lnTo>
                <a:lnTo>
                  <a:pt x="100" y="60"/>
                </a:lnTo>
                <a:lnTo>
                  <a:pt x="97" y="59"/>
                </a:lnTo>
                <a:lnTo>
                  <a:pt x="93" y="58"/>
                </a:lnTo>
                <a:lnTo>
                  <a:pt x="90" y="56"/>
                </a:lnTo>
                <a:lnTo>
                  <a:pt x="87" y="55"/>
                </a:lnTo>
                <a:lnTo>
                  <a:pt x="84" y="54"/>
                </a:lnTo>
                <a:lnTo>
                  <a:pt x="81" y="52"/>
                </a:lnTo>
                <a:lnTo>
                  <a:pt x="78" y="51"/>
                </a:lnTo>
                <a:lnTo>
                  <a:pt x="75" y="50"/>
                </a:lnTo>
                <a:lnTo>
                  <a:pt x="72" y="48"/>
                </a:lnTo>
                <a:lnTo>
                  <a:pt x="69" y="46"/>
                </a:lnTo>
                <a:lnTo>
                  <a:pt x="65" y="43"/>
                </a:lnTo>
                <a:lnTo>
                  <a:pt x="60" y="40"/>
                </a:lnTo>
                <a:lnTo>
                  <a:pt x="55" y="36"/>
                </a:lnTo>
                <a:lnTo>
                  <a:pt x="50" y="33"/>
                </a:lnTo>
                <a:lnTo>
                  <a:pt x="44" y="29"/>
                </a:lnTo>
                <a:lnTo>
                  <a:pt x="38" y="25"/>
                </a:lnTo>
                <a:lnTo>
                  <a:pt x="32" y="21"/>
                </a:lnTo>
                <a:lnTo>
                  <a:pt x="27" y="17"/>
                </a:lnTo>
                <a:lnTo>
                  <a:pt x="21" y="14"/>
                </a:lnTo>
                <a:lnTo>
                  <a:pt x="16" y="10"/>
                </a:lnTo>
                <a:lnTo>
                  <a:pt x="11" y="7"/>
                </a:lnTo>
                <a:lnTo>
                  <a:pt x="7" y="4"/>
                </a:lnTo>
                <a:lnTo>
                  <a:pt x="3" y="2"/>
                </a:lnTo>
                <a:lnTo>
                  <a:pt x="0" y="0"/>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63" name="Freeform 61"/>
          <p:cNvSpPr>
            <a:spLocks/>
          </p:cNvSpPr>
          <p:nvPr/>
        </p:nvSpPr>
        <p:spPr bwMode="auto">
          <a:xfrm>
            <a:off x="7177088" y="2949575"/>
            <a:ext cx="177800" cy="200025"/>
          </a:xfrm>
          <a:custGeom>
            <a:avLst/>
            <a:gdLst>
              <a:gd name="T0" fmla="*/ 2147483647 w 112"/>
              <a:gd name="T1" fmla="*/ 2147483647 h 126"/>
              <a:gd name="T2" fmla="*/ 2147483647 w 112"/>
              <a:gd name="T3" fmla="*/ 2147483647 h 126"/>
              <a:gd name="T4" fmla="*/ 2147483647 w 112"/>
              <a:gd name="T5" fmla="*/ 2147483647 h 126"/>
              <a:gd name="T6" fmla="*/ 2147483647 w 112"/>
              <a:gd name="T7" fmla="*/ 2147483647 h 126"/>
              <a:gd name="T8" fmla="*/ 2147483647 w 112"/>
              <a:gd name="T9" fmla="*/ 2147483647 h 126"/>
              <a:gd name="T10" fmla="*/ 2147483647 w 112"/>
              <a:gd name="T11" fmla="*/ 2147483647 h 126"/>
              <a:gd name="T12" fmla="*/ 2147483647 w 112"/>
              <a:gd name="T13" fmla="*/ 2147483647 h 126"/>
              <a:gd name="T14" fmla="*/ 2147483647 w 112"/>
              <a:gd name="T15" fmla="*/ 2147483647 h 126"/>
              <a:gd name="T16" fmla="*/ 2147483647 w 112"/>
              <a:gd name="T17" fmla="*/ 2147483647 h 126"/>
              <a:gd name="T18" fmla="*/ 2147483647 w 112"/>
              <a:gd name="T19" fmla="*/ 2147483647 h 126"/>
              <a:gd name="T20" fmla="*/ 2147483647 w 112"/>
              <a:gd name="T21" fmla="*/ 2147483647 h 126"/>
              <a:gd name="T22" fmla="*/ 2147483647 w 112"/>
              <a:gd name="T23" fmla="*/ 2147483647 h 126"/>
              <a:gd name="T24" fmla="*/ 2147483647 w 112"/>
              <a:gd name="T25" fmla="*/ 2147483647 h 126"/>
              <a:gd name="T26" fmla="*/ 2147483647 w 112"/>
              <a:gd name="T27" fmla="*/ 2147483647 h 126"/>
              <a:gd name="T28" fmla="*/ 2147483647 w 112"/>
              <a:gd name="T29" fmla="*/ 2147483647 h 126"/>
              <a:gd name="T30" fmla="*/ 2147483647 w 112"/>
              <a:gd name="T31" fmla="*/ 2147483647 h 126"/>
              <a:gd name="T32" fmla="*/ 2147483647 w 112"/>
              <a:gd name="T33" fmla="*/ 2147483647 h 126"/>
              <a:gd name="T34" fmla="*/ 2147483647 w 112"/>
              <a:gd name="T35" fmla="*/ 2147483647 h 126"/>
              <a:gd name="T36" fmla="*/ 2147483647 w 112"/>
              <a:gd name="T37" fmla="*/ 2147483647 h 126"/>
              <a:gd name="T38" fmla="*/ 2147483647 w 112"/>
              <a:gd name="T39" fmla="*/ 2147483647 h 126"/>
              <a:gd name="T40" fmla="*/ 2147483647 w 112"/>
              <a:gd name="T41" fmla="*/ 2147483647 h 126"/>
              <a:gd name="T42" fmla="*/ 2147483647 w 112"/>
              <a:gd name="T43" fmla="*/ 2147483647 h 126"/>
              <a:gd name="T44" fmla="*/ 2147483647 w 112"/>
              <a:gd name="T45" fmla="*/ 2147483647 h 126"/>
              <a:gd name="T46" fmla="*/ 2147483647 w 112"/>
              <a:gd name="T47" fmla="*/ 2147483647 h 126"/>
              <a:gd name="T48" fmla="*/ 2147483647 w 112"/>
              <a:gd name="T49" fmla="*/ 2147483647 h 126"/>
              <a:gd name="T50" fmla="*/ 2147483647 w 112"/>
              <a:gd name="T51" fmla="*/ 2147483647 h 126"/>
              <a:gd name="T52" fmla="*/ 2147483647 w 112"/>
              <a:gd name="T53" fmla="*/ 2147483647 h 126"/>
              <a:gd name="T54" fmla="*/ 2147483647 w 112"/>
              <a:gd name="T55" fmla="*/ 2147483647 h 126"/>
              <a:gd name="T56" fmla="*/ 2147483647 w 112"/>
              <a:gd name="T57" fmla="*/ 2147483647 h 126"/>
              <a:gd name="T58" fmla="*/ 2147483647 w 112"/>
              <a:gd name="T59" fmla="*/ 0 h 126"/>
              <a:gd name="T60" fmla="*/ 2147483647 w 112"/>
              <a:gd name="T61" fmla="*/ 2147483647 h 126"/>
              <a:gd name="T62" fmla="*/ 2147483647 w 112"/>
              <a:gd name="T63" fmla="*/ 2147483647 h 126"/>
              <a:gd name="T64" fmla="*/ 2147483647 w 112"/>
              <a:gd name="T65" fmla="*/ 2147483647 h 126"/>
              <a:gd name="T66" fmla="*/ 2147483647 w 112"/>
              <a:gd name="T67" fmla="*/ 2147483647 h 126"/>
              <a:gd name="T68" fmla="*/ 2147483647 w 112"/>
              <a:gd name="T69" fmla="*/ 2147483647 h 126"/>
              <a:gd name="T70" fmla="*/ 2147483647 w 112"/>
              <a:gd name="T71" fmla="*/ 2147483647 h 126"/>
              <a:gd name="T72" fmla="*/ 2147483647 w 112"/>
              <a:gd name="T73" fmla="*/ 2147483647 h 126"/>
              <a:gd name="T74" fmla="*/ 0 w 112"/>
              <a:gd name="T75" fmla="*/ 2147483647 h 1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2"/>
              <a:gd name="T115" fmla="*/ 0 h 126"/>
              <a:gd name="T116" fmla="*/ 112 w 112"/>
              <a:gd name="T117" fmla="*/ 126 h 1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2" h="126">
                <a:moveTo>
                  <a:pt x="0" y="33"/>
                </a:moveTo>
                <a:lnTo>
                  <a:pt x="6" y="36"/>
                </a:lnTo>
                <a:lnTo>
                  <a:pt x="13" y="41"/>
                </a:lnTo>
                <a:lnTo>
                  <a:pt x="19" y="46"/>
                </a:lnTo>
                <a:lnTo>
                  <a:pt x="26" y="52"/>
                </a:lnTo>
                <a:lnTo>
                  <a:pt x="33" y="59"/>
                </a:lnTo>
                <a:lnTo>
                  <a:pt x="39" y="66"/>
                </a:lnTo>
                <a:lnTo>
                  <a:pt x="46" y="73"/>
                </a:lnTo>
                <a:lnTo>
                  <a:pt x="52" y="80"/>
                </a:lnTo>
                <a:lnTo>
                  <a:pt x="58" y="88"/>
                </a:lnTo>
                <a:lnTo>
                  <a:pt x="64" y="95"/>
                </a:lnTo>
                <a:lnTo>
                  <a:pt x="69" y="102"/>
                </a:lnTo>
                <a:lnTo>
                  <a:pt x="73" y="108"/>
                </a:lnTo>
                <a:lnTo>
                  <a:pt x="77" y="114"/>
                </a:lnTo>
                <a:lnTo>
                  <a:pt x="80" y="118"/>
                </a:lnTo>
                <a:lnTo>
                  <a:pt x="82" y="122"/>
                </a:lnTo>
                <a:lnTo>
                  <a:pt x="84" y="125"/>
                </a:lnTo>
                <a:lnTo>
                  <a:pt x="87" y="118"/>
                </a:lnTo>
                <a:lnTo>
                  <a:pt x="91" y="111"/>
                </a:lnTo>
                <a:lnTo>
                  <a:pt x="94" y="104"/>
                </a:lnTo>
                <a:lnTo>
                  <a:pt x="97" y="97"/>
                </a:lnTo>
                <a:lnTo>
                  <a:pt x="99" y="90"/>
                </a:lnTo>
                <a:lnTo>
                  <a:pt x="102" y="82"/>
                </a:lnTo>
                <a:lnTo>
                  <a:pt x="104" y="75"/>
                </a:lnTo>
                <a:lnTo>
                  <a:pt x="106" y="68"/>
                </a:lnTo>
                <a:lnTo>
                  <a:pt x="107" y="60"/>
                </a:lnTo>
                <a:lnTo>
                  <a:pt x="108" y="53"/>
                </a:lnTo>
                <a:lnTo>
                  <a:pt x="109" y="46"/>
                </a:lnTo>
                <a:lnTo>
                  <a:pt x="110" y="39"/>
                </a:lnTo>
                <a:lnTo>
                  <a:pt x="111" y="32"/>
                </a:lnTo>
                <a:lnTo>
                  <a:pt x="111" y="25"/>
                </a:lnTo>
                <a:lnTo>
                  <a:pt x="111" y="19"/>
                </a:lnTo>
                <a:lnTo>
                  <a:pt x="111" y="12"/>
                </a:lnTo>
                <a:lnTo>
                  <a:pt x="109" y="12"/>
                </a:lnTo>
                <a:lnTo>
                  <a:pt x="107" y="12"/>
                </a:lnTo>
                <a:lnTo>
                  <a:pt x="106" y="12"/>
                </a:lnTo>
                <a:lnTo>
                  <a:pt x="104" y="12"/>
                </a:lnTo>
                <a:lnTo>
                  <a:pt x="94" y="13"/>
                </a:lnTo>
                <a:lnTo>
                  <a:pt x="93" y="14"/>
                </a:lnTo>
                <a:lnTo>
                  <a:pt x="91" y="14"/>
                </a:lnTo>
                <a:lnTo>
                  <a:pt x="89" y="14"/>
                </a:lnTo>
                <a:lnTo>
                  <a:pt x="88" y="14"/>
                </a:lnTo>
                <a:lnTo>
                  <a:pt x="86" y="14"/>
                </a:lnTo>
                <a:lnTo>
                  <a:pt x="85" y="14"/>
                </a:lnTo>
                <a:lnTo>
                  <a:pt x="84" y="14"/>
                </a:lnTo>
                <a:lnTo>
                  <a:pt x="82" y="14"/>
                </a:lnTo>
                <a:lnTo>
                  <a:pt x="80" y="14"/>
                </a:lnTo>
                <a:lnTo>
                  <a:pt x="78" y="13"/>
                </a:lnTo>
                <a:lnTo>
                  <a:pt x="76" y="13"/>
                </a:lnTo>
                <a:lnTo>
                  <a:pt x="73" y="12"/>
                </a:lnTo>
                <a:lnTo>
                  <a:pt x="70" y="11"/>
                </a:lnTo>
                <a:lnTo>
                  <a:pt x="68" y="10"/>
                </a:lnTo>
                <a:lnTo>
                  <a:pt x="65" y="9"/>
                </a:lnTo>
                <a:lnTo>
                  <a:pt x="59" y="6"/>
                </a:lnTo>
                <a:lnTo>
                  <a:pt x="56" y="5"/>
                </a:lnTo>
                <a:lnTo>
                  <a:pt x="53" y="4"/>
                </a:lnTo>
                <a:lnTo>
                  <a:pt x="50" y="3"/>
                </a:lnTo>
                <a:lnTo>
                  <a:pt x="48" y="1"/>
                </a:lnTo>
                <a:lnTo>
                  <a:pt x="46" y="1"/>
                </a:lnTo>
                <a:lnTo>
                  <a:pt x="44" y="0"/>
                </a:lnTo>
                <a:lnTo>
                  <a:pt x="42" y="2"/>
                </a:lnTo>
                <a:lnTo>
                  <a:pt x="40" y="5"/>
                </a:lnTo>
                <a:lnTo>
                  <a:pt x="37" y="7"/>
                </a:lnTo>
                <a:lnTo>
                  <a:pt x="34" y="10"/>
                </a:lnTo>
                <a:lnTo>
                  <a:pt x="31" y="13"/>
                </a:lnTo>
                <a:lnTo>
                  <a:pt x="28" y="16"/>
                </a:lnTo>
                <a:lnTo>
                  <a:pt x="24" y="18"/>
                </a:lnTo>
                <a:lnTo>
                  <a:pt x="21" y="21"/>
                </a:lnTo>
                <a:lnTo>
                  <a:pt x="17" y="24"/>
                </a:lnTo>
                <a:lnTo>
                  <a:pt x="14" y="26"/>
                </a:lnTo>
                <a:lnTo>
                  <a:pt x="11" y="28"/>
                </a:lnTo>
                <a:lnTo>
                  <a:pt x="8" y="30"/>
                </a:lnTo>
                <a:lnTo>
                  <a:pt x="5" y="31"/>
                </a:lnTo>
                <a:lnTo>
                  <a:pt x="3" y="32"/>
                </a:lnTo>
                <a:lnTo>
                  <a:pt x="2" y="33"/>
                </a:lnTo>
                <a:lnTo>
                  <a:pt x="0" y="33"/>
                </a:lnTo>
              </a:path>
            </a:pathLst>
          </a:custGeom>
          <a:solidFill>
            <a:srgbClr val="FFFFFF"/>
          </a:solidFill>
          <a:ln w="12700" cap="rnd" cmpd="sng">
            <a:solidFill>
              <a:srgbClr val="000000"/>
            </a:solidFill>
            <a:prstDash val="solid"/>
            <a:round/>
            <a:headEnd type="none" w="med" len="med"/>
            <a:tailEnd type="none" w="med" len="med"/>
          </a:ln>
        </p:spPr>
        <p:txBody>
          <a:bodyPr/>
          <a:lstStyle/>
          <a:p>
            <a:endParaRPr lang="en-US" sz="1200"/>
          </a:p>
        </p:txBody>
      </p:sp>
      <p:sp>
        <p:nvSpPr>
          <p:cNvPr id="64" name="Freeform 62"/>
          <p:cNvSpPr>
            <a:spLocks/>
          </p:cNvSpPr>
          <p:nvPr/>
        </p:nvSpPr>
        <p:spPr bwMode="auto">
          <a:xfrm>
            <a:off x="6837363" y="2528888"/>
            <a:ext cx="341312" cy="596900"/>
          </a:xfrm>
          <a:custGeom>
            <a:avLst/>
            <a:gdLst>
              <a:gd name="T0" fmla="*/ 2147483647 w 215"/>
              <a:gd name="T1" fmla="*/ 2147483647 h 376"/>
              <a:gd name="T2" fmla="*/ 2147483647 w 215"/>
              <a:gd name="T3" fmla="*/ 2147483647 h 376"/>
              <a:gd name="T4" fmla="*/ 2147483647 w 215"/>
              <a:gd name="T5" fmla="*/ 2147483647 h 376"/>
              <a:gd name="T6" fmla="*/ 2147483647 w 215"/>
              <a:gd name="T7" fmla="*/ 2147483647 h 376"/>
              <a:gd name="T8" fmla="*/ 2147483647 w 215"/>
              <a:gd name="T9" fmla="*/ 2147483647 h 376"/>
              <a:gd name="T10" fmla="*/ 2147483647 w 215"/>
              <a:gd name="T11" fmla="*/ 2147483647 h 376"/>
              <a:gd name="T12" fmla="*/ 2147483647 w 215"/>
              <a:gd name="T13" fmla="*/ 2147483647 h 376"/>
              <a:gd name="T14" fmla="*/ 2147483647 w 215"/>
              <a:gd name="T15" fmla="*/ 2147483647 h 376"/>
              <a:gd name="T16" fmla="*/ 2147483647 w 215"/>
              <a:gd name="T17" fmla="*/ 2147483647 h 376"/>
              <a:gd name="T18" fmla="*/ 2147483647 w 215"/>
              <a:gd name="T19" fmla="*/ 2147483647 h 376"/>
              <a:gd name="T20" fmla="*/ 2147483647 w 215"/>
              <a:gd name="T21" fmla="*/ 2147483647 h 376"/>
              <a:gd name="T22" fmla="*/ 2147483647 w 215"/>
              <a:gd name="T23" fmla="*/ 2147483647 h 376"/>
              <a:gd name="T24" fmla="*/ 2147483647 w 215"/>
              <a:gd name="T25" fmla="*/ 2147483647 h 376"/>
              <a:gd name="T26" fmla="*/ 2147483647 w 215"/>
              <a:gd name="T27" fmla="*/ 2147483647 h 376"/>
              <a:gd name="T28" fmla="*/ 2147483647 w 215"/>
              <a:gd name="T29" fmla="*/ 2147483647 h 376"/>
              <a:gd name="T30" fmla="*/ 2147483647 w 215"/>
              <a:gd name="T31" fmla="*/ 2147483647 h 376"/>
              <a:gd name="T32" fmla="*/ 2147483647 w 215"/>
              <a:gd name="T33" fmla="*/ 2147483647 h 376"/>
              <a:gd name="T34" fmla="*/ 2147483647 w 215"/>
              <a:gd name="T35" fmla="*/ 2147483647 h 376"/>
              <a:gd name="T36" fmla="*/ 2147483647 w 215"/>
              <a:gd name="T37" fmla="*/ 2147483647 h 376"/>
              <a:gd name="T38" fmla="*/ 2147483647 w 215"/>
              <a:gd name="T39" fmla="*/ 2147483647 h 376"/>
              <a:gd name="T40" fmla="*/ 2147483647 w 215"/>
              <a:gd name="T41" fmla="*/ 2147483647 h 376"/>
              <a:gd name="T42" fmla="*/ 2147483647 w 215"/>
              <a:gd name="T43" fmla="*/ 2147483647 h 376"/>
              <a:gd name="T44" fmla="*/ 2147483647 w 215"/>
              <a:gd name="T45" fmla="*/ 2147483647 h 376"/>
              <a:gd name="T46" fmla="*/ 2147483647 w 215"/>
              <a:gd name="T47" fmla="*/ 2147483647 h 376"/>
              <a:gd name="T48" fmla="*/ 2147483647 w 215"/>
              <a:gd name="T49" fmla="*/ 2147483647 h 376"/>
              <a:gd name="T50" fmla="*/ 2147483647 w 215"/>
              <a:gd name="T51" fmla="*/ 2147483647 h 376"/>
              <a:gd name="T52" fmla="*/ 2147483647 w 215"/>
              <a:gd name="T53" fmla="*/ 2147483647 h 376"/>
              <a:gd name="T54" fmla="*/ 2147483647 w 215"/>
              <a:gd name="T55" fmla="*/ 2147483647 h 376"/>
              <a:gd name="T56" fmla="*/ 2147483647 w 215"/>
              <a:gd name="T57" fmla="*/ 2147483647 h 376"/>
              <a:gd name="T58" fmla="*/ 0 w 215"/>
              <a:gd name="T59" fmla="*/ 2147483647 h 376"/>
              <a:gd name="T60" fmla="*/ 0 w 215"/>
              <a:gd name="T61" fmla="*/ 2147483647 h 376"/>
              <a:gd name="T62" fmla="*/ 2147483647 w 215"/>
              <a:gd name="T63" fmla="*/ 2147483647 h 376"/>
              <a:gd name="T64" fmla="*/ 2147483647 w 215"/>
              <a:gd name="T65" fmla="*/ 2147483647 h 376"/>
              <a:gd name="T66" fmla="*/ 2147483647 w 215"/>
              <a:gd name="T67" fmla="*/ 2147483647 h 376"/>
              <a:gd name="T68" fmla="*/ 2147483647 w 215"/>
              <a:gd name="T69" fmla="*/ 2147483647 h 376"/>
              <a:gd name="T70" fmla="*/ 2147483647 w 215"/>
              <a:gd name="T71" fmla="*/ 2147483647 h 376"/>
              <a:gd name="T72" fmla="*/ 2147483647 w 215"/>
              <a:gd name="T73" fmla="*/ 2147483647 h 376"/>
              <a:gd name="T74" fmla="*/ 2147483647 w 215"/>
              <a:gd name="T75" fmla="*/ 2147483647 h 376"/>
              <a:gd name="T76" fmla="*/ 2147483647 w 215"/>
              <a:gd name="T77" fmla="*/ 2147483647 h 376"/>
              <a:gd name="T78" fmla="*/ 2147483647 w 215"/>
              <a:gd name="T79" fmla="*/ 2147483647 h 376"/>
              <a:gd name="T80" fmla="*/ 2147483647 w 215"/>
              <a:gd name="T81" fmla="*/ 2147483647 h 376"/>
              <a:gd name="T82" fmla="*/ 2147483647 w 215"/>
              <a:gd name="T83" fmla="*/ 2147483647 h 376"/>
              <a:gd name="T84" fmla="*/ 2147483647 w 215"/>
              <a:gd name="T85" fmla="*/ 2147483647 h 376"/>
              <a:gd name="T86" fmla="*/ 2147483647 w 215"/>
              <a:gd name="T87" fmla="*/ 2147483647 h 376"/>
              <a:gd name="T88" fmla="*/ 2147483647 w 215"/>
              <a:gd name="T89" fmla="*/ 2147483647 h 376"/>
              <a:gd name="T90" fmla="*/ 2147483647 w 215"/>
              <a:gd name="T91" fmla="*/ 2147483647 h 376"/>
              <a:gd name="T92" fmla="*/ 2147483647 w 215"/>
              <a:gd name="T93" fmla="*/ 2147483647 h 376"/>
              <a:gd name="T94" fmla="*/ 2147483647 w 215"/>
              <a:gd name="T95" fmla="*/ 2147483647 h 376"/>
              <a:gd name="T96" fmla="*/ 2147483647 w 215"/>
              <a:gd name="T97" fmla="*/ 2147483647 h 376"/>
              <a:gd name="T98" fmla="*/ 2147483647 w 215"/>
              <a:gd name="T99" fmla="*/ 2147483647 h 376"/>
              <a:gd name="T100" fmla="*/ 2147483647 w 215"/>
              <a:gd name="T101" fmla="*/ 2147483647 h 376"/>
              <a:gd name="T102" fmla="*/ 2147483647 w 215"/>
              <a:gd name="T103" fmla="*/ 2147483647 h 376"/>
              <a:gd name="T104" fmla="*/ 2147483647 w 215"/>
              <a:gd name="T105" fmla="*/ 2147483647 h 376"/>
              <a:gd name="T106" fmla="*/ 2147483647 w 215"/>
              <a:gd name="T107" fmla="*/ 2147483647 h 376"/>
              <a:gd name="T108" fmla="*/ 2147483647 w 215"/>
              <a:gd name="T109" fmla="*/ 2147483647 h 37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5"/>
              <a:gd name="T166" fmla="*/ 0 h 376"/>
              <a:gd name="T167" fmla="*/ 215 w 215"/>
              <a:gd name="T168" fmla="*/ 376 h 37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5" h="376">
                <a:moveTo>
                  <a:pt x="214" y="298"/>
                </a:moveTo>
                <a:lnTo>
                  <a:pt x="209" y="294"/>
                </a:lnTo>
                <a:lnTo>
                  <a:pt x="203" y="289"/>
                </a:lnTo>
                <a:lnTo>
                  <a:pt x="195" y="282"/>
                </a:lnTo>
                <a:lnTo>
                  <a:pt x="187" y="275"/>
                </a:lnTo>
                <a:lnTo>
                  <a:pt x="178" y="268"/>
                </a:lnTo>
                <a:lnTo>
                  <a:pt x="169" y="259"/>
                </a:lnTo>
                <a:lnTo>
                  <a:pt x="159" y="250"/>
                </a:lnTo>
                <a:lnTo>
                  <a:pt x="149" y="240"/>
                </a:lnTo>
                <a:lnTo>
                  <a:pt x="139" y="231"/>
                </a:lnTo>
                <a:lnTo>
                  <a:pt x="129" y="221"/>
                </a:lnTo>
                <a:lnTo>
                  <a:pt x="119" y="210"/>
                </a:lnTo>
                <a:lnTo>
                  <a:pt x="109" y="200"/>
                </a:lnTo>
                <a:lnTo>
                  <a:pt x="100" y="191"/>
                </a:lnTo>
                <a:lnTo>
                  <a:pt x="92" y="181"/>
                </a:lnTo>
                <a:lnTo>
                  <a:pt x="84" y="171"/>
                </a:lnTo>
                <a:lnTo>
                  <a:pt x="77" y="163"/>
                </a:lnTo>
                <a:lnTo>
                  <a:pt x="71" y="153"/>
                </a:lnTo>
                <a:lnTo>
                  <a:pt x="65" y="144"/>
                </a:lnTo>
                <a:lnTo>
                  <a:pt x="59" y="134"/>
                </a:lnTo>
                <a:lnTo>
                  <a:pt x="54" y="124"/>
                </a:lnTo>
                <a:lnTo>
                  <a:pt x="50" y="114"/>
                </a:lnTo>
                <a:lnTo>
                  <a:pt x="46" y="104"/>
                </a:lnTo>
                <a:lnTo>
                  <a:pt x="44" y="93"/>
                </a:lnTo>
                <a:lnTo>
                  <a:pt x="43" y="83"/>
                </a:lnTo>
                <a:lnTo>
                  <a:pt x="43" y="72"/>
                </a:lnTo>
                <a:lnTo>
                  <a:pt x="44" y="62"/>
                </a:lnTo>
                <a:lnTo>
                  <a:pt x="47" y="51"/>
                </a:lnTo>
                <a:lnTo>
                  <a:pt x="51" y="41"/>
                </a:lnTo>
                <a:lnTo>
                  <a:pt x="57" y="30"/>
                </a:lnTo>
                <a:lnTo>
                  <a:pt x="65" y="20"/>
                </a:lnTo>
                <a:lnTo>
                  <a:pt x="75" y="10"/>
                </a:lnTo>
                <a:lnTo>
                  <a:pt x="88" y="0"/>
                </a:lnTo>
                <a:lnTo>
                  <a:pt x="80" y="2"/>
                </a:lnTo>
                <a:lnTo>
                  <a:pt x="74" y="6"/>
                </a:lnTo>
                <a:lnTo>
                  <a:pt x="67" y="9"/>
                </a:lnTo>
                <a:lnTo>
                  <a:pt x="62" y="14"/>
                </a:lnTo>
                <a:lnTo>
                  <a:pt x="56" y="19"/>
                </a:lnTo>
                <a:lnTo>
                  <a:pt x="51" y="24"/>
                </a:lnTo>
                <a:lnTo>
                  <a:pt x="47" y="29"/>
                </a:lnTo>
                <a:lnTo>
                  <a:pt x="43" y="35"/>
                </a:lnTo>
                <a:lnTo>
                  <a:pt x="39" y="41"/>
                </a:lnTo>
                <a:lnTo>
                  <a:pt x="35" y="46"/>
                </a:lnTo>
                <a:lnTo>
                  <a:pt x="32" y="52"/>
                </a:lnTo>
                <a:lnTo>
                  <a:pt x="29" y="57"/>
                </a:lnTo>
                <a:lnTo>
                  <a:pt x="27" y="62"/>
                </a:lnTo>
                <a:lnTo>
                  <a:pt x="25" y="66"/>
                </a:lnTo>
                <a:lnTo>
                  <a:pt x="23" y="70"/>
                </a:lnTo>
                <a:lnTo>
                  <a:pt x="21" y="73"/>
                </a:lnTo>
                <a:lnTo>
                  <a:pt x="19" y="77"/>
                </a:lnTo>
                <a:lnTo>
                  <a:pt x="17" y="81"/>
                </a:lnTo>
                <a:lnTo>
                  <a:pt x="15" y="86"/>
                </a:lnTo>
                <a:lnTo>
                  <a:pt x="13" y="91"/>
                </a:lnTo>
                <a:lnTo>
                  <a:pt x="10" y="98"/>
                </a:lnTo>
                <a:lnTo>
                  <a:pt x="8" y="105"/>
                </a:lnTo>
                <a:lnTo>
                  <a:pt x="6" y="112"/>
                </a:lnTo>
                <a:lnTo>
                  <a:pt x="4" y="121"/>
                </a:lnTo>
                <a:lnTo>
                  <a:pt x="2" y="130"/>
                </a:lnTo>
                <a:lnTo>
                  <a:pt x="1" y="140"/>
                </a:lnTo>
                <a:lnTo>
                  <a:pt x="0" y="150"/>
                </a:lnTo>
                <a:lnTo>
                  <a:pt x="0" y="161"/>
                </a:lnTo>
                <a:lnTo>
                  <a:pt x="0" y="173"/>
                </a:lnTo>
                <a:lnTo>
                  <a:pt x="1" y="186"/>
                </a:lnTo>
                <a:lnTo>
                  <a:pt x="3" y="199"/>
                </a:lnTo>
                <a:lnTo>
                  <a:pt x="6" y="213"/>
                </a:lnTo>
                <a:lnTo>
                  <a:pt x="11" y="226"/>
                </a:lnTo>
                <a:lnTo>
                  <a:pt x="15" y="240"/>
                </a:lnTo>
                <a:lnTo>
                  <a:pt x="21" y="253"/>
                </a:lnTo>
                <a:lnTo>
                  <a:pt x="26" y="265"/>
                </a:lnTo>
                <a:lnTo>
                  <a:pt x="32" y="277"/>
                </a:lnTo>
                <a:lnTo>
                  <a:pt x="38" y="288"/>
                </a:lnTo>
                <a:lnTo>
                  <a:pt x="44" y="299"/>
                </a:lnTo>
                <a:lnTo>
                  <a:pt x="50" y="309"/>
                </a:lnTo>
                <a:lnTo>
                  <a:pt x="56" y="319"/>
                </a:lnTo>
                <a:lnTo>
                  <a:pt x="61" y="329"/>
                </a:lnTo>
                <a:lnTo>
                  <a:pt x="66" y="338"/>
                </a:lnTo>
                <a:lnTo>
                  <a:pt x="71" y="346"/>
                </a:lnTo>
                <a:lnTo>
                  <a:pt x="75" y="354"/>
                </a:lnTo>
                <a:lnTo>
                  <a:pt x="78" y="362"/>
                </a:lnTo>
                <a:lnTo>
                  <a:pt x="80" y="369"/>
                </a:lnTo>
                <a:lnTo>
                  <a:pt x="81" y="375"/>
                </a:lnTo>
                <a:lnTo>
                  <a:pt x="89" y="369"/>
                </a:lnTo>
                <a:lnTo>
                  <a:pt x="96" y="364"/>
                </a:lnTo>
                <a:lnTo>
                  <a:pt x="104" y="358"/>
                </a:lnTo>
                <a:lnTo>
                  <a:pt x="112" y="353"/>
                </a:lnTo>
                <a:lnTo>
                  <a:pt x="120" y="348"/>
                </a:lnTo>
                <a:lnTo>
                  <a:pt x="128" y="343"/>
                </a:lnTo>
                <a:lnTo>
                  <a:pt x="136" y="339"/>
                </a:lnTo>
                <a:lnTo>
                  <a:pt x="144" y="334"/>
                </a:lnTo>
                <a:lnTo>
                  <a:pt x="152" y="331"/>
                </a:lnTo>
                <a:lnTo>
                  <a:pt x="160" y="327"/>
                </a:lnTo>
                <a:lnTo>
                  <a:pt x="167" y="324"/>
                </a:lnTo>
                <a:lnTo>
                  <a:pt x="173" y="321"/>
                </a:lnTo>
                <a:lnTo>
                  <a:pt x="179" y="318"/>
                </a:lnTo>
                <a:lnTo>
                  <a:pt x="185" y="316"/>
                </a:lnTo>
                <a:lnTo>
                  <a:pt x="190" y="314"/>
                </a:lnTo>
                <a:lnTo>
                  <a:pt x="194" y="313"/>
                </a:lnTo>
                <a:lnTo>
                  <a:pt x="197" y="311"/>
                </a:lnTo>
                <a:lnTo>
                  <a:pt x="200" y="310"/>
                </a:lnTo>
                <a:lnTo>
                  <a:pt x="202" y="309"/>
                </a:lnTo>
                <a:lnTo>
                  <a:pt x="205" y="308"/>
                </a:lnTo>
                <a:lnTo>
                  <a:pt x="207" y="306"/>
                </a:lnTo>
                <a:lnTo>
                  <a:pt x="208" y="305"/>
                </a:lnTo>
                <a:lnTo>
                  <a:pt x="210" y="304"/>
                </a:lnTo>
                <a:lnTo>
                  <a:pt x="211" y="303"/>
                </a:lnTo>
                <a:lnTo>
                  <a:pt x="212" y="302"/>
                </a:lnTo>
                <a:lnTo>
                  <a:pt x="213" y="301"/>
                </a:lnTo>
                <a:lnTo>
                  <a:pt x="213" y="300"/>
                </a:lnTo>
                <a:lnTo>
                  <a:pt x="214" y="299"/>
                </a:lnTo>
                <a:lnTo>
                  <a:pt x="214" y="298"/>
                </a:lnTo>
              </a:path>
            </a:pathLst>
          </a:custGeom>
          <a:solidFill>
            <a:srgbClr val="EAEAEA"/>
          </a:solidFill>
          <a:ln w="12700" cap="rnd" cmpd="sng">
            <a:solidFill>
              <a:srgbClr val="000000"/>
            </a:solidFill>
            <a:prstDash val="solid"/>
            <a:round/>
            <a:headEnd type="none" w="med" len="med"/>
            <a:tailEnd type="none" w="med" len="med"/>
          </a:ln>
        </p:spPr>
        <p:txBody>
          <a:bodyPr/>
          <a:lstStyle/>
          <a:p>
            <a:endParaRPr lang="en-US" sz="1200"/>
          </a:p>
        </p:txBody>
      </p:sp>
      <p:sp>
        <p:nvSpPr>
          <p:cNvPr id="65" name="Freeform 63"/>
          <p:cNvSpPr>
            <a:spLocks/>
          </p:cNvSpPr>
          <p:nvPr/>
        </p:nvSpPr>
        <p:spPr bwMode="auto">
          <a:xfrm>
            <a:off x="6923088" y="2995613"/>
            <a:ext cx="28575" cy="187325"/>
          </a:xfrm>
          <a:custGeom>
            <a:avLst/>
            <a:gdLst>
              <a:gd name="T0" fmla="*/ 2147483647 w 18"/>
              <a:gd name="T1" fmla="*/ 2147483647 h 118"/>
              <a:gd name="T2" fmla="*/ 2147483647 w 18"/>
              <a:gd name="T3" fmla="*/ 2147483647 h 118"/>
              <a:gd name="T4" fmla="*/ 2147483647 w 18"/>
              <a:gd name="T5" fmla="*/ 2147483647 h 118"/>
              <a:gd name="T6" fmla="*/ 2147483647 w 18"/>
              <a:gd name="T7" fmla="*/ 2147483647 h 118"/>
              <a:gd name="T8" fmla="*/ 2147483647 w 18"/>
              <a:gd name="T9" fmla="*/ 2147483647 h 118"/>
              <a:gd name="T10" fmla="*/ 2147483647 w 18"/>
              <a:gd name="T11" fmla="*/ 2147483647 h 118"/>
              <a:gd name="T12" fmla="*/ 2147483647 w 18"/>
              <a:gd name="T13" fmla="*/ 2147483647 h 118"/>
              <a:gd name="T14" fmla="*/ 2147483647 w 18"/>
              <a:gd name="T15" fmla="*/ 2147483647 h 118"/>
              <a:gd name="T16" fmla="*/ 2147483647 w 18"/>
              <a:gd name="T17" fmla="*/ 2147483647 h 118"/>
              <a:gd name="T18" fmla="*/ 2147483647 w 18"/>
              <a:gd name="T19" fmla="*/ 2147483647 h 118"/>
              <a:gd name="T20" fmla="*/ 2147483647 w 18"/>
              <a:gd name="T21" fmla="*/ 2147483647 h 118"/>
              <a:gd name="T22" fmla="*/ 2147483647 w 18"/>
              <a:gd name="T23" fmla="*/ 2147483647 h 118"/>
              <a:gd name="T24" fmla="*/ 2147483647 w 18"/>
              <a:gd name="T25" fmla="*/ 2147483647 h 118"/>
              <a:gd name="T26" fmla="*/ 2147483647 w 18"/>
              <a:gd name="T27" fmla="*/ 2147483647 h 118"/>
              <a:gd name="T28" fmla="*/ 2147483647 w 18"/>
              <a:gd name="T29" fmla="*/ 2147483647 h 118"/>
              <a:gd name="T30" fmla="*/ 2147483647 w 18"/>
              <a:gd name="T31" fmla="*/ 2147483647 h 118"/>
              <a:gd name="T32" fmla="*/ 0 w 18"/>
              <a:gd name="T33" fmla="*/ 2147483647 h 118"/>
              <a:gd name="T34" fmla="*/ 0 w 18"/>
              <a:gd name="T35" fmla="*/ 2147483647 h 118"/>
              <a:gd name="T36" fmla="*/ 2147483647 w 18"/>
              <a:gd name="T37" fmla="*/ 2147483647 h 118"/>
              <a:gd name="T38" fmla="*/ 2147483647 w 18"/>
              <a:gd name="T39" fmla="*/ 0 h 118"/>
              <a:gd name="T40" fmla="*/ 2147483647 w 18"/>
              <a:gd name="T41" fmla="*/ 2147483647 h 118"/>
              <a:gd name="T42" fmla="*/ 2147483647 w 18"/>
              <a:gd name="T43" fmla="*/ 2147483647 h 118"/>
              <a:gd name="T44" fmla="*/ 2147483647 w 18"/>
              <a:gd name="T45" fmla="*/ 2147483647 h 118"/>
              <a:gd name="T46" fmla="*/ 2147483647 w 18"/>
              <a:gd name="T47" fmla="*/ 2147483647 h 118"/>
              <a:gd name="T48" fmla="*/ 2147483647 w 18"/>
              <a:gd name="T49" fmla="*/ 2147483647 h 118"/>
              <a:gd name="T50" fmla="*/ 2147483647 w 18"/>
              <a:gd name="T51" fmla="*/ 2147483647 h 118"/>
              <a:gd name="T52" fmla="*/ 2147483647 w 18"/>
              <a:gd name="T53" fmla="*/ 2147483647 h 118"/>
              <a:gd name="T54" fmla="*/ 2147483647 w 18"/>
              <a:gd name="T55" fmla="*/ 2147483647 h 118"/>
              <a:gd name="T56" fmla="*/ 2147483647 w 18"/>
              <a:gd name="T57" fmla="*/ 2147483647 h 118"/>
              <a:gd name="T58" fmla="*/ 2147483647 w 18"/>
              <a:gd name="T59" fmla="*/ 2147483647 h 118"/>
              <a:gd name="T60" fmla="*/ 2147483647 w 18"/>
              <a:gd name="T61" fmla="*/ 2147483647 h 118"/>
              <a:gd name="T62" fmla="*/ 2147483647 w 18"/>
              <a:gd name="T63" fmla="*/ 2147483647 h 118"/>
              <a:gd name="T64" fmla="*/ 2147483647 w 18"/>
              <a:gd name="T65" fmla="*/ 2147483647 h 118"/>
              <a:gd name="T66" fmla="*/ 2147483647 w 18"/>
              <a:gd name="T67" fmla="*/ 2147483647 h 118"/>
              <a:gd name="T68" fmla="*/ 2147483647 w 18"/>
              <a:gd name="T69" fmla="*/ 2147483647 h 118"/>
              <a:gd name="T70" fmla="*/ 2147483647 w 18"/>
              <a:gd name="T71" fmla="*/ 2147483647 h 118"/>
              <a:gd name="T72" fmla="*/ 2147483647 w 18"/>
              <a:gd name="T73" fmla="*/ 2147483647 h 118"/>
              <a:gd name="T74" fmla="*/ 2147483647 w 18"/>
              <a:gd name="T75" fmla="*/ 2147483647 h 118"/>
              <a:gd name="T76" fmla="*/ 2147483647 w 18"/>
              <a:gd name="T77" fmla="*/ 2147483647 h 118"/>
              <a:gd name="T78" fmla="*/ 2147483647 w 18"/>
              <a:gd name="T79" fmla="*/ 2147483647 h 118"/>
              <a:gd name="T80" fmla="*/ 2147483647 w 18"/>
              <a:gd name="T81" fmla="*/ 2147483647 h 1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
              <a:gd name="T124" fmla="*/ 0 h 118"/>
              <a:gd name="T125" fmla="*/ 18 w 18"/>
              <a:gd name="T126" fmla="*/ 118 h 1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 h="118">
                <a:moveTo>
                  <a:pt x="13" y="117"/>
                </a:moveTo>
                <a:lnTo>
                  <a:pt x="12" y="114"/>
                </a:lnTo>
                <a:lnTo>
                  <a:pt x="11" y="111"/>
                </a:lnTo>
                <a:lnTo>
                  <a:pt x="10" y="108"/>
                </a:lnTo>
                <a:lnTo>
                  <a:pt x="10" y="106"/>
                </a:lnTo>
                <a:lnTo>
                  <a:pt x="9" y="104"/>
                </a:lnTo>
                <a:lnTo>
                  <a:pt x="8" y="102"/>
                </a:lnTo>
                <a:lnTo>
                  <a:pt x="7" y="99"/>
                </a:lnTo>
                <a:lnTo>
                  <a:pt x="7" y="97"/>
                </a:lnTo>
                <a:lnTo>
                  <a:pt x="6" y="96"/>
                </a:lnTo>
                <a:lnTo>
                  <a:pt x="6" y="94"/>
                </a:lnTo>
                <a:lnTo>
                  <a:pt x="5" y="92"/>
                </a:lnTo>
                <a:lnTo>
                  <a:pt x="4" y="91"/>
                </a:lnTo>
                <a:lnTo>
                  <a:pt x="4" y="89"/>
                </a:lnTo>
                <a:lnTo>
                  <a:pt x="4" y="88"/>
                </a:lnTo>
                <a:lnTo>
                  <a:pt x="3" y="87"/>
                </a:lnTo>
                <a:lnTo>
                  <a:pt x="2" y="85"/>
                </a:lnTo>
                <a:lnTo>
                  <a:pt x="1" y="82"/>
                </a:lnTo>
                <a:lnTo>
                  <a:pt x="1" y="79"/>
                </a:lnTo>
                <a:lnTo>
                  <a:pt x="1" y="75"/>
                </a:lnTo>
                <a:lnTo>
                  <a:pt x="1" y="71"/>
                </a:lnTo>
                <a:lnTo>
                  <a:pt x="1" y="67"/>
                </a:lnTo>
                <a:lnTo>
                  <a:pt x="1" y="62"/>
                </a:lnTo>
                <a:lnTo>
                  <a:pt x="1" y="57"/>
                </a:lnTo>
                <a:lnTo>
                  <a:pt x="1" y="52"/>
                </a:lnTo>
                <a:lnTo>
                  <a:pt x="1" y="47"/>
                </a:lnTo>
                <a:lnTo>
                  <a:pt x="1" y="42"/>
                </a:lnTo>
                <a:lnTo>
                  <a:pt x="1" y="36"/>
                </a:lnTo>
                <a:lnTo>
                  <a:pt x="1" y="31"/>
                </a:lnTo>
                <a:lnTo>
                  <a:pt x="1" y="26"/>
                </a:lnTo>
                <a:lnTo>
                  <a:pt x="1" y="21"/>
                </a:lnTo>
                <a:lnTo>
                  <a:pt x="0" y="15"/>
                </a:lnTo>
                <a:lnTo>
                  <a:pt x="0" y="11"/>
                </a:lnTo>
                <a:lnTo>
                  <a:pt x="0" y="8"/>
                </a:lnTo>
                <a:lnTo>
                  <a:pt x="0" y="5"/>
                </a:lnTo>
                <a:lnTo>
                  <a:pt x="1" y="3"/>
                </a:lnTo>
                <a:lnTo>
                  <a:pt x="1" y="1"/>
                </a:lnTo>
                <a:lnTo>
                  <a:pt x="1" y="0"/>
                </a:lnTo>
                <a:lnTo>
                  <a:pt x="2" y="0"/>
                </a:lnTo>
                <a:lnTo>
                  <a:pt x="3" y="0"/>
                </a:lnTo>
                <a:lnTo>
                  <a:pt x="4" y="1"/>
                </a:lnTo>
                <a:lnTo>
                  <a:pt x="6" y="3"/>
                </a:lnTo>
                <a:lnTo>
                  <a:pt x="7" y="4"/>
                </a:lnTo>
                <a:lnTo>
                  <a:pt x="7" y="5"/>
                </a:lnTo>
                <a:lnTo>
                  <a:pt x="8" y="7"/>
                </a:lnTo>
                <a:lnTo>
                  <a:pt x="9" y="9"/>
                </a:lnTo>
                <a:lnTo>
                  <a:pt x="10" y="10"/>
                </a:lnTo>
                <a:lnTo>
                  <a:pt x="10" y="11"/>
                </a:lnTo>
                <a:lnTo>
                  <a:pt x="11" y="13"/>
                </a:lnTo>
                <a:lnTo>
                  <a:pt x="12" y="15"/>
                </a:lnTo>
                <a:lnTo>
                  <a:pt x="13" y="18"/>
                </a:lnTo>
                <a:lnTo>
                  <a:pt x="13" y="20"/>
                </a:lnTo>
                <a:lnTo>
                  <a:pt x="14" y="23"/>
                </a:lnTo>
                <a:lnTo>
                  <a:pt x="14" y="25"/>
                </a:lnTo>
                <a:lnTo>
                  <a:pt x="15" y="28"/>
                </a:lnTo>
                <a:lnTo>
                  <a:pt x="15" y="30"/>
                </a:lnTo>
                <a:lnTo>
                  <a:pt x="16" y="34"/>
                </a:lnTo>
                <a:lnTo>
                  <a:pt x="16" y="37"/>
                </a:lnTo>
                <a:lnTo>
                  <a:pt x="16" y="41"/>
                </a:lnTo>
                <a:lnTo>
                  <a:pt x="16" y="46"/>
                </a:lnTo>
                <a:lnTo>
                  <a:pt x="15" y="49"/>
                </a:lnTo>
                <a:lnTo>
                  <a:pt x="15" y="54"/>
                </a:lnTo>
                <a:lnTo>
                  <a:pt x="14" y="59"/>
                </a:lnTo>
                <a:lnTo>
                  <a:pt x="13" y="64"/>
                </a:lnTo>
                <a:lnTo>
                  <a:pt x="13" y="68"/>
                </a:lnTo>
                <a:lnTo>
                  <a:pt x="13" y="73"/>
                </a:lnTo>
                <a:lnTo>
                  <a:pt x="13" y="77"/>
                </a:lnTo>
                <a:lnTo>
                  <a:pt x="13" y="81"/>
                </a:lnTo>
                <a:lnTo>
                  <a:pt x="13" y="85"/>
                </a:lnTo>
                <a:lnTo>
                  <a:pt x="13" y="88"/>
                </a:lnTo>
                <a:lnTo>
                  <a:pt x="13" y="92"/>
                </a:lnTo>
                <a:lnTo>
                  <a:pt x="13" y="95"/>
                </a:lnTo>
                <a:lnTo>
                  <a:pt x="13" y="99"/>
                </a:lnTo>
                <a:lnTo>
                  <a:pt x="14" y="102"/>
                </a:lnTo>
                <a:lnTo>
                  <a:pt x="14" y="105"/>
                </a:lnTo>
                <a:lnTo>
                  <a:pt x="15" y="107"/>
                </a:lnTo>
                <a:lnTo>
                  <a:pt x="16" y="110"/>
                </a:lnTo>
                <a:lnTo>
                  <a:pt x="16" y="112"/>
                </a:lnTo>
                <a:lnTo>
                  <a:pt x="17" y="115"/>
                </a:lnTo>
                <a:lnTo>
                  <a:pt x="13" y="117"/>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66" name="Freeform 64"/>
          <p:cNvSpPr>
            <a:spLocks/>
          </p:cNvSpPr>
          <p:nvPr/>
        </p:nvSpPr>
        <p:spPr bwMode="auto">
          <a:xfrm>
            <a:off x="6923088" y="2995613"/>
            <a:ext cx="38100" cy="196850"/>
          </a:xfrm>
          <a:custGeom>
            <a:avLst/>
            <a:gdLst>
              <a:gd name="T0" fmla="*/ 2147483647 w 24"/>
              <a:gd name="T1" fmla="*/ 2147483647 h 124"/>
              <a:gd name="T2" fmla="*/ 2147483647 w 24"/>
              <a:gd name="T3" fmla="*/ 2147483647 h 124"/>
              <a:gd name="T4" fmla="*/ 2147483647 w 24"/>
              <a:gd name="T5" fmla="*/ 2147483647 h 124"/>
              <a:gd name="T6" fmla="*/ 2147483647 w 24"/>
              <a:gd name="T7" fmla="*/ 2147483647 h 124"/>
              <a:gd name="T8" fmla="*/ 2147483647 w 24"/>
              <a:gd name="T9" fmla="*/ 2147483647 h 124"/>
              <a:gd name="T10" fmla="*/ 2147483647 w 24"/>
              <a:gd name="T11" fmla="*/ 2147483647 h 124"/>
              <a:gd name="T12" fmla="*/ 2147483647 w 24"/>
              <a:gd name="T13" fmla="*/ 2147483647 h 124"/>
              <a:gd name="T14" fmla="*/ 2147483647 w 24"/>
              <a:gd name="T15" fmla="*/ 2147483647 h 124"/>
              <a:gd name="T16" fmla="*/ 2147483647 w 24"/>
              <a:gd name="T17" fmla="*/ 2147483647 h 124"/>
              <a:gd name="T18" fmla="*/ 2147483647 w 24"/>
              <a:gd name="T19" fmla="*/ 2147483647 h 124"/>
              <a:gd name="T20" fmla="*/ 2147483647 w 24"/>
              <a:gd name="T21" fmla="*/ 2147483647 h 124"/>
              <a:gd name="T22" fmla="*/ 2147483647 w 24"/>
              <a:gd name="T23" fmla="*/ 2147483647 h 124"/>
              <a:gd name="T24" fmla="*/ 2147483647 w 24"/>
              <a:gd name="T25" fmla="*/ 2147483647 h 124"/>
              <a:gd name="T26" fmla="*/ 2147483647 w 24"/>
              <a:gd name="T27" fmla="*/ 2147483647 h 124"/>
              <a:gd name="T28" fmla="*/ 2147483647 w 24"/>
              <a:gd name="T29" fmla="*/ 2147483647 h 124"/>
              <a:gd name="T30" fmla="*/ 2147483647 w 24"/>
              <a:gd name="T31" fmla="*/ 2147483647 h 124"/>
              <a:gd name="T32" fmla="*/ 0 w 24"/>
              <a:gd name="T33" fmla="*/ 2147483647 h 124"/>
              <a:gd name="T34" fmla="*/ 0 w 24"/>
              <a:gd name="T35" fmla="*/ 2147483647 h 124"/>
              <a:gd name="T36" fmla="*/ 2147483647 w 24"/>
              <a:gd name="T37" fmla="*/ 2147483647 h 124"/>
              <a:gd name="T38" fmla="*/ 2147483647 w 24"/>
              <a:gd name="T39" fmla="*/ 0 h 124"/>
              <a:gd name="T40" fmla="*/ 2147483647 w 24"/>
              <a:gd name="T41" fmla="*/ 2147483647 h 124"/>
              <a:gd name="T42" fmla="*/ 2147483647 w 24"/>
              <a:gd name="T43" fmla="*/ 2147483647 h 124"/>
              <a:gd name="T44" fmla="*/ 2147483647 w 24"/>
              <a:gd name="T45" fmla="*/ 2147483647 h 124"/>
              <a:gd name="T46" fmla="*/ 2147483647 w 24"/>
              <a:gd name="T47" fmla="*/ 2147483647 h 124"/>
              <a:gd name="T48" fmla="*/ 2147483647 w 24"/>
              <a:gd name="T49" fmla="*/ 2147483647 h 124"/>
              <a:gd name="T50" fmla="*/ 2147483647 w 24"/>
              <a:gd name="T51" fmla="*/ 2147483647 h 124"/>
              <a:gd name="T52" fmla="*/ 2147483647 w 24"/>
              <a:gd name="T53" fmla="*/ 2147483647 h 124"/>
              <a:gd name="T54" fmla="*/ 2147483647 w 24"/>
              <a:gd name="T55" fmla="*/ 2147483647 h 124"/>
              <a:gd name="T56" fmla="*/ 2147483647 w 24"/>
              <a:gd name="T57" fmla="*/ 2147483647 h 124"/>
              <a:gd name="T58" fmla="*/ 2147483647 w 24"/>
              <a:gd name="T59" fmla="*/ 2147483647 h 124"/>
              <a:gd name="T60" fmla="*/ 2147483647 w 24"/>
              <a:gd name="T61" fmla="*/ 2147483647 h 124"/>
              <a:gd name="T62" fmla="*/ 2147483647 w 24"/>
              <a:gd name="T63" fmla="*/ 2147483647 h 124"/>
              <a:gd name="T64" fmla="*/ 2147483647 w 24"/>
              <a:gd name="T65" fmla="*/ 2147483647 h 124"/>
              <a:gd name="T66" fmla="*/ 2147483647 w 24"/>
              <a:gd name="T67" fmla="*/ 2147483647 h 124"/>
              <a:gd name="T68" fmla="*/ 2147483647 w 24"/>
              <a:gd name="T69" fmla="*/ 2147483647 h 124"/>
              <a:gd name="T70" fmla="*/ 2147483647 w 24"/>
              <a:gd name="T71" fmla="*/ 2147483647 h 124"/>
              <a:gd name="T72" fmla="*/ 2147483647 w 24"/>
              <a:gd name="T73" fmla="*/ 2147483647 h 124"/>
              <a:gd name="T74" fmla="*/ 2147483647 w 24"/>
              <a:gd name="T75" fmla="*/ 2147483647 h 124"/>
              <a:gd name="T76" fmla="*/ 2147483647 w 24"/>
              <a:gd name="T77" fmla="*/ 2147483647 h 124"/>
              <a:gd name="T78" fmla="*/ 2147483647 w 24"/>
              <a:gd name="T79" fmla="*/ 2147483647 h 1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4"/>
              <a:gd name="T121" fmla="*/ 0 h 124"/>
              <a:gd name="T122" fmla="*/ 24 w 24"/>
              <a:gd name="T123" fmla="*/ 124 h 1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4" h="124">
                <a:moveTo>
                  <a:pt x="17" y="123"/>
                </a:moveTo>
                <a:lnTo>
                  <a:pt x="16" y="120"/>
                </a:lnTo>
                <a:lnTo>
                  <a:pt x="15" y="117"/>
                </a:lnTo>
                <a:lnTo>
                  <a:pt x="14" y="114"/>
                </a:lnTo>
                <a:lnTo>
                  <a:pt x="13" y="111"/>
                </a:lnTo>
                <a:lnTo>
                  <a:pt x="12" y="109"/>
                </a:lnTo>
                <a:lnTo>
                  <a:pt x="11" y="107"/>
                </a:lnTo>
                <a:lnTo>
                  <a:pt x="10" y="104"/>
                </a:lnTo>
                <a:lnTo>
                  <a:pt x="9" y="102"/>
                </a:lnTo>
                <a:lnTo>
                  <a:pt x="8" y="101"/>
                </a:lnTo>
                <a:lnTo>
                  <a:pt x="8" y="99"/>
                </a:lnTo>
                <a:lnTo>
                  <a:pt x="7" y="97"/>
                </a:lnTo>
                <a:lnTo>
                  <a:pt x="6" y="96"/>
                </a:lnTo>
                <a:lnTo>
                  <a:pt x="6" y="94"/>
                </a:lnTo>
                <a:lnTo>
                  <a:pt x="5" y="93"/>
                </a:lnTo>
                <a:lnTo>
                  <a:pt x="5" y="92"/>
                </a:lnTo>
                <a:lnTo>
                  <a:pt x="4" y="91"/>
                </a:lnTo>
                <a:lnTo>
                  <a:pt x="3" y="89"/>
                </a:lnTo>
                <a:lnTo>
                  <a:pt x="2" y="86"/>
                </a:lnTo>
                <a:lnTo>
                  <a:pt x="1" y="83"/>
                </a:lnTo>
                <a:lnTo>
                  <a:pt x="1" y="79"/>
                </a:lnTo>
                <a:lnTo>
                  <a:pt x="1" y="75"/>
                </a:lnTo>
                <a:lnTo>
                  <a:pt x="1" y="70"/>
                </a:lnTo>
                <a:lnTo>
                  <a:pt x="1" y="65"/>
                </a:lnTo>
                <a:lnTo>
                  <a:pt x="1" y="60"/>
                </a:lnTo>
                <a:lnTo>
                  <a:pt x="1" y="55"/>
                </a:lnTo>
                <a:lnTo>
                  <a:pt x="1" y="49"/>
                </a:lnTo>
                <a:lnTo>
                  <a:pt x="1" y="44"/>
                </a:lnTo>
                <a:lnTo>
                  <a:pt x="2" y="38"/>
                </a:lnTo>
                <a:lnTo>
                  <a:pt x="2" y="33"/>
                </a:lnTo>
                <a:lnTo>
                  <a:pt x="1" y="27"/>
                </a:lnTo>
                <a:lnTo>
                  <a:pt x="1" y="22"/>
                </a:lnTo>
                <a:lnTo>
                  <a:pt x="0" y="16"/>
                </a:lnTo>
                <a:lnTo>
                  <a:pt x="0" y="12"/>
                </a:lnTo>
                <a:lnTo>
                  <a:pt x="0" y="8"/>
                </a:lnTo>
                <a:lnTo>
                  <a:pt x="0" y="5"/>
                </a:lnTo>
                <a:lnTo>
                  <a:pt x="1" y="3"/>
                </a:lnTo>
                <a:lnTo>
                  <a:pt x="1" y="1"/>
                </a:lnTo>
                <a:lnTo>
                  <a:pt x="2" y="0"/>
                </a:lnTo>
                <a:lnTo>
                  <a:pt x="3" y="0"/>
                </a:lnTo>
                <a:lnTo>
                  <a:pt x="4" y="0"/>
                </a:lnTo>
                <a:lnTo>
                  <a:pt x="5" y="1"/>
                </a:lnTo>
                <a:lnTo>
                  <a:pt x="6" y="1"/>
                </a:lnTo>
                <a:lnTo>
                  <a:pt x="8" y="3"/>
                </a:lnTo>
                <a:lnTo>
                  <a:pt x="9" y="4"/>
                </a:lnTo>
                <a:lnTo>
                  <a:pt x="10" y="5"/>
                </a:lnTo>
                <a:lnTo>
                  <a:pt x="11" y="7"/>
                </a:lnTo>
                <a:lnTo>
                  <a:pt x="12" y="9"/>
                </a:lnTo>
                <a:lnTo>
                  <a:pt x="13" y="10"/>
                </a:lnTo>
                <a:lnTo>
                  <a:pt x="14" y="12"/>
                </a:lnTo>
                <a:lnTo>
                  <a:pt x="15" y="14"/>
                </a:lnTo>
                <a:lnTo>
                  <a:pt x="16" y="16"/>
                </a:lnTo>
                <a:lnTo>
                  <a:pt x="17" y="19"/>
                </a:lnTo>
                <a:lnTo>
                  <a:pt x="18" y="21"/>
                </a:lnTo>
                <a:lnTo>
                  <a:pt x="19" y="24"/>
                </a:lnTo>
                <a:lnTo>
                  <a:pt x="19" y="26"/>
                </a:lnTo>
                <a:lnTo>
                  <a:pt x="20" y="29"/>
                </a:lnTo>
                <a:lnTo>
                  <a:pt x="20" y="32"/>
                </a:lnTo>
                <a:lnTo>
                  <a:pt x="21" y="36"/>
                </a:lnTo>
                <a:lnTo>
                  <a:pt x="21" y="39"/>
                </a:lnTo>
                <a:lnTo>
                  <a:pt x="21" y="43"/>
                </a:lnTo>
                <a:lnTo>
                  <a:pt x="21" y="48"/>
                </a:lnTo>
                <a:lnTo>
                  <a:pt x="20" y="52"/>
                </a:lnTo>
                <a:lnTo>
                  <a:pt x="20" y="57"/>
                </a:lnTo>
                <a:lnTo>
                  <a:pt x="19" y="62"/>
                </a:lnTo>
                <a:lnTo>
                  <a:pt x="18" y="67"/>
                </a:lnTo>
                <a:lnTo>
                  <a:pt x="18" y="72"/>
                </a:lnTo>
                <a:lnTo>
                  <a:pt x="17" y="77"/>
                </a:lnTo>
                <a:lnTo>
                  <a:pt x="17" y="81"/>
                </a:lnTo>
                <a:lnTo>
                  <a:pt x="17" y="85"/>
                </a:lnTo>
                <a:lnTo>
                  <a:pt x="17" y="89"/>
                </a:lnTo>
                <a:lnTo>
                  <a:pt x="17" y="93"/>
                </a:lnTo>
                <a:lnTo>
                  <a:pt x="17" y="97"/>
                </a:lnTo>
                <a:lnTo>
                  <a:pt x="18" y="100"/>
                </a:lnTo>
                <a:lnTo>
                  <a:pt x="18" y="104"/>
                </a:lnTo>
                <a:lnTo>
                  <a:pt x="19" y="107"/>
                </a:lnTo>
                <a:lnTo>
                  <a:pt x="19" y="110"/>
                </a:lnTo>
                <a:lnTo>
                  <a:pt x="20" y="113"/>
                </a:lnTo>
                <a:lnTo>
                  <a:pt x="21" y="116"/>
                </a:lnTo>
                <a:lnTo>
                  <a:pt x="22" y="118"/>
                </a:lnTo>
                <a:lnTo>
                  <a:pt x="23" y="121"/>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67" name="Freeform 65"/>
          <p:cNvSpPr>
            <a:spLocks/>
          </p:cNvSpPr>
          <p:nvPr/>
        </p:nvSpPr>
        <p:spPr bwMode="auto">
          <a:xfrm>
            <a:off x="7177088" y="2949575"/>
            <a:ext cx="125412" cy="190500"/>
          </a:xfrm>
          <a:custGeom>
            <a:avLst/>
            <a:gdLst>
              <a:gd name="T0" fmla="*/ 2147483647 w 79"/>
              <a:gd name="T1" fmla="*/ 2147483647 h 120"/>
              <a:gd name="T2" fmla="*/ 2147483647 w 79"/>
              <a:gd name="T3" fmla="*/ 2147483647 h 120"/>
              <a:gd name="T4" fmla="*/ 2147483647 w 79"/>
              <a:gd name="T5" fmla="*/ 2147483647 h 120"/>
              <a:gd name="T6" fmla="*/ 2147483647 w 79"/>
              <a:gd name="T7" fmla="*/ 2147483647 h 120"/>
              <a:gd name="T8" fmla="*/ 2147483647 w 79"/>
              <a:gd name="T9" fmla="*/ 2147483647 h 120"/>
              <a:gd name="T10" fmla="*/ 2147483647 w 79"/>
              <a:gd name="T11" fmla="*/ 2147483647 h 120"/>
              <a:gd name="T12" fmla="*/ 2147483647 w 79"/>
              <a:gd name="T13" fmla="*/ 2147483647 h 120"/>
              <a:gd name="T14" fmla="*/ 2147483647 w 79"/>
              <a:gd name="T15" fmla="*/ 2147483647 h 120"/>
              <a:gd name="T16" fmla="*/ 2147483647 w 79"/>
              <a:gd name="T17" fmla="*/ 2147483647 h 120"/>
              <a:gd name="T18" fmla="*/ 2147483647 w 79"/>
              <a:gd name="T19" fmla="*/ 2147483647 h 120"/>
              <a:gd name="T20" fmla="*/ 2147483647 w 79"/>
              <a:gd name="T21" fmla="*/ 2147483647 h 120"/>
              <a:gd name="T22" fmla="*/ 2147483647 w 79"/>
              <a:gd name="T23" fmla="*/ 2147483647 h 120"/>
              <a:gd name="T24" fmla="*/ 2147483647 w 79"/>
              <a:gd name="T25" fmla="*/ 2147483647 h 120"/>
              <a:gd name="T26" fmla="*/ 2147483647 w 79"/>
              <a:gd name="T27" fmla="*/ 2147483647 h 120"/>
              <a:gd name="T28" fmla="*/ 2147483647 w 79"/>
              <a:gd name="T29" fmla="*/ 2147483647 h 120"/>
              <a:gd name="T30" fmla="*/ 2147483647 w 79"/>
              <a:gd name="T31" fmla="*/ 2147483647 h 120"/>
              <a:gd name="T32" fmla="*/ 2147483647 w 79"/>
              <a:gd name="T33" fmla="*/ 2147483647 h 120"/>
              <a:gd name="T34" fmla="*/ 2147483647 w 79"/>
              <a:gd name="T35" fmla="*/ 2147483647 h 120"/>
              <a:gd name="T36" fmla="*/ 2147483647 w 79"/>
              <a:gd name="T37" fmla="*/ 2147483647 h 120"/>
              <a:gd name="T38" fmla="*/ 2147483647 w 79"/>
              <a:gd name="T39" fmla="*/ 2147483647 h 120"/>
              <a:gd name="T40" fmla="*/ 2147483647 w 79"/>
              <a:gd name="T41" fmla="*/ 2147483647 h 120"/>
              <a:gd name="T42" fmla="*/ 2147483647 w 79"/>
              <a:gd name="T43" fmla="*/ 2147483647 h 120"/>
              <a:gd name="T44" fmla="*/ 2147483647 w 79"/>
              <a:gd name="T45" fmla="*/ 2147483647 h 120"/>
              <a:gd name="T46" fmla="*/ 2147483647 w 79"/>
              <a:gd name="T47" fmla="*/ 2147483647 h 120"/>
              <a:gd name="T48" fmla="*/ 2147483647 w 79"/>
              <a:gd name="T49" fmla="*/ 2147483647 h 120"/>
              <a:gd name="T50" fmla="*/ 2147483647 w 79"/>
              <a:gd name="T51" fmla="*/ 2147483647 h 120"/>
              <a:gd name="T52" fmla="*/ 2147483647 w 79"/>
              <a:gd name="T53" fmla="*/ 2147483647 h 120"/>
              <a:gd name="T54" fmla="*/ 2147483647 w 79"/>
              <a:gd name="T55" fmla="*/ 2147483647 h 120"/>
              <a:gd name="T56" fmla="*/ 2147483647 w 79"/>
              <a:gd name="T57" fmla="*/ 2147483647 h 120"/>
              <a:gd name="T58" fmla="*/ 2147483647 w 79"/>
              <a:gd name="T59" fmla="*/ 2147483647 h 120"/>
              <a:gd name="T60" fmla="*/ 2147483647 w 79"/>
              <a:gd name="T61" fmla="*/ 2147483647 h 120"/>
              <a:gd name="T62" fmla="*/ 2147483647 w 79"/>
              <a:gd name="T63" fmla="*/ 2147483647 h 1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9"/>
              <a:gd name="T97" fmla="*/ 0 h 120"/>
              <a:gd name="T98" fmla="*/ 79 w 79"/>
              <a:gd name="T99" fmla="*/ 120 h 1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9" h="120">
                <a:moveTo>
                  <a:pt x="78" y="119"/>
                </a:moveTo>
                <a:lnTo>
                  <a:pt x="76" y="116"/>
                </a:lnTo>
                <a:lnTo>
                  <a:pt x="74" y="112"/>
                </a:lnTo>
                <a:lnTo>
                  <a:pt x="72" y="109"/>
                </a:lnTo>
                <a:lnTo>
                  <a:pt x="68" y="103"/>
                </a:lnTo>
                <a:lnTo>
                  <a:pt x="64" y="97"/>
                </a:lnTo>
                <a:lnTo>
                  <a:pt x="59" y="90"/>
                </a:lnTo>
                <a:lnTo>
                  <a:pt x="54" y="84"/>
                </a:lnTo>
                <a:lnTo>
                  <a:pt x="48" y="76"/>
                </a:lnTo>
                <a:lnTo>
                  <a:pt x="43" y="69"/>
                </a:lnTo>
                <a:lnTo>
                  <a:pt x="36" y="63"/>
                </a:lnTo>
                <a:lnTo>
                  <a:pt x="31" y="56"/>
                </a:lnTo>
                <a:lnTo>
                  <a:pt x="24" y="50"/>
                </a:lnTo>
                <a:lnTo>
                  <a:pt x="18" y="44"/>
                </a:lnTo>
                <a:lnTo>
                  <a:pt x="12" y="39"/>
                </a:lnTo>
                <a:lnTo>
                  <a:pt x="6" y="34"/>
                </a:lnTo>
                <a:lnTo>
                  <a:pt x="0" y="31"/>
                </a:lnTo>
                <a:lnTo>
                  <a:pt x="2" y="31"/>
                </a:lnTo>
                <a:lnTo>
                  <a:pt x="3" y="30"/>
                </a:lnTo>
                <a:lnTo>
                  <a:pt x="5" y="30"/>
                </a:lnTo>
                <a:lnTo>
                  <a:pt x="7" y="29"/>
                </a:lnTo>
                <a:lnTo>
                  <a:pt x="10" y="27"/>
                </a:lnTo>
                <a:lnTo>
                  <a:pt x="13" y="25"/>
                </a:lnTo>
                <a:lnTo>
                  <a:pt x="16" y="23"/>
                </a:lnTo>
                <a:lnTo>
                  <a:pt x="20" y="20"/>
                </a:lnTo>
                <a:lnTo>
                  <a:pt x="22" y="17"/>
                </a:lnTo>
                <a:lnTo>
                  <a:pt x="26" y="15"/>
                </a:lnTo>
                <a:lnTo>
                  <a:pt x="29" y="12"/>
                </a:lnTo>
                <a:lnTo>
                  <a:pt x="32" y="10"/>
                </a:lnTo>
                <a:lnTo>
                  <a:pt x="34" y="7"/>
                </a:lnTo>
                <a:lnTo>
                  <a:pt x="37" y="5"/>
                </a:lnTo>
                <a:lnTo>
                  <a:pt x="39" y="2"/>
                </a:lnTo>
                <a:lnTo>
                  <a:pt x="41" y="0"/>
                </a:lnTo>
                <a:lnTo>
                  <a:pt x="39" y="4"/>
                </a:lnTo>
                <a:lnTo>
                  <a:pt x="37" y="7"/>
                </a:lnTo>
                <a:lnTo>
                  <a:pt x="35" y="10"/>
                </a:lnTo>
                <a:lnTo>
                  <a:pt x="33" y="13"/>
                </a:lnTo>
                <a:lnTo>
                  <a:pt x="31" y="16"/>
                </a:lnTo>
                <a:lnTo>
                  <a:pt x="28" y="18"/>
                </a:lnTo>
                <a:lnTo>
                  <a:pt x="26" y="21"/>
                </a:lnTo>
                <a:lnTo>
                  <a:pt x="24" y="23"/>
                </a:lnTo>
                <a:lnTo>
                  <a:pt x="22" y="24"/>
                </a:lnTo>
                <a:lnTo>
                  <a:pt x="20" y="26"/>
                </a:lnTo>
                <a:lnTo>
                  <a:pt x="19" y="28"/>
                </a:lnTo>
                <a:lnTo>
                  <a:pt x="18" y="29"/>
                </a:lnTo>
                <a:lnTo>
                  <a:pt x="17" y="30"/>
                </a:lnTo>
                <a:lnTo>
                  <a:pt x="16" y="31"/>
                </a:lnTo>
                <a:lnTo>
                  <a:pt x="16" y="32"/>
                </a:lnTo>
                <a:lnTo>
                  <a:pt x="16" y="33"/>
                </a:lnTo>
                <a:lnTo>
                  <a:pt x="17" y="35"/>
                </a:lnTo>
                <a:lnTo>
                  <a:pt x="19" y="37"/>
                </a:lnTo>
                <a:lnTo>
                  <a:pt x="20" y="40"/>
                </a:lnTo>
                <a:lnTo>
                  <a:pt x="23" y="43"/>
                </a:lnTo>
                <a:lnTo>
                  <a:pt x="27" y="47"/>
                </a:lnTo>
                <a:lnTo>
                  <a:pt x="31" y="51"/>
                </a:lnTo>
                <a:lnTo>
                  <a:pt x="35" y="56"/>
                </a:lnTo>
                <a:lnTo>
                  <a:pt x="40" y="62"/>
                </a:lnTo>
                <a:lnTo>
                  <a:pt x="46" y="68"/>
                </a:lnTo>
                <a:lnTo>
                  <a:pt x="50" y="74"/>
                </a:lnTo>
                <a:lnTo>
                  <a:pt x="55" y="81"/>
                </a:lnTo>
                <a:lnTo>
                  <a:pt x="60" y="88"/>
                </a:lnTo>
                <a:lnTo>
                  <a:pt x="65" y="95"/>
                </a:lnTo>
                <a:lnTo>
                  <a:pt x="70" y="103"/>
                </a:lnTo>
                <a:lnTo>
                  <a:pt x="73" y="110"/>
                </a:lnTo>
                <a:lnTo>
                  <a:pt x="78" y="119"/>
                </a:lnTo>
              </a:path>
            </a:pathLst>
          </a:custGeom>
          <a:solidFill>
            <a:srgbClr val="EAEAEA"/>
          </a:solidFill>
          <a:ln w="12700" cap="rnd" cmpd="sng">
            <a:noFill/>
            <a:prstDash val="solid"/>
            <a:round/>
            <a:headEnd type="none" w="med" len="med"/>
            <a:tailEnd type="none" w="med" len="med"/>
          </a:ln>
        </p:spPr>
        <p:txBody>
          <a:bodyPr/>
          <a:lstStyle/>
          <a:p>
            <a:endParaRPr lang="en-US" sz="1200"/>
          </a:p>
        </p:txBody>
      </p:sp>
      <p:sp>
        <p:nvSpPr>
          <p:cNvPr id="68" name="Freeform 66"/>
          <p:cNvSpPr>
            <a:spLocks/>
          </p:cNvSpPr>
          <p:nvPr/>
        </p:nvSpPr>
        <p:spPr bwMode="auto">
          <a:xfrm>
            <a:off x="7177088" y="2949575"/>
            <a:ext cx="134937" cy="200025"/>
          </a:xfrm>
          <a:custGeom>
            <a:avLst/>
            <a:gdLst>
              <a:gd name="T0" fmla="*/ 2147483647 w 85"/>
              <a:gd name="T1" fmla="*/ 2147483647 h 126"/>
              <a:gd name="T2" fmla="*/ 2147483647 w 85"/>
              <a:gd name="T3" fmla="*/ 2147483647 h 126"/>
              <a:gd name="T4" fmla="*/ 2147483647 w 85"/>
              <a:gd name="T5" fmla="*/ 2147483647 h 126"/>
              <a:gd name="T6" fmla="*/ 2147483647 w 85"/>
              <a:gd name="T7" fmla="*/ 2147483647 h 126"/>
              <a:gd name="T8" fmla="*/ 2147483647 w 85"/>
              <a:gd name="T9" fmla="*/ 2147483647 h 126"/>
              <a:gd name="T10" fmla="*/ 2147483647 w 85"/>
              <a:gd name="T11" fmla="*/ 2147483647 h 126"/>
              <a:gd name="T12" fmla="*/ 2147483647 w 85"/>
              <a:gd name="T13" fmla="*/ 2147483647 h 126"/>
              <a:gd name="T14" fmla="*/ 2147483647 w 85"/>
              <a:gd name="T15" fmla="*/ 2147483647 h 126"/>
              <a:gd name="T16" fmla="*/ 2147483647 w 85"/>
              <a:gd name="T17" fmla="*/ 2147483647 h 126"/>
              <a:gd name="T18" fmla="*/ 2147483647 w 85"/>
              <a:gd name="T19" fmla="*/ 2147483647 h 126"/>
              <a:gd name="T20" fmla="*/ 2147483647 w 85"/>
              <a:gd name="T21" fmla="*/ 2147483647 h 126"/>
              <a:gd name="T22" fmla="*/ 2147483647 w 85"/>
              <a:gd name="T23" fmla="*/ 2147483647 h 126"/>
              <a:gd name="T24" fmla="*/ 2147483647 w 85"/>
              <a:gd name="T25" fmla="*/ 2147483647 h 126"/>
              <a:gd name="T26" fmla="*/ 2147483647 w 85"/>
              <a:gd name="T27" fmla="*/ 2147483647 h 126"/>
              <a:gd name="T28" fmla="*/ 2147483647 w 85"/>
              <a:gd name="T29" fmla="*/ 2147483647 h 126"/>
              <a:gd name="T30" fmla="*/ 2147483647 w 85"/>
              <a:gd name="T31" fmla="*/ 2147483647 h 126"/>
              <a:gd name="T32" fmla="*/ 0 w 85"/>
              <a:gd name="T33" fmla="*/ 2147483647 h 126"/>
              <a:gd name="T34" fmla="*/ 2147483647 w 85"/>
              <a:gd name="T35" fmla="*/ 2147483647 h 126"/>
              <a:gd name="T36" fmla="*/ 2147483647 w 85"/>
              <a:gd name="T37" fmla="*/ 2147483647 h 126"/>
              <a:gd name="T38" fmla="*/ 2147483647 w 85"/>
              <a:gd name="T39" fmla="*/ 2147483647 h 126"/>
              <a:gd name="T40" fmla="*/ 2147483647 w 85"/>
              <a:gd name="T41" fmla="*/ 2147483647 h 126"/>
              <a:gd name="T42" fmla="*/ 2147483647 w 85"/>
              <a:gd name="T43" fmla="*/ 2147483647 h 126"/>
              <a:gd name="T44" fmla="*/ 2147483647 w 85"/>
              <a:gd name="T45" fmla="*/ 2147483647 h 126"/>
              <a:gd name="T46" fmla="*/ 2147483647 w 85"/>
              <a:gd name="T47" fmla="*/ 2147483647 h 126"/>
              <a:gd name="T48" fmla="*/ 2147483647 w 85"/>
              <a:gd name="T49" fmla="*/ 2147483647 h 126"/>
              <a:gd name="T50" fmla="*/ 2147483647 w 85"/>
              <a:gd name="T51" fmla="*/ 2147483647 h 126"/>
              <a:gd name="T52" fmla="*/ 2147483647 w 85"/>
              <a:gd name="T53" fmla="*/ 2147483647 h 126"/>
              <a:gd name="T54" fmla="*/ 2147483647 w 85"/>
              <a:gd name="T55" fmla="*/ 2147483647 h 126"/>
              <a:gd name="T56" fmla="*/ 2147483647 w 85"/>
              <a:gd name="T57" fmla="*/ 2147483647 h 126"/>
              <a:gd name="T58" fmla="*/ 2147483647 w 85"/>
              <a:gd name="T59" fmla="*/ 2147483647 h 126"/>
              <a:gd name="T60" fmla="*/ 2147483647 w 85"/>
              <a:gd name="T61" fmla="*/ 2147483647 h 126"/>
              <a:gd name="T62" fmla="*/ 2147483647 w 85"/>
              <a:gd name="T63" fmla="*/ 2147483647 h 126"/>
              <a:gd name="T64" fmla="*/ 2147483647 w 85"/>
              <a:gd name="T65" fmla="*/ 0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126"/>
              <a:gd name="T101" fmla="*/ 85 w 85"/>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126">
                <a:moveTo>
                  <a:pt x="84" y="125"/>
                </a:moveTo>
                <a:lnTo>
                  <a:pt x="82" y="122"/>
                </a:lnTo>
                <a:lnTo>
                  <a:pt x="80" y="118"/>
                </a:lnTo>
                <a:lnTo>
                  <a:pt x="77" y="114"/>
                </a:lnTo>
                <a:lnTo>
                  <a:pt x="73" y="108"/>
                </a:lnTo>
                <a:lnTo>
                  <a:pt x="69" y="102"/>
                </a:lnTo>
                <a:lnTo>
                  <a:pt x="64" y="95"/>
                </a:lnTo>
                <a:lnTo>
                  <a:pt x="58" y="88"/>
                </a:lnTo>
                <a:lnTo>
                  <a:pt x="52" y="80"/>
                </a:lnTo>
                <a:lnTo>
                  <a:pt x="46" y="73"/>
                </a:lnTo>
                <a:lnTo>
                  <a:pt x="39" y="66"/>
                </a:lnTo>
                <a:lnTo>
                  <a:pt x="33" y="59"/>
                </a:lnTo>
                <a:lnTo>
                  <a:pt x="26" y="52"/>
                </a:lnTo>
                <a:lnTo>
                  <a:pt x="19" y="46"/>
                </a:lnTo>
                <a:lnTo>
                  <a:pt x="13" y="41"/>
                </a:lnTo>
                <a:lnTo>
                  <a:pt x="6" y="36"/>
                </a:lnTo>
                <a:lnTo>
                  <a:pt x="0" y="33"/>
                </a:lnTo>
                <a:lnTo>
                  <a:pt x="2" y="33"/>
                </a:lnTo>
                <a:lnTo>
                  <a:pt x="3" y="32"/>
                </a:lnTo>
                <a:lnTo>
                  <a:pt x="5" y="31"/>
                </a:lnTo>
                <a:lnTo>
                  <a:pt x="8" y="30"/>
                </a:lnTo>
                <a:lnTo>
                  <a:pt x="11" y="28"/>
                </a:lnTo>
                <a:lnTo>
                  <a:pt x="14" y="26"/>
                </a:lnTo>
                <a:lnTo>
                  <a:pt x="17" y="24"/>
                </a:lnTo>
                <a:lnTo>
                  <a:pt x="21" y="21"/>
                </a:lnTo>
                <a:lnTo>
                  <a:pt x="24" y="18"/>
                </a:lnTo>
                <a:lnTo>
                  <a:pt x="28" y="16"/>
                </a:lnTo>
                <a:lnTo>
                  <a:pt x="31" y="13"/>
                </a:lnTo>
                <a:lnTo>
                  <a:pt x="34" y="10"/>
                </a:lnTo>
                <a:lnTo>
                  <a:pt x="37" y="7"/>
                </a:lnTo>
                <a:lnTo>
                  <a:pt x="40" y="5"/>
                </a:lnTo>
                <a:lnTo>
                  <a:pt x="42" y="2"/>
                </a:lnTo>
                <a:lnTo>
                  <a:pt x="44" y="0"/>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69" name="Freeform 67"/>
          <p:cNvSpPr>
            <a:spLocks/>
          </p:cNvSpPr>
          <p:nvPr/>
        </p:nvSpPr>
        <p:spPr bwMode="auto">
          <a:xfrm>
            <a:off x="6804025" y="2690813"/>
            <a:ext cx="184150" cy="901700"/>
          </a:xfrm>
          <a:custGeom>
            <a:avLst/>
            <a:gdLst>
              <a:gd name="T0" fmla="*/ 2147483647 w 116"/>
              <a:gd name="T1" fmla="*/ 2147483647 h 568"/>
              <a:gd name="T2" fmla="*/ 2147483647 w 116"/>
              <a:gd name="T3" fmla="*/ 2147483647 h 568"/>
              <a:gd name="T4" fmla="*/ 2147483647 w 116"/>
              <a:gd name="T5" fmla="*/ 2147483647 h 568"/>
              <a:gd name="T6" fmla="*/ 2147483647 w 116"/>
              <a:gd name="T7" fmla="*/ 2147483647 h 568"/>
              <a:gd name="T8" fmla="*/ 2147483647 w 116"/>
              <a:gd name="T9" fmla="*/ 2147483647 h 568"/>
              <a:gd name="T10" fmla="*/ 0 w 116"/>
              <a:gd name="T11" fmla="*/ 2147483647 h 568"/>
              <a:gd name="T12" fmla="*/ 0 w 116"/>
              <a:gd name="T13" fmla="*/ 2147483647 h 568"/>
              <a:gd name="T14" fmla="*/ 0 w 116"/>
              <a:gd name="T15" fmla="*/ 2147483647 h 568"/>
              <a:gd name="T16" fmla="*/ 0 w 116"/>
              <a:gd name="T17" fmla="*/ 2147483647 h 568"/>
              <a:gd name="T18" fmla="*/ 2147483647 w 116"/>
              <a:gd name="T19" fmla="*/ 2147483647 h 568"/>
              <a:gd name="T20" fmla="*/ 2147483647 w 116"/>
              <a:gd name="T21" fmla="*/ 2147483647 h 568"/>
              <a:gd name="T22" fmla="*/ 2147483647 w 116"/>
              <a:gd name="T23" fmla="*/ 2147483647 h 568"/>
              <a:gd name="T24" fmla="*/ 2147483647 w 116"/>
              <a:gd name="T25" fmla="*/ 2147483647 h 568"/>
              <a:gd name="T26" fmla="*/ 2147483647 w 116"/>
              <a:gd name="T27" fmla="*/ 2147483647 h 568"/>
              <a:gd name="T28" fmla="*/ 2147483647 w 116"/>
              <a:gd name="T29" fmla="*/ 2147483647 h 568"/>
              <a:gd name="T30" fmla="*/ 2147483647 w 116"/>
              <a:gd name="T31" fmla="*/ 2147483647 h 568"/>
              <a:gd name="T32" fmla="*/ 2147483647 w 116"/>
              <a:gd name="T33" fmla="*/ 2147483647 h 568"/>
              <a:gd name="T34" fmla="*/ 2147483647 w 116"/>
              <a:gd name="T35" fmla="*/ 2147483647 h 568"/>
              <a:gd name="T36" fmla="*/ 2147483647 w 116"/>
              <a:gd name="T37" fmla="*/ 2147483647 h 568"/>
              <a:gd name="T38" fmla="*/ 2147483647 w 116"/>
              <a:gd name="T39" fmla="*/ 2147483647 h 568"/>
              <a:gd name="T40" fmla="*/ 2147483647 w 116"/>
              <a:gd name="T41" fmla="*/ 2147483647 h 568"/>
              <a:gd name="T42" fmla="*/ 2147483647 w 116"/>
              <a:gd name="T43" fmla="*/ 2147483647 h 568"/>
              <a:gd name="T44" fmla="*/ 2147483647 w 116"/>
              <a:gd name="T45" fmla="*/ 2147483647 h 568"/>
              <a:gd name="T46" fmla="*/ 2147483647 w 116"/>
              <a:gd name="T47" fmla="*/ 2147483647 h 568"/>
              <a:gd name="T48" fmla="*/ 2147483647 w 116"/>
              <a:gd name="T49" fmla="*/ 2147483647 h 568"/>
              <a:gd name="T50" fmla="*/ 2147483647 w 116"/>
              <a:gd name="T51" fmla="*/ 2147483647 h 568"/>
              <a:gd name="T52" fmla="*/ 2147483647 w 116"/>
              <a:gd name="T53" fmla="*/ 2147483647 h 568"/>
              <a:gd name="T54" fmla="*/ 2147483647 w 116"/>
              <a:gd name="T55" fmla="*/ 2147483647 h 568"/>
              <a:gd name="T56" fmla="*/ 2147483647 w 116"/>
              <a:gd name="T57" fmla="*/ 2147483647 h 568"/>
              <a:gd name="T58" fmla="*/ 2147483647 w 116"/>
              <a:gd name="T59" fmla="*/ 2147483647 h 568"/>
              <a:gd name="T60" fmla="*/ 2147483647 w 116"/>
              <a:gd name="T61" fmla="*/ 2147483647 h 568"/>
              <a:gd name="T62" fmla="*/ 2147483647 w 116"/>
              <a:gd name="T63" fmla="*/ 2147483647 h 568"/>
              <a:gd name="T64" fmla="*/ 2147483647 w 116"/>
              <a:gd name="T65" fmla="*/ 2147483647 h 568"/>
              <a:gd name="T66" fmla="*/ 2147483647 w 116"/>
              <a:gd name="T67" fmla="*/ 2147483647 h 568"/>
              <a:gd name="T68" fmla="*/ 2147483647 w 116"/>
              <a:gd name="T69" fmla="*/ 2147483647 h 568"/>
              <a:gd name="T70" fmla="*/ 2147483647 w 116"/>
              <a:gd name="T71" fmla="*/ 2147483647 h 568"/>
              <a:gd name="T72" fmla="*/ 2147483647 w 116"/>
              <a:gd name="T73" fmla="*/ 2147483647 h 568"/>
              <a:gd name="T74" fmla="*/ 2147483647 w 116"/>
              <a:gd name="T75" fmla="*/ 2147483647 h 568"/>
              <a:gd name="T76" fmla="*/ 2147483647 w 116"/>
              <a:gd name="T77" fmla="*/ 2147483647 h 568"/>
              <a:gd name="T78" fmla="*/ 2147483647 w 116"/>
              <a:gd name="T79" fmla="*/ 2147483647 h 568"/>
              <a:gd name="T80" fmla="*/ 2147483647 w 116"/>
              <a:gd name="T81" fmla="*/ 2147483647 h 568"/>
              <a:gd name="T82" fmla="*/ 2147483647 w 116"/>
              <a:gd name="T83" fmla="*/ 2147483647 h 568"/>
              <a:gd name="T84" fmla="*/ 2147483647 w 116"/>
              <a:gd name="T85" fmla="*/ 2147483647 h 568"/>
              <a:gd name="T86" fmla="*/ 2147483647 w 116"/>
              <a:gd name="T87" fmla="*/ 2147483647 h 568"/>
              <a:gd name="T88" fmla="*/ 2147483647 w 116"/>
              <a:gd name="T89" fmla="*/ 2147483647 h 568"/>
              <a:gd name="T90" fmla="*/ 2147483647 w 116"/>
              <a:gd name="T91" fmla="*/ 2147483647 h 568"/>
              <a:gd name="T92" fmla="*/ 2147483647 w 116"/>
              <a:gd name="T93" fmla="*/ 2147483647 h 568"/>
              <a:gd name="T94" fmla="*/ 2147483647 w 116"/>
              <a:gd name="T95" fmla="*/ 2147483647 h 5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568"/>
              <a:gd name="T146" fmla="*/ 116 w 116"/>
              <a:gd name="T147" fmla="*/ 568 h 5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568">
                <a:moveTo>
                  <a:pt x="30" y="0"/>
                </a:moveTo>
                <a:lnTo>
                  <a:pt x="23" y="4"/>
                </a:lnTo>
                <a:lnTo>
                  <a:pt x="18" y="8"/>
                </a:lnTo>
                <a:lnTo>
                  <a:pt x="14" y="11"/>
                </a:lnTo>
                <a:lnTo>
                  <a:pt x="10" y="15"/>
                </a:lnTo>
                <a:lnTo>
                  <a:pt x="7" y="17"/>
                </a:lnTo>
                <a:lnTo>
                  <a:pt x="5" y="20"/>
                </a:lnTo>
                <a:lnTo>
                  <a:pt x="3" y="23"/>
                </a:lnTo>
                <a:lnTo>
                  <a:pt x="2" y="25"/>
                </a:lnTo>
                <a:lnTo>
                  <a:pt x="1" y="27"/>
                </a:lnTo>
                <a:lnTo>
                  <a:pt x="0" y="29"/>
                </a:lnTo>
                <a:lnTo>
                  <a:pt x="0" y="31"/>
                </a:lnTo>
                <a:lnTo>
                  <a:pt x="0" y="33"/>
                </a:lnTo>
                <a:lnTo>
                  <a:pt x="0" y="35"/>
                </a:lnTo>
                <a:lnTo>
                  <a:pt x="0" y="37"/>
                </a:lnTo>
                <a:lnTo>
                  <a:pt x="0" y="40"/>
                </a:lnTo>
                <a:lnTo>
                  <a:pt x="0" y="42"/>
                </a:lnTo>
                <a:lnTo>
                  <a:pt x="0" y="86"/>
                </a:lnTo>
                <a:lnTo>
                  <a:pt x="1" y="129"/>
                </a:lnTo>
                <a:lnTo>
                  <a:pt x="1" y="170"/>
                </a:lnTo>
                <a:lnTo>
                  <a:pt x="1" y="210"/>
                </a:lnTo>
                <a:lnTo>
                  <a:pt x="1" y="249"/>
                </a:lnTo>
                <a:lnTo>
                  <a:pt x="1" y="286"/>
                </a:lnTo>
                <a:lnTo>
                  <a:pt x="1" y="322"/>
                </a:lnTo>
                <a:lnTo>
                  <a:pt x="1" y="356"/>
                </a:lnTo>
                <a:lnTo>
                  <a:pt x="1" y="389"/>
                </a:lnTo>
                <a:lnTo>
                  <a:pt x="1" y="420"/>
                </a:lnTo>
                <a:lnTo>
                  <a:pt x="1" y="449"/>
                </a:lnTo>
                <a:lnTo>
                  <a:pt x="1" y="476"/>
                </a:lnTo>
                <a:lnTo>
                  <a:pt x="1" y="501"/>
                </a:lnTo>
                <a:lnTo>
                  <a:pt x="1" y="525"/>
                </a:lnTo>
                <a:lnTo>
                  <a:pt x="1" y="546"/>
                </a:lnTo>
                <a:lnTo>
                  <a:pt x="0" y="565"/>
                </a:lnTo>
                <a:lnTo>
                  <a:pt x="2" y="565"/>
                </a:lnTo>
                <a:lnTo>
                  <a:pt x="5" y="566"/>
                </a:lnTo>
                <a:lnTo>
                  <a:pt x="10" y="566"/>
                </a:lnTo>
                <a:lnTo>
                  <a:pt x="17" y="567"/>
                </a:lnTo>
                <a:lnTo>
                  <a:pt x="25" y="567"/>
                </a:lnTo>
                <a:lnTo>
                  <a:pt x="34" y="567"/>
                </a:lnTo>
                <a:lnTo>
                  <a:pt x="44" y="567"/>
                </a:lnTo>
                <a:lnTo>
                  <a:pt x="54" y="566"/>
                </a:lnTo>
                <a:lnTo>
                  <a:pt x="64" y="566"/>
                </a:lnTo>
                <a:lnTo>
                  <a:pt x="73" y="566"/>
                </a:lnTo>
                <a:lnTo>
                  <a:pt x="83" y="566"/>
                </a:lnTo>
                <a:lnTo>
                  <a:pt x="91" y="565"/>
                </a:lnTo>
                <a:lnTo>
                  <a:pt x="98" y="565"/>
                </a:lnTo>
                <a:lnTo>
                  <a:pt x="103" y="565"/>
                </a:lnTo>
                <a:lnTo>
                  <a:pt x="107" y="565"/>
                </a:lnTo>
                <a:lnTo>
                  <a:pt x="109" y="565"/>
                </a:lnTo>
                <a:lnTo>
                  <a:pt x="113" y="562"/>
                </a:lnTo>
                <a:lnTo>
                  <a:pt x="115" y="556"/>
                </a:lnTo>
                <a:lnTo>
                  <a:pt x="115" y="545"/>
                </a:lnTo>
                <a:lnTo>
                  <a:pt x="113" y="531"/>
                </a:lnTo>
                <a:lnTo>
                  <a:pt x="111" y="515"/>
                </a:lnTo>
                <a:lnTo>
                  <a:pt x="107" y="497"/>
                </a:lnTo>
                <a:lnTo>
                  <a:pt x="103" y="477"/>
                </a:lnTo>
                <a:lnTo>
                  <a:pt x="98" y="457"/>
                </a:lnTo>
                <a:lnTo>
                  <a:pt x="93" y="437"/>
                </a:lnTo>
                <a:lnTo>
                  <a:pt x="87" y="418"/>
                </a:lnTo>
                <a:lnTo>
                  <a:pt x="82" y="400"/>
                </a:lnTo>
                <a:lnTo>
                  <a:pt x="77" y="385"/>
                </a:lnTo>
                <a:lnTo>
                  <a:pt x="73" y="371"/>
                </a:lnTo>
                <a:lnTo>
                  <a:pt x="70" y="362"/>
                </a:lnTo>
                <a:lnTo>
                  <a:pt x="68" y="356"/>
                </a:lnTo>
                <a:lnTo>
                  <a:pt x="67" y="354"/>
                </a:lnTo>
                <a:lnTo>
                  <a:pt x="66" y="349"/>
                </a:lnTo>
                <a:lnTo>
                  <a:pt x="65" y="341"/>
                </a:lnTo>
                <a:lnTo>
                  <a:pt x="63" y="330"/>
                </a:lnTo>
                <a:lnTo>
                  <a:pt x="61" y="317"/>
                </a:lnTo>
                <a:lnTo>
                  <a:pt x="59" y="302"/>
                </a:lnTo>
                <a:lnTo>
                  <a:pt x="56" y="286"/>
                </a:lnTo>
                <a:lnTo>
                  <a:pt x="53" y="269"/>
                </a:lnTo>
                <a:lnTo>
                  <a:pt x="50" y="251"/>
                </a:lnTo>
                <a:lnTo>
                  <a:pt x="47" y="233"/>
                </a:lnTo>
                <a:lnTo>
                  <a:pt x="44" y="215"/>
                </a:lnTo>
                <a:lnTo>
                  <a:pt x="41" y="198"/>
                </a:lnTo>
                <a:lnTo>
                  <a:pt x="38" y="181"/>
                </a:lnTo>
                <a:lnTo>
                  <a:pt x="35" y="166"/>
                </a:lnTo>
                <a:lnTo>
                  <a:pt x="33" y="153"/>
                </a:lnTo>
                <a:lnTo>
                  <a:pt x="31" y="142"/>
                </a:lnTo>
                <a:lnTo>
                  <a:pt x="30" y="133"/>
                </a:lnTo>
                <a:lnTo>
                  <a:pt x="29" y="129"/>
                </a:lnTo>
                <a:lnTo>
                  <a:pt x="28" y="123"/>
                </a:lnTo>
                <a:lnTo>
                  <a:pt x="28" y="117"/>
                </a:lnTo>
                <a:lnTo>
                  <a:pt x="27" y="109"/>
                </a:lnTo>
                <a:lnTo>
                  <a:pt x="26" y="101"/>
                </a:lnTo>
                <a:lnTo>
                  <a:pt x="25" y="93"/>
                </a:lnTo>
                <a:lnTo>
                  <a:pt x="24" y="83"/>
                </a:lnTo>
                <a:lnTo>
                  <a:pt x="23" y="74"/>
                </a:lnTo>
                <a:lnTo>
                  <a:pt x="23" y="64"/>
                </a:lnTo>
                <a:lnTo>
                  <a:pt x="23" y="54"/>
                </a:lnTo>
                <a:lnTo>
                  <a:pt x="23" y="44"/>
                </a:lnTo>
                <a:lnTo>
                  <a:pt x="23" y="35"/>
                </a:lnTo>
                <a:lnTo>
                  <a:pt x="24" y="25"/>
                </a:lnTo>
                <a:lnTo>
                  <a:pt x="25" y="16"/>
                </a:lnTo>
                <a:lnTo>
                  <a:pt x="27" y="8"/>
                </a:lnTo>
                <a:lnTo>
                  <a:pt x="30" y="0"/>
                </a:lnTo>
              </a:path>
            </a:pathLst>
          </a:custGeom>
          <a:solidFill>
            <a:srgbClr val="B2997F"/>
          </a:solidFill>
          <a:ln w="12700" cap="rnd" cmpd="sng">
            <a:solidFill>
              <a:srgbClr val="000000"/>
            </a:solidFill>
            <a:prstDash val="solid"/>
            <a:round/>
            <a:headEnd type="none" w="med" len="med"/>
            <a:tailEnd type="none" w="med" len="med"/>
          </a:ln>
        </p:spPr>
        <p:txBody>
          <a:bodyPr/>
          <a:lstStyle/>
          <a:p>
            <a:endParaRPr lang="en-US" sz="1200"/>
          </a:p>
        </p:txBody>
      </p:sp>
      <p:sp>
        <p:nvSpPr>
          <p:cNvPr id="70" name="Freeform 68"/>
          <p:cNvSpPr>
            <a:spLocks/>
          </p:cNvSpPr>
          <p:nvPr/>
        </p:nvSpPr>
        <p:spPr bwMode="auto">
          <a:xfrm>
            <a:off x="7142163" y="3292475"/>
            <a:ext cx="750887" cy="290513"/>
          </a:xfrm>
          <a:custGeom>
            <a:avLst/>
            <a:gdLst>
              <a:gd name="T0" fmla="*/ 0 w 473"/>
              <a:gd name="T1" fmla="*/ 2147483647 h 183"/>
              <a:gd name="T2" fmla="*/ 0 w 473"/>
              <a:gd name="T3" fmla="*/ 2147483647 h 183"/>
              <a:gd name="T4" fmla="*/ 2147483647 w 473"/>
              <a:gd name="T5" fmla="*/ 2147483647 h 183"/>
              <a:gd name="T6" fmla="*/ 2147483647 w 473"/>
              <a:gd name="T7" fmla="*/ 2147483647 h 183"/>
              <a:gd name="T8" fmla="*/ 2147483647 w 473"/>
              <a:gd name="T9" fmla="*/ 2147483647 h 183"/>
              <a:gd name="T10" fmla="*/ 2147483647 w 473"/>
              <a:gd name="T11" fmla="*/ 2147483647 h 183"/>
              <a:gd name="T12" fmla="*/ 2147483647 w 473"/>
              <a:gd name="T13" fmla="*/ 2147483647 h 183"/>
              <a:gd name="T14" fmla="*/ 2147483647 w 473"/>
              <a:gd name="T15" fmla="*/ 2147483647 h 183"/>
              <a:gd name="T16" fmla="*/ 2147483647 w 473"/>
              <a:gd name="T17" fmla="*/ 2147483647 h 183"/>
              <a:gd name="T18" fmla="*/ 2147483647 w 473"/>
              <a:gd name="T19" fmla="*/ 2147483647 h 183"/>
              <a:gd name="T20" fmla="*/ 2147483647 w 473"/>
              <a:gd name="T21" fmla="*/ 2147483647 h 183"/>
              <a:gd name="T22" fmla="*/ 2147483647 w 473"/>
              <a:gd name="T23" fmla="*/ 2147483647 h 183"/>
              <a:gd name="T24" fmla="*/ 2147483647 w 473"/>
              <a:gd name="T25" fmla="*/ 2147483647 h 183"/>
              <a:gd name="T26" fmla="*/ 2147483647 w 473"/>
              <a:gd name="T27" fmla="*/ 2147483647 h 183"/>
              <a:gd name="T28" fmla="*/ 2147483647 w 473"/>
              <a:gd name="T29" fmla="*/ 2147483647 h 183"/>
              <a:gd name="T30" fmla="*/ 2147483647 w 473"/>
              <a:gd name="T31" fmla="*/ 2147483647 h 183"/>
              <a:gd name="T32" fmla="*/ 2147483647 w 473"/>
              <a:gd name="T33" fmla="*/ 0 h 183"/>
              <a:gd name="T34" fmla="*/ 2147483647 w 473"/>
              <a:gd name="T35" fmla="*/ 2147483647 h 183"/>
              <a:gd name="T36" fmla="*/ 2147483647 w 473"/>
              <a:gd name="T37" fmla="*/ 2147483647 h 183"/>
              <a:gd name="T38" fmla="*/ 2147483647 w 473"/>
              <a:gd name="T39" fmla="*/ 2147483647 h 183"/>
              <a:gd name="T40" fmla="*/ 2147483647 w 473"/>
              <a:gd name="T41" fmla="*/ 2147483647 h 183"/>
              <a:gd name="T42" fmla="*/ 2147483647 w 473"/>
              <a:gd name="T43" fmla="*/ 2147483647 h 183"/>
              <a:gd name="T44" fmla="*/ 2147483647 w 473"/>
              <a:gd name="T45" fmla="*/ 2147483647 h 183"/>
              <a:gd name="T46" fmla="*/ 2147483647 w 473"/>
              <a:gd name="T47" fmla="*/ 2147483647 h 183"/>
              <a:gd name="T48" fmla="*/ 2147483647 w 473"/>
              <a:gd name="T49" fmla="*/ 2147483647 h 183"/>
              <a:gd name="T50" fmla="*/ 2147483647 w 473"/>
              <a:gd name="T51" fmla="*/ 2147483647 h 183"/>
              <a:gd name="T52" fmla="*/ 2147483647 w 473"/>
              <a:gd name="T53" fmla="*/ 2147483647 h 183"/>
              <a:gd name="T54" fmla="*/ 2147483647 w 473"/>
              <a:gd name="T55" fmla="*/ 2147483647 h 183"/>
              <a:gd name="T56" fmla="*/ 2147483647 w 473"/>
              <a:gd name="T57" fmla="*/ 2147483647 h 183"/>
              <a:gd name="T58" fmla="*/ 2147483647 w 473"/>
              <a:gd name="T59" fmla="*/ 2147483647 h 183"/>
              <a:gd name="T60" fmla="*/ 2147483647 w 473"/>
              <a:gd name="T61" fmla="*/ 2147483647 h 183"/>
              <a:gd name="T62" fmla="*/ 2147483647 w 473"/>
              <a:gd name="T63" fmla="*/ 2147483647 h 183"/>
              <a:gd name="T64" fmla="*/ 2147483647 w 473"/>
              <a:gd name="T65" fmla="*/ 2147483647 h 183"/>
              <a:gd name="T66" fmla="*/ 0 w 473"/>
              <a:gd name="T67" fmla="*/ 2147483647 h 1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73"/>
              <a:gd name="T103" fmla="*/ 0 h 183"/>
              <a:gd name="T104" fmla="*/ 473 w 473"/>
              <a:gd name="T105" fmla="*/ 183 h 1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73" h="183">
                <a:moveTo>
                  <a:pt x="0" y="180"/>
                </a:moveTo>
                <a:lnTo>
                  <a:pt x="0" y="178"/>
                </a:lnTo>
                <a:lnTo>
                  <a:pt x="2" y="173"/>
                </a:lnTo>
                <a:lnTo>
                  <a:pt x="4" y="167"/>
                </a:lnTo>
                <a:lnTo>
                  <a:pt x="8" y="157"/>
                </a:lnTo>
                <a:lnTo>
                  <a:pt x="12" y="145"/>
                </a:lnTo>
                <a:lnTo>
                  <a:pt x="16" y="132"/>
                </a:lnTo>
                <a:lnTo>
                  <a:pt x="21" y="118"/>
                </a:lnTo>
                <a:lnTo>
                  <a:pt x="27" y="103"/>
                </a:lnTo>
                <a:lnTo>
                  <a:pt x="32" y="87"/>
                </a:lnTo>
                <a:lnTo>
                  <a:pt x="38" y="73"/>
                </a:lnTo>
                <a:lnTo>
                  <a:pt x="43" y="57"/>
                </a:lnTo>
                <a:lnTo>
                  <a:pt x="49" y="43"/>
                </a:lnTo>
                <a:lnTo>
                  <a:pt x="54" y="30"/>
                </a:lnTo>
                <a:lnTo>
                  <a:pt x="59" y="17"/>
                </a:lnTo>
                <a:lnTo>
                  <a:pt x="63" y="8"/>
                </a:lnTo>
                <a:lnTo>
                  <a:pt x="67" y="0"/>
                </a:lnTo>
                <a:lnTo>
                  <a:pt x="87" y="12"/>
                </a:lnTo>
                <a:lnTo>
                  <a:pt x="111" y="23"/>
                </a:lnTo>
                <a:lnTo>
                  <a:pt x="136" y="37"/>
                </a:lnTo>
                <a:lnTo>
                  <a:pt x="164" y="49"/>
                </a:lnTo>
                <a:lnTo>
                  <a:pt x="194" y="63"/>
                </a:lnTo>
                <a:lnTo>
                  <a:pt x="223" y="77"/>
                </a:lnTo>
                <a:lnTo>
                  <a:pt x="255" y="91"/>
                </a:lnTo>
                <a:lnTo>
                  <a:pt x="285" y="105"/>
                </a:lnTo>
                <a:lnTo>
                  <a:pt x="316" y="118"/>
                </a:lnTo>
                <a:lnTo>
                  <a:pt x="346" y="131"/>
                </a:lnTo>
                <a:lnTo>
                  <a:pt x="373" y="142"/>
                </a:lnTo>
                <a:lnTo>
                  <a:pt x="400" y="153"/>
                </a:lnTo>
                <a:lnTo>
                  <a:pt x="423" y="163"/>
                </a:lnTo>
                <a:lnTo>
                  <a:pt x="443" y="170"/>
                </a:lnTo>
                <a:lnTo>
                  <a:pt x="459" y="177"/>
                </a:lnTo>
                <a:lnTo>
                  <a:pt x="472" y="182"/>
                </a:lnTo>
                <a:lnTo>
                  <a:pt x="0" y="180"/>
                </a:lnTo>
              </a:path>
            </a:pathLst>
          </a:custGeom>
          <a:solidFill>
            <a:srgbClr val="FFF2B2"/>
          </a:solidFill>
          <a:ln w="12700" cap="rnd" cmpd="sng">
            <a:noFill/>
            <a:prstDash val="solid"/>
            <a:round/>
            <a:headEnd type="none" w="med" len="med"/>
            <a:tailEnd type="none" w="med" len="med"/>
          </a:ln>
        </p:spPr>
        <p:txBody>
          <a:bodyPr/>
          <a:lstStyle/>
          <a:p>
            <a:endParaRPr lang="en-US" sz="1200"/>
          </a:p>
        </p:txBody>
      </p:sp>
      <p:sp>
        <p:nvSpPr>
          <p:cNvPr id="71" name="Freeform 69"/>
          <p:cNvSpPr>
            <a:spLocks/>
          </p:cNvSpPr>
          <p:nvPr/>
        </p:nvSpPr>
        <p:spPr bwMode="auto">
          <a:xfrm>
            <a:off x="7142163" y="3292475"/>
            <a:ext cx="760412" cy="300038"/>
          </a:xfrm>
          <a:custGeom>
            <a:avLst/>
            <a:gdLst>
              <a:gd name="T0" fmla="*/ 0 w 479"/>
              <a:gd name="T1" fmla="*/ 2147483647 h 189"/>
              <a:gd name="T2" fmla="*/ 0 w 479"/>
              <a:gd name="T3" fmla="*/ 2147483647 h 189"/>
              <a:gd name="T4" fmla="*/ 2147483647 w 479"/>
              <a:gd name="T5" fmla="*/ 2147483647 h 189"/>
              <a:gd name="T6" fmla="*/ 2147483647 w 479"/>
              <a:gd name="T7" fmla="*/ 2147483647 h 189"/>
              <a:gd name="T8" fmla="*/ 2147483647 w 479"/>
              <a:gd name="T9" fmla="*/ 2147483647 h 189"/>
              <a:gd name="T10" fmla="*/ 2147483647 w 479"/>
              <a:gd name="T11" fmla="*/ 2147483647 h 189"/>
              <a:gd name="T12" fmla="*/ 2147483647 w 479"/>
              <a:gd name="T13" fmla="*/ 2147483647 h 189"/>
              <a:gd name="T14" fmla="*/ 2147483647 w 479"/>
              <a:gd name="T15" fmla="*/ 2147483647 h 189"/>
              <a:gd name="T16" fmla="*/ 2147483647 w 479"/>
              <a:gd name="T17" fmla="*/ 2147483647 h 189"/>
              <a:gd name="T18" fmla="*/ 2147483647 w 479"/>
              <a:gd name="T19" fmla="*/ 2147483647 h 189"/>
              <a:gd name="T20" fmla="*/ 2147483647 w 479"/>
              <a:gd name="T21" fmla="*/ 2147483647 h 189"/>
              <a:gd name="T22" fmla="*/ 2147483647 w 479"/>
              <a:gd name="T23" fmla="*/ 2147483647 h 189"/>
              <a:gd name="T24" fmla="*/ 2147483647 w 479"/>
              <a:gd name="T25" fmla="*/ 2147483647 h 189"/>
              <a:gd name="T26" fmla="*/ 2147483647 w 479"/>
              <a:gd name="T27" fmla="*/ 2147483647 h 189"/>
              <a:gd name="T28" fmla="*/ 2147483647 w 479"/>
              <a:gd name="T29" fmla="*/ 2147483647 h 189"/>
              <a:gd name="T30" fmla="*/ 2147483647 w 479"/>
              <a:gd name="T31" fmla="*/ 2147483647 h 189"/>
              <a:gd name="T32" fmla="*/ 2147483647 w 479"/>
              <a:gd name="T33" fmla="*/ 0 h 189"/>
              <a:gd name="T34" fmla="*/ 2147483647 w 479"/>
              <a:gd name="T35" fmla="*/ 2147483647 h 189"/>
              <a:gd name="T36" fmla="*/ 2147483647 w 479"/>
              <a:gd name="T37" fmla="*/ 2147483647 h 189"/>
              <a:gd name="T38" fmla="*/ 2147483647 w 479"/>
              <a:gd name="T39" fmla="*/ 2147483647 h 189"/>
              <a:gd name="T40" fmla="*/ 2147483647 w 479"/>
              <a:gd name="T41" fmla="*/ 2147483647 h 189"/>
              <a:gd name="T42" fmla="*/ 2147483647 w 479"/>
              <a:gd name="T43" fmla="*/ 2147483647 h 189"/>
              <a:gd name="T44" fmla="*/ 2147483647 w 479"/>
              <a:gd name="T45" fmla="*/ 2147483647 h 189"/>
              <a:gd name="T46" fmla="*/ 2147483647 w 479"/>
              <a:gd name="T47" fmla="*/ 2147483647 h 189"/>
              <a:gd name="T48" fmla="*/ 2147483647 w 479"/>
              <a:gd name="T49" fmla="*/ 2147483647 h 189"/>
              <a:gd name="T50" fmla="*/ 2147483647 w 479"/>
              <a:gd name="T51" fmla="*/ 2147483647 h 189"/>
              <a:gd name="T52" fmla="*/ 2147483647 w 479"/>
              <a:gd name="T53" fmla="*/ 2147483647 h 189"/>
              <a:gd name="T54" fmla="*/ 2147483647 w 479"/>
              <a:gd name="T55" fmla="*/ 2147483647 h 189"/>
              <a:gd name="T56" fmla="*/ 2147483647 w 479"/>
              <a:gd name="T57" fmla="*/ 2147483647 h 189"/>
              <a:gd name="T58" fmla="*/ 2147483647 w 479"/>
              <a:gd name="T59" fmla="*/ 2147483647 h 189"/>
              <a:gd name="T60" fmla="*/ 2147483647 w 479"/>
              <a:gd name="T61" fmla="*/ 2147483647 h 189"/>
              <a:gd name="T62" fmla="*/ 2147483647 w 479"/>
              <a:gd name="T63" fmla="*/ 2147483647 h 189"/>
              <a:gd name="T64" fmla="*/ 2147483647 w 479"/>
              <a:gd name="T65" fmla="*/ 2147483647 h 1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9"/>
              <a:gd name="T100" fmla="*/ 0 h 189"/>
              <a:gd name="T101" fmla="*/ 479 w 479"/>
              <a:gd name="T102" fmla="*/ 189 h 1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9" h="189">
                <a:moveTo>
                  <a:pt x="0" y="186"/>
                </a:moveTo>
                <a:lnTo>
                  <a:pt x="0" y="184"/>
                </a:lnTo>
                <a:lnTo>
                  <a:pt x="2" y="179"/>
                </a:lnTo>
                <a:lnTo>
                  <a:pt x="4" y="172"/>
                </a:lnTo>
                <a:lnTo>
                  <a:pt x="8" y="162"/>
                </a:lnTo>
                <a:lnTo>
                  <a:pt x="12" y="150"/>
                </a:lnTo>
                <a:lnTo>
                  <a:pt x="16" y="136"/>
                </a:lnTo>
                <a:lnTo>
                  <a:pt x="21" y="122"/>
                </a:lnTo>
                <a:lnTo>
                  <a:pt x="27" y="106"/>
                </a:lnTo>
                <a:lnTo>
                  <a:pt x="32" y="90"/>
                </a:lnTo>
                <a:lnTo>
                  <a:pt x="38" y="75"/>
                </a:lnTo>
                <a:lnTo>
                  <a:pt x="44" y="59"/>
                </a:lnTo>
                <a:lnTo>
                  <a:pt x="50" y="44"/>
                </a:lnTo>
                <a:lnTo>
                  <a:pt x="55" y="31"/>
                </a:lnTo>
                <a:lnTo>
                  <a:pt x="60" y="18"/>
                </a:lnTo>
                <a:lnTo>
                  <a:pt x="64" y="8"/>
                </a:lnTo>
                <a:lnTo>
                  <a:pt x="68" y="0"/>
                </a:lnTo>
                <a:lnTo>
                  <a:pt x="88" y="12"/>
                </a:lnTo>
                <a:lnTo>
                  <a:pt x="112" y="24"/>
                </a:lnTo>
                <a:lnTo>
                  <a:pt x="138" y="38"/>
                </a:lnTo>
                <a:lnTo>
                  <a:pt x="166" y="51"/>
                </a:lnTo>
                <a:lnTo>
                  <a:pt x="196" y="65"/>
                </a:lnTo>
                <a:lnTo>
                  <a:pt x="226" y="80"/>
                </a:lnTo>
                <a:lnTo>
                  <a:pt x="258" y="94"/>
                </a:lnTo>
                <a:lnTo>
                  <a:pt x="289" y="108"/>
                </a:lnTo>
                <a:lnTo>
                  <a:pt x="320" y="122"/>
                </a:lnTo>
                <a:lnTo>
                  <a:pt x="350" y="135"/>
                </a:lnTo>
                <a:lnTo>
                  <a:pt x="378" y="147"/>
                </a:lnTo>
                <a:lnTo>
                  <a:pt x="405" y="158"/>
                </a:lnTo>
                <a:lnTo>
                  <a:pt x="428" y="168"/>
                </a:lnTo>
                <a:lnTo>
                  <a:pt x="449" y="176"/>
                </a:lnTo>
                <a:lnTo>
                  <a:pt x="465" y="183"/>
                </a:lnTo>
                <a:lnTo>
                  <a:pt x="478" y="188"/>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72" name="Freeform 70"/>
          <p:cNvSpPr>
            <a:spLocks/>
          </p:cNvSpPr>
          <p:nvPr/>
        </p:nvSpPr>
        <p:spPr bwMode="auto">
          <a:xfrm>
            <a:off x="7451725" y="3313113"/>
            <a:ext cx="180975" cy="95250"/>
          </a:xfrm>
          <a:custGeom>
            <a:avLst/>
            <a:gdLst>
              <a:gd name="T0" fmla="*/ 2147483647 w 114"/>
              <a:gd name="T1" fmla="*/ 2147483647 h 60"/>
              <a:gd name="T2" fmla="*/ 2147483647 w 114"/>
              <a:gd name="T3" fmla="*/ 2147483647 h 60"/>
              <a:gd name="T4" fmla="*/ 2147483647 w 114"/>
              <a:gd name="T5" fmla="*/ 2147483647 h 60"/>
              <a:gd name="T6" fmla="*/ 2147483647 w 114"/>
              <a:gd name="T7" fmla="*/ 2147483647 h 60"/>
              <a:gd name="T8" fmla="*/ 2147483647 w 114"/>
              <a:gd name="T9" fmla="*/ 2147483647 h 60"/>
              <a:gd name="T10" fmla="*/ 2147483647 w 114"/>
              <a:gd name="T11" fmla="*/ 2147483647 h 60"/>
              <a:gd name="T12" fmla="*/ 2147483647 w 114"/>
              <a:gd name="T13" fmla="*/ 2147483647 h 60"/>
              <a:gd name="T14" fmla="*/ 2147483647 w 114"/>
              <a:gd name="T15" fmla="*/ 2147483647 h 60"/>
              <a:gd name="T16" fmla="*/ 2147483647 w 114"/>
              <a:gd name="T17" fmla="*/ 2147483647 h 60"/>
              <a:gd name="T18" fmla="*/ 2147483647 w 114"/>
              <a:gd name="T19" fmla="*/ 2147483647 h 60"/>
              <a:gd name="T20" fmla="*/ 2147483647 w 114"/>
              <a:gd name="T21" fmla="*/ 2147483647 h 60"/>
              <a:gd name="T22" fmla="*/ 2147483647 w 114"/>
              <a:gd name="T23" fmla="*/ 2147483647 h 60"/>
              <a:gd name="T24" fmla="*/ 2147483647 w 114"/>
              <a:gd name="T25" fmla="*/ 2147483647 h 60"/>
              <a:gd name="T26" fmla="*/ 2147483647 w 114"/>
              <a:gd name="T27" fmla="*/ 2147483647 h 60"/>
              <a:gd name="T28" fmla="*/ 2147483647 w 114"/>
              <a:gd name="T29" fmla="*/ 2147483647 h 60"/>
              <a:gd name="T30" fmla="*/ 2147483647 w 114"/>
              <a:gd name="T31" fmla="*/ 0 h 60"/>
              <a:gd name="T32" fmla="*/ 2147483647 w 114"/>
              <a:gd name="T33" fmla="*/ 0 h 60"/>
              <a:gd name="T34" fmla="*/ 2147483647 w 114"/>
              <a:gd name="T35" fmla="*/ 2147483647 h 60"/>
              <a:gd name="T36" fmla="*/ 2147483647 w 114"/>
              <a:gd name="T37" fmla="*/ 2147483647 h 60"/>
              <a:gd name="T38" fmla="*/ 2147483647 w 114"/>
              <a:gd name="T39" fmla="*/ 2147483647 h 60"/>
              <a:gd name="T40" fmla="*/ 2147483647 w 114"/>
              <a:gd name="T41" fmla="*/ 2147483647 h 60"/>
              <a:gd name="T42" fmla="*/ 2147483647 w 114"/>
              <a:gd name="T43" fmla="*/ 2147483647 h 60"/>
              <a:gd name="T44" fmla="*/ 2147483647 w 114"/>
              <a:gd name="T45" fmla="*/ 2147483647 h 60"/>
              <a:gd name="T46" fmla="*/ 2147483647 w 114"/>
              <a:gd name="T47" fmla="*/ 2147483647 h 60"/>
              <a:gd name="T48" fmla="*/ 2147483647 w 114"/>
              <a:gd name="T49" fmla="*/ 2147483647 h 60"/>
              <a:gd name="T50" fmla="*/ 2147483647 w 114"/>
              <a:gd name="T51" fmla="*/ 2147483647 h 60"/>
              <a:gd name="T52" fmla="*/ 2147483647 w 114"/>
              <a:gd name="T53" fmla="*/ 2147483647 h 60"/>
              <a:gd name="T54" fmla="*/ 2147483647 w 114"/>
              <a:gd name="T55" fmla="*/ 2147483647 h 60"/>
              <a:gd name="T56" fmla="*/ 2147483647 w 114"/>
              <a:gd name="T57" fmla="*/ 2147483647 h 60"/>
              <a:gd name="T58" fmla="*/ 2147483647 w 114"/>
              <a:gd name="T59" fmla="*/ 2147483647 h 60"/>
              <a:gd name="T60" fmla="*/ 2147483647 w 114"/>
              <a:gd name="T61" fmla="*/ 2147483647 h 60"/>
              <a:gd name="T62" fmla="*/ 2147483647 w 114"/>
              <a:gd name="T63" fmla="*/ 2147483647 h 60"/>
              <a:gd name="T64" fmla="*/ 2147483647 w 114"/>
              <a:gd name="T65" fmla="*/ 2147483647 h 60"/>
              <a:gd name="T66" fmla="*/ 2147483647 w 114"/>
              <a:gd name="T67" fmla="*/ 2147483647 h 60"/>
              <a:gd name="T68" fmla="*/ 2147483647 w 114"/>
              <a:gd name="T69" fmla="*/ 2147483647 h 60"/>
              <a:gd name="T70" fmla="*/ 2147483647 w 114"/>
              <a:gd name="T71" fmla="*/ 2147483647 h 60"/>
              <a:gd name="T72" fmla="*/ 2147483647 w 114"/>
              <a:gd name="T73" fmla="*/ 2147483647 h 60"/>
              <a:gd name="T74" fmla="*/ 2147483647 w 114"/>
              <a:gd name="T75" fmla="*/ 2147483647 h 60"/>
              <a:gd name="T76" fmla="*/ 2147483647 w 114"/>
              <a:gd name="T77" fmla="*/ 2147483647 h 60"/>
              <a:gd name="T78" fmla="*/ 2147483647 w 114"/>
              <a:gd name="T79" fmla="*/ 2147483647 h 60"/>
              <a:gd name="T80" fmla="*/ 2147483647 w 114"/>
              <a:gd name="T81" fmla="*/ 2147483647 h 60"/>
              <a:gd name="T82" fmla="*/ 2147483647 w 114"/>
              <a:gd name="T83" fmla="*/ 2147483647 h 60"/>
              <a:gd name="T84" fmla="*/ 2147483647 w 114"/>
              <a:gd name="T85" fmla="*/ 2147483647 h 60"/>
              <a:gd name="T86" fmla="*/ 2147483647 w 114"/>
              <a:gd name="T87" fmla="*/ 2147483647 h 60"/>
              <a:gd name="T88" fmla="*/ 2147483647 w 114"/>
              <a:gd name="T89" fmla="*/ 2147483647 h 60"/>
              <a:gd name="T90" fmla="*/ 2147483647 w 114"/>
              <a:gd name="T91" fmla="*/ 2147483647 h 60"/>
              <a:gd name="T92" fmla="*/ 2147483647 w 114"/>
              <a:gd name="T93" fmla="*/ 2147483647 h 60"/>
              <a:gd name="T94" fmla="*/ 2147483647 w 114"/>
              <a:gd name="T95" fmla="*/ 2147483647 h 60"/>
              <a:gd name="T96" fmla="*/ 2147483647 w 114"/>
              <a:gd name="T97" fmla="*/ 2147483647 h 60"/>
              <a:gd name="T98" fmla="*/ 2147483647 w 114"/>
              <a:gd name="T99" fmla="*/ 2147483647 h 60"/>
              <a:gd name="T100" fmla="*/ 2147483647 w 114"/>
              <a:gd name="T101" fmla="*/ 2147483647 h 60"/>
              <a:gd name="T102" fmla="*/ 2147483647 w 114"/>
              <a:gd name="T103" fmla="*/ 2147483647 h 60"/>
              <a:gd name="T104" fmla="*/ 2147483647 w 114"/>
              <a:gd name="T105" fmla="*/ 2147483647 h 60"/>
              <a:gd name="T106" fmla="*/ 2147483647 w 114"/>
              <a:gd name="T107" fmla="*/ 2147483647 h 60"/>
              <a:gd name="T108" fmla="*/ 2147483647 w 114"/>
              <a:gd name="T109" fmla="*/ 2147483647 h 60"/>
              <a:gd name="T110" fmla="*/ 2147483647 w 114"/>
              <a:gd name="T111" fmla="*/ 2147483647 h 60"/>
              <a:gd name="T112" fmla="*/ 2147483647 w 114"/>
              <a:gd name="T113" fmla="*/ 2147483647 h 60"/>
              <a:gd name="T114" fmla="*/ 2147483647 w 114"/>
              <a:gd name="T115" fmla="*/ 2147483647 h 60"/>
              <a:gd name="T116" fmla="*/ 2147483647 w 114"/>
              <a:gd name="T117" fmla="*/ 2147483647 h 60"/>
              <a:gd name="T118" fmla="*/ 2147483647 w 114"/>
              <a:gd name="T119" fmla="*/ 2147483647 h 60"/>
              <a:gd name="T120" fmla="*/ 2147483647 w 114"/>
              <a:gd name="T121" fmla="*/ 2147483647 h 60"/>
              <a:gd name="T122" fmla="*/ 0 w 114"/>
              <a:gd name="T123" fmla="*/ 2147483647 h 60"/>
              <a:gd name="T124" fmla="*/ 2147483647 w 114"/>
              <a:gd name="T125" fmla="*/ 2147483647 h 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4"/>
              <a:gd name="T190" fmla="*/ 0 h 60"/>
              <a:gd name="T191" fmla="*/ 114 w 114"/>
              <a:gd name="T192" fmla="*/ 60 h 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4" h="60">
                <a:moveTo>
                  <a:pt x="9" y="40"/>
                </a:moveTo>
                <a:lnTo>
                  <a:pt x="12" y="37"/>
                </a:lnTo>
                <a:lnTo>
                  <a:pt x="16" y="34"/>
                </a:lnTo>
                <a:lnTo>
                  <a:pt x="21" y="31"/>
                </a:lnTo>
                <a:lnTo>
                  <a:pt x="27" y="28"/>
                </a:lnTo>
                <a:lnTo>
                  <a:pt x="32" y="25"/>
                </a:lnTo>
                <a:lnTo>
                  <a:pt x="39" y="21"/>
                </a:lnTo>
                <a:lnTo>
                  <a:pt x="47" y="18"/>
                </a:lnTo>
                <a:lnTo>
                  <a:pt x="53" y="15"/>
                </a:lnTo>
                <a:lnTo>
                  <a:pt x="61" y="12"/>
                </a:lnTo>
                <a:lnTo>
                  <a:pt x="67" y="9"/>
                </a:lnTo>
                <a:lnTo>
                  <a:pt x="74" y="6"/>
                </a:lnTo>
                <a:lnTo>
                  <a:pt x="80" y="5"/>
                </a:lnTo>
                <a:lnTo>
                  <a:pt x="85" y="3"/>
                </a:lnTo>
                <a:lnTo>
                  <a:pt x="88" y="1"/>
                </a:lnTo>
                <a:lnTo>
                  <a:pt x="91" y="0"/>
                </a:lnTo>
                <a:lnTo>
                  <a:pt x="93" y="0"/>
                </a:lnTo>
                <a:lnTo>
                  <a:pt x="93" y="3"/>
                </a:lnTo>
                <a:lnTo>
                  <a:pt x="94" y="5"/>
                </a:lnTo>
                <a:lnTo>
                  <a:pt x="95" y="7"/>
                </a:lnTo>
                <a:lnTo>
                  <a:pt x="96" y="9"/>
                </a:lnTo>
                <a:lnTo>
                  <a:pt x="97" y="11"/>
                </a:lnTo>
                <a:lnTo>
                  <a:pt x="98" y="12"/>
                </a:lnTo>
                <a:lnTo>
                  <a:pt x="99" y="13"/>
                </a:lnTo>
                <a:lnTo>
                  <a:pt x="100" y="14"/>
                </a:lnTo>
                <a:lnTo>
                  <a:pt x="101" y="15"/>
                </a:lnTo>
                <a:lnTo>
                  <a:pt x="102" y="15"/>
                </a:lnTo>
                <a:lnTo>
                  <a:pt x="104" y="15"/>
                </a:lnTo>
                <a:lnTo>
                  <a:pt x="105" y="15"/>
                </a:lnTo>
                <a:lnTo>
                  <a:pt x="106" y="15"/>
                </a:lnTo>
                <a:lnTo>
                  <a:pt x="108" y="15"/>
                </a:lnTo>
                <a:lnTo>
                  <a:pt x="110" y="15"/>
                </a:lnTo>
                <a:lnTo>
                  <a:pt x="113" y="15"/>
                </a:lnTo>
                <a:lnTo>
                  <a:pt x="109" y="17"/>
                </a:lnTo>
                <a:lnTo>
                  <a:pt x="105" y="20"/>
                </a:lnTo>
                <a:lnTo>
                  <a:pt x="101" y="23"/>
                </a:lnTo>
                <a:lnTo>
                  <a:pt x="94" y="26"/>
                </a:lnTo>
                <a:lnTo>
                  <a:pt x="88" y="30"/>
                </a:lnTo>
                <a:lnTo>
                  <a:pt x="81" y="34"/>
                </a:lnTo>
                <a:lnTo>
                  <a:pt x="73" y="38"/>
                </a:lnTo>
                <a:lnTo>
                  <a:pt x="66" y="42"/>
                </a:lnTo>
                <a:lnTo>
                  <a:pt x="59" y="45"/>
                </a:lnTo>
                <a:lnTo>
                  <a:pt x="51" y="49"/>
                </a:lnTo>
                <a:lnTo>
                  <a:pt x="45" y="52"/>
                </a:lnTo>
                <a:lnTo>
                  <a:pt x="39" y="54"/>
                </a:lnTo>
                <a:lnTo>
                  <a:pt x="34" y="56"/>
                </a:lnTo>
                <a:lnTo>
                  <a:pt x="30" y="58"/>
                </a:lnTo>
                <a:lnTo>
                  <a:pt x="28" y="59"/>
                </a:lnTo>
                <a:lnTo>
                  <a:pt x="26" y="58"/>
                </a:lnTo>
                <a:lnTo>
                  <a:pt x="25" y="58"/>
                </a:lnTo>
                <a:lnTo>
                  <a:pt x="23" y="57"/>
                </a:lnTo>
                <a:lnTo>
                  <a:pt x="21" y="56"/>
                </a:lnTo>
                <a:lnTo>
                  <a:pt x="19" y="55"/>
                </a:lnTo>
                <a:lnTo>
                  <a:pt x="17" y="54"/>
                </a:lnTo>
                <a:lnTo>
                  <a:pt x="10" y="51"/>
                </a:lnTo>
                <a:lnTo>
                  <a:pt x="9" y="50"/>
                </a:lnTo>
                <a:lnTo>
                  <a:pt x="7" y="49"/>
                </a:lnTo>
                <a:lnTo>
                  <a:pt x="5" y="48"/>
                </a:lnTo>
                <a:lnTo>
                  <a:pt x="3" y="47"/>
                </a:lnTo>
                <a:lnTo>
                  <a:pt x="2" y="46"/>
                </a:lnTo>
                <a:lnTo>
                  <a:pt x="1" y="45"/>
                </a:lnTo>
                <a:lnTo>
                  <a:pt x="0" y="45"/>
                </a:lnTo>
                <a:lnTo>
                  <a:pt x="9" y="40"/>
                </a:lnTo>
              </a:path>
            </a:pathLst>
          </a:custGeom>
          <a:solidFill>
            <a:srgbClr val="FFFFFF"/>
          </a:solidFill>
          <a:ln w="12700" cap="rnd" cmpd="sng">
            <a:noFill/>
            <a:prstDash val="solid"/>
            <a:round/>
            <a:headEnd type="none" w="med" len="med"/>
            <a:tailEnd type="none" w="med" len="med"/>
          </a:ln>
        </p:spPr>
        <p:txBody>
          <a:bodyPr/>
          <a:lstStyle/>
          <a:p>
            <a:endParaRPr lang="en-US" sz="1200"/>
          </a:p>
        </p:txBody>
      </p:sp>
      <p:sp>
        <p:nvSpPr>
          <p:cNvPr id="73" name="Freeform 71"/>
          <p:cNvSpPr>
            <a:spLocks/>
          </p:cNvSpPr>
          <p:nvPr/>
        </p:nvSpPr>
        <p:spPr bwMode="auto">
          <a:xfrm>
            <a:off x="7121525" y="3502025"/>
            <a:ext cx="41275" cy="66675"/>
          </a:xfrm>
          <a:custGeom>
            <a:avLst/>
            <a:gdLst>
              <a:gd name="T0" fmla="*/ 2147483647 w 26"/>
              <a:gd name="T1" fmla="*/ 2147483647 h 42"/>
              <a:gd name="T2" fmla="*/ 2147483647 w 26"/>
              <a:gd name="T3" fmla="*/ 2147483647 h 42"/>
              <a:gd name="T4" fmla="*/ 2147483647 w 26"/>
              <a:gd name="T5" fmla="*/ 2147483647 h 42"/>
              <a:gd name="T6" fmla="*/ 2147483647 w 26"/>
              <a:gd name="T7" fmla="*/ 2147483647 h 42"/>
              <a:gd name="T8" fmla="*/ 2147483647 w 26"/>
              <a:gd name="T9" fmla="*/ 2147483647 h 42"/>
              <a:gd name="T10" fmla="*/ 2147483647 w 26"/>
              <a:gd name="T11" fmla="*/ 2147483647 h 42"/>
              <a:gd name="T12" fmla="*/ 2147483647 w 26"/>
              <a:gd name="T13" fmla="*/ 2147483647 h 42"/>
              <a:gd name="T14" fmla="*/ 2147483647 w 26"/>
              <a:gd name="T15" fmla="*/ 2147483647 h 42"/>
              <a:gd name="T16" fmla="*/ 2147483647 w 26"/>
              <a:gd name="T17" fmla="*/ 2147483647 h 42"/>
              <a:gd name="T18" fmla="*/ 2147483647 w 26"/>
              <a:gd name="T19" fmla="*/ 2147483647 h 42"/>
              <a:gd name="T20" fmla="*/ 2147483647 w 26"/>
              <a:gd name="T21" fmla="*/ 2147483647 h 42"/>
              <a:gd name="T22" fmla="*/ 2147483647 w 26"/>
              <a:gd name="T23" fmla="*/ 2147483647 h 42"/>
              <a:gd name="T24" fmla="*/ 2147483647 w 26"/>
              <a:gd name="T25" fmla="*/ 2147483647 h 42"/>
              <a:gd name="T26" fmla="*/ 2147483647 w 26"/>
              <a:gd name="T27" fmla="*/ 2147483647 h 42"/>
              <a:gd name="T28" fmla="*/ 2147483647 w 26"/>
              <a:gd name="T29" fmla="*/ 2147483647 h 42"/>
              <a:gd name="T30" fmla="*/ 2147483647 w 26"/>
              <a:gd name="T31" fmla="*/ 2147483647 h 42"/>
              <a:gd name="T32" fmla="*/ 2147483647 w 26"/>
              <a:gd name="T33" fmla="*/ 2147483647 h 42"/>
              <a:gd name="T34" fmla="*/ 2147483647 w 26"/>
              <a:gd name="T35" fmla="*/ 2147483647 h 42"/>
              <a:gd name="T36" fmla="*/ 2147483647 w 26"/>
              <a:gd name="T37" fmla="*/ 2147483647 h 42"/>
              <a:gd name="T38" fmla="*/ 0 w 26"/>
              <a:gd name="T39" fmla="*/ 2147483647 h 42"/>
              <a:gd name="T40" fmla="*/ 0 w 26"/>
              <a:gd name="T41" fmla="*/ 2147483647 h 42"/>
              <a:gd name="T42" fmla="*/ 0 w 26"/>
              <a:gd name="T43" fmla="*/ 2147483647 h 42"/>
              <a:gd name="T44" fmla="*/ 0 w 26"/>
              <a:gd name="T45" fmla="*/ 2147483647 h 42"/>
              <a:gd name="T46" fmla="*/ 2147483647 w 26"/>
              <a:gd name="T47" fmla="*/ 2147483647 h 42"/>
              <a:gd name="T48" fmla="*/ 2147483647 w 26"/>
              <a:gd name="T49" fmla="*/ 2147483647 h 42"/>
              <a:gd name="T50" fmla="*/ 2147483647 w 26"/>
              <a:gd name="T51" fmla="*/ 2147483647 h 42"/>
              <a:gd name="T52" fmla="*/ 2147483647 w 26"/>
              <a:gd name="T53" fmla="*/ 2147483647 h 42"/>
              <a:gd name="T54" fmla="*/ 2147483647 w 26"/>
              <a:gd name="T55" fmla="*/ 2147483647 h 42"/>
              <a:gd name="T56" fmla="*/ 2147483647 w 26"/>
              <a:gd name="T57" fmla="*/ 2147483647 h 42"/>
              <a:gd name="T58" fmla="*/ 2147483647 w 26"/>
              <a:gd name="T59" fmla="*/ 2147483647 h 42"/>
              <a:gd name="T60" fmla="*/ 2147483647 w 26"/>
              <a:gd name="T61" fmla="*/ 2147483647 h 42"/>
              <a:gd name="T62" fmla="*/ 2147483647 w 26"/>
              <a:gd name="T63" fmla="*/ 2147483647 h 42"/>
              <a:gd name="T64" fmla="*/ 2147483647 w 26"/>
              <a:gd name="T65" fmla="*/ 2147483647 h 42"/>
              <a:gd name="T66" fmla="*/ 2147483647 w 26"/>
              <a:gd name="T67" fmla="*/ 2147483647 h 42"/>
              <a:gd name="T68" fmla="*/ 2147483647 w 26"/>
              <a:gd name="T69" fmla="*/ 2147483647 h 42"/>
              <a:gd name="T70" fmla="*/ 2147483647 w 26"/>
              <a:gd name="T71" fmla="*/ 2147483647 h 42"/>
              <a:gd name="T72" fmla="*/ 2147483647 w 26"/>
              <a:gd name="T73" fmla="*/ 2147483647 h 42"/>
              <a:gd name="T74" fmla="*/ 2147483647 w 26"/>
              <a:gd name="T75" fmla="*/ 2147483647 h 42"/>
              <a:gd name="T76" fmla="*/ 2147483647 w 26"/>
              <a:gd name="T77" fmla="*/ 2147483647 h 42"/>
              <a:gd name="T78" fmla="*/ 2147483647 w 26"/>
              <a:gd name="T79" fmla="*/ 2147483647 h 42"/>
              <a:gd name="T80" fmla="*/ 2147483647 w 26"/>
              <a:gd name="T81" fmla="*/ 2147483647 h 42"/>
              <a:gd name="T82" fmla="*/ 2147483647 w 26"/>
              <a:gd name="T83" fmla="*/ 0 h 42"/>
              <a:gd name="T84" fmla="*/ 2147483647 w 26"/>
              <a:gd name="T85" fmla="*/ 0 h 42"/>
              <a:gd name="T86" fmla="*/ 2147483647 w 26"/>
              <a:gd name="T87" fmla="*/ 2147483647 h 4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
              <a:gd name="T133" fmla="*/ 0 h 42"/>
              <a:gd name="T134" fmla="*/ 26 w 26"/>
              <a:gd name="T135" fmla="*/ 42 h 4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 h="42">
                <a:moveTo>
                  <a:pt x="14" y="36"/>
                </a:moveTo>
                <a:lnTo>
                  <a:pt x="12" y="37"/>
                </a:lnTo>
                <a:lnTo>
                  <a:pt x="10" y="38"/>
                </a:lnTo>
                <a:lnTo>
                  <a:pt x="9" y="38"/>
                </a:lnTo>
                <a:lnTo>
                  <a:pt x="8" y="38"/>
                </a:lnTo>
                <a:lnTo>
                  <a:pt x="8" y="39"/>
                </a:lnTo>
                <a:lnTo>
                  <a:pt x="7" y="39"/>
                </a:lnTo>
                <a:lnTo>
                  <a:pt x="6" y="40"/>
                </a:lnTo>
                <a:lnTo>
                  <a:pt x="4" y="41"/>
                </a:lnTo>
                <a:lnTo>
                  <a:pt x="3" y="41"/>
                </a:lnTo>
                <a:lnTo>
                  <a:pt x="2" y="41"/>
                </a:lnTo>
                <a:lnTo>
                  <a:pt x="2" y="39"/>
                </a:lnTo>
                <a:lnTo>
                  <a:pt x="2" y="38"/>
                </a:lnTo>
                <a:lnTo>
                  <a:pt x="2" y="36"/>
                </a:lnTo>
                <a:lnTo>
                  <a:pt x="1" y="31"/>
                </a:lnTo>
                <a:lnTo>
                  <a:pt x="1" y="30"/>
                </a:lnTo>
                <a:lnTo>
                  <a:pt x="0" y="28"/>
                </a:lnTo>
                <a:lnTo>
                  <a:pt x="0" y="25"/>
                </a:lnTo>
                <a:lnTo>
                  <a:pt x="0" y="24"/>
                </a:lnTo>
                <a:lnTo>
                  <a:pt x="0" y="22"/>
                </a:lnTo>
                <a:lnTo>
                  <a:pt x="1" y="20"/>
                </a:lnTo>
                <a:lnTo>
                  <a:pt x="1" y="18"/>
                </a:lnTo>
                <a:lnTo>
                  <a:pt x="2" y="17"/>
                </a:lnTo>
                <a:lnTo>
                  <a:pt x="2" y="15"/>
                </a:lnTo>
                <a:lnTo>
                  <a:pt x="4" y="13"/>
                </a:lnTo>
                <a:lnTo>
                  <a:pt x="5" y="12"/>
                </a:lnTo>
                <a:lnTo>
                  <a:pt x="7" y="11"/>
                </a:lnTo>
                <a:lnTo>
                  <a:pt x="9" y="10"/>
                </a:lnTo>
                <a:lnTo>
                  <a:pt x="10" y="9"/>
                </a:lnTo>
                <a:lnTo>
                  <a:pt x="12" y="7"/>
                </a:lnTo>
                <a:lnTo>
                  <a:pt x="15" y="6"/>
                </a:lnTo>
                <a:lnTo>
                  <a:pt x="16" y="5"/>
                </a:lnTo>
                <a:lnTo>
                  <a:pt x="18" y="4"/>
                </a:lnTo>
                <a:lnTo>
                  <a:pt x="19" y="3"/>
                </a:lnTo>
                <a:lnTo>
                  <a:pt x="20" y="3"/>
                </a:lnTo>
                <a:lnTo>
                  <a:pt x="22" y="2"/>
                </a:lnTo>
                <a:lnTo>
                  <a:pt x="23" y="1"/>
                </a:lnTo>
                <a:lnTo>
                  <a:pt x="24" y="0"/>
                </a:lnTo>
                <a:lnTo>
                  <a:pt x="25" y="0"/>
                </a:lnTo>
                <a:lnTo>
                  <a:pt x="14" y="36"/>
                </a:lnTo>
              </a:path>
            </a:pathLst>
          </a:custGeom>
          <a:solidFill>
            <a:srgbClr val="FFFFFF"/>
          </a:solidFill>
          <a:ln w="12700" cap="rnd" cmpd="sng">
            <a:noFill/>
            <a:prstDash val="solid"/>
            <a:round/>
            <a:headEnd type="none" w="med" len="med"/>
            <a:tailEnd type="none" w="med" len="med"/>
          </a:ln>
        </p:spPr>
        <p:txBody>
          <a:bodyPr/>
          <a:lstStyle/>
          <a:p>
            <a:endParaRPr lang="en-US" sz="1200"/>
          </a:p>
        </p:txBody>
      </p:sp>
      <p:sp>
        <p:nvSpPr>
          <p:cNvPr id="74" name="Freeform 72"/>
          <p:cNvSpPr>
            <a:spLocks/>
          </p:cNvSpPr>
          <p:nvPr/>
        </p:nvSpPr>
        <p:spPr bwMode="auto">
          <a:xfrm>
            <a:off x="6804025" y="2743200"/>
            <a:ext cx="1319213" cy="849313"/>
          </a:xfrm>
          <a:custGeom>
            <a:avLst/>
            <a:gdLst>
              <a:gd name="T0" fmla="*/ 0 w 831"/>
              <a:gd name="T1" fmla="*/ 0 h 535"/>
              <a:gd name="T2" fmla="*/ 0 w 831"/>
              <a:gd name="T3" fmla="*/ 2147483647 h 535"/>
              <a:gd name="T4" fmla="*/ 2147483647 w 831"/>
              <a:gd name="T5" fmla="*/ 2147483647 h 535"/>
              <a:gd name="T6" fmla="*/ 0 w 831"/>
              <a:gd name="T7" fmla="*/ 0 h 535"/>
              <a:gd name="T8" fmla="*/ 0 60000 65536"/>
              <a:gd name="T9" fmla="*/ 0 60000 65536"/>
              <a:gd name="T10" fmla="*/ 0 60000 65536"/>
              <a:gd name="T11" fmla="*/ 0 60000 65536"/>
              <a:gd name="T12" fmla="*/ 0 w 831"/>
              <a:gd name="T13" fmla="*/ 0 h 535"/>
              <a:gd name="T14" fmla="*/ 831 w 831"/>
              <a:gd name="T15" fmla="*/ 535 h 535"/>
            </a:gdLst>
            <a:ahLst/>
            <a:cxnLst>
              <a:cxn ang="T8">
                <a:pos x="T0" y="T1"/>
              </a:cxn>
              <a:cxn ang="T9">
                <a:pos x="T2" y="T3"/>
              </a:cxn>
              <a:cxn ang="T10">
                <a:pos x="T4" y="T5"/>
              </a:cxn>
              <a:cxn ang="T11">
                <a:pos x="T6" y="T7"/>
              </a:cxn>
            </a:cxnLst>
            <a:rect l="T12" t="T13" r="T14" b="T15"/>
            <a:pathLst>
              <a:path w="831" h="535">
                <a:moveTo>
                  <a:pt x="0" y="0"/>
                </a:moveTo>
                <a:lnTo>
                  <a:pt x="0" y="534"/>
                </a:lnTo>
                <a:lnTo>
                  <a:pt x="830" y="534"/>
                </a:lnTo>
                <a:lnTo>
                  <a:pt x="0" y="0"/>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75" name="Freeform 73"/>
          <p:cNvSpPr>
            <a:spLocks/>
          </p:cNvSpPr>
          <p:nvPr/>
        </p:nvSpPr>
        <p:spPr bwMode="auto">
          <a:xfrm>
            <a:off x="6734175" y="4576763"/>
            <a:ext cx="363538" cy="441325"/>
          </a:xfrm>
          <a:custGeom>
            <a:avLst/>
            <a:gdLst>
              <a:gd name="T0" fmla="*/ 2147483647 w 229"/>
              <a:gd name="T1" fmla="*/ 0 h 278"/>
              <a:gd name="T2" fmla="*/ 2147483647 w 229"/>
              <a:gd name="T3" fmla="*/ 2147483647 h 278"/>
              <a:gd name="T4" fmla="*/ 2147483647 w 229"/>
              <a:gd name="T5" fmla="*/ 2147483647 h 278"/>
              <a:gd name="T6" fmla="*/ 2147483647 w 229"/>
              <a:gd name="T7" fmla="*/ 2147483647 h 278"/>
              <a:gd name="T8" fmla="*/ 2147483647 w 229"/>
              <a:gd name="T9" fmla="*/ 2147483647 h 278"/>
              <a:gd name="T10" fmla="*/ 2147483647 w 229"/>
              <a:gd name="T11" fmla="*/ 2147483647 h 278"/>
              <a:gd name="T12" fmla="*/ 2147483647 w 229"/>
              <a:gd name="T13" fmla="*/ 2147483647 h 278"/>
              <a:gd name="T14" fmla="*/ 2147483647 w 229"/>
              <a:gd name="T15" fmla="*/ 2147483647 h 278"/>
              <a:gd name="T16" fmla="*/ 2147483647 w 229"/>
              <a:gd name="T17" fmla="*/ 2147483647 h 278"/>
              <a:gd name="T18" fmla="*/ 2147483647 w 229"/>
              <a:gd name="T19" fmla="*/ 2147483647 h 278"/>
              <a:gd name="T20" fmla="*/ 2147483647 w 229"/>
              <a:gd name="T21" fmla="*/ 2147483647 h 278"/>
              <a:gd name="T22" fmla="*/ 2147483647 w 229"/>
              <a:gd name="T23" fmla="*/ 2147483647 h 278"/>
              <a:gd name="T24" fmla="*/ 2147483647 w 229"/>
              <a:gd name="T25" fmla="*/ 2147483647 h 278"/>
              <a:gd name="T26" fmla="*/ 2147483647 w 229"/>
              <a:gd name="T27" fmla="*/ 2147483647 h 278"/>
              <a:gd name="T28" fmla="*/ 2147483647 w 229"/>
              <a:gd name="T29" fmla="*/ 2147483647 h 278"/>
              <a:gd name="T30" fmla="*/ 2147483647 w 229"/>
              <a:gd name="T31" fmla="*/ 2147483647 h 278"/>
              <a:gd name="T32" fmla="*/ 2147483647 w 229"/>
              <a:gd name="T33" fmla="*/ 2147483647 h 278"/>
              <a:gd name="T34" fmla="*/ 2147483647 w 229"/>
              <a:gd name="T35" fmla="*/ 2147483647 h 278"/>
              <a:gd name="T36" fmla="*/ 2147483647 w 229"/>
              <a:gd name="T37" fmla="*/ 2147483647 h 278"/>
              <a:gd name="T38" fmla="*/ 2147483647 w 229"/>
              <a:gd name="T39" fmla="*/ 2147483647 h 278"/>
              <a:gd name="T40" fmla="*/ 2147483647 w 229"/>
              <a:gd name="T41" fmla="*/ 2147483647 h 278"/>
              <a:gd name="T42" fmla="*/ 2147483647 w 229"/>
              <a:gd name="T43" fmla="*/ 2147483647 h 278"/>
              <a:gd name="T44" fmla="*/ 2147483647 w 229"/>
              <a:gd name="T45" fmla="*/ 2147483647 h 278"/>
              <a:gd name="T46" fmla="*/ 2147483647 w 229"/>
              <a:gd name="T47" fmla="*/ 2147483647 h 278"/>
              <a:gd name="T48" fmla="*/ 2147483647 w 229"/>
              <a:gd name="T49" fmla="*/ 2147483647 h 278"/>
              <a:gd name="T50" fmla="*/ 2147483647 w 229"/>
              <a:gd name="T51" fmla="*/ 2147483647 h 278"/>
              <a:gd name="T52" fmla="*/ 2147483647 w 229"/>
              <a:gd name="T53" fmla="*/ 2147483647 h 278"/>
              <a:gd name="T54" fmla="*/ 2147483647 w 229"/>
              <a:gd name="T55" fmla="*/ 2147483647 h 278"/>
              <a:gd name="T56" fmla="*/ 2147483647 w 229"/>
              <a:gd name="T57" fmla="*/ 2147483647 h 278"/>
              <a:gd name="T58" fmla="*/ 2147483647 w 229"/>
              <a:gd name="T59" fmla="*/ 2147483647 h 278"/>
              <a:gd name="T60" fmla="*/ 2147483647 w 229"/>
              <a:gd name="T61" fmla="*/ 2147483647 h 278"/>
              <a:gd name="T62" fmla="*/ 2147483647 w 229"/>
              <a:gd name="T63" fmla="*/ 2147483647 h 278"/>
              <a:gd name="T64" fmla="*/ 2147483647 w 229"/>
              <a:gd name="T65" fmla="*/ 2147483647 h 278"/>
              <a:gd name="T66" fmla="*/ 2147483647 w 229"/>
              <a:gd name="T67" fmla="*/ 2147483647 h 278"/>
              <a:gd name="T68" fmla="*/ 2147483647 w 229"/>
              <a:gd name="T69" fmla="*/ 2147483647 h 278"/>
              <a:gd name="T70" fmla="*/ 2147483647 w 229"/>
              <a:gd name="T71" fmla="*/ 2147483647 h 278"/>
              <a:gd name="T72" fmla="*/ 2147483647 w 229"/>
              <a:gd name="T73" fmla="*/ 2147483647 h 278"/>
              <a:gd name="T74" fmla="*/ 2147483647 w 229"/>
              <a:gd name="T75" fmla="*/ 2147483647 h 278"/>
              <a:gd name="T76" fmla="*/ 2147483647 w 229"/>
              <a:gd name="T77" fmla="*/ 2147483647 h 278"/>
              <a:gd name="T78" fmla="*/ 2147483647 w 229"/>
              <a:gd name="T79" fmla="*/ 2147483647 h 278"/>
              <a:gd name="T80" fmla="*/ 2147483647 w 229"/>
              <a:gd name="T81" fmla="*/ 2147483647 h 278"/>
              <a:gd name="T82" fmla="*/ 2147483647 w 229"/>
              <a:gd name="T83" fmla="*/ 2147483647 h 278"/>
              <a:gd name="T84" fmla="*/ 2147483647 w 229"/>
              <a:gd name="T85" fmla="*/ 2147483647 h 278"/>
              <a:gd name="T86" fmla="*/ 2147483647 w 229"/>
              <a:gd name="T87" fmla="*/ 2147483647 h 278"/>
              <a:gd name="T88" fmla="*/ 2147483647 w 229"/>
              <a:gd name="T89" fmla="*/ 2147483647 h 278"/>
              <a:gd name="T90" fmla="*/ 2147483647 w 229"/>
              <a:gd name="T91" fmla="*/ 2147483647 h 278"/>
              <a:gd name="T92" fmla="*/ 2147483647 w 229"/>
              <a:gd name="T93" fmla="*/ 2147483647 h 278"/>
              <a:gd name="T94" fmla="*/ 2147483647 w 229"/>
              <a:gd name="T95" fmla="*/ 2147483647 h 278"/>
              <a:gd name="T96" fmla="*/ 2147483647 w 229"/>
              <a:gd name="T97" fmla="*/ 2147483647 h 278"/>
              <a:gd name="T98" fmla="*/ 2147483647 w 229"/>
              <a:gd name="T99" fmla="*/ 2147483647 h 278"/>
              <a:gd name="T100" fmla="*/ 2147483647 w 229"/>
              <a:gd name="T101" fmla="*/ 2147483647 h 2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29"/>
              <a:gd name="T154" fmla="*/ 0 h 278"/>
              <a:gd name="T155" fmla="*/ 229 w 229"/>
              <a:gd name="T156" fmla="*/ 278 h 2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29" h="278">
                <a:moveTo>
                  <a:pt x="64" y="1"/>
                </a:moveTo>
                <a:lnTo>
                  <a:pt x="72" y="1"/>
                </a:lnTo>
                <a:lnTo>
                  <a:pt x="80" y="0"/>
                </a:lnTo>
                <a:lnTo>
                  <a:pt x="88" y="0"/>
                </a:lnTo>
                <a:lnTo>
                  <a:pt x="94" y="1"/>
                </a:lnTo>
                <a:lnTo>
                  <a:pt x="100" y="2"/>
                </a:lnTo>
                <a:lnTo>
                  <a:pt x="105" y="4"/>
                </a:lnTo>
                <a:lnTo>
                  <a:pt x="111" y="5"/>
                </a:lnTo>
                <a:lnTo>
                  <a:pt x="115" y="7"/>
                </a:lnTo>
                <a:lnTo>
                  <a:pt x="120" y="10"/>
                </a:lnTo>
                <a:lnTo>
                  <a:pt x="124" y="12"/>
                </a:lnTo>
                <a:lnTo>
                  <a:pt x="128" y="15"/>
                </a:lnTo>
                <a:lnTo>
                  <a:pt x="132" y="18"/>
                </a:lnTo>
                <a:lnTo>
                  <a:pt x="134" y="21"/>
                </a:lnTo>
                <a:lnTo>
                  <a:pt x="138" y="23"/>
                </a:lnTo>
                <a:lnTo>
                  <a:pt x="141" y="25"/>
                </a:lnTo>
                <a:lnTo>
                  <a:pt x="144" y="28"/>
                </a:lnTo>
                <a:lnTo>
                  <a:pt x="147" y="32"/>
                </a:lnTo>
                <a:lnTo>
                  <a:pt x="152" y="38"/>
                </a:lnTo>
                <a:lnTo>
                  <a:pt x="157" y="45"/>
                </a:lnTo>
                <a:lnTo>
                  <a:pt x="163" y="53"/>
                </a:lnTo>
                <a:lnTo>
                  <a:pt x="170" y="63"/>
                </a:lnTo>
                <a:lnTo>
                  <a:pt x="176" y="72"/>
                </a:lnTo>
                <a:lnTo>
                  <a:pt x="184" y="83"/>
                </a:lnTo>
                <a:lnTo>
                  <a:pt x="191" y="94"/>
                </a:lnTo>
                <a:lnTo>
                  <a:pt x="198" y="105"/>
                </a:lnTo>
                <a:lnTo>
                  <a:pt x="205" y="115"/>
                </a:lnTo>
                <a:lnTo>
                  <a:pt x="211" y="126"/>
                </a:lnTo>
                <a:lnTo>
                  <a:pt x="216" y="137"/>
                </a:lnTo>
                <a:lnTo>
                  <a:pt x="221" y="147"/>
                </a:lnTo>
                <a:lnTo>
                  <a:pt x="225" y="156"/>
                </a:lnTo>
                <a:lnTo>
                  <a:pt x="227" y="162"/>
                </a:lnTo>
                <a:lnTo>
                  <a:pt x="228" y="169"/>
                </a:lnTo>
                <a:lnTo>
                  <a:pt x="227" y="175"/>
                </a:lnTo>
                <a:lnTo>
                  <a:pt x="226" y="181"/>
                </a:lnTo>
                <a:lnTo>
                  <a:pt x="224" y="187"/>
                </a:lnTo>
                <a:lnTo>
                  <a:pt x="222" y="194"/>
                </a:lnTo>
                <a:lnTo>
                  <a:pt x="220" y="201"/>
                </a:lnTo>
                <a:lnTo>
                  <a:pt x="217" y="207"/>
                </a:lnTo>
                <a:lnTo>
                  <a:pt x="215" y="213"/>
                </a:lnTo>
                <a:lnTo>
                  <a:pt x="212" y="219"/>
                </a:lnTo>
                <a:lnTo>
                  <a:pt x="210" y="225"/>
                </a:lnTo>
                <a:lnTo>
                  <a:pt x="208" y="231"/>
                </a:lnTo>
                <a:lnTo>
                  <a:pt x="206" y="237"/>
                </a:lnTo>
                <a:lnTo>
                  <a:pt x="204" y="242"/>
                </a:lnTo>
                <a:lnTo>
                  <a:pt x="202" y="246"/>
                </a:lnTo>
                <a:lnTo>
                  <a:pt x="200" y="251"/>
                </a:lnTo>
                <a:lnTo>
                  <a:pt x="199" y="254"/>
                </a:lnTo>
                <a:lnTo>
                  <a:pt x="198" y="256"/>
                </a:lnTo>
                <a:lnTo>
                  <a:pt x="196" y="259"/>
                </a:lnTo>
                <a:lnTo>
                  <a:pt x="193" y="261"/>
                </a:lnTo>
                <a:lnTo>
                  <a:pt x="189" y="263"/>
                </a:lnTo>
                <a:lnTo>
                  <a:pt x="184" y="266"/>
                </a:lnTo>
                <a:lnTo>
                  <a:pt x="178" y="267"/>
                </a:lnTo>
                <a:lnTo>
                  <a:pt x="171" y="269"/>
                </a:lnTo>
                <a:lnTo>
                  <a:pt x="165" y="271"/>
                </a:lnTo>
                <a:lnTo>
                  <a:pt x="158" y="272"/>
                </a:lnTo>
                <a:lnTo>
                  <a:pt x="150" y="273"/>
                </a:lnTo>
                <a:lnTo>
                  <a:pt x="142" y="274"/>
                </a:lnTo>
                <a:lnTo>
                  <a:pt x="134" y="275"/>
                </a:lnTo>
                <a:lnTo>
                  <a:pt x="127" y="275"/>
                </a:lnTo>
                <a:lnTo>
                  <a:pt x="119" y="275"/>
                </a:lnTo>
                <a:lnTo>
                  <a:pt x="111" y="275"/>
                </a:lnTo>
                <a:lnTo>
                  <a:pt x="104" y="274"/>
                </a:lnTo>
                <a:lnTo>
                  <a:pt x="97" y="273"/>
                </a:lnTo>
                <a:lnTo>
                  <a:pt x="95" y="275"/>
                </a:lnTo>
                <a:lnTo>
                  <a:pt x="94" y="276"/>
                </a:lnTo>
                <a:lnTo>
                  <a:pt x="92" y="277"/>
                </a:lnTo>
                <a:lnTo>
                  <a:pt x="89" y="277"/>
                </a:lnTo>
                <a:lnTo>
                  <a:pt x="86" y="277"/>
                </a:lnTo>
                <a:lnTo>
                  <a:pt x="83" y="277"/>
                </a:lnTo>
                <a:lnTo>
                  <a:pt x="79" y="277"/>
                </a:lnTo>
                <a:lnTo>
                  <a:pt x="75" y="276"/>
                </a:lnTo>
                <a:lnTo>
                  <a:pt x="72" y="275"/>
                </a:lnTo>
                <a:lnTo>
                  <a:pt x="68" y="273"/>
                </a:lnTo>
                <a:lnTo>
                  <a:pt x="64" y="272"/>
                </a:lnTo>
                <a:lnTo>
                  <a:pt x="61" y="270"/>
                </a:lnTo>
                <a:lnTo>
                  <a:pt x="58" y="269"/>
                </a:lnTo>
                <a:lnTo>
                  <a:pt x="56" y="267"/>
                </a:lnTo>
                <a:lnTo>
                  <a:pt x="53" y="265"/>
                </a:lnTo>
                <a:lnTo>
                  <a:pt x="51" y="263"/>
                </a:lnTo>
                <a:lnTo>
                  <a:pt x="50" y="261"/>
                </a:lnTo>
                <a:lnTo>
                  <a:pt x="49" y="257"/>
                </a:lnTo>
                <a:lnTo>
                  <a:pt x="48" y="254"/>
                </a:lnTo>
                <a:lnTo>
                  <a:pt x="48" y="250"/>
                </a:lnTo>
                <a:lnTo>
                  <a:pt x="48" y="245"/>
                </a:lnTo>
                <a:lnTo>
                  <a:pt x="48" y="239"/>
                </a:lnTo>
                <a:lnTo>
                  <a:pt x="48" y="233"/>
                </a:lnTo>
                <a:lnTo>
                  <a:pt x="49" y="226"/>
                </a:lnTo>
                <a:lnTo>
                  <a:pt x="50" y="219"/>
                </a:lnTo>
                <a:lnTo>
                  <a:pt x="52" y="211"/>
                </a:lnTo>
                <a:lnTo>
                  <a:pt x="54" y="205"/>
                </a:lnTo>
                <a:lnTo>
                  <a:pt x="56" y="197"/>
                </a:lnTo>
                <a:lnTo>
                  <a:pt x="57" y="189"/>
                </a:lnTo>
                <a:lnTo>
                  <a:pt x="60" y="181"/>
                </a:lnTo>
                <a:lnTo>
                  <a:pt x="64" y="173"/>
                </a:lnTo>
                <a:lnTo>
                  <a:pt x="67" y="165"/>
                </a:lnTo>
                <a:lnTo>
                  <a:pt x="69" y="163"/>
                </a:lnTo>
                <a:lnTo>
                  <a:pt x="70" y="161"/>
                </a:lnTo>
                <a:lnTo>
                  <a:pt x="71" y="159"/>
                </a:lnTo>
                <a:lnTo>
                  <a:pt x="73" y="156"/>
                </a:lnTo>
                <a:lnTo>
                  <a:pt x="74" y="154"/>
                </a:lnTo>
                <a:lnTo>
                  <a:pt x="79" y="146"/>
                </a:lnTo>
                <a:lnTo>
                  <a:pt x="82" y="142"/>
                </a:lnTo>
                <a:lnTo>
                  <a:pt x="84" y="139"/>
                </a:lnTo>
                <a:lnTo>
                  <a:pt x="85" y="137"/>
                </a:lnTo>
                <a:lnTo>
                  <a:pt x="87" y="135"/>
                </a:lnTo>
                <a:lnTo>
                  <a:pt x="88" y="133"/>
                </a:lnTo>
                <a:lnTo>
                  <a:pt x="90" y="131"/>
                </a:lnTo>
                <a:lnTo>
                  <a:pt x="91" y="129"/>
                </a:lnTo>
                <a:lnTo>
                  <a:pt x="91" y="128"/>
                </a:lnTo>
                <a:lnTo>
                  <a:pt x="90" y="126"/>
                </a:lnTo>
                <a:lnTo>
                  <a:pt x="89" y="125"/>
                </a:lnTo>
                <a:lnTo>
                  <a:pt x="88" y="124"/>
                </a:lnTo>
                <a:lnTo>
                  <a:pt x="87" y="123"/>
                </a:lnTo>
                <a:lnTo>
                  <a:pt x="86" y="123"/>
                </a:lnTo>
                <a:lnTo>
                  <a:pt x="86" y="122"/>
                </a:lnTo>
                <a:lnTo>
                  <a:pt x="85" y="121"/>
                </a:lnTo>
                <a:lnTo>
                  <a:pt x="84" y="120"/>
                </a:lnTo>
                <a:lnTo>
                  <a:pt x="83" y="120"/>
                </a:lnTo>
                <a:lnTo>
                  <a:pt x="82" y="119"/>
                </a:lnTo>
                <a:lnTo>
                  <a:pt x="81" y="119"/>
                </a:lnTo>
                <a:lnTo>
                  <a:pt x="74" y="121"/>
                </a:lnTo>
                <a:lnTo>
                  <a:pt x="68" y="123"/>
                </a:lnTo>
                <a:lnTo>
                  <a:pt x="61" y="124"/>
                </a:lnTo>
                <a:lnTo>
                  <a:pt x="57" y="125"/>
                </a:lnTo>
                <a:lnTo>
                  <a:pt x="51" y="126"/>
                </a:lnTo>
                <a:lnTo>
                  <a:pt x="46" y="126"/>
                </a:lnTo>
                <a:lnTo>
                  <a:pt x="41" y="126"/>
                </a:lnTo>
                <a:lnTo>
                  <a:pt x="36" y="126"/>
                </a:lnTo>
                <a:lnTo>
                  <a:pt x="32" y="126"/>
                </a:lnTo>
                <a:lnTo>
                  <a:pt x="27" y="125"/>
                </a:lnTo>
                <a:lnTo>
                  <a:pt x="23" y="124"/>
                </a:lnTo>
                <a:lnTo>
                  <a:pt x="19" y="123"/>
                </a:lnTo>
                <a:lnTo>
                  <a:pt x="16" y="122"/>
                </a:lnTo>
                <a:lnTo>
                  <a:pt x="12" y="121"/>
                </a:lnTo>
                <a:lnTo>
                  <a:pt x="4" y="119"/>
                </a:lnTo>
                <a:lnTo>
                  <a:pt x="1" y="116"/>
                </a:lnTo>
                <a:lnTo>
                  <a:pt x="0" y="112"/>
                </a:lnTo>
                <a:lnTo>
                  <a:pt x="1" y="106"/>
                </a:lnTo>
                <a:lnTo>
                  <a:pt x="4" y="98"/>
                </a:lnTo>
                <a:lnTo>
                  <a:pt x="8" y="89"/>
                </a:lnTo>
                <a:lnTo>
                  <a:pt x="13" y="79"/>
                </a:lnTo>
                <a:lnTo>
                  <a:pt x="19" y="69"/>
                </a:lnTo>
                <a:lnTo>
                  <a:pt x="25" y="58"/>
                </a:lnTo>
                <a:lnTo>
                  <a:pt x="32" y="47"/>
                </a:lnTo>
                <a:lnTo>
                  <a:pt x="39" y="37"/>
                </a:lnTo>
                <a:lnTo>
                  <a:pt x="46" y="27"/>
                </a:lnTo>
                <a:lnTo>
                  <a:pt x="52" y="19"/>
                </a:lnTo>
                <a:lnTo>
                  <a:pt x="57" y="12"/>
                </a:lnTo>
                <a:lnTo>
                  <a:pt x="60" y="6"/>
                </a:lnTo>
                <a:lnTo>
                  <a:pt x="63" y="3"/>
                </a:lnTo>
                <a:lnTo>
                  <a:pt x="64" y="1"/>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76" name="Freeform 74"/>
          <p:cNvSpPr>
            <a:spLocks/>
          </p:cNvSpPr>
          <p:nvPr/>
        </p:nvSpPr>
        <p:spPr bwMode="auto">
          <a:xfrm>
            <a:off x="6951663" y="4635500"/>
            <a:ext cx="482600" cy="827088"/>
          </a:xfrm>
          <a:custGeom>
            <a:avLst/>
            <a:gdLst>
              <a:gd name="T0" fmla="*/ 2147483647 w 304"/>
              <a:gd name="T1" fmla="*/ 2147483647 h 521"/>
              <a:gd name="T2" fmla="*/ 2147483647 w 304"/>
              <a:gd name="T3" fmla="*/ 2147483647 h 521"/>
              <a:gd name="T4" fmla="*/ 2147483647 w 304"/>
              <a:gd name="T5" fmla="*/ 2147483647 h 521"/>
              <a:gd name="T6" fmla="*/ 2147483647 w 304"/>
              <a:gd name="T7" fmla="*/ 2147483647 h 521"/>
              <a:gd name="T8" fmla="*/ 2147483647 w 304"/>
              <a:gd name="T9" fmla="*/ 2147483647 h 521"/>
              <a:gd name="T10" fmla="*/ 2147483647 w 304"/>
              <a:gd name="T11" fmla="*/ 2147483647 h 521"/>
              <a:gd name="T12" fmla="*/ 2147483647 w 304"/>
              <a:gd name="T13" fmla="*/ 2147483647 h 521"/>
              <a:gd name="T14" fmla="*/ 2147483647 w 304"/>
              <a:gd name="T15" fmla="*/ 2147483647 h 521"/>
              <a:gd name="T16" fmla="*/ 2147483647 w 304"/>
              <a:gd name="T17" fmla="*/ 2147483647 h 521"/>
              <a:gd name="T18" fmla="*/ 2147483647 w 304"/>
              <a:gd name="T19" fmla="*/ 2147483647 h 521"/>
              <a:gd name="T20" fmla="*/ 2147483647 w 304"/>
              <a:gd name="T21" fmla="*/ 2147483647 h 521"/>
              <a:gd name="T22" fmla="*/ 2147483647 w 304"/>
              <a:gd name="T23" fmla="*/ 2147483647 h 521"/>
              <a:gd name="T24" fmla="*/ 2147483647 w 304"/>
              <a:gd name="T25" fmla="*/ 2147483647 h 521"/>
              <a:gd name="T26" fmla="*/ 2147483647 w 304"/>
              <a:gd name="T27" fmla="*/ 2147483647 h 521"/>
              <a:gd name="T28" fmla="*/ 2147483647 w 304"/>
              <a:gd name="T29" fmla="*/ 2147483647 h 521"/>
              <a:gd name="T30" fmla="*/ 2147483647 w 304"/>
              <a:gd name="T31" fmla="*/ 2147483647 h 521"/>
              <a:gd name="T32" fmla="*/ 2147483647 w 304"/>
              <a:gd name="T33" fmla="*/ 2147483647 h 521"/>
              <a:gd name="T34" fmla="*/ 2147483647 w 304"/>
              <a:gd name="T35" fmla="*/ 2147483647 h 521"/>
              <a:gd name="T36" fmla="*/ 2147483647 w 304"/>
              <a:gd name="T37" fmla="*/ 2147483647 h 521"/>
              <a:gd name="T38" fmla="*/ 2147483647 w 304"/>
              <a:gd name="T39" fmla="*/ 2147483647 h 521"/>
              <a:gd name="T40" fmla="*/ 2147483647 w 304"/>
              <a:gd name="T41" fmla="*/ 2147483647 h 521"/>
              <a:gd name="T42" fmla="*/ 2147483647 w 304"/>
              <a:gd name="T43" fmla="*/ 2147483647 h 521"/>
              <a:gd name="T44" fmla="*/ 2147483647 w 304"/>
              <a:gd name="T45" fmla="*/ 2147483647 h 521"/>
              <a:gd name="T46" fmla="*/ 2147483647 w 304"/>
              <a:gd name="T47" fmla="*/ 2147483647 h 521"/>
              <a:gd name="T48" fmla="*/ 2147483647 w 304"/>
              <a:gd name="T49" fmla="*/ 2147483647 h 521"/>
              <a:gd name="T50" fmla="*/ 2147483647 w 304"/>
              <a:gd name="T51" fmla="*/ 2147483647 h 521"/>
              <a:gd name="T52" fmla="*/ 2147483647 w 304"/>
              <a:gd name="T53" fmla="*/ 2147483647 h 521"/>
              <a:gd name="T54" fmla="*/ 2147483647 w 304"/>
              <a:gd name="T55" fmla="*/ 2147483647 h 521"/>
              <a:gd name="T56" fmla="*/ 2147483647 w 304"/>
              <a:gd name="T57" fmla="*/ 2147483647 h 521"/>
              <a:gd name="T58" fmla="*/ 2147483647 w 304"/>
              <a:gd name="T59" fmla="*/ 2147483647 h 521"/>
              <a:gd name="T60" fmla="*/ 2147483647 w 304"/>
              <a:gd name="T61" fmla="*/ 2147483647 h 521"/>
              <a:gd name="T62" fmla="*/ 2147483647 w 304"/>
              <a:gd name="T63" fmla="*/ 2147483647 h 521"/>
              <a:gd name="T64" fmla="*/ 2147483647 w 304"/>
              <a:gd name="T65" fmla="*/ 2147483647 h 521"/>
              <a:gd name="T66" fmla="*/ 2147483647 w 304"/>
              <a:gd name="T67" fmla="*/ 2147483647 h 521"/>
              <a:gd name="T68" fmla="*/ 2147483647 w 304"/>
              <a:gd name="T69" fmla="*/ 2147483647 h 521"/>
              <a:gd name="T70" fmla="*/ 2147483647 w 304"/>
              <a:gd name="T71" fmla="*/ 2147483647 h 521"/>
              <a:gd name="T72" fmla="*/ 2147483647 w 304"/>
              <a:gd name="T73" fmla="*/ 2147483647 h 521"/>
              <a:gd name="T74" fmla="*/ 2147483647 w 304"/>
              <a:gd name="T75" fmla="*/ 2147483647 h 521"/>
              <a:gd name="T76" fmla="*/ 2147483647 w 304"/>
              <a:gd name="T77" fmla="*/ 2147483647 h 521"/>
              <a:gd name="T78" fmla="*/ 2147483647 w 304"/>
              <a:gd name="T79" fmla="*/ 2147483647 h 521"/>
              <a:gd name="T80" fmla="*/ 2147483647 w 304"/>
              <a:gd name="T81" fmla="*/ 2147483647 h 521"/>
              <a:gd name="T82" fmla="*/ 2147483647 w 304"/>
              <a:gd name="T83" fmla="*/ 2147483647 h 521"/>
              <a:gd name="T84" fmla="*/ 2147483647 w 304"/>
              <a:gd name="T85" fmla="*/ 2147483647 h 521"/>
              <a:gd name="T86" fmla="*/ 2147483647 w 304"/>
              <a:gd name="T87" fmla="*/ 2147483647 h 521"/>
              <a:gd name="T88" fmla="*/ 2147483647 w 304"/>
              <a:gd name="T89" fmla="*/ 2147483647 h 521"/>
              <a:gd name="T90" fmla="*/ 2147483647 w 304"/>
              <a:gd name="T91" fmla="*/ 2147483647 h 521"/>
              <a:gd name="T92" fmla="*/ 2147483647 w 304"/>
              <a:gd name="T93" fmla="*/ 2147483647 h 521"/>
              <a:gd name="T94" fmla="*/ 2147483647 w 304"/>
              <a:gd name="T95" fmla="*/ 2147483647 h 521"/>
              <a:gd name="T96" fmla="*/ 2147483647 w 304"/>
              <a:gd name="T97" fmla="*/ 2147483647 h 521"/>
              <a:gd name="T98" fmla="*/ 2147483647 w 304"/>
              <a:gd name="T99" fmla="*/ 2147483647 h 521"/>
              <a:gd name="T100" fmla="*/ 2147483647 w 304"/>
              <a:gd name="T101" fmla="*/ 2147483647 h 521"/>
              <a:gd name="T102" fmla="*/ 2147483647 w 304"/>
              <a:gd name="T103" fmla="*/ 2147483647 h 521"/>
              <a:gd name="T104" fmla="*/ 0 w 304"/>
              <a:gd name="T105" fmla="*/ 2147483647 h 5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4"/>
              <a:gd name="T160" fmla="*/ 0 h 521"/>
              <a:gd name="T161" fmla="*/ 304 w 304"/>
              <a:gd name="T162" fmla="*/ 521 h 5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4" h="521">
                <a:moveTo>
                  <a:pt x="1" y="57"/>
                </a:moveTo>
                <a:lnTo>
                  <a:pt x="2" y="50"/>
                </a:lnTo>
                <a:lnTo>
                  <a:pt x="4" y="43"/>
                </a:lnTo>
                <a:lnTo>
                  <a:pt x="7" y="36"/>
                </a:lnTo>
                <a:lnTo>
                  <a:pt x="10" y="29"/>
                </a:lnTo>
                <a:lnTo>
                  <a:pt x="13" y="23"/>
                </a:lnTo>
                <a:lnTo>
                  <a:pt x="17" y="17"/>
                </a:lnTo>
                <a:lnTo>
                  <a:pt x="21" y="12"/>
                </a:lnTo>
                <a:lnTo>
                  <a:pt x="26" y="8"/>
                </a:lnTo>
                <a:lnTo>
                  <a:pt x="31" y="4"/>
                </a:lnTo>
                <a:lnTo>
                  <a:pt x="36" y="2"/>
                </a:lnTo>
                <a:lnTo>
                  <a:pt x="41" y="0"/>
                </a:lnTo>
                <a:lnTo>
                  <a:pt x="47" y="0"/>
                </a:lnTo>
                <a:lnTo>
                  <a:pt x="52" y="1"/>
                </a:lnTo>
                <a:lnTo>
                  <a:pt x="58" y="3"/>
                </a:lnTo>
                <a:lnTo>
                  <a:pt x="64" y="7"/>
                </a:lnTo>
                <a:lnTo>
                  <a:pt x="69" y="12"/>
                </a:lnTo>
                <a:lnTo>
                  <a:pt x="75" y="11"/>
                </a:lnTo>
                <a:lnTo>
                  <a:pt x="80" y="10"/>
                </a:lnTo>
                <a:lnTo>
                  <a:pt x="85" y="10"/>
                </a:lnTo>
                <a:lnTo>
                  <a:pt x="89" y="10"/>
                </a:lnTo>
                <a:lnTo>
                  <a:pt x="92" y="10"/>
                </a:lnTo>
                <a:lnTo>
                  <a:pt x="96" y="11"/>
                </a:lnTo>
                <a:lnTo>
                  <a:pt x="99" y="12"/>
                </a:lnTo>
                <a:lnTo>
                  <a:pt x="101" y="14"/>
                </a:lnTo>
                <a:lnTo>
                  <a:pt x="104" y="15"/>
                </a:lnTo>
                <a:lnTo>
                  <a:pt x="106" y="17"/>
                </a:lnTo>
                <a:lnTo>
                  <a:pt x="107" y="18"/>
                </a:lnTo>
                <a:lnTo>
                  <a:pt x="108" y="20"/>
                </a:lnTo>
                <a:lnTo>
                  <a:pt x="109" y="21"/>
                </a:lnTo>
                <a:lnTo>
                  <a:pt x="110" y="22"/>
                </a:lnTo>
                <a:lnTo>
                  <a:pt x="110" y="23"/>
                </a:lnTo>
                <a:lnTo>
                  <a:pt x="111" y="23"/>
                </a:lnTo>
                <a:lnTo>
                  <a:pt x="115" y="23"/>
                </a:lnTo>
                <a:lnTo>
                  <a:pt x="119" y="23"/>
                </a:lnTo>
                <a:lnTo>
                  <a:pt x="122" y="24"/>
                </a:lnTo>
                <a:lnTo>
                  <a:pt x="125" y="24"/>
                </a:lnTo>
                <a:lnTo>
                  <a:pt x="128" y="25"/>
                </a:lnTo>
                <a:lnTo>
                  <a:pt x="131" y="26"/>
                </a:lnTo>
                <a:lnTo>
                  <a:pt x="133" y="28"/>
                </a:lnTo>
                <a:lnTo>
                  <a:pt x="135" y="30"/>
                </a:lnTo>
                <a:lnTo>
                  <a:pt x="137" y="32"/>
                </a:lnTo>
                <a:lnTo>
                  <a:pt x="140" y="34"/>
                </a:lnTo>
                <a:lnTo>
                  <a:pt x="142" y="37"/>
                </a:lnTo>
                <a:lnTo>
                  <a:pt x="144" y="40"/>
                </a:lnTo>
                <a:lnTo>
                  <a:pt x="147" y="44"/>
                </a:lnTo>
                <a:lnTo>
                  <a:pt x="149" y="48"/>
                </a:lnTo>
                <a:lnTo>
                  <a:pt x="152" y="52"/>
                </a:lnTo>
                <a:lnTo>
                  <a:pt x="155" y="57"/>
                </a:lnTo>
                <a:lnTo>
                  <a:pt x="158" y="62"/>
                </a:lnTo>
                <a:lnTo>
                  <a:pt x="161" y="67"/>
                </a:lnTo>
                <a:lnTo>
                  <a:pt x="164" y="72"/>
                </a:lnTo>
                <a:lnTo>
                  <a:pt x="167" y="76"/>
                </a:lnTo>
                <a:lnTo>
                  <a:pt x="169" y="81"/>
                </a:lnTo>
                <a:lnTo>
                  <a:pt x="172" y="85"/>
                </a:lnTo>
                <a:lnTo>
                  <a:pt x="174" y="89"/>
                </a:lnTo>
                <a:lnTo>
                  <a:pt x="176" y="93"/>
                </a:lnTo>
                <a:lnTo>
                  <a:pt x="179" y="96"/>
                </a:lnTo>
                <a:lnTo>
                  <a:pt x="181" y="100"/>
                </a:lnTo>
                <a:lnTo>
                  <a:pt x="183" y="103"/>
                </a:lnTo>
                <a:lnTo>
                  <a:pt x="185" y="106"/>
                </a:lnTo>
                <a:lnTo>
                  <a:pt x="187" y="109"/>
                </a:lnTo>
                <a:lnTo>
                  <a:pt x="189" y="111"/>
                </a:lnTo>
                <a:lnTo>
                  <a:pt x="191" y="113"/>
                </a:lnTo>
                <a:lnTo>
                  <a:pt x="193" y="115"/>
                </a:lnTo>
                <a:lnTo>
                  <a:pt x="195" y="117"/>
                </a:lnTo>
                <a:lnTo>
                  <a:pt x="196" y="119"/>
                </a:lnTo>
                <a:lnTo>
                  <a:pt x="197" y="121"/>
                </a:lnTo>
                <a:lnTo>
                  <a:pt x="199" y="123"/>
                </a:lnTo>
                <a:lnTo>
                  <a:pt x="200" y="125"/>
                </a:lnTo>
                <a:lnTo>
                  <a:pt x="200" y="127"/>
                </a:lnTo>
                <a:lnTo>
                  <a:pt x="201" y="129"/>
                </a:lnTo>
                <a:lnTo>
                  <a:pt x="202" y="132"/>
                </a:lnTo>
                <a:lnTo>
                  <a:pt x="202" y="134"/>
                </a:lnTo>
                <a:lnTo>
                  <a:pt x="202" y="136"/>
                </a:lnTo>
                <a:lnTo>
                  <a:pt x="203" y="139"/>
                </a:lnTo>
                <a:lnTo>
                  <a:pt x="203" y="141"/>
                </a:lnTo>
                <a:lnTo>
                  <a:pt x="203" y="144"/>
                </a:lnTo>
                <a:lnTo>
                  <a:pt x="203" y="150"/>
                </a:lnTo>
                <a:lnTo>
                  <a:pt x="203" y="153"/>
                </a:lnTo>
                <a:lnTo>
                  <a:pt x="203" y="157"/>
                </a:lnTo>
                <a:lnTo>
                  <a:pt x="203" y="162"/>
                </a:lnTo>
                <a:lnTo>
                  <a:pt x="203" y="168"/>
                </a:lnTo>
                <a:lnTo>
                  <a:pt x="203" y="174"/>
                </a:lnTo>
                <a:lnTo>
                  <a:pt x="202" y="180"/>
                </a:lnTo>
                <a:lnTo>
                  <a:pt x="202" y="187"/>
                </a:lnTo>
                <a:lnTo>
                  <a:pt x="202" y="194"/>
                </a:lnTo>
                <a:lnTo>
                  <a:pt x="202" y="208"/>
                </a:lnTo>
                <a:lnTo>
                  <a:pt x="202" y="215"/>
                </a:lnTo>
                <a:lnTo>
                  <a:pt x="203" y="222"/>
                </a:lnTo>
                <a:lnTo>
                  <a:pt x="203" y="228"/>
                </a:lnTo>
                <a:lnTo>
                  <a:pt x="204" y="234"/>
                </a:lnTo>
                <a:lnTo>
                  <a:pt x="204" y="240"/>
                </a:lnTo>
                <a:lnTo>
                  <a:pt x="205" y="245"/>
                </a:lnTo>
                <a:lnTo>
                  <a:pt x="206" y="249"/>
                </a:lnTo>
                <a:lnTo>
                  <a:pt x="207" y="253"/>
                </a:lnTo>
                <a:lnTo>
                  <a:pt x="207" y="256"/>
                </a:lnTo>
                <a:lnTo>
                  <a:pt x="207" y="259"/>
                </a:lnTo>
                <a:lnTo>
                  <a:pt x="207" y="264"/>
                </a:lnTo>
                <a:lnTo>
                  <a:pt x="207" y="266"/>
                </a:lnTo>
                <a:lnTo>
                  <a:pt x="207" y="269"/>
                </a:lnTo>
                <a:lnTo>
                  <a:pt x="207" y="271"/>
                </a:lnTo>
                <a:lnTo>
                  <a:pt x="207" y="274"/>
                </a:lnTo>
                <a:lnTo>
                  <a:pt x="207" y="276"/>
                </a:lnTo>
                <a:lnTo>
                  <a:pt x="207" y="278"/>
                </a:lnTo>
                <a:lnTo>
                  <a:pt x="207" y="280"/>
                </a:lnTo>
                <a:lnTo>
                  <a:pt x="208" y="282"/>
                </a:lnTo>
                <a:lnTo>
                  <a:pt x="209" y="284"/>
                </a:lnTo>
                <a:lnTo>
                  <a:pt x="210" y="287"/>
                </a:lnTo>
                <a:lnTo>
                  <a:pt x="212" y="291"/>
                </a:lnTo>
                <a:lnTo>
                  <a:pt x="216" y="299"/>
                </a:lnTo>
                <a:lnTo>
                  <a:pt x="221" y="308"/>
                </a:lnTo>
                <a:lnTo>
                  <a:pt x="227" y="319"/>
                </a:lnTo>
                <a:lnTo>
                  <a:pt x="233" y="332"/>
                </a:lnTo>
                <a:lnTo>
                  <a:pt x="240" y="346"/>
                </a:lnTo>
                <a:lnTo>
                  <a:pt x="247" y="361"/>
                </a:lnTo>
                <a:lnTo>
                  <a:pt x="255" y="377"/>
                </a:lnTo>
                <a:lnTo>
                  <a:pt x="262" y="393"/>
                </a:lnTo>
                <a:lnTo>
                  <a:pt x="270" y="408"/>
                </a:lnTo>
                <a:lnTo>
                  <a:pt x="277" y="424"/>
                </a:lnTo>
                <a:lnTo>
                  <a:pt x="284" y="438"/>
                </a:lnTo>
                <a:lnTo>
                  <a:pt x="290" y="452"/>
                </a:lnTo>
                <a:lnTo>
                  <a:pt x="295" y="464"/>
                </a:lnTo>
                <a:lnTo>
                  <a:pt x="299" y="474"/>
                </a:lnTo>
                <a:lnTo>
                  <a:pt x="302" y="482"/>
                </a:lnTo>
                <a:lnTo>
                  <a:pt x="303" y="489"/>
                </a:lnTo>
                <a:lnTo>
                  <a:pt x="302" y="496"/>
                </a:lnTo>
                <a:lnTo>
                  <a:pt x="298" y="502"/>
                </a:lnTo>
                <a:lnTo>
                  <a:pt x="291" y="507"/>
                </a:lnTo>
                <a:lnTo>
                  <a:pt x="283" y="512"/>
                </a:lnTo>
                <a:lnTo>
                  <a:pt x="274" y="516"/>
                </a:lnTo>
                <a:lnTo>
                  <a:pt x="263" y="518"/>
                </a:lnTo>
                <a:lnTo>
                  <a:pt x="252" y="520"/>
                </a:lnTo>
                <a:lnTo>
                  <a:pt x="241" y="520"/>
                </a:lnTo>
                <a:lnTo>
                  <a:pt x="229" y="519"/>
                </a:lnTo>
                <a:lnTo>
                  <a:pt x="218" y="516"/>
                </a:lnTo>
                <a:lnTo>
                  <a:pt x="207" y="512"/>
                </a:lnTo>
                <a:lnTo>
                  <a:pt x="198" y="506"/>
                </a:lnTo>
                <a:lnTo>
                  <a:pt x="190" y="498"/>
                </a:lnTo>
                <a:lnTo>
                  <a:pt x="183" y="488"/>
                </a:lnTo>
                <a:lnTo>
                  <a:pt x="179" y="475"/>
                </a:lnTo>
                <a:lnTo>
                  <a:pt x="176" y="463"/>
                </a:lnTo>
                <a:lnTo>
                  <a:pt x="172" y="451"/>
                </a:lnTo>
                <a:lnTo>
                  <a:pt x="169" y="439"/>
                </a:lnTo>
                <a:lnTo>
                  <a:pt x="166" y="428"/>
                </a:lnTo>
                <a:lnTo>
                  <a:pt x="162" y="418"/>
                </a:lnTo>
                <a:lnTo>
                  <a:pt x="159" y="408"/>
                </a:lnTo>
                <a:lnTo>
                  <a:pt x="155" y="399"/>
                </a:lnTo>
                <a:lnTo>
                  <a:pt x="152" y="390"/>
                </a:lnTo>
                <a:lnTo>
                  <a:pt x="148" y="382"/>
                </a:lnTo>
                <a:lnTo>
                  <a:pt x="144" y="374"/>
                </a:lnTo>
                <a:lnTo>
                  <a:pt x="141" y="367"/>
                </a:lnTo>
                <a:lnTo>
                  <a:pt x="137" y="360"/>
                </a:lnTo>
                <a:lnTo>
                  <a:pt x="134" y="354"/>
                </a:lnTo>
                <a:lnTo>
                  <a:pt x="131" y="348"/>
                </a:lnTo>
                <a:lnTo>
                  <a:pt x="127" y="343"/>
                </a:lnTo>
                <a:lnTo>
                  <a:pt x="124" y="338"/>
                </a:lnTo>
                <a:lnTo>
                  <a:pt x="121" y="334"/>
                </a:lnTo>
                <a:lnTo>
                  <a:pt x="117" y="330"/>
                </a:lnTo>
                <a:lnTo>
                  <a:pt x="112" y="325"/>
                </a:lnTo>
                <a:lnTo>
                  <a:pt x="107" y="319"/>
                </a:lnTo>
                <a:lnTo>
                  <a:pt x="102" y="314"/>
                </a:lnTo>
                <a:lnTo>
                  <a:pt x="97" y="307"/>
                </a:lnTo>
                <a:lnTo>
                  <a:pt x="92" y="301"/>
                </a:lnTo>
                <a:lnTo>
                  <a:pt x="86" y="295"/>
                </a:lnTo>
                <a:lnTo>
                  <a:pt x="80" y="288"/>
                </a:lnTo>
                <a:lnTo>
                  <a:pt x="75" y="281"/>
                </a:lnTo>
                <a:lnTo>
                  <a:pt x="69" y="273"/>
                </a:lnTo>
                <a:lnTo>
                  <a:pt x="64" y="266"/>
                </a:lnTo>
                <a:lnTo>
                  <a:pt x="59" y="258"/>
                </a:lnTo>
                <a:lnTo>
                  <a:pt x="54" y="251"/>
                </a:lnTo>
                <a:lnTo>
                  <a:pt x="49" y="243"/>
                </a:lnTo>
                <a:lnTo>
                  <a:pt x="45" y="235"/>
                </a:lnTo>
                <a:lnTo>
                  <a:pt x="47" y="235"/>
                </a:lnTo>
                <a:lnTo>
                  <a:pt x="48" y="234"/>
                </a:lnTo>
                <a:lnTo>
                  <a:pt x="49" y="233"/>
                </a:lnTo>
                <a:lnTo>
                  <a:pt x="51" y="233"/>
                </a:lnTo>
                <a:lnTo>
                  <a:pt x="52" y="232"/>
                </a:lnTo>
                <a:lnTo>
                  <a:pt x="54" y="232"/>
                </a:lnTo>
                <a:lnTo>
                  <a:pt x="55" y="231"/>
                </a:lnTo>
                <a:lnTo>
                  <a:pt x="57" y="230"/>
                </a:lnTo>
                <a:lnTo>
                  <a:pt x="58" y="230"/>
                </a:lnTo>
                <a:lnTo>
                  <a:pt x="60" y="229"/>
                </a:lnTo>
                <a:lnTo>
                  <a:pt x="61" y="228"/>
                </a:lnTo>
                <a:lnTo>
                  <a:pt x="62" y="228"/>
                </a:lnTo>
                <a:lnTo>
                  <a:pt x="63" y="227"/>
                </a:lnTo>
                <a:lnTo>
                  <a:pt x="64" y="226"/>
                </a:lnTo>
                <a:lnTo>
                  <a:pt x="65" y="226"/>
                </a:lnTo>
                <a:lnTo>
                  <a:pt x="66" y="225"/>
                </a:lnTo>
                <a:lnTo>
                  <a:pt x="66" y="224"/>
                </a:lnTo>
                <a:lnTo>
                  <a:pt x="67" y="222"/>
                </a:lnTo>
                <a:lnTo>
                  <a:pt x="68" y="219"/>
                </a:lnTo>
                <a:lnTo>
                  <a:pt x="70" y="216"/>
                </a:lnTo>
                <a:lnTo>
                  <a:pt x="72" y="212"/>
                </a:lnTo>
                <a:lnTo>
                  <a:pt x="74" y="207"/>
                </a:lnTo>
                <a:lnTo>
                  <a:pt x="76" y="202"/>
                </a:lnTo>
                <a:lnTo>
                  <a:pt x="79" y="196"/>
                </a:lnTo>
                <a:lnTo>
                  <a:pt x="81" y="190"/>
                </a:lnTo>
                <a:lnTo>
                  <a:pt x="84" y="183"/>
                </a:lnTo>
                <a:lnTo>
                  <a:pt x="87" y="176"/>
                </a:lnTo>
                <a:lnTo>
                  <a:pt x="89" y="168"/>
                </a:lnTo>
                <a:lnTo>
                  <a:pt x="91" y="160"/>
                </a:lnTo>
                <a:lnTo>
                  <a:pt x="93" y="152"/>
                </a:lnTo>
                <a:lnTo>
                  <a:pt x="95" y="144"/>
                </a:lnTo>
                <a:lnTo>
                  <a:pt x="97" y="136"/>
                </a:lnTo>
                <a:lnTo>
                  <a:pt x="97" y="133"/>
                </a:lnTo>
                <a:lnTo>
                  <a:pt x="96" y="131"/>
                </a:lnTo>
                <a:lnTo>
                  <a:pt x="96" y="128"/>
                </a:lnTo>
                <a:lnTo>
                  <a:pt x="95" y="126"/>
                </a:lnTo>
                <a:lnTo>
                  <a:pt x="94" y="123"/>
                </a:lnTo>
                <a:lnTo>
                  <a:pt x="93" y="121"/>
                </a:lnTo>
                <a:lnTo>
                  <a:pt x="92" y="118"/>
                </a:lnTo>
                <a:lnTo>
                  <a:pt x="91" y="116"/>
                </a:lnTo>
                <a:lnTo>
                  <a:pt x="89" y="112"/>
                </a:lnTo>
                <a:lnTo>
                  <a:pt x="88" y="110"/>
                </a:lnTo>
                <a:lnTo>
                  <a:pt x="87" y="108"/>
                </a:lnTo>
                <a:lnTo>
                  <a:pt x="86" y="106"/>
                </a:lnTo>
                <a:lnTo>
                  <a:pt x="85" y="105"/>
                </a:lnTo>
                <a:lnTo>
                  <a:pt x="83" y="102"/>
                </a:lnTo>
                <a:lnTo>
                  <a:pt x="77" y="107"/>
                </a:lnTo>
                <a:lnTo>
                  <a:pt x="71" y="111"/>
                </a:lnTo>
                <a:lnTo>
                  <a:pt x="66" y="113"/>
                </a:lnTo>
                <a:lnTo>
                  <a:pt x="61" y="115"/>
                </a:lnTo>
                <a:lnTo>
                  <a:pt x="57" y="116"/>
                </a:lnTo>
                <a:lnTo>
                  <a:pt x="53" y="116"/>
                </a:lnTo>
                <a:lnTo>
                  <a:pt x="50" y="115"/>
                </a:lnTo>
                <a:lnTo>
                  <a:pt x="47" y="113"/>
                </a:lnTo>
                <a:lnTo>
                  <a:pt x="45" y="111"/>
                </a:lnTo>
                <a:lnTo>
                  <a:pt x="43" y="109"/>
                </a:lnTo>
                <a:lnTo>
                  <a:pt x="42" y="106"/>
                </a:lnTo>
                <a:lnTo>
                  <a:pt x="41" y="103"/>
                </a:lnTo>
                <a:lnTo>
                  <a:pt x="40" y="100"/>
                </a:lnTo>
                <a:lnTo>
                  <a:pt x="40" y="97"/>
                </a:lnTo>
                <a:lnTo>
                  <a:pt x="41" y="94"/>
                </a:lnTo>
                <a:lnTo>
                  <a:pt x="42" y="91"/>
                </a:lnTo>
                <a:lnTo>
                  <a:pt x="39" y="93"/>
                </a:lnTo>
                <a:lnTo>
                  <a:pt x="36" y="95"/>
                </a:lnTo>
                <a:lnTo>
                  <a:pt x="33" y="95"/>
                </a:lnTo>
                <a:lnTo>
                  <a:pt x="31" y="95"/>
                </a:lnTo>
                <a:lnTo>
                  <a:pt x="29" y="95"/>
                </a:lnTo>
                <a:lnTo>
                  <a:pt x="27" y="94"/>
                </a:lnTo>
                <a:lnTo>
                  <a:pt x="25" y="92"/>
                </a:lnTo>
                <a:lnTo>
                  <a:pt x="24" y="91"/>
                </a:lnTo>
                <a:lnTo>
                  <a:pt x="23" y="88"/>
                </a:lnTo>
                <a:lnTo>
                  <a:pt x="22" y="86"/>
                </a:lnTo>
                <a:lnTo>
                  <a:pt x="21" y="84"/>
                </a:lnTo>
                <a:lnTo>
                  <a:pt x="21" y="82"/>
                </a:lnTo>
                <a:lnTo>
                  <a:pt x="20" y="79"/>
                </a:lnTo>
                <a:lnTo>
                  <a:pt x="20" y="77"/>
                </a:lnTo>
                <a:lnTo>
                  <a:pt x="21" y="76"/>
                </a:lnTo>
                <a:lnTo>
                  <a:pt x="21" y="74"/>
                </a:lnTo>
                <a:lnTo>
                  <a:pt x="19" y="76"/>
                </a:lnTo>
                <a:lnTo>
                  <a:pt x="17" y="77"/>
                </a:lnTo>
                <a:lnTo>
                  <a:pt x="15" y="78"/>
                </a:lnTo>
                <a:lnTo>
                  <a:pt x="13" y="78"/>
                </a:lnTo>
                <a:lnTo>
                  <a:pt x="11" y="78"/>
                </a:lnTo>
                <a:lnTo>
                  <a:pt x="9" y="77"/>
                </a:lnTo>
                <a:lnTo>
                  <a:pt x="8" y="76"/>
                </a:lnTo>
                <a:lnTo>
                  <a:pt x="6" y="75"/>
                </a:lnTo>
                <a:lnTo>
                  <a:pt x="4" y="73"/>
                </a:lnTo>
                <a:lnTo>
                  <a:pt x="3" y="71"/>
                </a:lnTo>
                <a:lnTo>
                  <a:pt x="2" y="69"/>
                </a:lnTo>
                <a:lnTo>
                  <a:pt x="1" y="67"/>
                </a:lnTo>
                <a:lnTo>
                  <a:pt x="0" y="65"/>
                </a:lnTo>
                <a:lnTo>
                  <a:pt x="0" y="62"/>
                </a:lnTo>
                <a:lnTo>
                  <a:pt x="0" y="60"/>
                </a:lnTo>
                <a:lnTo>
                  <a:pt x="1" y="57"/>
                </a:lnTo>
              </a:path>
            </a:pathLst>
          </a:custGeom>
          <a:solidFill>
            <a:srgbClr val="FFCBB2"/>
          </a:solidFill>
          <a:ln w="12700" cap="rnd" cmpd="sng">
            <a:solidFill>
              <a:srgbClr val="000000"/>
            </a:solidFill>
            <a:prstDash val="solid"/>
            <a:round/>
            <a:headEnd type="none" w="med" len="med"/>
            <a:tailEnd type="none" w="med" len="med"/>
          </a:ln>
        </p:spPr>
        <p:txBody>
          <a:bodyPr/>
          <a:lstStyle/>
          <a:p>
            <a:endParaRPr lang="en-US" sz="1200"/>
          </a:p>
        </p:txBody>
      </p:sp>
      <p:sp>
        <p:nvSpPr>
          <p:cNvPr id="77" name="Freeform 75"/>
          <p:cNvSpPr>
            <a:spLocks/>
          </p:cNvSpPr>
          <p:nvPr/>
        </p:nvSpPr>
        <p:spPr bwMode="auto">
          <a:xfrm>
            <a:off x="6780213" y="5254625"/>
            <a:ext cx="833437" cy="909638"/>
          </a:xfrm>
          <a:custGeom>
            <a:avLst/>
            <a:gdLst>
              <a:gd name="T0" fmla="*/ 2147483647 w 525"/>
              <a:gd name="T1" fmla="*/ 2147483647 h 573"/>
              <a:gd name="T2" fmla="*/ 2147483647 w 525"/>
              <a:gd name="T3" fmla="*/ 2147483647 h 573"/>
              <a:gd name="T4" fmla="*/ 2147483647 w 525"/>
              <a:gd name="T5" fmla="*/ 2147483647 h 573"/>
              <a:gd name="T6" fmla="*/ 2147483647 w 525"/>
              <a:gd name="T7" fmla="*/ 2147483647 h 573"/>
              <a:gd name="T8" fmla="*/ 2147483647 w 525"/>
              <a:gd name="T9" fmla="*/ 2147483647 h 573"/>
              <a:gd name="T10" fmla="*/ 2147483647 w 525"/>
              <a:gd name="T11" fmla="*/ 2147483647 h 573"/>
              <a:gd name="T12" fmla="*/ 2147483647 w 525"/>
              <a:gd name="T13" fmla="*/ 2147483647 h 573"/>
              <a:gd name="T14" fmla="*/ 2147483647 w 525"/>
              <a:gd name="T15" fmla="*/ 2147483647 h 573"/>
              <a:gd name="T16" fmla="*/ 2147483647 w 525"/>
              <a:gd name="T17" fmla="*/ 2147483647 h 573"/>
              <a:gd name="T18" fmla="*/ 2147483647 w 525"/>
              <a:gd name="T19" fmla="*/ 2147483647 h 573"/>
              <a:gd name="T20" fmla="*/ 2147483647 w 525"/>
              <a:gd name="T21" fmla="*/ 2147483647 h 573"/>
              <a:gd name="T22" fmla="*/ 2147483647 w 525"/>
              <a:gd name="T23" fmla="*/ 2147483647 h 573"/>
              <a:gd name="T24" fmla="*/ 2147483647 w 525"/>
              <a:gd name="T25" fmla="*/ 2147483647 h 573"/>
              <a:gd name="T26" fmla="*/ 2147483647 w 525"/>
              <a:gd name="T27" fmla="*/ 2147483647 h 573"/>
              <a:gd name="T28" fmla="*/ 2147483647 w 525"/>
              <a:gd name="T29" fmla="*/ 2147483647 h 573"/>
              <a:gd name="T30" fmla="*/ 2147483647 w 525"/>
              <a:gd name="T31" fmla="*/ 2147483647 h 573"/>
              <a:gd name="T32" fmla="*/ 2147483647 w 525"/>
              <a:gd name="T33" fmla="*/ 2147483647 h 573"/>
              <a:gd name="T34" fmla="*/ 2147483647 w 525"/>
              <a:gd name="T35" fmla="*/ 2147483647 h 573"/>
              <a:gd name="T36" fmla="*/ 2147483647 w 525"/>
              <a:gd name="T37" fmla="*/ 2147483647 h 573"/>
              <a:gd name="T38" fmla="*/ 2147483647 w 525"/>
              <a:gd name="T39" fmla="*/ 2147483647 h 573"/>
              <a:gd name="T40" fmla="*/ 2147483647 w 525"/>
              <a:gd name="T41" fmla="*/ 2147483647 h 573"/>
              <a:gd name="T42" fmla="*/ 2147483647 w 525"/>
              <a:gd name="T43" fmla="*/ 2147483647 h 573"/>
              <a:gd name="T44" fmla="*/ 2147483647 w 525"/>
              <a:gd name="T45" fmla="*/ 2147483647 h 573"/>
              <a:gd name="T46" fmla="*/ 2147483647 w 525"/>
              <a:gd name="T47" fmla="*/ 2147483647 h 573"/>
              <a:gd name="T48" fmla="*/ 2147483647 w 525"/>
              <a:gd name="T49" fmla="*/ 2147483647 h 573"/>
              <a:gd name="T50" fmla="*/ 2147483647 w 525"/>
              <a:gd name="T51" fmla="*/ 2147483647 h 573"/>
              <a:gd name="T52" fmla="*/ 2147483647 w 525"/>
              <a:gd name="T53" fmla="*/ 2147483647 h 573"/>
              <a:gd name="T54" fmla="*/ 2147483647 w 525"/>
              <a:gd name="T55" fmla="*/ 2147483647 h 573"/>
              <a:gd name="T56" fmla="*/ 2147483647 w 525"/>
              <a:gd name="T57" fmla="*/ 2147483647 h 573"/>
              <a:gd name="T58" fmla="*/ 2147483647 w 525"/>
              <a:gd name="T59" fmla="*/ 2147483647 h 573"/>
              <a:gd name="T60" fmla="*/ 2147483647 w 525"/>
              <a:gd name="T61" fmla="*/ 2147483647 h 573"/>
              <a:gd name="T62" fmla="*/ 2147483647 w 525"/>
              <a:gd name="T63" fmla="*/ 2147483647 h 573"/>
              <a:gd name="T64" fmla="*/ 2147483647 w 525"/>
              <a:gd name="T65" fmla="*/ 2147483647 h 573"/>
              <a:gd name="T66" fmla="*/ 2147483647 w 525"/>
              <a:gd name="T67" fmla="*/ 2147483647 h 573"/>
              <a:gd name="T68" fmla="*/ 2147483647 w 525"/>
              <a:gd name="T69" fmla="*/ 2147483647 h 573"/>
              <a:gd name="T70" fmla="*/ 2147483647 w 525"/>
              <a:gd name="T71" fmla="*/ 2147483647 h 573"/>
              <a:gd name="T72" fmla="*/ 2147483647 w 525"/>
              <a:gd name="T73" fmla="*/ 2147483647 h 573"/>
              <a:gd name="T74" fmla="*/ 2147483647 w 525"/>
              <a:gd name="T75" fmla="*/ 2147483647 h 573"/>
              <a:gd name="T76" fmla="*/ 2147483647 w 525"/>
              <a:gd name="T77" fmla="*/ 2147483647 h 573"/>
              <a:gd name="T78" fmla="*/ 2147483647 w 525"/>
              <a:gd name="T79" fmla="*/ 2147483647 h 573"/>
              <a:gd name="T80" fmla="*/ 2147483647 w 525"/>
              <a:gd name="T81" fmla="*/ 2147483647 h 573"/>
              <a:gd name="T82" fmla="*/ 2147483647 w 525"/>
              <a:gd name="T83" fmla="*/ 2147483647 h 573"/>
              <a:gd name="T84" fmla="*/ 2147483647 w 525"/>
              <a:gd name="T85" fmla="*/ 2147483647 h 573"/>
              <a:gd name="T86" fmla="*/ 2147483647 w 525"/>
              <a:gd name="T87" fmla="*/ 2147483647 h 573"/>
              <a:gd name="T88" fmla="*/ 0 w 525"/>
              <a:gd name="T89" fmla="*/ 2147483647 h 573"/>
              <a:gd name="T90" fmla="*/ 2147483647 w 525"/>
              <a:gd name="T91" fmla="*/ 2147483647 h 573"/>
              <a:gd name="T92" fmla="*/ 2147483647 w 525"/>
              <a:gd name="T93" fmla="*/ 2147483647 h 573"/>
              <a:gd name="T94" fmla="*/ 2147483647 w 525"/>
              <a:gd name="T95" fmla="*/ 2147483647 h 5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5"/>
              <a:gd name="T145" fmla="*/ 0 h 573"/>
              <a:gd name="T146" fmla="*/ 525 w 525"/>
              <a:gd name="T147" fmla="*/ 573 h 5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5" h="573">
                <a:moveTo>
                  <a:pt x="40" y="30"/>
                </a:moveTo>
                <a:lnTo>
                  <a:pt x="45" y="41"/>
                </a:lnTo>
                <a:lnTo>
                  <a:pt x="50" y="50"/>
                </a:lnTo>
                <a:lnTo>
                  <a:pt x="56" y="59"/>
                </a:lnTo>
                <a:lnTo>
                  <a:pt x="63" y="67"/>
                </a:lnTo>
                <a:lnTo>
                  <a:pt x="69" y="75"/>
                </a:lnTo>
                <a:lnTo>
                  <a:pt x="76" y="81"/>
                </a:lnTo>
                <a:lnTo>
                  <a:pt x="83" y="87"/>
                </a:lnTo>
                <a:lnTo>
                  <a:pt x="89" y="93"/>
                </a:lnTo>
                <a:lnTo>
                  <a:pt x="96" y="98"/>
                </a:lnTo>
                <a:lnTo>
                  <a:pt x="102" y="103"/>
                </a:lnTo>
                <a:lnTo>
                  <a:pt x="108" y="108"/>
                </a:lnTo>
                <a:lnTo>
                  <a:pt x="113" y="112"/>
                </a:lnTo>
                <a:lnTo>
                  <a:pt x="118" y="117"/>
                </a:lnTo>
                <a:lnTo>
                  <a:pt x="121" y="121"/>
                </a:lnTo>
                <a:lnTo>
                  <a:pt x="124" y="126"/>
                </a:lnTo>
                <a:lnTo>
                  <a:pt x="126" y="130"/>
                </a:lnTo>
                <a:lnTo>
                  <a:pt x="128" y="135"/>
                </a:lnTo>
                <a:lnTo>
                  <a:pt x="132" y="141"/>
                </a:lnTo>
                <a:lnTo>
                  <a:pt x="137" y="147"/>
                </a:lnTo>
                <a:lnTo>
                  <a:pt x="143" y="154"/>
                </a:lnTo>
                <a:lnTo>
                  <a:pt x="150" y="162"/>
                </a:lnTo>
                <a:lnTo>
                  <a:pt x="158" y="170"/>
                </a:lnTo>
                <a:lnTo>
                  <a:pt x="167" y="178"/>
                </a:lnTo>
                <a:lnTo>
                  <a:pt x="176" y="186"/>
                </a:lnTo>
                <a:lnTo>
                  <a:pt x="185" y="195"/>
                </a:lnTo>
                <a:lnTo>
                  <a:pt x="194" y="203"/>
                </a:lnTo>
                <a:lnTo>
                  <a:pt x="204" y="211"/>
                </a:lnTo>
                <a:lnTo>
                  <a:pt x="212" y="219"/>
                </a:lnTo>
                <a:lnTo>
                  <a:pt x="220" y="226"/>
                </a:lnTo>
                <a:lnTo>
                  <a:pt x="227" y="232"/>
                </a:lnTo>
                <a:lnTo>
                  <a:pt x="234" y="238"/>
                </a:lnTo>
                <a:lnTo>
                  <a:pt x="239" y="243"/>
                </a:lnTo>
                <a:lnTo>
                  <a:pt x="243" y="248"/>
                </a:lnTo>
                <a:lnTo>
                  <a:pt x="248" y="252"/>
                </a:lnTo>
                <a:lnTo>
                  <a:pt x="252" y="257"/>
                </a:lnTo>
                <a:lnTo>
                  <a:pt x="256" y="261"/>
                </a:lnTo>
                <a:lnTo>
                  <a:pt x="260" y="266"/>
                </a:lnTo>
                <a:lnTo>
                  <a:pt x="264" y="270"/>
                </a:lnTo>
                <a:lnTo>
                  <a:pt x="267" y="274"/>
                </a:lnTo>
                <a:lnTo>
                  <a:pt x="270" y="278"/>
                </a:lnTo>
                <a:lnTo>
                  <a:pt x="273" y="281"/>
                </a:lnTo>
                <a:lnTo>
                  <a:pt x="276" y="285"/>
                </a:lnTo>
                <a:lnTo>
                  <a:pt x="278" y="287"/>
                </a:lnTo>
                <a:lnTo>
                  <a:pt x="280" y="290"/>
                </a:lnTo>
                <a:lnTo>
                  <a:pt x="281" y="292"/>
                </a:lnTo>
                <a:lnTo>
                  <a:pt x="283" y="293"/>
                </a:lnTo>
                <a:lnTo>
                  <a:pt x="283" y="294"/>
                </a:lnTo>
                <a:lnTo>
                  <a:pt x="284" y="294"/>
                </a:lnTo>
                <a:lnTo>
                  <a:pt x="283" y="279"/>
                </a:lnTo>
                <a:lnTo>
                  <a:pt x="281" y="261"/>
                </a:lnTo>
                <a:lnTo>
                  <a:pt x="280" y="242"/>
                </a:lnTo>
                <a:lnTo>
                  <a:pt x="278" y="221"/>
                </a:lnTo>
                <a:lnTo>
                  <a:pt x="276" y="200"/>
                </a:lnTo>
                <a:lnTo>
                  <a:pt x="274" y="178"/>
                </a:lnTo>
                <a:lnTo>
                  <a:pt x="272" y="156"/>
                </a:lnTo>
                <a:lnTo>
                  <a:pt x="270" y="134"/>
                </a:lnTo>
                <a:lnTo>
                  <a:pt x="268" y="113"/>
                </a:lnTo>
                <a:lnTo>
                  <a:pt x="266" y="92"/>
                </a:lnTo>
                <a:lnTo>
                  <a:pt x="264" y="72"/>
                </a:lnTo>
                <a:lnTo>
                  <a:pt x="263" y="53"/>
                </a:lnTo>
                <a:lnTo>
                  <a:pt x="261" y="37"/>
                </a:lnTo>
                <a:lnTo>
                  <a:pt x="260" y="22"/>
                </a:lnTo>
                <a:lnTo>
                  <a:pt x="260" y="10"/>
                </a:lnTo>
                <a:lnTo>
                  <a:pt x="260" y="0"/>
                </a:lnTo>
                <a:lnTo>
                  <a:pt x="271" y="4"/>
                </a:lnTo>
                <a:lnTo>
                  <a:pt x="285" y="10"/>
                </a:lnTo>
                <a:lnTo>
                  <a:pt x="299" y="15"/>
                </a:lnTo>
                <a:lnTo>
                  <a:pt x="314" y="21"/>
                </a:lnTo>
                <a:lnTo>
                  <a:pt x="330" y="26"/>
                </a:lnTo>
                <a:lnTo>
                  <a:pt x="347" y="32"/>
                </a:lnTo>
                <a:lnTo>
                  <a:pt x="363" y="38"/>
                </a:lnTo>
                <a:lnTo>
                  <a:pt x="380" y="43"/>
                </a:lnTo>
                <a:lnTo>
                  <a:pt x="395" y="49"/>
                </a:lnTo>
                <a:lnTo>
                  <a:pt x="410" y="54"/>
                </a:lnTo>
                <a:lnTo>
                  <a:pt x="424" y="58"/>
                </a:lnTo>
                <a:lnTo>
                  <a:pt x="437" y="62"/>
                </a:lnTo>
                <a:lnTo>
                  <a:pt x="448" y="66"/>
                </a:lnTo>
                <a:lnTo>
                  <a:pt x="457" y="69"/>
                </a:lnTo>
                <a:lnTo>
                  <a:pt x="464" y="71"/>
                </a:lnTo>
                <a:lnTo>
                  <a:pt x="469" y="72"/>
                </a:lnTo>
                <a:lnTo>
                  <a:pt x="473" y="82"/>
                </a:lnTo>
                <a:lnTo>
                  <a:pt x="477" y="93"/>
                </a:lnTo>
                <a:lnTo>
                  <a:pt x="480" y="104"/>
                </a:lnTo>
                <a:lnTo>
                  <a:pt x="481" y="116"/>
                </a:lnTo>
                <a:lnTo>
                  <a:pt x="483" y="127"/>
                </a:lnTo>
                <a:lnTo>
                  <a:pt x="484" y="139"/>
                </a:lnTo>
                <a:lnTo>
                  <a:pt x="484" y="151"/>
                </a:lnTo>
                <a:lnTo>
                  <a:pt x="484" y="163"/>
                </a:lnTo>
                <a:lnTo>
                  <a:pt x="484" y="175"/>
                </a:lnTo>
                <a:lnTo>
                  <a:pt x="484" y="187"/>
                </a:lnTo>
                <a:lnTo>
                  <a:pt x="484" y="199"/>
                </a:lnTo>
                <a:lnTo>
                  <a:pt x="484" y="211"/>
                </a:lnTo>
                <a:lnTo>
                  <a:pt x="485" y="223"/>
                </a:lnTo>
                <a:lnTo>
                  <a:pt x="486" y="234"/>
                </a:lnTo>
                <a:lnTo>
                  <a:pt x="487" y="246"/>
                </a:lnTo>
                <a:lnTo>
                  <a:pt x="489" y="257"/>
                </a:lnTo>
                <a:lnTo>
                  <a:pt x="495" y="285"/>
                </a:lnTo>
                <a:lnTo>
                  <a:pt x="499" y="311"/>
                </a:lnTo>
                <a:lnTo>
                  <a:pt x="504" y="334"/>
                </a:lnTo>
                <a:lnTo>
                  <a:pt x="507" y="355"/>
                </a:lnTo>
                <a:lnTo>
                  <a:pt x="510" y="374"/>
                </a:lnTo>
                <a:lnTo>
                  <a:pt x="513" y="392"/>
                </a:lnTo>
                <a:lnTo>
                  <a:pt x="515" y="407"/>
                </a:lnTo>
                <a:lnTo>
                  <a:pt x="517" y="420"/>
                </a:lnTo>
                <a:lnTo>
                  <a:pt x="518" y="433"/>
                </a:lnTo>
                <a:lnTo>
                  <a:pt x="519" y="443"/>
                </a:lnTo>
                <a:lnTo>
                  <a:pt x="520" y="453"/>
                </a:lnTo>
                <a:lnTo>
                  <a:pt x="521" y="461"/>
                </a:lnTo>
                <a:lnTo>
                  <a:pt x="522" y="469"/>
                </a:lnTo>
                <a:lnTo>
                  <a:pt x="522" y="475"/>
                </a:lnTo>
                <a:lnTo>
                  <a:pt x="523" y="481"/>
                </a:lnTo>
                <a:lnTo>
                  <a:pt x="524" y="486"/>
                </a:lnTo>
                <a:lnTo>
                  <a:pt x="524" y="492"/>
                </a:lnTo>
                <a:lnTo>
                  <a:pt x="524" y="498"/>
                </a:lnTo>
                <a:lnTo>
                  <a:pt x="524" y="505"/>
                </a:lnTo>
                <a:lnTo>
                  <a:pt x="524" y="512"/>
                </a:lnTo>
                <a:lnTo>
                  <a:pt x="524" y="519"/>
                </a:lnTo>
                <a:lnTo>
                  <a:pt x="522" y="527"/>
                </a:lnTo>
                <a:lnTo>
                  <a:pt x="521" y="534"/>
                </a:lnTo>
                <a:lnTo>
                  <a:pt x="519" y="541"/>
                </a:lnTo>
                <a:lnTo>
                  <a:pt x="516" y="548"/>
                </a:lnTo>
                <a:lnTo>
                  <a:pt x="513" y="554"/>
                </a:lnTo>
                <a:lnTo>
                  <a:pt x="509" y="559"/>
                </a:lnTo>
                <a:lnTo>
                  <a:pt x="504" y="564"/>
                </a:lnTo>
                <a:lnTo>
                  <a:pt x="498" y="568"/>
                </a:lnTo>
                <a:lnTo>
                  <a:pt x="491" y="571"/>
                </a:lnTo>
                <a:lnTo>
                  <a:pt x="484" y="572"/>
                </a:lnTo>
                <a:lnTo>
                  <a:pt x="476" y="572"/>
                </a:lnTo>
                <a:lnTo>
                  <a:pt x="467" y="572"/>
                </a:lnTo>
                <a:lnTo>
                  <a:pt x="459" y="571"/>
                </a:lnTo>
                <a:lnTo>
                  <a:pt x="452" y="571"/>
                </a:lnTo>
                <a:lnTo>
                  <a:pt x="446" y="571"/>
                </a:lnTo>
                <a:lnTo>
                  <a:pt x="440" y="570"/>
                </a:lnTo>
                <a:lnTo>
                  <a:pt x="428" y="570"/>
                </a:lnTo>
                <a:lnTo>
                  <a:pt x="422" y="569"/>
                </a:lnTo>
                <a:lnTo>
                  <a:pt x="415" y="569"/>
                </a:lnTo>
                <a:lnTo>
                  <a:pt x="408" y="568"/>
                </a:lnTo>
                <a:lnTo>
                  <a:pt x="401" y="567"/>
                </a:lnTo>
                <a:lnTo>
                  <a:pt x="392" y="566"/>
                </a:lnTo>
                <a:lnTo>
                  <a:pt x="382" y="565"/>
                </a:lnTo>
                <a:lnTo>
                  <a:pt x="372" y="563"/>
                </a:lnTo>
                <a:lnTo>
                  <a:pt x="359" y="561"/>
                </a:lnTo>
                <a:lnTo>
                  <a:pt x="345" y="559"/>
                </a:lnTo>
                <a:lnTo>
                  <a:pt x="332" y="557"/>
                </a:lnTo>
                <a:lnTo>
                  <a:pt x="320" y="555"/>
                </a:lnTo>
                <a:lnTo>
                  <a:pt x="309" y="553"/>
                </a:lnTo>
                <a:lnTo>
                  <a:pt x="300" y="551"/>
                </a:lnTo>
                <a:lnTo>
                  <a:pt x="291" y="549"/>
                </a:lnTo>
                <a:lnTo>
                  <a:pt x="283" y="547"/>
                </a:lnTo>
                <a:lnTo>
                  <a:pt x="276" y="544"/>
                </a:lnTo>
                <a:lnTo>
                  <a:pt x="269" y="541"/>
                </a:lnTo>
                <a:lnTo>
                  <a:pt x="263" y="538"/>
                </a:lnTo>
                <a:lnTo>
                  <a:pt x="257" y="535"/>
                </a:lnTo>
                <a:lnTo>
                  <a:pt x="250" y="531"/>
                </a:lnTo>
                <a:lnTo>
                  <a:pt x="243" y="527"/>
                </a:lnTo>
                <a:lnTo>
                  <a:pt x="236" y="522"/>
                </a:lnTo>
                <a:lnTo>
                  <a:pt x="229" y="516"/>
                </a:lnTo>
                <a:lnTo>
                  <a:pt x="221" y="510"/>
                </a:lnTo>
                <a:lnTo>
                  <a:pt x="212" y="504"/>
                </a:lnTo>
                <a:lnTo>
                  <a:pt x="199" y="496"/>
                </a:lnTo>
                <a:lnTo>
                  <a:pt x="186" y="488"/>
                </a:lnTo>
                <a:lnTo>
                  <a:pt x="173" y="481"/>
                </a:lnTo>
                <a:lnTo>
                  <a:pt x="159" y="474"/>
                </a:lnTo>
                <a:lnTo>
                  <a:pt x="145" y="467"/>
                </a:lnTo>
                <a:lnTo>
                  <a:pt x="131" y="460"/>
                </a:lnTo>
                <a:lnTo>
                  <a:pt x="117" y="454"/>
                </a:lnTo>
                <a:lnTo>
                  <a:pt x="103" y="447"/>
                </a:lnTo>
                <a:lnTo>
                  <a:pt x="90" y="441"/>
                </a:lnTo>
                <a:lnTo>
                  <a:pt x="77" y="434"/>
                </a:lnTo>
                <a:lnTo>
                  <a:pt x="64" y="428"/>
                </a:lnTo>
                <a:lnTo>
                  <a:pt x="52" y="421"/>
                </a:lnTo>
                <a:lnTo>
                  <a:pt x="41" y="414"/>
                </a:lnTo>
                <a:lnTo>
                  <a:pt x="30" y="406"/>
                </a:lnTo>
                <a:lnTo>
                  <a:pt x="21" y="399"/>
                </a:lnTo>
                <a:lnTo>
                  <a:pt x="13" y="390"/>
                </a:lnTo>
                <a:lnTo>
                  <a:pt x="6" y="379"/>
                </a:lnTo>
                <a:lnTo>
                  <a:pt x="2" y="362"/>
                </a:lnTo>
                <a:lnTo>
                  <a:pt x="0" y="341"/>
                </a:lnTo>
                <a:lnTo>
                  <a:pt x="0" y="316"/>
                </a:lnTo>
                <a:lnTo>
                  <a:pt x="1" y="287"/>
                </a:lnTo>
                <a:lnTo>
                  <a:pt x="3" y="257"/>
                </a:lnTo>
                <a:lnTo>
                  <a:pt x="7" y="226"/>
                </a:lnTo>
                <a:lnTo>
                  <a:pt x="11" y="194"/>
                </a:lnTo>
                <a:lnTo>
                  <a:pt x="16" y="163"/>
                </a:lnTo>
                <a:lnTo>
                  <a:pt x="21" y="133"/>
                </a:lnTo>
                <a:lnTo>
                  <a:pt x="26" y="105"/>
                </a:lnTo>
                <a:lnTo>
                  <a:pt x="30" y="81"/>
                </a:lnTo>
                <a:lnTo>
                  <a:pt x="34" y="60"/>
                </a:lnTo>
                <a:lnTo>
                  <a:pt x="37" y="44"/>
                </a:lnTo>
                <a:lnTo>
                  <a:pt x="39" y="34"/>
                </a:lnTo>
                <a:lnTo>
                  <a:pt x="40" y="30"/>
                </a:lnTo>
              </a:path>
            </a:pathLst>
          </a:custGeom>
          <a:solidFill>
            <a:srgbClr val="F2E5D8"/>
          </a:solidFill>
          <a:ln w="12700" cap="rnd" cmpd="sng">
            <a:solidFill>
              <a:srgbClr val="000000"/>
            </a:solidFill>
            <a:prstDash val="solid"/>
            <a:round/>
            <a:headEnd type="none" w="med" len="med"/>
            <a:tailEnd type="none" w="med" len="med"/>
          </a:ln>
        </p:spPr>
        <p:txBody>
          <a:bodyPr/>
          <a:lstStyle/>
          <a:p>
            <a:endParaRPr lang="en-US" sz="1200"/>
          </a:p>
        </p:txBody>
      </p:sp>
      <p:sp>
        <p:nvSpPr>
          <p:cNvPr id="78" name="Freeform 76"/>
          <p:cNvSpPr>
            <a:spLocks/>
          </p:cNvSpPr>
          <p:nvPr/>
        </p:nvSpPr>
        <p:spPr bwMode="auto">
          <a:xfrm>
            <a:off x="6780213" y="5302250"/>
            <a:ext cx="823912" cy="852488"/>
          </a:xfrm>
          <a:custGeom>
            <a:avLst/>
            <a:gdLst>
              <a:gd name="T0" fmla="*/ 2147483647 w 519"/>
              <a:gd name="T1" fmla="*/ 2147483647 h 537"/>
              <a:gd name="T2" fmla="*/ 2147483647 w 519"/>
              <a:gd name="T3" fmla="*/ 2147483647 h 537"/>
              <a:gd name="T4" fmla="*/ 2147483647 w 519"/>
              <a:gd name="T5" fmla="*/ 2147483647 h 537"/>
              <a:gd name="T6" fmla="*/ 2147483647 w 519"/>
              <a:gd name="T7" fmla="*/ 2147483647 h 537"/>
              <a:gd name="T8" fmla="*/ 2147483647 w 519"/>
              <a:gd name="T9" fmla="*/ 2147483647 h 537"/>
              <a:gd name="T10" fmla="*/ 2147483647 w 519"/>
              <a:gd name="T11" fmla="*/ 2147483647 h 537"/>
              <a:gd name="T12" fmla="*/ 2147483647 w 519"/>
              <a:gd name="T13" fmla="*/ 2147483647 h 537"/>
              <a:gd name="T14" fmla="*/ 2147483647 w 519"/>
              <a:gd name="T15" fmla="*/ 2147483647 h 537"/>
              <a:gd name="T16" fmla="*/ 2147483647 w 519"/>
              <a:gd name="T17" fmla="*/ 2147483647 h 537"/>
              <a:gd name="T18" fmla="*/ 2147483647 w 519"/>
              <a:gd name="T19" fmla="*/ 2147483647 h 537"/>
              <a:gd name="T20" fmla="*/ 2147483647 w 519"/>
              <a:gd name="T21" fmla="*/ 2147483647 h 537"/>
              <a:gd name="T22" fmla="*/ 2147483647 w 519"/>
              <a:gd name="T23" fmla="*/ 2147483647 h 537"/>
              <a:gd name="T24" fmla="*/ 2147483647 w 519"/>
              <a:gd name="T25" fmla="*/ 2147483647 h 537"/>
              <a:gd name="T26" fmla="*/ 2147483647 w 519"/>
              <a:gd name="T27" fmla="*/ 2147483647 h 537"/>
              <a:gd name="T28" fmla="*/ 2147483647 w 519"/>
              <a:gd name="T29" fmla="*/ 2147483647 h 537"/>
              <a:gd name="T30" fmla="*/ 2147483647 w 519"/>
              <a:gd name="T31" fmla="*/ 2147483647 h 537"/>
              <a:gd name="T32" fmla="*/ 2147483647 w 519"/>
              <a:gd name="T33" fmla="*/ 2147483647 h 537"/>
              <a:gd name="T34" fmla="*/ 2147483647 w 519"/>
              <a:gd name="T35" fmla="*/ 2147483647 h 537"/>
              <a:gd name="T36" fmla="*/ 2147483647 w 519"/>
              <a:gd name="T37" fmla="*/ 2147483647 h 537"/>
              <a:gd name="T38" fmla="*/ 2147483647 w 519"/>
              <a:gd name="T39" fmla="*/ 2147483647 h 537"/>
              <a:gd name="T40" fmla="*/ 2147483647 w 519"/>
              <a:gd name="T41" fmla="*/ 2147483647 h 537"/>
              <a:gd name="T42" fmla="*/ 2147483647 w 519"/>
              <a:gd name="T43" fmla="*/ 2147483647 h 537"/>
              <a:gd name="T44" fmla="*/ 2147483647 w 519"/>
              <a:gd name="T45" fmla="*/ 2147483647 h 537"/>
              <a:gd name="T46" fmla="*/ 2147483647 w 519"/>
              <a:gd name="T47" fmla="*/ 2147483647 h 537"/>
              <a:gd name="T48" fmla="*/ 2147483647 w 519"/>
              <a:gd name="T49" fmla="*/ 2147483647 h 537"/>
              <a:gd name="T50" fmla="*/ 2147483647 w 519"/>
              <a:gd name="T51" fmla="*/ 2147483647 h 537"/>
              <a:gd name="T52" fmla="*/ 2147483647 w 519"/>
              <a:gd name="T53" fmla="*/ 2147483647 h 537"/>
              <a:gd name="T54" fmla="*/ 2147483647 w 519"/>
              <a:gd name="T55" fmla="*/ 2147483647 h 537"/>
              <a:gd name="T56" fmla="*/ 2147483647 w 519"/>
              <a:gd name="T57" fmla="*/ 2147483647 h 537"/>
              <a:gd name="T58" fmla="*/ 2147483647 w 519"/>
              <a:gd name="T59" fmla="*/ 2147483647 h 537"/>
              <a:gd name="T60" fmla="*/ 2147483647 w 519"/>
              <a:gd name="T61" fmla="*/ 2147483647 h 537"/>
              <a:gd name="T62" fmla="*/ 2147483647 w 519"/>
              <a:gd name="T63" fmla="*/ 2147483647 h 537"/>
              <a:gd name="T64" fmla="*/ 2147483647 w 519"/>
              <a:gd name="T65" fmla="*/ 2147483647 h 537"/>
              <a:gd name="T66" fmla="*/ 2147483647 w 519"/>
              <a:gd name="T67" fmla="*/ 2147483647 h 537"/>
              <a:gd name="T68" fmla="*/ 2147483647 w 519"/>
              <a:gd name="T69" fmla="*/ 2147483647 h 537"/>
              <a:gd name="T70" fmla="*/ 2147483647 w 519"/>
              <a:gd name="T71" fmla="*/ 2147483647 h 537"/>
              <a:gd name="T72" fmla="*/ 2147483647 w 519"/>
              <a:gd name="T73" fmla="*/ 2147483647 h 537"/>
              <a:gd name="T74" fmla="*/ 2147483647 w 519"/>
              <a:gd name="T75" fmla="*/ 2147483647 h 537"/>
              <a:gd name="T76" fmla="*/ 2147483647 w 519"/>
              <a:gd name="T77" fmla="*/ 2147483647 h 537"/>
              <a:gd name="T78" fmla="*/ 2147483647 w 519"/>
              <a:gd name="T79" fmla="*/ 2147483647 h 537"/>
              <a:gd name="T80" fmla="*/ 2147483647 w 519"/>
              <a:gd name="T81" fmla="*/ 2147483647 h 537"/>
              <a:gd name="T82" fmla="*/ 2147483647 w 519"/>
              <a:gd name="T83" fmla="*/ 2147483647 h 537"/>
              <a:gd name="T84" fmla="*/ 2147483647 w 519"/>
              <a:gd name="T85" fmla="*/ 2147483647 h 537"/>
              <a:gd name="T86" fmla="*/ 2147483647 w 519"/>
              <a:gd name="T87" fmla="*/ 2147483647 h 537"/>
              <a:gd name="T88" fmla="*/ 2147483647 w 519"/>
              <a:gd name="T89" fmla="*/ 2147483647 h 537"/>
              <a:gd name="T90" fmla="*/ 2147483647 w 519"/>
              <a:gd name="T91" fmla="*/ 2147483647 h 537"/>
              <a:gd name="T92" fmla="*/ 2147483647 w 519"/>
              <a:gd name="T93" fmla="*/ 2147483647 h 537"/>
              <a:gd name="T94" fmla="*/ 2147483647 w 519"/>
              <a:gd name="T95" fmla="*/ 2147483647 h 537"/>
              <a:gd name="T96" fmla="*/ 2147483647 w 519"/>
              <a:gd name="T97" fmla="*/ 2147483647 h 537"/>
              <a:gd name="T98" fmla="*/ 2147483647 w 519"/>
              <a:gd name="T99" fmla="*/ 2147483647 h 537"/>
              <a:gd name="T100" fmla="*/ 2147483647 w 519"/>
              <a:gd name="T101" fmla="*/ 2147483647 h 537"/>
              <a:gd name="T102" fmla="*/ 2147483647 w 519"/>
              <a:gd name="T103" fmla="*/ 2147483647 h 537"/>
              <a:gd name="T104" fmla="*/ 2147483647 w 519"/>
              <a:gd name="T105" fmla="*/ 2147483647 h 537"/>
              <a:gd name="T106" fmla="*/ 2147483647 w 519"/>
              <a:gd name="T107" fmla="*/ 2147483647 h 537"/>
              <a:gd name="T108" fmla="*/ 2147483647 w 519"/>
              <a:gd name="T109" fmla="*/ 2147483647 h 537"/>
              <a:gd name="T110" fmla="*/ 2147483647 w 519"/>
              <a:gd name="T111" fmla="*/ 2147483647 h 537"/>
              <a:gd name="T112" fmla="*/ 2147483647 w 519"/>
              <a:gd name="T113" fmla="*/ 2147483647 h 537"/>
              <a:gd name="T114" fmla="*/ 2147483647 w 519"/>
              <a:gd name="T115" fmla="*/ 2147483647 h 537"/>
              <a:gd name="T116" fmla="*/ 2147483647 w 519"/>
              <a:gd name="T117" fmla="*/ 2147483647 h 537"/>
              <a:gd name="T118" fmla="*/ 2147483647 w 519"/>
              <a:gd name="T119" fmla="*/ 2147483647 h 537"/>
              <a:gd name="T120" fmla="*/ 2147483647 w 519"/>
              <a:gd name="T121" fmla="*/ 2147483647 h 537"/>
              <a:gd name="T122" fmla="*/ 2147483647 w 519"/>
              <a:gd name="T123" fmla="*/ 2147483647 h 537"/>
              <a:gd name="T124" fmla="*/ 2147483647 w 519"/>
              <a:gd name="T125" fmla="*/ 2147483647 h 5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19"/>
              <a:gd name="T190" fmla="*/ 0 h 537"/>
              <a:gd name="T191" fmla="*/ 519 w 519"/>
              <a:gd name="T192" fmla="*/ 537 h 5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19" h="537">
                <a:moveTo>
                  <a:pt x="40" y="0"/>
                </a:moveTo>
                <a:lnTo>
                  <a:pt x="39" y="4"/>
                </a:lnTo>
                <a:lnTo>
                  <a:pt x="37" y="14"/>
                </a:lnTo>
                <a:lnTo>
                  <a:pt x="34" y="30"/>
                </a:lnTo>
                <a:lnTo>
                  <a:pt x="30" y="50"/>
                </a:lnTo>
                <a:lnTo>
                  <a:pt x="26" y="74"/>
                </a:lnTo>
                <a:lnTo>
                  <a:pt x="21" y="102"/>
                </a:lnTo>
                <a:lnTo>
                  <a:pt x="16" y="132"/>
                </a:lnTo>
                <a:lnTo>
                  <a:pt x="11" y="162"/>
                </a:lnTo>
                <a:lnTo>
                  <a:pt x="7" y="194"/>
                </a:lnTo>
                <a:lnTo>
                  <a:pt x="3" y="224"/>
                </a:lnTo>
                <a:lnTo>
                  <a:pt x="1" y="254"/>
                </a:lnTo>
                <a:lnTo>
                  <a:pt x="0" y="283"/>
                </a:lnTo>
                <a:lnTo>
                  <a:pt x="0" y="308"/>
                </a:lnTo>
                <a:lnTo>
                  <a:pt x="2" y="328"/>
                </a:lnTo>
                <a:lnTo>
                  <a:pt x="6" y="345"/>
                </a:lnTo>
                <a:lnTo>
                  <a:pt x="13" y="356"/>
                </a:lnTo>
                <a:lnTo>
                  <a:pt x="21" y="365"/>
                </a:lnTo>
                <a:lnTo>
                  <a:pt x="30" y="372"/>
                </a:lnTo>
                <a:lnTo>
                  <a:pt x="41" y="380"/>
                </a:lnTo>
                <a:lnTo>
                  <a:pt x="51" y="387"/>
                </a:lnTo>
                <a:lnTo>
                  <a:pt x="63" y="394"/>
                </a:lnTo>
                <a:lnTo>
                  <a:pt x="76" y="400"/>
                </a:lnTo>
                <a:lnTo>
                  <a:pt x="89" y="406"/>
                </a:lnTo>
                <a:lnTo>
                  <a:pt x="102" y="412"/>
                </a:lnTo>
                <a:lnTo>
                  <a:pt x="116" y="419"/>
                </a:lnTo>
                <a:lnTo>
                  <a:pt x="130" y="425"/>
                </a:lnTo>
                <a:lnTo>
                  <a:pt x="143" y="432"/>
                </a:lnTo>
                <a:lnTo>
                  <a:pt x="157" y="439"/>
                </a:lnTo>
                <a:lnTo>
                  <a:pt x="171" y="446"/>
                </a:lnTo>
                <a:lnTo>
                  <a:pt x="184" y="453"/>
                </a:lnTo>
                <a:lnTo>
                  <a:pt x="197" y="461"/>
                </a:lnTo>
                <a:lnTo>
                  <a:pt x="210" y="469"/>
                </a:lnTo>
                <a:lnTo>
                  <a:pt x="218" y="475"/>
                </a:lnTo>
                <a:lnTo>
                  <a:pt x="226" y="481"/>
                </a:lnTo>
                <a:lnTo>
                  <a:pt x="233" y="487"/>
                </a:lnTo>
                <a:lnTo>
                  <a:pt x="240" y="491"/>
                </a:lnTo>
                <a:lnTo>
                  <a:pt x="247" y="495"/>
                </a:lnTo>
                <a:lnTo>
                  <a:pt x="254" y="499"/>
                </a:lnTo>
                <a:lnTo>
                  <a:pt x="260" y="502"/>
                </a:lnTo>
                <a:lnTo>
                  <a:pt x="266" y="505"/>
                </a:lnTo>
                <a:lnTo>
                  <a:pt x="273" y="508"/>
                </a:lnTo>
                <a:lnTo>
                  <a:pt x="280" y="511"/>
                </a:lnTo>
                <a:lnTo>
                  <a:pt x="288" y="513"/>
                </a:lnTo>
                <a:lnTo>
                  <a:pt x="297" y="515"/>
                </a:lnTo>
                <a:lnTo>
                  <a:pt x="305" y="517"/>
                </a:lnTo>
                <a:lnTo>
                  <a:pt x="316" y="519"/>
                </a:lnTo>
                <a:lnTo>
                  <a:pt x="328" y="521"/>
                </a:lnTo>
                <a:lnTo>
                  <a:pt x="341" y="523"/>
                </a:lnTo>
                <a:lnTo>
                  <a:pt x="355" y="525"/>
                </a:lnTo>
                <a:lnTo>
                  <a:pt x="368" y="527"/>
                </a:lnTo>
                <a:lnTo>
                  <a:pt x="378" y="529"/>
                </a:lnTo>
                <a:lnTo>
                  <a:pt x="388" y="530"/>
                </a:lnTo>
                <a:lnTo>
                  <a:pt x="396" y="531"/>
                </a:lnTo>
                <a:lnTo>
                  <a:pt x="403" y="532"/>
                </a:lnTo>
                <a:lnTo>
                  <a:pt x="410" y="533"/>
                </a:lnTo>
                <a:lnTo>
                  <a:pt x="417" y="533"/>
                </a:lnTo>
                <a:lnTo>
                  <a:pt x="423" y="534"/>
                </a:lnTo>
                <a:lnTo>
                  <a:pt x="435" y="534"/>
                </a:lnTo>
                <a:lnTo>
                  <a:pt x="441" y="535"/>
                </a:lnTo>
                <a:lnTo>
                  <a:pt x="447" y="535"/>
                </a:lnTo>
                <a:lnTo>
                  <a:pt x="454" y="535"/>
                </a:lnTo>
                <a:lnTo>
                  <a:pt x="462" y="536"/>
                </a:lnTo>
                <a:lnTo>
                  <a:pt x="471" y="536"/>
                </a:lnTo>
                <a:lnTo>
                  <a:pt x="478" y="536"/>
                </a:lnTo>
                <a:lnTo>
                  <a:pt x="485" y="535"/>
                </a:lnTo>
                <a:lnTo>
                  <a:pt x="492" y="532"/>
                </a:lnTo>
                <a:lnTo>
                  <a:pt x="498" y="528"/>
                </a:lnTo>
                <a:lnTo>
                  <a:pt x="503" y="523"/>
                </a:lnTo>
                <a:lnTo>
                  <a:pt x="507" y="518"/>
                </a:lnTo>
                <a:lnTo>
                  <a:pt x="510" y="512"/>
                </a:lnTo>
                <a:lnTo>
                  <a:pt x="513" y="505"/>
                </a:lnTo>
                <a:lnTo>
                  <a:pt x="515" y="498"/>
                </a:lnTo>
                <a:lnTo>
                  <a:pt x="516" y="491"/>
                </a:lnTo>
                <a:lnTo>
                  <a:pt x="518" y="484"/>
                </a:lnTo>
                <a:lnTo>
                  <a:pt x="518" y="477"/>
                </a:lnTo>
                <a:lnTo>
                  <a:pt x="518" y="470"/>
                </a:lnTo>
                <a:lnTo>
                  <a:pt x="518" y="463"/>
                </a:lnTo>
                <a:lnTo>
                  <a:pt x="518" y="457"/>
                </a:lnTo>
                <a:lnTo>
                  <a:pt x="518" y="451"/>
                </a:lnTo>
                <a:lnTo>
                  <a:pt x="516" y="460"/>
                </a:lnTo>
                <a:lnTo>
                  <a:pt x="514" y="468"/>
                </a:lnTo>
                <a:lnTo>
                  <a:pt x="512" y="476"/>
                </a:lnTo>
                <a:lnTo>
                  <a:pt x="509" y="484"/>
                </a:lnTo>
                <a:lnTo>
                  <a:pt x="506" y="491"/>
                </a:lnTo>
                <a:lnTo>
                  <a:pt x="503" y="498"/>
                </a:lnTo>
                <a:lnTo>
                  <a:pt x="499" y="504"/>
                </a:lnTo>
                <a:lnTo>
                  <a:pt x="494" y="510"/>
                </a:lnTo>
                <a:lnTo>
                  <a:pt x="489" y="515"/>
                </a:lnTo>
                <a:lnTo>
                  <a:pt x="483" y="520"/>
                </a:lnTo>
                <a:lnTo>
                  <a:pt x="477" y="524"/>
                </a:lnTo>
                <a:lnTo>
                  <a:pt x="471" y="526"/>
                </a:lnTo>
                <a:lnTo>
                  <a:pt x="464" y="528"/>
                </a:lnTo>
                <a:lnTo>
                  <a:pt x="455" y="528"/>
                </a:lnTo>
                <a:lnTo>
                  <a:pt x="446" y="528"/>
                </a:lnTo>
                <a:lnTo>
                  <a:pt x="436" y="526"/>
                </a:lnTo>
                <a:lnTo>
                  <a:pt x="426" y="523"/>
                </a:lnTo>
                <a:lnTo>
                  <a:pt x="417" y="520"/>
                </a:lnTo>
                <a:lnTo>
                  <a:pt x="409" y="517"/>
                </a:lnTo>
                <a:lnTo>
                  <a:pt x="402" y="515"/>
                </a:lnTo>
                <a:lnTo>
                  <a:pt x="396" y="512"/>
                </a:lnTo>
                <a:lnTo>
                  <a:pt x="390" y="509"/>
                </a:lnTo>
                <a:lnTo>
                  <a:pt x="386" y="506"/>
                </a:lnTo>
                <a:lnTo>
                  <a:pt x="382" y="504"/>
                </a:lnTo>
                <a:lnTo>
                  <a:pt x="379" y="502"/>
                </a:lnTo>
                <a:lnTo>
                  <a:pt x="375" y="501"/>
                </a:lnTo>
                <a:lnTo>
                  <a:pt x="372" y="500"/>
                </a:lnTo>
                <a:lnTo>
                  <a:pt x="370" y="499"/>
                </a:lnTo>
                <a:lnTo>
                  <a:pt x="367" y="500"/>
                </a:lnTo>
                <a:lnTo>
                  <a:pt x="364" y="501"/>
                </a:lnTo>
                <a:lnTo>
                  <a:pt x="361" y="503"/>
                </a:lnTo>
                <a:lnTo>
                  <a:pt x="358" y="505"/>
                </a:lnTo>
                <a:lnTo>
                  <a:pt x="355" y="507"/>
                </a:lnTo>
                <a:lnTo>
                  <a:pt x="353" y="507"/>
                </a:lnTo>
                <a:lnTo>
                  <a:pt x="351" y="505"/>
                </a:lnTo>
                <a:lnTo>
                  <a:pt x="349" y="501"/>
                </a:lnTo>
                <a:lnTo>
                  <a:pt x="348" y="496"/>
                </a:lnTo>
                <a:lnTo>
                  <a:pt x="347" y="491"/>
                </a:lnTo>
                <a:lnTo>
                  <a:pt x="346" y="485"/>
                </a:lnTo>
                <a:lnTo>
                  <a:pt x="345" y="477"/>
                </a:lnTo>
                <a:lnTo>
                  <a:pt x="344" y="469"/>
                </a:lnTo>
                <a:lnTo>
                  <a:pt x="343" y="461"/>
                </a:lnTo>
                <a:lnTo>
                  <a:pt x="341" y="453"/>
                </a:lnTo>
                <a:lnTo>
                  <a:pt x="340" y="445"/>
                </a:lnTo>
                <a:lnTo>
                  <a:pt x="338" y="437"/>
                </a:lnTo>
                <a:lnTo>
                  <a:pt x="336" y="430"/>
                </a:lnTo>
                <a:lnTo>
                  <a:pt x="334" y="423"/>
                </a:lnTo>
                <a:lnTo>
                  <a:pt x="331" y="417"/>
                </a:lnTo>
                <a:lnTo>
                  <a:pt x="328" y="411"/>
                </a:lnTo>
                <a:lnTo>
                  <a:pt x="324" y="404"/>
                </a:lnTo>
                <a:lnTo>
                  <a:pt x="320" y="397"/>
                </a:lnTo>
                <a:lnTo>
                  <a:pt x="316" y="388"/>
                </a:lnTo>
                <a:lnTo>
                  <a:pt x="311" y="378"/>
                </a:lnTo>
                <a:lnTo>
                  <a:pt x="307" y="367"/>
                </a:lnTo>
                <a:lnTo>
                  <a:pt x="303" y="356"/>
                </a:lnTo>
                <a:lnTo>
                  <a:pt x="300" y="345"/>
                </a:lnTo>
                <a:lnTo>
                  <a:pt x="296" y="335"/>
                </a:lnTo>
                <a:lnTo>
                  <a:pt x="292" y="324"/>
                </a:lnTo>
                <a:lnTo>
                  <a:pt x="289" y="314"/>
                </a:lnTo>
                <a:lnTo>
                  <a:pt x="286" y="305"/>
                </a:lnTo>
                <a:lnTo>
                  <a:pt x="284" y="297"/>
                </a:lnTo>
                <a:lnTo>
                  <a:pt x="282" y="290"/>
                </a:lnTo>
                <a:lnTo>
                  <a:pt x="281" y="283"/>
                </a:lnTo>
                <a:lnTo>
                  <a:pt x="281" y="279"/>
                </a:lnTo>
                <a:lnTo>
                  <a:pt x="276" y="284"/>
                </a:lnTo>
                <a:lnTo>
                  <a:pt x="271" y="289"/>
                </a:lnTo>
                <a:lnTo>
                  <a:pt x="266" y="294"/>
                </a:lnTo>
                <a:lnTo>
                  <a:pt x="260" y="299"/>
                </a:lnTo>
                <a:lnTo>
                  <a:pt x="255" y="304"/>
                </a:lnTo>
                <a:lnTo>
                  <a:pt x="250" y="310"/>
                </a:lnTo>
                <a:lnTo>
                  <a:pt x="245" y="315"/>
                </a:lnTo>
                <a:lnTo>
                  <a:pt x="240" y="321"/>
                </a:lnTo>
                <a:lnTo>
                  <a:pt x="235" y="328"/>
                </a:lnTo>
                <a:lnTo>
                  <a:pt x="231" y="335"/>
                </a:lnTo>
                <a:lnTo>
                  <a:pt x="228" y="343"/>
                </a:lnTo>
                <a:lnTo>
                  <a:pt x="225" y="352"/>
                </a:lnTo>
                <a:lnTo>
                  <a:pt x="223" y="362"/>
                </a:lnTo>
                <a:lnTo>
                  <a:pt x="222" y="373"/>
                </a:lnTo>
                <a:lnTo>
                  <a:pt x="222" y="385"/>
                </a:lnTo>
                <a:lnTo>
                  <a:pt x="222" y="398"/>
                </a:lnTo>
                <a:lnTo>
                  <a:pt x="223" y="409"/>
                </a:lnTo>
                <a:lnTo>
                  <a:pt x="223" y="418"/>
                </a:lnTo>
                <a:lnTo>
                  <a:pt x="224" y="424"/>
                </a:lnTo>
                <a:lnTo>
                  <a:pt x="224" y="428"/>
                </a:lnTo>
                <a:lnTo>
                  <a:pt x="224" y="429"/>
                </a:lnTo>
                <a:lnTo>
                  <a:pt x="225" y="429"/>
                </a:lnTo>
                <a:lnTo>
                  <a:pt x="225" y="426"/>
                </a:lnTo>
                <a:lnTo>
                  <a:pt x="226" y="423"/>
                </a:lnTo>
                <a:lnTo>
                  <a:pt x="227" y="418"/>
                </a:lnTo>
                <a:lnTo>
                  <a:pt x="228" y="412"/>
                </a:lnTo>
                <a:lnTo>
                  <a:pt x="230" y="405"/>
                </a:lnTo>
                <a:lnTo>
                  <a:pt x="231" y="399"/>
                </a:lnTo>
                <a:lnTo>
                  <a:pt x="234" y="392"/>
                </a:lnTo>
                <a:lnTo>
                  <a:pt x="236" y="384"/>
                </a:lnTo>
                <a:lnTo>
                  <a:pt x="239" y="377"/>
                </a:lnTo>
                <a:lnTo>
                  <a:pt x="243" y="370"/>
                </a:lnTo>
                <a:lnTo>
                  <a:pt x="247" y="365"/>
                </a:lnTo>
                <a:lnTo>
                  <a:pt x="252" y="360"/>
                </a:lnTo>
                <a:lnTo>
                  <a:pt x="256" y="356"/>
                </a:lnTo>
                <a:lnTo>
                  <a:pt x="260" y="352"/>
                </a:lnTo>
                <a:lnTo>
                  <a:pt x="264" y="350"/>
                </a:lnTo>
                <a:lnTo>
                  <a:pt x="268" y="348"/>
                </a:lnTo>
                <a:lnTo>
                  <a:pt x="272" y="348"/>
                </a:lnTo>
                <a:lnTo>
                  <a:pt x="275" y="348"/>
                </a:lnTo>
                <a:lnTo>
                  <a:pt x="278" y="350"/>
                </a:lnTo>
                <a:lnTo>
                  <a:pt x="280" y="352"/>
                </a:lnTo>
                <a:lnTo>
                  <a:pt x="282" y="356"/>
                </a:lnTo>
                <a:lnTo>
                  <a:pt x="284" y="362"/>
                </a:lnTo>
                <a:lnTo>
                  <a:pt x="285" y="368"/>
                </a:lnTo>
                <a:lnTo>
                  <a:pt x="285" y="377"/>
                </a:lnTo>
                <a:lnTo>
                  <a:pt x="285" y="386"/>
                </a:lnTo>
                <a:lnTo>
                  <a:pt x="284" y="398"/>
                </a:lnTo>
                <a:lnTo>
                  <a:pt x="283" y="408"/>
                </a:lnTo>
                <a:lnTo>
                  <a:pt x="283" y="416"/>
                </a:lnTo>
                <a:lnTo>
                  <a:pt x="283" y="423"/>
                </a:lnTo>
                <a:lnTo>
                  <a:pt x="283" y="428"/>
                </a:lnTo>
                <a:lnTo>
                  <a:pt x="284" y="431"/>
                </a:lnTo>
                <a:lnTo>
                  <a:pt x="286" y="433"/>
                </a:lnTo>
                <a:lnTo>
                  <a:pt x="287" y="433"/>
                </a:lnTo>
                <a:lnTo>
                  <a:pt x="289" y="432"/>
                </a:lnTo>
                <a:lnTo>
                  <a:pt x="291" y="431"/>
                </a:lnTo>
                <a:lnTo>
                  <a:pt x="292" y="429"/>
                </a:lnTo>
                <a:lnTo>
                  <a:pt x="294" y="426"/>
                </a:lnTo>
                <a:lnTo>
                  <a:pt x="296" y="423"/>
                </a:lnTo>
                <a:lnTo>
                  <a:pt x="298" y="420"/>
                </a:lnTo>
                <a:lnTo>
                  <a:pt x="299" y="418"/>
                </a:lnTo>
                <a:lnTo>
                  <a:pt x="300" y="415"/>
                </a:lnTo>
                <a:lnTo>
                  <a:pt x="301" y="414"/>
                </a:lnTo>
                <a:lnTo>
                  <a:pt x="301" y="413"/>
                </a:lnTo>
                <a:lnTo>
                  <a:pt x="302" y="413"/>
                </a:lnTo>
                <a:lnTo>
                  <a:pt x="302" y="415"/>
                </a:lnTo>
                <a:lnTo>
                  <a:pt x="303" y="418"/>
                </a:lnTo>
                <a:lnTo>
                  <a:pt x="304" y="422"/>
                </a:lnTo>
                <a:lnTo>
                  <a:pt x="306" y="427"/>
                </a:lnTo>
                <a:lnTo>
                  <a:pt x="307" y="432"/>
                </a:lnTo>
                <a:lnTo>
                  <a:pt x="308" y="438"/>
                </a:lnTo>
                <a:lnTo>
                  <a:pt x="309" y="445"/>
                </a:lnTo>
                <a:lnTo>
                  <a:pt x="310" y="451"/>
                </a:lnTo>
                <a:lnTo>
                  <a:pt x="310" y="458"/>
                </a:lnTo>
                <a:lnTo>
                  <a:pt x="310" y="464"/>
                </a:lnTo>
                <a:lnTo>
                  <a:pt x="310" y="471"/>
                </a:lnTo>
                <a:lnTo>
                  <a:pt x="308" y="476"/>
                </a:lnTo>
                <a:lnTo>
                  <a:pt x="306" y="482"/>
                </a:lnTo>
                <a:lnTo>
                  <a:pt x="304" y="486"/>
                </a:lnTo>
                <a:lnTo>
                  <a:pt x="302" y="489"/>
                </a:lnTo>
                <a:lnTo>
                  <a:pt x="298" y="491"/>
                </a:lnTo>
                <a:lnTo>
                  <a:pt x="294" y="491"/>
                </a:lnTo>
                <a:lnTo>
                  <a:pt x="290" y="491"/>
                </a:lnTo>
                <a:lnTo>
                  <a:pt x="285" y="489"/>
                </a:lnTo>
                <a:lnTo>
                  <a:pt x="280" y="486"/>
                </a:lnTo>
                <a:lnTo>
                  <a:pt x="275" y="482"/>
                </a:lnTo>
                <a:lnTo>
                  <a:pt x="271" y="477"/>
                </a:lnTo>
                <a:lnTo>
                  <a:pt x="266" y="472"/>
                </a:lnTo>
                <a:lnTo>
                  <a:pt x="262" y="465"/>
                </a:lnTo>
                <a:lnTo>
                  <a:pt x="258" y="459"/>
                </a:lnTo>
                <a:lnTo>
                  <a:pt x="255" y="451"/>
                </a:lnTo>
                <a:lnTo>
                  <a:pt x="252" y="443"/>
                </a:lnTo>
                <a:lnTo>
                  <a:pt x="251" y="435"/>
                </a:lnTo>
                <a:lnTo>
                  <a:pt x="250" y="426"/>
                </a:lnTo>
                <a:lnTo>
                  <a:pt x="250" y="417"/>
                </a:lnTo>
                <a:lnTo>
                  <a:pt x="248" y="422"/>
                </a:lnTo>
                <a:lnTo>
                  <a:pt x="247" y="426"/>
                </a:lnTo>
                <a:lnTo>
                  <a:pt x="246" y="431"/>
                </a:lnTo>
                <a:lnTo>
                  <a:pt x="245" y="436"/>
                </a:lnTo>
                <a:lnTo>
                  <a:pt x="244" y="441"/>
                </a:lnTo>
                <a:lnTo>
                  <a:pt x="244" y="445"/>
                </a:lnTo>
                <a:lnTo>
                  <a:pt x="244" y="450"/>
                </a:lnTo>
                <a:lnTo>
                  <a:pt x="244" y="454"/>
                </a:lnTo>
                <a:lnTo>
                  <a:pt x="244" y="458"/>
                </a:lnTo>
                <a:lnTo>
                  <a:pt x="245" y="461"/>
                </a:lnTo>
                <a:lnTo>
                  <a:pt x="245" y="464"/>
                </a:lnTo>
                <a:lnTo>
                  <a:pt x="245" y="467"/>
                </a:lnTo>
                <a:lnTo>
                  <a:pt x="246" y="469"/>
                </a:lnTo>
                <a:lnTo>
                  <a:pt x="246" y="471"/>
                </a:lnTo>
                <a:lnTo>
                  <a:pt x="246" y="472"/>
                </a:lnTo>
                <a:lnTo>
                  <a:pt x="239" y="464"/>
                </a:lnTo>
                <a:lnTo>
                  <a:pt x="231" y="457"/>
                </a:lnTo>
                <a:lnTo>
                  <a:pt x="224" y="450"/>
                </a:lnTo>
                <a:lnTo>
                  <a:pt x="218" y="444"/>
                </a:lnTo>
                <a:lnTo>
                  <a:pt x="212" y="438"/>
                </a:lnTo>
                <a:lnTo>
                  <a:pt x="206" y="433"/>
                </a:lnTo>
                <a:lnTo>
                  <a:pt x="200" y="428"/>
                </a:lnTo>
                <a:lnTo>
                  <a:pt x="195" y="424"/>
                </a:lnTo>
                <a:lnTo>
                  <a:pt x="190" y="419"/>
                </a:lnTo>
                <a:lnTo>
                  <a:pt x="186" y="416"/>
                </a:lnTo>
                <a:lnTo>
                  <a:pt x="181" y="412"/>
                </a:lnTo>
                <a:lnTo>
                  <a:pt x="178" y="408"/>
                </a:lnTo>
                <a:lnTo>
                  <a:pt x="175" y="404"/>
                </a:lnTo>
                <a:lnTo>
                  <a:pt x="172" y="402"/>
                </a:lnTo>
                <a:lnTo>
                  <a:pt x="170" y="398"/>
                </a:lnTo>
                <a:lnTo>
                  <a:pt x="168" y="394"/>
                </a:lnTo>
                <a:lnTo>
                  <a:pt x="167" y="390"/>
                </a:lnTo>
                <a:lnTo>
                  <a:pt x="165" y="386"/>
                </a:lnTo>
                <a:lnTo>
                  <a:pt x="165" y="382"/>
                </a:lnTo>
                <a:lnTo>
                  <a:pt x="164" y="377"/>
                </a:lnTo>
                <a:lnTo>
                  <a:pt x="164" y="373"/>
                </a:lnTo>
                <a:lnTo>
                  <a:pt x="164" y="368"/>
                </a:lnTo>
                <a:lnTo>
                  <a:pt x="165" y="363"/>
                </a:lnTo>
                <a:lnTo>
                  <a:pt x="165" y="359"/>
                </a:lnTo>
                <a:lnTo>
                  <a:pt x="166" y="354"/>
                </a:lnTo>
                <a:lnTo>
                  <a:pt x="167" y="349"/>
                </a:lnTo>
                <a:lnTo>
                  <a:pt x="169" y="345"/>
                </a:lnTo>
                <a:lnTo>
                  <a:pt x="170" y="341"/>
                </a:lnTo>
                <a:lnTo>
                  <a:pt x="171" y="337"/>
                </a:lnTo>
                <a:lnTo>
                  <a:pt x="173" y="333"/>
                </a:lnTo>
                <a:lnTo>
                  <a:pt x="174" y="329"/>
                </a:lnTo>
                <a:lnTo>
                  <a:pt x="175" y="326"/>
                </a:lnTo>
                <a:lnTo>
                  <a:pt x="176" y="323"/>
                </a:lnTo>
                <a:lnTo>
                  <a:pt x="176" y="322"/>
                </a:lnTo>
                <a:lnTo>
                  <a:pt x="175" y="320"/>
                </a:lnTo>
                <a:lnTo>
                  <a:pt x="173" y="319"/>
                </a:lnTo>
                <a:lnTo>
                  <a:pt x="170" y="319"/>
                </a:lnTo>
                <a:lnTo>
                  <a:pt x="167" y="320"/>
                </a:lnTo>
                <a:lnTo>
                  <a:pt x="163" y="321"/>
                </a:lnTo>
                <a:lnTo>
                  <a:pt x="159" y="322"/>
                </a:lnTo>
                <a:lnTo>
                  <a:pt x="154" y="324"/>
                </a:lnTo>
                <a:lnTo>
                  <a:pt x="149" y="327"/>
                </a:lnTo>
                <a:lnTo>
                  <a:pt x="145" y="331"/>
                </a:lnTo>
                <a:lnTo>
                  <a:pt x="140" y="335"/>
                </a:lnTo>
                <a:lnTo>
                  <a:pt x="136" y="340"/>
                </a:lnTo>
                <a:lnTo>
                  <a:pt x="131" y="346"/>
                </a:lnTo>
                <a:lnTo>
                  <a:pt x="128" y="353"/>
                </a:lnTo>
                <a:lnTo>
                  <a:pt x="125" y="360"/>
                </a:lnTo>
                <a:lnTo>
                  <a:pt x="122" y="363"/>
                </a:lnTo>
                <a:lnTo>
                  <a:pt x="119" y="363"/>
                </a:lnTo>
                <a:lnTo>
                  <a:pt x="115" y="358"/>
                </a:lnTo>
                <a:lnTo>
                  <a:pt x="111" y="350"/>
                </a:lnTo>
                <a:lnTo>
                  <a:pt x="106" y="339"/>
                </a:lnTo>
                <a:lnTo>
                  <a:pt x="101" y="327"/>
                </a:lnTo>
                <a:lnTo>
                  <a:pt x="97" y="313"/>
                </a:lnTo>
                <a:lnTo>
                  <a:pt x="92" y="297"/>
                </a:lnTo>
                <a:lnTo>
                  <a:pt x="88" y="281"/>
                </a:lnTo>
                <a:lnTo>
                  <a:pt x="84" y="264"/>
                </a:lnTo>
                <a:lnTo>
                  <a:pt x="80" y="248"/>
                </a:lnTo>
                <a:lnTo>
                  <a:pt x="77" y="232"/>
                </a:lnTo>
                <a:lnTo>
                  <a:pt x="74" y="219"/>
                </a:lnTo>
                <a:lnTo>
                  <a:pt x="72" y="207"/>
                </a:lnTo>
                <a:lnTo>
                  <a:pt x="70" y="197"/>
                </a:lnTo>
                <a:lnTo>
                  <a:pt x="70" y="190"/>
                </a:lnTo>
                <a:lnTo>
                  <a:pt x="71" y="185"/>
                </a:lnTo>
                <a:lnTo>
                  <a:pt x="74" y="181"/>
                </a:lnTo>
                <a:lnTo>
                  <a:pt x="78" y="177"/>
                </a:lnTo>
                <a:lnTo>
                  <a:pt x="84" y="175"/>
                </a:lnTo>
                <a:lnTo>
                  <a:pt x="91" y="173"/>
                </a:lnTo>
                <a:lnTo>
                  <a:pt x="99" y="171"/>
                </a:lnTo>
                <a:lnTo>
                  <a:pt x="107" y="170"/>
                </a:lnTo>
                <a:lnTo>
                  <a:pt x="116" y="170"/>
                </a:lnTo>
                <a:lnTo>
                  <a:pt x="125" y="171"/>
                </a:lnTo>
                <a:lnTo>
                  <a:pt x="133" y="172"/>
                </a:lnTo>
                <a:lnTo>
                  <a:pt x="142" y="173"/>
                </a:lnTo>
                <a:lnTo>
                  <a:pt x="150" y="175"/>
                </a:lnTo>
                <a:lnTo>
                  <a:pt x="157" y="177"/>
                </a:lnTo>
                <a:lnTo>
                  <a:pt x="164" y="179"/>
                </a:lnTo>
                <a:lnTo>
                  <a:pt x="168" y="181"/>
                </a:lnTo>
                <a:lnTo>
                  <a:pt x="172" y="184"/>
                </a:lnTo>
                <a:lnTo>
                  <a:pt x="173" y="186"/>
                </a:lnTo>
                <a:lnTo>
                  <a:pt x="175" y="187"/>
                </a:lnTo>
                <a:lnTo>
                  <a:pt x="174" y="186"/>
                </a:lnTo>
                <a:lnTo>
                  <a:pt x="173" y="185"/>
                </a:lnTo>
                <a:lnTo>
                  <a:pt x="172" y="183"/>
                </a:lnTo>
                <a:lnTo>
                  <a:pt x="171" y="181"/>
                </a:lnTo>
                <a:lnTo>
                  <a:pt x="168" y="178"/>
                </a:lnTo>
                <a:lnTo>
                  <a:pt x="166" y="175"/>
                </a:lnTo>
                <a:lnTo>
                  <a:pt x="163" y="172"/>
                </a:lnTo>
                <a:lnTo>
                  <a:pt x="160" y="169"/>
                </a:lnTo>
                <a:lnTo>
                  <a:pt x="157" y="167"/>
                </a:lnTo>
                <a:lnTo>
                  <a:pt x="154" y="164"/>
                </a:lnTo>
                <a:lnTo>
                  <a:pt x="151" y="162"/>
                </a:lnTo>
                <a:lnTo>
                  <a:pt x="148" y="161"/>
                </a:lnTo>
                <a:lnTo>
                  <a:pt x="144" y="160"/>
                </a:lnTo>
                <a:lnTo>
                  <a:pt x="141" y="158"/>
                </a:lnTo>
                <a:lnTo>
                  <a:pt x="137" y="157"/>
                </a:lnTo>
                <a:lnTo>
                  <a:pt x="132" y="156"/>
                </a:lnTo>
                <a:lnTo>
                  <a:pt x="127" y="155"/>
                </a:lnTo>
                <a:lnTo>
                  <a:pt x="122" y="154"/>
                </a:lnTo>
                <a:lnTo>
                  <a:pt x="116" y="152"/>
                </a:lnTo>
                <a:lnTo>
                  <a:pt x="110" y="151"/>
                </a:lnTo>
                <a:lnTo>
                  <a:pt x="104" y="150"/>
                </a:lnTo>
                <a:lnTo>
                  <a:pt x="98" y="148"/>
                </a:lnTo>
                <a:lnTo>
                  <a:pt x="92" y="147"/>
                </a:lnTo>
                <a:lnTo>
                  <a:pt x="87" y="145"/>
                </a:lnTo>
                <a:lnTo>
                  <a:pt x="82" y="143"/>
                </a:lnTo>
                <a:lnTo>
                  <a:pt x="78" y="141"/>
                </a:lnTo>
                <a:lnTo>
                  <a:pt x="74" y="138"/>
                </a:lnTo>
                <a:lnTo>
                  <a:pt x="72" y="135"/>
                </a:lnTo>
                <a:lnTo>
                  <a:pt x="70" y="133"/>
                </a:lnTo>
                <a:lnTo>
                  <a:pt x="68" y="129"/>
                </a:lnTo>
                <a:lnTo>
                  <a:pt x="67" y="124"/>
                </a:lnTo>
                <a:lnTo>
                  <a:pt x="66" y="118"/>
                </a:lnTo>
                <a:lnTo>
                  <a:pt x="66" y="110"/>
                </a:lnTo>
                <a:lnTo>
                  <a:pt x="65" y="102"/>
                </a:lnTo>
                <a:lnTo>
                  <a:pt x="65" y="93"/>
                </a:lnTo>
                <a:lnTo>
                  <a:pt x="64" y="84"/>
                </a:lnTo>
                <a:lnTo>
                  <a:pt x="64" y="74"/>
                </a:lnTo>
                <a:lnTo>
                  <a:pt x="63" y="64"/>
                </a:lnTo>
                <a:lnTo>
                  <a:pt x="61" y="54"/>
                </a:lnTo>
                <a:lnTo>
                  <a:pt x="59" y="45"/>
                </a:lnTo>
                <a:lnTo>
                  <a:pt x="57" y="35"/>
                </a:lnTo>
                <a:lnTo>
                  <a:pt x="54" y="25"/>
                </a:lnTo>
                <a:lnTo>
                  <a:pt x="50" y="16"/>
                </a:lnTo>
                <a:lnTo>
                  <a:pt x="45" y="8"/>
                </a:lnTo>
                <a:lnTo>
                  <a:pt x="40" y="0"/>
                </a:lnTo>
              </a:path>
            </a:pathLst>
          </a:custGeom>
          <a:solidFill>
            <a:srgbClr val="D8B28C"/>
          </a:solidFill>
          <a:ln w="12700" cap="rnd" cmpd="sng">
            <a:noFill/>
            <a:prstDash val="solid"/>
            <a:round/>
            <a:headEnd type="none" w="med" len="med"/>
            <a:tailEnd type="none" w="med" len="med"/>
          </a:ln>
        </p:spPr>
        <p:txBody>
          <a:bodyPr/>
          <a:lstStyle/>
          <a:p>
            <a:endParaRPr lang="en-US" sz="1200"/>
          </a:p>
        </p:txBody>
      </p:sp>
      <p:sp>
        <p:nvSpPr>
          <p:cNvPr id="79" name="Freeform 77"/>
          <p:cNvSpPr>
            <a:spLocks/>
          </p:cNvSpPr>
          <p:nvPr/>
        </p:nvSpPr>
        <p:spPr bwMode="auto">
          <a:xfrm>
            <a:off x="6780213" y="5302250"/>
            <a:ext cx="833437" cy="862013"/>
          </a:xfrm>
          <a:custGeom>
            <a:avLst/>
            <a:gdLst>
              <a:gd name="T0" fmla="*/ 2147483647 w 525"/>
              <a:gd name="T1" fmla="*/ 2147483647 h 543"/>
              <a:gd name="T2" fmla="*/ 2147483647 w 525"/>
              <a:gd name="T3" fmla="*/ 2147483647 h 543"/>
              <a:gd name="T4" fmla="*/ 2147483647 w 525"/>
              <a:gd name="T5" fmla="*/ 2147483647 h 543"/>
              <a:gd name="T6" fmla="*/ 2147483647 w 525"/>
              <a:gd name="T7" fmla="*/ 2147483647 h 543"/>
              <a:gd name="T8" fmla="*/ 2147483647 w 525"/>
              <a:gd name="T9" fmla="*/ 2147483647 h 543"/>
              <a:gd name="T10" fmla="*/ 2147483647 w 525"/>
              <a:gd name="T11" fmla="*/ 2147483647 h 543"/>
              <a:gd name="T12" fmla="*/ 2147483647 w 525"/>
              <a:gd name="T13" fmla="*/ 2147483647 h 543"/>
              <a:gd name="T14" fmla="*/ 2147483647 w 525"/>
              <a:gd name="T15" fmla="*/ 2147483647 h 543"/>
              <a:gd name="T16" fmla="*/ 2147483647 w 525"/>
              <a:gd name="T17" fmla="*/ 2147483647 h 543"/>
              <a:gd name="T18" fmla="*/ 2147483647 w 525"/>
              <a:gd name="T19" fmla="*/ 2147483647 h 543"/>
              <a:gd name="T20" fmla="*/ 2147483647 w 525"/>
              <a:gd name="T21" fmla="*/ 2147483647 h 543"/>
              <a:gd name="T22" fmla="*/ 2147483647 w 525"/>
              <a:gd name="T23" fmla="*/ 2147483647 h 543"/>
              <a:gd name="T24" fmla="*/ 2147483647 w 525"/>
              <a:gd name="T25" fmla="*/ 2147483647 h 543"/>
              <a:gd name="T26" fmla="*/ 2147483647 w 525"/>
              <a:gd name="T27" fmla="*/ 2147483647 h 543"/>
              <a:gd name="T28" fmla="*/ 2147483647 w 525"/>
              <a:gd name="T29" fmla="*/ 2147483647 h 543"/>
              <a:gd name="T30" fmla="*/ 2147483647 w 525"/>
              <a:gd name="T31" fmla="*/ 2147483647 h 543"/>
              <a:gd name="T32" fmla="*/ 2147483647 w 525"/>
              <a:gd name="T33" fmla="*/ 2147483647 h 543"/>
              <a:gd name="T34" fmla="*/ 2147483647 w 525"/>
              <a:gd name="T35" fmla="*/ 2147483647 h 543"/>
              <a:gd name="T36" fmla="*/ 2147483647 w 525"/>
              <a:gd name="T37" fmla="*/ 2147483647 h 543"/>
              <a:gd name="T38" fmla="*/ 2147483647 w 525"/>
              <a:gd name="T39" fmla="*/ 2147483647 h 543"/>
              <a:gd name="T40" fmla="*/ 2147483647 w 525"/>
              <a:gd name="T41" fmla="*/ 2147483647 h 543"/>
              <a:gd name="T42" fmla="*/ 2147483647 w 525"/>
              <a:gd name="T43" fmla="*/ 2147483647 h 543"/>
              <a:gd name="T44" fmla="*/ 2147483647 w 525"/>
              <a:gd name="T45" fmla="*/ 2147483647 h 543"/>
              <a:gd name="T46" fmla="*/ 2147483647 w 525"/>
              <a:gd name="T47" fmla="*/ 2147483647 h 543"/>
              <a:gd name="T48" fmla="*/ 2147483647 w 525"/>
              <a:gd name="T49" fmla="*/ 2147483647 h 543"/>
              <a:gd name="T50" fmla="*/ 2147483647 w 525"/>
              <a:gd name="T51" fmla="*/ 2147483647 h 543"/>
              <a:gd name="T52" fmla="*/ 2147483647 w 525"/>
              <a:gd name="T53" fmla="*/ 2147483647 h 543"/>
              <a:gd name="T54" fmla="*/ 2147483647 w 525"/>
              <a:gd name="T55" fmla="*/ 2147483647 h 543"/>
              <a:gd name="T56" fmla="*/ 2147483647 w 525"/>
              <a:gd name="T57" fmla="*/ 2147483647 h 543"/>
              <a:gd name="T58" fmla="*/ 2147483647 w 525"/>
              <a:gd name="T59" fmla="*/ 2147483647 h 543"/>
              <a:gd name="T60" fmla="*/ 2147483647 w 525"/>
              <a:gd name="T61" fmla="*/ 2147483647 h 543"/>
              <a:gd name="T62" fmla="*/ 2147483647 w 525"/>
              <a:gd name="T63" fmla="*/ 2147483647 h 543"/>
              <a:gd name="T64" fmla="*/ 2147483647 w 525"/>
              <a:gd name="T65" fmla="*/ 2147483647 h 543"/>
              <a:gd name="T66" fmla="*/ 0 w 525"/>
              <a:gd name="T67" fmla="*/ 2147483647 h 543"/>
              <a:gd name="T68" fmla="*/ 2147483647 w 525"/>
              <a:gd name="T69" fmla="*/ 2147483647 h 543"/>
              <a:gd name="T70" fmla="*/ 2147483647 w 525"/>
              <a:gd name="T71" fmla="*/ 2147483647 h 543"/>
              <a:gd name="T72" fmla="*/ 2147483647 w 525"/>
              <a:gd name="T73" fmla="*/ 2147483647 h 543"/>
              <a:gd name="T74" fmla="*/ 2147483647 w 525"/>
              <a:gd name="T75" fmla="*/ 2147483647 h 543"/>
              <a:gd name="T76" fmla="*/ 2147483647 w 525"/>
              <a:gd name="T77" fmla="*/ 2147483647 h 543"/>
              <a:gd name="T78" fmla="*/ 2147483647 w 525"/>
              <a:gd name="T79" fmla="*/ 2147483647 h 54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5"/>
              <a:gd name="T121" fmla="*/ 0 h 543"/>
              <a:gd name="T122" fmla="*/ 525 w 525"/>
              <a:gd name="T123" fmla="*/ 543 h 54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5" h="543">
                <a:moveTo>
                  <a:pt x="524" y="456"/>
                </a:moveTo>
                <a:lnTo>
                  <a:pt x="524" y="462"/>
                </a:lnTo>
                <a:lnTo>
                  <a:pt x="524" y="468"/>
                </a:lnTo>
                <a:lnTo>
                  <a:pt x="524" y="475"/>
                </a:lnTo>
                <a:lnTo>
                  <a:pt x="524" y="482"/>
                </a:lnTo>
                <a:lnTo>
                  <a:pt x="524" y="489"/>
                </a:lnTo>
                <a:lnTo>
                  <a:pt x="522" y="497"/>
                </a:lnTo>
                <a:lnTo>
                  <a:pt x="521" y="504"/>
                </a:lnTo>
                <a:lnTo>
                  <a:pt x="519" y="511"/>
                </a:lnTo>
                <a:lnTo>
                  <a:pt x="516" y="518"/>
                </a:lnTo>
                <a:lnTo>
                  <a:pt x="513" y="524"/>
                </a:lnTo>
                <a:lnTo>
                  <a:pt x="509" y="529"/>
                </a:lnTo>
                <a:lnTo>
                  <a:pt x="504" y="534"/>
                </a:lnTo>
                <a:lnTo>
                  <a:pt x="498" y="538"/>
                </a:lnTo>
                <a:lnTo>
                  <a:pt x="491" y="541"/>
                </a:lnTo>
                <a:lnTo>
                  <a:pt x="484" y="542"/>
                </a:lnTo>
                <a:lnTo>
                  <a:pt x="476" y="542"/>
                </a:lnTo>
                <a:lnTo>
                  <a:pt x="467" y="542"/>
                </a:lnTo>
                <a:lnTo>
                  <a:pt x="459" y="541"/>
                </a:lnTo>
                <a:lnTo>
                  <a:pt x="452" y="541"/>
                </a:lnTo>
                <a:lnTo>
                  <a:pt x="446" y="541"/>
                </a:lnTo>
                <a:lnTo>
                  <a:pt x="440" y="540"/>
                </a:lnTo>
                <a:lnTo>
                  <a:pt x="434" y="540"/>
                </a:lnTo>
                <a:lnTo>
                  <a:pt x="428" y="540"/>
                </a:lnTo>
                <a:lnTo>
                  <a:pt x="422" y="539"/>
                </a:lnTo>
                <a:lnTo>
                  <a:pt x="415" y="539"/>
                </a:lnTo>
                <a:lnTo>
                  <a:pt x="408" y="538"/>
                </a:lnTo>
                <a:lnTo>
                  <a:pt x="401" y="537"/>
                </a:lnTo>
                <a:lnTo>
                  <a:pt x="392" y="536"/>
                </a:lnTo>
                <a:lnTo>
                  <a:pt x="382" y="535"/>
                </a:lnTo>
                <a:lnTo>
                  <a:pt x="372" y="533"/>
                </a:lnTo>
                <a:lnTo>
                  <a:pt x="359" y="531"/>
                </a:lnTo>
                <a:lnTo>
                  <a:pt x="345" y="529"/>
                </a:lnTo>
                <a:lnTo>
                  <a:pt x="332" y="527"/>
                </a:lnTo>
                <a:lnTo>
                  <a:pt x="320" y="525"/>
                </a:lnTo>
                <a:lnTo>
                  <a:pt x="309" y="523"/>
                </a:lnTo>
                <a:lnTo>
                  <a:pt x="300" y="521"/>
                </a:lnTo>
                <a:lnTo>
                  <a:pt x="291" y="519"/>
                </a:lnTo>
                <a:lnTo>
                  <a:pt x="283" y="517"/>
                </a:lnTo>
                <a:lnTo>
                  <a:pt x="276" y="514"/>
                </a:lnTo>
                <a:lnTo>
                  <a:pt x="269" y="511"/>
                </a:lnTo>
                <a:lnTo>
                  <a:pt x="263" y="508"/>
                </a:lnTo>
                <a:lnTo>
                  <a:pt x="257" y="505"/>
                </a:lnTo>
                <a:lnTo>
                  <a:pt x="250" y="501"/>
                </a:lnTo>
                <a:lnTo>
                  <a:pt x="243" y="497"/>
                </a:lnTo>
                <a:lnTo>
                  <a:pt x="236" y="492"/>
                </a:lnTo>
                <a:lnTo>
                  <a:pt x="229" y="486"/>
                </a:lnTo>
                <a:lnTo>
                  <a:pt x="221" y="480"/>
                </a:lnTo>
                <a:lnTo>
                  <a:pt x="212" y="474"/>
                </a:lnTo>
                <a:lnTo>
                  <a:pt x="199" y="466"/>
                </a:lnTo>
                <a:lnTo>
                  <a:pt x="186" y="458"/>
                </a:lnTo>
                <a:lnTo>
                  <a:pt x="173" y="451"/>
                </a:lnTo>
                <a:lnTo>
                  <a:pt x="159" y="444"/>
                </a:lnTo>
                <a:lnTo>
                  <a:pt x="145" y="437"/>
                </a:lnTo>
                <a:lnTo>
                  <a:pt x="131" y="430"/>
                </a:lnTo>
                <a:lnTo>
                  <a:pt x="117" y="424"/>
                </a:lnTo>
                <a:lnTo>
                  <a:pt x="103" y="417"/>
                </a:lnTo>
                <a:lnTo>
                  <a:pt x="90" y="411"/>
                </a:lnTo>
                <a:lnTo>
                  <a:pt x="77" y="404"/>
                </a:lnTo>
                <a:lnTo>
                  <a:pt x="64" y="398"/>
                </a:lnTo>
                <a:lnTo>
                  <a:pt x="52" y="391"/>
                </a:lnTo>
                <a:lnTo>
                  <a:pt x="41" y="384"/>
                </a:lnTo>
                <a:lnTo>
                  <a:pt x="30" y="376"/>
                </a:lnTo>
                <a:lnTo>
                  <a:pt x="21" y="369"/>
                </a:lnTo>
                <a:lnTo>
                  <a:pt x="13" y="360"/>
                </a:lnTo>
                <a:lnTo>
                  <a:pt x="6" y="349"/>
                </a:lnTo>
                <a:lnTo>
                  <a:pt x="2" y="332"/>
                </a:lnTo>
                <a:lnTo>
                  <a:pt x="0" y="311"/>
                </a:lnTo>
                <a:lnTo>
                  <a:pt x="0" y="286"/>
                </a:lnTo>
                <a:lnTo>
                  <a:pt x="1" y="257"/>
                </a:lnTo>
                <a:lnTo>
                  <a:pt x="3" y="227"/>
                </a:lnTo>
                <a:lnTo>
                  <a:pt x="7" y="196"/>
                </a:lnTo>
                <a:lnTo>
                  <a:pt x="11" y="164"/>
                </a:lnTo>
                <a:lnTo>
                  <a:pt x="16" y="133"/>
                </a:lnTo>
                <a:lnTo>
                  <a:pt x="21" y="103"/>
                </a:lnTo>
                <a:lnTo>
                  <a:pt x="26" y="75"/>
                </a:lnTo>
                <a:lnTo>
                  <a:pt x="30" y="51"/>
                </a:lnTo>
                <a:lnTo>
                  <a:pt x="34" y="30"/>
                </a:lnTo>
                <a:lnTo>
                  <a:pt x="37" y="14"/>
                </a:lnTo>
                <a:lnTo>
                  <a:pt x="39" y="4"/>
                </a:lnTo>
                <a:lnTo>
                  <a:pt x="40" y="0"/>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80" name="Freeform 78"/>
          <p:cNvSpPr>
            <a:spLocks/>
          </p:cNvSpPr>
          <p:nvPr/>
        </p:nvSpPr>
        <p:spPr bwMode="auto">
          <a:xfrm>
            <a:off x="6367463" y="6027738"/>
            <a:ext cx="334962" cy="796925"/>
          </a:xfrm>
          <a:custGeom>
            <a:avLst/>
            <a:gdLst>
              <a:gd name="T0" fmla="*/ 2147483647 w 211"/>
              <a:gd name="T1" fmla="*/ 2147483647 h 502"/>
              <a:gd name="T2" fmla="*/ 2147483647 w 211"/>
              <a:gd name="T3" fmla="*/ 2147483647 h 502"/>
              <a:gd name="T4" fmla="*/ 2147483647 w 211"/>
              <a:gd name="T5" fmla="*/ 2147483647 h 502"/>
              <a:gd name="T6" fmla="*/ 2147483647 w 211"/>
              <a:gd name="T7" fmla="*/ 2147483647 h 502"/>
              <a:gd name="T8" fmla="*/ 0 w 211"/>
              <a:gd name="T9" fmla="*/ 2147483647 h 502"/>
              <a:gd name="T10" fmla="*/ 2147483647 w 211"/>
              <a:gd name="T11" fmla="*/ 2147483647 h 502"/>
              <a:gd name="T12" fmla="*/ 2147483647 w 211"/>
              <a:gd name="T13" fmla="*/ 2147483647 h 502"/>
              <a:gd name="T14" fmla="*/ 2147483647 w 211"/>
              <a:gd name="T15" fmla="*/ 2147483647 h 502"/>
              <a:gd name="T16" fmla="*/ 2147483647 w 211"/>
              <a:gd name="T17" fmla="*/ 2147483647 h 502"/>
              <a:gd name="T18" fmla="*/ 2147483647 w 211"/>
              <a:gd name="T19" fmla="*/ 2147483647 h 502"/>
              <a:gd name="T20" fmla="*/ 2147483647 w 211"/>
              <a:gd name="T21" fmla="*/ 2147483647 h 502"/>
              <a:gd name="T22" fmla="*/ 2147483647 w 211"/>
              <a:gd name="T23" fmla="*/ 2147483647 h 502"/>
              <a:gd name="T24" fmla="*/ 2147483647 w 211"/>
              <a:gd name="T25" fmla="*/ 2147483647 h 502"/>
              <a:gd name="T26" fmla="*/ 2147483647 w 211"/>
              <a:gd name="T27" fmla="*/ 2147483647 h 502"/>
              <a:gd name="T28" fmla="*/ 2147483647 w 211"/>
              <a:gd name="T29" fmla="*/ 2147483647 h 502"/>
              <a:gd name="T30" fmla="*/ 2147483647 w 211"/>
              <a:gd name="T31" fmla="*/ 2147483647 h 502"/>
              <a:gd name="T32" fmla="*/ 2147483647 w 211"/>
              <a:gd name="T33" fmla="*/ 2147483647 h 502"/>
              <a:gd name="T34" fmla="*/ 2147483647 w 211"/>
              <a:gd name="T35" fmla="*/ 2147483647 h 502"/>
              <a:gd name="T36" fmla="*/ 2147483647 w 211"/>
              <a:gd name="T37" fmla="*/ 2147483647 h 502"/>
              <a:gd name="T38" fmla="*/ 2147483647 w 211"/>
              <a:gd name="T39" fmla="*/ 2147483647 h 502"/>
              <a:gd name="T40" fmla="*/ 2147483647 w 211"/>
              <a:gd name="T41" fmla="*/ 2147483647 h 502"/>
              <a:gd name="T42" fmla="*/ 2147483647 w 211"/>
              <a:gd name="T43" fmla="*/ 2147483647 h 502"/>
              <a:gd name="T44" fmla="*/ 2147483647 w 211"/>
              <a:gd name="T45" fmla="*/ 2147483647 h 502"/>
              <a:gd name="T46" fmla="*/ 2147483647 w 211"/>
              <a:gd name="T47" fmla="*/ 2147483647 h 502"/>
              <a:gd name="T48" fmla="*/ 2147483647 w 211"/>
              <a:gd name="T49" fmla="*/ 2147483647 h 502"/>
              <a:gd name="T50" fmla="*/ 2147483647 w 211"/>
              <a:gd name="T51" fmla="*/ 2147483647 h 502"/>
              <a:gd name="T52" fmla="*/ 2147483647 w 211"/>
              <a:gd name="T53" fmla="*/ 2147483647 h 502"/>
              <a:gd name="T54" fmla="*/ 2147483647 w 211"/>
              <a:gd name="T55" fmla="*/ 2147483647 h 502"/>
              <a:gd name="T56" fmla="*/ 2147483647 w 211"/>
              <a:gd name="T57" fmla="*/ 2147483647 h 502"/>
              <a:gd name="T58" fmla="*/ 2147483647 w 211"/>
              <a:gd name="T59" fmla="*/ 0 h 502"/>
              <a:gd name="T60" fmla="*/ 2147483647 w 211"/>
              <a:gd name="T61" fmla="*/ 2147483647 h 502"/>
              <a:gd name="T62" fmla="*/ 2147483647 w 211"/>
              <a:gd name="T63" fmla="*/ 2147483647 h 5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1"/>
              <a:gd name="T97" fmla="*/ 0 h 502"/>
              <a:gd name="T98" fmla="*/ 211 w 211"/>
              <a:gd name="T99" fmla="*/ 502 h 5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1" h="502">
                <a:moveTo>
                  <a:pt x="79" y="64"/>
                </a:moveTo>
                <a:lnTo>
                  <a:pt x="59" y="100"/>
                </a:lnTo>
                <a:lnTo>
                  <a:pt x="44" y="134"/>
                </a:lnTo>
                <a:lnTo>
                  <a:pt x="30" y="167"/>
                </a:lnTo>
                <a:lnTo>
                  <a:pt x="19" y="199"/>
                </a:lnTo>
                <a:lnTo>
                  <a:pt x="11" y="228"/>
                </a:lnTo>
                <a:lnTo>
                  <a:pt x="5" y="256"/>
                </a:lnTo>
                <a:lnTo>
                  <a:pt x="2" y="283"/>
                </a:lnTo>
                <a:lnTo>
                  <a:pt x="0" y="307"/>
                </a:lnTo>
                <a:lnTo>
                  <a:pt x="0" y="330"/>
                </a:lnTo>
                <a:lnTo>
                  <a:pt x="2" y="351"/>
                </a:lnTo>
                <a:lnTo>
                  <a:pt x="5" y="370"/>
                </a:lnTo>
                <a:lnTo>
                  <a:pt x="10" y="386"/>
                </a:lnTo>
                <a:lnTo>
                  <a:pt x="16" y="401"/>
                </a:lnTo>
                <a:lnTo>
                  <a:pt x="22" y="414"/>
                </a:lnTo>
                <a:lnTo>
                  <a:pt x="30" y="425"/>
                </a:lnTo>
                <a:lnTo>
                  <a:pt x="39" y="433"/>
                </a:lnTo>
                <a:lnTo>
                  <a:pt x="49" y="441"/>
                </a:lnTo>
                <a:lnTo>
                  <a:pt x="58" y="448"/>
                </a:lnTo>
                <a:lnTo>
                  <a:pt x="69" y="454"/>
                </a:lnTo>
                <a:lnTo>
                  <a:pt x="80" y="460"/>
                </a:lnTo>
                <a:lnTo>
                  <a:pt x="90" y="465"/>
                </a:lnTo>
                <a:lnTo>
                  <a:pt x="101" y="470"/>
                </a:lnTo>
                <a:lnTo>
                  <a:pt x="112" y="475"/>
                </a:lnTo>
                <a:lnTo>
                  <a:pt x="123" y="480"/>
                </a:lnTo>
                <a:lnTo>
                  <a:pt x="132" y="484"/>
                </a:lnTo>
                <a:lnTo>
                  <a:pt x="142" y="487"/>
                </a:lnTo>
                <a:lnTo>
                  <a:pt x="151" y="490"/>
                </a:lnTo>
                <a:lnTo>
                  <a:pt x="158" y="493"/>
                </a:lnTo>
                <a:lnTo>
                  <a:pt x="165" y="496"/>
                </a:lnTo>
                <a:lnTo>
                  <a:pt x="171" y="498"/>
                </a:lnTo>
                <a:lnTo>
                  <a:pt x="175" y="500"/>
                </a:lnTo>
                <a:lnTo>
                  <a:pt x="179" y="501"/>
                </a:lnTo>
                <a:lnTo>
                  <a:pt x="181" y="499"/>
                </a:lnTo>
                <a:lnTo>
                  <a:pt x="183" y="491"/>
                </a:lnTo>
                <a:lnTo>
                  <a:pt x="186" y="478"/>
                </a:lnTo>
                <a:lnTo>
                  <a:pt x="190" y="461"/>
                </a:lnTo>
                <a:lnTo>
                  <a:pt x="193" y="441"/>
                </a:lnTo>
                <a:lnTo>
                  <a:pt x="195" y="418"/>
                </a:lnTo>
                <a:lnTo>
                  <a:pt x="199" y="391"/>
                </a:lnTo>
                <a:lnTo>
                  <a:pt x="202" y="364"/>
                </a:lnTo>
                <a:lnTo>
                  <a:pt x="204" y="335"/>
                </a:lnTo>
                <a:lnTo>
                  <a:pt x="207" y="305"/>
                </a:lnTo>
                <a:lnTo>
                  <a:pt x="208" y="275"/>
                </a:lnTo>
                <a:lnTo>
                  <a:pt x="209" y="245"/>
                </a:lnTo>
                <a:lnTo>
                  <a:pt x="210" y="217"/>
                </a:lnTo>
                <a:lnTo>
                  <a:pt x="209" y="191"/>
                </a:lnTo>
                <a:lnTo>
                  <a:pt x="208" y="166"/>
                </a:lnTo>
                <a:lnTo>
                  <a:pt x="205" y="145"/>
                </a:lnTo>
                <a:lnTo>
                  <a:pt x="202" y="125"/>
                </a:lnTo>
                <a:lnTo>
                  <a:pt x="198" y="106"/>
                </a:lnTo>
                <a:lnTo>
                  <a:pt x="194" y="87"/>
                </a:lnTo>
                <a:lnTo>
                  <a:pt x="190" y="68"/>
                </a:lnTo>
                <a:lnTo>
                  <a:pt x="185" y="51"/>
                </a:lnTo>
                <a:lnTo>
                  <a:pt x="179" y="37"/>
                </a:lnTo>
                <a:lnTo>
                  <a:pt x="173" y="24"/>
                </a:lnTo>
                <a:lnTo>
                  <a:pt x="165" y="13"/>
                </a:lnTo>
                <a:lnTo>
                  <a:pt x="158" y="5"/>
                </a:lnTo>
                <a:lnTo>
                  <a:pt x="150" y="1"/>
                </a:lnTo>
                <a:lnTo>
                  <a:pt x="140" y="0"/>
                </a:lnTo>
                <a:lnTo>
                  <a:pt x="130" y="3"/>
                </a:lnTo>
                <a:lnTo>
                  <a:pt x="119" y="11"/>
                </a:lnTo>
                <a:lnTo>
                  <a:pt x="106" y="23"/>
                </a:lnTo>
                <a:lnTo>
                  <a:pt x="93" y="41"/>
                </a:lnTo>
                <a:lnTo>
                  <a:pt x="79" y="64"/>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81" name="Freeform 79"/>
          <p:cNvSpPr>
            <a:spLocks/>
          </p:cNvSpPr>
          <p:nvPr/>
        </p:nvSpPr>
        <p:spPr bwMode="auto">
          <a:xfrm>
            <a:off x="6153150" y="3883025"/>
            <a:ext cx="887413" cy="863600"/>
          </a:xfrm>
          <a:custGeom>
            <a:avLst/>
            <a:gdLst>
              <a:gd name="T0" fmla="*/ 2147483647 w 559"/>
              <a:gd name="T1" fmla="*/ 2147483647 h 544"/>
              <a:gd name="T2" fmla="*/ 2147483647 w 559"/>
              <a:gd name="T3" fmla="*/ 2147483647 h 544"/>
              <a:gd name="T4" fmla="*/ 2147483647 w 559"/>
              <a:gd name="T5" fmla="*/ 2147483647 h 544"/>
              <a:gd name="T6" fmla="*/ 2147483647 w 559"/>
              <a:gd name="T7" fmla="*/ 2147483647 h 544"/>
              <a:gd name="T8" fmla="*/ 2147483647 w 559"/>
              <a:gd name="T9" fmla="*/ 2147483647 h 544"/>
              <a:gd name="T10" fmla="*/ 2147483647 w 559"/>
              <a:gd name="T11" fmla="*/ 2147483647 h 544"/>
              <a:gd name="T12" fmla="*/ 2147483647 w 559"/>
              <a:gd name="T13" fmla="*/ 2147483647 h 544"/>
              <a:gd name="T14" fmla="*/ 2147483647 w 559"/>
              <a:gd name="T15" fmla="*/ 2147483647 h 544"/>
              <a:gd name="T16" fmla="*/ 2147483647 w 559"/>
              <a:gd name="T17" fmla="*/ 2147483647 h 544"/>
              <a:gd name="T18" fmla="*/ 2147483647 w 559"/>
              <a:gd name="T19" fmla="*/ 2147483647 h 544"/>
              <a:gd name="T20" fmla="*/ 2147483647 w 559"/>
              <a:gd name="T21" fmla="*/ 2147483647 h 544"/>
              <a:gd name="T22" fmla="*/ 2147483647 w 559"/>
              <a:gd name="T23" fmla="*/ 2147483647 h 544"/>
              <a:gd name="T24" fmla="*/ 2147483647 w 559"/>
              <a:gd name="T25" fmla="*/ 2147483647 h 544"/>
              <a:gd name="T26" fmla="*/ 2147483647 w 559"/>
              <a:gd name="T27" fmla="*/ 2147483647 h 544"/>
              <a:gd name="T28" fmla="*/ 2147483647 w 559"/>
              <a:gd name="T29" fmla="*/ 2147483647 h 544"/>
              <a:gd name="T30" fmla="*/ 2147483647 w 559"/>
              <a:gd name="T31" fmla="*/ 2147483647 h 544"/>
              <a:gd name="T32" fmla="*/ 2147483647 w 559"/>
              <a:gd name="T33" fmla="*/ 2147483647 h 544"/>
              <a:gd name="T34" fmla="*/ 2147483647 w 559"/>
              <a:gd name="T35" fmla="*/ 2147483647 h 544"/>
              <a:gd name="T36" fmla="*/ 2147483647 w 559"/>
              <a:gd name="T37" fmla="*/ 2147483647 h 544"/>
              <a:gd name="T38" fmla="*/ 2147483647 w 559"/>
              <a:gd name="T39" fmla="*/ 2147483647 h 544"/>
              <a:gd name="T40" fmla="*/ 2147483647 w 559"/>
              <a:gd name="T41" fmla="*/ 2147483647 h 544"/>
              <a:gd name="T42" fmla="*/ 2147483647 w 559"/>
              <a:gd name="T43" fmla="*/ 2147483647 h 544"/>
              <a:gd name="T44" fmla="*/ 2147483647 w 559"/>
              <a:gd name="T45" fmla="*/ 2147483647 h 544"/>
              <a:gd name="T46" fmla="*/ 2147483647 w 559"/>
              <a:gd name="T47" fmla="*/ 2147483647 h 544"/>
              <a:gd name="T48" fmla="*/ 2147483647 w 559"/>
              <a:gd name="T49" fmla="*/ 2147483647 h 544"/>
              <a:gd name="T50" fmla="*/ 2147483647 w 559"/>
              <a:gd name="T51" fmla="*/ 2147483647 h 544"/>
              <a:gd name="T52" fmla="*/ 0 w 559"/>
              <a:gd name="T53" fmla="*/ 2147483647 h 544"/>
              <a:gd name="T54" fmla="*/ 2147483647 w 559"/>
              <a:gd name="T55" fmla="*/ 2147483647 h 544"/>
              <a:gd name="T56" fmla="*/ 2147483647 w 559"/>
              <a:gd name="T57" fmla="*/ 2147483647 h 544"/>
              <a:gd name="T58" fmla="*/ 2147483647 w 559"/>
              <a:gd name="T59" fmla="*/ 2147483647 h 544"/>
              <a:gd name="T60" fmla="*/ 2147483647 w 559"/>
              <a:gd name="T61" fmla="*/ 2147483647 h 544"/>
              <a:gd name="T62" fmla="*/ 2147483647 w 559"/>
              <a:gd name="T63" fmla="*/ 2147483647 h 544"/>
              <a:gd name="T64" fmla="*/ 2147483647 w 559"/>
              <a:gd name="T65" fmla="*/ 2147483647 h 544"/>
              <a:gd name="T66" fmla="*/ 2147483647 w 559"/>
              <a:gd name="T67" fmla="*/ 2147483647 h 544"/>
              <a:gd name="T68" fmla="*/ 2147483647 w 559"/>
              <a:gd name="T69" fmla="*/ 2147483647 h 544"/>
              <a:gd name="T70" fmla="*/ 2147483647 w 559"/>
              <a:gd name="T71" fmla="*/ 2147483647 h 544"/>
              <a:gd name="T72" fmla="*/ 2147483647 w 559"/>
              <a:gd name="T73" fmla="*/ 2147483647 h 544"/>
              <a:gd name="T74" fmla="*/ 2147483647 w 559"/>
              <a:gd name="T75" fmla="*/ 2147483647 h 544"/>
              <a:gd name="T76" fmla="*/ 2147483647 w 559"/>
              <a:gd name="T77" fmla="*/ 2147483647 h 544"/>
              <a:gd name="T78" fmla="*/ 2147483647 w 559"/>
              <a:gd name="T79" fmla="*/ 2147483647 h 544"/>
              <a:gd name="T80" fmla="*/ 2147483647 w 559"/>
              <a:gd name="T81" fmla="*/ 2147483647 h 544"/>
              <a:gd name="T82" fmla="*/ 2147483647 w 559"/>
              <a:gd name="T83" fmla="*/ 2147483647 h 544"/>
              <a:gd name="T84" fmla="*/ 2147483647 w 559"/>
              <a:gd name="T85" fmla="*/ 2147483647 h 544"/>
              <a:gd name="T86" fmla="*/ 2147483647 w 559"/>
              <a:gd name="T87" fmla="*/ 2147483647 h 544"/>
              <a:gd name="T88" fmla="*/ 2147483647 w 559"/>
              <a:gd name="T89" fmla="*/ 0 h 544"/>
              <a:gd name="T90" fmla="*/ 2147483647 w 559"/>
              <a:gd name="T91" fmla="*/ 2147483647 h 544"/>
              <a:gd name="T92" fmla="*/ 2147483647 w 559"/>
              <a:gd name="T93" fmla="*/ 2147483647 h 544"/>
              <a:gd name="T94" fmla="*/ 2147483647 w 559"/>
              <a:gd name="T95" fmla="*/ 2147483647 h 5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59"/>
              <a:gd name="T145" fmla="*/ 0 h 544"/>
              <a:gd name="T146" fmla="*/ 559 w 559"/>
              <a:gd name="T147" fmla="*/ 544 h 5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59" h="544">
                <a:moveTo>
                  <a:pt x="400" y="57"/>
                </a:moveTo>
                <a:lnTo>
                  <a:pt x="419" y="58"/>
                </a:lnTo>
                <a:lnTo>
                  <a:pt x="435" y="61"/>
                </a:lnTo>
                <a:lnTo>
                  <a:pt x="450" y="63"/>
                </a:lnTo>
                <a:lnTo>
                  <a:pt x="462" y="66"/>
                </a:lnTo>
                <a:lnTo>
                  <a:pt x="473" y="70"/>
                </a:lnTo>
                <a:lnTo>
                  <a:pt x="482" y="74"/>
                </a:lnTo>
                <a:lnTo>
                  <a:pt x="489" y="79"/>
                </a:lnTo>
                <a:lnTo>
                  <a:pt x="496" y="84"/>
                </a:lnTo>
                <a:lnTo>
                  <a:pt x="501" y="90"/>
                </a:lnTo>
                <a:lnTo>
                  <a:pt x="506" y="97"/>
                </a:lnTo>
                <a:lnTo>
                  <a:pt x="510" y="105"/>
                </a:lnTo>
                <a:lnTo>
                  <a:pt x="514" y="113"/>
                </a:lnTo>
                <a:lnTo>
                  <a:pt x="518" y="122"/>
                </a:lnTo>
                <a:lnTo>
                  <a:pt x="522" y="131"/>
                </a:lnTo>
                <a:lnTo>
                  <a:pt x="527" y="141"/>
                </a:lnTo>
                <a:lnTo>
                  <a:pt x="532" y="152"/>
                </a:lnTo>
                <a:lnTo>
                  <a:pt x="541" y="171"/>
                </a:lnTo>
                <a:lnTo>
                  <a:pt x="548" y="190"/>
                </a:lnTo>
                <a:lnTo>
                  <a:pt x="553" y="207"/>
                </a:lnTo>
                <a:lnTo>
                  <a:pt x="556" y="224"/>
                </a:lnTo>
                <a:lnTo>
                  <a:pt x="558" y="238"/>
                </a:lnTo>
                <a:lnTo>
                  <a:pt x="558" y="253"/>
                </a:lnTo>
                <a:lnTo>
                  <a:pt x="557" y="266"/>
                </a:lnTo>
                <a:lnTo>
                  <a:pt x="554" y="279"/>
                </a:lnTo>
                <a:lnTo>
                  <a:pt x="550" y="291"/>
                </a:lnTo>
                <a:lnTo>
                  <a:pt x="545" y="302"/>
                </a:lnTo>
                <a:lnTo>
                  <a:pt x="539" y="312"/>
                </a:lnTo>
                <a:lnTo>
                  <a:pt x="532" y="321"/>
                </a:lnTo>
                <a:lnTo>
                  <a:pt x="524" y="330"/>
                </a:lnTo>
                <a:lnTo>
                  <a:pt x="515" y="338"/>
                </a:lnTo>
                <a:lnTo>
                  <a:pt x="506" y="345"/>
                </a:lnTo>
                <a:lnTo>
                  <a:pt x="495" y="352"/>
                </a:lnTo>
                <a:lnTo>
                  <a:pt x="486" y="359"/>
                </a:lnTo>
                <a:lnTo>
                  <a:pt x="478" y="366"/>
                </a:lnTo>
                <a:lnTo>
                  <a:pt x="471" y="373"/>
                </a:lnTo>
                <a:lnTo>
                  <a:pt x="466" y="381"/>
                </a:lnTo>
                <a:lnTo>
                  <a:pt x="462" y="389"/>
                </a:lnTo>
                <a:lnTo>
                  <a:pt x="458" y="396"/>
                </a:lnTo>
                <a:lnTo>
                  <a:pt x="455" y="404"/>
                </a:lnTo>
                <a:lnTo>
                  <a:pt x="453" y="411"/>
                </a:lnTo>
                <a:lnTo>
                  <a:pt x="451" y="418"/>
                </a:lnTo>
                <a:lnTo>
                  <a:pt x="448" y="425"/>
                </a:lnTo>
                <a:lnTo>
                  <a:pt x="446" y="432"/>
                </a:lnTo>
                <a:lnTo>
                  <a:pt x="443" y="438"/>
                </a:lnTo>
                <a:lnTo>
                  <a:pt x="439" y="444"/>
                </a:lnTo>
                <a:lnTo>
                  <a:pt x="435" y="449"/>
                </a:lnTo>
                <a:lnTo>
                  <a:pt x="430" y="454"/>
                </a:lnTo>
                <a:lnTo>
                  <a:pt x="423" y="457"/>
                </a:lnTo>
                <a:lnTo>
                  <a:pt x="415" y="461"/>
                </a:lnTo>
                <a:lnTo>
                  <a:pt x="402" y="464"/>
                </a:lnTo>
                <a:lnTo>
                  <a:pt x="384" y="466"/>
                </a:lnTo>
                <a:lnTo>
                  <a:pt x="362" y="468"/>
                </a:lnTo>
                <a:lnTo>
                  <a:pt x="338" y="470"/>
                </a:lnTo>
                <a:lnTo>
                  <a:pt x="313" y="472"/>
                </a:lnTo>
                <a:lnTo>
                  <a:pt x="286" y="474"/>
                </a:lnTo>
                <a:lnTo>
                  <a:pt x="258" y="476"/>
                </a:lnTo>
                <a:lnTo>
                  <a:pt x="231" y="478"/>
                </a:lnTo>
                <a:lnTo>
                  <a:pt x="204" y="481"/>
                </a:lnTo>
                <a:lnTo>
                  <a:pt x="178" y="484"/>
                </a:lnTo>
                <a:lnTo>
                  <a:pt x="154" y="488"/>
                </a:lnTo>
                <a:lnTo>
                  <a:pt x="134" y="492"/>
                </a:lnTo>
                <a:lnTo>
                  <a:pt x="117" y="498"/>
                </a:lnTo>
                <a:lnTo>
                  <a:pt x="103" y="504"/>
                </a:lnTo>
                <a:lnTo>
                  <a:pt x="95" y="511"/>
                </a:lnTo>
                <a:lnTo>
                  <a:pt x="88" y="519"/>
                </a:lnTo>
                <a:lnTo>
                  <a:pt x="81" y="526"/>
                </a:lnTo>
                <a:lnTo>
                  <a:pt x="73" y="532"/>
                </a:lnTo>
                <a:lnTo>
                  <a:pt x="65" y="536"/>
                </a:lnTo>
                <a:lnTo>
                  <a:pt x="57" y="540"/>
                </a:lnTo>
                <a:lnTo>
                  <a:pt x="48" y="542"/>
                </a:lnTo>
                <a:lnTo>
                  <a:pt x="41" y="543"/>
                </a:lnTo>
                <a:lnTo>
                  <a:pt x="34" y="543"/>
                </a:lnTo>
                <a:lnTo>
                  <a:pt x="26" y="542"/>
                </a:lnTo>
                <a:lnTo>
                  <a:pt x="20" y="539"/>
                </a:lnTo>
                <a:lnTo>
                  <a:pt x="14" y="536"/>
                </a:lnTo>
                <a:lnTo>
                  <a:pt x="9" y="531"/>
                </a:lnTo>
                <a:lnTo>
                  <a:pt x="5" y="524"/>
                </a:lnTo>
                <a:lnTo>
                  <a:pt x="2" y="517"/>
                </a:lnTo>
                <a:lnTo>
                  <a:pt x="0" y="508"/>
                </a:lnTo>
                <a:lnTo>
                  <a:pt x="0" y="498"/>
                </a:lnTo>
                <a:lnTo>
                  <a:pt x="1" y="488"/>
                </a:lnTo>
                <a:lnTo>
                  <a:pt x="2" y="478"/>
                </a:lnTo>
                <a:lnTo>
                  <a:pt x="3" y="469"/>
                </a:lnTo>
                <a:lnTo>
                  <a:pt x="4" y="460"/>
                </a:lnTo>
                <a:lnTo>
                  <a:pt x="7" y="444"/>
                </a:lnTo>
                <a:lnTo>
                  <a:pt x="9" y="436"/>
                </a:lnTo>
                <a:lnTo>
                  <a:pt x="10" y="427"/>
                </a:lnTo>
                <a:lnTo>
                  <a:pt x="11" y="417"/>
                </a:lnTo>
                <a:lnTo>
                  <a:pt x="12" y="407"/>
                </a:lnTo>
                <a:lnTo>
                  <a:pt x="13" y="395"/>
                </a:lnTo>
                <a:lnTo>
                  <a:pt x="13" y="381"/>
                </a:lnTo>
                <a:lnTo>
                  <a:pt x="13" y="365"/>
                </a:lnTo>
                <a:lnTo>
                  <a:pt x="13" y="348"/>
                </a:lnTo>
                <a:lnTo>
                  <a:pt x="12" y="327"/>
                </a:lnTo>
                <a:lnTo>
                  <a:pt x="10" y="305"/>
                </a:lnTo>
                <a:lnTo>
                  <a:pt x="9" y="282"/>
                </a:lnTo>
                <a:lnTo>
                  <a:pt x="10" y="260"/>
                </a:lnTo>
                <a:lnTo>
                  <a:pt x="12" y="238"/>
                </a:lnTo>
                <a:lnTo>
                  <a:pt x="15" y="219"/>
                </a:lnTo>
                <a:lnTo>
                  <a:pt x="20" y="201"/>
                </a:lnTo>
                <a:lnTo>
                  <a:pt x="25" y="183"/>
                </a:lnTo>
                <a:lnTo>
                  <a:pt x="31" y="167"/>
                </a:lnTo>
                <a:lnTo>
                  <a:pt x="38" y="152"/>
                </a:lnTo>
                <a:lnTo>
                  <a:pt x="45" y="139"/>
                </a:lnTo>
                <a:lnTo>
                  <a:pt x="51" y="128"/>
                </a:lnTo>
                <a:lnTo>
                  <a:pt x="59" y="117"/>
                </a:lnTo>
                <a:lnTo>
                  <a:pt x="66" y="109"/>
                </a:lnTo>
                <a:lnTo>
                  <a:pt x="72" y="101"/>
                </a:lnTo>
                <a:lnTo>
                  <a:pt x="78" y="96"/>
                </a:lnTo>
                <a:lnTo>
                  <a:pt x="84" y="93"/>
                </a:lnTo>
                <a:lnTo>
                  <a:pt x="88" y="91"/>
                </a:lnTo>
                <a:lnTo>
                  <a:pt x="91" y="90"/>
                </a:lnTo>
                <a:lnTo>
                  <a:pt x="95" y="89"/>
                </a:lnTo>
                <a:lnTo>
                  <a:pt x="99" y="87"/>
                </a:lnTo>
                <a:lnTo>
                  <a:pt x="103" y="84"/>
                </a:lnTo>
                <a:lnTo>
                  <a:pt x="108" y="81"/>
                </a:lnTo>
                <a:lnTo>
                  <a:pt x="112" y="78"/>
                </a:lnTo>
                <a:lnTo>
                  <a:pt x="117" y="74"/>
                </a:lnTo>
                <a:lnTo>
                  <a:pt x="122" y="70"/>
                </a:lnTo>
                <a:lnTo>
                  <a:pt x="128" y="66"/>
                </a:lnTo>
                <a:lnTo>
                  <a:pt x="133" y="61"/>
                </a:lnTo>
                <a:lnTo>
                  <a:pt x="138" y="56"/>
                </a:lnTo>
                <a:lnTo>
                  <a:pt x="143" y="50"/>
                </a:lnTo>
                <a:lnTo>
                  <a:pt x="149" y="45"/>
                </a:lnTo>
                <a:lnTo>
                  <a:pt x="154" y="40"/>
                </a:lnTo>
                <a:lnTo>
                  <a:pt x="160" y="33"/>
                </a:lnTo>
                <a:lnTo>
                  <a:pt x="166" y="27"/>
                </a:lnTo>
                <a:lnTo>
                  <a:pt x="173" y="22"/>
                </a:lnTo>
                <a:lnTo>
                  <a:pt x="182" y="16"/>
                </a:lnTo>
                <a:lnTo>
                  <a:pt x="193" y="12"/>
                </a:lnTo>
                <a:lnTo>
                  <a:pt x="205" y="8"/>
                </a:lnTo>
                <a:lnTo>
                  <a:pt x="218" y="4"/>
                </a:lnTo>
                <a:lnTo>
                  <a:pt x="231" y="2"/>
                </a:lnTo>
                <a:lnTo>
                  <a:pt x="245" y="0"/>
                </a:lnTo>
                <a:lnTo>
                  <a:pt x="260" y="0"/>
                </a:lnTo>
                <a:lnTo>
                  <a:pt x="275" y="1"/>
                </a:lnTo>
                <a:lnTo>
                  <a:pt x="290" y="3"/>
                </a:lnTo>
                <a:lnTo>
                  <a:pt x="305" y="6"/>
                </a:lnTo>
                <a:lnTo>
                  <a:pt x="320" y="11"/>
                </a:lnTo>
                <a:lnTo>
                  <a:pt x="333" y="18"/>
                </a:lnTo>
                <a:lnTo>
                  <a:pt x="346" y="26"/>
                </a:lnTo>
                <a:lnTo>
                  <a:pt x="358" y="36"/>
                </a:lnTo>
                <a:lnTo>
                  <a:pt x="370" y="47"/>
                </a:lnTo>
                <a:lnTo>
                  <a:pt x="400" y="57"/>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82" name="Freeform 80"/>
          <p:cNvSpPr>
            <a:spLocks/>
          </p:cNvSpPr>
          <p:nvPr/>
        </p:nvSpPr>
        <p:spPr bwMode="auto">
          <a:xfrm>
            <a:off x="6175375" y="4032250"/>
            <a:ext cx="720725" cy="1092200"/>
          </a:xfrm>
          <a:custGeom>
            <a:avLst/>
            <a:gdLst>
              <a:gd name="T0" fmla="*/ 2147483647 w 454"/>
              <a:gd name="T1" fmla="*/ 2147483647 h 688"/>
              <a:gd name="T2" fmla="*/ 2147483647 w 454"/>
              <a:gd name="T3" fmla="*/ 2147483647 h 688"/>
              <a:gd name="T4" fmla="*/ 2147483647 w 454"/>
              <a:gd name="T5" fmla="*/ 2147483647 h 688"/>
              <a:gd name="T6" fmla="*/ 2147483647 w 454"/>
              <a:gd name="T7" fmla="*/ 2147483647 h 688"/>
              <a:gd name="T8" fmla="*/ 2147483647 w 454"/>
              <a:gd name="T9" fmla="*/ 2147483647 h 688"/>
              <a:gd name="T10" fmla="*/ 2147483647 w 454"/>
              <a:gd name="T11" fmla="*/ 2147483647 h 688"/>
              <a:gd name="T12" fmla="*/ 2147483647 w 454"/>
              <a:gd name="T13" fmla="*/ 2147483647 h 688"/>
              <a:gd name="T14" fmla="*/ 2147483647 w 454"/>
              <a:gd name="T15" fmla="*/ 2147483647 h 688"/>
              <a:gd name="T16" fmla="*/ 2147483647 w 454"/>
              <a:gd name="T17" fmla="*/ 2147483647 h 688"/>
              <a:gd name="T18" fmla="*/ 2147483647 w 454"/>
              <a:gd name="T19" fmla="*/ 2147483647 h 688"/>
              <a:gd name="T20" fmla="*/ 2147483647 w 454"/>
              <a:gd name="T21" fmla="*/ 2147483647 h 688"/>
              <a:gd name="T22" fmla="*/ 2147483647 w 454"/>
              <a:gd name="T23" fmla="*/ 2147483647 h 688"/>
              <a:gd name="T24" fmla="*/ 2147483647 w 454"/>
              <a:gd name="T25" fmla="*/ 2147483647 h 688"/>
              <a:gd name="T26" fmla="*/ 2147483647 w 454"/>
              <a:gd name="T27" fmla="*/ 2147483647 h 688"/>
              <a:gd name="T28" fmla="*/ 2147483647 w 454"/>
              <a:gd name="T29" fmla="*/ 2147483647 h 688"/>
              <a:gd name="T30" fmla="*/ 2147483647 w 454"/>
              <a:gd name="T31" fmla="*/ 2147483647 h 688"/>
              <a:gd name="T32" fmla="*/ 2147483647 w 454"/>
              <a:gd name="T33" fmla="*/ 2147483647 h 688"/>
              <a:gd name="T34" fmla="*/ 2147483647 w 454"/>
              <a:gd name="T35" fmla="*/ 2147483647 h 688"/>
              <a:gd name="T36" fmla="*/ 2147483647 w 454"/>
              <a:gd name="T37" fmla="*/ 2147483647 h 688"/>
              <a:gd name="T38" fmla="*/ 2147483647 w 454"/>
              <a:gd name="T39" fmla="*/ 2147483647 h 688"/>
              <a:gd name="T40" fmla="*/ 2147483647 w 454"/>
              <a:gd name="T41" fmla="*/ 2147483647 h 688"/>
              <a:gd name="T42" fmla="*/ 2147483647 w 454"/>
              <a:gd name="T43" fmla="*/ 2147483647 h 688"/>
              <a:gd name="T44" fmla="*/ 2147483647 w 454"/>
              <a:gd name="T45" fmla="*/ 2147483647 h 688"/>
              <a:gd name="T46" fmla="*/ 2147483647 w 454"/>
              <a:gd name="T47" fmla="*/ 2147483647 h 688"/>
              <a:gd name="T48" fmla="*/ 2147483647 w 454"/>
              <a:gd name="T49" fmla="*/ 2147483647 h 688"/>
              <a:gd name="T50" fmla="*/ 2147483647 w 454"/>
              <a:gd name="T51" fmla="*/ 2147483647 h 688"/>
              <a:gd name="T52" fmla="*/ 2147483647 w 454"/>
              <a:gd name="T53" fmla="*/ 2147483647 h 688"/>
              <a:gd name="T54" fmla="*/ 2147483647 w 454"/>
              <a:gd name="T55" fmla="*/ 2147483647 h 688"/>
              <a:gd name="T56" fmla="*/ 2147483647 w 454"/>
              <a:gd name="T57" fmla="*/ 2147483647 h 688"/>
              <a:gd name="T58" fmla="*/ 2147483647 w 454"/>
              <a:gd name="T59" fmla="*/ 2147483647 h 688"/>
              <a:gd name="T60" fmla="*/ 2147483647 w 454"/>
              <a:gd name="T61" fmla="*/ 2147483647 h 688"/>
              <a:gd name="T62" fmla="*/ 2147483647 w 454"/>
              <a:gd name="T63" fmla="*/ 2147483647 h 688"/>
              <a:gd name="T64" fmla="*/ 2147483647 w 454"/>
              <a:gd name="T65" fmla="*/ 2147483647 h 688"/>
              <a:gd name="T66" fmla="*/ 2147483647 w 454"/>
              <a:gd name="T67" fmla="*/ 2147483647 h 688"/>
              <a:gd name="T68" fmla="*/ 2147483647 w 454"/>
              <a:gd name="T69" fmla="*/ 2147483647 h 688"/>
              <a:gd name="T70" fmla="*/ 2147483647 w 454"/>
              <a:gd name="T71" fmla="*/ 2147483647 h 688"/>
              <a:gd name="T72" fmla="*/ 2147483647 w 454"/>
              <a:gd name="T73" fmla="*/ 2147483647 h 688"/>
              <a:gd name="T74" fmla="*/ 2147483647 w 454"/>
              <a:gd name="T75" fmla="*/ 2147483647 h 688"/>
              <a:gd name="T76" fmla="*/ 2147483647 w 454"/>
              <a:gd name="T77" fmla="*/ 2147483647 h 688"/>
              <a:gd name="T78" fmla="*/ 2147483647 w 454"/>
              <a:gd name="T79" fmla="*/ 2147483647 h 688"/>
              <a:gd name="T80" fmla="*/ 2147483647 w 454"/>
              <a:gd name="T81" fmla="*/ 2147483647 h 688"/>
              <a:gd name="T82" fmla="*/ 2147483647 w 454"/>
              <a:gd name="T83" fmla="*/ 2147483647 h 688"/>
              <a:gd name="T84" fmla="*/ 2147483647 w 454"/>
              <a:gd name="T85" fmla="*/ 2147483647 h 688"/>
              <a:gd name="T86" fmla="*/ 2147483647 w 454"/>
              <a:gd name="T87" fmla="*/ 2147483647 h 688"/>
              <a:gd name="T88" fmla="*/ 2147483647 w 454"/>
              <a:gd name="T89" fmla="*/ 2147483647 h 688"/>
              <a:gd name="T90" fmla="*/ 2147483647 w 454"/>
              <a:gd name="T91" fmla="*/ 2147483647 h 688"/>
              <a:gd name="T92" fmla="*/ 2147483647 w 454"/>
              <a:gd name="T93" fmla="*/ 2147483647 h 688"/>
              <a:gd name="T94" fmla="*/ 2147483647 w 454"/>
              <a:gd name="T95" fmla="*/ 2147483647 h 688"/>
              <a:gd name="T96" fmla="*/ 2147483647 w 454"/>
              <a:gd name="T97" fmla="*/ 2147483647 h 688"/>
              <a:gd name="T98" fmla="*/ 2147483647 w 454"/>
              <a:gd name="T99" fmla="*/ 2147483647 h 688"/>
              <a:gd name="T100" fmla="*/ 2147483647 w 454"/>
              <a:gd name="T101" fmla="*/ 2147483647 h 688"/>
              <a:gd name="T102" fmla="*/ 2147483647 w 454"/>
              <a:gd name="T103" fmla="*/ 2147483647 h 6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54"/>
              <a:gd name="T157" fmla="*/ 0 h 688"/>
              <a:gd name="T158" fmla="*/ 454 w 454"/>
              <a:gd name="T159" fmla="*/ 688 h 6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54" h="688">
                <a:moveTo>
                  <a:pt x="449" y="139"/>
                </a:moveTo>
                <a:lnTo>
                  <a:pt x="449" y="150"/>
                </a:lnTo>
                <a:lnTo>
                  <a:pt x="450" y="161"/>
                </a:lnTo>
                <a:lnTo>
                  <a:pt x="451" y="171"/>
                </a:lnTo>
                <a:lnTo>
                  <a:pt x="451" y="180"/>
                </a:lnTo>
                <a:lnTo>
                  <a:pt x="452" y="189"/>
                </a:lnTo>
                <a:lnTo>
                  <a:pt x="453" y="197"/>
                </a:lnTo>
                <a:lnTo>
                  <a:pt x="453" y="205"/>
                </a:lnTo>
                <a:lnTo>
                  <a:pt x="453" y="213"/>
                </a:lnTo>
                <a:lnTo>
                  <a:pt x="453" y="219"/>
                </a:lnTo>
                <a:lnTo>
                  <a:pt x="453" y="226"/>
                </a:lnTo>
                <a:lnTo>
                  <a:pt x="453" y="232"/>
                </a:lnTo>
                <a:lnTo>
                  <a:pt x="452" y="237"/>
                </a:lnTo>
                <a:lnTo>
                  <a:pt x="451" y="242"/>
                </a:lnTo>
                <a:lnTo>
                  <a:pt x="449" y="247"/>
                </a:lnTo>
                <a:lnTo>
                  <a:pt x="447" y="251"/>
                </a:lnTo>
                <a:lnTo>
                  <a:pt x="445" y="255"/>
                </a:lnTo>
                <a:lnTo>
                  <a:pt x="443" y="258"/>
                </a:lnTo>
                <a:lnTo>
                  <a:pt x="442" y="260"/>
                </a:lnTo>
                <a:lnTo>
                  <a:pt x="441" y="263"/>
                </a:lnTo>
                <a:lnTo>
                  <a:pt x="440" y="266"/>
                </a:lnTo>
                <a:lnTo>
                  <a:pt x="439" y="270"/>
                </a:lnTo>
                <a:lnTo>
                  <a:pt x="439" y="274"/>
                </a:lnTo>
                <a:lnTo>
                  <a:pt x="438" y="278"/>
                </a:lnTo>
                <a:lnTo>
                  <a:pt x="438" y="282"/>
                </a:lnTo>
                <a:lnTo>
                  <a:pt x="438" y="286"/>
                </a:lnTo>
                <a:lnTo>
                  <a:pt x="438" y="290"/>
                </a:lnTo>
                <a:lnTo>
                  <a:pt x="438" y="295"/>
                </a:lnTo>
                <a:lnTo>
                  <a:pt x="438" y="299"/>
                </a:lnTo>
                <a:lnTo>
                  <a:pt x="438" y="303"/>
                </a:lnTo>
                <a:lnTo>
                  <a:pt x="438" y="307"/>
                </a:lnTo>
                <a:lnTo>
                  <a:pt x="438" y="310"/>
                </a:lnTo>
                <a:lnTo>
                  <a:pt x="438" y="314"/>
                </a:lnTo>
                <a:lnTo>
                  <a:pt x="438" y="316"/>
                </a:lnTo>
                <a:lnTo>
                  <a:pt x="438" y="320"/>
                </a:lnTo>
                <a:lnTo>
                  <a:pt x="438" y="324"/>
                </a:lnTo>
                <a:lnTo>
                  <a:pt x="438" y="328"/>
                </a:lnTo>
                <a:lnTo>
                  <a:pt x="437" y="332"/>
                </a:lnTo>
                <a:lnTo>
                  <a:pt x="436" y="337"/>
                </a:lnTo>
                <a:lnTo>
                  <a:pt x="435" y="342"/>
                </a:lnTo>
                <a:lnTo>
                  <a:pt x="434" y="347"/>
                </a:lnTo>
                <a:lnTo>
                  <a:pt x="433" y="353"/>
                </a:lnTo>
                <a:lnTo>
                  <a:pt x="431" y="358"/>
                </a:lnTo>
                <a:lnTo>
                  <a:pt x="429" y="364"/>
                </a:lnTo>
                <a:lnTo>
                  <a:pt x="427" y="369"/>
                </a:lnTo>
                <a:lnTo>
                  <a:pt x="424" y="374"/>
                </a:lnTo>
                <a:lnTo>
                  <a:pt x="421" y="380"/>
                </a:lnTo>
                <a:lnTo>
                  <a:pt x="418" y="384"/>
                </a:lnTo>
                <a:lnTo>
                  <a:pt x="414" y="389"/>
                </a:lnTo>
                <a:lnTo>
                  <a:pt x="411" y="394"/>
                </a:lnTo>
                <a:lnTo>
                  <a:pt x="408" y="400"/>
                </a:lnTo>
                <a:lnTo>
                  <a:pt x="404" y="406"/>
                </a:lnTo>
                <a:lnTo>
                  <a:pt x="400" y="413"/>
                </a:lnTo>
                <a:lnTo>
                  <a:pt x="396" y="419"/>
                </a:lnTo>
                <a:lnTo>
                  <a:pt x="392" y="426"/>
                </a:lnTo>
                <a:lnTo>
                  <a:pt x="388" y="432"/>
                </a:lnTo>
                <a:lnTo>
                  <a:pt x="384" y="439"/>
                </a:lnTo>
                <a:lnTo>
                  <a:pt x="381" y="445"/>
                </a:lnTo>
                <a:lnTo>
                  <a:pt x="377" y="451"/>
                </a:lnTo>
                <a:lnTo>
                  <a:pt x="373" y="457"/>
                </a:lnTo>
                <a:lnTo>
                  <a:pt x="370" y="462"/>
                </a:lnTo>
                <a:lnTo>
                  <a:pt x="367" y="467"/>
                </a:lnTo>
                <a:lnTo>
                  <a:pt x="364" y="472"/>
                </a:lnTo>
                <a:lnTo>
                  <a:pt x="362" y="475"/>
                </a:lnTo>
                <a:lnTo>
                  <a:pt x="360" y="478"/>
                </a:lnTo>
                <a:lnTo>
                  <a:pt x="357" y="481"/>
                </a:lnTo>
                <a:lnTo>
                  <a:pt x="355" y="484"/>
                </a:lnTo>
                <a:lnTo>
                  <a:pt x="352" y="487"/>
                </a:lnTo>
                <a:lnTo>
                  <a:pt x="350" y="490"/>
                </a:lnTo>
                <a:lnTo>
                  <a:pt x="348" y="494"/>
                </a:lnTo>
                <a:lnTo>
                  <a:pt x="346" y="498"/>
                </a:lnTo>
                <a:lnTo>
                  <a:pt x="343" y="501"/>
                </a:lnTo>
                <a:lnTo>
                  <a:pt x="341" y="505"/>
                </a:lnTo>
                <a:lnTo>
                  <a:pt x="340" y="508"/>
                </a:lnTo>
                <a:lnTo>
                  <a:pt x="338" y="512"/>
                </a:lnTo>
                <a:lnTo>
                  <a:pt x="336" y="515"/>
                </a:lnTo>
                <a:lnTo>
                  <a:pt x="334" y="518"/>
                </a:lnTo>
                <a:lnTo>
                  <a:pt x="333" y="520"/>
                </a:lnTo>
                <a:lnTo>
                  <a:pt x="331" y="523"/>
                </a:lnTo>
                <a:lnTo>
                  <a:pt x="330" y="525"/>
                </a:lnTo>
                <a:lnTo>
                  <a:pt x="329" y="526"/>
                </a:lnTo>
                <a:lnTo>
                  <a:pt x="327" y="528"/>
                </a:lnTo>
                <a:lnTo>
                  <a:pt x="326" y="530"/>
                </a:lnTo>
                <a:lnTo>
                  <a:pt x="324" y="531"/>
                </a:lnTo>
                <a:lnTo>
                  <a:pt x="323" y="532"/>
                </a:lnTo>
                <a:lnTo>
                  <a:pt x="321" y="533"/>
                </a:lnTo>
                <a:lnTo>
                  <a:pt x="319" y="534"/>
                </a:lnTo>
                <a:lnTo>
                  <a:pt x="316" y="534"/>
                </a:lnTo>
                <a:lnTo>
                  <a:pt x="314" y="535"/>
                </a:lnTo>
                <a:lnTo>
                  <a:pt x="311" y="535"/>
                </a:lnTo>
                <a:lnTo>
                  <a:pt x="304" y="535"/>
                </a:lnTo>
                <a:lnTo>
                  <a:pt x="300" y="535"/>
                </a:lnTo>
                <a:lnTo>
                  <a:pt x="296" y="535"/>
                </a:lnTo>
                <a:lnTo>
                  <a:pt x="291" y="534"/>
                </a:lnTo>
                <a:lnTo>
                  <a:pt x="286" y="534"/>
                </a:lnTo>
                <a:lnTo>
                  <a:pt x="281" y="533"/>
                </a:lnTo>
                <a:lnTo>
                  <a:pt x="277" y="533"/>
                </a:lnTo>
                <a:lnTo>
                  <a:pt x="273" y="533"/>
                </a:lnTo>
                <a:lnTo>
                  <a:pt x="270" y="532"/>
                </a:lnTo>
                <a:lnTo>
                  <a:pt x="267" y="532"/>
                </a:lnTo>
                <a:lnTo>
                  <a:pt x="264" y="531"/>
                </a:lnTo>
                <a:lnTo>
                  <a:pt x="261" y="531"/>
                </a:lnTo>
                <a:lnTo>
                  <a:pt x="258" y="530"/>
                </a:lnTo>
                <a:lnTo>
                  <a:pt x="256" y="530"/>
                </a:lnTo>
                <a:lnTo>
                  <a:pt x="254" y="529"/>
                </a:lnTo>
                <a:lnTo>
                  <a:pt x="252" y="528"/>
                </a:lnTo>
                <a:lnTo>
                  <a:pt x="250" y="528"/>
                </a:lnTo>
                <a:lnTo>
                  <a:pt x="249" y="527"/>
                </a:lnTo>
                <a:lnTo>
                  <a:pt x="248" y="527"/>
                </a:lnTo>
                <a:lnTo>
                  <a:pt x="247" y="527"/>
                </a:lnTo>
                <a:lnTo>
                  <a:pt x="247" y="526"/>
                </a:lnTo>
                <a:lnTo>
                  <a:pt x="246" y="526"/>
                </a:lnTo>
                <a:lnTo>
                  <a:pt x="241" y="534"/>
                </a:lnTo>
                <a:lnTo>
                  <a:pt x="236" y="543"/>
                </a:lnTo>
                <a:lnTo>
                  <a:pt x="230" y="552"/>
                </a:lnTo>
                <a:lnTo>
                  <a:pt x="224" y="563"/>
                </a:lnTo>
                <a:lnTo>
                  <a:pt x="219" y="574"/>
                </a:lnTo>
                <a:lnTo>
                  <a:pt x="213" y="585"/>
                </a:lnTo>
                <a:lnTo>
                  <a:pt x="208" y="597"/>
                </a:lnTo>
                <a:lnTo>
                  <a:pt x="203" y="609"/>
                </a:lnTo>
                <a:lnTo>
                  <a:pt x="198" y="621"/>
                </a:lnTo>
                <a:lnTo>
                  <a:pt x="193" y="632"/>
                </a:lnTo>
                <a:lnTo>
                  <a:pt x="189" y="643"/>
                </a:lnTo>
                <a:lnTo>
                  <a:pt x="185" y="653"/>
                </a:lnTo>
                <a:lnTo>
                  <a:pt x="181" y="662"/>
                </a:lnTo>
                <a:lnTo>
                  <a:pt x="178" y="671"/>
                </a:lnTo>
                <a:lnTo>
                  <a:pt x="176" y="678"/>
                </a:lnTo>
                <a:lnTo>
                  <a:pt x="174" y="684"/>
                </a:lnTo>
                <a:lnTo>
                  <a:pt x="171" y="687"/>
                </a:lnTo>
                <a:lnTo>
                  <a:pt x="164" y="687"/>
                </a:lnTo>
                <a:lnTo>
                  <a:pt x="153" y="682"/>
                </a:lnTo>
                <a:lnTo>
                  <a:pt x="140" y="674"/>
                </a:lnTo>
                <a:lnTo>
                  <a:pt x="125" y="663"/>
                </a:lnTo>
                <a:lnTo>
                  <a:pt x="109" y="650"/>
                </a:lnTo>
                <a:lnTo>
                  <a:pt x="92" y="634"/>
                </a:lnTo>
                <a:lnTo>
                  <a:pt x="75" y="618"/>
                </a:lnTo>
                <a:lnTo>
                  <a:pt x="58" y="600"/>
                </a:lnTo>
                <a:lnTo>
                  <a:pt x="42" y="583"/>
                </a:lnTo>
                <a:lnTo>
                  <a:pt x="28" y="565"/>
                </a:lnTo>
                <a:lnTo>
                  <a:pt x="16" y="548"/>
                </a:lnTo>
                <a:lnTo>
                  <a:pt x="7" y="532"/>
                </a:lnTo>
                <a:lnTo>
                  <a:pt x="1" y="518"/>
                </a:lnTo>
                <a:lnTo>
                  <a:pt x="0" y="505"/>
                </a:lnTo>
                <a:lnTo>
                  <a:pt x="3" y="495"/>
                </a:lnTo>
                <a:lnTo>
                  <a:pt x="8" y="488"/>
                </a:lnTo>
                <a:lnTo>
                  <a:pt x="13" y="481"/>
                </a:lnTo>
                <a:lnTo>
                  <a:pt x="17" y="473"/>
                </a:lnTo>
                <a:lnTo>
                  <a:pt x="21" y="467"/>
                </a:lnTo>
                <a:lnTo>
                  <a:pt x="25" y="460"/>
                </a:lnTo>
                <a:lnTo>
                  <a:pt x="28" y="453"/>
                </a:lnTo>
                <a:lnTo>
                  <a:pt x="31" y="446"/>
                </a:lnTo>
                <a:lnTo>
                  <a:pt x="34" y="440"/>
                </a:lnTo>
                <a:lnTo>
                  <a:pt x="37" y="433"/>
                </a:lnTo>
                <a:lnTo>
                  <a:pt x="39" y="426"/>
                </a:lnTo>
                <a:lnTo>
                  <a:pt x="41" y="419"/>
                </a:lnTo>
                <a:lnTo>
                  <a:pt x="43" y="411"/>
                </a:lnTo>
                <a:lnTo>
                  <a:pt x="45" y="404"/>
                </a:lnTo>
                <a:lnTo>
                  <a:pt x="46" y="396"/>
                </a:lnTo>
                <a:lnTo>
                  <a:pt x="47" y="387"/>
                </a:lnTo>
                <a:lnTo>
                  <a:pt x="48" y="379"/>
                </a:lnTo>
                <a:lnTo>
                  <a:pt x="48" y="369"/>
                </a:lnTo>
                <a:lnTo>
                  <a:pt x="49" y="356"/>
                </a:lnTo>
                <a:lnTo>
                  <a:pt x="49" y="342"/>
                </a:lnTo>
                <a:lnTo>
                  <a:pt x="50" y="326"/>
                </a:lnTo>
                <a:lnTo>
                  <a:pt x="52" y="309"/>
                </a:lnTo>
                <a:lnTo>
                  <a:pt x="54" y="291"/>
                </a:lnTo>
                <a:lnTo>
                  <a:pt x="57" y="272"/>
                </a:lnTo>
                <a:lnTo>
                  <a:pt x="60" y="253"/>
                </a:lnTo>
                <a:lnTo>
                  <a:pt x="65" y="234"/>
                </a:lnTo>
                <a:lnTo>
                  <a:pt x="71" y="214"/>
                </a:lnTo>
                <a:lnTo>
                  <a:pt x="78" y="196"/>
                </a:lnTo>
                <a:lnTo>
                  <a:pt x="87" y="178"/>
                </a:lnTo>
                <a:lnTo>
                  <a:pt x="98" y="162"/>
                </a:lnTo>
                <a:lnTo>
                  <a:pt x="110" y="146"/>
                </a:lnTo>
                <a:lnTo>
                  <a:pt x="124" y="133"/>
                </a:lnTo>
                <a:lnTo>
                  <a:pt x="140" y="122"/>
                </a:lnTo>
                <a:lnTo>
                  <a:pt x="158" y="110"/>
                </a:lnTo>
                <a:lnTo>
                  <a:pt x="177" y="98"/>
                </a:lnTo>
                <a:lnTo>
                  <a:pt x="195" y="86"/>
                </a:lnTo>
                <a:lnTo>
                  <a:pt x="214" y="74"/>
                </a:lnTo>
                <a:lnTo>
                  <a:pt x="232" y="62"/>
                </a:lnTo>
                <a:lnTo>
                  <a:pt x="250" y="50"/>
                </a:lnTo>
                <a:lnTo>
                  <a:pt x="267" y="39"/>
                </a:lnTo>
                <a:lnTo>
                  <a:pt x="284" y="29"/>
                </a:lnTo>
                <a:lnTo>
                  <a:pt x="299" y="20"/>
                </a:lnTo>
                <a:lnTo>
                  <a:pt x="314" y="12"/>
                </a:lnTo>
                <a:lnTo>
                  <a:pt x="328" y="6"/>
                </a:lnTo>
                <a:lnTo>
                  <a:pt x="340" y="2"/>
                </a:lnTo>
                <a:lnTo>
                  <a:pt x="351" y="0"/>
                </a:lnTo>
                <a:lnTo>
                  <a:pt x="360" y="0"/>
                </a:lnTo>
                <a:lnTo>
                  <a:pt x="368" y="3"/>
                </a:lnTo>
                <a:lnTo>
                  <a:pt x="373" y="8"/>
                </a:lnTo>
                <a:lnTo>
                  <a:pt x="378" y="16"/>
                </a:lnTo>
                <a:lnTo>
                  <a:pt x="383" y="24"/>
                </a:lnTo>
                <a:lnTo>
                  <a:pt x="389" y="33"/>
                </a:lnTo>
                <a:lnTo>
                  <a:pt x="395" y="43"/>
                </a:lnTo>
                <a:lnTo>
                  <a:pt x="401" y="54"/>
                </a:lnTo>
                <a:lnTo>
                  <a:pt x="408" y="65"/>
                </a:lnTo>
                <a:lnTo>
                  <a:pt x="414" y="76"/>
                </a:lnTo>
                <a:lnTo>
                  <a:pt x="420" y="87"/>
                </a:lnTo>
                <a:lnTo>
                  <a:pt x="426" y="97"/>
                </a:lnTo>
                <a:lnTo>
                  <a:pt x="431" y="107"/>
                </a:lnTo>
                <a:lnTo>
                  <a:pt x="436" y="115"/>
                </a:lnTo>
                <a:lnTo>
                  <a:pt x="440" y="123"/>
                </a:lnTo>
                <a:lnTo>
                  <a:pt x="444" y="130"/>
                </a:lnTo>
                <a:lnTo>
                  <a:pt x="446" y="135"/>
                </a:lnTo>
                <a:lnTo>
                  <a:pt x="448" y="138"/>
                </a:lnTo>
                <a:lnTo>
                  <a:pt x="449" y="139"/>
                </a:lnTo>
              </a:path>
            </a:pathLst>
          </a:custGeom>
          <a:solidFill>
            <a:srgbClr val="FFCBB2"/>
          </a:solidFill>
          <a:ln w="12700" cap="rnd" cmpd="sng">
            <a:solidFill>
              <a:srgbClr val="000000"/>
            </a:solidFill>
            <a:prstDash val="solid"/>
            <a:round/>
            <a:headEnd type="none" w="med" len="med"/>
            <a:tailEnd type="none" w="med" len="med"/>
          </a:ln>
        </p:spPr>
        <p:txBody>
          <a:bodyPr/>
          <a:lstStyle/>
          <a:p>
            <a:endParaRPr lang="en-US" sz="1200"/>
          </a:p>
        </p:txBody>
      </p:sp>
      <p:sp>
        <p:nvSpPr>
          <p:cNvPr id="83" name="Freeform 81"/>
          <p:cNvSpPr>
            <a:spLocks/>
          </p:cNvSpPr>
          <p:nvPr/>
        </p:nvSpPr>
        <p:spPr bwMode="auto">
          <a:xfrm>
            <a:off x="6175375" y="4349750"/>
            <a:ext cx="382588" cy="765175"/>
          </a:xfrm>
          <a:custGeom>
            <a:avLst/>
            <a:gdLst>
              <a:gd name="T0" fmla="*/ 0 w 241"/>
              <a:gd name="T1" fmla="*/ 2147483647 h 482"/>
              <a:gd name="T2" fmla="*/ 2147483647 w 241"/>
              <a:gd name="T3" fmla="*/ 2147483647 h 482"/>
              <a:gd name="T4" fmla="*/ 2147483647 w 241"/>
              <a:gd name="T5" fmla="*/ 2147483647 h 482"/>
              <a:gd name="T6" fmla="*/ 2147483647 w 241"/>
              <a:gd name="T7" fmla="*/ 2147483647 h 482"/>
              <a:gd name="T8" fmla="*/ 2147483647 w 241"/>
              <a:gd name="T9" fmla="*/ 2147483647 h 482"/>
              <a:gd name="T10" fmla="*/ 2147483647 w 241"/>
              <a:gd name="T11" fmla="*/ 2147483647 h 482"/>
              <a:gd name="T12" fmla="*/ 2147483647 w 241"/>
              <a:gd name="T13" fmla="*/ 2147483647 h 482"/>
              <a:gd name="T14" fmla="*/ 2147483647 w 241"/>
              <a:gd name="T15" fmla="*/ 2147483647 h 482"/>
              <a:gd name="T16" fmla="*/ 2147483647 w 241"/>
              <a:gd name="T17" fmla="*/ 2147483647 h 482"/>
              <a:gd name="T18" fmla="*/ 2147483647 w 241"/>
              <a:gd name="T19" fmla="*/ 2147483647 h 482"/>
              <a:gd name="T20" fmla="*/ 2147483647 w 241"/>
              <a:gd name="T21" fmla="*/ 2147483647 h 482"/>
              <a:gd name="T22" fmla="*/ 2147483647 w 241"/>
              <a:gd name="T23" fmla="*/ 2147483647 h 482"/>
              <a:gd name="T24" fmla="*/ 2147483647 w 241"/>
              <a:gd name="T25" fmla="*/ 2147483647 h 482"/>
              <a:gd name="T26" fmla="*/ 2147483647 w 241"/>
              <a:gd name="T27" fmla="*/ 2147483647 h 482"/>
              <a:gd name="T28" fmla="*/ 2147483647 w 241"/>
              <a:gd name="T29" fmla="*/ 2147483647 h 482"/>
              <a:gd name="T30" fmla="*/ 2147483647 w 241"/>
              <a:gd name="T31" fmla="*/ 2147483647 h 482"/>
              <a:gd name="T32" fmla="*/ 2147483647 w 241"/>
              <a:gd name="T33" fmla="*/ 2147483647 h 482"/>
              <a:gd name="T34" fmla="*/ 2147483647 w 241"/>
              <a:gd name="T35" fmla="*/ 2147483647 h 482"/>
              <a:gd name="T36" fmla="*/ 2147483647 w 241"/>
              <a:gd name="T37" fmla="*/ 2147483647 h 482"/>
              <a:gd name="T38" fmla="*/ 2147483647 w 241"/>
              <a:gd name="T39" fmla="*/ 2147483647 h 482"/>
              <a:gd name="T40" fmla="*/ 2147483647 w 241"/>
              <a:gd name="T41" fmla="*/ 2147483647 h 482"/>
              <a:gd name="T42" fmla="*/ 2147483647 w 241"/>
              <a:gd name="T43" fmla="*/ 2147483647 h 482"/>
              <a:gd name="T44" fmla="*/ 2147483647 w 241"/>
              <a:gd name="T45" fmla="*/ 2147483647 h 482"/>
              <a:gd name="T46" fmla="*/ 2147483647 w 241"/>
              <a:gd name="T47" fmla="*/ 2147483647 h 482"/>
              <a:gd name="T48" fmla="*/ 2147483647 w 241"/>
              <a:gd name="T49" fmla="*/ 2147483647 h 482"/>
              <a:gd name="T50" fmla="*/ 2147483647 w 241"/>
              <a:gd name="T51" fmla="*/ 2147483647 h 482"/>
              <a:gd name="T52" fmla="*/ 2147483647 w 241"/>
              <a:gd name="T53" fmla="*/ 2147483647 h 482"/>
              <a:gd name="T54" fmla="*/ 2147483647 w 241"/>
              <a:gd name="T55" fmla="*/ 2147483647 h 482"/>
              <a:gd name="T56" fmla="*/ 2147483647 w 241"/>
              <a:gd name="T57" fmla="*/ 2147483647 h 482"/>
              <a:gd name="T58" fmla="*/ 2147483647 w 241"/>
              <a:gd name="T59" fmla="*/ 2147483647 h 482"/>
              <a:gd name="T60" fmla="*/ 2147483647 w 241"/>
              <a:gd name="T61" fmla="*/ 2147483647 h 482"/>
              <a:gd name="T62" fmla="*/ 2147483647 w 241"/>
              <a:gd name="T63" fmla="*/ 2147483647 h 482"/>
              <a:gd name="T64" fmla="*/ 2147483647 w 241"/>
              <a:gd name="T65" fmla="*/ 2147483647 h 482"/>
              <a:gd name="T66" fmla="*/ 2147483647 w 241"/>
              <a:gd name="T67" fmla="*/ 2147483647 h 482"/>
              <a:gd name="T68" fmla="*/ 2147483647 w 241"/>
              <a:gd name="T69" fmla="*/ 2147483647 h 482"/>
              <a:gd name="T70" fmla="*/ 2147483647 w 241"/>
              <a:gd name="T71" fmla="*/ 2147483647 h 482"/>
              <a:gd name="T72" fmla="*/ 2147483647 w 241"/>
              <a:gd name="T73" fmla="*/ 2147483647 h 482"/>
              <a:gd name="T74" fmla="*/ 2147483647 w 241"/>
              <a:gd name="T75" fmla="*/ 2147483647 h 482"/>
              <a:gd name="T76" fmla="*/ 2147483647 w 241"/>
              <a:gd name="T77" fmla="*/ 2147483647 h 482"/>
              <a:gd name="T78" fmla="*/ 2147483647 w 241"/>
              <a:gd name="T79" fmla="*/ 2147483647 h 482"/>
              <a:gd name="T80" fmla="*/ 2147483647 w 241"/>
              <a:gd name="T81" fmla="*/ 2147483647 h 482"/>
              <a:gd name="T82" fmla="*/ 2147483647 w 241"/>
              <a:gd name="T83" fmla="*/ 2147483647 h 482"/>
              <a:gd name="T84" fmla="*/ 2147483647 w 241"/>
              <a:gd name="T85" fmla="*/ 2147483647 h 482"/>
              <a:gd name="T86" fmla="*/ 2147483647 w 241"/>
              <a:gd name="T87" fmla="*/ 2147483647 h 482"/>
              <a:gd name="T88" fmla="*/ 2147483647 w 241"/>
              <a:gd name="T89" fmla="*/ 2147483647 h 482"/>
              <a:gd name="T90" fmla="*/ 2147483647 w 241"/>
              <a:gd name="T91" fmla="*/ 2147483647 h 482"/>
              <a:gd name="T92" fmla="*/ 2147483647 w 241"/>
              <a:gd name="T93" fmla="*/ 2147483647 h 482"/>
              <a:gd name="T94" fmla="*/ 2147483647 w 241"/>
              <a:gd name="T95" fmla="*/ 2147483647 h 482"/>
              <a:gd name="T96" fmla="*/ 2147483647 w 241"/>
              <a:gd name="T97" fmla="*/ 2147483647 h 482"/>
              <a:gd name="T98" fmla="*/ 2147483647 w 241"/>
              <a:gd name="T99" fmla="*/ 2147483647 h 482"/>
              <a:gd name="T100" fmla="*/ 2147483647 w 241"/>
              <a:gd name="T101" fmla="*/ 2147483647 h 482"/>
              <a:gd name="T102" fmla="*/ 2147483647 w 241"/>
              <a:gd name="T103" fmla="*/ 2147483647 h 482"/>
              <a:gd name="T104" fmla="*/ 2147483647 w 241"/>
              <a:gd name="T105" fmla="*/ 2147483647 h 482"/>
              <a:gd name="T106" fmla="*/ 2147483647 w 241"/>
              <a:gd name="T107" fmla="*/ 2147483647 h 482"/>
              <a:gd name="T108" fmla="*/ 2147483647 w 241"/>
              <a:gd name="T109" fmla="*/ 2147483647 h 482"/>
              <a:gd name="T110" fmla="*/ 2147483647 w 241"/>
              <a:gd name="T111" fmla="*/ 2147483647 h 4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1"/>
              <a:gd name="T169" fmla="*/ 0 h 482"/>
              <a:gd name="T170" fmla="*/ 241 w 241"/>
              <a:gd name="T171" fmla="*/ 482 h 4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1" h="482">
                <a:moveTo>
                  <a:pt x="3" y="291"/>
                </a:moveTo>
                <a:lnTo>
                  <a:pt x="0" y="301"/>
                </a:lnTo>
                <a:lnTo>
                  <a:pt x="1" y="314"/>
                </a:lnTo>
                <a:lnTo>
                  <a:pt x="7" y="328"/>
                </a:lnTo>
                <a:lnTo>
                  <a:pt x="16" y="344"/>
                </a:lnTo>
                <a:lnTo>
                  <a:pt x="27" y="361"/>
                </a:lnTo>
                <a:lnTo>
                  <a:pt x="41" y="378"/>
                </a:lnTo>
                <a:lnTo>
                  <a:pt x="57" y="395"/>
                </a:lnTo>
                <a:lnTo>
                  <a:pt x="73" y="413"/>
                </a:lnTo>
                <a:lnTo>
                  <a:pt x="90" y="429"/>
                </a:lnTo>
                <a:lnTo>
                  <a:pt x="106" y="444"/>
                </a:lnTo>
                <a:lnTo>
                  <a:pt x="122" y="457"/>
                </a:lnTo>
                <a:lnTo>
                  <a:pt x="137" y="468"/>
                </a:lnTo>
                <a:lnTo>
                  <a:pt x="149" y="476"/>
                </a:lnTo>
                <a:lnTo>
                  <a:pt x="160" y="481"/>
                </a:lnTo>
                <a:lnTo>
                  <a:pt x="167" y="481"/>
                </a:lnTo>
                <a:lnTo>
                  <a:pt x="170" y="478"/>
                </a:lnTo>
                <a:lnTo>
                  <a:pt x="172" y="472"/>
                </a:lnTo>
                <a:lnTo>
                  <a:pt x="174" y="465"/>
                </a:lnTo>
                <a:lnTo>
                  <a:pt x="177" y="456"/>
                </a:lnTo>
                <a:lnTo>
                  <a:pt x="180" y="447"/>
                </a:lnTo>
                <a:lnTo>
                  <a:pt x="184" y="438"/>
                </a:lnTo>
                <a:lnTo>
                  <a:pt x="188" y="427"/>
                </a:lnTo>
                <a:lnTo>
                  <a:pt x="193" y="416"/>
                </a:lnTo>
                <a:lnTo>
                  <a:pt x="198" y="404"/>
                </a:lnTo>
                <a:lnTo>
                  <a:pt x="203" y="392"/>
                </a:lnTo>
                <a:lnTo>
                  <a:pt x="208" y="380"/>
                </a:lnTo>
                <a:lnTo>
                  <a:pt x="214" y="369"/>
                </a:lnTo>
                <a:lnTo>
                  <a:pt x="219" y="359"/>
                </a:lnTo>
                <a:lnTo>
                  <a:pt x="224" y="348"/>
                </a:lnTo>
                <a:lnTo>
                  <a:pt x="230" y="339"/>
                </a:lnTo>
                <a:lnTo>
                  <a:pt x="235" y="330"/>
                </a:lnTo>
                <a:lnTo>
                  <a:pt x="240" y="322"/>
                </a:lnTo>
                <a:lnTo>
                  <a:pt x="236" y="321"/>
                </a:lnTo>
                <a:lnTo>
                  <a:pt x="232" y="319"/>
                </a:lnTo>
                <a:lnTo>
                  <a:pt x="227" y="316"/>
                </a:lnTo>
                <a:lnTo>
                  <a:pt x="222" y="314"/>
                </a:lnTo>
                <a:lnTo>
                  <a:pt x="217" y="311"/>
                </a:lnTo>
                <a:lnTo>
                  <a:pt x="212" y="308"/>
                </a:lnTo>
                <a:lnTo>
                  <a:pt x="206" y="304"/>
                </a:lnTo>
                <a:lnTo>
                  <a:pt x="200" y="300"/>
                </a:lnTo>
                <a:lnTo>
                  <a:pt x="194" y="297"/>
                </a:lnTo>
                <a:lnTo>
                  <a:pt x="188" y="293"/>
                </a:lnTo>
                <a:lnTo>
                  <a:pt x="177" y="285"/>
                </a:lnTo>
                <a:lnTo>
                  <a:pt x="172" y="281"/>
                </a:lnTo>
                <a:lnTo>
                  <a:pt x="166" y="279"/>
                </a:lnTo>
                <a:lnTo>
                  <a:pt x="161" y="275"/>
                </a:lnTo>
                <a:lnTo>
                  <a:pt x="157" y="272"/>
                </a:lnTo>
                <a:lnTo>
                  <a:pt x="152" y="269"/>
                </a:lnTo>
                <a:lnTo>
                  <a:pt x="148" y="265"/>
                </a:lnTo>
                <a:lnTo>
                  <a:pt x="143" y="262"/>
                </a:lnTo>
                <a:lnTo>
                  <a:pt x="140" y="258"/>
                </a:lnTo>
                <a:lnTo>
                  <a:pt x="136" y="254"/>
                </a:lnTo>
                <a:lnTo>
                  <a:pt x="131" y="250"/>
                </a:lnTo>
                <a:lnTo>
                  <a:pt x="127" y="246"/>
                </a:lnTo>
                <a:lnTo>
                  <a:pt x="123" y="240"/>
                </a:lnTo>
                <a:lnTo>
                  <a:pt x="119" y="235"/>
                </a:lnTo>
                <a:lnTo>
                  <a:pt x="115" y="229"/>
                </a:lnTo>
                <a:lnTo>
                  <a:pt x="112" y="222"/>
                </a:lnTo>
                <a:lnTo>
                  <a:pt x="108" y="214"/>
                </a:lnTo>
                <a:lnTo>
                  <a:pt x="105" y="206"/>
                </a:lnTo>
                <a:lnTo>
                  <a:pt x="102" y="198"/>
                </a:lnTo>
                <a:lnTo>
                  <a:pt x="100" y="188"/>
                </a:lnTo>
                <a:lnTo>
                  <a:pt x="97" y="177"/>
                </a:lnTo>
                <a:lnTo>
                  <a:pt x="96" y="168"/>
                </a:lnTo>
                <a:lnTo>
                  <a:pt x="97" y="159"/>
                </a:lnTo>
                <a:lnTo>
                  <a:pt x="98" y="150"/>
                </a:lnTo>
                <a:lnTo>
                  <a:pt x="100" y="140"/>
                </a:lnTo>
                <a:lnTo>
                  <a:pt x="101" y="130"/>
                </a:lnTo>
                <a:lnTo>
                  <a:pt x="104" y="120"/>
                </a:lnTo>
                <a:lnTo>
                  <a:pt x="107" y="110"/>
                </a:lnTo>
                <a:lnTo>
                  <a:pt x="110" y="99"/>
                </a:lnTo>
                <a:lnTo>
                  <a:pt x="113" y="89"/>
                </a:lnTo>
                <a:lnTo>
                  <a:pt x="116" y="78"/>
                </a:lnTo>
                <a:lnTo>
                  <a:pt x="118" y="67"/>
                </a:lnTo>
                <a:lnTo>
                  <a:pt x="120" y="56"/>
                </a:lnTo>
                <a:lnTo>
                  <a:pt x="120" y="45"/>
                </a:lnTo>
                <a:lnTo>
                  <a:pt x="120" y="35"/>
                </a:lnTo>
                <a:lnTo>
                  <a:pt x="119" y="25"/>
                </a:lnTo>
                <a:lnTo>
                  <a:pt x="117" y="14"/>
                </a:lnTo>
                <a:lnTo>
                  <a:pt x="113" y="6"/>
                </a:lnTo>
                <a:lnTo>
                  <a:pt x="109" y="1"/>
                </a:lnTo>
                <a:lnTo>
                  <a:pt x="104" y="0"/>
                </a:lnTo>
                <a:lnTo>
                  <a:pt x="100" y="1"/>
                </a:lnTo>
                <a:lnTo>
                  <a:pt x="94" y="6"/>
                </a:lnTo>
                <a:lnTo>
                  <a:pt x="87" y="13"/>
                </a:lnTo>
                <a:lnTo>
                  <a:pt x="81" y="22"/>
                </a:lnTo>
                <a:lnTo>
                  <a:pt x="75" y="33"/>
                </a:lnTo>
                <a:lnTo>
                  <a:pt x="69" y="44"/>
                </a:lnTo>
                <a:lnTo>
                  <a:pt x="64" y="58"/>
                </a:lnTo>
                <a:lnTo>
                  <a:pt x="60" y="73"/>
                </a:lnTo>
                <a:lnTo>
                  <a:pt x="57" y="88"/>
                </a:lnTo>
                <a:lnTo>
                  <a:pt x="55" y="104"/>
                </a:lnTo>
                <a:lnTo>
                  <a:pt x="54" y="120"/>
                </a:lnTo>
                <a:lnTo>
                  <a:pt x="54" y="134"/>
                </a:lnTo>
                <a:lnTo>
                  <a:pt x="57" y="149"/>
                </a:lnTo>
                <a:lnTo>
                  <a:pt x="58" y="161"/>
                </a:lnTo>
                <a:lnTo>
                  <a:pt x="59" y="172"/>
                </a:lnTo>
                <a:lnTo>
                  <a:pt x="59" y="182"/>
                </a:lnTo>
                <a:lnTo>
                  <a:pt x="57" y="192"/>
                </a:lnTo>
                <a:lnTo>
                  <a:pt x="56" y="201"/>
                </a:lnTo>
                <a:lnTo>
                  <a:pt x="53" y="210"/>
                </a:lnTo>
                <a:lnTo>
                  <a:pt x="50" y="219"/>
                </a:lnTo>
                <a:lnTo>
                  <a:pt x="46" y="228"/>
                </a:lnTo>
                <a:lnTo>
                  <a:pt x="42" y="237"/>
                </a:lnTo>
                <a:lnTo>
                  <a:pt x="37" y="245"/>
                </a:lnTo>
                <a:lnTo>
                  <a:pt x="32" y="253"/>
                </a:lnTo>
                <a:lnTo>
                  <a:pt x="26" y="261"/>
                </a:lnTo>
                <a:lnTo>
                  <a:pt x="21" y="269"/>
                </a:lnTo>
                <a:lnTo>
                  <a:pt x="16" y="277"/>
                </a:lnTo>
                <a:lnTo>
                  <a:pt x="9" y="284"/>
                </a:lnTo>
                <a:lnTo>
                  <a:pt x="3" y="291"/>
                </a:lnTo>
              </a:path>
            </a:pathLst>
          </a:custGeom>
          <a:solidFill>
            <a:srgbClr val="CB987F"/>
          </a:solidFill>
          <a:ln w="12700" cap="rnd" cmpd="sng">
            <a:noFill/>
            <a:prstDash val="solid"/>
            <a:round/>
            <a:headEnd type="none" w="med" len="med"/>
            <a:tailEnd type="none" w="med" len="med"/>
          </a:ln>
        </p:spPr>
        <p:txBody>
          <a:bodyPr/>
          <a:lstStyle/>
          <a:p>
            <a:endParaRPr lang="en-US" sz="1200"/>
          </a:p>
        </p:txBody>
      </p:sp>
      <p:sp>
        <p:nvSpPr>
          <p:cNvPr id="84" name="Freeform 82"/>
          <p:cNvSpPr>
            <a:spLocks/>
          </p:cNvSpPr>
          <p:nvPr/>
        </p:nvSpPr>
        <p:spPr bwMode="auto">
          <a:xfrm>
            <a:off x="6196013" y="4616450"/>
            <a:ext cx="361950" cy="493713"/>
          </a:xfrm>
          <a:custGeom>
            <a:avLst/>
            <a:gdLst>
              <a:gd name="T0" fmla="*/ 2147483647 w 228"/>
              <a:gd name="T1" fmla="*/ 2147483647 h 311"/>
              <a:gd name="T2" fmla="*/ 2147483647 w 228"/>
              <a:gd name="T3" fmla="*/ 2147483647 h 311"/>
              <a:gd name="T4" fmla="*/ 2147483647 w 228"/>
              <a:gd name="T5" fmla="*/ 2147483647 h 311"/>
              <a:gd name="T6" fmla="*/ 2147483647 w 228"/>
              <a:gd name="T7" fmla="*/ 2147483647 h 311"/>
              <a:gd name="T8" fmla="*/ 2147483647 w 228"/>
              <a:gd name="T9" fmla="*/ 2147483647 h 311"/>
              <a:gd name="T10" fmla="*/ 2147483647 w 228"/>
              <a:gd name="T11" fmla="*/ 2147483647 h 311"/>
              <a:gd name="T12" fmla="*/ 2147483647 w 228"/>
              <a:gd name="T13" fmla="*/ 2147483647 h 311"/>
              <a:gd name="T14" fmla="*/ 2147483647 w 228"/>
              <a:gd name="T15" fmla="*/ 2147483647 h 311"/>
              <a:gd name="T16" fmla="*/ 2147483647 w 228"/>
              <a:gd name="T17" fmla="*/ 2147483647 h 311"/>
              <a:gd name="T18" fmla="*/ 2147483647 w 228"/>
              <a:gd name="T19" fmla="*/ 2147483647 h 311"/>
              <a:gd name="T20" fmla="*/ 2147483647 w 228"/>
              <a:gd name="T21" fmla="*/ 2147483647 h 311"/>
              <a:gd name="T22" fmla="*/ 2147483647 w 228"/>
              <a:gd name="T23" fmla="*/ 2147483647 h 311"/>
              <a:gd name="T24" fmla="*/ 2147483647 w 228"/>
              <a:gd name="T25" fmla="*/ 2147483647 h 311"/>
              <a:gd name="T26" fmla="*/ 2147483647 w 228"/>
              <a:gd name="T27" fmla="*/ 2147483647 h 311"/>
              <a:gd name="T28" fmla="*/ 2147483647 w 228"/>
              <a:gd name="T29" fmla="*/ 2147483647 h 311"/>
              <a:gd name="T30" fmla="*/ 2147483647 w 228"/>
              <a:gd name="T31" fmla="*/ 0 h 311"/>
              <a:gd name="T32" fmla="*/ 2147483647 w 228"/>
              <a:gd name="T33" fmla="*/ 2147483647 h 311"/>
              <a:gd name="T34" fmla="*/ 2147483647 w 228"/>
              <a:gd name="T35" fmla="*/ 2147483647 h 311"/>
              <a:gd name="T36" fmla="*/ 2147483647 w 228"/>
              <a:gd name="T37" fmla="*/ 2147483647 h 311"/>
              <a:gd name="T38" fmla="*/ 2147483647 w 228"/>
              <a:gd name="T39" fmla="*/ 2147483647 h 311"/>
              <a:gd name="T40" fmla="*/ 2147483647 w 228"/>
              <a:gd name="T41" fmla="*/ 2147483647 h 311"/>
              <a:gd name="T42" fmla="*/ 2147483647 w 228"/>
              <a:gd name="T43" fmla="*/ 2147483647 h 311"/>
              <a:gd name="T44" fmla="*/ 2147483647 w 228"/>
              <a:gd name="T45" fmla="*/ 2147483647 h 311"/>
              <a:gd name="T46" fmla="*/ 2147483647 w 228"/>
              <a:gd name="T47" fmla="*/ 2147483647 h 311"/>
              <a:gd name="T48" fmla="*/ 2147483647 w 228"/>
              <a:gd name="T49" fmla="*/ 2147483647 h 311"/>
              <a:gd name="T50" fmla="*/ 2147483647 w 228"/>
              <a:gd name="T51" fmla="*/ 2147483647 h 311"/>
              <a:gd name="T52" fmla="*/ 2147483647 w 228"/>
              <a:gd name="T53" fmla="*/ 2147483647 h 311"/>
              <a:gd name="T54" fmla="*/ 2147483647 w 228"/>
              <a:gd name="T55" fmla="*/ 2147483647 h 311"/>
              <a:gd name="T56" fmla="*/ 2147483647 w 228"/>
              <a:gd name="T57" fmla="*/ 2147483647 h 311"/>
              <a:gd name="T58" fmla="*/ 2147483647 w 228"/>
              <a:gd name="T59" fmla="*/ 2147483647 h 311"/>
              <a:gd name="T60" fmla="*/ 2147483647 w 228"/>
              <a:gd name="T61" fmla="*/ 2147483647 h 311"/>
              <a:gd name="T62" fmla="*/ 2147483647 w 228"/>
              <a:gd name="T63" fmla="*/ 2147483647 h 311"/>
              <a:gd name="T64" fmla="*/ 2147483647 w 228"/>
              <a:gd name="T65" fmla="*/ 2147483647 h 311"/>
              <a:gd name="T66" fmla="*/ 2147483647 w 228"/>
              <a:gd name="T67" fmla="*/ 2147483647 h 311"/>
              <a:gd name="T68" fmla="*/ 2147483647 w 228"/>
              <a:gd name="T69" fmla="*/ 2147483647 h 311"/>
              <a:gd name="T70" fmla="*/ 2147483647 w 228"/>
              <a:gd name="T71" fmla="*/ 2147483647 h 311"/>
              <a:gd name="T72" fmla="*/ 2147483647 w 228"/>
              <a:gd name="T73" fmla="*/ 2147483647 h 311"/>
              <a:gd name="T74" fmla="*/ 2147483647 w 228"/>
              <a:gd name="T75" fmla="*/ 2147483647 h 311"/>
              <a:gd name="T76" fmla="*/ 2147483647 w 228"/>
              <a:gd name="T77" fmla="*/ 2147483647 h 311"/>
              <a:gd name="T78" fmla="*/ 2147483647 w 228"/>
              <a:gd name="T79" fmla="*/ 2147483647 h 311"/>
              <a:gd name="T80" fmla="*/ 2147483647 w 228"/>
              <a:gd name="T81" fmla="*/ 2147483647 h 311"/>
              <a:gd name="T82" fmla="*/ 2147483647 w 228"/>
              <a:gd name="T83" fmla="*/ 2147483647 h 311"/>
              <a:gd name="T84" fmla="*/ 2147483647 w 228"/>
              <a:gd name="T85" fmla="*/ 2147483647 h 311"/>
              <a:gd name="T86" fmla="*/ 2147483647 w 228"/>
              <a:gd name="T87" fmla="*/ 2147483647 h 311"/>
              <a:gd name="T88" fmla="*/ 2147483647 w 228"/>
              <a:gd name="T89" fmla="*/ 2147483647 h 311"/>
              <a:gd name="T90" fmla="*/ 2147483647 w 228"/>
              <a:gd name="T91" fmla="*/ 2147483647 h 311"/>
              <a:gd name="T92" fmla="*/ 2147483647 w 228"/>
              <a:gd name="T93" fmla="*/ 2147483647 h 311"/>
              <a:gd name="T94" fmla="*/ 2147483647 w 228"/>
              <a:gd name="T95" fmla="*/ 2147483647 h 311"/>
              <a:gd name="T96" fmla="*/ 2147483647 w 228"/>
              <a:gd name="T97" fmla="*/ 2147483647 h 311"/>
              <a:gd name="T98" fmla="*/ 2147483647 w 228"/>
              <a:gd name="T99" fmla="*/ 2147483647 h 311"/>
              <a:gd name="T100" fmla="*/ 2147483647 w 228"/>
              <a:gd name="T101" fmla="*/ 2147483647 h 311"/>
              <a:gd name="T102" fmla="*/ 2147483647 w 228"/>
              <a:gd name="T103" fmla="*/ 2147483647 h 3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8"/>
              <a:gd name="T157" fmla="*/ 0 h 311"/>
              <a:gd name="T158" fmla="*/ 228 w 228"/>
              <a:gd name="T159" fmla="*/ 311 h 3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8" h="311">
                <a:moveTo>
                  <a:pt x="157" y="310"/>
                </a:moveTo>
                <a:lnTo>
                  <a:pt x="159" y="304"/>
                </a:lnTo>
                <a:lnTo>
                  <a:pt x="161" y="297"/>
                </a:lnTo>
                <a:lnTo>
                  <a:pt x="164" y="288"/>
                </a:lnTo>
                <a:lnTo>
                  <a:pt x="168" y="280"/>
                </a:lnTo>
                <a:lnTo>
                  <a:pt x="171" y="270"/>
                </a:lnTo>
                <a:lnTo>
                  <a:pt x="175" y="259"/>
                </a:lnTo>
                <a:lnTo>
                  <a:pt x="180" y="248"/>
                </a:lnTo>
                <a:lnTo>
                  <a:pt x="185" y="236"/>
                </a:lnTo>
                <a:lnTo>
                  <a:pt x="190" y="225"/>
                </a:lnTo>
                <a:lnTo>
                  <a:pt x="195" y="213"/>
                </a:lnTo>
                <a:lnTo>
                  <a:pt x="201" y="202"/>
                </a:lnTo>
                <a:lnTo>
                  <a:pt x="206" y="191"/>
                </a:lnTo>
                <a:lnTo>
                  <a:pt x="211" y="181"/>
                </a:lnTo>
                <a:lnTo>
                  <a:pt x="217" y="172"/>
                </a:lnTo>
                <a:lnTo>
                  <a:pt x="222" y="163"/>
                </a:lnTo>
                <a:lnTo>
                  <a:pt x="227" y="155"/>
                </a:lnTo>
                <a:lnTo>
                  <a:pt x="223" y="154"/>
                </a:lnTo>
                <a:lnTo>
                  <a:pt x="219" y="152"/>
                </a:lnTo>
                <a:lnTo>
                  <a:pt x="214" y="149"/>
                </a:lnTo>
                <a:lnTo>
                  <a:pt x="209" y="147"/>
                </a:lnTo>
                <a:lnTo>
                  <a:pt x="204" y="144"/>
                </a:lnTo>
                <a:lnTo>
                  <a:pt x="199" y="141"/>
                </a:lnTo>
                <a:lnTo>
                  <a:pt x="193" y="137"/>
                </a:lnTo>
                <a:lnTo>
                  <a:pt x="187" y="133"/>
                </a:lnTo>
                <a:lnTo>
                  <a:pt x="181" y="130"/>
                </a:lnTo>
                <a:lnTo>
                  <a:pt x="175" y="127"/>
                </a:lnTo>
                <a:lnTo>
                  <a:pt x="164" y="119"/>
                </a:lnTo>
                <a:lnTo>
                  <a:pt x="159" y="115"/>
                </a:lnTo>
                <a:lnTo>
                  <a:pt x="153" y="112"/>
                </a:lnTo>
                <a:lnTo>
                  <a:pt x="148" y="108"/>
                </a:lnTo>
                <a:lnTo>
                  <a:pt x="144" y="105"/>
                </a:lnTo>
                <a:lnTo>
                  <a:pt x="139" y="102"/>
                </a:lnTo>
                <a:lnTo>
                  <a:pt x="134" y="98"/>
                </a:lnTo>
                <a:lnTo>
                  <a:pt x="129" y="94"/>
                </a:lnTo>
                <a:lnTo>
                  <a:pt x="123" y="90"/>
                </a:lnTo>
                <a:lnTo>
                  <a:pt x="116" y="85"/>
                </a:lnTo>
                <a:lnTo>
                  <a:pt x="110" y="80"/>
                </a:lnTo>
                <a:lnTo>
                  <a:pt x="103" y="75"/>
                </a:lnTo>
                <a:lnTo>
                  <a:pt x="97" y="69"/>
                </a:lnTo>
                <a:lnTo>
                  <a:pt x="91" y="63"/>
                </a:lnTo>
                <a:lnTo>
                  <a:pt x="85" y="56"/>
                </a:lnTo>
                <a:lnTo>
                  <a:pt x="80" y="48"/>
                </a:lnTo>
                <a:lnTo>
                  <a:pt x="74" y="40"/>
                </a:lnTo>
                <a:lnTo>
                  <a:pt x="70" y="31"/>
                </a:lnTo>
                <a:lnTo>
                  <a:pt x="66" y="22"/>
                </a:lnTo>
                <a:lnTo>
                  <a:pt x="62" y="12"/>
                </a:lnTo>
                <a:lnTo>
                  <a:pt x="60" y="0"/>
                </a:lnTo>
                <a:lnTo>
                  <a:pt x="60" y="13"/>
                </a:lnTo>
                <a:lnTo>
                  <a:pt x="60" y="24"/>
                </a:lnTo>
                <a:lnTo>
                  <a:pt x="60" y="33"/>
                </a:lnTo>
                <a:lnTo>
                  <a:pt x="62" y="41"/>
                </a:lnTo>
                <a:lnTo>
                  <a:pt x="63" y="49"/>
                </a:lnTo>
                <a:lnTo>
                  <a:pt x="65" y="55"/>
                </a:lnTo>
                <a:lnTo>
                  <a:pt x="68" y="61"/>
                </a:lnTo>
                <a:lnTo>
                  <a:pt x="70" y="67"/>
                </a:lnTo>
                <a:lnTo>
                  <a:pt x="73" y="72"/>
                </a:lnTo>
                <a:lnTo>
                  <a:pt x="77" y="77"/>
                </a:lnTo>
                <a:lnTo>
                  <a:pt x="80" y="81"/>
                </a:lnTo>
                <a:lnTo>
                  <a:pt x="84" y="87"/>
                </a:lnTo>
                <a:lnTo>
                  <a:pt x="88" y="93"/>
                </a:lnTo>
                <a:lnTo>
                  <a:pt x="92" y="99"/>
                </a:lnTo>
                <a:lnTo>
                  <a:pt x="96" y="107"/>
                </a:lnTo>
                <a:lnTo>
                  <a:pt x="100" y="115"/>
                </a:lnTo>
                <a:lnTo>
                  <a:pt x="104" y="120"/>
                </a:lnTo>
                <a:lnTo>
                  <a:pt x="109" y="124"/>
                </a:lnTo>
                <a:lnTo>
                  <a:pt x="114" y="128"/>
                </a:lnTo>
                <a:lnTo>
                  <a:pt x="121" y="131"/>
                </a:lnTo>
                <a:lnTo>
                  <a:pt x="128" y="134"/>
                </a:lnTo>
                <a:lnTo>
                  <a:pt x="134" y="138"/>
                </a:lnTo>
                <a:lnTo>
                  <a:pt x="148" y="144"/>
                </a:lnTo>
                <a:lnTo>
                  <a:pt x="155" y="147"/>
                </a:lnTo>
                <a:lnTo>
                  <a:pt x="162" y="151"/>
                </a:lnTo>
                <a:lnTo>
                  <a:pt x="168" y="154"/>
                </a:lnTo>
                <a:lnTo>
                  <a:pt x="173" y="158"/>
                </a:lnTo>
                <a:lnTo>
                  <a:pt x="177" y="163"/>
                </a:lnTo>
                <a:lnTo>
                  <a:pt x="181" y="168"/>
                </a:lnTo>
                <a:lnTo>
                  <a:pt x="183" y="173"/>
                </a:lnTo>
                <a:lnTo>
                  <a:pt x="184" y="179"/>
                </a:lnTo>
                <a:lnTo>
                  <a:pt x="184" y="185"/>
                </a:lnTo>
                <a:lnTo>
                  <a:pt x="183" y="192"/>
                </a:lnTo>
                <a:lnTo>
                  <a:pt x="181" y="200"/>
                </a:lnTo>
                <a:lnTo>
                  <a:pt x="180" y="208"/>
                </a:lnTo>
                <a:lnTo>
                  <a:pt x="177" y="215"/>
                </a:lnTo>
                <a:lnTo>
                  <a:pt x="175" y="223"/>
                </a:lnTo>
                <a:lnTo>
                  <a:pt x="172" y="231"/>
                </a:lnTo>
                <a:lnTo>
                  <a:pt x="169" y="237"/>
                </a:lnTo>
                <a:lnTo>
                  <a:pt x="166" y="243"/>
                </a:lnTo>
                <a:lnTo>
                  <a:pt x="162" y="249"/>
                </a:lnTo>
                <a:lnTo>
                  <a:pt x="158" y="255"/>
                </a:lnTo>
                <a:lnTo>
                  <a:pt x="153" y="259"/>
                </a:lnTo>
                <a:lnTo>
                  <a:pt x="148" y="262"/>
                </a:lnTo>
                <a:lnTo>
                  <a:pt x="144" y="264"/>
                </a:lnTo>
                <a:lnTo>
                  <a:pt x="138" y="264"/>
                </a:lnTo>
                <a:lnTo>
                  <a:pt x="133" y="263"/>
                </a:lnTo>
                <a:lnTo>
                  <a:pt x="130" y="261"/>
                </a:lnTo>
                <a:lnTo>
                  <a:pt x="125" y="258"/>
                </a:lnTo>
                <a:lnTo>
                  <a:pt x="119" y="253"/>
                </a:lnTo>
                <a:lnTo>
                  <a:pt x="114" y="248"/>
                </a:lnTo>
                <a:lnTo>
                  <a:pt x="108" y="242"/>
                </a:lnTo>
                <a:lnTo>
                  <a:pt x="103" y="234"/>
                </a:lnTo>
                <a:lnTo>
                  <a:pt x="97" y="228"/>
                </a:lnTo>
                <a:lnTo>
                  <a:pt x="93" y="220"/>
                </a:lnTo>
                <a:lnTo>
                  <a:pt x="87" y="211"/>
                </a:lnTo>
                <a:lnTo>
                  <a:pt x="82" y="203"/>
                </a:lnTo>
                <a:lnTo>
                  <a:pt x="77" y="195"/>
                </a:lnTo>
                <a:lnTo>
                  <a:pt x="73" y="186"/>
                </a:lnTo>
                <a:lnTo>
                  <a:pt x="69" y="179"/>
                </a:lnTo>
                <a:lnTo>
                  <a:pt x="65" y="172"/>
                </a:lnTo>
                <a:lnTo>
                  <a:pt x="62" y="165"/>
                </a:lnTo>
                <a:lnTo>
                  <a:pt x="60" y="159"/>
                </a:lnTo>
                <a:lnTo>
                  <a:pt x="57" y="152"/>
                </a:lnTo>
                <a:lnTo>
                  <a:pt x="54" y="146"/>
                </a:lnTo>
                <a:lnTo>
                  <a:pt x="49" y="140"/>
                </a:lnTo>
                <a:lnTo>
                  <a:pt x="45" y="135"/>
                </a:lnTo>
                <a:lnTo>
                  <a:pt x="40" y="131"/>
                </a:lnTo>
                <a:lnTo>
                  <a:pt x="36" y="128"/>
                </a:lnTo>
                <a:lnTo>
                  <a:pt x="31" y="124"/>
                </a:lnTo>
                <a:lnTo>
                  <a:pt x="26" y="121"/>
                </a:lnTo>
                <a:lnTo>
                  <a:pt x="22" y="119"/>
                </a:lnTo>
                <a:lnTo>
                  <a:pt x="18" y="117"/>
                </a:lnTo>
                <a:lnTo>
                  <a:pt x="14" y="115"/>
                </a:lnTo>
                <a:lnTo>
                  <a:pt x="10" y="114"/>
                </a:lnTo>
                <a:lnTo>
                  <a:pt x="7" y="113"/>
                </a:lnTo>
                <a:lnTo>
                  <a:pt x="4" y="112"/>
                </a:lnTo>
                <a:lnTo>
                  <a:pt x="2" y="112"/>
                </a:lnTo>
                <a:lnTo>
                  <a:pt x="0" y="112"/>
                </a:lnTo>
                <a:lnTo>
                  <a:pt x="0" y="113"/>
                </a:lnTo>
                <a:lnTo>
                  <a:pt x="1" y="115"/>
                </a:lnTo>
                <a:lnTo>
                  <a:pt x="2" y="120"/>
                </a:lnTo>
                <a:lnTo>
                  <a:pt x="4" y="126"/>
                </a:lnTo>
                <a:lnTo>
                  <a:pt x="7" y="132"/>
                </a:lnTo>
                <a:lnTo>
                  <a:pt x="11" y="141"/>
                </a:lnTo>
                <a:lnTo>
                  <a:pt x="15" y="150"/>
                </a:lnTo>
                <a:lnTo>
                  <a:pt x="19" y="160"/>
                </a:lnTo>
                <a:lnTo>
                  <a:pt x="24" y="171"/>
                </a:lnTo>
                <a:lnTo>
                  <a:pt x="30" y="181"/>
                </a:lnTo>
                <a:lnTo>
                  <a:pt x="37" y="192"/>
                </a:lnTo>
                <a:lnTo>
                  <a:pt x="44" y="204"/>
                </a:lnTo>
                <a:lnTo>
                  <a:pt x="51" y="215"/>
                </a:lnTo>
                <a:lnTo>
                  <a:pt x="58" y="226"/>
                </a:lnTo>
                <a:lnTo>
                  <a:pt x="65" y="236"/>
                </a:lnTo>
                <a:lnTo>
                  <a:pt x="74" y="246"/>
                </a:lnTo>
                <a:lnTo>
                  <a:pt x="82" y="254"/>
                </a:lnTo>
                <a:lnTo>
                  <a:pt x="90" y="262"/>
                </a:lnTo>
                <a:lnTo>
                  <a:pt x="97" y="270"/>
                </a:lnTo>
                <a:lnTo>
                  <a:pt x="105" y="276"/>
                </a:lnTo>
                <a:lnTo>
                  <a:pt x="112" y="282"/>
                </a:lnTo>
                <a:lnTo>
                  <a:pt x="119" y="287"/>
                </a:lnTo>
                <a:lnTo>
                  <a:pt x="126" y="291"/>
                </a:lnTo>
                <a:lnTo>
                  <a:pt x="132" y="295"/>
                </a:lnTo>
                <a:lnTo>
                  <a:pt x="137" y="299"/>
                </a:lnTo>
                <a:lnTo>
                  <a:pt x="142" y="302"/>
                </a:lnTo>
                <a:lnTo>
                  <a:pt x="146" y="304"/>
                </a:lnTo>
                <a:lnTo>
                  <a:pt x="150" y="307"/>
                </a:lnTo>
                <a:lnTo>
                  <a:pt x="153" y="308"/>
                </a:lnTo>
                <a:lnTo>
                  <a:pt x="156" y="309"/>
                </a:lnTo>
                <a:lnTo>
                  <a:pt x="157" y="310"/>
                </a:lnTo>
              </a:path>
            </a:pathLst>
          </a:custGeom>
          <a:solidFill>
            <a:srgbClr val="661900"/>
          </a:solidFill>
          <a:ln w="12700" cap="rnd" cmpd="sng">
            <a:noFill/>
            <a:prstDash val="solid"/>
            <a:round/>
            <a:headEnd type="none" w="med" len="med"/>
            <a:tailEnd type="none" w="med" len="med"/>
          </a:ln>
        </p:spPr>
        <p:txBody>
          <a:bodyPr/>
          <a:lstStyle/>
          <a:p>
            <a:endParaRPr lang="en-US" sz="1200"/>
          </a:p>
        </p:txBody>
      </p:sp>
      <p:sp>
        <p:nvSpPr>
          <p:cNvPr id="85" name="Freeform 83"/>
          <p:cNvSpPr>
            <a:spLocks/>
          </p:cNvSpPr>
          <p:nvPr/>
        </p:nvSpPr>
        <p:spPr bwMode="auto">
          <a:xfrm>
            <a:off x="6451600" y="4867275"/>
            <a:ext cx="115888" cy="252413"/>
          </a:xfrm>
          <a:custGeom>
            <a:avLst/>
            <a:gdLst>
              <a:gd name="T0" fmla="*/ 0 w 73"/>
              <a:gd name="T1" fmla="*/ 2147483647 h 159"/>
              <a:gd name="T2" fmla="*/ 2147483647 w 73"/>
              <a:gd name="T3" fmla="*/ 2147483647 h 159"/>
              <a:gd name="T4" fmla="*/ 2147483647 w 73"/>
              <a:gd name="T5" fmla="*/ 2147483647 h 159"/>
              <a:gd name="T6" fmla="*/ 2147483647 w 73"/>
              <a:gd name="T7" fmla="*/ 2147483647 h 159"/>
              <a:gd name="T8" fmla="*/ 2147483647 w 73"/>
              <a:gd name="T9" fmla="*/ 2147483647 h 159"/>
              <a:gd name="T10" fmla="*/ 2147483647 w 73"/>
              <a:gd name="T11" fmla="*/ 2147483647 h 159"/>
              <a:gd name="T12" fmla="*/ 2147483647 w 73"/>
              <a:gd name="T13" fmla="*/ 2147483647 h 159"/>
              <a:gd name="T14" fmla="*/ 2147483647 w 73"/>
              <a:gd name="T15" fmla="*/ 2147483647 h 159"/>
              <a:gd name="T16" fmla="*/ 2147483647 w 73"/>
              <a:gd name="T17" fmla="*/ 2147483647 h 159"/>
              <a:gd name="T18" fmla="*/ 2147483647 w 73"/>
              <a:gd name="T19" fmla="*/ 2147483647 h 159"/>
              <a:gd name="T20" fmla="*/ 2147483647 w 73"/>
              <a:gd name="T21" fmla="*/ 2147483647 h 159"/>
              <a:gd name="T22" fmla="*/ 2147483647 w 73"/>
              <a:gd name="T23" fmla="*/ 2147483647 h 159"/>
              <a:gd name="T24" fmla="*/ 2147483647 w 73"/>
              <a:gd name="T25" fmla="*/ 2147483647 h 159"/>
              <a:gd name="T26" fmla="*/ 2147483647 w 73"/>
              <a:gd name="T27" fmla="*/ 2147483647 h 159"/>
              <a:gd name="T28" fmla="*/ 2147483647 w 73"/>
              <a:gd name="T29" fmla="*/ 2147483647 h 159"/>
              <a:gd name="T30" fmla="*/ 2147483647 w 73"/>
              <a:gd name="T31" fmla="*/ 2147483647 h 159"/>
              <a:gd name="T32" fmla="*/ 2147483647 w 73"/>
              <a:gd name="T33" fmla="*/ 0 h 1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
              <a:gd name="T52" fmla="*/ 0 h 159"/>
              <a:gd name="T53" fmla="*/ 73 w 73"/>
              <a:gd name="T54" fmla="*/ 159 h 1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 h="159">
                <a:moveTo>
                  <a:pt x="0" y="158"/>
                </a:moveTo>
                <a:lnTo>
                  <a:pt x="2" y="152"/>
                </a:lnTo>
                <a:lnTo>
                  <a:pt x="4" y="145"/>
                </a:lnTo>
                <a:lnTo>
                  <a:pt x="7" y="136"/>
                </a:lnTo>
                <a:lnTo>
                  <a:pt x="11" y="127"/>
                </a:lnTo>
                <a:lnTo>
                  <a:pt x="15" y="117"/>
                </a:lnTo>
                <a:lnTo>
                  <a:pt x="19" y="106"/>
                </a:lnTo>
                <a:lnTo>
                  <a:pt x="24" y="95"/>
                </a:lnTo>
                <a:lnTo>
                  <a:pt x="29" y="83"/>
                </a:lnTo>
                <a:lnTo>
                  <a:pt x="34" y="71"/>
                </a:lnTo>
                <a:lnTo>
                  <a:pt x="39" y="59"/>
                </a:lnTo>
                <a:lnTo>
                  <a:pt x="45" y="48"/>
                </a:lnTo>
                <a:lnTo>
                  <a:pt x="50" y="37"/>
                </a:lnTo>
                <a:lnTo>
                  <a:pt x="56" y="26"/>
                </a:lnTo>
                <a:lnTo>
                  <a:pt x="62" y="17"/>
                </a:lnTo>
                <a:lnTo>
                  <a:pt x="67" y="8"/>
                </a:lnTo>
                <a:lnTo>
                  <a:pt x="72" y="0"/>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86" name="Freeform 84"/>
          <p:cNvSpPr>
            <a:spLocks/>
          </p:cNvSpPr>
          <p:nvPr/>
        </p:nvSpPr>
        <p:spPr bwMode="auto">
          <a:xfrm>
            <a:off x="6500813" y="4127500"/>
            <a:ext cx="366712" cy="623888"/>
          </a:xfrm>
          <a:custGeom>
            <a:avLst/>
            <a:gdLst>
              <a:gd name="T0" fmla="*/ 2147483647 w 231"/>
              <a:gd name="T1" fmla="*/ 2147483647 h 393"/>
              <a:gd name="T2" fmla="*/ 2147483647 w 231"/>
              <a:gd name="T3" fmla="*/ 2147483647 h 393"/>
              <a:gd name="T4" fmla="*/ 2147483647 w 231"/>
              <a:gd name="T5" fmla="*/ 2147483647 h 393"/>
              <a:gd name="T6" fmla="*/ 2147483647 w 231"/>
              <a:gd name="T7" fmla="*/ 2147483647 h 393"/>
              <a:gd name="T8" fmla="*/ 2147483647 w 231"/>
              <a:gd name="T9" fmla="*/ 2147483647 h 393"/>
              <a:gd name="T10" fmla="*/ 2147483647 w 231"/>
              <a:gd name="T11" fmla="*/ 2147483647 h 393"/>
              <a:gd name="T12" fmla="*/ 2147483647 w 231"/>
              <a:gd name="T13" fmla="*/ 2147483647 h 393"/>
              <a:gd name="T14" fmla="*/ 2147483647 w 231"/>
              <a:gd name="T15" fmla="*/ 2147483647 h 393"/>
              <a:gd name="T16" fmla="*/ 2147483647 w 231"/>
              <a:gd name="T17" fmla="*/ 2147483647 h 393"/>
              <a:gd name="T18" fmla="*/ 2147483647 w 231"/>
              <a:gd name="T19" fmla="*/ 2147483647 h 393"/>
              <a:gd name="T20" fmla="*/ 2147483647 w 231"/>
              <a:gd name="T21" fmla="*/ 2147483647 h 393"/>
              <a:gd name="T22" fmla="*/ 2147483647 w 231"/>
              <a:gd name="T23" fmla="*/ 2147483647 h 393"/>
              <a:gd name="T24" fmla="*/ 2147483647 w 231"/>
              <a:gd name="T25" fmla="*/ 2147483647 h 393"/>
              <a:gd name="T26" fmla="*/ 2147483647 w 231"/>
              <a:gd name="T27" fmla="*/ 2147483647 h 393"/>
              <a:gd name="T28" fmla="*/ 2147483647 w 231"/>
              <a:gd name="T29" fmla="*/ 2147483647 h 393"/>
              <a:gd name="T30" fmla="*/ 2147483647 w 231"/>
              <a:gd name="T31" fmla="*/ 2147483647 h 393"/>
              <a:gd name="T32" fmla="*/ 2147483647 w 231"/>
              <a:gd name="T33" fmla="*/ 2147483647 h 393"/>
              <a:gd name="T34" fmla="*/ 2147483647 w 231"/>
              <a:gd name="T35" fmla="*/ 2147483647 h 393"/>
              <a:gd name="T36" fmla="*/ 2147483647 w 231"/>
              <a:gd name="T37" fmla="*/ 2147483647 h 393"/>
              <a:gd name="T38" fmla="*/ 2147483647 w 231"/>
              <a:gd name="T39" fmla="*/ 2147483647 h 393"/>
              <a:gd name="T40" fmla="*/ 2147483647 w 231"/>
              <a:gd name="T41" fmla="*/ 2147483647 h 393"/>
              <a:gd name="T42" fmla="*/ 2147483647 w 231"/>
              <a:gd name="T43" fmla="*/ 2147483647 h 393"/>
              <a:gd name="T44" fmla="*/ 2147483647 w 231"/>
              <a:gd name="T45" fmla="*/ 2147483647 h 393"/>
              <a:gd name="T46" fmla="*/ 2147483647 w 231"/>
              <a:gd name="T47" fmla="*/ 2147483647 h 393"/>
              <a:gd name="T48" fmla="*/ 2147483647 w 231"/>
              <a:gd name="T49" fmla="*/ 2147483647 h 393"/>
              <a:gd name="T50" fmla="*/ 2147483647 w 231"/>
              <a:gd name="T51" fmla="*/ 2147483647 h 393"/>
              <a:gd name="T52" fmla="*/ 2147483647 w 231"/>
              <a:gd name="T53" fmla="*/ 2147483647 h 393"/>
              <a:gd name="T54" fmla="*/ 2147483647 w 231"/>
              <a:gd name="T55" fmla="*/ 2147483647 h 393"/>
              <a:gd name="T56" fmla="*/ 2147483647 w 231"/>
              <a:gd name="T57" fmla="*/ 2147483647 h 393"/>
              <a:gd name="T58" fmla="*/ 2147483647 w 231"/>
              <a:gd name="T59" fmla="*/ 2147483647 h 393"/>
              <a:gd name="T60" fmla="*/ 2147483647 w 231"/>
              <a:gd name="T61" fmla="*/ 2147483647 h 393"/>
              <a:gd name="T62" fmla="*/ 2147483647 w 231"/>
              <a:gd name="T63" fmla="*/ 2147483647 h 393"/>
              <a:gd name="T64" fmla="*/ 2147483647 w 231"/>
              <a:gd name="T65" fmla="*/ 2147483647 h 393"/>
              <a:gd name="T66" fmla="*/ 2147483647 w 231"/>
              <a:gd name="T67" fmla="*/ 2147483647 h 393"/>
              <a:gd name="T68" fmla="*/ 2147483647 w 231"/>
              <a:gd name="T69" fmla="*/ 2147483647 h 393"/>
              <a:gd name="T70" fmla="*/ 2147483647 w 231"/>
              <a:gd name="T71" fmla="*/ 2147483647 h 393"/>
              <a:gd name="T72" fmla="*/ 2147483647 w 231"/>
              <a:gd name="T73" fmla="*/ 2147483647 h 393"/>
              <a:gd name="T74" fmla="*/ 2147483647 w 231"/>
              <a:gd name="T75" fmla="*/ 2147483647 h 393"/>
              <a:gd name="T76" fmla="*/ 2147483647 w 231"/>
              <a:gd name="T77" fmla="*/ 2147483647 h 393"/>
              <a:gd name="T78" fmla="*/ 2147483647 w 231"/>
              <a:gd name="T79" fmla="*/ 2147483647 h 393"/>
              <a:gd name="T80" fmla="*/ 2147483647 w 231"/>
              <a:gd name="T81" fmla="*/ 2147483647 h 393"/>
              <a:gd name="T82" fmla="*/ 2147483647 w 231"/>
              <a:gd name="T83" fmla="*/ 2147483647 h 393"/>
              <a:gd name="T84" fmla="*/ 2147483647 w 231"/>
              <a:gd name="T85" fmla="*/ 2147483647 h 393"/>
              <a:gd name="T86" fmla="*/ 2147483647 w 231"/>
              <a:gd name="T87" fmla="*/ 2147483647 h 393"/>
              <a:gd name="T88" fmla="*/ 2147483647 w 231"/>
              <a:gd name="T89" fmla="*/ 2147483647 h 393"/>
              <a:gd name="T90" fmla="*/ 2147483647 w 231"/>
              <a:gd name="T91" fmla="*/ 2147483647 h 393"/>
              <a:gd name="T92" fmla="*/ 2147483647 w 231"/>
              <a:gd name="T93" fmla="*/ 2147483647 h 393"/>
              <a:gd name="T94" fmla="*/ 2147483647 w 231"/>
              <a:gd name="T95" fmla="*/ 2147483647 h 393"/>
              <a:gd name="T96" fmla="*/ 2147483647 w 231"/>
              <a:gd name="T97" fmla="*/ 2147483647 h 393"/>
              <a:gd name="T98" fmla="*/ 2147483647 w 231"/>
              <a:gd name="T99" fmla="*/ 2147483647 h 393"/>
              <a:gd name="T100" fmla="*/ 2147483647 w 231"/>
              <a:gd name="T101" fmla="*/ 2147483647 h 393"/>
              <a:gd name="T102" fmla="*/ 2147483647 w 231"/>
              <a:gd name="T103" fmla="*/ 2147483647 h 393"/>
              <a:gd name="T104" fmla="*/ 2147483647 w 231"/>
              <a:gd name="T105" fmla="*/ 0 h 393"/>
              <a:gd name="T106" fmla="*/ 2147483647 w 231"/>
              <a:gd name="T107" fmla="*/ 2147483647 h 393"/>
              <a:gd name="T108" fmla="*/ 2147483647 w 231"/>
              <a:gd name="T109" fmla="*/ 2147483647 h 3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1"/>
              <a:gd name="T166" fmla="*/ 0 h 393"/>
              <a:gd name="T167" fmla="*/ 231 w 231"/>
              <a:gd name="T168" fmla="*/ 393 h 3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1" h="393">
                <a:moveTo>
                  <a:pt x="121" y="7"/>
                </a:moveTo>
                <a:lnTo>
                  <a:pt x="123" y="18"/>
                </a:lnTo>
                <a:lnTo>
                  <a:pt x="125" y="28"/>
                </a:lnTo>
                <a:lnTo>
                  <a:pt x="127" y="37"/>
                </a:lnTo>
                <a:lnTo>
                  <a:pt x="128" y="46"/>
                </a:lnTo>
                <a:lnTo>
                  <a:pt x="129" y="55"/>
                </a:lnTo>
                <a:lnTo>
                  <a:pt x="130" y="63"/>
                </a:lnTo>
                <a:lnTo>
                  <a:pt x="130" y="71"/>
                </a:lnTo>
                <a:lnTo>
                  <a:pt x="130" y="78"/>
                </a:lnTo>
                <a:lnTo>
                  <a:pt x="130" y="84"/>
                </a:lnTo>
                <a:lnTo>
                  <a:pt x="129" y="90"/>
                </a:lnTo>
                <a:lnTo>
                  <a:pt x="127" y="95"/>
                </a:lnTo>
                <a:lnTo>
                  <a:pt x="125" y="98"/>
                </a:lnTo>
                <a:lnTo>
                  <a:pt x="123" y="102"/>
                </a:lnTo>
                <a:lnTo>
                  <a:pt x="121" y="105"/>
                </a:lnTo>
                <a:lnTo>
                  <a:pt x="117" y="107"/>
                </a:lnTo>
                <a:lnTo>
                  <a:pt x="114" y="108"/>
                </a:lnTo>
                <a:lnTo>
                  <a:pt x="109" y="108"/>
                </a:lnTo>
                <a:lnTo>
                  <a:pt x="105" y="108"/>
                </a:lnTo>
                <a:lnTo>
                  <a:pt x="101" y="108"/>
                </a:lnTo>
                <a:lnTo>
                  <a:pt x="96" y="107"/>
                </a:lnTo>
                <a:lnTo>
                  <a:pt x="93" y="106"/>
                </a:lnTo>
                <a:lnTo>
                  <a:pt x="89" y="105"/>
                </a:lnTo>
                <a:lnTo>
                  <a:pt x="85" y="104"/>
                </a:lnTo>
                <a:lnTo>
                  <a:pt x="81" y="103"/>
                </a:lnTo>
                <a:lnTo>
                  <a:pt x="76" y="102"/>
                </a:lnTo>
                <a:lnTo>
                  <a:pt x="72" y="101"/>
                </a:lnTo>
                <a:lnTo>
                  <a:pt x="68" y="100"/>
                </a:lnTo>
                <a:lnTo>
                  <a:pt x="64" y="99"/>
                </a:lnTo>
                <a:lnTo>
                  <a:pt x="59" y="99"/>
                </a:lnTo>
                <a:lnTo>
                  <a:pt x="56" y="99"/>
                </a:lnTo>
                <a:lnTo>
                  <a:pt x="52" y="100"/>
                </a:lnTo>
                <a:lnTo>
                  <a:pt x="47" y="101"/>
                </a:lnTo>
                <a:lnTo>
                  <a:pt x="43" y="103"/>
                </a:lnTo>
                <a:lnTo>
                  <a:pt x="39" y="105"/>
                </a:lnTo>
                <a:lnTo>
                  <a:pt x="35" y="108"/>
                </a:lnTo>
                <a:lnTo>
                  <a:pt x="32" y="111"/>
                </a:lnTo>
                <a:lnTo>
                  <a:pt x="28" y="114"/>
                </a:lnTo>
                <a:lnTo>
                  <a:pt x="24" y="118"/>
                </a:lnTo>
                <a:lnTo>
                  <a:pt x="20" y="122"/>
                </a:lnTo>
                <a:lnTo>
                  <a:pt x="18" y="125"/>
                </a:lnTo>
                <a:lnTo>
                  <a:pt x="15" y="129"/>
                </a:lnTo>
                <a:lnTo>
                  <a:pt x="11" y="133"/>
                </a:lnTo>
                <a:lnTo>
                  <a:pt x="9" y="136"/>
                </a:lnTo>
                <a:lnTo>
                  <a:pt x="6" y="140"/>
                </a:lnTo>
                <a:lnTo>
                  <a:pt x="4" y="143"/>
                </a:lnTo>
                <a:lnTo>
                  <a:pt x="2" y="146"/>
                </a:lnTo>
                <a:lnTo>
                  <a:pt x="1" y="150"/>
                </a:lnTo>
                <a:lnTo>
                  <a:pt x="0" y="152"/>
                </a:lnTo>
                <a:lnTo>
                  <a:pt x="1" y="155"/>
                </a:lnTo>
                <a:lnTo>
                  <a:pt x="1" y="157"/>
                </a:lnTo>
                <a:lnTo>
                  <a:pt x="3" y="159"/>
                </a:lnTo>
                <a:lnTo>
                  <a:pt x="5" y="162"/>
                </a:lnTo>
                <a:lnTo>
                  <a:pt x="7" y="163"/>
                </a:lnTo>
                <a:lnTo>
                  <a:pt x="10" y="164"/>
                </a:lnTo>
                <a:lnTo>
                  <a:pt x="14" y="166"/>
                </a:lnTo>
                <a:lnTo>
                  <a:pt x="17" y="167"/>
                </a:lnTo>
                <a:lnTo>
                  <a:pt x="20" y="167"/>
                </a:lnTo>
                <a:lnTo>
                  <a:pt x="25" y="168"/>
                </a:lnTo>
                <a:lnTo>
                  <a:pt x="29" y="168"/>
                </a:lnTo>
                <a:lnTo>
                  <a:pt x="34" y="168"/>
                </a:lnTo>
                <a:lnTo>
                  <a:pt x="39" y="167"/>
                </a:lnTo>
                <a:lnTo>
                  <a:pt x="44" y="166"/>
                </a:lnTo>
                <a:lnTo>
                  <a:pt x="49" y="164"/>
                </a:lnTo>
                <a:lnTo>
                  <a:pt x="54" y="162"/>
                </a:lnTo>
                <a:lnTo>
                  <a:pt x="64" y="160"/>
                </a:lnTo>
                <a:lnTo>
                  <a:pt x="74" y="160"/>
                </a:lnTo>
                <a:lnTo>
                  <a:pt x="83" y="162"/>
                </a:lnTo>
                <a:lnTo>
                  <a:pt x="89" y="166"/>
                </a:lnTo>
                <a:lnTo>
                  <a:pt x="95" y="172"/>
                </a:lnTo>
                <a:lnTo>
                  <a:pt x="98" y="180"/>
                </a:lnTo>
                <a:lnTo>
                  <a:pt x="101" y="189"/>
                </a:lnTo>
                <a:lnTo>
                  <a:pt x="103" y="199"/>
                </a:lnTo>
                <a:lnTo>
                  <a:pt x="104" y="209"/>
                </a:lnTo>
                <a:lnTo>
                  <a:pt x="104" y="219"/>
                </a:lnTo>
                <a:lnTo>
                  <a:pt x="103" y="229"/>
                </a:lnTo>
                <a:lnTo>
                  <a:pt x="102" y="237"/>
                </a:lnTo>
                <a:lnTo>
                  <a:pt x="100" y="244"/>
                </a:lnTo>
                <a:lnTo>
                  <a:pt x="97" y="250"/>
                </a:lnTo>
                <a:lnTo>
                  <a:pt x="94" y="255"/>
                </a:lnTo>
                <a:lnTo>
                  <a:pt x="91" y="256"/>
                </a:lnTo>
                <a:lnTo>
                  <a:pt x="86" y="258"/>
                </a:lnTo>
                <a:lnTo>
                  <a:pt x="84" y="259"/>
                </a:lnTo>
                <a:lnTo>
                  <a:pt x="82" y="262"/>
                </a:lnTo>
                <a:lnTo>
                  <a:pt x="82" y="265"/>
                </a:lnTo>
                <a:lnTo>
                  <a:pt x="83" y="269"/>
                </a:lnTo>
                <a:lnTo>
                  <a:pt x="84" y="273"/>
                </a:lnTo>
                <a:lnTo>
                  <a:pt x="85" y="277"/>
                </a:lnTo>
                <a:lnTo>
                  <a:pt x="86" y="282"/>
                </a:lnTo>
                <a:lnTo>
                  <a:pt x="88" y="287"/>
                </a:lnTo>
                <a:lnTo>
                  <a:pt x="88" y="291"/>
                </a:lnTo>
                <a:lnTo>
                  <a:pt x="88" y="295"/>
                </a:lnTo>
                <a:lnTo>
                  <a:pt x="87" y="299"/>
                </a:lnTo>
                <a:lnTo>
                  <a:pt x="85" y="304"/>
                </a:lnTo>
                <a:lnTo>
                  <a:pt x="80" y="307"/>
                </a:lnTo>
                <a:lnTo>
                  <a:pt x="75" y="311"/>
                </a:lnTo>
                <a:lnTo>
                  <a:pt x="67" y="314"/>
                </a:lnTo>
                <a:lnTo>
                  <a:pt x="57" y="316"/>
                </a:lnTo>
                <a:lnTo>
                  <a:pt x="48" y="319"/>
                </a:lnTo>
                <a:lnTo>
                  <a:pt x="41" y="321"/>
                </a:lnTo>
                <a:lnTo>
                  <a:pt x="35" y="324"/>
                </a:lnTo>
                <a:lnTo>
                  <a:pt x="30" y="326"/>
                </a:lnTo>
                <a:lnTo>
                  <a:pt x="27" y="329"/>
                </a:lnTo>
                <a:lnTo>
                  <a:pt x="24" y="332"/>
                </a:lnTo>
                <a:lnTo>
                  <a:pt x="23" y="334"/>
                </a:lnTo>
                <a:lnTo>
                  <a:pt x="23" y="337"/>
                </a:lnTo>
                <a:lnTo>
                  <a:pt x="24" y="341"/>
                </a:lnTo>
                <a:lnTo>
                  <a:pt x="25" y="344"/>
                </a:lnTo>
                <a:lnTo>
                  <a:pt x="27" y="348"/>
                </a:lnTo>
                <a:lnTo>
                  <a:pt x="30" y="351"/>
                </a:lnTo>
                <a:lnTo>
                  <a:pt x="33" y="356"/>
                </a:lnTo>
                <a:lnTo>
                  <a:pt x="37" y="359"/>
                </a:lnTo>
                <a:lnTo>
                  <a:pt x="40" y="364"/>
                </a:lnTo>
                <a:lnTo>
                  <a:pt x="44" y="369"/>
                </a:lnTo>
                <a:lnTo>
                  <a:pt x="50" y="373"/>
                </a:lnTo>
                <a:lnTo>
                  <a:pt x="56" y="377"/>
                </a:lnTo>
                <a:lnTo>
                  <a:pt x="63" y="381"/>
                </a:lnTo>
                <a:lnTo>
                  <a:pt x="71" y="384"/>
                </a:lnTo>
                <a:lnTo>
                  <a:pt x="80" y="387"/>
                </a:lnTo>
                <a:lnTo>
                  <a:pt x="89" y="389"/>
                </a:lnTo>
                <a:lnTo>
                  <a:pt x="97" y="391"/>
                </a:lnTo>
                <a:lnTo>
                  <a:pt x="106" y="392"/>
                </a:lnTo>
                <a:lnTo>
                  <a:pt x="114" y="392"/>
                </a:lnTo>
                <a:lnTo>
                  <a:pt x="122" y="391"/>
                </a:lnTo>
                <a:lnTo>
                  <a:pt x="129" y="389"/>
                </a:lnTo>
                <a:lnTo>
                  <a:pt x="134" y="387"/>
                </a:lnTo>
                <a:lnTo>
                  <a:pt x="139" y="383"/>
                </a:lnTo>
                <a:lnTo>
                  <a:pt x="142" y="377"/>
                </a:lnTo>
                <a:lnTo>
                  <a:pt x="144" y="371"/>
                </a:lnTo>
                <a:lnTo>
                  <a:pt x="144" y="365"/>
                </a:lnTo>
                <a:lnTo>
                  <a:pt x="143" y="360"/>
                </a:lnTo>
                <a:lnTo>
                  <a:pt x="142" y="357"/>
                </a:lnTo>
                <a:lnTo>
                  <a:pt x="141" y="354"/>
                </a:lnTo>
                <a:lnTo>
                  <a:pt x="139" y="352"/>
                </a:lnTo>
                <a:lnTo>
                  <a:pt x="138" y="350"/>
                </a:lnTo>
                <a:lnTo>
                  <a:pt x="136" y="349"/>
                </a:lnTo>
                <a:lnTo>
                  <a:pt x="134" y="348"/>
                </a:lnTo>
                <a:lnTo>
                  <a:pt x="133" y="347"/>
                </a:lnTo>
                <a:lnTo>
                  <a:pt x="131" y="346"/>
                </a:lnTo>
                <a:lnTo>
                  <a:pt x="127" y="345"/>
                </a:lnTo>
                <a:lnTo>
                  <a:pt x="125" y="345"/>
                </a:lnTo>
                <a:lnTo>
                  <a:pt x="124" y="344"/>
                </a:lnTo>
                <a:lnTo>
                  <a:pt x="122" y="343"/>
                </a:lnTo>
                <a:lnTo>
                  <a:pt x="121" y="341"/>
                </a:lnTo>
                <a:lnTo>
                  <a:pt x="114" y="332"/>
                </a:lnTo>
                <a:lnTo>
                  <a:pt x="109" y="325"/>
                </a:lnTo>
                <a:lnTo>
                  <a:pt x="107" y="318"/>
                </a:lnTo>
                <a:lnTo>
                  <a:pt x="106" y="313"/>
                </a:lnTo>
                <a:lnTo>
                  <a:pt x="106" y="309"/>
                </a:lnTo>
                <a:lnTo>
                  <a:pt x="108" y="306"/>
                </a:lnTo>
                <a:lnTo>
                  <a:pt x="110" y="303"/>
                </a:lnTo>
                <a:lnTo>
                  <a:pt x="114" y="301"/>
                </a:lnTo>
                <a:lnTo>
                  <a:pt x="118" y="300"/>
                </a:lnTo>
                <a:lnTo>
                  <a:pt x="123" y="300"/>
                </a:lnTo>
                <a:lnTo>
                  <a:pt x="127" y="299"/>
                </a:lnTo>
                <a:lnTo>
                  <a:pt x="132" y="299"/>
                </a:lnTo>
                <a:lnTo>
                  <a:pt x="136" y="299"/>
                </a:lnTo>
                <a:lnTo>
                  <a:pt x="140" y="300"/>
                </a:lnTo>
                <a:lnTo>
                  <a:pt x="144" y="300"/>
                </a:lnTo>
                <a:lnTo>
                  <a:pt x="147" y="300"/>
                </a:lnTo>
                <a:lnTo>
                  <a:pt x="150" y="300"/>
                </a:lnTo>
                <a:lnTo>
                  <a:pt x="152" y="300"/>
                </a:lnTo>
                <a:lnTo>
                  <a:pt x="155" y="301"/>
                </a:lnTo>
                <a:lnTo>
                  <a:pt x="161" y="302"/>
                </a:lnTo>
                <a:lnTo>
                  <a:pt x="164" y="302"/>
                </a:lnTo>
                <a:lnTo>
                  <a:pt x="166" y="302"/>
                </a:lnTo>
                <a:lnTo>
                  <a:pt x="169" y="302"/>
                </a:lnTo>
                <a:lnTo>
                  <a:pt x="171" y="301"/>
                </a:lnTo>
                <a:lnTo>
                  <a:pt x="172" y="300"/>
                </a:lnTo>
                <a:lnTo>
                  <a:pt x="173" y="299"/>
                </a:lnTo>
                <a:lnTo>
                  <a:pt x="174" y="297"/>
                </a:lnTo>
                <a:lnTo>
                  <a:pt x="175" y="295"/>
                </a:lnTo>
                <a:lnTo>
                  <a:pt x="175" y="293"/>
                </a:lnTo>
                <a:lnTo>
                  <a:pt x="174" y="289"/>
                </a:lnTo>
                <a:lnTo>
                  <a:pt x="174" y="284"/>
                </a:lnTo>
                <a:lnTo>
                  <a:pt x="173" y="279"/>
                </a:lnTo>
                <a:lnTo>
                  <a:pt x="172" y="275"/>
                </a:lnTo>
                <a:lnTo>
                  <a:pt x="170" y="271"/>
                </a:lnTo>
                <a:lnTo>
                  <a:pt x="168" y="268"/>
                </a:lnTo>
                <a:lnTo>
                  <a:pt x="165" y="265"/>
                </a:lnTo>
                <a:lnTo>
                  <a:pt x="162" y="263"/>
                </a:lnTo>
                <a:lnTo>
                  <a:pt x="159" y="261"/>
                </a:lnTo>
                <a:lnTo>
                  <a:pt x="155" y="259"/>
                </a:lnTo>
                <a:lnTo>
                  <a:pt x="152" y="258"/>
                </a:lnTo>
                <a:lnTo>
                  <a:pt x="148" y="257"/>
                </a:lnTo>
                <a:lnTo>
                  <a:pt x="145" y="256"/>
                </a:lnTo>
                <a:lnTo>
                  <a:pt x="142" y="255"/>
                </a:lnTo>
                <a:lnTo>
                  <a:pt x="139" y="255"/>
                </a:lnTo>
                <a:lnTo>
                  <a:pt x="137" y="254"/>
                </a:lnTo>
                <a:lnTo>
                  <a:pt x="135" y="254"/>
                </a:lnTo>
                <a:lnTo>
                  <a:pt x="134" y="253"/>
                </a:lnTo>
                <a:lnTo>
                  <a:pt x="132" y="252"/>
                </a:lnTo>
                <a:lnTo>
                  <a:pt x="131" y="250"/>
                </a:lnTo>
                <a:lnTo>
                  <a:pt x="129" y="248"/>
                </a:lnTo>
                <a:lnTo>
                  <a:pt x="129" y="246"/>
                </a:lnTo>
                <a:lnTo>
                  <a:pt x="129" y="243"/>
                </a:lnTo>
                <a:lnTo>
                  <a:pt x="129" y="240"/>
                </a:lnTo>
                <a:lnTo>
                  <a:pt x="129" y="236"/>
                </a:lnTo>
                <a:lnTo>
                  <a:pt x="130" y="231"/>
                </a:lnTo>
                <a:lnTo>
                  <a:pt x="130" y="227"/>
                </a:lnTo>
                <a:lnTo>
                  <a:pt x="131" y="221"/>
                </a:lnTo>
                <a:lnTo>
                  <a:pt x="131" y="213"/>
                </a:lnTo>
                <a:lnTo>
                  <a:pt x="131" y="205"/>
                </a:lnTo>
                <a:lnTo>
                  <a:pt x="131" y="196"/>
                </a:lnTo>
                <a:lnTo>
                  <a:pt x="130" y="186"/>
                </a:lnTo>
                <a:lnTo>
                  <a:pt x="129" y="174"/>
                </a:lnTo>
                <a:lnTo>
                  <a:pt x="128" y="162"/>
                </a:lnTo>
                <a:lnTo>
                  <a:pt x="127" y="157"/>
                </a:lnTo>
                <a:lnTo>
                  <a:pt x="127" y="154"/>
                </a:lnTo>
                <a:lnTo>
                  <a:pt x="128" y="151"/>
                </a:lnTo>
                <a:lnTo>
                  <a:pt x="129" y="150"/>
                </a:lnTo>
                <a:lnTo>
                  <a:pt x="131" y="150"/>
                </a:lnTo>
                <a:lnTo>
                  <a:pt x="132" y="150"/>
                </a:lnTo>
                <a:lnTo>
                  <a:pt x="134" y="151"/>
                </a:lnTo>
                <a:lnTo>
                  <a:pt x="135" y="153"/>
                </a:lnTo>
                <a:lnTo>
                  <a:pt x="138" y="155"/>
                </a:lnTo>
                <a:lnTo>
                  <a:pt x="140" y="158"/>
                </a:lnTo>
                <a:lnTo>
                  <a:pt x="142" y="160"/>
                </a:lnTo>
                <a:lnTo>
                  <a:pt x="143" y="162"/>
                </a:lnTo>
                <a:lnTo>
                  <a:pt x="145" y="164"/>
                </a:lnTo>
                <a:lnTo>
                  <a:pt x="146" y="166"/>
                </a:lnTo>
                <a:lnTo>
                  <a:pt x="147" y="167"/>
                </a:lnTo>
                <a:lnTo>
                  <a:pt x="147" y="168"/>
                </a:lnTo>
                <a:lnTo>
                  <a:pt x="147" y="169"/>
                </a:lnTo>
                <a:lnTo>
                  <a:pt x="147" y="171"/>
                </a:lnTo>
                <a:lnTo>
                  <a:pt x="146" y="173"/>
                </a:lnTo>
                <a:lnTo>
                  <a:pt x="146" y="176"/>
                </a:lnTo>
                <a:lnTo>
                  <a:pt x="146" y="180"/>
                </a:lnTo>
                <a:lnTo>
                  <a:pt x="146" y="183"/>
                </a:lnTo>
                <a:lnTo>
                  <a:pt x="145" y="187"/>
                </a:lnTo>
                <a:lnTo>
                  <a:pt x="145" y="191"/>
                </a:lnTo>
                <a:lnTo>
                  <a:pt x="145" y="194"/>
                </a:lnTo>
                <a:lnTo>
                  <a:pt x="146" y="198"/>
                </a:lnTo>
                <a:lnTo>
                  <a:pt x="146" y="202"/>
                </a:lnTo>
                <a:lnTo>
                  <a:pt x="147" y="205"/>
                </a:lnTo>
                <a:lnTo>
                  <a:pt x="148" y="208"/>
                </a:lnTo>
                <a:lnTo>
                  <a:pt x="150" y="210"/>
                </a:lnTo>
                <a:lnTo>
                  <a:pt x="152" y="212"/>
                </a:lnTo>
                <a:lnTo>
                  <a:pt x="154" y="213"/>
                </a:lnTo>
                <a:lnTo>
                  <a:pt x="157" y="214"/>
                </a:lnTo>
                <a:lnTo>
                  <a:pt x="161" y="215"/>
                </a:lnTo>
                <a:lnTo>
                  <a:pt x="165" y="216"/>
                </a:lnTo>
                <a:lnTo>
                  <a:pt x="169" y="217"/>
                </a:lnTo>
                <a:lnTo>
                  <a:pt x="174" y="218"/>
                </a:lnTo>
                <a:lnTo>
                  <a:pt x="179" y="219"/>
                </a:lnTo>
                <a:lnTo>
                  <a:pt x="184" y="219"/>
                </a:lnTo>
                <a:lnTo>
                  <a:pt x="190" y="219"/>
                </a:lnTo>
                <a:lnTo>
                  <a:pt x="195" y="219"/>
                </a:lnTo>
                <a:lnTo>
                  <a:pt x="200" y="219"/>
                </a:lnTo>
                <a:lnTo>
                  <a:pt x="205" y="219"/>
                </a:lnTo>
                <a:lnTo>
                  <a:pt x="210" y="218"/>
                </a:lnTo>
                <a:lnTo>
                  <a:pt x="213" y="217"/>
                </a:lnTo>
                <a:lnTo>
                  <a:pt x="216" y="216"/>
                </a:lnTo>
                <a:lnTo>
                  <a:pt x="219" y="215"/>
                </a:lnTo>
                <a:lnTo>
                  <a:pt x="220" y="213"/>
                </a:lnTo>
                <a:lnTo>
                  <a:pt x="222" y="211"/>
                </a:lnTo>
                <a:lnTo>
                  <a:pt x="223" y="209"/>
                </a:lnTo>
                <a:lnTo>
                  <a:pt x="225" y="206"/>
                </a:lnTo>
                <a:lnTo>
                  <a:pt x="226" y="203"/>
                </a:lnTo>
                <a:lnTo>
                  <a:pt x="227" y="201"/>
                </a:lnTo>
                <a:lnTo>
                  <a:pt x="228" y="198"/>
                </a:lnTo>
                <a:lnTo>
                  <a:pt x="229" y="194"/>
                </a:lnTo>
                <a:lnTo>
                  <a:pt x="230" y="191"/>
                </a:lnTo>
                <a:lnTo>
                  <a:pt x="230" y="188"/>
                </a:lnTo>
                <a:lnTo>
                  <a:pt x="230" y="184"/>
                </a:lnTo>
                <a:lnTo>
                  <a:pt x="229" y="181"/>
                </a:lnTo>
                <a:lnTo>
                  <a:pt x="227" y="177"/>
                </a:lnTo>
                <a:lnTo>
                  <a:pt x="225" y="173"/>
                </a:lnTo>
                <a:lnTo>
                  <a:pt x="222" y="169"/>
                </a:lnTo>
                <a:lnTo>
                  <a:pt x="218" y="165"/>
                </a:lnTo>
                <a:lnTo>
                  <a:pt x="214" y="162"/>
                </a:lnTo>
                <a:lnTo>
                  <a:pt x="210" y="159"/>
                </a:lnTo>
                <a:lnTo>
                  <a:pt x="205" y="157"/>
                </a:lnTo>
                <a:lnTo>
                  <a:pt x="201" y="155"/>
                </a:lnTo>
                <a:lnTo>
                  <a:pt x="197" y="153"/>
                </a:lnTo>
                <a:lnTo>
                  <a:pt x="193" y="151"/>
                </a:lnTo>
                <a:lnTo>
                  <a:pt x="190" y="150"/>
                </a:lnTo>
                <a:lnTo>
                  <a:pt x="187" y="149"/>
                </a:lnTo>
                <a:lnTo>
                  <a:pt x="184" y="148"/>
                </a:lnTo>
                <a:lnTo>
                  <a:pt x="182" y="147"/>
                </a:lnTo>
                <a:lnTo>
                  <a:pt x="179" y="147"/>
                </a:lnTo>
                <a:lnTo>
                  <a:pt x="177" y="147"/>
                </a:lnTo>
                <a:lnTo>
                  <a:pt x="175" y="147"/>
                </a:lnTo>
                <a:lnTo>
                  <a:pt x="173" y="147"/>
                </a:lnTo>
                <a:lnTo>
                  <a:pt x="172" y="148"/>
                </a:lnTo>
                <a:lnTo>
                  <a:pt x="170" y="148"/>
                </a:lnTo>
                <a:lnTo>
                  <a:pt x="168" y="149"/>
                </a:lnTo>
                <a:lnTo>
                  <a:pt x="165" y="149"/>
                </a:lnTo>
                <a:lnTo>
                  <a:pt x="163" y="148"/>
                </a:lnTo>
                <a:lnTo>
                  <a:pt x="162" y="145"/>
                </a:lnTo>
                <a:lnTo>
                  <a:pt x="161" y="142"/>
                </a:lnTo>
                <a:lnTo>
                  <a:pt x="160" y="138"/>
                </a:lnTo>
                <a:lnTo>
                  <a:pt x="160" y="134"/>
                </a:lnTo>
                <a:lnTo>
                  <a:pt x="160" y="129"/>
                </a:lnTo>
                <a:lnTo>
                  <a:pt x="160" y="123"/>
                </a:lnTo>
                <a:lnTo>
                  <a:pt x="161" y="117"/>
                </a:lnTo>
                <a:lnTo>
                  <a:pt x="162" y="111"/>
                </a:lnTo>
                <a:lnTo>
                  <a:pt x="163" y="105"/>
                </a:lnTo>
                <a:lnTo>
                  <a:pt x="164" y="99"/>
                </a:lnTo>
                <a:lnTo>
                  <a:pt x="166" y="94"/>
                </a:lnTo>
                <a:lnTo>
                  <a:pt x="167" y="88"/>
                </a:lnTo>
                <a:lnTo>
                  <a:pt x="169" y="83"/>
                </a:lnTo>
                <a:lnTo>
                  <a:pt x="171" y="78"/>
                </a:lnTo>
                <a:lnTo>
                  <a:pt x="173" y="73"/>
                </a:lnTo>
                <a:lnTo>
                  <a:pt x="174" y="68"/>
                </a:lnTo>
                <a:lnTo>
                  <a:pt x="175" y="63"/>
                </a:lnTo>
                <a:lnTo>
                  <a:pt x="176" y="56"/>
                </a:lnTo>
                <a:lnTo>
                  <a:pt x="176" y="50"/>
                </a:lnTo>
                <a:lnTo>
                  <a:pt x="177" y="43"/>
                </a:lnTo>
                <a:lnTo>
                  <a:pt x="176" y="36"/>
                </a:lnTo>
                <a:lnTo>
                  <a:pt x="176" y="30"/>
                </a:lnTo>
                <a:lnTo>
                  <a:pt x="174" y="24"/>
                </a:lnTo>
                <a:lnTo>
                  <a:pt x="173" y="18"/>
                </a:lnTo>
                <a:lnTo>
                  <a:pt x="170" y="13"/>
                </a:lnTo>
                <a:lnTo>
                  <a:pt x="167" y="8"/>
                </a:lnTo>
                <a:lnTo>
                  <a:pt x="162" y="4"/>
                </a:lnTo>
                <a:lnTo>
                  <a:pt x="157" y="2"/>
                </a:lnTo>
                <a:lnTo>
                  <a:pt x="151" y="0"/>
                </a:lnTo>
                <a:lnTo>
                  <a:pt x="144" y="0"/>
                </a:lnTo>
                <a:lnTo>
                  <a:pt x="137" y="1"/>
                </a:lnTo>
                <a:lnTo>
                  <a:pt x="133" y="1"/>
                </a:lnTo>
                <a:lnTo>
                  <a:pt x="128" y="2"/>
                </a:lnTo>
                <a:lnTo>
                  <a:pt x="125" y="2"/>
                </a:lnTo>
                <a:lnTo>
                  <a:pt x="122" y="3"/>
                </a:lnTo>
                <a:lnTo>
                  <a:pt x="120" y="4"/>
                </a:lnTo>
                <a:lnTo>
                  <a:pt x="119" y="4"/>
                </a:lnTo>
                <a:lnTo>
                  <a:pt x="118" y="5"/>
                </a:lnTo>
                <a:lnTo>
                  <a:pt x="118" y="6"/>
                </a:lnTo>
                <a:lnTo>
                  <a:pt x="119" y="6"/>
                </a:lnTo>
                <a:lnTo>
                  <a:pt x="120" y="6"/>
                </a:lnTo>
                <a:lnTo>
                  <a:pt x="120" y="7"/>
                </a:lnTo>
                <a:lnTo>
                  <a:pt x="121" y="7"/>
                </a:lnTo>
              </a:path>
            </a:pathLst>
          </a:custGeom>
          <a:solidFill>
            <a:srgbClr val="CB987F"/>
          </a:solidFill>
          <a:ln w="12700" cap="rnd" cmpd="sng">
            <a:noFill/>
            <a:prstDash val="solid"/>
            <a:round/>
            <a:headEnd type="none" w="med" len="med"/>
            <a:tailEnd type="none" w="med" len="med"/>
          </a:ln>
        </p:spPr>
        <p:txBody>
          <a:bodyPr/>
          <a:lstStyle/>
          <a:p>
            <a:endParaRPr lang="en-US" sz="1200"/>
          </a:p>
        </p:txBody>
      </p:sp>
      <p:sp>
        <p:nvSpPr>
          <p:cNvPr id="87" name="Freeform 85"/>
          <p:cNvSpPr>
            <a:spLocks/>
          </p:cNvSpPr>
          <p:nvPr/>
        </p:nvSpPr>
        <p:spPr bwMode="auto">
          <a:xfrm>
            <a:off x="6370638" y="4078288"/>
            <a:ext cx="498475" cy="231775"/>
          </a:xfrm>
          <a:custGeom>
            <a:avLst/>
            <a:gdLst>
              <a:gd name="T0" fmla="*/ 2147483647 w 314"/>
              <a:gd name="T1" fmla="*/ 2147483647 h 146"/>
              <a:gd name="T2" fmla="*/ 2147483647 w 314"/>
              <a:gd name="T3" fmla="*/ 2147483647 h 146"/>
              <a:gd name="T4" fmla="*/ 2147483647 w 314"/>
              <a:gd name="T5" fmla="*/ 2147483647 h 146"/>
              <a:gd name="T6" fmla="*/ 2147483647 w 314"/>
              <a:gd name="T7" fmla="*/ 2147483647 h 146"/>
              <a:gd name="T8" fmla="*/ 2147483647 w 314"/>
              <a:gd name="T9" fmla="*/ 2147483647 h 146"/>
              <a:gd name="T10" fmla="*/ 2147483647 w 314"/>
              <a:gd name="T11" fmla="*/ 2147483647 h 146"/>
              <a:gd name="T12" fmla="*/ 2147483647 w 314"/>
              <a:gd name="T13" fmla="*/ 2147483647 h 146"/>
              <a:gd name="T14" fmla="*/ 2147483647 w 314"/>
              <a:gd name="T15" fmla="*/ 2147483647 h 146"/>
              <a:gd name="T16" fmla="*/ 2147483647 w 314"/>
              <a:gd name="T17" fmla="*/ 2147483647 h 146"/>
              <a:gd name="T18" fmla="*/ 2147483647 w 314"/>
              <a:gd name="T19" fmla="*/ 2147483647 h 146"/>
              <a:gd name="T20" fmla="*/ 2147483647 w 314"/>
              <a:gd name="T21" fmla="*/ 2147483647 h 146"/>
              <a:gd name="T22" fmla="*/ 2147483647 w 314"/>
              <a:gd name="T23" fmla="*/ 2147483647 h 146"/>
              <a:gd name="T24" fmla="*/ 2147483647 w 314"/>
              <a:gd name="T25" fmla="*/ 2147483647 h 146"/>
              <a:gd name="T26" fmla="*/ 2147483647 w 314"/>
              <a:gd name="T27" fmla="*/ 2147483647 h 146"/>
              <a:gd name="T28" fmla="*/ 2147483647 w 314"/>
              <a:gd name="T29" fmla="*/ 2147483647 h 146"/>
              <a:gd name="T30" fmla="*/ 2147483647 w 314"/>
              <a:gd name="T31" fmla="*/ 2147483647 h 146"/>
              <a:gd name="T32" fmla="*/ 2147483647 w 314"/>
              <a:gd name="T33" fmla="*/ 2147483647 h 146"/>
              <a:gd name="T34" fmla="*/ 2147483647 w 314"/>
              <a:gd name="T35" fmla="*/ 2147483647 h 146"/>
              <a:gd name="T36" fmla="*/ 2147483647 w 314"/>
              <a:gd name="T37" fmla="*/ 2147483647 h 146"/>
              <a:gd name="T38" fmla="*/ 2147483647 w 314"/>
              <a:gd name="T39" fmla="*/ 2147483647 h 146"/>
              <a:gd name="T40" fmla="*/ 2147483647 w 314"/>
              <a:gd name="T41" fmla="*/ 2147483647 h 146"/>
              <a:gd name="T42" fmla="*/ 2147483647 w 314"/>
              <a:gd name="T43" fmla="*/ 2147483647 h 146"/>
              <a:gd name="T44" fmla="*/ 2147483647 w 314"/>
              <a:gd name="T45" fmla="*/ 2147483647 h 146"/>
              <a:gd name="T46" fmla="*/ 2147483647 w 314"/>
              <a:gd name="T47" fmla="*/ 2147483647 h 146"/>
              <a:gd name="T48" fmla="*/ 2147483647 w 314"/>
              <a:gd name="T49" fmla="*/ 2147483647 h 146"/>
              <a:gd name="T50" fmla="*/ 2147483647 w 314"/>
              <a:gd name="T51" fmla="*/ 2147483647 h 146"/>
              <a:gd name="T52" fmla="*/ 2147483647 w 314"/>
              <a:gd name="T53" fmla="*/ 2147483647 h 146"/>
              <a:gd name="T54" fmla="*/ 2147483647 w 314"/>
              <a:gd name="T55" fmla="*/ 2147483647 h 146"/>
              <a:gd name="T56" fmla="*/ 2147483647 w 314"/>
              <a:gd name="T57" fmla="*/ 2147483647 h 146"/>
              <a:gd name="T58" fmla="*/ 2147483647 w 314"/>
              <a:gd name="T59" fmla="*/ 2147483647 h 146"/>
              <a:gd name="T60" fmla="*/ 2147483647 w 314"/>
              <a:gd name="T61" fmla="*/ 2147483647 h 146"/>
              <a:gd name="T62" fmla="*/ 2147483647 w 314"/>
              <a:gd name="T63" fmla="*/ 2147483647 h 146"/>
              <a:gd name="T64" fmla="*/ 2147483647 w 314"/>
              <a:gd name="T65" fmla="*/ 2147483647 h 146"/>
              <a:gd name="T66" fmla="*/ 2147483647 w 314"/>
              <a:gd name="T67" fmla="*/ 2147483647 h 146"/>
              <a:gd name="T68" fmla="*/ 2147483647 w 314"/>
              <a:gd name="T69" fmla="*/ 2147483647 h 146"/>
              <a:gd name="T70" fmla="*/ 2147483647 w 314"/>
              <a:gd name="T71" fmla="*/ 2147483647 h 146"/>
              <a:gd name="T72" fmla="*/ 2147483647 w 314"/>
              <a:gd name="T73" fmla="*/ 2147483647 h 146"/>
              <a:gd name="T74" fmla="*/ 2147483647 w 314"/>
              <a:gd name="T75" fmla="*/ 2147483647 h 146"/>
              <a:gd name="T76" fmla="*/ 2147483647 w 314"/>
              <a:gd name="T77" fmla="*/ 2147483647 h 146"/>
              <a:gd name="T78" fmla="*/ 2147483647 w 314"/>
              <a:gd name="T79" fmla="*/ 2147483647 h 1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4"/>
              <a:gd name="T121" fmla="*/ 0 h 146"/>
              <a:gd name="T122" fmla="*/ 314 w 314"/>
              <a:gd name="T123" fmla="*/ 146 h 14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4" h="146">
                <a:moveTo>
                  <a:pt x="313" y="145"/>
                </a:moveTo>
                <a:lnTo>
                  <a:pt x="310" y="140"/>
                </a:lnTo>
                <a:lnTo>
                  <a:pt x="307" y="134"/>
                </a:lnTo>
                <a:lnTo>
                  <a:pt x="303" y="130"/>
                </a:lnTo>
                <a:lnTo>
                  <a:pt x="298" y="124"/>
                </a:lnTo>
                <a:lnTo>
                  <a:pt x="293" y="119"/>
                </a:lnTo>
                <a:lnTo>
                  <a:pt x="287" y="114"/>
                </a:lnTo>
                <a:lnTo>
                  <a:pt x="282" y="109"/>
                </a:lnTo>
                <a:lnTo>
                  <a:pt x="276" y="104"/>
                </a:lnTo>
                <a:lnTo>
                  <a:pt x="270" y="99"/>
                </a:lnTo>
                <a:lnTo>
                  <a:pt x="263" y="94"/>
                </a:lnTo>
                <a:lnTo>
                  <a:pt x="257" y="90"/>
                </a:lnTo>
                <a:lnTo>
                  <a:pt x="250" y="85"/>
                </a:lnTo>
                <a:lnTo>
                  <a:pt x="244" y="82"/>
                </a:lnTo>
                <a:lnTo>
                  <a:pt x="238" y="79"/>
                </a:lnTo>
                <a:lnTo>
                  <a:pt x="234" y="75"/>
                </a:lnTo>
                <a:lnTo>
                  <a:pt x="229" y="72"/>
                </a:lnTo>
                <a:lnTo>
                  <a:pt x="224" y="69"/>
                </a:lnTo>
                <a:lnTo>
                  <a:pt x="220" y="66"/>
                </a:lnTo>
                <a:lnTo>
                  <a:pt x="216" y="63"/>
                </a:lnTo>
                <a:lnTo>
                  <a:pt x="212" y="60"/>
                </a:lnTo>
                <a:lnTo>
                  <a:pt x="209" y="58"/>
                </a:lnTo>
                <a:lnTo>
                  <a:pt x="206" y="55"/>
                </a:lnTo>
                <a:lnTo>
                  <a:pt x="203" y="53"/>
                </a:lnTo>
                <a:lnTo>
                  <a:pt x="200" y="51"/>
                </a:lnTo>
                <a:lnTo>
                  <a:pt x="197" y="49"/>
                </a:lnTo>
                <a:lnTo>
                  <a:pt x="194" y="48"/>
                </a:lnTo>
                <a:lnTo>
                  <a:pt x="191" y="48"/>
                </a:lnTo>
                <a:lnTo>
                  <a:pt x="188" y="48"/>
                </a:lnTo>
                <a:lnTo>
                  <a:pt x="184" y="49"/>
                </a:lnTo>
                <a:lnTo>
                  <a:pt x="181" y="50"/>
                </a:lnTo>
                <a:lnTo>
                  <a:pt x="177" y="53"/>
                </a:lnTo>
                <a:lnTo>
                  <a:pt x="172" y="56"/>
                </a:lnTo>
                <a:lnTo>
                  <a:pt x="166" y="60"/>
                </a:lnTo>
                <a:lnTo>
                  <a:pt x="159" y="65"/>
                </a:lnTo>
                <a:lnTo>
                  <a:pt x="151" y="71"/>
                </a:lnTo>
                <a:lnTo>
                  <a:pt x="142" y="77"/>
                </a:lnTo>
                <a:lnTo>
                  <a:pt x="132" y="83"/>
                </a:lnTo>
                <a:lnTo>
                  <a:pt x="122" y="89"/>
                </a:lnTo>
                <a:lnTo>
                  <a:pt x="111" y="95"/>
                </a:lnTo>
                <a:lnTo>
                  <a:pt x="99" y="102"/>
                </a:lnTo>
                <a:lnTo>
                  <a:pt x="87" y="108"/>
                </a:lnTo>
                <a:lnTo>
                  <a:pt x="76" y="112"/>
                </a:lnTo>
                <a:lnTo>
                  <a:pt x="64" y="117"/>
                </a:lnTo>
                <a:lnTo>
                  <a:pt x="51" y="121"/>
                </a:lnTo>
                <a:lnTo>
                  <a:pt x="39" y="124"/>
                </a:lnTo>
                <a:lnTo>
                  <a:pt x="28" y="126"/>
                </a:lnTo>
                <a:lnTo>
                  <a:pt x="17" y="126"/>
                </a:lnTo>
                <a:lnTo>
                  <a:pt x="7" y="125"/>
                </a:lnTo>
                <a:lnTo>
                  <a:pt x="1" y="122"/>
                </a:lnTo>
                <a:lnTo>
                  <a:pt x="0" y="117"/>
                </a:lnTo>
                <a:lnTo>
                  <a:pt x="5" y="109"/>
                </a:lnTo>
                <a:lnTo>
                  <a:pt x="15" y="102"/>
                </a:lnTo>
                <a:lnTo>
                  <a:pt x="28" y="92"/>
                </a:lnTo>
                <a:lnTo>
                  <a:pt x="44" y="82"/>
                </a:lnTo>
                <a:lnTo>
                  <a:pt x="63" y="70"/>
                </a:lnTo>
                <a:lnTo>
                  <a:pt x="83" y="59"/>
                </a:lnTo>
                <a:lnTo>
                  <a:pt x="104" y="48"/>
                </a:lnTo>
                <a:lnTo>
                  <a:pt x="126" y="37"/>
                </a:lnTo>
                <a:lnTo>
                  <a:pt x="146" y="27"/>
                </a:lnTo>
                <a:lnTo>
                  <a:pt x="166" y="18"/>
                </a:lnTo>
                <a:lnTo>
                  <a:pt x="183" y="11"/>
                </a:lnTo>
                <a:lnTo>
                  <a:pt x="197" y="5"/>
                </a:lnTo>
                <a:lnTo>
                  <a:pt x="208" y="1"/>
                </a:lnTo>
                <a:lnTo>
                  <a:pt x="215" y="0"/>
                </a:lnTo>
                <a:lnTo>
                  <a:pt x="220" y="1"/>
                </a:lnTo>
                <a:lnTo>
                  <a:pt x="226" y="3"/>
                </a:lnTo>
                <a:lnTo>
                  <a:pt x="232" y="7"/>
                </a:lnTo>
                <a:lnTo>
                  <a:pt x="238" y="12"/>
                </a:lnTo>
                <a:lnTo>
                  <a:pt x="245" y="18"/>
                </a:lnTo>
                <a:lnTo>
                  <a:pt x="252" y="25"/>
                </a:lnTo>
                <a:lnTo>
                  <a:pt x="259" y="34"/>
                </a:lnTo>
                <a:lnTo>
                  <a:pt x="267" y="43"/>
                </a:lnTo>
                <a:lnTo>
                  <a:pt x="274" y="53"/>
                </a:lnTo>
                <a:lnTo>
                  <a:pt x="281" y="64"/>
                </a:lnTo>
                <a:lnTo>
                  <a:pt x="287" y="77"/>
                </a:lnTo>
                <a:lnTo>
                  <a:pt x="293" y="89"/>
                </a:lnTo>
                <a:lnTo>
                  <a:pt x="299" y="102"/>
                </a:lnTo>
                <a:lnTo>
                  <a:pt x="305" y="116"/>
                </a:lnTo>
                <a:lnTo>
                  <a:pt x="309" y="131"/>
                </a:lnTo>
                <a:lnTo>
                  <a:pt x="313" y="145"/>
                </a:lnTo>
              </a:path>
            </a:pathLst>
          </a:custGeom>
          <a:solidFill>
            <a:srgbClr val="B27F66"/>
          </a:solidFill>
          <a:ln w="12700" cap="rnd" cmpd="sng">
            <a:noFill/>
            <a:prstDash val="solid"/>
            <a:round/>
            <a:headEnd type="none" w="med" len="med"/>
            <a:tailEnd type="none" w="med" len="med"/>
          </a:ln>
        </p:spPr>
        <p:txBody>
          <a:bodyPr/>
          <a:lstStyle/>
          <a:p>
            <a:endParaRPr lang="en-US" sz="1200"/>
          </a:p>
        </p:txBody>
      </p:sp>
      <p:sp>
        <p:nvSpPr>
          <p:cNvPr id="88" name="Freeform 86"/>
          <p:cNvSpPr>
            <a:spLocks/>
          </p:cNvSpPr>
          <p:nvPr/>
        </p:nvSpPr>
        <p:spPr bwMode="auto">
          <a:xfrm>
            <a:off x="6657975" y="4573588"/>
            <a:ext cx="47625" cy="11112"/>
          </a:xfrm>
          <a:custGeom>
            <a:avLst/>
            <a:gdLst>
              <a:gd name="T0" fmla="*/ 2147483647 w 30"/>
              <a:gd name="T1" fmla="*/ 2147483647 h 7"/>
              <a:gd name="T2" fmla="*/ 2147483647 w 30"/>
              <a:gd name="T3" fmla="*/ 2147483647 h 7"/>
              <a:gd name="T4" fmla="*/ 2147483647 w 30"/>
              <a:gd name="T5" fmla="*/ 2147483647 h 7"/>
              <a:gd name="T6" fmla="*/ 2147483647 w 30"/>
              <a:gd name="T7" fmla="*/ 2147483647 h 7"/>
              <a:gd name="T8" fmla="*/ 2147483647 w 30"/>
              <a:gd name="T9" fmla="*/ 0 h 7"/>
              <a:gd name="T10" fmla="*/ 2147483647 w 30"/>
              <a:gd name="T11" fmla="*/ 0 h 7"/>
              <a:gd name="T12" fmla="*/ 2147483647 w 30"/>
              <a:gd name="T13" fmla="*/ 0 h 7"/>
              <a:gd name="T14" fmla="*/ 2147483647 w 30"/>
              <a:gd name="T15" fmla="*/ 0 h 7"/>
              <a:gd name="T16" fmla="*/ 2147483647 w 30"/>
              <a:gd name="T17" fmla="*/ 0 h 7"/>
              <a:gd name="T18" fmla="*/ 2147483647 w 30"/>
              <a:gd name="T19" fmla="*/ 0 h 7"/>
              <a:gd name="T20" fmla="*/ 2147483647 w 30"/>
              <a:gd name="T21" fmla="*/ 0 h 7"/>
              <a:gd name="T22" fmla="*/ 2147483647 w 30"/>
              <a:gd name="T23" fmla="*/ 2147483647 h 7"/>
              <a:gd name="T24" fmla="*/ 2147483647 w 30"/>
              <a:gd name="T25" fmla="*/ 2147483647 h 7"/>
              <a:gd name="T26" fmla="*/ 2147483647 w 30"/>
              <a:gd name="T27" fmla="*/ 2147483647 h 7"/>
              <a:gd name="T28" fmla="*/ 2147483647 w 30"/>
              <a:gd name="T29" fmla="*/ 2147483647 h 7"/>
              <a:gd name="T30" fmla="*/ 2147483647 w 30"/>
              <a:gd name="T31" fmla="*/ 2147483647 h 7"/>
              <a:gd name="T32" fmla="*/ 2147483647 w 30"/>
              <a:gd name="T33" fmla="*/ 2147483647 h 7"/>
              <a:gd name="T34" fmla="*/ 0 w 30"/>
              <a:gd name="T35" fmla="*/ 2147483647 h 7"/>
              <a:gd name="T36" fmla="*/ 0 w 30"/>
              <a:gd name="T37" fmla="*/ 2147483647 h 7"/>
              <a:gd name="T38" fmla="*/ 2147483647 w 30"/>
              <a:gd name="T39" fmla="*/ 2147483647 h 7"/>
              <a:gd name="T40" fmla="*/ 2147483647 w 30"/>
              <a:gd name="T41" fmla="*/ 2147483647 h 7"/>
              <a:gd name="T42" fmla="*/ 2147483647 w 30"/>
              <a:gd name="T43" fmla="*/ 2147483647 h 7"/>
              <a:gd name="T44" fmla="*/ 2147483647 w 30"/>
              <a:gd name="T45" fmla="*/ 2147483647 h 7"/>
              <a:gd name="T46" fmla="*/ 2147483647 w 30"/>
              <a:gd name="T47" fmla="*/ 2147483647 h 7"/>
              <a:gd name="T48" fmla="*/ 2147483647 w 30"/>
              <a:gd name="T49" fmla="*/ 2147483647 h 7"/>
              <a:gd name="T50" fmla="*/ 2147483647 w 30"/>
              <a:gd name="T51" fmla="*/ 2147483647 h 7"/>
              <a:gd name="T52" fmla="*/ 2147483647 w 30"/>
              <a:gd name="T53" fmla="*/ 2147483647 h 7"/>
              <a:gd name="T54" fmla="*/ 2147483647 w 30"/>
              <a:gd name="T55" fmla="*/ 2147483647 h 7"/>
              <a:gd name="T56" fmla="*/ 2147483647 w 30"/>
              <a:gd name="T57" fmla="*/ 2147483647 h 7"/>
              <a:gd name="T58" fmla="*/ 2147483647 w 30"/>
              <a:gd name="T59" fmla="*/ 2147483647 h 7"/>
              <a:gd name="T60" fmla="*/ 2147483647 w 30"/>
              <a:gd name="T61" fmla="*/ 2147483647 h 7"/>
              <a:gd name="T62" fmla="*/ 2147483647 w 30"/>
              <a:gd name="T63" fmla="*/ 2147483647 h 7"/>
              <a:gd name="T64" fmla="*/ 2147483647 w 30"/>
              <a:gd name="T65" fmla="*/ 2147483647 h 7"/>
              <a:gd name="T66" fmla="*/ 2147483647 w 30"/>
              <a:gd name="T67" fmla="*/ 2147483647 h 7"/>
              <a:gd name="T68" fmla="*/ 2147483647 w 30"/>
              <a:gd name="T69" fmla="*/ 2147483647 h 7"/>
              <a:gd name="T70" fmla="*/ 2147483647 w 30"/>
              <a:gd name="T71" fmla="*/ 2147483647 h 7"/>
              <a:gd name="T72" fmla="*/ 2147483647 w 30"/>
              <a:gd name="T73" fmla="*/ 2147483647 h 7"/>
              <a:gd name="T74" fmla="*/ 2147483647 w 30"/>
              <a:gd name="T75" fmla="*/ 2147483647 h 7"/>
              <a:gd name="T76" fmla="*/ 2147483647 w 30"/>
              <a:gd name="T77" fmla="*/ 2147483647 h 7"/>
              <a:gd name="T78" fmla="*/ 2147483647 w 30"/>
              <a:gd name="T79" fmla="*/ 2147483647 h 7"/>
              <a:gd name="T80" fmla="*/ 2147483647 w 30"/>
              <a:gd name="T81" fmla="*/ 2147483647 h 7"/>
              <a:gd name="T82" fmla="*/ 2147483647 w 30"/>
              <a:gd name="T83" fmla="*/ 2147483647 h 7"/>
              <a:gd name="T84" fmla="*/ 2147483647 w 30"/>
              <a:gd name="T85" fmla="*/ 2147483647 h 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
              <a:gd name="T130" fmla="*/ 0 h 7"/>
              <a:gd name="T131" fmla="*/ 30 w 30"/>
              <a:gd name="T132" fmla="*/ 7 h 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 h="7">
                <a:moveTo>
                  <a:pt x="29" y="2"/>
                </a:moveTo>
                <a:lnTo>
                  <a:pt x="29" y="1"/>
                </a:lnTo>
                <a:lnTo>
                  <a:pt x="28" y="1"/>
                </a:lnTo>
                <a:lnTo>
                  <a:pt x="27" y="0"/>
                </a:lnTo>
                <a:lnTo>
                  <a:pt x="25" y="0"/>
                </a:lnTo>
                <a:lnTo>
                  <a:pt x="22" y="0"/>
                </a:lnTo>
                <a:lnTo>
                  <a:pt x="21" y="0"/>
                </a:lnTo>
                <a:lnTo>
                  <a:pt x="18" y="0"/>
                </a:lnTo>
                <a:lnTo>
                  <a:pt x="16" y="0"/>
                </a:lnTo>
                <a:lnTo>
                  <a:pt x="12" y="0"/>
                </a:lnTo>
                <a:lnTo>
                  <a:pt x="10" y="1"/>
                </a:lnTo>
                <a:lnTo>
                  <a:pt x="7" y="1"/>
                </a:lnTo>
                <a:lnTo>
                  <a:pt x="6" y="1"/>
                </a:lnTo>
                <a:lnTo>
                  <a:pt x="3" y="1"/>
                </a:lnTo>
                <a:lnTo>
                  <a:pt x="2" y="2"/>
                </a:lnTo>
                <a:lnTo>
                  <a:pt x="1" y="2"/>
                </a:lnTo>
                <a:lnTo>
                  <a:pt x="0" y="2"/>
                </a:lnTo>
                <a:lnTo>
                  <a:pt x="0" y="3"/>
                </a:lnTo>
                <a:lnTo>
                  <a:pt x="1" y="3"/>
                </a:lnTo>
                <a:lnTo>
                  <a:pt x="2" y="3"/>
                </a:lnTo>
                <a:lnTo>
                  <a:pt x="7" y="3"/>
                </a:lnTo>
                <a:lnTo>
                  <a:pt x="8" y="3"/>
                </a:lnTo>
                <a:lnTo>
                  <a:pt x="10" y="3"/>
                </a:lnTo>
                <a:lnTo>
                  <a:pt x="11" y="3"/>
                </a:lnTo>
                <a:lnTo>
                  <a:pt x="12" y="3"/>
                </a:lnTo>
                <a:lnTo>
                  <a:pt x="13" y="3"/>
                </a:lnTo>
                <a:lnTo>
                  <a:pt x="15" y="4"/>
                </a:lnTo>
                <a:lnTo>
                  <a:pt x="16" y="4"/>
                </a:lnTo>
                <a:lnTo>
                  <a:pt x="17" y="4"/>
                </a:lnTo>
                <a:lnTo>
                  <a:pt x="18" y="5"/>
                </a:lnTo>
                <a:lnTo>
                  <a:pt x="19" y="5"/>
                </a:lnTo>
                <a:lnTo>
                  <a:pt x="21" y="6"/>
                </a:lnTo>
                <a:lnTo>
                  <a:pt x="22" y="6"/>
                </a:lnTo>
                <a:lnTo>
                  <a:pt x="23" y="6"/>
                </a:lnTo>
                <a:lnTo>
                  <a:pt x="24" y="6"/>
                </a:lnTo>
                <a:lnTo>
                  <a:pt x="25" y="5"/>
                </a:lnTo>
                <a:lnTo>
                  <a:pt x="26" y="5"/>
                </a:lnTo>
                <a:lnTo>
                  <a:pt x="27" y="4"/>
                </a:lnTo>
                <a:lnTo>
                  <a:pt x="28" y="3"/>
                </a:lnTo>
                <a:lnTo>
                  <a:pt x="29" y="2"/>
                </a:lnTo>
              </a:path>
            </a:pathLst>
          </a:custGeom>
          <a:solidFill>
            <a:srgbClr val="7F3319"/>
          </a:solidFill>
          <a:ln w="12700" cap="rnd" cmpd="sng">
            <a:noFill/>
            <a:prstDash val="solid"/>
            <a:round/>
            <a:headEnd type="none" w="med" len="med"/>
            <a:tailEnd type="none" w="med" len="med"/>
          </a:ln>
        </p:spPr>
        <p:txBody>
          <a:bodyPr/>
          <a:lstStyle/>
          <a:p>
            <a:endParaRPr lang="en-US" sz="1200"/>
          </a:p>
        </p:txBody>
      </p:sp>
      <p:sp>
        <p:nvSpPr>
          <p:cNvPr id="89" name="Freeform 87"/>
          <p:cNvSpPr>
            <a:spLocks/>
          </p:cNvSpPr>
          <p:nvPr/>
        </p:nvSpPr>
        <p:spPr bwMode="auto">
          <a:xfrm>
            <a:off x="6732588" y="4586288"/>
            <a:ext cx="38100" cy="3175"/>
          </a:xfrm>
          <a:custGeom>
            <a:avLst/>
            <a:gdLst>
              <a:gd name="T0" fmla="*/ 2147483647 w 24"/>
              <a:gd name="T1" fmla="*/ 2147483647 h 2"/>
              <a:gd name="T2" fmla="*/ 2147483647 w 24"/>
              <a:gd name="T3" fmla="*/ 2147483647 h 2"/>
              <a:gd name="T4" fmla="*/ 2147483647 w 24"/>
              <a:gd name="T5" fmla="*/ 0 h 2"/>
              <a:gd name="T6" fmla="*/ 2147483647 w 24"/>
              <a:gd name="T7" fmla="*/ 0 h 2"/>
              <a:gd name="T8" fmla="*/ 2147483647 w 24"/>
              <a:gd name="T9" fmla="*/ 0 h 2"/>
              <a:gd name="T10" fmla="*/ 2147483647 w 24"/>
              <a:gd name="T11" fmla="*/ 0 h 2"/>
              <a:gd name="T12" fmla="*/ 2147483647 w 24"/>
              <a:gd name="T13" fmla="*/ 0 h 2"/>
              <a:gd name="T14" fmla="*/ 2147483647 w 24"/>
              <a:gd name="T15" fmla="*/ 0 h 2"/>
              <a:gd name="T16" fmla="*/ 2147483647 w 24"/>
              <a:gd name="T17" fmla="*/ 0 h 2"/>
              <a:gd name="T18" fmla="*/ 2147483647 w 24"/>
              <a:gd name="T19" fmla="*/ 0 h 2"/>
              <a:gd name="T20" fmla="*/ 2147483647 w 24"/>
              <a:gd name="T21" fmla="*/ 0 h 2"/>
              <a:gd name="T22" fmla="*/ 2147483647 w 24"/>
              <a:gd name="T23" fmla="*/ 0 h 2"/>
              <a:gd name="T24" fmla="*/ 2147483647 w 24"/>
              <a:gd name="T25" fmla="*/ 0 h 2"/>
              <a:gd name="T26" fmla="*/ 2147483647 w 24"/>
              <a:gd name="T27" fmla="*/ 2147483647 h 2"/>
              <a:gd name="T28" fmla="*/ 2147483647 w 24"/>
              <a:gd name="T29" fmla="*/ 2147483647 h 2"/>
              <a:gd name="T30" fmla="*/ 2147483647 w 24"/>
              <a:gd name="T31" fmla="*/ 2147483647 h 2"/>
              <a:gd name="T32" fmla="*/ 2147483647 w 24"/>
              <a:gd name="T33" fmla="*/ 2147483647 h 2"/>
              <a:gd name="T34" fmla="*/ 2147483647 w 24"/>
              <a:gd name="T35" fmla="*/ 2147483647 h 2"/>
              <a:gd name="T36" fmla="*/ 2147483647 w 24"/>
              <a:gd name="T37" fmla="*/ 2147483647 h 2"/>
              <a:gd name="T38" fmla="*/ 2147483647 w 24"/>
              <a:gd name="T39" fmla="*/ 2147483647 h 2"/>
              <a:gd name="T40" fmla="*/ 2147483647 w 24"/>
              <a:gd name="T41" fmla="*/ 2147483647 h 2"/>
              <a:gd name="T42" fmla="*/ 2147483647 w 24"/>
              <a:gd name="T43" fmla="*/ 2147483647 h 2"/>
              <a:gd name="T44" fmla="*/ 2147483647 w 24"/>
              <a:gd name="T45" fmla="*/ 2147483647 h 2"/>
              <a:gd name="T46" fmla="*/ 2147483647 w 24"/>
              <a:gd name="T47" fmla="*/ 2147483647 h 2"/>
              <a:gd name="T48" fmla="*/ 2147483647 w 24"/>
              <a:gd name="T49" fmla="*/ 2147483647 h 2"/>
              <a:gd name="T50" fmla="*/ 2147483647 w 24"/>
              <a:gd name="T51" fmla="*/ 2147483647 h 2"/>
              <a:gd name="T52" fmla="*/ 2147483647 w 24"/>
              <a:gd name="T53" fmla="*/ 2147483647 h 2"/>
              <a:gd name="T54" fmla="*/ 2147483647 w 24"/>
              <a:gd name="T55" fmla="*/ 2147483647 h 2"/>
              <a:gd name="T56" fmla="*/ 2147483647 w 24"/>
              <a:gd name="T57" fmla="*/ 2147483647 h 2"/>
              <a:gd name="T58" fmla="*/ 2147483647 w 24"/>
              <a:gd name="T59" fmla="*/ 2147483647 h 2"/>
              <a:gd name="T60" fmla="*/ 2147483647 w 24"/>
              <a:gd name="T61" fmla="*/ 2147483647 h 2"/>
              <a:gd name="T62" fmla="*/ 2147483647 w 24"/>
              <a:gd name="T63" fmla="*/ 2147483647 h 2"/>
              <a:gd name="T64" fmla="*/ 2147483647 w 24"/>
              <a:gd name="T65" fmla="*/ 2147483647 h 2"/>
              <a:gd name="T66" fmla="*/ 0 w 24"/>
              <a:gd name="T67" fmla="*/ 2147483647 h 2"/>
              <a:gd name="T68" fmla="*/ 2147483647 w 24"/>
              <a:gd name="T69" fmla="*/ 2147483647 h 2"/>
              <a:gd name="T70" fmla="*/ 2147483647 w 24"/>
              <a:gd name="T71" fmla="*/ 2147483647 h 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
              <a:gd name="T109" fmla="*/ 0 h 2"/>
              <a:gd name="T110" fmla="*/ 24 w 24"/>
              <a:gd name="T111" fmla="*/ 2 h 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 h="2">
                <a:moveTo>
                  <a:pt x="2" y="1"/>
                </a:moveTo>
                <a:lnTo>
                  <a:pt x="3" y="1"/>
                </a:lnTo>
                <a:lnTo>
                  <a:pt x="5" y="0"/>
                </a:lnTo>
                <a:lnTo>
                  <a:pt x="6" y="0"/>
                </a:lnTo>
                <a:lnTo>
                  <a:pt x="8" y="0"/>
                </a:lnTo>
                <a:lnTo>
                  <a:pt x="10" y="0"/>
                </a:lnTo>
                <a:lnTo>
                  <a:pt x="12" y="0"/>
                </a:lnTo>
                <a:lnTo>
                  <a:pt x="13" y="0"/>
                </a:lnTo>
                <a:lnTo>
                  <a:pt x="15" y="0"/>
                </a:lnTo>
                <a:lnTo>
                  <a:pt x="16" y="0"/>
                </a:lnTo>
                <a:lnTo>
                  <a:pt x="17" y="0"/>
                </a:lnTo>
                <a:lnTo>
                  <a:pt x="18" y="1"/>
                </a:lnTo>
                <a:lnTo>
                  <a:pt x="19" y="1"/>
                </a:lnTo>
                <a:lnTo>
                  <a:pt x="21" y="1"/>
                </a:lnTo>
                <a:lnTo>
                  <a:pt x="22" y="1"/>
                </a:lnTo>
                <a:lnTo>
                  <a:pt x="23" y="1"/>
                </a:lnTo>
                <a:lnTo>
                  <a:pt x="22" y="1"/>
                </a:lnTo>
                <a:lnTo>
                  <a:pt x="21" y="1"/>
                </a:lnTo>
                <a:lnTo>
                  <a:pt x="20" y="1"/>
                </a:lnTo>
                <a:lnTo>
                  <a:pt x="17" y="1"/>
                </a:lnTo>
                <a:lnTo>
                  <a:pt x="14" y="1"/>
                </a:lnTo>
                <a:lnTo>
                  <a:pt x="13" y="1"/>
                </a:lnTo>
                <a:lnTo>
                  <a:pt x="11" y="1"/>
                </a:lnTo>
                <a:lnTo>
                  <a:pt x="9" y="1"/>
                </a:lnTo>
                <a:lnTo>
                  <a:pt x="6" y="1"/>
                </a:lnTo>
                <a:lnTo>
                  <a:pt x="4" y="1"/>
                </a:lnTo>
                <a:lnTo>
                  <a:pt x="3" y="1"/>
                </a:lnTo>
                <a:lnTo>
                  <a:pt x="2" y="1"/>
                </a:lnTo>
                <a:lnTo>
                  <a:pt x="1" y="1"/>
                </a:lnTo>
                <a:lnTo>
                  <a:pt x="0" y="1"/>
                </a:lnTo>
                <a:lnTo>
                  <a:pt x="1" y="1"/>
                </a:lnTo>
                <a:lnTo>
                  <a:pt x="2" y="1"/>
                </a:lnTo>
              </a:path>
            </a:pathLst>
          </a:custGeom>
          <a:solidFill>
            <a:srgbClr val="7F3319"/>
          </a:solidFill>
          <a:ln w="12700" cap="rnd" cmpd="sng">
            <a:noFill/>
            <a:prstDash val="solid"/>
            <a:round/>
            <a:headEnd type="none" w="med" len="med"/>
            <a:tailEnd type="none" w="med" len="med"/>
          </a:ln>
        </p:spPr>
        <p:txBody>
          <a:bodyPr/>
          <a:lstStyle/>
          <a:p>
            <a:endParaRPr lang="en-US" sz="1200"/>
          </a:p>
        </p:txBody>
      </p:sp>
      <p:sp>
        <p:nvSpPr>
          <p:cNvPr id="90" name="Freeform 88"/>
          <p:cNvSpPr>
            <a:spLocks/>
          </p:cNvSpPr>
          <p:nvPr/>
        </p:nvSpPr>
        <p:spPr bwMode="auto">
          <a:xfrm>
            <a:off x="6621463" y="4530725"/>
            <a:ext cx="241300" cy="342900"/>
          </a:xfrm>
          <a:custGeom>
            <a:avLst/>
            <a:gdLst>
              <a:gd name="T0" fmla="*/ 2147483647 w 152"/>
              <a:gd name="T1" fmla="*/ 2147483647 h 216"/>
              <a:gd name="T2" fmla="*/ 2147483647 w 152"/>
              <a:gd name="T3" fmla="*/ 2147483647 h 216"/>
              <a:gd name="T4" fmla="*/ 2147483647 w 152"/>
              <a:gd name="T5" fmla="*/ 2147483647 h 216"/>
              <a:gd name="T6" fmla="*/ 2147483647 w 152"/>
              <a:gd name="T7" fmla="*/ 2147483647 h 216"/>
              <a:gd name="T8" fmla="*/ 2147483647 w 152"/>
              <a:gd name="T9" fmla="*/ 2147483647 h 216"/>
              <a:gd name="T10" fmla="*/ 2147483647 w 152"/>
              <a:gd name="T11" fmla="*/ 2147483647 h 216"/>
              <a:gd name="T12" fmla="*/ 2147483647 w 152"/>
              <a:gd name="T13" fmla="*/ 2147483647 h 216"/>
              <a:gd name="T14" fmla="*/ 2147483647 w 152"/>
              <a:gd name="T15" fmla="*/ 2147483647 h 216"/>
              <a:gd name="T16" fmla="*/ 2147483647 w 152"/>
              <a:gd name="T17" fmla="*/ 2147483647 h 216"/>
              <a:gd name="T18" fmla="*/ 2147483647 w 152"/>
              <a:gd name="T19" fmla="*/ 2147483647 h 216"/>
              <a:gd name="T20" fmla="*/ 2147483647 w 152"/>
              <a:gd name="T21" fmla="*/ 2147483647 h 216"/>
              <a:gd name="T22" fmla="*/ 2147483647 w 152"/>
              <a:gd name="T23" fmla="*/ 2147483647 h 216"/>
              <a:gd name="T24" fmla="*/ 2147483647 w 152"/>
              <a:gd name="T25" fmla="*/ 2147483647 h 216"/>
              <a:gd name="T26" fmla="*/ 2147483647 w 152"/>
              <a:gd name="T27" fmla="*/ 2147483647 h 216"/>
              <a:gd name="T28" fmla="*/ 2147483647 w 152"/>
              <a:gd name="T29" fmla="*/ 2147483647 h 216"/>
              <a:gd name="T30" fmla="*/ 2147483647 w 152"/>
              <a:gd name="T31" fmla="*/ 2147483647 h 216"/>
              <a:gd name="T32" fmla="*/ 2147483647 w 152"/>
              <a:gd name="T33" fmla="*/ 2147483647 h 216"/>
              <a:gd name="T34" fmla="*/ 2147483647 w 152"/>
              <a:gd name="T35" fmla="*/ 2147483647 h 216"/>
              <a:gd name="T36" fmla="*/ 2147483647 w 152"/>
              <a:gd name="T37" fmla="*/ 2147483647 h 216"/>
              <a:gd name="T38" fmla="*/ 2147483647 w 152"/>
              <a:gd name="T39" fmla="*/ 2147483647 h 216"/>
              <a:gd name="T40" fmla="*/ 2147483647 w 152"/>
              <a:gd name="T41" fmla="*/ 2147483647 h 216"/>
              <a:gd name="T42" fmla="*/ 2147483647 w 152"/>
              <a:gd name="T43" fmla="*/ 2147483647 h 216"/>
              <a:gd name="T44" fmla="*/ 2147483647 w 152"/>
              <a:gd name="T45" fmla="*/ 2147483647 h 216"/>
              <a:gd name="T46" fmla="*/ 2147483647 w 152"/>
              <a:gd name="T47" fmla="*/ 2147483647 h 216"/>
              <a:gd name="T48" fmla="*/ 2147483647 w 152"/>
              <a:gd name="T49" fmla="*/ 2147483647 h 216"/>
              <a:gd name="T50" fmla="*/ 2147483647 w 152"/>
              <a:gd name="T51" fmla="*/ 2147483647 h 216"/>
              <a:gd name="T52" fmla="*/ 2147483647 w 152"/>
              <a:gd name="T53" fmla="*/ 2147483647 h 216"/>
              <a:gd name="T54" fmla="*/ 2147483647 w 152"/>
              <a:gd name="T55" fmla="*/ 2147483647 h 216"/>
              <a:gd name="T56" fmla="*/ 2147483647 w 152"/>
              <a:gd name="T57" fmla="*/ 2147483647 h 216"/>
              <a:gd name="T58" fmla="*/ 2147483647 w 152"/>
              <a:gd name="T59" fmla="*/ 2147483647 h 216"/>
              <a:gd name="T60" fmla="*/ 2147483647 w 152"/>
              <a:gd name="T61" fmla="*/ 2147483647 h 216"/>
              <a:gd name="T62" fmla="*/ 2147483647 w 152"/>
              <a:gd name="T63" fmla="*/ 2147483647 h 216"/>
              <a:gd name="T64" fmla="*/ 2147483647 w 152"/>
              <a:gd name="T65" fmla="*/ 2147483647 h 216"/>
              <a:gd name="T66" fmla="*/ 2147483647 w 152"/>
              <a:gd name="T67" fmla="*/ 2147483647 h 216"/>
              <a:gd name="T68" fmla="*/ 2147483647 w 152"/>
              <a:gd name="T69" fmla="*/ 2147483647 h 216"/>
              <a:gd name="T70" fmla="*/ 2147483647 w 152"/>
              <a:gd name="T71" fmla="*/ 2147483647 h 216"/>
              <a:gd name="T72" fmla="*/ 2147483647 w 152"/>
              <a:gd name="T73" fmla="*/ 2147483647 h 216"/>
              <a:gd name="T74" fmla="*/ 2147483647 w 152"/>
              <a:gd name="T75" fmla="*/ 2147483647 h 216"/>
              <a:gd name="T76" fmla="*/ 2147483647 w 152"/>
              <a:gd name="T77" fmla="*/ 2147483647 h 216"/>
              <a:gd name="T78" fmla="*/ 2147483647 w 152"/>
              <a:gd name="T79" fmla="*/ 2147483647 h 216"/>
              <a:gd name="T80" fmla="*/ 2147483647 w 152"/>
              <a:gd name="T81" fmla="*/ 2147483647 h 216"/>
              <a:gd name="T82" fmla="*/ 2147483647 w 152"/>
              <a:gd name="T83" fmla="*/ 2147483647 h 216"/>
              <a:gd name="T84" fmla="*/ 2147483647 w 152"/>
              <a:gd name="T85" fmla="*/ 2147483647 h 216"/>
              <a:gd name="T86" fmla="*/ 2147483647 w 152"/>
              <a:gd name="T87" fmla="*/ 2147483647 h 216"/>
              <a:gd name="T88" fmla="*/ 2147483647 w 152"/>
              <a:gd name="T89" fmla="*/ 2147483647 h 216"/>
              <a:gd name="T90" fmla="*/ 2147483647 w 152"/>
              <a:gd name="T91" fmla="*/ 2147483647 h 216"/>
              <a:gd name="T92" fmla="*/ 2147483647 w 152"/>
              <a:gd name="T93" fmla="*/ 2147483647 h 216"/>
              <a:gd name="T94" fmla="*/ 2147483647 w 152"/>
              <a:gd name="T95" fmla="*/ 2147483647 h 216"/>
              <a:gd name="T96" fmla="*/ 2147483647 w 152"/>
              <a:gd name="T97" fmla="*/ 2147483647 h 216"/>
              <a:gd name="T98" fmla="*/ 2147483647 w 152"/>
              <a:gd name="T99" fmla="*/ 2147483647 h 216"/>
              <a:gd name="T100" fmla="*/ 2147483647 w 152"/>
              <a:gd name="T101" fmla="*/ 2147483647 h 216"/>
              <a:gd name="T102" fmla="*/ 2147483647 w 152"/>
              <a:gd name="T103" fmla="*/ 2147483647 h 216"/>
              <a:gd name="T104" fmla="*/ 2147483647 w 152"/>
              <a:gd name="T105" fmla="*/ 2147483647 h 216"/>
              <a:gd name="T106" fmla="*/ 2147483647 w 152"/>
              <a:gd name="T107" fmla="*/ 2147483647 h 216"/>
              <a:gd name="T108" fmla="*/ 2147483647 w 152"/>
              <a:gd name="T109" fmla="*/ 2147483647 h 216"/>
              <a:gd name="T110" fmla="*/ 2147483647 w 152"/>
              <a:gd name="T111" fmla="*/ 2147483647 h 216"/>
              <a:gd name="T112" fmla="*/ 2147483647 w 152"/>
              <a:gd name="T113" fmla="*/ 2147483647 h 2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2"/>
              <a:gd name="T172" fmla="*/ 0 h 216"/>
              <a:gd name="T173" fmla="*/ 152 w 152"/>
              <a:gd name="T174" fmla="*/ 216 h 2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2" h="216">
                <a:moveTo>
                  <a:pt x="151" y="0"/>
                </a:moveTo>
                <a:lnTo>
                  <a:pt x="151" y="2"/>
                </a:lnTo>
                <a:lnTo>
                  <a:pt x="151" y="6"/>
                </a:lnTo>
                <a:lnTo>
                  <a:pt x="151" y="10"/>
                </a:lnTo>
                <a:lnTo>
                  <a:pt x="151" y="14"/>
                </a:lnTo>
                <a:lnTo>
                  <a:pt x="150" y="18"/>
                </a:lnTo>
                <a:lnTo>
                  <a:pt x="149" y="22"/>
                </a:lnTo>
                <a:lnTo>
                  <a:pt x="148" y="27"/>
                </a:lnTo>
                <a:lnTo>
                  <a:pt x="147" y="32"/>
                </a:lnTo>
                <a:lnTo>
                  <a:pt x="146" y="38"/>
                </a:lnTo>
                <a:lnTo>
                  <a:pt x="144" y="43"/>
                </a:lnTo>
                <a:lnTo>
                  <a:pt x="142" y="49"/>
                </a:lnTo>
                <a:lnTo>
                  <a:pt x="140" y="54"/>
                </a:lnTo>
                <a:lnTo>
                  <a:pt x="138" y="58"/>
                </a:lnTo>
                <a:lnTo>
                  <a:pt x="135" y="64"/>
                </a:lnTo>
                <a:lnTo>
                  <a:pt x="132" y="68"/>
                </a:lnTo>
                <a:lnTo>
                  <a:pt x="128" y="73"/>
                </a:lnTo>
                <a:lnTo>
                  <a:pt x="125" y="78"/>
                </a:lnTo>
                <a:lnTo>
                  <a:pt x="122" y="84"/>
                </a:lnTo>
                <a:lnTo>
                  <a:pt x="118" y="90"/>
                </a:lnTo>
                <a:lnTo>
                  <a:pt x="114" y="96"/>
                </a:lnTo>
                <a:lnTo>
                  <a:pt x="111" y="102"/>
                </a:lnTo>
                <a:lnTo>
                  <a:pt x="107" y="109"/>
                </a:lnTo>
                <a:lnTo>
                  <a:pt x="103" y="115"/>
                </a:lnTo>
                <a:lnTo>
                  <a:pt x="99" y="122"/>
                </a:lnTo>
                <a:lnTo>
                  <a:pt x="96" y="127"/>
                </a:lnTo>
                <a:lnTo>
                  <a:pt x="92" y="133"/>
                </a:lnTo>
                <a:lnTo>
                  <a:pt x="88" y="139"/>
                </a:lnTo>
                <a:lnTo>
                  <a:pt x="86" y="144"/>
                </a:lnTo>
                <a:lnTo>
                  <a:pt x="83" y="149"/>
                </a:lnTo>
                <a:lnTo>
                  <a:pt x="80" y="154"/>
                </a:lnTo>
                <a:lnTo>
                  <a:pt x="78" y="157"/>
                </a:lnTo>
                <a:lnTo>
                  <a:pt x="76" y="160"/>
                </a:lnTo>
                <a:lnTo>
                  <a:pt x="73" y="162"/>
                </a:lnTo>
                <a:lnTo>
                  <a:pt x="71" y="165"/>
                </a:lnTo>
                <a:lnTo>
                  <a:pt x="68" y="168"/>
                </a:lnTo>
                <a:lnTo>
                  <a:pt x="66" y="171"/>
                </a:lnTo>
                <a:lnTo>
                  <a:pt x="64" y="175"/>
                </a:lnTo>
                <a:lnTo>
                  <a:pt x="63" y="179"/>
                </a:lnTo>
                <a:lnTo>
                  <a:pt x="60" y="182"/>
                </a:lnTo>
                <a:lnTo>
                  <a:pt x="58" y="186"/>
                </a:lnTo>
                <a:lnTo>
                  <a:pt x="57" y="189"/>
                </a:lnTo>
                <a:lnTo>
                  <a:pt x="55" y="193"/>
                </a:lnTo>
                <a:lnTo>
                  <a:pt x="53" y="196"/>
                </a:lnTo>
                <a:lnTo>
                  <a:pt x="51" y="198"/>
                </a:lnTo>
                <a:lnTo>
                  <a:pt x="50" y="200"/>
                </a:lnTo>
                <a:lnTo>
                  <a:pt x="48" y="203"/>
                </a:lnTo>
                <a:lnTo>
                  <a:pt x="47" y="205"/>
                </a:lnTo>
                <a:lnTo>
                  <a:pt x="46" y="206"/>
                </a:lnTo>
                <a:lnTo>
                  <a:pt x="44" y="208"/>
                </a:lnTo>
                <a:lnTo>
                  <a:pt x="43" y="210"/>
                </a:lnTo>
                <a:lnTo>
                  <a:pt x="41" y="211"/>
                </a:lnTo>
                <a:lnTo>
                  <a:pt x="40" y="212"/>
                </a:lnTo>
                <a:lnTo>
                  <a:pt x="38" y="213"/>
                </a:lnTo>
                <a:lnTo>
                  <a:pt x="37" y="214"/>
                </a:lnTo>
                <a:lnTo>
                  <a:pt x="34" y="214"/>
                </a:lnTo>
                <a:lnTo>
                  <a:pt x="32" y="215"/>
                </a:lnTo>
                <a:lnTo>
                  <a:pt x="29" y="215"/>
                </a:lnTo>
                <a:lnTo>
                  <a:pt x="22" y="215"/>
                </a:lnTo>
                <a:lnTo>
                  <a:pt x="18" y="215"/>
                </a:lnTo>
                <a:lnTo>
                  <a:pt x="14" y="215"/>
                </a:lnTo>
                <a:lnTo>
                  <a:pt x="10" y="214"/>
                </a:lnTo>
                <a:lnTo>
                  <a:pt x="5" y="214"/>
                </a:lnTo>
                <a:lnTo>
                  <a:pt x="0" y="213"/>
                </a:lnTo>
                <a:lnTo>
                  <a:pt x="6" y="212"/>
                </a:lnTo>
                <a:lnTo>
                  <a:pt x="12" y="210"/>
                </a:lnTo>
                <a:lnTo>
                  <a:pt x="18" y="207"/>
                </a:lnTo>
                <a:lnTo>
                  <a:pt x="25" y="203"/>
                </a:lnTo>
                <a:lnTo>
                  <a:pt x="31" y="198"/>
                </a:lnTo>
                <a:lnTo>
                  <a:pt x="38" y="193"/>
                </a:lnTo>
                <a:lnTo>
                  <a:pt x="43" y="187"/>
                </a:lnTo>
                <a:lnTo>
                  <a:pt x="49" y="181"/>
                </a:lnTo>
                <a:lnTo>
                  <a:pt x="54" y="174"/>
                </a:lnTo>
                <a:lnTo>
                  <a:pt x="58" y="168"/>
                </a:lnTo>
                <a:lnTo>
                  <a:pt x="62" y="162"/>
                </a:lnTo>
                <a:lnTo>
                  <a:pt x="63" y="157"/>
                </a:lnTo>
                <a:lnTo>
                  <a:pt x="64" y="152"/>
                </a:lnTo>
                <a:lnTo>
                  <a:pt x="64" y="148"/>
                </a:lnTo>
                <a:lnTo>
                  <a:pt x="63" y="145"/>
                </a:lnTo>
                <a:lnTo>
                  <a:pt x="59" y="143"/>
                </a:lnTo>
                <a:lnTo>
                  <a:pt x="55" y="142"/>
                </a:lnTo>
                <a:lnTo>
                  <a:pt x="51" y="141"/>
                </a:lnTo>
                <a:lnTo>
                  <a:pt x="48" y="141"/>
                </a:lnTo>
                <a:lnTo>
                  <a:pt x="46" y="141"/>
                </a:lnTo>
                <a:lnTo>
                  <a:pt x="43" y="140"/>
                </a:lnTo>
                <a:lnTo>
                  <a:pt x="41" y="141"/>
                </a:lnTo>
                <a:lnTo>
                  <a:pt x="38" y="141"/>
                </a:lnTo>
                <a:lnTo>
                  <a:pt x="35" y="141"/>
                </a:lnTo>
                <a:lnTo>
                  <a:pt x="33" y="141"/>
                </a:lnTo>
                <a:lnTo>
                  <a:pt x="31" y="141"/>
                </a:lnTo>
                <a:lnTo>
                  <a:pt x="28" y="141"/>
                </a:lnTo>
                <a:lnTo>
                  <a:pt x="25" y="140"/>
                </a:lnTo>
                <a:lnTo>
                  <a:pt x="21" y="139"/>
                </a:lnTo>
                <a:lnTo>
                  <a:pt x="17" y="138"/>
                </a:lnTo>
                <a:lnTo>
                  <a:pt x="13" y="136"/>
                </a:lnTo>
                <a:lnTo>
                  <a:pt x="10" y="134"/>
                </a:lnTo>
                <a:lnTo>
                  <a:pt x="8" y="132"/>
                </a:lnTo>
                <a:lnTo>
                  <a:pt x="9" y="131"/>
                </a:lnTo>
                <a:lnTo>
                  <a:pt x="12" y="129"/>
                </a:lnTo>
                <a:lnTo>
                  <a:pt x="16" y="127"/>
                </a:lnTo>
                <a:lnTo>
                  <a:pt x="22" y="126"/>
                </a:lnTo>
                <a:lnTo>
                  <a:pt x="29" y="125"/>
                </a:lnTo>
                <a:lnTo>
                  <a:pt x="37" y="123"/>
                </a:lnTo>
                <a:lnTo>
                  <a:pt x="45" y="121"/>
                </a:lnTo>
                <a:lnTo>
                  <a:pt x="63" y="118"/>
                </a:lnTo>
                <a:lnTo>
                  <a:pt x="70" y="116"/>
                </a:lnTo>
                <a:lnTo>
                  <a:pt x="78" y="113"/>
                </a:lnTo>
                <a:lnTo>
                  <a:pt x="85" y="111"/>
                </a:lnTo>
                <a:lnTo>
                  <a:pt x="90" y="109"/>
                </a:lnTo>
                <a:lnTo>
                  <a:pt x="95" y="106"/>
                </a:lnTo>
                <a:lnTo>
                  <a:pt x="99" y="103"/>
                </a:lnTo>
                <a:lnTo>
                  <a:pt x="102" y="100"/>
                </a:lnTo>
                <a:lnTo>
                  <a:pt x="105" y="96"/>
                </a:lnTo>
                <a:lnTo>
                  <a:pt x="107" y="93"/>
                </a:lnTo>
                <a:lnTo>
                  <a:pt x="109" y="90"/>
                </a:lnTo>
                <a:lnTo>
                  <a:pt x="110" y="87"/>
                </a:lnTo>
                <a:lnTo>
                  <a:pt x="111" y="84"/>
                </a:lnTo>
                <a:lnTo>
                  <a:pt x="112" y="80"/>
                </a:lnTo>
                <a:lnTo>
                  <a:pt x="112" y="77"/>
                </a:lnTo>
                <a:lnTo>
                  <a:pt x="112" y="74"/>
                </a:lnTo>
                <a:lnTo>
                  <a:pt x="112" y="70"/>
                </a:lnTo>
                <a:lnTo>
                  <a:pt x="111" y="67"/>
                </a:lnTo>
                <a:lnTo>
                  <a:pt x="110" y="64"/>
                </a:lnTo>
                <a:lnTo>
                  <a:pt x="109" y="61"/>
                </a:lnTo>
                <a:lnTo>
                  <a:pt x="107" y="59"/>
                </a:lnTo>
                <a:lnTo>
                  <a:pt x="105" y="56"/>
                </a:lnTo>
                <a:lnTo>
                  <a:pt x="104" y="54"/>
                </a:lnTo>
                <a:lnTo>
                  <a:pt x="104" y="52"/>
                </a:lnTo>
                <a:lnTo>
                  <a:pt x="104" y="49"/>
                </a:lnTo>
                <a:lnTo>
                  <a:pt x="105" y="48"/>
                </a:lnTo>
                <a:lnTo>
                  <a:pt x="106" y="47"/>
                </a:lnTo>
                <a:lnTo>
                  <a:pt x="107" y="45"/>
                </a:lnTo>
                <a:lnTo>
                  <a:pt x="108" y="44"/>
                </a:lnTo>
                <a:lnTo>
                  <a:pt x="111" y="43"/>
                </a:lnTo>
                <a:lnTo>
                  <a:pt x="112" y="42"/>
                </a:lnTo>
                <a:lnTo>
                  <a:pt x="113" y="41"/>
                </a:lnTo>
                <a:lnTo>
                  <a:pt x="113" y="40"/>
                </a:lnTo>
                <a:lnTo>
                  <a:pt x="113" y="39"/>
                </a:lnTo>
                <a:lnTo>
                  <a:pt x="112" y="37"/>
                </a:lnTo>
                <a:lnTo>
                  <a:pt x="111" y="35"/>
                </a:lnTo>
                <a:lnTo>
                  <a:pt x="109" y="33"/>
                </a:lnTo>
                <a:lnTo>
                  <a:pt x="112" y="34"/>
                </a:lnTo>
                <a:lnTo>
                  <a:pt x="113" y="35"/>
                </a:lnTo>
                <a:lnTo>
                  <a:pt x="115" y="37"/>
                </a:lnTo>
                <a:lnTo>
                  <a:pt x="116" y="39"/>
                </a:lnTo>
                <a:lnTo>
                  <a:pt x="117" y="41"/>
                </a:lnTo>
                <a:lnTo>
                  <a:pt x="118" y="44"/>
                </a:lnTo>
                <a:lnTo>
                  <a:pt x="119" y="46"/>
                </a:lnTo>
                <a:lnTo>
                  <a:pt x="119" y="48"/>
                </a:lnTo>
                <a:lnTo>
                  <a:pt x="120" y="50"/>
                </a:lnTo>
                <a:lnTo>
                  <a:pt x="120" y="52"/>
                </a:lnTo>
                <a:lnTo>
                  <a:pt x="121" y="54"/>
                </a:lnTo>
                <a:lnTo>
                  <a:pt x="122" y="54"/>
                </a:lnTo>
                <a:lnTo>
                  <a:pt x="123" y="55"/>
                </a:lnTo>
                <a:lnTo>
                  <a:pt x="124" y="55"/>
                </a:lnTo>
                <a:lnTo>
                  <a:pt x="126" y="54"/>
                </a:lnTo>
                <a:lnTo>
                  <a:pt x="128" y="53"/>
                </a:lnTo>
                <a:lnTo>
                  <a:pt x="131" y="52"/>
                </a:lnTo>
                <a:lnTo>
                  <a:pt x="133" y="50"/>
                </a:lnTo>
                <a:lnTo>
                  <a:pt x="135" y="48"/>
                </a:lnTo>
                <a:lnTo>
                  <a:pt x="137" y="45"/>
                </a:lnTo>
                <a:lnTo>
                  <a:pt x="138" y="43"/>
                </a:lnTo>
                <a:lnTo>
                  <a:pt x="140" y="40"/>
                </a:lnTo>
                <a:lnTo>
                  <a:pt x="142" y="36"/>
                </a:lnTo>
                <a:lnTo>
                  <a:pt x="143" y="32"/>
                </a:lnTo>
                <a:lnTo>
                  <a:pt x="145" y="29"/>
                </a:lnTo>
                <a:lnTo>
                  <a:pt x="146" y="25"/>
                </a:lnTo>
                <a:lnTo>
                  <a:pt x="147" y="21"/>
                </a:lnTo>
                <a:lnTo>
                  <a:pt x="148" y="17"/>
                </a:lnTo>
                <a:lnTo>
                  <a:pt x="149" y="13"/>
                </a:lnTo>
                <a:lnTo>
                  <a:pt x="150" y="9"/>
                </a:lnTo>
                <a:lnTo>
                  <a:pt x="151" y="4"/>
                </a:lnTo>
                <a:lnTo>
                  <a:pt x="151" y="0"/>
                </a:lnTo>
              </a:path>
            </a:pathLst>
          </a:custGeom>
          <a:solidFill>
            <a:srgbClr val="B27F66"/>
          </a:solidFill>
          <a:ln w="12700" cap="rnd" cmpd="sng">
            <a:noFill/>
            <a:prstDash val="solid"/>
            <a:round/>
            <a:headEnd type="none" w="med" len="med"/>
            <a:tailEnd type="none" w="med" len="med"/>
          </a:ln>
        </p:spPr>
        <p:txBody>
          <a:bodyPr/>
          <a:lstStyle/>
          <a:p>
            <a:endParaRPr lang="en-US" sz="1200"/>
          </a:p>
        </p:txBody>
      </p:sp>
      <p:sp>
        <p:nvSpPr>
          <p:cNvPr id="91" name="Freeform 89"/>
          <p:cNvSpPr>
            <a:spLocks/>
          </p:cNvSpPr>
          <p:nvPr/>
        </p:nvSpPr>
        <p:spPr bwMode="auto">
          <a:xfrm>
            <a:off x="6621463" y="4530725"/>
            <a:ext cx="250825" cy="352425"/>
          </a:xfrm>
          <a:custGeom>
            <a:avLst/>
            <a:gdLst>
              <a:gd name="T0" fmla="*/ 2147483647 w 158"/>
              <a:gd name="T1" fmla="*/ 2147483647 h 222"/>
              <a:gd name="T2" fmla="*/ 2147483647 w 158"/>
              <a:gd name="T3" fmla="*/ 2147483647 h 222"/>
              <a:gd name="T4" fmla="*/ 2147483647 w 158"/>
              <a:gd name="T5" fmla="*/ 2147483647 h 222"/>
              <a:gd name="T6" fmla="*/ 2147483647 w 158"/>
              <a:gd name="T7" fmla="*/ 2147483647 h 222"/>
              <a:gd name="T8" fmla="*/ 2147483647 w 158"/>
              <a:gd name="T9" fmla="*/ 2147483647 h 222"/>
              <a:gd name="T10" fmla="*/ 2147483647 w 158"/>
              <a:gd name="T11" fmla="*/ 2147483647 h 222"/>
              <a:gd name="T12" fmla="*/ 2147483647 w 158"/>
              <a:gd name="T13" fmla="*/ 2147483647 h 222"/>
              <a:gd name="T14" fmla="*/ 2147483647 w 158"/>
              <a:gd name="T15" fmla="*/ 2147483647 h 222"/>
              <a:gd name="T16" fmla="*/ 2147483647 w 158"/>
              <a:gd name="T17" fmla="*/ 2147483647 h 222"/>
              <a:gd name="T18" fmla="*/ 2147483647 w 158"/>
              <a:gd name="T19" fmla="*/ 2147483647 h 222"/>
              <a:gd name="T20" fmla="*/ 2147483647 w 158"/>
              <a:gd name="T21" fmla="*/ 2147483647 h 222"/>
              <a:gd name="T22" fmla="*/ 2147483647 w 158"/>
              <a:gd name="T23" fmla="*/ 2147483647 h 222"/>
              <a:gd name="T24" fmla="*/ 2147483647 w 158"/>
              <a:gd name="T25" fmla="*/ 2147483647 h 222"/>
              <a:gd name="T26" fmla="*/ 2147483647 w 158"/>
              <a:gd name="T27" fmla="*/ 2147483647 h 222"/>
              <a:gd name="T28" fmla="*/ 2147483647 w 158"/>
              <a:gd name="T29" fmla="*/ 2147483647 h 222"/>
              <a:gd name="T30" fmla="*/ 2147483647 w 158"/>
              <a:gd name="T31" fmla="*/ 2147483647 h 222"/>
              <a:gd name="T32" fmla="*/ 2147483647 w 158"/>
              <a:gd name="T33" fmla="*/ 2147483647 h 222"/>
              <a:gd name="T34" fmla="*/ 2147483647 w 158"/>
              <a:gd name="T35" fmla="*/ 2147483647 h 222"/>
              <a:gd name="T36" fmla="*/ 2147483647 w 158"/>
              <a:gd name="T37" fmla="*/ 2147483647 h 222"/>
              <a:gd name="T38" fmla="*/ 2147483647 w 158"/>
              <a:gd name="T39" fmla="*/ 2147483647 h 222"/>
              <a:gd name="T40" fmla="*/ 2147483647 w 158"/>
              <a:gd name="T41" fmla="*/ 2147483647 h 222"/>
              <a:gd name="T42" fmla="*/ 2147483647 w 158"/>
              <a:gd name="T43" fmla="*/ 2147483647 h 222"/>
              <a:gd name="T44" fmla="*/ 2147483647 w 158"/>
              <a:gd name="T45" fmla="*/ 2147483647 h 222"/>
              <a:gd name="T46" fmla="*/ 2147483647 w 158"/>
              <a:gd name="T47" fmla="*/ 2147483647 h 222"/>
              <a:gd name="T48" fmla="*/ 2147483647 w 158"/>
              <a:gd name="T49" fmla="*/ 2147483647 h 222"/>
              <a:gd name="T50" fmla="*/ 2147483647 w 158"/>
              <a:gd name="T51" fmla="*/ 2147483647 h 222"/>
              <a:gd name="T52" fmla="*/ 2147483647 w 158"/>
              <a:gd name="T53" fmla="*/ 2147483647 h 222"/>
              <a:gd name="T54" fmla="*/ 2147483647 w 158"/>
              <a:gd name="T55" fmla="*/ 2147483647 h 222"/>
              <a:gd name="T56" fmla="*/ 2147483647 w 158"/>
              <a:gd name="T57" fmla="*/ 2147483647 h 222"/>
              <a:gd name="T58" fmla="*/ 2147483647 w 158"/>
              <a:gd name="T59" fmla="*/ 2147483647 h 222"/>
              <a:gd name="T60" fmla="*/ 2147483647 w 158"/>
              <a:gd name="T61" fmla="*/ 2147483647 h 222"/>
              <a:gd name="T62" fmla="*/ 2147483647 w 158"/>
              <a:gd name="T63" fmla="*/ 2147483647 h 2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8"/>
              <a:gd name="T97" fmla="*/ 0 h 222"/>
              <a:gd name="T98" fmla="*/ 158 w 158"/>
              <a:gd name="T99" fmla="*/ 222 h 2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8" h="222">
                <a:moveTo>
                  <a:pt x="157" y="0"/>
                </a:moveTo>
                <a:lnTo>
                  <a:pt x="157" y="2"/>
                </a:lnTo>
                <a:lnTo>
                  <a:pt x="157" y="6"/>
                </a:lnTo>
                <a:lnTo>
                  <a:pt x="157" y="10"/>
                </a:lnTo>
                <a:lnTo>
                  <a:pt x="157" y="14"/>
                </a:lnTo>
                <a:lnTo>
                  <a:pt x="156" y="18"/>
                </a:lnTo>
                <a:lnTo>
                  <a:pt x="155" y="23"/>
                </a:lnTo>
                <a:lnTo>
                  <a:pt x="154" y="28"/>
                </a:lnTo>
                <a:lnTo>
                  <a:pt x="153" y="33"/>
                </a:lnTo>
                <a:lnTo>
                  <a:pt x="152" y="39"/>
                </a:lnTo>
                <a:lnTo>
                  <a:pt x="150" y="44"/>
                </a:lnTo>
                <a:lnTo>
                  <a:pt x="148" y="50"/>
                </a:lnTo>
                <a:lnTo>
                  <a:pt x="146" y="55"/>
                </a:lnTo>
                <a:lnTo>
                  <a:pt x="143" y="60"/>
                </a:lnTo>
                <a:lnTo>
                  <a:pt x="140" y="66"/>
                </a:lnTo>
                <a:lnTo>
                  <a:pt x="137" y="70"/>
                </a:lnTo>
                <a:lnTo>
                  <a:pt x="133" y="75"/>
                </a:lnTo>
                <a:lnTo>
                  <a:pt x="130" y="80"/>
                </a:lnTo>
                <a:lnTo>
                  <a:pt x="127" y="86"/>
                </a:lnTo>
                <a:lnTo>
                  <a:pt x="123" y="92"/>
                </a:lnTo>
                <a:lnTo>
                  <a:pt x="119" y="99"/>
                </a:lnTo>
                <a:lnTo>
                  <a:pt x="115" y="105"/>
                </a:lnTo>
                <a:lnTo>
                  <a:pt x="111" y="112"/>
                </a:lnTo>
                <a:lnTo>
                  <a:pt x="107" y="118"/>
                </a:lnTo>
                <a:lnTo>
                  <a:pt x="103" y="125"/>
                </a:lnTo>
                <a:lnTo>
                  <a:pt x="100" y="131"/>
                </a:lnTo>
                <a:lnTo>
                  <a:pt x="96" y="137"/>
                </a:lnTo>
                <a:lnTo>
                  <a:pt x="92" y="143"/>
                </a:lnTo>
                <a:lnTo>
                  <a:pt x="89" y="148"/>
                </a:lnTo>
                <a:lnTo>
                  <a:pt x="86" y="153"/>
                </a:lnTo>
                <a:lnTo>
                  <a:pt x="83" y="158"/>
                </a:lnTo>
                <a:lnTo>
                  <a:pt x="81" y="161"/>
                </a:lnTo>
                <a:lnTo>
                  <a:pt x="79" y="164"/>
                </a:lnTo>
                <a:lnTo>
                  <a:pt x="76" y="167"/>
                </a:lnTo>
                <a:lnTo>
                  <a:pt x="74" y="170"/>
                </a:lnTo>
                <a:lnTo>
                  <a:pt x="71" y="173"/>
                </a:lnTo>
                <a:lnTo>
                  <a:pt x="69" y="176"/>
                </a:lnTo>
                <a:lnTo>
                  <a:pt x="67" y="180"/>
                </a:lnTo>
                <a:lnTo>
                  <a:pt x="65" y="184"/>
                </a:lnTo>
                <a:lnTo>
                  <a:pt x="62" y="187"/>
                </a:lnTo>
                <a:lnTo>
                  <a:pt x="60" y="191"/>
                </a:lnTo>
                <a:lnTo>
                  <a:pt x="59" y="194"/>
                </a:lnTo>
                <a:lnTo>
                  <a:pt x="57" y="198"/>
                </a:lnTo>
                <a:lnTo>
                  <a:pt x="55" y="201"/>
                </a:lnTo>
                <a:lnTo>
                  <a:pt x="53" y="204"/>
                </a:lnTo>
                <a:lnTo>
                  <a:pt x="52" y="206"/>
                </a:lnTo>
                <a:lnTo>
                  <a:pt x="50" y="209"/>
                </a:lnTo>
                <a:lnTo>
                  <a:pt x="49" y="211"/>
                </a:lnTo>
                <a:lnTo>
                  <a:pt x="48" y="212"/>
                </a:lnTo>
                <a:lnTo>
                  <a:pt x="46" y="214"/>
                </a:lnTo>
                <a:lnTo>
                  <a:pt x="45" y="216"/>
                </a:lnTo>
                <a:lnTo>
                  <a:pt x="43" y="217"/>
                </a:lnTo>
                <a:lnTo>
                  <a:pt x="42" y="218"/>
                </a:lnTo>
                <a:lnTo>
                  <a:pt x="40" y="219"/>
                </a:lnTo>
                <a:lnTo>
                  <a:pt x="38" y="220"/>
                </a:lnTo>
                <a:lnTo>
                  <a:pt x="35" y="220"/>
                </a:lnTo>
                <a:lnTo>
                  <a:pt x="33" y="221"/>
                </a:lnTo>
                <a:lnTo>
                  <a:pt x="30" y="221"/>
                </a:lnTo>
                <a:lnTo>
                  <a:pt x="27" y="221"/>
                </a:lnTo>
                <a:lnTo>
                  <a:pt x="23" y="221"/>
                </a:lnTo>
                <a:lnTo>
                  <a:pt x="19" y="221"/>
                </a:lnTo>
                <a:lnTo>
                  <a:pt x="15" y="221"/>
                </a:lnTo>
                <a:lnTo>
                  <a:pt x="10" y="220"/>
                </a:lnTo>
                <a:lnTo>
                  <a:pt x="5" y="220"/>
                </a:lnTo>
                <a:lnTo>
                  <a:pt x="0" y="219"/>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92" name="Freeform 90"/>
          <p:cNvSpPr>
            <a:spLocks/>
          </p:cNvSpPr>
          <p:nvPr/>
        </p:nvSpPr>
        <p:spPr bwMode="auto">
          <a:xfrm>
            <a:off x="6478588" y="4284663"/>
            <a:ext cx="200025" cy="44450"/>
          </a:xfrm>
          <a:custGeom>
            <a:avLst/>
            <a:gdLst>
              <a:gd name="T0" fmla="*/ 2147483647 w 126"/>
              <a:gd name="T1" fmla="*/ 2147483647 h 28"/>
              <a:gd name="T2" fmla="*/ 2147483647 w 126"/>
              <a:gd name="T3" fmla="*/ 2147483647 h 28"/>
              <a:gd name="T4" fmla="*/ 2147483647 w 126"/>
              <a:gd name="T5" fmla="*/ 2147483647 h 28"/>
              <a:gd name="T6" fmla="*/ 2147483647 w 126"/>
              <a:gd name="T7" fmla="*/ 2147483647 h 28"/>
              <a:gd name="T8" fmla="*/ 2147483647 w 126"/>
              <a:gd name="T9" fmla="*/ 2147483647 h 28"/>
              <a:gd name="T10" fmla="*/ 2147483647 w 126"/>
              <a:gd name="T11" fmla="*/ 2147483647 h 28"/>
              <a:gd name="T12" fmla="*/ 2147483647 w 126"/>
              <a:gd name="T13" fmla="*/ 2147483647 h 28"/>
              <a:gd name="T14" fmla="*/ 2147483647 w 126"/>
              <a:gd name="T15" fmla="*/ 2147483647 h 28"/>
              <a:gd name="T16" fmla="*/ 2147483647 w 126"/>
              <a:gd name="T17" fmla="*/ 2147483647 h 28"/>
              <a:gd name="T18" fmla="*/ 2147483647 w 126"/>
              <a:gd name="T19" fmla="*/ 2147483647 h 28"/>
              <a:gd name="T20" fmla="*/ 2147483647 w 126"/>
              <a:gd name="T21" fmla="*/ 2147483647 h 28"/>
              <a:gd name="T22" fmla="*/ 2147483647 w 126"/>
              <a:gd name="T23" fmla="*/ 0 h 28"/>
              <a:gd name="T24" fmla="*/ 2147483647 w 126"/>
              <a:gd name="T25" fmla="*/ 2147483647 h 28"/>
              <a:gd name="T26" fmla="*/ 2147483647 w 126"/>
              <a:gd name="T27" fmla="*/ 2147483647 h 28"/>
              <a:gd name="T28" fmla="*/ 2147483647 w 126"/>
              <a:gd name="T29" fmla="*/ 2147483647 h 28"/>
              <a:gd name="T30" fmla="*/ 2147483647 w 126"/>
              <a:gd name="T31" fmla="*/ 2147483647 h 28"/>
              <a:gd name="T32" fmla="*/ 2147483647 w 126"/>
              <a:gd name="T33" fmla="*/ 2147483647 h 28"/>
              <a:gd name="T34" fmla="*/ 0 w 126"/>
              <a:gd name="T35" fmla="*/ 2147483647 h 28"/>
              <a:gd name="T36" fmla="*/ 0 w 126"/>
              <a:gd name="T37" fmla="*/ 2147483647 h 28"/>
              <a:gd name="T38" fmla="*/ 2147483647 w 126"/>
              <a:gd name="T39" fmla="*/ 2147483647 h 28"/>
              <a:gd name="T40" fmla="*/ 2147483647 w 126"/>
              <a:gd name="T41" fmla="*/ 2147483647 h 28"/>
              <a:gd name="T42" fmla="*/ 2147483647 w 126"/>
              <a:gd name="T43" fmla="*/ 2147483647 h 28"/>
              <a:gd name="T44" fmla="*/ 2147483647 w 126"/>
              <a:gd name="T45" fmla="*/ 2147483647 h 28"/>
              <a:gd name="T46" fmla="*/ 2147483647 w 126"/>
              <a:gd name="T47" fmla="*/ 2147483647 h 28"/>
              <a:gd name="T48" fmla="*/ 2147483647 w 126"/>
              <a:gd name="T49" fmla="*/ 2147483647 h 28"/>
              <a:gd name="T50" fmla="*/ 2147483647 w 126"/>
              <a:gd name="T51" fmla="*/ 2147483647 h 28"/>
              <a:gd name="T52" fmla="*/ 2147483647 w 126"/>
              <a:gd name="T53" fmla="*/ 2147483647 h 28"/>
              <a:gd name="T54" fmla="*/ 2147483647 w 126"/>
              <a:gd name="T55" fmla="*/ 2147483647 h 28"/>
              <a:gd name="T56" fmla="*/ 2147483647 w 126"/>
              <a:gd name="T57" fmla="*/ 2147483647 h 28"/>
              <a:gd name="T58" fmla="*/ 2147483647 w 126"/>
              <a:gd name="T59" fmla="*/ 2147483647 h 28"/>
              <a:gd name="T60" fmla="*/ 2147483647 w 126"/>
              <a:gd name="T61" fmla="*/ 2147483647 h 28"/>
              <a:gd name="T62" fmla="*/ 2147483647 w 126"/>
              <a:gd name="T63" fmla="*/ 2147483647 h 28"/>
              <a:gd name="T64" fmla="*/ 2147483647 w 126"/>
              <a:gd name="T65" fmla="*/ 2147483647 h 28"/>
              <a:gd name="T66" fmla="*/ 2147483647 w 126"/>
              <a:gd name="T67" fmla="*/ 2147483647 h 28"/>
              <a:gd name="T68" fmla="*/ 2147483647 w 126"/>
              <a:gd name="T69" fmla="*/ 2147483647 h 28"/>
              <a:gd name="T70" fmla="*/ 2147483647 w 126"/>
              <a:gd name="T71" fmla="*/ 2147483647 h 28"/>
              <a:gd name="T72" fmla="*/ 2147483647 w 126"/>
              <a:gd name="T73" fmla="*/ 2147483647 h 28"/>
              <a:gd name="T74" fmla="*/ 2147483647 w 126"/>
              <a:gd name="T75" fmla="*/ 2147483647 h 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28"/>
              <a:gd name="T116" fmla="*/ 126 w 126"/>
              <a:gd name="T117" fmla="*/ 28 h 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28">
                <a:moveTo>
                  <a:pt x="125" y="20"/>
                </a:moveTo>
                <a:lnTo>
                  <a:pt x="122" y="17"/>
                </a:lnTo>
                <a:lnTo>
                  <a:pt x="120" y="15"/>
                </a:lnTo>
                <a:lnTo>
                  <a:pt x="117" y="12"/>
                </a:lnTo>
                <a:lnTo>
                  <a:pt x="115" y="11"/>
                </a:lnTo>
                <a:lnTo>
                  <a:pt x="113" y="9"/>
                </a:lnTo>
                <a:lnTo>
                  <a:pt x="110" y="8"/>
                </a:lnTo>
                <a:lnTo>
                  <a:pt x="107" y="7"/>
                </a:lnTo>
                <a:lnTo>
                  <a:pt x="104" y="7"/>
                </a:lnTo>
                <a:lnTo>
                  <a:pt x="101" y="6"/>
                </a:lnTo>
                <a:lnTo>
                  <a:pt x="98" y="5"/>
                </a:lnTo>
                <a:lnTo>
                  <a:pt x="95" y="5"/>
                </a:lnTo>
                <a:lnTo>
                  <a:pt x="93" y="5"/>
                </a:lnTo>
                <a:lnTo>
                  <a:pt x="90" y="4"/>
                </a:lnTo>
                <a:lnTo>
                  <a:pt x="86" y="4"/>
                </a:lnTo>
                <a:lnTo>
                  <a:pt x="83" y="3"/>
                </a:lnTo>
                <a:lnTo>
                  <a:pt x="79" y="3"/>
                </a:lnTo>
                <a:lnTo>
                  <a:pt x="75" y="2"/>
                </a:lnTo>
                <a:lnTo>
                  <a:pt x="72" y="2"/>
                </a:lnTo>
                <a:lnTo>
                  <a:pt x="67" y="2"/>
                </a:lnTo>
                <a:lnTo>
                  <a:pt x="63" y="1"/>
                </a:lnTo>
                <a:lnTo>
                  <a:pt x="58" y="1"/>
                </a:lnTo>
                <a:lnTo>
                  <a:pt x="53" y="0"/>
                </a:lnTo>
                <a:lnTo>
                  <a:pt x="49" y="0"/>
                </a:lnTo>
                <a:lnTo>
                  <a:pt x="44" y="1"/>
                </a:lnTo>
                <a:lnTo>
                  <a:pt x="39" y="1"/>
                </a:lnTo>
                <a:lnTo>
                  <a:pt x="34" y="2"/>
                </a:lnTo>
                <a:lnTo>
                  <a:pt x="30" y="3"/>
                </a:lnTo>
                <a:lnTo>
                  <a:pt x="25" y="5"/>
                </a:lnTo>
                <a:lnTo>
                  <a:pt x="20" y="7"/>
                </a:lnTo>
                <a:lnTo>
                  <a:pt x="16" y="10"/>
                </a:lnTo>
                <a:lnTo>
                  <a:pt x="11" y="13"/>
                </a:lnTo>
                <a:lnTo>
                  <a:pt x="7" y="17"/>
                </a:lnTo>
                <a:lnTo>
                  <a:pt x="4" y="20"/>
                </a:lnTo>
                <a:lnTo>
                  <a:pt x="1" y="24"/>
                </a:lnTo>
                <a:lnTo>
                  <a:pt x="0" y="25"/>
                </a:lnTo>
                <a:lnTo>
                  <a:pt x="0" y="26"/>
                </a:lnTo>
                <a:lnTo>
                  <a:pt x="0" y="27"/>
                </a:lnTo>
                <a:lnTo>
                  <a:pt x="2" y="27"/>
                </a:lnTo>
                <a:lnTo>
                  <a:pt x="4" y="26"/>
                </a:lnTo>
                <a:lnTo>
                  <a:pt x="7" y="25"/>
                </a:lnTo>
                <a:lnTo>
                  <a:pt x="10" y="25"/>
                </a:lnTo>
                <a:lnTo>
                  <a:pt x="13" y="23"/>
                </a:lnTo>
                <a:lnTo>
                  <a:pt x="17" y="21"/>
                </a:lnTo>
                <a:lnTo>
                  <a:pt x="20" y="20"/>
                </a:lnTo>
                <a:lnTo>
                  <a:pt x="24" y="19"/>
                </a:lnTo>
                <a:lnTo>
                  <a:pt x="28" y="18"/>
                </a:lnTo>
                <a:lnTo>
                  <a:pt x="31" y="17"/>
                </a:lnTo>
                <a:lnTo>
                  <a:pt x="33" y="17"/>
                </a:lnTo>
                <a:lnTo>
                  <a:pt x="39" y="16"/>
                </a:lnTo>
                <a:lnTo>
                  <a:pt x="45" y="16"/>
                </a:lnTo>
                <a:lnTo>
                  <a:pt x="50" y="16"/>
                </a:lnTo>
                <a:lnTo>
                  <a:pt x="53" y="16"/>
                </a:lnTo>
                <a:lnTo>
                  <a:pt x="58" y="16"/>
                </a:lnTo>
                <a:lnTo>
                  <a:pt x="62" y="16"/>
                </a:lnTo>
                <a:lnTo>
                  <a:pt x="66" y="16"/>
                </a:lnTo>
                <a:lnTo>
                  <a:pt x="69" y="17"/>
                </a:lnTo>
                <a:lnTo>
                  <a:pt x="72" y="17"/>
                </a:lnTo>
                <a:lnTo>
                  <a:pt x="75" y="18"/>
                </a:lnTo>
                <a:lnTo>
                  <a:pt x="86" y="21"/>
                </a:lnTo>
                <a:lnTo>
                  <a:pt x="89" y="22"/>
                </a:lnTo>
                <a:lnTo>
                  <a:pt x="93" y="23"/>
                </a:lnTo>
                <a:lnTo>
                  <a:pt x="94" y="23"/>
                </a:lnTo>
                <a:lnTo>
                  <a:pt x="97" y="24"/>
                </a:lnTo>
                <a:lnTo>
                  <a:pt x="103" y="25"/>
                </a:lnTo>
                <a:lnTo>
                  <a:pt x="106" y="25"/>
                </a:lnTo>
                <a:lnTo>
                  <a:pt x="108" y="25"/>
                </a:lnTo>
                <a:lnTo>
                  <a:pt x="111" y="25"/>
                </a:lnTo>
                <a:lnTo>
                  <a:pt x="114" y="25"/>
                </a:lnTo>
                <a:lnTo>
                  <a:pt x="115" y="25"/>
                </a:lnTo>
                <a:lnTo>
                  <a:pt x="118" y="24"/>
                </a:lnTo>
                <a:lnTo>
                  <a:pt x="120" y="24"/>
                </a:lnTo>
                <a:lnTo>
                  <a:pt x="121" y="23"/>
                </a:lnTo>
                <a:lnTo>
                  <a:pt x="123" y="23"/>
                </a:lnTo>
                <a:lnTo>
                  <a:pt x="124" y="22"/>
                </a:lnTo>
                <a:lnTo>
                  <a:pt x="125" y="21"/>
                </a:lnTo>
                <a:lnTo>
                  <a:pt x="125" y="20"/>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93" name="Freeform 91"/>
          <p:cNvSpPr>
            <a:spLocks/>
          </p:cNvSpPr>
          <p:nvPr/>
        </p:nvSpPr>
        <p:spPr bwMode="auto">
          <a:xfrm>
            <a:off x="6751638" y="4338638"/>
            <a:ext cx="128587" cy="76200"/>
          </a:xfrm>
          <a:custGeom>
            <a:avLst/>
            <a:gdLst>
              <a:gd name="T0" fmla="*/ 2147483647 w 81"/>
              <a:gd name="T1" fmla="*/ 2147483647 h 48"/>
              <a:gd name="T2" fmla="*/ 2147483647 w 81"/>
              <a:gd name="T3" fmla="*/ 2147483647 h 48"/>
              <a:gd name="T4" fmla="*/ 2147483647 w 81"/>
              <a:gd name="T5" fmla="*/ 0 h 48"/>
              <a:gd name="T6" fmla="*/ 2147483647 w 81"/>
              <a:gd name="T7" fmla="*/ 0 h 48"/>
              <a:gd name="T8" fmla="*/ 2147483647 w 81"/>
              <a:gd name="T9" fmla="*/ 2147483647 h 48"/>
              <a:gd name="T10" fmla="*/ 2147483647 w 81"/>
              <a:gd name="T11" fmla="*/ 2147483647 h 48"/>
              <a:gd name="T12" fmla="*/ 2147483647 w 81"/>
              <a:gd name="T13" fmla="*/ 2147483647 h 48"/>
              <a:gd name="T14" fmla="*/ 2147483647 w 81"/>
              <a:gd name="T15" fmla="*/ 2147483647 h 48"/>
              <a:gd name="T16" fmla="*/ 2147483647 w 81"/>
              <a:gd name="T17" fmla="*/ 2147483647 h 48"/>
              <a:gd name="T18" fmla="*/ 2147483647 w 81"/>
              <a:gd name="T19" fmla="*/ 2147483647 h 48"/>
              <a:gd name="T20" fmla="*/ 2147483647 w 81"/>
              <a:gd name="T21" fmla="*/ 2147483647 h 48"/>
              <a:gd name="T22" fmla="*/ 2147483647 w 81"/>
              <a:gd name="T23" fmla="*/ 2147483647 h 48"/>
              <a:gd name="T24" fmla="*/ 2147483647 w 81"/>
              <a:gd name="T25" fmla="*/ 2147483647 h 48"/>
              <a:gd name="T26" fmla="*/ 2147483647 w 81"/>
              <a:gd name="T27" fmla="*/ 2147483647 h 48"/>
              <a:gd name="T28" fmla="*/ 2147483647 w 81"/>
              <a:gd name="T29" fmla="*/ 2147483647 h 48"/>
              <a:gd name="T30" fmla="*/ 2147483647 w 81"/>
              <a:gd name="T31" fmla="*/ 2147483647 h 48"/>
              <a:gd name="T32" fmla="*/ 2147483647 w 81"/>
              <a:gd name="T33" fmla="*/ 2147483647 h 48"/>
              <a:gd name="T34" fmla="*/ 2147483647 w 81"/>
              <a:gd name="T35" fmla="*/ 2147483647 h 48"/>
              <a:gd name="T36" fmla="*/ 2147483647 w 81"/>
              <a:gd name="T37" fmla="*/ 2147483647 h 48"/>
              <a:gd name="T38" fmla="*/ 2147483647 w 81"/>
              <a:gd name="T39" fmla="*/ 2147483647 h 48"/>
              <a:gd name="T40" fmla="*/ 2147483647 w 81"/>
              <a:gd name="T41" fmla="*/ 2147483647 h 48"/>
              <a:gd name="T42" fmla="*/ 2147483647 w 81"/>
              <a:gd name="T43" fmla="*/ 2147483647 h 48"/>
              <a:gd name="T44" fmla="*/ 2147483647 w 81"/>
              <a:gd name="T45" fmla="*/ 2147483647 h 48"/>
              <a:gd name="T46" fmla="*/ 2147483647 w 81"/>
              <a:gd name="T47" fmla="*/ 2147483647 h 48"/>
              <a:gd name="T48" fmla="*/ 2147483647 w 81"/>
              <a:gd name="T49" fmla="*/ 2147483647 h 48"/>
              <a:gd name="T50" fmla="*/ 2147483647 w 81"/>
              <a:gd name="T51" fmla="*/ 2147483647 h 48"/>
              <a:gd name="T52" fmla="*/ 2147483647 w 81"/>
              <a:gd name="T53" fmla="*/ 2147483647 h 48"/>
              <a:gd name="T54" fmla="*/ 2147483647 w 81"/>
              <a:gd name="T55" fmla="*/ 2147483647 h 48"/>
              <a:gd name="T56" fmla="*/ 2147483647 w 81"/>
              <a:gd name="T57" fmla="*/ 2147483647 h 48"/>
              <a:gd name="T58" fmla="*/ 2147483647 w 81"/>
              <a:gd name="T59" fmla="*/ 2147483647 h 48"/>
              <a:gd name="T60" fmla="*/ 2147483647 w 81"/>
              <a:gd name="T61" fmla="*/ 2147483647 h 48"/>
              <a:gd name="T62" fmla="*/ 2147483647 w 81"/>
              <a:gd name="T63" fmla="*/ 2147483647 h 48"/>
              <a:gd name="T64" fmla="*/ 2147483647 w 81"/>
              <a:gd name="T65" fmla="*/ 2147483647 h 48"/>
              <a:gd name="T66" fmla="*/ 0 w 81"/>
              <a:gd name="T67" fmla="*/ 2147483647 h 48"/>
              <a:gd name="T68" fmla="*/ 2147483647 w 81"/>
              <a:gd name="T69" fmla="*/ 2147483647 h 48"/>
              <a:gd name="T70" fmla="*/ 2147483647 w 81"/>
              <a:gd name="T71" fmla="*/ 2147483647 h 48"/>
              <a:gd name="T72" fmla="*/ 2147483647 w 81"/>
              <a:gd name="T73" fmla="*/ 2147483647 h 48"/>
              <a:gd name="T74" fmla="*/ 2147483647 w 81"/>
              <a:gd name="T75" fmla="*/ 2147483647 h 48"/>
              <a:gd name="T76" fmla="*/ 2147483647 w 81"/>
              <a:gd name="T77" fmla="*/ 2147483647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1"/>
              <a:gd name="T118" fmla="*/ 0 h 48"/>
              <a:gd name="T119" fmla="*/ 81 w 81"/>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1" h="48">
                <a:moveTo>
                  <a:pt x="7" y="6"/>
                </a:moveTo>
                <a:lnTo>
                  <a:pt x="9" y="4"/>
                </a:lnTo>
                <a:lnTo>
                  <a:pt x="13" y="3"/>
                </a:lnTo>
                <a:lnTo>
                  <a:pt x="16" y="1"/>
                </a:lnTo>
                <a:lnTo>
                  <a:pt x="20" y="0"/>
                </a:lnTo>
                <a:lnTo>
                  <a:pt x="23" y="0"/>
                </a:lnTo>
                <a:lnTo>
                  <a:pt x="27" y="0"/>
                </a:lnTo>
                <a:lnTo>
                  <a:pt x="31" y="0"/>
                </a:lnTo>
                <a:lnTo>
                  <a:pt x="33" y="1"/>
                </a:lnTo>
                <a:lnTo>
                  <a:pt x="37" y="2"/>
                </a:lnTo>
                <a:lnTo>
                  <a:pt x="40" y="3"/>
                </a:lnTo>
                <a:lnTo>
                  <a:pt x="44" y="4"/>
                </a:lnTo>
                <a:lnTo>
                  <a:pt x="47" y="4"/>
                </a:lnTo>
                <a:lnTo>
                  <a:pt x="48" y="5"/>
                </a:lnTo>
                <a:lnTo>
                  <a:pt x="51" y="6"/>
                </a:lnTo>
                <a:lnTo>
                  <a:pt x="53" y="6"/>
                </a:lnTo>
                <a:lnTo>
                  <a:pt x="54" y="6"/>
                </a:lnTo>
                <a:lnTo>
                  <a:pt x="57" y="8"/>
                </a:lnTo>
                <a:lnTo>
                  <a:pt x="60" y="10"/>
                </a:lnTo>
                <a:lnTo>
                  <a:pt x="62" y="12"/>
                </a:lnTo>
                <a:lnTo>
                  <a:pt x="65" y="14"/>
                </a:lnTo>
                <a:lnTo>
                  <a:pt x="68" y="17"/>
                </a:lnTo>
                <a:lnTo>
                  <a:pt x="70" y="20"/>
                </a:lnTo>
                <a:lnTo>
                  <a:pt x="73" y="22"/>
                </a:lnTo>
                <a:lnTo>
                  <a:pt x="74" y="25"/>
                </a:lnTo>
                <a:lnTo>
                  <a:pt x="75" y="28"/>
                </a:lnTo>
                <a:lnTo>
                  <a:pt x="77" y="31"/>
                </a:lnTo>
                <a:lnTo>
                  <a:pt x="78" y="35"/>
                </a:lnTo>
                <a:lnTo>
                  <a:pt x="79" y="37"/>
                </a:lnTo>
                <a:lnTo>
                  <a:pt x="80" y="40"/>
                </a:lnTo>
                <a:lnTo>
                  <a:pt x="80" y="42"/>
                </a:lnTo>
                <a:lnTo>
                  <a:pt x="80" y="44"/>
                </a:lnTo>
                <a:lnTo>
                  <a:pt x="80" y="46"/>
                </a:lnTo>
                <a:lnTo>
                  <a:pt x="80" y="47"/>
                </a:lnTo>
                <a:lnTo>
                  <a:pt x="79" y="47"/>
                </a:lnTo>
                <a:lnTo>
                  <a:pt x="78" y="46"/>
                </a:lnTo>
                <a:lnTo>
                  <a:pt x="77" y="44"/>
                </a:lnTo>
                <a:lnTo>
                  <a:pt x="76" y="43"/>
                </a:lnTo>
                <a:lnTo>
                  <a:pt x="75" y="41"/>
                </a:lnTo>
                <a:lnTo>
                  <a:pt x="73" y="39"/>
                </a:lnTo>
                <a:lnTo>
                  <a:pt x="72" y="36"/>
                </a:lnTo>
                <a:lnTo>
                  <a:pt x="70" y="34"/>
                </a:lnTo>
                <a:lnTo>
                  <a:pt x="68" y="31"/>
                </a:lnTo>
                <a:lnTo>
                  <a:pt x="65" y="29"/>
                </a:lnTo>
                <a:lnTo>
                  <a:pt x="62" y="27"/>
                </a:lnTo>
                <a:lnTo>
                  <a:pt x="59" y="25"/>
                </a:lnTo>
                <a:lnTo>
                  <a:pt x="55" y="23"/>
                </a:lnTo>
                <a:lnTo>
                  <a:pt x="51" y="22"/>
                </a:lnTo>
                <a:lnTo>
                  <a:pt x="49" y="21"/>
                </a:lnTo>
                <a:lnTo>
                  <a:pt x="47" y="20"/>
                </a:lnTo>
                <a:lnTo>
                  <a:pt x="46" y="20"/>
                </a:lnTo>
                <a:lnTo>
                  <a:pt x="44" y="20"/>
                </a:lnTo>
                <a:lnTo>
                  <a:pt x="41" y="19"/>
                </a:lnTo>
                <a:lnTo>
                  <a:pt x="38" y="18"/>
                </a:lnTo>
                <a:lnTo>
                  <a:pt x="35" y="17"/>
                </a:lnTo>
                <a:lnTo>
                  <a:pt x="32" y="17"/>
                </a:lnTo>
                <a:lnTo>
                  <a:pt x="29" y="16"/>
                </a:lnTo>
                <a:lnTo>
                  <a:pt x="25" y="16"/>
                </a:lnTo>
                <a:lnTo>
                  <a:pt x="21" y="15"/>
                </a:lnTo>
                <a:lnTo>
                  <a:pt x="18" y="15"/>
                </a:lnTo>
                <a:lnTo>
                  <a:pt x="14" y="15"/>
                </a:lnTo>
                <a:lnTo>
                  <a:pt x="10" y="15"/>
                </a:lnTo>
                <a:lnTo>
                  <a:pt x="7" y="15"/>
                </a:lnTo>
                <a:lnTo>
                  <a:pt x="3" y="16"/>
                </a:lnTo>
                <a:lnTo>
                  <a:pt x="2" y="16"/>
                </a:lnTo>
                <a:lnTo>
                  <a:pt x="1" y="16"/>
                </a:lnTo>
                <a:lnTo>
                  <a:pt x="0" y="16"/>
                </a:lnTo>
                <a:lnTo>
                  <a:pt x="0" y="15"/>
                </a:lnTo>
                <a:lnTo>
                  <a:pt x="0" y="14"/>
                </a:lnTo>
                <a:lnTo>
                  <a:pt x="1" y="13"/>
                </a:lnTo>
                <a:lnTo>
                  <a:pt x="1" y="12"/>
                </a:lnTo>
                <a:lnTo>
                  <a:pt x="2" y="12"/>
                </a:lnTo>
                <a:lnTo>
                  <a:pt x="3" y="10"/>
                </a:lnTo>
                <a:lnTo>
                  <a:pt x="4" y="9"/>
                </a:lnTo>
                <a:lnTo>
                  <a:pt x="5" y="8"/>
                </a:lnTo>
                <a:lnTo>
                  <a:pt x="5" y="7"/>
                </a:lnTo>
                <a:lnTo>
                  <a:pt x="6" y="7"/>
                </a:lnTo>
                <a:lnTo>
                  <a:pt x="7" y="6"/>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94" name="Freeform 92"/>
          <p:cNvSpPr>
            <a:spLocks/>
          </p:cNvSpPr>
          <p:nvPr/>
        </p:nvSpPr>
        <p:spPr bwMode="auto">
          <a:xfrm>
            <a:off x="6500813" y="4344988"/>
            <a:ext cx="141287" cy="60325"/>
          </a:xfrm>
          <a:custGeom>
            <a:avLst/>
            <a:gdLst>
              <a:gd name="T0" fmla="*/ 2147483647 w 89"/>
              <a:gd name="T1" fmla="*/ 2147483647 h 38"/>
              <a:gd name="T2" fmla="*/ 2147483647 w 89"/>
              <a:gd name="T3" fmla="*/ 2147483647 h 38"/>
              <a:gd name="T4" fmla="*/ 2147483647 w 89"/>
              <a:gd name="T5" fmla="*/ 2147483647 h 38"/>
              <a:gd name="T6" fmla="*/ 2147483647 w 89"/>
              <a:gd name="T7" fmla="*/ 2147483647 h 38"/>
              <a:gd name="T8" fmla="*/ 2147483647 w 89"/>
              <a:gd name="T9" fmla="*/ 2147483647 h 38"/>
              <a:gd name="T10" fmla="*/ 2147483647 w 89"/>
              <a:gd name="T11" fmla="*/ 2147483647 h 38"/>
              <a:gd name="T12" fmla="*/ 2147483647 w 89"/>
              <a:gd name="T13" fmla="*/ 2147483647 h 38"/>
              <a:gd name="T14" fmla="*/ 2147483647 w 89"/>
              <a:gd name="T15" fmla="*/ 2147483647 h 38"/>
              <a:gd name="T16" fmla="*/ 2147483647 w 89"/>
              <a:gd name="T17" fmla="*/ 2147483647 h 38"/>
              <a:gd name="T18" fmla="*/ 2147483647 w 89"/>
              <a:gd name="T19" fmla="*/ 2147483647 h 38"/>
              <a:gd name="T20" fmla="*/ 2147483647 w 89"/>
              <a:gd name="T21" fmla="*/ 2147483647 h 38"/>
              <a:gd name="T22" fmla="*/ 2147483647 w 89"/>
              <a:gd name="T23" fmla="*/ 2147483647 h 38"/>
              <a:gd name="T24" fmla="*/ 2147483647 w 89"/>
              <a:gd name="T25" fmla="*/ 2147483647 h 38"/>
              <a:gd name="T26" fmla="*/ 2147483647 w 89"/>
              <a:gd name="T27" fmla="*/ 2147483647 h 38"/>
              <a:gd name="T28" fmla="*/ 2147483647 w 89"/>
              <a:gd name="T29" fmla="*/ 2147483647 h 38"/>
              <a:gd name="T30" fmla="*/ 2147483647 w 89"/>
              <a:gd name="T31" fmla="*/ 0 h 38"/>
              <a:gd name="T32" fmla="*/ 2147483647 w 89"/>
              <a:gd name="T33" fmla="*/ 0 h 38"/>
              <a:gd name="T34" fmla="*/ 2147483647 w 89"/>
              <a:gd name="T35" fmla="*/ 0 h 38"/>
              <a:gd name="T36" fmla="*/ 2147483647 w 89"/>
              <a:gd name="T37" fmla="*/ 2147483647 h 38"/>
              <a:gd name="T38" fmla="*/ 2147483647 w 89"/>
              <a:gd name="T39" fmla="*/ 2147483647 h 38"/>
              <a:gd name="T40" fmla="*/ 2147483647 w 89"/>
              <a:gd name="T41" fmla="*/ 2147483647 h 38"/>
              <a:gd name="T42" fmla="*/ 2147483647 w 89"/>
              <a:gd name="T43" fmla="*/ 2147483647 h 38"/>
              <a:gd name="T44" fmla="*/ 2147483647 w 89"/>
              <a:gd name="T45" fmla="*/ 2147483647 h 38"/>
              <a:gd name="T46" fmla="*/ 2147483647 w 89"/>
              <a:gd name="T47" fmla="*/ 2147483647 h 38"/>
              <a:gd name="T48" fmla="*/ 2147483647 w 89"/>
              <a:gd name="T49" fmla="*/ 2147483647 h 38"/>
              <a:gd name="T50" fmla="*/ 2147483647 w 89"/>
              <a:gd name="T51" fmla="*/ 2147483647 h 38"/>
              <a:gd name="T52" fmla="*/ 2147483647 w 89"/>
              <a:gd name="T53" fmla="*/ 2147483647 h 38"/>
              <a:gd name="T54" fmla="*/ 2147483647 w 89"/>
              <a:gd name="T55" fmla="*/ 2147483647 h 38"/>
              <a:gd name="T56" fmla="*/ 2147483647 w 89"/>
              <a:gd name="T57" fmla="*/ 2147483647 h 38"/>
              <a:gd name="T58" fmla="*/ 2147483647 w 89"/>
              <a:gd name="T59" fmla="*/ 2147483647 h 38"/>
              <a:gd name="T60" fmla="*/ 2147483647 w 89"/>
              <a:gd name="T61" fmla="*/ 2147483647 h 38"/>
              <a:gd name="T62" fmla="*/ 0 w 89"/>
              <a:gd name="T63" fmla="*/ 2147483647 h 38"/>
              <a:gd name="T64" fmla="*/ 2147483647 w 89"/>
              <a:gd name="T65" fmla="*/ 2147483647 h 38"/>
              <a:gd name="T66" fmla="*/ 2147483647 w 89"/>
              <a:gd name="T67" fmla="*/ 2147483647 h 38"/>
              <a:gd name="T68" fmla="*/ 2147483647 w 89"/>
              <a:gd name="T69" fmla="*/ 2147483647 h 38"/>
              <a:gd name="T70" fmla="*/ 2147483647 w 89"/>
              <a:gd name="T71" fmla="*/ 2147483647 h 38"/>
              <a:gd name="T72" fmla="*/ 2147483647 w 89"/>
              <a:gd name="T73" fmla="*/ 2147483647 h 38"/>
              <a:gd name="T74" fmla="*/ 2147483647 w 89"/>
              <a:gd name="T75" fmla="*/ 2147483647 h 38"/>
              <a:gd name="T76" fmla="*/ 2147483647 w 89"/>
              <a:gd name="T77" fmla="*/ 2147483647 h 38"/>
              <a:gd name="T78" fmla="*/ 2147483647 w 89"/>
              <a:gd name="T79" fmla="*/ 2147483647 h 38"/>
              <a:gd name="T80" fmla="*/ 2147483647 w 89"/>
              <a:gd name="T81" fmla="*/ 2147483647 h 38"/>
              <a:gd name="T82" fmla="*/ 2147483647 w 89"/>
              <a:gd name="T83" fmla="*/ 2147483647 h 38"/>
              <a:gd name="T84" fmla="*/ 2147483647 w 89"/>
              <a:gd name="T85" fmla="*/ 2147483647 h 38"/>
              <a:gd name="T86" fmla="*/ 2147483647 w 89"/>
              <a:gd name="T87" fmla="*/ 2147483647 h 38"/>
              <a:gd name="T88" fmla="*/ 2147483647 w 89"/>
              <a:gd name="T89" fmla="*/ 2147483647 h 38"/>
              <a:gd name="T90" fmla="*/ 2147483647 w 89"/>
              <a:gd name="T91" fmla="*/ 2147483647 h 38"/>
              <a:gd name="T92" fmla="*/ 2147483647 w 89"/>
              <a:gd name="T93" fmla="*/ 2147483647 h 38"/>
              <a:gd name="T94" fmla="*/ 2147483647 w 89"/>
              <a:gd name="T95" fmla="*/ 2147483647 h 38"/>
              <a:gd name="T96" fmla="*/ 2147483647 w 89"/>
              <a:gd name="T97" fmla="*/ 2147483647 h 38"/>
              <a:gd name="T98" fmla="*/ 2147483647 w 89"/>
              <a:gd name="T99" fmla="*/ 2147483647 h 38"/>
              <a:gd name="T100" fmla="*/ 2147483647 w 89"/>
              <a:gd name="T101" fmla="*/ 2147483647 h 38"/>
              <a:gd name="T102" fmla="*/ 2147483647 w 89"/>
              <a:gd name="T103" fmla="*/ 2147483647 h 38"/>
              <a:gd name="T104" fmla="*/ 2147483647 w 89"/>
              <a:gd name="T105" fmla="*/ 2147483647 h 38"/>
              <a:gd name="T106" fmla="*/ 2147483647 w 89"/>
              <a:gd name="T107" fmla="*/ 2147483647 h 38"/>
              <a:gd name="T108" fmla="*/ 2147483647 w 89"/>
              <a:gd name="T109" fmla="*/ 2147483647 h 38"/>
              <a:gd name="T110" fmla="*/ 2147483647 w 89"/>
              <a:gd name="T111" fmla="*/ 2147483647 h 38"/>
              <a:gd name="T112" fmla="*/ 2147483647 w 89"/>
              <a:gd name="T113" fmla="*/ 2147483647 h 38"/>
              <a:gd name="T114" fmla="*/ 2147483647 w 89"/>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9"/>
              <a:gd name="T175" fmla="*/ 0 h 38"/>
              <a:gd name="T176" fmla="*/ 89 w 89"/>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9" h="38">
                <a:moveTo>
                  <a:pt x="87" y="29"/>
                </a:moveTo>
                <a:lnTo>
                  <a:pt x="83" y="26"/>
                </a:lnTo>
                <a:lnTo>
                  <a:pt x="81" y="22"/>
                </a:lnTo>
                <a:lnTo>
                  <a:pt x="76" y="16"/>
                </a:lnTo>
                <a:lnTo>
                  <a:pt x="74" y="14"/>
                </a:lnTo>
                <a:lnTo>
                  <a:pt x="72" y="12"/>
                </a:lnTo>
                <a:lnTo>
                  <a:pt x="70" y="10"/>
                </a:lnTo>
                <a:lnTo>
                  <a:pt x="68" y="8"/>
                </a:lnTo>
                <a:lnTo>
                  <a:pt x="67" y="7"/>
                </a:lnTo>
                <a:lnTo>
                  <a:pt x="66" y="5"/>
                </a:lnTo>
                <a:lnTo>
                  <a:pt x="64" y="4"/>
                </a:lnTo>
                <a:lnTo>
                  <a:pt x="61" y="3"/>
                </a:lnTo>
                <a:lnTo>
                  <a:pt x="59" y="2"/>
                </a:lnTo>
                <a:lnTo>
                  <a:pt x="55" y="1"/>
                </a:lnTo>
                <a:lnTo>
                  <a:pt x="52" y="1"/>
                </a:lnTo>
                <a:lnTo>
                  <a:pt x="49" y="0"/>
                </a:lnTo>
                <a:lnTo>
                  <a:pt x="44" y="0"/>
                </a:lnTo>
                <a:lnTo>
                  <a:pt x="40" y="0"/>
                </a:lnTo>
                <a:lnTo>
                  <a:pt x="37" y="1"/>
                </a:lnTo>
                <a:lnTo>
                  <a:pt x="32" y="1"/>
                </a:lnTo>
                <a:lnTo>
                  <a:pt x="28" y="2"/>
                </a:lnTo>
                <a:lnTo>
                  <a:pt x="25" y="3"/>
                </a:lnTo>
                <a:lnTo>
                  <a:pt x="22" y="3"/>
                </a:lnTo>
                <a:lnTo>
                  <a:pt x="18" y="5"/>
                </a:lnTo>
                <a:lnTo>
                  <a:pt x="15" y="6"/>
                </a:lnTo>
                <a:lnTo>
                  <a:pt x="12" y="8"/>
                </a:lnTo>
                <a:lnTo>
                  <a:pt x="9" y="9"/>
                </a:lnTo>
                <a:lnTo>
                  <a:pt x="7" y="11"/>
                </a:lnTo>
                <a:lnTo>
                  <a:pt x="5" y="14"/>
                </a:lnTo>
                <a:lnTo>
                  <a:pt x="3" y="15"/>
                </a:lnTo>
                <a:lnTo>
                  <a:pt x="2" y="18"/>
                </a:lnTo>
                <a:lnTo>
                  <a:pt x="0" y="21"/>
                </a:lnTo>
                <a:lnTo>
                  <a:pt x="4" y="24"/>
                </a:lnTo>
                <a:lnTo>
                  <a:pt x="8" y="27"/>
                </a:lnTo>
                <a:lnTo>
                  <a:pt x="11" y="29"/>
                </a:lnTo>
                <a:lnTo>
                  <a:pt x="15" y="31"/>
                </a:lnTo>
                <a:lnTo>
                  <a:pt x="18" y="33"/>
                </a:lnTo>
                <a:lnTo>
                  <a:pt x="21" y="34"/>
                </a:lnTo>
                <a:lnTo>
                  <a:pt x="24" y="35"/>
                </a:lnTo>
                <a:lnTo>
                  <a:pt x="27" y="36"/>
                </a:lnTo>
                <a:lnTo>
                  <a:pt x="30" y="36"/>
                </a:lnTo>
                <a:lnTo>
                  <a:pt x="34" y="37"/>
                </a:lnTo>
                <a:lnTo>
                  <a:pt x="37" y="37"/>
                </a:lnTo>
                <a:lnTo>
                  <a:pt x="41" y="37"/>
                </a:lnTo>
                <a:lnTo>
                  <a:pt x="46" y="37"/>
                </a:lnTo>
                <a:lnTo>
                  <a:pt x="51" y="36"/>
                </a:lnTo>
                <a:lnTo>
                  <a:pt x="55" y="36"/>
                </a:lnTo>
                <a:lnTo>
                  <a:pt x="61" y="35"/>
                </a:lnTo>
                <a:lnTo>
                  <a:pt x="84" y="35"/>
                </a:lnTo>
                <a:lnTo>
                  <a:pt x="85" y="35"/>
                </a:lnTo>
                <a:lnTo>
                  <a:pt x="86" y="35"/>
                </a:lnTo>
                <a:lnTo>
                  <a:pt x="87" y="34"/>
                </a:lnTo>
                <a:lnTo>
                  <a:pt x="88" y="34"/>
                </a:lnTo>
                <a:lnTo>
                  <a:pt x="88" y="33"/>
                </a:lnTo>
                <a:lnTo>
                  <a:pt x="88" y="32"/>
                </a:lnTo>
                <a:lnTo>
                  <a:pt x="88" y="31"/>
                </a:lnTo>
                <a:lnTo>
                  <a:pt x="87" y="30"/>
                </a:lnTo>
                <a:lnTo>
                  <a:pt x="87" y="29"/>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95" name="Freeform 93"/>
          <p:cNvSpPr>
            <a:spLocks/>
          </p:cNvSpPr>
          <p:nvPr/>
        </p:nvSpPr>
        <p:spPr bwMode="auto">
          <a:xfrm>
            <a:off x="6588125" y="4360863"/>
            <a:ext cx="52388" cy="36512"/>
          </a:xfrm>
          <a:custGeom>
            <a:avLst/>
            <a:gdLst>
              <a:gd name="T0" fmla="*/ 2147483647 w 33"/>
              <a:gd name="T1" fmla="*/ 2147483647 h 23"/>
              <a:gd name="T2" fmla="*/ 2147483647 w 33"/>
              <a:gd name="T3" fmla="*/ 2147483647 h 23"/>
              <a:gd name="T4" fmla="*/ 2147483647 w 33"/>
              <a:gd name="T5" fmla="*/ 2147483647 h 23"/>
              <a:gd name="T6" fmla="*/ 2147483647 w 33"/>
              <a:gd name="T7" fmla="*/ 2147483647 h 23"/>
              <a:gd name="T8" fmla="*/ 2147483647 w 33"/>
              <a:gd name="T9" fmla="*/ 2147483647 h 23"/>
              <a:gd name="T10" fmla="*/ 2147483647 w 33"/>
              <a:gd name="T11" fmla="*/ 2147483647 h 23"/>
              <a:gd name="T12" fmla="*/ 2147483647 w 33"/>
              <a:gd name="T13" fmla="*/ 2147483647 h 23"/>
              <a:gd name="T14" fmla="*/ 2147483647 w 33"/>
              <a:gd name="T15" fmla="*/ 2147483647 h 23"/>
              <a:gd name="T16" fmla="*/ 2147483647 w 33"/>
              <a:gd name="T17" fmla="*/ 2147483647 h 23"/>
              <a:gd name="T18" fmla="*/ 2147483647 w 33"/>
              <a:gd name="T19" fmla="*/ 2147483647 h 23"/>
              <a:gd name="T20" fmla="*/ 2147483647 w 33"/>
              <a:gd name="T21" fmla="*/ 2147483647 h 23"/>
              <a:gd name="T22" fmla="*/ 2147483647 w 33"/>
              <a:gd name="T23" fmla="*/ 2147483647 h 23"/>
              <a:gd name="T24" fmla="*/ 2147483647 w 33"/>
              <a:gd name="T25" fmla="*/ 2147483647 h 23"/>
              <a:gd name="T26" fmla="*/ 2147483647 w 33"/>
              <a:gd name="T27" fmla="*/ 2147483647 h 23"/>
              <a:gd name="T28" fmla="*/ 2147483647 w 33"/>
              <a:gd name="T29" fmla="*/ 2147483647 h 23"/>
              <a:gd name="T30" fmla="*/ 2147483647 w 33"/>
              <a:gd name="T31" fmla="*/ 0 h 23"/>
              <a:gd name="T32" fmla="*/ 2147483647 w 33"/>
              <a:gd name="T33" fmla="*/ 2147483647 h 23"/>
              <a:gd name="T34" fmla="*/ 2147483647 w 33"/>
              <a:gd name="T35" fmla="*/ 2147483647 h 23"/>
              <a:gd name="T36" fmla="*/ 2147483647 w 33"/>
              <a:gd name="T37" fmla="*/ 2147483647 h 23"/>
              <a:gd name="T38" fmla="*/ 2147483647 w 33"/>
              <a:gd name="T39" fmla="*/ 2147483647 h 23"/>
              <a:gd name="T40" fmla="*/ 2147483647 w 33"/>
              <a:gd name="T41" fmla="*/ 2147483647 h 23"/>
              <a:gd name="T42" fmla="*/ 2147483647 w 33"/>
              <a:gd name="T43" fmla="*/ 2147483647 h 23"/>
              <a:gd name="T44" fmla="*/ 2147483647 w 33"/>
              <a:gd name="T45" fmla="*/ 2147483647 h 23"/>
              <a:gd name="T46" fmla="*/ 2147483647 w 33"/>
              <a:gd name="T47" fmla="*/ 2147483647 h 23"/>
              <a:gd name="T48" fmla="*/ 2147483647 w 33"/>
              <a:gd name="T49" fmla="*/ 2147483647 h 23"/>
              <a:gd name="T50" fmla="*/ 2147483647 w 33"/>
              <a:gd name="T51" fmla="*/ 2147483647 h 23"/>
              <a:gd name="T52" fmla="*/ 2147483647 w 33"/>
              <a:gd name="T53" fmla="*/ 2147483647 h 23"/>
              <a:gd name="T54" fmla="*/ 2147483647 w 33"/>
              <a:gd name="T55" fmla="*/ 2147483647 h 23"/>
              <a:gd name="T56" fmla="*/ 2147483647 w 33"/>
              <a:gd name="T57" fmla="*/ 2147483647 h 23"/>
              <a:gd name="T58" fmla="*/ 2147483647 w 33"/>
              <a:gd name="T59" fmla="*/ 2147483647 h 23"/>
              <a:gd name="T60" fmla="*/ 2147483647 w 33"/>
              <a:gd name="T61" fmla="*/ 2147483647 h 23"/>
              <a:gd name="T62" fmla="*/ 0 w 33"/>
              <a:gd name="T63" fmla="*/ 2147483647 h 23"/>
              <a:gd name="T64" fmla="*/ 2147483647 w 33"/>
              <a:gd name="T65" fmla="*/ 2147483647 h 23"/>
              <a:gd name="T66" fmla="*/ 2147483647 w 33"/>
              <a:gd name="T67" fmla="*/ 2147483647 h 23"/>
              <a:gd name="T68" fmla="*/ 2147483647 w 33"/>
              <a:gd name="T69" fmla="*/ 2147483647 h 23"/>
              <a:gd name="T70" fmla="*/ 2147483647 w 33"/>
              <a:gd name="T71" fmla="*/ 2147483647 h 23"/>
              <a:gd name="T72" fmla="*/ 2147483647 w 33"/>
              <a:gd name="T73" fmla="*/ 2147483647 h 23"/>
              <a:gd name="T74" fmla="*/ 2147483647 w 33"/>
              <a:gd name="T75" fmla="*/ 2147483647 h 23"/>
              <a:gd name="T76" fmla="*/ 2147483647 w 33"/>
              <a:gd name="T77" fmla="*/ 2147483647 h 23"/>
              <a:gd name="T78" fmla="*/ 2147483647 w 33"/>
              <a:gd name="T79" fmla="*/ 2147483647 h 23"/>
              <a:gd name="T80" fmla="*/ 2147483647 w 33"/>
              <a:gd name="T81" fmla="*/ 2147483647 h 23"/>
              <a:gd name="T82" fmla="*/ 2147483647 w 33"/>
              <a:gd name="T83" fmla="*/ 2147483647 h 23"/>
              <a:gd name="T84" fmla="*/ 2147483647 w 33"/>
              <a:gd name="T85" fmla="*/ 2147483647 h 23"/>
              <a:gd name="T86" fmla="*/ 2147483647 w 33"/>
              <a:gd name="T87" fmla="*/ 2147483647 h 23"/>
              <a:gd name="T88" fmla="*/ 2147483647 w 33"/>
              <a:gd name="T89" fmla="*/ 2147483647 h 2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3"/>
              <a:gd name="T136" fmla="*/ 0 h 23"/>
              <a:gd name="T137" fmla="*/ 33 w 33"/>
              <a:gd name="T138" fmla="*/ 23 h 2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3" h="23">
                <a:moveTo>
                  <a:pt x="32" y="22"/>
                </a:moveTo>
                <a:lnTo>
                  <a:pt x="30" y="20"/>
                </a:lnTo>
                <a:lnTo>
                  <a:pt x="29" y="17"/>
                </a:lnTo>
                <a:lnTo>
                  <a:pt x="27" y="15"/>
                </a:lnTo>
                <a:lnTo>
                  <a:pt x="25" y="13"/>
                </a:lnTo>
                <a:lnTo>
                  <a:pt x="24" y="11"/>
                </a:lnTo>
                <a:lnTo>
                  <a:pt x="23" y="10"/>
                </a:lnTo>
                <a:lnTo>
                  <a:pt x="21" y="9"/>
                </a:lnTo>
                <a:lnTo>
                  <a:pt x="19" y="6"/>
                </a:lnTo>
                <a:lnTo>
                  <a:pt x="17" y="5"/>
                </a:lnTo>
                <a:lnTo>
                  <a:pt x="16" y="4"/>
                </a:lnTo>
                <a:lnTo>
                  <a:pt x="15" y="3"/>
                </a:lnTo>
                <a:lnTo>
                  <a:pt x="13" y="2"/>
                </a:lnTo>
                <a:lnTo>
                  <a:pt x="13" y="1"/>
                </a:lnTo>
                <a:lnTo>
                  <a:pt x="12" y="0"/>
                </a:lnTo>
                <a:lnTo>
                  <a:pt x="12" y="2"/>
                </a:lnTo>
                <a:lnTo>
                  <a:pt x="13" y="3"/>
                </a:lnTo>
                <a:lnTo>
                  <a:pt x="13" y="5"/>
                </a:lnTo>
                <a:lnTo>
                  <a:pt x="13" y="6"/>
                </a:lnTo>
                <a:lnTo>
                  <a:pt x="12" y="9"/>
                </a:lnTo>
                <a:lnTo>
                  <a:pt x="12" y="10"/>
                </a:lnTo>
                <a:lnTo>
                  <a:pt x="11" y="12"/>
                </a:lnTo>
                <a:lnTo>
                  <a:pt x="10" y="13"/>
                </a:lnTo>
                <a:lnTo>
                  <a:pt x="9" y="15"/>
                </a:lnTo>
                <a:lnTo>
                  <a:pt x="8" y="16"/>
                </a:lnTo>
                <a:lnTo>
                  <a:pt x="8" y="17"/>
                </a:lnTo>
                <a:lnTo>
                  <a:pt x="6" y="18"/>
                </a:lnTo>
                <a:lnTo>
                  <a:pt x="4" y="20"/>
                </a:lnTo>
                <a:lnTo>
                  <a:pt x="3" y="20"/>
                </a:lnTo>
                <a:lnTo>
                  <a:pt x="2" y="21"/>
                </a:lnTo>
                <a:lnTo>
                  <a:pt x="0" y="22"/>
                </a:lnTo>
                <a:lnTo>
                  <a:pt x="3" y="22"/>
                </a:lnTo>
                <a:lnTo>
                  <a:pt x="5" y="22"/>
                </a:lnTo>
                <a:lnTo>
                  <a:pt x="8" y="22"/>
                </a:lnTo>
                <a:lnTo>
                  <a:pt x="10" y="21"/>
                </a:lnTo>
                <a:lnTo>
                  <a:pt x="12" y="21"/>
                </a:lnTo>
                <a:lnTo>
                  <a:pt x="16" y="21"/>
                </a:lnTo>
                <a:lnTo>
                  <a:pt x="19" y="20"/>
                </a:lnTo>
                <a:lnTo>
                  <a:pt x="22" y="20"/>
                </a:lnTo>
                <a:lnTo>
                  <a:pt x="24" y="20"/>
                </a:lnTo>
                <a:lnTo>
                  <a:pt x="25" y="20"/>
                </a:lnTo>
                <a:lnTo>
                  <a:pt x="27" y="21"/>
                </a:lnTo>
                <a:lnTo>
                  <a:pt x="29" y="21"/>
                </a:lnTo>
                <a:lnTo>
                  <a:pt x="32" y="22"/>
                </a:lnTo>
              </a:path>
            </a:pathLst>
          </a:custGeom>
          <a:solidFill>
            <a:srgbClr val="FFFFFF"/>
          </a:solidFill>
          <a:ln w="12700" cap="rnd" cmpd="sng">
            <a:noFill/>
            <a:prstDash val="solid"/>
            <a:round/>
            <a:headEnd type="none" w="med" len="med"/>
            <a:tailEnd type="none" w="med" len="med"/>
          </a:ln>
        </p:spPr>
        <p:txBody>
          <a:bodyPr/>
          <a:lstStyle/>
          <a:p>
            <a:endParaRPr lang="en-US" sz="1200"/>
          </a:p>
        </p:txBody>
      </p:sp>
      <p:sp>
        <p:nvSpPr>
          <p:cNvPr id="96" name="Freeform 94"/>
          <p:cNvSpPr>
            <a:spLocks/>
          </p:cNvSpPr>
          <p:nvPr/>
        </p:nvSpPr>
        <p:spPr bwMode="auto">
          <a:xfrm>
            <a:off x="6511925" y="4367213"/>
            <a:ext cx="30163" cy="23812"/>
          </a:xfrm>
          <a:custGeom>
            <a:avLst/>
            <a:gdLst>
              <a:gd name="T0" fmla="*/ 2147483647 w 19"/>
              <a:gd name="T1" fmla="*/ 0 h 15"/>
              <a:gd name="T2" fmla="*/ 2147483647 w 19"/>
              <a:gd name="T3" fmla="*/ 2147483647 h 15"/>
              <a:gd name="T4" fmla="*/ 2147483647 w 19"/>
              <a:gd name="T5" fmla="*/ 2147483647 h 15"/>
              <a:gd name="T6" fmla="*/ 2147483647 w 19"/>
              <a:gd name="T7" fmla="*/ 2147483647 h 15"/>
              <a:gd name="T8" fmla="*/ 2147483647 w 19"/>
              <a:gd name="T9" fmla="*/ 2147483647 h 15"/>
              <a:gd name="T10" fmla="*/ 2147483647 w 19"/>
              <a:gd name="T11" fmla="*/ 2147483647 h 15"/>
              <a:gd name="T12" fmla="*/ 2147483647 w 19"/>
              <a:gd name="T13" fmla="*/ 2147483647 h 15"/>
              <a:gd name="T14" fmla="*/ 2147483647 w 19"/>
              <a:gd name="T15" fmla="*/ 2147483647 h 15"/>
              <a:gd name="T16" fmla="*/ 2147483647 w 19"/>
              <a:gd name="T17" fmla="*/ 2147483647 h 15"/>
              <a:gd name="T18" fmla="*/ 2147483647 w 19"/>
              <a:gd name="T19" fmla="*/ 2147483647 h 15"/>
              <a:gd name="T20" fmla="*/ 2147483647 w 19"/>
              <a:gd name="T21" fmla="*/ 2147483647 h 15"/>
              <a:gd name="T22" fmla="*/ 2147483647 w 19"/>
              <a:gd name="T23" fmla="*/ 2147483647 h 15"/>
              <a:gd name="T24" fmla="*/ 2147483647 w 19"/>
              <a:gd name="T25" fmla="*/ 2147483647 h 15"/>
              <a:gd name="T26" fmla="*/ 2147483647 w 19"/>
              <a:gd name="T27" fmla="*/ 2147483647 h 15"/>
              <a:gd name="T28" fmla="*/ 2147483647 w 19"/>
              <a:gd name="T29" fmla="*/ 2147483647 h 15"/>
              <a:gd name="T30" fmla="*/ 2147483647 w 19"/>
              <a:gd name="T31" fmla="*/ 2147483647 h 15"/>
              <a:gd name="T32" fmla="*/ 2147483647 w 19"/>
              <a:gd name="T33" fmla="*/ 2147483647 h 15"/>
              <a:gd name="T34" fmla="*/ 2147483647 w 19"/>
              <a:gd name="T35" fmla="*/ 2147483647 h 15"/>
              <a:gd name="T36" fmla="*/ 2147483647 w 19"/>
              <a:gd name="T37" fmla="*/ 2147483647 h 15"/>
              <a:gd name="T38" fmla="*/ 2147483647 w 19"/>
              <a:gd name="T39" fmla="*/ 2147483647 h 15"/>
              <a:gd name="T40" fmla="*/ 2147483647 w 19"/>
              <a:gd name="T41" fmla="*/ 2147483647 h 15"/>
              <a:gd name="T42" fmla="*/ 2147483647 w 19"/>
              <a:gd name="T43" fmla="*/ 2147483647 h 15"/>
              <a:gd name="T44" fmla="*/ 2147483647 w 19"/>
              <a:gd name="T45" fmla="*/ 2147483647 h 15"/>
              <a:gd name="T46" fmla="*/ 2147483647 w 19"/>
              <a:gd name="T47" fmla="*/ 2147483647 h 15"/>
              <a:gd name="T48" fmla="*/ 2147483647 w 19"/>
              <a:gd name="T49" fmla="*/ 2147483647 h 15"/>
              <a:gd name="T50" fmla="*/ 2147483647 w 19"/>
              <a:gd name="T51" fmla="*/ 2147483647 h 15"/>
              <a:gd name="T52" fmla="*/ 2147483647 w 19"/>
              <a:gd name="T53" fmla="*/ 2147483647 h 15"/>
              <a:gd name="T54" fmla="*/ 2147483647 w 19"/>
              <a:gd name="T55" fmla="*/ 2147483647 h 15"/>
              <a:gd name="T56" fmla="*/ 2147483647 w 19"/>
              <a:gd name="T57" fmla="*/ 2147483647 h 15"/>
              <a:gd name="T58" fmla="*/ 2147483647 w 19"/>
              <a:gd name="T59" fmla="*/ 2147483647 h 15"/>
              <a:gd name="T60" fmla="*/ 2147483647 w 19"/>
              <a:gd name="T61" fmla="*/ 2147483647 h 15"/>
              <a:gd name="T62" fmla="*/ 0 w 19"/>
              <a:gd name="T63" fmla="*/ 2147483647 h 15"/>
              <a:gd name="T64" fmla="*/ 2147483647 w 19"/>
              <a:gd name="T65" fmla="*/ 2147483647 h 15"/>
              <a:gd name="T66" fmla="*/ 2147483647 w 19"/>
              <a:gd name="T67" fmla="*/ 2147483647 h 15"/>
              <a:gd name="T68" fmla="*/ 2147483647 w 19"/>
              <a:gd name="T69" fmla="*/ 2147483647 h 15"/>
              <a:gd name="T70" fmla="*/ 2147483647 w 19"/>
              <a:gd name="T71" fmla="*/ 2147483647 h 15"/>
              <a:gd name="T72" fmla="*/ 2147483647 w 19"/>
              <a:gd name="T73" fmla="*/ 2147483647 h 15"/>
              <a:gd name="T74" fmla="*/ 2147483647 w 19"/>
              <a:gd name="T75" fmla="*/ 2147483647 h 15"/>
              <a:gd name="T76" fmla="*/ 2147483647 w 19"/>
              <a:gd name="T77" fmla="*/ 2147483647 h 15"/>
              <a:gd name="T78" fmla="*/ 2147483647 w 19"/>
              <a:gd name="T79" fmla="*/ 2147483647 h 15"/>
              <a:gd name="T80" fmla="*/ 2147483647 w 19"/>
              <a:gd name="T81" fmla="*/ 0 h 15"/>
              <a:gd name="T82" fmla="*/ 2147483647 w 19"/>
              <a:gd name="T83" fmla="*/ 0 h 15"/>
              <a:gd name="T84" fmla="*/ 2147483647 w 19"/>
              <a:gd name="T85" fmla="*/ 0 h 15"/>
              <a:gd name="T86" fmla="*/ 2147483647 w 19"/>
              <a:gd name="T87" fmla="*/ 0 h 1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
              <a:gd name="T133" fmla="*/ 0 h 15"/>
              <a:gd name="T134" fmla="*/ 19 w 19"/>
              <a:gd name="T135" fmla="*/ 15 h 1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 h="15">
                <a:moveTo>
                  <a:pt x="16" y="0"/>
                </a:moveTo>
                <a:lnTo>
                  <a:pt x="14" y="1"/>
                </a:lnTo>
                <a:lnTo>
                  <a:pt x="14" y="3"/>
                </a:lnTo>
                <a:lnTo>
                  <a:pt x="13" y="4"/>
                </a:lnTo>
                <a:lnTo>
                  <a:pt x="12" y="4"/>
                </a:lnTo>
                <a:lnTo>
                  <a:pt x="12" y="6"/>
                </a:lnTo>
                <a:lnTo>
                  <a:pt x="12" y="7"/>
                </a:lnTo>
                <a:lnTo>
                  <a:pt x="12" y="8"/>
                </a:lnTo>
                <a:lnTo>
                  <a:pt x="13" y="9"/>
                </a:lnTo>
                <a:lnTo>
                  <a:pt x="13" y="10"/>
                </a:lnTo>
                <a:lnTo>
                  <a:pt x="14" y="11"/>
                </a:lnTo>
                <a:lnTo>
                  <a:pt x="14" y="12"/>
                </a:lnTo>
                <a:lnTo>
                  <a:pt x="16" y="13"/>
                </a:lnTo>
                <a:lnTo>
                  <a:pt x="17" y="13"/>
                </a:lnTo>
                <a:lnTo>
                  <a:pt x="18" y="14"/>
                </a:lnTo>
                <a:lnTo>
                  <a:pt x="17" y="14"/>
                </a:lnTo>
                <a:lnTo>
                  <a:pt x="15" y="13"/>
                </a:lnTo>
                <a:lnTo>
                  <a:pt x="14" y="13"/>
                </a:lnTo>
                <a:lnTo>
                  <a:pt x="13" y="13"/>
                </a:lnTo>
                <a:lnTo>
                  <a:pt x="11" y="12"/>
                </a:lnTo>
                <a:lnTo>
                  <a:pt x="10" y="12"/>
                </a:lnTo>
                <a:lnTo>
                  <a:pt x="8" y="11"/>
                </a:lnTo>
                <a:lnTo>
                  <a:pt x="6" y="11"/>
                </a:lnTo>
                <a:lnTo>
                  <a:pt x="5" y="10"/>
                </a:lnTo>
                <a:lnTo>
                  <a:pt x="3" y="9"/>
                </a:lnTo>
                <a:lnTo>
                  <a:pt x="2" y="8"/>
                </a:lnTo>
                <a:lnTo>
                  <a:pt x="1" y="8"/>
                </a:lnTo>
                <a:lnTo>
                  <a:pt x="0" y="7"/>
                </a:lnTo>
                <a:lnTo>
                  <a:pt x="1" y="6"/>
                </a:lnTo>
                <a:lnTo>
                  <a:pt x="2" y="6"/>
                </a:lnTo>
                <a:lnTo>
                  <a:pt x="3" y="5"/>
                </a:lnTo>
                <a:lnTo>
                  <a:pt x="4" y="4"/>
                </a:lnTo>
                <a:lnTo>
                  <a:pt x="6" y="3"/>
                </a:lnTo>
                <a:lnTo>
                  <a:pt x="7" y="2"/>
                </a:lnTo>
                <a:lnTo>
                  <a:pt x="8" y="1"/>
                </a:lnTo>
                <a:lnTo>
                  <a:pt x="10" y="1"/>
                </a:lnTo>
                <a:lnTo>
                  <a:pt x="12" y="0"/>
                </a:lnTo>
                <a:lnTo>
                  <a:pt x="13" y="0"/>
                </a:lnTo>
                <a:lnTo>
                  <a:pt x="14" y="0"/>
                </a:lnTo>
                <a:lnTo>
                  <a:pt x="16" y="0"/>
                </a:lnTo>
              </a:path>
            </a:pathLst>
          </a:custGeom>
          <a:solidFill>
            <a:srgbClr val="FFFFFF"/>
          </a:solidFill>
          <a:ln w="12700" cap="rnd" cmpd="sng">
            <a:noFill/>
            <a:prstDash val="solid"/>
            <a:round/>
            <a:headEnd type="none" w="med" len="med"/>
            <a:tailEnd type="none" w="med" len="med"/>
          </a:ln>
        </p:spPr>
        <p:txBody>
          <a:bodyPr/>
          <a:lstStyle/>
          <a:p>
            <a:endParaRPr lang="en-US" sz="1200"/>
          </a:p>
        </p:txBody>
      </p:sp>
      <p:sp>
        <p:nvSpPr>
          <p:cNvPr id="97" name="Freeform 95"/>
          <p:cNvSpPr>
            <a:spLocks/>
          </p:cNvSpPr>
          <p:nvPr/>
        </p:nvSpPr>
        <p:spPr bwMode="auto">
          <a:xfrm>
            <a:off x="6478588" y="4340225"/>
            <a:ext cx="161925" cy="50800"/>
          </a:xfrm>
          <a:custGeom>
            <a:avLst/>
            <a:gdLst>
              <a:gd name="T0" fmla="*/ 2147483647 w 102"/>
              <a:gd name="T1" fmla="*/ 2147483647 h 32"/>
              <a:gd name="T2" fmla="*/ 2147483647 w 102"/>
              <a:gd name="T3" fmla="*/ 2147483647 h 32"/>
              <a:gd name="T4" fmla="*/ 2147483647 w 102"/>
              <a:gd name="T5" fmla="*/ 2147483647 h 32"/>
              <a:gd name="T6" fmla="*/ 2147483647 w 102"/>
              <a:gd name="T7" fmla="*/ 2147483647 h 32"/>
              <a:gd name="T8" fmla="*/ 2147483647 w 102"/>
              <a:gd name="T9" fmla="*/ 2147483647 h 32"/>
              <a:gd name="T10" fmla="*/ 2147483647 w 102"/>
              <a:gd name="T11" fmla="*/ 2147483647 h 32"/>
              <a:gd name="T12" fmla="*/ 2147483647 w 102"/>
              <a:gd name="T13" fmla="*/ 2147483647 h 32"/>
              <a:gd name="T14" fmla="*/ 2147483647 w 102"/>
              <a:gd name="T15" fmla="*/ 0 h 32"/>
              <a:gd name="T16" fmla="*/ 2147483647 w 102"/>
              <a:gd name="T17" fmla="*/ 0 h 32"/>
              <a:gd name="T18" fmla="*/ 2147483647 w 102"/>
              <a:gd name="T19" fmla="*/ 2147483647 h 32"/>
              <a:gd name="T20" fmla="*/ 2147483647 w 102"/>
              <a:gd name="T21" fmla="*/ 2147483647 h 32"/>
              <a:gd name="T22" fmla="*/ 2147483647 w 102"/>
              <a:gd name="T23" fmla="*/ 2147483647 h 32"/>
              <a:gd name="T24" fmla="*/ 2147483647 w 102"/>
              <a:gd name="T25" fmla="*/ 2147483647 h 32"/>
              <a:gd name="T26" fmla="*/ 2147483647 w 102"/>
              <a:gd name="T27" fmla="*/ 2147483647 h 32"/>
              <a:gd name="T28" fmla="*/ 2147483647 w 102"/>
              <a:gd name="T29" fmla="*/ 2147483647 h 32"/>
              <a:gd name="T30" fmla="*/ 2147483647 w 102"/>
              <a:gd name="T31" fmla="*/ 2147483647 h 32"/>
              <a:gd name="T32" fmla="*/ 2147483647 w 102"/>
              <a:gd name="T33" fmla="*/ 2147483647 h 32"/>
              <a:gd name="T34" fmla="*/ 0 w 102"/>
              <a:gd name="T35" fmla="*/ 2147483647 h 32"/>
              <a:gd name="T36" fmla="*/ 0 w 102"/>
              <a:gd name="T37" fmla="*/ 2147483647 h 32"/>
              <a:gd name="T38" fmla="*/ 2147483647 w 102"/>
              <a:gd name="T39" fmla="*/ 2147483647 h 32"/>
              <a:gd name="T40" fmla="*/ 2147483647 w 102"/>
              <a:gd name="T41" fmla="*/ 2147483647 h 32"/>
              <a:gd name="T42" fmla="*/ 2147483647 w 102"/>
              <a:gd name="T43" fmla="*/ 2147483647 h 32"/>
              <a:gd name="T44" fmla="*/ 2147483647 w 102"/>
              <a:gd name="T45" fmla="*/ 2147483647 h 32"/>
              <a:gd name="T46" fmla="*/ 2147483647 w 102"/>
              <a:gd name="T47" fmla="*/ 2147483647 h 32"/>
              <a:gd name="T48" fmla="*/ 2147483647 w 102"/>
              <a:gd name="T49" fmla="*/ 2147483647 h 32"/>
              <a:gd name="T50" fmla="*/ 2147483647 w 102"/>
              <a:gd name="T51" fmla="*/ 2147483647 h 32"/>
              <a:gd name="T52" fmla="*/ 2147483647 w 102"/>
              <a:gd name="T53" fmla="*/ 2147483647 h 32"/>
              <a:gd name="T54" fmla="*/ 2147483647 w 102"/>
              <a:gd name="T55" fmla="*/ 2147483647 h 32"/>
              <a:gd name="T56" fmla="*/ 2147483647 w 102"/>
              <a:gd name="T57" fmla="*/ 2147483647 h 32"/>
              <a:gd name="T58" fmla="*/ 2147483647 w 102"/>
              <a:gd name="T59" fmla="*/ 2147483647 h 32"/>
              <a:gd name="T60" fmla="*/ 2147483647 w 102"/>
              <a:gd name="T61" fmla="*/ 2147483647 h 32"/>
              <a:gd name="T62" fmla="*/ 2147483647 w 102"/>
              <a:gd name="T63" fmla="*/ 2147483647 h 32"/>
              <a:gd name="T64" fmla="*/ 2147483647 w 102"/>
              <a:gd name="T65" fmla="*/ 2147483647 h 32"/>
              <a:gd name="T66" fmla="*/ 2147483647 w 102"/>
              <a:gd name="T67" fmla="*/ 2147483647 h 32"/>
              <a:gd name="T68" fmla="*/ 2147483647 w 102"/>
              <a:gd name="T69" fmla="*/ 2147483647 h 32"/>
              <a:gd name="T70" fmla="*/ 2147483647 w 102"/>
              <a:gd name="T71" fmla="*/ 2147483647 h 32"/>
              <a:gd name="T72" fmla="*/ 2147483647 w 102"/>
              <a:gd name="T73" fmla="*/ 2147483647 h 32"/>
              <a:gd name="T74" fmla="*/ 2147483647 w 102"/>
              <a:gd name="T75" fmla="*/ 2147483647 h 32"/>
              <a:gd name="T76" fmla="*/ 2147483647 w 10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
              <a:gd name="T118" fmla="*/ 0 h 32"/>
              <a:gd name="T119" fmla="*/ 102 w 10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 h="32">
                <a:moveTo>
                  <a:pt x="101" y="31"/>
                </a:moveTo>
                <a:lnTo>
                  <a:pt x="99" y="28"/>
                </a:lnTo>
                <a:lnTo>
                  <a:pt x="97" y="26"/>
                </a:lnTo>
                <a:lnTo>
                  <a:pt x="95" y="23"/>
                </a:lnTo>
                <a:lnTo>
                  <a:pt x="93" y="20"/>
                </a:lnTo>
                <a:lnTo>
                  <a:pt x="93" y="18"/>
                </a:lnTo>
                <a:lnTo>
                  <a:pt x="91" y="15"/>
                </a:lnTo>
                <a:lnTo>
                  <a:pt x="89" y="13"/>
                </a:lnTo>
                <a:lnTo>
                  <a:pt x="86" y="10"/>
                </a:lnTo>
                <a:lnTo>
                  <a:pt x="84" y="8"/>
                </a:lnTo>
                <a:lnTo>
                  <a:pt x="82" y="6"/>
                </a:lnTo>
                <a:lnTo>
                  <a:pt x="79" y="4"/>
                </a:lnTo>
                <a:lnTo>
                  <a:pt x="76" y="3"/>
                </a:lnTo>
                <a:lnTo>
                  <a:pt x="73" y="2"/>
                </a:lnTo>
                <a:lnTo>
                  <a:pt x="70" y="1"/>
                </a:lnTo>
                <a:lnTo>
                  <a:pt x="66" y="0"/>
                </a:lnTo>
                <a:lnTo>
                  <a:pt x="62" y="0"/>
                </a:lnTo>
                <a:lnTo>
                  <a:pt x="58" y="0"/>
                </a:lnTo>
                <a:lnTo>
                  <a:pt x="53" y="0"/>
                </a:lnTo>
                <a:lnTo>
                  <a:pt x="48" y="1"/>
                </a:lnTo>
                <a:lnTo>
                  <a:pt x="43" y="2"/>
                </a:lnTo>
                <a:lnTo>
                  <a:pt x="40" y="3"/>
                </a:lnTo>
                <a:lnTo>
                  <a:pt x="36" y="4"/>
                </a:lnTo>
                <a:lnTo>
                  <a:pt x="32" y="6"/>
                </a:lnTo>
                <a:lnTo>
                  <a:pt x="28" y="8"/>
                </a:lnTo>
                <a:lnTo>
                  <a:pt x="25" y="8"/>
                </a:lnTo>
                <a:lnTo>
                  <a:pt x="21" y="10"/>
                </a:lnTo>
                <a:lnTo>
                  <a:pt x="18" y="12"/>
                </a:lnTo>
                <a:lnTo>
                  <a:pt x="15" y="13"/>
                </a:lnTo>
                <a:lnTo>
                  <a:pt x="11" y="14"/>
                </a:lnTo>
                <a:lnTo>
                  <a:pt x="8" y="15"/>
                </a:lnTo>
                <a:lnTo>
                  <a:pt x="7" y="16"/>
                </a:lnTo>
                <a:lnTo>
                  <a:pt x="4" y="17"/>
                </a:lnTo>
                <a:lnTo>
                  <a:pt x="2" y="18"/>
                </a:lnTo>
                <a:lnTo>
                  <a:pt x="1" y="18"/>
                </a:lnTo>
                <a:lnTo>
                  <a:pt x="0" y="18"/>
                </a:lnTo>
                <a:lnTo>
                  <a:pt x="0" y="19"/>
                </a:lnTo>
                <a:lnTo>
                  <a:pt x="0" y="20"/>
                </a:lnTo>
                <a:lnTo>
                  <a:pt x="1" y="20"/>
                </a:lnTo>
                <a:lnTo>
                  <a:pt x="2" y="21"/>
                </a:lnTo>
                <a:lnTo>
                  <a:pt x="3" y="21"/>
                </a:lnTo>
                <a:lnTo>
                  <a:pt x="5" y="22"/>
                </a:lnTo>
                <a:lnTo>
                  <a:pt x="6" y="22"/>
                </a:lnTo>
                <a:lnTo>
                  <a:pt x="8" y="23"/>
                </a:lnTo>
                <a:lnTo>
                  <a:pt x="9" y="23"/>
                </a:lnTo>
                <a:lnTo>
                  <a:pt x="12" y="23"/>
                </a:lnTo>
                <a:lnTo>
                  <a:pt x="14" y="23"/>
                </a:lnTo>
                <a:lnTo>
                  <a:pt x="17" y="23"/>
                </a:lnTo>
                <a:lnTo>
                  <a:pt x="19" y="22"/>
                </a:lnTo>
                <a:lnTo>
                  <a:pt x="21" y="21"/>
                </a:lnTo>
                <a:lnTo>
                  <a:pt x="24" y="20"/>
                </a:lnTo>
                <a:lnTo>
                  <a:pt x="26" y="18"/>
                </a:lnTo>
                <a:lnTo>
                  <a:pt x="29" y="17"/>
                </a:lnTo>
                <a:lnTo>
                  <a:pt x="33" y="15"/>
                </a:lnTo>
                <a:lnTo>
                  <a:pt x="36" y="13"/>
                </a:lnTo>
                <a:lnTo>
                  <a:pt x="43" y="10"/>
                </a:lnTo>
                <a:lnTo>
                  <a:pt x="46" y="9"/>
                </a:lnTo>
                <a:lnTo>
                  <a:pt x="50" y="8"/>
                </a:lnTo>
                <a:lnTo>
                  <a:pt x="54" y="7"/>
                </a:lnTo>
                <a:lnTo>
                  <a:pt x="57" y="6"/>
                </a:lnTo>
                <a:lnTo>
                  <a:pt x="59" y="5"/>
                </a:lnTo>
                <a:lnTo>
                  <a:pt x="62" y="5"/>
                </a:lnTo>
                <a:lnTo>
                  <a:pt x="65" y="5"/>
                </a:lnTo>
                <a:lnTo>
                  <a:pt x="67" y="6"/>
                </a:lnTo>
                <a:lnTo>
                  <a:pt x="69" y="7"/>
                </a:lnTo>
                <a:lnTo>
                  <a:pt x="71" y="7"/>
                </a:lnTo>
                <a:lnTo>
                  <a:pt x="73" y="8"/>
                </a:lnTo>
                <a:lnTo>
                  <a:pt x="75" y="8"/>
                </a:lnTo>
                <a:lnTo>
                  <a:pt x="76" y="9"/>
                </a:lnTo>
                <a:lnTo>
                  <a:pt x="78" y="10"/>
                </a:lnTo>
                <a:lnTo>
                  <a:pt x="80" y="11"/>
                </a:lnTo>
                <a:lnTo>
                  <a:pt x="83" y="13"/>
                </a:lnTo>
                <a:lnTo>
                  <a:pt x="85" y="13"/>
                </a:lnTo>
                <a:lnTo>
                  <a:pt x="88" y="16"/>
                </a:lnTo>
                <a:lnTo>
                  <a:pt x="90" y="18"/>
                </a:lnTo>
                <a:lnTo>
                  <a:pt x="93" y="21"/>
                </a:lnTo>
                <a:lnTo>
                  <a:pt x="95" y="23"/>
                </a:lnTo>
                <a:lnTo>
                  <a:pt x="98" y="28"/>
                </a:lnTo>
                <a:lnTo>
                  <a:pt x="101" y="31"/>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98" name="Freeform 96"/>
          <p:cNvSpPr>
            <a:spLocks/>
          </p:cNvSpPr>
          <p:nvPr/>
        </p:nvSpPr>
        <p:spPr bwMode="auto">
          <a:xfrm>
            <a:off x="6589713" y="4373563"/>
            <a:ext cx="6350" cy="6350"/>
          </a:xfrm>
          <a:custGeom>
            <a:avLst/>
            <a:gdLst>
              <a:gd name="T0" fmla="*/ 2147483647 w 4"/>
              <a:gd name="T1" fmla="*/ 0 h 4"/>
              <a:gd name="T2" fmla="*/ 0 w 4"/>
              <a:gd name="T3" fmla="*/ 0 h 4"/>
              <a:gd name="T4" fmla="*/ 0 w 4"/>
              <a:gd name="T5" fmla="*/ 2147483647 h 4"/>
              <a:gd name="T6" fmla="*/ 0 w 4"/>
              <a:gd name="T7" fmla="*/ 2147483647 h 4"/>
              <a:gd name="T8" fmla="*/ 2147483647 w 4"/>
              <a:gd name="T9" fmla="*/ 2147483647 h 4"/>
              <a:gd name="T10" fmla="*/ 2147483647 w 4"/>
              <a:gd name="T11" fmla="*/ 2147483647 h 4"/>
              <a:gd name="T12" fmla="*/ 2147483647 w 4"/>
              <a:gd name="T13" fmla="*/ 2147483647 h 4"/>
              <a:gd name="T14" fmla="*/ 2147483647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3" y="0"/>
                </a:moveTo>
                <a:lnTo>
                  <a:pt x="0" y="0"/>
                </a:lnTo>
                <a:lnTo>
                  <a:pt x="0" y="2"/>
                </a:lnTo>
                <a:lnTo>
                  <a:pt x="0" y="3"/>
                </a:lnTo>
                <a:lnTo>
                  <a:pt x="1" y="3"/>
                </a:lnTo>
                <a:lnTo>
                  <a:pt x="2" y="3"/>
                </a:lnTo>
                <a:lnTo>
                  <a:pt x="3" y="3"/>
                </a:lnTo>
                <a:lnTo>
                  <a:pt x="3" y="0"/>
                </a:lnTo>
              </a:path>
            </a:pathLst>
          </a:custGeom>
          <a:solidFill>
            <a:srgbClr val="FFFFFF"/>
          </a:solidFill>
          <a:ln w="12700" cap="rnd" cmpd="sng">
            <a:noFill/>
            <a:prstDash val="solid"/>
            <a:round/>
            <a:headEnd type="none" w="med" len="med"/>
            <a:tailEnd type="none" w="med" len="med"/>
          </a:ln>
        </p:spPr>
        <p:txBody>
          <a:bodyPr/>
          <a:lstStyle/>
          <a:p>
            <a:endParaRPr lang="en-US" sz="1200"/>
          </a:p>
        </p:txBody>
      </p:sp>
      <p:sp>
        <p:nvSpPr>
          <p:cNvPr id="99" name="Freeform 97"/>
          <p:cNvSpPr>
            <a:spLocks/>
          </p:cNvSpPr>
          <p:nvPr/>
        </p:nvSpPr>
        <p:spPr bwMode="auto">
          <a:xfrm>
            <a:off x="6200775" y="4010025"/>
            <a:ext cx="811213" cy="736600"/>
          </a:xfrm>
          <a:custGeom>
            <a:avLst/>
            <a:gdLst>
              <a:gd name="T0" fmla="*/ 2147483647 w 511"/>
              <a:gd name="T1" fmla="*/ 2147483647 h 464"/>
              <a:gd name="T2" fmla="*/ 2147483647 w 511"/>
              <a:gd name="T3" fmla="*/ 2147483647 h 464"/>
              <a:gd name="T4" fmla="*/ 2147483647 w 511"/>
              <a:gd name="T5" fmla="*/ 2147483647 h 464"/>
              <a:gd name="T6" fmla="*/ 2147483647 w 511"/>
              <a:gd name="T7" fmla="*/ 2147483647 h 464"/>
              <a:gd name="T8" fmla="*/ 2147483647 w 511"/>
              <a:gd name="T9" fmla="*/ 2147483647 h 464"/>
              <a:gd name="T10" fmla="*/ 2147483647 w 511"/>
              <a:gd name="T11" fmla="*/ 2147483647 h 464"/>
              <a:gd name="T12" fmla="*/ 2147483647 w 511"/>
              <a:gd name="T13" fmla="*/ 2147483647 h 464"/>
              <a:gd name="T14" fmla="*/ 2147483647 w 511"/>
              <a:gd name="T15" fmla="*/ 2147483647 h 464"/>
              <a:gd name="T16" fmla="*/ 2147483647 w 511"/>
              <a:gd name="T17" fmla="*/ 2147483647 h 464"/>
              <a:gd name="T18" fmla="*/ 2147483647 w 511"/>
              <a:gd name="T19" fmla="*/ 2147483647 h 464"/>
              <a:gd name="T20" fmla="*/ 2147483647 w 511"/>
              <a:gd name="T21" fmla="*/ 2147483647 h 464"/>
              <a:gd name="T22" fmla="*/ 2147483647 w 511"/>
              <a:gd name="T23" fmla="*/ 2147483647 h 464"/>
              <a:gd name="T24" fmla="*/ 2147483647 w 511"/>
              <a:gd name="T25" fmla="*/ 2147483647 h 464"/>
              <a:gd name="T26" fmla="*/ 2147483647 w 511"/>
              <a:gd name="T27" fmla="*/ 2147483647 h 464"/>
              <a:gd name="T28" fmla="*/ 2147483647 w 511"/>
              <a:gd name="T29" fmla="*/ 2147483647 h 464"/>
              <a:gd name="T30" fmla="*/ 2147483647 w 511"/>
              <a:gd name="T31" fmla="*/ 2147483647 h 464"/>
              <a:gd name="T32" fmla="*/ 2147483647 w 511"/>
              <a:gd name="T33" fmla="*/ 2147483647 h 464"/>
              <a:gd name="T34" fmla="*/ 2147483647 w 511"/>
              <a:gd name="T35" fmla="*/ 2147483647 h 464"/>
              <a:gd name="T36" fmla="*/ 2147483647 w 511"/>
              <a:gd name="T37" fmla="*/ 2147483647 h 464"/>
              <a:gd name="T38" fmla="*/ 2147483647 w 511"/>
              <a:gd name="T39" fmla="*/ 2147483647 h 464"/>
              <a:gd name="T40" fmla="*/ 2147483647 w 511"/>
              <a:gd name="T41" fmla="*/ 2147483647 h 464"/>
              <a:gd name="T42" fmla="*/ 2147483647 w 511"/>
              <a:gd name="T43" fmla="*/ 2147483647 h 464"/>
              <a:gd name="T44" fmla="*/ 2147483647 w 511"/>
              <a:gd name="T45" fmla="*/ 2147483647 h 464"/>
              <a:gd name="T46" fmla="*/ 2147483647 w 511"/>
              <a:gd name="T47" fmla="*/ 2147483647 h 464"/>
              <a:gd name="T48" fmla="*/ 2147483647 w 511"/>
              <a:gd name="T49" fmla="*/ 2147483647 h 464"/>
              <a:gd name="T50" fmla="*/ 2147483647 w 511"/>
              <a:gd name="T51" fmla="*/ 2147483647 h 464"/>
              <a:gd name="T52" fmla="*/ 2147483647 w 511"/>
              <a:gd name="T53" fmla="*/ 2147483647 h 464"/>
              <a:gd name="T54" fmla="*/ 2147483647 w 511"/>
              <a:gd name="T55" fmla="*/ 2147483647 h 464"/>
              <a:gd name="T56" fmla="*/ 2147483647 w 511"/>
              <a:gd name="T57" fmla="*/ 2147483647 h 464"/>
              <a:gd name="T58" fmla="*/ 2147483647 w 511"/>
              <a:gd name="T59" fmla="*/ 2147483647 h 464"/>
              <a:gd name="T60" fmla="*/ 2147483647 w 511"/>
              <a:gd name="T61" fmla="*/ 2147483647 h 464"/>
              <a:gd name="T62" fmla="*/ 0 w 511"/>
              <a:gd name="T63" fmla="*/ 2147483647 h 464"/>
              <a:gd name="T64" fmla="*/ 2147483647 w 511"/>
              <a:gd name="T65" fmla="*/ 2147483647 h 464"/>
              <a:gd name="T66" fmla="*/ 2147483647 w 511"/>
              <a:gd name="T67" fmla="*/ 2147483647 h 464"/>
              <a:gd name="T68" fmla="*/ 2147483647 w 511"/>
              <a:gd name="T69" fmla="*/ 2147483647 h 464"/>
              <a:gd name="T70" fmla="*/ 2147483647 w 511"/>
              <a:gd name="T71" fmla="*/ 2147483647 h 464"/>
              <a:gd name="T72" fmla="*/ 2147483647 w 511"/>
              <a:gd name="T73" fmla="*/ 2147483647 h 464"/>
              <a:gd name="T74" fmla="*/ 2147483647 w 511"/>
              <a:gd name="T75" fmla="*/ 0 h 464"/>
              <a:gd name="T76" fmla="*/ 2147483647 w 511"/>
              <a:gd name="T77" fmla="*/ 2147483647 h 464"/>
              <a:gd name="T78" fmla="*/ 2147483647 w 511"/>
              <a:gd name="T79" fmla="*/ 2147483647 h 464"/>
              <a:gd name="T80" fmla="*/ 2147483647 w 511"/>
              <a:gd name="T81" fmla="*/ 2147483647 h 464"/>
              <a:gd name="T82" fmla="*/ 2147483647 w 511"/>
              <a:gd name="T83" fmla="*/ 2147483647 h 464"/>
              <a:gd name="T84" fmla="*/ 2147483647 w 511"/>
              <a:gd name="T85" fmla="*/ 2147483647 h 464"/>
              <a:gd name="T86" fmla="*/ 2147483647 w 511"/>
              <a:gd name="T87" fmla="*/ 2147483647 h 464"/>
              <a:gd name="T88" fmla="*/ 2147483647 w 511"/>
              <a:gd name="T89" fmla="*/ 2147483647 h 464"/>
              <a:gd name="T90" fmla="*/ 2147483647 w 511"/>
              <a:gd name="T91" fmla="*/ 2147483647 h 464"/>
              <a:gd name="T92" fmla="*/ 2147483647 w 511"/>
              <a:gd name="T93" fmla="*/ 2147483647 h 464"/>
              <a:gd name="T94" fmla="*/ 2147483647 w 511"/>
              <a:gd name="T95" fmla="*/ 2147483647 h 464"/>
              <a:gd name="T96" fmla="*/ 2147483647 w 511"/>
              <a:gd name="T97" fmla="*/ 2147483647 h 464"/>
              <a:gd name="T98" fmla="*/ 2147483647 w 511"/>
              <a:gd name="T99" fmla="*/ 2147483647 h 464"/>
              <a:gd name="T100" fmla="*/ 2147483647 w 511"/>
              <a:gd name="T101" fmla="*/ 2147483647 h 464"/>
              <a:gd name="T102" fmla="*/ 2147483647 w 511"/>
              <a:gd name="T103" fmla="*/ 2147483647 h 464"/>
              <a:gd name="T104" fmla="*/ 2147483647 w 511"/>
              <a:gd name="T105" fmla="*/ 2147483647 h 464"/>
              <a:gd name="T106" fmla="*/ 2147483647 w 511"/>
              <a:gd name="T107" fmla="*/ 2147483647 h 464"/>
              <a:gd name="T108" fmla="*/ 2147483647 w 511"/>
              <a:gd name="T109" fmla="*/ 2147483647 h 464"/>
              <a:gd name="T110" fmla="*/ 2147483647 w 511"/>
              <a:gd name="T111" fmla="*/ 2147483647 h 4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11"/>
              <a:gd name="T169" fmla="*/ 0 h 464"/>
              <a:gd name="T170" fmla="*/ 511 w 511"/>
              <a:gd name="T171" fmla="*/ 464 h 46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11" h="464">
                <a:moveTo>
                  <a:pt x="326" y="56"/>
                </a:moveTo>
                <a:lnTo>
                  <a:pt x="320" y="60"/>
                </a:lnTo>
                <a:lnTo>
                  <a:pt x="315" y="65"/>
                </a:lnTo>
                <a:lnTo>
                  <a:pt x="309" y="69"/>
                </a:lnTo>
                <a:lnTo>
                  <a:pt x="304" y="73"/>
                </a:lnTo>
                <a:lnTo>
                  <a:pt x="299" y="78"/>
                </a:lnTo>
                <a:lnTo>
                  <a:pt x="295" y="82"/>
                </a:lnTo>
                <a:lnTo>
                  <a:pt x="290" y="86"/>
                </a:lnTo>
                <a:lnTo>
                  <a:pt x="286" y="89"/>
                </a:lnTo>
                <a:lnTo>
                  <a:pt x="281" y="93"/>
                </a:lnTo>
                <a:lnTo>
                  <a:pt x="276" y="96"/>
                </a:lnTo>
                <a:lnTo>
                  <a:pt x="271" y="99"/>
                </a:lnTo>
                <a:lnTo>
                  <a:pt x="266" y="101"/>
                </a:lnTo>
                <a:lnTo>
                  <a:pt x="261" y="103"/>
                </a:lnTo>
                <a:lnTo>
                  <a:pt x="256" y="105"/>
                </a:lnTo>
                <a:lnTo>
                  <a:pt x="250" y="106"/>
                </a:lnTo>
                <a:lnTo>
                  <a:pt x="245" y="107"/>
                </a:lnTo>
                <a:lnTo>
                  <a:pt x="239" y="108"/>
                </a:lnTo>
                <a:lnTo>
                  <a:pt x="234" y="109"/>
                </a:lnTo>
                <a:lnTo>
                  <a:pt x="228" y="111"/>
                </a:lnTo>
                <a:lnTo>
                  <a:pt x="223" y="113"/>
                </a:lnTo>
                <a:lnTo>
                  <a:pt x="218" y="115"/>
                </a:lnTo>
                <a:lnTo>
                  <a:pt x="213" y="117"/>
                </a:lnTo>
                <a:lnTo>
                  <a:pt x="209" y="120"/>
                </a:lnTo>
                <a:lnTo>
                  <a:pt x="204" y="123"/>
                </a:lnTo>
                <a:lnTo>
                  <a:pt x="199" y="127"/>
                </a:lnTo>
                <a:lnTo>
                  <a:pt x="193" y="131"/>
                </a:lnTo>
                <a:lnTo>
                  <a:pt x="187" y="135"/>
                </a:lnTo>
                <a:lnTo>
                  <a:pt x="180" y="140"/>
                </a:lnTo>
                <a:lnTo>
                  <a:pt x="174" y="145"/>
                </a:lnTo>
                <a:lnTo>
                  <a:pt x="166" y="150"/>
                </a:lnTo>
                <a:lnTo>
                  <a:pt x="158" y="155"/>
                </a:lnTo>
                <a:lnTo>
                  <a:pt x="150" y="161"/>
                </a:lnTo>
                <a:lnTo>
                  <a:pt x="144" y="165"/>
                </a:lnTo>
                <a:lnTo>
                  <a:pt x="139" y="170"/>
                </a:lnTo>
                <a:lnTo>
                  <a:pt x="136" y="175"/>
                </a:lnTo>
                <a:lnTo>
                  <a:pt x="133" y="181"/>
                </a:lnTo>
                <a:lnTo>
                  <a:pt x="130" y="188"/>
                </a:lnTo>
                <a:lnTo>
                  <a:pt x="128" y="194"/>
                </a:lnTo>
                <a:lnTo>
                  <a:pt x="127" y="201"/>
                </a:lnTo>
                <a:lnTo>
                  <a:pt x="125" y="209"/>
                </a:lnTo>
                <a:lnTo>
                  <a:pt x="123" y="217"/>
                </a:lnTo>
                <a:lnTo>
                  <a:pt x="120" y="226"/>
                </a:lnTo>
                <a:lnTo>
                  <a:pt x="117" y="235"/>
                </a:lnTo>
                <a:lnTo>
                  <a:pt x="112" y="244"/>
                </a:lnTo>
                <a:lnTo>
                  <a:pt x="107" y="254"/>
                </a:lnTo>
                <a:lnTo>
                  <a:pt x="100" y="263"/>
                </a:lnTo>
                <a:lnTo>
                  <a:pt x="92" y="272"/>
                </a:lnTo>
                <a:lnTo>
                  <a:pt x="82" y="282"/>
                </a:lnTo>
                <a:lnTo>
                  <a:pt x="81" y="284"/>
                </a:lnTo>
                <a:lnTo>
                  <a:pt x="79" y="284"/>
                </a:lnTo>
                <a:lnTo>
                  <a:pt x="78" y="283"/>
                </a:lnTo>
                <a:lnTo>
                  <a:pt x="76" y="281"/>
                </a:lnTo>
                <a:lnTo>
                  <a:pt x="75" y="278"/>
                </a:lnTo>
                <a:lnTo>
                  <a:pt x="74" y="274"/>
                </a:lnTo>
                <a:lnTo>
                  <a:pt x="72" y="270"/>
                </a:lnTo>
                <a:lnTo>
                  <a:pt x="71" y="267"/>
                </a:lnTo>
                <a:lnTo>
                  <a:pt x="70" y="262"/>
                </a:lnTo>
                <a:lnTo>
                  <a:pt x="69" y="257"/>
                </a:lnTo>
                <a:lnTo>
                  <a:pt x="69" y="252"/>
                </a:lnTo>
                <a:lnTo>
                  <a:pt x="68" y="247"/>
                </a:lnTo>
                <a:lnTo>
                  <a:pt x="68" y="243"/>
                </a:lnTo>
                <a:lnTo>
                  <a:pt x="68" y="239"/>
                </a:lnTo>
                <a:lnTo>
                  <a:pt x="68" y="235"/>
                </a:lnTo>
                <a:lnTo>
                  <a:pt x="68" y="232"/>
                </a:lnTo>
                <a:lnTo>
                  <a:pt x="69" y="230"/>
                </a:lnTo>
                <a:lnTo>
                  <a:pt x="68" y="229"/>
                </a:lnTo>
                <a:lnTo>
                  <a:pt x="67" y="228"/>
                </a:lnTo>
                <a:lnTo>
                  <a:pt x="64" y="229"/>
                </a:lnTo>
                <a:lnTo>
                  <a:pt x="61" y="230"/>
                </a:lnTo>
                <a:lnTo>
                  <a:pt x="58" y="232"/>
                </a:lnTo>
                <a:lnTo>
                  <a:pt x="54" y="236"/>
                </a:lnTo>
                <a:lnTo>
                  <a:pt x="50" y="240"/>
                </a:lnTo>
                <a:lnTo>
                  <a:pt x="46" y="245"/>
                </a:lnTo>
                <a:lnTo>
                  <a:pt x="43" y="251"/>
                </a:lnTo>
                <a:lnTo>
                  <a:pt x="40" y="257"/>
                </a:lnTo>
                <a:lnTo>
                  <a:pt x="37" y="265"/>
                </a:lnTo>
                <a:lnTo>
                  <a:pt x="35" y="272"/>
                </a:lnTo>
                <a:lnTo>
                  <a:pt x="34" y="282"/>
                </a:lnTo>
                <a:lnTo>
                  <a:pt x="34" y="292"/>
                </a:lnTo>
                <a:lnTo>
                  <a:pt x="35" y="303"/>
                </a:lnTo>
                <a:lnTo>
                  <a:pt x="37" y="314"/>
                </a:lnTo>
                <a:lnTo>
                  <a:pt x="39" y="324"/>
                </a:lnTo>
                <a:lnTo>
                  <a:pt x="41" y="333"/>
                </a:lnTo>
                <a:lnTo>
                  <a:pt x="43" y="341"/>
                </a:lnTo>
                <a:lnTo>
                  <a:pt x="45" y="347"/>
                </a:lnTo>
                <a:lnTo>
                  <a:pt x="47" y="353"/>
                </a:lnTo>
                <a:lnTo>
                  <a:pt x="49" y="359"/>
                </a:lnTo>
                <a:lnTo>
                  <a:pt x="50" y="364"/>
                </a:lnTo>
                <a:lnTo>
                  <a:pt x="52" y="369"/>
                </a:lnTo>
                <a:lnTo>
                  <a:pt x="53" y="373"/>
                </a:lnTo>
                <a:lnTo>
                  <a:pt x="54" y="378"/>
                </a:lnTo>
                <a:lnTo>
                  <a:pt x="54" y="382"/>
                </a:lnTo>
                <a:lnTo>
                  <a:pt x="54" y="386"/>
                </a:lnTo>
                <a:lnTo>
                  <a:pt x="54" y="390"/>
                </a:lnTo>
                <a:lnTo>
                  <a:pt x="53" y="394"/>
                </a:lnTo>
                <a:lnTo>
                  <a:pt x="51" y="398"/>
                </a:lnTo>
                <a:lnTo>
                  <a:pt x="50" y="402"/>
                </a:lnTo>
                <a:lnTo>
                  <a:pt x="50" y="406"/>
                </a:lnTo>
                <a:lnTo>
                  <a:pt x="49" y="410"/>
                </a:lnTo>
                <a:lnTo>
                  <a:pt x="49" y="413"/>
                </a:lnTo>
                <a:lnTo>
                  <a:pt x="50" y="417"/>
                </a:lnTo>
                <a:lnTo>
                  <a:pt x="50" y="421"/>
                </a:lnTo>
                <a:lnTo>
                  <a:pt x="50" y="424"/>
                </a:lnTo>
                <a:lnTo>
                  <a:pt x="51" y="427"/>
                </a:lnTo>
                <a:lnTo>
                  <a:pt x="51" y="431"/>
                </a:lnTo>
                <a:lnTo>
                  <a:pt x="51" y="435"/>
                </a:lnTo>
                <a:lnTo>
                  <a:pt x="50" y="438"/>
                </a:lnTo>
                <a:lnTo>
                  <a:pt x="49" y="442"/>
                </a:lnTo>
                <a:lnTo>
                  <a:pt x="47" y="445"/>
                </a:lnTo>
                <a:lnTo>
                  <a:pt x="45" y="449"/>
                </a:lnTo>
                <a:lnTo>
                  <a:pt x="42" y="452"/>
                </a:lnTo>
                <a:lnTo>
                  <a:pt x="39" y="455"/>
                </a:lnTo>
                <a:lnTo>
                  <a:pt x="34" y="458"/>
                </a:lnTo>
                <a:lnTo>
                  <a:pt x="30" y="460"/>
                </a:lnTo>
                <a:lnTo>
                  <a:pt x="26" y="462"/>
                </a:lnTo>
                <a:lnTo>
                  <a:pt x="22" y="463"/>
                </a:lnTo>
                <a:lnTo>
                  <a:pt x="18" y="463"/>
                </a:lnTo>
                <a:lnTo>
                  <a:pt x="15" y="463"/>
                </a:lnTo>
                <a:lnTo>
                  <a:pt x="12" y="462"/>
                </a:lnTo>
                <a:lnTo>
                  <a:pt x="9" y="461"/>
                </a:lnTo>
                <a:lnTo>
                  <a:pt x="7" y="459"/>
                </a:lnTo>
                <a:lnTo>
                  <a:pt x="5" y="456"/>
                </a:lnTo>
                <a:lnTo>
                  <a:pt x="3" y="454"/>
                </a:lnTo>
                <a:lnTo>
                  <a:pt x="2" y="451"/>
                </a:lnTo>
                <a:lnTo>
                  <a:pt x="1" y="447"/>
                </a:lnTo>
                <a:lnTo>
                  <a:pt x="0" y="443"/>
                </a:lnTo>
                <a:lnTo>
                  <a:pt x="0" y="439"/>
                </a:lnTo>
                <a:lnTo>
                  <a:pt x="1" y="435"/>
                </a:lnTo>
                <a:lnTo>
                  <a:pt x="1" y="427"/>
                </a:lnTo>
                <a:lnTo>
                  <a:pt x="1" y="414"/>
                </a:lnTo>
                <a:lnTo>
                  <a:pt x="1" y="395"/>
                </a:lnTo>
                <a:lnTo>
                  <a:pt x="1" y="372"/>
                </a:lnTo>
                <a:lnTo>
                  <a:pt x="2" y="346"/>
                </a:lnTo>
                <a:lnTo>
                  <a:pt x="5" y="317"/>
                </a:lnTo>
                <a:lnTo>
                  <a:pt x="8" y="285"/>
                </a:lnTo>
                <a:lnTo>
                  <a:pt x="14" y="253"/>
                </a:lnTo>
                <a:lnTo>
                  <a:pt x="21" y="219"/>
                </a:lnTo>
                <a:lnTo>
                  <a:pt x="31" y="187"/>
                </a:lnTo>
                <a:lnTo>
                  <a:pt x="43" y="155"/>
                </a:lnTo>
                <a:lnTo>
                  <a:pt x="60" y="124"/>
                </a:lnTo>
                <a:lnTo>
                  <a:pt x="79" y="98"/>
                </a:lnTo>
                <a:lnTo>
                  <a:pt x="103" y="74"/>
                </a:lnTo>
                <a:lnTo>
                  <a:pt x="130" y="54"/>
                </a:lnTo>
                <a:lnTo>
                  <a:pt x="163" y="39"/>
                </a:lnTo>
                <a:lnTo>
                  <a:pt x="197" y="28"/>
                </a:lnTo>
                <a:lnTo>
                  <a:pt x="227" y="19"/>
                </a:lnTo>
                <a:lnTo>
                  <a:pt x="254" y="12"/>
                </a:lnTo>
                <a:lnTo>
                  <a:pt x="279" y="6"/>
                </a:lnTo>
                <a:lnTo>
                  <a:pt x="301" y="3"/>
                </a:lnTo>
                <a:lnTo>
                  <a:pt x="321" y="0"/>
                </a:lnTo>
                <a:lnTo>
                  <a:pt x="340" y="0"/>
                </a:lnTo>
                <a:lnTo>
                  <a:pt x="356" y="1"/>
                </a:lnTo>
                <a:lnTo>
                  <a:pt x="371" y="4"/>
                </a:lnTo>
                <a:lnTo>
                  <a:pt x="383" y="9"/>
                </a:lnTo>
                <a:lnTo>
                  <a:pt x="395" y="15"/>
                </a:lnTo>
                <a:lnTo>
                  <a:pt x="407" y="22"/>
                </a:lnTo>
                <a:lnTo>
                  <a:pt x="417" y="30"/>
                </a:lnTo>
                <a:lnTo>
                  <a:pt x="426" y="39"/>
                </a:lnTo>
                <a:lnTo>
                  <a:pt x="436" y="50"/>
                </a:lnTo>
                <a:lnTo>
                  <a:pt x="445" y="63"/>
                </a:lnTo>
                <a:lnTo>
                  <a:pt x="454" y="76"/>
                </a:lnTo>
                <a:lnTo>
                  <a:pt x="462" y="88"/>
                </a:lnTo>
                <a:lnTo>
                  <a:pt x="469" y="99"/>
                </a:lnTo>
                <a:lnTo>
                  <a:pt x="477" y="110"/>
                </a:lnTo>
                <a:lnTo>
                  <a:pt x="484" y="118"/>
                </a:lnTo>
                <a:lnTo>
                  <a:pt x="490" y="128"/>
                </a:lnTo>
                <a:lnTo>
                  <a:pt x="496" y="136"/>
                </a:lnTo>
                <a:lnTo>
                  <a:pt x="501" y="144"/>
                </a:lnTo>
                <a:lnTo>
                  <a:pt x="505" y="152"/>
                </a:lnTo>
                <a:lnTo>
                  <a:pt x="507" y="159"/>
                </a:lnTo>
                <a:lnTo>
                  <a:pt x="509" y="166"/>
                </a:lnTo>
                <a:lnTo>
                  <a:pt x="510" y="173"/>
                </a:lnTo>
                <a:lnTo>
                  <a:pt x="509" y="180"/>
                </a:lnTo>
                <a:lnTo>
                  <a:pt x="507" y="186"/>
                </a:lnTo>
                <a:lnTo>
                  <a:pt x="504" y="192"/>
                </a:lnTo>
                <a:lnTo>
                  <a:pt x="499" y="198"/>
                </a:lnTo>
                <a:lnTo>
                  <a:pt x="492" y="204"/>
                </a:lnTo>
                <a:lnTo>
                  <a:pt x="486" y="208"/>
                </a:lnTo>
                <a:lnTo>
                  <a:pt x="479" y="211"/>
                </a:lnTo>
                <a:lnTo>
                  <a:pt x="473" y="214"/>
                </a:lnTo>
                <a:lnTo>
                  <a:pt x="468" y="215"/>
                </a:lnTo>
                <a:lnTo>
                  <a:pt x="462" y="215"/>
                </a:lnTo>
                <a:lnTo>
                  <a:pt x="456" y="214"/>
                </a:lnTo>
                <a:lnTo>
                  <a:pt x="451" y="212"/>
                </a:lnTo>
                <a:lnTo>
                  <a:pt x="445" y="210"/>
                </a:lnTo>
                <a:lnTo>
                  <a:pt x="440" y="206"/>
                </a:lnTo>
                <a:lnTo>
                  <a:pt x="436" y="202"/>
                </a:lnTo>
                <a:lnTo>
                  <a:pt x="431" y="197"/>
                </a:lnTo>
                <a:lnTo>
                  <a:pt x="427" y="192"/>
                </a:lnTo>
                <a:lnTo>
                  <a:pt x="423" y="186"/>
                </a:lnTo>
                <a:lnTo>
                  <a:pt x="420" y="179"/>
                </a:lnTo>
                <a:lnTo>
                  <a:pt x="417" y="171"/>
                </a:lnTo>
                <a:lnTo>
                  <a:pt x="415" y="165"/>
                </a:lnTo>
                <a:lnTo>
                  <a:pt x="411" y="158"/>
                </a:lnTo>
                <a:lnTo>
                  <a:pt x="408" y="153"/>
                </a:lnTo>
                <a:lnTo>
                  <a:pt x="404" y="147"/>
                </a:lnTo>
                <a:lnTo>
                  <a:pt x="401" y="142"/>
                </a:lnTo>
                <a:lnTo>
                  <a:pt x="396" y="138"/>
                </a:lnTo>
                <a:lnTo>
                  <a:pt x="392" y="134"/>
                </a:lnTo>
                <a:lnTo>
                  <a:pt x="388" y="130"/>
                </a:lnTo>
                <a:lnTo>
                  <a:pt x="384" y="127"/>
                </a:lnTo>
                <a:lnTo>
                  <a:pt x="381" y="124"/>
                </a:lnTo>
                <a:lnTo>
                  <a:pt x="377" y="121"/>
                </a:lnTo>
                <a:lnTo>
                  <a:pt x="373" y="118"/>
                </a:lnTo>
                <a:lnTo>
                  <a:pt x="369" y="116"/>
                </a:lnTo>
                <a:lnTo>
                  <a:pt x="366" y="115"/>
                </a:lnTo>
                <a:lnTo>
                  <a:pt x="363" y="113"/>
                </a:lnTo>
                <a:lnTo>
                  <a:pt x="360" y="111"/>
                </a:lnTo>
                <a:lnTo>
                  <a:pt x="358" y="109"/>
                </a:lnTo>
                <a:lnTo>
                  <a:pt x="356" y="107"/>
                </a:lnTo>
                <a:lnTo>
                  <a:pt x="353" y="104"/>
                </a:lnTo>
                <a:lnTo>
                  <a:pt x="350" y="102"/>
                </a:lnTo>
                <a:lnTo>
                  <a:pt x="348" y="100"/>
                </a:lnTo>
                <a:lnTo>
                  <a:pt x="345" y="97"/>
                </a:lnTo>
                <a:lnTo>
                  <a:pt x="342" y="94"/>
                </a:lnTo>
                <a:lnTo>
                  <a:pt x="339" y="91"/>
                </a:lnTo>
                <a:lnTo>
                  <a:pt x="336" y="88"/>
                </a:lnTo>
                <a:lnTo>
                  <a:pt x="334" y="84"/>
                </a:lnTo>
                <a:lnTo>
                  <a:pt x="332" y="80"/>
                </a:lnTo>
                <a:lnTo>
                  <a:pt x="330" y="76"/>
                </a:lnTo>
                <a:lnTo>
                  <a:pt x="328" y="71"/>
                </a:lnTo>
                <a:lnTo>
                  <a:pt x="327" y="67"/>
                </a:lnTo>
                <a:lnTo>
                  <a:pt x="326" y="61"/>
                </a:lnTo>
                <a:lnTo>
                  <a:pt x="326" y="56"/>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100" name="Freeform 98"/>
          <p:cNvSpPr>
            <a:spLocks/>
          </p:cNvSpPr>
          <p:nvPr/>
        </p:nvSpPr>
        <p:spPr bwMode="auto">
          <a:xfrm>
            <a:off x="6561138" y="4641850"/>
            <a:ext cx="193675" cy="98425"/>
          </a:xfrm>
          <a:custGeom>
            <a:avLst/>
            <a:gdLst>
              <a:gd name="T0" fmla="*/ 2147483647 w 122"/>
              <a:gd name="T1" fmla="*/ 2147483647 h 62"/>
              <a:gd name="T2" fmla="*/ 2147483647 w 122"/>
              <a:gd name="T3" fmla="*/ 2147483647 h 62"/>
              <a:gd name="T4" fmla="*/ 2147483647 w 122"/>
              <a:gd name="T5" fmla="*/ 2147483647 h 62"/>
              <a:gd name="T6" fmla="*/ 2147483647 w 122"/>
              <a:gd name="T7" fmla="*/ 2147483647 h 62"/>
              <a:gd name="T8" fmla="*/ 2147483647 w 122"/>
              <a:gd name="T9" fmla="*/ 2147483647 h 62"/>
              <a:gd name="T10" fmla="*/ 2147483647 w 122"/>
              <a:gd name="T11" fmla="*/ 2147483647 h 62"/>
              <a:gd name="T12" fmla="*/ 2147483647 w 122"/>
              <a:gd name="T13" fmla="*/ 0 h 62"/>
              <a:gd name="T14" fmla="*/ 2147483647 w 122"/>
              <a:gd name="T15" fmla="*/ 2147483647 h 62"/>
              <a:gd name="T16" fmla="*/ 2147483647 w 122"/>
              <a:gd name="T17" fmla="*/ 2147483647 h 62"/>
              <a:gd name="T18" fmla="*/ 2147483647 w 122"/>
              <a:gd name="T19" fmla="*/ 2147483647 h 62"/>
              <a:gd name="T20" fmla="*/ 2147483647 w 122"/>
              <a:gd name="T21" fmla="*/ 2147483647 h 62"/>
              <a:gd name="T22" fmla="*/ 2147483647 w 122"/>
              <a:gd name="T23" fmla="*/ 2147483647 h 62"/>
              <a:gd name="T24" fmla="*/ 2147483647 w 122"/>
              <a:gd name="T25" fmla="*/ 2147483647 h 62"/>
              <a:gd name="T26" fmla="*/ 2147483647 w 122"/>
              <a:gd name="T27" fmla="*/ 2147483647 h 62"/>
              <a:gd name="T28" fmla="*/ 2147483647 w 122"/>
              <a:gd name="T29" fmla="*/ 2147483647 h 62"/>
              <a:gd name="T30" fmla="*/ 2147483647 w 122"/>
              <a:gd name="T31" fmla="*/ 2147483647 h 62"/>
              <a:gd name="T32" fmla="*/ 2147483647 w 122"/>
              <a:gd name="T33" fmla="*/ 2147483647 h 62"/>
              <a:gd name="T34" fmla="*/ 2147483647 w 122"/>
              <a:gd name="T35" fmla="*/ 2147483647 h 62"/>
              <a:gd name="T36" fmla="*/ 2147483647 w 122"/>
              <a:gd name="T37" fmla="*/ 2147483647 h 62"/>
              <a:gd name="T38" fmla="*/ 2147483647 w 122"/>
              <a:gd name="T39" fmla="*/ 2147483647 h 62"/>
              <a:gd name="T40" fmla="*/ 2147483647 w 122"/>
              <a:gd name="T41" fmla="*/ 2147483647 h 62"/>
              <a:gd name="T42" fmla="*/ 2147483647 w 122"/>
              <a:gd name="T43" fmla="*/ 2147483647 h 62"/>
              <a:gd name="T44" fmla="*/ 2147483647 w 122"/>
              <a:gd name="T45" fmla="*/ 2147483647 h 62"/>
              <a:gd name="T46" fmla="*/ 2147483647 w 122"/>
              <a:gd name="T47" fmla="*/ 2147483647 h 62"/>
              <a:gd name="T48" fmla="*/ 2147483647 w 122"/>
              <a:gd name="T49" fmla="*/ 2147483647 h 62"/>
              <a:gd name="T50" fmla="*/ 2147483647 w 122"/>
              <a:gd name="T51" fmla="*/ 2147483647 h 62"/>
              <a:gd name="T52" fmla="*/ 2147483647 w 122"/>
              <a:gd name="T53" fmla="*/ 2147483647 h 62"/>
              <a:gd name="T54" fmla="*/ 2147483647 w 122"/>
              <a:gd name="T55" fmla="*/ 2147483647 h 62"/>
              <a:gd name="T56" fmla="*/ 2147483647 w 122"/>
              <a:gd name="T57" fmla="*/ 2147483647 h 62"/>
              <a:gd name="T58" fmla="*/ 2147483647 w 122"/>
              <a:gd name="T59" fmla="*/ 2147483647 h 62"/>
              <a:gd name="T60" fmla="*/ 2147483647 w 122"/>
              <a:gd name="T61" fmla="*/ 2147483647 h 62"/>
              <a:gd name="T62" fmla="*/ 2147483647 w 122"/>
              <a:gd name="T63" fmla="*/ 2147483647 h 62"/>
              <a:gd name="T64" fmla="*/ 2147483647 w 122"/>
              <a:gd name="T65" fmla="*/ 2147483647 h 62"/>
              <a:gd name="T66" fmla="*/ 2147483647 w 122"/>
              <a:gd name="T67" fmla="*/ 2147483647 h 62"/>
              <a:gd name="T68" fmla="*/ 2147483647 w 122"/>
              <a:gd name="T69" fmla="*/ 2147483647 h 62"/>
              <a:gd name="T70" fmla="*/ 2147483647 w 122"/>
              <a:gd name="T71" fmla="*/ 2147483647 h 62"/>
              <a:gd name="T72" fmla="*/ 2147483647 w 122"/>
              <a:gd name="T73" fmla="*/ 2147483647 h 62"/>
              <a:gd name="T74" fmla="*/ 2147483647 w 122"/>
              <a:gd name="T75" fmla="*/ 2147483647 h 62"/>
              <a:gd name="T76" fmla="*/ 2147483647 w 122"/>
              <a:gd name="T77" fmla="*/ 2147483647 h 62"/>
              <a:gd name="T78" fmla="*/ 2147483647 w 122"/>
              <a:gd name="T79" fmla="*/ 2147483647 h 62"/>
              <a:gd name="T80" fmla="*/ 2147483647 w 122"/>
              <a:gd name="T81" fmla="*/ 2147483647 h 62"/>
              <a:gd name="T82" fmla="*/ 2147483647 w 122"/>
              <a:gd name="T83" fmla="*/ 2147483647 h 62"/>
              <a:gd name="T84" fmla="*/ 2147483647 w 122"/>
              <a:gd name="T85" fmla="*/ 2147483647 h 62"/>
              <a:gd name="T86" fmla="*/ 2147483647 w 122"/>
              <a:gd name="T87" fmla="*/ 2147483647 h 62"/>
              <a:gd name="T88" fmla="*/ 2147483647 w 122"/>
              <a:gd name="T89" fmla="*/ 2147483647 h 62"/>
              <a:gd name="T90" fmla="*/ 2147483647 w 122"/>
              <a:gd name="T91" fmla="*/ 2147483647 h 62"/>
              <a:gd name="T92" fmla="*/ 2147483647 w 122"/>
              <a:gd name="T93" fmla="*/ 2147483647 h 62"/>
              <a:gd name="T94" fmla="*/ 2147483647 w 122"/>
              <a:gd name="T95" fmla="*/ 2147483647 h 62"/>
              <a:gd name="T96" fmla="*/ 2147483647 w 122"/>
              <a:gd name="T97" fmla="*/ 2147483647 h 62"/>
              <a:gd name="T98" fmla="*/ 2147483647 w 122"/>
              <a:gd name="T99" fmla="*/ 2147483647 h 62"/>
              <a:gd name="T100" fmla="*/ 2147483647 w 122"/>
              <a:gd name="T101" fmla="*/ 2147483647 h 62"/>
              <a:gd name="T102" fmla="*/ 2147483647 w 122"/>
              <a:gd name="T103" fmla="*/ 2147483647 h 62"/>
              <a:gd name="T104" fmla="*/ 2147483647 w 122"/>
              <a:gd name="T105" fmla="*/ 2147483647 h 62"/>
              <a:gd name="T106" fmla="*/ 2147483647 w 122"/>
              <a:gd name="T107" fmla="*/ 2147483647 h 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2"/>
              <a:gd name="T163" fmla="*/ 0 h 62"/>
              <a:gd name="T164" fmla="*/ 122 w 122"/>
              <a:gd name="T165" fmla="*/ 62 h 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2" h="62">
                <a:moveTo>
                  <a:pt x="89" y="11"/>
                </a:moveTo>
                <a:lnTo>
                  <a:pt x="86" y="11"/>
                </a:lnTo>
                <a:lnTo>
                  <a:pt x="84" y="10"/>
                </a:lnTo>
                <a:lnTo>
                  <a:pt x="82" y="9"/>
                </a:lnTo>
                <a:lnTo>
                  <a:pt x="81" y="8"/>
                </a:lnTo>
                <a:lnTo>
                  <a:pt x="79" y="7"/>
                </a:lnTo>
                <a:lnTo>
                  <a:pt x="78" y="6"/>
                </a:lnTo>
                <a:lnTo>
                  <a:pt x="77" y="5"/>
                </a:lnTo>
                <a:lnTo>
                  <a:pt x="76" y="4"/>
                </a:lnTo>
                <a:lnTo>
                  <a:pt x="75" y="3"/>
                </a:lnTo>
                <a:lnTo>
                  <a:pt x="74" y="2"/>
                </a:lnTo>
                <a:lnTo>
                  <a:pt x="72" y="1"/>
                </a:lnTo>
                <a:lnTo>
                  <a:pt x="71" y="0"/>
                </a:lnTo>
                <a:lnTo>
                  <a:pt x="70" y="0"/>
                </a:lnTo>
                <a:lnTo>
                  <a:pt x="68" y="0"/>
                </a:lnTo>
                <a:lnTo>
                  <a:pt x="65" y="1"/>
                </a:lnTo>
                <a:lnTo>
                  <a:pt x="62" y="2"/>
                </a:lnTo>
                <a:lnTo>
                  <a:pt x="58" y="2"/>
                </a:lnTo>
                <a:lnTo>
                  <a:pt x="54" y="3"/>
                </a:lnTo>
                <a:lnTo>
                  <a:pt x="50" y="4"/>
                </a:lnTo>
                <a:lnTo>
                  <a:pt x="45" y="5"/>
                </a:lnTo>
                <a:lnTo>
                  <a:pt x="40" y="6"/>
                </a:lnTo>
                <a:lnTo>
                  <a:pt x="35" y="7"/>
                </a:lnTo>
                <a:lnTo>
                  <a:pt x="30" y="8"/>
                </a:lnTo>
                <a:lnTo>
                  <a:pt x="26" y="10"/>
                </a:lnTo>
                <a:lnTo>
                  <a:pt x="22" y="11"/>
                </a:lnTo>
                <a:lnTo>
                  <a:pt x="17" y="13"/>
                </a:lnTo>
                <a:lnTo>
                  <a:pt x="13" y="14"/>
                </a:lnTo>
                <a:lnTo>
                  <a:pt x="10" y="15"/>
                </a:lnTo>
                <a:lnTo>
                  <a:pt x="7" y="16"/>
                </a:lnTo>
                <a:lnTo>
                  <a:pt x="4" y="17"/>
                </a:lnTo>
                <a:lnTo>
                  <a:pt x="2" y="19"/>
                </a:lnTo>
                <a:lnTo>
                  <a:pt x="0" y="20"/>
                </a:lnTo>
                <a:lnTo>
                  <a:pt x="6" y="22"/>
                </a:lnTo>
                <a:lnTo>
                  <a:pt x="10" y="24"/>
                </a:lnTo>
                <a:lnTo>
                  <a:pt x="13" y="25"/>
                </a:lnTo>
                <a:lnTo>
                  <a:pt x="16" y="27"/>
                </a:lnTo>
                <a:lnTo>
                  <a:pt x="19" y="30"/>
                </a:lnTo>
                <a:lnTo>
                  <a:pt x="20" y="32"/>
                </a:lnTo>
                <a:lnTo>
                  <a:pt x="22" y="35"/>
                </a:lnTo>
                <a:lnTo>
                  <a:pt x="24" y="37"/>
                </a:lnTo>
                <a:lnTo>
                  <a:pt x="26" y="39"/>
                </a:lnTo>
                <a:lnTo>
                  <a:pt x="27" y="42"/>
                </a:lnTo>
                <a:lnTo>
                  <a:pt x="30" y="44"/>
                </a:lnTo>
                <a:lnTo>
                  <a:pt x="32" y="46"/>
                </a:lnTo>
                <a:lnTo>
                  <a:pt x="35" y="48"/>
                </a:lnTo>
                <a:lnTo>
                  <a:pt x="40" y="49"/>
                </a:lnTo>
                <a:lnTo>
                  <a:pt x="46" y="51"/>
                </a:lnTo>
                <a:lnTo>
                  <a:pt x="52" y="51"/>
                </a:lnTo>
                <a:lnTo>
                  <a:pt x="58" y="52"/>
                </a:lnTo>
                <a:lnTo>
                  <a:pt x="64" y="53"/>
                </a:lnTo>
                <a:lnTo>
                  <a:pt x="69" y="53"/>
                </a:lnTo>
                <a:lnTo>
                  <a:pt x="73" y="54"/>
                </a:lnTo>
                <a:lnTo>
                  <a:pt x="77" y="55"/>
                </a:lnTo>
                <a:lnTo>
                  <a:pt x="80" y="55"/>
                </a:lnTo>
                <a:lnTo>
                  <a:pt x="83" y="56"/>
                </a:lnTo>
                <a:lnTo>
                  <a:pt x="85" y="56"/>
                </a:lnTo>
                <a:lnTo>
                  <a:pt x="87" y="56"/>
                </a:lnTo>
                <a:lnTo>
                  <a:pt x="89" y="57"/>
                </a:lnTo>
                <a:lnTo>
                  <a:pt x="91" y="58"/>
                </a:lnTo>
                <a:lnTo>
                  <a:pt x="93" y="59"/>
                </a:lnTo>
                <a:lnTo>
                  <a:pt x="94" y="59"/>
                </a:lnTo>
                <a:lnTo>
                  <a:pt x="96" y="60"/>
                </a:lnTo>
                <a:lnTo>
                  <a:pt x="98" y="61"/>
                </a:lnTo>
                <a:lnTo>
                  <a:pt x="100" y="61"/>
                </a:lnTo>
                <a:lnTo>
                  <a:pt x="103" y="61"/>
                </a:lnTo>
                <a:lnTo>
                  <a:pt x="105" y="61"/>
                </a:lnTo>
                <a:lnTo>
                  <a:pt x="107" y="61"/>
                </a:lnTo>
                <a:lnTo>
                  <a:pt x="109" y="61"/>
                </a:lnTo>
                <a:lnTo>
                  <a:pt x="110" y="60"/>
                </a:lnTo>
                <a:lnTo>
                  <a:pt x="111" y="59"/>
                </a:lnTo>
                <a:lnTo>
                  <a:pt x="113" y="58"/>
                </a:lnTo>
                <a:lnTo>
                  <a:pt x="114" y="57"/>
                </a:lnTo>
                <a:lnTo>
                  <a:pt x="115" y="56"/>
                </a:lnTo>
                <a:lnTo>
                  <a:pt x="116" y="56"/>
                </a:lnTo>
                <a:lnTo>
                  <a:pt x="117" y="55"/>
                </a:lnTo>
                <a:lnTo>
                  <a:pt x="118" y="54"/>
                </a:lnTo>
                <a:lnTo>
                  <a:pt x="119" y="53"/>
                </a:lnTo>
                <a:lnTo>
                  <a:pt x="120" y="52"/>
                </a:lnTo>
                <a:lnTo>
                  <a:pt x="121" y="51"/>
                </a:lnTo>
                <a:lnTo>
                  <a:pt x="121" y="46"/>
                </a:lnTo>
                <a:lnTo>
                  <a:pt x="121" y="43"/>
                </a:lnTo>
                <a:lnTo>
                  <a:pt x="121" y="38"/>
                </a:lnTo>
                <a:lnTo>
                  <a:pt x="120" y="34"/>
                </a:lnTo>
                <a:lnTo>
                  <a:pt x="119" y="30"/>
                </a:lnTo>
                <a:lnTo>
                  <a:pt x="118" y="26"/>
                </a:lnTo>
                <a:lnTo>
                  <a:pt x="116" y="24"/>
                </a:lnTo>
                <a:lnTo>
                  <a:pt x="115" y="20"/>
                </a:lnTo>
                <a:lnTo>
                  <a:pt x="113" y="17"/>
                </a:lnTo>
                <a:lnTo>
                  <a:pt x="111" y="15"/>
                </a:lnTo>
                <a:lnTo>
                  <a:pt x="111" y="13"/>
                </a:lnTo>
                <a:lnTo>
                  <a:pt x="109" y="11"/>
                </a:lnTo>
                <a:lnTo>
                  <a:pt x="108" y="10"/>
                </a:lnTo>
                <a:lnTo>
                  <a:pt x="107" y="8"/>
                </a:lnTo>
                <a:lnTo>
                  <a:pt x="105" y="8"/>
                </a:lnTo>
                <a:lnTo>
                  <a:pt x="105" y="7"/>
                </a:lnTo>
                <a:lnTo>
                  <a:pt x="103" y="8"/>
                </a:lnTo>
                <a:lnTo>
                  <a:pt x="102" y="8"/>
                </a:lnTo>
                <a:lnTo>
                  <a:pt x="101" y="8"/>
                </a:lnTo>
                <a:lnTo>
                  <a:pt x="100" y="8"/>
                </a:lnTo>
                <a:lnTo>
                  <a:pt x="98" y="8"/>
                </a:lnTo>
                <a:lnTo>
                  <a:pt x="95" y="9"/>
                </a:lnTo>
                <a:lnTo>
                  <a:pt x="93" y="10"/>
                </a:lnTo>
                <a:lnTo>
                  <a:pt x="92" y="10"/>
                </a:lnTo>
                <a:lnTo>
                  <a:pt x="91" y="10"/>
                </a:lnTo>
                <a:lnTo>
                  <a:pt x="90" y="11"/>
                </a:lnTo>
                <a:lnTo>
                  <a:pt x="89" y="11"/>
                </a:lnTo>
              </a:path>
            </a:pathLst>
          </a:custGeom>
          <a:solidFill>
            <a:srgbClr val="7F0000"/>
          </a:solidFill>
          <a:ln w="12700" cap="rnd" cmpd="sng">
            <a:noFill/>
            <a:prstDash val="solid"/>
            <a:round/>
            <a:headEnd type="none" w="med" len="med"/>
            <a:tailEnd type="none" w="med" len="med"/>
          </a:ln>
        </p:spPr>
        <p:txBody>
          <a:bodyPr/>
          <a:lstStyle/>
          <a:p>
            <a:endParaRPr lang="en-US" sz="1200"/>
          </a:p>
        </p:txBody>
      </p:sp>
      <p:sp>
        <p:nvSpPr>
          <p:cNvPr id="101" name="Freeform 99"/>
          <p:cNvSpPr>
            <a:spLocks/>
          </p:cNvSpPr>
          <p:nvPr/>
        </p:nvSpPr>
        <p:spPr bwMode="auto">
          <a:xfrm>
            <a:off x="6561138" y="4670425"/>
            <a:ext cx="193675" cy="42863"/>
          </a:xfrm>
          <a:custGeom>
            <a:avLst/>
            <a:gdLst>
              <a:gd name="T0" fmla="*/ 2147483647 w 122"/>
              <a:gd name="T1" fmla="*/ 2147483647 h 27"/>
              <a:gd name="T2" fmla="*/ 2147483647 w 122"/>
              <a:gd name="T3" fmla="*/ 2147483647 h 27"/>
              <a:gd name="T4" fmla="*/ 2147483647 w 122"/>
              <a:gd name="T5" fmla="*/ 2147483647 h 27"/>
              <a:gd name="T6" fmla="*/ 2147483647 w 122"/>
              <a:gd name="T7" fmla="*/ 2147483647 h 27"/>
              <a:gd name="T8" fmla="*/ 2147483647 w 122"/>
              <a:gd name="T9" fmla="*/ 2147483647 h 27"/>
              <a:gd name="T10" fmla="*/ 2147483647 w 122"/>
              <a:gd name="T11" fmla="*/ 2147483647 h 27"/>
              <a:gd name="T12" fmla="*/ 2147483647 w 122"/>
              <a:gd name="T13" fmla="*/ 2147483647 h 27"/>
              <a:gd name="T14" fmla="*/ 2147483647 w 122"/>
              <a:gd name="T15" fmla="*/ 2147483647 h 27"/>
              <a:gd name="T16" fmla="*/ 2147483647 w 122"/>
              <a:gd name="T17" fmla="*/ 2147483647 h 27"/>
              <a:gd name="T18" fmla="*/ 2147483647 w 122"/>
              <a:gd name="T19" fmla="*/ 2147483647 h 27"/>
              <a:gd name="T20" fmla="*/ 2147483647 w 122"/>
              <a:gd name="T21" fmla="*/ 2147483647 h 27"/>
              <a:gd name="T22" fmla="*/ 2147483647 w 122"/>
              <a:gd name="T23" fmla="*/ 2147483647 h 27"/>
              <a:gd name="T24" fmla="*/ 2147483647 w 122"/>
              <a:gd name="T25" fmla="*/ 2147483647 h 27"/>
              <a:gd name="T26" fmla="*/ 2147483647 w 122"/>
              <a:gd name="T27" fmla="*/ 2147483647 h 27"/>
              <a:gd name="T28" fmla="*/ 2147483647 w 122"/>
              <a:gd name="T29" fmla="*/ 2147483647 h 27"/>
              <a:gd name="T30" fmla="*/ 2147483647 w 122"/>
              <a:gd name="T31" fmla="*/ 2147483647 h 27"/>
              <a:gd name="T32" fmla="*/ 2147483647 w 122"/>
              <a:gd name="T33" fmla="*/ 2147483647 h 27"/>
              <a:gd name="T34" fmla="*/ 2147483647 w 122"/>
              <a:gd name="T35" fmla="*/ 2147483647 h 27"/>
              <a:gd name="T36" fmla="*/ 2147483647 w 122"/>
              <a:gd name="T37" fmla="*/ 2147483647 h 27"/>
              <a:gd name="T38" fmla="*/ 2147483647 w 122"/>
              <a:gd name="T39" fmla="*/ 2147483647 h 27"/>
              <a:gd name="T40" fmla="*/ 2147483647 w 122"/>
              <a:gd name="T41" fmla="*/ 2147483647 h 27"/>
              <a:gd name="T42" fmla="*/ 2147483647 w 122"/>
              <a:gd name="T43" fmla="*/ 2147483647 h 27"/>
              <a:gd name="T44" fmla="*/ 2147483647 w 122"/>
              <a:gd name="T45" fmla="*/ 2147483647 h 27"/>
              <a:gd name="T46" fmla="*/ 2147483647 w 122"/>
              <a:gd name="T47" fmla="*/ 2147483647 h 27"/>
              <a:gd name="T48" fmla="*/ 2147483647 w 122"/>
              <a:gd name="T49" fmla="*/ 2147483647 h 27"/>
              <a:gd name="T50" fmla="*/ 2147483647 w 122"/>
              <a:gd name="T51" fmla="*/ 2147483647 h 27"/>
              <a:gd name="T52" fmla="*/ 2147483647 w 122"/>
              <a:gd name="T53" fmla="*/ 2147483647 h 27"/>
              <a:gd name="T54" fmla="*/ 2147483647 w 122"/>
              <a:gd name="T55" fmla="*/ 2147483647 h 27"/>
              <a:gd name="T56" fmla="*/ 2147483647 w 122"/>
              <a:gd name="T57" fmla="*/ 2147483647 h 27"/>
              <a:gd name="T58" fmla="*/ 2147483647 w 122"/>
              <a:gd name="T59" fmla="*/ 2147483647 h 27"/>
              <a:gd name="T60" fmla="*/ 2147483647 w 122"/>
              <a:gd name="T61" fmla="*/ 2147483647 h 27"/>
              <a:gd name="T62" fmla="*/ 2147483647 w 122"/>
              <a:gd name="T63" fmla="*/ 2147483647 h 27"/>
              <a:gd name="T64" fmla="*/ 2147483647 w 122"/>
              <a:gd name="T65" fmla="*/ 2147483647 h 27"/>
              <a:gd name="T66" fmla="*/ 2147483647 w 122"/>
              <a:gd name="T67" fmla="*/ 2147483647 h 27"/>
              <a:gd name="T68" fmla="*/ 2147483647 w 122"/>
              <a:gd name="T69" fmla="*/ 2147483647 h 27"/>
              <a:gd name="T70" fmla="*/ 2147483647 w 122"/>
              <a:gd name="T71" fmla="*/ 2147483647 h 27"/>
              <a:gd name="T72" fmla="*/ 2147483647 w 122"/>
              <a:gd name="T73" fmla="*/ 0 h 27"/>
              <a:gd name="T74" fmla="*/ 2147483647 w 122"/>
              <a:gd name="T75" fmla="*/ 0 h 27"/>
              <a:gd name="T76" fmla="*/ 2147483647 w 122"/>
              <a:gd name="T77" fmla="*/ 2147483647 h 27"/>
              <a:gd name="T78" fmla="*/ 2147483647 w 122"/>
              <a:gd name="T79" fmla="*/ 0 h 27"/>
              <a:gd name="T80" fmla="*/ 2147483647 w 122"/>
              <a:gd name="T81" fmla="*/ 0 h 27"/>
              <a:gd name="T82" fmla="*/ 2147483647 w 122"/>
              <a:gd name="T83" fmla="*/ 0 h 27"/>
              <a:gd name="T84" fmla="*/ 2147483647 w 122"/>
              <a:gd name="T85" fmla="*/ 0 h 27"/>
              <a:gd name="T86" fmla="*/ 2147483647 w 122"/>
              <a:gd name="T87" fmla="*/ 2147483647 h 27"/>
              <a:gd name="T88" fmla="*/ 2147483647 w 122"/>
              <a:gd name="T89" fmla="*/ 2147483647 h 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2"/>
              <a:gd name="T136" fmla="*/ 0 h 27"/>
              <a:gd name="T137" fmla="*/ 122 w 122"/>
              <a:gd name="T138" fmla="*/ 27 h 2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2" h="27">
                <a:moveTo>
                  <a:pt x="0" y="3"/>
                </a:moveTo>
                <a:lnTo>
                  <a:pt x="3" y="3"/>
                </a:lnTo>
                <a:lnTo>
                  <a:pt x="11" y="3"/>
                </a:lnTo>
                <a:lnTo>
                  <a:pt x="15" y="3"/>
                </a:lnTo>
                <a:lnTo>
                  <a:pt x="20" y="4"/>
                </a:lnTo>
                <a:lnTo>
                  <a:pt x="26" y="4"/>
                </a:lnTo>
                <a:lnTo>
                  <a:pt x="30" y="4"/>
                </a:lnTo>
                <a:lnTo>
                  <a:pt x="35" y="4"/>
                </a:lnTo>
                <a:lnTo>
                  <a:pt x="40" y="5"/>
                </a:lnTo>
                <a:lnTo>
                  <a:pt x="46" y="6"/>
                </a:lnTo>
                <a:lnTo>
                  <a:pt x="50" y="7"/>
                </a:lnTo>
                <a:lnTo>
                  <a:pt x="54" y="7"/>
                </a:lnTo>
                <a:lnTo>
                  <a:pt x="59" y="8"/>
                </a:lnTo>
                <a:lnTo>
                  <a:pt x="63" y="9"/>
                </a:lnTo>
                <a:lnTo>
                  <a:pt x="66" y="11"/>
                </a:lnTo>
                <a:lnTo>
                  <a:pt x="69" y="11"/>
                </a:lnTo>
                <a:lnTo>
                  <a:pt x="71" y="13"/>
                </a:lnTo>
                <a:lnTo>
                  <a:pt x="73" y="14"/>
                </a:lnTo>
                <a:lnTo>
                  <a:pt x="76" y="15"/>
                </a:lnTo>
                <a:lnTo>
                  <a:pt x="78" y="15"/>
                </a:lnTo>
                <a:lnTo>
                  <a:pt x="81" y="15"/>
                </a:lnTo>
                <a:lnTo>
                  <a:pt x="83" y="15"/>
                </a:lnTo>
                <a:lnTo>
                  <a:pt x="86" y="15"/>
                </a:lnTo>
                <a:lnTo>
                  <a:pt x="88" y="15"/>
                </a:lnTo>
                <a:lnTo>
                  <a:pt x="92" y="15"/>
                </a:lnTo>
                <a:lnTo>
                  <a:pt x="94" y="15"/>
                </a:lnTo>
                <a:lnTo>
                  <a:pt x="96" y="15"/>
                </a:lnTo>
                <a:lnTo>
                  <a:pt x="99" y="15"/>
                </a:lnTo>
                <a:lnTo>
                  <a:pt x="101" y="16"/>
                </a:lnTo>
                <a:lnTo>
                  <a:pt x="103" y="16"/>
                </a:lnTo>
                <a:lnTo>
                  <a:pt x="105" y="17"/>
                </a:lnTo>
                <a:lnTo>
                  <a:pt x="107" y="19"/>
                </a:lnTo>
                <a:lnTo>
                  <a:pt x="109" y="20"/>
                </a:lnTo>
                <a:lnTo>
                  <a:pt x="111" y="20"/>
                </a:lnTo>
                <a:lnTo>
                  <a:pt x="112" y="21"/>
                </a:lnTo>
                <a:lnTo>
                  <a:pt x="113" y="22"/>
                </a:lnTo>
                <a:lnTo>
                  <a:pt x="114" y="23"/>
                </a:lnTo>
                <a:lnTo>
                  <a:pt x="115" y="23"/>
                </a:lnTo>
                <a:lnTo>
                  <a:pt x="116" y="24"/>
                </a:lnTo>
                <a:lnTo>
                  <a:pt x="117" y="24"/>
                </a:lnTo>
                <a:lnTo>
                  <a:pt x="118" y="25"/>
                </a:lnTo>
                <a:lnTo>
                  <a:pt x="119" y="25"/>
                </a:lnTo>
                <a:lnTo>
                  <a:pt x="120" y="25"/>
                </a:lnTo>
                <a:lnTo>
                  <a:pt x="120" y="26"/>
                </a:lnTo>
                <a:lnTo>
                  <a:pt x="121" y="26"/>
                </a:lnTo>
                <a:lnTo>
                  <a:pt x="119" y="24"/>
                </a:lnTo>
                <a:lnTo>
                  <a:pt x="118" y="21"/>
                </a:lnTo>
                <a:lnTo>
                  <a:pt x="116" y="19"/>
                </a:lnTo>
                <a:lnTo>
                  <a:pt x="114" y="17"/>
                </a:lnTo>
                <a:lnTo>
                  <a:pt x="112" y="15"/>
                </a:lnTo>
                <a:lnTo>
                  <a:pt x="111" y="15"/>
                </a:lnTo>
                <a:lnTo>
                  <a:pt x="108" y="13"/>
                </a:lnTo>
                <a:lnTo>
                  <a:pt x="106" y="12"/>
                </a:lnTo>
                <a:lnTo>
                  <a:pt x="104" y="11"/>
                </a:lnTo>
                <a:lnTo>
                  <a:pt x="101" y="11"/>
                </a:lnTo>
                <a:lnTo>
                  <a:pt x="99" y="10"/>
                </a:lnTo>
                <a:lnTo>
                  <a:pt x="96" y="10"/>
                </a:lnTo>
                <a:lnTo>
                  <a:pt x="94" y="10"/>
                </a:lnTo>
                <a:lnTo>
                  <a:pt x="92" y="9"/>
                </a:lnTo>
                <a:lnTo>
                  <a:pt x="91" y="9"/>
                </a:lnTo>
                <a:lnTo>
                  <a:pt x="89" y="9"/>
                </a:lnTo>
                <a:lnTo>
                  <a:pt x="86" y="9"/>
                </a:lnTo>
                <a:lnTo>
                  <a:pt x="84" y="9"/>
                </a:lnTo>
                <a:lnTo>
                  <a:pt x="81" y="8"/>
                </a:lnTo>
                <a:lnTo>
                  <a:pt x="79" y="7"/>
                </a:lnTo>
                <a:lnTo>
                  <a:pt x="76" y="7"/>
                </a:lnTo>
                <a:lnTo>
                  <a:pt x="74" y="6"/>
                </a:lnTo>
                <a:lnTo>
                  <a:pt x="71" y="5"/>
                </a:lnTo>
                <a:lnTo>
                  <a:pt x="70" y="4"/>
                </a:lnTo>
                <a:lnTo>
                  <a:pt x="67" y="3"/>
                </a:lnTo>
                <a:lnTo>
                  <a:pt x="64" y="2"/>
                </a:lnTo>
                <a:lnTo>
                  <a:pt x="62" y="2"/>
                </a:lnTo>
                <a:lnTo>
                  <a:pt x="59" y="1"/>
                </a:lnTo>
                <a:lnTo>
                  <a:pt x="55" y="0"/>
                </a:lnTo>
                <a:lnTo>
                  <a:pt x="52" y="0"/>
                </a:lnTo>
                <a:lnTo>
                  <a:pt x="50" y="0"/>
                </a:lnTo>
                <a:lnTo>
                  <a:pt x="46" y="1"/>
                </a:lnTo>
                <a:lnTo>
                  <a:pt x="43" y="1"/>
                </a:lnTo>
                <a:lnTo>
                  <a:pt x="37" y="1"/>
                </a:lnTo>
                <a:lnTo>
                  <a:pt x="34" y="0"/>
                </a:lnTo>
                <a:lnTo>
                  <a:pt x="31" y="0"/>
                </a:lnTo>
                <a:lnTo>
                  <a:pt x="29" y="0"/>
                </a:lnTo>
                <a:lnTo>
                  <a:pt x="26" y="0"/>
                </a:lnTo>
                <a:lnTo>
                  <a:pt x="20" y="0"/>
                </a:lnTo>
                <a:lnTo>
                  <a:pt x="17" y="0"/>
                </a:lnTo>
                <a:lnTo>
                  <a:pt x="14" y="0"/>
                </a:lnTo>
                <a:lnTo>
                  <a:pt x="11" y="1"/>
                </a:lnTo>
                <a:lnTo>
                  <a:pt x="9" y="1"/>
                </a:lnTo>
                <a:lnTo>
                  <a:pt x="6" y="2"/>
                </a:lnTo>
                <a:lnTo>
                  <a:pt x="3" y="2"/>
                </a:lnTo>
                <a:lnTo>
                  <a:pt x="0" y="3"/>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102" name="Freeform 100"/>
          <p:cNvSpPr>
            <a:spLocks/>
          </p:cNvSpPr>
          <p:nvPr/>
        </p:nvSpPr>
        <p:spPr bwMode="auto">
          <a:xfrm>
            <a:off x="6753225" y="4400550"/>
            <a:ext cx="120650" cy="57150"/>
          </a:xfrm>
          <a:custGeom>
            <a:avLst/>
            <a:gdLst>
              <a:gd name="T0" fmla="*/ 2147483647 w 76"/>
              <a:gd name="T1" fmla="*/ 2147483647 h 36"/>
              <a:gd name="T2" fmla="*/ 2147483647 w 76"/>
              <a:gd name="T3" fmla="*/ 2147483647 h 36"/>
              <a:gd name="T4" fmla="*/ 2147483647 w 76"/>
              <a:gd name="T5" fmla="*/ 2147483647 h 36"/>
              <a:gd name="T6" fmla="*/ 2147483647 w 76"/>
              <a:gd name="T7" fmla="*/ 2147483647 h 36"/>
              <a:gd name="T8" fmla="*/ 2147483647 w 76"/>
              <a:gd name="T9" fmla="*/ 2147483647 h 36"/>
              <a:gd name="T10" fmla="*/ 2147483647 w 76"/>
              <a:gd name="T11" fmla="*/ 2147483647 h 36"/>
              <a:gd name="T12" fmla="*/ 2147483647 w 76"/>
              <a:gd name="T13" fmla="*/ 0 h 36"/>
              <a:gd name="T14" fmla="*/ 2147483647 w 76"/>
              <a:gd name="T15" fmla="*/ 2147483647 h 36"/>
              <a:gd name="T16" fmla="*/ 2147483647 w 76"/>
              <a:gd name="T17" fmla="*/ 2147483647 h 36"/>
              <a:gd name="T18" fmla="*/ 2147483647 w 76"/>
              <a:gd name="T19" fmla="*/ 2147483647 h 36"/>
              <a:gd name="T20" fmla="*/ 2147483647 w 76"/>
              <a:gd name="T21" fmla="*/ 2147483647 h 36"/>
              <a:gd name="T22" fmla="*/ 2147483647 w 76"/>
              <a:gd name="T23" fmla="*/ 2147483647 h 36"/>
              <a:gd name="T24" fmla="*/ 2147483647 w 76"/>
              <a:gd name="T25" fmla="*/ 2147483647 h 36"/>
              <a:gd name="T26" fmla="*/ 2147483647 w 76"/>
              <a:gd name="T27" fmla="*/ 2147483647 h 36"/>
              <a:gd name="T28" fmla="*/ 2147483647 w 76"/>
              <a:gd name="T29" fmla="*/ 2147483647 h 36"/>
              <a:gd name="T30" fmla="*/ 2147483647 w 76"/>
              <a:gd name="T31" fmla="*/ 2147483647 h 36"/>
              <a:gd name="T32" fmla="*/ 2147483647 w 76"/>
              <a:gd name="T33" fmla="*/ 2147483647 h 36"/>
              <a:gd name="T34" fmla="*/ 2147483647 w 76"/>
              <a:gd name="T35" fmla="*/ 2147483647 h 36"/>
              <a:gd name="T36" fmla="*/ 2147483647 w 76"/>
              <a:gd name="T37" fmla="*/ 2147483647 h 36"/>
              <a:gd name="T38" fmla="*/ 2147483647 w 76"/>
              <a:gd name="T39" fmla="*/ 2147483647 h 36"/>
              <a:gd name="T40" fmla="*/ 2147483647 w 76"/>
              <a:gd name="T41" fmla="*/ 2147483647 h 36"/>
              <a:gd name="T42" fmla="*/ 2147483647 w 76"/>
              <a:gd name="T43" fmla="*/ 2147483647 h 36"/>
              <a:gd name="T44" fmla="*/ 2147483647 w 76"/>
              <a:gd name="T45" fmla="*/ 2147483647 h 36"/>
              <a:gd name="T46" fmla="*/ 2147483647 w 76"/>
              <a:gd name="T47" fmla="*/ 2147483647 h 36"/>
              <a:gd name="T48" fmla="*/ 2147483647 w 76"/>
              <a:gd name="T49" fmla="*/ 2147483647 h 36"/>
              <a:gd name="T50" fmla="*/ 2147483647 w 76"/>
              <a:gd name="T51" fmla="*/ 2147483647 h 36"/>
              <a:gd name="T52" fmla="*/ 2147483647 w 76"/>
              <a:gd name="T53" fmla="*/ 2147483647 h 36"/>
              <a:gd name="T54" fmla="*/ 2147483647 w 76"/>
              <a:gd name="T55" fmla="*/ 2147483647 h 36"/>
              <a:gd name="T56" fmla="*/ 2147483647 w 76"/>
              <a:gd name="T57" fmla="*/ 2147483647 h 36"/>
              <a:gd name="T58" fmla="*/ 2147483647 w 76"/>
              <a:gd name="T59" fmla="*/ 2147483647 h 36"/>
              <a:gd name="T60" fmla="*/ 2147483647 w 76"/>
              <a:gd name="T61" fmla="*/ 2147483647 h 36"/>
              <a:gd name="T62" fmla="*/ 2147483647 w 76"/>
              <a:gd name="T63" fmla="*/ 2147483647 h 36"/>
              <a:gd name="T64" fmla="*/ 2147483647 w 76"/>
              <a:gd name="T65" fmla="*/ 2147483647 h 36"/>
              <a:gd name="T66" fmla="*/ 2147483647 w 76"/>
              <a:gd name="T67" fmla="*/ 2147483647 h 36"/>
              <a:gd name="T68" fmla="*/ 2147483647 w 76"/>
              <a:gd name="T69" fmla="*/ 2147483647 h 36"/>
              <a:gd name="T70" fmla="*/ 2147483647 w 76"/>
              <a:gd name="T71" fmla="*/ 2147483647 h 36"/>
              <a:gd name="T72" fmla="*/ 2147483647 w 76"/>
              <a:gd name="T73" fmla="*/ 2147483647 h 36"/>
              <a:gd name="T74" fmla="*/ 2147483647 w 76"/>
              <a:gd name="T75" fmla="*/ 2147483647 h 36"/>
              <a:gd name="T76" fmla="*/ 2147483647 w 76"/>
              <a:gd name="T77" fmla="*/ 2147483647 h 36"/>
              <a:gd name="T78" fmla="*/ 0 w 76"/>
              <a:gd name="T79" fmla="*/ 2147483647 h 36"/>
              <a:gd name="T80" fmla="*/ 0 w 76"/>
              <a:gd name="T81" fmla="*/ 2147483647 h 36"/>
              <a:gd name="T82" fmla="*/ 0 w 76"/>
              <a:gd name="T83" fmla="*/ 2147483647 h 36"/>
              <a:gd name="T84" fmla="*/ 2147483647 w 76"/>
              <a:gd name="T85" fmla="*/ 2147483647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6"/>
              <a:gd name="T130" fmla="*/ 0 h 36"/>
              <a:gd name="T131" fmla="*/ 76 w 76"/>
              <a:gd name="T132" fmla="*/ 36 h 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6" h="36">
                <a:moveTo>
                  <a:pt x="2" y="11"/>
                </a:moveTo>
                <a:lnTo>
                  <a:pt x="4" y="11"/>
                </a:lnTo>
                <a:lnTo>
                  <a:pt x="5" y="10"/>
                </a:lnTo>
                <a:lnTo>
                  <a:pt x="6" y="9"/>
                </a:lnTo>
                <a:lnTo>
                  <a:pt x="7" y="9"/>
                </a:lnTo>
                <a:lnTo>
                  <a:pt x="9" y="8"/>
                </a:lnTo>
                <a:lnTo>
                  <a:pt x="11" y="6"/>
                </a:lnTo>
                <a:lnTo>
                  <a:pt x="14" y="5"/>
                </a:lnTo>
                <a:lnTo>
                  <a:pt x="16" y="3"/>
                </a:lnTo>
                <a:lnTo>
                  <a:pt x="19" y="3"/>
                </a:lnTo>
                <a:lnTo>
                  <a:pt x="21" y="2"/>
                </a:lnTo>
                <a:lnTo>
                  <a:pt x="25" y="1"/>
                </a:lnTo>
                <a:lnTo>
                  <a:pt x="29" y="0"/>
                </a:lnTo>
                <a:lnTo>
                  <a:pt x="32" y="0"/>
                </a:lnTo>
                <a:lnTo>
                  <a:pt x="37" y="0"/>
                </a:lnTo>
                <a:lnTo>
                  <a:pt x="42" y="1"/>
                </a:lnTo>
                <a:lnTo>
                  <a:pt x="46" y="3"/>
                </a:lnTo>
                <a:lnTo>
                  <a:pt x="50" y="3"/>
                </a:lnTo>
                <a:lnTo>
                  <a:pt x="53" y="4"/>
                </a:lnTo>
                <a:lnTo>
                  <a:pt x="56" y="6"/>
                </a:lnTo>
                <a:lnTo>
                  <a:pt x="58" y="9"/>
                </a:lnTo>
                <a:lnTo>
                  <a:pt x="60" y="10"/>
                </a:lnTo>
                <a:lnTo>
                  <a:pt x="62" y="13"/>
                </a:lnTo>
                <a:lnTo>
                  <a:pt x="64" y="15"/>
                </a:lnTo>
                <a:lnTo>
                  <a:pt x="65" y="18"/>
                </a:lnTo>
                <a:lnTo>
                  <a:pt x="67" y="20"/>
                </a:lnTo>
                <a:lnTo>
                  <a:pt x="68" y="23"/>
                </a:lnTo>
                <a:lnTo>
                  <a:pt x="69" y="26"/>
                </a:lnTo>
                <a:lnTo>
                  <a:pt x="69" y="27"/>
                </a:lnTo>
                <a:lnTo>
                  <a:pt x="70" y="29"/>
                </a:lnTo>
                <a:lnTo>
                  <a:pt x="70" y="31"/>
                </a:lnTo>
                <a:lnTo>
                  <a:pt x="71" y="32"/>
                </a:lnTo>
                <a:lnTo>
                  <a:pt x="72" y="32"/>
                </a:lnTo>
                <a:lnTo>
                  <a:pt x="73" y="32"/>
                </a:lnTo>
                <a:lnTo>
                  <a:pt x="74" y="32"/>
                </a:lnTo>
                <a:lnTo>
                  <a:pt x="74" y="33"/>
                </a:lnTo>
                <a:lnTo>
                  <a:pt x="75" y="33"/>
                </a:lnTo>
                <a:lnTo>
                  <a:pt x="74" y="34"/>
                </a:lnTo>
                <a:lnTo>
                  <a:pt x="73" y="33"/>
                </a:lnTo>
                <a:lnTo>
                  <a:pt x="72" y="33"/>
                </a:lnTo>
                <a:lnTo>
                  <a:pt x="71" y="33"/>
                </a:lnTo>
                <a:lnTo>
                  <a:pt x="70" y="33"/>
                </a:lnTo>
                <a:lnTo>
                  <a:pt x="70" y="32"/>
                </a:lnTo>
                <a:lnTo>
                  <a:pt x="69" y="32"/>
                </a:lnTo>
                <a:lnTo>
                  <a:pt x="62" y="32"/>
                </a:lnTo>
                <a:lnTo>
                  <a:pt x="61" y="32"/>
                </a:lnTo>
                <a:lnTo>
                  <a:pt x="60" y="32"/>
                </a:lnTo>
                <a:lnTo>
                  <a:pt x="57" y="33"/>
                </a:lnTo>
                <a:lnTo>
                  <a:pt x="56" y="33"/>
                </a:lnTo>
                <a:lnTo>
                  <a:pt x="55" y="34"/>
                </a:lnTo>
                <a:lnTo>
                  <a:pt x="53" y="34"/>
                </a:lnTo>
                <a:lnTo>
                  <a:pt x="51" y="35"/>
                </a:lnTo>
                <a:lnTo>
                  <a:pt x="48" y="35"/>
                </a:lnTo>
                <a:lnTo>
                  <a:pt x="46" y="35"/>
                </a:lnTo>
                <a:lnTo>
                  <a:pt x="44" y="35"/>
                </a:lnTo>
                <a:lnTo>
                  <a:pt x="41" y="35"/>
                </a:lnTo>
                <a:lnTo>
                  <a:pt x="37" y="35"/>
                </a:lnTo>
                <a:lnTo>
                  <a:pt x="34" y="35"/>
                </a:lnTo>
                <a:lnTo>
                  <a:pt x="31" y="34"/>
                </a:lnTo>
                <a:lnTo>
                  <a:pt x="28" y="33"/>
                </a:lnTo>
                <a:lnTo>
                  <a:pt x="25" y="32"/>
                </a:lnTo>
                <a:lnTo>
                  <a:pt x="22" y="32"/>
                </a:lnTo>
                <a:lnTo>
                  <a:pt x="20" y="30"/>
                </a:lnTo>
                <a:lnTo>
                  <a:pt x="19" y="29"/>
                </a:lnTo>
                <a:lnTo>
                  <a:pt x="17" y="28"/>
                </a:lnTo>
                <a:lnTo>
                  <a:pt x="16" y="27"/>
                </a:lnTo>
                <a:lnTo>
                  <a:pt x="14" y="26"/>
                </a:lnTo>
                <a:lnTo>
                  <a:pt x="13" y="26"/>
                </a:lnTo>
                <a:lnTo>
                  <a:pt x="12" y="24"/>
                </a:lnTo>
                <a:lnTo>
                  <a:pt x="10" y="23"/>
                </a:lnTo>
                <a:lnTo>
                  <a:pt x="9" y="23"/>
                </a:lnTo>
                <a:lnTo>
                  <a:pt x="7" y="22"/>
                </a:lnTo>
                <a:lnTo>
                  <a:pt x="6" y="21"/>
                </a:lnTo>
                <a:lnTo>
                  <a:pt x="5" y="20"/>
                </a:lnTo>
                <a:lnTo>
                  <a:pt x="2" y="20"/>
                </a:lnTo>
                <a:lnTo>
                  <a:pt x="1" y="19"/>
                </a:lnTo>
                <a:lnTo>
                  <a:pt x="1" y="18"/>
                </a:lnTo>
                <a:lnTo>
                  <a:pt x="0" y="18"/>
                </a:lnTo>
                <a:lnTo>
                  <a:pt x="0" y="17"/>
                </a:lnTo>
                <a:lnTo>
                  <a:pt x="0" y="16"/>
                </a:lnTo>
                <a:lnTo>
                  <a:pt x="0" y="15"/>
                </a:lnTo>
                <a:lnTo>
                  <a:pt x="0" y="14"/>
                </a:lnTo>
                <a:lnTo>
                  <a:pt x="1" y="13"/>
                </a:lnTo>
                <a:lnTo>
                  <a:pt x="1" y="12"/>
                </a:lnTo>
                <a:lnTo>
                  <a:pt x="2" y="11"/>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103" name="Freeform 101"/>
          <p:cNvSpPr>
            <a:spLocks/>
          </p:cNvSpPr>
          <p:nvPr/>
        </p:nvSpPr>
        <p:spPr bwMode="auto">
          <a:xfrm>
            <a:off x="6767513" y="4416425"/>
            <a:ext cx="9525" cy="19050"/>
          </a:xfrm>
          <a:custGeom>
            <a:avLst/>
            <a:gdLst>
              <a:gd name="T0" fmla="*/ 2147483647 w 6"/>
              <a:gd name="T1" fmla="*/ 0 h 12"/>
              <a:gd name="T2" fmla="*/ 2147483647 w 6"/>
              <a:gd name="T3" fmla="*/ 2147483647 h 12"/>
              <a:gd name="T4" fmla="*/ 2147483647 w 6"/>
              <a:gd name="T5" fmla="*/ 2147483647 h 12"/>
              <a:gd name="T6" fmla="*/ 2147483647 w 6"/>
              <a:gd name="T7" fmla="*/ 2147483647 h 12"/>
              <a:gd name="T8" fmla="*/ 2147483647 w 6"/>
              <a:gd name="T9" fmla="*/ 2147483647 h 12"/>
              <a:gd name="T10" fmla="*/ 2147483647 w 6"/>
              <a:gd name="T11" fmla="*/ 2147483647 h 12"/>
              <a:gd name="T12" fmla="*/ 2147483647 w 6"/>
              <a:gd name="T13" fmla="*/ 2147483647 h 12"/>
              <a:gd name="T14" fmla="*/ 2147483647 w 6"/>
              <a:gd name="T15" fmla="*/ 2147483647 h 12"/>
              <a:gd name="T16" fmla="*/ 2147483647 w 6"/>
              <a:gd name="T17" fmla="*/ 2147483647 h 12"/>
              <a:gd name="T18" fmla="*/ 2147483647 w 6"/>
              <a:gd name="T19" fmla="*/ 2147483647 h 12"/>
              <a:gd name="T20" fmla="*/ 2147483647 w 6"/>
              <a:gd name="T21" fmla="*/ 2147483647 h 12"/>
              <a:gd name="T22" fmla="*/ 2147483647 w 6"/>
              <a:gd name="T23" fmla="*/ 2147483647 h 12"/>
              <a:gd name="T24" fmla="*/ 2147483647 w 6"/>
              <a:gd name="T25" fmla="*/ 2147483647 h 12"/>
              <a:gd name="T26" fmla="*/ 2147483647 w 6"/>
              <a:gd name="T27" fmla="*/ 2147483647 h 12"/>
              <a:gd name="T28" fmla="*/ 2147483647 w 6"/>
              <a:gd name="T29" fmla="*/ 2147483647 h 12"/>
              <a:gd name="T30" fmla="*/ 2147483647 w 6"/>
              <a:gd name="T31" fmla="*/ 2147483647 h 12"/>
              <a:gd name="T32" fmla="*/ 2147483647 w 6"/>
              <a:gd name="T33" fmla="*/ 2147483647 h 12"/>
              <a:gd name="T34" fmla="*/ 0 w 6"/>
              <a:gd name="T35" fmla="*/ 2147483647 h 12"/>
              <a:gd name="T36" fmla="*/ 0 w 6"/>
              <a:gd name="T37" fmla="*/ 2147483647 h 12"/>
              <a:gd name="T38" fmla="*/ 0 w 6"/>
              <a:gd name="T39" fmla="*/ 2147483647 h 12"/>
              <a:gd name="T40" fmla="*/ 0 w 6"/>
              <a:gd name="T41" fmla="*/ 2147483647 h 12"/>
              <a:gd name="T42" fmla="*/ 0 w 6"/>
              <a:gd name="T43" fmla="*/ 2147483647 h 12"/>
              <a:gd name="T44" fmla="*/ 0 w 6"/>
              <a:gd name="T45" fmla="*/ 2147483647 h 12"/>
              <a:gd name="T46" fmla="*/ 2147483647 w 6"/>
              <a:gd name="T47" fmla="*/ 2147483647 h 12"/>
              <a:gd name="T48" fmla="*/ 2147483647 w 6"/>
              <a:gd name="T49" fmla="*/ 2147483647 h 12"/>
              <a:gd name="T50" fmla="*/ 2147483647 w 6"/>
              <a:gd name="T51" fmla="*/ 2147483647 h 12"/>
              <a:gd name="T52" fmla="*/ 2147483647 w 6"/>
              <a:gd name="T53" fmla="*/ 0 h 12"/>
              <a:gd name="T54" fmla="*/ 2147483647 w 6"/>
              <a:gd name="T55" fmla="*/ 0 h 12"/>
              <a:gd name="T56" fmla="*/ 2147483647 w 6"/>
              <a:gd name="T57" fmla="*/ 0 h 12"/>
              <a:gd name="T58" fmla="*/ 2147483647 w 6"/>
              <a:gd name="T59" fmla="*/ 0 h 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
              <a:gd name="T91" fmla="*/ 0 h 12"/>
              <a:gd name="T92" fmla="*/ 6 w 6"/>
              <a:gd name="T93" fmla="*/ 12 h 1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 h="12">
                <a:moveTo>
                  <a:pt x="5" y="0"/>
                </a:moveTo>
                <a:lnTo>
                  <a:pt x="4" y="1"/>
                </a:lnTo>
                <a:lnTo>
                  <a:pt x="4" y="2"/>
                </a:lnTo>
                <a:lnTo>
                  <a:pt x="3" y="3"/>
                </a:lnTo>
                <a:lnTo>
                  <a:pt x="3" y="4"/>
                </a:lnTo>
                <a:lnTo>
                  <a:pt x="3" y="5"/>
                </a:lnTo>
                <a:lnTo>
                  <a:pt x="3" y="6"/>
                </a:lnTo>
                <a:lnTo>
                  <a:pt x="3" y="7"/>
                </a:lnTo>
                <a:lnTo>
                  <a:pt x="3" y="8"/>
                </a:lnTo>
                <a:lnTo>
                  <a:pt x="3" y="9"/>
                </a:lnTo>
                <a:lnTo>
                  <a:pt x="3" y="10"/>
                </a:lnTo>
                <a:lnTo>
                  <a:pt x="3" y="11"/>
                </a:lnTo>
                <a:lnTo>
                  <a:pt x="2" y="9"/>
                </a:lnTo>
                <a:lnTo>
                  <a:pt x="1" y="8"/>
                </a:lnTo>
                <a:lnTo>
                  <a:pt x="0" y="6"/>
                </a:lnTo>
                <a:lnTo>
                  <a:pt x="0" y="5"/>
                </a:lnTo>
                <a:lnTo>
                  <a:pt x="0" y="3"/>
                </a:lnTo>
                <a:lnTo>
                  <a:pt x="0" y="2"/>
                </a:lnTo>
                <a:lnTo>
                  <a:pt x="1" y="1"/>
                </a:lnTo>
                <a:lnTo>
                  <a:pt x="2" y="1"/>
                </a:lnTo>
                <a:lnTo>
                  <a:pt x="3" y="0"/>
                </a:lnTo>
                <a:lnTo>
                  <a:pt x="4" y="0"/>
                </a:lnTo>
                <a:lnTo>
                  <a:pt x="5" y="0"/>
                </a:lnTo>
              </a:path>
            </a:pathLst>
          </a:custGeom>
          <a:solidFill>
            <a:srgbClr val="FFFFFF"/>
          </a:solidFill>
          <a:ln w="12700" cap="rnd" cmpd="sng">
            <a:noFill/>
            <a:prstDash val="solid"/>
            <a:round/>
            <a:headEnd type="none" w="med" len="med"/>
            <a:tailEnd type="none" w="med" len="med"/>
          </a:ln>
        </p:spPr>
        <p:txBody>
          <a:bodyPr/>
          <a:lstStyle/>
          <a:p>
            <a:endParaRPr lang="en-US" sz="1200"/>
          </a:p>
        </p:txBody>
      </p:sp>
      <p:sp>
        <p:nvSpPr>
          <p:cNvPr id="104" name="Freeform 102"/>
          <p:cNvSpPr>
            <a:spLocks/>
          </p:cNvSpPr>
          <p:nvPr/>
        </p:nvSpPr>
        <p:spPr bwMode="auto">
          <a:xfrm>
            <a:off x="6829425" y="4433888"/>
            <a:ext cx="4763" cy="4762"/>
          </a:xfrm>
          <a:custGeom>
            <a:avLst/>
            <a:gdLst>
              <a:gd name="T0" fmla="*/ 2147483647 w 3"/>
              <a:gd name="T1" fmla="*/ 0 h 3"/>
              <a:gd name="T2" fmla="*/ 0 w 3"/>
              <a:gd name="T3" fmla="*/ 0 h 3"/>
              <a:gd name="T4" fmla="*/ 0 w 3"/>
              <a:gd name="T5" fmla="*/ 0 h 3"/>
              <a:gd name="T6" fmla="*/ 0 w 3"/>
              <a:gd name="T7" fmla="*/ 2147483647 h 3"/>
              <a:gd name="T8" fmla="*/ 0 w 3"/>
              <a:gd name="T9" fmla="*/ 2147483647 h 3"/>
              <a:gd name="T10" fmla="*/ 0 w 3"/>
              <a:gd name="T11" fmla="*/ 2147483647 h 3"/>
              <a:gd name="T12" fmla="*/ 0 w 3"/>
              <a:gd name="T13" fmla="*/ 2147483647 h 3"/>
              <a:gd name="T14" fmla="*/ 2147483647 w 3"/>
              <a:gd name="T15" fmla="*/ 2147483647 h 3"/>
              <a:gd name="T16" fmla="*/ 2147483647 w 3"/>
              <a:gd name="T17" fmla="*/ 2147483647 h 3"/>
              <a:gd name="T18" fmla="*/ 2147483647 w 3"/>
              <a:gd name="T19" fmla="*/ 2147483647 h 3"/>
              <a:gd name="T20" fmla="*/ 2147483647 w 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3"/>
              <a:gd name="T35" fmla="*/ 3 w 3"/>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3">
                <a:moveTo>
                  <a:pt x="2" y="0"/>
                </a:moveTo>
                <a:lnTo>
                  <a:pt x="0" y="0"/>
                </a:lnTo>
                <a:lnTo>
                  <a:pt x="0" y="1"/>
                </a:lnTo>
                <a:lnTo>
                  <a:pt x="0" y="2"/>
                </a:lnTo>
                <a:lnTo>
                  <a:pt x="1" y="2"/>
                </a:lnTo>
                <a:lnTo>
                  <a:pt x="2" y="2"/>
                </a:lnTo>
                <a:lnTo>
                  <a:pt x="2" y="0"/>
                </a:lnTo>
              </a:path>
            </a:pathLst>
          </a:custGeom>
          <a:solidFill>
            <a:srgbClr val="FFFFFF"/>
          </a:solidFill>
          <a:ln w="12700" cap="rnd" cmpd="sng">
            <a:noFill/>
            <a:prstDash val="solid"/>
            <a:round/>
            <a:headEnd type="none" w="med" len="med"/>
            <a:tailEnd type="none" w="med" len="med"/>
          </a:ln>
        </p:spPr>
        <p:txBody>
          <a:bodyPr/>
          <a:lstStyle/>
          <a:p>
            <a:endParaRPr lang="en-US" sz="1200"/>
          </a:p>
        </p:txBody>
      </p:sp>
      <p:sp>
        <p:nvSpPr>
          <p:cNvPr id="105" name="Freeform 103"/>
          <p:cNvSpPr>
            <a:spLocks/>
          </p:cNvSpPr>
          <p:nvPr/>
        </p:nvSpPr>
        <p:spPr bwMode="auto">
          <a:xfrm>
            <a:off x="6186488" y="4333875"/>
            <a:ext cx="111125" cy="217488"/>
          </a:xfrm>
          <a:custGeom>
            <a:avLst/>
            <a:gdLst>
              <a:gd name="T0" fmla="*/ 2147483647 w 70"/>
              <a:gd name="T1" fmla="*/ 2147483647 h 137"/>
              <a:gd name="T2" fmla="*/ 2147483647 w 70"/>
              <a:gd name="T3" fmla="*/ 2147483647 h 137"/>
              <a:gd name="T4" fmla="*/ 2147483647 w 70"/>
              <a:gd name="T5" fmla="*/ 2147483647 h 137"/>
              <a:gd name="T6" fmla="*/ 2147483647 w 70"/>
              <a:gd name="T7" fmla="*/ 2147483647 h 137"/>
              <a:gd name="T8" fmla="*/ 2147483647 w 70"/>
              <a:gd name="T9" fmla="*/ 2147483647 h 137"/>
              <a:gd name="T10" fmla="*/ 2147483647 w 70"/>
              <a:gd name="T11" fmla="*/ 0 h 137"/>
              <a:gd name="T12" fmla="*/ 2147483647 w 70"/>
              <a:gd name="T13" fmla="*/ 0 h 137"/>
              <a:gd name="T14" fmla="*/ 2147483647 w 70"/>
              <a:gd name="T15" fmla="*/ 2147483647 h 137"/>
              <a:gd name="T16" fmla="*/ 2147483647 w 70"/>
              <a:gd name="T17" fmla="*/ 2147483647 h 137"/>
              <a:gd name="T18" fmla="*/ 2147483647 w 70"/>
              <a:gd name="T19" fmla="*/ 2147483647 h 137"/>
              <a:gd name="T20" fmla="*/ 2147483647 w 70"/>
              <a:gd name="T21" fmla="*/ 2147483647 h 137"/>
              <a:gd name="T22" fmla="*/ 2147483647 w 70"/>
              <a:gd name="T23" fmla="*/ 2147483647 h 137"/>
              <a:gd name="T24" fmla="*/ 0 w 70"/>
              <a:gd name="T25" fmla="*/ 2147483647 h 137"/>
              <a:gd name="T26" fmla="*/ 0 w 70"/>
              <a:gd name="T27" fmla="*/ 2147483647 h 137"/>
              <a:gd name="T28" fmla="*/ 2147483647 w 70"/>
              <a:gd name="T29" fmla="*/ 2147483647 h 137"/>
              <a:gd name="T30" fmla="*/ 2147483647 w 70"/>
              <a:gd name="T31" fmla="*/ 2147483647 h 137"/>
              <a:gd name="T32" fmla="*/ 2147483647 w 70"/>
              <a:gd name="T33" fmla="*/ 2147483647 h 137"/>
              <a:gd name="T34" fmla="*/ 2147483647 w 70"/>
              <a:gd name="T35" fmla="*/ 2147483647 h 137"/>
              <a:gd name="T36" fmla="*/ 2147483647 w 70"/>
              <a:gd name="T37" fmla="*/ 2147483647 h 137"/>
              <a:gd name="T38" fmla="*/ 2147483647 w 70"/>
              <a:gd name="T39" fmla="*/ 2147483647 h 137"/>
              <a:gd name="T40" fmla="*/ 2147483647 w 70"/>
              <a:gd name="T41" fmla="*/ 2147483647 h 137"/>
              <a:gd name="T42" fmla="*/ 2147483647 w 70"/>
              <a:gd name="T43" fmla="*/ 2147483647 h 137"/>
              <a:gd name="T44" fmla="*/ 2147483647 w 70"/>
              <a:gd name="T45" fmla="*/ 2147483647 h 137"/>
              <a:gd name="T46" fmla="*/ 2147483647 w 70"/>
              <a:gd name="T47" fmla="*/ 2147483647 h 137"/>
              <a:gd name="T48" fmla="*/ 2147483647 w 70"/>
              <a:gd name="T49" fmla="*/ 2147483647 h 137"/>
              <a:gd name="T50" fmla="*/ 2147483647 w 70"/>
              <a:gd name="T51" fmla="*/ 2147483647 h 137"/>
              <a:gd name="T52" fmla="*/ 2147483647 w 70"/>
              <a:gd name="T53" fmla="*/ 2147483647 h 137"/>
              <a:gd name="T54" fmla="*/ 2147483647 w 70"/>
              <a:gd name="T55" fmla="*/ 2147483647 h 137"/>
              <a:gd name="T56" fmla="*/ 2147483647 w 70"/>
              <a:gd name="T57" fmla="*/ 2147483647 h 137"/>
              <a:gd name="T58" fmla="*/ 2147483647 w 70"/>
              <a:gd name="T59" fmla="*/ 2147483647 h 137"/>
              <a:gd name="T60" fmla="*/ 2147483647 w 70"/>
              <a:gd name="T61" fmla="*/ 2147483647 h 137"/>
              <a:gd name="T62" fmla="*/ 2147483647 w 70"/>
              <a:gd name="T63" fmla="*/ 2147483647 h 137"/>
              <a:gd name="T64" fmla="*/ 2147483647 w 70"/>
              <a:gd name="T65" fmla="*/ 2147483647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137"/>
              <a:gd name="T101" fmla="*/ 70 w 70"/>
              <a:gd name="T102" fmla="*/ 137 h 1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137">
                <a:moveTo>
                  <a:pt x="69" y="39"/>
                </a:moveTo>
                <a:lnTo>
                  <a:pt x="68" y="36"/>
                </a:lnTo>
                <a:lnTo>
                  <a:pt x="67" y="33"/>
                </a:lnTo>
                <a:lnTo>
                  <a:pt x="65" y="29"/>
                </a:lnTo>
                <a:lnTo>
                  <a:pt x="63" y="24"/>
                </a:lnTo>
                <a:lnTo>
                  <a:pt x="61" y="19"/>
                </a:lnTo>
                <a:lnTo>
                  <a:pt x="58" y="15"/>
                </a:lnTo>
                <a:lnTo>
                  <a:pt x="54" y="11"/>
                </a:lnTo>
                <a:lnTo>
                  <a:pt x="51" y="8"/>
                </a:lnTo>
                <a:lnTo>
                  <a:pt x="46" y="5"/>
                </a:lnTo>
                <a:lnTo>
                  <a:pt x="42" y="2"/>
                </a:lnTo>
                <a:lnTo>
                  <a:pt x="38" y="0"/>
                </a:lnTo>
                <a:lnTo>
                  <a:pt x="33" y="0"/>
                </a:lnTo>
                <a:lnTo>
                  <a:pt x="29" y="0"/>
                </a:lnTo>
                <a:lnTo>
                  <a:pt x="24" y="2"/>
                </a:lnTo>
                <a:lnTo>
                  <a:pt x="19" y="6"/>
                </a:lnTo>
                <a:lnTo>
                  <a:pt x="16" y="10"/>
                </a:lnTo>
                <a:lnTo>
                  <a:pt x="12" y="14"/>
                </a:lnTo>
                <a:lnTo>
                  <a:pt x="9" y="18"/>
                </a:lnTo>
                <a:lnTo>
                  <a:pt x="6" y="23"/>
                </a:lnTo>
                <a:lnTo>
                  <a:pt x="5" y="27"/>
                </a:lnTo>
                <a:lnTo>
                  <a:pt x="4" y="31"/>
                </a:lnTo>
                <a:lnTo>
                  <a:pt x="2" y="35"/>
                </a:lnTo>
                <a:lnTo>
                  <a:pt x="1" y="39"/>
                </a:lnTo>
                <a:lnTo>
                  <a:pt x="1" y="43"/>
                </a:lnTo>
                <a:lnTo>
                  <a:pt x="0" y="48"/>
                </a:lnTo>
                <a:lnTo>
                  <a:pt x="0" y="52"/>
                </a:lnTo>
                <a:lnTo>
                  <a:pt x="0" y="56"/>
                </a:lnTo>
                <a:lnTo>
                  <a:pt x="1" y="60"/>
                </a:lnTo>
                <a:lnTo>
                  <a:pt x="1" y="65"/>
                </a:lnTo>
                <a:lnTo>
                  <a:pt x="2" y="69"/>
                </a:lnTo>
                <a:lnTo>
                  <a:pt x="2" y="74"/>
                </a:lnTo>
                <a:lnTo>
                  <a:pt x="3" y="79"/>
                </a:lnTo>
                <a:lnTo>
                  <a:pt x="3" y="83"/>
                </a:lnTo>
                <a:lnTo>
                  <a:pt x="3" y="88"/>
                </a:lnTo>
                <a:lnTo>
                  <a:pt x="4" y="93"/>
                </a:lnTo>
                <a:lnTo>
                  <a:pt x="5" y="97"/>
                </a:lnTo>
                <a:lnTo>
                  <a:pt x="6" y="101"/>
                </a:lnTo>
                <a:lnTo>
                  <a:pt x="7" y="104"/>
                </a:lnTo>
                <a:lnTo>
                  <a:pt x="8" y="108"/>
                </a:lnTo>
                <a:lnTo>
                  <a:pt x="10" y="111"/>
                </a:lnTo>
                <a:lnTo>
                  <a:pt x="11" y="114"/>
                </a:lnTo>
                <a:lnTo>
                  <a:pt x="13" y="117"/>
                </a:lnTo>
                <a:lnTo>
                  <a:pt x="15" y="120"/>
                </a:lnTo>
                <a:lnTo>
                  <a:pt x="16" y="122"/>
                </a:lnTo>
                <a:lnTo>
                  <a:pt x="17" y="124"/>
                </a:lnTo>
                <a:lnTo>
                  <a:pt x="19" y="125"/>
                </a:lnTo>
                <a:lnTo>
                  <a:pt x="20" y="127"/>
                </a:lnTo>
                <a:lnTo>
                  <a:pt x="22" y="128"/>
                </a:lnTo>
                <a:lnTo>
                  <a:pt x="23" y="130"/>
                </a:lnTo>
                <a:lnTo>
                  <a:pt x="26" y="131"/>
                </a:lnTo>
                <a:lnTo>
                  <a:pt x="28" y="133"/>
                </a:lnTo>
                <a:lnTo>
                  <a:pt x="30" y="134"/>
                </a:lnTo>
                <a:lnTo>
                  <a:pt x="32" y="135"/>
                </a:lnTo>
                <a:lnTo>
                  <a:pt x="35" y="136"/>
                </a:lnTo>
                <a:lnTo>
                  <a:pt x="38" y="136"/>
                </a:lnTo>
                <a:lnTo>
                  <a:pt x="40" y="136"/>
                </a:lnTo>
                <a:lnTo>
                  <a:pt x="42" y="136"/>
                </a:lnTo>
                <a:lnTo>
                  <a:pt x="45" y="135"/>
                </a:lnTo>
                <a:lnTo>
                  <a:pt x="47" y="134"/>
                </a:lnTo>
                <a:lnTo>
                  <a:pt x="50" y="132"/>
                </a:lnTo>
                <a:lnTo>
                  <a:pt x="52" y="130"/>
                </a:lnTo>
                <a:lnTo>
                  <a:pt x="53" y="128"/>
                </a:lnTo>
                <a:lnTo>
                  <a:pt x="55" y="125"/>
                </a:lnTo>
                <a:lnTo>
                  <a:pt x="56" y="122"/>
                </a:lnTo>
                <a:lnTo>
                  <a:pt x="69" y="39"/>
                </a:lnTo>
              </a:path>
            </a:pathLst>
          </a:custGeom>
          <a:solidFill>
            <a:srgbClr val="FFCBB2"/>
          </a:solidFill>
          <a:ln w="12700" cap="rnd" cmpd="sng">
            <a:noFill/>
            <a:prstDash val="solid"/>
            <a:round/>
            <a:headEnd type="none" w="med" len="med"/>
            <a:tailEnd type="none" w="med" len="med"/>
          </a:ln>
        </p:spPr>
        <p:txBody>
          <a:bodyPr/>
          <a:lstStyle/>
          <a:p>
            <a:endParaRPr lang="en-US" sz="1200"/>
          </a:p>
        </p:txBody>
      </p:sp>
      <p:sp>
        <p:nvSpPr>
          <p:cNvPr id="106" name="Freeform 104"/>
          <p:cNvSpPr>
            <a:spLocks/>
          </p:cNvSpPr>
          <p:nvPr/>
        </p:nvSpPr>
        <p:spPr bwMode="auto">
          <a:xfrm>
            <a:off x="6186488" y="4333875"/>
            <a:ext cx="120650" cy="227013"/>
          </a:xfrm>
          <a:custGeom>
            <a:avLst/>
            <a:gdLst>
              <a:gd name="T0" fmla="*/ 2147483647 w 76"/>
              <a:gd name="T1" fmla="*/ 2147483647 h 143"/>
              <a:gd name="T2" fmla="*/ 2147483647 w 76"/>
              <a:gd name="T3" fmla="*/ 2147483647 h 143"/>
              <a:gd name="T4" fmla="*/ 2147483647 w 76"/>
              <a:gd name="T5" fmla="*/ 2147483647 h 143"/>
              <a:gd name="T6" fmla="*/ 2147483647 w 76"/>
              <a:gd name="T7" fmla="*/ 2147483647 h 143"/>
              <a:gd name="T8" fmla="*/ 2147483647 w 76"/>
              <a:gd name="T9" fmla="*/ 2147483647 h 143"/>
              <a:gd name="T10" fmla="*/ 2147483647 w 76"/>
              <a:gd name="T11" fmla="*/ 0 h 143"/>
              <a:gd name="T12" fmla="*/ 2147483647 w 76"/>
              <a:gd name="T13" fmla="*/ 0 h 143"/>
              <a:gd name="T14" fmla="*/ 2147483647 w 76"/>
              <a:gd name="T15" fmla="*/ 2147483647 h 143"/>
              <a:gd name="T16" fmla="*/ 2147483647 w 76"/>
              <a:gd name="T17" fmla="*/ 2147483647 h 143"/>
              <a:gd name="T18" fmla="*/ 2147483647 w 76"/>
              <a:gd name="T19" fmla="*/ 2147483647 h 143"/>
              <a:gd name="T20" fmla="*/ 2147483647 w 76"/>
              <a:gd name="T21" fmla="*/ 2147483647 h 143"/>
              <a:gd name="T22" fmla="*/ 2147483647 w 76"/>
              <a:gd name="T23" fmla="*/ 2147483647 h 143"/>
              <a:gd name="T24" fmla="*/ 0 w 76"/>
              <a:gd name="T25" fmla="*/ 2147483647 h 143"/>
              <a:gd name="T26" fmla="*/ 0 w 76"/>
              <a:gd name="T27" fmla="*/ 2147483647 h 143"/>
              <a:gd name="T28" fmla="*/ 2147483647 w 76"/>
              <a:gd name="T29" fmla="*/ 2147483647 h 143"/>
              <a:gd name="T30" fmla="*/ 2147483647 w 76"/>
              <a:gd name="T31" fmla="*/ 2147483647 h 143"/>
              <a:gd name="T32" fmla="*/ 2147483647 w 76"/>
              <a:gd name="T33" fmla="*/ 2147483647 h 143"/>
              <a:gd name="T34" fmla="*/ 2147483647 w 76"/>
              <a:gd name="T35" fmla="*/ 2147483647 h 143"/>
              <a:gd name="T36" fmla="*/ 2147483647 w 76"/>
              <a:gd name="T37" fmla="*/ 2147483647 h 143"/>
              <a:gd name="T38" fmla="*/ 2147483647 w 76"/>
              <a:gd name="T39" fmla="*/ 2147483647 h 143"/>
              <a:gd name="T40" fmla="*/ 2147483647 w 76"/>
              <a:gd name="T41" fmla="*/ 2147483647 h 143"/>
              <a:gd name="T42" fmla="*/ 2147483647 w 76"/>
              <a:gd name="T43" fmla="*/ 2147483647 h 143"/>
              <a:gd name="T44" fmla="*/ 2147483647 w 76"/>
              <a:gd name="T45" fmla="*/ 2147483647 h 143"/>
              <a:gd name="T46" fmla="*/ 2147483647 w 76"/>
              <a:gd name="T47" fmla="*/ 2147483647 h 143"/>
              <a:gd name="T48" fmla="*/ 2147483647 w 76"/>
              <a:gd name="T49" fmla="*/ 2147483647 h 143"/>
              <a:gd name="T50" fmla="*/ 2147483647 w 76"/>
              <a:gd name="T51" fmla="*/ 2147483647 h 143"/>
              <a:gd name="T52" fmla="*/ 2147483647 w 76"/>
              <a:gd name="T53" fmla="*/ 2147483647 h 143"/>
              <a:gd name="T54" fmla="*/ 2147483647 w 76"/>
              <a:gd name="T55" fmla="*/ 2147483647 h 143"/>
              <a:gd name="T56" fmla="*/ 2147483647 w 76"/>
              <a:gd name="T57" fmla="*/ 2147483647 h 143"/>
              <a:gd name="T58" fmla="*/ 2147483647 w 76"/>
              <a:gd name="T59" fmla="*/ 2147483647 h 143"/>
              <a:gd name="T60" fmla="*/ 2147483647 w 76"/>
              <a:gd name="T61" fmla="*/ 2147483647 h 143"/>
              <a:gd name="T62" fmla="*/ 2147483647 w 76"/>
              <a:gd name="T63" fmla="*/ 2147483647 h 1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6"/>
              <a:gd name="T97" fmla="*/ 0 h 143"/>
              <a:gd name="T98" fmla="*/ 76 w 76"/>
              <a:gd name="T99" fmla="*/ 143 h 1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6" h="143">
                <a:moveTo>
                  <a:pt x="75" y="41"/>
                </a:moveTo>
                <a:lnTo>
                  <a:pt x="74" y="38"/>
                </a:lnTo>
                <a:lnTo>
                  <a:pt x="73" y="34"/>
                </a:lnTo>
                <a:lnTo>
                  <a:pt x="71" y="30"/>
                </a:lnTo>
                <a:lnTo>
                  <a:pt x="69" y="25"/>
                </a:lnTo>
                <a:lnTo>
                  <a:pt x="66" y="20"/>
                </a:lnTo>
                <a:lnTo>
                  <a:pt x="63" y="16"/>
                </a:lnTo>
                <a:lnTo>
                  <a:pt x="59" y="12"/>
                </a:lnTo>
                <a:lnTo>
                  <a:pt x="55" y="8"/>
                </a:lnTo>
                <a:lnTo>
                  <a:pt x="50" y="5"/>
                </a:lnTo>
                <a:lnTo>
                  <a:pt x="46" y="2"/>
                </a:lnTo>
                <a:lnTo>
                  <a:pt x="41" y="0"/>
                </a:lnTo>
                <a:lnTo>
                  <a:pt x="36" y="0"/>
                </a:lnTo>
                <a:lnTo>
                  <a:pt x="31" y="0"/>
                </a:lnTo>
                <a:lnTo>
                  <a:pt x="26" y="2"/>
                </a:lnTo>
                <a:lnTo>
                  <a:pt x="21" y="6"/>
                </a:lnTo>
                <a:lnTo>
                  <a:pt x="17" y="10"/>
                </a:lnTo>
                <a:lnTo>
                  <a:pt x="13" y="15"/>
                </a:lnTo>
                <a:lnTo>
                  <a:pt x="10" y="19"/>
                </a:lnTo>
                <a:lnTo>
                  <a:pt x="7" y="24"/>
                </a:lnTo>
                <a:lnTo>
                  <a:pt x="5" y="28"/>
                </a:lnTo>
                <a:lnTo>
                  <a:pt x="4" y="32"/>
                </a:lnTo>
                <a:lnTo>
                  <a:pt x="2" y="37"/>
                </a:lnTo>
                <a:lnTo>
                  <a:pt x="1" y="41"/>
                </a:lnTo>
                <a:lnTo>
                  <a:pt x="1" y="45"/>
                </a:lnTo>
                <a:lnTo>
                  <a:pt x="0" y="50"/>
                </a:lnTo>
                <a:lnTo>
                  <a:pt x="0" y="54"/>
                </a:lnTo>
                <a:lnTo>
                  <a:pt x="0" y="58"/>
                </a:lnTo>
                <a:lnTo>
                  <a:pt x="1" y="63"/>
                </a:lnTo>
                <a:lnTo>
                  <a:pt x="1" y="68"/>
                </a:lnTo>
                <a:lnTo>
                  <a:pt x="2" y="72"/>
                </a:lnTo>
                <a:lnTo>
                  <a:pt x="2" y="77"/>
                </a:lnTo>
                <a:lnTo>
                  <a:pt x="3" y="82"/>
                </a:lnTo>
                <a:lnTo>
                  <a:pt x="3" y="87"/>
                </a:lnTo>
                <a:lnTo>
                  <a:pt x="3" y="92"/>
                </a:lnTo>
                <a:lnTo>
                  <a:pt x="4" y="97"/>
                </a:lnTo>
                <a:lnTo>
                  <a:pt x="5" y="101"/>
                </a:lnTo>
                <a:lnTo>
                  <a:pt x="6" y="105"/>
                </a:lnTo>
                <a:lnTo>
                  <a:pt x="8" y="109"/>
                </a:lnTo>
                <a:lnTo>
                  <a:pt x="9" y="113"/>
                </a:lnTo>
                <a:lnTo>
                  <a:pt x="11" y="116"/>
                </a:lnTo>
                <a:lnTo>
                  <a:pt x="12" y="119"/>
                </a:lnTo>
                <a:lnTo>
                  <a:pt x="14" y="122"/>
                </a:lnTo>
                <a:lnTo>
                  <a:pt x="16" y="125"/>
                </a:lnTo>
                <a:lnTo>
                  <a:pt x="17" y="127"/>
                </a:lnTo>
                <a:lnTo>
                  <a:pt x="19" y="129"/>
                </a:lnTo>
                <a:lnTo>
                  <a:pt x="21" y="131"/>
                </a:lnTo>
                <a:lnTo>
                  <a:pt x="22" y="133"/>
                </a:lnTo>
                <a:lnTo>
                  <a:pt x="24" y="134"/>
                </a:lnTo>
                <a:lnTo>
                  <a:pt x="25" y="136"/>
                </a:lnTo>
                <a:lnTo>
                  <a:pt x="28" y="137"/>
                </a:lnTo>
                <a:lnTo>
                  <a:pt x="30" y="139"/>
                </a:lnTo>
                <a:lnTo>
                  <a:pt x="33" y="140"/>
                </a:lnTo>
                <a:lnTo>
                  <a:pt x="35" y="141"/>
                </a:lnTo>
                <a:lnTo>
                  <a:pt x="38" y="142"/>
                </a:lnTo>
                <a:lnTo>
                  <a:pt x="41" y="142"/>
                </a:lnTo>
                <a:lnTo>
                  <a:pt x="44" y="142"/>
                </a:lnTo>
                <a:lnTo>
                  <a:pt x="46" y="142"/>
                </a:lnTo>
                <a:lnTo>
                  <a:pt x="49" y="141"/>
                </a:lnTo>
                <a:lnTo>
                  <a:pt x="51" y="140"/>
                </a:lnTo>
                <a:lnTo>
                  <a:pt x="54" y="138"/>
                </a:lnTo>
                <a:lnTo>
                  <a:pt x="56" y="136"/>
                </a:lnTo>
                <a:lnTo>
                  <a:pt x="58" y="134"/>
                </a:lnTo>
                <a:lnTo>
                  <a:pt x="60" y="131"/>
                </a:lnTo>
                <a:lnTo>
                  <a:pt x="61" y="127"/>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107" name="Freeform 105"/>
          <p:cNvSpPr>
            <a:spLocks/>
          </p:cNvSpPr>
          <p:nvPr/>
        </p:nvSpPr>
        <p:spPr bwMode="auto">
          <a:xfrm>
            <a:off x="6194425" y="4354513"/>
            <a:ext cx="85725" cy="161925"/>
          </a:xfrm>
          <a:custGeom>
            <a:avLst/>
            <a:gdLst>
              <a:gd name="T0" fmla="*/ 2147483647 w 54"/>
              <a:gd name="T1" fmla="*/ 2147483647 h 102"/>
              <a:gd name="T2" fmla="*/ 2147483647 w 54"/>
              <a:gd name="T3" fmla="*/ 0 h 102"/>
              <a:gd name="T4" fmla="*/ 2147483647 w 54"/>
              <a:gd name="T5" fmla="*/ 2147483647 h 102"/>
              <a:gd name="T6" fmla="*/ 2147483647 w 54"/>
              <a:gd name="T7" fmla="*/ 2147483647 h 102"/>
              <a:gd name="T8" fmla="*/ 2147483647 w 54"/>
              <a:gd name="T9" fmla="*/ 2147483647 h 102"/>
              <a:gd name="T10" fmla="*/ 0 w 54"/>
              <a:gd name="T11" fmla="*/ 2147483647 h 102"/>
              <a:gd name="T12" fmla="*/ 0 w 54"/>
              <a:gd name="T13" fmla="*/ 2147483647 h 102"/>
              <a:gd name="T14" fmla="*/ 2147483647 w 54"/>
              <a:gd name="T15" fmla="*/ 2147483647 h 102"/>
              <a:gd name="T16" fmla="*/ 2147483647 w 54"/>
              <a:gd name="T17" fmla="*/ 2147483647 h 102"/>
              <a:gd name="T18" fmla="*/ 2147483647 w 54"/>
              <a:gd name="T19" fmla="*/ 2147483647 h 102"/>
              <a:gd name="T20" fmla="*/ 2147483647 w 54"/>
              <a:gd name="T21" fmla="*/ 2147483647 h 102"/>
              <a:gd name="T22" fmla="*/ 2147483647 w 54"/>
              <a:gd name="T23" fmla="*/ 2147483647 h 102"/>
              <a:gd name="T24" fmla="*/ 2147483647 w 54"/>
              <a:gd name="T25" fmla="*/ 2147483647 h 102"/>
              <a:gd name="T26" fmla="*/ 2147483647 w 54"/>
              <a:gd name="T27" fmla="*/ 2147483647 h 102"/>
              <a:gd name="T28" fmla="*/ 2147483647 w 54"/>
              <a:gd name="T29" fmla="*/ 2147483647 h 102"/>
              <a:gd name="T30" fmla="*/ 2147483647 w 54"/>
              <a:gd name="T31" fmla="*/ 2147483647 h 102"/>
              <a:gd name="T32" fmla="*/ 2147483647 w 54"/>
              <a:gd name="T33" fmla="*/ 2147483647 h 102"/>
              <a:gd name="T34" fmla="*/ 2147483647 w 54"/>
              <a:gd name="T35" fmla="*/ 2147483647 h 102"/>
              <a:gd name="T36" fmla="*/ 2147483647 w 54"/>
              <a:gd name="T37" fmla="*/ 2147483647 h 102"/>
              <a:gd name="T38" fmla="*/ 2147483647 w 54"/>
              <a:gd name="T39" fmla="*/ 2147483647 h 102"/>
              <a:gd name="T40" fmla="*/ 2147483647 w 54"/>
              <a:gd name="T41" fmla="*/ 2147483647 h 102"/>
              <a:gd name="T42" fmla="*/ 2147483647 w 54"/>
              <a:gd name="T43" fmla="*/ 2147483647 h 102"/>
              <a:gd name="T44" fmla="*/ 2147483647 w 54"/>
              <a:gd name="T45" fmla="*/ 2147483647 h 102"/>
              <a:gd name="T46" fmla="*/ 2147483647 w 54"/>
              <a:gd name="T47" fmla="*/ 2147483647 h 102"/>
              <a:gd name="T48" fmla="*/ 2147483647 w 54"/>
              <a:gd name="T49" fmla="*/ 2147483647 h 102"/>
              <a:gd name="T50" fmla="*/ 2147483647 w 54"/>
              <a:gd name="T51" fmla="*/ 2147483647 h 102"/>
              <a:gd name="T52" fmla="*/ 2147483647 w 54"/>
              <a:gd name="T53" fmla="*/ 2147483647 h 102"/>
              <a:gd name="T54" fmla="*/ 2147483647 w 54"/>
              <a:gd name="T55" fmla="*/ 2147483647 h 102"/>
              <a:gd name="T56" fmla="*/ 2147483647 w 54"/>
              <a:gd name="T57" fmla="*/ 2147483647 h 102"/>
              <a:gd name="T58" fmla="*/ 2147483647 w 54"/>
              <a:gd name="T59" fmla="*/ 2147483647 h 102"/>
              <a:gd name="T60" fmla="*/ 2147483647 w 54"/>
              <a:gd name="T61" fmla="*/ 2147483647 h 102"/>
              <a:gd name="T62" fmla="*/ 2147483647 w 54"/>
              <a:gd name="T63" fmla="*/ 2147483647 h 102"/>
              <a:gd name="T64" fmla="*/ 2147483647 w 54"/>
              <a:gd name="T65" fmla="*/ 2147483647 h 102"/>
              <a:gd name="T66" fmla="*/ 2147483647 w 54"/>
              <a:gd name="T67" fmla="*/ 2147483647 h 102"/>
              <a:gd name="T68" fmla="*/ 2147483647 w 54"/>
              <a:gd name="T69" fmla="*/ 2147483647 h 102"/>
              <a:gd name="T70" fmla="*/ 2147483647 w 54"/>
              <a:gd name="T71" fmla="*/ 2147483647 h 102"/>
              <a:gd name="T72" fmla="*/ 2147483647 w 54"/>
              <a:gd name="T73" fmla="*/ 2147483647 h 102"/>
              <a:gd name="T74" fmla="*/ 2147483647 w 54"/>
              <a:gd name="T75" fmla="*/ 2147483647 h 102"/>
              <a:gd name="T76" fmla="*/ 2147483647 w 54"/>
              <a:gd name="T77" fmla="*/ 2147483647 h 102"/>
              <a:gd name="T78" fmla="*/ 2147483647 w 54"/>
              <a:gd name="T79" fmla="*/ 2147483647 h 102"/>
              <a:gd name="T80" fmla="*/ 2147483647 w 54"/>
              <a:gd name="T81" fmla="*/ 2147483647 h 102"/>
              <a:gd name="T82" fmla="*/ 2147483647 w 54"/>
              <a:gd name="T83" fmla="*/ 2147483647 h 102"/>
              <a:gd name="T84" fmla="*/ 2147483647 w 54"/>
              <a:gd name="T85" fmla="*/ 2147483647 h 1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4"/>
              <a:gd name="T130" fmla="*/ 0 h 102"/>
              <a:gd name="T131" fmla="*/ 54 w 54"/>
              <a:gd name="T132" fmla="*/ 102 h 10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4" h="102">
                <a:moveTo>
                  <a:pt x="48" y="10"/>
                </a:moveTo>
                <a:lnTo>
                  <a:pt x="45" y="7"/>
                </a:lnTo>
                <a:lnTo>
                  <a:pt x="43" y="4"/>
                </a:lnTo>
                <a:lnTo>
                  <a:pt x="40" y="2"/>
                </a:lnTo>
                <a:lnTo>
                  <a:pt x="37" y="0"/>
                </a:lnTo>
                <a:lnTo>
                  <a:pt x="34" y="0"/>
                </a:lnTo>
                <a:lnTo>
                  <a:pt x="31" y="0"/>
                </a:lnTo>
                <a:lnTo>
                  <a:pt x="27" y="1"/>
                </a:lnTo>
                <a:lnTo>
                  <a:pt x="23" y="2"/>
                </a:lnTo>
                <a:lnTo>
                  <a:pt x="20" y="4"/>
                </a:lnTo>
                <a:lnTo>
                  <a:pt x="16" y="7"/>
                </a:lnTo>
                <a:lnTo>
                  <a:pt x="13" y="9"/>
                </a:lnTo>
                <a:lnTo>
                  <a:pt x="10" y="13"/>
                </a:lnTo>
                <a:lnTo>
                  <a:pt x="7" y="17"/>
                </a:lnTo>
                <a:lnTo>
                  <a:pt x="4" y="21"/>
                </a:lnTo>
                <a:lnTo>
                  <a:pt x="3" y="25"/>
                </a:lnTo>
                <a:lnTo>
                  <a:pt x="1" y="30"/>
                </a:lnTo>
                <a:lnTo>
                  <a:pt x="0" y="33"/>
                </a:lnTo>
                <a:lnTo>
                  <a:pt x="0" y="37"/>
                </a:lnTo>
                <a:lnTo>
                  <a:pt x="0" y="42"/>
                </a:lnTo>
                <a:lnTo>
                  <a:pt x="0" y="46"/>
                </a:lnTo>
                <a:lnTo>
                  <a:pt x="1" y="51"/>
                </a:lnTo>
                <a:lnTo>
                  <a:pt x="2" y="57"/>
                </a:lnTo>
                <a:lnTo>
                  <a:pt x="3" y="61"/>
                </a:lnTo>
                <a:lnTo>
                  <a:pt x="4" y="67"/>
                </a:lnTo>
                <a:lnTo>
                  <a:pt x="5" y="72"/>
                </a:lnTo>
                <a:lnTo>
                  <a:pt x="6" y="77"/>
                </a:lnTo>
                <a:lnTo>
                  <a:pt x="8" y="82"/>
                </a:lnTo>
                <a:lnTo>
                  <a:pt x="9" y="87"/>
                </a:lnTo>
                <a:lnTo>
                  <a:pt x="11" y="92"/>
                </a:lnTo>
                <a:lnTo>
                  <a:pt x="12" y="95"/>
                </a:lnTo>
                <a:lnTo>
                  <a:pt x="13" y="98"/>
                </a:lnTo>
                <a:lnTo>
                  <a:pt x="13" y="101"/>
                </a:lnTo>
                <a:lnTo>
                  <a:pt x="12" y="93"/>
                </a:lnTo>
                <a:lnTo>
                  <a:pt x="9" y="85"/>
                </a:lnTo>
                <a:lnTo>
                  <a:pt x="8" y="77"/>
                </a:lnTo>
                <a:lnTo>
                  <a:pt x="6" y="70"/>
                </a:lnTo>
                <a:lnTo>
                  <a:pt x="5" y="62"/>
                </a:lnTo>
                <a:lnTo>
                  <a:pt x="4" y="56"/>
                </a:lnTo>
                <a:lnTo>
                  <a:pt x="4" y="50"/>
                </a:lnTo>
                <a:lnTo>
                  <a:pt x="4" y="43"/>
                </a:lnTo>
                <a:lnTo>
                  <a:pt x="5" y="39"/>
                </a:lnTo>
                <a:lnTo>
                  <a:pt x="6" y="33"/>
                </a:lnTo>
                <a:lnTo>
                  <a:pt x="8" y="28"/>
                </a:lnTo>
                <a:lnTo>
                  <a:pt x="11" y="24"/>
                </a:lnTo>
                <a:lnTo>
                  <a:pt x="13" y="20"/>
                </a:lnTo>
                <a:lnTo>
                  <a:pt x="17" y="16"/>
                </a:lnTo>
                <a:lnTo>
                  <a:pt x="21" y="13"/>
                </a:lnTo>
                <a:lnTo>
                  <a:pt x="26" y="10"/>
                </a:lnTo>
                <a:lnTo>
                  <a:pt x="28" y="9"/>
                </a:lnTo>
                <a:lnTo>
                  <a:pt x="31" y="9"/>
                </a:lnTo>
                <a:lnTo>
                  <a:pt x="32" y="9"/>
                </a:lnTo>
                <a:lnTo>
                  <a:pt x="34" y="9"/>
                </a:lnTo>
                <a:lnTo>
                  <a:pt x="35" y="10"/>
                </a:lnTo>
                <a:lnTo>
                  <a:pt x="37" y="12"/>
                </a:lnTo>
                <a:lnTo>
                  <a:pt x="38" y="13"/>
                </a:lnTo>
                <a:lnTo>
                  <a:pt x="39" y="15"/>
                </a:lnTo>
                <a:lnTo>
                  <a:pt x="40" y="16"/>
                </a:lnTo>
                <a:lnTo>
                  <a:pt x="40" y="18"/>
                </a:lnTo>
                <a:lnTo>
                  <a:pt x="40" y="19"/>
                </a:lnTo>
                <a:lnTo>
                  <a:pt x="40" y="21"/>
                </a:lnTo>
                <a:lnTo>
                  <a:pt x="40" y="22"/>
                </a:lnTo>
                <a:lnTo>
                  <a:pt x="40" y="23"/>
                </a:lnTo>
                <a:lnTo>
                  <a:pt x="40" y="24"/>
                </a:lnTo>
                <a:lnTo>
                  <a:pt x="39" y="24"/>
                </a:lnTo>
                <a:lnTo>
                  <a:pt x="37" y="25"/>
                </a:lnTo>
                <a:lnTo>
                  <a:pt x="35" y="25"/>
                </a:lnTo>
                <a:lnTo>
                  <a:pt x="33" y="26"/>
                </a:lnTo>
                <a:lnTo>
                  <a:pt x="31" y="27"/>
                </a:lnTo>
                <a:lnTo>
                  <a:pt x="30" y="29"/>
                </a:lnTo>
                <a:lnTo>
                  <a:pt x="28" y="30"/>
                </a:lnTo>
                <a:lnTo>
                  <a:pt x="25" y="32"/>
                </a:lnTo>
                <a:lnTo>
                  <a:pt x="23" y="34"/>
                </a:lnTo>
                <a:lnTo>
                  <a:pt x="22" y="36"/>
                </a:lnTo>
                <a:lnTo>
                  <a:pt x="20" y="38"/>
                </a:lnTo>
                <a:lnTo>
                  <a:pt x="18" y="40"/>
                </a:lnTo>
                <a:lnTo>
                  <a:pt x="16" y="42"/>
                </a:lnTo>
                <a:lnTo>
                  <a:pt x="15" y="43"/>
                </a:lnTo>
                <a:lnTo>
                  <a:pt x="14" y="45"/>
                </a:lnTo>
                <a:lnTo>
                  <a:pt x="13" y="47"/>
                </a:lnTo>
                <a:lnTo>
                  <a:pt x="13" y="49"/>
                </a:lnTo>
                <a:lnTo>
                  <a:pt x="13" y="51"/>
                </a:lnTo>
                <a:lnTo>
                  <a:pt x="14" y="54"/>
                </a:lnTo>
                <a:lnTo>
                  <a:pt x="15" y="57"/>
                </a:lnTo>
                <a:lnTo>
                  <a:pt x="16" y="59"/>
                </a:lnTo>
                <a:lnTo>
                  <a:pt x="18" y="61"/>
                </a:lnTo>
                <a:lnTo>
                  <a:pt x="20" y="64"/>
                </a:lnTo>
                <a:lnTo>
                  <a:pt x="22" y="67"/>
                </a:lnTo>
                <a:lnTo>
                  <a:pt x="23" y="70"/>
                </a:lnTo>
                <a:lnTo>
                  <a:pt x="25" y="73"/>
                </a:lnTo>
                <a:lnTo>
                  <a:pt x="28" y="75"/>
                </a:lnTo>
                <a:lnTo>
                  <a:pt x="30" y="76"/>
                </a:lnTo>
                <a:lnTo>
                  <a:pt x="31" y="78"/>
                </a:lnTo>
                <a:lnTo>
                  <a:pt x="33" y="79"/>
                </a:lnTo>
                <a:lnTo>
                  <a:pt x="35" y="79"/>
                </a:lnTo>
                <a:lnTo>
                  <a:pt x="37" y="79"/>
                </a:lnTo>
                <a:lnTo>
                  <a:pt x="39" y="78"/>
                </a:lnTo>
                <a:lnTo>
                  <a:pt x="39" y="77"/>
                </a:lnTo>
                <a:lnTo>
                  <a:pt x="39" y="76"/>
                </a:lnTo>
                <a:lnTo>
                  <a:pt x="39" y="75"/>
                </a:lnTo>
                <a:lnTo>
                  <a:pt x="38" y="74"/>
                </a:lnTo>
                <a:lnTo>
                  <a:pt x="38" y="72"/>
                </a:lnTo>
                <a:lnTo>
                  <a:pt x="37" y="71"/>
                </a:lnTo>
                <a:lnTo>
                  <a:pt x="36" y="69"/>
                </a:lnTo>
                <a:lnTo>
                  <a:pt x="35" y="68"/>
                </a:lnTo>
                <a:lnTo>
                  <a:pt x="34" y="66"/>
                </a:lnTo>
                <a:lnTo>
                  <a:pt x="33" y="64"/>
                </a:lnTo>
                <a:lnTo>
                  <a:pt x="32" y="62"/>
                </a:lnTo>
                <a:lnTo>
                  <a:pt x="32" y="59"/>
                </a:lnTo>
                <a:lnTo>
                  <a:pt x="31" y="58"/>
                </a:lnTo>
                <a:lnTo>
                  <a:pt x="31" y="55"/>
                </a:lnTo>
                <a:lnTo>
                  <a:pt x="31" y="52"/>
                </a:lnTo>
                <a:lnTo>
                  <a:pt x="32" y="49"/>
                </a:lnTo>
                <a:lnTo>
                  <a:pt x="33" y="47"/>
                </a:lnTo>
                <a:lnTo>
                  <a:pt x="34" y="45"/>
                </a:lnTo>
                <a:lnTo>
                  <a:pt x="36" y="44"/>
                </a:lnTo>
                <a:lnTo>
                  <a:pt x="39" y="43"/>
                </a:lnTo>
                <a:lnTo>
                  <a:pt x="40" y="42"/>
                </a:lnTo>
                <a:lnTo>
                  <a:pt x="43" y="42"/>
                </a:lnTo>
                <a:lnTo>
                  <a:pt x="46" y="41"/>
                </a:lnTo>
                <a:lnTo>
                  <a:pt x="48" y="40"/>
                </a:lnTo>
                <a:lnTo>
                  <a:pt x="49" y="39"/>
                </a:lnTo>
                <a:lnTo>
                  <a:pt x="51" y="37"/>
                </a:lnTo>
                <a:lnTo>
                  <a:pt x="52" y="34"/>
                </a:lnTo>
                <a:lnTo>
                  <a:pt x="53" y="31"/>
                </a:lnTo>
                <a:lnTo>
                  <a:pt x="53" y="27"/>
                </a:lnTo>
                <a:lnTo>
                  <a:pt x="52" y="23"/>
                </a:lnTo>
                <a:lnTo>
                  <a:pt x="50" y="17"/>
                </a:lnTo>
                <a:lnTo>
                  <a:pt x="48" y="10"/>
                </a:lnTo>
              </a:path>
            </a:pathLst>
          </a:custGeom>
          <a:solidFill>
            <a:srgbClr val="984C32"/>
          </a:solidFill>
          <a:ln w="12700" cap="rnd" cmpd="sng">
            <a:noFill/>
            <a:prstDash val="solid"/>
            <a:round/>
            <a:headEnd type="none" w="med" len="med"/>
            <a:tailEnd type="none" w="med" len="med"/>
          </a:ln>
        </p:spPr>
        <p:txBody>
          <a:bodyPr/>
          <a:lstStyle/>
          <a:p>
            <a:endParaRPr lang="en-US" sz="1200"/>
          </a:p>
        </p:txBody>
      </p:sp>
      <p:sp>
        <p:nvSpPr>
          <p:cNvPr id="108" name="Freeform 106"/>
          <p:cNvSpPr>
            <a:spLocks/>
          </p:cNvSpPr>
          <p:nvPr/>
        </p:nvSpPr>
        <p:spPr bwMode="auto">
          <a:xfrm>
            <a:off x="5973763" y="4813300"/>
            <a:ext cx="714375" cy="1795463"/>
          </a:xfrm>
          <a:custGeom>
            <a:avLst/>
            <a:gdLst>
              <a:gd name="T0" fmla="*/ 2147483647 w 450"/>
              <a:gd name="T1" fmla="*/ 2147483647 h 1131"/>
              <a:gd name="T2" fmla="*/ 2147483647 w 450"/>
              <a:gd name="T3" fmla="*/ 2147483647 h 1131"/>
              <a:gd name="T4" fmla="*/ 2147483647 w 450"/>
              <a:gd name="T5" fmla="*/ 2147483647 h 1131"/>
              <a:gd name="T6" fmla="*/ 2147483647 w 450"/>
              <a:gd name="T7" fmla="*/ 2147483647 h 1131"/>
              <a:gd name="T8" fmla="*/ 2147483647 w 450"/>
              <a:gd name="T9" fmla="*/ 2147483647 h 1131"/>
              <a:gd name="T10" fmla="*/ 2147483647 w 450"/>
              <a:gd name="T11" fmla="*/ 2147483647 h 1131"/>
              <a:gd name="T12" fmla="*/ 2147483647 w 450"/>
              <a:gd name="T13" fmla="*/ 2147483647 h 1131"/>
              <a:gd name="T14" fmla="*/ 2147483647 w 450"/>
              <a:gd name="T15" fmla="*/ 2147483647 h 1131"/>
              <a:gd name="T16" fmla="*/ 2147483647 w 450"/>
              <a:gd name="T17" fmla="*/ 2147483647 h 1131"/>
              <a:gd name="T18" fmla="*/ 2147483647 w 450"/>
              <a:gd name="T19" fmla="*/ 2147483647 h 1131"/>
              <a:gd name="T20" fmla="*/ 2147483647 w 450"/>
              <a:gd name="T21" fmla="*/ 2147483647 h 1131"/>
              <a:gd name="T22" fmla="*/ 2147483647 w 450"/>
              <a:gd name="T23" fmla="*/ 2147483647 h 1131"/>
              <a:gd name="T24" fmla="*/ 2147483647 w 450"/>
              <a:gd name="T25" fmla="*/ 2147483647 h 1131"/>
              <a:gd name="T26" fmla="*/ 2147483647 w 450"/>
              <a:gd name="T27" fmla="*/ 2147483647 h 1131"/>
              <a:gd name="T28" fmla="*/ 2147483647 w 450"/>
              <a:gd name="T29" fmla="*/ 2147483647 h 1131"/>
              <a:gd name="T30" fmla="*/ 2147483647 w 450"/>
              <a:gd name="T31" fmla="*/ 2147483647 h 1131"/>
              <a:gd name="T32" fmla="*/ 2147483647 w 450"/>
              <a:gd name="T33" fmla="*/ 2147483647 h 1131"/>
              <a:gd name="T34" fmla="*/ 2147483647 w 450"/>
              <a:gd name="T35" fmla="*/ 2147483647 h 1131"/>
              <a:gd name="T36" fmla="*/ 2147483647 w 450"/>
              <a:gd name="T37" fmla="*/ 2147483647 h 1131"/>
              <a:gd name="T38" fmla="*/ 2147483647 w 450"/>
              <a:gd name="T39" fmla="*/ 2147483647 h 1131"/>
              <a:gd name="T40" fmla="*/ 2147483647 w 450"/>
              <a:gd name="T41" fmla="*/ 2147483647 h 1131"/>
              <a:gd name="T42" fmla="*/ 2147483647 w 450"/>
              <a:gd name="T43" fmla="*/ 2147483647 h 1131"/>
              <a:gd name="T44" fmla="*/ 2147483647 w 450"/>
              <a:gd name="T45" fmla="*/ 2147483647 h 1131"/>
              <a:gd name="T46" fmla="*/ 2147483647 w 450"/>
              <a:gd name="T47" fmla="*/ 2147483647 h 1131"/>
              <a:gd name="T48" fmla="*/ 2147483647 w 450"/>
              <a:gd name="T49" fmla="*/ 2147483647 h 1131"/>
              <a:gd name="T50" fmla="*/ 2147483647 w 450"/>
              <a:gd name="T51" fmla="*/ 2147483647 h 1131"/>
              <a:gd name="T52" fmla="*/ 2147483647 w 450"/>
              <a:gd name="T53" fmla="*/ 2147483647 h 1131"/>
              <a:gd name="T54" fmla="*/ 2147483647 w 450"/>
              <a:gd name="T55" fmla="*/ 2147483647 h 1131"/>
              <a:gd name="T56" fmla="*/ 2147483647 w 450"/>
              <a:gd name="T57" fmla="*/ 2147483647 h 1131"/>
              <a:gd name="T58" fmla="*/ 2147483647 w 450"/>
              <a:gd name="T59" fmla="*/ 2147483647 h 1131"/>
              <a:gd name="T60" fmla="*/ 2147483647 w 450"/>
              <a:gd name="T61" fmla="*/ 2147483647 h 1131"/>
              <a:gd name="T62" fmla="*/ 2147483647 w 450"/>
              <a:gd name="T63" fmla="*/ 2147483647 h 1131"/>
              <a:gd name="T64" fmla="*/ 2147483647 w 450"/>
              <a:gd name="T65" fmla="*/ 2147483647 h 1131"/>
              <a:gd name="T66" fmla="*/ 2147483647 w 450"/>
              <a:gd name="T67" fmla="*/ 2147483647 h 1131"/>
              <a:gd name="T68" fmla="*/ 2147483647 w 450"/>
              <a:gd name="T69" fmla="*/ 2147483647 h 1131"/>
              <a:gd name="T70" fmla="*/ 2147483647 w 450"/>
              <a:gd name="T71" fmla="*/ 2147483647 h 1131"/>
              <a:gd name="T72" fmla="*/ 2147483647 w 450"/>
              <a:gd name="T73" fmla="*/ 2147483647 h 1131"/>
              <a:gd name="T74" fmla="*/ 2147483647 w 450"/>
              <a:gd name="T75" fmla="*/ 2147483647 h 1131"/>
              <a:gd name="T76" fmla="*/ 2147483647 w 450"/>
              <a:gd name="T77" fmla="*/ 2147483647 h 1131"/>
              <a:gd name="T78" fmla="*/ 0 w 450"/>
              <a:gd name="T79" fmla="*/ 2147483647 h 1131"/>
              <a:gd name="T80" fmla="*/ 2147483647 w 450"/>
              <a:gd name="T81" fmla="*/ 2147483647 h 1131"/>
              <a:gd name="T82" fmla="*/ 2147483647 w 450"/>
              <a:gd name="T83" fmla="*/ 2147483647 h 1131"/>
              <a:gd name="T84" fmla="*/ 2147483647 w 450"/>
              <a:gd name="T85" fmla="*/ 2147483647 h 1131"/>
              <a:gd name="T86" fmla="*/ 2147483647 w 450"/>
              <a:gd name="T87" fmla="*/ 2147483647 h 1131"/>
              <a:gd name="T88" fmla="*/ 2147483647 w 450"/>
              <a:gd name="T89" fmla="*/ 2147483647 h 1131"/>
              <a:gd name="T90" fmla="*/ 2147483647 w 450"/>
              <a:gd name="T91" fmla="*/ 2147483647 h 1131"/>
              <a:gd name="T92" fmla="*/ 2147483647 w 450"/>
              <a:gd name="T93" fmla="*/ 2147483647 h 1131"/>
              <a:gd name="T94" fmla="*/ 2147483647 w 450"/>
              <a:gd name="T95" fmla="*/ 0 h 11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50"/>
              <a:gd name="T145" fmla="*/ 0 h 1131"/>
              <a:gd name="T146" fmla="*/ 450 w 450"/>
              <a:gd name="T147" fmla="*/ 1131 h 11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50" h="1131">
                <a:moveTo>
                  <a:pt x="137" y="0"/>
                </a:moveTo>
                <a:lnTo>
                  <a:pt x="143" y="0"/>
                </a:lnTo>
                <a:lnTo>
                  <a:pt x="149" y="1"/>
                </a:lnTo>
                <a:lnTo>
                  <a:pt x="155" y="3"/>
                </a:lnTo>
                <a:lnTo>
                  <a:pt x="161" y="5"/>
                </a:lnTo>
                <a:lnTo>
                  <a:pt x="166" y="8"/>
                </a:lnTo>
                <a:lnTo>
                  <a:pt x="171" y="12"/>
                </a:lnTo>
                <a:lnTo>
                  <a:pt x="176" y="15"/>
                </a:lnTo>
                <a:lnTo>
                  <a:pt x="180" y="20"/>
                </a:lnTo>
                <a:lnTo>
                  <a:pt x="184" y="24"/>
                </a:lnTo>
                <a:lnTo>
                  <a:pt x="188" y="29"/>
                </a:lnTo>
                <a:lnTo>
                  <a:pt x="192" y="35"/>
                </a:lnTo>
                <a:lnTo>
                  <a:pt x="195" y="40"/>
                </a:lnTo>
                <a:lnTo>
                  <a:pt x="198" y="46"/>
                </a:lnTo>
                <a:lnTo>
                  <a:pt x="201" y="52"/>
                </a:lnTo>
                <a:lnTo>
                  <a:pt x="203" y="59"/>
                </a:lnTo>
                <a:lnTo>
                  <a:pt x="205" y="65"/>
                </a:lnTo>
                <a:lnTo>
                  <a:pt x="208" y="72"/>
                </a:lnTo>
                <a:lnTo>
                  <a:pt x="212" y="79"/>
                </a:lnTo>
                <a:lnTo>
                  <a:pt x="216" y="87"/>
                </a:lnTo>
                <a:lnTo>
                  <a:pt x="220" y="94"/>
                </a:lnTo>
                <a:lnTo>
                  <a:pt x="225" y="102"/>
                </a:lnTo>
                <a:lnTo>
                  <a:pt x="231" y="110"/>
                </a:lnTo>
                <a:lnTo>
                  <a:pt x="236" y="118"/>
                </a:lnTo>
                <a:lnTo>
                  <a:pt x="242" y="125"/>
                </a:lnTo>
                <a:lnTo>
                  <a:pt x="249" y="132"/>
                </a:lnTo>
                <a:lnTo>
                  <a:pt x="255" y="139"/>
                </a:lnTo>
                <a:lnTo>
                  <a:pt x="261" y="145"/>
                </a:lnTo>
                <a:lnTo>
                  <a:pt x="268" y="149"/>
                </a:lnTo>
                <a:lnTo>
                  <a:pt x="275" y="153"/>
                </a:lnTo>
                <a:lnTo>
                  <a:pt x="281" y="156"/>
                </a:lnTo>
                <a:lnTo>
                  <a:pt x="288" y="158"/>
                </a:lnTo>
                <a:lnTo>
                  <a:pt x="295" y="158"/>
                </a:lnTo>
                <a:lnTo>
                  <a:pt x="298" y="157"/>
                </a:lnTo>
                <a:lnTo>
                  <a:pt x="303" y="155"/>
                </a:lnTo>
                <a:lnTo>
                  <a:pt x="307" y="153"/>
                </a:lnTo>
                <a:lnTo>
                  <a:pt x="311" y="150"/>
                </a:lnTo>
                <a:lnTo>
                  <a:pt x="319" y="145"/>
                </a:lnTo>
                <a:lnTo>
                  <a:pt x="322" y="143"/>
                </a:lnTo>
                <a:lnTo>
                  <a:pt x="326" y="141"/>
                </a:lnTo>
                <a:lnTo>
                  <a:pt x="329" y="139"/>
                </a:lnTo>
                <a:lnTo>
                  <a:pt x="332" y="138"/>
                </a:lnTo>
                <a:lnTo>
                  <a:pt x="334" y="138"/>
                </a:lnTo>
                <a:lnTo>
                  <a:pt x="336" y="138"/>
                </a:lnTo>
                <a:lnTo>
                  <a:pt x="338" y="140"/>
                </a:lnTo>
                <a:lnTo>
                  <a:pt x="339" y="143"/>
                </a:lnTo>
                <a:lnTo>
                  <a:pt x="339" y="148"/>
                </a:lnTo>
                <a:lnTo>
                  <a:pt x="339" y="154"/>
                </a:lnTo>
                <a:lnTo>
                  <a:pt x="339" y="161"/>
                </a:lnTo>
                <a:lnTo>
                  <a:pt x="340" y="168"/>
                </a:lnTo>
                <a:lnTo>
                  <a:pt x="342" y="176"/>
                </a:lnTo>
                <a:lnTo>
                  <a:pt x="345" y="184"/>
                </a:lnTo>
                <a:lnTo>
                  <a:pt x="350" y="193"/>
                </a:lnTo>
                <a:lnTo>
                  <a:pt x="355" y="202"/>
                </a:lnTo>
                <a:lnTo>
                  <a:pt x="360" y="212"/>
                </a:lnTo>
                <a:lnTo>
                  <a:pt x="366" y="223"/>
                </a:lnTo>
                <a:lnTo>
                  <a:pt x="373" y="234"/>
                </a:lnTo>
                <a:lnTo>
                  <a:pt x="379" y="246"/>
                </a:lnTo>
                <a:lnTo>
                  <a:pt x="385" y="259"/>
                </a:lnTo>
                <a:lnTo>
                  <a:pt x="390" y="272"/>
                </a:lnTo>
                <a:lnTo>
                  <a:pt x="395" y="286"/>
                </a:lnTo>
                <a:lnTo>
                  <a:pt x="399" y="301"/>
                </a:lnTo>
                <a:lnTo>
                  <a:pt x="402" y="316"/>
                </a:lnTo>
                <a:lnTo>
                  <a:pt x="404" y="332"/>
                </a:lnTo>
                <a:lnTo>
                  <a:pt x="406" y="351"/>
                </a:lnTo>
                <a:lnTo>
                  <a:pt x="409" y="375"/>
                </a:lnTo>
                <a:lnTo>
                  <a:pt x="413" y="401"/>
                </a:lnTo>
                <a:lnTo>
                  <a:pt x="418" y="431"/>
                </a:lnTo>
                <a:lnTo>
                  <a:pt x="423" y="463"/>
                </a:lnTo>
                <a:lnTo>
                  <a:pt x="428" y="496"/>
                </a:lnTo>
                <a:lnTo>
                  <a:pt x="433" y="531"/>
                </a:lnTo>
                <a:lnTo>
                  <a:pt x="438" y="566"/>
                </a:lnTo>
                <a:lnTo>
                  <a:pt x="442" y="601"/>
                </a:lnTo>
                <a:lnTo>
                  <a:pt x="445" y="635"/>
                </a:lnTo>
                <a:lnTo>
                  <a:pt x="448" y="668"/>
                </a:lnTo>
                <a:lnTo>
                  <a:pt x="449" y="699"/>
                </a:lnTo>
                <a:lnTo>
                  <a:pt x="448" y="728"/>
                </a:lnTo>
                <a:lnTo>
                  <a:pt x="446" y="753"/>
                </a:lnTo>
                <a:lnTo>
                  <a:pt x="442" y="775"/>
                </a:lnTo>
                <a:lnTo>
                  <a:pt x="435" y="792"/>
                </a:lnTo>
                <a:lnTo>
                  <a:pt x="427" y="808"/>
                </a:lnTo>
                <a:lnTo>
                  <a:pt x="420" y="823"/>
                </a:lnTo>
                <a:lnTo>
                  <a:pt x="413" y="839"/>
                </a:lnTo>
                <a:lnTo>
                  <a:pt x="406" y="855"/>
                </a:lnTo>
                <a:lnTo>
                  <a:pt x="399" y="870"/>
                </a:lnTo>
                <a:lnTo>
                  <a:pt x="392" y="885"/>
                </a:lnTo>
                <a:lnTo>
                  <a:pt x="386" y="900"/>
                </a:lnTo>
                <a:lnTo>
                  <a:pt x="380" y="914"/>
                </a:lnTo>
                <a:lnTo>
                  <a:pt x="375" y="928"/>
                </a:lnTo>
                <a:lnTo>
                  <a:pt x="369" y="941"/>
                </a:lnTo>
                <a:lnTo>
                  <a:pt x="364" y="953"/>
                </a:lnTo>
                <a:lnTo>
                  <a:pt x="360" y="964"/>
                </a:lnTo>
                <a:lnTo>
                  <a:pt x="356" y="974"/>
                </a:lnTo>
                <a:lnTo>
                  <a:pt x="352" y="983"/>
                </a:lnTo>
                <a:lnTo>
                  <a:pt x="349" y="991"/>
                </a:lnTo>
                <a:lnTo>
                  <a:pt x="346" y="998"/>
                </a:lnTo>
                <a:lnTo>
                  <a:pt x="343" y="1003"/>
                </a:lnTo>
                <a:lnTo>
                  <a:pt x="339" y="1010"/>
                </a:lnTo>
                <a:lnTo>
                  <a:pt x="334" y="1017"/>
                </a:lnTo>
                <a:lnTo>
                  <a:pt x="329" y="1025"/>
                </a:lnTo>
                <a:lnTo>
                  <a:pt x="323" y="1034"/>
                </a:lnTo>
                <a:lnTo>
                  <a:pt x="317" y="1043"/>
                </a:lnTo>
                <a:lnTo>
                  <a:pt x="310" y="1052"/>
                </a:lnTo>
                <a:lnTo>
                  <a:pt x="303" y="1061"/>
                </a:lnTo>
                <a:lnTo>
                  <a:pt x="296" y="1069"/>
                </a:lnTo>
                <a:lnTo>
                  <a:pt x="289" y="1078"/>
                </a:lnTo>
                <a:lnTo>
                  <a:pt x="282" y="1086"/>
                </a:lnTo>
                <a:lnTo>
                  <a:pt x="275" y="1093"/>
                </a:lnTo>
                <a:lnTo>
                  <a:pt x="268" y="1099"/>
                </a:lnTo>
                <a:lnTo>
                  <a:pt x="261" y="1104"/>
                </a:lnTo>
                <a:lnTo>
                  <a:pt x="255" y="1108"/>
                </a:lnTo>
                <a:lnTo>
                  <a:pt x="250" y="1111"/>
                </a:lnTo>
                <a:lnTo>
                  <a:pt x="180" y="1127"/>
                </a:lnTo>
                <a:lnTo>
                  <a:pt x="123" y="1130"/>
                </a:lnTo>
                <a:lnTo>
                  <a:pt x="79" y="1122"/>
                </a:lnTo>
                <a:lnTo>
                  <a:pt x="46" y="1104"/>
                </a:lnTo>
                <a:lnTo>
                  <a:pt x="23" y="1077"/>
                </a:lnTo>
                <a:lnTo>
                  <a:pt x="8" y="1042"/>
                </a:lnTo>
                <a:lnTo>
                  <a:pt x="1" y="1001"/>
                </a:lnTo>
                <a:lnTo>
                  <a:pt x="0" y="954"/>
                </a:lnTo>
                <a:lnTo>
                  <a:pt x="4" y="903"/>
                </a:lnTo>
                <a:lnTo>
                  <a:pt x="11" y="849"/>
                </a:lnTo>
                <a:lnTo>
                  <a:pt x="21" y="793"/>
                </a:lnTo>
                <a:lnTo>
                  <a:pt x="33" y="736"/>
                </a:lnTo>
                <a:lnTo>
                  <a:pt x="45" y="679"/>
                </a:lnTo>
                <a:lnTo>
                  <a:pt x="55" y="625"/>
                </a:lnTo>
                <a:lnTo>
                  <a:pt x="64" y="573"/>
                </a:lnTo>
                <a:lnTo>
                  <a:pt x="68" y="524"/>
                </a:lnTo>
                <a:lnTo>
                  <a:pt x="71" y="479"/>
                </a:lnTo>
                <a:lnTo>
                  <a:pt x="74" y="434"/>
                </a:lnTo>
                <a:lnTo>
                  <a:pt x="77" y="390"/>
                </a:lnTo>
                <a:lnTo>
                  <a:pt x="80" y="347"/>
                </a:lnTo>
                <a:lnTo>
                  <a:pt x="82" y="305"/>
                </a:lnTo>
                <a:lnTo>
                  <a:pt x="85" y="265"/>
                </a:lnTo>
                <a:lnTo>
                  <a:pt x="88" y="227"/>
                </a:lnTo>
                <a:lnTo>
                  <a:pt x="91" y="190"/>
                </a:lnTo>
                <a:lnTo>
                  <a:pt x="95" y="156"/>
                </a:lnTo>
                <a:lnTo>
                  <a:pt x="99" y="124"/>
                </a:lnTo>
                <a:lnTo>
                  <a:pt x="103" y="95"/>
                </a:lnTo>
                <a:lnTo>
                  <a:pt x="108" y="69"/>
                </a:lnTo>
                <a:lnTo>
                  <a:pt x="114" y="47"/>
                </a:lnTo>
                <a:lnTo>
                  <a:pt x="121" y="27"/>
                </a:lnTo>
                <a:lnTo>
                  <a:pt x="128" y="12"/>
                </a:lnTo>
                <a:lnTo>
                  <a:pt x="137" y="0"/>
                </a:lnTo>
              </a:path>
            </a:pathLst>
          </a:custGeom>
          <a:solidFill>
            <a:srgbClr val="009865"/>
          </a:solidFill>
          <a:ln w="12700" cap="rnd" cmpd="sng">
            <a:solidFill>
              <a:srgbClr val="000000"/>
            </a:solidFill>
            <a:prstDash val="solid"/>
            <a:round/>
            <a:headEnd type="none" w="med" len="med"/>
            <a:tailEnd type="none" w="med" len="med"/>
          </a:ln>
        </p:spPr>
        <p:txBody>
          <a:bodyPr/>
          <a:lstStyle/>
          <a:p>
            <a:endParaRPr lang="en-US" sz="1200"/>
          </a:p>
        </p:txBody>
      </p:sp>
      <p:sp>
        <p:nvSpPr>
          <p:cNvPr id="109" name="Freeform 107"/>
          <p:cNvSpPr>
            <a:spLocks/>
          </p:cNvSpPr>
          <p:nvPr/>
        </p:nvSpPr>
        <p:spPr bwMode="auto">
          <a:xfrm>
            <a:off x="6299200" y="5068888"/>
            <a:ext cx="266700" cy="520700"/>
          </a:xfrm>
          <a:custGeom>
            <a:avLst/>
            <a:gdLst>
              <a:gd name="T0" fmla="*/ 2147483647 w 168"/>
              <a:gd name="T1" fmla="*/ 2147483647 h 328"/>
              <a:gd name="T2" fmla="*/ 2147483647 w 168"/>
              <a:gd name="T3" fmla="*/ 2147483647 h 328"/>
              <a:gd name="T4" fmla="*/ 2147483647 w 168"/>
              <a:gd name="T5" fmla="*/ 2147483647 h 328"/>
              <a:gd name="T6" fmla="*/ 2147483647 w 168"/>
              <a:gd name="T7" fmla="*/ 2147483647 h 328"/>
              <a:gd name="T8" fmla="*/ 2147483647 w 168"/>
              <a:gd name="T9" fmla="*/ 2147483647 h 328"/>
              <a:gd name="T10" fmla="*/ 2147483647 w 168"/>
              <a:gd name="T11" fmla="*/ 2147483647 h 328"/>
              <a:gd name="T12" fmla="*/ 2147483647 w 168"/>
              <a:gd name="T13" fmla="*/ 2147483647 h 328"/>
              <a:gd name="T14" fmla="*/ 2147483647 w 168"/>
              <a:gd name="T15" fmla="*/ 2147483647 h 328"/>
              <a:gd name="T16" fmla="*/ 2147483647 w 168"/>
              <a:gd name="T17" fmla="*/ 2147483647 h 328"/>
              <a:gd name="T18" fmla="*/ 2147483647 w 168"/>
              <a:gd name="T19" fmla="*/ 2147483647 h 328"/>
              <a:gd name="T20" fmla="*/ 2147483647 w 168"/>
              <a:gd name="T21" fmla="*/ 2147483647 h 328"/>
              <a:gd name="T22" fmla="*/ 2147483647 w 168"/>
              <a:gd name="T23" fmla="*/ 2147483647 h 328"/>
              <a:gd name="T24" fmla="*/ 2147483647 w 168"/>
              <a:gd name="T25" fmla="*/ 2147483647 h 328"/>
              <a:gd name="T26" fmla="*/ 2147483647 w 168"/>
              <a:gd name="T27" fmla="*/ 2147483647 h 328"/>
              <a:gd name="T28" fmla="*/ 2147483647 w 168"/>
              <a:gd name="T29" fmla="*/ 2147483647 h 328"/>
              <a:gd name="T30" fmla="*/ 2147483647 w 168"/>
              <a:gd name="T31" fmla="*/ 2147483647 h 328"/>
              <a:gd name="T32" fmla="*/ 2147483647 w 168"/>
              <a:gd name="T33" fmla="*/ 2147483647 h 328"/>
              <a:gd name="T34" fmla="*/ 2147483647 w 168"/>
              <a:gd name="T35" fmla="*/ 2147483647 h 328"/>
              <a:gd name="T36" fmla="*/ 2147483647 w 168"/>
              <a:gd name="T37" fmla="*/ 2147483647 h 328"/>
              <a:gd name="T38" fmla="*/ 2147483647 w 168"/>
              <a:gd name="T39" fmla="*/ 2147483647 h 328"/>
              <a:gd name="T40" fmla="*/ 2147483647 w 168"/>
              <a:gd name="T41" fmla="*/ 2147483647 h 328"/>
              <a:gd name="T42" fmla="*/ 2147483647 w 168"/>
              <a:gd name="T43" fmla="*/ 2147483647 h 328"/>
              <a:gd name="T44" fmla="*/ 2147483647 w 168"/>
              <a:gd name="T45" fmla="*/ 2147483647 h 328"/>
              <a:gd name="T46" fmla="*/ 2147483647 w 168"/>
              <a:gd name="T47" fmla="*/ 2147483647 h 328"/>
              <a:gd name="T48" fmla="*/ 2147483647 w 168"/>
              <a:gd name="T49" fmla="*/ 2147483647 h 328"/>
              <a:gd name="T50" fmla="*/ 2147483647 w 168"/>
              <a:gd name="T51" fmla="*/ 2147483647 h 328"/>
              <a:gd name="T52" fmla="*/ 2147483647 w 168"/>
              <a:gd name="T53" fmla="*/ 2147483647 h 328"/>
              <a:gd name="T54" fmla="*/ 2147483647 w 168"/>
              <a:gd name="T55" fmla="*/ 2147483647 h 328"/>
              <a:gd name="T56" fmla="*/ 2147483647 w 168"/>
              <a:gd name="T57" fmla="*/ 2147483647 h 328"/>
              <a:gd name="T58" fmla="*/ 2147483647 w 168"/>
              <a:gd name="T59" fmla="*/ 2147483647 h 328"/>
              <a:gd name="T60" fmla="*/ 2147483647 w 168"/>
              <a:gd name="T61" fmla="*/ 2147483647 h 328"/>
              <a:gd name="T62" fmla="*/ 2147483647 w 168"/>
              <a:gd name="T63" fmla="*/ 2147483647 h 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8"/>
              <a:gd name="T97" fmla="*/ 0 h 328"/>
              <a:gd name="T98" fmla="*/ 168 w 168"/>
              <a:gd name="T99" fmla="*/ 328 h 3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8" h="328">
                <a:moveTo>
                  <a:pt x="0" y="0"/>
                </a:moveTo>
                <a:lnTo>
                  <a:pt x="8" y="9"/>
                </a:lnTo>
                <a:lnTo>
                  <a:pt x="17" y="17"/>
                </a:lnTo>
                <a:lnTo>
                  <a:pt x="27" y="25"/>
                </a:lnTo>
                <a:lnTo>
                  <a:pt x="38" y="31"/>
                </a:lnTo>
                <a:lnTo>
                  <a:pt x="49" y="38"/>
                </a:lnTo>
                <a:lnTo>
                  <a:pt x="61" y="43"/>
                </a:lnTo>
                <a:lnTo>
                  <a:pt x="73" y="48"/>
                </a:lnTo>
                <a:lnTo>
                  <a:pt x="85" y="51"/>
                </a:lnTo>
                <a:lnTo>
                  <a:pt x="96" y="54"/>
                </a:lnTo>
                <a:lnTo>
                  <a:pt x="106" y="55"/>
                </a:lnTo>
                <a:lnTo>
                  <a:pt x="116" y="54"/>
                </a:lnTo>
                <a:lnTo>
                  <a:pt x="125" y="52"/>
                </a:lnTo>
                <a:lnTo>
                  <a:pt x="131" y="48"/>
                </a:lnTo>
                <a:lnTo>
                  <a:pt x="136" y="43"/>
                </a:lnTo>
                <a:lnTo>
                  <a:pt x="139" y="36"/>
                </a:lnTo>
                <a:lnTo>
                  <a:pt x="139" y="27"/>
                </a:lnTo>
                <a:lnTo>
                  <a:pt x="143" y="35"/>
                </a:lnTo>
                <a:lnTo>
                  <a:pt x="146" y="45"/>
                </a:lnTo>
                <a:lnTo>
                  <a:pt x="149" y="57"/>
                </a:lnTo>
                <a:lnTo>
                  <a:pt x="152" y="71"/>
                </a:lnTo>
                <a:lnTo>
                  <a:pt x="154" y="85"/>
                </a:lnTo>
                <a:lnTo>
                  <a:pt x="157" y="102"/>
                </a:lnTo>
                <a:lnTo>
                  <a:pt x="160" y="121"/>
                </a:lnTo>
                <a:lnTo>
                  <a:pt x="162" y="140"/>
                </a:lnTo>
                <a:lnTo>
                  <a:pt x="164" y="161"/>
                </a:lnTo>
                <a:lnTo>
                  <a:pt x="165" y="183"/>
                </a:lnTo>
                <a:lnTo>
                  <a:pt x="166" y="205"/>
                </a:lnTo>
                <a:lnTo>
                  <a:pt x="167" y="228"/>
                </a:lnTo>
                <a:lnTo>
                  <a:pt x="167" y="252"/>
                </a:lnTo>
                <a:lnTo>
                  <a:pt x="166" y="277"/>
                </a:lnTo>
                <a:lnTo>
                  <a:pt x="165" y="301"/>
                </a:lnTo>
                <a:lnTo>
                  <a:pt x="162" y="327"/>
                </a:lnTo>
                <a:lnTo>
                  <a:pt x="159" y="303"/>
                </a:lnTo>
                <a:lnTo>
                  <a:pt x="156" y="281"/>
                </a:lnTo>
                <a:lnTo>
                  <a:pt x="153" y="260"/>
                </a:lnTo>
                <a:lnTo>
                  <a:pt x="152" y="241"/>
                </a:lnTo>
                <a:lnTo>
                  <a:pt x="150" y="222"/>
                </a:lnTo>
                <a:lnTo>
                  <a:pt x="148" y="204"/>
                </a:lnTo>
                <a:lnTo>
                  <a:pt x="146" y="188"/>
                </a:lnTo>
                <a:lnTo>
                  <a:pt x="144" y="173"/>
                </a:lnTo>
                <a:lnTo>
                  <a:pt x="142" y="159"/>
                </a:lnTo>
                <a:lnTo>
                  <a:pt x="140" y="146"/>
                </a:lnTo>
                <a:lnTo>
                  <a:pt x="138" y="135"/>
                </a:lnTo>
                <a:lnTo>
                  <a:pt x="136" y="124"/>
                </a:lnTo>
                <a:lnTo>
                  <a:pt x="133" y="115"/>
                </a:lnTo>
                <a:lnTo>
                  <a:pt x="130" y="107"/>
                </a:lnTo>
                <a:lnTo>
                  <a:pt x="126" y="100"/>
                </a:lnTo>
                <a:lnTo>
                  <a:pt x="123" y="94"/>
                </a:lnTo>
                <a:lnTo>
                  <a:pt x="118" y="89"/>
                </a:lnTo>
                <a:lnTo>
                  <a:pt x="112" y="84"/>
                </a:lnTo>
                <a:lnTo>
                  <a:pt x="104" y="80"/>
                </a:lnTo>
                <a:lnTo>
                  <a:pt x="97" y="76"/>
                </a:lnTo>
                <a:lnTo>
                  <a:pt x="88" y="71"/>
                </a:lnTo>
                <a:lnTo>
                  <a:pt x="79" y="66"/>
                </a:lnTo>
                <a:lnTo>
                  <a:pt x="70" y="61"/>
                </a:lnTo>
                <a:lnTo>
                  <a:pt x="60" y="56"/>
                </a:lnTo>
                <a:lnTo>
                  <a:pt x="51" y="51"/>
                </a:lnTo>
                <a:lnTo>
                  <a:pt x="42" y="45"/>
                </a:lnTo>
                <a:lnTo>
                  <a:pt x="33" y="39"/>
                </a:lnTo>
                <a:lnTo>
                  <a:pt x="25" y="32"/>
                </a:lnTo>
                <a:lnTo>
                  <a:pt x="17" y="26"/>
                </a:lnTo>
                <a:lnTo>
                  <a:pt x="11" y="18"/>
                </a:lnTo>
                <a:lnTo>
                  <a:pt x="5" y="9"/>
                </a:lnTo>
                <a:lnTo>
                  <a:pt x="0" y="0"/>
                </a:lnTo>
              </a:path>
            </a:pathLst>
          </a:custGeom>
          <a:solidFill>
            <a:srgbClr val="004C00"/>
          </a:solidFill>
          <a:ln w="12700" cap="rnd" cmpd="sng">
            <a:noFill/>
            <a:prstDash val="solid"/>
            <a:round/>
            <a:headEnd type="none" w="med" len="med"/>
            <a:tailEnd type="none" w="med" len="med"/>
          </a:ln>
        </p:spPr>
        <p:txBody>
          <a:bodyPr/>
          <a:lstStyle/>
          <a:p>
            <a:endParaRPr lang="en-US" sz="1200"/>
          </a:p>
        </p:txBody>
      </p:sp>
      <p:sp>
        <p:nvSpPr>
          <p:cNvPr id="110" name="Freeform 108"/>
          <p:cNvSpPr>
            <a:spLocks/>
          </p:cNvSpPr>
          <p:nvPr/>
        </p:nvSpPr>
        <p:spPr bwMode="auto">
          <a:xfrm>
            <a:off x="6161088" y="5664200"/>
            <a:ext cx="495300" cy="927100"/>
          </a:xfrm>
          <a:custGeom>
            <a:avLst/>
            <a:gdLst>
              <a:gd name="T0" fmla="*/ 2147483647 w 312"/>
              <a:gd name="T1" fmla="*/ 2147483647 h 584"/>
              <a:gd name="T2" fmla="*/ 2147483647 w 312"/>
              <a:gd name="T3" fmla="*/ 2147483647 h 584"/>
              <a:gd name="T4" fmla="*/ 2147483647 w 312"/>
              <a:gd name="T5" fmla="*/ 2147483647 h 584"/>
              <a:gd name="T6" fmla="*/ 2147483647 w 312"/>
              <a:gd name="T7" fmla="*/ 2147483647 h 584"/>
              <a:gd name="T8" fmla="*/ 2147483647 w 312"/>
              <a:gd name="T9" fmla="*/ 2147483647 h 584"/>
              <a:gd name="T10" fmla="*/ 2147483647 w 312"/>
              <a:gd name="T11" fmla="*/ 2147483647 h 584"/>
              <a:gd name="T12" fmla="*/ 2147483647 w 312"/>
              <a:gd name="T13" fmla="*/ 2147483647 h 584"/>
              <a:gd name="T14" fmla="*/ 2147483647 w 312"/>
              <a:gd name="T15" fmla="*/ 2147483647 h 584"/>
              <a:gd name="T16" fmla="*/ 2147483647 w 312"/>
              <a:gd name="T17" fmla="*/ 2147483647 h 584"/>
              <a:gd name="T18" fmla="*/ 2147483647 w 312"/>
              <a:gd name="T19" fmla="*/ 2147483647 h 584"/>
              <a:gd name="T20" fmla="*/ 2147483647 w 312"/>
              <a:gd name="T21" fmla="*/ 2147483647 h 584"/>
              <a:gd name="T22" fmla="*/ 2147483647 w 312"/>
              <a:gd name="T23" fmla="*/ 2147483647 h 584"/>
              <a:gd name="T24" fmla="*/ 2147483647 w 312"/>
              <a:gd name="T25" fmla="*/ 2147483647 h 584"/>
              <a:gd name="T26" fmla="*/ 2147483647 w 312"/>
              <a:gd name="T27" fmla="*/ 2147483647 h 584"/>
              <a:gd name="T28" fmla="*/ 2147483647 w 312"/>
              <a:gd name="T29" fmla="*/ 2147483647 h 584"/>
              <a:gd name="T30" fmla="*/ 2147483647 w 312"/>
              <a:gd name="T31" fmla="*/ 2147483647 h 584"/>
              <a:gd name="T32" fmla="*/ 2147483647 w 312"/>
              <a:gd name="T33" fmla="*/ 0 h 584"/>
              <a:gd name="T34" fmla="*/ 2147483647 w 312"/>
              <a:gd name="T35" fmla="*/ 2147483647 h 584"/>
              <a:gd name="T36" fmla="*/ 2147483647 w 312"/>
              <a:gd name="T37" fmla="*/ 2147483647 h 584"/>
              <a:gd name="T38" fmla="*/ 2147483647 w 312"/>
              <a:gd name="T39" fmla="*/ 2147483647 h 584"/>
              <a:gd name="T40" fmla="*/ 2147483647 w 312"/>
              <a:gd name="T41" fmla="*/ 2147483647 h 584"/>
              <a:gd name="T42" fmla="*/ 2147483647 w 312"/>
              <a:gd name="T43" fmla="*/ 2147483647 h 584"/>
              <a:gd name="T44" fmla="*/ 2147483647 w 312"/>
              <a:gd name="T45" fmla="*/ 2147483647 h 584"/>
              <a:gd name="T46" fmla="*/ 2147483647 w 312"/>
              <a:gd name="T47" fmla="*/ 2147483647 h 584"/>
              <a:gd name="T48" fmla="*/ 2147483647 w 312"/>
              <a:gd name="T49" fmla="*/ 2147483647 h 584"/>
              <a:gd name="T50" fmla="*/ 2147483647 w 312"/>
              <a:gd name="T51" fmla="*/ 2147483647 h 584"/>
              <a:gd name="T52" fmla="*/ 2147483647 w 312"/>
              <a:gd name="T53" fmla="*/ 2147483647 h 584"/>
              <a:gd name="T54" fmla="*/ 2147483647 w 312"/>
              <a:gd name="T55" fmla="*/ 2147483647 h 584"/>
              <a:gd name="T56" fmla="*/ 2147483647 w 312"/>
              <a:gd name="T57" fmla="*/ 2147483647 h 584"/>
              <a:gd name="T58" fmla="*/ 2147483647 w 312"/>
              <a:gd name="T59" fmla="*/ 2147483647 h 584"/>
              <a:gd name="T60" fmla="*/ 2147483647 w 312"/>
              <a:gd name="T61" fmla="*/ 2147483647 h 584"/>
              <a:gd name="T62" fmla="*/ 2147483647 w 312"/>
              <a:gd name="T63" fmla="*/ 2147483647 h 584"/>
              <a:gd name="T64" fmla="*/ 2147483647 w 312"/>
              <a:gd name="T65" fmla="*/ 2147483647 h 584"/>
              <a:gd name="T66" fmla="*/ 2147483647 w 312"/>
              <a:gd name="T67" fmla="*/ 2147483647 h 584"/>
              <a:gd name="T68" fmla="*/ 2147483647 w 312"/>
              <a:gd name="T69" fmla="*/ 2147483647 h 584"/>
              <a:gd name="T70" fmla="*/ 2147483647 w 312"/>
              <a:gd name="T71" fmla="*/ 2147483647 h 584"/>
              <a:gd name="T72" fmla="*/ 2147483647 w 312"/>
              <a:gd name="T73" fmla="*/ 2147483647 h 584"/>
              <a:gd name="T74" fmla="*/ 2147483647 w 312"/>
              <a:gd name="T75" fmla="*/ 2147483647 h 584"/>
              <a:gd name="T76" fmla="*/ 2147483647 w 312"/>
              <a:gd name="T77" fmla="*/ 2147483647 h 584"/>
              <a:gd name="T78" fmla="*/ 2147483647 w 312"/>
              <a:gd name="T79" fmla="*/ 2147483647 h 584"/>
              <a:gd name="T80" fmla="*/ 2147483647 w 312"/>
              <a:gd name="T81" fmla="*/ 2147483647 h 584"/>
              <a:gd name="T82" fmla="*/ 2147483647 w 312"/>
              <a:gd name="T83" fmla="*/ 2147483647 h 584"/>
              <a:gd name="T84" fmla="*/ 2147483647 w 312"/>
              <a:gd name="T85" fmla="*/ 2147483647 h 584"/>
              <a:gd name="T86" fmla="*/ 2147483647 w 312"/>
              <a:gd name="T87" fmla="*/ 2147483647 h 584"/>
              <a:gd name="T88" fmla="*/ 2147483647 w 312"/>
              <a:gd name="T89" fmla="*/ 2147483647 h 584"/>
              <a:gd name="T90" fmla="*/ 2147483647 w 312"/>
              <a:gd name="T91" fmla="*/ 2147483647 h 584"/>
              <a:gd name="T92" fmla="*/ 2147483647 w 312"/>
              <a:gd name="T93" fmla="*/ 2147483647 h 584"/>
              <a:gd name="T94" fmla="*/ 2147483647 w 312"/>
              <a:gd name="T95" fmla="*/ 2147483647 h 584"/>
              <a:gd name="T96" fmla="*/ 2147483647 w 312"/>
              <a:gd name="T97" fmla="*/ 2147483647 h 584"/>
              <a:gd name="T98" fmla="*/ 2147483647 w 312"/>
              <a:gd name="T99" fmla="*/ 2147483647 h 584"/>
              <a:gd name="T100" fmla="*/ 2147483647 w 312"/>
              <a:gd name="T101" fmla="*/ 2147483647 h 584"/>
              <a:gd name="T102" fmla="*/ 2147483647 w 312"/>
              <a:gd name="T103" fmla="*/ 2147483647 h 584"/>
              <a:gd name="T104" fmla="*/ 2147483647 w 312"/>
              <a:gd name="T105" fmla="*/ 2147483647 h 584"/>
              <a:gd name="T106" fmla="*/ 2147483647 w 312"/>
              <a:gd name="T107" fmla="*/ 2147483647 h 584"/>
              <a:gd name="T108" fmla="*/ 2147483647 w 312"/>
              <a:gd name="T109" fmla="*/ 2147483647 h 584"/>
              <a:gd name="T110" fmla="*/ 2147483647 w 312"/>
              <a:gd name="T111" fmla="*/ 2147483647 h 584"/>
              <a:gd name="T112" fmla="*/ 2147483647 w 312"/>
              <a:gd name="T113" fmla="*/ 2147483647 h 584"/>
              <a:gd name="T114" fmla="*/ 2147483647 w 312"/>
              <a:gd name="T115" fmla="*/ 2147483647 h 584"/>
              <a:gd name="T116" fmla="*/ 2147483647 w 312"/>
              <a:gd name="T117" fmla="*/ 2147483647 h 58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2"/>
              <a:gd name="T178" fmla="*/ 0 h 584"/>
              <a:gd name="T179" fmla="*/ 312 w 312"/>
              <a:gd name="T180" fmla="*/ 584 h 58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2" h="584">
                <a:moveTo>
                  <a:pt x="130" y="569"/>
                </a:moveTo>
                <a:lnTo>
                  <a:pt x="134" y="566"/>
                </a:lnTo>
                <a:lnTo>
                  <a:pt x="140" y="562"/>
                </a:lnTo>
                <a:lnTo>
                  <a:pt x="147" y="557"/>
                </a:lnTo>
                <a:lnTo>
                  <a:pt x="154" y="551"/>
                </a:lnTo>
                <a:lnTo>
                  <a:pt x="161" y="544"/>
                </a:lnTo>
                <a:lnTo>
                  <a:pt x="168" y="536"/>
                </a:lnTo>
                <a:lnTo>
                  <a:pt x="175" y="528"/>
                </a:lnTo>
                <a:lnTo>
                  <a:pt x="181" y="520"/>
                </a:lnTo>
                <a:lnTo>
                  <a:pt x="188" y="511"/>
                </a:lnTo>
                <a:lnTo>
                  <a:pt x="195" y="502"/>
                </a:lnTo>
                <a:lnTo>
                  <a:pt x="201" y="493"/>
                </a:lnTo>
                <a:lnTo>
                  <a:pt x="207" y="484"/>
                </a:lnTo>
                <a:lnTo>
                  <a:pt x="212" y="476"/>
                </a:lnTo>
                <a:lnTo>
                  <a:pt x="217" y="469"/>
                </a:lnTo>
                <a:lnTo>
                  <a:pt x="221" y="462"/>
                </a:lnTo>
                <a:lnTo>
                  <a:pt x="224" y="457"/>
                </a:lnTo>
                <a:lnTo>
                  <a:pt x="227" y="450"/>
                </a:lnTo>
                <a:lnTo>
                  <a:pt x="230" y="442"/>
                </a:lnTo>
                <a:lnTo>
                  <a:pt x="233" y="434"/>
                </a:lnTo>
                <a:lnTo>
                  <a:pt x="237" y="424"/>
                </a:lnTo>
                <a:lnTo>
                  <a:pt x="241" y="413"/>
                </a:lnTo>
                <a:lnTo>
                  <a:pt x="246" y="401"/>
                </a:lnTo>
                <a:lnTo>
                  <a:pt x="252" y="388"/>
                </a:lnTo>
                <a:lnTo>
                  <a:pt x="257" y="374"/>
                </a:lnTo>
                <a:lnTo>
                  <a:pt x="263" y="360"/>
                </a:lnTo>
                <a:lnTo>
                  <a:pt x="269" y="345"/>
                </a:lnTo>
                <a:lnTo>
                  <a:pt x="276" y="331"/>
                </a:lnTo>
                <a:lnTo>
                  <a:pt x="283" y="316"/>
                </a:lnTo>
                <a:lnTo>
                  <a:pt x="289" y="300"/>
                </a:lnTo>
                <a:lnTo>
                  <a:pt x="296" y="284"/>
                </a:lnTo>
                <a:lnTo>
                  <a:pt x="303" y="269"/>
                </a:lnTo>
                <a:lnTo>
                  <a:pt x="311" y="253"/>
                </a:lnTo>
                <a:lnTo>
                  <a:pt x="306" y="220"/>
                </a:lnTo>
                <a:lnTo>
                  <a:pt x="302" y="189"/>
                </a:lnTo>
                <a:lnTo>
                  <a:pt x="298" y="162"/>
                </a:lnTo>
                <a:lnTo>
                  <a:pt x="295" y="138"/>
                </a:lnTo>
                <a:lnTo>
                  <a:pt x="292" y="117"/>
                </a:lnTo>
                <a:lnTo>
                  <a:pt x="289" y="98"/>
                </a:lnTo>
                <a:lnTo>
                  <a:pt x="287" y="81"/>
                </a:lnTo>
                <a:lnTo>
                  <a:pt x="285" y="67"/>
                </a:lnTo>
                <a:lnTo>
                  <a:pt x="284" y="54"/>
                </a:lnTo>
                <a:lnTo>
                  <a:pt x="282" y="45"/>
                </a:lnTo>
                <a:lnTo>
                  <a:pt x="281" y="36"/>
                </a:lnTo>
                <a:lnTo>
                  <a:pt x="279" y="28"/>
                </a:lnTo>
                <a:lnTo>
                  <a:pt x="278" y="21"/>
                </a:lnTo>
                <a:lnTo>
                  <a:pt x="277" y="15"/>
                </a:lnTo>
                <a:lnTo>
                  <a:pt x="276" y="10"/>
                </a:lnTo>
                <a:lnTo>
                  <a:pt x="274" y="6"/>
                </a:lnTo>
                <a:lnTo>
                  <a:pt x="273" y="2"/>
                </a:lnTo>
                <a:lnTo>
                  <a:pt x="271" y="0"/>
                </a:lnTo>
                <a:lnTo>
                  <a:pt x="268" y="0"/>
                </a:lnTo>
                <a:lnTo>
                  <a:pt x="265" y="2"/>
                </a:lnTo>
                <a:lnTo>
                  <a:pt x="262" y="5"/>
                </a:lnTo>
                <a:lnTo>
                  <a:pt x="259" y="9"/>
                </a:lnTo>
                <a:lnTo>
                  <a:pt x="255" y="15"/>
                </a:lnTo>
                <a:lnTo>
                  <a:pt x="252" y="21"/>
                </a:lnTo>
                <a:lnTo>
                  <a:pt x="248" y="29"/>
                </a:lnTo>
                <a:lnTo>
                  <a:pt x="244" y="37"/>
                </a:lnTo>
                <a:lnTo>
                  <a:pt x="241" y="46"/>
                </a:lnTo>
                <a:lnTo>
                  <a:pt x="237" y="55"/>
                </a:lnTo>
                <a:lnTo>
                  <a:pt x="234" y="65"/>
                </a:lnTo>
                <a:lnTo>
                  <a:pt x="232" y="76"/>
                </a:lnTo>
                <a:lnTo>
                  <a:pt x="229" y="86"/>
                </a:lnTo>
                <a:lnTo>
                  <a:pt x="227" y="97"/>
                </a:lnTo>
                <a:lnTo>
                  <a:pt x="226" y="108"/>
                </a:lnTo>
                <a:lnTo>
                  <a:pt x="225" y="121"/>
                </a:lnTo>
                <a:lnTo>
                  <a:pt x="225" y="135"/>
                </a:lnTo>
                <a:lnTo>
                  <a:pt x="225" y="148"/>
                </a:lnTo>
                <a:lnTo>
                  <a:pt x="226" y="164"/>
                </a:lnTo>
                <a:lnTo>
                  <a:pt x="226" y="180"/>
                </a:lnTo>
                <a:lnTo>
                  <a:pt x="228" y="197"/>
                </a:lnTo>
                <a:lnTo>
                  <a:pt x="229" y="214"/>
                </a:lnTo>
                <a:lnTo>
                  <a:pt x="230" y="232"/>
                </a:lnTo>
                <a:lnTo>
                  <a:pt x="231" y="248"/>
                </a:lnTo>
                <a:lnTo>
                  <a:pt x="231" y="265"/>
                </a:lnTo>
                <a:lnTo>
                  <a:pt x="232" y="282"/>
                </a:lnTo>
                <a:lnTo>
                  <a:pt x="232" y="299"/>
                </a:lnTo>
                <a:lnTo>
                  <a:pt x="231" y="314"/>
                </a:lnTo>
                <a:lnTo>
                  <a:pt x="229" y="329"/>
                </a:lnTo>
                <a:lnTo>
                  <a:pt x="227" y="341"/>
                </a:lnTo>
                <a:lnTo>
                  <a:pt x="224" y="353"/>
                </a:lnTo>
                <a:lnTo>
                  <a:pt x="219" y="366"/>
                </a:lnTo>
                <a:lnTo>
                  <a:pt x="213" y="378"/>
                </a:lnTo>
                <a:lnTo>
                  <a:pt x="206" y="390"/>
                </a:lnTo>
                <a:lnTo>
                  <a:pt x="198" y="401"/>
                </a:lnTo>
                <a:lnTo>
                  <a:pt x="190" y="413"/>
                </a:lnTo>
                <a:lnTo>
                  <a:pt x="181" y="424"/>
                </a:lnTo>
                <a:lnTo>
                  <a:pt x="173" y="434"/>
                </a:lnTo>
                <a:lnTo>
                  <a:pt x="164" y="443"/>
                </a:lnTo>
                <a:lnTo>
                  <a:pt x="155" y="452"/>
                </a:lnTo>
                <a:lnTo>
                  <a:pt x="146" y="460"/>
                </a:lnTo>
                <a:lnTo>
                  <a:pt x="138" y="468"/>
                </a:lnTo>
                <a:lnTo>
                  <a:pt x="131" y="474"/>
                </a:lnTo>
                <a:lnTo>
                  <a:pt x="125" y="480"/>
                </a:lnTo>
                <a:lnTo>
                  <a:pt x="120" y="484"/>
                </a:lnTo>
                <a:lnTo>
                  <a:pt x="116" y="487"/>
                </a:lnTo>
                <a:lnTo>
                  <a:pt x="114" y="489"/>
                </a:lnTo>
                <a:lnTo>
                  <a:pt x="113" y="490"/>
                </a:lnTo>
                <a:lnTo>
                  <a:pt x="114" y="491"/>
                </a:lnTo>
                <a:lnTo>
                  <a:pt x="116" y="490"/>
                </a:lnTo>
                <a:lnTo>
                  <a:pt x="119" y="490"/>
                </a:lnTo>
                <a:lnTo>
                  <a:pt x="123" y="488"/>
                </a:lnTo>
                <a:lnTo>
                  <a:pt x="128" y="487"/>
                </a:lnTo>
                <a:lnTo>
                  <a:pt x="132" y="485"/>
                </a:lnTo>
                <a:lnTo>
                  <a:pt x="139" y="482"/>
                </a:lnTo>
                <a:lnTo>
                  <a:pt x="146" y="479"/>
                </a:lnTo>
                <a:lnTo>
                  <a:pt x="153" y="475"/>
                </a:lnTo>
                <a:lnTo>
                  <a:pt x="161" y="472"/>
                </a:lnTo>
                <a:lnTo>
                  <a:pt x="168" y="468"/>
                </a:lnTo>
                <a:lnTo>
                  <a:pt x="176" y="463"/>
                </a:lnTo>
                <a:lnTo>
                  <a:pt x="182" y="458"/>
                </a:lnTo>
                <a:lnTo>
                  <a:pt x="190" y="453"/>
                </a:lnTo>
                <a:lnTo>
                  <a:pt x="196" y="449"/>
                </a:lnTo>
                <a:lnTo>
                  <a:pt x="200" y="447"/>
                </a:lnTo>
                <a:lnTo>
                  <a:pt x="202" y="447"/>
                </a:lnTo>
                <a:lnTo>
                  <a:pt x="202" y="449"/>
                </a:lnTo>
                <a:lnTo>
                  <a:pt x="201" y="452"/>
                </a:lnTo>
                <a:lnTo>
                  <a:pt x="198" y="457"/>
                </a:lnTo>
                <a:lnTo>
                  <a:pt x="195" y="462"/>
                </a:lnTo>
                <a:lnTo>
                  <a:pt x="190" y="468"/>
                </a:lnTo>
                <a:lnTo>
                  <a:pt x="185" y="475"/>
                </a:lnTo>
                <a:lnTo>
                  <a:pt x="180" y="482"/>
                </a:lnTo>
                <a:lnTo>
                  <a:pt x="174" y="490"/>
                </a:lnTo>
                <a:lnTo>
                  <a:pt x="167" y="497"/>
                </a:lnTo>
                <a:lnTo>
                  <a:pt x="161" y="504"/>
                </a:lnTo>
                <a:lnTo>
                  <a:pt x="154" y="511"/>
                </a:lnTo>
                <a:lnTo>
                  <a:pt x="148" y="517"/>
                </a:lnTo>
                <a:lnTo>
                  <a:pt x="143" y="522"/>
                </a:lnTo>
                <a:lnTo>
                  <a:pt x="138" y="526"/>
                </a:lnTo>
                <a:lnTo>
                  <a:pt x="131" y="530"/>
                </a:lnTo>
                <a:lnTo>
                  <a:pt x="125" y="534"/>
                </a:lnTo>
                <a:lnTo>
                  <a:pt x="117" y="537"/>
                </a:lnTo>
                <a:lnTo>
                  <a:pt x="108" y="540"/>
                </a:lnTo>
                <a:lnTo>
                  <a:pt x="98" y="543"/>
                </a:lnTo>
                <a:lnTo>
                  <a:pt x="88" y="546"/>
                </a:lnTo>
                <a:lnTo>
                  <a:pt x="78" y="548"/>
                </a:lnTo>
                <a:lnTo>
                  <a:pt x="69" y="550"/>
                </a:lnTo>
                <a:lnTo>
                  <a:pt x="59" y="552"/>
                </a:lnTo>
                <a:lnTo>
                  <a:pt x="49" y="553"/>
                </a:lnTo>
                <a:lnTo>
                  <a:pt x="40" y="555"/>
                </a:lnTo>
                <a:lnTo>
                  <a:pt x="32" y="555"/>
                </a:lnTo>
                <a:lnTo>
                  <a:pt x="25" y="556"/>
                </a:lnTo>
                <a:lnTo>
                  <a:pt x="18" y="556"/>
                </a:lnTo>
                <a:lnTo>
                  <a:pt x="12" y="555"/>
                </a:lnTo>
                <a:lnTo>
                  <a:pt x="7" y="555"/>
                </a:lnTo>
                <a:lnTo>
                  <a:pt x="3" y="556"/>
                </a:lnTo>
                <a:lnTo>
                  <a:pt x="1" y="558"/>
                </a:lnTo>
                <a:lnTo>
                  <a:pt x="0" y="559"/>
                </a:lnTo>
                <a:lnTo>
                  <a:pt x="1" y="561"/>
                </a:lnTo>
                <a:lnTo>
                  <a:pt x="2" y="564"/>
                </a:lnTo>
                <a:lnTo>
                  <a:pt x="4" y="566"/>
                </a:lnTo>
                <a:lnTo>
                  <a:pt x="7" y="569"/>
                </a:lnTo>
                <a:lnTo>
                  <a:pt x="10" y="571"/>
                </a:lnTo>
                <a:lnTo>
                  <a:pt x="14" y="574"/>
                </a:lnTo>
                <a:lnTo>
                  <a:pt x="19" y="576"/>
                </a:lnTo>
                <a:lnTo>
                  <a:pt x="24" y="578"/>
                </a:lnTo>
                <a:lnTo>
                  <a:pt x="27" y="580"/>
                </a:lnTo>
                <a:lnTo>
                  <a:pt x="32" y="581"/>
                </a:lnTo>
                <a:lnTo>
                  <a:pt x="37" y="582"/>
                </a:lnTo>
                <a:lnTo>
                  <a:pt x="42" y="582"/>
                </a:lnTo>
                <a:lnTo>
                  <a:pt x="47" y="583"/>
                </a:lnTo>
                <a:lnTo>
                  <a:pt x="51" y="583"/>
                </a:lnTo>
                <a:lnTo>
                  <a:pt x="57" y="583"/>
                </a:lnTo>
                <a:lnTo>
                  <a:pt x="62" y="583"/>
                </a:lnTo>
                <a:lnTo>
                  <a:pt x="68" y="582"/>
                </a:lnTo>
                <a:lnTo>
                  <a:pt x="73" y="581"/>
                </a:lnTo>
                <a:lnTo>
                  <a:pt x="78" y="581"/>
                </a:lnTo>
                <a:lnTo>
                  <a:pt x="84" y="580"/>
                </a:lnTo>
                <a:lnTo>
                  <a:pt x="90" y="578"/>
                </a:lnTo>
                <a:lnTo>
                  <a:pt x="96" y="577"/>
                </a:lnTo>
                <a:lnTo>
                  <a:pt x="102" y="576"/>
                </a:lnTo>
                <a:lnTo>
                  <a:pt x="108" y="574"/>
                </a:lnTo>
                <a:lnTo>
                  <a:pt x="114" y="573"/>
                </a:lnTo>
                <a:lnTo>
                  <a:pt x="119" y="572"/>
                </a:lnTo>
                <a:lnTo>
                  <a:pt x="125" y="570"/>
                </a:lnTo>
                <a:lnTo>
                  <a:pt x="130" y="569"/>
                </a:lnTo>
              </a:path>
            </a:pathLst>
          </a:custGeom>
          <a:solidFill>
            <a:srgbClr val="004C00"/>
          </a:solidFill>
          <a:ln w="12700" cap="rnd" cmpd="sng">
            <a:noFill/>
            <a:prstDash val="solid"/>
            <a:round/>
            <a:headEnd type="none" w="med" len="med"/>
            <a:tailEnd type="none" w="med" len="med"/>
          </a:ln>
        </p:spPr>
        <p:txBody>
          <a:bodyPr/>
          <a:lstStyle/>
          <a:p>
            <a:endParaRPr lang="en-US" sz="1200"/>
          </a:p>
        </p:txBody>
      </p:sp>
      <p:sp>
        <p:nvSpPr>
          <p:cNvPr id="111" name="Freeform 109"/>
          <p:cNvSpPr>
            <a:spLocks/>
          </p:cNvSpPr>
          <p:nvPr/>
        </p:nvSpPr>
        <p:spPr bwMode="auto">
          <a:xfrm>
            <a:off x="5091113" y="4776788"/>
            <a:ext cx="1274762" cy="2057400"/>
          </a:xfrm>
          <a:custGeom>
            <a:avLst/>
            <a:gdLst>
              <a:gd name="T0" fmla="*/ 2147483647 w 803"/>
              <a:gd name="T1" fmla="*/ 2147483647 h 1296"/>
              <a:gd name="T2" fmla="*/ 2147483647 w 803"/>
              <a:gd name="T3" fmla="*/ 2147483647 h 1296"/>
              <a:gd name="T4" fmla="*/ 2147483647 w 803"/>
              <a:gd name="T5" fmla="*/ 2147483647 h 1296"/>
              <a:gd name="T6" fmla="*/ 2147483647 w 803"/>
              <a:gd name="T7" fmla="*/ 2147483647 h 1296"/>
              <a:gd name="T8" fmla="*/ 2147483647 w 803"/>
              <a:gd name="T9" fmla="*/ 2147483647 h 1296"/>
              <a:gd name="T10" fmla="*/ 2147483647 w 803"/>
              <a:gd name="T11" fmla="*/ 2147483647 h 1296"/>
              <a:gd name="T12" fmla="*/ 2147483647 w 803"/>
              <a:gd name="T13" fmla="*/ 2147483647 h 1296"/>
              <a:gd name="T14" fmla="*/ 2147483647 w 803"/>
              <a:gd name="T15" fmla="*/ 2147483647 h 1296"/>
              <a:gd name="T16" fmla="*/ 2147483647 w 803"/>
              <a:gd name="T17" fmla="*/ 2147483647 h 1296"/>
              <a:gd name="T18" fmla="*/ 2147483647 w 803"/>
              <a:gd name="T19" fmla="*/ 2147483647 h 1296"/>
              <a:gd name="T20" fmla="*/ 2147483647 w 803"/>
              <a:gd name="T21" fmla="*/ 2147483647 h 1296"/>
              <a:gd name="T22" fmla="*/ 2147483647 w 803"/>
              <a:gd name="T23" fmla="*/ 2147483647 h 1296"/>
              <a:gd name="T24" fmla="*/ 2147483647 w 803"/>
              <a:gd name="T25" fmla="*/ 2147483647 h 1296"/>
              <a:gd name="T26" fmla="*/ 2147483647 w 803"/>
              <a:gd name="T27" fmla="*/ 2147483647 h 1296"/>
              <a:gd name="T28" fmla="*/ 2147483647 w 803"/>
              <a:gd name="T29" fmla="*/ 2147483647 h 1296"/>
              <a:gd name="T30" fmla="*/ 2147483647 w 803"/>
              <a:gd name="T31" fmla="*/ 2147483647 h 1296"/>
              <a:gd name="T32" fmla="*/ 2147483647 w 803"/>
              <a:gd name="T33" fmla="*/ 2147483647 h 1296"/>
              <a:gd name="T34" fmla="*/ 2147483647 w 803"/>
              <a:gd name="T35" fmla="*/ 2147483647 h 1296"/>
              <a:gd name="T36" fmla="*/ 2147483647 w 803"/>
              <a:gd name="T37" fmla="*/ 2147483647 h 1296"/>
              <a:gd name="T38" fmla="*/ 2147483647 w 803"/>
              <a:gd name="T39" fmla="*/ 2147483647 h 1296"/>
              <a:gd name="T40" fmla="*/ 2147483647 w 803"/>
              <a:gd name="T41" fmla="*/ 2147483647 h 1296"/>
              <a:gd name="T42" fmla="*/ 2147483647 w 803"/>
              <a:gd name="T43" fmla="*/ 2147483647 h 1296"/>
              <a:gd name="T44" fmla="*/ 2147483647 w 803"/>
              <a:gd name="T45" fmla="*/ 2147483647 h 1296"/>
              <a:gd name="T46" fmla="*/ 2147483647 w 803"/>
              <a:gd name="T47" fmla="*/ 2147483647 h 1296"/>
              <a:gd name="T48" fmla="*/ 2147483647 w 803"/>
              <a:gd name="T49" fmla="*/ 2147483647 h 1296"/>
              <a:gd name="T50" fmla="*/ 2147483647 w 803"/>
              <a:gd name="T51" fmla="*/ 2147483647 h 1296"/>
              <a:gd name="T52" fmla="*/ 2147483647 w 803"/>
              <a:gd name="T53" fmla="*/ 2147483647 h 1296"/>
              <a:gd name="T54" fmla="*/ 2147483647 w 803"/>
              <a:gd name="T55" fmla="*/ 2147483647 h 1296"/>
              <a:gd name="T56" fmla="*/ 2147483647 w 803"/>
              <a:gd name="T57" fmla="*/ 2147483647 h 1296"/>
              <a:gd name="T58" fmla="*/ 2147483647 w 803"/>
              <a:gd name="T59" fmla="*/ 2147483647 h 1296"/>
              <a:gd name="T60" fmla="*/ 2147483647 w 803"/>
              <a:gd name="T61" fmla="*/ 2147483647 h 1296"/>
              <a:gd name="T62" fmla="*/ 2147483647 w 803"/>
              <a:gd name="T63" fmla="*/ 2147483647 h 1296"/>
              <a:gd name="T64" fmla="*/ 0 w 803"/>
              <a:gd name="T65" fmla="*/ 2147483647 h 1296"/>
              <a:gd name="T66" fmla="*/ 2147483647 w 803"/>
              <a:gd name="T67" fmla="*/ 2147483647 h 1296"/>
              <a:gd name="T68" fmla="*/ 2147483647 w 803"/>
              <a:gd name="T69" fmla="*/ 2147483647 h 1296"/>
              <a:gd name="T70" fmla="*/ 2147483647 w 803"/>
              <a:gd name="T71" fmla="*/ 2147483647 h 1296"/>
              <a:gd name="T72" fmla="*/ 2147483647 w 803"/>
              <a:gd name="T73" fmla="*/ 2147483647 h 1296"/>
              <a:gd name="T74" fmla="*/ 2147483647 w 803"/>
              <a:gd name="T75" fmla="*/ 2147483647 h 1296"/>
              <a:gd name="T76" fmla="*/ 2147483647 w 803"/>
              <a:gd name="T77" fmla="*/ 2147483647 h 1296"/>
              <a:gd name="T78" fmla="*/ 2147483647 w 803"/>
              <a:gd name="T79" fmla="*/ 2147483647 h 1296"/>
              <a:gd name="T80" fmla="*/ 2147483647 w 803"/>
              <a:gd name="T81" fmla="*/ 2147483647 h 1296"/>
              <a:gd name="T82" fmla="*/ 2147483647 w 803"/>
              <a:gd name="T83" fmla="*/ 2147483647 h 1296"/>
              <a:gd name="T84" fmla="*/ 2147483647 w 803"/>
              <a:gd name="T85" fmla="*/ 2147483647 h 1296"/>
              <a:gd name="T86" fmla="*/ 2147483647 w 803"/>
              <a:gd name="T87" fmla="*/ 2147483647 h 1296"/>
              <a:gd name="T88" fmla="*/ 2147483647 w 803"/>
              <a:gd name="T89" fmla="*/ 2147483647 h 1296"/>
              <a:gd name="T90" fmla="*/ 2147483647 w 803"/>
              <a:gd name="T91" fmla="*/ 2147483647 h 1296"/>
              <a:gd name="T92" fmla="*/ 2147483647 w 803"/>
              <a:gd name="T93" fmla="*/ 2147483647 h 1296"/>
              <a:gd name="T94" fmla="*/ 2147483647 w 803"/>
              <a:gd name="T95" fmla="*/ 2147483647 h 1296"/>
              <a:gd name="T96" fmla="*/ 2147483647 w 803"/>
              <a:gd name="T97" fmla="*/ 2147483647 h 1296"/>
              <a:gd name="T98" fmla="*/ 2147483647 w 803"/>
              <a:gd name="T99" fmla="*/ 2147483647 h 1296"/>
              <a:gd name="T100" fmla="*/ 2147483647 w 803"/>
              <a:gd name="T101" fmla="*/ 2147483647 h 1296"/>
              <a:gd name="T102" fmla="*/ 2147483647 w 803"/>
              <a:gd name="T103" fmla="*/ 2147483647 h 1296"/>
              <a:gd name="T104" fmla="*/ 2147483647 w 803"/>
              <a:gd name="T105" fmla="*/ 2147483647 h 1296"/>
              <a:gd name="T106" fmla="*/ 2147483647 w 803"/>
              <a:gd name="T107" fmla="*/ 2147483647 h 1296"/>
              <a:gd name="T108" fmla="*/ 2147483647 w 803"/>
              <a:gd name="T109" fmla="*/ 2147483647 h 1296"/>
              <a:gd name="T110" fmla="*/ 2147483647 w 803"/>
              <a:gd name="T111" fmla="*/ 2147483647 h 1296"/>
              <a:gd name="T112" fmla="*/ 2147483647 w 803"/>
              <a:gd name="T113" fmla="*/ 2147483647 h 1296"/>
              <a:gd name="T114" fmla="*/ 2147483647 w 803"/>
              <a:gd name="T115" fmla="*/ 2147483647 h 1296"/>
              <a:gd name="T116" fmla="*/ 2147483647 w 803"/>
              <a:gd name="T117" fmla="*/ 2147483647 h 1296"/>
              <a:gd name="T118" fmla="*/ 2147483647 w 803"/>
              <a:gd name="T119" fmla="*/ 2147483647 h 129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03"/>
              <a:gd name="T181" fmla="*/ 0 h 1296"/>
              <a:gd name="T182" fmla="*/ 803 w 803"/>
              <a:gd name="T183" fmla="*/ 1296 h 129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03" h="1296">
                <a:moveTo>
                  <a:pt x="669" y="30"/>
                </a:moveTo>
                <a:lnTo>
                  <a:pt x="673" y="24"/>
                </a:lnTo>
                <a:lnTo>
                  <a:pt x="676" y="19"/>
                </a:lnTo>
                <a:lnTo>
                  <a:pt x="679" y="15"/>
                </a:lnTo>
                <a:lnTo>
                  <a:pt x="682" y="11"/>
                </a:lnTo>
                <a:lnTo>
                  <a:pt x="685" y="7"/>
                </a:lnTo>
                <a:lnTo>
                  <a:pt x="688" y="5"/>
                </a:lnTo>
                <a:lnTo>
                  <a:pt x="690" y="3"/>
                </a:lnTo>
                <a:lnTo>
                  <a:pt x="692" y="1"/>
                </a:lnTo>
                <a:lnTo>
                  <a:pt x="694" y="0"/>
                </a:lnTo>
                <a:lnTo>
                  <a:pt x="695" y="0"/>
                </a:lnTo>
                <a:lnTo>
                  <a:pt x="697" y="1"/>
                </a:lnTo>
                <a:lnTo>
                  <a:pt x="698" y="2"/>
                </a:lnTo>
                <a:lnTo>
                  <a:pt x="699" y="4"/>
                </a:lnTo>
                <a:lnTo>
                  <a:pt x="699" y="8"/>
                </a:lnTo>
                <a:lnTo>
                  <a:pt x="700" y="11"/>
                </a:lnTo>
                <a:lnTo>
                  <a:pt x="700" y="16"/>
                </a:lnTo>
                <a:lnTo>
                  <a:pt x="700" y="21"/>
                </a:lnTo>
                <a:lnTo>
                  <a:pt x="701" y="27"/>
                </a:lnTo>
                <a:lnTo>
                  <a:pt x="702" y="34"/>
                </a:lnTo>
                <a:lnTo>
                  <a:pt x="704" y="41"/>
                </a:lnTo>
                <a:lnTo>
                  <a:pt x="705" y="48"/>
                </a:lnTo>
                <a:lnTo>
                  <a:pt x="706" y="55"/>
                </a:lnTo>
                <a:lnTo>
                  <a:pt x="708" y="63"/>
                </a:lnTo>
                <a:lnTo>
                  <a:pt x="710" y="71"/>
                </a:lnTo>
                <a:lnTo>
                  <a:pt x="711" y="79"/>
                </a:lnTo>
                <a:lnTo>
                  <a:pt x="713" y="87"/>
                </a:lnTo>
                <a:lnTo>
                  <a:pt x="715" y="96"/>
                </a:lnTo>
                <a:lnTo>
                  <a:pt x="718" y="104"/>
                </a:lnTo>
                <a:lnTo>
                  <a:pt x="720" y="112"/>
                </a:lnTo>
                <a:lnTo>
                  <a:pt x="722" y="120"/>
                </a:lnTo>
                <a:lnTo>
                  <a:pt x="725" y="128"/>
                </a:lnTo>
                <a:lnTo>
                  <a:pt x="727" y="136"/>
                </a:lnTo>
                <a:lnTo>
                  <a:pt x="731" y="149"/>
                </a:lnTo>
                <a:lnTo>
                  <a:pt x="733" y="162"/>
                </a:lnTo>
                <a:lnTo>
                  <a:pt x="735" y="175"/>
                </a:lnTo>
                <a:lnTo>
                  <a:pt x="737" y="188"/>
                </a:lnTo>
                <a:lnTo>
                  <a:pt x="737" y="201"/>
                </a:lnTo>
                <a:lnTo>
                  <a:pt x="738" y="215"/>
                </a:lnTo>
                <a:lnTo>
                  <a:pt x="738" y="229"/>
                </a:lnTo>
                <a:lnTo>
                  <a:pt x="737" y="244"/>
                </a:lnTo>
                <a:lnTo>
                  <a:pt x="737" y="259"/>
                </a:lnTo>
                <a:lnTo>
                  <a:pt x="737" y="274"/>
                </a:lnTo>
                <a:lnTo>
                  <a:pt x="736" y="290"/>
                </a:lnTo>
                <a:lnTo>
                  <a:pt x="736" y="306"/>
                </a:lnTo>
                <a:lnTo>
                  <a:pt x="736" y="323"/>
                </a:lnTo>
                <a:lnTo>
                  <a:pt x="736" y="341"/>
                </a:lnTo>
                <a:lnTo>
                  <a:pt x="736" y="360"/>
                </a:lnTo>
                <a:lnTo>
                  <a:pt x="738" y="379"/>
                </a:lnTo>
                <a:lnTo>
                  <a:pt x="739" y="400"/>
                </a:lnTo>
                <a:lnTo>
                  <a:pt x="741" y="420"/>
                </a:lnTo>
                <a:lnTo>
                  <a:pt x="745" y="442"/>
                </a:lnTo>
                <a:lnTo>
                  <a:pt x="748" y="463"/>
                </a:lnTo>
                <a:lnTo>
                  <a:pt x="752" y="485"/>
                </a:lnTo>
                <a:lnTo>
                  <a:pt x="756" y="508"/>
                </a:lnTo>
                <a:lnTo>
                  <a:pt x="761" y="531"/>
                </a:lnTo>
                <a:lnTo>
                  <a:pt x="765" y="555"/>
                </a:lnTo>
                <a:lnTo>
                  <a:pt x="770" y="580"/>
                </a:lnTo>
                <a:lnTo>
                  <a:pt x="775" y="605"/>
                </a:lnTo>
                <a:lnTo>
                  <a:pt x="779" y="630"/>
                </a:lnTo>
                <a:lnTo>
                  <a:pt x="783" y="656"/>
                </a:lnTo>
                <a:lnTo>
                  <a:pt x="787" y="683"/>
                </a:lnTo>
                <a:lnTo>
                  <a:pt x="791" y="710"/>
                </a:lnTo>
                <a:lnTo>
                  <a:pt x="793" y="738"/>
                </a:lnTo>
                <a:lnTo>
                  <a:pt x="796" y="767"/>
                </a:lnTo>
                <a:lnTo>
                  <a:pt x="797" y="795"/>
                </a:lnTo>
                <a:lnTo>
                  <a:pt x="799" y="821"/>
                </a:lnTo>
                <a:lnTo>
                  <a:pt x="800" y="844"/>
                </a:lnTo>
                <a:lnTo>
                  <a:pt x="801" y="866"/>
                </a:lnTo>
                <a:lnTo>
                  <a:pt x="802" y="886"/>
                </a:lnTo>
                <a:lnTo>
                  <a:pt x="802" y="905"/>
                </a:lnTo>
                <a:lnTo>
                  <a:pt x="802" y="921"/>
                </a:lnTo>
                <a:lnTo>
                  <a:pt x="802" y="936"/>
                </a:lnTo>
                <a:lnTo>
                  <a:pt x="802" y="950"/>
                </a:lnTo>
                <a:lnTo>
                  <a:pt x="801" y="962"/>
                </a:lnTo>
                <a:lnTo>
                  <a:pt x="801" y="973"/>
                </a:lnTo>
                <a:lnTo>
                  <a:pt x="800" y="982"/>
                </a:lnTo>
                <a:lnTo>
                  <a:pt x="799" y="991"/>
                </a:lnTo>
                <a:lnTo>
                  <a:pt x="798" y="998"/>
                </a:lnTo>
                <a:lnTo>
                  <a:pt x="797" y="1005"/>
                </a:lnTo>
                <a:lnTo>
                  <a:pt x="796" y="1010"/>
                </a:lnTo>
                <a:lnTo>
                  <a:pt x="793" y="1017"/>
                </a:lnTo>
                <a:lnTo>
                  <a:pt x="788" y="1027"/>
                </a:lnTo>
                <a:lnTo>
                  <a:pt x="783" y="1040"/>
                </a:lnTo>
                <a:lnTo>
                  <a:pt x="776" y="1056"/>
                </a:lnTo>
                <a:lnTo>
                  <a:pt x="768" y="1074"/>
                </a:lnTo>
                <a:lnTo>
                  <a:pt x="759" y="1094"/>
                </a:lnTo>
                <a:lnTo>
                  <a:pt x="750" y="1115"/>
                </a:lnTo>
                <a:lnTo>
                  <a:pt x="740" y="1137"/>
                </a:lnTo>
                <a:lnTo>
                  <a:pt x="721" y="1183"/>
                </a:lnTo>
                <a:lnTo>
                  <a:pt x="712" y="1205"/>
                </a:lnTo>
                <a:lnTo>
                  <a:pt x="703" y="1226"/>
                </a:lnTo>
                <a:lnTo>
                  <a:pt x="695" y="1247"/>
                </a:lnTo>
                <a:lnTo>
                  <a:pt x="689" y="1265"/>
                </a:lnTo>
                <a:lnTo>
                  <a:pt x="683" y="1281"/>
                </a:lnTo>
                <a:lnTo>
                  <a:pt x="679" y="1295"/>
                </a:lnTo>
                <a:lnTo>
                  <a:pt x="59" y="1295"/>
                </a:lnTo>
                <a:lnTo>
                  <a:pt x="66" y="1274"/>
                </a:lnTo>
                <a:lnTo>
                  <a:pt x="73" y="1254"/>
                </a:lnTo>
                <a:lnTo>
                  <a:pt x="80" y="1237"/>
                </a:lnTo>
                <a:lnTo>
                  <a:pt x="88" y="1222"/>
                </a:lnTo>
                <a:lnTo>
                  <a:pt x="95" y="1208"/>
                </a:lnTo>
                <a:lnTo>
                  <a:pt x="102" y="1196"/>
                </a:lnTo>
                <a:lnTo>
                  <a:pt x="109" y="1185"/>
                </a:lnTo>
                <a:lnTo>
                  <a:pt x="117" y="1176"/>
                </a:lnTo>
                <a:lnTo>
                  <a:pt x="124" y="1167"/>
                </a:lnTo>
                <a:lnTo>
                  <a:pt x="131" y="1160"/>
                </a:lnTo>
                <a:lnTo>
                  <a:pt x="138" y="1153"/>
                </a:lnTo>
                <a:lnTo>
                  <a:pt x="145" y="1146"/>
                </a:lnTo>
                <a:lnTo>
                  <a:pt x="152" y="1141"/>
                </a:lnTo>
                <a:lnTo>
                  <a:pt x="159" y="1135"/>
                </a:lnTo>
                <a:lnTo>
                  <a:pt x="165" y="1129"/>
                </a:lnTo>
                <a:lnTo>
                  <a:pt x="172" y="1123"/>
                </a:lnTo>
                <a:lnTo>
                  <a:pt x="154" y="1126"/>
                </a:lnTo>
                <a:lnTo>
                  <a:pt x="137" y="1126"/>
                </a:lnTo>
                <a:lnTo>
                  <a:pt x="121" y="1123"/>
                </a:lnTo>
                <a:lnTo>
                  <a:pt x="105" y="1119"/>
                </a:lnTo>
                <a:lnTo>
                  <a:pt x="90" y="1113"/>
                </a:lnTo>
                <a:lnTo>
                  <a:pt x="76" y="1105"/>
                </a:lnTo>
                <a:lnTo>
                  <a:pt x="63" y="1095"/>
                </a:lnTo>
                <a:lnTo>
                  <a:pt x="51" y="1085"/>
                </a:lnTo>
                <a:lnTo>
                  <a:pt x="41" y="1073"/>
                </a:lnTo>
                <a:lnTo>
                  <a:pt x="31" y="1061"/>
                </a:lnTo>
                <a:lnTo>
                  <a:pt x="22" y="1048"/>
                </a:lnTo>
                <a:lnTo>
                  <a:pt x="15" y="1035"/>
                </a:lnTo>
                <a:lnTo>
                  <a:pt x="9" y="1022"/>
                </a:lnTo>
                <a:lnTo>
                  <a:pt x="5" y="1010"/>
                </a:lnTo>
                <a:lnTo>
                  <a:pt x="2" y="998"/>
                </a:lnTo>
                <a:lnTo>
                  <a:pt x="0" y="986"/>
                </a:lnTo>
                <a:lnTo>
                  <a:pt x="0" y="976"/>
                </a:lnTo>
                <a:lnTo>
                  <a:pt x="0" y="967"/>
                </a:lnTo>
                <a:lnTo>
                  <a:pt x="0" y="960"/>
                </a:lnTo>
                <a:lnTo>
                  <a:pt x="1" y="954"/>
                </a:lnTo>
                <a:lnTo>
                  <a:pt x="2" y="950"/>
                </a:lnTo>
                <a:lnTo>
                  <a:pt x="3" y="946"/>
                </a:lnTo>
                <a:lnTo>
                  <a:pt x="5" y="943"/>
                </a:lnTo>
                <a:lnTo>
                  <a:pt x="7" y="940"/>
                </a:lnTo>
                <a:lnTo>
                  <a:pt x="8" y="938"/>
                </a:lnTo>
                <a:lnTo>
                  <a:pt x="10" y="935"/>
                </a:lnTo>
                <a:lnTo>
                  <a:pt x="11" y="932"/>
                </a:lnTo>
                <a:lnTo>
                  <a:pt x="13" y="929"/>
                </a:lnTo>
                <a:lnTo>
                  <a:pt x="15" y="924"/>
                </a:lnTo>
                <a:lnTo>
                  <a:pt x="16" y="919"/>
                </a:lnTo>
                <a:lnTo>
                  <a:pt x="17" y="912"/>
                </a:lnTo>
                <a:lnTo>
                  <a:pt x="18" y="904"/>
                </a:lnTo>
                <a:lnTo>
                  <a:pt x="18" y="896"/>
                </a:lnTo>
                <a:lnTo>
                  <a:pt x="18" y="887"/>
                </a:lnTo>
                <a:lnTo>
                  <a:pt x="18" y="877"/>
                </a:lnTo>
                <a:lnTo>
                  <a:pt x="19" y="868"/>
                </a:lnTo>
                <a:lnTo>
                  <a:pt x="20" y="858"/>
                </a:lnTo>
                <a:lnTo>
                  <a:pt x="21" y="849"/>
                </a:lnTo>
                <a:lnTo>
                  <a:pt x="22" y="839"/>
                </a:lnTo>
                <a:lnTo>
                  <a:pt x="24" y="830"/>
                </a:lnTo>
                <a:lnTo>
                  <a:pt x="25" y="820"/>
                </a:lnTo>
                <a:lnTo>
                  <a:pt x="27" y="812"/>
                </a:lnTo>
                <a:lnTo>
                  <a:pt x="30" y="803"/>
                </a:lnTo>
                <a:lnTo>
                  <a:pt x="32" y="795"/>
                </a:lnTo>
                <a:lnTo>
                  <a:pt x="35" y="788"/>
                </a:lnTo>
                <a:lnTo>
                  <a:pt x="38" y="781"/>
                </a:lnTo>
                <a:lnTo>
                  <a:pt x="41" y="775"/>
                </a:lnTo>
                <a:lnTo>
                  <a:pt x="45" y="770"/>
                </a:lnTo>
                <a:lnTo>
                  <a:pt x="48" y="744"/>
                </a:lnTo>
                <a:lnTo>
                  <a:pt x="53" y="719"/>
                </a:lnTo>
                <a:lnTo>
                  <a:pt x="58" y="695"/>
                </a:lnTo>
                <a:lnTo>
                  <a:pt x="65" y="672"/>
                </a:lnTo>
                <a:lnTo>
                  <a:pt x="72" y="650"/>
                </a:lnTo>
                <a:lnTo>
                  <a:pt x="80" y="628"/>
                </a:lnTo>
                <a:lnTo>
                  <a:pt x="89" y="608"/>
                </a:lnTo>
                <a:lnTo>
                  <a:pt x="98" y="587"/>
                </a:lnTo>
                <a:lnTo>
                  <a:pt x="108" y="567"/>
                </a:lnTo>
                <a:lnTo>
                  <a:pt x="117" y="548"/>
                </a:lnTo>
                <a:lnTo>
                  <a:pt x="127" y="528"/>
                </a:lnTo>
                <a:lnTo>
                  <a:pt x="137" y="509"/>
                </a:lnTo>
                <a:lnTo>
                  <a:pt x="146" y="489"/>
                </a:lnTo>
                <a:lnTo>
                  <a:pt x="155" y="469"/>
                </a:lnTo>
                <a:lnTo>
                  <a:pt x="164" y="448"/>
                </a:lnTo>
                <a:lnTo>
                  <a:pt x="172" y="428"/>
                </a:lnTo>
                <a:lnTo>
                  <a:pt x="180" y="405"/>
                </a:lnTo>
                <a:lnTo>
                  <a:pt x="190" y="383"/>
                </a:lnTo>
                <a:lnTo>
                  <a:pt x="199" y="361"/>
                </a:lnTo>
                <a:lnTo>
                  <a:pt x="209" y="338"/>
                </a:lnTo>
                <a:lnTo>
                  <a:pt x="219" y="317"/>
                </a:lnTo>
                <a:lnTo>
                  <a:pt x="230" y="295"/>
                </a:lnTo>
                <a:lnTo>
                  <a:pt x="241" y="274"/>
                </a:lnTo>
                <a:lnTo>
                  <a:pt x="252" y="255"/>
                </a:lnTo>
                <a:lnTo>
                  <a:pt x="264" y="236"/>
                </a:lnTo>
                <a:lnTo>
                  <a:pt x="276" y="219"/>
                </a:lnTo>
                <a:lnTo>
                  <a:pt x="289" y="204"/>
                </a:lnTo>
                <a:lnTo>
                  <a:pt x="301" y="190"/>
                </a:lnTo>
                <a:lnTo>
                  <a:pt x="314" y="178"/>
                </a:lnTo>
                <a:lnTo>
                  <a:pt x="327" y="168"/>
                </a:lnTo>
                <a:lnTo>
                  <a:pt x="340" y="161"/>
                </a:lnTo>
                <a:lnTo>
                  <a:pt x="354" y="157"/>
                </a:lnTo>
                <a:lnTo>
                  <a:pt x="360" y="156"/>
                </a:lnTo>
                <a:lnTo>
                  <a:pt x="365" y="155"/>
                </a:lnTo>
                <a:lnTo>
                  <a:pt x="371" y="154"/>
                </a:lnTo>
                <a:lnTo>
                  <a:pt x="375" y="154"/>
                </a:lnTo>
                <a:lnTo>
                  <a:pt x="380" y="154"/>
                </a:lnTo>
                <a:lnTo>
                  <a:pt x="384" y="154"/>
                </a:lnTo>
                <a:lnTo>
                  <a:pt x="388" y="155"/>
                </a:lnTo>
                <a:lnTo>
                  <a:pt x="392" y="155"/>
                </a:lnTo>
                <a:lnTo>
                  <a:pt x="395" y="155"/>
                </a:lnTo>
                <a:lnTo>
                  <a:pt x="399" y="155"/>
                </a:lnTo>
                <a:lnTo>
                  <a:pt x="402" y="156"/>
                </a:lnTo>
                <a:lnTo>
                  <a:pt x="406" y="156"/>
                </a:lnTo>
                <a:lnTo>
                  <a:pt x="410" y="155"/>
                </a:lnTo>
                <a:lnTo>
                  <a:pt x="414" y="155"/>
                </a:lnTo>
                <a:lnTo>
                  <a:pt x="418" y="154"/>
                </a:lnTo>
                <a:lnTo>
                  <a:pt x="422" y="153"/>
                </a:lnTo>
                <a:lnTo>
                  <a:pt x="427" y="152"/>
                </a:lnTo>
                <a:lnTo>
                  <a:pt x="434" y="150"/>
                </a:lnTo>
                <a:lnTo>
                  <a:pt x="443" y="147"/>
                </a:lnTo>
                <a:lnTo>
                  <a:pt x="452" y="145"/>
                </a:lnTo>
                <a:lnTo>
                  <a:pt x="463" y="142"/>
                </a:lnTo>
                <a:lnTo>
                  <a:pt x="474" y="139"/>
                </a:lnTo>
                <a:lnTo>
                  <a:pt x="486" y="136"/>
                </a:lnTo>
                <a:lnTo>
                  <a:pt x="499" y="133"/>
                </a:lnTo>
                <a:lnTo>
                  <a:pt x="512" y="130"/>
                </a:lnTo>
                <a:lnTo>
                  <a:pt x="525" y="126"/>
                </a:lnTo>
                <a:lnTo>
                  <a:pt x="538" y="123"/>
                </a:lnTo>
                <a:lnTo>
                  <a:pt x="551" y="120"/>
                </a:lnTo>
                <a:lnTo>
                  <a:pt x="564" y="118"/>
                </a:lnTo>
                <a:lnTo>
                  <a:pt x="576" y="116"/>
                </a:lnTo>
                <a:lnTo>
                  <a:pt x="587" y="114"/>
                </a:lnTo>
                <a:lnTo>
                  <a:pt x="597" y="112"/>
                </a:lnTo>
                <a:lnTo>
                  <a:pt x="600" y="105"/>
                </a:lnTo>
                <a:lnTo>
                  <a:pt x="604" y="99"/>
                </a:lnTo>
                <a:lnTo>
                  <a:pt x="609" y="92"/>
                </a:lnTo>
                <a:lnTo>
                  <a:pt x="613" y="86"/>
                </a:lnTo>
                <a:lnTo>
                  <a:pt x="618" y="80"/>
                </a:lnTo>
                <a:lnTo>
                  <a:pt x="624" y="75"/>
                </a:lnTo>
                <a:lnTo>
                  <a:pt x="629" y="70"/>
                </a:lnTo>
                <a:lnTo>
                  <a:pt x="634" y="65"/>
                </a:lnTo>
                <a:lnTo>
                  <a:pt x="639" y="60"/>
                </a:lnTo>
                <a:lnTo>
                  <a:pt x="645" y="55"/>
                </a:lnTo>
                <a:lnTo>
                  <a:pt x="650" y="50"/>
                </a:lnTo>
                <a:lnTo>
                  <a:pt x="654" y="46"/>
                </a:lnTo>
                <a:lnTo>
                  <a:pt x="659" y="42"/>
                </a:lnTo>
                <a:lnTo>
                  <a:pt x="662" y="38"/>
                </a:lnTo>
                <a:lnTo>
                  <a:pt x="666" y="34"/>
                </a:lnTo>
                <a:lnTo>
                  <a:pt x="669" y="30"/>
                </a:lnTo>
              </a:path>
            </a:pathLst>
          </a:custGeom>
          <a:solidFill>
            <a:srgbClr val="F2E5D8"/>
          </a:solidFill>
          <a:ln w="12700" cap="rnd" cmpd="sng">
            <a:solidFill>
              <a:srgbClr val="000000"/>
            </a:solidFill>
            <a:prstDash val="solid"/>
            <a:round/>
            <a:headEnd type="none" w="med" len="med"/>
            <a:tailEnd type="none" w="med" len="med"/>
          </a:ln>
        </p:spPr>
        <p:txBody>
          <a:bodyPr/>
          <a:lstStyle/>
          <a:p>
            <a:endParaRPr lang="en-US" sz="1200"/>
          </a:p>
        </p:txBody>
      </p:sp>
      <p:sp>
        <p:nvSpPr>
          <p:cNvPr id="112" name="Freeform 110"/>
          <p:cNvSpPr>
            <a:spLocks/>
          </p:cNvSpPr>
          <p:nvPr/>
        </p:nvSpPr>
        <p:spPr bwMode="auto">
          <a:xfrm>
            <a:off x="5326063" y="6294438"/>
            <a:ext cx="641350" cy="403225"/>
          </a:xfrm>
          <a:custGeom>
            <a:avLst/>
            <a:gdLst>
              <a:gd name="T0" fmla="*/ 2147483647 w 404"/>
              <a:gd name="T1" fmla="*/ 2147483647 h 254"/>
              <a:gd name="T2" fmla="*/ 2147483647 w 404"/>
              <a:gd name="T3" fmla="*/ 2147483647 h 254"/>
              <a:gd name="T4" fmla="*/ 2147483647 w 404"/>
              <a:gd name="T5" fmla="*/ 2147483647 h 254"/>
              <a:gd name="T6" fmla="*/ 2147483647 w 404"/>
              <a:gd name="T7" fmla="*/ 2147483647 h 254"/>
              <a:gd name="T8" fmla="*/ 2147483647 w 404"/>
              <a:gd name="T9" fmla="*/ 2147483647 h 254"/>
              <a:gd name="T10" fmla="*/ 2147483647 w 404"/>
              <a:gd name="T11" fmla="*/ 2147483647 h 254"/>
              <a:gd name="T12" fmla="*/ 2147483647 w 404"/>
              <a:gd name="T13" fmla="*/ 2147483647 h 254"/>
              <a:gd name="T14" fmla="*/ 2147483647 w 404"/>
              <a:gd name="T15" fmla="*/ 2147483647 h 254"/>
              <a:gd name="T16" fmla="*/ 2147483647 w 404"/>
              <a:gd name="T17" fmla="*/ 2147483647 h 254"/>
              <a:gd name="T18" fmla="*/ 2147483647 w 404"/>
              <a:gd name="T19" fmla="*/ 2147483647 h 254"/>
              <a:gd name="T20" fmla="*/ 2147483647 w 404"/>
              <a:gd name="T21" fmla="*/ 2147483647 h 254"/>
              <a:gd name="T22" fmla="*/ 2147483647 w 404"/>
              <a:gd name="T23" fmla="*/ 2147483647 h 254"/>
              <a:gd name="T24" fmla="*/ 2147483647 w 404"/>
              <a:gd name="T25" fmla="*/ 2147483647 h 254"/>
              <a:gd name="T26" fmla="*/ 2147483647 w 404"/>
              <a:gd name="T27" fmla="*/ 2147483647 h 254"/>
              <a:gd name="T28" fmla="*/ 2147483647 w 404"/>
              <a:gd name="T29" fmla="*/ 2147483647 h 254"/>
              <a:gd name="T30" fmla="*/ 2147483647 w 404"/>
              <a:gd name="T31" fmla="*/ 2147483647 h 254"/>
              <a:gd name="T32" fmla="*/ 2147483647 w 404"/>
              <a:gd name="T33" fmla="*/ 2147483647 h 254"/>
              <a:gd name="T34" fmla="*/ 2147483647 w 404"/>
              <a:gd name="T35" fmla="*/ 2147483647 h 254"/>
              <a:gd name="T36" fmla="*/ 2147483647 w 404"/>
              <a:gd name="T37" fmla="*/ 2147483647 h 254"/>
              <a:gd name="T38" fmla="*/ 2147483647 w 404"/>
              <a:gd name="T39" fmla="*/ 2147483647 h 254"/>
              <a:gd name="T40" fmla="*/ 2147483647 w 404"/>
              <a:gd name="T41" fmla="*/ 2147483647 h 254"/>
              <a:gd name="T42" fmla="*/ 2147483647 w 404"/>
              <a:gd name="T43" fmla="*/ 2147483647 h 254"/>
              <a:gd name="T44" fmla="*/ 2147483647 w 404"/>
              <a:gd name="T45" fmla="*/ 2147483647 h 254"/>
              <a:gd name="T46" fmla="*/ 2147483647 w 404"/>
              <a:gd name="T47" fmla="*/ 2147483647 h 254"/>
              <a:gd name="T48" fmla="*/ 2147483647 w 404"/>
              <a:gd name="T49" fmla="*/ 2147483647 h 254"/>
              <a:gd name="T50" fmla="*/ 2147483647 w 404"/>
              <a:gd name="T51" fmla="*/ 2147483647 h 254"/>
              <a:gd name="T52" fmla="*/ 2147483647 w 404"/>
              <a:gd name="T53" fmla="*/ 2147483647 h 254"/>
              <a:gd name="T54" fmla="*/ 2147483647 w 404"/>
              <a:gd name="T55" fmla="*/ 2147483647 h 254"/>
              <a:gd name="T56" fmla="*/ 2147483647 w 404"/>
              <a:gd name="T57" fmla="*/ 2147483647 h 254"/>
              <a:gd name="T58" fmla="*/ 2147483647 w 404"/>
              <a:gd name="T59" fmla="*/ 2147483647 h 254"/>
              <a:gd name="T60" fmla="*/ 2147483647 w 404"/>
              <a:gd name="T61" fmla="*/ 2147483647 h 254"/>
              <a:gd name="T62" fmla="*/ 2147483647 w 404"/>
              <a:gd name="T63" fmla="*/ 2147483647 h 2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4"/>
              <a:gd name="T97" fmla="*/ 0 h 254"/>
              <a:gd name="T98" fmla="*/ 404 w 404"/>
              <a:gd name="T99" fmla="*/ 254 h 25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4" h="254">
                <a:moveTo>
                  <a:pt x="381" y="0"/>
                </a:moveTo>
                <a:lnTo>
                  <a:pt x="384" y="16"/>
                </a:lnTo>
                <a:lnTo>
                  <a:pt x="388" y="31"/>
                </a:lnTo>
                <a:lnTo>
                  <a:pt x="392" y="45"/>
                </a:lnTo>
                <a:lnTo>
                  <a:pt x="396" y="58"/>
                </a:lnTo>
                <a:lnTo>
                  <a:pt x="400" y="70"/>
                </a:lnTo>
                <a:lnTo>
                  <a:pt x="402" y="82"/>
                </a:lnTo>
                <a:lnTo>
                  <a:pt x="403" y="93"/>
                </a:lnTo>
                <a:lnTo>
                  <a:pt x="402" y="104"/>
                </a:lnTo>
                <a:lnTo>
                  <a:pt x="399" y="114"/>
                </a:lnTo>
                <a:lnTo>
                  <a:pt x="393" y="125"/>
                </a:lnTo>
                <a:lnTo>
                  <a:pt x="383" y="137"/>
                </a:lnTo>
                <a:lnTo>
                  <a:pt x="370" y="148"/>
                </a:lnTo>
                <a:lnTo>
                  <a:pt x="354" y="160"/>
                </a:lnTo>
                <a:lnTo>
                  <a:pt x="332" y="173"/>
                </a:lnTo>
                <a:lnTo>
                  <a:pt x="305" y="186"/>
                </a:lnTo>
                <a:lnTo>
                  <a:pt x="274" y="200"/>
                </a:lnTo>
                <a:lnTo>
                  <a:pt x="240" y="215"/>
                </a:lnTo>
                <a:lnTo>
                  <a:pt x="211" y="226"/>
                </a:lnTo>
                <a:lnTo>
                  <a:pt x="183" y="235"/>
                </a:lnTo>
                <a:lnTo>
                  <a:pt x="159" y="243"/>
                </a:lnTo>
                <a:lnTo>
                  <a:pt x="136" y="248"/>
                </a:lnTo>
                <a:lnTo>
                  <a:pt x="116" y="252"/>
                </a:lnTo>
                <a:lnTo>
                  <a:pt x="100" y="253"/>
                </a:lnTo>
                <a:lnTo>
                  <a:pt x="85" y="253"/>
                </a:lnTo>
                <a:lnTo>
                  <a:pt x="73" y="251"/>
                </a:lnTo>
                <a:lnTo>
                  <a:pt x="63" y="248"/>
                </a:lnTo>
                <a:lnTo>
                  <a:pt x="56" y="243"/>
                </a:lnTo>
                <a:lnTo>
                  <a:pt x="51" y="237"/>
                </a:lnTo>
                <a:lnTo>
                  <a:pt x="48" y="230"/>
                </a:lnTo>
                <a:lnTo>
                  <a:pt x="48" y="221"/>
                </a:lnTo>
                <a:lnTo>
                  <a:pt x="50" y="211"/>
                </a:lnTo>
                <a:lnTo>
                  <a:pt x="54" y="200"/>
                </a:lnTo>
                <a:lnTo>
                  <a:pt x="57" y="190"/>
                </a:lnTo>
                <a:lnTo>
                  <a:pt x="58" y="181"/>
                </a:lnTo>
                <a:lnTo>
                  <a:pt x="54" y="172"/>
                </a:lnTo>
                <a:lnTo>
                  <a:pt x="49" y="165"/>
                </a:lnTo>
                <a:lnTo>
                  <a:pt x="42" y="159"/>
                </a:lnTo>
                <a:lnTo>
                  <a:pt x="34" y="154"/>
                </a:lnTo>
                <a:lnTo>
                  <a:pt x="26" y="149"/>
                </a:lnTo>
                <a:lnTo>
                  <a:pt x="18" y="147"/>
                </a:lnTo>
                <a:lnTo>
                  <a:pt x="10" y="144"/>
                </a:lnTo>
                <a:lnTo>
                  <a:pt x="4" y="141"/>
                </a:lnTo>
                <a:lnTo>
                  <a:pt x="1" y="140"/>
                </a:lnTo>
                <a:lnTo>
                  <a:pt x="0" y="139"/>
                </a:lnTo>
                <a:lnTo>
                  <a:pt x="2" y="138"/>
                </a:lnTo>
                <a:lnTo>
                  <a:pt x="9" y="137"/>
                </a:lnTo>
                <a:lnTo>
                  <a:pt x="21" y="137"/>
                </a:lnTo>
                <a:lnTo>
                  <a:pt x="37" y="137"/>
                </a:lnTo>
                <a:lnTo>
                  <a:pt x="50" y="136"/>
                </a:lnTo>
                <a:lnTo>
                  <a:pt x="67" y="131"/>
                </a:lnTo>
                <a:lnTo>
                  <a:pt x="89" y="124"/>
                </a:lnTo>
                <a:lnTo>
                  <a:pt x="113" y="115"/>
                </a:lnTo>
                <a:lnTo>
                  <a:pt x="141" y="105"/>
                </a:lnTo>
                <a:lnTo>
                  <a:pt x="169" y="94"/>
                </a:lnTo>
                <a:lnTo>
                  <a:pt x="200" y="81"/>
                </a:lnTo>
                <a:lnTo>
                  <a:pt x="230" y="68"/>
                </a:lnTo>
                <a:lnTo>
                  <a:pt x="259" y="56"/>
                </a:lnTo>
                <a:lnTo>
                  <a:pt x="287" y="43"/>
                </a:lnTo>
                <a:lnTo>
                  <a:pt x="312" y="31"/>
                </a:lnTo>
                <a:lnTo>
                  <a:pt x="335" y="21"/>
                </a:lnTo>
                <a:lnTo>
                  <a:pt x="355" y="13"/>
                </a:lnTo>
                <a:lnTo>
                  <a:pt x="369" y="6"/>
                </a:lnTo>
                <a:lnTo>
                  <a:pt x="378" y="1"/>
                </a:lnTo>
                <a:lnTo>
                  <a:pt x="381" y="0"/>
                </a:lnTo>
              </a:path>
            </a:pathLst>
          </a:custGeom>
          <a:solidFill>
            <a:srgbClr val="CB9866"/>
          </a:solidFill>
          <a:ln w="12700" cap="rnd" cmpd="sng">
            <a:noFill/>
            <a:prstDash val="solid"/>
            <a:round/>
            <a:headEnd type="none" w="med" len="med"/>
            <a:tailEnd type="none" w="med" len="med"/>
          </a:ln>
        </p:spPr>
        <p:txBody>
          <a:bodyPr/>
          <a:lstStyle/>
          <a:p>
            <a:endParaRPr lang="en-US" sz="1200"/>
          </a:p>
        </p:txBody>
      </p:sp>
      <p:sp>
        <p:nvSpPr>
          <p:cNvPr id="113" name="Freeform 111"/>
          <p:cNvSpPr>
            <a:spLocks/>
          </p:cNvSpPr>
          <p:nvPr/>
        </p:nvSpPr>
        <p:spPr bwMode="auto">
          <a:xfrm>
            <a:off x="5792788" y="5913438"/>
            <a:ext cx="176212" cy="534987"/>
          </a:xfrm>
          <a:custGeom>
            <a:avLst/>
            <a:gdLst>
              <a:gd name="T0" fmla="*/ 2147483647 w 111"/>
              <a:gd name="T1" fmla="*/ 2147483647 h 337"/>
              <a:gd name="T2" fmla="*/ 0 w 111"/>
              <a:gd name="T3" fmla="*/ 2147483647 h 337"/>
              <a:gd name="T4" fmla="*/ 2147483647 w 111"/>
              <a:gd name="T5" fmla="*/ 2147483647 h 337"/>
              <a:gd name="T6" fmla="*/ 2147483647 w 111"/>
              <a:gd name="T7" fmla="*/ 2147483647 h 337"/>
              <a:gd name="T8" fmla="*/ 2147483647 w 111"/>
              <a:gd name="T9" fmla="*/ 2147483647 h 337"/>
              <a:gd name="T10" fmla="*/ 2147483647 w 111"/>
              <a:gd name="T11" fmla="*/ 2147483647 h 337"/>
              <a:gd name="T12" fmla="*/ 2147483647 w 111"/>
              <a:gd name="T13" fmla="*/ 2147483647 h 337"/>
              <a:gd name="T14" fmla="*/ 2147483647 w 111"/>
              <a:gd name="T15" fmla="*/ 2147483647 h 337"/>
              <a:gd name="T16" fmla="*/ 2147483647 w 111"/>
              <a:gd name="T17" fmla="*/ 2147483647 h 337"/>
              <a:gd name="T18" fmla="*/ 2147483647 w 111"/>
              <a:gd name="T19" fmla="*/ 2147483647 h 337"/>
              <a:gd name="T20" fmla="*/ 2147483647 w 111"/>
              <a:gd name="T21" fmla="*/ 2147483647 h 337"/>
              <a:gd name="T22" fmla="*/ 2147483647 w 111"/>
              <a:gd name="T23" fmla="*/ 2147483647 h 337"/>
              <a:gd name="T24" fmla="*/ 2147483647 w 111"/>
              <a:gd name="T25" fmla="*/ 2147483647 h 337"/>
              <a:gd name="T26" fmla="*/ 2147483647 w 111"/>
              <a:gd name="T27" fmla="*/ 2147483647 h 337"/>
              <a:gd name="T28" fmla="*/ 2147483647 w 111"/>
              <a:gd name="T29" fmla="*/ 2147483647 h 337"/>
              <a:gd name="T30" fmla="*/ 2147483647 w 111"/>
              <a:gd name="T31" fmla="*/ 2147483647 h 337"/>
              <a:gd name="T32" fmla="*/ 2147483647 w 111"/>
              <a:gd name="T33" fmla="*/ 2147483647 h 337"/>
              <a:gd name="T34" fmla="*/ 2147483647 w 111"/>
              <a:gd name="T35" fmla="*/ 2147483647 h 337"/>
              <a:gd name="T36" fmla="*/ 2147483647 w 111"/>
              <a:gd name="T37" fmla="*/ 2147483647 h 337"/>
              <a:gd name="T38" fmla="*/ 2147483647 w 111"/>
              <a:gd name="T39" fmla="*/ 2147483647 h 337"/>
              <a:gd name="T40" fmla="*/ 2147483647 w 111"/>
              <a:gd name="T41" fmla="*/ 2147483647 h 337"/>
              <a:gd name="T42" fmla="*/ 2147483647 w 111"/>
              <a:gd name="T43" fmla="*/ 2147483647 h 337"/>
              <a:gd name="T44" fmla="*/ 2147483647 w 111"/>
              <a:gd name="T45" fmla="*/ 2147483647 h 337"/>
              <a:gd name="T46" fmla="*/ 2147483647 w 111"/>
              <a:gd name="T47" fmla="*/ 2147483647 h 337"/>
              <a:gd name="T48" fmla="*/ 2147483647 w 111"/>
              <a:gd name="T49" fmla="*/ 2147483647 h 337"/>
              <a:gd name="T50" fmla="*/ 2147483647 w 111"/>
              <a:gd name="T51" fmla="*/ 2147483647 h 337"/>
              <a:gd name="T52" fmla="*/ 2147483647 w 111"/>
              <a:gd name="T53" fmla="*/ 2147483647 h 337"/>
              <a:gd name="T54" fmla="*/ 2147483647 w 111"/>
              <a:gd name="T55" fmla="*/ 2147483647 h 337"/>
              <a:gd name="T56" fmla="*/ 2147483647 w 111"/>
              <a:gd name="T57" fmla="*/ 2147483647 h 337"/>
              <a:gd name="T58" fmla="*/ 2147483647 w 111"/>
              <a:gd name="T59" fmla="*/ 2147483647 h 337"/>
              <a:gd name="T60" fmla="*/ 2147483647 w 111"/>
              <a:gd name="T61" fmla="*/ 2147483647 h 337"/>
              <a:gd name="T62" fmla="*/ 2147483647 w 111"/>
              <a:gd name="T63" fmla="*/ 2147483647 h 337"/>
              <a:gd name="T64" fmla="*/ 2147483647 w 111"/>
              <a:gd name="T65" fmla="*/ 2147483647 h 337"/>
              <a:gd name="T66" fmla="*/ 2147483647 w 111"/>
              <a:gd name="T67" fmla="*/ 2147483647 h 337"/>
              <a:gd name="T68" fmla="*/ 2147483647 w 111"/>
              <a:gd name="T69" fmla="*/ 2147483647 h 337"/>
              <a:gd name="T70" fmla="*/ 2147483647 w 111"/>
              <a:gd name="T71" fmla="*/ 2147483647 h 337"/>
              <a:gd name="T72" fmla="*/ 2147483647 w 111"/>
              <a:gd name="T73" fmla="*/ 2147483647 h 337"/>
              <a:gd name="T74" fmla="*/ 2147483647 w 111"/>
              <a:gd name="T75" fmla="*/ 2147483647 h 337"/>
              <a:gd name="T76" fmla="*/ 2147483647 w 111"/>
              <a:gd name="T77" fmla="*/ 0 h 337"/>
              <a:gd name="T78" fmla="*/ 2147483647 w 111"/>
              <a:gd name="T79" fmla="*/ 2147483647 h 3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1"/>
              <a:gd name="T121" fmla="*/ 0 h 337"/>
              <a:gd name="T122" fmla="*/ 111 w 111"/>
              <a:gd name="T123" fmla="*/ 337 h 3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1" h="337">
                <a:moveTo>
                  <a:pt x="8" y="6"/>
                </a:moveTo>
                <a:lnTo>
                  <a:pt x="3" y="20"/>
                </a:lnTo>
                <a:lnTo>
                  <a:pt x="1" y="32"/>
                </a:lnTo>
                <a:lnTo>
                  <a:pt x="0" y="46"/>
                </a:lnTo>
                <a:lnTo>
                  <a:pt x="0" y="61"/>
                </a:lnTo>
                <a:lnTo>
                  <a:pt x="2" y="76"/>
                </a:lnTo>
                <a:lnTo>
                  <a:pt x="4" y="90"/>
                </a:lnTo>
                <a:lnTo>
                  <a:pt x="7" y="105"/>
                </a:lnTo>
                <a:lnTo>
                  <a:pt x="9" y="120"/>
                </a:lnTo>
                <a:lnTo>
                  <a:pt x="13" y="135"/>
                </a:lnTo>
                <a:lnTo>
                  <a:pt x="16" y="148"/>
                </a:lnTo>
                <a:lnTo>
                  <a:pt x="20" y="163"/>
                </a:lnTo>
                <a:lnTo>
                  <a:pt x="23" y="176"/>
                </a:lnTo>
                <a:lnTo>
                  <a:pt x="25" y="190"/>
                </a:lnTo>
                <a:lnTo>
                  <a:pt x="27" y="202"/>
                </a:lnTo>
                <a:lnTo>
                  <a:pt x="28" y="214"/>
                </a:lnTo>
                <a:lnTo>
                  <a:pt x="27" y="225"/>
                </a:lnTo>
                <a:lnTo>
                  <a:pt x="27" y="237"/>
                </a:lnTo>
                <a:lnTo>
                  <a:pt x="28" y="248"/>
                </a:lnTo>
                <a:lnTo>
                  <a:pt x="29" y="258"/>
                </a:lnTo>
                <a:lnTo>
                  <a:pt x="31" y="268"/>
                </a:lnTo>
                <a:lnTo>
                  <a:pt x="35" y="278"/>
                </a:lnTo>
                <a:lnTo>
                  <a:pt x="39" y="287"/>
                </a:lnTo>
                <a:lnTo>
                  <a:pt x="43" y="296"/>
                </a:lnTo>
                <a:lnTo>
                  <a:pt x="47" y="304"/>
                </a:lnTo>
                <a:lnTo>
                  <a:pt x="52" y="310"/>
                </a:lnTo>
                <a:lnTo>
                  <a:pt x="57" y="317"/>
                </a:lnTo>
                <a:lnTo>
                  <a:pt x="63" y="323"/>
                </a:lnTo>
                <a:lnTo>
                  <a:pt x="67" y="327"/>
                </a:lnTo>
                <a:lnTo>
                  <a:pt x="72" y="331"/>
                </a:lnTo>
                <a:lnTo>
                  <a:pt x="77" y="334"/>
                </a:lnTo>
                <a:lnTo>
                  <a:pt x="82" y="336"/>
                </a:lnTo>
                <a:lnTo>
                  <a:pt x="85" y="336"/>
                </a:lnTo>
                <a:lnTo>
                  <a:pt x="89" y="335"/>
                </a:lnTo>
                <a:lnTo>
                  <a:pt x="92" y="333"/>
                </a:lnTo>
                <a:lnTo>
                  <a:pt x="95" y="329"/>
                </a:lnTo>
                <a:lnTo>
                  <a:pt x="99" y="324"/>
                </a:lnTo>
                <a:lnTo>
                  <a:pt x="101" y="317"/>
                </a:lnTo>
                <a:lnTo>
                  <a:pt x="103" y="310"/>
                </a:lnTo>
                <a:lnTo>
                  <a:pt x="105" y="303"/>
                </a:lnTo>
                <a:lnTo>
                  <a:pt x="107" y="295"/>
                </a:lnTo>
                <a:lnTo>
                  <a:pt x="108" y="286"/>
                </a:lnTo>
                <a:lnTo>
                  <a:pt x="109" y="277"/>
                </a:lnTo>
                <a:lnTo>
                  <a:pt x="110" y="268"/>
                </a:lnTo>
                <a:lnTo>
                  <a:pt x="110" y="259"/>
                </a:lnTo>
                <a:lnTo>
                  <a:pt x="109" y="252"/>
                </a:lnTo>
                <a:lnTo>
                  <a:pt x="108" y="245"/>
                </a:lnTo>
                <a:lnTo>
                  <a:pt x="107" y="238"/>
                </a:lnTo>
                <a:lnTo>
                  <a:pt x="104" y="232"/>
                </a:lnTo>
                <a:lnTo>
                  <a:pt x="103" y="226"/>
                </a:lnTo>
                <a:lnTo>
                  <a:pt x="101" y="218"/>
                </a:lnTo>
                <a:lnTo>
                  <a:pt x="101" y="209"/>
                </a:lnTo>
                <a:lnTo>
                  <a:pt x="101" y="199"/>
                </a:lnTo>
                <a:lnTo>
                  <a:pt x="100" y="189"/>
                </a:lnTo>
                <a:lnTo>
                  <a:pt x="99" y="178"/>
                </a:lnTo>
                <a:lnTo>
                  <a:pt x="99" y="166"/>
                </a:lnTo>
                <a:lnTo>
                  <a:pt x="98" y="154"/>
                </a:lnTo>
                <a:lnTo>
                  <a:pt x="97" y="141"/>
                </a:lnTo>
                <a:lnTo>
                  <a:pt x="95" y="130"/>
                </a:lnTo>
                <a:lnTo>
                  <a:pt x="93" y="118"/>
                </a:lnTo>
                <a:lnTo>
                  <a:pt x="91" y="105"/>
                </a:lnTo>
                <a:lnTo>
                  <a:pt x="88" y="94"/>
                </a:lnTo>
                <a:lnTo>
                  <a:pt x="84" y="84"/>
                </a:lnTo>
                <a:lnTo>
                  <a:pt x="81" y="73"/>
                </a:lnTo>
                <a:lnTo>
                  <a:pt x="76" y="64"/>
                </a:lnTo>
                <a:lnTo>
                  <a:pt x="69" y="55"/>
                </a:lnTo>
                <a:lnTo>
                  <a:pt x="64" y="47"/>
                </a:lnTo>
                <a:lnTo>
                  <a:pt x="59" y="39"/>
                </a:lnTo>
                <a:lnTo>
                  <a:pt x="53" y="31"/>
                </a:lnTo>
                <a:lnTo>
                  <a:pt x="48" y="26"/>
                </a:lnTo>
                <a:lnTo>
                  <a:pt x="44" y="20"/>
                </a:lnTo>
                <a:lnTo>
                  <a:pt x="40" y="14"/>
                </a:lnTo>
                <a:lnTo>
                  <a:pt x="35" y="10"/>
                </a:lnTo>
                <a:lnTo>
                  <a:pt x="31" y="6"/>
                </a:lnTo>
                <a:lnTo>
                  <a:pt x="28" y="3"/>
                </a:lnTo>
                <a:lnTo>
                  <a:pt x="24" y="1"/>
                </a:lnTo>
                <a:lnTo>
                  <a:pt x="20" y="0"/>
                </a:lnTo>
                <a:lnTo>
                  <a:pt x="17" y="0"/>
                </a:lnTo>
                <a:lnTo>
                  <a:pt x="13" y="1"/>
                </a:lnTo>
                <a:lnTo>
                  <a:pt x="10" y="3"/>
                </a:lnTo>
                <a:lnTo>
                  <a:pt x="8" y="6"/>
                </a:lnTo>
              </a:path>
            </a:pathLst>
          </a:custGeom>
          <a:solidFill>
            <a:srgbClr val="1E1E1E"/>
          </a:solidFill>
          <a:ln w="12700" cap="rnd" cmpd="sng">
            <a:noFill/>
            <a:prstDash val="solid"/>
            <a:round/>
            <a:headEnd type="none" w="med" len="med"/>
            <a:tailEnd type="none" w="med" len="med"/>
          </a:ln>
        </p:spPr>
        <p:txBody>
          <a:bodyPr/>
          <a:lstStyle/>
          <a:p>
            <a:endParaRPr lang="en-US" sz="1200"/>
          </a:p>
        </p:txBody>
      </p:sp>
      <p:sp>
        <p:nvSpPr>
          <p:cNvPr id="114" name="Freeform 112"/>
          <p:cNvSpPr>
            <a:spLocks/>
          </p:cNvSpPr>
          <p:nvPr/>
        </p:nvSpPr>
        <p:spPr bwMode="auto">
          <a:xfrm>
            <a:off x="5091113" y="6184900"/>
            <a:ext cx="836612" cy="371475"/>
          </a:xfrm>
          <a:custGeom>
            <a:avLst/>
            <a:gdLst>
              <a:gd name="T0" fmla="*/ 2147483647 w 527"/>
              <a:gd name="T1" fmla="*/ 2147483647 h 234"/>
              <a:gd name="T2" fmla="*/ 2147483647 w 527"/>
              <a:gd name="T3" fmla="*/ 2147483647 h 234"/>
              <a:gd name="T4" fmla="*/ 2147483647 w 527"/>
              <a:gd name="T5" fmla="*/ 2147483647 h 234"/>
              <a:gd name="T6" fmla="*/ 2147483647 w 527"/>
              <a:gd name="T7" fmla="*/ 2147483647 h 234"/>
              <a:gd name="T8" fmla="*/ 2147483647 w 527"/>
              <a:gd name="T9" fmla="*/ 2147483647 h 234"/>
              <a:gd name="T10" fmla="*/ 2147483647 w 527"/>
              <a:gd name="T11" fmla="*/ 2147483647 h 234"/>
              <a:gd name="T12" fmla="*/ 2147483647 w 527"/>
              <a:gd name="T13" fmla="*/ 2147483647 h 234"/>
              <a:gd name="T14" fmla="*/ 2147483647 w 527"/>
              <a:gd name="T15" fmla="*/ 2147483647 h 234"/>
              <a:gd name="T16" fmla="*/ 2147483647 w 527"/>
              <a:gd name="T17" fmla="*/ 2147483647 h 234"/>
              <a:gd name="T18" fmla="*/ 2147483647 w 527"/>
              <a:gd name="T19" fmla="*/ 2147483647 h 234"/>
              <a:gd name="T20" fmla="*/ 2147483647 w 527"/>
              <a:gd name="T21" fmla="*/ 2147483647 h 234"/>
              <a:gd name="T22" fmla="*/ 2147483647 w 527"/>
              <a:gd name="T23" fmla="*/ 2147483647 h 234"/>
              <a:gd name="T24" fmla="*/ 2147483647 w 527"/>
              <a:gd name="T25" fmla="*/ 2147483647 h 234"/>
              <a:gd name="T26" fmla="*/ 2147483647 w 527"/>
              <a:gd name="T27" fmla="*/ 2147483647 h 234"/>
              <a:gd name="T28" fmla="*/ 2147483647 w 527"/>
              <a:gd name="T29" fmla="*/ 2147483647 h 234"/>
              <a:gd name="T30" fmla="*/ 2147483647 w 527"/>
              <a:gd name="T31" fmla="*/ 2147483647 h 234"/>
              <a:gd name="T32" fmla="*/ 2147483647 w 527"/>
              <a:gd name="T33" fmla="*/ 2147483647 h 234"/>
              <a:gd name="T34" fmla="*/ 2147483647 w 527"/>
              <a:gd name="T35" fmla="*/ 2147483647 h 234"/>
              <a:gd name="T36" fmla="*/ 2147483647 w 527"/>
              <a:gd name="T37" fmla="*/ 2147483647 h 234"/>
              <a:gd name="T38" fmla="*/ 2147483647 w 527"/>
              <a:gd name="T39" fmla="*/ 2147483647 h 234"/>
              <a:gd name="T40" fmla="*/ 2147483647 w 527"/>
              <a:gd name="T41" fmla="*/ 2147483647 h 234"/>
              <a:gd name="T42" fmla="*/ 2147483647 w 527"/>
              <a:gd name="T43" fmla="*/ 2147483647 h 234"/>
              <a:gd name="T44" fmla="*/ 2147483647 w 527"/>
              <a:gd name="T45" fmla="*/ 2147483647 h 234"/>
              <a:gd name="T46" fmla="*/ 2147483647 w 527"/>
              <a:gd name="T47" fmla="*/ 2147483647 h 234"/>
              <a:gd name="T48" fmla="*/ 2147483647 w 527"/>
              <a:gd name="T49" fmla="*/ 2147483647 h 234"/>
              <a:gd name="T50" fmla="*/ 2147483647 w 527"/>
              <a:gd name="T51" fmla="*/ 2147483647 h 234"/>
              <a:gd name="T52" fmla="*/ 2147483647 w 527"/>
              <a:gd name="T53" fmla="*/ 2147483647 h 234"/>
              <a:gd name="T54" fmla="*/ 2147483647 w 527"/>
              <a:gd name="T55" fmla="*/ 2147483647 h 234"/>
              <a:gd name="T56" fmla="*/ 2147483647 w 527"/>
              <a:gd name="T57" fmla="*/ 2147483647 h 234"/>
              <a:gd name="T58" fmla="*/ 2147483647 w 527"/>
              <a:gd name="T59" fmla="*/ 2147483647 h 234"/>
              <a:gd name="T60" fmla="*/ 2147483647 w 527"/>
              <a:gd name="T61" fmla="*/ 2147483647 h 234"/>
              <a:gd name="T62" fmla="*/ 2147483647 w 527"/>
              <a:gd name="T63" fmla="*/ 2147483647 h 234"/>
              <a:gd name="T64" fmla="*/ 2147483647 w 527"/>
              <a:gd name="T65" fmla="*/ 2147483647 h 234"/>
              <a:gd name="T66" fmla="*/ 2147483647 w 527"/>
              <a:gd name="T67" fmla="*/ 2147483647 h 234"/>
              <a:gd name="T68" fmla="*/ 2147483647 w 527"/>
              <a:gd name="T69" fmla="*/ 2147483647 h 234"/>
              <a:gd name="T70" fmla="*/ 2147483647 w 527"/>
              <a:gd name="T71" fmla="*/ 2147483647 h 234"/>
              <a:gd name="T72" fmla="*/ 2147483647 w 527"/>
              <a:gd name="T73" fmla="*/ 2147483647 h 234"/>
              <a:gd name="T74" fmla="*/ 2147483647 w 527"/>
              <a:gd name="T75" fmla="*/ 2147483647 h 234"/>
              <a:gd name="T76" fmla="*/ 2147483647 w 527"/>
              <a:gd name="T77" fmla="*/ 2147483647 h 234"/>
              <a:gd name="T78" fmla="*/ 2147483647 w 527"/>
              <a:gd name="T79" fmla="*/ 2147483647 h 234"/>
              <a:gd name="T80" fmla="*/ 2147483647 w 527"/>
              <a:gd name="T81" fmla="*/ 2147483647 h 234"/>
              <a:gd name="T82" fmla="*/ 2147483647 w 527"/>
              <a:gd name="T83" fmla="*/ 2147483647 h 234"/>
              <a:gd name="T84" fmla="*/ 2147483647 w 527"/>
              <a:gd name="T85" fmla="*/ 2147483647 h 234"/>
              <a:gd name="T86" fmla="*/ 2147483647 w 527"/>
              <a:gd name="T87" fmla="*/ 2147483647 h 234"/>
              <a:gd name="T88" fmla="*/ 2147483647 w 527"/>
              <a:gd name="T89" fmla="*/ 2147483647 h 234"/>
              <a:gd name="T90" fmla="*/ 2147483647 w 527"/>
              <a:gd name="T91" fmla="*/ 2147483647 h 234"/>
              <a:gd name="T92" fmla="*/ 2147483647 w 527"/>
              <a:gd name="T93" fmla="*/ 2147483647 h 234"/>
              <a:gd name="T94" fmla="*/ 2147483647 w 527"/>
              <a:gd name="T95" fmla="*/ 2147483647 h 234"/>
              <a:gd name="T96" fmla="*/ 2147483647 w 527"/>
              <a:gd name="T97" fmla="*/ 2147483647 h 234"/>
              <a:gd name="T98" fmla="*/ 2147483647 w 527"/>
              <a:gd name="T99" fmla="*/ 2147483647 h 234"/>
              <a:gd name="T100" fmla="*/ 2147483647 w 527"/>
              <a:gd name="T101" fmla="*/ 2147483647 h 234"/>
              <a:gd name="T102" fmla="*/ 2147483647 w 527"/>
              <a:gd name="T103" fmla="*/ 2147483647 h 234"/>
              <a:gd name="T104" fmla="*/ 2147483647 w 527"/>
              <a:gd name="T105" fmla="*/ 2147483647 h 234"/>
              <a:gd name="T106" fmla="*/ 2147483647 w 527"/>
              <a:gd name="T107" fmla="*/ 2147483647 h 234"/>
              <a:gd name="T108" fmla="*/ 2147483647 w 527"/>
              <a:gd name="T109" fmla="*/ 2147483647 h 234"/>
              <a:gd name="T110" fmla="*/ 2147483647 w 527"/>
              <a:gd name="T111" fmla="*/ 2147483647 h 234"/>
              <a:gd name="T112" fmla="*/ 2147483647 w 527"/>
              <a:gd name="T113" fmla="*/ 2147483647 h 234"/>
              <a:gd name="T114" fmla="*/ 2147483647 w 527"/>
              <a:gd name="T115" fmla="*/ 2147483647 h 2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7"/>
              <a:gd name="T175" fmla="*/ 0 h 234"/>
              <a:gd name="T176" fmla="*/ 527 w 527"/>
              <a:gd name="T177" fmla="*/ 234 h 2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7" h="234">
                <a:moveTo>
                  <a:pt x="0" y="97"/>
                </a:moveTo>
                <a:lnTo>
                  <a:pt x="2" y="108"/>
                </a:lnTo>
                <a:lnTo>
                  <a:pt x="5" y="120"/>
                </a:lnTo>
                <a:lnTo>
                  <a:pt x="9" y="132"/>
                </a:lnTo>
                <a:lnTo>
                  <a:pt x="15" y="144"/>
                </a:lnTo>
                <a:lnTo>
                  <a:pt x="22" y="157"/>
                </a:lnTo>
                <a:lnTo>
                  <a:pt x="31" y="170"/>
                </a:lnTo>
                <a:lnTo>
                  <a:pt x="41" y="181"/>
                </a:lnTo>
                <a:lnTo>
                  <a:pt x="50" y="193"/>
                </a:lnTo>
                <a:lnTo>
                  <a:pt x="62" y="203"/>
                </a:lnTo>
                <a:lnTo>
                  <a:pt x="75" y="213"/>
                </a:lnTo>
                <a:lnTo>
                  <a:pt x="89" y="220"/>
                </a:lnTo>
                <a:lnTo>
                  <a:pt x="104" y="226"/>
                </a:lnTo>
                <a:lnTo>
                  <a:pt x="120" y="230"/>
                </a:lnTo>
                <a:lnTo>
                  <a:pt x="135" y="233"/>
                </a:lnTo>
                <a:lnTo>
                  <a:pt x="152" y="233"/>
                </a:lnTo>
                <a:lnTo>
                  <a:pt x="170" y="230"/>
                </a:lnTo>
                <a:lnTo>
                  <a:pt x="184" y="229"/>
                </a:lnTo>
                <a:lnTo>
                  <a:pt x="198" y="226"/>
                </a:lnTo>
                <a:lnTo>
                  <a:pt x="212" y="224"/>
                </a:lnTo>
                <a:lnTo>
                  <a:pt x="226" y="221"/>
                </a:lnTo>
                <a:lnTo>
                  <a:pt x="241" y="219"/>
                </a:lnTo>
                <a:lnTo>
                  <a:pt x="271" y="214"/>
                </a:lnTo>
                <a:lnTo>
                  <a:pt x="286" y="212"/>
                </a:lnTo>
                <a:lnTo>
                  <a:pt x="301" y="210"/>
                </a:lnTo>
                <a:lnTo>
                  <a:pt x="315" y="208"/>
                </a:lnTo>
                <a:lnTo>
                  <a:pt x="330" y="206"/>
                </a:lnTo>
                <a:lnTo>
                  <a:pt x="344" y="204"/>
                </a:lnTo>
                <a:lnTo>
                  <a:pt x="358" y="203"/>
                </a:lnTo>
                <a:lnTo>
                  <a:pt x="372" y="202"/>
                </a:lnTo>
                <a:lnTo>
                  <a:pt x="385" y="201"/>
                </a:lnTo>
                <a:lnTo>
                  <a:pt x="397" y="201"/>
                </a:lnTo>
                <a:lnTo>
                  <a:pt x="409" y="200"/>
                </a:lnTo>
                <a:lnTo>
                  <a:pt x="420" y="200"/>
                </a:lnTo>
                <a:lnTo>
                  <a:pt x="431" y="199"/>
                </a:lnTo>
                <a:lnTo>
                  <a:pt x="442" y="197"/>
                </a:lnTo>
                <a:lnTo>
                  <a:pt x="452" y="196"/>
                </a:lnTo>
                <a:lnTo>
                  <a:pt x="462" y="193"/>
                </a:lnTo>
                <a:lnTo>
                  <a:pt x="471" y="191"/>
                </a:lnTo>
                <a:lnTo>
                  <a:pt x="480" y="189"/>
                </a:lnTo>
                <a:lnTo>
                  <a:pt x="487" y="186"/>
                </a:lnTo>
                <a:lnTo>
                  <a:pt x="494" y="183"/>
                </a:lnTo>
                <a:lnTo>
                  <a:pt x="501" y="180"/>
                </a:lnTo>
                <a:lnTo>
                  <a:pt x="507" y="178"/>
                </a:lnTo>
                <a:lnTo>
                  <a:pt x="513" y="175"/>
                </a:lnTo>
                <a:lnTo>
                  <a:pt x="518" y="173"/>
                </a:lnTo>
                <a:lnTo>
                  <a:pt x="522" y="170"/>
                </a:lnTo>
                <a:lnTo>
                  <a:pt x="526" y="167"/>
                </a:lnTo>
                <a:lnTo>
                  <a:pt x="522" y="167"/>
                </a:lnTo>
                <a:lnTo>
                  <a:pt x="519" y="165"/>
                </a:lnTo>
                <a:lnTo>
                  <a:pt x="515" y="163"/>
                </a:lnTo>
                <a:lnTo>
                  <a:pt x="510" y="160"/>
                </a:lnTo>
                <a:lnTo>
                  <a:pt x="506" y="156"/>
                </a:lnTo>
                <a:lnTo>
                  <a:pt x="502" y="152"/>
                </a:lnTo>
                <a:lnTo>
                  <a:pt x="497" y="147"/>
                </a:lnTo>
                <a:lnTo>
                  <a:pt x="493" y="142"/>
                </a:lnTo>
                <a:lnTo>
                  <a:pt x="489" y="136"/>
                </a:lnTo>
                <a:lnTo>
                  <a:pt x="485" y="131"/>
                </a:lnTo>
                <a:lnTo>
                  <a:pt x="482" y="125"/>
                </a:lnTo>
                <a:lnTo>
                  <a:pt x="480" y="119"/>
                </a:lnTo>
                <a:lnTo>
                  <a:pt x="477" y="113"/>
                </a:lnTo>
                <a:lnTo>
                  <a:pt x="475" y="107"/>
                </a:lnTo>
                <a:lnTo>
                  <a:pt x="473" y="102"/>
                </a:lnTo>
                <a:lnTo>
                  <a:pt x="472" y="97"/>
                </a:lnTo>
                <a:lnTo>
                  <a:pt x="471" y="92"/>
                </a:lnTo>
                <a:lnTo>
                  <a:pt x="471" y="86"/>
                </a:lnTo>
                <a:lnTo>
                  <a:pt x="470" y="80"/>
                </a:lnTo>
                <a:lnTo>
                  <a:pt x="470" y="74"/>
                </a:lnTo>
                <a:lnTo>
                  <a:pt x="469" y="67"/>
                </a:lnTo>
                <a:lnTo>
                  <a:pt x="469" y="60"/>
                </a:lnTo>
                <a:lnTo>
                  <a:pt x="469" y="54"/>
                </a:lnTo>
                <a:lnTo>
                  <a:pt x="468" y="40"/>
                </a:lnTo>
                <a:lnTo>
                  <a:pt x="467" y="34"/>
                </a:lnTo>
                <a:lnTo>
                  <a:pt x="466" y="27"/>
                </a:lnTo>
                <a:lnTo>
                  <a:pt x="466" y="21"/>
                </a:lnTo>
                <a:lnTo>
                  <a:pt x="465" y="16"/>
                </a:lnTo>
                <a:lnTo>
                  <a:pt x="464" y="10"/>
                </a:lnTo>
                <a:lnTo>
                  <a:pt x="463" y="5"/>
                </a:lnTo>
                <a:lnTo>
                  <a:pt x="462" y="0"/>
                </a:lnTo>
                <a:lnTo>
                  <a:pt x="462" y="7"/>
                </a:lnTo>
                <a:lnTo>
                  <a:pt x="461" y="13"/>
                </a:lnTo>
                <a:lnTo>
                  <a:pt x="460" y="19"/>
                </a:lnTo>
                <a:lnTo>
                  <a:pt x="459" y="24"/>
                </a:lnTo>
                <a:lnTo>
                  <a:pt x="457" y="29"/>
                </a:lnTo>
                <a:lnTo>
                  <a:pt x="455" y="35"/>
                </a:lnTo>
                <a:lnTo>
                  <a:pt x="453" y="39"/>
                </a:lnTo>
                <a:lnTo>
                  <a:pt x="450" y="44"/>
                </a:lnTo>
                <a:lnTo>
                  <a:pt x="447" y="48"/>
                </a:lnTo>
                <a:lnTo>
                  <a:pt x="443" y="51"/>
                </a:lnTo>
                <a:lnTo>
                  <a:pt x="439" y="55"/>
                </a:lnTo>
                <a:lnTo>
                  <a:pt x="434" y="58"/>
                </a:lnTo>
                <a:lnTo>
                  <a:pt x="429" y="60"/>
                </a:lnTo>
                <a:lnTo>
                  <a:pt x="423" y="62"/>
                </a:lnTo>
                <a:lnTo>
                  <a:pt x="417" y="65"/>
                </a:lnTo>
                <a:lnTo>
                  <a:pt x="410" y="67"/>
                </a:lnTo>
                <a:lnTo>
                  <a:pt x="404" y="69"/>
                </a:lnTo>
                <a:lnTo>
                  <a:pt x="398" y="72"/>
                </a:lnTo>
                <a:lnTo>
                  <a:pt x="393" y="76"/>
                </a:lnTo>
                <a:lnTo>
                  <a:pt x="386" y="80"/>
                </a:lnTo>
                <a:lnTo>
                  <a:pt x="380" y="85"/>
                </a:lnTo>
                <a:lnTo>
                  <a:pt x="373" y="90"/>
                </a:lnTo>
                <a:lnTo>
                  <a:pt x="366" y="95"/>
                </a:lnTo>
                <a:lnTo>
                  <a:pt x="359" y="99"/>
                </a:lnTo>
                <a:lnTo>
                  <a:pt x="351" y="103"/>
                </a:lnTo>
                <a:lnTo>
                  <a:pt x="342" y="107"/>
                </a:lnTo>
                <a:lnTo>
                  <a:pt x="333" y="111"/>
                </a:lnTo>
                <a:lnTo>
                  <a:pt x="323" y="113"/>
                </a:lnTo>
                <a:lnTo>
                  <a:pt x="311" y="115"/>
                </a:lnTo>
                <a:lnTo>
                  <a:pt x="300" y="116"/>
                </a:lnTo>
                <a:lnTo>
                  <a:pt x="286" y="115"/>
                </a:lnTo>
                <a:lnTo>
                  <a:pt x="272" y="114"/>
                </a:lnTo>
                <a:lnTo>
                  <a:pt x="257" y="112"/>
                </a:lnTo>
                <a:lnTo>
                  <a:pt x="243" y="111"/>
                </a:lnTo>
                <a:lnTo>
                  <a:pt x="231" y="110"/>
                </a:lnTo>
                <a:lnTo>
                  <a:pt x="221" y="111"/>
                </a:lnTo>
                <a:lnTo>
                  <a:pt x="214" y="111"/>
                </a:lnTo>
                <a:lnTo>
                  <a:pt x="207" y="112"/>
                </a:lnTo>
                <a:lnTo>
                  <a:pt x="202" y="113"/>
                </a:lnTo>
                <a:lnTo>
                  <a:pt x="200" y="115"/>
                </a:lnTo>
                <a:lnTo>
                  <a:pt x="200" y="117"/>
                </a:lnTo>
                <a:lnTo>
                  <a:pt x="202" y="119"/>
                </a:lnTo>
                <a:lnTo>
                  <a:pt x="207" y="121"/>
                </a:lnTo>
                <a:lnTo>
                  <a:pt x="215" y="124"/>
                </a:lnTo>
                <a:lnTo>
                  <a:pt x="224" y="126"/>
                </a:lnTo>
                <a:lnTo>
                  <a:pt x="238" y="129"/>
                </a:lnTo>
                <a:lnTo>
                  <a:pt x="255" y="131"/>
                </a:lnTo>
                <a:lnTo>
                  <a:pt x="275" y="134"/>
                </a:lnTo>
                <a:lnTo>
                  <a:pt x="295" y="136"/>
                </a:lnTo>
                <a:lnTo>
                  <a:pt x="309" y="139"/>
                </a:lnTo>
                <a:lnTo>
                  <a:pt x="320" y="141"/>
                </a:lnTo>
                <a:lnTo>
                  <a:pt x="327" y="144"/>
                </a:lnTo>
                <a:lnTo>
                  <a:pt x="330" y="145"/>
                </a:lnTo>
                <a:lnTo>
                  <a:pt x="330" y="147"/>
                </a:lnTo>
                <a:lnTo>
                  <a:pt x="326" y="149"/>
                </a:lnTo>
                <a:lnTo>
                  <a:pt x="320" y="150"/>
                </a:lnTo>
                <a:lnTo>
                  <a:pt x="312" y="151"/>
                </a:lnTo>
                <a:lnTo>
                  <a:pt x="303" y="152"/>
                </a:lnTo>
                <a:lnTo>
                  <a:pt x="292" y="152"/>
                </a:lnTo>
                <a:lnTo>
                  <a:pt x="279" y="153"/>
                </a:lnTo>
                <a:lnTo>
                  <a:pt x="265" y="153"/>
                </a:lnTo>
                <a:lnTo>
                  <a:pt x="251" y="154"/>
                </a:lnTo>
                <a:lnTo>
                  <a:pt x="237" y="154"/>
                </a:lnTo>
                <a:lnTo>
                  <a:pt x="224" y="154"/>
                </a:lnTo>
                <a:lnTo>
                  <a:pt x="212" y="155"/>
                </a:lnTo>
                <a:lnTo>
                  <a:pt x="201" y="157"/>
                </a:lnTo>
                <a:lnTo>
                  <a:pt x="190" y="160"/>
                </a:lnTo>
                <a:lnTo>
                  <a:pt x="181" y="164"/>
                </a:lnTo>
                <a:lnTo>
                  <a:pt x="172" y="169"/>
                </a:lnTo>
                <a:lnTo>
                  <a:pt x="163" y="173"/>
                </a:lnTo>
                <a:lnTo>
                  <a:pt x="155" y="177"/>
                </a:lnTo>
                <a:lnTo>
                  <a:pt x="148" y="182"/>
                </a:lnTo>
                <a:lnTo>
                  <a:pt x="140" y="186"/>
                </a:lnTo>
                <a:lnTo>
                  <a:pt x="133" y="190"/>
                </a:lnTo>
                <a:lnTo>
                  <a:pt x="128" y="193"/>
                </a:lnTo>
                <a:lnTo>
                  <a:pt x="121" y="195"/>
                </a:lnTo>
                <a:lnTo>
                  <a:pt x="114" y="196"/>
                </a:lnTo>
                <a:lnTo>
                  <a:pt x="107" y="196"/>
                </a:lnTo>
                <a:lnTo>
                  <a:pt x="100" y="194"/>
                </a:lnTo>
                <a:lnTo>
                  <a:pt x="92" y="190"/>
                </a:lnTo>
                <a:lnTo>
                  <a:pt x="84" y="186"/>
                </a:lnTo>
                <a:lnTo>
                  <a:pt x="77" y="182"/>
                </a:lnTo>
                <a:lnTo>
                  <a:pt x="69" y="178"/>
                </a:lnTo>
                <a:lnTo>
                  <a:pt x="62" y="174"/>
                </a:lnTo>
                <a:lnTo>
                  <a:pt x="55" y="170"/>
                </a:lnTo>
                <a:lnTo>
                  <a:pt x="48" y="166"/>
                </a:lnTo>
                <a:lnTo>
                  <a:pt x="43" y="161"/>
                </a:lnTo>
                <a:lnTo>
                  <a:pt x="36" y="156"/>
                </a:lnTo>
                <a:lnTo>
                  <a:pt x="31" y="151"/>
                </a:lnTo>
                <a:lnTo>
                  <a:pt x="25" y="145"/>
                </a:lnTo>
                <a:lnTo>
                  <a:pt x="20" y="139"/>
                </a:lnTo>
                <a:lnTo>
                  <a:pt x="15" y="133"/>
                </a:lnTo>
                <a:lnTo>
                  <a:pt x="11" y="125"/>
                </a:lnTo>
                <a:lnTo>
                  <a:pt x="7" y="116"/>
                </a:lnTo>
                <a:lnTo>
                  <a:pt x="3" y="107"/>
                </a:lnTo>
                <a:lnTo>
                  <a:pt x="0" y="97"/>
                </a:lnTo>
              </a:path>
            </a:pathLst>
          </a:custGeom>
          <a:solidFill>
            <a:srgbClr val="D8B28C"/>
          </a:solidFill>
          <a:ln w="12700" cap="rnd" cmpd="sng">
            <a:noFill/>
            <a:prstDash val="solid"/>
            <a:round/>
            <a:headEnd type="none" w="med" len="med"/>
            <a:tailEnd type="none" w="med" len="med"/>
          </a:ln>
        </p:spPr>
        <p:txBody>
          <a:bodyPr/>
          <a:lstStyle/>
          <a:p>
            <a:endParaRPr lang="en-US" sz="1200"/>
          </a:p>
        </p:txBody>
      </p:sp>
      <p:sp>
        <p:nvSpPr>
          <p:cNvPr id="115" name="Freeform 113"/>
          <p:cNvSpPr>
            <a:spLocks/>
          </p:cNvSpPr>
          <p:nvPr/>
        </p:nvSpPr>
        <p:spPr bwMode="auto">
          <a:xfrm>
            <a:off x="5091113" y="6184900"/>
            <a:ext cx="846137" cy="381000"/>
          </a:xfrm>
          <a:custGeom>
            <a:avLst/>
            <a:gdLst>
              <a:gd name="T0" fmla="*/ 2147483647 w 533"/>
              <a:gd name="T1" fmla="*/ 2147483647 h 240"/>
              <a:gd name="T2" fmla="*/ 2147483647 w 533"/>
              <a:gd name="T3" fmla="*/ 2147483647 h 240"/>
              <a:gd name="T4" fmla="*/ 2147483647 w 533"/>
              <a:gd name="T5" fmla="*/ 2147483647 h 240"/>
              <a:gd name="T6" fmla="*/ 2147483647 w 533"/>
              <a:gd name="T7" fmla="*/ 2147483647 h 240"/>
              <a:gd name="T8" fmla="*/ 2147483647 w 533"/>
              <a:gd name="T9" fmla="*/ 2147483647 h 240"/>
              <a:gd name="T10" fmla="*/ 2147483647 w 533"/>
              <a:gd name="T11" fmla="*/ 2147483647 h 240"/>
              <a:gd name="T12" fmla="*/ 2147483647 w 533"/>
              <a:gd name="T13" fmla="*/ 2147483647 h 240"/>
              <a:gd name="T14" fmla="*/ 2147483647 w 533"/>
              <a:gd name="T15" fmla="*/ 2147483647 h 240"/>
              <a:gd name="T16" fmla="*/ 2147483647 w 533"/>
              <a:gd name="T17" fmla="*/ 2147483647 h 240"/>
              <a:gd name="T18" fmla="*/ 2147483647 w 533"/>
              <a:gd name="T19" fmla="*/ 2147483647 h 240"/>
              <a:gd name="T20" fmla="*/ 2147483647 w 533"/>
              <a:gd name="T21" fmla="*/ 2147483647 h 240"/>
              <a:gd name="T22" fmla="*/ 2147483647 w 533"/>
              <a:gd name="T23" fmla="*/ 2147483647 h 240"/>
              <a:gd name="T24" fmla="*/ 2147483647 w 533"/>
              <a:gd name="T25" fmla="*/ 2147483647 h 240"/>
              <a:gd name="T26" fmla="*/ 2147483647 w 533"/>
              <a:gd name="T27" fmla="*/ 2147483647 h 240"/>
              <a:gd name="T28" fmla="*/ 2147483647 w 533"/>
              <a:gd name="T29" fmla="*/ 2147483647 h 240"/>
              <a:gd name="T30" fmla="*/ 2147483647 w 533"/>
              <a:gd name="T31" fmla="*/ 2147483647 h 240"/>
              <a:gd name="T32" fmla="*/ 2147483647 w 533"/>
              <a:gd name="T33" fmla="*/ 2147483647 h 240"/>
              <a:gd name="T34" fmla="*/ 2147483647 w 533"/>
              <a:gd name="T35" fmla="*/ 2147483647 h 240"/>
              <a:gd name="T36" fmla="*/ 2147483647 w 533"/>
              <a:gd name="T37" fmla="*/ 2147483647 h 240"/>
              <a:gd name="T38" fmla="*/ 2147483647 w 533"/>
              <a:gd name="T39" fmla="*/ 2147483647 h 240"/>
              <a:gd name="T40" fmla="*/ 2147483647 w 533"/>
              <a:gd name="T41" fmla="*/ 2147483647 h 240"/>
              <a:gd name="T42" fmla="*/ 2147483647 w 533"/>
              <a:gd name="T43" fmla="*/ 2147483647 h 240"/>
              <a:gd name="T44" fmla="*/ 2147483647 w 533"/>
              <a:gd name="T45" fmla="*/ 2147483647 h 240"/>
              <a:gd name="T46" fmla="*/ 2147483647 w 533"/>
              <a:gd name="T47" fmla="*/ 2147483647 h 240"/>
              <a:gd name="T48" fmla="*/ 2147483647 w 533"/>
              <a:gd name="T49" fmla="*/ 2147483647 h 240"/>
              <a:gd name="T50" fmla="*/ 2147483647 w 533"/>
              <a:gd name="T51" fmla="*/ 2147483647 h 240"/>
              <a:gd name="T52" fmla="*/ 2147483647 w 533"/>
              <a:gd name="T53" fmla="*/ 2147483647 h 240"/>
              <a:gd name="T54" fmla="*/ 2147483647 w 533"/>
              <a:gd name="T55" fmla="*/ 2147483647 h 240"/>
              <a:gd name="T56" fmla="*/ 2147483647 w 533"/>
              <a:gd name="T57" fmla="*/ 2147483647 h 240"/>
              <a:gd name="T58" fmla="*/ 2147483647 w 533"/>
              <a:gd name="T59" fmla="*/ 2147483647 h 240"/>
              <a:gd name="T60" fmla="*/ 2147483647 w 533"/>
              <a:gd name="T61" fmla="*/ 2147483647 h 240"/>
              <a:gd name="T62" fmla="*/ 2147483647 w 533"/>
              <a:gd name="T63" fmla="*/ 2147483647 h 240"/>
              <a:gd name="T64" fmla="*/ 2147483647 w 533"/>
              <a:gd name="T65" fmla="*/ 2147483647 h 240"/>
              <a:gd name="T66" fmla="*/ 2147483647 w 533"/>
              <a:gd name="T67" fmla="*/ 2147483647 h 240"/>
              <a:gd name="T68" fmla="*/ 2147483647 w 533"/>
              <a:gd name="T69" fmla="*/ 2147483647 h 240"/>
              <a:gd name="T70" fmla="*/ 2147483647 w 533"/>
              <a:gd name="T71" fmla="*/ 2147483647 h 240"/>
              <a:gd name="T72" fmla="*/ 2147483647 w 533"/>
              <a:gd name="T73" fmla="*/ 2147483647 h 240"/>
              <a:gd name="T74" fmla="*/ 2147483647 w 533"/>
              <a:gd name="T75" fmla="*/ 2147483647 h 240"/>
              <a:gd name="T76" fmla="*/ 2147483647 w 533"/>
              <a:gd name="T77" fmla="*/ 2147483647 h 240"/>
              <a:gd name="T78" fmla="*/ 2147483647 w 533"/>
              <a:gd name="T79" fmla="*/ 2147483647 h 2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33"/>
              <a:gd name="T121" fmla="*/ 0 h 240"/>
              <a:gd name="T122" fmla="*/ 533 w 533"/>
              <a:gd name="T123" fmla="*/ 240 h 2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33" h="240">
                <a:moveTo>
                  <a:pt x="0" y="99"/>
                </a:moveTo>
                <a:lnTo>
                  <a:pt x="2" y="111"/>
                </a:lnTo>
                <a:lnTo>
                  <a:pt x="5" y="123"/>
                </a:lnTo>
                <a:lnTo>
                  <a:pt x="9" y="135"/>
                </a:lnTo>
                <a:lnTo>
                  <a:pt x="15" y="148"/>
                </a:lnTo>
                <a:lnTo>
                  <a:pt x="22" y="161"/>
                </a:lnTo>
                <a:lnTo>
                  <a:pt x="31" y="174"/>
                </a:lnTo>
                <a:lnTo>
                  <a:pt x="41" y="186"/>
                </a:lnTo>
                <a:lnTo>
                  <a:pt x="51" y="198"/>
                </a:lnTo>
                <a:lnTo>
                  <a:pt x="63" y="208"/>
                </a:lnTo>
                <a:lnTo>
                  <a:pt x="76" y="218"/>
                </a:lnTo>
                <a:lnTo>
                  <a:pt x="90" y="226"/>
                </a:lnTo>
                <a:lnTo>
                  <a:pt x="105" y="232"/>
                </a:lnTo>
                <a:lnTo>
                  <a:pt x="121" y="236"/>
                </a:lnTo>
                <a:lnTo>
                  <a:pt x="137" y="239"/>
                </a:lnTo>
                <a:lnTo>
                  <a:pt x="154" y="239"/>
                </a:lnTo>
                <a:lnTo>
                  <a:pt x="172" y="236"/>
                </a:lnTo>
                <a:lnTo>
                  <a:pt x="186" y="235"/>
                </a:lnTo>
                <a:lnTo>
                  <a:pt x="200" y="232"/>
                </a:lnTo>
                <a:lnTo>
                  <a:pt x="214" y="230"/>
                </a:lnTo>
                <a:lnTo>
                  <a:pt x="229" y="227"/>
                </a:lnTo>
                <a:lnTo>
                  <a:pt x="244" y="225"/>
                </a:lnTo>
                <a:lnTo>
                  <a:pt x="259" y="222"/>
                </a:lnTo>
                <a:lnTo>
                  <a:pt x="274" y="220"/>
                </a:lnTo>
                <a:lnTo>
                  <a:pt x="289" y="217"/>
                </a:lnTo>
                <a:lnTo>
                  <a:pt x="304" y="215"/>
                </a:lnTo>
                <a:lnTo>
                  <a:pt x="319" y="213"/>
                </a:lnTo>
                <a:lnTo>
                  <a:pt x="334" y="211"/>
                </a:lnTo>
                <a:lnTo>
                  <a:pt x="348" y="209"/>
                </a:lnTo>
                <a:lnTo>
                  <a:pt x="362" y="208"/>
                </a:lnTo>
                <a:lnTo>
                  <a:pt x="376" y="207"/>
                </a:lnTo>
                <a:lnTo>
                  <a:pt x="389" y="206"/>
                </a:lnTo>
                <a:lnTo>
                  <a:pt x="402" y="206"/>
                </a:lnTo>
                <a:lnTo>
                  <a:pt x="414" y="205"/>
                </a:lnTo>
                <a:lnTo>
                  <a:pt x="425" y="205"/>
                </a:lnTo>
                <a:lnTo>
                  <a:pt x="436" y="204"/>
                </a:lnTo>
                <a:lnTo>
                  <a:pt x="447" y="202"/>
                </a:lnTo>
                <a:lnTo>
                  <a:pt x="457" y="201"/>
                </a:lnTo>
                <a:lnTo>
                  <a:pt x="467" y="198"/>
                </a:lnTo>
                <a:lnTo>
                  <a:pt x="476" y="196"/>
                </a:lnTo>
                <a:lnTo>
                  <a:pt x="485" y="194"/>
                </a:lnTo>
                <a:lnTo>
                  <a:pt x="493" y="191"/>
                </a:lnTo>
                <a:lnTo>
                  <a:pt x="500" y="188"/>
                </a:lnTo>
                <a:lnTo>
                  <a:pt x="507" y="185"/>
                </a:lnTo>
                <a:lnTo>
                  <a:pt x="513" y="183"/>
                </a:lnTo>
                <a:lnTo>
                  <a:pt x="519" y="180"/>
                </a:lnTo>
                <a:lnTo>
                  <a:pt x="524" y="177"/>
                </a:lnTo>
                <a:lnTo>
                  <a:pt x="528" y="174"/>
                </a:lnTo>
                <a:lnTo>
                  <a:pt x="532" y="171"/>
                </a:lnTo>
                <a:lnTo>
                  <a:pt x="528" y="171"/>
                </a:lnTo>
                <a:lnTo>
                  <a:pt x="525" y="169"/>
                </a:lnTo>
                <a:lnTo>
                  <a:pt x="521" y="167"/>
                </a:lnTo>
                <a:lnTo>
                  <a:pt x="516" y="164"/>
                </a:lnTo>
                <a:lnTo>
                  <a:pt x="512" y="160"/>
                </a:lnTo>
                <a:lnTo>
                  <a:pt x="508" y="156"/>
                </a:lnTo>
                <a:lnTo>
                  <a:pt x="503" y="151"/>
                </a:lnTo>
                <a:lnTo>
                  <a:pt x="499" y="146"/>
                </a:lnTo>
                <a:lnTo>
                  <a:pt x="495" y="140"/>
                </a:lnTo>
                <a:lnTo>
                  <a:pt x="491" y="134"/>
                </a:lnTo>
                <a:lnTo>
                  <a:pt x="488" y="128"/>
                </a:lnTo>
                <a:lnTo>
                  <a:pt x="485" y="122"/>
                </a:lnTo>
                <a:lnTo>
                  <a:pt x="482" y="116"/>
                </a:lnTo>
                <a:lnTo>
                  <a:pt x="480" y="110"/>
                </a:lnTo>
                <a:lnTo>
                  <a:pt x="478" y="105"/>
                </a:lnTo>
                <a:lnTo>
                  <a:pt x="477" y="99"/>
                </a:lnTo>
                <a:lnTo>
                  <a:pt x="476" y="94"/>
                </a:lnTo>
                <a:lnTo>
                  <a:pt x="476" y="88"/>
                </a:lnTo>
                <a:lnTo>
                  <a:pt x="475" y="82"/>
                </a:lnTo>
                <a:lnTo>
                  <a:pt x="475" y="76"/>
                </a:lnTo>
                <a:lnTo>
                  <a:pt x="474" y="69"/>
                </a:lnTo>
                <a:lnTo>
                  <a:pt x="474" y="62"/>
                </a:lnTo>
                <a:lnTo>
                  <a:pt x="474" y="55"/>
                </a:lnTo>
                <a:lnTo>
                  <a:pt x="473" y="48"/>
                </a:lnTo>
                <a:lnTo>
                  <a:pt x="473" y="41"/>
                </a:lnTo>
                <a:lnTo>
                  <a:pt x="472" y="35"/>
                </a:lnTo>
                <a:lnTo>
                  <a:pt x="471" y="28"/>
                </a:lnTo>
                <a:lnTo>
                  <a:pt x="471" y="22"/>
                </a:lnTo>
                <a:lnTo>
                  <a:pt x="470" y="16"/>
                </a:lnTo>
                <a:lnTo>
                  <a:pt x="469" y="10"/>
                </a:lnTo>
                <a:lnTo>
                  <a:pt x="468" y="5"/>
                </a:lnTo>
                <a:lnTo>
                  <a:pt x="467" y="0"/>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116" name="Freeform 114"/>
          <p:cNvSpPr>
            <a:spLocks/>
          </p:cNvSpPr>
          <p:nvPr/>
        </p:nvSpPr>
        <p:spPr bwMode="auto">
          <a:xfrm>
            <a:off x="6494463" y="5021263"/>
            <a:ext cx="401637" cy="1812925"/>
          </a:xfrm>
          <a:custGeom>
            <a:avLst/>
            <a:gdLst>
              <a:gd name="T0" fmla="*/ 0 w 253"/>
              <a:gd name="T1" fmla="*/ 2147483647 h 1142"/>
              <a:gd name="T2" fmla="*/ 2147483647 w 253"/>
              <a:gd name="T3" fmla="*/ 2147483647 h 1142"/>
              <a:gd name="T4" fmla="*/ 2147483647 w 253"/>
              <a:gd name="T5" fmla="*/ 2147483647 h 1142"/>
              <a:gd name="T6" fmla="*/ 2147483647 w 253"/>
              <a:gd name="T7" fmla="*/ 2147483647 h 1142"/>
              <a:gd name="T8" fmla="*/ 2147483647 w 253"/>
              <a:gd name="T9" fmla="*/ 2147483647 h 1142"/>
              <a:gd name="T10" fmla="*/ 2147483647 w 253"/>
              <a:gd name="T11" fmla="*/ 2147483647 h 1142"/>
              <a:gd name="T12" fmla="*/ 2147483647 w 253"/>
              <a:gd name="T13" fmla="*/ 2147483647 h 1142"/>
              <a:gd name="T14" fmla="*/ 2147483647 w 253"/>
              <a:gd name="T15" fmla="*/ 2147483647 h 1142"/>
              <a:gd name="T16" fmla="*/ 2147483647 w 253"/>
              <a:gd name="T17" fmla="*/ 2147483647 h 1142"/>
              <a:gd name="T18" fmla="*/ 2147483647 w 253"/>
              <a:gd name="T19" fmla="*/ 2147483647 h 1142"/>
              <a:gd name="T20" fmla="*/ 2147483647 w 253"/>
              <a:gd name="T21" fmla="*/ 2147483647 h 1142"/>
              <a:gd name="T22" fmla="*/ 2147483647 w 253"/>
              <a:gd name="T23" fmla="*/ 2147483647 h 1142"/>
              <a:gd name="T24" fmla="*/ 2147483647 w 253"/>
              <a:gd name="T25" fmla="*/ 2147483647 h 1142"/>
              <a:gd name="T26" fmla="*/ 2147483647 w 253"/>
              <a:gd name="T27" fmla="*/ 2147483647 h 1142"/>
              <a:gd name="T28" fmla="*/ 2147483647 w 253"/>
              <a:gd name="T29" fmla="*/ 2147483647 h 1142"/>
              <a:gd name="T30" fmla="*/ 2147483647 w 253"/>
              <a:gd name="T31" fmla="*/ 2147483647 h 1142"/>
              <a:gd name="T32" fmla="*/ 2147483647 w 253"/>
              <a:gd name="T33" fmla="*/ 2147483647 h 1142"/>
              <a:gd name="T34" fmla="*/ 2147483647 w 253"/>
              <a:gd name="T35" fmla="*/ 2147483647 h 1142"/>
              <a:gd name="T36" fmla="*/ 2147483647 w 253"/>
              <a:gd name="T37" fmla="*/ 2147483647 h 1142"/>
              <a:gd name="T38" fmla="*/ 2147483647 w 253"/>
              <a:gd name="T39" fmla="*/ 2147483647 h 1142"/>
              <a:gd name="T40" fmla="*/ 2147483647 w 253"/>
              <a:gd name="T41" fmla="*/ 2147483647 h 1142"/>
              <a:gd name="T42" fmla="*/ 2147483647 w 253"/>
              <a:gd name="T43" fmla="*/ 2147483647 h 1142"/>
              <a:gd name="T44" fmla="*/ 2147483647 w 253"/>
              <a:gd name="T45" fmla="*/ 2147483647 h 1142"/>
              <a:gd name="T46" fmla="*/ 2147483647 w 253"/>
              <a:gd name="T47" fmla="*/ 2147483647 h 1142"/>
              <a:gd name="T48" fmla="*/ 2147483647 w 253"/>
              <a:gd name="T49" fmla="*/ 2147483647 h 1142"/>
              <a:gd name="T50" fmla="*/ 2147483647 w 253"/>
              <a:gd name="T51" fmla="*/ 2147483647 h 1142"/>
              <a:gd name="T52" fmla="*/ 2147483647 w 253"/>
              <a:gd name="T53" fmla="*/ 2147483647 h 1142"/>
              <a:gd name="T54" fmla="*/ 2147483647 w 253"/>
              <a:gd name="T55" fmla="*/ 2147483647 h 1142"/>
              <a:gd name="T56" fmla="*/ 2147483647 w 253"/>
              <a:gd name="T57" fmla="*/ 2147483647 h 1142"/>
              <a:gd name="T58" fmla="*/ 2147483647 w 253"/>
              <a:gd name="T59" fmla="*/ 2147483647 h 1142"/>
              <a:gd name="T60" fmla="*/ 2147483647 w 253"/>
              <a:gd name="T61" fmla="*/ 2147483647 h 1142"/>
              <a:gd name="T62" fmla="*/ 2147483647 w 253"/>
              <a:gd name="T63" fmla="*/ 2147483647 h 1142"/>
              <a:gd name="T64" fmla="*/ 2147483647 w 253"/>
              <a:gd name="T65" fmla="*/ 2147483647 h 1142"/>
              <a:gd name="T66" fmla="*/ 2147483647 w 253"/>
              <a:gd name="T67" fmla="*/ 2147483647 h 1142"/>
              <a:gd name="T68" fmla="*/ 2147483647 w 253"/>
              <a:gd name="T69" fmla="*/ 2147483647 h 1142"/>
              <a:gd name="T70" fmla="*/ 2147483647 w 253"/>
              <a:gd name="T71" fmla="*/ 2147483647 h 1142"/>
              <a:gd name="T72" fmla="*/ 2147483647 w 253"/>
              <a:gd name="T73" fmla="*/ 2147483647 h 1142"/>
              <a:gd name="T74" fmla="*/ 2147483647 w 253"/>
              <a:gd name="T75" fmla="*/ 2147483647 h 1142"/>
              <a:gd name="T76" fmla="*/ 2147483647 w 253"/>
              <a:gd name="T77" fmla="*/ 2147483647 h 1142"/>
              <a:gd name="T78" fmla="*/ 2147483647 w 253"/>
              <a:gd name="T79" fmla="*/ 2147483647 h 1142"/>
              <a:gd name="T80" fmla="*/ 2147483647 w 253"/>
              <a:gd name="T81" fmla="*/ 2147483647 h 1142"/>
              <a:gd name="T82" fmla="*/ 2147483647 w 253"/>
              <a:gd name="T83" fmla="*/ 2147483647 h 1142"/>
              <a:gd name="T84" fmla="*/ 2147483647 w 253"/>
              <a:gd name="T85" fmla="*/ 2147483647 h 1142"/>
              <a:gd name="T86" fmla="*/ 2147483647 w 253"/>
              <a:gd name="T87" fmla="*/ 2147483647 h 1142"/>
              <a:gd name="T88" fmla="*/ 2147483647 w 253"/>
              <a:gd name="T89" fmla="*/ 2147483647 h 1142"/>
              <a:gd name="T90" fmla="*/ 2147483647 w 253"/>
              <a:gd name="T91" fmla="*/ 2147483647 h 1142"/>
              <a:gd name="T92" fmla="*/ 2147483647 w 253"/>
              <a:gd name="T93" fmla="*/ 2147483647 h 1142"/>
              <a:gd name="T94" fmla="*/ 2147483647 w 253"/>
              <a:gd name="T95" fmla="*/ 2147483647 h 1142"/>
              <a:gd name="T96" fmla="*/ 2147483647 w 253"/>
              <a:gd name="T97" fmla="*/ 2147483647 h 1142"/>
              <a:gd name="T98" fmla="*/ 2147483647 w 253"/>
              <a:gd name="T99" fmla="*/ 2147483647 h 1142"/>
              <a:gd name="T100" fmla="*/ 2147483647 w 253"/>
              <a:gd name="T101" fmla="*/ 2147483647 h 1142"/>
              <a:gd name="T102" fmla="*/ 2147483647 w 253"/>
              <a:gd name="T103" fmla="*/ 2147483647 h 1142"/>
              <a:gd name="T104" fmla="*/ 2147483647 w 253"/>
              <a:gd name="T105" fmla="*/ 2147483647 h 1142"/>
              <a:gd name="T106" fmla="*/ 2147483647 w 253"/>
              <a:gd name="T107" fmla="*/ 2147483647 h 1142"/>
              <a:gd name="T108" fmla="*/ 2147483647 w 253"/>
              <a:gd name="T109" fmla="*/ 2147483647 h 1142"/>
              <a:gd name="T110" fmla="*/ 2147483647 w 253"/>
              <a:gd name="T111" fmla="*/ 2147483647 h 1142"/>
              <a:gd name="T112" fmla="*/ 2147483647 w 253"/>
              <a:gd name="T113" fmla="*/ 2147483647 h 1142"/>
              <a:gd name="T114" fmla="*/ 2147483647 w 253"/>
              <a:gd name="T115" fmla="*/ 2147483647 h 114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53"/>
              <a:gd name="T175" fmla="*/ 0 h 1142"/>
              <a:gd name="T176" fmla="*/ 253 w 253"/>
              <a:gd name="T177" fmla="*/ 1142 h 114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53" h="1142">
                <a:moveTo>
                  <a:pt x="1" y="20"/>
                </a:moveTo>
                <a:lnTo>
                  <a:pt x="0" y="28"/>
                </a:lnTo>
                <a:lnTo>
                  <a:pt x="0" y="38"/>
                </a:lnTo>
                <a:lnTo>
                  <a:pt x="1" y="47"/>
                </a:lnTo>
                <a:lnTo>
                  <a:pt x="3" y="58"/>
                </a:lnTo>
                <a:lnTo>
                  <a:pt x="6" y="68"/>
                </a:lnTo>
                <a:lnTo>
                  <a:pt x="9" y="79"/>
                </a:lnTo>
                <a:lnTo>
                  <a:pt x="13" y="91"/>
                </a:lnTo>
                <a:lnTo>
                  <a:pt x="17" y="103"/>
                </a:lnTo>
                <a:lnTo>
                  <a:pt x="21" y="116"/>
                </a:lnTo>
                <a:lnTo>
                  <a:pt x="25" y="129"/>
                </a:lnTo>
                <a:lnTo>
                  <a:pt x="28" y="142"/>
                </a:lnTo>
                <a:lnTo>
                  <a:pt x="31" y="156"/>
                </a:lnTo>
                <a:lnTo>
                  <a:pt x="34" y="170"/>
                </a:lnTo>
                <a:lnTo>
                  <a:pt x="35" y="185"/>
                </a:lnTo>
                <a:lnTo>
                  <a:pt x="36" y="200"/>
                </a:lnTo>
                <a:lnTo>
                  <a:pt x="35" y="215"/>
                </a:lnTo>
                <a:lnTo>
                  <a:pt x="34" y="231"/>
                </a:lnTo>
                <a:lnTo>
                  <a:pt x="34" y="247"/>
                </a:lnTo>
                <a:lnTo>
                  <a:pt x="34" y="263"/>
                </a:lnTo>
                <a:lnTo>
                  <a:pt x="33" y="279"/>
                </a:lnTo>
                <a:lnTo>
                  <a:pt x="33" y="295"/>
                </a:lnTo>
                <a:lnTo>
                  <a:pt x="33" y="312"/>
                </a:lnTo>
                <a:lnTo>
                  <a:pt x="33" y="328"/>
                </a:lnTo>
                <a:lnTo>
                  <a:pt x="33" y="345"/>
                </a:lnTo>
                <a:lnTo>
                  <a:pt x="33" y="362"/>
                </a:lnTo>
                <a:lnTo>
                  <a:pt x="33" y="379"/>
                </a:lnTo>
                <a:lnTo>
                  <a:pt x="34" y="396"/>
                </a:lnTo>
                <a:lnTo>
                  <a:pt x="35" y="413"/>
                </a:lnTo>
                <a:lnTo>
                  <a:pt x="35" y="431"/>
                </a:lnTo>
                <a:lnTo>
                  <a:pt x="36" y="448"/>
                </a:lnTo>
                <a:lnTo>
                  <a:pt x="37" y="465"/>
                </a:lnTo>
                <a:lnTo>
                  <a:pt x="39" y="483"/>
                </a:lnTo>
                <a:lnTo>
                  <a:pt x="41" y="512"/>
                </a:lnTo>
                <a:lnTo>
                  <a:pt x="44" y="540"/>
                </a:lnTo>
                <a:lnTo>
                  <a:pt x="47" y="568"/>
                </a:lnTo>
                <a:lnTo>
                  <a:pt x="51" y="595"/>
                </a:lnTo>
                <a:lnTo>
                  <a:pt x="56" y="621"/>
                </a:lnTo>
                <a:lnTo>
                  <a:pt x="60" y="646"/>
                </a:lnTo>
                <a:lnTo>
                  <a:pt x="65" y="671"/>
                </a:lnTo>
                <a:lnTo>
                  <a:pt x="70" y="694"/>
                </a:lnTo>
                <a:lnTo>
                  <a:pt x="74" y="716"/>
                </a:lnTo>
                <a:lnTo>
                  <a:pt x="79" y="738"/>
                </a:lnTo>
                <a:lnTo>
                  <a:pt x="83" y="759"/>
                </a:lnTo>
                <a:lnTo>
                  <a:pt x="86" y="778"/>
                </a:lnTo>
                <a:lnTo>
                  <a:pt x="89" y="797"/>
                </a:lnTo>
                <a:lnTo>
                  <a:pt x="91" y="814"/>
                </a:lnTo>
                <a:lnTo>
                  <a:pt x="93" y="831"/>
                </a:lnTo>
                <a:lnTo>
                  <a:pt x="93" y="846"/>
                </a:lnTo>
                <a:lnTo>
                  <a:pt x="93" y="862"/>
                </a:lnTo>
                <a:lnTo>
                  <a:pt x="94" y="880"/>
                </a:lnTo>
                <a:lnTo>
                  <a:pt x="95" y="899"/>
                </a:lnTo>
                <a:lnTo>
                  <a:pt x="96" y="920"/>
                </a:lnTo>
                <a:lnTo>
                  <a:pt x="97" y="941"/>
                </a:lnTo>
                <a:lnTo>
                  <a:pt x="98" y="962"/>
                </a:lnTo>
                <a:lnTo>
                  <a:pt x="100" y="984"/>
                </a:lnTo>
                <a:lnTo>
                  <a:pt x="101" y="1005"/>
                </a:lnTo>
                <a:lnTo>
                  <a:pt x="102" y="1026"/>
                </a:lnTo>
                <a:lnTo>
                  <a:pt x="103" y="1047"/>
                </a:lnTo>
                <a:lnTo>
                  <a:pt x="104" y="1066"/>
                </a:lnTo>
                <a:lnTo>
                  <a:pt x="105" y="1085"/>
                </a:lnTo>
                <a:lnTo>
                  <a:pt x="105" y="1102"/>
                </a:lnTo>
                <a:lnTo>
                  <a:pt x="105" y="1117"/>
                </a:lnTo>
                <a:lnTo>
                  <a:pt x="105" y="1130"/>
                </a:lnTo>
                <a:lnTo>
                  <a:pt x="104" y="1141"/>
                </a:lnTo>
                <a:lnTo>
                  <a:pt x="155" y="1141"/>
                </a:lnTo>
                <a:lnTo>
                  <a:pt x="153" y="1116"/>
                </a:lnTo>
                <a:lnTo>
                  <a:pt x="151" y="1090"/>
                </a:lnTo>
                <a:lnTo>
                  <a:pt x="151" y="1064"/>
                </a:lnTo>
                <a:lnTo>
                  <a:pt x="152" y="1037"/>
                </a:lnTo>
                <a:lnTo>
                  <a:pt x="153" y="1011"/>
                </a:lnTo>
                <a:lnTo>
                  <a:pt x="156" y="985"/>
                </a:lnTo>
                <a:lnTo>
                  <a:pt x="159" y="960"/>
                </a:lnTo>
                <a:lnTo>
                  <a:pt x="162" y="935"/>
                </a:lnTo>
                <a:lnTo>
                  <a:pt x="166" y="911"/>
                </a:lnTo>
                <a:lnTo>
                  <a:pt x="170" y="888"/>
                </a:lnTo>
                <a:lnTo>
                  <a:pt x="174" y="866"/>
                </a:lnTo>
                <a:lnTo>
                  <a:pt x="179" y="846"/>
                </a:lnTo>
                <a:lnTo>
                  <a:pt x="183" y="827"/>
                </a:lnTo>
                <a:lnTo>
                  <a:pt x="186" y="810"/>
                </a:lnTo>
                <a:lnTo>
                  <a:pt x="190" y="794"/>
                </a:lnTo>
                <a:lnTo>
                  <a:pt x="193" y="781"/>
                </a:lnTo>
                <a:lnTo>
                  <a:pt x="196" y="767"/>
                </a:lnTo>
                <a:lnTo>
                  <a:pt x="200" y="751"/>
                </a:lnTo>
                <a:lnTo>
                  <a:pt x="204" y="733"/>
                </a:lnTo>
                <a:lnTo>
                  <a:pt x="209" y="712"/>
                </a:lnTo>
                <a:lnTo>
                  <a:pt x="214" y="691"/>
                </a:lnTo>
                <a:lnTo>
                  <a:pt x="220" y="668"/>
                </a:lnTo>
                <a:lnTo>
                  <a:pt x="225" y="644"/>
                </a:lnTo>
                <a:lnTo>
                  <a:pt x="231" y="621"/>
                </a:lnTo>
                <a:lnTo>
                  <a:pt x="236" y="597"/>
                </a:lnTo>
                <a:lnTo>
                  <a:pt x="241" y="574"/>
                </a:lnTo>
                <a:lnTo>
                  <a:pt x="245" y="551"/>
                </a:lnTo>
                <a:lnTo>
                  <a:pt x="248" y="530"/>
                </a:lnTo>
                <a:lnTo>
                  <a:pt x="251" y="511"/>
                </a:lnTo>
                <a:lnTo>
                  <a:pt x="252" y="493"/>
                </a:lnTo>
                <a:lnTo>
                  <a:pt x="252" y="478"/>
                </a:lnTo>
                <a:lnTo>
                  <a:pt x="251" y="465"/>
                </a:lnTo>
                <a:lnTo>
                  <a:pt x="249" y="454"/>
                </a:lnTo>
                <a:lnTo>
                  <a:pt x="247" y="442"/>
                </a:lnTo>
                <a:lnTo>
                  <a:pt x="245" y="429"/>
                </a:lnTo>
                <a:lnTo>
                  <a:pt x="243" y="416"/>
                </a:lnTo>
                <a:lnTo>
                  <a:pt x="240" y="402"/>
                </a:lnTo>
                <a:lnTo>
                  <a:pt x="238" y="389"/>
                </a:lnTo>
                <a:lnTo>
                  <a:pt x="236" y="375"/>
                </a:lnTo>
                <a:lnTo>
                  <a:pt x="235" y="362"/>
                </a:lnTo>
                <a:lnTo>
                  <a:pt x="233" y="349"/>
                </a:lnTo>
                <a:lnTo>
                  <a:pt x="232" y="337"/>
                </a:lnTo>
                <a:lnTo>
                  <a:pt x="231" y="325"/>
                </a:lnTo>
                <a:lnTo>
                  <a:pt x="231" y="314"/>
                </a:lnTo>
                <a:lnTo>
                  <a:pt x="231" y="305"/>
                </a:lnTo>
                <a:lnTo>
                  <a:pt x="231" y="296"/>
                </a:lnTo>
                <a:lnTo>
                  <a:pt x="232" y="289"/>
                </a:lnTo>
                <a:lnTo>
                  <a:pt x="234" y="284"/>
                </a:lnTo>
                <a:lnTo>
                  <a:pt x="235" y="278"/>
                </a:lnTo>
                <a:lnTo>
                  <a:pt x="237" y="272"/>
                </a:lnTo>
                <a:lnTo>
                  <a:pt x="239" y="265"/>
                </a:lnTo>
                <a:lnTo>
                  <a:pt x="241" y="258"/>
                </a:lnTo>
                <a:lnTo>
                  <a:pt x="244" y="250"/>
                </a:lnTo>
                <a:lnTo>
                  <a:pt x="246" y="242"/>
                </a:lnTo>
                <a:lnTo>
                  <a:pt x="247" y="234"/>
                </a:lnTo>
                <a:lnTo>
                  <a:pt x="248" y="225"/>
                </a:lnTo>
                <a:lnTo>
                  <a:pt x="249" y="216"/>
                </a:lnTo>
                <a:lnTo>
                  <a:pt x="249" y="207"/>
                </a:lnTo>
                <a:lnTo>
                  <a:pt x="248" y="198"/>
                </a:lnTo>
                <a:lnTo>
                  <a:pt x="246" y="189"/>
                </a:lnTo>
                <a:lnTo>
                  <a:pt x="244" y="180"/>
                </a:lnTo>
                <a:lnTo>
                  <a:pt x="239" y="171"/>
                </a:lnTo>
                <a:lnTo>
                  <a:pt x="234" y="162"/>
                </a:lnTo>
                <a:lnTo>
                  <a:pt x="227" y="153"/>
                </a:lnTo>
                <a:lnTo>
                  <a:pt x="219" y="146"/>
                </a:lnTo>
                <a:lnTo>
                  <a:pt x="211" y="138"/>
                </a:lnTo>
                <a:lnTo>
                  <a:pt x="203" y="131"/>
                </a:lnTo>
                <a:lnTo>
                  <a:pt x="195" y="123"/>
                </a:lnTo>
                <a:lnTo>
                  <a:pt x="187" y="116"/>
                </a:lnTo>
                <a:lnTo>
                  <a:pt x="179" y="109"/>
                </a:lnTo>
                <a:lnTo>
                  <a:pt x="171" y="102"/>
                </a:lnTo>
                <a:lnTo>
                  <a:pt x="163" y="95"/>
                </a:lnTo>
                <a:lnTo>
                  <a:pt x="155" y="89"/>
                </a:lnTo>
                <a:lnTo>
                  <a:pt x="148" y="83"/>
                </a:lnTo>
                <a:lnTo>
                  <a:pt x="141" y="78"/>
                </a:lnTo>
                <a:lnTo>
                  <a:pt x="135" y="73"/>
                </a:lnTo>
                <a:lnTo>
                  <a:pt x="129" y="68"/>
                </a:lnTo>
                <a:lnTo>
                  <a:pt x="123" y="64"/>
                </a:lnTo>
                <a:lnTo>
                  <a:pt x="114" y="57"/>
                </a:lnTo>
                <a:lnTo>
                  <a:pt x="110" y="55"/>
                </a:lnTo>
                <a:lnTo>
                  <a:pt x="105" y="53"/>
                </a:lnTo>
                <a:lnTo>
                  <a:pt x="100" y="50"/>
                </a:lnTo>
                <a:lnTo>
                  <a:pt x="94" y="47"/>
                </a:lnTo>
                <a:lnTo>
                  <a:pt x="89" y="44"/>
                </a:lnTo>
                <a:lnTo>
                  <a:pt x="77" y="37"/>
                </a:lnTo>
                <a:lnTo>
                  <a:pt x="65" y="31"/>
                </a:lnTo>
                <a:lnTo>
                  <a:pt x="59" y="27"/>
                </a:lnTo>
                <a:lnTo>
                  <a:pt x="54" y="24"/>
                </a:lnTo>
                <a:lnTo>
                  <a:pt x="49" y="21"/>
                </a:lnTo>
                <a:lnTo>
                  <a:pt x="44" y="19"/>
                </a:lnTo>
                <a:lnTo>
                  <a:pt x="41" y="16"/>
                </a:lnTo>
                <a:lnTo>
                  <a:pt x="37" y="15"/>
                </a:lnTo>
                <a:lnTo>
                  <a:pt x="35" y="13"/>
                </a:lnTo>
                <a:lnTo>
                  <a:pt x="27" y="8"/>
                </a:lnTo>
                <a:lnTo>
                  <a:pt x="21" y="4"/>
                </a:lnTo>
                <a:lnTo>
                  <a:pt x="16" y="2"/>
                </a:lnTo>
                <a:lnTo>
                  <a:pt x="11" y="0"/>
                </a:lnTo>
                <a:lnTo>
                  <a:pt x="8" y="0"/>
                </a:lnTo>
                <a:lnTo>
                  <a:pt x="6" y="1"/>
                </a:lnTo>
                <a:lnTo>
                  <a:pt x="4" y="2"/>
                </a:lnTo>
                <a:lnTo>
                  <a:pt x="3" y="3"/>
                </a:lnTo>
                <a:lnTo>
                  <a:pt x="2" y="6"/>
                </a:lnTo>
                <a:lnTo>
                  <a:pt x="1" y="8"/>
                </a:lnTo>
                <a:lnTo>
                  <a:pt x="1" y="10"/>
                </a:lnTo>
                <a:lnTo>
                  <a:pt x="1" y="13"/>
                </a:lnTo>
                <a:lnTo>
                  <a:pt x="1" y="15"/>
                </a:lnTo>
                <a:lnTo>
                  <a:pt x="1" y="17"/>
                </a:lnTo>
                <a:lnTo>
                  <a:pt x="1" y="19"/>
                </a:lnTo>
                <a:lnTo>
                  <a:pt x="1" y="20"/>
                </a:lnTo>
              </a:path>
            </a:pathLst>
          </a:custGeom>
          <a:solidFill>
            <a:srgbClr val="F2E5D8"/>
          </a:solidFill>
          <a:ln w="12700" cap="rnd" cmpd="sng">
            <a:solidFill>
              <a:srgbClr val="000000"/>
            </a:solidFill>
            <a:prstDash val="solid"/>
            <a:round/>
            <a:headEnd type="none" w="med" len="med"/>
            <a:tailEnd type="none" w="med" len="med"/>
          </a:ln>
        </p:spPr>
        <p:txBody>
          <a:bodyPr/>
          <a:lstStyle/>
          <a:p>
            <a:endParaRPr lang="en-US" sz="1200"/>
          </a:p>
        </p:txBody>
      </p:sp>
      <p:sp>
        <p:nvSpPr>
          <p:cNvPr id="117" name="Freeform 115"/>
          <p:cNvSpPr>
            <a:spLocks/>
          </p:cNvSpPr>
          <p:nvPr/>
        </p:nvSpPr>
        <p:spPr bwMode="auto">
          <a:xfrm>
            <a:off x="6038850" y="4959350"/>
            <a:ext cx="303213" cy="1381125"/>
          </a:xfrm>
          <a:custGeom>
            <a:avLst/>
            <a:gdLst>
              <a:gd name="T0" fmla="*/ 2147483647 w 191"/>
              <a:gd name="T1" fmla="*/ 2147483647 h 870"/>
              <a:gd name="T2" fmla="*/ 2147483647 w 191"/>
              <a:gd name="T3" fmla="*/ 2147483647 h 870"/>
              <a:gd name="T4" fmla="*/ 2147483647 w 191"/>
              <a:gd name="T5" fmla="*/ 2147483647 h 870"/>
              <a:gd name="T6" fmla="*/ 2147483647 w 191"/>
              <a:gd name="T7" fmla="*/ 2147483647 h 870"/>
              <a:gd name="T8" fmla="*/ 2147483647 w 191"/>
              <a:gd name="T9" fmla="*/ 2147483647 h 870"/>
              <a:gd name="T10" fmla="*/ 2147483647 w 191"/>
              <a:gd name="T11" fmla="*/ 2147483647 h 870"/>
              <a:gd name="T12" fmla="*/ 2147483647 w 191"/>
              <a:gd name="T13" fmla="*/ 2147483647 h 870"/>
              <a:gd name="T14" fmla="*/ 2147483647 w 191"/>
              <a:gd name="T15" fmla="*/ 2147483647 h 870"/>
              <a:gd name="T16" fmla="*/ 2147483647 w 191"/>
              <a:gd name="T17" fmla="*/ 2147483647 h 870"/>
              <a:gd name="T18" fmla="*/ 2147483647 w 191"/>
              <a:gd name="T19" fmla="*/ 2147483647 h 870"/>
              <a:gd name="T20" fmla="*/ 2147483647 w 191"/>
              <a:gd name="T21" fmla="*/ 2147483647 h 870"/>
              <a:gd name="T22" fmla="*/ 2147483647 w 191"/>
              <a:gd name="T23" fmla="*/ 2147483647 h 870"/>
              <a:gd name="T24" fmla="*/ 2147483647 w 191"/>
              <a:gd name="T25" fmla="*/ 2147483647 h 870"/>
              <a:gd name="T26" fmla="*/ 2147483647 w 191"/>
              <a:gd name="T27" fmla="*/ 2147483647 h 870"/>
              <a:gd name="T28" fmla="*/ 2147483647 w 191"/>
              <a:gd name="T29" fmla="*/ 2147483647 h 870"/>
              <a:gd name="T30" fmla="*/ 2147483647 w 191"/>
              <a:gd name="T31" fmla="*/ 2147483647 h 870"/>
              <a:gd name="T32" fmla="*/ 2147483647 w 191"/>
              <a:gd name="T33" fmla="*/ 2147483647 h 870"/>
              <a:gd name="T34" fmla="*/ 2147483647 w 191"/>
              <a:gd name="T35" fmla="*/ 2147483647 h 870"/>
              <a:gd name="T36" fmla="*/ 2147483647 w 191"/>
              <a:gd name="T37" fmla="*/ 2147483647 h 870"/>
              <a:gd name="T38" fmla="*/ 2147483647 w 191"/>
              <a:gd name="T39" fmla="*/ 2147483647 h 870"/>
              <a:gd name="T40" fmla="*/ 2147483647 w 191"/>
              <a:gd name="T41" fmla="*/ 2147483647 h 870"/>
              <a:gd name="T42" fmla="*/ 2147483647 w 191"/>
              <a:gd name="T43" fmla="*/ 2147483647 h 870"/>
              <a:gd name="T44" fmla="*/ 2147483647 w 191"/>
              <a:gd name="T45" fmla="*/ 2147483647 h 870"/>
              <a:gd name="T46" fmla="*/ 2147483647 w 191"/>
              <a:gd name="T47" fmla="*/ 2147483647 h 870"/>
              <a:gd name="T48" fmla="*/ 2147483647 w 191"/>
              <a:gd name="T49" fmla="*/ 2147483647 h 870"/>
              <a:gd name="T50" fmla="*/ 2147483647 w 191"/>
              <a:gd name="T51" fmla="*/ 2147483647 h 870"/>
              <a:gd name="T52" fmla="*/ 2147483647 w 191"/>
              <a:gd name="T53" fmla="*/ 2147483647 h 870"/>
              <a:gd name="T54" fmla="*/ 2147483647 w 191"/>
              <a:gd name="T55" fmla="*/ 2147483647 h 870"/>
              <a:gd name="T56" fmla="*/ 2147483647 w 191"/>
              <a:gd name="T57" fmla="*/ 2147483647 h 870"/>
              <a:gd name="T58" fmla="*/ 2147483647 w 191"/>
              <a:gd name="T59" fmla="*/ 2147483647 h 870"/>
              <a:gd name="T60" fmla="*/ 2147483647 w 191"/>
              <a:gd name="T61" fmla="*/ 2147483647 h 870"/>
              <a:gd name="T62" fmla="*/ 2147483647 w 191"/>
              <a:gd name="T63" fmla="*/ 2147483647 h 870"/>
              <a:gd name="T64" fmla="*/ 2147483647 w 191"/>
              <a:gd name="T65" fmla="*/ 2147483647 h 870"/>
              <a:gd name="T66" fmla="*/ 2147483647 w 191"/>
              <a:gd name="T67" fmla="*/ 2147483647 h 870"/>
              <a:gd name="T68" fmla="*/ 2147483647 w 191"/>
              <a:gd name="T69" fmla="*/ 2147483647 h 870"/>
              <a:gd name="T70" fmla="*/ 2147483647 w 191"/>
              <a:gd name="T71" fmla="*/ 2147483647 h 870"/>
              <a:gd name="T72" fmla="*/ 2147483647 w 191"/>
              <a:gd name="T73" fmla="*/ 2147483647 h 870"/>
              <a:gd name="T74" fmla="*/ 2147483647 w 191"/>
              <a:gd name="T75" fmla="*/ 2147483647 h 870"/>
              <a:gd name="T76" fmla="*/ 2147483647 w 191"/>
              <a:gd name="T77" fmla="*/ 2147483647 h 870"/>
              <a:gd name="T78" fmla="*/ 2147483647 w 191"/>
              <a:gd name="T79" fmla="*/ 2147483647 h 870"/>
              <a:gd name="T80" fmla="*/ 2147483647 w 191"/>
              <a:gd name="T81" fmla="*/ 2147483647 h 870"/>
              <a:gd name="T82" fmla="*/ 0 w 191"/>
              <a:gd name="T83" fmla="*/ 2147483647 h 8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1"/>
              <a:gd name="T127" fmla="*/ 0 h 870"/>
              <a:gd name="T128" fmla="*/ 191 w 191"/>
              <a:gd name="T129" fmla="*/ 870 h 8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1" h="870">
                <a:moveTo>
                  <a:pt x="0" y="0"/>
                </a:moveTo>
                <a:lnTo>
                  <a:pt x="0" y="3"/>
                </a:lnTo>
                <a:lnTo>
                  <a:pt x="1" y="5"/>
                </a:lnTo>
                <a:lnTo>
                  <a:pt x="1" y="8"/>
                </a:lnTo>
                <a:lnTo>
                  <a:pt x="2" y="10"/>
                </a:lnTo>
                <a:lnTo>
                  <a:pt x="3" y="12"/>
                </a:lnTo>
                <a:lnTo>
                  <a:pt x="5" y="15"/>
                </a:lnTo>
                <a:lnTo>
                  <a:pt x="6" y="17"/>
                </a:lnTo>
                <a:lnTo>
                  <a:pt x="8" y="20"/>
                </a:lnTo>
                <a:lnTo>
                  <a:pt x="10" y="23"/>
                </a:lnTo>
                <a:lnTo>
                  <a:pt x="12" y="26"/>
                </a:lnTo>
                <a:lnTo>
                  <a:pt x="14" y="29"/>
                </a:lnTo>
                <a:lnTo>
                  <a:pt x="16" y="33"/>
                </a:lnTo>
                <a:lnTo>
                  <a:pt x="17" y="37"/>
                </a:lnTo>
                <a:lnTo>
                  <a:pt x="19" y="41"/>
                </a:lnTo>
                <a:lnTo>
                  <a:pt x="21" y="46"/>
                </a:lnTo>
                <a:lnTo>
                  <a:pt x="23" y="52"/>
                </a:lnTo>
                <a:lnTo>
                  <a:pt x="24" y="58"/>
                </a:lnTo>
                <a:lnTo>
                  <a:pt x="25" y="67"/>
                </a:lnTo>
                <a:lnTo>
                  <a:pt x="25" y="76"/>
                </a:lnTo>
                <a:lnTo>
                  <a:pt x="25" y="88"/>
                </a:lnTo>
                <a:lnTo>
                  <a:pt x="26" y="102"/>
                </a:lnTo>
                <a:lnTo>
                  <a:pt x="26" y="116"/>
                </a:lnTo>
                <a:lnTo>
                  <a:pt x="26" y="132"/>
                </a:lnTo>
                <a:lnTo>
                  <a:pt x="27" y="148"/>
                </a:lnTo>
                <a:lnTo>
                  <a:pt x="28" y="164"/>
                </a:lnTo>
                <a:lnTo>
                  <a:pt x="30" y="180"/>
                </a:lnTo>
                <a:lnTo>
                  <a:pt x="32" y="196"/>
                </a:lnTo>
                <a:lnTo>
                  <a:pt x="35" y="211"/>
                </a:lnTo>
                <a:lnTo>
                  <a:pt x="39" y="224"/>
                </a:lnTo>
                <a:lnTo>
                  <a:pt x="44" y="237"/>
                </a:lnTo>
                <a:lnTo>
                  <a:pt x="49" y="249"/>
                </a:lnTo>
                <a:lnTo>
                  <a:pt x="56" y="259"/>
                </a:lnTo>
                <a:lnTo>
                  <a:pt x="63" y="269"/>
                </a:lnTo>
                <a:lnTo>
                  <a:pt x="68" y="280"/>
                </a:lnTo>
                <a:lnTo>
                  <a:pt x="72" y="292"/>
                </a:lnTo>
                <a:lnTo>
                  <a:pt x="75" y="305"/>
                </a:lnTo>
                <a:lnTo>
                  <a:pt x="76" y="320"/>
                </a:lnTo>
                <a:lnTo>
                  <a:pt x="77" y="334"/>
                </a:lnTo>
                <a:lnTo>
                  <a:pt x="78" y="350"/>
                </a:lnTo>
                <a:lnTo>
                  <a:pt x="78" y="364"/>
                </a:lnTo>
                <a:lnTo>
                  <a:pt x="78" y="380"/>
                </a:lnTo>
                <a:lnTo>
                  <a:pt x="79" y="396"/>
                </a:lnTo>
                <a:lnTo>
                  <a:pt x="79" y="412"/>
                </a:lnTo>
                <a:lnTo>
                  <a:pt x="80" y="427"/>
                </a:lnTo>
                <a:lnTo>
                  <a:pt x="82" y="442"/>
                </a:lnTo>
                <a:lnTo>
                  <a:pt x="85" y="456"/>
                </a:lnTo>
                <a:lnTo>
                  <a:pt x="90" y="469"/>
                </a:lnTo>
                <a:lnTo>
                  <a:pt x="96" y="481"/>
                </a:lnTo>
                <a:lnTo>
                  <a:pt x="103" y="494"/>
                </a:lnTo>
                <a:lnTo>
                  <a:pt x="111" y="510"/>
                </a:lnTo>
                <a:lnTo>
                  <a:pt x="118" y="529"/>
                </a:lnTo>
                <a:lnTo>
                  <a:pt x="126" y="551"/>
                </a:lnTo>
                <a:lnTo>
                  <a:pt x="135" y="575"/>
                </a:lnTo>
                <a:lnTo>
                  <a:pt x="143" y="600"/>
                </a:lnTo>
                <a:lnTo>
                  <a:pt x="151" y="627"/>
                </a:lnTo>
                <a:lnTo>
                  <a:pt x="159" y="654"/>
                </a:lnTo>
                <a:lnTo>
                  <a:pt x="167" y="682"/>
                </a:lnTo>
                <a:lnTo>
                  <a:pt x="173" y="711"/>
                </a:lnTo>
                <a:lnTo>
                  <a:pt x="178" y="740"/>
                </a:lnTo>
                <a:lnTo>
                  <a:pt x="183" y="768"/>
                </a:lnTo>
                <a:lnTo>
                  <a:pt x="187" y="796"/>
                </a:lnTo>
                <a:lnTo>
                  <a:pt x="189" y="821"/>
                </a:lnTo>
                <a:lnTo>
                  <a:pt x="190" y="846"/>
                </a:lnTo>
                <a:lnTo>
                  <a:pt x="189" y="869"/>
                </a:lnTo>
                <a:lnTo>
                  <a:pt x="189" y="844"/>
                </a:lnTo>
                <a:lnTo>
                  <a:pt x="187" y="818"/>
                </a:lnTo>
                <a:lnTo>
                  <a:pt x="184" y="792"/>
                </a:lnTo>
                <a:lnTo>
                  <a:pt x="179" y="766"/>
                </a:lnTo>
                <a:lnTo>
                  <a:pt x="174" y="739"/>
                </a:lnTo>
                <a:lnTo>
                  <a:pt x="167" y="712"/>
                </a:lnTo>
                <a:lnTo>
                  <a:pt x="160" y="687"/>
                </a:lnTo>
                <a:lnTo>
                  <a:pt x="152" y="662"/>
                </a:lnTo>
                <a:lnTo>
                  <a:pt x="143" y="639"/>
                </a:lnTo>
                <a:lnTo>
                  <a:pt x="135" y="617"/>
                </a:lnTo>
                <a:lnTo>
                  <a:pt x="127" y="596"/>
                </a:lnTo>
                <a:lnTo>
                  <a:pt x="118" y="578"/>
                </a:lnTo>
                <a:lnTo>
                  <a:pt x="111" y="562"/>
                </a:lnTo>
                <a:lnTo>
                  <a:pt x="103" y="548"/>
                </a:lnTo>
                <a:lnTo>
                  <a:pt x="96" y="538"/>
                </a:lnTo>
                <a:lnTo>
                  <a:pt x="90" y="531"/>
                </a:lnTo>
                <a:lnTo>
                  <a:pt x="85" y="525"/>
                </a:lnTo>
                <a:lnTo>
                  <a:pt x="81" y="514"/>
                </a:lnTo>
                <a:lnTo>
                  <a:pt x="78" y="502"/>
                </a:lnTo>
                <a:lnTo>
                  <a:pt x="75" y="485"/>
                </a:lnTo>
                <a:lnTo>
                  <a:pt x="72" y="466"/>
                </a:lnTo>
                <a:lnTo>
                  <a:pt x="70" y="446"/>
                </a:lnTo>
                <a:lnTo>
                  <a:pt x="67" y="424"/>
                </a:lnTo>
                <a:lnTo>
                  <a:pt x="65" y="402"/>
                </a:lnTo>
                <a:lnTo>
                  <a:pt x="63" y="379"/>
                </a:lnTo>
                <a:lnTo>
                  <a:pt x="61" y="358"/>
                </a:lnTo>
                <a:lnTo>
                  <a:pt x="59" y="336"/>
                </a:lnTo>
                <a:lnTo>
                  <a:pt x="56" y="316"/>
                </a:lnTo>
                <a:lnTo>
                  <a:pt x="53" y="298"/>
                </a:lnTo>
                <a:lnTo>
                  <a:pt x="50" y="282"/>
                </a:lnTo>
                <a:lnTo>
                  <a:pt x="48" y="269"/>
                </a:lnTo>
                <a:lnTo>
                  <a:pt x="43" y="259"/>
                </a:lnTo>
                <a:lnTo>
                  <a:pt x="39" y="251"/>
                </a:lnTo>
                <a:lnTo>
                  <a:pt x="36" y="242"/>
                </a:lnTo>
                <a:lnTo>
                  <a:pt x="33" y="232"/>
                </a:lnTo>
                <a:lnTo>
                  <a:pt x="30" y="221"/>
                </a:lnTo>
                <a:lnTo>
                  <a:pt x="28" y="211"/>
                </a:lnTo>
                <a:lnTo>
                  <a:pt x="26" y="198"/>
                </a:lnTo>
                <a:lnTo>
                  <a:pt x="25" y="186"/>
                </a:lnTo>
                <a:lnTo>
                  <a:pt x="24" y="173"/>
                </a:lnTo>
                <a:lnTo>
                  <a:pt x="24" y="160"/>
                </a:lnTo>
                <a:lnTo>
                  <a:pt x="23" y="148"/>
                </a:lnTo>
                <a:lnTo>
                  <a:pt x="23" y="136"/>
                </a:lnTo>
                <a:lnTo>
                  <a:pt x="23" y="125"/>
                </a:lnTo>
                <a:lnTo>
                  <a:pt x="23" y="104"/>
                </a:lnTo>
                <a:lnTo>
                  <a:pt x="23" y="96"/>
                </a:lnTo>
                <a:lnTo>
                  <a:pt x="23" y="89"/>
                </a:lnTo>
                <a:lnTo>
                  <a:pt x="23" y="78"/>
                </a:lnTo>
                <a:lnTo>
                  <a:pt x="23" y="69"/>
                </a:lnTo>
                <a:lnTo>
                  <a:pt x="22" y="60"/>
                </a:lnTo>
                <a:lnTo>
                  <a:pt x="20" y="52"/>
                </a:lnTo>
                <a:lnTo>
                  <a:pt x="18" y="45"/>
                </a:lnTo>
                <a:lnTo>
                  <a:pt x="16" y="39"/>
                </a:lnTo>
                <a:lnTo>
                  <a:pt x="14" y="33"/>
                </a:lnTo>
                <a:lnTo>
                  <a:pt x="12" y="28"/>
                </a:lnTo>
                <a:lnTo>
                  <a:pt x="9" y="24"/>
                </a:lnTo>
                <a:lnTo>
                  <a:pt x="7" y="20"/>
                </a:lnTo>
                <a:lnTo>
                  <a:pt x="5" y="16"/>
                </a:lnTo>
                <a:lnTo>
                  <a:pt x="3" y="13"/>
                </a:lnTo>
                <a:lnTo>
                  <a:pt x="1" y="10"/>
                </a:lnTo>
                <a:lnTo>
                  <a:pt x="0" y="7"/>
                </a:lnTo>
                <a:lnTo>
                  <a:pt x="0" y="4"/>
                </a:lnTo>
                <a:lnTo>
                  <a:pt x="0" y="0"/>
                </a:lnTo>
              </a:path>
            </a:pathLst>
          </a:custGeom>
          <a:solidFill>
            <a:srgbClr val="CB9866"/>
          </a:solidFill>
          <a:ln w="12700" cap="rnd" cmpd="sng">
            <a:noFill/>
            <a:prstDash val="solid"/>
            <a:round/>
            <a:headEnd type="none" w="med" len="med"/>
            <a:tailEnd type="none" w="med" len="med"/>
          </a:ln>
        </p:spPr>
        <p:txBody>
          <a:bodyPr/>
          <a:lstStyle/>
          <a:p>
            <a:endParaRPr lang="en-US" sz="1200"/>
          </a:p>
        </p:txBody>
      </p:sp>
      <p:sp>
        <p:nvSpPr>
          <p:cNvPr id="118" name="Freeform 116"/>
          <p:cNvSpPr>
            <a:spLocks/>
          </p:cNvSpPr>
          <p:nvPr/>
        </p:nvSpPr>
        <p:spPr bwMode="auto">
          <a:xfrm>
            <a:off x="6561138" y="5046663"/>
            <a:ext cx="130175" cy="1193800"/>
          </a:xfrm>
          <a:custGeom>
            <a:avLst/>
            <a:gdLst>
              <a:gd name="T0" fmla="*/ 2147483647 w 82"/>
              <a:gd name="T1" fmla="*/ 2147483647 h 752"/>
              <a:gd name="T2" fmla="*/ 2147483647 w 82"/>
              <a:gd name="T3" fmla="*/ 2147483647 h 752"/>
              <a:gd name="T4" fmla="*/ 2147483647 w 82"/>
              <a:gd name="T5" fmla="*/ 2147483647 h 752"/>
              <a:gd name="T6" fmla="*/ 2147483647 w 82"/>
              <a:gd name="T7" fmla="*/ 2147483647 h 752"/>
              <a:gd name="T8" fmla="*/ 2147483647 w 82"/>
              <a:gd name="T9" fmla="*/ 2147483647 h 752"/>
              <a:gd name="T10" fmla="*/ 2147483647 w 82"/>
              <a:gd name="T11" fmla="*/ 2147483647 h 752"/>
              <a:gd name="T12" fmla="*/ 2147483647 w 82"/>
              <a:gd name="T13" fmla="*/ 2147483647 h 752"/>
              <a:gd name="T14" fmla="*/ 2147483647 w 82"/>
              <a:gd name="T15" fmla="*/ 2147483647 h 752"/>
              <a:gd name="T16" fmla="*/ 2147483647 w 82"/>
              <a:gd name="T17" fmla="*/ 2147483647 h 752"/>
              <a:gd name="T18" fmla="*/ 2147483647 w 82"/>
              <a:gd name="T19" fmla="*/ 2147483647 h 752"/>
              <a:gd name="T20" fmla="*/ 2147483647 w 82"/>
              <a:gd name="T21" fmla="*/ 2147483647 h 752"/>
              <a:gd name="T22" fmla="*/ 2147483647 w 82"/>
              <a:gd name="T23" fmla="*/ 2147483647 h 752"/>
              <a:gd name="T24" fmla="*/ 2147483647 w 82"/>
              <a:gd name="T25" fmla="*/ 2147483647 h 752"/>
              <a:gd name="T26" fmla="*/ 2147483647 w 82"/>
              <a:gd name="T27" fmla="*/ 2147483647 h 752"/>
              <a:gd name="T28" fmla="*/ 2147483647 w 82"/>
              <a:gd name="T29" fmla="*/ 2147483647 h 752"/>
              <a:gd name="T30" fmla="*/ 2147483647 w 82"/>
              <a:gd name="T31" fmla="*/ 2147483647 h 752"/>
              <a:gd name="T32" fmla="*/ 2147483647 w 82"/>
              <a:gd name="T33" fmla="*/ 2147483647 h 752"/>
              <a:gd name="T34" fmla="*/ 2147483647 w 82"/>
              <a:gd name="T35" fmla="*/ 2147483647 h 752"/>
              <a:gd name="T36" fmla="*/ 2147483647 w 82"/>
              <a:gd name="T37" fmla="*/ 2147483647 h 752"/>
              <a:gd name="T38" fmla="*/ 2147483647 w 82"/>
              <a:gd name="T39" fmla="*/ 2147483647 h 752"/>
              <a:gd name="T40" fmla="*/ 2147483647 w 82"/>
              <a:gd name="T41" fmla="*/ 2147483647 h 752"/>
              <a:gd name="T42" fmla="*/ 2147483647 w 82"/>
              <a:gd name="T43" fmla="*/ 2147483647 h 752"/>
              <a:gd name="T44" fmla="*/ 2147483647 w 82"/>
              <a:gd name="T45" fmla="*/ 2147483647 h 752"/>
              <a:gd name="T46" fmla="*/ 2147483647 w 82"/>
              <a:gd name="T47" fmla="*/ 2147483647 h 752"/>
              <a:gd name="T48" fmla="*/ 2147483647 w 82"/>
              <a:gd name="T49" fmla="*/ 2147483647 h 752"/>
              <a:gd name="T50" fmla="*/ 2147483647 w 82"/>
              <a:gd name="T51" fmla="*/ 2147483647 h 752"/>
              <a:gd name="T52" fmla="*/ 2147483647 w 82"/>
              <a:gd name="T53" fmla="*/ 2147483647 h 752"/>
              <a:gd name="T54" fmla="*/ 2147483647 w 82"/>
              <a:gd name="T55" fmla="*/ 2147483647 h 752"/>
              <a:gd name="T56" fmla="*/ 2147483647 w 82"/>
              <a:gd name="T57" fmla="*/ 2147483647 h 752"/>
              <a:gd name="T58" fmla="*/ 2147483647 w 82"/>
              <a:gd name="T59" fmla="*/ 2147483647 h 752"/>
              <a:gd name="T60" fmla="*/ 2147483647 w 82"/>
              <a:gd name="T61" fmla="*/ 2147483647 h 752"/>
              <a:gd name="T62" fmla="*/ 2147483647 w 82"/>
              <a:gd name="T63" fmla="*/ 2147483647 h 7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2"/>
              <a:gd name="T97" fmla="*/ 0 h 752"/>
              <a:gd name="T98" fmla="*/ 82 w 82"/>
              <a:gd name="T99" fmla="*/ 752 h 7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2" h="752">
                <a:moveTo>
                  <a:pt x="0" y="0"/>
                </a:moveTo>
                <a:lnTo>
                  <a:pt x="6" y="7"/>
                </a:lnTo>
                <a:lnTo>
                  <a:pt x="12" y="14"/>
                </a:lnTo>
                <a:lnTo>
                  <a:pt x="18" y="23"/>
                </a:lnTo>
                <a:lnTo>
                  <a:pt x="23" y="32"/>
                </a:lnTo>
                <a:lnTo>
                  <a:pt x="28" y="42"/>
                </a:lnTo>
                <a:lnTo>
                  <a:pt x="33" y="53"/>
                </a:lnTo>
                <a:lnTo>
                  <a:pt x="37" y="63"/>
                </a:lnTo>
                <a:lnTo>
                  <a:pt x="41" y="75"/>
                </a:lnTo>
                <a:lnTo>
                  <a:pt x="44" y="86"/>
                </a:lnTo>
                <a:lnTo>
                  <a:pt x="47" y="97"/>
                </a:lnTo>
                <a:lnTo>
                  <a:pt x="49" y="107"/>
                </a:lnTo>
                <a:lnTo>
                  <a:pt x="51" y="117"/>
                </a:lnTo>
                <a:lnTo>
                  <a:pt x="52" y="127"/>
                </a:lnTo>
                <a:lnTo>
                  <a:pt x="52" y="136"/>
                </a:lnTo>
                <a:lnTo>
                  <a:pt x="52" y="144"/>
                </a:lnTo>
                <a:lnTo>
                  <a:pt x="51" y="151"/>
                </a:lnTo>
                <a:lnTo>
                  <a:pt x="50" y="157"/>
                </a:lnTo>
                <a:lnTo>
                  <a:pt x="50" y="164"/>
                </a:lnTo>
                <a:lnTo>
                  <a:pt x="49" y="172"/>
                </a:lnTo>
                <a:lnTo>
                  <a:pt x="49" y="180"/>
                </a:lnTo>
                <a:lnTo>
                  <a:pt x="50" y="188"/>
                </a:lnTo>
                <a:lnTo>
                  <a:pt x="50" y="197"/>
                </a:lnTo>
                <a:lnTo>
                  <a:pt x="51" y="206"/>
                </a:lnTo>
                <a:lnTo>
                  <a:pt x="53" y="215"/>
                </a:lnTo>
                <a:lnTo>
                  <a:pt x="54" y="224"/>
                </a:lnTo>
                <a:lnTo>
                  <a:pt x="56" y="233"/>
                </a:lnTo>
                <a:lnTo>
                  <a:pt x="58" y="242"/>
                </a:lnTo>
                <a:lnTo>
                  <a:pt x="61" y="251"/>
                </a:lnTo>
                <a:lnTo>
                  <a:pt x="63" y="259"/>
                </a:lnTo>
                <a:lnTo>
                  <a:pt x="66" y="267"/>
                </a:lnTo>
                <a:lnTo>
                  <a:pt x="69" y="275"/>
                </a:lnTo>
                <a:lnTo>
                  <a:pt x="72" y="282"/>
                </a:lnTo>
                <a:lnTo>
                  <a:pt x="75" y="288"/>
                </a:lnTo>
                <a:lnTo>
                  <a:pt x="78" y="296"/>
                </a:lnTo>
                <a:lnTo>
                  <a:pt x="80" y="304"/>
                </a:lnTo>
                <a:lnTo>
                  <a:pt x="81" y="314"/>
                </a:lnTo>
                <a:lnTo>
                  <a:pt x="81" y="325"/>
                </a:lnTo>
                <a:lnTo>
                  <a:pt x="80" y="336"/>
                </a:lnTo>
                <a:lnTo>
                  <a:pt x="80" y="348"/>
                </a:lnTo>
                <a:lnTo>
                  <a:pt x="78" y="361"/>
                </a:lnTo>
                <a:lnTo>
                  <a:pt x="77" y="375"/>
                </a:lnTo>
                <a:lnTo>
                  <a:pt x="75" y="389"/>
                </a:lnTo>
                <a:lnTo>
                  <a:pt x="73" y="403"/>
                </a:lnTo>
                <a:lnTo>
                  <a:pt x="70" y="417"/>
                </a:lnTo>
                <a:lnTo>
                  <a:pt x="68" y="432"/>
                </a:lnTo>
                <a:lnTo>
                  <a:pt x="66" y="447"/>
                </a:lnTo>
                <a:lnTo>
                  <a:pt x="64" y="462"/>
                </a:lnTo>
                <a:lnTo>
                  <a:pt x="62" y="477"/>
                </a:lnTo>
                <a:lnTo>
                  <a:pt x="60" y="494"/>
                </a:lnTo>
                <a:lnTo>
                  <a:pt x="58" y="512"/>
                </a:lnTo>
                <a:lnTo>
                  <a:pt x="56" y="530"/>
                </a:lnTo>
                <a:lnTo>
                  <a:pt x="54" y="549"/>
                </a:lnTo>
                <a:lnTo>
                  <a:pt x="52" y="568"/>
                </a:lnTo>
                <a:lnTo>
                  <a:pt x="50" y="588"/>
                </a:lnTo>
                <a:lnTo>
                  <a:pt x="48" y="607"/>
                </a:lnTo>
                <a:lnTo>
                  <a:pt x="47" y="626"/>
                </a:lnTo>
                <a:lnTo>
                  <a:pt x="45" y="644"/>
                </a:lnTo>
                <a:lnTo>
                  <a:pt x="44" y="662"/>
                </a:lnTo>
                <a:lnTo>
                  <a:pt x="43" y="680"/>
                </a:lnTo>
                <a:lnTo>
                  <a:pt x="43" y="696"/>
                </a:lnTo>
                <a:lnTo>
                  <a:pt x="43" y="712"/>
                </a:lnTo>
                <a:lnTo>
                  <a:pt x="43" y="726"/>
                </a:lnTo>
                <a:lnTo>
                  <a:pt x="43" y="740"/>
                </a:lnTo>
                <a:lnTo>
                  <a:pt x="45" y="751"/>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119" name="Freeform 117"/>
          <p:cNvSpPr>
            <a:spLocks/>
          </p:cNvSpPr>
          <p:nvPr/>
        </p:nvSpPr>
        <p:spPr bwMode="auto">
          <a:xfrm>
            <a:off x="5630863" y="5449888"/>
            <a:ext cx="192087" cy="558800"/>
          </a:xfrm>
          <a:custGeom>
            <a:avLst/>
            <a:gdLst>
              <a:gd name="T0" fmla="*/ 2147483647 w 121"/>
              <a:gd name="T1" fmla="*/ 2147483647 h 352"/>
              <a:gd name="T2" fmla="*/ 2147483647 w 121"/>
              <a:gd name="T3" fmla="*/ 2147483647 h 352"/>
              <a:gd name="T4" fmla="*/ 2147483647 w 121"/>
              <a:gd name="T5" fmla="*/ 2147483647 h 352"/>
              <a:gd name="T6" fmla="*/ 2147483647 w 121"/>
              <a:gd name="T7" fmla="*/ 2147483647 h 352"/>
              <a:gd name="T8" fmla="*/ 2147483647 w 121"/>
              <a:gd name="T9" fmla="*/ 2147483647 h 352"/>
              <a:gd name="T10" fmla="*/ 2147483647 w 121"/>
              <a:gd name="T11" fmla="*/ 2147483647 h 352"/>
              <a:gd name="T12" fmla="*/ 2147483647 w 121"/>
              <a:gd name="T13" fmla="*/ 2147483647 h 352"/>
              <a:gd name="T14" fmla="*/ 2147483647 w 121"/>
              <a:gd name="T15" fmla="*/ 2147483647 h 352"/>
              <a:gd name="T16" fmla="*/ 2147483647 w 121"/>
              <a:gd name="T17" fmla="*/ 2147483647 h 352"/>
              <a:gd name="T18" fmla="*/ 2147483647 w 121"/>
              <a:gd name="T19" fmla="*/ 2147483647 h 352"/>
              <a:gd name="T20" fmla="*/ 2147483647 w 121"/>
              <a:gd name="T21" fmla="*/ 2147483647 h 352"/>
              <a:gd name="T22" fmla="*/ 2147483647 w 121"/>
              <a:gd name="T23" fmla="*/ 2147483647 h 352"/>
              <a:gd name="T24" fmla="*/ 2147483647 w 121"/>
              <a:gd name="T25" fmla="*/ 2147483647 h 352"/>
              <a:gd name="T26" fmla="*/ 2147483647 w 121"/>
              <a:gd name="T27" fmla="*/ 2147483647 h 352"/>
              <a:gd name="T28" fmla="*/ 2147483647 w 121"/>
              <a:gd name="T29" fmla="*/ 2147483647 h 352"/>
              <a:gd name="T30" fmla="*/ 2147483647 w 121"/>
              <a:gd name="T31" fmla="*/ 2147483647 h 352"/>
              <a:gd name="T32" fmla="*/ 2147483647 w 121"/>
              <a:gd name="T33" fmla="*/ 2147483647 h 352"/>
              <a:gd name="T34" fmla="*/ 2147483647 w 121"/>
              <a:gd name="T35" fmla="*/ 2147483647 h 352"/>
              <a:gd name="T36" fmla="*/ 2147483647 w 121"/>
              <a:gd name="T37" fmla="*/ 2147483647 h 352"/>
              <a:gd name="T38" fmla="*/ 2147483647 w 121"/>
              <a:gd name="T39" fmla="*/ 2147483647 h 352"/>
              <a:gd name="T40" fmla="*/ 2147483647 w 121"/>
              <a:gd name="T41" fmla="*/ 2147483647 h 352"/>
              <a:gd name="T42" fmla="*/ 2147483647 w 121"/>
              <a:gd name="T43" fmla="*/ 2147483647 h 352"/>
              <a:gd name="T44" fmla="*/ 0 w 121"/>
              <a:gd name="T45" fmla="*/ 2147483647 h 352"/>
              <a:gd name="T46" fmla="*/ 0 w 121"/>
              <a:gd name="T47" fmla="*/ 2147483647 h 352"/>
              <a:gd name="T48" fmla="*/ 2147483647 w 121"/>
              <a:gd name="T49" fmla="*/ 2147483647 h 352"/>
              <a:gd name="T50" fmla="*/ 2147483647 w 121"/>
              <a:gd name="T51" fmla="*/ 2147483647 h 352"/>
              <a:gd name="T52" fmla="*/ 2147483647 w 121"/>
              <a:gd name="T53" fmla="*/ 2147483647 h 352"/>
              <a:gd name="T54" fmla="*/ 2147483647 w 121"/>
              <a:gd name="T55" fmla="*/ 2147483647 h 352"/>
              <a:gd name="T56" fmla="*/ 2147483647 w 121"/>
              <a:gd name="T57" fmla="*/ 2147483647 h 352"/>
              <a:gd name="T58" fmla="*/ 2147483647 w 121"/>
              <a:gd name="T59" fmla="*/ 2147483647 h 352"/>
              <a:gd name="T60" fmla="*/ 2147483647 w 121"/>
              <a:gd name="T61" fmla="*/ 2147483647 h 352"/>
              <a:gd name="T62" fmla="*/ 2147483647 w 121"/>
              <a:gd name="T63" fmla="*/ 2147483647 h 352"/>
              <a:gd name="T64" fmla="*/ 2147483647 w 121"/>
              <a:gd name="T65" fmla="*/ 2147483647 h 352"/>
              <a:gd name="T66" fmla="*/ 2147483647 w 121"/>
              <a:gd name="T67" fmla="*/ 2147483647 h 352"/>
              <a:gd name="T68" fmla="*/ 2147483647 w 121"/>
              <a:gd name="T69" fmla="*/ 2147483647 h 352"/>
              <a:gd name="T70" fmla="*/ 2147483647 w 121"/>
              <a:gd name="T71" fmla="*/ 2147483647 h 352"/>
              <a:gd name="T72" fmla="*/ 2147483647 w 121"/>
              <a:gd name="T73" fmla="*/ 2147483647 h 352"/>
              <a:gd name="T74" fmla="*/ 2147483647 w 121"/>
              <a:gd name="T75" fmla="*/ 2147483647 h 352"/>
              <a:gd name="T76" fmla="*/ 2147483647 w 121"/>
              <a:gd name="T77" fmla="*/ 2147483647 h 352"/>
              <a:gd name="T78" fmla="*/ 2147483647 w 121"/>
              <a:gd name="T79" fmla="*/ 2147483647 h 352"/>
              <a:gd name="T80" fmla="*/ 2147483647 w 121"/>
              <a:gd name="T81" fmla="*/ 2147483647 h 352"/>
              <a:gd name="T82" fmla="*/ 2147483647 w 121"/>
              <a:gd name="T83" fmla="*/ 2147483647 h 352"/>
              <a:gd name="T84" fmla="*/ 2147483647 w 121"/>
              <a:gd name="T85" fmla="*/ 2147483647 h 352"/>
              <a:gd name="T86" fmla="*/ 2147483647 w 121"/>
              <a:gd name="T87" fmla="*/ 2147483647 h 352"/>
              <a:gd name="T88" fmla="*/ 2147483647 w 121"/>
              <a:gd name="T89" fmla="*/ 2147483647 h 352"/>
              <a:gd name="T90" fmla="*/ 2147483647 w 121"/>
              <a:gd name="T91" fmla="*/ 2147483647 h 352"/>
              <a:gd name="T92" fmla="*/ 2147483647 w 121"/>
              <a:gd name="T93" fmla="*/ 2147483647 h 352"/>
              <a:gd name="T94" fmla="*/ 2147483647 w 121"/>
              <a:gd name="T95" fmla="*/ 2147483647 h 352"/>
              <a:gd name="T96" fmla="*/ 2147483647 w 121"/>
              <a:gd name="T97" fmla="*/ 2147483647 h 352"/>
              <a:gd name="T98" fmla="*/ 2147483647 w 121"/>
              <a:gd name="T99" fmla="*/ 2147483647 h 352"/>
              <a:gd name="T100" fmla="*/ 2147483647 w 121"/>
              <a:gd name="T101" fmla="*/ 2147483647 h 352"/>
              <a:gd name="T102" fmla="*/ 2147483647 w 121"/>
              <a:gd name="T103" fmla="*/ 2147483647 h 352"/>
              <a:gd name="T104" fmla="*/ 2147483647 w 121"/>
              <a:gd name="T105" fmla="*/ 2147483647 h 352"/>
              <a:gd name="T106" fmla="*/ 2147483647 w 121"/>
              <a:gd name="T107" fmla="*/ 2147483647 h 352"/>
              <a:gd name="T108" fmla="*/ 2147483647 w 121"/>
              <a:gd name="T109" fmla="*/ 2147483647 h 352"/>
              <a:gd name="T110" fmla="*/ 2147483647 w 121"/>
              <a:gd name="T111" fmla="*/ 2147483647 h 352"/>
              <a:gd name="T112" fmla="*/ 2147483647 w 121"/>
              <a:gd name="T113" fmla="*/ 2147483647 h 352"/>
              <a:gd name="T114" fmla="*/ 2147483647 w 121"/>
              <a:gd name="T115" fmla="*/ 2147483647 h 352"/>
              <a:gd name="T116" fmla="*/ 2147483647 w 121"/>
              <a:gd name="T117" fmla="*/ 2147483647 h 352"/>
              <a:gd name="T118" fmla="*/ 2147483647 w 121"/>
              <a:gd name="T119" fmla="*/ 2147483647 h 352"/>
              <a:gd name="T120" fmla="*/ 2147483647 w 121"/>
              <a:gd name="T121" fmla="*/ 2147483647 h 352"/>
              <a:gd name="T122" fmla="*/ 2147483647 w 121"/>
              <a:gd name="T123" fmla="*/ 2147483647 h 352"/>
              <a:gd name="T124" fmla="*/ 2147483647 w 121"/>
              <a:gd name="T125" fmla="*/ 2147483647 h 3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1"/>
              <a:gd name="T190" fmla="*/ 0 h 352"/>
              <a:gd name="T191" fmla="*/ 121 w 121"/>
              <a:gd name="T192" fmla="*/ 352 h 3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1" h="352">
                <a:moveTo>
                  <a:pt x="88" y="0"/>
                </a:moveTo>
                <a:lnTo>
                  <a:pt x="85" y="13"/>
                </a:lnTo>
                <a:lnTo>
                  <a:pt x="81" y="27"/>
                </a:lnTo>
                <a:lnTo>
                  <a:pt x="77" y="39"/>
                </a:lnTo>
                <a:lnTo>
                  <a:pt x="74" y="51"/>
                </a:lnTo>
                <a:lnTo>
                  <a:pt x="71" y="64"/>
                </a:lnTo>
                <a:lnTo>
                  <a:pt x="68" y="76"/>
                </a:lnTo>
                <a:lnTo>
                  <a:pt x="65" y="87"/>
                </a:lnTo>
                <a:lnTo>
                  <a:pt x="62" y="97"/>
                </a:lnTo>
                <a:lnTo>
                  <a:pt x="58" y="108"/>
                </a:lnTo>
                <a:lnTo>
                  <a:pt x="55" y="118"/>
                </a:lnTo>
                <a:lnTo>
                  <a:pt x="51" y="128"/>
                </a:lnTo>
                <a:lnTo>
                  <a:pt x="48" y="137"/>
                </a:lnTo>
                <a:lnTo>
                  <a:pt x="45" y="145"/>
                </a:lnTo>
                <a:lnTo>
                  <a:pt x="41" y="152"/>
                </a:lnTo>
                <a:lnTo>
                  <a:pt x="36" y="159"/>
                </a:lnTo>
                <a:lnTo>
                  <a:pt x="32" y="165"/>
                </a:lnTo>
                <a:lnTo>
                  <a:pt x="29" y="171"/>
                </a:lnTo>
                <a:lnTo>
                  <a:pt x="25" y="177"/>
                </a:lnTo>
                <a:lnTo>
                  <a:pt x="23" y="185"/>
                </a:lnTo>
                <a:lnTo>
                  <a:pt x="20" y="193"/>
                </a:lnTo>
                <a:lnTo>
                  <a:pt x="18" y="202"/>
                </a:lnTo>
                <a:lnTo>
                  <a:pt x="17" y="211"/>
                </a:lnTo>
                <a:lnTo>
                  <a:pt x="16" y="221"/>
                </a:lnTo>
                <a:lnTo>
                  <a:pt x="15" y="230"/>
                </a:lnTo>
                <a:lnTo>
                  <a:pt x="14" y="241"/>
                </a:lnTo>
                <a:lnTo>
                  <a:pt x="13" y="251"/>
                </a:lnTo>
                <a:lnTo>
                  <a:pt x="13" y="261"/>
                </a:lnTo>
                <a:lnTo>
                  <a:pt x="12" y="270"/>
                </a:lnTo>
                <a:lnTo>
                  <a:pt x="12" y="279"/>
                </a:lnTo>
                <a:lnTo>
                  <a:pt x="11" y="288"/>
                </a:lnTo>
                <a:lnTo>
                  <a:pt x="10" y="296"/>
                </a:lnTo>
                <a:lnTo>
                  <a:pt x="10" y="304"/>
                </a:lnTo>
                <a:lnTo>
                  <a:pt x="9" y="310"/>
                </a:lnTo>
                <a:lnTo>
                  <a:pt x="8" y="316"/>
                </a:lnTo>
                <a:lnTo>
                  <a:pt x="7" y="321"/>
                </a:lnTo>
                <a:lnTo>
                  <a:pt x="6" y="325"/>
                </a:lnTo>
                <a:lnTo>
                  <a:pt x="5" y="329"/>
                </a:lnTo>
                <a:lnTo>
                  <a:pt x="4" y="333"/>
                </a:lnTo>
                <a:lnTo>
                  <a:pt x="3" y="336"/>
                </a:lnTo>
                <a:lnTo>
                  <a:pt x="2" y="340"/>
                </a:lnTo>
                <a:lnTo>
                  <a:pt x="2" y="342"/>
                </a:lnTo>
                <a:lnTo>
                  <a:pt x="1" y="345"/>
                </a:lnTo>
                <a:lnTo>
                  <a:pt x="1" y="346"/>
                </a:lnTo>
                <a:lnTo>
                  <a:pt x="0" y="348"/>
                </a:lnTo>
                <a:lnTo>
                  <a:pt x="0" y="349"/>
                </a:lnTo>
                <a:lnTo>
                  <a:pt x="0" y="350"/>
                </a:lnTo>
                <a:lnTo>
                  <a:pt x="0" y="351"/>
                </a:lnTo>
                <a:lnTo>
                  <a:pt x="7" y="347"/>
                </a:lnTo>
                <a:lnTo>
                  <a:pt x="13" y="343"/>
                </a:lnTo>
                <a:lnTo>
                  <a:pt x="21" y="339"/>
                </a:lnTo>
                <a:lnTo>
                  <a:pt x="28" y="334"/>
                </a:lnTo>
                <a:lnTo>
                  <a:pt x="35" y="330"/>
                </a:lnTo>
                <a:lnTo>
                  <a:pt x="50" y="322"/>
                </a:lnTo>
                <a:lnTo>
                  <a:pt x="57" y="319"/>
                </a:lnTo>
                <a:lnTo>
                  <a:pt x="64" y="315"/>
                </a:lnTo>
                <a:lnTo>
                  <a:pt x="70" y="311"/>
                </a:lnTo>
                <a:lnTo>
                  <a:pt x="77" y="307"/>
                </a:lnTo>
                <a:lnTo>
                  <a:pt x="84" y="304"/>
                </a:lnTo>
                <a:lnTo>
                  <a:pt x="90" y="301"/>
                </a:lnTo>
                <a:lnTo>
                  <a:pt x="94" y="298"/>
                </a:lnTo>
                <a:lnTo>
                  <a:pt x="100" y="296"/>
                </a:lnTo>
                <a:lnTo>
                  <a:pt x="105" y="293"/>
                </a:lnTo>
                <a:lnTo>
                  <a:pt x="99" y="294"/>
                </a:lnTo>
                <a:lnTo>
                  <a:pt x="93" y="295"/>
                </a:lnTo>
                <a:lnTo>
                  <a:pt x="89" y="296"/>
                </a:lnTo>
                <a:lnTo>
                  <a:pt x="84" y="297"/>
                </a:lnTo>
                <a:lnTo>
                  <a:pt x="80" y="299"/>
                </a:lnTo>
                <a:lnTo>
                  <a:pt x="75" y="300"/>
                </a:lnTo>
                <a:lnTo>
                  <a:pt x="71" y="301"/>
                </a:lnTo>
                <a:lnTo>
                  <a:pt x="68" y="303"/>
                </a:lnTo>
                <a:lnTo>
                  <a:pt x="64" y="304"/>
                </a:lnTo>
                <a:lnTo>
                  <a:pt x="61" y="305"/>
                </a:lnTo>
                <a:lnTo>
                  <a:pt x="57" y="306"/>
                </a:lnTo>
                <a:lnTo>
                  <a:pt x="54" y="307"/>
                </a:lnTo>
                <a:lnTo>
                  <a:pt x="52" y="307"/>
                </a:lnTo>
                <a:lnTo>
                  <a:pt x="50" y="308"/>
                </a:lnTo>
                <a:lnTo>
                  <a:pt x="48" y="308"/>
                </a:lnTo>
                <a:lnTo>
                  <a:pt x="46" y="307"/>
                </a:lnTo>
                <a:lnTo>
                  <a:pt x="44" y="306"/>
                </a:lnTo>
                <a:lnTo>
                  <a:pt x="44" y="303"/>
                </a:lnTo>
                <a:lnTo>
                  <a:pt x="44" y="300"/>
                </a:lnTo>
                <a:lnTo>
                  <a:pt x="45" y="295"/>
                </a:lnTo>
                <a:lnTo>
                  <a:pt x="47" y="289"/>
                </a:lnTo>
                <a:lnTo>
                  <a:pt x="49" y="283"/>
                </a:lnTo>
                <a:lnTo>
                  <a:pt x="51" y="276"/>
                </a:lnTo>
                <a:lnTo>
                  <a:pt x="55" y="269"/>
                </a:lnTo>
                <a:lnTo>
                  <a:pt x="60" y="262"/>
                </a:lnTo>
                <a:lnTo>
                  <a:pt x="65" y="253"/>
                </a:lnTo>
                <a:lnTo>
                  <a:pt x="70" y="245"/>
                </a:lnTo>
                <a:lnTo>
                  <a:pt x="76" y="237"/>
                </a:lnTo>
                <a:lnTo>
                  <a:pt x="82" y="229"/>
                </a:lnTo>
                <a:lnTo>
                  <a:pt x="90" y="220"/>
                </a:lnTo>
                <a:lnTo>
                  <a:pt x="96" y="213"/>
                </a:lnTo>
                <a:lnTo>
                  <a:pt x="105" y="205"/>
                </a:lnTo>
                <a:lnTo>
                  <a:pt x="111" y="200"/>
                </a:lnTo>
                <a:lnTo>
                  <a:pt x="116" y="194"/>
                </a:lnTo>
                <a:lnTo>
                  <a:pt x="119" y="190"/>
                </a:lnTo>
                <a:lnTo>
                  <a:pt x="120" y="186"/>
                </a:lnTo>
                <a:lnTo>
                  <a:pt x="119" y="184"/>
                </a:lnTo>
                <a:lnTo>
                  <a:pt x="116" y="182"/>
                </a:lnTo>
                <a:lnTo>
                  <a:pt x="112" y="181"/>
                </a:lnTo>
                <a:lnTo>
                  <a:pt x="108" y="180"/>
                </a:lnTo>
                <a:lnTo>
                  <a:pt x="102" y="180"/>
                </a:lnTo>
                <a:lnTo>
                  <a:pt x="96" y="181"/>
                </a:lnTo>
                <a:lnTo>
                  <a:pt x="90" y="182"/>
                </a:lnTo>
                <a:lnTo>
                  <a:pt x="83" y="184"/>
                </a:lnTo>
                <a:lnTo>
                  <a:pt x="77" y="185"/>
                </a:lnTo>
                <a:lnTo>
                  <a:pt x="71" y="188"/>
                </a:lnTo>
                <a:lnTo>
                  <a:pt x="66" y="190"/>
                </a:lnTo>
                <a:lnTo>
                  <a:pt x="62" y="192"/>
                </a:lnTo>
                <a:lnTo>
                  <a:pt x="59" y="194"/>
                </a:lnTo>
                <a:lnTo>
                  <a:pt x="58" y="192"/>
                </a:lnTo>
                <a:lnTo>
                  <a:pt x="58" y="188"/>
                </a:lnTo>
                <a:lnTo>
                  <a:pt x="59" y="181"/>
                </a:lnTo>
                <a:lnTo>
                  <a:pt x="61" y="173"/>
                </a:lnTo>
                <a:lnTo>
                  <a:pt x="64" y="162"/>
                </a:lnTo>
                <a:lnTo>
                  <a:pt x="68" y="150"/>
                </a:lnTo>
                <a:lnTo>
                  <a:pt x="71" y="137"/>
                </a:lnTo>
                <a:lnTo>
                  <a:pt x="75" y="122"/>
                </a:lnTo>
                <a:lnTo>
                  <a:pt x="79" y="106"/>
                </a:lnTo>
                <a:lnTo>
                  <a:pt x="82" y="89"/>
                </a:lnTo>
                <a:lnTo>
                  <a:pt x="86" y="72"/>
                </a:lnTo>
                <a:lnTo>
                  <a:pt x="88" y="54"/>
                </a:lnTo>
                <a:lnTo>
                  <a:pt x="89" y="36"/>
                </a:lnTo>
                <a:lnTo>
                  <a:pt x="89" y="18"/>
                </a:lnTo>
                <a:lnTo>
                  <a:pt x="88" y="0"/>
                </a:lnTo>
              </a:path>
            </a:pathLst>
          </a:custGeom>
          <a:solidFill>
            <a:srgbClr val="CB9866"/>
          </a:solidFill>
          <a:ln w="12700" cap="rnd" cmpd="sng">
            <a:noFill/>
            <a:prstDash val="solid"/>
            <a:round/>
            <a:headEnd type="none" w="med" len="med"/>
            <a:tailEnd type="none" w="med" len="med"/>
          </a:ln>
        </p:spPr>
        <p:txBody>
          <a:bodyPr/>
          <a:lstStyle/>
          <a:p>
            <a:endParaRPr lang="en-US" sz="1200"/>
          </a:p>
        </p:txBody>
      </p:sp>
      <p:sp>
        <p:nvSpPr>
          <p:cNvPr id="120" name="Freeform 118"/>
          <p:cNvSpPr>
            <a:spLocks/>
          </p:cNvSpPr>
          <p:nvPr/>
        </p:nvSpPr>
        <p:spPr bwMode="auto">
          <a:xfrm>
            <a:off x="5189538" y="5559425"/>
            <a:ext cx="247650" cy="400050"/>
          </a:xfrm>
          <a:custGeom>
            <a:avLst/>
            <a:gdLst>
              <a:gd name="T0" fmla="*/ 2147483647 w 156"/>
              <a:gd name="T1" fmla="*/ 0 h 252"/>
              <a:gd name="T2" fmla="*/ 2147483647 w 156"/>
              <a:gd name="T3" fmla="*/ 2147483647 h 252"/>
              <a:gd name="T4" fmla="*/ 2147483647 w 156"/>
              <a:gd name="T5" fmla="*/ 2147483647 h 252"/>
              <a:gd name="T6" fmla="*/ 2147483647 w 156"/>
              <a:gd name="T7" fmla="*/ 2147483647 h 252"/>
              <a:gd name="T8" fmla="*/ 2147483647 w 156"/>
              <a:gd name="T9" fmla="*/ 2147483647 h 252"/>
              <a:gd name="T10" fmla="*/ 2147483647 w 156"/>
              <a:gd name="T11" fmla="*/ 2147483647 h 252"/>
              <a:gd name="T12" fmla="*/ 2147483647 w 156"/>
              <a:gd name="T13" fmla="*/ 2147483647 h 252"/>
              <a:gd name="T14" fmla="*/ 2147483647 w 156"/>
              <a:gd name="T15" fmla="*/ 2147483647 h 252"/>
              <a:gd name="T16" fmla="*/ 2147483647 w 156"/>
              <a:gd name="T17" fmla="*/ 2147483647 h 252"/>
              <a:gd name="T18" fmla="*/ 2147483647 w 156"/>
              <a:gd name="T19" fmla="*/ 2147483647 h 252"/>
              <a:gd name="T20" fmla="*/ 2147483647 w 156"/>
              <a:gd name="T21" fmla="*/ 2147483647 h 252"/>
              <a:gd name="T22" fmla="*/ 2147483647 w 156"/>
              <a:gd name="T23" fmla="*/ 2147483647 h 252"/>
              <a:gd name="T24" fmla="*/ 2147483647 w 156"/>
              <a:gd name="T25" fmla="*/ 2147483647 h 252"/>
              <a:gd name="T26" fmla="*/ 2147483647 w 156"/>
              <a:gd name="T27" fmla="*/ 2147483647 h 252"/>
              <a:gd name="T28" fmla="*/ 2147483647 w 156"/>
              <a:gd name="T29" fmla="*/ 2147483647 h 252"/>
              <a:gd name="T30" fmla="*/ 2147483647 w 156"/>
              <a:gd name="T31" fmla="*/ 2147483647 h 252"/>
              <a:gd name="T32" fmla="*/ 0 w 156"/>
              <a:gd name="T33" fmla="*/ 2147483647 h 252"/>
              <a:gd name="T34" fmla="*/ 2147483647 w 156"/>
              <a:gd name="T35" fmla="*/ 2147483647 h 252"/>
              <a:gd name="T36" fmla="*/ 2147483647 w 156"/>
              <a:gd name="T37" fmla="*/ 2147483647 h 252"/>
              <a:gd name="T38" fmla="*/ 2147483647 w 156"/>
              <a:gd name="T39" fmla="*/ 2147483647 h 252"/>
              <a:gd name="T40" fmla="*/ 2147483647 w 156"/>
              <a:gd name="T41" fmla="*/ 2147483647 h 252"/>
              <a:gd name="T42" fmla="*/ 2147483647 w 156"/>
              <a:gd name="T43" fmla="*/ 2147483647 h 252"/>
              <a:gd name="T44" fmla="*/ 2147483647 w 156"/>
              <a:gd name="T45" fmla="*/ 2147483647 h 252"/>
              <a:gd name="T46" fmla="*/ 2147483647 w 156"/>
              <a:gd name="T47" fmla="*/ 2147483647 h 252"/>
              <a:gd name="T48" fmla="*/ 2147483647 w 156"/>
              <a:gd name="T49" fmla="*/ 2147483647 h 252"/>
              <a:gd name="T50" fmla="*/ 2147483647 w 156"/>
              <a:gd name="T51" fmla="*/ 2147483647 h 252"/>
              <a:gd name="T52" fmla="*/ 2147483647 w 156"/>
              <a:gd name="T53" fmla="*/ 2147483647 h 252"/>
              <a:gd name="T54" fmla="*/ 2147483647 w 156"/>
              <a:gd name="T55" fmla="*/ 2147483647 h 252"/>
              <a:gd name="T56" fmla="*/ 2147483647 w 156"/>
              <a:gd name="T57" fmla="*/ 2147483647 h 252"/>
              <a:gd name="T58" fmla="*/ 2147483647 w 156"/>
              <a:gd name="T59" fmla="*/ 2147483647 h 252"/>
              <a:gd name="T60" fmla="*/ 2147483647 w 156"/>
              <a:gd name="T61" fmla="*/ 2147483647 h 252"/>
              <a:gd name="T62" fmla="*/ 2147483647 w 156"/>
              <a:gd name="T63" fmla="*/ 2147483647 h 252"/>
              <a:gd name="T64" fmla="*/ 2147483647 w 156"/>
              <a:gd name="T65" fmla="*/ 0 h 2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6"/>
              <a:gd name="T100" fmla="*/ 0 h 252"/>
              <a:gd name="T101" fmla="*/ 156 w 156"/>
              <a:gd name="T102" fmla="*/ 252 h 2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6" h="252">
                <a:moveTo>
                  <a:pt x="155" y="0"/>
                </a:moveTo>
                <a:lnTo>
                  <a:pt x="151" y="12"/>
                </a:lnTo>
                <a:lnTo>
                  <a:pt x="146" y="25"/>
                </a:lnTo>
                <a:lnTo>
                  <a:pt x="142" y="40"/>
                </a:lnTo>
                <a:lnTo>
                  <a:pt x="136" y="55"/>
                </a:lnTo>
                <a:lnTo>
                  <a:pt x="129" y="70"/>
                </a:lnTo>
                <a:lnTo>
                  <a:pt x="122" y="87"/>
                </a:lnTo>
                <a:lnTo>
                  <a:pt x="114" y="104"/>
                </a:lnTo>
                <a:lnTo>
                  <a:pt x="105" y="120"/>
                </a:lnTo>
                <a:lnTo>
                  <a:pt x="95" y="138"/>
                </a:lnTo>
                <a:lnTo>
                  <a:pt x="85" y="154"/>
                </a:lnTo>
                <a:lnTo>
                  <a:pt x="73" y="171"/>
                </a:lnTo>
                <a:lnTo>
                  <a:pt x="61" y="188"/>
                </a:lnTo>
                <a:lnTo>
                  <a:pt x="47" y="204"/>
                </a:lnTo>
                <a:lnTo>
                  <a:pt x="33" y="221"/>
                </a:lnTo>
                <a:lnTo>
                  <a:pt x="17" y="236"/>
                </a:lnTo>
                <a:lnTo>
                  <a:pt x="0" y="251"/>
                </a:lnTo>
                <a:lnTo>
                  <a:pt x="18" y="228"/>
                </a:lnTo>
                <a:lnTo>
                  <a:pt x="33" y="208"/>
                </a:lnTo>
                <a:lnTo>
                  <a:pt x="42" y="191"/>
                </a:lnTo>
                <a:lnTo>
                  <a:pt x="49" y="178"/>
                </a:lnTo>
                <a:lnTo>
                  <a:pt x="54" y="166"/>
                </a:lnTo>
                <a:lnTo>
                  <a:pt x="57" y="156"/>
                </a:lnTo>
                <a:lnTo>
                  <a:pt x="59" y="146"/>
                </a:lnTo>
                <a:lnTo>
                  <a:pt x="61" y="138"/>
                </a:lnTo>
                <a:lnTo>
                  <a:pt x="63" y="128"/>
                </a:lnTo>
                <a:lnTo>
                  <a:pt x="66" y="118"/>
                </a:lnTo>
                <a:lnTo>
                  <a:pt x="72" y="106"/>
                </a:lnTo>
                <a:lnTo>
                  <a:pt x="80" y="92"/>
                </a:lnTo>
                <a:lnTo>
                  <a:pt x="91" y="74"/>
                </a:lnTo>
                <a:lnTo>
                  <a:pt x="108" y="54"/>
                </a:lnTo>
                <a:lnTo>
                  <a:pt x="129" y="29"/>
                </a:lnTo>
                <a:lnTo>
                  <a:pt x="155" y="0"/>
                </a:lnTo>
              </a:path>
            </a:pathLst>
          </a:custGeom>
          <a:solidFill>
            <a:srgbClr val="E5CBB2"/>
          </a:solidFill>
          <a:ln w="12700" cap="rnd" cmpd="sng">
            <a:noFill/>
            <a:prstDash val="solid"/>
            <a:round/>
            <a:headEnd type="none" w="med" len="med"/>
            <a:tailEnd type="none" w="med" len="med"/>
          </a:ln>
        </p:spPr>
        <p:txBody>
          <a:bodyPr/>
          <a:lstStyle/>
          <a:p>
            <a:endParaRPr lang="en-US" sz="1200"/>
          </a:p>
        </p:txBody>
      </p:sp>
      <p:sp>
        <p:nvSpPr>
          <p:cNvPr id="121" name="Freeform 119"/>
          <p:cNvSpPr>
            <a:spLocks/>
          </p:cNvSpPr>
          <p:nvPr/>
        </p:nvSpPr>
        <p:spPr bwMode="auto">
          <a:xfrm>
            <a:off x="5133975" y="6076950"/>
            <a:ext cx="222250" cy="153988"/>
          </a:xfrm>
          <a:custGeom>
            <a:avLst/>
            <a:gdLst>
              <a:gd name="T0" fmla="*/ 2147483647 w 140"/>
              <a:gd name="T1" fmla="*/ 2147483647 h 97"/>
              <a:gd name="T2" fmla="*/ 2147483647 w 140"/>
              <a:gd name="T3" fmla="*/ 2147483647 h 97"/>
              <a:gd name="T4" fmla="*/ 2147483647 w 140"/>
              <a:gd name="T5" fmla="*/ 2147483647 h 97"/>
              <a:gd name="T6" fmla="*/ 2147483647 w 140"/>
              <a:gd name="T7" fmla="*/ 2147483647 h 97"/>
              <a:gd name="T8" fmla="*/ 2147483647 w 140"/>
              <a:gd name="T9" fmla="*/ 2147483647 h 97"/>
              <a:gd name="T10" fmla="*/ 2147483647 w 140"/>
              <a:gd name="T11" fmla="*/ 2147483647 h 97"/>
              <a:gd name="T12" fmla="*/ 2147483647 w 140"/>
              <a:gd name="T13" fmla="*/ 2147483647 h 97"/>
              <a:gd name="T14" fmla="*/ 2147483647 w 140"/>
              <a:gd name="T15" fmla="*/ 2147483647 h 97"/>
              <a:gd name="T16" fmla="*/ 2147483647 w 140"/>
              <a:gd name="T17" fmla="*/ 2147483647 h 97"/>
              <a:gd name="T18" fmla="*/ 2147483647 w 140"/>
              <a:gd name="T19" fmla="*/ 2147483647 h 97"/>
              <a:gd name="T20" fmla="*/ 2147483647 w 140"/>
              <a:gd name="T21" fmla="*/ 2147483647 h 97"/>
              <a:gd name="T22" fmla="*/ 2147483647 w 140"/>
              <a:gd name="T23" fmla="*/ 2147483647 h 97"/>
              <a:gd name="T24" fmla="*/ 2147483647 w 140"/>
              <a:gd name="T25" fmla="*/ 2147483647 h 97"/>
              <a:gd name="T26" fmla="*/ 2147483647 w 140"/>
              <a:gd name="T27" fmla="*/ 2147483647 h 97"/>
              <a:gd name="T28" fmla="*/ 2147483647 w 140"/>
              <a:gd name="T29" fmla="*/ 2147483647 h 97"/>
              <a:gd name="T30" fmla="*/ 2147483647 w 140"/>
              <a:gd name="T31" fmla="*/ 2147483647 h 97"/>
              <a:gd name="T32" fmla="*/ 2147483647 w 140"/>
              <a:gd name="T33" fmla="*/ 2147483647 h 97"/>
              <a:gd name="T34" fmla="*/ 2147483647 w 140"/>
              <a:gd name="T35" fmla="*/ 0 h 97"/>
              <a:gd name="T36" fmla="*/ 2147483647 w 140"/>
              <a:gd name="T37" fmla="*/ 2147483647 h 97"/>
              <a:gd name="T38" fmla="*/ 2147483647 w 140"/>
              <a:gd name="T39" fmla="*/ 2147483647 h 97"/>
              <a:gd name="T40" fmla="*/ 2147483647 w 140"/>
              <a:gd name="T41" fmla="*/ 2147483647 h 97"/>
              <a:gd name="T42" fmla="*/ 2147483647 w 140"/>
              <a:gd name="T43" fmla="*/ 2147483647 h 97"/>
              <a:gd name="T44" fmla="*/ 2147483647 w 140"/>
              <a:gd name="T45" fmla="*/ 2147483647 h 97"/>
              <a:gd name="T46" fmla="*/ 2147483647 w 140"/>
              <a:gd name="T47" fmla="*/ 2147483647 h 97"/>
              <a:gd name="T48" fmla="*/ 2147483647 w 140"/>
              <a:gd name="T49" fmla="*/ 2147483647 h 97"/>
              <a:gd name="T50" fmla="*/ 2147483647 w 140"/>
              <a:gd name="T51" fmla="*/ 2147483647 h 97"/>
              <a:gd name="T52" fmla="*/ 0 w 140"/>
              <a:gd name="T53" fmla="*/ 2147483647 h 97"/>
              <a:gd name="T54" fmla="*/ 2147483647 w 140"/>
              <a:gd name="T55" fmla="*/ 2147483647 h 97"/>
              <a:gd name="T56" fmla="*/ 2147483647 w 140"/>
              <a:gd name="T57" fmla="*/ 2147483647 h 97"/>
              <a:gd name="T58" fmla="*/ 2147483647 w 140"/>
              <a:gd name="T59" fmla="*/ 2147483647 h 97"/>
              <a:gd name="T60" fmla="*/ 2147483647 w 140"/>
              <a:gd name="T61" fmla="*/ 2147483647 h 97"/>
              <a:gd name="T62" fmla="*/ 2147483647 w 140"/>
              <a:gd name="T63" fmla="*/ 214748364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0"/>
              <a:gd name="T97" fmla="*/ 0 h 97"/>
              <a:gd name="T98" fmla="*/ 140 w 140"/>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0" h="97">
                <a:moveTo>
                  <a:pt x="11" y="96"/>
                </a:moveTo>
                <a:lnTo>
                  <a:pt x="15" y="89"/>
                </a:lnTo>
                <a:lnTo>
                  <a:pt x="19" y="85"/>
                </a:lnTo>
                <a:lnTo>
                  <a:pt x="23" y="81"/>
                </a:lnTo>
                <a:lnTo>
                  <a:pt x="26" y="79"/>
                </a:lnTo>
                <a:lnTo>
                  <a:pt x="29" y="77"/>
                </a:lnTo>
                <a:lnTo>
                  <a:pt x="32" y="77"/>
                </a:lnTo>
                <a:lnTo>
                  <a:pt x="35" y="76"/>
                </a:lnTo>
                <a:lnTo>
                  <a:pt x="36" y="76"/>
                </a:lnTo>
                <a:lnTo>
                  <a:pt x="39" y="76"/>
                </a:lnTo>
                <a:lnTo>
                  <a:pt x="41" y="77"/>
                </a:lnTo>
                <a:lnTo>
                  <a:pt x="44" y="76"/>
                </a:lnTo>
                <a:lnTo>
                  <a:pt x="46" y="76"/>
                </a:lnTo>
                <a:lnTo>
                  <a:pt x="49" y="74"/>
                </a:lnTo>
                <a:lnTo>
                  <a:pt x="53" y="72"/>
                </a:lnTo>
                <a:lnTo>
                  <a:pt x="56" y="69"/>
                </a:lnTo>
                <a:lnTo>
                  <a:pt x="60" y="64"/>
                </a:lnTo>
                <a:lnTo>
                  <a:pt x="64" y="58"/>
                </a:lnTo>
                <a:lnTo>
                  <a:pt x="68" y="52"/>
                </a:lnTo>
                <a:lnTo>
                  <a:pt x="73" y="47"/>
                </a:lnTo>
                <a:lnTo>
                  <a:pt x="77" y="41"/>
                </a:lnTo>
                <a:lnTo>
                  <a:pt x="81" y="36"/>
                </a:lnTo>
                <a:lnTo>
                  <a:pt x="85" y="31"/>
                </a:lnTo>
                <a:lnTo>
                  <a:pt x="90" y="27"/>
                </a:lnTo>
                <a:lnTo>
                  <a:pt x="95" y="23"/>
                </a:lnTo>
                <a:lnTo>
                  <a:pt x="100" y="19"/>
                </a:lnTo>
                <a:lnTo>
                  <a:pt x="104" y="16"/>
                </a:lnTo>
                <a:lnTo>
                  <a:pt x="109" y="13"/>
                </a:lnTo>
                <a:lnTo>
                  <a:pt x="114" y="10"/>
                </a:lnTo>
                <a:lnTo>
                  <a:pt x="120" y="8"/>
                </a:lnTo>
                <a:lnTo>
                  <a:pt x="127" y="7"/>
                </a:lnTo>
                <a:lnTo>
                  <a:pt x="132" y="7"/>
                </a:lnTo>
                <a:lnTo>
                  <a:pt x="139" y="6"/>
                </a:lnTo>
                <a:lnTo>
                  <a:pt x="127" y="3"/>
                </a:lnTo>
                <a:lnTo>
                  <a:pt x="117" y="1"/>
                </a:lnTo>
                <a:lnTo>
                  <a:pt x="106" y="0"/>
                </a:lnTo>
                <a:lnTo>
                  <a:pt x="97" y="1"/>
                </a:lnTo>
                <a:lnTo>
                  <a:pt x="88" y="2"/>
                </a:lnTo>
                <a:lnTo>
                  <a:pt x="80" y="4"/>
                </a:lnTo>
                <a:lnTo>
                  <a:pt x="72" y="7"/>
                </a:lnTo>
                <a:lnTo>
                  <a:pt x="64" y="9"/>
                </a:lnTo>
                <a:lnTo>
                  <a:pt x="57" y="13"/>
                </a:lnTo>
                <a:lnTo>
                  <a:pt x="50" y="17"/>
                </a:lnTo>
                <a:lnTo>
                  <a:pt x="43" y="22"/>
                </a:lnTo>
                <a:lnTo>
                  <a:pt x="37" y="26"/>
                </a:lnTo>
                <a:lnTo>
                  <a:pt x="32" y="31"/>
                </a:lnTo>
                <a:lnTo>
                  <a:pt x="25" y="36"/>
                </a:lnTo>
                <a:lnTo>
                  <a:pt x="19" y="40"/>
                </a:lnTo>
                <a:lnTo>
                  <a:pt x="14" y="44"/>
                </a:lnTo>
                <a:lnTo>
                  <a:pt x="9" y="49"/>
                </a:lnTo>
                <a:lnTo>
                  <a:pt x="5" y="52"/>
                </a:lnTo>
                <a:lnTo>
                  <a:pt x="2" y="56"/>
                </a:lnTo>
                <a:lnTo>
                  <a:pt x="1" y="58"/>
                </a:lnTo>
                <a:lnTo>
                  <a:pt x="0" y="61"/>
                </a:lnTo>
                <a:lnTo>
                  <a:pt x="0" y="63"/>
                </a:lnTo>
                <a:lnTo>
                  <a:pt x="1" y="66"/>
                </a:lnTo>
                <a:lnTo>
                  <a:pt x="3" y="68"/>
                </a:lnTo>
                <a:lnTo>
                  <a:pt x="4" y="71"/>
                </a:lnTo>
                <a:lnTo>
                  <a:pt x="6" y="73"/>
                </a:lnTo>
                <a:lnTo>
                  <a:pt x="8" y="76"/>
                </a:lnTo>
                <a:lnTo>
                  <a:pt x="10" y="79"/>
                </a:lnTo>
                <a:lnTo>
                  <a:pt x="11" y="83"/>
                </a:lnTo>
                <a:lnTo>
                  <a:pt x="12" y="87"/>
                </a:lnTo>
                <a:lnTo>
                  <a:pt x="12" y="91"/>
                </a:lnTo>
                <a:lnTo>
                  <a:pt x="11" y="96"/>
                </a:lnTo>
              </a:path>
            </a:pathLst>
          </a:custGeom>
          <a:solidFill>
            <a:srgbClr val="E5CBB2"/>
          </a:solidFill>
          <a:ln w="12700" cap="rnd" cmpd="sng">
            <a:noFill/>
            <a:prstDash val="solid"/>
            <a:round/>
            <a:headEnd type="none" w="med" len="med"/>
            <a:tailEnd type="none" w="med" len="med"/>
          </a:ln>
        </p:spPr>
        <p:txBody>
          <a:bodyPr/>
          <a:lstStyle/>
          <a:p>
            <a:endParaRPr lang="en-US" sz="1200"/>
          </a:p>
        </p:txBody>
      </p:sp>
      <p:sp>
        <p:nvSpPr>
          <p:cNvPr id="122" name="Freeform 120"/>
          <p:cNvSpPr>
            <a:spLocks/>
          </p:cNvSpPr>
          <p:nvPr/>
        </p:nvSpPr>
        <p:spPr bwMode="auto">
          <a:xfrm>
            <a:off x="5802313" y="5978525"/>
            <a:ext cx="92075" cy="339725"/>
          </a:xfrm>
          <a:custGeom>
            <a:avLst/>
            <a:gdLst>
              <a:gd name="T0" fmla="*/ 2147483647 w 58"/>
              <a:gd name="T1" fmla="*/ 0 h 214"/>
              <a:gd name="T2" fmla="*/ 2147483647 w 58"/>
              <a:gd name="T3" fmla="*/ 2147483647 h 214"/>
              <a:gd name="T4" fmla="*/ 2147483647 w 58"/>
              <a:gd name="T5" fmla="*/ 2147483647 h 214"/>
              <a:gd name="T6" fmla="*/ 2147483647 w 58"/>
              <a:gd name="T7" fmla="*/ 2147483647 h 214"/>
              <a:gd name="T8" fmla="*/ 2147483647 w 58"/>
              <a:gd name="T9" fmla="*/ 2147483647 h 214"/>
              <a:gd name="T10" fmla="*/ 2147483647 w 58"/>
              <a:gd name="T11" fmla="*/ 2147483647 h 214"/>
              <a:gd name="T12" fmla="*/ 2147483647 w 58"/>
              <a:gd name="T13" fmla="*/ 2147483647 h 214"/>
              <a:gd name="T14" fmla="*/ 2147483647 w 58"/>
              <a:gd name="T15" fmla="*/ 2147483647 h 214"/>
              <a:gd name="T16" fmla="*/ 2147483647 w 58"/>
              <a:gd name="T17" fmla="*/ 2147483647 h 214"/>
              <a:gd name="T18" fmla="*/ 2147483647 w 58"/>
              <a:gd name="T19" fmla="*/ 2147483647 h 214"/>
              <a:gd name="T20" fmla="*/ 2147483647 w 58"/>
              <a:gd name="T21" fmla="*/ 2147483647 h 214"/>
              <a:gd name="T22" fmla="*/ 2147483647 w 58"/>
              <a:gd name="T23" fmla="*/ 2147483647 h 214"/>
              <a:gd name="T24" fmla="*/ 2147483647 w 58"/>
              <a:gd name="T25" fmla="*/ 2147483647 h 214"/>
              <a:gd name="T26" fmla="*/ 2147483647 w 58"/>
              <a:gd name="T27" fmla="*/ 2147483647 h 214"/>
              <a:gd name="T28" fmla="*/ 2147483647 w 58"/>
              <a:gd name="T29" fmla="*/ 2147483647 h 214"/>
              <a:gd name="T30" fmla="*/ 2147483647 w 58"/>
              <a:gd name="T31" fmla="*/ 2147483647 h 214"/>
              <a:gd name="T32" fmla="*/ 2147483647 w 58"/>
              <a:gd name="T33" fmla="*/ 2147483647 h 214"/>
              <a:gd name="T34" fmla="*/ 2147483647 w 58"/>
              <a:gd name="T35" fmla="*/ 2147483647 h 214"/>
              <a:gd name="T36" fmla="*/ 2147483647 w 58"/>
              <a:gd name="T37" fmla="*/ 2147483647 h 214"/>
              <a:gd name="T38" fmla="*/ 2147483647 w 58"/>
              <a:gd name="T39" fmla="*/ 2147483647 h 214"/>
              <a:gd name="T40" fmla="*/ 2147483647 w 58"/>
              <a:gd name="T41" fmla="*/ 2147483647 h 214"/>
              <a:gd name="T42" fmla="*/ 2147483647 w 58"/>
              <a:gd name="T43" fmla="*/ 2147483647 h 214"/>
              <a:gd name="T44" fmla="*/ 2147483647 w 58"/>
              <a:gd name="T45" fmla="*/ 2147483647 h 214"/>
              <a:gd name="T46" fmla="*/ 2147483647 w 58"/>
              <a:gd name="T47" fmla="*/ 2147483647 h 214"/>
              <a:gd name="T48" fmla="*/ 2147483647 w 58"/>
              <a:gd name="T49" fmla="*/ 2147483647 h 214"/>
              <a:gd name="T50" fmla="*/ 2147483647 w 58"/>
              <a:gd name="T51" fmla="*/ 2147483647 h 214"/>
              <a:gd name="T52" fmla="*/ 2147483647 w 58"/>
              <a:gd name="T53" fmla="*/ 2147483647 h 214"/>
              <a:gd name="T54" fmla="*/ 2147483647 w 58"/>
              <a:gd name="T55" fmla="*/ 2147483647 h 214"/>
              <a:gd name="T56" fmla="*/ 2147483647 w 58"/>
              <a:gd name="T57" fmla="*/ 2147483647 h 214"/>
              <a:gd name="T58" fmla="*/ 2147483647 w 58"/>
              <a:gd name="T59" fmla="*/ 2147483647 h 214"/>
              <a:gd name="T60" fmla="*/ 2147483647 w 58"/>
              <a:gd name="T61" fmla="*/ 2147483647 h 214"/>
              <a:gd name="T62" fmla="*/ 2147483647 w 58"/>
              <a:gd name="T63" fmla="*/ 2147483647 h 214"/>
              <a:gd name="T64" fmla="*/ 2147483647 w 58"/>
              <a:gd name="T65" fmla="*/ 2147483647 h 214"/>
              <a:gd name="T66" fmla="*/ 2147483647 w 58"/>
              <a:gd name="T67" fmla="*/ 2147483647 h 214"/>
              <a:gd name="T68" fmla="*/ 2147483647 w 58"/>
              <a:gd name="T69" fmla="*/ 2147483647 h 214"/>
              <a:gd name="T70" fmla="*/ 2147483647 w 58"/>
              <a:gd name="T71" fmla="*/ 2147483647 h 214"/>
              <a:gd name="T72" fmla="*/ 2147483647 w 58"/>
              <a:gd name="T73" fmla="*/ 2147483647 h 214"/>
              <a:gd name="T74" fmla="*/ 2147483647 w 58"/>
              <a:gd name="T75" fmla="*/ 2147483647 h 214"/>
              <a:gd name="T76" fmla="*/ 2147483647 w 58"/>
              <a:gd name="T77" fmla="*/ 2147483647 h 214"/>
              <a:gd name="T78" fmla="*/ 2147483647 w 58"/>
              <a:gd name="T79" fmla="*/ 2147483647 h 214"/>
              <a:gd name="T80" fmla="*/ 2147483647 w 58"/>
              <a:gd name="T81" fmla="*/ 2147483647 h 214"/>
              <a:gd name="T82" fmla="*/ 2147483647 w 58"/>
              <a:gd name="T83" fmla="*/ 2147483647 h 214"/>
              <a:gd name="T84" fmla="*/ 2147483647 w 58"/>
              <a:gd name="T85" fmla="*/ 2147483647 h 214"/>
              <a:gd name="T86" fmla="*/ 0 w 58"/>
              <a:gd name="T87" fmla="*/ 2147483647 h 214"/>
              <a:gd name="T88" fmla="*/ 0 w 58"/>
              <a:gd name="T89" fmla="*/ 2147483647 h 214"/>
              <a:gd name="T90" fmla="*/ 0 w 58"/>
              <a:gd name="T91" fmla="*/ 2147483647 h 214"/>
              <a:gd name="T92" fmla="*/ 0 w 58"/>
              <a:gd name="T93" fmla="*/ 2147483647 h 214"/>
              <a:gd name="T94" fmla="*/ 2147483647 w 58"/>
              <a:gd name="T95" fmla="*/ 2147483647 h 214"/>
              <a:gd name="T96" fmla="*/ 2147483647 w 58"/>
              <a:gd name="T97" fmla="*/ 2147483647 h 214"/>
              <a:gd name="T98" fmla="*/ 2147483647 w 58"/>
              <a:gd name="T99" fmla="*/ 0 h 21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8"/>
              <a:gd name="T151" fmla="*/ 0 h 214"/>
              <a:gd name="T152" fmla="*/ 58 w 58"/>
              <a:gd name="T153" fmla="*/ 214 h 21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8" h="214">
                <a:moveTo>
                  <a:pt x="2" y="0"/>
                </a:moveTo>
                <a:lnTo>
                  <a:pt x="3" y="12"/>
                </a:lnTo>
                <a:lnTo>
                  <a:pt x="5" y="24"/>
                </a:lnTo>
                <a:lnTo>
                  <a:pt x="6" y="36"/>
                </a:lnTo>
                <a:lnTo>
                  <a:pt x="9" y="49"/>
                </a:lnTo>
                <a:lnTo>
                  <a:pt x="12" y="61"/>
                </a:lnTo>
                <a:lnTo>
                  <a:pt x="14" y="74"/>
                </a:lnTo>
                <a:lnTo>
                  <a:pt x="18" y="87"/>
                </a:lnTo>
                <a:lnTo>
                  <a:pt x="21" y="98"/>
                </a:lnTo>
                <a:lnTo>
                  <a:pt x="25" y="110"/>
                </a:lnTo>
                <a:lnTo>
                  <a:pt x="29" y="122"/>
                </a:lnTo>
                <a:lnTo>
                  <a:pt x="33" y="133"/>
                </a:lnTo>
                <a:lnTo>
                  <a:pt x="38" y="144"/>
                </a:lnTo>
                <a:lnTo>
                  <a:pt x="43" y="154"/>
                </a:lnTo>
                <a:lnTo>
                  <a:pt x="47" y="163"/>
                </a:lnTo>
                <a:lnTo>
                  <a:pt x="52" y="172"/>
                </a:lnTo>
                <a:lnTo>
                  <a:pt x="57" y="180"/>
                </a:lnTo>
                <a:lnTo>
                  <a:pt x="29" y="213"/>
                </a:lnTo>
                <a:lnTo>
                  <a:pt x="30" y="204"/>
                </a:lnTo>
                <a:lnTo>
                  <a:pt x="30" y="195"/>
                </a:lnTo>
                <a:lnTo>
                  <a:pt x="29" y="186"/>
                </a:lnTo>
                <a:lnTo>
                  <a:pt x="28" y="177"/>
                </a:lnTo>
                <a:lnTo>
                  <a:pt x="27" y="168"/>
                </a:lnTo>
                <a:lnTo>
                  <a:pt x="25" y="160"/>
                </a:lnTo>
                <a:lnTo>
                  <a:pt x="24" y="152"/>
                </a:lnTo>
                <a:lnTo>
                  <a:pt x="22" y="143"/>
                </a:lnTo>
                <a:lnTo>
                  <a:pt x="20" y="135"/>
                </a:lnTo>
                <a:lnTo>
                  <a:pt x="18" y="127"/>
                </a:lnTo>
                <a:lnTo>
                  <a:pt x="16" y="120"/>
                </a:lnTo>
                <a:lnTo>
                  <a:pt x="14" y="112"/>
                </a:lnTo>
                <a:lnTo>
                  <a:pt x="12" y="104"/>
                </a:lnTo>
                <a:lnTo>
                  <a:pt x="10" y="97"/>
                </a:lnTo>
                <a:lnTo>
                  <a:pt x="9" y="90"/>
                </a:lnTo>
                <a:lnTo>
                  <a:pt x="7" y="83"/>
                </a:lnTo>
                <a:lnTo>
                  <a:pt x="6" y="78"/>
                </a:lnTo>
                <a:lnTo>
                  <a:pt x="5" y="72"/>
                </a:lnTo>
                <a:lnTo>
                  <a:pt x="5" y="67"/>
                </a:lnTo>
                <a:lnTo>
                  <a:pt x="4" y="61"/>
                </a:lnTo>
                <a:lnTo>
                  <a:pt x="3" y="55"/>
                </a:lnTo>
                <a:lnTo>
                  <a:pt x="2" y="50"/>
                </a:lnTo>
                <a:lnTo>
                  <a:pt x="2" y="44"/>
                </a:lnTo>
                <a:lnTo>
                  <a:pt x="1" y="38"/>
                </a:lnTo>
                <a:lnTo>
                  <a:pt x="1" y="32"/>
                </a:lnTo>
                <a:lnTo>
                  <a:pt x="0" y="26"/>
                </a:lnTo>
                <a:lnTo>
                  <a:pt x="0" y="21"/>
                </a:lnTo>
                <a:lnTo>
                  <a:pt x="0" y="16"/>
                </a:lnTo>
                <a:lnTo>
                  <a:pt x="0" y="12"/>
                </a:lnTo>
                <a:lnTo>
                  <a:pt x="1" y="7"/>
                </a:lnTo>
                <a:lnTo>
                  <a:pt x="1" y="3"/>
                </a:lnTo>
                <a:lnTo>
                  <a:pt x="2" y="0"/>
                </a:lnTo>
              </a:path>
            </a:pathLst>
          </a:custGeom>
          <a:solidFill>
            <a:srgbClr val="009865"/>
          </a:solidFill>
          <a:ln w="12700" cap="rnd" cmpd="sng">
            <a:noFill/>
            <a:prstDash val="solid"/>
            <a:round/>
            <a:headEnd type="none" w="med" len="med"/>
            <a:tailEnd type="none" w="med" len="med"/>
          </a:ln>
        </p:spPr>
        <p:txBody>
          <a:bodyPr/>
          <a:lstStyle/>
          <a:p>
            <a:endParaRPr lang="en-US" sz="1200"/>
          </a:p>
        </p:txBody>
      </p:sp>
      <p:sp>
        <p:nvSpPr>
          <p:cNvPr id="123" name="Freeform 121"/>
          <p:cNvSpPr>
            <a:spLocks/>
          </p:cNvSpPr>
          <p:nvPr/>
        </p:nvSpPr>
        <p:spPr bwMode="auto">
          <a:xfrm>
            <a:off x="5832475" y="6054725"/>
            <a:ext cx="90488" cy="209550"/>
          </a:xfrm>
          <a:custGeom>
            <a:avLst/>
            <a:gdLst>
              <a:gd name="T0" fmla="*/ 2147483647 w 57"/>
              <a:gd name="T1" fmla="*/ 2147483647 h 132"/>
              <a:gd name="T2" fmla="*/ 2147483647 w 57"/>
              <a:gd name="T3" fmla="*/ 2147483647 h 132"/>
              <a:gd name="T4" fmla="*/ 2147483647 w 57"/>
              <a:gd name="T5" fmla="*/ 2147483647 h 132"/>
              <a:gd name="T6" fmla="*/ 2147483647 w 57"/>
              <a:gd name="T7" fmla="*/ 2147483647 h 132"/>
              <a:gd name="T8" fmla="*/ 2147483647 w 57"/>
              <a:gd name="T9" fmla="*/ 2147483647 h 132"/>
              <a:gd name="T10" fmla="*/ 2147483647 w 57"/>
              <a:gd name="T11" fmla="*/ 2147483647 h 132"/>
              <a:gd name="T12" fmla="*/ 2147483647 w 57"/>
              <a:gd name="T13" fmla="*/ 2147483647 h 132"/>
              <a:gd name="T14" fmla="*/ 2147483647 w 57"/>
              <a:gd name="T15" fmla="*/ 2147483647 h 132"/>
              <a:gd name="T16" fmla="*/ 2147483647 w 57"/>
              <a:gd name="T17" fmla="*/ 2147483647 h 132"/>
              <a:gd name="T18" fmla="*/ 2147483647 w 57"/>
              <a:gd name="T19" fmla="*/ 2147483647 h 132"/>
              <a:gd name="T20" fmla="*/ 2147483647 w 57"/>
              <a:gd name="T21" fmla="*/ 2147483647 h 132"/>
              <a:gd name="T22" fmla="*/ 2147483647 w 57"/>
              <a:gd name="T23" fmla="*/ 2147483647 h 132"/>
              <a:gd name="T24" fmla="*/ 2147483647 w 57"/>
              <a:gd name="T25" fmla="*/ 2147483647 h 132"/>
              <a:gd name="T26" fmla="*/ 2147483647 w 57"/>
              <a:gd name="T27" fmla="*/ 2147483647 h 132"/>
              <a:gd name="T28" fmla="*/ 2147483647 w 57"/>
              <a:gd name="T29" fmla="*/ 2147483647 h 132"/>
              <a:gd name="T30" fmla="*/ 2147483647 w 57"/>
              <a:gd name="T31" fmla="*/ 2147483647 h 132"/>
              <a:gd name="T32" fmla="*/ 2147483647 w 57"/>
              <a:gd name="T33" fmla="*/ 2147483647 h 132"/>
              <a:gd name="T34" fmla="*/ 2147483647 w 57"/>
              <a:gd name="T35" fmla="*/ 2147483647 h 132"/>
              <a:gd name="T36" fmla="*/ 2147483647 w 57"/>
              <a:gd name="T37" fmla="*/ 2147483647 h 132"/>
              <a:gd name="T38" fmla="*/ 2147483647 w 57"/>
              <a:gd name="T39" fmla="*/ 2147483647 h 132"/>
              <a:gd name="T40" fmla="*/ 2147483647 w 57"/>
              <a:gd name="T41" fmla="*/ 2147483647 h 132"/>
              <a:gd name="T42" fmla="*/ 2147483647 w 57"/>
              <a:gd name="T43" fmla="*/ 2147483647 h 132"/>
              <a:gd name="T44" fmla="*/ 2147483647 w 57"/>
              <a:gd name="T45" fmla="*/ 2147483647 h 132"/>
              <a:gd name="T46" fmla="*/ 2147483647 w 57"/>
              <a:gd name="T47" fmla="*/ 2147483647 h 132"/>
              <a:gd name="T48" fmla="*/ 2147483647 w 57"/>
              <a:gd name="T49" fmla="*/ 2147483647 h 132"/>
              <a:gd name="T50" fmla="*/ 2147483647 w 57"/>
              <a:gd name="T51" fmla="*/ 2147483647 h 132"/>
              <a:gd name="T52" fmla="*/ 2147483647 w 57"/>
              <a:gd name="T53" fmla="*/ 2147483647 h 132"/>
              <a:gd name="T54" fmla="*/ 2147483647 w 57"/>
              <a:gd name="T55" fmla="*/ 2147483647 h 132"/>
              <a:gd name="T56" fmla="*/ 2147483647 w 57"/>
              <a:gd name="T57" fmla="*/ 2147483647 h 132"/>
              <a:gd name="T58" fmla="*/ 2147483647 w 57"/>
              <a:gd name="T59" fmla="*/ 2147483647 h 132"/>
              <a:gd name="T60" fmla="*/ 0 w 57"/>
              <a:gd name="T61" fmla="*/ 2147483647 h 132"/>
              <a:gd name="T62" fmla="*/ 0 w 57"/>
              <a:gd name="T63" fmla="*/ 2147483647 h 132"/>
              <a:gd name="T64" fmla="*/ 0 w 57"/>
              <a:gd name="T65" fmla="*/ 2147483647 h 132"/>
              <a:gd name="T66" fmla="*/ 0 w 57"/>
              <a:gd name="T67" fmla="*/ 2147483647 h 132"/>
              <a:gd name="T68" fmla="*/ 2147483647 w 57"/>
              <a:gd name="T69" fmla="*/ 2147483647 h 132"/>
              <a:gd name="T70" fmla="*/ 2147483647 w 57"/>
              <a:gd name="T71" fmla="*/ 2147483647 h 132"/>
              <a:gd name="T72" fmla="*/ 2147483647 w 57"/>
              <a:gd name="T73" fmla="*/ 2147483647 h 132"/>
              <a:gd name="T74" fmla="*/ 2147483647 w 57"/>
              <a:gd name="T75" fmla="*/ 2147483647 h 132"/>
              <a:gd name="T76" fmla="*/ 2147483647 w 57"/>
              <a:gd name="T77" fmla="*/ 0 h 132"/>
              <a:gd name="T78" fmla="*/ 2147483647 w 57"/>
              <a:gd name="T79" fmla="*/ 0 h 132"/>
              <a:gd name="T80" fmla="*/ 2147483647 w 57"/>
              <a:gd name="T81" fmla="*/ 2147483647 h 132"/>
              <a:gd name="T82" fmla="*/ 2147483647 w 57"/>
              <a:gd name="T83" fmla="*/ 2147483647 h 132"/>
              <a:gd name="T84" fmla="*/ 2147483647 w 57"/>
              <a:gd name="T85" fmla="*/ 2147483647 h 132"/>
              <a:gd name="T86" fmla="*/ 2147483647 w 57"/>
              <a:gd name="T87" fmla="*/ 2147483647 h 132"/>
              <a:gd name="T88" fmla="*/ 2147483647 w 57"/>
              <a:gd name="T89" fmla="*/ 2147483647 h 132"/>
              <a:gd name="T90" fmla="*/ 2147483647 w 57"/>
              <a:gd name="T91" fmla="*/ 2147483647 h 132"/>
              <a:gd name="T92" fmla="*/ 2147483647 w 57"/>
              <a:gd name="T93" fmla="*/ 2147483647 h 132"/>
              <a:gd name="T94" fmla="*/ 2147483647 w 57"/>
              <a:gd name="T95" fmla="*/ 2147483647 h 132"/>
              <a:gd name="T96" fmla="*/ 2147483647 w 57"/>
              <a:gd name="T97" fmla="*/ 2147483647 h 1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
              <a:gd name="T148" fmla="*/ 0 h 132"/>
              <a:gd name="T149" fmla="*/ 57 w 57"/>
              <a:gd name="T150" fmla="*/ 132 h 1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 h="132">
                <a:moveTo>
                  <a:pt x="52" y="10"/>
                </a:moveTo>
                <a:lnTo>
                  <a:pt x="54" y="18"/>
                </a:lnTo>
                <a:lnTo>
                  <a:pt x="55" y="26"/>
                </a:lnTo>
                <a:lnTo>
                  <a:pt x="56" y="35"/>
                </a:lnTo>
                <a:lnTo>
                  <a:pt x="56" y="44"/>
                </a:lnTo>
                <a:lnTo>
                  <a:pt x="56" y="54"/>
                </a:lnTo>
                <a:lnTo>
                  <a:pt x="56" y="62"/>
                </a:lnTo>
                <a:lnTo>
                  <a:pt x="55" y="72"/>
                </a:lnTo>
                <a:lnTo>
                  <a:pt x="54" y="80"/>
                </a:lnTo>
                <a:lnTo>
                  <a:pt x="53" y="89"/>
                </a:lnTo>
                <a:lnTo>
                  <a:pt x="51" y="97"/>
                </a:lnTo>
                <a:lnTo>
                  <a:pt x="51" y="104"/>
                </a:lnTo>
                <a:lnTo>
                  <a:pt x="49" y="111"/>
                </a:lnTo>
                <a:lnTo>
                  <a:pt x="46" y="118"/>
                </a:lnTo>
                <a:lnTo>
                  <a:pt x="44" y="122"/>
                </a:lnTo>
                <a:lnTo>
                  <a:pt x="42" y="127"/>
                </a:lnTo>
                <a:lnTo>
                  <a:pt x="40" y="131"/>
                </a:lnTo>
                <a:lnTo>
                  <a:pt x="35" y="123"/>
                </a:lnTo>
                <a:lnTo>
                  <a:pt x="31" y="117"/>
                </a:lnTo>
                <a:lnTo>
                  <a:pt x="27" y="109"/>
                </a:lnTo>
                <a:lnTo>
                  <a:pt x="23" y="102"/>
                </a:lnTo>
                <a:lnTo>
                  <a:pt x="20" y="96"/>
                </a:lnTo>
                <a:lnTo>
                  <a:pt x="16" y="89"/>
                </a:lnTo>
                <a:lnTo>
                  <a:pt x="14" y="82"/>
                </a:lnTo>
                <a:lnTo>
                  <a:pt x="11" y="76"/>
                </a:lnTo>
                <a:lnTo>
                  <a:pt x="8" y="68"/>
                </a:lnTo>
                <a:lnTo>
                  <a:pt x="6" y="61"/>
                </a:lnTo>
                <a:lnTo>
                  <a:pt x="4" y="55"/>
                </a:lnTo>
                <a:lnTo>
                  <a:pt x="3" y="48"/>
                </a:lnTo>
                <a:lnTo>
                  <a:pt x="1" y="41"/>
                </a:lnTo>
                <a:lnTo>
                  <a:pt x="0" y="33"/>
                </a:lnTo>
                <a:lnTo>
                  <a:pt x="0" y="27"/>
                </a:lnTo>
                <a:lnTo>
                  <a:pt x="0" y="19"/>
                </a:lnTo>
                <a:lnTo>
                  <a:pt x="0" y="13"/>
                </a:lnTo>
                <a:lnTo>
                  <a:pt x="2" y="9"/>
                </a:lnTo>
                <a:lnTo>
                  <a:pt x="5" y="5"/>
                </a:lnTo>
                <a:lnTo>
                  <a:pt x="8" y="3"/>
                </a:lnTo>
                <a:lnTo>
                  <a:pt x="12" y="1"/>
                </a:lnTo>
                <a:lnTo>
                  <a:pt x="16" y="0"/>
                </a:lnTo>
                <a:lnTo>
                  <a:pt x="21" y="0"/>
                </a:lnTo>
                <a:lnTo>
                  <a:pt x="26" y="1"/>
                </a:lnTo>
                <a:lnTo>
                  <a:pt x="31" y="2"/>
                </a:lnTo>
                <a:lnTo>
                  <a:pt x="36" y="3"/>
                </a:lnTo>
                <a:lnTo>
                  <a:pt x="40" y="5"/>
                </a:lnTo>
                <a:lnTo>
                  <a:pt x="44" y="6"/>
                </a:lnTo>
                <a:lnTo>
                  <a:pt x="48" y="8"/>
                </a:lnTo>
                <a:lnTo>
                  <a:pt x="50" y="9"/>
                </a:lnTo>
                <a:lnTo>
                  <a:pt x="51" y="10"/>
                </a:lnTo>
                <a:lnTo>
                  <a:pt x="52" y="10"/>
                </a:lnTo>
              </a:path>
            </a:pathLst>
          </a:custGeom>
          <a:solidFill>
            <a:srgbClr val="006633"/>
          </a:solidFill>
          <a:ln w="12700" cap="rnd" cmpd="sng">
            <a:noFill/>
            <a:prstDash val="solid"/>
            <a:round/>
            <a:headEnd type="none" w="med" len="med"/>
            <a:tailEnd type="none" w="med" len="med"/>
          </a:ln>
        </p:spPr>
        <p:txBody>
          <a:bodyPr/>
          <a:lstStyle/>
          <a:p>
            <a:endParaRPr lang="en-US" sz="1200"/>
          </a:p>
        </p:txBody>
      </p:sp>
      <p:sp>
        <p:nvSpPr>
          <p:cNvPr id="124" name="Freeform 122"/>
          <p:cNvSpPr>
            <a:spLocks/>
          </p:cNvSpPr>
          <p:nvPr/>
        </p:nvSpPr>
        <p:spPr bwMode="auto">
          <a:xfrm>
            <a:off x="5795963" y="5035550"/>
            <a:ext cx="414337" cy="460375"/>
          </a:xfrm>
          <a:custGeom>
            <a:avLst/>
            <a:gdLst>
              <a:gd name="T0" fmla="*/ 2147483647 w 261"/>
              <a:gd name="T1" fmla="*/ 2147483647 h 290"/>
              <a:gd name="T2" fmla="*/ 2147483647 w 261"/>
              <a:gd name="T3" fmla="*/ 2147483647 h 290"/>
              <a:gd name="T4" fmla="*/ 2147483647 w 261"/>
              <a:gd name="T5" fmla="*/ 2147483647 h 290"/>
              <a:gd name="T6" fmla="*/ 2147483647 w 261"/>
              <a:gd name="T7" fmla="*/ 2147483647 h 290"/>
              <a:gd name="T8" fmla="*/ 2147483647 w 261"/>
              <a:gd name="T9" fmla="*/ 0 h 290"/>
              <a:gd name="T10" fmla="*/ 2147483647 w 261"/>
              <a:gd name="T11" fmla="*/ 0 h 290"/>
              <a:gd name="T12" fmla="*/ 2147483647 w 261"/>
              <a:gd name="T13" fmla="*/ 0 h 290"/>
              <a:gd name="T14" fmla="*/ 2147483647 w 261"/>
              <a:gd name="T15" fmla="*/ 2147483647 h 290"/>
              <a:gd name="T16" fmla="*/ 2147483647 w 261"/>
              <a:gd name="T17" fmla="*/ 2147483647 h 290"/>
              <a:gd name="T18" fmla="*/ 2147483647 w 261"/>
              <a:gd name="T19" fmla="*/ 2147483647 h 290"/>
              <a:gd name="T20" fmla="*/ 2147483647 w 261"/>
              <a:gd name="T21" fmla="*/ 2147483647 h 290"/>
              <a:gd name="T22" fmla="*/ 2147483647 w 261"/>
              <a:gd name="T23" fmla="*/ 2147483647 h 290"/>
              <a:gd name="T24" fmla="*/ 2147483647 w 261"/>
              <a:gd name="T25" fmla="*/ 2147483647 h 290"/>
              <a:gd name="T26" fmla="*/ 2147483647 w 261"/>
              <a:gd name="T27" fmla="*/ 2147483647 h 290"/>
              <a:gd name="T28" fmla="*/ 2147483647 w 261"/>
              <a:gd name="T29" fmla="*/ 2147483647 h 290"/>
              <a:gd name="T30" fmla="*/ 2147483647 w 261"/>
              <a:gd name="T31" fmla="*/ 2147483647 h 290"/>
              <a:gd name="T32" fmla="*/ 2147483647 w 261"/>
              <a:gd name="T33" fmla="*/ 2147483647 h 290"/>
              <a:gd name="T34" fmla="*/ 2147483647 w 261"/>
              <a:gd name="T35" fmla="*/ 2147483647 h 290"/>
              <a:gd name="T36" fmla="*/ 2147483647 w 261"/>
              <a:gd name="T37" fmla="*/ 2147483647 h 290"/>
              <a:gd name="T38" fmla="*/ 2147483647 w 261"/>
              <a:gd name="T39" fmla="*/ 2147483647 h 290"/>
              <a:gd name="T40" fmla="*/ 2147483647 w 261"/>
              <a:gd name="T41" fmla="*/ 2147483647 h 290"/>
              <a:gd name="T42" fmla="*/ 2147483647 w 261"/>
              <a:gd name="T43" fmla="*/ 2147483647 h 290"/>
              <a:gd name="T44" fmla="*/ 2147483647 w 261"/>
              <a:gd name="T45" fmla="*/ 2147483647 h 290"/>
              <a:gd name="T46" fmla="*/ 2147483647 w 261"/>
              <a:gd name="T47" fmla="*/ 2147483647 h 290"/>
              <a:gd name="T48" fmla="*/ 2147483647 w 261"/>
              <a:gd name="T49" fmla="*/ 2147483647 h 290"/>
              <a:gd name="T50" fmla="*/ 2147483647 w 261"/>
              <a:gd name="T51" fmla="*/ 2147483647 h 290"/>
              <a:gd name="T52" fmla="*/ 2147483647 w 261"/>
              <a:gd name="T53" fmla="*/ 2147483647 h 290"/>
              <a:gd name="T54" fmla="*/ 2147483647 w 261"/>
              <a:gd name="T55" fmla="*/ 2147483647 h 290"/>
              <a:gd name="T56" fmla="*/ 2147483647 w 261"/>
              <a:gd name="T57" fmla="*/ 2147483647 h 290"/>
              <a:gd name="T58" fmla="*/ 2147483647 w 261"/>
              <a:gd name="T59" fmla="*/ 2147483647 h 290"/>
              <a:gd name="T60" fmla="*/ 2147483647 w 261"/>
              <a:gd name="T61" fmla="*/ 2147483647 h 290"/>
              <a:gd name="T62" fmla="*/ 2147483647 w 261"/>
              <a:gd name="T63" fmla="*/ 2147483647 h 290"/>
              <a:gd name="T64" fmla="*/ 2147483647 w 261"/>
              <a:gd name="T65" fmla="*/ 2147483647 h 290"/>
              <a:gd name="T66" fmla="*/ 2147483647 w 261"/>
              <a:gd name="T67" fmla="*/ 2147483647 h 290"/>
              <a:gd name="T68" fmla="*/ 2147483647 w 261"/>
              <a:gd name="T69" fmla="*/ 2147483647 h 290"/>
              <a:gd name="T70" fmla="*/ 2147483647 w 261"/>
              <a:gd name="T71" fmla="*/ 2147483647 h 290"/>
              <a:gd name="T72" fmla="*/ 2147483647 w 261"/>
              <a:gd name="T73" fmla="*/ 2147483647 h 290"/>
              <a:gd name="T74" fmla="*/ 2147483647 w 261"/>
              <a:gd name="T75" fmla="*/ 2147483647 h 290"/>
              <a:gd name="T76" fmla="*/ 2147483647 w 261"/>
              <a:gd name="T77" fmla="*/ 2147483647 h 290"/>
              <a:gd name="T78" fmla="*/ 2147483647 w 261"/>
              <a:gd name="T79" fmla="*/ 2147483647 h 290"/>
              <a:gd name="T80" fmla="*/ 2147483647 w 261"/>
              <a:gd name="T81" fmla="*/ 2147483647 h 290"/>
              <a:gd name="T82" fmla="*/ 2147483647 w 261"/>
              <a:gd name="T83" fmla="*/ 2147483647 h 290"/>
              <a:gd name="T84" fmla="*/ 2147483647 w 261"/>
              <a:gd name="T85" fmla="*/ 2147483647 h 290"/>
              <a:gd name="T86" fmla="*/ 2147483647 w 261"/>
              <a:gd name="T87" fmla="*/ 2147483647 h 290"/>
              <a:gd name="T88" fmla="*/ 2147483647 w 261"/>
              <a:gd name="T89" fmla="*/ 2147483647 h 290"/>
              <a:gd name="T90" fmla="*/ 2147483647 w 261"/>
              <a:gd name="T91" fmla="*/ 2147483647 h 290"/>
              <a:gd name="T92" fmla="*/ 2147483647 w 261"/>
              <a:gd name="T93" fmla="*/ 2147483647 h 290"/>
              <a:gd name="T94" fmla="*/ 2147483647 w 261"/>
              <a:gd name="T95" fmla="*/ 2147483647 h 290"/>
              <a:gd name="T96" fmla="*/ 2147483647 w 261"/>
              <a:gd name="T97" fmla="*/ 2147483647 h 290"/>
              <a:gd name="T98" fmla="*/ 2147483647 w 261"/>
              <a:gd name="T99" fmla="*/ 2147483647 h 290"/>
              <a:gd name="T100" fmla="*/ 2147483647 w 261"/>
              <a:gd name="T101" fmla="*/ 2147483647 h 290"/>
              <a:gd name="T102" fmla="*/ 0 w 261"/>
              <a:gd name="T103" fmla="*/ 2147483647 h 290"/>
              <a:gd name="T104" fmla="*/ 0 w 261"/>
              <a:gd name="T105" fmla="*/ 2147483647 h 290"/>
              <a:gd name="T106" fmla="*/ 2147483647 w 261"/>
              <a:gd name="T107" fmla="*/ 2147483647 h 290"/>
              <a:gd name="T108" fmla="*/ 2147483647 w 261"/>
              <a:gd name="T109" fmla="*/ 2147483647 h 29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1"/>
              <a:gd name="T166" fmla="*/ 0 h 290"/>
              <a:gd name="T167" fmla="*/ 261 w 261"/>
              <a:gd name="T168" fmla="*/ 290 h 29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1" h="290">
                <a:moveTo>
                  <a:pt x="2" y="11"/>
                </a:moveTo>
                <a:lnTo>
                  <a:pt x="6" y="9"/>
                </a:lnTo>
                <a:lnTo>
                  <a:pt x="11" y="8"/>
                </a:lnTo>
                <a:lnTo>
                  <a:pt x="16" y="7"/>
                </a:lnTo>
                <a:lnTo>
                  <a:pt x="22" y="5"/>
                </a:lnTo>
                <a:lnTo>
                  <a:pt x="28" y="4"/>
                </a:lnTo>
                <a:lnTo>
                  <a:pt x="36" y="3"/>
                </a:lnTo>
                <a:lnTo>
                  <a:pt x="44" y="2"/>
                </a:lnTo>
                <a:lnTo>
                  <a:pt x="52" y="1"/>
                </a:lnTo>
                <a:lnTo>
                  <a:pt x="60" y="0"/>
                </a:lnTo>
                <a:lnTo>
                  <a:pt x="67" y="0"/>
                </a:lnTo>
                <a:lnTo>
                  <a:pt x="75" y="0"/>
                </a:lnTo>
                <a:lnTo>
                  <a:pt x="82" y="0"/>
                </a:lnTo>
                <a:lnTo>
                  <a:pt x="89" y="0"/>
                </a:lnTo>
                <a:lnTo>
                  <a:pt x="96" y="1"/>
                </a:lnTo>
                <a:lnTo>
                  <a:pt x="101" y="2"/>
                </a:lnTo>
                <a:lnTo>
                  <a:pt x="106" y="4"/>
                </a:lnTo>
                <a:lnTo>
                  <a:pt x="108" y="6"/>
                </a:lnTo>
                <a:lnTo>
                  <a:pt x="111" y="8"/>
                </a:lnTo>
                <a:lnTo>
                  <a:pt x="114" y="10"/>
                </a:lnTo>
                <a:lnTo>
                  <a:pt x="117" y="13"/>
                </a:lnTo>
                <a:lnTo>
                  <a:pt x="120" y="16"/>
                </a:lnTo>
                <a:lnTo>
                  <a:pt x="122" y="20"/>
                </a:lnTo>
                <a:lnTo>
                  <a:pt x="124" y="23"/>
                </a:lnTo>
                <a:lnTo>
                  <a:pt x="126" y="26"/>
                </a:lnTo>
                <a:lnTo>
                  <a:pt x="128" y="30"/>
                </a:lnTo>
                <a:lnTo>
                  <a:pt x="130" y="34"/>
                </a:lnTo>
                <a:lnTo>
                  <a:pt x="132" y="38"/>
                </a:lnTo>
                <a:lnTo>
                  <a:pt x="134" y="42"/>
                </a:lnTo>
                <a:lnTo>
                  <a:pt x="135" y="45"/>
                </a:lnTo>
                <a:lnTo>
                  <a:pt x="137" y="48"/>
                </a:lnTo>
                <a:lnTo>
                  <a:pt x="138" y="52"/>
                </a:lnTo>
                <a:lnTo>
                  <a:pt x="140" y="54"/>
                </a:lnTo>
                <a:lnTo>
                  <a:pt x="142" y="59"/>
                </a:lnTo>
                <a:lnTo>
                  <a:pt x="146" y="68"/>
                </a:lnTo>
                <a:lnTo>
                  <a:pt x="152" y="79"/>
                </a:lnTo>
                <a:lnTo>
                  <a:pt x="159" y="95"/>
                </a:lnTo>
                <a:lnTo>
                  <a:pt x="169" y="114"/>
                </a:lnTo>
                <a:lnTo>
                  <a:pt x="179" y="133"/>
                </a:lnTo>
                <a:lnTo>
                  <a:pt x="190" y="154"/>
                </a:lnTo>
                <a:lnTo>
                  <a:pt x="201" y="175"/>
                </a:lnTo>
                <a:lnTo>
                  <a:pt x="212" y="197"/>
                </a:lnTo>
                <a:lnTo>
                  <a:pt x="223" y="217"/>
                </a:lnTo>
                <a:lnTo>
                  <a:pt x="233" y="237"/>
                </a:lnTo>
                <a:lnTo>
                  <a:pt x="241" y="254"/>
                </a:lnTo>
                <a:lnTo>
                  <a:pt x="249" y="268"/>
                </a:lnTo>
                <a:lnTo>
                  <a:pt x="255" y="279"/>
                </a:lnTo>
                <a:lnTo>
                  <a:pt x="259" y="287"/>
                </a:lnTo>
                <a:lnTo>
                  <a:pt x="260" y="289"/>
                </a:lnTo>
                <a:lnTo>
                  <a:pt x="246" y="289"/>
                </a:lnTo>
                <a:lnTo>
                  <a:pt x="245" y="287"/>
                </a:lnTo>
                <a:lnTo>
                  <a:pt x="242" y="280"/>
                </a:lnTo>
                <a:lnTo>
                  <a:pt x="237" y="269"/>
                </a:lnTo>
                <a:lnTo>
                  <a:pt x="230" y="256"/>
                </a:lnTo>
                <a:lnTo>
                  <a:pt x="222" y="239"/>
                </a:lnTo>
                <a:lnTo>
                  <a:pt x="212" y="220"/>
                </a:lnTo>
                <a:lnTo>
                  <a:pt x="202" y="200"/>
                </a:lnTo>
                <a:lnTo>
                  <a:pt x="171" y="137"/>
                </a:lnTo>
                <a:lnTo>
                  <a:pt x="161" y="118"/>
                </a:lnTo>
                <a:lnTo>
                  <a:pt x="152" y="100"/>
                </a:lnTo>
                <a:lnTo>
                  <a:pt x="144" y="83"/>
                </a:lnTo>
                <a:lnTo>
                  <a:pt x="137" y="71"/>
                </a:lnTo>
                <a:lnTo>
                  <a:pt x="132" y="60"/>
                </a:lnTo>
                <a:lnTo>
                  <a:pt x="129" y="54"/>
                </a:lnTo>
                <a:lnTo>
                  <a:pt x="128" y="51"/>
                </a:lnTo>
                <a:lnTo>
                  <a:pt x="126" y="48"/>
                </a:lnTo>
                <a:lnTo>
                  <a:pt x="124" y="44"/>
                </a:lnTo>
                <a:lnTo>
                  <a:pt x="123" y="40"/>
                </a:lnTo>
                <a:lnTo>
                  <a:pt x="121" y="37"/>
                </a:lnTo>
                <a:lnTo>
                  <a:pt x="120" y="33"/>
                </a:lnTo>
                <a:lnTo>
                  <a:pt x="118" y="30"/>
                </a:lnTo>
                <a:lnTo>
                  <a:pt x="116" y="27"/>
                </a:lnTo>
                <a:lnTo>
                  <a:pt x="113" y="25"/>
                </a:lnTo>
                <a:lnTo>
                  <a:pt x="110" y="24"/>
                </a:lnTo>
                <a:lnTo>
                  <a:pt x="108" y="22"/>
                </a:lnTo>
                <a:lnTo>
                  <a:pt x="104" y="21"/>
                </a:lnTo>
                <a:lnTo>
                  <a:pt x="100" y="21"/>
                </a:lnTo>
                <a:lnTo>
                  <a:pt x="95" y="21"/>
                </a:lnTo>
                <a:lnTo>
                  <a:pt x="89" y="22"/>
                </a:lnTo>
                <a:lnTo>
                  <a:pt x="82" y="24"/>
                </a:lnTo>
                <a:lnTo>
                  <a:pt x="75" y="25"/>
                </a:lnTo>
                <a:lnTo>
                  <a:pt x="69" y="27"/>
                </a:lnTo>
                <a:lnTo>
                  <a:pt x="64" y="29"/>
                </a:lnTo>
                <a:lnTo>
                  <a:pt x="58" y="30"/>
                </a:lnTo>
                <a:lnTo>
                  <a:pt x="52" y="31"/>
                </a:lnTo>
                <a:lnTo>
                  <a:pt x="47" y="32"/>
                </a:lnTo>
                <a:lnTo>
                  <a:pt x="41" y="33"/>
                </a:lnTo>
                <a:lnTo>
                  <a:pt x="37" y="33"/>
                </a:lnTo>
                <a:lnTo>
                  <a:pt x="32" y="33"/>
                </a:lnTo>
                <a:lnTo>
                  <a:pt x="28" y="33"/>
                </a:lnTo>
                <a:lnTo>
                  <a:pt x="24" y="33"/>
                </a:lnTo>
                <a:lnTo>
                  <a:pt x="21" y="32"/>
                </a:lnTo>
                <a:lnTo>
                  <a:pt x="18" y="31"/>
                </a:lnTo>
                <a:lnTo>
                  <a:pt x="15" y="30"/>
                </a:lnTo>
                <a:lnTo>
                  <a:pt x="12" y="29"/>
                </a:lnTo>
                <a:lnTo>
                  <a:pt x="9" y="27"/>
                </a:lnTo>
                <a:lnTo>
                  <a:pt x="7" y="25"/>
                </a:lnTo>
                <a:lnTo>
                  <a:pt x="6" y="24"/>
                </a:lnTo>
                <a:lnTo>
                  <a:pt x="4" y="23"/>
                </a:lnTo>
                <a:lnTo>
                  <a:pt x="3" y="21"/>
                </a:lnTo>
                <a:lnTo>
                  <a:pt x="2" y="20"/>
                </a:lnTo>
                <a:lnTo>
                  <a:pt x="1" y="19"/>
                </a:lnTo>
                <a:lnTo>
                  <a:pt x="1" y="18"/>
                </a:lnTo>
                <a:lnTo>
                  <a:pt x="0" y="17"/>
                </a:lnTo>
                <a:lnTo>
                  <a:pt x="0" y="16"/>
                </a:lnTo>
                <a:lnTo>
                  <a:pt x="0" y="15"/>
                </a:lnTo>
                <a:lnTo>
                  <a:pt x="0" y="14"/>
                </a:lnTo>
                <a:lnTo>
                  <a:pt x="1" y="13"/>
                </a:lnTo>
                <a:lnTo>
                  <a:pt x="1" y="12"/>
                </a:lnTo>
                <a:lnTo>
                  <a:pt x="2" y="11"/>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125" name="Freeform 123"/>
          <p:cNvSpPr>
            <a:spLocks/>
          </p:cNvSpPr>
          <p:nvPr/>
        </p:nvSpPr>
        <p:spPr bwMode="auto">
          <a:xfrm>
            <a:off x="6218238" y="5461000"/>
            <a:ext cx="574675" cy="166688"/>
          </a:xfrm>
          <a:custGeom>
            <a:avLst/>
            <a:gdLst>
              <a:gd name="T0" fmla="*/ 2147483647 w 362"/>
              <a:gd name="T1" fmla="*/ 2147483647 h 105"/>
              <a:gd name="T2" fmla="*/ 2147483647 w 362"/>
              <a:gd name="T3" fmla="*/ 2147483647 h 105"/>
              <a:gd name="T4" fmla="*/ 2147483647 w 362"/>
              <a:gd name="T5" fmla="*/ 2147483647 h 105"/>
              <a:gd name="T6" fmla="*/ 2147483647 w 362"/>
              <a:gd name="T7" fmla="*/ 2147483647 h 105"/>
              <a:gd name="T8" fmla="*/ 2147483647 w 362"/>
              <a:gd name="T9" fmla="*/ 2147483647 h 105"/>
              <a:gd name="T10" fmla="*/ 2147483647 w 362"/>
              <a:gd name="T11" fmla="*/ 2147483647 h 105"/>
              <a:gd name="T12" fmla="*/ 2147483647 w 362"/>
              <a:gd name="T13" fmla="*/ 2147483647 h 105"/>
              <a:gd name="T14" fmla="*/ 2147483647 w 362"/>
              <a:gd name="T15" fmla="*/ 2147483647 h 105"/>
              <a:gd name="T16" fmla="*/ 2147483647 w 362"/>
              <a:gd name="T17" fmla="*/ 2147483647 h 105"/>
              <a:gd name="T18" fmla="*/ 2147483647 w 362"/>
              <a:gd name="T19" fmla="*/ 2147483647 h 105"/>
              <a:gd name="T20" fmla="*/ 2147483647 w 362"/>
              <a:gd name="T21" fmla="*/ 2147483647 h 105"/>
              <a:gd name="T22" fmla="*/ 2147483647 w 362"/>
              <a:gd name="T23" fmla="*/ 2147483647 h 105"/>
              <a:gd name="T24" fmla="*/ 2147483647 w 362"/>
              <a:gd name="T25" fmla="*/ 2147483647 h 105"/>
              <a:gd name="T26" fmla="*/ 2147483647 w 362"/>
              <a:gd name="T27" fmla="*/ 2147483647 h 105"/>
              <a:gd name="T28" fmla="*/ 2147483647 w 362"/>
              <a:gd name="T29" fmla="*/ 2147483647 h 105"/>
              <a:gd name="T30" fmla="*/ 2147483647 w 362"/>
              <a:gd name="T31" fmla="*/ 2147483647 h 105"/>
              <a:gd name="T32" fmla="*/ 0 w 362"/>
              <a:gd name="T33" fmla="*/ 2147483647 h 105"/>
              <a:gd name="T34" fmla="*/ 2147483647 w 362"/>
              <a:gd name="T35" fmla="*/ 2147483647 h 105"/>
              <a:gd name="T36" fmla="*/ 2147483647 w 362"/>
              <a:gd name="T37" fmla="*/ 2147483647 h 105"/>
              <a:gd name="T38" fmla="*/ 2147483647 w 362"/>
              <a:gd name="T39" fmla="*/ 2147483647 h 105"/>
              <a:gd name="T40" fmla="*/ 2147483647 w 362"/>
              <a:gd name="T41" fmla="*/ 2147483647 h 105"/>
              <a:gd name="T42" fmla="*/ 2147483647 w 362"/>
              <a:gd name="T43" fmla="*/ 2147483647 h 105"/>
              <a:gd name="T44" fmla="*/ 2147483647 w 362"/>
              <a:gd name="T45" fmla="*/ 2147483647 h 105"/>
              <a:gd name="T46" fmla="*/ 2147483647 w 362"/>
              <a:gd name="T47" fmla="*/ 2147483647 h 105"/>
              <a:gd name="T48" fmla="*/ 2147483647 w 362"/>
              <a:gd name="T49" fmla="*/ 2147483647 h 105"/>
              <a:gd name="T50" fmla="*/ 2147483647 w 362"/>
              <a:gd name="T51" fmla="*/ 2147483647 h 105"/>
              <a:gd name="T52" fmla="*/ 2147483647 w 362"/>
              <a:gd name="T53" fmla="*/ 2147483647 h 105"/>
              <a:gd name="T54" fmla="*/ 2147483647 w 362"/>
              <a:gd name="T55" fmla="*/ 2147483647 h 105"/>
              <a:gd name="T56" fmla="*/ 2147483647 w 362"/>
              <a:gd name="T57" fmla="*/ 2147483647 h 105"/>
              <a:gd name="T58" fmla="*/ 2147483647 w 362"/>
              <a:gd name="T59" fmla="*/ 2147483647 h 105"/>
              <a:gd name="T60" fmla="*/ 2147483647 w 362"/>
              <a:gd name="T61" fmla="*/ 2147483647 h 105"/>
              <a:gd name="T62" fmla="*/ 2147483647 w 362"/>
              <a:gd name="T63" fmla="*/ 2147483647 h 105"/>
              <a:gd name="T64" fmla="*/ 2147483647 w 362"/>
              <a:gd name="T65" fmla="*/ 2147483647 h 105"/>
              <a:gd name="T66" fmla="*/ 2147483647 w 362"/>
              <a:gd name="T67" fmla="*/ 2147483647 h 105"/>
              <a:gd name="T68" fmla="*/ 2147483647 w 362"/>
              <a:gd name="T69" fmla="*/ 2147483647 h 105"/>
              <a:gd name="T70" fmla="*/ 2147483647 w 362"/>
              <a:gd name="T71" fmla="*/ 2147483647 h 105"/>
              <a:gd name="T72" fmla="*/ 2147483647 w 362"/>
              <a:gd name="T73" fmla="*/ 2147483647 h 105"/>
              <a:gd name="T74" fmla="*/ 2147483647 w 362"/>
              <a:gd name="T75" fmla="*/ 2147483647 h 105"/>
              <a:gd name="T76" fmla="*/ 2147483647 w 362"/>
              <a:gd name="T77" fmla="*/ 2147483647 h 105"/>
              <a:gd name="T78" fmla="*/ 2147483647 w 362"/>
              <a:gd name="T79" fmla="*/ 2147483647 h 105"/>
              <a:gd name="T80" fmla="*/ 2147483647 w 362"/>
              <a:gd name="T81" fmla="*/ 2147483647 h 105"/>
              <a:gd name="T82" fmla="*/ 2147483647 w 362"/>
              <a:gd name="T83" fmla="*/ 2147483647 h 105"/>
              <a:gd name="T84" fmla="*/ 2147483647 w 362"/>
              <a:gd name="T85" fmla="*/ 0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2"/>
              <a:gd name="T130" fmla="*/ 0 h 105"/>
              <a:gd name="T131" fmla="*/ 362 w 362"/>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2" h="105">
                <a:moveTo>
                  <a:pt x="361" y="0"/>
                </a:moveTo>
                <a:lnTo>
                  <a:pt x="355" y="0"/>
                </a:lnTo>
                <a:lnTo>
                  <a:pt x="347" y="1"/>
                </a:lnTo>
                <a:lnTo>
                  <a:pt x="338" y="2"/>
                </a:lnTo>
                <a:lnTo>
                  <a:pt x="329" y="3"/>
                </a:lnTo>
                <a:lnTo>
                  <a:pt x="318" y="4"/>
                </a:lnTo>
                <a:lnTo>
                  <a:pt x="307" y="6"/>
                </a:lnTo>
                <a:lnTo>
                  <a:pt x="295" y="8"/>
                </a:lnTo>
                <a:lnTo>
                  <a:pt x="283" y="9"/>
                </a:lnTo>
                <a:lnTo>
                  <a:pt x="271" y="12"/>
                </a:lnTo>
                <a:lnTo>
                  <a:pt x="261" y="14"/>
                </a:lnTo>
                <a:lnTo>
                  <a:pt x="250" y="17"/>
                </a:lnTo>
                <a:lnTo>
                  <a:pt x="240" y="19"/>
                </a:lnTo>
                <a:lnTo>
                  <a:pt x="232" y="22"/>
                </a:lnTo>
                <a:lnTo>
                  <a:pt x="224" y="25"/>
                </a:lnTo>
                <a:lnTo>
                  <a:pt x="219" y="26"/>
                </a:lnTo>
                <a:lnTo>
                  <a:pt x="215" y="29"/>
                </a:lnTo>
                <a:lnTo>
                  <a:pt x="213" y="27"/>
                </a:lnTo>
                <a:lnTo>
                  <a:pt x="211" y="26"/>
                </a:lnTo>
                <a:lnTo>
                  <a:pt x="208" y="26"/>
                </a:lnTo>
                <a:lnTo>
                  <a:pt x="205" y="26"/>
                </a:lnTo>
                <a:lnTo>
                  <a:pt x="201" y="26"/>
                </a:lnTo>
                <a:lnTo>
                  <a:pt x="198" y="26"/>
                </a:lnTo>
                <a:lnTo>
                  <a:pt x="195" y="26"/>
                </a:lnTo>
                <a:lnTo>
                  <a:pt x="192" y="26"/>
                </a:lnTo>
                <a:lnTo>
                  <a:pt x="188" y="27"/>
                </a:lnTo>
                <a:lnTo>
                  <a:pt x="185" y="29"/>
                </a:lnTo>
                <a:lnTo>
                  <a:pt x="182" y="30"/>
                </a:lnTo>
                <a:lnTo>
                  <a:pt x="180" y="32"/>
                </a:lnTo>
                <a:lnTo>
                  <a:pt x="177" y="33"/>
                </a:lnTo>
                <a:lnTo>
                  <a:pt x="175" y="35"/>
                </a:lnTo>
                <a:lnTo>
                  <a:pt x="173" y="37"/>
                </a:lnTo>
                <a:lnTo>
                  <a:pt x="172" y="39"/>
                </a:lnTo>
                <a:lnTo>
                  <a:pt x="165" y="39"/>
                </a:lnTo>
                <a:lnTo>
                  <a:pt x="156" y="39"/>
                </a:lnTo>
                <a:lnTo>
                  <a:pt x="147" y="41"/>
                </a:lnTo>
                <a:lnTo>
                  <a:pt x="136" y="43"/>
                </a:lnTo>
                <a:lnTo>
                  <a:pt x="124" y="44"/>
                </a:lnTo>
                <a:lnTo>
                  <a:pt x="110" y="47"/>
                </a:lnTo>
                <a:lnTo>
                  <a:pt x="97" y="50"/>
                </a:lnTo>
                <a:lnTo>
                  <a:pt x="84" y="53"/>
                </a:lnTo>
                <a:lnTo>
                  <a:pt x="71" y="57"/>
                </a:lnTo>
                <a:lnTo>
                  <a:pt x="58" y="60"/>
                </a:lnTo>
                <a:lnTo>
                  <a:pt x="45" y="62"/>
                </a:lnTo>
                <a:lnTo>
                  <a:pt x="34" y="65"/>
                </a:lnTo>
                <a:lnTo>
                  <a:pt x="24" y="68"/>
                </a:lnTo>
                <a:lnTo>
                  <a:pt x="15" y="71"/>
                </a:lnTo>
                <a:lnTo>
                  <a:pt x="8" y="73"/>
                </a:lnTo>
                <a:lnTo>
                  <a:pt x="4" y="75"/>
                </a:lnTo>
                <a:lnTo>
                  <a:pt x="1" y="76"/>
                </a:lnTo>
                <a:lnTo>
                  <a:pt x="0" y="78"/>
                </a:lnTo>
                <a:lnTo>
                  <a:pt x="0" y="79"/>
                </a:lnTo>
                <a:lnTo>
                  <a:pt x="1" y="81"/>
                </a:lnTo>
                <a:lnTo>
                  <a:pt x="4" y="84"/>
                </a:lnTo>
                <a:lnTo>
                  <a:pt x="7" y="87"/>
                </a:lnTo>
                <a:lnTo>
                  <a:pt x="12" y="89"/>
                </a:lnTo>
                <a:lnTo>
                  <a:pt x="17" y="92"/>
                </a:lnTo>
                <a:lnTo>
                  <a:pt x="23" y="94"/>
                </a:lnTo>
                <a:lnTo>
                  <a:pt x="29" y="96"/>
                </a:lnTo>
                <a:lnTo>
                  <a:pt x="36" y="98"/>
                </a:lnTo>
                <a:lnTo>
                  <a:pt x="43" y="100"/>
                </a:lnTo>
                <a:lnTo>
                  <a:pt x="52" y="101"/>
                </a:lnTo>
                <a:lnTo>
                  <a:pt x="60" y="103"/>
                </a:lnTo>
                <a:lnTo>
                  <a:pt x="69" y="103"/>
                </a:lnTo>
                <a:lnTo>
                  <a:pt x="78" y="104"/>
                </a:lnTo>
                <a:lnTo>
                  <a:pt x="88" y="103"/>
                </a:lnTo>
                <a:lnTo>
                  <a:pt x="96" y="102"/>
                </a:lnTo>
                <a:lnTo>
                  <a:pt x="105" y="101"/>
                </a:lnTo>
                <a:lnTo>
                  <a:pt x="115" y="99"/>
                </a:lnTo>
                <a:lnTo>
                  <a:pt x="123" y="97"/>
                </a:lnTo>
                <a:lnTo>
                  <a:pt x="132" y="95"/>
                </a:lnTo>
                <a:lnTo>
                  <a:pt x="140" y="92"/>
                </a:lnTo>
                <a:lnTo>
                  <a:pt x="148" y="88"/>
                </a:lnTo>
                <a:lnTo>
                  <a:pt x="153" y="84"/>
                </a:lnTo>
                <a:lnTo>
                  <a:pt x="160" y="80"/>
                </a:lnTo>
                <a:lnTo>
                  <a:pt x="165" y="76"/>
                </a:lnTo>
                <a:lnTo>
                  <a:pt x="170" y="71"/>
                </a:lnTo>
                <a:lnTo>
                  <a:pt x="174" y="65"/>
                </a:lnTo>
                <a:lnTo>
                  <a:pt x="176" y="61"/>
                </a:lnTo>
                <a:lnTo>
                  <a:pt x="178" y="55"/>
                </a:lnTo>
                <a:lnTo>
                  <a:pt x="179" y="48"/>
                </a:lnTo>
                <a:lnTo>
                  <a:pt x="180" y="48"/>
                </a:lnTo>
                <a:lnTo>
                  <a:pt x="182" y="47"/>
                </a:lnTo>
                <a:lnTo>
                  <a:pt x="184" y="46"/>
                </a:lnTo>
                <a:lnTo>
                  <a:pt x="186" y="45"/>
                </a:lnTo>
                <a:lnTo>
                  <a:pt x="188" y="45"/>
                </a:lnTo>
                <a:lnTo>
                  <a:pt x="191" y="44"/>
                </a:lnTo>
                <a:lnTo>
                  <a:pt x="193" y="43"/>
                </a:lnTo>
                <a:lnTo>
                  <a:pt x="195" y="43"/>
                </a:lnTo>
                <a:lnTo>
                  <a:pt x="198" y="43"/>
                </a:lnTo>
                <a:lnTo>
                  <a:pt x="200" y="42"/>
                </a:lnTo>
                <a:lnTo>
                  <a:pt x="202" y="42"/>
                </a:lnTo>
                <a:lnTo>
                  <a:pt x="204" y="42"/>
                </a:lnTo>
                <a:lnTo>
                  <a:pt x="206" y="42"/>
                </a:lnTo>
                <a:lnTo>
                  <a:pt x="208" y="42"/>
                </a:lnTo>
                <a:lnTo>
                  <a:pt x="209" y="42"/>
                </a:lnTo>
                <a:lnTo>
                  <a:pt x="210" y="43"/>
                </a:lnTo>
                <a:lnTo>
                  <a:pt x="211" y="46"/>
                </a:lnTo>
                <a:lnTo>
                  <a:pt x="213" y="51"/>
                </a:lnTo>
                <a:lnTo>
                  <a:pt x="217" y="54"/>
                </a:lnTo>
                <a:lnTo>
                  <a:pt x="220" y="58"/>
                </a:lnTo>
                <a:lnTo>
                  <a:pt x="224" y="60"/>
                </a:lnTo>
                <a:lnTo>
                  <a:pt x="229" y="62"/>
                </a:lnTo>
                <a:lnTo>
                  <a:pt x="233" y="64"/>
                </a:lnTo>
                <a:lnTo>
                  <a:pt x="239" y="65"/>
                </a:lnTo>
                <a:lnTo>
                  <a:pt x="244" y="66"/>
                </a:lnTo>
                <a:lnTo>
                  <a:pt x="249" y="66"/>
                </a:lnTo>
                <a:lnTo>
                  <a:pt x="255" y="66"/>
                </a:lnTo>
                <a:lnTo>
                  <a:pt x="261" y="66"/>
                </a:lnTo>
                <a:lnTo>
                  <a:pt x="266" y="65"/>
                </a:lnTo>
                <a:lnTo>
                  <a:pt x="271" y="64"/>
                </a:lnTo>
                <a:lnTo>
                  <a:pt x="277" y="63"/>
                </a:lnTo>
                <a:lnTo>
                  <a:pt x="283" y="61"/>
                </a:lnTo>
                <a:lnTo>
                  <a:pt x="288" y="60"/>
                </a:lnTo>
                <a:lnTo>
                  <a:pt x="294" y="58"/>
                </a:lnTo>
                <a:lnTo>
                  <a:pt x="300" y="56"/>
                </a:lnTo>
                <a:lnTo>
                  <a:pt x="306" y="54"/>
                </a:lnTo>
                <a:lnTo>
                  <a:pt x="313" y="52"/>
                </a:lnTo>
                <a:lnTo>
                  <a:pt x="319" y="50"/>
                </a:lnTo>
                <a:lnTo>
                  <a:pt x="325" y="47"/>
                </a:lnTo>
                <a:lnTo>
                  <a:pt x="331" y="44"/>
                </a:lnTo>
                <a:lnTo>
                  <a:pt x="336" y="41"/>
                </a:lnTo>
                <a:lnTo>
                  <a:pt x="342" y="37"/>
                </a:lnTo>
                <a:lnTo>
                  <a:pt x="346" y="32"/>
                </a:lnTo>
                <a:lnTo>
                  <a:pt x="351" y="27"/>
                </a:lnTo>
                <a:lnTo>
                  <a:pt x="355" y="22"/>
                </a:lnTo>
                <a:lnTo>
                  <a:pt x="358" y="15"/>
                </a:lnTo>
                <a:lnTo>
                  <a:pt x="360" y="8"/>
                </a:lnTo>
                <a:lnTo>
                  <a:pt x="361" y="0"/>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126" name="Freeform 124"/>
          <p:cNvSpPr>
            <a:spLocks/>
          </p:cNvSpPr>
          <p:nvPr/>
        </p:nvSpPr>
        <p:spPr bwMode="auto">
          <a:xfrm>
            <a:off x="6454775" y="5002213"/>
            <a:ext cx="338138" cy="488950"/>
          </a:xfrm>
          <a:custGeom>
            <a:avLst/>
            <a:gdLst>
              <a:gd name="T0" fmla="*/ 2147483647 w 213"/>
              <a:gd name="T1" fmla="*/ 2147483647 h 308"/>
              <a:gd name="T2" fmla="*/ 2147483647 w 213"/>
              <a:gd name="T3" fmla="*/ 2147483647 h 308"/>
              <a:gd name="T4" fmla="*/ 2147483647 w 213"/>
              <a:gd name="T5" fmla="*/ 2147483647 h 308"/>
              <a:gd name="T6" fmla="*/ 2147483647 w 213"/>
              <a:gd name="T7" fmla="*/ 2147483647 h 308"/>
              <a:gd name="T8" fmla="*/ 2147483647 w 213"/>
              <a:gd name="T9" fmla="*/ 0 h 308"/>
              <a:gd name="T10" fmla="*/ 2147483647 w 213"/>
              <a:gd name="T11" fmla="*/ 0 h 308"/>
              <a:gd name="T12" fmla="*/ 2147483647 w 213"/>
              <a:gd name="T13" fmla="*/ 2147483647 h 308"/>
              <a:gd name="T14" fmla="*/ 2147483647 w 213"/>
              <a:gd name="T15" fmla="*/ 2147483647 h 308"/>
              <a:gd name="T16" fmla="*/ 2147483647 w 213"/>
              <a:gd name="T17" fmla="*/ 2147483647 h 308"/>
              <a:gd name="T18" fmla="*/ 2147483647 w 213"/>
              <a:gd name="T19" fmla="*/ 2147483647 h 308"/>
              <a:gd name="T20" fmla="*/ 2147483647 w 213"/>
              <a:gd name="T21" fmla="*/ 2147483647 h 308"/>
              <a:gd name="T22" fmla="*/ 2147483647 w 213"/>
              <a:gd name="T23" fmla="*/ 2147483647 h 308"/>
              <a:gd name="T24" fmla="*/ 2147483647 w 213"/>
              <a:gd name="T25" fmla="*/ 2147483647 h 308"/>
              <a:gd name="T26" fmla="*/ 2147483647 w 213"/>
              <a:gd name="T27" fmla="*/ 2147483647 h 308"/>
              <a:gd name="T28" fmla="*/ 2147483647 w 213"/>
              <a:gd name="T29" fmla="*/ 2147483647 h 308"/>
              <a:gd name="T30" fmla="*/ 2147483647 w 213"/>
              <a:gd name="T31" fmla="*/ 2147483647 h 308"/>
              <a:gd name="T32" fmla="*/ 2147483647 w 213"/>
              <a:gd name="T33" fmla="*/ 2147483647 h 308"/>
              <a:gd name="T34" fmla="*/ 2147483647 w 213"/>
              <a:gd name="T35" fmla="*/ 2147483647 h 308"/>
              <a:gd name="T36" fmla="*/ 2147483647 w 213"/>
              <a:gd name="T37" fmla="*/ 2147483647 h 308"/>
              <a:gd name="T38" fmla="*/ 2147483647 w 213"/>
              <a:gd name="T39" fmla="*/ 2147483647 h 308"/>
              <a:gd name="T40" fmla="*/ 2147483647 w 213"/>
              <a:gd name="T41" fmla="*/ 2147483647 h 308"/>
              <a:gd name="T42" fmla="*/ 2147483647 w 213"/>
              <a:gd name="T43" fmla="*/ 2147483647 h 308"/>
              <a:gd name="T44" fmla="*/ 2147483647 w 213"/>
              <a:gd name="T45" fmla="*/ 2147483647 h 308"/>
              <a:gd name="T46" fmla="*/ 2147483647 w 213"/>
              <a:gd name="T47" fmla="*/ 2147483647 h 308"/>
              <a:gd name="T48" fmla="*/ 2147483647 w 213"/>
              <a:gd name="T49" fmla="*/ 2147483647 h 308"/>
              <a:gd name="T50" fmla="*/ 2147483647 w 213"/>
              <a:gd name="T51" fmla="*/ 2147483647 h 308"/>
              <a:gd name="T52" fmla="*/ 2147483647 w 213"/>
              <a:gd name="T53" fmla="*/ 2147483647 h 308"/>
              <a:gd name="T54" fmla="*/ 2147483647 w 213"/>
              <a:gd name="T55" fmla="*/ 2147483647 h 308"/>
              <a:gd name="T56" fmla="*/ 2147483647 w 213"/>
              <a:gd name="T57" fmla="*/ 2147483647 h 308"/>
              <a:gd name="T58" fmla="*/ 2147483647 w 213"/>
              <a:gd name="T59" fmla="*/ 2147483647 h 308"/>
              <a:gd name="T60" fmla="*/ 2147483647 w 213"/>
              <a:gd name="T61" fmla="*/ 2147483647 h 308"/>
              <a:gd name="T62" fmla="*/ 2147483647 w 213"/>
              <a:gd name="T63" fmla="*/ 2147483647 h 308"/>
              <a:gd name="T64" fmla="*/ 2147483647 w 213"/>
              <a:gd name="T65" fmla="*/ 2147483647 h 308"/>
              <a:gd name="T66" fmla="*/ 2147483647 w 213"/>
              <a:gd name="T67" fmla="*/ 2147483647 h 308"/>
              <a:gd name="T68" fmla="*/ 2147483647 w 213"/>
              <a:gd name="T69" fmla="*/ 2147483647 h 308"/>
              <a:gd name="T70" fmla="*/ 2147483647 w 213"/>
              <a:gd name="T71" fmla="*/ 2147483647 h 308"/>
              <a:gd name="T72" fmla="*/ 2147483647 w 213"/>
              <a:gd name="T73" fmla="*/ 2147483647 h 308"/>
              <a:gd name="T74" fmla="*/ 2147483647 w 213"/>
              <a:gd name="T75" fmla="*/ 2147483647 h 308"/>
              <a:gd name="T76" fmla="*/ 2147483647 w 213"/>
              <a:gd name="T77" fmla="*/ 2147483647 h 308"/>
              <a:gd name="T78" fmla="*/ 2147483647 w 213"/>
              <a:gd name="T79" fmla="*/ 2147483647 h 308"/>
              <a:gd name="T80" fmla="*/ 2147483647 w 213"/>
              <a:gd name="T81" fmla="*/ 2147483647 h 308"/>
              <a:gd name="T82" fmla="*/ 2147483647 w 213"/>
              <a:gd name="T83" fmla="*/ 2147483647 h 308"/>
              <a:gd name="T84" fmla="*/ 2147483647 w 213"/>
              <a:gd name="T85" fmla="*/ 2147483647 h 308"/>
              <a:gd name="T86" fmla="*/ 2147483647 w 213"/>
              <a:gd name="T87" fmla="*/ 2147483647 h 308"/>
              <a:gd name="T88" fmla="*/ 2147483647 w 213"/>
              <a:gd name="T89" fmla="*/ 2147483647 h 308"/>
              <a:gd name="T90" fmla="*/ 2147483647 w 213"/>
              <a:gd name="T91" fmla="*/ 2147483647 h 308"/>
              <a:gd name="T92" fmla="*/ 2147483647 w 213"/>
              <a:gd name="T93" fmla="*/ 2147483647 h 308"/>
              <a:gd name="T94" fmla="*/ 2147483647 w 213"/>
              <a:gd name="T95" fmla="*/ 2147483647 h 308"/>
              <a:gd name="T96" fmla="*/ 2147483647 w 213"/>
              <a:gd name="T97" fmla="*/ 2147483647 h 308"/>
              <a:gd name="T98" fmla="*/ 2147483647 w 213"/>
              <a:gd name="T99" fmla="*/ 2147483647 h 308"/>
              <a:gd name="T100" fmla="*/ 2147483647 w 213"/>
              <a:gd name="T101" fmla="*/ 2147483647 h 308"/>
              <a:gd name="T102" fmla="*/ 2147483647 w 213"/>
              <a:gd name="T103" fmla="*/ 2147483647 h 308"/>
              <a:gd name="T104" fmla="*/ 0 w 213"/>
              <a:gd name="T105" fmla="*/ 2147483647 h 308"/>
              <a:gd name="T106" fmla="*/ 0 w 213"/>
              <a:gd name="T107" fmla="*/ 2147483647 h 308"/>
              <a:gd name="T108" fmla="*/ 0 w 213"/>
              <a:gd name="T109" fmla="*/ 2147483647 h 308"/>
              <a:gd name="T110" fmla="*/ 2147483647 w 213"/>
              <a:gd name="T111" fmla="*/ 2147483647 h 3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3"/>
              <a:gd name="T169" fmla="*/ 0 h 308"/>
              <a:gd name="T170" fmla="*/ 213 w 213"/>
              <a:gd name="T171" fmla="*/ 308 h 30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3" h="308">
                <a:moveTo>
                  <a:pt x="2" y="8"/>
                </a:moveTo>
                <a:lnTo>
                  <a:pt x="6" y="7"/>
                </a:lnTo>
                <a:lnTo>
                  <a:pt x="10" y="5"/>
                </a:lnTo>
                <a:lnTo>
                  <a:pt x="16" y="4"/>
                </a:lnTo>
                <a:lnTo>
                  <a:pt x="22" y="3"/>
                </a:lnTo>
                <a:lnTo>
                  <a:pt x="29" y="2"/>
                </a:lnTo>
                <a:lnTo>
                  <a:pt x="37" y="1"/>
                </a:lnTo>
                <a:lnTo>
                  <a:pt x="45" y="1"/>
                </a:lnTo>
                <a:lnTo>
                  <a:pt x="53" y="0"/>
                </a:lnTo>
                <a:lnTo>
                  <a:pt x="60" y="0"/>
                </a:lnTo>
                <a:lnTo>
                  <a:pt x="68" y="0"/>
                </a:lnTo>
                <a:lnTo>
                  <a:pt x="76" y="0"/>
                </a:lnTo>
                <a:lnTo>
                  <a:pt x="83" y="1"/>
                </a:lnTo>
                <a:lnTo>
                  <a:pt x="89" y="2"/>
                </a:lnTo>
                <a:lnTo>
                  <a:pt x="95" y="4"/>
                </a:lnTo>
                <a:lnTo>
                  <a:pt x="101" y="5"/>
                </a:lnTo>
                <a:lnTo>
                  <a:pt x="105" y="8"/>
                </a:lnTo>
                <a:lnTo>
                  <a:pt x="108" y="9"/>
                </a:lnTo>
                <a:lnTo>
                  <a:pt x="110" y="11"/>
                </a:lnTo>
                <a:lnTo>
                  <a:pt x="112" y="14"/>
                </a:lnTo>
                <a:lnTo>
                  <a:pt x="115" y="17"/>
                </a:lnTo>
                <a:lnTo>
                  <a:pt x="117" y="21"/>
                </a:lnTo>
                <a:lnTo>
                  <a:pt x="119" y="24"/>
                </a:lnTo>
                <a:lnTo>
                  <a:pt x="121" y="27"/>
                </a:lnTo>
                <a:lnTo>
                  <a:pt x="123" y="31"/>
                </a:lnTo>
                <a:lnTo>
                  <a:pt x="124" y="35"/>
                </a:lnTo>
                <a:lnTo>
                  <a:pt x="125" y="39"/>
                </a:lnTo>
                <a:lnTo>
                  <a:pt x="126" y="43"/>
                </a:lnTo>
                <a:lnTo>
                  <a:pt x="128" y="47"/>
                </a:lnTo>
                <a:lnTo>
                  <a:pt x="129" y="50"/>
                </a:lnTo>
                <a:lnTo>
                  <a:pt x="130" y="53"/>
                </a:lnTo>
                <a:lnTo>
                  <a:pt x="131" y="56"/>
                </a:lnTo>
                <a:lnTo>
                  <a:pt x="132" y="58"/>
                </a:lnTo>
                <a:lnTo>
                  <a:pt x="134" y="63"/>
                </a:lnTo>
                <a:lnTo>
                  <a:pt x="137" y="72"/>
                </a:lnTo>
                <a:lnTo>
                  <a:pt x="142" y="84"/>
                </a:lnTo>
                <a:lnTo>
                  <a:pt x="147" y="99"/>
                </a:lnTo>
                <a:lnTo>
                  <a:pt x="154" y="117"/>
                </a:lnTo>
                <a:lnTo>
                  <a:pt x="159" y="136"/>
                </a:lnTo>
                <a:lnTo>
                  <a:pt x="167" y="157"/>
                </a:lnTo>
                <a:lnTo>
                  <a:pt x="174" y="178"/>
                </a:lnTo>
                <a:lnTo>
                  <a:pt x="181" y="198"/>
                </a:lnTo>
                <a:lnTo>
                  <a:pt x="189" y="218"/>
                </a:lnTo>
                <a:lnTo>
                  <a:pt x="194" y="236"/>
                </a:lnTo>
                <a:lnTo>
                  <a:pt x="200" y="253"/>
                </a:lnTo>
                <a:lnTo>
                  <a:pt x="205" y="267"/>
                </a:lnTo>
                <a:lnTo>
                  <a:pt x="209" y="278"/>
                </a:lnTo>
                <a:lnTo>
                  <a:pt x="211" y="284"/>
                </a:lnTo>
                <a:lnTo>
                  <a:pt x="212" y="286"/>
                </a:lnTo>
                <a:lnTo>
                  <a:pt x="205" y="307"/>
                </a:lnTo>
                <a:lnTo>
                  <a:pt x="204" y="304"/>
                </a:lnTo>
                <a:lnTo>
                  <a:pt x="202" y="297"/>
                </a:lnTo>
                <a:lnTo>
                  <a:pt x="198" y="285"/>
                </a:lnTo>
                <a:lnTo>
                  <a:pt x="194" y="271"/>
                </a:lnTo>
                <a:lnTo>
                  <a:pt x="188" y="253"/>
                </a:lnTo>
                <a:lnTo>
                  <a:pt x="182" y="233"/>
                </a:lnTo>
                <a:lnTo>
                  <a:pt x="175" y="213"/>
                </a:lnTo>
                <a:lnTo>
                  <a:pt x="167" y="190"/>
                </a:lnTo>
                <a:lnTo>
                  <a:pt x="160" y="169"/>
                </a:lnTo>
                <a:lnTo>
                  <a:pt x="154" y="146"/>
                </a:lnTo>
                <a:lnTo>
                  <a:pt x="147" y="126"/>
                </a:lnTo>
                <a:lnTo>
                  <a:pt x="140" y="107"/>
                </a:lnTo>
                <a:lnTo>
                  <a:pt x="135" y="90"/>
                </a:lnTo>
                <a:lnTo>
                  <a:pt x="130" y="77"/>
                </a:lnTo>
                <a:lnTo>
                  <a:pt x="127" y="67"/>
                </a:lnTo>
                <a:lnTo>
                  <a:pt x="125" y="62"/>
                </a:lnTo>
                <a:lnTo>
                  <a:pt x="124" y="58"/>
                </a:lnTo>
                <a:lnTo>
                  <a:pt x="122" y="54"/>
                </a:lnTo>
                <a:lnTo>
                  <a:pt x="121" y="50"/>
                </a:lnTo>
                <a:lnTo>
                  <a:pt x="120" y="46"/>
                </a:lnTo>
                <a:lnTo>
                  <a:pt x="118" y="42"/>
                </a:lnTo>
                <a:lnTo>
                  <a:pt x="117" y="38"/>
                </a:lnTo>
                <a:lnTo>
                  <a:pt x="115" y="34"/>
                </a:lnTo>
                <a:lnTo>
                  <a:pt x="114" y="31"/>
                </a:lnTo>
                <a:lnTo>
                  <a:pt x="112" y="28"/>
                </a:lnTo>
                <a:lnTo>
                  <a:pt x="109" y="26"/>
                </a:lnTo>
                <a:lnTo>
                  <a:pt x="106" y="25"/>
                </a:lnTo>
                <a:lnTo>
                  <a:pt x="103" y="24"/>
                </a:lnTo>
                <a:lnTo>
                  <a:pt x="98" y="23"/>
                </a:lnTo>
                <a:lnTo>
                  <a:pt x="93" y="23"/>
                </a:lnTo>
                <a:lnTo>
                  <a:pt x="88" y="23"/>
                </a:lnTo>
                <a:lnTo>
                  <a:pt x="82" y="25"/>
                </a:lnTo>
                <a:lnTo>
                  <a:pt x="75" y="26"/>
                </a:lnTo>
                <a:lnTo>
                  <a:pt x="67" y="27"/>
                </a:lnTo>
                <a:lnTo>
                  <a:pt x="61" y="29"/>
                </a:lnTo>
                <a:lnTo>
                  <a:pt x="54" y="30"/>
                </a:lnTo>
                <a:lnTo>
                  <a:pt x="49" y="30"/>
                </a:lnTo>
                <a:lnTo>
                  <a:pt x="44" y="31"/>
                </a:lnTo>
                <a:lnTo>
                  <a:pt x="39" y="31"/>
                </a:lnTo>
                <a:lnTo>
                  <a:pt x="34" y="31"/>
                </a:lnTo>
                <a:lnTo>
                  <a:pt x="29" y="31"/>
                </a:lnTo>
                <a:lnTo>
                  <a:pt x="25" y="30"/>
                </a:lnTo>
                <a:lnTo>
                  <a:pt x="21" y="29"/>
                </a:lnTo>
                <a:lnTo>
                  <a:pt x="18" y="28"/>
                </a:lnTo>
                <a:lnTo>
                  <a:pt x="16" y="27"/>
                </a:lnTo>
                <a:lnTo>
                  <a:pt x="13" y="26"/>
                </a:lnTo>
                <a:lnTo>
                  <a:pt x="11" y="24"/>
                </a:lnTo>
                <a:lnTo>
                  <a:pt x="9" y="21"/>
                </a:lnTo>
                <a:lnTo>
                  <a:pt x="7" y="20"/>
                </a:lnTo>
                <a:lnTo>
                  <a:pt x="5" y="19"/>
                </a:lnTo>
                <a:lnTo>
                  <a:pt x="4" y="18"/>
                </a:lnTo>
                <a:lnTo>
                  <a:pt x="3" y="16"/>
                </a:lnTo>
                <a:lnTo>
                  <a:pt x="2" y="15"/>
                </a:lnTo>
                <a:lnTo>
                  <a:pt x="1" y="14"/>
                </a:lnTo>
                <a:lnTo>
                  <a:pt x="1" y="13"/>
                </a:lnTo>
                <a:lnTo>
                  <a:pt x="0" y="12"/>
                </a:lnTo>
                <a:lnTo>
                  <a:pt x="0" y="11"/>
                </a:lnTo>
                <a:lnTo>
                  <a:pt x="0" y="10"/>
                </a:lnTo>
                <a:lnTo>
                  <a:pt x="0" y="9"/>
                </a:lnTo>
                <a:lnTo>
                  <a:pt x="0" y="8"/>
                </a:lnTo>
                <a:lnTo>
                  <a:pt x="1" y="8"/>
                </a:lnTo>
                <a:lnTo>
                  <a:pt x="2" y="8"/>
                </a:lnTo>
              </a:path>
            </a:pathLst>
          </a:custGeom>
          <a:solidFill>
            <a:srgbClr val="000000"/>
          </a:solidFill>
          <a:ln w="12700" cap="rnd" cmpd="sng">
            <a:noFill/>
            <a:prstDash val="solid"/>
            <a:round/>
            <a:headEnd type="none" w="med" len="med"/>
            <a:tailEnd type="none" w="med" len="med"/>
          </a:ln>
        </p:spPr>
        <p:txBody>
          <a:bodyPr/>
          <a:lstStyle/>
          <a:p>
            <a:endParaRPr lang="en-US" sz="1200"/>
          </a:p>
        </p:txBody>
      </p:sp>
      <p:sp>
        <p:nvSpPr>
          <p:cNvPr id="127" name="Freeform 125"/>
          <p:cNvSpPr>
            <a:spLocks/>
          </p:cNvSpPr>
          <p:nvPr/>
        </p:nvSpPr>
        <p:spPr bwMode="auto">
          <a:xfrm>
            <a:off x="6572250" y="5476875"/>
            <a:ext cx="209550" cy="74613"/>
          </a:xfrm>
          <a:custGeom>
            <a:avLst/>
            <a:gdLst>
              <a:gd name="T0" fmla="*/ 2147483647 w 132"/>
              <a:gd name="T1" fmla="*/ 2147483647 h 47"/>
              <a:gd name="T2" fmla="*/ 2147483647 w 132"/>
              <a:gd name="T3" fmla="*/ 2147483647 h 47"/>
              <a:gd name="T4" fmla="*/ 2147483647 w 132"/>
              <a:gd name="T5" fmla="*/ 2147483647 h 47"/>
              <a:gd name="T6" fmla="*/ 2147483647 w 132"/>
              <a:gd name="T7" fmla="*/ 2147483647 h 47"/>
              <a:gd name="T8" fmla="*/ 2147483647 w 132"/>
              <a:gd name="T9" fmla="*/ 2147483647 h 47"/>
              <a:gd name="T10" fmla="*/ 2147483647 w 132"/>
              <a:gd name="T11" fmla="*/ 2147483647 h 47"/>
              <a:gd name="T12" fmla="*/ 2147483647 w 132"/>
              <a:gd name="T13" fmla="*/ 2147483647 h 47"/>
              <a:gd name="T14" fmla="*/ 2147483647 w 132"/>
              <a:gd name="T15" fmla="*/ 2147483647 h 47"/>
              <a:gd name="T16" fmla="*/ 2147483647 w 132"/>
              <a:gd name="T17" fmla="*/ 2147483647 h 47"/>
              <a:gd name="T18" fmla="*/ 2147483647 w 132"/>
              <a:gd name="T19" fmla="*/ 2147483647 h 47"/>
              <a:gd name="T20" fmla="*/ 2147483647 w 132"/>
              <a:gd name="T21" fmla="*/ 2147483647 h 47"/>
              <a:gd name="T22" fmla="*/ 2147483647 w 132"/>
              <a:gd name="T23" fmla="*/ 2147483647 h 47"/>
              <a:gd name="T24" fmla="*/ 2147483647 w 132"/>
              <a:gd name="T25" fmla="*/ 2147483647 h 47"/>
              <a:gd name="T26" fmla="*/ 2147483647 w 132"/>
              <a:gd name="T27" fmla="*/ 2147483647 h 47"/>
              <a:gd name="T28" fmla="*/ 2147483647 w 132"/>
              <a:gd name="T29" fmla="*/ 2147483647 h 47"/>
              <a:gd name="T30" fmla="*/ 2147483647 w 132"/>
              <a:gd name="T31" fmla="*/ 0 h 47"/>
              <a:gd name="T32" fmla="*/ 2147483647 w 132"/>
              <a:gd name="T33" fmla="*/ 2147483647 h 47"/>
              <a:gd name="T34" fmla="*/ 2147483647 w 132"/>
              <a:gd name="T35" fmla="*/ 2147483647 h 47"/>
              <a:gd name="T36" fmla="*/ 2147483647 w 132"/>
              <a:gd name="T37" fmla="*/ 2147483647 h 47"/>
              <a:gd name="T38" fmla="*/ 2147483647 w 132"/>
              <a:gd name="T39" fmla="*/ 2147483647 h 47"/>
              <a:gd name="T40" fmla="*/ 2147483647 w 132"/>
              <a:gd name="T41" fmla="*/ 2147483647 h 47"/>
              <a:gd name="T42" fmla="*/ 2147483647 w 132"/>
              <a:gd name="T43" fmla="*/ 2147483647 h 47"/>
              <a:gd name="T44" fmla="*/ 2147483647 w 132"/>
              <a:gd name="T45" fmla="*/ 2147483647 h 47"/>
              <a:gd name="T46" fmla="*/ 2147483647 w 132"/>
              <a:gd name="T47" fmla="*/ 2147483647 h 47"/>
              <a:gd name="T48" fmla="*/ 2147483647 w 132"/>
              <a:gd name="T49" fmla="*/ 2147483647 h 47"/>
              <a:gd name="T50" fmla="*/ 2147483647 w 132"/>
              <a:gd name="T51" fmla="*/ 2147483647 h 47"/>
              <a:gd name="T52" fmla="*/ 2147483647 w 132"/>
              <a:gd name="T53" fmla="*/ 2147483647 h 47"/>
              <a:gd name="T54" fmla="*/ 2147483647 w 132"/>
              <a:gd name="T55" fmla="*/ 2147483647 h 47"/>
              <a:gd name="T56" fmla="*/ 2147483647 w 132"/>
              <a:gd name="T57" fmla="*/ 2147483647 h 47"/>
              <a:gd name="T58" fmla="*/ 2147483647 w 132"/>
              <a:gd name="T59" fmla="*/ 2147483647 h 47"/>
              <a:gd name="T60" fmla="*/ 2147483647 w 132"/>
              <a:gd name="T61" fmla="*/ 2147483647 h 47"/>
              <a:gd name="T62" fmla="*/ 0 w 132"/>
              <a:gd name="T63" fmla="*/ 2147483647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2"/>
              <a:gd name="T97" fmla="*/ 0 h 47"/>
              <a:gd name="T98" fmla="*/ 132 w 132"/>
              <a:gd name="T99" fmla="*/ 47 h 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2" h="47">
                <a:moveTo>
                  <a:pt x="0" y="31"/>
                </a:moveTo>
                <a:lnTo>
                  <a:pt x="2" y="27"/>
                </a:lnTo>
                <a:lnTo>
                  <a:pt x="5" y="26"/>
                </a:lnTo>
                <a:lnTo>
                  <a:pt x="10" y="23"/>
                </a:lnTo>
                <a:lnTo>
                  <a:pt x="13" y="21"/>
                </a:lnTo>
                <a:lnTo>
                  <a:pt x="19" y="19"/>
                </a:lnTo>
                <a:lnTo>
                  <a:pt x="24" y="17"/>
                </a:lnTo>
                <a:lnTo>
                  <a:pt x="30" y="15"/>
                </a:lnTo>
                <a:lnTo>
                  <a:pt x="36" y="14"/>
                </a:lnTo>
                <a:lnTo>
                  <a:pt x="43" y="12"/>
                </a:lnTo>
                <a:lnTo>
                  <a:pt x="49" y="12"/>
                </a:lnTo>
                <a:lnTo>
                  <a:pt x="55" y="11"/>
                </a:lnTo>
                <a:lnTo>
                  <a:pt x="62" y="9"/>
                </a:lnTo>
                <a:lnTo>
                  <a:pt x="68" y="8"/>
                </a:lnTo>
                <a:lnTo>
                  <a:pt x="75" y="8"/>
                </a:lnTo>
                <a:lnTo>
                  <a:pt x="80" y="7"/>
                </a:lnTo>
                <a:lnTo>
                  <a:pt x="85" y="6"/>
                </a:lnTo>
                <a:lnTo>
                  <a:pt x="89" y="5"/>
                </a:lnTo>
                <a:lnTo>
                  <a:pt x="94" y="5"/>
                </a:lnTo>
                <a:lnTo>
                  <a:pt x="98" y="4"/>
                </a:lnTo>
                <a:lnTo>
                  <a:pt x="102" y="4"/>
                </a:lnTo>
                <a:lnTo>
                  <a:pt x="106" y="4"/>
                </a:lnTo>
                <a:lnTo>
                  <a:pt x="110" y="3"/>
                </a:lnTo>
                <a:lnTo>
                  <a:pt x="113" y="3"/>
                </a:lnTo>
                <a:lnTo>
                  <a:pt x="117" y="2"/>
                </a:lnTo>
                <a:lnTo>
                  <a:pt x="120" y="2"/>
                </a:lnTo>
                <a:lnTo>
                  <a:pt x="122" y="1"/>
                </a:lnTo>
                <a:lnTo>
                  <a:pt x="125" y="1"/>
                </a:lnTo>
                <a:lnTo>
                  <a:pt x="127" y="1"/>
                </a:lnTo>
                <a:lnTo>
                  <a:pt x="129" y="1"/>
                </a:lnTo>
                <a:lnTo>
                  <a:pt x="130" y="0"/>
                </a:lnTo>
                <a:lnTo>
                  <a:pt x="131" y="0"/>
                </a:lnTo>
                <a:lnTo>
                  <a:pt x="129" y="4"/>
                </a:lnTo>
                <a:lnTo>
                  <a:pt x="127" y="9"/>
                </a:lnTo>
                <a:lnTo>
                  <a:pt x="125" y="12"/>
                </a:lnTo>
                <a:lnTo>
                  <a:pt x="122" y="15"/>
                </a:lnTo>
                <a:lnTo>
                  <a:pt x="120" y="19"/>
                </a:lnTo>
                <a:lnTo>
                  <a:pt x="117" y="21"/>
                </a:lnTo>
                <a:lnTo>
                  <a:pt x="114" y="24"/>
                </a:lnTo>
                <a:lnTo>
                  <a:pt x="111" y="26"/>
                </a:lnTo>
                <a:lnTo>
                  <a:pt x="106" y="28"/>
                </a:lnTo>
                <a:lnTo>
                  <a:pt x="102" y="30"/>
                </a:lnTo>
                <a:lnTo>
                  <a:pt x="98" y="33"/>
                </a:lnTo>
                <a:lnTo>
                  <a:pt x="92" y="35"/>
                </a:lnTo>
                <a:lnTo>
                  <a:pt x="86" y="36"/>
                </a:lnTo>
                <a:lnTo>
                  <a:pt x="80" y="38"/>
                </a:lnTo>
                <a:lnTo>
                  <a:pt x="73" y="41"/>
                </a:lnTo>
                <a:lnTo>
                  <a:pt x="65" y="42"/>
                </a:lnTo>
                <a:lnTo>
                  <a:pt x="61" y="44"/>
                </a:lnTo>
                <a:lnTo>
                  <a:pt x="57" y="45"/>
                </a:lnTo>
                <a:lnTo>
                  <a:pt x="53" y="45"/>
                </a:lnTo>
                <a:lnTo>
                  <a:pt x="48" y="46"/>
                </a:lnTo>
                <a:lnTo>
                  <a:pt x="43" y="46"/>
                </a:lnTo>
                <a:lnTo>
                  <a:pt x="37" y="46"/>
                </a:lnTo>
                <a:lnTo>
                  <a:pt x="33" y="46"/>
                </a:lnTo>
                <a:lnTo>
                  <a:pt x="28" y="46"/>
                </a:lnTo>
                <a:lnTo>
                  <a:pt x="23" y="45"/>
                </a:lnTo>
                <a:lnTo>
                  <a:pt x="18" y="44"/>
                </a:lnTo>
                <a:lnTo>
                  <a:pt x="14" y="42"/>
                </a:lnTo>
                <a:lnTo>
                  <a:pt x="11" y="41"/>
                </a:lnTo>
                <a:lnTo>
                  <a:pt x="7" y="39"/>
                </a:lnTo>
                <a:lnTo>
                  <a:pt x="4" y="36"/>
                </a:lnTo>
                <a:lnTo>
                  <a:pt x="1" y="34"/>
                </a:lnTo>
                <a:lnTo>
                  <a:pt x="0" y="31"/>
                </a:lnTo>
              </a:path>
            </a:pathLst>
          </a:custGeom>
          <a:solidFill>
            <a:srgbClr val="F2E5D8"/>
          </a:solidFill>
          <a:ln w="12700" cap="rnd" cmpd="sng">
            <a:noFill/>
            <a:prstDash val="solid"/>
            <a:round/>
            <a:headEnd type="none" w="med" len="med"/>
            <a:tailEnd type="none" w="med" len="med"/>
          </a:ln>
        </p:spPr>
        <p:txBody>
          <a:bodyPr/>
          <a:lstStyle/>
          <a:p>
            <a:endParaRPr lang="en-US" sz="1200"/>
          </a:p>
        </p:txBody>
      </p:sp>
      <p:sp>
        <p:nvSpPr>
          <p:cNvPr id="128" name="Freeform 126"/>
          <p:cNvSpPr>
            <a:spLocks/>
          </p:cNvSpPr>
          <p:nvPr/>
        </p:nvSpPr>
        <p:spPr bwMode="auto">
          <a:xfrm>
            <a:off x="6245225" y="5541963"/>
            <a:ext cx="238125" cy="76200"/>
          </a:xfrm>
          <a:custGeom>
            <a:avLst/>
            <a:gdLst>
              <a:gd name="T0" fmla="*/ 2147483647 w 150"/>
              <a:gd name="T1" fmla="*/ 2147483647 h 48"/>
              <a:gd name="T2" fmla="*/ 2147483647 w 150"/>
              <a:gd name="T3" fmla="*/ 0 h 48"/>
              <a:gd name="T4" fmla="*/ 2147483647 w 150"/>
              <a:gd name="T5" fmla="*/ 0 h 48"/>
              <a:gd name="T6" fmla="*/ 2147483647 w 150"/>
              <a:gd name="T7" fmla="*/ 2147483647 h 48"/>
              <a:gd name="T8" fmla="*/ 2147483647 w 150"/>
              <a:gd name="T9" fmla="*/ 2147483647 h 48"/>
              <a:gd name="T10" fmla="*/ 2147483647 w 150"/>
              <a:gd name="T11" fmla="*/ 2147483647 h 48"/>
              <a:gd name="T12" fmla="*/ 2147483647 w 150"/>
              <a:gd name="T13" fmla="*/ 2147483647 h 48"/>
              <a:gd name="T14" fmla="*/ 2147483647 w 150"/>
              <a:gd name="T15" fmla="*/ 2147483647 h 48"/>
              <a:gd name="T16" fmla="*/ 2147483647 w 150"/>
              <a:gd name="T17" fmla="*/ 2147483647 h 48"/>
              <a:gd name="T18" fmla="*/ 2147483647 w 150"/>
              <a:gd name="T19" fmla="*/ 2147483647 h 48"/>
              <a:gd name="T20" fmla="*/ 2147483647 w 150"/>
              <a:gd name="T21" fmla="*/ 2147483647 h 48"/>
              <a:gd name="T22" fmla="*/ 2147483647 w 150"/>
              <a:gd name="T23" fmla="*/ 2147483647 h 48"/>
              <a:gd name="T24" fmla="*/ 2147483647 w 150"/>
              <a:gd name="T25" fmla="*/ 2147483647 h 48"/>
              <a:gd name="T26" fmla="*/ 2147483647 w 150"/>
              <a:gd name="T27" fmla="*/ 2147483647 h 48"/>
              <a:gd name="T28" fmla="*/ 2147483647 w 150"/>
              <a:gd name="T29" fmla="*/ 2147483647 h 48"/>
              <a:gd name="T30" fmla="*/ 2147483647 w 150"/>
              <a:gd name="T31" fmla="*/ 2147483647 h 48"/>
              <a:gd name="T32" fmla="*/ 2147483647 w 150"/>
              <a:gd name="T33" fmla="*/ 2147483647 h 48"/>
              <a:gd name="T34" fmla="*/ 2147483647 w 150"/>
              <a:gd name="T35" fmla="*/ 2147483647 h 48"/>
              <a:gd name="T36" fmla="*/ 2147483647 w 150"/>
              <a:gd name="T37" fmla="*/ 2147483647 h 48"/>
              <a:gd name="T38" fmla="*/ 2147483647 w 150"/>
              <a:gd name="T39" fmla="*/ 2147483647 h 48"/>
              <a:gd name="T40" fmla="*/ 2147483647 w 150"/>
              <a:gd name="T41" fmla="*/ 2147483647 h 48"/>
              <a:gd name="T42" fmla="*/ 2147483647 w 150"/>
              <a:gd name="T43" fmla="*/ 2147483647 h 48"/>
              <a:gd name="T44" fmla="*/ 2147483647 w 150"/>
              <a:gd name="T45" fmla="*/ 2147483647 h 48"/>
              <a:gd name="T46" fmla="*/ 2147483647 w 150"/>
              <a:gd name="T47" fmla="*/ 2147483647 h 48"/>
              <a:gd name="T48" fmla="*/ 2147483647 w 150"/>
              <a:gd name="T49" fmla="*/ 2147483647 h 48"/>
              <a:gd name="T50" fmla="*/ 2147483647 w 150"/>
              <a:gd name="T51" fmla="*/ 2147483647 h 48"/>
              <a:gd name="T52" fmla="*/ 2147483647 w 150"/>
              <a:gd name="T53" fmla="*/ 2147483647 h 48"/>
              <a:gd name="T54" fmla="*/ 2147483647 w 150"/>
              <a:gd name="T55" fmla="*/ 2147483647 h 48"/>
              <a:gd name="T56" fmla="*/ 2147483647 w 150"/>
              <a:gd name="T57" fmla="*/ 2147483647 h 48"/>
              <a:gd name="T58" fmla="*/ 2147483647 w 150"/>
              <a:gd name="T59" fmla="*/ 2147483647 h 48"/>
              <a:gd name="T60" fmla="*/ 2147483647 w 150"/>
              <a:gd name="T61" fmla="*/ 2147483647 h 48"/>
              <a:gd name="T62" fmla="*/ 2147483647 w 150"/>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
              <a:gd name="T97" fmla="*/ 0 h 48"/>
              <a:gd name="T98" fmla="*/ 150 w 150"/>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 h="48">
                <a:moveTo>
                  <a:pt x="148" y="4"/>
                </a:moveTo>
                <a:lnTo>
                  <a:pt x="145" y="2"/>
                </a:lnTo>
                <a:lnTo>
                  <a:pt x="142" y="1"/>
                </a:lnTo>
                <a:lnTo>
                  <a:pt x="137" y="0"/>
                </a:lnTo>
                <a:lnTo>
                  <a:pt x="133" y="0"/>
                </a:lnTo>
                <a:lnTo>
                  <a:pt x="127" y="0"/>
                </a:lnTo>
                <a:lnTo>
                  <a:pt x="121" y="1"/>
                </a:lnTo>
                <a:lnTo>
                  <a:pt x="115" y="2"/>
                </a:lnTo>
                <a:lnTo>
                  <a:pt x="110" y="3"/>
                </a:lnTo>
                <a:lnTo>
                  <a:pt x="103" y="4"/>
                </a:lnTo>
                <a:lnTo>
                  <a:pt x="96" y="4"/>
                </a:lnTo>
                <a:lnTo>
                  <a:pt x="90" y="6"/>
                </a:lnTo>
                <a:lnTo>
                  <a:pt x="84" y="7"/>
                </a:lnTo>
                <a:lnTo>
                  <a:pt x="78" y="9"/>
                </a:lnTo>
                <a:lnTo>
                  <a:pt x="72" y="10"/>
                </a:lnTo>
                <a:lnTo>
                  <a:pt x="67" y="12"/>
                </a:lnTo>
                <a:lnTo>
                  <a:pt x="62" y="12"/>
                </a:lnTo>
                <a:lnTo>
                  <a:pt x="59" y="13"/>
                </a:lnTo>
                <a:lnTo>
                  <a:pt x="54" y="15"/>
                </a:lnTo>
                <a:lnTo>
                  <a:pt x="48" y="16"/>
                </a:lnTo>
                <a:lnTo>
                  <a:pt x="43" y="18"/>
                </a:lnTo>
                <a:lnTo>
                  <a:pt x="38" y="20"/>
                </a:lnTo>
                <a:lnTo>
                  <a:pt x="33" y="21"/>
                </a:lnTo>
                <a:lnTo>
                  <a:pt x="28" y="22"/>
                </a:lnTo>
                <a:lnTo>
                  <a:pt x="23" y="24"/>
                </a:lnTo>
                <a:lnTo>
                  <a:pt x="18" y="25"/>
                </a:lnTo>
                <a:lnTo>
                  <a:pt x="13" y="27"/>
                </a:lnTo>
                <a:lnTo>
                  <a:pt x="10" y="27"/>
                </a:lnTo>
                <a:lnTo>
                  <a:pt x="7" y="28"/>
                </a:lnTo>
                <a:lnTo>
                  <a:pt x="4" y="29"/>
                </a:lnTo>
                <a:lnTo>
                  <a:pt x="2" y="30"/>
                </a:lnTo>
                <a:lnTo>
                  <a:pt x="1" y="30"/>
                </a:lnTo>
                <a:lnTo>
                  <a:pt x="0" y="31"/>
                </a:lnTo>
                <a:lnTo>
                  <a:pt x="4" y="34"/>
                </a:lnTo>
                <a:lnTo>
                  <a:pt x="9" y="36"/>
                </a:lnTo>
                <a:lnTo>
                  <a:pt x="12" y="38"/>
                </a:lnTo>
                <a:lnTo>
                  <a:pt x="17" y="40"/>
                </a:lnTo>
                <a:lnTo>
                  <a:pt x="22" y="43"/>
                </a:lnTo>
                <a:lnTo>
                  <a:pt x="28" y="43"/>
                </a:lnTo>
                <a:lnTo>
                  <a:pt x="34" y="45"/>
                </a:lnTo>
                <a:lnTo>
                  <a:pt x="39" y="46"/>
                </a:lnTo>
                <a:lnTo>
                  <a:pt x="45" y="47"/>
                </a:lnTo>
                <a:lnTo>
                  <a:pt x="52" y="47"/>
                </a:lnTo>
                <a:lnTo>
                  <a:pt x="59" y="47"/>
                </a:lnTo>
                <a:lnTo>
                  <a:pt x="65" y="47"/>
                </a:lnTo>
                <a:lnTo>
                  <a:pt x="73" y="46"/>
                </a:lnTo>
                <a:lnTo>
                  <a:pt x="80" y="45"/>
                </a:lnTo>
                <a:lnTo>
                  <a:pt x="87" y="44"/>
                </a:lnTo>
                <a:lnTo>
                  <a:pt x="96" y="43"/>
                </a:lnTo>
                <a:lnTo>
                  <a:pt x="101" y="43"/>
                </a:lnTo>
                <a:lnTo>
                  <a:pt x="106" y="41"/>
                </a:lnTo>
                <a:lnTo>
                  <a:pt x="111" y="40"/>
                </a:lnTo>
                <a:lnTo>
                  <a:pt x="116" y="38"/>
                </a:lnTo>
                <a:lnTo>
                  <a:pt x="121" y="36"/>
                </a:lnTo>
                <a:lnTo>
                  <a:pt x="126" y="35"/>
                </a:lnTo>
                <a:lnTo>
                  <a:pt x="130" y="33"/>
                </a:lnTo>
                <a:lnTo>
                  <a:pt x="135" y="30"/>
                </a:lnTo>
                <a:lnTo>
                  <a:pt x="138" y="27"/>
                </a:lnTo>
                <a:lnTo>
                  <a:pt x="141" y="25"/>
                </a:lnTo>
                <a:lnTo>
                  <a:pt x="144" y="21"/>
                </a:lnTo>
                <a:lnTo>
                  <a:pt x="147" y="18"/>
                </a:lnTo>
                <a:lnTo>
                  <a:pt x="148" y="15"/>
                </a:lnTo>
                <a:lnTo>
                  <a:pt x="149" y="11"/>
                </a:lnTo>
                <a:lnTo>
                  <a:pt x="149" y="7"/>
                </a:lnTo>
                <a:lnTo>
                  <a:pt x="148" y="4"/>
                </a:lnTo>
              </a:path>
            </a:pathLst>
          </a:custGeom>
          <a:solidFill>
            <a:srgbClr val="009865"/>
          </a:solidFill>
          <a:ln w="12700" cap="rnd" cmpd="sng">
            <a:noFill/>
            <a:prstDash val="solid"/>
            <a:round/>
            <a:headEnd type="none" w="med" len="med"/>
            <a:tailEnd type="none" w="med" len="med"/>
          </a:ln>
        </p:spPr>
        <p:txBody>
          <a:bodyPr/>
          <a:lstStyle/>
          <a:p>
            <a:endParaRPr lang="en-US" sz="1200"/>
          </a:p>
        </p:txBody>
      </p:sp>
      <p:sp>
        <p:nvSpPr>
          <p:cNvPr id="129" name="Freeform 127"/>
          <p:cNvSpPr>
            <a:spLocks/>
          </p:cNvSpPr>
          <p:nvPr/>
        </p:nvSpPr>
        <p:spPr bwMode="auto">
          <a:xfrm>
            <a:off x="5810250" y="5468938"/>
            <a:ext cx="522288" cy="722312"/>
          </a:xfrm>
          <a:custGeom>
            <a:avLst/>
            <a:gdLst>
              <a:gd name="T0" fmla="*/ 2147483647 w 329"/>
              <a:gd name="T1" fmla="*/ 2147483647 h 455"/>
              <a:gd name="T2" fmla="*/ 2147483647 w 329"/>
              <a:gd name="T3" fmla="*/ 2147483647 h 455"/>
              <a:gd name="T4" fmla="*/ 2147483647 w 329"/>
              <a:gd name="T5" fmla="*/ 2147483647 h 455"/>
              <a:gd name="T6" fmla="*/ 2147483647 w 329"/>
              <a:gd name="T7" fmla="*/ 2147483647 h 455"/>
              <a:gd name="T8" fmla="*/ 2147483647 w 329"/>
              <a:gd name="T9" fmla="*/ 2147483647 h 455"/>
              <a:gd name="T10" fmla="*/ 2147483647 w 329"/>
              <a:gd name="T11" fmla="*/ 2147483647 h 455"/>
              <a:gd name="T12" fmla="*/ 2147483647 w 329"/>
              <a:gd name="T13" fmla="*/ 2147483647 h 455"/>
              <a:gd name="T14" fmla="*/ 2147483647 w 329"/>
              <a:gd name="T15" fmla="*/ 2147483647 h 455"/>
              <a:gd name="T16" fmla="*/ 2147483647 w 329"/>
              <a:gd name="T17" fmla="*/ 2147483647 h 455"/>
              <a:gd name="T18" fmla="*/ 2147483647 w 329"/>
              <a:gd name="T19" fmla="*/ 2147483647 h 455"/>
              <a:gd name="T20" fmla="*/ 2147483647 w 329"/>
              <a:gd name="T21" fmla="*/ 2147483647 h 455"/>
              <a:gd name="T22" fmla="*/ 2147483647 w 329"/>
              <a:gd name="T23" fmla="*/ 2147483647 h 455"/>
              <a:gd name="T24" fmla="*/ 2147483647 w 329"/>
              <a:gd name="T25" fmla="*/ 2147483647 h 455"/>
              <a:gd name="T26" fmla="*/ 2147483647 w 329"/>
              <a:gd name="T27" fmla="*/ 2147483647 h 455"/>
              <a:gd name="T28" fmla="*/ 2147483647 w 329"/>
              <a:gd name="T29" fmla="*/ 2147483647 h 455"/>
              <a:gd name="T30" fmla="*/ 2147483647 w 329"/>
              <a:gd name="T31" fmla="*/ 2147483647 h 455"/>
              <a:gd name="T32" fmla="*/ 2147483647 w 329"/>
              <a:gd name="T33" fmla="*/ 0 h 455"/>
              <a:gd name="T34" fmla="*/ 2147483647 w 329"/>
              <a:gd name="T35" fmla="*/ 2147483647 h 455"/>
              <a:gd name="T36" fmla="*/ 2147483647 w 329"/>
              <a:gd name="T37" fmla="*/ 2147483647 h 455"/>
              <a:gd name="T38" fmla="*/ 2147483647 w 329"/>
              <a:gd name="T39" fmla="*/ 2147483647 h 455"/>
              <a:gd name="T40" fmla="*/ 2147483647 w 329"/>
              <a:gd name="T41" fmla="*/ 2147483647 h 455"/>
              <a:gd name="T42" fmla="*/ 2147483647 w 329"/>
              <a:gd name="T43" fmla="*/ 2147483647 h 455"/>
              <a:gd name="T44" fmla="*/ 2147483647 w 329"/>
              <a:gd name="T45" fmla="*/ 2147483647 h 455"/>
              <a:gd name="T46" fmla="*/ 2147483647 w 329"/>
              <a:gd name="T47" fmla="*/ 2147483647 h 455"/>
              <a:gd name="T48" fmla="*/ 2147483647 w 329"/>
              <a:gd name="T49" fmla="*/ 2147483647 h 455"/>
              <a:gd name="T50" fmla="*/ 2147483647 w 329"/>
              <a:gd name="T51" fmla="*/ 2147483647 h 455"/>
              <a:gd name="T52" fmla="*/ 2147483647 w 329"/>
              <a:gd name="T53" fmla="*/ 2147483647 h 455"/>
              <a:gd name="T54" fmla="*/ 2147483647 w 329"/>
              <a:gd name="T55" fmla="*/ 2147483647 h 455"/>
              <a:gd name="T56" fmla="*/ 2147483647 w 329"/>
              <a:gd name="T57" fmla="*/ 2147483647 h 455"/>
              <a:gd name="T58" fmla="*/ 2147483647 w 329"/>
              <a:gd name="T59" fmla="*/ 2147483647 h 455"/>
              <a:gd name="T60" fmla="*/ 2147483647 w 329"/>
              <a:gd name="T61" fmla="*/ 2147483647 h 455"/>
              <a:gd name="T62" fmla="*/ 2147483647 w 329"/>
              <a:gd name="T63" fmla="*/ 2147483647 h 455"/>
              <a:gd name="T64" fmla="*/ 2147483647 w 329"/>
              <a:gd name="T65" fmla="*/ 2147483647 h 455"/>
              <a:gd name="T66" fmla="*/ 2147483647 w 329"/>
              <a:gd name="T67" fmla="*/ 2147483647 h 455"/>
              <a:gd name="T68" fmla="*/ 2147483647 w 329"/>
              <a:gd name="T69" fmla="*/ 2147483647 h 455"/>
              <a:gd name="T70" fmla="*/ 2147483647 w 329"/>
              <a:gd name="T71" fmla="*/ 2147483647 h 455"/>
              <a:gd name="T72" fmla="*/ 2147483647 w 329"/>
              <a:gd name="T73" fmla="*/ 2147483647 h 455"/>
              <a:gd name="T74" fmla="*/ 2147483647 w 329"/>
              <a:gd name="T75" fmla="*/ 2147483647 h 455"/>
              <a:gd name="T76" fmla="*/ 2147483647 w 329"/>
              <a:gd name="T77" fmla="*/ 2147483647 h 455"/>
              <a:gd name="T78" fmla="*/ 2147483647 w 329"/>
              <a:gd name="T79" fmla="*/ 2147483647 h 455"/>
              <a:gd name="T80" fmla="*/ 2147483647 w 329"/>
              <a:gd name="T81" fmla="*/ 2147483647 h 455"/>
              <a:gd name="T82" fmla="*/ 2147483647 w 329"/>
              <a:gd name="T83" fmla="*/ 2147483647 h 455"/>
              <a:gd name="T84" fmla="*/ 2147483647 w 329"/>
              <a:gd name="T85" fmla="*/ 2147483647 h 455"/>
              <a:gd name="T86" fmla="*/ 2147483647 w 329"/>
              <a:gd name="T87" fmla="*/ 2147483647 h 455"/>
              <a:gd name="T88" fmla="*/ 2147483647 w 329"/>
              <a:gd name="T89" fmla="*/ 2147483647 h 455"/>
              <a:gd name="T90" fmla="*/ 2147483647 w 329"/>
              <a:gd name="T91" fmla="*/ 2147483647 h 455"/>
              <a:gd name="T92" fmla="*/ 2147483647 w 329"/>
              <a:gd name="T93" fmla="*/ 2147483647 h 455"/>
              <a:gd name="T94" fmla="*/ 2147483647 w 329"/>
              <a:gd name="T95" fmla="*/ 2147483647 h 455"/>
              <a:gd name="T96" fmla="*/ 2147483647 w 329"/>
              <a:gd name="T97" fmla="*/ 2147483647 h 455"/>
              <a:gd name="T98" fmla="*/ 2147483647 w 329"/>
              <a:gd name="T99" fmla="*/ 2147483647 h 455"/>
              <a:gd name="T100" fmla="*/ 2147483647 w 329"/>
              <a:gd name="T101" fmla="*/ 2147483647 h 455"/>
              <a:gd name="T102" fmla="*/ 2147483647 w 329"/>
              <a:gd name="T103" fmla="*/ 2147483647 h 455"/>
              <a:gd name="T104" fmla="*/ 2147483647 w 329"/>
              <a:gd name="T105" fmla="*/ 2147483647 h 455"/>
              <a:gd name="T106" fmla="*/ 2147483647 w 329"/>
              <a:gd name="T107" fmla="*/ 2147483647 h 455"/>
              <a:gd name="T108" fmla="*/ 2147483647 w 329"/>
              <a:gd name="T109" fmla="*/ 2147483647 h 455"/>
              <a:gd name="T110" fmla="*/ 2147483647 w 329"/>
              <a:gd name="T111" fmla="*/ 2147483647 h 455"/>
              <a:gd name="T112" fmla="*/ 2147483647 w 329"/>
              <a:gd name="T113" fmla="*/ 2147483647 h 455"/>
              <a:gd name="T114" fmla="*/ 2147483647 w 329"/>
              <a:gd name="T115" fmla="*/ 2147483647 h 45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9"/>
              <a:gd name="T175" fmla="*/ 0 h 455"/>
              <a:gd name="T176" fmla="*/ 329 w 329"/>
              <a:gd name="T177" fmla="*/ 455 h 45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9" h="455">
                <a:moveTo>
                  <a:pt x="3" y="293"/>
                </a:moveTo>
                <a:lnTo>
                  <a:pt x="13" y="286"/>
                </a:lnTo>
                <a:lnTo>
                  <a:pt x="22" y="279"/>
                </a:lnTo>
                <a:lnTo>
                  <a:pt x="31" y="272"/>
                </a:lnTo>
                <a:lnTo>
                  <a:pt x="39" y="266"/>
                </a:lnTo>
                <a:lnTo>
                  <a:pt x="46" y="261"/>
                </a:lnTo>
                <a:lnTo>
                  <a:pt x="52" y="256"/>
                </a:lnTo>
                <a:lnTo>
                  <a:pt x="58" y="251"/>
                </a:lnTo>
                <a:lnTo>
                  <a:pt x="63" y="247"/>
                </a:lnTo>
                <a:lnTo>
                  <a:pt x="68" y="243"/>
                </a:lnTo>
                <a:lnTo>
                  <a:pt x="72" y="240"/>
                </a:lnTo>
                <a:lnTo>
                  <a:pt x="75" y="237"/>
                </a:lnTo>
                <a:lnTo>
                  <a:pt x="78" y="235"/>
                </a:lnTo>
                <a:lnTo>
                  <a:pt x="80" y="234"/>
                </a:lnTo>
                <a:lnTo>
                  <a:pt x="81" y="232"/>
                </a:lnTo>
                <a:lnTo>
                  <a:pt x="82" y="232"/>
                </a:lnTo>
                <a:lnTo>
                  <a:pt x="82" y="231"/>
                </a:lnTo>
                <a:lnTo>
                  <a:pt x="82" y="227"/>
                </a:lnTo>
                <a:lnTo>
                  <a:pt x="82" y="224"/>
                </a:lnTo>
                <a:lnTo>
                  <a:pt x="82" y="219"/>
                </a:lnTo>
                <a:lnTo>
                  <a:pt x="83" y="215"/>
                </a:lnTo>
                <a:lnTo>
                  <a:pt x="83" y="209"/>
                </a:lnTo>
                <a:lnTo>
                  <a:pt x="83" y="204"/>
                </a:lnTo>
                <a:lnTo>
                  <a:pt x="83" y="198"/>
                </a:lnTo>
                <a:lnTo>
                  <a:pt x="84" y="191"/>
                </a:lnTo>
                <a:lnTo>
                  <a:pt x="84" y="185"/>
                </a:lnTo>
                <a:lnTo>
                  <a:pt x="85" y="178"/>
                </a:lnTo>
                <a:lnTo>
                  <a:pt x="86" y="171"/>
                </a:lnTo>
                <a:lnTo>
                  <a:pt x="87" y="165"/>
                </a:lnTo>
                <a:lnTo>
                  <a:pt x="88" y="159"/>
                </a:lnTo>
                <a:lnTo>
                  <a:pt x="89" y="153"/>
                </a:lnTo>
                <a:lnTo>
                  <a:pt x="90" y="147"/>
                </a:lnTo>
                <a:lnTo>
                  <a:pt x="90" y="135"/>
                </a:lnTo>
                <a:lnTo>
                  <a:pt x="91" y="128"/>
                </a:lnTo>
                <a:lnTo>
                  <a:pt x="91" y="122"/>
                </a:lnTo>
                <a:lnTo>
                  <a:pt x="91" y="116"/>
                </a:lnTo>
                <a:lnTo>
                  <a:pt x="91" y="110"/>
                </a:lnTo>
                <a:lnTo>
                  <a:pt x="92" y="104"/>
                </a:lnTo>
                <a:lnTo>
                  <a:pt x="92" y="99"/>
                </a:lnTo>
                <a:lnTo>
                  <a:pt x="93" y="94"/>
                </a:lnTo>
                <a:lnTo>
                  <a:pt x="93" y="89"/>
                </a:lnTo>
                <a:lnTo>
                  <a:pt x="94" y="85"/>
                </a:lnTo>
                <a:lnTo>
                  <a:pt x="95" y="81"/>
                </a:lnTo>
                <a:lnTo>
                  <a:pt x="96" y="78"/>
                </a:lnTo>
                <a:lnTo>
                  <a:pt x="98" y="75"/>
                </a:lnTo>
                <a:lnTo>
                  <a:pt x="99" y="74"/>
                </a:lnTo>
                <a:lnTo>
                  <a:pt x="105" y="69"/>
                </a:lnTo>
                <a:lnTo>
                  <a:pt x="110" y="66"/>
                </a:lnTo>
                <a:lnTo>
                  <a:pt x="115" y="62"/>
                </a:lnTo>
                <a:lnTo>
                  <a:pt x="120" y="57"/>
                </a:lnTo>
                <a:lnTo>
                  <a:pt x="126" y="52"/>
                </a:lnTo>
                <a:lnTo>
                  <a:pt x="133" y="46"/>
                </a:lnTo>
                <a:lnTo>
                  <a:pt x="140" y="41"/>
                </a:lnTo>
                <a:lnTo>
                  <a:pt x="146" y="35"/>
                </a:lnTo>
                <a:lnTo>
                  <a:pt x="153" y="30"/>
                </a:lnTo>
                <a:lnTo>
                  <a:pt x="160" y="24"/>
                </a:lnTo>
                <a:lnTo>
                  <a:pt x="166" y="19"/>
                </a:lnTo>
                <a:lnTo>
                  <a:pt x="172" y="15"/>
                </a:lnTo>
                <a:lnTo>
                  <a:pt x="177" y="11"/>
                </a:lnTo>
                <a:lnTo>
                  <a:pt x="181" y="8"/>
                </a:lnTo>
                <a:lnTo>
                  <a:pt x="185" y="5"/>
                </a:lnTo>
                <a:lnTo>
                  <a:pt x="188" y="3"/>
                </a:lnTo>
                <a:lnTo>
                  <a:pt x="192" y="2"/>
                </a:lnTo>
                <a:lnTo>
                  <a:pt x="196" y="1"/>
                </a:lnTo>
                <a:lnTo>
                  <a:pt x="201" y="0"/>
                </a:lnTo>
                <a:lnTo>
                  <a:pt x="205" y="0"/>
                </a:lnTo>
                <a:lnTo>
                  <a:pt x="210" y="0"/>
                </a:lnTo>
                <a:lnTo>
                  <a:pt x="215" y="0"/>
                </a:lnTo>
                <a:lnTo>
                  <a:pt x="220" y="0"/>
                </a:lnTo>
                <a:lnTo>
                  <a:pt x="225" y="1"/>
                </a:lnTo>
                <a:lnTo>
                  <a:pt x="231" y="1"/>
                </a:lnTo>
                <a:lnTo>
                  <a:pt x="236" y="2"/>
                </a:lnTo>
                <a:lnTo>
                  <a:pt x="241" y="2"/>
                </a:lnTo>
                <a:lnTo>
                  <a:pt x="246" y="3"/>
                </a:lnTo>
                <a:lnTo>
                  <a:pt x="251" y="4"/>
                </a:lnTo>
                <a:lnTo>
                  <a:pt x="256" y="5"/>
                </a:lnTo>
                <a:lnTo>
                  <a:pt x="261" y="5"/>
                </a:lnTo>
                <a:lnTo>
                  <a:pt x="264" y="7"/>
                </a:lnTo>
                <a:lnTo>
                  <a:pt x="267" y="9"/>
                </a:lnTo>
                <a:lnTo>
                  <a:pt x="270" y="12"/>
                </a:lnTo>
                <a:lnTo>
                  <a:pt x="273" y="15"/>
                </a:lnTo>
                <a:lnTo>
                  <a:pt x="275" y="19"/>
                </a:lnTo>
                <a:lnTo>
                  <a:pt x="277" y="23"/>
                </a:lnTo>
                <a:lnTo>
                  <a:pt x="278" y="27"/>
                </a:lnTo>
                <a:lnTo>
                  <a:pt x="279" y="32"/>
                </a:lnTo>
                <a:lnTo>
                  <a:pt x="280" y="36"/>
                </a:lnTo>
                <a:lnTo>
                  <a:pt x="281" y="41"/>
                </a:lnTo>
                <a:lnTo>
                  <a:pt x="281" y="45"/>
                </a:lnTo>
                <a:lnTo>
                  <a:pt x="281" y="50"/>
                </a:lnTo>
                <a:lnTo>
                  <a:pt x="280" y="54"/>
                </a:lnTo>
                <a:lnTo>
                  <a:pt x="280" y="57"/>
                </a:lnTo>
                <a:lnTo>
                  <a:pt x="279" y="61"/>
                </a:lnTo>
                <a:lnTo>
                  <a:pt x="278" y="64"/>
                </a:lnTo>
                <a:lnTo>
                  <a:pt x="281" y="66"/>
                </a:lnTo>
                <a:lnTo>
                  <a:pt x="284" y="68"/>
                </a:lnTo>
                <a:lnTo>
                  <a:pt x="287" y="70"/>
                </a:lnTo>
                <a:lnTo>
                  <a:pt x="289" y="73"/>
                </a:lnTo>
                <a:lnTo>
                  <a:pt x="291" y="75"/>
                </a:lnTo>
                <a:lnTo>
                  <a:pt x="293" y="78"/>
                </a:lnTo>
                <a:lnTo>
                  <a:pt x="294" y="81"/>
                </a:lnTo>
                <a:lnTo>
                  <a:pt x="294" y="84"/>
                </a:lnTo>
                <a:lnTo>
                  <a:pt x="295" y="86"/>
                </a:lnTo>
                <a:lnTo>
                  <a:pt x="295" y="89"/>
                </a:lnTo>
                <a:lnTo>
                  <a:pt x="294" y="92"/>
                </a:lnTo>
                <a:lnTo>
                  <a:pt x="293" y="94"/>
                </a:lnTo>
                <a:lnTo>
                  <a:pt x="292" y="96"/>
                </a:lnTo>
                <a:lnTo>
                  <a:pt x="291" y="98"/>
                </a:lnTo>
                <a:lnTo>
                  <a:pt x="290" y="100"/>
                </a:lnTo>
                <a:lnTo>
                  <a:pt x="288" y="101"/>
                </a:lnTo>
                <a:lnTo>
                  <a:pt x="293" y="103"/>
                </a:lnTo>
                <a:lnTo>
                  <a:pt x="297" y="106"/>
                </a:lnTo>
                <a:lnTo>
                  <a:pt x="301" y="108"/>
                </a:lnTo>
                <a:lnTo>
                  <a:pt x="305" y="111"/>
                </a:lnTo>
                <a:lnTo>
                  <a:pt x="308" y="114"/>
                </a:lnTo>
                <a:lnTo>
                  <a:pt x="311" y="117"/>
                </a:lnTo>
                <a:lnTo>
                  <a:pt x="314" y="121"/>
                </a:lnTo>
                <a:lnTo>
                  <a:pt x="316" y="124"/>
                </a:lnTo>
                <a:lnTo>
                  <a:pt x="318" y="127"/>
                </a:lnTo>
                <a:lnTo>
                  <a:pt x="319" y="131"/>
                </a:lnTo>
                <a:lnTo>
                  <a:pt x="320" y="134"/>
                </a:lnTo>
                <a:lnTo>
                  <a:pt x="321" y="137"/>
                </a:lnTo>
                <a:lnTo>
                  <a:pt x="321" y="141"/>
                </a:lnTo>
                <a:lnTo>
                  <a:pt x="320" y="144"/>
                </a:lnTo>
                <a:lnTo>
                  <a:pt x="320" y="147"/>
                </a:lnTo>
                <a:lnTo>
                  <a:pt x="319" y="149"/>
                </a:lnTo>
                <a:lnTo>
                  <a:pt x="322" y="151"/>
                </a:lnTo>
                <a:lnTo>
                  <a:pt x="324" y="153"/>
                </a:lnTo>
                <a:lnTo>
                  <a:pt x="326" y="156"/>
                </a:lnTo>
                <a:lnTo>
                  <a:pt x="327" y="158"/>
                </a:lnTo>
                <a:lnTo>
                  <a:pt x="327" y="161"/>
                </a:lnTo>
                <a:lnTo>
                  <a:pt x="328" y="163"/>
                </a:lnTo>
                <a:lnTo>
                  <a:pt x="327" y="166"/>
                </a:lnTo>
                <a:lnTo>
                  <a:pt x="326" y="169"/>
                </a:lnTo>
                <a:lnTo>
                  <a:pt x="325" y="171"/>
                </a:lnTo>
                <a:lnTo>
                  <a:pt x="324" y="174"/>
                </a:lnTo>
                <a:lnTo>
                  <a:pt x="322" y="177"/>
                </a:lnTo>
                <a:lnTo>
                  <a:pt x="320" y="180"/>
                </a:lnTo>
                <a:lnTo>
                  <a:pt x="317" y="182"/>
                </a:lnTo>
                <a:lnTo>
                  <a:pt x="315" y="185"/>
                </a:lnTo>
                <a:lnTo>
                  <a:pt x="312" y="188"/>
                </a:lnTo>
                <a:lnTo>
                  <a:pt x="308" y="190"/>
                </a:lnTo>
                <a:lnTo>
                  <a:pt x="305" y="193"/>
                </a:lnTo>
                <a:lnTo>
                  <a:pt x="298" y="199"/>
                </a:lnTo>
                <a:lnTo>
                  <a:pt x="295" y="202"/>
                </a:lnTo>
                <a:lnTo>
                  <a:pt x="291" y="205"/>
                </a:lnTo>
                <a:lnTo>
                  <a:pt x="287" y="208"/>
                </a:lnTo>
                <a:lnTo>
                  <a:pt x="284" y="211"/>
                </a:lnTo>
                <a:lnTo>
                  <a:pt x="281" y="214"/>
                </a:lnTo>
                <a:lnTo>
                  <a:pt x="277" y="217"/>
                </a:lnTo>
                <a:lnTo>
                  <a:pt x="274" y="220"/>
                </a:lnTo>
                <a:lnTo>
                  <a:pt x="268" y="226"/>
                </a:lnTo>
                <a:lnTo>
                  <a:pt x="266" y="228"/>
                </a:lnTo>
                <a:lnTo>
                  <a:pt x="264" y="231"/>
                </a:lnTo>
                <a:lnTo>
                  <a:pt x="262" y="233"/>
                </a:lnTo>
                <a:lnTo>
                  <a:pt x="261" y="235"/>
                </a:lnTo>
                <a:lnTo>
                  <a:pt x="259" y="236"/>
                </a:lnTo>
                <a:lnTo>
                  <a:pt x="258" y="238"/>
                </a:lnTo>
                <a:lnTo>
                  <a:pt x="256" y="240"/>
                </a:lnTo>
                <a:lnTo>
                  <a:pt x="255" y="243"/>
                </a:lnTo>
                <a:lnTo>
                  <a:pt x="253" y="246"/>
                </a:lnTo>
                <a:lnTo>
                  <a:pt x="251" y="249"/>
                </a:lnTo>
                <a:lnTo>
                  <a:pt x="249" y="252"/>
                </a:lnTo>
                <a:lnTo>
                  <a:pt x="248" y="255"/>
                </a:lnTo>
                <a:lnTo>
                  <a:pt x="246" y="259"/>
                </a:lnTo>
                <a:lnTo>
                  <a:pt x="244" y="262"/>
                </a:lnTo>
                <a:lnTo>
                  <a:pt x="241" y="266"/>
                </a:lnTo>
                <a:lnTo>
                  <a:pt x="237" y="273"/>
                </a:lnTo>
                <a:lnTo>
                  <a:pt x="235" y="276"/>
                </a:lnTo>
                <a:lnTo>
                  <a:pt x="232" y="280"/>
                </a:lnTo>
                <a:lnTo>
                  <a:pt x="230" y="283"/>
                </a:lnTo>
                <a:lnTo>
                  <a:pt x="227" y="286"/>
                </a:lnTo>
                <a:lnTo>
                  <a:pt x="225" y="289"/>
                </a:lnTo>
                <a:lnTo>
                  <a:pt x="223" y="292"/>
                </a:lnTo>
                <a:lnTo>
                  <a:pt x="221" y="295"/>
                </a:lnTo>
                <a:lnTo>
                  <a:pt x="220" y="298"/>
                </a:lnTo>
                <a:lnTo>
                  <a:pt x="218" y="300"/>
                </a:lnTo>
                <a:lnTo>
                  <a:pt x="216" y="303"/>
                </a:lnTo>
                <a:lnTo>
                  <a:pt x="215" y="306"/>
                </a:lnTo>
                <a:lnTo>
                  <a:pt x="213" y="309"/>
                </a:lnTo>
                <a:lnTo>
                  <a:pt x="211" y="312"/>
                </a:lnTo>
                <a:lnTo>
                  <a:pt x="208" y="315"/>
                </a:lnTo>
                <a:lnTo>
                  <a:pt x="206" y="319"/>
                </a:lnTo>
                <a:lnTo>
                  <a:pt x="203" y="322"/>
                </a:lnTo>
                <a:lnTo>
                  <a:pt x="200" y="326"/>
                </a:lnTo>
                <a:lnTo>
                  <a:pt x="196" y="330"/>
                </a:lnTo>
                <a:lnTo>
                  <a:pt x="192" y="334"/>
                </a:lnTo>
                <a:lnTo>
                  <a:pt x="187" y="339"/>
                </a:lnTo>
                <a:lnTo>
                  <a:pt x="183" y="342"/>
                </a:lnTo>
                <a:lnTo>
                  <a:pt x="179" y="345"/>
                </a:lnTo>
                <a:lnTo>
                  <a:pt x="176" y="347"/>
                </a:lnTo>
                <a:lnTo>
                  <a:pt x="172" y="349"/>
                </a:lnTo>
                <a:lnTo>
                  <a:pt x="168" y="351"/>
                </a:lnTo>
                <a:lnTo>
                  <a:pt x="165" y="352"/>
                </a:lnTo>
                <a:lnTo>
                  <a:pt x="161" y="354"/>
                </a:lnTo>
                <a:lnTo>
                  <a:pt x="158" y="355"/>
                </a:lnTo>
                <a:lnTo>
                  <a:pt x="155" y="356"/>
                </a:lnTo>
                <a:lnTo>
                  <a:pt x="151" y="357"/>
                </a:lnTo>
                <a:lnTo>
                  <a:pt x="148" y="358"/>
                </a:lnTo>
                <a:lnTo>
                  <a:pt x="145" y="359"/>
                </a:lnTo>
                <a:lnTo>
                  <a:pt x="141" y="361"/>
                </a:lnTo>
                <a:lnTo>
                  <a:pt x="137" y="363"/>
                </a:lnTo>
                <a:lnTo>
                  <a:pt x="134" y="365"/>
                </a:lnTo>
                <a:lnTo>
                  <a:pt x="129" y="368"/>
                </a:lnTo>
                <a:lnTo>
                  <a:pt x="124" y="372"/>
                </a:lnTo>
                <a:lnTo>
                  <a:pt x="118" y="377"/>
                </a:lnTo>
                <a:lnTo>
                  <a:pt x="112" y="383"/>
                </a:lnTo>
                <a:lnTo>
                  <a:pt x="105" y="388"/>
                </a:lnTo>
                <a:lnTo>
                  <a:pt x="98" y="395"/>
                </a:lnTo>
                <a:lnTo>
                  <a:pt x="90" y="402"/>
                </a:lnTo>
                <a:lnTo>
                  <a:pt x="83" y="409"/>
                </a:lnTo>
                <a:lnTo>
                  <a:pt x="75" y="415"/>
                </a:lnTo>
                <a:lnTo>
                  <a:pt x="68" y="422"/>
                </a:lnTo>
                <a:lnTo>
                  <a:pt x="61" y="429"/>
                </a:lnTo>
                <a:lnTo>
                  <a:pt x="54" y="435"/>
                </a:lnTo>
                <a:lnTo>
                  <a:pt x="48" y="441"/>
                </a:lnTo>
                <a:lnTo>
                  <a:pt x="43" y="446"/>
                </a:lnTo>
                <a:lnTo>
                  <a:pt x="38" y="451"/>
                </a:lnTo>
                <a:lnTo>
                  <a:pt x="34" y="454"/>
                </a:lnTo>
                <a:lnTo>
                  <a:pt x="30" y="444"/>
                </a:lnTo>
                <a:lnTo>
                  <a:pt x="26" y="434"/>
                </a:lnTo>
                <a:lnTo>
                  <a:pt x="22" y="423"/>
                </a:lnTo>
                <a:lnTo>
                  <a:pt x="18" y="412"/>
                </a:lnTo>
                <a:lnTo>
                  <a:pt x="14" y="400"/>
                </a:lnTo>
                <a:lnTo>
                  <a:pt x="11" y="389"/>
                </a:lnTo>
                <a:lnTo>
                  <a:pt x="8" y="377"/>
                </a:lnTo>
                <a:lnTo>
                  <a:pt x="6" y="366"/>
                </a:lnTo>
                <a:lnTo>
                  <a:pt x="4" y="355"/>
                </a:lnTo>
                <a:lnTo>
                  <a:pt x="2" y="344"/>
                </a:lnTo>
                <a:lnTo>
                  <a:pt x="1" y="334"/>
                </a:lnTo>
                <a:lnTo>
                  <a:pt x="0" y="324"/>
                </a:lnTo>
                <a:lnTo>
                  <a:pt x="0" y="315"/>
                </a:lnTo>
                <a:lnTo>
                  <a:pt x="1" y="307"/>
                </a:lnTo>
                <a:lnTo>
                  <a:pt x="2" y="300"/>
                </a:lnTo>
                <a:lnTo>
                  <a:pt x="3" y="293"/>
                </a:lnTo>
              </a:path>
            </a:pathLst>
          </a:custGeom>
          <a:solidFill>
            <a:srgbClr val="FFCBB2"/>
          </a:solidFill>
          <a:ln w="12700" cap="rnd" cmpd="sng">
            <a:solidFill>
              <a:srgbClr val="000000"/>
            </a:solidFill>
            <a:prstDash val="solid"/>
            <a:round/>
            <a:headEnd type="none" w="med" len="med"/>
            <a:tailEnd type="none" w="med" len="med"/>
          </a:ln>
        </p:spPr>
        <p:txBody>
          <a:bodyPr/>
          <a:lstStyle/>
          <a:p>
            <a:endParaRPr lang="en-US" sz="1200"/>
          </a:p>
        </p:txBody>
      </p:sp>
      <p:sp>
        <p:nvSpPr>
          <p:cNvPr id="130" name="Freeform 128"/>
          <p:cNvSpPr>
            <a:spLocks/>
          </p:cNvSpPr>
          <p:nvPr/>
        </p:nvSpPr>
        <p:spPr bwMode="auto">
          <a:xfrm>
            <a:off x="6169025" y="6532563"/>
            <a:ext cx="492125" cy="301625"/>
          </a:xfrm>
          <a:custGeom>
            <a:avLst/>
            <a:gdLst>
              <a:gd name="T0" fmla="*/ 2147483647 w 310"/>
              <a:gd name="T1" fmla="*/ 2147483647 h 190"/>
              <a:gd name="T2" fmla="*/ 2147483647 w 310"/>
              <a:gd name="T3" fmla="*/ 2147483647 h 190"/>
              <a:gd name="T4" fmla="*/ 2147483647 w 310"/>
              <a:gd name="T5" fmla="*/ 2147483647 h 190"/>
              <a:gd name="T6" fmla="*/ 2147483647 w 310"/>
              <a:gd name="T7" fmla="*/ 2147483647 h 190"/>
              <a:gd name="T8" fmla="*/ 2147483647 w 310"/>
              <a:gd name="T9" fmla="*/ 2147483647 h 190"/>
              <a:gd name="T10" fmla="*/ 2147483647 w 310"/>
              <a:gd name="T11" fmla="*/ 2147483647 h 190"/>
              <a:gd name="T12" fmla="*/ 2147483647 w 310"/>
              <a:gd name="T13" fmla="*/ 2147483647 h 190"/>
              <a:gd name="T14" fmla="*/ 2147483647 w 310"/>
              <a:gd name="T15" fmla="*/ 0 h 190"/>
              <a:gd name="T16" fmla="*/ 2147483647 w 310"/>
              <a:gd name="T17" fmla="*/ 0 h 190"/>
              <a:gd name="T18" fmla="*/ 2147483647 w 310"/>
              <a:gd name="T19" fmla="*/ 2147483647 h 190"/>
              <a:gd name="T20" fmla="*/ 2147483647 w 310"/>
              <a:gd name="T21" fmla="*/ 2147483647 h 190"/>
              <a:gd name="T22" fmla="*/ 2147483647 w 310"/>
              <a:gd name="T23" fmla="*/ 2147483647 h 190"/>
              <a:gd name="T24" fmla="*/ 2147483647 w 310"/>
              <a:gd name="T25" fmla="*/ 2147483647 h 190"/>
              <a:gd name="T26" fmla="*/ 2147483647 w 310"/>
              <a:gd name="T27" fmla="*/ 2147483647 h 190"/>
              <a:gd name="T28" fmla="*/ 2147483647 w 310"/>
              <a:gd name="T29" fmla="*/ 2147483647 h 190"/>
              <a:gd name="T30" fmla="*/ 2147483647 w 310"/>
              <a:gd name="T31" fmla="*/ 2147483647 h 190"/>
              <a:gd name="T32" fmla="*/ 2147483647 w 310"/>
              <a:gd name="T33" fmla="*/ 2147483647 h 190"/>
              <a:gd name="T34" fmla="*/ 2147483647 w 310"/>
              <a:gd name="T35" fmla="*/ 2147483647 h 190"/>
              <a:gd name="T36" fmla="*/ 2147483647 w 310"/>
              <a:gd name="T37" fmla="*/ 2147483647 h 190"/>
              <a:gd name="T38" fmla="*/ 2147483647 w 310"/>
              <a:gd name="T39" fmla="*/ 2147483647 h 190"/>
              <a:gd name="T40" fmla="*/ 2147483647 w 310"/>
              <a:gd name="T41" fmla="*/ 2147483647 h 190"/>
              <a:gd name="T42" fmla="*/ 2147483647 w 310"/>
              <a:gd name="T43" fmla="*/ 2147483647 h 190"/>
              <a:gd name="T44" fmla="*/ 2147483647 w 310"/>
              <a:gd name="T45" fmla="*/ 2147483647 h 190"/>
              <a:gd name="T46" fmla="*/ 2147483647 w 310"/>
              <a:gd name="T47" fmla="*/ 2147483647 h 190"/>
              <a:gd name="T48" fmla="*/ 0 w 310"/>
              <a:gd name="T49" fmla="*/ 2147483647 h 190"/>
              <a:gd name="T50" fmla="*/ 2147483647 w 310"/>
              <a:gd name="T51" fmla="*/ 2147483647 h 190"/>
              <a:gd name="T52" fmla="*/ 2147483647 w 310"/>
              <a:gd name="T53" fmla="*/ 2147483647 h 190"/>
              <a:gd name="T54" fmla="*/ 2147483647 w 310"/>
              <a:gd name="T55" fmla="*/ 2147483647 h 190"/>
              <a:gd name="T56" fmla="*/ 2147483647 w 310"/>
              <a:gd name="T57" fmla="*/ 2147483647 h 190"/>
              <a:gd name="T58" fmla="*/ 2147483647 w 310"/>
              <a:gd name="T59" fmla="*/ 2147483647 h 190"/>
              <a:gd name="T60" fmla="*/ 2147483647 w 310"/>
              <a:gd name="T61" fmla="*/ 2147483647 h 190"/>
              <a:gd name="T62" fmla="*/ 2147483647 w 310"/>
              <a:gd name="T63" fmla="*/ 2147483647 h 1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10"/>
              <a:gd name="T97" fmla="*/ 0 h 190"/>
              <a:gd name="T98" fmla="*/ 310 w 310"/>
              <a:gd name="T99" fmla="*/ 190 h 19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10" h="190">
                <a:moveTo>
                  <a:pt x="65" y="14"/>
                </a:moveTo>
                <a:lnTo>
                  <a:pt x="72" y="14"/>
                </a:lnTo>
                <a:lnTo>
                  <a:pt x="79" y="14"/>
                </a:lnTo>
                <a:lnTo>
                  <a:pt x="87" y="13"/>
                </a:lnTo>
                <a:lnTo>
                  <a:pt x="95" y="12"/>
                </a:lnTo>
                <a:lnTo>
                  <a:pt x="112" y="11"/>
                </a:lnTo>
                <a:lnTo>
                  <a:pt x="120" y="10"/>
                </a:lnTo>
                <a:lnTo>
                  <a:pt x="129" y="8"/>
                </a:lnTo>
                <a:lnTo>
                  <a:pt x="136" y="7"/>
                </a:lnTo>
                <a:lnTo>
                  <a:pt x="144" y="6"/>
                </a:lnTo>
                <a:lnTo>
                  <a:pt x="151" y="5"/>
                </a:lnTo>
                <a:lnTo>
                  <a:pt x="157" y="4"/>
                </a:lnTo>
                <a:lnTo>
                  <a:pt x="162" y="3"/>
                </a:lnTo>
                <a:lnTo>
                  <a:pt x="166" y="2"/>
                </a:lnTo>
                <a:lnTo>
                  <a:pt x="170" y="1"/>
                </a:lnTo>
                <a:lnTo>
                  <a:pt x="172" y="0"/>
                </a:lnTo>
                <a:lnTo>
                  <a:pt x="173" y="0"/>
                </a:lnTo>
                <a:lnTo>
                  <a:pt x="174" y="0"/>
                </a:lnTo>
                <a:lnTo>
                  <a:pt x="175" y="1"/>
                </a:lnTo>
                <a:lnTo>
                  <a:pt x="176" y="3"/>
                </a:lnTo>
                <a:lnTo>
                  <a:pt x="176" y="5"/>
                </a:lnTo>
                <a:lnTo>
                  <a:pt x="176" y="8"/>
                </a:lnTo>
                <a:lnTo>
                  <a:pt x="176" y="12"/>
                </a:lnTo>
                <a:lnTo>
                  <a:pt x="176" y="16"/>
                </a:lnTo>
                <a:lnTo>
                  <a:pt x="175" y="21"/>
                </a:lnTo>
                <a:lnTo>
                  <a:pt x="175" y="26"/>
                </a:lnTo>
                <a:lnTo>
                  <a:pt x="175" y="31"/>
                </a:lnTo>
                <a:lnTo>
                  <a:pt x="174" y="36"/>
                </a:lnTo>
                <a:lnTo>
                  <a:pt x="174" y="41"/>
                </a:lnTo>
                <a:lnTo>
                  <a:pt x="174" y="46"/>
                </a:lnTo>
                <a:lnTo>
                  <a:pt x="174" y="51"/>
                </a:lnTo>
                <a:lnTo>
                  <a:pt x="175" y="55"/>
                </a:lnTo>
                <a:lnTo>
                  <a:pt x="176" y="60"/>
                </a:lnTo>
                <a:lnTo>
                  <a:pt x="179" y="66"/>
                </a:lnTo>
                <a:lnTo>
                  <a:pt x="184" y="73"/>
                </a:lnTo>
                <a:lnTo>
                  <a:pt x="191" y="80"/>
                </a:lnTo>
                <a:lnTo>
                  <a:pt x="199" y="89"/>
                </a:lnTo>
                <a:lnTo>
                  <a:pt x="208" y="98"/>
                </a:lnTo>
                <a:lnTo>
                  <a:pt x="218" y="108"/>
                </a:lnTo>
                <a:lnTo>
                  <a:pt x="229" y="118"/>
                </a:lnTo>
                <a:lnTo>
                  <a:pt x="240" y="128"/>
                </a:lnTo>
                <a:lnTo>
                  <a:pt x="251" y="139"/>
                </a:lnTo>
                <a:lnTo>
                  <a:pt x="262" y="148"/>
                </a:lnTo>
                <a:lnTo>
                  <a:pt x="273" y="158"/>
                </a:lnTo>
                <a:lnTo>
                  <a:pt x="284" y="167"/>
                </a:lnTo>
                <a:lnTo>
                  <a:pt x="293" y="175"/>
                </a:lnTo>
                <a:lnTo>
                  <a:pt x="301" y="183"/>
                </a:lnTo>
                <a:lnTo>
                  <a:pt x="309" y="189"/>
                </a:lnTo>
                <a:lnTo>
                  <a:pt x="0" y="189"/>
                </a:lnTo>
                <a:lnTo>
                  <a:pt x="0" y="188"/>
                </a:lnTo>
                <a:lnTo>
                  <a:pt x="1" y="186"/>
                </a:lnTo>
                <a:lnTo>
                  <a:pt x="2" y="182"/>
                </a:lnTo>
                <a:lnTo>
                  <a:pt x="4" y="176"/>
                </a:lnTo>
                <a:lnTo>
                  <a:pt x="6" y="169"/>
                </a:lnTo>
                <a:lnTo>
                  <a:pt x="9" y="161"/>
                </a:lnTo>
                <a:lnTo>
                  <a:pt x="12" y="151"/>
                </a:lnTo>
                <a:lnTo>
                  <a:pt x="16" y="140"/>
                </a:lnTo>
                <a:lnTo>
                  <a:pt x="20" y="128"/>
                </a:lnTo>
                <a:lnTo>
                  <a:pt x="25" y="115"/>
                </a:lnTo>
                <a:lnTo>
                  <a:pt x="30" y="100"/>
                </a:lnTo>
                <a:lnTo>
                  <a:pt x="36" y="85"/>
                </a:lnTo>
                <a:lnTo>
                  <a:pt x="43" y="68"/>
                </a:lnTo>
                <a:lnTo>
                  <a:pt x="50" y="51"/>
                </a:lnTo>
                <a:lnTo>
                  <a:pt x="57" y="33"/>
                </a:lnTo>
                <a:lnTo>
                  <a:pt x="65" y="14"/>
                </a:lnTo>
              </a:path>
            </a:pathLst>
          </a:custGeom>
          <a:solidFill>
            <a:srgbClr val="004C00"/>
          </a:solidFill>
          <a:ln w="12700" cap="rnd" cmpd="sng">
            <a:solidFill>
              <a:srgbClr val="000000"/>
            </a:solidFill>
            <a:prstDash val="solid"/>
            <a:round/>
            <a:headEnd type="none" w="med" len="med"/>
            <a:tailEnd type="none" w="med" len="med"/>
          </a:ln>
        </p:spPr>
        <p:txBody>
          <a:bodyPr/>
          <a:lstStyle/>
          <a:p>
            <a:endParaRPr lang="en-US" sz="1200"/>
          </a:p>
        </p:txBody>
      </p:sp>
      <p:sp>
        <p:nvSpPr>
          <p:cNvPr id="131" name="Freeform 129"/>
          <p:cNvSpPr>
            <a:spLocks/>
          </p:cNvSpPr>
          <p:nvPr/>
        </p:nvSpPr>
        <p:spPr bwMode="auto">
          <a:xfrm>
            <a:off x="7018338" y="4976813"/>
            <a:ext cx="871537" cy="1231900"/>
          </a:xfrm>
          <a:custGeom>
            <a:avLst/>
            <a:gdLst>
              <a:gd name="T0" fmla="*/ 2147483647 w 549"/>
              <a:gd name="T1" fmla="*/ 2147483647 h 776"/>
              <a:gd name="T2" fmla="*/ 2147483647 w 549"/>
              <a:gd name="T3" fmla="*/ 2147483647 h 776"/>
              <a:gd name="T4" fmla="*/ 2147483647 w 549"/>
              <a:gd name="T5" fmla="*/ 2147483647 h 776"/>
              <a:gd name="T6" fmla="*/ 2147483647 w 549"/>
              <a:gd name="T7" fmla="*/ 2147483647 h 776"/>
              <a:gd name="T8" fmla="*/ 2147483647 w 549"/>
              <a:gd name="T9" fmla="*/ 2147483647 h 776"/>
              <a:gd name="T10" fmla="*/ 2147483647 w 549"/>
              <a:gd name="T11" fmla="*/ 2147483647 h 776"/>
              <a:gd name="T12" fmla="*/ 2147483647 w 549"/>
              <a:gd name="T13" fmla="*/ 2147483647 h 776"/>
              <a:gd name="T14" fmla="*/ 2147483647 w 549"/>
              <a:gd name="T15" fmla="*/ 2147483647 h 776"/>
              <a:gd name="T16" fmla="*/ 2147483647 w 549"/>
              <a:gd name="T17" fmla="*/ 2147483647 h 776"/>
              <a:gd name="T18" fmla="*/ 2147483647 w 549"/>
              <a:gd name="T19" fmla="*/ 2147483647 h 776"/>
              <a:gd name="T20" fmla="*/ 2147483647 w 549"/>
              <a:gd name="T21" fmla="*/ 2147483647 h 776"/>
              <a:gd name="T22" fmla="*/ 2147483647 w 549"/>
              <a:gd name="T23" fmla="*/ 2147483647 h 776"/>
              <a:gd name="T24" fmla="*/ 2147483647 w 549"/>
              <a:gd name="T25" fmla="*/ 2147483647 h 776"/>
              <a:gd name="T26" fmla="*/ 2147483647 w 549"/>
              <a:gd name="T27" fmla="*/ 2147483647 h 776"/>
              <a:gd name="T28" fmla="*/ 2147483647 w 549"/>
              <a:gd name="T29" fmla="*/ 2147483647 h 776"/>
              <a:gd name="T30" fmla="*/ 2147483647 w 549"/>
              <a:gd name="T31" fmla="*/ 2147483647 h 776"/>
              <a:gd name="T32" fmla="*/ 2147483647 w 549"/>
              <a:gd name="T33" fmla="*/ 2147483647 h 776"/>
              <a:gd name="T34" fmla="*/ 2147483647 w 549"/>
              <a:gd name="T35" fmla="*/ 2147483647 h 776"/>
              <a:gd name="T36" fmla="*/ 2147483647 w 549"/>
              <a:gd name="T37" fmla="*/ 2147483647 h 776"/>
              <a:gd name="T38" fmla="*/ 2147483647 w 549"/>
              <a:gd name="T39" fmla="*/ 2147483647 h 776"/>
              <a:gd name="T40" fmla="*/ 2147483647 w 549"/>
              <a:gd name="T41" fmla="*/ 2147483647 h 776"/>
              <a:gd name="T42" fmla="*/ 2147483647 w 549"/>
              <a:gd name="T43" fmla="*/ 2147483647 h 776"/>
              <a:gd name="T44" fmla="*/ 2147483647 w 549"/>
              <a:gd name="T45" fmla="*/ 2147483647 h 776"/>
              <a:gd name="T46" fmla="*/ 2147483647 w 549"/>
              <a:gd name="T47" fmla="*/ 2147483647 h 776"/>
              <a:gd name="T48" fmla="*/ 2147483647 w 549"/>
              <a:gd name="T49" fmla="*/ 2147483647 h 776"/>
              <a:gd name="T50" fmla="*/ 2147483647 w 549"/>
              <a:gd name="T51" fmla="*/ 2147483647 h 776"/>
              <a:gd name="T52" fmla="*/ 2147483647 w 549"/>
              <a:gd name="T53" fmla="*/ 2147483647 h 776"/>
              <a:gd name="T54" fmla="*/ 2147483647 w 549"/>
              <a:gd name="T55" fmla="*/ 2147483647 h 776"/>
              <a:gd name="T56" fmla="*/ 2147483647 w 549"/>
              <a:gd name="T57" fmla="*/ 2147483647 h 776"/>
              <a:gd name="T58" fmla="*/ 2147483647 w 549"/>
              <a:gd name="T59" fmla="*/ 2147483647 h 776"/>
              <a:gd name="T60" fmla="*/ 2147483647 w 549"/>
              <a:gd name="T61" fmla="*/ 2147483647 h 776"/>
              <a:gd name="T62" fmla="*/ 2147483647 w 549"/>
              <a:gd name="T63" fmla="*/ 2147483647 h 776"/>
              <a:gd name="T64" fmla="*/ 2147483647 w 549"/>
              <a:gd name="T65" fmla="*/ 2147483647 h 776"/>
              <a:gd name="T66" fmla="*/ 2147483647 w 549"/>
              <a:gd name="T67" fmla="*/ 2147483647 h 776"/>
              <a:gd name="T68" fmla="*/ 2147483647 w 549"/>
              <a:gd name="T69" fmla="*/ 2147483647 h 776"/>
              <a:gd name="T70" fmla="*/ 2147483647 w 549"/>
              <a:gd name="T71" fmla="*/ 2147483647 h 776"/>
              <a:gd name="T72" fmla="*/ 2147483647 w 549"/>
              <a:gd name="T73" fmla="*/ 2147483647 h 776"/>
              <a:gd name="T74" fmla="*/ 2147483647 w 549"/>
              <a:gd name="T75" fmla="*/ 2147483647 h 776"/>
              <a:gd name="T76" fmla="*/ 2147483647 w 549"/>
              <a:gd name="T77" fmla="*/ 2147483647 h 776"/>
              <a:gd name="T78" fmla="*/ 2147483647 w 549"/>
              <a:gd name="T79" fmla="*/ 2147483647 h 776"/>
              <a:gd name="T80" fmla="*/ 2147483647 w 549"/>
              <a:gd name="T81" fmla="*/ 2147483647 h 776"/>
              <a:gd name="T82" fmla="*/ 2147483647 w 549"/>
              <a:gd name="T83" fmla="*/ 2147483647 h 776"/>
              <a:gd name="T84" fmla="*/ 2147483647 w 549"/>
              <a:gd name="T85" fmla="*/ 2147483647 h 776"/>
              <a:gd name="T86" fmla="*/ 2147483647 w 549"/>
              <a:gd name="T87" fmla="*/ 2147483647 h 776"/>
              <a:gd name="T88" fmla="*/ 2147483647 w 549"/>
              <a:gd name="T89" fmla="*/ 2147483647 h 776"/>
              <a:gd name="T90" fmla="*/ 2147483647 w 549"/>
              <a:gd name="T91" fmla="*/ 2147483647 h 776"/>
              <a:gd name="T92" fmla="*/ 2147483647 w 549"/>
              <a:gd name="T93" fmla="*/ 2147483647 h 776"/>
              <a:gd name="T94" fmla="*/ 2147483647 w 549"/>
              <a:gd name="T95" fmla="*/ 2147483647 h 776"/>
              <a:gd name="T96" fmla="*/ 2147483647 w 549"/>
              <a:gd name="T97" fmla="*/ 2147483647 h 776"/>
              <a:gd name="T98" fmla="*/ 2147483647 w 549"/>
              <a:gd name="T99" fmla="*/ 2147483647 h 776"/>
              <a:gd name="T100" fmla="*/ 2147483647 w 549"/>
              <a:gd name="T101" fmla="*/ 2147483647 h 776"/>
              <a:gd name="T102" fmla="*/ 2147483647 w 549"/>
              <a:gd name="T103" fmla="*/ 2147483647 h 776"/>
              <a:gd name="T104" fmla="*/ 2147483647 w 549"/>
              <a:gd name="T105" fmla="*/ 2147483647 h 776"/>
              <a:gd name="T106" fmla="*/ 2147483647 w 549"/>
              <a:gd name="T107" fmla="*/ 2147483647 h 776"/>
              <a:gd name="T108" fmla="*/ 2147483647 w 549"/>
              <a:gd name="T109" fmla="*/ 2147483647 h 776"/>
              <a:gd name="T110" fmla="*/ 2147483647 w 549"/>
              <a:gd name="T111" fmla="*/ 2147483647 h 776"/>
              <a:gd name="T112" fmla="*/ 2147483647 w 549"/>
              <a:gd name="T113" fmla="*/ 2147483647 h 7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9"/>
              <a:gd name="T172" fmla="*/ 0 h 776"/>
              <a:gd name="T173" fmla="*/ 549 w 549"/>
              <a:gd name="T174" fmla="*/ 776 h 7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9" h="776">
                <a:moveTo>
                  <a:pt x="0" y="0"/>
                </a:moveTo>
                <a:lnTo>
                  <a:pt x="3" y="3"/>
                </a:lnTo>
                <a:lnTo>
                  <a:pt x="6" y="6"/>
                </a:lnTo>
                <a:lnTo>
                  <a:pt x="9" y="10"/>
                </a:lnTo>
                <a:lnTo>
                  <a:pt x="13" y="13"/>
                </a:lnTo>
                <a:lnTo>
                  <a:pt x="16" y="16"/>
                </a:lnTo>
                <a:lnTo>
                  <a:pt x="19" y="20"/>
                </a:lnTo>
                <a:lnTo>
                  <a:pt x="22" y="23"/>
                </a:lnTo>
                <a:lnTo>
                  <a:pt x="25" y="27"/>
                </a:lnTo>
                <a:lnTo>
                  <a:pt x="27" y="31"/>
                </a:lnTo>
                <a:lnTo>
                  <a:pt x="28" y="35"/>
                </a:lnTo>
                <a:lnTo>
                  <a:pt x="28" y="40"/>
                </a:lnTo>
                <a:lnTo>
                  <a:pt x="28" y="44"/>
                </a:lnTo>
                <a:lnTo>
                  <a:pt x="26" y="49"/>
                </a:lnTo>
                <a:lnTo>
                  <a:pt x="23" y="54"/>
                </a:lnTo>
                <a:lnTo>
                  <a:pt x="19" y="59"/>
                </a:lnTo>
                <a:lnTo>
                  <a:pt x="14" y="65"/>
                </a:lnTo>
                <a:lnTo>
                  <a:pt x="20" y="61"/>
                </a:lnTo>
                <a:lnTo>
                  <a:pt x="27" y="59"/>
                </a:lnTo>
                <a:lnTo>
                  <a:pt x="32" y="56"/>
                </a:lnTo>
                <a:lnTo>
                  <a:pt x="37" y="55"/>
                </a:lnTo>
                <a:lnTo>
                  <a:pt x="42" y="54"/>
                </a:lnTo>
                <a:lnTo>
                  <a:pt x="46" y="54"/>
                </a:lnTo>
                <a:lnTo>
                  <a:pt x="50" y="55"/>
                </a:lnTo>
                <a:lnTo>
                  <a:pt x="53" y="57"/>
                </a:lnTo>
                <a:lnTo>
                  <a:pt x="55" y="59"/>
                </a:lnTo>
                <a:lnTo>
                  <a:pt x="57" y="63"/>
                </a:lnTo>
                <a:lnTo>
                  <a:pt x="58" y="67"/>
                </a:lnTo>
                <a:lnTo>
                  <a:pt x="59" y="72"/>
                </a:lnTo>
                <a:lnTo>
                  <a:pt x="60" y="78"/>
                </a:lnTo>
                <a:lnTo>
                  <a:pt x="60" y="85"/>
                </a:lnTo>
                <a:lnTo>
                  <a:pt x="59" y="94"/>
                </a:lnTo>
                <a:lnTo>
                  <a:pt x="58" y="103"/>
                </a:lnTo>
                <a:lnTo>
                  <a:pt x="58" y="111"/>
                </a:lnTo>
                <a:lnTo>
                  <a:pt x="58" y="119"/>
                </a:lnTo>
                <a:lnTo>
                  <a:pt x="58" y="125"/>
                </a:lnTo>
                <a:lnTo>
                  <a:pt x="59" y="130"/>
                </a:lnTo>
                <a:lnTo>
                  <a:pt x="60" y="135"/>
                </a:lnTo>
                <a:lnTo>
                  <a:pt x="61" y="138"/>
                </a:lnTo>
                <a:lnTo>
                  <a:pt x="63" y="141"/>
                </a:lnTo>
                <a:lnTo>
                  <a:pt x="64" y="142"/>
                </a:lnTo>
                <a:lnTo>
                  <a:pt x="66" y="143"/>
                </a:lnTo>
                <a:lnTo>
                  <a:pt x="67" y="142"/>
                </a:lnTo>
                <a:lnTo>
                  <a:pt x="69" y="141"/>
                </a:lnTo>
                <a:lnTo>
                  <a:pt x="71" y="138"/>
                </a:lnTo>
                <a:lnTo>
                  <a:pt x="72" y="135"/>
                </a:lnTo>
                <a:lnTo>
                  <a:pt x="73" y="131"/>
                </a:lnTo>
                <a:lnTo>
                  <a:pt x="74" y="126"/>
                </a:lnTo>
                <a:lnTo>
                  <a:pt x="75" y="120"/>
                </a:lnTo>
                <a:lnTo>
                  <a:pt x="75" y="114"/>
                </a:lnTo>
                <a:lnTo>
                  <a:pt x="76" y="109"/>
                </a:lnTo>
                <a:lnTo>
                  <a:pt x="77" y="105"/>
                </a:lnTo>
                <a:lnTo>
                  <a:pt x="78" y="101"/>
                </a:lnTo>
                <a:lnTo>
                  <a:pt x="79" y="99"/>
                </a:lnTo>
                <a:lnTo>
                  <a:pt x="81" y="97"/>
                </a:lnTo>
                <a:lnTo>
                  <a:pt x="82" y="97"/>
                </a:lnTo>
                <a:lnTo>
                  <a:pt x="83" y="97"/>
                </a:lnTo>
                <a:lnTo>
                  <a:pt x="85" y="98"/>
                </a:lnTo>
                <a:lnTo>
                  <a:pt x="86" y="101"/>
                </a:lnTo>
                <a:lnTo>
                  <a:pt x="87" y="104"/>
                </a:lnTo>
                <a:lnTo>
                  <a:pt x="88" y="108"/>
                </a:lnTo>
                <a:lnTo>
                  <a:pt x="89" y="113"/>
                </a:lnTo>
                <a:lnTo>
                  <a:pt x="89" y="119"/>
                </a:lnTo>
                <a:lnTo>
                  <a:pt x="89" y="126"/>
                </a:lnTo>
                <a:lnTo>
                  <a:pt x="89" y="133"/>
                </a:lnTo>
                <a:lnTo>
                  <a:pt x="89" y="142"/>
                </a:lnTo>
                <a:lnTo>
                  <a:pt x="88" y="150"/>
                </a:lnTo>
                <a:lnTo>
                  <a:pt x="88" y="156"/>
                </a:lnTo>
                <a:lnTo>
                  <a:pt x="89" y="162"/>
                </a:lnTo>
                <a:lnTo>
                  <a:pt x="89" y="166"/>
                </a:lnTo>
                <a:lnTo>
                  <a:pt x="90" y="170"/>
                </a:lnTo>
                <a:lnTo>
                  <a:pt x="91" y="173"/>
                </a:lnTo>
                <a:lnTo>
                  <a:pt x="92" y="174"/>
                </a:lnTo>
                <a:lnTo>
                  <a:pt x="94" y="175"/>
                </a:lnTo>
                <a:lnTo>
                  <a:pt x="95" y="174"/>
                </a:lnTo>
                <a:lnTo>
                  <a:pt x="97" y="173"/>
                </a:lnTo>
                <a:lnTo>
                  <a:pt x="99" y="171"/>
                </a:lnTo>
                <a:lnTo>
                  <a:pt x="100" y="167"/>
                </a:lnTo>
                <a:lnTo>
                  <a:pt x="102" y="163"/>
                </a:lnTo>
                <a:lnTo>
                  <a:pt x="104" y="157"/>
                </a:lnTo>
                <a:lnTo>
                  <a:pt x="106" y="151"/>
                </a:lnTo>
                <a:lnTo>
                  <a:pt x="107" y="145"/>
                </a:lnTo>
                <a:lnTo>
                  <a:pt x="109" y="140"/>
                </a:lnTo>
                <a:lnTo>
                  <a:pt x="110" y="137"/>
                </a:lnTo>
                <a:lnTo>
                  <a:pt x="112" y="134"/>
                </a:lnTo>
                <a:lnTo>
                  <a:pt x="113" y="133"/>
                </a:lnTo>
                <a:lnTo>
                  <a:pt x="114" y="133"/>
                </a:lnTo>
                <a:lnTo>
                  <a:pt x="115" y="133"/>
                </a:lnTo>
                <a:lnTo>
                  <a:pt x="116" y="135"/>
                </a:lnTo>
                <a:lnTo>
                  <a:pt x="117" y="137"/>
                </a:lnTo>
                <a:lnTo>
                  <a:pt x="118" y="141"/>
                </a:lnTo>
                <a:lnTo>
                  <a:pt x="118" y="145"/>
                </a:lnTo>
                <a:lnTo>
                  <a:pt x="119" y="150"/>
                </a:lnTo>
                <a:lnTo>
                  <a:pt x="119" y="156"/>
                </a:lnTo>
                <a:lnTo>
                  <a:pt x="118" y="163"/>
                </a:lnTo>
                <a:lnTo>
                  <a:pt x="117" y="170"/>
                </a:lnTo>
                <a:lnTo>
                  <a:pt x="116" y="178"/>
                </a:lnTo>
                <a:lnTo>
                  <a:pt x="115" y="186"/>
                </a:lnTo>
                <a:lnTo>
                  <a:pt x="115" y="193"/>
                </a:lnTo>
                <a:lnTo>
                  <a:pt x="115" y="199"/>
                </a:lnTo>
                <a:lnTo>
                  <a:pt x="115" y="205"/>
                </a:lnTo>
                <a:lnTo>
                  <a:pt x="115" y="209"/>
                </a:lnTo>
                <a:lnTo>
                  <a:pt x="116" y="213"/>
                </a:lnTo>
                <a:lnTo>
                  <a:pt x="117" y="215"/>
                </a:lnTo>
                <a:lnTo>
                  <a:pt x="119" y="217"/>
                </a:lnTo>
                <a:lnTo>
                  <a:pt x="120" y="218"/>
                </a:lnTo>
                <a:lnTo>
                  <a:pt x="122" y="218"/>
                </a:lnTo>
                <a:lnTo>
                  <a:pt x="124" y="218"/>
                </a:lnTo>
                <a:lnTo>
                  <a:pt x="126" y="216"/>
                </a:lnTo>
                <a:lnTo>
                  <a:pt x="128" y="214"/>
                </a:lnTo>
                <a:lnTo>
                  <a:pt x="130" y="211"/>
                </a:lnTo>
                <a:lnTo>
                  <a:pt x="132" y="207"/>
                </a:lnTo>
                <a:lnTo>
                  <a:pt x="134" y="202"/>
                </a:lnTo>
                <a:lnTo>
                  <a:pt x="135" y="197"/>
                </a:lnTo>
                <a:lnTo>
                  <a:pt x="137" y="193"/>
                </a:lnTo>
                <a:lnTo>
                  <a:pt x="138" y="189"/>
                </a:lnTo>
                <a:lnTo>
                  <a:pt x="140" y="187"/>
                </a:lnTo>
                <a:lnTo>
                  <a:pt x="142" y="185"/>
                </a:lnTo>
                <a:lnTo>
                  <a:pt x="144" y="183"/>
                </a:lnTo>
                <a:lnTo>
                  <a:pt x="145" y="183"/>
                </a:lnTo>
                <a:lnTo>
                  <a:pt x="147" y="184"/>
                </a:lnTo>
                <a:lnTo>
                  <a:pt x="148" y="185"/>
                </a:lnTo>
                <a:lnTo>
                  <a:pt x="149" y="188"/>
                </a:lnTo>
                <a:lnTo>
                  <a:pt x="150" y="192"/>
                </a:lnTo>
                <a:lnTo>
                  <a:pt x="150" y="197"/>
                </a:lnTo>
                <a:lnTo>
                  <a:pt x="150" y="203"/>
                </a:lnTo>
                <a:lnTo>
                  <a:pt x="150" y="210"/>
                </a:lnTo>
                <a:lnTo>
                  <a:pt x="149" y="219"/>
                </a:lnTo>
                <a:lnTo>
                  <a:pt x="147" y="229"/>
                </a:lnTo>
                <a:lnTo>
                  <a:pt x="146" y="240"/>
                </a:lnTo>
                <a:lnTo>
                  <a:pt x="145" y="249"/>
                </a:lnTo>
                <a:lnTo>
                  <a:pt x="144" y="256"/>
                </a:lnTo>
                <a:lnTo>
                  <a:pt x="144" y="262"/>
                </a:lnTo>
                <a:lnTo>
                  <a:pt x="145" y="267"/>
                </a:lnTo>
                <a:lnTo>
                  <a:pt x="145" y="271"/>
                </a:lnTo>
                <a:lnTo>
                  <a:pt x="146" y="274"/>
                </a:lnTo>
                <a:lnTo>
                  <a:pt x="148" y="276"/>
                </a:lnTo>
                <a:lnTo>
                  <a:pt x="149" y="277"/>
                </a:lnTo>
                <a:lnTo>
                  <a:pt x="151" y="277"/>
                </a:lnTo>
                <a:lnTo>
                  <a:pt x="153" y="276"/>
                </a:lnTo>
                <a:lnTo>
                  <a:pt x="154" y="274"/>
                </a:lnTo>
                <a:lnTo>
                  <a:pt x="156" y="271"/>
                </a:lnTo>
                <a:lnTo>
                  <a:pt x="158" y="268"/>
                </a:lnTo>
                <a:lnTo>
                  <a:pt x="160" y="265"/>
                </a:lnTo>
                <a:lnTo>
                  <a:pt x="161" y="260"/>
                </a:lnTo>
                <a:lnTo>
                  <a:pt x="163" y="256"/>
                </a:lnTo>
                <a:lnTo>
                  <a:pt x="165" y="251"/>
                </a:lnTo>
                <a:lnTo>
                  <a:pt x="168" y="248"/>
                </a:lnTo>
                <a:lnTo>
                  <a:pt x="170" y="245"/>
                </a:lnTo>
                <a:lnTo>
                  <a:pt x="172" y="243"/>
                </a:lnTo>
                <a:lnTo>
                  <a:pt x="175" y="242"/>
                </a:lnTo>
                <a:lnTo>
                  <a:pt x="177" y="242"/>
                </a:lnTo>
                <a:lnTo>
                  <a:pt x="179" y="242"/>
                </a:lnTo>
                <a:lnTo>
                  <a:pt x="180" y="243"/>
                </a:lnTo>
                <a:lnTo>
                  <a:pt x="181" y="245"/>
                </a:lnTo>
                <a:lnTo>
                  <a:pt x="182" y="248"/>
                </a:lnTo>
                <a:lnTo>
                  <a:pt x="183" y="252"/>
                </a:lnTo>
                <a:lnTo>
                  <a:pt x="183" y="257"/>
                </a:lnTo>
                <a:lnTo>
                  <a:pt x="182" y="263"/>
                </a:lnTo>
                <a:lnTo>
                  <a:pt x="180" y="270"/>
                </a:lnTo>
                <a:lnTo>
                  <a:pt x="178" y="277"/>
                </a:lnTo>
                <a:lnTo>
                  <a:pt x="176" y="285"/>
                </a:lnTo>
                <a:lnTo>
                  <a:pt x="174" y="292"/>
                </a:lnTo>
                <a:lnTo>
                  <a:pt x="173" y="298"/>
                </a:lnTo>
                <a:lnTo>
                  <a:pt x="173" y="304"/>
                </a:lnTo>
                <a:lnTo>
                  <a:pt x="172" y="309"/>
                </a:lnTo>
                <a:lnTo>
                  <a:pt x="173" y="313"/>
                </a:lnTo>
                <a:lnTo>
                  <a:pt x="174" y="316"/>
                </a:lnTo>
                <a:lnTo>
                  <a:pt x="175" y="319"/>
                </a:lnTo>
                <a:lnTo>
                  <a:pt x="176" y="320"/>
                </a:lnTo>
                <a:lnTo>
                  <a:pt x="178" y="320"/>
                </a:lnTo>
                <a:lnTo>
                  <a:pt x="180" y="320"/>
                </a:lnTo>
                <a:lnTo>
                  <a:pt x="182" y="318"/>
                </a:lnTo>
                <a:lnTo>
                  <a:pt x="184" y="315"/>
                </a:lnTo>
                <a:lnTo>
                  <a:pt x="187" y="311"/>
                </a:lnTo>
                <a:lnTo>
                  <a:pt x="189" y="305"/>
                </a:lnTo>
                <a:lnTo>
                  <a:pt x="192" y="298"/>
                </a:lnTo>
                <a:lnTo>
                  <a:pt x="195" y="291"/>
                </a:lnTo>
                <a:lnTo>
                  <a:pt x="198" y="285"/>
                </a:lnTo>
                <a:lnTo>
                  <a:pt x="201" y="280"/>
                </a:lnTo>
                <a:lnTo>
                  <a:pt x="204" y="277"/>
                </a:lnTo>
                <a:lnTo>
                  <a:pt x="206" y="275"/>
                </a:lnTo>
                <a:lnTo>
                  <a:pt x="208" y="274"/>
                </a:lnTo>
                <a:lnTo>
                  <a:pt x="210" y="275"/>
                </a:lnTo>
                <a:lnTo>
                  <a:pt x="212" y="276"/>
                </a:lnTo>
                <a:lnTo>
                  <a:pt x="213" y="279"/>
                </a:lnTo>
                <a:lnTo>
                  <a:pt x="214" y="282"/>
                </a:lnTo>
                <a:lnTo>
                  <a:pt x="215" y="287"/>
                </a:lnTo>
                <a:lnTo>
                  <a:pt x="214" y="292"/>
                </a:lnTo>
                <a:lnTo>
                  <a:pt x="214" y="298"/>
                </a:lnTo>
                <a:lnTo>
                  <a:pt x="213" y="304"/>
                </a:lnTo>
                <a:lnTo>
                  <a:pt x="211" y="311"/>
                </a:lnTo>
                <a:lnTo>
                  <a:pt x="209" y="319"/>
                </a:lnTo>
                <a:lnTo>
                  <a:pt x="207" y="326"/>
                </a:lnTo>
                <a:lnTo>
                  <a:pt x="205" y="333"/>
                </a:lnTo>
                <a:lnTo>
                  <a:pt x="204" y="339"/>
                </a:lnTo>
                <a:lnTo>
                  <a:pt x="204" y="344"/>
                </a:lnTo>
                <a:lnTo>
                  <a:pt x="204" y="349"/>
                </a:lnTo>
                <a:lnTo>
                  <a:pt x="205" y="353"/>
                </a:lnTo>
                <a:lnTo>
                  <a:pt x="206" y="356"/>
                </a:lnTo>
                <a:lnTo>
                  <a:pt x="207" y="358"/>
                </a:lnTo>
                <a:lnTo>
                  <a:pt x="209" y="359"/>
                </a:lnTo>
                <a:lnTo>
                  <a:pt x="211" y="359"/>
                </a:lnTo>
                <a:lnTo>
                  <a:pt x="213" y="358"/>
                </a:lnTo>
                <a:lnTo>
                  <a:pt x="216" y="356"/>
                </a:lnTo>
                <a:lnTo>
                  <a:pt x="218" y="353"/>
                </a:lnTo>
                <a:lnTo>
                  <a:pt x="221" y="349"/>
                </a:lnTo>
                <a:lnTo>
                  <a:pt x="223" y="343"/>
                </a:lnTo>
                <a:lnTo>
                  <a:pt x="226" y="336"/>
                </a:lnTo>
                <a:lnTo>
                  <a:pt x="229" y="329"/>
                </a:lnTo>
                <a:lnTo>
                  <a:pt x="231" y="324"/>
                </a:lnTo>
                <a:lnTo>
                  <a:pt x="234" y="320"/>
                </a:lnTo>
                <a:lnTo>
                  <a:pt x="237" y="317"/>
                </a:lnTo>
                <a:lnTo>
                  <a:pt x="240" y="316"/>
                </a:lnTo>
                <a:lnTo>
                  <a:pt x="242" y="315"/>
                </a:lnTo>
                <a:lnTo>
                  <a:pt x="244" y="316"/>
                </a:lnTo>
                <a:lnTo>
                  <a:pt x="246" y="317"/>
                </a:lnTo>
                <a:lnTo>
                  <a:pt x="248" y="319"/>
                </a:lnTo>
                <a:lnTo>
                  <a:pt x="249" y="323"/>
                </a:lnTo>
                <a:lnTo>
                  <a:pt x="250" y="327"/>
                </a:lnTo>
                <a:lnTo>
                  <a:pt x="250" y="332"/>
                </a:lnTo>
                <a:lnTo>
                  <a:pt x="249" y="338"/>
                </a:lnTo>
                <a:lnTo>
                  <a:pt x="248" y="344"/>
                </a:lnTo>
                <a:lnTo>
                  <a:pt x="246" y="352"/>
                </a:lnTo>
                <a:lnTo>
                  <a:pt x="243" y="360"/>
                </a:lnTo>
                <a:lnTo>
                  <a:pt x="240" y="368"/>
                </a:lnTo>
                <a:lnTo>
                  <a:pt x="237" y="375"/>
                </a:lnTo>
                <a:lnTo>
                  <a:pt x="235" y="381"/>
                </a:lnTo>
                <a:lnTo>
                  <a:pt x="234" y="386"/>
                </a:lnTo>
                <a:lnTo>
                  <a:pt x="234" y="390"/>
                </a:lnTo>
                <a:lnTo>
                  <a:pt x="234" y="393"/>
                </a:lnTo>
                <a:lnTo>
                  <a:pt x="235" y="395"/>
                </a:lnTo>
                <a:lnTo>
                  <a:pt x="236" y="397"/>
                </a:lnTo>
                <a:lnTo>
                  <a:pt x="238" y="397"/>
                </a:lnTo>
                <a:lnTo>
                  <a:pt x="240" y="397"/>
                </a:lnTo>
                <a:lnTo>
                  <a:pt x="242" y="396"/>
                </a:lnTo>
                <a:lnTo>
                  <a:pt x="245" y="394"/>
                </a:lnTo>
                <a:lnTo>
                  <a:pt x="248" y="391"/>
                </a:lnTo>
                <a:lnTo>
                  <a:pt x="251" y="387"/>
                </a:lnTo>
                <a:lnTo>
                  <a:pt x="254" y="382"/>
                </a:lnTo>
                <a:lnTo>
                  <a:pt x="257" y="377"/>
                </a:lnTo>
                <a:lnTo>
                  <a:pt x="260" y="372"/>
                </a:lnTo>
                <a:lnTo>
                  <a:pt x="262" y="368"/>
                </a:lnTo>
                <a:lnTo>
                  <a:pt x="265" y="365"/>
                </a:lnTo>
                <a:lnTo>
                  <a:pt x="267" y="363"/>
                </a:lnTo>
                <a:lnTo>
                  <a:pt x="270" y="362"/>
                </a:lnTo>
                <a:lnTo>
                  <a:pt x="272" y="362"/>
                </a:lnTo>
                <a:lnTo>
                  <a:pt x="274" y="363"/>
                </a:lnTo>
                <a:lnTo>
                  <a:pt x="275" y="365"/>
                </a:lnTo>
                <a:lnTo>
                  <a:pt x="277" y="367"/>
                </a:lnTo>
                <a:lnTo>
                  <a:pt x="277" y="370"/>
                </a:lnTo>
                <a:lnTo>
                  <a:pt x="278" y="374"/>
                </a:lnTo>
                <a:lnTo>
                  <a:pt x="278" y="378"/>
                </a:lnTo>
                <a:lnTo>
                  <a:pt x="277" y="383"/>
                </a:lnTo>
                <a:lnTo>
                  <a:pt x="276" y="389"/>
                </a:lnTo>
                <a:lnTo>
                  <a:pt x="273" y="395"/>
                </a:lnTo>
                <a:lnTo>
                  <a:pt x="271" y="401"/>
                </a:lnTo>
                <a:lnTo>
                  <a:pt x="268" y="407"/>
                </a:lnTo>
                <a:lnTo>
                  <a:pt x="266" y="413"/>
                </a:lnTo>
                <a:lnTo>
                  <a:pt x="264" y="419"/>
                </a:lnTo>
                <a:lnTo>
                  <a:pt x="263" y="423"/>
                </a:lnTo>
                <a:lnTo>
                  <a:pt x="263" y="428"/>
                </a:lnTo>
                <a:lnTo>
                  <a:pt x="263" y="432"/>
                </a:lnTo>
                <a:lnTo>
                  <a:pt x="264" y="435"/>
                </a:lnTo>
                <a:lnTo>
                  <a:pt x="265" y="437"/>
                </a:lnTo>
                <a:lnTo>
                  <a:pt x="266" y="438"/>
                </a:lnTo>
                <a:lnTo>
                  <a:pt x="268" y="439"/>
                </a:lnTo>
                <a:lnTo>
                  <a:pt x="270" y="439"/>
                </a:lnTo>
                <a:lnTo>
                  <a:pt x="273" y="438"/>
                </a:lnTo>
                <a:lnTo>
                  <a:pt x="275" y="435"/>
                </a:lnTo>
                <a:lnTo>
                  <a:pt x="278" y="432"/>
                </a:lnTo>
                <a:lnTo>
                  <a:pt x="281" y="427"/>
                </a:lnTo>
                <a:lnTo>
                  <a:pt x="284" y="421"/>
                </a:lnTo>
                <a:lnTo>
                  <a:pt x="288" y="416"/>
                </a:lnTo>
                <a:lnTo>
                  <a:pt x="291" y="412"/>
                </a:lnTo>
                <a:lnTo>
                  <a:pt x="294" y="409"/>
                </a:lnTo>
                <a:lnTo>
                  <a:pt x="297" y="406"/>
                </a:lnTo>
                <a:lnTo>
                  <a:pt x="299" y="405"/>
                </a:lnTo>
                <a:lnTo>
                  <a:pt x="302" y="404"/>
                </a:lnTo>
                <a:lnTo>
                  <a:pt x="304" y="405"/>
                </a:lnTo>
                <a:lnTo>
                  <a:pt x="305" y="406"/>
                </a:lnTo>
                <a:lnTo>
                  <a:pt x="307" y="407"/>
                </a:lnTo>
                <a:lnTo>
                  <a:pt x="307" y="410"/>
                </a:lnTo>
                <a:lnTo>
                  <a:pt x="307" y="413"/>
                </a:lnTo>
                <a:lnTo>
                  <a:pt x="307" y="417"/>
                </a:lnTo>
                <a:lnTo>
                  <a:pt x="306" y="422"/>
                </a:lnTo>
                <a:lnTo>
                  <a:pt x="304" y="427"/>
                </a:lnTo>
                <a:lnTo>
                  <a:pt x="301" y="432"/>
                </a:lnTo>
                <a:lnTo>
                  <a:pt x="298" y="439"/>
                </a:lnTo>
                <a:lnTo>
                  <a:pt x="295" y="445"/>
                </a:lnTo>
                <a:lnTo>
                  <a:pt x="293" y="451"/>
                </a:lnTo>
                <a:lnTo>
                  <a:pt x="292" y="456"/>
                </a:lnTo>
                <a:lnTo>
                  <a:pt x="292" y="461"/>
                </a:lnTo>
                <a:lnTo>
                  <a:pt x="292" y="466"/>
                </a:lnTo>
                <a:lnTo>
                  <a:pt x="292" y="469"/>
                </a:lnTo>
                <a:lnTo>
                  <a:pt x="293" y="472"/>
                </a:lnTo>
                <a:lnTo>
                  <a:pt x="295" y="475"/>
                </a:lnTo>
                <a:lnTo>
                  <a:pt x="296" y="476"/>
                </a:lnTo>
                <a:lnTo>
                  <a:pt x="298" y="477"/>
                </a:lnTo>
                <a:lnTo>
                  <a:pt x="301" y="477"/>
                </a:lnTo>
                <a:lnTo>
                  <a:pt x="303" y="475"/>
                </a:lnTo>
                <a:lnTo>
                  <a:pt x="305" y="473"/>
                </a:lnTo>
                <a:lnTo>
                  <a:pt x="308" y="470"/>
                </a:lnTo>
                <a:lnTo>
                  <a:pt x="310" y="465"/>
                </a:lnTo>
                <a:lnTo>
                  <a:pt x="312" y="459"/>
                </a:lnTo>
                <a:lnTo>
                  <a:pt x="314" y="454"/>
                </a:lnTo>
                <a:lnTo>
                  <a:pt x="317" y="450"/>
                </a:lnTo>
                <a:lnTo>
                  <a:pt x="320" y="447"/>
                </a:lnTo>
                <a:lnTo>
                  <a:pt x="322" y="445"/>
                </a:lnTo>
                <a:lnTo>
                  <a:pt x="324" y="444"/>
                </a:lnTo>
                <a:lnTo>
                  <a:pt x="327" y="444"/>
                </a:lnTo>
                <a:lnTo>
                  <a:pt x="329" y="445"/>
                </a:lnTo>
                <a:lnTo>
                  <a:pt x="330" y="447"/>
                </a:lnTo>
                <a:lnTo>
                  <a:pt x="331" y="449"/>
                </a:lnTo>
                <a:lnTo>
                  <a:pt x="332" y="453"/>
                </a:lnTo>
                <a:lnTo>
                  <a:pt x="333" y="456"/>
                </a:lnTo>
                <a:lnTo>
                  <a:pt x="332" y="461"/>
                </a:lnTo>
                <a:lnTo>
                  <a:pt x="332" y="466"/>
                </a:lnTo>
                <a:lnTo>
                  <a:pt x="330" y="471"/>
                </a:lnTo>
                <a:lnTo>
                  <a:pt x="328" y="477"/>
                </a:lnTo>
                <a:lnTo>
                  <a:pt x="326" y="483"/>
                </a:lnTo>
                <a:lnTo>
                  <a:pt x="323" y="489"/>
                </a:lnTo>
                <a:lnTo>
                  <a:pt x="321" y="495"/>
                </a:lnTo>
                <a:lnTo>
                  <a:pt x="320" y="500"/>
                </a:lnTo>
                <a:lnTo>
                  <a:pt x="319" y="505"/>
                </a:lnTo>
                <a:lnTo>
                  <a:pt x="319" y="509"/>
                </a:lnTo>
                <a:lnTo>
                  <a:pt x="319" y="512"/>
                </a:lnTo>
                <a:lnTo>
                  <a:pt x="320" y="515"/>
                </a:lnTo>
                <a:lnTo>
                  <a:pt x="320" y="517"/>
                </a:lnTo>
                <a:lnTo>
                  <a:pt x="322" y="519"/>
                </a:lnTo>
                <a:lnTo>
                  <a:pt x="323" y="519"/>
                </a:lnTo>
                <a:lnTo>
                  <a:pt x="325" y="519"/>
                </a:lnTo>
                <a:lnTo>
                  <a:pt x="326" y="518"/>
                </a:lnTo>
                <a:lnTo>
                  <a:pt x="329" y="517"/>
                </a:lnTo>
                <a:lnTo>
                  <a:pt x="331" y="515"/>
                </a:lnTo>
                <a:lnTo>
                  <a:pt x="333" y="511"/>
                </a:lnTo>
                <a:lnTo>
                  <a:pt x="336" y="507"/>
                </a:lnTo>
                <a:lnTo>
                  <a:pt x="338" y="503"/>
                </a:lnTo>
                <a:lnTo>
                  <a:pt x="341" y="499"/>
                </a:lnTo>
                <a:lnTo>
                  <a:pt x="344" y="496"/>
                </a:lnTo>
                <a:lnTo>
                  <a:pt x="346" y="494"/>
                </a:lnTo>
                <a:lnTo>
                  <a:pt x="348" y="493"/>
                </a:lnTo>
                <a:lnTo>
                  <a:pt x="351" y="493"/>
                </a:lnTo>
                <a:lnTo>
                  <a:pt x="353" y="493"/>
                </a:lnTo>
                <a:lnTo>
                  <a:pt x="354" y="495"/>
                </a:lnTo>
                <a:lnTo>
                  <a:pt x="355" y="497"/>
                </a:lnTo>
                <a:lnTo>
                  <a:pt x="356" y="500"/>
                </a:lnTo>
                <a:lnTo>
                  <a:pt x="357" y="503"/>
                </a:lnTo>
                <a:lnTo>
                  <a:pt x="356" y="508"/>
                </a:lnTo>
                <a:lnTo>
                  <a:pt x="356" y="513"/>
                </a:lnTo>
                <a:lnTo>
                  <a:pt x="354" y="518"/>
                </a:lnTo>
                <a:lnTo>
                  <a:pt x="352" y="524"/>
                </a:lnTo>
                <a:lnTo>
                  <a:pt x="350" y="531"/>
                </a:lnTo>
                <a:lnTo>
                  <a:pt x="347" y="537"/>
                </a:lnTo>
                <a:lnTo>
                  <a:pt x="345" y="543"/>
                </a:lnTo>
                <a:lnTo>
                  <a:pt x="343" y="548"/>
                </a:lnTo>
                <a:lnTo>
                  <a:pt x="342" y="552"/>
                </a:lnTo>
                <a:lnTo>
                  <a:pt x="342" y="555"/>
                </a:lnTo>
                <a:lnTo>
                  <a:pt x="343" y="558"/>
                </a:lnTo>
                <a:lnTo>
                  <a:pt x="344" y="560"/>
                </a:lnTo>
                <a:lnTo>
                  <a:pt x="345" y="562"/>
                </a:lnTo>
                <a:lnTo>
                  <a:pt x="346" y="563"/>
                </a:lnTo>
                <a:lnTo>
                  <a:pt x="348" y="563"/>
                </a:lnTo>
                <a:lnTo>
                  <a:pt x="351" y="562"/>
                </a:lnTo>
                <a:lnTo>
                  <a:pt x="353" y="561"/>
                </a:lnTo>
                <a:lnTo>
                  <a:pt x="355" y="559"/>
                </a:lnTo>
                <a:lnTo>
                  <a:pt x="358" y="556"/>
                </a:lnTo>
                <a:lnTo>
                  <a:pt x="361" y="553"/>
                </a:lnTo>
                <a:lnTo>
                  <a:pt x="363" y="548"/>
                </a:lnTo>
                <a:lnTo>
                  <a:pt x="365" y="545"/>
                </a:lnTo>
                <a:lnTo>
                  <a:pt x="367" y="541"/>
                </a:lnTo>
                <a:lnTo>
                  <a:pt x="370" y="539"/>
                </a:lnTo>
                <a:lnTo>
                  <a:pt x="372" y="536"/>
                </a:lnTo>
                <a:lnTo>
                  <a:pt x="374" y="534"/>
                </a:lnTo>
                <a:lnTo>
                  <a:pt x="377" y="533"/>
                </a:lnTo>
                <a:lnTo>
                  <a:pt x="379" y="532"/>
                </a:lnTo>
                <a:lnTo>
                  <a:pt x="380" y="532"/>
                </a:lnTo>
                <a:lnTo>
                  <a:pt x="382" y="533"/>
                </a:lnTo>
                <a:lnTo>
                  <a:pt x="383" y="534"/>
                </a:lnTo>
                <a:lnTo>
                  <a:pt x="383" y="537"/>
                </a:lnTo>
                <a:lnTo>
                  <a:pt x="383" y="540"/>
                </a:lnTo>
                <a:lnTo>
                  <a:pt x="383" y="544"/>
                </a:lnTo>
                <a:lnTo>
                  <a:pt x="382" y="549"/>
                </a:lnTo>
                <a:lnTo>
                  <a:pt x="380" y="555"/>
                </a:lnTo>
                <a:lnTo>
                  <a:pt x="377" y="562"/>
                </a:lnTo>
                <a:lnTo>
                  <a:pt x="374" y="570"/>
                </a:lnTo>
                <a:lnTo>
                  <a:pt x="372" y="577"/>
                </a:lnTo>
                <a:lnTo>
                  <a:pt x="371" y="582"/>
                </a:lnTo>
                <a:lnTo>
                  <a:pt x="370" y="587"/>
                </a:lnTo>
                <a:lnTo>
                  <a:pt x="370" y="591"/>
                </a:lnTo>
                <a:lnTo>
                  <a:pt x="371" y="593"/>
                </a:lnTo>
                <a:lnTo>
                  <a:pt x="372" y="595"/>
                </a:lnTo>
                <a:lnTo>
                  <a:pt x="373" y="596"/>
                </a:lnTo>
                <a:lnTo>
                  <a:pt x="375" y="597"/>
                </a:lnTo>
                <a:lnTo>
                  <a:pt x="377" y="596"/>
                </a:lnTo>
                <a:lnTo>
                  <a:pt x="379" y="595"/>
                </a:lnTo>
                <a:lnTo>
                  <a:pt x="382" y="593"/>
                </a:lnTo>
                <a:lnTo>
                  <a:pt x="384" y="590"/>
                </a:lnTo>
                <a:lnTo>
                  <a:pt x="386" y="587"/>
                </a:lnTo>
                <a:lnTo>
                  <a:pt x="389" y="584"/>
                </a:lnTo>
                <a:lnTo>
                  <a:pt x="391" y="579"/>
                </a:lnTo>
                <a:lnTo>
                  <a:pt x="393" y="575"/>
                </a:lnTo>
                <a:lnTo>
                  <a:pt x="395" y="572"/>
                </a:lnTo>
                <a:lnTo>
                  <a:pt x="398" y="569"/>
                </a:lnTo>
                <a:lnTo>
                  <a:pt x="400" y="566"/>
                </a:lnTo>
                <a:lnTo>
                  <a:pt x="403" y="563"/>
                </a:lnTo>
                <a:lnTo>
                  <a:pt x="406" y="562"/>
                </a:lnTo>
                <a:lnTo>
                  <a:pt x="408" y="560"/>
                </a:lnTo>
                <a:lnTo>
                  <a:pt x="411" y="560"/>
                </a:lnTo>
                <a:lnTo>
                  <a:pt x="413" y="560"/>
                </a:lnTo>
                <a:lnTo>
                  <a:pt x="414" y="560"/>
                </a:lnTo>
                <a:lnTo>
                  <a:pt x="415" y="562"/>
                </a:lnTo>
                <a:lnTo>
                  <a:pt x="415" y="565"/>
                </a:lnTo>
                <a:lnTo>
                  <a:pt x="415" y="568"/>
                </a:lnTo>
                <a:lnTo>
                  <a:pt x="413" y="573"/>
                </a:lnTo>
                <a:lnTo>
                  <a:pt x="411" y="579"/>
                </a:lnTo>
                <a:lnTo>
                  <a:pt x="408" y="586"/>
                </a:lnTo>
                <a:lnTo>
                  <a:pt x="405" y="593"/>
                </a:lnTo>
                <a:lnTo>
                  <a:pt x="402" y="600"/>
                </a:lnTo>
                <a:lnTo>
                  <a:pt x="400" y="606"/>
                </a:lnTo>
                <a:lnTo>
                  <a:pt x="399" y="612"/>
                </a:lnTo>
                <a:lnTo>
                  <a:pt x="398" y="617"/>
                </a:lnTo>
                <a:lnTo>
                  <a:pt x="398" y="622"/>
                </a:lnTo>
                <a:lnTo>
                  <a:pt x="398" y="626"/>
                </a:lnTo>
                <a:lnTo>
                  <a:pt x="398" y="629"/>
                </a:lnTo>
                <a:lnTo>
                  <a:pt x="399" y="631"/>
                </a:lnTo>
                <a:lnTo>
                  <a:pt x="400" y="633"/>
                </a:lnTo>
                <a:lnTo>
                  <a:pt x="402" y="634"/>
                </a:lnTo>
                <a:lnTo>
                  <a:pt x="404" y="633"/>
                </a:lnTo>
                <a:lnTo>
                  <a:pt x="406" y="632"/>
                </a:lnTo>
                <a:lnTo>
                  <a:pt x="409" y="629"/>
                </a:lnTo>
                <a:lnTo>
                  <a:pt x="411" y="626"/>
                </a:lnTo>
                <a:lnTo>
                  <a:pt x="415" y="620"/>
                </a:lnTo>
                <a:lnTo>
                  <a:pt x="417" y="615"/>
                </a:lnTo>
                <a:lnTo>
                  <a:pt x="420" y="610"/>
                </a:lnTo>
                <a:lnTo>
                  <a:pt x="423" y="606"/>
                </a:lnTo>
                <a:lnTo>
                  <a:pt x="425" y="603"/>
                </a:lnTo>
                <a:lnTo>
                  <a:pt x="428" y="601"/>
                </a:lnTo>
                <a:lnTo>
                  <a:pt x="431" y="599"/>
                </a:lnTo>
                <a:lnTo>
                  <a:pt x="433" y="598"/>
                </a:lnTo>
                <a:lnTo>
                  <a:pt x="435" y="599"/>
                </a:lnTo>
                <a:lnTo>
                  <a:pt x="437" y="599"/>
                </a:lnTo>
                <a:lnTo>
                  <a:pt x="438" y="601"/>
                </a:lnTo>
                <a:lnTo>
                  <a:pt x="439" y="604"/>
                </a:lnTo>
                <a:lnTo>
                  <a:pt x="440" y="607"/>
                </a:lnTo>
                <a:lnTo>
                  <a:pt x="440" y="612"/>
                </a:lnTo>
                <a:lnTo>
                  <a:pt x="439" y="617"/>
                </a:lnTo>
                <a:lnTo>
                  <a:pt x="437" y="623"/>
                </a:lnTo>
                <a:lnTo>
                  <a:pt x="435" y="631"/>
                </a:lnTo>
                <a:lnTo>
                  <a:pt x="433" y="638"/>
                </a:lnTo>
                <a:lnTo>
                  <a:pt x="431" y="644"/>
                </a:lnTo>
                <a:lnTo>
                  <a:pt x="430" y="650"/>
                </a:lnTo>
                <a:lnTo>
                  <a:pt x="429" y="655"/>
                </a:lnTo>
                <a:lnTo>
                  <a:pt x="429" y="659"/>
                </a:lnTo>
                <a:lnTo>
                  <a:pt x="429" y="663"/>
                </a:lnTo>
                <a:lnTo>
                  <a:pt x="429" y="666"/>
                </a:lnTo>
                <a:lnTo>
                  <a:pt x="430" y="668"/>
                </a:lnTo>
                <a:lnTo>
                  <a:pt x="431" y="670"/>
                </a:lnTo>
                <a:lnTo>
                  <a:pt x="433" y="671"/>
                </a:lnTo>
                <a:lnTo>
                  <a:pt x="434" y="670"/>
                </a:lnTo>
                <a:lnTo>
                  <a:pt x="436" y="669"/>
                </a:lnTo>
                <a:lnTo>
                  <a:pt x="438" y="667"/>
                </a:lnTo>
                <a:lnTo>
                  <a:pt x="440" y="664"/>
                </a:lnTo>
                <a:lnTo>
                  <a:pt x="443" y="660"/>
                </a:lnTo>
                <a:lnTo>
                  <a:pt x="446" y="655"/>
                </a:lnTo>
                <a:lnTo>
                  <a:pt x="448" y="649"/>
                </a:lnTo>
                <a:lnTo>
                  <a:pt x="451" y="645"/>
                </a:lnTo>
                <a:lnTo>
                  <a:pt x="454" y="641"/>
                </a:lnTo>
                <a:lnTo>
                  <a:pt x="456" y="637"/>
                </a:lnTo>
                <a:lnTo>
                  <a:pt x="459" y="635"/>
                </a:lnTo>
                <a:lnTo>
                  <a:pt x="462" y="633"/>
                </a:lnTo>
                <a:lnTo>
                  <a:pt x="464" y="632"/>
                </a:lnTo>
                <a:lnTo>
                  <a:pt x="466" y="632"/>
                </a:lnTo>
                <a:lnTo>
                  <a:pt x="468" y="633"/>
                </a:lnTo>
                <a:lnTo>
                  <a:pt x="469" y="634"/>
                </a:lnTo>
                <a:lnTo>
                  <a:pt x="470" y="636"/>
                </a:lnTo>
                <a:lnTo>
                  <a:pt x="470" y="639"/>
                </a:lnTo>
                <a:lnTo>
                  <a:pt x="470" y="642"/>
                </a:lnTo>
                <a:lnTo>
                  <a:pt x="470" y="647"/>
                </a:lnTo>
                <a:lnTo>
                  <a:pt x="468" y="652"/>
                </a:lnTo>
                <a:lnTo>
                  <a:pt x="466" y="658"/>
                </a:lnTo>
                <a:lnTo>
                  <a:pt x="464" y="665"/>
                </a:lnTo>
                <a:lnTo>
                  <a:pt x="463" y="671"/>
                </a:lnTo>
                <a:lnTo>
                  <a:pt x="462" y="677"/>
                </a:lnTo>
                <a:lnTo>
                  <a:pt x="461" y="682"/>
                </a:lnTo>
                <a:lnTo>
                  <a:pt x="460" y="687"/>
                </a:lnTo>
                <a:lnTo>
                  <a:pt x="460" y="691"/>
                </a:lnTo>
                <a:lnTo>
                  <a:pt x="460" y="695"/>
                </a:lnTo>
                <a:lnTo>
                  <a:pt x="461" y="698"/>
                </a:lnTo>
                <a:lnTo>
                  <a:pt x="462" y="700"/>
                </a:lnTo>
                <a:lnTo>
                  <a:pt x="463" y="701"/>
                </a:lnTo>
                <a:lnTo>
                  <a:pt x="464" y="701"/>
                </a:lnTo>
                <a:lnTo>
                  <a:pt x="466" y="699"/>
                </a:lnTo>
                <a:lnTo>
                  <a:pt x="468" y="696"/>
                </a:lnTo>
                <a:lnTo>
                  <a:pt x="470" y="692"/>
                </a:lnTo>
                <a:lnTo>
                  <a:pt x="473" y="686"/>
                </a:lnTo>
                <a:lnTo>
                  <a:pt x="476" y="679"/>
                </a:lnTo>
                <a:lnTo>
                  <a:pt x="479" y="671"/>
                </a:lnTo>
                <a:lnTo>
                  <a:pt x="483" y="665"/>
                </a:lnTo>
                <a:lnTo>
                  <a:pt x="485" y="661"/>
                </a:lnTo>
                <a:lnTo>
                  <a:pt x="488" y="658"/>
                </a:lnTo>
                <a:lnTo>
                  <a:pt x="491" y="656"/>
                </a:lnTo>
                <a:lnTo>
                  <a:pt x="493" y="656"/>
                </a:lnTo>
                <a:lnTo>
                  <a:pt x="494" y="656"/>
                </a:lnTo>
                <a:lnTo>
                  <a:pt x="496" y="658"/>
                </a:lnTo>
                <a:lnTo>
                  <a:pt x="497" y="661"/>
                </a:lnTo>
                <a:lnTo>
                  <a:pt x="498" y="664"/>
                </a:lnTo>
                <a:lnTo>
                  <a:pt x="498" y="669"/>
                </a:lnTo>
                <a:lnTo>
                  <a:pt x="498" y="674"/>
                </a:lnTo>
                <a:lnTo>
                  <a:pt x="497" y="680"/>
                </a:lnTo>
                <a:lnTo>
                  <a:pt x="495" y="686"/>
                </a:lnTo>
                <a:lnTo>
                  <a:pt x="493" y="692"/>
                </a:lnTo>
                <a:lnTo>
                  <a:pt x="490" y="699"/>
                </a:lnTo>
                <a:lnTo>
                  <a:pt x="488" y="705"/>
                </a:lnTo>
                <a:lnTo>
                  <a:pt x="486" y="710"/>
                </a:lnTo>
                <a:lnTo>
                  <a:pt x="485" y="715"/>
                </a:lnTo>
                <a:lnTo>
                  <a:pt x="484" y="719"/>
                </a:lnTo>
                <a:lnTo>
                  <a:pt x="484" y="722"/>
                </a:lnTo>
                <a:lnTo>
                  <a:pt x="485" y="725"/>
                </a:lnTo>
                <a:lnTo>
                  <a:pt x="485" y="728"/>
                </a:lnTo>
                <a:lnTo>
                  <a:pt x="487" y="729"/>
                </a:lnTo>
                <a:lnTo>
                  <a:pt x="488" y="730"/>
                </a:lnTo>
                <a:lnTo>
                  <a:pt x="490" y="730"/>
                </a:lnTo>
                <a:lnTo>
                  <a:pt x="492" y="730"/>
                </a:lnTo>
                <a:lnTo>
                  <a:pt x="494" y="728"/>
                </a:lnTo>
                <a:lnTo>
                  <a:pt x="496" y="726"/>
                </a:lnTo>
                <a:lnTo>
                  <a:pt x="499" y="722"/>
                </a:lnTo>
                <a:lnTo>
                  <a:pt x="501" y="718"/>
                </a:lnTo>
                <a:lnTo>
                  <a:pt x="504" y="713"/>
                </a:lnTo>
                <a:lnTo>
                  <a:pt x="507" y="707"/>
                </a:lnTo>
                <a:lnTo>
                  <a:pt x="510" y="702"/>
                </a:lnTo>
                <a:lnTo>
                  <a:pt x="513" y="698"/>
                </a:lnTo>
                <a:lnTo>
                  <a:pt x="516" y="695"/>
                </a:lnTo>
                <a:lnTo>
                  <a:pt x="518" y="693"/>
                </a:lnTo>
                <a:lnTo>
                  <a:pt x="520" y="692"/>
                </a:lnTo>
                <a:lnTo>
                  <a:pt x="522" y="692"/>
                </a:lnTo>
                <a:lnTo>
                  <a:pt x="524" y="693"/>
                </a:lnTo>
                <a:lnTo>
                  <a:pt x="525" y="695"/>
                </a:lnTo>
                <a:lnTo>
                  <a:pt x="526" y="698"/>
                </a:lnTo>
                <a:lnTo>
                  <a:pt x="526" y="701"/>
                </a:lnTo>
                <a:lnTo>
                  <a:pt x="526" y="705"/>
                </a:lnTo>
                <a:lnTo>
                  <a:pt x="526" y="710"/>
                </a:lnTo>
                <a:lnTo>
                  <a:pt x="525" y="716"/>
                </a:lnTo>
                <a:lnTo>
                  <a:pt x="523" y="723"/>
                </a:lnTo>
                <a:lnTo>
                  <a:pt x="521" y="730"/>
                </a:lnTo>
                <a:lnTo>
                  <a:pt x="518" y="737"/>
                </a:lnTo>
                <a:lnTo>
                  <a:pt x="516" y="744"/>
                </a:lnTo>
                <a:lnTo>
                  <a:pt x="515" y="749"/>
                </a:lnTo>
                <a:lnTo>
                  <a:pt x="514" y="754"/>
                </a:lnTo>
                <a:lnTo>
                  <a:pt x="514" y="758"/>
                </a:lnTo>
                <a:lnTo>
                  <a:pt x="514" y="760"/>
                </a:lnTo>
                <a:lnTo>
                  <a:pt x="515" y="762"/>
                </a:lnTo>
                <a:lnTo>
                  <a:pt x="516" y="764"/>
                </a:lnTo>
                <a:lnTo>
                  <a:pt x="518" y="764"/>
                </a:lnTo>
                <a:lnTo>
                  <a:pt x="520" y="763"/>
                </a:lnTo>
                <a:lnTo>
                  <a:pt x="522" y="761"/>
                </a:lnTo>
                <a:lnTo>
                  <a:pt x="524" y="759"/>
                </a:lnTo>
                <a:lnTo>
                  <a:pt x="527" y="756"/>
                </a:lnTo>
                <a:lnTo>
                  <a:pt x="529" y="752"/>
                </a:lnTo>
                <a:lnTo>
                  <a:pt x="532" y="746"/>
                </a:lnTo>
                <a:lnTo>
                  <a:pt x="535" y="740"/>
                </a:lnTo>
                <a:lnTo>
                  <a:pt x="537" y="735"/>
                </a:lnTo>
                <a:lnTo>
                  <a:pt x="539" y="732"/>
                </a:lnTo>
                <a:lnTo>
                  <a:pt x="541" y="731"/>
                </a:lnTo>
                <a:lnTo>
                  <a:pt x="543" y="731"/>
                </a:lnTo>
                <a:lnTo>
                  <a:pt x="544" y="732"/>
                </a:lnTo>
                <a:lnTo>
                  <a:pt x="545" y="735"/>
                </a:lnTo>
                <a:lnTo>
                  <a:pt x="546" y="739"/>
                </a:lnTo>
                <a:lnTo>
                  <a:pt x="547" y="743"/>
                </a:lnTo>
                <a:lnTo>
                  <a:pt x="547" y="748"/>
                </a:lnTo>
                <a:lnTo>
                  <a:pt x="548" y="753"/>
                </a:lnTo>
                <a:lnTo>
                  <a:pt x="548" y="758"/>
                </a:lnTo>
                <a:lnTo>
                  <a:pt x="548" y="763"/>
                </a:lnTo>
                <a:lnTo>
                  <a:pt x="548" y="767"/>
                </a:lnTo>
                <a:lnTo>
                  <a:pt x="548" y="771"/>
                </a:lnTo>
                <a:lnTo>
                  <a:pt x="548" y="773"/>
                </a:lnTo>
                <a:lnTo>
                  <a:pt x="548" y="775"/>
                </a:lnTo>
              </a:path>
            </a:pathLst>
          </a:custGeom>
          <a:noFill/>
          <a:ln w="25400" cap="rnd" cmpd="sng">
            <a:solidFill>
              <a:srgbClr val="000000"/>
            </a:solidFill>
            <a:prstDash val="solid"/>
            <a:round/>
            <a:headEnd type="none" w="med" len="med"/>
            <a:tailEnd type="none" w="med" len="med"/>
          </a:ln>
        </p:spPr>
        <p:txBody>
          <a:bodyPr/>
          <a:lstStyle/>
          <a:p>
            <a:endParaRPr lang="en-US" sz="1200"/>
          </a:p>
        </p:txBody>
      </p:sp>
      <p:sp>
        <p:nvSpPr>
          <p:cNvPr id="132" name="Freeform 130"/>
          <p:cNvSpPr>
            <a:spLocks/>
          </p:cNvSpPr>
          <p:nvPr/>
        </p:nvSpPr>
        <p:spPr bwMode="auto">
          <a:xfrm>
            <a:off x="6043613" y="5527675"/>
            <a:ext cx="200025" cy="104775"/>
          </a:xfrm>
          <a:custGeom>
            <a:avLst/>
            <a:gdLst>
              <a:gd name="T0" fmla="*/ 2147483647 w 126"/>
              <a:gd name="T1" fmla="*/ 2147483647 h 66"/>
              <a:gd name="T2" fmla="*/ 2147483647 w 126"/>
              <a:gd name="T3" fmla="*/ 2147483647 h 66"/>
              <a:gd name="T4" fmla="*/ 2147483647 w 126"/>
              <a:gd name="T5" fmla="*/ 2147483647 h 66"/>
              <a:gd name="T6" fmla="*/ 2147483647 w 126"/>
              <a:gd name="T7" fmla="*/ 2147483647 h 66"/>
              <a:gd name="T8" fmla="*/ 2147483647 w 126"/>
              <a:gd name="T9" fmla="*/ 2147483647 h 66"/>
              <a:gd name="T10" fmla="*/ 2147483647 w 126"/>
              <a:gd name="T11" fmla="*/ 2147483647 h 66"/>
              <a:gd name="T12" fmla="*/ 2147483647 w 126"/>
              <a:gd name="T13" fmla="*/ 2147483647 h 66"/>
              <a:gd name="T14" fmla="*/ 2147483647 w 126"/>
              <a:gd name="T15" fmla="*/ 2147483647 h 66"/>
              <a:gd name="T16" fmla="*/ 2147483647 w 126"/>
              <a:gd name="T17" fmla="*/ 2147483647 h 66"/>
              <a:gd name="T18" fmla="*/ 2147483647 w 126"/>
              <a:gd name="T19" fmla="*/ 2147483647 h 66"/>
              <a:gd name="T20" fmla="*/ 2147483647 w 126"/>
              <a:gd name="T21" fmla="*/ 2147483647 h 66"/>
              <a:gd name="T22" fmla="*/ 2147483647 w 126"/>
              <a:gd name="T23" fmla="*/ 2147483647 h 66"/>
              <a:gd name="T24" fmla="*/ 2147483647 w 126"/>
              <a:gd name="T25" fmla="*/ 2147483647 h 66"/>
              <a:gd name="T26" fmla="*/ 2147483647 w 126"/>
              <a:gd name="T27" fmla="*/ 2147483647 h 66"/>
              <a:gd name="T28" fmla="*/ 2147483647 w 126"/>
              <a:gd name="T29" fmla="*/ 2147483647 h 66"/>
              <a:gd name="T30" fmla="*/ 2147483647 w 126"/>
              <a:gd name="T31" fmla="*/ 2147483647 h 66"/>
              <a:gd name="T32" fmla="*/ 2147483647 w 126"/>
              <a:gd name="T33" fmla="*/ 2147483647 h 66"/>
              <a:gd name="T34" fmla="*/ 2147483647 w 126"/>
              <a:gd name="T35" fmla="*/ 2147483647 h 66"/>
              <a:gd name="T36" fmla="*/ 2147483647 w 126"/>
              <a:gd name="T37" fmla="*/ 2147483647 h 66"/>
              <a:gd name="T38" fmla="*/ 2147483647 w 126"/>
              <a:gd name="T39" fmla="*/ 2147483647 h 66"/>
              <a:gd name="T40" fmla="*/ 2147483647 w 126"/>
              <a:gd name="T41" fmla="*/ 2147483647 h 66"/>
              <a:gd name="T42" fmla="*/ 2147483647 w 126"/>
              <a:gd name="T43" fmla="*/ 2147483647 h 66"/>
              <a:gd name="T44" fmla="*/ 2147483647 w 126"/>
              <a:gd name="T45" fmla="*/ 2147483647 h 66"/>
              <a:gd name="T46" fmla="*/ 2147483647 w 126"/>
              <a:gd name="T47" fmla="*/ 2147483647 h 66"/>
              <a:gd name="T48" fmla="*/ 2147483647 w 126"/>
              <a:gd name="T49" fmla="*/ 2147483647 h 66"/>
              <a:gd name="T50" fmla="*/ 2147483647 w 126"/>
              <a:gd name="T51" fmla="*/ 2147483647 h 66"/>
              <a:gd name="T52" fmla="*/ 2147483647 w 126"/>
              <a:gd name="T53" fmla="*/ 2147483647 h 66"/>
              <a:gd name="T54" fmla="*/ 2147483647 w 126"/>
              <a:gd name="T55" fmla="*/ 2147483647 h 66"/>
              <a:gd name="T56" fmla="*/ 2147483647 w 126"/>
              <a:gd name="T57" fmla="*/ 2147483647 h 66"/>
              <a:gd name="T58" fmla="*/ 2147483647 w 126"/>
              <a:gd name="T59" fmla="*/ 2147483647 h 66"/>
              <a:gd name="T60" fmla="*/ 2147483647 w 126"/>
              <a:gd name="T61" fmla="*/ 2147483647 h 66"/>
              <a:gd name="T62" fmla="*/ 2147483647 w 126"/>
              <a:gd name="T63" fmla="*/ 2147483647 h 66"/>
              <a:gd name="T64" fmla="*/ 0 w 126"/>
              <a:gd name="T65" fmla="*/ 2147483647 h 66"/>
              <a:gd name="T66" fmla="*/ 2147483647 w 126"/>
              <a:gd name="T67" fmla="*/ 2147483647 h 66"/>
              <a:gd name="T68" fmla="*/ 2147483647 w 126"/>
              <a:gd name="T69" fmla="*/ 2147483647 h 66"/>
              <a:gd name="T70" fmla="*/ 2147483647 w 126"/>
              <a:gd name="T71" fmla="*/ 2147483647 h 66"/>
              <a:gd name="T72" fmla="*/ 2147483647 w 126"/>
              <a:gd name="T73" fmla="*/ 2147483647 h 66"/>
              <a:gd name="T74" fmla="*/ 2147483647 w 126"/>
              <a:gd name="T75" fmla="*/ 2147483647 h 66"/>
              <a:gd name="T76" fmla="*/ 2147483647 w 126"/>
              <a:gd name="T77" fmla="*/ 2147483647 h 66"/>
              <a:gd name="T78" fmla="*/ 2147483647 w 126"/>
              <a:gd name="T79" fmla="*/ 2147483647 h 66"/>
              <a:gd name="T80" fmla="*/ 2147483647 w 126"/>
              <a:gd name="T81" fmla="*/ 2147483647 h 66"/>
              <a:gd name="T82" fmla="*/ 2147483647 w 126"/>
              <a:gd name="T83" fmla="*/ 2147483647 h 66"/>
              <a:gd name="T84" fmla="*/ 2147483647 w 126"/>
              <a:gd name="T85" fmla="*/ 2147483647 h 66"/>
              <a:gd name="T86" fmla="*/ 2147483647 w 126"/>
              <a:gd name="T87" fmla="*/ 2147483647 h 66"/>
              <a:gd name="T88" fmla="*/ 2147483647 w 126"/>
              <a:gd name="T89" fmla="*/ 2147483647 h 66"/>
              <a:gd name="T90" fmla="*/ 2147483647 w 126"/>
              <a:gd name="T91" fmla="*/ 2147483647 h 66"/>
              <a:gd name="T92" fmla="*/ 2147483647 w 126"/>
              <a:gd name="T93" fmla="*/ 2147483647 h 66"/>
              <a:gd name="T94" fmla="*/ 2147483647 w 126"/>
              <a:gd name="T95" fmla="*/ 2147483647 h 66"/>
              <a:gd name="T96" fmla="*/ 2147483647 w 126"/>
              <a:gd name="T97" fmla="*/ 2147483647 h 66"/>
              <a:gd name="T98" fmla="*/ 2147483647 w 126"/>
              <a:gd name="T99" fmla="*/ 2147483647 h 66"/>
              <a:gd name="T100" fmla="*/ 2147483647 w 126"/>
              <a:gd name="T101" fmla="*/ 2147483647 h 66"/>
              <a:gd name="T102" fmla="*/ 2147483647 w 126"/>
              <a:gd name="T103" fmla="*/ 0 h 66"/>
              <a:gd name="T104" fmla="*/ 2147483647 w 126"/>
              <a:gd name="T105" fmla="*/ 0 h 66"/>
              <a:gd name="T106" fmla="*/ 2147483647 w 126"/>
              <a:gd name="T107" fmla="*/ 0 h 66"/>
              <a:gd name="T108" fmla="*/ 2147483647 w 126"/>
              <a:gd name="T109" fmla="*/ 2147483647 h 66"/>
              <a:gd name="T110" fmla="*/ 2147483647 w 126"/>
              <a:gd name="T111" fmla="*/ 2147483647 h 66"/>
              <a:gd name="T112" fmla="*/ 2147483647 w 126"/>
              <a:gd name="T113" fmla="*/ 2147483647 h 66"/>
              <a:gd name="T114" fmla="*/ 2147483647 w 126"/>
              <a:gd name="T115" fmla="*/ 2147483647 h 66"/>
              <a:gd name="T116" fmla="*/ 2147483647 w 126"/>
              <a:gd name="T117" fmla="*/ 2147483647 h 66"/>
              <a:gd name="T118" fmla="*/ 2147483647 w 126"/>
              <a:gd name="T119" fmla="*/ 2147483647 h 66"/>
              <a:gd name="T120" fmla="*/ 2147483647 w 126"/>
              <a:gd name="T121" fmla="*/ 2147483647 h 66"/>
              <a:gd name="T122" fmla="*/ 2147483647 w 126"/>
              <a:gd name="T123" fmla="*/ 2147483647 h 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66"/>
              <a:gd name="T188" fmla="*/ 126 w 126"/>
              <a:gd name="T189" fmla="*/ 66 h 6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66">
                <a:moveTo>
                  <a:pt x="125" y="25"/>
                </a:moveTo>
                <a:lnTo>
                  <a:pt x="120" y="22"/>
                </a:lnTo>
                <a:lnTo>
                  <a:pt x="115" y="20"/>
                </a:lnTo>
                <a:lnTo>
                  <a:pt x="111" y="19"/>
                </a:lnTo>
                <a:lnTo>
                  <a:pt x="107" y="18"/>
                </a:lnTo>
                <a:lnTo>
                  <a:pt x="103" y="17"/>
                </a:lnTo>
                <a:lnTo>
                  <a:pt x="100" y="17"/>
                </a:lnTo>
                <a:lnTo>
                  <a:pt x="96" y="17"/>
                </a:lnTo>
                <a:lnTo>
                  <a:pt x="94" y="18"/>
                </a:lnTo>
                <a:lnTo>
                  <a:pt x="90" y="18"/>
                </a:lnTo>
                <a:lnTo>
                  <a:pt x="87" y="20"/>
                </a:lnTo>
                <a:lnTo>
                  <a:pt x="84" y="21"/>
                </a:lnTo>
                <a:lnTo>
                  <a:pt x="81" y="23"/>
                </a:lnTo>
                <a:lnTo>
                  <a:pt x="78" y="25"/>
                </a:lnTo>
                <a:lnTo>
                  <a:pt x="75" y="27"/>
                </a:lnTo>
                <a:lnTo>
                  <a:pt x="73" y="28"/>
                </a:lnTo>
                <a:lnTo>
                  <a:pt x="69" y="30"/>
                </a:lnTo>
                <a:lnTo>
                  <a:pt x="66" y="33"/>
                </a:lnTo>
                <a:lnTo>
                  <a:pt x="62" y="36"/>
                </a:lnTo>
                <a:lnTo>
                  <a:pt x="57" y="38"/>
                </a:lnTo>
                <a:lnTo>
                  <a:pt x="52" y="41"/>
                </a:lnTo>
                <a:lnTo>
                  <a:pt x="47" y="44"/>
                </a:lnTo>
                <a:lnTo>
                  <a:pt x="42" y="46"/>
                </a:lnTo>
                <a:lnTo>
                  <a:pt x="36" y="49"/>
                </a:lnTo>
                <a:lnTo>
                  <a:pt x="31" y="51"/>
                </a:lnTo>
                <a:lnTo>
                  <a:pt x="26" y="54"/>
                </a:lnTo>
                <a:lnTo>
                  <a:pt x="21" y="56"/>
                </a:lnTo>
                <a:lnTo>
                  <a:pt x="16" y="59"/>
                </a:lnTo>
                <a:lnTo>
                  <a:pt x="11" y="60"/>
                </a:lnTo>
                <a:lnTo>
                  <a:pt x="8" y="61"/>
                </a:lnTo>
                <a:lnTo>
                  <a:pt x="5" y="63"/>
                </a:lnTo>
                <a:lnTo>
                  <a:pt x="2" y="64"/>
                </a:lnTo>
                <a:lnTo>
                  <a:pt x="0" y="65"/>
                </a:lnTo>
                <a:lnTo>
                  <a:pt x="4" y="61"/>
                </a:lnTo>
                <a:lnTo>
                  <a:pt x="8" y="59"/>
                </a:lnTo>
                <a:lnTo>
                  <a:pt x="12" y="55"/>
                </a:lnTo>
                <a:lnTo>
                  <a:pt x="16" y="51"/>
                </a:lnTo>
                <a:lnTo>
                  <a:pt x="21" y="49"/>
                </a:lnTo>
                <a:lnTo>
                  <a:pt x="33" y="38"/>
                </a:lnTo>
                <a:lnTo>
                  <a:pt x="38" y="35"/>
                </a:lnTo>
                <a:lnTo>
                  <a:pt x="46" y="28"/>
                </a:lnTo>
                <a:lnTo>
                  <a:pt x="50" y="26"/>
                </a:lnTo>
                <a:lnTo>
                  <a:pt x="53" y="22"/>
                </a:lnTo>
                <a:lnTo>
                  <a:pt x="57" y="18"/>
                </a:lnTo>
                <a:lnTo>
                  <a:pt x="60" y="16"/>
                </a:lnTo>
                <a:lnTo>
                  <a:pt x="63" y="12"/>
                </a:lnTo>
                <a:lnTo>
                  <a:pt x="66" y="8"/>
                </a:lnTo>
                <a:lnTo>
                  <a:pt x="69" y="5"/>
                </a:lnTo>
                <a:lnTo>
                  <a:pt x="73" y="4"/>
                </a:lnTo>
                <a:lnTo>
                  <a:pt x="76" y="2"/>
                </a:lnTo>
                <a:lnTo>
                  <a:pt x="81" y="1"/>
                </a:lnTo>
                <a:lnTo>
                  <a:pt x="85" y="0"/>
                </a:lnTo>
                <a:lnTo>
                  <a:pt x="90" y="0"/>
                </a:lnTo>
                <a:lnTo>
                  <a:pt x="94" y="0"/>
                </a:lnTo>
                <a:lnTo>
                  <a:pt x="97" y="1"/>
                </a:lnTo>
                <a:lnTo>
                  <a:pt x="102" y="3"/>
                </a:lnTo>
                <a:lnTo>
                  <a:pt x="106" y="5"/>
                </a:lnTo>
                <a:lnTo>
                  <a:pt x="111" y="7"/>
                </a:lnTo>
                <a:lnTo>
                  <a:pt x="115" y="11"/>
                </a:lnTo>
                <a:lnTo>
                  <a:pt x="118" y="15"/>
                </a:lnTo>
                <a:lnTo>
                  <a:pt x="121" y="19"/>
                </a:lnTo>
                <a:lnTo>
                  <a:pt x="125" y="25"/>
                </a:lnTo>
              </a:path>
            </a:pathLst>
          </a:custGeom>
          <a:solidFill>
            <a:srgbClr val="B27F66"/>
          </a:solidFill>
          <a:ln w="12700" cap="rnd" cmpd="sng">
            <a:noFill/>
            <a:prstDash val="solid"/>
            <a:round/>
            <a:headEnd type="none" w="med" len="med"/>
            <a:tailEnd type="none" w="med" len="med"/>
          </a:ln>
        </p:spPr>
        <p:txBody>
          <a:bodyPr/>
          <a:lstStyle/>
          <a:p>
            <a:endParaRPr lang="en-US" sz="1200"/>
          </a:p>
        </p:txBody>
      </p:sp>
      <p:sp>
        <p:nvSpPr>
          <p:cNvPr id="133" name="Freeform 131"/>
          <p:cNvSpPr>
            <a:spLocks/>
          </p:cNvSpPr>
          <p:nvPr/>
        </p:nvSpPr>
        <p:spPr bwMode="auto">
          <a:xfrm>
            <a:off x="6099175" y="5618163"/>
            <a:ext cx="160338" cy="95250"/>
          </a:xfrm>
          <a:custGeom>
            <a:avLst/>
            <a:gdLst>
              <a:gd name="T0" fmla="*/ 0 w 101"/>
              <a:gd name="T1" fmla="*/ 2147483647 h 60"/>
              <a:gd name="T2" fmla="*/ 2147483647 w 101"/>
              <a:gd name="T3" fmla="*/ 2147483647 h 60"/>
              <a:gd name="T4" fmla="*/ 2147483647 w 101"/>
              <a:gd name="T5" fmla="*/ 2147483647 h 60"/>
              <a:gd name="T6" fmla="*/ 2147483647 w 101"/>
              <a:gd name="T7" fmla="*/ 2147483647 h 60"/>
              <a:gd name="T8" fmla="*/ 2147483647 w 101"/>
              <a:gd name="T9" fmla="*/ 2147483647 h 60"/>
              <a:gd name="T10" fmla="*/ 2147483647 w 101"/>
              <a:gd name="T11" fmla="*/ 2147483647 h 60"/>
              <a:gd name="T12" fmla="*/ 2147483647 w 101"/>
              <a:gd name="T13" fmla="*/ 2147483647 h 60"/>
              <a:gd name="T14" fmla="*/ 2147483647 w 101"/>
              <a:gd name="T15" fmla="*/ 2147483647 h 60"/>
              <a:gd name="T16" fmla="*/ 2147483647 w 101"/>
              <a:gd name="T17" fmla="*/ 2147483647 h 60"/>
              <a:gd name="T18" fmla="*/ 2147483647 w 101"/>
              <a:gd name="T19" fmla="*/ 2147483647 h 60"/>
              <a:gd name="T20" fmla="*/ 2147483647 w 101"/>
              <a:gd name="T21" fmla="*/ 2147483647 h 60"/>
              <a:gd name="T22" fmla="*/ 2147483647 w 101"/>
              <a:gd name="T23" fmla="*/ 2147483647 h 60"/>
              <a:gd name="T24" fmla="*/ 2147483647 w 101"/>
              <a:gd name="T25" fmla="*/ 2147483647 h 60"/>
              <a:gd name="T26" fmla="*/ 2147483647 w 101"/>
              <a:gd name="T27" fmla="*/ 2147483647 h 60"/>
              <a:gd name="T28" fmla="*/ 2147483647 w 101"/>
              <a:gd name="T29" fmla="*/ 2147483647 h 60"/>
              <a:gd name="T30" fmla="*/ 2147483647 w 101"/>
              <a:gd name="T31" fmla="*/ 2147483647 h 60"/>
              <a:gd name="T32" fmla="*/ 2147483647 w 101"/>
              <a:gd name="T33" fmla="*/ 0 h 60"/>
              <a:gd name="T34" fmla="*/ 2147483647 w 101"/>
              <a:gd name="T35" fmla="*/ 0 h 60"/>
              <a:gd name="T36" fmla="*/ 2147483647 w 101"/>
              <a:gd name="T37" fmla="*/ 0 h 60"/>
              <a:gd name="T38" fmla="*/ 2147483647 w 101"/>
              <a:gd name="T39" fmla="*/ 0 h 60"/>
              <a:gd name="T40" fmla="*/ 2147483647 w 101"/>
              <a:gd name="T41" fmla="*/ 0 h 60"/>
              <a:gd name="T42" fmla="*/ 2147483647 w 101"/>
              <a:gd name="T43" fmla="*/ 0 h 60"/>
              <a:gd name="T44" fmla="*/ 2147483647 w 101"/>
              <a:gd name="T45" fmla="*/ 2147483647 h 60"/>
              <a:gd name="T46" fmla="*/ 2147483647 w 101"/>
              <a:gd name="T47" fmla="*/ 2147483647 h 60"/>
              <a:gd name="T48" fmla="*/ 2147483647 w 101"/>
              <a:gd name="T49" fmla="*/ 2147483647 h 60"/>
              <a:gd name="T50" fmla="*/ 2147483647 w 101"/>
              <a:gd name="T51" fmla="*/ 2147483647 h 60"/>
              <a:gd name="T52" fmla="*/ 2147483647 w 101"/>
              <a:gd name="T53" fmla="*/ 2147483647 h 60"/>
              <a:gd name="T54" fmla="*/ 2147483647 w 101"/>
              <a:gd name="T55" fmla="*/ 2147483647 h 60"/>
              <a:gd name="T56" fmla="*/ 2147483647 w 101"/>
              <a:gd name="T57" fmla="*/ 2147483647 h 60"/>
              <a:gd name="T58" fmla="*/ 2147483647 w 101"/>
              <a:gd name="T59" fmla="*/ 2147483647 h 60"/>
              <a:gd name="T60" fmla="*/ 2147483647 w 101"/>
              <a:gd name="T61" fmla="*/ 2147483647 h 60"/>
              <a:gd name="T62" fmla="*/ 2147483647 w 101"/>
              <a:gd name="T63" fmla="*/ 2147483647 h 60"/>
              <a:gd name="T64" fmla="*/ 2147483647 w 101"/>
              <a:gd name="T65" fmla="*/ 2147483647 h 60"/>
              <a:gd name="T66" fmla="*/ 2147483647 w 101"/>
              <a:gd name="T67" fmla="*/ 2147483647 h 60"/>
              <a:gd name="T68" fmla="*/ 2147483647 w 101"/>
              <a:gd name="T69" fmla="*/ 2147483647 h 60"/>
              <a:gd name="T70" fmla="*/ 2147483647 w 101"/>
              <a:gd name="T71" fmla="*/ 2147483647 h 60"/>
              <a:gd name="T72" fmla="*/ 2147483647 w 101"/>
              <a:gd name="T73" fmla="*/ 2147483647 h 60"/>
              <a:gd name="T74" fmla="*/ 2147483647 w 101"/>
              <a:gd name="T75" fmla="*/ 2147483647 h 60"/>
              <a:gd name="T76" fmla="*/ 2147483647 w 101"/>
              <a:gd name="T77" fmla="*/ 2147483647 h 60"/>
              <a:gd name="T78" fmla="*/ 2147483647 w 101"/>
              <a:gd name="T79" fmla="*/ 2147483647 h 60"/>
              <a:gd name="T80" fmla="*/ 2147483647 w 101"/>
              <a:gd name="T81" fmla="*/ 2147483647 h 60"/>
              <a:gd name="T82" fmla="*/ 2147483647 w 101"/>
              <a:gd name="T83" fmla="*/ 2147483647 h 60"/>
              <a:gd name="T84" fmla="*/ 2147483647 w 101"/>
              <a:gd name="T85" fmla="*/ 2147483647 h 60"/>
              <a:gd name="T86" fmla="*/ 2147483647 w 101"/>
              <a:gd name="T87" fmla="*/ 2147483647 h 60"/>
              <a:gd name="T88" fmla="*/ 2147483647 w 101"/>
              <a:gd name="T89" fmla="*/ 2147483647 h 60"/>
              <a:gd name="T90" fmla="*/ 2147483647 w 101"/>
              <a:gd name="T91" fmla="*/ 2147483647 h 60"/>
              <a:gd name="T92" fmla="*/ 2147483647 w 101"/>
              <a:gd name="T93" fmla="*/ 2147483647 h 60"/>
              <a:gd name="T94" fmla="*/ 2147483647 w 101"/>
              <a:gd name="T95" fmla="*/ 2147483647 h 60"/>
              <a:gd name="T96" fmla="*/ 2147483647 w 101"/>
              <a:gd name="T97" fmla="*/ 2147483647 h 60"/>
              <a:gd name="T98" fmla="*/ 2147483647 w 101"/>
              <a:gd name="T99" fmla="*/ 2147483647 h 60"/>
              <a:gd name="T100" fmla="*/ 2147483647 w 101"/>
              <a:gd name="T101" fmla="*/ 2147483647 h 60"/>
              <a:gd name="T102" fmla="*/ 2147483647 w 101"/>
              <a:gd name="T103" fmla="*/ 2147483647 h 60"/>
              <a:gd name="T104" fmla="*/ 2147483647 w 101"/>
              <a:gd name="T105" fmla="*/ 2147483647 h 60"/>
              <a:gd name="T106" fmla="*/ 2147483647 w 101"/>
              <a:gd name="T107" fmla="*/ 2147483647 h 60"/>
              <a:gd name="T108" fmla="*/ 2147483647 w 101"/>
              <a:gd name="T109" fmla="*/ 2147483647 h 60"/>
              <a:gd name="T110" fmla="*/ 2147483647 w 101"/>
              <a:gd name="T111" fmla="*/ 2147483647 h 60"/>
              <a:gd name="T112" fmla="*/ 2147483647 w 101"/>
              <a:gd name="T113" fmla="*/ 2147483647 h 60"/>
              <a:gd name="T114" fmla="*/ 2147483647 w 101"/>
              <a:gd name="T115" fmla="*/ 2147483647 h 60"/>
              <a:gd name="T116" fmla="*/ 2147483647 w 101"/>
              <a:gd name="T117" fmla="*/ 2147483647 h 60"/>
              <a:gd name="T118" fmla="*/ 2147483647 w 101"/>
              <a:gd name="T119" fmla="*/ 2147483647 h 60"/>
              <a:gd name="T120" fmla="*/ 2147483647 w 101"/>
              <a:gd name="T121" fmla="*/ 2147483647 h 60"/>
              <a:gd name="T122" fmla="*/ 0 w 101"/>
              <a:gd name="T123" fmla="*/ 2147483647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1"/>
              <a:gd name="T187" fmla="*/ 0 h 60"/>
              <a:gd name="T188" fmla="*/ 101 w 101"/>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1" h="60">
                <a:moveTo>
                  <a:pt x="0" y="59"/>
                </a:moveTo>
                <a:lnTo>
                  <a:pt x="4" y="56"/>
                </a:lnTo>
                <a:lnTo>
                  <a:pt x="8" y="52"/>
                </a:lnTo>
                <a:lnTo>
                  <a:pt x="12" y="47"/>
                </a:lnTo>
                <a:lnTo>
                  <a:pt x="18" y="44"/>
                </a:lnTo>
                <a:lnTo>
                  <a:pt x="23" y="39"/>
                </a:lnTo>
                <a:lnTo>
                  <a:pt x="28" y="34"/>
                </a:lnTo>
                <a:lnTo>
                  <a:pt x="33" y="30"/>
                </a:lnTo>
                <a:lnTo>
                  <a:pt x="39" y="25"/>
                </a:lnTo>
                <a:lnTo>
                  <a:pt x="44" y="21"/>
                </a:lnTo>
                <a:lnTo>
                  <a:pt x="49" y="17"/>
                </a:lnTo>
                <a:lnTo>
                  <a:pt x="54" y="13"/>
                </a:lnTo>
                <a:lnTo>
                  <a:pt x="58" y="10"/>
                </a:lnTo>
                <a:lnTo>
                  <a:pt x="62" y="6"/>
                </a:lnTo>
                <a:lnTo>
                  <a:pt x="66" y="4"/>
                </a:lnTo>
                <a:lnTo>
                  <a:pt x="69" y="2"/>
                </a:lnTo>
                <a:lnTo>
                  <a:pt x="71" y="0"/>
                </a:lnTo>
                <a:lnTo>
                  <a:pt x="73" y="0"/>
                </a:lnTo>
                <a:lnTo>
                  <a:pt x="75" y="0"/>
                </a:lnTo>
                <a:lnTo>
                  <a:pt x="77" y="0"/>
                </a:lnTo>
                <a:lnTo>
                  <a:pt x="79" y="0"/>
                </a:lnTo>
                <a:lnTo>
                  <a:pt x="82" y="0"/>
                </a:lnTo>
                <a:lnTo>
                  <a:pt x="84" y="1"/>
                </a:lnTo>
                <a:lnTo>
                  <a:pt x="87" y="2"/>
                </a:lnTo>
                <a:lnTo>
                  <a:pt x="89" y="2"/>
                </a:lnTo>
                <a:lnTo>
                  <a:pt x="92" y="3"/>
                </a:lnTo>
                <a:lnTo>
                  <a:pt x="93" y="4"/>
                </a:lnTo>
                <a:lnTo>
                  <a:pt x="95" y="5"/>
                </a:lnTo>
                <a:lnTo>
                  <a:pt x="96" y="5"/>
                </a:lnTo>
                <a:lnTo>
                  <a:pt x="98" y="5"/>
                </a:lnTo>
                <a:lnTo>
                  <a:pt x="99" y="6"/>
                </a:lnTo>
                <a:lnTo>
                  <a:pt x="100" y="6"/>
                </a:lnTo>
                <a:lnTo>
                  <a:pt x="97" y="7"/>
                </a:lnTo>
                <a:lnTo>
                  <a:pt x="94" y="8"/>
                </a:lnTo>
                <a:lnTo>
                  <a:pt x="89" y="10"/>
                </a:lnTo>
                <a:lnTo>
                  <a:pt x="86" y="11"/>
                </a:lnTo>
                <a:lnTo>
                  <a:pt x="83" y="11"/>
                </a:lnTo>
                <a:lnTo>
                  <a:pt x="77" y="13"/>
                </a:lnTo>
                <a:lnTo>
                  <a:pt x="75" y="14"/>
                </a:lnTo>
                <a:lnTo>
                  <a:pt x="73" y="15"/>
                </a:lnTo>
                <a:lnTo>
                  <a:pt x="70" y="15"/>
                </a:lnTo>
                <a:lnTo>
                  <a:pt x="68" y="16"/>
                </a:lnTo>
                <a:lnTo>
                  <a:pt x="65" y="18"/>
                </a:lnTo>
                <a:lnTo>
                  <a:pt x="62" y="20"/>
                </a:lnTo>
                <a:lnTo>
                  <a:pt x="60" y="23"/>
                </a:lnTo>
                <a:lnTo>
                  <a:pt x="58" y="25"/>
                </a:lnTo>
                <a:lnTo>
                  <a:pt x="56" y="27"/>
                </a:lnTo>
                <a:lnTo>
                  <a:pt x="54" y="29"/>
                </a:lnTo>
                <a:lnTo>
                  <a:pt x="52" y="31"/>
                </a:lnTo>
                <a:lnTo>
                  <a:pt x="50" y="32"/>
                </a:lnTo>
                <a:lnTo>
                  <a:pt x="48" y="33"/>
                </a:lnTo>
                <a:lnTo>
                  <a:pt x="45" y="34"/>
                </a:lnTo>
                <a:lnTo>
                  <a:pt x="42" y="35"/>
                </a:lnTo>
                <a:lnTo>
                  <a:pt x="40" y="36"/>
                </a:lnTo>
                <a:lnTo>
                  <a:pt x="36" y="38"/>
                </a:lnTo>
                <a:lnTo>
                  <a:pt x="32" y="40"/>
                </a:lnTo>
                <a:lnTo>
                  <a:pt x="28" y="42"/>
                </a:lnTo>
                <a:lnTo>
                  <a:pt x="24" y="44"/>
                </a:lnTo>
                <a:lnTo>
                  <a:pt x="19" y="47"/>
                </a:lnTo>
                <a:lnTo>
                  <a:pt x="13" y="51"/>
                </a:lnTo>
                <a:lnTo>
                  <a:pt x="7" y="54"/>
                </a:lnTo>
                <a:lnTo>
                  <a:pt x="0" y="59"/>
                </a:lnTo>
              </a:path>
            </a:pathLst>
          </a:custGeom>
          <a:solidFill>
            <a:srgbClr val="B27F66"/>
          </a:solidFill>
          <a:ln w="12700" cap="rnd" cmpd="sng">
            <a:noFill/>
            <a:prstDash val="solid"/>
            <a:round/>
            <a:headEnd type="none" w="med" len="med"/>
            <a:tailEnd type="none" w="med" len="med"/>
          </a:ln>
        </p:spPr>
        <p:txBody>
          <a:bodyPr/>
          <a:lstStyle/>
          <a:p>
            <a:endParaRPr lang="en-US" sz="1200"/>
          </a:p>
        </p:txBody>
      </p:sp>
      <p:sp>
        <p:nvSpPr>
          <p:cNvPr id="134" name="Freeform 132"/>
          <p:cNvSpPr>
            <a:spLocks/>
          </p:cNvSpPr>
          <p:nvPr/>
        </p:nvSpPr>
        <p:spPr bwMode="auto">
          <a:xfrm>
            <a:off x="6153150" y="5694363"/>
            <a:ext cx="144463" cy="85725"/>
          </a:xfrm>
          <a:custGeom>
            <a:avLst/>
            <a:gdLst>
              <a:gd name="T0" fmla="*/ 2147483647 w 91"/>
              <a:gd name="T1" fmla="*/ 2147483647 h 54"/>
              <a:gd name="T2" fmla="*/ 2147483647 w 91"/>
              <a:gd name="T3" fmla="*/ 2147483647 h 54"/>
              <a:gd name="T4" fmla="*/ 2147483647 w 91"/>
              <a:gd name="T5" fmla="*/ 2147483647 h 54"/>
              <a:gd name="T6" fmla="*/ 2147483647 w 91"/>
              <a:gd name="T7" fmla="*/ 0 h 54"/>
              <a:gd name="T8" fmla="*/ 2147483647 w 91"/>
              <a:gd name="T9" fmla="*/ 0 h 54"/>
              <a:gd name="T10" fmla="*/ 2147483647 w 91"/>
              <a:gd name="T11" fmla="*/ 0 h 54"/>
              <a:gd name="T12" fmla="*/ 2147483647 w 91"/>
              <a:gd name="T13" fmla="*/ 0 h 54"/>
              <a:gd name="T14" fmla="*/ 2147483647 w 91"/>
              <a:gd name="T15" fmla="*/ 0 h 54"/>
              <a:gd name="T16" fmla="*/ 2147483647 w 91"/>
              <a:gd name="T17" fmla="*/ 2147483647 h 54"/>
              <a:gd name="T18" fmla="*/ 2147483647 w 91"/>
              <a:gd name="T19" fmla="*/ 2147483647 h 54"/>
              <a:gd name="T20" fmla="*/ 2147483647 w 91"/>
              <a:gd name="T21" fmla="*/ 2147483647 h 54"/>
              <a:gd name="T22" fmla="*/ 2147483647 w 91"/>
              <a:gd name="T23" fmla="*/ 2147483647 h 54"/>
              <a:gd name="T24" fmla="*/ 2147483647 w 91"/>
              <a:gd name="T25" fmla="*/ 2147483647 h 54"/>
              <a:gd name="T26" fmla="*/ 2147483647 w 91"/>
              <a:gd name="T27" fmla="*/ 2147483647 h 54"/>
              <a:gd name="T28" fmla="*/ 2147483647 w 91"/>
              <a:gd name="T29" fmla="*/ 2147483647 h 54"/>
              <a:gd name="T30" fmla="*/ 2147483647 w 91"/>
              <a:gd name="T31" fmla="*/ 2147483647 h 54"/>
              <a:gd name="T32" fmla="*/ 2147483647 w 91"/>
              <a:gd name="T33" fmla="*/ 2147483647 h 54"/>
              <a:gd name="T34" fmla="*/ 2147483647 w 91"/>
              <a:gd name="T35" fmla="*/ 2147483647 h 54"/>
              <a:gd name="T36" fmla="*/ 2147483647 w 91"/>
              <a:gd name="T37" fmla="*/ 2147483647 h 54"/>
              <a:gd name="T38" fmla="*/ 2147483647 w 91"/>
              <a:gd name="T39" fmla="*/ 2147483647 h 54"/>
              <a:gd name="T40" fmla="*/ 2147483647 w 91"/>
              <a:gd name="T41" fmla="*/ 2147483647 h 54"/>
              <a:gd name="T42" fmla="*/ 2147483647 w 91"/>
              <a:gd name="T43" fmla="*/ 2147483647 h 54"/>
              <a:gd name="T44" fmla="*/ 2147483647 w 91"/>
              <a:gd name="T45" fmla="*/ 2147483647 h 54"/>
              <a:gd name="T46" fmla="*/ 2147483647 w 91"/>
              <a:gd name="T47" fmla="*/ 2147483647 h 54"/>
              <a:gd name="T48" fmla="*/ 2147483647 w 91"/>
              <a:gd name="T49" fmla="*/ 2147483647 h 54"/>
              <a:gd name="T50" fmla="*/ 2147483647 w 91"/>
              <a:gd name="T51" fmla="*/ 2147483647 h 54"/>
              <a:gd name="T52" fmla="*/ 2147483647 w 91"/>
              <a:gd name="T53" fmla="*/ 2147483647 h 54"/>
              <a:gd name="T54" fmla="*/ 2147483647 w 91"/>
              <a:gd name="T55" fmla="*/ 2147483647 h 54"/>
              <a:gd name="T56" fmla="*/ 2147483647 w 91"/>
              <a:gd name="T57" fmla="*/ 2147483647 h 54"/>
              <a:gd name="T58" fmla="*/ 2147483647 w 91"/>
              <a:gd name="T59" fmla="*/ 2147483647 h 54"/>
              <a:gd name="T60" fmla="*/ 2147483647 w 91"/>
              <a:gd name="T61" fmla="*/ 2147483647 h 54"/>
              <a:gd name="T62" fmla="*/ 0 w 91"/>
              <a:gd name="T63" fmla="*/ 2147483647 h 54"/>
              <a:gd name="T64" fmla="*/ 0 w 91"/>
              <a:gd name="T65" fmla="*/ 2147483647 h 54"/>
              <a:gd name="T66" fmla="*/ 2147483647 w 91"/>
              <a:gd name="T67" fmla="*/ 2147483647 h 54"/>
              <a:gd name="T68" fmla="*/ 2147483647 w 91"/>
              <a:gd name="T69" fmla="*/ 2147483647 h 54"/>
              <a:gd name="T70" fmla="*/ 2147483647 w 91"/>
              <a:gd name="T71" fmla="*/ 2147483647 h 54"/>
              <a:gd name="T72" fmla="*/ 2147483647 w 91"/>
              <a:gd name="T73" fmla="*/ 2147483647 h 54"/>
              <a:gd name="T74" fmla="*/ 2147483647 w 91"/>
              <a:gd name="T75" fmla="*/ 2147483647 h 54"/>
              <a:gd name="T76" fmla="*/ 2147483647 w 91"/>
              <a:gd name="T77" fmla="*/ 2147483647 h 54"/>
              <a:gd name="T78" fmla="*/ 2147483647 w 91"/>
              <a:gd name="T79" fmla="*/ 2147483647 h 54"/>
              <a:gd name="T80" fmla="*/ 2147483647 w 91"/>
              <a:gd name="T81" fmla="*/ 2147483647 h 54"/>
              <a:gd name="T82" fmla="*/ 2147483647 w 91"/>
              <a:gd name="T83" fmla="*/ 2147483647 h 54"/>
              <a:gd name="T84" fmla="*/ 2147483647 w 91"/>
              <a:gd name="T85" fmla="*/ 2147483647 h 54"/>
              <a:gd name="T86" fmla="*/ 2147483647 w 91"/>
              <a:gd name="T87" fmla="*/ 2147483647 h 54"/>
              <a:gd name="T88" fmla="*/ 2147483647 w 91"/>
              <a:gd name="T89" fmla="*/ 2147483647 h 54"/>
              <a:gd name="T90" fmla="*/ 2147483647 w 91"/>
              <a:gd name="T91" fmla="*/ 2147483647 h 54"/>
              <a:gd name="T92" fmla="*/ 2147483647 w 91"/>
              <a:gd name="T93" fmla="*/ 2147483647 h 54"/>
              <a:gd name="T94" fmla="*/ 2147483647 w 91"/>
              <a:gd name="T95" fmla="*/ 2147483647 h 54"/>
              <a:gd name="T96" fmla="*/ 2147483647 w 91"/>
              <a:gd name="T97" fmla="*/ 2147483647 h 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1"/>
              <a:gd name="T148" fmla="*/ 0 h 54"/>
              <a:gd name="T149" fmla="*/ 91 w 91"/>
              <a:gd name="T150" fmla="*/ 54 h 5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1" h="54">
                <a:moveTo>
                  <a:pt x="90" y="4"/>
                </a:moveTo>
                <a:lnTo>
                  <a:pt x="86" y="2"/>
                </a:lnTo>
                <a:lnTo>
                  <a:pt x="83" y="1"/>
                </a:lnTo>
                <a:lnTo>
                  <a:pt x="79" y="0"/>
                </a:lnTo>
                <a:lnTo>
                  <a:pt x="76" y="0"/>
                </a:lnTo>
                <a:lnTo>
                  <a:pt x="73" y="0"/>
                </a:lnTo>
                <a:lnTo>
                  <a:pt x="71" y="0"/>
                </a:lnTo>
                <a:lnTo>
                  <a:pt x="68" y="0"/>
                </a:lnTo>
                <a:lnTo>
                  <a:pt x="67" y="1"/>
                </a:lnTo>
                <a:lnTo>
                  <a:pt x="65" y="2"/>
                </a:lnTo>
                <a:lnTo>
                  <a:pt x="63" y="4"/>
                </a:lnTo>
                <a:lnTo>
                  <a:pt x="60" y="4"/>
                </a:lnTo>
                <a:lnTo>
                  <a:pt x="58" y="6"/>
                </a:lnTo>
                <a:lnTo>
                  <a:pt x="56" y="7"/>
                </a:lnTo>
                <a:lnTo>
                  <a:pt x="53" y="9"/>
                </a:lnTo>
                <a:lnTo>
                  <a:pt x="51" y="11"/>
                </a:lnTo>
                <a:lnTo>
                  <a:pt x="48" y="13"/>
                </a:lnTo>
                <a:lnTo>
                  <a:pt x="45" y="15"/>
                </a:lnTo>
                <a:lnTo>
                  <a:pt x="42" y="18"/>
                </a:lnTo>
                <a:lnTo>
                  <a:pt x="38" y="21"/>
                </a:lnTo>
                <a:lnTo>
                  <a:pt x="35" y="24"/>
                </a:lnTo>
                <a:lnTo>
                  <a:pt x="31" y="28"/>
                </a:lnTo>
                <a:lnTo>
                  <a:pt x="27" y="31"/>
                </a:lnTo>
                <a:lnTo>
                  <a:pt x="23" y="34"/>
                </a:lnTo>
                <a:lnTo>
                  <a:pt x="19" y="38"/>
                </a:lnTo>
                <a:lnTo>
                  <a:pt x="15" y="40"/>
                </a:lnTo>
                <a:lnTo>
                  <a:pt x="12" y="43"/>
                </a:lnTo>
                <a:lnTo>
                  <a:pt x="8" y="46"/>
                </a:lnTo>
                <a:lnTo>
                  <a:pt x="6" y="49"/>
                </a:lnTo>
                <a:lnTo>
                  <a:pt x="3" y="50"/>
                </a:lnTo>
                <a:lnTo>
                  <a:pt x="1" y="51"/>
                </a:lnTo>
                <a:lnTo>
                  <a:pt x="0" y="52"/>
                </a:lnTo>
                <a:lnTo>
                  <a:pt x="0" y="53"/>
                </a:lnTo>
                <a:lnTo>
                  <a:pt x="8" y="49"/>
                </a:lnTo>
                <a:lnTo>
                  <a:pt x="14" y="46"/>
                </a:lnTo>
                <a:lnTo>
                  <a:pt x="22" y="42"/>
                </a:lnTo>
                <a:lnTo>
                  <a:pt x="28" y="39"/>
                </a:lnTo>
                <a:lnTo>
                  <a:pt x="35" y="35"/>
                </a:lnTo>
                <a:lnTo>
                  <a:pt x="41" y="32"/>
                </a:lnTo>
                <a:lnTo>
                  <a:pt x="47" y="29"/>
                </a:lnTo>
                <a:lnTo>
                  <a:pt x="53" y="26"/>
                </a:lnTo>
                <a:lnTo>
                  <a:pt x="58" y="23"/>
                </a:lnTo>
                <a:lnTo>
                  <a:pt x="63" y="21"/>
                </a:lnTo>
                <a:lnTo>
                  <a:pt x="67" y="18"/>
                </a:lnTo>
                <a:lnTo>
                  <a:pt x="70" y="16"/>
                </a:lnTo>
                <a:lnTo>
                  <a:pt x="73" y="14"/>
                </a:lnTo>
                <a:lnTo>
                  <a:pt x="75" y="13"/>
                </a:lnTo>
                <a:lnTo>
                  <a:pt x="77" y="13"/>
                </a:lnTo>
                <a:lnTo>
                  <a:pt x="90" y="4"/>
                </a:lnTo>
              </a:path>
            </a:pathLst>
          </a:custGeom>
          <a:solidFill>
            <a:srgbClr val="B27F66"/>
          </a:solidFill>
          <a:ln w="12700" cap="rnd" cmpd="sng">
            <a:noFill/>
            <a:prstDash val="solid"/>
            <a:round/>
            <a:headEnd type="none" w="med" len="med"/>
            <a:tailEnd type="none" w="med" len="med"/>
          </a:ln>
        </p:spPr>
        <p:txBody>
          <a:bodyPr/>
          <a:lstStyle/>
          <a:p>
            <a:endParaRPr lang="en-US" sz="1200"/>
          </a:p>
        </p:txBody>
      </p:sp>
      <p:sp>
        <p:nvSpPr>
          <p:cNvPr id="135" name="Freeform 133"/>
          <p:cNvSpPr>
            <a:spLocks/>
          </p:cNvSpPr>
          <p:nvPr/>
        </p:nvSpPr>
        <p:spPr bwMode="auto">
          <a:xfrm>
            <a:off x="5821363" y="5770563"/>
            <a:ext cx="469900" cy="411162"/>
          </a:xfrm>
          <a:custGeom>
            <a:avLst/>
            <a:gdLst>
              <a:gd name="T0" fmla="*/ 2147483647 w 296"/>
              <a:gd name="T1" fmla="*/ 2147483647 h 259"/>
              <a:gd name="T2" fmla="*/ 2147483647 w 296"/>
              <a:gd name="T3" fmla="*/ 2147483647 h 259"/>
              <a:gd name="T4" fmla="*/ 2147483647 w 296"/>
              <a:gd name="T5" fmla="*/ 2147483647 h 259"/>
              <a:gd name="T6" fmla="*/ 2147483647 w 296"/>
              <a:gd name="T7" fmla="*/ 2147483647 h 259"/>
              <a:gd name="T8" fmla="*/ 2147483647 w 296"/>
              <a:gd name="T9" fmla="*/ 2147483647 h 259"/>
              <a:gd name="T10" fmla="*/ 2147483647 w 296"/>
              <a:gd name="T11" fmla="*/ 2147483647 h 259"/>
              <a:gd name="T12" fmla="*/ 2147483647 w 296"/>
              <a:gd name="T13" fmla="*/ 2147483647 h 259"/>
              <a:gd name="T14" fmla="*/ 2147483647 w 296"/>
              <a:gd name="T15" fmla="*/ 2147483647 h 259"/>
              <a:gd name="T16" fmla="*/ 2147483647 w 296"/>
              <a:gd name="T17" fmla="*/ 2147483647 h 259"/>
              <a:gd name="T18" fmla="*/ 2147483647 w 296"/>
              <a:gd name="T19" fmla="*/ 2147483647 h 259"/>
              <a:gd name="T20" fmla="*/ 2147483647 w 296"/>
              <a:gd name="T21" fmla="*/ 2147483647 h 259"/>
              <a:gd name="T22" fmla="*/ 2147483647 w 296"/>
              <a:gd name="T23" fmla="*/ 2147483647 h 259"/>
              <a:gd name="T24" fmla="*/ 2147483647 w 296"/>
              <a:gd name="T25" fmla="*/ 2147483647 h 259"/>
              <a:gd name="T26" fmla="*/ 2147483647 w 296"/>
              <a:gd name="T27" fmla="*/ 2147483647 h 259"/>
              <a:gd name="T28" fmla="*/ 2147483647 w 296"/>
              <a:gd name="T29" fmla="*/ 2147483647 h 259"/>
              <a:gd name="T30" fmla="*/ 2147483647 w 296"/>
              <a:gd name="T31" fmla="*/ 2147483647 h 259"/>
              <a:gd name="T32" fmla="*/ 2147483647 w 296"/>
              <a:gd name="T33" fmla="*/ 2147483647 h 259"/>
              <a:gd name="T34" fmla="*/ 2147483647 w 296"/>
              <a:gd name="T35" fmla="*/ 2147483647 h 259"/>
              <a:gd name="T36" fmla="*/ 2147483647 w 296"/>
              <a:gd name="T37" fmla="*/ 2147483647 h 259"/>
              <a:gd name="T38" fmla="*/ 2147483647 w 296"/>
              <a:gd name="T39" fmla="*/ 2147483647 h 259"/>
              <a:gd name="T40" fmla="*/ 2147483647 w 296"/>
              <a:gd name="T41" fmla="*/ 2147483647 h 259"/>
              <a:gd name="T42" fmla="*/ 2147483647 w 296"/>
              <a:gd name="T43" fmla="*/ 2147483647 h 259"/>
              <a:gd name="T44" fmla="*/ 2147483647 w 296"/>
              <a:gd name="T45" fmla="*/ 2147483647 h 259"/>
              <a:gd name="T46" fmla="*/ 2147483647 w 296"/>
              <a:gd name="T47" fmla="*/ 2147483647 h 259"/>
              <a:gd name="T48" fmla="*/ 2147483647 w 296"/>
              <a:gd name="T49" fmla="*/ 2147483647 h 259"/>
              <a:gd name="T50" fmla="*/ 2147483647 w 296"/>
              <a:gd name="T51" fmla="*/ 0 h 259"/>
              <a:gd name="T52" fmla="*/ 2147483647 w 296"/>
              <a:gd name="T53" fmla="*/ 2147483647 h 259"/>
              <a:gd name="T54" fmla="*/ 2147483647 w 296"/>
              <a:gd name="T55" fmla="*/ 2147483647 h 259"/>
              <a:gd name="T56" fmla="*/ 2147483647 w 296"/>
              <a:gd name="T57" fmla="*/ 2147483647 h 259"/>
              <a:gd name="T58" fmla="*/ 2147483647 w 296"/>
              <a:gd name="T59" fmla="*/ 2147483647 h 259"/>
              <a:gd name="T60" fmla="*/ 2147483647 w 296"/>
              <a:gd name="T61" fmla="*/ 2147483647 h 259"/>
              <a:gd name="T62" fmla="*/ 2147483647 w 296"/>
              <a:gd name="T63" fmla="*/ 2147483647 h 259"/>
              <a:gd name="T64" fmla="*/ 2147483647 w 296"/>
              <a:gd name="T65" fmla="*/ 2147483647 h 259"/>
              <a:gd name="T66" fmla="*/ 2147483647 w 296"/>
              <a:gd name="T67" fmla="*/ 2147483647 h 259"/>
              <a:gd name="T68" fmla="*/ 2147483647 w 296"/>
              <a:gd name="T69" fmla="*/ 2147483647 h 259"/>
              <a:gd name="T70" fmla="*/ 2147483647 w 296"/>
              <a:gd name="T71" fmla="*/ 2147483647 h 259"/>
              <a:gd name="T72" fmla="*/ 2147483647 w 296"/>
              <a:gd name="T73" fmla="*/ 2147483647 h 259"/>
              <a:gd name="T74" fmla="*/ 2147483647 w 296"/>
              <a:gd name="T75" fmla="*/ 2147483647 h 259"/>
              <a:gd name="T76" fmla="*/ 2147483647 w 296"/>
              <a:gd name="T77" fmla="*/ 2147483647 h 259"/>
              <a:gd name="T78" fmla="*/ 2147483647 w 296"/>
              <a:gd name="T79" fmla="*/ 2147483647 h 259"/>
              <a:gd name="T80" fmla="*/ 2147483647 w 296"/>
              <a:gd name="T81" fmla="*/ 2147483647 h 259"/>
              <a:gd name="T82" fmla="*/ 2147483647 w 296"/>
              <a:gd name="T83" fmla="*/ 2147483647 h 259"/>
              <a:gd name="T84" fmla="*/ 2147483647 w 296"/>
              <a:gd name="T85" fmla="*/ 2147483647 h 259"/>
              <a:gd name="T86" fmla="*/ 2147483647 w 296"/>
              <a:gd name="T87" fmla="*/ 2147483647 h 259"/>
              <a:gd name="T88" fmla="*/ 2147483647 w 296"/>
              <a:gd name="T89" fmla="*/ 2147483647 h 259"/>
              <a:gd name="T90" fmla="*/ 2147483647 w 296"/>
              <a:gd name="T91" fmla="*/ 2147483647 h 259"/>
              <a:gd name="T92" fmla="*/ 2147483647 w 296"/>
              <a:gd name="T93" fmla="*/ 2147483647 h 259"/>
              <a:gd name="T94" fmla="*/ 2147483647 w 296"/>
              <a:gd name="T95" fmla="*/ 2147483647 h 259"/>
              <a:gd name="T96" fmla="*/ 2147483647 w 296"/>
              <a:gd name="T97" fmla="*/ 2147483647 h 259"/>
              <a:gd name="T98" fmla="*/ 2147483647 w 296"/>
              <a:gd name="T99" fmla="*/ 2147483647 h 259"/>
              <a:gd name="T100" fmla="*/ 2147483647 w 296"/>
              <a:gd name="T101" fmla="*/ 2147483647 h 259"/>
              <a:gd name="T102" fmla="*/ 2147483647 w 296"/>
              <a:gd name="T103" fmla="*/ 2147483647 h 259"/>
              <a:gd name="T104" fmla="*/ 2147483647 w 296"/>
              <a:gd name="T105" fmla="*/ 2147483647 h 259"/>
              <a:gd name="T106" fmla="*/ 2147483647 w 296"/>
              <a:gd name="T107" fmla="*/ 2147483647 h 259"/>
              <a:gd name="T108" fmla="*/ 2147483647 w 296"/>
              <a:gd name="T109" fmla="*/ 2147483647 h 259"/>
              <a:gd name="T110" fmla="*/ 2147483647 w 296"/>
              <a:gd name="T111" fmla="*/ 2147483647 h 259"/>
              <a:gd name="T112" fmla="*/ 2147483647 w 296"/>
              <a:gd name="T113" fmla="*/ 2147483647 h 259"/>
              <a:gd name="T114" fmla="*/ 2147483647 w 296"/>
              <a:gd name="T115" fmla="*/ 2147483647 h 25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6"/>
              <a:gd name="T175" fmla="*/ 0 h 259"/>
              <a:gd name="T176" fmla="*/ 296 w 296"/>
              <a:gd name="T177" fmla="*/ 259 h 25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6" h="259">
                <a:moveTo>
                  <a:pt x="26" y="258"/>
                </a:moveTo>
                <a:lnTo>
                  <a:pt x="30" y="255"/>
                </a:lnTo>
                <a:lnTo>
                  <a:pt x="35" y="250"/>
                </a:lnTo>
                <a:lnTo>
                  <a:pt x="40" y="245"/>
                </a:lnTo>
                <a:lnTo>
                  <a:pt x="46" y="239"/>
                </a:lnTo>
                <a:lnTo>
                  <a:pt x="53" y="234"/>
                </a:lnTo>
                <a:lnTo>
                  <a:pt x="60" y="227"/>
                </a:lnTo>
                <a:lnTo>
                  <a:pt x="67" y="220"/>
                </a:lnTo>
                <a:lnTo>
                  <a:pt x="74" y="214"/>
                </a:lnTo>
                <a:lnTo>
                  <a:pt x="81" y="207"/>
                </a:lnTo>
                <a:lnTo>
                  <a:pt x="89" y="200"/>
                </a:lnTo>
                <a:lnTo>
                  <a:pt x="96" y="194"/>
                </a:lnTo>
                <a:lnTo>
                  <a:pt x="103" y="189"/>
                </a:lnTo>
                <a:lnTo>
                  <a:pt x="109" y="183"/>
                </a:lnTo>
                <a:lnTo>
                  <a:pt x="115" y="178"/>
                </a:lnTo>
                <a:lnTo>
                  <a:pt x="120" y="174"/>
                </a:lnTo>
                <a:lnTo>
                  <a:pt x="124" y="171"/>
                </a:lnTo>
                <a:lnTo>
                  <a:pt x="127" y="169"/>
                </a:lnTo>
                <a:lnTo>
                  <a:pt x="131" y="167"/>
                </a:lnTo>
                <a:lnTo>
                  <a:pt x="135" y="165"/>
                </a:lnTo>
                <a:lnTo>
                  <a:pt x="138" y="164"/>
                </a:lnTo>
                <a:lnTo>
                  <a:pt x="141" y="163"/>
                </a:lnTo>
                <a:lnTo>
                  <a:pt x="145" y="162"/>
                </a:lnTo>
                <a:lnTo>
                  <a:pt x="148" y="161"/>
                </a:lnTo>
                <a:lnTo>
                  <a:pt x="151" y="160"/>
                </a:lnTo>
                <a:lnTo>
                  <a:pt x="155" y="158"/>
                </a:lnTo>
                <a:lnTo>
                  <a:pt x="158" y="157"/>
                </a:lnTo>
                <a:lnTo>
                  <a:pt x="162" y="155"/>
                </a:lnTo>
                <a:lnTo>
                  <a:pt x="166" y="153"/>
                </a:lnTo>
                <a:lnTo>
                  <a:pt x="169" y="151"/>
                </a:lnTo>
                <a:lnTo>
                  <a:pt x="172" y="149"/>
                </a:lnTo>
                <a:lnTo>
                  <a:pt x="176" y="146"/>
                </a:lnTo>
                <a:lnTo>
                  <a:pt x="181" y="141"/>
                </a:lnTo>
                <a:lnTo>
                  <a:pt x="185" y="137"/>
                </a:lnTo>
                <a:lnTo>
                  <a:pt x="189" y="133"/>
                </a:lnTo>
                <a:lnTo>
                  <a:pt x="192" y="129"/>
                </a:lnTo>
                <a:lnTo>
                  <a:pt x="195" y="126"/>
                </a:lnTo>
                <a:lnTo>
                  <a:pt x="197" y="122"/>
                </a:lnTo>
                <a:lnTo>
                  <a:pt x="200" y="119"/>
                </a:lnTo>
                <a:lnTo>
                  <a:pt x="202" y="116"/>
                </a:lnTo>
                <a:lnTo>
                  <a:pt x="204" y="113"/>
                </a:lnTo>
                <a:lnTo>
                  <a:pt x="205" y="110"/>
                </a:lnTo>
                <a:lnTo>
                  <a:pt x="207" y="108"/>
                </a:lnTo>
                <a:lnTo>
                  <a:pt x="209" y="106"/>
                </a:lnTo>
                <a:lnTo>
                  <a:pt x="210" y="103"/>
                </a:lnTo>
                <a:lnTo>
                  <a:pt x="212" y="100"/>
                </a:lnTo>
                <a:lnTo>
                  <a:pt x="214" y="97"/>
                </a:lnTo>
                <a:lnTo>
                  <a:pt x="216" y="94"/>
                </a:lnTo>
                <a:lnTo>
                  <a:pt x="219" y="91"/>
                </a:lnTo>
                <a:lnTo>
                  <a:pt x="221" y="88"/>
                </a:lnTo>
                <a:lnTo>
                  <a:pt x="223" y="84"/>
                </a:lnTo>
                <a:lnTo>
                  <a:pt x="225" y="81"/>
                </a:lnTo>
                <a:lnTo>
                  <a:pt x="229" y="74"/>
                </a:lnTo>
                <a:lnTo>
                  <a:pt x="232" y="70"/>
                </a:lnTo>
                <a:lnTo>
                  <a:pt x="234" y="67"/>
                </a:lnTo>
                <a:lnTo>
                  <a:pt x="236" y="64"/>
                </a:lnTo>
                <a:lnTo>
                  <a:pt x="237" y="61"/>
                </a:lnTo>
                <a:lnTo>
                  <a:pt x="239" y="58"/>
                </a:lnTo>
                <a:lnTo>
                  <a:pt x="241" y="55"/>
                </a:lnTo>
                <a:lnTo>
                  <a:pt x="243" y="52"/>
                </a:lnTo>
                <a:lnTo>
                  <a:pt x="244" y="49"/>
                </a:lnTo>
                <a:lnTo>
                  <a:pt x="246" y="47"/>
                </a:lnTo>
                <a:lnTo>
                  <a:pt x="247" y="45"/>
                </a:lnTo>
                <a:lnTo>
                  <a:pt x="249" y="44"/>
                </a:lnTo>
                <a:lnTo>
                  <a:pt x="250" y="42"/>
                </a:lnTo>
                <a:lnTo>
                  <a:pt x="252" y="40"/>
                </a:lnTo>
                <a:lnTo>
                  <a:pt x="254" y="37"/>
                </a:lnTo>
                <a:lnTo>
                  <a:pt x="256" y="35"/>
                </a:lnTo>
                <a:lnTo>
                  <a:pt x="262" y="29"/>
                </a:lnTo>
                <a:lnTo>
                  <a:pt x="265" y="26"/>
                </a:lnTo>
                <a:lnTo>
                  <a:pt x="269" y="23"/>
                </a:lnTo>
                <a:lnTo>
                  <a:pt x="271" y="21"/>
                </a:lnTo>
                <a:lnTo>
                  <a:pt x="274" y="18"/>
                </a:lnTo>
                <a:lnTo>
                  <a:pt x="278" y="15"/>
                </a:lnTo>
                <a:lnTo>
                  <a:pt x="282" y="12"/>
                </a:lnTo>
                <a:lnTo>
                  <a:pt x="285" y="9"/>
                </a:lnTo>
                <a:lnTo>
                  <a:pt x="292" y="3"/>
                </a:lnTo>
                <a:lnTo>
                  <a:pt x="295" y="0"/>
                </a:lnTo>
                <a:lnTo>
                  <a:pt x="292" y="2"/>
                </a:lnTo>
                <a:lnTo>
                  <a:pt x="289" y="4"/>
                </a:lnTo>
                <a:lnTo>
                  <a:pt x="285" y="6"/>
                </a:lnTo>
                <a:lnTo>
                  <a:pt x="281" y="8"/>
                </a:lnTo>
                <a:lnTo>
                  <a:pt x="278" y="10"/>
                </a:lnTo>
                <a:lnTo>
                  <a:pt x="274" y="13"/>
                </a:lnTo>
                <a:lnTo>
                  <a:pt x="270" y="16"/>
                </a:lnTo>
                <a:lnTo>
                  <a:pt x="266" y="20"/>
                </a:lnTo>
                <a:lnTo>
                  <a:pt x="262" y="22"/>
                </a:lnTo>
                <a:lnTo>
                  <a:pt x="258" y="26"/>
                </a:lnTo>
                <a:lnTo>
                  <a:pt x="254" y="30"/>
                </a:lnTo>
                <a:lnTo>
                  <a:pt x="249" y="34"/>
                </a:lnTo>
                <a:lnTo>
                  <a:pt x="245" y="38"/>
                </a:lnTo>
                <a:lnTo>
                  <a:pt x="240" y="42"/>
                </a:lnTo>
                <a:lnTo>
                  <a:pt x="236" y="46"/>
                </a:lnTo>
                <a:lnTo>
                  <a:pt x="231" y="51"/>
                </a:lnTo>
                <a:lnTo>
                  <a:pt x="227" y="55"/>
                </a:lnTo>
                <a:lnTo>
                  <a:pt x="223" y="59"/>
                </a:lnTo>
                <a:lnTo>
                  <a:pt x="221" y="63"/>
                </a:lnTo>
                <a:lnTo>
                  <a:pt x="218" y="66"/>
                </a:lnTo>
                <a:lnTo>
                  <a:pt x="215" y="70"/>
                </a:lnTo>
                <a:lnTo>
                  <a:pt x="213" y="74"/>
                </a:lnTo>
                <a:lnTo>
                  <a:pt x="211" y="78"/>
                </a:lnTo>
                <a:lnTo>
                  <a:pt x="209" y="82"/>
                </a:lnTo>
                <a:lnTo>
                  <a:pt x="207" y="85"/>
                </a:lnTo>
                <a:lnTo>
                  <a:pt x="206" y="89"/>
                </a:lnTo>
                <a:lnTo>
                  <a:pt x="204" y="93"/>
                </a:lnTo>
                <a:lnTo>
                  <a:pt x="203" y="96"/>
                </a:lnTo>
                <a:lnTo>
                  <a:pt x="202" y="99"/>
                </a:lnTo>
                <a:lnTo>
                  <a:pt x="200" y="103"/>
                </a:lnTo>
                <a:lnTo>
                  <a:pt x="199" y="105"/>
                </a:lnTo>
                <a:lnTo>
                  <a:pt x="198" y="108"/>
                </a:lnTo>
                <a:lnTo>
                  <a:pt x="196" y="111"/>
                </a:lnTo>
                <a:lnTo>
                  <a:pt x="194" y="114"/>
                </a:lnTo>
                <a:lnTo>
                  <a:pt x="191" y="118"/>
                </a:lnTo>
                <a:lnTo>
                  <a:pt x="187" y="122"/>
                </a:lnTo>
                <a:lnTo>
                  <a:pt x="182" y="127"/>
                </a:lnTo>
                <a:lnTo>
                  <a:pt x="178" y="131"/>
                </a:lnTo>
                <a:lnTo>
                  <a:pt x="173" y="135"/>
                </a:lnTo>
                <a:lnTo>
                  <a:pt x="168" y="139"/>
                </a:lnTo>
                <a:lnTo>
                  <a:pt x="163" y="143"/>
                </a:lnTo>
                <a:lnTo>
                  <a:pt x="157" y="147"/>
                </a:lnTo>
                <a:lnTo>
                  <a:pt x="152" y="150"/>
                </a:lnTo>
                <a:lnTo>
                  <a:pt x="146" y="152"/>
                </a:lnTo>
                <a:lnTo>
                  <a:pt x="141" y="154"/>
                </a:lnTo>
                <a:lnTo>
                  <a:pt x="136" y="156"/>
                </a:lnTo>
                <a:lnTo>
                  <a:pt x="131" y="157"/>
                </a:lnTo>
                <a:lnTo>
                  <a:pt x="127" y="157"/>
                </a:lnTo>
                <a:lnTo>
                  <a:pt x="123" y="158"/>
                </a:lnTo>
                <a:lnTo>
                  <a:pt x="119" y="159"/>
                </a:lnTo>
                <a:lnTo>
                  <a:pt x="113" y="162"/>
                </a:lnTo>
                <a:lnTo>
                  <a:pt x="107" y="165"/>
                </a:lnTo>
                <a:lnTo>
                  <a:pt x="101" y="168"/>
                </a:lnTo>
                <a:lnTo>
                  <a:pt x="95" y="172"/>
                </a:lnTo>
                <a:lnTo>
                  <a:pt x="88" y="177"/>
                </a:lnTo>
                <a:lnTo>
                  <a:pt x="81" y="181"/>
                </a:lnTo>
                <a:lnTo>
                  <a:pt x="75" y="186"/>
                </a:lnTo>
                <a:lnTo>
                  <a:pt x="70" y="191"/>
                </a:lnTo>
                <a:lnTo>
                  <a:pt x="64" y="194"/>
                </a:lnTo>
                <a:lnTo>
                  <a:pt x="58" y="199"/>
                </a:lnTo>
                <a:lnTo>
                  <a:pt x="53" y="203"/>
                </a:lnTo>
                <a:lnTo>
                  <a:pt x="49" y="206"/>
                </a:lnTo>
                <a:lnTo>
                  <a:pt x="46" y="209"/>
                </a:lnTo>
                <a:lnTo>
                  <a:pt x="43" y="211"/>
                </a:lnTo>
                <a:lnTo>
                  <a:pt x="41" y="213"/>
                </a:lnTo>
                <a:lnTo>
                  <a:pt x="38" y="214"/>
                </a:lnTo>
                <a:lnTo>
                  <a:pt x="35" y="215"/>
                </a:lnTo>
                <a:lnTo>
                  <a:pt x="33" y="215"/>
                </a:lnTo>
                <a:lnTo>
                  <a:pt x="30" y="215"/>
                </a:lnTo>
                <a:lnTo>
                  <a:pt x="27" y="215"/>
                </a:lnTo>
                <a:lnTo>
                  <a:pt x="25" y="213"/>
                </a:lnTo>
                <a:lnTo>
                  <a:pt x="22" y="211"/>
                </a:lnTo>
                <a:lnTo>
                  <a:pt x="19" y="208"/>
                </a:lnTo>
                <a:lnTo>
                  <a:pt x="16" y="205"/>
                </a:lnTo>
                <a:lnTo>
                  <a:pt x="13" y="200"/>
                </a:lnTo>
                <a:lnTo>
                  <a:pt x="11" y="196"/>
                </a:lnTo>
                <a:lnTo>
                  <a:pt x="8" y="191"/>
                </a:lnTo>
                <a:lnTo>
                  <a:pt x="5" y="184"/>
                </a:lnTo>
                <a:lnTo>
                  <a:pt x="2" y="176"/>
                </a:lnTo>
                <a:lnTo>
                  <a:pt x="0" y="168"/>
                </a:lnTo>
                <a:lnTo>
                  <a:pt x="1" y="177"/>
                </a:lnTo>
                <a:lnTo>
                  <a:pt x="3" y="185"/>
                </a:lnTo>
                <a:lnTo>
                  <a:pt x="4" y="193"/>
                </a:lnTo>
                <a:lnTo>
                  <a:pt x="6" y="199"/>
                </a:lnTo>
                <a:lnTo>
                  <a:pt x="8" y="206"/>
                </a:lnTo>
                <a:lnTo>
                  <a:pt x="10" y="213"/>
                </a:lnTo>
                <a:lnTo>
                  <a:pt x="12" y="219"/>
                </a:lnTo>
                <a:lnTo>
                  <a:pt x="14" y="225"/>
                </a:lnTo>
                <a:lnTo>
                  <a:pt x="15" y="230"/>
                </a:lnTo>
                <a:lnTo>
                  <a:pt x="17" y="235"/>
                </a:lnTo>
                <a:lnTo>
                  <a:pt x="19" y="239"/>
                </a:lnTo>
                <a:lnTo>
                  <a:pt x="21" y="243"/>
                </a:lnTo>
                <a:lnTo>
                  <a:pt x="23" y="248"/>
                </a:lnTo>
                <a:lnTo>
                  <a:pt x="24" y="251"/>
                </a:lnTo>
                <a:lnTo>
                  <a:pt x="25" y="255"/>
                </a:lnTo>
                <a:lnTo>
                  <a:pt x="26" y="258"/>
                </a:lnTo>
              </a:path>
            </a:pathLst>
          </a:custGeom>
          <a:solidFill>
            <a:srgbClr val="B27F66"/>
          </a:solidFill>
          <a:ln w="12700" cap="rnd" cmpd="sng">
            <a:noFill/>
            <a:prstDash val="solid"/>
            <a:round/>
            <a:headEnd type="none" w="med" len="med"/>
            <a:tailEnd type="none" w="med" len="med"/>
          </a:ln>
        </p:spPr>
        <p:txBody>
          <a:bodyPr/>
          <a:lstStyle/>
          <a:p>
            <a:endParaRPr lang="en-US" sz="1200"/>
          </a:p>
        </p:txBody>
      </p:sp>
      <p:sp>
        <p:nvSpPr>
          <p:cNvPr id="136" name="Freeform 134"/>
          <p:cNvSpPr>
            <a:spLocks/>
          </p:cNvSpPr>
          <p:nvPr/>
        </p:nvSpPr>
        <p:spPr bwMode="auto">
          <a:xfrm>
            <a:off x="5864225" y="5770563"/>
            <a:ext cx="436563" cy="420687"/>
          </a:xfrm>
          <a:custGeom>
            <a:avLst/>
            <a:gdLst>
              <a:gd name="T0" fmla="*/ 2147483647 w 275"/>
              <a:gd name="T1" fmla="*/ 2147483647 h 265"/>
              <a:gd name="T2" fmla="*/ 2147483647 w 275"/>
              <a:gd name="T3" fmla="*/ 2147483647 h 265"/>
              <a:gd name="T4" fmla="*/ 2147483647 w 275"/>
              <a:gd name="T5" fmla="*/ 2147483647 h 265"/>
              <a:gd name="T6" fmla="*/ 2147483647 w 275"/>
              <a:gd name="T7" fmla="*/ 2147483647 h 265"/>
              <a:gd name="T8" fmla="*/ 2147483647 w 275"/>
              <a:gd name="T9" fmla="*/ 2147483647 h 265"/>
              <a:gd name="T10" fmla="*/ 2147483647 w 275"/>
              <a:gd name="T11" fmla="*/ 2147483647 h 265"/>
              <a:gd name="T12" fmla="*/ 2147483647 w 275"/>
              <a:gd name="T13" fmla="*/ 2147483647 h 265"/>
              <a:gd name="T14" fmla="*/ 2147483647 w 275"/>
              <a:gd name="T15" fmla="*/ 2147483647 h 265"/>
              <a:gd name="T16" fmla="*/ 2147483647 w 275"/>
              <a:gd name="T17" fmla="*/ 2147483647 h 265"/>
              <a:gd name="T18" fmla="*/ 2147483647 w 275"/>
              <a:gd name="T19" fmla="*/ 2147483647 h 265"/>
              <a:gd name="T20" fmla="*/ 2147483647 w 275"/>
              <a:gd name="T21" fmla="*/ 2147483647 h 265"/>
              <a:gd name="T22" fmla="*/ 2147483647 w 275"/>
              <a:gd name="T23" fmla="*/ 2147483647 h 265"/>
              <a:gd name="T24" fmla="*/ 2147483647 w 275"/>
              <a:gd name="T25" fmla="*/ 2147483647 h 265"/>
              <a:gd name="T26" fmla="*/ 2147483647 w 275"/>
              <a:gd name="T27" fmla="*/ 2147483647 h 265"/>
              <a:gd name="T28" fmla="*/ 2147483647 w 275"/>
              <a:gd name="T29" fmla="*/ 2147483647 h 265"/>
              <a:gd name="T30" fmla="*/ 2147483647 w 275"/>
              <a:gd name="T31" fmla="*/ 2147483647 h 265"/>
              <a:gd name="T32" fmla="*/ 2147483647 w 275"/>
              <a:gd name="T33" fmla="*/ 2147483647 h 265"/>
              <a:gd name="T34" fmla="*/ 2147483647 w 275"/>
              <a:gd name="T35" fmla="*/ 2147483647 h 265"/>
              <a:gd name="T36" fmla="*/ 2147483647 w 275"/>
              <a:gd name="T37" fmla="*/ 2147483647 h 265"/>
              <a:gd name="T38" fmla="*/ 2147483647 w 275"/>
              <a:gd name="T39" fmla="*/ 2147483647 h 265"/>
              <a:gd name="T40" fmla="*/ 2147483647 w 275"/>
              <a:gd name="T41" fmla="*/ 2147483647 h 265"/>
              <a:gd name="T42" fmla="*/ 2147483647 w 275"/>
              <a:gd name="T43" fmla="*/ 2147483647 h 265"/>
              <a:gd name="T44" fmla="*/ 2147483647 w 275"/>
              <a:gd name="T45" fmla="*/ 2147483647 h 265"/>
              <a:gd name="T46" fmla="*/ 2147483647 w 275"/>
              <a:gd name="T47" fmla="*/ 2147483647 h 265"/>
              <a:gd name="T48" fmla="*/ 2147483647 w 275"/>
              <a:gd name="T49" fmla="*/ 2147483647 h 265"/>
              <a:gd name="T50" fmla="*/ 2147483647 w 275"/>
              <a:gd name="T51" fmla="*/ 2147483647 h 265"/>
              <a:gd name="T52" fmla="*/ 2147483647 w 275"/>
              <a:gd name="T53" fmla="*/ 2147483647 h 265"/>
              <a:gd name="T54" fmla="*/ 2147483647 w 275"/>
              <a:gd name="T55" fmla="*/ 2147483647 h 265"/>
              <a:gd name="T56" fmla="*/ 2147483647 w 275"/>
              <a:gd name="T57" fmla="*/ 2147483647 h 265"/>
              <a:gd name="T58" fmla="*/ 2147483647 w 275"/>
              <a:gd name="T59" fmla="*/ 2147483647 h 265"/>
              <a:gd name="T60" fmla="*/ 2147483647 w 275"/>
              <a:gd name="T61" fmla="*/ 2147483647 h 265"/>
              <a:gd name="T62" fmla="*/ 2147483647 w 275"/>
              <a:gd name="T63" fmla="*/ 2147483647 h 265"/>
              <a:gd name="T64" fmla="*/ 2147483647 w 275"/>
              <a:gd name="T65" fmla="*/ 2147483647 h 265"/>
              <a:gd name="T66" fmla="*/ 2147483647 w 275"/>
              <a:gd name="T67" fmla="*/ 2147483647 h 265"/>
              <a:gd name="T68" fmla="*/ 2147483647 w 275"/>
              <a:gd name="T69" fmla="*/ 2147483647 h 265"/>
              <a:gd name="T70" fmla="*/ 2147483647 w 275"/>
              <a:gd name="T71" fmla="*/ 2147483647 h 265"/>
              <a:gd name="T72" fmla="*/ 2147483647 w 275"/>
              <a:gd name="T73" fmla="*/ 2147483647 h 265"/>
              <a:gd name="T74" fmla="*/ 2147483647 w 275"/>
              <a:gd name="T75" fmla="*/ 2147483647 h 265"/>
              <a:gd name="T76" fmla="*/ 2147483647 w 275"/>
              <a:gd name="T77" fmla="*/ 2147483647 h 265"/>
              <a:gd name="T78" fmla="*/ 2147483647 w 275"/>
              <a:gd name="T79" fmla="*/ 2147483647 h 2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5"/>
              <a:gd name="T121" fmla="*/ 0 h 265"/>
              <a:gd name="T122" fmla="*/ 275 w 275"/>
              <a:gd name="T123" fmla="*/ 265 h 26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5" h="265">
                <a:moveTo>
                  <a:pt x="274" y="0"/>
                </a:moveTo>
                <a:lnTo>
                  <a:pt x="271" y="3"/>
                </a:lnTo>
                <a:lnTo>
                  <a:pt x="268" y="6"/>
                </a:lnTo>
                <a:lnTo>
                  <a:pt x="264" y="9"/>
                </a:lnTo>
                <a:lnTo>
                  <a:pt x="261" y="12"/>
                </a:lnTo>
                <a:lnTo>
                  <a:pt x="257" y="15"/>
                </a:lnTo>
                <a:lnTo>
                  <a:pt x="253" y="18"/>
                </a:lnTo>
                <a:lnTo>
                  <a:pt x="250" y="21"/>
                </a:lnTo>
                <a:lnTo>
                  <a:pt x="247" y="24"/>
                </a:lnTo>
                <a:lnTo>
                  <a:pt x="243" y="27"/>
                </a:lnTo>
                <a:lnTo>
                  <a:pt x="240" y="30"/>
                </a:lnTo>
                <a:lnTo>
                  <a:pt x="237" y="33"/>
                </a:lnTo>
                <a:lnTo>
                  <a:pt x="234" y="36"/>
                </a:lnTo>
                <a:lnTo>
                  <a:pt x="232" y="38"/>
                </a:lnTo>
                <a:lnTo>
                  <a:pt x="230" y="41"/>
                </a:lnTo>
                <a:lnTo>
                  <a:pt x="228" y="43"/>
                </a:lnTo>
                <a:lnTo>
                  <a:pt x="227" y="45"/>
                </a:lnTo>
                <a:lnTo>
                  <a:pt x="225" y="46"/>
                </a:lnTo>
                <a:lnTo>
                  <a:pt x="224" y="48"/>
                </a:lnTo>
                <a:lnTo>
                  <a:pt x="222" y="50"/>
                </a:lnTo>
                <a:lnTo>
                  <a:pt x="221" y="53"/>
                </a:lnTo>
                <a:lnTo>
                  <a:pt x="219" y="56"/>
                </a:lnTo>
                <a:lnTo>
                  <a:pt x="217" y="59"/>
                </a:lnTo>
                <a:lnTo>
                  <a:pt x="215" y="62"/>
                </a:lnTo>
                <a:lnTo>
                  <a:pt x="214" y="65"/>
                </a:lnTo>
                <a:lnTo>
                  <a:pt x="212" y="69"/>
                </a:lnTo>
                <a:lnTo>
                  <a:pt x="210" y="72"/>
                </a:lnTo>
                <a:lnTo>
                  <a:pt x="207" y="76"/>
                </a:lnTo>
                <a:lnTo>
                  <a:pt x="205" y="79"/>
                </a:lnTo>
                <a:lnTo>
                  <a:pt x="203" y="83"/>
                </a:lnTo>
                <a:lnTo>
                  <a:pt x="201" y="86"/>
                </a:lnTo>
                <a:lnTo>
                  <a:pt x="198" y="90"/>
                </a:lnTo>
                <a:lnTo>
                  <a:pt x="196" y="93"/>
                </a:lnTo>
                <a:lnTo>
                  <a:pt x="193" y="96"/>
                </a:lnTo>
                <a:lnTo>
                  <a:pt x="191" y="99"/>
                </a:lnTo>
                <a:lnTo>
                  <a:pt x="189" y="102"/>
                </a:lnTo>
                <a:lnTo>
                  <a:pt x="187" y="105"/>
                </a:lnTo>
                <a:lnTo>
                  <a:pt x="186" y="108"/>
                </a:lnTo>
                <a:lnTo>
                  <a:pt x="184" y="110"/>
                </a:lnTo>
                <a:lnTo>
                  <a:pt x="182" y="113"/>
                </a:lnTo>
                <a:lnTo>
                  <a:pt x="181" y="116"/>
                </a:lnTo>
                <a:lnTo>
                  <a:pt x="179" y="119"/>
                </a:lnTo>
                <a:lnTo>
                  <a:pt x="177" y="122"/>
                </a:lnTo>
                <a:lnTo>
                  <a:pt x="174" y="125"/>
                </a:lnTo>
                <a:lnTo>
                  <a:pt x="172" y="129"/>
                </a:lnTo>
                <a:lnTo>
                  <a:pt x="169" y="132"/>
                </a:lnTo>
                <a:lnTo>
                  <a:pt x="166" y="136"/>
                </a:lnTo>
                <a:lnTo>
                  <a:pt x="162" y="140"/>
                </a:lnTo>
                <a:lnTo>
                  <a:pt x="158" y="144"/>
                </a:lnTo>
                <a:lnTo>
                  <a:pt x="153" y="149"/>
                </a:lnTo>
                <a:lnTo>
                  <a:pt x="149" y="152"/>
                </a:lnTo>
                <a:lnTo>
                  <a:pt x="145" y="155"/>
                </a:lnTo>
                <a:lnTo>
                  <a:pt x="142" y="157"/>
                </a:lnTo>
                <a:lnTo>
                  <a:pt x="138" y="159"/>
                </a:lnTo>
                <a:lnTo>
                  <a:pt x="134" y="161"/>
                </a:lnTo>
                <a:lnTo>
                  <a:pt x="131" y="162"/>
                </a:lnTo>
                <a:lnTo>
                  <a:pt x="127" y="164"/>
                </a:lnTo>
                <a:lnTo>
                  <a:pt x="124" y="165"/>
                </a:lnTo>
                <a:lnTo>
                  <a:pt x="121" y="166"/>
                </a:lnTo>
                <a:lnTo>
                  <a:pt x="117" y="167"/>
                </a:lnTo>
                <a:lnTo>
                  <a:pt x="114" y="168"/>
                </a:lnTo>
                <a:lnTo>
                  <a:pt x="111" y="169"/>
                </a:lnTo>
                <a:lnTo>
                  <a:pt x="107" y="171"/>
                </a:lnTo>
                <a:lnTo>
                  <a:pt x="103" y="173"/>
                </a:lnTo>
                <a:lnTo>
                  <a:pt x="100" y="175"/>
                </a:lnTo>
                <a:lnTo>
                  <a:pt x="95" y="178"/>
                </a:lnTo>
                <a:lnTo>
                  <a:pt x="90" y="182"/>
                </a:lnTo>
                <a:lnTo>
                  <a:pt x="84" y="187"/>
                </a:lnTo>
                <a:lnTo>
                  <a:pt x="78" y="193"/>
                </a:lnTo>
                <a:lnTo>
                  <a:pt x="71" y="198"/>
                </a:lnTo>
                <a:lnTo>
                  <a:pt x="64" y="205"/>
                </a:lnTo>
                <a:lnTo>
                  <a:pt x="56" y="212"/>
                </a:lnTo>
                <a:lnTo>
                  <a:pt x="49" y="219"/>
                </a:lnTo>
                <a:lnTo>
                  <a:pt x="41" y="225"/>
                </a:lnTo>
                <a:lnTo>
                  <a:pt x="34" y="232"/>
                </a:lnTo>
                <a:lnTo>
                  <a:pt x="27" y="239"/>
                </a:lnTo>
                <a:lnTo>
                  <a:pt x="20" y="245"/>
                </a:lnTo>
                <a:lnTo>
                  <a:pt x="14" y="251"/>
                </a:lnTo>
                <a:lnTo>
                  <a:pt x="9" y="256"/>
                </a:lnTo>
                <a:lnTo>
                  <a:pt x="4" y="261"/>
                </a:lnTo>
                <a:lnTo>
                  <a:pt x="0" y="264"/>
                </a:lnTo>
              </a:path>
            </a:pathLst>
          </a:custGeom>
          <a:noFill/>
          <a:ln w="12700" cap="rnd" cmpd="sng">
            <a:solidFill>
              <a:srgbClr val="000000"/>
            </a:solidFill>
            <a:prstDash val="solid"/>
            <a:round/>
            <a:headEnd type="none" w="med" len="med"/>
            <a:tailEnd type="none" w="med" len="med"/>
          </a:ln>
        </p:spPr>
        <p:txBody>
          <a:bodyPr/>
          <a:lstStyle/>
          <a:p>
            <a:endParaRPr lang="en-US" sz="1200"/>
          </a:p>
        </p:txBody>
      </p:sp>
      <p:sp>
        <p:nvSpPr>
          <p:cNvPr id="137" name="Freeform 135"/>
          <p:cNvSpPr>
            <a:spLocks/>
          </p:cNvSpPr>
          <p:nvPr/>
        </p:nvSpPr>
        <p:spPr bwMode="auto">
          <a:xfrm>
            <a:off x="6991350" y="4654550"/>
            <a:ext cx="61913" cy="74613"/>
          </a:xfrm>
          <a:custGeom>
            <a:avLst/>
            <a:gdLst>
              <a:gd name="T0" fmla="*/ 2147483647 w 39"/>
              <a:gd name="T1" fmla="*/ 2147483647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2147483647 w 39"/>
              <a:gd name="T17" fmla="*/ 2147483647 h 47"/>
              <a:gd name="T18" fmla="*/ 2147483647 w 39"/>
              <a:gd name="T19" fmla="*/ 2147483647 h 47"/>
              <a:gd name="T20" fmla="*/ 2147483647 w 39"/>
              <a:gd name="T21" fmla="*/ 2147483647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2147483647 h 47"/>
              <a:gd name="T32" fmla="*/ 0 w 39"/>
              <a:gd name="T33" fmla="*/ 2147483647 h 47"/>
              <a:gd name="T34" fmla="*/ 0 w 39"/>
              <a:gd name="T35" fmla="*/ 2147483647 h 47"/>
              <a:gd name="T36" fmla="*/ 2147483647 w 39"/>
              <a:gd name="T37" fmla="*/ 2147483647 h 47"/>
              <a:gd name="T38" fmla="*/ 2147483647 w 39"/>
              <a:gd name="T39" fmla="*/ 2147483647 h 47"/>
              <a:gd name="T40" fmla="*/ 2147483647 w 39"/>
              <a:gd name="T41" fmla="*/ 2147483647 h 47"/>
              <a:gd name="T42" fmla="*/ 2147483647 w 39"/>
              <a:gd name="T43" fmla="*/ 2147483647 h 47"/>
              <a:gd name="T44" fmla="*/ 2147483647 w 39"/>
              <a:gd name="T45" fmla="*/ 2147483647 h 47"/>
              <a:gd name="T46" fmla="*/ 2147483647 w 39"/>
              <a:gd name="T47" fmla="*/ 2147483647 h 47"/>
              <a:gd name="T48" fmla="*/ 2147483647 w 39"/>
              <a:gd name="T49" fmla="*/ 2147483647 h 47"/>
              <a:gd name="T50" fmla="*/ 2147483647 w 39"/>
              <a:gd name="T51" fmla="*/ 2147483647 h 47"/>
              <a:gd name="T52" fmla="*/ 2147483647 w 39"/>
              <a:gd name="T53" fmla="*/ 2147483647 h 47"/>
              <a:gd name="T54" fmla="*/ 2147483647 w 39"/>
              <a:gd name="T55" fmla="*/ 2147483647 h 47"/>
              <a:gd name="T56" fmla="*/ 2147483647 w 39"/>
              <a:gd name="T57" fmla="*/ 0 h 47"/>
              <a:gd name="T58" fmla="*/ 2147483647 w 39"/>
              <a:gd name="T59" fmla="*/ 0 h 47"/>
              <a:gd name="T60" fmla="*/ 2147483647 w 39"/>
              <a:gd name="T61" fmla="*/ 2147483647 h 47"/>
              <a:gd name="T62" fmla="*/ 2147483647 w 39"/>
              <a:gd name="T63" fmla="*/ 2147483647 h 47"/>
              <a:gd name="T64" fmla="*/ 2147483647 w 39"/>
              <a:gd name="T65" fmla="*/ 2147483647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
              <a:gd name="T100" fmla="*/ 0 h 47"/>
              <a:gd name="T101" fmla="*/ 39 w 39"/>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 h="47">
                <a:moveTo>
                  <a:pt x="38" y="4"/>
                </a:moveTo>
                <a:lnTo>
                  <a:pt x="36" y="4"/>
                </a:lnTo>
                <a:lnTo>
                  <a:pt x="35" y="6"/>
                </a:lnTo>
                <a:lnTo>
                  <a:pt x="32" y="8"/>
                </a:lnTo>
                <a:lnTo>
                  <a:pt x="29" y="10"/>
                </a:lnTo>
                <a:lnTo>
                  <a:pt x="27" y="12"/>
                </a:lnTo>
                <a:lnTo>
                  <a:pt x="23" y="14"/>
                </a:lnTo>
                <a:lnTo>
                  <a:pt x="21" y="17"/>
                </a:lnTo>
                <a:lnTo>
                  <a:pt x="18" y="19"/>
                </a:lnTo>
                <a:lnTo>
                  <a:pt x="15" y="22"/>
                </a:lnTo>
                <a:lnTo>
                  <a:pt x="12" y="25"/>
                </a:lnTo>
                <a:lnTo>
                  <a:pt x="10" y="28"/>
                </a:lnTo>
                <a:lnTo>
                  <a:pt x="7" y="31"/>
                </a:lnTo>
                <a:lnTo>
                  <a:pt x="4" y="35"/>
                </a:lnTo>
                <a:lnTo>
                  <a:pt x="3" y="38"/>
                </a:lnTo>
                <a:lnTo>
                  <a:pt x="1" y="42"/>
                </a:lnTo>
                <a:lnTo>
                  <a:pt x="0" y="46"/>
                </a:lnTo>
                <a:lnTo>
                  <a:pt x="0" y="40"/>
                </a:lnTo>
                <a:lnTo>
                  <a:pt x="2" y="34"/>
                </a:lnTo>
                <a:lnTo>
                  <a:pt x="3" y="28"/>
                </a:lnTo>
                <a:lnTo>
                  <a:pt x="6" y="24"/>
                </a:lnTo>
                <a:lnTo>
                  <a:pt x="9" y="19"/>
                </a:lnTo>
                <a:lnTo>
                  <a:pt x="12" y="15"/>
                </a:lnTo>
                <a:lnTo>
                  <a:pt x="16" y="11"/>
                </a:lnTo>
                <a:lnTo>
                  <a:pt x="19" y="8"/>
                </a:lnTo>
                <a:lnTo>
                  <a:pt x="22" y="5"/>
                </a:lnTo>
                <a:lnTo>
                  <a:pt x="26" y="3"/>
                </a:lnTo>
                <a:lnTo>
                  <a:pt x="29" y="1"/>
                </a:lnTo>
                <a:lnTo>
                  <a:pt x="32" y="0"/>
                </a:lnTo>
                <a:lnTo>
                  <a:pt x="35" y="0"/>
                </a:lnTo>
                <a:lnTo>
                  <a:pt x="36" y="1"/>
                </a:lnTo>
                <a:lnTo>
                  <a:pt x="38" y="2"/>
                </a:lnTo>
                <a:lnTo>
                  <a:pt x="38" y="4"/>
                </a:lnTo>
              </a:path>
            </a:pathLst>
          </a:custGeom>
          <a:solidFill>
            <a:srgbClr val="B27F66"/>
          </a:solidFill>
          <a:ln w="12700" cap="rnd" cmpd="sng">
            <a:noFill/>
            <a:prstDash val="solid"/>
            <a:round/>
            <a:headEnd type="none" w="med" len="med"/>
            <a:tailEnd type="none" w="med" len="med"/>
          </a:ln>
        </p:spPr>
        <p:txBody>
          <a:bodyPr/>
          <a:lstStyle/>
          <a:p>
            <a:endParaRPr lang="en-US" sz="1200"/>
          </a:p>
        </p:txBody>
      </p:sp>
      <p:sp>
        <p:nvSpPr>
          <p:cNvPr id="138" name="Freeform 136"/>
          <p:cNvSpPr>
            <a:spLocks/>
          </p:cNvSpPr>
          <p:nvPr/>
        </p:nvSpPr>
        <p:spPr bwMode="auto">
          <a:xfrm>
            <a:off x="7034213" y="4675188"/>
            <a:ext cx="80962" cy="87312"/>
          </a:xfrm>
          <a:custGeom>
            <a:avLst/>
            <a:gdLst>
              <a:gd name="T0" fmla="*/ 2147483647 w 51"/>
              <a:gd name="T1" fmla="*/ 2147483647 h 55"/>
              <a:gd name="T2" fmla="*/ 2147483647 w 51"/>
              <a:gd name="T3" fmla="*/ 2147483647 h 55"/>
              <a:gd name="T4" fmla="*/ 2147483647 w 51"/>
              <a:gd name="T5" fmla="*/ 2147483647 h 55"/>
              <a:gd name="T6" fmla="*/ 2147483647 w 51"/>
              <a:gd name="T7" fmla="*/ 2147483647 h 55"/>
              <a:gd name="T8" fmla="*/ 2147483647 w 51"/>
              <a:gd name="T9" fmla="*/ 2147483647 h 55"/>
              <a:gd name="T10" fmla="*/ 2147483647 w 51"/>
              <a:gd name="T11" fmla="*/ 2147483647 h 55"/>
              <a:gd name="T12" fmla="*/ 2147483647 w 51"/>
              <a:gd name="T13" fmla="*/ 2147483647 h 55"/>
              <a:gd name="T14" fmla="*/ 2147483647 w 51"/>
              <a:gd name="T15" fmla="*/ 2147483647 h 55"/>
              <a:gd name="T16" fmla="*/ 2147483647 w 51"/>
              <a:gd name="T17" fmla="*/ 2147483647 h 55"/>
              <a:gd name="T18" fmla="*/ 2147483647 w 51"/>
              <a:gd name="T19" fmla="*/ 2147483647 h 55"/>
              <a:gd name="T20" fmla="*/ 2147483647 w 51"/>
              <a:gd name="T21" fmla="*/ 2147483647 h 55"/>
              <a:gd name="T22" fmla="*/ 2147483647 w 51"/>
              <a:gd name="T23" fmla="*/ 2147483647 h 55"/>
              <a:gd name="T24" fmla="*/ 2147483647 w 51"/>
              <a:gd name="T25" fmla="*/ 2147483647 h 55"/>
              <a:gd name="T26" fmla="*/ 2147483647 w 51"/>
              <a:gd name="T27" fmla="*/ 2147483647 h 55"/>
              <a:gd name="T28" fmla="*/ 2147483647 w 51"/>
              <a:gd name="T29" fmla="*/ 2147483647 h 55"/>
              <a:gd name="T30" fmla="*/ 2147483647 w 51"/>
              <a:gd name="T31" fmla="*/ 2147483647 h 55"/>
              <a:gd name="T32" fmla="*/ 0 w 51"/>
              <a:gd name="T33" fmla="*/ 2147483647 h 55"/>
              <a:gd name="T34" fmla="*/ 2147483647 w 51"/>
              <a:gd name="T35" fmla="*/ 2147483647 h 55"/>
              <a:gd name="T36" fmla="*/ 2147483647 w 51"/>
              <a:gd name="T37" fmla="*/ 2147483647 h 55"/>
              <a:gd name="T38" fmla="*/ 2147483647 w 51"/>
              <a:gd name="T39" fmla="*/ 2147483647 h 55"/>
              <a:gd name="T40" fmla="*/ 2147483647 w 51"/>
              <a:gd name="T41" fmla="*/ 2147483647 h 55"/>
              <a:gd name="T42" fmla="*/ 2147483647 w 51"/>
              <a:gd name="T43" fmla="*/ 2147483647 h 55"/>
              <a:gd name="T44" fmla="*/ 2147483647 w 51"/>
              <a:gd name="T45" fmla="*/ 2147483647 h 55"/>
              <a:gd name="T46" fmla="*/ 2147483647 w 51"/>
              <a:gd name="T47" fmla="*/ 2147483647 h 55"/>
              <a:gd name="T48" fmla="*/ 2147483647 w 51"/>
              <a:gd name="T49" fmla="*/ 2147483647 h 55"/>
              <a:gd name="T50" fmla="*/ 2147483647 w 51"/>
              <a:gd name="T51" fmla="*/ 2147483647 h 55"/>
              <a:gd name="T52" fmla="*/ 2147483647 w 51"/>
              <a:gd name="T53" fmla="*/ 2147483647 h 55"/>
              <a:gd name="T54" fmla="*/ 2147483647 w 51"/>
              <a:gd name="T55" fmla="*/ 2147483647 h 55"/>
              <a:gd name="T56" fmla="*/ 2147483647 w 51"/>
              <a:gd name="T57" fmla="*/ 0 h 55"/>
              <a:gd name="T58" fmla="*/ 2147483647 w 51"/>
              <a:gd name="T59" fmla="*/ 0 h 55"/>
              <a:gd name="T60" fmla="*/ 2147483647 w 51"/>
              <a:gd name="T61" fmla="*/ 0 h 55"/>
              <a:gd name="T62" fmla="*/ 2147483647 w 51"/>
              <a:gd name="T63" fmla="*/ 2147483647 h 55"/>
              <a:gd name="T64" fmla="*/ 2147483647 w 51"/>
              <a:gd name="T65" fmla="*/ 2147483647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5"/>
              <a:gd name="T101" fmla="*/ 51 w 51"/>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5">
                <a:moveTo>
                  <a:pt x="49" y="5"/>
                </a:moveTo>
                <a:lnTo>
                  <a:pt x="47" y="5"/>
                </a:lnTo>
                <a:lnTo>
                  <a:pt x="45" y="6"/>
                </a:lnTo>
                <a:lnTo>
                  <a:pt x="41" y="9"/>
                </a:lnTo>
                <a:lnTo>
                  <a:pt x="38" y="12"/>
                </a:lnTo>
                <a:lnTo>
                  <a:pt x="34" y="14"/>
                </a:lnTo>
                <a:lnTo>
                  <a:pt x="30" y="18"/>
                </a:lnTo>
                <a:lnTo>
                  <a:pt x="26" y="22"/>
                </a:lnTo>
                <a:lnTo>
                  <a:pt x="22" y="25"/>
                </a:lnTo>
                <a:lnTo>
                  <a:pt x="19" y="30"/>
                </a:lnTo>
                <a:lnTo>
                  <a:pt x="14" y="33"/>
                </a:lnTo>
                <a:lnTo>
                  <a:pt x="11" y="37"/>
                </a:lnTo>
                <a:lnTo>
                  <a:pt x="8" y="41"/>
                </a:lnTo>
                <a:lnTo>
                  <a:pt x="5" y="45"/>
                </a:lnTo>
                <a:lnTo>
                  <a:pt x="3" y="48"/>
                </a:lnTo>
                <a:lnTo>
                  <a:pt x="1" y="51"/>
                </a:lnTo>
                <a:lnTo>
                  <a:pt x="0" y="54"/>
                </a:lnTo>
                <a:lnTo>
                  <a:pt x="4" y="47"/>
                </a:lnTo>
                <a:lnTo>
                  <a:pt x="7" y="41"/>
                </a:lnTo>
                <a:lnTo>
                  <a:pt x="11" y="34"/>
                </a:lnTo>
                <a:lnTo>
                  <a:pt x="15" y="28"/>
                </a:lnTo>
                <a:lnTo>
                  <a:pt x="20" y="23"/>
                </a:lnTo>
                <a:lnTo>
                  <a:pt x="24" y="18"/>
                </a:lnTo>
                <a:lnTo>
                  <a:pt x="29" y="14"/>
                </a:lnTo>
                <a:lnTo>
                  <a:pt x="33" y="9"/>
                </a:lnTo>
                <a:lnTo>
                  <a:pt x="37" y="6"/>
                </a:lnTo>
                <a:lnTo>
                  <a:pt x="40" y="4"/>
                </a:lnTo>
                <a:lnTo>
                  <a:pt x="44" y="1"/>
                </a:lnTo>
                <a:lnTo>
                  <a:pt x="46" y="0"/>
                </a:lnTo>
                <a:lnTo>
                  <a:pt x="48" y="0"/>
                </a:lnTo>
                <a:lnTo>
                  <a:pt x="49" y="0"/>
                </a:lnTo>
                <a:lnTo>
                  <a:pt x="50" y="2"/>
                </a:lnTo>
                <a:lnTo>
                  <a:pt x="49" y="5"/>
                </a:lnTo>
              </a:path>
            </a:pathLst>
          </a:custGeom>
          <a:solidFill>
            <a:srgbClr val="B27F66"/>
          </a:solidFill>
          <a:ln w="12700" cap="rnd" cmpd="sng">
            <a:noFill/>
            <a:prstDash val="solid"/>
            <a:round/>
            <a:headEnd type="none" w="med" len="med"/>
            <a:tailEnd type="none" w="med" len="med"/>
          </a:ln>
        </p:spPr>
        <p:txBody>
          <a:bodyPr/>
          <a:lstStyle/>
          <a:p>
            <a:endParaRPr lang="en-US" sz="1200"/>
          </a:p>
        </p:txBody>
      </p:sp>
      <p:sp>
        <p:nvSpPr>
          <p:cNvPr id="139" name="Freeform 137"/>
          <p:cNvSpPr>
            <a:spLocks/>
          </p:cNvSpPr>
          <p:nvPr/>
        </p:nvSpPr>
        <p:spPr bwMode="auto">
          <a:xfrm>
            <a:off x="7056438" y="4737100"/>
            <a:ext cx="128587" cy="263525"/>
          </a:xfrm>
          <a:custGeom>
            <a:avLst/>
            <a:gdLst>
              <a:gd name="T0" fmla="*/ 2147483647 w 81"/>
              <a:gd name="T1" fmla="*/ 2147483647 h 166"/>
              <a:gd name="T2" fmla="*/ 2147483647 w 81"/>
              <a:gd name="T3" fmla="*/ 2147483647 h 166"/>
              <a:gd name="T4" fmla="*/ 2147483647 w 81"/>
              <a:gd name="T5" fmla="*/ 2147483647 h 166"/>
              <a:gd name="T6" fmla="*/ 2147483647 w 81"/>
              <a:gd name="T7" fmla="*/ 2147483647 h 166"/>
              <a:gd name="T8" fmla="*/ 2147483647 w 81"/>
              <a:gd name="T9" fmla="*/ 2147483647 h 166"/>
              <a:gd name="T10" fmla="*/ 2147483647 w 81"/>
              <a:gd name="T11" fmla="*/ 2147483647 h 166"/>
              <a:gd name="T12" fmla="*/ 2147483647 w 81"/>
              <a:gd name="T13" fmla="*/ 2147483647 h 166"/>
              <a:gd name="T14" fmla="*/ 2147483647 w 81"/>
              <a:gd name="T15" fmla="*/ 2147483647 h 166"/>
              <a:gd name="T16" fmla="*/ 2147483647 w 81"/>
              <a:gd name="T17" fmla="*/ 2147483647 h 166"/>
              <a:gd name="T18" fmla="*/ 2147483647 w 81"/>
              <a:gd name="T19" fmla="*/ 2147483647 h 166"/>
              <a:gd name="T20" fmla="*/ 2147483647 w 81"/>
              <a:gd name="T21" fmla="*/ 2147483647 h 166"/>
              <a:gd name="T22" fmla="*/ 2147483647 w 81"/>
              <a:gd name="T23" fmla="*/ 2147483647 h 166"/>
              <a:gd name="T24" fmla="*/ 2147483647 w 81"/>
              <a:gd name="T25" fmla="*/ 2147483647 h 166"/>
              <a:gd name="T26" fmla="*/ 2147483647 w 81"/>
              <a:gd name="T27" fmla="*/ 2147483647 h 166"/>
              <a:gd name="T28" fmla="*/ 2147483647 w 81"/>
              <a:gd name="T29" fmla="*/ 2147483647 h 166"/>
              <a:gd name="T30" fmla="*/ 2147483647 w 81"/>
              <a:gd name="T31" fmla="*/ 2147483647 h 166"/>
              <a:gd name="T32" fmla="*/ 2147483647 w 81"/>
              <a:gd name="T33" fmla="*/ 2147483647 h 166"/>
              <a:gd name="T34" fmla="*/ 2147483647 w 81"/>
              <a:gd name="T35" fmla="*/ 2147483647 h 166"/>
              <a:gd name="T36" fmla="*/ 2147483647 w 81"/>
              <a:gd name="T37" fmla="*/ 2147483647 h 166"/>
              <a:gd name="T38" fmla="*/ 2147483647 w 81"/>
              <a:gd name="T39" fmla="*/ 2147483647 h 166"/>
              <a:gd name="T40" fmla="*/ 2147483647 w 81"/>
              <a:gd name="T41" fmla="*/ 2147483647 h 166"/>
              <a:gd name="T42" fmla="*/ 2147483647 w 81"/>
              <a:gd name="T43" fmla="*/ 2147483647 h 166"/>
              <a:gd name="T44" fmla="*/ 2147483647 w 81"/>
              <a:gd name="T45" fmla="*/ 2147483647 h 166"/>
              <a:gd name="T46" fmla="*/ 2147483647 w 81"/>
              <a:gd name="T47" fmla="*/ 2147483647 h 166"/>
              <a:gd name="T48" fmla="*/ 2147483647 w 81"/>
              <a:gd name="T49" fmla="*/ 2147483647 h 166"/>
              <a:gd name="T50" fmla="*/ 2147483647 w 81"/>
              <a:gd name="T51" fmla="*/ 2147483647 h 166"/>
              <a:gd name="T52" fmla="*/ 2147483647 w 81"/>
              <a:gd name="T53" fmla="*/ 2147483647 h 166"/>
              <a:gd name="T54" fmla="*/ 2147483647 w 81"/>
              <a:gd name="T55" fmla="*/ 2147483647 h 166"/>
              <a:gd name="T56" fmla="*/ 2147483647 w 81"/>
              <a:gd name="T57" fmla="*/ 2147483647 h 166"/>
              <a:gd name="T58" fmla="*/ 2147483647 w 81"/>
              <a:gd name="T59" fmla="*/ 2147483647 h 166"/>
              <a:gd name="T60" fmla="*/ 2147483647 w 81"/>
              <a:gd name="T61" fmla="*/ 2147483647 h 166"/>
              <a:gd name="T62" fmla="*/ 2147483647 w 81"/>
              <a:gd name="T63" fmla="*/ 2147483647 h 166"/>
              <a:gd name="T64" fmla="*/ 2147483647 w 81"/>
              <a:gd name="T65" fmla="*/ 2147483647 h 166"/>
              <a:gd name="T66" fmla="*/ 2147483647 w 81"/>
              <a:gd name="T67" fmla="*/ 2147483647 h 166"/>
              <a:gd name="T68" fmla="*/ 2147483647 w 81"/>
              <a:gd name="T69" fmla="*/ 2147483647 h 166"/>
              <a:gd name="T70" fmla="*/ 2147483647 w 81"/>
              <a:gd name="T71" fmla="*/ 2147483647 h 166"/>
              <a:gd name="T72" fmla="*/ 2147483647 w 81"/>
              <a:gd name="T73" fmla="*/ 2147483647 h 166"/>
              <a:gd name="T74" fmla="*/ 2147483647 w 81"/>
              <a:gd name="T75" fmla="*/ 2147483647 h 166"/>
              <a:gd name="T76" fmla="*/ 2147483647 w 81"/>
              <a:gd name="T77" fmla="*/ 2147483647 h 166"/>
              <a:gd name="T78" fmla="*/ 2147483647 w 81"/>
              <a:gd name="T79" fmla="*/ 2147483647 h 166"/>
              <a:gd name="T80" fmla="*/ 2147483647 w 81"/>
              <a:gd name="T81" fmla="*/ 2147483647 h 166"/>
              <a:gd name="T82" fmla="*/ 2147483647 w 81"/>
              <a:gd name="T83" fmla="*/ 2147483647 h 166"/>
              <a:gd name="T84" fmla="*/ 2147483647 w 81"/>
              <a:gd name="T85" fmla="*/ 2147483647 h 166"/>
              <a:gd name="T86" fmla="*/ 2147483647 w 81"/>
              <a:gd name="T87" fmla="*/ 2147483647 h 1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1"/>
              <a:gd name="T133" fmla="*/ 0 h 166"/>
              <a:gd name="T134" fmla="*/ 81 w 81"/>
              <a:gd name="T135" fmla="*/ 166 h 1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1" h="166">
                <a:moveTo>
                  <a:pt x="0" y="155"/>
                </a:moveTo>
                <a:lnTo>
                  <a:pt x="0" y="154"/>
                </a:lnTo>
                <a:lnTo>
                  <a:pt x="1" y="152"/>
                </a:lnTo>
                <a:lnTo>
                  <a:pt x="2" y="150"/>
                </a:lnTo>
                <a:lnTo>
                  <a:pt x="4" y="147"/>
                </a:lnTo>
                <a:lnTo>
                  <a:pt x="6" y="143"/>
                </a:lnTo>
                <a:lnTo>
                  <a:pt x="7" y="138"/>
                </a:lnTo>
                <a:lnTo>
                  <a:pt x="9" y="133"/>
                </a:lnTo>
                <a:lnTo>
                  <a:pt x="12" y="127"/>
                </a:lnTo>
                <a:lnTo>
                  <a:pt x="14" y="122"/>
                </a:lnTo>
                <a:lnTo>
                  <a:pt x="17" y="115"/>
                </a:lnTo>
                <a:lnTo>
                  <a:pt x="20" y="108"/>
                </a:lnTo>
                <a:lnTo>
                  <a:pt x="21" y="100"/>
                </a:lnTo>
                <a:lnTo>
                  <a:pt x="23" y="93"/>
                </a:lnTo>
                <a:lnTo>
                  <a:pt x="25" y="85"/>
                </a:lnTo>
                <a:lnTo>
                  <a:pt x="27" y="77"/>
                </a:lnTo>
                <a:lnTo>
                  <a:pt x="29" y="69"/>
                </a:lnTo>
                <a:lnTo>
                  <a:pt x="29" y="67"/>
                </a:lnTo>
                <a:lnTo>
                  <a:pt x="28" y="65"/>
                </a:lnTo>
                <a:lnTo>
                  <a:pt x="28" y="62"/>
                </a:lnTo>
                <a:lnTo>
                  <a:pt x="27" y="60"/>
                </a:lnTo>
                <a:lnTo>
                  <a:pt x="26" y="57"/>
                </a:lnTo>
                <a:lnTo>
                  <a:pt x="25" y="55"/>
                </a:lnTo>
                <a:lnTo>
                  <a:pt x="24" y="52"/>
                </a:lnTo>
                <a:lnTo>
                  <a:pt x="23" y="50"/>
                </a:lnTo>
                <a:lnTo>
                  <a:pt x="21" y="46"/>
                </a:lnTo>
                <a:lnTo>
                  <a:pt x="20" y="44"/>
                </a:lnTo>
                <a:lnTo>
                  <a:pt x="20" y="42"/>
                </a:lnTo>
                <a:lnTo>
                  <a:pt x="19" y="41"/>
                </a:lnTo>
                <a:lnTo>
                  <a:pt x="18" y="40"/>
                </a:lnTo>
                <a:lnTo>
                  <a:pt x="16" y="37"/>
                </a:lnTo>
                <a:lnTo>
                  <a:pt x="19" y="34"/>
                </a:lnTo>
                <a:lnTo>
                  <a:pt x="22" y="31"/>
                </a:lnTo>
                <a:lnTo>
                  <a:pt x="26" y="29"/>
                </a:lnTo>
                <a:lnTo>
                  <a:pt x="30" y="26"/>
                </a:lnTo>
                <a:lnTo>
                  <a:pt x="33" y="24"/>
                </a:lnTo>
                <a:lnTo>
                  <a:pt x="41" y="19"/>
                </a:lnTo>
                <a:lnTo>
                  <a:pt x="45" y="16"/>
                </a:lnTo>
                <a:lnTo>
                  <a:pt x="48" y="14"/>
                </a:lnTo>
                <a:lnTo>
                  <a:pt x="51" y="13"/>
                </a:lnTo>
                <a:lnTo>
                  <a:pt x="54" y="10"/>
                </a:lnTo>
                <a:lnTo>
                  <a:pt x="57" y="8"/>
                </a:lnTo>
                <a:lnTo>
                  <a:pt x="60" y="6"/>
                </a:lnTo>
                <a:lnTo>
                  <a:pt x="61" y="4"/>
                </a:lnTo>
                <a:lnTo>
                  <a:pt x="63" y="2"/>
                </a:lnTo>
                <a:lnTo>
                  <a:pt x="64" y="0"/>
                </a:lnTo>
                <a:lnTo>
                  <a:pt x="63" y="2"/>
                </a:lnTo>
                <a:lnTo>
                  <a:pt x="63" y="4"/>
                </a:lnTo>
                <a:lnTo>
                  <a:pt x="63" y="6"/>
                </a:lnTo>
                <a:lnTo>
                  <a:pt x="62" y="8"/>
                </a:lnTo>
                <a:lnTo>
                  <a:pt x="62" y="9"/>
                </a:lnTo>
                <a:lnTo>
                  <a:pt x="61" y="11"/>
                </a:lnTo>
                <a:lnTo>
                  <a:pt x="60" y="13"/>
                </a:lnTo>
                <a:lnTo>
                  <a:pt x="60" y="14"/>
                </a:lnTo>
                <a:lnTo>
                  <a:pt x="59" y="15"/>
                </a:lnTo>
                <a:lnTo>
                  <a:pt x="58" y="17"/>
                </a:lnTo>
                <a:lnTo>
                  <a:pt x="57" y="18"/>
                </a:lnTo>
                <a:lnTo>
                  <a:pt x="56" y="19"/>
                </a:lnTo>
                <a:lnTo>
                  <a:pt x="55" y="20"/>
                </a:lnTo>
                <a:lnTo>
                  <a:pt x="53" y="21"/>
                </a:lnTo>
                <a:lnTo>
                  <a:pt x="52" y="22"/>
                </a:lnTo>
                <a:lnTo>
                  <a:pt x="51" y="23"/>
                </a:lnTo>
                <a:lnTo>
                  <a:pt x="53" y="23"/>
                </a:lnTo>
                <a:lnTo>
                  <a:pt x="56" y="24"/>
                </a:lnTo>
                <a:lnTo>
                  <a:pt x="59" y="24"/>
                </a:lnTo>
                <a:lnTo>
                  <a:pt x="60" y="24"/>
                </a:lnTo>
                <a:lnTo>
                  <a:pt x="63" y="24"/>
                </a:lnTo>
                <a:lnTo>
                  <a:pt x="65" y="23"/>
                </a:lnTo>
                <a:lnTo>
                  <a:pt x="68" y="23"/>
                </a:lnTo>
                <a:lnTo>
                  <a:pt x="70" y="23"/>
                </a:lnTo>
                <a:lnTo>
                  <a:pt x="72" y="22"/>
                </a:lnTo>
                <a:lnTo>
                  <a:pt x="73" y="21"/>
                </a:lnTo>
                <a:lnTo>
                  <a:pt x="75" y="21"/>
                </a:lnTo>
                <a:lnTo>
                  <a:pt x="77" y="21"/>
                </a:lnTo>
                <a:lnTo>
                  <a:pt x="78" y="20"/>
                </a:lnTo>
                <a:lnTo>
                  <a:pt x="79" y="20"/>
                </a:lnTo>
                <a:lnTo>
                  <a:pt x="80" y="20"/>
                </a:lnTo>
                <a:lnTo>
                  <a:pt x="77" y="22"/>
                </a:lnTo>
                <a:lnTo>
                  <a:pt x="75" y="24"/>
                </a:lnTo>
                <a:lnTo>
                  <a:pt x="74" y="25"/>
                </a:lnTo>
                <a:lnTo>
                  <a:pt x="73" y="27"/>
                </a:lnTo>
                <a:lnTo>
                  <a:pt x="71" y="28"/>
                </a:lnTo>
                <a:lnTo>
                  <a:pt x="69" y="30"/>
                </a:lnTo>
                <a:lnTo>
                  <a:pt x="67" y="32"/>
                </a:lnTo>
                <a:lnTo>
                  <a:pt x="61" y="37"/>
                </a:lnTo>
                <a:lnTo>
                  <a:pt x="60" y="39"/>
                </a:lnTo>
                <a:lnTo>
                  <a:pt x="58" y="41"/>
                </a:lnTo>
                <a:lnTo>
                  <a:pt x="56" y="41"/>
                </a:lnTo>
                <a:lnTo>
                  <a:pt x="54" y="43"/>
                </a:lnTo>
                <a:lnTo>
                  <a:pt x="53" y="43"/>
                </a:lnTo>
                <a:lnTo>
                  <a:pt x="52" y="44"/>
                </a:lnTo>
                <a:lnTo>
                  <a:pt x="52" y="45"/>
                </a:lnTo>
                <a:lnTo>
                  <a:pt x="52" y="46"/>
                </a:lnTo>
                <a:lnTo>
                  <a:pt x="53" y="47"/>
                </a:lnTo>
                <a:lnTo>
                  <a:pt x="54" y="49"/>
                </a:lnTo>
                <a:lnTo>
                  <a:pt x="55" y="50"/>
                </a:lnTo>
                <a:lnTo>
                  <a:pt x="56" y="51"/>
                </a:lnTo>
                <a:lnTo>
                  <a:pt x="58" y="52"/>
                </a:lnTo>
                <a:lnTo>
                  <a:pt x="60" y="54"/>
                </a:lnTo>
                <a:lnTo>
                  <a:pt x="60" y="55"/>
                </a:lnTo>
                <a:lnTo>
                  <a:pt x="64" y="57"/>
                </a:lnTo>
                <a:lnTo>
                  <a:pt x="66" y="58"/>
                </a:lnTo>
                <a:lnTo>
                  <a:pt x="68" y="59"/>
                </a:lnTo>
                <a:lnTo>
                  <a:pt x="70" y="60"/>
                </a:lnTo>
                <a:lnTo>
                  <a:pt x="70" y="64"/>
                </a:lnTo>
                <a:lnTo>
                  <a:pt x="70" y="67"/>
                </a:lnTo>
                <a:lnTo>
                  <a:pt x="70" y="71"/>
                </a:lnTo>
                <a:lnTo>
                  <a:pt x="70" y="75"/>
                </a:lnTo>
                <a:lnTo>
                  <a:pt x="70" y="80"/>
                </a:lnTo>
                <a:lnTo>
                  <a:pt x="69" y="86"/>
                </a:lnTo>
                <a:lnTo>
                  <a:pt x="69" y="91"/>
                </a:lnTo>
                <a:lnTo>
                  <a:pt x="69" y="96"/>
                </a:lnTo>
                <a:lnTo>
                  <a:pt x="68" y="102"/>
                </a:lnTo>
                <a:lnTo>
                  <a:pt x="67" y="108"/>
                </a:lnTo>
                <a:lnTo>
                  <a:pt x="67" y="114"/>
                </a:lnTo>
                <a:lnTo>
                  <a:pt x="66" y="120"/>
                </a:lnTo>
                <a:lnTo>
                  <a:pt x="65" y="124"/>
                </a:lnTo>
                <a:lnTo>
                  <a:pt x="64" y="129"/>
                </a:lnTo>
                <a:lnTo>
                  <a:pt x="62" y="133"/>
                </a:lnTo>
                <a:lnTo>
                  <a:pt x="60" y="137"/>
                </a:lnTo>
                <a:lnTo>
                  <a:pt x="58" y="141"/>
                </a:lnTo>
                <a:lnTo>
                  <a:pt x="55" y="145"/>
                </a:lnTo>
                <a:lnTo>
                  <a:pt x="51" y="150"/>
                </a:lnTo>
                <a:lnTo>
                  <a:pt x="47" y="153"/>
                </a:lnTo>
                <a:lnTo>
                  <a:pt x="44" y="156"/>
                </a:lnTo>
                <a:lnTo>
                  <a:pt x="39" y="159"/>
                </a:lnTo>
                <a:lnTo>
                  <a:pt x="34" y="162"/>
                </a:lnTo>
                <a:lnTo>
                  <a:pt x="30" y="164"/>
                </a:lnTo>
                <a:lnTo>
                  <a:pt x="25" y="165"/>
                </a:lnTo>
                <a:lnTo>
                  <a:pt x="20" y="165"/>
                </a:lnTo>
                <a:lnTo>
                  <a:pt x="15" y="165"/>
                </a:lnTo>
                <a:lnTo>
                  <a:pt x="9" y="163"/>
                </a:lnTo>
                <a:lnTo>
                  <a:pt x="5" y="159"/>
                </a:lnTo>
                <a:lnTo>
                  <a:pt x="0" y="155"/>
                </a:lnTo>
              </a:path>
            </a:pathLst>
          </a:custGeom>
          <a:solidFill>
            <a:srgbClr val="B27F66"/>
          </a:solidFill>
          <a:ln w="12700" cap="rnd" cmpd="sng">
            <a:noFill/>
            <a:prstDash val="solid"/>
            <a:round/>
            <a:headEnd type="none" w="med" len="med"/>
            <a:tailEnd type="none" w="med" len="med"/>
          </a:ln>
        </p:spPr>
        <p:txBody>
          <a:bodyPr/>
          <a:lstStyle/>
          <a:p>
            <a:endParaRPr lang="en-US" sz="1200"/>
          </a:p>
        </p:txBody>
      </p:sp>
      <p:sp>
        <p:nvSpPr>
          <p:cNvPr id="140" name="Freeform 138"/>
          <p:cNvSpPr>
            <a:spLocks/>
          </p:cNvSpPr>
          <p:nvPr/>
        </p:nvSpPr>
        <p:spPr bwMode="auto">
          <a:xfrm>
            <a:off x="7894638" y="6113463"/>
            <a:ext cx="19050" cy="128587"/>
          </a:xfrm>
          <a:custGeom>
            <a:avLst/>
            <a:gdLst>
              <a:gd name="T0" fmla="*/ 0 w 12"/>
              <a:gd name="T1" fmla="*/ 2147483647 h 81"/>
              <a:gd name="T2" fmla="*/ 2147483647 w 12"/>
              <a:gd name="T3" fmla="*/ 2147483647 h 81"/>
              <a:gd name="T4" fmla="*/ 2147483647 w 12"/>
              <a:gd name="T5" fmla="*/ 0 h 81"/>
              <a:gd name="T6" fmla="*/ 0 w 12"/>
              <a:gd name="T7" fmla="*/ 0 h 81"/>
              <a:gd name="T8" fmla="*/ 0 w 12"/>
              <a:gd name="T9" fmla="*/ 2147483647 h 81"/>
              <a:gd name="T10" fmla="*/ 0 60000 65536"/>
              <a:gd name="T11" fmla="*/ 0 60000 65536"/>
              <a:gd name="T12" fmla="*/ 0 60000 65536"/>
              <a:gd name="T13" fmla="*/ 0 60000 65536"/>
              <a:gd name="T14" fmla="*/ 0 60000 65536"/>
              <a:gd name="T15" fmla="*/ 0 w 12"/>
              <a:gd name="T16" fmla="*/ 0 h 81"/>
              <a:gd name="T17" fmla="*/ 12 w 12"/>
              <a:gd name="T18" fmla="*/ 81 h 81"/>
            </a:gdLst>
            <a:ahLst/>
            <a:cxnLst>
              <a:cxn ang="T10">
                <a:pos x="T0" y="T1"/>
              </a:cxn>
              <a:cxn ang="T11">
                <a:pos x="T2" y="T3"/>
              </a:cxn>
              <a:cxn ang="T12">
                <a:pos x="T4" y="T5"/>
              </a:cxn>
              <a:cxn ang="T13">
                <a:pos x="T6" y="T7"/>
              </a:cxn>
              <a:cxn ang="T14">
                <a:pos x="T8" y="T9"/>
              </a:cxn>
            </a:cxnLst>
            <a:rect l="T15" t="T16" r="T17" b="T18"/>
            <a:pathLst>
              <a:path w="12" h="81">
                <a:moveTo>
                  <a:pt x="0" y="80"/>
                </a:moveTo>
                <a:lnTo>
                  <a:pt x="11" y="80"/>
                </a:lnTo>
                <a:lnTo>
                  <a:pt x="11" y="0"/>
                </a:lnTo>
                <a:lnTo>
                  <a:pt x="0" y="0"/>
                </a:lnTo>
                <a:lnTo>
                  <a:pt x="0" y="80"/>
                </a:lnTo>
              </a:path>
            </a:pathLst>
          </a:custGeom>
          <a:solidFill>
            <a:srgbClr val="FFFFFF"/>
          </a:solidFill>
          <a:ln w="12700" cap="rnd" cmpd="sng">
            <a:noFill/>
            <a:prstDash val="solid"/>
            <a:round/>
            <a:headEnd type="none" w="med" len="med"/>
            <a:tailEnd type="none" w="med" len="med"/>
          </a:ln>
        </p:spPr>
        <p:txBody>
          <a:bodyPr/>
          <a:lstStyle/>
          <a:p>
            <a:endParaRPr lang="en-US" sz="1200"/>
          </a:p>
        </p:txBody>
      </p:sp>
      <p:sp>
        <p:nvSpPr>
          <p:cNvPr id="141" name="Freeform 139"/>
          <p:cNvSpPr>
            <a:spLocks/>
          </p:cNvSpPr>
          <p:nvPr/>
        </p:nvSpPr>
        <p:spPr bwMode="auto">
          <a:xfrm>
            <a:off x="6838950" y="4416425"/>
            <a:ext cx="19050" cy="39688"/>
          </a:xfrm>
          <a:custGeom>
            <a:avLst/>
            <a:gdLst>
              <a:gd name="T0" fmla="*/ 2147483647 w 12"/>
              <a:gd name="T1" fmla="*/ 0 h 25"/>
              <a:gd name="T2" fmla="*/ 2147483647 w 12"/>
              <a:gd name="T3" fmla="*/ 2147483647 h 25"/>
              <a:gd name="T4" fmla="*/ 2147483647 w 12"/>
              <a:gd name="T5" fmla="*/ 2147483647 h 25"/>
              <a:gd name="T6" fmla="*/ 2147483647 w 12"/>
              <a:gd name="T7" fmla="*/ 2147483647 h 25"/>
              <a:gd name="T8" fmla="*/ 2147483647 w 12"/>
              <a:gd name="T9" fmla="*/ 2147483647 h 25"/>
              <a:gd name="T10" fmla="*/ 2147483647 w 12"/>
              <a:gd name="T11" fmla="*/ 2147483647 h 25"/>
              <a:gd name="T12" fmla="*/ 2147483647 w 12"/>
              <a:gd name="T13" fmla="*/ 2147483647 h 25"/>
              <a:gd name="T14" fmla="*/ 2147483647 w 12"/>
              <a:gd name="T15" fmla="*/ 2147483647 h 25"/>
              <a:gd name="T16" fmla="*/ 2147483647 w 12"/>
              <a:gd name="T17" fmla="*/ 2147483647 h 25"/>
              <a:gd name="T18" fmla="*/ 2147483647 w 12"/>
              <a:gd name="T19" fmla="*/ 2147483647 h 25"/>
              <a:gd name="T20" fmla="*/ 2147483647 w 12"/>
              <a:gd name="T21" fmla="*/ 2147483647 h 25"/>
              <a:gd name="T22" fmla="*/ 2147483647 w 12"/>
              <a:gd name="T23" fmla="*/ 2147483647 h 25"/>
              <a:gd name="T24" fmla="*/ 2147483647 w 12"/>
              <a:gd name="T25" fmla="*/ 2147483647 h 25"/>
              <a:gd name="T26" fmla="*/ 2147483647 w 12"/>
              <a:gd name="T27" fmla="*/ 2147483647 h 25"/>
              <a:gd name="T28" fmla="*/ 2147483647 w 12"/>
              <a:gd name="T29" fmla="*/ 2147483647 h 25"/>
              <a:gd name="T30" fmla="*/ 2147483647 w 12"/>
              <a:gd name="T31" fmla="*/ 2147483647 h 25"/>
              <a:gd name="T32" fmla="*/ 0 w 12"/>
              <a:gd name="T33" fmla="*/ 2147483647 h 25"/>
              <a:gd name="T34" fmla="*/ 2147483647 w 12"/>
              <a:gd name="T35" fmla="*/ 2147483647 h 25"/>
              <a:gd name="T36" fmla="*/ 2147483647 w 12"/>
              <a:gd name="T37" fmla="*/ 2147483647 h 25"/>
              <a:gd name="T38" fmla="*/ 2147483647 w 12"/>
              <a:gd name="T39" fmla="*/ 2147483647 h 25"/>
              <a:gd name="T40" fmla="*/ 2147483647 w 12"/>
              <a:gd name="T41" fmla="*/ 2147483647 h 25"/>
              <a:gd name="T42" fmla="*/ 2147483647 w 12"/>
              <a:gd name="T43" fmla="*/ 2147483647 h 25"/>
              <a:gd name="T44" fmla="*/ 2147483647 w 12"/>
              <a:gd name="T45" fmla="*/ 2147483647 h 25"/>
              <a:gd name="T46" fmla="*/ 2147483647 w 12"/>
              <a:gd name="T47" fmla="*/ 2147483647 h 25"/>
              <a:gd name="T48" fmla="*/ 2147483647 w 12"/>
              <a:gd name="T49" fmla="*/ 2147483647 h 25"/>
              <a:gd name="T50" fmla="*/ 2147483647 w 12"/>
              <a:gd name="T51" fmla="*/ 2147483647 h 25"/>
              <a:gd name="T52" fmla="*/ 2147483647 w 12"/>
              <a:gd name="T53" fmla="*/ 2147483647 h 25"/>
              <a:gd name="T54" fmla="*/ 2147483647 w 12"/>
              <a:gd name="T55" fmla="*/ 2147483647 h 25"/>
              <a:gd name="T56" fmla="*/ 2147483647 w 12"/>
              <a:gd name="T57" fmla="*/ 2147483647 h 25"/>
              <a:gd name="T58" fmla="*/ 2147483647 w 12"/>
              <a:gd name="T59" fmla="*/ 2147483647 h 25"/>
              <a:gd name="T60" fmla="*/ 2147483647 w 12"/>
              <a:gd name="T61" fmla="*/ 2147483647 h 25"/>
              <a:gd name="T62" fmla="*/ 2147483647 w 12"/>
              <a:gd name="T63" fmla="*/ 2147483647 h 25"/>
              <a:gd name="T64" fmla="*/ 2147483647 w 12"/>
              <a:gd name="T65" fmla="*/ 2147483647 h 25"/>
              <a:gd name="T66" fmla="*/ 2147483647 w 12"/>
              <a:gd name="T67" fmla="*/ 2147483647 h 25"/>
              <a:gd name="T68" fmla="*/ 2147483647 w 12"/>
              <a:gd name="T69" fmla="*/ 2147483647 h 25"/>
              <a:gd name="T70" fmla="*/ 2147483647 w 12"/>
              <a:gd name="T71" fmla="*/ 2147483647 h 25"/>
              <a:gd name="T72" fmla="*/ 2147483647 w 12"/>
              <a:gd name="T73" fmla="*/ 2147483647 h 25"/>
              <a:gd name="T74" fmla="*/ 2147483647 w 12"/>
              <a:gd name="T75" fmla="*/ 2147483647 h 25"/>
              <a:gd name="T76" fmla="*/ 2147483647 w 12"/>
              <a:gd name="T77" fmla="*/ 2147483647 h 25"/>
              <a:gd name="T78" fmla="*/ 2147483647 w 12"/>
              <a:gd name="T79" fmla="*/ 2147483647 h 25"/>
              <a:gd name="T80" fmla="*/ 2147483647 w 12"/>
              <a:gd name="T81" fmla="*/ 2147483647 h 25"/>
              <a:gd name="T82" fmla="*/ 2147483647 w 12"/>
              <a:gd name="T83" fmla="*/ 2147483647 h 25"/>
              <a:gd name="T84" fmla="*/ 2147483647 w 12"/>
              <a:gd name="T85" fmla="*/ 0 h 25"/>
              <a:gd name="T86" fmla="*/ 2147483647 w 12"/>
              <a:gd name="T87" fmla="*/ 0 h 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
              <a:gd name="T133" fmla="*/ 0 h 25"/>
              <a:gd name="T134" fmla="*/ 12 w 12"/>
              <a:gd name="T135" fmla="*/ 25 h 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 h="25">
                <a:moveTo>
                  <a:pt x="2" y="0"/>
                </a:moveTo>
                <a:lnTo>
                  <a:pt x="3" y="1"/>
                </a:lnTo>
                <a:lnTo>
                  <a:pt x="3" y="2"/>
                </a:lnTo>
                <a:lnTo>
                  <a:pt x="4" y="3"/>
                </a:lnTo>
                <a:lnTo>
                  <a:pt x="5" y="5"/>
                </a:lnTo>
                <a:lnTo>
                  <a:pt x="5" y="7"/>
                </a:lnTo>
                <a:lnTo>
                  <a:pt x="5" y="9"/>
                </a:lnTo>
                <a:lnTo>
                  <a:pt x="5" y="10"/>
                </a:lnTo>
                <a:lnTo>
                  <a:pt x="5" y="12"/>
                </a:lnTo>
                <a:lnTo>
                  <a:pt x="5" y="14"/>
                </a:lnTo>
                <a:lnTo>
                  <a:pt x="5" y="16"/>
                </a:lnTo>
                <a:lnTo>
                  <a:pt x="4" y="18"/>
                </a:lnTo>
                <a:lnTo>
                  <a:pt x="4" y="19"/>
                </a:lnTo>
                <a:lnTo>
                  <a:pt x="3" y="21"/>
                </a:lnTo>
                <a:lnTo>
                  <a:pt x="2" y="22"/>
                </a:lnTo>
                <a:lnTo>
                  <a:pt x="1" y="23"/>
                </a:lnTo>
                <a:lnTo>
                  <a:pt x="0" y="24"/>
                </a:lnTo>
                <a:lnTo>
                  <a:pt x="1" y="24"/>
                </a:lnTo>
                <a:lnTo>
                  <a:pt x="2" y="23"/>
                </a:lnTo>
                <a:lnTo>
                  <a:pt x="3" y="23"/>
                </a:lnTo>
                <a:lnTo>
                  <a:pt x="5" y="22"/>
                </a:lnTo>
                <a:lnTo>
                  <a:pt x="6" y="22"/>
                </a:lnTo>
                <a:lnTo>
                  <a:pt x="7" y="21"/>
                </a:lnTo>
                <a:lnTo>
                  <a:pt x="8" y="20"/>
                </a:lnTo>
                <a:lnTo>
                  <a:pt x="9" y="19"/>
                </a:lnTo>
                <a:lnTo>
                  <a:pt x="10" y="18"/>
                </a:lnTo>
                <a:lnTo>
                  <a:pt x="11" y="18"/>
                </a:lnTo>
                <a:lnTo>
                  <a:pt x="11" y="17"/>
                </a:lnTo>
                <a:lnTo>
                  <a:pt x="11" y="16"/>
                </a:lnTo>
                <a:lnTo>
                  <a:pt x="11" y="15"/>
                </a:lnTo>
                <a:lnTo>
                  <a:pt x="10" y="14"/>
                </a:lnTo>
                <a:lnTo>
                  <a:pt x="10" y="13"/>
                </a:lnTo>
                <a:lnTo>
                  <a:pt x="10" y="11"/>
                </a:lnTo>
                <a:lnTo>
                  <a:pt x="8" y="9"/>
                </a:lnTo>
                <a:lnTo>
                  <a:pt x="6" y="6"/>
                </a:lnTo>
                <a:lnTo>
                  <a:pt x="6" y="5"/>
                </a:lnTo>
                <a:lnTo>
                  <a:pt x="5" y="3"/>
                </a:lnTo>
                <a:lnTo>
                  <a:pt x="4" y="2"/>
                </a:lnTo>
                <a:lnTo>
                  <a:pt x="3" y="2"/>
                </a:lnTo>
                <a:lnTo>
                  <a:pt x="3" y="0"/>
                </a:lnTo>
                <a:lnTo>
                  <a:pt x="2" y="0"/>
                </a:lnTo>
              </a:path>
            </a:pathLst>
          </a:custGeom>
          <a:solidFill>
            <a:srgbClr val="FFFFFF"/>
          </a:solidFill>
          <a:ln w="12700" cap="rnd" cmpd="sng">
            <a:noFill/>
            <a:prstDash val="solid"/>
            <a:round/>
            <a:headEnd type="none" w="med" len="med"/>
            <a:tailEnd type="none" w="med" len="med"/>
          </a:ln>
        </p:spPr>
        <p:txBody>
          <a:bodyPr/>
          <a:lstStyle/>
          <a:p>
            <a:endParaRPr lang="en-US" sz="12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CASES</a:t>
            </a:r>
            <a:endParaRPr lang="en-US" dirty="0"/>
          </a:p>
        </p:txBody>
      </p:sp>
      <p:sp>
        <p:nvSpPr>
          <p:cNvPr id="4" name="Content Placeholder 3"/>
          <p:cNvSpPr>
            <a:spLocks noGrp="1" noChangeArrowheads="1"/>
          </p:cNvSpPr>
          <p:nvPr>
            <p:ph idx="1"/>
          </p:nvPr>
        </p:nvSpPr>
        <p:spPr bwMode="auto">
          <a:xfrm>
            <a:off x="395111" y="2160589"/>
            <a:ext cx="9855199" cy="29363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90000" tIns="46800" rIns="90000" bIns="46800">
            <a:spAutoFit/>
          </a:bodyPr>
          <a:lstStyle/>
          <a:p>
            <a:pP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400" dirty="0">
                <a:solidFill>
                  <a:srgbClr val="000000"/>
                </a:solidFill>
                <a:ea typeface="SimSun" charset="0"/>
                <a:cs typeface="SimSun" charset="0"/>
              </a:rPr>
              <a:t>The 1948 Baseball Season. In 1948, the Washington Senators played 153 games, winning 56 and losing 97. They finished seventh in the American League and were led in hitting by Bud Stewart, whose batting average was .279. </a:t>
            </a:r>
          </a:p>
          <a:p>
            <a:pP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2400" dirty="0">
              <a:solidFill>
                <a:srgbClr val="000000"/>
              </a:solidFill>
              <a:ea typeface="SimSun" charset="0"/>
              <a:cs typeface="SimSun" charset="0"/>
            </a:endParaRPr>
          </a:p>
          <a:p>
            <a:pP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400" dirty="0">
                <a:solidFill>
                  <a:srgbClr val="000000"/>
                </a:solidFill>
                <a:ea typeface="SimSun" charset="0"/>
                <a:cs typeface="SimSun" charset="0"/>
              </a:rPr>
              <a:t>The work of baseball statisticians is an illustration of </a:t>
            </a:r>
            <a:r>
              <a:rPr lang="en-US" sz="2400" i="1" dirty="0">
                <a:solidFill>
                  <a:srgbClr val="000000"/>
                </a:solidFill>
                <a:ea typeface="SimSun" charset="0"/>
                <a:cs typeface="SimSun" charset="0"/>
              </a:rPr>
              <a:t>descriptive statistics</a:t>
            </a:r>
            <a:r>
              <a:rPr lang="en-US" sz="2400" dirty="0">
                <a:solidFill>
                  <a:srgbClr val="000000"/>
                </a:solidFill>
                <a:ea typeface="SimSun" charset="0"/>
                <a:cs typeface="SimSun"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838200" y="76200"/>
            <a:ext cx="10515600" cy="914400"/>
          </a:xfrm>
        </p:spPr>
        <p:txBody>
          <a:bodyPr/>
          <a:lstStyle/>
          <a:p>
            <a:r>
              <a:rPr lang="en-US" smtClean="0"/>
              <a:t>Exponential Probability Distributions</a:t>
            </a:r>
          </a:p>
        </p:txBody>
      </p:sp>
      <p:sp>
        <p:nvSpPr>
          <p:cNvPr id="51203" name="Content Placeholder 2"/>
          <p:cNvSpPr>
            <a:spLocks noGrp="1"/>
          </p:cNvSpPr>
          <p:nvPr>
            <p:ph idx="1"/>
          </p:nvPr>
        </p:nvSpPr>
        <p:spPr>
          <a:xfrm>
            <a:off x="609600" y="1295400"/>
            <a:ext cx="10972800" cy="990600"/>
          </a:xfrm>
        </p:spPr>
        <p:txBody>
          <a:bodyPr>
            <a:normAutofit/>
          </a:bodyPr>
          <a:lstStyle/>
          <a:p>
            <a:pPr>
              <a:buNone/>
            </a:pPr>
            <a:r>
              <a:rPr lang="en-US" sz="2400" dirty="0" smtClean="0">
                <a:solidFill>
                  <a:schemeClr val="tx1"/>
                </a:solidFill>
              </a:rPr>
              <a:t>The shape of the exponential distribution depends on the value </a:t>
            </a:r>
            <a:r>
              <a:rPr lang="el-GR" sz="2400" i="1" dirty="0" smtClean="0">
                <a:solidFill>
                  <a:schemeClr val="tx1"/>
                </a:solidFill>
              </a:rPr>
              <a:t>λ</a:t>
            </a:r>
            <a:r>
              <a:rPr lang="el-GR" sz="2400" dirty="0" smtClean="0">
                <a:solidFill>
                  <a:schemeClr val="tx1"/>
                </a:solidFill>
              </a:rPr>
              <a:t> </a:t>
            </a:r>
            <a:endParaRPr lang="en-US" sz="2400" dirty="0" smtClean="0">
              <a:solidFill>
                <a:schemeClr val="tx1"/>
              </a:solidFill>
            </a:endParaRPr>
          </a:p>
          <a:p>
            <a:endParaRPr lang="en-US" sz="2400" dirty="0" smtClean="0">
              <a:solidFill>
                <a:schemeClr val="tx1"/>
              </a:solidFill>
            </a:endParaRPr>
          </a:p>
        </p:txBody>
      </p:sp>
      <p:sp>
        <p:nvSpPr>
          <p:cNvPr id="51204" name="Rectangle 5"/>
          <p:cNvSpPr>
            <a:spLocks noChangeArrowheads="1"/>
          </p:cNvSpPr>
          <p:nvPr/>
        </p:nvSpPr>
        <p:spPr bwMode="auto">
          <a:xfrm>
            <a:off x="914400" y="2362200"/>
            <a:ext cx="6400800" cy="3581400"/>
          </a:xfrm>
          <a:prstGeom prst="rect">
            <a:avLst/>
          </a:prstGeom>
          <a:solidFill>
            <a:srgbClr val="FFFFCD"/>
          </a:solidFill>
          <a:ln w="12700">
            <a:solidFill>
              <a:schemeClr val="tx1"/>
            </a:solidFill>
            <a:miter lim="800000"/>
            <a:headEnd/>
            <a:tailEnd/>
          </a:ln>
          <a:effectLst/>
        </p:spPr>
        <p:txBody>
          <a:bodyPr wrap="none" anchor="ctr"/>
          <a:lstStyle/>
          <a:p>
            <a:pPr eaLnBrk="1" hangingPunct="1"/>
            <a:endParaRPr lang="en-US"/>
          </a:p>
        </p:txBody>
      </p:sp>
      <p:sp>
        <p:nvSpPr>
          <p:cNvPr id="51205" name="Line 6"/>
          <p:cNvSpPr>
            <a:spLocks noChangeShapeType="1"/>
          </p:cNvSpPr>
          <p:nvPr/>
        </p:nvSpPr>
        <p:spPr bwMode="auto">
          <a:xfrm flipV="1">
            <a:off x="2743200" y="4876800"/>
            <a:ext cx="2032000" cy="3048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51206" name="Line 7"/>
          <p:cNvSpPr>
            <a:spLocks noChangeShapeType="1"/>
          </p:cNvSpPr>
          <p:nvPr/>
        </p:nvSpPr>
        <p:spPr bwMode="auto">
          <a:xfrm flipV="1">
            <a:off x="2540000" y="4267200"/>
            <a:ext cx="1117600" cy="685800"/>
          </a:xfrm>
          <a:prstGeom prst="line">
            <a:avLst/>
          </a:prstGeom>
          <a:noFill/>
          <a:ln w="12700">
            <a:solidFill>
              <a:schemeClr val="tx2"/>
            </a:solidFill>
            <a:round/>
            <a:headEnd type="triangle" w="med" len="med"/>
            <a:tailEnd/>
          </a:ln>
          <a:effectLst/>
        </p:spPr>
        <p:txBody>
          <a:bodyPr wrap="none" anchor="ctr"/>
          <a:lstStyle/>
          <a:p>
            <a:endParaRPr lang="en-US"/>
          </a:p>
        </p:txBody>
      </p:sp>
      <p:sp>
        <p:nvSpPr>
          <p:cNvPr id="51207" name="Arc 8"/>
          <p:cNvSpPr>
            <a:spLocks/>
          </p:cNvSpPr>
          <p:nvPr/>
        </p:nvSpPr>
        <p:spPr bwMode="auto">
          <a:xfrm rot="5760000">
            <a:off x="3345393" y="2844272"/>
            <a:ext cx="774700" cy="4150783"/>
          </a:xfrm>
          <a:custGeom>
            <a:avLst/>
            <a:gdLst>
              <a:gd name="T0" fmla="*/ 2147483647 w 21600"/>
              <a:gd name="T1" fmla="*/ 0 h 27282"/>
              <a:gd name="T2" fmla="*/ 2147483647 w 21600"/>
              <a:gd name="T3" fmla="*/ 2147483647 h 27282"/>
              <a:gd name="T4" fmla="*/ 0 w 21600"/>
              <a:gd name="T5" fmla="*/ 2147483647 h 27282"/>
              <a:gd name="T6" fmla="*/ 0 60000 65536"/>
              <a:gd name="T7" fmla="*/ 0 60000 65536"/>
              <a:gd name="T8" fmla="*/ 0 60000 65536"/>
            </a:gdLst>
            <a:ahLst/>
            <a:cxnLst>
              <a:cxn ang="T6">
                <a:pos x="T0" y="T1"/>
              </a:cxn>
              <a:cxn ang="T7">
                <a:pos x="T2" y="T3"/>
              </a:cxn>
              <a:cxn ang="T8">
                <a:pos x="T4" y="T5"/>
              </a:cxn>
            </a:cxnLst>
            <a:rect l="0" t="0" r="r" b="b"/>
            <a:pathLst>
              <a:path w="21600" h="27282" fill="none" extrusionOk="0">
                <a:moveTo>
                  <a:pt x="20802" y="-1"/>
                </a:moveTo>
                <a:cubicBezTo>
                  <a:pt x="21331" y="1892"/>
                  <a:pt x="21600" y="3849"/>
                  <a:pt x="21600" y="5815"/>
                </a:cubicBezTo>
                <a:cubicBezTo>
                  <a:pt x="21600" y="16818"/>
                  <a:pt x="13328" y="26063"/>
                  <a:pt x="2392" y="27282"/>
                </a:cubicBezTo>
              </a:path>
              <a:path w="21600" h="27282" stroke="0" extrusionOk="0">
                <a:moveTo>
                  <a:pt x="20802" y="-1"/>
                </a:moveTo>
                <a:cubicBezTo>
                  <a:pt x="21331" y="1892"/>
                  <a:pt x="21600" y="3849"/>
                  <a:pt x="21600" y="5815"/>
                </a:cubicBezTo>
                <a:cubicBezTo>
                  <a:pt x="21600" y="16818"/>
                  <a:pt x="13328" y="26063"/>
                  <a:pt x="2392" y="27282"/>
                </a:cubicBezTo>
                <a:lnTo>
                  <a:pt x="0" y="5815"/>
                </a:lnTo>
                <a:lnTo>
                  <a:pt x="20802" y="-1"/>
                </a:lnTo>
                <a:close/>
              </a:path>
            </a:pathLst>
          </a:custGeom>
          <a:noFill/>
          <a:ln w="50800" cap="rnd">
            <a:solidFill>
              <a:schemeClr val="tx2"/>
            </a:solidFill>
            <a:round/>
            <a:headEnd/>
            <a:tailEnd/>
          </a:ln>
          <a:effectLst/>
        </p:spPr>
        <p:txBody>
          <a:bodyPr wrap="none" anchor="ctr"/>
          <a:lstStyle/>
          <a:p>
            <a:endParaRPr lang="en-US"/>
          </a:p>
        </p:txBody>
      </p:sp>
      <p:sp>
        <p:nvSpPr>
          <p:cNvPr id="51208" name="Line 9"/>
          <p:cNvSpPr>
            <a:spLocks noChangeShapeType="1"/>
          </p:cNvSpPr>
          <p:nvPr/>
        </p:nvSpPr>
        <p:spPr bwMode="auto">
          <a:xfrm>
            <a:off x="1625600" y="3200400"/>
            <a:ext cx="0" cy="2362200"/>
          </a:xfrm>
          <a:prstGeom prst="line">
            <a:avLst/>
          </a:prstGeom>
          <a:noFill/>
          <a:ln w="25400">
            <a:solidFill>
              <a:schemeClr val="tx1"/>
            </a:solidFill>
            <a:round/>
            <a:headEnd/>
            <a:tailEnd/>
          </a:ln>
          <a:effectLst/>
        </p:spPr>
        <p:txBody>
          <a:bodyPr wrap="none" anchor="ctr"/>
          <a:lstStyle/>
          <a:p>
            <a:endParaRPr lang="en-US"/>
          </a:p>
        </p:txBody>
      </p:sp>
      <p:sp>
        <p:nvSpPr>
          <p:cNvPr id="51209" name="Line 10"/>
          <p:cNvSpPr>
            <a:spLocks noChangeShapeType="1"/>
          </p:cNvSpPr>
          <p:nvPr/>
        </p:nvSpPr>
        <p:spPr bwMode="auto">
          <a:xfrm flipV="1">
            <a:off x="1625601" y="5559426"/>
            <a:ext cx="4688417" cy="3175"/>
          </a:xfrm>
          <a:prstGeom prst="line">
            <a:avLst/>
          </a:prstGeom>
          <a:noFill/>
          <a:ln w="25400">
            <a:solidFill>
              <a:schemeClr val="tx1"/>
            </a:solidFill>
            <a:round/>
            <a:headEnd/>
            <a:tailEnd/>
          </a:ln>
          <a:effectLst/>
        </p:spPr>
        <p:txBody>
          <a:bodyPr wrap="none" anchor="ctr"/>
          <a:lstStyle/>
          <a:p>
            <a:endParaRPr lang="en-US"/>
          </a:p>
        </p:txBody>
      </p:sp>
      <p:sp>
        <p:nvSpPr>
          <p:cNvPr id="51210" name="Rectangle 11"/>
          <p:cNvSpPr>
            <a:spLocks noChangeArrowheads="1"/>
          </p:cNvSpPr>
          <p:nvPr/>
        </p:nvSpPr>
        <p:spPr bwMode="auto">
          <a:xfrm>
            <a:off x="952501" y="3044826"/>
            <a:ext cx="1130300" cy="366713"/>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f(x)</a:t>
            </a:r>
          </a:p>
        </p:txBody>
      </p:sp>
      <p:sp>
        <p:nvSpPr>
          <p:cNvPr id="51211" name="Rectangle 12"/>
          <p:cNvSpPr>
            <a:spLocks noChangeArrowheads="1"/>
          </p:cNvSpPr>
          <p:nvPr/>
        </p:nvSpPr>
        <p:spPr bwMode="auto">
          <a:xfrm>
            <a:off x="6299201" y="5486401"/>
            <a:ext cx="520700" cy="366713"/>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x</a:t>
            </a:r>
          </a:p>
        </p:txBody>
      </p:sp>
      <p:sp>
        <p:nvSpPr>
          <p:cNvPr id="53260" name="Rectangle 13"/>
          <p:cNvSpPr>
            <a:spLocks noChangeArrowheads="1"/>
          </p:cNvSpPr>
          <p:nvPr/>
        </p:nvSpPr>
        <p:spPr bwMode="auto">
          <a:xfrm>
            <a:off x="3657600" y="3886200"/>
            <a:ext cx="2336800" cy="560388"/>
          </a:xfrm>
          <a:prstGeom prst="rect">
            <a:avLst/>
          </a:prstGeom>
          <a:solidFill>
            <a:srgbClr val="CCE9A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50000"/>
              </a:spcBef>
              <a:buFontTx/>
              <a:buNone/>
              <a:defRPr/>
            </a:pPr>
            <a:r>
              <a:rPr lang="en-US" sz="1800" b="1" dirty="0" smtClean="0">
                <a:latin typeface="+mn-lt"/>
                <a:cs typeface="Arial" panose="020B0604020202020204" pitchFamily="34" charset="0"/>
              </a:rPr>
              <a:t> </a:t>
            </a:r>
            <a:r>
              <a:rPr lang="el-GR" sz="1800" i="1" dirty="0" smtClean="0">
                <a:latin typeface="+mn-lt"/>
                <a:cs typeface="Arial" panose="020B0604020202020204" pitchFamily="34" charset="0"/>
              </a:rPr>
              <a:t>λ</a:t>
            </a:r>
            <a:r>
              <a:rPr lang="en-US" sz="1800" dirty="0" smtClean="0">
                <a:latin typeface="+mn-lt"/>
                <a:cs typeface="Arial" panose="020B0604020202020204" pitchFamily="34" charset="0"/>
              </a:rPr>
              <a:t> </a:t>
            </a:r>
            <a:r>
              <a:rPr lang="en-US" sz="1800" b="1" dirty="0" smtClean="0">
                <a:latin typeface="+mn-lt"/>
                <a:cs typeface="Arial" panose="020B0604020202020204" pitchFamily="34" charset="0"/>
              </a:rPr>
              <a:t>= 2.0</a:t>
            </a:r>
          </a:p>
          <a:p>
            <a:pPr>
              <a:lnSpc>
                <a:spcPct val="20000"/>
              </a:lnSpc>
              <a:spcBef>
                <a:spcPct val="50000"/>
              </a:spcBef>
              <a:buFontTx/>
              <a:buNone/>
              <a:defRPr/>
            </a:pPr>
            <a:r>
              <a:rPr lang="en-US" sz="1800" b="1" dirty="0" smtClean="0">
                <a:latin typeface="+mn-lt"/>
                <a:cs typeface="Arial" panose="020B0604020202020204" pitchFamily="34" charset="0"/>
              </a:rPr>
              <a:t>(mean = 0.5)</a:t>
            </a:r>
          </a:p>
        </p:txBody>
      </p:sp>
      <p:sp>
        <p:nvSpPr>
          <p:cNvPr id="53261" name="Rectangle 14"/>
          <p:cNvSpPr>
            <a:spLocks noChangeArrowheads="1"/>
          </p:cNvSpPr>
          <p:nvPr/>
        </p:nvSpPr>
        <p:spPr bwMode="auto">
          <a:xfrm>
            <a:off x="4775200" y="4572000"/>
            <a:ext cx="2336800" cy="533400"/>
          </a:xfrm>
          <a:prstGeom prst="rect">
            <a:avLst/>
          </a:prstGeom>
          <a:solidFill>
            <a:srgbClr val="CCE9A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spcBef>
                <a:spcPct val="50000"/>
              </a:spcBef>
              <a:buFontTx/>
              <a:buNone/>
              <a:defRPr/>
            </a:pPr>
            <a:r>
              <a:rPr lang="el-GR" sz="1800" i="1" dirty="0" smtClean="0">
                <a:latin typeface="+mn-lt"/>
                <a:cs typeface="Arial" panose="020B0604020202020204" pitchFamily="34" charset="0"/>
              </a:rPr>
              <a:t>λ</a:t>
            </a:r>
            <a:r>
              <a:rPr lang="en-US" sz="1800" b="1" dirty="0" smtClean="0">
                <a:latin typeface="+mn-lt"/>
                <a:cs typeface="Arial" panose="020B0604020202020204" pitchFamily="34" charset="0"/>
              </a:rPr>
              <a:t> = 1.0 </a:t>
            </a:r>
          </a:p>
          <a:p>
            <a:pPr>
              <a:lnSpc>
                <a:spcPct val="20000"/>
              </a:lnSpc>
              <a:spcBef>
                <a:spcPct val="50000"/>
              </a:spcBef>
              <a:buFont typeface="Symbol" panose="05050102010706020507" pitchFamily="18" charset="2"/>
              <a:buNone/>
              <a:defRPr/>
            </a:pPr>
            <a:r>
              <a:rPr lang="en-US" sz="1800" b="1" dirty="0" smtClean="0">
                <a:latin typeface="+mn-lt"/>
                <a:cs typeface="Arial" panose="020B0604020202020204" pitchFamily="34" charset="0"/>
              </a:rPr>
              <a:t>(mean = 1.0)</a:t>
            </a:r>
          </a:p>
        </p:txBody>
      </p:sp>
      <p:sp>
        <p:nvSpPr>
          <p:cNvPr id="51214" name="Arc 17"/>
          <p:cNvSpPr>
            <a:spLocks/>
          </p:cNvSpPr>
          <p:nvPr/>
        </p:nvSpPr>
        <p:spPr bwMode="auto">
          <a:xfrm rot="5400000">
            <a:off x="4568296" y="2079096"/>
            <a:ext cx="492125" cy="6233584"/>
          </a:xfrm>
          <a:custGeom>
            <a:avLst/>
            <a:gdLst>
              <a:gd name="T0" fmla="*/ 2147483647 w 20893"/>
              <a:gd name="T1" fmla="*/ 2147483647 h 21549"/>
              <a:gd name="T2" fmla="*/ 2147483647 w 20893"/>
              <a:gd name="T3" fmla="*/ 2147483647 h 21549"/>
              <a:gd name="T4" fmla="*/ 0 w 20893"/>
              <a:gd name="T5" fmla="*/ 0 h 21549"/>
              <a:gd name="T6" fmla="*/ 0 60000 65536"/>
              <a:gd name="T7" fmla="*/ 0 60000 65536"/>
              <a:gd name="T8" fmla="*/ 0 60000 65536"/>
            </a:gdLst>
            <a:ahLst/>
            <a:cxnLst>
              <a:cxn ang="T6">
                <a:pos x="T0" y="T1"/>
              </a:cxn>
              <a:cxn ang="T7">
                <a:pos x="T2" y="T3"/>
              </a:cxn>
              <a:cxn ang="T8">
                <a:pos x="T4" y="T5"/>
              </a:cxn>
            </a:cxnLst>
            <a:rect l="0" t="0" r="r" b="b"/>
            <a:pathLst>
              <a:path w="20893" h="21549" fill="none" extrusionOk="0">
                <a:moveTo>
                  <a:pt x="20892" y="5481"/>
                </a:moveTo>
                <a:cubicBezTo>
                  <a:pt x="18540" y="14446"/>
                  <a:pt x="10731" y="20911"/>
                  <a:pt x="1485" y="21548"/>
                </a:cubicBezTo>
              </a:path>
              <a:path w="20893" h="21549" stroke="0" extrusionOk="0">
                <a:moveTo>
                  <a:pt x="20892" y="5481"/>
                </a:moveTo>
                <a:cubicBezTo>
                  <a:pt x="18540" y="14446"/>
                  <a:pt x="10731" y="20911"/>
                  <a:pt x="1485" y="21548"/>
                </a:cubicBezTo>
                <a:lnTo>
                  <a:pt x="0" y="0"/>
                </a:lnTo>
                <a:lnTo>
                  <a:pt x="20892" y="5481"/>
                </a:lnTo>
                <a:close/>
              </a:path>
            </a:pathLst>
          </a:custGeom>
          <a:noFill/>
          <a:ln w="50800" cap="rnd">
            <a:solidFill>
              <a:srgbClr val="FF00FF"/>
            </a:solidFill>
            <a:round/>
            <a:headEnd/>
            <a:tailEnd/>
          </a:ln>
          <a:effectLst/>
        </p:spPr>
        <p:txBody>
          <a:bodyPr wrap="none" anchor="ctr"/>
          <a:lstStyle/>
          <a:p>
            <a:endParaRPr lang="en-US"/>
          </a:p>
        </p:txBody>
      </p:sp>
      <p:sp>
        <p:nvSpPr>
          <p:cNvPr id="51215" name="Freeform 18"/>
          <p:cNvSpPr>
            <a:spLocks/>
          </p:cNvSpPr>
          <p:nvPr/>
        </p:nvSpPr>
        <p:spPr bwMode="auto">
          <a:xfrm>
            <a:off x="1737784" y="3740150"/>
            <a:ext cx="4292600" cy="1798638"/>
          </a:xfrm>
          <a:custGeom>
            <a:avLst/>
            <a:gdLst>
              <a:gd name="T0" fmla="*/ 0 w 2028"/>
              <a:gd name="T1" fmla="*/ 0 h 1133"/>
              <a:gd name="T2" fmla="*/ 2147483647 w 2028"/>
              <a:gd name="T3" fmla="*/ 2147483647 h 1133"/>
              <a:gd name="T4" fmla="*/ 2147483647 w 2028"/>
              <a:gd name="T5" fmla="*/ 2147483647 h 1133"/>
              <a:gd name="T6" fmla="*/ 0 60000 65536"/>
              <a:gd name="T7" fmla="*/ 0 60000 65536"/>
              <a:gd name="T8" fmla="*/ 0 60000 65536"/>
            </a:gdLst>
            <a:ahLst/>
            <a:cxnLst>
              <a:cxn ang="T6">
                <a:pos x="T0" y="T1"/>
              </a:cxn>
              <a:cxn ang="T7">
                <a:pos x="T2" y="T3"/>
              </a:cxn>
              <a:cxn ang="T8">
                <a:pos x="T4" y="T5"/>
              </a:cxn>
            </a:cxnLst>
            <a:rect l="0" t="0" r="r" b="b"/>
            <a:pathLst>
              <a:path w="2028" h="1133">
                <a:moveTo>
                  <a:pt x="0" y="0"/>
                </a:moveTo>
                <a:cubicBezTo>
                  <a:pt x="62" y="157"/>
                  <a:pt x="36" y="767"/>
                  <a:pt x="374" y="950"/>
                </a:cubicBezTo>
                <a:cubicBezTo>
                  <a:pt x="712" y="1133"/>
                  <a:pt x="1684" y="1067"/>
                  <a:pt x="2028" y="1097"/>
                </a:cubicBezTo>
              </a:path>
            </a:pathLst>
          </a:custGeom>
          <a:noFill/>
          <a:ln w="38100" cap="flat" cmpd="sng">
            <a:solidFill>
              <a:srgbClr val="33CC33"/>
            </a:solidFill>
            <a:prstDash val="solid"/>
            <a:round/>
            <a:headEnd/>
            <a:tailEnd/>
          </a:ln>
          <a:effectLst/>
        </p:spPr>
        <p:txBody>
          <a:bodyPr wrap="none" anchor="ctr"/>
          <a:lstStyle/>
          <a:p>
            <a:endParaRPr lang="en-US"/>
          </a:p>
        </p:txBody>
      </p:sp>
      <p:sp>
        <p:nvSpPr>
          <p:cNvPr id="53264" name="Rectangle 19"/>
          <p:cNvSpPr>
            <a:spLocks noChangeArrowheads="1"/>
          </p:cNvSpPr>
          <p:nvPr/>
        </p:nvSpPr>
        <p:spPr bwMode="auto">
          <a:xfrm>
            <a:off x="2540000" y="3276600"/>
            <a:ext cx="2336800" cy="560388"/>
          </a:xfrm>
          <a:prstGeom prst="rect">
            <a:avLst/>
          </a:prstGeom>
          <a:solidFill>
            <a:srgbClr val="CCE9A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50000"/>
              </a:spcBef>
              <a:buFontTx/>
              <a:buNone/>
              <a:defRPr/>
            </a:pPr>
            <a:r>
              <a:rPr lang="en-US" sz="1800" b="1" dirty="0" smtClean="0">
                <a:latin typeface="+mn-lt"/>
                <a:cs typeface="Arial" panose="020B0604020202020204" pitchFamily="34" charset="0"/>
              </a:rPr>
              <a:t> </a:t>
            </a:r>
            <a:r>
              <a:rPr lang="el-GR" sz="1800" i="1" dirty="0" smtClean="0">
                <a:latin typeface="+mn-lt"/>
                <a:cs typeface="Arial" panose="020B0604020202020204" pitchFamily="34" charset="0"/>
              </a:rPr>
              <a:t>λ</a:t>
            </a:r>
            <a:r>
              <a:rPr lang="en-US" sz="1800" dirty="0" smtClean="0">
                <a:latin typeface="+mn-lt"/>
                <a:cs typeface="Arial" panose="020B0604020202020204" pitchFamily="34" charset="0"/>
              </a:rPr>
              <a:t> </a:t>
            </a:r>
            <a:r>
              <a:rPr lang="en-US" sz="1800" b="1" dirty="0" smtClean="0">
                <a:latin typeface="+mn-lt"/>
                <a:cs typeface="Arial" panose="020B0604020202020204" pitchFamily="34" charset="0"/>
              </a:rPr>
              <a:t>= 3.0</a:t>
            </a:r>
          </a:p>
          <a:p>
            <a:pPr>
              <a:lnSpc>
                <a:spcPct val="20000"/>
              </a:lnSpc>
              <a:spcBef>
                <a:spcPct val="50000"/>
              </a:spcBef>
              <a:buFontTx/>
              <a:buNone/>
              <a:defRPr/>
            </a:pPr>
            <a:r>
              <a:rPr lang="en-US" sz="1800" b="1" dirty="0" smtClean="0">
                <a:latin typeface="+mn-lt"/>
                <a:cs typeface="Arial" panose="020B0604020202020204" pitchFamily="34" charset="0"/>
              </a:rPr>
              <a:t>(mean = .333)</a:t>
            </a:r>
          </a:p>
        </p:txBody>
      </p:sp>
      <p:sp>
        <p:nvSpPr>
          <p:cNvPr id="51217" name="Line 20"/>
          <p:cNvSpPr>
            <a:spLocks noChangeShapeType="1"/>
          </p:cNvSpPr>
          <p:nvPr/>
        </p:nvSpPr>
        <p:spPr bwMode="auto">
          <a:xfrm flipV="1">
            <a:off x="1828800" y="3581400"/>
            <a:ext cx="711200" cy="642938"/>
          </a:xfrm>
          <a:prstGeom prst="line">
            <a:avLst/>
          </a:prstGeom>
          <a:noFill/>
          <a:ln w="12700">
            <a:solidFill>
              <a:schemeClr val="tx2"/>
            </a:solidFill>
            <a:round/>
            <a:headEnd type="triangle" w="med" len="med"/>
            <a:tailEnd/>
          </a:ln>
          <a:effectLst/>
        </p:spPr>
        <p:txBody>
          <a:bodyPr wrap="none" anchor="ctr"/>
          <a:lstStyle/>
          <a:p>
            <a:endParaRPr lang="en-US"/>
          </a:p>
        </p:txBody>
      </p:sp>
      <p:sp>
        <p:nvSpPr>
          <p:cNvPr id="2" name="Rectangle 1"/>
          <p:cNvSpPr/>
          <p:nvPr/>
        </p:nvSpPr>
        <p:spPr>
          <a:xfrm>
            <a:off x="7670800" y="2682876"/>
            <a:ext cx="4470400" cy="2708434"/>
          </a:xfrm>
          <a:prstGeom prst="rect">
            <a:avLst/>
          </a:prstGeom>
        </p:spPr>
        <p:txBody>
          <a:bodyPr>
            <a:spAutoFit/>
          </a:bodyPr>
          <a:lstStyle/>
          <a:p>
            <a:pPr eaLnBrk="1" hangingPunct="1">
              <a:spcBef>
                <a:spcPts val="1200"/>
              </a:spcBef>
            </a:pPr>
            <a:r>
              <a:rPr lang="en-US" sz="2000" dirty="0">
                <a:latin typeface="Calibri" pitchFamily="34" charset="0"/>
              </a:rPr>
              <a:t>Compared to normal distributions:</a:t>
            </a:r>
          </a:p>
          <a:p>
            <a:pPr eaLnBrk="1" hangingPunct="1">
              <a:spcBef>
                <a:spcPts val="1200"/>
              </a:spcBef>
              <a:buFont typeface="Arial" charset="0"/>
              <a:buAutoNum type="arabicPeriod"/>
            </a:pPr>
            <a:r>
              <a:rPr lang="en-US" sz="2000" dirty="0">
                <a:latin typeface="Calibri" pitchFamily="34" charset="0"/>
              </a:rPr>
              <a:t>The exponential distribution is right-skewed, not symmetrical</a:t>
            </a:r>
          </a:p>
          <a:p>
            <a:pPr eaLnBrk="1" hangingPunct="1">
              <a:spcBef>
                <a:spcPts val="1200"/>
              </a:spcBef>
              <a:buFont typeface="Arial" charset="0"/>
              <a:buAutoNum type="arabicPeriod"/>
            </a:pPr>
            <a:r>
              <a:rPr lang="en-US" sz="2000" dirty="0">
                <a:latin typeface="Calibri" pitchFamily="34" charset="0"/>
              </a:rPr>
              <a:t>The shape is completely described by only one parameter, </a:t>
            </a:r>
            <a:r>
              <a:rPr lang="el-GR" sz="2000" i="1" dirty="0">
                <a:latin typeface="Calibri" pitchFamily="34" charset="0"/>
              </a:rPr>
              <a:t>λ</a:t>
            </a:r>
            <a:endParaRPr lang="en-US" sz="2000" i="1" dirty="0">
              <a:latin typeface="Calibri" pitchFamily="34" charset="0"/>
            </a:endParaRPr>
          </a:p>
          <a:p>
            <a:pPr eaLnBrk="1" hangingPunct="1">
              <a:spcBef>
                <a:spcPts val="1200"/>
              </a:spcBef>
              <a:buFont typeface="Arial" charset="0"/>
              <a:buAutoNum type="arabicPeriod"/>
            </a:pPr>
            <a:r>
              <a:rPr lang="en-US" sz="2000" dirty="0">
                <a:latin typeface="Calibri" pitchFamily="34" charset="0"/>
              </a:rPr>
              <a:t>The values for an exponential random variable cannot be negative</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838200" y="76200"/>
            <a:ext cx="10515600" cy="914400"/>
          </a:xfrm>
        </p:spPr>
        <p:txBody>
          <a:bodyPr/>
          <a:lstStyle/>
          <a:p>
            <a:r>
              <a:rPr lang="en-US" smtClean="0"/>
              <a:t>Exponential Probability Distributions</a:t>
            </a:r>
          </a:p>
        </p:txBody>
      </p:sp>
      <p:sp>
        <p:nvSpPr>
          <p:cNvPr id="52227" name="Content Placeholder 2"/>
          <p:cNvSpPr>
            <a:spLocks noGrp="1"/>
          </p:cNvSpPr>
          <p:nvPr>
            <p:ph idx="1"/>
          </p:nvPr>
        </p:nvSpPr>
        <p:spPr>
          <a:xfrm>
            <a:off x="677334" y="1399823"/>
            <a:ext cx="10374488" cy="4641540"/>
          </a:xfrm>
        </p:spPr>
        <p:txBody>
          <a:bodyPr>
            <a:normAutofit/>
          </a:bodyPr>
          <a:lstStyle/>
          <a:p>
            <a:r>
              <a:rPr lang="en-US" sz="2400" dirty="0" smtClean="0"/>
              <a:t>Formula for the </a:t>
            </a:r>
            <a:r>
              <a:rPr lang="en-US" sz="2400" b="1" dirty="0" smtClean="0"/>
              <a:t>Exponential Cumulative Distribution Function</a:t>
            </a:r>
          </a:p>
        </p:txBody>
      </p:sp>
      <p:graphicFrame>
        <p:nvGraphicFramePr>
          <p:cNvPr id="52228" name="Object 5"/>
          <p:cNvGraphicFramePr>
            <a:graphicFrameLocks noChangeAspect="1"/>
          </p:cNvGraphicFramePr>
          <p:nvPr/>
        </p:nvGraphicFramePr>
        <p:xfrm>
          <a:off x="3454401" y="2514601"/>
          <a:ext cx="4536017" cy="650875"/>
        </p:xfrm>
        <a:graphic>
          <a:graphicData uri="http://schemas.openxmlformats.org/presentationml/2006/ole">
            <p:oleObj spid="_x0000_s144386" name="Equation" r:id="rId3" imgW="1193800" imgH="228600" progId="">
              <p:embed/>
            </p:oleObj>
          </a:graphicData>
        </a:graphic>
      </p:graphicFrame>
      <p:sp>
        <p:nvSpPr>
          <p:cNvPr id="54277" name="Rectangle 6"/>
          <p:cNvSpPr>
            <a:spLocks noChangeArrowheads="1"/>
          </p:cNvSpPr>
          <p:nvPr/>
        </p:nvSpPr>
        <p:spPr bwMode="auto">
          <a:xfrm>
            <a:off x="1625600" y="3505200"/>
            <a:ext cx="9245600"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000" dirty="0" smtClean="0">
                <a:latin typeface="+mn-lt"/>
                <a:cs typeface="Arial" panose="020B0604020202020204" pitchFamily="34" charset="0"/>
              </a:rPr>
              <a:t>where:</a:t>
            </a:r>
          </a:p>
          <a:p>
            <a:pPr eaLnBrk="1" hangingPunct="1">
              <a:lnSpc>
                <a:spcPct val="100000"/>
              </a:lnSpc>
              <a:spcBef>
                <a:spcPct val="0"/>
              </a:spcBef>
              <a:buFontTx/>
              <a:buNone/>
              <a:defRPr/>
            </a:pPr>
            <a:r>
              <a:rPr lang="en-US" sz="2000" i="1" dirty="0" smtClean="0">
                <a:latin typeface="+mn-lt"/>
                <a:cs typeface="Arial" panose="020B0604020202020204" pitchFamily="34" charset="0"/>
              </a:rPr>
              <a:t>	e </a:t>
            </a:r>
            <a:r>
              <a:rPr lang="en-US" sz="2000" dirty="0" smtClean="0">
                <a:latin typeface="+mn-lt"/>
                <a:cs typeface="Arial" panose="020B0604020202020204" pitchFamily="34" charset="0"/>
              </a:rPr>
              <a:t>= 2.71828</a:t>
            </a:r>
          </a:p>
          <a:p>
            <a:pPr eaLnBrk="1" hangingPunct="1">
              <a:lnSpc>
                <a:spcPct val="100000"/>
              </a:lnSpc>
              <a:spcBef>
                <a:spcPct val="0"/>
              </a:spcBef>
              <a:buFontTx/>
              <a:buNone/>
              <a:defRPr/>
            </a:pPr>
            <a:r>
              <a:rPr lang="en-US" sz="2000" dirty="0" smtClean="0">
                <a:latin typeface="+mn-lt"/>
                <a:cs typeface="Arial" panose="020B0604020202020204" pitchFamily="34" charset="0"/>
              </a:rPr>
              <a:t>	</a:t>
            </a:r>
            <a:r>
              <a:rPr lang="el-GR" sz="2000" i="1" dirty="0" smtClean="0">
                <a:latin typeface="+mn-lt"/>
                <a:cs typeface="Arial" panose="020B0604020202020204" pitchFamily="34" charset="0"/>
              </a:rPr>
              <a:t>λ</a:t>
            </a:r>
            <a:r>
              <a:rPr lang="en-US" sz="2000" dirty="0" smtClean="0">
                <a:latin typeface="+mn-lt"/>
                <a:cs typeface="Arial" panose="020B0604020202020204" pitchFamily="34" charset="0"/>
              </a:rPr>
              <a:t> = The mean number of occurrences over the interval</a:t>
            </a:r>
          </a:p>
          <a:p>
            <a:pPr eaLnBrk="1" hangingPunct="1">
              <a:lnSpc>
                <a:spcPct val="100000"/>
              </a:lnSpc>
              <a:spcBef>
                <a:spcPct val="0"/>
              </a:spcBef>
              <a:buFontTx/>
              <a:buNone/>
              <a:defRPr/>
            </a:pPr>
            <a:r>
              <a:rPr lang="en-US" sz="2000" i="1" dirty="0" smtClean="0">
                <a:latin typeface="+mn-lt"/>
                <a:cs typeface="Arial" panose="020B0604020202020204" pitchFamily="34" charset="0"/>
              </a:rPr>
              <a:t>	</a:t>
            </a:r>
            <a:r>
              <a:rPr lang="en-US" sz="2000" i="1" dirty="0" smtClean="0">
                <a:latin typeface="+mn-lt"/>
                <a:cs typeface="Times New Roman" panose="02020603050405020304" pitchFamily="18" charset="0"/>
              </a:rPr>
              <a:t>a</a:t>
            </a:r>
            <a:r>
              <a:rPr lang="en-US" sz="2000" i="1" dirty="0" smtClean="0">
                <a:latin typeface="+mn-lt"/>
                <a:cs typeface="Arial" panose="020B0604020202020204" pitchFamily="34" charset="0"/>
              </a:rPr>
              <a:t> </a:t>
            </a:r>
            <a:r>
              <a:rPr lang="en-US" sz="2000" dirty="0" smtClean="0">
                <a:latin typeface="+mn-lt"/>
                <a:cs typeface="Arial" panose="020B0604020202020204" pitchFamily="34" charset="0"/>
              </a:rPr>
              <a:t>= Any number of interest</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838200" y="76200"/>
            <a:ext cx="10515600" cy="914400"/>
          </a:xfrm>
        </p:spPr>
        <p:txBody>
          <a:bodyPr/>
          <a:lstStyle/>
          <a:p>
            <a:r>
              <a:rPr lang="en-US" smtClean="0"/>
              <a:t>Exponential Probability Distributions</a:t>
            </a:r>
          </a:p>
        </p:txBody>
      </p:sp>
      <p:sp>
        <p:nvSpPr>
          <p:cNvPr id="53251" name="Content Placeholder 2"/>
          <p:cNvSpPr>
            <a:spLocks noGrp="1"/>
          </p:cNvSpPr>
          <p:nvPr>
            <p:ph idx="1"/>
          </p:nvPr>
        </p:nvSpPr>
        <p:spPr>
          <a:xfrm>
            <a:off x="677333" y="1715911"/>
            <a:ext cx="10159999" cy="4325451"/>
          </a:xfrm>
        </p:spPr>
        <p:txBody>
          <a:bodyPr>
            <a:normAutofit/>
          </a:bodyPr>
          <a:lstStyle/>
          <a:p>
            <a:r>
              <a:rPr lang="en-US" sz="2400" dirty="0" smtClean="0"/>
              <a:t>Formula for the standard deviation of the Exponential Distribution:</a:t>
            </a:r>
          </a:p>
          <a:p>
            <a:endParaRPr lang="en-US" sz="2400" dirty="0" smtClean="0"/>
          </a:p>
          <a:p>
            <a:endParaRPr lang="en-US" sz="2400" dirty="0" smtClean="0"/>
          </a:p>
          <a:p>
            <a:endParaRPr lang="en-US" sz="2400" dirty="0" smtClean="0"/>
          </a:p>
        </p:txBody>
      </p:sp>
      <p:graphicFrame>
        <p:nvGraphicFramePr>
          <p:cNvPr id="53252" name="Object 6"/>
          <p:cNvGraphicFramePr>
            <a:graphicFrameLocks noChangeAspect="1"/>
          </p:cNvGraphicFramePr>
          <p:nvPr/>
        </p:nvGraphicFramePr>
        <p:xfrm>
          <a:off x="4368801" y="2671764"/>
          <a:ext cx="2510367" cy="1120775"/>
        </p:xfrm>
        <a:graphic>
          <a:graphicData uri="http://schemas.openxmlformats.org/presentationml/2006/ole">
            <p:oleObj spid="_x0000_s145410" name="Equation" r:id="rId3" imgW="660113" imgH="393529" progId="">
              <p:embed/>
            </p:oleObj>
          </a:graphicData>
        </a:graphic>
      </p:graphicFrame>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838200" y="76200"/>
            <a:ext cx="10515600" cy="914400"/>
          </a:xfrm>
        </p:spPr>
        <p:txBody>
          <a:bodyPr/>
          <a:lstStyle/>
          <a:p>
            <a:r>
              <a:rPr lang="en-US" smtClean="0"/>
              <a:t>Calculating Exponential Probabilities</a:t>
            </a:r>
          </a:p>
        </p:txBody>
      </p:sp>
      <p:sp>
        <p:nvSpPr>
          <p:cNvPr id="56323" name="Text Box 3"/>
          <p:cNvSpPr txBox="1">
            <a:spLocks noChangeArrowheads="1"/>
          </p:cNvSpPr>
          <p:nvPr/>
        </p:nvSpPr>
        <p:spPr bwMode="auto">
          <a:xfrm>
            <a:off x="914400" y="1295400"/>
            <a:ext cx="11017956" cy="1569660"/>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50000"/>
              </a:spcBef>
              <a:buFontTx/>
              <a:buNone/>
              <a:defRPr/>
            </a:pPr>
            <a:r>
              <a:rPr lang="en-US" sz="2400" b="1" dirty="0" smtClean="0">
                <a:latin typeface="+mn-lt"/>
                <a:cs typeface="Arial" panose="020B0604020202020204" pitchFamily="34" charset="0"/>
              </a:rPr>
              <a:t>Example: </a:t>
            </a:r>
            <a:r>
              <a:rPr lang="en-US" sz="2400" dirty="0" smtClean="0">
                <a:latin typeface="+mn-lt"/>
                <a:cs typeface="Arial" panose="020B0604020202020204" pitchFamily="34" charset="0"/>
              </a:rPr>
              <a:t>The mean time between arrivals is</a:t>
            </a:r>
            <a:r>
              <a:rPr lang="en-US" sz="2400" dirty="0" smtClean="0">
                <a:solidFill>
                  <a:schemeClr val="folHlink"/>
                </a:solidFill>
                <a:latin typeface="+mn-lt"/>
                <a:cs typeface="Arial" panose="020B0604020202020204" pitchFamily="34" charset="0"/>
              </a:rPr>
              <a:t> </a:t>
            </a:r>
            <a:r>
              <a:rPr lang="en-US" sz="2400" dirty="0" smtClean="0">
                <a:latin typeface="+mn-lt"/>
                <a:cs typeface="Arial" panose="020B0604020202020204" pitchFamily="34" charset="0"/>
              </a:rPr>
              <a:t>2 minutes </a:t>
            </a:r>
          </a:p>
          <a:p>
            <a:pPr eaLnBrk="1" hangingPunct="1">
              <a:lnSpc>
                <a:spcPct val="100000"/>
              </a:lnSpc>
              <a:spcBef>
                <a:spcPct val="50000"/>
              </a:spcBef>
              <a:buFontTx/>
              <a:buNone/>
              <a:defRPr/>
            </a:pPr>
            <a:endParaRPr lang="en-US" sz="2400" dirty="0" smtClean="0">
              <a:latin typeface="+mn-lt"/>
              <a:cs typeface="Arial" panose="020B0604020202020204" pitchFamily="34" charset="0"/>
            </a:endParaRPr>
          </a:p>
          <a:p>
            <a:pPr eaLnBrk="1" hangingPunct="1">
              <a:lnSpc>
                <a:spcPct val="100000"/>
              </a:lnSpc>
              <a:spcBef>
                <a:spcPct val="50000"/>
              </a:spcBef>
              <a:buFontTx/>
              <a:buNone/>
              <a:defRPr/>
            </a:pPr>
            <a:r>
              <a:rPr lang="en-US" sz="2400" dirty="0" smtClean="0">
                <a:latin typeface="+mn-lt"/>
                <a:cs typeface="Arial" panose="020B0604020202020204" pitchFamily="34" charset="0"/>
              </a:rPr>
              <a:t>What is the probability that the next arrival is within the next 3 minutes?</a:t>
            </a:r>
          </a:p>
        </p:txBody>
      </p:sp>
      <p:sp>
        <p:nvSpPr>
          <p:cNvPr id="56324" name="Text Box 5"/>
          <p:cNvSpPr txBox="1">
            <a:spLocks noChangeArrowheads="1"/>
          </p:cNvSpPr>
          <p:nvPr/>
        </p:nvSpPr>
        <p:spPr bwMode="auto">
          <a:xfrm>
            <a:off x="711200" y="3581400"/>
            <a:ext cx="11379200" cy="830997"/>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50000"/>
              </a:spcBef>
              <a:defRPr/>
            </a:pPr>
            <a:r>
              <a:rPr lang="en-US" sz="2400" dirty="0" smtClean="0">
                <a:latin typeface="+mn-lt"/>
                <a:cs typeface="Arial" panose="020B0604020202020204" pitchFamily="34" charset="0"/>
              </a:rPr>
              <a:t>Time between arrivals is exponentially distributed with mean time between arrivals of 2 minutes (30 per 60 minutes, on average)</a:t>
            </a:r>
          </a:p>
        </p:txBody>
      </p:sp>
      <p:sp>
        <p:nvSpPr>
          <p:cNvPr id="2" name="Rectangle 1"/>
          <p:cNvSpPr/>
          <p:nvPr/>
        </p:nvSpPr>
        <p:spPr>
          <a:xfrm>
            <a:off x="756355" y="1863726"/>
            <a:ext cx="10916355" cy="9556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838200" y="76200"/>
            <a:ext cx="10515600" cy="914400"/>
          </a:xfrm>
        </p:spPr>
        <p:txBody>
          <a:bodyPr/>
          <a:lstStyle/>
          <a:p>
            <a:r>
              <a:rPr lang="en-US" smtClean="0"/>
              <a:t>Calculating Exponential Probabilities</a:t>
            </a:r>
          </a:p>
        </p:txBody>
      </p:sp>
      <p:sp>
        <p:nvSpPr>
          <p:cNvPr id="55299" name="Rectangle 6"/>
          <p:cNvSpPr>
            <a:spLocks noChangeArrowheads="1"/>
          </p:cNvSpPr>
          <p:nvPr/>
        </p:nvSpPr>
        <p:spPr bwMode="auto">
          <a:xfrm>
            <a:off x="7315200" y="3383844"/>
            <a:ext cx="1320800" cy="457200"/>
          </a:xfrm>
          <a:prstGeom prst="rect">
            <a:avLst/>
          </a:prstGeom>
          <a:solidFill>
            <a:srgbClr val="CCE9AD"/>
          </a:solidFill>
          <a:ln w="9525" algn="ctr">
            <a:solidFill>
              <a:schemeClr val="tx1"/>
            </a:solidFill>
            <a:miter lim="800000"/>
            <a:headEnd/>
            <a:tailEnd/>
          </a:ln>
        </p:spPr>
        <p:txBody>
          <a:bodyPr wrap="none" anchor="ctr"/>
          <a:lstStyle/>
          <a:p>
            <a:pPr eaLnBrk="1" hangingPunct="1"/>
            <a:endParaRPr lang="en-US"/>
          </a:p>
        </p:txBody>
      </p:sp>
      <p:sp>
        <p:nvSpPr>
          <p:cNvPr id="57348" name="Text Box 3"/>
          <p:cNvSpPr txBox="1">
            <a:spLocks noChangeArrowheads="1"/>
          </p:cNvSpPr>
          <p:nvPr/>
        </p:nvSpPr>
        <p:spPr bwMode="auto">
          <a:xfrm>
            <a:off x="462844" y="1295400"/>
            <a:ext cx="11040534" cy="1354217"/>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ts val="600"/>
              </a:spcBef>
              <a:buFontTx/>
              <a:buNone/>
              <a:defRPr/>
            </a:pPr>
            <a:r>
              <a:rPr lang="en-US" sz="2400" b="1" dirty="0" smtClean="0">
                <a:latin typeface="+mn-lt"/>
                <a:cs typeface="Arial" panose="020B0604020202020204" pitchFamily="34" charset="0"/>
              </a:rPr>
              <a:t>Example: </a:t>
            </a:r>
            <a:r>
              <a:rPr lang="en-US" sz="2400" dirty="0" smtClean="0">
                <a:solidFill>
                  <a:srgbClr val="00B400"/>
                </a:solidFill>
                <a:latin typeface="+mn-lt"/>
                <a:cs typeface="Arial" panose="020B0604020202020204" pitchFamily="34" charset="0"/>
              </a:rPr>
              <a:t>(continued)</a:t>
            </a:r>
          </a:p>
          <a:p>
            <a:pPr lvl="1" eaLnBrk="1" hangingPunct="1">
              <a:lnSpc>
                <a:spcPct val="100000"/>
              </a:lnSpc>
              <a:spcBef>
                <a:spcPts val="600"/>
              </a:spcBef>
              <a:buFontTx/>
              <a:buNone/>
              <a:defRPr/>
            </a:pPr>
            <a:endParaRPr lang="en-US" sz="2400" dirty="0" smtClean="0">
              <a:latin typeface="+mn-lt"/>
              <a:cs typeface="Arial" panose="020B0604020202020204" pitchFamily="34" charset="0"/>
            </a:endParaRPr>
          </a:p>
          <a:p>
            <a:pPr lvl="1" eaLnBrk="1" hangingPunct="1">
              <a:lnSpc>
                <a:spcPct val="100000"/>
              </a:lnSpc>
              <a:spcBef>
                <a:spcPts val="600"/>
              </a:spcBef>
              <a:buFontTx/>
              <a:buNone/>
              <a:defRPr/>
            </a:pPr>
            <a:r>
              <a:rPr lang="en-US" sz="2400" dirty="0" smtClean="0">
                <a:latin typeface="+mn-lt"/>
                <a:cs typeface="Arial" panose="020B0604020202020204" pitchFamily="34" charset="0"/>
              </a:rPr>
              <a:t>What is the probability that the next arrival is within the next 3 minutes?</a:t>
            </a:r>
          </a:p>
        </p:txBody>
      </p:sp>
      <p:sp>
        <p:nvSpPr>
          <p:cNvPr id="57349" name="Text Box 5"/>
          <p:cNvSpPr txBox="1">
            <a:spLocks noChangeArrowheads="1"/>
          </p:cNvSpPr>
          <p:nvPr/>
        </p:nvSpPr>
        <p:spPr bwMode="auto">
          <a:xfrm>
            <a:off x="812800" y="2861910"/>
            <a:ext cx="11379200" cy="1016000"/>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9525">
                <a:solidFill>
                  <a:schemeClr val="folHlink"/>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50000"/>
              </a:spcBef>
              <a:defRPr/>
            </a:pPr>
            <a:r>
              <a:rPr lang="el-GR" sz="2400" i="1" dirty="0" smtClean="0">
                <a:latin typeface="+mn-lt"/>
                <a:cs typeface="Arial" panose="020B0604020202020204" pitchFamily="34" charset="0"/>
                <a:sym typeface="Symbol" panose="05050102010706020507" pitchFamily="18" charset="2"/>
              </a:rPr>
              <a:t>λ</a:t>
            </a:r>
            <a:r>
              <a:rPr lang="en-US" sz="2400" dirty="0" smtClean="0">
                <a:latin typeface="+mn-lt"/>
                <a:cs typeface="Arial" panose="020B0604020202020204" pitchFamily="34" charset="0"/>
                <a:sym typeface="Symbol" panose="05050102010706020507" pitchFamily="18" charset="2"/>
              </a:rPr>
              <a:t> = </a:t>
            </a:r>
            <a:r>
              <a:rPr lang="en-US" sz="2400" dirty="0" smtClean="0">
                <a:latin typeface="+mn-lt"/>
                <a:cs typeface="Arial" panose="020B0604020202020204" pitchFamily="34" charset="0"/>
              </a:rPr>
              <a:t>1/</a:t>
            </a:r>
            <a:r>
              <a:rPr lang="el-GR" sz="2400" i="1" dirty="0" smtClean="0">
                <a:latin typeface="+mn-lt"/>
                <a:cs typeface="Arial" panose="020B0604020202020204" pitchFamily="34" charset="0"/>
              </a:rPr>
              <a:t>μ</a:t>
            </a:r>
            <a:r>
              <a:rPr lang="en-US" sz="2400" dirty="0" smtClean="0">
                <a:latin typeface="+mn-lt"/>
                <a:cs typeface="Arial" panose="020B0604020202020204" pitchFamily="34" charset="0"/>
                <a:sym typeface="Symbol" panose="05050102010706020507" pitchFamily="18" charset="2"/>
              </a:rPr>
              <a:t> = (1 arrival)/(2 minutes), so </a:t>
            </a:r>
            <a:r>
              <a:rPr lang="el-GR" sz="2400" i="1" dirty="0" smtClean="0">
                <a:latin typeface="+mn-lt"/>
                <a:cs typeface="Arial" panose="020B0604020202020204" pitchFamily="34" charset="0"/>
                <a:sym typeface="Symbol" panose="05050102010706020507" pitchFamily="18" charset="2"/>
              </a:rPr>
              <a:t>λ</a:t>
            </a:r>
            <a:r>
              <a:rPr lang="en-US" sz="2400" dirty="0" smtClean="0">
                <a:latin typeface="+mn-lt"/>
                <a:cs typeface="Arial" panose="020B0604020202020204" pitchFamily="34" charset="0"/>
                <a:sym typeface="Symbol" panose="05050102010706020507" pitchFamily="18" charset="2"/>
              </a:rPr>
              <a:t> = 0.5 arrivals/min</a:t>
            </a:r>
          </a:p>
          <a:p>
            <a:pPr eaLnBrk="1" hangingPunct="1">
              <a:lnSpc>
                <a:spcPct val="100000"/>
              </a:lnSpc>
              <a:spcBef>
                <a:spcPct val="50000"/>
              </a:spcBef>
              <a:defRPr/>
            </a:pPr>
            <a:r>
              <a:rPr lang="en-US" sz="2400" i="1" dirty="0" smtClean="0">
                <a:latin typeface="+mn-lt"/>
                <a:cs typeface="Arial" panose="020B0604020202020204" pitchFamily="34" charset="0"/>
                <a:sym typeface="Symbol" panose="05050102010706020507" pitchFamily="18" charset="2"/>
              </a:rPr>
              <a:t>P</a:t>
            </a:r>
            <a:r>
              <a:rPr lang="en-US" sz="2400" dirty="0" smtClean="0">
                <a:latin typeface="+mn-lt"/>
                <a:cs typeface="Arial" panose="020B0604020202020204" pitchFamily="34" charset="0"/>
                <a:sym typeface="Symbol" panose="05050102010706020507" pitchFamily="18" charset="2"/>
              </a:rPr>
              <a:t>(</a:t>
            </a:r>
            <a:r>
              <a:rPr lang="en-US" sz="2400" i="1" dirty="0" smtClean="0">
                <a:latin typeface="+mn-lt"/>
                <a:cs typeface="Arial" panose="020B0604020202020204" pitchFamily="34" charset="0"/>
                <a:sym typeface="Symbol" panose="05050102010706020507" pitchFamily="18" charset="2"/>
              </a:rPr>
              <a:t>x</a:t>
            </a:r>
            <a:r>
              <a:rPr lang="en-US" sz="2400" dirty="0" smtClean="0">
                <a:latin typeface="+mn-lt"/>
                <a:cs typeface="Arial" panose="020B0604020202020204" pitchFamily="34" charset="0"/>
                <a:sym typeface="Symbol" panose="05050102010706020507" pitchFamily="18" charset="2"/>
              </a:rPr>
              <a:t> &lt; 3) = 1 - e</a:t>
            </a:r>
            <a:r>
              <a:rPr lang="en-US" sz="2400" baseline="30000" dirty="0" smtClean="0">
                <a:latin typeface="+mn-lt"/>
                <a:cs typeface="Arial" panose="020B0604020202020204" pitchFamily="34" charset="0"/>
                <a:sym typeface="Symbol" panose="05050102010706020507" pitchFamily="18" charset="2"/>
              </a:rPr>
              <a:t>-</a:t>
            </a:r>
            <a:r>
              <a:rPr lang="en-US" sz="2400" i="1" baseline="30000" dirty="0" smtClean="0">
                <a:latin typeface="+mn-lt"/>
                <a:cs typeface="Times New Roman" panose="02020603050405020304" pitchFamily="18" charset="0"/>
              </a:rPr>
              <a:t>a</a:t>
            </a:r>
            <a:r>
              <a:rPr lang="el-GR" sz="2400" baseline="30000" dirty="0" smtClean="0">
                <a:latin typeface="+mn-lt"/>
                <a:cs typeface="Arial" panose="020B0604020202020204" pitchFamily="34" charset="0"/>
                <a:sym typeface="Symbol" panose="05050102010706020507" pitchFamily="18" charset="2"/>
              </a:rPr>
              <a:t>λ</a:t>
            </a:r>
            <a:r>
              <a:rPr lang="en-US" sz="2400" dirty="0" smtClean="0">
                <a:latin typeface="+mn-lt"/>
                <a:cs typeface="Arial" panose="020B0604020202020204" pitchFamily="34" charset="0"/>
                <a:sym typeface="Symbol" panose="05050102010706020507" pitchFamily="18" charset="2"/>
              </a:rPr>
              <a:t> = 1 – e</a:t>
            </a:r>
            <a:r>
              <a:rPr lang="en-US" sz="2400" baseline="30000" dirty="0" smtClean="0">
                <a:latin typeface="+mn-lt"/>
                <a:cs typeface="Arial" panose="020B0604020202020204" pitchFamily="34" charset="0"/>
                <a:sym typeface="Symbol" panose="05050102010706020507" pitchFamily="18" charset="2"/>
              </a:rPr>
              <a:t>-(3)(0.5)</a:t>
            </a:r>
            <a:r>
              <a:rPr lang="en-US" sz="2400" dirty="0" smtClean="0">
                <a:latin typeface="+mn-lt"/>
                <a:cs typeface="Arial" panose="020B0604020202020204" pitchFamily="34" charset="0"/>
                <a:sym typeface="Symbol" panose="05050102010706020507" pitchFamily="18" charset="2"/>
              </a:rPr>
              <a:t> =  1 - 0.2231 = 0.7769</a:t>
            </a:r>
          </a:p>
        </p:txBody>
      </p:sp>
      <p:sp>
        <p:nvSpPr>
          <p:cNvPr id="2" name="Rectangle 1"/>
          <p:cNvSpPr/>
          <p:nvPr/>
        </p:nvSpPr>
        <p:spPr>
          <a:xfrm>
            <a:off x="632178" y="1727201"/>
            <a:ext cx="10103556" cy="8985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Freeform 8"/>
          <p:cNvSpPr/>
          <p:nvPr/>
        </p:nvSpPr>
        <p:spPr>
          <a:xfrm>
            <a:off x="3441700" y="4343401"/>
            <a:ext cx="2946400" cy="1819275"/>
          </a:xfrm>
          <a:custGeom>
            <a:avLst/>
            <a:gdLst>
              <a:gd name="connsiteX0" fmla="*/ 0 w 1985963"/>
              <a:gd name="connsiteY0" fmla="*/ 0 h 2428875"/>
              <a:gd name="connsiteX1" fmla="*/ 4763 w 1985963"/>
              <a:gd name="connsiteY1" fmla="*/ 2428875 h 2428875"/>
              <a:gd name="connsiteX2" fmla="*/ 1985963 w 1985963"/>
              <a:gd name="connsiteY2" fmla="*/ 2428875 h 2428875"/>
              <a:gd name="connsiteX3" fmla="*/ 1981200 w 1985963"/>
              <a:gd name="connsiteY3" fmla="*/ 1990725 h 2428875"/>
              <a:gd name="connsiteX4" fmla="*/ 1619250 w 1985963"/>
              <a:gd name="connsiteY4" fmla="*/ 1847850 h 2428875"/>
              <a:gd name="connsiteX5" fmla="*/ 1295400 w 1985963"/>
              <a:gd name="connsiteY5" fmla="*/ 1685925 h 2428875"/>
              <a:gd name="connsiteX6" fmla="*/ 966788 w 1985963"/>
              <a:gd name="connsiteY6" fmla="*/ 1462088 h 2428875"/>
              <a:gd name="connsiteX7" fmla="*/ 638175 w 1985963"/>
              <a:gd name="connsiteY7" fmla="*/ 1190625 h 2428875"/>
              <a:gd name="connsiteX8" fmla="*/ 414338 w 1985963"/>
              <a:gd name="connsiteY8" fmla="*/ 942975 h 2428875"/>
              <a:gd name="connsiteX9" fmla="*/ 257175 w 1985963"/>
              <a:gd name="connsiteY9" fmla="*/ 723900 h 2428875"/>
              <a:gd name="connsiteX10" fmla="*/ 138113 w 1985963"/>
              <a:gd name="connsiteY10" fmla="*/ 519113 h 2428875"/>
              <a:gd name="connsiteX11" fmla="*/ 80963 w 1985963"/>
              <a:gd name="connsiteY11" fmla="*/ 347663 h 2428875"/>
              <a:gd name="connsiteX12" fmla="*/ 0 w 1985963"/>
              <a:gd name="connsiteY12" fmla="*/ 0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5963" h="2428875">
                <a:moveTo>
                  <a:pt x="0" y="0"/>
                </a:moveTo>
                <a:cubicBezTo>
                  <a:pt x="1588" y="809625"/>
                  <a:pt x="3175" y="1619250"/>
                  <a:pt x="4763" y="2428875"/>
                </a:cubicBezTo>
                <a:lnTo>
                  <a:pt x="1985963" y="2428875"/>
                </a:lnTo>
                <a:cubicBezTo>
                  <a:pt x="1984375" y="2282825"/>
                  <a:pt x="1982788" y="2136775"/>
                  <a:pt x="1981200" y="1990725"/>
                </a:cubicBezTo>
                <a:lnTo>
                  <a:pt x="1619250" y="1847850"/>
                </a:lnTo>
                <a:lnTo>
                  <a:pt x="1295400" y="1685925"/>
                </a:lnTo>
                <a:lnTo>
                  <a:pt x="966788" y="1462088"/>
                </a:lnTo>
                <a:lnTo>
                  <a:pt x="638175" y="1190625"/>
                </a:lnTo>
                <a:lnTo>
                  <a:pt x="414338" y="942975"/>
                </a:lnTo>
                <a:lnTo>
                  <a:pt x="257175" y="723900"/>
                </a:lnTo>
                <a:lnTo>
                  <a:pt x="138113" y="519113"/>
                </a:lnTo>
                <a:lnTo>
                  <a:pt x="80963" y="347663"/>
                </a:lnTo>
                <a:lnTo>
                  <a:pt x="0" y="0"/>
                </a:lnTo>
                <a:close/>
              </a:path>
            </a:pathLst>
          </a:custGeom>
          <a:solidFill>
            <a:srgbClr val="CCE9AD"/>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5304" name="Arc 8"/>
          <p:cNvSpPr>
            <a:spLocks/>
          </p:cNvSpPr>
          <p:nvPr/>
        </p:nvSpPr>
        <p:spPr bwMode="auto">
          <a:xfrm rot="5824445">
            <a:off x="5579270" y="2362466"/>
            <a:ext cx="1312863" cy="5643033"/>
          </a:xfrm>
          <a:custGeom>
            <a:avLst/>
            <a:gdLst>
              <a:gd name="T0" fmla="*/ 2147483647 w 23531"/>
              <a:gd name="T1" fmla="*/ 0 h 27283"/>
              <a:gd name="T2" fmla="*/ 2147483647 w 23531"/>
              <a:gd name="T3" fmla="*/ 2147483647 h 27283"/>
              <a:gd name="T4" fmla="*/ 2147483647 w 23531"/>
              <a:gd name="T5" fmla="*/ 2147483647 h 27283"/>
              <a:gd name="T6" fmla="*/ 0 w 23531"/>
              <a:gd name="T7" fmla="*/ 2147483647 h 27283"/>
              <a:gd name="T8" fmla="*/ 2147483647 w 23531"/>
              <a:gd name="T9" fmla="*/ 0 h 27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31" h="27283" fill="none" extrusionOk="0">
                <a:moveTo>
                  <a:pt x="22733" y="0"/>
                </a:moveTo>
                <a:cubicBezTo>
                  <a:pt x="23262" y="1893"/>
                  <a:pt x="23531" y="3850"/>
                  <a:pt x="23531" y="5816"/>
                </a:cubicBezTo>
                <a:cubicBezTo>
                  <a:pt x="23531" y="16819"/>
                  <a:pt x="15259" y="26064"/>
                  <a:pt x="4323" y="27283"/>
                </a:cubicBezTo>
              </a:path>
              <a:path w="23531" h="27283" stroke="0" extrusionOk="0">
                <a:moveTo>
                  <a:pt x="22733" y="0"/>
                </a:moveTo>
                <a:cubicBezTo>
                  <a:pt x="23262" y="1893"/>
                  <a:pt x="23531" y="3850"/>
                  <a:pt x="23531" y="5816"/>
                </a:cubicBezTo>
                <a:cubicBezTo>
                  <a:pt x="23531" y="16819"/>
                  <a:pt x="8245" y="27341"/>
                  <a:pt x="4323" y="27283"/>
                </a:cubicBezTo>
                <a:cubicBezTo>
                  <a:pt x="401" y="27225"/>
                  <a:pt x="797" y="12622"/>
                  <a:pt x="0" y="5466"/>
                </a:cubicBezTo>
                <a:cubicBezTo>
                  <a:pt x="6934" y="3527"/>
                  <a:pt x="15799" y="1939"/>
                  <a:pt x="22733" y="0"/>
                </a:cubicBezTo>
                <a:close/>
              </a:path>
            </a:pathLst>
          </a:custGeom>
          <a:noFill/>
          <a:ln w="50800" cap="rnd">
            <a:solidFill>
              <a:srgbClr val="00B400"/>
            </a:solidFill>
            <a:round/>
            <a:headEnd/>
            <a:tailEnd/>
          </a:ln>
          <a:effectLst/>
        </p:spPr>
        <p:txBody>
          <a:bodyPr wrap="none" anchor="ctr"/>
          <a:lstStyle/>
          <a:p>
            <a:endParaRPr lang="en-US"/>
          </a:p>
        </p:txBody>
      </p:sp>
      <p:sp>
        <p:nvSpPr>
          <p:cNvPr id="55305" name="Line 9"/>
          <p:cNvSpPr>
            <a:spLocks noChangeShapeType="1"/>
          </p:cNvSpPr>
          <p:nvPr/>
        </p:nvSpPr>
        <p:spPr bwMode="auto">
          <a:xfrm>
            <a:off x="3441700" y="3956050"/>
            <a:ext cx="0" cy="2216150"/>
          </a:xfrm>
          <a:prstGeom prst="line">
            <a:avLst/>
          </a:prstGeom>
          <a:noFill/>
          <a:ln w="25400">
            <a:solidFill>
              <a:schemeClr val="tx1"/>
            </a:solidFill>
            <a:round/>
            <a:headEnd/>
            <a:tailEnd/>
          </a:ln>
          <a:effectLst/>
        </p:spPr>
        <p:txBody>
          <a:bodyPr wrap="none" anchor="ctr"/>
          <a:lstStyle/>
          <a:p>
            <a:endParaRPr lang="en-US"/>
          </a:p>
        </p:txBody>
      </p:sp>
      <p:sp>
        <p:nvSpPr>
          <p:cNvPr id="55306" name="Line 10"/>
          <p:cNvSpPr>
            <a:spLocks noChangeShapeType="1"/>
          </p:cNvSpPr>
          <p:nvPr/>
        </p:nvSpPr>
        <p:spPr bwMode="auto">
          <a:xfrm flipV="1">
            <a:off x="3441700" y="6172200"/>
            <a:ext cx="5588000" cy="0"/>
          </a:xfrm>
          <a:prstGeom prst="line">
            <a:avLst/>
          </a:prstGeom>
          <a:noFill/>
          <a:ln w="25400">
            <a:solidFill>
              <a:schemeClr val="tx1"/>
            </a:solidFill>
            <a:round/>
            <a:headEnd/>
            <a:tailEnd/>
          </a:ln>
          <a:effectLst/>
        </p:spPr>
        <p:txBody>
          <a:bodyPr wrap="none" anchor="ctr"/>
          <a:lstStyle/>
          <a:p>
            <a:endParaRPr lang="en-US"/>
          </a:p>
        </p:txBody>
      </p:sp>
      <p:sp>
        <p:nvSpPr>
          <p:cNvPr id="55307" name="Rectangle 11"/>
          <p:cNvSpPr>
            <a:spLocks noChangeArrowheads="1"/>
          </p:cNvSpPr>
          <p:nvPr/>
        </p:nvSpPr>
        <p:spPr bwMode="auto">
          <a:xfrm>
            <a:off x="2730501" y="3976688"/>
            <a:ext cx="1130300" cy="366712"/>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f(x)</a:t>
            </a:r>
          </a:p>
        </p:txBody>
      </p:sp>
      <p:sp>
        <p:nvSpPr>
          <p:cNvPr id="55308" name="Rectangle 12"/>
          <p:cNvSpPr>
            <a:spLocks noChangeArrowheads="1"/>
          </p:cNvSpPr>
          <p:nvPr/>
        </p:nvSpPr>
        <p:spPr bwMode="auto">
          <a:xfrm>
            <a:off x="8928101" y="6186488"/>
            <a:ext cx="520700" cy="366712"/>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x</a:t>
            </a:r>
          </a:p>
        </p:txBody>
      </p:sp>
      <p:sp>
        <p:nvSpPr>
          <p:cNvPr id="55309" name="Rectangle 11"/>
          <p:cNvSpPr>
            <a:spLocks noChangeArrowheads="1"/>
          </p:cNvSpPr>
          <p:nvPr/>
        </p:nvSpPr>
        <p:spPr bwMode="auto">
          <a:xfrm>
            <a:off x="2717801" y="4357688"/>
            <a:ext cx="1130300" cy="366712"/>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0.5</a:t>
            </a:r>
          </a:p>
        </p:txBody>
      </p:sp>
      <p:sp>
        <p:nvSpPr>
          <p:cNvPr id="55310" name="Line 9"/>
          <p:cNvSpPr>
            <a:spLocks noChangeShapeType="1"/>
          </p:cNvSpPr>
          <p:nvPr/>
        </p:nvSpPr>
        <p:spPr bwMode="auto">
          <a:xfrm>
            <a:off x="6388100" y="5826125"/>
            <a:ext cx="0" cy="331788"/>
          </a:xfrm>
          <a:prstGeom prst="line">
            <a:avLst/>
          </a:prstGeom>
          <a:noFill/>
          <a:ln w="25400">
            <a:solidFill>
              <a:schemeClr val="tx1"/>
            </a:solidFill>
            <a:round/>
            <a:headEnd/>
            <a:tailEnd/>
          </a:ln>
          <a:effectLst/>
        </p:spPr>
        <p:txBody>
          <a:bodyPr wrap="none" anchor="ctr"/>
          <a:lstStyle/>
          <a:p>
            <a:endParaRPr lang="en-US"/>
          </a:p>
        </p:txBody>
      </p:sp>
      <p:sp>
        <p:nvSpPr>
          <p:cNvPr id="55311" name="Rectangle 12"/>
          <p:cNvSpPr>
            <a:spLocks noChangeArrowheads="1"/>
          </p:cNvSpPr>
          <p:nvPr/>
        </p:nvSpPr>
        <p:spPr bwMode="auto">
          <a:xfrm>
            <a:off x="6172201" y="6186488"/>
            <a:ext cx="520700" cy="366712"/>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3</a:t>
            </a:r>
          </a:p>
        </p:txBody>
      </p:sp>
      <p:sp>
        <p:nvSpPr>
          <p:cNvPr id="55312" name="Text Box 37"/>
          <p:cNvSpPr txBox="1">
            <a:spLocks noChangeArrowheads="1"/>
          </p:cNvSpPr>
          <p:nvPr/>
        </p:nvSpPr>
        <p:spPr bwMode="auto">
          <a:xfrm>
            <a:off x="3759201" y="5486400"/>
            <a:ext cx="1369484" cy="400050"/>
          </a:xfrm>
          <a:prstGeom prst="rect">
            <a:avLst/>
          </a:prstGeom>
          <a:noFill/>
          <a:ln w="12700">
            <a:noFill/>
            <a:miter lim="800000"/>
            <a:headEnd/>
            <a:tailEnd/>
          </a:ln>
          <a:effectLst/>
        </p:spPr>
        <p:txBody>
          <a:bodyPr>
            <a:spAutoFit/>
          </a:bodyPr>
          <a:lstStyle/>
          <a:p>
            <a:pPr>
              <a:spcBef>
                <a:spcPct val="50000"/>
              </a:spcBef>
            </a:pPr>
            <a:r>
              <a:rPr lang="en-US" sz="2000" b="1">
                <a:solidFill>
                  <a:srgbClr val="FF0000"/>
                </a:solidFill>
              </a:rPr>
              <a:t>0.7769</a:t>
            </a:r>
          </a:p>
        </p:txBody>
      </p:sp>
      <p:sp>
        <p:nvSpPr>
          <p:cNvPr id="55313" name="Rectangle 2"/>
          <p:cNvSpPr>
            <a:spLocks noChangeArrowheads="1"/>
          </p:cNvSpPr>
          <p:nvPr/>
        </p:nvSpPr>
        <p:spPr bwMode="auto">
          <a:xfrm>
            <a:off x="7924801" y="4892676"/>
            <a:ext cx="4152900" cy="923925"/>
          </a:xfrm>
          <a:prstGeom prst="rect">
            <a:avLst/>
          </a:prstGeom>
          <a:noFill/>
          <a:ln w="9525">
            <a:noFill/>
            <a:miter lim="800000"/>
            <a:headEnd/>
            <a:tailEnd/>
          </a:ln>
        </p:spPr>
        <p:txBody>
          <a:bodyPr>
            <a:spAutoFit/>
          </a:bodyPr>
          <a:lstStyle/>
          <a:p>
            <a:pPr eaLnBrk="1" hangingPunct="1"/>
            <a:r>
              <a:rPr lang="en-US"/>
              <a:t>There is a 77.69% chance that the next arrival will be within the next three minutes</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838200" y="76200"/>
            <a:ext cx="10515600" cy="914400"/>
          </a:xfrm>
        </p:spPr>
        <p:txBody>
          <a:bodyPr/>
          <a:lstStyle/>
          <a:p>
            <a:r>
              <a:rPr lang="en-US" smtClean="0"/>
              <a:t>Uniform Probability Distributions</a:t>
            </a:r>
          </a:p>
        </p:txBody>
      </p:sp>
      <p:sp>
        <p:nvSpPr>
          <p:cNvPr id="59395" name="Content Placeholder 2"/>
          <p:cNvSpPr>
            <a:spLocks noGrp="1"/>
          </p:cNvSpPr>
          <p:nvPr>
            <p:ph idx="1"/>
          </p:nvPr>
        </p:nvSpPr>
        <p:spPr>
          <a:xfrm>
            <a:off x="609600" y="1524001"/>
            <a:ext cx="10972800" cy="4297363"/>
          </a:xfrm>
        </p:spPr>
        <p:txBody>
          <a:bodyPr>
            <a:normAutofit/>
          </a:bodyPr>
          <a:lstStyle/>
          <a:p>
            <a:pPr>
              <a:spcBef>
                <a:spcPts val="1800"/>
              </a:spcBef>
              <a:buNone/>
            </a:pPr>
            <a:r>
              <a:rPr lang="en-US" sz="2400" dirty="0" smtClean="0">
                <a:solidFill>
                  <a:schemeClr val="tx1"/>
                </a:solidFill>
              </a:rPr>
              <a:t>With the </a:t>
            </a:r>
            <a:r>
              <a:rPr lang="en-US" sz="2400" b="1" dirty="0" smtClean="0">
                <a:solidFill>
                  <a:schemeClr val="tx1"/>
                </a:solidFill>
              </a:rPr>
              <a:t>continuous uniform probability distribution</a:t>
            </a:r>
            <a:r>
              <a:rPr lang="en-US" sz="2400" dirty="0" smtClean="0">
                <a:solidFill>
                  <a:schemeClr val="tx1"/>
                </a:solidFill>
              </a:rPr>
              <a:t>, the probability of any </a:t>
            </a:r>
          </a:p>
          <a:p>
            <a:pPr>
              <a:spcBef>
                <a:spcPts val="1800"/>
              </a:spcBef>
              <a:buNone/>
            </a:pPr>
            <a:r>
              <a:rPr lang="en-US" sz="2400" dirty="0" smtClean="0">
                <a:solidFill>
                  <a:schemeClr val="tx1"/>
                </a:solidFill>
              </a:rPr>
              <a:t>interval in the distribution is equal to any other interval with the same width</a:t>
            </a: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838200" y="76200"/>
            <a:ext cx="10515600" cy="914400"/>
          </a:xfrm>
        </p:spPr>
        <p:txBody>
          <a:bodyPr/>
          <a:lstStyle/>
          <a:p>
            <a:r>
              <a:rPr lang="en-US" smtClean="0"/>
              <a:t>Uniform Probability Distributions</a:t>
            </a:r>
          </a:p>
        </p:txBody>
      </p:sp>
      <p:sp>
        <p:nvSpPr>
          <p:cNvPr id="60419" name="Content Placeholder 2"/>
          <p:cNvSpPr>
            <a:spLocks noGrp="1"/>
          </p:cNvSpPr>
          <p:nvPr>
            <p:ph idx="1"/>
          </p:nvPr>
        </p:nvSpPr>
        <p:spPr>
          <a:xfrm>
            <a:off x="609600" y="1295400"/>
            <a:ext cx="10972800" cy="1143000"/>
          </a:xfrm>
        </p:spPr>
        <p:txBody>
          <a:bodyPr>
            <a:normAutofit/>
          </a:bodyPr>
          <a:lstStyle/>
          <a:p>
            <a:pPr>
              <a:spcBef>
                <a:spcPts val="1800"/>
              </a:spcBef>
            </a:pPr>
            <a:r>
              <a:rPr lang="en-US" sz="2400" dirty="0" smtClean="0">
                <a:solidFill>
                  <a:schemeClr val="tx1"/>
                </a:solidFill>
              </a:rPr>
              <a:t>Formula for the Continuous Uniform Probability Density Function:</a:t>
            </a:r>
          </a:p>
        </p:txBody>
      </p:sp>
      <p:graphicFrame>
        <p:nvGraphicFramePr>
          <p:cNvPr id="60420" name="Object 1"/>
          <p:cNvGraphicFramePr>
            <a:graphicFrameLocks noChangeAspect="1"/>
          </p:cNvGraphicFramePr>
          <p:nvPr/>
        </p:nvGraphicFramePr>
        <p:xfrm>
          <a:off x="3352801" y="2514600"/>
          <a:ext cx="5128684" cy="1581150"/>
        </p:xfrm>
        <a:graphic>
          <a:graphicData uri="http://schemas.openxmlformats.org/presentationml/2006/ole">
            <p:oleObj spid="_x0000_s146434" name="Equation" r:id="rId3" imgW="1790700" imgH="736600" progId="">
              <p:embed/>
            </p:oleObj>
          </a:graphicData>
        </a:graphic>
      </p:graphicFrame>
      <p:sp>
        <p:nvSpPr>
          <p:cNvPr id="60421" name="Rectangle 2"/>
          <p:cNvSpPr>
            <a:spLocks noChangeArrowheads="1"/>
          </p:cNvSpPr>
          <p:nvPr/>
        </p:nvSpPr>
        <p:spPr bwMode="auto">
          <a:xfrm>
            <a:off x="1524000" y="4419601"/>
            <a:ext cx="8940800" cy="1077913"/>
          </a:xfrm>
          <a:prstGeom prst="rect">
            <a:avLst/>
          </a:prstGeom>
          <a:noFill/>
          <a:ln w="9525">
            <a:noFill/>
            <a:miter lim="800000"/>
            <a:headEnd/>
            <a:tailEnd/>
          </a:ln>
        </p:spPr>
        <p:txBody>
          <a:bodyPr>
            <a:spAutoFit/>
          </a:bodyPr>
          <a:lstStyle/>
          <a:p>
            <a:pPr eaLnBrk="1" hangingPunct="1">
              <a:spcBef>
                <a:spcPts val="1200"/>
              </a:spcBef>
            </a:pPr>
            <a:r>
              <a:rPr lang="en-US"/>
              <a:t>where:</a:t>
            </a:r>
          </a:p>
          <a:p>
            <a:pPr eaLnBrk="1" hangingPunct="1"/>
            <a:r>
              <a:rPr lang="en-US" i="1"/>
              <a:t>    	a </a:t>
            </a:r>
            <a:r>
              <a:rPr lang="en-US"/>
              <a:t>= Smallest allowable continuous random variable</a:t>
            </a:r>
          </a:p>
          <a:p>
            <a:pPr eaLnBrk="1" hangingPunct="1">
              <a:spcBef>
                <a:spcPts val="1200"/>
              </a:spcBef>
            </a:pPr>
            <a:r>
              <a:rPr lang="en-US" i="1"/>
              <a:t>    	b </a:t>
            </a:r>
            <a:r>
              <a:rPr lang="en-US"/>
              <a:t>= Largest allowable continuous random variable</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838200" y="76200"/>
            <a:ext cx="10515600" cy="914400"/>
          </a:xfrm>
        </p:spPr>
        <p:txBody>
          <a:bodyPr/>
          <a:lstStyle/>
          <a:p>
            <a:r>
              <a:rPr lang="en-US" smtClean="0"/>
              <a:t>Uniform Probability Distributions</a:t>
            </a:r>
          </a:p>
        </p:txBody>
      </p:sp>
      <p:sp>
        <p:nvSpPr>
          <p:cNvPr id="61443" name="Content Placeholder 2"/>
          <p:cNvSpPr>
            <a:spLocks noGrp="1"/>
          </p:cNvSpPr>
          <p:nvPr>
            <p:ph idx="1"/>
          </p:nvPr>
        </p:nvSpPr>
        <p:spPr>
          <a:xfrm>
            <a:off x="677334" y="1422401"/>
            <a:ext cx="9731022" cy="4618962"/>
          </a:xfrm>
        </p:spPr>
        <p:txBody>
          <a:bodyPr>
            <a:normAutofit/>
          </a:bodyPr>
          <a:lstStyle/>
          <a:p>
            <a:pPr>
              <a:spcBef>
                <a:spcPts val="1800"/>
              </a:spcBef>
            </a:pPr>
            <a:r>
              <a:rPr lang="en-US" sz="2400" dirty="0" smtClean="0"/>
              <a:t>Formula for the Uniform Cumulative Distribution Function:</a:t>
            </a:r>
          </a:p>
        </p:txBody>
      </p:sp>
      <p:graphicFrame>
        <p:nvGraphicFramePr>
          <p:cNvPr id="61444" name="Object 1"/>
          <p:cNvGraphicFramePr>
            <a:graphicFrameLocks noChangeAspect="1"/>
          </p:cNvGraphicFramePr>
          <p:nvPr/>
        </p:nvGraphicFramePr>
        <p:xfrm>
          <a:off x="3556001" y="2743200"/>
          <a:ext cx="4866217" cy="984250"/>
        </p:xfrm>
        <a:graphic>
          <a:graphicData uri="http://schemas.openxmlformats.org/presentationml/2006/ole">
            <p:oleObj spid="_x0000_s147458" name="Equation" r:id="rId3" imgW="1459866" imgH="393529" progId="">
              <p:embed/>
            </p:oleObj>
          </a:graphicData>
        </a:graphic>
      </p:graphicFrame>
      <p:sp>
        <p:nvSpPr>
          <p:cNvPr id="61445" name="Rectangle 2"/>
          <p:cNvSpPr>
            <a:spLocks noChangeArrowheads="1"/>
          </p:cNvSpPr>
          <p:nvPr/>
        </p:nvSpPr>
        <p:spPr bwMode="auto">
          <a:xfrm>
            <a:off x="2032000" y="4038601"/>
            <a:ext cx="8737600" cy="1077913"/>
          </a:xfrm>
          <a:prstGeom prst="rect">
            <a:avLst/>
          </a:prstGeom>
          <a:noFill/>
          <a:ln w="9525">
            <a:noFill/>
            <a:miter lim="800000"/>
            <a:headEnd/>
            <a:tailEnd/>
          </a:ln>
        </p:spPr>
        <p:txBody>
          <a:bodyPr>
            <a:spAutoFit/>
          </a:bodyPr>
          <a:lstStyle/>
          <a:p>
            <a:pPr eaLnBrk="1" hangingPunct="1">
              <a:spcBef>
                <a:spcPts val="1200"/>
              </a:spcBef>
            </a:pPr>
            <a:r>
              <a:rPr lang="en-US"/>
              <a:t>where:</a:t>
            </a:r>
          </a:p>
          <a:p>
            <a:pPr eaLnBrk="1" hangingPunct="1"/>
            <a:r>
              <a:rPr lang="en-US" i="1"/>
              <a:t>    	x</a:t>
            </a:r>
            <a:r>
              <a:rPr lang="en-US" baseline="-25000"/>
              <a:t>1</a:t>
            </a:r>
            <a:r>
              <a:rPr lang="en-US" i="1"/>
              <a:t> </a:t>
            </a:r>
            <a:r>
              <a:rPr lang="en-US"/>
              <a:t>= Lower endpoint of the interval of interest</a:t>
            </a:r>
          </a:p>
          <a:p>
            <a:pPr eaLnBrk="1" hangingPunct="1">
              <a:spcBef>
                <a:spcPts val="1200"/>
              </a:spcBef>
            </a:pPr>
            <a:r>
              <a:rPr lang="en-US" i="1"/>
              <a:t>    	x</a:t>
            </a:r>
            <a:r>
              <a:rPr lang="en-US" baseline="-25000"/>
              <a:t>2</a:t>
            </a:r>
            <a:r>
              <a:rPr lang="en-US" i="1"/>
              <a:t> </a:t>
            </a:r>
            <a:r>
              <a:rPr lang="en-US"/>
              <a:t>= Upper endpoint of the interval of interest</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838200" y="76200"/>
            <a:ext cx="10515600" cy="914400"/>
          </a:xfrm>
        </p:spPr>
        <p:txBody>
          <a:bodyPr/>
          <a:lstStyle/>
          <a:p>
            <a:r>
              <a:rPr lang="en-US" smtClean="0"/>
              <a:t>Uniform Probability Distributions</a:t>
            </a:r>
          </a:p>
        </p:txBody>
      </p:sp>
      <p:sp>
        <p:nvSpPr>
          <p:cNvPr id="62467" name="Content Placeholder 2"/>
          <p:cNvSpPr>
            <a:spLocks noGrp="1"/>
          </p:cNvSpPr>
          <p:nvPr>
            <p:ph idx="1"/>
          </p:nvPr>
        </p:nvSpPr>
        <p:spPr>
          <a:xfrm>
            <a:off x="677334" y="1388533"/>
            <a:ext cx="10701866" cy="4652829"/>
          </a:xfrm>
        </p:spPr>
        <p:txBody>
          <a:bodyPr>
            <a:normAutofit/>
          </a:bodyPr>
          <a:lstStyle/>
          <a:p>
            <a:pPr>
              <a:spcBef>
                <a:spcPts val="1800"/>
              </a:spcBef>
            </a:pPr>
            <a:r>
              <a:rPr lang="en-US" sz="2400" dirty="0" smtClean="0">
                <a:solidFill>
                  <a:schemeClr val="tx1"/>
                </a:solidFill>
              </a:rPr>
              <a:t>Formula for the Mean of the Continuous Uniform Distribution:</a:t>
            </a:r>
          </a:p>
          <a:p>
            <a:pPr>
              <a:spcBef>
                <a:spcPts val="1800"/>
              </a:spcBef>
            </a:pPr>
            <a:endParaRPr lang="en-US" sz="2400" dirty="0" smtClean="0">
              <a:solidFill>
                <a:schemeClr val="tx1"/>
              </a:solidFill>
            </a:endParaRPr>
          </a:p>
          <a:p>
            <a:pPr>
              <a:spcBef>
                <a:spcPts val="1800"/>
              </a:spcBef>
            </a:pPr>
            <a:endParaRPr lang="en-US" sz="2400" dirty="0" smtClean="0">
              <a:solidFill>
                <a:schemeClr val="tx1"/>
              </a:solidFill>
            </a:endParaRPr>
          </a:p>
          <a:p>
            <a:pPr>
              <a:spcBef>
                <a:spcPts val="1800"/>
              </a:spcBef>
              <a:buFontTx/>
              <a:buNone/>
            </a:pPr>
            <a:endParaRPr lang="en-US" sz="2400" dirty="0" smtClean="0">
              <a:solidFill>
                <a:schemeClr val="tx1"/>
              </a:solidFill>
            </a:endParaRPr>
          </a:p>
          <a:p>
            <a:pPr>
              <a:spcBef>
                <a:spcPts val="1800"/>
              </a:spcBef>
            </a:pPr>
            <a:r>
              <a:rPr lang="en-US" sz="2400" dirty="0" smtClean="0">
                <a:solidFill>
                  <a:schemeClr val="tx1"/>
                </a:solidFill>
              </a:rPr>
              <a:t>The Standard Deviation is:</a:t>
            </a:r>
          </a:p>
        </p:txBody>
      </p:sp>
      <p:graphicFrame>
        <p:nvGraphicFramePr>
          <p:cNvPr id="62468" name="Object 1"/>
          <p:cNvGraphicFramePr>
            <a:graphicFrameLocks noChangeAspect="1"/>
          </p:cNvGraphicFramePr>
          <p:nvPr/>
        </p:nvGraphicFramePr>
        <p:xfrm>
          <a:off x="4673600" y="2286000"/>
          <a:ext cx="2074333" cy="984250"/>
        </p:xfrm>
        <a:graphic>
          <a:graphicData uri="http://schemas.openxmlformats.org/presentationml/2006/ole">
            <p:oleObj spid="_x0000_s148482" name="Equation" r:id="rId3" imgW="622030" imgH="393529" progId="">
              <p:embed/>
            </p:oleObj>
          </a:graphicData>
        </a:graphic>
      </p:graphicFrame>
      <p:graphicFrame>
        <p:nvGraphicFramePr>
          <p:cNvPr id="62469" name="Object 3"/>
          <p:cNvGraphicFramePr>
            <a:graphicFrameLocks noChangeAspect="1"/>
          </p:cNvGraphicFramePr>
          <p:nvPr/>
        </p:nvGraphicFramePr>
        <p:xfrm>
          <a:off x="4673600" y="4495800"/>
          <a:ext cx="2074333" cy="1047750"/>
        </p:xfrm>
        <a:graphic>
          <a:graphicData uri="http://schemas.openxmlformats.org/presentationml/2006/ole">
            <p:oleObj spid="_x0000_s148483" name="Equation" r:id="rId4" imgW="622030" imgH="418918" progId="">
              <p:embed/>
            </p:oleObj>
          </a:graphicData>
        </a:graphic>
      </p:graphicFrame>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5200" y="4343400"/>
            <a:ext cx="4368800" cy="15240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3491" name="Title 1"/>
          <p:cNvSpPr>
            <a:spLocks noGrp="1"/>
          </p:cNvSpPr>
          <p:nvPr>
            <p:ph type="title"/>
          </p:nvPr>
        </p:nvSpPr>
        <p:spPr>
          <a:xfrm>
            <a:off x="838200" y="76200"/>
            <a:ext cx="10515600" cy="914400"/>
          </a:xfrm>
        </p:spPr>
        <p:txBody>
          <a:bodyPr/>
          <a:lstStyle/>
          <a:p>
            <a:r>
              <a:rPr lang="en-US" smtClean="0"/>
              <a:t>Uniform Probability Distributions</a:t>
            </a:r>
          </a:p>
        </p:txBody>
      </p:sp>
      <p:sp>
        <p:nvSpPr>
          <p:cNvPr id="63492" name="Content Placeholder 2"/>
          <p:cNvSpPr>
            <a:spLocks noGrp="1"/>
          </p:cNvSpPr>
          <p:nvPr>
            <p:ph idx="1"/>
          </p:nvPr>
        </p:nvSpPr>
        <p:spPr>
          <a:xfrm>
            <a:off x="609600" y="1295400"/>
            <a:ext cx="11356622" cy="2209800"/>
          </a:xfrm>
        </p:spPr>
        <p:txBody>
          <a:bodyPr>
            <a:normAutofit/>
          </a:bodyPr>
          <a:lstStyle/>
          <a:p>
            <a:pPr>
              <a:spcBef>
                <a:spcPct val="50000"/>
              </a:spcBef>
              <a:buFontTx/>
              <a:buNone/>
            </a:pPr>
            <a:r>
              <a:rPr lang="en-US" sz="2400" b="1" dirty="0" smtClean="0">
                <a:solidFill>
                  <a:schemeClr val="tx1"/>
                </a:solidFill>
              </a:rPr>
              <a:t>Example:</a:t>
            </a:r>
            <a:r>
              <a:rPr lang="en-US" sz="2400" dirty="0" smtClean="0">
                <a:solidFill>
                  <a:schemeClr val="tx1"/>
                </a:solidFill>
              </a:rPr>
              <a:t> Suppose the temperature of a solution varies with a uniform distribution between 55 and 155 degrees</a:t>
            </a:r>
          </a:p>
          <a:p>
            <a:pPr marL="457200" lvl="1" indent="0">
              <a:spcBef>
                <a:spcPct val="50000"/>
              </a:spcBef>
              <a:buFontTx/>
              <a:buNone/>
            </a:pPr>
            <a:r>
              <a:rPr lang="en-US" sz="2400" dirty="0" smtClean="0">
                <a:solidFill>
                  <a:schemeClr val="tx1"/>
                </a:solidFill>
              </a:rPr>
              <a:t>What is the probability that the next measured temperature is between 70 and 90 degrees?</a:t>
            </a:r>
          </a:p>
          <a:p>
            <a:endParaRPr lang="en-US" sz="2400" dirty="0" smtClean="0">
              <a:solidFill>
                <a:schemeClr val="tx1"/>
              </a:solidFill>
            </a:endParaRPr>
          </a:p>
        </p:txBody>
      </p:sp>
      <p:sp>
        <p:nvSpPr>
          <p:cNvPr id="63493" name="Line 9"/>
          <p:cNvSpPr>
            <a:spLocks noChangeShapeType="1"/>
          </p:cNvSpPr>
          <p:nvPr/>
        </p:nvSpPr>
        <p:spPr bwMode="auto">
          <a:xfrm>
            <a:off x="1612900" y="3651250"/>
            <a:ext cx="0" cy="2216150"/>
          </a:xfrm>
          <a:prstGeom prst="line">
            <a:avLst/>
          </a:prstGeom>
          <a:noFill/>
          <a:ln w="25400">
            <a:solidFill>
              <a:schemeClr val="tx1"/>
            </a:solidFill>
            <a:round/>
            <a:headEnd/>
            <a:tailEnd/>
          </a:ln>
          <a:effectLst/>
        </p:spPr>
        <p:txBody>
          <a:bodyPr wrap="none" anchor="ctr"/>
          <a:lstStyle/>
          <a:p>
            <a:endParaRPr lang="en-US"/>
          </a:p>
        </p:txBody>
      </p:sp>
      <p:sp>
        <p:nvSpPr>
          <p:cNvPr id="63494" name="Line 10"/>
          <p:cNvSpPr>
            <a:spLocks noChangeShapeType="1"/>
          </p:cNvSpPr>
          <p:nvPr/>
        </p:nvSpPr>
        <p:spPr bwMode="auto">
          <a:xfrm flipV="1">
            <a:off x="1612900" y="5867400"/>
            <a:ext cx="5588000" cy="0"/>
          </a:xfrm>
          <a:prstGeom prst="line">
            <a:avLst/>
          </a:prstGeom>
          <a:noFill/>
          <a:ln w="25400">
            <a:solidFill>
              <a:schemeClr val="tx1"/>
            </a:solidFill>
            <a:round/>
            <a:headEnd/>
            <a:tailEnd/>
          </a:ln>
          <a:effectLst/>
        </p:spPr>
        <p:txBody>
          <a:bodyPr wrap="none" anchor="ctr"/>
          <a:lstStyle/>
          <a:p>
            <a:endParaRPr lang="en-US"/>
          </a:p>
        </p:txBody>
      </p:sp>
      <p:sp>
        <p:nvSpPr>
          <p:cNvPr id="63495" name="Rectangle 11"/>
          <p:cNvSpPr>
            <a:spLocks noChangeArrowheads="1"/>
          </p:cNvSpPr>
          <p:nvPr/>
        </p:nvSpPr>
        <p:spPr bwMode="auto">
          <a:xfrm>
            <a:off x="901701" y="3443288"/>
            <a:ext cx="1130300" cy="366712"/>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f(x)</a:t>
            </a:r>
          </a:p>
        </p:txBody>
      </p:sp>
      <p:sp>
        <p:nvSpPr>
          <p:cNvPr id="63496" name="Rectangle 12"/>
          <p:cNvSpPr>
            <a:spLocks noChangeArrowheads="1"/>
          </p:cNvSpPr>
          <p:nvPr/>
        </p:nvSpPr>
        <p:spPr bwMode="auto">
          <a:xfrm>
            <a:off x="7099301" y="5881688"/>
            <a:ext cx="520700" cy="366712"/>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x</a:t>
            </a:r>
          </a:p>
        </p:txBody>
      </p:sp>
      <p:sp>
        <p:nvSpPr>
          <p:cNvPr id="63497" name="Rectangle 12"/>
          <p:cNvSpPr>
            <a:spLocks noChangeArrowheads="1"/>
          </p:cNvSpPr>
          <p:nvPr/>
        </p:nvSpPr>
        <p:spPr bwMode="auto">
          <a:xfrm>
            <a:off x="1930400" y="5881688"/>
            <a:ext cx="736600" cy="366712"/>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55</a:t>
            </a:r>
          </a:p>
        </p:txBody>
      </p:sp>
      <p:sp>
        <p:nvSpPr>
          <p:cNvPr id="63498" name="Text Box 37"/>
          <p:cNvSpPr txBox="1">
            <a:spLocks noChangeArrowheads="1"/>
          </p:cNvSpPr>
          <p:nvPr/>
        </p:nvSpPr>
        <p:spPr bwMode="auto">
          <a:xfrm>
            <a:off x="3352800" y="4905375"/>
            <a:ext cx="1930400" cy="400050"/>
          </a:xfrm>
          <a:prstGeom prst="rect">
            <a:avLst/>
          </a:prstGeom>
          <a:noFill/>
          <a:ln w="12700">
            <a:noFill/>
            <a:miter lim="800000"/>
            <a:headEnd/>
            <a:tailEnd/>
          </a:ln>
          <a:effectLst/>
        </p:spPr>
        <p:txBody>
          <a:bodyPr>
            <a:spAutoFit/>
          </a:bodyPr>
          <a:lstStyle/>
          <a:p>
            <a:pPr>
              <a:spcBef>
                <a:spcPct val="50000"/>
              </a:spcBef>
            </a:pPr>
            <a:r>
              <a:rPr lang="en-US" sz="2000" b="1">
                <a:solidFill>
                  <a:srgbClr val="FF0000"/>
                </a:solidFill>
              </a:rPr>
              <a:t>Area = 1.0</a:t>
            </a:r>
          </a:p>
        </p:txBody>
      </p:sp>
      <p:sp>
        <p:nvSpPr>
          <p:cNvPr id="2" name="Rectangle 1"/>
          <p:cNvSpPr/>
          <p:nvPr/>
        </p:nvSpPr>
        <p:spPr>
          <a:xfrm>
            <a:off x="530578" y="2209800"/>
            <a:ext cx="11232444"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3500" name="Rectangle 11"/>
          <p:cNvSpPr>
            <a:spLocks noChangeArrowheads="1"/>
          </p:cNvSpPr>
          <p:nvPr/>
        </p:nvSpPr>
        <p:spPr bwMode="auto">
          <a:xfrm>
            <a:off x="812801" y="4191001"/>
            <a:ext cx="1130300" cy="366713"/>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0.01</a:t>
            </a:r>
          </a:p>
        </p:txBody>
      </p:sp>
      <p:sp>
        <p:nvSpPr>
          <p:cNvPr id="63501" name="Rectangle 12"/>
          <p:cNvSpPr>
            <a:spLocks noChangeArrowheads="1"/>
          </p:cNvSpPr>
          <p:nvPr/>
        </p:nvSpPr>
        <p:spPr bwMode="auto">
          <a:xfrm>
            <a:off x="6197601" y="5881688"/>
            <a:ext cx="800100" cy="366712"/>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155</a:t>
            </a:r>
          </a:p>
        </p:txBody>
      </p:sp>
      <p:sp>
        <p:nvSpPr>
          <p:cNvPr id="63502" name="TextBox 3"/>
          <p:cNvSpPr txBox="1">
            <a:spLocks noChangeArrowheads="1"/>
          </p:cNvSpPr>
          <p:nvPr/>
        </p:nvSpPr>
        <p:spPr bwMode="auto">
          <a:xfrm>
            <a:off x="7823200" y="4192589"/>
            <a:ext cx="3759200" cy="1476375"/>
          </a:xfrm>
          <a:prstGeom prst="rect">
            <a:avLst/>
          </a:prstGeom>
          <a:noFill/>
          <a:ln w="9525">
            <a:noFill/>
            <a:miter lim="800000"/>
            <a:headEnd/>
            <a:tailEnd/>
          </a:ln>
        </p:spPr>
        <p:txBody>
          <a:bodyPr>
            <a:spAutoFit/>
          </a:bodyPr>
          <a:lstStyle/>
          <a:p>
            <a:pPr eaLnBrk="1" hangingPunct="1"/>
            <a:r>
              <a:rPr lang="en-US"/>
              <a:t>The total area under the distribution must be 1.0, so if the width is 100 (155 degrees – 55 degrees), the height must be 0.01:</a:t>
            </a:r>
          </a:p>
        </p:txBody>
      </p:sp>
      <p:graphicFrame>
        <p:nvGraphicFramePr>
          <p:cNvPr id="63503" name="Object 4"/>
          <p:cNvGraphicFramePr>
            <a:graphicFrameLocks noChangeAspect="1"/>
          </p:cNvGraphicFramePr>
          <p:nvPr/>
        </p:nvGraphicFramePr>
        <p:xfrm>
          <a:off x="7829551" y="5668964"/>
          <a:ext cx="4146549" cy="625475"/>
        </p:xfrm>
        <a:graphic>
          <a:graphicData uri="http://schemas.openxmlformats.org/presentationml/2006/ole">
            <p:oleObj spid="_x0000_s149506" name="Equation" r:id="rId3" imgW="1955800" imgH="393700" progId="">
              <p:embed/>
            </p:oleObj>
          </a:graphicData>
        </a:graphic>
      </p:graphicFrame>
      <p:sp>
        <p:nvSpPr>
          <p:cNvPr id="22" name="Oval 21"/>
          <p:cNvSpPr/>
          <p:nvPr/>
        </p:nvSpPr>
        <p:spPr>
          <a:xfrm>
            <a:off x="609601" y="4184650"/>
            <a:ext cx="12573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 name="Oval 18"/>
          <p:cNvSpPr/>
          <p:nvPr/>
        </p:nvSpPr>
        <p:spPr>
          <a:xfrm>
            <a:off x="10972801" y="5735638"/>
            <a:ext cx="1155700" cy="5127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5" name="Straight Connector 4"/>
          <p:cNvCxnSpPr/>
          <p:nvPr/>
        </p:nvCxnSpPr>
        <p:spPr>
          <a:xfrm flipH="1">
            <a:off x="1612901" y="4343400"/>
            <a:ext cx="6223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CASES</a:t>
            </a:r>
            <a:endParaRPr lang="en-US" dirty="0"/>
          </a:p>
        </p:txBody>
      </p:sp>
      <p:sp>
        <p:nvSpPr>
          <p:cNvPr id="5" name="Rectangle 2"/>
          <p:cNvSpPr>
            <a:spLocks noChangeArrowheads="1"/>
          </p:cNvSpPr>
          <p:nvPr/>
        </p:nvSpPr>
        <p:spPr bwMode="auto">
          <a:xfrm>
            <a:off x="1165931" y="1452211"/>
            <a:ext cx="7866063" cy="71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6800" rIns="90000" bIns="46800">
            <a:spAutoFit/>
          </a:bodyPr>
          <a:lstStyle/>
          <a:p>
            <a:pPr algn="ct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i="1" dirty="0">
                <a:solidFill>
                  <a:srgbClr val="7030A0"/>
                </a:solidFill>
                <a:latin typeface="Arial" charset="0"/>
                <a:ea typeface="SimSun" charset="0"/>
                <a:cs typeface="SimSun" charset="0"/>
              </a:rPr>
              <a:t>The 1948 Presidential Election  </a:t>
            </a:r>
            <a:r>
              <a:rPr lang="en-US" sz="2000" dirty="0">
                <a:solidFill>
                  <a:srgbClr val="000000"/>
                </a:solidFill>
                <a:latin typeface="Arial" charset="0"/>
                <a:ea typeface="SimSun" charset="0"/>
                <a:cs typeface="SimSun" charset="0"/>
              </a:rPr>
              <a:t>Table 1.1 displays the voting results for the 1948 presidential election</a:t>
            </a:r>
          </a:p>
        </p:txBody>
      </p:sp>
      <p:pic>
        <p:nvPicPr>
          <p:cNvPr id="6" name="Picture 5"/>
          <p:cNvPicPr>
            <a:picLocks noChangeAspect="1"/>
          </p:cNvPicPr>
          <p:nvPr/>
        </p:nvPicPr>
        <p:blipFill>
          <a:blip r:embed="rId2" cstate="print"/>
          <a:srcRect/>
          <a:stretch>
            <a:fillRect/>
          </a:stretch>
        </p:blipFill>
        <p:spPr bwMode="auto">
          <a:xfrm>
            <a:off x="1954919" y="2396773"/>
            <a:ext cx="6356350" cy="2252663"/>
          </a:xfrm>
          <a:prstGeom prst="rect">
            <a:avLst/>
          </a:prstGeom>
          <a:noFill/>
          <a:ln w="9525">
            <a:noFill/>
            <a:miter lim="800000"/>
            <a:headEnd/>
            <a:tailEnd/>
          </a:ln>
        </p:spPr>
      </p:pic>
      <p:sp>
        <p:nvSpPr>
          <p:cNvPr id="7" name="Rectangle 2"/>
          <p:cNvSpPr>
            <a:spLocks noChangeArrowheads="1"/>
          </p:cNvSpPr>
          <p:nvPr/>
        </p:nvSpPr>
        <p:spPr bwMode="auto">
          <a:xfrm>
            <a:off x="677332" y="4960586"/>
            <a:ext cx="9866489" cy="71006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90000" tIns="46800" rIns="90000" bIns="46800">
            <a:spAutoFit/>
          </a:bodyPr>
          <a:lstStyle/>
          <a:p>
            <a:pP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000" b="1" i="1" dirty="0">
                <a:solidFill>
                  <a:schemeClr val="tx1"/>
                </a:solidFill>
                <a:latin typeface="Arial" charset="0"/>
                <a:ea typeface="SimSun" charset="0"/>
                <a:cs typeface="SimSun" charset="0"/>
              </a:rPr>
              <a:t>Classification </a:t>
            </a:r>
            <a:r>
              <a:rPr lang="en-US" sz="2000" i="1" dirty="0">
                <a:solidFill>
                  <a:schemeClr val="tx1"/>
                </a:solidFill>
                <a:latin typeface="Arial" charset="0"/>
                <a:ea typeface="SimSun" charset="0"/>
                <a:cs typeface="SimSun" charset="0"/>
              </a:rPr>
              <a:t>  </a:t>
            </a:r>
            <a:r>
              <a:rPr lang="en-US" sz="2000" dirty="0">
                <a:solidFill>
                  <a:schemeClr val="tx1"/>
                </a:solidFill>
                <a:latin typeface="Arial" charset="0"/>
                <a:ea typeface="SimSun" charset="0"/>
                <a:cs typeface="SimSun" charset="0"/>
              </a:rPr>
              <a:t>This study is descriptive. It is a summary of the votes cast by U.S. voters in the 1948 presidential election. No inferences are made.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40000" y="4176713"/>
            <a:ext cx="1016000" cy="15240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4515" name="Title 1"/>
          <p:cNvSpPr>
            <a:spLocks noGrp="1"/>
          </p:cNvSpPr>
          <p:nvPr>
            <p:ph type="title"/>
          </p:nvPr>
        </p:nvSpPr>
        <p:spPr>
          <a:xfrm>
            <a:off x="838200" y="76200"/>
            <a:ext cx="10515600" cy="914400"/>
          </a:xfrm>
        </p:spPr>
        <p:txBody>
          <a:bodyPr/>
          <a:lstStyle/>
          <a:p>
            <a:r>
              <a:rPr lang="en-US" smtClean="0"/>
              <a:t>Uniform Probability Distributions</a:t>
            </a:r>
          </a:p>
        </p:txBody>
      </p:sp>
      <p:sp>
        <p:nvSpPr>
          <p:cNvPr id="64516" name="Content Placeholder 2"/>
          <p:cNvSpPr>
            <a:spLocks noGrp="1"/>
          </p:cNvSpPr>
          <p:nvPr>
            <p:ph idx="1"/>
          </p:nvPr>
        </p:nvSpPr>
        <p:spPr>
          <a:xfrm>
            <a:off x="609600" y="1295400"/>
            <a:ext cx="10972800" cy="2209800"/>
          </a:xfrm>
        </p:spPr>
        <p:txBody>
          <a:bodyPr/>
          <a:lstStyle/>
          <a:p>
            <a:pPr>
              <a:spcBef>
                <a:spcPct val="50000"/>
              </a:spcBef>
              <a:buFontTx/>
              <a:buNone/>
            </a:pPr>
            <a:r>
              <a:rPr lang="en-US" sz="2400" b="1" dirty="0" smtClean="0"/>
              <a:t>Example:</a:t>
            </a:r>
            <a:r>
              <a:rPr lang="en-US" sz="2400" dirty="0" smtClean="0"/>
              <a:t> </a:t>
            </a:r>
            <a:r>
              <a:rPr lang="en-US" sz="1800" dirty="0" smtClean="0">
                <a:solidFill>
                  <a:srgbClr val="669900"/>
                </a:solidFill>
              </a:rPr>
              <a:t>(continued)</a:t>
            </a:r>
            <a:endParaRPr lang="en-US" sz="2400" dirty="0" smtClean="0">
              <a:solidFill>
                <a:srgbClr val="669900"/>
              </a:solidFill>
            </a:endParaRPr>
          </a:p>
          <a:p>
            <a:pPr marL="457200" lvl="1" indent="0">
              <a:spcBef>
                <a:spcPct val="50000"/>
              </a:spcBef>
              <a:buFontTx/>
              <a:buNone/>
            </a:pPr>
            <a:r>
              <a:rPr lang="en-US" sz="2400" dirty="0" smtClean="0">
                <a:solidFill>
                  <a:schemeClr val="tx1"/>
                </a:solidFill>
              </a:rPr>
              <a:t>What is the probability that the next measured temperature is between 70 and 90 degrees?</a:t>
            </a:r>
          </a:p>
          <a:p>
            <a:endParaRPr lang="en-US" dirty="0" smtClean="0"/>
          </a:p>
        </p:txBody>
      </p:sp>
      <p:sp>
        <p:nvSpPr>
          <p:cNvPr id="64517" name="Line 9"/>
          <p:cNvSpPr>
            <a:spLocks noChangeShapeType="1"/>
          </p:cNvSpPr>
          <p:nvPr/>
        </p:nvSpPr>
        <p:spPr bwMode="auto">
          <a:xfrm>
            <a:off x="1206500" y="3484563"/>
            <a:ext cx="0" cy="2216150"/>
          </a:xfrm>
          <a:prstGeom prst="line">
            <a:avLst/>
          </a:prstGeom>
          <a:noFill/>
          <a:ln w="25400">
            <a:solidFill>
              <a:schemeClr val="tx1"/>
            </a:solidFill>
            <a:round/>
            <a:headEnd/>
            <a:tailEnd/>
          </a:ln>
          <a:effectLst/>
        </p:spPr>
        <p:txBody>
          <a:bodyPr wrap="none" anchor="ctr"/>
          <a:lstStyle/>
          <a:p>
            <a:endParaRPr lang="en-US"/>
          </a:p>
        </p:txBody>
      </p:sp>
      <p:sp>
        <p:nvSpPr>
          <p:cNvPr id="64518" name="Line 10"/>
          <p:cNvSpPr>
            <a:spLocks noChangeShapeType="1"/>
          </p:cNvSpPr>
          <p:nvPr/>
        </p:nvSpPr>
        <p:spPr bwMode="auto">
          <a:xfrm flipV="1">
            <a:off x="1206500" y="5700713"/>
            <a:ext cx="5588000" cy="0"/>
          </a:xfrm>
          <a:prstGeom prst="line">
            <a:avLst/>
          </a:prstGeom>
          <a:noFill/>
          <a:ln w="25400">
            <a:solidFill>
              <a:schemeClr val="tx1"/>
            </a:solidFill>
            <a:round/>
            <a:headEnd/>
            <a:tailEnd/>
          </a:ln>
          <a:effectLst/>
        </p:spPr>
        <p:txBody>
          <a:bodyPr wrap="none" anchor="ctr"/>
          <a:lstStyle/>
          <a:p>
            <a:endParaRPr lang="en-US"/>
          </a:p>
        </p:txBody>
      </p:sp>
      <p:sp>
        <p:nvSpPr>
          <p:cNvPr id="64519" name="Rectangle 11"/>
          <p:cNvSpPr>
            <a:spLocks noChangeArrowheads="1"/>
          </p:cNvSpPr>
          <p:nvPr/>
        </p:nvSpPr>
        <p:spPr bwMode="auto">
          <a:xfrm>
            <a:off x="495301" y="3276601"/>
            <a:ext cx="1130300" cy="366713"/>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f(x)</a:t>
            </a:r>
          </a:p>
        </p:txBody>
      </p:sp>
      <p:sp>
        <p:nvSpPr>
          <p:cNvPr id="64520" name="Rectangle 12"/>
          <p:cNvSpPr>
            <a:spLocks noChangeArrowheads="1"/>
          </p:cNvSpPr>
          <p:nvPr/>
        </p:nvSpPr>
        <p:spPr bwMode="auto">
          <a:xfrm>
            <a:off x="6692901" y="5715001"/>
            <a:ext cx="520700" cy="366713"/>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x</a:t>
            </a:r>
          </a:p>
        </p:txBody>
      </p:sp>
      <p:sp>
        <p:nvSpPr>
          <p:cNvPr id="64521" name="Rectangle 12"/>
          <p:cNvSpPr>
            <a:spLocks noChangeArrowheads="1"/>
          </p:cNvSpPr>
          <p:nvPr/>
        </p:nvSpPr>
        <p:spPr bwMode="auto">
          <a:xfrm>
            <a:off x="1524000" y="5715001"/>
            <a:ext cx="736600" cy="366713"/>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55</a:t>
            </a:r>
          </a:p>
        </p:txBody>
      </p:sp>
      <p:sp>
        <p:nvSpPr>
          <p:cNvPr id="64522" name="Text Box 37"/>
          <p:cNvSpPr txBox="1">
            <a:spLocks noChangeArrowheads="1"/>
          </p:cNvSpPr>
          <p:nvPr/>
        </p:nvSpPr>
        <p:spPr bwMode="auto">
          <a:xfrm>
            <a:off x="2641601" y="4552950"/>
            <a:ext cx="1369484" cy="400050"/>
          </a:xfrm>
          <a:prstGeom prst="rect">
            <a:avLst/>
          </a:prstGeom>
          <a:noFill/>
          <a:ln w="12700">
            <a:noFill/>
            <a:miter lim="800000"/>
            <a:headEnd/>
            <a:tailEnd/>
          </a:ln>
          <a:effectLst/>
        </p:spPr>
        <p:txBody>
          <a:bodyPr>
            <a:spAutoFit/>
          </a:bodyPr>
          <a:lstStyle/>
          <a:p>
            <a:pPr>
              <a:spcBef>
                <a:spcPct val="50000"/>
              </a:spcBef>
            </a:pPr>
            <a:r>
              <a:rPr lang="en-US" sz="2000" b="1">
                <a:solidFill>
                  <a:srgbClr val="FF0000"/>
                </a:solidFill>
              </a:rPr>
              <a:t>0.20</a:t>
            </a:r>
          </a:p>
        </p:txBody>
      </p:sp>
      <p:sp>
        <p:nvSpPr>
          <p:cNvPr id="2" name="Rectangle 1"/>
          <p:cNvSpPr/>
          <p:nvPr/>
        </p:nvSpPr>
        <p:spPr>
          <a:xfrm>
            <a:off x="632178" y="1828800"/>
            <a:ext cx="11311466"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 name="Rectangle 2"/>
          <p:cNvSpPr/>
          <p:nvPr/>
        </p:nvSpPr>
        <p:spPr>
          <a:xfrm>
            <a:off x="1828800" y="4176713"/>
            <a:ext cx="4368800" cy="1524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4525" name="Rectangle 11"/>
          <p:cNvSpPr>
            <a:spLocks noChangeArrowheads="1"/>
          </p:cNvSpPr>
          <p:nvPr/>
        </p:nvSpPr>
        <p:spPr bwMode="auto">
          <a:xfrm>
            <a:off x="406401" y="4024313"/>
            <a:ext cx="1130300" cy="366712"/>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0.01</a:t>
            </a:r>
          </a:p>
        </p:txBody>
      </p:sp>
      <p:sp>
        <p:nvSpPr>
          <p:cNvPr id="64526" name="Rectangle 12"/>
          <p:cNvSpPr>
            <a:spLocks noChangeArrowheads="1"/>
          </p:cNvSpPr>
          <p:nvPr/>
        </p:nvSpPr>
        <p:spPr bwMode="auto">
          <a:xfrm>
            <a:off x="5791201" y="5715001"/>
            <a:ext cx="800100" cy="366713"/>
          </a:xfrm>
          <a:prstGeom prst="rect">
            <a:avLst/>
          </a:prstGeom>
          <a:noFill/>
          <a:ln w="12700">
            <a:noFill/>
            <a:miter lim="800000"/>
            <a:headEnd/>
            <a:tailEnd/>
          </a:ln>
          <a:effectLst/>
        </p:spPr>
        <p:txBody>
          <a:bodyPr lIns="90488" tIns="44450" rIns="90488" bIns="44450">
            <a:spAutoFit/>
          </a:bodyPr>
          <a:lstStyle/>
          <a:p>
            <a:pPr>
              <a:spcBef>
                <a:spcPct val="50000"/>
              </a:spcBef>
            </a:pPr>
            <a:r>
              <a:rPr lang="en-US" b="1" i="1"/>
              <a:t>155</a:t>
            </a:r>
          </a:p>
        </p:txBody>
      </p:sp>
      <p:sp>
        <p:nvSpPr>
          <p:cNvPr id="64527" name="Text Box 37"/>
          <p:cNvSpPr txBox="1">
            <a:spLocks noChangeArrowheads="1"/>
          </p:cNvSpPr>
          <p:nvPr/>
        </p:nvSpPr>
        <p:spPr bwMode="auto">
          <a:xfrm>
            <a:off x="2133601" y="5695950"/>
            <a:ext cx="1866900" cy="400050"/>
          </a:xfrm>
          <a:prstGeom prst="rect">
            <a:avLst/>
          </a:prstGeom>
          <a:noFill/>
          <a:ln w="12700">
            <a:noFill/>
            <a:miter lim="800000"/>
            <a:headEnd/>
            <a:tailEnd/>
          </a:ln>
          <a:effectLst/>
        </p:spPr>
        <p:txBody>
          <a:bodyPr>
            <a:spAutoFit/>
          </a:bodyPr>
          <a:lstStyle/>
          <a:p>
            <a:pPr>
              <a:spcBef>
                <a:spcPct val="50000"/>
              </a:spcBef>
            </a:pPr>
            <a:r>
              <a:rPr lang="en-US" sz="2000" b="1">
                <a:solidFill>
                  <a:srgbClr val="FF0000"/>
                </a:solidFill>
              </a:rPr>
              <a:t> 70       90</a:t>
            </a:r>
          </a:p>
        </p:txBody>
      </p:sp>
      <p:graphicFrame>
        <p:nvGraphicFramePr>
          <p:cNvPr id="64528" name="Object 4"/>
          <p:cNvGraphicFramePr>
            <a:graphicFrameLocks noChangeAspect="1"/>
          </p:cNvGraphicFramePr>
          <p:nvPr/>
        </p:nvGraphicFramePr>
        <p:xfrm>
          <a:off x="6953251" y="4005264"/>
          <a:ext cx="4832349" cy="1449387"/>
        </p:xfrm>
        <a:graphic>
          <a:graphicData uri="http://schemas.openxmlformats.org/presentationml/2006/ole">
            <p:oleObj spid="_x0000_s150530" name="Equation" r:id="rId3" imgW="1841500" imgH="736600" progId="">
              <p:embed/>
            </p:oleObj>
          </a:graphicData>
        </a:graphic>
      </p:graphicFrame>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838200" y="76200"/>
            <a:ext cx="10515600" cy="914400"/>
          </a:xfrm>
        </p:spPr>
        <p:txBody>
          <a:bodyPr/>
          <a:lstStyle/>
          <a:p>
            <a:r>
              <a:rPr lang="en-US" smtClean="0"/>
              <a:t>Uniform Probability Distributions</a:t>
            </a:r>
          </a:p>
        </p:txBody>
      </p:sp>
      <p:sp>
        <p:nvSpPr>
          <p:cNvPr id="65539" name="Content Placeholder 2"/>
          <p:cNvSpPr>
            <a:spLocks noGrp="1"/>
          </p:cNvSpPr>
          <p:nvPr>
            <p:ph idx="1"/>
          </p:nvPr>
        </p:nvSpPr>
        <p:spPr>
          <a:xfrm>
            <a:off x="609600" y="1295400"/>
            <a:ext cx="10972800" cy="2209800"/>
          </a:xfrm>
        </p:spPr>
        <p:txBody>
          <a:bodyPr/>
          <a:lstStyle/>
          <a:p>
            <a:pPr>
              <a:spcBef>
                <a:spcPct val="50000"/>
              </a:spcBef>
              <a:buFontTx/>
              <a:buNone/>
            </a:pPr>
            <a:r>
              <a:rPr lang="en-US" sz="2400" b="1" dirty="0" smtClean="0"/>
              <a:t>Example:</a:t>
            </a:r>
            <a:r>
              <a:rPr lang="en-US" sz="2400" dirty="0" smtClean="0"/>
              <a:t> </a:t>
            </a:r>
            <a:r>
              <a:rPr lang="en-US" sz="1800" dirty="0" smtClean="0">
                <a:solidFill>
                  <a:srgbClr val="669900"/>
                </a:solidFill>
              </a:rPr>
              <a:t>(continued)</a:t>
            </a:r>
            <a:endParaRPr lang="en-US" sz="2400" dirty="0" smtClean="0">
              <a:solidFill>
                <a:srgbClr val="669900"/>
              </a:solidFill>
            </a:endParaRPr>
          </a:p>
          <a:p>
            <a:pPr marL="457200" lvl="1" indent="0">
              <a:spcBef>
                <a:spcPct val="50000"/>
              </a:spcBef>
              <a:buFontTx/>
              <a:buNone/>
            </a:pPr>
            <a:r>
              <a:rPr lang="en-US" sz="2400" dirty="0" smtClean="0">
                <a:solidFill>
                  <a:schemeClr val="tx1"/>
                </a:solidFill>
              </a:rPr>
              <a:t>What are the mean and standard deviation of the temperature of this solution?</a:t>
            </a:r>
          </a:p>
        </p:txBody>
      </p:sp>
      <p:sp>
        <p:nvSpPr>
          <p:cNvPr id="2" name="Rectangle 1"/>
          <p:cNvSpPr/>
          <p:nvPr/>
        </p:nvSpPr>
        <p:spPr>
          <a:xfrm>
            <a:off x="666044" y="1828800"/>
            <a:ext cx="11119556"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65541" name="Object 15"/>
          <p:cNvGraphicFramePr>
            <a:graphicFrameLocks noChangeAspect="1"/>
          </p:cNvGraphicFramePr>
          <p:nvPr/>
        </p:nvGraphicFramePr>
        <p:xfrm>
          <a:off x="3145368" y="3048001"/>
          <a:ext cx="5033433" cy="854075"/>
        </p:xfrm>
        <a:graphic>
          <a:graphicData uri="http://schemas.openxmlformats.org/presentationml/2006/ole">
            <p:oleObj spid="_x0000_s151554" name="Equation" r:id="rId3" imgW="1739900" imgH="393700" progId="">
              <p:embed/>
            </p:oleObj>
          </a:graphicData>
        </a:graphic>
      </p:graphicFrame>
      <p:graphicFrame>
        <p:nvGraphicFramePr>
          <p:cNvPr id="65542" name="Object 16"/>
          <p:cNvGraphicFramePr>
            <a:graphicFrameLocks noChangeAspect="1"/>
          </p:cNvGraphicFramePr>
          <p:nvPr/>
        </p:nvGraphicFramePr>
        <p:xfrm>
          <a:off x="2995085" y="4275139"/>
          <a:ext cx="5437716" cy="909637"/>
        </p:xfrm>
        <a:graphic>
          <a:graphicData uri="http://schemas.openxmlformats.org/presentationml/2006/ole">
            <p:oleObj spid="_x0000_s151555" name="Equation" r:id="rId4" imgW="1879600" imgH="419100" progId="">
              <p:embed/>
            </p:oleObj>
          </a:graphicData>
        </a:graphic>
      </p:graphicFrame>
      <p:sp>
        <p:nvSpPr>
          <p:cNvPr id="65543" name="TextBox 5"/>
          <p:cNvSpPr txBox="1">
            <a:spLocks noChangeArrowheads="1"/>
          </p:cNvSpPr>
          <p:nvPr/>
        </p:nvSpPr>
        <p:spPr bwMode="auto">
          <a:xfrm>
            <a:off x="1117600" y="5432425"/>
            <a:ext cx="9855200" cy="461665"/>
          </a:xfrm>
          <a:prstGeom prst="rect">
            <a:avLst/>
          </a:prstGeom>
          <a:noFill/>
          <a:ln w="9525">
            <a:noFill/>
            <a:miter lim="800000"/>
            <a:headEnd/>
            <a:tailEnd/>
          </a:ln>
        </p:spPr>
        <p:txBody>
          <a:bodyPr>
            <a:spAutoFit/>
          </a:bodyPr>
          <a:lstStyle/>
          <a:p>
            <a:pPr eaLnBrk="1" hangingPunct="1"/>
            <a:r>
              <a:rPr lang="en-US" sz="2400" dirty="0"/>
              <a:t>The mean is 105 degrees and the standard deviation is 28.87 degrees</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5"/>
          <p:cNvSpPr>
            <a:spLocks noChangeArrowheads="1"/>
          </p:cNvSpPr>
          <p:nvPr/>
        </p:nvSpPr>
        <p:spPr bwMode="auto">
          <a:xfrm>
            <a:off x="0" y="-107801"/>
            <a:ext cx="18473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Calibri" panose="020F0502020204030204" pitchFamily="34" charset="0"/>
            </a:endParaRPr>
          </a:p>
        </p:txBody>
      </p:sp>
      <p:sp>
        <p:nvSpPr>
          <p:cNvPr id="10244" name="Rectangle 7"/>
          <p:cNvSpPr>
            <a:spLocks noChangeArrowheads="1"/>
          </p:cNvSpPr>
          <p:nvPr/>
        </p:nvSpPr>
        <p:spPr bwMode="auto">
          <a:xfrm>
            <a:off x="0" y="-107801"/>
            <a:ext cx="18473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Calibri" panose="020F0502020204030204" pitchFamily="34" charset="0"/>
            </a:endParaRPr>
          </a:p>
        </p:txBody>
      </p:sp>
      <p:sp>
        <p:nvSpPr>
          <p:cNvPr id="10245" name="Text Box 6"/>
          <p:cNvSpPr txBox="1">
            <a:spLocks noChangeArrowheads="1"/>
          </p:cNvSpPr>
          <p:nvPr/>
        </p:nvSpPr>
        <p:spPr bwMode="auto">
          <a:xfrm>
            <a:off x="406400" y="152400"/>
            <a:ext cx="113792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Continuous </a:t>
            </a:r>
            <a:r>
              <a:rPr lang="en-US" altLang="en-US" sz="3200" b="1" dirty="0">
                <a:solidFill>
                  <a:srgbClr val="669900"/>
                </a:solidFill>
              </a:rPr>
              <a:t>Random Variables</a:t>
            </a:r>
          </a:p>
        </p:txBody>
      </p:sp>
      <p:sp>
        <p:nvSpPr>
          <p:cNvPr id="10246" name="Text Box 10"/>
          <p:cNvSpPr txBox="1">
            <a:spLocks noChangeArrowheads="1"/>
          </p:cNvSpPr>
          <p:nvPr/>
        </p:nvSpPr>
        <p:spPr bwMode="auto">
          <a:xfrm>
            <a:off x="609600" y="1052514"/>
            <a:ext cx="10183446" cy="56323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669900"/>
                </a:solidFill>
                <a:latin typeface="+mn-lt"/>
              </a:rPr>
              <a:t>Example:</a:t>
            </a:r>
            <a:r>
              <a:rPr lang="en-US" altLang="en-US" dirty="0">
                <a:solidFill>
                  <a:srgbClr val="669900"/>
                </a:solidFill>
                <a:latin typeface="+mn-lt"/>
              </a:rPr>
              <a:t>  </a:t>
            </a:r>
            <a:r>
              <a:rPr lang="en-US" altLang="en-US" dirty="0">
                <a:latin typeface="+mn-lt"/>
              </a:rPr>
              <a:t>You arrive at a bus stop and want to model how long you’ll wait for the next bus.  </a:t>
            </a:r>
          </a:p>
          <a:p>
            <a:pPr eaLnBrk="1" hangingPunct="1"/>
            <a:endParaRPr lang="en-US" altLang="en-US" dirty="0">
              <a:latin typeface="+mn-lt"/>
            </a:endParaRPr>
          </a:p>
          <a:p>
            <a:pPr eaLnBrk="1" hangingPunct="1"/>
            <a:r>
              <a:rPr lang="en-US" altLang="en-US" dirty="0">
                <a:latin typeface="+mn-lt"/>
              </a:rPr>
              <a:t>The sign says that busses arrive a about every 20 minutes, so you assume the arrival is equally likely to be anywhere in the next 20 minutes.  </a:t>
            </a:r>
          </a:p>
          <a:p>
            <a:pPr eaLnBrk="1" hangingPunct="1"/>
            <a:endParaRPr lang="en-US" altLang="en-US" dirty="0">
              <a:latin typeface="+mn-lt"/>
            </a:endParaRPr>
          </a:p>
          <a:p>
            <a:pPr eaLnBrk="1" hangingPunct="1"/>
            <a:r>
              <a:rPr lang="en-US" altLang="en-US" dirty="0">
                <a:latin typeface="+mn-lt"/>
              </a:rPr>
              <a:t>The density function would be</a:t>
            </a: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r>
              <a:rPr lang="en-US" altLang="en-US" dirty="0">
                <a:latin typeface="+mn-lt"/>
              </a:rPr>
              <a:t>Find the mean and standard deviation for bus wait time. </a:t>
            </a:r>
          </a:p>
          <a:p>
            <a:pPr eaLnBrk="1" hangingPunct="1"/>
            <a:endParaRPr lang="en-US" altLang="en-US" dirty="0">
              <a:latin typeface="+mn-lt"/>
            </a:endParaRPr>
          </a:p>
        </p:txBody>
      </p:sp>
      <p:graphicFrame>
        <p:nvGraphicFramePr>
          <p:cNvPr id="10242" name="Object 2"/>
          <p:cNvGraphicFramePr>
            <a:graphicFrameLocks noChangeAspect="1"/>
          </p:cNvGraphicFramePr>
          <p:nvPr/>
        </p:nvGraphicFramePr>
        <p:xfrm>
          <a:off x="777631" y="4076700"/>
          <a:ext cx="4046416" cy="952500"/>
        </p:xfrm>
        <a:graphic>
          <a:graphicData uri="http://schemas.openxmlformats.org/presentationml/2006/ole">
            <p:oleObj spid="_x0000_s152578" name="Equation" r:id="rId4" imgW="3035300" imgH="952500" progId="">
              <p:embed/>
            </p:oleObj>
          </a:graphicData>
        </a:graphic>
      </p:graphicFrame>
      <p:pic>
        <p:nvPicPr>
          <p:cNvPr id="10247" name="Picture 9" descr="Screen shot 2011-06-04 at 10.31.07 PM.png"/>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564554" y="3789363"/>
            <a:ext cx="5334000" cy="147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14402598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ChangeArrowheads="1"/>
          </p:cNvSpPr>
          <p:nvPr/>
        </p:nvSpPr>
        <p:spPr bwMode="auto">
          <a:xfrm>
            <a:off x="0" y="-50650"/>
            <a:ext cx="18473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Calibri" panose="020F0502020204030204" pitchFamily="34" charset="0"/>
            </a:endParaRPr>
          </a:p>
        </p:txBody>
      </p:sp>
      <p:sp>
        <p:nvSpPr>
          <p:cNvPr id="11270" name="Rectangle 7"/>
          <p:cNvSpPr>
            <a:spLocks noChangeArrowheads="1"/>
          </p:cNvSpPr>
          <p:nvPr/>
        </p:nvSpPr>
        <p:spPr bwMode="auto">
          <a:xfrm>
            <a:off x="0" y="-50650"/>
            <a:ext cx="18473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Calibri" panose="020F0502020204030204" pitchFamily="34" charset="0"/>
            </a:endParaRPr>
          </a:p>
        </p:txBody>
      </p:sp>
      <p:sp>
        <p:nvSpPr>
          <p:cNvPr id="11271" name="Text Box 6"/>
          <p:cNvSpPr txBox="1">
            <a:spLocks noChangeArrowheads="1"/>
          </p:cNvSpPr>
          <p:nvPr/>
        </p:nvSpPr>
        <p:spPr bwMode="auto">
          <a:xfrm>
            <a:off x="406400" y="152400"/>
            <a:ext cx="113792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Continuous </a:t>
            </a:r>
            <a:r>
              <a:rPr lang="en-US" altLang="en-US" sz="3200" b="1" dirty="0">
                <a:solidFill>
                  <a:srgbClr val="669900"/>
                </a:solidFill>
              </a:rPr>
              <a:t>Random Variables</a:t>
            </a:r>
          </a:p>
        </p:txBody>
      </p:sp>
      <p:sp>
        <p:nvSpPr>
          <p:cNvPr id="11272" name="Text Box 10"/>
          <p:cNvSpPr txBox="1">
            <a:spLocks noChangeArrowheads="1"/>
          </p:cNvSpPr>
          <p:nvPr/>
        </p:nvSpPr>
        <p:spPr bwMode="auto">
          <a:xfrm>
            <a:off x="711200" y="1052514"/>
            <a:ext cx="11232444"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669900"/>
                </a:solidFill>
                <a:latin typeface="+mn-lt"/>
              </a:rPr>
              <a:t>Example:  </a:t>
            </a:r>
            <a:r>
              <a:rPr lang="en-US" altLang="en-US" dirty="0">
                <a:latin typeface="+mn-lt"/>
              </a:rPr>
              <a:t>You arrive at a bus stop and want to model how long you’ll wait for the next bus.  The sign says that busses arrive a about every 20 minutes, so you assume the arrival is equally likely to be anywhere in the next 20 minutes.</a:t>
            </a:r>
          </a:p>
          <a:p>
            <a:pPr eaLnBrk="1" hangingPunct="1"/>
            <a:endParaRPr lang="en-US" altLang="en-US" dirty="0">
              <a:latin typeface="+mn-lt"/>
            </a:endParaRPr>
          </a:p>
          <a:p>
            <a:pPr eaLnBrk="1" hangingPunct="1"/>
            <a:endParaRPr lang="en-US" altLang="en-US" dirty="0">
              <a:latin typeface="+mn-lt"/>
            </a:endParaRPr>
          </a:p>
        </p:txBody>
      </p:sp>
      <p:graphicFrame>
        <p:nvGraphicFramePr>
          <p:cNvPr id="11266" name="Object 3"/>
          <p:cNvGraphicFramePr>
            <a:graphicFrameLocks noChangeAspect="1"/>
          </p:cNvGraphicFramePr>
          <p:nvPr/>
        </p:nvGraphicFramePr>
        <p:xfrm>
          <a:off x="1311032" y="2708276"/>
          <a:ext cx="6779846" cy="792163"/>
        </p:xfrm>
        <a:graphic>
          <a:graphicData uri="http://schemas.openxmlformats.org/presentationml/2006/ole">
            <p:oleObj spid="_x0000_s153602" name="Equation" r:id="rId4" imgW="3670300" imgH="571500" progId="">
              <p:embed/>
            </p:oleObj>
          </a:graphicData>
        </a:graphic>
      </p:graphicFrame>
      <p:graphicFrame>
        <p:nvGraphicFramePr>
          <p:cNvPr id="11267" name="Object 4"/>
          <p:cNvGraphicFramePr>
            <a:graphicFrameLocks noChangeAspect="1"/>
          </p:cNvGraphicFramePr>
          <p:nvPr/>
        </p:nvGraphicFramePr>
        <p:xfrm>
          <a:off x="1221155" y="3716338"/>
          <a:ext cx="6336322" cy="792162"/>
        </p:xfrm>
        <a:graphic>
          <a:graphicData uri="http://schemas.openxmlformats.org/presentationml/2006/ole">
            <p:oleObj spid="_x0000_s153603" name="Equation" r:id="rId5" imgW="3581400" imgH="596900" progId="">
              <p:embed/>
            </p:oleObj>
          </a:graphicData>
        </a:graphic>
      </p:graphicFrame>
      <p:graphicFrame>
        <p:nvGraphicFramePr>
          <p:cNvPr id="11268" name="Object 5"/>
          <p:cNvGraphicFramePr>
            <a:graphicFrameLocks noChangeAspect="1"/>
          </p:cNvGraphicFramePr>
          <p:nvPr/>
        </p:nvGraphicFramePr>
        <p:xfrm>
          <a:off x="1221154" y="4868863"/>
          <a:ext cx="8651631" cy="792162"/>
        </p:xfrm>
        <a:graphic>
          <a:graphicData uri="http://schemas.openxmlformats.org/presentationml/2006/ole">
            <p:oleObj spid="_x0000_s153604" name="Equation" r:id="rId6" imgW="5410200" imgH="660400" progId="">
              <p:embed/>
            </p:oleObj>
          </a:graphicData>
        </a:graphic>
      </p:graphicFrame>
    </p:spTree>
    <p:extLst>
      <p:ext uri="{BB962C8B-B14F-4D97-AF65-F5344CB8AC3E}">
        <p14:creationId xmlns="" xmlns:p14="http://schemas.microsoft.com/office/powerpoint/2010/main" val="2071331093"/>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9102633" cy="3570208"/>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Continuous probability distributions</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534127341"/>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812800" y="304800"/>
            <a:ext cx="9704917" cy="838200"/>
          </a:xfrm>
        </p:spPr>
        <p:txBody>
          <a:bodyPr/>
          <a:lstStyle/>
          <a:p>
            <a:pPr defTabSz="914400" eaLnBrk="1" hangingPunct="1"/>
            <a:r>
              <a:rPr lang="en-US" altLang="en-US" sz="3500" smtClean="0"/>
              <a:t>The Standardized Normal</a:t>
            </a:r>
          </a:p>
        </p:txBody>
      </p:sp>
      <p:sp>
        <p:nvSpPr>
          <p:cNvPr id="74755" name="Rectangle 3"/>
          <p:cNvSpPr>
            <a:spLocks noGrp="1" noChangeArrowheads="1"/>
          </p:cNvSpPr>
          <p:nvPr>
            <p:ph type="body" idx="4294967295"/>
          </p:nvPr>
        </p:nvSpPr>
        <p:spPr>
          <a:xfrm>
            <a:off x="417689" y="1447800"/>
            <a:ext cx="11435643" cy="4419600"/>
          </a:xfrm>
        </p:spPr>
        <p:txBody>
          <a:bodyPr>
            <a:normAutofit/>
          </a:bodyPr>
          <a:lstStyle/>
          <a:p>
            <a:pPr marL="571500" indent="-571500" defTabSz="914400" eaLnBrk="1" hangingPunct="1">
              <a:lnSpc>
                <a:spcPct val="90000"/>
              </a:lnSpc>
            </a:pPr>
            <a:r>
              <a:rPr lang="en-US" altLang="en-US" sz="2400" dirty="0" smtClean="0">
                <a:solidFill>
                  <a:schemeClr val="tx1"/>
                </a:solidFill>
              </a:rPr>
              <a:t>Any normal distribution (with any mean and standard deviation combination) can be transformed into the standardized normal distribution (Z)</a:t>
            </a:r>
          </a:p>
          <a:p>
            <a:pPr marL="571500" indent="-571500" defTabSz="914400" eaLnBrk="1" hangingPunct="1">
              <a:lnSpc>
                <a:spcPct val="90000"/>
              </a:lnSpc>
            </a:pPr>
            <a:endParaRPr lang="en-US" altLang="en-US" sz="2400" dirty="0" smtClean="0">
              <a:solidFill>
                <a:schemeClr val="tx1"/>
              </a:solidFill>
            </a:endParaRPr>
          </a:p>
          <a:p>
            <a:pPr marL="571500" indent="-571500" defTabSz="914400" eaLnBrk="1" hangingPunct="1">
              <a:lnSpc>
                <a:spcPct val="90000"/>
              </a:lnSpc>
            </a:pPr>
            <a:r>
              <a:rPr lang="en-US" altLang="en-US" sz="2400" dirty="0" smtClean="0">
                <a:solidFill>
                  <a:schemeClr val="tx1"/>
                </a:solidFill>
              </a:rPr>
              <a:t>To compute normal probabilities need to transform  X  units into  Z  units</a:t>
            </a:r>
          </a:p>
          <a:p>
            <a:pPr marL="571500" indent="-571500" defTabSz="914400" eaLnBrk="1" hangingPunct="1">
              <a:lnSpc>
                <a:spcPct val="90000"/>
              </a:lnSpc>
            </a:pPr>
            <a:endParaRPr lang="en-US" altLang="en-US" sz="2400" dirty="0" smtClean="0">
              <a:solidFill>
                <a:schemeClr val="tx1"/>
              </a:solidFill>
            </a:endParaRPr>
          </a:p>
          <a:p>
            <a:pPr marL="571500" indent="-571500" defTabSz="914400" eaLnBrk="1" hangingPunct="1">
              <a:lnSpc>
                <a:spcPct val="90000"/>
              </a:lnSpc>
            </a:pPr>
            <a:r>
              <a:rPr lang="en-US" altLang="en-US" sz="2400" dirty="0" smtClean="0">
                <a:solidFill>
                  <a:schemeClr val="tx1"/>
                </a:solidFill>
              </a:rPr>
              <a:t>The standardized normal distribution (Z) has a mean of 0 and a standard deviation of 1</a:t>
            </a:r>
          </a:p>
        </p:txBody>
      </p:sp>
    </p:spTree>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812799" y="228600"/>
            <a:ext cx="10780889" cy="1143000"/>
          </a:xfrm>
        </p:spPr>
        <p:txBody>
          <a:bodyPr/>
          <a:lstStyle/>
          <a:p>
            <a:pPr defTabSz="914400" eaLnBrk="1" hangingPunct="1">
              <a:lnSpc>
                <a:spcPct val="80000"/>
              </a:lnSpc>
            </a:pPr>
            <a:r>
              <a:rPr lang="en-US" altLang="en-US" dirty="0" smtClean="0"/>
              <a:t>Translation to the Standardized Normal Distribution</a:t>
            </a:r>
          </a:p>
        </p:txBody>
      </p:sp>
      <p:sp>
        <p:nvSpPr>
          <p:cNvPr id="75779" name="Rectangle 3"/>
          <p:cNvSpPr>
            <a:spLocks noGrp="1" noChangeArrowheads="1"/>
          </p:cNvSpPr>
          <p:nvPr>
            <p:ph type="body" idx="4294967295"/>
          </p:nvPr>
        </p:nvSpPr>
        <p:spPr>
          <a:xfrm>
            <a:off x="395111" y="1905000"/>
            <a:ext cx="11187289" cy="1600200"/>
          </a:xfrm>
        </p:spPr>
        <p:txBody>
          <a:bodyPr>
            <a:normAutofit/>
          </a:bodyPr>
          <a:lstStyle/>
          <a:p>
            <a:pPr marL="571500" indent="-571500" defTabSz="914400" eaLnBrk="1" hangingPunct="1"/>
            <a:r>
              <a:rPr lang="en-US" altLang="en-US" sz="2400" dirty="0" smtClean="0"/>
              <a:t>Translate from X to the standardized normal (the “Z” distribution) by </a:t>
            </a:r>
            <a:r>
              <a:rPr lang="en-US" altLang="en-US" sz="2400" dirty="0" smtClean="0">
                <a:solidFill>
                  <a:schemeClr val="folHlink"/>
                </a:solidFill>
              </a:rPr>
              <a:t>subtracting the mean</a:t>
            </a:r>
            <a:r>
              <a:rPr lang="en-US" altLang="en-US" sz="2400" dirty="0" smtClean="0"/>
              <a:t> of X and </a:t>
            </a:r>
            <a:r>
              <a:rPr lang="en-US" altLang="en-US" sz="2400" dirty="0" smtClean="0">
                <a:solidFill>
                  <a:schemeClr val="folHlink"/>
                </a:solidFill>
              </a:rPr>
              <a:t>dividing by its standard deviation</a:t>
            </a:r>
            <a:r>
              <a:rPr lang="en-US" altLang="en-US" sz="2400" dirty="0" smtClean="0"/>
              <a:t>:</a:t>
            </a:r>
          </a:p>
        </p:txBody>
      </p:sp>
      <p:graphicFrame>
        <p:nvGraphicFramePr>
          <p:cNvPr id="75780" name="Object 7"/>
          <p:cNvGraphicFramePr>
            <a:graphicFrameLocks noChangeAspect="1"/>
          </p:cNvGraphicFramePr>
          <p:nvPr/>
        </p:nvGraphicFramePr>
        <p:xfrm>
          <a:off x="3818468" y="3194758"/>
          <a:ext cx="2130776" cy="1106309"/>
        </p:xfrm>
        <a:graphic>
          <a:graphicData uri="http://schemas.openxmlformats.org/presentationml/2006/ole">
            <p:oleObj spid="_x0000_s154626" name="Equation" r:id="rId3" imgW="20725200" imgH="12571560" progId="">
              <p:embed/>
            </p:oleObj>
          </a:graphicData>
        </a:graphic>
      </p:graphicFrame>
      <p:sp>
        <p:nvSpPr>
          <p:cNvPr id="75781" name="Text Box 5"/>
          <p:cNvSpPr txBox="1">
            <a:spLocks noChangeArrowheads="1"/>
          </p:cNvSpPr>
          <p:nvPr/>
        </p:nvSpPr>
        <p:spPr bwMode="auto">
          <a:xfrm>
            <a:off x="666045" y="4766734"/>
            <a:ext cx="11074400" cy="461665"/>
          </a:xfrm>
          <a:prstGeom prst="rect">
            <a:avLst/>
          </a:prstGeom>
          <a:solidFill>
            <a:srgbClr val="C7DAF7"/>
          </a:solidFill>
          <a:ln w="9525">
            <a:solidFill>
              <a:schemeClr val="tx1"/>
            </a:solidFill>
            <a:miter lim="800000"/>
            <a:headEnd/>
            <a:tailEnd/>
          </a:ln>
        </p:spPr>
        <p:txBody>
          <a:bodyPr>
            <a:spAutoFit/>
          </a:bodyPr>
          <a:lstStyle/>
          <a:p>
            <a:pPr algn="ctr" eaLnBrk="1" hangingPunct="1">
              <a:spcBef>
                <a:spcPct val="50000"/>
              </a:spcBef>
            </a:pPr>
            <a:r>
              <a:rPr lang="en-US" altLang="en-US" sz="2400" dirty="0"/>
              <a:t>The Z distribution always has mean = 0 and standard deviation = 1</a:t>
            </a:r>
          </a:p>
        </p:txBody>
      </p:sp>
    </p:spTree>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812801" y="381000"/>
            <a:ext cx="10454217" cy="990600"/>
          </a:xfrm>
        </p:spPr>
        <p:txBody>
          <a:bodyPr/>
          <a:lstStyle/>
          <a:p>
            <a:pPr eaLnBrk="1" hangingPunct="1">
              <a:lnSpc>
                <a:spcPct val="80000"/>
              </a:lnSpc>
            </a:pPr>
            <a:r>
              <a:rPr lang="en-US" altLang="en-US" smtClean="0"/>
              <a:t>The Standardized Normal Probability Density Function</a:t>
            </a:r>
          </a:p>
        </p:txBody>
      </p:sp>
      <p:sp>
        <p:nvSpPr>
          <p:cNvPr id="76803" name="Rectangle 3"/>
          <p:cNvSpPr>
            <a:spLocks noGrp="1" noChangeArrowheads="1"/>
          </p:cNvSpPr>
          <p:nvPr>
            <p:ph type="body" idx="4294967295"/>
          </p:nvPr>
        </p:nvSpPr>
        <p:spPr>
          <a:xfrm>
            <a:off x="812800" y="1828801"/>
            <a:ext cx="10769600" cy="1027113"/>
          </a:xfrm>
        </p:spPr>
        <p:txBody>
          <a:bodyPr>
            <a:normAutofit/>
          </a:bodyPr>
          <a:lstStyle/>
          <a:p>
            <a:pPr eaLnBrk="1" hangingPunct="1"/>
            <a:r>
              <a:rPr lang="en-US" altLang="en-US" sz="2400" dirty="0" smtClean="0">
                <a:solidFill>
                  <a:schemeClr val="tx1"/>
                </a:solidFill>
              </a:rPr>
              <a:t>The formula for the standardized normal probability density function is</a:t>
            </a:r>
          </a:p>
        </p:txBody>
      </p:sp>
      <p:sp>
        <p:nvSpPr>
          <p:cNvPr id="76804" name="Text Box 4"/>
          <p:cNvSpPr txBox="1">
            <a:spLocks noChangeArrowheads="1"/>
          </p:cNvSpPr>
          <p:nvPr/>
        </p:nvSpPr>
        <p:spPr bwMode="auto">
          <a:xfrm>
            <a:off x="1117600" y="4724401"/>
            <a:ext cx="10668000" cy="1025525"/>
          </a:xfrm>
          <a:prstGeom prst="rect">
            <a:avLst/>
          </a:prstGeom>
          <a:noFill/>
          <a:ln w="9525">
            <a:noFill/>
            <a:miter lim="800000"/>
            <a:headEnd/>
            <a:tailEnd/>
          </a:ln>
        </p:spPr>
        <p:txBody>
          <a:bodyPr>
            <a:spAutoFit/>
          </a:bodyPr>
          <a:lstStyle/>
          <a:p>
            <a:pPr eaLnBrk="1" hangingPunct="1">
              <a:lnSpc>
                <a:spcPct val="80000"/>
              </a:lnSpc>
              <a:spcBef>
                <a:spcPct val="50000"/>
              </a:spcBef>
            </a:pPr>
            <a:r>
              <a:rPr lang="en-US" altLang="en-US" sz="1800"/>
              <a:t>Where	e = the mathematical constant approximated by 2.71828</a:t>
            </a:r>
          </a:p>
          <a:p>
            <a:pPr eaLnBrk="1" hangingPunct="1">
              <a:lnSpc>
                <a:spcPct val="80000"/>
              </a:lnSpc>
              <a:spcBef>
                <a:spcPct val="50000"/>
              </a:spcBef>
            </a:pPr>
            <a:r>
              <a:rPr lang="en-US" altLang="en-US" sz="1800"/>
              <a:t>	</a:t>
            </a:r>
            <a:r>
              <a:rPr lang="el-GR" altLang="en-US" sz="1800"/>
              <a:t>π</a:t>
            </a:r>
            <a:r>
              <a:rPr lang="en-US" altLang="en-US" sz="1800"/>
              <a:t> = the mathematical constant approximated by 3.14159</a:t>
            </a:r>
          </a:p>
          <a:p>
            <a:pPr eaLnBrk="1" hangingPunct="1">
              <a:lnSpc>
                <a:spcPct val="80000"/>
              </a:lnSpc>
              <a:spcBef>
                <a:spcPct val="50000"/>
              </a:spcBef>
            </a:pPr>
            <a:r>
              <a:rPr lang="en-US" altLang="en-US" sz="1800"/>
              <a:t>	Z = any value of the standardized normal distribution</a:t>
            </a:r>
          </a:p>
        </p:txBody>
      </p:sp>
      <p:graphicFrame>
        <p:nvGraphicFramePr>
          <p:cNvPr id="76805" name="Object 8"/>
          <p:cNvGraphicFramePr>
            <a:graphicFrameLocks noChangeAspect="1"/>
          </p:cNvGraphicFramePr>
          <p:nvPr/>
        </p:nvGraphicFramePr>
        <p:xfrm>
          <a:off x="3663951" y="2971800"/>
          <a:ext cx="4455583" cy="1149350"/>
        </p:xfrm>
        <a:graphic>
          <a:graphicData uri="http://schemas.openxmlformats.org/presentationml/2006/ole">
            <p:oleObj spid="_x0000_s155650" name="Equation" r:id="rId3" imgW="1219200" imgH="419100" progId="">
              <p:embed/>
            </p:oleObj>
          </a:graphicData>
        </a:graphic>
      </p:graphicFrame>
    </p:spTree>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812800" y="457200"/>
            <a:ext cx="10972800" cy="762000"/>
          </a:xfrm>
        </p:spPr>
        <p:txBody>
          <a:bodyPr>
            <a:normAutofit fontScale="90000"/>
          </a:bodyPr>
          <a:lstStyle/>
          <a:p>
            <a:pPr defTabSz="914400" eaLnBrk="1" hangingPunct="1">
              <a:lnSpc>
                <a:spcPct val="80000"/>
              </a:lnSpc>
            </a:pPr>
            <a:r>
              <a:rPr lang="en-US" altLang="en-US" sz="3500" smtClean="0"/>
              <a:t>The Standardized</a:t>
            </a:r>
            <a:br>
              <a:rPr lang="en-US" altLang="en-US" sz="3500" smtClean="0"/>
            </a:br>
            <a:r>
              <a:rPr lang="en-US" altLang="en-US" sz="3500" smtClean="0"/>
              <a:t> Normal Distribution</a:t>
            </a:r>
          </a:p>
        </p:txBody>
      </p:sp>
      <p:sp>
        <p:nvSpPr>
          <p:cNvPr id="77827" name="Rectangle 3"/>
          <p:cNvSpPr>
            <a:spLocks noGrp="1" noChangeArrowheads="1"/>
          </p:cNvSpPr>
          <p:nvPr>
            <p:ph type="body" idx="4294967295"/>
          </p:nvPr>
        </p:nvSpPr>
        <p:spPr>
          <a:xfrm>
            <a:off x="812800" y="1828801"/>
            <a:ext cx="9550400" cy="1846263"/>
          </a:xfrm>
        </p:spPr>
        <p:txBody>
          <a:bodyPr>
            <a:normAutofit/>
          </a:bodyPr>
          <a:lstStyle/>
          <a:p>
            <a:pPr marL="571500" indent="-571500" defTabSz="914400" eaLnBrk="1" hangingPunct="1"/>
            <a:r>
              <a:rPr lang="en-US" altLang="en-US" sz="2400" dirty="0" smtClean="0"/>
              <a:t>Also known as the “Z” distribution</a:t>
            </a:r>
          </a:p>
          <a:p>
            <a:pPr marL="571500" indent="-571500" defTabSz="914400" eaLnBrk="1" hangingPunct="1"/>
            <a:r>
              <a:rPr lang="en-US" altLang="en-US" sz="2400" dirty="0" smtClean="0">
                <a:solidFill>
                  <a:schemeClr val="folHlink"/>
                </a:solidFill>
              </a:rPr>
              <a:t>Mean is 0</a:t>
            </a:r>
          </a:p>
          <a:p>
            <a:pPr marL="571500" indent="-571500" defTabSz="914400" eaLnBrk="1" hangingPunct="1"/>
            <a:r>
              <a:rPr lang="en-US" altLang="en-US" sz="2400" dirty="0" smtClean="0">
                <a:solidFill>
                  <a:schemeClr val="folHlink"/>
                </a:solidFill>
              </a:rPr>
              <a:t>Standard Deviation is 1</a:t>
            </a:r>
          </a:p>
        </p:txBody>
      </p:sp>
      <p:sp>
        <p:nvSpPr>
          <p:cNvPr id="77828" name="Freeform 4"/>
          <p:cNvSpPr>
            <a:spLocks/>
          </p:cNvSpPr>
          <p:nvPr/>
        </p:nvSpPr>
        <p:spPr bwMode="auto">
          <a:xfrm>
            <a:off x="5731934" y="3813175"/>
            <a:ext cx="1907117" cy="1144588"/>
          </a:xfrm>
          <a:custGeom>
            <a:avLst/>
            <a:gdLst>
              <a:gd name="T0" fmla="*/ 2147483646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77829" name="Freeform 5"/>
          <p:cNvSpPr>
            <a:spLocks/>
          </p:cNvSpPr>
          <p:nvPr/>
        </p:nvSpPr>
        <p:spPr bwMode="auto">
          <a:xfrm>
            <a:off x="3826934" y="3813175"/>
            <a:ext cx="1907117" cy="1144588"/>
          </a:xfrm>
          <a:custGeom>
            <a:avLst/>
            <a:gdLst>
              <a:gd name="T0" fmla="*/ 0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2147483646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77830" name="Line 6"/>
          <p:cNvSpPr>
            <a:spLocks noChangeShapeType="1"/>
          </p:cNvSpPr>
          <p:nvPr/>
        </p:nvSpPr>
        <p:spPr bwMode="auto">
          <a:xfrm>
            <a:off x="5689600" y="3886200"/>
            <a:ext cx="0" cy="1066800"/>
          </a:xfrm>
          <a:prstGeom prst="line">
            <a:avLst/>
          </a:prstGeom>
          <a:ln>
            <a:headEnd/>
            <a:tailEnd/>
          </a:ln>
        </p:spPr>
        <p:style>
          <a:lnRef idx="1">
            <a:schemeClr val="dk1"/>
          </a:lnRef>
          <a:fillRef idx="0">
            <a:schemeClr val="dk1"/>
          </a:fillRef>
          <a:effectRef idx="0">
            <a:schemeClr val="dk1"/>
          </a:effectRef>
          <a:fontRef idx="minor">
            <a:schemeClr val="tx1"/>
          </a:fontRef>
        </p:style>
        <p:txBody>
          <a:bodyPr wrap="none" anchor="ctr"/>
          <a:lstStyle/>
          <a:p>
            <a:endParaRPr lang="en-US"/>
          </a:p>
        </p:txBody>
      </p:sp>
      <p:sp>
        <p:nvSpPr>
          <p:cNvPr id="77831" name="Freeform 7"/>
          <p:cNvSpPr>
            <a:spLocks/>
          </p:cNvSpPr>
          <p:nvPr/>
        </p:nvSpPr>
        <p:spPr bwMode="auto">
          <a:xfrm>
            <a:off x="3657600" y="3810000"/>
            <a:ext cx="4006851" cy="1214438"/>
          </a:xfrm>
          <a:custGeom>
            <a:avLst/>
            <a:gdLst>
              <a:gd name="T0" fmla="*/ 0 w 1893"/>
              <a:gd name="T1" fmla="*/ 0 h 765"/>
              <a:gd name="T2" fmla="*/ 0 w 1893"/>
              <a:gd name="T3" fmla="*/ 2147483646 h 765"/>
              <a:gd name="T4" fmla="*/ 2147483646 w 1893"/>
              <a:gd name="T5" fmla="*/ 2147483646 h 765"/>
              <a:gd name="T6" fmla="*/ 0 60000 65536"/>
              <a:gd name="T7" fmla="*/ 0 60000 65536"/>
              <a:gd name="T8" fmla="*/ 0 60000 65536"/>
              <a:gd name="T9" fmla="*/ 0 w 1893"/>
              <a:gd name="T10" fmla="*/ 0 h 765"/>
              <a:gd name="T11" fmla="*/ 1893 w 1893"/>
              <a:gd name="T12" fmla="*/ 765 h 765"/>
            </a:gdLst>
            <a:ahLst/>
            <a:cxnLst>
              <a:cxn ang="T6">
                <a:pos x="T0" y="T1"/>
              </a:cxn>
              <a:cxn ang="T7">
                <a:pos x="T2" y="T3"/>
              </a:cxn>
              <a:cxn ang="T8">
                <a:pos x="T4" y="T5"/>
              </a:cxn>
            </a:cxnLst>
            <a:rect l="T9" t="T10" r="T11" b="T12"/>
            <a:pathLst>
              <a:path w="1893" h="765">
                <a:moveTo>
                  <a:pt x="0" y="0"/>
                </a:moveTo>
                <a:lnTo>
                  <a:pt x="0" y="764"/>
                </a:lnTo>
                <a:lnTo>
                  <a:pt x="1892" y="764"/>
                </a:ln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endParaRPr lang="en-US"/>
          </a:p>
        </p:txBody>
      </p:sp>
      <p:sp>
        <p:nvSpPr>
          <p:cNvPr id="77832" name="Line 8"/>
          <p:cNvSpPr>
            <a:spLocks noChangeShapeType="1"/>
          </p:cNvSpPr>
          <p:nvPr/>
        </p:nvSpPr>
        <p:spPr bwMode="auto">
          <a:xfrm>
            <a:off x="3731685" y="3743325"/>
            <a:ext cx="2116" cy="0"/>
          </a:xfrm>
          <a:prstGeom prst="line">
            <a:avLst/>
          </a:prstGeom>
          <a:noFill/>
          <a:ln w="12700">
            <a:solidFill>
              <a:srgbClr val="CDCDCD"/>
            </a:solidFill>
            <a:round/>
            <a:headEnd/>
            <a:tailEnd/>
          </a:ln>
        </p:spPr>
        <p:txBody>
          <a:bodyPr wrap="none" anchor="ctr"/>
          <a:lstStyle/>
          <a:p>
            <a:endParaRPr lang="en-US"/>
          </a:p>
        </p:txBody>
      </p:sp>
      <p:sp>
        <p:nvSpPr>
          <p:cNvPr id="77833" name="Line 9"/>
          <p:cNvSpPr>
            <a:spLocks noChangeShapeType="1"/>
          </p:cNvSpPr>
          <p:nvPr/>
        </p:nvSpPr>
        <p:spPr bwMode="auto">
          <a:xfrm>
            <a:off x="3731685" y="3865563"/>
            <a:ext cx="2116" cy="0"/>
          </a:xfrm>
          <a:prstGeom prst="line">
            <a:avLst/>
          </a:prstGeom>
          <a:noFill/>
          <a:ln w="12700">
            <a:solidFill>
              <a:srgbClr val="CDCDCD"/>
            </a:solidFill>
            <a:round/>
            <a:headEnd/>
            <a:tailEnd/>
          </a:ln>
        </p:spPr>
        <p:txBody>
          <a:bodyPr wrap="none" anchor="ctr"/>
          <a:lstStyle/>
          <a:p>
            <a:endParaRPr lang="en-US"/>
          </a:p>
        </p:txBody>
      </p:sp>
      <p:sp>
        <p:nvSpPr>
          <p:cNvPr id="77834" name="Line 10"/>
          <p:cNvSpPr>
            <a:spLocks noChangeShapeType="1"/>
          </p:cNvSpPr>
          <p:nvPr/>
        </p:nvSpPr>
        <p:spPr bwMode="auto">
          <a:xfrm>
            <a:off x="3731685" y="3986213"/>
            <a:ext cx="2116" cy="0"/>
          </a:xfrm>
          <a:prstGeom prst="line">
            <a:avLst/>
          </a:prstGeom>
          <a:noFill/>
          <a:ln w="12700">
            <a:solidFill>
              <a:srgbClr val="CDCDCD"/>
            </a:solidFill>
            <a:round/>
            <a:headEnd/>
            <a:tailEnd/>
          </a:ln>
        </p:spPr>
        <p:txBody>
          <a:bodyPr wrap="none" anchor="ctr"/>
          <a:lstStyle/>
          <a:p>
            <a:endParaRPr lang="en-US"/>
          </a:p>
        </p:txBody>
      </p:sp>
      <p:sp>
        <p:nvSpPr>
          <p:cNvPr id="77835" name="Line 11"/>
          <p:cNvSpPr>
            <a:spLocks noChangeShapeType="1"/>
          </p:cNvSpPr>
          <p:nvPr/>
        </p:nvSpPr>
        <p:spPr bwMode="auto">
          <a:xfrm>
            <a:off x="3731685" y="4108450"/>
            <a:ext cx="2116" cy="0"/>
          </a:xfrm>
          <a:prstGeom prst="line">
            <a:avLst/>
          </a:prstGeom>
          <a:noFill/>
          <a:ln w="12700">
            <a:solidFill>
              <a:srgbClr val="CDCDCD"/>
            </a:solidFill>
            <a:round/>
            <a:headEnd/>
            <a:tailEnd/>
          </a:ln>
        </p:spPr>
        <p:txBody>
          <a:bodyPr wrap="none" anchor="ctr"/>
          <a:lstStyle/>
          <a:p>
            <a:endParaRPr lang="en-US"/>
          </a:p>
        </p:txBody>
      </p:sp>
      <p:sp>
        <p:nvSpPr>
          <p:cNvPr id="77836" name="Line 12"/>
          <p:cNvSpPr>
            <a:spLocks noChangeShapeType="1"/>
          </p:cNvSpPr>
          <p:nvPr/>
        </p:nvSpPr>
        <p:spPr bwMode="auto">
          <a:xfrm>
            <a:off x="3731685" y="4229100"/>
            <a:ext cx="2116" cy="0"/>
          </a:xfrm>
          <a:prstGeom prst="line">
            <a:avLst/>
          </a:prstGeom>
          <a:noFill/>
          <a:ln w="12700">
            <a:solidFill>
              <a:srgbClr val="CDCDCD"/>
            </a:solidFill>
            <a:round/>
            <a:headEnd/>
            <a:tailEnd/>
          </a:ln>
        </p:spPr>
        <p:txBody>
          <a:bodyPr wrap="none" anchor="ctr"/>
          <a:lstStyle/>
          <a:p>
            <a:endParaRPr lang="en-US"/>
          </a:p>
        </p:txBody>
      </p:sp>
      <p:sp>
        <p:nvSpPr>
          <p:cNvPr id="77837" name="Line 13"/>
          <p:cNvSpPr>
            <a:spLocks noChangeShapeType="1"/>
          </p:cNvSpPr>
          <p:nvPr/>
        </p:nvSpPr>
        <p:spPr bwMode="auto">
          <a:xfrm>
            <a:off x="3731685" y="4351338"/>
            <a:ext cx="2116" cy="0"/>
          </a:xfrm>
          <a:prstGeom prst="line">
            <a:avLst/>
          </a:prstGeom>
          <a:noFill/>
          <a:ln w="12700">
            <a:solidFill>
              <a:srgbClr val="CDCDCD"/>
            </a:solidFill>
            <a:round/>
            <a:headEnd/>
            <a:tailEnd/>
          </a:ln>
        </p:spPr>
        <p:txBody>
          <a:bodyPr wrap="none" anchor="ctr"/>
          <a:lstStyle/>
          <a:p>
            <a:endParaRPr lang="en-US"/>
          </a:p>
        </p:txBody>
      </p:sp>
      <p:sp>
        <p:nvSpPr>
          <p:cNvPr id="77838" name="Line 14"/>
          <p:cNvSpPr>
            <a:spLocks noChangeShapeType="1"/>
          </p:cNvSpPr>
          <p:nvPr/>
        </p:nvSpPr>
        <p:spPr bwMode="auto">
          <a:xfrm>
            <a:off x="3731685" y="4471988"/>
            <a:ext cx="2116" cy="0"/>
          </a:xfrm>
          <a:prstGeom prst="line">
            <a:avLst/>
          </a:prstGeom>
          <a:noFill/>
          <a:ln w="12700">
            <a:solidFill>
              <a:srgbClr val="CDCDCD"/>
            </a:solidFill>
            <a:round/>
            <a:headEnd/>
            <a:tailEnd/>
          </a:ln>
        </p:spPr>
        <p:txBody>
          <a:bodyPr wrap="none" anchor="ctr"/>
          <a:lstStyle/>
          <a:p>
            <a:endParaRPr lang="en-US"/>
          </a:p>
        </p:txBody>
      </p:sp>
      <p:sp>
        <p:nvSpPr>
          <p:cNvPr id="77839" name="Line 15"/>
          <p:cNvSpPr>
            <a:spLocks noChangeShapeType="1"/>
          </p:cNvSpPr>
          <p:nvPr/>
        </p:nvSpPr>
        <p:spPr bwMode="auto">
          <a:xfrm>
            <a:off x="3731685" y="4594225"/>
            <a:ext cx="2116" cy="0"/>
          </a:xfrm>
          <a:prstGeom prst="line">
            <a:avLst/>
          </a:prstGeom>
          <a:noFill/>
          <a:ln w="12700">
            <a:solidFill>
              <a:srgbClr val="CDCDCD"/>
            </a:solidFill>
            <a:round/>
            <a:headEnd/>
            <a:tailEnd/>
          </a:ln>
        </p:spPr>
        <p:txBody>
          <a:bodyPr wrap="none" anchor="ctr"/>
          <a:lstStyle/>
          <a:p>
            <a:endParaRPr lang="en-US"/>
          </a:p>
        </p:txBody>
      </p:sp>
      <p:sp>
        <p:nvSpPr>
          <p:cNvPr id="77840" name="Line 16"/>
          <p:cNvSpPr>
            <a:spLocks noChangeShapeType="1"/>
          </p:cNvSpPr>
          <p:nvPr/>
        </p:nvSpPr>
        <p:spPr bwMode="auto">
          <a:xfrm>
            <a:off x="3731685" y="4714875"/>
            <a:ext cx="2116" cy="0"/>
          </a:xfrm>
          <a:prstGeom prst="line">
            <a:avLst/>
          </a:prstGeom>
          <a:noFill/>
          <a:ln w="12700">
            <a:solidFill>
              <a:srgbClr val="CDCDCD"/>
            </a:solidFill>
            <a:round/>
            <a:headEnd/>
            <a:tailEnd/>
          </a:ln>
        </p:spPr>
        <p:txBody>
          <a:bodyPr wrap="none" anchor="ctr"/>
          <a:lstStyle/>
          <a:p>
            <a:endParaRPr lang="en-US"/>
          </a:p>
        </p:txBody>
      </p:sp>
      <p:sp>
        <p:nvSpPr>
          <p:cNvPr id="77841" name="Line 17"/>
          <p:cNvSpPr>
            <a:spLocks noChangeShapeType="1"/>
          </p:cNvSpPr>
          <p:nvPr/>
        </p:nvSpPr>
        <p:spPr bwMode="auto">
          <a:xfrm>
            <a:off x="3731685" y="4835525"/>
            <a:ext cx="2116" cy="0"/>
          </a:xfrm>
          <a:prstGeom prst="line">
            <a:avLst/>
          </a:prstGeom>
          <a:noFill/>
          <a:ln w="12700">
            <a:solidFill>
              <a:srgbClr val="CDCDCD"/>
            </a:solidFill>
            <a:round/>
            <a:headEnd/>
            <a:tailEnd/>
          </a:ln>
        </p:spPr>
        <p:txBody>
          <a:bodyPr wrap="none" anchor="ctr"/>
          <a:lstStyle/>
          <a:p>
            <a:endParaRPr lang="en-US"/>
          </a:p>
        </p:txBody>
      </p:sp>
      <p:sp>
        <p:nvSpPr>
          <p:cNvPr id="77842" name="Line 18"/>
          <p:cNvSpPr>
            <a:spLocks noChangeShapeType="1"/>
          </p:cNvSpPr>
          <p:nvPr/>
        </p:nvSpPr>
        <p:spPr bwMode="auto">
          <a:xfrm>
            <a:off x="7755467" y="4964114"/>
            <a:ext cx="0" cy="1587"/>
          </a:xfrm>
          <a:prstGeom prst="line">
            <a:avLst/>
          </a:prstGeom>
          <a:noFill/>
          <a:ln w="12700">
            <a:solidFill>
              <a:srgbClr val="CDCDCD"/>
            </a:solidFill>
            <a:round/>
            <a:headEnd/>
            <a:tailEnd/>
          </a:ln>
        </p:spPr>
        <p:txBody>
          <a:bodyPr wrap="none" anchor="ctr"/>
          <a:lstStyle/>
          <a:p>
            <a:endParaRPr lang="en-US"/>
          </a:p>
        </p:txBody>
      </p:sp>
      <p:sp>
        <p:nvSpPr>
          <p:cNvPr id="77843" name="Line 19"/>
          <p:cNvSpPr>
            <a:spLocks noChangeShapeType="1"/>
          </p:cNvSpPr>
          <p:nvPr/>
        </p:nvSpPr>
        <p:spPr bwMode="auto">
          <a:xfrm>
            <a:off x="7355417" y="4964114"/>
            <a:ext cx="0" cy="1587"/>
          </a:xfrm>
          <a:prstGeom prst="line">
            <a:avLst/>
          </a:prstGeom>
          <a:noFill/>
          <a:ln w="12700">
            <a:solidFill>
              <a:srgbClr val="CDCDCD"/>
            </a:solidFill>
            <a:round/>
            <a:headEnd/>
            <a:tailEnd/>
          </a:ln>
        </p:spPr>
        <p:txBody>
          <a:bodyPr wrap="none" anchor="ctr"/>
          <a:lstStyle/>
          <a:p>
            <a:endParaRPr lang="en-US"/>
          </a:p>
        </p:txBody>
      </p:sp>
      <p:sp>
        <p:nvSpPr>
          <p:cNvPr id="77844" name="Line 20"/>
          <p:cNvSpPr>
            <a:spLocks noChangeShapeType="1"/>
          </p:cNvSpPr>
          <p:nvPr/>
        </p:nvSpPr>
        <p:spPr bwMode="auto">
          <a:xfrm>
            <a:off x="6953251" y="4964114"/>
            <a:ext cx="0" cy="1587"/>
          </a:xfrm>
          <a:prstGeom prst="line">
            <a:avLst/>
          </a:prstGeom>
          <a:noFill/>
          <a:ln w="12700">
            <a:solidFill>
              <a:srgbClr val="CDCDCD"/>
            </a:solidFill>
            <a:round/>
            <a:headEnd/>
            <a:tailEnd/>
          </a:ln>
        </p:spPr>
        <p:txBody>
          <a:bodyPr wrap="none" anchor="ctr"/>
          <a:lstStyle/>
          <a:p>
            <a:endParaRPr lang="en-US"/>
          </a:p>
        </p:txBody>
      </p:sp>
      <p:sp>
        <p:nvSpPr>
          <p:cNvPr id="77845" name="Line 21"/>
          <p:cNvSpPr>
            <a:spLocks noChangeShapeType="1"/>
          </p:cNvSpPr>
          <p:nvPr/>
        </p:nvSpPr>
        <p:spPr bwMode="auto">
          <a:xfrm>
            <a:off x="6553200" y="4964114"/>
            <a:ext cx="0" cy="1587"/>
          </a:xfrm>
          <a:prstGeom prst="line">
            <a:avLst/>
          </a:prstGeom>
          <a:noFill/>
          <a:ln w="12700">
            <a:solidFill>
              <a:srgbClr val="CDCDCD"/>
            </a:solidFill>
            <a:round/>
            <a:headEnd/>
            <a:tailEnd/>
          </a:ln>
        </p:spPr>
        <p:txBody>
          <a:bodyPr wrap="none" anchor="ctr"/>
          <a:lstStyle/>
          <a:p>
            <a:endParaRPr lang="en-US"/>
          </a:p>
        </p:txBody>
      </p:sp>
      <p:sp>
        <p:nvSpPr>
          <p:cNvPr id="77846" name="Line 22"/>
          <p:cNvSpPr>
            <a:spLocks noChangeShapeType="1"/>
          </p:cNvSpPr>
          <p:nvPr/>
        </p:nvSpPr>
        <p:spPr bwMode="auto">
          <a:xfrm>
            <a:off x="6153151" y="4964114"/>
            <a:ext cx="0" cy="1587"/>
          </a:xfrm>
          <a:prstGeom prst="line">
            <a:avLst/>
          </a:prstGeom>
          <a:noFill/>
          <a:ln w="12700">
            <a:solidFill>
              <a:srgbClr val="CDCDCD"/>
            </a:solidFill>
            <a:round/>
            <a:headEnd/>
            <a:tailEnd/>
          </a:ln>
        </p:spPr>
        <p:txBody>
          <a:bodyPr wrap="none" anchor="ctr"/>
          <a:lstStyle/>
          <a:p>
            <a:endParaRPr lang="en-US"/>
          </a:p>
        </p:txBody>
      </p:sp>
      <p:sp>
        <p:nvSpPr>
          <p:cNvPr id="77847" name="Line 23"/>
          <p:cNvSpPr>
            <a:spLocks noChangeShapeType="1"/>
          </p:cNvSpPr>
          <p:nvPr/>
        </p:nvSpPr>
        <p:spPr bwMode="auto">
          <a:xfrm>
            <a:off x="5753100" y="4964114"/>
            <a:ext cx="0" cy="1587"/>
          </a:xfrm>
          <a:prstGeom prst="line">
            <a:avLst/>
          </a:prstGeom>
          <a:noFill/>
          <a:ln w="12700">
            <a:solidFill>
              <a:srgbClr val="CDCDCD"/>
            </a:solidFill>
            <a:round/>
            <a:headEnd/>
            <a:tailEnd/>
          </a:ln>
        </p:spPr>
        <p:txBody>
          <a:bodyPr wrap="none" anchor="ctr"/>
          <a:lstStyle/>
          <a:p>
            <a:endParaRPr lang="en-US"/>
          </a:p>
        </p:txBody>
      </p:sp>
      <p:sp>
        <p:nvSpPr>
          <p:cNvPr id="77848" name="Line 24"/>
          <p:cNvSpPr>
            <a:spLocks noChangeShapeType="1"/>
          </p:cNvSpPr>
          <p:nvPr/>
        </p:nvSpPr>
        <p:spPr bwMode="auto">
          <a:xfrm>
            <a:off x="5353051" y="4964114"/>
            <a:ext cx="0" cy="1587"/>
          </a:xfrm>
          <a:prstGeom prst="line">
            <a:avLst/>
          </a:prstGeom>
          <a:noFill/>
          <a:ln w="12700">
            <a:solidFill>
              <a:srgbClr val="CDCDCD"/>
            </a:solidFill>
            <a:round/>
            <a:headEnd/>
            <a:tailEnd/>
          </a:ln>
        </p:spPr>
        <p:txBody>
          <a:bodyPr wrap="none" anchor="ctr"/>
          <a:lstStyle/>
          <a:p>
            <a:endParaRPr lang="en-US"/>
          </a:p>
        </p:txBody>
      </p:sp>
      <p:sp>
        <p:nvSpPr>
          <p:cNvPr id="77849" name="Line 25"/>
          <p:cNvSpPr>
            <a:spLocks noChangeShapeType="1"/>
          </p:cNvSpPr>
          <p:nvPr/>
        </p:nvSpPr>
        <p:spPr bwMode="auto">
          <a:xfrm>
            <a:off x="4953000" y="4964114"/>
            <a:ext cx="0" cy="1587"/>
          </a:xfrm>
          <a:prstGeom prst="line">
            <a:avLst/>
          </a:prstGeom>
          <a:noFill/>
          <a:ln w="12700">
            <a:solidFill>
              <a:srgbClr val="CDCDCD"/>
            </a:solidFill>
            <a:round/>
            <a:headEnd/>
            <a:tailEnd/>
          </a:ln>
        </p:spPr>
        <p:txBody>
          <a:bodyPr wrap="none" anchor="ctr"/>
          <a:lstStyle/>
          <a:p>
            <a:endParaRPr lang="en-US"/>
          </a:p>
        </p:txBody>
      </p:sp>
      <p:sp>
        <p:nvSpPr>
          <p:cNvPr id="77850" name="Line 26"/>
          <p:cNvSpPr>
            <a:spLocks noChangeShapeType="1"/>
          </p:cNvSpPr>
          <p:nvPr/>
        </p:nvSpPr>
        <p:spPr bwMode="auto">
          <a:xfrm>
            <a:off x="4550833" y="4964114"/>
            <a:ext cx="0" cy="1587"/>
          </a:xfrm>
          <a:prstGeom prst="line">
            <a:avLst/>
          </a:prstGeom>
          <a:noFill/>
          <a:ln w="12700">
            <a:solidFill>
              <a:srgbClr val="CDCDCD"/>
            </a:solidFill>
            <a:round/>
            <a:headEnd/>
            <a:tailEnd/>
          </a:ln>
        </p:spPr>
        <p:txBody>
          <a:bodyPr wrap="none" anchor="ctr"/>
          <a:lstStyle/>
          <a:p>
            <a:endParaRPr lang="en-US"/>
          </a:p>
        </p:txBody>
      </p:sp>
      <p:sp>
        <p:nvSpPr>
          <p:cNvPr id="77851" name="Line 27"/>
          <p:cNvSpPr>
            <a:spLocks noChangeShapeType="1"/>
          </p:cNvSpPr>
          <p:nvPr/>
        </p:nvSpPr>
        <p:spPr bwMode="auto">
          <a:xfrm>
            <a:off x="4150784" y="4964114"/>
            <a:ext cx="0" cy="1587"/>
          </a:xfrm>
          <a:prstGeom prst="line">
            <a:avLst/>
          </a:prstGeom>
          <a:noFill/>
          <a:ln w="12700">
            <a:solidFill>
              <a:srgbClr val="CDCDCD"/>
            </a:solidFill>
            <a:round/>
            <a:headEnd/>
            <a:tailEnd/>
          </a:ln>
        </p:spPr>
        <p:txBody>
          <a:bodyPr wrap="none" anchor="ctr"/>
          <a:lstStyle/>
          <a:p>
            <a:endParaRPr lang="en-US"/>
          </a:p>
        </p:txBody>
      </p:sp>
      <p:sp>
        <p:nvSpPr>
          <p:cNvPr id="77852" name="Rectangle 28"/>
          <p:cNvSpPr>
            <a:spLocks noChangeArrowheads="1"/>
          </p:cNvSpPr>
          <p:nvPr/>
        </p:nvSpPr>
        <p:spPr bwMode="auto">
          <a:xfrm>
            <a:off x="3581401" y="4259263"/>
            <a:ext cx="122767" cy="184150"/>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77853" name="Rectangle 29"/>
          <p:cNvSpPr>
            <a:spLocks noChangeArrowheads="1"/>
          </p:cNvSpPr>
          <p:nvPr/>
        </p:nvSpPr>
        <p:spPr bwMode="auto">
          <a:xfrm>
            <a:off x="5630334" y="4933951"/>
            <a:ext cx="245533" cy="92075"/>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77854" name="Rectangle 30"/>
          <p:cNvSpPr>
            <a:spLocks noChangeArrowheads="1"/>
          </p:cNvSpPr>
          <p:nvPr/>
        </p:nvSpPr>
        <p:spPr bwMode="auto">
          <a:xfrm>
            <a:off x="7721601" y="4800601"/>
            <a:ext cx="312585" cy="366767"/>
          </a:xfrm>
          <a:prstGeom prst="rect">
            <a:avLst/>
          </a:prstGeom>
          <a:noFill/>
          <a:ln w="12700">
            <a:noFill/>
            <a:miter lim="800000"/>
            <a:headEnd/>
            <a:tailEnd/>
          </a:ln>
        </p:spPr>
        <p:txBody>
          <a:bodyPr wrap="none" lIns="90487" tIns="44450" rIns="90487" bIns="44450">
            <a:spAutoFit/>
          </a:bodyPr>
          <a:lstStyle/>
          <a:p>
            <a:r>
              <a:rPr lang="en-US" altLang="en-US" b="1">
                <a:solidFill>
                  <a:srgbClr val="339933"/>
                </a:solidFill>
              </a:rPr>
              <a:t>Z</a:t>
            </a:r>
          </a:p>
        </p:txBody>
      </p:sp>
      <p:sp>
        <p:nvSpPr>
          <p:cNvPr id="77855" name="Rectangle 31"/>
          <p:cNvSpPr>
            <a:spLocks noChangeArrowheads="1"/>
          </p:cNvSpPr>
          <p:nvPr/>
        </p:nvSpPr>
        <p:spPr bwMode="auto">
          <a:xfrm>
            <a:off x="3048000" y="3352800"/>
            <a:ext cx="567462" cy="366767"/>
          </a:xfrm>
          <a:prstGeom prst="rect">
            <a:avLst/>
          </a:prstGeom>
          <a:noFill/>
          <a:ln w="12700">
            <a:noFill/>
            <a:miter lim="800000"/>
            <a:headEnd/>
            <a:tailEnd/>
          </a:ln>
        </p:spPr>
        <p:txBody>
          <a:bodyPr wrap="none" lIns="90487" tIns="44450" rIns="90487" bIns="44450">
            <a:spAutoFit/>
          </a:bodyPr>
          <a:lstStyle/>
          <a:p>
            <a:r>
              <a:rPr lang="en-US" altLang="en-US" b="1">
                <a:solidFill>
                  <a:srgbClr val="339933"/>
                </a:solidFill>
              </a:rPr>
              <a:t>f(Z)</a:t>
            </a:r>
          </a:p>
        </p:txBody>
      </p:sp>
      <p:sp>
        <p:nvSpPr>
          <p:cNvPr id="77856" name="Rectangle 32"/>
          <p:cNvSpPr>
            <a:spLocks noChangeArrowheads="1"/>
          </p:cNvSpPr>
          <p:nvPr/>
        </p:nvSpPr>
        <p:spPr bwMode="auto">
          <a:xfrm>
            <a:off x="5486401" y="4953001"/>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altLang="en-US" b="1">
                <a:solidFill>
                  <a:srgbClr val="339933"/>
                </a:solidFill>
              </a:rPr>
              <a:t>0</a:t>
            </a:r>
          </a:p>
        </p:txBody>
      </p:sp>
      <p:sp>
        <p:nvSpPr>
          <p:cNvPr id="77857" name="Line 33"/>
          <p:cNvSpPr>
            <a:spLocks noChangeShapeType="1"/>
          </p:cNvSpPr>
          <p:nvPr/>
        </p:nvSpPr>
        <p:spPr bwMode="auto">
          <a:xfrm>
            <a:off x="5689600" y="4343400"/>
            <a:ext cx="711200" cy="0"/>
          </a:xfrm>
          <a:prstGeom prst="line">
            <a:avLst/>
          </a:prstGeom>
          <a:ln>
            <a:headEnd type="stealth" w="med" len="med"/>
            <a:tailEnd type="stealth" w="med" len="med"/>
          </a:ln>
        </p:spPr>
        <p:style>
          <a:lnRef idx="1">
            <a:schemeClr val="dk1"/>
          </a:lnRef>
          <a:fillRef idx="0">
            <a:schemeClr val="dk1"/>
          </a:fillRef>
          <a:effectRef idx="0">
            <a:schemeClr val="dk1"/>
          </a:effectRef>
          <a:fontRef idx="minor">
            <a:schemeClr val="tx1"/>
          </a:fontRef>
        </p:style>
        <p:txBody>
          <a:bodyPr wrap="none" anchor="ctr"/>
          <a:lstStyle/>
          <a:p>
            <a:endParaRPr lang="en-US"/>
          </a:p>
        </p:txBody>
      </p:sp>
      <p:sp>
        <p:nvSpPr>
          <p:cNvPr id="77858" name="Rectangle 34"/>
          <p:cNvSpPr>
            <a:spLocks noChangeArrowheads="1"/>
          </p:cNvSpPr>
          <p:nvPr/>
        </p:nvSpPr>
        <p:spPr bwMode="auto">
          <a:xfrm>
            <a:off x="5892801" y="4267201"/>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altLang="en-US" b="1" dirty="0">
                <a:solidFill>
                  <a:srgbClr val="339933"/>
                </a:solidFill>
              </a:rPr>
              <a:t>1</a:t>
            </a:r>
          </a:p>
        </p:txBody>
      </p:sp>
      <p:sp>
        <p:nvSpPr>
          <p:cNvPr id="77859" name="Text Box 35"/>
          <p:cNvSpPr txBox="1">
            <a:spLocks noChangeArrowheads="1"/>
          </p:cNvSpPr>
          <p:nvPr/>
        </p:nvSpPr>
        <p:spPr bwMode="auto">
          <a:xfrm>
            <a:off x="790222" y="5432778"/>
            <a:ext cx="11040534" cy="830997"/>
          </a:xfrm>
          <a:prstGeom prst="rect">
            <a:avLst/>
          </a:prstGeom>
          <a:noFill/>
          <a:ln w="19050" algn="ctr">
            <a:noFill/>
            <a:miter lim="800000"/>
            <a:headEnd/>
            <a:tailEnd/>
          </a:ln>
        </p:spPr>
        <p:txBody>
          <a:bodyPr wrap="square">
            <a:spAutoFit/>
          </a:bodyPr>
          <a:lstStyle/>
          <a:p>
            <a:pPr eaLnBrk="1" hangingPunct="1">
              <a:spcBef>
                <a:spcPct val="50000"/>
              </a:spcBef>
            </a:pPr>
            <a:r>
              <a:rPr lang="en-US" altLang="en-US" sz="2400" dirty="0"/>
              <a:t>Values above the mean have </a:t>
            </a:r>
            <a:r>
              <a:rPr lang="en-US" altLang="en-US" sz="2400" dirty="0">
                <a:solidFill>
                  <a:schemeClr val="folHlink"/>
                </a:solidFill>
              </a:rPr>
              <a:t>positive</a:t>
            </a:r>
            <a:r>
              <a:rPr lang="en-US" altLang="en-US" sz="2400" dirty="0"/>
              <a:t> Z-values. Values below the mean have </a:t>
            </a:r>
            <a:r>
              <a:rPr lang="en-US" altLang="en-US" sz="2400" dirty="0">
                <a:solidFill>
                  <a:schemeClr val="folHlink"/>
                </a:solidFill>
              </a:rPr>
              <a:t>negative</a:t>
            </a:r>
            <a:r>
              <a:rPr lang="en-US" altLang="en-US" sz="2400" dirty="0"/>
              <a:t> Z-values.</a:t>
            </a:r>
          </a:p>
        </p:txBody>
      </p:sp>
    </p:spTree>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812800" y="304800"/>
            <a:ext cx="9704917" cy="838200"/>
          </a:xfrm>
        </p:spPr>
        <p:txBody>
          <a:bodyPr/>
          <a:lstStyle/>
          <a:p>
            <a:pPr defTabSz="914400" eaLnBrk="1" hangingPunct="1"/>
            <a:r>
              <a:rPr lang="en-US" altLang="en-US" smtClean="0"/>
              <a:t>Example</a:t>
            </a:r>
          </a:p>
        </p:txBody>
      </p:sp>
      <p:sp>
        <p:nvSpPr>
          <p:cNvPr id="78851" name="Rectangle 3"/>
          <p:cNvSpPr>
            <a:spLocks noGrp="1" noChangeArrowheads="1"/>
          </p:cNvSpPr>
          <p:nvPr>
            <p:ph type="body" idx="4294967295"/>
          </p:nvPr>
        </p:nvSpPr>
        <p:spPr>
          <a:xfrm>
            <a:off x="812800" y="1752600"/>
            <a:ext cx="10769600" cy="4419600"/>
          </a:xfrm>
        </p:spPr>
        <p:txBody>
          <a:bodyPr>
            <a:normAutofit/>
          </a:bodyPr>
          <a:lstStyle/>
          <a:p>
            <a:pPr marL="571500" indent="-571500" defTabSz="914400" eaLnBrk="1" hangingPunct="1"/>
            <a:r>
              <a:rPr lang="en-US" altLang="en-US" sz="2400" dirty="0" smtClean="0"/>
              <a:t>If  X  is distributed normally with </a:t>
            </a:r>
            <a:r>
              <a:rPr lang="en-US" altLang="en-US" sz="2400" dirty="0" smtClean="0">
                <a:solidFill>
                  <a:schemeClr val="folHlink"/>
                </a:solidFill>
              </a:rPr>
              <a:t>mean of $100</a:t>
            </a:r>
            <a:r>
              <a:rPr lang="en-US" altLang="en-US" sz="2400" dirty="0" smtClean="0"/>
              <a:t> and </a:t>
            </a:r>
            <a:r>
              <a:rPr lang="en-US" altLang="en-US" sz="2400" dirty="0" smtClean="0">
                <a:solidFill>
                  <a:schemeClr val="folHlink"/>
                </a:solidFill>
              </a:rPr>
              <a:t>standard deviation of $50</a:t>
            </a:r>
            <a:r>
              <a:rPr lang="en-US" altLang="en-US" sz="2400" dirty="0" smtClean="0"/>
              <a:t>, the  Z  value for  </a:t>
            </a:r>
            <a:r>
              <a:rPr lang="en-US" altLang="en-US" sz="2400" dirty="0" smtClean="0">
                <a:solidFill>
                  <a:schemeClr val="hlink"/>
                </a:solidFill>
              </a:rPr>
              <a:t>X = $200</a:t>
            </a:r>
            <a:r>
              <a:rPr lang="en-US" altLang="en-US" sz="2400" dirty="0" smtClean="0">
                <a:solidFill>
                  <a:schemeClr val="folHlink"/>
                </a:solidFill>
              </a:rPr>
              <a:t>  </a:t>
            </a:r>
            <a:r>
              <a:rPr lang="en-US" altLang="en-US" sz="2400" dirty="0" smtClean="0"/>
              <a:t>is</a:t>
            </a:r>
          </a:p>
          <a:p>
            <a:pPr marL="571500" indent="-571500" defTabSz="914400" eaLnBrk="1" hangingPunct="1"/>
            <a:endParaRPr lang="en-US" altLang="en-US" sz="2400" dirty="0" smtClean="0"/>
          </a:p>
          <a:p>
            <a:pPr marL="571500" indent="-571500" defTabSz="914400" eaLnBrk="1" hangingPunct="1"/>
            <a:endParaRPr lang="en-US" altLang="en-US" sz="2400" dirty="0" smtClean="0"/>
          </a:p>
          <a:p>
            <a:pPr marL="571500" indent="-571500" defTabSz="914400" eaLnBrk="1" hangingPunct="1"/>
            <a:endParaRPr lang="en-US" altLang="en-US" sz="2400" dirty="0" smtClean="0"/>
          </a:p>
          <a:p>
            <a:pPr marL="571500" indent="-571500" defTabSz="914400" eaLnBrk="1" hangingPunct="1"/>
            <a:endParaRPr lang="en-US" altLang="en-US" sz="2400" dirty="0" smtClean="0"/>
          </a:p>
          <a:p>
            <a:pPr marL="571500" indent="-571500" defTabSz="914400" eaLnBrk="1" hangingPunct="1"/>
            <a:endParaRPr lang="en-US" altLang="en-US" sz="2400" dirty="0" smtClean="0"/>
          </a:p>
          <a:p>
            <a:pPr marL="571500" indent="-571500" defTabSz="914400" eaLnBrk="1" hangingPunct="1"/>
            <a:r>
              <a:rPr lang="en-US" altLang="en-US" sz="2400" dirty="0" smtClean="0">
                <a:solidFill>
                  <a:srgbClr val="669900"/>
                </a:solidFill>
              </a:rPr>
              <a:t>This says that  X = $200  is two standard deviations (2 increments of $50 units) above the mean of $100.</a:t>
            </a:r>
          </a:p>
        </p:txBody>
      </p:sp>
      <p:graphicFrame>
        <p:nvGraphicFramePr>
          <p:cNvPr id="78852" name="Object 7"/>
          <p:cNvGraphicFramePr>
            <a:graphicFrameLocks noChangeAspect="1"/>
          </p:cNvGraphicFramePr>
          <p:nvPr/>
        </p:nvGraphicFramePr>
        <p:xfrm>
          <a:off x="1848555" y="3189817"/>
          <a:ext cx="6234289" cy="997486"/>
        </p:xfrm>
        <a:graphic>
          <a:graphicData uri="http://schemas.openxmlformats.org/presentationml/2006/ole">
            <p:oleObj spid="_x0000_s156674" name="Equation" r:id="rId3" imgW="60981480" imgH="12977640" progId="">
              <p:embed/>
            </p:oleObj>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CASES</a:t>
            </a:r>
            <a:endParaRPr lang="en-US" dirty="0"/>
          </a:p>
        </p:txBody>
      </p:sp>
      <p:sp>
        <p:nvSpPr>
          <p:cNvPr id="4" name="Content Placeholder 3"/>
          <p:cNvSpPr>
            <a:spLocks noGrp="1" noChangeArrowheads="1"/>
          </p:cNvSpPr>
          <p:nvPr>
            <p:ph idx="1"/>
          </p:nvPr>
        </p:nvSpPr>
        <p:spPr bwMode="auto">
          <a:xfrm>
            <a:off x="395111" y="2160589"/>
            <a:ext cx="9855199" cy="29363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90000" tIns="46800" rIns="90000" bIns="46800">
            <a:spAutoFit/>
          </a:bodyPr>
          <a:lstStyle/>
          <a:p>
            <a:pP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400" dirty="0">
                <a:solidFill>
                  <a:srgbClr val="000000"/>
                </a:solidFill>
                <a:ea typeface="SimSun" charset="0"/>
                <a:cs typeface="SimSun" charset="0"/>
              </a:rPr>
              <a:t>The 1948 Baseball Season. In 1948, the Washington Senators played 153 games, winning 56 and losing 97. They finished seventh in the American League and were led in hitting by Bud Stewart, whose batting average was .279. </a:t>
            </a:r>
          </a:p>
          <a:p>
            <a:pP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2400" dirty="0">
              <a:solidFill>
                <a:srgbClr val="000000"/>
              </a:solidFill>
              <a:ea typeface="SimSun" charset="0"/>
              <a:cs typeface="SimSun" charset="0"/>
            </a:endParaRPr>
          </a:p>
          <a:p>
            <a:pP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400" dirty="0">
                <a:solidFill>
                  <a:srgbClr val="000000"/>
                </a:solidFill>
                <a:ea typeface="SimSun" charset="0"/>
                <a:cs typeface="SimSun" charset="0"/>
              </a:rPr>
              <a:t>The work of baseball statisticians is an illustration of </a:t>
            </a:r>
            <a:r>
              <a:rPr lang="en-US" sz="2400" i="1" dirty="0">
                <a:solidFill>
                  <a:srgbClr val="000000"/>
                </a:solidFill>
                <a:ea typeface="SimSun" charset="0"/>
                <a:cs typeface="SimSun" charset="0"/>
              </a:rPr>
              <a:t>descriptive statistics</a:t>
            </a:r>
            <a:r>
              <a:rPr lang="en-US" sz="2400" dirty="0">
                <a:solidFill>
                  <a:srgbClr val="000000"/>
                </a:solidFill>
                <a:ea typeface="SimSun" charset="0"/>
                <a:cs typeface="SimSun"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812800" y="304800"/>
            <a:ext cx="9704917" cy="838200"/>
          </a:xfrm>
        </p:spPr>
        <p:txBody>
          <a:bodyPr/>
          <a:lstStyle/>
          <a:p>
            <a:pPr defTabSz="914400" eaLnBrk="1" hangingPunct="1"/>
            <a:r>
              <a:rPr lang="en-US" altLang="en-US" smtClean="0"/>
              <a:t>Comparing  X  and  Z  units</a:t>
            </a:r>
          </a:p>
        </p:txBody>
      </p:sp>
      <p:sp>
        <p:nvSpPr>
          <p:cNvPr id="79875" name="Text Box 34"/>
          <p:cNvSpPr txBox="1">
            <a:spLocks noChangeArrowheads="1"/>
          </p:cNvSpPr>
          <p:nvPr/>
        </p:nvSpPr>
        <p:spPr bwMode="auto">
          <a:xfrm>
            <a:off x="812800" y="4572001"/>
            <a:ext cx="10261600" cy="1015663"/>
          </a:xfrm>
          <a:prstGeom prst="rect">
            <a:avLst/>
          </a:prstGeom>
          <a:noFill/>
          <a:ln w="12700">
            <a:noFill/>
            <a:miter lim="800000"/>
            <a:headEnd/>
            <a:tailEnd/>
          </a:ln>
        </p:spPr>
        <p:txBody>
          <a:bodyPr>
            <a:spAutoFit/>
          </a:bodyPr>
          <a:lstStyle/>
          <a:p>
            <a:pPr>
              <a:spcBef>
                <a:spcPct val="50000"/>
              </a:spcBef>
            </a:pPr>
            <a:r>
              <a:rPr lang="en-US" altLang="en-US" sz="2000" b="1" dirty="0"/>
              <a:t>Note that the shape of the distribution is the same, only the scale has changed.  We can express the problem in the original units (X in dollars) or in standardized units (Z)</a:t>
            </a:r>
          </a:p>
        </p:txBody>
      </p:sp>
      <p:grpSp>
        <p:nvGrpSpPr>
          <p:cNvPr id="2" name="Group 38"/>
          <p:cNvGrpSpPr>
            <a:grpSpLocks/>
          </p:cNvGrpSpPr>
          <p:nvPr/>
        </p:nvGrpSpPr>
        <p:grpSpPr bwMode="auto">
          <a:xfrm>
            <a:off x="1422400" y="1676400"/>
            <a:ext cx="9753600" cy="2801938"/>
            <a:chOff x="1676400" y="1676400"/>
            <a:chExt cx="7315200" cy="2801938"/>
          </a:xfrm>
        </p:grpSpPr>
        <p:sp>
          <p:nvSpPr>
            <p:cNvPr id="79877" name="Freeform 3"/>
            <p:cNvSpPr>
              <a:spLocks/>
            </p:cNvSpPr>
            <p:nvPr/>
          </p:nvSpPr>
          <p:spPr bwMode="auto">
            <a:xfrm>
              <a:off x="1828800" y="1676400"/>
              <a:ext cx="2243138" cy="1681163"/>
            </a:xfrm>
            <a:custGeom>
              <a:avLst/>
              <a:gdLst>
                <a:gd name="T0" fmla="*/ 0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2147483646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79878" name="Line 4"/>
            <p:cNvSpPr>
              <a:spLocks noChangeShapeType="1"/>
            </p:cNvSpPr>
            <p:nvPr/>
          </p:nvSpPr>
          <p:spPr bwMode="auto">
            <a:xfrm>
              <a:off x="2570163" y="2143125"/>
              <a:ext cx="1587" cy="0"/>
            </a:xfrm>
            <a:prstGeom prst="line">
              <a:avLst/>
            </a:prstGeom>
            <a:noFill/>
            <a:ln w="12700">
              <a:solidFill>
                <a:srgbClr val="CDCDCD"/>
              </a:solidFill>
              <a:round/>
              <a:headEnd/>
              <a:tailEnd/>
            </a:ln>
          </p:spPr>
          <p:txBody>
            <a:bodyPr wrap="none" anchor="ctr"/>
            <a:lstStyle/>
            <a:p>
              <a:endParaRPr lang="en-US"/>
            </a:p>
          </p:txBody>
        </p:sp>
        <p:sp>
          <p:nvSpPr>
            <p:cNvPr id="79879" name="Line 5"/>
            <p:cNvSpPr>
              <a:spLocks noChangeShapeType="1"/>
            </p:cNvSpPr>
            <p:nvPr/>
          </p:nvSpPr>
          <p:spPr bwMode="auto">
            <a:xfrm>
              <a:off x="2570163" y="2265363"/>
              <a:ext cx="1587" cy="0"/>
            </a:xfrm>
            <a:prstGeom prst="line">
              <a:avLst/>
            </a:prstGeom>
            <a:noFill/>
            <a:ln w="12700">
              <a:solidFill>
                <a:srgbClr val="CDCDCD"/>
              </a:solidFill>
              <a:round/>
              <a:headEnd/>
              <a:tailEnd/>
            </a:ln>
          </p:spPr>
          <p:txBody>
            <a:bodyPr wrap="none" anchor="ctr"/>
            <a:lstStyle/>
            <a:p>
              <a:endParaRPr lang="en-US"/>
            </a:p>
          </p:txBody>
        </p:sp>
        <p:sp>
          <p:nvSpPr>
            <p:cNvPr id="79880" name="Line 6"/>
            <p:cNvSpPr>
              <a:spLocks noChangeShapeType="1"/>
            </p:cNvSpPr>
            <p:nvPr/>
          </p:nvSpPr>
          <p:spPr bwMode="auto">
            <a:xfrm>
              <a:off x="2570163" y="2386013"/>
              <a:ext cx="1587" cy="0"/>
            </a:xfrm>
            <a:prstGeom prst="line">
              <a:avLst/>
            </a:prstGeom>
            <a:noFill/>
            <a:ln w="12700">
              <a:solidFill>
                <a:srgbClr val="CDCDCD"/>
              </a:solidFill>
              <a:round/>
              <a:headEnd/>
              <a:tailEnd/>
            </a:ln>
          </p:spPr>
          <p:txBody>
            <a:bodyPr wrap="none" anchor="ctr"/>
            <a:lstStyle/>
            <a:p>
              <a:endParaRPr lang="en-US"/>
            </a:p>
          </p:txBody>
        </p:sp>
        <p:sp>
          <p:nvSpPr>
            <p:cNvPr id="79881" name="Line 7"/>
            <p:cNvSpPr>
              <a:spLocks noChangeShapeType="1"/>
            </p:cNvSpPr>
            <p:nvPr/>
          </p:nvSpPr>
          <p:spPr bwMode="auto">
            <a:xfrm>
              <a:off x="2570163" y="2508250"/>
              <a:ext cx="1587" cy="0"/>
            </a:xfrm>
            <a:prstGeom prst="line">
              <a:avLst/>
            </a:prstGeom>
            <a:noFill/>
            <a:ln w="12700">
              <a:solidFill>
                <a:srgbClr val="CDCDCD"/>
              </a:solidFill>
              <a:round/>
              <a:headEnd/>
              <a:tailEnd/>
            </a:ln>
          </p:spPr>
          <p:txBody>
            <a:bodyPr wrap="none" anchor="ctr"/>
            <a:lstStyle/>
            <a:p>
              <a:endParaRPr lang="en-US"/>
            </a:p>
          </p:txBody>
        </p:sp>
        <p:sp>
          <p:nvSpPr>
            <p:cNvPr id="79882" name="Line 8"/>
            <p:cNvSpPr>
              <a:spLocks noChangeShapeType="1"/>
            </p:cNvSpPr>
            <p:nvPr/>
          </p:nvSpPr>
          <p:spPr bwMode="auto">
            <a:xfrm>
              <a:off x="2570163" y="2628900"/>
              <a:ext cx="1587" cy="0"/>
            </a:xfrm>
            <a:prstGeom prst="line">
              <a:avLst/>
            </a:prstGeom>
            <a:noFill/>
            <a:ln w="12700">
              <a:solidFill>
                <a:srgbClr val="CDCDCD"/>
              </a:solidFill>
              <a:round/>
              <a:headEnd/>
              <a:tailEnd/>
            </a:ln>
          </p:spPr>
          <p:txBody>
            <a:bodyPr wrap="none" anchor="ctr"/>
            <a:lstStyle/>
            <a:p>
              <a:endParaRPr lang="en-US"/>
            </a:p>
          </p:txBody>
        </p:sp>
        <p:sp>
          <p:nvSpPr>
            <p:cNvPr id="79883" name="Line 9"/>
            <p:cNvSpPr>
              <a:spLocks noChangeShapeType="1"/>
            </p:cNvSpPr>
            <p:nvPr/>
          </p:nvSpPr>
          <p:spPr bwMode="auto">
            <a:xfrm>
              <a:off x="2570163" y="2751138"/>
              <a:ext cx="1587" cy="0"/>
            </a:xfrm>
            <a:prstGeom prst="line">
              <a:avLst/>
            </a:prstGeom>
            <a:noFill/>
            <a:ln w="12700">
              <a:solidFill>
                <a:srgbClr val="CDCDCD"/>
              </a:solidFill>
              <a:round/>
              <a:headEnd/>
              <a:tailEnd/>
            </a:ln>
          </p:spPr>
          <p:txBody>
            <a:bodyPr wrap="none" anchor="ctr"/>
            <a:lstStyle/>
            <a:p>
              <a:endParaRPr lang="en-US"/>
            </a:p>
          </p:txBody>
        </p:sp>
        <p:sp>
          <p:nvSpPr>
            <p:cNvPr id="79884" name="Line 10"/>
            <p:cNvSpPr>
              <a:spLocks noChangeShapeType="1"/>
            </p:cNvSpPr>
            <p:nvPr/>
          </p:nvSpPr>
          <p:spPr bwMode="auto">
            <a:xfrm>
              <a:off x="2570163" y="2871788"/>
              <a:ext cx="1587" cy="0"/>
            </a:xfrm>
            <a:prstGeom prst="line">
              <a:avLst/>
            </a:prstGeom>
            <a:noFill/>
            <a:ln w="12700">
              <a:solidFill>
                <a:srgbClr val="CDCDCD"/>
              </a:solidFill>
              <a:round/>
              <a:headEnd/>
              <a:tailEnd/>
            </a:ln>
          </p:spPr>
          <p:txBody>
            <a:bodyPr wrap="none" anchor="ctr"/>
            <a:lstStyle/>
            <a:p>
              <a:endParaRPr lang="en-US"/>
            </a:p>
          </p:txBody>
        </p:sp>
        <p:sp>
          <p:nvSpPr>
            <p:cNvPr id="79885" name="Line 11"/>
            <p:cNvSpPr>
              <a:spLocks noChangeShapeType="1"/>
            </p:cNvSpPr>
            <p:nvPr/>
          </p:nvSpPr>
          <p:spPr bwMode="auto">
            <a:xfrm>
              <a:off x="2570163" y="2994025"/>
              <a:ext cx="1587" cy="0"/>
            </a:xfrm>
            <a:prstGeom prst="line">
              <a:avLst/>
            </a:prstGeom>
            <a:noFill/>
            <a:ln w="12700">
              <a:solidFill>
                <a:srgbClr val="CDCDCD"/>
              </a:solidFill>
              <a:round/>
              <a:headEnd/>
              <a:tailEnd/>
            </a:ln>
          </p:spPr>
          <p:txBody>
            <a:bodyPr wrap="none" anchor="ctr"/>
            <a:lstStyle/>
            <a:p>
              <a:endParaRPr lang="en-US"/>
            </a:p>
          </p:txBody>
        </p:sp>
        <p:sp>
          <p:nvSpPr>
            <p:cNvPr id="79886" name="Line 12"/>
            <p:cNvSpPr>
              <a:spLocks noChangeShapeType="1"/>
            </p:cNvSpPr>
            <p:nvPr/>
          </p:nvSpPr>
          <p:spPr bwMode="auto">
            <a:xfrm>
              <a:off x="2570163" y="3114675"/>
              <a:ext cx="1587" cy="0"/>
            </a:xfrm>
            <a:prstGeom prst="line">
              <a:avLst/>
            </a:prstGeom>
            <a:noFill/>
            <a:ln w="12700">
              <a:solidFill>
                <a:srgbClr val="CDCDCD"/>
              </a:solidFill>
              <a:round/>
              <a:headEnd/>
              <a:tailEnd/>
            </a:ln>
          </p:spPr>
          <p:txBody>
            <a:bodyPr wrap="none" anchor="ctr"/>
            <a:lstStyle/>
            <a:p>
              <a:endParaRPr lang="en-US"/>
            </a:p>
          </p:txBody>
        </p:sp>
        <p:sp>
          <p:nvSpPr>
            <p:cNvPr id="79887" name="Line 13"/>
            <p:cNvSpPr>
              <a:spLocks noChangeShapeType="1"/>
            </p:cNvSpPr>
            <p:nvPr/>
          </p:nvSpPr>
          <p:spPr bwMode="auto">
            <a:xfrm>
              <a:off x="2570163" y="3235325"/>
              <a:ext cx="1587" cy="0"/>
            </a:xfrm>
            <a:prstGeom prst="line">
              <a:avLst/>
            </a:prstGeom>
            <a:noFill/>
            <a:ln w="12700">
              <a:solidFill>
                <a:srgbClr val="CDCDCD"/>
              </a:solidFill>
              <a:round/>
              <a:headEnd/>
              <a:tailEnd/>
            </a:ln>
          </p:spPr>
          <p:txBody>
            <a:bodyPr wrap="none" anchor="ctr"/>
            <a:lstStyle/>
            <a:p>
              <a:endParaRPr lang="en-US"/>
            </a:p>
          </p:txBody>
        </p:sp>
        <p:sp>
          <p:nvSpPr>
            <p:cNvPr id="79888" name="Line 14"/>
            <p:cNvSpPr>
              <a:spLocks noChangeShapeType="1"/>
            </p:cNvSpPr>
            <p:nvPr/>
          </p:nvSpPr>
          <p:spPr bwMode="auto">
            <a:xfrm>
              <a:off x="5588000" y="3363913"/>
              <a:ext cx="0" cy="1587"/>
            </a:xfrm>
            <a:prstGeom prst="line">
              <a:avLst/>
            </a:prstGeom>
            <a:noFill/>
            <a:ln w="12700">
              <a:solidFill>
                <a:srgbClr val="CDCDCD"/>
              </a:solidFill>
              <a:round/>
              <a:headEnd/>
              <a:tailEnd/>
            </a:ln>
          </p:spPr>
          <p:txBody>
            <a:bodyPr wrap="none" anchor="ctr"/>
            <a:lstStyle/>
            <a:p>
              <a:endParaRPr lang="en-US"/>
            </a:p>
          </p:txBody>
        </p:sp>
        <p:sp>
          <p:nvSpPr>
            <p:cNvPr id="79889" name="Line 15"/>
            <p:cNvSpPr>
              <a:spLocks noChangeShapeType="1"/>
            </p:cNvSpPr>
            <p:nvPr/>
          </p:nvSpPr>
          <p:spPr bwMode="auto">
            <a:xfrm>
              <a:off x="5287963" y="3363913"/>
              <a:ext cx="0" cy="1587"/>
            </a:xfrm>
            <a:prstGeom prst="line">
              <a:avLst/>
            </a:prstGeom>
            <a:noFill/>
            <a:ln w="12700">
              <a:solidFill>
                <a:srgbClr val="CDCDCD"/>
              </a:solidFill>
              <a:round/>
              <a:headEnd/>
              <a:tailEnd/>
            </a:ln>
          </p:spPr>
          <p:txBody>
            <a:bodyPr wrap="none" anchor="ctr"/>
            <a:lstStyle/>
            <a:p>
              <a:endParaRPr lang="en-US"/>
            </a:p>
          </p:txBody>
        </p:sp>
        <p:sp>
          <p:nvSpPr>
            <p:cNvPr id="79890" name="Line 16"/>
            <p:cNvSpPr>
              <a:spLocks noChangeShapeType="1"/>
            </p:cNvSpPr>
            <p:nvPr/>
          </p:nvSpPr>
          <p:spPr bwMode="auto">
            <a:xfrm>
              <a:off x="4986338" y="3363913"/>
              <a:ext cx="0" cy="1587"/>
            </a:xfrm>
            <a:prstGeom prst="line">
              <a:avLst/>
            </a:prstGeom>
            <a:noFill/>
            <a:ln w="12700">
              <a:solidFill>
                <a:srgbClr val="CDCDCD"/>
              </a:solidFill>
              <a:round/>
              <a:headEnd/>
              <a:tailEnd/>
            </a:ln>
          </p:spPr>
          <p:txBody>
            <a:bodyPr wrap="none" anchor="ctr"/>
            <a:lstStyle/>
            <a:p>
              <a:endParaRPr lang="en-US"/>
            </a:p>
          </p:txBody>
        </p:sp>
        <p:sp>
          <p:nvSpPr>
            <p:cNvPr id="79891" name="Line 17"/>
            <p:cNvSpPr>
              <a:spLocks noChangeShapeType="1"/>
            </p:cNvSpPr>
            <p:nvPr/>
          </p:nvSpPr>
          <p:spPr bwMode="auto">
            <a:xfrm>
              <a:off x="4686300" y="3363913"/>
              <a:ext cx="0" cy="1587"/>
            </a:xfrm>
            <a:prstGeom prst="line">
              <a:avLst/>
            </a:prstGeom>
            <a:noFill/>
            <a:ln w="12700">
              <a:solidFill>
                <a:srgbClr val="CDCDCD"/>
              </a:solidFill>
              <a:round/>
              <a:headEnd/>
              <a:tailEnd/>
            </a:ln>
          </p:spPr>
          <p:txBody>
            <a:bodyPr wrap="none" anchor="ctr"/>
            <a:lstStyle/>
            <a:p>
              <a:endParaRPr lang="en-US"/>
            </a:p>
          </p:txBody>
        </p:sp>
        <p:sp>
          <p:nvSpPr>
            <p:cNvPr id="79892" name="Line 18"/>
            <p:cNvSpPr>
              <a:spLocks noChangeShapeType="1"/>
            </p:cNvSpPr>
            <p:nvPr/>
          </p:nvSpPr>
          <p:spPr bwMode="auto">
            <a:xfrm>
              <a:off x="4386263" y="3363913"/>
              <a:ext cx="0" cy="1587"/>
            </a:xfrm>
            <a:prstGeom prst="line">
              <a:avLst/>
            </a:prstGeom>
            <a:noFill/>
            <a:ln w="12700">
              <a:solidFill>
                <a:srgbClr val="CDCDCD"/>
              </a:solidFill>
              <a:round/>
              <a:headEnd/>
              <a:tailEnd/>
            </a:ln>
          </p:spPr>
          <p:txBody>
            <a:bodyPr wrap="none" anchor="ctr"/>
            <a:lstStyle/>
            <a:p>
              <a:endParaRPr lang="en-US"/>
            </a:p>
          </p:txBody>
        </p:sp>
        <p:sp>
          <p:nvSpPr>
            <p:cNvPr id="79893" name="Line 19"/>
            <p:cNvSpPr>
              <a:spLocks noChangeShapeType="1"/>
            </p:cNvSpPr>
            <p:nvPr/>
          </p:nvSpPr>
          <p:spPr bwMode="auto">
            <a:xfrm>
              <a:off x="4086225" y="3363913"/>
              <a:ext cx="0" cy="1587"/>
            </a:xfrm>
            <a:prstGeom prst="line">
              <a:avLst/>
            </a:prstGeom>
            <a:noFill/>
            <a:ln w="12700">
              <a:solidFill>
                <a:srgbClr val="CDCDCD"/>
              </a:solidFill>
              <a:round/>
              <a:headEnd/>
              <a:tailEnd/>
            </a:ln>
          </p:spPr>
          <p:txBody>
            <a:bodyPr wrap="none" anchor="ctr"/>
            <a:lstStyle/>
            <a:p>
              <a:endParaRPr lang="en-US"/>
            </a:p>
          </p:txBody>
        </p:sp>
        <p:sp>
          <p:nvSpPr>
            <p:cNvPr id="79894" name="Line 20"/>
            <p:cNvSpPr>
              <a:spLocks noChangeShapeType="1"/>
            </p:cNvSpPr>
            <p:nvPr/>
          </p:nvSpPr>
          <p:spPr bwMode="auto">
            <a:xfrm>
              <a:off x="3786188" y="3363913"/>
              <a:ext cx="0" cy="1587"/>
            </a:xfrm>
            <a:prstGeom prst="line">
              <a:avLst/>
            </a:prstGeom>
            <a:noFill/>
            <a:ln w="12700">
              <a:solidFill>
                <a:srgbClr val="CDCDCD"/>
              </a:solidFill>
              <a:round/>
              <a:headEnd/>
              <a:tailEnd/>
            </a:ln>
          </p:spPr>
          <p:txBody>
            <a:bodyPr wrap="none" anchor="ctr"/>
            <a:lstStyle/>
            <a:p>
              <a:endParaRPr lang="en-US"/>
            </a:p>
          </p:txBody>
        </p:sp>
        <p:sp>
          <p:nvSpPr>
            <p:cNvPr id="79895" name="Line 21"/>
            <p:cNvSpPr>
              <a:spLocks noChangeShapeType="1"/>
            </p:cNvSpPr>
            <p:nvPr/>
          </p:nvSpPr>
          <p:spPr bwMode="auto">
            <a:xfrm>
              <a:off x="3486150" y="3363913"/>
              <a:ext cx="0" cy="1587"/>
            </a:xfrm>
            <a:prstGeom prst="line">
              <a:avLst/>
            </a:prstGeom>
            <a:noFill/>
            <a:ln w="12700">
              <a:solidFill>
                <a:srgbClr val="CDCDCD"/>
              </a:solidFill>
              <a:round/>
              <a:headEnd/>
              <a:tailEnd/>
            </a:ln>
          </p:spPr>
          <p:txBody>
            <a:bodyPr wrap="none" anchor="ctr"/>
            <a:lstStyle/>
            <a:p>
              <a:endParaRPr lang="en-US"/>
            </a:p>
          </p:txBody>
        </p:sp>
        <p:sp>
          <p:nvSpPr>
            <p:cNvPr id="79896" name="Line 22"/>
            <p:cNvSpPr>
              <a:spLocks noChangeShapeType="1"/>
            </p:cNvSpPr>
            <p:nvPr/>
          </p:nvSpPr>
          <p:spPr bwMode="auto">
            <a:xfrm>
              <a:off x="3184525" y="3363913"/>
              <a:ext cx="0" cy="1587"/>
            </a:xfrm>
            <a:prstGeom prst="line">
              <a:avLst/>
            </a:prstGeom>
            <a:noFill/>
            <a:ln w="12700">
              <a:solidFill>
                <a:srgbClr val="CDCDCD"/>
              </a:solidFill>
              <a:round/>
              <a:headEnd/>
              <a:tailEnd/>
            </a:ln>
          </p:spPr>
          <p:txBody>
            <a:bodyPr wrap="none" anchor="ctr"/>
            <a:lstStyle/>
            <a:p>
              <a:endParaRPr lang="en-US"/>
            </a:p>
          </p:txBody>
        </p:sp>
        <p:sp>
          <p:nvSpPr>
            <p:cNvPr id="79897" name="Line 23"/>
            <p:cNvSpPr>
              <a:spLocks noChangeShapeType="1"/>
            </p:cNvSpPr>
            <p:nvPr/>
          </p:nvSpPr>
          <p:spPr bwMode="auto">
            <a:xfrm>
              <a:off x="2884488" y="3363913"/>
              <a:ext cx="0" cy="1587"/>
            </a:xfrm>
            <a:prstGeom prst="line">
              <a:avLst/>
            </a:prstGeom>
            <a:noFill/>
            <a:ln w="12700">
              <a:solidFill>
                <a:srgbClr val="CDCDCD"/>
              </a:solidFill>
              <a:round/>
              <a:headEnd/>
              <a:tailEnd/>
            </a:ln>
          </p:spPr>
          <p:txBody>
            <a:bodyPr wrap="none" anchor="ctr"/>
            <a:lstStyle/>
            <a:p>
              <a:endParaRPr lang="en-US"/>
            </a:p>
          </p:txBody>
        </p:sp>
        <p:sp>
          <p:nvSpPr>
            <p:cNvPr id="79898" name="Rectangle 24"/>
            <p:cNvSpPr>
              <a:spLocks noChangeArrowheads="1"/>
            </p:cNvSpPr>
            <p:nvPr/>
          </p:nvSpPr>
          <p:spPr bwMode="auto">
            <a:xfrm>
              <a:off x="2457450" y="2659063"/>
              <a:ext cx="92075" cy="184150"/>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79899" name="Rectangle 25"/>
            <p:cNvSpPr>
              <a:spLocks noChangeArrowheads="1"/>
            </p:cNvSpPr>
            <p:nvPr/>
          </p:nvSpPr>
          <p:spPr bwMode="auto">
            <a:xfrm>
              <a:off x="3994150" y="3333750"/>
              <a:ext cx="184150" cy="92075"/>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79900" name="Rectangle 26"/>
            <p:cNvSpPr>
              <a:spLocks noChangeArrowheads="1"/>
            </p:cNvSpPr>
            <p:nvPr/>
          </p:nvSpPr>
          <p:spPr bwMode="auto">
            <a:xfrm>
              <a:off x="6172200" y="3962400"/>
              <a:ext cx="381000" cy="515938"/>
            </a:xfrm>
            <a:prstGeom prst="rect">
              <a:avLst/>
            </a:prstGeom>
            <a:noFill/>
            <a:ln w="12700">
              <a:noFill/>
              <a:miter lim="800000"/>
              <a:headEnd/>
              <a:tailEnd/>
            </a:ln>
          </p:spPr>
          <p:txBody>
            <a:bodyPr lIns="90487" tIns="44450" rIns="90487" bIns="44450">
              <a:spAutoFit/>
            </a:bodyPr>
            <a:lstStyle/>
            <a:p>
              <a:r>
                <a:rPr lang="en-US" altLang="en-US" sz="2800" b="1">
                  <a:solidFill>
                    <a:srgbClr val="FF3300"/>
                  </a:solidFill>
                </a:rPr>
                <a:t>Z</a:t>
              </a:r>
            </a:p>
          </p:txBody>
        </p:sp>
        <p:sp>
          <p:nvSpPr>
            <p:cNvPr id="79901" name="Rectangle 27"/>
            <p:cNvSpPr>
              <a:spLocks noChangeArrowheads="1"/>
            </p:cNvSpPr>
            <p:nvPr/>
          </p:nvSpPr>
          <p:spPr bwMode="auto">
            <a:xfrm>
              <a:off x="3505200" y="3505200"/>
              <a:ext cx="1143000" cy="515938"/>
            </a:xfrm>
            <a:prstGeom prst="rect">
              <a:avLst/>
            </a:prstGeom>
            <a:noFill/>
            <a:ln w="12700">
              <a:noFill/>
              <a:miter lim="800000"/>
              <a:headEnd/>
              <a:tailEnd/>
            </a:ln>
          </p:spPr>
          <p:txBody>
            <a:bodyPr lIns="90487" tIns="44450" rIns="90487" bIns="44450">
              <a:spAutoFit/>
            </a:bodyPr>
            <a:lstStyle/>
            <a:p>
              <a:pPr>
                <a:spcBef>
                  <a:spcPct val="50000"/>
                </a:spcBef>
              </a:pPr>
              <a:r>
                <a:rPr lang="en-US" altLang="en-US" sz="2800" b="1" dirty="0"/>
                <a:t>$100</a:t>
              </a:r>
            </a:p>
          </p:txBody>
        </p:sp>
        <p:sp>
          <p:nvSpPr>
            <p:cNvPr id="79902" name="Rectangle 28"/>
            <p:cNvSpPr>
              <a:spLocks noChangeArrowheads="1"/>
            </p:cNvSpPr>
            <p:nvPr/>
          </p:nvSpPr>
          <p:spPr bwMode="auto">
            <a:xfrm>
              <a:off x="5029200" y="3962400"/>
              <a:ext cx="990600" cy="515938"/>
            </a:xfrm>
            <a:prstGeom prst="rect">
              <a:avLst/>
            </a:prstGeom>
            <a:noFill/>
            <a:ln w="12700">
              <a:noFill/>
              <a:miter lim="800000"/>
              <a:headEnd/>
              <a:tailEnd/>
            </a:ln>
          </p:spPr>
          <p:txBody>
            <a:bodyPr lIns="90487" tIns="44450" rIns="90487" bIns="44450">
              <a:spAutoFit/>
            </a:bodyPr>
            <a:lstStyle/>
            <a:p>
              <a:pPr>
                <a:spcBef>
                  <a:spcPct val="50000"/>
                </a:spcBef>
              </a:pPr>
              <a:r>
                <a:rPr lang="en-US" altLang="en-US" sz="2800" b="1">
                  <a:solidFill>
                    <a:srgbClr val="FF3300"/>
                  </a:solidFill>
                </a:rPr>
                <a:t>  2.0</a:t>
              </a:r>
            </a:p>
          </p:txBody>
        </p:sp>
        <p:sp>
          <p:nvSpPr>
            <p:cNvPr id="79903" name="Freeform 29"/>
            <p:cNvSpPr>
              <a:spLocks/>
            </p:cNvSpPr>
            <p:nvPr/>
          </p:nvSpPr>
          <p:spPr bwMode="auto">
            <a:xfrm>
              <a:off x="4038600" y="1676400"/>
              <a:ext cx="2101850" cy="1681163"/>
            </a:xfrm>
            <a:custGeom>
              <a:avLst/>
              <a:gdLst>
                <a:gd name="T0" fmla="*/ 2147483646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79904" name="Line 30"/>
            <p:cNvSpPr>
              <a:spLocks noChangeShapeType="1"/>
            </p:cNvSpPr>
            <p:nvPr/>
          </p:nvSpPr>
          <p:spPr bwMode="auto">
            <a:xfrm>
              <a:off x="1676400" y="3429000"/>
              <a:ext cx="4572000" cy="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endParaRPr lang="en-US"/>
            </a:p>
          </p:txBody>
        </p:sp>
        <p:sp>
          <p:nvSpPr>
            <p:cNvPr id="79905" name="Rectangle 31"/>
            <p:cNvSpPr>
              <a:spLocks noChangeArrowheads="1"/>
            </p:cNvSpPr>
            <p:nvPr/>
          </p:nvSpPr>
          <p:spPr bwMode="auto">
            <a:xfrm>
              <a:off x="3886200" y="3962400"/>
              <a:ext cx="479425" cy="515938"/>
            </a:xfrm>
            <a:prstGeom prst="rect">
              <a:avLst/>
            </a:prstGeom>
            <a:noFill/>
            <a:ln w="12700">
              <a:noFill/>
              <a:miter lim="800000"/>
              <a:headEnd/>
              <a:tailEnd/>
            </a:ln>
          </p:spPr>
          <p:txBody>
            <a:bodyPr lIns="90487" tIns="44450" rIns="90487" bIns="44450">
              <a:spAutoFit/>
            </a:bodyPr>
            <a:lstStyle/>
            <a:p>
              <a:pPr>
                <a:spcBef>
                  <a:spcPct val="50000"/>
                </a:spcBef>
              </a:pPr>
              <a:r>
                <a:rPr lang="en-US" altLang="en-US" sz="2800" b="1">
                  <a:solidFill>
                    <a:srgbClr val="FF3300"/>
                  </a:solidFill>
                </a:rPr>
                <a:t>0</a:t>
              </a:r>
            </a:p>
          </p:txBody>
        </p:sp>
        <p:sp>
          <p:nvSpPr>
            <p:cNvPr id="79906" name="Rectangle 32"/>
            <p:cNvSpPr>
              <a:spLocks noChangeArrowheads="1"/>
            </p:cNvSpPr>
            <p:nvPr/>
          </p:nvSpPr>
          <p:spPr bwMode="auto">
            <a:xfrm>
              <a:off x="4953000" y="3505200"/>
              <a:ext cx="990600" cy="515938"/>
            </a:xfrm>
            <a:prstGeom prst="rect">
              <a:avLst/>
            </a:prstGeom>
            <a:noFill/>
            <a:ln w="12700">
              <a:noFill/>
              <a:miter lim="800000"/>
              <a:headEnd/>
              <a:tailEnd/>
            </a:ln>
          </p:spPr>
          <p:txBody>
            <a:bodyPr lIns="90487" tIns="44450" rIns="90487" bIns="44450">
              <a:spAutoFit/>
            </a:bodyPr>
            <a:lstStyle/>
            <a:p>
              <a:pPr>
                <a:spcBef>
                  <a:spcPct val="50000"/>
                </a:spcBef>
              </a:pPr>
              <a:r>
                <a:rPr lang="en-US" altLang="en-US" sz="2800" b="1" dirty="0"/>
                <a:t>$200</a:t>
              </a:r>
            </a:p>
          </p:txBody>
        </p:sp>
        <p:sp>
          <p:nvSpPr>
            <p:cNvPr id="79907" name="Rectangle 33"/>
            <p:cNvSpPr>
              <a:spLocks noChangeArrowheads="1"/>
            </p:cNvSpPr>
            <p:nvPr/>
          </p:nvSpPr>
          <p:spPr bwMode="auto">
            <a:xfrm>
              <a:off x="6172200" y="3505200"/>
              <a:ext cx="456855" cy="520655"/>
            </a:xfrm>
            <a:prstGeom prst="rect">
              <a:avLst/>
            </a:prstGeom>
            <a:noFill/>
            <a:ln w="12700">
              <a:noFill/>
              <a:miter lim="800000"/>
              <a:headEnd/>
              <a:tailEnd/>
            </a:ln>
          </p:spPr>
          <p:txBody>
            <a:bodyPr wrap="none" lIns="90487" tIns="44450" rIns="90487" bIns="44450">
              <a:spAutoFit/>
            </a:bodyPr>
            <a:lstStyle/>
            <a:p>
              <a:r>
                <a:rPr lang="en-US" altLang="en-US" sz="2800" b="1" dirty="0"/>
                <a:t>$X</a:t>
              </a:r>
            </a:p>
          </p:txBody>
        </p:sp>
        <p:sp>
          <p:nvSpPr>
            <p:cNvPr id="79908" name="Line 35"/>
            <p:cNvSpPr>
              <a:spLocks noChangeShapeType="1"/>
            </p:cNvSpPr>
            <p:nvPr/>
          </p:nvSpPr>
          <p:spPr bwMode="auto">
            <a:xfrm>
              <a:off x="4038600" y="1676400"/>
              <a:ext cx="0" cy="175260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endParaRPr lang="en-US"/>
            </a:p>
          </p:txBody>
        </p:sp>
        <p:sp>
          <p:nvSpPr>
            <p:cNvPr id="79909" name="Line 36"/>
            <p:cNvSpPr>
              <a:spLocks noChangeShapeType="1"/>
            </p:cNvSpPr>
            <p:nvPr/>
          </p:nvSpPr>
          <p:spPr bwMode="auto">
            <a:xfrm>
              <a:off x="5334000" y="3124200"/>
              <a:ext cx="0" cy="304800"/>
            </a:xfrm>
            <a:prstGeom prst="line">
              <a:avLst/>
            </a:prstGeom>
            <a:ln>
              <a:headEnd/>
              <a:tailEnd/>
            </a:ln>
          </p:spPr>
          <p:style>
            <a:lnRef idx="1">
              <a:schemeClr val="dk1"/>
            </a:lnRef>
            <a:fillRef idx="0">
              <a:schemeClr val="dk1"/>
            </a:fillRef>
            <a:effectRef idx="0">
              <a:schemeClr val="dk1"/>
            </a:effectRef>
            <a:fontRef idx="minor">
              <a:schemeClr val="tx1"/>
            </a:fontRef>
          </p:style>
          <p:txBody>
            <a:bodyPr/>
            <a:lstStyle/>
            <a:p>
              <a:endParaRPr lang="en-US"/>
            </a:p>
          </p:txBody>
        </p:sp>
        <p:sp>
          <p:nvSpPr>
            <p:cNvPr id="79910" name="Text Box 39"/>
            <p:cNvSpPr txBox="1">
              <a:spLocks noChangeArrowheads="1"/>
            </p:cNvSpPr>
            <p:nvPr/>
          </p:nvSpPr>
          <p:spPr bwMode="auto">
            <a:xfrm>
              <a:off x="6629400" y="3581400"/>
              <a:ext cx="2362200" cy="366713"/>
            </a:xfrm>
            <a:prstGeom prst="rect">
              <a:avLst/>
            </a:prstGeom>
            <a:noFill/>
            <a:ln w="9525">
              <a:noFill/>
              <a:miter lim="800000"/>
              <a:headEnd/>
              <a:tailEnd/>
            </a:ln>
          </p:spPr>
          <p:txBody>
            <a:bodyPr>
              <a:spAutoFit/>
            </a:bodyPr>
            <a:lstStyle/>
            <a:p>
              <a:pPr eaLnBrk="1" hangingPunct="1"/>
              <a:r>
                <a:rPr lang="en-US" altLang="en-US" sz="1800" dirty="0">
                  <a:sym typeface="Arial" charset="0"/>
                </a:rPr>
                <a:t>(</a:t>
              </a:r>
              <a:r>
                <a:rPr lang="el-GR" altLang="en-US" sz="1800" dirty="0">
                  <a:sym typeface="Arial" charset="0"/>
                </a:rPr>
                <a:t>μ</a:t>
              </a:r>
              <a:r>
                <a:rPr lang="en-US" altLang="en-US" sz="1800" dirty="0">
                  <a:sym typeface="Arial" charset="0"/>
                </a:rPr>
                <a:t> = $100, </a:t>
              </a:r>
              <a:r>
                <a:rPr lang="el-GR" altLang="en-US" sz="1800" dirty="0">
                  <a:sym typeface="Arial" charset="0"/>
                </a:rPr>
                <a:t>σ</a:t>
              </a:r>
              <a:r>
                <a:rPr lang="en-US" altLang="en-US" sz="1800" dirty="0">
                  <a:sym typeface="Arial" charset="0"/>
                </a:rPr>
                <a:t> = $50)</a:t>
              </a:r>
            </a:p>
          </p:txBody>
        </p:sp>
        <p:sp>
          <p:nvSpPr>
            <p:cNvPr id="79911" name="Text Box 40"/>
            <p:cNvSpPr txBox="1">
              <a:spLocks noChangeArrowheads="1"/>
            </p:cNvSpPr>
            <p:nvPr/>
          </p:nvSpPr>
          <p:spPr bwMode="auto">
            <a:xfrm>
              <a:off x="6629400" y="4038600"/>
              <a:ext cx="1752600" cy="366713"/>
            </a:xfrm>
            <a:prstGeom prst="rect">
              <a:avLst/>
            </a:prstGeom>
            <a:noFill/>
            <a:ln w="9525">
              <a:noFill/>
              <a:miter lim="800000"/>
              <a:headEnd/>
              <a:tailEnd/>
            </a:ln>
          </p:spPr>
          <p:txBody>
            <a:bodyPr>
              <a:spAutoFit/>
            </a:bodyPr>
            <a:lstStyle/>
            <a:p>
              <a:pPr eaLnBrk="1" hangingPunct="1"/>
              <a:r>
                <a:rPr lang="en-US" altLang="en-US" sz="1800">
                  <a:solidFill>
                    <a:schemeClr val="hlink"/>
                  </a:solidFill>
                  <a:sym typeface="Arial" charset="0"/>
                </a:rPr>
                <a:t>(</a:t>
              </a:r>
              <a:r>
                <a:rPr lang="el-GR" altLang="en-US" sz="1800">
                  <a:solidFill>
                    <a:schemeClr val="hlink"/>
                  </a:solidFill>
                  <a:sym typeface="Arial" charset="0"/>
                </a:rPr>
                <a:t>μ</a:t>
              </a:r>
              <a:r>
                <a:rPr lang="en-US" altLang="en-US" sz="1800">
                  <a:solidFill>
                    <a:schemeClr val="hlink"/>
                  </a:solidFill>
                  <a:sym typeface="Arial" charset="0"/>
                </a:rPr>
                <a:t> = 0, </a:t>
              </a:r>
              <a:r>
                <a:rPr lang="el-GR" altLang="en-US" sz="1800">
                  <a:solidFill>
                    <a:schemeClr val="hlink"/>
                  </a:solidFill>
                  <a:sym typeface="Arial" charset="0"/>
                </a:rPr>
                <a:t>σ</a:t>
              </a:r>
              <a:r>
                <a:rPr lang="en-US" altLang="en-US" sz="1800">
                  <a:solidFill>
                    <a:schemeClr val="hlink"/>
                  </a:solidFill>
                  <a:sym typeface="Arial" charset="0"/>
                </a:rPr>
                <a:t> = 1)</a:t>
              </a:r>
            </a:p>
          </p:txBody>
        </p:sp>
      </p:grpSp>
    </p:spTree>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101600" y="304801"/>
            <a:ext cx="9855200" cy="904875"/>
          </a:xfrm>
        </p:spPr>
        <p:txBody>
          <a:bodyPr lIns="90487" tIns="44450" rIns="90487" bIns="44450" anchor="ctr" anchorCtr="1"/>
          <a:lstStyle/>
          <a:p>
            <a:pPr defTabSz="914400" eaLnBrk="1" hangingPunct="1">
              <a:lnSpc>
                <a:spcPct val="95000"/>
              </a:lnSpc>
            </a:pPr>
            <a:r>
              <a:rPr lang="en-US" altLang="en-US" smtClean="0"/>
              <a:t>Finding Normal Probabilities</a:t>
            </a:r>
            <a:r>
              <a:rPr lang="en-US" altLang="en-US" smtClean="0">
                <a:solidFill>
                  <a:srgbClr val="F8F8F8"/>
                </a:solidFill>
              </a:rPr>
              <a:t>  </a:t>
            </a:r>
          </a:p>
        </p:txBody>
      </p:sp>
      <p:sp>
        <p:nvSpPr>
          <p:cNvPr id="80937" name="Rectangle 43"/>
          <p:cNvSpPr>
            <a:spLocks noChangeArrowheads="1"/>
          </p:cNvSpPr>
          <p:nvPr/>
        </p:nvSpPr>
        <p:spPr bwMode="auto">
          <a:xfrm>
            <a:off x="812800" y="1905000"/>
            <a:ext cx="9956800" cy="459100"/>
          </a:xfrm>
          <a:prstGeom prst="rect">
            <a:avLst/>
          </a:prstGeom>
          <a:noFill/>
          <a:ln w="12700">
            <a:noFill/>
            <a:miter lim="800000"/>
            <a:headEnd/>
            <a:tailEnd/>
          </a:ln>
        </p:spPr>
        <p:txBody>
          <a:bodyPr lIns="90487" tIns="44450" rIns="90487" bIns="44450">
            <a:spAutoFit/>
          </a:bodyPr>
          <a:lstStyle/>
          <a:p>
            <a:r>
              <a:rPr lang="en-US" altLang="en-US" sz="2400" dirty="0"/>
              <a:t>Probability is measured by the area under the curve</a:t>
            </a:r>
          </a:p>
        </p:txBody>
      </p:sp>
      <p:grpSp>
        <p:nvGrpSpPr>
          <p:cNvPr id="2" name="Group 54"/>
          <p:cNvGrpSpPr>
            <a:grpSpLocks/>
          </p:cNvGrpSpPr>
          <p:nvPr/>
        </p:nvGrpSpPr>
        <p:grpSpPr bwMode="auto">
          <a:xfrm>
            <a:off x="1016001" y="3124201"/>
            <a:ext cx="10443633" cy="2957513"/>
            <a:chOff x="730" y="1968"/>
            <a:chExt cx="4934" cy="1863"/>
          </a:xfrm>
        </p:grpSpPr>
        <p:sp>
          <p:nvSpPr>
            <p:cNvPr id="80899" name="Freeform 4"/>
            <p:cNvSpPr>
              <a:spLocks/>
            </p:cNvSpPr>
            <p:nvPr/>
          </p:nvSpPr>
          <p:spPr bwMode="auto">
            <a:xfrm>
              <a:off x="2579" y="2274"/>
              <a:ext cx="548" cy="1286"/>
            </a:xfrm>
            <a:custGeom>
              <a:avLst/>
              <a:gdLst>
                <a:gd name="T0" fmla="*/ 2147483646 w 548"/>
                <a:gd name="T1" fmla="*/ 2147483646 h 1286"/>
                <a:gd name="T2" fmla="*/ 2147483646 w 548"/>
                <a:gd name="T3" fmla="*/ 2147483646 h 1286"/>
                <a:gd name="T4" fmla="*/ 2147483646 w 548"/>
                <a:gd name="T5" fmla="*/ 2147483646 h 1286"/>
                <a:gd name="T6" fmla="*/ 2147483646 w 548"/>
                <a:gd name="T7" fmla="*/ 2147483646 h 1286"/>
                <a:gd name="T8" fmla="*/ 2147483646 w 548"/>
                <a:gd name="T9" fmla="*/ 2147483646 h 1286"/>
                <a:gd name="T10" fmla="*/ 2147483646 w 548"/>
                <a:gd name="T11" fmla="*/ 2147483646 h 1286"/>
                <a:gd name="T12" fmla="*/ 2147483646 w 548"/>
                <a:gd name="T13" fmla="*/ 2147483646 h 1286"/>
                <a:gd name="T14" fmla="*/ 2147483646 w 548"/>
                <a:gd name="T15" fmla="*/ 2147483646 h 1286"/>
                <a:gd name="T16" fmla="*/ 0 w 548"/>
                <a:gd name="T17" fmla="*/ 2147483646 h 1286"/>
                <a:gd name="T18" fmla="*/ 0 w 548"/>
                <a:gd name="T19" fmla="*/ 0 h 12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8"/>
                <a:gd name="T31" fmla="*/ 0 h 1286"/>
                <a:gd name="T32" fmla="*/ 548 w 548"/>
                <a:gd name="T33" fmla="*/ 1286 h 12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8" h="1286">
                  <a:moveTo>
                    <a:pt x="87" y="27"/>
                  </a:moveTo>
                  <a:lnTo>
                    <a:pt x="150" y="60"/>
                  </a:lnTo>
                  <a:lnTo>
                    <a:pt x="243" y="174"/>
                  </a:lnTo>
                  <a:lnTo>
                    <a:pt x="318" y="288"/>
                  </a:lnTo>
                  <a:lnTo>
                    <a:pt x="408" y="447"/>
                  </a:lnTo>
                  <a:lnTo>
                    <a:pt x="483" y="585"/>
                  </a:lnTo>
                  <a:lnTo>
                    <a:pt x="543" y="678"/>
                  </a:lnTo>
                  <a:lnTo>
                    <a:pt x="548" y="1286"/>
                  </a:lnTo>
                  <a:lnTo>
                    <a:pt x="0" y="1286"/>
                  </a:lnTo>
                  <a:lnTo>
                    <a:pt x="0" y="0"/>
                  </a:lnTo>
                </a:path>
              </a:pathLst>
            </a:custGeom>
            <a:solidFill>
              <a:schemeClr val="accent2"/>
            </a:solidFill>
            <a:ln w="12700" cap="rnd" cmpd="sng">
              <a:noFill/>
              <a:prstDash val="solid"/>
              <a:round/>
              <a:headEnd type="none" w="med" len="med"/>
              <a:tailEnd type="none" w="med" len="med"/>
            </a:ln>
          </p:spPr>
          <p:txBody>
            <a:bodyPr/>
            <a:lstStyle/>
            <a:p>
              <a:endParaRPr lang="en-US"/>
            </a:p>
          </p:txBody>
        </p:sp>
        <p:sp>
          <p:nvSpPr>
            <p:cNvPr id="80900" name="Rectangle 5"/>
            <p:cNvSpPr>
              <a:spLocks noChangeArrowheads="1"/>
            </p:cNvSpPr>
            <p:nvPr/>
          </p:nvSpPr>
          <p:spPr bwMode="auto">
            <a:xfrm>
              <a:off x="2483" y="3513"/>
              <a:ext cx="173" cy="318"/>
            </a:xfrm>
            <a:prstGeom prst="rect">
              <a:avLst/>
            </a:prstGeom>
            <a:noFill/>
            <a:ln w="12700">
              <a:noFill/>
              <a:miter lim="800000"/>
              <a:headEnd/>
              <a:tailEnd/>
            </a:ln>
          </p:spPr>
          <p:txBody>
            <a:bodyPr wrap="none" lIns="90487" tIns="44450" rIns="90487" bIns="44450">
              <a:spAutoFit/>
            </a:bodyPr>
            <a:lstStyle/>
            <a:p>
              <a:r>
                <a:rPr lang="en-US" altLang="en-US" sz="2700" b="1">
                  <a:solidFill>
                    <a:srgbClr val="33CC33"/>
                  </a:solidFill>
                </a:rPr>
                <a:t>a</a:t>
              </a:r>
            </a:p>
          </p:txBody>
        </p:sp>
        <p:sp>
          <p:nvSpPr>
            <p:cNvPr id="80901" name="Freeform 6"/>
            <p:cNvSpPr>
              <a:spLocks/>
            </p:cNvSpPr>
            <p:nvPr/>
          </p:nvSpPr>
          <p:spPr bwMode="auto">
            <a:xfrm>
              <a:off x="2591" y="2272"/>
              <a:ext cx="203" cy="132"/>
            </a:xfrm>
            <a:custGeom>
              <a:avLst/>
              <a:gdLst>
                <a:gd name="T0" fmla="*/ 0 w 203"/>
                <a:gd name="T1" fmla="*/ 2147483646 h 132"/>
                <a:gd name="T2" fmla="*/ 2147483646 w 203"/>
                <a:gd name="T3" fmla="*/ 0 h 132"/>
                <a:gd name="T4" fmla="*/ 2147483646 w 203"/>
                <a:gd name="T5" fmla="*/ 2147483646 h 132"/>
                <a:gd name="T6" fmla="*/ 2147483646 w 203"/>
                <a:gd name="T7" fmla="*/ 2147483646 h 132"/>
                <a:gd name="T8" fmla="*/ 2147483646 w 203"/>
                <a:gd name="T9" fmla="*/ 2147483646 h 132"/>
                <a:gd name="T10" fmla="*/ 2147483646 w 203"/>
                <a:gd name="T11" fmla="*/ 2147483646 h 132"/>
                <a:gd name="T12" fmla="*/ 2147483646 w 203"/>
                <a:gd name="T13" fmla="*/ 2147483646 h 132"/>
                <a:gd name="T14" fmla="*/ 2147483646 w 203"/>
                <a:gd name="T15" fmla="*/ 2147483646 h 132"/>
                <a:gd name="T16" fmla="*/ 0 60000 65536"/>
                <a:gd name="T17" fmla="*/ 0 60000 65536"/>
                <a:gd name="T18" fmla="*/ 0 60000 65536"/>
                <a:gd name="T19" fmla="*/ 0 60000 65536"/>
                <a:gd name="T20" fmla="*/ 0 60000 65536"/>
                <a:gd name="T21" fmla="*/ 0 60000 65536"/>
                <a:gd name="T22" fmla="*/ 0 60000 65536"/>
                <a:gd name="T23" fmla="*/ 0 60000 65536"/>
                <a:gd name="T24" fmla="*/ 0 w 203"/>
                <a:gd name="T25" fmla="*/ 0 h 132"/>
                <a:gd name="T26" fmla="*/ 203 w 203"/>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 h="132">
                  <a:moveTo>
                    <a:pt x="0" y="2"/>
                  </a:moveTo>
                  <a:lnTo>
                    <a:pt x="27" y="0"/>
                  </a:lnTo>
                  <a:lnTo>
                    <a:pt x="54" y="3"/>
                  </a:lnTo>
                  <a:lnTo>
                    <a:pt x="79" y="14"/>
                  </a:lnTo>
                  <a:lnTo>
                    <a:pt x="101" y="28"/>
                  </a:lnTo>
                  <a:lnTo>
                    <a:pt x="121" y="45"/>
                  </a:lnTo>
                  <a:lnTo>
                    <a:pt x="135" y="67"/>
                  </a:lnTo>
                  <a:lnTo>
                    <a:pt x="202" y="131"/>
                  </a:lnTo>
                </a:path>
              </a:pathLst>
            </a:custGeom>
            <a:noFill/>
            <a:ln w="12700" cap="rnd" cmpd="sng">
              <a:solidFill>
                <a:srgbClr val="000000"/>
              </a:solidFill>
              <a:prstDash val="solid"/>
              <a:round/>
              <a:headEnd type="none" w="med" len="med"/>
              <a:tailEnd type="none" w="med" len="med"/>
            </a:ln>
          </p:spPr>
          <p:txBody>
            <a:bodyPr/>
            <a:lstStyle/>
            <a:p>
              <a:endParaRPr lang="en-US"/>
            </a:p>
          </p:txBody>
        </p:sp>
        <p:sp>
          <p:nvSpPr>
            <p:cNvPr id="80902" name="Rectangle 7"/>
            <p:cNvSpPr>
              <a:spLocks noChangeArrowheads="1"/>
            </p:cNvSpPr>
            <p:nvPr/>
          </p:nvSpPr>
          <p:spPr bwMode="auto">
            <a:xfrm>
              <a:off x="3011" y="3513"/>
              <a:ext cx="182" cy="318"/>
            </a:xfrm>
            <a:prstGeom prst="rect">
              <a:avLst/>
            </a:prstGeom>
            <a:noFill/>
            <a:ln w="12700">
              <a:noFill/>
              <a:miter lim="800000"/>
              <a:headEnd/>
              <a:tailEnd/>
            </a:ln>
          </p:spPr>
          <p:txBody>
            <a:bodyPr wrap="none" lIns="90487" tIns="44450" rIns="90487" bIns="44450">
              <a:spAutoFit/>
            </a:bodyPr>
            <a:lstStyle/>
            <a:p>
              <a:r>
                <a:rPr lang="en-US" altLang="en-US" sz="2700" b="1">
                  <a:solidFill>
                    <a:srgbClr val="FF6600"/>
                  </a:solidFill>
                </a:rPr>
                <a:t>b</a:t>
              </a:r>
            </a:p>
          </p:txBody>
        </p:sp>
        <p:sp>
          <p:nvSpPr>
            <p:cNvPr id="80903" name="Rectangle 8"/>
            <p:cNvSpPr>
              <a:spLocks noChangeArrowheads="1"/>
            </p:cNvSpPr>
            <p:nvPr/>
          </p:nvSpPr>
          <p:spPr bwMode="auto">
            <a:xfrm>
              <a:off x="4186" y="3504"/>
              <a:ext cx="151" cy="231"/>
            </a:xfrm>
            <a:prstGeom prst="rect">
              <a:avLst/>
            </a:prstGeom>
            <a:noFill/>
            <a:ln w="12700">
              <a:noFill/>
              <a:miter lim="800000"/>
              <a:headEnd/>
              <a:tailEnd/>
            </a:ln>
          </p:spPr>
          <p:txBody>
            <a:bodyPr wrap="none" lIns="90487" tIns="44450" rIns="90487" bIns="44450">
              <a:spAutoFit/>
            </a:bodyPr>
            <a:lstStyle/>
            <a:p>
              <a:r>
                <a:rPr lang="en-US" altLang="en-US" b="1"/>
                <a:t>X</a:t>
              </a:r>
            </a:p>
          </p:txBody>
        </p:sp>
        <p:sp>
          <p:nvSpPr>
            <p:cNvPr id="80904" name="Freeform 9"/>
            <p:cNvSpPr>
              <a:spLocks/>
            </p:cNvSpPr>
            <p:nvPr/>
          </p:nvSpPr>
          <p:spPr bwMode="auto">
            <a:xfrm>
              <a:off x="2591" y="2274"/>
              <a:ext cx="1357" cy="1248"/>
            </a:xfrm>
            <a:custGeom>
              <a:avLst/>
              <a:gdLst>
                <a:gd name="T0" fmla="*/ 2147483646 w 1357"/>
                <a:gd name="T1" fmla="*/ 2147483646 h 1248"/>
                <a:gd name="T2" fmla="*/ 2147483646 w 1357"/>
                <a:gd name="T3" fmla="*/ 2147483646 h 1248"/>
                <a:gd name="T4" fmla="*/ 2147483646 w 1357"/>
                <a:gd name="T5" fmla="*/ 2147483646 h 1248"/>
                <a:gd name="T6" fmla="*/ 2147483646 w 1357"/>
                <a:gd name="T7" fmla="*/ 2147483646 h 1248"/>
                <a:gd name="T8" fmla="*/ 2147483646 w 1357"/>
                <a:gd name="T9" fmla="*/ 2147483646 h 1248"/>
                <a:gd name="T10" fmla="*/ 2147483646 w 1357"/>
                <a:gd name="T11" fmla="*/ 2147483646 h 1248"/>
                <a:gd name="T12" fmla="*/ 2147483646 w 1357"/>
                <a:gd name="T13" fmla="*/ 2147483646 h 1248"/>
                <a:gd name="T14" fmla="*/ 2147483646 w 1357"/>
                <a:gd name="T15" fmla="*/ 2147483646 h 1248"/>
                <a:gd name="T16" fmla="*/ 2147483646 w 1357"/>
                <a:gd name="T17" fmla="*/ 2147483646 h 1248"/>
                <a:gd name="T18" fmla="*/ 2147483646 w 1357"/>
                <a:gd name="T19" fmla="*/ 2147483646 h 1248"/>
                <a:gd name="T20" fmla="*/ 2147483646 w 1357"/>
                <a:gd name="T21" fmla="*/ 2147483646 h 1248"/>
                <a:gd name="T22" fmla="*/ 2147483646 w 1357"/>
                <a:gd name="T23" fmla="*/ 2147483646 h 1248"/>
                <a:gd name="T24" fmla="*/ 2147483646 w 1357"/>
                <a:gd name="T25" fmla="*/ 2147483646 h 1248"/>
                <a:gd name="T26" fmla="*/ 2147483646 w 1357"/>
                <a:gd name="T27" fmla="*/ 2147483646 h 1248"/>
                <a:gd name="T28" fmla="*/ 2147483646 w 1357"/>
                <a:gd name="T29" fmla="*/ 2147483646 h 1248"/>
                <a:gd name="T30" fmla="*/ 0 w 1357"/>
                <a:gd name="T31" fmla="*/ 0 h 12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7"/>
                <a:gd name="T49" fmla="*/ 0 h 1248"/>
                <a:gd name="T50" fmla="*/ 1357 w 1357"/>
                <a:gd name="T51" fmla="*/ 1248 h 12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7" h="1248">
                  <a:moveTo>
                    <a:pt x="1356" y="1247"/>
                  </a:moveTo>
                  <a:lnTo>
                    <a:pt x="1213" y="1232"/>
                  </a:lnTo>
                  <a:lnTo>
                    <a:pt x="1141" y="1218"/>
                  </a:lnTo>
                  <a:lnTo>
                    <a:pt x="1070" y="1199"/>
                  </a:lnTo>
                  <a:lnTo>
                    <a:pt x="1000" y="1170"/>
                  </a:lnTo>
                  <a:lnTo>
                    <a:pt x="927" y="1132"/>
                  </a:lnTo>
                  <a:lnTo>
                    <a:pt x="857" y="1080"/>
                  </a:lnTo>
                  <a:lnTo>
                    <a:pt x="714" y="935"/>
                  </a:lnTo>
                  <a:lnTo>
                    <a:pt x="571" y="731"/>
                  </a:lnTo>
                  <a:lnTo>
                    <a:pt x="428" y="487"/>
                  </a:lnTo>
                  <a:lnTo>
                    <a:pt x="356" y="363"/>
                  </a:lnTo>
                  <a:lnTo>
                    <a:pt x="286" y="247"/>
                  </a:lnTo>
                  <a:lnTo>
                    <a:pt x="213" y="145"/>
                  </a:lnTo>
                  <a:lnTo>
                    <a:pt x="143" y="67"/>
                  </a:lnTo>
                  <a:lnTo>
                    <a:pt x="70" y="17"/>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0905" name="Freeform 10"/>
            <p:cNvSpPr>
              <a:spLocks/>
            </p:cNvSpPr>
            <p:nvPr/>
          </p:nvSpPr>
          <p:spPr bwMode="auto">
            <a:xfrm>
              <a:off x="1235" y="2274"/>
              <a:ext cx="1347" cy="1238"/>
            </a:xfrm>
            <a:custGeom>
              <a:avLst/>
              <a:gdLst>
                <a:gd name="T0" fmla="*/ 0 w 1347"/>
                <a:gd name="T1" fmla="*/ 2147483646 h 1238"/>
                <a:gd name="T2" fmla="*/ 2147483646 w 1347"/>
                <a:gd name="T3" fmla="*/ 2147483646 h 1238"/>
                <a:gd name="T4" fmla="*/ 2147483646 w 1347"/>
                <a:gd name="T5" fmla="*/ 2147483646 h 1238"/>
                <a:gd name="T6" fmla="*/ 2147483646 w 1347"/>
                <a:gd name="T7" fmla="*/ 2147483646 h 1238"/>
                <a:gd name="T8" fmla="*/ 2147483646 w 1347"/>
                <a:gd name="T9" fmla="*/ 2147483646 h 1238"/>
                <a:gd name="T10" fmla="*/ 2147483646 w 1347"/>
                <a:gd name="T11" fmla="*/ 2147483646 h 1238"/>
                <a:gd name="T12" fmla="*/ 2147483646 w 1347"/>
                <a:gd name="T13" fmla="*/ 2147483646 h 1238"/>
                <a:gd name="T14" fmla="*/ 2147483646 w 1347"/>
                <a:gd name="T15" fmla="*/ 2147483646 h 1238"/>
                <a:gd name="T16" fmla="*/ 2147483646 w 1347"/>
                <a:gd name="T17" fmla="*/ 2147483646 h 1238"/>
                <a:gd name="T18" fmla="*/ 2147483646 w 1347"/>
                <a:gd name="T19" fmla="*/ 2147483646 h 1238"/>
                <a:gd name="T20" fmla="*/ 2147483646 w 1347"/>
                <a:gd name="T21" fmla="*/ 2147483646 h 1238"/>
                <a:gd name="T22" fmla="*/ 2147483646 w 1347"/>
                <a:gd name="T23" fmla="*/ 2147483646 h 1238"/>
                <a:gd name="T24" fmla="*/ 2147483646 w 1347"/>
                <a:gd name="T25" fmla="*/ 2147483646 h 1238"/>
                <a:gd name="T26" fmla="*/ 2147483646 w 1347"/>
                <a:gd name="T27" fmla="*/ 2147483646 h 1238"/>
                <a:gd name="T28" fmla="*/ 2147483646 w 1347"/>
                <a:gd name="T29" fmla="*/ 2147483646 h 1238"/>
                <a:gd name="T30" fmla="*/ 2147483646 w 1347"/>
                <a:gd name="T31" fmla="*/ 0 h 1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7"/>
                <a:gd name="T49" fmla="*/ 0 h 1238"/>
                <a:gd name="T50" fmla="*/ 1347 w 1347"/>
                <a:gd name="T51" fmla="*/ 1238 h 12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7" h="1238">
                  <a:moveTo>
                    <a:pt x="0" y="1238"/>
                  </a:moveTo>
                  <a:lnTo>
                    <a:pt x="143" y="1223"/>
                  </a:lnTo>
                  <a:lnTo>
                    <a:pt x="213" y="1209"/>
                  </a:lnTo>
                  <a:lnTo>
                    <a:pt x="285" y="1190"/>
                  </a:lnTo>
                  <a:lnTo>
                    <a:pt x="356" y="1161"/>
                  </a:lnTo>
                  <a:lnTo>
                    <a:pt x="428" y="1123"/>
                  </a:lnTo>
                  <a:lnTo>
                    <a:pt x="499" y="1071"/>
                  </a:lnTo>
                  <a:lnTo>
                    <a:pt x="642" y="926"/>
                  </a:lnTo>
                  <a:lnTo>
                    <a:pt x="784" y="722"/>
                  </a:lnTo>
                  <a:lnTo>
                    <a:pt x="927" y="478"/>
                  </a:lnTo>
                  <a:lnTo>
                    <a:pt x="1000" y="354"/>
                  </a:lnTo>
                  <a:lnTo>
                    <a:pt x="1070" y="238"/>
                  </a:lnTo>
                  <a:lnTo>
                    <a:pt x="1141" y="136"/>
                  </a:lnTo>
                  <a:lnTo>
                    <a:pt x="1213" y="58"/>
                  </a:lnTo>
                  <a:lnTo>
                    <a:pt x="1284" y="8"/>
                  </a:lnTo>
                  <a:lnTo>
                    <a:pt x="1347"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0906" name="Freeform 11"/>
            <p:cNvSpPr>
              <a:spLocks/>
            </p:cNvSpPr>
            <p:nvPr/>
          </p:nvSpPr>
          <p:spPr bwMode="auto">
            <a:xfrm>
              <a:off x="1018" y="2304"/>
              <a:ext cx="3264" cy="1248"/>
            </a:xfrm>
            <a:custGeom>
              <a:avLst/>
              <a:gdLst>
                <a:gd name="T0" fmla="*/ 0 w 2764"/>
                <a:gd name="T1" fmla="*/ 0 h 1245"/>
                <a:gd name="T2" fmla="*/ 0 w 2764"/>
                <a:gd name="T3" fmla="*/ 2147483646 h 1245"/>
                <a:gd name="T4" fmla="*/ 2147483646 w 2764"/>
                <a:gd name="T5" fmla="*/ 2147483646 h 1245"/>
                <a:gd name="T6" fmla="*/ 0 60000 65536"/>
                <a:gd name="T7" fmla="*/ 0 60000 65536"/>
                <a:gd name="T8" fmla="*/ 0 60000 65536"/>
                <a:gd name="T9" fmla="*/ 0 w 2764"/>
                <a:gd name="T10" fmla="*/ 0 h 1245"/>
                <a:gd name="T11" fmla="*/ 2764 w 2764"/>
                <a:gd name="T12" fmla="*/ 1245 h 1245"/>
              </a:gdLst>
              <a:ahLst/>
              <a:cxnLst>
                <a:cxn ang="T6">
                  <a:pos x="T0" y="T1"/>
                </a:cxn>
                <a:cxn ang="T7">
                  <a:pos x="T2" y="T3"/>
                </a:cxn>
                <a:cxn ang="T8">
                  <a:pos x="T4" y="T5"/>
                </a:cxn>
              </a:cxnLst>
              <a:rect l="T9" t="T10" r="T11" b="T12"/>
              <a:pathLst>
                <a:path w="2764" h="1245">
                  <a:moveTo>
                    <a:pt x="0" y="0"/>
                  </a:moveTo>
                  <a:lnTo>
                    <a:pt x="0" y="1244"/>
                  </a:lnTo>
                  <a:lnTo>
                    <a:pt x="2763" y="1244"/>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80907" name="Line 12"/>
            <p:cNvSpPr>
              <a:spLocks noChangeShapeType="1"/>
            </p:cNvSpPr>
            <p:nvPr/>
          </p:nvSpPr>
          <p:spPr bwMode="auto">
            <a:xfrm>
              <a:off x="1218" y="2274"/>
              <a:ext cx="1" cy="0"/>
            </a:xfrm>
            <a:prstGeom prst="line">
              <a:avLst/>
            </a:prstGeom>
            <a:noFill/>
            <a:ln w="25400">
              <a:solidFill>
                <a:srgbClr val="CDCDCD"/>
              </a:solidFill>
              <a:round/>
              <a:headEnd/>
              <a:tailEnd/>
            </a:ln>
          </p:spPr>
          <p:txBody>
            <a:bodyPr wrap="none" anchor="ctr"/>
            <a:lstStyle/>
            <a:p>
              <a:endParaRPr lang="en-US"/>
            </a:p>
          </p:txBody>
        </p:sp>
        <p:sp>
          <p:nvSpPr>
            <p:cNvPr id="80908" name="Line 13"/>
            <p:cNvSpPr>
              <a:spLocks noChangeShapeType="1"/>
            </p:cNvSpPr>
            <p:nvPr/>
          </p:nvSpPr>
          <p:spPr bwMode="auto">
            <a:xfrm>
              <a:off x="1218" y="2398"/>
              <a:ext cx="1" cy="0"/>
            </a:xfrm>
            <a:prstGeom prst="line">
              <a:avLst/>
            </a:prstGeom>
            <a:noFill/>
            <a:ln w="25400">
              <a:solidFill>
                <a:srgbClr val="CDCDCD"/>
              </a:solidFill>
              <a:round/>
              <a:headEnd/>
              <a:tailEnd/>
            </a:ln>
          </p:spPr>
          <p:txBody>
            <a:bodyPr wrap="none" anchor="ctr"/>
            <a:lstStyle/>
            <a:p>
              <a:endParaRPr lang="en-US"/>
            </a:p>
          </p:txBody>
        </p:sp>
        <p:sp>
          <p:nvSpPr>
            <p:cNvPr id="80909" name="Line 14"/>
            <p:cNvSpPr>
              <a:spLocks noChangeShapeType="1"/>
            </p:cNvSpPr>
            <p:nvPr/>
          </p:nvSpPr>
          <p:spPr bwMode="auto">
            <a:xfrm>
              <a:off x="1218" y="2522"/>
              <a:ext cx="1" cy="0"/>
            </a:xfrm>
            <a:prstGeom prst="line">
              <a:avLst/>
            </a:prstGeom>
            <a:noFill/>
            <a:ln w="25400">
              <a:solidFill>
                <a:srgbClr val="CDCDCD"/>
              </a:solidFill>
              <a:round/>
              <a:headEnd/>
              <a:tailEnd/>
            </a:ln>
          </p:spPr>
          <p:txBody>
            <a:bodyPr wrap="none" anchor="ctr"/>
            <a:lstStyle/>
            <a:p>
              <a:endParaRPr lang="en-US"/>
            </a:p>
          </p:txBody>
        </p:sp>
        <p:sp>
          <p:nvSpPr>
            <p:cNvPr id="80910" name="Line 15"/>
            <p:cNvSpPr>
              <a:spLocks noChangeShapeType="1"/>
            </p:cNvSpPr>
            <p:nvPr/>
          </p:nvSpPr>
          <p:spPr bwMode="auto">
            <a:xfrm>
              <a:off x="1218" y="2647"/>
              <a:ext cx="1" cy="0"/>
            </a:xfrm>
            <a:prstGeom prst="line">
              <a:avLst/>
            </a:prstGeom>
            <a:noFill/>
            <a:ln w="25400">
              <a:solidFill>
                <a:srgbClr val="CDCDCD"/>
              </a:solidFill>
              <a:round/>
              <a:headEnd/>
              <a:tailEnd/>
            </a:ln>
          </p:spPr>
          <p:txBody>
            <a:bodyPr wrap="none" anchor="ctr"/>
            <a:lstStyle/>
            <a:p>
              <a:endParaRPr lang="en-US"/>
            </a:p>
          </p:txBody>
        </p:sp>
        <p:sp>
          <p:nvSpPr>
            <p:cNvPr id="80911" name="Line 16"/>
            <p:cNvSpPr>
              <a:spLocks noChangeShapeType="1"/>
            </p:cNvSpPr>
            <p:nvPr/>
          </p:nvSpPr>
          <p:spPr bwMode="auto">
            <a:xfrm>
              <a:off x="1218" y="2771"/>
              <a:ext cx="1" cy="0"/>
            </a:xfrm>
            <a:prstGeom prst="line">
              <a:avLst/>
            </a:prstGeom>
            <a:noFill/>
            <a:ln w="25400">
              <a:solidFill>
                <a:srgbClr val="CDCDCD"/>
              </a:solidFill>
              <a:round/>
              <a:headEnd/>
              <a:tailEnd/>
            </a:ln>
          </p:spPr>
          <p:txBody>
            <a:bodyPr wrap="none" anchor="ctr"/>
            <a:lstStyle/>
            <a:p>
              <a:endParaRPr lang="en-US"/>
            </a:p>
          </p:txBody>
        </p:sp>
        <p:sp>
          <p:nvSpPr>
            <p:cNvPr id="80912" name="Line 17"/>
            <p:cNvSpPr>
              <a:spLocks noChangeShapeType="1"/>
            </p:cNvSpPr>
            <p:nvPr/>
          </p:nvSpPr>
          <p:spPr bwMode="auto">
            <a:xfrm>
              <a:off x="1218" y="2896"/>
              <a:ext cx="1" cy="0"/>
            </a:xfrm>
            <a:prstGeom prst="line">
              <a:avLst/>
            </a:prstGeom>
            <a:noFill/>
            <a:ln w="25400">
              <a:solidFill>
                <a:srgbClr val="CDCDCD"/>
              </a:solidFill>
              <a:round/>
              <a:headEnd/>
              <a:tailEnd/>
            </a:ln>
          </p:spPr>
          <p:txBody>
            <a:bodyPr wrap="none" anchor="ctr"/>
            <a:lstStyle/>
            <a:p>
              <a:endParaRPr lang="en-US"/>
            </a:p>
          </p:txBody>
        </p:sp>
        <p:sp>
          <p:nvSpPr>
            <p:cNvPr id="80913" name="Line 18"/>
            <p:cNvSpPr>
              <a:spLocks noChangeShapeType="1"/>
            </p:cNvSpPr>
            <p:nvPr/>
          </p:nvSpPr>
          <p:spPr bwMode="auto">
            <a:xfrm>
              <a:off x="1218" y="3020"/>
              <a:ext cx="1" cy="0"/>
            </a:xfrm>
            <a:prstGeom prst="line">
              <a:avLst/>
            </a:prstGeom>
            <a:noFill/>
            <a:ln w="25400">
              <a:solidFill>
                <a:srgbClr val="CDCDCD"/>
              </a:solidFill>
              <a:round/>
              <a:headEnd/>
              <a:tailEnd/>
            </a:ln>
          </p:spPr>
          <p:txBody>
            <a:bodyPr wrap="none" anchor="ctr"/>
            <a:lstStyle/>
            <a:p>
              <a:endParaRPr lang="en-US"/>
            </a:p>
          </p:txBody>
        </p:sp>
        <p:sp>
          <p:nvSpPr>
            <p:cNvPr id="80914" name="Line 19"/>
            <p:cNvSpPr>
              <a:spLocks noChangeShapeType="1"/>
            </p:cNvSpPr>
            <p:nvPr/>
          </p:nvSpPr>
          <p:spPr bwMode="auto">
            <a:xfrm>
              <a:off x="1218" y="3145"/>
              <a:ext cx="1" cy="0"/>
            </a:xfrm>
            <a:prstGeom prst="line">
              <a:avLst/>
            </a:prstGeom>
            <a:noFill/>
            <a:ln w="25400">
              <a:solidFill>
                <a:srgbClr val="CDCDCD"/>
              </a:solidFill>
              <a:round/>
              <a:headEnd/>
              <a:tailEnd/>
            </a:ln>
          </p:spPr>
          <p:txBody>
            <a:bodyPr wrap="none" anchor="ctr"/>
            <a:lstStyle/>
            <a:p>
              <a:endParaRPr lang="en-US"/>
            </a:p>
          </p:txBody>
        </p:sp>
        <p:sp>
          <p:nvSpPr>
            <p:cNvPr id="80915" name="Line 20"/>
            <p:cNvSpPr>
              <a:spLocks noChangeShapeType="1"/>
            </p:cNvSpPr>
            <p:nvPr/>
          </p:nvSpPr>
          <p:spPr bwMode="auto">
            <a:xfrm>
              <a:off x="1218" y="3269"/>
              <a:ext cx="1" cy="0"/>
            </a:xfrm>
            <a:prstGeom prst="line">
              <a:avLst/>
            </a:prstGeom>
            <a:noFill/>
            <a:ln w="25400">
              <a:solidFill>
                <a:srgbClr val="CDCDCD"/>
              </a:solidFill>
              <a:round/>
              <a:headEnd/>
              <a:tailEnd/>
            </a:ln>
          </p:spPr>
          <p:txBody>
            <a:bodyPr wrap="none" anchor="ctr"/>
            <a:lstStyle/>
            <a:p>
              <a:endParaRPr lang="en-US"/>
            </a:p>
          </p:txBody>
        </p:sp>
        <p:sp>
          <p:nvSpPr>
            <p:cNvPr id="80916" name="Line 21"/>
            <p:cNvSpPr>
              <a:spLocks noChangeShapeType="1"/>
            </p:cNvSpPr>
            <p:nvPr/>
          </p:nvSpPr>
          <p:spPr bwMode="auto">
            <a:xfrm>
              <a:off x="1218" y="3393"/>
              <a:ext cx="1" cy="0"/>
            </a:xfrm>
            <a:prstGeom prst="line">
              <a:avLst/>
            </a:prstGeom>
            <a:noFill/>
            <a:ln w="25400">
              <a:solidFill>
                <a:srgbClr val="CDCDCD"/>
              </a:solidFill>
              <a:round/>
              <a:headEnd/>
              <a:tailEnd/>
            </a:ln>
          </p:spPr>
          <p:txBody>
            <a:bodyPr wrap="none" anchor="ctr"/>
            <a:lstStyle/>
            <a:p>
              <a:endParaRPr lang="en-US"/>
            </a:p>
          </p:txBody>
        </p:sp>
        <p:sp>
          <p:nvSpPr>
            <p:cNvPr id="80917" name="Line 22"/>
            <p:cNvSpPr>
              <a:spLocks noChangeShapeType="1"/>
            </p:cNvSpPr>
            <p:nvPr/>
          </p:nvSpPr>
          <p:spPr bwMode="auto">
            <a:xfrm>
              <a:off x="3998" y="3532"/>
              <a:ext cx="0" cy="1"/>
            </a:xfrm>
            <a:prstGeom prst="line">
              <a:avLst/>
            </a:prstGeom>
            <a:noFill/>
            <a:ln w="25400">
              <a:solidFill>
                <a:srgbClr val="CDCDCD"/>
              </a:solidFill>
              <a:round/>
              <a:headEnd/>
              <a:tailEnd/>
            </a:ln>
          </p:spPr>
          <p:txBody>
            <a:bodyPr wrap="none" anchor="ctr"/>
            <a:lstStyle/>
            <a:p>
              <a:endParaRPr lang="en-US"/>
            </a:p>
          </p:txBody>
        </p:sp>
        <p:sp>
          <p:nvSpPr>
            <p:cNvPr id="80918" name="Line 23"/>
            <p:cNvSpPr>
              <a:spLocks noChangeShapeType="1"/>
            </p:cNvSpPr>
            <p:nvPr/>
          </p:nvSpPr>
          <p:spPr bwMode="auto">
            <a:xfrm>
              <a:off x="3721" y="3532"/>
              <a:ext cx="0" cy="1"/>
            </a:xfrm>
            <a:prstGeom prst="line">
              <a:avLst/>
            </a:prstGeom>
            <a:noFill/>
            <a:ln w="25400">
              <a:solidFill>
                <a:srgbClr val="CDCDCD"/>
              </a:solidFill>
              <a:round/>
              <a:headEnd/>
              <a:tailEnd/>
            </a:ln>
          </p:spPr>
          <p:txBody>
            <a:bodyPr wrap="none" anchor="ctr"/>
            <a:lstStyle/>
            <a:p>
              <a:endParaRPr lang="en-US"/>
            </a:p>
          </p:txBody>
        </p:sp>
        <p:sp>
          <p:nvSpPr>
            <p:cNvPr id="80919" name="Line 24"/>
            <p:cNvSpPr>
              <a:spLocks noChangeShapeType="1"/>
            </p:cNvSpPr>
            <p:nvPr/>
          </p:nvSpPr>
          <p:spPr bwMode="auto">
            <a:xfrm>
              <a:off x="3444" y="3532"/>
              <a:ext cx="0" cy="1"/>
            </a:xfrm>
            <a:prstGeom prst="line">
              <a:avLst/>
            </a:prstGeom>
            <a:noFill/>
            <a:ln w="25400">
              <a:solidFill>
                <a:srgbClr val="CDCDCD"/>
              </a:solidFill>
              <a:round/>
              <a:headEnd/>
              <a:tailEnd/>
            </a:ln>
          </p:spPr>
          <p:txBody>
            <a:bodyPr wrap="none" anchor="ctr"/>
            <a:lstStyle/>
            <a:p>
              <a:endParaRPr lang="en-US"/>
            </a:p>
          </p:txBody>
        </p:sp>
        <p:sp>
          <p:nvSpPr>
            <p:cNvPr id="80920" name="Line 25"/>
            <p:cNvSpPr>
              <a:spLocks noChangeShapeType="1"/>
            </p:cNvSpPr>
            <p:nvPr/>
          </p:nvSpPr>
          <p:spPr bwMode="auto">
            <a:xfrm>
              <a:off x="3169" y="3532"/>
              <a:ext cx="0" cy="1"/>
            </a:xfrm>
            <a:prstGeom prst="line">
              <a:avLst/>
            </a:prstGeom>
            <a:noFill/>
            <a:ln w="25400">
              <a:solidFill>
                <a:srgbClr val="CDCDCD"/>
              </a:solidFill>
              <a:round/>
              <a:headEnd/>
              <a:tailEnd/>
            </a:ln>
          </p:spPr>
          <p:txBody>
            <a:bodyPr wrap="none" anchor="ctr"/>
            <a:lstStyle/>
            <a:p>
              <a:endParaRPr lang="en-US"/>
            </a:p>
          </p:txBody>
        </p:sp>
        <p:sp>
          <p:nvSpPr>
            <p:cNvPr id="80921" name="Line 26"/>
            <p:cNvSpPr>
              <a:spLocks noChangeShapeType="1"/>
            </p:cNvSpPr>
            <p:nvPr/>
          </p:nvSpPr>
          <p:spPr bwMode="auto">
            <a:xfrm>
              <a:off x="2893" y="3532"/>
              <a:ext cx="0" cy="1"/>
            </a:xfrm>
            <a:prstGeom prst="line">
              <a:avLst/>
            </a:prstGeom>
            <a:noFill/>
            <a:ln w="25400">
              <a:solidFill>
                <a:srgbClr val="CDCDCD"/>
              </a:solidFill>
              <a:round/>
              <a:headEnd/>
              <a:tailEnd/>
            </a:ln>
          </p:spPr>
          <p:txBody>
            <a:bodyPr wrap="none" anchor="ctr"/>
            <a:lstStyle/>
            <a:p>
              <a:endParaRPr lang="en-US"/>
            </a:p>
          </p:txBody>
        </p:sp>
        <p:sp>
          <p:nvSpPr>
            <p:cNvPr id="80922" name="Line 27"/>
            <p:cNvSpPr>
              <a:spLocks noChangeShapeType="1"/>
            </p:cNvSpPr>
            <p:nvPr/>
          </p:nvSpPr>
          <p:spPr bwMode="auto">
            <a:xfrm>
              <a:off x="2616" y="3532"/>
              <a:ext cx="0" cy="1"/>
            </a:xfrm>
            <a:prstGeom prst="line">
              <a:avLst/>
            </a:prstGeom>
            <a:noFill/>
            <a:ln w="25400">
              <a:solidFill>
                <a:srgbClr val="CDCDCD"/>
              </a:solidFill>
              <a:round/>
              <a:headEnd/>
              <a:tailEnd/>
            </a:ln>
          </p:spPr>
          <p:txBody>
            <a:bodyPr wrap="none" anchor="ctr"/>
            <a:lstStyle/>
            <a:p>
              <a:endParaRPr lang="en-US"/>
            </a:p>
          </p:txBody>
        </p:sp>
        <p:sp>
          <p:nvSpPr>
            <p:cNvPr id="80923" name="Line 28"/>
            <p:cNvSpPr>
              <a:spLocks noChangeShapeType="1"/>
            </p:cNvSpPr>
            <p:nvPr/>
          </p:nvSpPr>
          <p:spPr bwMode="auto">
            <a:xfrm>
              <a:off x="2340" y="3532"/>
              <a:ext cx="0" cy="1"/>
            </a:xfrm>
            <a:prstGeom prst="line">
              <a:avLst/>
            </a:prstGeom>
            <a:noFill/>
            <a:ln w="25400">
              <a:solidFill>
                <a:srgbClr val="CDCDCD"/>
              </a:solidFill>
              <a:round/>
              <a:headEnd/>
              <a:tailEnd/>
            </a:ln>
          </p:spPr>
          <p:txBody>
            <a:bodyPr wrap="none" anchor="ctr"/>
            <a:lstStyle/>
            <a:p>
              <a:endParaRPr lang="en-US"/>
            </a:p>
          </p:txBody>
        </p:sp>
        <p:sp>
          <p:nvSpPr>
            <p:cNvPr id="80924" name="Line 29"/>
            <p:cNvSpPr>
              <a:spLocks noChangeShapeType="1"/>
            </p:cNvSpPr>
            <p:nvPr/>
          </p:nvSpPr>
          <p:spPr bwMode="auto">
            <a:xfrm>
              <a:off x="2063" y="3532"/>
              <a:ext cx="0" cy="1"/>
            </a:xfrm>
            <a:prstGeom prst="line">
              <a:avLst/>
            </a:prstGeom>
            <a:noFill/>
            <a:ln w="25400">
              <a:solidFill>
                <a:srgbClr val="CDCDCD"/>
              </a:solidFill>
              <a:round/>
              <a:headEnd/>
              <a:tailEnd/>
            </a:ln>
          </p:spPr>
          <p:txBody>
            <a:bodyPr wrap="none" anchor="ctr"/>
            <a:lstStyle/>
            <a:p>
              <a:endParaRPr lang="en-US"/>
            </a:p>
          </p:txBody>
        </p:sp>
        <p:sp>
          <p:nvSpPr>
            <p:cNvPr id="80925" name="Line 30"/>
            <p:cNvSpPr>
              <a:spLocks noChangeShapeType="1"/>
            </p:cNvSpPr>
            <p:nvPr/>
          </p:nvSpPr>
          <p:spPr bwMode="auto">
            <a:xfrm>
              <a:off x="1788" y="3532"/>
              <a:ext cx="0" cy="1"/>
            </a:xfrm>
            <a:prstGeom prst="line">
              <a:avLst/>
            </a:prstGeom>
            <a:noFill/>
            <a:ln w="25400">
              <a:solidFill>
                <a:srgbClr val="CDCDCD"/>
              </a:solidFill>
              <a:round/>
              <a:headEnd/>
              <a:tailEnd/>
            </a:ln>
          </p:spPr>
          <p:txBody>
            <a:bodyPr wrap="none" anchor="ctr"/>
            <a:lstStyle/>
            <a:p>
              <a:endParaRPr lang="en-US"/>
            </a:p>
          </p:txBody>
        </p:sp>
        <p:sp>
          <p:nvSpPr>
            <p:cNvPr id="80926" name="Line 31"/>
            <p:cNvSpPr>
              <a:spLocks noChangeShapeType="1"/>
            </p:cNvSpPr>
            <p:nvPr/>
          </p:nvSpPr>
          <p:spPr bwMode="auto">
            <a:xfrm>
              <a:off x="1511" y="3532"/>
              <a:ext cx="0" cy="1"/>
            </a:xfrm>
            <a:prstGeom prst="line">
              <a:avLst/>
            </a:prstGeom>
            <a:noFill/>
            <a:ln w="25400">
              <a:solidFill>
                <a:srgbClr val="CDCDCD"/>
              </a:solidFill>
              <a:round/>
              <a:headEnd/>
              <a:tailEnd/>
            </a:ln>
          </p:spPr>
          <p:txBody>
            <a:bodyPr wrap="none" anchor="ctr"/>
            <a:lstStyle/>
            <a:p>
              <a:endParaRPr lang="en-US"/>
            </a:p>
          </p:txBody>
        </p:sp>
        <p:sp>
          <p:nvSpPr>
            <p:cNvPr id="80927" name="Rectangle 32"/>
            <p:cNvSpPr>
              <a:spLocks noChangeArrowheads="1"/>
            </p:cNvSpPr>
            <p:nvPr/>
          </p:nvSpPr>
          <p:spPr bwMode="auto">
            <a:xfrm>
              <a:off x="1001" y="2838"/>
              <a:ext cx="58" cy="116"/>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80928" name="Rectangle 33"/>
            <p:cNvSpPr>
              <a:spLocks noChangeArrowheads="1"/>
            </p:cNvSpPr>
            <p:nvPr/>
          </p:nvSpPr>
          <p:spPr bwMode="auto">
            <a:xfrm>
              <a:off x="3940" y="3644"/>
              <a:ext cx="116" cy="58"/>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80929" name="Rectangle 34"/>
            <p:cNvSpPr>
              <a:spLocks noChangeArrowheads="1"/>
            </p:cNvSpPr>
            <p:nvPr/>
          </p:nvSpPr>
          <p:spPr bwMode="auto">
            <a:xfrm>
              <a:off x="730" y="1968"/>
              <a:ext cx="272" cy="231"/>
            </a:xfrm>
            <a:prstGeom prst="rect">
              <a:avLst/>
            </a:prstGeom>
            <a:noFill/>
            <a:ln w="12700">
              <a:noFill/>
              <a:miter lim="800000"/>
              <a:headEnd/>
              <a:tailEnd/>
            </a:ln>
          </p:spPr>
          <p:txBody>
            <a:bodyPr wrap="none" lIns="90487" tIns="44450" rIns="90487" bIns="44450">
              <a:spAutoFit/>
            </a:bodyPr>
            <a:lstStyle/>
            <a:p>
              <a:r>
                <a:rPr lang="en-US" altLang="en-US" b="1">
                  <a:solidFill>
                    <a:srgbClr val="339933"/>
                  </a:solidFill>
                </a:rPr>
                <a:t>f(X)</a:t>
              </a:r>
            </a:p>
          </p:txBody>
        </p:sp>
        <p:sp>
          <p:nvSpPr>
            <p:cNvPr id="80930" name="Rectangle 35"/>
            <p:cNvSpPr>
              <a:spLocks noChangeArrowheads="1"/>
            </p:cNvSpPr>
            <p:nvPr/>
          </p:nvSpPr>
          <p:spPr bwMode="auto">
            <a:xfrm>
              <a:off x="3203" y="2025"/>
              <a:ext cx="184" cy="338"/>
            </a:xfrm>
            <a:prstGeom prst="rect">
              <a:avLst/>
            </a:prstGeom>
            <a:noFill/>
            <a:ln w="12700">
              <a:noFill/>
              <a:miter lim="800000"/>
              <a:headEnd/>
              <a:tailEnd/>
            </a:ln>
          </p:spPr>
          <p:txBody>
            <a:bodyPr wrap="none" lIns="90487" tIns="44450" rIns="90487" bIns="44450">
              <a:spAutoFit/>
            </a:bodyPr>
            <a:lstStyle/>
            <a:p>
              <a:r>
                <a:rPr lang="en-US" altLang="en-US" sz="2900"/>
                <a:t>P</a:t>
              </a:r>
            </a:p>
          </p:txBody>
        </p:sp>
        <p:sp>
          <p:nvSpPr>
            <p:cNvPr id="80931" name="Rectangle 36"/>
            <p:cNvSpPr>
              <a:spLocks noChangeArrowheads="1"/>
            </p:cNvSpPr>
            <p:nvPr/>
          </p:nvSpPr>
          <p:spPr bwMode="auto">
            <a:xfrm>
              <a:off x="3491" y="2025"/>
              <a:ext cx="180" cy="338"/>
            </a:xfrm>
            <a:prstGeom prst="rect">
              <a:avLst/>
            </a:prstGeom>
            <a:noFill/>
            <a:ln w="12700">
              <a:noFill/>
              <a:miter lim="800000"/>
              <a:headEnd/>
              <a:tailEnd/>
            </a:ln>
          </p:spPr>
          <p:txBody>
            <a:bodyPr wrap="none" lIns="90487" tIns="44450" rIns="90487" bIns="44450">
              <a:spAutoFit/>
            </a:bodyPr>
            <a:lstStyle/>
            <a:p>
              <a:r>
                <a:rPr lang="en-US" altLang="en-US" sz="2900" b="1">
                  <a:solidFill>
                    <a:srgbClr val="33CC33"/>
                  </a:solidFill>
                </a:rPr>
                <a:t>a</a:t>
              </a:r>
            </a:p>
          </p:txBody>
        </p:sp>
        <p:sp>
          <p:nvSpPr>
            <p:cNvPr id="80932" name="Rectangle 37"/>
            <p:cNvSpPr>
              <a:spLocks noChangeArrowheads="1"/>
            </p:cNvSpPr>
            <p:nvPr/>
          </p:nvSpPr>
          <p:spPr bwMode="auto">
            <a:xfrm>
              <a:off x="3923" y="2025"/>
              <a:ext cx="192" cy="338"/>
            </a:xfrm>
            <a:prstGeom prst="rect">
              <a:avLst/>
            </a:prstGeom>
            <a:noFill/>
            <a:ln w="12700">
              <a:noFill/>
              <a:miter lim="800000"/>
              <a:headEnd/>
              <a:tailEnd/>
            </a:ln>
          </p:spPr>
          <p:txBody>
            <a:bodyPr wrap="none" lIns="90487" tIns="44450" rIns="90487" bIns="44450">
              <a:spAutoFit/>
            </a:bodyPr>
            <a:lstStyle/>
            <a:p>
              <a:r>
                <a:rPr lang="en-US" altLang="en-US" sz="2900" b="1"/>
                <a:t>X</a:t>
              </a:r>
            </a:p>
          </p:txBody>
        </p:sp>
        <p:sp>
          <p:nvSpPr>
            <p:cNvPr id="80933" name="Rectangle 38"/>
            <p:cNvSpPr>
              <a:spLocks noChangeArrowheads="1"/>
            </p:cNvSpPr>
            <p:nvPr/>
          </p:nvSpPr>
          <p:spPr bwMode="auto">
            <a:xfrm>
              <a:off x="4355" y="2025"/>
              <a:ext cx="189" cy="338"/>
            </a:xfrm>
            <a:prstGeom prst="rect">
              <a:avLst/>
            </a:prstGeom>
            <a:noFill/>
            <a:ln w="12700">
              <a:noFill/>
              <a:miter lim="800000"/>
              <a:headEnd/>
              <a:tailEnd/>
            </a:ln>
          </p:spPr>
          <p:txBody>
            <a:bodyPr wrap="none" lIns="90487" tIns="44450" rIns="90487" bIns="44450">
              <a:spAutoFit/>
            </a:bodyPr>
            <a:lstStyle/>
            <a:p>
              <a:r>
                <a:rPr lang="en-US" altLang="en-US" sz="2900" b="1">
                  <a:solidFill>
                    <a:srgbClr val="FF6600"/>
                  </a:solidFill>
                </a:rPr>
                <a:t>b</a:t>
              </a:r>
            </a:p>
          </p:txBody>
        </p:sp>
        <p:sp>
          <p:nvSpPr>
            <p:cNvPr id="80934" name="Rectangle 39"/>
            <p:cNvSpPr>
              <a:spLocks noChangeArrowheads="1"/>
            </p:cNvSpPr>
            <p:nvPr/>
          </p:nvSpPr>
          <p:spPr bwMode="auto">
            <a:xfrm>
              <a:off x="3395" y="2025"/>
              <a:ext cx="151" cy="338"/>
            </a:xfrm>
            <a:prstGeom prst="rect">
              <a:avLst/>
            </a:prstGeom>
            <a:noFill/>
            <a:ln w="12700">
              <a:noFill/>
              <a:miter lim="800000"/>
              <a:headEnd/>
              <a:tailEnd/>
            </a:ln>
          </p:spPr>
          <p:txBody>
            <a:bodyPr wrap="none" lIns="90487" tIns="44450" rIns="90487" bIns="44450">
              <a:spAutoFit/>
            </a:bodyPr>
            <a:lstStyle/>
            <a:p>
              <a:r>
                <a:rPr lang="en-US" altLang="en-US" sz="2900"/>
                <a:t>(</a:t>
              </a:r>
            </a:p>
          </p:txBody>
        </p:sp>
        <p:sp>
          <p:nvSpPr>
            <p:cNvPr id="80935" name="Rectangle 40"/>
            <p:cNvSpPr>
              <a:spLocks noChangeArrowheads="1"/>
            </p:cNvSpPr>
            <p:nvPr/>
          </p:nvSpPr>
          <p:spPr bwMode="auto">
            <a:xfrm>
              <a:off x="4519" y="1997"/>
              <a:ext cx="151" cy="338"/>
            </a:xfrm>
            <a:prstGeom prst="rect">
              <a:avLst/>
            </a:prstGeom>
            <a:noFill/>
            <a:ln w="12700">
              <a:noFill/>
              <a:miter lim="800000"/>
              <a:headEnd/>
              <a:tailEnd/>
            </a:ln>
          </p:spPr>
          <p:txBody>
            <a:bodyPr wrap="none" lIns="90487" tIns="44450" rIns="90487" bIns="44450">
              <a:spAutoFit/>
            </a:bodyPr>
            <a:lstStyle/>
            <a:p>
              <a:r>
                <a:rPr lang="en-US" altLang="en-US" sz="2900"/>
                <a:t>)</a:t>
              </a:r>
            </a:p>
          </p:txBody>
        </p:sp>
        <p:sp>
          <p:nvSpPr>
            <p:cNvPr id="80936" name="Rectangle 42"/>
            <p:cNvSpPr>
              <a:spLocks noChangeArrowheads="1"/>
            </p:cNvSpPr>
            <p:nvPr/>
          </p:nvSpPr>
          <p:spPr bwMode="auto">
            <a:xfrm>
              <a:off x="4163" y="2016"/>
              <a:ext cx="189" cy="338"/>
            </a:xfrm>
            <a:prstGeom prst="rect">
              <a:avLst/>
            </a:prstGeom>
            <a:noFill/>
            <a:ln w="12700">
              <a:noFill/>
              <a:miter lim="800000"/>
              <a:headEnd/>
              <a:tailEnd/>
            </a:ln>
          </p:spPr>
          <p:txBody>
            <a:bodyPr wrap="none" lIns="90487" tIns="44450" rIns="90487" bIns="44450">
              <a:spAutoFit/>
            </a:bodyPr>
            <a:lstStyle/>
            <a:p>
              <a:r>
                <a:rPr lang="en-US" altLang="en-US" sz="2900" b="1">
                  <a:solidFill>
                    <a:srgbClr val="000000"/>
                  </a:solidFill>
                </a:rPr>
                <a:t>≤</a:t>
              </a:r>
            </a:p>
          </p:txBody>
        </p:sp>
        <p:sp>
          <p:nvSpPr>
            <p:cNvPr id="80938" name="Line 44"/>
            <p:cNvSpPr>
              <a:spLocks noChangeShapeType="1"/>
            </p:cNvSpPr>
            <p:nvPr/>
          </p:nvSpPr>
          <p:spPr bwMode="auto">
            <a:xfrm flipH="1">
              <a:off x="2867" y="2217"/>
              <a:ext cx="336" cy="432"/>
            </a:xfrm>
            <a:prstGeom prst="line">
              <a:avLst/>
            </a:prstGeom>
            <a:noFill/>
            <a:ln w="19050">
              <a:solidFill>
                <a:schemeClr val="tx1"/>
              </a:solidFill>
              <a:round/>
              <a:headEnd/>
              <a:tailEnd type="triangle" w="med" len="med"/>
            </a:ln>
          </p:spPr>
          <p:txBody>
            <a:bodyPr wrap="none" anchor="ctr"/>
            <a:lstStyle/>
            <a:p>
              <a:endParaRPr lang="en-US"/>
            </a:p>
          </p:txBody>
        </p:sp>
        <p:sp>
          <p:nvSpPr>
            <p:cNvPr id="80939" name="Rectangle 45"/>
            <p:cNvSpPr>
              <a:spLocks noChangeArrowheads="1"/>
            </p:cNvSpPr>
            <p:nvPr/>
          </p:nvSpPr>
          <p:spPr bwMode="auto">
            <a:xfrm>
              <a:off x="3701" y="2016"/>
              <a:ext cx="189" cy="338"/>
            </a:xfrm>
            <a:prstGeom prst="rect">
              <a:avLst/>
            </a:prstGeom>
            <a:noFill/>
            <a:ln w="12700">
              <a:noFill/>
              <a:miter lim="800000"/>
              <a:headEnd/>
              <a:tailEnd/>
            </a:ln>
          </p:spPr>
          <p:txBody>
            <a:bodyPr wrap="none" lIns="90487" tIns="44450" rIns="90487" bIns="44450">
              <a:spAutoFit/>
            </a:bodyPr>
            <a:lstStyle/>
            <a:p>
              <a:r>
                <a:rPr lang="en-US" altLang="en-US" sz="2900" b="1">
                  <a:solidFill>
                    <a:srgbClr val="000000"/>
                  </a:solidFill>
                </a:rPr>
                <a:t>≤</a:t>
              </a:r>
            </a:p>
          </p:txBody>
        </p:sp>
        <p:sp>
          <p:nvSpPr>
            <p:cNvPr id="80940" name="Rectangle 46"/>
            <p:cNvSpPr>
              <a:spLocks noChangeArrowheads="1"/>
            </p:cNvSpPr>
            <p:nvPr/>
          </p:nvSpPr>
          <p:spPr bwMode="auto">
            <a:xfrm>
              <a:off x="3491" y="2402"/>
              <a:ext cx="184" cy="338"/>
            </a:xfrm>
            <a:prstGeom prst="rect">
              <a:avLst/>
            </a:prstGeom>
            <a:noFill/>
            <a:ln w="12700">
              <a:noFill/>
              <a:miter lim="800000"/>
              <a:headEnd/>
              <a:tailEnd/>
            </a:ln>
          </p:spPr>
          <p:txBody>
            <a:bodyPr wrap="none" lIns="90487" tIns="44450" rIns="90487" bIns="44450">
              <a:spAutoFit/>
            </a:bodyPr>
            <a:lstStyle/>
            <a:p>
              <a:r>
                <a:rPr lang="en-US" altLang="en-US" sz="2900"/>
                <a:t>P</a:t>
              </a:r>
            </a:p>
          </p:txBody>
        </p:sp>
        <p:sp>
          <p:nvSpPr>
            <p:cNvPr id="80941" name="Rectangle 47"/>
            <p:cNvSpPr>
              <a:spLocks noChangeArrowheads="1"/>
            </p:cNvSpPr>
            <p:nvPr/>
          </p:nvSpPr>
          <p:spPr bwMode="auto">
            <a:xfrm>
              <a:off x="3779" y="2402"/>
              <a:ext cx="180" cy="338"/>
            </a:xfrm>
            <a:prstGeom prst="rect">
              <a:avLst/>
            </a:prstGeom>
            <a:noFill/>
            <a:ln w="12700">
              <a:noFill/>
              <a:miter lim="800000"/>
              <a:headEnd/>
              <a:tailEnd/>
            </a:ln>
          </p:spPr>
          <p:txBody>
            <a:bodyPr wrap="none" lIns="90487" tIns="44450" rIns="90487" bIns="44450">
              <a:spAutoFit/>
            </a:bodyPr>
            <a:lstStyle/>
            <a:p>
              <a:r>
                <a:rPr lang="en-US" altLang="en-US" sz="2900" b="1">
                  <a:solidFill>
                    <a:srgbClr val="33CC33"/>
                  </a:solidFill>
                </a:rPr>
                <a:t>a</a:t>
              </a:r>
            </a:p>
          </p:txBody>
        </p:sp>
        <p:sp>
          <p:nvSpPr>
            <p:cNvPr id="80942" name="Rectangle 48"/>
            <p:cNvSpPr>
              <a:spLocks noChangeArrowheads="1"/>
            </p:cNvSpPr>
            <p:nvPr/>
          </p:nvSpPr>
          <p:spPr bwMode="auto">
            <a:xfrm>
              <a:off x="4211" y="2402"/>
              <a:ext cx="192" cy="338"/>
            </a:xfrm>
            <a:prstGeom prst="rect">
              <a:avLst/>
            </a:prstGeom>
            <a:noFill/>
            <a:ln w="12700">
              <a:noFill/>
              <a:miter lim="800000"/>
              <a:headEnd/>
              <a:tailEnd/>
            </a:ln>
          </p:spPr>
          <p:txBody>
            <a:bodyPr wrap="none" lIns="90487" tIns="44450" rIns="90487" bIns="44450">
              <a:spAutoFit/>
            </a:bodyPr>
            <a:lstStyle/>
            <a:p>
              <a:r>
                <a:rPr lang="en-US" altLang="en-US" sz="2900" b="1"/>
                <a:t>X</a:t>
              </a:r>
            </a:p>
          </p:txBody>
        </p:sp>
        <p:sp>
          <p:nvSpPr>
            <p:cNvPr id="80943" name="Rectangle 49"/>
            <p:cNvSpPr>
              <a:spLocks noChangeArrowheads="1"/>
            </p:cNvSpPr>
            <p:nvPr/>
          </p:nvSpPr>
          <p:spPr bwMode="auto">
            <a:xfrm>
              <a:off x="4643" y="2402"/>
              <a:ext cx="189" cy="338"/>
            </a:xfrm>
            <a:prstGeom prst="rect">
              <a:avLst/>
            </a:prstGeom>
            <a:noFill/>
            <a:ln w="12700">
              <a:noFill/>
              <a:miter lim="800000"/>
              <a:headEnd/>
              <a:tailEnd/>
            </a:ln>
          </p:spPr>
          <p:txBody>
            <a:bodyPr wrap="none" lIns="90487" tIns="44450" rIns="90487" bIns="44450">
              <a:spAutoFit/>
            </a:bodyPr>
            <a:lstStyle/>
            <a:p>
              <a:r>
                <a:rPr lang="en-US" altLang="en-US" sz="2900" b="1">
                  <a:solidFill>
                    <a:srgbClr val="FF6600"/>
                  </a:solidFill>
                </a:rPr>
                <a:t>b</a:t>
              </a:r>
            </a:p>
          </p:txBody>
        </p:sp>
        <p:sp>
          <p:nvSpPr>
            <p:cNvPr id="80944" name="Rectangle 50"/>
            <p:cNvSpPr>
              <a:spLocks noChangeArrowheads="1"/>
            </p:cNvSpPr>
            <p:nvPr/>
          </p:nvSpPr>
          <p:spPr bwMode="auto">
            <a:xfrm>
              <a:off x="3683" y="2402"/>
              <a:ext cx="151" cy="338"/>
            </a:xfrm>
            <a:prstGeom prst="rect">
              <a:avLst/>
            </a:prstGeom>
            <a:noFill/>
            <a:ln w="12700">
              <a:noFill/>
              <a:miter lim="800000"/>
              <a:headEnd/>
              <a:tailEnd/>
            </a:ln>
          </p:spPr>
          <p:txBody>
            <a:bodyPr wrap="none" lIns="90487" tIns="44450" rIns="90487" bIns="44450">
              <a:spAutoFit/>
            </a:bodyPr>
            <a:lstStyle/>
            <a:p>
              <a:r>
                <a:rPr lang="en-US" altLang="en-US" sz="2900"/>
                <a:t>(</a:t>
              </a:r>
            </a:p>
          </p:txBody>
        </p:sp>
        <p:sp>
          <p:nvSpPr>
            <p:cNvPr id="80945" name="Rectangle 51"/>
            <p:cNvSpPr>
              <a:spLocks noChangeArrowheads="1"/>
            </p:cNvSpPr>
            <p:nvPr/>
          </p:nvSpPr>
          <p:spPr bwMode="auto">
            <a:xfrm>
              <a:off x="4807" y="2374"/>
              <a:ext cx="151" cy="338"/>
            </a:xfrm>
            <a:prstGeom prst="rect">
              <a:avLst/>
            </a:prstGeom>
            <a:noFill/>
            <a:ln w="12700">
              <a:noFill/>
              <a:miter lim="800000"/>
              <a:headEnd/>
              <a:tailEnd/>
            </a:ln>
          </p:spPr>
          <p:txBody>
            <a:bodyPr wrap="none" lIns="90487" tIns="44450" rIns="90487" bIns="44450">
              <a:spAutoFit/>
            </a:bodyPr>
            <a:lstStyle/>
            <a:p>
              <a:r>
                <a:rPr lang="en-US" altLang="en-US" sz="2900"/>
                <a:t>)</a:t>
              </a:r>
            </a:p>
          </p:txBody>
        </p:sp>
        <p:sp>
          <p:nvSpPr>
            <p:cNvPr id="80946" name="Rectangle 52"/>
            <p:cNvSpPr>
              <a:spLocks noChangeArrowheads="1"/>
            </p:cNvSpPr>
            <p:nvPr/>
          </p:nvSpPr>
          <p:spPr bwMode="auto">
            <a:xfrm>
              <a:off x="4451" y="2393"/>
              <a:ext cx="189" cy="338"/>
            </a:xfrm>
            <a:prstGeom prst="rect">
              <a:avLst/>
            </a:prstGeom>
            <a:noFill/>
            <a:ln w="12700">
              <a:noFill/>
              <a:miter lim="800000"/>
              <a:headEnd/>
              <a:tailEnd/>
            </a:ln>
          </p:spPr>
          <p:txBody>
            <a:bodyPr wrap="none" lIns="90487" tIns="44450" rIns="90487" bIns="44450">
              <a:spAutoFit/>
            </a:bodyPr>
            <a:lstStyle/>
            <a:p>
              <a:r>
                <a:rPr lang="en-US" altLang="en-US" sz="2900" b="1">
                  <a:solidFill>
                    <a:srgbClr val="000000"/>
                  </a:solidFill>
                </a:rPr>
                <a:t>&lt;</a:t>
              </a:r>
            </a:p>
          </p:txBody>
        </p:sp>
        <p:sp>
          <p:nvSpPr>
            <p:cNvPr id="80947" name="Rectangle 53"/>
            <p:cNvSpPr>
              <a:spLocks noChangeArrowheads="1"/>
            </p:cNvSpPr>
            <p:nvPr/>
          </p:nvSpPr>
          <p:spPr bwMode="auto">
            <a:xfrm>
              <a:off x="3989" y="2393"/>
              <a:ext cx="189" cy="338"/>
            </a:xfrm>
            <a:prstGeom prst="rect">
              <a:avLst/>
            </a:prstGeom>
            <a:noFill/>
            <a:ln w="12700">
              <a:noFill/>
              <a:miter lim="800000"/>
              <a:headEnd/>
              <a:tailEnd/>
            </a:ln>
          </p:spPr>
          <p:txBody>
            <a:bodyPr wrap="none" lIns="90487" tIns="44450" rIns="90487" bIns="44450">
              <a:spAutoFit/>
            </a:bodyPr>
            <a:lstStyle/>
            <a:p>
              <a:r>
                <a:rPr lang="en-US" altLang="en-US" sz="2900" b="1">
                  <a:solidFill>
                    <a:srgbClr val="000000"/>
                  </a:solidFill>
                </a:rPr>
                <a:t>&lt;</a:t>
              </a:r>
            </a:p>
          </p:txBody>
        </p:sp>
        <p:sp>
          <p:nvSpPr>
            <p:cNvPr id="80948" name="Rectangle 54"/>
            <p:cNvSpPr>
              <a:spLocks noChangeArrowheads="1"/>
            </p:cNvSpPr>
            <p:nvPr/>
          </p:nvSpPr>
          <p:spPr bwMode="auto">
            <a:xfrm>
              <a:off x="3270" y="2400"/>
              <a:ext cx="179" cy="338"/>
            </a:xfrm>
            <a:prstGeom prst="rect">
              <a:avLst/>
            </a:prstGeom>
            <a:noFill/>
            <a:ln w="12700">
              <a:noFill/>
              <a:miter lim="800000"/>
              <a:headEnd/>
              <a:tailEnd/>
            </a:ln>
          </p:spPr>
          <p:txBody>
            <a:bodyPr wrap="none" lIns="90487" tIns="44450" rIns="90487" bIns="44450">
              <a:spAutoFit/>
            </a:bodyPr>
            <a:lstStyle/>
            <a:p>
              <a:r>
                <a:rPr lang="en-US" altLang="en-US" sz="2900"/>
                <a:t>=</a:t>
              </a:r>
            </a:p>
          </p:txBody>
        </p:sp>
        <p:sp>
          <p:nvSpPr>
            <p:cNvPr id="80949" name="Text Box 55"/>
            <p:cNvSpPr txBox="1">
              <a:spLocks noChangeArrowheads="1"/>
            </p:cNvSpPr>
            <p:nvPr/>
          </p:nvSpPr>
          <p:spPr bwMode="auto">
            <a:xfrm>
              <a:off x="3984" y="2784"/>
              <a:ext cx="1680" cy="407"/>
            </a:xfrm>
            <a:prstGeom prst="rect">
              <a:avLst/>
            </a:prstGeom>
            <a:noFill/>
            <a:ln w="9525" algn="ctr">
              <a:noFill/>
              <a:miter lim="800000"/>
              <a:headEnd/>
              <a:tailEnd/>
            </a:ln>
          </p:spPr>
          <p:txBody>
            <a:bodyPr>
              <a:spAutoFit/>
            </a:bodyPr>
            <a:lstStyle/>
            <a:p>
              <a:pPr eaLnBrk="1" hangingPunct="1">
                <a:spcBef>
                  <a:spcPct val="50000"/>
                </a:spcBef>
              </a:pPr>
              <a:r>
                <a:rPr lang="en-US" altLang="en-US" sz="1800"/>
                <a:t>(Note that the probability of any individual value is zero)</a:t>
              </a:r>
            </a:p>
          </p:txBody>
        </p:sp>
      </p:grpSp>
    </p:spTree>
  </p:cSld>
  <p:clrMapOvr>
    <a:masterClrMapping/>
  </p:clrMapOvr>
  <p:transition/>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3" name="Rectangle 9"/>
          <p:cNvSpPr>
            <a:spLocks noGrp="1" noChangeArrowheads="1"/>
          </p:cNvSpPr>
          <p:nvPr>
            <p:ph type="title" idx="4294967295"/>
          </p:nvPr>
        </p:nvSpPr>
        <p:spPr>
          <a:xfrm>
            <a:off x="812800" y="228600"/>
            <a:ext cx="10390717" cy="1066800"/>
          </a:xfrm>
        </p:spPr>
        <p:txBody>
          <a:bodyPr/>
          <a:lstStyle/>
          <a:p>
            <a:pPr defTabSz="914400" eaLnBrk="1" hangingPunct="1">
              <a:lnSpc>
                <a:spcPct val="80000"/>
              </a:lnSpc>
            </a:pPr>
            <a:r>
              <a:rPr lang="en-US" altLang="en-US" smtClean="0"/>
              <a:t>Probability as </a:t>
            </a:r>
            <a:br>
              <a:rPr lang="en-US" altLang="en-US" smtClean="0"/>
            </a:br>
            <a:r>
              <a:rPr lang="en-US" altLang="en-US" smtClean="0"/>
              <a:t>Area Under the Curve</a:t>
            </a:r>
          </a:p>
        </p:txBody>
      </p:sp>
      <p:sp>
        <p:nvSpPr>
          <p:cNvPr id="82956" name="Text Box 12"/>
          <p:cNvSpPr txBox="1">
            <a:spLocks noChangeArrowheads="1"/>
          </p:cNvSpPr>
          <p:nvPr/>
        </p:nvSpPr>
        <p:spPr bwMode="auto">
          <a:xfrm>
            <a:off x="812800" y="1676401"/>
            <a:ext cx="10464800" cy="830997"/>
          </a:xfrm>
          <a:prstGeom prst="rect">
            <a:avLst/>
          </a:prstGeom>
          <a:noFill/>
          <a:ln w="12700">
            <a:noFill/>
            <a:miter lim="800000"/>
            <a:headEnd/>
            <a:tailEnd/>
          </a:ln>
        </p:spPr>
        <p:txBody>
          <a:bodyPr>
            <a:spAutoFit/>
          </a:bodyPr>
          <a:lstStyle/>
          <a:p>
            <a:pPr>
              <a:spcBef>
                <a:spcPct val="50000"/>
              </a:spcBef>
            </a:pPr>
            <a:r>
              <a:rPr lang="en-US" altLang="en-US" sz="2400" dirty="0"/>
              <a:t>The total area under the curve is 1.0, and the curve is symmetric, so half is above the mean, half is below</a:t>
            </a:r>
          </a:p>
        </p:txBody>
      </p:sp>
      <p:grpSp>
        <p:nvGrpSpPr>
          <p:cNvPr id="2" name="Group 18"/>
          <p:cNvGrpSpPr>
            <a:grpSpLocks/>
          </p:cNvGrpSpPr>
          <p:nvPr/>
        </p:nvGrpSpPr>
        <p:grpSpPr bwMode="auto">
          <a:xfrm>
            <a:off x="1016001" y="2743201"/>
            <a:ext cx="9878484" cy="3597275"/>
            <a:chOff x="576" y="1776"/>
            <a:chExt cx="4667" cy="2266"/>
          </a:xfrm>
        </p:grpSpPr>
        <p:sp>
          <p:nvSpPr>
            <p:cNvPr id="82946" name="Freeform 2"/>
            <p:cNvSpPr>
              <a:spLocks/>
            </p:cNvSpPr>
            <p:nvPr/>
          </p:nvSpPr>
          <p:spPr bwMode="auto">
            <a:xfrm>
              <a:off x="1008" y="1920"/>
              <a:ext cx="3456" cy="1536"/>
            </a:xfrm>
            <a:custGeom>
              <a:avLst/>
              <a:gdLst>
                <a:gd name="T0" fmla="*/ 0 w 1893"/>
                <a:gd name="T1" fmla="*/ 0 h 765"/>
                <a:gd name="T2" fmla="*/ 0 w 1893"/>
                <a:gd name="T3" fmla="*/ 2147483646 h 765"/>
                <a:gd name="T4" fmla="*/ 2147483646 w 1893"/>
                <a:gd name="T5" fmla="*/ 2147483646 h 765"/>
                <a:gd name="T6" fmla="*/ 0 60000 65536"/>
                <a:gd name="T7" fmla="*/ 0 60000 65536"/>
                <a:gd name="T8" fmla="*/ 0 60000 65536"/>
                <a:gd name="T9" fmla="*/ 0 w 1893"/>
                <a:gd name="T10" fmla="*/ 0 h 765"/>
                <a:gd name="T11" fmla="*/ 1893 w 1893"/>
                <a:gd name="T12" fmla="*/ 765 h 765"/>
              </a:gdLst>
              <a:ahLst/>
              <a:cxnLst>
                <a:cxn ang="T6">
                  <a:pos x="T0" y="T1"/>
                </a:cxn>
                <a:cxn ang="T7">
                  <a:pos x="T2" y="T3"/>
                </a:cxn>
                <a:cxn ang="T8">
                  <a:pos x="T4" y="T5"/>
                </a:cxn>
              </a:cxnLst>
              <a:rect l="T9" t="T10" r="T11" b="T12"/>
              <a:pathLst>
                <a:path w="1893" h="765">
                  <a:moveTo>
                    <a:pt x="0" y="0"/>
                  </a:moveTo>
                  <a:lnTo>
                    <a:pt x="0" y="764"/>
                  </a:lnTo>
                  <a:lnTo>
                    <a:pt x="1892" y="764"/>
                  </a:ln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endParaRPr lang="en-US"/>
            </a:p>
          </p:txBody>
        </p:sp>
        <p:sp>
          <p:nvSpPr>
            <p:cNvPr id="82947" name="Rectangle 3"/>
            <p:cNvSpPr>
              <a:spLocks noChangeArrowheads="1"/>
            </p:cNvSpPr>
            <p:nvPr/>
          </p:nvSpPr>
          <p:spPr bwMode="auto">
            <a:xfrm>
              <a:off x="576" y="1776"/>
              <a:ext cx="272" cy="231"/>
            </a:xfrm>
            <a:prstGeom prst="rect">
              <a:avLst/>
            </a:prstGeom>
            <a:noFill/>
            <a:ln w="12700">
              <a:noFill/>
              <a:miter lim="800000"/>
              <a:headEnd/>
              <a:tailEnd/>
            </a:ln>
          </p:spPr>
          <p:txBody>
            <a:bodyPr wrap="none" lIns="90487" tIns="44450" rIns="90487" bIns="44450">
              <a:spAutoFit/>
            </a:bodyPr>
            <a:lstStyle/>
            <a:p>
              <a:r>
                <a:rPr lang="en-US" altLang="en-US" b="1">
                  <a:solidFill>
                    <a:srgbClr val="339933"/>
                  </a:solidFill>
                </a:rPr>
                <a:t>f(X)</a:t>
              </a:r>
            </a:p>
          </p:txBody>
        </p:sp>
        <p:sp>
          <p:nvSpPr>
            <p:cNvPr id="82948" name="Freeform 4"/>
            <p:cNvSpPr>
              <a:spLocks/>
            </p:cNvSpPr>
            <p:nvPr/>
          </p:nvSpPr>
          <p:spPr bwMode="auto">
            <a:xfrm>
              <a:off x="2832" y="2208"/>
              <a:ext cx="1536" cy="1200"/>
            </a:xfrm>
            <a:custGeom>
              <a:avLst/>
              <a:gdLst>
                <a:gd name="T0" fmla="*/ 2147483646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2949" name="Freeform 5"/>
            <p:cNvSpPr>
              <a:spLocks/>
            </p:cNvSpPr>
            <p:nvPr/>
          </p:nvSpPr>
          <p:spPr bwMode="auto">
            <a:xfrm>
              <a:off x="1344" y="2208"/>
              <a:ext cx="1477" cy="1200"/>
            </a:xfrm>
            <a:custGeom>
              <a:avLst/>
              <a:gdLst>
                <a:gd name="T0" fmla="*/ 0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2147483646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2950" name="Line 6"/>
            <p:cNvSpPr>
              <a:spLocks noChangeShapeType="1"/>
            </p:cNvSpPr>
            <p:nvPr/>
          </p:nvSpPr>
          <p:spPr bwMode="auto">
            <a:xfrm>
              <a:off x="2832" y="2208"/>
              <a:ext cx="0" cy="1248"/>
            </a:xfrm>
            <a:prstGeom prst="line">
              <a:avLst/>
            </a:prstGeom>
            <a:noFill/>
            <a:ln w="12700">
              <a:solidFill>
                <a:srgbClr val="808080"/>
              </a:solidFill>
              <a:round/>
              <a:headEnd/>
              <a:tailEnd/>
            </a:ln>
          </p:spPr>
          <p:txBody>
            <a:bodyPr wrap="none" anchor="ctr"/>
            <a:lstStyle/>
            <a:p>
              <a:endParaRPr lang="en-US"/>
            </a:p>
          </p:txBody>
        </p:sp>
        <p:sp>
          <p:nvSpPr>
            <p:cNvPr id="82951" name="Rectangle 7"/>
            <p:cNvSpPr>
              <a:spLocks noChangeArrowheads="1"/>
            </p:cNvSpPr>
            <p:nvPr/>
          </p:nvSpPr>
          <p:spPr bwMode="auto">
            <a:xfrm>
              <a:off x="4464" y="3360"/>
              <a:ext cx="151" cy="231"/>
            </a:xfrm>
            <a:prstGeom prst="rect">
              <a:avLst/>
            </a:prstGeom>
            <a:noFill/>
            <a:ln w="12700">
              <a:noFill/>
              <a:miter lim="800000"/>
              <a:headEnd/>
              <a:tailEnd/>
            </a:ln>
          </p:spPr>
          <p:txBody>
            <a:bodyPr wrap="none" lIns="90487" tIns="44450" rIns="90487" bIns="44450">
              <a:spAutoFit/>
            </a:bodyPr>
            <a:lstStyle/>
            <a:p>
              <a:r>
                <a:rPr lang="en-US" altLang="en-US" b="1">
                  <a:solidFill>
                    <a:srgbClr val="339933"/>
                  </a:solidFill>
                </a:rPr>
                <a:t>X</a:t>
              </a:r>
            </a:p>
          </p:txBody>
        </p:sp>
        <p:sp>
          <p:nvSpPr>
            <p:cNvPr id="82952" name="Rectangle 8"/>
            <p:cNvSpPr>
              <a:spLocks noChangeArrowheads="1"/>
            </p:cNvSpPr>
            <p:nvPr/>
          </p:nvSpPr>
          <p:spPr bwMode="auto">
            <a:xfrm>
              <a:off x="2736" y="3360"/>
              <a:ext cx="302" cy="325"/>
            </a:xfrm>
            <a:prstGeom prst="rect">
              <a:avLst/>
            </a:prstGeom>
            <a:noFill/>
            <a:ln w="12700">
              <a:noFill/>
              <a:miter lim="800000"/>
              <a:headEnd/>
              <a:tailEnd/>
            </a:ln>
          </p:spPr>
          <p:txBody>
            <a:bodyPr lIns="90487" tIns="44450" rIns="90487" bIns="44450">
              <a:spAutoFit/>
            </a:bodyPr>
            <a:lstStyle/>
            <a:p>
              <a:pPr>
                <a:spcBef>
                  <a:spcPct val="50000"/>
                </a:spcBef>
              </a:pPr>
              <a:r>
                <a:rPr lang="el-GR" altLang="en-US" sz="2800" b="1">
                  <a:solidFill>
                    <a:srgbClr val="339933"/>
                  </a:solidFill>
                </a:rPr>
                <a:t>μ</a:t>
              </a:r>
            </a:p>
          </p:txBody>
        </p:sp>
        <p:sp>
          <p:nvSpPr>
            <p:cNvPr id="82954" name="Text Box 10"/>
            <p:cNvSpPr txBox="1">
              <a:spLocks noChangeArrowheads="1"/>
            </p:cNvSpPr>
            <p:nvPr/>
          </p:nvSpPr>
          <p:spPr bwMode="auto">
            <a:xfrm>
              <a:off x="2928" y="2880"/>
              <a:ext cx="432" cy="233"/>
            </a:xfrm>
            <a:prstGeom prst="rect">
              <a:avLst/>
            </a:prstGeom>
            <a:noFill/>
            <a:ln w="12700">
              <a:noFill/>
              <a:miter lim="800000"/>
              <a:headEnd/>
              <a:tailEnd/>
            </a:ln>
          </p:spPr>
          <p:txBody>
            <a:bodyPr>
              <a:spAutoFit/>
            </a:bodyPr>
            <a:lstStyle/>
            <a:p>
              <a:pPr>
                <a:spcBef>
                  <a:spcPct val="50000"/>
                </a:spcBef>
              </a:pPr>
              <a:r>
                <a:rPr lang="en-US" altLang="en-US">
                  <a:solidFill>
                    <a:schemeClr val="bg1"/>
                  </a:solidFill>
                </a:rPr>
                <a:t>0.5</a:t>
              </a:r>
            </a:p>
          </p:txBody>
        </p:sp>
        <p:sp>
          <p:nvSpPr>
            <p:cNvPr id="82955" name="Text Box 11"/>
            <p:cNvSpPr txBox="1">
              <a:spLocks noChangeArrowheads="1"/>
            </p:cNvSpPr>
            <p:nvPr/>
          </p:nvSpPr>
          <p:spPr bwMode="auto">
            <a:xfrm>
              <a:off x="2352" y="2880"/>
              <a:ext cx="432" cy="233"/>
            </a:xfrm>
            <a:prstGeom prst="rect">
              <a:avLst/>
            </a:prstGeom>
            <a:noFill/>
            <a:ln w="12700">
              <a:noFill/>
              <a:miter lim="800000"/>
              <a:headEnd/>
              <a:tailEnd/>
            </a:ln>
          </p:spPr>
          <p:txBody>
            <a:bodyPr>
              <a:spAutoFit/>
            </a:bodyPr>
            <a:lstStyle/>
            <a:p>
              <a:pPr>
                <a:spcBef>
                  <a:spcPct val="50000"/>
                </a:spcBef>
              </a:pPr>
              <a:r>
                <a:rPr lang="en-US" altLang="en-US">
                  <a:solidFill>
                    <a:schemeClr val="bg1"/>
                  </a:solidFill>
                </a:rPr>
                <a:t>0.5</a:t>
              </a:r>
            </a:p>
          </p:txBody>
        </p:sp>
        <p:graphicFrame>
          <p:nvGraphicFramePr>
            <p:cNvPr id="82957" name="Object 22"/>
            <p:cNvGraphicFramePr>
              <a:graphicFrameLocks noChangeAspect="1"/>
            </p:cNvGraphicFramePr>
            <p:nvPr/>
          </p:nvGraphicFramePr>
          <p:xfrm>
            <a:off x="1824" y="3696"/>
            <a:ext cx="2259" cy="346"/>
          </p:xfrm>
          <a:graphic>
            <a:graphicData uri="http://schemas.openxmlformats.org/presentationml/2006/ole">
              <p:oleObj spid="_x0000_s157698" name="Equation" r:id="rId3" imgW="43089840" imgH="6482520" progId="">
                <p:embed/>
              </p:oleObj>
            </a:graphicData>
          </a:graphic>
        </p:graphicFrame>
        <p:graphicFrame>
          <p:nvGraphicFramePr>
            <p:cNvPr id="82958" name="Object 23"/>
            <p:cNvGraphicFramePr>
              <a:graphicFrameLocks noChangeAspect="1"/>
            </p:cNvGraphicFramePr>
            <p:nvPr/>
          </p:nvGraphicFramePr>
          <p:xfrm>
            <a:off x="3486" y="1968"/>
            <a:ext cx="1757" cy="277"/>
          </p:xfrm>
          <a:graphic>
            <a:graphicData uri="http://schemas.openxmlformats.org/presentationml/2006/ole">
              <p:oleObj spid="_x0000_s157699" name="Equation" r:id="rId4" imgW="39430440" imgH="6482520" progId="">
                <p:embed/>
              </p:oleObj>
            </a:graphicData>
          </a:graphic>
        </p:graphicFrame>
        <p:graphicFrame>
          <p:nvGraphicFramePr>
            <p:cNvPr id="82959" name="Object 24"/>
            <p:cNvGraphicFramePr>
              <a:graphicFrameLocks noChangeAspect="1"/>
            </p:cNvGraphicFramePr>
            <p:nvPr/>
          </p:nvGraphicFramePr>
          <p:xfrm>
            <a:off x="1086" y="1872"/>
            <a:ext cx="1880" cy="278"/>
          </p:xfrm>
          <a:graphic>
            <a:graphicData uri="http://schemas.openxmlformats.org/presentationml/2006/ole">
              <p:oleObj spid="_x0000_s157700" name="Equation" r:id="rId5" imgW="42276600" imgH="6482520" progId="">
                <p:embed/>
              </p:oleObj>
            </a:graphicData>
          </a:graphic>
        </p:graphicFrame>
        <p:sp>
          <p:nvSpPr>
            <p:cNvPr id="82960" name="Line 16"/>
            <p:cNvSpPr>
              <a:spLocks noChangeShapeType="1"/>
            </p:cNvSpPr>
            <p:nvPr/>
          </p:nvSpPr>
          <p:spPr bwMode="auto">
            <a:xfrm flipH="1">
              <a:off x="3120" y="2256"/>
              <a:ext cx="576" cy="624"/>
            </a:xfrm>
            <a:prstGeom prst="line">
              <a:avLst/>
            </a:prstGeom>
            <a:noFill/>
            <a:ln w="19050">
              <a:solidFill>
                <a:schemeClr val="tx1"/>
              </a:solidFill>
              <a:round/>
              <a:headEnd/>
              <a:tailEnd type="triangle" w="med" len="med"/>
            </a:ln>
          </p:spPr>
          <p:txBody>
            <a:bodyPr wrap="none" anchor="ctr"/>
            <a:lstStyle/>
            <a:p>
              <a:endParaRPr lang="en-US"/>
            </a:p>
          </p:txBody>
        </p:sp>
        <p:sp>
          <p:nvSpPr>
            <p:cNvPr id="82961" name="Line 17"/>
            <p:cNvSpPr>
              <a:spLocks noChangeShapeType="1"/>
            </p:cNvSpPr>
            <p:nvPr/>
          </p:nvSpPr>
          <p:spPr bwMode="auto">
            <a:xfrm>
              <a:off x="2016" y="2160"/>
              <a:ext cx="480" cy="624"/>
            </a:xfrm>
            <a:prstGeom prst="line">
              <a:avLst/>
            </a:prstGeom>
            <a:noFill/>
            <a:ln w="19050">
              <a:solidFill>
                <a:schemeClr val="tx1"/>
              </a:solidFill>
              <a:round/>
              <a:headEnd/>
              <a:tailEnd type="triangle" w="med" len="med"/>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reeform 2"/>
          <p:cNvSpPr>
            <a:spLocks/>
          </p:cNvSpPr>
          <p:nvPr/>
        </p:nvSpPr>
        <p:spPr bwMode="auto">
          <a:xfrm>
            <a:off x="5897034" y="4191000"/>
            <a:ext cx="1849967" cy="1219200"/>
          </a:xfrm>
          <a:custGeom>
            <a:avLst/>
            <a:gdLst>
              <a:gd name="T0" fmla="*/ 2147483646 w 874"/>
              <a:gd name="T1" fmla="*/ 2147483646 h 768"/>
              <a:gd name="T2" fmla="*/ 2147483646 w 874"/>
              <a:gd name="T3" fmla="*/ 0 h 768"/>
              <a:gd name="T4" fmla="*/ 2147483646 w 874"/>
              <a:gd name="T5" fmla="*/ 2147483646 h 768"/>
              <a:gd name="T6" fmla="*/ 2147483646 w 874"/>
              <a:gd name="T7" fmla="*/ 2147483646 h 768"/>
              <a:gd name="T8" fmla="*/ 2147483646 w 874"/>
              <a:gd name="T9" fmla="*/ 2147483646 h 768"/>
              <a:gd name="T10" fmla="*/ 2147483646 w 874"/>
              <a:gd name="T11" fmla="*/ 2147483646 h 768"/>
              <a:gd name="T12" fmla="*/ 2147483646 w 874"/>
              <a:gd name="T13" fmla="*/ 2147483646 h 768"/>
              <a:gd name="T14" fmla="*/ 2147483646 w 874"/>
              <a:gd name="T15" fmla="*/ 2147483646 h 768"/>
              <a:gd name="T16" fmla="*/ 2147483646 w 874"/>
              <a:gd name="T17" fmla="*/ 2147483646 h 768"/>
              <a:gd name="T18" fmla="*/ 2147483646 w 874"/>
              <a:gd name="T19" fmla="*/ 2147483646 h 768"/>
              <a:gd name="T20" fmla="*/ 2147483646 w 874"/>
              <a:gd name="T21" fmla="*/ 2147483646 h 768"/>
              <a:gd name="T22" fmla="*/ 0 w 874"/>
              <a:gd name="T23" fmla="*/ 2147483646 h 768"/>
              <a:gd name="T24" fmla="*/ 0 w 874"/>
              <a:gd name="T25" fmla="*/ 2147483646 h 768"/>
              <a:gd name="T26" fmla="*/ 2147483646 w 874"/>
              <a:gd name="T27" fmla="*/ 2147483646 h 7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74"/>
              <a:gd name="T43" fmla="*/ 0 h 768"/>
              <a:gd name="T44" fmla="*/ 874 w 874"/>
              <a:gd name="T45" fmla="*/ 768 h 7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74" h="768">
                <a:moveTo>
                  <a:pt x="874" y="768"/>
                </a:moveTo>
                <a:lnTo>
                  <a:pt x="874" y="0"/>
                </a:lnTo>
                <a:lnTo>
                  <a:pt x="787" y="54"/>
                </a:lnTo>
                <a:lnTo>
                  <a:pt x="712" y="126"/>
                </a:lnTo>
                <a:lnTo>
                  <a:pt x="644" y="234"/>
                </a:lnTo>
                <a:lnTo>
                  <a:pt x="570" y="346"/>
                </a:lnTo>
                <a:lnTo>
                  <a:pt x="522" y="428"/>
                </a:lnTo>
                <a:lnTo>
                  <a:pt x="456" y="504"/>
                </a:lnTo>
                <a:lnTo>
                  <a:pt x="394" y="576"/>
                </a:lnTo>
                <a:lnTo>
                  <a:pt x="270" y="656"/>
                </a:lnTo>
                <a:lnTo>
                  <a:pt x="166" y="702"/>
                </a:lnTo>
                <a:lnTo>
                  <a:pt x="0" y="726"/>
                </a:lnTo>
                <a:lnTo>
                  <a:pt x="0" y="768"/>
                </a:lnTo>
                <a:lnTo>
                  <a:pt x="874" y="768"/>
                </a:ln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3971" name="Line 3"/>
          <p:cNvSpPr>
            <a:spLocks noChangeShapeType="1"/>
          </p:cNvSpPr>
          <p:nvPr/>
        </p:nvSpPr>
        <p:spPr bwMode="auto">
          <a:xfrm>
            <a:off x="8737600" y="5105400"/>
            <a:ext cx="0" cy="304800"/>
          </a:xfrm>
          <a:prstGeom prst="line">
            <a:avLst/>
          </a:prstGeom>
          <a:noFill/>
          <a:ln w="101600">
            <a:solidFill>
              <a:srgbClr val="FF0000"/>
            </a:solidFill>
            <a:round/>
            <a:headEnd/>
            <a:tailEnd/>
          </a:ln>
        </p:spPr>
        <p:txBody>
          <a:bodyPr wrap="none" anchor="ctr"/>
          <a:lstStyle/>
          <a:p>
            <a:endParaRPr lang="en-US"/>
          </a:p>
        </p:txBody>
      </p:sp>
      <p:sp>
        <p:nvSpPr>
          <p:cNvPr id="83972" name="Rectangle 4"/>
          <p:cNvSpPr>
            <a:spLocks noChangeArrowheads="1"/>
          </p:cNvSpPr>
          <p:nvPr/>
        </p:nvSpPr>
        <p:spPr bwMode="auto">
          <a:xfrm>
            <a:off x="7721600" y="4191000"/>
            <a:ext cx="101600" cy="1219200"/>
          </a:xfrm>
          <a:prstGeom prst="rect">
            <a:avLst/>
          </a:prstGeom>
          <a:solidFill>
            <a:schemeClr val="hlink"/>
          </a:solidFill>
          <a:ln w="19050" algn="ctr">
            <a:noFill/>
            <a:miter lim="800000"/>
            <a:headEnd/>
            <a:tailEnd/>
          </a:ln>
        </p:spPr>
        <p:txBody>
          <a:bodyPr wrap="none" anchor="ctr"/>
          <a:lstStyle/>
          <a:p>
            <a:pPr algn="ctr" eaLnBrk="1" hangingPunct="1">
              <a:spcBef>
                <a:spcPct val="50000"/>
              </a:spcBef>
            </a:pPr>
            <a:endParaRPr lang="en-US" altLang="en-US"/>
          </a:p>
        </p:txBody>
      </p:sp>
      <p:sp>
        <p:nvSpPr>
          <p:cNvPr id="83973" name="Freeform 5"/>
          <p:cNvSpPr>
            <a:spLocks/>
          </p:cNvSpPr>
          <p:nvPr/>
        </p:nvSpPr>
        <p:spPr bwMode="auto">
          <a:xfrm>
            <a:off x="7706784" y="4191000"/>
            <a:ext cx="1083733" cy="1214438"/>
          </a:xfrm>
          <a:custGeom>
            <a:avLst/>
            <a:gdLst>
              <a:gd name="T0" fmla="*/ 2147483646 w 512"/>
              <a:gd name="T1" fmla="*/ 2147483646 h 765"/>
              <a:gd name="T2" fmla="*/ 2147483646 w 512"/>
              <a:gd name="T3" fmla="*/ 2147483646 h 765"/>
              <a:gd name="T4" fmla="*/ 2147483646 w 512"/>
              <a:gd name="T5" fmla="*/ 2147483646 h 765"/>
              <a:gd name="T6" fmla="*/ 2147483646 w 512"/>
              <a:gd name="T7" fmla="*/ 2147483646 h 765"/>
              <a:gd name="T8" fmla="*/ 2147483646 w 512"/>
              <a:gd name="T9" fmla="*/ 2147483646 h 765"/>
              <a:gd name="T10" fmla="*/ 2147483646 w 512"/>
              <a:gd name="T11" fmla="*/ 2147483646 h 765"/>
              <a:gd name="T12" fmla="*/ 2147483646 w 512"/>
              <a:gd name="T13" fmla="*/ 2147483646 h 765"/>
              <a:gd name="T14" fmla="*/ 2147483646 w 512"/>
              <a:gd name="T15" fmla="*/ 2147483646 h 765"/>
              <a:gd name="T16" fmla="*/ 2147483646 w 512"/>
              <a:gd name="T17" fmla="*/ 2147483646 h 765"/>
              <a:gd name="T18" fmla="*/ 2147483646 w 512"/>
              <a:gd name="T19" fmla="*/ 2147483646 h 765"/>
              <a:gd name="T20" fmla="*/ 2147483646 w 512"/>
              <a:gd name="T21" fmla="*/ 2147483646 h 765"/>
              <a:gd name="T22" fmla="*/ 2147483646 w 512"/>
              <a:gd name="T23" fmla="*/ 2147483646 h 765"/>
              <a:gd name="T24" fmla="*/ 2147483646 w 512"/>
              <a:gd name="T25" fmla="*/ 2147483646 h 765"/>
              <a:gd name="T26" fmla="*/ 2147483646 w 512"/>
              <a:gd name="T27" fmla="*/ 2147483646 h 765"/>
              <a:gd name="T28" fmla="*/ 2147483646 w 512"/>
              <a:gd name="T29" fmla="*/ 2147483646 h 765"/>
              <a:gd name="T30" fmla="*/ 2147483646 w 512"/>
              <a:gd name="T31" fmla="*/ 2147483646 h 765"/>
              <a:gd name="T32" fmla="*/ 2147483646 w 512"/>
              <a:gd name="T33" fmla="*/ 2147483646 h 765"/>
              <a:gd name="T34" fmla="*/ 2147483646 w 512"/>
              <a:gd name="T35" fmla="*/ 2147483646 h 765"/>
              <a:gd name="T36" fmla="*/ 2147483646 w 512"/>
              <a:gd name="T37" fmla="*/ 2147483646 h 765"/>
              <a:gd name="T38" fmla="*/ 2147483646 w 512"/>
              <a:gd name="T39" fmla="*/ 2147483646 h 765"/>
              <a:gd name="T40" fmla="*/ 2147483646 w 512"/>
              <a:gd name="T41" fmla="*/ 2147483646 h 7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2"/>
              <a:gd name="T64" fmla="*/ 0 h 765"/>
              <a:gd name="T65" fmla="*/ 512 w 512"/>
              <a:gd name="T66" fmla="*/ 765 h 76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2" h="765">
                <a:moveTo>
                  <a:pt x="23" y="19"/>
                </a:moveTo>
                <a:cubicBezTo>
                  <a:pt x="20" y="2"/>
                  <a:pt x="14" y="16"/>
                  <a:pt x="17" y="17"/>
                </a:cubicBezTo>
                <a:cubicBezTo>
                  <a:pt x="20" y="18"/>
                  <a:pt x="35" y="25"/>
                  <a:pt x="43" y="27"/>
                </a:cubicBezTo>
                <a:cubicBezTo>
                  <a:pt x="61" y="29"/>
                  <a:pt x="48" y="21"/>
                  <a:pt x="65" y="27"/>
                </a:cubicBezTo>
                <a:cubicBezTo>
                  <a:pt x="80" y="32"/>
                  <a:pt x="83" y="33"/>
                  <a:pt x="95" y="43"/>
                </a:cubicBezTo>
                <a:cubicBezTo>
                  <a:pt x="123" y="64"/>
                  <a:pt x="138" y="88"/>
                  <a:pt x="167" y="106"/>
                </a:cubicBezTo>
                <a:cubicBezTo>
                  <a:pt x="180" y="144"/>
                  <a:pt x="215" y="179"/>
                  <a:pt x="245" y="208"/>
                </a:cubicBezTo>
                <a:cubicBezTo>
                  <a:pt x="259" y="248"/>
                  <a:pt x="272" y="246"/>
                  <a:pt x="296" y="280"/>
                </a:cubicBezTo>
                <a:cubicBezTo>
                  <a:pt x="304" y="292"/>
                  <a:pt x="315" y="306"/>
                  <a:pt x="327" y="313"/>
                </a:cubicBezTo>
                <a:cubicBezTo>
                  <a:pt x="333" y="317"/>
                  <a:pt x="339" y="340"/>
                  <a:pt x="339" y="340"/>
                </a:cubicBezTo>
                <a:cubicBezTo>
                  <a:pt x="348" y="366"/>
                  <a:pt x="360" y="368"/>
                  <a:pt x="374" y="391"/>
                </a:cubicBezTo>
                <a:cubicBezTo>
                  <a:pt x="386" y="409"/>
                  <a:pt x="416" y="440"/>
                  <a:pt x="431" y="458"/>
                </a:cubicBezTo>
                <a:cubicBezTo>
                  <a:pt x="450" y="482"/>
                  <a:pt x="447" y="510"/>
                  <a:pt x="471" y="526"/>
                </a:cubicBezTo>
                <a:cubicBezTo>
                  <a:pt x="480" y="553"/>
                  <a:pt x="494" y="532"/>
                  <a:pt x="494" y="571"/>
                </a:cubicBezTo>
                <a:cubicBezTo>
                  <a:pt x="494" y="765"/>
                  <a:pt x="512" y="743"/>
                  <a:pt x="326" y="750"/>
                </a:cubicBezTo>
                <a:cubicBezTo>
                  <a:pt x="308" y="752"/>
                  <a:pt x="290" y="757"/>
                  <a:pt x="272" y="756"/>
                </a:cubicBezTo>
                <a:cubicBezTo>
                  <a:pt x="220" y="755"/>
                  <a:pt x="116" y="745"/>
                  <a:pt x="116" y="745"/>
                </a:cubicBezTo>
                <a:cubicBezTo>
                  <a:pt x="75" y="731"/>
                  <a:pt x="60" y="731"/>
                  <a:pt x="19" y="745"/>
                </a:cubicBezTo>
                <a:cubicBezTo>
                  <a:pt x="0" y="646"/>
                  <a:pt x="28" y="594"/>
                  <a:pt x="49" y="513"/>
                </a:cubicBezTo>
                <a:cubicBezTo>
                  <a:pt x="13" y="288"/>
                  <a:pt x="9" y="166"/>
                  <a:pt x="5" y="23"/>
                </a:cubicBezTo>
                <a:cubicBezTo>
                  <a:pt x="4" y="0"/>
                  <a:pt x="44" y="19"/>
                  <a:pt x="23" y="19"/>
                </a:cubicBez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3974" name="Rectangle 6"/>
          <p:cNvSpPr>
            <a:spLocks noGrp="1" noChangeArrowheads="1"/>
          </p:cNvSpPr>
          <p:nvPr>
            <p:ph type="title" idx="4294967295"/>
          </p:nvPr>
        </p:nvSpPr>
        <p:spPr>
          <a:xfrm>
            <a:off x="812800" y="304800"/>
            <a:ext cx="10769600" cy="838200"/>
          </a:xfrm>
        </p:spPr>
        <p:txBody>
          <a:bodyPr/>
          <a:lstStyle/>
          <a:p>
            <a:pPr defTabSz="914400" eaLnBrk="1" hangingPunct="1"/>
            <a:r>
              <a:rPr lang="en-US" altLang="en-US" smtClean="0"/>
              <a:t>The Standardized Normal Table</a:t>
            </a:r>
          </a:p>
        </p:txBody>
      </p:sp>
      <p:sp>
        <p:nvSpPr>
          <p:cNvPr id="83975" name="Rectangle 7"/>
          <p:cNvSpPr>
            <a:spLocks noGrp="1" noChangeArrowheads="1"/>
          </p:cNvSpPr>
          <p:nvPr>
            <p:ph type="body" idx="4294967295"/>
          </p:nvPr>
        </p:nvSpPr>
        <p:spPr>
          <a:xfrm>
            <a:off x="812800" y="1828801"/>
            <a:ext cx="10464800" cy="2181225"/>
          </a:xfrm>
        </p:spPr>
        <p:txBody>
          <a:bodyPr>
            <a:normAutofit/>
          </a:bodyPr>
          <a:lstStyle/>
          <a:p>
            <a:pPr marL="339725" indent="-339725" defTabSz="914400" eaLnBrk="1" hangingPunct="1"/>
            <a:r>
              <a:rPr lang="en-US" altLang="en-US" sz="2400" dirty="0" smtClean="0">
                <a:solidFill>
                  <a:schemeClr val="tx1"/>
                </a:solidFill>
              </a:rPr>
              <a:t>The Cumulative Standardized Normal table gives the probability less than a desired value of Z (i.e., from negative infinity to Z)</a:t>
            </a:r>
          </a:p>
          <a:p>
            <a:pPr marL="339725" indent="-339725" defTabSz="914400" eaLnBrk="1" hangingPunct="1">
              <a:buFont typeface="Wingdings" pitchFamily="2" charset="2"/>
              <a:buNone/>
            </a:pPr>
            <a:endParaRPr lang="en-US" altLang="en-US" sz="2400" dirty="0" smtClean="0">
              <a:solidFill>
                <a:schemeClr val="tx1"/>
              </a:solidFill>
            </a:endParaRPr>
          </a:p>
        </p:txBody>
      </p:sp>
      <p:sp>
        <p:nvSpPr>
          <p:cNvPr id="83976" name="Freeform 8"/>
          <p:cNvSpPr>
            <a:spLocks/>
          </p:cNvSpPr>
          <p:nvPr/>
        </p:nvSpPr>
        <p:spPr bwMode="auto">
          <a:xfrm>
            <a:off x="5892801" y="4184650"/>
            <a:ext cx="1866900" cy="1149350"/>
          </a:xfrm>
          <a:custGeom>
            <a:avLst/>
            <a:gdLst>
              <a:gd name="T0" fmla="*/ 0 w 882"/>
              <a:gd name="T1" fmla="*/ 2147483646 h 724"/>
              <a:gd name="T2" fmla="*/ 2147483646 w 882"/>
              <a:gd name="T3" fmla="*/ 2147483646 h 724"/>
              <a:gd name="T4" fmla="*/ 2147483646 w 882"/>
              <a:gd name="T5" fmla="*/ 2147483646 h 724"/>
              <a:gd name="T6" fmla="*/ 2147483646 w 882"/>
              <a:gd name="T7" fmla="*/ 2147483646 h 724"/>
              <a:gd name="T8" fmla="*/ 2147483646 w 882"/>
              <a:gd name="T9" fmla="*/ 2147483646 h 724"/>
              <a:gd name="T10" fmla="*/ 2147483646 w 882"/>
              <a:gd name="T11" fmla="*/ 2147483646 h 724"/>
              <a:gd name="T12" fmla="*/ 2147483646 w 882"/>
              <a:gd name="T13" fmla="*/ 2147483646 h 724"/>
              <a:gd name="T14" fmla="*/ 2147483646 w 882"/>
              <a:gd name="T15" fmla="*/ 2147483646 h 724"/>
              <a:gd name="T16" fmla="*/ 2147483646 w 882"/>
              <a:gd name="T17" fmla="*/ 2147483646 h 724"/>
              <a:gd name="T18" fmla="*/ 2147483646 w 882"/>
              <a:gd name="T19" fmla="*/ 2147483646 h 724"/>
              <a:gd name="T20" fmla="*/ 2147483646 w 882"/>
              <a:gd name="T21" fmla="*/ 2147483646 h 724"/>
              <a:gd name="T22" fmla="*/ 2147483646 w 882"/>
              <a:gd name="T23" fmla="*/ 2147483646 h 724"/>
              <a:gd name="T24" fmla="*/ 2147483646 w 882"/>
              <a:gd name="T25" fmla="*/ 2147483646 h 724"/>
              <a:gd name="T26" fmla="*/ 2147483646 w 882"/>
              <a:gd name="T27" fmla="*/ 2147483646 h 724"/>
              <a:gd name="T28" fmla="*/ 2147483646 w 882"/>
              <a:gd name="T29" fmla="*/ 2147483646 h 724"/>
              <a:gd name="T30" fmla="*/ 2147483646 w 882"/>
              <a:gd name="T31" fmla="*/ 0 h 7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2"/>
              <a:gd name="T49" fmla="*/ 0 h 724"/>
              <a:gd name="T50" fmla="*/ 882 w 882"/>
              <a:gd name="T51" fmla="*/ 724 h 72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2" h="724">
                <a:moveTo>
                  <a:pt x="0" y="724"/>
                </a:moveTo>
                <a:lnTo>
                  <a:pt x="95" y="716"/>
                </a:lnTo>
                <a:lnTo>
                  <a:pt x="142" y="708"/>
                </a:lnTo>
                <a:lnTo>
                  <a:pt x="189" y="695"/>
                </a:lnTo>
                <a:lnTo>
                  <a:pt x="237" y="679"/>
                </a:lnTo>
                <a:lnTo>
                  <a:pt x="284" y="657"/>
                </a:lnTo>
                <a:lnTo>
                  <a:pt x="331" y="627"/>
                </a:lnTo>
                <a:lnTo>
                  <a:pt x="426" y="544"/>
                </a:lnTo>
                <a:lnTo>
                  <a:pt x="521" y="426"/>
                </a:lnTo>
                <a:lnTo>
                  <a:pt x="616" y="285"/>
                </a:lnTo>
                <a:lnTo>
                  <a:pt x="663" y="213"/>
                </a:lnTo>
                <a:lnTo>
                  <a:pt x="710" y="146"/>
                </a:lnTo>
                <a:lnTo>
                  <a:pt x="757" y="87"/>
                </a:lnTo>
                <a:lnTo>
                  <a:pt x="805" y="42"/>
                </a:lnTo>
                <a:lnTo>
                  <a:pt x="852" y="13"/>
                </a:lnTo>
                <a:lnTo>
                  <a:pt x="882"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3977" name="Line 9"/>
          <p:cNvSpPr>
            <a:spLocks noChangeShapeType="1"/>
          </p:cNvSpPr>
          <p:nvPr/>
        </p:nvSpPr>
        <p:spPr bwMode="auto">
          <a:xfrm>
            <a:off x="9787467" y="5268914"/>
            <a:ext cx="0" cy="1587"/>
          </a:xfrm>
          <a:prstGeom prst="line">
            <a:avLst/>
          </a:prstGeom>
          <a:noFill/>
          <a:ln w="12700">
            <a:solidFill>
              <a:srgbClr val="CDCDCD"/>
            </a:solidFill>
            <a:round/>
            <a:headEnd/>
            <a:tailEnd/>
          </a:ln>
        </p:spPr>
        <p:txBody>
          <a:bodyPr wrap="none" anchor="ctr"/>
          <a:lstStyle/>
          <a:p>
            <a:endParaRPr lang="en-US"/>
          </a:p>
        </p:txBody>
      </p:sp>
      <p:sp>
        <p:nvSpPr>
          <p:cNvPr id="83978" name="Rectangle 10"/>
          <p:cNvSpPr>
            <a:spLocks noChangeArrowheads="1"/>
          </p:cNvSpPr>
          <p:nvPr/>
        </p:nvSpPr>
        <p:spPr bwMode="auto">
          <a:xfrm>
            <a:off x="9956801" y="5334001"/>
            <a:ext cx="312585" cy="366767"/>
          </a:xfrm>
          <a:prstGeom prst="rect">
            <a:avLst/>
          </a:prstGeom>
          <a:noFill/>
          <a:ln w="12700">
            <a:noFill/>
            <a:miter lim="800000"/>
            <a:headEnd/>
            <a:tailEnd/>
          </a:ln>
        </p:spPr>
        <p:txBody>
          <a:bodyPr wrap="none" lIns="90487" tIns="44450" rIns="90487" bIns="44450">
            <a:spAutoFit/>
          </a:bodyPr>
          <a:lstStyle/>
          <a:p>
            <a:r>
              <a:rPr lang="en-US" altLang="en-US" b="1">
                <a:solidFill>
                  <a:srgbClr val="339933"/>
                </a:solidFill>
              </a:rPr>
              <a:t>Z</a:t>
            </a:r>
          </a:p>
        </p:txBody>
      </p:sp>
      <p:sp>
        <p:nvSpPr>
          <p:cNvPr id="83979" name="Rectangle 11"/>
          <p:cNvSpPr>
            <a:spLocks noChangeArrowheads="1"/>
          </p:cNvSpPr>
          <p:nvPr/>
        </p:nvSpPr>
        <p:spPr bwMode="auto">
          <a:xfrm>
            <a:off x="7518401" y="5410201"/>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altLang="en-US" b="1">
                <a:solidFill>
                  <a:srgbClr val="339933"/>
                </a:solidFill>
              </a:rPr>
              <a:t>0</a:t>
            </a:r>
          </a:p>
        </p:txBody>
      </p:sp>
      <p:sp>
        <p:nvSpPr>
          <p:cNvPr id="83980" name="Rectangle 12"/>
          <p:cNvSpPr>
            <a:spLocks noChangeArrowheads="1"/>
          </p:cNvSpPr>
          <p:nvPr/>
        </p:nvSpPr>
        <p:spPr bwMode="auto">
          <a:xfrm>
            <a:off x="8229600" y="5410201"/>
            <a:ext cx="1320800" cy="366767"/>
          </a:xfrm>
          <a:prstGeom prst="rect">
            <a:avLst/>
          </a:prstGeom>
          <a:noFill/>
          <a:ln w="12700">
            <a:noFill/>
            <a:miter lim="800000"/>
            <a:headEnd/>
            <a:tailEnd/>
          </a:ln>
        </p:spPr>
        <p:txBody>
          <a:bodyPr lIns="90487" tIns="44450" rIns="90487" bIns="44450">
            <a:spAutoFit/>
          </a:bodyPr>
          <a:lstStyle/>
          <a:p>
            <a:pPr>
              <a:spcBef>
                <a:spcPct val="50000"/>
              </a:spcBef>
            </a:pPr>
            <a:r>
              <a:rPr lang="en-US" altLang="en-US" b="1">
                <a:solidFill>
                  <a:srgbClr val="339933"/>
                </a:solidFill>
              </a:rPr>
              <a:t>2.00</a:t>
            </a:r>
          </a:p>
        </p:txBody>
      </p:sp>
      <p:sp>
        <p:nvSpPr>
          <p:cNvPr id="83981" name="Line 13"/>
          <p:cNvSpPr>
            <a:spLocks noChangeShapeType="1"/>
          </p:cNvSpPr>
          <p:nvPr/>
        </p:nvSpPr>
        <p:spPr bwMode="auto">
          <a:xfrm>
            <a:off x="7721600" y="5334000"/>
            <a:ext cx="1016000" cy="0"/>
          </a:xfrm>
          <a:prstGeom prst="line">
            <a:avLst/>
          </a:prstGeom>
          <a:noFill/>
          <a:ln w="50800">
            <a:solidFill>
              <a:srgbClr val="FF0000"/>
            </a:solidFill>
            <a:round/>
            <a:headEnd/>
            <a:tailEnd/>
          </a:ln>
        </p:spPr>
        <p:txBody>
          <a:bodyPr/>
          <a:lstStyle/>
          <a:p>
            <a:endParaRPr lang="en-US"/>
          </a:p>
        </p:txBody>
      </p:sp>
      <p:sp>
        <p:nvSpPr>
          <p:cNvPr id="83982" name="Line 14"/>
          <p:cNvSpPr>
            <a:spLocks noChangeShapeType="1"/>
          </p:cNvSpPr>
          <p:nvPr/>
        </p:nvSpPr>
        <p:spPr bwMode="auto">
          <a:xfrm>
            <a:off x="7721600" y="5334000"/>
            <a:ext cx="1016000" cy="0"/>
          </a:xfrm>
          <a:prstGeom prst="line">
            <a:avLst/>
          </a:prstGeom>
          <a:noFill/>
          <a:ln w="50800">
            <a:solidFill>
              <a:srgbClr val="FF0000"/>
            </a:solidFill>
            <a:round/>
            <a:headEnd/>
            <a:tailEnd/>
          </a:ln>
        </p:spPr>
        <p:txBody>
          <a:bodyPr/>
          <a:lstStyle/>
          <a:p>
            <a:endParaRPr lang="en-US"/>
          </a:p>
        </p:txBody>
      </p:sp>
      <p:sp>
        <p:nvSpPr>
          <p:cNvPr id="83983" name="Line 15"/>
          <p:cNvSpPr>
            <a:spLocks noChangeShapeType="1"/>
          </p:cNvSpPr>
          <p:nvPr/>
        </p:nvSpPr>
        <p:spPr bwMode="auto">
          <a:xfrm>
            <a:off x="7721600" y="5334000"/>
            <a:ext cx="1016000" cy="0"/>
          </a:xfrm>
          <a:prstGeom prst="line">
            <a:avLst/>
          </a:prstGeom>
          <a:noFill/>
          <a:ln w="152400">
            <a:solidFill>
              <a:srgbClr val="FF0000"/>
            </a:solidFill>
            <a:round/>
            <a:headEnd/>
            <a:tailEnd/>
          </a:ln>
        </p:spPr>
        <p:txBody>
          <a:bodyPr/>
          <a:lstStyle/>
          <a:p>
            <a:endParaRPr lang="en-US"/>
          </a:p>
        </p:txBody>
      </p:sp>
      <p:sp>
        <p:nvSpPr>
          <p:cNvPr id="83984" name="Text Box 16"/>
          <p:cNvSpPr txBox="1">
            <a:spLocks noChangeArrowheads="1"/>
          </p:cNvSpPr>
          <p:nvPr/>
        </p:nvSpPr>
        <p:spPr bwMode="auto">
          <a:xfrm>
            <a:off x="8839200" y="4038600"/>
            <a:ext cx="1524000" cy="369332"/>
          </a:xfrm>
          <a:prstGeom prst="rect">
            <a:avLst/>
          </a:prstGeom>
          <a:solidFill>
            <a:srgbClr val="C7DAF7"/>
          </a:solidFill>
          <a:ln w="12700">
            <a:noFill/>
            <a:miter lim="800000"/>
            <a:headEnd/>
            <a:tailEnd/>
          </a:ln>
        </p:spPr>
        <p:txBody>
          <a:bodyPr>
            <a:spAutoFit/>
          </a:bodyPr>
          <a:lstStyle/>
          <a:p>
            <a:pPr>
              <a:spcBef>
                <a:spcPct val="50000"/>
              </a:spcBef>
            </a:pPr>
            <a:r>
              <a:rPr lang="en-US" altLang="en-US" b="1"/>
              <a:t>0.9772</a:t>
            </a:r>
          </a:p>
        </p:txBody>
      </p:sp>
      <p:sp>
        <p:nvSpPr>
          <p:cNvPr id="83985" name="Line 17"/>
          <p:cNvSpPr>
            <a:spLocks noChangeShapeType="1"/>
          </p:cNvSpPr>
          <p:nvPr/>
        </p:nvSpPr>
        <p:spPr bwMode="auto">
          <a:xfrm flipH="1">
            <a:off x="8229600" y="4495800"/>
            <a:ext cx="812800" cy="381000"/>
          </a:xfrm>
          <a:prstGeom prst="line">
            <a:avLst/>
          </a:prstGeom>
          <a:noFill/>
          <a:ln w="12700">
            <a:solidFill>
              <a:schemeClr val="tx1"/>
            </a:solidFill>
            <a:round/>
            <a:headEnd/>
            <a:tailEnd type="triangle" w="med" len="med"/>
          </a:ln>
        </p:spPr>
        <p:txBody>
          <a:bodyPr/>
          <a:lstStyle/>
          <a:p>
            <a:endParaRPr lang="en-US"/>
          </a:p>
        </p:txBody>
      </p:sp>
      <p:sp>
        <p:nvSpPr>
          <p:cNvPr id="83986" name="Freeform 18"/>
          <p:cNvSpPr>
            <a:spLocks/>
          </p:cNvSpPr>
          <p:nvPr/>
        </p:nvSpPr>
        <p:spPr bwMode="auto">
          <a:xfrm>
            <a:off x="7776634" y="4187826"/>
            <a:ext cx="1845733" cy="1139825"/>
          </a:xfrm>
          <a:custGeom>
            <a:avLst/>
            <a:gdLst>
              <a:gd name="T0" fmla="*/ 2147483646 w 872"/>
              <a:gd name="T1" fmla="*/ 2147483646 h 718"/>
              <a:gd name="T2" fmla="*/ 2147483646 w 872"/>
              <a:gd name="T3" fmla="*/ 2147483646 h 718"/>
              <a:gd name="T4" fmla="*/ 2147483646 w 872"/>
              <a:gd name="T5" fmla="*/ 2147483646 h 718"/>
              <a:gd name="T6" fmla="*/ 2147483646 w 872"/>
              <a:gd name="T7" fmla="*/ 2147483646 h 718"/>
              <a:gd name="T8" fmla="*/ 2147483646 w 872"/>
              <a:gd name="T9" fmla="*/ 2147483646 h 718"/>
              <a:gd name="T10" fmla="*/ 2147483646 w 872"/>
              <a:gd name="T11" fmla="*/ 2147483646 h 718"/>
              <a:gd name="T12" fmla="*/ 2147483646 w 872"/>
              <a:gd name="T13" fmla="*/ 2147483646 h 718"/>
              <a:gd name="T14" fmla="*/ 2147483646 w 872"/>
              <a:gd name="T15" fmla="*/ 2147483646 h 718"/>
              <a:gd name="T16" fmla="*/ 2147483646 w 872"/>
              <a:gd name="T17" fmla="*/ 2147483646 h 718"/>
              <a:gd name="T18" fmla="*/ 2147483646 w 872"/>
              <a:gd name="T19" fmla="*/ 2147483646 h 718"/>
              <a:gd name="T20" fmla="*/ 2147483646 w 872"/>
              <a:gd name="T21" fmla="*/ 2147483646 h 718"/>
              <a:gd name="T22" fmla="*/ 2147483646 w 872"/>
              <a:gd name="T23" fmla="*/ 2147483646 h 718"/>
              <a:gd name="T24" fmla="*/ 2147483646 w 872"/>
              <a:gd name="T25" fmla="*/ 2147483646 h 718"/>
              <a:gd name="T26" fmla="*/ 2147483646 w 872"/>
              <a:gd name="T27" fmla="*/ 2147483646 h 718"/>
              <a:gd name="T28" fmla="*/ 2147483646 w 872"/>
              <a:gd name="T29" fmla="*/ 2147483646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3987" name="Freeform 19"/>
          <p:cNvSpPr>
            <a:spLocks/>
          </p:cNvSpPr>
          <p:nvPr/>
        </p:nvSpPr>
        <p:spPr bwMode="auto">
          <a:xfrm>
            <a:off x="5486400" y="5410200"/>
            <a:ext cx="4563533" cy="1588"/>
          </a:xfrm>
          <a:custGeom>
            <a:avLst/>
            <a:gdLst>
              <a:gd name="T0" fmla="*/ 0 w 2156"/>
              <a:gd name="T1" fmla="*/ 0 h 1"/>
              <a:gd name="T2" fmla="*/ 2147483646 w 2156"/>
              <a:gd name="T3" fmla="*/ 2147483646 h 1"/>
              <a:gd name="T4" fmla="*/ 2147483646 w 2156"/>
              <a:gd name="T5" fmla="*/ 2147483646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endParaRPr lang="en-US"/>
          </a:p>
        </p:txBody>
      </p:sp>
      <p:sp>
        <p:nvSpPr>
          <p:cNvPr id="83988" name="Rectangle 20"/>
          <p:cNvSpPr>
            <a:spLocks noChangeArrowheads="1"/>
          </p:cNvSpPr>
          <p:nvPr/>
        </p:nvSpPr>
        <p:spPr bwMode="auto">
          <a:xfrm>
            <a:off x="1117600" y="4191001"/>
            <a:ext cx="4165600" cy="904863"/>
          </a:xfrm>
          <a:prstGeom prst="rect">
            <a:avLst/>
          </a:prstGeom>
          <a:solidFill>
            <a:srgbClr val="FDE0BD"/>
          </a:solidFill>
          <a:ln w="9525" algn="ctr">
            <a:solidFill>
              <a:schemeClr val="tx1"/>
            </a:solidFill>
            <a:miter lim="800000"/>
            <a:headEnd/>
            <a:tailEnd/>
          </a:ln>
        </p:spPr>
        <p:txBody>
          <a:bodyPr>
            <a:spAutoFit/>
          </a:bodyPr>
          <a:lstStyle/>
          <a:p>
            <a:pPr eaLnBrk="1" hangingPunct="1">
              <a:spcBef>
                <a:spcPct val="20000"/>
              </a:spcBef>
              <a:buClr>
                <a:schemeClr val="folHlink"/>
              </a:buClr>
              <a:buSzPct val="60000"/>
              <a:buFont typeface="Symbol" pitchFamily="18" charset="2"/>
              <a:buNone/>
            </a:pPr>
            <a:r>
              <a:rPr lang="en-US" altLang="en-US" sz="2400" dirty="0">
                <a:solidFill>
                  <a:schemeClr val="folHlink"/>
                </a:solidFill>
              </a:rPr>
              <a:t>Example:</a:t>
            </a:r>
            <a:r>
              <a:rPr lang="en-US" altLang="en-US" sz="2400" dirty="0"/>
              <a:t> </a:t>
            </a:r>
          </a:p>
          <a:p>
            <a:pPr eaLnBrk="1" hangingPunct="1">
              <a:spcBef>
                <a:spcPct val="20000"/>
              </a:spcBef>
              <a:buClr>
                <a:schemeClr val="folHlink"/>
              </a:buClr>
              <a:buSzPct val="60000"/>
              <a:buFont typeface="Symbol" pitchFamily="18" charset="2"/>
              <a:buNone/>
            </a:pPr>
            <a:r>
              <a:rPr lang="en-US" altLang="en-US" sz="2400" dirty="0"/>
              <a:t>P(Z &lt; 2.00) = 0.9772</a:t>
            </a:r>
          </a:p>
        </p:txBody>
      </p:sp>
      <p:sp>
        <p:nvSpPr>
          <p:cNvPr id="83989" name="Line 21"/>
          <p:cNvSpPr>
            <a:spLocks noChangeShapeType="1"/>
          </p:cNvSpPr>
          <p:nvPr/>
        </p:nvSpPr>
        <p:spPr bwMode="auto">
          <a:xfrm>
            <a:off x="7721600" y="4191000"/>
            <a:ext cx="0" cy="1219200"/>
          </a:xfrm>
          <a:prstGeom prst="line">
            <a:avLst/>
          </a:prstGeom>
          <a:noFill/>
          <a:ln w="12700">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5384800" y="2743200"/>
            <a:ext cx="3454400" cy="533400"/>
          </a:xfrm>
          <a:prstGeom prst="rect">
            <a:avLst/>
          </a:prstGeom>
          <a:solidFill>
            <a:srgbClr val="B8FAC8"/>
          </a:solidFill>
          <a:ln w="19050" algn="ctr">
            <a:noFill/>
            <a:miter lim="800000"/>
            <a:headEnd/>
            <a:tailEnd/>
          </a:ln>
        </p:spPr>
        <p:txBody>
          <a:bodyPr wrap="none" anchor="ctr"/>
          <a:lstStyle/>
          <a:p>
            <a:pPr algn="ctr" eaLnBrk="1" hangingPunct="1">
              <a:spcBef>
                <a:spcPct val="50000"/>
              </a:spcBef>
            </a:pPr>
            <a:endParaRPr lang="en-US" altLang="en-US"/>
          </a:p>
        </p:txBody>
      </p:sp>
      <p:sp>
        <p:nvSpPr>
          <p:cNvPr id="84995" name="Rectangle 3"/>
          <p:cNvSpPr>
            <a:spLocks noChangeArrowheads="1"/>
          </p:cNvSpPr>
          <p:nvPr/>
        </p:nvSpPr>
        <p:spPr bwMode="auto">
          <a:xfrm>
            <a:off x="4368800" y="3352800"/>
            <a:ext cx="711200" cy="1828800"/>
          </a:xfrm>
          <a:prstGeom prst="rect">
            <a:avLst/>
          </a:prstGeom>
          <a:solidFill>
            <a:srgbClr val="8ED8F6"/>
          </a:solidFill>
          <a:ln w="19050" algn="ctr">
            <a:noFill/>
            <a:miter lim="800000"/>
            <a:headEnd/>
            <a:tailEnd/>
          </a:ln>
        </p:spPr>
        <p:txBody>
          <a:bodyPr wrap="none" anchor="ctr"/>
          <a:lstStyle/>
          <a:p>
            <a:pPr algn="ctr" eaLnBrk="1" hangingPunct="1">
              <a:spcBef>
                <a:spcPct val="50000"/>
              </a:spcBef>
            </a:pPr>
            <a:endParaRPr lang="en-US" altLang="en-US"/>
          </a:p>
        </p:txBody>
      </p:sp>
      <p:sp>
        <p:nvSpPr>
          <p:cNvPr id="84996" name="Rectangle 4"/>
          <p:cNvSpPr>
            <a:spLocks noGrp="1" noChangeArrowheads="1"/>
          </p:cNvSpPr>
          <p:nvPr>
            <p:ph type="title" idx="4294967295"/>
          </p:nvPr>
        </p:nvSpPr>
        <p:spPr>
          <a:xfrm>
            <a:off x="812801" y="304800"/>
            <a:ext cx="10140951" cy="838200"/>
          </a:xfrm>
        </p:spPr>
        <p:txBody>
          <a:bodyPr/>
          <a:lstStyle/>
          <a:p>
            <a:pPr defTabSz="914400" eaLnBrk="1" hangingPunct="1"/>
            <a:r>
              <a:rPr lang="en-US" altLang="en-US" smtClean="0"/>
              <a:t>The Standardized Normal Table</a:t>
            </a:r>
          </a:p>
        </p:txBody>
      </p:sp>
      <p:sp>
        <p:nvSpPr>
          <p:cNvPr id="84997" name="Rectangle 5"/>
          <p:cNvSpPr>
            <a:spLocks noGrp="1" noChangeArrowheads="1"/>
          </p:cNvSpPr>
          <p:nvPr>
            <p:ph type="body" idx="4294967295"/>
          </p:nvPr>
        </p:nvSpPr>
        <p:spPr>
          <a:xfrm>
            <a:off x="6096000" y="4075113"/>
            <a:ext cx="5384800" cy="1981200"/>
          </a:xfrm>
        </p:spPr>
        <p:txBody>
          <a:bodyPr/>
          <a:lstStyle/>
          <a:p>
            <a:pPr marL="571500" indent="-571500" defTabSz="914400" eaLnBrk="1" hangingPunct="1">
              <a:lnSpc>
                <a:spcPct val="90000"/>
              </a:lnSpc>
              <a:buFont typeface="Wingdings" pitchFamily="2" charset="2"/>
              <a:buNone/>
            </a:pPr>
            <a:r>
              <a:rPr lang="en-US" altLang="en-US" dirty="0" smtClean="0"/>
              <a:t>      </a:t>
            </a:r>
            <a:r>
              <a:rPr lang="en-US" altLang="en-US" sz="2400" dirty="0" smtClean="0"/>
              <a:t>The value within the table gives the </a:t>
            </a:r>
            <a:r>
              <a:rPr lang="en-US" altLang="en-US" sz="2400" dirty="0" smtClean="0">
                <a:solidFill>
                  <a:srgbClr val="FF3300"/>
                </a:solidFill>
              </a:rPr>
              <a:t>probability </a:t>
            </a:r>
            <a:r>
              <a:rPr lang="en-US" altLang="en-US" sz="2400" dirty="0" smtClean="0"/>
              <a:t>from Z = </a:t>
            </a:r>
            <a:r>
              <a:rPr lang="en-US" altLang="en-US" sz="2400" b="1" dirty="0" smtClean="0">
                <a:sym typeface="Symbol" pitchFamily="18" charset="2"/>
              </a:rPr>
              <a:t> </a:t>
            </a:r>
            <a:r>
              <a:rPr lang="en-US" altLang="en-US" sz="2400" dirty="0" smtClean="0"/>
              <a:t> up to the desired Z value</a:t>
            </a:r>
          </a:p>
        </p:txBody>
      </p:sp>
      <p:sp>
        <p:nvSpPr>
          <p:cNvPr id="84998" name="Line 7"/>
          <p:cNvSpPr>
            <a:spLocks noChangeShapeType="1"/>
          </p:cNvSpPr>
          <p:nvPr/>
        </p:nvSpPr>
        <p:spPr bwMode="auto">
          <a:xfrm flipH="1" flipV="1">
            <a:off x="6502400" y="5029200"/>
            <a:ext cx="406400" cy="76200"/>
          </a:xfrm>
          <a:prstGeom prst="line">
            <a:avLst/>
          </a:prstGeom>
          <a:noFill/>
          <a:ln w="38100">
            <a:solidFill>
              <a:srgbClr val="FF0000"/>
            </a:solidFill>
            <a:round/>
            <a:headEnd/>
            <a:tailEnd type="triangle" w="med" len="med"/>
          </a:ln>
        </p:spPr>
        <p:txBody>
          <a:bodyPr wrap="none" anchor="ctr"/>
          <a:lstStyle/>
          <a:p>
            <a:endParaRPr lang="en-US"/>
          </a:p>
        </p:txBody>
      </p:sp>
      <p:sp>
        <p:nvSpPr>
          <p:cNvPr id="84999" name="Text Box 8"/>
          <p:cNvSpPr txBox="1">
            <a:spLocks noChangeArrowheads="1"/>
          </p:cNvSpPr>
          <p:nvPr/>
        </p:nvSpPr>
        <p:spPr bwMode="auto">
          <a:xfrm>
            <a:off x="5486400" y="4800601"/>
            <a:ext cx="1320800" cy="366713"/>
          </a:xfrm>
          <a:prstGeom prst="rect">
            <a:avLst/>
          </a:prstGeom>
          <a:noFill/>
          <a:ln w="12700">
            <a:noFill/>
            <a:miter lim="800000"/>
            <a:headEnd/>
            <a:tailEnd/>
          </a:ln>
        </p:spPr>
        <p:txBody>
          <a:bodyPr>
            <a:spAutoFit/>
          </a:bodyPr>
          <a:lstStyle/>
          <a:p>
            <a:pPr>
              <a:spcBef>
                <a:spcPct val="50000"/>
              </a:spcBef>
            </a:pPr>
            <a:r>
              <a:rPr lang="en-US" altLang="en-US" sz="1800" b="1">
                <a:solidFill>
                  <a:srgbClr val="FF3300"/>
                </a:solidFill>
              </a:rPr>
              <a:t>.9772</a:t>
            </a:r>
          </a:p>
        </p:txBody>
      </p:sp>
      <p:sp>
        <p:nvSpPr>
          <p:cNvPr id="85000" name="Text Box 9"/>
          <p:cNvSpPr txBox="1">
            <a:spLocks noChangeArrowheads="1"/>
          </p:cNvSpPr>
          <p:nvPr/>
        </p:nvSpPr>
        <p:spPr bwMode="auto">
          <a:xfrm>
            <a:off x="4267200" y="5638801"/>
            <a:ext cx="914400" cy="396875"/>
          </a:xfrm>
          <a:prstGeom prst="rect">
            <a:avLst/>
          </a:prstGeom>
          <a:noFill/>
          <a:ln w="12700">
            <a:noFill/>
            <a:miter lim="800000"/>
            <a:headEnd/>
            <a:tailEnd/>
          </a:ln>
        </p:spPr>
        <p:txBody>
          <a:bodyPr>
            <a:spAutoFit/>
          </a:bodyPr>
          <a:lstStyle/>
          <a:p>
            <a:pPr>
              <a:spcBef>
                <a:spcPct val="50000"/>
              </a:spcBef>
            </a:pPr>
            <a:r>
              <a:rPr lang="en-US" altLang="en-US" sz="2000">
                <a:solidFill>
                  <a:schemeClr val="bg1"/>
                </a:solidFill>
              </a:rPr>
              <a:t>2.0</a:t>
            </a:r>
          </a:p>
        </p:txBody>
      </p:sp>
      <p:sp>
        <p:nvSpPr>
          <p:cNvPr id="85001" name="Text Box 10"/>
          <p:cNvSpPr txBox="1">
            <a:spLocks noChangeArrowheads="1"/>
          </p:cNvSpPr>
          <p:nvPr/>
        </p:nvSpPr>
        <p:spPr bwMode="auto">
          <a:xfrm>
            <a:off x="1727200" y="5638801"/>
            <a:ext cx="4064000" cy="369332"/>
          </a:xfrm>
          <a:prstGeom prst="rect">
            <a:avLst/>
          </a:prstGeom>
          <a:solidFill>
            <a:srgbClr val="FDE0BD"/>
          </a:solidFill>
          <a:ln w="9525">
            <a:solidFill>
              <a:schemeClr val="tx1"/>
            </a:solidFill>
            <a:miter lim="800000"/>
            <a:headEnd/>
            <a:tailEnd/>
          </a:ln>
        </p:spPr>
        <p:txBody>
          <a:bodyPr>
            <a:spAutoFit/>
          </a:bodyPr>
          <a:lstStyle/>
          <a:p>
            <a:pPr>
              <a:spcBef>
                <a:spcPct val="50000"/>
              </a:spcBef>
            </a:pPr>
            <a:r>
              <a:rPr lang="en-US" altLang="en-US" b="1">
                <a:solidFill>
                  <a:schemeClr val="bg2"/>
                </a:solidFill>
              </a:rPr>
              <a:t>P(Z &lt; 2.00) =</a:t>
            </a:r>
            <a:r>
              <a:rPr lang="en-US" altLang="en-US" b="1">
                <a:solidFill>
                  <a:srgbClr val="FF3300"/>
                </a:solidFill>
              </a:rPr>
              <a:t> 0.9772</a:t>
            </a:r>
          </a:p>
        </p:txBody>
      </p:sp>
      <p:sp>
        <p:nvSpPr>
          <p:cNvPr id="85002" name="Rectangle 11"/>
          <p:cNvSpPr>
            <a:spLocks noChangeArrowheads="1"/>
          </p:cNvSpPr>
          <p:nvPr/>
        </p:nvSpPr>
        <p:spPr bwMode="auto">
          <a:xfrm>
            <a:off x="508000" y="3429000"/>
            <a:ext cx="3759200" cy="1676400"/>
          </a:xfrm>
          <a:prstGeom prst="rect">
            <a:avLst/>
          </a:prstGeom>
          <a:noFill/>
          <a:ln w="9525">
            <a:noFill/>
            <a:miter lim="800000"/>
            <a:headEnd/>
            <a:tailEnd/>
          </a:ln>
        </p:spPr>
        <p:txBody>
          <a:bodyPr lIns="85342" tIns="42672" rIns="85342" bIns="42672"/>
          <a:lstStyle/>
          <a:p>
            <a:pPr marL="571500" indent="-571500" eaLnBrk="1" hangingPunct="1">
              <a:spcBef>
                <a:spcPct val="20000"/>
              </a:spcBef>
              <a:buClr>
                <a:schemeClr val="folHlink"/>
              </a:buClr>
              <a:buSzPct val="60000"/>
              <a:buFont typeface="Wingdings" pitchFamily="2" charset="2"/>
              <a:buNone/>
            </a:pPr>
            <a:r>
              <a:rPr lang="en-US" altLang="en-US" sz="2000" dirty="0"/>
              <a:t>      The </a:t>
            </a:r>
            <a:r>
              <a:rPr lang="en-US" altLang="en-US" sz="2000" dirty="0">
                <a:solidFill>
                  <a:schemeClr val="folHlink"/>
                </a:solidFill>
              </a:rPr>
              <a:t>row </a:t>
            </a:r>
            <a:r>
              <a:rPr lang="en-US" altLang="en-US" sz="2000" dirty="0"/>
              <a:t>shows the value of Z to the first decimal point</a:t>
            </a:r>
          </a:p>
        </p:txBody>
      </p:sp>
      <p:sp>
        <p:nvSpPr>
          <p:cNvPr id="85003" name="Rectangle 12"/>
          <p:cNvSpPr>
            <a:spLocks noChangeArrowheads="1"/>
          </p:cNvSpPr>
          <p:nvPr/>
        </p:nvSpPr>
        <p:spPr bwMode="auto">
          <a:xfrm>
            <a:off x="4775200" y="1828800"/>
            <a:ext cx="6400800" cy="990600"/>
          </a:xfrm>
          <a:prstGeom prst="rect">
            <a:avLst/>
          </a:prstGeom>
          <a:noFill/>
          <a:ln w="9525">
            <a:noFill/>
            <a:miter lim="800000"/>
            <a:headEnd/>
            <a:tailEnd/>
          </a:ln>
        </p:spPr>
        <p:txBody>
          <a:bodyPr lIns="85342" tIns="42672" rIns="85342" bIns="42672"/>
          <a:lstStyle/>
          <a:p>
            <a:pPr marL="571500" indent="-571500" eaLnBrk="1" hangingPunct="1">
              <a:spcBef>
                <a:spcPct val="20000"/>
              </a:spcBef>
              <a:buClr>
                <a:schemeClr val="folHlink"/>
              </a:buClr>
              <a:buSzPct val="60000"/>
              <a:buFont typeface="Wingdings" pitchFamily="2" charset="2"/>
              <a:buNone/>
            </a:pPr>
            <a:r>
              <a:rPr lang="en-US" altLang="en-US" dirty="0"/>
              <a:t>      The </a:t>
            </a:r>
            <a:r>
              <a:rPr lang="en-US" altLang="en-US" dirty="0">
                <a:solidFill>
                  <a:srgbClr val="339933"/>
                </a:solidFill>
              </a:rPr>
              <a:t>column</a:t>
            </a:r>
            <a:r>
              <a:rPr lang="en-US" altLang="en-US" dirty="0">
                <a:solidFill>
                  <a:schemeClr val="hlink"/>
                </a:solidFill>
              </a:rPr>
              <a:t> </a:t>
            </a:r>
            <a:r>
              <a:rPr lang="en-US" altLang="en-US" dirty="0"/>
              <a:t>gives the value of Z to the second decimal point</a:t>
            </a:r>
          </a:p>
        </p:txBody>
      </p:sp>
      <p:sp>
        <p:nvSpPr>
          <p:cNvPr id="85004" name="Line 13"/>
          <p:cNvSpPr>
            <a:spLocks noChangeShapeType="1"/>
          </p:cNvSpPr>
          <p:nvPr/>
        </p:nvSpPr>
        <p:spPr bwMode="auto">
          <a:xfrm>
            <a:off x="5892800" y="3200400"/>
            <a:ext cx="0" cy="1600200"/>
          </a:xfrm>
          <a:prstGeom prst="line">
            <a:avLst/>
          </a:prstGeom>
          <a:noFill/>
          <a:ln w="28575" cap="rnd">
            <a:solidFill>
              <a:schemeClr val="bg2"/>
            </a:solidFill>
            <a:prstDash val="sysDot"/>
            <a:round/>
            <a:headEnd/>
            <a:tailEnd type="triangle" w="med" len="med"/>
          </a:ln>
        </p:spPr>
        <p:txBody>
          <a:bodyPr/>
          <a:lstStyle/>
          <a:p>
            <a:endParaRPr lang="en-US"/>
          </a:p>
        </p:txBody>
      </p:sp>
      <p:sp>
        <p:nvSpPr>
          <p:cNvPr id="85005" name="Line 14"/>
          <p:cNvSpPr>
            <a:spLocks noChangeShapeType="1"/>
          </p:cNvSpPr>
          <p:nvPr/>
        </p:nvSpPr>
        <p:spPr bwMode="auto">
          <a:xfrm>
            <a:off x="5080000" y="4953000"/>
            <a:ext cx="508000" cy="0"/>
          </a:xfrm>
          <a:prstGeom prst="line">
            <a:avLst/>
          </a:prstGeom>
          <a:noFill/>
          <a:ln w="28575" cap="rnd">
            <a:solidFill>
              <a:schemeClr val="bg2"/>
            </a:solidFill>
            <a:prstDash val="sysDot"/>
            <a:round/>
            <a:headEnd/>
            <a:tailEnd type="triangle" w="med" len="med"/>
          </a:ln>
        </p:spPr>
        <p:txBody>
          <a:bodyPr/>
          <a:lstStyle/>
          <a:p>
            <a:endParaRPr lang="en-US"/>
          </a:p>
        </p:txBody>
      </p:sp>
      <p:sp>
        <p:nvSpPr>
          <p:cNvPr id="85006" name="Text Box 15"/>
          <p:cNvSpPr txBox="1">
            <a:spLocks noChangeArrowheads="1"/>
          </p:cNvSpPr>
          <p:nvPr/>
        </p:nvSpPr>
        <p:spPr bwMode="auto">
          <a:xfrm>
            <a:off x="4165600" y="4800601"/>
            <a:ext cx="1117600" cy="396875"/>
          </a:xfrm>
          <a:prstGeom prst="rect">
            <a:avLst/>
          </a:prstGeom>
          <a:noFill/>
          <a:ln w="19050" algn="ctr">
            <a:noFill/>
            <a:miter lim="800000"/>
            <a:headEnd/>
            <a:tailEnd/>
          </a:ln>
        </p:spPr>
        <p:txBody>
          <a:bodyPr>
            <a:spAutoFit/>
          </a:bodyPr>
          <a:lstStyle/>
          <a:p>
            <a:pPr algn="ctr" eaLnBrk="1" hangingPunct="1">
              <a:spcBef>
                <a:spcPct val="50000"/>
              </a:spcBef>
            </a:pPr>
            <a:r>
              <a:rPr lang="en-US" altLang="en-US" sz="2000" b="1">
                <a:solidFill>
                  <a:schemeClr val="folHlink"/>
                </a:solidFill>
              </a:rPr>
              <a:t>2.0</a:t>
            </a:r>
          </a:p>
        </p:txBody>
      </p:sp>
      <p:sp>
        <p:nvSpPr>
          <p:cNvPr id="85007" name="Text Box 16"/>
          <p:cNvSpPr txBox="1">
            <a:spLocks noChangeArrowheads="1"/>
          </p:cNvSpPr>
          <p:nvPr/>
        </p:nvSpPr>
        <p:spPr bwMode="auto">
          <a:xfrm>
            <a:off x="4470400" y="4191000"/>
            <a:ext cx="508000" cy="507831"/>
          </a:xfrm>
          <a:prstGeom prst="rect">
            <a:avLst/>
          </a:prstGeom>
          <a:noFill/>
          <a:ln w="19050" algn="ctr">
            <a:noFill/>
            <a:miter lim="800000"/>
            <a:headEnd/>
            <a:tailEnd/>
          </a:ln>
        </p:spPr>
        <p:txBody>
          <a:bodyPr>
            <a:spAutoFit/>
          </a:bodyPr>
          <a:lstStyle/>
          <a:p>
            <a:pPr algn="ctr" eaLnBrk="1" hangingPunct="1">
              <a:lnSpc>
                <a:spcPct val="40000"/>
              </a:lnSpc>
              <a:spcBef>
                <a:spcPct val="15000"/>
              </a:spcBef>
            </a:pPr>
            <a:r>
              <a:rPr lang="en-US" altLang="en-US">
                <a:solidFill>
                  <a:schemeClr val="folHlink"/>
                </a:solidFill>
              </a:rPr>
              <a:t>.</a:t>
            </a:r>
          </a:p>
          <a:p>
            <a:pPr algn="ctr" eaLnBrk="1" hangingPunct="1">
              <a:lnSpc>
                <a:spcPct val="40000"/>
              </a:lnSpc>
              <a:spcBef>
                <a:spcPct val="15000"/>
              </a:spcBef>
            </a:pPr>
            <a:r>
              <a:rPr lang="en-US" altLang="en-US">
                <a:solidFill>
                  <a:schemeClr val="folHlink"/>
                </a:solidFill>
              </a:rPr>
              <a:t>.</a:t>
            </a:r>
          </a:p>
          <a:p>
            <a:pPr algn="ctr" eaLnBrk="1" hangingPunct="1">
              <a:lnSpc>
                <a:spcPct val="40000"/>
              </a:lnSpc>
              <a:spcBef>
                <a:spcPct val="15000"/>
              </a:spcBef>
            </a:pPr>
            <a:r>
              <a:rPr lang="en-US" altLang="en-US">
                <a:solidFill>
                  <a:schemeClr val="folHlink"/>
                </a:solidFill>
              </a:rPr>
              <a:t>.</a:t>
            </a:r>
          </a:p>
        </p:txBody>
      </p:sp>
      <p:sp>
        <p:nvSpPr>
          <p:cNvPr id="85009" name="Text Box 18"/>
          <p:cNvSpPr txBox="1">
            <a:spLocks noChangeArrowheads="1"/>
          </p:cNvSpPr>
          <p:nvPr/>
        </p:nvSpPr>
        <p:spPr bwMode="auto">
          <a:xfrm>
            <a:off x="4368800" y="2743200"/>
            <a:ext cx="5283200" cy="1495425"/>
          </a:xfrm>
          <a:prstGeom prst="rect">
            <a:avLst/>
          </a:prstGeom>
          <a:noFill/>
          <a:ln w="9525" algn="ctr">
            <a:noFill/>
            <a:miter lim="800000"/>
            <a:headEnd/>
            <a:tailEnd/>
          </a:ln>
        </p:spPr>
        <p:txBody>
          <a:bodyPr>
            <a:spAutoFit/>
          </a:bodyPr>
          <a:lstStyle/>
          <a:p>
            <a:pPr eaLnBrk="1" hangingPunct="1">
              <a:spcBef>
                <a:spcPct val="50000"/>
              </a:spcBef>
            </a:pPr>
            <a:r>
              <a:rPr lang="en-US" altLang="en-US" sz="2000"/>
              <a:t>  Z       </a:t>
            </a:r>
            <a:r>
              <a:rPr lang="en-US" altLang="en-US" sz="2000">
                <a:solidFill>
                  <a:srgbClr val="008260"/>
                </a:solidFill>
              </a:rPr>
              <a:t>0.00     0.01     0.02 …</a:t>
            </a:r>
          </a:p>
          <a:p>
            <a:pPr eaLnBrk="1" hangingPunct="1">
              <a:spcBef>
                <a:spcPct val="50000"/>
              </a:spcBef>
            </a:pPr>
            <a:endParaRPr lang="en-US" altLang="en-US" sz="800">
              <a:solidFill>
                <a:srgbClr val="008260"/>
              </a:solidFill>
            </a:endParaRPr>
          </a:p>
          <a:p>
            <a:pPr eaLnBrk="1" hangingPunct="1">
              <a:spcBef>
                <a:spcPct val="50000"/>
              </a:spcBef>
            </a:pPr>
            <a:r>
              <a:rPr lang="en-US" altLang="en-US" sz="2000">
                <a:solidFill>
                  <a:schemeClr val="folHlink"/>
                </a:solidFill>
              </a:rPr>
              <a:t>0.0</a:t>
            </a:r>
          </a:p>
          <a:p>
            <a:pPr eaLnBrk="1" hangingPunct="1">
              <a:spcBef>
                <a:spcPct val="50000"/>
              </a:spcBef>
            </a:pPr>
            <a:r>
              <a:rPr lang="en-US" altLang="en-US" sz="2000">
                <a:solidFill>
                  <a:schemeClr val="folHlink"/>
                </a:solidFill>
              </a:rPr>
              <a:t>0.1</a:t>
            </a:r>
          </a:p>
        </p:txBody>
      </p:sp>
      <p:sp>
        <p:nvSpPr>
          <p:cNvPr id="85010" name="Line 19"/>
          <p:cNvSpPr>
            <a:spLocks noChangeShapeType="1"/>
          </p:cNvSpPr>
          <p:nvPr/>
        </p:nvSpPr>
        <p:spPr bwMode="auto">
          <a:xfrm>
            <a:off x="5181600" y="2819400"/>
            <a:ext cx="0" cy="2438400"/>
          </a:xfrm>
          <a:prstGeom prst="line">
            <a:avLst/>
          </a:prstGeom>
          <a:noFill/>
          <a:ln w="19050">
            <a:solidFill>
              <a:schemeClr val="tx1"/>
            </a:solidFill>
            <a:round/>
            <a:headEnd/>
            <a:tailEnd/>
          </a:ln>
        </p:spPr>
        <p:txBody>
          <a:bodyPr>
            <a:spAutoFit/>
          </a:bodyPr>
          <a:lstStyle/>
          <a:p>
            <a:endParaRPr lang="en-US"/>
          </a:p>
        </p:txBody>
      </p:sp>
      <p:sp>
        <p:nvSpPr>
          <p:cNvPr id="85011" name="Line 20"/>
          <p:cNvSpPr>
            <a:spLocks noChangeShapeType="1"/>
          </p:cNvSpPr>
          <p:nvPr/>
        </p:nvSpPr>
        <p:spPr bwMode="auto">
          <a:xfrm>
            <a:off x="4368800" y="3352800"/>
            <a:ext cx="4673600" cy="0"/>
          </a:xfrm>
          <a:prstGeom prst="line">
            <a:avLst/>
          </a:prstGeom>
          <a:noFill/>
          <a:ln w="19050">
            <a:solidFill>
              <a:schemeClr val="tx1"/>
            </a:solidFill>
            <a:round/>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812800" y="152400"/>
            <a:ext cx="9652000" cy="1143000"/>
          </a:xfrm>
        </p:spPr>
        <p:txBody>
          <a:bodyPr/>
          <a:lstStyle/>
          <a:p>
            <a:pPr defTabSz="914400" eaLnBrk="1" hangingPunct="1">
              <a:lnSpc>
                <a:spcPct val="85000"/>
              </a:lnSpc>
            </a:pPr>
            <a:r>
              <a:rPr lang="en-US" altLang="en-US" smtClean="0"/>
              <a:t>General Procedure for Finding Normal Probabilities</a:t>
            </a:r>
          </a:p>
        </p:txBody>
      </p:sp>
      <p:sp>
        <p:nvSpPr>
          <p:cNvPr id="86019" name="Rectangle 3"/>
          <p:cNvSpPr>
            <a:spLocks noGrp="1" noChangeArrowheads="1"/>
          </p:cNvSpPr>
          <p:nvPr>
            <p:ph type="body" sz="half" idx="4294967295"/>
          </p:nvPr>
        </p:nvSpPr>
        <p:spPr>
          <a:xfrm>
            <a:off x="812800" y="3008313"/>
            <a:ext cx="9550400" cy="3200400"/>
          </a:xfrm>
        </p:spPr>
        <p:txBody>
          <a:bodyPr>
            <a:normAutofit/>
          </a:bodyPr>
          <a:lstStyle/>
          <a:p>
            <a:pPr marL="0" indent="0" defTabSz="914400" eaLnBrk="1" hangingPunct="1">
              <a:lnSpc>
                <a:spcPct val="95000"/>
              </a:lnSpc>
              <a:buSzPct val="80000"/>
            </a:pPr>
            <a:r>
              <a:rPr lang="en-US" altLang="en-US" sz="2400" dirty="0" smtClean="0">
                <a:solidFill>
                  <a:schemeClr val="tx1"/>
                </a:solidFill>
              </a:rPr>
              <a:t>  Draw the normal curve for the problem in terms of X</a:t>
            </a:r>
          </a:p>
          <a:p>
            <a:pPr marL="0" indent="0" defTabSz="914400" eaLnBrk="1" hangingPunct="1">
              <a:lnSpc>
                <a:spcPct val="95000"/>
              </a:lnSpc>
            </a:pPr>
            <a:endParaRPr lang="en-US" altLang="en-US" sz="2400" dirty="0" smtClean="0">
              <a:solidFill>
                <a:schemeClr val="tx1"/>
              </a:solidFill>
            </a:endParaRPr>
          </a:p>
          <a:p>
            <a:pPr marL="0" indent="0" defTabSz="914400" eaLnBrk="1" hangingPunct="1">
              <a:lnSpc>
                <a:spcPct val="55000"/>
              </a:lnSpc>
            </a:pPr>
            <a:r>
              <a:rPr lang="en-US" altLang="en-US" sz="2400" dirty="0" smtClean="0">
                <a:solidFill>
                  <a:schemeClr val="tx1"/>
                </a:solidFill>
              </a:rPr>
              <a:t>  Translate X-values to Z-values</a:t>
            </a:r>
          </a:p>
          <a:p>
            <a:pPr marL="0" indent="0" defTabSz="914400" eaLnBrk="1" hangingPunct="1">
              <a:lnSpc>
                <a:spcPct val="95000"/>
              </a:lnSpc>
            </a:pPr>
            <a:endParaRPr lang="en-US" altLang="en-US" sz="2400" dirty="0" smtClean="0">
              <a:solidFill>
                <a:schemeClr val="tx1"/>
              </a:solidFill>
            </a:endParaRPr>
          </a:p>
          <a:p>
            <a:pPr marL="0" indent="0" defTabSz="914400" eaLnBrk="1" hangingPunct="1">
              <a:lnSpc>
                <a:spcPct val="95000"/>
              </a:lnSpc>
            </a:pPr>
            <a:r>
              <a:rPr lang="en-US" altLang="en-US" sz="2400" dirty="0" smtClean="0">
                <a:solidFill>
                  <a:schemeClr val="tx1"/>
                </a:solidFill>
              </a:rPr>
              <a:t>  Use the Standardized Normal Table</a:t>
            </a:r>
          </a:p>
        </p:txBody>
      </p:sp>
      <p:sp>
        <p:nvSpPr>
          <p:cNvPr id="86020" name="Text Box 4"/>
          <p:cNvSpPr txBox="1">
            <a:spLocks noChangeArrowheads="1"/>
          </p:cNvSpPr>
          <p:nvPr/>
        </p:nvSpPr>
        <p:spPr bwMode="auto">
          <a:xfrm>
            <a:off x="880533" y="1907822"/>
            <a:ext cx="9347200" cy="523220"/>
          </a:xfrm>
          <a:prstGeom prst="rect">
            <a:avLst/>
          </a:prstGeom>
          <a:noFill/>
          <a:ln w="12700">
            <a:noFill/>
            <a:miter lim="800000"/>
            <a:headEnd/>
            <a:tailEnd/>
          </a:ln>
        </p:spPr>
        <p:txBody>
          <a:bodyPr>
            <a:spAutoFit/>
          </a:bodyPr>
          <a:lstStyle/>
          <a:p>
            <a:pPr>
              <a:spcBef>
                <a:spcPct val="50000"/>
              </a:spcBef>
            </a:pPr>
            <a:r>
              <a:rPr lang="en-US" altLang="en-US" sz="2800" dirty="0"/>
              <a:t>To find  P(a &lt; X &lt; b)  when  X  is distributed normally:</a:t>
            </a:r>
          </a:p>
        </p:txBody>
      </p:sp>
    </p:spTree>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812801" y="76200"/>
            <a:ext cx="9844617" cy="990600"/>
          </a:xfrm>
        </p:spPr>
        <p:txBody>
          <a:bodyPr/>
          <a:lstStyle/>
          <a:p>
            <a:pPr eaLnBrk="1" hangingPunct="1"/>
            <a:r>
              <a:rPr lang="en-US" altLang="en-US" smtClean="0"/>
              <a:t>Finding Normal Probabilities</a:t>
            </a:r>
          </a:p>
        </p:txBody>
      </p:sp>
      <p:sp>
        <p:nvSpPr>
          <p:cNvPr id="87043" name="Rectangle 3"/>
          <p:cNvSpPr>
            <a:spLocks noGrp="1" noChangeArrowheads="1"/>
          </p:cNvSpPr>
          <p:nvPr>
            <p:ph type="body" idx="4294967295"/>
          </p:nvPr>
        </p:nvSpPr>
        <p:spPr>
          <a:xfrm>
            <a:off x="812800" y="1219200"/>
            <a:ext cx="10972800" cy="2667000"/>
          </a:xfrm>
        </p:spPr>
        <p:txBody>
          <a:bodyPr>
            <a:normAutofit/>
          </a:bodyPr>
          <a:lstStyle/>
          <a:p>
            <a:pPr eaLnBrk="1" hangingPunct="1"/>
            <a:r>
              <a:rPr lang="en-US" altLang="en-US" sz="2400" dirty="0" smtClean="0">
                <a:solidFill>
                  <a:schemeClr val="tx1"/>
                </a:solidFill>
              </a:rPr>
              <a:t>Let X represent the time it takes (in seconds) to download an image file from the internet.</a:t>
            </a:r>
          </a:p>
          <a:p>
            <a:pPr eaLnBrk="1" hangingPunct="1"/>
            <a:r>
              <a:rPr lang="en-US" altLang="en-US" sz="2400" dirty="0" smtClean="0">
                <a:solidFill>
                  <a:schemeClr val="tx1"/>
                </a:solidFill>
              </a:rPr>
              <a:t>Suppose X is normal with a mean of18.0 seconds and a standard deviation of 5.0 seconds.  </a:t>
            </a:r>
            <a:r>
              <a:rPr lang="en-US" altLang="en-US" sz="2400" dirty="0" smtClean="0">
                <a:solidFill>
                  <a:srgbClr val="669900"/>
                </a:solidFill>
              </a:rPr>
              <a:t>Find P(X &lt; 18.6</a:t>
            </a:r>
            <a:r>
              <a:rPr lang="en-US" altLang="en-US" sz="2400" dirty="0" smtClean="0">
                <a:solidFill>
                  <a:schemeClr val="tx1"/>
                </a:solidFill>
              </a:rPr>
              <a:t>)</a:t>
            </a:r>
          </a:p>
        </p:txBody>
      </p:sp>
      <p:grpSp>
        <p:nvGrpSpPr>
          <p:cNvPr id="2" name="Group 18"/>
          <p:cNvGrpSpPr>
            <a:grpSpLocks/>
          </p:cNvGrpSpPr>
          <p:nvPr/>
        </p:nvGrpSpPr>
        <p:grpSpPr bwMode="auto">
          <a:xfrm>
            <a:off x="4064000" y="3733800"/>
            <a:ext cx="5020733" cy="2714680"/>
            <a:chOff x="3321050" y="3821113"/>
            <a:chExt cx="3765550" cy="2714680"/>
          </a:xfrm>
        </p:grpSpPr>
        <p:sp>
          <p:nvSpPr>
            <p:cNvPr id="87045" name="Rectangle 14"/>
            <p:cNvSpPr>
              <a:spLocks noChangeArrowheads="1"/>
            </p:cNvSpPr>
            <p:nvPr/>
          </p:nvSpPr>
          <p:spPr bwMode="auto">
            <a:xfrm>
              <a:off x="5149850" y="6169026"/>
              <a:ext cx="503744"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18.6</a:t>
              </a:r>
              <a:endParaRPr lang="en-US" altLang="en-US" b="1">
                <a:solidFill>
                  <a:srgbClr val="339933"/>
                </a:solidFill>
              </a:endParaRPr>
            </a:p>
          </p:txBody>
        </p:sp>
        <p:grpSp>
          <p:nvGrpSpPr>
            <p:cNvPr id="3" name="Group 17"/>
            <p:cNvGrpSpPr>
              <a:grpSpLocks/>
            </p:cNvGrpSpPr>
            <p:nvPr/>
          </p:nvGrpSpPr>
          <p:grpSpPr bwMode="auto">
            <a:xfrm>
              <a:off x="3321050" y="3821113"/>
              <a:ext cx="3765550" cy="2427287"/>
              <a:chOff x="3321050" y="3821113"/>
              <a:chExt cx="3765550" cy="2427287"/>
            </a:xfrm>
          </p:grpSpPr>
          <p:sp>
            <p:nvSpPr>
              <p:cNvPr id="87047" name="Freeform 18"/>
              <p:cNvSpPr>
                <a:spLocks/>
              </p:cNvSpPr>
              <p:nvPr/>
            </p:nvSpPr>
            <p:spPr bwMode="auto">
              <a:xfrm>
                <a:off x="5029200" y="3924300"/>
                <a:ext cx="385763" cy="1652588"/>
              </a:xfrm>
              <a:custGeom>
                <a:avLst/>
                <a:gdLst>
                  <a:gd name="T0" fmla="*/ 2147483646 w 243"/>
                  <a:gd name="T1" fmla="*/ 0 h 1041"/>
                  <a:gd name="T2" fmla="*/ 0 w 243"/>
                  <a:gd name="T3" fmla="*/ 2147483646 h 1041"/>
                  <a:gd name="T4" fmla="*/ 2147483646 w 243"/>
                  <a:gd name="T5" fmla="*/ 2147483646 h 1041"/>
                  <a:gd name="T6" fmla="*/ 2147483646 w 243"/>
                  <a:gd name="T7" fmla="*/ 2147483646 h 1041"/>
                  <a:gd name="T8" fmla="*/ 2147483646 w 243"/>
                  <a:gd name="T9" fmla="*/ 2147483646 h 1041"/>
                  <a:gd name="T10" fmla="*/ 2147483646 w 243"/>
                  <a:gd name="T11" fmla="*/ 2147483646 h 1041"/>
                  <a:gd name="T12" fmla="*/ 2147483646 w 243"/>
                  <a:gd name="T13" fmla="*/ 2147483646 h 1041"/>
                  <a:gd name="T14" fmla="*/ 0 60000 65536"/>
                  <a:gd name="T15" fmla="*/ 0 60000 65536"/>
                  <a:gd name="T16" fmla="*/ 0 60000 65536"/>
                  <a:gd name="T17" fmla="*/ 0 60000 65536"/>
                  <a:gd name="T18" fmla="*/ 0 60000 65536"/>
                  <a:gd name="T19" fmla="*/ 0 60000 65536"/>
                  <a:gd name="T20" fmla="*/ 0 60000 65536"/>
                  <a:gd name="T21" fmla="*/ 0 w 243"/>
                  <a:gd name="T22" fmla="*/ 0 h 1041"/>
                  <a:gd name="T23" fmla="*/ 243 w 243"/>
                  <a:gd name="T24" fmla="*/ 1041 h 10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 h="1041">
                    <a:moveTo>
                      <a:pt x="6" y="0"/>
                    </a:moveTo>
                    <a:lnTo>
                      <a:pt x="0" y="1038"/>
                    </a:lnTo>
                    <a:lnTo>
                      <a:pt x="243" y="1041"/>
                    </a:lnTo>
                    <a:lnTo>
                      <a:pt x="237" y="201"/>
                    </a:lnTo>
                    <a:lnTo>
                      <a:pt x="204" y="144"/>
                    </a:lnTo>
                    <a:lnTo>
                      <a:pt x="174" y="102"/>
                    </a:lnTo>
                    <a:lnTo>
                      <a:pt x="102" y="24"/>
                    </a:lnTo>
                  </a:path>
                </a:pathLst>
              </a:custGeom>
              <a:solidFill>
                <a:schemeClr val="hlink"/>
              </a:solidFill>
              <a:ln w="9525" cap="flat" cmpd="sng">
                <a:noFill/>
                <a:prstDash val="solid"/>
                <a:miter lim="800000"/>
                <a:headEnd type="none" w="med" len="med"/>
                <a:tailEnd type="none" w="med" len="med"/>
              </a:ln>
            </p:spPr>
            <p:txBody>
              <a:bodyPr wrap="none"/>
              <a:lstStyle/>
              <a:p>
                <a:endParaRPr lang="en-US"/>
              </a:p>
            </p:txBody>
          </p:sp>
          <p:sp>
            <p:nvSpPr>
              <p:cNvPr id="87048" name="Freeform 4"/>
              <p:cNvSpPr>
                <a:spLocks/>
              </p:cNvSpPr>
              <p:nvPr/>
            </p:nvSpPr>
            <p:spPr bwMode="auto">
              <a:xfrm>
                <a:off x="3321050" y="3905250"/>
                <a:ext cx="1746250" cy="1673225"/>
              </a:xfrm>
              <a:custGeom>
                <a:avLst/>
                <a:gdLst>
                  <a:gd name="T0" fmla="*/ 2147483646 w 1100"/>
                  <a:gd name="T1" fmla="*/ 2147483646 h 1054"/>
                  <a:gd name="T2" fmla="*/ 2147483646 w 1100"/>
                  <a:gd name="T3" fmla="*/ 0 h 1054"/>
                  <a:gd name="T4" fmla="*/ 2147483646 w 1100"/>
                  <a:gd name="T5" fmla="*/ 2147483646 h 1054"/>
                  <a:gd name="T6" fmla="*/ 2147483646 w 1100"/>
                  <a:gd name="T7" fmla="*/ 2147483646 h 1054"/>
                  <a:gd name="T8" fmla="*/ 2147483646 w 1100"/>
                  <a:gd name="T9" fmla="*/ 2147483646 h 1054"/>
                  <a:gd name="T10" fmla="*/ 2147483646 w 1100"/>
                  <a:gd name="T11" fmla="*/ 2147483646 h 1054"/>
                  <a:gd name="T12" fmla="*/ 2147483646 w 1100"/>
                  <a:gd name="T13" fmla="*/ 2147483646 h 1054"/>
                  <a:gd name="T14" fmla="*/ 2147483646 w 1100"/>
                  <a:gd name="T15" fmla="*/ 2147483646 h 1054"/>
                  <a:gd name="T16" fmla="*/ 2147483646 w 1100"/>
                  <a:gd name="T17" fmla="*/ 2147483646 h 1054"/>
                  <a:gd name="T18" fmla="*/ 2147483646 w 1100"/>
                  <a:gd name="T19" fmla="*/ 2147483646 h 1054"/>
                  <a:gd name="T20" fmla="*/ 2147483646 w 1100"/>
                  <a:gd name="T21" fmla="*/ 2147483646 h 1054"/>
                  <a:gd name="T22" fmla="*/ 0 w 1100"/>
                  <a:gd name="T23" fmla="*/ 2147483646 h 1054"/>
                  <a:gd name="T24" fmla="*/ 2147483646 w 1100"/>
                  <a:gd name="T25" fmla="*/ 2147483646 h 1054"/>
                  <a:gd name="T26" fmla="*/ 2147483646 w 1100"/>
                  <a:gd name="T27" fmla="*/ 2147483646 h 10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00"/>
                  <a:gd name="T43" fmla="*/ 0 h 1054"/>
                  <a:gd name="T44" fmla="*/ 1100 w 1100"/>
                  <a:gd name="T45" fmla="*/ 1054 h 10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00" h="1054">
                    <a:moveTo>
                      <a:pt x="1076" y="1044"/>
                    </a:moveTo>
                    <a:lnTo>
                      <a:pt x="1100" y="0"/>
                    </a:lnTo>
                    <a:lnTo>
                      <a:pt x="938" y="72"/>
                    </a:lnTo>
                    <a:lnTo>
                      <a:pt x="845" y="201"/>
                    </a:lnTo>
                    <a:lnTo>
                      <a:pt x="770" y="327"/>
                    </a:lnTo>
                    <a:lnTo>
                      <a:pt x="698" y="471"/>
                    </a:lnTo>
                    <a:lnTo>
                      <a:pt x="638" y="567"/>
                    </a:lnTo>
                    <a:lnTo>
                      <a:pt x="563" y="681"/>
                    </a:lnTo>
                    <a:lnTo>
                      <a:pt x="515" y="753"/>
                    </a:lnTo>
                    <a:lnTo>
                      <a:pt x="425" y="837"/>
                    </a:lnTo>
                    <a:lnTo>
                      <a:pt x="262" y="954"/>
                    </a:lnTo>
                    <a:lnTo>
                      <a:pt x="0" y="998"/>
                    </a:lnTo>
                    <a:lnTo>
                      <a:pt x="2" y="1054"/>
                    </a:lnTo>
                    <a:lnTo>
                      <a:pt x="1076" y="1044"/>
                    </a:ln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7049" name="Freeform 8"/>
              <p:cNvSpPr>
                <a:spLocks/>
              </p:cNvSpPr>
              <p:nvPr/>
            </p:nvSpPr>
            <p:spPr bwMode="auto">
              <a:xfrm>
                <a:off x="5029200" y="3932238"/>
                <a:ext cx="6350" cy="1630362"/>
              </a:xfrm>
              <a:custGeom>
                <a:avLst/>
                <a:gdLst>
                  <a:gd name="T0" fmla="*/ 0 w 4"/>
                  <a:gd name="T1" fmla="*/ 0 h 1027"/>
                  <a:gd name="T2" fmla="*/ 2147483646 w 4"/>
                  <a:gd name="T3" fmla="*/ 2147483646 h 1027"/>
                  <a:gd name="T4" fmla="*/ 0 60000 65536"/>
                  <a:gd name="T5" fmla="*/ 0 60000 65536"/>
                  <a:gd name="T6" fmla="*/ 0 w 4"/>
                  <a:gd name="T7" fmla="*/ 0 h 1027"/>
                  <a:gd name="T8" fmla="*/ 4 w 4"/>
                  <a:gd name="T9" fmla="*/ 1027 h 1027"/>
                </a:gdLst>
                <a:ahLst/>
                <a:cxnLst>
                  <a:cxn ang="T4">
                    <a:pos x="T0" y="T1"/>
                  </a:cxn>
                  <a:cxn ang="T5">
                    <a:pos x="T2" y="T3"/>
                  </a:cxn>
                </a:cxnLst>
                <a:rect l="T6" t="T7" r="T8" b="T9"/>
                <a:pathLst>
                  <a:path w="4" h="1027">
                    <a:moveTo>
                      <a:pt x="0" y="0"/>
                    </a:moveTo>
                    <a:lnTo>
                      <a:pt x="4" y="1027"/>
                    </a:lnTo>
                  </a:path>
                </a:pathLst>
              </a:custGeom>
              <a:noFill/>
              <a:ln w="31750">
                <a:solidFill>
                  <a:schemeClr val="tx1"/>
                </a:solidFill>
                <a:round/>
                <a:headEnd/>
                <a:tailEnd/>
              </a:ln>
            </p:spPr>
            <p:txBody>
              <a:bodyPr wrap="none" anchor="ctr"/>
              <a:lstStyle/>
              <a:p>
                <a:endParaRPr lang="en-US"/>
              </a:p>
            </p:txBody>
          </p:sp>
          <p:sp>
            <p:nvSpPr>
              <p:cNvPr id="87050" name="Freeform 9"/>
              <p:cNvSpPr>
                <a:spLocks/>
              </p:cNvSpPr>
              <p:nvPr/>
            </p:nvSpPr>
            <p:spPr bwMode="auto">
              <a:xfrm>
                <a:off x="5048250" y="3914775"/>
                <a:ext cx="1649413" cy="1574800"/>
              </a:xfrm>
              <a:custGeom>
                <a:avLst/>
                <a:gdLst>
                  <a:gd name="T0" fmla="*/ 2147483646 w 1039"/>
                  <a:gd name="T1" fmla="*/ 2147483646 h 992"/>
                  <a:gd name="T2" fmla="*/ 2147483646 w 1039"/>
                  <a:gd name="T3" fmla="*/ 2147483646 h 992"/>
                  <a:gd name="T4" fmla="*/ 2147483646 w 1039"/>
                  <a:gd name="T5" fmla="*/ 2147483646 h 992"/>
                  <a:gd name="T6" fmla="*/ 2147483646 w 1039"/>
                  <a:gd name="T7" fmla="*/ 2147483646 h 992"/>
                  <a:gd name="T8" fmla="*/ 2147483646 w 1039"/>
                  <a:gd name="T9" fmla="*/ 2147483646 h 992"/>
                  <a:gd name="T10" fmla="*/ 2147483646 w 1039"/>
                  <a:gd name="T11" fmla="*/ 2147483646 h 992"/>
                  <a:gd name="T12" fmla="*/ 2147483646 w 1039"/>
                  <a:gd name="T13" fmla="*/ 2147483646 h 992"/>
                  <a:gd name="T14" fmla="*/ 2147483646 w 1039"/>
                  <a:gd name="T15" fmla="*/ 2147483646 h 992"/>
                  <a:gd name="T16" fmla="*/ 2147483646 w 1039"/>
                  <a:gd name="T17" fmla="*/ 2147483646 h 992"/>
                  <a:gd name="T18" fmla="*/ 2147483646 w 1039"/>
                  <a:gd name="T19" fmla="*/ 2147483646 h 992"/>
                  <a:gd name="T20" fmla="*/ 2147483646 w 1039"/>
                  <a:gd name="T21" fmla="*/ 2147483646 h 992"/>
                  <a:gd name="T22" fmla="*/ 2147483646 w 1039"/>
                  <a:gd name="T23" fmla="*/ 2147483646 h 992"/>
                  <a:gd name="T24" fmla="*/ 2147483646 w 1039"/>
                  <a:gd name="T25" fmla="*/ 2147483646 h 992"/>
                  <a:gd name="T26" fmla="*/ 2147483646 w 1039"/>
                  <a:gd name="T27" fmla="*/ 2147483646 h 992"/>
                  <a:gd name="T28" fmla="*/ 2147483646 w 1039"/>
                  <a:gd name="T29" fmla="*/ 2147483646 h 992"/>
                  <a:gd name="T30" fmla="*/ 2147483646 w 1039"/>
                  <a:gd name="T31" fmla="*/ 2147483646 h 992"/>
                  <a:gd name="T32" fmla="*/ 0 w 1039"/>
                  <a:gd name="T33" fmla="*/ 0 h 9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9"/>
                  <a:gd name="T52" fmla="*/ 0 h 992"/>
                  <a:gd name="T53" fmla="*/ 1039 w 1039"/>
                  <a:gd name="T54" fmla="*/ 992 h 99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9" h="992">
                    <a:moveTo>
                      <a:pt x="1039" y="992"/>
                    </a:moveTo>
                    <a:lnTo>
                      <a:pt x="931" y="982"/>
                    </a:lnTo>
                    <a:lnTo>
                      <a:pt x="876" y="969"/>
                    </a:lnTo>
                    <a:lnTo>
                      <a:pt x="823" y="954"/>
                    </a:lnTo>
                    <a:lnTo>
                      <a:pt x="768" y="931"/>
                    </a:lnTo>
                    <a:lnTo>
                      <a:pt x="713" y="899"/>
                    </a:lnTo>
                    <a:lnTo>
                      <a:pt x="661" y="859"/>
                    </a:lnTo>
                    <a:lnTo>
                      <a:pt x="551" y="745"/>
                    </a:lnTo>
                    <a:lnTo>
                      <a:pt x="443" y="583"/>
                    </a:lnTo>
                    <a:lnTo>
                      <a:pt x="335" y="388"/>
                    </a:lnTo>
                    <a:lnTo>
                      <a:pt x="280" y="289"/>
                    </a:lnTo>
                    <a:lnTo>
                      <a:pt x="225" y="198"/>
                    </a:lnTo>
                    <a:lnTo>
                      <a:pt x="173" y="118"/>
                    </a:lnTo>
                    <a:lnTo>
                      <a:pt x="118" y="55"/>
                    </a:lnTo>
                    <a:lnTo>
                      <a:pt x="63" y="15"/>
                    </a:lnTo>
                    <a:lnTo>
                      <a:pt x="38" y="8"/>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7051" name="Freeform 10"/>
              <p:cNvSpPr>
                <a:spLocks/>
              </p:cNvSpPr>
              <p:nvPr/>
            </p:nvSpPr>
            <p:spPr bwMode="auto">
              <a:xfrm>
                <a:off x="3352800" y="3919538"/>
                <a:ext cx="1676400" cy="1570037"/>
              </a:xfrm>
              <a:custGeom>
                <a:avLst/>
                <a:gdLst>
                  <a:gd name="T0" fmla="*/ 0 w 1056"/>
                  <a:gd name="T1" fmla="*/ 2147483646 h 989"/>
                  <a:gd name="T2" fmla="*/ 2147483646 w 1056"/>
                  <a:gd name="T3" fmla="*/ 2147483646 h 989"/>
                  <a:gd name="T4" fmla="*/ 2147483646 w 1056"/>
                  <a:gd name="T5" fmla="*/ 2147483646 h 989"/>
                  <a:gd name="T6" fmla="*/ 2147483646 w 1056"/>
                  <a:gd name="T7" fmla="*/ 2147483646 h 989"/>
                  <a:gd name="T8" fmla="*/ 2147483646 w 1056"/>
                  <a:gd name="T9" fmla="*/ 2147483646 h 989"/>
                  <a:gd name="T10" fmla="*/ 2147483646 w 1056"/>
                  <a:gd name="T11" fmla="*/ 2147483646 h 989"/>
                  <a:gd name="T12" fmla="*/ 2147483646 w 1056"/>
                  <a:gd name="T13" fmla="*/ 2147483646 h 989"/>
                  <a:gd name="T14" fmla="*/ 2147483646 w 1056"/>
                  <a:gd name="T15" fmla="*/ 2147483646 h 989"/>
                  <a:gd name="T16" fmla="*/ 2147483646 w 1056"/>
                  <a:gd name="T17" fmla="*/ 2147483646 h 989"/>
                  <a:gd name="T18" fmla="*/ 2147483646 w 1056"/>
                  <a:gd name="T19" fmla="*/ 2147483646 h 989"/>
                  <a:gd name="T20" fmla="*/ 2147483646 w 1056"/>
                  <a:gd name="T21" fmla="*/ 2147483646 h 989"/>
                  <a:gd name="T22" fmla="*/ 2147483646 w 1056"/>
                  <a:gd name="T23" fmla="*/ 2147483646 h 989"/>
                  <a:gd name="T24" fmla="*/ 2147483646 w 1056"/>
                  <a:gd name="T25" fmla="*/ 2147483646 h 989"/>
                  <a:gd name="T26" fmla="*/ 2147483646 w 1056"/>
                  <a:gd name="T27" fmla="*/ 2147483646 h 989"/>
                  <a:gd name="T28" fmla="*/ 2147483646 w 1056"/>
                  <a:gd name="T29" fmla="*/ 2147483646 h 989"/>
                  <a:gd name="T30" fmla="*/ 2147483646 w 1056"/>
                  <a:gd name="T31" fmla="*/ 0 h 9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56"/>
                  <a:gd name="T49" fmla="*/ 0 h 989"/>
                  <a:gd name="T50" fmla="*/ 1056 w 1056"/>
                  <a:gd name="T51" fmla="*/ 989 h 98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56" h="989">
                    <a:moveTo>
                      <a:pt x="0" y="989"/>
                    </a:moveTo>
                    <a:lnTo>
                      <a:pt x="108" y="979"/>
                    </a:lnTo>
                    <a:lnTo>
                      <a:pt x="163" y="966"/>
                    </a:lnTo>
                    <a:lnTo>
                      <a:pt x="218" y="951"/>
                    </a:lnTo>
                    <a:lnTo>
                      <a:pt x="271" y="928"/>
                    </a:lnTo>
                    <a:lnTo>
                      <a:pt x="326" y="896"/>
                    </a:lnTo>
                    <a:lnTo>
                      <a:pt x="381" y="856"/>
                    </a:lnTo>
                    <a:lnTo>
                      <a:pt x="488" y="742"/>
                    </a:lnTo>
                    <a:lnTo>
                      <a:pt x="596" y="580"/>
                    </a:lnTo>
                    <a:lnTo>
                      <a:pt x="706" y="385"/>
                    </a:lnTo>
                    <a:lnTo>
                      <a:pt x="759" y="286"/>
                    </a:lnTo>
                    <a:lnTo>
                      <a:pt x="814" y="195"/>
                    </a:lnTo>
                    <a:lnTo>
                      <a:pt x="868" y="115"/>
                    </a:lnTo>
                    <a:lnTo>
                      <a:pt x="909" y="72"/>
                    </a:lnTo>
                    <a:lnTo>
                      <a:pt x="969" y="18"/>
                    </a:lnTo>
                    <a:lnTo>
                      <a:pt x="1056"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7052" name="Freeform 11"/>
              <p:cNvSpPr>
                <a:spLocks/>
              </p:cNvSpPr>
              <p:nvPr/>
            </p:nvSpPr>
            <p:spPr bwMode="auto">
              <a:xfrm>
                <a:off x="3376613" y="5575300"/>
                <a:ext cx="3395662" cy="6350"/>
              </a:xfrm>
              <a:custGeom>
                <a:avLst/>
                <a:gdLst>
                  <a:gd name="T0" fmla="*/ 0 w 2139"/>
                  <a:gd name="T1" fmla="*/ 0 h 4"/>
                  <a:gd name="T2" fmla="*/ 0 w 2139"/>
                  <a:gd name="T3" fmla="*/ 0 h 4"/>
                  <a:gd name="T4" fmla="*/ 2147483646 w 2139"/>
                  <a:gd name="T5" fmla="*/ 2147483646 h 4"/>
                  <a:gd name="T6" fmla="*/ 0 60000 65536"/>
                  <a:gd name="T7" fmla="*/ 0 60000 65536"/>
                  <a:gd name="T8" fmla="*/ 0 60000 65536"/>
                  <a:gd name="T9" fmla="*/ 0 w 2139"/>
                  <a:gd name="T10" fmla="*/ 0 h 4"/>
                  <a:gd name="T11" fmla="*/ 2139 w 2139"/>
                  <a:gd name="T12" fmla="*/ 4 h 4"/>
                </a:gdLst>
                <a:ahLst/>
                <a:cxnLst>
                  <a:cxn ang="T6">
                    <a:pos x="T0" y="T1"/>
                  </a:cxn>
                  <a:cxn ang="T7">
                    <a:pos x="T2" y="T3"/>
                  </a:cxn>
                  <a:cxn ang="T8">
                    <a:pos x="T4" y="T5"/>
                  </a:cxn>
                </a:cxnLst>
                <a:rect l="T9" t="T10" r="T11" b="T12"/>
                <a:pathLst>
                  <a:path w="2139" h="4">
                    <a:moveTo>
                      <a:pt x="0" y="0"/>
                    </a:moveTo>
                    <a:lnTo>
                      <a:pt x="0" y="0"/>
                    </a:lnTo>
                    <a:lnTo>
                      <a:pt x="2139" y="4"/>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87053" name="Rectangle 12"/>
              <p:cNvSpPr>
                <a:spLocks noChangeArrowheads="1"/>
              </p:cNvSpPr>
              <p:nvPr/>
            </p:nvSpPr>
            <p:spPr bwMode="auto">
              <a:xfrm>
                <a:off x="6705600" y="5562600"/>
                <a:ext cx="381000" cy="363538"/>
              </a:xfrm>
              <a:prstGeom prst="rect">
                <a:avLst/>
              </a:prstGeom>
              <a:noFill/>
              <a:ln w="12700">
                <a:noFill/>
                <a:miter lim="800000"/>
                <a:headEnd/>
                <a:tailEnd/>
              </a:ln>
            </p:spPr>
            <p:txBody>
              <a:bodyPr lIns="90487" tIns="44450" rIns="90487" bIns="44450">
                <a:spAutoFit/>
              </a:bodyPr>
              <a:lstStyle/>
              <a:p>
                <a:r>
                  <a:rPr lang="en-US" altLang="en-US" sz="1800" b="1"/>
                  <a:t>X</a:t>
                </a:r>
              </a:p>
            </p:txBody>
          </p:sp>
          <p:sp>
            <p:nvSpPr>
              <p:cNvPr id="87054" name="Rectangle 13"/>
              <p:cNvSpPr>
                <a:spLocks noChangeArrowheads="1"/>
              </p:cNvSpPr>
              <p:nvPr/>
            </p:nvSpPr>
            <p:spPr bwMode="auto">
              <a:xfrm>
                <a:off x="6567488" y="3821113"/>
                <a:ext cx="184150" cy="92075"/>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87055" name="Rectangle 15"/>
              <p:cNvSpPr>
                <a:spLocks noChangeArrowheads="1"/>
              </p:cNvSpPr>
              <p:nvPr/>
            </p:nvSpPr>
            <p:spPr bwMode="auto">
              <a:xfrm>
                <a:off x="4800600" y="5791200"/>
                <a:ext cx="503744" cy="366767"/>
              </a:xfrm>
              <a:prstGeom prst="rect">
                <a:avLst/>
              </a:prstGeom>
              <a:noFill/>
              <a:ln w="12700">
                <a:noFill/>
                <a:miter lim="800000"/>
                <a:headEnd/>
                <a:tailEnd/>
              </a:ln>
            </p:spPr>
            <p:txBody>
              <a:bodyPr wrap="none" lIns="90487" tIns="44450" rIns="90487" bIns="44450">
                <a:spAutoFit/>
              </a:bodyPr>
              <a:lstStyle/>
              <a:p>
                <a:r>
                  <a:rPr lang="en-US" altLang="en-US" sz="1800" b="1"/>
                  <a:t>18.0</a:t>
                </a:r>
                <a:endParaRPr lang="en-US" altLang="en-US" b="1"/>
              </a:p>
            </p:txBody>
          </p:sp>
          <p:sp>
            <p:nvSpPr>
              <p:cNvPr id="87056" name="Line 16"/>
              <p:cNvSpPr>
                <a:spLocks noChangeShapeType="1"/>
              </p:cNvSpPr>
              <p:nvPr/>
            </p:nvSpPr>
            <p:spPr bwMode="auto">
              <a:xfrm flipV="1">
                <a:off x="5029200" y="556260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87057" name="Line 17"/>
              <p:cNvSpPr>
                <a:spLocks noChangeShapeType="1"/>
              </p:cNvSpPr>
              <p:nvPr/>
            </p:nvSpPr>
            <p:spPr bwMode="auto">
              <a:xfrm flipV="1">
                <a:off x="5410200" y="5562600"/>
                <a:ext cx="0" cy="685800"/>
              </a:xfrm>
              <a:prstGeom prst="line">
                <a:avLst/>
              </a:prstGeom>
              <a:noFill/>
              <a:ln w="12700">
                <a:solidFill>
                  <a:schemeClr val="tx1"/>
                </a:solidFill>
                <a:round/>
                <a:headEnd/>
                <a:tailEnd type="triangle" w="med" len="med"/>
              </a:ln>
            </p:spPr>
            <p:txBody>
              <a:bodyPr wrap="none" anchor="ctr"/>
              <a:lstStyle/>
              <a:p>
                <a:endParaRPr lang="en-US"/>
              </a:p>
            </p:txBody>
          </p:sp>
        </p:grpSp>
      </p:grpSp>
    </p:spTree>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reeform 2"/>
          <p:cNvSpPr>
            <a:spLocks/>
          </p:cNvSpPr>
          <p:nvPr/>
        </p:nvSpPr>
        <p:spPr bwMode="auto">
          <a:xfrm>
            <a:off x="6553200" y="3976688"/>
            <a:ext cx="2082800" cy="1657350"/>
          </a:xfrm>
          <a:custGeom>
            <a:avLst/>
            <a:gdLst>
              <a:gd name="T0" fmla="*/ 2147483646 w 984"/>
              <a:gd name="T1" fmla="*/ 2147483646 h 1044"/>
              <a:gd name="T2" fmla="*/ 2147483646 w 984"/>
              <a:gd name="T3" fmla="*/ 0 h 1044"/>
              <a:gd name="T4" fmla="*/ 2147483646 w 984"/>
              <a:gd name="T5" fmla="*/ 2147483646 h 1044"/>
              <a:gd name="T6" fmla="*/ 2147483646 w 984"/>
              <a:gd name="T7" fmla="*/ 2147483646 h 1044"/>
              <a:gd name="T8" fmla="*/ 2147483646 w 984"/>
              <a:gd name="T9" fmla="*/ 2147483646 h 1044"/>
              <a:gd name="T10" fmla="*/ 2147483646 w 984"/>
              <a:gd name="T11" fmla="*/ 2147483646 h 1044"/>
              <a:gd name="T12" fmla="*/ 2147483646 w 984"/>
              <a:gd name="T13" fmla="*/ 2147483646 h 1044"/>
              <a:gd name="T14" fmla="*/ 2147483646 w 984"/>
              <a:gd name="T15" fmla="*/ 2147483646 h 1044"/>
              <a:gd name="T16" fmla="*/ 2147483646 w 984"/>
              <a:gd name="T17" fmla="*/ 2147483646 h 1044"/>
              <a:gd name="T18" fmla="*/ 2147483646 w 984"/>
              <a:gd name="T19" fmla="*/ 2147483646 h 1044"/>
              <a:gd name="T20" fmla="*/ 2147483646 w 984"/>
              <a:gd name="T21" fmla="*/ 2147483646 h 1044"/>
              <a:gd name="T22" fmla="*/ 0 w 984"/>
              <a:gd name="T23" fmla="*/ 2147483646 h 1044"/>
              <a:gd name="T24" fmla="*/ 2147483646 w 984"/>
              <a:gd name="T25" fmla="*/ 2147483646 h 1044"/>
              <a:gd name="T26" fmla="*/ 2147483646 w 984"/>
              <a:gd name="T27" fmla="*/ 2147483646 h 10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4"/>
              <a:gd name="T43" fmla="*/ 0 h 1044"/>
              <a:gd name="T44" fmla="*/ 984 w 984"/>
              <a:gd name="T45" fmla="*/ 1044 h 10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4" h="1044">
                <a:moveTo>
                  <a:pt x="984" y="1032"/>
                </a:moveTo>
                <a:lnTo>
                  <a:pt x="981" y="0"/>
                </a:lnTo>
                <a:lnTo>
                  <a:pt x="888" y="72"/>
                </a:lnTo>
                <a:lnTo>
                  <a:pt x="792" y="168"/>
                </a:lnTo>
                <a:lnTo>
                  <a:pt x="726" y="304"/>
                </a:lnTo>
                <a:lnTo>
                  <a:pt x="638" y="452"/>
                </a:lnTo>
                <a:lnTo>
                  <a:pt x="586" y="552"/>
                </a:lnTo>
                <a:lnTo>
                  <a:pt x="522" y="657"/>
                </a:lnTo>
                <a:lnTo>
                  <a:pt x="456" y="744"/>
                </a:lnTo>
                <a:lnTo>
                  <a:pt x="360" y="852"/>
                </a:lnTo>
                <a:lnTo>
                  <a:pt x="204" y="948"/>
                </a:lnTo>
                <a:lnTo>
                  <a:pt x="0" y="984"/>
                </a:lnTo>
                <a:lnTo>
                  <a:pt x="3" y="1044"/>
                </a:lnTo>
                <a:lnTo>
                  <a:pt x="984" y="1032"/>
                </a:ln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8067" name="Freeform 3"/>
          <p:cNvSpPr>
            <a:spLocks/>
          </p:cNvSpPr>
          <p:nvPr/>
        </p:nvSpPr>
        <p:spPr bwMode="auto">
          <a:xfrm>
            <a:off x="863600" y="3995738"/>
            <a:ext cx="2082800" cy="1657350"/>
          </a:xfrm>
          <a:custGeom>
            <a:avLst/>
            <a:gdLst>
              <a:gd name="T0" fmla="*/ 2147483646 w 984"/>
              <a:gd name="T1" fmla="*/ 2147483646 h 1044"/>
              <a:gd name="T2" fmla="*/ 2147483646 w 984"/>
              <a:gd name="T3" fmla="*/ 0 h 1044"/>
              <a:gd name="T4" fmla="*/ 2147483646 w 984"/>
              <a:gd name="T5" fmla="*/ 2147483646 h 1044"/>
              <a:gd name="T6" fmla="*/ 2147483646 w 984"/>
              <a:gd name="T7" fmla="*/ 2147483646 h 1044"/>
              <a:gd name="T8" fmla="*/ 2147483646 w 984"/>
              <a:gd name="T9" fmla="*/ 2147483646 h 1044"/>
              <a:gd name="T10" fmla="*/ 2147483646 w 984"/>
              <a:gd name="T11" fmla="*/ 2147483646 h 1044"/>
              <a:gd name="T12" fmla="*/ 2147483646 w 984"/>
              <a:gd name="T13" fmla="*/ 2147483646 h 1044"/>
              <a:gd name="T14" fmla="*/ 2147483646 w 984"/>
              <a:gd name="T15" fmla="*/ 2147483646 h 1044"/>
              <a:gd name="T16" fmla="*/ 2147483646 w 984"/>
              <a:gd name="T17" fmla="*/ 2147483646 h 1044"/>
              <a:gd name="T18" fmla="*/ 2147483646 w 984"/>
              <a:gd name="T19" fmla="*/ 2147483646 h 1044"/>
              <a:gd name="T20" fmla="*/ 2147483646 w 984"/>
              <a:gd name="T21" fmla="*/ 2147483646 h 1044"/>
              <a:gd name="T22" fmla="*/ 0 w 984"/>
              <a:gd name="T23" fmla="*/ 2147483646 h 1044"/>
              <a:gd name="T24" fmla="*/ 2147483646 w 984"/>
              <a:gd name="T25" fmla="*/ 2147483646 h 1044"/>
              <a:gd name="T26" fmla="*/ 2147483646 w 984"/>
              <a:gd name="T27" fmla="*/ 2147483646 h 10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4"/>
              <a:gd name="T43" fmla="*/ 0 h 1044"/>
              <a:gd name="T44" fmla="*/ 984 w 984"/>
              <a:gd name="T45" fmla="*/ 1044 h 10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4" h="1044">
                <a:moveTo>
                  <a:pt x="984" y="1032"/>
                </a:moveTo>
                <a:lnTo>
                  <a:pt x="981" y="0"/>
                </a:lnTo>
                <a:lnTo>
                  <a:pt x="888" y="72"/>
                </a:lnTo>
                <a:lnTo>
                  <a:pt x="792" y="168"/>
                </a:lnTo>
                <a:lnTo>
                  <a:pt x="726" y="304"/>
                </a:lnTo>
                <a:lnTo>
                  <a:pt x="638" y="452"/>
                </a:lnTo>
                <a:lnTo>
                  <a:pt x="586" y="552"/>
                </a:lnTo>
                <a:lnTo>
                  <a:pt x="522" y="657"/>
                </a:lnTo>
                <a:lnTo>
                  <a:pt x="456" y="744"/>
                </a:lnTo>
                <a:lnTo>
                  <a:pt x="360" y="852"/>
                </a:lnTo>
                <a:lnTo>
                  <a:pt x="204" y="948"/>
                </a:lnTo>
                <a:lnTo>
                  <a:pt x="0" y="984"/>
                </a:lnTo>
                <a:lnTo>
                  <a:pt x="3" y="1044"/>
                </a:lnTo>
                <a:lnTo>
                  <a:pt x="984" y="1032"/>
                </a:ln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8068" name="Rectangle 4"/>
          <p:cNvSpPr>
            <a:spLocks noGrp="1" noChangeArrowheads="1"/>
          </p:cNvSpPr>
          <p:nvPr>
            <p:ph type="body" idx="4294967295"/>
          </p:nvPr>
        </p:nvSpPr>
        <p:spPr>
          <a:xfrm>
            <a:off x="270933" y="1399822"/>
            <a:ext cx="11672711" cy="1090613"/>
          </a:xfrm>
        </p:spPr>
        <p:txBody>
          <a:bodyPr>
            <a:noAutofit/>
          </a:bodyPr>
          <a:lstStyle/>
          <a:p>
            <a:pPr marL="236538" indent="-236538" defTabSz="914400" eaLnBrk="1" hangingPunct="1">
              <a:lnSpc>
                <a:spcPct val="80000"/>
              </a:lnSpc>
            </a:pPr>
            <a:r>
              <a:rPr lang="en-US" altLang="en-US" sz="2400" dirty="0" smtClean="0"/>
              <a:t>Let X represent the time it takes, in seconds to download an image file from the internet.</a:t>
            </a:r>
          </a:p>
          <a:p>
            <a:pPr marL="236538" indent="-236538" defTabSz="914400" eaLnBrk="1" hangingPunct="1">
              <a:lnSpc>
                <a:spcPct val="80000"/>
              </a:lnSpc>
            </a:pPr>
            <a:r>
              <a:rPr lang="en-US" altLang="en-US" sz="2400" dirty="0" smtClean="0"/>
              <a:t>Suppose X is normal with a mean of 18.0 seconds and a standard deviation of 5.0 seconds.  </a:t>
            </a:r>
            <a:r>
              <a:rPr lang="en-US" altLang="en-US" sz="2400" dirty="0" smtClean="0">
                <a:solidFill>
                  <a:srgbClr val="669900"/>
                </a:solidFill>
              </a:rPr>
              <a:t>Find P(X &lt; 18.6)</a:t>
            </a:r>
          </a:p>
          <a:p>
            <a:pPr marL="236538" indent="-236538" defTabSz="914400" eaLnBrk="1" hangingPunct="1">
              <a:lnSpc>
                <a:spcPct val="90000"/>
              </a:lnSpc>
            </a:pPr>
            <a:endParaRPr lang="en-US" altLang="en-US" sz="2400" dirty="0" smtClean="0">
              <a:solidFill>
                <a:schemeClr val="folHlink"/>
              </a:solidFill>
            </a:endParaRPr>
          </a:p>
        </p:txBody>
      </p:sp>
      <p:sp>
        <p:nvSpPr>
          <p:cNvPr id="88069" name="Freeform 6"/>
          <p:cNvSpPr>
            <a:spLocks/>
          </p:cNvSpPr>
          <p:nvPr/>
        </p:nvSpPr>
        <p:spPr bwMode="auto">
          <a:xfrm>
            <a:off x="8629651" y="5405439"/>
            <a:ext cx="427567" cy="242887"/>
          </a:xfrm>
          <a:custGeom>
            <a:avLst/>
            <a:gdLst>
              <a:gd name="T0" fmla="*/ 2147483646 w 202"/>
              <a:gd name="T1" fmla="*/ 2147483646 h 153"/>
              <a:gd name="T2" fmla="*/ 2147483646 w 202"/>
              <a:gd name="T3" fmla="*/ 2147483646 h 153"/>
              <a:gd name="T4" fmla="*/ 2147483646 w 202"/>
              <a:gd name="T5" fmla="*/ 2147483646 h 153"/>
              <a:gd name="T6" fmla="*/ 2147483646 w 202"/>
              <a:gd name="T7" fmla="*/ 2147483646 h 153"/>
              <a:gd name="T8" fmla="*/ 2147483646 w 202"/>
              <a:gd name="T9" fmla="*/ 2147483646 h 153"/>
              <a:gd name="T10" fmla="*/ 2147483646 w 202"/>
              <a:gd name="T11" fmla="*/ 2147483646 h 153"/>
              <a:gd name="T12" fmla="*/ 2147483646 w 202"/>
              <a:gd name="T13" fmla="*/ 0 h 153"/>
              <a:gd name="T14" fmla="*/ 2147483646 w 202"/>
              <a:gd name="T15" fmla="*/ 2147483646 h 153"/>
              <a:gd name="T16" fmla="*/ 2147483646 w 202"/>
              <a:gd name="T17" fmla="*/ 2147483646 h 153"/>
              <a:gd name="T18" fmla="*/ 2147483646 w 202"/>
              <a:gd name="T19" fmla="*/ 2147483646 h 153"/>
              <a:gd name="T20" fmla="*/ 2147483646 w 202"/>
              <a:gd name="T21" fmla="*/ 2147483646 h 153"/>
              <a:gd name="T22" fmla="*/ 0 w 202"/>
              <a:gd name="T23" fmla="*/ 2147483646 h 153"/>
              <a:gd name="T24" fmla="*/ 2147483646 w 202"/>
              <a:gd name="T25" fmla="*/ 2147483646 h 153"/>
              <a:gd name="T26" fmla="*/ 2147483646 w 202"/>
              <a:gd name="T27" fmla="*/ 2147483646 h 1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2"/>
              <a:gd name="T43" fmla="*/ 0 h 153"/>
              <a:gd name="T44" fmla="*/ 202 w 202"/>
              <a:gd name="T45" fmla="*/ 153 h 1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2" h="153">
                <a:moveTo>
                  <a:pt x="12" y="141"/>
                </a:moveTo>
                <a:cubicBezTo>
                  <a:pt x="39" y="153"/>
                  <a:pt x="79" y="146"/>
                  <a:pt x="105" y="145"/>
                </a:cubicBezTo>
                <a:cubicBezTo>
                  <a:pt x="127" y="143"/>
                  <a:pt x="135" y="143"/>
                  <a:pt x="162" y="144"/>
                </a:cubicBezTo>
                <a:cubicBezTo>
                  <a:pt x="172" y="148"/>
                  <a:pt x="181" y="148"/>
                  <a:pt x="192" y="147"/>
                </a:cubicBezTo>
                <a:cubicBezTo>
                  <a:pt x="200" y="136"/>
                  <a:pt x="198" y="142"/>
                  <a:pt x="201" y="132"/>
                </a:cubicBezTo>
                <a:cubicBezTo>
                  <a:pt x="200" y="102"/>
                  <a:pt x="202" y="55"/>
                  <a:pt x="187" y="24"/>
                </a:cubicBezTo>
                <a:cubicBezTo>
                  <a:pt x="185" y="7"/>
                  <a:pt x="165" y="1"/>
                  <a:pt x="150" y="0"/>
                </a:cubicBezTo>
                <a:cubicBezTo>
                  <a:pt x="116" y="2"/>
                  <a:pt x="102" y="41"/>
                  <a:pt x="70" y="46"/>
                </a:cubicBezTo>
                <a:cubicBezTo>
                  <a:pt x="63" y="49"/>
                  <a:pt x="58" y="51"/>
                  <a:pt x="51" y="52"/>
                </a:cubicBezTo>
                <a:cubicBezTo>
                  <a:pt x="43" y="55"/>
                  <a:pt x="36" y="56"/>
                  <a:pt x="27" y="57"/>
                </a:cubicBezTo>
                <a:cubicBezTo>
                  <a:pt x="19" y="62"/>
                  <a:pt x="14" y="67"/>
                  <a:pt x="7" y="73"/>
                </a:cubicBezTo>
                <a:cubicBezTo>
                  <a:pt x="0" y="87"/>
                  <a:pt x="2" y="81"/>
                  <a:pt x="0" y="90"/>
                </a:cubicBezTo>
                <a:cubicBezTo>
                  <a:pt x="0" y="104"/>
                  <a:pt x="0" y="119"/>
                  <a:pt x="1" y="133"/>
                </a:cubicBezTo>
                <a:cubicBezTo>
                  <a:pt x="1" y="138"/>
                  <a:pt x="8" y="147"/>
                  <a:pt x="12" y="141"/>
                </a:cubicBez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8070" name="Freeform 7"/>
          <p:cNvSpPr>
            <a:spLocks/>
          </p:cNvSpPr>
          <p:nvPr/>
        </p:nvSpPr>
        <p:spPr bwMode="auto">
          <a:xfrm>
            <a:off x="8576734" y="3989388"/>
            <a:ext cx="488951" cy="1625600"/>
          </a:xfrm>
          <a:custGeom>
            <a:avLst/>
            <a:gdLst>
              <a:gd name="T0" fmla="*/ 2147483646 w 231"/>
              <a:gd name="T1" fmla="*/ 2147483646 h 1024"/>
              <a:gd name="T2" fmla="*/ 2147483646 w 231"/>
              <a:gd name="T3" fmla="*/ 2147483646 h 1024"/>
              <a:gd name="T4" fmla="*/ 2147483646 w 231"/>
              <a:gd name="T5" fmla="*/ 2147483646 h 1024"/>
              <a:gd name="T6" fmla="*/ 2147483646 w 231"/>
              <a:gd name="T7" fmla="*/ 2147483646 h 1024"/>
              <a:gd name="T8" fmla="*/ 2147483646 w 231"/>
              <a:gd name="T9" fmla="*/ 2147483646 h 1024"/>
              <a:gd name="T10" fmla="*/ 2147483646 w 231"/>
              <a:gd name="T11" fmla="*/ 2147483646 h 1024"/>
              <a:gd name="T12" fmla="*/ 2147483646 w 231"/>
              <a:gd name="T13" fmla="*/ 2147483646 h 1024"/>
              <a:gd name="T14" fmla="*/ 2147483646 w 231"/>
              <a:gd name="T15" fmla="*/ 2147483646 h 1024"/>
              <a:gd name="T16" fmla="*/ 2147483646 w 231"/>
              <a:gd name="T17" fmla="*/ 2147483646 h 1024"/>
              <a:gd name="T18" fmla="*/ 2147483646 w 231"/>
              <a:gd name="T19" fmla="*/ 2147483646 h 1024"/>
              <a:gd name="T20" fmla="*/ 2147483646 w 231"/>
              <a:gd name="T21" fmla="*/ 2147483646 h 1024"/>
              <a:gd name="T22" fmla="*/ 2147483646 w 231"/>
              <a:gd name="T23" fmla="*/ 2147483646 h 1024"/>
              <a:gd name="T24" fmla="*/ 2147483646 w 231"/>
              <a:gd name="T25" fmla="*/ 2147483646 h 1024"/>
              <a:gd name="T26" fmla="*/ 2147483646 w 231"/>
              <a:gd name="T27" fmla="*/ 2147483646 h 1024"/>
              <a:gd name="T28" fmla="*/ 2147483646 w 231"/>
              <a:gd name="T29" fmla="*/ 2147483646 h 1024"/>
              <a:gd name="T30" fmla="*/ 2147483646 w 231"/>
              <a:gd name="T31" fmla="*/ 2147483646 h 1024"/>
              <a:gd name="T32" fmla="*/ 2147483646 w 231"/>
              <a:gd name="T33" fmla="*/ 2147483646 h 1024"/>
              <a:gd name="T34" fmla="*/ 2147483646 w 231"/>
              <a:gd name="T35" fmla="*/ 2147483646 h 1024"/>
              <a:gd name="T36" fmla="*/ 2147483646 w 231"/>
              <a:gd name="T37" fmla="*/ 2147483646 h 10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1"/>
              <a:gd name="T58" fmla="*/ 0 h 1024"/>
              <a:gd name="T59" fmla="*/ 231 w 231"/>
              <a:gd name="T60" fmla="*/ 1024 h 10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1" h="1024">
                <a:moveTo>
                  <a:pt x="25" y="984"/>
                </a:moveTo>
                <a:cubicBezTo>
                  <a:pt x="28" y="847"/>
                  <a:pt x="34" y="709"/>
                  <a:pt x="37" y="572"/>
                </a:cubicBezTo>
                <a:cubicBezTo>
                  <a:pt x="33" y="476"/>
                  <a:pt x="30" y="440"/>
                  <a:pt x="33" y="340"/>
                </a:cubicBezTo>
                <a:cubicBezTo>
                  <a:pt x="30" y="269"/>
                  <a:pt x="25" y="210"/>
                  <a:pt x="29" y="140"/>
                </a:cubicBezTo>
                <a:cubicBezTo>
                  <a:pt x="28" y="100"/>
                  <a:pt x="0" y="32"/>
                  <a:pt x="41" y="4"/>
                </a:cubicBezTo>
                <a:cubicBezTo>
                  <a:pt x="122" y="9"/>
                  <a:pt x="91" y="0"/>
                  <a:pt x="133" y="28"/>
                </a:cubicBezTo>
                <a:cubicBezTo>
                  <a:pt x="156" y="62"/>
                  <a:pt x="125" y="22"/>
                  <a:pt x="153" y="44"/>
                </a:cubicBezTo>
                <a:cubicBezTo>
                  <a:pt x="157" y="47"/>
                  <a:pt x="158" y="53"/>
                  <a:pt x="161" y="56"/>
                </a:cubicBezTo>
                <a:cubicBezTo>
                  <a:pt x="164" y="59"/>
                  <a:pt x="169" y="61"/>
                  <a:pt x="173" y="64"/>
                </a:cubicBezTo>
                <a:cubicBezTo>
                  <a:pt x="185" y="82"/>
                  <a:pt x="194" y="97"/>
                  <a:pt x="209" y="112"/>
                </a:cubicBezTo>
                <a:cubicBezTo>
                  <a:pt x="212" y="120"/>
                  <a:pt x="221" y="127"/>
                  <a:pt x="221" y="136"/>
                </a:cubicBezTo>
                <a:cubicBezTo>
                  <a:pt x="221" y="163"/>
                  <a:pt x="213" y="216"/>
                  <a:pt x="213" y="216"/>
                </a:cubicBezTo>
                <a:cubicBezTo>
                  <a:pt x="215" y="282"/>
                  <a:pt x="217" y="319"/>
                  <a:pt x="225" y="376"/>
                </a:cubicBezTo>
                <a:cubicBezTo>
                  <a:pt x="224" y="399"/>
                  <a:pt x="224" y="421"/>
                  <a:pt x="221" y="444"/>
                </a:cubicBezTo>
                <a:cubicBezTo>
                  <a:pt x="220" y="452"/>
                  <a:pt x="213" y="468"/>
                  <a:pt x="213" y="468"/>
                </a:cubicBezTo>
                <a:cubicBezTo>
                  <a:pt x="207" y="564"/>
                  <a:pt x="209" y="508"/>
                  <a:pt x="209" y="636"/>
                </a:cubicBezTo>
                <a:cubicBezTo>
                  <a:pt x="213" y="623"/>
                  <a:pt x="222" y="582"/>
                  <a:pt x="221" y="596"/>
                </a:cubicBezTo>
                <a:cubicBezTo>
                  <a:pt x="208" y="724"/>
                  <a:pt x="231" y="865"/>
                  <a:pt x="173" y="980"/>
                </a:cubicBezTo>
                <a:cubicBezTo>
                  <a:pt x="151" y="1024"/>
                  <a:pt x="74" y="983"/>
                  <a:pt x="25" y="984"/>
                </a:cubicBez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8071" name="Line 8"/>
          <p:cNvSpPr>
            <a:spLocks noChangeShapeType="1"/>
          </p:cNvSpPr>
          <p:nvPr/>
        </p:nvSpPr>
        <p:spPr bwMode="auto">
          <a:xfrm>
            <a:off x="9044517" y="4249738"/>
            <a:ext cx="0" cy="1371600"/>
          </a:xfrm>
          <a:prstGeom prst="line">
            <a:avLst/>
          </a:prstGeom>
          <a:noFill/>
          <a:ln w="63500">
            <a:solidFill>
              <a:srgbClr val="FF0000"/>
            </a:solidFill>
            <a:round/>
            <a:headEnd/>
            <a:tailEnd/>
          </a:ln>
        </p:spPr>
        <p:txBody>
          <a:bodyPr wrap="none" anchor="ctr"/>
          <a:lstStyle/>
          <a:p>
            <a:endParaRPr lang="en-US"/>
          </a:p>
        </p:txBody>
      </p:sp>
      <p:sp>
        <p:nvSpPr>
          <p:cNvPr id="88072" name="Line 9"/>
          <p:cNvSpPr>
            <a:spLocks noChangeShapeType="1"/>
          </p:cNvSpPr>
          <p:nvPr/>
        </p:nvSpPr>
        <p:spPr bwMode="auto">
          <a:xfrm>
            <a:off x="8638117" y="4021138"/>
            <a:ext cx="0" cy="1600200"/>
          </a:xfrm>
          <a:prstGeom prst="line">
            <a:avLst/>
          </a:prstGeom>
          <a:noFill/>
          <a:ln w="31750">
            <a:solidFill>
              <a:schemeClr val="tx1"/>
            </a:solidFill>
            <a:round/>
            <a:headEnd/>
            <a:tailEnd/>
          </a:ln>
        </p:spPr>
        <p:txBody>
          <a:bodyPr wrap="none" anchor="ctr"/>
          <a:lstStyle/>
          <a:p>
            <a:endParaRPr lang="en-US"/>
          </a:p>
        </p:txBody>
      </p:sp>
      <p:sp>
        <p:nvSpPr>
          <p:cNvPr id="88073" name="Freeform 10"/>
          <p:cNvSpPr>
            <a:spLocks/>
          </p:cNvSpPr>
          <p:nvPr/>
        </p:nvSpPr>
        <p:spPr bwMode="auto">
          <a:xfrm>
            <a:off x="8684685" y="3976688"/>
            <a:ext cx="2180167" cy="1573212"/>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8074" name="Freeform 11"/>
          <p:cNvSpPr>
            <a:spLocks/>
          </p:cNvSpPr>
          <p:nvPr/>
        </p:nvSpPr>
        <p:spPr bwMode="auto">
          <a:xfrm>
            <a:off x="6502400" y="3976688"/>
            <a:ext cx="2184400" cy="1573212"/>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8075" name="Freeform 12"/>
          <p:cNvSpPr>
            <a:spLocks/>
          </p:cNvSpPr>
          <p:nvPr/>
        </p:nvSpPr>
        <p:spPr bwMode="auto">
          <a:xfrm>
            <a:off x="6451600" y="5632450"/>
            <a:ext cx="4413251" cy="1588"/>
          </a:xfrm>
          <a:custGeom>
            <a:avLst/>
            <a:gdLst>
              <a:gd name="T0" fmla="*/ 0 w 2085"/>
              <a:gd name="T1" fmla="*/ 2147483646 h 1"/>
              <a:gd name="T2" fmla="*/ 2147483646 w 2085"/>
              <a:gd name="T3" fmla="*/ 0 h 1"/>
              <a:gd name="T4" fmla="*/ 2147483646 w 2085"/>
              <a:gd name="T5" fmla="*/ 0 h 1"/>
              <a:gd name="T6" fmla="*/ 0 60000 65536"/>
              <a:gd name="T7" fmla="*/ 0 60000 65536"/>
              <a:gd name="T8" fmla="*/ 0 60000 65536"/>
              <a:gd name="T9" fmla="*/ 0 w 2085"/>
              <a:gd name="T10" fmla="*/ 0 h 1"/>
              <a:gd name="T11" fmla="*/ 2085 w 2085"/>
              <a:gd name="T12" fmla="*/ 1 h 1"/>
            </a:gdLst>
            <a:ahLst/>
            <a:cxnLst>
              <a:cxn ang="T6">
                <a:pos x="T0" y="T1"/>
              </a:cxn>
              <a:cxn ang="T7">
                <a:pos x="T2" y="T3"/>
              </a:cxn>
              <a:cxn ang="T8">
                <a:pos x="T4" y="T5"/>
              </a:cxn>
            </a:cxnLst>
            <a:rect l="T9" t="T10" r="T11" b="T12"/>
            <a:pathLst>
              <a:path w="2085" h="1">
                <a:moveTo>
                  <a:pt x="0" y="1"/>
                </a:moveTo>
                <a:lnTo>
                  <a:pt x="25" y="0"/>
                </a:lnTo>
                <a:lnTo>
                  <a:pt x="2085" y="0"/>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88076" name="Rectangle 13"/>
          <p:cNvSpPr>
            <a:spLocks noChangeArrowheads="1"/>
          </p:cNvSpPr>
          <p:nvPr/>
        </p:nvSpPr>
        <p:spPr bwMode="auto">
          <a:xfrm>
            <a:off x="3348567" y="4340225"/>
            <a:ext cx="122767" cy="184150"/>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88077" name="Rectangle 14"/>
          <p:cNvSpPr>
            <a:spLocks noChangeArrowheads="1"/>
          </p:cNvSpPr>
          <p:nvPr/>
        </p:nvSpPr>
        <p:spPr bwMode="auto">
          <a:xfrm>
            <a:off x="10871200" y="5576889"/>
            <a:ext cx="508000" cy="363537"/>
          </a:xfrm>
          <a:prstGeom prst="rect">
            <a:avLst/>
          </a:prstGeom>
          <a:noFill/>
          <a:ln w="12700">
            <a:noFill/>
            <a:miter lim="800000"/>
            <a:headEnd/>
            <a:tailEnd/>
          </a:ln>
        </p:spPr>
        <p:txBody>
          <a:bodyPr lIns="90487" tIns="44450" rIns="90487" bIns="44450">
            <a:spAutoFit/>
          </a:bodyPr>
          <a:lstStyle/>
          <a:p>
            <a:r>
              <a:rPr lang="en-US" altLang="en-US" sz="1800" b="1">
                <a:solidFill>
                  <a:schemeClr val="folHlink"/>
                </a:solidFill>
              </a:rPr>
              <a:t>Z</a:t>
            </a:r>
          </a:p>
        </p:txBody>
      </p:sp>
      <p:sp>
        <p:nvSpPr>
          <p:cNvPr id="88078" name="Rectangle 15"/>
          <p:cNvSpPr>
            <a:spLocks noChangeArrowheads="1"/>
          </p:cNvSpPr>
          <p:nvPr/>
        </p:nvSpPr>
        <p:spPr bwMode="auto">
          <a:xfrm>
            <a:off x="8737601" y="5653089"/>
            <a:ext cx="671658" cy="366767"/>
          </a:xfrm>
          <a:prstGeom prst="rect">
            <a:avLst/>
          </a:prstGeom>
          <a:noFill/>
          <a:ln w="12700">
            <a:noFill/>
            <a:miter lim="800000"/>
            <a:headEnd/>
            <a:tailEnd/>
          </a:ln>
        </p:spPr>
        <p:txBody>
          <a:bodyPr wrap="none" lIns="90487" tIns="44450" rIns="90487" bIns="44450">
            <a:spAutoFit/>
          </a:bodyPr>
          <a:lstStyle/>
          <a:p>
            <a:r>
              <a:rPr lang="en-US" altLang="en-US" sz="1800" b="1">
                <a:solidFill>
                  <a:schemeClr val="folHlink"/>
                </a:solidFill>
              </a:rPr>
              <a:t>0.12</a:t>
            </a:r>
            <a:endParaRPr lang="en-US" altLang="en-US" b="1">
              <a:solidFill>
                <a:schemeClr val="folHlink"/>
              </a:solidFill>
            </a:endParaRPr>
          </a:p>
        </p:txBody>
      </p:sp>
      <p:sp>
        <p:nvSpPr>
          <p:cNvPr id="88079" name="Rectangle 16"/>
          <p:cNvSpPr>
            <a:spLocks noChangeArrowheads="1"/>
          </p:cNvSpPr>
          <p:nvPr/>
        </p:nvSpPr>
        <p:spPr bwMode="auto">
          <a:xfrm>
            <a:off x="8331201" y="5653089"/>
            <a:ext cx="386323" cy="366767"/>
          </a:xfrm>
          <a:prstGeom prst="rect">
            <a:avLst/>
          </a:prstGeom>
          <a:noFill/>
          <a:ln w="12700">
            <a:noFill/>
            <a:miter lim="800000"/>
            <a:headEnd/>
            <a:tailEnd/>
          </a:ln>
        </p:spPr>
        <p:txBody>
          <a:bodyPr wrap="none" lIns="90487" tIns="44450" rIns="90487" bIns="44450">
            <a:spAutoFit/>
          </a:bodyPr>
          <a:lstStyle/>
          <a:p>
            <a:r>
              <a:rPr lang="en-US" altLang="en-US" sz="1800" b="1">
                <a:solidFill>
                  <a:schemeClr val="folHlink"/>
                </a:solidFill>
              </a:rPr>
              <a:t> 0</a:t>
            </a:r>
            <a:endParaRPr lang="en-US" altLang="en-US" b="1">
              <a:solidFill>
                <a:schemeClr val="folHlink"/>
              </a:solidFill>
            </a:endParaRPr>
          </a:p>
        </p:txBody>
      </p:sp>
      <p:sp>
        <p:nvSpPr>
          <p:cNvPr id="88080" name="Freeform 17"/>
          <p:cNvSpPr>
            <a:spLocks/>
          </p:cNvSpPr>
          <p:nvPr/>
        </p:nvSpPr>
        <p:spPr bwMode="auto">
          <a:xfrm>
            <a:off x="2940051" y="5405439"/>
            <a:ext cx="427567" cy="242887"/>
          </a:xfrm>
          <a:custGeom>
            <a:avLst/>
            <a:gdLst>
              <a:gd name="T0" fmla="*/ 2147483646 w 202"/>
              <a:gd name="T1" fmla="*/ 2147483646 h 153"/>
              <a:gd name="T2" fmla="*/ 2147483646 w 202"/>
              <a:gd name="T3" fmla="*/ 2147483646 h 153"/>
              <a:gd name="T4" fmla="*/ 2147483646 w 202"/>
              <a:gd name="T5" fmla="*/ 2147483646 h 153"/>
              <a:gd name="T6" fmla="*/ 2147483646 w 202"/>
              <a:gd name="T7" fmla="*/ 2147483646 h 153"/>
              <a:gd name="T8" fmla="*/ 2147483646 w 202"/>
              <a:gd name="T9" fmla="*/ 2147483646 h 153"/>
              <a:gd name="T10" fmla="*/ 2147483646 w 202"/>
              <a:gd name="T11" fmla="*/ 2147483646 h 153"/>
              <a:gd name="T12" fmla="*/ 2147483646 w 202"/>
              <a:gd name="T13" fmla="*/ 0 h 153"/>
              <a:gd name="T14" fmla="*/ 2147483646 w 202"/>
              <a:gd name="T15" fmla="*/ 2147483646 h 153"/>
              <a:gd name="T16" fmla="*/ 2147483646 w 202"/>
              <a:gd name="T17" fmla="*/ 2147483646 h 153"/>
              <a:gd name="T18" fmla="*/ 2147483646 w 202"/>
              <a:gd name="T19" fmla="*/ 2147483646 h 153"/>
              <a:gd name="T20" fmla="*/ 2147483646 w 202"/>
              <a:gd name="T21" fmla="*/ 2147483646 h 153"/>
              <a:gd name="T22" fmla="*/ 0 w 202"/>
              <a:gd name="T23" fmla="*/ 2147483646 h 153"/>
              <a:gd name="T24" fmla="*/ 2147483646 w 202"/>
              <a:gd name="T25" fmla="*/ 2147483646 h 153"/>
              <a:gd name="T26" fmla="*/ 2147483646 w 202"/>
              <a:gd name="T27" fmla="*/ 2147483646 h 1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2"/>
              <a:gd name="T43" fmla="*/ 0 h 153"/>
              <a:gd name="T44" fmla="*/ 202 w 202"/>
              <a:gd name="T45" fmla="*/ 153 h 1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2" h="153">
                <a:moveTo>
                  <a:pt x="12" y="141"/>
                </a:moveTo>
                <a:cubicBezTo>
                  <a:pt x="39" y="153"/>
                  <a:pt x="79" y="146"/>
                  <a:pt x="105" y="145"/>
                </a:cubicBezTo>
                <a:cubicBezTo>
                  <a:pt x="127" y="143"/>
                  <a:pt x="135" y="143"/>
                  <a:pt x="162" y="144"/>
                </a:cubicBezTo>
                <a:cubicBezTo>
                  <a:pt x="172" y="148"/>
                  <a:pt x="181" y="148"/>
                  <a:pt x="192" y="147"/>
                </a:cubicBezTo>
                <a:cubicBezTo>
                  <a:pt x="200" y="136"/>
                  <a:pt x="198" y="142"/>
                  <a:pt x="201" y="132"/>
                </a:cubicBezTo>
                <a:cubicBezTo>
                  <a:pt x="200" y="102"/>
                  <a:pt x="202" y="55"/>
                  <a:pt x="187" y="24"/>
                </a:cubicBezTo>
                <a:cubicBezTo>
                  <a:pt x="185" y="7"/>
                  <a:pt x="165" y="1"/>
                  <a:pt x="150" y="0"/>
                </a:cubicBezTo>
                <a:cubicBezTo>
                  <a:pt x="116" y="2"/>
                  <a:pt x="102" y="41"/>
                  <a:pt x="70" y="46"/>
                </a:cubicBezTo>
                <a:cubicBezTo>
                  <a:pt x="63" y="49"/>
                  <a:pt x="58" y="51"/>
                  <a:pt x="51" y="52"/>
                </a:cubicBezTo>
                <a:cubicBezTo>
                  <a:pt x="43" y="55"/>
                  <a:pt x="36" y="56"/>
                  <a:pt x="27" y="57"/>
                </a:cubicBezTo>
                <a:cubicBezTo>
                  <a:pt x="19" y="62"/>
                  <a:pt x="14" y="67"/>
                  <a:pt x="7" y="73"/>
                </a:cubicBezTo>
                <a:cubicBezTo>
                  <a:pt x="0" y="87"/>
                  <a:pt x="2" y="81"/>
                  <a:pt x="0" y="90"/>
                </a:cubicBezTo>
                <a:cubicBezTo>
                  <a:pt x="0" y="104"/>
                  <a:pt x="0" y="119"/>
                  <a:pt x="1" y="133"/>
                </a:cubicBezTo>
                <a:cubicBezTo>
                  <a:pt x="1" y="138"/>
                  <a:pt x="8" y="147"/>
                  <a:pt x="12" y="141"/>
                </a:cubicBez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8081" name="Freeform 18"/>
          <p:cNvSpPr>
            <a:spLocks/>
          </p:cNvSpPr>
          <p:nvPr/>
        </p:nvSpPr>
        <p:spPr bwMode="auto">
          <a:xfrm>
            <a:off x="2887134" y="3989388"/>
            <a:ext cx="488951" cy="1625600"/>
          </a:xfrm>
          <a:custGeom>
            <a:avLst/>
            <a:gdLst>
              <a:gd name="T0" fmla="*/ 2147483646 w 231"/>
              <a:gd name="T1" fmla="*/ 2147483646 h 1024"/>
              <a:gd name="T2" fmla="*/ 2147483646 w 231"/>
              <a:gd name="T3" fmla="*/ 2147483646 h 1024"/>
              <a:gd name="T4" fmla="*/ 2147483646 w 231"/>
              <a:gd name="T5" fmla="*/ 2147483646 h 1024"/>
              <a:gd name="T6" fmla="*/ 2147483646 w 231"/>
              <a:gd name="T7" fmla="*/ 2147483646 h 1024"/>
              <a:gd name="T8" fmla="*/ 2147483646 w 231"/>
              <a:gd name="T9" fmla="*/ 2147483646 h 1024"/>
              <a:gd name="T10" fmla="*/ 2147483646 w 231"/>
              <a:gd name="T11" fmla="*/ 2147483646 h 1024"/>
              <a:gd name="T12" fmla="*/ 2147483646 w 231"/>
              <a:gd name="T13" fmla="*/ 2147483646 h 1024"/>
              <a:gd name="T14" fmla="*/ 2147483646 w 231"/>
              <a:gd name="T15" fmla="*/ 2147483646 h 1024"/>
              <a:gd name="T16" fmla="*/ 2147483646 w 231"/>
              <a:gd name="T17" fmla="*/ 2147483646 h 1024"/>
              <a:gd name="T18" fmla="*/ 2147483646 w 231"/>
              <a:gd name="T19" fmla="*/ 2147483646 h 1024"/>
              <a:gd name="T20" fmla="*/ 2147483646 w 231"/>
              <a:gd name="T21" fmla="*/ 2147483646 h 1024"/>
              <a:gd name="T22" fmla="*/ 2147483646 w 231"/>
              <a:gd name="T23" fmla="*/ 2147483646 h 1024"/>
              <a:gd name="T24" fmla="*/ 2147483646 w 231"/>
              <a:gd name="T25" fmla="*/ 2147483646 h 1024"/>
              <a:gd name="T26" fmla="*/ 2147483646 w 231"/>
              <a:gd name="T27" fmla="*/ 2147483646 h 1024"/>
              <a:gd name="T28" fmla="*/ 2147483646 w 231"/>
              <a:gd name="T29" fmla="*/ 2147483646 h 1024"/>
              <a:gd name="T30" fmla="*/ 2147483646 w 231"/>
              <a:gd name="T31" fmla="*/ 2147483646 h 1024"/>
              <a:gd name="T32" fmla="*/ 2147483646 w 231"/>
              <a:gd name="T33" fmla="*/ 2147483646 h 1024"/>
              <a:gd name="T34" fmla="*/ 2147483646 w 231"/>
              <a:gd name="T35" fmla="*/ 2147483646 h 1024"/>
              <a:gd name="T36" fmla="*/ 2147483646 w 231"/>
              <a:gd name="T37" fmla="*/ 2147483646 h 10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1"/>
              <a:gd name="T58" fmla="*/ 0 h 1024"/>
              <a:gd name="T59" fmla="*/ 231 w 231"/>
              <a:gd name="T60" fmla="*/ 1024 h 10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1" h="1024">
                <a:moveTo>
                  <a:pt x="25" y="984"/>
                </a:moveTo>
                <a:cubicBezTo>
                  <a:pt x="28" y="847"/>
                  <a:pt x="34" y="709"/>
                  <a:pt x="37" y="572"/>
                </a:cubicBezTo>
                <a:cubicBezTo>
                  <a:pt x="33" y="476"/>
                  <a:pt x="30" y="440"/>
                  <a:pt x="33" y="340"/>
                </a:cubicBezTo>
                <a:cubicBezTo>
                  <a:pt x="30" y="269"/>
                  <a:pt x="25" y="210"/>
                  <a:pt x="29" y="140"/>
                </a:cubicBezTo>
                <a:cubicBezTo>
                  <a:pt x="28" y="100"/>
                  <a:pt x="0" y="32"/>
                  <a:pt x="41" y="4"/>
                </a:cubicBezTo>
                <a:cubicBezTo>
                  <a:pt x="122" y="9"/>
                  <a:pt x="91" y="0"/>
                  <a:pt x="133" y="28"/>
                </a:cubicBezTo>
                <a:cubicBezTo>
                  <a:pt x="156" y="62"/>
                  <a:pt x="125" y="22"/>
                  <a:pt x="153" y="44"/>
                </a:cubicBezTo>
                <a:cubicBezTo>
                  <a:pt x="157" y="47"/>
                  <a:pt x="158" y="53"/>
                  <a:pt x="161" y="56"/>
                </a:cubicBezTo>
                <a:cubicBezTo>
                  <a:pt x="164" y="59"/>
                  <a:pt x="169" y="61"/>
                  <a:pt x="173" y="64"/>
                </a:cubicBezTo>
                <a:cubicBezTo>
                  <a:pt x="185" y="82"/>
                  <a:pt x="194" y="97"/>
                  <a:pt x="209" y="112"/>
                </a:cubicBezTo>
                <a:cubicBezTo>
                  <a:pt x="212" y="120"/>
                  <a:pt x="221" y="127"/>
                  <a:pt x="221" y="136"/>
                </a:cubicBezTo>
                <a:cubicBezTo>
                  <a:pt x="221" y="163"/>
                  <a:pt x="213" y="216"/>
                  <a:pt x="213" y="216"/>
                </a:cubicBezTo>
                <a:cubicBezTo>
                  <a:pt x="215" y="282"/>
                  <a:pt x="217" y="319"/>
                  <a:pt x="225" y="376"/>
                </a:cubicBezTo>
                <a:cubicBezTo>
                  <a:pt x="224" y="399"/>
                  <a:pt x="224" y="421"/>
                  <a:pt x="221" y="444"/>
                </a:cubicBezTo>
                <a:cubicBezTo>
                  <a:pt x="220" y="452"/>
                  <a:pt x="213" y="468"/>
                  <a:pt x="213" y="468"/>
                </a:cubicBezTo>
                <a:cubicBezTo>
                  <a:pt x="207" y="564"/>
                  <a:pt x="209" y="508"/>
                  <a:pt x="209" y="636"/>
                </a:cubicBezTo>
                <a:cubicBezTo>
                  <a:pt x="213" y="623"/>
                  <a:pt x="222" y="582"/>
                  <a:pt x="221" y="596"/>
                </a:cubicBezTo>
                <a:cubicBezTo>
                  <a:pt x="208" y="724"/>
                  <a:pt x="231" y="865"/>
                  <a:pt x="173" y="980"/>
                </a:cubicBezTo>
                <a:cubicBezTo>
                  <a:pt x="151" y="1024"/>
                  <a:pt x="74" y="983"/>
                  <a:pt x="25" y="984"/>
                </a:cubicBez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8082" name="Line 19"/>
          <p:cNvSpPr>
            <a:spLocks noChangeShapeType="1"/>
          </p:cNvSpPr>
          <p:nvPr/>
        </p:nvSpPr>
        <p:spPr bwMode="auto">
          <a:xfrm>
            <a:off x="3354917" y="4249738"/>
            <a:ext cx="0" cy="1371600"/>
          </a:xfrm>
          <a:prstGeom prst="line">
            <a:avLst/>
          </a:prstGeom>
          <a:noFill/>
          <a:ln w="63500">
            <a:solidFill>
              <a:srgbClr val="FF0000"/>
            </a:solidFill>
            <a:round/>
            <a:headEnd/>
            <a:tailEnd/>
          </a:ln>
        </p:spPr>
        <p:txBody>
          <a:bodyPr wrap="none" anchor="ctr"/>
          <a:lstStyle/>
          <a:p>
            <a:endParaRPr lang="en-US"/>
          </a:p>
        </p:txBody>
      </p:sp>
      <p:sp>
        <p:nvSpPr>
          <p:cNvPr id="88083" name="Line 20"/>
          <p:cNvSpPr>
            <a:spLocks noChangeShapeType="1"/>
          </p:cNvSpPr>
          <p:nvPr/>
        </p:nvSpPr>
        <p:spPr bwMode="auto">
          <a:xfrm>
            <a:off x="2948517" y="4021138"/>
            <a:ext cx="0" cy="1600200"/>
          </a:xfrm>
          <a:prstGeom prst="line">
            <a:avLst/>
          </a:prstGeom>
          <a:noFill/>
          <a:ln w="31750">
            <a:solidFill>
              <a:schemeClr val="tx1"/>
            </a:solidFill>
            <a:round/>
            <a:headEnd/>
            <a:tailEnd/>
          </a:ln>
        </p:spPr>
        <p:txBody>
          <a:bodyPr wrap="none" anchor="ctr"/>
          <a:lstStyle/>
          <a:p>
            <a:endParaRPr lang="en-US"/>
          </a:p>
        </p:txBody>
      </p:sp>
      <p:sp>
        <p:nvSpPr>
          <p:cNvPr id="88084" name="Freeform 21"/>
          <p:cNvSpPr>
            <a:spLocks/>
          </p:cNvSpPr>
          <p:nvPr/>
        </p:nvSpPr>
        <p:spPr bwMode="auto">
          <a:xfrm>
            <a:off x="2995085" y="3976688"/>
            <a:ext cx="2180167" cy="1573212"/>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8085" name="Freeform 22"/>
          <p:cNvSpPr>
            <a:spLocks/>
          </p:cNvSpPr>
          <p:nvPr/>
        </p:nvSpPr>
        <p:spPr bwMode="auto">
          <a:xfrm>
            <a:off x="812800" y="3976688"/>
            <a:ext cx="2184400" cy="1573212"/>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8086" name="Freeform 23"/>
          <p:cNvSpPr>
            <a:spLocks/>
          </p:cNvSpPr>
          <p:nvPr/>
        </p:nvSpPr>
        <p:spPr bwMode="auto">
          <a:xfrm>
            <a:off x="766234" y="5630864"/>
            <a:ext cx="4409017" cy="1587"/>
          </a:xfrm>
          <a:custGeom>
            <a:avLst/>
            <a:gdLst>
              <a:gd name="T0" fmla="*/ 0 w 2083"/>
              <a:gd name="T1" fmla="*/ 0 h 1"/>
              <a:gd name="T2" fmla="*/ 2147483646 w 2083"/>
              <a:gd name="T3" fmla="*/ 2147483646 h 1"/>
              <a:gd name="T4" fmla="*/ 2147483646 w 2083"/>
              <a:gd name="T5" fmla="*/ 2147483646 h 1"/>
              <a:gd name="T6" fmla="*/ 0 60000 65536"/>
              <a:gd name="T7" fmla="*/ 0 60000 65536"/>
              <a:gd name="T8" fmla="*/ 0 60000 65536"/>
              <a:gd name="T9" fmla="*/ 0 w 2083"/>
              <a:gd name="T10" fmla="*/ 0 h 1"/>
              <a:gd name="T11" fmla="*/ 2083 w 2083"/>
              <a:gd name="T12" fmla="*/ 1 h 1"/>
            </a:gdLst>
            <a:ahLst/>
            <a:cxnLst>
              <a:cxn ang="T6">
                <a:pos x="T0" y="T1"/>
              </a:cxn>
              <a:cxn ang="T7">
                <a:pos x="T2" y="T3"/>
              </a:cxn>
              <a:cxn ang="T8">
                <a:pos x="T4" y="T5"/>
              </a:cxn>
            </a:cxnLst>
            <a:rect l="T9" t="T10" r="T11" b="T12"/>
            <a:pathLst>
              <a:path w="2083" h="1">
                <a:moveTo>
                  <a:pt x="0" y="0"/>
                </a:moveTo>
                <a:lnTo>
                  <a:pt x="23" y="1"/>
                </a:lnTo>
                <a:lnTo>
                  <a:pt x="2083" y="1"/>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88087" name="Rectangle 24"/>
          <p:cNvSpPr>
            <a:spLocks noChangeArrowheads="1"/>
          </p:cNvSpPr>
          <p:nvPr/>
        </p:nvSpPr>
        <p:spPr bwMode="auto">
          <a:xfrm>
            <a:off x="5080000" y="5576889"/>
            <a:ext cx="508000" cy="363537"/>
          </a:xfrm>
          <a:prstGeom prst="rect">
            <a:avLst/>
          </a:prstGeom>
          <a:noFill/>
          <a:ln w="12700">
            <a:noFill/>
            <a:miter lim="800000"/>
            <a:headEnd/>
            <a:tailEnd/>
          </a:ln>
        </p:spPr>
        <p:txBody>
          <a:bodyPr lIns="90487" tIns="44450" rIns="90487" bIns="44450">
            <a:spAutoFit/>
          </a:bodyPr>
          <a:lstStyle/>
          <a:p>
            <a:r>
              <a:rPr lang="en-US" altLang="en-US" sz="1800" b="1"/>
              <a:t>X</a:t>
            </a:r>
          </a:p>
        </p:txBody>
      </p:sp>
      <p:sp>
        <p:nvSpPr>
          <p:cNvPr id="88088" name="Rectangle 25"/>
          <p:cNvSpPr>
            <a:spLocks noChangeArrowheads="1"/>
          </p:cNvSpPr>
          <p:nvPr/>
        </p:nvSpPr>
        <p:spPr bwMode="auto">
          <a:xfrm>
            <a:off x="3149601" y="5653088"/>
            <a:ext cx="671658" cy="366767"/>
          </a:xfrm>
          <a:prstGeom prst="rect">
            <a:avLst/>
          </a:prstGeom>
          <a:noFill/>
          <a:ln w="12700">
            <a:noFill/>
            <a:miter lim="800000"/>
            <a:headEnd/>
            <a:tailEnd/>
          </a:ln>
        </p:spPr>
        <p:txBody>
          <a:bodyPr wrap="none" lIns="90487" tIns="44450" rIns="90487" bIns="44450">
            <a:spAutoFit/>
          </a:bodyPr>
          <a:lstStyle/>
          <a:p>
            <a:r>
              <a:rPr lang="en-US" altLang="en-US" sz="1800" b="1"/>
              <a:t>18.6</a:t>
            </a:r>
            <a:endParaRPr lang="en-US" altLang="en-US" b="1"/>
          </a:p>
        </p:txBody>
      </p:sp>
      <p:sp>
        <p:nvSpPr>
          <p:cNvPr id="88089" name="Rectangle 26"/>
          <p:cNvSpPr>
            <a:spLocks noChangeArrowheads="1"/>
          </p:cNvSpPr>
          <p:nvPr/>
        </p:nvSpPr>
        <p:spPr bwMode="auto">
          <a:xfrm>
            <a:off x="2641600" y="5653088"/>
            <a:ext cx="520975" cy="366767"/>
          </a:xfrm>
          <a:prstGeom prst="rect">
            <a:avLst/>
          </a:prstGeom>
          <a:noFill/>
          <a:ln w="12700">
            <a:noFill/>
            <a:miter lim="800000"/>
            <a:headEnd/>
            <a:tailEnd/>
          </a:ln>
        </p:spPr>
        <p:txBody>
          <a:bodyPr wrap="none" lIns="90487" tIns="44450" rIns="90487" bIns="44450">
            <a:spAutoFit/>
          </a:bodyPr>
          <a:lstStyle/>
          <a:p>
            <a:r>
              <a:rPr lang="en-US" altLang="en-US" sz="1800" b="1"/>
              <a:t> 18</a:t>
            </a:r>
            <a:endParaRPr lang="en-US" altLang="en-US" b="1"/>
          </a:p>
        </p:txBody>
      </p:sp>
      <p:sp>
        <p:nvSpPr>
          <p:cNvPr id="88090" name="Text Box 28"/>
          <p:cNvSpPr txBox="1">
            <a:spLocks noChangeArrowheads="1"/>
          </p:cNvSpPr>
          <p:nvPr/>
        </p:nvSpPr>
        <p:spPr bwMode="auto">
          <a:xfrm>
            <a:off x="3657600" y="3976689"/>
            <a:ext cx="1625600" cy="646331"/>
          </a:xfrm>
          <a:prstGeom prst="rect">
            <a:avLst/>
          </a:prstGeom>
          <a:noFill/>
          <a:ln w="19050" algn="ctr">
            <a:noFill/>
            <a:miter lim="800000"/>
            <a:headEnd/>
            <a:tailEnd/>
          </a:ln>
        </p:spPr>
        <p:txBody>
          <a:bodyPr>
            <a:spAutoFit/>
          </a:bodyPr>
          <a:lstStyle/>
          <a:p>
            <a:pPr algn="ctr" eaLnBrk="1" hangingPunct="1">
              <a:spcBef>
                <a:spcPct val="50000"/>
              </a:spcBef>
              <a:buFont typeface="Arial" charset="0"/>
              <a:buNone/>
            </a:pPr>
            <a:r>
              <a:rPr lang="el-GR" altLang="en-US">
                <a:sym typeface="Arial" charset="0"/>
              </a:rPr>
              <a:t>μ</a:t>
            </a:r>
            <a:r>
              <a:rPr lang="en-US" altLang="en-US">
                <a:sym typeface="Arial" charset="0"/>
              </a:rPr>
              <a:t> = 18</a:t>
            </a:r>
          </a:p>
          <a:p>
            <a:pPr algn="ctr" eaLnBrk="1" hangingPunct="1">
              <a:lnSpc>
                <a:spcPct val="50000"/>
              </a:lnSpc>
              <a:spcBef>
                <a:spcPct val="50000"/>
              </a:spcBef>
              <a:buFont typeface="Arial" charset="0"/>
              <a:buNone/>
            </a:pPr>
            <a:r>
              <a:rPr lang="en-US" altLang="en-US">
                <a:sym typeface="Arial" charset="0"/>
              </a:rPr>
              <a:t> </a:t>
            </a:r>
            <a:r>
              <a:rPr lang="el-GR" altLang="en-US">
                <a:sym typeface="Arial" charset="0"/>
              </a:rPr>
              <a:t>σ</a:t>
            </a:r>
            <a:r>
              <a:rPr lang="en-US" altLang="en-US">
                <a:sym typeface="Arial" charset="0"/>
              </a:rPr>
              <a:t> = 5</a:t>
            </a:r>
          </a:p>
        </p:txBody>
      </p:sp>
      <p:sp>
        <p:nvSpPr>
          <p:cNvPr id="88091" name="Text Box 29"/>
          <p:cNvSpPr txBox="1">
            <a:spLocks noChangeArrowheads="1"/>
          </p:cNvSpPr>
          <p:nvPr/>
        </p:nvSpPr>
        <p:spPr bwMode="auto">
          <a:xfrm>
            <a:off x="9347200" y="3976689"/>
            <a:ext cx="1625600" cy="646331"/>
          </a:xfrm>
          <a:prstGeom prst="rect">
            <a:avLst/>
          </a:prstGeom>
          <a:noFill/>
          <a:ln w="19050" algn="ctr">
            <a:noFill/>
            <a:miter lim="800000"/>
            <a:headEnd/>
            <a:tailEnd/>
          </a:ln>
        </p:spPr>
        <p:txBody>
          <a:bodyPr>
            <a:spAutoFit/>
          </a:bodyPr>
          <a:lstStyle/>
          <a:p>
            <a:pPr algn="ctr" eaLnBrk="1" hangingPunct="1">
              <a:spcBef>
                <a:spcPct val="50000"/>
              </a:spcBef>
              <a:buFont typeface="Arial" charset="0"/>
              <a:buNone/>
            </a:pPr>
            <a:r>
              <a:rPr lang="el-GR" altLang="en-US">
                <a:solidFill>
                  <a:schemeClr val="folHlink"/>
                </a:solidFill>
                <a:sym typeface="Arial" charset="0"/>
              </a:rPr>
              <a:t>μ</a:t>
            </a:r>
            <a:r>
              <a:rPr lang="en-US" altLang="en-US">
                <a:solidFill>
                  <a:schemeClr val="folHlink"/>
                </a:solidFill>
                <a:sym typeface="Arial" charset="0"/>
              </a:rPr>
              <a:t> </a:t>
            </a:r>
            <a:r>
              <a:rPr lang="en-US" altLang="en-US" b="1">
                <a:solidFill>
                  <a:schemeClr val="folHlink"/>
                </a:solidFill>
                <a:sym typeface="Arial" charset="0"/>
              </a:rPr>
              <a:t>= 0</a:t>
            </a:r>
          </a:p>
          <a:p>
            <a:pPr algn="ctr" eaLnBrk="1" hangingPunct="1">
              <a:lnSpc>
                <a:spcPct val="50000"/>
              </a:lnSpc>
              <a:spcBef>
                <a:spcPct val="50000"/>
              </a:spcBef>
              <a:buFont typeface="Arial" charset="0"/>
              <a:buNone/>
            </a:pPr>
            <a:r>
              <a:rPr lang="el-GR" altLang="en-US" b="1">
                <a:solidFill>
                  <a:schemeClr val="folHlink"/>
                </a:solidFill>
                <a:sym typeface="Arial" charset="0"/>
              </a:rPr>
              <a:t>σ</a:t>
            </a:r>
            <a:r>
              <a:rPr lang="en-US" altLang="en-US" b="1">
                <a:solidFill>
                  <a:schemeClr val="folHlink"/>
                </a:solidFill>
                <a:sym typeface="Arial" charset="0"/>
              </a:rPr>
              <a:t> = 1</a:t>
            </a:r>
          </a:p>
        </p:txBody>
      </p:sp>
      <p:grpSp>
        <p:nvGrpSpPr>
          <p:cNvPr id="2" name="Group 30"/>
          <p:cNvGrpSpPr>
            <a:grpSpLocks/>
          </p:cNvGrpSpPr>
          <p:nvPr/>
        </p:nvGrpSpPr>
        <p:grpSpPr bwMode="auto">
          <a:xfrm>
            <a:off x="5080001" y="3976689"/>
            <a:ext cx="2537884" cy="612775"/>
            <a:chOff x="1825" y="2398"/>
            <a:chExt cx="1728" cy="793"/>
          </a:xfrm>
        </p:grpSpPr>
        <p:sp>
          <p:nvSpPr>
            <p:cNvPr id="88093" name="Freeform 31"/>
            <p:cNvSpPr>
              <a:spLocks/>
            </p:cNvSpPr>
            <p:nvPr/>
          </p:nvSpPr>
          <p:spPr bwMode="auto">
            <a:xfrm>
              <a:off x="1827" y="2432"/>
              <a:ext cx="1726" cy="759"/>
            </a:xfrm>
            <a:custGeom>
              <a:avLst/>
              <a:gdLst>
                <a:gd name="T0" fmla="*/ 0 w 1726"/>
                <a:gd name="T1" fmla="*/ 386 h 759"/>
                <a:gd name="T2" fmla="*/ 86 w 1726"/>
                <a:gd name="T3" fmla="*/ 282 h 759"/>
                <a:gd name="T4" fmla="*/ 151 w 1726"/>
                <a:gd name="T5" fmla="*/ 227 h 759"/>
                <a:gd name="T6" fmla="*/ 224 w 1726"/>
                <a:gd name="T7" fmla="*/ 175 h 759"/>
                <a:gd name="T8" fmla="*/ 304 w 1726"/>
                <a:gd name="T9" fmla="*/ 134 h 759"/>
                <a:gd name="T10" fmla="*/ 394 w 1726"/>
                <a:gd name="T11" fmla="*/ 93 h 759"/>
                <a:gd name="T12" fmla="*/ 502 w 1726"/>
                <a:gd name="T13" fmla="*/ 57 h 759"/>
                <a:gd name="T14" fmla="*/ 646 w 1726"/>
                <a:gd name="T15" fmla="*/ 20 h 759"/>
                <a:gd name="T16" fmla="*/ 778 w 1726"/>
                <a:gd name="T17" fmla="*/ 6 h 759"/>
                <a:gd name="T18" fmla="*/ 896 w 1726"/>
                <a:gd name="T19" fmla="*/ 2 h 759"/>
                <a:gd name="T20" fmla="*/ 1021 w 1726"/>
                <a:gd name="T21" fmla="*/ 14 h 759"/>
                <a:gd name="T22" fmla="*/ 1132 w 1726"/>
                <a:gd name="T23" fmla="*/ 36 h 759"/>
                <a:gd name="T24" fmla="*/ 1236 w 1726"/>
                <a:gd name="T25" fmla="*/ 79 h 759"/>
                <a:gd name="T26" fmla="*/ 1342 w 1726"/>
                <a:gd name="T27" fmla="*/ 147 h 759"/>
                <a:gd name="T28" fmla="*/ 1426 w 1726"/>
                <a:gd name="T29" fmla="*/ 225 h 759"/>
                <a:gd name="T30" fmla="*/ 1472 w 1726"/>
                <a:gd name="T31" fmla="*/ 277 h 759"/>
                <a:gd name="T32" fmla="*/ 1594 w 1726"/>
                <a:gd name="T33" fmla="*/ 94 h 759"/>
                <a:gd name="T34" fmla="*/ 1596 w 1726"/>
                <a:gd name="T35" fmla="*/ 197 h 759"/>
                <a:gd name="T36" fmla="*/ 1605 w 1726"/>
                <a:gd name="T37" fmla="*/ 300 h 759"/>
                <a:gd name="T38" fmla="*/ 1624 w 1726"/>
                <a:gd name="T39" fmla="*/ 398 h 759"/>
                <a:gd name="T40" fmla="*/ 1651 w 1726"/>
                <a:gd name="T41" fmla="*/ 499 h 759"/>
                <a:gd name="T42" fmla="*/ 1706 w 1726"/>
                <a:gd name="T43" fmla="*/ 627 h 759"/>
                <a:gd name="T44" fmla="*/ 1685 w 1726"/>
                <a:gd name="T45" fmla="*/ 685 h 759"/>
                <a:gd name="T46" fmla="*/ 1601 w 1726"/>
                <a:gd name="T47" fmla="*/ 667 h 759"/>
                <a:gd name="T48" fmla="*/ 1534 w 1726"/>
                <a:gd name="T49" fmla="*/ 664 h 759"/>
                <a:gd name="T50" fmla="*/ 1469 w 1726"/>
                <a:gd name="T51" fmla="*/ 671 h 759"/>
                <a:gd name="T52" fmla="*/ 1403 w 1726"/>
                <a:gd name="T53" fmla="*/ 690 h 759"/>
                <a:gd name="T54" fmla="*/ 1330 w 1726"/>
                <a:gd name="T55" fmla="*/ 723 h 759"/>
                <a:gd name="T56" fmla="*/ 1259 w 1726"/>
                <a:gd name="T57" fmla="*/ 687 h 759"/>
                <a:gd name="T58" fmla="*/ 1345 w 1726"/>
                <a:gd name="T59" fmla="*/ 482 h 759"/>
                <a:gd name="T60" fmla="*/ 1237 w 1726"/>
                <a:gd name="T61" fmla="*/ 396 h 759"/>
                <a:gd name="T62" fmla="*/ 1131 w 1726"/>
                <a:gd name="T63" fmla="*/ 328 h 759"/>
                <a:gd name="T64" fmla="*/ 1036 w 1726"/>
                <a:gd name="T65" fmla="*/ 277 h 759"/>
                <a:gd name="T66" fmla="*/ 921 w 1726"/>
                <a:gd name="T67" fmla="*/ 232 h 759"/>
                <a:gd name="T68" fmla="*/ 811 w 1726"/>
                <a:gd name="T69" fmla="*/ 209 h 759"/>
                <a:gd name="T70" fmla="*/ 707 w 1726"/>
                <a:gd name="T71" fmla="*/ 195 h 759"/>
                <a:gd name="T72" fmla="*/ 587 w 1726"/>
                <a:gd name="T73" fmla="*/ 201 h 759"/>
                <a:gd name="T74" fmla="*/ 470 w 1726"/>
                <a:gd name="T75" fmla="*/ 211 h 759"/>
                <a:gd name="T76" fmla="*/ 334 w 1726"/>
                <a:gd name="T77" fmla="*/ 232 h 759"/>
                <a:gd name="T78" fmla="*/ 231 w 1726"/>
                <a:gd name="T79" fmla="*/ 266 h 759"/>
                <a:gd name="T80" fmla="*/ 158 w 1726"/>
                <a:gd name="T81" fmla="*/ 301 h 759"/>
                <a:gd name="T82" fmla="*/ 97 w 1726"/>
                <a:gd name="T83" fmla="*/ 343 h 7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6"/>
                <a:gd name="T127" fmla="*/ 0 h 759"/>
                <a:gd name="T128" fmla="*/ 1726 w 1726"/>
                <a:gd name="T129" fmla="*/ 759 h 7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6" h="759">
                  <a:moveTo>
                    <a:pt x="7" y="425"/>
                  </a:moveTo>
                  <a:lnTo>
                    <a:pt x="0" y="386"/>
                  </a:lnTo>
                  <a:lnTo>
                    <a:pt x="52" y="320"/>
                  </a:lnTo>
                  <a:lnTo>
                    <a:pt x="86" y="282"/>
                  </a:lnTo>
                  <a:lnTo>
                    <a:pt x="122" y="255"/>
                  </a:lnTo>
                  <a:lnTo>
                    <a:pt x="151" y="227"/>
                  </a:lnTo>
                  <a:lnTo>
                    <a:pt x="190" y="200"/>
                  </a:lnTo>
                  <a:lnTo>
                    <a:pt x="224" y="175"/>
                  </a:lnTo>
                  <a:lnTo>
                    <a:pt x="269" y="153"/>
                  </a:lnTo>
                  <a:lnTo>
                    <a:pt x="304" y="134"/>
                  </a:lnTo>
                  <a:lnTo>
                    <a:pt x="341" y="113"/>
                  </a:lnTo>
                  <a:lnTo>
                    <a:pt x="394" y="93"/>
                  </a:lnTo>
                  <a:lnTo>
                    <a:pt x="443" y="75"/>
                  </a:lnTo>
                  <a:lnTo>
                    <a:pt x="502" y="57"/>
                  </a:lnTo>
                  <a:lnTo>
                    <a:pt x="581" y="34"/>
                  </a:lnTo>
                  <a:lnTo>
                    <a:pt x="646" y="20"/>
                  </a:lnTo>
                  <a:lnTo>
                    <a:pt x="700" y="14"/>
                  </a:lnTo>
                  <a:lnTo>
                    <a:pt x="778" y="6"/>
                  </a:lnTo>
                  <a:lnTo>
                    <a:pt x="837" y="0"/>
                  </a:lnTo>
                  <a:lnTo>
                    <a:pt x="896" y="2"/>
                  </a:lnTo>
                  <a:lnTo>
                    <a:pt x="958" y="4"/>
                  </a:lnTo>
                  <a:lnTo>
                    <a:pt x="1021" y="14"/>
                  </a:lnTo>
                  <a:lnTo>
                    <a:pt x="1076" y="22"/>
                  </a:lnTo>
                  <a:lnTo>
                    <a:pt x="1132" y="36"/>
                  </a:lnTo>
                  <a:lnTo>
                    <a:pt x="1185" y="57"/>
                  </a:lnTo>
                  <a:lnTo>
                    <a:pt x="1236" y="79"/>
                  </a:lnTo>
                  <a:lnTo>
                    <a:pt x="1290" y="108"/>
                  </a:lnTo>
                  <a:lnTo>
                    <a:pt x="1342" y="147"/>
                  </a:lnTo>
                  <a:lnTo>
                    <a:pt x="1382" y="181"/>
                  </a:lnTo>
                  <a:lnTo>
                    <a:pt x="1426" y="225"/>
                  </a:lnTo>
                  <a:lnTo>
                    <a:pt x="1457" y="258"/>
                  </a:lnTo>
                  <a:lnTo>
                    <a:pt x="1472" y="277"/>
                  </a:lnTo>
                  <a:lnTo>
                    <a:pt x="1582" y="46"/>
                  </a:lnTo>
                  <a:lnTo>
                    <a:pt x="1594" y="94"/>
                  </a:lnTo>
                  <a:lnTo>
                    <a:pt x="1594" y="147"/>
                  </a:lnTo>
                  <a:lnTo>
                    <a:pt x="1596" y="197"/>
                  </a:lnTo>
                  <a:lnTo>
                    <a:pt x="1600" y="247"/>
                  </a:lnTo>
                  <a:lnTo>
                    <a:pt x="1605" y="300"/>
                  </a:lnTo>
                  <a:lnTo>
                    <a:pt x="1615" y="354"/>
                  </a:lnTo>
                  <a:lnTo>
                    <a:pt x="1624" y="398"/>
                  </a:lnTo>
                  <a:lnTo>
                    <a:pt x="1637" y="450"/>
                  </a:lnTo>
                  <a:lnTo>
                    <a:pt x="1651" y="499"/>
                  </a:lnTo>
                  <a:lnTo>
                    <a:pt x="1671" y="561"/>
                  </a:lnTo>
                  <a:lnTo>
                    <a:pt x="1706" y="627"/>
                  </a:lnTo>
                  <a:lnTo>
                    <a:pt x="1725" y="698"/>
                  </a:lnTo>
                  <a:lnTo>
                    <a:pt x="1685" y="685"/>
                  </a:lnTo>
                  <a:lnTo>
                    <a:pt x="1646" y="676"/>
                  </a:lnTo>
                  <a:lnTo>
                    <a:pt x="1601" y="667"/>
                  </a:lnTo>
                  <a:lnTo>
                    <a:pt x="1559" y="663"/>
                  </a:lnTo>
                  <a:lnTo>
                    <a:pt x="1534" y="664"/>
                  </a:lnTo>
                  <a:lnTo>
                    <a:pt x="1507" y="666"/>
                  </a:lnTo>
                  <a:lnTo>
                    <a:pt x="1469" y="671"/>
                  </a:lnTo>
                  <a:lnTo>
                    <a:pt x="1434" y="681"/>
                  </a:lnTo>
                  <a:lnTo>
                    <a:pt x="1403" y="690"/>
                  </a:lnTo>
                  <a:lnTo>
                    <a:pt x="1367" y="707"/>
                  </a:lnTo>
                  <a:lnTo>
                    <a:pt x="1330" y="723"/>
                  </a:lnTo>
                  <a:lnTo>
                    <a:pt x="1277" y="758"/>
                  </a:lnTo>
                  <a:lnTo>
                    <a:pt x="1259" y="687"/>
                  </a:lnTo>
                  <a:lnTo>
                    <a:pt x="1362" y="500"/>
                  </a:lnTo>
                  <a:lnTo>
                    <a:pt x="1345" y="482"/>
                  </a:lnTo>
                  <a:lnTo>
                    <a:pt x="1286" y="434"/>
                  </a:lnTo>
                  <a:lnTo>
                    <a:pt x="1237" y="396"/>
                  </a:lnTo>
                  <a:lnTo>
                    <a:pt x="1172" y="350"/>
                  </a:lnTo>
                  <a:lnTo>
                    <a:pt x="1131" y="328"/>
                  </a:lnTo>
                  <a:lnTo>
                    <a:pt x="1092" y="305"/>
                  </a:lnTo>
                  <a:lnTo>
                    <a:pt x="1036" y="277"/>
                  </a:lnTo>
                  <a:lnTo>
                    <a:pt x="982" y="251"/>
                  </a:lnTo>
                  <a:lnTo>
                    <a:pt x="921" y="232"/>
                  </a:lnTo>
                  <a:lnTo>
                    <a:pt x="868" y="219"/>
                  </a:lnTo>
                  <a:lnTo>
                    <a:pt x="811" y="209"/>
                  </a:lnTo>
                  <a:lnTo>
                    <a:pt x="753" y="197"/>
                  </a:lnTo>
                  <a:lnTo>
                    <a:pt x="707" y="195"/>
                  </a:lnTo>
                  <a:lnTo>
                    <a:pt x="647" y="196"/>
                  </a:lnTo>
                  <a:lnTo>
                    <a:pt x="587" y="201"/>
                  </a:lnTo>
                  <a:lnTo>
                    <a:pt x="531" y="204"/>
                  </a:lnTo>
                  <a:lnTo>
                    <a:pt x="470" y="211"/>
                  </a:lnTo>
                  <a:lnTo>
                    <a:pt x="401" y="222"/>
                  </a:lnTo>
                  <a:lnTo>
                    <a:pt x="334" y="232"/>
                  </a:lnTo>
                  <a:lnTo>
                    <a:pt x="273" y="254"/>
                  </a:lnTo>
                  <a:lnTo>
                    <a:pt x="231" y="266"/>
                  </a:lnTo>
                  <a:lnTo>
                    <a:pt x="189" y="284"/>
                  </a:lnTo>
                  <a:lnTo>
                    <a:pt x="158" y="301"/>
                  </a:lnTo>
                  <a:lnTo>
                    <a:pt x="126" y="322"/>
                  </a:lnTo>
                  <a:lnTo>
                    <a:pt x="97" y="343"/>
                  </a:lnTo>
                  <a:lnTo>
                    <a:pt x="7" y="425"/>
                  </a:lnTo>
                </a:path>
              </a:pathLst>
            </a:custGeom>
            <a:solidFill>
              <a:srgbClr val="C7DAF7"/>
            </a:solidFill>
            <a:ln w="12700" cap="rnd" cmpd="sng">
              <a:solidFill>
                <a:srgbClr val="000000"/>
              </a:solidFill>
              <a:prstDash val="solid"/>
              <a:round/>
              <a:headEnd type="none" w="med" len="med"/>
              <a:tailEnd type="none" w="med" len="med"/>
            </a:ln>
          </p:spPr>
          <p:txBody>
            <a:bodyPr/>
            <a:lstStyle/>
            <a:p>
              <a:endParaRPr lang="en-US"/>
            </a:p>
          </p:txBody>
        </p:sp>
        <p:sp>
          <p:nvSpPr>
            <p:cNvPr id="88094" name="Freeform 32"/>
            <p:cNvSpPr>
              <a:spLocks/>
            </p:cNvSpPr>
            <p:nvPr/>
          </p:nvSpPr>
          <p:spPr bwMode="auto">
            <a:xfrm>
              <a:off x="1825" y="2398"/>
              <a:ext cx="1708" cy="718"/>
            </a:xfrm>
            <a:custGeom>
              <a:avLst/>
              <a:gdLst>
                <a:gd name="T0" fmla="*/ 57 w 1708"/>
                <a:gd name="T1" fmla="*/ 326 h 718"/>
                <a:gd name="T2" fmla="*/ 117 w 1708"/>
                <a:gd name="T3" fmla="*/ 264 h 718"/>
                <a:gd name="T4" fmla="*/ 183 w 1708"/>
                <a:gd name="T5" fmla="*/ 210 h 718"/>
                <a:gd name="T6" fmla="*/ 263 w 1708"/>
                <a:gd name="T7" fmla="*/ 156 h 718"/>
                <a:gd name="T8" fmla="*/ 336 w 1708"/>
                <a:gd name="T9" fmla="*/ 117 h 718"/>
                <a:gd name="T10" fmla="*/ 438 w 1708"/>
                <a:gd name="T11" fmla="*/ 79 h 718"/>
                <a:gd name="T12" fmla="*/ 575 w 1708"/>
                <a:gd name="T13" fmla="*/ 37 h 718"/>
                <a:gd name="T14" fmla="*/ 694 w 1708"/>
                <a:gd name="T15" fmla="*/ 16 h 718"/>
                <a:gd name="T16" fmla="*/ 831 w 1708"/>
                <a:gd name="T17" fmla="*/ 0 h 718"/>
                <a:gd name="T18" fmla="*/ 951 w 1708"/>
                <a:gd name="T19" fmla="*/ 2 h 718"/>
                <a:gd name="T20" fmla="*/ 1069 w 1708"/>
                <a:gd name="T21" fmla="*/ 17 h 718"/>
                <a:gd name="T22" fmla="*/ 1176 w 1708"/>
                <a:gd name="T23" fmla="*/ 49 h 718"/>
                <a:gd name="T24" fmla="*/ 1280 w 1708"/>
                <a:gd name="T25" fmla="*/ 96 h 718"/>
                <a:gd name="T26" fmla="*/ 1371 w 1708"/>
                <a:gd name="T27" fmla="*/ 164 h 718"/>
                <a:gd name="T28" fmla="*/ 1445 w 1708"/>
                <a:gd name="T29" fmla="*/ 236 h 718"/>
                <a:gd name="T30" fmla="*/ 1583 w 1708"/>
                <a:gd name="T31" fmla="*/ 78 h 718"/>
                <a:gd name="T32" fmla="*/ 1583 w 1708"/>
                <a:gd name="T33" fmla="*/ 176 h 718"/>
                <a:gd name="T34" fmla="*/ 1592 w 1708"/>
                <a:gd name="T35" fmla="*/ 274 h 718"/>
                <a:gd name="T36" fmla="*/ 1609 w 1708"/>
                <a:gd name="T37" fmla="*/ 368 h 718"/>
                <a:gd name="T38" fmla="*/ 1635 w 1708"/>
                <a:gd name="T39" fmla="*/ 464 h 718"/>
                <a:gd name="T40" fmla="*/ 1674 w 1708"/>
                <a:gd name="T41" fmla="*/ 576 h 718"/>
                <a:gd name="T42" fmla="*/ 1707 w 1708"/>
                <a:gd name="T43" fmla="*/ 656 h 718"/>
                <a:gd name="T44" fmla="*/ 1628 w 1708"/>
                <a:gd name="T45" fmla="*/ 634 h 718"/>
                <a:gd name="T46" fmla="*/ 1542 w 1708"/>
                <a:gd name="T47" fmla="*/ 623 h 718"/>
                <a:gd name="T48" fmla="*/ 1491 w 1708"/>
                <a:gd name="T49" fmla="*/ 626 h 718"/>
                <a:gd name="T50" fmla="*/ 1417 w 1708"/>
                <a:gd name="T51" fmla="*/ 641 h 718"/>
                <a:gd name="T52" fmla="*/ 1350 w 1708"/>
                <a:gd name="T53" fmla="*/ 668 h 718"/>
                <a:gd name="T54" fmla="*/ 1260 w 1708"/>
                <a:gd name="T55" fmla="*/ 717 h 718"/>
                <a:gd name="T56" fmla="*/ 1332 w 1708"/>
                <a:gd name="T57" fmla="*/ 453 h 718"/>
                <a:gd name="T58" fmla="*/ 1224 w 1708"/>
                <a:gd name="T59" fmla="*/ 372 h 718"/>
                <a:gd name="T60" fmla="*/ 1119 w 1708"/>
                <a:gd name="T61" fmla="*/ 308 h 718"/>
                <a:gd name="T62" fmla="*/ 1026 w 1708"/>
                <a:gd name="T63" fmla="*/ 261 h 718"/>
                <a:gd name="T64" fmla="*/ 911 w 1708"/>
                <a:gd name="T65" fmla="*/ 220 h 718"/>
                <a:gd name="T66" fmla="*/ 802 w 1708"/>
                <a:gd name="T67" fmla="*/ 200 h 718"/>
                <a:gd name="T68" fmla="*/ 699 w 1708"/>
                <a:gd name="T69" fmla="*/ 189 h 718"/>
                <a:gd name="T70" fmla="*/ 579 w 1708"/>
                <a:gd name="T71" fmla="*/ 196 h 718"/>
                <a:gd name="T72" fmla="*/ 462 w 1708"/>
                <a:gd name="T73" fmla="*/ 208 h 718"/>
                <a:gd name="T74" fmla="*/ 327 w 1708"/>
                <a:gd name="T75" fmla="*/ 230 h 718"/>
                <a:gd name="T76" fmla="*/ 224 w 1708"/>
                <a:gd name="T77" fmla="*/ 263 h 718"/>
                <a:gd name="T78" fmla="*/ 148 w 1708"/>
                <a:gd name="T79" fmla="*/ 299 h 718"/>
                <a:gd name="T80" fmla="*/ 91 w 1708"/>
                <a:gd name="T81" fmla="*/ 340 h 7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8"/>
                <a:gd name="T124" fmla="*/ 0 h 718"/>
                <a:gd name="T125" fmla="*/ 1708 w 1708"/>
                <a:gd name="T126" fmla="*/ 718 h 7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8" h="718">
                  <a:moveTo>
                    <a:pt x="0" y="421"/>
                  </a:moveTo>
                  <a:lnTo>
                    <a:pt x="57" y="326"/>
                  </a:lnTo>
                  <a:lnTo>
                    <a:pt x="84" y="296"/>
                  </a:lnTo>
                  <a:lnTo>
                    <a:pt x="117" y="264"/>
                  </a:lnTo>
                  <a:lnTo>
                    <a:pt x="146" y="239"/>
                  </a:lnTo>
                  <a:lnTo>
                    <a:pt x="183" y="210"/>
                  </a:lnTo>
                  <a:lnTo>
                    <a:pt x="219" y="183"/>
                  </a:lnTo>
                  <a:lnTo>
                    <a:pt x="263" y="156"/>
                  </a:lnTo>
                  <a:lnTo>
                    <a:pt x="299" y="137"/>
                  </a:lnTo>
                  <a:lnTo>
                    <a:pt x="336" y="117"/>
                  </a:lnTo>
                  <a:lnTo>
                    <a:pt x="388" y="95"/>
                  </a:lnTo>
                  <a:lnTo>
                    <a:pt x="438" y="79"/>
                  </a:lnTo>
                  <a:lnTo>
                    <a:pt x="496" y="61"/>
                  </a:lnTo>
                  <a:lnTo>
                    <a:pt x="575" y="37"/>
                  </a:lnTo>
                  <a:lnTo>
                    <a:pt x="640" y="23"/>
                  </a:lnTo>
                  <a:lnTo>
                    <a:pt x="694" y="16"/>
                  </a:lnTo>
                  <a:lnTo>
                    <a:pt x="771" y="6"/>
                  </a:lnTo>
                  <a:lnTo>
                    <a:pt x="831" y="0"/>
                  </a:lnTo>
                  <a:lnTo>
                    <a:pt x="889" y="1"/>
                  </a:lnTo>
                  <a:lnTo>
                    <a:pt x="951" y="2"/>
                  </a:lnTo>
                  <a:lnTo>
                    <a:pt x="1013" y="10"/>
                  </a:lnTo>
                  <a:lnTo>
                    <a:pt x="1069" y="17"/>
                  </a:lnTo>
                  <a:lnTo>
                    <a:pt x="1124" y="30"/>
                  </a:lnTo>
                  <a:lnTo>
                    <a:pt x="1176" y="49"/>
                  </a:lnTo>
                  <a:lnTo>
                    <a:pt x="1228" y="69"/>
                  </a:lnTo>
                  <a:lnTo>
                    <a:pt x="1280" y="96"/>
                  </a:lnTo>
                  <a:lnTo>
                    <a:pt x="1332" y="132"/>
                  </a:lnTo>
                  <a:lnTo>
                    <a:pt x="1371" y="164"/>
                  </a:lnTo>
                  <a:lnTo>
                    <a:pt x="1414" y="205"/>
                  </a:lnTo>
                  <a:lnTo>
                    <a:pt x="1445" y="236"/>
                  </a:lnTo>
                  <a:lnTo>
                    <a:pt x="1488" y="281"/>
                  </a:lnTo>
                  <a:lnTo>
                    <a:pt x="1583" y="78"/>
                  </a:lnTo>
                  <a:lnTo>
                    <a:pt x="1582" y="129"/>
                  </a:lnTo>
                  <a:lnTo>
                    <a:pt x="1583" y="176"/>
                  </a:lnTo>
                  <a:lnTo>
                    <a:pt x="1587" y="224"/>
                  </a:lnTo>
                  <a:lnTo>
                    <a:pt x="1592" y="274"/>
                  </a:lnTo>
                  <a:lnTo>
                    <a:pt x="1601" y="326"/>
                  </a:lnTo>
                  <a:lnTo>
                    <a:pt x="1609" y="368"/>
                  </a:lnTo>
                  <a:lnTo>
                    <a:pt x="1622" y="417"/>
                  </a:lnTo>
                  <a:lnTo>
                    <a:pt x="1635" y="464"/>
                  </a:lnTo>
                  <a:lnTo>
                    <a:pt x="1655" y="523"/>
                  </a:lnTo>
                  <a:lnTo>
                    <a:pt x="1674" y="576"/>
                  </a:lnTo>
                  <a:lnTo>
                    <a:pt x="1689" y="611"/>
                  </a:lnTo>
                  <a:lnTo>
                    <a:pt x="1707" y="656"/>
                  </a:lnTo>
                  <a:lnTo>
                    <a:pt x="1668" y="643"/>
                  </a:lnTo>
                  <a:lnTo>
                    <a:pt x="1628" y="634"/>
                  </a:lnTo>
                  <a:lnTo>
                    <a:pt x="1583" y="626"/>
                  </a:lnTo>
                  <a:lnTo>
                    <a:pt x="1542" y="623"/>
                  </a:lnTo>
                  <a:lnTo>
                    <a:pt x="1516" y="623"/>
                  </a:lnTo>
                  <a:lnTo>
                    <a:pt x="1491" y="626"/>
                  </a:lnTo>
                  <a:lnTo>
                    <a:pt x="1452" y="632"/>
                  </a:lnTo>
                  <a:lnTo>
                    <a:pt x="1417" y="641"/>
                  </a:lnTo>
                  <a:lnTo>
                    <a:pt x="1386" y="650"/>
                  </a:lnTo>
                  <a:lnTo>
                    <a:pt x="1350" y="668"/>
                  </a:lnTo>
                  <a:lnTo>
                    <a:pt x="1313" y="684"/>
                  </a:lnTo>
                  <a:lnTo>
                    <a:pt x="1260" y="717"/>
                  </a:lnTo>
                  <a:lnTo>
                    <a:pt x="1381" y="493"/>
                  </a:lnTo>
                  <a:lnTo>
                    <a:pt x="1332" y="453"/>
                  </a:lnTo>
                  <a:lnTo>
                    <a:pt x="1274" y="408"/>
                  </a:lnTo>
                  <a:lnTo>
                    <a:pt x="1224" y="372"/>
                  </a:lnTo>
                  <a:lnTo>
                    <a:pt x="1160" y="330"/>
                  </a:lnTo>
                  <a:lnTo>
                    <a:pt x="1119" y="308"/>
                  </a:lnTo>
                  <a:lnTo>
                    <a:pt x="1081" y="287"/>
                  </a:lnTo>
                  <a:lnTo>
                    <a:pt x="1026" y="261"/>
                  </a:lnTo>
                  <a:lnTo>
                    <a:pt x="972" y="238"/>
                  </a:lnTo>
                  <a:lnTo>
                    <a:pt x="911" y="220"/>
                  </a:lnTo>
                  <a:lnTo>
                    <a:pt x="859" y="209"/>
                  </a:lnTo>
                  <a:lnTo>
                    <a:pt x="802" y="200"/>
                  </a:lnTo>
                  <a:lnTo>
                    <a:pt x="744" y="190"/>
                  </a:lnTo>
                  <a:lnTo>
                    <a:pt x="699" y="189"/>
                  </a:lnTo>
                  <a:lnTo>
                    <a:pt x="640" y="191"/>
                  </a:lnTo>
                  <a:lnTo>
                    <a:pt x="579" y="196"/>
                  </a:lnTo>
                  <a:lnTo>
                    <a:pt x="523" y="200"/>
                  </a:lnTo>
                  <a:lnTo>
                    <a:pt x="462" y="208"/>
                  </a:lnTo>
                  <a:lnTo>
                    <a:pt x="393" y="218"/>
                  </a:lnTo>
                  <a:lnTo>
                    <a:pt x="327" y="230"/>
                  </a:lnTo>
                  <a:lnTo>
                    <a:pt x="267" y="252"/>
                  </a:lnTo>
                  <a:lnTo>
                    <a:pt x="224" y="263"/>
                  </a:lnTo>
                  <a:lnTo>
                    <a:pt x="182" y="281"/>
                  </a:lnTo>
                  <a:lnTo>
                    <a:pt x="148" y="299"/>
                  </a:lnTo>
                  <a:lnTo>
                    <a:pt x="117" y="317"/>
                  </a:lnTo>
                  <a:lnTo>
                    <a:pt x="91" y="340"/>
                  </a:lnTo>
                  <a:lnTo>
                    <a:pt x="0" y="421"/>
                  </a:lnTo>
                </a:path>
              </a:pathLst>
            </a:custGeom>
            <a:solidFill>
              <a:srgbClr val="C7DAF7"/>
            </a:solidFill>
            <a:ln w="12700" cap="rnd" cmpd="sng">
              <a:solidFill>
                <a:srgbClr val="000000"/>
              </a:solidFill>
              <a:prstDash val="solid"/>
              <a:round/>
              <a:headEnd type="none" w="med" len="med"/>
              <a:tailEnd type="none" w="med" len="med"/>
            </a:ln>
          </p:spPr>
          <p:txBody>
            <a:bodyPr/>
            <a:lstStyle/>
            <a:p>
              <a:endParaRPr lang="en-US"/>
            </a:p>
          </p:txBody>
        </p:sp>
      </p:grpSp>
      <p:sp>
        <p:nvSpPr>
          <p:cNvPr id="88096" name="Rectangle 34"/>
          <p:cNvSpPr>
            <a:spLocks noChangeArrowheads="1"/>
          </p:cNvSpPr>
          <p:nvPr/>
        </p:nvSpPr>
        <p:spPr bwMode="auto">
          <a:xfrm>
            <a:off x="812800" y="381000"/>
            <a:ext cx="10390717" cy="762000"/>
          </a:xfrm>
          <a:prstGeom prst="rect">
            <a:avLst/>
          </a:prstGeom>
          <a:noFill/>
          <a:ln w="9525">
            <a:noFill/>
            <a:miter lim="800000"/>
            <a:headEnd/>
            <a:tailEnd/>
          </a:ln>
        </p:spPr>
        <p:txBody>
          <a:bodyPr lIns="85342" tIns="42672" rIns="85342" bIns="42672" anchor="b"/>
          <a:lstStyle/>
          <a:p>
            <a:pPr eaLnBrk="1" hangingPunct="1"/>
            <a:r>
              <a:rPr lang="en-US" altLang="en-US" sz="4000" dirty="0">
                <a:solidFill>
                  <a:srgbClr val="669900"/>
                </a:solidFill>
              </a:rPr>
              <a:t>Finding Normal Probabilities</a:t>
            </a:r>
          </a:p>
        </p:txBody>
      </p:sp>
      <p:graphicFrame>
        <p:nvGraphicFramePr>
          <p:cNvPr id="88097" name="Object 38"/>
          <p:cNvGraphicFramePr>
            <a:graphicFrameLocks noChangeAspect="1"/>
          </p:cNvGraphicFramePr>
          <p:nvPr/>
        </p:nvGraphicFramePr>
        <p:xfrm>
          <a:off x="3625852" y="2901245"/>
          <a:ext cx="3982860" cy="625574"/>
        </p:xfrm>
        <a:graphic>
          <a:graphicData uri="http://schemas.openxmlformats.org/presentationml/2006/ole">
            <p:oleObj spid="_x0000_s158722" name="Equation" r:id="rId3" imgW="60168240" imgH="12571560" progId="">
              <p:embed/>
            </p:oleObj>
          </a:graphicData>
        </a:graphic>
      </p:graphicFrame>
      <p:sp>
        <p:nvSpPr>
          <p:cNvPr id="88098" name="Text Box 36"/>
          <p:cNvSpPr txBox="1">
            <a:spLocks noChangeArrowheads="1"/>
          </p:cNvSpPr>
          <p:nvPr/>
        </p:nvSpPr>
        <p:spPr bwMode="auto">
          <a:xfrm>
            <a:off x="1524000" y="6019800"/>
            <a:ext cx="3251200" cy="369332"/>
          </a:xfrm>
          <a:prstGeom prst="rect">
            <a:avLst/>
          </a:prstGeom>
          <a:noFill/>
          <a:ln w="9525" algn="ctr">
            <a:noFill/>
            <a:miter lim="800000"/>
            <a:headEnd/>
            <a:tailEnd/>
          </a:ln>
        </p:spPr>
        <p:txBody>
          <a:bodyPr>
            <a:spAutoFit/>
          </a:bodyPr>
          <a:lstStyle/>
          <a:p>
            <a:pPr algn="ctr" eaLnBrk="1" hangingPunct="1">
              <a:spcBef>
                <a:spcPct val="50000"/>
              </a:spcBef>
            </a:pPr>
            <a:r>
              <a:rPr lang="en-US" altLang="en-US"/>
              <a:t>P(X &lt; 18.6)</a:t>
            </a:r>
          </a:p>
        </p:txBody>
      </p:sp>
      <p:sp>
        <p:nvSpPr>
          <p:cNvPr id="88099" name="Text Box 37"/>
          <p:cNvSpPr txBox="1">
            <a:spLocks noChangeArrowheads="1"/>
          </p:cNvSpPr>
          <p:nvPr/>
        </p:nvSpPr>
        <p:spPr bwMode="auto">
          <a:xfrm>
            <a:off x="7213600" y="6019800"/>
            <a:ext cx="3251200" cy="369332"/>
          </a:xfrm>
          <a:prstGeom prst="rect">
            <a:avLst/>
          </a:prstGeom>
          <a:noFill/>
          <a:ln w="9525" algn="ctr">
            <a:noFill/>
            <a:miter lim="800000"/>
            <a:headEnd/>
            <a:tailEnd/>
          </a:ln>
        </p:spPr>
        <p:txBody>
          <a:bodyPr>
            <a:spAutoFit/>
          </a:bodyPr>
          <a:lstStyle/>
          <a:p>
            <a:pPr algn="ctr" eaLnBrk="1" hangingPunct="1">
              <a:spcBef>
                <a:spcPct val="50000"/>
              </a:spcBef>
            </a:pPr>
            <a:r>
              <a:rPr lang="en-US" altLang="en-US">
                <a:solidFill>
                  <a:schemeClr val="folHlink"/>
                </a:solidFill>
              </a:rPr>
              <a:t>P(Z &lt; 0.12)</a:t>
            </a:r>
          </a:p>
        </p:txBody>
      </p:sp>
    </p:spTree>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reeform 2"/>
          <p:cNvSpPr>
            <a:spLocks/>
          </p:cNvSpPr>
          <p:nvPr/>
        </p:nvSpPr>
        <p:spPr bwMode="auto">
          <a:xfrm>
            <a:off x="6299200" y="3581400"/>
            <a:ext cx="2082800" cy="1657350"/>
          </a:xfrm>
          <a:custGeom>
            <a:avLst/>
            <a:gdLst>
              <a:gd name="T0" fmla="*/ 2147483646 w 984"/>
              <a:gd name="T1" fmla="*/ 2147483646 h 1044"/>
              <a:gd name="T2" fmla="*/ 2147483646 w 984"/>
              <a:gd name="T3" fmla="*/ 0 h 1044"/>
              <a:gd name="T4" fmla="*/ 2147483646 w 984"/>
              <a:gd name="T5" fmla="*/ 2147483646 h 1044"/>
              <a:gd name="T6" fmla="*/ 2147483646 w 984"/>
              <a:gd name="T7" fmla="*/ 2147483646 h 1044"/>
              <a:gd name="T8" fmla="*/ 2147483646 w 984"/>
              <a:gd name="T9" fmla="*/ 2147483646 h 1044"/>
              <a:gd name="T10" fmla="*/ 2147483646 w 984"/>
              <a:gd name="T11" fmla="*/ 2147483646 h 1044"/>
              <a:gd name="T12" fmla="*/ 2147483646 w 984"/>
              <a:gd name="T13" fmla="*/ 2147483646 h 1044"/>
              <a:gd name="T14" fmla="*/ 2147483646 w 984"/>
              <a:gd name="T15" fmla="*/ 2147483646 h 1044"/>
              <a:gd name="T16" fmla="*/ 2147483646 w 984"/>
              <a:gd name="T17" fmla="*/ 2147483646 h 1044"/>
              <a:gd name="T18" fmla="*/ 2147483646 w 984"/>
              <a:gd name="T19" fmla="*/ 2147483646 h 1044"/>
              <a:gd name="T20" fmla="*/ 2147483646 w 984"/>
              <a:gd name="T21" fmla="*/ 2147483646 h 1044"/>
              <a:gd name="T22" fmla="*/ 0 w 984"/>
              <a:gd name="T23" fmla="*/ 2147483646 h 1044"/>
              <a:gd name="T24" fmla="*/ 2147483646 w 984"/>
              <a:gd name="T25" fmla="*/ 2147483646 h 1044"/>
              <a:gd name="T26" fmla="*/ 2147483646 w 984"/>
              <a:gd name="T27" fmla="*/ 2147483646 h 10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4"/>
              <a:gd name="T43" fmla="*/ 0 h 1044"/>
              <a:gd name="T44" fmla="*/ 984 w 984"/>
              <a:gd name="T45" fmla="*/ 1044 h 10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4" h="1044">
                <a:moveTo>
                  <a:pt x="984" y="1032"/>
                </a:moveTo>
                <a:lnTo>
                  <a:pt x="981" y="0"/>
                </a:lnTo>
                <a:lnTo>
                  <a:pt x="888" y="72"/>
                </a:lnTo>
                <a:lnTo>
                  <a:pt x="792" y="168"/>
                </a:lnTo>
                <a:lnTo>
                  <a:pt x="726" y="304"/>
                </a:lnTo>
                <a:lnTo>
                  <a:pt x="638" y="452"/>
                </a:lnTo>
                <a:lnTo>
                  <a:pt x="586" y="552"/>
                </a:lnTo>
                <a:lnTo>
                  <a:pt x="522" y="657"/>
                </a:lnTo>
                <a:lnTo>
                  <a:pt x="456" y="744"/>
                </a:lnTo>
                <a:lnTo>
                  <a:pt x="360" y="852"/>
                </a:lnTo>
                <a:lnTo>
                  <a:pt x="204" y="948"/>
                </a:lnTo>
                <a:lnTo>
                  <a:pt x="0" y="984"/>
                </a:lnTo>
                <a:lnTo>
                  <a:pt x="3" y="1044"/>
                </a:lnTo>
                <a:lnTo>
                  <a:pt x="984" y="1032"/>
                </a:ln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9091" name="Freeform 3"/>
          <p:cNvSpPr>
            <a:spLocks/>
          </p:cNvSpPr>
          <p:nvPr/>
        </p:nvSpPr>
        <p:spPr bwMode="auto">
          <a:xfrm>
            <a:off x="8384118" y="4997450"/>
            <a:ext cx="427567" cy="242888"/>
          </a:xfrm>
          <a:custGeom>
            <a:avLst/>
            <a:gdLst>
              <a:gd name="T0" fmla="*/ 2147483646 w 202"/>
              <a:gd name="T1" fmla="*/ 2147483646 h 153"/>
              <a:gd name="T2" fmla="*/ 2147483646 w 202"/>
              <a:gd name="T3" fmla="*/ 2147483646 h 153"/>
              <a:gd name="T4" fmla="*/ 2147483646 w 202"/>
              <a:gd name="T5" fmla="*/ 2147483646 h 153"/>
              <a:gd name="T6" fmla="*/ 2147483646 w 202"/>
              <a:gd name="T7" fmla="*/ 2147483646 h 153"/>
              <a:gd name="T8" fmla="*/ 2147483646 w 202"/>
              <a:gd name="T9" fmla="*/ 2147483646 h 153"/>
              <a:gd name="T10" fmla="*/ 2147483646 w 202"/>
              <a:gd name="T11" fmla="*/ 2147483646 h 153"/>
              <a:gd name="T12" fmla="*/ 2147483646 w 202"/>
              <a:gd name="T13" fmla="*/ 0 h 153"/>
              <a:gd name="T14" fmla="*/ 2147483646 w 202"/>
              <a:gd name="T15" fmla="*/ 2147483646 h 153"/>
              <a:gd name="T16" fmla="*/ 2147483646 w 202"/>
              <a:gd name="T17" fmla="*/ 2147483646 h 153"/>
              <a:gd name="T18" fmla="*/ 2147483646 w 202"/>
              <a:gd name="T19" fmla="*/ 2147483646 h 153"/>
              <a:gd name="T20" fmla="*/ 2147483646 w 202"/>
              <a:gd name="T21" fmla="*/ 2147483646 h 153"/>
              <a:gd name="T22" fmla="*/ 0 w 202"/>
              <a:gd name="T23" fmla="*/ 2147483646 h 153"/>
              <a:gd name="T24" fmla="*/ 2147483646 w 202"/>
              <a:gd name="T25" fmla="*/ 2147483646 h 153"/>
              <a:gd name="T26" fmla="*/ 2147483646 w 202"/>
              <a:gd name="T27" fmla="*/ 2147483646 h 1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2"/>
              <a:gd name="T43" fmla="*/ 0 h 153"/>
              <a:gd name="T44" fmla="*/ 202 w 202"/>
              <a:gd name="T45" fmla="*/ 153 h 1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2" h="153">
                <a:moveTo>
                  <a:pt x="12" y="141"/>
                </a:moveTo>
                <a:cubicBezTo>
                  <a:pt x="39" y="153"/>
                  <a:pt x="79" y="146"/>
                  <a:pt x="105" y="145"/>
                </a:cubicBezTo>
                <a:cubicBezTo>
                  <a:pt x="127" y="143"/>
                  <a:pt x="135" y="143"/>
                  <a:pt x="162" y="144"/>
                </a:cubicBezTo>
                <a:cubicBezTo>
                  <a:pt x="172" y="148"/>
                  <a:pt x="181" y="148"/>
                  <a:pt x="192" y="147"/>
                </a:cubicBezTo>
                <a:cubicBezTo>
                  <a:pt x="200" y="136"/>
                  <a:pt x="198" y="142"/>
                  <a:pt x="201" y="132"/>
                </a:cubicBezTo>
                <a:cubicBezTo>
                  <a:pt x="200" y="102"/>
                  <a:pt x="202" y="55"/>
                  <a:pt x="187" y="24"/>
                </a:cubicBezTo>
                <a:cubicBezTo>
                  <a:pt x="185" y="7"/>
                  <a:pt x="165" y="1"/>
                  <a:pt x="150" y="0"/>
                </a:cubicBezTo>
                <a:cubicBezTo>
                  <a:pt x="116" y="2"/>
                  <a:pt x="102" y="41"/>
                  <a:pt x="70" y="46"/>
                </a:cubicBezTo>
                <a:cubicBezTo>
                  <a:pt x="63" y="49"/>
                  <a:pt x="58" y="51"/>
                  <a:pt x="51" y="52"/>
                </a:cubicBezTo>
                <a:cubicBezTo>
                  <a:pt x="43" y="55"/>
                  <a:pt x="36" y="56"/>
                  <a:pt x="27" y="57"/>
                </a:cubicBezTo>
                <a:cubicBezTo>
                  <a:pt x="19" y="62"/>
                  <a:pt x="14" y="67"/>
                  <a:pt x="7" y="73"/>
                </a:cubicBezTo>
                <a:cubicBezTo>
                  <a:pt x="0" y="87"/>
                  <a:pt x="2" y="81"/>
                  <a:pt x="0" y="90"/>
                </a:cubicBezTo>
                <a:cubicBezTo>
                  <a:pt x="0" y="104"/>
                  <a:pt x="0" y="119"/>
                  <a:pt x="1" y="133"/>
                </a:cubicBezTo>
                <a:cubicBezTo>
                  <a:pt x="1" y="138"/>
                  <a:pt x="8" y="147"/>
                  <a:pt x="12" y="141"/>
                </a:cubicBez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9092" name="Freeform 4"/>
          <p:cNvSpPr>
            <a:spLocks/>
          </p:cNvSpPr>
          <p:nvPr/>
        </p:nvSpPr>
        <p:spPr bwMode="auto">
          <a:xfrm>
            <a:off x="8331201" y="3581400"/>
            <a:ext cx="488951" cy="1625600"/>
          </a:xfrm>
          <a:custGeom>
            <a:avLst/>
            <a:gdLst>
              <a:gd name="T0" fmla="*/ 2147483646 w 231"/>
              <a:gd name="T1" fmla="*/ 2147483646 h 1024"/>
              <a:gd name="T2" fmla="*/ 2147483646 w 231"/>
              <a:gd name="T3" fmla="*/ 2147483646 h 1024"/>
              <a:gd name="T4" fmla="*/ 2147483646 w 231"/>
              <a:gd name="T5" fmla="*/ 2147483646 h 1024"/>
              <a:gd name="T6" fmla="*/ 2147483646 w 231"/>
              <a:gd name="T7" fmla="*/ 2147483646 h 1024"/>
              <a:gd name="T8" fmla="*/ 2147483646 w 231"/>
              <a:gd name="T9" fmla="*/ 2147483646 h 1024"/>
              <a:gd name="T10" fmla="*/ 2147483646 w 231"/>
              <a:gd name="T11" fmla="*/ 2147483646 h 1024"/>
              <a:gd name="T12" fmla="*/ 2147483646 w 231"/>
              <a:gd name="T13" fmla="*/ 2147483646 h 1024"/>
              <a:gd name="T14" fmla="*/ 2147483646 w 231"/>
              <a:gd name="T15" fmla="*/ 2147483646 h 1024"/>
              <a:gd name="T16" fmla="*/ 2147483646 w 231"/>
              <a:gd name="T17" fmla="*/ 2147483646 h 1024"/>
              <a:gd name="T18" fmla="*/ 2147483646 w 231"/>
              <a:gd name="T19" fmla="*/ 2147483646 h 1024"/>
              <a:gd name="T20" fmla="*/ 2147483646 w 231"/>
              <a:gd name="T21" fmla="*/ 2147483646 h 1024"/>
              <a:gd name="T22" fmla="*/ 2147483646 w 231"/>
              <a:gd name="T23" fmla="*/ 2147483646 h 1024"/>
              <a:gd name="T24" fmla="*/ 2147483646 w 231"/>
              <a:gd name="T25" fmla="*/ 2147483646 h 1024"/>
              <a:gd name="T26" fmla="*/ 2147483646 w 231"/>
              <a:gd name="T27" fmla="*/ 2147483646 h 1024"/>
              <a:gd name="T28" fmla="*/ 2147483646 w 231"/>
              <a:gd name="T29" fmla="*/ 2147483646 h 1024"/>
              <a:gd name="T30" fmla="*/ 2147483646 w 231"/>
              <a:gd name="T31" fmla="*/ 2147483646 h 1024"/>
              <a:gd name="T32" fmla="*/ 2147483646 w 231"/>
              <a:gd name="T33" fmla="*/ 2147483646 h 1024"/>
              <a:gd name="T34" fmla="*/ 2147483646 w 231"/>
              <a:gd name="T35" fmla="*/ 2147483646 h 1024"/>
              <a:gd name="T36" fmla="*/ 2147483646 w 231"/>
              <a:gd name="T37" fmla="*/ 2147483646 h 10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1"/>
              <a:gd name="T58" fmla="*/ 0 h 1024"/>
              <a:gd name="T59" fmla="*/ 231 w 231"/>
              <a:gd name="T60" fmla="*/ 1024 h 10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1" h="1024">
                <a:moveTo>
                  <a:pt x="25" y="984"/>
                </a:moveTo>
                <a:cubicBezTo>
                  <a:pt x="28" y="847"/>
                  <a:pt x="34" y="709"/>
                  <a:pt x="37" y="572"/>
                </a:cubicBezTo>
                <a:cubicBezTo>
                  <a:pt x="33" y="476"/>
                  <a:pt x="30" y="440"/>
                  <a:pt x="33" y="340"/>
                </a:cubicBezTo>
                <a:cubicBezTo>
                  <a:pt x="30" y="269"/>
                  <a:pt x="25" y="210"/>
                  <a:pt x="29" y="140"/>
                </a:cubicBezTo>
                <a:cubicBezTo>
                  <a:pt x="28" y="100"/>
                  <a:pt x="0" y="32"/>
                  <a:pt x="41" y="4"/>
                </a:cubicBezTo>
                <a:cubicBezTo>
                  <a:pt x="122" y="9"/>
                  <a:pt x="91" y="0"/>
                  <a:pt x="133" y="28"/>
                </a:cubicBezTo>
                <a:cubicBezTo>
                  <a:pt x="156" y="62"/>
                  <a:pt x="125" y="22"/>
                  <a:pt x="153" y="44"/>
                </a:cubicBezTo>
                <a:cubicBezTo>
                  <a:pt x="157" y="47"/>
                  <a:pt x="158" y="53"/>
                  <a:pt x="161" y="56"/>
                </a:cubicBezTo>
                <a:cubicBezTo>
                  <a:pt x="164" y="59"/>
                  <a:pt x="169" y="61"/>
                  <a:pt x="173" y="64"/>
                </a:cubicBezTo>
                <a:cubicBezTo>
                  <a:pt x="185" y="82"/>
                  <a:pt x="194" y="97"/>
                  <a:pt x="209" y="112"/>
                </a:cubicBezTo>
                <a:cubicBezTo>
                  <a:pt x="212" y="120"/>
                  <a:pt x="221" y="127"/>
                  <a:pt x="221" y="136"/>
                </a:cubicBezTo>
                <a:cubicBezTo>
                  <a:pt x="221" y="163"/>
                  <a:pt x="213" y="216"/>
                  <a:pt x="213" y="216"/>
                </a:cubicBezTo>
                <a:cubicBezTo>
                  <a:pt x="215" y="282"/>
                  <a:pt x="217" y="319"/>
                  <a:pt x="225" y="376"/>
                </a:cubicBezTo>
                <a:cubicBezTo>
                  <a:pt x="224" y="399"/>
                  <a:pt x="224" y="421"/>
                  <a:pt x="221" y="444"/>
                </a:cubicBezTo>
                <a:cubicBezTo>
                  <a:pt x="220" y="452"/>
                  <a:pt x="213" y="468"/>
                  <a:pt x="213" y="468"/>
                </a:cubicBezTo>
                <a:cubicBezTo>
                  <a:pt x="207" y="564"/>
                  <a:pt x="209" y="508"/>
                  <a:pt x="209" y="636"/>
                </a:cubicBezTo>
                <a:cubicBezTo>
                  <a:pt x="213" y="623"/>
                  <a:pt x="222" y="582"/>
                  <a:pt x="221" y="596"/>
                </a:cubicBezTo>
                <a:cubicBezTo>
                  <a:pt x="208" y="724"/>
                  <a:pt x="231" y="865"/>
                  <a:pt x="173" y="980"/>
                </a:cubicBezTo>
                <a:cubicBezTo>
                  <a:pt x="151" y="1024"/>
                  <a:pt x="74" y="983"/>
                  <a:pt x="25" y="984"/>
                </a:cubicBez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89093" name="Line 5"/>
          <p:cNvSpPr>
            <a:spLocks noChangeShapeType="1"/>
          </p:cNvSpPr>
          <p:nvPr/>
        </p:nvSpPr>
        <p:spPr bwMode="auto">
          <a:xfrm>
            <a:off x="8798984" y="3841750"/>
            <a:ext cx="0" cy="1371600"/>
          </a:xfrm>
          <a:prstGeom prst="line">
            <a:avLst/>
          </a:prstGeom>
          <a:noFill/>
          <a:ln w="63500">
            <a:solidFill>
              <a:srgbClr val="FF0000"/>
            </a:solidFill>
            <a:round/>
            <a:headEnd/>
            <a:tailEnd/>
          </a:ln>
        </p:spPr>
        <p:txBody>
          <a:bodyPr wrap="none" anchor="ctr"/>
          <a:lstStyle/>
          <a:p>
            <a:endParaRPr lang="en-US"/>
          </a:p>
        </p:txBody>
      </p:sp>
      <p:sp>
        <p:nvSpPr>
          <p:cNvPr id="89094" name="Line 6"/>
          <p:cNvSpPr>
            <a:spLocks noChangeShapeType="1"/>
          </p:cNvSpPr>
          <p:nvPr/>
        </p:nvSpPr>
        <p:spPr bwMode="auto">
          <a:xfrm>
            <a:off x="8392584" y="3613150"/>
            <a:ext cx="0" cy="1600200"/>
          </a:xfrm>
          <a:prstGeom prst="line">
            <a:avLst/>
          </a:prstGeom>
          <a:noFill/>
          <a:ln w="31750">
            <a:solidFill>
              <a:schemeClr val="tx1"/>
            </a:solidFill>
            <a:round/>
            <a:headEnd/>
            <a:tailEnd/>
          </a:ln>
        </p:spPr>
        <p:txBody>
          <a:bodyPr wrap="none" anchor="ctr"/>
          <a:lstStyle/>
          <a:p>
            <a:endParaRPr lang="en-US"/>
          </a:p>
        </p:txBody>
      </p:sp>
      <p:sp>
        <p:nvSpPr>
          <p:cNvPr id="89095" name="Freeform 7"/>
          <p:cNvSpPr>
            <a:spLocks/>
          </p:cNvSpPr>
          <p:nvPr/>
        </p:nvSpPr>
        <p:spPr bwMode="auto">
          <a:xfrm>
            <a:off x="8439151" y="3568701"/>
            <a:ext cx="2180167" cy="157321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9096" name="Freeform 8"/>
          <p:cNvSpPr>
            <a:spLocks/>
          </p:cNvSpPr>
          <p:nvPr/>
        </p:nvSpPr>
        <p:spPr bwMode="auto">
          <a:xfrm>
            <a:off x="6256867" y="3568701"/>
            <a:ext cx="2184400" cy="1573213"/>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89097" name="Freeform 9"/>
          <p:cNvSpPr>
            <a:spLocks/>
          </p:cNvSpPr>
          <p:nvPr/>
        </p:nvSpPr>
        <p:spPr bwMode="auto">
          <a:xfrm>
            <a:off x="6233584" y="5224464"/>
            <a:ext cx="4385733" cy="7937"/>
          </a:xfrm>
          <a:custGeom>
            <a:avLst/>
            <a:gdLst>
              <a:gd name="T0" fmla="*/ 0 w 2072"/>
              <a:gd name="T1" fmla="*/ 2147483646 h 5"/>
              <a:gd name="T2" fmla="*/ 2147483646 w 2072"/>
              <a:gd name="T3" fmla="*/ 0 h 5"/>
              <a:gd name="T4" fmla="*/ 2147483646 w 2072"/>
              <a:gd name="T5" fmla="*/ 0 h 5"/>
              <a:gd name="T6" fmla="*/ 0 60000 65536"/>
              <a:gd name="T7" fmla="*/ 0 60000 65536"/>
              <a:gd name="T8" fmla="*/ 0 60000 65536"/>
              <a:gd name="T9" fmla="*/ 0 w 2072"/>
              <a:gd name="T10" fmla="*/ 0 h 5"/>
              <a:gd name="T11" fmla="*/ 2072 w 2072"/>
              <a:gd name="T12" fmla="*/ 5 h 5"/>
            </a:gdLst>
            <a:ahLst/>
            <a:cxnLst>
              <a:cxn ang="T6">
                <a:pos x="T0" y="T1"/>
              </a:cxn>
              <a:cxn ang="T7">
                <a:pos x="T2" y="T3"/>
              </a:cxn>
              <a:cxn ang="T8">
                <a:pos x="T4" y="T5"/>
              </a:cxn>
            </a:cxnLst>
            <a:rect l="T9" t="T10" r="T11" b="T12"/>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89098" name="Rectangle 10"/>
          <p:cNvSpPr>
            <a:spLocks noChangeArrowheads="1"/>
          </p:cNvSpPr>
          <p:nvPr/>
        </p:nvSpPr>
        <p:spPr bwMode="auto">
          <a:xfrm>
            <a:off x="10627784" y="5213350"/>
            <a:ext cx="508000" cy="363538"/>
          </a:xfrm>
          <a:prstGeom prst="rect">
            <a:avLst/>
          </a:prstGeom>
          <a:noFill/>
          <a:ln w="12700">
            <a:noFill/>
            <a:miter lim="800000"/>
            <a:headEnd/>
            <a:tailEnd/>
          </a:ln>
        </p:spPr>
        <p:txBody>
          <a:bodyPr lIns="90487" tIns="44450" rIns="90487" bIns="44450">
            <a:spAutoFit/>
          </a:bodyPr>
          <a:lstStyle/>
          <a:p>
            <a:r>
              <a:rPr lang="en-US" altLang="en-US" sz="1800" b="1"/>
              <a:t>Z</a:t>
            </a:r>
          </a:p>
        </p:txBody>
      </p:sp>
      <p:sp>
        <p:nvSpPr>
          <p:cNvPr id="89099" name="Rectangle 11"/>
          <p:cNvSpPr>
            <a:spLocks noChangeArrowheads="1"/>
          </p:cNvSpPr>
          <p:nvPr/>
        </p:nvSpPr>
        <p:spPr bwMode="auto">
          <a:xfrm>
            <a:off x="8456084" y="5516564"/>
            <a:ext cx="245533" cy="92075"/>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89100" name="Rectangle 12"/>
          <p:cNvSpPr>
            <a:spLocks noChangeArrowheads="1"/>
          </p:cNvSpPr>
          <p:nvPr/>
        </p:nvSpPr>
        <p:spPr bwMode="auto">
          <a:xfrm>
            <a:off x="10443634" y="3319464"/>
            <a:ext cx="245533" cy="92075"/>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89101" name="Rectangle 13"/>
          <p:cNvSpPr>
            <a:spLocks noChangeArrowheads="1"/>
          </p:cNvSpPr>
          <p:nvPr/>
        </p:nvSpPr>
        <p:spPr bwMode="auto">
          <a:xfrm>
            <a:off x="8595785" y="5822950"/>
            <a:ext cx="671658"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0.12</a:t>
            </a:r>
            <a:endParaRPr lang="en-US" altLang="en-US" b="1">
              <a:solidFill>
                <a:srgbClr val="339933"/>
              </a:solidFill>
            </a:endParaRPr>
          </a:p>
        </p:txBody>
      </p:sp>
      <p:sp>
        <p:nvSpPr>
          <p:cNvPr id="89129" name="Rectangle 41"/>
          <p:cNvSpPr>
            <a:spLocks noGrp="1" noChangeArrowheads="1"/>
          </p:cNvSpPr>
          <p:nvPr>
            <p:ph type="title" idx="4294967295"/>
          </p:nvPr>
        </p:nvSpPr>
        <p:spPr>
          <a:xfrm>
            <a:off x="304800" y="304800"/>
            <a:ext cx="9448800" cy="1143000"/>
          </a:xfrm>
        </p:spPr>
        <p:txBody>
          <a:bodyPr lIns="90487" tIns="44450" rIns="90487" bIns="44450" anchor="ctr" anchorCtr="1"/>
          <a:lstStyle/>
          <a:p>
            <a:pPr defTabSz="914400" eaLnBrk="1" hangingPunct="1">
              <a:lnSpc>
                <a:spcPct val="95000"/>
              </a:lnSpc>
            </a:pPr>
            <a:r>
              <a:rPr lang="en-US" altLang="en-US" smtClean="0"/>
              <a:t>Solution: Finding P(Z &lt; 0.12)</a:t>
            </a:r>
          </a:p>
        </p:txBody>
      </p:sp>
      <p:sp>
        <p:nvSpPr>
          <p:cNvPr id="89130" name="Rectangle 42"/>
          <p:cNvSpPr>
            <a:spLocks noChangeArrowheads="1"/>
          </p:cNvSpPr>
          <p:nvPr/>
        </p:nvSpPr>
        <p:spPr bwMode="auto">
          <a:xfrm>
            <a:off x="9347200" y="2895600"/>
            <a:ext cx="1608667" cy="366767"/>
          </a:xfrm>
          <a:prstGeom prst="rect">
            <a:avLst/>
          </a:prstGeom>
          <a:solidFill>
            <a:srgbClr val="CCFFCC"/>
          </a:solidFill>
          <a:ln w="12700">
            <a:noFill/>
            <a:miter lim="800000"/>
            <a:headEnd/>
            <a:tailEnd/>
          </a:ln>
        </p:spPr>
        <p:txBody>
          <a:bodyPr lIns="90487" tIns="44450" rIns="90487" bIns="44450">
            <a:spAutoFit/>
          </a:bodyPr>
          <a:lstStyle/>
          <a:p>
            <a:pPr algn="ctr">
              <a:spcBef>
                <a:spcPct val="50000"/>
              </a:spcBef>
            </a:pPr>
            <a:r>
              <a:rPr lang="en-US" altLang="en-US">
                <a:solidFill>
                  <a:srgbClr val="FF0000"/>
                </a:solidFill>
              </a:rPr>
              <a:t>0.5478</a:t>
            </a:r>
          </a:p>
        </p:txBody>
      </p:sp>
      <p:sp>
        <p:nvSpPr>
          <p:cNvPr id="89134" name="Rectangle 46"/>
          <p:cNvSpPr>
            <a:spLocks noChangeArrowheads="1"/>
          </p:cNvSpPr>
          <p:nvPr/>
        </p:nvSpPr>
        <p:spPr bwMode="auto">
          <a:xfrm>
            <a:off x="812800" y="1905000"/>
            <a:ext cx="6096000" cy="459100"/>
          </a:xfrm>
          <a:prstGeom prst="rect">
            <a:avLst/>
          </a:prstGeom>
          <a:noFill/>
          <a:ln w="12700">
            <a:noFill/>
            <a:miter lim="800000"/>
            <a:headEnd/>
            <a:tailEnd/>
          </a:ln>
        </p:spPr>
        <p:txBody>
          <a:bodyPr lIns="90487" tIns="44450" rIns="90487" bIns="44450">
            <a:spAutoFit/>
          </a:bodyPr>
          <a:lstStyle/>
          <a:p>
            <a:pPr>
              <a:spcBef>
                <a:spcPct val="50000"/>
              </a:spcBef>
            </a:pPr>
            <a:r>
              <a:rPr lang="en-US" altLang="en-US" sz="2400" dirty="0"/>
              <a:t>Standardized Normal Probability </a:t>
            </a:r>
          </a:p>
        </p:txBody>
      </p:sp>
      <p:sp>
        <p:nvSpPr>
          <p:cNvPr id="89135" name="Rectangle 47"/>
          <p:cNvSpPr>
            <a:spLocks noChangeArrowheads="1"/>
          </p:cNvSpPr>
          <p:nvPr/>
        </p:nvSpPr>
        <p:spPr bwMode="auto">
          <a:xfrm>
            <a:off x="8087785" y="5441950"/>
            <a:ext cx="671658" cy="366767"/>
          </a:xfrm>
          <a:prstGeom prst="rect">
            <a:avLst/>
          </a:prstGeom>
          <a:noFill/>
          <a:ln w="12700">
            <a:noFill/>
            <a:miter lim="800000"/>
            <a:headEnd/>
            <a:tailEnd/>
          </a:ln>
        </p:spPr>
        <p:txBody>
          <a:bodyPr wrap="none" lIns="90487" tIns="44450" rIns="90487" bIns="44450">
            <a:spAutoFit/>
          </a:bodyPr>
          <a:lstStyle/>
          <a:p>
            <a:r>
              <a:rPr lang="en-US" altLang="en-US" sz="1800" b="1"/>
              <a:t>0.00</a:t>
            </a:r>
            <a:endParaRPr lang="en-US" altLang="en-US" b="1"/>
          </a:p>
        </p:txBody>
      </p:sp>
      <p:sp>
        <p:nvSpPr>
          <p:cNvPr id="89136" name="Line 48"/>
          <p:cNvSpPr>
            <a:spLocks noChangeShapeType="1"/>
          </p:cNvSpPr>
          <p:nvPr/>
        </p:nvSpPr>
        <p:spPr bwMode="auto">
          <a:xfrm flipV="1">
            <a:off x="8392584" y="521335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89137" name="Line 49"/>
          <p:cNvSpPr>
            <a:spLocks noChangeShapeType="1"/>
          </p:cNvSpPr>
          <p:nvPr/>
        </p:nvSpPr>
        <p:spPr bwMode="auto">
          <a:xfrm flipV="1">
            <a:off x="8900584" y="5213350"/>
            <a:ext cx="0" cy="685800"/>
          </a:xfrm>
          <a:prstGeom prst="line">
            <a:avLst/>
          </a:prstGeom>
          <a:noFill/>
          <a:ln w="12700">
            <a:solidFill>
              <a:schemeClr val="tx1"/>
            </a:solidFill>
            <a:round/>
            <a:headEnd/>
            <a:tailEnd type="triangle" w="med" len="med"/>
          </a:ln>
        </p:spPr>
        <p:txBody>
          <a:bodyPr wrap="none" anchor="ctr"/>
          <a:lstStyle/>
          <a:p>
            <a:endParaRPr lang="en-US"/>
          </a:p>
        </p:txBody>
      </p:sp>
      <p:sp>
        <p:nvSpPr>
          <p:cNvPr id="89138" name="Line 50"/>
          <p:cNvSpPr>
            <a:spLocks noChangeShapeType="1"/>
          </p:cNvSpPr>
          <p:nvPr/>
        </p:nvSpPr>
        <p:spPr bwMode="auto">
          <a:xfrm flipH="1">
            <a:off x="8636000" y="3352800"/>
            <a:ext cx="1016000" cy="838200"/>
          </a:xfrm>
          <a:prstGeom prst="line">
            <a:avLst/>
          </a:prstGeom>
          <a:noFill/>
          <a:ln w="12700">
            <a:solidFill>
              <a:schemeClr val="tx1"/>
            </a:solidFill>
            <a:round/>
            <a:headEnd/>
            <a:tailEnd type="triangle" w="med" len="med"/>
          </a:ln>
        </p:spPr>
        <p:txBody>
          <a:bodyPr wrap="none" anchor="ctr"/>
          <a:lstStyle/>
          <a:p>
            <a:endParaRPr lang="en-US"/>
          </a:p>
        </p:txBody>
      </p:sp>
      <p:sp>
        <p:nvSpPr>
          <p:cNvPr id="89139" name="Rectangle 51"/>
          <p:cNvSpPr>
            <a:spLocks noChangeArrowheads="1"/>
          </p:cNvSpPr>
          <p:nvPr/>
        </p:nvSpPr>
        <p:spPr bwMode="auto">
          <a:xfrm>
            <a:off x="9379032" y="2362200"/>
            <a:ext cx="1646605" cy="400110"/>
          </a:xfrm>
          <a:prstGeom prst="rect">
            <a:avLst/>
          </a:prstGeom>
          <a:noFill/>
          <a:ln w="19050" algn="ctr">
            <a:noFill/>
            <a:miter lim="800000"/>
            <a:headEnd/>
            <a:tailEnd/>
          </a:ln>
        </p:spPr>
        <p:txBody>
          <a:bodyPr wrap="none">
            <a:spAutoFit/>
          </a:bodyPr>
          <a:lstStyle/>
          <a:p>
            <a:pPr algn="ctr">
              <a:spcBef>
                <a:spcPct val="50000"/>
              </a:spcBef>
            </a:pPr>
            <a:r>
              <a:rPr lang="en-US" altLang="en-US" sz="2000" dirty="0">
                <a:solidFill>
                  <a:schemeClr val="folHlink"/>
                </a:solidFill>
              </a:rPr>
              <a:t>= P(</a:t>
            </a:r>
            <a:r>
              <a:rPr lang="en-US" altLang="en-US" sz="2000" dirty="0">
                <a:solidFill>
                  <a:schemeClr val="folHlink"/>
                </a:solidFill>
                <a:sym typeface="Arial" charset="0"/>
              </a:rPr>
              <a:t>Z &lt; 0.12</a:t>
            </a:r>
            <a:r>
              <a:rPr lang="en-US" altLang="en-US" dirty="0">
                <a:solidFill>
                  <a:schemeClr val="folHlink"/>
                </a:solidFill>
                <a:sym typeface="Arial" charset="0"/>
              </a:rPr>
              <a:t>)</a:t>
            </a:r>
          </a:p>
        </p:txBody>
      </p:sp>
      <p:sp>
        <p:nvSpPr>
          <p:cNvPr id="89140" name="Rectangle 52"/>
          <p:cNvSpPr>
            <a:spLocks noChangeArrowheads="1"/>
          </p:cNvSpPr>
          <p:nvPr/>
        </p:nvSpPr>
        <p:spPr bwMode="auto">
          <a:xfrm>
            <a:off x="9465462" y="1981201"/>
            <a:ext cx="1446230" cy="400110"/>
          </a:xfrm>
          <a:prstGeom prst="rect">
            <a:avLst/>
          </a:prstGeom>
          <a:noFill/>
          <a:ln w="19050" algn="ctr">
            <a:noFill/>
            <a:miter lim="800000"/>
            <a:headEnd/>
            <a:tailEnd/>
          </a:ln>
        </p:spPr>
        <p:txBody>
          <a:bodyPr wrap="none">
            <a:spAutoFit/>
          </a:bodyPr>
          <a:lstStyle/>
          <a:p>
            <a:pPr algn="ctr" eaLnBrk="1" hangingPunct="1"/>
            <a:r>
              <a:rPr lang="en-US" altLang="en-US" sz="2000" dirty="0"/>
              <a:t>P(</a:t>
            </a:r>
            <a:r>
              <a:rPr lang="en-US" altLang="en-US" sz="2000" dirty="0">
                <a:sym typeface="Arial" charset="0"/>
              </a:rPr>
              <a:t>X &lt; 18.6)</a:t>
            </a:r>
          </a:p>
        </p:txBody>
      </p:sp>
      <p:sp>
        <p:nvSpPr>
          <p:cNvPr id="89141" name="Rectangle 53"/>
          <p:cNvSpPr>
            <a:spLocks noChangeArrowheads="1"/>
          </p:cNvSpPr>
          <p:nvPr/>
        </p:nvSpPr>
        <p:spPr bwMode="auto">
          <a:xfrm>
            <a:off x="8534400" y="1905000"/>
            <a:ext cx="3352800" cy="1447800"/>
          </a:xfrm>
          <a:prstGeom prst="rect">
            <a:avLst/>
          </a:prstGeom>
          <a:no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grpSp>
        <p:nvGrpSpPr>
          <p:cNvPr id="2" name="Group 61"/>
          <p:cNvGrpSpPr>
            <a:grpSpLocks/>
          </p:cNvGrpSpPr>
          <p:nvPr/>
        </p:nvGrpSpPr>
        <p:grpSpPr bwMode="auto">
          <a:xfrm>
            <a:off x="770467" y="2736850"/>
            <a:ext cx="5122333" cy="3295650"/>
            <a:chOff x="192" y="1724"/>
            <a:chExt cx="2420" cy="2076"/>
          </a:xfrm>
        </p:grpSpPr>
        <p:sp>
          <p:nvSpPr>
            <p:cNvPr id="89102" name="Rectangle 14"/>
            <p:cNvSpPr>
              <a:spLocks noChangeArrowheads="1"/>
            </p:cNvSpPr>
            <p:nvPr/>
          </p:nvSpPr>
          <p:spPr bwMode="auto">
            <a:xfrm>
              <a:off x="245" y="1724"/>
              <a:ext cx="379" cy="436"/>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89103" name="Rectangle 15"/>
            <p:cNvSpPr>
              <a:spLocks noChangeArrowheads="1"/>
            </p:cNvSpPr>
            <p:nvPr/>
          </p:nvSpPr>
          <p:spPr bwMode="auto">
            <a:xfrm>
              <a:off x="299" y="1770"/>
              <a:ext cx="170" cy="299"/>
            </a:xfrm>
            <a:prstGeom prst="rect">
              <a:avLst/>
            </a:prstGeom>
            <a:noFill/>
            <a:ln w="12700">
              <a:noFill/>
              <a:miter lim="800000"/>
              <a:headEnd/>
              <a:tailEnd/>
            </a:ln>
          </p:spPr>
          <p:txBody>
            <a:bodyPr wrap="none" lIns="90487" tIns="44450" rIns="90487" bIns="44450">
              <a:spAutoFit/>
            </a:bodyPr>
            <a:lstStyle/>
            <a:p>
              <a:r>
                <a:rPr lang="en-US" altLang="en-US" sz="2500"/>
                <a:t>Z</a:t>
              </a:r>
            </a:p>
          </p:txBody>
        </p:sp>
        <p:sp>
          <p:nvSpPr>
            <p:cNvPr id="89104" name="Rectangle 16"/>
            <p:cNvSpPr>
              <a:spLocks noChangeArrowheads="1"/>
            </p:cNvSpPr>
            <p:nvPr/>
          </p:nvSpPr>
          <p:spPr bwMode="auto">
            <a:xfrm>
              <a:off x="624" y="1724"/>
              <a:ext cx="576" cy="436"/>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89105" name="Rectangle 17"/>
            <p:cNvSpPr>
              <a:spLocks noChangeArrowheads="1"/>
            </p:cNvSpPr>
            <p:nvPr/>
          </p:nvSpPr>
          <p:spPr bwMode="auto">
            <a:xfrm>
              <a:off x="698" y="1770"/>
              <a:ext cx="301" cy="299"/>
            </a:xfrm>
            <a:prstGeom prst="rect">
              <a:avLst/>
            </a:prstGeom>
            <a:noFill/>
            <a:ln w="12700">
              <a:noFill/>
              <a:miter lim="800000"/>
              <a:headEnd/>
              <a:tailEnd/>
            </a:ln>
          </p:spPr>
          <p:txBody>
            <a:bodyPr wrap="none" lIns="90487" tIns="44450" rIns="90487" bIns="44450">
              <a:spAutoFit/>
            </a:bodyPr>
            <a:lstStyle/>
            <a:p>
              <a:r>
                <a:rPr lang="en-US" altLang="en-US" sz="2500"/>
                <a:t>.00</a:t>
              </a:r>
            </a:p>
          </p:txBody>
        </p:sp>
        <p:sp>
          <p:nvSpPr>
            <p:cNvPr id="89106" name="Rectangle 18"/>
            <p:cNvSpPr>
              <a:spLocks noChangeArrowheads="1"/>
            </p:cNvSpPr>
            <p:nvPr/>
          </p:nvSpPr>
          <p:spPr bwMode="auto">
            <a:xfrm>
              <a:off x="1200" y="1724"/>
              <a:ext cx="624" cy="436"/>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89107" name="Rectangle 19"/>
            <p:cNvSpPr>
              <a:spLocks noChangeArrowheads="1"/>
            </p:cNvSpPr>
            <p:nvPr/>
          </p:nvSpPr>
          <p:spPr bwMode="auto">
            <a:xfrm>
              <a:off x="1293" y="1770"/>
              <a:ext cx="301" cy="299"/>
            </a:xfrm>
            <a:prstGeom prst="rect">
              <a:avLst/>
            </a:prstGeom>
            <a:noFill/>
            <a:ln w="12700">
              <a:noFill/>
              <a:miter lim="800000"/>
              <a:headEnd/>
              <a:tailEnd/>
            </a:ln>
          </p:spPr>
          <p:txBody>
            <a:bodyPr wrap="none" lIns="90487" tIns="44450" rIns="90487" bIns="44450">
              <a:spAutoFit/>
            </a:bodyPr>
            <a:lstStyle/>
            <a:p>
              <a:r>
                <a:rPr lang="en-US" altLang="en-US" sz="2500"/>
                <a:t>.01</a:t>
              </a:r>
            </a:p>
          </p:txBody>
        </p:sp>
        <p:sp>
          <p:nvSpPr>
            <p:cNvPr id="89108" name="Rectangle 20"/>
            <p:cNvSpPr>
              <a:spLocks noChangeArrowheads="1"/>
            </p:cNvSpPr>
            <p:nvPr/>
          </p:nvSpPr>
          <p:spPr bwMode="auto">
            <a:xfrm>
              <a:off x="1824" y="1724"/>
              <a:ext cx="594" cy="436"/>
            </a:xfrm>
            <a:prstGeom prst="rect">
              <a:avLst/>
            </a:prstGeom>
            <a:solidFill>
              <a:srgbClr val="969696"/>
            </a:solidFill>
            <a:ln w="12700">
              <a:noFill/>
              <a:miter lim="800000"/>
              <a:headEnd/>
              <a:tailEnd/>
            </a:ln>
          </p:spPr>
          <p:txBody>
            <a:bodyPr wrap="none" anchor="ctr"/>
            <a:lstStyle/>
            <a:p>
              <a:pPr algn="ctr" eaLnBrk="1" hangingPunct="1">
                <a:spcBef>
                  <a:spcPct val="50000"/>
                </a:spcBef>
              </a:pPr>
              <a:endParaRPr lang="en-US" altLang="en-US"/>
            </a:p>
          </p:txBody>
        </p:sp>
        <p:sp>
          <p:nvSpPr>
            <p:cNvPr id="89109" name="Rectangle 21"/>
            <p:cNvSpPr>
              <a:spLocks noChangeArrowheads="1"/>
            </p:cNvSpPr>
            <p:nvPr/>
          </p:nvSpPr>
          <p:spPr bwMode="auto">
            <a:xfrm>
              <a:off x="245" y="2146"/>
              <a:ext cx="379" cy="398"/>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89110" name="Rectangle 22"/>
            <p:cNvSpPr>
              <a:spLocks noChangeArrowheads="1"/>
            </p:cNvSpPr>
            <p:nvPr/>
          </p:nvSpPr>
          <p:spPr bwMode="auto">
            <a:xfrm>
              <a:off x="220" y="2192"/>
              <a:ext cx="301" cy="299"/>
            </a:xfrm>
            <a:prstGeom prst="rect">
              <a:avLst/>
            </a:prstGeom>
            <a:noFill/>
            <a:ln w="12700">
              <a:noFill/>
              <a:miter lim="800000"/>
              <a:headEnd/>
              <a:tailEnd/>
            </a:ln>
          </p:spPr>
          <p:txBody>
            <a:bodyPr wrap="none" lIns="90487" tIns="44450" rIns="90487" bIns="44450">
              <a:spAutoFit/>
            </a:bodyPr>
            <a:lstStyle/>
            <a:p>
              <a:r>
                <a:rPr lang="en-US" altLang="en-US" sz="2500"/>
                <a:t>0.0</a:t>
              </a:r>
            </a:p>
          </p:txBody>
        </p:sp>
        <p:sp>
          <p:nvSpPr>
            <p:cNvPr id="89111" name="Rectangle 23"/>
            <p:cNvSpPr>
              <a:spLocks noChangeArrowheads="1"/>
            </p:cNvSpPr>
            <p:nvPr/>
          </p:nvSpPr>
          <p:spPr bwMode="auto">
            <a:xfrm>
              <a:off x="604" y="2188"/>
              <a:ext cx="460" cy="299"/>
            </a:xfrm>
            <a:prstGeom prst="rect">
              <a:avLst/>
            </a:prstGeom>
            <a:noFill/>
            <a:ln w="12700">
              <a:noFill/>
              <a:miter lim="800000"/>
              <a:headEnd/>
              <a:tailEnd/>
            </a:ln>
          </p:spPr>
          <p:txBody>
            <a:bodyPr wrap="none" lIns="90487" tIns="44450" rIns="90487" bIns="44450">
              <a:spAutoFit/>
            </a:bodyPr>
            <a:lstStyle/>
            <a:p>
              <a:r>
                <a:rPr lang="en-US" altLang="en-US" sz="2500"/>
                <a:t>.5000</a:t>
              </a:r>
            </a:p>
          </p:txBody>
        </p:sp>
        <p:sp>
          <p:nvSpPr>
            <p:cNvPr id="89112" name="Rectangle 24"/>
            <p:cNvSpPr>
              <a:spLocks noChangeArrowheads="1"/>
            </p:cNvSpPr>
            <p:nvPr/>
          </p:nvSpPr>
          <p:spPr bwMode="auto">
            <a:xfrm>
              <a:off x="1181" y="2192"/>
              <a:ext cx="460" cy="299"/>
            </a:xfrm>
            <a:prstGeom prst="rect">
              <a:avLst/>
            </a:prstGeom>
            <a:noFill/>
            <a:ln w="12700">
              <a:noFill/>
              <a:miter lim="800000"/>
              <a:headEnd/>
              <a:tailEnd/>
            </a:ln>
          </p:spPr>
          <p:txBody>
            <a:bodyPr wrap="none" lIns="90487" tIns="44450" rIns="90487" bIns="44450">
              <a:spAutoFit/>
            </a:bodyPr>
            <a:lstStyle/>
            <a:p>
              <a:r>
                <a:rPr lang="en-US" altLang="en-US" sz="2500"/>
                <a:t>.5040</a:t>
              </a:r>
            </a:p>
          </p:txBody>
        </p:sp>
        <p:sp>
          <p:nvSpPr>
            <p:cNvPr id="89113" name="Rectangle 25"/>
            <p:cNvSpPr>
              <a:spLocks noChangeArrowheads="1"/>
            </p:cNvSpPr>
            <p:nvPr/>
          </p:nvSpPr>
          <p:spPr bwMode="auto">
            <a:xfrm>
              <a:off x="1791" y="2192"/>
              <a:ext cx="460" cy="299"/>
            </a:xfrm>
            <a:prstGeom prst="rect">
              <a:avLst/>
            </a:prstGeom>
            <a:noFill/>
            <a:ln w="12700">
              <a:noFill/>
              <a:miter lim="800000"/>
              <a:headEnd/>
              <a:tailEnd/>
            </a:ln>
          </p:spPr>
          <p:txBody>
            <a:bodyPr wrap="none" lIns="90487" tIns="44450" rIns="90487" bIns="44450">
              <a:spAutoFit/>
            </a:bodyPr>
            <a:lstStyle/>
            <a:p>
              <a:r>
                <a:rPr lang="en-US" altLang="en-US" sz="2500"/>
                <a:t>.5080</a:t>
              </a:r>
            </a:p>
          </p:txBody>
        </p:sp>
        <p:sp>
          <p:nvSpPr>
            <p:cNvPr id="89114" name="Rectangle 26"/>
            <p:cNvSpPr>
              <a:spLocks noChangeArrowheads="1"/>
            </p:cNvSpPr>
            <p:nvPr/>
          </p:nvSpPr>
          <p:spPr bwMode="auto">
            <a:xfrm>
              <a:off x="245" y="2544"/>
              <a:ext cx="379" cy="432"/>
            </a:xfrm>
            <a:prstGeom prst="rect">
              <a:avLst/>
            </a:prstGeom>
            <a:solidFill>
              <a:srgbClr val="969696"/>
            </a:solidFill>
            <a:ln w="12700">
              <a:noFill/>
              <a:miter lim="800000"/>
              <a:headEnd/>
              <a:tailEnd/>
            </a:ln>
          </p:spPr>
          <p:txBody>
            <a:bodyPr wrap="none" anchor="ctr"/>
            <a:lstStyle/>
            <a:p>
              <a:pPr algn="ctr" eaLnBrk="1" hangingPunct="1">
                <a:spcBef>
                  <a:spcPct val="50000"/>
                </a:spcBef>
              </a:pPr>
              <a:endParaRPr lang="en-US" altLang="en-US"/>
            </a:p>
          </p:txBody>
        </p:sp>
        <p:sp>
          <p:nvSpPr>
            <p:cNvPr id="89115" name="Rectangle 27"/>
            <p:cNvSpPr>
              <a:spLocks noChangeArrowheads="1"/>
            </p:cNvSpPr>
            <p:nvPr/>
          </p:nvSpPr>
          <p:spPr bwMode="auto">
            <a:xfrm>
              <a:off x="245" y="2967"/>
              <a:ext cx="372" cy="1"/>
            </a:xfrm>
            <a:prstGeom prst="rect">
              <a:avLst/>
            </a:prstGeom>
            <a:solidFill>
              <a:srgbClr val="A64C4C"/>
            </a:solidFill>
            <a:ln w="12700">
              <a:noFill/>
              <a:miter lim="800000"/>
              <a:headEnd/>
              <a:tailEnd/>
            </a:ln>
          </p:spPr>
          <p:txBody>
            <a:bodyPr wrap="none" anchor="ctr"/>
            <a:lstStyle/>
            <a:p>
              <a:pPr algn="ctr" eaLnBrk="1" hangingPunct="1">
                <a:spcBef>
                  <a:spcPct val="50000"/>
                </a:spcBef>
              </a:pPr>
              <a:endParaRPr lang="en-US" altLang="en-US"/>
            </a:p>
          </p:txBody>
        </p:sp>
        <p:sp>
          <p:nvSpPr>
            <p:cNvPr id="89116" name="Rectangle 28"/>
            <p:cNvSpPr>
              <a:spLocks noChangeArrowheads="1"/>
            </p:cNvSpPr>
            <p:nvPr/>
          </p:nvSpPr>
          <p:spPr bwMode="auto">
            <a:xfrm>
              <a:off x="586" y="2608"/>
              <a:ext cx="460" cy="299"/>
            </a:xfrm>
            <a:prstGeom prst="rect">
              <a:avLst/>
            </a:prstGeom>
            <a:noFill/>
            <a:ln w="12700">
              <a:noFill/>
              <a:miter lim="800000"/>
              <a:headEnd/>
              <a:tailEnd/>
            </a:ln>
          </p:spPr>
          <p:txBody>
            <a:bodyPr wrap="none" lIns="90487" tIns="44450" rIns="90487" bIns="44450">
              <a:spAutoFit/>
            </a:bodyPr>
            <a:lstStyle/>
            <a:p>
              <a:r>
                <a:rPr lang="en-US" altLang="en-US" sz="2500"/>
                <a:t>.5398</a:t>
              </a:r>
            </a:p>
          </p:txBody>
        </p:sp>
        <p:sp>
          <p:nvSpPr>
            <p:cNvPr id="89117" name="Rectangle 29"/>
            <p:cNvSpPr>
              <a:spLocks noChangeArrowheads="1"/>
            </p:cNvSpPr>
            <p:nvPr/>
          </p:nvSpPr>
          <p:spPr bwMode="auto">
            <a:xfrm>
              <a:off x="1180" y="2620"/>
              <a:ext cx="460" cy="299"/>
            </a:xfrm>
            <a:prstGeom prst="rect">
              <a:avLst/>
            </a:prstGeom>
            <a:noFill/>
            <a:ln w="12700">
              <a:noFill/>
              <a:miter lim="800000"/>
              <a:headEnd/>
              <a:tailEnd/>
            </a:ln>
          </p:spPr>
          <p:txBody>
            <a:bodyPr wrap="none" lIns="90487" tIns="44450" rIns="90487" bIns="44450">
              <a:spAutoFit/>
            </a:bodyPr>
            <a:lstStyle/>
            <a:p>
              <a:r>
                <a:rPr lang="en-US" altLang="en-US" sz="2500"/>
                <a:t>.5438</a:t>
              </a:r>
            </a:p>
          </p:txBody>
        </p:sp>
        <p:sp>
          <p:nvSpPr>
            <p:cNvPr id="89118" name="Rectangle 30"/>
            <p:cNvSpPr>
              <a:spLocks noChangeArrowheads="1"/>
            </p:cNvSpPr>
            <p:nvPr/>
          </p:nvSpPr>
          <p:spPr bwMode="auto">
            <a:xfrm>
              <a:off x="1823" y="2562"/>
              <a:ext cx="595" cy="405"/>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89119" name="Rectangle 31"/>
            <p:cNvSpPr>
              <a:spLocks noChangeArrowheads="1"/>
            </p:cNvSpPr>
            <p:nvPr/>
          </p:nvSpPr>
          <p:spPr bwMode="auto">
            <a:xfrm>
              <a:off x="245" y="2976"/>
              <a:ext cx="379" cy="432"/>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89120" name="Rectangle 32"/>
            <p:cNvSpPr>
              <a:spLocks noChangeArrowheads="1"/>
            </p:cNvSpPr>
            <p:nvPr/>
          </p:nvSpPr>
          <p:spPr bwMode="auto">
            <a:xfrm>
              <a:off x="220" y="3030"/>
              <a:ext cx="301" cy="299"/>
            </a:xfrm>
            <a:prstGeom prst="rect">
              <a:avLst/>
            </a:prstGeom>
            <a:noFill/>
            <a:ln w="12700">
              <a:noFill/>
              <a:miter lim="800000"/>
              <a:headEnd/>
              <a:tailEnd/>
            </a:ln>
          </p:spPr>
          <p:txBody>
            <a:bodyPr wrap="none" lIns="90487" tIns="44450" rIns="90487" bIns="44450">
              <a:spAutoFit/>
            </a:bodyPr>
            <a:lstStyle/>
            <a:p>
              <a:r>
                <a:rPr lang="en-US" altLang="en-US" sz="2500"/>
                <a:t>0.2</a:t>
              </a:r>
            </a:p>
          </p:txBody>
        </p:sp>
        <p:sp>
          <p:nvSpPr>
            <p:cNvPr id="89121" name="Rectangle 33"/>
            <p:cNvSpPr>
              <a:spLocks noChangeArrowheads="1"/>
            </p:cNvSpPr>
            <p:nvPr/>
          </p:nvSpPr>
          <p:spPr bwMode="auto">
            <a:xfrm>
              <a:off x="586" y="3030"/>
              <a:ext cx="460" cy="299"/>
            </a:xfrm>
            <a:prstGeom prst="rect">
              <a:avLst/>
            </a:prstGeom>
            <a:noFill/>
            <a:ln w="12700">
              <a:noFill/>
              <a:miter lim="800000"/>
              <a:headEnd/>
              <a:tailEnd/>
            </a:ln>
          </p:spPr>
          <p:txBody>
            <a:bodyPr wrap="none" lIns="90487" tIns="44450" rIns="90487" bIns="44450">
              <a:spAutoFit/>
            </a:bodyPr>
            <a:lstStyle/>
            <a:p>
              <a:r>
                <a:rPr lang="en-US" altLang="en-US" sz="2500"/>
                <a:t>.5793</a:t>
              </a:r>
            </a:p>
          </p:txBody>
        </p:sp>
        <p:sp>
          <p:nvSpPr>
            <p:cNvPr id="89122" name="Rectangle 34"/>
            <p:cNvSpPr>
              <a:spLocks noChangeArrowheads="1"/>
            </p:cNvSpPr>
            <p:nvPr/>
          </p:nvSpPr>
          <p:spPr bwMode="auto">
            <a:xfrm>
              <a:off x="1181" y="3030"/>
              <a:ext cx="460" cy="299"/>
            </a:xfrm>
            <a:prstGeom prst="rect">
              <a:avLst/>
            </a:prstGeom>
            <a:noFill/>
            <a:ln w="12700">
              <a:noFill/>
              <a:miter lim="800000"/>
              <a:headEnd/>
              <a:tailEnd/>
            </a:ln>
          </p:spPr>
          <p:txBody>
            <a:bodyPr wrap="none" lIns="90487" tIns="44450" rIns="90487" bIns="44450">
              <a:spAutoFit/>
            </a:bodyPr>
            <a:lstStyle/>
            <a:p>
              <a:r>
                <a:rPr lang="en-US" altLang="en-US" sz="2500"/>
                <a:t>.5832</a:t>
              </a:r>
            </a:p>
          </p:txBody>
        </p:sp>
        <p:sp>
          <p:nvSpPr>
            <p:cNvPr id="89123" name="Rectangle 35"/>
            <p:cNvSpPr>
              <a:spLocks noChangeArrowheads="1"/>
            </p:cNvSpPr>
            <p:nvPr/>
          </p:nvSpPr>
          <p:spPr bwMode="auto">
            <a:xfrm>
              <a:off x="1791" y="3030"/>
              <a:ext cx="460" cy="299"/>
            </a:xfrm>
            <a:prstGeom prst="rect">
              <a:avLst/>
            </a:prstGeom>
            <a:noFill/>
            <a:ln w="12700">
              <a:noFill/>
              <a:miter lim="800000"/>
              <a:headEnd/>
              <a:tailEnd/>
            </a:ln>
          </p:spPr>
          <p:txBody>
            <a:bodyPr wrap="none" lIns="90487" tIns="44450" rIns="90487" bIns="44450">
              <a:spAutoFit/>
            </a:bodyPr>
            <a:lstStyle/>
            <a:p>
              <a:r>
                <a:rPr lang="en-US" altLang="en-US" sz="2500"/>
                <a:t>.5871</a:t>
              </a:r>
            </a:p>
          </p:txBody>
        </p:sp>
        <p:sp>
          <p:nvSpPr>
            <p:cNvPr id="89124" name="Rectangle 36"/>
            <p:cNvSpPr>
              <a:spLocks noChangeArrowheads="1"/>
            </p:cNvSpPr>
            <p:nvPr/>
          </p:nvSpPr>
          <p:spPr bwMode="auto">
            <a:xfrm>
              <a:off x="245" y="3400"/>
              <a:ext cx="379" cy="400"/>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89125" name="Rectangle 37"/>
            <p:cNvSpPr>
              <a:spLocks noChangeArrowheads="1"/>
            </p:cNvSpPr>
            <p:nvPr/>
          </p:nvSpPr>
          <p:spPr bwMode="auto">
            <a:xfrm>
              <a:off x="220" y="3446"/>
              <a:ext cx="301" cy="299"/>
            </a:xfrm>
            <a:prstGeom prst="rect">
              <a:avLst/>
            </a:prstGeom>
            <a:noFill/>
            <a:ln w="12700">
              <a:noFill/>
              <a:miter lim="800000"/>
              <a:headEnd/>
              <a:tailEnd/>
            </a:ln>
          </p:spPr>
          <p:txBody>
            <a:bodyPr wrap="none" lIns="90487" tIns="44450" rIns="90487" bIns="44450">
              <a:spAutoFit/>
            </a:bodyPr>
            <a:lstStyle/>
            <a:p>
              <a:r>
                <a:rPr lang="en-US" altLang="en-US" sz="2500"/>
                <a:t>0.3</a:t>
              </a:r>
            </a:p>
          </p:txBody>
        </p:sp>
        <p:sp>
          <p:nvSpPr>
            <p:cNvPr id="89126" name="Rectangle 38"/>
            <p:cNvSpPr>
              <a:spLocks noChangeArrowheads="1"/>
            </p:cNvSpPr>
            <p:nvPr/>
          </p:nvSpPr>
          <p:spPr bwMode="auto">
            <a:xfrm>
              <a:off x="586" y="3446"/>
              <a:ext cx="460" cy="299"/>
            </a:xfrm>
            <a:prstGeom prst="rect">
              <a:avLst/>
            </a:prstGeom>
            <a:noFill/>
            <a:ln w="12700">
              <a:noFill/>
              <a:miter lim="800000"/>
              <a:headEnd/>
              <a:tailEnd/>
            </a:ln>
          </p:spPr>
          <p:txBody>
            <a:bodyPr wrap="none" lIns="90487" tIns="44450" rIns="90487" bIns="44450">
              <a:spAutoFit/>
            </a:bodyPr>
            <a:lstStyle/>
            <a:p>
              <a:r>
                <a:rPr lang="en-US" altLang="en-US" sz="2500"/>
                <a:t>.6179</a:t>
              </a:r>
            </a:p>
          </p:txBody>
        </p:sp>
        <p:sp>
          <p:nvSpPr>
            <p:cNvPr id="89127" name="Rectangle 39"/>
            <p:cNvSpPr>
              <a:spLocks noChangeArrowheads="1"/>
            </p:cNvSpPr>
            <p:nvPr/>
          </p:nvSpPr>
          <p:spPr bwMode="auto">
            <a:xfrm>
              <a:off x="1181" y="3446"/>
              <a:ext cx="460" cy="299"/>
            </a:xfrm>
            <a:prstGeom prst="rect">
              <a:avLst/>
            </a:prstGeom>
            <a:noFill/>
            <a:ln w="12700">
              <a:noFill/>
              <a:miter lim="800000"/>
              <a:headEnd/>
              <a:tailEnd/>
            </a:ln>
          </p:spPr>
          <p:txBody>
            <a:bodyPr wrap="none" lIns="90487" tIns="44450" rIns="90487" bIns="44450">
              <a:spAutoFit/>
            </a:bodyPr>
            <a:lstStyle/>
            <a:p>
              <a:r>
                <a:rPr lang="en-US" altLang="en-US" sz="2500"/>
                <a:t>.6217</a:t>
              </a:r>
            </a:p>
          </p:txBody>
        </p:sp>
        <p:sp>
          <p:nvSpPr>
            <p:cNvPr id="89128" name="Rectangle 40"/>
            <p:cNvSpPr>
              <a:spLocks noChangeArrowheads="1"/>
            </p:cNvSpPr>
            <p:nvPr/>
          </p:nvSpPr>
          <p:spPr bwMode="auto">
            <a:xfrm>
              <a:off x="1791" y="3446"/>
              <a:ext cx="460" cy="299"/>
            </a:xfrm>
            <a:prstGeom prst="rect">
              <a:avLst/>
            </a:prstGeom>
            <a:noFill/>
            <a:ln w="12700">
              <a:noFill/>
              <a:miter lim="800000"/>
              <a:headEnd/>
              <a:tailEnd/>
            </a:ln>
          </p:spPr>
          <p:txBody>
            <a:bodyPr wrap="none" lIns="90487" tIns="44450" rIns="90487" bIns="44450">
              <a:spAutoFit/>
            </a:bodyPr>
            <a:lstStyle/>
            <a:p>
              <a:r>
                <a:rPr lang="en-US" altLang="en-US" sz="2500"/>
                <a:t>.6255</a:t>
              </a:r>
            </a:p>
          </p:txBody>
        </p:sp>
        <p:sp>
          <p:nvSpPr>
            <p:cNvPr id="89131" name="Rectangle 43"/>
            <p:cNvSpPr>
              <a:spLocks noChangeArrowheads="1"/>
            </p:cNvSpPr>
            <p:nvPr/>
          </p:nvSpPr>
          <p:spPr bwMode="auto">
            <a:xfrm>
              <a:off x="1900" y="1727"/>
              <a:ext cx="712" cy="385"/>
            </a:xfrm>
            <a:prstGeom prst="rect">
              <a:avLst/>
            </a:prstGeom>
            <a:noFill/>
            <a:ln w="12700">
              <a:noFill/>
              <a:miter lim="800000"/>
              <a:headEnd/>
              <a:tailEnd/>
            </a:ln>
          </p:spPr>
          <p:txBody>
            <a:bodyPr lIns="92075" tIns="92075" rIns="92075" bIns="92075">
              <a:spAutoFit/>
            </a:bodyPr>
            <a:lstStyle/>
            <a:p>
              <a:pPr>
                <a:spcBef>
                  <a:spcPct val="50000"/>
                </a:spcBef>
              </a:pPr>
              <a:r>
                <a:rPr lang="en-US" altLang="en-US" sz="2800" b="1">
                  <a:solidFill>
                    <a:srgbClr val="00FF00"/>
                  </a:solidFill>
                </a:rPr>
                <a:t>.02</a:t>
              </a:r>
            </a:p>
          </p:txBody>
        </p:sp>
        <p:sp>
          <p:nvSpPr>
            <p:cNvPr id="89132" name="Rectangle 44"/>
            <p:cNvSpPr>
              <a:spLocks noChangeArrowheads="1"/>
            </p:cNvSpPr>
            <p:nvPr/>
          </p:nvSpPr>
          <p:spPr bwMode="auto">
            <a:xfrm>
              <a:off x="192" y="2640"/>
              <a:ext cx="672" cy="298"/>
            </a:xfrm>
            <a:prstGeom prst="rect">
              <a:avLst/>
            </a:prstGeom>
            <a:noFill/>
            <a:ln w="12700">
              <a:noFill/>
              <a:miter lim="800000"/>
              <a:headEnd/>
              <a:tailEnd/>
            </a:ln>
          </p:spPr>
          <p:txBody>
            <a:bodyPr lIns="92075" tIns="0" rIns="92075" bIns="0" anchor="ctr"/>
            <a:lstStyle/>
            <a:p>
              <a:pPr>
                <a:spcBef>
                  <a:spcPct val="50000"/>
                </a:spcBef>
              </a:pPr>
              <a:r>
                <a:rPr lang="en-US" altLang="en-US" sz="2800" b="1">
                  <a:solidFill>
                    <a:srgbClr val="00FF00"/>
                  </a:solidFill>
                </a:rPr>
                <a:t>0.1</a:t>
              </a:r>
            </a:p>
          </p:txBody>
        </p:sp>
        <p:sp>
          <p:nvSpPr>
            <p:cNvPr id="89133" name="Rectangle 45"/>
            <p:cNvSpPr>
              <a:spLocks noChangeArrowheads="1"/>
            </p:cNvSpPr>
            <p:nvPr/>
          </p:nvSpPr>
          <p:spPr bwMode="auto">
            <a:xfrm>
              <a:off x="1824" y="2620"/>
              <a:ext cx="644" cy="318"/>
            </a:xfrm>
            <a:prstGeom prst="rect">
              <a:avLst/>
            </a:prstGeom>
            <a:solidFill>
              <a:srgbClr val="FDE0BD"/>
            </a:solidFill>
            <a:ln w="12700">
              <a:noFill/>
              <a:miter lim="800000"/>
              <a:headEnd/>
              <a:tailEnd/>
            </a:ln>
          </p:spPr>
          <p:txBody>
            <a:bodyPr lIns="90487" tIns="44450" rIns="90487" bIns="44450">
              <a:spAutoFit/>
            </a:bodyPr>
            <a:lstStyle/>
            <a:p>
              <a:pPr>
                <a:spcBef>
                  <a:spcPct val="50000"/>
                </a:spcBef>
              </a:pPr>
              <a:r>
                <a:rPr lang="en-US" altLang="en-US" sz="2700" b="1">
                  <a:solidFill>
                    <a:srgbClr val="FF0000"/>
                  </a:solidFill>
                </a:rPr>
                <a:t>.</a:t>
              </a:r>
              <a:r>
                <a:rPr lang="en-US" altLang="en-US">
                  <a:solidFill>
                    <a:srgbClr val="FF0000"/>
                  </a:solidFill>
                </a:rPr>
                <a:t>5478</a:t>
              </a:r>
            </a:p>
          </p:txBody>
        </p:sp>
        <p:sp>
          <p:nvSpPr>
            <p:cNvPr id="89142" name="Line 54"/>
            <p:cNvSpPr>
              <a:spLocks noChangeShapeType="1"/>
            </p:cNvSpPr>
            <p:nvPr/>
          </p:nvSpPr>
          <p:spPr bwMode="auto">
            <a:xfrm>
              <a:off x="624" y="1728"/>
              <a:ext cx="0" cy="2064"/>
            </a:xfrm>
            <a:prstGeom prst="line">
              <a:avLst/>
            </a:prstGeom>
            <a:noFill/>
            <a:ln w="9525">
              <a:solidFill>
                <a:srgbClr val="FF99FF"/>
              </a:solidFill>
              <a:miter lim="800000"/>
              <a:headEnd/>
              <a:tailEnd/>
            </a:ln>
          </p:spPr>
          <p:txBody>
            <a:bodyPr wrap="none"/>
            <a:lstStyle/>
            <a:p>
              <a:endParaRPr lang="en-US"/>
            </a:p>
          </p:txBody>
        </p:sp>
        <p:sp>
          <p:nvSpPr>
            <p:cNvPr id="89143" name="Line 55"/>
            <p:cNvSpPr>
              <a:spLocks noChangeShapeType="1"/>
            </p:cNvSpPr>
            <p:nvPr/>
          </p:nvSpPr>
          <p:spPr bwMode="auto">
            <a:xfrm>
              <a:off x="1200" y="1728"/>
              <a:ext cx="0" cy="2064"/>
            </a:xfrm>
            <a:prstGeom prst="line">
              <a:avLst/>
            </a:prstGeom>
            <a:noFill/>
            <a:ln w="9525">
              <a:solidFill>
                <a:srgbClr val="FF99FF"/>
              </a:solidFill>
              <a:miter lim="800000"/>
              <a:headEnd/>
              <a:tailEnd/>
            </a:ln>
          </p:spPr>
          <p:txBody>
            <a:bodyPr wrap="none"/>
            <a:lstStyle/>
            <a:p>
              <a:endParaRPr lang="en-US"/>
            </a:p>
          </p:txBody>
        </p:sp>
        <p:sp>
          <p:nvSpPr>
            <p:cNvPr id="89144" name="Line 56"/>
            <p:cNvSpPr>
              <a:spLocks noChangeShapeType="1"/>
            </p:cNvSpPr>
            <p:nvPr/>
          </p:nvSpPr>
          <p:spPr bwMode="auto">
            <a:xfrm>
              <a:off x="1824" y="1728"/>
              <a:ext cx="0" cy="2064"/>
            </a:xfrm>
            <a:prstGeom prst="line">
              <a:avLst/>
            </a:prstGeom>
            <a:noFill/>
            <a:ln w="9525">
              <a:solidFill>
                <a:srgbClr val="FF99FF"/>
              </a:solidFill>
              <a:miter lim="800000"/>
              <a:headEnd/>
              <a:tailEnd/>
            </a:ln>
          </p:spPr>
          <p:txBody>
            <a:bodyPr wrap="none"/>
            <a:lstStyle/>
            <a:p>
              <a:endParaRPr lang="en-US"/>
            </a:p>
          </p:txBody>
        </p:sp>
        <p:sp>
          <p:nvSpPr>
            <p:cNvPr id="89145" name="Line 57"/>
            <p:cNvSpPr>
              <a:spLocks noChangeShapeType="1"/>
            </p:cNvSpPr>
            <p:nvPr/>
          </p:nvSpPr>
          <p:spPr bwMode="auto">
            <a:xfrm>
              <a:off x="240" y="2160"/>
              <a:ext cx="2160" cy="0"/>
            </a:xfrm>
            <a:prstGeom prst="line">
              <a:avLst/>
            </a:prstGeom>
            <a:noFill/>
            <a:ln w="9525">
              <a:solidFill>
                <a:srgbClr val="FF99FF"/>
              </a:solidFill>
              <a:miter lim="800000"/>
              <a:headEnd/>
              <a:tailEnd/>
            </a:ln>
          </p:spPr>
          <p:txBody>
            <a:bodyPr wrap="none"/>
            <a:lstStyle/>
            <a:p>
              <a:endParaRPr lang="en-US"/>
            </a:p>
          </p:txBody>
        </p:sp>
        <p:sp>
          <p:nvSpPr>
            <p:cNvPr id="89146" name="Line 58"/>
            <p:cNvSpPr>
              <a:spLocks noChangeShapeType="1"/>
            </p:cNvSpPr>
            <p:nvPr/>
          </p:nvSpPr>
          <p:spPr bwMode="auto">
            <a:xfrm>
              <a:off x="240" y="2544"/>
              <a:ext cx="2160" cy="0"/>
            </a:xfrm>
            <a:prstGeom prst="line">
              <a:avLst/>
            </a:prstGeom>
            <a:noFill/>
            <a:ln w="9525">
              <a:solidFill>
                <a:srgbClr val="FF99FF"/>
              </a:solidFill>
              <a:miter lim="800000"/>
              <a:headEnd/>
              <a:tailEnd/>
            </a:ln>
          </p:spPr>
          <p:txBody>
            <a:bodyPr wrap="none"/>
            <a:lstStyle/>
            <a:p>
              <a:endParaRPr lang="en-US"/>
            </a:p>
          </p:txBody>
        </p:sp>
        <p:sp>
          <p:nvSpPr>
            <p:cNvPr id="89147" name="Line 59"/>
            <p:cNvSpPr>
              <a:spLocks noChangeShapeType="1"/>
            </p:cNvSpPr>
            <p:nvPr/>
          </p:nvSpPr>
          <p:spPr bwMode="auto">
            <a:xfrm>
              <a:off x="240" y="2976"/>
              <a:ext cx="2160" cy="0"/>
            </a:xfrm>
            <a:prstGeom prst="line">
              <a:avLst/>
            </a:prstGeom>
            <a:noFill/>
            <a:ln w="9525">
              <a:solidFill>
                <a:srgbClr val="FF99FF"/>
              </a:solidFill>
              <a:miter lim="800000"/>
              <a:headEnd/>
              <a:tailEnd/>
            </a:ln>
          </p:spPr>
          <p:txBody>
            <a:bodyPr wrap="none"/>
            <a:lstStyle/>
            <a:p>
              <a:endParaRPr lang="en-US"/>
            </a:p>
          </p:txBody>
        </p:sp>
        <p:sp>
          <p:nvSpPr>
            <p:cNvPr id="89148" name="Line 60"/>
            <p:cNvSpPr>
              <a:spLocks noChangeShapeType="1"/>
            </p:cNvSpPr>
            <p:nvPr/>
          </p:nvSpPr>
          <p:spPr bwMode="auto">
            <a:xfrm>
              <a:off x="240" y="3408"/>
              <a:ext cx="2160" cy="0"/>
            </a:xfrm>
            <a:prstGeom prst="line">
              <a:avLst/>
            </a:prstGeom>
            <a:noFill/>
            <a:ln w="9525">
              <a:solidFill>
                <a:srgbClr val="FF99FF"/>
              </a:solidFill>
              <a:miter lim="800000"/>
              <a:headEnd/>
              <a:tailEnd/>
            </a:ln>
          </p:spPr>
          <p:txBody>
            <a:bodyPr wrap="none"/>
            <a:lstStyle/>
            <a:p>
              <a:endParaRPr lang="en-US"/>
            </a:p>
          </p:txBody>
        </p:sp>
      </p:grpSp>
    </p:spTree>
  </p:cSld>
  <p:clrMapOvr>
    <a:masterClrMapping/>
  </p:clrMapOvr>
  <p:transition/>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812800" y="381000"/>
            <a:ext cx="10390717" cy="838200"/>
          </a:xfrm>
        </p:spPr>
        <p:txBody>
          <a:bodyPr>
            <a:normAutofit fontScale="90000"/>
          </a:bodyPr>
          <a:lstStyle/>
          <a:p>
            <a:pPr eaLnBrk="1" hangingPunct="1"/>
            <a:r>
              <a:rPr lang="en-US" altLang="en-US" dirty="0" smtClean="0"/>
              <a:t/>
            </a:r>
            <a:br>
              <a:rPr lang="en-US" altLang="en-US" dirty="0" smtClean="0"/>
            </a:br>
            <a:r>
              <a:rPr lang="en-US" altLang="en-US" dirty="0" smtClean="0"/>
              <a:t>Finding Normal Upper Tail Probabilities</a:t>
            </a:r>
          </a:p>
        </p:txBody>
      </p:sp>
      <p:sp>
        <p:nvSpPr>
          <p:cNvPr id="91139" name="Rectangle 3"/>
          <p:cNvSpPr>
            <a:spLocks noGrp="1" noChangeArrowheads="1"/>
          </p:cNvSpPr>
          <p:nvPr>
            <p:ph type="body" idx="4294967295"/>
          </p:nvPr>
        </p:nvSpPr>
        <p:spPr>
          <a:xfrm>
            <a:off x="812800" y="1752601"/>
            <a:ext cx="10769600" cy="4532313"/>
          </a:xfrm>
        </p:spPr>
        <p:txBody>
          <a:bodyPr>
            <a:normAutofit/>
          </a:bodyPr>
          <a:lstStyle/>
          <a:p>
            <a:pPr eaLnBrk="1" hangingPunct="1">
              <a:buNone/>
            </a:pPr>
            <a:r>
              <a:rPr lang="en-US" altLang="en-US" sz="2400" dirty="0" smtClean="0"/>
              <a:t>Suppose  X  is normal with mean 18.0 and standard deviation 5.0.  </a:t>
            </a:r>
          </a:p>
          <a:p>
            <a:pPr eaLnBrk="1" hangingPunct="1">
              <a:buNone/>
            </a:pPr>
            <a:endParaRPr lang="en-US" altLang="en-US" sz="2400" dirty="0" smtClean="0">
              <a:solidFill>
                <a:srgbClr val="669900"/>
              </a:solidFill>
            </a:endParaRPr>
          </a:p>
          <a:p>
            <a:pPr eaLnBrk="1" hangingPunct="1">
              <a:buNone/>
            </a:pPr>
            <a:r>
              <a:rPr lang="en-US" altLang="en-US" sz="2400" dirty="0" smtClean="0">
                <a:solidFill>
                  <a:srgbClr val="669900"/>
                </a:solidFill>
              </a:rPr>
              <a:t>Now Find P(X &gt; 18.6)</a:t>
            </a:r>
          </a:p>
        </p:txBody>
      </p:sp>
      <p:sp>
        <p:nvSpPr>
          <p:cNvPr id="91140" name="Freeform 4"/>
          <p:cNvSpPr>
            <a:spLocks/>
          </p:cNvSpPr>
          <p:nvPr/>
        </p:nvSpPr>
        <p:spPr bwMode="auto">
          <a:xfrm>
            <a:off x="7188200" y="4176714"/>
            <a:ext cx="1752600" cy="1404937"/>
          </a:xfrm>
          <a:custGeom>
            <a:avLst/>
            <a:gdLst>
              <a:gd name="T0" fmla="*/ 2147483646 w 828"/>
              <a:gd name="T1" fmla="*/ 2147483646 h 885"/>
              <a:gd name="T2" fmla="*/ 0 w 828"/>
              <a:gd name="T3" fmla="*/ 0 h 885"/>
              <a:gd name="T4" fmla="*/ 2147483646 w 828"/>
              <a:gd name="T5" fmla="*/ 2147483646 h 885"/>
              <a:gd name="T6" fmla="*/ 2147483646 w 828"/>
              <a:gd name="T7" fmla="*/ 2147483646 h 885"/>
              <a:gd name="T8" fmla="*/ 2147483646 w 828"/>
              <a:gd name="T9" fmla="*/ 2147483646 h 885"/>
              <a:gd name="T10" fmla="*/ 2147483646 w 828"/>
              <a:gd name="T11" fmla="*/ 2147483646 h 885"/>
              <a:gd name="T12" fmla="*/ 2147483646 w 828"/>
              <a:gd name="T13" fmla="*/ 2147483646 h 885"/>
              <a:gd name="T14" fmla="*/ 2147483646 w 828"/>
              <a:gd name="T15" fmla="*/ 2147483646 h 885"/>
              <a:gd name="T16" fmla="*/ 2147483646 w 828"/>
              <a:gd name="T17" fmla="*/ 2147483646 h 885"/>
              <a:gd name="T18" fmla="*/ 2147483646 w 828"/>
              <a:gd name="T19" fmla="*/ 2147483646 h 885"/>
              <a:gd name="T20" fmla="*/ 2147483646 w 828"/>
              <a:gd name="T21" fmla="*/ 2147483646 h 885"/>
              <a:gd name="T22" fmla="*/ 2147483646 w 828"/>
              <a:gd name="T23" fmla="*/ 2147483646 h 885"/>
              <a:gd name="T24" fmla="*/ 2147483646 w 828"/>
              <a:gd name="T25" fmla="*/ 2147483646 h 885"/>
              <a:gd name="T26" fmla="*/ 2147483646 w 828"/>
              <a:gd name="T27" fmla="*/ 2147483646 h 8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8"/>
              <a:gd name="T43" fmla="*/ 0 h 885"/>
              <a:gd name="T44" fmla="*/ 828 w 828"/>
              <a:gd name="T45" fmla="*/ 885 h 88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8" h="885">
                <a:moveTo>
                  <a:pt x="3" y="882"/>
                </a:moveTo>
                <a:lnTo>
                  <a:pt x="0" y="0"/>
                </a:lnTo>
                <a:lnTo>
                  <a:pt x="27" y="72"/>
                </a:lnTo>
                <a:lnTo>
                  <a:pt x="81" y="159"/>
                </a:lnTo>
                <a:lnTo>
                  <a:pt x="117" y="237"/>
                </a:lnTo>
                <a:lnTo>
                  <a:pt x="156" y="297"/>
                </a:lnTo>
                <a:lnTo>
                  <a:pt x="201" y="384"/>
                </a:lnTo>
                <a:lnTo>
                  <a:pt x="273" y="495"/>
                </a:lnTo>
                <a:lnTo>
                  <a:pt x="339" y="585"/>
                </a:lnTo>
                <a:lnTo>
                  <a:pt x="442" y="693"/>
                </a:lnTo>
                <a:lnTo>
                  <a:pt x="609" y="789"/>
                </a:lnTo>
                <a:lnTo>
                  <a:pt x="828" y="825"/>
                </a:lnTo>
                <a:lnTo>
                  <a:pt x="825" y="885"/>
                </a:lnTo>
                <a:lnTo>
                  <a:pt x="3" y="882"/>
                </a:ln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91141" name="Freeform 5"/>
          <p:cNvSpPr>
            <a:spLocks/>
          </p:cNvSpPr>
          <p:nvPr/>
        </p:nvSpPr>
        <p:spPr bwMode="auto">
          <a:xfrm>
            <a:off x="6752167" y="3917951"/>
            <a:ext cx="2180167" cy="157321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1142" name="Freeform 6"/>
          <p:cNvSpPr>
            <a:spLocks/>
          </p:cNvSpPr>
          <p:nvPr/>
        </p:nvSpPr>
        <p:spPr bwMode="auto">
          <a:xfrm>
            <a:off x="4569884" y="3917951"/>
            <a:ext cx="2184400" cy="1573213"/>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1143" name="Freeform 7"/>
          <p:cNvSpPr>
            <a:spLocks/>
          </p:cNvSpPr>
          <p:nvPr/>
        </p:nvSpPr>
        <p:spPr bwMode="auto">
          <a:xfrm>
            <a:off x="4546600" y="5573714"/>
            <a:ext cx="4385733" cy="7937"/>
          </a:xfrm>
          <a:custGeom>
            <a:avLst/>
            <a:gdLst>
              <a:gd name="T0" fmla="*/ 0 w 2072"/>
              <a:gd name="T1" fmla="*/ 2147483646 h 5"/>
              <a:gd name="T2" fmla="*/ 2147483646 w 2072"/>
              <a:gd name="T3" fmla="*/ 0 h 5"/>
              <a:gd name="T4" fmla="*/ 2147483646 w 2072"/>
              <a:gd name="T5" fmla="*/ 0 h 5"/>
              <a:gd name="T6" fmla="*/ 0 60000 65536"/>
              <a:gd name="T7" fmla="*/ 0 60000 65536"/>
              <a:gd name="T8" fmla="*/ 0 60000 65536"/>
              <a:gd name="T9" fmla="*/ 0 w 2072"/>
              <a:gd name="T10" fmla="*/ 0 h 5"/>
              <a:gd name="T11" fmla="*/ 2072 w 2072"/>
              <a:gd name="T12" fmla="*/ 5 h 5"/>
            </a:gdLst>
            <a:ahLst/>
            <a:cxnLst>
              <a:cxn ang="T6">
                <a:pos x="T0" y="T1"/>
              </a:cxn>
              <a:cxn ang="T7">
                <a:pos x="T2" y="T3"/>
              </a:cxn>
              <a:cxn ang="T8">
                <a:pos x="T4" y="T5"/>
              </a:cxn>
            </a:cxnLst>
            <a:rect l="T9" t="T10" r="T11" b="T12"/>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91144" name="Rectangle 8"/>
          <p:cNvSpPr>
            <a:spLocks noChangeArrowheads="1"/>
          </p:cNvSpPr>
          <p:nvPr/>
        </p:nvSpPr>
        <p:spPr bwMode="auto">
          <a:xfrm>
            <a:off x="8940800" y="5562600"/>
            <a:ext cx="508000" cy="363538"/>
          </a:xfrm>
          <a:prstGeom prst="rect">
            <a:avLst/>
          </a:prstGeom>
          <a:noFill/>
          <a:ln w="12700">
            <a:noFill/>
            <a:miter lim="800000"/>
            <a:headEnd/>
            <a:tailEnd/>
          </a:ln>
        </p:spPr>
        <p:txBody>
          <a:bodyPr lIns="90487" tIns="44450" rIns="90487" bIns="44450">
            <a:spAutoFit/>
          </a:bodyPr>
          <a:lstStyle/>
          <a:p>
            <a:r>
              <a:rPr lang="en-US" altLang="en-US" sz="1800" b="1"/>
              <a:t>X</a:t>
            </a:r>
          </a:p>
        </p:txBody>
      </p:sp>
      <p:sp>
        <p:nvSpPr>
          <p:cNvPr id="91145" name="Rectangle 9"/>
          <p:cNvSpPr>
            <a:spLocks noChangeArrowheads="1"/>
          </p:cNvSpPr>
          <p:nvPr/>
        </p:nvSpPr>
        <p:spPr bwMode="auto">
          <a:xfrm>
            <a:off x="8756651" y="3821114"/>
            <a:ext cx="245533" cy="92075"/>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91146" name="Rectangle 10"/>
          <p:cNvSpPr>
            <a:spLocks noChangeArrowheads="1"/>
          </p:cNvSpPr>
          <p:nvPr/>
        </p:nvSpPr>
        <p:spPr bwMode="auto">
          <a:xfrm>
            <a:off x="6908801" y="6172201"/>
            <a:ext cx="671658"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18.6</a:t>
            </a:r>
            <a:endParaRPr lang="en-US" altLang="en-US" b="1">
              <a:solidFill>
                <a:srgbClr val="339933"/>
              </a:solidFill>
            </a:endParaRPr>
          </a:p>
        </p:txBody>
      </p:sp>
      <p:sp>
        <p:nvSpPr>
          <p:cNvPr id="91147" name="Rectangle 11"/>
          <p:cNvSpPr>
            <a:spLocks noChangeArrowheads="1"/>
          </p:cNvSpPr>
          <p:nvPr/>
        </p:nvSpPr>
        <p:spPr bwMode="auto">
          <a:xfrm>
            <a:off x="6400801" y="5791201"/>
            <a:ext cx="671658" cy="366767"/>
          </a:xfrm>
          <a:prstGeom prst="rect">
            <a:avLst/>
          </a:prstGeom>
          <a:noFill/>
          <a:ln w="12700">
            <a:noFill/>
            <a:miter lim="800000"/>
            <a:headEnd/>
            <a:tailEnd/>
          </a:ln>
        </p:spPr>
        <p:txBody>
          <a:bodyPr wrap="none" lIns="90487" tIns="44450" rIns="90487" bIns="44450">
            <a:spAutoFit/>
          </a:bodyPr>
          <a:lstStyle/>
          <a:p>
            <a:r>
              <a:rPr lang="en-US" altLang="en-US" sz="1800" b="1"/>
              <a:t>18.0</a:t>
            </a:r>
            <a:endParaRPr lang="en-US" altLang="en-US" b="1"/>
          </a:p>
        </p:txBody>
      </p:sp>
      <p:sp>
        <p:nvSpPr>
          <p:cNvPr id="91148" name="Line 12"/>
          <p:cNvSpPr>
            <a:spLocks noChangeShapeType="1"/>
          </p:cNvSpPr>
          <p:nvPr/>
        </p:nvSpPr>
        <p:spPr bwMode="auto">
          <a:xfrm flipV="1">
            <a:off x="7213600" y="5562600"/>
            <a:ext cx="0" cy="685800"/>
          </a:xfrm>
          <a:prstGeom prst="line">
            <a:avLst/>
          </a:prstGeom>
          <a:noFill/>
          <a:ln w="12700">
            <a:solidFill>
              <a:schemeClr val="tx1"/>
            </a:solidFill>
            <a:round/>
            <a:headEnd/>
            <a:tailEnd type="triangle" w="med" len="med"/>
          </a:ln>
        </p:spPr>
        <p:txBody>
          <a:bodyPr wrap="none" anchor="ctr"/>
          <a:lstStyle/>
          <a:p>
            <a:endParaRPr lang="en-US"/>
          </a:p>
        </p:txBody>
      </p:sp>
      <p:sp>
        <p:nvSpPr>
          <p:cNvPr id="91149" name="Line 13"/>
          <p:cNvSpPr>
            <a:spLocks noChangeShapeType="1"/>
          </p:cNvSpPr>
          <p:nvPr/>
        </p:nvSpPr>
        <p:spPr bwMode="auto">
          <a:xfrm>
            <a:off x="6705600" y="3962400"/>
            <a:ext cx="0" cy="1600200"/>
          </a:xfrm>
          <a:prstGeom prst="line">
            <a:avLst/>
          </a:prstGeom>
          <a:noFill/>
          <a:ln w="19050" cap="rnd">
            <a:solidFill>
              <a:schemeClr val="tx1"/>
            </a:solidFill>
            <a:prstDash val="sysDot"/>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TO GET DATA</a:t>
            </a:r>
            <a:endParaRPr lang="en-US" dirty="0"/>
          </a:p>
        </p:txBody>
      </p:sp>
      <p:sp>
        <p:nvSpPr>
          <p:cNvPr id="4" name="Content Placeholder 3"/>
          <p:cNvSpPr>
            <a:spLocks noGrp="1" noChangeArrowheads="1"/>
          </p:cNvSpPr>
          <p:nvPr>
            <p:ph idx="1"/>
          </p:nvPr>
        </p:nvSpPr>
        <p:spPr bwMode="auto">
          <a:xfrm>
            <a:off x="395111" y="1682045"/>
            <a:ext cx="11424356" cy="3981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90000" tIns="46800" rIns="90000" bIns="46800">
            <a:spAutoFit/>
          </a:bodyPr>
          <a:lstStyle/>
          <a:p>
            <a:r>
              <a:rPr lang="en-US" altLang="en-US" sz="2400" dirty="0" smtClean="0"/>
              <a:t>Data </a:t>
            </a:r>
            <a:r>
              <a:rPr lang="en-US" altLang="en-US" sz="2400" dirty="0" smtClean="0">
                <a:solidFill>
                  <a:srgbClr val="00B050"/>
                </a:solidFill>
              </a:rPr>
              <a:t>distributed</a:t>
            </a:r>
            <a:r>
              <a:rPr lang="en-US" altLang="en-US" sz="2400" dirty="0" smtClean="0"/>
              <a:t> by an organization or an individual</a:t>
            </a:r>
          </a:p>
          <a:p>
            <a:endParaRPr lang="en-US" altLang="en-US" sz="900" dirty="0" smtClean="0"/>
          </a:p>
          <a:p>
            <a:r>
              <a:rPr lang="en-US" altLang="en-US" sz="2400" dirty="0" smtClean="0"/>
              <a:t>The outcomes of a </a:t>
            </a:r>
            <a:r>
              <a:rPr lang="en-US" altLang="en-US" sz="2400" dirty="0" smtClean="0">
                <a:solidFill>
                  <a:srgbClr val="00B050"/>
                </a:solidFill>
              </a:rPr>
              <a:t>designed experiment</a:t>
            </a:r>
          </a:p>
          <a:p>
            <a:endParaRPr lang="en-US" altLang="en-US" sz="900" dirty="0" smtClean="0"/>
          </a:p>
          <a:p>
            <a:r>
              <a:rPr lang="en-US" altLang="en-US" sz="2400" dirty="0" smtClean="0"/>
              <a:t>The responses from a </a:t>
            </a:r>
            <a:r>
              <a:rPr lang="en-US" altLang="en-US" sz="2400" dirty="0" smtClean="0">
                <a:solidFill>
                  <a:srgbClr val="00B050"/>
                </a:solidFill>
              </a:rPr>
              <a:t>survey</a:t>
            </a:r>
          </a:p>
          <a:p>
            <a:pPr>
              <a:buNone/>
            </a:pPr>
            <a:endParaRPr lang="en-US" altLang="en-US" sz="900" dirty="0" smtClean="0"/>
          </a:p>
          <a:p>
            <a:r>
              <a:rPr lang="en-US" altLang="en-US" sz="2400" dirty="0" smtClean="0"/>
              <a:t>The results of conducting an </a:t>
            </a:r>
            <a:r>
              <a:rPr lang="en-US" altLang="en-US" sz="2400" dirty="0" smtClean="0">
                <a:solidFill>
                  <a:srgbClr val="00B050"/>
                </a:solidFill>
              </a:rPr>
              <a:t>observational study</a:t>
            </a:r>
          </a:p>
          <a:p>
            <a:endParaRPr lang="en-US" altLang="en-US" sz="900" dirty="0" smtClean="0"/>
          </a:p>
          <a:p>
            <a:r>
              <a:rPr lang="en-US" altLang="en-US" sz="2400" dirty="0" smtClean="0"/>
              <a:t>Data </a:t>
            </a:r>
            <a:r>
              <a:rPr lang="en-US" altLang="en-US" sz="2400" dirty="0" smtClean="0">
                <a:solidFill>
                  <a:srgbClr val="00B050"/>
                </a:solidFill>
              </a:rPr>
              <a:t>collected</a:t>
            </a:r>
            <a:r>
              <a:rPr lang="en-US" altLang="en-US" sz="2400" dirty="0" smtClean="0"/>
              <a:t> by ongoing business activities</a:t>
            </a:r>
          </a:p>
          <a:p>
            <a:pPr marL="609600" indent="-609600">
              <a:lnSpc>
                <a:spcPct val="90000"/>
              </a:lnSpc>
              <a:buClr>
                <a:srgbClr val="8E0D30"/>
              </a:buClr>
              <a:buNone/>
            </a:pPr>
            <a:endParaRPr lang="en-US" sz="2400" dirty="0" smtClean="0">
              <a:solidFill>
                <a:schemeClr val="tx1"/>
              </a:solidFill>
            </a:endParaRPr>
          </a:p>
        </p:txBody>
      </p:sp>
    </p:spTree>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reeform 2"/>
          <p:cNvSpPr>
            <a:spLocks/>
          </p:cNvSpPr>
          <p:nvPr/>
        </p:nvSpPr>
        <p:spPr bwMode="auto">
          <a:xfrm>
            <a:off x="8305800" y="3892550"/>
            <a:ext cx="465667" cy="1651000"/>
          </a:xfrm>
          <a:custGeom>
            <a:avLst/>
            <a:gdLst>
              <a:gd name="T0" fmla="*/ 0 w 220"/>
              <a:gd name="T1" fmla="*/ 0 h 1040"/>
              <a:gd name="T2" fmla="*/ 2147483646 w 220"/>
              <a:gd name="T3" fmla="*/ 2147483646 h 1040"/>
              <a:gd name="T4" fmla="*/ 2147483646 w 220"/>
              <a:gd name="T5" fmla="*/ 2147483646 h 1040"/>
              <a:gd name="T6" fmla="*/ 2147483646 w 220"/>
              <a:gd name="T7" fmla="*/ 2147483646 h 1040"/>
              <a:gd name="T8" fmla="*/ 2147483646 w 220"/>
              <a:gd name="T9" fmla="*/ 2147483646 h 1040"/>
              <a:gd name="T10" fmla="*/ 2147483646 w 220"/>
              <a:gd name="T11" fmla="*/ 2147483646 h 1040"/>
              <a:gd name="T12" fmla="*/ 0 w 220"/>
              <a:gd name="T13" fmla="*/ 2147483646 h 1040"/>
              <a:gd name="T14" fmla="*/ 0 w 220"/>
              <a:gd name="T15" fmla="*/ 0 h 1040"/>
              <a:gd name="T16" fmla="*/ 0 60000 65536"/>
              <a:gd name="T17" fmla="*/ 0 60000 65536"/>
              <a:gd name="T18" fmla="*/ 0 60000 65536"/>
              <a:gd name="T19" fmla="*/ 0 60000 65536"/>
              <a:gd name="T20" fmla="*/ 0 60000 65536"/>
              <a:gd name="T21" fmla="*/ 0 60000 65536"/>
              <a:gd name="T22" fmla="*/ 0 60000 65536"/>
              <a:gd name="T23" fmla="*/ 0 60000 65536"/>
              <a:gd name="T24" fmla="*/ 0 w 220"/>
              <a:gd name="T25" fmla="*/ 0 h 1040"/>
              <a:gd name="T26" fmla="*/ 220 w 220"/>
              <a:gd name="T27" fmla="*/ 1040 h 10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 h="1040">
                <a:moveTo>
                  <a:pt x="0" y="0"/>
                </a:moveTo>
                <a:lnTo>
                  <a:pt x="103" y="45"/>
                </a:lnTo>
                <a:lnTo>
                  <a:pt x="149" y="93"/>
                </a:lnTo>
                <a:lnTo>
                  <a:pt x="185" y="142"/>
                </a:lnTo>
                <a:lnTo>
                  <a:pt x="218" y="192"/>
                </a:lnTo>
                <a:lnTo>
                  <a:pt x="220" y="1040"/>
                </a:lnTo>
                <a:lnTo>
                  <a:pt x="0" y="1040"/>
                </a:lnTo>
                <a:lnTo>
                  <a:pt x="0" y="0"/>
                </a:lnTo>
                <a:close/>
              </a:path>
            </a:pathLst>
          </a:custGeom>
          <a:solidFill>
            <a:srgbClr val="C7DAF7"/>
          </a:solidFill>
          <a:ln w="19050" cap="flat" cmpd="sng">
            <a:noFill/>
            <a:prstDash val="solid"/>
            <a:round/>
            <a:headEnd/>
            <a:tailEnd/>
          </a:ln>
        </p:spPr>
        <p:txBody>
          <a:bodyPr wrap="none" anchor="ctr"/>
          <a:lstStyle/>
          <a:p>
            <a:endParaRPr lang="en-US"/>
          </a:p>
        </p:txBody>
      </p:sp>
      <p:sp>
        <p:nvSpPr>
          <p:cNvPr id="92163" name="Freeform 3"/>
          <p:cNvSpPr>
            <a:spLocks/>
          </p:cNvSpPr>
          <p:nvPr/>
        </p:nvSpPr>
        <p:spPr bwMode="auto">
          <a:xfrm>
            <a:off x="6159501" y="3886200"/>
            <a:ext cx="2171700" cy="1663700"/>
          </a:xfrm>
          <a:custGeom>
            <a:avLst/>
            <a:gdLst>
              <a:gd name="T0" fmla="*/ 2147483646 w 1026"/>
              <a:gd name="T1" fmla="*/ 2147483646 h 1048"/>
              <a:gd name="T2" fmla="*/ 2147483646 w 1026"/>
              <a:gd name="T3" fmla="*/ 0 h 1048"/>
              <a:gd name="T4" fmla="*/ 2147483646 w 1026"/>
              <a:gd name="T5" fmla="*/ 2147483646 h 1048"/>
              <a:gd name="T6" fmla="*/ 2147483646 w 1026"/>
              <a:gd name="T7" fmla="*/ 2147483646 h 1048"/>
              <a:gd name="T8" fmla="*/ 2147483646 w 1026"/>
              <a:gd name="T9" fmla="*/ 2147483646 h 1048"/>
              <a:gd name="T10" fmla="*/ 2147483646 w 1026"/>
              <a:gd name="T11" fmla="*/ 2147483646 h 1048"/>
              <a:gd name="T12" fmla="*/ 2147483646 w 1026"/>
              <a:gd name="T13" fmla="*/ 2147483646 h 1048"/>
              <a:gd name="T14" fmla="*/ 2147483646 w 1026"/>
              <a:gd name="T15" fmla="*/ 2147483646 h 1048"/>
              <a:gd name="T16" fmla="*/ 2147483646 w 1026"/>
              <a:gd name="T17" fmla="*/ 2147483646 h 1048"/>
              <a:gd name="T18" fmla="*/ 2147483646 w 1026"/>
              <a:gd name="T19" fmla="*/ 2147483646 h 1048"/>
              <a:gd name="T20" fmla="*/ 2147483646 w 1026"/>
              <a:gd name="T21" fmla="*/ 2147483646 h 1048"/>
              <a:gd name="T22" fmla="*/ 0 w 1026"/>
              <a:gd name="T23" fmla="*/ 2147483646 h 1048"/>
              <a:gd name="T24" fmla="*/ 2147483646 w 1026"/>
              <a:gd name="T25" fmla="*/ 2147483646 h 1048"/>
              <a:gd name="T26" fmla="*/ 2147483646 w 1026"/>
              <a:gd name="T27" fmla="*/ 2147483646 h 10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26"/>
              <a:gd name="T43" fmla="*/ 0 h 1048"/>
              <a:gd name="T44" fmla="*/ 1026 w 1026"/>
              <a:gd name="T45" fmla="*/ 1048 h 10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26" h="1048">
                <a:moveTo>
                  <a:pt x="1026" y="1042"/>
                </a:moveTo>
                <a:lnTo>
                  <a:pt x="1024" y="0"/>
                </a:lnTo>
                <a:lnTo>
                  <a:pt x="946" y="30"/>
                </a:lnTo>
                <a:lnTo>
                  <a:pt x="828" y="174"/>
                </a:lnTo>
                <a:lnTo>
                  <a:pt x="734" y="332"/>
                </a:lnTo>
                <a:lnTo>
                  <a:pt x="662" y="472"/>
                </a:lnTo>
                <a:lnTo>
                  <a:pt x="600" y="574"/>
                </a:lnTo>
                <a:lnTo>
                  <a:pt x="522" y="690"/>
                </a:lnTo>
                <a:lnTo>
                  <a:pt x="436" y="790"/>
                </a:lnTo>
                <a:lnTo>
                  <a:pt x="350" y="880"/>
                </a:lnTo>
                <a:lnTo>
                  <a:pt x="180" y="966"/>
                </a:lnTo>
                <a:lnTo>
                  <a:pt x="0" y="996"/>
                </a:lnTo>
                <a:lnTo>
                  <a:pt x="12" y="1048"/>
                </a:lnTo>
                <a:lnTo>
                  <a:pt x="1026" y="1042"/>
                </a:lnTo>
                <a:close/>
              </a:path>
            </a:pathLst>
          </a:custGeom>
          <a:solidFill>
            <a:srgbClr val="C7DAF7"/>
          </a:solidFill>
          <a:ln w="12700" cap="flat" cmpd="sng">
            <a:noFill/>
            <a:prstDash val="solid"/>
            <a:round/>
            <a:headEnd/>
            <a:tailEnd/>
          </a:ln>
        </p:spPr>
        <p:txBody>
          <a:bodyPr/>
          <a:lstStyle/>
          <a:p>
            <a:endParaRPr lang="en-US"/>
          </a:p>
        </p:txBody>
      </p:sp>
      <p:sp>
        <p:nvSpPr>
          <p:cNvPr id="92164" name="Freeform 4"/>
          <p:cNvSpPr>
            <a:spLocks/>
          </p:cNvSpPr>
          <p:nvPr/>
        </p:nvSpPr>
        <p:spPr bwMode="auto">
          <a:xfrm>
            <a:off x="1016000" y="3940176"/>
            <a:ext cx="2133600" cy="1622425"/>
          </a:xfrm>
          <a:custGeom>
            <a:avLst/>
            <a:gdLst>
              <a:gd name="T0" fmla="*/ 2147483646 w 1008"/>
              <a:gd name="T1" fmla="*/ 2147483646 h 1022"/>
              <a:gd name="T2" fmla="*/ 2147483646 w 1008"/>
              <a:gd name="T3" fmla="*/ 0 h 1022"/>
              <a:gd name="T4" fmla="*/ 2147483646 w 1008"/>
              <a:gd name="T5" fmla="*/ 2147483646 h 1022"/>
              <a:gd name="T6" fmla="*/ 2147483646 w 1008"/>
              <a:gd name="T7" fmla="*/ 2147483646 h 1022"/>
              <a:gd name="T8" fmla="*/ 2147483646 w 1008"/>
              <a:gd name="T9" fmla="*/ 2147483646 h 1022"/>
              <a:gd name="T10" fmla="*/ 2147483646 w 1008"/>
              <a:gd name="T11" fmla="*/ 2147483646 h 1022"/>
              <a:gd name="T12" fmla="*/ 2147483646 w 1008"/>
              <a:gd name="T13" fmla="*/ 2147483646 h 1022"/>
              <a:gd name="T14" fmla="*/ 2147483646 w 1008"/>
              <a:gd name="T15" fmla="*/ 2147483646 h 1022"/>
              <a:gd name="T16" fmla="*/ 2147483646 w 1008"/>
              <a:gd name="T17" fmla="*/ 2147483646 h 1022"/>
              <a:gd name="T18" fmla="*/ 2147483646 w 1008"/>
              <a:gd name="T19" fmla="*/ 2147483646 h 1022"/>
              <a:gd name="T20" fmla="*/ 2147483646 w 1008"/>
              <a:gd name="T21" fmla="*/ 2147483646 h 1022"/>
              <a:gd name="T22" fmla="*/ 0 w 1008"/>
              <a:gd name="T23" fmla="*/ 2147483646 h 1022"/>
              <a:gd name="T24" fmla="*/ 0 w 1008"/>
              <a:gd name="T25" fmla="*/ 2147483646 h 1022"/>
              <a:gd name="T26" fmla="*/ 2147483646 w 1008"/>
              <a:gd name="T27" fmla="*/ 2147483646 h 10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08"/>
              <a:gd name="T43" fmla="*/ 0 h 1022"/>
              <a:gd name="T44" fmla="*/ 1008 w 1008"/>
              <a:gd name="T45" fmla="*/ 1022 h 10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08" h="1022">
                <a:moveTo>
                  <a:pt x="1008" y="1019"/>
                </a:moveTo>
                <a:lnTo>
                  <a:pt x="1006" y="0"/>
                </a:lnTo>
                <a:lnTo>
                  <a:pt x="928" y="29"/>
                </a:lnTo>
                <a:lnTo>
                  <a:pt x="820" y="168"/>
                </a:lnTo>
                <a:lnTo>
                  <a:pt x="734" y="318"/>
                </a:lnTo>
                <a:lnTo>
                  <a:pt x="652" y="456"/>
                </a:lnTo>
                <a:lnTo>
                  <a:pt x="604" y="546"/>
                </a:lnTo>
                <a:lnTo>
                  <a:pt x="534" y="662"/>
                </a:lnTo>
                <a:lnTo>
                  <a:pt x="470" y="750"/>
                </a:lnTo>
                <a:lnTo>
                  <a:pt x="370" y="852"/>
                </a:lnTo>
                <a:lnTo>
                  <a:pt x="210" y="944"/>
                </a:lnTo>
                <a:lnTo>
                  <a:pt x="0" y="976"/>
                </a:lnTo>
                <a:lnTo>
                  <a:pt x="0" y="1022"/>
                </a:lnTo>
                <a:lnTo>
                  <a:pt x="1008" y="1019"/>
                </a:ln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92165" name="Rectangle 5"/>
          <p:cNvSpPr>
            <a:spLocks noChangeArrowheads="1"/>
          </p:cNvSpPr>
          <p:nvPr/>
        </p:nvSpPr>
        <p:spPr bwMode="auto">
          <a:xfrm>
            <a:off x="5757334" y="2441222"/>
            <a:ext cx="1422400" cy="533400"/>
          </a:xfrm>
          <a:prstGeom prst="rect">
            <a:avLst/>
          </a:prstGeom>
          <a:solidFill>
            <a:srgbClr val="B8FAC8"/>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92166" name="Freeform 6"/>
          <p:cNvSpPr>
            <a:spLocks/>
          </p:cNvSpPr>
          <p:nvPr/>
        </p:nvSpPr>
        <p:spPr bwMode="auto">
          <a:xfrm>
            <a:off x="8767233" y="4144964"/>
            <a:ext cx="1752600" cy="1404937"/>
          </a:xfrm>
          <a:custGeom>
            <a:avLst/>
            <a:gdLst>
              <a:gd name="T0" fmla="*/ 2147483646 w 828"/>
              <a:gd name="T1" fmla="*/ 2147483646 h 885"/>
              <a:gd name="T2" fmla="*/ 0 w 828"/>
              <a:gd name="T3" fmla="*/ 0 h 885"/>
              <a:gd name="T4" fmla="*/ 2147483646 w 828"/>
              <a:gd name="T5" fmla="*/ 2147483646 h 885"/>
              <a:gd name="T6" fmla="*/ 2147483646 w 828"/>
              <a:gd name="T7" fmla="*/ 2147483646 h 885"/>
              <a:gd name="T8" fmla="*/ 2147483646 w 828"/>
              <a:gd name="T9" fmla="*/ 2147483646 h 885"/>
              <a:gd name="T10" fmla="*/ 2147483646 w 828"/>
              <a:gd name="T11" fmla="*/ 2147483646 h 885"/>
              <a:gd name="T12" fmla="*/ 2147483646 w 828"/>
              <a:gd name="T13" fmla="*/ 2147483646 h 885"/>
              <a:gd name="T14" fmla="*/ 2147483646 w 828"/>
              <a:gd name="T15" fmla="*/ 2147483646 h 885"/>
              <a:gd name="T16" fmla="*/ 2147483646 w 828"/>
              <a:gd name="T17" fmla="*/ 2147483646 h 885"/>
              <a:gd name="T18" fmla="*/ 2147483646 w 828"/>
              <a:gd name="T19" fmla="*/ 2147483646 h 885"/>
              <a:gd name="T20" fmla="*/ 2147483646 w 828"/>
              <a:gd name="T21" fmla="*/ 2147483646 h 885"/>
              <a:gd name="T22" fmla="*/ 2147483646 w 828"/>
              <a:gd name="T23" fmla="*/ 2147483646 h 885"/>
              <a:gd name="T24" fmla="*/ 2147483646 w 828"/>
              <a:gd name="T25" fmla="*/ 2147483646 h 885"/>
              <a:gd name="T26" fmla="*/ 2147483646 w 828"/>
              <a:gd name="T27" fmla="*/ 2147483646 h 8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8"/>
              <a:gd name="T43" fmla="*/ 0 h 885"/>
              <a:gd name="T44" fmla="*/ 828 w 828"/>
              <a:gd name="T45" fmla="*/ 885 h 88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8" h="885">
                <a:moveTo>
                  <a:pt x="3" y="882"/>
                </a:moveTo>
                <a:lnTo>
                  <a:pt x="0" y="0"/>
                </a:lnTo>
                <a:lnTo>
                  <a:pt x="27" y="72"/>
                </a:lnTo>
                <a:lnTo>
                  <a:pt x="81" y="159"/>
                </a:lnTo>
                <a:lnTo>
                  <a:pt x="117" y="237"/>
                </a:lnTo>
                <a:lnTo>
                  <a:pt x="156" y="297"/>
                </a:lnTo>
                <a:lnTo>
                  <a:pt x="201" y="384"/>
                </a:lnTo>
                <a:lnTo>
                  <a:pt x="273" y="495"/>
                </a:lnTo>
                <a:lnTo>
                  <a:pt x="339" y="585"/>
                </a:lnTo>
                <a:lnTo>
                  <a:pt x="442" y="693"/>
                </a:lnTo>
                <a:lnTo>
                  <a:pt x="609" y="789"/>
                </a:lnTo>
                <a:lnTo>
                  <a:pt x="828" y="825"/>
                </a:lnTo>
                <a:lnTo>
                  <a:pt x="825" y="885"/>
                </a:lnTo>
                <a:lnTo>
                  <a:pt x="3" y="882"/>
                </a:ln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92167" name="Line 7"/>
          <p:cNvSpPr>
            <a:spLocks noChangeShapeType="1"/>
          </p:cNvSpPr>
          <p:nvPr/>
        </p:nvSpPr>
        <p:spPr bwMode="auto">
          <a:xfrm flipH="1">
            <a:off x="9144000" y="4572000"/>
            <a:ext cx="711200" cy="609600"/>
          </a:xfrm>
          <a:prstGeom prst="line">
            <a:avLst/>
          </a:prstGeom>
          <a:noFill/>
          <a:ln w="12700">
            <a:solidFill>
              <a:schemeClr val="tx1"/>
            </a:solidFill>
            <a:round/>
            <a:headEnd/>
            <a:tailEnd type="triangle" w="med" len="med"/>
          </a:ln>
        </p:spPr>
        <p:txBody>
          <a:bodyPr wrap="none" anchor="ctr"/>
          <a:lstStyle/>
          <a:p>
            <a:endParaRPr lang="en-US"/>
          </a:p>
        </p:txBody>
      </p:sp>
      <p:sp>
        <p:nvSpPr>
          <p:cNvPr id="92168" name="Line 8"/>
          <p:cNvSpPr>
            <a:spLocks noChangeShapeType="1"/>
          </p:cNvSpPr>
          <p:nvPr/>
        </p:nvSpPr>
        <p:spPr bwMode="auto">
          <a:xfrm>
            <a:off x="7416800" y="3962400"/>
            <a:ext cx="508000" cy="685800"/>
          </a:xfrm>
          <a:prstGeom prst="line">
            <a:avLst/>
          </a:prstGeom>
          <a:noFill/>
          <a:ln w="12700">
            <a:solidFill>
              <a:schemeClr val="tx1"/>
            </a:solidFill>
            <a:round/>
            <a:headEnd/>
            <a:tailEnd type="triangle" w="med" len="med"/>
          </a:ln>
        </p:spPr>
        <p:txBody>
          <a:bodyPr wrap="none" anchor="ctr"/>
          <a:lstStyle/>
          <a:p>
            <a:endParaRPr lang="en-US"/>
          </a:p>
        </p:txBody>
      </p:sp>
      <p:sp>
        <p:nvSpPr>
          <p:cNvPr id="92169" name="Rectangle 9"/>
          <p:cNvSpPr>
            <a:spLocks noGrp="1" noChangeArrowheads="1"/>
          </p:cNvSpPr>
          <p:nvPr>
            <p:ph type="body" idx="4294967295"/>
          </p:nvPr>
        </p:nvSpPr>
        <p:spPr>
          <a:xfrm>
            <a:off x="812800" y="1447800"/>
            <a:ext cx="7010400" cy="685800"/>
          </a:xfrm>
        </p:spPr>
        <p:txBody>
          <a:bodyPr>
            <a:normAutofit/>
          </a:bodyPr>
          <a:lstStyle/>
          <a:p>
            <a:pPr eaLnBrk="1" hangingPunct="1"/>
            <a:r>
              <a:rPr lang="en-US" altLang="en-US" sz="2400" dirty="0" smtClean="0">
                <a:solidFill>
                  <a:srgbClr val="669900"/>
                </a:solidFill>
              </a:rPr>
              <a:t>Now Find P(X &gt; 18.6)…</a:t>
            </a:r>
          </a:p>
        </p:txBody>
      </p:sp>
      <p:sp>
        <p:nvSpPr>
          <p:cNvPr id="92171" name="Freeform 11"/>
          <p:cNvSpPr>
            <a:spLocks/>
          </p:cNvSpPr>
          <p:nvPr/>
        </p:nvSpPr>
        <p:spPr bwMode="auto">
          <a:xfrm>
            <a:off x="8331201" y="3886201"/>
            <a:ext cx="2180167" cy="157321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2172" name="Freeform 12"/>
          <p:cNvSpPr>
            <a:spLocks/>
          </p:cNvSpPr>
          <p:nvPr/>
        </p:nvSpPr>
        <p:spPr bwMode="auto">
          <a:xfrm>
            <a:off x="6148917" y="3886201"/>
            <a:ext cx="2184400" cy="1573213"/>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2173" name="Rectangle 13"/>
          <p:cNvSpPr>
            <a:spLocks noChangeArrowheads="1"/>
          </p:cNvSpPr>
          <p:nvPr/>
        </p:nvSpPr>
        <p:spPr bwMode="auto">
          <a:xfrm>
            <a:off x="10519833" y="5530850"/>
            <a:ext cx="508000" cy="363538"/>
          </a:xfrm>
          <a:prstGeom prst="rect">
            <a:avLst/>
          </a:prstGeom>
          <a:noFill/>
          <a:ln w="12700">
            <a:noFill/>
            <a:miter lim="800000"/>
            <a:headEnd/>
            <a:tailEnd/>
          </a:ln>
        </p:spPr>
        <p:txBody>
          <a:bodyPr lIns="90487" tIns="44450" rIns="90487" bIns="44450">
            <a:spAutoFit/>
          </a:bodyPr>
          <a:lstStyle/>
          <a:p>
            <a:r>
              <a:rPr lang="en-US" altLang="en-US" sz="1800" b="1"/>
              <a:t>Z</a:t>
            </a:r>
          </a:p>
        </p:txBody>
      </p:sp>
      <p:sp>
        <p:nvSpPr>
          <p:cNvPr id="92174" name="Rectangle 14"/>
          <p:cNvSpPr>
            <a:spLocks noChangeArrowheads="1"/>
          </p:cNvSpPr>
          <p:nvPr/>
        </p:nvSpPr>
        <p:spPr bwMode="auto">
          <a:xfrm>
            <a:off x="8487834" y="6140450"/>
            <a:ext cx="671658"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0.12</a:t>
            </a:r>
            <a:endParaRPr lang="en-US" altLang="en-US" b="1">
              <a:solidFill>
                <a:srgbClr val="339933"/>
              </a:solidFill>
            </a:endParaRPr>
          </a:p>
        </p:txBody>
      </p:sp>
      <p:sp>
        <p:nvSpPr>
          <p:cNvPr id="92175" name="Rectangle 15"/>
          <p:cNvSpPr>
            <a:spLocks noChangeArrowheads="1"/>
          </p:cNvSpPr>
          <p:nvPr/>
        </p:nvSpPr>
        <p:spPr bwMode="auto">
          <a:xfrm>
            <a:off x="7979834" y="5759450"/>
            <a:ext cx="386323" cy="366767"/>
          </a:xfrm>
          <a:prstGeom prst="rect">
            <a:avLst/>
          </a:prstGeom>
          <a:noFill/>
          <a:ln w="12700">
            <a:noFill/>
            <a:miter lim="800000"/>
            <a:headEnd/>
            <a:tailEnd/>
          </a:ln>
        </p:spPr>
        <p:txBody>
          <a:bodyPr wrap="none" lIns="90487" tIns="44450" rIns="90487" bIns="44450">
            <a:spAutoFit/>
          </a:bodyPr>
          <a:lstStyle/>
          <a:p>
            <a:r>
              <a:rPr lang="en-US" altLang="en-US" sz="1800" b="1"/>
              <a:t> 0</a:t>
            </a:r>
            <a:endParaRPr lang="en-US" altLang="en-US" b="1"/>
          </a:p>
        </p:txBody>
      </p:sp>
      <p:sp>
        <p:nvSpPr>
          <p:cNvPr id="92176" name="Line 16"/>
          <p:cNvSpPr>
            <a:spLocks noChangeShapeType="1"/>
          </p:cNvSpPr>
          <p:nvPr/>
        </p:nvSpPr>
        <p:spPr bwMode="auto">
          <a:xfrm flipV="1">
            <a:off x="8792633" y="5530850"/>
            <a:ext cx="0" cy="685800"/>
          </a:xfrm>
          <a:prstGeom prst="line">
            <a:avLst/>
          </a:prstGeom>
          <a:noFill/>
          <a:ln w="12700">
            <a:solidFill>
              <a:schemeClr val="tx1"/>
            </a:solidFill>
            <a:round/>
            <a:headEnd/>
            <a:tailEnd type="triangle" w="med" len="med"/>
          </a:ln>
        </p:spPr>
        <p:txBody>
          <a:bodyPr wrap="none" anchor="ctr"/>
          <a:lstStyle/>
          <a:p>
            <a:endParaRPr lang="en-US"/>
          </a:p>
        </p:txBody>
      </p:sp>
      <p:sp>
        <p:nvSpPr>
          <p:cNvPr id="92177" name="Line 17"/>
          <p:cNvSpPr>
            <a:spLocks noChangeShapeType="1"/>
          </p:cNvSpPr>
          <p:nvPr/>
        </p:nvSpPr>
        <p:spPr bwMode="auto">
          <a:xfrm>
            <a:off x="8284633" y="3930650"/>
            <a:ext cx="0" cy="1600200"/>
          </a:xfrm>
          <a:prstGeom prst="line">
            <a:avLst/>
          </a:prstGeom>
          <a:noFill/>
          <a:ln w="19050" cap="rnd">
            <a:solidFill>
              <a:schemeClr val="tx1"/>
            </a:solidFill>
            <a:prstDash val="sysDot"/>
            <a:round/>
            <a:headEnd/>
            <a:tailEnd/>
          </a:ln>
        </p:spPr>
        <p:txBody>
          <a:bodyPr wrap="none" anchor="ctr"/>
          <a:lstStyle/>
          <a:p>
            <a:endParaRPr lang="en-US"/>
          </a:p>
        </p:txBody>
      </p:sp>
      <p:sp>
        <p:nvSpPr>
          <p:cNvPr id="92178" name="Freeform 18"/>
          <p:cNvSpPr>
            <a:spLocks/>
          </p:cNvSpPr>
          <p:nvPr/>
        </p:nvSpPr>
        <p:spPr bwMode="auto">
          <a:xfrm>
            <a:off x="3149600" y="3929063"/>
            <a:ext cx="2235200" cy="1638300"/>
          </a:xfrm>
          <a:custGeom>
            <a:avLst/>
            <a:gdLst>
              <a:gd name="T0" fmla="*/ 0 w 1056"/>
              <a:gd name="T1" fmla="*/ 2147483646 h 1032"/>
              <a:gd name="T2" fmla="*/ 2147483646 w 1056"/>
              <a:gd name="T3" fmla="*/ 0 h 1032"/>
              <a:gd name="T4" fmla="*/ 2147483646 w 1056"/>
              <a:gd name="T5" fmla="*/ 2147483646 h 1032"/>
              <a:gd name="T6" fmla="*/ 2147483646 w 1056"/>
              <a:gd name="T7" fmla="*/ 2147483646 h 1032"/>
              <a:gd name="T8" fmla="*/ 2147483646 w 1056"/>
              <a:gd name="T9" fmla="*/ 2147483646 h 1032"/>
              <a:gd name="T10" fmla="*/ 2147483646 w 1056"/>
              <a:gd name="T11" fmla="*/ 2147483646 h 1032"/>
              <a:gd name="T12" fmla="*/ 2147483646 w 1056"/>
              <a:gd name="T13" fmla="*/ 2147483646 h 1032"/>
              <a:gd name="T14" fmla="*/ 2147483646 w 1056"/>
              <a:gd name="T15" fmla="*/ 2147483646 h 1032"/>
              <a:gd name="T16" fmla="*/ 2147483646 w 1056"/>
              <a:gd name="T17" fmla="*/ 2147483646 h 1032"/>
              <a:gd name="T18" fmla="*/ 2147483646 w 1056"/>
              <a:gd name="T19" fmla="*/ 2147483646 h 1032"/>
              <a:gd name="T20" fmla="*/ 2147483646 w 1056"/>
              <a:gd name="T21" fmla="*/ 2147483646 h 1032"/>
              <a:gd name="T22" fmla="*/ 2147483646 w 1056"/>
              <a:gd name="T23" fmla="*/ 2147483646 h 1032"/>
              <a:gd name="T24" fmla="*/ 2147483646 w 1056"/>
              <a:gd name="T25" fmla="*/ 2147483646 h 1032"/>
              <a:gd name="T26" fmla="*/ 0 w 1056"/>
              <a:gd name="T27" fmla="*/ 2147483646 h 10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56"/>
              <a:gd name="T43" fmla="*/ 0 h 1032"/>
              <a:gd name="T44" fmla="*/ 1056 w 1056"/>
              <a:gd name="T45" fmla="*/ 1032 h 10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56" h="1032">
                <a:moveTo>
                  <a:pt x="0" y="1029"/>
                </a:moveTo>
                <a:lnTo>
                  <a:pt x="3" y="0"/>
                </a:lnTo>
                <a:lnTo>
                  <a:pt x="84" y="15"/>
                </a:lnTo>
                <a:lnTo>
                  <a:pt x="216" y="150"/>
                </a:lnTo>
                <a:lnTo>
                  <a:pt x="300" y="303"/>
                </a:lnTo>
                <a:lnTo>
                  <a:pt x="378" y="450"/>
                </a:lnTo>
                <a:lnTo>
                  <a:pt x="429" y="543"/>
                </a:lnTo>
                <a:lnTo>
                  <a:pt x="501" y="654"/>
                </a:lnTo>
                <a:lnTo>
                  <a:pt x="567" y="741"/>
                </a:lnTo>
                <a:lnTo>
                  <a:pt x="670" y="849"/>
                </a:lnTo>
                <a:lnTo>
                  <a:pt x="837" y="945"/>
                </a:lnTo>
                <a:lnTo>
                  <a:pt x="1056" y="981"/>
                </a:lnTo>
                <a:lnTo>
                  <a:pt x="1056" y="1032"/>
                </a:lnTo>
                <a:lnTo>
                  <a:pt x="0" y="1029"/>
                </a:lnTo>
                <a:close/>
              </a:path>
            </a:pathLst>
          </a:custGeom>
          <a:solidFill>
            <a:srgbClr val="FF0000"/>
          </a:solidFill>
          <a:ln w="12700" cap="flat" cmpd="sng">
            <a:solidFill>
              <a:srgbClr val="FF0000"/>
            </a:solidFill>
            <a:prstDash val="solid"/>
            <a:round/>
            <a:headEnd/>
            <a:tailEnd/>
          </a:ln>
        </p:spPr>
        <p:txBody>
          <a:bodyPr/>
          <a:lstStyle/>
          <a:p>
            <a:endParaRPr lang="en-US"/>
          </a:p>
        </p:txBody>
      </p:sp>
      <p:sp>
        <p:nvSpPr>
          <p:cNvPr id="92179" name="Line 19"/>
          <p:cNvSpPr>
            <a:spLocks noChangeShapeType="1"/>
          </p:cNvSpPr>
          <p:nvPr/>
        </p:nvSpPr>
        <p:spPr bwMode="auto">
          <a:xfrm>
            <a:off x="3149600" y="3962400"/>
            <a:ext cx="0" cy="1600200"/>
          </a:xfrm>
          <a:prstGeom prst="line">
            <a:avLst/>
          </a:prstGeom>
          <a:noFill/>
          <a:ln w="31750">
            <a:solidFill>
              <a:schemeClr val="tx1"/>
            </a:solidFill>
            <a:round/>
            <a:headEnd/>
            <a:tailEnd/>
          </a:ln>
        </p:spPr>
        <p:txBody>
          <a:bodyPr wrap="none" anchor="ctr"/>
          <a:lstStyle/>
          <a:p>
            <a:endParaRPr lang="en-US"/>
          </a:p>
        </p:txBody>
      </p:sp>
      <p:sp>
        <p:nvSpPr>
          <p:cNvPr id="92180" name="Freeform 20"/>
          <p:cNvSpPr>
            <a:spLocks/>
          </p:cNvSpPr>
          <p:nvPr/>
        </p:nvSpPr>
        <p:spPr bwMode="auto">
          <a:xfrm>
            <a:off x="3196167" y="3917951"/>
            <a:ext cx="2180167" cy="157321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2181" name="Freeform 21"/>
          <p:cNvSpPr>
            <a:spLocks/>
          </p:cNvSpPr>
          <p:nvPr/>
        </p:nvSpPr>
        <p:spPr bwMode="auto">
          <a:xfrm>
            <a:off x="1013884" y="3917951"/>
            <a:ext cx="2184400" cy="1573213"/>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2182" name="Freeform 22"/>
          <p:cNvSpPr>
            <a:spLocks/>
          </p:cNvSpPr>
          <p:nvPr/>
        </p:nvSpPr>
        <p:spPr bwMode="auto">
          <a:xfrm>
            <a:off x="990600" y="5573714"/>
            <a:ext cx="4385733" cy="7937"/>
          </a:xfrm>
          <a:custGeom>
            <a:avLst/>
            <a:gdLst>
              <a:gd name="T0" fmla="*/ 0 w 2072"/>
              <a:gd name="T1" fmla="*/ 2147483646 h 5"/>
              <a:gd name="T2" fmla="*/ 2147483646 w 2072"/>
              <a:gd name="T3" fmla="*/ 0 h 5"/>
              <a:gd name="T4" fmla="*/ 2147483646 w 2072"/>
              <a:gd name="T5" fmla="*/ 0 h 5"/>
              <a:gd name="T6" fmla="*/ 0 60000 65536"/>
              <a:gd name="T7" fmla="*/ 0 60000 65536"/>
              <a:gd name="T8" fmla="*/ 0 60000 65536"/>
              <a:gd name="T9" fmla="*/ 0 w 2072"/>
              <a:gd name="T10" fmla="*/ 0 h 5"/>
              <a:gd name="T11" fmla="*/ 2072 w 2072"/>
              <a:gd name="T12" fmla="*/ 5 h 5"/>
            </a:gdLst>
            <a:ahLst/>
            <a:cxnLst>
              <a:cxn ang="T6">
                <a:pos x="T0" y="T1"/>
              </a:cxn>
              <a:cxn ang="T7">
                <a:pos x="T2" y="T3"/>
              </a:cxn>
              <a:cxn ang="T8">
                <a:pos x="T4" y="T5"/>
              </a:cxn>
            </a:cxnLst>
            <a:rect l="T9" t="T10" r="T11" b="T12"/>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92183" name="Line 23"/>
          <p:cNvSpPr>
            <a:spLocks noChangeShapeType="1"/>
          </p:cNvSpPr>
          <p:nvPr/>
        </p:nvSpPr>
        <p:spPr bwMode="auto">
          <a:xfrm>
            <a:off x="5374217" y="5508625"/>
            <a:ext cx="0" cy="1588"/>
          </a:xfrm>
          <a:prstGeom prst="line">
            <a:avLst/>
          </a:prstGeom>
          <a:noFill/>
          <a:ln w="25400">
            <a:solidFill>
              <a:srgbClr val="CDCDCD"/>
            </a:solidFill>
            <a:round/>
            <a:headEnd/>
            <a:tailEnd/>
          </a:ln>
        </p:spPr>
        <p:txBody>
          <a:bodyPr wrap="none" anchor="ctr"/>
          <a:lstStyle/>
          <a:p>
            <a:endParaRPr lang="en-US"/>
          </a:p>
        </p:txBody>
      </p:sp>
      <p:sp>
        <p:nvSpPr>
          <p:cNvPr id="92184" name="Rectangle 24"/>
          <p:cNvSpPr>
            <a:spLocks noChangeArrowheads="1"/>
          </p:cNvSpPr>
          <p:nvPr/>
        </p:nvSpPr>
        <p:spPr bwMode="auto">
          <a:xfrm>
            <a:off x="5384800" y="5562600"/>
            <a:ext cx="508000" cy="363538"/>
          </a:xfrm>
          <a:prstGeom prst="rect">
            <a:avLst/>
          </a:prstGeom>
          <a:noFill/>
          <a:ln w="12700">
            <a:noFill/>
            <a:miter lim="800000"/>
            <a:headEnd/>
            <a:tailEnd/>
          </a:ln>
        </p:spPr>
        <p:txBody>
          <a:bodyPr lIns="90487" tIns="44450" rIns="90487" bIns="44450">
            <a:spAutoFit/>
          </a:bodyPr>
          <a:lstStyle/>
          <a:p>
            <a:r>
              <a:rPr lang="en-US" altLang="en-US" sz="1800" b="1"/>
              <a:t>Z</a:t>
            </a:r>
          </a:p>
        </p:txBody>
      </p:sp>
      <p:sp>
        <p:nvSpPr>
          <p:cNvPr id="92185" name="Rectangle 25"/>
          <p:cNvSpPr>
            <a:spLocks noChangeArrowheads="1"/>
          </p:cNvSpPr>
          <p:nvPr/>
        </p:nvSpPr>
        <p:spPr bwMode="auto">
          <a:xfrm>
            <a:off x="3213100" y="5865814"/>
            <a:ext cx="245533" cy="92075"/>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92186" name="Rectangle 26"/>
          <p:cNvSpPr>
            <a:spLocks noChangeArrowheads="1"/>
          </p:cNvSpPr>
          <p:nvPr/>
        </p:nvSpPr>
        <p:spPr bwMode="auto">
          <a:xfrm>
            <a:off x="5200651" y="3821114"/>
            <a:ext cx="245533" cy="92075"/>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92187" name="Rectangle 27"/>
          <p:cNvSpPr>
            <a:spLocks noChangeArrowheads="1"/>
          </p:cNvSpPr>
          <p:nvPr/>
        </p:nvSpPr>
        <p:spPr bwMode="auto">
          <a:xfrm>
            <a:off x="3352801" y="6172200"/>
            <a:ext cx="671658"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0.12</a:t>
            </a:r>
            <a:endParaRPr lang="en-US" altLang="en-US" b="1">
              <a:solidFill>
                <a:srgbClr val="339933"/>
              </a:solidFill>
            </a:endParaRPr>
          </a:p>
        </p:txBody>
      </p:sp>
      <p:sp>
        <p:nvSpPr>
          <p:cNvPr id="92188" name="Rectangle 28"/>
          <p:cNvSpPr>
            <a:spLocks noChangeArrowheads="1"/>
          </p:cNvSpPr>
          <p:nvPr/>
        </p:nvSpPr>
        <p:spPr bwMode="auto">
          <a:xfrm>
            <a:off x="6400800" y="3581400"/>
            <a:ext cx="1507067" cy="366767"/>
          </a:xfrm>
          <a:prstGeom prst="rect">
            <a:avLst/>
          </a:prstGeom>
          <a:solidFill>
            <a:srgbClr val="CCFFCC"/>
          </a:solidFill>
          <a:ln w="12700">
            <a:noFill/>
            <a:miter lim="800000"/>
            <a:headEnd/>
            <a:tailEnd/>
          </a:ln>
        </p:spPr>
        <p:txBody>
          <a:bodyPr lIns="90487" tIns="44450" rIns="90487" bIns="44450">
            <a:spAutoFit/>
          </a:bodyPr>
          <a:lstStyle/>
          <a:p>
            <a:pPr algn="ctr">
              <a:spcBef>
                <a:spcPct val="50000"/>
              </a:spcBef>
            </a:pPr>
            <a:r>
              <a:rPr lang="en-US" altLang="en-US">
                <a:solidFill>
                  <a:srgbClr val="FF0000"/>
                </a:solidFill>
              </a:rPr>
              <a:t>0.5478</a:t>
            </a:r>
          </a:p>
        </p:txBody>
      </p:sp>
      <p:sp>
        <p:nvSpPr>
          <p:cNvPr id="92189" name="Line 29"/>
          <p:cNvSpPr>
            <a:spLocks noChangeShapeType="1"/>
          </p:cNvSpPr>
          <p:nvPr/>
        </p:nvSpPr>
        <p:spPr bwMode="auto">
          <a:xfrm flipH="1">
            <a:off x="3657600" y="4191000"/>
            <a:ext cx="609600" cy="609600"/>
          </a:xfrm>
          <a:prstGeom prst="line">
            <a:avLst/>
          </a:prstGeom>
          <a:noFill/>
          <a:ln w="12700">
            <a:solidFill>
              <a:schemeClr val="tx1"/>
            </a:solidFill>
            <a:round/>
            <a:headEnd/>
            <a:tailEnd type="triangle" w="med" len="med"/>
          </a:ln>
        </p:spPr>
        <p:txBody>
          <a:bodyPr wrap="none" anchor="ctr"/>
          <a:lstStyle/>
          <a:p>
            <a:endParaRPr lang="en-US"/>
          </a:p>
        </p:txBody>
      </p:sp>
      <p:sp>
        <p:nvSpPr>
          <p:cNvPr id="92190" name="Rectangle 30"/>
          <p:cNvSpPr>
            <a:spLocks noChangeArrowheads="1"/>
          </p:cNvSpPr>
          <p:nvPr/>
        </p:nvSpPr>
        <p:spPr bwMode="auto">
          <a:xfrm>
            <a:off x="2844801" y="5791200"/>
            <a:ext cx="386323" cy="366767"/>
          </a:xfrm>
          <a:prstGeom prst="rect">
            <a:avLst/>
          </a:prstGeom>
          <a:noFill/>
          <a:ln w="12700">
            <a:noFill/>
            <a:miter lim="800000"/>
            <a:headEnd/>
            <a:tailEnd/>
          </a:ln>
        </p:spPr>
        <p:txBody>
          <a:bodyPr wrap="none" lIns="90487" tIns="44450" rIns="90487" bIns="44450">
            <a:spAutoFit/>
          </a:bodyPr>
          <a:lstStyle/>
          <a:p>
            <a:r>
              <a:rPr lang="en-US" altLang="en-US" sz="1800" b="1"/>
              <a:t> 0</a:t>
            </a:r>
            <a:endParaRPr lang="en-US" altLang="en-US" b="1"/>
          </a:p>
        </p:txBody>
      </p:sp>
      <p:sp>
        <p:nvSpPr>
          <p:cNvPr id="92191" name="Line 31"/>
          <p:cNvSpPr>
            <a:spLocks noChangeShapeType="1"/>
          </p:cNvSpPr>
          <p:nvPr/>
        </p:nvSpPr>
        <p:spPr bwMode="auto">
          <a:xfrm flipV="1">
            <a:off x="3149600" y="556260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92192" name="Line 32"/>
          <p:cNvSpPr>
            <a:spLocks noChangeShapeType="1"/>
          </p:cNvSpPr>
          <p:nvPr/>
        </p:nvSpPr>
        <p:spPr bwMode="auto">
          <a:xfrm flipV="1">
            <a:off x="3657600" y="5562600"/>
            <a:ext cx="0" cy="685800"/>
          </a:xfrm>
          <a:prstGeom prst="line">
            <a:avLst/>
          </a:prstGeom>
          <a:noFill/>
          <a:ln w="12700">
            <a:solidFill>
              <a:schemeClr val="tx1"/>
            </a:solidFill>
            <a:round/>
            <a:headEnd/>
            <a:tailEnd type="triangle" w="med" len="med"/>
          </a:ln>
        </p:spPr>
        <p:txBody>
          <a:bodyPr wrap="none" anchor="ctr"/>
          <a:lstStyle/>
          <a:p>
            <a:endParaRPr lang="en-US"/>
          </a:p>
        </p:txBody>
      </p:sp>
      <p:sp>
        <p:nvSpPr>
          <p:cNvPr id="92193" name="Rectangle 33"/>
          <p:cNvSpPr>
            <a:spLocks noChangeArrowheads="1"/>
          </p:cNvSpPr>
          <p:nvPr/>
        </p:nvSpPr>
        <p:spPr bwMode="auto">
          <a:xfrm>
            <a:off x="4165600" y="3810001"/>
            <a:ext cx="1608667" cy="366767"/>
          </a:xfrm>
          <a:prstGeom prst="rect">
            <a:avLst/>
          </a:prstGeom>
          <a:solidFill>
            <a:srgbClr val="CCFFCC"/>
          </a:solidFill>
          <a:ln w="12700">
            <a:noFill/>
            <a:miter lim="800000"/>
            <a:headEnd/>
            <a:tailEnd/>
          </a:ln>
        </p:spPr>
        <p:txBody>
          <a:bodyPr lIns="90487" tIns="44450" rIns="90487" bIns="44450">
            <a:spAutoFit/>
          </a:bodyPr>
          <a:lstStyle/>
          <a:p>
            <a:pPr algn="ctr">
              <a:spcBef>
                <a:spcPct val="50000"/>
              </a:spcBef>
            </a:pPr>
            <a:r>
              <a:rPr lang="en-US" altLang="en-US">
                <a:solidFill>
                  <a:srgbClr val="FF0000"/>
                </a:solidFill>
              </a:rPr>
              <a:t>1.000</a:t>
            </a:r>
          </a:p>
        </p:txBody>
      </p:sp>
      <p:sp>
        <p:nvSpPr>
          <p:cNvPr id="92194" name="Rectangle 34"/>
          <p:cNvSpPr>
            <a:spLocks noChangeArrowheads="1"/>
          </p:cNvSpPr>
          <p:nvPr/>
        </p:nvSpPr>
        <p:spPr bwMode="auto">
          <a:xfrm>
            <a:off x="9448800" y="3886200"/>
            <a:ext cx="2540000" cy="366767"/>
          </a:xfrm>
          <a:prstGeom prst="rect">
            <a:avLst/>
          </a:prstGeom>
          <a:solidFill>
            <a:srgbClr val="CCFFCC"/>
          </a:solidFill>
          <a:ln w="12700">
            <a:noFill/>
            <a:miter lim="800000"/>
            <a:headEnd/>
            <a:tailEnd/>
          </a:ln>
        </p:spPr>
        <p:txBody>
          <a:bodyPr lIns="90487" tIns="44450" rIns="90487" bIns="44450">
            <a:spAutoFit/>
          </a:bodyPr>
          <a:lstStyle/>
          <a:p>
            <a:pPr algn="ctr">
              <a:spcBef>
                <a:spcPct val="50000"/>
              </a:spcBef>
            </a:pPr>
            <a:r>
              <a:rPr lang="en-US" altLang="en-US">
                <a:solidFill>
                  <a:srgbClr val="FF0000"/>
                </a:solidFill>
              </a:rPr>
              <a:t>1.0 - 0.5478 = 0.4522</a:t>
            </a:r>
          </a:p>
        </p:txBody>
      </p:sp>
      <p:sp>
        <p:nvSpPr>
          <p:cNvPr id="92195" name="Text Box 35"/>
          <p:cNvSpPr txBox="1">
            <a:spLocks noChangeArrowheads="1"/>
          </p:cNvSpPr>
          <p:nvPr/>
        </p:nvSpPr>
        <p:spPr bwMode="auto">
          <a:xfrm>
            <a:off x="1117600" y="2133600"/>
            <a:ext cx="10261600" cy="784830"/>
          </a:xfrm>
          <a:prstGeom prst="rect">
            <a:avLst/>
          </a:prstGeom>
          <a:noFill/>
          <a:ln w="19050" algn="ctr">
            <a:noFill/>
            <a:miter lim="800000"/>
            <a:headEnd/>
            <a:tailEnd/>
          </a:ln>
        </p:spPr>
        <p:txBody>
          <a:bodyPr>
            <a:spAutoFit/>
          </a:bodyPr>
          <a:lstStyle/>
          <a:p>
            <a:pPr eaLnBrk="1" hangingPunct="1">
              <a:spcBef>
                <a:spcPct val="50000"/>
              </a:spcBef>
            </a:pPr>
            <a:r>
              <a:rPr lang="en-US" altLang="en-US"/>
              <a:t>   P(X &gt; 18.6) = P(Z &gt; 0.12) = 1.0 - P(Z ≤ 0.12)</a:t>
            </a:r>
          </a:p>
          <a:p>
            <a:pPr eaLnBrk="1" hangingPunct="1">
              <a:spcBef>
                <a:spcPct val="50000"/>
              </a:spcBef>
            </a:pPr>
            <a:r>
              <a:rPr lang="en-US" altLang="en-US"/>
              <a:t>                                           = 1.0 - 0.5478 = </a:t>
            </a:r>
            <a:r>
              <a:rPr lang="en-US" altLang="en-US">
                <a:solidFill>
                  <a:schemeClr val="hlink"/>
                </a:solidFill>
              </a:rPr>
              <a:t>0.4522</a:t>
            </a:r>
          </a:p>
        </p:txBody>
      </p:sp>
      <p:sp>
        <p:nvSpPr>
          <p:cNvPr id="92196" name="Line 36"/>
          <p:cNvSpPr>
            <a:spLocks noChangeShapeType="1"/>
          </p:cNvSpPr>
          <p:nvPr/>
        </p:nvSpPr>
        <p:spPr bwMode="auto">
          <a:xfrm flipV="1">
            <a:off x="8290984" y="551815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92197" name="Freeform 37"/>
          <p:cNvSpPr>
            <a:spLocks/>
          </p:cNvSpPr>
          <p:nvPr/>
        </p:nvSpPr>
        <p:spPr bwMode="auto">
          <a:xfrm>
            <a:off x="6125634" y="5541964"/>
            <a:ext cx="4385733" cy="7937"/>
          </a:xfrm>
          <a:custGeom>
            <a:avLst/>
            <a:gdLst>
              <a:gd name="T0" fmla="*/ 0 w 2072"/>
              <a:gd name="T1" fmla="*/ 2147483646 h 5"/>
              <a:gd name="T2" fmla="*/ 2147483646 w 2072"/>
              <a:gd name="T3" fmla="*/ 0 h 5"/>
              <a:gd name="T4" fmla="*/ 2147483646 w 2072"/>
              <a:gd name="T5" fmla="*/ 0 h 5"/>
              <a:gd name="T6" fmla="*/ 0 60000 65536"/>
              <a:gd name="T7" fmla="*/ 0 60000 65536"/>
              <a:gd name="T8" fmla="*/ 0 60000 65536"/>
              <a:gd name="T9" fmla="*/ 0 w 2072"/>
              <a:gd name="T10" fmla="*/ 0 h 5"/>
              <a:gd name="T11" fmla="*/ 2072 w 2072"/>
              <a:gd name="T12" fmla="*/ 5 h 5"/>
            </a:gdLst>
            <a:ahLst/>
            <a:cxnLst>
              <a:cxn ang="T6">
                <a:pos x="T0" y="T1"/>
              </a:cxn>
              <a:cxn ang="T7">
                <a:pos x="T2" y="T3"/>
              </a:cxn>
              <a:cxn ang="T8">
                <a:pos x="T4" y="T5"/>
              </a:cxn>
            </a:cxnLst>
            <a:rect l="T9" t="T10" r="T11" b="T12"/>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92198" name="Rectangle 38"/>
          <p:cNvSpPr>
            <a:spLocks noChangeArrowheads="1"/>
          </p:cNvSpPr>
          <p:nvPr/>
        </p:nvSpPr>
        <p:spPr bwMode="auto">
          <a:xfrm>
            <a:off x="1320800" y="2133600"/>
            <a:ext cx="9652000" cy="1143000"/>
          </a:xfrm>
          <a:prstGeom prst="rect">
            <a:avLst/>
          </a:prstGeom>
          <a:no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92199" name="Rectangle 39"/>
          <p:cNvSpPr>
            <a:spLocks noGrp="1" noChangeArrowheads="1"/>
          </p:cNvSpPr>
          <p:nvPr>
            <p:ph type="title" idx="4294967295"/>
          </p:nvPr>
        </p:nvSpPr>
        <p:spPr>
          <a:xfrm>
            <a:off x="812800" y="228600"/>
            <a:ext cx="10363200" cy="990600"/>
          </a:xfrm>
        </p:spPr>
        <p:txBody>
          <a:bodyPr>
            <a:normAutofit fontScale="90000"/>
          </a:bodyPr>
          <a:lstStyle/>
          <a:p>
            <a:pPr eaLnBrk="1" hangingPunct="1"/>
            <a:r>
              <a:rPr lang="en-US" altLang="en-US" dirty="0" smtClean="0"/>
              <a:t/>
            </a:r>
            <a:br>
              <a:rPr lang="en-US" altLang="en-US" dirty="0" smtClean="0"/>
            </a:br>
            <a:r>
              <a:rPr lang="en-US" altLang="en-US" dirty="0" smtClean="0"/>
              <a:t>Finding Normal Upper Tail Probabilities</a:t>
            </a:r>
          </a:p>
        </p:txBody>
      </p:sp>
    </p:spTree>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reeform 2"/>
          <p:cNvSpPr>
            <a:spLocks/>
          </p:cNvSpPr>
          <p:nvPr/>
        </p:nvSpPr>
        <p:spPr bwMode="auto">
          <a:xfrm>
            <a:off x="8674100" y="2816226"/>
            <a:ext cx="414867" cy="1654175"/>
          </a:xfrm>
          <a:custGeom>
            <a:avLst/>
            <a:gdLst>
              <a:gd name="T0" fmla="*/ 2147483646 w 196"/>
              <a:gd name="T1" fmla="*/ 2147483646 h 1042"/>
              <a:gd name="T2" fmla="*/ 0 w 196"/>
              <a:gd name="T3" fmla="*/ 0 h 1042"/>
              <a:gd name="T4" fmla="*/ 2147483646 w 196"/>
              <a:gd name="T5" fmla="*/ 2147483646 h 1042"/>
              <a:gd name="T6" fmla="*/ 2147483646 w 196"/>
              <a:gd name="T7" fmla="*/ 2147483646 h 1042"/>
              <a:gd name="T8" fmla="*/ 2147483646 w 196"/>
              <a:gd name="T9" fmla="*/ 2147483646 h 1042"/>
              <a:gd name="T10" fmla="*/ 2147483646 w 196"/>
              <a:gd name="T11" fmla="*/ 2147483646 h 1042"/>
              <a:gd name="T12" fmla="*/ 2147483646 w 196"/>
              <a:gd name="T13" fmla="*/ 2147483646 h 1042"/>
              <a:gd name="T14" fmla="*/ 2147483646 w 196"/>
              <a:gd name="T15" fmla="*/ 2147483646 h 1042"/>
              <a:gd name="T16" fmla="*/ 2147483646 w 196"/>
              <a:gd name="T17" fmla="*/ 2147483646 h 1042"/>
              <a:gd name="T18" fmla="*/ 2147483646 w 196"/>
              <a:gd name="T19" fmla="*/ 2147483646 h 10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6"/>
              <a:gd name="T31" fmla="*/ 0 h 1042"/>
              <a:gd name="T32" fmla="*/ 196 w 196"/>
              <a:gd name="T33" fmla="*/ 1042 h 10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6" h="1042">
                <a:moveTo>
                  <a:pt x="2" y="1040"/>
                </a:moveTo>
                <a:lnTo>
                  <a:pt x="0" y="0"/>
                </a:lnTo>
                <a:lnTo>
                  <a:pt x="30" y="2"/>
                </a:lnTo>
                <a:lnTo>
                  <a:pt x="66" y="18"/>
                </a:lnTo>
                <a:lnTo>
                  <a:pt x="102" y="51"/>
                </a:lnTo>
                <a:lnTo>
                  <a:pt x="138" y="85"/>
                </a:lnTo>
                <a:lnTo>
                  <a:pt x="174" y="136"/>
                </a:lnTo>
                <a:lnTo>
                  <a:pt x="196" y="158"/>
                </a:lnTo>
                <a:lnTo>
                  <a:pt x="196" y="1042"/>
                </a:lnTo>
                <a:lnTo>
                  <a:pt x="2" y="1040"/>
                </a:lnTo>
                <a:close/>
              </a:path>
            </a:pathLst>
          </a:custGeom>
          <a:solidFill>
            <a:schemeClr val="hlink"/>
          </a:solidFill>
          <a:ln w="19050" cap="flat" cmpd="sng">
            <a:noFill/>
            <a:prstDash val="solid"/>
            <a:round/>
            <a:headEnd/>
            <a:tailEnd/>
          </a:ln>
        </p:spPr>
        <p:txBody>
          <a:bodyPr wrap="none" anchor="ctr"/>
          <a:lstStyle/>
          <a:p>
            <a:endParaRPr lang="en-US"/>
          </a:p>
        </p:txBody>
      </p:sp>
      <p:sp>
        <p:nvSpPr>
          <p:cNvPr id="93187" name="Rectangle 3"/>
          <p:cNvSpPr>
            <a:spLocks noChangeArrowheads="1"/>
          </p:cNvSpPr>
          <p:nvPr/>
        </p:nvSpPr>
        <p:spPr bwMode="auto">
          <a:xfrm>
            <a:off x="7416800" y="5181600"/>
            <a:ext cx="3759200" cy="1219200"/>
          </a:xfrm>
          <a:prstGeom prst="rect">
            <a:avLst/>
          </a:prstGeom>
          <a:solidFill>
            <a:srgbClr val="C7DAF7"/>
          </a:solidFill>
          <a:ln w="9525"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93188" name="Rectangle 4"/>
          <p:cNvSpPr>
            <a:spLocks noGrp="1" noChangeArrowheads="1"/>
          </p:cNvSpPr>
          <p:nvPr>
            <p:ph type="title" idx="4294967295"/>
          </p:nvPr>
        </p:nvSpPr>
        <p:spPr>
          <a:xfrm>
            <a:off x="812800" y="228600"/>
            <a:ext cx="9652000" cy="990600"/>
          </a:xfrm>
        </p:spPr>
        <p:txBody>
          <a:bodyPr>
            <a:normAutofit/>
          </a:bodyPr>
          <a:lstStyle/>
          <a:p>
            <a:pPr defTabSz="914400" eaLnBrk="1" hangingPunct="1">
              <a:lnSpc>
                <a:spcPct val="80000"/>
              </a:lnSpc>
            </a:pPr>
            <a:r>
              <a:rPr lang="en-US" altLang="en-US" sz="3200" dirty="0" smtClean="0"/>
              <a:t>Finding a Normal Probability Between Two Values</a:t>
            </a:r>
          </a:p>
        </p:txBody>
      </p:sp>
      <p:sp>
        <p:nvSpPr>
          <p:cNvPr id="93189" name="Rectangle 5"/>
          <p:cNvSpPr>
            <a:spLocks noGrp="1" noChangeArrowheads="1"/>
          </p:cNvSpPr>
          <p:nvPr>
            <p:ph type="body" idx="4294967295"/>
          </p:nvPr>
        </p:nvSpPr>
        <p:spPr>
          <a:xfrm>
            <a:off x="508000" y="1600201"/>
            <a:ext cx="11074400" cy="1090613"/>
          </a:xfrm>
        </p:spPr>
        <p:txBody>
          <a:bodyPr>
            <a:normAutofit/>
          </a:bodyPr>
          <a:lstStyle/>
          <a:p>
            <a:pPr marL="571500" indent="-571500" defTabSz="914400" eaLnBrk="1" hangingPunct="1"/>
            <a:r>
              <a:rPr lang="en-US" altLang="en-US" sz="2400" dirty="0" smtClean="0"/>
              <a:t>Suppose  X  is normal with mean 18.0 and standard deviation 5.0.  Find P(18 &lt; X &lt; 18.6)</a:t>
            </a:r>
          </a:p>
        </p:txBody>
      </p:sp>
      <p:sp>
        <p:nvSpPr>
          <p:cNvPr id="93190" name="Text Box 6"/>
          <p:cNvSpPr txBox="1">
            <a:spLocks noChangeArrowheads="1"/>
          </p:cNvSpPr>
          <p:nvPr/>
        </p:nvSpPr>
        <p:spPr bwMode="auto">
          <a:xfrm>
            <a:off x="7518400" y="5243514"/>
            <a:ext cx="3657600" cy="784830"/>
          </a:xfrm>
          <a:prstGeom prst="rect">
            <a:avLst/>
          </a:prstGeom>
          <a:noFill/>
          <a:ln w="12700">
            <a:noFill/>
            <a:miter lim="800000"/>
            <a:headEnd/>
            <a:tailEnd/>
          </a:ln>
        </p:spPr>
        <p:txBody>
          <a:bodyPr>
            <a:spAutoFit/>
          </a:bodyPr>
          <a:lstStyle/>
          <a:p>
            <a:pPr>
              <a:spcBef>
                <a:spcPct val="50000"/>
              </a:spcBef>
            </a:pPr>
            <a:r>
              <a:rPr lang="en-US" altLang="en-US" dirty="0"/>
              <a:t>   P(1</a:t>
            </a:r>
            <a:r>
              <a:rPr lang="en-US" altLang="en-US" dirty="0">
                <a:sym typeface="Arial" charset="0"/>
              </a:rPr>
              <a:t>8 &lt; X &lt; 18.6)</a:t>
            </a:r>
          </a:p>
          <a:p>
            <a:pPr>
              <a:spcBef>
                <a:spcPct val="50000"/>
              </a:spcBef>
            </a:pPr>
            <a:r>
              <a:rPr lang="en-US" altLang="en-US" dirty="0"/>
              <a:t>= </a:t>
            </a:r>
            <a:r>
              <a:rPr lang="en-US" altLang="en-US" dirty="0">
                <a:solidFill>
                  <a:schemeClr val="folHlink"/>
                </a:solidFill>
              </a:rPr>
              <a:t>P(</a:t>
            </a:r>
            <a:r>
              <a:rPr lang="en-US" altLang="en-US" dirty="0">
                <a:solidFill>
                  <a:schemeClr val="folHlink"/>
                </a:solidFill>
                <a:sym typeface="Arial" charset="0"/>
              </a:rPr>
              <a:t>0 &lt; Z &lt; 0.12)</a:t>
            </a:r>
          </a:p>
        </p:txBody>
      </p:sp>
      <p:sp>
        <p:nvSpPr>
          <p:cNvPr id="93191" name="Freeform 7"/>
          <p:cNvSpPr>
            <a:spLocks/>
          </p:cNvSpPr>
          <p:nvPr/>
        </p:nvSpPr>
        <p:spPr bwMode="auto">
          <a:xfrm>
            <a:off x="8665633" y="2819400"/>
            <a:ext cx="8467" cy="1644650"/>
          </a:xfrm>
          <a:custGeom>
            <a:avLst/>
            <a:gdLst>
              <a:gd name="T0" fmla="*/ 0 w 4"/>
              <a:gd name="T1" fmla="*/ 0 h 1036"/>
              <a:gd name="T2" fmla="*/ 2147483646 w 4"/>
              <a:gd name="T3" fmla="*/ 2147483646 h 1036"/>
              <a:gd name="T4" fmla="*/ 0 60000 65536"/>
              <a:gd name="T5" fmla="*/ 0 60000 65536"/>
              <a:gd name="T6" fmla="*/ 0 w 4"/>
              <a:gd name="T7" fmla="*/ 0 h 1036"/>
              <a:gd name="T8" fmla="*/ 4 w 4"/>
              <a:gd name="T9" fmla="*/ 1036 h 1036"/>
            </a:gdLst>
            <a:ahLst/>
            <a:cxnLst>
              <a:cxn ang="T4">
                <a:pos x="T0" y="T1"/>
              </a:cxn>
              <a:cxn ang="T5">
                <a:pos x="T2" y="T3"/>
              </a:cxn>
            </a:cxnLst>
            <a:rect l="T6" t="T7" r="T8" b="T9"/>
            <a:pathLst>
              <a:path w="4" h="1036">
                <a:moveTo>
                  <a:pt x="0" y="0"/>
                </a:moveTo>
                <a:lnTo>
                  <a:pt x="4" y="1036"/>
                </a:lnTo>
              </a:path>
            </a:pathLst>
          </a:custGeom>
          <a:noFill/>
          <a:ln w="19050" cmpd="sng">
            <a:solidFill>
              <a:schemeClr val="tx1"/>
            </a:solidFill>
            <a:round/>
            <a:headEnd/>
            <a:tailEnd/>
          </a:ln>
        </p:spPr>
        <p:txBody>
          <a:bodyPr wrap="none" anchor="ctr"/>
          <a:lstStyle/>
          <a:p>
            <a:endParaRPr lang="en-US"/>
          </a:p>
        </p:txBody>
      </p:sp>
      <p:sp>
        <p:nvSpPr>
          <p:cNvPr id="93192" name="Freeform 8"/>
          <p:cNvSpPr>
            <a:spLocks/>
          </p:cNvSpPr>
          <p:nvPr/>
        </p:nvSpPr>
        <p:spPr bwMode="auto">
          <a:xfrm>
            <a:off x="8684685" y="2819401"/>
            <a:ext cx="2180167" cy="157321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3193" name="Freeform 9"/>
          <p:cNvSpPr>
            <a:spLocks/>
          </p:cNvSpPr>
          <p:nvPr/>
        </p:nvSpPr>
        <p:spPr bwMode="auto">
          <a:xfrm>
            <a:off x="6502400" y="2819401"/>
            <a:ext cx="2184400" cy="1573213"/>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3194" name="Freeform 10"/>
          <p:cNvSpPr>
            <a:spLocks/>
          </p:cNvSpPr>
          <p:nvPr/>
        </p:nvSpPr>
        <p:spPr bwMode="auto">
          <a:xfrm>
            <a:off x="6479118" y="4475164"/>
            <a:ext cx="4385733" cy="7937"/>
          </a:xfrm>
          <a:custGeom>
            <a:avLst/>
            <a:gdLst>
              <a:gd name="T0" fmla="*/ 0 w 2072"/>
              <a:gd name="T1" fmla="*/ 2147483646 h 5"/>
              <a:gd name="T2" fmla="*/ 2147483646 w 2072"/>
              <a:gd name="T3" fmla="*/ 0 h 5"/>
              <a:gd name="T4" fmla="*/ 2147483646 w 2072"/>
              <a:gd name="T5" fmla="*/ 0 h 5"/>
              <a:gd name="T6" fmla="*/ 0 60000 65536"/>
              <a:gd name="T7" fmla="*/ 0 60000 65536"/>
              <a:gd name="T8" fmla="*/ 0 60000 65536"/>
              <a:gd name="T9" fmla="*/ 0 w 2072"/>
              <a:gd name="T10" fmla="*/ 0 h 5"/>
              <a:gd name="T11" fmla="*/ 2072 w 2072"/>
              <a:gd name="T12" fmla="*/ 5 h 5"/>
            </a:gdLst>
            <a:ahLst/>
            <a:cxnLst>
              <a:cxn ang="T6">
                <a:pos x="T0" y="T1"/>
              </a:cxn>
              <a:cxn ang="T7">
                <a:pos x="T2" y="T3"/>
              </a:cxn>
              <a:cxn ang="T8">
                <a:pos x="T4" y="T5"/>
              </a:cxn>
            </a:cxnLst>
            <a:rect l="T9" t="T10" r="T11" b="T12"/>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93195" name="Line 11"/>
          <p:cNvSpPr>
            <a:spLocks noChangeShapeType="1"/>
          </p:cNvSpPr>
          <p:nvPr/>
        </p:nvSpPr>
        <p:spPr bwMode="auto">
          <a:xfrm>
            <a:off x="6483351" y="2855913"/>
            <a:ext cx="2116" cy="0"/>
          </a:xfrm>
          <a:prstGeom prst="line">
            <a:avLst/>
          </a:prstGeom>
          <a:noFill/>
          <a:ln w="25400">
            <a:solidFill>
              <a:srgbClr val="CDCDCD"/>
            </a:solidFill>
            <a:round/>
            <a:headEnd/>
            <a:tailEnd/>
          </a:ln>
        </p:spPr>
        <p:txBody>
          <a:bodyPr wrap="none" anchor="ctr"/>
          <a:lstStyle/>
          <a:p>
            <a:endParaRPr lang="en-US"/>
          </a:p>
        </p:txBody>
      </p:sp>
      <p:sp>
        <p:nvSpPr>
          <p:cNvPr id="93196" name="Line 12"/>
          <p:cNvSpPr>
            <a:spLocks noChangeShapeType="1"/>
          </p:cNvSpPr>
          <p:nvPr/>
        </p:nvSpPr>
        <p:spPr bwMode="auto">
          <a:xfrm>
            <a:off x="6483351" y="3006725"/>
            <a:ext cx="2116" cy="0"/>
          </a:xfrm>
          <a:prstGeom prst="line">
            <a:avLst/>
          </a:prstGeom>
          <a:noFill/>
          <a:ln w="25400">
            <a:solidFill>
              <a:srgbClr val="CDCDCD"/>
            </a:solidFill>
            <a:round/>
            <a:headEnd/>
            <a:tailEnd/>
          </a:ln>
        </p:spPr>
        <p:txBody>
          <a:bodyPr wrap="none" anchor="ctr"/>
          <a:lstStyle/>
          <a:p>
            <a:endParaRPr lang="en-US"/>
          </a:p>
        </p:txBody>
      </p:sp>
      <p:sp>
        <p:nvSpPr>
          <p:cNvPr id="93197" name="Rectangle 13"/>
          <p:cNvSpPr>
            <a:spLocks noChangeArrowheads="1"/>
          </p:cNvSpPr>
          <p:nvPr/>
        </p:nvSpPr>
        <p:spPr bwMode="auto">
          <a:xfrm>
            <a:off x="3348567" y="3182938"/>
            <a:ext cx="122767" cy="184150"/>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93198" name="Rectangle 14"/>
          <p:cNvSpPr>
            <a:spLocks noChangeArrowheads="1"/>
          </p:cNvSpPr>
          <p:nvPr/>
        </p:nvSpPr>
        <p:spPr bwMode="auto">
          <a:xfrm>
            <a:off x="10871200" y="4876800"/>
            <a:ext cx="508000" cy="363538"/>
          </a:xfrm>
          <a:prstGeom prst="rect">
            <a:avLst/>
          </a:prstGeom>
          <a:noFill/>
          <a:ln w="12700">
            <a:noFill/>
            <a:miter lim="800000"/>
            <a:headEnd/>
            <a:tailEnd/>
          </a:ln>
        </p:spPr>
        <p:txBody>
          <a:bodyPr lIns="90487" tIns="44450" rIns="90487" bIns="44450">
            <a:spAutoFit/>
          </a:bodyPr>
          <a:lstStyle/>
          <a:p>
            <a:r>
              <a:rPr lang="en-US" altLang="en-US" sz="1800" b="1">
                <a:solidFill>
                  <a:schemeClr val="folHlink"/>
                </a:solidFill>
              </a:rPr>
              <a:t>Z</a:t>
            </a:r>
          </a:p>
        </p:txBody>
      </p:sp>
      <p:sp>
        <p:nvSpPr>
          <p:cNvPr id="93199" name="Rectangle 15"/>
          <p:cNvSpPr>
            <a:spLocks noChangeArrowheads="1"/>
          </p:cNvSpPr>
          <p:nvPr/>
        </p:nvSpPr>
        <p:spPr bwMode="auto">
          <a:xfrm>
            <a:off x="8701618" y="4767264"/>
            <a:ext cx="245533" cy="92075"/>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93200" name="Rectangle 16"/>
          <p:cNvSpPr>
            <a:spLocks noChangeArrowheads="1"/>
          </p:cNvSpPr>
          <p:nvPr/>
        </p:nvSpPr>
        <p:spPr bwMode="auto">
          <a:xfrm>
            <a:off x="8737601" y="4876800"/>
            <a:ext cx="671658" cy="366767"/>
          </a:xfrm>
          <a:prstGeom prst="rect">
            <a:avLst/>
          </a:prstGeom>
          <a:noFill/>
          <a:ln w="12700">
            <a:noFill/>
            <a:miter lim="800000"/>
            <a:headEnd/>
            <a:tailEnd/>
          </a:ln>
        </p:spPr>
        <p:txBody>
          <a:bodyPr wrap="none" lIns="90487" tIns="44450" rIns="90487" bIns="44450">
            <a:spAutoFit/>
          </a:bodyPr>
          <a:lstStyle/>
          <a:p>
            <a:r>
              <a:rPr lang="en-US" altLang="en-US" sz="1800" b="1">
                <a:solidFill>
                  <a:schemeClr val="folHlink"/>
                </a:solidFill>
              </a:rPr>
              <a:t>0.12</a:t>
            </a:r>
            <a:endParaRPr lang="en-US" altLang="en-US" b="1">
              <a:solidFill>
                <a:schemeClr val="folHlink"/>
              </a:solidFill>
            </a:endParaRPr>
          </a:p>
        </p:txBody>
      </p:sp>
      <p:sp>
        <p:nvSpPr>
          <p:cNvPr id="93201" name="Rectangle 17"/>
          <p:cNvSpPr>
            <a:spLocks noChangeArrowheads="1"/>
          </p:cNvSpPr>
          <p:nvPr/>
        </p:nvSpPr>
        <p:spPr bwMode="auto">
          <a:xfrm>
            <a:off x="8331201" y="4876800"/>
            <a:ext cx="386323" cy="366767"/>
          </a:xfrm>
          <a:prstGeom prst="rect">
            <a:avLst/>
          </a:prstGeom>
          <a:noFill/>
          <a:ln w="12700">
            <a:noFill/>
            <a:miter lim="800000"/>
            <a:headEnd/>
            <a:tailEnd/>
          </a:ln>
        </p:spPr>
        <p:txBody>
          <a:bodyPr wrap="none" lIns="90487" tIns="44450" rIns="90487" bIns="44450">
            <a:spAutoFit/>
          </a:bodyPr>
          <a:lstStyle/>
          <a:p>
            <a:r>
              <a:rPr lang="en-US" altLang="en-US" sz="1800" b="1">
                <a:solidFill>
                  <a:schemeClr val="folHlink"/>
                </a:solidFill>
              </a:rPr>
              <a:t> 0</a:t>
            </a:r>
            <a:endParaRPr lang="en-US" altLang="en-US" b="1">
              <a:solidFill>
                <a:schemeClr val="folHlink"/>
              </a:solidFill>
            </a:endParaRPr>
          </a:p>
        </p:txBody>
      </p:sp>
      <p:sp>
        <p:nvSpPr>
          <p:cNvPr id="93202" name="Rectangle 18"/>
          <p:cNvSpPr>
            <a:spLocks noChangeArrowheads="1"/>
          </p:cNvSpPr>
          <p:nvPr/>
        </p:nvSpPr>
        <p:spPr bwMode="auto">
          <a:xfrm>
            <a:off x="10871200" y="4495800"/>
            <a:ext cx="508000" cy="363538"/>
          </a:xfrm>
          <a:prstGeom prst="rect">
            <a:avLst/>
          </a:prstGeom>
          <a:noFill/>
          <a:ln w="12700">
            <a:noFill/>
            <a:miter lim="800000"/>
            <a:headEnd/>
            <a:tailEnd/>
          </a:ln>
        </p:spPr>
        <p:txBody>
          <a:bodyPr lIns="90487" tIns="44450" rIns="90487" bIns="44450">
            <a:spAutoFit/>
          </a:bodyPr>
          <a:lstStyle/>
          <a:p>
            <a:r>
              <a:rPr lang="en-US" altLang="en-US" sz="1800" b="1"/>
              <a:t>X</a:t>
            </a:r>
          </a:p>
        </p:txBody>
      </p:sp>
      <p:sp>
        <p:nvSpPr>
          <p:cNvPr id="93203" name="Rectangle 19"/>
          <p:cNvSpPr>
            <a:spLocks noChangeArrowheads="1"/>
          </p:cNvSpPr>
          <p:nvPr/>
        </p:nvSpPr>
        <p:spPr bwMode="auto">
          <a:xfrm>
            <a:off x="8839201" y="4495800"/>
            <a:ext cx="671658" cy="366767"/>
          </a:xfrm>
          <a:prstGeom prst="rect">
            <a:avLst/>
          </a:prstGeom>
          <a:noFill/>
          <a:ln w="12700">
            <a:noFill/>
            <a:miter lim="800000"/>
            <a:headEnd/>
            <a:tailEnd/>
          </a:ln>
        </p:spPr>
        <p:txBody>
          <a:bodyPr wrap="none" lIns="90487" tIns="44450" rIns="90487" bIns="44450">
            <a:spAutoFit/>
          </a:bodyPr>
          <a:lstStyle/>
          <a:p>
            <a:r>
              <a:rPr lang="en-US" altLang="en-US" sz="1800" b="1"/>
              <a:t>18.6</a:t>
            </a:r>
            <a:endParaRPr lang="en-US" altLang="en-US" b="1"/>
          </a:p>
        </p:txBody>
      </p:sp>
      <p:sp>
        <p:nvSpPr>
          <p:cNvPr id="93204" name="Rectangle 20"/>
          <p:cNvSpPr>
            <a:spLocks noChangeArrowheads="1"/>
          </p:cNvSpPr>
          <p:nvPr/>
        </p:nvSpPr>
        <p:spPr bwMode="auto">
          <a:xfrm>
            <a:off x="8331201" y="4495800"/>
            <a:ext cx="520975" cy="366767"/>
          </a:xfrm>
          <a:prstGeom prst="rect">
            <a:avLst/>
          </a:prstGeom>
          <a:noFill/>
          <a:ln w="12700">
            <a:noFill/>
            <a:miter lim="800000"/>
            <a:headEnd/>
            <a:tailEnd/>
          </a:ln>
        </p:spPr>
        <p:txBody>
          <a:bodyPr wrap="none" lIns="90487" tIns="44450" rIns="90487" bIns="44450">
            <a:spAutoFit/>
          </a:bodyPr>
          <a:lstStyle/>
          <a:p>
            <a:r>
              <a:rPr lang="en-US" altLang="en-US" sz="1800" b="1"/>
              <a:t> 18</a:t>
            </a:r>
            <a:endParaRPr lang="en-US" altLang="en-US" b="1"/>
          </a:p>
        </p:txBody>
      </p:sp>
      <p:graphicFrame>
        <p:nvGraphicFramePr>
          <p:cNvPr id="93205" name="Object 27"/>
          <p:cNvGraphicFramePr>
            <a:graphicFrameLocks noChangeAspect="1"/>
          </p:cNvGraphicFramePr>
          <p:nvPr/>
        </p:nvGraphicFramePr>
        <p:xfrm>
          <a:off x="939801" y="3581400"/>
          <a:ext cx="4578351" cy="849313"/>
        </p:xfrm>
        <a:graphic>
          <a:graphicData uri="http://schemas.openxmlformats.org/presentationml/2006/ole">
            <p:oleObj spid="_x0000_s159746" name="Equation" r:id="rId3" imgW="46749600" imgH="12571560" progId="">
              <p:embed/>
            </p:oleObj>
          </a:graphicData>
        </a:graphic>
      </p:graphicFrame>
      <p:graphicFrame>
        <p:nvGraphicFramePr>
          <p:cNvPr id="93206" name="Object 28"/>
          <p:cNvGraphicFramePr>
            <a:graphicFrameLocks noChangeAspect="1"/>
          </p:cNvGraphicFramePr>
          <p:nvPr/>
        </p:nvGraphicFramePr>
        <p:xfrm>
          <a:off x="694267" y="4800601"/>
          <a:ext cx="5532967" cy="849313"/>
        </p:xfrm>
        <a:graphic>
          <a:graphicData uri="http://schemas.openxmlformats.org/presentationml/2006/ole">
            <p:oleObj spid="_x0000_s159747" name="Equation" r:id="rId4" imgW="56508840" imgH="12571560" progId="">
              <p:embed/>
            </p:oleObj>
          </a:graphicData>
        </a:graphic>
      </p:graphicFrame>
      <p:sp>
        <p:nvSpPr>
          <p:cNvPr id="93207" name="Text Box 23"/>
          <p:cNvSpPr txBox="1">
            <a:spLocks noChangeArrowheads="1"/>
          </p:cNvSpPr>
          <p:nvPr/>
        </p:nvSpPr>
        <p:spPr bwMode="auto">
          <a:xfrm>
            <a:off x="609600" y="2895600"/>
            <a:ext cx="4165600" cy="461665"/>
          </a:xfrm>
          <a:prstGeom prst="rect">
            <a:avLst/>
          </a:prstGeom>
          <a:noFill/>
          <a:ln w="19050" algn="ctr">
            <a:noFill/>
            <a:miter lim="800000"/>
            <a:headEnd/>
            <a:tailEnd/>
          </a:ln>
        </p:spPr>
        <p:txBody>
          <a:bodyPr>
            <a:spAutoFit/>
          </a:bodyPr>
          <a:lstStyle/>
          <a:p>
            <a:pPr algn="ctr" eaLnBrk="1" hangingPunct="1">
              <a:spcBef>
                <a:spcPct val="50000"/>
              </a:spcBef>
            </a:pPr>
            <a:r>
              <a:rPr lang="en-US" altLang="en-US" sz="2400" dirty="0">
                <a:solidFill>
                  <a:srgbClr val="669900"/>
                </a:solidFill>
              </a:rPr>
              <a:t>Calculate Z-values:</a:t>
            </a:r>
          </a:p>
        </p:txBody>
      </p:sp>
    </p:spTree>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9810044" y="2873022"/>
            <a:ext cx="1320800" cy="457200"/>
          </a:xfrm>
          <a:prstGeom prst="rect">
            <a:avLst/>
          </a:prstGeom>
          <a:solidFill>
            <a:srgbClr val="FDE0BD"/>
          </a:solidFill>
          <a:ln w="19050" algn="ctr">
            <a:noFill/>
            <a:miter lim="800000"/>
            <a:headEnd/>
            <a:tailEnd/>
          </a:ln>
        </p:spPr>
        <p:txBody>
          <a:bodyPr wrap="none" anchor="ctr"/>
          <a:lstStyle/>
          <a:p>
            <a:pPr algn="ctr" eaLnBrk="1" hangingPunct="1">
              <a:spcBef>
                <a:spcPct val="50000"/>
              </a:spcBef>
            </a:pPr>
            <a:endParaRPr lang="en-US" altLang="en-US" sz="2000"/>
          </a:p>
        </p:txBody>
      </p:sp>
      <p:sp>
        <p:nvSpPr>
          <p:cNvPr id="94211" name="Freeform 3"/>
          <p:cNvSpPr>
            <a:spLocks/>
          </p:cNvSpPr>
          <p:nvPr/>
        </p:nvSpPr>
        <p:spPr bwMode="auto">
          <a:xfrm>
            <a:off x="7888817" y="3963988"/>
            <a:ext cx="488949" cy="1625600"/>
          </a:xfrm>
          <a:custGeom>
            <a:avLst/>
            <a:gdLst>
              <a:gd name="T0" fmla="*/ 2147483646 w 231"/>
              <a:gd name="T1" fmla="*/ 2147483646 h 1024"/>
              <a:gd name="T2" fmla="*/ 2147483646 w 231"/>
              <a:gd name="T3" fmla="*/ 2147483646 h 1024"/>
              <a:gd name="T4" fmla="*/ 2147483646 w 231"/>
              <a:gd name="T5" fmla="*/ 2147483646 h 1024"/>
              <a:gd name="T6" fmla="*/ 2147483646 w 231"/>
              <a:gd name="T7" fmla="*/ 2147483646 h 1024"/>
              <a:gd name="T8" fmla="*/ 2147483646 w 231"/>
              <a:gd name="T9" fmla="*/ 2147483646 h 1024"/>
              <a:gd name="T10" fmla="*/ 2147483646 w 231"/>
              <a:gd name="T11" fmla="*/ 2147483646 h 1024"/>
              <a:gd name="T12" fmla="*/ 2147483646 w 231"/>
              <a:gd name="T13" fmla="*/ 2147483646 h 1024"/>
              <a:gd name="T14" fmla="*/ 2147483646 w 231"/>
              <a:gd name="T15" fmla="*/ 2147483646 h 1024"/>
              <a:gd name="T16" fmla="*/ 2147483646 w 231"/>
              <a:gd name="T17" fmla="*/ 2147483646 h 1024"/>
              <a:gd name="T18" fmla="*/ 2147483646 w 231"/>
              <a:gd name="T19" fmla="*/ 2147483646 h 1024"/>
              <a:gd name="T20" fmla="*/ 2147483646 w 231"/>
              <a:gd name="T21" fmla="*/ 2147483646 h 1024"/>
              <a:gd name="T22" fmla="*/ 2147483646 w 231"/>
              <a:gd name="T23" fmla="*/ 2147483646 h 1024"/>
              <a:gd name="T24" fmla="*/ 2147483646 w 231"/>
              <a:gd name="T25" fmla="*/ 2147483646 h 1024"/>
              <a:gd name="T26" fmla="*/ 2147483646 w 231"/>
              <a:gd name="T27" fmla="*/ 2147483646 h 1024"/>
              <a:gd name="T28" fmla="*/ 2147483646 w 231"/>
              <a:gd name="T29" fmla="*/ 2147483646 h 1024"/>
              <a:gd name="T30" fmla="*/ 2147483646 w 231"/>
              <a:gd name="T31" fmla="*/ 2147483646 h 1024"/>
              <a:gd name="T32" fmla="*/ 2147483646 w 231"/>
              <a:gd name="T33" fmla="*/ 2147483646 h 1024"/>
              <a:gd name="T34" fmla="*/ 2147483646 w 231"/>
              <a:gd name="T35" fmla="*/ 2147483646 h 1024"/>
              <a:gd name="T36" fmla="*/ 2147483646 w 231"/>
              <a:gd name="T37" fmla="*/ 2147483646 h 10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1"/>
              <a:gd name="T58" fmla="*/ 0 h 1024"/>
              <a:gd name="T59" fmla="*/ 231 w 231"/>
              <a:gd name="T60" fmla="*/ 1024 h 10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1" h="1024">
                <a:moveTo>
                  <a:pt x="25" y="984"/>
                </a:moveTo>
                <a:cubicBezTo>
                  <a:pt x="28" y="847"/>
                  <a:pt x="34" y="709"/>
                  <a:pt x="37" y="572"/>
                </a:cubicBezTo>
                <a:cubicBezTo>
                  <a:pt x="33" y="476"/>
                  <a:pt x="30" y="440"/>
                  <a:pt x="33" y="340"/>
                </a:cubicBezTo>
                <a:cubicBezTo>
                  <a:pt x="30" y="269"/>
                  <a:pt x="25" y="210"/>
                  <a:pt x="29" y="140"/>
                </a:cubicBezTo>
                <a:cubicBezTo>
                  <a:pt x="28" y="100"/>
                  <a:pt x="0" y="32"/>
                  <a:pt x="41" y="4"/>
                </a:cubicBezTo>
                <a:cubicBezTo>
                  <a:pt x="122" y="9"/>
                  <a:pt x="91" y="0"/>
                  <a:pt x="133" y="28"/>
                </a:cubicBezTo>
                <a:cubicBezTo>
                  <a:pt x="156" y="62"/>
                  <a:pt x="125" y="22"/>
                  <a:pt x="153" y="44"/>
                </a:cubicBezTo>
                <a:cubicBezTo>
                  <a:pt x="157" y="47"/>
                  <a:pt x="158" y="53"/>
                  <a:pt x="161" y="56"/>
                </a:cubicBezTo>
                <a:cubicBezTo>
                  <a:pt x="164" y="59"/>
                  <a:pt x="169" y="61"/>
                  <a:pt x="173" y="64"/>
                </a:cubicBezTo>
                <a:cubicBezTo>
                  <a:pt x="185" y="82"/>
                  <a:pt x="194" y="97"/>
                  <a:pt x="209" y="112"/>
                </a:cubicBezTo>
                <a:cubicBezTo>
                  <a:pt x="212" y="120"/>
                  <a:pt x="221" y="127"/>
                  <a:pt x="221" y="136"/>
                </a:cubicBezTo>
                <a:cubicBezTo>
                  <a:pt x="221" y="163"/>
                  <a:pt x="213" y="216"/>
                  <a:pt x="213" y="216"/>
                </a:cubicBezTo>
                <a:cubicBezTo>
                  <a:pt x="215" y="282"/>
                  <a:pt x="217" y="319"/>
                  <a:pt x="225" y="376"/>
                </a:cubicBezTo>
                <a:cubicBezTo>
                  <a:pt x="224" y="399"/>
                  <a:pt x="224" y="421"/>
                  <a:pt x="221" y="444"/>
                </a:cubicBezTo>
                <a:cubicBezTo>
                  <a:pt x="220" y="452"/>
                  <a:pt x="213" y="468"/>
                  <a:pt x="213" y="468"/>
                </a:cubicBezTo>
                <a:cubicBezTo>
                  <a:pt x="207" y="564"/>
                  <a:pt x="209" y="508"/>
                  <a:pt x="209" y="636"/>
                </a:cubicBezTo>
                <a:cubicBezTo>
                  <a:pt x="213" y="623"/>
                  <a:pt x="222" y="582"/>
                  <a:pt x="221" y="596"/>
                </a:cubicBezTo>
                <a:cubicBezTo>
                  <a:pt x="208" y="724"/>
                  <a:pt x="231" y="865"/>
                  <a:pt x="173" y="980"/>
                </a:cubicBezTo>
                <a:cubicBezTo>
                  <a:pt x="151" y="1024"/>
                  <a:pt x="74" y="983"/>
                  <a:pt x="25" y="984"/>
                </a:cubicBezTo>
                <a:close/>
              </a:path>
            </a:pathLst>
          </a:custGeom>
          <a:solidFill>
            <a:srgbClr val="FF0000"/>
          </a:solidFill>
          <a:ln w="12700" cap="flat" cmpd="sng">
            <a:solidFill>
              <a:srgbClr val="FF0000"/>
            </a:solidFill>
            <a:prstDash val="solid"/>
            <a:round/>
            <a:headEnd/>
            <a:tailEnd/>
          </a:ln>
        </p:spPr>
        <p:txBody>
          <a:bodyPr/>
          <a:lstStyle/>
          <a:p>
            <a:endParaRPr lang="en-US" sz="2000"/>
          </a:p>
        </p:txBody>
      </p:sp>
      <p:sp>
        <p:nvSpPr>
          <p:cNvPr id="94212" name="Freeform 4"/>
          <p:cNvSpPr>
            <a:spLocks/>
          </p:cNvSpPr>
          <p:nvPr/>
        </p:nvSpPr>
        <p:spPr bwMode="auto">
          <a:xfrm>
            <a:off x="7996767" y="3951288"/>
            <a:ext cx="2180167" cy="1573212"/>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sz="2000"/>
          </a:p>
        </p:txBody>
      </p:sp>
      <p:sp>
        <p:nvSpPr>
          <p:cNvPr id="94213" name="Line 5"/>
          <p:cNvSpPr>
            <a:spLocks noChangeShapeType="1"/>
          </p:cNvSpPr>
          <p:nvPr/>
        </p:nvSpPr>
        <p:spPr bwMode="auto">
          <a:xfrm>
            <a:off x="8356600" y="4224338"/>
            <a:ext cx="0" cy="1371600"/>
          </a:xfrm>
          <a:prstGeom prst="line">
            <a:avLst/>
          </a:prstGeom>
          <a:noFill/>
          <a:ln w="63500">
            <a:solidFill>
              <a:srgbClr val="FF0000"/>
            </a:solidFill>
            <a:round/>
            <a:headEnd/>
            <a:tailEnd/>
          </a:ln>
        </p:spPr>
        <p:txBody>
          <a:bodyPr wrap="none" anchor="ctr"/>
          <a:lstStyle/>
          <a:p>
            <a:endParaRPr lang="en-US" sz="2000"/>
          </a:p>
        </p:txBody>
      </p:sp>
      <p:sp>
        <p:nvSpPr>
          <p:cNvPr id="94214" name="Line 6"/>
          <p:cNvSpPr>
            <a:spLocks noChangeShapeType="1"/>
          </p:cNvSpPr>
          <p:nvPr/>
        </p:nvSpPr>
        <p:spPr bwMode="auto">
          <a:xfrm flipH="1">
            <a:off x="8193618" y="3825876"/>
            <a:ext cx="747183" cy="747713"/>
          </a:xfrm>
          <a:prstGeom prst="line">
            <a:avLst/>
          </a:prstGeom>
          <a:noFill/>
          <a:ln w="12700">
            <a:solidFill>
              <a:schemeClr val="tx1"/>
            </a:solidFill>
            <a:round/>
            <a:headEnd/>
            <a:tailEnd type="triangle" w="med" len="med"/>
          </a:ln>
        </p:spPr>
        <p:txBody>
          <a:bodyPr wrap="none" anchor="ctr"/>
          <a:lstStyle/>
          <a:p>
            <a:endParaRPr lang="en-US" sz="2000"/>
          </a:p>
        </p:txBody>
      </p:sp>
      <p:sp>
        <p:nvSpPr>
          <p:cNvPr id="94215" name="Freeform 7"/>
          <p:cNvSpPr>
            <a:spLocks/>
          </p:cNvSpPr>
          <p:nvPr/>
        </p:nvSpPr>
        <p:spPr bwMode="auto">
          <a:xfrm>
            <a:off x="7941734" y="5380039"/>
            <a:ext cx="427567" cy="242887"/>
          </a:xfrm>
          <a:custGeom>
            <a:avLst/>
            <a:gdLst>
              <a:gd name="T0" fmla="*/ 2147483646 w 202"/>
              <a:gd name="T1" fmla="*/ 2147483646 h 153"/>
              <a:gd name="T2" fmla="*/ 2147483646 w 202"/>
              <a:gd name="T3" fmla="*/ 2147483646 h 153"/>
              <a:gd name="T4" fmla="*/ 2147483646 w 202"/>
              <a:gd name="T5" fmla="*/ 2147483646 h 153"/>
              <a:gd name="T6" fmla="*/ 2147483646 w 202"/>
              <a:gd name="T7" fmla="*/ 2147483646 h 153"/>
              <a:gd name="T8" fmla="*/ 2147483646 w 202"/>
              <a:gd name="T9" fmla="*/ 2147483646 h 153"/>
              <a:gd name="T10" fmla="*/ 2147483646 w 202"/>
              <a:gd name="T11" fmla="*/ 2147483646 h 153"/>
              <a:gd name="T12" fmla="*/ 2147483646 w 202"/>
              <a:gd name="T13" fmla="*/ 0 h 153"/>
              <a:gd name="T14" fmla="*/ 2147483646 w 202"/>
              <a:gd name="T15" fmla="*/ 2147483646 h 153"/>
              <a:gd name="T16" fmla="*/ 2147483646 w 202"/>
              <a:gd name="T17" fmla="*/ 2147483646 h 153"/>
              <a:gd name="T18" fmla="*/ 2147483646 w 202"/>
              <a:gd name="T19" fmla="*/ 2147483646 h 153"/>
              <a:gd name="T20" fmla="*/ 2147483646 w 202"/>
              <a:gd name="T21" fmla="*/ 2147483646 h 153"/>
              <a:gd name="T22" fmla="*/ 0 w 202"/>
              <a:gd name="T23" fmla="*/ 2147483646 h 153"/>
              <a:gd name="T24" fmla="*/ 2147483646 w 202"/>
              <a:gd name="T25" fmla="*/ 2147483646 h 153"/>
              <a:gd name="T26" fmla="*/ 2147483646 w 202"/>
              <a:gd name="T27" fmla="*/ 2147483646 h 1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2"/>
              <a:gd name="T43" fmla="*/ 0 h 153"/>
              <a:gd name="T44" fmla="*/ 202 w 202"/>
              <a:gd name="T45" fmla="*/ 153 h 1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2" h="153">
                <a:moveTo>
                  <a:pt x="12" y="141"/>
                </a:moveTo>
                <a:cubicBezTo>
                  <a:pt x="39" y="153"/>
                  <a:pt x="79" y="146"/>
                  <a:pt x="105" y="145"/>
                </a:cubicBezTo>
                <a:cubicBezTo>
                  <a:pt x="127" y="143"/>
                  <a:pt x="135" y="143"/>
                  <a:pt x="162" y="144"/>
                </a:cubicBezTo>
                <a:cubicBezTo>
                  <a:pt x="172" y="148"/>
                  <a:pt x="181" y="148"/>
                  <a:pt x="192" y="147"/>
                </a:cubicBezTo>
                <a:cubicBezTo>
                  <a:pt x="200" y="136"/>
                  <a:pt x="198" y="142"/>
                  <a:pt x="201" y="132"/>
                </a:cubicBezTo>
                <a:cubicBezTo>
                  <a:pt x="200" y="102"/>
                  <a:pt x="202" y="55"/>
                  <a:pt x="187" y="24"/>
                </a:cubicBezTo>
                <a:cubicBezTo>
                  <a:pt x="185" y="7"/>
                  <a:pt x="165" y="1"/>
                  <a:pt x="150" y="0"/>
                </a:cubicBezTo>
                <a:cubicBezTo>
                  <a:pt x="116" y="2"/>
                  <a:pt x="102" y="41"/>
                  <a:pt x="70" y="46"/>
                </a:cubicBezTo>
                <a:cubicBezTo>
                  <a:pt x="63" y="49"/>
                  <a:pt x="58" y="51"/>
                  <a:pt x="51" y="52"/>
                </a:cubicBezTo>
                <a:cubicBezTo>
                  <a:pt x="43" y="55"/>
                  <a:pt x="36" y="56"/>
                  <a:pt x="27" y="57"/>
                </a:cubicBezTo>
                <a:cubicBezTo>
                  <a:pt x="19" y="62"/>
                  <a:pt x="14" y="67"/>
                  <a:pt x="7" y="73"/>
                </a:cubicBezTo>
                <a:cubicBezTo>
                  <a:pt x="0" y="87"/>
                  <a:pt x="2" y="81"/>
                  <a:pt x="0" y="90"/>
                </a:cubicBezTo>
                <a:cubicBezTo>
                  <a:pt x="0" y="104"/>
                  <a:pt x="0" y="119"/>
                  <a:pt x="1" y="133"/>
                </a:cubicBezTo>
                <a:cubicBezTo>
                  <a:pt x="1" y="138"/>
                  <a:pt x="8" y="147"/>
                  <a:pt x="12" y="141"/>
                </a:cubicBezTo>
                <a:close/>
              </a:path>
            </a:pathLst>
          </a:custGeom>
          <a:solidFill>
            <a:srgbClr val="FF0000"/>
          </a:solidFill>
          <a:ln w="12700" cap="flat" cmpd="sng">
            <a:solidFill>
              <a:srgbClr val="FF0000"/>
            </a:solidFill>
            <a:prstDash val="solid"/>
            <a:round/>
            <a:headEnd/>
            <a:tailEnd/>
          </a:ln>
        </p:spPr>
        <p:txBody>
          <a:bodyPr/>
          <a:lstStyle/>
          <a:p>
            <a:endParaRPr lang="en-US" sz="2000"/>
          </a:p>
        </p:txBody>
      </p:sp>
      <p:sp>
        <p:nvSpPr>
          <p:cNvPr id="94216" name="Line 8"/>
          <p:cNvSpPr>
            <a:spLocks noChangeShapeType="1"/>
          </p:cNvSpPr>
          <p:nvPr/>
        </p:nvSpPr>
        <p:spPr bwMode="auto">
          <a:xfrm>
            <a:off x="7950200" y="3995738"/>
            <a:ext cx="0" cy="1600200"/>
          </a:xfrm>
          <a:prstGeom prst="line">
            <a:avLst/>
          </a:prstGeom>
          <a:noFill/>
          <a:ln w="31750">
            <a:solidFill>
              <a:schemeClr val="tx1"/>
            </a:solidFill>
            <a:round/>
            <a:headEnd/>
            <a:tailEnd/>
          </a:ln>
        </p:spPr>
        <p:txBody>
          <a:bodyPr wrap="none" anchor="ctr"/>
          <a:lstStyle/>
          <a:p>
            <a:endParaRPr lang="en-US" sz="2000"/>
          </a:p>
        </p:txBody>
      </p:sp>
      <p:sp>
        <p:nvSpPr>
          <p:cNvPr id="94217" name="Freeform 9"/>
          <p:cNvSpPr>
            <a:spLocks/>
          </p:cNvSpPr>
          <p:nvPr/>
        </p:nvSpPr>
        <p:spPr bwMode="auto">
          <a:xfrm>
            <a:off x="5814484" y="3951288"/>
            <a:ext cx="2184400" cy="1573212"/>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rgbClr val="008000"/>
            </a:solidFill>
            <a:prstDash val="solid"/>
            <a:round/>
            <a:headEnd type="none" w="med" len="med"/>
            <a:tailEnd type="none" w="med" len="med"/>
          </a:ln>
        </p:spPr>
        <p:txBody>
          <a:bodyPr/>
          <a:lstStyle/>
          <a:p>
            <a:endParaRPr lang="en-US" sz="2000"/>
          </a:p>
        </p:txBody>
      </p:sp>
      <p:sp>
        <p:nvSpPr>
          <p:cNvPr id="94218" name="Freeform 10"/>
          <p:cNvSpPr>
            <a:spLocks/>
          </p:cNvSpPr>
          <p:nvPr/>
        </p:nvSpPr>
        <p:spPr bwMode="auto">
          <a:xfrm>
            <a:off x="5791200" y="5607050"/>
            <a:ext cx="4385733" cy="7938"/>
          </a:xfrm>
          <a:custGeom>
            <a:avLst/>
            <a:gdLst>
              <a:gd name="T0" fmla="*/ 0 w 2072"/>
              <a:gd name="T1" fmla="*/ 2147483646 h 5"/>
              <a:gd name="T2" fmla="*/ 2147483646 w 2072"/>
              <a:gd name="T3" fmla="*/ 0 h 5"/>
              <a:gd name="T4" fmla="*/ 2147483646 w 2072"/>
              <a:gd name="T5" fmla="*/ 0 h 5"/>
              <a:gd name="T6" fmla="*/ 0 60000 65536"/>
              <a:gd name="T7" fmla="*/ 0 60000 65536"/>
              <a:gd name="T8" fmla="*/ 0 60000 65536"/>
              <a:gd name="T9" fmla="*/ 0 w 2072"/>
              <a:gd name="T10" fmla="*/ 0 h 5"/>
              <a:gd name="T11" fmla="*/ 2072 w 2072"/>
              <a:gd name="T12" fmla="*/ 5 h 5"/>
            </a:gdLst>
            <a:ahLst/>
            <a:cxnLst>
              <a:cxn ang="T6">
                <a:pos x="T0" y="T1"/>
              </a:cxn>
              <a:cxn ang="T7">
                <a:pos x="T2" y="T3"/>
              </a:cxn>
              <a:cxn ang="T8">
                <a:pos x="T4" y="T5"/>
              </a:cxn>
            </a:cxnLst>
            <a:rect l="T9" t="T10" r="T11" b="T12"/>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p:spPr>
        <p:txBody>
          <a:bodyPr/>
          <a:lstStyle/>
          <a:p>
            <a:endParaRPr lang="en-US" sz="2000"/>
          </a:p>
        </p:txBody>
      </p:sp>
      <p:sp>
        <p:nvSpPr>
          <p:cNvPr id="94219" name="Rectangle 11"/>
          <p:cNvSpPr>
            <a:spLocks noChangeArrowheads="1"/>
          </p:cNvSpPr>
          <p:nvPr/>
        </p:nvSpPr>
        <p:spPr bwMode="auto">
          <a:xfrm>
            <a:off x="10185400" y="5595939"/>
            <a:ext cx="508000" cy="397545"/>
          </a:xfrm>
          <a:prstGeom prst="rect">
            <a:avLst/>
          </a:prstGeom>
          <a:noFill/>
          <a:ln w="12700">
            <a:noFill/>
            <a:miter lim="800000"/>
            <a:headEnd/>
            <a:tailEnd/>
          </a:ln>
        </p:spPr>
        <p:txBody>
          <a:bodyPr lIns="90487" tIns="44450" rIns="90487" bIns="44450">
            <a:spAutoFit/>
          </a:bodyPr>
          <a:lstStyle/>
          <a:p>
            <a:r>
              <a:rPr lang="en-US" altLang="en-US" sz="2000" b="1"/>
              <a:t>Z</a:t>
            </a:r>
          </a:p>
        </p:txBody>
      </p:sp>
      <p:sp>
        <p:nvSpPr>
          <p:cNvPr id="94220" name="Rectangle 12"/>
          <p:cNvSpPr>
            <a:spLocks noChangeArrowheads="1"/>
          </p:cNvSpPr>
          <p:nvPr/>
        </p:nvSpPr>
        <p:spPr bwMode="auto">
          <a:xfrm>
            <a:off x="8013700" y="5899151"/>
            <a:ext cx="245533" cy="92075"/>
          </a:xfrm>
          <a:prstGeom prst="rect">
            <a:avLst/>
          </a:prstGeom>
          <a:noFill/>
          <a:ln w="12700">
            <a:noFill/>
            <a:miter lim="800000"/>
            <a:headEnd/>
            <a:tailEnd/>
          </a:ln>
        </p:spPr>
        <p:txBody>
          <a:bodyPr wrap="none" anchor="ctr"/>
          <a:lstStyle/>
          <a:p>
            <a:pPr algn="ctr" eaLnBrk="1" hangingPunct="1">
              <a:spcBef>
                <a:spcPct val="50000"/>
              </a:spcBef>
            </a:pPr>
            <a:endParaRPr lang="en-US" altLang="en-US" sz="2000"/>
          </a:p>
        </p:txBody>
      </p:sp>
      <p:sp>
        <p:nvSpPr>
          <p:cNvPr id="94221" name="Rectangle 13"/>
          <p:cNvSpPr>
            <a:spLocks noChangeArrowheads="1"/>
          </p:cNvSpPr>
          <p:nvPr/>
        </p:nvSpPr>
        <p:spPr bwMode="auto">
          <a:xfrm>
            <a:off x="8153401" y="6205539"/>
            <a:ext cx="729366" cy="397545"/>
          </a:xfrm>
          <a:prstGeom prst="rect">
            <a:avLst/>
          </a:prstGeom>
          <a:noFill/>
          <a:ln w="12700">
            <a:noFill/>
            <a:miter lim="800000"/>
            <a:headEnd/>
            <a:tailEnd/>
          </a:ln>
        </p:spPr>
        <p:txBody>
          <a:bodyPr wrap="none" lIns="90487" tIns="44450" rIns="90487" bIns="44450">
            <a:spAutoFit/>
          </a:bodyPr>
          <a:lstStyle/>
          <a:p>
            <a:r>
              <a:rPr lang="en-US" altLang="en-US" sz="2000" b="1">
                <a:solidFill>
                  <a:srgbClr val="339933"/>
                </a:solidFill>
              </a:rPr>
              <a:t>0.12</a:t>
            </a:r>
          </a:p>
        </p:txBody>
      </p:sp>
      <p:sp>
        <p:nvSpPr>
          <p:cNvPr id="94222" name="Rectangle 14"/>
          <p:cNvSpPr>
            <a:spLocks noChangeArrowheads="1"/>
          </p:cNvSpPr>
          <p:nvPr/>
        </p:nvSpPr>
        <p:spPr bwMode="auto">
          <a:xfrm>
            <a:off x="518584" y="4710114"/>
            <a:ext cx="787400" cy="1587"/>
          </a:xfrm>
          <a:prstGeom prst="rect">
            <a:avLst/>
          </a:prstGeom>
          <a:solidFill>
            <a:srgbClr val="A64C4C"/>
          </a:solidFill>
          <a:ln w="12700">
            <a:noFill/>
            <a:miter lim="800000"/>
            <a:headEnd/>
            <a:tailEnd/>
          </a:ln>
        </p:spPr>
        <p:txBody>
          <a:bodyPr wrap="none" anchor="ctr"/>
          <a:lstStyle/>
          <a:p>
            <a:pPr algn="ctr" eaLnBrk="1" hangingPunct="1">
              <a:spcBef>
                <a:spcPct val="50000"/>
              </a:spcBef>
            </a:pPr>
            <a:endParaRPr lang="en-US" altLang="en-US" sz="2000"/>
          </a:p>
        </p:txBody>
      </p:sp>
      <p:sp>
        <p:nvSpPr>
          <p:cNvPr id="94223" name="Rectangle 15"/>
          <p:cNvSpPr>
            <a:spLocks noChangeArrowheads="1"/>
          </p:cNvSpPr>
          <p:nvPr/>
        </p:nvSpPr>
        <p:spPr bwMode="auto">
          <a:xfrm>
            <a:off x="3835400" y="4719638"/>
            <a:ext cx="8467" cy="6350"/>
          </a:xfrm>
          <a:prstGeom prst="rect">
            <a:avLst/>
          </a:prstGeom>
          <a:solidFill>
            <a:srgbClr val="D989B8"/>
          </a:solidFill>
          <a:ln w="12700">
            <a:noFill/>
            <a:miter lim="800000"/>
            <a:headEnd/>
            <a:tailEnd/>
          </a:ln>
        </p:spPr>
        <p:txBody>
          <a:bodyPr wrap="none" anchor="ctr"/>
          <a:lstStyle/>
          <a:p>
            <a:pPr algn="ctr" eaLnBrk="1" hangingPunct="1">
              <a:spcBef>
                <a:spcPct val="50000"/>
              </a:spcBef>
            </a:pPr>
            <a:endParaRPr lang="en-US" altLang="en-US" sz="2000"/>
          </a:p>
        </p:txBody>
      </p:sp>
      <p:sp>
        <p:nvSpPr>
          <p:cNvPr id="94224" name="Rectangle 16"/>
          <p:cNvSpPr>
            <a:spLocks noGrp="1" noChangeArrowheads="1"/>
          </p:cNvSpPr>
          <p:nvPr>
            <p:ph type="title" idx="4294967295"/>
          </p:nvPr>
        </p:nvSpPr>
        <p:spPr>
          <a:xfrm>
            <a:off x="304800" y="304800"/>
            <a:ext cx="9753600" cy="1143000"/>
          </a:xfrm>
        </p:spPr>
        <p:txBody>
          <a:bodyPr lIns="90487" tIns="44450" rIns="90487" bIns="44450" anchor="ctr" anchorCtr="1"/>
          <a:lstStyle/>
          <a:p>
            <a:pPr defTabSz="914400" eaLnBrk="1" hangingPunct="1">
              <a:lnSpc>
                <a:spcPct val="95000"/>
              </a:lnSpc>
            </a:pPr>
            <a:r>
              <a:rPr lang="en-US" altLang="en-US" sz="2000" smtClean="0">
                <a:latin typeface="+mn-lt"/>
              </a:rPr>
              <a:t>Solution: Finding P(0 &lt; Z &lt; 0.12)</a:t>
            </a:r>
          </a:p>
        </p:txBody>
      </p:sp>
      <p:sp>
        <p:nvSpPr>
          <p:cNvPr id="94225" name="Rectangle 17"/>
          <p:cNvSpPr>
            <a:spLocks noChangeArrowheads="1"/>
          </p:cNvSpPr>
          <p:nvPr/>
        </p:nvSpPr>
        <p:spPr bwMode="auto">
          <a:xfrm>
            <a:off x="8331200" y="3444876"/>
            <a:ext cx="1608667" cy="397545"/>
          </a:xfrm>
          <a:prstGeom prst="rect">
            <a:avLst/>
          </a:prstGeom>
          <a:solidFill>
            <a:srgbClr val="FDE0BD"/>
          </a:solidFill>
          <a:ln w="12700">
            <a:noFill/>
            <a:miter lim="800000"/>
            <a:headEnd/>
            <a:tailEnd/>
          </a:ln>
        </p:spPr>
        <p:txBody>
          <a:bodyPr lIns="90487" tIns="44450" rIns="90487" bIns="44450">
            <a:spAutoFit/>
          </a:bodyPr>
          <a:lstStyle/>
          <a:p>
            <a:pPr algn="ctr">
              <a:spcBef>
                <a:spcPct val="50000"/>
              </a:spcBef>
            </a:pPr>
            <a:r>
              <a:rPr lang="en-US" altLang="en-US" sz="2000">
                <a:solidFill>
                  <a:srgbClr val="FF0000"/>
                </a:solidFill>
              </a:rPr>
              <a:t>0.0478</a:t>
            </a:r>
          </a:p>
        </p:txBody>
      </p:sp>
      <p:sp>
        <p:nvSpPr>
          <p:cNvPr id="94226" name="Rectangle 18"/>
          <p:cNvSpPr>
            <a:spLocks noChangeArrowheads="1"/>
          </p:cNvSpPr>
          <p:nvPr/>
        </p:nvSpPr>
        <p:spPr bwMode="auto">
          <a:xfrm>
            <a:off x="7645401" y="5824539"/>
            <a:ext cx="729366" cy="397545"/>
          </a:xfrm>
          <a:prstGeom prst="rect">
            <a:avLst/>
          </a:prstGeom>
          <a:noFill/>
          <a:ln w="12700">
            <a:noFill/>
            <a:miter lim="800000"/>
            <a:headEnd/>
            <a:tailEnd/>
          </a:ln>
        </p:spPr>
        <p:txBody>
          <a:bodyPr wrap="none" lIns="90487" tIns="44450" rIns="90487" bIns="44450">
            <a:spAutoFit/>
          </a:bodyPr>
          <a:lstStyle/>
          <a:p>
            <a:r>
              <a:rPr lang="en-US" altLang="en-US" sz="2000" b="1"/>
              <a:t>0.00</a:t>
            </a:r>
          </a:p>
        </p:txBody>
      </p:sp>
      <p:sp>
        <p:nvSpPr>
          <p:cNvPr id="94227" name="Line 19"/>
          <p:cNvSpPr>
            <a:spLocks noChangeShapeType="1"/>
          </p:cNvSpPr>
          <p:nvPr/>
        </p:nvSpPr>
        <p:spPr bwMode="auto">
          <a:xfrm flipV="1">
            <a:off x="7950200" y="5595938"/>
            <a:ext cx="0" cy="228600"/>
          </a:xfrm>
          <a:prstGeom prst="line">
            <a:avLst/>
          </a:prstGeom>
          <a:noFill/>
          <a:ln w="12700">
            <a:solidFill>
              <a:schemeClr val="tx1"/>
            </a:solidFill>
            <a:round/>
            <a:headEnd/>
            <a:tailEnd type="triangle" w="med" len="med"/>
          </a:ln>
        </p:spPr>
        <p:txBody>
          <a:bodyPr wrap="none" anchor="ctr"/>
          <a:lstStyle/>
          <a:p>
            <a:endParaRPr lang="en-US" sz="2000"/>
          </a:p>
        </p:txBody>
      </p:sp>
      <p:sp>
        <p:nvSpPr>
          <p:cNvPr id="94228" name="Line 20"/>
          <p:cNvSpPr>
            <a:spLocks noChangeShapeType="1"/>
          </p:cNvSpPr>
          <p:nvPr/>
        </p:nvSpPr>
        <p:spPr bwMode="auto">
          <a:xfrm flipV="1">
            <a:off x="8458200" y="5595938"/>
            <a:ext cx="0" cy="685800"/>
          </a:xfrm>
          <a:prstGeom prst="line">
            <a:avLst/>
          </a:prstGeom>
          <a:noFill/>
          <a:ln w="12700">
            <a:solidFill>
              <a:schemeClr val="tx1"/>
            </a:solidFill>
            <a:round/>
            <a:headEnd/>
            <a:tailEnd type="triangle" w="med" len="med"/>
          </a:ln>
        </p:spPr>
        <p:txBody>
          <a:bodyPr wrap="none" anchor="ctr"/>
          <a:lstStyle/>
          <a:p>
            <a:endParaRPr lang="en-US" sz="2000"/>
          </a:p>
        </p:txBody>
      </p:sp>
      <p:sp>
        <p:nvSpPr>
          <p:cNvPr id="94229" name="Rectangle 21"/>
          <p:cNvSpPr>
            <a:spLocks noChangeArrowheads="1"/>
          </p:cNvSpPr>
          <p:nvPr/>
        </p:nvSpPr>
        <p:spPr bwMode="auto">
          <a:xfrm>
            <a:off x="7235401" y="2133600"/>
            <a:ext cx="2079416" cy="400110"/>
          </a:xfrm>
          <a:prstGeom prst="rect">
            <a:avLst/>
          </a:prstGeom>
          <a:noFill/>
          <a:ln w="19050" algn="ctr">
            <a:noFill/>
            <a:miter lim="800000"/>
            <a:headEnd/>
            <a:tailEnd/>
          </a:ln>
        </p:spPr>
        <p:txBody>
          <a:bodyPr wrap="none">
            <a:spAutoFit/>
          </a:bodyPr>
          <a:lstStyle/>
          <a:p>
            <a:pPr algn="ctr">
              <a:spcBef>
                <a:spcPct val="50000"/>
              </a:spcBef>
            </a:pPr>
            <a:r>
              <a:rPr lang="en-US" altLang="en-US" sz="2000">
                <a:solidFill>
                  <a:schemeClr val="folHlink"/>
                </a:solidFill>
              </a:rPr>
              <a:t>= P(</a:t>
            </a:r>
            <a:r>
              <a:rPr lang="en-US" altLang="en-US" sz="2000">
                <a:solidFill>
                  <a:schemeClr val="folHlink"/>
                </a:solidFill>
                <a:sym typeface="Arial" charset="0"/>
              </a:rPr>
              <a:t>0 &lt; Z &lt; 0.12)</a:t>
            </a:r>
          </a:p>
        </p:txBody>
      </p:sp>
      <p:sp>
        <p:nvSpPr>
          <p:cNvPr id="94230" name="Rectangle 22"/>
          <p:cNvSpPr>
            <a:spLocks noChangeArrowheads="1"/>
          </p:cNvSpPr>
          <p:nvPr/>
        </p:nvSpPr>
        <p:spPr bwMode="auto">
          <a:xfrm>
            <a:off x="7238147" y="1752601"/>
            <a:ext cx="2004075" cy="400110"/>
          </a:xfrm>
          <a:prstGeom prst="rect">
            <a:avLst/>
          </a:prstGeom>
          <a:noFill/>
          <a:ln w="19050" algn="ctr">
            <a:noFill/>
            <a:miter lim="800000"/>
            <a:headEnd/>
            <a:tailEnd/>
          </a:ln>
        </p:spPr>
        <p:txBody>
          <a:bodyPr wrap="none">
            <a:spAutoFit/>
          </a:bodyPr>
          <a:lstStyle/>
          <a:p>
            <a:pPr algn="ctr" eaLnBrk="1" hangingPunct="1"/>
            <a:r>
              <a:rPr lang="en-US" altLang="en-US" sz="2000" dirty="0"/>
              <a:t>P(1</a:t>
            </a:r>
            <a:r>
              <a:rPr lang="en-US" altLang="en-US" sz="2000" dirty="0">
                <a:sym typeface="Arial" charset="0"/>
              </a:rPr>
              <a:t>8 &lt; X &lt; 18.6)</a:t>
            </a:r>
          </a:p>
        </p:txBody>
      </p:sp>
      <p:sp>
        <p:nvSpPr>
          <p:cNvPr id="94231" name="Rectangle 23"/>
          <p:cNvSpPr>
            <a:spLocks noChangeArrowheads="1"/>
          </p:cNvSpPr>
          <p:nvPr/>
        </p:nvSpPr>
        <p:spPr bwMode="auto">
          <a:xfrm>
            <a:off x="6604001" y="1676400"/>
            <a:ext cx="5289551" cy="1752600"/>
          </a:xfrm>
          <a:prstGeom prst="rect">
            <a:avLst/>
          </a:prstGeom>
          <a:noFill/>
          <a:ln w="19050" algn="ctr">
            <a:solidFill>
              <a:schemeClr val="tx1"/>
            </a:solidFill>
            <a:miter lim="800000"/>
            <a:headEnd/>
            <a:tailEnd/>
          </a:ln>
        </p:spPr>
        <p:txBody>
          <a:bodyPr wrap="none" anchor="ctr"/>
          <a:lstStyle/>
          <a:p>
            <a:pPr algn="ctr" eaLnBrk="1" hangingPunct="1">
              <a:spcBef>
                <a:spcPct val="50000"/>
              </a:spcBef>
            </a:pPr>
            <a:endParaRPr lang="en-US" altLang="en-US" sz="2000"/>
          </a:p>
        </p:txBody>
      </p:sp>
      <p:sp>
        <p:nvSpPr>
          <p:cNvPr id="94232" name="Rectangle 24"/>
          <p:cNvSpPr>
            <a:spLocks noChangeArrowheads="1"/>
          </p:cNvSpPr>
          <p:nvPr/>
        </p:nvSpPr>
        <p:spPr bwMode="auto">
          <a:xfrm>
            <a:off x="6612468" y="2514600"/>
            <a:ext cx="4576233" cy="400110"/>
          </a:xfrm>
          <a:prstGeom prst="rect">
            <a:avLst/>
          </a:prstGeom>
          <a:noFill/>
          <a:ln w="19050" algn="ctr">
            <a:noFill/>
            <a:miter lim="800000"/>
            <a:headEnd/>
            <a:tailEnd/>
          </a:ln>
        </p:spPr>
        <p:txBody>
          <a:bodyPr>
            <a:spAutoFit/>
          </a:bodyPr>
          <a:lstStyle/>
          <a:p>
            <a:pPr algn="ctr">
              <a:spcBef>
                <a:spcPct val="50000"/>
              </a:spcBef>
            </a:pPr>
            <a:r>
              <a:rPr lang="en-US" altLang="en-US" sz="2000">
                <a:solidFill>
                  <a:schemeClr val="folHlink"/>
                </a:solidFill>
              </a:rPr>
              <a:t>= P(</a:t>
            </a:r>
            <a:r>
              <a:rPr lang="en-US" altLang="en-US" sz="2000">
                <a:solidFill>
                  <a:schemeClr val="folHlink"/>
                </a:solidFill>
                <a:sym typeface="Arial" charset="0"/>
              </a:rPr>
              <a:t>Z &lt; 0.12) – P(Z ≤ 0)</a:t>
            </a:r>
          </a:p>
        </p:txBody>
      </p:sp>
      <p:sp>
        <p:nvSpPr>
          <p:cNvPr id="94233" name="Rectangle 25"/>
          <p:cNvSpPr>
            <a:spLocks noChangeArrowheads="1"/>
          </p:cNvSpPr>
          <p:nvPr/>
        </p:nvSpPr>
        <p:spPr bwMode="auto">
          <a:xfrm>
            <a:off x="6612467" y="2895601"/>
            <a:ext cx="5190067" cy="400110"/>
          </a:xfrm>
          <a:prstGeom prst="rect">
            <a:avLst/>
          </a:prstGeom>
          <a:noFill/>
          <a:ln w="19050" algn="ctr">
            <a:noFill/>
            <a:miter lim="800000"/>
            <a:headEnd/>
            <a:tailEnd/>
          </a:ln>
        </p:spPr>
        <p:txBody>
          <a:bodyPr>
            <a:spAutoFit/>
          </a:bodyPr>
          <a:lstStyle/>
          <a:p>
            <a:pPr algn="ctr">
              <a:spcBef>
                <a:spcPct val="50000"/>
              </a:spcBef>
            </a:pPr>
            <a:r>
              <a:rPr lang="en-US" altLang="en-US" sz="2000">
                <a:solidFill>
                  <a:schemeClr val="folHlink"/>
                </a:solidFill>
              </a:rPr>
              <a:t>= 0.5478 - 0.5000 = </a:t>
            </a:r>
            <a:r>
              <a:rPr lang="en-US" altLang="en-US" sz="2000">
                <a:solidFill>
                  <a:schemeClr val="hlink"/>
                </a:solidFill>
              </a:rPr>
              <a:t>0.0478</a:t>
            </a:r>
            <a:endParaRPr lang="en-US" altLang="en-US" sz="2000">
              <a:solidFill>
                <a:schemeClr val="hlink"/>
              </a:solidFill>
              <a:sym typeface="Arial" charset="0"/>
            </a:endParaRPr>
          </a:p>
        </p:txBody>
      </p:sp>
      <p:sp>
        <p:nvSpPr>
          <p:cNvPr id="94234" name="Rectangle 26"/>
          <p:cNvSpPr>
            <a:spLocks noChangeArrowheads="1"/>
          </p:cNvSpPr>
          <p:nvPr/>
        </p:nvSpPr>
        <p:spPr bwMode="auto">
          <a:xfrm>
            <a:off x="5791200" y="3752851"/>
            <a:ext cx="1608667" cy="397545"/>
          </a:xfrm>
          <a:prstGeom prst="rect">
            <a:avLst/>
          </a:prstGeom>
          <a:solidFill>
            <a:srgbClr val="FDE0BD"/>
          </a:solidFill>
          <a:ln w="12700">
            <a:noFill/>
            <a:miter lim="800000"/>
            <a:headEnd/>
            <a:tailEnd/>
          </a:ln>
        </p:spPr>
        <p:txBody>
          <a:bodyPr lIns="90487" tIns="44450" rIns="90487" bIns="44450">
            <a:spAutoFit/>
          </a:bodyPr>
          <a:lstStyle/>
          <a:p>
            <a:pPr algn="ctr">
              <a:spcBef>
                <a:spcPct val="50000"/>
              </a:spcBef>
            </a:pPr>
            <a:r>
              <a:rPr lang="en-US" altLang="en-US" sz="2000">
                <a:solidFill>
                  <a:schemeClr val="folHlink"/>
                </a:solidFill>
              </a:rPr>
              <a:t>0.5000</a:t>
            </a:r>
          </a:p>
        </p:txBody>
      </p:sp>
      <p:sp>
        <p:nvSpPr>
          <p:cNvPr id="94235" name="Line 27"/>
          <p:cNvSpPr>
            <a:spLocks noChangeShapeType="1"/>
          </p:cNvSpPr>
          <p:nvPr/>
        </p:nvSpPr>
        <p:spPr bwMode="auto">
          <a:xfrm>
            <a:off x="6908800" y="4206876"/>
            <a:ext cx="609600" cy="519113"/>
          </a:xfrm>
          <a:prstGeom prst="line">
            <a:avLst/>
          </a:prstGeom>
          <a:noFill/>
          <a:ln w="12700">
            <a:solidFill>
              <a:schemeClr val="tx1"/>
            </a:solidFill>
            <a:round/>
            <a:headEnd/>
            <a:tailEnd type="triangle" w="med" len="med"/>
          </a:ln>
        </p:spPr>
        <p:txBody>
          <a:bodyPr wrap="none" anchor="ctr"/>
          <a:lstStyle/>
          <a:p>
            <a:endParaRPr lang="en-US" sz="2000"/>
          </a:p>
        </p:txBody>
      </p:sp>
      <p:sp>
        <p:nvSpPr>
          <p:cNvPr id="94236" name="Rectangle 28"/>
          <p:cNvSpPr>
            <a:spLocks noChangeArrowheads="1"/>
          </p:cNvSpPr>
          <p:nvPr/>
        </p:nvSpPr>
        <p:spPr bwMode="auto">
          <a:xfrm>
            <a:off x="3850217" y="4719638"/>
            <a:ext cx="8467" cy="6350"/>
          </a:xfrm>
          <a:prstGeom prst="rect">
            <a:avLst/>
          </a:prstGeom>
          <a:solidFill>
            <a:srgbClr val="D989B8"/>
          </a:solidFill>
          <a:ln w="12700">
            <a:noFill/>
            <a:miter lim="800000"/>
            <a:headEnd/>
            <a:tailEnd/>
          </a:ln>
        </p:spPr>
        <p:txBody>
          <a:bodyPr wrap="none" anchor="ctr"/>
          <a:lstStyle/>
          <a:p>
            <a:pPr algn="ctr" eaLnBrk="1" hangingPunct="1">
              <a:spcBef>
                <a:spcPct val="50000"/>
              </a:spcBef>
            </a:pPr>
            <a:endParaRPr lang="en-US" altLang="en-US" sz="2000"/>
          </a:p>
        </p:txBody>
      </p:sp>
      <p:sp>
        <p:nvSpPr>
          <p:cNvPr id="94237" name="Rectangle 29"/>
          <p:cNvSpPr>
            <a:spLocks noChangeArrowheads="1"/>
          </p:cNvSpPr>
          <p:nvPr/>
        </p:nvSpPr>
        <p:spPr bwMode="auto">
          <a:xfrm>
            <a:off x="518584" y="2736850"/>
            <a:ext cx="802216" cy="692150"/>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sz="2000"/>
          </a:p>
        </p:txBody>
      </p:sp>
      <p:sp>
        <p:nvSpPr>
          <p:cNvPr id="94238" name="Rectangle 30"/>
          <p:cNvSpPr>
            <a:spLocks noChangeArrowheads="1"/>
          </p:cNvSpPr>
          <p:nvPr/>
        </p:nvSpPr>
        <p:spPr bwMode="auto">
          <a:xfrm>
            <a:off x="632884" y="2809875"/>
            <a:ext cx="323806" cy="397545"/>
          </a:xfrm>
          <a:prstGeom prst="rect">
            <a:avLst/>
          </a:prstGeom>
          <a:noFill/>
          <a:ln w="12700">
            <a:noFill/>
            <a:miter lim="800000"/>
            <a:headEnd/>
            <a:tailEnd/>
          </a:ln>
        </p:spPr>
        <p:txBody>
          <a:bodyPr wrap="none" lIns="90487" tIns="44450" rIns="90487" bIns="44450">
            <a:spAutoFit/>
          </a:bodyPr>
          <a:lstStyle/>
          <a:p>
            <a:r>
              <a:rPr lang="en-US" altLang="en-US" sz="2000"/>
              <a:t>Z</a:t>
            </a:r>
          </a:p>
        </p:txBody>
      </p:sp>
      <p:sp>
        <p:nvSpPr>
          <p:cNvPr id="94239" name="Rectangle 31"/>
          <p:cNvSpPr>
            <a:spLocks noChangeArrowheads="1"/>
          </p:cNvSpPr>
          <p:nvPr/>
        </p:nvSpPr>
        <p:spPr bwMode="auto">
          <a:xfrm>
            <a:off x="1320800" y="2736850"/>
            <a:ext cx="1219200" cy="692150"/>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sz="2000"/>
          </a:p>
        </p:txBody>
      </p:sp>
      <p:sp>
        <p:nvSpPr>
          <p:cNvPr id="94240" name="Rectangle 32"/>
          <p:cNvSpPr>
            <a:spLocks noChangeArrowheads="1"/>
          </p:cNvSpPr>
          <p:nvPr/>
        </p:nvSpPr>
        <p:spPr bwMode="auto">
          <a:xfrm>
            <a:off x="1477434" y="2809875"/>
            <a:ext cx="546623" cy="397545"/>
          </a:xfrm>
          <a:prstGeom prst="rect">
            <a:avLst/>
          </a:prstGeom>
          <a:noFill/>
          <a:ln w="12700">
            <a:noFill/>
            <a:miter lim="800000"/>
            <a:headEnd/>
            <a:tailEnd/>
          </a:ln>
        </p:spPr>
        <p:txBody>
          <a:bodyPr wrap="none" lIns="90487" tIns="44450" rIns="90487" bIns="44450">
            <a:spAutoFit/>
          </a:bodyPr>
          <a:lstStyle/>
          <a:p>
            <a:r>
              <a:rPr lang="en-US" altLang="en-US" sz="2000"/>
              <a:t>.00</a:t>
            </a:r>
          </a:p>
        </p:txBody>
      </p:sp>
      <p:sp>
        <p:nvSpPr>
          <p:cNvPr id="94241" name="Rectangle 33"/>
          <p:cNvSpPr>
            <a:spLocks noChangeArrowheads="1"/>
          </p:cNvSpPr>
          <p:nvPr/>
        </p:nvSpPr>
        <p:spPr bwMode="auto">
          <a:xfrm>
            <a:off x="2540000" y="2736850"/>
            <a:ext cx="1320800" cy="692150"/>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sz="2000"/>
          </a:p>
        </p:txBody>
      </p:sp>
      <p:sp>
        <p:nvSpPr>
          <p:cNvPr id="94242" name="Rectangle 34"/>
          <p:cNvSpPr>
            <a:spLocks noChangeArrowheads="1"/>
          </p:cNvSpPr>
          <p:nvPr/>
        </p:nvSpPr>
        <p:spPr bwMode="auto">
          <a:xfrm>
            <a:off x="2736851" y="2809875"/>
            <a:ext cx="546623" cy="397545"/>
          </a:xfrm>
          <a:prstGeom prst="rect">
            <a:avLst/>
          </a:prstGeom>
          <a:noFill/>
          <a:ln w="12700">
            <a:noFill/>
            <a:miter lim="800000"/>
            <a:headEnd/>
            <a:tailEnd/>
          </a:ln>
        </p:spPr>
        <p:txBody>
          <a:bodyPr wrap="none" lIns="90487" tIns="44450" rIns="90487" bIns="44450">
            <a:spAutoFit/>
          </a:bodyPr>
          <a:lstStyle/>
          <a:p>
            <a:r>
              <a:rPr lang="en-US" altLang="en-US" sz="2000"/>
              <a:t>.01</a:t>
            </a:r>
          </a:p>
        </p:txBody>
      </p:sp>
      <p:sp>
        <p:nvSpPr>
          <p:cNvPr id="94243" name="Rectangle 35"/>
          <p:cNvSpPr>
            <a:spLocks noChangeArrowheads="1"/>
          </p:cNvSpPr>
          <p:nvPr/>
        </p:nvSpPr>
        <p:spPr bwMode="auto">
          <a:xfrm>
            <a:off x="3860801" y="2736850"/>
            <a:ext cx="1257300" cy="692150"/>
          </a:xfrm>
          <a:prstGeom prst="rect">
            <a:avLst/>
          </a:prstGeom>
          <a:solidFill>
            <a:srgbClr val="969696"/>
          </a:solidFill>
          <a:ln w="12700">
            <a:noFill/>
            <a:miter lim="800000"/>
            <a:headEnd/>
            <a:tailEnd/>
          </a:ln>
        </p:spPr>
        <p:txBody>
          <a:bodyPr wrap="none" anchor="ctr"/>
          <a:lstStyle/>
          <a:p>
            <a:pPr algn="ctr" eaLnBrk="1" hangingPunct="1">
              <a:spcBef>
                <a:spcPct val="50000"/>
              </a:spcBef>
            </a:pPr>
            <a:endParaRPr lang="en-US" altLang="en-US" sz="2000"/>
          </a:p>
        </p:txBody>
      </p:sp>
      <p:sp>
        <p:nvSpPr>
          <p:cNvPr id="94244" name="Rectangle 36"/>
          <p:cNvSpPr>
            <a:spLocks noChangeArrowheads="1"/>
          </p:cNvSpPr>
          <p:nvPr/>
        </p:nvSpPr>
        <p:spPr bwMode="auto">
          <a:xfrm>
            <a:off x="518584" y="3406776"/>
            <a:ext cx="802216" cy="631825"/>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sz="2000"/>
          </a:p>
        </p:txBody>
      </p:sp>
      <p:sp>
        <p:nvSpPr>
          <p:cNvPr id="94245" name="Rectangle 37"/>
          <p:cNvSpPr>
            <a:spLocks noChangeArrowheads="1"/>
          </p:cNvSpPr>
          <p:nvPr/>
        </p:nvSpPr>
        <p:spPr bwMode="auto">
          <a:xfrm>
            <a:off x="465667" y="3479800"/>
            <a:ext cx="546623" cy="397545"/>
          </a:xfrm>
          <a:prstGeom prst="rect">
            <a:avLst/>
          </a:prstGeom>
          <a:noFill/>
          <a:ln w="12700">
            <a:noFill/>
            <a:miter lim="800000"/>
            <a:headEnd/>
            <a:tailEnd/>
          </a:ln>
        </p:spPr>
        <p:txBody>
          <a:bodyPr wrap="none" lIns="90487" tIns="44450" rIns="90487" bIns="44450">
            <a:spAutoFit/>
          </a:bodyPr>
          <a:lstStyle/>
          <a:p>
            <a:r>
              <a:rPr lang="en-US" altLang="en-US" sz="2000"/>
              <a:t>0.0</a:t>
            </a:r>
          </a:p>
        </p:txBody>
      </p:sp>
      <p:sp>
        <p:nvSpPr>
          <p:cNvPr id="94246" name="Rectangle 38"/>
          <p:cNvSpPr>
            <a:spLocks noChangeArrowheads="1"/>
          </p:cNvSpPr>
          <p:nvPr/>
        </p:nvSpPr>
        <p:spPr bwMode="auto">
          <a:xfrm>
            <a:off x="1278467" y="3473450"/>
            <a:ext cx="815928" cy="397545"/>
          </a:xfrm>
          <a:prstGeom prst="rect">
            <a:avLst/>
          </a:prstGeom>
          <a:solidFill>
            <a:srgbClr val="FDE0BD"/>
          </a:solidFill>
          <a:ln w="12700">
            <a:noFill/>
            <a:miter lim="800000"/>
            <a:headEnd/>
            <a:tailEnd/>
          </a:ln>
        </p:spPr>
        <p:txBody>
          <a:bodyPr wrap="none" lIns="90487" tIns="44450" rIns="90487" bIns="44450">
            <a:spAutoFit/>
          </a:bodyPr>
          <a:lstStyle/>
          <a:p>
            <a:r>
              <a:rPr lang="en-US" altLang="en-US" sz="2000">
                <a:solidFill>
                  <a:schemeClr val="hlink"/>
                </a:solidFill>
              </a:rPr>
              <a:t>.</a:t>
            </a:r>
            <a:r>
              <a:rPr lang="en-US" altLang="en-US" sz="2000">
                <a:solidFill>
                  <a:schemeClr val="folHlink"/>
                </a:solidFill>
              </a:rPr>
              <a:t>5000</a:t>
            </a:r>
          </a:p>
        </p:txBody>
      </p:sp>
      <p:sp>
        <p:nvSpPr>
          <p:cNvPr id="94247" name="Rectangle 39"/>
          <p:cNvSpPr>
            <a:spLocks noChangeArrowheads="1"/>
          </p:cNvSpPr>
          <p:nvPr/>
        </p:nvSpPr>
        <p:spPr bwMode="auto">
          <a:xfrm>
            <a:off x="2499785" y="3479800"/>
            <a:ext cx="815928" cy="397545"/>
          </a:xfrm>
          <a:prstGeom prst="rect">
            <a:avLst/>
          </a:prstGeom>
          <a:noFill/>
          <a:ln w="12700">
            <a:noFill/>
            <a:miter lim="800000"/>
            <a:headEnd/>
            <a:tailEnd/>
          </a:ln>
        </p:spPr>
        <p:txBody>
          <a:bodyPr wrap="none" lIns="90487" tIns="44450" rIns="90487" bIns="44450">
            <a:spAutoFit/>
          </a:bodyPr>
          <a:lstStyle/>
          <a:p>
            <a:r>
              <a:rPr lang="en-US" altLang="en-US" sz="2000"/>
              <a:t>.5040</a:t>
            </a:r>
          </a:p>
        </p:txBody>
      </p:sp>
      <p:sp>
        <p:nvSpPr>
          <p:cNvPr id="94248" name="Rectangle 40"/>
          <p:cNvSpPr>
            <a:spLocks noChangeArrowheads="1"/>
          </p:cNvSpPr>
          <p:nvPr/>
        </p:nvSpPr>
        <p:spPr bwMode="auto">
          <a:xfrm>
            <a:off x="3790952" y="3479800"/>
            <a:ext cx="815928" cy="397545"/>
          </a:xfrm>
          <a:prstGeom prst="rect">
            <a:avLst/>
          </a:prstGeom>
          <a:noFill/>
          <a:ln w="12700">
            <a:noFill/>
            <a:miter lim="800000"/>
            <a:headEnd/>
            <a:tailEnd/>
          </a:ln>
        </p:spPr>
        <p:txBody>
          <a:bodyPr wrap="none" lIns="90487" tIns="44450" rIns="90487" bIns="44450">
            <a:spAutoFit/>
          </a:bodyPr>
          <a:lstStyle/>
          <a:p>
            <a:r>
              <a:rPr lang="en-US" altLang="en-US" sz="2000"/>
              <a:t>.5080</a:t>
            </a:r>
          </a:p>
        </p:txBody>
      </p:sp>
      <p:sp>
        <p:nvSpPr>
          <p:cNvPr id="94249" name="Rectangle 41"/>
          <p:cNvSpPr>
            <a:spLocks noChangeArrowheads="1"/>
          </p:cNvSpPr>
          <p:nvPr/>
        </p:nvSpPr>
        <p:spPr bwMode="auto">
          <a:xfrm>
            <a:off x="518584" y="4038600"/>
            <a:ext cx="802216" cy="685800"/>
          </a:xfrm>
          <a:prstGeom prst="rect">
            <a:avLst/>
          </a:prstGeom>
          <a:solidFill>
            <a:srgbClr val="969696"/>
          </a:solidFill>
          <a:ln w="12700">
            <a:noFill/>
            <a:miter lim="800000"/>
            <a:headEnd/>
            <a:tailEnd/>
          </a:ln>
        </p:spPr>
        <p:txBody>
          <a:bodyPr wrap="none" anchor="ctr"/>
          <a:lstStyle/>
          <a:p>
            <a:pPr algn="ctr" eaLnBrk="1" hangingPunct="1">
              <a:spcBef>
                <a:spcPct val="50000"/>
              </a:spcBef>
            </a:pPr>
            <a:endParaRPr lang="en-US" altLang="en-US" sz="2000"/>
          </a:p>
        </p:txBody>
      </p:sp>
      <p:sp>
        <p:nvSpPr>
          <p:cNvPr id="94250" name="Rectangle 42"/>
          <p:cNvSpPr>
            <a:spLocks noChangeArrowheads="1"/>
          </p:cNvSpPr>
          <p:nvPr/>
        </p:nvSpPr>
        <p:spPr bwMode="auto">
          <a:xfrm>
            <a:off x="1240368" y="4140200"/>
            <a:ext cx="815928" cy="397545"/>
          </a:xfrm>
          <a:prstGeom prst="rect">
            <a:avLst/>
          </a:prstGeom>
          <a:noFill/>
          <a:ln w="12700">
            <a:noFill/>
            <a:miter lim="800000"/>
            <a:headEnd/>
            <a:tailEnd/>
          </a:ln>
        </p:spPr>
        <p:txBody>
          <a:bodyPr wrap="none" lIns="90487" tIns="44450" rIns="90487" bIns="44450">
            <a:spAutoFit/>
          </a:bodyPr>
          <a:lstStyle/>
          <a:p>
            <a:r>
              <a:rPr lang="en-US" altLang="en-US" sz="2000"/>
              <a:t>.5398</a:t>
            </a:r>
          </a:p>
        </p:txBody>
      </p:sp>
      <p:sp>
        <p:nvSpPr>
          <p:cNvPr id="94251" name="Rectangle 43"/>
          <p:cNvSpPr>
            <a:spLocks noChangeArrowheads="1"/>
          </p:cNvSpPr>
          <p:nvPr/>
        </p:nvSpPr>
        <p:spPr bwMode="auto">
          <a:xfrm>
            <a:off x="2497668" y="4159250"/>
            <a:ext cx="815928" cy="397545"/>
          </a:xfrm>
          <a:prstGeom prst="rect">
            <a:avLst/>
          </a:prstGeom>
          <a:noFill/>
          <a:ln w="12700">
            <a:noFill/>
            <a:miter lim="800000"/>
            <a:headEnd/>
            <a:tailEnd/>
          </a:ln>
        </p:spPr>
        <p:txBody>
          <a:bodyPr wrap="none" lIns="90487" tIns="44450" rIns="90487" bIns="44450">
            <a:spAutoFit/>
          </a:bodyPr>
          <a:lstStyle/>
          <a:p>
            <a:r>
              <a:rPr lang="en-US" altLang="en-US" sz="2000"/>
              <a:t>.5438</a:t>
            </a:r>
          </a:p>
        </p:txBody>
      </p:sp>
      <p:sp>
        <p:nvSpPr>
          <p:cNvPr id="94252" name="Rectangle 44"/>
          <p:cNvSpPr>
            <a:spLocks noChangeArrowheads="1"/>
          </p:cNvSpPr>
          <p:nvPr/>
        </p:nvSpPr>
        <p:spPr bwMode="auto">
          <a:xfrm>
            <a:off x="3858684" y="4067175"/>
            <a:ext cx="1259416" cy="642938"/>
          </a:xfrm>
          <a:prstGeom prst="rect">
            <a:avLst/>
          </a:prstGeom>
          <a:noFill/>
          <a:ln w="12700">
            <a:noFill/>
            <a:miter lim="800000"/>
            <a:headEnd/>
            <a:tailEnd/>
          </a:ln>
        </p:spPr>
        <p:txBody>
          <a:bodyPr wrap="none" anchor="ctr"/>
          <a:lstStyle/>
          <a:p>
            <a:pPr algn="ctr" eaLnBrk="1" hangingPunct="1">
              <a:spcBef>
                <a:spcPct val="50000"/>
              </a:spcBef>
            </a:pPr>
            <a:endParaRPr lang="en-US" altLang="en-US" sz="2000"/>
          </a:p>
        </p:txBody>
      </p:sp>
      <p:sp>
        <p:nvSpPr>
          <p:cNvPr id="94253" name="Rectangle 45"/>
          <p:cNvSpPr>
            <a:spLocks noChangeArrowheads="1"/>
          </p:cNvSpPr>
          <p:nvPr/>
        </p:nvSpPr>
        <p:spPr bwMode="auto">
          <a:xfrm>
            <a:off x="518584" y="4724400"/>
            <a:ext cx="802216" cy="685800"/>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sz="2000"/>
          </a:p>
        </p:txBody>
      </p:sp>
      <p:sp>
        <p:nvSpPr>
          <p:cNvPr id="94254" name="Rectangle 46"/>
          <p:cNvSpPr>
            <a:spLocks noChangeArrowheads="1"/>
          </p:cNvSpPr>
          <p:nvPr/>
        </p:nvSpPr>
        <p:spPr bwMode="auto">
          <a:xfrm>
            <a:off x="465667" y="4810125"/>
            <a:ext cx="546623" cy="397545"/>
          </a:xfrm>
          <a:prstGeom prst="rect">
            <a:avLst/>
          </a:prstGeom>
          <a:noFill/>
          <a:ln w="12700">
            <a:noFill/>
            <a:miter lim="800000"/>
            <a:headEnd/>
            <a:tailEnd/>
          </a:ln>
        </p:spPr>
        <p:txBody>
          <a:bodyPr wrap="none" lIns="90487" tIns="44450" rIns="90487" bIns="44450">
            <a:spAutoFit/>
          </a:bodyPr>
          <a:lstStyle/>
          <a:p>
            <a:r>
              <a:rPr lang="en-US" altLang="en-US" sz="2000"/>
              <a:t>0.2</a:t>
            </a:r>
          </a:p>
        </p:txBody>
      </p:sp>
      <p:sp>
        <p:nvSpPr>
          <p:cNvPr id="94255" name="Rectangle 47"/>
          <p:cNvSpPr>
            <a:spLocks noChangeArrowheads="1"/>
          </p:cNvSpPr>
          <p:nvPr/>
        </p:nvSpPr>
        <p:spPr bwMode="auto">
          <a:xfrm>
            <a:off x="1240368" y="4810125"/>
            <a:ext cx="815928" cy="397545"/>
          </a:xfrm>
          <a:prstGeom prst="rect">
            <a:avLst/>
          </a:prstGeom>
          <a:noFill/>
          <a:ln w="12700">
            <a:noFill/>
            <a:miter lim="800000"/>
            <a:headEnd/>
            <a:tailEnd/>
          </a:ln>
        </p:spPr>
        <p:txBody>
          <a:bodyPr wrap="none" lIns="90487" tIns="44450" rIns="90487" bIns="44450">
            <a:spAutoFit/>
          </a:bodyPr>
          <a:lstStyle/>
          <a:p>
            <a:r>
              <a:rPr lang="en-US" altLang="en-US" sz="2000"/>
              <a:t>.5793</a:t>
            </a:r>
          </a:p>
        </p:txBody>
      </p:sp>
      <p:sp>
        <p:nvSpPr>
          <p:cNvPr id="94256" name="Rectangle 48"/>
          <p:cNvSpPr>
            <a:spLocks noChangeArrowheads="1"/>
          </p:cNvSpPr>
          <p:nvPr/>
        </p:nvSpPr>
        <p:spPr bwMode="auto">
          <a:xfrm>
            <a:off x="2499785" y="4810125"/>
            <a:ext cx="815928" cy="397545"/>
          </a:xfrm>
          <a:prstGeom prst="rect">
            <a:avLst/>
          </a:prstGeom>
          <a:noFill/>
          <a:ln w="12700">
            <a:noFill/>
            <a:miter lim="800000"/>
            <a:headEnd/>
            <a:tailEnd/>
          </a:ln>
        </p:spPr>
        <p:txBody>
          <a:bodyPr wrap="none" lIns="90487" tIns="44450" rIns="90487" bIns="44450">
            <a:spAutoFit/>
          </a:bodyPr>
          <a:lstStyle/>
          <a:p>
            <a:r>
              <a:rPr lang="en-US" altLang="en-US" sz="2000"/>
              <a:t>.5832</a:t>
            </a:r>
          </a:p>
        </p:txBody>
      </p:sp>
      <p:sp>
        <p:nvSpPr>
          <p:cNvPr id="94257" name="Rectangle 49"/>
          <p:cNvSpPr>
            <a:spLocks noChangeArrowheads="1"/>
          </p:cNvSpPr>
          <p:nvPr/>
        </p:nvSpPr>
        <p:spPr bwMode="auto">
          <a:xfrm>
            <a:off x="3790952" y="4810125"/>
            <a:ext cx="815928" cy="397545"/>
          </a:xfrm>
          <a:prstGeom prst="rect">
            <a:avLst/>
          </a:prstGeom>
          <a:noFill/>
          <a:ln w="12700">
            <a:noFill/>
            <a:miter lim="800000"/>
            <a:headEnd/>
            <a:tailEnd/>
          </a:ln>
        </p:spPr>
        <p:txBody>
          <a:bodyPr wrap="none" lIns="90487" tIns="44450" rIns="90487" bIns="44450">
            <a:spAutoFit/>
          </a:bodyPr>
          <a:lstStyle/>
          <a:p>
            <a:r>
              <a:rPr lang="en-US" altLang="en-US" sz="2000"/>
              <a:t>.5871</a:t>
            </a:r>
          </a:p>
        </p:txBody>
      </p:sp>
      <p:sp>
        <p:nvSpPr>
          <p:cNvPr id="94258" name="Rectangle 50"/>
          <p:cNvSpPr>
            <a:spLocks noChangeArrowheads="1"/>
          </p:cNvSpPr>
          <p:nvPr/>
        </p:nvSpPr>
        <p:spPr bwMode="auto">
          <a:xfrm>
            <a:off x="518584" y="5397500"/>
            <a:ext cx="802216" cy="635000"/>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sz="2000"/>
          </a:p>
        </p:txBody>
      </p:sp>
      <p:sp>
        <p:nvSpPr>
          <p:cNvPr id="94259" name="Rectangle 51"/>
          <p:cNvSpPr>
            <a:spLocks noChangeArrowheads="1"/>
          </p:cNvSpPr>
          <p:nvPr/>
        </p:nvSpPr>
        <p:spPr bwMode="auto">
          <a:xfrm>
            <a:off x="465667" y="5470525"/>
            <a:ext cx="546623" cy="397545"/>
          </a:xfrm>
          <a:prstGeom prst="rect">
            <a:avLst/>
          </a:prstGeom>
          <a:noFill/>
          <a:ln w="12700">
            <a:noFill/>
            <a:miter lim="800000"/>
            <a:headEnd/>
            <a:tailEnd/>
          </a:ln>
        </p:spPr>
        <p:txBody>
          <a:bodyPr wrap="none" lIns="90487" tIns="44450" rIns="90487" bIns="44450">
            <a:spAutoFit/>
          </a:bodyPr>
          <a:lstStyle/>
          <a:p>
            <a:r>
              <a:rPr lang="en-US" altLang="en-US" sz="2000"/>
              <a:t>0.3</a:t>
            </a:r>
          </a:p>
        </p:txBody>
      </p:sp>
      <p:sp>
        <p:nvSpPr>
          <p:cNvPr id="94260" name="Rectangle 52"/>
          <p:cNvSpPr>
            <a:spLocks noChangeArrowheads="1"/>
          </p:cNvSpPr>
          <p:nvPr/>
        </p:nvSpPr>
        <p:spPr bwMode="auto">
          <a:xfrm>
            <a:off x="1240368" y="5470525"/>
            <a:ext cx="815928" cy="397545"/>
          </a:xfrm>
          <a:prstGeom prst="rect">
            <a:avLst/>
          </a:prstGeom>
          <a:noFill/>
          <a:ln w="12700">
            <a:noFill/>
            <a:miter lim="800000"/>
            <a:headEnd/>
            <a:tailEnd/>
          </a:ln>
        </p:spPr>
        <p:txBody>
          <a:bodyPr wrap="none" lIns="90487" tIns="44450" rIns="90487" bIns="44450">
            <a:spAutoFit/>
          </a:bodyPr>
          <a:lstStyle/>
          <a:p>
            <a:r>
              <a:rPr lang="en-US" altLang="en-US" sz="2000"/>
              <a:t>.6179</a:t>
            </a:r>
          </a:p>
        </p:txBody>
      </p:sp>
      <p:sp>
        <p:nvSpPr>
          <p:cNvPr id="94261" name="Rectangle 53"/>
          <p:cNvSpPr>
            <a:spLocks noChangeArrowheads="1"/>
          </p:cNvSpPr>
          <p:nvPr/>
        </p:nvSpPr>
        <p:spPr bwMode="auto">
          <a:xfrm>
            <a:off x="2499785" y="5470525"/>
            <a:ext cx="815928" cy="397545"/>
          </a:xfrm>
          <a:prstGeom prst="rect">
            <a:avLst/>
          </a:prstGeom>
          <a:noFill/>
          <a:ln w="12700">
            <a:noFill/>
            <a:miter lim="800000"/>
            <a:headEnd/>
            <a:tailEnd/>
          </a:ln>
        </p:spPr>
        <p:txBody>
          <a:bodyPr wrap="none" lIns="90487" tIns="44450" rIns="90487" bIns="44450">
            <a:spAutoFit/>
          </a:bodyPr>
          <a:lstStyle/>
          <a:p>
            <a:r>
              <a:rPr lang="en-US" altLang="en-US" sz="2000"/>
              <a:t>.6217</a:t>
            </a:r>
          </a:p>
        </p:txBody>
      </p:sp>
      <p:sp>
        <p:nvSpPr>
          <p:cNvPr id="94262" name="Rectangle 54"/>
          <p:cNvSpPr>
            <a:spLocks noChangeArrowheads="1"/>
          </p:cNvSpPr>
          <p:nvPr/>
        </p:nvSpPr>
        <p:spPr bwMode="auto">
          <a:xfrm>
            <a:off x="3790952" y="5470525"/>
            <a:ext cx="815928" cy="397545"/>
          </a:xfrm>
          <a:prstGeom prst="rect">
            <a:avLst/>
          </a:prstGeom>
          <a:noFill/>
          <a:ln w="12700">
            <a:noFill/>
            <a:miter lim="800000"/>
            <a:headEnd/>
            <a:tailEnd/>
          </a:ln>
        </p:spPr>
        <p:txBody>
          <a:bodyPr wrap="none" lIns="90487" tIns="44450" rIns="90487" bIns="44450">
            <a:spAutoFit/>
          </a:bodyPr>
          <a:lstStyle/>
          <a:p>
            <a:r>
              <a:rPr lang="en-US" altLang="en-US" sz="2000"/>
              <a:t>.6255</a:t>
            </a:r>
          </a:p>
        </p:txBody>
      </p:sp>
      <p:sp>
        <p:nvSpPr>
          <p:cNvPr id="94263" name="Rectangle 55"/>
          <p:cNvSpPr>
            <a:spLocks noChangeArrowheads="1"/>
          </p:cNvSpPr>
          <p:nvPr/>
        </p:nvSpPr>
        <p:spPr bwMode="auto">
          <a:xfrm>
            <a:off x="4021667" y="2741614"/>
            <a:ext cx="1507067" cy="493725"/>
          </a:xfrm>
          <a:prstGeom prst="rect">
            <a:avLst/>
          </a:prstGeom>
          <a:noFill/>
          <a:ln w="12700">
            <a:noFill/>
            <a:miter lim="800000"/>
            <a:headEnd/>
            <a:tailEnd/>
          </a:ln>
        </p:spPr>
        <p:txBody>
          <a:bodyPr lIns="92075" tIns="92075" rIns="92075" bIns="92075">
            <a:spAutoFit/>
          </a:bodyPr>
          <a:lstStyle/>
          <a:p>
            <a:pPr>
              <a:spcBef>
                <a:spcPct val="50000"/>
              </a:spcBef>
            </a:pPr>
            <a:r>
              <a:rPr lang="en-US" altLang="en-US" sz="2000" b="1">
                <a:solidFill>
                  <a:srgbClr val="00FF00"/>
                </a:solidFill>
              </a:rPr>
              <a:t>.02</a:t>
            </a:r>
          </a:p>
        </p:txBody>
      </p:sp>
      <p:sp>
        <p:nvSpPr>
          <p:cNvPr id="94264" name="Rectangle 56"/>
          <p:cNvSpPr>
            <a:spLocks noChangeArrowheads="1"/>
          </p:cNvSpPr>
          <p:nvPr/>
        </p:nvSpPr>
        <p:spPr bwMode="auto">
          <a:xfrm>
            <a:off x="406400" y="4191001"/>
            <a:ext cx="1422400" cy="473075"/>
          </a:xfrm>
          <a:prstGeom prst="rect">
            <a:avLst/>
          </a:prstGeom>
          <a:noFill/>
          <a:ln w="12700">
            <a:noFill/>
            <a:miter lim="800000"/>
            <a:headEnd/>
            <a:tailEnd/>
          </a:ln>
        </p:spPr>
        <p:txBody>
          <a:bodyPr lIns="92075" tIns="0" rIns="92075" bIns="0" anchor="ctr"/>
          <a:lstStyle/>
          <a:p>
            <a:pPr>
              <a:spcBef>
                <a:spcPct val="50000"/>
              </a:spcBef>
            </a:pPr>
            <a:r>
              <a:rPr lang="en-US" altLang="en-US" sz="2000" b="1">
                <a:solidFill>
                  <a:srgbClr val="00FF00"/>
                </a:solidFill>
              </a:rPr>
              <a:t>0.1</a:t>
            </a:r>
          </a:p>
        </p:txBody>
      </p:sp>
      <p:sp>
        <p:nvSpPr>
          <p:cNvPr id="94265" name="Rectangle 57"/>
          <p:cNvSpPr>
            <a:spLocks noChangeArrowheads="1"/>
          </p:cNvSpPr>
          <p:nvPr/>
        </p:nvSpPr>
        <p:spPr bwMode="auto">
          <a:xfrm>
            <a:off x="3860800" y="4159251"/>
            <a:ext cx="1363133" cy="397545"/>
          </a:xfrm>
          <a:prstGeom prst="rect">
            <a:avLst/>
          </a:prstGeom>
          <a:solidFill>
            <a:srgbClr val="FDE0BD"/>
          </a:solidFill>
          <a:ln w="12700">
            <a:noFill/>
            <a:miter lim="800000"/>
            <a:headEnd/>
            <a:tailEnd/>
          </a:ln>
        </p:spPr>
        <p:txBody>
          <a:bodyPr lIns="90487" tIns="44450" rIns="90487" bIns="44450">
            <a:spAutoFit/>
          </a:bodyPr>
          <a:lstStyle/>
          <a:p>
            <a:pPr>
              <a:spcBef>
                <a:spcPct val="50000"/>
              </a:spcBef>
            </a:pPr>
            <a:r>
              <a:rPr lang="en-US" altLang="en-US" sz="2000" b="1">
                <a:solidFill>
                  <a:schemeClr val="folHlink"/>
                </a:solidFill>
              </a:rPr>
              <a:t>.</a:t>
            </a:r>
            <a:r>
              <a:rPr lang="en-US" altLang="en-US" sz="2000">
                <a:solidFill>
                  <a:schemeClr val="folHlink"/>
                </a:solidFill>
              </a:rPr>
              <a:t>5478</a:t>
            </a:r>
          </a:p>
        </p:txBody>
      </p:sp>
      <p:sp>
        <p:nvSpPr>
          <p:cNvPr id="94266" name="Rectangle 58"/>
          <p:cNvSpPr>
            <a:spLocks noChangeArrowheads="1"/>
          </p:cNvSpPr>
          <p:nvPr/>
        </p:nvSpPr>
        <p:spPr bwMode="auto">
          <a:xfrm>
            <a:off x="440267" y="1656644"/>
            <a:ext cx="6096000" cy="674544"/>
          </a:xfrm>
          <a:prstGeom prst="rect">
            <a:avLst/>
          </a:prstGeom>
          <a:noFill/>
          <a:ln w="12700">
            <a:noFill/>
            <a:miter lim="800000"/>
            <a:headEnd/>
            <a:tailEnd/>
          </a:ln>
        </p:spPr>
        <p:txBody>
          <a:bodyPr lIns="90487" tIns="44450" rIns="90487" bIns="44450">
            <a:spAutoFit/>
          </a:bodyPr>
          <a:lstStyle/>
          <a:p>
            <a:pPr>
              <a:spcBef>
                <a:spcPct val="50000"/>
              </a:spcBef>
            </a:pPr>
            <a:r>
              <a:rPr lang="en-US" altLang="en-US" sz="2000" dirty="0"/>
              <a:t>Standardized Normal Probability </a:t>
            </a:r>
          </a:p>
          <a:p>
            <a:pPr>
              <a:lnSpc>
                <a:spcPct val="40000"/>
              </a:lnSpc>
              <a:spcBef>
                <a:spcPct val="50000"/>
              </a:spcBef>
            </a:pPr>
            <a:endParaRPr lang="en-US" altLang="en-US" sz="2000" dirty="0"/>
          </a:p>
        </p:txBody>
      </p:sp>
      <p:sp>
        <p:nvSpPr>
          <p:cNvPr id="94267" name="Line 59"/>
          <p:cNvSpPr>
            <a:spLocks noChangeShapeType="1"/>
          </p:cNvSpPr>
          <p:nvPr/>
        </p:nvSpPr>
        <p:spPr bwMode="auto">
          <a:xfrm>
            <a:off x="1320800" y="2743200"/>
            <a:ext cx="0" cy="3276600"/>
          </a:xfrm>
          <a:prstGeom prst="line">
            <a:avLst/>
          </a:prstGeom>
          <a:noFill/>
          <a:ln w="9525">
            <a:solidFill>
              <a:srgbClr val="FF99FF"/>
            </a:solidFill>
            <a:miter lim="800000"/>
            <a:headEnd/>
            <a:tailEnd/>
          </a:ln>
        </p:spPr>
        <p:txBody>
          <a:bodyPr wrap="none"/>
          <a:lstStyle/>
          <a:p>
            <a:endParaRPr lang="en-US" sz="2000"/>
          </a:p>
        </p:txBody>
      </p:sp>
      <p:sp>
        <p:nvSpPr>
          <p:cNvPr id="94268" name="Line 60"/>
          <p:cNvSpPr>
            <a:spLocks noChangeShapeType="1"/>
          </p:cNvSpPr>
          <p:nvPr/>
        </p:nvSpPr>
        <p:spPr bwMode="auto">
          <a:xfrm>
            <a:off x="2540000" y="2743200"/>
            <a:ext cx="0" cy="3276600"/>
          </a:xfrm>
          <a:prstGeom prst="line">
            <a:avLst/>
          </a:prstGeom>
          <a:noFill/>
          <a:ln w="9525">
            <a:solidFill>
              <a:srgbClr val="FF99FF"/>
            </a:solidFill>
            <a:miter lim="800000"/>
            <a:headEnd/>
            <a:tailEnd/>
          </a:ln>
        </p:spPr>
        <p:txBody>
          <a:bodyPr wrap="none"/>
          <a:lstStyle/>
          <a:p>
            <a:endParaRPr lang="en-US" sz="2000"/>
          </a:p>
        </p:txBody>
      </p:sp>
      <p:sp>
        <p:nvSpPr>
          <p:cNvPr id="94269" name="Line 61"/>
          <p:cNvSpPr>
            <a:spLocks noChangeShapeType="1"/>
          </p:cNvSpPr>
          <p:nvPr/>
        </p:nvSpPr>
        <p:spPr bwMode="auto">
          <a:xfrm>
            <a:off x="3860800" y="2743200"/>
            <a:ext cx="0" cy="3276600"/>
          </a:xfrm>
          <a:prstGeom prst="line">
            <a:avLst/>
          </a:prstGeom>
          <a:noFill/>
          <a:ln w="9525">
            <a:solidFill>
              <a:srgbClr val="FF99FF"/>
            </a:solidFill>
            <a:miter lim="800000"/>
            <a:headEnd/>
            <a:tailEnd/>
          </a:ln>
        </p:spPr>
        <p:txBody>
          <a:bodyPr wrap="none"/>
          <a:lstStyle/>
          <a:p>
            <a:endParaRPr lang="en-US" sz="2000"/>
          </a:p>
        </p:txBody>
      </p:sp>
      <p:sp>
        <p:nvSpPr>
          <p:cNvPr id="94270" name="Line 62"/>
          <p:cNvSpPr>
            <a:spLocks noChangeShapeType="1"/>
          </p:cNvSpPr>
          <p:nvPr/>
        </p:nvSpPr>
        <p:spPr bwMode="auto">
          <a:xfrm>
            <a:off x="508000" y="3429000"/>
            <a:ext cx="4572000" cy="0"/>
          </a:xfrm>
          <a:prstGeom prst="line">
            <a:avLst/>
          </a:prstGeom>
          <a:noFill/>
          <a:ln w="9525">
            <a:solidFill>
              <a:srgbClr val="FF99FF"/>
            </a:solidFill>
            <a:miter lim="800000"/>
            <a:headEnd/>
            <a:tailEnd/>
          </a:ln>
        </p:spPr>
        <p:txBody>
          <a:bodyPr wrap="none"/>
          <a:lstStyle/>
          <a:p>
            <a:endParaRPr lang="en-US" sz="2000"/>
          </a:p>
        </p:txBody>
      </p:sp>
      <p:sp>
        <p:nvSpPr>
          <p:cNvPr id="94271" name="Line 63"/>
          <p:cNvSpPr>
            <a:spLocks noChangeShapeType="1"/>
          </p:cNvSpPr>
          <p:nvPr/>
        </p:nvSpPr>
        <p:spPr bwMode="auto">
          <a:xfrm>
            <a:off x="508000" y="4038600"/>
            <a:ext cx="4572000" cy="0"/>
          </a:xfrm>
          <a:prstGeom prst="line">
            <a:avLst/>
          </a:prstGeom>
          <a:noFill/>
          <a:ln w="9525">
            <a:solidFill>
              <a:srgbClr val="FF99FF"/>
            </a:solidFill>
            <a:miter lim="800000"/>
            <a:headEnd/>
            <a:tailEnd/>
          </a:ln>
        </p:spPr>
        <p:txBody>
          <a:bodyPr wrap="none"/>
          <a:lstStyle/>
          <a:p>
            <a:endParaRPr lang="en-US" sz="2000"/>
          </a:p>
        </p:txBody>
      </p:sp>
      <p:sp>
        <p:nvSpPr>
          <p:cNvPr id="94272" name="Line 64"/>
          <p:cNvSpPr>
            <a:spLocks noChangeShapeType="1"/>
          </p:cNvSpPr>
          <p:nvPr/>
        </p:nvSpPr>
        <p:spPr bwMode="auto">
          <a:xfrm>
            <a:off x="508000" y="4724400"/>
            <a:ext cx="4572000" cy="0"/>
          </a:xfrm>
          <a:prstGeom prst="line">
            <a:avLst/>
          </a:prstGeom>
          <a:noFill/>
          <a:ln w="9525">
            <a:solidFill>
              <a:srgbClr val="FF99FF"/>
            </a:solidFill>
            <a:miter lim="800000"/>
            <a:headEnd/>
            <a:tailEnd/>
          </a:ln>
        </p:spPr>
        <p:txBody>
          <a:bodyPr wrap="none"/>
          <a:lstStyle/>
          <a:p>
            <a:endParaRPr lang="en-US" sz="2000"/>
          </a:p>
        </p:txBody>
      </p:sp>
      <p:sp>
        <p:nvSpPr>
          <p:cNvPr id="94273" name="Line 65"/>
          <p:cNvSpPr>
            <a:spLocks noChangeShapeType="1"/>
          </p:cNvSpPr>
          <p:nvPr/>
        </p:nvSpPr>
        <p:spPr bwMode="auto">
          <a:xfrm>
            <a:off x="508000" y="5410200"/>
            <a:ext cx="4572000" cy="0"/>
          </a:xfrm>
          <a:prstGeom prst="line">
            <a:avLst/>
          </a:prstGeom>
          <a:noFill/>
          <a:ln w="9525">
            <a:solidFill>
              <a:srgbClr val="FF99FF"/>
            </a:solidFill>
            <a:miter lim="800000"/>
            <a:headEnd/>
            <a:tailEnd/>
          </a:ln>
        </p:spPr>
        <p:txBody>
          <a:bodyPr wrap="none"/>
          <a:lstStyle/>
          <a:p>
            <a:endParaRPr lang="en-US" sz="2000"/>
          </a:p>
        </p:txBody>
      </p:sp>
    </p:spTree>
  </p:cSld>
  <p:clrMapOvr>
    <a:masterClrMapping/>
  </p:clrMapOvr>
  <p:transition/>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reeform 2"/>
          <p:cNvSpPr>
            <a:spLocks/>
          </p:cNvSpPr>
          <p:nvPr/>
        </p:nvSpPr>
        <p:spPr bwMode="auto">
          <a:xfrm>
            <a:off x="6282267" y="3962400"/>
            <a:ext cx="423333" cy="1600200"/>
          </a:xfrm>
          <a:custGeom>
            <a:avLst/>
            <a:gdLst>
              <a:gd name="T0" fmla="*/ 2147483646 w 200"/>
              <a:gd name="T1" fmla="*/ 2147483646 h 1008"/>
              <a:gd name="T2" fmla="*/ 0 w 200"/>
              <a:gd name="T3" fmla="*/ 2147483646 h 1008"/>
              <a:gd name="T4" fmla="*/ 2147483646 w 200"/>
              <a:gd name="T5" fmla="*/ 2147483646 h 1008"/>
              <a:gd name="T6" fmla="*/ 2147483646 w 200"/>
              <a:gd name="T7" fmla="*/ 2147483646 h 1008"/>
              <a:gd name="T8" fmla="*/ 2147483646 w 200"/>
              <a:gd name="T9" fmla="*/ 2147483646 h 1008"/>
              <a:gd name="T10" fmla="*/ 2147483646 w 200"/>
              <a:gd name="T11" fmla="*/ 2147483646 h 1008"/>
              <a:gd name="T12" fmla="*/ 2147483646 w 200"/>
              <a:gd name="T13" fmla="*/ 0 h 1008"/>
              <a:gd name="T14" fmla="*/ 2147483646 w 200"/>
              <a:gd name="T15" fmla="*/ 0 h 1008"/>
              <a:gd name="T16" fmla="*/ 2147483646 w 200"/>
              <a:gd name="T17" fmla="*/ 2147483646 h 1008"/>
              <a:gd name="T18" fmla="*/ 2147483646 w 200"/>
              <a:gd name="T19" fmla="*/ 2147483646 h 10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0"/>
              <a:gd name="T31" fmla="*/ 0 h 1008"/>
              <a:gd name="T32" fmla="*/ 200 w 200"/>
              <a:gd name="T33" fmla="*/ 1008 h 10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0" h="1008">
                <a:moveTo>
                  <a:pt x="8" y="1008"/>
                </a:moveTo>
                <a:lnTo>
                  <a:pt x="0" y="166"/>
                </a:lnTo>
                <a:lnTo>
                  <a:pt x="26" y="126"/>
                </a:lnTo>
                <a:lnTo>
                  <a:pt x="64" y="76"/>
                </a:lnTo>
                <a:lnTo>
                  <a:pt x="96" y="42"/>
                </a:lnTo>
                <a:lnTo>
                  <a:pt x="126" y="22"/>
                </a:lnTo>
                <a:lnTo>
                  <a:pt x="152" y="0"/>
                </a:lnTo>
                <a:lnTo>
                  <a:pt x="200" y="0"/>
                </a:lnTo>
                <a:lnTo>
                  <a:pt x="200" y="1008"/>
                </a:lnTo>
                <a:lnTo>
                  <a:pt x="8" y="1008"/>
                </a:lnTo>
                <a:close/>
              </a:path>
            </a:pathLst>
          </a:custGeom>
          <a:solidFill>
            <a:schemeClr val="hlink"/>
          </a:solidFill>
          <a:ln w="19050" cap="flat" cmpd="sng">
            <a:noFill/>
            <a:prstDash val="solid"/>
            <a:round/>
            <a:headEnd/>
            <a:tailEnd/>
          </a:ln>
        </p:spPr>
        <p:txBody>
          <a:bodyPr wrap="none" anchor="ctr"/>
          <a:lstStyle/>
          <a:p>
            <a:endParaRPr lang="en-US"/>
          </a:p>
        </p:txBody>
      </p:sp>
      <p:sp>
        <p:nvSpPr>
          <p:cNvPr id="96259" name="Rectangle 4"/>
          <p:cNvSpPr>
            <a:spLocks noGrp="1" noChangeArrowheads="1"/>
          </p:cNvSpPr>
          <p:nvPr>
            <p:ph type="body" idx="4294967295"/>
          </p:nvPr>
        </p:nvSpPr>
        <p:spPr>
          <a:xfrm>
            <a:off x="812800" y="1752601"/>
            <a:ext cx="10769600" cy="4532313"/>
          </a:xfrm>
        </p:spPr>
        <p:txBody>
          <a:bodyPr>
            <a:normAutofit/>
          </a:bodyPr>
          <a:lstStyle/>
          <a:p>
            <a:pPr eaLnBrk="1" hangingPunct="1">
              <a:buNone/>
            </a:pPr>
            <a:endParaRPr lang="en-US" altLang="en-US" sz="2400" dirty="0" smtClean="0"/>
          </a:p>
          <a:p>
            <a:pPr eaLnBrk="1" hangingPunct="1">
              <a:buNone/>
            </a:pPr>
            <a:r>
              <a:rPr lang="en-US" altLang="en-US" sz="2400" dirty="0" smtClean="0"/>
              <a:t>Suppose  X  is normal with mean 18.0 and standard deviation 5.0.  </a:t>
            </a:r>
          </a:p>
          <a:p>
            <a:pPr eaLnBrk="1" hangingPunct="1">
              <a:buNone/>
            </a:pPr>
            <a:endParaRPr lang="en-US" altLang="en-US" sz="2400" dirty="0" smtClean="0">
              <a:solidFill>
                <a:schemeClr val="folHlink"/>
              </a:solidFill>
            </a:endParaRPr>
          </a:p>
          <a:p>
            <a:pPr eaLnBrk="1" hangingPunct="1">
              <a:buNone/>
            </a:pPr>
            <a:r>
              <a:rPr lang="en-US" altLang="en-US" sz="2400" dirty="0" smtClean="0">
                <a:solidFill>
                  <a:schemeClr val="folHlink"/>
                </a:solidFill>
              </a:rPr>
              <a:t>Now Find P(17.4 &lt; X &lt; 18)</a:t>
            </a:r>
          </a:p>
        </p:txBody>
      </p:sp>
      <p:sp>
        <p:nvSpPr>
          <p:cNvPr id="96260" name="Line 5"/>
          <p:cNvSpPr>
            <a:spLocks noChangeShapeType="1"/>
          </p:cNvSpPr>
          <p:nvPr/>
        </p:nvSpPr>
        <p:spPr bwMode="auto">
          <a:xfrm>
            <a:off x="6705600" y="3962400"/>
            <a:ext cx="0" cy="1600200"/>
          </a:xfrm>
          <a:prstGeom prst="line">
            <a:avLst/>
          </a:prstGeom>
          <a:noFill/>
          <a:ln w="31750">
            <a:solidFill>
              <a:schemeClr val="tx1"/>
            </a:solidFill>
            <a:round/>
            <a:headEnd/>
            <a:tailEnd/>
          </a:ln>
        </p:spPr>
        <p:txBody>
          <a:bodyPr wrap="none" anchor="ctr"/>
          <a:lstStyle/>
          <a:p>
            <a:endParaRPr lang="en-US"/>
          </a:p>
        </p:txBody>
      </p:sp>
      <p:sp>
        <p:nvSpPr>
          <p:cNvPr id="96261" name="Freeform 6"/>
          <p:cNvSpPr>
            <a:spLocks/>
          </p:cNvSpPr>
          <p:nvPr/>
        </p:nvSpPr>
        <p:spPr bwMode="auto">
          <a:xfrm>
            <a:off x="6807200" y="3962401"/>
            <a:ext cx="2125133" cy="152876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6262" name="Freeform 7"/>
          <p:cNvSpPr>
            <a:spLocks/>
          </p:cNvSpPr>
          <p:nvPr/>
        </p:nvSpPr>
        <p:spPr bwMode="auto">
          <a:xfrm>
            <a:off x="4569884" y="3957639"/>
            <a:ext cx="2192867" cy="1531937"/>
          </a:xfrm>
          <a:custGeom>
            <a:avLst/>
            <a:gdLst>
              <a:gd name="T0" fmla="*/ 0 w 1036"/>
              <a:gd name="T1" fmla="*/ 2147483646 h 965"/>
              <a:gd name="T2" fmla="*/ 2147483646 w 1036"/>
              <a:gd name="T3" fmla="*/ 2147483646 h 965"/>
              <a:gd name="T4" fmla="*/ 2147483646 w 1036"/>
              <a:gd name="T5" fmla="*/ 2147483646 h 965"/>
              <a:gd name="T6" fmla="*/ 2147483646 w 1036"/>
              <a:gd name="T7" fmla="*/ 2147483646 h 965"/>
              <a:gd name="T8" fmla="*/ 2147483646 w 1036"/>
              <a:gd name="T9" fmla="*/ 2147483646 h 965"/>
              <a:gd name="T10" fmla="*/ 2147483646 w 1036"/>
              <a:gd name="T11" fmla="*/ 2147483646 h 965"/>
              <a:gd name="T12" fmla="*/ 2147483646 w 1036"/>
              <a:gd name="T13" fmla="*/ 2147483646 h 965"/>
              <a:gd name="T14" fmla="*/ 2147483646 w 1036"/>
              <a:gd name="T15" fmla="*/ 2147483646 h 965"/>
              <a:gd name="T16" fmla="*/ 2147483646 w 1036"/>
              <a:gd name="T17" fmla="*/ 2147483646 h 965"/>
              <a:gd name="T18" fmla="*/ 2147483646 w 1036"/>
              <a:gd name="T19" fmla="*/ 2147483646 h 965"/>
              <a:gd name="T20" fmla="*/ 2147483646 w 1036"/>
              <a:gd name="T21" fmla="*/ 2147483646 h 965"/>
              <a:gd name="T22" fmla="*/ 2147483646 w 1036"/>
              <a:gd name="T23" fmla="*/ 2147483646 h 965"/>
              <a:gd name="T24" fmla="*/ 2147483646 w 1036"/>
              <a:gd name="T25" fmla="*/ 2147483646 h 965"/>
              <a:gd name="T26" fmla="*/ 2147483646 w 1036"/>
              <a:gd name="T27" fmla="*/ 2147483646 h 965"/>
              <a:gd name="T28" fmla="*/ 2147483646 w 1036"/>
              <a:gd name="T29" fmla="*/ 2147483646 h 965"/>
              <a:gd name="T30" fmla="*/ 2147483646 w 1036"/>
              <a:gd name="T31" fmla="*/ 0 h 9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6"/>
              <a:gd name="T49" fmla="*/ 0 h 965"/>
              <a:gd name="T50" fmla="*/ 1036 w 1036"/>
              <a:gd name="T51" fmla="*/ 965 h 9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6" h="965">
                <a:moveTo>
                  <a:pt x="0" y="965"/>
                </a:moveTo>
                <a:lnTo>
                  <a:pt x="108" y="955"/>
                </a:lnTo>
                <a:lnTo>
                  <a:pt x="163" y="942"/>
                </a:lnTo>
                <a:lnTo>
                  <a:pt x="218" y="927"/>
                </a:lnTo>
                <a:lnTo>
                  <a:pt x="271" y="904"/>
                </a:lnTo>
                <a:lnTo>
                  <a:pt x="326" y="872"/>
                </a:lnTo>
                <a:lnTo>
                  <a:pt x="381" y="832"/>
                </a:lnTo>
                <a:lnTo>
                  <a:pt x="488" y="718"/>
                </a:lnTo>
                <a:lnTo>
                  <a:pt x="596" y="556"/>
                </a:lnTo>
                <a:lnTo>
                  <a:pt x="706" y="361"/>
                </a:lnTo>
                <a:lnTo>
                  <a:pt x="759" y="262"/>
                </a:lnTo>
                <a:lnTo>
                  <a:pt x="814" y="171"/>
                </a:lnTo>
                <a:lnTo>
                  <a:pt x="868" y="91"/>
                </a:lnTo>
                <a:lnTo>
                  <a:pt x="919" y="33"/>
                </a:lnTo>
                <a:lnTo>
                  <a:pt x="973" y="9"/>
                </a:lnTo>
                <a:lnTo>
                  <a:pt x="1036"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6263" name="Freeform 8"/>
          <p:cNvSpPr>
            <a:spLocks/>
          </p:cNvSpPr>
          <p:nvPr/>
        </p:nvSpPr>
        <p:spPr bwMode="auto">
          <a:xfrm>
            <a:off x="4546600" y="5573714"/>
            <a:ext cx="4385733" cy="7937"/>
          </a:xfrm>
          <a:custGeom>
            <a:avLst/>
            <a:gdLst>
              <a:gd name="T0" fmla="*/ 0 w 2072"/>
              <a:gd name="T1" fmla="*/ 2147483646 h 5"/>
              <a:gd name="T2" fmla="*/ 2147483646 w 2072"/>
              <a:gd name="T3" fmla="*/ 0 h 5"/>
              <a:gd name="T4" fmla="*/ 2147483646 w 2072"/>
              <a:gd name="T5" fmla="*/ 0 h 5"/>
              <a:gd name="T6" fmla="*/ 0 60000 65536"/>
              <a:gd name="T7" fmla="*/ 0 60000 65536"/>
              <a:gd name="T8" fmla="*/ 0 60000 65536"/>
              <a:gd name="T9" fmla="*/ 0 w 2072"/>
              <a:gd name="T10" fmla="*/ 0 h 5"/>
              <a:gd name="T11" fmla="*/ 2072 w 2072"/>
              <a:gd name="T12" fmla="*/ 5 h 5"/>
            </a:gdLst>
            <a:ahLst/>
            <a:cxnLst>
              <a:cxn ang="T6">
                <a:pos x="T0" y="T1"/>
              </a:cxn>
              <a:cxn ang="T7">
                <a:pos x="T2" y="T3"/>
              </a:cxn>
              <a:cxn ang="T8">
                <a:pos x="T4" y="T5"/>
              </a:cxn>
            </a:cxnLst>
            <a:rect l="T9" t="T10" r="T11" b="T12"/>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96264" name="Rectangle 9"/>
          <p:cNvSpPr>
            <a:spLocks noChangeArrowheads="1"/>
          </p:cNvSpPr>
          <p:nvPr/>
        </p:nvSpPr>
        <p:spPr bwMode="auto">
          <a:xfrm>
            <a:off x="8940800" y="5562600"/>
            <a:ext cx="508000" cy="363538"/>
          </a:xfrm>
          <a:prstGeom prst="rect">
            <a:avLst/>
          </a:prstGeom>
          <a:noFill/>
          <a:ln w="12700">
            <a:noFill/>
            <a:miter lim="800000"/>
            <a:headEnd/>
            <a:tailEnd/>
          </a:ln>
        </p:spPr>
        <p:txBody>
          <a:bodyPr lIns="90487" tIns="44450" rIns="90487" bIns="44450">
            <a:spAutoFit/>
          </a:bodyPr>
          <a:lstStyle/>
          <a:p>
            <a:r>
              <a:rPr lang="en-US" altLang="en-US" sz="1800" b="1"/>
              <a:t>X</a:t>
            </a:r>
          </a:p>
        </p:txBody>
      </p:sp>
      <p:sp>
        <p:nvSpPr>
          <p:cNvPr id="96265" name="Rectangle 10"/>
          <p:cNvSpPr>
            <a:spLocks noChangeArrowheads="1"/>
          </p:cNvSpPr>
          <p:nvPr/>
        </p:nvSpPr>
        <p:spPr bwMode="auto">
          <a:xfrm>
            <a:off x="8756651" y="3821114"/>
            <a:ext cx="245533" cy="92075"/>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96266" name="Rectangle 11"/>
          <p:cNvSpPr>
            <a:spLocks noChangeArrowheads="1"/>
          </p:cNvSpPr>
          <p:nvPr/>
        </p:nvSpPr>
        <p:spPr bwMode="auto">
          <a:xfrm>
            <a:off x="5892801" y="6019801"/>
            <a:ext cx="671658"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17.4</a:t>
            </a:r>
            <a:endParaRPr lang="en-US" altLang="en-US" b="1">
              <a:solidFill>
                <a:srgbClr val="339933"/>
              </a:solidFill>
            </a:endParaRPr>
          </a:p>
        </p:txBody>
      </p:sp>
      <p:sp>
        <p:nvSpPr>
          <p:cNvPr id="96267" name="Rectangle 12"/>
          <p:cNvSpPr>
            <a:spLocks noChangeArrowheads="1"/>
          </p:cNvSpPr>
          <p:nvPr/>
        </p:nvSpPr>
        <p:spPr bwMode="auto">
          <a:xfrm>
            <a:off x="6400801" y="5791201"/>
            <a:ext cx="671658" cy="366767"/>
          </a:xfrm>
          <a:prstGeom prst="rect">
            <a:avLst/>
          </a:prstGeom>
          <a:noFill/>
          <a:ln w="12700">
            <a:noFill/>
            <a:miter lim="800000"/>
            <a:headEnd/>
            <a:tailEnd/>
          </a:ln>
        </p:spPr>
        <p:txBody>
          <a:bodyPr wrap="none" lIns="90487" tIns="44450" rIns="90487" bIns="44450">
            <a:spAutoFit/>
          </a:bodyPr>
          <a:lstStyle/>
          <a:p>
            <a:r>
              <a:rPr lang="en-US" altLang="en-US" sz="1800" b="1"/>
              <a:t>18.0</a:t>
            </a:r>
            <a:endParaRPr lang="en-US" altLang="en-US" b="1"/>
          </a:p>
        </p:txBody>
      </p:sp>
      <p:sp>
        <p:nvSpPr>
          <p:cNvPr id="96268" name="Line 13"/>
          <p:cNvSpPr>
            <a:spLocks noChangeShapeType="1"/>
          </p:cNvSpPr>
          <p:nvPr/>
        </p:nvSpPr>
        <p:spPr bwMode="auto">
          <a:xfrm flipV="1">
            <a:off x="6705600" y="5562600"/>
            <a:ext cx="0" cy="228600"/>
          </a:xfrm>
          <a:prstGeom prst="line">
            <a:avLst/>
          </a:prstGeom>
          <a:noFill/>
          <a:ln w="12700">
            <a:solidFill>
              <a:schemeClr val="tx1"/>
            </a:solidFill>
            <a:round/>
            <a:headEnd/>
            <a:tailEnd type="triangle" w="med" len="med"/>
          </a:ln>
        </p:spPr>
        <p:txBody>
          <a:bodyPr wrap="none" anchor="ctr"/>
          <a:lstStyle/>
          <a:p>
            <a:endParaRPr lang="en-US"/>
          </a:p>
        </p:txBody>
      </p:sp>
      <p:sp>
        <p:nvSpPr>
          <p:cNvPr id="96269" name="Line 14"/>
          <p:cNvSpPr>
            <a:spLocks noChangeShapeType="1"/>
          </p:cNvSpPr>
          <p:nvPr/>
        </p:nvSpPr>
        <p:spPr bwMode="auto">
          <a:xfrm flipV="1">
            <a:off x="6299200" y="5562600"/>
            <a:ext cx="0" cy="457200"/>
          </a:xfrm>
          <a:prstGeom prst="line">
            <a:avLst/>
          </a:prstGeom>
          <a:noFill/>
          <a:ln w="12700">
            <a:solidFill>
              <a:schemeClr val="tx1"/>
            </a:solidFill>
            <a:round/>
            <a:headEnd/>
            <a:tailEnd type="triangle" w="med" len="med"/>
          </a:ln>
        </p:spPr>
        <p:txBody>
          <a:bodyPr wrap="none" anchor="ctr"/>
          <a:lstStyle/>
          <a:p>
            <a:endParaRPr lang="en-US"/>
          </a:p>
        </p:txBody>
      </p:sp>
      <p:sp>
        <p:nvSpPr>
          <p:cNvPr id="96270" name="Rectangle 16"/>
          <p:cNvSpPr>
            <a:spLocks noGrp="1" noChangeArrowheads="1"/>
          </p:cNvSpPr>
          <p:nvPr>
            <p:ph type="title" idx="4294967295"/>
          </p:nvPr>
        </p:nvSpPr>
        <p:spPr/>
        <p:txBody>
          <a:bodyPr/>
          <a:lstStyle/>
          <a:p>
            <a:pPr defTabSz="914400" eaLnBrk="1" hangingPunct="1"/>
            <a:r>
              <a:rPr lang="en-US" altLang="en-US" smtClean="0"/>
              <a:t>Probabilities in the Lower Tail </a:t>
            </a:r>
          </a:p>
        </p:txBody>
      </p:sp>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reeform 2"/>
          <p:cNvSpPr>
            <a:spLocks/>
          </p:cNvSpPr>
          <p:nvPr/>
        </p:nvSpPr>
        <p:spPr bwMode="auto">
          <a:xfrm>
            <a:off x="6786034" y="4038601"/>
            <a:ext cx="1790700" cy="1374775"/>
          </a:xfrm>
          <a:custGeom>
            <a:avLst/>
            <a:gdLst>
              <a:gd name="T0" fmla="*/ 2147483646 w 846"/>
              <a:gd name="T1" fmla="*/ 2147483646 h 866"/>
              <a:gd name="T2" fmla="*/ 2147483646 w 846"/>
              <a:gd name="T3" fmla="*/ 0 h 866"/>
              <a:gd name="T4" fmla="*/ 2147483646 w 846"/>
              <a:gd name="T5" fmla="*/ 2147483646 h 866"/>
              <a:gd name="T6" fmla="*/ 2147483646 w 846"/>
              <a:gd name="T7" fmla="*/ 2147483646 h 866"/>
              <a:gd name="T8" fmla="*/ 2147483646 w 846"/>
              <a:gd name="T9" fmla="*/ 2147483646 h 866"/>
              <a:gd name="T10" fmla="*/ 2147483646 w 846"/>
              <a:gd name="T11" fmla="*/ 2147483646 h 866"/>
              <a:gd name="T12" fmla="*/ 2147483646 w 846"/>
              <a:gd name="T13" fmla="*/ 2147483646 h 866"/>
              <a:gd name="T14" fmla="*/ 2147483646 w 846"/>
              <a:gd name="T15" fmla="*/ 2147483646 h 866"/>
              <a:gd name="T16" fmla="*/ 2147483646 w 846"/>
              <a:gd name="T17" fmla="*/ 2147483646 h 866"/>
              <a:gd name="T18" fmla="*/ 2147483646 w 846"/>
              <a:gd name="T19" fmla="*/ 2147483646 h 866"/>
              <a:gd name="T20" fmla="*/ 2147483646 w 846"/>
              <a:gd name="T21" fmla="*/ 2147483646 h 866"/>
              <a:gd name="T22" fmla="*/ 2147483646 w 846"/>
              <a:gd name="T23" fmla="*/ 2147483646 h 866"/>
              <a:gd name="T24" fmla="*/ 0 w 846"/>
              <a:gd name="T25" fmla="*/ 2147483646 h 866"/>
              <a:gd name="T26" fmla="*/ 0 w 846"/>
              <a:gd name="T27" fmla="*/ 2147483646 h 866"/>
              <a:gd name="T28" fmla="*/ 2147483646 w 846"/>
              <a:gd name="T29" fmla="*/ 2147483646 h 8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46"/>
              <a:gd name="T46" fmla="*/ 0 h 866"/>
              <a:gd name="T47" fmla="*/ 846 w 846"/>
              <a:gd name="T48" fmla="*/ 866 h 8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46" h="866">
                <a:moveTo>
                  <a:pt x="846" y="866"/>
                </a:moveTo>
                <a:lnTo>
                  <a:pt x="842" y="0"/>
                </a:lnTo>
                <a:lnTo>
                  <a:pt x="794" y="56"/>
                </a:lnTo>
                <a:lnTo>
                  <a:pt x="724" y="192"/>
                </a:lnTo>
                <a:lnTo>
                  <a:pt x="684" y="270"/>
                </a:lnTo>
                <a:lnTo>
                  <a:pt x="648" y="326"/>
                </a:lnTo>
                <a:lnTo>
                  <a:pt x="596" y="426"/>
                </a:lnTo>
                <a:lnTo>
                  <a:pt x="536" y="516"/>
                </a:lnTo>
                <a:lnTo>
                  <a:pt x="462" y="626"/>
                </a:lnTo>
                <a:lnTo>
                  <a:pt x="392" y="682"/>
                </a:lnTo>
                <a:lnTo>
                  <a:pt x="304" y="752"/>
                </a:lnTo>
                <a:lnTo>
                  <a:pt x="158" y="798"/>
                </a:lnTo>
                <a:lnTo>
                  <a:pt x="0" y="818"/>
                </a:lnTo>
                <a:lnTo>
                  <a:pt x="0" y="866"/>
                </a:lnTo>
                <a:lnTo>
                  <a:pt x="846" y="866"/>
                </a:lnTo>
                <a:close/>
              </a:path>
            </a:pathLst>
          </a:custGeom>
          <a:solidFill>
            <a:srgbClr val="C7DAF7"/>
          </a:solidFill>
          <a:ln w="12700" cap="flat" cmpd="sng">
            <a:noFill/>
            <a:prstDash val="solid"/>
            <a:round/>
            <a:headEnd/>
            <a:tailEnd/>
          </a:ln>
        </p:spPr>
        <p:txBody>
          <a:bodyPr/>
          <a:lstStyle/>
          <a:p>
            <a:endParaRPr lang="en-US"/>
          </a:p>
        </p:txBody>
      </p:sp>
      <p:sp>
        <p:nvSpPr>
          <p:cNvPr id="97283" name="Line 3"/>
          <p:cNvSpPr>
            <a:spLocks noChangeShapeType="1"/>
          </p:cNvSpPr>
          <p:nvPr/>
        </p:nvSpPr>
        <p:spPr bwMode="auto">
          <a:xfrm>
            <a:off x="7416800" y="4572000"/>
            <a:ext cx="609600" cy="533400"/>
          </a:xfrm>
          <a:prstGeom prst="line">
            <a:avLst/>
          </a:prstGeom>
          <a:noFill/>
          <a:ln w="19050">
            <a:solidFill>
              <a:schemeClr val="tx1"/>
            </a:solidFill>
            <a:round/>
            <a:headEnd/>
            <a:tailEnd type="triangle" w="med" len="med"/>
          </a:ln>
        </p:spPr>
        <p:txBody>
          <a:bodyPr wrap="none" anchor="ctr"/>
          <a:lstStyle/>
          <a:p>
            <a:endParaRPr lang="en-US"/>
          </a:p>
        </p:txBody>
      </p:sp>
      <p:sp>
        <p:nvSpPr>
          <p:cNvPr id="97284" name="Freeform 4"/>
          <p:cNvSpPr>
            <a:spLocks/>
          </p:cNvSpPr>
          <p:nvPr/>
        </p:nvSpPr>
        <p:spPr bwMode="auto">
          <a:xfrm>
            <a:off x="8534400" y="3810000"/>
            <a:ext cx="423333" cy="1606550"/>
          </a:xfrm>
          <a:custGeom>
            <a:avLst/>
            <a:gdLst>
              <a:gd name="T0" fmla="*/ 2147483646 w 200"/>
              <a:gd name="T1" fmla="*/ 2147483646 h 1012"/>
              <a:gd name="T2" fmla="*/ 0 w 200"/>
              <a:gd name="T3" fmla="*/ 2147483646 h 1012"/>
              <a:gd name="T4" fmla="*/ 2147483646 w 200"/>
              <a:gd name="T5" fmla="*/ 2147483646 h 1012"/>
              <a:gd name="T6" fmla="*/ 2147483646 w 200"/>
              <a:gd name="T7" fmla="*/ 2147483646 h 1012"/>
              <a:gd name="T8" fmla="*/ 2147483646 w 200"/>
              <a:gd name="T9" fmla="*/ 2147483646 h 1012"/>
              <a:gd name="T10" fmla="*/ 2147483646 w 200"/>
              <a:gd name="T11" fmla="*/ 2147483646 h 1012"/>
              <a:gd name="T12" fmla="*/ 2147483646 w 200"/>
              <a:gd name="T13" fmla="*/ 0 h 1012"/>
              <a:gd name="T14" fmla="*/ 2147483646 w 200"/>
              <a:gd name="T15" fmla="*/ 0 h 1012"/>
              <a:gd name="T16" fmla="*/ 2147483646 w 200"/>
              <a:gd name="T17" fmla="*/ 2147483646 h 1012"/>
              <a:gd name="T18" fmla="*/ 2147483646 w 200"/>
              <a:gd name="T19" fmla="*/ 2147483646 h 10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0"/>
              <a:gd name="T31" fmla="*/ 0 h 1012"/>
              <a:gd name="T32" fmla="*/ 200 w 200"/>
              <a:gd name="T33" fmla="*/ 1012 h 10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0" h="1012">
                <a:moveTo>
                  <a:pt x="4" y="1012"/>
                </a:moveTo>
                <a:lnTo>
                  <a:pt x="0" y="166"/>
                </a:lnTo>
                <a:lnTo>
                  <a:pt x="26" y="126"/>
                </a:lnTo>
                <a:lnTo>
                  <a:pt x="64" y="76"/>
                </a:lnTo>
                <a:lnTo>
                  <a:pt x="96" y="42"/>
                </a:lnTo>
                <a:lnTo>
                  <a:pt x="126" y="22"/>
                </a:lnTo>
                <a:lnTo>
                  <a:pt x="152" y="0"/>
                </a:lnTo>
                <a:lnTo>
                  <a:pt x="200" y="0"/>
                </a:lnTo>
                <a:lnTo>
                  <a:pt x="200" y="1008"/>
                </a:lnTo>
                <a:lnTo>
                  <a:pt x="4" y="1012"/>
                </a:lnTo>
                <a:close/>
              </a:path>
            </a:pathLst>
          </a:custGeom>
          <a:solidFill>
            <a:schemeClr val="hlink"/>
          </a:solidFill>
          <a:ln w="19050" cap="flat" cmpd="sng">
            <a:noFill/>
            <a:prstDash val="solid"/>
            <a:round/>
            <a:headEnd/>
            <a:tailEnd/>
          </a:ln>
        </p:spPr>
        <p:txBody>
          <a:bodyPr wrap="none" anchor="ctr"/>
          <a:lstStyle/>
          <a:p>
            <a:endParaRPr lang="en-US"/>
          </a:p>
        </p:txBody>
      </p:sp>
      <p:sp>
        <p:nvSpPr>
          <p:cNvPr id="97285" name="Line 5"/>
          <p:cNvSpPr>
            <a:spLocks noChangeShapeType="1"/>
          </p:cNvSpPr>
          <p:nvPr/>
        </p:nvSpPr>
        <p:spPr bwMode="auto">
          <a:xfrm>
            <a:off x="8432800" y="3505200"/>
            <a:ext cx="304800" cy="685800"/>
          </a:xfrm>
          <a:prstGeom prst="line">
            <a:avLst/>
          </a:prstGeom>
          <a:noFill/>
          <a:ln w="19050">
            <a:solidFill>
              <a:schemeClr val="tx1"/>
            </a:solidFill>
            <a:round/>
            <a:headEnd/>
            <a:tailEnd type="triangle" w="med" len="med"/>
          </a:ln>
        </p:spPr>
        <p:txBody>
          <a:bodyPr wrap="none" anchor="ctr"/>
          <a:lstStyle/>
          <a:p>
            <a:endParaRPr lang="en-US"/>
          </a:p>
        </p:txBody>
      </p:sp>
      <p:sp>
        <p:nvSpPr>
          <p:cNvPr id="97286" name="Rectangle 6"/>
          <p:cNvSpPr>
            <a:spLocks noChangeArrowheads="1"/>
          </p:cNvSpPr>
          <p:nvPr/>
        </p:nvSpPr>
        <p:spPr bwMode="auto">
          <a:xfrm>
            <a:off x="3328106" y="3711222"/>
            <a:ext cx="1422400" cy="533400"/>
          </a:xfrm>
          <a:prstGeom prst="rect">
            <a:avLst/>
          </a:prstGeom>
          <a:solidFill>
            <a:srgbClr val="B8FAC8"/>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97287" name="Rectangle 7"/>
          <p:cNvSpPr>
            <a:spLocks noGrp="1" noChangeArrowheads="1"/>
          </p:cNvSpPr>
          <p:nvPr>
            <p:ph type="title" idx="4294967295"/>
          </p:nvPr>
        </p:nvSpPr>
        <p:spPr/>
        <p:txBody>
          <a:bodyPr/>
          <a:lstStyle/>
          <a:p>
            <a:pPr eaLnBrk="1" hangingPunct="1"/>
            <a:r>
              <a:rPr lang="en-US" altLang="en-US" smtClean="0"/>
              <a:t>Probabilities in the Lower Tail </a:t>
            </a:r>
          </a:p>
        </p:txBody>
      </p:sp>
      <p:sp>
        <p:nvSpPr>
          <p:cNvPr id="97288" name="Rectangle 8"/>
          <p:cNvSpPr>
            <a:spLocks noGrp="1" noChangeArrowheads="1"/>
          </p:cNvSpPr>
          <p:nvPr>
            <p:ph type="body" idx="4294967295"/>
          </p:nvPr>
        </p:nvSpPr>
        <p:spPr>
          <a:xfrm>
            <a:off x="304800" y="1600200"/>
            <a:ext cx="10769600" cy="4532313"/>
          </a:xfrm>
        </p:spPr>
        <p:txBody>
          <a:bodyPr>
            <a:normAutofit/>
          </a:bodyPr>
          <a:lstStyle/>
          <a:p>
            <a:pPr eaLnBrk="1" hangingPunct="1">
              <a:buFont typeface="Wingdings" pitchFamily="2" charset="2"/>
              <a:buNone/>
            </a:pPr>
            <a:r>
              <a:rPr lang="en-US" altLang="en-US" sz="2400" dirty="0" smtClean="0">
                <a:solidFill>
                  <a:schemeClr val="folHlink"/>
                </a:solidFill>
              </a:rPr>
              <a:t>   Now Find P(17.4 &lt; X &lt; 18)…</a:t>
            </a:r>
          </a:p>
        </p:txBody>
      </p:sp>
      <p:sp>
        <p:nvSpPr>
          <p:cNvPr id="97289" name="Line 9"/>
          <p:cNvSpPr>
            <a:spLocks noChangeShapeType="1"/>
          </p:cNvSpPr>
          <p:nvPr/>
        </p:nvSpPr>
        <p:spPr bwMode="auto">
          <a:xfrm>
            <a:off x="8940800" y="3810000"/>
            <a:ext cx="0" cy="1600200"/>
          </a:xfrm>
          <a:prstGeom prst="line">
            <a:avLst/>
          </a:prstGeom>
          <a:noFill/>
          <a:ln w="31750">
            <a:solidFill>
              <a:schemeClr val="tx1"/>
            </a:solidFill>
            <a:round/>
            <a:headEnd/>
            <a:tailEnd/>
          </a:ln>
        </p:spPr>
        <p:txBody>
          <a:bodyPr wrap="none" anchor="ctr"/>
          <a:lstStyle/>
          <a:p>
            <a:endParaRPr lang="en-US"/>
          </a:p>
        </p:txBody>
      </p:sp>
      <p:sp>
        <p:nvSpPr>
          <p:cNvPr id="97290" name="Freeform 10"/>
          <p:cNvSpPr>
            <a:spLocks/>
          </p:cNvSpPr>
          <p:nvPr/>
        </p:nvSpPr>
        <p:spPr bwMode="auto">
          <a:xfrm>
            <a:off x="9042400" y="3810001"/>
            <a:ext cx="2125133" cy="152876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7291" name="Freeform 11"/>
          <p:cNvSpPr>
            <a:spLocks/>
          </p:cNvSpPr>
          <p:nvPr/>
        </p:nvSpPr>
        <p:spPr bwMode="auto">
          <a:xfrm>
            <a:off x="6805084" y="3805239"/>
            <a:ext cx="2192867" cy="1531937"/>
          </a:xfrm>
          <a:custGeom>
            <a:avLst/>
            <a:gdLst>
              <a:gd name="T0" fmla="*/ 0 w 1036"/>
              <a:gd name="T1" fmla="*/ 2147483646 h 965"/>
              <a:gd name="T2" fmla="*/ 2147483646 w 1036"/>
              <a:gd name="T3" fmla="*/ 2147483646 h 965"/>
              <a:gd name="T4" fmla="*/ 2147483646 w 1036"/>
              <a:gd name="T5" fmla="*/ 2147483646 h 965"/>
              <a:gd name="T6" fmla="*/ 2147483646 w 1036"/>
              <a:gd name="T7" fmla="*/ 2147483646 h 965"/>
              <a:gd name="T8" fmla="*/ 2147483646 w 1036"/>
              <a:gd name="T9" fmla="*/ 2147483646 h 965"/>
              <a:gd name="T10" fmla="*/ 2147483646 w 1036"/>
              <a:gd name="T11" fmla="*/ 2147483646 h 965"/>
              <a:gd name="T12" fmla="*/ 2147483646 w 1036"/>
              <a:gd name="T13" fmla="*/ 2147483646 h 965"/>
              <a:gd name="T14" fmla="*/ 2147483646 w 1036"/>
              <a:gd name="T15" fmla="*/ 2147483646 h 965"/>
              <a:gd name="T16" fmla="*/ 2147483646 w 1036"/>
              <a:gd name="T17" fmla="*/ 2147483646 h 965"/>
              <a:gd name="T18" fmla="*/ 2147483646 w 1036"/>
              <a:gd name="T19" fmla="*/ 2147483646 h 965"/>
              <a:gd name="T20" fmla="*/ 2147483646 w 1036"/>
              <a:gd name="T21" fmla="*/ 2147483646 h 965"/>
              <a:gd name="T22" fmla="*/ 2147483646 w 1036"/>
              <a:gd name="T23" fmla="*/ 2147483646 h 965"/>
              <a:gd name="T24" fmla="*/ 2147483646 w 1036"/>
              <a:gd name="T25" fmla="*/ 2147483646 h 965"/>
              <a:gd name="T26" fmla="*/ 2147483646 w 1036"/>
              <a:gd name="T27" fmla="*/ 2147483646 h 965"/>
              <a:gd name="T28" fmla="*/ 2147483646 w 1036"/>
              <a:gd name="T29" fmla="*/ 2147483646 h 965"/>
              <a:gd name="T30" fmla="*/ 2147483646 w 1036"/>
              <a:gd name="T31" fmla="*/ 0 h 9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6"/>
              <a:gd name="T49" fmla="*/ 0 h 965"/>
              <a:gd name="T50" fmla="*/ 1036 w 1036"/>
              <a:gd name="T51" fmla="*/ 965 h 9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6" h="965">
                <a:moveTo>
                  <a:pt x="0" y="965"/>
                </a:moveTo>
                <a:lnTo>
                  <a:pt x="108" y="955"/>
                </a:lnTo>
                <a:lnTo>
                  <a:pt x="163" y="942"/>
                </a:lnTo>
                <a:lnTo>
                  <a:pt x="218" y="927"/>
                </a:lnTo>
                <a:lnTo>
                  <a:pt x="271" y="904"/>
                </a:lnTo>
                <a:lnTo>
                  <a:pt x="326" y="872"/>
                </a:lnTo>
                <a:lnTo>
                  <a:pt x="381" y="832"/>
                </a:lnTo>
                <a:lnTo>
                  <a:pt x="488" y="718"/>
                </a:lnTo>
                <a:lnTo>
                  <a:pt x="596" y="556"/>
                </a:lnTo>
                <a:lnTo>
                  <a:pt x="706" y="361"/>
                </a:lnTo>
                <a:lnTo>
                  <a:pt x="759" y="262"/>
                </a:lnTo>
                <a:lnTo>
                  <a:pt x="814" y="171"/>
                </a:lnTo>
                <a:lnTo>
                  <a:pt x="868" y="91"/>
                </a:lnTo>
                <a:lnTo>
                  <a:pt x="919" y="33"/>
                </a:lnTo>
                <a:lnTo>
                  <a:pt x="973" y="9"/>
                </a:lnTo>
                <a:lnTo>
                  <a:pt x="1036"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7292" name="Freeform 12"/>
          <p:cNvSpPr>
            <a:spLocks/>
          </p:cNvSpPr>
          <p:nvPr/>
        </p:nvSpPr>
        <p:spPr bwMode="auto">
          <a:xfrm>
            <a:off x="6781800" y="5421314"/>
            <a:ext cx="4385733" cy="7937"/>
          </a:xfrm>
          <a:custGeom>
            <a:avLst/>
            <a:gdLst>
              <a:gd name="T0" fmla="*/ 0 w 2072"/>
              <a:gd name="T1" fmla="*/ 2147483646 h 5"/>
              <a:gd name="T2" fmla="*/ 2147483646 w 2072"/>
              <a:gd name="T3" fmla="*/ 0 h 5"/>
              <a:gd name="T4" fmla="*/ 2147483646 w 2072"/>
              <a:gd name="T5" fmla="*/ 0 h 5"/>
              <a:gd name="T6" fmla="*/ 0 60000 65536"/>
              <a:gd name="T7" fmla="*/ 0 60000 65536"/>
              <a:gd name="T8" fmla="*/ 0 60000 65536"/>
              <a:gd name="T9" fmla="*/ 0 w 2072"/>
              <a:gd name="T10" fmla="*/ 0 h 5"/>
              <a:gd name="T11" fmla="*/ 2072 w 2072"/>
              <a:gd name="T12" fmla="*/ 5 h 5"/>
            </a:gdLst>
            <a:ahLst/>
            <a:cxnLst>
              <a:cxn ang="T6">
                <a:pos x="T0" y="T1"/>
              </a:cxn>
              <a:cxn ang="T7">
                <a:pos x="T2" y="T3"/>
              </a:cxn>
              <a:cxn ang="T8">
                <a:pos x="T4" y="T5"/>
              </a:cxn>
            </a:cxnLst>
            <a:rect l="T9" t="T10" r="T11" b="T12"/>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97293" name="Rectangle 13"/>
          <p:cNvSpPr>
            <a:spLocks noChangeArrowheads="1"/>
          </p:cNvSpPr>
          <p:nvPr/>
        </p:nvSpPr>
        <p:spPr bwMode="auto">
          <a:xfrm>
            <a:off x="11176000" y="5580064"/>
            <a:ext cx="508000" cy="363537"/>
          </a:xfrm>
          <a:prstGeom prst="rect">
            <a:avLst/>
          </a:prstGeom>
          <a:noFill/>
          <a:ln w="12700">
            <a:noFill/>
            <a:miter lim="800000"/>
            <a:headEnd/>
            <a:tailEnd/>
          </a:ln>
        </p:spPr>
        <p:txBody>
          <a:bodyPr lIns="90487" tIns="44450" rIns="90487" bIns="44450">
            <a:spAutoFit/>
          </a:bodyPr>
          <a:lstStyle/>
          <a:p>
            <a:r>
              <a:rPr lang="en-US" altLang="en-US" sz="1800" b="1"/>
              <a:t>X</a:t>
            </a:r>
          </a:p>
        </p:txBody>
      </p:sp>
      <p:sp>
        <p:nvSpPr>
          <p:cNvPr id="97294" name="Rectangle 14"/>
          <p:cNvSpPr>
            <a:spLocks noChangeArrowheads="1"/>
          </p:cNvSpPr>
          <p:nvPr/>
        </p:nvSpPr>
        <p:spPr bwMode="auto">
          <a:xfrm>
            <a:off x="7924801" y="5638801"/>
            <a:ext cx="671658"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17.4</a:t>
            </a:r>
            <a:endParaRPr lang="en-US" altLang="en-US" b="1">
              <a:solidFill>
                <a:srgbClr val="339933"/>
              </a:solidFill>
            </a:endParaRPr>
          </a:p>
        </p:txBody>
      </p:sp>
      <p:sp>
        <p:nvSpPr>
          <p:cNvPr id="97295" name="Rectangle 15"/>
          <p:cNvSpPr>
            <a:spLocks noChangeArrowheads="1"/>
          </p:cNvSpPr>
          <p:nvPr/>
        </p:nvSpPr>
        <p:spPr bwMode="auto">
          <a:xfrm>
            <a:off x="8682568" y="5638801"/>
            <a:ext cx="671658" cy="366767"/>
          </a:xfrm>
          <a:prstGeom prst="rect">
            <a:avLst/>
          </a:prstGeom>
          <a:noFill/>
          <a:ln w="12700">
            <a:noFill/>
            <a:miter lim="800000"/>
            <a:headEnd/>
            <a:tailEnd/>
          </a:ln>
        </p:spPr>
        <p:txBody>
          <a:bodyPr wrap="none" lIns="90487" tIns="44450" rIns="90487" bIns="44450">
            <a:spAutoFit/>
          </a:bodyPr>
          <a:lstStyle/>
          <a:p>
            <a:r>
              <a:rPr lang="en-US" altLang="en-US" sz="1800" b="1"/>
              <a:t>18.0</a:t>
            </a:r>
            <a:endParaRPr lang="en-US" altLang="en-US" b="1"/>
          </a:p>
        </p:txBody>
      </p:sp>
      <p:sp>
        <p:nvSpPr>
          <p:cNvPr id="97296" name="Line 16"/>
          <p:cNvSpPr>
            <a:spLocks noChangeShapeType="1"/>
          </p:cNvSpPr>
          <p:nvPr/>
        </p:nvSpPr>
        <p:spPr bwMode="auto">
          <a:xfrm flipV="1">
            <a:off x="8534400" y="5410200"/>
            <a:ext cx="0" cy="304800"/>
          </a:xfrm>
          <a:prstGeom prst="line">
            <a:avLst/>
          </a:prstGeom>
          <a:noFill/>
          <a:ln w="12700">
            <a:solidFill>
              <a:schemeClr val="tx1"/>
            </a:solidFill>
            <a:round/>
            <a:headEnd/>
            <a:tailEnd type="triangle" w="med" len="med"/>
          </a:ln>
        </p:spPr>
        <p:txBody>
          <a:bodyPr wrap="none" anchor="ctr"/>
          <a:lstStyle/>
          <a:p>
            <a:endParaRPr lang="en-US"/>
          </a:p>
        </p:txBody>
      </p:sp>
      <p:sp>
        <p:nvSpPr>
          <p:cNvPr id="97297" name="Text Box 17"/>
          <p:cNvSpPr txBox="1">
            <a:spLocks noChangeArrowheads="1"/>
          </p:cNvSpPr>
          <p:nvPr/>
        </p:nvSpPr>
        <p:spPr bwMode="auto">
          <a:xfrm>
            <a:off x="609600" y="3810000"/>
            <a:ext cx="1422400" cy="369332"/>
          </a:xfrm>
          <a:prstGeom prst="rect">
            <a:avLst/>
          </a:prstGeom>
          <a:noFill/>
          <a:ln w="19050" algn="ctr">
            <a:noFill/>
            <a:miter lim="800000"/>
            <a:headEnd/>
            <a:tailEnd/>
          </a:ln>
        </p:spPr>
        <p:txBody>
          <a:bodyPr>
            <a:spAutoFit/>
          </a:bodyPr>
          <a:lstStyle/>
          <a:p>
            <a:pPr algn="ctr" eaLnBrk="1" hangingPunct="1">
              <a:spcBef>
                <a:spcPct val="50000"/>
              </a:spcBef>
            </a:pPr>
            <a:endParaRPr lang="en-US" altLang="en-US"/>
          </a:p>
        </p:txBody>
      </p:sp>
      <p:sp>
        <p:nvSpPr>
          <p:cNvPr id="97298" name="Text Box 18"/>
          <p:cNvSpPr txBox="1">
            <a:spLocks noChangeArrowheads="1"/>
          </p:cNvSpPr>
          <p:nvPr/>
        </p:nvSpPr>
        <p:spPr bwMode="auto">
          <a:xfrm>
            <a:off x="990600" y="2438400"/>
            <a:ext cx="5283200" cy="1785104"/>
          </a:xfrm>
          <a:prstGeom prst="rect">
            <a:avLst/>
          </a:prstGeom>
          <a:noFill/>
          <a:ln w="19050" algn="ctr">
            <a:noFill/>
            <a:miter lim="800000"/>
            <a:headEnd/>
            <a:tailEnd/>
          </a:ln>
        </p:spPr>
        <p:txBody>
          <a:bodyPr>
            <a:spAutoFit/>
          </a:bodyPr>
          <a:lstStyle/>
          <a:p>
            <a:pPr eaLnBrk="1" hangingPunct="1">
              <a:spcBef>
                <a:spcPct val="50000"/>
              </a:spcBef>
            </a:pPr>
            <a:r>
              <a:rPr lang="en-US" altLang="en-US" sz="2000" dirty="0"/>
              <a:t>    P(17.4 &lt; X &lt; 18) </a:t>
            </a:r>
          </a:p>
          <a:p>
            <a:pPr eaLnBrk="1" hangingPunct="1">
              <a:spcBef>
                <a:spcPct val="50000"/>
              </a:spcBef>
            </a:pPr>
            <a:r>
              <a:rPr lang="en-US" altLang="en-US" sz="2000" dirty="0"/>
              <a:t>= P(-0.12 &lt; Z &lt; 0)</a:t>
            </a:r>
          </a:p>
          <a:p>
            <a:pPr eaLnBrk="1" hangingPunct="1">
              <a:spcBef>
                <a:spcPct val="50000"/>
              </a:spcBef>
            </a:pPr>
            <a:r>
              <a:rPr lang="en-US" altLang="en-US" sz="2000" dirty="0"/>
              <a:t>= P(Z &lt; 0) – P(Z ≤ -0.12)</a:t>
            </a:r>
          </a:p>
          <a:p>
            <a:pPr eaLnBrk="1" hangingPunct="1">
              <a:spcBef>
                <a:spcPct val="50000"/>
              </a:spcBef>
            </a:pPr>
            <a:r>
              <a:rPr lang="en-US" altLang="en-US" sz="2000" dirty="0"/>
              <a:t>= 0.5000 - 0.4522 =  </a:t>
            </a:r>
            <a:r>
              <a:rPr lang="en-US" altLang="en-US" sz="2000" dirty="0">
                <a:solidFill>
                  <a:schemeClr val="hlink"/>
                </a:solidFill>
              </a:rPr>
              <a:t>0.0478</a:t>
            </a:r>
          </a:p>
        </p:txBody>
      </p:sp>
      <p:sp>
        <p:nvSpPr>
          <p:cNvPr id="97300" name="Rectangle 20"/>
          <p:cNvSpPr>
            <a:spLocks noChangeArrowheads="1"/>
          </p:cNvSpPr>
          <p:nvPr/>
        </p:nvSpPr>
        <p:spPr bwMode="auto">
          <a:xfrm>
            <a:off x="8016701" y="3124200"/>
            <a:ext cx="878766" cy="369332"/>
          </a:xfrm>
          <a:prstGeom prst="rect">
            <a:avLst/>
          </a:prstGeom>
          <a:solidFill>
            <a:srgbClr val="A0F8B5"/>
          </a:solidFill>
          <a:ln w="19050" algn="ctr">
            <a:noFill/>
            <a:miter lim="800000"/>
            <a:headEnd/>
            <a:tailEnd/>
          </a:ln>
        </p:spPr>
        <p:txBody>
          <a:bodyPr wrap="none">
            <a:spAutoFit/>
          </a:bodyPr>
          <a:lstStyle/>
          <a:p>
            <a:pPr algn="ctr" eaLnBrk="1" hangingPunct="1"/>
            <a:r>
              <a:rPr lang="en-US" altLang="en-US">
                <a:solidFill>
                  <a:schemeClr val="hlink"/>
                </a:solidFill>
              </a:rPr>
              <a:t>0.0478</a:t>
            </a:r>
          </a:p>
        </p:txBody>
      </p:sp>
      <p:sp>
        <p:nvSpPr>
          <p:cNvPr id="97301" name="Line 21"/>
          <p:cNvSpPr>
            <a:spLocks noChangeShapeType="1"/>
          </p:cNvSpPr>
          <p:nvPr/>
        </p:nvSpPr>
        <p:spPr bwMode="auto">
          <a:xfrm>
            <a:off x="8534400" y="4114800"/>
            <a:ext cx="0" cy="1295400"/>
          </a:xfrm>
          <a:prstGeom prst="line">
            <a:avLst/>
          </a:prstGeom>
          <a:noFill/>
          <a:ln w="12700">
            <a:solidFill>
              <a:schemeClr val="tx1"/>
            </a:solidFill>
            <a:round/>
            <a:headEnd/>
            <a:tailEnd/>
          </a:ln>
        </p:spPr>
        <p:txBody>
          <a:bodyPr wrap="none" anchor="ctr"/>
          <a:lstStyle/>
          <a:p>
            <a:endParaRPr lang="en-US"/>
          </a:p>
        </p:txBody>
      </p:sp>
      <p:sp>
        <p:nvSpPr>
          <p:cNvPr id="97302" name="Rectangle 22"/>
          <p:cNvSpPr>
            <a:spLocks noChangeArrowheads="1"/>
          </p:cNvSpPr>
          <p:nvPr/>
        </p:nvSpPr>
        <p:spPr bwMode="auto">
          <a:xfrm>
            <a:off x="6899101" y="4191000"/>
            <a:ext cx="878766" cy="369332"/>
          </a:xfrm>
          <a:prstGeom prst="rect">
            <a:avLst/>
          </a:prstGeom>
          <a:solidFill>
            <a:srgbClr val="C7DAF7"/>
          </a:solidFill>
          <a:ln w="19050" algn="ctr">
            <a:noFill/>
            <a:miter lim="800000"/>
            <a:headEnd/>
            <a:tailEnd/>
          </a:ln>
        </p:spPr>
        <p:txBody>
          <a:bodyPr wrap="none">
            <a:spAutoFit/>
          </a:bodyPr>
          <a:lstStyle/>
          <a:p>
            <a:pPr algn="ctr" eaLnBrk="1" hangingPunct="1"/>
            <a:r>
              <a:rPr lang="en-US" altLang="en-US"/>
              <a:t>0.4522</a:t>
            </a:r>
          </a:p>
        </p:txBody>
      </p:sp>
      <p:sp>
        <p:nvSpPr>
          <p:cNvPr id="97303" name="Rectangle 23"/>
          <p:cNvSpPr>
            <a:spLocks noChangeArrowheads="1"/>
          </p:cNvSpPr>
          <p:nvPr/>
        </p:nvSpPr>
        <p:spPr bwMode="auto">
          <a:xfrm>
            <a:off x="11176000" y="5884864"/>
            <a:ext cx="508000" cy="363537"/>
          </a:xfrm>
          <a:prstGeom prst="rect">
            <a:avLst/>
          </a:prstGeom>
          <a:noFill/>
          <a:ln w="12700">
            <a:noFill/>
            <a:miter lim="800000"/>
            <a:headEnd/>
            <a:tailEnd/>
          </a:ln>
        </p:spPr>
        <p:txBody>
          <a:bodyPr lIns="90487" tIns="44450" rIns="90487" bIns="44450">
            <a:spAutoFit/>
          </a:bodyPr>
          <a:lstStyle/>
          <a:p>
            <a:r>
              <a:rPr lang="en-US" altLang="en-US" sz="1800" b="1"/>
              <a:t>Z</a:t>
            </a:r>
          </a:p>
        </p:txBody>
      </p:sp>
      <p:sp>
        <p:nvSpPr>
          <p:cNvPr id="97304" name="Rectangle 24"/>
          <p:cNvSpPr>
            <a:spLocks noChangeArrowheads="1"/>
          </p:cNvSpPr>
          <p:nvPr/>
        </p:nvSpPr>
        <p:spPr bwMode="auto">
          <a:xfrm>
            <a:off x="7924801" y="5961064"/>
            <a:ext cx="756616"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-0.12</a:t>
            </a:r>
            <a:endParaRPr lang="en-US" altLang="en-US" b="1">
              <a:solidFill>
                <a:srgbClr val="339933"/>
              </a:solidFill>
            </a:endParaRPr>
          </a:p>
        </p:txBody>
      </p:sp>
      <p:sp>
        <p:nvSpPr>
          <p:cNvPr id="97305" name="Rectangle 25"/>
          <p:cNvSpPr>
            <a:spLocks noChangeArrowheads="1"/>
          </p:cNvSpPr>
          <p:nvPr/>
        </p:nvSpPr>
        <p:spPr bwMode="auto">
          <a:xfrm>
            <a:off x="8682567" y="5961064"/>
            <a:ext cx="386323" cy="366767"/>
          </a:xfrm>
          <a:prstGeom prst="rect">
            <a:avLst/>
          </a:prstGeom>
          <a:noFill/>
          <a:ln w="12700">
            <a:noFill/>
            <a:miter lim="800000"/>
            <a:headEnd/>
            <a:tailEnd/>
          </a:ln>
        </p:spPr>
        <p:txBody>
          <a:bodyPr wrap="none" lIns="90487" tIns="44450" rIns="90487" bIns="44450">
            <a:spAutoFit/>
          </a:bodyPr>
          <a:lstStyle/>
          <a:p>
            <a:r>
              <a:rPr lang="en-US" altLang="en-US" sz="1800" b="1"/>
              <a:t> 0</a:t>
            </a:r>
            <a:endParaRPr lang="en-US" altLang="en-US" b="1"/>
          </a:p>
        </p:txBody>
      </p:sp>
      <p:sp>
        <p:nvSpPr>
          <p:cNvPr id="97306" name="Text Box 26"/>
          <p:cNvSpPr txBox="1">
            <a:spLocks noChangeArrowheads="1"/>
          </p:cNvSpPr>
          <p:nvPr/>
        </p:nvSpPr>
        <p:spPr bwMode="auto">
          <a:xfrm>
            <a:off x="406400" y="4953000"/>
            <a:ext cx="5791200" cy="707886"/>
          </a:xfrm>
          <a:prstGeom prst="rect">
            <a:avLst/>
          </a:prstGeom>
          <a:solidFill>
            <a:srgbClr val="FDE0BD"/>
          </a:solidFill>
          <a:ln w="12700" algn="ctr">
            <a:solidFill>
              <a:schemeClr val="tx1"/>
            </a:solidFill>
            <a:miter lim="800000"/>
            <a:headEnd/>
            <a:tailEnd/>
          </a:ln>
        </p:spPr>
        <p:txBody>
          <a:bodyPr>
            <a:spAutoFit/>
          </a:bodyPr>
          <a:lstStyle/>
          <a:p>
            <a:pPr eaLnBrk="1" hangingPunct="1">
              <a:spcBef>
                <a:spcPct val="50000"/>
              </a:spcBef>
            </a:pPr>
            <a:r>
              <a:rPr lang="en-US" altLang="en-US" sz="2000" dirty="0"/>
              <a:t>The Normal distribution is symmetric, so this probability is the same as P(0 &lt; Z &lt; 0.12)</a:t>
            </a:r>
          </a:p>
        </p:txBody>
      </p:sp>
    </p:spTree>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a:xfrm>
            <a:off x="812800" y="228600"/>
            <a:ext cx="9042400" cy="914400"/>
          </a:xfrm>
        </p:spPr>
        <p:txBody>
          <a:bodyPr/>
          <a:lstStyle/>
          <a:p>
            <a:pPr defTabSz="914400" eaLnBrk="1" hangingPunct="1"/>
            <a:r>
              <a:rPr lang="en-US" altLang="en-US" smtClean="0"/>
              <a:t>Empirical Rule</a:t>
            </a:r>
            <a:endParaRPr lang="en-US" altLang="en-US" b="0" smtClean="0">
              <a:solidFill>
                <a:srgbClr val="F8F8F8"/>
              </a:solidFill>
            </a:endParaRPr>
          </a:p>
        </p:txBody>
      </p:sp>
      <p:sp>
        <p:nvSpPr>
          <p:cNvPr id="98307" name="Rectangle 3"/>
          <p:cNvSpPr>
            <a:spLocks noGrp="1" noChangeArrowheads="1"/>
          </p:cNvSpPr>
          <p:nvPr>
            <p:ph type="body" idx="4294967295"/>
          </p:nvPr>
        </p:nvSpPr>
        <p:spPr>
          <a:xfrm>
            <a:off x="6604000" y="3505201"/>
            <a:ext cx="5588000" cy="1008063"/>
          </a:xfrm>
        </p:spPr>
        <p:txBody>
          <a:bodyPr>
            <a:normAutofit/>
          </a:bodyPr>
          <a:lstStyle/>
          <a:p>
            <a:pPr marL="571500" indent="-571500" defTabSz="914400" eaLnBrk="1" hangingPunct="1">
              <a:lnSpc>
                <a:spcPct val="90000"/>
              </a:lnSpc>
              <a:spcBef>
                <a:spcPct val="50000"/>
              </a:spcBef>
              <a:buClr>
                <a:schemeClr val="tx1"/>
              </a:buClr>
              <a:buFont typeface="Wingdings" pitchFamily="2" charset="2"/>
              <a:buNone/>
            </a:pPr>
            <a:r>
              <a:rPr lang="en-US" altLang="en-US" sz="2000" b="1" dirty="0" smtClean="0">
                <a:solidFill>
                  <a:schemeClr val="folHlink"/>
                </a:solidFill>
              </a:rPr>
              <a:t>  </a:t>
            </a:r>
            <a:r>
              <a:rPr lang="el-GR" altLang="en-US" sz="2000" b="1" dirty="0" smtClean="0">
                <a:solidFill>
                  <a:schemeClr val="folHlink"/>
                </a:solidFill>
              </a:rPr>
              <a:t>μ</a:t>
            </a:r>
            <a:r>
              <a:rPr lang="en-US" altLang="en-US" sz="2000" b="1" dirty="0" smtClean="0">
                <a:solidFill>
                  <a:schemeClr val="folHlink"/>
                </a:solidFill>
              </a:rPr>
              <a:t> ± 1</a:t>
            </a:r>
            <a:r>
              <a:rPr lang="el-GR" altLang="en-US" sz="2000" b="1" dirty="0" smtClean="0">
                <a:solidFill>
                  <a:schemeClr val="folHlink"/>
                </a:solidFill>
              </a:rPr>
              <a:t>σ</a:t>
            </a:r>
            <a:r>
              <a:rPr lang="en-US" altLang="en-US" sz="2000" b="1" dirty="0" smtClean="0">
                <a:solidFill>
                  <a:schemeClr val="folHlink"/>
                </a:solidFill>
              </a:rPr>
              <a:t>  encloses about 68.26% of X’s</a:t>
            </a:r>
          </a:p>
        </p:txBody>
      </p:sp>
      <p:sp>
        <p:nvSpPr>
          <p:cNvPr id="98308" name="Freeform 4"/>
          <p:cNvSpPr>
            <a:spLocks/>
          </p:cNvSpPr>
          <p:nvPr/>
        </p:nvSpPr>
        <p:spPr bwMode="auto">
          <a:xfrm>
            <a:off x="2336800" y="2971800"/>
            <a:ext cx="6705600" cy="2438400"/>
          </a:xfrm>
          <a:custGeom>
            <a:avLst/>
            <a:gdLst>
              <a:gd name="T0" fmla="*/ 0 w 1893"/>
              <a:gd name="T1" fmla="*/ 0 h 765"/>
              <a:gd name="T2" fmla="*/ 0 w 1893"/>
              <a:gd name="T3" fmla="*/ 2147483646 h 765"/>
              <a:gd name="T4" fmla="*/ 2147483646 w 1893"/>
              <a:gd name="T5" fmla="*/ 2147483646 h 765"/>
              <a:gd name="T6" fmla="*/ 0 60000 65536"/>
              <a:gd name="T7" fmla="*/ 0 60000 65536"/>
              <a:gd name="T8" fmla="*/ 0 60000 65536"/>
              <a:gd name="T9" fmla="*/ 0 w 1893"/>
              <a:gd name="T10" fmla="*/ 0 h 765"/>
              <a:gd name="T11" fmla="*/ 1893 w 1893"/>
              <a:gd name="T12" fmla="*/ 765 h 765"/>
            </a:gdLst>
            <a:ahLst/>
            <a:cxnLst>
              <a:cxn ang="T6">
                <a:pos x="T0" y="T1"/>
              </a:cxn>
              <a:cxn ang="T7">
                <a:pos x="T2" y="T3"/>
              </a:cxn>
              <a:cxn ang="T8">
                <a:pos x="T4" y="T5"/>
              </a:cxn>
            </a:cxnLst>
            <a:rect l="T9" t="T10" r="T11" b="T12"/>
            <a:pathLst>
              <a:path w="1893" h="765">
                <a:moveTo>
                  <a:pt x="0" y="0"/>
                </a:moveTo>
                <a:lnTo>
                  <a:pt x="0" y="764"/>
                </a:lnTo>
                <a:lnTo>
                  <a:pt x="1892" y="764"/>
                </a:lnTo>
              </a:path>
            </a:pathLst>
          </a:custGeom>
          <a:noFill/>
          <a:ln w="25400" cap="rnd" cmpd="sng">
            <a:solidFill>
              <a:schemeClr val="bg2"/>
            </a:solidFill>
            <a:prstDash val="solid"/>
            <a:round/>
            <a:headEnd type="none" w="med" len="med"/>
            <a:tailEnd type="none" w="med" len="med"/>
          </a:ln>
        </p:spPr>
        <p:txBody>
          <a:bodyPr/>
          <a:lstStyle/>
          <a:p>
            <a:endParaRPr lang="en-US"/>
          </a:p>
        </p:txBody>
      </p:sp>
      <p:sp>
        <p:nvSpPr>
          <p:cNvPr id="98309" name="Rectangle 5"/>
          <p:cNvSpPr>
            <a:spLocks noChangeArrowheads="1"/>
          </p:cNvSpPr>
          <p:nvPr/>
        </p:nvSpPr>
        <p:spPr bwMode="auto">
          <a:xfrm>
            <a:off x="1524001" y="2819401"/>
            <a:ext cx="575478" cy="366767"/>
          </a:xfrm>
          <a:prstGeom prst="rect">
            <a:avLst/>
          </a:prstGeom>
          <a:noFill/>
          <a:ln w="12700">
            <a:noFill/>
            <a:miter lim="800000"/>
            <a:headEnd/>
            <a:tailEnd/>
          </a:ln>
        </p:spPr>
        <p:txBody>
          <a:bodyPr wrap="none" lIns="90487" tIns="44450" rIns="90487" bIns="44450">
            <a:spAutoFit/>
          </a:bodyPr>
          <a:lstStyle/>
          <a:p>
            <a:r>
              <a:rPr lang="en-US" altLang="en-US" b="1">
                <a:solidFill>
                  <a:srgbClr val="339933"/>
                </a:solidFill>
              </a:rPr>
              <a:t>f(X)</a:t>
            </a:r>
          </a:p>
        </p:txBody>
      </p:sp>
      <p:sp>
        <p:nvSpPr>
          <p:cNvPr id="98310" name="Freeform 6"/>
          <p:cNvSpPr>
            <a:spLocks/>
          </p:cNvSpPr>
          <p:nvPr/>
        </p:nvSpPr>
        <p:spPr bwMode="auto">
          <a:xfrm>
            <a:off x="5588000" y="3429000"/>
            <a:ext cx="3251200" cy="1905000"/>
          </a:xfrm>
          <a:custGeom>
            <a:avLst/>
            <a:gdLst>
              <a:gd name="T0" fmla="*/ 2147483646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8311" name="Freeform 7"/>
          <p:cNvSpPr>
            <a:spLocks/>
          </p:cNvSpPr>
          <p:nvPr/>
        </p:nvSpPr>
        <p:spPr bwMode="auto">
          <a:xfrm>
            <a:off x="2438400" y="3429000"/>
            <a:ext cx="3126317" cy="1905000"/>
          </a:xfrm>
          <a:custGeom>
            <a:avLst/>
            <a:gdLst>
              <a:gd name="T0" fmla="*/ 0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2147483646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8312" name="Line 8"/>
          <p:cNvSpPr>
            <a:spLocks noChangeShapeType="1"/>
          </p:cNvSpPr>
          <p:nvPr/>
        </p:nvSpPr>
        <p:spPr bwMode="auto">
          <a:xfrm>
            <a:off x="5588000" y="3505200"/>
            <a:ext cx="0" cy="1905000"/>
          </a:xfrm>
          <a:prstGeom prst="line">
            <a:avLst/>
          </a:prstGeom>
          <a:noFill/>
          <a:ln w="12700">
            <a:solidFill>
              <a:schemeClr val="bg2"/>
            </a:solidFill>
            <a:round/>
            <a:headEnd/>
            <a:tailEnd/>
          </a:ln>
        </p:spPr>
        <p:txBody>
          <a:bodyPr wrap="none" anchor="ctr"/>
          <a:lstStyle/>
          <a:p>
            <a:endParaRPr lang="en-US"/>
          </a:p>
        </p:txBody>
      </p:sp>
      <p:sp>
        <p:nvSpPr>
          <p:cNvPr id="98313" name="Rectangle 9"/>
          <p:cNvSpPr>
            <a:spLocks noChangeArrowheads="1"/>
          </p:cNvSpPr>
          <p:nvPr/>
        </p:nvSpPr>
        <p:spPr bwMode="auto">
          <a:xfrm>
            <a:off x="9042401" y="5334001"/>
            <a:ext cx="320600" cy="366767"/>
          </a:xfrm>
          <a:prstGeom prst="rect">
            <a:avLst/>
          </a:prstGeom>
          <a:noFill/>
          <a:ln w="12700">
            <a:noFill/>
            <a:miter lim="800000"/>
            <a:headEnd/>
            <a:tailEnd/>
          </a:ln>
        </p:spPr>
        <p:txBody>
          <a:bodyPr wrap="none" lIns="90487" tIns="44450" rIns="90487" bIns="44450">
            <a:spAutoFit/>
          </a:bodyPr>
          <a:lstStyle/>
          <a:p>
            <a:r>
              <a:rPr lang="en-US" altLang="en-US" b="1">
                <a:solidFill>
                  <a:srgbClr val="339933"/>
                </a:solidFill>
              </a:rPr>
              <a:t>X</a:t>
            </a:r>
          </a:p>
        </p:txBody>
      </p:sp>
      <p:sp>
        <p:nvSpPr>
          <p:cNvPr id="98314" name="Rectangle 10"/>
          <p:cNvSpPr>
            <a:spLocks noChangeArrowheads="1"/>
          </p:cNvSpPr>
          <p:nvPr/>
        </p:nvSpPr>
        <p:spPr bwMode="auto">
          <a:xfrm>
            <a:off x="5384801" y="5486401"/>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l-GR" altLang="en-US" b="1">
                <a:solidFill>
                  <a:srgbClr val="339933"/>
                </a:solidFill>
              </a:rPr>
              <a:t>μ</a:t>
            </a:r>
          </a:p>
        </p:txBody>
      </p:sp>
      <p:sp>
        <p:nvSpPr>
          <p:cNvPr id="98315" name="Line 11"/>
          <p:cNvSpPr>
            <a:spLocks noChangeShapeType="1"/>
          </p:cNvSpPr>
          <p:nvPr/>
        </p:nvSpPr>
        <p:spPr bwMode="auto">
          <a:xfrm>
            <a:off x="4572000" y="4191000"/>
            <a:ext cx="0" cy="1219200"/>
          </a:xfrm>
          <a:prstGeom prst="line">
            <a:avLst/>
          </a:prstGeom>
          <a:noFill/>
          <a:ln w="25400">
            <a:solidFill>
              <a:schemeClr val="tx2"/>
            </a:solidFill>
            <a:prstDash val="sysDot"/>
            <a:round/>
            <a:headEnd/>
            <a:tailEnd/>
          </a:ln>
        </p:spPr>
        <p:txBody>
          <a:bodyPr wrap="none" anchor="ctr"/>
          <a:lstStyle/>
          <a:p>
            <a:endParaRPr lang="en-US"/>
          </a:p>
        </p:txBody>
      </p:sp>
      <p:sp>
        <p:nvSpPr>
          <p:cNvPr id="98316" name="Line 12"/>
          <p:cNvSpPr>
            <a:spLocks noChangeShapeType="1"/>
          </p:cNvSpPr>
          <p:nvPr/>
        </p:nvSpPr>
        <p:spPr bwMode="auto">
          <a:xfrm>
            <a:off x="5588000" y="4648200"/>
            <a:ext cx="1016000" cy="0"/>
          </a:xfrm>
          <a:prstGeom prst="line">
            <a:avLst/>
          </a:prstGeom>
          <a:noFill/>
          <a:ln w="12700">
            <a:solidFill>
              <a:schemeClr val="bg2"/>
            </a:solidFill>
            <a:round/>
            <a:headEnd type="stealth" w="med" len="med"/>
            <a:tailEnd type="stealth" w="med" len="med"/>
          </a:ln>
        </p:spPr>
        <p:txBody>
          <a:bodyPr wrap="none" anchor="ctr"/>
          <a:lstStyle/>
          <a:p>
            <a:endParaRPr lang="en-US"/>
          </a:p>
        </p:txBody>
      </p:sp>
      <p:sp>
        <p:nvSpPr>
          <p:cNvPr id="98317" name="Line 13"/>
          <p:cNvSpPr>
            <a:spLocks noChangeShapeType="1"/>
          </p:cNvSpPr>
          <p:nvPr/>
        </p:nvSpPr>
        <p:spPr bwMode="auto">
          <a:xfrm>
            <a:off x="4572000" y="4648200"/>
            <a:ext cx="1016000" cy="0"/>
          </a:xfrm>
          <a:prstGeom prst="line">
            <a:avLst/>
          </a:prstGeom>
          <a:noFill/>
          <a:ln w="12700">
            <a:solidFill>
              <a:schemeClr val="bg2"/>
            </a:solidFill>
            <a:round/>
            <a:headEnd type="stealth" w="med" len="med"/>
            <a:tailEnd type="stealth" w="med" len="med"/>
          </a:ln>
        </p:spPr>
        <p:txBody>
          <a:bodyPr wrap="none" anchor="ctr"/>
          <a:lstStyle/>
          <a:p>
            <a:endParaRPr lang="en-US"/>
          </a:p>
        </p:txBody>
      </p:sp>
      <p:sp>
        <p:nvSpPr>
          <p:cNvPr id="98318" name="Line 14"/>
          <p:cNvSpPr>
            <a:spLocks noChangeShapeType="1"/>
          </p:cNvSpPr>
          <p:nvPr/>
        </p:nvSpPr>
        <p:spPr bwMode="auto">
          <a:xfrm>
            <a:off x="6604000" y="4191000"/>
            <a:ext cx="0" cy="1219200"/>
          </a:xfrm>
          <a:prstGeom prst="line">
            <a:avLst/>
          </a:prstGeom>
          <a:noFill/>
          <a:ln w="25400">
            <a:solidFill>
              <a:schemeClr val="tx2"/>
            </a:solidFill>
            <a:prstDash val="sysDot"/>
            <a:round/>
            <a:headEnd/>
            <a:tailEnd/>
          </a:ln>
        </p:spPr>
        <p:txBody>
          <a:bodyPr wrap="none" anchor="ctr"/>
          <a:lstStyle/>
          <a:p>
            <a:endParaRPr lang="en-US"/>
          </a:p>
        </p:txBody>
      </p:sp>
      <p:sp>
        <p:nvSpPr>
          <p:cNvPr id="98319" name="Rectangle 17"/>
          <p:cNvSpPr>
            <a:spLocks noChangeArrowheads="1"/>
          </p:cNvSpPr>
          <p:nvPr/>
        </p:nvSpPr>
        <p:spPr bwMode="auto">
          <a:xfrm>
            <a:off x="6197600" y="5486401"/>
            <a:ext cx="1422400" cy="366767"/>
          </a:xfrm>
          <a:prstGeom prst="rect">
            <a:avLst/>
          </a:prstGeom>
          <a:noFill/>
          <a:ln w="12700">
            <a:noFill/>
            <a:miter lim="800000"/>
            <a:headEnd/>
            <a:tailEnd/>
          </a:ln>
        </p:spPr>
        <p:txBody>
          <a:bodyPr lIns="90487" tIns="44450" rIns="90487" bIns="44450">
            <a:spAutoFit/>
          </a:bodyPr>
          <a:lstStyle/>
          <a:p>
            <a:pPr>
              <a:spcBef>
                <a:spcPct val="50000"/>
              </a:spcBef>
            </a:pPr>
            <a:r>
              <a:rPr lang="el-GR" altLang="en-US" b="1">
                <a:solidFill>
                  <a:srgbClr val="339933"/>
                </a:solidFill>
              </a:rPr>
              <a:t>μ</a:t>
            </a:r>
            <a:r>
              <a:rPr lang="en-US" altLang="en-US" b="1">
                <a:solidFill>
                  <a:srgbClr val="339933"/>
                </a:solidFill>
              </a:rPr>
              <a:t>+1</a:t>
            </a:r>
            <a:r>
              <a:rPr lang="el-GR" altLang="en-US" b="1">
                <a:solidFill>
                  <a:srgbClr val="339933"/>
                </a:solidFill>
              </a:rPr>
              <a:t>σ</a:t>
            </a:r>
          </a:p>
        </p:txBody>
      </p:sp>
      <p:sp>
        <p:nvSpPr>
          <p:cNvPr id="98320" name="Rectangle 18"/>
          <p:cNvSpPr>
            <a:spLocks noChangeArrowheads="1"/>
          </p:cNvSpPr>
          <p:nvPr/>
        </p:nvSpPr>
        <p:spPr bwMode="auto">
          <a:xfrm>
            <a:off x="3962400" y="5486401"/>
            <a:ext cx="1219200" cy="366767"/>
          </a:xfrm>
          <a:prstGeom prst="rect">
            <a:avLst/>
          </a:prstGeom>
          <a:noFill/>
          <a:ln w="12700">
            <a:noFill/>
            <a:miter lim="800000"/>
            <a:headEnd/>
            <a:tailEnd/>
          </a:ln>
        </p:spPr>
        <p:txBody>
          <a:bodyPr lIns="90487" tIns="44450" rIns="90487" bIns="44450">
            <a:spAutoFit/>
          </a:bodyPr>
          <a:lstStyle/>
          <a:p>
            <a:pPr>
              <a:spcBef>
                <a:spcPct val="50000"/>
              </a:spcBef>
            </a:pPr>
            <a:r>
              <a:rPr lang="el-GR" altLang="en-US" b="1">
                <a:solidFill>
                  <a:srgbClr val="339933"/>
                </a:solidFill>
              </a:rPr>
              <a:t>μ</a:t>
            </a:r>
            <a:r>
              <a:rPr lang="en-US" altLang="en-US" b="1">
                <a:solidFill>
                  <a:srgbClr val="339933"/>
                </a:solidFill>
              </a:rPr>
              <a:t>-1</a:t>
            </a:r>
            <a:r>
              <a:rPr lang="el-GR" altLang="en-US" b="1">
                <a:solidFill>
                  <a:srgbClr val="339933"/>
                </a:solidFill>
              </a:rPr>
              <a:t>σ</a:t>
            </a:r>
          </a:p>
        </p:txBody>
      </p:sp>
      <p:sp>
        <p:nvSpPr>
          <p:cNvPr id="98321" name="Text Box 19"/>
          <p:cNvSpPr txBox="1">
            <a:spLocks noChangeArrowheads="1"/>
          </p:cNvSpPr>
          <p:nvPr/>
        </p:nvSpPr>
        <p:spPr bwMode="auto">
          <a:xfrm>
            <a:off x="801511" y="1476023"/>
            <a:ext cx="10566400" cy="830997"/>
          </a:xfrm>
          <a:prstGeom prst="rect">
            <a:avLst/>
          </a:prstGeom>
          <a:noFill/>
          <a:ln w="12700">
            <a:noFill/>
            <a:miter lim="800000"/>
            <a:headEnd/>
            <a:tailEnd/>
          </a:ln>
        </p:spPr>
        <p:txBody>
          <a:bodyPr>
            <a:spAutoFit/>
          </a:bodyPr>
          <a:lstStyle/>
          <a:p>
            <a:pPr>
              <a:spcBef>
                <a:spcPct val="50000"/>
              </a:spcBef>
            </a:pPr>
            <a:r>
              <a:rPr lang="en-US" altLang="en-US" sz="2400" dirty="0"/>
              <a:t>What can we say about the distribution of values around the mean?  For any normal distribution:</a:t>
            </a:r>
          </a:p>
        </p:txBody>
      </p:sp>
      <p:sp>
        <p:nvSpPr>
          <p:cNvPr id="98322" name="Rectangle 20"/>
          <p:cNvSpPr>
            <a:spLocks noChangeArrowheads="1"/>
          </p:cNvSpPr>
          <p:nvPr/>
        </p:nvSpPr>
        <p:spPr bwMode="auto">
          <a:xfrm>
            <a:off x="5791200" y="4191001"/>
            <a:ext cx="406400" cy="366767"/>
          </a:xfrm>
          <a:prstGeom prst="rect">
            <a:avLst/>
          </a:prstGeom>
          <a:noFill/>
          <a:ln w="12700">
            <a:noFill/>
            <a:miter lim="800000"/>
            <a:headEnd/>
            <a:tailEnd/>
          </a:ln>
        </p:spPr>
        <p:txBody>
          <a:bodyPr lIns="90487" tIns="44450" rIns="90487" bIns="44450">
            <a:spAutoFit/>
          </a:bodyPr>
          <a:lstStyle/>
          <a:p>
            <a:pPr>
              <a:spcBef>
                <a:spcPct val="50000"/>
              </a:spcBef>
            </a:pPr>
            <a:r>
              <a:rPr lang="el-GR" altLang="en-US" b="1">
                <a:solidFill>
                  <a:srgbClr val="339933"/>
                </a:solidFill>
              </a:rPr>
              <a:t>σ</a:t>
            </a:r>
          </a:p>
        </p:txBody>
      </p:sp>
      <p:sp>
        <p:nvSpPr>
          <p:cNvPr id="98323" name="Rectangle 21"/>
          <p:cNvSpPr>
            <a:spLocks noChangeArrowheads="1"/>
          </p:cNvSpPr>
          <p:nvPr/>
        </p:nvSpPr>
        <p:spPr bwMode="auto">
          <a:xfrm>
            <a:off x="4876800" y="4191001"/>
            <a:ext cx="406400" cy="366767"/>
          </a:xfrm>
          <a:prstGeom prst="rect">
            <a:avLst/>
          </a:prstGeom>
          <a:noFill/>
          <a:ln w="12700">
            <a:noFill/>
            <a:miter lim="800000"/>
            <a:headEnd/>
            <a:tailEnd/>
          </a:ln>
        </p:spPr>
        <p:txBody>
          <a:bodyPr lIns="90487" tIns="44450" rIns="90487" bIns="44450">
            <a:spAutoFit/>
          </a:bodyPr>
          <a:lstStyle/>
          <a:p>
            <a:pPr>
              <a:spcBef>
                <a:spcPct val="50000"/>
              </a:spcBef>
            </a:pPr>
            <a:r>
              <a:rPr lang="el-GR" altLang="en-US" b="1">
                <a:solidFill>
                  <a:srgbClr val="339933"/>
                </a:solidFill>
              </a:rPr>
              <a:t>σ</a:t>
            </a:r>
          </a:p>
        </p:txBody>
      </p:sp>
      <p:sp>
        <p:nvSpPr>
          <p:cNvPr id="98324" name="Line 22"/>
          <p:cNvSpPr>
            <a:spLocks noChangeShapeType="1"/>
          </p:cNvSpPr>
          <p:nvPr/>
        </p:nvSpPr>
        <p:spPr bwMode="auto">
          <a:xfrm>
            <a:off x="4572000" y="6019800"/>
            <a:ext cx="2032000" cy="0"/>
          </a:xfrm>
          <a:prstGeom prst="line">
            <a:avLst/>
          </a:prstGeom>
          <a:noFill/>
          <a:ln w="12700">
            <a:solidFill>
              <a:schemeClr val="tx2"/>
            </a:solidFill>
            <a:round/>
            <a:headEnd type="stealth" w="med" len="med"/>
            <a:tailEnd type="stealth" w="med" len="med"/>
          </a:ln>
        </p:spPr>
        <p:txBody>
          <a:bodyPr wrap="none" anchor="ctr"/>
          <a:lstStyle/>
          <a:p>
            <a:endParaRPr lang="en-US"/>
          </a:p>
        </p:txBody>
      </p:sp>
      <p:sp>
        <p:nvSpPr>
          <p:cNvPr id="98325" name="Rectangle 23"/>
          <p:cNvSpPr>
            <a:spLocks noChangeArrowheads="1"/>
          </p:cNvSpPr>
          <p:nvPr/>
        </p:nvSpPr>
        <p:spPr bwMode="auto">
          <a:xfrm>
            <a:off x="5206134" y="5943600"/>
            <a:ext cx="966931" cy="369332"/>
          </a:xfrm>
          <a:prstGeom prst="rect">
            <a:avLst/>
          </a:prstGeom>
          <a:noFill/>
          <a:ln w="19050" algn="ctr">
            <a:noFill/>
            <a:miter lim="800000"/>
            <a:headEnd/>
            <a:tailEnd/>
          </a:ln>
        </p:spPr>
        <p:txBody>
          <a:bodyPr wrap="none">
            <a:spAutoFit/>
          </a:bodyPr>
          <a:lstStyle/>
          <a:p>
            <a:pPr algn="ctr" eaLnBrk="1" hangingPunct="1"/>
            <a:r>
              <a:rPr lang="en-US" altLang="en-US" b="1">
                <a:solidFill>
                  <a:schemeClr val="folHlink"/>
                </a:solidFill>
              </a:rPr>
              <a:t>68.26%</a:t>
            </a:r>
          </a:p>
        </p:txBody>
      </p:sp>
    </p:spTree>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a:xfrm>
            <a:off x="812800" y="228600"/>
            <a:ext cx="10024533" cy="990600"/>
          </a:xfrm>
        </p:spPr>
        <p:txBody>
          <a:bodyPr/>
          <a:lstStyle/>
          <a:p>
            <a:pPr defTabSz="914400" eaLnBrk="1" hangingPunct="1">
              <a:lnSpc>
                <a:spcPct val="90000"/>
              </a:lnSpc>
              <a:spcBef>
                <a:spcPct val="50000"/>
              </a:spcBef>
              <a:buClr>
                <a:schemeClr val="tx1"/>
              </a:buClr>
            </a:pPr>
            <a:r>
              <a:rPr lang="en-US" altLang="en-US" smtClean="0"/>
              <a:t>The Empirical Rule</a:t>
            </a:r>
            <a:endParaRPr lang="en-US" altLang="en-US" b="0" smtClean="0">
              <a:solidFill>
                <a:srgbClr val="FFCCFF"/>
              </a:solidFill>
              <a:latin typeface="Symbol" pitchFamily="18" charset="2"/>
            </a:endParaRPr>
          </a:p>
        </p:txBody>
      </p:sp>
      <p:sp>
        <p:nvSpPr>
          <p:cNvPr id="99331" name="Rectangle 3"/>
          <p:cNvSpPr>
            <a:spLocks noGrp="1" noChangeArrowheads="1"/>
          </p:cNvSpPr>
          <p:nvPr>
            <p:ph type="body" idx="4294967295"/>
          </p:nvPr>
        </p:nvSpPr>
        <p:spPr>
          <a:xfrm>
            <a:off x="812800" y="1828801"/>
            <a:ext cx="9245600" cy="1427163"/>
          </a:xfrm>
        </p:spPr>
        <p:txBody>
          <a:bodyPr>
            <a:normAutofit/>
          </a:bodyPr>
          <a:lstStyle/>
          <a:p>
            <a:pPr marL="571500" indent="-571500" defTabSz="914400" eaLnBrk="1" hangingPunct="1">
              <a:spcBef>
                <a:spcPct val="50000"/>
              </a:spcBef>
            </a:pPr>
            <a:r>
              <a:rPr lang="en-US" altLang="en-US" sz="2400" b="1" dirty="0" smtClean="0">
                <a:solidFill>
                  <a:srgbClr val="F8F8F8"/>
                </a:solidFill>
              </a:rPr>
              <a:t>  </a:t>
            </a:r>
            <a:r>
              <a:rPr lang="el-GR" altLang="en-US" sz="2400" b="1" dirty="0" smtClean="0"/>
              <a:t>μ</a:t>
            </a:r>
            <a:r>
              <a:rPr lang="en-US" altLang="en-US" sz="2400" b="1" dirty="0" smtClean="0"/>
              <a:t> ± </a:t>
            </a:r>
            <a:r>
              <a:rPr lang="en-US" altLang="en-US" sz="2400" b="1" dirty="0" smtClean="0">
                <a:solidFill>
                  <a:schemeClr val="folHlink"/>
                </a:solidFill>
              </a:rPr>
              <a:t>2</a:t>
            </a:r>
            <a:r>
              <a:rPr lang="el-GR" altLang="en-US" sz="2400" b="1" dirty="0" smtClean="0">
                <a:solidFill>
                  <a:schemeClr val="folHlink"/>
                </a:solidFill>
              </a:rPr>
              <a:t>σ</a:t>
            </a:r>
            <a:r>
              <a:rPr lang="en-US" altLang="en-US" sz="2400" b="1" dirty="0" smtClean="0">
                <a:solidFill>
                  <a:schemeClr val="folHlink"/>
                </a:solidFill>
              </a:rPr>
              <a:t> </a:t>
            </a:r>
            <a:r>
              <a:rPr lang="en-US" altLang="en-US" sz="2400" b="1" dirty="0" smtClean="0"/>
              <a:t>covers about </a:t>
            </a:r>
            <a:r>
              <a:rPr lang="en-US" altLang="en-US" sz="2400" b="1" dirty="0" smtClean="0">
                <a:solidFill>
                  <a:schemeClr val="folHlink"/>
                </a:solidFill>
              </a:rPr>
              <a:t>95.44%</a:t>
            </a:r>
            <a:r>
              <a:rPr lang="en-US" altLang="en-US" sz="2400" b="1" dirty="0" smtClean="0"/>
              <a:t> of X’s</a:t>
            </a:r>
          </a:p>
          <a:p>
            <a:pPr marL="571500" indent="-571500" defTabSz="914400" eaLnBrk="1" hangingPunct="1">
              <a:spcBef>
                <a:spcPct val="50000"/>
              </a:spcBef>
            </a:pPr>
            <a:r>
              <a:rPr lang="en-US" altLang="en-US" sz="2400" b="1" dirty="0" smtClean="0"/>
              <a:t>  </a:t>
            </a:r>
            <a:r>
              <a:rPr lang="el-GR" altLang="en-US" sz="2400" b="1" dirty="0" smtClean="0"/>
              <a:t>μ</a:t>
            </a:r>
            <a:r>
              <a:rPr lang="en-US" altLang="en-US" sz="2400" b="1" dirty="0" smtClean="0"/>
              <a:t> ± </a:t>
            </a:r>
            <a:r>
              <a:rPr lang="en-US" altLang="en-US" sz="2400" b="1" dirty="0" smtClean="0">
                <a:solidFill>
                  <a:schemeClr val="folHlink"/>
                </a:solidFill>
              </a:rPr>
              <a:t>3</a:t>
            </a:r>
            <a:r>
              <a:rPr lang="el-GR" altLang="en-US" sz="2400" b="1" dirty="0" smtClean="0">
                <a:solidFill>
                  <a:schemeClr val="folHlink"/>
                </a:solidFill>
              </a:rPr>
              <a:t>σ</a:t>
            </a:r>
            <a:r>
              <a:rPr lang="en-US" altLang="en-US" sz="2400" b="1" dirty="0" smtClean="0">
                <a:solidFill>
                  <a:schemeClr val="folHlink"/>
                </a:solidFill>
              </a:rPr>
              <a:t> </a:t>
            </a:r>
            <a:r>
              <a:rPr lang="en-US" altLang="en-US" sz="2400" b="1" dirty="0" smtClean="0"/>
              <a:t>covers about </a:t>
            </a:r>
            <a:r>
              <a:rPr lang="en-US" altLang="en-US" sz="2400" b="1" dirty="0" smtClean="0">
                <a:solidFill>
                  <a:schemeClr val="folHlink"/>
                </a:solidFill>
              </a:rPr>
              <a:t>99.73%</a:t>
            </a:r>
            <a:r>
              <a:rPr lang="en-US" altLang="en-US" sz="2400" b="1" dirty="0" smtClean="0"/>
              <a:t> of X’s</a:t>
            </a:r>
          </a:p>
        </p:txBody>
      </p:sp>
      <p:sp>
        <p:nvSpPr>
          <p:cNvPr id="99332" name="Freeform 4"/>
          <p:cNvSpPr>
            <a:spLocks/>
          </p:cNvSpPr>
          <p:nvPr/>
        </p:nvSpPr>
        <p:spPr bwMode="auto">
          <a:xfrm>
            <a:off x="2946401" y="3276601"/>
            <a:ext cx="2580217" cy="1279525"/>
          </a:xfrm>
          <a:custGeom>
            <a:avLst/>
            <a:gdLst>
              <a:gd name="T0" fmla="*/ 2147483646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9333" name="Freeform 5"/>
          <p:cNvSpPr>
            <a:spLocks/>
          </p:cNvSpPr>
          <p:nvPr/>
        </p:nvSpPr>
        <p:spPr bwMode="auto">
          <a:xfrm>
            <a:off x="508000" y="3276601"/>
            <a:ext cx="2480733" cy="1279525"/>
          </a:xfrm>
          <a:custGeom>
            <a:avLst/>
            <a:gdLst>
              <a:gd name="T0" fmla="*/ 0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2147483646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9334" name="Line 6"/>
          <p:cNvSpPr>
            <a:spLocks noChangeShapeType="1"/>
          </p:cNvSpPr>
          <p:nvPr/>
        </p:nvSpPr>
        <p:spPr bwMode="auto">
          <a:xfrm>
            <a:off x="2946400" y="3276601"/>
            <a:ext cx="2117" cy="1279525"/>
          </a:xfrm>
          <a:prstGeom prst="line">
            <a:avLst/>
          </a:prstGeom>
          <a:noFill/>
          <a:ln w="12700">
            <a:solidFill>
              <a:schemeClr val="bg2"/>
            </a:solidFill>
            <a:round/>
            <a:headEnd/>
            <a:tailEnd/>
          </a:ln>
        </p:spPr>
        <p:txBody>
          <a:bodyPr wrap="none" anchor="ctr"/>
          <a:lstStyle/>
          <a:p>
            <a:endParaRPr lang="en-US"/>
          </a:p>
        </p:txBody>
      </p:sp>
      <p:sp>
        <p:nvSpPr>
          <p:cNvPr id="99335" name="Rectangle 7"/>
          <p:cNvSpPr>
            <a:spLocks noChangeArrowheads="1"/>
          </p:cNvSpPr>
          <p:nvPr/>
        </p:nvSpPr>
        <p:spPr bwMode="auto">
          <a:xfrm>
            <a:off x="5486400" y="4572001"/>
            <a:ext cx="310982" cy="366767"/>
          </a:xfrm>
          <a:prstGeom prst="rect">
            <a:avLst/>
          </a:prstGeom>
          <a:noFill/>
          <a:ln w="12700">
            <a:noFill/>
            <a:miter lim="800000"/>
            <a:headEnd/>
            <a:tailEnd/>
          </a:ln>
        </p:spPr>
        <p:txBody>
          <a:bodyPr wrap="none" lIns="90487" tIns="44450" rIns="90487" bIns="44450">
            <a:spAutoFit/>
          </a:bodyPr>
          <a:lstStyle/>
          <a:p>
            <a:r>
              <a:rPr lang="en-US" altLang="en-US" b="1">
                <a:solidFill>
                  <a:srgbClr val="339933"/>
                </a:solidFill>
              </a:rPr>
              <a:t>x</a:t>
            </a:r>
          </a:p>
        </p:txBody>
      </p:sp>
      <p:sp>
        <p:nvSpPr>
          <p:cNvPr id="99336" name="Rectangle 8"/>
          <p:cNvSpPr>
            <a:spLocks noChangeArrowheads="1"/>
          </p:cNvSpPr>
          <p:nvPr/>
        </p:nvSpPr>
        <p:spPr bwMode="auto">
          <a:xfrm>
            <a:off x="2743200" y="4572001"/>
            <a:ext cx="508000" cy="366767"/>
          </a:xfrm>
          <a:prstGeom prst="rect">
            <a:avLst/>
          </a:prstGeom>
          <a:noFill/>
          <a:ln w="12700">
            <a:noFill/>
            <a:miter lim="800000"/>
            <a:headEnd/>
            <a:tailEnd/>
          </a:ln>
        </p:spPr>
        <p:txBody>
          <a:bodyPr lIns="90487" tIns="44450" rIns="90487" bIns="44450">
            <a:spAutoFit/>
          </a:bodyPr>
          <a:lstStyle/>
          <a:p>
            <a:pPr>
              <a:spcBef>
                <a:spcPct val="50000"/>
              </a:spcBef>
            </a:pPr>
            <a:r>
              <a:rPr lang="el-GR" altLang="en-US" b="1">
                <a:solidFill>
                  <a:srgbClr val="339933"/>
                </a:solidFill>
              </a:rPr>
              <a:t>μ</a:t>
            </a:r>
          </a:p>
        </p:txBody>
      </p:sp>
      <p:sp>
        <p:nvSpPr>
          <p:cNvPr id="99337" name="Line 9"/>
          <p:cNvSpPr>
            <a:spLocks noChangeShapeType="1"/>
          </p:cNvSpPr>
          <p:nvPr/>
        </p:nvSpPr>
        <p:spPr bwMode="auto">
          <a:xfrm>
            <a:off x="1320800" y="4267200"/>
            <a:ext cx="0" cy="990600"/>
          </a:xfrm>
          <a:prstGeom prst="line">
            <a:avLst/>
          </a:prstGeom>
          <a:noFill/>
          <a:ln w="25400">
            <a:solidFill>
              <a:schemeClr val="hlink"/>
            </a:solidFill>
            <a:prstDash val="sysDot"/>
            <a:round/>
            <a:headEnd/>
            <a:tailEnd/>
          </a:ln>
        </p:spPr>
        <p:txBody>
          <a:bodyPr wrap="none" anchor="ctr"/>
          <a:lstStyle/>
          <a:p>
            <a:endParaRPr lang="en-US"/>
          </a:p>
        </p:txBody>
      </p:sp>
      <p:sp>
        <p:nvSpPr>
          <p:cNvPr id="99338" name="Line 10"/>
          <p:cNvSpPr>
            <a:spLocks noChangeShapeType="1"/>
          </p:cNvSpPr>
          <p:nvPr/>
        </p:nvSpPr>
        <p:spPr bwMode="auto">
          <a:xfrm>
            <a:off x="2946400" y="4495800"/>
            <a:ext cx="1727200" cy="0"/>
          </a:xfrm>
          <a:prstGeom prst="line">
            <a:avLst/>
          </a:prstGeom>
          <a:noFill/>
          <a:ln w="12700">
            <a:solidFill>
              <a:schemeClr val="hlink"/>
            </a:solidFill>
            <a:round/>
            <a:headEnd type="stealth" w="med" len="med"/>
            <a:tailEnd type="stealth" w="med" len="med"/>
          </a:ln>
        </p:spPr>
        <p:txBody>
          <a:bodyPr wrap="none" anchor="ctr"/>
          <a:lstStyle/>
          <a:p>
            <a:endParaRPr lang="en-US"/>
          </a:p>
        </p:txBody>
      </p:sp>
      <p:sp>
        <p:nvSpPr>
          <p:cNvPr id="99339" name="Line 11"/>
          <p:cNvSpPr>
            <a:spLocks noChangeShapeType="1"/>
          </p:cNvSpPr>
          <p:nvPr/>
        </p:nvSpPr>
        <p:spPr bwMode="auto">
          <a:xfrm>
            <a:off x="1320800" y="4495800"/>
            <a:ext cx="1625600" cy="0"/>
          </a:xfrm>
          <a:prstGeom prst="line">
            <a:avLst/>
          </a:prstGeom>
          <a:noFill/>
          <a:ln w="12700">
            <a:solidFill>
              <a:schemeClr val="hlink"/>
            </a:solidFill>
            <a:round/>
            <a:headEnd type="stealth" w="med" len="med"/>
            <a:tailEnd type="stealth" w="med" len="med"/>
          </a:ln>
        </p:spPr>
        <p:txBody>
          <a:bodyPr wrap="none" anchor="ctr"/>
          <a:lstStyle/>
          <a:p>
            <a:endParaRPr lang="en-US"/>
          </a:p>
        </p:txBody>
      </p:sp>
      <p:sp>
        <p:nvSpPr>
          <p:cNvPr id="99340" name="Line 12"/>
          <p:cNvSpPr>
            <a:spLocks noChangeShapeType="1"/>
          </p:cNvSpPr>
          <p:nvPr/>
        </p:nvSpPr>
        <p:spPr bwMode="auto">
          <a:xfrm>
            <a:off x="4673600" y="4267200"/>
            <a:ext cx="0" cy="990600"/>
          </a:xfrm>
          <a:prstGeom prst="line">
            <a:avLst/>
          </a:prstGeom>
          <a:noFill/>
          <a:ln w="25400">
            <a:solidFill>
              <a:schemeClr val="hlink"/>
            </a:solidFill>
            <a:prstDash val="sysDot"/>
            <a:round/>
            <a:headEnd/>
            <a:tailEnd/>
          </a:ln>
        </p:spPr>
        <p:txBody>
          <a:bodyPr wrap="none" anchor="ctr"/>
          <a:lstStyle/>
          <a:p>
            <a:endParaRPr lang="en-US"/>
          </a:p>
        </p:txBody>
      </p:sp>
      <p:sp>
        <p:nvSpPr>
          <p:cNvPr id="99341" name="Line 13"/>
          <p:cNvSpPr>
            <a:spLocks noChangeShapeType="1"/>
          </p:cNvSpPr>
          <p:nvPr/>
        </p:nvSpPr>
        <p:spPr bwMode="auto">
          <a:xfrm>
            <a:off x="304800" y="4648200"/>
            <a:ext cx="5401733" cy="1588"/>
          </a:xfrm>
          <a:prstGeom prst="line">
            <a:avLst/>
          </a:prstGeom>
          <a:noFill/>
          <a:ln w="19050">
            <a:solidFill>
              <a:schemeClr val="tx1"/>
            </a:solidFill>
            <a:round/>
            <a:headEnd/>
            <a:tailEnd/>
          </a:ln>
        </p:spPr>
        <p:txBody>
          <a:bodyPr wrap="none" anchor="ctr"/>
          <a:lstStyle/>
          <a:p>
            <a:endParaRPr lang="en-US"/>
          </a:p>
        </p:txBody>
      </p:sp>
      <p:sp>
        <p:nvSpPr>
          <p:cNvPr id="99342" name="Rectangle 14"/>
          <p:cNvSpPr>
            <a:spLocks noChangeArrowheads="1"/>
          </p:cNvSpPr>
          <p:nvPr/>
        </p:nvSpPr>
        <p:spPr bwMode="auto">
          <a:xfrm>
            <a:off x="1960047" y="4119563"/>
            <a:ext cx="457176" cy="369332"/>
          </a:xfrm>
          <a:prstGeom prst="rect">
            <a:avLst/>
          </a:prstGeom>
          <a:noFill/>
          <a:ln w="19050" algn="ctr">
            <a:noFill/>
            <a:miter lim="800000"/>
            <a:headEnd/>
            <a:tailEnd/>
          </a:ln>
        </p:spPr>
        <p:txBody>
          <a:bodyPr wrap="none">
            <a:spAutoFit/>
          </a:bodyPr>
          <a:lstStyle/>
          <a:p>
            <a:pPr algn="ctr" eaLnBrk="1" hangingPunct="1"/>
            <a:r>
              <a:rPr lang="en-US" altLang="en-US" b="1">
                <a:solidFill>
                  <a:schemeClr val="hlink"/>
                </a:solidFill>
              </a:rPr>
              <a:t>2</a:t>
            </a:r>
            <a:r>
              <a:rPr lang="el-GR" altLang="en-US" b="1">
                <a:solidFill>
                  <a:schemeClr val="hlink"/>
                </a:solidFill>
              </a:rPr>
              <a:t>σ</a:t>
            </a:r>
          </a:p>
        </p:txBody>
      </p:sp>
      <p:sp>
        <p:nvSpPr>
          <p:cNvPr id="99343" name="Rectangle 15"/>
          <p:cNvSpPr>
            <a:spLocks noChangeArrowheads="1"/>
          </p:cNvSpPr>
          <p:nvPr/>
        </p:nvSpPr>
        <p:spPr bwMode="auto">
          <a:xfrm>
            <a:off x="3484047" y="4119563"/>
            <a:ext cx="457176" cy="369332"/>
          </a:xfrm>
          <a:prstGeom prst="rect">
            <a:avLst/>
          </a:prstGeom>
          <a:noFill/>
          <a:ln w="19050" algn="ctr">
            <a:noFill/>
            <a:miter lim="800000"/>
            <a:headEnd/>
            <a:tailEnd/>
          </a:ln>
        </p:spPr>
        <p:txBody>
          <a:bodyPr wrap="none">
            <a:spAutoFit/>
          </a:bodyPr>
          <a:lstStyle/>
          <a:p>
            <a:pPr algn="ctr" eaLnBrk="1" hangingPunct="1"/>
            <a:r>
              <a:rPr lang="en-US" altLang="en-US" b="1">
                <a:solidFill>
                  <a:schemeClr val="hlink"/>
                </a:solidFill>
              </a:rPr>
              <a:t>2</a:t>
            </a:r>
            <a:r>
              <a:rPr lang="el-GR" altLang="en-US" b="1">
                <a:solidFill>
                  <a:schemeClr val="hlink"/>
                </a:solidFill>
              </a:rPr>
              <a:t>σ</a:t>
            </a:r>
          </a:p>
        </p:txBody>
      </p:sp>
      <p:sp>
        <p:nvSpPr>
          <p:cNvPr id="99344" name="Freeform 16"/>
          <p:cNvSpPr>
            <a:spLocks/>
          </p:cNvSpPr>
          <p:nvPr/>
        </p:nvSpPr>
        <p:spPr bwMode="auto">
          <a:xfrm>
            <a:off x="8839201" y="3276601"/>
            <a:ext cx="2580217" cy="1279525"/>
          </a:xfrm>
          <a:custGeom>
            <a:avLst/>
            <a:gdLst>
              <a:gd name="T0" fmla="*/ 2147483646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9345" name="Freeform 17"/>
          <p:cNvSpPr>
            <a:spLocks/>
          </p:cNvSpPr>
          <p:nvPr/>
        </p:nvSpPr>
        <p:spPr bwMode="auto">
          <a:xfrm>
            <a:off x="6400800" y="3276601"/>
            <a:ext cx="2480733" cy="1279525"/>
          </a:xfrm>
          <a:custGeom>
            <a:avLst/>
            <a:gdLst>
              <a:gd name="T0" fmla="*/ 0 w 901"/>
              <a:gd name="T1" fmla="*/ 2147483646 h 721"/>
              <a:gd name="T2" fmla="*/ 2147483646 w 901"/>
              <a:gd name="T3" fmla="*/ 2147483646 h 721"/>
              <a:gd name="T4" fmla="*/ 2147483646 w 901"/>
              <a:gd name="T5" fmla="*/ 2147483646 h 721"/>
              <a:gd name="T6" fmla="*/ 2147483646 w 901"/>
              <a:gd name="T7" fmla="*/ 2147483646 h 721"/>
              <a:gd name="T8" fmla="*/ 2147483646 w 901"/>
              <a:gd name="T9" fmla="*/ 2147483646 h 721"/>
              <a:gd name="T10" fmla="*/ 2147483646 w 901"/>
              <a:gd name="T11" fmla="*/ 2147483646 h 721"/>
              <a:gd name="T12" fmla="*/ 2147483646 w 901"/>
              <a:gd name="T13" fmla="*/ 2147483646 h 721"/>
              <a:gd name="T14" fmla="*/ 2147483646 w 901"/>
              <a:gd name="T15" fmla="*/ 2147483646 h 721"/>
              <a:gd name="T16" fmla="*/ 2147483646 w 901"/>
              <a:gd name="T17" fmla="*/ 2147483646 h 721"/>
              <a:gd name="T18" fmla="*/ 2147483646 w 901"/>
              <a:gd name="T19" fmla="*/ 2147483646 h 721"/>
              <a:gd name="T20" fmla="*/ 2147483646 w 901"/>
              <a:gd name="T21" fmla="*/ 2147483646 h 721"/>
              <a:gd name="T22" fmla="*/ 2147483646 w 901"/>
              <a:gd name="T23" fmla="*/ 2147483646 h 721"/>
              <a:gd name="T24" fmla="*/ 2147483646 w 901"/>
              <a:gd name="T25" fmla="*/ 2147483646 h 721"/>
              <a:gd name="T26" fmla="*/ 2147483646 w 901"/>
              <a:gd name="T27" fmla="*/ 2147483646 h 721"/>
              <a:gd name="T28" fmla="*/ 2147483646 w 901"/>
              <a:gd name="T29" fmla="*/ 2147483646 h 721"/>
              <a:gd name="T30" fmla="*/ 2147483646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9346" name="Line 18"/>
          <p:cNvSpPr>
            <a:spLocks noChangeShapeType="1"/>
          </p:cNvSpPr>
          <p:nvPr/>
        </p:nvSpPr>
        <p:spPr bwMode="auto">
          <a:xfrm>
            <a:off x="8839200" y="3276601"/>
            <a:ext cx="2117" cy="1279525"/>
          </a:xfrm>
          <a:prstGeom prst="line">
            <a:avLst/>
          </a:prstGeom>
          <a:noFill/>
          <a:ln w="12700">
            <a:solidFill>
              <a:schemeClr val="bg2"/>
            </a:solidFill>
            <a:round/>
            <a:headEnd/>
            <a:tailEnd/>
          </a:ln>
        </p:spPr>
        <p:txBody>
          <a:bodyPr wrap="none" anchor="ctr"/>
          <a:lstStyle/>
          <a:p>
            <a:endParaRPr lang="en-US"/>
          </a:p>
        </p:txBody>
      </p:sp>
      <p:sp>
        <p:nvSpPr>
          <p:cNvPr id="99347" name="Rectangle 19"/>
          <p:cNvSpPr>
            <a:spLocks noChangeArrowheads="1"/>
          </p:cNvSpPr>
          <p:nvPr/>
        </p:nvSpPr>
        <p:spPr bwMode="auto">
          <a:xfrm>
            <a:off x="11379200" y="4572001"/>
            <a:ext cx="310982" cy="366767"/>
          </a:xfrm>
          <a:prstGeom prst="rect">
            <a:avLst/>
          </a:prstGeom>
          <a:noFill/>
          <a:ln w="12700">
            <a:noFill/>
            <a:miter lim="800000"/>
            <a:headEnd/>
            <a:tailEnd/>
          </a:ln>
        </p:spPr>
        <p:txBody>
          <a:bodyPr wrap="none" lIns="90487" tIns="44450" rIns="90487" bIns="44450">
            <a:spAutoFit/>
          </a:bodyPr>
          <a:lstStyle/>
          <a:p>
            <a:r>
              <a:rPr lang="en-US" altLang="en-US" b="1">
                <a:solidFill>
                  <a:srgbClr val="339933"/>
                </a:solidFill>
              </a:rPr>
              <a:t>x</a:t>
            </a:r>
          </a:p>
        </p:txBody>
      </p:sp>
      <p:sp>
        <p:nvSpPr>
          <p:cNvPr id="99348" name="Rectangle 20"/>
          <p:cNvSpPr>
            <a:spLocks noChangeArrowheads="1"/>
          </p:cNvSpPr>
          <p:nvPr/>
        </p:nvSpPr>
        <p:spPr bwMode="auto">
          <a:xfrm>
            <a:off x="8636000" y="4572001"/>
            <a:ext cx="508000" cy="366767"/>
          </a:xfrm>
          <a:prstGeom prst="rect">
            <a:avLst/>
          </a:prstGeom>
          <a:noFill/>
          <a:ln w="12700">
            <a:noFill/>
            <a:miter lim="800000"/>
            <a:headEnd/>
            <a:tailEnd/>
          </a:ln>
        </p:spPr>
        <p:txBody>
          <a:bodyPr lIns="90487" tIns="44450" rIns="90487" bIns="44450">
            <a:spAutoFit/>
          </a:bodyPr>
          <a:lstStyle/>
          <a:p>
            <a:pPr>
              <a:spcBef>
                <a:spcPct val="50000"/>
              </a:spcBef>
            </a:pPr>
            <a:r>
              <a:rPr lang="el-GR" altLang="en-US" b="1">
                <a:solidFill>
                  <a:srgbClr val="339933"/>
                </a:solidFill>
              </a:rPr>
              <a:t>μ</a:t>
            </a:r>
          </a:p>
        </p:txBody>
      </p:sp>
      <p:sp>
        <p:nvSpPr>
          <p:cNvPr id="99349" name="Line 21"/>
          <p:cNvSpPr>
            <a:spLocks noChangeShapeType="1"/>
          </p:cNvSpPr>
          <p:nvPr/>
        </p:nvSpPr>
        <p:spPr bwMode="auto">
          <a:xfrm>
            <a:off x="6197600" y="4648200"/>
            <a:ext cx="5401733" cy="1588"/>
          </a:xfrm>
          <a:prstGeom prst="line">
            <a:avLst/>
          </a:prstGeom>
          <a:noFill/>
          <a:ln w="19050">
            <a:solidFill>
              <a:schemeClr val="tx1"/>
            </a:solidFill>
            <a:round/>
            <a:headEnd/>
            <a:tailEnd/>
          </a:ln>
        </p:spPr>
        <p:txBody>
          <a:bodyPr wrap="none" anchor="ctr"/>
          <a:lstStyle/>
          <a:p>
            <a:endParaRPr lang="en-US"/>
          </a:p>
        </p:txBody>
      </p:sp>
      <p:sp>
        <p:nvSpPr>
          <p:cNvPr id="99350" name="Line 22"/>
          <p:cNvSpPr>
            <a:spLocks noChangeShapeType="1"/>
          </p:cNvSpPr>
          <p:nvPr/>
        </p:nvSpPr>
        <p:spPr bwMode="auto">
          <a:xfrm>
            <a:off x="6502400" y="4343400"/>
            <a:ext cx="0" cy="914400"/>
          </a:xfrm>
          <a:prstGeom prst="line">
            <a:avLst/>
          </a:prstGeom>
          <a:noFill/>
          <a:ln w="25400">
            <a:solidFill>
              <a:schemeClr val="tx2"/>
            </a:solidFill>
            <a:prstDash val="sysDot"/>
            <a:round/>
            <a:headEnd/>
            <a:tailEnd/>
          </a:ln>
        </p:spPr>
        <p:txBody>
          <a:bodyPr wrap="none" anchor="ctr"/>
          <a:lstStyle/>
          <a:p>
            <a:endParaRPr lang="en-US"/>
          </a:p>
        </p:txBody>
      </p:sp>
      <p:sp>
        <p:nvSpPr>
          <p:cNvPr id="99351" name="Line 23"/>
          <p:cNvSpPr>
            <a:spLocks noChangeShapeType="1"/>
          </p:cNvSpPr>
          <p:nvPr/>
        </p:nvSpPr>
        <p:spPr bwMode="auto">
          <a:xfrm>
            <a:off x="11379200" y="4343400"/>
            <a:ext cx="0" cy="914400"/>
          </a:xfrm>
          <a:prstGeom prst="line">
            <a:avLst/>
          </a:prstGeom>
          <a:noFill/>
          <a:ln w="25400">
            <a:solidFill>
              <a:schemeClr val="tx2"/>
            </a:solidFill>
            <a:prstDash val="sysDot"/>
            <a:round/>
            <a:headEnd/>
            <a:tailEnd/>
          </a:ln>
        </p:spPr>
        <p:txBody>
          <a:bodyPr wrap="none" anchor="ctr"/>
          <a:lstStyle/>
          <a:p>
            <a:endParaRPr lang="en-US"/>
          </a:p>
        </p:txBody>
      </p:sp>
      <p:sp>
        <p:nvSpPr>
          <p:cNvPr id="99352" name="Line 24"/>
          <p:cNvSpPr>
            <a:spLocks noChangeShapeType="1"/>
          </p:cNvSpPr>
          <p:nvPr/>
        </p:nvSpPr>
        <p:spPr bwMode="auto">
          <a:xfrm>
            <a:off x="8839200" y="4419600"/>
            <a:ext cx="2540000" cy="0"/>
          </a:xfrm>
          <a:prstGeom prst="line">
            <a:avLst/>
          </a:prstGeom>
          <a:noFill/>
          <a:ln w="12700">
            <a:solidFill>
              <a:schemeClr val="tx2"/>
            </a:solidFill>
            <a:round/>
            <a:headEnd type="stealth" w="med" len="med"/>
            <a:tailEnd type="stealth" w="med" len="med"/>
          </a:ln>
        </p:spPr>
        <p:txBody>
          <a:bodyPr wrap="none" anchor="ctr"/>
          <a:lstStyle/>
          <a:p>
            <a:endParaRPr lang="en-US"/>
          </a:p>
        </p:txBody>
      </p:sp>
      <p:sp>
        <p:nvSpPr>
          <p:cNvPr id="99353" name="Line 25"/>
          <p:cNvSpPr>
            <a:spLocks noChangeShapeType="1"/>
          </p:cNvSpPr>
          <p:nvPr/>
        </p:nvSpPr>
        <p:spPr bwMode="auto">
          <a:xfrm>
            <a:off x="6502400" y="4419600"/>
            <a:ext cx="2336800" cy="0"/>
          </a:xfrm>
          <a:prstGeom prst="line">
            <a:avLst/>
          </a:prstGeom>
          <a:noFill/>
          <a:ln w="12700">
            <a:solidFill>
              <a:schemeClr val="tx2"/>
            </a:solidFill>
            <a:round/>
            <a:headEnd type="stealth" w="med" len="med"/>
            <a:tailEnd type="stealth" w="med" len="med"/>
          </a:ln>
        </p:spPr>
        <p:txBody>
          <a:bodyPr wrap="none" anchor="ctr"/>
          <a:lstStyle/>
          <a:p>
            <a:endParaRPr lang="en-US"/>
          </a:p>
        </p:txBody>
      </p:sp>
      <p:sp>
        <p:nvSpPr>
          <p:cNvPr id="99354" name="Rectangle 26"/>
          <p:cNvSpPr>
            <a:spLocks noChangeArrowheads="1"/>
          </p:cNvSpPr>
          <p:nvPr/>
        </p:nvSpPr>
        <p:spPr bwMode="auto">
          <a:xfrm>
            <a:off x="7954447" y="4043363"/>
            <a:ext cx="457176" cy="369332"/>
          </a:xfrm>
          <a:prstGeom prst="rect">
            <a:avLst/>
          </a:prstGeom>
          <a:noFill/>
          <a:ln w="19050" algn="ctr">
            <a:noFill/>
            <a:miter lim="800000"/>
            <a:headEnd/>
            <a:tailEnd/>
          </a:ln>
        </p:spPr>
        <p:txBody>
          <a:bodyPr wrap="none">
            <a:spAutoFit/>
          </a:bodyPr>
          <a:lstStyle/>
          <a:p>
            <a:pPr algn="ctr" eaLnBrk="1" hangingPunct="1"/>
            <a:r>
              <a:rPr lang="en-US" altLang="en-US" b="1">
                <a:solidFill>
                  <a:schemeClr val="folHlink"/>
                </a:solidFill>
              </a:rPr>
              <a:t>3</a:t>
            </a:r>
            <a:r>
              <a:rPr lang="el-GR" altLang="en-US" b="1">
                <a:solidFill>
                  <a:schemeClr val="folHlink"/>
                </a:solidFill>
              </a:rPr>
              <a:t>σ</a:t>
            </a:r>
          </a:p>
        </p:txBody>
      </p:sp>
      <p:sp>
        <p:nvSpPr>
          <p:cNvPr id="99355" name="Rectangle 27"/>
          <p:cNvSpPr>
            <a:spLocks noChangeArrowheads="1"/>
          </p:cNvSpPr>
          <p:nvPr/>
        </p:nvSpPr>
        <p:spPr bwMode="auto">
          <a:xfrm>
            <a:off x="9376847" y="4043363"/>
            <a:ext cx="457176" cy="369332"/>
          </a:xfrm>
          <a:prstGeom prst="rect">
            <a:avLst/>
          </a:prstGeom>
          <a:noFill/>
          <a:ln w="19050" algn="ctr">
            <a:noFill/>
            <a:miter lim="800000"/>
            <a:headEnd/>
            <a:tailEnd/>
          </a:ln>
        </p:spPr>
        <p:txBody>
          <a:bodyPr wrap="none">
            <a:spAutoFit/>
          </a:bodyPr>
          <a:lstStyle/>
          <a:p>
            <a:pPr algn="ctr" eaLnBrk="1" hangingPunct="1"/>
            <a:r>
              <a:rPr lang="en-US" altLang="en-US" b="1">
                <a:solidFill>
                  <a:schemeClr val="folHlink"/>
                </a:solidFill>
              </a:rPr>
              <a:t>3</a:t>
            </a:r>
            <a:r>
              <a:rPr lang="el-GR" altLang="en-US" b="1">
                <a:solidFill>
                  <a:schemeClr val="folHlink"/>
                </a:solidFill>
              </a:rPr>
              <a:t>σ</a:t>
            </a:r>
          </a:p>
        </p:txBody>
      </p:sp>
      <p:sp>
        <p:nvSpPr>
          <p:cNvPr id="99356" name="Line 28"/>
          <p:cNvSpPr>
            <a:spLocks noChangeShapeType="1"/>
          </p:cNvSpPr>
          <p:nvPr/>
        </p:nvSpPr>
        <p:spPr bwMode="auto">
          <a:xfrm>
            <a:off x="1320800" y="5181600"/>
            <a:ext cx="3352800" cy="0"/>
          </a:xfrm>
          <a:prstGeom prst="line">
            <a:avLst/>
          </a:prstGeom>
          <a:noFill/>
          <a:ln w="19050">
            <a:solidFill>
              <a:schemeClr val="hlink"/>
            </a:solidFill>
            <a:round/>
            <a:headEnd type="triangle" w="med" len="med"/>
            <a:tailEnd type="triangle" w="med" len="med"/>
          </a:ln>
        </p:spPr>
        <p:txBody>
          <a:bodyPr wrap="none" anchor="ctr"/>
          <a:lstStyle/>
          <a:p>
            <a:endParaRPr lang="en-US"/>
          </a:p>
        </p:txBody>
      </p:sp>
      <p:sp>
        <p:nvSpPr>
          <p:cNvPr id="99357" name="Line 29"/>
          <p:cNvSpPr>
            <a:spLocks noChangeShapeType="1"/>
          </p:cNvSpPr>
          <p:nvPr/>
        </p:nvSpPr>
        <p:spPr bwMode="auto">
          <a:xfrm>
            <a:off x="6502400" y="5181600"/>
            <a:ext cx="4876800" cy="0"/>
          </a:xfrm>
          <a:prstGeom prst="line">
            <a:avLst/>
          </a:prstGeom>
          <a:noFill/>
          <a:ln w="19050">
            <a:solidFill>
              <a:schemeClr val="folHlink"/>
            </a:solidFill>
            <a:round/>
            <a:headEnd type="triangle" w="med" len="med"/>
            <a:tailEnd type="triangle" w="med" len="med"/>
          </a:ln>
        </p:spPr>
        <p:txBody>
          <a:bodyPr wrap="none" anchor="ctr"/>
          <a:lstStyle/>
          <a:p>
            <a:endParaRPr lang="en-US"/>
          </a:p>
        </p:txBody>
      </p:sp>
      <p:sp>
        <p:nvSpPr>
          <p:cNvPr id="99358" name="Rectangle 30"/>
          <p:cNvSpPr>
            <a:spLocks noChangeArrowheads="1"/>
          </p:cNvSpPr>
          <p:nvPr/>
        </p:nvSpPr>
        <p:spPr bwMode="auto">
          <a:xfrm>
            <a:off x="2553951" y="5181600"/>
            <a:ext cx="966931" cy="369332"/>
          </a:xfrm>
          <a:prstGeom prst="rect">
            <a:avLst/>
          </a:prstGeom>
          <a:noFill/>
          <a:ln w="19050" algn="ctr">
            <a:noFill/>
            <a:miter lim="800000"/>
            <a:headEnd/>
            <a:tailEnd/>
          </a:ln>
        </p:spPr>
        <p:txBody>
          <a:bodyPr wrap="none">
            <a:spAutoFit/>
          </a:bodyPr>
          <a:lstStyle/>
          <a:p>
            <a:pPr algn="ctr" eaLnBrk="1" hangingPunct="1"/>
            <a:r>
              <a:rPr lang="en-US" altLang="en-US" b="1">
                <a:solidFill>
                  <a:schemeClr val="hlink"/>
                </a:solidFill>
              </a:rPr>
              <a:t>95.44%</a:t>
            </a:r>
          </a:p>
        </p:txBody>
      </p:sp>
      <p:sp>
        <p:nvSpPr>
          <p:cNvPr id="99359" name="Rectangle 31"/>
          <p:cNvSpPr>
            <a:spLocks noChangeArrowheads="1"/>
          </p:cNvSpPr>
          <p:nvPr/>
        </p:nvSpPr>
        <p:spPr bwMode="auto">
          <a:xfrm>
            <a:off x="8457334" y="5181600"/>
            <a:ext cx="966931" cy="369332"/>
          </a:xfrm>
          <a:prstGeom prst="rect">
            <a:avLst/>
          </a:prstGeom>
          <a:noFill/>
          <a:ln w="19050" algn="ctr">
            <a:noFill/>
            <a:miter lim="800000"/>
            <a:headEnd/>
            <a:tailEnd/>
          </a:ln>
        </p:spPr>
        <p:txBody>
          <a:bodyPr wrap="none">
            <a:spAutoFit/>
          </a:bodyPr>
          <a:lstStyle/>
          <a:p>
            <a:pPr algn="ctr" eaLnBrk="1" hangingPunct="1"/>
            <a:r>
              <a:rPr lang="en-US" altLang="en-US" b="1">
                <a:solidFill>
                  <a:schemeClr val="folHlink"/>
                </a:solidFill>
              </a:rPr>
              <a:t>99.73%</a:t>
            </a:r>
          </a:p>
        </p:txBody>
      </p:sp>
    </p:spTree>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body" idx="4294967295"/>
          </p:nvPr>
        </p:nvSpPr>
        <p:spPr>
          <a:xfrm>
            <a:off x="677334" y="1569157"/>
            <a:ext cx="8596668" cy="4472206"/>
          </a:xfrm>
        </p:spPr>
        <p:txBody>
          <a:bodyPr>
            <a:normAutofit/>
          </a:bodyPr>
          <a:lstStyle/>
          <a:p>
            <a:pPr eaLnBrk="1" hangingPunct="1">
              <a:buNone/>
            </a:pPr>
            <a:r>
              <a:rPr lang="en-US" altLang="en-US" sz="2400" dirty="0" smtClean="0">
                <a:solidFill>
                  <a:schemeClr val="tx1"/>
                </a:solidFill>
              </a:rPr>
              <a:t>Steps to find the X value for a known probability:</a:t>
            </a:r>
          </a:p>
          <a:p>
            <a:pPr eaLnBrk="1" hangingPunct="1">
              <a:buFont typeface="Wingdings" pitchFamily="2" charset="2"/>
              <a:buNone/>
            </a:pPr>
            <a:r>
              <a:rPr lang="en-US" altLang="en-US" sz="2400" dirty="0" smtClean="0">
                <a:solidFill>
                  <a:schemeClr val="tx1"/>
                </a:solidFill>
              </a:rPr>
              <a:t>	1.  Find the Z value for the known probability</a:t>
            </a:r>
          </a:p>
          <a:p>
            <a:pPr eaLnBrk="1" hangingPunct="1">
              <a:buFont typeface="Wingdings" pitchFamily="2" charset="2"/>
              <a:buNone/>
            </a:pPr>
            <a:r>
              <a:rPr lang="en-US" altLang="en-US" sz="2400" dirty="0" smtClean="0">
                <a:solidFill>
                  <a:schemeClr val="tx1"/>
                </a:solidFill>
              </a:rPr>
              <a:t>	2.  Convert to X units using the formula:</a:t>
            </a:r>
          </a:p>
        </p:txBody>
      </p:sp>
      <p:sp>
        <p:nvSpPr>
          <p:cNvPr id="100355" name="Rectangle 3"/>
          <p:cNvSpPr>
            <a:spLocks noGrp="1" noChangeArrowheads="1"/>
          </p:cNvSpPr>
          <p:nvPr>
            <p:ph type="title" idx="4294967295"/>
          </p:nvPr>
        </p:nvSpPr>
        <p:spPr>
          <a:xfrm>
            <a:off x="812801" y="320675"/>
            <a:ext cx="9478433" cy="858838"/>
          </a:xfrm>
        </p:spPr>
        <p:txBody>
          <a:bodyPr>
            <a:normAutofit/>
          </a:bodyPr>
          <a:lstStyle/>
          <a:p>
            <a:pPr eaLnBrk="1" hangingPunct="1">
              <a:lnSpc>
                <a:spcPct val="80000"/>
              </a:lnSpc>
            </a:pPr>
            <a:r>
              <a:rPr lang="en-US" altLang="en-US" dirty="0" smtClean="0"/>
              <a:t>Given a Normal Probability Find the X Value</a:t>
            </a:r>
          </a:p>
        </p:txBody>
      </p:sp>
      <p:graphicFrame>
        <p:nvGraphicFramePr>
          <p:cNvPr id="100356" name="Object 7"/>
          <p:cNvGraphicFramePr>
            <a:graphicFrameLocks noChangeAspect="1"/>
          </p:cNvGraphicFramePr>
          <p:nvPr/>
        </p:nvGraphicFramePr>
        <p:xfrm>
          <a:off x="3093156" y="3485445"/>
          <a:ext cx="2889955" cy="608412"/>
        </p:xfrm>
        <a:graphic>
          <a:graphicData uri="http://schemas.openxmlformats.org/presentationml/2006/ole">
            <p:oleObj spid="_x0000_s160770" name="Equation" r:id="rId3" imgW="723586" imgH="203112" progId="">
              <p:embed/>
            </p:oleObj>
          </a:graphicData>
        </a:graphic>
      </p:graphicFrame>
    </p:spTree>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reeform 2"/>
          <p:cNvSpPr>
            <a:spLocks/>
          </p:cNvSpPr>
          <p:nvPr/>
        </p:nvSpPr>
        <p:spPr bwMode="auto">
          <a:xfrm>
            <a:off x="5160433" y="4548188"/>
            <a:ext cx="1447800" cy="946150"/>
          </a:xfrm>
          <a:custGeom>
            <a:avLst/>
            <a:gdLst>
              <a:gd name="T0" fmla="*/ 2147483646 w 684"/>
              <a:gd name="T1" fmla="*/ 2147483646 h 596"/>
              <a:gd name="T2" fmla="*/ 2147483646 w 684"/>
              <a:gd name="T3" fmla="*/ 0 h 596"/>
              <a:gd name="T4" fmla="*/ 2147483646 w 684"/>
              <a:gd name="T5" fmla="*/ 2147483646 h 596"/>
              <a:gd name="T6" fmla="*/ 2147483646 w 684"/>
              <a:gd name="T7" fmla="*/ 2147483646 h 596"/>
              <a:gd name="T8" fmla="*/ 2147483646 w 684"/>
              <a:gd name="T9" fmla="*/ 2147483646 h 596"/>
              <a:gd name="T10" fmla="*/ 2147483646 w 684"/>
              <a:gd name="T11" fmla="*/ 2147483646 h 596"/>
              <a:gd name="T12" fmla="*/ 2147483646 w 684"/>
              <a:gd name="T13" fmla="*/ 2147483646 h 596"/>
              <a:gd name="T14" fmla="*/ 2147483646 w 684"/>
              <a:gd name="T15" fmla="*/ 2147483646 h 596"/>
              <a:gd name="T16" fmla="*/ 2147483646 w 684"/>
              <a:gd name="T17" fmla="*/ 2147483646 h 596"/>
              <a:gd name="T18" fmla="*/ 2147483646 w 684"/>
              <a:gd name="T19" fmla="*/ 2147483646 h 596"/>
              <a:gd name="T20" fmla="*/ 2147483646 w 684"/>
              <a:gd name="T21" fmla="*/ 2147483646 h 596"/>
              <a:gd name="T22" fmla="*/ 2147483646 w 684"/>
              <a:gd name="T23" fmla="*/ 2147483646 h 596"/>
              <a:gd name="T24" fmla="*/ 0 w 684"/>
              <a:gd name="T25" fmla="*/ 2147483646 h 596"/>
              <a:gd name="T26" fmla="*/ 0 w 684"/>
              <a:gd name="T27" fmla="*/ 2147483646 h 596"/>
              <a:gd name="T28" fmla="*/ 2147483646 w 684"/>
              <a:gd name="T29" fmla="*/ 2147483646 h 5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84"/>
              <a:gd name="T46" fmla="*/ 0 h 596"/>
              <a:gd name="T47" fmla="*/ 684 w 684"/>
              <a:gd name="T48" fmla="*/ 596 h 5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84" h="596">
                <a:moveTo>
                  <a:pt x="684" y="596"/>
                </a:moveTo>
                <a:lnTo>
                  <a:pt x="684" y="0"/>
                </a:lnTo>
                <a:lnTo>
                  <a:pt x="651" y="60"/>
                </a:lnTo>
                <a:lnTo>
                  <a:pt x="613" y="120"/>
                </a:lnTo>
                <a:lnTo>
                  <a:pt x="573" y="185"/>
                </a:lnTo>
                <a:lnTo>
                  <a:pt x="547" y="227"/>
                </a:lnTo>
                <a:lnTo>
                  <a:pt x="499" y="293"/>
                </a:lnTo>
                <a:lnTo>
                  <a:pt x="390" y="410"/>
                </a:lnTo>
                <a:lnTo>
                  <a:pt x="346" y="444"/>
                </a:lnTo>
                <a:lnTo>
                  <a:pt x="225" y="507"/>
                </a:lnTo>
                <a:lnTo>
                  <a:pt x="159" y="528"/>
                </a:lnTo>
                <a:lnTo>
                  <a:pt x="87" y="542"/>
                </a:lnTo>
                <a:lnTo>
                  <a:pt x="0" y="548"/>
                </a:lnTo>
                <a:lnTo>
                  <a:pt x="0" y="596"/>
                </a:lnTo>
                <a:lnTo>
                  <a:pt x="684" y="596"/>
                </a:lnTo>
                <a:close/>
              </a:path>
            </a:pathLst>
          </a:custGeom>
          <a:solidFill>
            <a:srgbClr val="C7DAF7"/>
          </a:solidFill>
          <a:ln w="12700" cap="flat" cmpd="sng">
            <a:noFill/>
            <a:prstDash val="solid"/>
            <a:round/>
            <a:headEnd/>
            <a:tailEnd/>
          </a:ln>
        </p:spPr>
        <p:txBody>
          <a:bodyPr/>
          <a:lstStyle/>
          <a:p>
            <a:endParaRPr lang="en-US"/>
          </a:p>
        </p:txBody>
      </p:sp>
      <p:sp>
        <p:nvSpPr>
          <p:cNvPr id="101379" name="Line 3"/>
          <p:cNvSpPr>
            <a:spLocks noChangeShapeType="1"/>
          </p:cNvSpPr>
          <p:nvPr/>
        </p:nvSpPr>
        <p:spPr bwMode="auto">
          <a:xfrm>
            <a:off x="6604000" y="4576763"/>
            <a:ext cx="0" cy="914400"/>
          </a:xfrm>
          <a:prstGeom prst="line">
            <a:avLst/>
          </a:prstGeom>
          <a:noFill/>
          <a:ln w="12700">
            <a:solidFill>
              <a:schemeClr val="tx1"/>
            </a:solidFill>
            <a:round/>
            <a:headEnd/>
            <a:tailEnd/>
          </a:ln>
        </p:spPr>
        <p:txBody>
          <a:bodyPr wrap="none" anchor="ctr"/>
          <a:lstStyle/>
          <a:p>
            <a:endParaRPr lang="en-US"/>
          </a:p>
        </p:txBody>
      </p:sp>
      <p:sp>
        <p:nvSpPr>
          <p:cNvPr id="101380" name="Rectangle 4"/>
          <p:cNvSpPr>
            <a:spLocks noGrp="1" noChangeArrowheads="1"/>
          </p:cNvSpPr>
          <p:nvPr>
            <p:ph type="title" idx="4294967295"/>
          </p:nvPr>
        </p:nvSpPr>
        <p:spPr>
          <a:xfrm>
            <a:off x="812801" y="320675"/>
            <a:ext cx="9478433" cy="858838"/>
          </a:xfrm>
        </p:spPr>
        <p:txBody>
          <a:bodyPr/>
          <a:lstStyle/>
          <a:p>
            <a:pPr eaLnBrk="1" hangingPunct="1">
              <a:lnSpc>
                <a:spcPct val="80000"/>
              </a:lnSpc>
            </a:pPr>
            <a:r>
              <a:rPr lang="en-US" altLang="en-US" smtClean="0"/>
              <a:t>Finding the X value for a Known Probability</a:t>
            </a:r>
          </a:p>
        </p:txBody>
      </p:sp>
      <p:sp>
        <p:nvSpPr>
          <p:cNvPr id="101381" name="Rectangle 5"/>
          <p:cNvSpPr>
            <a:spLocks noGrp="1" noChangeArrowheads="1"/>
          </p:cNvSpPr>
          <p:nvPr>
            <p:ph type="body" idx="4294967295"/>
          </p:nvPr>
        </p:nvSpPr>
        <p:spPr>
          <a:xfrm>
            <a:off x="812800" y="1371600"/>
            <a:ext cx="10769600" cy="2895600"/>
          </a:xfrm>
        </p:spPr>
        <p:txBody>
          <a:bodyPr>
            <a:normAutofit/>
          </a:bodyPr>
          <a:lstStyle/>
          <a:p>
            <a:pPr eaLnBrk="1" hangingPunct="1">
              <a:buFont typeface="Wingdings" pitchFamily="2" charset="2"/>
              <a:buNone/>
            </a:pPr>
            <a:r>
              <a:rPr lang="en-US" altLang="en-US" sz="2400" b="1" dirty="0" smtClean="0">
                <a:solidFill>
                  <a:schemeClr val="tx1"/>
                </a:solidFill>
              </a:rPr>
              <a:t>Example</a:t>
            </a:r>
            <a:r>
              <a:rPr lang="en-US" altLang="en-US" sz="2400" dirty="0" smtClean="0">
                <a:solidFill>
                  <a:schemeClr val="tx1"/>
                </a:solidFill>
              </a:rPr>
              <a:t>: Let X represent the time it takes (in seconds) to download an image file from the internet.</a:t>
            </a:r>
          </a:p>
          <a:p>
            <a:pPr eaLnBrk="1" hangingPunct="1">
              <a:buNone/>
            </a:pPr>
            <a:r>
              <a:rPr lang="en-US" altLang="en-US" sz="2400" dirty="0" smtClean="0">
                <a:solidFill>
                  <a:schemeClr val="tx1"/>
                </a:solidFill>
              </a:rPr>
              <a:t>Suppose  X  is normal with mean 18.0 and standard deviation 5.0</a:t>
            </a:r>
          </a:p>
          <a:p>
            <a:pPr eaLnBrk="1" hangingPunct="1">
              <a:buNone/>
            </a:pPr>
            <a:r>
              <a:rPr lang="en-US" altLang="en-US" sz="2400" dirty="0" smtClean="0">
                <a:solidFill>
                  <a:schemeClr val="tx1"/>
                </a:solidFill>
              </a:rPr>
              <a:t>Find X such that 20% of download times are less than X.</a:t>
            </a:r>
          </a:p>
        </p:txBody>
      </p:sp>
      <p:sp>
        <p:nvSpPr>
          <p:cNvPr id="101382" name="Line 6"/>
          <p:cNvSpPr>
            <a:spLocks noChangeShapeType="1"/>
          </p:cNvSpPr>
          <p:nvPr/>
        </p:nvSpPr>
        <p:spPr bwMode="auto">
          <a:xfrm>
            <a:off x="5791200" y="4652963"/>
            <a:ext cx="609600" cy="533400"/>
          </a:xfrm>
          <a:prstGeom prst="line">
            <a:avLst/>
          </a:prstGeom>
          <a:noFill/>
          <a:ln w="19050">
            <a:solidFill>
              <a:schemeClr val="tx1"/>
            </a:solidFill>
            <a:round/>
            <a:headEnd/>
            <a:tailEnd type="triangle" w="med" len="med"/>
          </a:ln>
        </p:spPr>
        <p:txBody>
          <a:bodyPr wrap="none" anchor="ctr"/>
          <a:lstStyle/>
          <a:p>
            <a:endParaRPr lang="en-US"/>
          </a:p>
        </p:txBody>
      </p:sp>
      <p:sp>
        <p:nvSpPr>
          <p:cNvPr id="101383" name="Line 7"/>
          <p:cNvSpPr>
            <a:spLocks noChangeShapeType="1"/>
          </p:cNvSpPr>
          <p:nvPr/>
        </p:nvSpPr>
        <p:spPr bwMode="auto">
          <a:xfrm>
            <a:off x="7315200" y="3890963"/>
            <a:ext cx="0" cy="1600200"/>
          </a:xfrm>
          <a:prstGeom prst="line">
            <a:avLst/>
          </a:prstGeom>
          <a:noFill/>
          <a:ln w="31750">
            <a:solidFill>
              <a:schemeClr val="tx1"/>
            </a:solidFill>
            <a:round/>
            <a:headEnd/>
            <a:tailEnd/>
          </a:ln>
        </p:spPr>
        <p:txBody>
          <a:bodyPr wrap="none" anchor="ctr"/>
          <a:lstStyle/>
          <a:p>
            <a:endParaRPr lang="en-US"/>
          </a:p>
        </p:txBody>
      </p:sp>
      <p:sp>
        <p:nvSpPr>
          <p:cNvPr id="101384" name="Freeform 8"/>
          <p:cNvSpPr>
            <a:spLocks/>
          </p:cNvSpPr>
          <p:nvPr/>
        </p:nvSpPr>
        <p:spPr bwMode="auto">
          <a:xfrm>
            <a:off x="7416800" y="3890963"/>
            <a:ext cx="2125133" cy="1528762"/>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01385" name="Freeform 9"/>
          <p:cNvSpPr>
            <a:spLocks/>
          </p:cNvSpPr>
          <p:nvPr/>
        </p:nvSpPr>
        <p:spPr bwMode="auto">
          <a:xfrm>
            <a:off x="5179484" y="3886200"/>
            <a:ext cx="2192867" cy="1531938"/>
          </a:xfrm>
          <a:custGeom>
            <a:avLst/>
            <a:gdLst>
              <a:gd name="T0" fmla="*/ 0 w 1036"/>
              <a:gd name="T1" fmla="*/ 2147483646 h 965"/>
              <a:gd name="T2" fmla="*/ 2147483646 w 1036"/>
              <a:gd name="T3" fmla="*/ 2147483646 h 965"/>
              <a:gd name="T4" fmla="*/ 2147483646 w 1036"/>
              <a:gd name="T5" fmla="*/ 2147483646 h 965"/>
              <a:gd name="T6" fmla="*/ 2147483646 w 1036"/>
              <a:gd name="T7" fmla="*/ 2147483646 h 965"/>
              <a:gd name="T8" fmla="*/ 2147483646 w 1036"/>
              <a:gd name="T9" fmla="*/ 2147483646 h 965"/>
              <a:gd name="T10" fmla="*/ 2147483646 w 1036"/>
              <a:gd name="T11" fmla="*/ 2147483646 h 965"/>
              <a:gd name="T12" fmla="*/ 2147483646 w 1036"/>
              <a:gd name="T13" fmla="*/ 2147483646 h 965"/>
              <a:gd name="T14" fmla="*/ 2147483646 w 1036"/>
              <a:gd name="T15" fmla="*/ 2147483646 h 965"/>
              <a:gd name="T16" fmla="*/ 2147483646 w 1036"/>
              <a:gd name="T17" fmla="*/ 2147483646 h 965"/>
              <a:gd name="T18" fmla="*/ 2147483646 w 1036"/>
              <a:gd name="T19" fmla="*/ 2147483646 h 965"/>
              <a:gd name="T20" fmla="*/ 2147483646 w 1036"/>
              <a:gd name="T21" fmla="*/ 2147483646 h 965"/>
              <a:gd name="T22" fmla="*/ 2147483646 w 1036"/>
              <a:gd name="T23" fmla="*/ 2147483646 h 965"/>
              <a:gd name="T24" fmla="*/ 2147483646 w 1036"/>
              <a:gd name="T25" fmla="*/ 2147483646 h 965"/>
              <a:gd name="T26" fmla="*/ 2147483646 w 1036"/>
              <a:gd name="T27" fmla="*/ 2147483646 h 965"/>
              <a:gd name="T28" fmla="*/ 2147483646 w 1036"/>
              <a:gd name="T29" fmla="*/ 2147483646 h 965"/>
              <a:gd name="T30" fmla="*/ 2147483646 w 1036"/>
              <a:gd name="T31" fmla="*/ 0 h 9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6"/>
              <a:gd name="T49" fmla="*/ 0 h 965"/>
              <a:gd name="T50" fmla="*/ 1036 w 1036"/>
              <a:gd name="T51" fmla="*/ 965 h 9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6" h="965">
                <a:moveTo>
                  <a:pt x="0" y="965"/>
                </a:moveTo>
                <a:lnTo>
                  <a:pt x="108" y="955"/>
                </a:lnTo>
                <a:lnTo>
                  <a:pt x="163" y="942"/>
                </a:lnTo>
                <a:lnTo>
                  <a:pt x="218" y="927"/>
                </a:lnTo>
                <a:lnTo>
                  <a:pt x="271" y="904"/>
                </a:lnTo>
                <a:lnTo>
                  <a:pt x="326" y="872"/>
                </a:lnTo>
                <a:lnTo>
                  <a:pt x="381" y="832"/>
                </a:lnTo>
                <a:lnTo>
                  <a:pt x="488" y="718"/>
                </a:lnTo>
                <a:lnTo>
                  <a:pt x="596" y="556"/>
                </a:lnTo>
                <a:lnTo>
                  <a:pt x="706" y="361"/>
                </a:lnTo>
                <a:lnTo>
                  <a:pt x="759" y="262"/>
                </a:lnTo>
                <a:lnTo>
                  <a:pt x="814" y="171"/>
                </a:lnTo>
                <a:lnTo>
                  <a:pt x="868" y="91"/>
                </a:lnTo>
                <a:lnTo>
                  <a:pt x="919" y="33"/>
                </a:lnTo>
                <a:lnTo>
                  <a:pt x="973" y="9"/>
                </a:lnTo>
                <a:lnTo>
                  <a:pt x="1036"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01386" name="Freeform 10"/>
          <p:cNvSpPr>
            <a:spLocks/>
          </p:cNvSpPr>
          <p:nvPr/>
        </p:nvSpPr>
        <p:spPr bwMode="auto">
          <a:xfrm>
            <a:off x="5156200" y="5502275"/>
            <a:ext cx="4385733" cy="7938"/>
          </a:xfrm>
          <a:custGeom>
            <a:avLst/>
            <a:gdLst>
              <a:gd name="T0" fmla="*/ 0 w 2072"/>
              <a:gd name="T1" fmla="*/ 2147483646 h 5"/>
              <a:gd name="T2" fmla="*/ 2147483646 w 2072"/>
              <a:gd name="T3" fmla="*/ 0 h 5"/>
              <a:gd name="T4" fmla="*/ 2147483646 w 2072"/>
              <a:gd name="T5" fmla="*/ 0 h 5"/>
              <a:gd name="T6" fmla="*/ 0 60000 65536"/>
              <a:gd name="T7" fmla="*/ 0 60000 65536"/>
              <a:gd name="T8" fmla="*/ 0 60000 65536"/>
              <a:gd name="T9" fmla="*/ 0 w 2072"/>
              <a:gd name="T10" fmla="*/ 0 h 5"/>
              <a:gd name="T11" fmla="*/ 2072 w 2072"/>
              <a:gd name="T12" fmla="*/ 5 h 5"/>
            </a:gdLst>
            <a:ahLst/>
            <a:cxnLst>
              <a:cxn ang="T6">
                <a:pos x="T0" y="T1"/>
              </a:cxn>
              <a:cxn ang="T7">
                <a:pos x="T2" y="T3"/>
              </a:cxn>
              <a:cxn ang="T8">
                <a:pos x="T4" y="T5"/>
              </a:cxn>
            </a:cxnLst>
            <a:rect l="T9" t="T10" r="T11" b="T12"/>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101387" name="Rectangle 11"/>
          <p:cNvSpPr>
            <a:spLocks noChangeArrowheads="1"/>
          </p:cNvSpPr>
          <p:nvPr/>
        </p:nvSpPr>
        <p:spPr bwMode="auto">
          <a:xfrm>
            <a:off x="9550400" y="5661025"/>
            <a:ext cx="508000" cy="363538"/>
          </a:xfrm>
          <a:prstGeom prst="rect">
            <a:avLst/>
          </a:prstGeom>
          <a:noFill/>
          <a:ln w="12700">
            <a:noFill/>
            <a:miter lim="800000"/>
            <a:headEnd/>
            <a:tailEnd/>
          </a:ln>
        </p:spPr>
        <p:txBody>
          <a:bodyPr lIns="90487" tIns="44450" rIns="90487" bIns="44450">
            <a:spAutoFit/>
          </a:bodyPr>
          <a:lstStyle/>
          <a:p>
            <a:r>
              <a:rPr lang="en-US" altLang="en-US" sz="1800" b="1"/>
              <a:t>X</a:t>
            </a:r>
          </a:p>
        </p:txBody>
      </p:sp>
      <p:sp>
        <p:nvSpPr>
          <p:cNvPr id="101388" name="Rectangle 12"/>
          <p:cNvSpPr>
            <a:spLocks noChangeArrowheads="1"/>
          </p:cNvSpPr>
          <p:nvPr/>
        </p:nvSpPr>
        <p:spPr bwMode="auto">
          <a:xfrm>
            <a:off x="6379634" y="5719764"/>
            <a:ext cx="283731"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a:t>
            </a:r>
            <a:endParaRPr lang="en-US" altLang="en-US" b="1">
              <a:solidFill>
                <a:srgbClr val="339933"/>
              </a:solidFill>
            </a:endParaRPr>
          </a:p>
        </p:txBody>
      </p:sp>
      <p:sp>
        <p:nvSpPr>
          <p:cNvPr id="101389" name="Rectangle 13"/>
          <p:cNvSpPr>
            <a:spLocks noChangeArrowheads="1"/>
          </p:cNvSpPr>
          <p:nvPr/>
        </p:nvSpPr>
        <p:spPr bwMode="auto">
          <a:xfrm>
            <a:off x="7056968" y="5719763"/>
            <a:ext cx="671658" cy="366767"/>
          </a:xfrm>
          <a:prstGeom prst="rect">
            <a:avLst/>
          </a:prstGeom>
          <a:noFill/>
          <a:ln w="12700">
            <a:noFill/>
            <a:miter lim="800000"/>
            <a:headEnd/>
            <a:tailEnd/>
          </a:ln>
        </p:spPr>
        <p:txBody>
          <a:bodyPr wrap="none" lIns="90487" tIns="44450" rIns="90487" bIns="44450">
            <a:spAutoFit/>
          </a:bodyPr>
          <a:lstStyle/>
          <a:p>
            <a:r>
              <a:rPr lang="en-US" altLang="en-US" sz="1800" b="1"/>
              <a:t>18.0</a:t>
            </a:r>
            <a:endParaRPr lang="en-US" altLang="en-US" b="1"/>
          </a:p>
        </p:txBody>
      </p:sp>
      <p:sp>
        <p:nvSpPr>
          <p:cNvPr id="101390" name="Line 14"/>
          <p:cNvSpPr>
            <a:spLocks noChangeShapeType="1"/>
          </p:cNvSpPr>
          <p:nvPr/>
        </p:nvSpPr>
        <p:spPr bwMode="auto">
          <a:xfrm flipV="1">
            <a:off x="6604000" y="5491163"/>
            <a:ext cx="0" cy="304800"/>
          </a:xfrm>
          <a:prstGeom prst="line">
            <a:avLst/>
          </a:prstGeom>
          <a:noFill/>
          <a:ln w="12700">
            <a:solidFill>
              <a:schemeClr val="tx1"/>
            </a:solidFill>
            <a:round/>
            <a:headEnd/>
            <a:tailEnd type="triangle" w="med" len="med"/>
          </a:ln>
        </p:spPr>
        <p:txBody>
          <a:bodyPr wrap="none" anchor="ctr"/>
          <a:lstStyle/>
          <a:p>
            <a:endParaRPr lang="en-US"/>
          </a:p>
        </p:txBody>
      </p:sp>
      <p:sp>
        <p:nvSpPr>
          <p:cNvPr id="101391" name="Rectangle 15"/>
          <p:cNvSpPr>
            <a:spLocks noChangeArrowheads="1"/>
          </p:cNvSpPr>
          <p:nvPr/>
        </p:nvSpPr>
        <p:spPr bwMode="auto">
          <a:xfrm>
            <a:off x="5080883" y="4271963"/>
            <a:ext cx="878766" cy="369332"/>
          </a:xfrm>
          <a:prstGeom prst="rect">
            <a:avLst/>
          </a:prstGeom>
          <a:solidFill>
            <a:srgbClr val="C7DAF7"/>
          </a:solidFill>
          <a:ln w="19050" algn="ctr">
            <a:noFill/>
            <a:miter lim="800000"/>
            <a:headEnd/>
            <a:tailEnd/>
          </a:ln>
        </p:spPr>
        <p:txBody>
          <a:bodyPr wrap="none">
            <a:spAutoFit/>
          </a:bodyPr>
          <a:lstStyle/>
          <a:p>
            <a:pPr algn="ctr" eaLnBrk="1" hangingPunct="1"/>
            <a:r>
              <a:rPr lang="en-US" altLang="en-US"/>
              <a:t>0.2000</a:t>
            </a:r>
          </a:p>
        </p:txBody>
      </p:sp>
      <p:sp>
        <p:nvSpPr>
          <p:cNvPr id="101392" name="Rectangle 16"/>
          <p:cNvSpPr>
            <a:spLocks noChangeArrowheads="1"/>
          </p:cNvSpPr>
          <p:nvPr/>
        </p:nvSpPr>
        <p:spPr bwMode="auto">
          <a:xfrm>
            <a:off x="9550400" y="5965825"/>
            <a:ext cx="508000" cy="363538"/>
          </a:xfrm>
          <a:prstGeom prst="rect">
            <a:avLst/>
          </a:prstGeom>
          <a:noFill/>
          <a:ln w="12700">
            <a:noFill/>
            <a:miter lim="800000"/>
            <a:headEnd/>
            <a:tailEnd/>
          </a:ln>
        </p:spPr>
        <p:txBody>
          <a:bodyPr lIns="90487" tIns="44450" rIns="90487" bIns="44450">
            <a:spAutoFit/>
          </a:bodyPr>
          <a:lstStyle/>
          <a:p>
            <a:r>
              <a:rPr lang="en-US" altLang="en-US" sz="1800" b="1"/>
              <a:t>Z</a:t>
            </a:r>
          </a:p>
        </p:txBody>
      </p:sp>
      <p:sp>
        <p:nvSpPr>
          <p:cNvPr id="101393" name="Rectangle 17"/>
          <p:cNvSpPr>
            <a:spLocks noChangeArrowheads="1"/>
          </p:cNvSpPr>
          <p:nvPr/>
        </p:nvSpPr>
        <p:spPr bwMode="auto">
          <a:xfrm>
            <a:off x="6379634" y="6019800"/>
            <a:ext cx="283731"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a:t>
            </a:r>
            <a:endParaRPr lang="en-US" altLang="en-US" b="1">
              <a:solidFill>
                <a:srgbClr val="339933"/>
              </a:solidFill>
            </a:endParaRPr>
          </a:p>
        </p:txBody>
      </p:sp>
      <p:sp>
        <p:nvSpPr>
          <p:cNvPr id="101394" name="Rectangle 18"/>
          <p:cNvSpPr>
            <a:spLocks noChangeArrowheads="1"/>
          </p:cNvSpPr>
          <p:nvPr/>
        </p:nvSpPr>
        <p:spPr bwMode="auto">
          <a:xfrm>
            <a:off x="7056967" y="6042025"/>
            <a:ext cx="386323" cy="366767"/>
          </a:xfrm>
          <a:prstGeom prst="rect">
            <a:avLst/>
          </a:prstGeom>
          <a:noFill/>
          <a:ln w="12700">
            <a:noFill/>
            <a:miter lim="800000"/>
            <a:headEnd/>
            <a:tailEnd/>
          </a:ln>
        </p:spPr>
        <p:txBody>
          <a:bodyPr wrap="none" lIns="90487" tIns="44450" rIns="90487" bIns="44450">
            <a:spAutoFit/>
          </a:bodyPr>
          <a:lstStyle/>
          <a:p>
            <a:r>
              <a:rPr lang="en-US" altLang="en-US" sz="1800" b="1"/>
              <a:t> 0</a:t>
            </a:r>
            <a:endParaRPr lang="en-US" altLang="en-US" b="1"/>
          </a:p>
        </p:txBody>
      </p:sp>
      <p:sp>
        <p:nvSpPr>
          <p:cNvPr id="101395" name="Oval 19"/>
          <p:cNvSpPr>
            <a:spLocks noChangeArrowheads="1"/>
          </p:cNvSpPr>
          <p:nvPr/>
        </p:nvSpPr>
        <p:spPr bwMode="auto">
          <a:xfrm>
            <a:off x="6197600" y="5791200"/>
            <a:ext cx="812800" cy="609600"/>
          </a:xfrm>
          <a:prstGeom prst="ellipse">
            <a:avLst/>
          </a:prstGeom>
          <a:noFill/>
          <a:ln w="28575">
            <a:solidFill>
              <a:schemeClr val="hlink"/>
            </a:solidFill>
            <a:miter lim="800000"/>
            <a:headEnd/>
            <a:tailEnd/>
          </a:ln>
        </p:spPr>
        <p:txBody>
          <a:bodyPr wrap="none" anchor="ctr"/>
          <a:lstStyle/>
          <a:p>
            <a:pPr algn="ctr" eaLnBrk="1" hangingPunct="1">
              <a:spcBef>
                <a:spcPct val="50000"/>
              </a:spcBef>
            </a:pPr>
            <a:endParaRPr lang="en-US" altLang="en-US"/>
          </a:p>
        </p:txBody>
      </p:sp>
    </p:spTree>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rot="-587800">
            <a:off x="4470400" y="3975101"/>
            <a:ext cx="2336800" cy="612775"/>
            <a:chOff x="1825" y="2398"/>
            <a:chExt cx="1728" cy="793"/>
          </a:xfrm>
        </p:grpSpPr>
        <p:sp>
          <p:nvSpPr>
            <p:cNvPr id="102403" name="Freeform 3"/>
            <p:cNvSpPr>
              <a:spLocks/>
            </p:cNvSpPr>
            <p:nvPr/>
          </p:nvSpPr>
          <p:spPr bwMode="auto">
            <a:xfrm>
              <a:off x="1827" y="2432"/>
              <a:ext cx="1726" cy="759"/>
            </a:xfrm>
            <a:custGeom>
              <a:avLst/>
              <a:gdLst>
                <a:gd name="T0" fmla="*/ 0 w 1726"/>
                <a:gd name="T1" fmla="*/ 386 h 759"/>
                <a:gd name="T2" fmla="*/ 86 w 1726"/>
                <a:gd name="T3" fmla="*/ 282 h 759"/>
                <a:gd name="T4" fmla="*/ 151 w 1726"/>
                <a:gd name="T5" fmla="*/ 227 h 759"/>
                <a:gd name="T6" fmla="*/ 224 w 1726"/>
                <a:gd name="T7" fmla="*/ 175 h 759"/>
                <a:gd name="T8" fmla="*/ 304 w 1726"/>
                <a:gd name="T9" fmla="*/ 134 h 759"/>
                <a:gd name="T10" fmla="*/ 394 w 1726"/>
                <a:gd name="T11" fmla="*/ 93 h 759"/>
                <a:gd name="T12" fmla="*/ 502 w 1726"/>
                <a:gd name="T13" fmla="*/ 57 h 759"/>
                <a:gd name="T14" fmla="*/ 646 w 1726"/>
                <a:gd name="T15" fmla="*/ 20 h 759"/>
                <a:gd name="T16" fmla="*/ 778 w 1726"/>
                <a:gd name="T17" fmla="*/ 6 h 759"/>
                <a:gd name="T18" fmla="*/ 896 w 1726"/>
                <a:gd name="T19" fmla="*/ 2 h 759"/>
                <a:gd name="T20" fmla="*/ 1021 w 1726"/>
                <a:gd name="T21" fmla="*/ 14 h 759"/>
                <a:gd name="T22" fmla="*/ 1132 w 1726"/>
                <a:gd name="T23" fmla="*/ 36 h 759"/>
                <a:gd name="T24" fmla="*/ 1236 w 1726"/>
                <a:gd name="T25" fmla="*/ 79 h 759"/>
                <a:gd name="T26" fmla="*/ 1342 w 1726"/>
                <a:gd name="T27" fmla="*/ 147 h 759"/>
                <a:gd name="T28" fmla="*/ 1426 w 1726"/>
                <a:gd name="T29" fmla="*/ 225 h 759"/>
                <a:gd name="T30" fmla="*/ 1472 w 1726"/>
                <a:gd name="T31" fmla="*/ 277 h 759"/>
                <a:gd name="T32" fmla="*/ 1594 w 1726"/>
                <a:gd name="T33" fmla="*/ 94 h 759"/>
                <a:gd name="T34" fmla="*/ 1596 w 1726"/>
                <a:gd name="T35" fmla="*/ 197 h 759"/>
                <a:gd name="T36" fmla="*/ 1605 w 1726"/>
                <a:gd name="T37" fmla="*/ 300 h 759"/>
                <a:gd name="T38" fmla="*/ 1624 w 1726"/>
                <a:gd name="T39" fmla="*/ 398 h 759"/>
                <a:gd name="T40" fmla="*/ 1651 w 1726"/>
                <a:gd name="T41" fmla="*/ 499 h 759"/>
                <a:gd name="T42" fmla="*/ 1706 w 1726"/>
                <a:gd name="T43" fmla="*/ 627 h 759"/>
                <a:gd name="T44" fmla="*/ 1685 w 1726"/>
                <a:gd name="T45" fmla="*/ 685 h 759"/>
                <a:gd name="T46" fmla="*/ 1601 w 1726"/>
                <a:gd name="T47" fmla="*/ 667 h 759"/>
                <a:gd name="T48" fmla="*/ 1534 w 1726"/>
                <a:gd name="T49" fmla="*/ 664 h 759"/>
                <a:gd name="T50" fmla="*/ 1469 w 1726"/>
                <a:gd name="T51" fmla="*/ 671 h 759"/>
                <a:gd name="T52" fmla="*/ 1403 w 1726"/>
                <a:gd name="T53" fmla="*/ 690 h 759"/>
                <a:gd name="T54" fmla="*/ 1330 w 1726"/>
                <a:gd name="T55" fmla="*/ 723 h 759"/>
                <a:gd name="T56" fmla="*/ 1259 w 1726"/>
                <a:gd name="T57" fmla="*/ 687 h 759"/>
                <a:gd name="T58" fmla="*/ 1345 w 1726"/>
                <a:gd name="T59" fmla="*/ 482 h 759"/>
                <a:gd name="T60" fmla="*/ 1237 w 1726"/>
                <a:gd name="T61" fmla="*/ 396 h 759"/>
                <a:gd name="T62" fmla="*/ 1131 w 1726"/>
                <a:gd name="T63" fmla="*/ 328 h 759"/>
                <a:gd name="T64" fmla="*/ 1036 w 1726"/>
                <a:gd name="T65" fmla="*/ 277 h 759"/>
                <a:gd name="T66" fmla="*/ 921 w 1726"/>
                <a:gd name="T67" fmla="*/ 232 h 759"/>
                <a:gd name="T68" fmla="*/ 811 w 1726"/>
                <a:gd name="T69" fmla="*/ 209 h 759"/>
                <a:gd name="T70" fmla="*/ 707 w 1726"/>
                <a:gd name="T71" fmla="*/ 195 h 759"/>
                <a:gd name="T72" fmla="*/ 587 w 1726"/>
                <a:gd name="T73" fmla="*/ 201 h 759"/>
                <a:gd name="T74" fmla="*/ 470 w 1726"/>
                <a:gd name="T75" fmla="*/ 211 h 759"/>
                <a:gd name="T76" fmla="*/ 334 w 1726"/>
                <a:gd name="T77" fmla="*/ 232 h 759"/>
                <a:gd name="T78" fmla="*/ 231 w 1726"/>
                <a:gd name="T79" fmla="*/ 266 h 759"/>
                <a:gd name="T80" fmla="*/ 158 w 1726"/>
                <a:gd name="T81" fmla="*/ 301 h 759"/>
                <a:gd name="T82" fmla="*/ 97 w 1726"/>
                <a:gd name="T83" fmla="*/ 343 h 7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6"/>
                <a:gd name="T127" fmla="*/ 0 h 759"/>
                <a:gd name="T128" fmla="*/ 1726 w 1726"/>
                <a:gd name="T129" fmla="*/ 759 h 7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6" h="759">
                  <a:moveTo>
                    <a:pt x="7" y="425"/>
                  </a:moveTo>
                  <a:lnTo>
                    <a:pt x="0" y="386"/>
                  </a:lnTo>
                  <a:lnTo>
                    <a:pt x="52" y="320"/>
                  </a:lnTo>
                  <a:lnTo>
                    <a:pt x="86" y="282"/>
                  </a:lnTo>
                  <a:lnTo>
                    <a:pt x="122" y="255"/>
                  </a:lnTo>
                  <a:lnTo>
                    <a:pt x="151" y="227"/>
                  </a:lnTo>
                  <a:lnTo>
                    <a:pt x="190" y="200"/>
                  </a:lnTo>
                  <a:lnTo>
                    <a:pt x="224" y="175"/>
                  </a:lnTo>
                  <a:lnTo>
                    <a:pt x="269" y="153"/>
                  </a:lnTo>
                  <a:lnTo>
                    <a:pt x="304" y="134"/>
                  </a:lnTo>
                  <a:lnTo>
                    <a:pt x="341" y="113"/>
                  </a:lnTo>
                  <a:lnTo>
                    <a:pt x="394" y="93"/>
                  </a:lnTo>
                  <a:lnTo>
                    <a:pt x="443" y="75"/>
                  </a:lnTo>
                  <a:lnTo>
                    <a:pt x="502" y="57"/>
                  </a:lnTo>
                  <a:lnTo>
                    <a:pt x="581" y="34"/>
                  </a:lnTo>
                  <a:lnTo>
                    <a:pt x="646" y="20"/>
                  </a:lnTo>
                  <a:lnTo>
                    <a:pt x="700" y="14"/>
                  </a:lnTo>
                  <a:lnTo>
                    <a:pt x="778" y="6"/>
                  </a:lnTo>
                  <a:lnTo>
                    <a:pt x="837" y="0"/>
                  </a:lnTo>
                  <a:lnTo>
                    <a:pt x="896" y="2"/>
                  </a:lnTo>
                  <a:lnTo>
                    <a:pt x="958" y="4"/>
                  </a:lnTo>
                  <a:lnTo>
                    <a:pt x="1021" y="14"/>
                  </a:lnTo>
                  <a:lnTo>
                    <a:pt x="1076" y="22"/>
                  </a:lnTo>
                  <a:lnTo>
                    <a:pt x="1132" y="36"/>
                  </a:lnTo>
                  <a:lnTo>
                    <a:pt x="1185" y="57"/>
                  </a:lnTo>
                  <a:lnTo>
                    <a:pt x="1236" y="79"/>
                  </a:lnTo>
                  <a:lnTo>
                    <a:pt x="1290" y="108"/>
                  </a:lnTo>
                  <a:lnTo>
                    <a:pt x="1342" y="147"/>
                  </a:lnTo>
                  <a:lnTo>
                    <a:pt x="1382" y="181"/>
                  </a:lnTo>
                  <a:lnTo>
                    <a:pt x="1426" y="225"/>
                  </a:lnTo>
                  <a:lnTo>
                    <a:pt x="1457" y="258"/>
                  </a:lnTo>
                  <a:lnTo>
                    <a:pt x="1472" y="277"/>
                  </a:lnTo>
                  <a:lnTo>
                    <a:pt x="1582" y="46"/>
                  </a:lnTo>
                  <a:lnTo>
                    <a:pt x="1594" y="94"/>
                  </a:lnTo>
                  <a:lnTo>
                    <a:pt x="1594" y="147"/>
                  </a:lnTo>
                  <a:lnTo>
                    <a:pt x="1596" y="197"/>
                  </a:lnTo>
                  <a:lnTo>
                    <a:pt x="1600" y="247"/>
                  </a:lnTo>
                  <a:lnTo>
                    <a:pt x="1605" y="300"/>
                  </a:lnTo>
                  <a:lnTo>
                    <a:pt x="1615" y="354"/>
                  </a:lnTo>
                  <a:lnTo>
                    <a:pt x="1624" y="398"/>
                  </a:lnTo>
                  <a:lnTo>
                    <a:pt x="1637" y="450"/>
                  </a:lnTo>
                  <a:lnTo>
                    <a:pt x="1651" y="499"/>
                  </a:lnTo>
                  <a:lnTo>
                    <a:pt x="1671" y="561"/>
                  </a:lnTo>
                  <a:lnTo>
                    <a:pt x="1706" y="627"/>
                  </a:lnTo>
                  <a:lnTo>
                    <a:pt x="1725" y="698"/>
                  </a:lnTo>
                  <a:lnTo>
                    <a:pt x="1685" y="685"/>
                  </a:lnTo>
                  <a:lnTo>
                    <a:pt x="1646" y="676"/>
                  </a:lnTo>
                  <a:lnTo>
                    <a:pt x="1601" y="667"/>
                  </a:lnTo>
                  <a:lnTo>
                    <a:pt x="1559" y="663"/>
                  </a:lnTo>
                  <a:lnTo>
                    <a:pt x="1534" y="664"/>
                  </a:lnTo>
                  <a:lnTo>
                    <a:pt x="1507" y="666"/>
                  </a:lnTo>
                  <a:lnTo>
                    <a:pt x="1469" y="671"/>
                  </a:lnTo>
                  <a:lnTo>
                    <a:pt x="1434" y="681"/>
                  </a:lnTo>
                  <a:lnTo>
                    <a:pt x="1403" y="690"/>
                  </a:lnTo>
                  <a:lnTo>
                    <a:pt x="1367" y="707"/>
                  </a:lnTo>
                  <a:lnTo>
                    <a:pt x="1330" y="723"/>
                  </a:lnTo>
                  <a:lnTo>
                    <a:pt x="1277" y="758"/>
                  </a:lnTo>
                  <a:lnTo>
                    <a:pt x="1259" y="687"/>
                  </a:lnTo>
                  <a:lnTo>
                    <a:pt x="1362" y="500"/>
                  </a:lnTo>
                  <a:lnTo>
                    <a:pt x="1345" y="482"/>
                  </a:lnTo>
                  <a:lnTo>
                    <a:pt x="1286" y="434"/>
                  </a:lnTo>
                  <a:lnTo>
                    <a:pt x="1237" y="396"/>
                  </a:lnTo>
                  <a:lnTo>
                    <a:pt x="1172" y="350"/>
                  </a:lnTo>
                  <a:lnTo>
                    <a:pt x="1131" y="328"/>
                  </a:lnTo>
                  <a:lnTo>
                    <a:pt x="1092" y="305"/>
                  </a:lnTo>
                  <a:lnTo>
                    <a:pt x="1036" y="277"/>
                  </a:lnTo>
                  <a:lnTo>
                    <a:pt x="982" y="251"/>
                  </a:lnTo>
                  <a:lnTo>
                    <a:pt x="921" y="232"/>
                  </a:lnTo>
                  <a:lnTo>
                    <a:pt x="868" y="219"/>
                  </a:lnTo>
                  <a:lnTo>
                    <a:pt x="811" y="209"/>
                  </a:lnTo>
                  <a:lnTo>
                    <a:pt x="753" y="197"/>
                  </a:lnTo>
                  <a:lnTo>
                    <a:pt x="707" y="195"/>
                  </a:lnTo>
                  <a:lnTo>
                    <a:pt x="647" y="196"/>
                  </a:lnTo>
                  <a:lnTo>
                    <a:pt x="587" y="201"/>
                  </a:lnTo>
                  <a:lnTo>
                    <a:pt x="531" y="204"/>
                  </a:lnTo>
                  <a:lnTo>
                    <a:pt x="470" y="211"/>
                  </a:lnTo>
                  <a:lnTo>
                    <a:pt x="401" y="222"/>
                  </a:lnTo>
                  <a:lnTo>
                    <a:pt x="334" y="232"/>
                  </a:lnTo>
                  <a:lnTo>
                    <a:pt x="273" y="254"/>
                  </a:lnTo>
                  <a:lnTo>
                    <a:pt x="231" y="266"/>
                  </a:lnTo>
                  <a:lnTo>
                    <a:pt x="189" y="284"/>
                  </a:lnTo>
                  <a:lnTo>
                    <a:pt x="158" y="301"/>
                  </a:lnTo>
                  <a:lnTo>
                    <a:pt x="126" y="322"/>
                  </a:lnTo>
                  <a:lnTo>
                    <a:pt x="97" y="343"/>
                  </a:lnTo>
                  <a:lnTo>
                    <a:pt x="7" y="425"/>
                  </a:lnTo>
                </a:path>
              </a:pathLst>
            </a:custGeom>
            <a:solidFill>
              <a:srgbClr val="C7DAF7"/>
            </a:solidFill>
            <a:ln w="12700" cap="rnd" cmpd="sng">
              <a:solidFill>
                <a:srgbClr val="000000"/>
              </a:solidFill>
              <a:prstDash val="solid"/>
              <a:round/>
              <a:headEnd type="none" w="med" len="med"/>
              <a:tailEnd type="none" w="med" len="med"/>
            </a:ln>
          </p:spPr>
          <p:txBody>
            <a:bodyPr/>
            <a:lstStyle/>
            <a:p>
              <a:endParaRPr lang="en-US"/>
            </a:p>
          </p:txBody>
        </p:sp>
        <p:sp>
          <p:nvSpPr>
            <p:cNvPr id="102404" name="Freeform 4"/>
            <p:cNvSpPr>
              <a:spLocks/>
            </p:cNvSpPr>
            <p:nvPr/>
          </p:nvSpPr>
          <p:spPr bwMode="auto">
            <a:xfrm>
              <a:off x="1825" y="2398"/>
              <a:ext cx="1708" cy="718"/>
            </a:xfrm>
            <a:custGeom>
              <a:avLst/>
              <a:gdLst>
                <a:gd name="T0" fmla="*/ 57 w 1708"/>
                <a:gd name="T1" fmla="*/ 326 h 718"/>
                <a:gd name="T2" fmla="*/ 117 w 1708"/>
                <a:gd name="T3" fmla="*/ 264 h 718"/>
                <a:gd name="T4" fmla="*/ 183 w 1708"/>
                <a:gd name="T5" fmla="*/ 210 h 718"/>
                <a:gd name="T6" fmla="*/ 263 w 1708"/>
                <a:gd name="T7" fmla="*/ 156 h 718"/>
                <a:gd name="T8" fmla="*/ 336 w 1708"/>
                <a:gd name="T9" fmla="*/ 117 h 718"/>
                <a:gd name="T10" fmla="*/ 438 w 1708"/>
                <a:gd name="T11" fmla="*/ 79 h 718"/>
                <a:gd name="T12" fmla="*/ 575 w 1708"/>
                <a:gd name="T13" fmla="*/ 37 h 718"/>
                <a:gd name="T14" fmla="*/ 694 w 1708"/>
                <a:gd name="T15" fmla="*/ 16 h 718"/>
                <a:gd name="T16" fmla="*/ 831 w 1708"/>
                <a:gd name="T17" fmla="*/ 0 h 718"/>
                <a:gd name="T18" fmla="*/ 951 w 1708"/>
                <a:gd name="T19" fmla="*/ 2 h 718"/>
                <a:gd name="T20" fmla="*/ 1069 w 1708"/>
                <a:gd name="T21" fmla="*/ 17 h 718"/>
                <a:gd name="T22" fmla="*/ 1176 w 1708"/>
                <a:gd name="T23" fmla="*/ 49 h 718"/>
                <a:gd name="T24" fmla="*/ 1280 w 1708"/>
                <a:gd name="T25" fmla="*/ 96 h 718"/>
                <a:gd name="T26" fmla="*/ 1371 w 1708"/>
                <a:gd name="T27" fmla="*/ 164 h 718"/>
                <a:gd name="T28" fmla="*/ 1445 w 1708"/>
                <a:gd name="T29" fmla="*/ 236 h 718"/>
                <a:gd name="T30" fmla="*/ 1583 w 1708"/>
                <a:gd name="T31" fmla="*/ 78 h 718"/>
                <a:gd name="T32" fmla="*/ 1583 w 1708"/>
                <a:gd name="T33" fmla="*/ 176 h 718"/>
                <a:gd name="T34" fmla="*/ 1592 w 1708"/>
                <a:gd name="T35" fmla="*/ 274 h 718"/>
                <a:gd name="T36" fmla="*/ 1609 w 1708"/>
                <a:gd name="T37" fmla="*/ 368 h 718"/>
                <a:gd name="T38" fmla="*/ 1635 w 1708"/>
                <a:gd name="T39" fmla="*/ 464 h 718"/>
                <a:gd name="T40" fmla="*/ 1674 w 1708"/>
                <a:gd name="T41" fmla="*/ 576 h 718"/>
                <a:gd name="T42" fmla="*/ 1707 w 1708"/>
                <a:gd name="T43" fmla="*/ 656 h 718"/>
                <a:gd name="T44" fmla="*/ 1628 w 1708"/>
                <a:gd name="T45" fmla="*/ 634 h 718"/>
                <a:gd name="T46" fmla="*/ 1542 w 1708"/>
                <a:gd name="T47" fmla="*/ 623 h 718"/>
                <a:gd name="T48" fmla="*/ 1491 w 1708"/>
                <a:gd name="T49" fmla="*/ 626 h 718"/>
                <a:gd name="T50" fmla="*/ 1417 w 1708"/>
                <a:gd name="T51" fmla="*/ 641 h 718"/>
                <a:gd name="T52" fmla="*/ 1350 w 1708"/>
                <a:gd name="T53" fmla="*/ 668 h 718"/>
                <a:gd name="T54" fmla="*/ 1260 w 1708"/>
                <a:gd name="T55" fmla="*/ 717 h 718"/>
                <a:gd name="T56" fmla="*/ 1332 w 1708"/>
                <a:gd name="T57" fmla="*/ 453 h 718"/>
                <a:gd name="T58" fmla="*/ 1224 w 1708"/>
                <a:gd name="T59" fmla="*/ 372 h 718"/>
                <a:gd name="T60" fmla="*/ 1119 w 1708"/>
                <a:gd name="T61" fmla="*/ 308 h 718"/>
                <a:gd name="T62" fmla="*/ 1026 w 1708"/>
                <a:gd name="T63" fmla="*/ 261 h 718"/>
                <a:gd name="T64" fmla="*/ 911 w 1708"/>
                <a:gd name="T65" fmla="*/ 220 h 718"/>
                <a:gd name="T66" fmla="*/ 802 w 1708"/>
                <a:gd name="T67" fmla="*/ 200 h 718"/>
                <a:gd name="T68" fmla="*/ 699 w 1708"/>
                <a:gd name="T69" fmla="*/ 189 h 718"/>
                <a:gd name="T70" fmla="*/ 579 w 1708"/>
                <a:gd name="T71" fmla="*/ 196 h 718"/>
                <a:gd name="T72" fmla="*/ 462 w 1708"/>
                <a:gd name="T73" fmla="*/ 208 h 718"/>
                <a:gd name="T74" fmla="*/ 327 w 1708"/>
                <a:gd name="T75" fmla="*/ 230 h 718"/>
                <a:gd name="T76" fmla="*/ 224 w 1708"/>
                <a:gd name="T77" fmla="*/ 263 h 718"/>
                <a:gd name="T78" fmla="*/ 148 w 1708"/>
                <a:gd name="T79" fmla="*/ 299 h 718"/>
                <a:gd name="T80" fmla="*/ 91 w 1708"/>
                <a:gd name="T81" fmla="*/ 340 h 7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08"/>
                <a:gd name="T124" fmla="*/ 0 h 718"/>
                <a:gd name="T125" fmla="*/ 1708 w 1708"/>
                <a:gd name="T126" fmla="*/ 718 h 7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08" h="718">
                  <a:moveTo>
                    <a:pt x="0" y="421"/>
                  </a:moveTo>
                  <a:lnTo>
                    <a:pt x="57" y="326"/>
                  </a:lnTo>
                  <a:lnTo>
                    <a:pt x="84" y="296"/>
                  </a:lnTo>
                  <a:lnTo>
                    <a:pt x="117" y="264"/>
                  </a:lnTo>
                  <a:lnTo>
                    <a:pt x="146" y="239"/>
                  </a:lnTo>
                  <a:lnTo>
                    <a:pt x="183" y="210"/>
                  </a:lnTo>
                  <a:lnTo>
                    <a:pt x="219" y="183"/>
                  </a:lnTo>
                  <a:lnTo>
                    <a:pt x="263" y="156"/>
                  </a:lnTo>
                  <a:lnTo>
                    <a:pt x="299" y="137"/>
                  </a:lnTo>
                  <a:lnTo>
                    <a:pt x="336" y="117"/>
                  </a:lnTo>
                  <a:lnTo>
                    <a:pt x="388" y="95"/>
                  </a:lnTo>
                  <a:lnTo>
                    <a:pt x="438" y="79"/>
                  </a:lnTo>
                  <a:lnTo>
                    <a:pt x="496" y="61"/>
                  </a:lnTo>
                  <a:lnTo>
                    <a:pt x="575" y="37"/>
                  </a:lnTo>
                  <a:lnTo>
                    <a:pt x="640" y="23"/>
                  </a:lnTo>
                  <a:lnTo>
                    <a:pt x="694" y="16"/>
                  </a:lnTo>
                  <a:lnTo>
                    <a:pt x="771" y="6"/>
                  </a:lnTo>
                  <a:lnTo>
                    <a:pt x="831" y="0"/>
                  </a:lnTo>
                  <a:lnTo>
                    <a:pt x="889" y="1"/>
                  </a:lnTo>
                  <a:lnTo>
                    <a:pt x="951" y="2"/>
                  </a:lnTo>
                  <a:lnTo>
                    <a:pt x="1013" y="10"/>
                  </a:lnTo>
                  <a:lnTo>
                    <a:pt x="1069" y="17"/>
                  </a:lnTo>
                  <a:lnTo>
                    <a:pt x="1124" y="30"/>
                  </a:lnTo>
                  <a:lnTo>
                    <a:pt x="1176" y="49"/>
                  </a:lnTo>
                  <a:lnTo>
                    <a:pt x="1228" y="69"/>
                  </a:lnTo>
                  <a:lnTo>
                    <a:pt x="1280" y="96"/>
                  </a:lnTo>
                  <a:lnTo>
                    <a:pt x="1332" y="132"/>
                  </a:lnTo>
                  <a:lnTo>
                    <a:pt x="1371" y="164"/>
                  </a:lnTo>
                  <a:lnTo>
                    <a:pt x="1414" y="205"/>
                  </a:lnTo>
                  <a:lnTo>
                    <a:pt x="1445" y="236"/>
                  </a:lnTo>
                  <a:lnTo>
                    <a:pt x="1488" y="281"/>
                  </a:lnTo>
                  <a:lnTo>
                    <a:pt x="1583" y="78"/>
                  </a:lnTo>
                  <a:lnTo>
                    <a:pt x="1582" y="129"/>
                  </a:lnTo>
                  <a:lnTo>
                    <a:pt x="1583" y="176"/>
                  </a:lnTo>
                  <a:lnTo>
                    <a:pt x="1587" y="224"/>
                  </a:lnTo>
                  <a:lnTo>
                    <a:pt x="1592" y="274"/>
                  </a:lnTo>
                  <a:lnTo>
                    <a:pt x="1601" y="326"/>
                  </a:lnTo>
                  <a:lnTo>
                    <a:pt x="1609" y="368"/>
                  </a:lnTo>
                  <a:lnTo>
                    <a:pt x="1622" y="417"/>
                  </a:lnTo>
                  <a:lnTo>
                    <a:pt x="1635" y="464"/>
                  </a:lnTo>
                  <a:lnTo>
                    <a:pt x="1655" y="523"/>
                  </a:lnTo>
                  <a:lnTo>
                    <a:pt x="1674" y="576"/>
                  </a:lnTo>
                  <a:lnTo>
                    <a:pt x="1689" y="611"/>
                  </a:lnTo>
                  <a:lnTo>
                    <a:pt x="1707" y="656"/>
                  </a:lnTo>
                  <a:lnTo>
                    <a:pt x="1668" y="643"/>
                  </a:lnTo>
                  <a:lnTo>
                    <a:pt x="1628" y="634"/>
                  </a:lnTo>
                  <a:lnTo>
                    <a:pt x="1583" y="626"/>
                  </a:lnTo>
                  <a:lnTo>
                    <a:pt x="1542" y="623"/>
                  </a:lnTo>
                  <a:lnTo>
                    <a:pt x="1516" y="623"/>
                  </a:lnTo>
                  <a:lnTo>
                    <a:pt x="1491" y="626"/>
                  </a:lnTo>
                  <a:lnTo>
                    <a:pt x="1452" y="632"/>
                  </a:lnTo>
                  <a:lnTo>
                    <a:pt x="1417" y="641"/>
                  </a:lnTo>
                  <a:lnTo>
                    <a:pt x="1386" y="650"/>
                  </a:lnTo>
                  <a:lnTo>
                    <a:pt x="1350" y="668"/>
                  </a:lnTo>
                  <a:lnTo>
                    <a:pt x="1313" y="684"/>
                  </a:lnTo>
                  <a:lnTo>
                    <a:pt x="1260" y="717"/>
                  </a:lnTo>
                  <a:lnTo>
                    <a:pt x="1381" y="493"/>
                  </a:lnTo>
                  <a:lnTo>
                    <a:pt x="1332" y="453"/>
                  </a:lnTo>
                  <a:lnTo>
                    <a:pt x="1274" y="408"/>
                  </a:lnTo>
                  <a:lnTo>
                    <a:pt x="1224" y="372"/>
                  </a:lnTo>
                  <a:lnTo>
                    <a:pt x="1160" y="330"/>
                  </a:lnTo>
                  <a:lnTo>
                    <a:pt x="1119" y="308"/>
                  </a:lnTo>
                  <a:lnTo>
                    <a:pt x="1081" y="287"/>
                  </a:lnTo>
                  <a:lnTo>
                    <a:pt x="1026" y="261"/>
                  </a:lnTo>
                  <a:lnTo>
                    <a:pt x="972" y="238"/>
                  </a:lnTo>
                  <a:lnTo>
                    <a:pt x="911" y="220"/>
                  </a:lnTo>
                  <a:lnTo>
                    <a:pt x="859" y="209"/>
                  </a:lnTo>
                  <a:lnTo>
                    <a:pt x="802" y="200"/>
                  </a:lnTo>
                  <a:lnTo>
                    <a:pt x="744" y="190"/>
                  </a:lnTo>
                  <a:lnTo>
                    <a:pt x="699" y="189"/>
                  </a:lnTo>
                  <a:lnTo>
                    <a:pt x="640" y="191"/>
                  </a:lnTo>
                  <a:lnTo>
                    <a:pt x="579" y="196"/>
                  </a:lnTo>
                  <a:lnTo>
                    <a:pt x="523" y="200"/>
                  </a:lnTo>
                  <a:lnTo>
                    <a:pt x="462" y="208"/>
                  </a:lnTo>
                  <a:lnTo>
                    <a:pt x="393" y="218"/>
                  </a:lnTo>
                  <a:lnTo>
                    <a:pt x="327" y="230"/>
                  </a:lnTo>
                  <a:lnTo>
                    <a:pt x="267" y="252"/>
                  </a:lnTo>
                  <a:lnTo>
                    <a:pt x="224" y="263"/>
                  </a:lnTo>
                  <a:lnTo>
                    <a:pt x="182" y="281"/>
                  </a:lnTo>
                  <a:lnTo>
                    <a:pt x="148" y="299"/>
                  </a:lnTo>
                  <a:lnTo>
                    <a:pt x="117" y="317"/>
                  </a:lnTo>
                  <a:lnTo>
                    <a:pt x="91" y="340"/>
                  </a:lnTo>
                  <a:lnTo>
                    <a:pt x="0" y="421"/>
                  </a:lnTo>
                </a:path>
              </a:pathLst>
            </a:custGeom>
            <a:solidFill>
              <a:srgbClr val="C7DAF7"/>
            </a:solidFill>
            <a:ln w="12700" cap="rnd" cmpd="sng">
              <a:solidFill>
                <a:srgbClr val="000000"/>
              </a:solidFill>
              <a:prstDash val="solid"/>
              <a:round/>
              <a:headEnd type="none" w="med" len="med"/>
              <a:tailEnd type="none" w="med" len="med"/>
            </a:ln>
          </p:spPr>
          <p:txBody>
            <a:bodyPr/>
            <a:lstStyle/>
            <a:p>
              <a:endParaRPr lang="en-US"/>
            </a:p>
          </p:txBody>
        </p:sp>
      </p:grpSp>
      <p:sp>
        <p:nvSpPr>
          <p:cNvPr id="102405" name="Rectangle 5"/>
          <p:cNvSpPr>
            <a:spLocks noGrp="1" noChangeArrowheads="1"/>
          </p:cNvSpPr>
          <p:nvPr>
            <p:ph type="title" idx="4294967295"/>
          </p:nvPr>
        </p:nvSpPr>
        <p:spPr>
          <a:xfrm>
            <a:off x="812800" y="320675"/>
            <a:ext cx="10270067" cy="858838"/>
          </a:xfrm>
        </p:spPr>
        <p:txBody>
          <a:bodyPr>
            <a:normAutofit/>
          </a:bodyPr>
          <a:lstStyle/>
          <a:p>
            <a:pPr eaLnBrk="1" hangingPunct="1">
              <a:lnSpc>
                <a:spcPct val="80000"/>
              </a:lnSpc>
            </a:pPr>
            <a:r>
              <a:rPr lang="en-US" altLang="en-US" sz="3200" dirty="0" smtClean="0"/>
              <a:t>Find the Z value for 20% in the Lower Tail</a:t>
            </a:r>
          </a:p>
        </p:txBody>
      </p:sp>
      <p:sp>
        <p:nvSpPr>
          <p:cNvPr id="102406" name="Rectangle 6"/>
          <p:cNvSpPr>
            <a:spLocks noGrp="1" noChangeArrowheads="1"/>
          </p:cNvSpPr>
          <p:nvPr>
            <p:ph type="body" idx="4294967295"/>
          </p:nvPr>
        </p:nvSpPr>
        <p:spPr>
          <a:xfrm>
            <a:off x="6400800" y="2173288"/>
            <a:ext cx="5486400" cy="4532312"/>
          </a:xfrm>
        </p:spPr>
        <p:txBody>
          <a:bodyPr>
            <a:normAutofit/>
          </a:bodyPr>
          <a:lstStyle/>
          <a:p>
            <a:pPr eaLnBrk="1" hangingPunct="1"/>
            <a:r>
              <a:rPr lang="en-US" altLang="en-US" sz="2400" dirty="0" smtClean="0">
                <a:solidFill>
                  <a:schemeClr val="tx1"/>
                </a:solidFill>
              </a:rPr>
              <a:t>20% area in the lower tail is consistent with a Z value of -0.84</a:t>
            </a:r>
          </a:p>
        </p:txBody>
      </p:sp>
      <p:sp>
        <p:nvSpPr>
          <p:cNvPr id="102407" name="Rectangle 7"/>
          <p:cNvSpPr>
            <a:spLocks noChangeArrowheads="1"/>
          </p:cNvSpPr>
          <p:nvPr/>
        </p:nvSpPr>
        <p:spPr bwMode="auto">
          <a:xfrm>
            <a:off x="406400" y="3041650"/>
            <a:ext cx="914400" cy="692150"/>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102408" name="Rectangle 8"/>
          <p:cNvSpPr>
            <a:spLocks noChangeArrowheads="1"/>
          </p:cNvSpPr>
          <p:nvPr/>
        </p:nvSpPr>
        <p:spPr bwMode="auto">
          <a:xfrm>
            <a:off x="632884" y="3114675"/>
            <a:ext cx="359072" cy="474489"/>
          </a:xfrm>
          <a:prstGeom prst="rect">
            <a:avLst/>
          </a:prstGeom>
          <a:noFill/>
          <a:ln w="12700">
            <a:noFill/>
            <a:miter lim="800000"/>
            <a:headEnd/>
            <a:tailEnd/>
          </a:ln>
        </p:spPr>
        <p:txBody>
          <a:bodyPr wrap="none" lIns="90487" tIns="44450" rIns="90487" bIns="44450">
            <a:spAutoFit/>
          </a:bodyPr>
          <a:lstStyle/>
          <a:p>
            <a:r>
              <a:rPr lang="en-US" altLang="en-US" sz="2500"/>
              <a:t>Z</a:t>
            </a:r>
          </a:p>
        </p:txBody>
      </p:sp>
      <p:sp>
        <p:nvSpPr>
          <p:cNvPr id="102409" name="Rectangle 9"/>
          <p:cNvSpPr>
            <a:spLocks noChangeArrowheads="1"/>
          </p:cNvSpPr>
          <p:nvPr/>
        </p:nvSpPr>
        <p:spPr bwMode="auto">
          <a:xfrm>
            <a:off x="1320800" y="3041650"/>
            <a:ext cx="1219200" cy="692150"/>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102410" name="Rectangle 10"/>
          <p:cNvSpPr>
            <a:spLocks noChangeArrowheads="1"/>
          </p:cNvSpPr>
          <p:nvPr/>
        </p:nvSpPr>
        <p:spPr bwMode="auto">
          <a:xfrm>
            <a:off x="2175933" y="3041650"/>
            <a:ext cx="1320800" cy="692150"/>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102411" name="Rectangle 11"/>
          <p:cNvSpPr>
            <a:spLocks noChangeArrowheads="1"/>
          </p:cNvSpPr>
          <p:nvPr/>
        </p:nvSpPr>
        <p:spPr bwMode="auto">
          <a:xfrm>
            <a:off x="2372784" y="3114675"/>
            <a:ext cx="636392" cy="474489"/>
          </a:xfrm>
          <a:prstGeom prst="rect">
            <a:avLst/>
          </a:prstGeom>
          <a:noFill/>
          <a:ln w="12700">
            <a:noFill/>
            <a:miter lim="800000"/>
            <a:headEnd/>
            <a:tailEnd/>
          </a:ln>
        </p:spPr>
        <p:txBody>
          <a:bodyPr wrap="none" lIns="90487" tIns="44450" rIns="90487" bIns="44450">
            <a:spAutoFit/>
          </a:bodyPr>
          <a:lstStyle/>
          <a:p>
            <a:r>
              <a:rPr lang="en-US" altLang="en-US" sz="2500"/>
              <a:t>.03</a:t>
            </a:r>
          </a:p>
        </p:txBody>
      </p:sp>
      <p:sp>
        <p:nvSpPr>
          <p:cNvPr id="102412" name="Rectangle 12"/>
          <p:cNvSpPr>
            <a:spLocks noChangeArrowheads="1"/>
          </p:cNvSpPr>
          <p:nvPr/>
        </p:nvSpPr>
        <p:spPr bwMode="auto">
          <a:xfrm>
            <a:off x="3496734" y="3041650"/>
            <a:ext cx="1257300" cy="692150"/>
          </a:xfrm>
          <a:prstGeom prst="rect">
            <a:avLst/>
          </a:prstGeom>
          <a:solidFill>
            <a:srgbClr val="969696"/>
          </a:solidFill>
          <a:ln w="12700">
            <a:noFill/>
            <a:miter lim="800000"/>
            <a:headEnd/>
            <a:tailEnd/>
          </a:ln>
        </p:spPr>
        <p:txBody>
          <a:bodyPr wrap="none" anchor="ctr"/>
          <a:lstStyle/>
          <a:p>
            <a:pPr algn="ctr" eaLnBrk="1" hangingPunct="1">
              <a:spcBef>
                <a:spcPct val="50000"/>
              </a:spcBef>
            </a:pPr>
            <a:endParaRPr lang="en-US" altLang="en-US"/>
          </a:p>
        </p:txBody>
      </p:sp>
      <p:sp>
        <p:nvSpPr>
          <p:cNvPr id="102413" name="Rectangle 13"/>
          <p:cNvSpPr>
            <a:spLocks noChangeArrowheads="1"/>
          </p:cNvSpPr>
          <p:nvPr/>
        </p:nvSpPr>
        <p:spPr bwMode="auto">
          <a:xfrm>
            <a:off x="406400" y="3711576"/>
            <a:ext cx="914400" cy="631825"/>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102414" name="Rectangle 14"/>
          <p:cNvSpPr>
            <a:spLocks noChangeArrowheads="1"/>
          </p:cNvSpPr>
          <p:nvPr/>
        </p:nvSpPr>
        <p:spPr bwMode="auto">
          <a:xfrm>
            <a:off x="364067" y="3784600"/>
            <a:ext cx="753410" cy="474489"/>
          </a:xfrm>
          <a:prstGeom prst="rect">
            <a:avLst/>
          </a:prstGeom>
          <a:noFill/>
          <a:ln w="12700">
            <a:noFill/>
            <a:miter lim="800000"/>
            <a:headEnd/>
            <a:tailEnd/>
          </a:ln>
        </p:spPr>
        <p:txBody>
          <a:bodyPr wrap="none" lIns="90487" tIns="44450" rIns="90487" bIns="44450">
            <a:spAutoFit/>
          </a:bodyPr>
          <a:lstStyle/>
          <a:p>
            <a:r>
              <a:rPr lang="en-US" altLang="en-US" sz="2500"/>
              <a:t>-0.9</a:t>
            </a:r>
          </a:p>
        </p:txBody>
      </p:sp>
      <p:sp>
        <p:nvSpPr>
          <p:cNvPr id="102415" name="Rectangle 15"/>
          <p:cNvSpPr>
            <a:spLocks noChangeArrowheads="1"/>
          </p:cNvSpPr>
          <p:nvPr/>
        </p:nvSpPr>
        <p:spPr bwMode="auto">
          <a:xfrm>
            <a:off x="2135718" y="3784600"/>
            <a:ext cx="973022" cy="474489"/>
          </a:xfrm>
          <a:prstGeom prst="rect">
            <a:avLst/>
          </a:prstGeom>
          <a:noFill/>
          <a:ln w="12700">
            <a:noFill/>
            <a:miter lim="800000"/>
            <a:headEnd/>
            <a:tailEnd/>
          </a:ln>
        </p:spPr>
        <p:txBody>
          <a:bodyPr wrap="none" lIns="90487" tIns="44450" rIns="90487" bIns="44450">
            <a:spAutoFit/>
          </a:bodyPr>
          <a:lstStyle/>
          <a:p>
            <a:r>
              <a:rPr lang="en-US" altLang="en-US" sz="2500"/>
              <a:t>.1762</a:t>
            </a:r>
          </a:p>
        </p:txBody>
      </p:sp>
      <p:sp>
        <p:nvSpPr>
          <p:cNvPr id="102416" name="Rectangle 16"/>
          <p:cNvSpPr>
            <a:spLocks noChangeArrowheads="1"/>
          </p:cNvSpPr>
          <p:nvPr/>
        </p:nvSpPr>
        <p:spPr bwMode="auto">
          <a:xfrm>
            <a:off x="3426885" y="3784600"/>
            <a:ext cx="973022" cy="474489"/>
          </a:xfrm>
          <a:prstGeom prst="rect">
            <a:avLst/>
          </a:prstGeom>
          <a:noFill/>
          <a:ln w="12700">
            <a:noFill/>
            <a:miter lim="800000"/>
            <a:headEnd/>
            <a:tailEnd/>
          </a:ln>
        </p:spPr>
        <p:txBody>
          <a:bodyPr wrap="none" lIns="90487" tIns="44450" rIns="90487" bIns="44450">
            <a:spAutoFit/>
          </a:bodyPr>
          <a:lstStyle/>
          <a:p>
            <a:r>
              <a:rPr lang="en-US" altLang="en-US" sz="2500"/>
              <a:t>.1736</a:t>
            </a:r>
          </a:p>
        </p:txBody>
      </p:sp>
      <p:sp>
        <p:nvSpPr>
          <p:cNvPr id="102417" name="Rectangle 17"/>
          <p:cNvSpPr>
            <a:spLocks noChangeArrowheads="1"/>
          </p:cNvSpPr>
          <p:nvPr/>
        </p:nvSpPr>
        <p:spPr bwMode="auto">
          <a:xfrm>
            <a:off x="406400" y="4343400"/>
            <a:ext cx="914400" cy="685800"/>
          </a:xfrm>
          <a:prstGeom prst="rect">
            <a:avLst/>
          </a:prstGeom>
          <a:solidFill>
            <a:srgbClr val="969696"/>
          </a:solidFill>
          <a:ln w="12700">
            <a:noFill/>
            <a:miter lim="800000"/>
            <a:headEnd/>
            <a:tailEnd/>
          </a:ln>
        </p:spPr>
        <p:txBody>
          <a:bodyPr wrap="none" anchor="ctr"/>
          <a:lstStyle/>
          <a:p>
            <a:pPr algn="ctr" eaLnBrk="1" hangingPunct="1">
              <a:spcBef>
                <a:spcPct val="50000"/>
              </a:spcBef>
            </a:pPr>
            <a:endParaRPr lang="en-US" altLang="en-US"/>
          </a:p>
        </p:txBody>
      </p:sp>
      <p:sp>
        <p:nvSpPr>
          <p:cNvPr id="102418" name="Rectangle 18"/>
          <p:cNvSpPr>
            <a:spLocks noChangeArrowheads="1"/>
          </p:cNvSpPr>
          <p:nvPr/>
        </p:nvSpPr>
        <p:spPr bwMode="auto">
          <a:xfrm>
            <a:off x="2133601" y="4464050"/>
            <a:ext cx="973022" cy="474489"/>
          </a:xfrm>
          <a:prstGeom prst="rect">
            <a:avLst/>
          </a:prstGeom>
          <a:noFill/>
          <a:ln w="12700">
            <a:noFill/>
            <a:miter lim="800000"/>
            <a:headEnd/>
            <a:tailEnd/>
          </a:ln>
        </p:spPr>
        <p:txBody>
          <a:bodyPr wrap="none" lIns="90487" tIns="44450" rIns="90487" bIns="44450">
            <a:spAutoFit/>
          </a:bodyPr>
          <a:lstStyle/>
          <a:p>
            <a:r>
              <a:rPr lang="en-US" altLang="en-US" sz="2500"/>
              <a:t>.2033</a:t>
            </a:r>
          </a:p>
        </p:txBody>
      </p:sp>
      <p:sp>
        <p:nvSpPr>
          <p:cNvPr id="102419" name="Rectangle 19"/>
          <p:cNvSpPr>
            <a:spLocks noChangeArrowheads="1"/>
          </p:cNvSpPr>
          <p:nvPr/>
        </p:nvSpPr>
        <p:spPr bwMode="auto">
          <a:xfrm>
            <a:off x="3494617" y="4371975"/>
            <a:ext cx="1259416" cy="642938"/>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102420" name="Rectangle 20"/>
          <p:cNvSpPr>
            <a:spLocks noChangeArrowheads="1"/>
          </p:cNvSpPr>
          <p:nvPr/>
        </p:nvSpPr>
        <p:spPr bwMode="auto">
          <a:xfrm>
            <a:off x="406400" y="5029200"/>
            <a:ext cx="914400" cy="685800"/>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102421" name="Rectangle 21"/>
          <p:cNvSpPr>
            <a:spLocks noChangeArrowheads="1"/>
          </p:cNvSpPr>
          <p:nvPr/>
        </p:nvSpPr>
        <p:spPr bwMode="auto">
          <a:xfrm>
            <a:off x="364067" y="5114925"/>
            <a:ext cx="753410" cy="474489"/>
          </a:xfrm>
          <a:prstGeom prst="rect">
            <a:avLst/>
          </a:prstGeom>
          <a:noFill/>
          <a:ln w="12700">
            <a:noFill/>
            <a:miter lim="800000"/>
            <a:headEnd/>
            <a:tailEnd/>
          </a:ln>
        </p:spPr>
        <p:txBody>
          <a:bodyPr wrap="none" lIns="90487" tIns="44450" rIns="90487" bIns="44450">
            <a:spAutoFit/>
          </a:bodyPr>
          <a:lstStyle/>
          <a:p>
            <a:r>
              <a:rPr lang="en-US" altLang="en-US" sz="2500"/>
              <a:t>-0.7</a:t>
            </a:r>
          </a:p>
        </p:txBody>
      </p:sp>
      <p:sp>
        <p:nvSpPr>
          <p:cNvPr id="102422" name="Rectangle 22"/>
          <p:cNvSpPr>
            <a:spLocks noChangeArrowheads="1"/>
          </p:cNvSpPr>
          <p:nvPr/>
        </p:nvSpPr>
        <p:spPr bwMode="auto">
          <a:xfrm>
            <a:off x="2135718" y="5114925"/>
            <a:ext cx="973022" cy="474489"/>
          </a:xfrm>
          <a:prstGeom prst="rect">
            <a:avLst/>
          </a:prstGeom>
          <a:noFill/>
          <a:ln w="12700">
            <a:noFill/>
            <a:miter lim="800000"/>
            <a:headEnd/>
            <a:tailEnd/>
          </a:ln>
        </p:spPr>
        <p:txBody>
          <a:bodyPr wrap="none" lIns="90487" tIns="44450" rIns="90487" bIns="44450">
            <a:spAutoFit/>
          </a:bodyPr>
          <a:lstStyle/>
          <a:p>
            <a:r>
              <a:rPr lang="en-US" altLang="en-US" sz="2500"/>
              <a:t>.2327</a:t>
            </a:r>
          </a:p>
        </p:txBody>
      </p:sp>
      <p:sp>
        <p:nvSpPr>
          <p:cNvPr id="102423" name="Rectangle 23"/>
          <p:cNvSpPr>
            <a:spLocks noChangeArrowheads="1"/>
          </p:cNvSpPr>
          <p:nvPr/>
        </p:nvSpPr>
        <p:spPr bwMode="auto">
          <a:xfrm>
            <a:off x="3426885" y="5114925"/>
            <a:ext cx="973022" cy="474489"/>
          </a:xfrm>
          <a:prstGeom prst="rect">
            <a:avLst/>
          </a:prstGeom>
          <a:noFill/>
          <a:ln w="12700">
            <a:noFill/>
            <a:miter lim="800000"/>
            <a:headEnd/>
            <a:tailEnd/>
          </a:ln>
        </p:spPr>
        <p:txBody>
          <a:bodyPr wrap="none" lIns="90487" tIns="44450" rIns="90487" bIns="44450">
            <a:spAutoFit/>
          </a:bodyPr>
          <a:lstStyle/>
          <a:p>
            <a:r>
              <a:rPr lang="en-US" altLang="en-US" sz="2500"/>
              <a:t>.2296</a:t>
            </a:r>
          </a:p>
        </p:txBody>
      </p:sp>
      <p:sp>
        <p:nvSpPr>
          <p:cNvPr id="102424" name="Rectangle 24"/>
          <p:cNvSpPr>
            <a:spLocks noChangeArrowheads="1"/>
          </p:cNvSpPr>
          <p:nvPr/>
        </p:nvSpPr>
        <p:spPr bwMode="auto">
          <a:xfrm>
            <a:off x="3657600" y="3046414"/>
            <a:ext cx="1507067" cy="611187"/>
          </a:xfrm>
          <a:prstGeom prst="rect">
            <a:avLst/>
          </a:prstGeom>
          <a:noFill/>
          <a:ln w="12700">
            <a:noFill/>
            <a:miter lim="800000"/>
            <a:headEnd/>
            <a:tailEnd/>
          </a:ln>
        </p:spPr>
        <p:txBody>
          <a:bodyPr lIns="92075" tIns="92075" rIns="92075" bIns="92075">
            <a:spAutoFit/>
          </a:bodyPr>
          <a:lstStyle/>
          <a:p>
            <a:pPr>
              <a:spcBef>
                <a:spcPct val="50000"/>
              </a:spcBef>
            </a:pPr>
            <a:r>
              <a:rPr lang="en-US" altLang="en-US" sz="2800" b="1">
                <a:solidFill>
                  <a:srgbClr val="00FF00"/>
                </a:solidFill>
              </a:rPr>
              <a:t>.04</a:t>
            </a:r>
          </a:p>
        </p:txBody>
      </p:sp>
      <p:sp>
        <p:nvSpPr>
          <p:cNvPr id="102425" name="Rectangle 25"/>
          <p:cNvSpPr>
            <a:spLocks noChangeArrowheads="1"/>
          </p:cNvSpPr>
          <p:nvPr/>
        </p:nvSpPr>
        <p:spPr bwMode="auto">
          <a:xfrm>
            <a:off x="304800" y="4495801"/>
            <a:ext cx="1422400" cy="473075"/>
          </a:xfrm>
          <a:prstGeom prst="rect">
            <a:avLst/>
          </a:prstGeom>
          <a:noFill/>
          <a:ln w="12700">
            <a:noFill/>
            <a:miter lim="800000"/>
            <a:headEnd/>
            <a:tailEnd/>
          </a:ln>
        </p:spPr>
        <p:txBody>
          <a:bodyPr lIns="92075" tIns="0" rIns="92075" bIns="0" anchor="ctr"/>
          <a:lstStyle/>
          <a:p>
            <a:pPr>
              <a:spcBef>
                <a:spcPct val="50000"/>
              </a:spcBef>
            </a:pPr>
            <a:r>
              <a:rPr lang="en-US" altLang="en-US" sz="2800" b="1">
                <a:solidFill>
                  <a:srgbClr val="00FF00"/>
                </a:solidFill>
              </a:rPr>
              <a:t>-0.8</a:t>
            </a:r>
          </a:p>
        </p:txBody>
      </p:sp>
      <p:sp>
        <p:nvSpPr>
          <p:cNvPr id="102426" name="Rectangle 26"/>
          <p:cNvSpPr>
            <a:spLocks noChangeArrowheads="1"/>
          </p:cNvSpPr>
          <p:nvPr/>
        </p:nvSpPr>
        <p:spPr bwMode="auto">
          <a:xfrm>
            <a:off x="3496733" y="4464051"/>
            <a:ext cx="1320800" cy="512763"/>
          </a:xfrm>
          <a:prstGeom prst="rect">
            <a:avLst/>
          </a:prstGeom>
          <a:solidFill>
            <a:srgbClr val="CCFFCC"/>
          </a:solidFill>
          <a:ln w="12700">
            <a:solidFill>
              <a:schemeClr val="tx1"/>
            </a:solidFill>
            <a:miter lim="800000"/>
            <a:headEnd/>
            <a:tailEnd/>
          </a:ln>
        </p:spPr>
        <p:txBody>
          <a:bodyPr lIns="90487" tIns="44450" rIns="90487" bIns="44450">
            <a:spAutoFit/>
          </a:bodyPr>
          <a:lstStyle/>
          <a:p>
            <a:pPr>
              <a:spcBef>
                <a:spcPct val="50000"/>
              </a:spcBef>
            </a:pPr>
            <a:r>
              <a:rPr lang="en-US" altLang="en-US" sz="2700" b="1">
                <a:solidFill>
                  <a:srgbClr val="FF0000"/>
                </a:solidFill>
              </a:rPr>
              <a:t>.</a:t>
            </a:r>
            <a:r>
              <a:rPr lang="en-US" altLang="en-US">
                <a:solidFill>
                  <a:srgbClr val="FF0000"/>
                </a:solidFill>
              </a:rPr>
              <a:t>2005</a:t>
            </a:r>
          </a:p>
        </p:txBody>
      </p:sp>
      <p:sp>
        <p:nvSpPr>
          <p:cNvPr id="102427" name="Rectangle 27"/>
          <p:cNvSpPr>
            <a:spLocks noChangeArrowheads="1"/>
          </p:cNvSpPr>
          <p:nvPr/>
        </p:nvSpPr>
        <p:spPr bwMode="auto">
          <a:xfrm>
            <a:off x="203200" y="2209800"/>
            <a:ext cx="6197600" cy="616066"/>
          </a:xfrm>
          <a:prstGeom prst="rect">
            <a:avLst/>
          </a:prstGeom>
          <a:noFill/>
          <a:ln w="12700">
            <a:noFill/>
            <a:miter lim="800000"/>
            <a:headEnd/>
            <a:tailEnd/>
          </a:ln>
        </p:spPr>
        <p:txBody>
          <a:bodyPr lIns="90487" tIns="44450" rIns="90487" bIns="44450">
            <a:spAutoFit/>
          </a:bodyPr>
          <a:lstStyle/>
          <a:p>
            <a:pPr>
              <a:spcBef>
                <a:spcPct val="50000"/>
              </a:spcBef>
            </a:pPr>
            <a:r>
              <a:rPr lang="en-US" altLang="en-US" dirty="0"/>
              <a:t>Standardized Normal Probability </a:t>
            </a:r>
          </a:p>
          <a:p>
            <a:pPr>
              <a:lnSpc>
                <a:spcPct val="40000"/>
              </a:lnSpc>
              <a:spcBef>
                <a:spcPct val="50000"/>
              </a:spcBef>
            </a:pPr>
            <a:r>
              <a:rPr lang="en-US" altLang="en-US" dirty="0"/>
              <a:t>Table (Portion)</a:t>
            </a:r>
          </a:p>
        </p:txBody>
      </p:sp>
      <p:sp>
        <p:nvSpPr>
          <p:cNvPr id="102428" name="Line 28"/>
          <p:cNvSpPr>
            <a:spLocks noChangeShapeType="1"/>
          </p:cNvSpPr>
          <p:nvPr/>
        </p:nvSpPr>
        <p:spPr bwMode="auto">
          <a:xfrm>
            <a:off x="1320800" y="3048000"/>
            <a:ext cx="0" cy="2667000"/>
          </a:xfrm>
          <a:prstGeom prst="line">
            <a:avLst/>
          </a:prstGeom>
          <a:noFill/>
          <a:ln w="9525">
            <a:solidFill>
              <a:srgbClr val="FF99FF"/>
            </a:solidFill>
            <a:miter lim="800000"/>
            <a:headEnd/>
            <a:tailEnd/>
          </a:ln>
        </p:spPr>
        <p:txBody>
          <a:bodyPr wrap="none"/>
          <a:lstStyle/>
          <a:p>
            <a:endParaRPr lang="en-US"/>
          </a:p>
        </p:txBody>
      </p:sp>
      <p:sp>
        <p:nvSpPr>
          <p:cNvPr id="102429" name="Line 29"/>
          <p:cNvSpPr>
            <a:spLocks noChangeShapeType="1"/>
          </p:cNvSpPr>
          <p:nvPr/>
        </p:nvSpPr>
        <p:spPr bwMode="auto">
          <a:xfrm>
            <a:off x="2175933" y="3048000"/>
            <a:ext cx="0" cy="2667000"/>
          </a:xfrm>
          <a:prstGeom prst="line">
            <a:avLst/>
          </a:prstGeom>
          <a:noFill/>
          <a:ln w="9525">
            <a:solidFill>
              <a:srgbClr val="FF99FF"/>
            </a:solidFill>
            <a:miter lim="800000"/>
            <a:headEnd/>
            <a:tailEnd/>
          </a:ln>
        </p:spPr>
        <p:txBody>
          <a:bodyPr wrap="none"/>
          <a:lstStyle/>
          <a:p>
            <a:endParaRPr lang="en-US"/>
          </a:p>
        </p:txBody>
      </p:sp>
      <p:sp>
        <p:nvSpPr>
          <p:cNvPr id="102430" name="Line 30"/>
          <p:cNvSpPr>
            <a:spLocks noChangeShapeType="1"/>
          </p:cNvSpPr>
          <p:nvPr/>
        </p:nvSpPr>
        <p:spPr bwMode="auto">
          <a:xfrm>
            <a:off x="3496733" y="3048000"/>
            <a:ext cx="0" cy="2667000"/>
          </a:xfrm>
          <a:prstGeom prst="line">
            <a:avLst/>
          </a:prstGeom>
          <a:noFill/>
          <a:ln w="9525">
            <a:solidFill>
              <a:srgbClr val="FF99FF"/>
            </a:solidFill>
            <a:miter lim="800000"/>
            <a:headEnd/>
            <a:tailEnd/>
          </a:ln>
        </p:spPr>
        <p:txBody>
          <a:bodyPr wrap="none"/>
          <a:lstStyle/>
          <a:p>
            <a:endParaRPr lang="en-US"/>
          </a:p>
        </p:txBody>
      </p:sp>
      <p:sp>
        <p:nvSpPr>
          <p:cNvPr id="102431" name="Line 31"/>
          <p:cNvSpPr>
            <a:spLocks noChangeShapeType="1"/>
          </p:cNvSpPr>
          <p:nvPr/>
        </p:nvSpPr>
        <p:spPr bwMode="auto">
          <a:xfrm>
            <a:off x="508000" y="3733800"/>
            <a:ext cx="4572000" cy="0"/>
          </a:xfrm>
          <a:prstGeom prst="line">
            <a:avLst/>
          </a:prstGeom>
          <a:noFill/>
          <a:ln w="9525">
            <a:solidFill>
              <a:srgbClr val="FF99FF"/>
            </a:solidFill>
            <a:miter lim="800000"/>
            <a:headEnd/>
            <a:tailEnd/>
          </a:ln>
        </p:spPr>
        <p:txBody>
          <a:bodyPr wrap="none"/>
          <a:lstStyle/>
          <a:p>
            <a:endParaRPr lang="en-US"/>
          </a:p>
        </p:txBody>
      </p:sp>
      <p:sp>
        <p:nvSpPr>
          <p:cNvPr id="102432" name="Line 32"/>
          <p:cNvSpPr>
            <a:spLocks noChangeShapeType="1"/>
          </p:cNvSpPr>
          <p:nvPr/>
        </p:nvSpPr>
        <p:spPr bwMode="auto">
          <a:xfrm>
            <a:off x="508000" y="4343400"/>
            <a:ext cx="5588000" cy="0"/>
          </a:xfrm>
          <a:prstGeom prst="line">
            <a:avLst/>
          </a:prstGeom>
          <a:noFill/>
          <a:ln w="9525">
            <a:solidFill>
              <a:srgbClr val="FF99FF"/>
            </a:solidFill>
            <a:miter lim="800000"/>
            <a:headEnd/>
            <a:tailEnd/>
          </a:ln>
        </p:spPr>
        <p:txBody>
          <a:bodyPr wrap="none"/>
          <a:lstStyle/>
          <a:p>
            <a:endParaRPr lang="en-US"/>
          </a:p>
        </p:txBody>
      </p:sp>
      <p:sp>
        <p:nvSpPr>
          <p:cNvPr id="102433" name="Line 33"/>
          <p:cNvSpPr>
            <a:spLocks noChangeShapeType="1"/>
          </p:cNvSpPr>
          <p:nvPr/>
        </p:nvSpPr>
        <p:spPr bwMode="auto">
          <a:xfrm>
            <a:off x="508000" y="5029200"/>
            <a:ext cx="5588000" cy="0"/>
          </a:xfrm>
          <a:prstGeom prst="line">
            <a:avLst/>
          </a:prstGeom>
          <a:noFill/>
          <a:ln w="9525">
            <a:solidFill>
              <a:srgbClr val="FF99FF"/>
            </a:solidFill>
            <a:miter lim="800000"/>
            <a:headEnd/>
            <a:tailEnd/>
          </a:ln>
        </p:spPr>
        <p:txBody>
          <a:bodyPr wrap="none"/>
          <a:lstStyle/>
          <a:p>
            <a:endParaRPr lang="en-US"/>
          </a:p>
        </p:txBody>
      </p:sp>
      <p:sp>
        <p:nvSpPr>
          <p:cNvPr id="102434" name="Rectangle 34"/>
          <p:cNvSpPr>
            <a:spLocks noChangeArrowheads="1"/>
          </p:cNvSpPr>
          <p:nvPr/>
        </p:nvSpPr>
        <p:spPr bwMode="auto">
          <a:xfrm>
            <a:off x="4758267" y="3048000"/>
            <a:ext cx="1320800" cy="692150"/>
          </a:xfrm>
          <a:prstGeom prst="rect">
            <a:avLst/>
          </a:prstGeom>
          <a:solidFill>
            <a:srgbClr val="A0C7FC"/>
          </a:solidFill>
          <a:ln w="12700">
            <a:noFill/>
            <a:miter lim="800000"/>
            <a:headEnd/>
            <a:tailEnd/>
          </a:ln>
        </p:spPr>
        <p:txBody>
          <a:bodyPr wrap="none" anchor="ctr"/>
          <a:lstStyle/>
          <a:p>
            <a:pPr algn="ctr" eaLnBrk="1" hangingPunct="1">
              <a:spcBef>
                <a:spcPct val="50000"/>
              </a:spcBef>
            </a:pPr>
            <a:endParaRPr lang="en-US" altLang="en-US"/>
          </a:p>
        </p:txBody>
      </p:sp>
      <p:sp>
        <p:nvSpPr>
          <p:cNvPr id="102435" name="Rectangle 35"/>
          <p:cNvSpPr>
            <a:spLocks noChangeArrowheads="1"/>
          </p:cNvSpPr>
          <p:nvPr/>
        </p:nvSpPr>
        <p:spPr bwMode="auto">
          <a:xfrm>
            <a:off x="4955118" y="3121025"/>
            <a:ext cx="636392" cy="474489"/>
          </a:xfrm>
          <a:prstGeom prst="rect">
            <a:avLst/>
          </a:prstGeom>
          <a:noFill/>
          <a:ln w="12700">
            <a:noFill/>
            <a:miter lim="800000"/>
            <a:headEnd/>
            <a:tailEnd/>
          </a:ln>
        </p:spPr>
        <p:txBody>
          <a:bodyPr wrap="none" lIns="90487" tIns="44450" rIns="90487" bIns="44450">
            <a:spAutoFit/>
          </a:bodyPr>
          <a:lstStyle/>
          <a:p>
            <a:r>
              <a:rPr lang="en-US" altLang="en-US" sz="2500"/>
              <a:t>.05</a:t>
            </a:r>
          </a:p>
        </p:txBody>
      </p:sp>
      <p:sp>
        <p:nvSpPr>
          <p:cNvPr id="102436" name="Rectangle 36"/>
          <p:cNvSpPr>
            <a:spLocks noChangeArrowheads="1"/>
          </p:cNvSpPr>
          <p:nvPr/>
        </p:nvSpPr>
        <p:spPr bwMode="auto">
          <a:xfrm>
            <a:off x="4718052" y="3790950"/>
            <a:ext cx="973022" cy="474489"/>
          </a:xfrm>
          <a:prstGeom prst="rect">
            <a:avLst/>
          </a:prstGeom>
          <a:noFill/>
          <a:ln w="12700">
            <a:noFill/>
            <a:miter lim="800000"/>
            <a:headEnd/>
            <a:tailEnd/>
          </a:ln>
        </p:spPr>
        <p:txBody>
          <a:bodyPr wrap="none" lIns="90487" tIns="44450" rIns="90487" bIns="44450">
            <a:spAutoFit/>
          </a:bodyPr>
          <a:lstStyle/>
          <a:p>
            <a:r>
              <a:rPr lang="en-US" altLang="en-US" sz="2500"/>
              <a:t>.1711</a:t>
            </a:r>
          </a:p>
        </p:txBody>
      </p:sp>
      <p:sp>
        <p:nvSpPr>
          <p:cNvPr id="102437" name="Rectangle 37"/>
          <p:cNvSpPr>
            <a:spLocks noChangeArrowheads="1"/>
          </p:cNvSpPr>
          <p:nvPr/>
        </p:nvSpPr>
        <p:spPr bwMode="auto">
          <a:xfrm>
            <a:off x="4715934" y="4470400"/>
            <a:ext cx="973022" cy="474489"/>
          </a:xfrm>
          <a:prstGeom prst="rect">
            <a:avLst/>
          </a:prstGeom>
          <a:noFill/>
          <a:ln w="12700">
            <a:noFill/>
            <a:miter lim="800000"/>
            <a:headEnd/>
            <a:tailEnd/>
          </a:ln>
        </p:spPr>
        <p:txBody>
          <a:bodyPr wrap="none" lIns="90487" tIns="44450" rIns="90487" bIns="44450">
            <a:spAutoFit/>
          </a:bodyPr>
          <a:lstStyle/>
          <a:p>
            <a:r>
              <a:rPr lang="en-US" altLang="en-US" sz="2500"/>
              <a:t>.1977</a:t>
            </a:r>
          </a:p>
        </p:txBody>
      </p:sp>
      <p:sp>
        <p:nvSpPr>
          <p:cNvPr id="102438" name="Rectangle 38"/>
          <p:cNvSpPr>
            <a:spLocks noChangeArrowheads="1"/>
          </p:cNvSpPr>
          <p:nvPr/>
        </p:nvSpPr>
        <p:spPr bwMode="auto">
          <a:xfrm>
            <a:off x="4718052" y="5121275"/>
            <a:ext cx="973022" cy="474489"/>
          </a:xfrm>
          <a:prstGeom prst="rect">
            <a:avLst/>
          </a:prstGeom>
          <a:noFill/>
          <a:ln w="12700">
            <a:noFill/>
            <a:miter lim="800000"/>
            <a:headEnd/>
            <a:tailEnd/>
          </a:ln>
        </p:spPr>
        <p:txBody>
          <a:bodyPr wrap="none" lIns="90487" tIns="44450" rIns="90487" bIns="44450">
            <a:spAutoFit/>
          </a:bodyPr>
          <a:lstStyle/>
          <a:p>
            <a:r>
              <a:rPr lang="en-US" altLang="en-US" sz="2500"/>
              <a:t>.2266</a:t>
            </a:r>
          </a:p>
        </p:txBody>
      </p:sp>
      <p:sp>
        <p:nvSpPr>
          <p:cNvPr id="102439" name="Line 39"/>
          <p:cNvSpPr>
            <a:spLocks noChangeShapeType="1"/>
          </p:cNvSpPr>
          <p:nvPr/>
        </p:nvSpPr>
        <p:spPr bwMode="auto">
          <a:xfrm>
            <a:off x="4758267" y="3054350"/>
            <a:ext cx="0" cy="2667000"/>
          </a:xfrm>
          <a:prstGeom prst="line">
            <a:avLst/>
          </a:prstGeom>
          <a:noFill/>
          <a:ln w="9525">
            <a:solidFill>
              <a:srgbClr val="FF99FF"/>
            </a:solidFill>
            <a:miter lim="800000"/>
            <a:headEnd/>
            <a:tailEnd/>
          </a:ln>
        </p:spPr>
        <p:txBody>
          <a:bodyPr wrap="none"/>
          <a:lstStyle/>
          <a:p>
            <a:endParaRPr lang="en-US"/>
          </a:p>
        </p:txBody>
      </p:sp>
      <p:sp>
        <p:nvSpPr>
          <p:cNvPr id="102440" name="Rectangle 40"/>
          <p:cNvSpPr>
            <a:spLocks noChangeArrowheads="1"/>
          </p:cNvSpPr>
          <p:nvPr/>
        </p:nvSpPr>
        <p:spPr bwMode="auto">
          <a:xfrm>
            <a:off x="1524001" y="3124200"/>
            <a:ext cx="418383" cy="474489"/>
          </a:xfrm>
          <a:prstGeom prst="rect">
            <a:avLst/>
          </a:prstGeom>
          <a:noFill/>
          <a:ln w="12700">
            <a:noFill/>
            <a:miter lim="800000"/>
            <a:headEnd/>
            <a:tailEnd/>
          </a:ln>
        </p:spPr>
        <p:txBody>
          <a:bodyPr wrap="none" lIns="90487" tIns="44450" rIns="90487" bIns="44450">
            <a:spAutoFit/>
          </a:bodyPr>
          <a:lstStyle/>
          <a:p>
            <a:r>
              <a:rPr lang="en-US" altLang="en-US" sz="2500"/>
              <a:t>…</a:t>
            </a:r>
          </a:p>
        </p:txBody>
      </p:sp>
      <p:sp>
        <p:nvSpPr>
          <p:cNvPr id="102441" name="Rectangle 41"/>
          <p:cNvSpPr>
            <a:spLocks noChangeArrowheads="1"/>
          </p:cNvSpPr>
          <p:nvPr/>
        </p:nvSpPr>
        <p:spPr bwMode="auto">
          <a:xfrm>
            <a:off x="1524001" y="3797300"/>
            <a:ext cx="418383" cy="474489"/>
          </a:xfrm>
          <a:prstGeom prst="rect">
            <a:avLst/>
          </a:prstGeom>
          <a:noFill/>
          <a:ln w="12700">
            <a:noFill/>
            <a:miter lim="800000"/>
            <a:headEnd/>
            <a:tailEnd/>
          </a:ln>
        </p:spPr>
        <p:txBody>
          <a:bodyPr wrap="none" lIns="90487" tIns="44450" rIns="90487" bIns="44450">
            <a:spAutoFit/>
          </a:bodyPr>
          <a:lstStyle/>
          <a:p>
            <a:r>
              <a:rPr lang="en-US" altLang="en-US" sz="2500"/>
              <a:t>…</a:t>
            </a:r>
          </a:p>
        </p:txBody>
      </p:sp>
      <p:sp>
        <p:nvSpPr>
          <p:cNvPr id="102442" name="Rectangle 42"/>
          <p:cNvSpPr>
            <a:spLocks noChangeArrowheads="1"/>
          </p:cNvSpPr>
          <p:nvPr/>
        </p:nvSpPr>
        <p:spPr bwMode="auto">
          <a:xfrm>
            <a:off x="1524001" y="4495800"/>
            <a:ext cx="418383" cy="474489"/>
          </a:xfrm>
          <a:prstGeom prst="rect">
            <a:avLst/>
          </a:prstGeom>
          <a:noFill/>
          <a:ln w="12700">
            <a:noFill/>
            <a:miter lim="800000"/>
            <a:headEnd/>
            <a:tailEnd/>
          </a:ln>
        </p:spPr>
        <p:txBody>
          <a:bodyPr wrap="none" lIns="90487" tIns="44450" rIns="90487" bIns="44450">
            <a:spAutoFit/>
          </a:bodyPr>
          <a:lstStyle/>
          <a:p>
            <a:r>
              <a:rPr lang="en-US" altLang="en-US" sz="2500"/>
              <a:t>…</a:t>
            </a:r>
          </a:p>
        </p:txBody>
      </p:sp>
      <p:sp>
        <p:nvSpPr>
          <p:cNvPr id="102443" name="Rectangle 43"/>
          <p:cNvSpPr>
            <a:spLocks noChangeArrowheads="1"/>
          </p:cNvSpPr>
          <p:nvPr/>
        </p:nvSpPr>
        <p:spPr bwMode="auto">
          <a:xfrm>
            <a:off x="1524001" y="5092700"/>
            <a:ext cx="418383" cy="474489"/>
          </a:xfrm>
          <a:prstGeom prst="rect">
            <a:avLst/>
          </a:prstGeom>
          <a:noFill/>
          <a:ln w="12700">
            <a:noFill/>
            <a:miter lim="800000"/>
            <a:headEnd/>
            <a:tailEnd/>
          </a:ln>
        </p:spPr>
        <p:txBody>
          <a:bodyPr wrap="none" lIns="90487" tIns="44450" rIns="90487" bIns="44450">
            <a:spAutoFit/>
          </a:bodyPr>
          <a:lstStyle/>
          <a:p>
            <a:r>
              <a:rPr lang="en-US" altLang="en-US" sz="2500"/>
              <a:t>…</a:t>
            </a:r>
          </a:p>
        </p:txBody>
      </p:sp>
      <p:sp>
        <p:nvSpPr>
          <p:cNvPr id="102444" name="Freeform 44"/>
          <p:cNvSpPr>
            <a:spLocks/>
          </p:cNvSpPr>
          <p:nvPr/>
        </p:nvSpPr>
        <p:spPr bwMode="auto">
          <a:xfrm>
            <a:off x="7090833" y="4467225"/>
            <a:ext cx="1447800" cy="946150"/>
          </a:xfrm>
          <a:custGeom>
            <a:avLst/>
            <a:gdLst>
              <a:gd name="T0" fmla="*/ 2147483646 w 684"/>
              <a:gd name="T1" fmla="*/ 2147483646 h 596"/>
              <a:gd name="T2" fmla="*/ 2147483646 w 684"/>
              <a:gd name="T3" fmla="*/ 0 h 596"/>
              <a:gd name="T4" fmla="*/ 2147483646 w 684"/>
              <a:gd name="T5" fmla="*/ 2147483646 h 596"/>
              <a:gd name="T6" fmla="*/ 2147483646 w 684"/>
              <a:gd name="T7" fmla="*/ 2147483646 h 596"/>
              <a:gd name="T8" fmla="*/ 2147483646 w 684"/>
              <a:gd name="T9" fmla="*/ 2147483646 h 596"/>
              <a:gd name="T10" fmla="*/ 2147483646 w 684"/>
              <a:gd name="T11" fmla="*/ 2147483646 h 596"/>
              <a:gd name="T12" fmla="*/ 2147483646 w 684"/>
              <a:gd name="T13" fmla="*/ 2147483646 h 596"/>
              <a:gd name="T14" fmla="*/ 2147483646 w 684"/>
              <a:gd name="T15" fmla="*/ 2147483646 h 596"/>
              <a:gd name="T16" fmla="*/ 2147483646 w 684"/>
              <a:gd name="T17" fmla="*/ 2147483646 h 596"/>
              <a:gd name="T18" fmla="*/ 2147483646 w 684"/>
              <a:gd name="T19" fmla="*/ 2147483646 h 596"/>
              <a:gd name="T20" fmla="*/ 2147483646 w 684"/>
              <a:gd name="T21" fmla="*/ 2147483646 h 596"/>
              <a:gd name="T22" fmla="*/ 2147483646 w 684"/>
              <a:gd name="T23" fmla="*/ 2147483646 h 596"/>
              <a:gd name="T24" fmla="*/ 0 w 684"/>
              <a:gd name="T25" fmla="*/ 2147483646 h 596"/>
              <a:gd name="T26" fmla="*/ 0 w 684"/>
              <a:gd name="T27" fmla="*/ 2147483646 h 596"/>
              <a:gd name="T28" fmla="*/ 2147483646 w 684"/>
              <a:gd name="T29" fmla="*/ 2147483646 h 5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84"/>
              <a:gd name="T46" fmla="*/ 0 h 596"/>
              <a:gd name="T47" fmla="*/ 684 w 684"/>
              <a:gd name="T48" fmla="*/ 596 h 5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84" h="596">
                <a:moveTo>
                  <a:pt x="684" y="596"/>
                </a:moveTo>
                <a:lnTo>
                  <a:pt x="684" y="0"/>
                </a:lnTo>
                <a:lnTo>
                  <a:pt x="651" y="60"/>
                </a:lnTo>
                <a:lnTo>
                  <a:pt x="613" y="120"/>
                </a:lnTo>
                <a:lnTo>
                  <a:pt x="573" y="185"/>
                </a:lnTo>
                <a:lnTo>
                  <a:pt x="547" y="227"/>
                </a:lnTo>
                <a:lnTo>
                  <a:pt x="499" y="293"/>
                </a:lnTo>
                <a:lnTo>
                  <a:pt x="390" y="410"/>
                </a:lnTo>
                <a:lnTo>
                  <a:pt x="346" y="444"/>
                </a:lnTo>
                <a:lnTo>
                  <a:pt x="225" y="507"/>
                </a:lnTo>
                <a:lnTo>
                  <a:pt x="159" y="528"/>
                </a:lnTo>
                <a:lnTo>
                  <a:pt x="87" y="542"/>
                </a:lnTo>
                <a:lnTo>
                  <a:pt x="0" y="548"/>
                </a:lnTo>
                <a:lnTo>
                  <a:pt x="0" y="596"/>
                </a:lnTo>
                <a:lnTo>
                  <a:pt x="684" y="596"/>
                </a:lnTo>
                <a:close/>
              </a:path>
            </a:pathLst>
          </a:custGeom>
          <a:solidFill>
            <a:srgbClr val="C7DAF7"/>
          </a:solidFill>
          <a:ln w="12700" cap="flat" cmpd="sng">
            <a:noFill/>
            <a:prstDash val="solid"/>
            <a:round/>
            <a:headEnd/>
            <a:tailEnd/>
          </a:ln>
        </p:spPr>
        <p:txBody>
          <a:bodyPr/>
          <a:lstStyle/>
          <a:p>
            <a:endParaRPr lang="en-US"/>
          </a:p>
        </p:txBody>
      </p:sp>
      <p:sp>
        <p:nvSpPr>
          <p:cNvPr id="102445" name="Line 45"/>
          <p:cNvSpPr>
            <a:spLocks noChangeShapeType="1"/>
          </p:cNvSpPr>
          <p:nvPr/>
        </p:nvSpPr>
        <p:spPr bwMode="auto">
          <a:xfrm>
            <a:off x="8534400" y="4495800"/>
            <a:ext cx="0" cy="914400"/>
          </a:xfrm>
          <a:prstGeom prst="line">
            <a:avLst/>
          </a:prstGeom>
          <a:noFill/>
          <a:ln w="12700">
            <a:solidFill>
              <a:schemeClr val="tx1"/>
            </a:solidFill>
            <a:round/>
            <a:headEnd/>
            <a:tailEnd/>
          </a:ln>
        </p:spPr>
        <p:txBody>
          <a:bodyPr wrap="none" anchor="ctr"/>
          <a:lstStyle/>
          <a:p>
            <a:endParaRPr lang="en-US"/>
          </a:p>
        </p:txBody>
      </p:sp>
      <p:sp>
        <p:nvSpPr>
          <p:cNvPr id="102446" name="Line 46"/>
          <p:cNvSpPr>
            <a:spLocks noChangeShapeType="1"/>
          </p:cNvSpPr>
          <p:nvPr/>
        </p:nvSpPr>
        <p:spPr bwMode="auto">
          <a:xfrm>
            <a:off x="7721600" y="4572000"/>
            <a:ext cx="609600" cy="533400"/>
          </a:xfrm>
          <a:prstGeom prst="line">
            <a:avLst/>
          </a:prstGeom>
          <a:noFill/>
          <a:ln w="19050">
            <a:solidFill>
              <a:schemeClr val="tx1"/>
            </a:solidFill>
            <a:round/>
            <a:headEnd/>
            <a:tailEnd type="triangle" w="med" len="med"/>
          </a:ln>
        </p:spPr>
        <p:txBody>
          <a:bodyPr wrap="none" anchor="ctr"/>
          <a:lstStyle/>
          <a:p>
            <a:endParaRPr lang="en-US"/>
          </a:p>
        </p:txBody>
      </p:sp>
      <p:sp>
        <p:nvSpPr>
          <p:cNvPr id="102447" name="Line 47"/>
          <p:cNvSpPr>
            <a:spLocks noChangeShapeType="1"/>
          </p:cNvSpPr>
          <p:nvPr/>
        </p:nvSpPr>
        <p:spPr bwMode="auto">
          <a:xfrm>
            <a:off x="9245600" y="3810000"/>
            <a:ext cx="0" cy="1600200"/>
          </a:xfrm>
          <a:prstGeom prst="line">
            <a:avLst/>
          </a:prstGeom>
          <a:noFill/>
          <a:ln w="31750">
            <a:solidFill>
              <a:schemeClr val="tx1"/>
            </a:solidFill>
            <a:round/>
            <a:headEnd/>
            <a:tailEnd/>
          </a:ln>
        </p:spPr>
        <p:txBody>
          <a:bodyPr wrap="none" anchor="ctr"/>
          <a:lstStyle/>
          <a:p>
            <a:endParaRPr lang="en-US"/>
          </a:p>
        </p:txBody>
      </p:sp>
      <p:sp>
        <p:nvSpPr>
          <p:cNvPr id="102448" name="Freeform 48"/>
          <p:cNvSpPr>
            <a:spLocks/>
          </p:cNvSpPr>
          <p:nvPr/>
        </p:nvSpPr>
        <p:spPr bwMode="auto">
          <a:xfrm>
            <a:off x="9347200" y="3810001"/>
            <a:ext cx="2125133" cy="152876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02449" name="Freeform 49"/>
          <p:cNvSpPr>
            <a:spLocks/>
          </p:cNvSpPr>
          <p:nvPr/>
        </p:nvSpPr>
        <p:spPr bwMode="auto">
          <a:xfrm>
            <a:off x="7109884" y="3805239"/>
            <a:ext cx="2192867" cy="1531937"/>
          </a:xfrm>
          <a:custGeom>
            <a:avLst/>
            <a:gdLst>
              <a:gd name="T0" fmla="*/ 0 w 1036"/>
              <a:gd name="T1" fmla="*/ 2147483646 h 965"/>
              <a:gd name="T2" fmla="*/ 2147483646 w 1036"/>
              <a:gd name="T3" fmla="*/ 2147483646 h 965"/>
              <a:gd name="T4" fmla="*/ 2147483646 w 1036"/>
              <a:gd name="T5" fmla="*/ 2147483646 h 965"/>
              <a:gd name="T6" fmla="*/ 2147483646 w 1036"/>
              <a:gd name="T7" fmla="*/ 2147483646 h 965"/>
              <a:gd name="T8" fmla="*/ 2147483646 w 1036"/>
              <a:gd name="T9" fmla="*/ 2147483646 h 965"/>
              <a:gd name="T10" fmla="*/ 2147483646 w 1036"/>
              <a:gd name="T11" fmla="*/ 2147483646 h 965"/>
              <a:gd name="T12" fmla="*/ 2147483646 w 1036"/>
              <a:gd name="T13" fmla="*/ 2147483646 h 965"/>
              <a:gd name="T14" fmla="*/ 2147483646 w 1036"/>
              <a:gd name="T15" fmla="*/ 2147483646 h 965"/>
              <a:gd name="T16" fmla="*/ 2147483646 w 1036"/>
              <a:gd name="T17" fmla="*/ 2147483646 h 965"/>
              <a:gd name="T18" fmla="*/ 2147483646 w 1036"/>
              <a:gd name="T19" fmla="*/ 2147483646 h 965"/>
              <a:gd name="T20" fmla="*/ 2147483646 w 1036"/>
              <a:gd name="T21" fmla="*/ 2147483646 h 965"/>
              <a:gd name="T22" fmla="*/ 2147483646 w 1036"/>
              <a:gd name="T23" fmla="*/ 2147483646 h 965"/>
              <a:gd name="T24" fmla="*/ 2147483646 w 1036"/>
              <a:gd name="T25" fmla="*/ 2147483646 h 965"/>
              <a:gd name="T26" fmla="*/ 2147483646 w 1036"/>
              <a:gd name="T27" fmla="*/ 2147483646 h 965"/>
              <a:gd name="T28" fmla="*/ 2147483646 w 1036"/>
              <a:gd name="T29" fmla="*/ 2147483646 h 965"/>
              <a:gd name="T30" fmla="*/ 2147483646 w 1036"/>
              <a:gd name="T31" fmla="*/ 0 h 9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6"/>
              <a:gd name="T49" fmla="*/ 0 h 965"/>
              <a:gd name="T50" fmla="*/ 1036 w 1036"/>
              <a:gd name="T51" fmla="*/ 965 h 9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6" h="965">
                <a:moveTo>
                  <a:pt x="0" y="965"/>
                </a:moveTo>
                <a:lnTo>
                  <a:pt x="108" y="955"/>
                </a:lnTo>
                <a:lnTo>
                  <a:pt x="163" y="942"/>
                </a:lnTo>
                <a:lnTo>
                  <a:pt x="218" y="927"/>
                </a:lnTo>
                <a:lnTo>
                  <a:pt x="271" y="904"/>
                </a:lnTo>
                <a:lnTo>
                  <a:pt x="326" y="872"/>
                </a:lnTo>
                <a:lnTo>
                  <a:pt x="381" y="832"/>
                </a:lnTo>
                <a:lnTo>
                  <a:pt x="488" y="718"/>
                </a:lnTo>
                <a:lnTo>
                  <a:pt x="596" y="556"/>
                </a:lnTo>
                <a:lnTo>
                  <a:pt x="706" y="361"/>
                </a:lnTo>
                <a:lnTo>
                  <a:pt x="759" y="262"/>
                </a:lnTo>
                <a:lnTo>
                  <a:pt x="814" y="171"/>
                </a:lnTo>
                <a:lnTo>
                  <a:pt x="868" y="91"/>
                </a:lnTo>
                <a:lnTo>
                  <a:pt x="919" y="33"/>
                </a:lnTo>
                <a:lnTo>
                  <a:pt x="973" y="9"/>
                </a:lnTo>
                <a:lnTo>
                  <a:pt x="1036"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02450" name="Freeform 50"/>
          <p:cNvSpPr>
            <a:spLocks/>
          </p:cNvSpPr>
          <p:nvPr/>
        </p:nvSpPr>
        <p:spPr bwMode="auto">
          <a:xfrm>
            <a:off x="7086600" y="5421314"/>
            <a:ext cx="4385733" cy="7937"/>
          </a:xfrm>
          <a:custGeom>
            <a:avLst/>
            <a:gdLst>
              <a:gd name="T0" fmla="*/ 0 w 2072"/>
              <a:gd name="T1" fmla="*/ 2147483646 h 5"/>
              <a:gd name="T2" fmla="*/ 2147483646 w 2072"/>
              <a:gd name="T3" fmla="*/ 0 h 5"/>
              <a:gd name="T4" fmla="*/ 2147483646 w 2072"/>
              <a:gd name="T5" fmla="*/ 0 h 5"/>
              <a:gd name="T6" fmla="*/ 0 60000 65536"/>
              <a:gd name="T7" fmla="*/ 0 60000 65536"/>
              <a:gd name="T8" fmla="*/ 0 60000 65536"/>
              <a:gd name="T9" fmla="*/ 0 w 2072"/>
              <a:gd name="T10" fmla="*/ 0 h 5"/>
              <a:gd name="T11" fmla="*/ 2072 w 2072"/>
              <a:gd name="T12" fmla="*/ 5 h 5"/>
            </a:gdLst>
            <a:ahLst/>
            <a:cxnLst>
              <a:cxn ang="T6">
                <a:pos x="T0" y="T1"/>
              </a:cxn>
              <a:cxn ang="T7">
                <a:pos x="T2" y="T3"/>
              </a:cxn>
              <a:cxn ang="T8">
                <a:pos x="T4" y="T5"/>
              </a:cxn>
            </a:cxnLst>
            <a:rect l="T9" t="T10" r="T11" b="T12"/>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102451" name="Rectangle 51"/>
          <p:cNvSpPr>
            <a:spLocks noChangeArrowheads="1"/>
          </p:cNvSpPr>
          <p:nvPr/>
        </p:nvSpPr>
        <p:spPr bwMode="auto">
          <a:xfrm>
            <a:off x="11480800" y="5580064"/>
            <a:ext cx="508000" cy="363537"/>
          </a:xfrm>
          <a:prstGeom prst="rect">
            <a:avLst/>
          </a:prstGeom>
          <a:noFill/>
          <a:ln w="12700">
            <a:noFill/>
            <a:miter lim="800000"/>
            <a:headEnd/>
            <a:tailEnd/>
          </a:ln>
        </p:spPr>
        <p:txBody>
          <a:bodyPr lIns="90487" tIns="44450" rIns="90487" bIns="44450">
            <a:spAutoFit/>
          </a:bodyPr>
          <a:lstStyle/>
          <a:p>
            <a:r>
              <a:rPr lang="en-US" altLang="en-US" sz="1800" b="1"/>
              <a:t>X</a:t>
            </a:r>
          </a:p>
        </p:txBody>
      </p:sp>
      <p:sp>
        <p:nvSpPr>
          <p:cNvPr id="102452" name="Rectangle 52"/>
          <p:cNvSpPr>
            <a:spLocks noChangeArrowheads="1"/>
          </p:cNvSpPr>
          <p:nvPr/>
        </p:nvSpPr>
        <p:spPr bwMode="auto">
          <a:xfrm>
            <a:off x="8310034" y="5638800"/>
            <a:ext cx="283731"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a:t>
            </a:r>
            <a:endParaRPr lang="en-US" altLang="en-US" b="1">
              <a:solidFill>
                <a:srgbClr val="339933"/>
              </a:solidFill>
            </a:endParaRPr>
          </a:p>
        </p:txBody>
      </p:sp>
      <p:sp>
        <p:nvSpPr>
          <p:cNvPr id="102453" name="Rectangle 53"/>
          <p:cNvSpPr>
            <a:spLocks noChangeArrowheads="1"/>
          </p:cNvSpPr>
          <p:nvPr/>
        </p:nvSpPr>
        <p:spPr bwMode="auto">
          <a:xfrm>
            <a:off x="8987367" y="5638800"/>
            <a:ext cx="671658" cy="366767"/>
          </a:xfrm>
          <a:prstGeom prst="rect">
            <a:avLst/>
          </a:prstGeom>
          <a:noFill/>
          <a:ln w="12700">
            <a:noFill/>
            <a:miter lim="800000"/>
            <a:headEnd/>
            <a:tailEnd/>
          </a:ln>
        </p:spPr>
        <p:txBody>
          <a:bodyPr wrap="none" lIns="90487" tIns="44450" rIns="90487" bIns="44450">
            <a:spAutoFit/>
          </a:bodyPr>
          <a:lstStyle/>
          <a:p>
            <a:r>
              <a:rPr lang="en-US" altLang="en-US" sz="1800" b="1"/>
              <a:t>18.0</a:t>
            </a:r>
            <a:endParaRPr lang="en-US" altLang="en-US" b="1"/>
          </a:p>
        </p:txBody>
      </p:sp>
      <p:sp>
        <p:nvSpPr>
          <p:cNvPr id="102454" name="Line 54"/>
          <p:cNvSpPr>
            <a:spLocks noChangeShapeType="1"/>
          </p:cNvSpPr>
          <p:nvPr/>
        </p:nvSpPr>
        <p:spPr bwMode="auto">
          <a:xfrm flipV="1">
            <a:off x="8534400" y="5410200"/>
            <a:ext cx="0" cy="304800"/>
          </a:xfrm>
          <a:prstGeom prst="line">
            <a:avLst/>
          </a:prstGeom>
          <a:noFill/>
          <a:ln w="12700">
            <a:solidFill>
              <a:schemeClr val="tx1"/>
            </a:solidFill>
            <a:round/>
            <a:headEnd/>
            <a:tailEnd type="triangle" w="med" len="med"/>
          </a:ln>
        </p:spPr>
        <p:txBody>
          <a:bodyPr wrap="none" anchor="ctr"/>
          <a:lstStyle/>
          <a:p>
            <a:endParaRPr lang="en-US"/>
          </a:p>
        </p:txBody>
      </p:sp>
      <p:sp>
        <p:nvSpPr>
          <p:cNvPr id="102455" name="Rectangle 55"/>
          <p:cNvSpPr>
            <a:spLocks noChangeArrowheads="1"/>
          </p:cNvSpPr>
          <p:nvPr/>
        </p:nvSpPr>
        <p:spPr bwMode="auto">
          <a:xfrm>
            <a:off x="7112883" y="4191000"/>
            <a:ext cx="878766" cy="369332"/>
          </a:xfrm>
          <a:prstGeom prst="rect">
            <a:avLst/>
          </a:prstGeom>
          <a:solidFill>
            <a:srgbClr val="C7DAF7"/>
          </a:solidFill>
          <a:ln w="19050" algn="ctr">
            <a:noFill/>
            <a:miter lim="800000"/>
            <a:headEnd/>
            <a:tailEnd/>
          </a:ln>
        </p:spPr>
        <p:txBody>
          <a:bodyPr wrap="none">
            <a:spAutoFit/>
          </a:bodyPr>
          <a:lstStyle/>
          <a:p>
            <a:pPr algn="ctr" eaLnBrk="1" hangingPunct="1"/>
            <a:r>
              <a:rPr lang="en-US" altLang="en-US"/>
              <a:t>0.2000</a:t>
            </a:r>
          </a:p>
        </p:txBody>
      </p:sp>
      <p:sp>
        <p:nvSpPr>
          <p:cNvPr id="102456" name="Rectangle 56"/>
          <p:cNvSpPr>
            <a:spLocks noChangeArrowheads="1"/>
          </p:cNvSpPr>
          <p:nvPr/>
        </p:nvSpPr>
        <p:spPr bwMode="auto">
          <a:xfrm>
            <a:off x="11480800" y="5884864"/>
            <a:ext cx="508000" cy="363537"/>
          </a:xfrm>
          <a:prstGeom prst="rect">
            <a:avLst/>
          </a:prstGeom>
          <a:noFill/>
          <a:ln w="12700">
            <a:noFill/>
            <a:miter lim="800000"/>
            <a:headEnd/>
            <a:tailEnd/>
          </a:ln>
        </p:spPr>
        <p:txBody>
          <a:bodyPr lIns="90487" tIns="44450" rIns="90487" bIns="44450">
            <a:spAutoFit/>
          </a:bodyPr>
          <a:lstStyle/>
          <a:p>
            <a:r>
              <a:rPr lang="en-US" altLang="en-US" sz="1800" b="1"/>
              <a:t>Z</a:t>
            </a:r>
          </a:p>
        </p:txBody>
      </p:sp>
      <p:sp>
        <p:nvSpPr>
          <p:cNvPr id="102457" name="Rectangle 57"/>
          <p:cNvSpPr>
            <a:spLocks noChangeArrowheads="1"/>
          </p:cNvSpPr>
          <p:nvPr/>
        </p:nvSpPr>
        <p:spPr bwMode="auto">
          <a:xfrm>
            <a:off x="8005234" y="5961064"/>
            <a:ext cx="756616" cy="366767"/>
          </a:xfrm>
          <a:prstGeom prst="rect">
            <a:avLst/>
          </a:prstGeom>
          <a:noFill/>
          <a:ln w="12700">
            <a:noFill/>
            <a:miter lim="800000"/>
            <a:headEnd/>
            <a:tailEnd/>
          </a:ln>
        </p:spPr>
        <p:txBody>
          <a:bodyPr wrap="none" lIns="90487" tIns="44450" rIns="90487" bIns="44450">
            <a:spAutoFit/>
          </a:bodyPr>
          <a:lstStyle/>
          <a:p>
            <a:r>
              <a:rPr lang="en-US" altLang="en-US" sz="1800" b="1">
                <a:solidFill>
                  <a:srgbClr val="339933"/>
                </a:solidFill>
              </a:rPr>
              <a:t>-0.84</a:t>
            </a:r>
            <a:endParaRPr lang="en-US" altLang="en-US" b="1">
              <a:solidFill>
                <a:srgbClr val="339933"/>
              </a:solidFill>
            </a:endParaRPr>
          </a:p>
        </p:txBody>
      </p:sp>
      <p:sp>
        <p:nvSpPr>
          <p:cNvPr id="102458" name="Rectangle 58"/>
          <p:cNvSpPr>
            <a:spLocks noChangeArrowheads="1"/>
          </p:cNvSpPr>
          <p:nvPr/>
        </p:nvSpPr>
        <p:spPr bwMode="auto">
          <a:xfrm>
            <a:off x="8987367" y="5961064"/>
            <a:ext cx="386323" cy="366767"/>
          </a:xfrm>
          <a:prstGeom prst="rect">
            <a:avLst/>
          </a:prstGeom>
          <a:noFill/>
          <a:ln w="12700">
            <a:noFill/>
            <a:miter lim="800000"/>
            <a:headEnd/>
            <a:tailEnd/>
          </a:ln>
        </p:spPr>
        <p:txBody>
          <a:bodyPr wrap="none" lIns="90487" tIns="44450" rIns="90487" bIns="44450">
            <a:spAutoFit/>
          </a:bodyPr>
          <a:lstStyle/>
          <a:p>
            <a:r>
              <a:rPr lang="en-US" altLang="en-US" sz="1800" b="1"/>
              <a:t> 0</a:t>
            </a:r>
            <a:endParaRPr lang="en-US" altLang="en-US" b="1"/>
          </a:p>
        </p:txBody>
      </p:sp>
      <p:sp>
        <p:nvSpPr>
          <p:cNvPr id="102459" name="Oval 59"/>
          <p:cNvSpPr>
            <a:spLocks noChangeArrowheads="1"/>
          </p:cNvSpPr>
          <p:nvPr/>
        </p:nvSpPr>
        <p:spPr bwMode="auto">
          <a:xfrm>
            <a:off x="7924800" y="5638800"/>
            <a:ext cx="1117600" cy="762000"/>
          </a:xfrm>
          <a:prstGeom prst="ellipse">
            <a:avLst/>
          </a:prstGeom>
          <a:noFill/>
          <a:ln w="28575">
            <a:solidFill>
              <a:schemeClr val="hlink"/>
            </a:solidFill>
            <a:miter lim="800000"/>
            <a:headEnd/>
            <a:tailEnd/>
          </a:ln>
        </p:spPr>
        <p:txBody>
          <a:bodyPr wrap="none" anchor="ctr"/>
          <a:lstStyle/>
          <a:p>
            <a:pPr algn="ctr" eaLnBrk="1" hangingPunct="1">
              <a:spcBef>
                <a:spcPct val="50000"/>
              </a:spcBef>
            </a:pPr>
            <a:endParaRPr lang="en-US" altLang="en-US"/>
          </a:p>
        </p:txBody>
      </p:sp>
      <p:sp>
        <p:nvSpPr>
          <p:cNvPr id="102460" name="Text Box 60"/>
          <p:cNvSpPr txBox="1">
            <a:spLocks noChangeArrowheads="1"/>
          </p:cNvSpPr>
          <p:nvPr/>
        </p:nvSpPr>
        <p:spPr bwMode="auto">
          <a:xfrm>
            <a:off x="914400" y="1524000"/>
            <a:ext cx="9753600" cy="528638"/>
          </a:xfrm>
          <a:prstGeom prst="rect">
            <a:avLst/>
          </a:prstGeom>
          <a:solidFill>
            <a:srgbClr val="C7DAF7"/>
          </a:solidFill>
          <a:ln w="9525">
            <a:solidFill>
              <a:schemeClr val="tx1"/>
            </a:solidFill>
            <a:miter lim="800000"/>
            <a:headEnd/>
            <a:tailEnd/>
          </a:ln>
        </p:spPr>
        <p:txBody>
          <a:bodyPr>
            <a:spAutoFit/>
          </a:bodyPr>
          <a:lstStyle/>
          <a:p>
            <a:pPr eaLnBrk="1" hangingPunct="1">
              <a:spcBef>
                <a:spcPct val="50000"/>
              </a:spcBef>
            </a:pPr>
            <a:r>
              <a:rPr lang="en-US" altLang="en-US" sz="2800" dirty="0"/>
              <a:t>1.  Find the Z value for the known probability</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idx="4294967295"/>
          </p:nvPr>
        </p:nvSpPr>
        <p:spPr>
          <a:xfrm>
            <a:off x="372534" y="651933"/>
            <a:ext cx="9844617" cy="990600"/>
          </a:xfrm>
        </p:spPr>
        <p:txBody>
          <a:bodyPr>
            <a:normAutofit fontScale="90000"/>
          </a:bodyPr>
          <a:lstStyle/>
          <a:p>
            <a:pPr algn="ctr" eaLnBrk="1" hangingPunct="1"/>
            <a:r>
              <a:rPr lang="en-US" altLang="en-US" dirty="0" smtClean="0"/>
              <a:t>Examples Of Data Distributed By Organizations or Individuals</a:t>
            </a:r>
          </a:p>
        </p:txBody>
      </p:sp>
      <p:sp>
        <p:nvSpPr>
          <p:cNvPr id="36867" name="Content Placeholder 2"/>
          <p:cNvSpPr>
            <a:spLocks noGrp="1"/>
          </p:cNvSpPr>
          <p:nvPr>
            <p:ph idx="4294967295"/>
          </p:nvPr>
        </p:nvSpPr>
        <p:spPr>
          <a:xfrm>
            <a:off x="677334" y="2160589"/>
            <a:ext cx="9889066" cy="3880773"/>
          </a:xfrm>
        </p:spPr>
        <p:txBody>
          <a:bodyPr>
            <a:normAutofit/>
          </a:bodyPr>
          <a:lstStyle/>
          <a:p>
            <a:pPr eaLnBrk="1" hangingPunct="1"/>
            <a:r>
              <a:rPr lang="en-US" altLang="en-US" sz="2400" dirty="0" smtClean="0"/>
              <a:t>Financial data on a company provided by investment services.</a:t>
            </a:r>
          </a:p>
          <a:p>
            <a:pPr eaLnBrk="1" hangingPunct="1"/>
            <a:endParaRPr lang="en-US" altLang="en-US" sz="2400" dirty="0" smtClean="0"/>
          </a:p>
          <a:p>
            <a:pPr eaLnBrk="1" hangingPunct="1"/>
            <a:r>
              <a:rPr lang="en-US" altLang="en-US" sz="2400" dirty="0" smtClean="0"/>
              <a:t>Industry or market data from market research firms and trade associations.</a:t>
            </a:r>
          </a:p>
          <a:p>
            <a:pPr eaLnBrk="1" hangingPunct="1"/>
            <a:endParaRPr lang="en-US" altLang="en-US" sz="2400" dirty="0" smtClean="0"/>
          </a:p>
          <a:p>
            <a:pPr eaLnBrk="1" hangingPunct="1"/>
            <a:r>
              <a:rPr lang="en-US" altLang="en-US" sz="2400" dirty="0" smtClean="0"/>
              <a:t>Stock prices, weather conditions, and sports statistics in daily newspapers.</a:t>
            </a:r>
          </a:p>
        </p:txBody>
      </p:sp>
    </p:spTree>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body" idx="4294967295"/>
          </p:nvPr>
        </p:nvSpPr>
        <p:spPr>
          <a:xfrm>
            <a:off x="914400" y="1752600"/>
            <a:ext cx="9567333" cy="611188"/>
          </a:xfrm>
          <a:solidFill>
            <a:srgbClr val="C7DAF7"/>
          </a:solidFill>
          <a:ln>
            <a:solidFill>
              <a:schemeClr val="tx1"/>
            </a:solidFill>
          </a:ln>
        </p:spPr>
        <p:txBody>
          <a:bodyPr>
            <a:normAutofit/>
          </a:bodyPr>
          <a:lstStyle/>
          <a:p>
            <a:pPr eaLnBrk="1" hangingPunct="1">
              <a:buFont typeface="Wingdings" pitchFamily="2" charset="2"/>
              <a:buNone/>
            </a:pPr>
            <a:r>
              <a:rPr lang="en-US" altLang="en-US" sz="2400" dirty="0" smtClean="0">
                <a:solidFill>
                  <a:schemeClr val="tx1"/>
                </a:solidFill>
              </a:rPr>
              <a:t>	2.  Convert to X units using the formula:</a:t>
            </a:r>
          </a:p>
        </p:txBody>
      </p:sp>
      <p:sp>
        <p:nvSpPr>
          <p:cNvPr id="103427" name="Rectangle 3"/>
          <p:cNvSpPr>
            <a:spLocks noGrp="1" noChangeArrowheads="1"/>
          </p:cNvSpPr>
          <p:nvPr>
            <p:ph type="title" idx="4294967295"/>
          </p:nvPr>
        </p:nvSpPr>
        <p:spPr>
          <a:xfrm>
            <a:off x="783168" y="387350"/>
            <a:ext cx="9478433" cy="660400"/>
          </a:xfrm>
        </p:spPr>
        <p:txBody>
          <a:bodyPr/>
          <a:lstStyle/>
          <a:p>
            <a:pPr eaLnBrk="1" hangingPunct="1">
              <a:lnSpc>
                <a:spcPct val="80000"/>
              </a:lnSpc>
            </a:pPr>
            <a:r>
              <a:rPr lang="en-US" altLang="en-US" smtClean="0"/>
              <a:t>Finding the X value</a:t>
            </a:r>
          </a:p>
        </p:txBody>
      </p:sp>
      <p:graphicFrame>
        <p:nvGraphicFramePr>
          <p:cNvPr id="103428" name="Object 7"/>
          <p:cNvGraphicFramePr>
            <a:graphicFrameLocks noChangeAspect="1"/>
          </p:cNvGraphicFramePr>
          <p:nvPr/>
        </p:nvGraphicFramePr>
        <p:xfrm>
          <a:off x="3547533" y="2711452"/>
          <a:ext cx="3587045" cy="1308130"/>
        </p:xfrm>
        <a:graphic>
          <a:graphicData uri="http://schemas.openxmlformats.org/presentationml/2006/ole">
            <p:oleObj spid="_x0000_s161794" name="Equation" r:id="rId3" imgW="1358900" imgH="660400" progId="">
              <p:embed/>
            </p:oleObj>
          </a:graphicData>
        </a:graphic>
      </p:graphicFrame>
      <p:sp>
        <p:nvSpPr>
          <p:cNvPr id="103429" name="Rectangle 5"/>
          <p:cNvSpPr>
            <a:spLocks noChangeArrowheads="1"/>
          </p:cNvSpPr>
          <p:nvPr/>
        </p:nvSpPr>
        <p:spPr bwMode="auto">
          <a:xfrm>
            <a:off x="699911" y="4876800"/>
            <a:ext cx="10430933" cy="1295400"/>
          </a:xfrm>
          <a:prstGeom prst="rect">
            <a:avLst/>
          </a:prstGeom>
          <a:solidFill>
            <a:srgbClr val="C7DAF7"/>
          </a:solidFill>
          <a:ln w="9525">
            <a:solidFill>
              <a:schemeClr val="tx1"/>
            </a:solidFill>
            <a:miter lim="800000"/>
            <a:headEnd/>
            <a:tailEnd/>
          </a:ln>
        </p:spPr>
        <p:txBody>
          <a:bodyPr lIns="85342" tIns="42672" rIns="85342" bIns="42672"/>
          <a:lstStyle/>
          <a:p>
            <a:pPr marL="320675" indent="-320675" defTabSz="852488" eaLnBrk="1" hangingPunct="1">
              <a:spcBef>
                <a:spcPct val="20000"/>
              </a:spcBef>
              <a:buClr>
                <a:schemeClr val="folHlink"/>
              </a:buClr>
              <a:buSzPct val="60000"/>
              <a:buFont typeface="Wingdings" pitchFamily="2" charset="2"/>
              <a:buNone/>
            </a:pPr>
            <a:r>
              <a:rPr lang="en-US" altLang="en-US" sz="2400" dirty="0"/>
              <a:t>	So 20% of the values from a distribution with mean 18.0 and standard deviation 5.0 are less than 13.80</a:t>
            </a:r>
          </a:p>
        </p:txBody>
      </p:sp>
    </p:spTree>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idx="4294967295"/>
          </p:nvPr>
        </p:nvSpPr>
        <p:spPr/>
        <p:txBody>
          <a:bodyPr/>
          <a:lstStyle/>
          <a:p>
            <a:pPr eaLnBrk="1" hangingPunct="1"/>
            <a:r>
              <a:rPr lang="en-US" altLang="en-US" smtClean="0"/>
              <a:t>Evaluating Normality</a:t>
            </a:r>
          </a:p>
        </p:txBody>
      </p:sp>
      <p:sp>
        <p:nvSpPr>
          <p:cNvPr id="105475" name="Rectangle 3"/>
          <p:cNvSpPr>
            <a:spLocks noGrp="1" noChangeArrowheads="1"/>
          </p:cNvSpPr>
          <p:nvPr>
            <p:ph type="body" idx="4294967295"/>
          </p:nvPr>
        </p:nvSpPr>
        <p:spPr>
          <a:xfrm>
            <a:off x="349956" y="1600200"/>
            <a:ext cx="11334044" cy="4267200"/>
          </a:xfrm>
        </p:spPr>
        <p:txBody>
          <a:bodyPr>
            <a:noAutofit/>
          </a:bodyPr>
          <a:lstStyle/>
          <a:p>
            <a:pPr eaLnBrk="1" hangingPunct="1">
              <a:lnSpc>
                <a:spcPct val="90000"/>
              </a:lnSpc>
              <a:spcAft>
                <a:spcPct val="20000"/>
              </a:spcAft>
            </a:pPr>
            <a:r>
              <a:rPr lang="en-US" altLang="en-US" sz="2400" dirty="0" smtClean="0">
                <a:solidFill>
                  <a:schemeClr val="tx1"/>
                </a:solidFill>
              </a:rPr>
              <a:t>Not all continuous distributions are normal</a:t>
            </a:r>
          </a:p>
          <a:p>
            <a:pPr eaLnBrk="1" hangingPunct="1">
              <a:lnSpc>
                <a:spcPct val="90000"/>
              </a:lnSpc>
              <a:spcAft>
                <a:spcPct val="20000"/>
              </a:spcAft>
            </a:pPr>
            <a:r>
              <a:rPr lang="en-US" altLang="en-US" sz="2400" dirty="0" smtClean="0">
                <a:solidFill>
                  <a:schemeClr val="tx1"/>
                </a:solidFill>
              </a:rPr>
              <a:t>It is important to evaluate how well the data set is approximated by a normal distribution.</a:t>
            </a:r>
          </a:p>
          <a:p>
            <a:pPr eaLnBrk="1" hangingPunct="1">
              <a:lnSpc>
                <a:spcPct val="90000"/>
              </a:lnSpc>
              <a:spcAft>
                <a:spcPct val="20000"/>
              </a:spcAft>
            </a:pPr>
            <a:r>
              <a:rPr lang="en-US" altLang="en-US" sz="2400" dirty="0" smtClean="0">
                <a:solidFill>
                  <a:schemeClr val="tx1"/>
                </a:solidFill>
              </a:rPr>
              <a:t>Normally distributed data should approximate the theoretical normal distribution:</a:t>
            </a:r>
          </a:p>
          <a:p>
            <a:pPr lvl="1" eaLnBrk="1" hangingPunct="1">
              <a:lnSpc>
                <a:spcPct val="90000"/>
              </a:lnSpc>
              <a:spcAft>
                <a:spcPct val="20000"/>
              </a:spcAft>
            </a:pPr>
            <a:r>
              <a:rPr lang="en-US" altLang="en-US" sz="2400" dirty="0" smtClean="0">
                <a:solidFill>
                  <a:schemeClr val="tx1"/>
                </a:solidFill>
              </a:rPr>
              <a:t>The normal distribution is bell shaped (symmetrical) where the mean is equal to the median.</a:t>
            </a:r>
          </a:p>
          <a:p>
            <a:pPr lvl="1" eaLnBrk="1" hangingPunct="1">
              <a:lnSpc>
                <a:spcPct val="90000"/>
              </a:lnSpc>
              <a:spcAft>
                <a:spcPct val="20000"/>
              </a:spcAft>
            </a:pPr>
            <a:r>
              <a:rPr lang="en-US" altLang="en-US" sz="2400" dirty="0" smtClean="0">
                <a:solidFill>
                  <a:schemeClr val="tx1"/>
                </a:solidFill>
              </a:rPr>
              <a:t>The empirical rule applies to the normal distribution.</a:t>
            </a:r>
          </a:p>
          <a:p>
            <a:pPr lvl="1" eaLnBrk="1" hangingPunct="1">
              <a:lnSpc>
                <a:spcPct val="90000"/>
              </a:lnSpc>
              <a:spcAft>
                <a:spcPct val="20000"/>
              </a:spcAft>
            </a:pPr>
            <a:r>
              <a:rPr lang="en-US" altLang="en-US" sz="2400" dirty="0" smtClean="0">
                <a:solidFill>
                  <a:schemeClr val="tx1"/>
                </a:solidFill>
              </a:rPr>
              <a:t>The </a:t>
            </a:r>
            <a:r>
              <a:rPr lang="en-US" altLang="en-US" sz="2400" dirty="0" err="1" smtClean="0">
                <a:solidFill>
                  <a:schemeClr val="tx1"/>
                </a:solidFill>
              </a:rPr>
              <a:t>interquartile</a:t>
            </a:r>
            <a:r>
              <a:rPr lang="en-US" altLang="en-US" sz="2400" dirty="0" smtClean="0">
                <a:solidFill>
                  <a:schemeClr val="tx1"/>
                </a:solidFill>
              </a:rPr>
              <a:t> range of a normal distribution is 1.33 standard deviations.</a:t>
            </a:r>
          </a:p>
        </p:txBody>
      </p:sp>
    </p:spTree>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p:txBody>
          <a:bodyPr/>
          <a:lstStyle/>
          <a:p>
            <a:pPr eaLnBrk="1" hangingPunct="1"/>
            <a:r>
              <a:rPr lang="en-US" altLang="en-US" smtClean="0"/>
              <a:t>Evaluating Normality</a:t>
            </a:r>
          </a:p>
        </p:txBody>
      </p:sp>
      <p:sp>
        <p:nvSpPr>
          <p:cNvPr id="106499" name="Rectangle 3"/>
          <p:cNvSpPr>
            <a:spLocks noGrp="1" noChangeArrowheads="1"/>
          </p:cNvSpPr>
          <p:nvPr>
            <p:ph type="body" idx="4294967295"/>
          </p:nvPr>
        </p:nvSpPr>
        <p:spPr>
          <a:xfrm>
            <a:off x="812800" y="1600200"/>
            <a:ext cx="11277600" cy="4532313"/>
          </a:xfrm>
        </p:spPr>
        <p:txBody>
          <a:bodyPr>
            <a:noAutofit/>
          </a:bodyPr>
          <a:lstStyle/>
          <a:p>
            <a:pPr marL="280988" indent="-280988" eaLnBrk="1" hangingPunct="1">
              <a:buFont typeface="Wingdings" pitchFamily="2" charset="2"/>
              <a:buNone/>
            </a:pPr>
            <a:r>
              <a:rPr lang="en-US" altLang="en-US" sz="2400" dirty="0" smtClean="0">
                <a:solidFill>
                  <a:schemeClr val="tx1"/>
                </a:solidFill>
              </a:rPr>
              <a:t>Comparing data characteristics to theoretical properties</a:t>
            </a:r>
          </a:p>
          <a:p>
            <a:pPr marL="280988" indent="-280988" eaLnBrk="1" hangingPunct="1">
              <a:buFont typeface="Wingdings" pitchFamily="2" charset="2"/>
              <a:buNone/>
            </a:pPr>
            <a:endParaRPr lang="en-US" altLang="en-US" sz="2400" dirty="0" smtClean="0">
              <a:solidFill>
                <a:schemeClr val="tx1"/>
              </a:solidFill>
            </a:endParaRPr>
          </a:p>
          <a:p>
            <a:pPr marL="280988" indent="-280988" eaLnBrk="1" hangingPunct="1"/>
            <a:r>
              <a:rPr lang="en-US" altLang="en-US" sz="2400" dirty="0" smtClean="0">
                <a:solidFill>
                  <a:schemeClr val="tx1"/>
                </a:solidFill>
              </a:rPr>
              <a:t>Construct </a:t>
            </a:r>
            <a:r>
              <a:rPr lang="en-US" altLang="en-US" sz="2400" u="sng" dirty="0" smtClean="0">
                <a:solidFill>
                  <a:schemeClr val="tx1"/>
                </a:solidFill>
              </a:rPr>
              <a:t>charts or graphs</a:t>
            </a:r>
          </a:p>
          <a:p>
            <a:pPr lvl="1" eaLnBrk="1" hangingPunct="1"/>
            <a:r>
              <a:rPr lang="en-US" altLang="en-US" sz="2400" dirty="0" smtClean="0">
                <a:solidFill>
                  <a:schemeClr val="tx1"/>
                </a:solidFill>
              </a:rPr>
              <a:t>For small- or moderate-sized data sets, construct a stem-and-leaf display or a </a:t>
            </a:r>
            <a:r>
              <a:rPr lang="en-US" altLang="en-US" sz="2400" dirty="0" err="1" smtClean="0">
                <a:solidFill>
                  <a:schemeClr val="tx1"/>
                </a:solidFill>
              </a:rPr>
              <a:t>boxplot</a:t>
            </a:r>
            <a:r>
              <a:rPr lang="en-US" altLang="en-US" sz="2400" dirty="0" smtClean="0">
                <a:solidFill>
                  <a:schemeClr val="tx1"/>
                </a:solidFill>
              </a:rPr>
              <a:t> to check for symmetry</a:t>
            </a:r>
          </a:p>
          <a:p>
            <a:pPr lvl="1" eaLnBrk="1" hangingPunct="1"/>
            <a:r>
              <a:rPr lang="en-US" altLang="en-US" sz="2400" dirty="0" smtClean="0">
                <a:solidFill>
                  <a:schemeClr val="tx1"/>
                </a:solidFill>
              </a:rPr>
              <a:t>For large data sets, does the histogram or polygon appear bell-shaped?</a:t>
            </a:r>
          </a:p>
          <a:p>
            <a:pPr marL="280988" indent="-280988" eaLnBrk="1" hangingPunct="1"/>
            <a:r>
              <a:rPr lang="en-US" altLang="en-US" sz="2400" dirty="0" smtClean="0">
                <a:solidFill>
                  <a:schemeClr val="tx1"/>
                </a:solidFill>
              </a:rPr>
              <a:t>Compute </a:t>
            </a:r>
            <a:r>
              <a:rPr lang="en-US" altLang="en-US" sz="2400" u="sng" dirty="0" smtClean="0">
                <a:solidFill>
                  <a:schemeClr val="tx1"/>
                </a:solidFill>
              </a:rPr>
              <a:t>descriptive summary measures</a:t>
            </a:r>
          </a:p>
          <a:p>
            <a:pPr lvl="1" eaLnBrk="1" hangingPunct="1"/>
            <a:r>
              <a:rPr lang="en-US" altLang="en-US" sz="2400" dirty="0" smtClean="0">
                <a:solidFill>
                  <a:schemeClr val="tx1"/>
                </a:solidFill>
              </a:rPr>
              <a:t>Do the mean, median and mode have similar values?</a:t>
            </a:r>
          </a:p>
          <a:p>
            <a:pPr lvl="1" eaLnBrk="1" hangingPunct="1"/>
            <a:r>
              <a:rPr lang="en-US" altLang="en-US" sz="2400" dirty="0" smtClean="0">
                <a:solidFill>
                  <a:schemeClr val="tx1"/>
                </a:solidFill>
              </a:rPr>
              <a:t>Is the </a:t>
            </a:r>
            <a:r>
              <a:rPr lang="en-US" altLang="en-US" sz="2400" dirty="0" err="1" smtClean="0">
                <a:solidFill>
                  <a:schemeClr val="tx1"/>
                </a:solidFill>
              </a:rPr>
              <a:t>interquartile</a:t>
            </a:r>
            <a:r>
              <a:rPr lang="en-US" altLang="en-US" sz="2400" dirty="0" smtClean="0">
                <a:solidFill>
                  <a:schemeClr val="tx1"/>
                </a:solidFill>
              </a:rPr>
              <a:t> range approximately 1.33</a:t>
            </a:r>
            <a:r>
              <a:rPr lang="el-GR" altLang="en-US" sz="2400" dirty="0" smtClean="0">
                <a:solidFill>
                  <a:schemeClr val="tx1"/>
                </a:solidFill>
              </a:rPr>
              <a:t>σ</a:t>
            </a:r>
            <a:r>
              <a:rPr lang="en-US" altLang="en-US" sz="2400" dirty="0" smtClean="0">
                <a:solidFill>
                  <a:schemeClr val="tx1"/>
                </a:solidFill>
              </a:rPr>
              <a:t>?</a:t>
            </a:r>
          </a:p>
          <a:p>
            <a:pPr lvl="1" eaLnBrk="1" hangingPunct="1"/>
            <a:r>
              <a:rPr lang="en-US" altLang="en-US" sz="2400" dirty="0" smtClean="0">
                <a:solidFill>
                  <a:schemeClr val="tx1"/>
                </a:solidFill>
              </a:rPr>
              <a:t>Is the range approximately 6</a:t>
            </a:r>
            <a:r>
              <a:rPr lang="el-GR" altLang="en-US" sz="2400" dirty="0" smtClean="0">
                <a:solidFill>
                  <a:schemeClr val="tx1"/>
                </a:solidFill>
              </a:rPr>
              <a:t>σ</a:t>
            </a:r>
            <a:r>
              <a:rPr lang="en-US" altLang="en-US" sz="2400" dirty="0" smtClean="0">
                <a:solidFill>
                  <a:schemeClr val="tx1"/>
                </a:solidFill>
              </a:rPr>
              <a:t>?</a:t>
            </a:r>
          </a:p>
        </p:txBody>
      </p:sp>
    </p:spTree>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p:txBody>
          <a:bodyPr/>
          <a:lstStyle/>
          <a:p>
            <a:pPr eaLnBrk="1" hangingPunct="1"/>
            <a:r>
              <a:rPr lang="en-US" altLang="en-US" smtClean="0"/>
              <a:t>Evaluating Normality</a:t>
            </a:r>
          </a:p>
        </p:txBody>
      </p:sp>
      <p:sp>
        <p:nvSpPr>
          <p:cNvPr id="107523" name="Rectangle 3"/>
          <p:cNvSpPr>
            <a:spLocks noGrp="1" noChangeArrowheads="1"/>
          </p:cNvSpPr>
          <p:nvPr>
            <p:ph type="body" idx="4294967295"/>
          </p:nvPr>
        </p:nvSpPr>
        <p:spPr>
          <a:xfrm>
            <a:off x="259644" y="1309511"/>
            <a:ext cx="11322756" cy="4975403"/>
          </a:xfrm>
        </p:spPr>
        <p:txBody>
          <a:bodyPr>
            <a:noAutofit/>
          </a:bodyPr>
          <a:lstStyle/>
          <a:p>
            <a:pPr marL="0" indent="0" eaLnBrk="1" hangingPunct="1">
              <a:buFont typeface="Wingdings" pitchFamily="2" charset="2"/>
              <a:buNone/>
            </a:pPr>
            <a:r>
              <a:rPr lang="en-US" altLang="en-US" sz="2400" dirty="0" smtClean="0">
                <a:solidFill>
                  <a:schemeClr val="tx1"/>
                </a:solidFill>
              </a:rPr>
              <a:t>Comparing data characteristics to theoretical properties</a:t>
            </a:r>
          </a:p>
          <a:p>
            <a:pPr marL="0" indent="0" eaLnBrk="1" hangingPunct="1"/>
            <a:r>
              <a:rPr lang="en-US" altLang="en-US" sz="2400" dirty="0" smtClean="0">
                <a:solidFill>
                  <a:schemeClr val="tx1"/>
                </a:solidFill>
              </a:rPr>
              <a:t>  </a:t>
            </a:r>
            <a:r>
              <a:rPr lang="en-US" altLang="en-US" sz="2400" u="sng" dirty="0" smtClean="0">
                <a:solidFill>
                  <a:schemeClr val="tx1"/>
                </a:solidFill>
              </a:rPr>
              <a:t>Observe the distribution </a:t>
            </a:r>
            <a:r>
              <a:rPr lang="en-US" altLang="en-US" sz="2400" dirty="0" smtClean="0">
                <a:solidFill>
                  <a:schemeClr val="tx1"/>
                </a:solidFill>
              </a:rPr>
              <a:t>of the data set</a:t>
            </a:r>
          </a:p>
          <a:p>
            <a:pPr lvl="1" eaLnBrk="1" hangingPunct="1"/>
            <a:r>
              <a:rPr lang="en-US" altLang="en-US" sz="2400" dirty="0" smtClean="0">
                <a:solidFill>
                  <a:schemeClr val="tx1"/>
                </a:solidFill>
              </a:rPr>
              <a:t>Do approximately 2/3 of the observations lie within mean ±1 standard deviation?</a:t>
            </a:r>
          </a:p>
          <a:p>
            <a:pPr lvl="1" eaLnBrk="1" hangingPunct="1"/>
            <a:r>
              <a:rPr lang="en-US" altLang="en-US" sz="2400" dirty="0" smtClean="0">
                <a:solidFill>
                  <a:schemeClr val="tx1"/>
                </a:solidFill>
              </a:rPr>
              <a:t>Do approximately 80% of the observations lie within mean ±1.28 standard deviations?</a:t>
            </a:r>
          </a:p>
          <a:p>
            <a:pPr lvl="1" eaLnBrk="1" hangingPunct="1"/>
            <a:r>
              <a:rPr lang="en-US" altLang="en-US" sz="2400" dirty="0" smtClean="0">
                <a:solidFill>
                  <a:schemeClr val="tx1"/>
                </a:solidFill>
              </a:rPr>
              <a:t>Do approximately 95% of the observations lie within mean ±2 standard deviations?</a:t>
            </a:r>
          </a:p>
          <a:p>
            <a:pPr marL="0" indent="0" eaLnBrk="1" hangingPunct="1"/>
            <a:r>
              <a:rPr lang="en-US" altLang="en-US" sz="2400" dirty="0" smtClean="0">
                <a:solidFill>
                  <a:schemeClr val="tx1"/>
                </a:solidFill>
              </a:rPr>
              <a:t>  </a:t>
            </a:r>
            <a:r>
              <a:rPr lang="en-US" altLang="en-US" sz="2400" u="sng" dirty="0" smtClean="0">
                <a:solidFill>
                  <a:schemeClr val="tx1"/>
                </a:solidFill>
              </a:rPr>
              <a:t>Evaluate normal probability plot</a:t>
            </a:r>
          </a:p>
          <a:p>
            <a:pPr lvl="1" eaLnBrk="1" hangingPunct="1"/>
            <a:r>
              <a:rPr lang="en-US" altLang="en-US" sz="2400" dirty="0" smtClean="0">
                <a:solidFill>
                  <a:schemeClr val="tx1"/>
                </a:solidFill>
              </a:rPr>
              <a:t>Is the normal probability plot approximately linear (i.e. a straight line) with positive slope?</a:t>
            </a:r>
          </a:p>
        </p:txBody>
      </p:sp>
    </p:spTree>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p:txBody>
          <a:bodyPr/>
          <a:lstStyle/>
          <a:p>
            <a:pPr eaLnBrk="1" hangingPunct="1"/>
            <a:r>
              <a:rPr lang="en-US" altLang="en-US" sz="3200" dirty="0" smtClean="0"/>
              <a:t>Constructing A Normal Probability Plot</a:t>
            </a:r>
          </a:p>
        </p:txBody>
      </p:sp>
      <p:sp>
        <p:nvSpPr>
          <p:cNvPr id="108547" name="Rectangle 3"/>
          <p:cNvSpPr>
            <a:spLocks noGrp="1" noChangeArrowheads="1"/>
          </p:cNvSpPr>
          <p:nvPr>
            <p:ph type="body" idx="4294967295"/>
          </p:nvPr>
        </p:nvSpPr>
        <p:spPr>
          <a:xfrm>
            <a:off x="395111" y="2160589"/>
            <a:ext cx="11164711" cy="3880773"/>
          </a:xfrm>
        </p:spPr>
        <p:txBody>
          <a:bodyPr>
            <a:noAutofit/>
          </a:bodyPr>
          <a:lstStyle/>
          <a:p>
            <a:pPr eaLnBrk="1" hangingPunct="1">
              <a:buNone/>
            </a:pPr>
            <a:r>
              <a:rPr lang="en-US" altLang="en-US" sz="2400" b="1" u="sng" dirty="0" smtClean="0">
                <a:solidFill>
                  <a:schemeClr val="tx1"/>
                </a:solidFill>
              </a:rPr>
              <a:t>Normal probability plot</a:t>
            </a:r>
          </a:p>
          <a:p>
            <a:pPr lvl="1" eaLnBrk="1" hangingPunct="1">
              <a:lnSpc>
                <a:spcPct val="120000"/>
              </a:lnSpc>
            </a:pPr>
            <a:r>
              <a:rPr lang="en-US" altLang="en-US" sz="2400" dirty="0" smtClean="0">
                <a:solidFill>
                  <a:schemeClr val="tx1"/>
                </a:solidFill>
              </a:rPr>
              <a:t>Arrange data into ordered array</a:t>
            </a:r>
          </a:p>
          <a:p>
            <a:pPr lvl="1" eaLnBrk="1" hangingPunct="1">
              <a:lnSpc>
                <a:spcPct val="120000"/>
              </a:lnSpc>
            </a:pPr>
            <a:r>
              <a:rPr lang="en-US" altLang="en-US" sz="2400" dirty="0" smtClean="0">
                <a:solidFill>
                  <a:schemeClr val="tx1"/>
                </a:solidFill>
              </a:rPr>
              <a:t>Find corresponding standardized normal </a:t>
            </a:r>
            <a:r>
              <a:rPr lang="en-US" altLang="en-US" sz="2400" dirty="0" err="1" smtClean="0">
                <a:solidFill>
                  <a:schemeClr val="tx1"/>
                </a:solidFill>
              </a:rPr>
              <a:t>quantile</a:t>
            </a:r>
            <a:r>
              <a:rPr lang="en-US" altLang="en-US" sz="2400" dirty="0" smtClean="0">
                <a:solidFill>
                  <a:schemeClr val="tx1"/>
                </a:solidFill>
              </a:rPr>
              <a:t> values (Z)</a:t>
            </a:r>
          </a:p>
          <a:p>
            <a:pPr lvl="1" eaLnBrk="1" hangingPunct="1">
              <a:lnSpc>
                <a:spcPct val="120000"/>
              </a:lnSpc>
            </a:pPr>
            <a:r>
              <a:rPr lang="en-US" altLang="en-US" sz="2400" dirty="0" smtClean="0">
                <a:solidFill>
                  <a:schemeClr val="tx1"/>
                </a:solidFill>
              </a:rPr>
              <a:t>Plot the pairs of points with observed data values (X) on the vertical axis and the standardized normal </a:t>
            </a:r>
            <a:r>
              <a:rPr lang="en-US" altLang="en-US" sz="2400" dirty="0" err="1" smtClean="0">
                <a:solidFill>
                  <a:schemeClr val="tx1"/>
                </a:solidFill>
              </a:rPr>
              <a:t>quantile</a:t>
            </a:r>
            <a:r>
              <a:rPr lang="en-US" altLang="en-US" sz="2400" dirty="0" smtClean="0">
                <a:solidFill>
                  <a:schemeClr val="tx1"/>
                </a:solidFill>
              </a:rPr>
              <a:t> values (Z) on the horizontal axis</a:t>
            </a:r>
          </a:p>
          <a:p>
            <a:pPr lvl="1" eaLnBrk="1" hangingPunct="1">
              <a:lnSpc>
                <a:spcPct val="120000"/>
              </a:lnSpc>
            </a:pPr>
            <a:r>
              <a:rPr lang="en-US" altLang="en-US" sz="2400" dirty="0" smtClean="0">
                <a:solidFill>
                  <a:schemeClr val="tx1"/>
                </a:solidFill>
              </a:rPr>
              <a:t>Evaluate the plot for evidence of linearity</a:t>
            </a:r>
          </a:p>
        </p:txBody>
      </p:sp>
    </p:spTree>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564443" y="1752601"/>
            <a:ext cx="10950223" cy="828432"/>
          </a:xfrm>
          <a:prstGeom prst="rect">
            <a:avLst/>
          </a:prstGeom>
          <a:solidFill>
            <a:srgbClr val="FDE0BD"/>
          </a:solidFill>
          <a:ln w="12700">
            <a:solidFill>
              <a:schemeClr val="tx1"/>
            </a:solidFill>
            <a:miter lim="800000"/>
            <a:headEnd/>
            <a:tailEnd/>
          </a:ln>
        </p:spPr>
        <p:txBody>
          <a:bodyPr wrap="square" lIns="90488" tIns="44450" rIns="90488" bIns="44450">
            <a:spAutoFit/>
          </a:bodyPr>
          <a:lstStyle/>
          <a:p>
            <a:pPr algn="just">
              <a:spcBef>
                <a:spcPct val="50000"/>
              </a:spcBef>
            </a:pPr>
            <a:r>
              <a:rPr lang="en-US" altLang="en-US" sz="2400" dirty="0"/>
              <a:t>A normal probability plot for data from a normal distribution will be </a:t>
            </a:r>
            <a:r>
              <a:rPr lang="en-US" altLang="en-US" sz="2400" dirty="0">
                <a:solidFill>
                  <a:schemeClr val="folHlink"/>
                </a:solidFill>
              </a:rPr>
              <a:t>approximately linear</a:t>
            </a:r>
            <a:r>
              <a:rPr lang="en-US" altLang="en-US" sz="2400" dirty="0"/>
              <a:t>:</a:t>
            </a:r>
          </a:p>
        </p:txBody>
      </p:sp>
      <p:sp>
        <p:nvSpPr>
          <p:cNvPr id="109571" name="Line 3"/>
          <p:cNvSpPr>
            <a:spLocks noChangeShapeType="1"/>
          </p:cNvSpPr>
          <p:nvPr/>
        </p:nvSpPr>
        <p:spPr bwMode="auto">
          <a:xfrm>
            <a:off x="4906434" y="4779963"/>
            <a:ext cx="2117" cy="0"/>
          </a:xfrm>
          <a:prstGeom prst="line">
            <a:avLst/>
          </a:prstGeom>
          <a:noFill/>
          <a:ln w="12700">
            <a:noFill/>
            <a:round/>
            <a:headEnd/>
            <a:tailEnd/>
          </a:ln>
        </p:spPr>
        <p:txBody>
          <a:bodyPr wrap="none" anchor="ctr"/>
          <a:lstStyle/>
          <a:p>
            <a:endParaRPr lang="en-US"/>
          </a:p>
        </p:txBody>
      </p:sp>
      <p:sp>
        <p:nvSpPr>
          <p:cNvPr id="109572" name="Line 4"/>
          <p:cNvSpPr>
            <a:spLocks noChangeShapeType="1"/>
          </p:cNvSpPr>
          <p:nvPr/>
        </p:nvSpPr>
        <p:spPr bwMode="auto">
          <a:xfrm>
            <a:off x="4906434" y="4162425"/>
            <a:ext cx="2117" cy="0"/>
          </a:xfrm>
          <a:prstGeom prst="line">
            <a:avLst/>
          </a:prstGeom>
          <a:noFill/>
          <a:ln w="12700">
            <a:noFill/>
            <a:round/>
            <a:headEnd/>
            <a:tailEnd/>
          </a:ln>
        </p:spPr>
        <p:txBody>
          <a:bodyPr wrap="none" anchor="ctr"/>
          <a:lstStyle/>
          <a:p>
            <a:endParaRPr lang="en-US"/>
          </a:p>
        </p:txBody>
      </p:sp>
      <p:sp>
        <p:nvSpPr>
          <p:cNvPr id="109573" name="Line 5"/>
          <p:cNvSpPr>
            <a:spLocks noChangeShapeType="1"/>
          </p:cNvSpPr>
          <p:nvPr/>
        </p:nvSpPr>
        <p:spPr bwMode="auto">
          <a:xfrm>
            <a:off x="4906434" y="3546475"/>
            <a:ext cx="2117" cy="0"/>
          </a:xfrm>
          <a:prstGeom prst="line">
            <a:avLst/>
          </a:prstGeom>
          <a:noFill/>
          <a:ln w="12700">
            <a:noFill/>
            <a:round/>
            <a:headEnd/>
            <a:tailEnd/>
          </a:ln>
        </p:spPr>
        <p:txBody>
          <a:bodyPr wrap="none" anchor="ctr"/>
          <a:lstStyle/>
          <a:p>
            <a:endParaRPr lang="en-US"/>
          </a:p>
        </p:txBody>
      </p:sp>
      <p:sp>
        <p:nvSpPr>
          <p:cNvPr id="109574" name="Line 6"/>
          <p:cNvSpPr>
            <a:spLocks noChangeShapeType="1"/>
          </p:cNvSpPr>
          <p:nvPr/>
        </p:nvSpPr>
        <p:spPr bwMode="auto">
          <a:xfrm>
            <a:off x="3962400" y="5410200"/>
            <a:ext cx="4368800" cy="0"/>
          </a:xfrm>
          <a:prstGeom prst="line">
            <a:avLst/>
          </a:prstGeom>
          <a:noFill/>
          <a:ln w="12700">
            <a:solidFill>
              <a:schemeClr val="tx1"/>
            </a:solidFill>
            <a:round/>
            <a:headEnd/>
            <a:tailEnd/>
          </a:ln>
        </p:spPr>
        <p:txBody>
          <a:bodyPr wrap="none" anchor="ctr"/>
          <a:lstStyle/>
          <a:p>
            <a:endParaRPr lang="en-US"/>
          </a:p>
        </p:txBody>
      </p:sp>
      <p:sp>
        <p:nvSpPr>
          <p:cNvPr id="109575" name="Line 7"/>
          <p:cNvSpPr>
            <a:spLocks noChangeShapeType="1"/>
          </p:cNvSpPr>
          <p:nvPr/>
        </p:nvSpPr>
        <p:spPr bwMode="auto">
          <a:xfrm flipV="1">
            <a:off x="3962400" y="3810000"/>
            <a:ext cx="0" cy="1600200"/>
          </a:xfrm>
          <a:prstGeom prst="line">
            <a:avLst/>
          </a:prstGeom>
          <a:noFill/>
          <a:ln w="12700">
            <a:solidFill>
              <a:schemeClr val="tx1"/>
            </a:solidFill>
            <a:round/>
            <a:headEnd/>
            <a:tailEnd/>
          </a:ln>
        </p:spPr>
        <p:txBody>
          <a:bodyPr wrap="none" anchor="ctr"/>
          <a:lstStyle/>
          <a:p>
            <a:endParaRPr lang="en-US"/>
          </a:p>
        </p:txBody>
      </p:sp>
      <p:sp>
        <p:nvSpPr>
          <p:cNvPr id="109576" name="Line 8"/>
          <p:cNvSpPr>
            <a:spLocks noChangeShapeType="1"/>
          </p:cNvSpPr>
          <p:nvPr/>
        </p:nvSpPr>
        <p:spPr bwMode="auto">
          <a:xfrm flipV="1">
            <a:off x="5080000" y="5334000"/>
            <a:ext cx="0" cy="261938"/>
          </a:xfrm>
          <a:prstGeom prst="line">
            <a:avLst/>
          </a:prstGeom>
          <a:noFill/>
          <a:ln w="12700">
            <a:solidFill>
              <a:schemeClr val="tx1"/>
            </a:solidFill>
            <a:round/>
            <a:headEnd/>
            <a:tailEnd/>
          </a:ln>
        </p:spPr>
        <p:txBody>
          <a:bodyPr wrap="none" anchor="ctr"/>
          <a:lstStyle/>
          <a:p>
            <a:endParaRPr lang="en-US"/>
          </a:p>
        </p:txBody>
      </p:sp>
      <p:sp>
        <p:nvSpPr>
          <p:cNvPr id="109577" name="Line 9"/>
          <p:cNvSpPr>
            <a:spLocks noChangeShapeType="1"/>
          </p:cNvSpPr>
          <p:nvPr/>
        </p:nvSpPr>
        <p:spPr bwMode="auto">
          <a:xfrm flipV="1">
            <a:off x="5892800" y="5334000"/>
            <a:ext cx="0" cy="261938"/>
          </a:xfrm>
          <a:prstGeom prst="line">
            <a:avLst/>
          </a:prstGeom>
          <a:noFill/>
          <a:ln w="12700">
            <a:solidFill>
              <a:schemeClr val="tx1"/>
            </a:solidFill>
            <a:round/>
            <a:headEnd/>
            <a:tailEnd/>
          </a:ln>
        </p:spPr>
        <p:txBody>
          <a:bodyPr wrap="none" anchor="ctr"/>
          <a:lstStyle/>
          <a:p>
            <a:endParaRPr lang="en-US"/>
          </a:p>
        </p:txBody>
      </p:sp>
      <p:sp>
        <p:nvSpPr>
          <p:cNvPr id="109578" name="Line 10"/>
          <p:cNvSpPr>
            <a:spLocks noChangeShapeType="1"/>
          </p:cNvSpPr>
          <p:nvPr/>
        </p:nvSpPr>
        <p:spPr bwMode="auto">
          <a:xfrm flipV="1">
            <a:off x="6705600" y="5334000"/>
            <a:ext cx="0" cy="261938"/>
          </a:xfrm>
          <a:prstGeom prst="line">
            <a:avLst/>
          </a:prstGeom>
          <a:noFill/>
          <a:ln w="12700">
            <a:solidFill>
              <a:schemeClr val="tx1"/>
            </a:solidFill>
            <a:round/>
            <a:headEnd/>
            <a:tailEnd/>
          </a:ln>
        </p:spPr>
        <p:txBody>
          <a:bodyPr wrap="none" anchor="ctr"/>
          <a:lstStyle/>
          <a:p>
            <a:endParaRPr lang="en-US"/>
          </a:p>
        </p:txBody>
      </p:sp>
      <p:sp>
        <p:nvSpPr>
          <p:cNvPr id="109579" name="Line 11"/>
          <p:cNvSpPr>
            <a:spLocks noChangeShapeType="1"/>
          </p:cNvSpPr>
          <p:nvPr/>
        </p:nvSpPr>
        <p:spPr bwMode="auto">
          <a:xfrm flipV="1">
            <a:off x="7620000" y="5334000"/>
            <a:ext cx="0" cy="261938"/>
          </a:xfrm>
          <a:prstGeom prst="line">
            <a:avLst/>
          </a:prstGeom>
          <a:noFill/>
          <a:ln w="12700">
            <a:solidFill>
              <a:schemeClr val="tx1"/>
            </a:solidFill>
            <a:round/>
            <a:headEnd/>
            <a:tailEnd/>
          </a:ln>
        </p:spPr>
        <p:txBody>
          <a:bodyPr wrap="none" anchor="ctr"/>
          <a:lstStyle/>
          <a:p>
            <a:endParaRPr lang="en-US"/>
          </a:p>
        </p:txBody>
      </p:sp>
      <p:sp>
        <p:nvSpPr>
          <p:cNvPr id="109580" name="Freeform 12"/>
          <p:cNvSpPr>
            <a:spLocks/>
          </p:cNvSpPr>
          <p:nvPr/>
        </p:nvSpPr>
        <p:spPr bwMode="auto">
          <a:xfrm>
            <a:off x="4087285" y="4306889"/>
            <a:ext cx="3735916" cy="700087"/>
          </a:xfrm>
          <a:custGeom>
            <a:avLst/>
            <a:gdLst>
              <a:gd name="T0" fmla="*/ 0 w 1765"/>
              <a:gd name="T1" fmla="*/ 2147483646 h 441"/>
              <a:gd name="T2" fmla="*/ 2147483646 w 1765"/>
              <a:gd name="T3" fmla="*/ 2147483646 h 441"/>
              <a:gd name="T4" fmla="*/ 2147483646 w 1765"/>
              <a:gd name="T5" fmla="*/ 2147483646 h 441"/>
              <a:gd name="T6" fmla="*/ 2147483646 w 1765"/>
              <a:gd name="T7" fmla="*/ 2147483646 h 441"/>
              <a:gd name="T8" fmla="*/ 2147483646 w 1765"/>
              <a:gd name="T9" fmla="*/ 2147483646 h 441"/>
              <a:gd name="T10" fmla="*/ 2147483646 w 1765"/>
              <a:gd name="T11" fmla="*/ 2147483646 h 441"/>
              <a:gd name="T12" fmla="*/ 2147483646 w 1765"/>
              <a:gd name="T13" fmla="*/ 2147483646 h 441"/>
              <a:gd name="T14" fmla="*/ 2147483646 w 1765"/>
              <a:gd name="T15" fmla="*/ 2147483646 h 441"/>
              <a:gd name="T16" fmla="*/ 2147483646 w 1765"/>
              <a:gd name="T17" fmla="*/ 2147483646 h 441"/>
              <a:gd name="T18" fmla="*/ 2147483646 w 1765"/>
              <a:gd name="T19" fmla="*/ 2147483646 h 441"/>
              <a:gd name="T20" fmla="*/ 2147483646 w 1765"/>
              <a:gd name="T21" fmla="*/ 2147483646 h 441"/>
              <a:gd name="T22" fmla="*/ 2147483646 w 1765"/>
              <a:gd name="T23" fmla="*/ 2147483646 h 441"/>
              <a:gd name="T24" fmla="*/ 2147483646 w 1765"/>
              <a:gd name="T25" fmla="*/ 2147483646 h 441"/>
              <a:gd name="T26" fmla="*/ 2147483646 w 1765"/>
              <a:gd name="T27" fmla="*/ 2147483646 h 441"/>
              <a:gd name="T28" fmla="*/ 2147483646 w 1765"/>
              <a:gd name="T29" fmla="*/ 2147483646 h 441"/>
              <a:gd name="T30" fmla="*/ 2147483646 w 1765"/>
              <a:gd name="T31" fmla="*/ 2147483646 h 441"/>
              <a:gd name="T32" fmla="*/ 2147483646 w 1765"/>
              <a:gd name="T33" fmla="*/ 2147483646 h 441"/>
              <a:gd name="T34" fmla="*/ 2147483646 w 1765"/>
              <a:gd name="T35" fmla="*/ 2147483646 h 441"/>
              <a:gd name="T36" fmla="*/ 2147483646 w 1765"/>
              <a:gd name="T37" fmla="*/ 0 h 4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5"/>
              <a:gd name="T58" fmla="*/ 0 h 441"/>
              <a:gd name="T59" fmla="*/ 1765 w 1765"/>
              <a:gd name="T60" fmla="*/ 441 h 4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5" h="441">
                <a:moveTo>
                  <a:pt x="0" y="441"/>
                </a:moveTo>
                <a:lnTo>
                  <a:pt x="189" y="377"/>
                </a:lnTo>
                <a:lnTo>
                  <a:pt x="333" y="365"/>
                </a:lnTo>
                <a:lnTo>
                  <a:pt x="433" y="324"/>
                </a:lnTo>
                <a:lnTo>
                  <a:pt x="526" y="312"/>
                </a:lnTo>
                <a:lnTo>
                  <a:pt x="604" y="285"/>
                </a:lnTo>
                <a:lnTo>
                  <a:pt x="672" y="273"/>
                </a:lnTo>
                <a:lnTo>
                  <a:pt x="741" y="269"/>
                </a:lnTo>
                <a:lnTo>
                  <a:pt x="811" y="233"/>
                </a:lnTo>
                <a:lnTo>
                  <a:pt x="884" y="221"/>
                </a:lnTo>
                <a:lnTo>
                  <a:pt x="954" y="209"/>
                </a:lnTo>
                <a:lnTo>
                  <a:pt x="1015" y="182"/>
                </a:lnTo>
                <a:lnTo>
                  <a:pt x="1093" y="168"/>
                </a:lnTo>
                <a:lnTo>
                  <a:pt x="1155" y="131"/>
                </a:lnTo>
                <a:lnTo>
                  <a:pt x="1239" y="130"/>
                </a:lnTo>
                <a:lnTo>
                  <a:pt x="1332" y="118"/>
                </a:lnTo>
                <a:lnTo>
                  <a:pt x="1439" y="91"/>
                </a:lnTo>
                <a:lnTo>
                  <a:pt x="1570" y="53"/>
                </a:lnTo>
                <a:lnTo>
                  <a:pt x="1765" y="0"/>
                </a:lnTo>
              </a:path>
            </a:pathLst>
          </a:custGeom>
          <a:noFill/>
          <a:ln w="50800" cap="rnd" cmpd="sng">
            <a:solidFill>
              <a:schemeClr val="tx1"/>
            </a:solidFill>
            <a:prstDash val="solid"/>
            <a:round/>
            <a:headEnd type="none" w="med" len="med"/>
            <a:tailEnd type="none" w="med" len="med"/>
          </a:ln>
        </p:spPr>
        <p:txBody>
          <a:bodyPr/>
          <a:lstStyle/>
          <a:p>
            <a:endParaRPr lang="en-US"/>
          </a:p>
        </p:txBody>
      </p:sp>
      <p:sp>
        <p:nvSpPr>
          <p:cNvPr id="109581" name="Rectangle 13"/>
          <p:cNvSpPr>
            <a:spLocks noChangeArrowheads="1"/>
          </p:cNvSpPr>
          <p:nvPr/>
        </p:nvSpPr>
        <p:spPr bwMode="auto">
          <a:xfrm>
            <a:off x="3268133" y="4891089"/>
            <a:ext cx="426400" cy="366767"/>
          </a:xfrm>
          <a:prstGeom prst="rect">
            <a:avLst/>
          </a:prstGeom>
          <a:noFill/>
          <a:ln w="12700">
            <a:noFill/>
            <a:miter lim="800000"/>
            <a:headEnd/>
            <a:tailEnd/>
          </a:ln>
        </p:spPr>
        <p:txBody>
          <a:bodyPr wrap="none" lIns="90488" tIns="44450" rIns="90488" bIns="44450">
            <a:spAutoFit/>
          </a:bodyPr>
          <a:lstStyle/>
          <a:p>
            <a:r>
              <a:rPr lang="en-US" altLang="en-US"/>
              <a:t>30</a:t>
            </a:r>
          </a:p>
        </p:txBody>
      </p:sp>
      <p:sp>
        <p:nvSpPr>
          <p:cNvPr id="109582" name="Rectangle 14"/>
          <p:cNvSpPr>
            <a:spLocks noChangeArrowheads="1"/>
          </p:cNvSpPr>
          <p:nvPr/>
        </p:nvSpPr>
        <p:spPr bwMode="auto">
          <a:xfrm>
            <a:off x="3268133" y="4275139"/>
            <a:ext cx="426400" cy="366767"/>
          </a:xfrm>
          <a:prstGeom prst="rect">
            <a:avLst/>
          </a:prstGeom>
          <a:noFill/>
          <a:ln w="12700">
            <a:noFill/>
            <a:miter lim="800000"/>
            <a:headEnd/>
            <a:tailEnd/>
          </a:ln>
        </p:spPr>
        <p:txBody>
          <a:bodyPr wrap="none" lIns="90488" tIns="44450" rIns="90488" bIns="44450">
            <a:spAutoFit/>
          </a:bodyPr>
          <a:lstStyle/>
          <a:p>
            <a:r>
              <a:rPr lang="en-US" altLang="en-US"/>
              <a:t>60</a:t>
            </a:r>
          </a:p>
        </p:txBody>
      </p:sp>
      <p:sp>
        <p:nvSpPr>
          <p:cNvPr id="109583" name="Rectangle 15"/>
          <p:cNvSpPr>
            <a:spLocks noChangeArrowheads="1"/>
          </p:cNvSpPr>
          <p:nvPr/>
        </p:nvSpPr>
        <p:spPr bwMode="auto">
          <a:xfrm>
            <a:off x="3268133" y="3657601"/>
            <a:ext cx="426400" cy="366767"/>
          </a:xfrm>
          <a:prstGeom prst="rect">
            <a:avLst/>
          </a:prstGeom>
          <a:noFill/>
          <a:ln w="12700">
            <a:noFill/>
            <a:miter lim="800000"/>
            <a:headEnd/>
            <a:tailEnd/>
          </a:ln>
        </p:spPr>
        <p:txBody>
          <a:bodyPr wrap="none" lIns="90488" tIns="44450" rIns="90488" bIns="44450">
            <a:spAutoFit/>
          </a:bodyPr>
          <a:lstStyle/>
          <a:p>
            <a:r>
              <a:rPr lang="en-US" altLang="en-US"/>
              <a:t>90</a:t>
            </a:r>
          </a:p>
        </p:txBody>
      </p:sp>
      <p:sp>
        <p:nvSpPr>
          <p:cNvPr id="109584" name="Rectangle 16"/>
          <p:cNvSpPr>
            <a:spLocks noChangeArrowheads="1"/>
          </p:cNvSpPr>
          <p:nvPr/>
        </p:nvSpPr>
        <p:spPr bwMode="auto">
          <a:xfrm>
            <a:off x="3850218" y="5656264"/>
            <a:ext cx="389531" cy="366767"/>
          </a:xfrm>
          <a:prstGeom prst="rect">
            <a:avLst/>
          </a:prstGeom>
          <a:noFill/>
          <a:ln w="12700">
            <a:noFill/>
            <a:miter lim="800000"/>
            <a:headEnd/>
            <a:tailEnd/>
          </a:ln>
        </p:spPr>
        <p:txBody>
          <a:bodyPr wrap="none" lIns="90488" tIns="44450" rIns="90488" bIns="44450">
            <a:spAutoFit/>
          </a:bodyPr>
          <a:lstStyle/>
          <a:p>
            <a:r>
              <a:rPr lang="en-US" altLang="en-US"/>
              <a:t>-2</a:t>
            </a:r>
          </a:p>
        </p:txBody>
      </p:sp>
      <p:sp>
        <p:nvSpPr>
          <p:cNvPr id="109585" name="Rectangle 17"/>
          <p:cNvSpPr>
            <a:spLocks noChangeArrowheads="1"/>
          </p:cNvSpPr>
          <p:nvPr/>
        </p:nvSpPr>
        <p:spPr bwMode="auto">
          <a:xfrm>
            <a:off x="4720167" y="5656264"/>
            <a:ext cx="389531" cy="366767"/>
          </a:xfrm>
          <a:prstGeom prst="rect">
            <a:avLst/>
          </a:prstGeom>
          <a:noFill/>
          <a:ln w="12700">
            <a:noFill/>
            <a:miter lim="800000"/>
            <a:headEnd/>
            <a:tailEnd/>
          </a:ln>
        </p:spPr>
        <p:txBody>
          <a:bodyPr wrap="none" lIns="90488" tIns="44450" rIns="90488" bIns="44450">
            <a:spAutoFit/>
          </a:bodyPr>
          <a:lstStyle/>
          <a:p>
            <a:r>
              <a:rPr lang="en-US" altLang="en-US"/>
              <a:t>-1</a:t>
            </a:r>
          </a:p>
        </p:txBody>
      </p:sp>
      <p:sp>
        <p:nvSpPr>
          <p:cNvPr id="109586" name="Rectangle 18"/>
          <p:cNvSpPr>
            <a:spLocks noChangeArrowheads="1"/>
          </p:cNvSpPr>
          <p:nvPr/>
        </p:nvSpPr>
        <p:spPr bwMode="auto">
          <a:xfrm>
            <a:off x="5672667" y="5656264"/>
            <a:ext cx="304572" cy="366767"/>
          </a:xfrm>
          <a:prstGeom prst="rect">
            <a:avLst/>
          </a:prstGeom>
          <a:noFill/>
          <a:ln w="12700">
            <a:noFill/>
            <a:miter lim="800000"/>
            <a:headEnd/>
            <a:tailEnd/>
          </a:ln>
        </p:spPr>
        <p:txBody>
          <a:bodyPr wrap="none" lIns="90488" tIns="44450" rIns="90488" bIns="44450">
            <a:spAutoFit/>
          </a:bodyPr>
          <a:lstStyle/>
          <a:p>
            <a:r>
              <a:rPr lang="en-US" altLang="en-US"/>
              <a:t>0</a:t>
            </a:r>
          </a:p>
        </p:txBody>
      </p:sp>
      <p:sp>
        <p:nvSpPr>
          <p:cNvPr id="109587" name="Rectangle 19"/>
          <p:cNvSpPr>
            <a:spLocks noChangeArrowheads="1"/>
          </p:cNvSpPr>
          <p:nvPr/>
        </p:nvSpPr>
        <p:spPr bwMode="auto">
          <a:xfrm>
            <a:off x="6504518" y="5656264"/>
            <a:ext cx="304572" cy="366767"/>
          </a:xfrm>
          <a:prstGeom prst="rect">
            <a:avLst/>
          </a:prstGeom>
          <a:noFill/>
          <a:ln w="12700">
            <a:noFill/>
            <a:miter lim="800000"/>
            <a:headEnd/>
            <a:tailEnd/>
          </a:ln>
        </p:spPr>
        <p:txBody>
          <a:bodyPr wrap="none" lIns="90488" tIns="44450" rIns="90488" bIns="44450">
            <a:spAutoFit/>
          </a:bodyPr>
          <a:lstStyle/>
          <a:p>
            <a:r>
              <a:rPr lang="en-US" altLang="en-US"/>
              <a:t>1</a:t>
            </a:r>
          </a:p>
        </p:txBody>
      </p:sp>
      <p:sp>
        <p:nvSpPr>
          <p:cNvPr id="109588" name="Rectangle 20"/>
          <p:cNvSpPr>
            <a:spLocks noChangeArrowheads="1"/>
          </p:cNvSpPr>
          <p:nvPr/>
        </p:nvSpPr>
        <p:spPr bwMode="auto">
          <a:xfrm>
            <a:off x="7418918" y="5656264"/>
            <a:ext cx="304572" cy="366767"/>
          </a:xfrm>
          <a:prstGeom prst="rect">
            <a:avLst/>
          </a:prstGeom>
          <a:noFill/>
          <a:ln w="12700">
            <a:noFill/>
            <a:miter lim="800000"/>
            <a:headEnd/>
            <a:tailEnd/>
          </a:ln>
        </p:spPr>
        <p:txBody>
          <a:bodyPr wrap="none" lIns="90488" tIns="44450" rIns="90488" bIns="44450">
            <a:spAutoFit/>
          </a:bodyPr>
          <a:lstStyle/>
          <a:p>
            <a:r>
              <a:rPr lang="en-US" altLang="en-US"/>
              <a:t>2</a:t>
            </a:r>
          </a:p>
        </p:txBody>
      </p:sp>
      <p:sp>
        <p:nvSpPr>
          <p:cNvPr id="109589" name="Rectangle 21"/>
          <p:cNvSpPr>
            <a:spLocks noChangeArrowheads="1"/>
          </p:cNvSpPr>
          <p:nvPr/>
        </p:nvSpPr>
        <p:spPr bwMode="auto">
          <a:xfrm>
            <a:off x="8128000" y="5562600"/>
            <a:ext cx="552451" cy="546100"/>
          </a:xfrm>
          <a:prstGeom prst="rect">
            <a:avLst/>
          </a:prstGeom>
          <a:noFill/>
          <a:ln w="12700">
            <a:noFill/>
            <a:miter lim="800000"/>
            <a:headEnd/>
            <a:tailEnd/>
          </a:ln>
        </p:spPr>
        <p:txBody>
          <a:bodyPr lIns="90488" tIns="44450" rIns="90488" bIns="44450">
            <a:spAutoFit/>
          </a:bodyPr>
          <a:lstStyle/>
          <a:p>
            <a:r>
              <a:rPr lang="en-US" altLang="en-US" sz="3000"/>
              <a:t>Z</a:t>
            </a:r>
          </a:p>
        </p:txBody>
      </p:sp>
      <p:sp>
        <p:nvSpPr>
          <p:cNvPr id="109590" name="Rectangle 22"/>
          <p:cNvSpPr>
            <a:spLocks noChangeArrowheads="1"/>
          </p:cNvSpPr>
          <p:nvPr/>
        </p:nvSpPr>
        <p:spPr bwMode="auto">
          <a:xfrm>
            <a:off x="2844801" y="3352800"/>
            <a:ext cx="397546" cy="551433"/>
          </a:xfrm>
          <a:prstGeom prst="rect">
            <a:avLst/>
          </a:prstGeom>
          <a:noFill/>
          <a:ln w="12700">
            <a:noFill/>
            <a:miter lim="800000"/>
            <a:headEnd/>
            <a:tailEnd/>
          </a:ln>
        </p:spPr>
        <p:txBody>
          <a:bodyPr wrap="none" lIns="90488" tIns="44450" rIns="90488" bIns="44450">
            <a:spAutoFit/>
          </a:bodyPr>
          <a:lstStyle/>
          <a:p>
            <a:r>
              <a:rPr lang="en-US" altLang="en-US" sz="3000"/>
              <a:t>X</a:t>
            </a:r>
          </a:p>
        </p:txBody>
      </p:sp>
      <p:sp>
        <p:nvSpPr>
          <p:cNvPr id="109591" name="Rectangle 23"/>
          <p:cNvSpPr>
            <a:spLocks noGrp="1" noChangeArrowheads="1"/>
          </p:cNvSpPr>
          <p:nvPr>
            <p:ph type="title" idx="4294967295"/>
          </p:nvPr>
        </p:nvSpPr>
        <p:spPr/>
        <p:txBody>
          <a:bodyPr/>
          <a:lstStyle/>
          <a:p>
            <a:pPr eaLnBrk="1" hangingPunct="1"/>
            <a:r>
              <a:rPr lang="en-US" altLang="en-US" sz="3200" dirty="0" smtClean="0"/>
              <a:t>The Normal Probability Plot Interpretation</a:t>
            </a:r>
          </a:p>
        </p:txBody>
      </p:sp>
      <p:sp>
        <p:nvSpPr>
          <p:cNvPr id="109592" name="Line 25"/>
          <p:cNvSpPr>
            <a:spLocks noChangeShapeType="1"/>
          </p:cNvSpPr>
          <p:nvPr/>
        </p:nvSpPr>
        <p:spPr bwMode="auto">
          <a:xfrm flipV="1">
            <a:off x="4267200" y="5334000"/>
            <a:ext cx="0" cy="261938"/>
          </a:xfrm>
          <a:prstGeom prst="line">
            <a:avLst/>
          </a:prstGeom>
          <a:noFill/>
          <a:ln w="12700">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7315200" y="1905000"/>
            <a:ext cx="3962400" cy="1752600"/>
          </a:xfrm>
          <a:prstGeom prst="rect">
            <a:avLst/>
          </a:prstGeom>
          <a:solidFill>
            <a:srgbClr val="DDDDDD"/>
          </a:solidFill>
          <a:ln w="9525">
            <a:solidFill>
              <a:schemeClr val="tx1"/>
            </a:solidFill>
            <a:miter lim="800000"/>
            <a:headEnd/>
            <a:tailEnd/>
          </a:ln>
        </p:spPr>
        <p:txBody>
          <a:bodyPr wrap="none" anchor="ctr"/>
          <a:lstStyle/>
          <a:p>
            <a:pPr algn="ctr" eaLnBrk="1" hangingPunct="1">
              <a:spcBef>
                <a:spcPct val="50000"/>
              </a:spcBef>
            </a:pPr>
            <a:endParaRPr lang="en-US" altLang="en-US"/>
          </a:p>
        </p:txBody>
      </p:sp>
      <p:sp>
        <p:nvSpPr>
          <p:cNvPr id="110595" name="Rectangle 3"/>
          <p:cNvSpPr>
            <a:spLocks noChangeArrowheads="1"/>
          </p:cNvSpPr>
          <p:nvPr/>
        </p:nvSpPr>
        <p:spPr bwMode="auto">
          <a:xfrm>
            <a:off x="1625600" y="4495800"/>
            <a:ext cx="3962400" cy="1752600"/>
          </a:xfrm>
          <a:prstGeom prst="rect">
            <a:avLst/>
          </a:prstGeom>
          <a:solidFill>
            <a:srgbClr val="DDDDDD"/>
          </a:solidFill>
          <a:ln w="9525">
            <a:solidFill>
              <a:schemeClr val="tx1"/>
            </a:solidFill>
            <a:miter lim="800000"/>
            <a:headEnd/>
            <a:tailEnd/>
          </a:ln>
        </p:spPr>
        <p:txBody>
          <a:bodyPr wrap="none" anchor="ctr"/>
          <a:lstStyle/>
          <a:p>
            <a:pPr algn="ctr" eaLnBrk="1" hangingPunct="1">
              <a:spcBef>
                <a:spcPct val="50000"/>
              </a:spcBef>
            </a:pPr>
            <a:endParaRPr lang="en-US" altLang="en-US"/>
          </a:p>
        </p:txBody>
      </p:sp>
      <p:sp>
        <p:nvSpPr>
          <p:cNvPr id="110596" name="Rectangle 4"/>
          <p:cNvSpPr>
            <a:spLocks noChangeArrowheads="1"/>
          </p:cNvSpPr>
          <p:nvPr/>
        </p:nvSpPr>
        <p:spPr bwMode="auto">
          <a:xfrm>
            <a:off x="1625600" y="1905000"/>
            <a:ext cx="3962400" cy="1752600"/>
          </a:xfrm>
          <a:prstGeom prst="rect">
            <a:avLst/>
          </a:prstGeom>
          <a:solidFill>
            <a:srgbClr val="DDDDDD"/>
          </a:solidFill>
          <a:ln w="9525">
            <a:solidFill>
              <a:schemeClr val="tx1"/>
            </a:solidFill>
            <a:miter lim="800000"/>
            <a:headEnd/>
            <a:tailEnd/>
          </a:ln>
        </p:spPr>
        <p:txBody>
          <a:bodyPr wrap="none" anchor="ctr"/>
          <a:lstStyle/>
          <a:p>
            <a:pPr algn="ctr" eaLnBrk="1" hangingPunct="1">
              <a:spcBef>
                <a:spcPct val="50000"/>
              </a:spcBef>
            </a:pPr>
            <a:endParaRPr lang="en-US" altLang="en-US"/>
          </a:p>
        </p:txBody>
      </p:sp>
      <p:sp>
        <p:nvSpPr>
          <p:cNvPr id="110597" name="Rectangle 5"/>
          <p:cNvSpPr>
            <a:spLocks noGrp="1" noChangeArrowheads="1"/>
          </p:cNvSpPr>
          <p:nvPr>
            <p:ph type="title" idx="4294967295"/>
          </p:nvPr>
        </p:nvSpPr>
        <p:spPr>
          <a:xfrm>
            <a:off x="395112" y="327378"/>
            <a:ext cx="10780888" cy="1320800"/>
          </a:xfrm>
        </p:spPr>
        <p:txBody>
          <a:bodyPr/>
          <a:lstStyle/>
          <a:p>
            <a:pPr eaLnBrk="1" hangingPunct="1"/>
            <a:r>
              <a:rPr lang="en-US" altLang="en-US" sz="3200" dirty="0" smtClean="0"/>
              <a:t>Normal Probability Plot Interpretation </a:t>
            </a:r>
          </a:p>
        </p:txBody>
      </p:sp>
      <p:sp>
        <p:nvSpPr>
          <p:cNvPr id="110598" name="Rectangle 6"/>
          <p:cNvSpPr>
            <a:spLocks noChangeArrowheads="1"/>
          </p:cNvSpPr>
          <p:nvPr/>
        </p:nvSpPr>
        <p:spPr bwMode="auto">
          <a:xfrm>
            <a:off x="1358901" y="1309689"/>
            <a:ext cx="4432300" cy="528637"/>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en-US" altLang="en-US" sz="2800"/>
              <a:t>Left-Skewed</a:t>
            </a:r>
          </a:p>
        </p:txBody>
      </p:sp>
      <p:sp>
        <p:nvSpPr>
          <p:cNvPr id="110599" name="Rectangle 7"/>
          <p:cNvSpPr>
            <a:spLocks noChangeArrowheads="1"/>
          </p:cNvSpPr>
          <p:nvPr/>
        </p:nvSpPr>
        <p:spPr bwMode="auto">
          <a:xfrm>
            <a:off x="7048501" y="1309689"/>
            <a:ext cx="4432300" cy="528637"/>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en-US" altLang="en-US" sz="2800"/>
              <a:t>Right-Skewed</a:t>
            </a:r>
          </a:p>
        </p:txBody>
      </p:sp>
      <p:sp>
        <p:nvSpPr>
          <p:cNvPr id="110600" name="Rectangle 8"/>
          <p:cNvSpPr>
            <a:spLocks noChangeArrowheads="1"/>
          </p:cNvSpPr>
          <p:nvPr/>
        </p:nvSpPr>
        <p:spPr bwMode="auto">
          <a:xfrm>
            <a:off x="1358901" y="3890963"/>
            <a:ext cx="4432300" cy="528637"/>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en-US" altLang="en-US" sz="2800"/>
              <a:t>Rectangular</a:t>
            </a:r>
          </a:p>
        </p:txBody>
      </p:sp>
      <p:sp>
        <p:nvSpPr>
          <p:cNvPr id="110601" name="Line 9"/>
          <p:cNvSpPr>
            <a:spLocks noChangeShapeType="1"/>
          </p:cNvSpPr>
          <p:nvPr/>
        </p:nvSpPr>
        <p:spPr bwMode="auto">
          <a:xfrm>
            <a:off x="2616200" y="3133725"/>
            <a:ext cx="2117" cy="0"/>
          </a:xfrm>
          <a:prstGeom prst="line">
            <a:avLst/>
          </a:prstGeom>
          <a:noFill/>
          <a:ln w="12700">
            <a:solidFill>
              <a:schemeClr val="tx1"/>
            </a:solidFill>
            <a:round/>
            <a:headEnd/>
            <a:tailEnd/>
          </a:ln>
        </p:spPr>
        <p:txBody>
          <a:bodyPr wrap="none" anchor="ctr"/>
          <a:lstStyle/>
          <a:p>
            <a:endParaRPr lang="en-US"/>
          </a:p>
        </p:txBody>
      </p:sp>
      <p:sp>
        <p:nvSpPr>
          <p:cNvPr id="110602" name="Line 10"/>
          <p:cNvSpPr>
            <a:spLocks noChangeShapeType="1"/>
          </p:cNvSpPr>
          <p:nvPr/>
        </p:nvSpPr>
        <p:spPr bwMode="auto">
          <a:xfrm>
            <a:off x="2616200" y="2714625"/>
            <a:ext cx="2117" cy="0"/>
          </a:xfrm>
          <a:prstGeom prst="line">
            <a:avLst/>
          </a:prstGeom>
          <a:noFill/>
          <a:ln w="12700">
            <a:solidFill>
              <a:schemeClr val="tx1"/>
            </a:solidFill>
            <a:round/>
            <a:headEnd/>
            <a:tailEnd/>
          </a:ln>
        </p:spPr>
        <p:txBody>
          <a:bodyPr wrap="none" anchor="ctr"/>
          <a:lstStyle/>
          <a:p>
            <a:endParaRPr lang="en-US"/>
          </a:p>
        </p:txBody>
      </p:sp>
      <p:sp>
        <p:nvSpPr>
          <p:cNvPr id="110603" name="Line 11"/>
          <p:cNvSpPr>
            <a:spLocks noChangeShapeType="1"/>
          </p:cNvSpPr>
          <p:nvPr/>
        </p:nvSpPr>
        <p:spPr bwMode="auto">
          <a:xfrm>
            <a:off x="2616200" y="2293938"/>
            <a:ext cx="2117" cy="0"/>
          </a:xfrm>
          <a:prstGeom prst="line">
            <a:avLst/>
          </a:prstGeom>
          <a:noFill/>
          <a:ln w="12700">
            <a:solidFill>
              <a:schemeClr val="tx1"/>
            </a:solidFill>
            <a:round/>
            <a:headEnd/>
            <a:tailEnd/>
          </a:ln>
        </p:spPr>
        <p:txBody>
          <a:bodyPr wrap="none" anchor="ctr"/>
          <a:lstStyle/>
          <a:p>
            <a:endParaRPr lang="en-US"/>
          </a:p>
        </p:txBody>
      </p:sp>
      <p:sp>
        <p:nvSpPr>
          <p:cNvPr id="110604" name="Line 12"/>
          <p:cNvSpPr>
            <a:spLocks noChangeShapeType="1"/>
          </p:cNvSpPr>
          <p:nvPr/>
        </p:nvSpPr>
        <p:spPr bwMode="auto">
          <a:xfrm>
            <a:off x="2616200" y="3116263"/>
            <a:ext cx="2336800" cy="0"/>
          </a:xfrm>
          <a:prstGeom prst="line">
            <a:avLst/>
          </a:prstGeom>
          <a:noFill/>
          <a:ln w="12700">
            <a:solidFill>
              <a:schemeClr val="tx1"/>
            </a:solidFill>
            <a:round/>
            <a:headEnd/>
            <a:tailEnd/>
          </a:ln>
        </p:spPr>
        <p:txBody>
          <a:bodyPr wrap="none" anchor="ctr"/>
          <a:lstStyle/>
          <a:p>
            <a:endParaRPr lang="en-US"/>
          </a:p>
        </p:txBody>
      </p:sp>
      <p:sp>
        <p:nvSpPr>
          <p:cNvPr id="110605" name="Line 13"/>
          <p:cNvSpPr>
            <a:spLocks noChangeShapeType="1"/>
          </p:cNvSpPr>
          <p:nvPr/>
        </p:nvSpPr>
        <p:spPr bwMode="auto">
          <a:xfrm flipV="1">
            <a:off x="2616200" y="2125663"/>
            <a:ext cx="0" cy="990600"/>
          </a:xfrm>
          <a:prstGeom prst="line">
            <a:avLst/>
          </a:prstGeom>
          <a:noFill/>
          <a:ln w="12700">
            <a:solidFill>
              <a:schemeClr val="tx1"/>
            </a:solidFill>
            <a:round/>
            <a:headEnd/>
            <a:tailEnd/>
          </a:ln>
        </p:spPr>
        <p:txBody>
          <a:bodyPr wrap="none" anchor="ctr"/>
          <a:lstStyle/>
          <a:p>
            <a:endParaRPr lang="en-US"/>
          </a:p>
        </p:txBody>
      </p:sp>
      <p:sp>
        <p:nvSpPr>
          <p:cNvPr id="110606" name="Line 14"/>
          <p:cNvSpPr>
            <a:spLocks noChangeShapeType="1"/>
          </p:cNvSpPr>
          <p:nvPr/>
        </p:nvSpPr>
        <p:spPr bwMode="auto">
          <a:xfrm flipV="1">
            <a:off x="2819400" y="3040063"/>
            <a:ext cx="0" cy="228600"/>
          </a:xfrm>
          <a:prstGeom prst="line">
            <a:avLst/>
          </a:prstGeom>
          <a:noFill/>
          <a:ln w="12700">
            <a:solidFill>
              <a:schemeClr val="tx1"/>
            </a:solidFill>
            <a:round/>
            <a:headEnd/>
            <a:tailEnd/>
          </a:ln>
        </p:spPr>
        <p:txBody>
          <a:bodyPr wrap="none" anchor="ctr"/>
          <a:lstStyle/>
          <a:p>
            <a:endParaRPr lang="en-US"/>
          </a:p>
        </p:txBody>
      </p:sp>
      <p:sp>
        <p:nvSpPr>
          <p:cNvPr id="110607" name="Freeform 15"/>
          <p:cNvSpPr>
            <a:spLocks/>
          </p:cNvSpPr>
          <p:nvPr/>
        </p:nvSpPr>
        <p:spPr bwMode="auto">
          <a:xfrm>
            <a:off x="2819400" y="2362200"/>
            <a:ext cx="2076451" cy="534988"/>
          </a:xfrm>
          <a:custGeom>
            <a:avLst/>
            <a:gdLst>
              <a:gd name="T0" fmla="*/ 0 w 708"/>
              <a:gd name="T1" fmla="*/ 2147483646 h 318"/>
              <a:gd name="T2" fmla="*/ 2147483646 w 708"/>
              <a:gd name="T3" fmla="*/ 2147483646 h 318"/>
              <a:gd name="T4" fmla="*/ 2147483646 w 708"/>
              <a:gd name="T5" fmla="*/ 2147483646 h 318"/>
              <a:gd name="T6" fmla="*/ 2147483646 w 708"/>
              <a:gd name="T7" fmla="*/ 2147483646 h 318"/>
              <a:gd name="T8" fmla="*/ 2147483646 w 708"/>
              <a:gd name="T9" fmla="*/ 2147483646 h 318"/>
              <a:gd name="T10" fmla="*/ 2147483646 w 708"/>
              <a:gd name="T11" fmla="*/ 2147483646 h 318"/>
              <a:gd name="T12" fmla="*/ 2147483646 w 708"/>
              <a:gd name="T13" fmla="*/ 2147483646 h 318"/>
              <a:gd name="T14" fmla="*/ 2147483646 w 708"/>
              <a:gd name="T15" fmla="*/ 2147483646 h 318"/>
              <a:gd name="T16" fmla="*/ 2147483646 w 708"/>
              <a:gd name="T17" fmla="*/ 2147483646 h 318"/>
              <a:gd name="T18" fmla="*/ 2147483646 w 708"/>
              <a:gd name="T19" fmla="*/ 2147483646 h 318"/>
              <a:gd name="T20" fmla="*/ 2147483646 w 708"/>
              <a:gd name="T21" fmla="*/ 2147483646 h 318"/>
              <a:gd name="T22" fmla="*/ 2147483646 w 708"/>
              <a:gd name="T23" fmla="*/ 2147483646 h 318"/>
              <a:gd name="T24" fmla="*/ 2147483646 w 708"/>
              <a:gd name="T25" fmla="*/ 2147483646 h 318"/>
              <a:gd name="T26" fmla="*/ 2147483646 w 708"/>
              <a:gd name="T27" fmla="*/ 2147483646 h 318"/>
              <a:gd name="T28" fmla="*/ 2147483646 w 708"/>
              <a:gd name="T29" fmla="*/ 2147483646 h 318"/>
              <a:gd name="T30" fmla="*/ 2147483646 w 708"/>
              <a:gd name="T31" fmla="*/ 2147483646 h 318"/>
              <a:gd name="T32" fmla="*/ 2147483646 w 708"/>
              <a:gd name="T33" fmla="*/ 2147483646 h 318"/>
              <a:gd name="T34" fmla="*/ 2147483646 w 708"/>
              <a:gd name="T35" fmla="*/ 2147483646 h 318"/>
              <a:gd name="T36" fmla="*/ 2147483646 w 708"/>
              <a:gd name="T37" fmla="*/ 0 h 3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08"/>
              <a:gd name="T58" fmla="*/ 0 h 318"/>
              <a:gd name="T59" fmla="*/ 708 w 708"/>
              <a:gd name="T60" fmla="*/ 318 h 3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08" h="318">
                <a:moveTo>
                  <a:pt x="0" y="317"/>
                </a:moveTo>
                <a:lnTo>
                  <a:pt x="80" y="255"/>
                </a:lnTo>
                <a:lnTo>
                  <a:pt x="131" y="220"/>
                </a:lnTo>
                <a:lnTo>
                  <a:pt x="173" y="194"/>
                </a:lnTo>
                <a:lnTo>
                  <a:pt x="211" y="167"/>
                </a:lnTo>
                <a:lnTo>
                  <a:pt x="242" y="150"/>
                </a:lnTo>
                <a:lnTo>
                  <a:pt x="270" y="132"/>
                </a:lnTo>
                <a:lnTo>
                  <a:pt x="301" y="106"/>
                </a:lnTo>
                <a:lnTo>
                  <a:pt x="325" y="88"/>
                </a:lnTo>
                <a:lnTo>
                  <a:pt x="355" y="78"/>
                </a:lnTo>
                <a:lnTo>
                  <a:pt x="382" y="70"/>
                </a:lnTo>
                <a:lnTo>
                  <a:pt x="407" y="62"/>
                </a:lnTo>
                <a:lnTo>
                  <a:pt x="438" y="52"/>
                </a:lnTo>
                <a:lnTo>
                  <a:pt x="466" y="52"/>
                </a:lnTo>
                <a:lnTo>
                  <a:pt x="497" y="44"/>
                </a:lnTo>
                <a:lnTo>
                  <a:pt x="534" y="34"/>
                </a:lnTo>
                <a:lnTo>
                  <a:pt x="577" y="26"/>
                </a:lnTo>
                <a:lnTo>
                  <a:pt x="629" y="8"/>
                </a:lnTo>
                <a:lnTo>
                  <a:pt x="707" y="0"/>
                </a:lnTo>
              </a:path>
            </a:pathLst>
          </a:custGeom>
          <a:noFill/>
          <a:ln w="25400" cap="rnd" cmpd="sng">
            <a:solidFill>
              <a:srgbClr val="CC0066"/>
            </a:solidFill>
            <a:prstDash val="solid"/>
            <a:round/>
            <a:headEnd type="none" w="med" len="med"/>
            <a:tailEnd type="none" w="med" len="med"/>
          </a:ln>
        </p:spPr>
        <p:txBody>
          <a:bodyPr/>
          <a:lstStyle/>
          <a:p>
            <a:endParaRPr lang="en-US"/>
          </a:p>
        </p:txBody>
      </p:sp>
      <p:sp>
        <p:nvSpPr>
          <p:cNvPr id="110608" name="Rectangle 16"/>
          <p:cNvSpPr>
            <a:spLocks noChangeArrowheads="1"/>
          </p:cNvSpPr>
          <p:nvPr/>
        </p:nvSpPr>
        <p:spPr bwMode="auto">
          <a:xfrm>
            <a:off x="2015067" y="2813051"/>
            <a:ext cx="439224" cy="382156"/>
          </a:xfrm>
          <a:prstGeom prst="rect">
            <a:avLst/>
          </a:prstGeom>
          <a:noFill/>
          <a:ln w="12700">
            <a:noFill/>
            <a:miter lim="800000"/>
            <a:headEnd/>
            <a:tailEnd/>
          </a:ln>
        </p:spPr>
        <p:txBody>
          <a:bodyPr wrap="none" lIns="90488" tIns="44450" rIns="90488" bIns="44450">
            <a:spAutoFit/>
          </a:bodyPr>
          <a:lstStyle/>
          <a:p>
            <a:r>
              <a:rPr lang="en-US" altLang="en-US" sz="1900"/>
              <a:t>30</a:t>
            </a:r>
          </a:p>
        </p:txBody>
      </p:sp>
      <p:sp>
        <p:nvSpPr>
          <p:cNvPr id="110609" name="Rectangle 17"/>
          <p:cNvSpPr>
            <a:spLocks noChangeArrowheads="1"/>
          </p:cNvSpPr>
          <p:nvPr/>
        </p:nvSpPr>
        <p:spPr bwMode="auto">
          <a:xfrm>
            <a:off x="2015067" y="2392364"/>
            <a:ext cx="439224" cy="382156"/>
          </a:xfrm>
          <a:prstGeom prst="rect">
            <a:avLst/>
          </a:prstGeom>
          <a:noFill/>
          <a:ln w="12700">
            <a:noFill/>
            <a:miter lim="800000"/>
            <a:headEnd/>
            <a:tailEnd/>
          </a:ln>
        </p:spPr>
        <p:txBody>
          <a:bodyPr wrap="none" lIns="90488" tIns="44450" rIns="90488" bIns="44450">
            <a:spAutoFit/>
          </a:bodyPr>
          <a:lstStyle/>
          <a:p>
            <a:r>
              <a:rPr lang="en-US" altLang="en-US" sz="1900"/>
              <a:t>60</a:t>
            </a:r>
          </a:p>
        </p:txBody>
      </p:sp>
      <p:sp>
        <p:nvSpPr>
          <p:cNvPr id="110610" name="Rectangle 18"/>
          <p:cNvSpPr>
            <a:spLocks noChangeArrowheads="1"/>
          </p:cNvSpPr>
          <p:nvPr/>
        </p:nvSpPr>
        <p:spPr bwMode="auto">
          <a:xfrm>
            <a:off x="2015067" y="1973264"/>
            <a:ext cx="439224" cy="382156"/>
          </a:xfrm>
          <a:prstGeom prst="rect">
            <a:avLst/>
          </a:prstGeom>
          <a:noFill/>
          <a:ln w="12700">
            <a:noFill/>
            <a:miter lim="800000"/>
            <a:headEnd/>
            <a:tailEnd/>
          </a:ln>
        </p:spPr>
        <p:txBody>
          <a:bodyPr wrap="none" lIns="90488" tIns="44450" rIns="90488" bIns="44450">
            <a:spAutoFit/>
          </a:bodyPr>
          <a:lstStyle/>
          <a:p>
            <a:r>
              <a:rPr lang="en-US" altLang="en-US" sz="1900"/>
              <a:t>90</a:t>
            </a:r>
          </a:p>
        </p:txBody>
      </p:sp>
      <p:sp>
        <p:nvSpPr>
          <p:cNvPr id="110611" name="Rectangle 19"/>
          <p:cNvSpPr>
            <a:spLocks noChangeArrowheads="1"/>
          </p:cNvSpPr>
          <p:nvPr/>
        </p:nvSpPr>
        <p:spPr bwMode="auto">
          <a:xfrm>
            <a:off x="2561167" y="3279776"/>
            <a:ext cx="400752" cy="382156"/>
          </a:xfrm>
          <a:prstGeom prst="rect">
            <a:avLst/>
          </a:prstGeom>
          <a:noFill/>
          <a:ln w="12700">
            <a:noFill/>
            <a:miter lim="800000"/>
            <a:headEnd/>
            <a:tailEnd/>
          </a:ln>
        </p:spPr>
        <p:txBody>
          <a:bodyPr wrap="none" lIns="90488" tIns="44450" rIns="90488" bIns="44450">
            <a:spAutoFit/>
          </a:bodyPr>
          <a:lstStyle/>
          <a:p>
            <a:r>
              <a:rPr lang="en-US" altLang="en-US" sz="1900"/>
              <a:t>-2</a:t>
            </a:r>
          </a:p>
        </p:txBody>
      </p:sp>
      <p:sp>
        <p:nvSpPr>
          <p:cNvPr id="110612" name="Rectangle 20"/>
          <p:cNvSpPr>
            <a:spLocks noChangeArrowheads="1"/>
          </p:cNvSpPr>
          <p:nvPr/>
        </p:nvSpPr>
        <p:spPr bwMode="auto">
          <a:xfrm>
            <a:off x="3103034" y="3268664"/>
            <a:ext cx="400752" cy="382156"/>
          </a:xfrm>
          <a:prstGeom prst="rect">
            <a:avLst/>
          </a:prstGeom>
          <a:noFill/>
          <a:ln w="12700">
            <a:noFill/>
            <a:miter lim="800000"/>
            <a:headEnd/>
            <a:tailEnd/>
          </a:ln>
        </p:spPr>
        <p:txBody>
          <a:bodyPr wrap="none" lIns="90488" tIns="44450" rIns="90488" bIns="44450">
            <a:spAutoFit/>
          </a:bodyPr>
          <a:lstStyle/>
          <a:p>
            <a:r>
              <a:rPr lang="en-US" altLang="en-US" sz="1900"/>
              <a:t>-1</a:t>
            </a:r>
          </a:p>
        </p:txBody>
      </p:sp>
      <p:sp>
        <p:nvSpPr>
          <p:cNvPr id="110613" name="Rectangle 21"/>
          <p:cNvSpPr>
            <a:spLocks noChangeArrowheads="1"/>
          </p:cNvSpPr>
          <p:nvPr/>
        </p:nvSpPr>
        <p:spPr bwMode="auto">
          <a:xfrm>
            <a:off x="3617384" y="3279776"/>
            <a:ext cx="310984" cy="382156"/>
          </a:xfrm>
          <a:prstGeom prst="rect">
            <a:avLst/>
          </a:prstGeom>
          <a:noFill/>
          <a:ln w="12700">
            <a:noFill/>
            <a:miter lim="800000"/>
            <a:headEnd/>
            <a:tailEnd/>
          </a:ln>
        </p:spPr>
        <p:txBody>
          <a:bodyPr wrap="none" lIns="90488" tIns="44450" rIns="90488" bIns="44450">
            <a:spAutoFit/>
          </a:bodyPr>
          <a:lstStyle/>
          <a:p>
            <a:r>
              <a:rPr lang="en-US" altLang="en-US" sz="1900"/>
              <a:t>0</a:t>
            </a:r>
          </a:p>
        </p:txBody>
      </p:sp>
      <p:sp>
        <p:nvSpPr>
          <p:cNvPr id="110614" name="Rectangle 22"/>
          <p:cNvSpPr>
            <a:spLocks noChangeArrowheads="1"/>
          </p:cNvSpPr>
          <p:nvPr/>
        </p:nvSpPr>
        <p:spPr bwMode="auto">
          <a:xfrm>
            <a:off x="4125384" y="3279776"/>
            <a:ext cx="310984" cy="382156"/>
          </a:xfrm>
          <a:prstGeom prst="rect">
            <a:avLst/>
          </a:prstGeom>
          <a:noFill/>
          <a:ln w="12700">
            <a:noFill/>
            <a:miter lim="800000"/>
            <a:headEnd/>
            <a:tailEnd/>
          </a:ln>
        </p:spPr>
        <p:txBody>
          <a:bodyPr wrap="none" lIns="90488" tIns="44450" rIns="90488" bIns="44450">
            <a:spAutoFit/>
          </a:bodyPr>
          <a:lstStyle/>
          <a:p>
            <a:r>
              <a:rPr lang="en-US" altLang="en-US" sz="1900"/>
              <a:t>1</a:t>
            </a:r>
          </a:p>
        </p:txBody>
      </p:sp>
      <p:sp>
        <p:nvSpPr>
          <p:cNvPr id="110615" name="Rectangle 23"/>
          <p:cNvSpPr>
            <a:spLocks noChangeArrowheads="1"/>
          </p:cNvSpPr>
          <p:nvPr/>
        </p:nvSpPr>
        <p:spPr bwMode="auto">
          <a:xfrm>
            <a:off x="4633384" y="3279776"/>
            <a:ext cx="310984" cy="382156"/>
          </a:xfrm>
          <a:prstGeom prst="rect">
            <a:avLst/>
          </a:prstGeom>
          <a:noFill/>
          <a:ln w="12700">
            <a:noFill/>
            <a:miter lim="800000"/>
            <a:headEnd/>
            <a:tailEnd/>
          </a:ln>
        </p:spPr>
        <p:txBody>
          <a:bodyPr wrap="none" lIns="90488" tIns="44450" rIns="90488" bIns="44450">
            <a:spAutoFit/>
          </a:bodyPr>
          <a:lstStyle/>
          <a:p>
            <a:r>
              <a:rPr lang="en-US" altLang="en-US" sz="1900"/>
              <a:t>2</a:t>
            </a:r>
          </a:p>
        </p:txBody>
      </p:sp>
      <p:sp>
        <p:nvSpPr>
          <p:cNvPr id="110616" name="Rectangle 24"/>
          <p:cNvSpPr>
            <a:spLocks noChangeArrowheads="1"/>
          </p:cNvSpPr>
          <p:nvPr/>
        </p:nvSpPr>
        <p:spPr bwMode="auto">
          <a:xfrm>
            <a:off x="4953000" y="3192463"/>
            <a:ext cx="323808" cy="397545"/>
          </a:xfrm>
          <a:prstGeom prst="rect">
            <a:avLst/>
          </a:prstGeom>
          <a:noFill/>
          <a:ln w="12700">
            <a:noFill/>
            <a:miter lim="800000"/>
            <a:headEnd/>
            <a:tailEnd/>
          </a:ln>
        </p:spPr>
        <p:txBody>
          <a:bodyPr wrap="none" lIns="90488" tIns="44450" rIns="90488" bIns="44450">
            <a:spAutoFit/>
          </a:bodyPr>
          <a:lstStyle/>
          <a:p>
            <a:r>
              <a:rPr lang="en-US" altLang="en-US" sz="2000"/>
              <a:t>Z</a:t>
            </a:r>
          </a:p>
        </p:txBody>
      </p:sp>
      <p:sp>
        <p:nvSpPr>
          <p:cNvPr id="110617" name="Rectangle 25"/>
          <p:cNvSpPr>
            <a:spLocks noChangeArrowheads="1"/>
          </p:cNvSpPr>
          <p:nvPr/>
        </p:nvSpPr>
        <p:spPr bwMode="auto">
          <a:xfrm>
            <a:off x="1644651" y="1905000"/>
            <a:ext cx="325411" cy="397545"/>
          </a:xfrm>
          <a:prstGeom prst="rect">
            <a:avLst/>
          </a:prstGeom>
          <a:noFill/>
          <a:ln w="12700">
            <a:noFill/>
            <a:miter lim="800000"/>
            <a:headEnd/>
            <a:tailEnd/>
          </a:ln>
        </p:spPr>
        <p:txBody>
          <a:bodyPr wrap="none" lIns="90488" tIns="44450" rIns="90488" bIns="44450">
            <a:spAutoFit/>
          </a:bodyPr>
          <a:lstStyle/>
          <a:p>
            <a:r>
              <a:rPr lang="en-US" altLang="en-US" sz="2000"/>
              <a:t>X</a:t>
            </a:r>
          </a:p>
        </p:txBody>
      </p:sp>
      <p:sp>
        <p:nvSpPr>
          <p:cNvPr id="110618" name="Freeform 26"/>
          <p:cNvSpPr>
            <a:spLocks/>
          </p:cNvSpPr>
          <p:nvPr/>
        </p:nvSpPr>
        <p:spPr bwMode="auto">
          <a:xfrm>
            <a:off x="8432800" y="2362201"/>
            <a:ext cx="2032000" cy="504825"/>
          </a:xfrm>
          <a:custGeom>
            <a:avLst/>
            <a:gdLst>
              <a:gd name="T0" fmla="*/ 0 w 707"/>
              <a:gd name="T1" fmla="*/ 2147483646 h 318"/>
              <a:gd name="T2" fmla="*/ 2147483646 w 707"/>
              <a:gd name="T3" fmla="*/ 2147483646 h 318"/>
              <a:gd name="T4" fmla="*/ 2147483646 w 707"/>
              <a:gd name="T5" fmla="*/ 2147483646 h 318"/>
              <a:gd name="T6" fmla="*/ 2147483646 w 707"/>
              <a:gd name="T7" fmla="*/ 2147483646 h 318"/>
              <a:gd name="T8" fmla="*/ 2147483646 w 707"/>
              <a:gd name="T9" fmla="*/ 2147483646 h 318"/>
              <a:gd name="T10" fmla="*/ 2147483646 w 707"/>
              <a:gd name="T11" fmla="*/ 2147483646 h 318"/>
              <a:gd name="T12" fmla="*/ 2147483646 w 707"/>
              <a:gd name="T13" fmla="*/ 2147483646 h 318"/>
              <a:gd name="T14" fmla="*/ 2147483646 w 707"/>
              <a:gd name="T15" fmla="*/ 2147483646 h 318"/>
              <a:gd name="T16" fmla="*/ 2147483646 w 707"/>
              <a:gd name="T17" fmla="*/ 2147483646 h 318"/>
              <a:gd name="T18" fmla="*/ 2147483646 w 707"/>
              <a:gd name="T19" fmla="*/ 2147483646 h 318"/>
              <a:gd name="T20" fmla="*/ 2147483646 w 707"/>
              <a:gd name="T21" fmla="*/ 2147483646 h 318"/>
              <a:gd name="T22" fmla="*/ 2147483646 w 707"/>
              <a:gd name="T23" fmla="*/ 2147483646 h 318"/>
              <a:gd name="T24" fmla="*/ 2147483646 w 707"/>
              <a:gd name="T25" fmla="*/ 2147483646 h 318"/>
              <a:gd name="T26" fmla="*/ 2147483646 w 707"/>
              <a:gd name="T27" fmla="*/ 2147483646 h 318"/>
              <a:gd name="T28" fmla="*/ 2147483646 w 707"/>
              <a:gd name="T29" fmla="*/ 2147483646 h 318"/>
              <a:gd name="T30" fmla="*/ 2147483646 w 707"/>
              <a:gd name="T31" fmla="*/ 2147483646 h 318"/>
              <a:gd name="T32" fmla="*/ 2147483646 w 707"/>
              <a:gd name="T33" fmla="*/ 2147483646 h 318"/>
              <a:gd name="T34" fmla="*/ 2147483646 w 707"/>
              <a:gd name="T35" fmla="*/ 2147483646 h 318"/>
              <a:gd name="T36" fmla="*/ 2147483646 w 707"/>
              <a:gd name="T37" fmla="*/ 0 h 3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07"/>
              <a:gd name="T58" fmla="*/ 0 h 318"/>
              <a:gd name="T59" fmla="*/ 707 w 707"/>
              <a:gd name="T60" fmla="*/ 318 h 3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07" h="318">
                <a:moveTo>
                  <a:pt x="0" y="317"/>
                </a:moveTo>
                <a:lnTo>
                  <a:pt x="80" y="309"/>
                </a:lnTo>
                <a:lnTo>
                  <a:pt x="131" y="291"/>
                </a:lnTo>
                <a:lnTo>
                  <a:pt x="173" y="282"/>
                </a:lnTo>
                <a:lnTo>
                  <a:pt x="211" y="273"/>
                </a:lnTo>
                <a:lnTo>
                  <a:pt x="242" y="265"/>
                </a:lnTo>
                <a:lnTo>
                  <a:pt x="269" y="265"/>
                </a:lnTo>
                <a:lnTo>
                  <a:pt x="300" y="255"/>
                </a:lnTo>
                <a:lnTo>
                  <a:pt x="325" y="247"/>
                </a:lnTo>
                <a:lnTo>
                  <a:pt x="354" y="238"/>
                </a:lnTo>
                <a:lnTo>
                  <a:pt x="382" y="229"/>
                </a:lnTo>
                <a:lnTo>
                  <a:pt x="406" y="211"/>
                </a:lnTo>
                <a:lnTo>
                  <a:pt x="437" y="185"/>
                </a:lnTo>
                <a:lnTo>
                  <a:pt x="465" y="167"/>
                </a:lnTo>
                <a:lnTo>
                  <a:pt x="496" y="150"/>
                </a:lnTo>
                <a:lnTo>
                  <a:pt x="534" y="123"/>
                </a:lnTo>
                <a:lnTo>
                  <a:pt x="576" y="96"/>
                </a:lnTo>
                <a:lnTo>
                  <a:pt x="628" y="62"/>
                </a:lnTo>
                <a:lnTo>
                  <a:pt x="706" y="0"/>
                </a:lnTo>
              </a:path>
            </a:pathLst>
          </a:custGeom>
          <a:noFill/>
          <a:ln w="25400" cap="rnd" cmpd="sng">
            <a:solidFill>
              <a:srgbClr val="CC0066"/>
            </a:solidFill>
            <a:prstDash val="solid"/>
            <a:round/>
            <a:headEnd type="none" w="med" len="med"/>
            <a:tailEnd type="none" w="med" len="med"/>
          </a:ln>
        </p:spPr>
        <p:txBody>
          <a:bodyPr/>
          <a:lstStyle/>
          <a:p>
            <a:endParaRPr lang="en-US"/>
          </a:p>
        </p:txBody>
      </p:sp>
      <p:sp>
        <p:nvSpPr>
          <p:cNvPr id="110619" name="Freeform 27"/>
          <p:cNvSpPr>
            <a:spLocks/>
          </p:cNvSpPr>
          <p:nvPr/>
        </p:nvSpPr>
        <p:spPr bwMode="auto">
          <a:xfrm>
            <a:off x="2762251" y="4876801"/>
            <a:ext cx="2032000" cy="676275"/>
          </a:xfrm>
          <a:custGeom>
            <a:avLst/>
            <a:gdLst>
              <a:gd name="T0" fmla="*/ 0 w 707"/>
              <a:gd name="T1" fmla="*/ 2147483646 h 426"/>
              <a:gd name="T2" fmla="*/ 2147483646 w 707"/>
              <a:gd name="T3" fmla="*/ 2147483646 h 426"/>
              <a:gd name="T4" fmla="*/ 2147483646 w 707"/>
              <a:gd name="T5" fmla="*/ 2147483646 h 426"/>
              <a:gd name="T6" fmla="*/ 2147483646 w 707"/>
              <a:gd name="T7" fmla="*/ 2147483646 h 426"/>
              <a:gd name="T8" fmla="*/ 2147483646 w 707"/>
              <a:gd name="T9" fmla="*/ 2147483646 h 426"/>
              <a:gd name="T10" fmla="*/ 2147483646 w 707"/>
              <a:gd name="T11" fmla="*/ 2147483646 h 426"/>
              <a:gd name="T12" fmla="*/ 2147483646 w 707"/>
              <a:gd name="T13" fmla="*/ 2147483646 h 426"/>
              <a:gd name="T14" fmla="*/ 2147483646 w 707"/>
              <a:gd name="T15" fmla="*/ 2147483646 h 426"/>
              <a:gd name="T16" fmla="*/ 2147483646 w 707"/>
              <a:gd name="T17" fmla="*/ 2147483646 h 426"/>
              <a:gd name="T18" fmla="*/ 2147483646 w 707"/>
              <a:gd name="T19" fmla="*/ 2147483646 h 426"/>
              <a:gd name="T20" fmla="*/ 2147483646 w 707"/>
              <a:gd name="T21" fmla="*/ 2147483646 h 426"/>
              <a:gd name="T22" fmla="*/ 2147483646 w 707"/>
              <a:gd name="T23" fmla="*/ 2147483646 h 426"/>
              <a:gd name="T24" fmla="*/ 2147483646 w 707"/>
              <a:gd name="T25" fmla="*/ 2147483646 h 426"/>
              <a:gd name="T26" fmla="*/ 2147483646 w 707"/>
              <a:gd name="T27" fmla="*/ 2147483646 h 426"/>
              <a:gd name="T28" fmla="*/ 2147483646 w 707"/>
              <a:gd name="T29" fmla="*/ 2147483646 h 426"/>
              <a:gd name="T30" fmla="*/ 2147483646 w 707"/>
              <a:gd name="T31" fmla="*/ 2147483646 h 426"/>
              <a:gd name="T32" fmla="*/ 2147483646 w 707"/>
              <a:gd name="T33" fmla="*/ 2147483646 h 426"/>
              <a:gd name="T34" fmla="*/ 2147483646 w 707"/>
              <a:gd name="T35" fmla="*/ 2147483646 h 426"/>
              <a:gd name="T36" fmla="*/ 2147483646 w 707"/>
              <a:gd name="T37" fmla="*/ 0 h 4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07"/>
              <a:gd name="T58" fmla="*/ 0 h 426"/>
              <a:gd name="T59" fmla="*/ 707 w 707"/>
              <a:gd name="T60" fmla="*/ 426 h 4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07" h="426">
                <a:moveTo>
                  <a:pt x="0" y="425"/>
                </a:moveTo>
                <a:lnTo>
                  <a:pt x="80" y="415"/>
                </a:lnTo>
                <a:lnTo>
                  <a:pt x="131" y="407"/>
                </a:lnTo>
                <a:lnTo>
                  <a:pt x="173" y="389"/>
                </a:lnTo>
                <a:lnTo>
                  <a:pt x="211" y="371"/>
                </a:lnTo>
                <a:lnTo>
                  <a:pt x="242" y="353"/>
                </a:lnTo>
                <a:lnTo>
                  <a:pt x="269" y="327"/>
                </a:lnTo>
                <a:lnTo>
                  <a:pt x="300" y="301"/>
                </a:lnTo>
                <a:lnTo>
                  <a:pt x="325" y="265"/>
                </a:lnTo>
                <a:lnTo>
                  <a:pt x="354" y="212"/>
                </a:lnTo>
                <a:lnTo>
                  <a:pt x="382" y="160"/>
                </a:lnTo>
                <a:lnTo>
                  <a:pt x="406" y="124"/>
                </a:lnTo>
                <a:lnTo>
                  <a:pt x="437" y="98"/>
                </a:lnTo>
                <a:lnTo>
                  <a:pt x="465" y="72"/>
                </a:lnTo>
                <a:lnTo>
                  <a:pt x="496" y="54"/>
                </a:lnTo>
                <a:lnTo>
                  <a:pt x="534" y="36"/>
                </a:lnTo>
                <a:lnTo>
                  <a:pt x="576" y="18"/>
                </a:lnTo>
                <a:lnTo>
                  <a:pt x="628" y="10"/>
                </a:lnTo>
                <a:lnTo>
                  <a:pt x="706" y="0"/>
                </a:lnTo>
              </a:path>
            </a:pathLst>
          </a:custGeom>
          <a:noFill/>
          <a:ln w="25400" cap="rnd" cmpd="sng">
            <a:solidFill>
              <a:srgbClr val="CC0066"/>
            </a:solidFill>
            <a:prstDash val="solid"/>
            <a:round/>
            <a:headEnd type="none" w="med" len="med"/>
            <a:tailEnd type="none" w="med" len="med"/>
          </a:ln>
        </p:spPr>
        <p:txBody>
          <a:bodyPr/>
          <a:lstStyle/>
          <a:p>
            <a:endParaRPr lang="en-US"/>
          </a:p>
        </p:txBody>
      </p:sp>
      <p:sp>
        <p:nvSpPr>
          <p:cNvPr id="110620" name="Line 28"/>
          <p:cNvSpPr>
            <a:spLocks noChangeShapeType="1"/>
          </p:cNvSpPr>
          <p:nvPr/>
        </p:nvSpPr>
        <p:spPr bwMode="auto">
          <a:xfrm flipV="1">
            <a:off x="3327400" y="3040063"/>
            <a:ext cx="0" cy="228600"/>
          </a:xfrm>
          <a:prstGeom prst="line">
            <a:avLst/>
          </a:prstGeom>
          <a:noFill/>
          <a:ln w="12700">
            <a:solidFill>
              <a:schemeClr val="tx1"/>
            </a:solidFill>
            <a:round/>
            <a:headEnd/>
            <a:tailEnd/>
          </a:ln>
        </p:spPr>
        <p:txBody>
          <a:bodyPr wrap="none" anchor="ctr"/>
          <a:lstStyle/>
          <a:p>
            <a:endParaRPr lang="en-US"/>
          </a:p>
        </p:txBody>
      </p:sp>
      <p:sp>
        <p:nvSpPr>
          <p:cNvPr id="110621" name="Line 29"/>
          <p:cNvSpPr>
            <a:spLocks noChangeShapeType="1"/>
          </p:cNvSpPr>
          <p:nvPr/>
        </p:nvSpPr>
        <p:spPr bwMode="auto">
          <a:xfrm flipV="1">
            <a:off x="3835400" y="3040063"/>
            <a:ext cx="0" cy="228600"/>
          </a:xfrm>
          <a:prstGeom prst="line">
            <a:avLst/>
          </a:prstGeom>
          <a:noFill/>
          <a:ln w="12700">
            <a:solidFill>
              <a:schemeClr val="tx1"/>
            </a:solidFill>
            <a:round/>
            <a:headEnd/>
            <a:tailEnd/>
          </a:ln>
        </p:spPr>
        <p:txBody>
          <a:bodyPr wrap="none" anchor="ctr"/>
          <a:lstStyle/>
          <a:p>
            <a:endParaRPr lang="en-US"/>
          </a:p>
        </p:txBody>
      </p:sp>
      <p:sp>
        <p:nvSpPr>
          <p:cNvPr id="110622" name="Line 30"/>
          <p:cNvSpPr>
            <a:spLocks noChangeShapeType="1"/>
          </p:cNvSpPr>
          <p:nvPr/>
        </p:nvSpPr>
        <p:spPr bwMode="auto">
          <a:xfrm flipV="1">
            <a:off x="4343400" y="3040063"/>
            <a:ext cx="0" cy="228600"/>
          </a:xfrm>
          <a:prstGeom prst="line">
            <a:avLst/>
          </a:prstGeom>
          <a:noFill/>
          <a:ln w="12700">
            <a:solidFill>
              <a:schemeClr val="tx1"/>
            </a:solidFill>
            <a:round/>
            <a:headEnd/>
            <a:tailEnd/>
          </a:ln>
        </p:spPr>
        <p:txBody>
          <a:bodyPr wrap="none" anchor="ctr"/>
          <a:lstStyle/>
          <a:p>
            <a:endParaRPr lang="en-US"/>
          </a:p>
        </p:txBody>
      </p:sp>
      <p:sp>
        <p:nvSpPr>
          <p:cNvPr id="110623" name="Line 31"/>
          <p:cNvSpPr>
            <a:spLocks noChangeShapeType="1"/>
          </p:cNvSpPr>
          <p:nvPr/>
        </p:nvSpPr>
        <p:spPr bwMode="auto">
          <a:xfrm flipV="1">
            <a:off x="4851400" y="3040063"/>
            <a:ext cx="0" cy="228600"/>
          </a:xfrm>
          <a:prstGeom prst="line">
            <a:avLst/>
          </a:prstGeom>
          <a:noFill/>
          <a:ln w="12700">
            <a:solidFill>
              <a:schemeClr val="tx1"/>
            </a:solidFill>
            <a:round/>
            <a:headEnd/>
            <a:tailEnd/>
          </a:ln>
        </p:spPr>
        <p:txBody>
          <a:bodyPr wrap="none" anchor="ctr"/>
          <a:lstStyle/>
          <a:p>
            <a:endParaRPr lang="en-US"/>
          </a:p>
        </p:txBody>
      </p:sp>
      <p:sp>
        <p:nvSpPr>
          <p:cNvPr id="110625" name="Line 33"/>
          <p:cNvSpPr>
            <a:spLocks noChangeShapeType="1"/>
          </p:cNvSpPr>
          <p:nvPr/>
        </p:nvSpPr>
        <p:spPr bwMode="auto">
          <a:xfrm>
            <a:off x="8286751" y="3133725"/>
            <a:ext cx="2116" cy="0"/>
          </a:xfrm>
          <a:prstGeom prst="line">
            <a:avLst/>
          </a:prstGeom>
          <a:noFill/>
          <a:ln w="12700">
            <a:solidFill>
              <a:schemeClr val="tx1"/>
            </a:solidFill>
            <a:round/>
            <a:headEnd/>
            <a:tailEnd/>
          </a:ln>
        </p:spPr>
        <p:txBody>
          <a:bodyPr wrap="none" anchor="ctr"/>
          <a:lstStyle/>
          <a:p>
            <a:endParaRPr lang="en-US"/>
          </a:p>
        </p:txBody>
      </p:sp>
      <p:sp>
        <p:nvSpPr>
          <p:cNvPr id="110626" name="Line 34"/>
          <p:cNvSpPr>
            <a:spLocks noChangeShapeType="1"/>
          </p:cNvSpPr>
          <p:nvPr/>
        </p:nvSpPr>
        <p:spPr bwMode="auto">
          <a:xfrm>
            <a:off x="8286751" y="2714625"/>
            <a:ext cx="2116" cy="0"/>
          </a:xfrm>
          <a:prstGeom prst="line">
            <a:avLst/>
          </a:prstGeom>
          <a:noFill/>
          <a:ln w="12700">
            <a:solidFill>
              <a:schemeClr val="tx1"/>
            </a:solidFill>
            <a:round/>
            <a:headEnd/>
            <a:tailEnd/>
          </a:ln>
        </p:spPr>
        <p:txBody>
          <a:bodyPr wrap="none" anchor="ctr"/>
          <a:lstStyle/>
          <a:p>
            <a:endParaRPr lang="en-US"/>
          </a:p>
        </p:txBody>
      </p:sp>
      <p:sp>
        <p:nvSpPr>
          <p:cNvPr id="110627" name="Line 35"/>
          <p:cNvSpPr>
            <a:spLocks noChangeShapeType="1"/>
          </p:cNvSpPr>
          <p:nvPr/>
        </p:nvSpPr>
        <p:spPr bwMode="auto">
          <a:xfrm>
            <a:off x="8286751" y="2293938"/>
            <a:ext cx="2116" cy="0"/>
          </a:xfrm>
          <a:prstGeom prst="line">
            <a:avLst/>
          </a:prstGeom>
          <a:noFill/>
          <a:ln w="12700">
            <a:solidFill>
              <a:schemeClr val="tx1"/>
            </a:solidFill>
            <a:round/>
            <a:headEnd/>
            <a:tailEnd/>
          </a:ln>
        </p:spPr>
        <p:txBody>
          <a:bodyPr wrap="none" anchor="ctr"/>
          <a:lstStyle/>
          <a:p>
            <a:endParaRPr lang="en-US"/>
          </a:p>
        </p:txBody>
      </p:sp>
      <p:sp>
        <p:nvSpPr>
          <p:cNvPr id="110628" name="Line 36"/>
          <p:cNvSpPr>
            <a:spLocks noChangeShapeType="1"/>
          </p:cNvSpPr>
          <p:nvPr/>
        </p:nvSpPr>
        <p:spPr bwMode="auto">
          <a:xfrm>
            <a:off x="8286751" y="3116263"/>
            <a:ext cx="2336800" cy="0"/>
          </a:xfrm>
          <a:prstGeom prst="line">
            <a:avLst/>
          </a:prstGeom>
          <a:noFill/>
          <a:ln w="12700">
            <a:solidFill>
              <a:schemeClr val="tx1"/>
            </a:solidFill>
            <a:round/>
            <a:headEnd/>
            <a:tailEnd/>
          </a:ln>
        </p:spPr>
        <p:txBody>
          <a:bodyPr wrap="none" anchor="ctr"/>
          <a:lstStyle/>
          <a:p>
            <a:endParaRPr lang="en-US"/>
          </a:p>
        </p:txBody>
      </p:sp>
      <p:sp>
        <p:nvSpPr>
          <p:cNvPr id="110629" name="Line 37"/>
          <p:cNvSpPr>
            <a:spLocks noChangeShapeType="1"/>
          </p:cNvSpPr>
          <p:nvPr/>
        </p:nvSpPr>
        <p:spPr bwMode="auto">
          <a:xfrm flipV="1">
            <a:off x="8286751" y="2125663"/>
            <a:ext cx="0" cy="990600"/>
          </a:xfrm>
          <a:prstGeom prst="line">
            <a:avLst/>
          </a:prstGeom>
          <a:noFill/>
          <a:ln w="12700">
            <a:solidFill>
              <a:schemeClr val="tx1"/>
            </a:solidFill>
            <a:round/>
            <a:headEnd/>
            <a:tailEnd/>
          </a:ln>
        </p:spPr>
        <p:txBody>
          <a:bodyPr wrap="none" anchor="ctr"/>
          <a:lstStyle/>
          <a:p>
            <a:endParaRPr lang="en-US"/>
          </a:p>
        </p:txBody>
      </p:sp>
      <p:sp>
        <p:nvSpPr>
          <p:cNvPr id="110630" name="Line 38"/>
          <p:cNvSpPr>
            <a:spLocks noChangeShapeType="1"/>
          </p:cNvSpPr>
          <p:nvPr/>
        </p:nvSpPr>
        <p:spPr bwMode="auto">
          <a:xfrm flipV="1">
            <a:off x="8489951" y="3040063"/>
            <a:ext cx="0" cy="228600"/>
          </a:xfrm>
          <a:prstGeom prst="line">
            <a:avLst/>
          </a:prstGeom>
          <a:noFill/>
          <a:ln w="12700">
            <a:solidFill>
              <a:schemeClr val="tx1"/>
            </a:solidFill>
            <a:round/>
            <a:headEnd/>
            <a:tailEnd/>
          </a:ln>
        </p:spPr>
        <p:txBody>
          <a:bodyPr wrap="none" anchor="ctr"/>
          <a:lstStyle/>
          <a:p>
            <a:endParaRPr lang="en-US"/>
          </a:p>
        </p:txBody>
      </p:sp>
      <p:sp>
        <p:nvSpPr>
          <p:cNvPr id="110631" name="Rectangle 39"/>
          <p:cNvSpPr>
            <a:spLocks noChangeArrowheads="1"/>
          </p:cNvSpPr>
          <p:nvPr/>
        </p:nvSpPr>
        <p:spPr bwMode="auto">
          <a:xfrm>
            <a:off x="7685618" y="2813051"/>
            <a:ext cx="439224" cy="382156"/>
          </a:xfrm>
          <a:prstGeom prst="rect">
            <a:avLst/>
          </a:prstGeom>
          <a:noFill/>
          <a:ln w="12700">
            <a:noFill/>
            <a:miter lim="800000"/>
            <a:headEnd/>
            <a:tailEnd/>
          </a:ln>
        </p:spPr>
        <p:txBody>
          <a:bodyPr wrap="none" lIns="90488" tIns="44450" rIns="90488" bIns="44450">
            <a:spAutoFit/>
          </a:bodyPr>
          <a:lstStyle/>
          <a:p>
            <a:r>
              <a:rPr lang="en-US" altLang="en-US" sz="1900"/>
              <a:t>30</a:t>
            </a:r>
          </a:p>
        </p:txBody>
      </p:sp>
      <p:sp>
        <p:nvSpPr>
          <p:cNvPr id="110632" name="Rectangle 40"/>
          <p:cNvSpPr>
            <a:spLocks noChangeArrowheads="1"/>
          </p:cNvSpPr>
          <p:nvPr/>
        </p:nvSpPr>
        <p:spPr bwMode="auto">
          <a:xfrm>
            <a:off x="7685618" y="2392364"/>
            <a:ext cx="439224" cy="382156"/>
          </a:xfrm>
          <a:prstGeom prst="rect">
            <a:avLst/>
          </a:prstGeom>
          <a:noFill/>
          <a:ln w="12700">
            <a:noFill/>
            <a:miter lim="800000"/>
            <a:headEnd/>
            <a:tailEnd/>
          </a:ln>
        </p:spPr>
        <p:txBody>
          <a:bodyPr wrap="none" lIns="90488" tIns="44450" rIns="90488" bIns="44450">
            <a:spAutoFit/>
          </a:bodyPr>
          <a:lstStyle/>
          <a:p>
            <a:r>
              <a:rPr lang="en-US" altLang="en-US" sz="1900"/>
              <a:t>60</a:t>
            </a:r>
          </a:p>
        </p:txBody>
      </p:sp>
      <p:sp>
        <p:nvSpPr>
          <p:cNvPr id="110633" name="Rectangle 41"/>
          <p:cNvSpPr>
            <a:spLocks noChangeArrowheads="1"/>
          </p:cNvSpPr>
          <p:nvPr/>
        </p:nvSpPr>
        <p:spPr bwMode="auto">
          <a:xfrm>
            <a:off x="7685618" y="1973264"/>
            <a:ext cx="439224" cy="382156"/>
          </a:xfrm>
          <a:prstGeom prst="rect">
            <a:avLst/>
          </a:prstGeom>
          <a:noFill/>
          <a:ln w="12700">
            <a:noFill/>
            <a:miter lim="800000"/>
            <a:headEnd/>
            <a:tailEnd/>
          </a:ln>
        </p:spPr>
        <p:txBody>
          <a:bodyPr wrap="none" lIns="90488" tIns="44450" rIns="90488" bIns="44450">
            <a:spAutoFit/>
          </a:bodyPr>
          <a:lstStyle/>
          <a:p>
            <a:r>
              <a:rPr lang="en-US" altLang="en-US" sz="1900"/>
              <a:t>90</a:t>
            </a:r>
          </a:p>
        </p:txBody>
      </p:sp>
      <p:sp>
        <p:nvSpPr>
          <p:cNvPr id="110634" name="Rectangle 42"/>
          <p:cNvSpPr>
            <a:spLocks noChangeArrowheads="1"/>
          </p:cNvSpPr>
          <p:nvPr/>
        </p:nvSpPr>
        <p:spPr bwMode="auto">
          <a:xfrm>
            <a:off x="8231718" y="3279776"/>
            <a:ext cx="400752" cy="382156"/>
          </a:xfrm>
          <a:prstGeom prst="rect">
            <a:avLst/>
          </a:prstGeom>
          <a:noFill/>
          <a:ln w="12700">
            <a:noFill/>
            <a:miter lim="800000"/>
            <a:headEnd/>
            <a:tailEnd/>
          </a:ln>
        </p:spPr>
        <p:txBody>
          <a:bodyPr wrap="none" lIns="90488" tIns="44450" rIns="90488" bIns="44450">
            <a:spAutoFit/>
          </a:bodyPr>
          <a:lstStyle/>
          <a:p>
            <a:r>
              <a:rPr lang="en-US" altLang="en-US" sz="1900"/>
              <a:t>-2</a:t>
            </a:r>
          </a:p>
        </p:txBody>
      </p:sp>
      <p:sp>
        <p:nvSpPr>
          <p:cNvPr id="110635" name="Rectangle 43"/>
          <p:cNvSpPr>
            <a:spLocks noChangeArrowheads="1"/>
          </p:cNvSpPr>
          <p:nvPr/>
        </p:nvSpPr>
        <p:spPr bwMode="auto">
          <a:xfrm>
            <a:off x="8773585" y="3268664"/>
            <a:ext cx="400752" cy="382156"/>
          </a:xfrm>
          <a:prstGeom prst="rect">
            <a:avLst/>
          </a:prstGeom>
          <a:noFill/>
          <a:ln w="12700">
            <a:noFill/>
            <a:miter lim="800000"/>
            <a:headEnd/>
            <a:tailEnd/>
          </a:ln>
        </p:spPr>
        <p:txBody>
          <a:bodyPr wrap="none" lIns="90488" tIns="44450" rIns="90488" bIns="44450">
            <a:spAutoFit/>
          </a:bodyPr>
          <a:lstStyle/>
          <a:p>
            <a:r>
              <a:rPr lang="en-US" altLang="en-US" sz="1900"/>
              <a:t>-1</a:t>
            </a:r>
          </a:p>
        </p:txBody>
      </p:sp>
      <p:sp>
        <p:nvSpPr>
          <p:cNvPr id="110636" name="Rectangle 44"/>
          <p:cNvSpPr>
            <a:spLocks noChangeArrowheads="1"/>
          </p:cNvSpPr>
          <p:nvPr/>
        </p:nvSpPr>
        <p:spPr bwMode="auto">
          <a:xfrm>
            <a:off x="9287934" y="3279776"/>
            <a:ext cx="310984" cy="382156"/>
          </a:xfrm>
          <a:prstGeom prst="rect">
            <a:avLst/>
          </a:prstGeom>
          <a:noFill/>
          <a:ln w="12700">
            <a:noFill/>
            <a:miter lim="800000"/>
            <a:headEnd/>
            <a:tailEnd/>
          </a:ln>
        </p:spPr>
        <p:txBody>
          <a:bodyPr wrap="none" lIns="90488" tIns="44450" rIns="90488" bIns="44450">
            <a:spAutoFit/>
          </a:bodyPr>
          <a:lstStyle/>
          <a:p>
            <a:r>
              <a:rPr lang="en-US" altLang="en-US" sz="1900"/>
              <a:t>0</a:t>
            </a:r>
          </a:p>
        </p:txBody>
      </p:sp>
      <p:sp>
        <p:nvSpPr>
          <p:cNvPr id="110637" name="Rectangle 45"/>
          <p:cNvSpPr>
            <a:spLocks noChangeArrowheads="1"/>
          </p:cNvSpPr>
          <p:nvPr/>
        </p:nvSpPr>
        <p:spPr bwMode="auto">
          <a:xfrm>
            <a:off x="9795934" y="3279776"/>
            <a:ext cx="310984" cy="382156"/>
          </a:xfrm>
          <a:prstGeom prst="rect">
            <a:avLst/>
          </a:prstGeom>
          <a:noFill/>
          <a:ln w="12700">
            <a:noFill/>
            <a:miter lim="800000"/>
            <a:headEnd/>
            <a:tailEnd/>
          </a:ln>
        </p:spPr>
        <p:txBody>
          <a:bodyPr wrap="none" lIns="90488" tIns="44450" rIns="90488" bIns="44450">
            <a:spAutoFit/>
          </a:bodyPr>
          <a:lstStyle/>
          <a:p>
            <a:r>
              <a:rPr lang="en-US" altLang="en-US" sz="1900"/>
              <a:t>1</a:t>
            </a:r>
          </a:p>
        </p:txBody>
      </p:sp>
      <p:sp>
        <p:nvSpPr>
          <p:cNvPr id="110638" name="Rectangle 46"/>
          <p:cNvSpPr>
            <a:spLocks noChangeArrowheads="1"/>
          </p:cNvSpPr>
          <p:nvPr/>
        </p:nvSpPr>
        <p:spPr bwMode="auto">
          <a:xfrm>
            <a:off x="10303934" y="3279776"/>
            <a:ext cx="310984" cy="382156"/>
          </a:xfrm>
          <a:prstGeom prst="rect">
            <a:avLst/>
          </a:prstGeom>
          <a:noFill/>
          <a:ln w="12700">
            <a:noFill/>
            <a:miter lim="800000"/>
            <a:headEnd/>
            <a:tailEnd/>
          </a:ln>
        </p:spPr>
        <p:txBody>
          <a:bodyPr wrap="none" lIns="90488" tIns="44450" rIns="90488" bIns="44450">
            <a:spAutoFit/>
          </a:bodyPr>
          <a:lstStyle/>
          <a:p>
            <a:r>
              <a:rPr lang="en-US" altLang="en-US" sz="1900"/>
              <a:t>2</a:t>
            </a:r>
          </a:p>
        </p:txBody>
      </p:sp>
      <p:sp>
        <p:nvSpPr>
          <p:cNvPr id="110639" name="Rectangle 47"/>
          <p:cNvSpPr>
            <a:spLocks noChangeArrowheads="1"/>
          </p:cNvSpPr>
          <p:nvPr/>
        </p:nvSpPr>
        <p:spPr bwMode="auto">
          <a:xfrm>
            <a:off x="10623551" y="3192463"/>
            <a:ext cx="323808" cy="397545"/>
          </a:xfrm>
          <a:prstGeom prst="rect">
            <a:avLst/>
          </a:prstGeom>
          <a:noFill/>
          <a:ln w="12700">
            <a:noFill/>
            <a:miter lim="800000"/>
            <a:headEnd/>
            <a:tailEnd/>
          </a:ln>
        </p:spPr>
        <p:txBody>
          <a:bodyPr wrap="none" lIns="90488" tIns="44450" rIns="90488" bIns="44450">
            <a:spAutoFit/>
          </a:bodyPr>
          <a:lstStyle/>
          <a:p>
            <a:r>
              <a:rPr lang="en-US" altLang="en-US" sz="2000"/>
              <a:t>Z</a:t>
            </a:r>
          </a:p>
        </p:txBody>
      </p:sp>
      <p:sp>
        <p:nvSpPr>
          <p:cNvPr id="110640" name="Rectangle 48"/>
          <p:cNvSpPr>
            <a:spLocks noChangeArrowheads="1"/>
          </p:cNvSpPr>
          <p:nvPr/>
        </p:nvSpPr>
        <p:spPr bwMode="auto">
          <a:xfrm>
            <a:off x="7315200" y="1905000"/>
            <a:ext cx="325411" cy="397545"/>
          </a:xfrm>
          <a:prstGeom prst="rect">
            <a:avLst/>
          </a:prstGeom>
          <a:noFill/>
          <a:ln w="12700">
            <a:noFill/>
            <a:miter lim="800000"/>
            <a:headEnd/>
            <a:tailEnd/>
          </a:ln>
        </p:spPr>
        <p:txBody>
          <a:bodyPr wrap="none" lIns="90488" tIns="44450" rIns="90488" bIns="44450">
            <a:spAutoFit/>
          </a:bodyPr>
          <a:lstStyle/>
          <a:p>
            <a:r>
              <a:rPr lang="en-US" altLang="en-US" sz="2000"/>
              <a:t>X</a:t>
            </a:r>
          </a:p>
        </p:txBody>
      </p:sp>
      <p:sp>
        <p:nvSpPr>
          <p:cNvPr id="110641" name="Line 49"/>
          <p:cNvSpPr>
            <a:spLocks noChangeShapeType="1"/>
          </p:cNvSpPr>
          <p:nvPr/>
        </p:nvSpPr>
        <p:spPr bwMode="auto">
          <a:xfrm flipV="1">
            <a:off x="8997951" y="3040063"/>
            <a:ext cx="0" cy="228600"/>
          </a:xfrm>
          <a:prstGeom prst="line">
            <a:avLst/>
          </a:prstGeom>
          <a:noFill/>
          <a:ln w="12700">
            <a:solidFill>
              <a:schemeClr val="tx1"/>
            </a:solidFill>
            <a:round/>
            <a:headEnd/>
            <a:tailEnd/>
          </a:ln>
        </p:spPr>
        <p:txBody>
          <a:bodyPr wrap="none" anchor="ctr"/>
          <a:lstStyle/>
          <a:p>
            <a:endParaRPr lang="en-US"/>
          </a:p>
        </p:txBody>
      </p:sp>
      <p:sp>
        <p:nvSpPr>
          <p:cNvPr id="110642" name="Line 50"/>
          <p:cNvSpPr>
            <a:spLocks noChangeShapeType="1"/>
          </p:cNvSpPr>
          <p:nvPr/>
        </p:nvSpPr>
        <p:spPr bwMode="auto">
          <a:xfrm flipV="1">
            <a:off x="9505951" y="3040063"/>
            <a:ext cx="0" cy="228600"/>
          </a:xfrm>
          <a:prstGeom prst="line">
            <a:avLst/>
          </a:prstGeom>
          <a:noFill/>
          <a:ln w="12700">
            <a:solidFill>
              <a:schemeClr val="tx1"/>
            </a:solidFill>
            <a:round/>
            <a:headEnd/>
            <a:tailEnd/>
          </a:ln>
        </p:spPr>
        <p:txBody>
          <a:bodyPr wrap="none" anchor="ctr"/>
          <a:lstStyle/>
          <a:p>
            <a:endParaRPr lang="en-US"/>
          </a:p>
        </p:txBody>
      </p:sp>
      <p:sp>
        <p:nvSpPr>
          <p:cNvPr id="110643" name="Line 51"/>
          <p:cNvSpPr>
            <a:spLocks noChangeShapeType="1"/>
          </p:cNvSpPr>
          <p:nvPr/>
        </p:nvSpPr>
        <p:spPr bwMode="auto">
          <a:xfrm flipV="1">
            <a:off x="10013951" y="3040063"/>
            <a:ext cx="0" cy="228600"/>
          </a:xfrm>
          <a:prstGeom prst="line">
            <a:avLst/>
          </a:prstGeom>
          <a:noFill/>
          <a:ln w="12700">
            <a:solidFill>
              <a:schemeClr val="tx1"/>
            </a:solidFill>
            <a:round/>
            <a:headEnd/>
            <a:tailEnd/>
          </a:ln>
        </p:spPr>
        <p:txBody>
          <a:bodyPr wrap="none" anchor="ctr"/>
          <a:lstStyle/>
          <a:p>
            <a:endParaRPr lang="en-US"/>
          </a:p>
        </p:txBody>
      </p:sp>
      <p:sp>
        <p:nvSpPr>
          <p:cNvPr id="110644" name="Line 52"/>
          <p:cNvSpPr>
            <a:spLocks noChangeShapeType="1"/>
          </p:cNvSpPr>
          <p:nvPr/>
        </p:nvSpPr>
        <p:spPr bwMode="auto">
          <a:xfrm flipV="1">
            <a:off x="10521951" y="3040063"/>
            <a:ext cx="0" cy="228600"/>
          </a:xfrm>
          <a:prstGeom prst="line">
            <a:avLst/>
          </a:prstGeom>
          <a:noFill/>
          <a:ln w="12700">
            <a:solidFill>
              <a:schemeClr val="tx1"/>
            </a:solidFill>
            <a:round/>
            <a:headEnd/>
            <a:tailEnd/>
          </a:ln>
        </p:spPr>
        <p:txBody>
          <a:bodyPr wrap="none" anchor="ctr"/>
          <a:lstStyle/>
          <a:p>
            <a:endParaRPr lang="en-US"/>
          </a:p>
        </p:txBody>
      </p:sp>
      <p:sp>
        <p:nvSpPr>
          <p:cNvPr id="110645" name="Line 53"/>
          <p:cNvSpPr>
            <a:spLocks noChangeShapeType="1"/>
          </p:cNvSpPr>
          <p:nvPr/>
        </p:nvSpPr>
        <p:spPr bwMode="auto">
          <a:xfrm>
            <a:off x="2616200" y="5724525"/>
            <a:ext cx="2117" cy="0"/>
          </a:xfrm>
          <a:prstGeom prst="line">
            <a:avLst/>
          </a:prstGeom>
          <a:noFill/>
          <a:ln w="12700">
            <a:solidFill>
              <a:schemeClr val="tx1"/>
            </a:solidFill>
            <a:round/>
            <a:headEnd/>
            <a:tailEnd/>
          </a:ln>
        </p:spPr>
        <p:txBody>
          <a:bodyPr wrap="none" anchor="ctr"/>
          <a:lstStyle/>
          <a:p>
            <a:endParaRPr lang="en-US"/>
          </a:p>
        </p:txBody>
      </p:sp>
      <p:sp>
        <p:nvSpPr>
          <p:cNvPr id="110646" name="Line 54"/>
          <p:cNvSpPr>
            <a:spLocks noChangeShapeType="1"/>
          </p:cNvSpPr>
          <p:nvPr/>
        </p:nvSpPr>
        <p:spPr bwMode="auto">
          <a:xfrm>
            <a:off x="2616200" y="5305425"/>
            <a:ext cx="2117" cy="0"/>
          </a:xfrm>
          <a:prstGeom prst="line">
            <a:avLst/>
          </a:prstGeom>
          <a:noFill/>
          <a:ln w="12700">
            <a:solidFill>
              <a:schemeClr val="tx1"/>
            </a:solidFill>
            <a:round/>
            <a:headEnd/>
            <a:tailEnd/>
          </a:ln>
        </p:spPr>
        <p:txBody>
          <a:bodyPr wrap="none" anchor="ctr"/>
          <a:lstStyle/>
          <a:p>
            <a:endParaRPr lang="en-US"/>
          </a:p>
        </p:txBody>
      </p:sp>
      <p:sp>
        <p:nvSpPr>
          <p:cNvPr id="110647" name="Line 55"/>
          <p:cNvSpPr>
            <a:spLocks noChangeShapeType="1"/>
          </p:cNvSpPr>
          <p:nvPr/>
        </p:nvSpPr>
        <p:spPr bwMode="auto">
          <a:xfrm>
            <a:off x="2616200" y="4884738"/>
            <a:ext cx="2117" cy="0"/>
          </a:xfrm>
          <a:prstGeom prst="line">
            <a:avLst/>
          </a:prstGeom>
          <a:noFill/>
          <a:ln w="12700">
            <a:solidFill>
              <a:schemeClr val="tx1"/>
            </a:solidFill>
            <a:round/>
            <a:headEnd/>
            <a:tailEnd/>
          </a:ln>
        </p:spPr>
        <p:txBody>
          <a:bodyPr wrap="none" anchor="ctr"/>
          <a:lstStyle/>
          <a:p>
            <a:endParaRPr lang="en-US"/>
          </a:p>
        </p:txBody>
      </p:sp>
      <p:sp>
        <p:nvSpPr>
          <p:cNvPr id="110648" name="Line 56"/>
          <p:cNvSpPr>
            <a:spLocks noChangeShapeType="1"/>
          </p:cNvSpPr>
          <p:nvPr/>
        </p:nvSpPr>
        <p:spPr bwMode="auto">
          <a:xfrm>
            <a:off x="2616200" y="5707063"/>
            <a:ext cx="2336800" cy="0"/>
          </a:xfrm>
          <a:prstGeom prst="line">
            <a:avLst/>
          </a:prstGeom>
          <a:noFill/>
          <a:ln w="12700">
            <a:solidFill>
              <a:schemeClr val="tx1"/>
            </a:solidFill>
            <a:round/>
            <a:headEnd/>
            <a:tailEnd/>
          </a:ln>
        </p:spPr>
        <p:txBody>
          <a:bodyPr wrap="none" anchor="ctr"/>
          <a:lstStyle/>
          <a:p>
            <a:endParaRPr lang="en-US"/>
          </a:p>
        </p:txBody>
      </p:sp>
      <p:sp>
        <p:nvSpPr>
          <p:cNvPr id="110649" name="Line 57"/>
          <p:cNvSpPr>
            <a:spLocks noChangeShapeType="1"/>
          </p:cNvSpPr>
          <p:nvPr/>
        </p:nvSpPr>
        <p:spPr bwMode="auto">
          <a:xfrm flipV="1">
            <a:off x="2616200" y="4716463"/>
            <a:ext cx="0" cy="990600"/>
          </a:xfrm>
          <a:prstGeom prst="line">
            <a:avLst/>
          </a:prstGeom>
          <a:noFill/>
          <a:ln w="12700">
            <a:solidFill>
              <a:schemeClr val="tx1"/>
            </a:solidFill>
            <a:round/>
            <a:headEnd/>
            <a:tailEnd/>
          </a:ln>
        </p:spPr>
        <p:txBody>
          <a:bodyPr wrap="none" anchor="ctr"/>
          <a:lstStyle/>
          <a:p>
            <a:endParaRPr lang="en-US"/>
          </a:p>
        </p:txBody>
      </p:sp>
      <p:sp>
        <p:nvSpPr>
          <p:cNvPr id="110650" name="Line 58"/>
          <p:cNvSpPr>
            <a:spLocks noChangeShapeType="1"/>
          </p:cNvSpPr>
          <p:nvPr/>
        </p:nvSpPr>
        <p:spPr bwMode="auto">
          <a:xfrm flipV="1">
            <a:off x="2819400" y="5630863"/>
            <a:ext cx="0" cy="228600"/>
          </a:xfrm>
          <a:prstGeom prst="line">
            <a:avLst/>
          </a:prstGeom>
          <a:noFill/>
          <a:ln w="12700">
            <a:solidFill>
              <a:schemeClr val="tx1"/>
            </a:solidFill>
            <a:round/>
            <a:headEnd/>
            <a:tailEnd/>
          </a:ln>
        </p:spPr>
        <p:txBody>
          <a:bodyPr wrap="none" anchor="ctr"/>
          <a:lstStyle/>
          <a:p>
            <a:endParaRPr lang="en-US"/>
          </a:p>
        </p:txBody>
      </p:sp>
      <p:sp>
        <p:nvSpPr>
          <p:cNvPr id="110651" name="Rectangle 59"/>
          <p:cNvSpPr>
            <a:spLocks noChangeArrowheads="1"/>
          </p:cNvSpPr>
          <p:nvPr/>
        </p:nvSpPr>
        <p:spPr bwMode="auto">
          <a:xfrm>
            <a:off x="2015067" y="5403851"/>
            <a:ext cx="439224" cy="382156"/>
          </a:xfrm>
          <a:prstGeom prst="rect">
            <a:avLst/>
          </a:prstGeom>
          <a:noFill/>
          <a:ln w="12700">
            <a:noFill/>
            <a:miter lim="800000"/>
            <a:headEnd/>
            <a:tailEnd/>
          </a:ln>
        </p:spPr>
        <p:txBody>
          <a:bodyPr wrap="none" lIns="90488" tIns="44450" rIns="90488" bIns="44450">
            <a:spAutoFit/>
          </a:bodyPr>
          <a:lstStyle/>
          <a:p>
            <a:r>
              <a:rPr lang="en-US" altLang="en-US" sz="1900"/>
              <a:t>30</a:t>
            </a:r>
          </a:p>
        </p:txBody>
      </p:sp>
      <p:sp>
        <p:nvSpPr>
          <p:cNvPr id="110652" name="Rectangle 60"/>
          <p:cNvSpPr>
            <a:spLocks noChangeArrowheads="1"/>
          </p:cNvSpPr>
          <p:nvPr/>
        </p:nvSpPr>
        <p:spPr bwMode="auto">
          <a:xfrm>
            <a:off x="2015067" y="4983164"/>
            <a:ext cx="439224" cy="382156"/>
          </a:xfrm>
          <a:prstGeom prst="rect">
            <a:avLst/>
          </a:prstGeom>
          <a:noFill/>
          <a:ln w="12700">
            <a:noFill/>
            <a:miter lim="800000"/>
            <a:headEnd/>
            <a:tailEnd/>
          </a:ln>
        </p:spPr>
        <p:txBody>
          <a:bodyPr wrap="none" lIns="90488" tIns="44450" rIns="90488" bIns="44450">
            <a:spAutoFit/>
          </a:bodyPr>
          <a:lstStyle/>
          <a:p>
            <a:r>
              <a:rPr lang="en-US" altLang="en-US" sz="1900"/>
              <a:t>60</a:t>
            </a:r>
          </a:p>
        </p:txBody>
      </p:sp>
      <p:sp>
        <p:nvSpPr>
          <p:cNvPr id="110653" name="Rectangle 61"/>
          <p:cNvSpPr>
            <a:spLocks noChangeArrowheads="1"/>
          </p:cNvSpPr>
          <p:nvPr/>
        </p:nvSpPr>
        <p:spPr bwMode="auto">
          <a:xfrm>
            <a:off x="2015067" y="4564064"/>
            <a:ext cx="439224" cy="382156"/>
          </a:xfrm>
          <a:prstGeom prst="rect">
            <a:avLst/>
          </a:prstGeom>
          <a:noFill/>
          <a:ln w="12700">
            <a:noFill/>
            <a:miter lim="800000"/>
            <a:headEnd/>
            <a:tailEnd/>
          </a:ln>
        </p:spPr>
        <p:txBody>
          <a:bodyPr wrap="none" lIns="90488" tIns="44450" rIns="90488" bIns="44450">
            <a:spAutoFit/>
          </a:bodyPr>
          <a:lstStyle/>
          <a:p>
            <a:r>
              <a:rPr lang="en-US" altLang="en-US" sz="1900"/>
              <a:t>90</a:t>
            </a:r>
          </a:p>
        </p:txBody>
      </p:sp>
      <p:sp>
        <p:nvSpPr>
          <p:cNvPr id="110654" name="Rectangle 62"/>
          <p:cNvSpPr>
            <a:spLocks noChangeArrowheads="1"/>
          </p:cNvSpPr>
          <p:nvPr/>
        </p:nvSpPr>
        <p:spPr bwMode="auto">
          <a:xfrm>
            <a:off x="2561167" y="5870576"/>
            <a:ext cx="400752" cy="382156"/>
          </a:xfrm>
          <a:prstGeom prst="rect">
            <a:avLst/>
          </a:prstGeom>
          <a:noFill/>
          <a:ln w="12700">
            <a:noFill/>
            <a:miter lim="800000"/>
            <a:headEnd/>
            <a:tailEnd/>
          </a:ln>
        </p:spPr>
        <p:txBody>
          <a:bodyPr wrap="none" lIns="90488" tIns="44450" rIns="90488" bIns="44450">
            <a:spAutoFit/>
          </a:bodyPr>
          <a:lstStyle/>
          <a:p>
            <a:r>
              <a:rPr lang="en-US" altLang="en-US" sz="1900"/>
              <a:t>-2</a:t>
            </a:r>
          </a:p>
        </p:txBody>
      </p:sp>
      <p:sp>
        <p:nvSpPr>
          <p:cNvPr id="110655" name="Rectangle 63"/>
          <p:cNvSpPr>
            <a:spLocks noChangeArrowheads="1"/>
          </p:cNvSpPr>
          <p:nvPr/>
        </p:nvSpPr>
        <p:spPr bwMode="auto">
          <a:xfrm>
            <a:off x="3103034" y="5859464"/>
            <a:ext cx="400752" cy="382156"/>
          </a:xfrm>
          <a:prstGeom prst="rect">
            <a:avLst/>
          </a:prstGeom>
          <a:noFill/>
          <a:ln w="12700">
            <a:noFill/>
            <a:miter lim="800000"/>
            <a:headEnd/>
            <a:tailEnd/>
          </a:ln>
        </p:spPr>
        <p:txBody>
          <a:bodyPr wrap="none" lIns="90488" tIns="44450" rIns="90488" bIns="44450">
            <a:spAutoFit/>
          </a:bodyPr>
          <a:lstStyle/>
          <a:p>
            <a:r>
              <a:rPr lang="en-US" altLang="en-US" sz="1900"/>
              <a:t>-1</a:t>
            </a:r>
          </a:p>
        </p:txBody>
      </p:sp>
      <p:sp>
        <p:nvSpPr>
          <p:cNvPr id="110656" name="Rectangle 64"/>
          <p:cNvSpPr>
            <a:spLocks noChangeArrowheads="1"/>
          </p:cNvSpPr>
          <p:nvPr/>
        </p:nvSpPr>
        <p:spPr bwMode="auto">
          <a:xfrm>
            <a:off x="3617384" y="5870576"/>
            <a:ext cx="310984" cy="382156"/>
          </a:xfrm>
          <a:prstGeom prst="rect">
            <a:avLst/>
          </a:prstGeom>
          <a:noFill/>
          <a:ln w="12700">
            <a:noFill/>
            <a:miter lim="800000"/>
            <a:headEnd/>
            <a:tailEnd/>
          </a:ln>
        </p:spPr>
        <p:txBody>
          <a:bodyPr wrap="none" lIns="90488" tIns="44450" rIns="90488" bIns="44450">
            <a:spAutoFit/>
          </a:bodyPr>
          <a:lstStyle/>
          <a:p>
            <a:r>
              <a:rPr lang="en-US" altLang="en-US" sz="1900"/>
              <a:t>0</a:t>
            </a:r>
          </a:p>
        </p:txBody>
      </p:sp>
      <p:sp>
        <p:nvSpPr>
          <p:cNvPr id="110657" name="Rectangle 65"/>
          <p:cNvSpPr>
            <a:spLocks noChangeArrowheads="1"/>
          </p:cNvSpPr>
          <p:nvPr/>
        </p:nvSpPr>
        <p:spPr bwMode="auto">
          <a:xfrm>
            <a:off x="4125384" y="5870576"/>
            <a:ext cx="310984" cy="382156"/>
          </a:xfrm>
          <a:prstGeom prst="rect">
            <a:avLst/>
          </a:prstGeom>
          <a:noFill/>
          <a:ln w="12700">
            <a:noFill/>
            <a:miter lim="800000"/>
            <a:headEnd/>
            <a:tailEnd/>
          </a:ln>
        </p:spPr>
        <p:txBody>
          <a:bodyPr wrap="none" lIns="90488" tIns="44450" rIns="90488" bIns="44450">
            <a:spAutoFit/>
          </a:bodyPr>
          <a:lstStyle/>
          <a:p>
            <a:r>
              <a:rPr lang="en-US" altLang="en-US" sz="1900"/>
              <a:t>1</a:t>
            </a:r>
          </a:p>
        </p:txBody>
      </p:sp>
      <p:sp>
        <p:nvSpPr>
          <p:cNvPr id="110658" name="Rectangle 66"/>
          <p:cNvSpPr>
            <a:spLocks noChangeArrowheads="1"/>
          </p:cNvSpPr>
          <p:nvPr/>
        </p:nvSpPr>
        <p:spPr bwMode="auto">
          <a:xfrm>
            <a:off x="4633384" y="5870576"/>
            <a:ext cx="310984" cy="382156"/>
          </a:xfrm>
          <a:prstGeom prst="rect">
            <a:avLst/>
          </a:prstGeom>
          <a:noFill/>
          <a:ln w="12700">
            <a:noFill/>
            <a:miter lim="800000"/>
            <a:headEnd/>
            <a:tailEnd/>
          </a:ln>
        </p:spPr>
        <p:txBody>
          <a:bodyPr wrap="none" lIns="90488" tIns="44450" rIns="90488" bIns="44450">
            <a:spAutoFit/>
          </a:bodyPr>
          <a:lstStyle/>
          <a:p>
            <a:r>
              <a:rPr lang="en-US" altLang="en-US" sz="1900"/>
              <a:t>2</a:t>
            </a:r>
          </a:p>
        </p:txBody>
      </p:sp>
      <p:sp>
        <p:nvSpPr>
          <p:cNvPr id="110659" name="Rectangle 67"/>
          <p:cNvSpPr>
            <a:spLocks noChangeArrowheads="1"/>
          </p:cNvSpPr>
          <p:nvPr/>
        </p:nvSpPr>
        <p:spPr bwMode="auto">
          <a:xfrm>
            <a:off x="4953000" y="5783263"/>
            <a:ext cx="323808" cy="397545"/>
          </a:xfrm>
          <a:prstGeom prst="rect">
            <a:avLst/>
          </a:prstGeom>
          <a:noFill/>
          <a:ln w="12700">
            <a:noFill/>
            <a:miter lim="800000"/>
            <a:headEnd/>
            <a:tailEnd/>
          </a:ln>
        </p:spPr>
        <p:txBody>
          <a:bodyPr wrap="none" lIns="90488" tIns="44450" rIns="90488" bIns="44450">
            <a:spAutoFit/>
          </a:bodyPr>
          <a:lstStyle/>
          <a:p>
            <a:r>
              <a:rPr lang="en-US" altLang="en-US" sz="2000"/>
              <a:t>Z</a:t>
            </a:r>
          </a:p>
        </p:txBody>
      </p:sp>
      <p:sp>
        <p:nvSpPr>
          <p:cNvPr id="110660" name="Rectangle 68"/>
          <p:cNvSpPr>
            <a:spLocks noChangeArrowheads="1"/>
          </p:cNvSpPr>
          <p:nvPr/>
        </p:nvSpPr>
        <p:spPr bwMode="auto">
          <a:xfrm>
            <a:off x="1644651" y="4495800"/>
            <a:ext cx="325411" cy="397545"/>
          </a:xfrm>
          <a:prstGeom prst="rect">
            <a:avLst/>
          </a:prstGeom>
          <a:noFill/>
          <a:ln w="12700">
            <a:noFill/>
            <a:miter lim="800000"/>
            <a:headEnd/>
            <a:tailEnd/>
          </a:ln>
        </p:spPr>
        <p:txBody>
          <a:bodyPr wrap="none" lIns="90488" tIns="44450" rIns="90488" bIns="44450">
            <a:spAutoFit/>
          </a:bodyPr>
          <a:lstStyle/>
          <a:p>
            <a:r>
              <a:rPr lang="en-US" altLang="en-US" sz="2000"/>
              <a:t>X</a:t>
            </a:r>
          </a:p>
        </p:txBody>
      </p:sp>
      <p:sp>
        <p:nvSpPr>
          <p:cNvPr id="110661" name="Line 69"/>
          <p:cNvSpPr>
            <a:spLocks noChangeShapeType="1"/>
          </p:cNvSpPr>
          <p:nvPr/>
        </p:nvSpPr>
        <p:spPr bwMode="auto">
          <a:xfrm flipV="1">
            <a:off x="3327400" y="5630863"/>
            <a:ext cx="0" cy="228600"/>
          </a:xfrm>
          <a:prstGeom prst="line">
            <a:avLst/>
          </a:prstGeom>
          <a:noFill/>
          <a:ln w="12700">
            <a:solidFill>
              <a:schemeClr val="tx1"/>
            </a:solidFill>
            <a:round/>
            <a:headEnd/>
            <a:tailEnd/>
          </a:ln>
        </p:spPr>
        <p:txBody>
          <a:bodyPr wrap="none" anchor="ctr"/>
          <a:lstStyle/>
          <a:p>
            <a:endParaRPr lang="en-US"/>
          </a:p>
        </p:txBody>
      </p:sp>
      <p:sp>
        <p:nvSpPr>
          <p:cNvPr id="110662" name="Line 70"/>
          <p:cNvSpPr>
            <a:spLocks noChangeShapeType="1"/>
          </p:cNvSpPr>
          <p:nvPr/>
        </p:nvSpPr>
        <p:spPr bwMode="auto">
          <a:xfrm flipV="1">
            <a:off x="3835400" y="5630863"/>
            <a:ext cx="0" cy="228600"/>
          </a:xfrm>
          <a:prstGeom prst="line">
            <a:avLst/>
          </a:prstGeom>
          <a:noFill/>
          <a:ln w="12700">
            <a:solidFill>
              <a:schemeClr val="tx1"/>
            </a:solidFill>
            <a:round/>
            <a:headEnd/>
            <a:tailEnd/>
          </a:ln>
        </p:spPr>
        <p:txBody>
          <a:bodyPr wrap="none" anchor="ctr"/>
          <a:lstStyle/>
          <a:p>
            <a:endParaRPr lang="en-US"/>
          </a:p>
        </p:txBody>
      </p:sp>
      <p:sp>
        <p:nvSpPr>
          <p:cNvPr id="110663" name="Line 71"/>
          <p:cNvSpPr>
            <a:spLocks noChangeShapeType="1"/>
          </p:cNvSpPr>
          <p:nvPr/>
        </p:nvSpPr>
        <p:spPr bwMode="auto">
          <a:xfrm flipV="1">
            <a:off x="4343400" y="5630863"/>
            <a:ext cx="0" cy="228600"/>
          </a:xfrm>
          <a:prstGeom prst="line">
            <a:avLst/>
          </a:prstGeom>
          <a:noFill/>
          <a:ln w="12700">
            <a:solidFill>
              <a:schemeClr val="tx1"/>
            </a:solidFill>
            <a:round/>
            <a:headEnd/>
            <a:tailEnd/>
          </a:ln>
        </p:spPr>
        <p:txBody>
          <a:bodyPr wrap="none" anchor="ctr"/>
          <a:lstStyle/>
          <a:p>
            <a:endParaRPr lang="en-US"/>
          </a:p>
        </p:txBody>
      </p:sp>
      <p:sp>
        <p:nvSpPr>
          <p:cNvPr id="110664" name="Line 72"/>
          <p:cNvSpPr>
            <a:spLocks noChangeShapeType="1"/>
          </p:cNvSpPr>
          <p:nvPr/>
        </p:nvSpPr>
        <p:spPr bwMode="auto">
          <a:xfrm flipV="1">
            <a:off x="4851400" y="5630863"/>
            <a:ext cx="0" cy="228600"/>
          </a:xfrm>
          <a:prstGeom prst="line">
            <a:avLst/>
          </a:prstGeom>
          <a:noFill/>
          <a:ln w="12700">
            <a:solidFill>
              <a:schemeClr val="tx1"/>
            </a:solidFill>
            <a:round/>
            <a:headEnd/>
            <a:tailEnd/>
          </a:ln>
        </p:spPr>
        <p:txBody>
          <a:bodyPr wrap="none" anchor="ctr"/>
          <a:lstStyle/>
          <a:p>
            <a:endParaRPr lang="en-US"/>
          </a:p>
        </p:txBody>
      </p:sp>
      <p:sp>
        <p:nvSpPr>
          <p:cNvPr id="110665" name="Text Box 73"/>
          <p:cNvSpPr txBox="1">
            <a:spLocks noChangeArrowheads="1"/>
          </p:cNvSpPr>
          <p:nvPr/>
        </p:nvSpPr>
        <p:spPr bwMode="auto">
          <a:xfrm>
            <a:off x="6073422" y="5009445"/>
            <a:ext cx="5576711" cy="830997"/>
          </a:xfrm>
          <a:prstGeom prst="rect">
            <a:avLst/>
          </a:prstGeom>
          <a:noFill/>
          <a:ln w="9525">
            <a:noFill/>
            <a:miter lim="800000"/>
            <a:headEnd/>
            <a:tailEnd/>
          </a:ln>
        </p:spPr>
        <p:txBody>
          <a:bodyPr wrap="square">
            <a:spAutoFit/>
          </a:bodyPr>
          <a:lstStyle/>
          <a:p>
            <a:pPr eaLnBrk="1" hangingPunct="1">
              <a:spcBef>
                <a:spcPct val="50000"/>
              </a:spcBef>
            </a:pPr>
            <a:r>
              <a:rPr lang="en-US" altLang="en-US" sz="2400" dirty="0"/>
              <a:t>Nonlinear plots indicate a deviation from normality</a:t>
            </a:r>
          </a:p>
        </p:txBody>
      </p:sp>
    </p:spTree>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677333" y="609600"/>
            <a:ext cx="10363199" cy="1320800"/>
          </a:xfrm>
        </p:spPr>
        <p:txBody>
          <a:bodyPr/>
          <a:lstStyle/>
          <a:p>
            <a:pPr eaLnBrk="1" hangingPunct="1"/>
            <a:r>
              <a:rPr lang="en-US" altLang="en-US" sz="2800" dirty="0" smtClean="0"/>
              <a:t>Evaluating Normality An Example:  Mutual Fund Returns</a:t>
            </a:r>
          </a:p>
        </p:txBody>
      </p:sp>
      <p:sp>
        <p:nvSpPr>
          <p:cNvPr id="111619" name="Rectangle 5"/>
          <p:cNvSpPr>
            <a:spLocks noChangeArrowheads="1"/>
          </p:cNvSpPr>
          <p:nvPr/>
        </p:nvSpPr>
        <p:spPr bwMode="auto">
          <a:xfrm>
            <a:off x="6003634" y="-184666"/>
            <a:ext cx="184731" cy="369332"/>
          </a:xfrm>
          <a:prstGeom prst="rect">
            <a:avLst/>
          </a:prstGeom>
          <a:noFill/>
          <a:ln w="9525" algn="ctr">
            <a:noFill/>
            <a:miter lim="800000"/>
            <a:headEnd/>
            <a:tailEnd/>
          </a:ln>
        </p:spPr>
        <p:txBody>
          <a:bodyPr wrap="none" anchor="ctr">
            <a:spAutoFit/>
          </a:bodyPr>
          <a:lstStyle/>
          <a:p>
            <a:pPr algn="ctr" eaLnBrk="1" hangingPunct="1">
              <a:spcBef>
                <a:spcPct val="50000"/>
              </a:spcBef>
            </a:pPr>
            <a:endParaRPr lang="en-US" altLang="en-US"/>
          </a:p>
        </p:txBody>
      </p:sp>
      <p:sp>
        <p:nvSpPr>
          <p:cNvPr id="111620" name="Text Box 6"/>
          <p:cNvSpPr txBox="1">
            <a:spLocks noChangeArrowheads="1"/>
          </p:cNvSpPr>
          <p:nvPr/>
        </p:nvSpPr>
        <p:spPr bwMode="auto">
          <a:xfrm>
            <a:off x="7416800" y="2133600"/>
            <a:ext cx="4267200" cy="1016000"/>
          </a:xfrm>
          <a:prstGeom prst="rect">
            <a:avLst/>
          </a:prstGeom>
          <a:solidFill>
            <a:srgbClr val="FDE0BD"/>
          </a:solidFill>
          <a:ln w="9525" algn="ctr">
            <a:noFill/>
            <a:miter lim="800000"/>
            <a:headEnd/>
            <a:tailEnd/>
          </a:ln>
        </p:spPr>
        <p:txBody>
          <a:bodyPr>
            <a:spAutoFit/>
          </a:bodyPr>
          <a:lstStyle/>
          <a:p>
            <a:pPr eaLnBrk="1" hangingPunct="1">
              <a:spcBef>
                <a:spcPct val="50000"/>
              </a:spcBef>
            </a:pPr>
            <a:r>
              <a:rPr lang="en-US" altLang="en-US" sz="2000" dirty="0"/>
              <a:t>The </a:t>
            </a:r>
            <a:r>
              <a:rPr lang="en-US" altLang="en-US" sz="2000" dirty="0" err="1"/>
              <a:t>boxplot</a:t>
            </a:r>
            <a:r>
              <a:rPr lang="en-US" altLang="en-US" sz="2000" dirty="0"/>
              <a:t> is skewed to the right. (The normal distribution is symmetric.)</a:t>
            </a:r>
          </a:p>
        </p:txBody>
      </p:sp>
      <p:pic>
        <p:nvPicPr>
          <p:cNvPr id="352257" name="Picture 1"/>
          <p:cNvPicPr>
            <a:picLocks noChangeAspect="1" noChangeArrowheads="1"/>
          </p:cNvPicPr>
          <p:nvPr/>
        </p:nvPicPr>
        <p:blipFill>
          <a:blip r:embed="rId2" cstate="print"/>
          <a:srcRect/>
          <a:stretch>
            <a:fillRect/>
          </a:stretch>
        </p:blipFill>
        <p:spPr bwMode="auto">
          <a:xfrm>
            <a:off x="2946401" y="1524000"/>
            <a:ext cx="3807884" cy="1828800"/>
          </a:xfrm>
          <a:prstGeom prst="rect">
            <a:avLst/>
          </a:prstGeom>
          <a:solidFill>
            <a:schemeClr val="accent6"/>
          </a:solidFill>
          <a:ln w="9525">
            <a:noFill/>
            <a:miter lim="800000"/>
            <a:headEnd/>
            <a:tailEnd/>
          </a:ln>
        </p:spPr>
      </p:pic>
      <p:pic>
        <p:nvPicPr>
          <p:cNvPr id="111622" name="Picture 2"/>
          <p:cNvPicPr>
            <a:picLocks noChangeAspect="1" noChangeArrowheads="1"/>
          </p:cNvPicPr>
          <p:nvPr/>
        </p:nvPicPr>
        <p:blipFill>
          <a:blip r:embed="rId3" cstate="print"/>
          <a:srcRect/>
          <a:stretch>
            <a:fillRect/>
          </a:stretch>
        </p:blipFill>
        <p:spPr bwMode="auto">
          <a:xfrm>
            <a:off x="1524001" y="3581400"/>
            <a:ext cx="9057217"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666044" y="282222"/>
            <a:ext cx="10521244" cy="1320800"/>
          </a:xfrm>
        </p:spPr>
        <p:txBody>
          <a:bodyPr/>
          <a:lstStyle/>
          <a:p>
            <a:pPr eaLnBrk="1" hangingPunct="1"/>
            <a:r>
              <a:rPr lang="en-US" altLang="en-US" sz="2800" dirty="0" smtClean="0"/>
              <a:t>Evaluating Normality An Example:  Mutual Fund Returns</a:t>
            </a:r>
          </a:p>
        </p:txBody>
      </p:sp>
      <p:sp>
        <p:nvSpPr>
          <p:cNvPr id="112643" name="Text Box 5"/>
          <p:cNvSpPr txBox="1">
            <a:spLocks noChangeArrowheads="1"/>
          </p:cNvSpPr>
          <p:nvPr/>
        </p:nvSpPr>
        <p:spPr bwMode="auto">
          <a:xfrm>
            <a:off x="1230975" y="1676400"/>
            <a:ext cx="2347117" cy="369332"/>
          </a:xfrm>
          <a:prstGeom prst="rect">
            <a:avLst/>
          </a:prstGeom>
          <a:noFill/>
          <a:ln w="9525" algn="ctr">
            <a:noFill/>
            <a:miter lim="800000"/>
            <a:headEnd/>
            <a:tailEnd/>
          </a:ln>
        </p:spPr>
        <p:txBody>
          <a:bodyPr wrap="none">
            <a:spAutoFit/>
          </a:bodyPr>
          <a:lstStyle/>
          <a:p>
            <a:pPr algn="ctr" eaLnBrk="1" hangingPunct="1">
              <a:spcBef>
                <a:spcPct val="50000"/>
              </a:spcBef>
            </a:pPr>
            <a:r>
              <a:rPr lang="en-US" altLang="en-US" u="sng"/>
              <a:t>Descriptive Statistics</a:t>
            </a:r>
          </a:p>
        </p:txBody>
      </p:sp>
      <p:sp>
        <p:nvSpPr>
          <p:cNvPr id="112645" name="Text Box 7"/>
          <p:cNvSpPr txBox="1">
            <a:spLocks noChangeArrowheads="1"/>
          </p:cNvSpPr>
          <p:nvPr/>
        </p:nvSpPr>
        <p:spPr bwMode="auto">
          <a:xfrm>
            <a:off x="4233333" y="1001184"/>
            <a:ext cx="7224889" cy="5355312"/>
          </a:xfrm>
          <a:prstGeom prst="rect">
            <a:avLst/>
          </a:prstGeom>
          <a:solidFill>
            <a:srgbClr val="FDE0BD"/>
          </a:solidFill>
          <a:ln w="9525" algn="ctr">
            <a:noFill/>
            <a:miter lim="800000"/>
            <a:headEnd/>
            <a:tailEnd/>
          </a:ln>
        </p:spPr>
        <p:txBody>
          <a:bodyPr wrap="square">
            <a:spAutoFit/>
          </a:bodyPr>
          <a:lstStyle/>
          <a:p>
            <a:pPr marL="120650" indent="-120650" eaLnBrk="1" hangingPunct="1">
              <a:spcBef>
                <a:spcPct val="50000"/>
              </a:spcBef>
              <a:buClr>
                <a:schemeClr val="folHlink"/>
              </a:buClr>
              <a:buFont typeface="Wingdings" pitchFamily="2" charset="2"/>
              <a:buChar char="§"/>
            </a:pPr>
            <a:r>
              <a:rPr lang="en-US" altLang="en-US" dirty="0"/>
              <a:t>The mean (21.84) is approximately the same as the median (21.65).  (In a normal distribution the mean and median are equal.)</a:t>
            </a:r>
          </a:p>
          <a:p>
            <a:pPr marL="120650" indent="-120650" eaLnBrk="1" hangingPunct="1">
              <a:spcBef>
                <a:spcPct val="50000"/>
              </a:spcBef>
              <a:buClr>
                <a:schemeClr val="folHlink"/>
              </a:buClr>
              <a:buFont typeface="Wingdings" pitchFamily="2" charset="2"/>
              <a:buChar char="§"/>
            </a:pPr>
            <a:r>
              <a:rPr lang="en-US" altLang="en-US" dirty="0"/>
              <a:t>The </a:t>
            </a:r>
            <a:r>
              <a:rPr lang="en-US" altLang="en-US" dirty="0" err="1"/>
              <a:t>interquartile</a:t>
            </a:r>
            <a:r>
              <a:rPr lang="en-US" altLang="en-US" dirty="0"/>
              <a:t> range of 6.98 is approximately 1.09 standard deviations.  (In a normal distribution the </a:t>
            </a:r>
            <a:r>
              <a:rPr lang="en-US" altLang="en-US" dirty="0" err="1"/>
              <a:t>interquartile</a:t>
            </a:r>
            <a:r>
              <a:rPr lang="en-US" altLang="en-US" dirty="0"/>
              <a:t> range is 1.33 standard deviations.)</a:t>
            </a:r>
          </a:p>
          <a:p>
            <a:pPr marL="120650" indent="-120650" eaLnBrk="1" hangingPunct="1">
              <a:spcBef>
                <a:spcPct val="50000"/>
              </a:spcBef>
              <a:buClr>
                <a:schemeClr val="folHlink"/>
              </a:buClr>
              <a:buFont typeface="Wingdings" pitchFamily="2" charset="2"/>
              <a:buChar char="§"/>
            </a:pPr>
            <a:r>
              <a:rPr lang="en-US" altLang="en-US" dirty="0"/>
              <a:t>The range of 59.52 is equal to 9.26 standard deviations.  (In a normal distribution the range is 6 standard deviations.)</a:t>
            </a:r>
          </a:p>
          <a:p>
            <a:pPr marL="120650" indent="-120650" eaLnBrk="1" hangingPunct="1">
              <a:spcBef>
                <a:spcPct val="50000"/>
              </a:spcBef>
              <a:buClr>
                <a:schemeClr val="folHlink"/>
              </a:buClr>
              <a:buFont typeface="Wingdings" pitchFamily="2" charset="2"/>
              <a:buChar char="§"/>
            </a:pPr>
            <a:r>
              <a:rPr lang="en-US" altLang="en-US" dirty="0"/>
              <a:t>77.04% of the observations are within 1 standard deviation of the mean.  (In a normal distribution this percentage is 68.26%.)</a:t>
            </a:r>
          </a:p>
          <a:p>
            <a:pPr marL="120650" indent="-120650" eaLnBrk="1" hangingPunct="1">
              <a:spcBef>
                <a:spcPct val="50000"/>
              </a:spcBef>
              <a:buClr>
                <a:schemeClr val="folHlink"/>
              </a:buClr>
              <a:buFont typeface="Wingdings" pitchFamily="2" charset="2"/>
              <a:buChar char="§"/>
            </a:pPr>
            <a:r>
              <a:rPr lang="en-US" altLang="en-US" dirty="0"/>
              <a:t>86.79% of the observations are within 1.28 standard deviations of the mean.  (In a normal distribution this percentage is 80%.)</a:t>
            </a:r>
          </a:p>
          <a:p>
            <a:pPr marL="120650" indent="-120650" eaLnBrk="1" hangingPunct="1">
              <a:spcBef>
                <a:spcPct val="50000"/>
              </a:spcBef>
              <a:buClr>
                <a:schemeClr val="folHlink"/>
              </a:buClr>
              <a:buFont typeface="Wingdings" pitchFamily="2" charset="2"/>
              <a:buChar char="§"/>
            </a:pPr>
            <a:r>
              <a:rPr lang="en-US" altLang="en-US" dirty="0"/>
              <a:t>96.86% of the observations are within 2 standard deviations of the mean. (In a normal distribution this percentage is 95.44%.)</a:t>
            </a:r>
          </a:p>
          <a:p>
            <a:pPr marL="120650" indent="-120650" eaLnBrk="1" hangingPunct="1">
              <a:spcBef>
                <a:spcPct val="50000"/>
              </a:spcBef>
              <a:buClr>
                <a:schemeClr val="folHlink"/>
              </a:buClr>
              <a:buFont typeface="Wingdings" pitchFamily="2" charset="2"/>
              <a:buChar char="§"/>
            </a:pPr>
            <a:r>
              <a:rPr lang="en-US" altLang="en-US" dirty="0"/>
              <a:t>The </a:t>
            </a:r>
            <a:r>
              <a:rPr lang="en-US" altLang="en-US" dirty="0" err="1"/>
              <a:t>skewness</a:t>
            </a:r>
            <a:r>
              <a:rPr lang="en-US" altLang="en-US" dirty="0"/>
              <a:t> statistic is 1.698 and the kurtosis statistic is 8.467. (In a normal distribution, each of these statistics equals zero.)</a:t>
            </a:r>
          </a:p>
        </p:txBody>
      </p:sp>
      <p:pic>
        <p:nvPicPr>
          <p:cNvPr id="112646" name="Picture 1"/>
          <p:cNvPicPr>
            <a:picLocks noChangeAspect="1" noChangeArrowheads="1"/>
          </p:cNvPicPr>
          <p:nvPr/>
        </p:nvPicPr>
        <p:blipFill>
          <a:blip r:embed="rId2" cstate="print"/>
          <a:srcRect/>
          <a:stretch>
            <a:fillRect/>
          </a:stretch>
        </p:blipFill>
        <p:spPr bwMode="auto">
          <a:xfrm>
            <a:off x="304800" y="2133602"/>
            <a:ext cx="3386667" cy="34989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677334" y="609600"/>
            <a:ext cx="10859910" cy="1320800"/>
          </a:xfrm>
        </p:spPr>
        <p:txBody>
          <a:bodyPr/>
          <a:lstStyle/>
          <a:p>
            <a:pPr eaLnBrk="1" hangingPunct="1"/>
            <a:r>
              <a:rPr lang="en-US" altLang="en-US" sz="2800" dirty="0" smtClean="0"/>
              <a:t>Evaluating Normality Via Excel An Example:  Mutual Fund Returns</a:t>
            </a:r>
          </a:p>
        </p:txBody>
      </p:sp>
      <p:sp>
        <p:nvSpPr>
          <p:cNvPr id="113667" name="Rectangle 5"/>
          <p:cNvSpPr>
            <a:spLocks noChangeArrowheads="1"/>
          </p:cNvSpPr>
          <p:nvPr/>
        </p:nvSpPr>
        <p:spPr bwMode="auto">
          <a:xfrm>
            <a:off x="6003634" y="-184666"/>
            <a:ext cx="184731" cy="369332"/>
          </a:xfrm>
          <a:prstGeom prst="rect">
            <a:avLst/>
          </a:prstGeom>
          <a:noFill/>
          <a:ln w="9525" algn="ctr">
            <a:noFill/>
            <a:miter lim="800000"/>
            <a:headEnd/>
            <a:tailEnd/>
          </a:ln>
        </p:spPr>
        <p:txBody>
          <a:bodyPr wrap="none" anchor="ctr">
            <a:spAutoFit/>
          </a:bodyPr>
          <a:lstStyle/>
          <a:p>
            <a:pPr algn="ctr" eaLnBrk="1" hangingPunct="1">
              <a:spcBef>
                <a:spcPct val="50000"/>
              </a:spcBef>
            </a:pPr>
            <a:endParaRPr lang="en-US" altLang="en-US"/>
          </a:p>
        </p:txBody>
      </p:sp>
      <p:sp>
        <p:nvSpPr>
          <p:cNvPr id="113669" name="Text Box 7"/>
          <p:cNvSpPr txBox="1">
            <a:spLocks noChangeArrowheads="1"/>
          </p:cNvSpPr>
          <p:nvPr/>
        </p:nvSpPr>
        <p:spPr bwMode="auto">
          <a:xfrm>
            <a:off x="7823200" y="2819401"/>
            <a:ext cx="4165600" cy="1200329"/>
          </a:xfrm>
          <a:prstGeom prst="rect">
            <a:avLst/>
          </a:prstGeom>
          <a:solidFill>
            <a:srgbClr val="FDE0BD"/>
          </a:solidFill>
          <a:ln w="9525" algn="ctr">
            <a:noFill/>
            <a:miter lim="800000"/>
            <a:headEnd/>
            <a:tailEnd/>
          </a:ln>
        </p:spPr>
        <p:txBody>
          <a:bodyPr>
            <a:spAutoFit/>
          </a:bodyPr>
          <a:lstStyle/>
          <a:p>
            <a:pPr eaLnBrk="1" hangingPunct="1">
              <a:spcBef>
                <a:spcPct val="50000"/>
              </a:spcBef>
            </a:pPr>
            <a:r>
              <a:rPr lang="en-US" altLang="en-US"/>
              <a:t>Plot is not a straight line and shows the distribution is skewed to the right. (The normal distribution appears as a straight line.)</a:t>
            </a:r>
          </a:p>
        </p:txBody>
      </p:sp>
      <p:pic>
        <p:nvPicPr>
          <p:cNvPr id="113670" name="Picture 1"/>
          <p:cNvPicPr>
            <a:picLocks noChangeAspect="1" noChangeArrowheads="1"/>
          </p:cNvPicPr>
          <p:nvPr/>
        </p:nvPicPr>
        <p:blipFill>
          <a:blip r:embed="rId2" cstate="print"/>
          <a:srcRect/>
          <a:stretch>
            <a:fillRect/>
          </a:stretch>
        </p:blipFill>
        <p:spPr bwMode="auto">
          <a:xfrm>
            <a:off x="327378" y="1761066"/>
            <a:ext cx="7446433"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idx="4294967295"/>
          </p:nvPr>
        </p:nvSpPr>
        <p:spPr>
          <a:xfrm>
            <a:off x="812801" y="381000"/>
            <a:ext cx="9844617" cy="990600"/>
          </a:xfrm>
        </p:spPr>
        <p:txBody>
          <a:bodyPr/>
          <a:lstStyle/>
          <a:p>
            <a:pPr eaLnBrk="1" hangingPunct="1"/>
            <a:r>
              <a:rPr lang="en-US" altLang="en-US" smtClean="0"/>
              <a:t>Examples of Data From A Designed Experiment</a:t>
            </a:r>
          </a:p>
        </p:txBody>
      </p:sp>
      <p:sp>
        <p:nvSpPr>
          <p:cNvPr id="37891" name="Content Placeholder 2"/>
          <p:cNvSpPr>
            <a:spLocks noGrp="1"/>
          </p:cNvSpPr>
          <p:nvPr>
            <p:ph idx="4294967295"/>
          </p:nvPr>
        </p:nvSpPr>
        <p:spPr>
          <a:xfrm>
            <a:off x="812800" y="1676401"/>
            <a:ext cx="10769600" cy="4532313"/>
          </a:xfrm>
        </p:spPr>
        <p:txBody>
          <a:bodyPr>
            <a:normAutofit/>
          </a:bodyPr>
          <a:lstStyle/>
          <a:p>
            <a:pPr eaLnBrk="1" hangingPunct="1"/>
            <a:r>
              <a:rPr lang="en-US" altLang="en-US" sz="2400" dirty="0" smtClean="0"/>
              <a:t>Consumer testing of different versions of a product to help determine which product should be pursued further.</a:t>
            </a:r>
          </a:p>
          <a:p>
            <a:pPr eaLnBrk="1" hangingPunct="1"/>
            <a:endParaRPr lang="en-US" altLang="en-US" sz="2400" dirty="0" smtClean="0"/>
          </a:p>
          <a:p>
            <a:pPr eaLnBrk="1" hangingPunct="1"/>
            <a:r>
              <a:rPr lang="en-US" altLang="en-US" sz="2400" dirty="0" smtClean="0"/>
              <a:t>Material testing to determine which supplier’s material should be used in a product.</a:t>
            </a:r>
          </a:p>
          <a:p>
            <a:pPr eaLnBrk="1" hangingPunct="1"/>
            <a:endParaRPr lang="en-US" altLang="en-US" sz="2400" dirty="0" smtClean="0"/>
          </a:p>
          <a:p>
            <a:pPr eaLnBrk="1" hangingPunct="1"/>
            <a:r>
              <a:rPr lang="en-US" altLang="en-US" sz="2400" dirty="0" smtClean="0"/>
              <a:t>Market testing on alternative product promotions to determine which promotion to use more broadly.</a:t>
            </a:r>
          </a:p>
        </p:txBody>
      </p:sp>
    </p:spTree>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677333" y="609600"/>
            <a:ext cx="11243733" cy="1320800"/>
          </a:xfrm>
        </p:spPr>
        <p:txBody>
          <a:bodyPr/>
          <a:lstStyle/>
          <a:p>
            <a:pPr eaLnBrk="1" hangingPunct="1"/>
            <a:r>
              <a:rPr lang="en-US" altLang="en-US" sz="2800" dirty="0" smtClean="0"/>
              <a:t>Evaluating Normality An Example:  Mutual Fund Returns</a:t>
            </a:r>
          </a:p>
        </p:txBody>
      </p:sp>
      <p:sp>
        <p:nvSpPr>
          <p:cNvPr id="115715" name="Rectangle 3"/>
          <p:cNvSpPr>
            <a:spLocks noGrp="1" noChangeArrowheads="1"/>
          </p:cNvSpPr>
          <p:nvPr>
            <p:ph type="body" idx="4294967295"/>
          </p:nvPr>
        </p:nvSpPr>
        <p:spPr>
          <a:xfrm>
            <a:off x="677333" y="1693333"/>
            <a:ext cx="11119555" cy="4348029"/>
          </a:xfrm>
        </p:spPr>
        <p:txBody>
          <a:bodyPr>
            <a:normAutofit/>
          </a:bodyPr>
          <a:lstStyle/>
          <a:p>
            <a:pPr eaLnBrk="1" hangingPunct="1">
              <a:buNone/>
            </a:pPr>
            <a:r>
              <a:rPr lang="en-US" altLang="en-US" sz="2400" dirty="0" smtClean="0">
                <a:solidFill>
                  <a:schemeClr val="tx1"/>
                </a:solidFill>
              </a:rPr>
              <a:t>Conclusions</a:t>
            </a:r>
          </a:p>
          <a:p>
            <a:pPr lvl="1" eaLnBrk="1" hangingPunct="1"/>
            <a:r>
              <a:rPr lang="en-US" altLang="en-US" sz="2400" dirty="0" smtClean="0">
                <a:solidFill>
                  <a:schemeClr val="tx1"/>
                </a:solidFill>
              </a:rPr>
              <a:t>The returns are right-skewed</a:t>
            </a:r>
          </a:p>
          <a:p>
            <a:pPr lvl="1" eaLnBrk="1" hangingPunct="1"/>
            <a:r>
              <a:rPr lang="en-US" altLang="en-US" sz="2400" dirty="0" smtClean="0">
                <a:solidFill>
                  <a:schemeClr val="tx1"/>
                </a:solidFill>
              </a:rPr>
              <a:t>The returns have more values concentrated around the mean than expected</a:t>
            </a:r>
          </a:p>
          <a:p>
            <a:pPr lvl="1" eaLnBrk="1" hangingPunct="1"/>
            <a:r>
              <a:rPr lang="en-US" altLang="en-US" sz="2400" dirty="0" smtClean="0">
                <a:solidFill>
                  <a:schemeClr val="tx1"/>
                </a:solidFill>
              </a:rPr>
              <a:t>The range is larger than expected</a:t>
            </a:r>
          </a:p>
          <a:p>
            <a:pPr lvl="1" eaLnBrk="1" hangingPunct="1"/>
            <a:r>
              <a:rPr lang="en-US" altLang="en-US" sz="2400" dirty="0" smtClean="0">
                <a:solidFill>
                  <a:schemeClr val="tx1"/>
                </a:solidFill>
              </a:rPr>
              <a:t>Normal probability plot is not a straight line</a:t>
            </a:r>
          </a:p>
          <a:p>
            <a:pPr lvl="1" eaLnBrk="1" hangingPunct="1"/>
            <a:r>
              <a:rPr lang="en-US" altLang="en-US" sz="2400" dirty="0" smtClean="0">
                <a:solidFill>
                  <a:schemeClr val="tx1"/>
                </a:solidFill>
              </a:rPr>
              <a:t>Overall, this data set greatly differs from the theoretical properties of the normal distribution</a:t>
            </a:r>
          </a:p>
        </p:txBody>
      </p:sp>
    </p:spTree>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9102633" cy="4062651"/>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Sample and sample distributions. Confidence intervals</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534127341"/>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804334" y="279400"/>
            <a:ext cx="10515600" cy="914400"/>
          </a:xfrm>
          <a:noFill/>
        </p:spPr>
        <p:txBody>
          <a:bodyPr/>
          <a:lstStyle/>
          <a:p>
            <a:pPr algn="l" eaLnBrk="1" hangingPunct="1"/>
            <a:r>
              <a:rPr lang="en-US" dirty="0" smtClean="0"/>
              <a:t>Why Sample?</a:t>
            </a:r>
          </a:p>
        </p:txBody>
      </p:sp>
      <p:sp>
        <p:nvSpPr>
          <p:cNvPr id="5123" name="Rectangle 3"/>
          <p:cNvSpPr>
            <a:spLocks noGrp="1" noChangeArrowheads="1"/>
          </p:cNvSpPr>
          <p:nvPr>
            <p:ph idx="1"/>
          </p:nvPr>
        </p:nvSpPr>
        <p:spPr>
          <a:xfrm>
            <a:off x="677333" y="1354667"/>
            <a:ext cx="11119555" cy="4686695"/>
          </a:xfrm>
        </p:spPr>
        <p:txBody>
          <a:bodyPr>
            <a:normAutofit/>
          </a:bodyPr>
          <a:lstStyle/>
          <a:p>
            <a:pPr eaLnBrk="1" hangingPunct="1">
              <a:spcBef>
                <a:spcPts val="1800"/>
              </a:spcBef>
            </a:pPr>
            <a:r>
              <a:rPr lang="en-US" sz="2400" dirty="0" smtClean="0">
                <a:solidFill>
                  <a:schemeClr val="tx1"/>
                </a:solidFill>
              </a:rPr>
              <a:t>Why Sample?</a:t>
            </a:r>
          </a:p>
          <a:p>
            <a:pPr lvl="1" eaLnBrk="1" hangingPunct="1">
              <a:spcBef>
                <a:spcPts val="1800"/>
              </a:spcBef>
            </a:pPr>
            <a:r>
              <a:rPr lang="en-US" sz="2400" dirty="0" smtClean="0">
                <a:solidFill>
                  <a:schemeClr val="tx1"/>
                </a:solidFill>
              </a:rPr>
              <a:t>Examining the entire population would be expensive and time consuming</a:t>
            </a:r>
          </a:p>
          <a:p>
            <a:pPr lvl="1" eaLnBrk="1" hangingPunct="1">
              <a:spcBef>
                <a:spcPts val="1800"/>
              </a:spcBef>
            </a:pPr>
            <a:r>
              <a:rPr lang="en-US" sz="2400" dirty="0" smtClean="0">
                <a:solidFill>
                  <a:schemeClr val="tx1"/>
                </a:solidFill>
              </a:rPr>
              <a:t>Can’t examine everything if the test is destructive</a:t>
            </a:r>
          </a:p>
          <a:p>
            <a:pPr>
              <a:spcBef>
                <a:spcPts val="1800"/>
              </a:spcBef>
              <a:buNone/>
            </a:pPr>
            <a:endParaRPr lang="en-US" sz="2400" dirty="0" smtClean="0">
              <a:solidFill>
                <a:schemeClr val="tx1"/>
              </a:solidFill>
            </a:endParaRPr>
          </a:p>
          <a:p>
            <a:pPr>
              <a:spcBef>
                <a:spcPts val="1800"/>
              </a:spcBef>
              <a:buNone/>
            </a:pPr>
            <a:r>
              <a:rPr lang="en-US" sz="2400" dirty="0" smtClean="0">
                <a:solidFill>
                  <a:schemeClr val="tx1"/>
                </a:solidFill>
              </a:rPr>
              <a:t>If a sample is selected properly and the analysis performed correctly, sample information can be used to make an accurate assessment of the entire population</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838200" y="76200"/>
            <a:ext cx="10515600" cy="914400"/>
          </a:xfrm>
        </p:spPr>
        <p:txBody>
          <a:bodyPr/>
          <a:lstStyle/>
          <a:p>
            <a:r>
              <a:rPr lang="en-US" smtClean="0"/>
              <a:t>Types of Sampling</a:t>
            </a:r>
          </a:p>
        </p:txBody>
      </p:sp>
      <p:sp>
        <p:nvSpPr>
          <p:cNvPr id="7" name="Line 4"/>
          <p:cNvSpPr>
            <a:spLocks noChangeShapeType="1"/>
          </p:cNvSpPr>
          <p:nvPr/>
        </p:nvSpPr>
        <p:spPr bwMode="auto">
          <a:xfrm>
            <a:off x="711200" y="1793875"/>
            <a:ext cx="0" cy="31686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22" name="Rectangle 19"/>
          <p:cNvSpPr>
            <a:spLocks noChangeArrowheads="1"/>
          </p:cNvSpPr>
          <p:nvPr/>
        </p:nvSpPr>
        <p:spPr bwMode="auto">
          <a:xfrm>
            <a:off x="101600" y="1371601"/>
            <a:ext cx="4470400" cy="39687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Probability Sampling</a:t>
            </a:r>
          </a:p>
        </p:txBody>
      </p:sp>
      <p:sp>
        <p:nvSpPr>
          <p:cNvPr id="23" name="Rectangle 20"/>
          <p:cNvSpPr>
            <a:spLocks noChangeArrowheads="1"/>
          </p:cNvSpPr>
          <p:nvPr/>
        </p:nvSpPr>
        <p:spPr bwMode="auto">
          <a:xfrm>
            <a:off x="1524000" y="2098676"/>
            <a:ext cx="1828800" cy="64452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lnSpc>
                <a:spcPct val="80000"/>
              </a:lnSpc>
              <a:spcBef>
                <a:spcPct val="50000"/>
              </a:spcBef>
              <a:defRPr/>
            </a:pPr>
            <a:r>
              <a:rPr lang="en-US" sz="2000" dirty="0">
                <a:latin typeface="+mn-lt"/>
                <a:cs typeface="Arial" panose="020B0604020202020204" pitchFamily="34" charset="0"/>
              </a:rPr>
              <a:t>Simple </a:t>
            </a:r>
          </a:p>
          <a:p>
            <a:pPr>
              <a:lnSpc>
                <a:spcPct val="50000"/>
              </a:lnSpc>
              <a:spcBef>
                <a:spcPct val="50000"/>
              </a:spcBef>
              <a:defRPr/>
            </a:pPr>
            <a:r>
              <a:rPr lang="en-US" sz="2000" dirty="0">
                <a:latin typeface="+mn-lt"/>
                <a:cs typeface="Arial" panose="020B0604020202020204" pitchFamily="34" charset="0"/>
              </a:rPr>
              <a:t>Random</a:t>
            </a:r>
          </a:p>
        </p:txBody>
      </p:sp>
      <p:sp>
        <p:nvSpPr>
          <p:cNvPr id="25" name="Rectangle 22"/>
          <p:cNvSpPr>
            <a:spLocks noChangeArrowheads="1"/>
          </p:cNvSpPr>
          <p:nvPr/>
        </p:nvSpPr>
        <p:spPr bwMode="auto">
          <a:xfrm>
            <a:off x="1524000" y="2936876"/>
            <a:ext cx="2235200" cy="398463"/>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Systematic</a:t>
            </a:r>
          </a:p>
        </p:txBody>
      </p:sp>
      <p:sp>
        <p:nvSpPr>
          <p:cNvPr id="26" name="Rectangle 23"/>
          <p:cNvSpPr>
            <a:spLocks noChangeArrowheads="1"/>
          </p:cNvSpPr>
          <p:nvPr/>
        </p:nvSpPr>
        <p:spPr bwMode="auto">
          <a:xfrm>
            <a:off x="1524000" y="3581400"/>
            <a:ext cx="1930400" cy="39687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a:latin typeface="+mn-lt"/>
                <a:cs typeface="Arial" panose="020B0604020202020204" pitchFamily="34" charset="0"/>
              </a:rPr>
              <a:t>Stratified</a:t>
            </a:r>
          </a:p>
        </p:txBody>
      </p:sp>
      <p:sp>
        <p:nvSpPr>
          <p:cNvPr id="27" name="Rectangle 24"/>
          <p:cNvSpPr>
            <a:spLocks noChangeArrowheads="1"/>
          </p:cNvSpPr>
          <p:nvPr/>
        </p:nvSpPr>
        <p:spPr bwMode="auto">
          <a:xfrm>
            <a:off x="1524000" y="4191001"/>
            <a:ext cx="1625600" cy="39687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Cluster</a:t>
            </a:r>
          </a:p>
        </p:txBody>
      </p:sp>
      <p:sp>
        <p:nvSpPr>
          <p:cNvPr id="30" name="Rectangle 24"/>
          <p:cNvSpPr>
            <a:spLocks noChangeArrowheads="1"/>
          </p:cNvSpPr>
          <p:nvPr/>
        </p:nvSpPr>
        <p:spPr bwMode="auto">
          <a:xfrm>
            <a:off x="1524000" y="4762501"/>
            <a:ext cx="2438400" cy="398463"/>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Resampling</a:t>
            </a:r>
          </a:p>
        </p:txBody>
      </p:sp>
      <p:sp>
        <p:nvSpPr>
          <p:cNvPr id="32" name="Line 13"/>
          <p:cNvSpPr>
            <a:spLocks noChangeShapeType="1"/>
          </p:cNvSpPr>
          <p:nvPr/>
        </p:nvSpPr>
        <p:spPr bwMode="auto">
          <a:xfrm>
            <a:off x="717552" y="2420938"/>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3" name="Line 13"/>
          <p:cNvSpPr>
            <a:spLocks noChangeShapeType="1"/>
          </p:cNvSpPr>
          <p:nvPr/>
        </p:nvSpPr>
        <p:spPr bwMode="auto">
          <a:xfrm>
            <a:off x="717552" y="4962525"/>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5" name="Line 13"/>
          <p:cNvSpPr>
            <a:spLocks noChangeShapeType="1"/>
          </p:cNvSpPr>
          <p:nvPr/>
        </p:nvSpPr>
        <p:spPr bwMode="auto">
          <a:xfrm>
            <a:off x="711200" y="31242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6" name="Line 13"/>
          <p:cNvSpPr>
            <a:spLocks noChangeShapeType="1"/>
          </p:cNvSpPr>
          <p:nvPr/>
        </p:nvSpPr>
        <p:spPr bwMode="auto">
          <a:xfrm>
            <a:off x="711200" y="3770313"/>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7" name="Line 13"/>
          <p:cNvSpPr>
            <a:spLocks noChangeShapeType="1"/>
          </p:cNvSpPr>
          <p:nvPr/>
        </p:nvSpPr>
        <p:spPr bwMode="auto">
          <a:xfrm>
            <a:off x="711200" y="44196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7183" name="Rectangle 1"/>
          <p:cNvSpPr>
            <a:spLocks noChangeArrowheads="1"/>
          </p:cNvSpPr>
          <p:nvPr/>
        </p:nvSpPr>
        <p:spPr bwMode="auto">
          <a:xfrm>
            <a:off x="5257799" y="1371601"/>
            <a:ext cx="6561667" cy="2908489"/>
          </a:xfrm>
          <a:prstGeom prst="rect">
            <a:avLst/>
          </a:prstGeom>
          <a:noFill/>
          <a:ln w="9525">
            <a:noFill/>
            <a:miter lim="800000"/>
            <a:headEnd/>
            <a:tailEnd/>
          </a:ln>
        </p:spPr>
        <p:txBody>
          <a:bodyPr wrap="square">
            <a:spAutoFit/>
          </a:bodyPr>
          <a:lstStyle/>
          <a:p>
            <a:pPr marL="457200" indent="-457200" eaLnBrk="1" hangingPunct="1">
              <a:spcBef>
                <a:spcPts val="1800"/>
              </a:spcBef>
              <a:buFont typeface="Arial" charset="0"/>
              <a:buChar char="•"/>
            </a:pPr>
            <a:r>
              <a:rPr lang="en-US" sz="2400" dirty="0"/>
              <a:t>A </a:t>
            </a:r>
            <a:r>
              <a:rPr lang="en-US" sz="2400" b="1" dirty="0"/>
              <a:t>probability sample </a:t>
            </a:r>
            <a:r>
              <a:rPr lang="en-US" sz="2400" dirty="0"/>
              <a:t>is a sample in which each member of the population has a known, nonzero, chance of being selected for the sample</a:t>
            </a:r>
          </a:p>
          <a:p>
            <a:pPr marL="457200" indent="-457200" eaLnBrk="1" hangingPunct="1">
              <a:spcBef>
                <a:spcPts val="1800"/>
              </a:spcBef>
              <a:buFont typeface="Arial" charset="0"/>
              <a:buChar char="•"/>
            </a:pPr>
            <a:r>
              <a:rPr lang="en-US" sz="2400" b="1" dirty="0"/>
              <a:t>Advantage: </a:t>
            </a:r>
            <a:r>
              <a:rPr lang="en-US" sz="2400" dirty="0"/>
              <a:t>can perform inferential statistical tests to draw reliable conclusions about the population</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838200" y="76200"/>
            <a:ext cx="10515600" cy="914400"/>
          </a:xfrm>
        </p:spPr>
        <p:txBody>
          <a:bodyPr/>
          <a:lstStyle/>
          <a:p>
            <a:r>
              <a:rPr lang="en-US" smtClean="0"/>
              <a:t>Simple Random Sampling</a:t>
            </a:r>
          </a:p>
        </p:txBody>
      </p:sp>
      <p:sp>
        <p:nvSpPr>
          <p:cNvPr id="7" name="Line 4"/>
          <p:cNvSpPr>
            <a:spLocks noChangeShapeType="1"/>
          </p:cNvSpPr>
          <p:nvPr/>
        </p:nvSpPr>
        <p:spPr bwMode="auto">
          <a:xfrm>
            <a:off x="711200" y="1793875"/>
            <a:ext cx="0" cy="31686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22" name="Rectangle 19"/>
          <p:cNvSpPr>
            <a:spLocks noChangeArrowheads="1"/>
          </p:cNvSpPr>
          <p:nvPr/>
        </p:nvSpPr>
        <p:spPr bwMode="auto">
          <a:xfrm>
            <a:off x="101600" y="1371601"/>
            <a:ext cx="4470400" cy="39687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Probability Sampling</a:t>
            </a:r>
          </a:p>
        </p:txBody>
      </p:sp>
      <p:sp>
        <p:nvSpPr>
          <p:cNvPr id="23" name="Rectangle 20"/>
          <p:cNvSpPr>
            <a:spLocks noChangeArrowheads="1"/>
          </p:cNvSpPr>
          <p:nvPr/>
        </p:nvSpPr>
        <p:spPr bwMode="auto">
          <a:xfrm>
            <a:off x="1524000" y="2098676"/>
            <a:ext cx="1828800" cy="64452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lnSpc>
                <a:spcPct val="80000"/>
              </a:lnSpc>
              <a:spcBef>
                <a:spcPct val="50000"/>
              </a:spcBef>
              <a:defRPr/>
            </a:pPr>
            <a:r>
              <a:rPr lang="en-US" sz="2000" dirty="0">
                <a:latin typeface="+mn-lt"/>
                <a:cs typeface="Arial" panose="020B0604020202020204" pitchFamily="34" charset="0"/>
              </a:rPr>
              <a:t>Simple </a:t>
            </a:r>
          </a:p>
          <a:p>
            <a:pPr>
              <a:lnSpc>
                <a:spcPct val="50000"/>
              </a:lnSpc>
              <a:spcBef>
                <a:spcPct val="50000"/>
              </a:spcBef>
              <a:defRPr/>
            </a:pPr>
            <a:r>
              <a:rPr lang="en-US" sz="2000" dirty="0">
                <a:latin typeface="+mn-lt"/>
                <a:cs typeface="Arial" panose="020B0604020202020204" pitchFamily="34" charset="0"/>
              </a:rPr>
              <a:t>Random</a:t>
            </a:r>
          </a:p>
        </p:txBody>
      </p:sp>
      <p:sp>
        <p:nvSpPr>
          <p:cNvPr id="25" name="Rectangle 22"/>
          <p:cNvSpPr>
            <a:spLocks noChangeArrowheads="1"/>
          </p:cNvSpPr>
          <p:nvPr/>
        </p:nvSpPr>
        <p:spPr bwMode="auto">
          <a:xfrm>
            <a:off x="1524000" y="2936876"/>
            <a:ext cx="2235200" cy="398463"/>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Systematic</a:t>
            </a:r>
          </a:p>
        </p:txBody>
      </p:sp>
      <p:sp>
        <p:nvSpPr>
          <p:cNvPr id="26" name="Rectangle 23"/>
          <p:cNvSpPr>
            <a:spLocks noChangeArrowheads="1"/>
          </p:cNvSpPr>
          <p:nvPr/>
        </p:nvSpPr>
        <p:spPr bwMode="auto">
          <a:xfrm>
            <a:off x="1524000" y="3581400"/>
            <a:ext cx="1930400" cy="39687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a:solidFill>
                  <a:schemeClr val="bg1">
                    <a:lumMod val="65000"/>
                  </a:schemeClr>
                </a:solidFill>
                <a:latin typeface="+mn-lt"/>
                <a:cs typeface="Arial" panose="020B0604020202020204" pitchFamily="34" charset="0"/>
              </a:rPr>
              <a:t>Stratified</a:t>
            </a:r>
          </a:p>
        </p:txBody>
      </p:sp>
      <p:sp>
        <p:nvSpPr>
          <p:cNvPr id="27" name="Rectangle 24"/>
          <p:cNvSpPr>
            <a:spLocks noChangeArrowheads="1"/>
          </p:cNvSpPr>
          <p:nvPr/>
        </p:nvSpPr>
        <p:spPr bwMode="auto">
          <a:xfrm>
            <a:off x="1524000" y="4191001"/>
            <a:ext cx="1625600" cy="39687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Cluster</a:t>
            </a:r>
          </a:p>
        </p:txBody>
      </p:sp>
      <p:sp>
        <p:nvSpPr>
          <p:cNvPr id="30" name="Rectangle 24"/>
          <p:cNvSpPr>
            <a:spLocks noChangeArrowheads="1"/>
          </p:cNvSpPr>
          <p:nvPr/>
        </p:nvSpPr>
        <p:spPr bwMode="auto">
          <a:xfrm>
            <a:off x="1524000" y="4762501"/>
            <a:ext cx="2438400" cy="398463"/>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Resampling</a:t>
            </a:r>
          </a:p>
        </p:txBody>
      </p:sp>
      <p:sp>
        <p:nvSpPr>
          <p:cNvPr id="32" name="Line 13"/>
          <p:cNvSpPr>
            <a:spLocks noChangeShapeType="1"/>
          </p:cNvSpPr>
          <p:nvPr/>
        </p:nvSpPr>
        <p:spPr bwMode="auto">
          <a:xfrm>
            <a:off x="717552" y="2420938"/>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3" name="Line 13"/>
          <p:cNvSpPr>
            <a:spLocks noChangeShapeType="1"/>
          </p:cNvSpPr>
          <p:nvPr/>
        </p:nvSpPr>
        <p:spPr bwMode="auto">
          <a:xfrm>
            <a:off x="717552" y="4962525"/>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5" name="Line 13"/>
          <p:cNvSpPr>
            <a:spLocks noChangeShapeType="1"/>
          </p:cNvSpPr>
          <p:nvPr/>
        </p:nvSpPr>
        <p:spPr bwMode="auto">
          <a:xfrm>
            <a:off x="711200" y="31242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6" name="Line 13"/>
          <p:cNvSpPr>
            <a:spLocks noChangeShapeType="1"/>
          </p:cNvSpPr>
          <p:nvPr/>
        </p:nvSpPr>
        <p:spPr bwMode="auto">
          <a:xfrm>
            <a:off x="711200" y="3770313"/>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7" name="Line 13"/>
          <p:cNvSpPr>
            <a:spLocks noChangeShapeType="1"/>
          </p:cNvSpPr>
          <p:nvPr/>
        </p:nvSpPr>
        <p:spPr bwMode="auto">
          <a:xfrm>
            <a:off x="711200" y="44196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8209" name="Rectangle 1"/>
          <p:cNvSpPr>
            <a:spLocks noChangeArrowheads="1"/>
          </p:cNvSpPr>
          <p:nvPr/>
        </p:nvSpPr>
        <p:spPr bwMode="auto">
          <a:xfrm>
            <a:off x="5257800" y="1371601"/>
            <a:ext cx="60960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342900" indent="-342900" eaLnBrk="1" hangingPunct="1">
              <a:buFont typeface="Arial" charset="0"/>
              <a:buChar char="•"/>
              <a:defRPr/>
            </a:pPr>
            <a:r>
              <a:rPr lang="en-US" sz="2400" dirty="0"/>
              <a:t>A </a:t>
            </a:r>
            <a:r>
              <a:rPr lang="en-US" sz="2400" b="1" dirty="0"/>
              <a:t>simple random sample </a:t>
            </a:r>
            <a:r>
              <a:rPr lang="en-US" sz="2400" dirty="0"/>
              <a:t>is a sample in which every member of the population has an equal chance of being chosen</a:t>
            </a:r>
          </a:p>
          <a:p>
            <a:pPr eaLnBrk="1" hangingPunct="1">
              <a:buClr>
                <a:srgbClr val="00B400"/>
              </a:buClr>
              <a:defRPr/>
            </a:pPr>
            <a:endParaRPr lang="en-US" sz="2400" dirty="0"/>
          </a:p>
        </p:txBody>
      </p:sp>
      <p:sp>
        <p:nvSpPr>
          <p:cNvPr id="2" name="TextBox 1"/>
          <p:cNvSpPr txBox="1"/>
          <p:nvPr/>
        </p:nvSpPr>
        <p:spPr>
          <a:xfrm>
            <a:off x="3327400" y="1981200"/>
            <a:ext cx="508000" cy="584200"/>
          </a:xfrm>
          <a:prstGeom prst="rect">
            <a:avLst/>
          </a:prstGeom>
          <a:noFill/>
        </p:spPr>
        <p:txBody>
          <a:bodyPr>
            <a:spAutoFit/>
          </a:bodyPr>
          <a:lstStyle/>
          <a:p>
            <a:pPr>
              <a:defRPr/>
            </a:pPr>
            <a:r>
              <a:rPr lang="en-US" sz="3200" dirty="0">
                <a:latin typeface="+mn-lt"/>
                <a:cs typeface="Arial" panose="020B0604020202020204" pitchFamily="34" charset="0"/>
              </a:rPr>
              <a:t>*</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838200" y="76200"/>
            <a:ext cx="10515600" cy="914400"/>
          </a:xfrm>
        </p:spPr>
        <p:txBody>
          <a:bodyPr/>
          <a:lstStyle/>
          <a:p>
            <a:r>
              <a:rPr lang="en-US" smtClean="0"/>
              <a:t>Systematic Sampling</a:t>
            </a:r>
          </a:p>
        </p:txBody>
      </p:sp>
      <p:sp>
        <p:nvSpPr>
          <p:cNvPr id="7" name="Line 4"/>
          <p:cNvSpPr>
            <a:spLocks noChangeShapeType="1"/>
          </p:cNvSpPr>
          <p:nvPr/>
        </p:nvSpPr>
        <p:spPr bwMode="auto">
          <a:xfrm>
            <a:off x="711200" y="1793875"/>
            <a:ext cx="0" cy="31686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22" name="Rectangle 19"/>
          <p:cNvSpPr>
            <a:spLocks noChangeArrowheads="1"/>
          </p:cNvSpPr>
          <p:nvPr/>
        </p:nvSpPr>
        <p:spPr bwMode="auto">
          <a:xfrm>
            <a:off x="101600" y="1371601"/>
            <a:ext cx="4470400" cy="39687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Probability Sampling</a:t>
            </a:r>
          </a:p>
        </p:txBody>
      </p:sp>
      <p:sp>
        <p:nvSpPr>
          <p:cNvPr id="23" name="Rectangle 20"/>
          <p:cNvSpPr>
            <a:spLocks noChangeArrowheads="1"/>
          </p:cNvSpPr>
          <p:nvPr/>
        </p:nvSpPr>
        <p:spPr bwMode="auto">
          <a:xfrm>
            <a:off x="1524000" y="2098676"/>
            <a:ext cx="1828800" cy="64452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lnSpc>
                <a:spcPct val="80000"/>
              </a:lnSpc>
              <a:spcBef>
                <a:spcPct val="50000"/>
              </a:spcBef>
              <a:defRPr/>
            </a:pPr>
            <a:r>
              <a:rPr lang="en-US" sz="2000" dirty="0">
                <a:solidFill>
                  <a:schemeClr val="bg1">
                    <a:lumMod val="65000"/>
                  </a:schemeClr>
                </a:solidFill>
                <a:latin typeface="+mn-lt"/>
                <a:cs typeface="Arial" panose="020B0604020202020204" pitchFamily="34" charset="0"/>
              </a:rPr>
              <a:t>Simple </a:t>
            </a:r>
          </a:p>
          <a:p>
            <a:pPr>
              <a:lnSpc>
                <a:spcPct val="50000"/>
              </a:lnSpc>
              <a:spcBef>
                <a:spcPct val="50000"/>
              </a:spcBef>
              <a:defRPr/>
            </a:pPr>
            <a:r>
              <a:rPr lang="en-US" sz="2000" dirty="0">
                <a:solidFill>
                  <a:schemeClr val="bg1">
                    <a:lumMod val="65000"/>
                  </a:schemeClr>
                </a:solidFill>
                <a:latin typeface="+mn-lt"/>
                <a:cs typeface="Arial" panose="020B0604020202020204" pitchFamily="34" charset="0"/>
              </a:rPr>
              <a:t>Random</a:t>
            </a:r>
          </a:p>
        </p:txBody>
      </p:sp>
      <p:sp>
        <p:nvSpPr>
          <p:cNvPr id="25" name="Rectangle 22"/>
          <p:cNvSpPr>
            <a:spLocks noChangeArrowheads="1"/>
          </p:cNvSpPr>
          <p:nvPr/>
        </p:nvSpPr>
        <p:spPr bwMode="auto">
          <a:xfrm>
            <a:off x="1524000" y="2936876"/>
            <a:ext cx="2235200" cy="398463"/>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Systematic</a:t>
            </a:r>
          </a:p>
        </p:txBody>
      </p:sp>
      <p:sp>
        <p:nvSpPr>
          <p:cNvPr id="26" name="Rectangle 23"/>
          <p:cNvSpPr>
            <a:spLocks noChangeArrowheads="1"/>
          </p:cNvSpPr>
          <p:nvPr/>
        </p:nvSpPr>
        <p:spPr bwMode="auto">
          <a:xfrm>
            <a:off x="1524000" y="3581400"/>
            <a:ext cx="1930400" cy="39687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a:solidFill>
                  <a:schemeClr val="bg1">
                    <a:lumMod val="65000"/>
                  </a:schemeClr>
                </a:solidFill>
                <a:latin typeface="+mn-lt"/>
                <a:cs typeface="Arial" panose="020B0604020202020204" pitchFamily="34" charset="0"/>
              </a:rPr>
              <a:t>Stratified</a:t>
            </a:r>
          </a:p>
        </p:txBody>
      </p:sp>
      <p:sp>
        <p:nvSpPr>
          <p:cNvPr id="27" name="Rectangle 24"/>
          <p:cNvSpPr>
            <a:spLocks noChangeArrowheads="1"/>
          </p:cNvSpPr>
          <p:nvPr/>
        </p:nvSpPr>
        <p:spPr bwMode="auto">
          <a:xfrm>
            <a:off x="1524000" y="4191001"/>
            <a:ext cx="1625600" cy="39687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Cluster</a:t>
            </a:r>
          </a:p>
        </p:txBody>
      </p:sp>
      <p:sp>
        <p:nvSpPr>
          <p:cNvPr id="30" name="Rectangle 24"/>
          <p:cNvSpPr>
            <a:spLocks noChangeArrowheads="1"/>
          </p:cNvSpPr>
          <p:nvPr/>
        </p:nvSpPr>
        <p:spPr bwMode="auto">
          <a:xfrm>
            <a:off x="1524000" y="4762501"/>
            <a:ext cx="2438400" cy="398463"/>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Resampling</a:t>
            </a:r>
          </a:p>
        </p:txBody>
      </p:sp>
      <p:sp>
        <p:nvSpPr>
          <p:cNvPr id="32" name="Line 13"/>
          <p:cNvSpPr>
            <a:spLocks noChangeShapeType="1"/>
          </p:cNvSpPr>
          <p:nvPr/>
        </p:nvSpPr>
        <p:spPr bwMode="auto">
          <a:xfrm>
            <a:off x="717552" y="2420938"/>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3" name="Line 13"/>
          <p:cNvSpPr>
            <a:spLocks noChangeShapeType="1"/>
          </p:cNvSpPr>
          <p:nvPr/>
        </p:nvSpPr>
        <p:spPr bwMode="auto">
          <a:xfrm>
            <a:off x="717552" y="4962525"/>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5" name="Line 13"/>
          <p:cNvSpPr>
            <a:spLocks noChangeShapeType="1"/>
          </p:cNvSpPr>
          <p:nvPr/>
        </p:nvSpPr>
        <p:spPr bwMode="auto">
          <a:xfrm>
            <a:off x="711200" y="31242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6" name="Line 13"/>
          <p:cNvSpPr>
            <a:spLocks noChangeShapeType="1"/>
          </p:cNvSpPr>
          <p:nvPr/>
        </p:nvSpPr>
        <p:spPr bwMode="auto">
          <a:xfrm>
            <a:off x="711200" y="3770313"/>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7" name="Line 13"/>
          <p:cNvSpPr>
            <a:spLocks noChangeShapeType="1"/>
          </p:cNvSpPr>
          <p:nvPr/>
        </p:nvSpPr>
        <p:spPr bwMode="auto">
          <a:xfrm>
            <a:off x="711200" y="44196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11279" name="Rectangle 1"/>
          <p:cNvSpPr>
            <a:spLocks noChangeArrowheads="1"/>
          </p:cNvSpPr>
          <p:nvPr/>
        </p:nvSpPr>
        <p:spPr bwMode="auto">
          <a:xfrm>
            <a:off x="5257800" y="1371601"/>
            <a:ext cx="6096000" cy="2308324"/>
          </a:xfrm>
          <a:prstGeom prst="rect">
            <a:avLst/>
          </a:prstGeom>
          <a:noFill/>
          <a:ln w="9525">
            <a:noFill/>
            <a:miter lim="800000"/>
            <a:headEnd/>
            <a:tailEnd/>
          </a:ln>
        </p:spPr>
        <p:txBody>
          <a:bodyPr>
            <a:spAutoFit/>
          </a:bodyPr>
          <a:lstStyle/>
          <a:p>
            <a:pPr marL="342900" indent="-342900" eaLnBrk="1" hangingPunct="1">
              <a:buFont typeface="Arial" charset="0"/>
              <a:buChar char="•"/>
            </a:pPr>
            <a:r>
              <a:rPr lang="en-US" sz="2400"/>
              <a:t>In </a:t>
            </a:r>
            <a:r>
              <a:rPr lang="en-US" sz="2400" b="1"/>
              <a:t>systematic sampling</a:t>
            </a:r>
            <a:r>
              <a:rPr lang="en-US" sz="2400"/>
              <a:t>, every </a:t>
            </a:r>
            <a:r>
              <a:rPr lang="en-US" sz="2400" i="1"/>
              <a:t>k</a:t>
            </a:r>
            <a:r>
              <a:rPr lang="en-US" sz="2400" baseline="30000"/>
              <a:t>th</a:t>
            </a:r>
            <a:r>
              <a:rPr lang="en-US" sz="2400"/>
              <a:t> member of the population is chosen for the sample. The value of </a:t>
            </a:r>
            <a:r>
              <a:rPr lang="en-US" sz="2400" i="1"/>
              <a:t>k </a:t>
            </a:r>
            <a:r>
              <a:rPr lang="en-US" sz="2400"/>
              <a:t>is determined by dividing the size of the population (</a:t>
            </a:r>
            <a:r>
              <a:rPr lang="en-US" sz="2400" i="1"/>
              <a:t>N </a:t>
            </a:r>
            <a:r>
              <a:rPr lang="en-US" sz="2400"/>
              <a:t>) by the size of the sample (</a:t>
            </a:r>
            <a:r>
              <a:rPr lang="en-US" sz="2400" i="1"/>
              <a:t>n</a:t>
            </a:r>
            <a:r>
              <a:rPr lang="en-US" sz="2400"/>
              <a:t>)</a:t>
            </a:r>
          </a:p>
        </p:txBody>
      </p:sp>
      <p:sp>
        <p:nvSpPr>
          <p:cNvPr id="16" name="TextBox 15"/>
          <p:cNvSpPr txBox="1"/>
          <p:nvPr/>
        </p:nvSpPr>
        <p:spPr>
          <a:xfrm>
            <a:off x="3708400" y="2843214"/>
            <a:ext cx="508000" cy="585787"/>
          </a:xfrm>
          <a:prstGeom prst="rect">
            <a:avLst/>
          </a:prstGeom>
          <a:noFill/>
        </p:spPr>
        <p:txBody>
          <a:bodyPr>
            <a:spAutoFit/>
          </a:bodyPr>
          <a:lstStyle/>
          <a:p>
            <a:pPr>
              <a:defRPr/>
            </a:pPr>
            <a:r>
              <a:rPr lang="en-US" sz="3200" dirty="0">
                <a:latin typeface="+mn-lt"/>
                <a:cs typeface="Arial" panose="020B0604020202020204" pitchFamily="34" charset="0"/>
              </a:rPr>
              <a: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38200" y="76200"/>
            <a:ext cx="10515600" cy="914400"/>
          </a:xfrm>
        </p:spPr>
        <p:txBody>
          <a:bodyPr/>
          <a:lstStyle/>
          <a:p>
            <a:r>
              <a:rPr lang="en-US" smtClean="0"/>
              <a:t>Systematic Sampling</a:t>
            </a:r>
          </a:p>
        </p:txBody>
      </p:sp>
      <p:sp>
        <p:nvSpPr>
          <p:cNvPr id="12291" name="Content Placeholder 2"/>
          <p:cNvSpPr>
            <a:spLocks noGrp="1"/>
          </p:cNvSpPr>
          <p:nvPr>
            <p:ph idx="1"/>
          </p:nvPr>
        </p:nvSpPr>
        <p:spPr>
          <a:xfrm>
            <a:off x="406400" y="1447800"/>
            <a:ext cx="11582400" cy="990600"/>
          </a:xfrm>
        </p:spPr>
        <p:txBody>
          <a:bodyPr>
            <a:normAutofit/>
          </a:bodyPr>
          <a:lstStyle/>
          <a:p>
            <a:r>
              <a:rPr lang="en-US" sz="2400" dirty="0" smtClean="0">
                <a:solidFill>
                  <a:schemeClr val="tx1"/>
                </a:solidFill>
              </a:rPr>
              <a:t>Formula for the </a:t>
            </a:r>
            <a:r>
              <a:rPr lang="en-US" sz="2400" b="1" dirty="0" smtClean="0">
                <a:solidFill>
                  <a:schemeClr val="tx1"/>
                </a:solidFill>
              </a:rPr>
              <a:t>Systematic Sampling Constant</a:t>
            </a:r>
            <a:r>
              <a:rPr lang="en-US" sz="2400" dirty="0" smtClean="0">
                <a:solidFill>
                  <a:schemeClr val="tx1"/>
                </a:solidFill>
              </a:rPr>
              <a:t>, </a:t>
            </a:r>
            <a:r>
              <a:rPr lang="en-US" sz="2400" i="1" dirty="0" smtClean="0">
                <a:solidFill>
                  <a:schemeClr val="tx1"/>
                </a:solidFill>
              </a:rPr>
              <a:t>k</a:t>
            </a:r>
            <a:r>
              <a:rPr lang="en-US" sz="2400" dirty="0" smtClean="0">
                <a:solidFill>
                  <a:schemeClr val="tx1"/>
                </a:solidFill>
              </a:rPr>
              <a:t>:</a:t>
            </a:r>
          </a:p>
        </p:txBody>
      </p:sp>
      <p:graphicFrame>
        <p:nvGraphicFramePr>
          <p:cNvPr id="12292" name="Object 1"/>
          <p:cNvGraphicFramePr>
            <a:graphicFrameLocks noChangeAspect="1"/>
          </p:cNvGraphicFramePr>
          <p:nvPr/>
        </p:nvGraphicFramePr>
        <p:xfrm>
          <a:off x="4470401" y="2286001"/>
          <a:ext cx="1462617" cy="1000125"/>
        </p:xfrm>
        <a:graphic>
          <a:graphicData uri="http://schemas.openxmlformats.org/presentationml/2006/ole">
            <p:oleObj spid="_x0000_s162818" name="Equation" r:id="rId3" imgW="431613" imgH="393529" progId="">
              <p:embed/>
            </p:oleObj>
          </a:graphicData>
        </a:graphic>
      </p:graphicFrame>
      <p:sp>
        <p:nvSpPr>
          <p:cNvPr id="12293" name="Rectangle 2"/>
          <p:cNvSpPr>
            <a:spLocks noChangeArrowheads="1"/>
          </p:cNvSpPr>
          <p:nvPr/>
        </p:nvSpPr>
        <p:spPr bwMode="auto">
          <a:xfrm>
            <a:off x="2946400" y="3581400"/>
            <a:ext cx="6096000" cy="1016000"/>
          </a:xfrm>
          <a:prstGeom prst="rect">
            <a:avLst/>
          </a:prstGeom>
          <a:noFill/>
          <a:ln w="9525">
            <a:noFill/>
            <a:miter lim="800000"/>
            <a:headEnd/>
            <a:tailEnd/>
          </a:ln>
        </p:spPr>
        <p:txBody>
          <a:bodyPr>
            <a:spAutoFit/>
          </a:bodyPr>
          <a:lstStyle/>
          <a:p>
            <a:pPr eaLnBrk="1" hangingPunct="1"/>
            <a:r>
              <a:rPr lang="en-US" sz="2000"/>
              <a:t>where</a:t>
            </a:r>
          </a:p>
          <a:p>
            <a:pPr eaLnBrk="1" hangingPunct="1"/>
            <a:r>
              <a:rPr lang="en-US" sz="2000" i="1"/>
              <a:t>	N </a:t>
            </a:r>
            <a:r>
              <a:rPr lang="en-US" sz="2000"/>
              <a:t>= Size of the population</a:t>
            </a:r>
          </a:p>
          <a:p>
            <a:pPr eaLnBrk="1" hangingPunct="1"/>
            <a:r>
              <a:rPr lang="en-US" sz="2000" i="1"/>
              <a:t>	n </a:t>
            </a:r>
            <a:r>
              <a:rPr lang="en-US" sz="2000"/>
              <a:t>= Size of the sample</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38200" y="76200"/>
            <a:ext cx="10515600" cy="914400"/>
          </a:xfrm>
        </p:spPr>
        <p:txBody>
          <a:bodyPr/>
          <a:lstStyle/>
          <a:p>
            <a:r>
              <a:rPr lang="en-US" smtClean="0"/>
              <a:t>Systematic Sampling</a:t>
            </a:r>
          </a:p>
        </p:txBody>
      </p:sp>
      <p:sp>
        <p:nvSpPr>
          <p:cNvPr id="11267" name="Content Placeholder 2"/>
          <p:cNvSpPr>
            <a:spLocks noGrp="1"/>
          </p:cNvSpPr>
          <p:nvPr>
            <p:ph idx="1"/>
          </p:nvPr>
        </p:nvSpPr>
        <p:spPr>
          <a:xfrm>
            <a:off x="609600" y="1295400"/>
            <a:ext cx="10972800" cy="4953000"/>
          </a:xfrm>
        </p:spPr>
        <p:txBody>
          <a:bodyPr>
            <a:normAutofit/>
          </a:bodyPr>
          <a:lstStyle/>
          <a:p>
            <a:pPr>
              <a:buFont typeface="Arial" panose="020B0604020202020204" pitchFamily="34" charset="0"/>
              <a:buNone/>
              <a:defRPr/>
            </a:pPr>
            <a:r>
              <a:rPr lang="en-US" sz="2400" b="1" dirty="0" smtClean="0"/>
              <a:t>Example:  </a:t>
            </a:r>
          </a:p>
          <a:p>
            <a:pPr marL="457200" lvl="1" indent="0">
              <a:buFontTx/>
              <a:buNone/>
              <a:defRPr/>
            </a:pPr>
            <a:r>
              <a:rPr lang="en-US" sz="2400" dirty="0" smtClean="0"/>
              <a:t>Select a systematic sample of size </a:t>
            </a:r>
            <a:r>
              <a:rPr lang="en-US" sz="2400" i="1" dirty="0" smtClean="0"/>
              <a:t>n</a:t>
            </a:r>
            <a:r>
              <a:rPr lang="en-US" sz="2400" dirty="0" smtClean="0"/>
              <a:t> = 30 from a population of </a:t>
            </a:r>
            <a:r>
              <a:rPr lang="en-US" sz="2400" i="1" dirty="0" smtClean="0"/>
              <a:t>N</a:t>
            </a:r>
            <a:r>
              <a:rPr lang="en-US" sz="2400" dirty="0" smtClean="0"/>
              <a:t> = 270</a:t>
            </a:r>
          </a:p>
          <a:p>
            <a:pPr lvl="1">
              <a:buFont typeface="Arial" panose="020B0604020202020204" pitchFamily="34" charset="0"/>
              <a:buChar char="•"/>
              <a:defRPr/>
            </a:pPr>
            <a:endParaRPr lang="en-US" sz="2400" dirty="0"/>
          </a:p>
          <a:p>
            <a:pPr lvl="1">
              <a:buFont typeface="Arial" panose="020B0604020202020204" pitchFamily="34" charset="0"/>
              <a:buChar char="•"/>
              <a:defRPr/>
            </a:pPr>
            <a:endParaRPr lang="en-US" sz="2400" dirty="0" smtClean="0"/>
          </a:p>
          <a:p>
            <a:pPr lvl="1">
              <a:buFont typeface="Arial" panose="020B0604020202020204" pitchFamily="34" charset="0"/>
              <a:buChar char="•"/>
              <a:defRPr/>
            </a:pPr>
            <a:endParaRPr lang="en-US" sz="2400" dirty="0" smtClean="0"/>
          </a:p>
          <a:p>
            <a:pPr lvl="1">
              <a:buFont typeface="Arial" panose="020B0604020202020204" pitchFamily="34" charset="0"/>
              <a:buChar char="•"/>
              <a:defRPr/>
            </a:pPr>
            <a:endParaRPr lang="en-US" sz="2400" dirty="0"/>
          </a:p>
          <a:p>
            <a:pPr lvl="1">
              <a:buNone/>
              <a:defRPr/>
            </a:pPr>
            <a:r>
              <a:rPr lang="en-US" sz="2400" dirty="0"/>
              <a:t>From a </a:t>
            </a:r>
            <a:r>
              <a:rPr lang="en-US" sz="2400" dirty="0" smtClean="0"/>
              <a:t>list </a:t>
            </a:r>
            <a:r>
              <a:rPr lang="en-US" sz="2400" dirty="0"/>
              <a:t>of </a:t>
            </a:r>
            <a:r>
              <a:rPr lang="en-US" sz="2400" dirty="0" smtClean="0"/>
              <a:t>all population values, choose </a:t>
            </a:r>
            <a:r>
              <a:rPr lang="en-US" sz="2400" dirty="0"/>
              <a:t>every 9</a:t>
            </a:r>
            <a:r>
              <a:rPr lang="en-US" sz="2400" dirty="0" smtClean="0"/>
              <a:t>th value for the sample</a:t>
            </a:r>
            <a:endParaRPr lang="en-US" sz="2400" dirty="0"/>
          </a:p>
        </p:txBody>
      </p:sp>
      <p:graphicFrame>
        <p:nvGraphicFramePr>
          <p:cNvPr id="13316" name="Object 1"/>
          <p:cNvGraphicFramePr>
            <a:graphicFrameLocks noChangeAspect="1"/>
          </p:cNvGraphicFramePr>
          <p:nvPr/>
        </p:nvGraphicFramePr>
        <p:xfrm>
          <a:off x="4165601" y="2895600"/>
          <a:ext cx="3340100" cy="903288"/>
        </p:xfrm>
        <a:graphic>
          <a:graphicData uri="http://schemas.openxmlformats.org/presentationml/2006/ole">
            <p:oleObj spid="_x0000_s163842" name="Equation" r:id="rId3" imgW="1091726" imgH="393529" progId="">
              <p:embed/>
            </p:oleObj>
          </a:graphicData>
        </a:graphic>
      </p:graphicFrame>
      <p:sp>
        <p:nvSpPr>
          <p:cNvPr id="4" name="Rectangle 3"/>
          <p:cNvSpPr/>
          <p:nvPr/>
        </p:nvSpPr>
        <p:spPr>
          <a:xfrm>
            <a:off x="1117600" y="1828800"/>
            <a:ext cx="95504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838200" y="76200"/>
            <a:ext cx="10515600" cy="914400"/>
          </a:xfrm>
        </p:spPr>
        <p:txBody>
          <a:bodyPr/>
          <a:lstStyle/>
          <a:p>
            <a:r>
              <a:rPr lang="en-US" smtClean="0"/>
              <a:t>Stratified Sampling</a:t>
            </a:r>
          </a:p>
        </p:txBody>
      </p:sp>
      <p:sp>
        <p:nvSpPr>
          <p:cNvPr id="7" name="Line 4"/>
          <p:cNvSpPr>
            <a:spLocks noChangeShapeType="1"/>
          </p:cNvSpPr>
          <p:nvPr/>
        </p:nvSpPr>
        <p:spPr bwMode="auto">
          <a:xfrm>
            <a:off x="711200" y="1793875"/>
            <a:ext cx="0" cy="31686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22" name="Rectangle 19"/>
          <p:cNvSpPr>
            <a:spLocks noChangeArrowheads="1"/>
          </p:cNvSpPr>
          <p:nvPr/>
        </p:nvSpPr>
        <p:spPr bwMode="auto">
          <a:xfrm>
            <a:off x="101600" y="1371601"/>
            <a:ext cx="4470400" cy="39687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Probability Sampling</a:t>
            </a:r>
          </a:p>
        </p:txBody>
      </p:sp>
      <p:sp>
        <p:nvSpPr>
          <p:cNvPr id="23" name="Rectangle 20"/>
          <p:cNvSpPr>
            <a:spLocks noChangeArrowheads="1"/>
          </p:cNvSpPr>
          <p:nvPr/>
        </p:nvSpPr>
        <p:spPr bwMode="auto">
          <a:xfrm>
            <a:off x="1524000" y="2098676"/>
            <a:ext cx="1828800" cy="64452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lnSpc>
                <a:spcPct val="80000"/>
              </a:lnSpc>
              <a:spcBef>
                <a:spcPct val="50000"/>
              </a:spcBef>
              <a:defRPr/>
            </a:pPr>
            <a:r>
              <a:rPr lang="en-US" sz="2000" dirty="0">
                <a:solidFill>
                  <a:schemeClr val="bg1">
                    <a:lumMod val="65000"/>
                  </a:schemeClr>
                </a:solidFill>
                <a:latin typeface="+mn-lt"/>
                <a:cs typeface="Arial" panose="020B0604020202020204" pitchFamily="34" charset="0"/>
              </a:rPr>
              <a:t>Simple </a:t>
            </a:r>
          </a:p>
          <a:p>
            <a:pPr>
              <a:lnSpc>
                <a:spcPct val="50000"/>
              </a:lnSpc>
              <a:spcBef>
                <a:spcPct val="50000"/>
              </a:spcBef>
              <a:defRPr/>
            </a:pPr>
            <a:r>
              <a:rPr lang="en-US" sz="2000" dirty="0">
                <a:solidFill>
                  <a:schemeClr val="bg1">
                    <a:lumMod val="65000"/>
                  </a:schemeClr>
                </a:solidFill>
                <a:latin typeface="+mn-lt"/>
                <a:cs typeface="Arial" panose="020B0604020202020204" pitchFamily="34" charset="0"/>
              </a:rPr>
              <a:t>Random</a:t>
            </a:r>
          </a:p>
        </p:txBody>
      </p:sp>
      <p:sp>
        <p:nvSpPr>
          <p:cNvPr id="25" name="Rectangle 22"/>
          <p:cNvSpPr>
            <a:spLocks noChangeArrowheads="1"/>
          </p:cNvSpPr>
          <p:nvPr/>
        </p:nvSpPr>
        <p:spPr bwMode="auto">
          <a:xfrm>
            <a:off x="1524000" y="2936876"/>
            <a:ext cx="2235200" cy="398463"/>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Systematic</a:t>
            </a:r>
          </a:p>
        </p:txBody>
      </p:sp>
      <p:sp>
        <p:nvSpPr>
          <p:cNvPr id="26" name="Rectangle 23"/>
          <p:cNvSpPr>
            <a:spLocks noChangeArrowheads="1"/>
          </p:cNvSpPr>
          <p:nvPr/>
        </p:nvSpPr>
        <p:spPr bwMode="auto">
          <a:xfrm>
            <a:off x="1524000" y="3581400"/>
            <a:ext cx="1930400" cy="39687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a:latin typeface="+mn-lt"/>
                <a:cs typeface="Arial" panose="020B0604020202020204" pitchFamily="34" charset="0"/>
              </a:rPr>
              <a:t>Stratified</a:t>
            </a:r>
          </a:p>
        </p:txBody>
      </p:sp>
      <p:sp>
        <p:nvSpPr>
          <p:cNvPr id="27" name="Rectangle 24"/>
          <p:cNvSpPr>
            <a:spLocks noChangeArrowheads="1"/>
          </p:cNvSpPr>
          <p:nvPr/>
        </p:nvSpPr>
        <p:spPr bwMode="auto">
          <a:xfrm>
            <a:off x="1524000" y="4191001"/>
            <a:ext cx="1625600" cy="39687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Cluster</a:t>
            </a:r>
          </a:p>
        </p:txBody>
      </p:sp>
      <p:sp>
        <p:nvSpPr>
          <p:cNvPr id="30" name="Rectangle 24"/>
          <p:cNvSpPr>
            <a:spLocks noChangeArrowheads="1"/>
          </p:cNvSpPr>
          <p:nvPr/>
        </p:nvSpPr>
        <p:spPr bwMode="auto">
          <a:xfrm>
            <a:off x="1524000" y="4762501"/>
            <a:ext cx="2438400" cy="398463"/>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Resampling</a:t>
            </a:r>
          </a:p>
        </p:txBody>
      </p:sp>
      <p:sp>
        <p:nvSpPr>
          <p:cNvPr id="32" name="Line 13"/>
          <p:cNvSpPr>
            <a:spLocks noChangeShapeType="1"/>
          </p:cNvSpPr>
          <p:nvPr/>
        </p:nvSpPr>
        <p:spPr bwMode="auto">
          <a:xfrm>
            <a:off x="717552" y="2420938"/>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3" name="Line 13"/>
          <p:cNvSpPr>
            <a:spLocks noChangeShapeType="1"/>
          </p:cNvSpPr>
          <p:nvPr/>
        </p:nvSpPr>
        <p:spPr bwMode="auto">
          <a:xfrm>
            <a:off x="717552" y="4962525"/>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5" name="Line 13"/>
          <p:cNvSpPr>
            <a:spLocks noChangeShapeType="1"/>
          </p:cNvSpPr>
          <p:nvPr/>
        </p:nvSpPr>
        <p:spPr bwMode="auto">
          <a:xfrm>
            <a:off x="711200" y="31242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6" name="Line 13"/>
          <p:cNvSpPr>
            <a:spLocks noChangeShapeType="1"/>
          </p:cNvSpPr>
          <p:nvPr/>
        </p:nvSpPr>
        <p:spPr bwMode="auto">
          <a:xfrm>
            <a:off x="711200" y="3770313"/>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7" name="Line 13"/>
          <p:cNvSpPr>
            <a:spLocks noChangeShapeType="1"/>
          </p:cNvSpPr>
          <p:nvPr/>
        </p:nvSpPr>
        <p:spPr bwMode="auto">
          <a:xfrm>
            <a:off x="711200" y="44196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16399" name="Rectangle 1"/>
          <p:cNvSpPr>
            <a:spLocks noChangeArrowheads="1"/>
          </p:cNvSpPr>
          <p:nvPr/>
        </p:nvSpPr>
        <p:spPr bwMode="auto">
          <a:xfrm>
            <a:off x="5257800" y="1371601"/>
            <a:ext cx="6096000" cy="4154984"/>
          </a:xfrm>
          <a:prstGeom prst="rect">
            <a:avLst/>
          </a:prstGeom>
          <a:noFill/>
          <a:ln w="9525">
            <a:noFill/>
            <a:miter lim="800000"/>
            <a:headEnd/>
            <a:tailEnd/>
          </a:ln>
        </p:spPr>
        <p:txBody>
          <a:bodyPr>
            <a:spAutoFit/>
          </a:bodyPr>
          <a:lstStyle/>
          <a:p>
            <a:pPr marL="342900" indent="-342900" eaLnBrk="1" hangingPunct="1">
              <a:buFont typeface="Arial" charset="0"/>
              <a:buChar char="•"/>
            </a:pPr>
            <a:r>
              <a:rPr lang="en-US" sz="2400" b="1"/>
              <a:t>Stratified sampling </a:t>
            </a:r>
            <a:r>
              <a:rPr lang="en-US" sz="2400"/>
              <a:t>divides the population into mutually exclusive groups, or strata </a:t>
            </a:r>
          </a:p>
          <a:p>
            <a:pPr marL="342900" indent="-342900" eaLnBrk="1" hangingPunct="1">
              <a:buFont typeface="Arial" charset="0"/>
              <a:buChar char="•"/>
            </a:pPr>
            <a:endParaRPr lang="en-US" sz="2400"/>
          </a:p>
          <a:p>
            <a:pPr marL="342900" indent="-342900" eaLnBrk="1" hangingPunct="1">
              <a:buFont typeface="Arial" charset="0"/>
              <a:buChar char="•"/>
            </a:pPr>
            <a:r>
              <a:rPr lang="en-US" sz="2400"/>
              <a:t>A random sample from each strata is selected</a:t>
            </a:r>
          </a:p>
          <a:p>
            <a:pPr marL="342900" indent="-342900" eaLnBrk="1" hangingPunct="1">
              <a:buFont typeface="Arial" charset="0"/>
              <a:buChar char="•"/>
            </a:pPr>
            <a:endParaRPr lang="en-US" sz="2400"/>
          </a:p>
          <a:p>
            <a:pPr marL="342900" indent="-342900" eaLnBrk="1" hangingPunct="1">
              <a:buFont typeface="Arial" charset="0"/>
              <a:buChar char="•"/>
            </a:pPr>
            <a:r>
              <a:rPr lang="en-US" sz="2400"/>
              <a:t>Strata are based on important variables that can have an impact on the data collected and the results that are achieved</a:t>
            </a:r>
          </a:p>
        </p:txBody>
      </p:sp>
      <p:sp>
        <p:nvSpPr>
          <p:cNvPr id="16" name="TextBox 15"/>
          <p:cNvSpPr txBox="1"/>
          <p:nvPr/>
        </p:nvSpPr>
        <p:spPr>
          <a:xfrm>
            <a:off x="3403600" y="3463925"/>
            <a:ext cx="508000" cy="584200"/>
          </a:xfrm>
          <a:prstGeom prst="rect">
            <a:avLst/>
          </a:prstGeom>
          <a:noFill/>
        </p:spPr>
        <p:txBody>
          <a:bodyPr>
            <a:spAutoFit/>
          </a:bodyPr>
          <a:lstStyle/>
          <a:p>
            <a:pPr>
              <a:defRPr/>
            </a:pPr>
            <a:r>
              <a:rPr lang="en-US" sz="3200" dirty="0">
                <a:latin typeface="+mn-lt"/>
                <a:cs typeface="Arial" panose="020B0604020202020204" pitchFamily="34" charset="0"/>
              </a:rPr>
              <a:t>*</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838200" y="76200"/>
            <a:ext cx="10515600" cy="914400"/>
          </a:xfrm>
        </p:spPr>
        <p:txBody>
          <a:bodyPr/>
          <a:lstStyle/>
          <a:p>
            <a:r>
              <a:rPr lang="en-US" smtClean="0"/>
              <a:t>Stratified Sampling</a:t>
            </a:r>
          </a:p>
        </p:txBody>
      </p:sp>
      <p:sp>
        <p:nvSpPr>
          <p:cNvPr id="17411" name="Content Placeholder 2"/>
          <p:cNvSpPr>
            <a:spLocks noGrp="1"/>
          </p:cNvSpPr>
          <p:nvPr>
            <p:ph idx="1"/>
          </p:nvPr>
        </p:nvSpPr>
        <p:spPr>
          <a:xfrm>
            <a:off x="609600" y="1295400"/>
            <a:ext cx="10972800" cy="4876800"/>
          </a:xfrm>
        </p:spPr>
        <p:txBody>
          <a:bodyPr>
            <a:normAutofit/>
          </a:bodyPr>
          <a:lstStyle/>
          <a:p>
            <a:pPr>
              <a:spcBef>
                <a:spcPts val="1200"/>
              </a:spcBef>
              <a:buFont typeface="Arial" panose="020B0604020202020204" pitchFamily="34" charset="0"/>
              <a:buNone/>
              <a:defRPr/>
            </a:pPr>
            <a:r>
              <a:rPr lang="en-US" sz="2400" dirty="0" smtClean="0">
                <a:solidFill>
                  <a:schemeClr val="tx1"/>
                </a:solidFill>
              </a:rPr>
              <a:t>Examples of strata:</a:t>
            </a:r>
          </a:p>
          <a:p>
            <a:pPr lvl="1">
              <a:spcBef>
                <a:spcPts val="1200"/>
              </a:spcBef>
              <a:buFont typeface="Arial" panose="020B0604020202020204" pitchFamily="34" charset="0"/>
              <a:buChar char="•"/>
              <a:defRPr/>
            </a:pPr>
            <a:r>
              <a:rPr lang="en-US" sz="2400" dirty="0" smtClean="0">
                <a:solidFill>
                  <a:schemeClr val="tx1"/>
                </a:solidFill>
              </a:rPr>
              <a:t>For an undergraduate population, strata could be class standing: Freshman, Sophomore, Junior, and Senior</a:t>
            </a:r>
          </a:p>
          <a:p>
            <a:pPr lvl="1">
              <a:spcBef>
                <a:spcPts val="1200"/>
              </a:spcBef>
              <a:buFont typeface="Arial" panose="020B0604020202020204" pitchFamily="34" charset="0"/>
              <a:buChar char="•"/>
              <a:defRPr/>
            </a:pPr>
            <a:r>
              <a:rPr lang="en-US" sz="2400" dirty="0" smtClean="0">
                <a:solidFill>
                  <a:schemeClr val="tx1"/>
                </a:solidFill>
              </a:rPr>
              <a:t>For factory production, strata could be 1</a:t>
            </a:r>
            <a:r>
              <a:rPr lang="en-US" sz="2400" baseline="30000" dirty="0" smtClean="0">
                <a:solidFill>
                  <a:schemeClr val="tx1"/>
                </a:solidFill>
              </a:rPr>
              <a:t>st</a:t>
            </a:r>
            <a:r>
              <a:rPr lang="en-US" sz="2400" dirty="0" smtClean="0">
                <a:solidFill>
                  <a:schemeClr val="tx1"/>
                </a:solidFill>
              </a:rPr>
              <a:t> shift, 2</a:t>
            </a:r>
            <a:r>
              <a:rPr lang="en-US" sz="2400" baseline="30000" dirty="0" smtClean="0">
                <a:solidFill>
                  <a:schemeClr val="tx1"/>
                </a:solidFill>
              </a:rPr>
              <a:t>nd</a:t>
            </a:r>
            <a:r>
              <a:rPr lang="en-US" sz="2400" dirty="0" smtClean="0">
                <a:solidFill>
                  <a:schemeClr val="tx1"/>
                </a:solidFill>
              </a:rPr>
              <a:t> shift, and 3</a:t>
            </a:r>
            <a:r>
              <a:rPr lang="en-US" sz="2400" baseline="30000" dirty="0" smtClean="0">
                <a:solidFill>
                  <a:schemeClr val="tx1"/>
                </a:solidFill>
              </a:rPr>
              <a:t>rd</a:t>
            </a:r>
            <a:r>
              <a:rPr lang="en-US" sz="2400" dirty="0" smtClean="0">
                <a:solidFill>
                  <a:schemeClr val="tx1"/>
                </a:solidFill>
              </a:rPr>
              <a:t> shift</a:t>
            </a:r>
          </a:p>
          <a:p>
            <a:pPr lvl="1">
              <a:spcBef>
                <a:spcPts val="1200"/>
              </a:spcBef>
              <a:buFont typeface="Arial" panose="020B0604020202020204" pitchFamily="34" charset="0"/>
              <a:buChar char="•"/>
              <a:defRPr/>
            </a:pPr>
            <a:r>
              <a:rPr lang="en-US" sz="2400" dirty="0" smtClean="0">
                <a:solidFill>
                  <a:schemeClr val="tx1"/>
                </a:solidFill>
              </a:rPr>
              <a:t>For a population of workers, strata might be different age categories of workers</a:t>
            </a:r>
          </a:p>
          <a:p>
            <a:pPr>
              <a:spcBef>
                <a:spcPts val="1200"/>
              </a:spcBef>
              <a:buFont typeface="Arial" panose="020B0604020202020204" pitchFamily="34" charset="0"/>
              <a:buNone/>
              <a:defRPr/>
            </a:pPr>
            <a:r>
              <a:rPr lang="en-US" sz="2400" dirty="0" smtClean="0">
                <a:solidFill>
                  <a:schemeClr val="tx1"/>
                </a:solidFill>
              </a:rPr>
              <a:t>Using stratified sampling helps insure that all classes, shifts, or ages are represented in the sample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idx="4294967295"/>
          </p:nvPr>
        </p:nvSpPr>
        <p:spPr/>
        <p:txBody>
          <a:bodyPr/>
          <a:lstStyle/>
          <a:p>
            <a:pPr eaLnBrk="1" hangingPunct="1"/>
            <a:r>
              <a:rPr lang="en-US" altLang="en-US" dirty="0" smtClean="0"/>
              <a:t>Examples of Survey Data</a:t>
            </a:r>
          </a:p>
        </p:txBody>
      </p:sp>
      <p:sp>
        <p:nvSpPr>
          <p:cNvPr id="38915" name="Content Placeholder 2"/>
          <p:cNvSpPr>
            <a:spLocks noGrp="1"/>
          </p:cNvSpPr>
          <p:nvPr>
            <p:ph idx="4294967295"/>
          </p:nvPr>
        </p:nvSpPr>
        <p:spPr>
          <a:xfrm>
            <a:off x="508000" y="1810633"/>
            <a:ext cx="9832622" cy="3880773"/>
          </a:xfrm>
        </p:spPr>
        <p:txBody>
          <a:bodyPr>
            <a:normAutofit/>
          </a:bodyPr>
          <a:lstStyle/>
          <a:p>
            <a:pPr eaLnBrk="1" hangingPunct="1"/>
            <a:r>
              <a:rPr lang="en-US" altLang="en-US" sz="2400" dirty="0" smtClean="0"/>
              <a:t>A survey asking people which laundry detergent has the best stain-removing abilities</a:t>
            </a:r>
          </a:p>
          <a:p>
            <a:pPr eaLnBrk="1" hangingPunct="1"/>
            <a:endParaRPr lang="en-US" altLang="en-US" sz="2400" dirty="0" smtClean="0"/>
          </a:p>
          <a:p>
            <a:pPr eaLnBrk="1" hangingPunct="1"/>
            <a:r>
              <a:rPr lang="en-US" altLang="en-US" sz="2400" dirty="0" smtClean="0"/>
              <a:t>Political polls of registered voters during political campaigns.</a:t>
            </a:r>
          </a:p>
          <a:p>
            <a:pPr eaLnBrk="1" hangingPunct="1"/>
            <a:endParaRPr lang="en-US" altLang="en-US" sz="2400" dirty="0" smtClean="0"/>
          </a:p>
          <a:p>
            <a:pPr eaLnBrk="1" hangingPunct="1"/>
            <a:r>
              <a:rPr lang="en-US" altLang="en-US" sz="2400" dirty="0" smtClean="0"/>
              <a:t>People being surveyed to determine their satisfaction with a recent product or service experience.</a:t>
            </a:r>
          </a:p>
          <a:p>
            <a:pPr eaLnBrk="1" hangingPunct="1"/>
            <a:endParaRPr lang="en-US" altLang="en-US" sz="2400" dirty="0" smtClean="0"/>
          </a:p>
          <a:p>
            <a:pPr eaLnBrk="1" hangingPunct="1"/>
            <a:endParaRPr lang="en-US" altLang="en-US" sz="2400" dirty="0" smtClean="0"/>
          </a:p>
        </p:txBody>
      </p:sp>
    </p:spTree>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76200"/>
            <a:ext cx="10515600" cy="914400"/>
          </a:xfrm>
        </p:spPr>
        <p:txBody>
          <a:bodyPr/>
          <a:lstStyle/>
          <a:p>
            <a:r>
              <a:rPr lang="en-US" smtClean="0"/>
              <a:t>Cluster Sampling</a:t>
            </a:r>
          </a:p>
        </p:txBody>
      </p:sp>
      <p:sp>
        <p:nvSpPr>
          <p:cNvPr id="7" name="Line 4"/>
          <p:cNvSpPr>
            <a:spLocks noChangeShapeType="1"/>
          </p:cNvSpPr>
          <p:nvPr/>
        </p:nvSpPr>
        <p:spPr bwMode="auto">
          <a:xfrm>
            <a:off x="711200" y="1793875"/>
            <a:ext cx="0" cy="31686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22" name="Rectangle 19"/>
          <p:cNvSpPr>
            <a:spLocks noChangeArrowheads="1"/>
          </p:cNvSpPr>
          <p:nvPr/>
        </p:nvSpPr>
        <p:spPr bwMode="auto">
          <a:xfrm>
            <a:off x="101600" y="1371601"/>
            <a:ext cx="4470400" cy="39687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Probability Sampling</a:t>
            </a:r>
          </a:p>
        </p:txBody>
      </p:sp>
      <p:sp>
        <p:nvSpPr>
          <p:cNvPr id="23" name="Rectangle 20"/>
          <p:cNvSpPr>
            <a:spLocks noChangeArrowheads="1"/>
          </p:cNvSpPr>
          <p:nvPr/>
        </p:nvSpPr>
        <p:spPr bwMode="auto">
          <a:xfrm>
            <a:off x="1524000" y="2098676"/>
            <a:ext cx="1828800" cy="64452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lnSpc>
                <a:spcPct val="80000"/>
              </a:lnSpc>
              <a:spcBef>
                <a:spcPct val="50000"/>
              </a:spcBef>
              <a:defRPr/>
            </a:pPr>
            <a:r>
              <a:rPr lang="en-US" sz="2000" dirty="0">
                <a:solidFill>
                  <a:schemeClr val="bg1">
                    <a:lumMod val="65000"/>
                  </a:schemeClr>
                </a:solidFill>
                <a:latin typeface="+mn-lt"/>
                <a:cs typeface="Arial" panose="020B0604020202020204" pitchFamily="34" charset="0"/>
              </a:rPr>
              <a:t>Simple </a:t>
            </a:r>
          </a:p>
          <a:p>
            <a:pPr>
              <a:lnSpc>
                <a:spcPct val="50000"/>
              </a:lnSpc>
              <a:spcBef>
                <a:spcPct val="50000"/>
              </a:spcBef>
              <a:defRPr/>
            </a:pPr>
            <a:r>
              <a:rPr lang="en-US" sz="2000" dirty="0">
                <a:solidFill>
                  <a:schemeClr val="bg1">
                    <a:lumMod val="65000"/>
                  </a:schemeClr>
                </a:solidFill>
                <a:latin typeface="+mn-lt"/>
                <a:cs typeface="Arial" panose="020B0604020202020204" pitchFamily="34" charset="0"/>
              </a:rPr>
              <a:t>Random</a:t>
            </a:r>
          </a:p>
        </p:txBody>
      </p:sp>
      <p:sp>
        <p:nvSpPr>
          <p:cNvPr id="25" name="Rectangle 22"/>
          <p:cNvSpPr>
            <a:spLocks noChangeArrowheads="1"/>
          </p:cNvSpPr>
          <p:nvPr/>
        </p:nvSpPr>
        <p:spPr bwMode="auto">
          <a:xfrm>
            <a:off x="1524000" y="2936876"/>
            <a:ext cx="2235200" cy="398463"/>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Systematic</a:t>
            </a:r>
          </a:p>
        </p:txBody>
      </p:sp>
      <p:sp>
        <p:nvSpPr>
          <p:cNvPr id="26" name="Rectangle 23"/>
          <p:cNvSpPr>
            <a:spLocks noChangeArrowheads="1"/>
          </p:cNvSpPr>
          <p:nvPr/>
        </p:nvSpPr>
        <p:spPr bwMode="auto">
          <a:xfrm>
            <a:off x="1524000" y="3581400"/>
            <a:ext cx="1930400" cy="39687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a:solidFill>
                  <a:schemeClr val="bg1">
                    <a:lumMod val="65000"/>
                  </a:schemeClr>
                </a:solidFill>
                <a:latin typeface="+mn-lt"/>
                <a:cs typeface="Arial" panose="020B0604020202020204" pitchFamily="34" charset="0"/>
              </a:rPr>
              <a:t>Stratified</a:t>
            </a:r>
          </a:p>
        </p:txBody>
      </p:sp>
      <p:sp>
        <p:nvSpPr>
          <p:cNvPr id="27" name="Rectangle 24"/>
          <p:cNvSpPr>
            <a:spLocks noChangeArrowheads="1"/>
          </p:cNvSpPr>
          <p:nvPr/>
        </p:nvSpPr>
        <p:spPr bwMode="auto">
          <a:xfrm>
            <a:off x="1524000" y="4191001"/>
            <a:ext cx="1625600" cy="39687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Cluster</a:t>
            </a:r>
          </a:p>
        </p:txBody>
      </p:sp>
      <p:sp>
        <p:nvSpPr>
          <p:cNvPr id="30" name="Rectangle 24"/>
          <p:cNvSpPr>
            <a:spLocks noChangeArrowheads="1"/>
          </p:cNvSpPr>
          <p:nvPr/>
        </p:nvSpPr>
        <p:spPr bwMode="auto">
          <a:xfrm>
            <a:off x="1524000" y="4762501"/>
            <a:ext cx="2438400" cy="398463"/>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Resampling</a:t>
            </a:r>
          </a:p>
        </p:txBody>
      </p:sp>
      <p:sp>
        <p:nvSpPr>
          <p:cNvPr id="32" name="Line 13"/>
          <p:cNvSpPr>
            <a:spLocks noChangeShapeType="1"/>
          </p:cNvSpPr>
          <p:nvPr/>
        </p:nvSpPr>
        <p:spPr bwMode="auto">
          <a:xfrm>
            <a:off x="717552" y="2420938"/>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3" name="Line 13"/>
          <p:cNvSpPr>
            <a:spLocks noChangeShapeType="1"/>
          </p:cNvSpPr>
          <p:nvPr/>
        </p:nvSpPr>
        <p:spPr bwMode="auto">
          <a:xfrm>
            <a:off x="717552" y="4962525"/>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5" name="Line 13"/>
          <p:cNvSpPr>
            <a:spLocks noChangeShapeType="1"/>
          </p:cNvSpPr>
          <p:nvPr/>
        </p:nvSpPr>
        <p:spPr bwMode="auto">
          <a:xfrm>
            <a:off x="711200" y="31242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6" name="Line 13"/>
          <p:cNvSpPr>
            <a:spLocks noChangeShapeType="1"/>
          </p:cNvSpPr>
          <p:nvPr/>
        </p:nvSpPr>
        <p:spPr bwMode="auto">
          <a:xfrm>
            <a:off x="711200" y="3770313"/>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7" name="Line 13"/>
          <p:cNvSpPr>
            <a:spLocks noChangeShapeType="1"/>
          </p:cNvSpPr>
          <p:nvPr/>
        </p:nvSpPr>
        <p:spPr bwMode="auto">
          <a:xfrm>
            <a:off x="711200" y="44196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18447" name="Rectangle 1"/>
          <p:cNvSpPr>
            <a:spLocks noChangeArrowheads="1"/>
          </p:cNvSpPr>
          <p:nvPr/>
        </p:nvSpPr>
        <p:spPr bwMode="auto">
          <a:xfrm>
            <a:off x="5257800" y="1371600"/>
            <a:ext cx="6426200" cy="3877985"/>
          </a:xfrm>
          <a:prstGeom prst="rect">
            <a:avLst/>
          </a:prstGeom>
          <a:noFill/>
          <a:ln w="9525">
            <a:noFill/>
            <a:miter lim="800000"/>
            <a:headEnd/>
            <a:tailEnd/>
          </a:ln>
        </p:spPr>
        <p:txBody>
          <a:bodyPr>
            <a:spAutoFit/>
          </a:bodyPr>
          <a:lstStyle/>
          <a:p>
            <a:pPr marL="342900" indent="-342900" eaLnBrk="1" hangingPunct="1">
              <a:spcBef>
                <a:spcPts val="1800"/>
              </a:spcBef>
              <a:buFont typeface="Arial" charset="0"/>
              <a:buChar char="•"/>
            </a:pPr>
            <a:r>
              <a:rPr lang="en-US" sz="2400"/>
              <a:t>Cluster sampling involves dividing the population into mutually exclusive groups, or clusters, that are each representative of the population</a:t>
            </a:r>
          </a:p>
          <a:p>
            <a:pPr marL="342900" indent="-342900" eaLnBrk="1" hangingPunct="1">
              <a:spcBef>
                <a:spcPts val="1800"/>
              </a:spcBef>
              <a:buFont typeface="Arial" charset="0"/>
              <a:buChar char="•"/>
            </a:pPr>
            <a:r>
              <a:rPr lang="en-US" sz="2400"/>
              <a:t>Then randomly select clusters to form the final sample</a:t>
            </a:r>
          </a:p>
          <a:p>
            <a:pPr marL="342900" indent="-342900" eaLnBrk="1" hangingPunct="1">
              <a:spcBef>
                <a:spcPts val="1800"/>
              </a:spcBef>
              <a:buFont typeface="Arial" charset="0"/>
              <a:buChar char="•"/>
            </a:pPr>
            <a:r>
              <a:rPr lang="en-US" sz="2400"/>
              <a:t>These clusters are often selected based on geography to help simplify the sampling process</a:t>
            </a:r>
          </a:p>
        </p:txBody>
      </p:sp>
      <p:sp>
        <p:nvSpPr>
          <p:cNvPr id="16" name="TextBox 15"/>
          <p:cNvSpPr txBox="1"/>
          <p:nvPr/>
        </p:nvSpPr>
        <p:spPr>
          <a:xfrm>
            <a:off x="3098800" y="4078288"/>
            <a:ext cx="508000" cy="584200"/>
          </a:xfrm>
          <a:prstGeom prst="rect">
            <a:avLst/>
          </a:prstGeom>
          <a:noFill/>
        </p:spPr>
        <p:txBody>
          <a:bodyPr>
            <a:spAutoFit/>
          </a:bodyPr>
          <a:lstStyle/>
          <a:p>
            <a:pPr>
              <a:defRPr/>
            </a:pPr>
            <a:r>
              <a:rPr lang="en-US" sz="3200" dirty="0">
                <a:latin typeface="+mn-lt"/>
                <a:cs typeface="Arial" panose="020B0604020202020204" pitchFamily="34" charset="0"/>
              </a:rPr>
              <a:t>*</a:t>
            </a: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38200" y="76200"/>
            <a:ext cx="10515600" cy="914400"/>
          </a:xfrm>
        </p:spPr>
        <p:txBody>
          <a:bodyPr/>
          <a:lstStyle/>
          <a:p>
            <a:r>
              <a:rPr lang="en-US" smtClean="0"/>
              <a:t>Cluster Sampling</a:t>
            </a:r>
          </a:p>
        </p:txBody>
      </p:sp>
      <p:sp>
        <p:nvSpPr>
          <p:cNvPr id="19459" name="Content Placeholder 2"/>
          <p:cNvSpPr>
            <a:spLocks noGrp="1"/>
          </p:cNvSpPr>
          <p:nvPr>
            <p:ph idx="1"/>
          </p:nvPr>
        </p:nvSpPr>
        <p:spPr>
          <a:xfrm>
            <a:off x="677334" y="2160589"/>
            <a:ext cx="10747022" cy="3880773"/>
          </a:xfrm>
        </p:spPr>
        <p:txBody>
          <a:bodyPr>
            <a:normAutofit/>
          </a:bodyPr>
          <a:lstStyle/>
          <a:p>
            <a:pPr>
              <a:spcAft>
                <a:spcPts val="600"/>
              </a:spcAft>
              <a:buNone/>
            </a:pPr>
            <a:r>
              <a:rPr lang="en-US" sz="2400" dirty="0" smtClean="0">
                <a:solidFill>
                  <a:schemeClr val="tx1"/>
                </a:solidFill>
              </a:rPr>
              <a:t>Examples of clusters:</a:t>
            </a:r>
          </a:p>
          <a:p>
            <a:pPr lvl="1">
              <a:spcAft>
                <a:spcPts val="600"/>
              </a:spcAft>
            </a:pPr>
            <a:r>
              <a:rPr lang="en-US" sz="2400" dirty="0" smtClean="0">
                <a:solidFill>
                  <a:schemeClr val="tx1"/>
                </a:solidFill>
              </a:rPr>
              <a:t>Individually boxed packages of  bulk parts in a large delivery from a supplier</a:t>
            </a:r>
          </a:p>
          <a:p>
            <a:pPr lvl="1">
              <a:spcAft>
                <a:spcPts val="600"/>
              </a:spcAft>
            </a:pPr>
            <a:r>
              <a:rPr lang="en-US" sz="2400" dirty="0" smtClean="0">
                <a:solidFill>
                  <a:schemeClr val="tx1"/>
                </a:solidFill>
              </a:rPr>
              <a:t>Individual cities where a new product is introduced</a:t>
            </a:r>
          </a:p>
          <a:p>
            <a:pPr lvl="1">
              <a:spcAft>
                <a:spcPts val="600"/>
              </a:spcAft>
            </a:pPr>
            <a:r>
              <a:rPr lang="en-US" sz="2400" dirty="0" smtClean="0">
                <a:solidFill>
                  <a:schemeClr val="tx1"/>
                </a:solidFill>
              </a:rPr>
              <a:t>Customer account balances arranged in clusters by first letter of last name</a:t>
            </a: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838200" y="76200"/>
            <a:ext cx="10515600" cy="914400"/>
          </a:xfrm>
        </p:spPr>
        <p:txBody>
          <a:bodyPr/>
          <a:lstStyle/>
          <a:p>
            <a:r>
              <a:rPr lang="en-US" smtClean="0"/>
              <a:t>Systematic Sampling</a:t>
            </a:r>
          </a:p>
        </p:txBody>
      </p:sp>
      <p:sp>
        <p:nvSpPr>
          <p:cNvPr id="19459" name="Content Placeholder 2"/>
          <p:cNvSpPr>
            <a:spLocks noGrp="1"/>
          </p:cNvSpPr>
          <p:nvPr>
            <p:ph idx="1"/>
          </p:nvPr>
        </p:nvSpPr>
        <p:spPr>
          <a:xfrm>
            <a:off x="609600" y="1295400"/>
            <a:ext cx="10972800" cy="4800600"/>
          </a:xfrm>
        </p:spPr>
        <p:txBody>
          <a:bodyPr>
            <a:normAutofit/>
          </a:bodyPr>
          <a:lstStyle/>
          <a:p>
            <a:pPr>
              <a:buFontTx/>
              <a:buNone/>
              <a:defRPr/>
            </a:pPr>
            <a:r>
              <a:rPr lang="en-US" sz="2400" b="1" dirty="0" smtClean="0">
                <a:solidFill>
                  <a:schemeClr val="tx1"/>
                </a:solidFill>
              </a:rPr>
              <a:t>Stratified vs. Cluster Sampling</a:t>
            </a:r>
          </a:p>
          <a:p>
            <a:pPr>
              <a:buFont typeface="Arial" panose="020B0604020202020204" pitchFamily="34" charset="0"/>
              <a:buNone/>
              <a:defRPr/>
            </a:pPr>
            <a:r>
              <a:rPr lang="en-US" sz="2400" dirty="0" smtClean="0">
                <a:solidFill>
                  <a:schemeClr val="tx1"/>
                </a:solidFill>
              </a:rPr>
              <a:t>Strata are defined with a common characteristic</a:t>
            </a:r>
          </a:p>
          <a:p>
            <a:pPr lvl="1">
              <a:buFont typeface="Arial" panose="020B0604020202020204" pitchFamily="34" charset="0"/>
              <a:buChar char="•"/>
              <a:defRPr/>
            </a:pPr>
            <a:r>
              <a:rPr lang="en-US" sz="2400" dirty="0" smtClean="0">
                <a:solidFill>
                  <a:schemeClr val="tx1"/>
                </a:solidFill>
              </a:rPr>
              <a:t>Values have something in common, such as each student being a freshman</a:t>
            </a:r>
          </a:p>
          <a:p>
            <a:pPr lvl="1">
              <a:buFont typeface="Arial" panose="020B0604020202020204" pitchFamily="34" charset="0"/>
              <a:buChar char="•"/>
              <a:defRPr/>
            </a:pPr>
            <a:r>
              <a:rPr lang="en-US" sz="2400" dirty="0">
                <a:solidFill>
                  <a:schemeClr val="tx1"/>
                </a:solidFill>
              </a:rPr>
              <a:t>S</a:t>
            </a:r>
            <a:r>
              <a:rPr lang="en-US" sz="2400" dirty="0" smtClean="0">
                <a:solidFill>
                  <a:schemeClr val="tx1"/>
                </a:solidFill>
              </a:rPr>
              <a:t>trata tend to be homogeneous collections, each with a certain characteristic of interest</a:t>
            </a:r>
          </a:p>
          <a:p>
            <a:pPr>
              <a:buFont typeface="Arial" panose="020B0604020202020204" pitchFamily="34" charset="0"/>
              <a:buNone/>
              <a:defRPr/>
            </a:pPr>
            <a:r>
              <a:rPr lang="en-US" sz="2400" dirty="0" smtClean="0">
                <a:solidFill>
                  <a:schemeClr val="tx1"/>
                </a:solidFill>
              </a:rPr>
              <a:t>Clusters are “mini-subsets” of the larger population</a:t>
            </a:r>
          </a:p>
          <a:p>
            <a:pPr lvl="1">
              <a:buFont typeface="Arial" panose="020B0604020202020204" pitchFamily="34" charset="0"/>
              <a:buChar char="•"/>
              <a:defRPr/>
            </a:pPr>
            <a:r>
              <a:rPr lang="en-US" sz="2400" dirty="0" smtClean="0">
                <a:solidFill>
                  <a:schemeClr val="tx1"/>
                </a:solidFill>
              </a:rPr>
              <a:t>Tend to be a combination of various characteristics</a:t>
            </a:r>
          </a:p>
          <a:p>
            <a:pPr lvl="1">
              <a:buFont typeface="Arial" panose="020B0604020202020204" pitchFamily="34" charset="0"/>
              <a:buChar char="•"/>
              <a:defRPr/>
            </a:pPr>
            <a:r>
              <a:rPr lang="en-US" sz="2400" dirty="0" smtClean="0">
                <a:solidFill>
                  <a:schemeClr val="tx1"/>
                </a:solidFill>
              </a:rPr>
              <a:t>Each cluster should be representative of the entire population</a:t>
            </a:r>
          </a:p>
          <a:p>
            <a:pPr>
              <a:buFont typeface="Arial" panose="020B0604020202020204" pitchFamily="34" charset="0"/>
              <a:buNone/>
              <a:defRPr/>
            </a:pPr>
            <a:endParaRPr lang="en-US" sz="2400" dirty="0" smtClean="0">
              <a:solidFill>
                <a:schemeClr val="tx1"/>
              </a:solidFill>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838200" y="76200"/>
            <a:ext cx="10515600" cy="914400"/>
          </a:xfrm>
        </p:spPr>
        <p:txBody>
          <a:bodyPr/>
          <a:lstStyle/>
          <a:p>
            <a:r>
              <a:rPr lang="en-US" smtClean="0"/>
              <a:t>Resampling</a:t>
            </a:r>
          </a:p>
        </p:txBody>
      </p:sp>
      <p:sp>
        <p:nvSpPr>
          <p:cNvPr id="21507" name="Content Placeholder 2"/>
          <p:cNvSpPr>
            <a:spLocks noGrp="1"/>
          </p:cNvSpPr>
          <p:nvPr>
            <p:ph idx="1"/>
          </p:nvPr>
        </p:nvSpPr>
        <p:spPr>
          <a:xfrm>
            <a:off x="4854222" y="1295400"/>
            <a:ext cx="7032978" cy="5029200"/>
          </a:xfrm>
        </p:spPr>
        <p:txBody>
          <a:bodyPr/>
          <a:lstStyle/>
          <a:p>
            <a:pPr>
              <a:spcBef>
                <a:spcPts val="1800"/>
              </a:spcBef>
            </a:pPr>
            <a:r>
              <a:rPr lang="en-US" sz="2400" b="1" dirty="0" err="1" smtClean="0">
                <a:solidFill>
                  <a:schemeClr val="tx1"/>
                </a:solidFill>
              </a:rPr>
              <a:t>Resampling</a:t>
            </a:r>
            <a:r>
              <a:rPr lang="en-US" sz="2400" dirty="0" smtClean="0">
                <a:solidFill>
                  <a:schemeClr val="tx1"/>
                </a:solidFill>
              </a:rPr>
              <a:t> is a statistical technique where many samples are repeatedly drawn from a population</a:t>
            </a:r>
          </a:p>
          <a:p>
            <a:pPr>
              <a:spcBef>
                <a:spcPts val="1800"/>
              </a:spcBef>
            </a:pPr>
            <a:r>
              <a:rPr lang="en-US" sz="2400" dirty="0" smtClean="0">
                <a:solidFill>
                  <a:schemeClr val="tx1"/>
                </a:solidFill>
              </a:rPr>
              <a:t>One type of </a:t>
            </a:r>
            <a:r>
              <a:rPr lang="en-US" sz="2400" dirty="0" err="1" smtClean="0">
                <a:solidFill>
                  <a:schemeClr val="tx1"/>
                </a:solidFill>
              </a:rPr>
              <a:t>resampling</a:t>
            </a:r>
            <a:r>
              <a:rPr lang="en-US" sz="2400" dirty="0" smtClean="0">
                <a:solidFill>
                  <a:schemeClr val="tx1"/>
                </a:solidFill>
              </a:rPr>
              <a:t> methods is the </a:t>
            </a:r>
            <a:r>
              <a:rPr lang="en-US" sz="2400" b="1" dirty="0" smtClean="0">
                <a:solidFill>
                  <a:schemeClr val="tx1"/>
                </a:solidFill>
              </a:rPr>
              <a:t>bootstrap method </a:t>
            </a:r>
          </a:p>
          <a:p>
            <a:pPr lvl="1">
              <a:spcBef>
                <a:spcPts val="1800"/>
              </a:spcBef>
            </a:pPr>
            <a:r>
              <a:rPr lang="en-US" sz="2000" dirty="0" smtClean="0">
                <a:solidFill>
                  <a:schemeClr val="tx1"/>
                </a:solidFill>
              </a:rPr>
              <a:t>Involves using computer software to extract many samples with replacement in order to estimate a parameter of the population, such as a mean or proportion</a:t>
            </a:r>
          </a:p>
        </p:txBody>
      </p:sp>
      <p:sp>
        <p:nvSpPr>
          <p:cNvPr id="7" name="Line 4"/>
          <p:cNvSpPr>
            <a:spLocks noChangeShapeType="1"/>
          </p:cNvSpPr>
          <p:nvPr/>
        </p:nvSpPr>
        <p:spPr bwMode="auto">
          <a:xfrm>
            <a:off x="711200" y="1793875"/>
            <a:ext cx="0" cy="31686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22" name="Rectangle 19"/>
          <p:cNvSpPr>
            <a:spLocks noChangeArrowheads="1"/>
          </p:cNvSpPr>
          <p:nvPr/>
        </p:nvSpPr>
        <p:spPr bwMode="auto">
          <a:xfrm>
            <a:off x="101600" y="1371601"/>
            <a:ext cx="4470400" cy="396875"/>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Probability Sampling</a:t>
            </a:r>
          </a:p>
        </p:txBody>
      </p:sp>
      <p:sp>
        <p:nvSpPr>
          <p:cNvPr id="23" name="Rectangle 20"/>
          <p:cNvSpPr>
            <a:spLocks noChangeArrowheads="1"/>
          </p:cNvSpPr>
          <p:nvPr/>
        </p:nvSpPr>
        <p:spPr bwMode="auto">
          <a:xfrm>
            <a:off x="1524000" y="2098676"/>
            <a:ext cx="1828800" cy="64452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lnSpc>
                <a:spcPct val="80000"/>
              </a:lnSpc>
              <a:spcBef>
                <a:spcPct val="50000"/>
              </a:spcBef>
              <a:defRPr/>
            </a:pPr>
            <a:r>
              <a:rPr lang="en-US" sz="2000" dirty="0">
                <a:solidFill>
                  <a:schemeClr val="bg1">
                    <a:lumMod val="65000"/>
                  </a:schemeClr>
                </a:solidFill>
                <a:latin typeface="+mn-lt"/>
                <a:cs typeface="Arial" panose="020B0604020202020204" pitchFamily="34" charset="0"/>
              </a:rPr>
              <a:t>Simple </a:t>
            </a:r>
          </a:p>
          <a:p>
            <a:pPr>
              <a:lnSpc>
                <a:spcPct val="50000"/>
              </a:lnSpc>
              <a:spcBef>
                <a:spcPct val="50000"/>
              </a:spcBef>
              <a:defRPr/>
            </a:pPr>
            <a:r>
              <a:rPr lang="en-US" sz="2000" dirty="0">
                <a:solidFill>
                  <a:schemeClr val="bg1">
                    <a:lumMod val="65000"/>
                  </a:schemeClr>
                </a:solidFill>
                <a:latin typeface="+mn-lt"/>
                <a:cs typeface="Arial" panose="020B0604020202020204" pitchFamily="34" charset="0"/>
              </a:rPr>
              <a:t>Random</a:t>
            </a:r>
          </a:p>
        </p:txBody>
      </p:sp>
      <p:sp>
        <p:nvSpPr>
          <p:cNvPr id="25" name="Rectangle 22"/>
          <p:cNvSpPr>
            <a:spLocks noChangeArrowheads="1"/>
          </p:cNvSpPr>
          <p:nvPr/>
        </p:nvSpPr>
        <p:spPr bwMode="auto">
          <a:xfrm>
            <a:off x="1524000" y="2936876"/>
            <a:ext cx="2235200" cy="398463"/>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Systematic</a:t>
            </a:r>
          </a:p>
        </p:txBody>
      </p:sp>
      <p:sp>
        <p:nvSpPr>
          <p:cNvPr id="26" name="Rectangle 23"/>
          <p:cNvSpPr>
            <a:spLocks noChangeArrowheads="1"/>
          </p:cNvSpPr>
          <p:nvPr/>
        </p:nvSpPr>
        <p:spPr bwMode="auto">
          <a:xfrm>
            <a:off x="1524000" y="3581400"/>
            <a:ext cx="1930400" cy="39687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a:solidFill>
                  <a:schemeClr val="bg1">
                    <a:lumMod val="65000"/>
                  </a:schemeClr>
                </a:solidFill>
                <a:latin typeface="+mn-lt"/>
                <a:cs typeface="Arial" panose="020B0604020202020204" pitchFamily="34" charset="0"/>
              </a:rPr>
              <a:t>Stratified</a:t>
            </a:r>
          </a:p>
        </p:txBody>
      </p:sp>
      <p:sp>
        <p:nvSpPr>
          <p:cNvPr id="27" name="Rectangle 24"/>
          <p:cNvSpPr>
            <a:spLocks noChangeArrowheads="1"/>
          </p:cNvSpPr>
          <p:nvPr/>
        </p:nvSpPr>
        <p:spPr bwMode="auto">
          <a:xfrm>
            <a:off x="1524000" y="4191001"/>
            <a:ext cx="1625600" cy="39687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solidFill>
                  <a:schemeClr val="bg1">
                    <a:lumMod val="65000"/>
                  </a:schemeClr>
                </a:solidFill>
                <a:latin typeface="+mn-lt"/>
                <a:cs typeface="Arial" panose="020B0604020202020204" pitchFamily="34" charset="0"/>
              </a:rPr>
              <a:t>Cluster</a:t>
            </a:r>
          </a:p>
        </p:txBody>
      </p:sp>
      <p:sp>
        <p:nvSpPr>
          <p:cNvPr id="30" name="Rectangle 24"/>
          <p:cNvSpPr>
            <a:spLocks noChangeArrowheads="1"/>
          </p:cNvSpPr>
          <p:nvPr/>
        </p:nvSpPr>
        <p:spPr bwMode="auto">
          <a:xfrm>
            <a:off x="1524000" y="4762501"/>
            <a:ext cx="2438400" cy="398463"/>
          </a:xfrm>
          <a:prstGeom prst="rect">
            <a:avLst/>
          </a:prstGeom>
          <a:solidFill>
            <a:srgbClr val="CCE9AD"/>
          </a:solidFill>
          <a:ln w="12700">
            <a:solidFill>
              <a:schemeClr val="tx1"/>
            </a:solidFill>
            <a:miter lim="800000"/>
            <a:headEnd/>
            <a:tailEnd/>
          </a:ln>
          <a:effectLst/>
        </p:spPr>
        <p:txBody>
          <a:bodyPr lIns="90488" tIns="44450" rIns="90488" bIns="44450">
            <a:spAutoFit/>
          </a:bodyPr>
          <a:lstStyle/>
          <a:p>
            <a:pPr>
              <a:spcBef>
                <a:spcPct val="50000"/>
              </a:spcBef>
              <a:defRPr/>
            </a:pPr>
            <a:r>
              <a:rPr lang="en-US" sz="2000" dirty="0">
                <a:latin typeface="+mn-lt"/>
                <a:cs typeface="Arial" panose="020B0604020202020204" pitchFamily="34" charset="0"/>
              </a:rPr>
              <a:t>Resampling</a:t>
            </a:r>
          </a:p>
        </p:txBody>
      </p:sp>
      <p:sp>
        <p:nvSpPr>
          <p:cNvPr id="32" name="Line 13"/>
          <p:cNvSpPr>
            <a:spLocks noChangeShapeType="1"/>
          </p:cNvSpPr>
          <p:nvPr/>
        </p:nvSpPr>
        <p:spPr bwMode="auto">
          <a:xfrm>
            <a:off x="717552" y="2420938"/>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3" name="Line 13"/>
          <p:cNvSpPr>
            <a:spLocks noChangeShapeType="1"/>
          </p:cNvSpPr>
          <p:nvPr/>
        </p:nvSpPr>
        <p:spPr bwMode="auto">
          <a:xfrm>
            <a:off x="717552" y="4962525"/>
            <a:ext cx="8064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5" name="Line 13"/>
          <p:cNvSpPr>
            <a:spLocks noChangeShapeType="1"/>
          </p:cNvSpPr>
          <p:nvPr/>
        </p:nvSpPr>
        <p:spPr bwMode="auto">
          <a:xfrm>
            <a:off x="711200" y="31242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6" name="Line 13"/>
          <p:cNvSpPr>
            <a:spLocks noChangeShapeType="1"/>
          </p:cNvSpPr>
          <p:nvPr/>
        </p:nvSpPr>
        <p:spPr bwMode="auto">
          <a:xfrm>
            <a:off x="711200" y="3770313"/>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37" name="Line 13"/>
          <p:cNvSpPr>
            <a:spLocks noChangeShapeType="1"/>
          </p:cNvSpPr>
          <p:nvPr/>
        </p:nvSpPr>
        <p:spPr bwMode="auto">
          <a:xfrm>
            <a:off x="711200" y="4419600"/>
            <a:ext cx="80645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eaLnBrk="1" hangingPunct="1">
              <a:defRPr/>
            </a:pPr>
            <a:endParaRPr lang="en-US" sz="2000">
              <a:latin typeface="+mn-lt"/>
              <a:cs typeface="Arial" panose="020B0604020202020204" pitchFamily="34" charset="0"/>
            </a:endParaRPr>
          </a:p>
        </p:txBody>
      </p:sp>
      <p:sp>
        <p:nvSpPr>
          <p:cNvPr id="16" name="TextBox 15"/>
          <p:cNvSpPr txBox="1"/>
          <p:nvPr/>
        </p:nvSpPr>
        <p:spPr>
          <a:xfrm>
            <a:off x="3937000" y="4668839"/>
            <a:ext cx="508000" cy="585787"/>
          </a:xfrm>
          <a:prstGeom prst="rect">
            <a:avLst/>
          </a:prstGeom>
          <a:noFill/>
        </p:spPr>
        <p:txBody>
          <a:bodyPr>
            <a:spAutoFit/>
          </a:bodyPr>
          <a:lstStyle/>
          <a:p>
            <a:pPr>
              <a:defRPr/>
            </a:pPr>
            <a:r>
              <a:rPr lang="en-US" sz="3200" dirty="0">
                <a:latin typeface="+mn-lt"/>
                <a:cs typeface="Arial" panose="020B0604020202020204" pitchFamily="34" charset="0"/>
              </a:rPr>
              <a:t>*</a:t>
            </a: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4"/>
          <p:cNvSpPr>
            <a:spLocks noGrp="1" noChangeArrowheads="1"/>
          </p:cNvSpPr>
          <p:nvPr>
            <p:ph type="title"/>
          </p:nvPr>
        </p:nvSpPr>
        <p:spPr>
          <a:xfrm>
            <a:off x="804334" y="335845"/>
            <a:ext cx="10515600" cy="914400"/>
          </a:xfrm>
        </p:spPr>
        <p:txBody>
          <a:bodyPr>
            <a:normAutofit/>
          </a:bodyPr>
          <a:lstStyle/>
          <a:p>
            <a:pPr algn="l" eaLnBrk="1" hangingPunct="1">
              <a:lnSpc>
                <a:spcPct val="80000"/>
              </a:lnSpc>
              <a:defRPr/>
            </a:pPr>
            <a:r>
              <a:rPr lang="en-US" dirty="0" smtClean="0"/>
              <a:t>Sampling and </a:t>
            </a:r>
            <a:r>
              <a:rPr lang="en-US" dirty="0" err="1" smtClean="0"/>
              <a:t>Nonsampling</a:t>
            </a:r>
            <a:r>
              <a:rPr lang="en-US" dirty="0" smtClean="0"/>
              <a:t> 	Errors</a:t>
            </a:r>
          </a:p>
        </p:txBody>
      </p:sp>
      <p:sp>
        <p:nvSpPr>
          <p:cNvPr id="24579" name="Rectangle 3"/>
          <p:cNvSpPr>
            <a:spLocks noGrp="1" noChangeArrowheads="1"/>
          </p:cNvSpPr>
          <p:nvPr>
            <p:ph idx="1"/>
          </p:nvPr>
        </p:nvSpPr>
        <p:spPr>
          <a:xfrm>
            <a:off x="609600" y="1447801"/>
            <a:ext cx="10972800" cy="4373563"/>
          </a:xfrm>
        </p:spPr>
        <p:txBody>
          <a:bodyPr>
            <a:normAutofit/>
          </a:bodyPr>
          <a:lstStyle/>
          <a:p>
            <a:pPr>
              <a:spcBef>
                <a:spcPts val="1800"/>
              </a:spcBef>
            </a:pPr>
            <a:r>
              <a:rPr lang="en-US" sz="2400" b="1" dirty="0" smtClean="0">
                <a:solidFill>
                  <a:schemeClr val="tx1"/>
                </a:solidFill>
              </a:rPr>
              <a:t>Parameters</a:t>
            </a:r>
            <a:r>
              <a:rPr lang="en-US" sz="2400" dirty="0" smtClean="0">
                <a:solidFill>
                  <a:schemeClr val="tx1"/>
                </a:solidFill>
              </a:rPr>
              <a:t> are values that describe some characteristic of a </a:t>
            </a:r>
            <a:r>
              <a:rPr lang="en-US" sz="2400" b="1" dirty="0" smtClean="0">
                <a:solidFill>
                  <a:schemeClr val="tx1"/>
                </a:solidFill>
              </a:rPr>
              <a:t>population</a:t>
            </a:r>
            <a:r>
              <a:rPr lang="en-US" sz="2400" dirty="0" smtClean="0">
                <a:solidFill>
                  <a:schemeClr val="tx1"/>
                </a:solidFill>
              </a:rPr>
              <a:t>, such as its mean or median</a:t>
            </a:r>
          </a:p>
          <a:p>
            <a:pPr>
              <a:spcBef>
                <a:spcPts val="1800"/>
              </a:spcBef>
            </a:pPr>
            <a:r>
              <a:rPr lang="en-US" sz="2400" b="1" dirty="0" smtClean="0">
                <a:solidFill>
                  <a:schemeClr val="tx1"/>
                </a:solidFill>
              </a:rPr>
              <a:t>Statistics</a:t>
            </a:r>
            <a:r>
              <a:rPr lang="en-US" sz="2400" dirty="0" smtClean="0">
                <a:solidFill>
                  <a:schemeClr val="tx1"/>
                </a:solidFill>
              </a:rPr>
              <a:t> are values calculated from a </a:t>
            </a:r>
            <a:r>
              <a:rPr lang="en-US" sz="2400" b="1" dirty="0" smtClean="0">
                <a:solidFill>
                  <a:schemeClr val="tx1"/>
                </a:solidFill>
              </a:rPr>
              <a:t>sample</a:t>
            </a:r>
            <a:r>
              <a:rPr lang="en-US" sz="2400" dirty="0" smtClean="0">
                <a:solidFill>
                  <a:schemeClr val="tx1"/>
                </a:solidFill>
              </a:rPr>
              <a:t>, such as the sample’s mean or median</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838200" y="76200"/>
            <a:ext cx="10515600" cy="914400"/>
          </a:xfrm>
        </p:spPr>
        <p:txBody>
          <a:bodyPr/>
          <a:lstStyle/>
          <a:p>
            <a:r>
              <a:rPr lang="en-US" smtClean="0"/>
              <a:t>Sampling and Nonsampling Errors</a:t>
            </a:r>
          </a:p>
        </p:txBody>
      </p:sp>
      <p:sp>
        <p:nvSpPr>
          <p:cNvPr id="25603" name="Oval 3"/>
          <p:cNvSpPr>
            <a:spLocks noChangeArrowheads="1"/>
          </p:cNvSpPr>
          <p:nvPr/>
        </p:nvSpPr>
        <p:spPr bwMode="auto">
          <a:xfrm>
            <a:off x="1767417" y="2976563"/>
            <a:ext cx="3048000" cy="2043112"/>
          </a:xfrm>
          <a:prstGeom prst="ellipse">
            <a:avLst/>
          </a:prstGeom>
          <a:noFill/>
          <a:ln w="31750">
            <a:solidFill>
              <a:schemeClr val="tx1"/>
            </a:solidFill>
            <a:miter lim="800000"/>
            <a:headEnd/>
            <a:tailEnd/>
          </a:ln>
        </p:spPr>
        <p:txBody>
          <a:bodyPr wrap="none" anchor="ctr"/>
          <a:lstStyle/>
          <a:p>
            <a:pPr eaLnBrk="1" hangingPunct="1"/>
            <a:endParaRPr lang="en-US"/>
          </a:p>
        </p:txBody>
      </p:sp>
      <p:sp>
        <p:nvSpPr>
          <p:cNvPr id="25604" name="Text Box 7"/>
          <p:cNvSpPr txBox="1">
            <a:spLocks noChangeArrowheads="1"/>
          </p:cNvSpPr>
          <p:nvPr/>
        </p:nvSpPr>
        <p:spPr bwMode="auto">
          <a:xfrm>
            <a:off x="2048934" y="5114926"/>
            <a:ext cx="2851151" cy="523875"/>
          </a:xfrm>
          <a:prstGeom prst="rect">
            <a:avLst/>
          </a:prstGeom>
          <a:noFill/>
          <a:ln w="9525">
            <a:noFill/>
            <a:miter lim="800000"/>
            <a:headEnd/>
            <a:tailEnd/>
          </a:ln>
        </p:spPr>
        <p:txBody>
          <a:bodyPr>
            <a:spAutoFit/>
          </a:bodyPr>
          <a:lstStyle/>
          <a:p>
            <a:pPr eaLnBrk="1" hangingPunct="1">
              <a:spcBef>
                <a:spcPct val="50000"/>
              </a:spcBef>
            </a:pPr>
            <a:r>
              <a:rPr lang="en-US" sz="2800" b="1">
                <a:solidFill>
                  <a:srgbClr val="FF0000"/>
                </a:solidFill>
              </a:rPr>
              <a:t>Population</a:t>
            </a:r>
          </a:p>
        </p:txBody>
      </p:sp>
      <p:sp>
        <p:nvSpPr>
          <p:cNvPr id="25605" name="Text Box 8"/>
          <p:cNvSpPr txBox="1">
            <a:spLocks noChangeArrowheads="1"/>
          </p:cNvSpPr>
          <p:nvPr/>
        </p:nvSpPr>
        <p:spPr bwMode="auto">
          <a:xfrm>
            <a:off x="7586134" y="5114926"/>
            <a:ext cx="2190751" cy="523875"/>
          </a:xfrm>
          <a:prstGeom prst="rect">
            <a:avLst/>
          </a:prstGeom>
          <a:noFill/>
          <a:ln w="9525">
            <a:noFill/>
            <a:miter lim="800000"/>
            <a:headEnd/>
            <a:tailEnd/>
          </a:ln>
        </p:spPr>
        <p:txBody>
          <a:bodyPr>
            <a:spAutoFit/>
          </a:bodyPr>
          <a:lstStyle/>
          <a:p>
            <a:pPr eaLnBrk="1" hangingPunct="1">
              <a:spcBef>
                <a:spcPct val="50000"/>
              </a:spcBef>
            </a:pPr>
            <a:r>
              <a:rPr lang="en-US" sz="2800" b="1">
                <a:solidFill>
                  <a:srgbClr val="00B400"/>
                </a:solidFill>
              </a:rPr>
              <a:t>Sample</a:t>
            </a:r>
          </a:p>
        </p:txBody>
      </p:sp>
      <p:sp>
        <p:nvSpPr>
          <p:cNvPr id="25606" name="Text Box 10"/>
          <p:cNvSpPr txBox="1">
            <a:spLocks noChangeArrowheads="1"/>
          </p:cNvSpPr>
          <p:nvPr/>
        </p:nvSpPr>
        <p:spPr bwMode="auto">
          <a:xfrm>
            <a:off x="1456267" y="1411112"/>
            <a:ext cx="3877733" cy="1200329"/>
          </a:xfrm>
          <a:prstGeom prst="rect">
            <a:avLst/>
          </a:prstGeom>
          <a:noFill/>
          <a:ln w="9525">
            <a:noFill/>
            <a:miter lim="800000"/>
            <a:headEnd/>
            <a:tailEnd/>
          </a:ln>
        </p:spPr>
        <p:txBody>
          <a:bodyPr>
            <a:spAutoFit/>
          </a:bodyPr>
          <a:lstStyle/>
          <a:p>
            <a:pPr eaLnBrk="1" hangingPunct="1">
              <a:spcBef>
                <a:spcPct val="50000"/>
              </a:spcBef>
            </a:pPr>
            <a:r>
              <a:rPr lang="en-US" sz="2400" dirty="0"/>
              <a:t>Values calculated using population data are called </a:t>
            </a:r>
            <a:r>
              <a:rPr lang="en-US" sz="2400" dirty="0">
                <a:solidFill>
                  <a:srgbClr val="FF0000"/>
                </a:solidFill>
              </a:rPr>
              <a:t>parameters</a:t>
            </a:r>
          </a:p>
        </p:txBody>
      </p:sp>
      <p:sp>
        <p:nvSpPr>
          <p:cNvPr id="25607" name="Text Box 11"/>
          <p:cNvSpPr txBox="1">
            <a:spLocks noChangeArrowheads="1"/>
          </p:cNvSpPr>
          <p:nvPr/>
        </p:nvSpPr>
        <p:spPr bwMode="auto">
          <a:xfrm>
            <a:off x="7010400" y="1444979"/>
            <a:ext cx="3708400" cy="1200329"/>
          </a:xfrm>
          <a:prstGeom prst="rect">
            <a:avLst/>
          </a:prstGeom>
          <a:noFill/>
          <a:ln w="9525">
            <a:noFill/>
            <a:miter lim="800000"/>
            <a:headEnd/>
            <a:tailEnd/>
          </a:ln>
        </p:spPr>
        <p:txBody>
          <a:bodyPr>
            <a:spAutoFit/>
          </a:bodyPr>
          <a:lstStyle/>
          <a:p>
            <a:pPr eaLnBrk="1" hangingPunct="1">
              <a:spcBef>
                <a:spcPct val="50000"/>
              </a:spcBef>
            </a:pPr>
            <a:r>
              <a:rPr lang="en-US" sz="2400" dirty="0"/>
              <a:t>Values computed from sample data are called </a:t>
            </a:r>
            <a:r>
              <a:rPr lang="en-US" sz="2400" dirty="0">
                <a:solidFill>
                  <a:srgbClr val="00B400"/>
                </a:solidFill>
              </a:rPr>
              <a:t>statistics</a:t>
            </a:r>
          </a:p>
        </p:txBody>
      </p:sp>
      <p:grpSp>
        <p:nvGrpSpPr>
          <p:cNvPr id="2" name="Group 10"/>
          <p:cNvGrpSpPr>
            <a:grpSpLocks/>
          </p:cNvGrpSpPr>
          <p:nvPr/>
        </p:nvGrpSpPr>
        <p:grpSpPr bwMode="auto">
          <a:xfrm>
            <a:off x="2260601" y="3162300"/>
            <a:ext cx="2123017" cy="1657350"/>
            <a:chOff x="1816417" y="3323646"/>
            <a:chExt cx="1917383" cy="2162754"/>
          </a:xfrm>
        </p:grpSpPr>
        <p:grpSp>
          <p:nvGrpSpPr>
            <p:cNvPr id="3" name="Group 11"/>
            <p:cNvGrpSpPr>
              <a:grpSpLocks/>
            </p:cNvGrpSpPr>
            <p:nvPr/>
          </p:nvGrpSpPr>
          <p:grpSpPr bwMode="auto">
            <a:xfrm>
              <a:off x="1816417" y="3881472"/>
              <a:ext cx="1881543" cy="481323"/>
              <a:chOff x="1816417" y="3719514"/>
              <a:chExt cx="4812983" cy="928686"/>
            </a:xfrm>
          </p:grpSpPr>
          <p:sp>
            <p:nvSpPr>
              <p:cNvPr id="26209" name="Oval 263"/>
              <p:cNvSpPr>
                <a:spLocks noChangeArrowheads="1"/>
              </p:cNvSpPr>
              <p:nvPr/>
            </p:nvSpPr>
            <p:spPr bwMode="auto">
              <a:xfrm>
                <a:off x="1905000" y="3724276"/>
                <a:ext cx="1905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10" name="Rounded Rectangle 264"/>
              <p:cNvSpPr>
                <a:spLocks noChangeArrowheads="1"/>
              </p:cNvSpPr>
              <p:nvPr/>
            </p:nvSpPr>
            <p:spPr bwMode="auto">
              <a:xfrm>
                <a:off x="1905000" y="3967164"/>
                <a:ext cx="2286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11" name="Rounded Rectangle 265"/>
              <p:cNvSpPr>
                <a:spLocks noChangeArrowheads="1"/>
              </p:cNvSpPr>
              <p:nvPr/>
            </p:nvSpPr>
            <p:spPr bwMode="auto">
              <a:xfrm>
                <a:off x="2142168"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12" name="Rounded Rectangle 266"/>
              <p:cNvSpPr>
                <a:spLocks noChangeArrowheads="1"/>
              </p:cNvSpPr>
              <p:nvPr/>
            </p:nvSpPr>
            <p:spPr bwMode="auto">
              <a:xfrm>
                <a:off x="1816417"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13" name="Rounded Rectangle 267"/>
              <p:cNvSpPr>
                <a:spLocks noChangeArrowheads="1"/>
              </p:cNvSpPr>
              <p:nvPr/>
            </p:nvSpPr>
            <p:spPr bwMode="auto">
              <a:xfrm>
                <a:off x="1905000"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14" name="Rounded Rectangle 268"/>
              <p:cNvSpPr>
                <a:spLocks noChangeArrowheads="1"/>
              </p:cNvSpPr>
              <p:nvPr/>
            </p:nvSpPr>
            <p:spPr bwMode="auto">
              <a:xfrm>
                <a:off x="2057400"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15" name="Rounded Rectangle 269"/>
              <p:cNvSpPr>
                <a:spLocks noChangeArrowheads="1"/>
              </p:cNvSpPr>
              <p:nvPr/>
            </p:nvSpPr>
            <p:spPr bwMode="auto">
              <a:xfrm>
                <a:off x="2095500"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16" name="Rounded Rectangle 270"/>
              <p:cNvSpPr>
                <a:spLocks noChangeArrowheads="1"/>
              </p:cNvSpPr>
              <p:nvPr/>
            </p:nvSpPr>
            <p:spPr bwMode="auto">
              <a:xfrm>
                <a:off x="1859280"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17" name="Oval 271"/>
              <p:cNvSpPr>
                <a:spLocks noChangeArrowheads="1"/>
              </p:cNvSpPr>
              <p:nvPr/>
            </p:nvSpPr>
            <p:spPr bwMode="auto">
              <a:xfrm>
                <a:off x="2352200"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18" name="Rounded Rectangle 272"/>
              <p:cNvSpPr>
                <a:spLocks noChangeArrowheads="1"/>
              </p:cNvSpPr>
              <p:nvPr/>
            </p:nvSpPr>
            <p:spPr bwMode="auto">
              <a:xfrm>
                <a:off x="2352200"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19" name="Rounded Rectangle 273"/>
              <p:cNvSpPr>
                <a:spLocks noChangeArrowheads="1"/>
              </p:cNvSpPr>
              <p:nvPr/>
            </p:nvSpPr>
            <p:spPr bwMode="auto">
              <a:xfrm>
                <a:off x="2620087"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20" name="Rounded Rectangle 274"/>
              <p:cNvSpPr>
                <a:spLocks noChangeArrowheads="1"/>
              </p:cNvSpPr>
              <p:nvPr/>
            </p:nvSpPr>
            <p:spPr bwMode="auto">
              <a:xfrm>
                <a:off x="2263617"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21" name="Rounded Rectangle 275"/>
              <p:cNvSpPr>
                <a:spLocks noChangeArrowheads="1"/>
              </p:cNvSpPr>
              <p:nvPr/>
            </p:nvSpPr>
            <p:spPr bwMode="auto">
              <a:xfrm>
                <a:off x="2352200"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22" name="Rounded Rectangle 276"/>
              <p:cNvSpPr>
                <a:spLocks noChangeArrowheads="1"/>
              </p:cNvSpPr>
              <p:nvPr/>
            </p:nvSpPr>
            <p:spPr bwMode="auto">
              <a:xfrm>
                <a:off x="2514600"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23" name="Rounded Rectangle 277"/>
              <p:cNvSpPr>
                <a:spLocks noChangeArrowheads="1"/>
              </p:cNvSpPr>
              <p:nvPr/>
            </p:nvSpPr>
            <p:spPr bwMode="auto">
              <a:xfrm>
                <a:off x="2542700"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24" name="Rounded Rectangle 278"/>
              <p:cNvSpPr>
                <a:spLocks noChangeArrowheads="1"/>
              </p:cNvSpPr>
              <p:nvPr/>
            </p:nvSpPr>
            <p:spPr bwMode="auto">
              <a:xfrm>
                <a:off x="2306480"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25" name="Oval 279"/>
              <p:cNvSpPr>
                <a:spLocks noChangeArrowheads="1"/>
              </p:cNvSpPr>
              <p:nvPr/>
            </p:nvSpPr>
            <p:spPr bwMode="auto">
              <a:xfrm>
                <a:off x="2836247" y="37957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26" name="Rounded Rectangle 280"/>
              <p:cNvSpPr>
                <a:spLocks noChangeArrowheads="1"/>
              </p:cNvSpPr>
              <p:nvPr/>
            </p:nvSpPr>
            <p:spPr bwMode="auto">
              <a:xfrm>
                <a:off x="2831783" y="39719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27" name="Rounded Rectangle 281"/>
              <p:cNvSpPr>
                <a:spLocks noChangeArrowheads="1"/>
              </p:cNvSpPr>
              <p:nvPr/>
            </p:nvSpPr>
            <p:spPr bwMode="auto">
              <a:xfrm>
                <a:off x="3036926" y="39838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28" name="Rounded Rectangle 282"/>
              <p:cNvSpPr>
                <a:spLocks noChangeArrowheads="1"/>
              </p:cNvSpPr>
              <p:nvPr/>
            </p:nvSpPr>
            <p:spPr bwMode="auto">
              <a:xfrm>
                <a:off x="2773680" y="39838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29" name="Rounded Rectangle 283"/>
              <p:cNvSpPr>
                <a:spLocks noChangeArrowheads="1"/>
              </p:cNvSpPr>
              <p:nvPr/>
            </p:nvSpPr>
            <p:spPr bwMode="auto">
              <a:xfrm>
                <a:off x="2831783" y="42291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30" name="Rounded Rectangle 284"/>
              <p:cNvSpPr>
                <a:spLocks noChangeArrowheads="1"/>
              </p:cNvSpPr>
              <p:nvPr/>
            </p:nvSpPr>
            <p:spPr bwMode="auto">
              <a:xfrm>
                <a:off x="2970613" y="42338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31" name="Rounded Rectangle 285"/>
              <p:cNvSpPr>
                <a:spLocks noChangeArrowheads="1"/>
              </p:cNvSpPr>
              <p:nvPr/>
            </p:nvSpPr>
            <p:spPr bwMode="auto">
              <a:xfrm>
                <a:off x="2970613" y="39719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32" name="Rounded Rectangle 286"/>
              <p:cNvSpPr>
                <a:spLocks noChangeArrowheads="1"/>
              </p:cNvSpPr>
              <p:nvPr/>
            </p:nvSpPr>
            <p:spPr bwMode="auto">
              <a:xfrm>
                <a:off x="2796539" y="39719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33" name="Oval 287"/>
              <p:cNvSpPr>
                <a:spLocks noChangeArrowheads="1"/>
              </p:cNvSpPr>
              <p:nvPr/>
            </p:nvSpPr>
            <p:spPr bwMode="auto">
              <a:xfrm>
                <a:off x="3240761" y="3724276"/>
                <a:ext cx="1905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34" name="Rounded Rectangle 288"/>
              <p:cNvSpPr>
                <a:spLocks noChangeArrowheads="1"/>
              </p:cNvSpPr>
              <p:nvPr/>
            </p:nvSpPr>
            <p:spPr bwMode="auto">
              <a:xfrm>
                <a:off x="3240761" y="3967164"/>
                <a:ext cx="2286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35" name="Rounded Rectangle 289"/>
              <p:cNvSpPr>
                <a:spLocks noChangeArrowheads="1"/>
              </p:cNvSpPr>
              <p:nvPr/>
            </p:nvSpPr>
            <p:spPr bwMode="auto">
              <a:xfrm>
                <a:off x="3477929"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36" name="Rounded Rectangle 290"/>
              <p:cNvSpPr>
                <a:spLocks noChangeArrowheads="1"/>
              </p:cNvSpPr>
              <p:nvPr/>
            </p:nvSpPr>
            <p:spPr bwMode="auto">
              <a:xfrm>
                <a:off x="3152178"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37" name="Rounded Rectangle 291"/>
              <p:cNvSpPr>
                <a:spLocks noChangeArrowheads="1"/>
              </p:cNvSpPr>
              <p:nvPr/>
            </p:nvSpPr>
            <p:spPr bwMode="auto">
              <a:xfrm>
                <a:off x="3240761"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38" name="Rounded Rectangle 292"/>
              <p:cNvSpPr>
                <a:spLocks noChangeArrowheads="1"/>
              </p:cNvSpPr>
              <p:nvPr/>
            </p:nvSpPr>
            <p:spPr bwMode="auto">
              <a:xfrm>
                <a:off x="3393161"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39" name="Rounded Rectangle 293"/>
              <p:cNvSpPr>
                <a:spLocks noChangeArrowheads="1"/>
              </p:cNvSpPr>
              <p:nvPr/>
            </p:nvSpPr>
            <p:spPr bwMode="auto">
              <a:xfrm>
                <a:off x="3431261"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40" name="Rounded Rectangle 294"/>
              <p:cNvSpPr>
                <a:spLocks noChangeArrowheads="1"/>
              </p:cNvSpPr>
              <p:nvPr/>
            </p:nvSpPr>
            <p:spPr bwMode="auto">
              <a:xfrm>
                <a:off x="3195041"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41" name="Oval 295"/>
              <p:cNvSpPr>
                <a:spLocks noChangeArrowheads="1"/>
              </p:cNvSpPr>
              <p:nvPr/>
            </p:nvSpPr>
            <p:spPr bwMode="auto">
              <a:xfrm>
                <a:off x="3687961"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42" name="Rounded Rectangle 296"/>
              <p:cNvSpPr>
                <a:spLocks noChangeArrowheads="1"/>
              </p:cNvSpPr>
              <p:nvPr/>
            </p:nvSpPr>
            <p:spPr bwMode="auto">
              <a:xfrm>
                <a:off x="3687961"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43" name="Rounded Rectangle 297"/>
              <p:cNvSpPr>
                <a:spLocks noChangeArrowheads="1"/>
              </p:cNvSpPr>
              <p:nvPr/>
            </p:nvSpPr>
            <p:spPr bwMode="auto">
              <a:xfrm>
                <a:off x="3955848"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44" name="Rounded Rectangle 298"/>
              <p:cNvSpPr>
                <a:spLocks noChangeArrowheads="1"/>
              </p:cNvSpPr>
              <p:nvPr/>
            </p:nvSpPr>
            <p:spPr bwMode="auto">
              <a:xfrm>
                <a:off x="3599378"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45" name="Rounded Rectangle 299"/>
              <p:cNvSpPr>
                <a:spLocks noChangeArrowheads="1"/>
              </p:cNvSpPr>
              <p:nvPr/>
            </p:nvSpPr>
            <p:spPr bwMode="auto">
              <a:xfrm>
                <a:off x="3687961"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46" name="Rounded Rectangle 300"/>
              <p:cNvSpPr>
                <a:spLocks noChangeArrowheads="1"/>
              </p:cNvSpPr>
              <p:nvPr/>
            </p:nvSpPr>
            <p:spPr bwMode="auto">
              <a:xfrm>
                <a:off x="3850361"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47" name="Rounded Rectangle 301"/>
              <p:cNvSpPr>
                <a:spLocks noChangeArrowheads="1"/>
              </p:cNvSpPr>
              <p:nvPr/>
            </p:nvSpPr>
            <p:spPr bwMode="auto">
              <a:xfrm>
                <a:off x="3878461"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48" name="Rounded Rectangle 302"/>
              <p:cNvSpPr>
                <a:spLocks noChangeArrowheads="1"/>
              </p:cNvSpPr>
              <p:nvPr/>
            </p:nvSpPr>
            <p:spPr bwMode="auto">
              <a:xfrm>
                <a:off x="3642241"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49" name="Oval 303"/>
              <p:cNvSpPr>
                <a:spLocks noChangeArrowheads="1"/>
              </p:cNvSpPr>
              <p:nvPr/>
            </p:nvSpPr>
            <p:spPr bwMode="auto">
              <a:xfrm>
                <a:off x="4172008" y="37957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50" name="Rounded Rectangle 304"/>
              <p:cNvSpPr>
                <a:spLocks noChangeArrowheads="1"/>
              </p:cNvSpPr>
              <p:nvPr/>
            </p:nvSpPr>
            <p:spPr bwMode="auto">
              <a:xfrm>
                <a:off x="4167544" y="39719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51" name="Rounded Rectangle 305"/>
              <p:cNvSpPr>
                <a:spLocks noChangeArrowheads="1"/>
              </p:cNvSpPr>
              <p:nvPr/>
            </p:nvSpPr>
            <p:spPr bwMode="auto">
              <a:xfrm>
                <a:off x="4372687" y="39838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52" name="Rounded Rectangle 306"/>
              <p:cNvSpPr>
                <a:spLocks noChangeArrowheads="1"/>
              </p:cNvSpPr>
              <p:nvPr/>
            </p:nvSpPr>
            <p:spPr bwMode="auto">
              <a:xfrm>
                <a:off x="4109441" y="39838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53" name="Rounded Rectangle 307"/>
              <p:cNvSpPr>
                <a:spLocks noChangeArrowheads="1"/>
              </p:cNvSpPr>
              <p:nvPr/>
            </p:nvSpPr>
            <p:spPr bwMode="auto">
              <a:xfrm>
                <a:off x="4167544" y="42291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54" name="Rounded Rectangle 308"/>
              <p:cNvSpPr>
                <a:spLocks noChangeArrowheads="1"/>
              </p:cNvSpPr>
              <p:nvPr/>
            </p:nvSpPr>
            <p:spPr bwMode="auto">
              <a:xfrm>
                <a:off x="4306374" y="42338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55" name="Rounded Rectangle 309"/>
              <p:cNvSpPr>
                <a:spLocks noChangeArrowheads="1"/>
              </p:cNvSpPr>
              <p:nvPr/>
            </p:nvSpPr>
            <p:spPr bwMode="auto">
              <a:xfrm>
                <a:off x="4306374" y="39719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56" name="Rounded Rectangle 310"/>
              <p:cNvSpPr>
                <a:spLocks noChangeArrowheads="1"/>
              </p:cNvSpPr>
              <p:nvPr/>
            </p:nvSpPr>
            <p:spPr bwMode="auto">
              <a:xfrm>
                <a:off x="4132300" y="39719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57" name="Oval 311"/>
              <p:cNvSpPr>
                <a:spLocks noChangeArrowheads="1"/>
              </p:cNvSpPr>
              <p:nvPr/>
            </p:nvSpPr>
            <p:spPr bwMode="auto">
              <a:xfrm>
                <a:off x="4553008" y="3800476"/>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58" name="Rounded Rectangle 312"/>
              <p:cNvSpPr>
                <a:spLocks noChangeArrowheads="1"/>
              </p:cNvSpPr>
              <p:nvPr/>
            </p:nvSpPr>
            <p:spPr bwMode="auto">
              <a:xfrm>
                <a:off x="4548544" y="3976688"/>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59" name="Rounded Rectangle 313"/>
              <p:cNvSpPr>
                <a:spLocks noChangeArrowheads="1"/>
              </p:cNvSpPr>
              <p:nvPr/>
            </p:nvSpPr>
            <p:spPr bwMode="auto">
              <a:xfrm>
                <a:off x="4753687" y="3988594"/>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60" name="Rounded Rectangle 314"/>
              <p:cNvSpPr>
                <a:spLocks noChangeArrowheads="1"/>
              </p:cNvSpPr>
              <p:nvPr/>
            </p:nvSpPr>
            <p:spPr bwMode="auto">
              <a:xfrm>
                <a:off x="4490441" y="3988594"/>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61" name="Rounded Rectangle 315"/>
              <p:cNvSpPr>
                <a:spLocks noChangeArrowheads="1"/>
              </p:cNvSpPr>
              <p:nvPr/>
            </p:nvSpPr>
            <p:spPr bwMode="auto">
              <a:xfrm>
                <a:off x="4548544" y="4233863"/>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62" name="Rounded Rectangle 316"/>
              <p:cNvSpPr>
                <a:spLocks noChangeArrowheads="1"/>
              </p:cNvSpPr>
              <p:nvPr/>
            </p:nvSpPr>
            <p:spPr bwMode="auto">
              <a:xfrm>
                <a:off x="4687374" y="4238625"/>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63" name="Rounded Rectangle 317"/>
              <p:cNvSpPr>
                <a:spLocks noChangeArrowheads="1"/>
              </p:cNvSpPr>
              <p:nvPr/>
            </p:nvSpPr>
            <p:spPr bwMode="auto">
              <a:xfrm>
                <a:off x="4687374" y="3976688"/>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64" name="Rounded Rectangle 318"/>
              <p:cNvSpPr>
                <a:spLocks noChangeArrowheads="1"/>
              </p:cNvSpPr>
              <p:nvPr/>
            </p:nvSpPr>
            <p:spPr bwMode="auto">
              <a:xfrm>
                <a:off x="4513300" y="3976688"/>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65" name="Oval 319"/>
              <p:cNvSpPr>
                <a:spLocks noChangeArrowheads="1"/>
              </p:cNvSpPr>
              <p:nvPr/>
            </p:nvSpPr>
            <p:spPr bwMode="auto">
              <a:xfrm>
                <a:off x="4965383" y="37195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66" name="Rounded Rectangle 320"/>
              <p:cNvSpPr>
                <a:spLocks noChangeArrowheads="1"/>
              </p:cNvSpPr>
              <p:nvPr/>
            </p:nvSpPr>
            <p:spPr bwMode="auto">
              <a:xfrm>
                <a:off x="4965383" y="39624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67" name="Rounded Rectangle 321"/>
              <p:cNvSpPr>
                <a:spLocks noChangeArrowheads="1"/>
              </p:cNvSpPr>
              <p:nvPr/>
            </p:nvSpPr>
            <p:spPr bwMode="auto">
              <a:xfrm>
                <a:off x="5233270" y="39624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68" name="Rounded Rectangle 322"/>
              <p:cNvSpPr>
                <a:spLocks noChangeArrowheads="1"/>
              </p:cNvSpPr>
              <p:nvPr/>
            </p:nvSpPr>
            <p:spPr bwMode="auto">
              <a:xfrm>
                <a:off x="4876800" y="39624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69" name="Rounded Rectangle 323"/>
              <p:cNvSpPr>
                <a:spLocks noChangeArrowheads="1"/>
              </p:cNvSpPr>
              <p:nvPr/>
            </p:nvSpPr>
            <p:spPr bwMode="auto">
              <a:xfrm>
                <a:off x="4965383" y="42195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70" name="Rounded Rectangle 324"/>
              <p:cNvSpPr>
                <a:spLocks noChangeArrowheads="1"/>
              </p:cNvSpPr>
              <p:nvPr/>
            </p:nvSpPr>
            <p:spPr bwMode="auto">
              <a:xfrm>
                <a:off x="5127783" y="42195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71" name="Rounded Rectangle 325"/>
              <p:cNvSpPr>
                <a:spLocks noChangeArrowheads="1"/>
              </p:cNvSpPr>
              <p:nvPr/>
            </p:nvSpPr>
            <p:spPr bwMode="auto">
              <a:xfrm>
                <a:off x="5155883" y="39624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72" name="Rounded Rectangle 326"/>
              <p:cNvSpPr>
                <a:spLocks noChangeArrowheads="1"/>
              </p:cNvSpPr>
              <p:nvPr/>
            </p:nvSpPr>
            <p:spPr bwMode="auto">
              <a:xfrm>
                <a:off x="4919663" y="39624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73" name="Oval 327"/>
              <p:cNvSpPr>
                <a:spLocks noChangeArrowheads="1"/>
              </p:cNvSpPr>
              <p:nvPr/>
            </p:nvSpPr>
            <p:spPr bwMode="auto">
              <a:xfrm>
                <a:off x="5449430" y="3790952"/>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74" name="Rounded Rectangle 328"/>
              <p:cNvSpPr>
                <a:spLocks noChangeArrowheads="1"/>
              </p:cNvSpPr>
              <p:nvPr/>
            </p:nvSpPr>
            <p:spPr bwMode="auto">
              <a:xfrm>
                <a:off x="5444966" y="3967164"/>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75" name="Rounded Rectangle 329"/>
              <p:cNvSpPr>
                <a:spLocks noChangeArrowheads="1"/>
              </p:cNvSpPr>
              <p:nvPr/>
            </p:nvSpPr>
            <p:spPr bwMode="auto">
              <a:xfrm>
                <a:off x="5650109" y="3979070"/>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76" name="Rounded Rectangle 330"/>
              <p:cNvSpPr>
                <a:spLocks noChangeArrowheads="1"/>
              </p:cNvSpPr>
              <p:nvPr/>
            </p:nvSpPr>
            <p:spPr bwMode="auto">
              <a:xfrm>
                <a:off x="5386863" y="3979070"/>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77" name="Rounded Rectangle 331"/>
              <p:cNvSpPr>
                <a:spLocks noChangeArrowheads="1"/>
              </p:cNvSpPr>
              <p:nvPr/>
            </p:nvSpPr>
            <p:spPr bwMode="auto">
              <a:xfrm>
                <a:off x="5444966" y="4224339"/>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78" name="Rounded Rectangle 332"/>
              <p:cNvSpPr>
                <a:spLocks noChangeArrowheads="1"/>
              </p:cNvSpPr>
              <p:nvPr/>
            </p:nvSpPr>
            <p:spPr bwMode="auto">
              <a:xfrm>
                <a:off x="5583796" y="4229101"/>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79" name="Rounded Rectangle 333"/>
              <p:cNvSpPr>
                <a:spLocks noChangeArrowheads="1"/>
              </p:cNvSpPr>
              <p:nvPr/>
            </p:nvSpPr>
            <p:spPr bwMode="auto">
              <a:xfrm>
                <a:off x="5583796" y="3967164"/>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80" name="Rounded Rectangle 334"/>
              <p:cNvSpPr>
                <a:spLocks noChangeArrowheads="1"/>
              </p:cNvSpPr>
              <p:nvPr/>
            </p:nvSpPr>
            <p:spPr bwMode="auto">
              <a:xfrm>
                <a:off x="5409722" y="3967164"/>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81" name="Oval 335"/>
              <p:cNvSpPr>
                <a:spLocks noChangeArrowheads="1"/>
              </p:cNvSpPr>
              <p:nvPr/>
            </p:nvSpPr>
            <p:spPr bwMode="auto">
              <a:xfrm>
                <a:off x="5828113"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82" name="Rounded Rectangle 336"/>
              <p:cNvSpPr>
                <a:spLocks noChangeArrowheads="1"/>
              </p:cNvSpPr>
              <p:nvPr/>
            </p:nvSpPr>
            <p:spPr bwMode="auto">
              <a:xfrm>
                <a:off x="5828113"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83" name="Rounded Rectangle 337"/>
              <p:cNvSpPr>
                <a:spLocks noChangeArrowheads="1"/>
              </p:cNvSpPr>
              <p:nvPr/>
            </p:nvSpPr>
            <p:spPr bwMode="auto">
              <a:xfrm>
                <a:off x="6096000"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84" name="Rounded Rectangle 338"/>
              <p:cNvSpPr>
                <a:spLocks noChangeArrowheads="1"/>
              </p:cNvSpPr>
              <p:nvPr/>
            </p:nvSpPr>
            <p:spPr bwMode="auto">
              <a:xfrm>
                <a:off x="5739530"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85" name="Rounded Rectangle 339"/>
              <p:cNvSpPr>
                <a:spLocks noChangeArrowheads="1"/>
              </p:cNvSpPr>
              <p:nvPr/>
            </p:nvSpPr>
            <p:spPr bwMode="auto">
              <a:xfrm>
                <a:off x="5828113"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86" name="Rounded Rectangle 340"/>
              <p:cNvSpPr>
                <a:spLocks noChangeArrowheads="1"/>
              </p:cNvSpPr>
              <p:nvPr/>
            </p:nvSpPr>
            <p:spPr bwMode="auto">
              <a:xfrm>
                <a:off x="5990513"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87" name="Rounded Rectangle 341"/>
              <p:cNvSpPr>
                <a:spLocks noChangeArrowheads="1"/>
              </p:cNvSpPr>
              <p:nvPr/>
            </p:nvSpPr>
            <p:spPr bwMode="auto">
              <a:xfrm>
                <a:off x="6018613"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88" name="Rounded Rectangle 342"/>
              <p:cNvSpPr>
                <a:spLocks noChangeArrowheads="1"/>
              </p:cNvSpPr>
              <p:nvPr/>
            </p:nvSpPr>
            <p:spPr bwMode="auto">
              <a:xfrm>
                <a:off x="5782393"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89" name="Oval 343"/>
              <p:cNvSpPr>
                <a:spLocks noChangeArrowheads="1"/>
              </p:cNvSpPr>
              <p:nvPr/>
            </p:nvSpPr>
            <p:spPr bwMode="auto">
              <a:xfrm>
                <a:off x="6285313"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90" name="Rounded Rectangle 344"/>
              <p:cNvSpPr>
                <a:spLocks noChangeArrowheads="1"/>
              </p:cNvSpPr>
              <p:nvPr/>
            </p:nvSpPr>
            <p:spPr bwMode="auto">
              <a:xfrm>
                <a:off x="6285313"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91" name="Rounded Rectangle 345"/>
              <p:cNvSpPr>
                <a:spLocks noChangeArrowheads="1"/>
              </p:cNvSpPr>
              <p:nvPr/>
            </p:nvSpPr>
            <p:spPr bwMode="auto">
              <a:xfrm>
                <a:off x="6553200"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92" name="Rounded Rectangle 346"/>
              <p:cNvSpPr>
                <a:spLocks noChangeArrowheads="1"/>
              </p:cNvSpPr>
              <p:nvPr/>
            </p:nvSpPr>
            <p:spPr bwMode="auto">
              <a:xfrm>
                <a:off x="6196730"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93" name="Rounded Rectangle 347"/>
              <p:cNvSpPr>
                <a:spLocks noChangeArrowheads="1"/>
              </p:cNvSpPr>
              <p:nvPr/>
            </p:nvSpPr>
            <p:spPr bwMode="auto">
              <a:xfrm>
                <a:off x="6285313"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94" name="Rounded Rectangle 348"/>
              <p:cNvSpPr>
                <a:spLocks noChangeArrowheads="1"/>
              </p:cNvSpPr>
              <p:nvPr/>
            </p:nvSpPr>
            <p:spPr bwMode="auto">
              <a:xfrm>
                <a:off x="6447713"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95" name="Rounded Rectangle 349"/>
              <p:cNvSpPr>
                <a:spLocks noChangeArrowheads="1"/>
              </p:cNvSpPr>
              <p:nvPr/>
            </p:nvSpPr>
            <p:spPr bwMode="auto">
              <a:xfrm>
                <a:off x="6475813"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96" name="Rounded Rectangle 350"/>
              <p:cNvSpPr>
                <a:spLocks noChangeArrowheads="1"/>
              </p:cNvSpPr>
              <p:nvPr/>
            </p:nvSpPr>
            <p:spPr bwMode="auto">
              <a:xfrm>
                <a:off x="6239593"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grpSp>
        <p:grpSp>
          <p:nvGrpSpPr>
            <p:cNvPr id="4" name="Group 12"/>
            <p:cNvGrpSpPr>
              <a:grpSpLocks/>
            </p:cNvGrpSpPr>
            <p:nvPr/>
          </p:nvGrpSpPr>
          <p:grpSpPr bwMode="auto">
            <a:xfrm>
              <a:off x="1852257" y="5005077"/>
              <a:ext cx="1881543" cy="481323"/>
              <a:chOff x="1816417" y="3719514"/>
              <a:chExt cx="4812983" cy="928686"/>
            </a:xfrm>
          </p:grpSpPr>
          <p:sp>
            <p:nvSpPr>
              <p:cNvPr id="26121" name="Oval 175"/>
              <p:cNvSpPr>
                <a:spLocks noChangeArrowheads="1"/>
              </p:cNvSpPr>
              <p:nvPr/>
            </p:nvSpPr>
            <p:spPr bwMode="auto">
              <a:xfrm>
                <a:off x="1905000" y="3724276"/>
                <a:ext cx="1905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22" name="Rounded Rectangle 176"/>
              <p:cNvSpPr>
                <a:spLocks noChangeArrowheads="1"/>
              </p:cNvSpPr>
              <p:nvPr/>
            </p:nvSpPr>
            <p:spPr bwMode="auto">
              <a:xfrm>
                <a:off x="1905000" y="3967164"/>
                <a:ext cx="2286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23" name="Rounded Rectangle 177"/>
              <p:cNvSpPr>
                <a:spLocks noChangeArrowheads="1"/>
              </p:cNvSpPr>
              <p:nvPr/>
            </p:nvSpPr>
            <p:spPr bwMode="auto">
              <a:xfrm>
                <a:off x="2142168"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24" name="Rounded Rectangle 178"/>
              <p:cNvSpPr>
                <a:spLocks noChangeArrowheads="1"/>
              </p:cNvSpPr>
              <p:nvPr/>
            </p:nvSpPr>
            <p:spPr bwMode="auto">
              <a:xfrm>
                <a:off x="1816417"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25" name="Rounded Rectangle 179"/>
              <p:cNvSpPr>
                <a:spLocks noChangeArrowheads="1"/>
              </p:cNvSpPr>
              <p:nvPr/>
            </p:nvSpPr>
            <p:spPr bwMode="auto">
              <a:xfrm>
                <a:off x="1905000"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26" name="Rounded Rectangle 180"/>
              <p:cNvSpPr>
                <a:spLocks noChangeArrowheads="1"/>
              </p:cNvSpPr>
              <p:nvPr/>
            </p:nvSpPr>
            <p:spPr bwMode="auto">
              <a:xfrm>
                <a:off x="2057400"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27" name="Rounded Rectangle 181"/>
              <p:cNvSpPr>
                <a:spLocks noChangeArrowheads="1"/>
              </p:cNvSpPr>
              <p:nvPr/>
            </p:nvSpPr>
            <p:spPr bwMode="auto">
              <a:xfrm>
                <a:off x="2095500"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28" name="Rounded Rectangle 182"/>
              <p:cNvSpPr>
                <a:spLocks noChangeArrowheads="1"/>
              </p:cNvSpPr>
              <p:nvPr/>
            </p:nvSpPr>
            <p:spPr bwMode="auto">
              <a:xfrm>
                <a:off x="1859280"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29" name="Oval 183"/>
              <p:cNvSpPr>
                <a:spLocks noChangeArrowheads="1"/>
              </p:cNvSpPr>
              <p:nvPr/>
            </p:nvSpPr>
            <p:spPr bwMode="auto">
              <a:xfrm>
                <a:off x="2352200"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30" name="Rounded Rectangle 184"/>
              <p:cNvSpPr>
                <a:spLocks noChangeArrowheads="1"/>
              </p:cNvSpPr>
              <p:nvPr/>
            </p:nvSpPr>
            <p:spPr bwMode="auto">
              <a:xfrm>
                <a:off x="2352200"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31" name="Rounded Rectangle 185"/>
              <p:cNvSpPr>
                <a:spLocks noChangeArrowheads="1"/>
              </p:cNvSpPr>
              <p:nvPr/>
            </p:nvSpPr>
            <p:spPr bwMode="auto">
              <a:xfrm>
                <a:off x="2620087"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32" name="Rounded Rectangle 186"/>
              <p:cNvSpPr>
                <a:spLocks noChangeArrowheads="1"/>
              </p:cNvSpPr>
              <p:nvPr/>
            </p:nvSpPr>
            <p:spPr bwMode="auto">
              <a:xfrm>
                <a:off x="2263617"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33" name="Rounded Rectangle 187"/>
              <p:cNvSpPr>
                <a:spLocks noChangeArrowheads="1"/>
              </p:cNvSpPr>
              <p:nvPr/>
            </p:nvSpPr>
            <p:spPr bwMode="auto">
              <a:xfrm>
                <a:off x="2352200"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34" name="Rounded Rectangle 188"/>
              <p:cNvSpPr>
                <a:spLocks noChangeArrowheads="1"/>
              </p:cNvSpPr>
              <p:nvPr/>
            </p:nvSpPr>
            <p:spPr bwMode="auto">
              <a:xfrm>
                <a:off x="2514600"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35" name="Rounded Rectangle 189"/>
              <p:cNvSpPr>
                <a:spLocks noChangeArrowheads="1"/>
              </p:cNvSpPr>
              <p:nvPr/>
            </p:nvSpPr>
            <p:spPr bwMode="auto">
              <a:xfrm>
                <a:off x="2542700"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36" name="Rounded Rectangle 190"/>
              <p:cNvSpPr>
                <a:spLocks noChangeArrowheads="1"/>
              </p:cNvSpPr>
              <p:nvPr/>
            </p:nvSpPr>
            <p:spPr bwMode="auto">
              <a:xfrm>
                <a:off x="2306480"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37" name="Oval 191"/>
              <p:cNvSpPr>
                <a:spLocks noChangeArrowheads="1"/>
              </p:cNvSpPr>
              <p:nvPr/>
            </p:nvSpPr>
            <p:spPr bwMode="auto">
              <a:xfrm>
                <a:off x="2836247" y="37957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38" name="Rounded Rectangle 192"/>
              <p:cNvSpPr>
                <a:spLocks noChangeArrowheads="1"/>
              </p:cNvSpPr>
              <p:nvPr/>
            </p:nvSpPr>
            <p:spPr bwMode="auto">
              <a:xfrm>
                <a:off x="2831783" y="39719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39" name="Rounded Rectangle 193"/>
              <p:cNvSpPr>
                <a:spLocks noChangeArrowheads="1"/>
              </p:cNvSpPr>
              <p:nvPr/>
            </p:nvSpPr>
            <p:spPr bwMode="auto">
              <a:xfrm>
                <a:off x="3036926" y="39838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40" name="Rounded Rectangle 194"/>
              <p:cNvSpPr>
                <a:spLocks noChangeArrowheads="1"/>
              </p:cNvSpPr>
              <p:nvPr/>
            </p:nvSpPr>
            <p:spPr bwMode="auto">
              <a:xfrm>
                <a:off x="2773680" y="39838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41" name="Rounded Rectangle 195"/>
              <p:cNvSpPr>
                <a:spLocks noChangeArrowheads="1"/>
              </p:cNvSpPr>
              <p:nvPr/>
            </p:nvSpPr>
            <p:spPr bwMode="auto">
              <a:xfrm>
                <a:off x="2831783" y="42291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42" name="Rounded Rectangle 196"/>
              <p:cNvSpPr>
                <a:spLocks noChangeArrowheads="1"/>
              </p:cNvSpPr>
              <p:nvPr/>
            </p:nvSpPr>
            <p:spPr bwMode="auto">
              <a:xfrm>
                <a:off x="2970613" y="42338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43" name="Rounded Rectangle 197"/>
              <p:cNvSpPr>
                <a:spLocks noChangeArrowheads="1"/>
              </p:cNvSpPr>
              <p:nvPr/>
            </p:nvSpPr>
            <p:spPr bwMode="auto">
              <a:xfrm>
                <a:off x="2970613" y="39719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44" name="Rounded Rectangle 198"/>
              <p:cNvSpPr>
                <a:spLocks noChangeArrowheads="1"/>
              </p:cNvSpPr>
              <p:nvPr/>
            </p:nvSpPr>
            <p:spPr bwMode="auto">
              <a:xfrm>
                <a:off x="2796539" y="39719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45" name="Oval 199"/>
              <p:cNvSpPr>
                <a:spLocks noChangeArrowheads="1"/>
              </p:cNvSpPr>
              <p:nvPr/>
            </p:nvSpPr>
            <p:spPr bwMode="auto">
              <a:xfrm>
                <a:off x="3240761" y="3724276"/>
                <a:ext cx="1905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46" name="Rounded Rectangle 200"/>
              <p:cNvSpPr>
                <a:spLocks noChangeArrowheads="1"/>
              </p:cNvSpPr>
              <p:nvPr/>
            </p:nvSpPr>
            <p:spPr bwMode="auto">
              <a:xfrm>
                <a:off x="3240761" y="3967164"/>
                <a:ext cx="2286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47" name="Rounded Rectangle 201"/>
              <p:cNvSpPr>
                <a:spLocks noChangeArrowheads="1"/>
              </p:cNvSpPr>
              <p:nvPr/>
            </p:nvSpPr>
            <p:spPr bwMode="auto">
              <a:xfrm>
                <a:off x="3477929"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48" name="Rounded Rectangle 202"/>
              <p:cNvSpPr>
                <a:spLocks noChangeArrowheads="1"/>
              </p:cNvSpPr>
              <p:nvPr/>
            </p:nvSpPr>
            <p:spPr bwMode="auto">
              <a:xfrm>
                <a:off x="3152178"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49" name="Rounded Rectangle 203"/>
              <p:cNvSpPr>
                <a:spLocks noChangeArrowheads="1"/>
              </p:cNvSpPr>
              <p:nvPr/>
            </p:nvSpPr>
            <p:spPr bwMode="auto">
              <a:xfrm>
                <a:off x="3240761"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50" name="Rounded Rectangle 204"/>
              <p:cNvSpPr>
                <a:spLocks noChangeArrowheads="1"/>
              </p:cNvSpPr>
              <p:nvPr/>
            </p:nvSpPr>
            <p:spPr bwMode="auto">
              <a:xfrm>
                <a:off x="3393161"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51" name="Rounded Rectangle 205"/>
              <p:cNvSpPr>
                <a:spLocks noChangeArrowheads="1"/>
              </p:cNvSpPr>
              <p:nvPr/>
            </p:nvSpPr>
            <p:spPr bwMode="auto">
              <a:xfrm>
                <a:off x="3431261"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52" name="Rounded Rectangle 206"/>
              <p:cNvSpPr>
                <a:spLocks noChangeArrowheads="1"/>
              </p:cNvSpPr>
              <p:nvPr/>
            </p:nvSpPr>
            <p:spPr bwMode="auto">
              <a:xfrm>
                <a:off x="3195041"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53" name="Oval 207"/>
              <p:cNvSpPr>
                <a:spLocks noChangeArrowheads="1"/>
              </p:cNvSpPr>
              <p:nvPr/>
            </p:nvSpPr>
            <p:spPr bwMode="auto">
              <a:xfrm>
                <a:off x="3687961"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54" name="Rounded Rectangle 208"/>
              <p:cNvSpPr>
                <a:spLocks noChangeArrowheads="1"/>
              </p:cNvSpPr>
              <p:nvPr/>
            </p:nvSpPr>
            <p:spPr bwMode="auto">
              <a:xfrm>
                <a:off x="3687961"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55" name="Rounded Rectangle 209"/>
              <p:cNvSpPr>
                <a:spLocks noChangeArrowheads="1"/>
              </p:cNvSpPr>
              <p:nvPr/>
            </p:nvSpPr>
            <p:spPr bwMode="auto">
              <a:xfrm>
                <a:off x="3955848"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56" name="Rounded Rectangle 210"/>
              <p:cNvSpPr>
                <a:spLocks noChangeArrowheads="1"/>
              </p:cNvSpPr>
              <p:nvPr/>
            </p:nvSpPr>
            <p:spPr bwMode="auto">
              <a:xfrm>
                <a:off x="3599378"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57" name="Rounded Rectangle 211"/>
              <p:cNvSpPr>
                <a:spLocks noChangeArrowheads="1"/>
              </p:cNvSpPr>
              <p:nvPr/>
            </p:nvSpPr>
            <p:spPr bwMode="auto">
              <a:xfrm>
                <a:off x="3687961"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58" name="Rounded Rectangle 212"/>
              <p:cNvSpPr>
                <a:spLocks noChangeArrowheads="1"/>
              </p:cNvSpPr>
              <p:nvPr/>
            </p:nvSpPr>
            <p:spPr bwMode="auto">
              <a:xfrm>
                <a:off x="3850361"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59" name="Rounded Rectangle 213"/>
              <p:cNvSpPr>
                <a:spLocks noChangeArrowheads="1"/>
              </p:cNvSpPr>
              <p:nvPr/>
            </p:nvSpPr>
            <p:spPr bwMode="auto">
              <a:xfrm>
                <a:off x="3878461"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60" name="Rounded Rectangle 214"/>
              <p:cNvSpPr>
                <a:spLocks noChangeArrowheads="1"/>
              </p:cNvSpPr>
              <p:nvPr/>
            </p:nvSpPr>
            <p:spPr bwMode="auto">
              <a:xfrm>
                <a:off x="3642241"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61" name="Oval 215"/>
              <p:cNvSpPr>
                <a:spLocks noChangeArrowheads="1"/>
              </p:cNvSpPr>
              <p:nvPr/>
            </p:nvSpPr>
            <p:spPr bwMode="auto">
              <a:xfrm>
                <a:off x="4172008" y="37957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62" name="Rounded Rectangle 216"/>
              <p:cNvSpPr>
                <a:spLocks noChangeArrowheads="1"/>
              </p:cNvSpPr>
              <p:nvPr/>
            </p:nvSpPr>
            <p:spPr bwMode="auto">
              <a:xfrm>
                <a:off x="4167544" y="39719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63" name="Rounded Rectangle 217"/>
              <p:cNvSpPr>
                <a:spLocks noChangeArrowheads="1"/>
              </p:cNvSpPr>
              <p:nvPr/>
            </p:nvSpPr>
            <p:spPr bwMode="auto">
              <a:xfrm>
                <a:off x="4372687" y="39838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64" name="Rounded Rectangle 218"/>
              <p:cNvSpPr>
                <a:spLocks noChangeArrowheads="1"/>
              </p:cNvSpPr>
              <p:nvPr/>
            </p:nvSpPr>
            <p:spPr bwMode="auto">
              <a:xfrm>
                <a:off x="4109441" y="39838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65" name="Rounded Rectangle 219"/>
              <p:cNvSpPr>
                <a:spLocks noChangeArrowheads="1"/>
              </p:cNvSpPr>
              <p:nvPr/>
            </p:nvSpPr>
            <p:spPr bwMode="auto">
              <a:xfrm>
                <a:off x="4167544" y="42291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66" name="Rounded Rectangle 220"/>
              <p:cNvSpPr>
                <a:spLocks noChangeArrowheads="1"/>
              </p:cNvSpPr>
              <p:nvPr/>
            </p:nvSpPr>
            <p:spPr bwMode="auto">
              <a:xfrm>
                <a:off x="4306374" y="42338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67" name="Rounded Rectangle 221"/>
              <p:cNvSpPr>
                <a:spLocks noChangeArrowheads="1"/>
              </p:cNvSpPr>
              <p:nvPr/>
            </p:nvSpPr>
            <p:spPr bwMode="auto">
              <a:xfrm>
                <a:off x="4306374" y="39719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68" name="Rounded Rectangle 222"/>
              <p:cNvSpPr>
                <a:spLocks noChangeArrowheads="1"/>
              </p:cNvSpPr>
              <p:nvPr/>
            </p:nvSpPr>
            <p:spPr bwMode="auto">
              <a:xfrm>
                <a:off x="4132300" y="39719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69" name="Oval 223"/>
              <p:cNvSpPr>
                <a:spLocks noChangeArrowheads="1"/>
              </p:cNvSpPr>
              <p:nvPr/>
            </p:nvSpPr>
            <p:spPr bwMode="auto">
              <a:xfrm>
                <a:off x="4553008" y="3800476"/>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70" name="Rounded Rectangle 224"/>
              <p:cNvSpPr>
                <a:spLocks noChangeArrowheads="1"/>
              </p:cNvSpPr>
              <p:nvPr/>
            </p:nvSpPr>
            <p:spPr bwMode="auto">
              <a:xfrm>
                <a:off x="4548544" y="3976688"/>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71" name="Rounded Rectangle 225"/>
              <p:cNvSpPr>
                <a:spLocks noChangeArrowheads="1"/>
              </p:cNvSpPr>
              <p:nvPr/>
            </p:nvSpPr>
            <p:spPr bwMode="auto">
              <a:xfrm>
                <a:off x="4753687" y="3988594"/>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72" name="Rounded Rectangle 226"/>
              <p:cNvSpPr>
                <a:spLocks noChangeArrowheads="1"/>
              </p:cNvSpPr>
              <p:nvPr/>
            </p:nvSpPr>
            <p:spPr bwMode="auto">
              <a:xfrm>
                <a:off x="4490441" y="3988594"/>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73" name="Rounded Rectangle 227"/>
              <p:cNvSpPr>
                <a:spLocks noChangeArrowheads="1"/>
              </p:cNvSpPr>
              <p:nvPr/>
            </p:nvSpPr>
            <p:spPr bwMode="auto">
              <a:xfrm>
                <a:off x="4548544" y="4233863"/>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74" name="Rounded Rectangle 228"/>
              <p:cNvSpPr>
                <a:spLocks noChangeArrowheads="1"/>
              </p:cNvSpPr>
              <p:nvPr/>
            </p:nvSpPr>
            <p:spPr bwMode="auto">
              <a:xfrm>
                <a:off x="4687374" y="4238625"/>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75" name="Rounded Rectangle 229"/>
              <p:cNvSpPr>
                <a:spLocks noChangeArrowheads="1"/>
              </p:cNvSpPr>
              <p:nvPr/>
            </p:nvSpPr>
            <p:spPr bwMode="auto">
              <a:xfrm>
                <a:off x="4687374" y="3976688"/>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76" name="Rounded Rectangle 230"/>
              <p:cNvSpPr>
                <a:spLocks noChangeArrowheads="1"/>
              </p:cNvSpPr>
              <p:nvPr/>
            </p:nvSpPr>
            <p:spPr bwMode="auto">
              <a:xfrm>
                <a:off x="4513300" y="3976688"/>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77" name="Oval 231"/>
              <p:cNvSpPr>
                <a:spLocks noChangeArrowheads="1"/>
              </p:cNvSpPr>
              <p:nvPr/>
            </p:nvSpPr>
            <p:spPr bwMode="auto">
              <a:xfrm>
                <a:off x="4965383" y="37195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78" name="Rounded Rectangle 232"/>
              <p:cNvSpPr>
                <a:spLocks noChangeArrowheads="1"/>
              </p:cNvSpPr>
              <p:nvPr/>
            </p:nvSpPr>
            <p:spPr bwMode="auto">
              <a:xfrm>
                <a:off x="4965383" y="39624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79" name="Rounded Rectangle 233"/>
              <p:cNvSpPr>
                <a:spLocks noChangeArrowheads="1"/>
              </p:cNvSpPr>
              <p:nvPr/>
            </p:nvSpPr>
            <p:spPr bwMode="auto">
              <a:xfrm>
                <a:off x="5233270" y="39624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80" name="Rounded Rectangle 234"/>
              <p:cNvSpPr>
                <a:spLocks noChangeArrowheads="1"/>
              </p:cNvSpPr>
              <p:nvPr/>
            </p:nvSpPr>
            <p:spPr bwMode="auto">
              <a:xfrm>
                <a:off x="4876800" y="39624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81" name="Rounded Rectangle 235"/>
              <p:cNvSpPr>
                <a:spLocks noChangeArrowheads="1"/>
              </p:cNvSpPr>
              <p:nvPr/>
            </p:nvSpPr>
            <p:spPr bwMode="auto">
              <a:xfrm>
                <a:off x="4965383" y="42195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82" name="Rounded Rectangle 236"/>
              <p:cNvSpPr>
                <a:spLocks noChangeArrowheads="1"/>
              </p:cNvSpPr>
              <p:nvPr/>
            </p:nvSpPr>
            <p:spPr bwMode="auto">
              <a:xfrm>
                <a:off x="5127783" y="42195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83" name="Rounded Rectangle 237"/>
              <p:cNvSpPr>
                <a:spLocks noChangeArrowheads="1"/>
              </p:cNvSpPr>
              <p:nvPr/>
            </p:nvSpPr>
            <p:spPr bwMode="auto">
              <a:xfrm>
                <a:off x="5155883" y="39624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84" name="Rounded Rectangle 238"/>
              <p:cNvSpPr>
                <a:spLocks noChangeArrowheads="1"/>
              </p:cNvSpPr>
              <p:nvPr/>
            </p:nvSpPr>
            <p:spPr bwMode="auto">
              <a:xfrm>
                <a:off x="4919663" y="39624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85" name="Oval 239"/>
              <p:cNvSpPr>
                <a:spLocks noChangeArrowheads="1"/>
              </p:cNvSpPr>
              <p:nvPr/>
            </p:nvSpPr>
            <p:spPr bwMode="auto">
              <a:xfrm>
                <a:off x="5449430" y="3790952"/>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86" name="Rounded Rectangle 240"/>
              <p:cNvSpPr>
                <a:spLocks noChangeArrowheads="1"/>
              </p:cNvSpPr>
              <p:nvPr/>
            </p:nvSpPr>
            <p:spPr bwMode="auto">
              <a:xfrm>
                <a:off x="5444966" y="3967164"/>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87" name="Rounded Rectangle 241"/>
              <p:cNvSpPr>
                <a:spLocks noChangeArrowheads="1"/>
              </p:cNvSpPr>
              <p:nvPr/>
            </p:nvSpPr>
            <p:spPr bwMode="auto">
              <a:xfrm>
                <a:off x="5650109" y="3979070"/>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88" name="Rounded Rectangle 242"/>
              <p:cNvSpPr>
                <a:spLocks noChangeArrowheads="1"/>
              </p:cNvSpPr>
              <p:nvPr/>
            </p:nvSpPr>
            <p:spPr bwMode="auto">
              <a:xfrm>
                <a:off x="5386863" y="3979070"/>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89" name="Rounded Rectangle 243"/>
              <p:cNvSpPr>
                <a:spLocks noChangeArrowheads="1"/>
              </p:cNvSpPr>
              <p:nvPr/>
            </p:nvSpPr>
            <p:spPr bwMode="auto">
              <a:xfrm>
                <a:off x="5444966" y="4224339"/>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90" name="Rounded Rectangle 244"/>
              <p:cNvSpPr>
                <a:spLocks noChangeArrowheads="1"/>
              </p:cNvSpPr>
              <p:nvPr/>
            </p:nvSpPr>
            <p:spPr bwMode="auto">
              <a:xfrm>
                <a:off x="5583796" y="4229101"/>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91" name="Rounded Rectangle 245"/>
              <p:cNvSpPr>
                <a:spLocks noChangeArrowheads="1"/>
              </p:cNvSpPr>
              <p:nvPr/>
            </p:nvSpPr>
            <p:spPr bwMode="auto">
              <a:xfrm>
                <a:off x="5583796" y="3967164"/>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92" name="Rounded Rectangle 246"/>
              <p:cNvSpPr>
                <a:spLocks noChangeArrowheads="1"/>
              </p:cNvSpPr>
              <p:nvPr/>
            </p:nvSpPr>
            <p:spPr bwMode="auto">
              <a:xfrm>
                <a:off x="5409722" y="3967164"/>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93" name="Oval 247"/>
              <p:cNvSpPr>
                <a:spLocks noChangeArrowheads="1"/>
              </p:cNvSpPr>
              <p:nvPr/>
            </p:nvSpPr>
            <p:spPr bwMode="auto">
              <a:xfrm>
                <a:off x="5828113"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94" name="Rounded Rectangle 248"/>
              <p:cNvSpPr>
                <a:spLocks noChangeArrowheads="1"/>
              </p:cNvSpPr>
              <p:nvPr/>
            </p:nvSpPr>
            <p:spPr bwMode="auto">
              <a:xfrm>
                <a:off x="5828113"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95" name="Rounded Rectangle 249"/>
              <p:cNvSpPr>
                <a:spLocks noChangeArrowheads="1"/>
              </p:cNvSpPr>
              <p:nvPr/>
            </p:nvSpPr>
            <p:spPr bwMode="auto">
              <a:xfrm>
                <a:off x="6096000"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96" name="Rounded Rectangle 250"/>
              <p:cNvSpPr>
                <a:spLocks noChangeArrowheads="1"/>
              </p:cNvSpPr>
              <p:nvPr/>
            </p:nvSpPr>
            <p:spPr bwMode="auto">
              <a:xfrm>
                <a:off x="5739530"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97" name="Rounded Rectangle 251"/>
              <p:cNvSpPr>
                <a:spLocks noChangeArrowheads="1"/>
              </p:cNvSpPr>
              <p:nvPr/>
            </p:nvSpPr>
            <p:spPr bwMode="auto">
              <a:xfrm>
                <a:off x="5828113"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98" name="Rounded Rectangle 252"/>
              <p:cNvSpPr>
                <a:spLocks noChangeArrowheads="1"/>
              </p:cNvSpPr>
              <p:nvPr/>
            </p:nvSpPr>
            <p:spPr bwMode="auto">
              <a:xfrm>
                <a:off x="5990513"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99" name="Rounded Rectangle 253"/>
              <p:cNvSpPr>
                <a:spLocks noChangeArrowheads="1"/>
              </p:cNvSpPr>
              <p:nvPr/>
            </p:nvSpPr>
            <p:spPr bwMode="auto">
              <a:xfrm>
                <a:off x="6018613"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00" name="Rounded Rectangle 254"/>
              <p:cNvSpPr>
                <a:spLocks noChangeArrowheads="1"/>
              </p:cNvSpPr>
              <p:nvPr/>
            </p:nvSpPr>
            <p:spPr bwMode="auto">
              <a:xfrm>
                <a:off x="5782393"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01" name="Oval 255"/>
              <p:cNvSpPr>
                <a:spLocks noChangeArrowheads="1"/>
              </p:cNvSpPr>
              <p:nvPr/>
            </p:nvSpPr>
            <p:spPr bwMode="auto">
              <a:xfrm>
                <a:off x="6285313"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202" name="Rounded Rectangle 256"/>
              <p:cNvSpPr>
                <a:spLocks noChangeArrowheads="1"/>
              </p:cNvSpPr>
              <p:nvPr/>
            </p:nvSpPr>
            <p:spPr bwMode="auto">
              <a:xfrm>
                <a:off x="6285313"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03" name="Rounded Rectangle 257"/>
              <p:cNvSpPr>
                <a:spLocks noChangeArrowheads="1"/>
              </p:cNvSpPr>
              <p:nvPr/>
            </p:nvSpPr>
            <p:spPr bwMode="auto">
              <a:xfrm>
                <a:off x="6553200"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04" name="Rounded Rectangle 258"/>
              <p:cNvSpPr>
                <a:spLocks noChangeArrowheads="1"/>
              </p:cNvSpPr>
              <p:nvPr/>
            </p:nvSpPr>
            <p:spPr bwMode="auto">
              <a:xfrm>
                <a:off x="6196730"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05" name="Rounded Rectangle 259"/>
              <p:cNvSpPr>
                <a:spLocks noChangeArrowheads="1"/>
              </p:cNvSpPr>
              <p:nvPr/>
            </p:nvSpPr>
            <p:spPr bwMode="auto">
              <a:xfrm>
                <a:off x="6285313"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06" name="Rounded Rectangle 260"/>
              <p:cNvSpPr>
                <a:spLocks noChangeArrowheads="1"/>
              </p:cNvSpPr>
              <p:nvPr/>
            </p:nvSpPr>
            <p:spPr bwMode="auto">
              <a:xfrm>
                <a:off x="6447713"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07" name="Rounded Rectangle 261"/>
              <p:cNvSpPr>
                <a:spLocks noChangeArrowheads="1"/>
              </p:cNvSpPr>
              <p:nvPr/>
            </p:nvSpPr>
            <p:spPr bwMode="auto">
              <a:xfrm>
                <a:off x="6475813"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208" name="Rounded Rectangle 262"/>
              <p:cNvSpPr>
                <a:spLocks noChangeArrowheads="1"/>
              </p:cNvSpPr>
              <p:nvPr/>
            </p:nvSpPr>
            <p:spPr bwMode="auto">
              <a:xfrm>
                <a:off x="6239593"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grpSp>
        <p:grpSp>
          <p:nvGrpSpPr>
            <p:cNvPr id="5" name="Group 13"/>
            <p:cNvGrpSpPr>
              <a:grpSpLocks/>
            </p:cNvGrpSpPr>
            <p:nvPr/>
          </p:nvGrpSpPr>
          <p:grpSpPr bwMode="auto">
            <a:xfrm>
              <a:off x="1882578" y="4394895"/>
              <a:ext cx="1812293" cy="514349"/>
              <a:chOff x="3152178" y="5010152"/>
              <a:chExt cx="4239222" cy="933448"/>
            </a:xfrm>
          </p:grpSpPr>
          <p:sp>
            <p:nvSpPr>
              <p:cNvPr id="26041" name="Oval 95"/>
              <p:cNvSpPr>
                <a:spLocks noChangeArrowheads="1"/>
              </p:cNvSpPr>
              <p:nvPr/>
            </p:nvSpPr>
            <p:spPr bwMode="auto">
              <a:xfrm>
                <a:off x="3240761" y="5014914"/>
                <a:ext cx="1905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42" name="Rounded Rectangle 96"/>
              <p:cNvSpPr>
                <a:spLocks noChangeArrowheads="1"/>
              </p:cNvSpPr>
              <p:nvPr/>
            </p:nvSpPr>
            <p:spPr bwMode="auto">
              <a:xfrm>
                <a:off x="3240761" y="5257802"/>
                <a:ext cx="2286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43" name="Rounded Rectangle 97"/>
              <p:cNvSpPr>
                <a:spLocks noChangeArrowheads="1"/>
              </p:cNvSpPr>
              <p:nvPr/>
            </p:nvSpPr>
            <p:spPr bwMode="auto">
              <a:xfrm>
                <a:off x="3477929"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44" name="Rounded Rectangle 98"/>
              <p:cNvSpPr>
                <a:spLocks noChangeArrowheads="1"/>
              </p:cNvSpPr>
              <p:nvPr/>
            </p:nvSpPr>
            <p:spPr bwMode="auto">
              <a:xfrm>
                <a:off x="3152178"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45" name="Rounded Rectangle 99"/>
              <p:cNvSpPr>
                <a:spLocks noChangeArrowheads="1"/>
              </p:cNvSpPr>
              <p:nvPr/>
            </p:nvSpPr>
            <p:spPr bwMode="auto">
              <a:xfrm>
                <a:off x="3240761" y="5514977"/>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46" name="Rounded Rectangle 100"/>
              <p:cNvSpPr>
                <a:spLocks noChangeArrowheads="1"/>
              </p:cNvSpPr>
              <p:nvPr/>
            </p:nvSpPr>
            <p:spPr bwMode="auto">
              <a:xfrm>
                <a:off x="3393161" y="5514977"/>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47" name="Rounded Rectangle 101"/>
              <p:cNvSpPr>
                <a:spLocks noChangeArrowheads="1"/>
              </p:cNvSpPr>
              <p:nvPr/>
            </p:nvSpPr>
            <p:spPr bwMode="auto">
              <a:xfrm>
                <a:off x="3431261"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48" name="Rounded Rectangle 102"/>
              <p:cNvSpPr>
                <a:spLocks noChangeArrowheads="1"/>
              </p:cNvSpPr>
              <p:nvPr/>
            </p:nvSpPr>
            <p:spPr bwMode="auto">
              <a:xfrm>
                <a:off x="3195041"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49" name="Oval 103"/>
              <p:cNvSpPr>
                <a:spLocks noChangeArrowheads="1"/>
              </p:cNvSpPr>
              <p:nvPr/>
            </p:nvSpPr>
            <p:spPr bwMode="auto">
              <a:xfrm>
                <a:off x="3687961" y="50149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50" name="Rounded Rectangle 104"/>
              <p:cNvSpPr>
                <a:spLocks noChangeArrowheads="1"/>
              </p:cNvSpPr>
              <p:nvPr/>
            </p:nvSpPr>
            <p:spPr bwMode="auto">
              <a:xfrm>
                <a:off x="3687961" y="52578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51" name="Rounded Rectangle 105"/>
              <p:cNvSpPr>
                <a:spLocks noChangeArrowheads="1"/>
              </p:cNvSpPr>
              <p:nvPr/>
            </p:nvSpPr>
            <p:spPr bwMode="auto">
              <a:xfrm>
                <a:off x="3955848"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52" name="Rounded Rectangle 106"/>
              <p:cNvSpPr>
                <a:spLocks noChangeArrowheads="1"/>
              </p:cNvSpPr>
              <p:nvPr/>
            </p:nvSpPr>
            <p:spPr bwMode="auto">
              <a:xfrm>
                <a:off x="3599378"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53" name="Rounded Rectangle 107"/>
              <p:cNvSpPr>
                <a:spLocks noChangeArrowheads="1"/>
              </p:cNvSpPr>
              <p:nvPr/>
            </p:nvSpPr>
            <p:spPr bwMode="auto">
              <a:xfrm>
                <a:off x="3687961" y="55149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54" name="Rounded Rectangle 108"/>
              <p:cNvSpPr>
                <a:spLocks noChangeArrowheads="1"/>
              </p:cNvSpPr>
              <p:nvPr/>
            </p:nvSpPr>
            <p:spPr bwMode="auto">
              <a:xfrm>
                <a:off x="3850361" y="55149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55" name="Rounded Rectangle 109"/>
              <p:cNvSpPr>
                <a:spLocks noChangeArrowheads="1"/>
              </p:cNvSpPr>
              <p:nvPr/>
            </p:nvSpPr>
            <p:spPr bwMode="auto">
              <a:xfrm>
                <a:off x="3878461"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56" name="Rounded Rectangle 110"/>
              <p:cNvSpPr>
                <a:spLocks noChangeArrowheads="1"/>
              </p:cNvSpPr>
              <p:nvPr/>
            </p:nvSpPr>
            <p:spPr bwMode="auto">
              <a:xfrm>
                <a:off x="3642241"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57" name="Oval 111"/>
              <p:cNvSpPr>
                <a:spLocks noChangeArrowheads="1"/>
              </p:cNvSpPr>
              <p:nvPr/>
            </p:nvSpPr>
            <p:spPr bwMode="auto">
              <a:xfrm>
                <a:off x="4172008" y="5086352"/>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58" name="Rounded Rectangle 112"/>
              <p:cNvSpPr>
                <a:spLocks noChangeArrowheads="1"/>
              </p:cNvSpPr>
              <p:nvPr/>
            </p:nvSpPr>
            <p:spPr bwMode="auto">
              <a:xfrm>
                <a:off x="4167544" y="5262564"/>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59" name="Rounded Rectangle 113"/>
              <p:cNvSpPr>
                <a:spLocks noChangeArrowheads="1"/>
              </p:cNvSpPr>
              <p:nvPr/>
            </p:nvSpPr>
            <p:spPr bwMode="auto">
              <a:xfrm>
                <a:off x="4372687" y="5274470"/>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60" name="Rounded Rectangle 114"/>
              <p:cNvSpPr>
                <a:spLocks noChangeArrowheads="1"/>
              </p:cNvSpPr>
              <p:nvPr/>
            </p:nvSpPr>
            <p:spPr bwMode="auto">
              <a:xfrm>
                <a:off x="4109441" y="5274470"/>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61" name="Rounded Rectangle 115"/>
              <p:cNvSpPr>
                <a:spLocks noChangeArrowheads="1"/>
              </p:cNvSpPr>
              <p:nvPr/>
            </p:nvSpPr>
            <p:spPr bwMode="auto">
              <a:xfrm>
                <a:off x="4167544" y="5519739"/>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62" name="Rounded Rectangle 116"/>
              <p:cNvSpPr>
                <a:spLocks noChangeArrowheads="1"/>
              </p:cNvSpPr>
              <p:nvPr/>
            </p:nvSpPr>
            <p:spPr bwMode="auto">
              <a:xfrm>
                <a:off x="4306374" y="5524501"/>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63" name="Rounded Rectangle 117"/>
              <p:cNvSpPr>
                <a:spLocks noChangeArrowheads="1"/>
              </p:cNvSpPr>
              <p:nvPr/>
            </p:nvSpPr>
            <p:spPr bwMode="auto">
              <a:xfrm>
                <a:off x="4306374" y="5262564"/>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64" name="Rounded Rectangle 118"/>
              <p:cNvSpPr>
                <a:spLocks noChangeArrowheads="1"/>
              </p:cNvSpPr>
              <p:nvPr/>
            </p:nvSpPr>
            <p:spPr bwMode="auto">
              <a:xfrm>
                <a:off x="4132300" y="5262564"/>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65" name="Oval 119"/>
              <p:cNvSpPr>
                <a:spLocks noChangeArrowheads="1"/>
              </p:cNvSpPr>
              <p:nvPr/>
            </p:nvSpPr>
            <p:spPr bwMode="auto">
              <a:xfrm>
                <a:off x="4553008" y="50911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66" name="Rounded Rectangle 120"/>
              <p:cNvSpPr>
                <a:spLocks noChangeArrowheads="1"/>
              </p:cNvSpPr>
              <p:nvPr/>
            </p:nvSpPr>
            <p:spPr bwMode="auto">
              <a:xfrm>
                <a:off x="4548544" y="52673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67" name="Rounded Rectangle 121"/>
              <p:cNvSpPr>
                <a:spLocks noChangeArrowheads="1"/>
              </p:cNvSpPr>
              <p:nvPr/>
            </p:nvSpPr>
            <p:spPr bwMode="auto">
              <a:xfrm>
                <a:off x="4753687" y="52792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68" name="Rounded Rectangle 122"/>
              <p:cNvSpPr>
                <a:spLocks noChangeArrowheads="1"/>
              </p:cNvSpPr>
              <p:nvPr/>
            </p:nvSpPr>
            <p:spPr bwMode="auto">
              <a:xfrm>
                <a:off x="4490441" y="52792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69" name="Rounded Rectangle 123"/>
              <p:cNvSpPr>
                <a:spLocks noChangeArrowheads="1"/>
              </p:cNvSpPr>
              <p:nvPr/>
            </p:nvSpPr>
            <p:spPr bwMode="auto">
              <a:xfrm>
                <a:off x="4548544" y="55245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70" name="Rounded Rectangle 124"/>
              <p:cNvSpPr>
                <a:spLocks noChangeArrowheads="1"/>
              </p:cNvSpPr>
              <p:nvPr/>
            </p:nvSpPr>
            <p:spPr bwMode="auto">
              <a:xfrm>
                <a:off x="4687374" y="55292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71" name="Rounded Rectangle 125"/>
              <p:cNvSpPr>
                <a:spLocks noChangeArrowheads="1"/>
              </p:cNvSpPr>
              <p:nvPr/>
            </p:nvSpPr>
            <p:spPr bwMode="auto">
              <a:xfrm>
                <a:off x="4687374" y="52673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72" name="Rounded Rectangle 126"/>
              <p:cNvSpPr>
                <a:spLocks noChangeArrowheads="1"/>
              </p:cNvSpPr>
              <p:nvPr/>
            </p:nvSpPr>
            <p:spPr bwMode="auto">
              <a:xfrm>
                <a:off x="4513300" y="52673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73" name="Oval 127"/>
              <p:cNvSpPr>
                <a:spLocks noChangeArrowheads="1"/>
              </p:cNvSpPr>
              <p:nvPr/>
            </p:nvSpPr>
            <p:spPr bwMode="auto">
              <a:xfrm>
                <a:off x="4965383" y="5010152"/>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74" name="Rounded Rectangle 128"/>
              <p:cNvSpPr>
                <a:spLocks noChangeArrowheads="1"/>
              </p:cNvSpPr>
              <p:nvPr/>
            </p:nvSpPr>
            <p:spPr bwMode="auto">
              <a:xfrm>
                <a:off x="4965383" y="5253040"/>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75" name="Rounded Rectangle 129"/>
              <p:cNvSpPr>
                <a:spLocks noChangeArrowheads="1"/>
              </p:cNvSpPr>
              <p:nvPr/>
            </p:nvSpPr>
            <p:spPr bwMode="auto">
              <a:xfrm>
                <a:off x="5233270" y="5253040"/>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76" name="Rounded Rectangle 130"/>
              <p:cNvSpPr>
                <a:spLocks noChangeArrowheads="1"/>
              </p:cNvSpPr>
              <p:nvPr/>
            </p:nvSpPr>
            <p:spPr bwMode="auto">
              <a:xfrm>
                <a:off x="4876800" y="5253039"/>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77" name="Rounded Rectangle 131"/>
              <p:cNvSpPr>
                <a:spLocks noChangeArrowheads="1"/>
              </p:cNvSpPr>
              <p:nvPr/>
            </p:nvSpPr>
            <p:spPr bwMode="auto">
              <a:xfrm>
                <a:off x="4965383" y="5510215"/>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78" name="Rounded Rectangle 132"/>
              <p:cNvSpPr>
                <a:spLocks noChangeArrowheads="1"/>
              </p:cNvSpPr>
              <p:nvPr/>
            </p:nvSpPr>
            <p:spPr bwMode="auto">
              <a:xfrm>
                <a:off x="5127783" y="5510215"/>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79" name="Rounded Rectangle 133"/>
              <p:cNvSpPr>
                <a:spLocks noChangeArrowheads="1"/>
              </p:cNvSpPr>
              <p:nvPr/>
            </p:nvSpPr>
            <p:spPr bwMode="auto">
              <a:xfrm>
                <a:off x="5155883" y="5253040"/>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80" name="Rounded Rectangle 134"/>
              <p:cNvSpPr>
                <a:spLocks noChangeArrowheads="1"/>
              </p:cNvSpPr>
              <p:nvPr/>
            </p:nvSpPr>
            <p:spPr bwMode="auto">
              <a:xfrm>
                <a:off x="4919663" y="5253040"/>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81" name="Oval 135"/>
              <p:cNvSpPr>
                <a:spLocks noChangeArrowheads="1"/>
              </p:cNvSpPr>
              <p:nvPr/>
            </p:nvSpPr>
            <p:spPr bwMode="auto">
              <a:xfrm>
                <a:off x="5449430" y="5081590"/>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82" name="Rounded Rectangle 136"/>
              <p:cNvSpPr>
                <a:spLocks noChangeArrowheads="1"/>
              </p:cNvSpPr>
              <p:nvPr/>
            </p:nvSpPr>
            <p:spPr bwMode="auto">
              <a:xfrm>
                <a:off x="5444966" y="5257802"/>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83" name="Rounded Rectangle 137"/>
              <p:cNvSpPr>
                <a:spLocks noChangeArrowheads="1"/>
              </p:cNvSpPr>
              <p:nvPr/>
            </p:nvSpPr>
            <p:spPr bwMode="auto">
              <a:xfrm>
                <a:off x="5650109" y="5269708"/>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84" name="Rounded Rectangle 138"/>
              <p:cNvSpPr>
                <a:spLocks noChangeArrowheads="1"/>
              </p:cNvSpPr>
              <p:nvPr/>
            </p:nvSpPr>
            <p:spPr bwMode="auto">
              <a:xfrm>
                <a:off x="5386863" y="5269708"/>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85" name="Rounded Rectangle 139"/>
              <p:cNvSpPr>
                <a:spLocks noChangeArrowheads="1"/>
              </p:cNvSpPr>
              <p:nvPr/>
            </p:nvSpPr>
            <p:spPr bwMode="auto">
              <a:xfrm>
                <a:off x="5444966" y="5514977"/>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86" name="Rounded Rectangle 140"/>
              <p:cNvSpPr>
                <a:spLocks noChangeArrowheads="1"/>
              </p:cNvSpPr>
              <p:nvPr/>
            </p:nvSpPr>
            <p:spPr bwMode="auto">
              <a:xfrm>
                <a:off x="5583796" y="5519739"/>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87" name="Rounded Rectangle 141"/>
              <p:cNvSpPr>
                <a:spLocks noChangeArrowheads="1"/>
              </p:cNvSpPr>
              <p:nvPr/>
            </p:nvSpPr>
            <p:spPr bwMode="auto">
              <a:xfrm>
                <a:off x="5583796" y="5257802"/>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88" name="Rounded Rectangle 142"/>
              <p:cNvSpPr>
                <a:spLocks noChangeArrowheads="1"/>
              </p:cNvSpPr>
              <p:nvPr/>
            </p:nvSpPr>
            <p:spPr bwMode="auto">
              <a:xfrm>
                <a:off x="5409722" y="5257802"/>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89" name="Oval 143"/>
              <p:cNvSpPr>
                <a:spLocks noChangeArrowheads="1"/>
              </p:cNvSpPr>
              <p:nvPr/>
            </p:nvSpPr>
            <p:spPr bwMode="auto">
              <a:xfrm>
                <a:off x="5828113" y="50149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90" name="Rounded Rectangle 144"/>
              <p:cNvSpPr>
                <a:spLocks noChangeArrowheads="1"/>
              </p:cNvSpPr>
              <p:nvPr/>
            </p:nvSpPr>
            <p:spPr bwMode="auto">
              <a:xfrm>
                <a:off x="5828113" y="52578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91" name="Rounded Rectangle 145"/>
              <p:cNvSpPr>
                <a:spLocks noChangeArrowheads="1"/>
              </p:cNvSpPr>
              <p:nvPr/>
            </p:nvSpPr>
            <p:spPr bwMode="auto">
              <a:xfrm>
                <a:off x="6096000"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92" name="Rounded Rectangle 146"/>
              <p:cNvSpPr>
                <a:spLocks noChangeArrowheads="1"/>
              </p:cNvSpPr>
              <p:nvPr/>
            </p:nvSpPr>
            <p:spPr bwMode="auto">
              <a:xfrm>
                <a:off x="5739530"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93" name="Rounded Rectangle 147"/>
              <p:cNvSpPr>
                <a:spLocks noChangeArrowheads="1"/>
              </p:cNvSpPr>
              <p:nvPr/>
            </p:nvSpPr>
            <p:spPr bwMode="auto">
              <a:xfrm>
                <a:off x="5828113" y="55149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94" name="Rounded Rectangle 148"/>
              <p:cNvSpPr>
                <a:spLocks noChangeArrowheads="1"/>
              </p:cNvSpPr>
              <p:nvPr/>
            </p:nvSpPr>
            <p:spPr bwMode="auto">
              <a:xfrm>
                <a:off x="5990513" y="55149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95" name="Rounded Rectangle 149"/>
              <p:cNvSpPr>
                <a:spLocks noChangeArrowheads="1"/>
              </p:cNvSpPr>
              <p:nvPr/>
            </p:nvSpPr>
            <p:spPr bwMode="auto">
              <a:xfrm>
                <a:off x="6018613"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96" name="Rounded Rectangle 150"/>
              <p:cNvSpPr>
                <a:spLocks noChangeArrowheads="1"/>
              </p:cNvSpPr>
              <p:nvPr/>
            </p:nvSpPr>
            <p:spPr bwMode="auto">
              <a:xfrm>
                <a:off x="5782393"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97" name="Oval 151"/>
              <p:cNvSpPr>
                <a:spLocks noChangeArrowheads="1"/>
              </p:cNvSpPr>
              <p:nvPr/>
            </p:nvSpPr>
            <p:spPr bwMode="auto">
              <a:xfrm>
                <a:off x="6285313" y="50149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98" name="Rounded Rectangle 152"/>
              <p:cNvSpPr>
                <a:spLocks noChangeArrowheads="1"/>
              </p:cNvSpPr>
              <p:nvPr/>
            </p:nvSpPr>
            <p:spPr bwMode="auto">
              <a:xfrm>
                <a:off x="6285313" y="52578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99" name="Rounded Rectangle 153"/>
              <p:cNvSpPr>
                <a:spLocks noChangeArrowheads="1"/>
              </p:cNvSpPr>
              <p:nvPr/>
            </p:nvSpPr>
            <p:spPr bwMode="auto">
              <a:xfrm>
                <a:off x="6553200"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00" name="Rounded Rectangle 154"/>
              <p:cNvSpPr>
                <a:spLocks noChangeArrowheads="1"/>
              </p:cNvSpPr>
              <p:nvPr/>
            </p:nvSpPr>
            <p:spPr bwMode="auto">
              <a:xfrm>
                <a:off x="6196730"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01" name="Rounded Rectangle 155"/>
              <p:cNvSpPr>
                <a:spLocks noChangeArrowheads="1"/>
              </p:cNvSpPr>
              <p:nvPr/>
            </p:nvSpPr>
            <p:spPr bwMode="auto">
              <a:xfrm>
                <a:off x="6285313" y="55149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02" name="Rounded Rectangle 156"/>
              <p:cNvSpPr>
                <a:spLocks noChangeArrowheads="1"/>
              </p:cNvSpPr>
              <p:nvPr/>
            </p:nvSpPr>
            <p:spPr bwMode="auto">
              <a:xfrm>
                <a:off x="6447713" y="55149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03" name="Rounded Rectangle 157"/>
              <p:cNvSpPr>
                <a:spLocks noChangeArrowheads="1"/>
              </p:cNvSpPr>
              <p:nvPr/>
            </p:nvSpPr>
            <p:spPr bwMode="auto">
              <a:xfrm>
                <a:off x="6475813"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04" name="Rounded Rectangle 158"/>
              <p:cNvSpPr>
                <a:spLocks noChangeArrowheads="1"/>
              </p:cNvSpPr>
              <p:nvPr/>
            </p:nvSpPr>
            <p:spPr bwMode="auto">
              <a:xfrm>
                <a:off x="6239593"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05" name="Oval 159"/>
              <p:cNvSpPr>
                <a:spLocks noChangeArrowheads="1"/>
              </p:cNvSpPr>
              <p:nvPr/>
            </p:nvSpPr>
            <p:spPr bwMode="auto">
              <a:xfrm>
                <a:off x="6762808" y="50911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06" name="Rounded Rectangle 160"/>
              <p:cNvSpPr>
                <a:spLocks noChangeArrowheads="1"/>
              </p:cNvSpPr>
              <p:nvPr/>
            </p:nvSpPr>
            <p:spPr bwMode="auto">
              <a:xfrm>
                <a:off x="6758344" y="52673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07" name="Rounded Rectangle 161"/>
              <p:cNvSpPr>
                <a:spLocks noChangeArrowheads="1"/>
              </p:cNvSpPr>
              <p:nvPr/>
            </p:nvSpPr>
            <p:spPr bwMode="auto">
              <a:xfrm>
                <a:off x="6963487" y="52792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08" name="Rounded Rectangle 162"/>
              <p:cNvSpPr>
                <a:spLocks noChangeArrowheads="1"/>
              </p:cNvSpPr>
              <p:nvPr/>
            </p:nvSpPr>
            <p:spPr bwMode="auto">
              <a:xfrm>
                <a:off x="6700241" y="52792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09" name="Rounded Rectangle 163"/>
              <p:cNvSpPr>
                <a:spLocks noChangeArrowheads="1"/>
              </p:cNvSpPr>
              <p:nvPr/>
            </p:nvSpPr>
            <p:spPr bwMode="auto">
              <a:xfrm>
                <a:off x="6758344" y="55245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10" name="Rounded Rectangle 164"/>
              <p:cNvSpPr>
                <a:spLocks noChangeArrowheads="1"/>
              </p:cNvSpPr>
              <p:nvPr/>
            </p:nvSpPr>
            <p:spPr bwMode="auto">
              <a:xfrm>
                <a:off x="6897174" y="55292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11" name="Rounded Rectangle 165"/>
              <p:cNvSpPr>
                <a:spLocks noChangeArrowheads="1"/>
              </p:cNvSpPr>
              <p:nvPr/>
            </p:nvSpPr>
            <p:spPr bwMode="auto">
              <a:xfrm>
                <a:off x="6897174" y="52673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12" name="Rounded Rectangle 166"/>
              <p:cNvSpPr>
                <a:spLocks noChangeArrowheads="1"/>
              </p:cNvSpPr>
              <p:nvPr/>
            </p:nvSpPr>
            <p:spPr bwMode="auto">
              <a:xfrm>
                <a:off x="6723100" y="52673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13" name="Oval 167"/>
              <p:cNvSpPr>
                <a:spLocks noChangeArrowheads="1"/>
              </p:cNvSpPr>
              <p:nvPr/>
            </p:nvSpPr>
            <p:spPr bwMode="auto">
              <a:xfrm>
                <a:off x="7143808" y="5095876"/>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114" name="Rounded Rectangle 168"/>
              <p:cNvSpPr>
                <a:spLocks noChangeArrowheads="1"/>
              </p:cNvSpPr>
              <p:nvPr/>
            </p:nvSpPr>
            <p:spPr bwMode="auto">
              <a:xfrm>
                <a:off x="7139344" y="5272088"/>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15" name="Rounded Rectangle 169"/>
              <p:cNvSpPr>
                <a:spLocks noChangeArrowheads="1"/>
              </p:cNvSpPr>
              <p:nvPr/>
            </p:nvSpPr>
            <p:spPr bwMode="auto">
              <a:xfrm>
                <a:off x="7344487" y="5283994"/>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16" name="Rounded Rectangle 170"/>
              <p:cNvSpPr>
                <a:spLocks noChangeArrowheads="1"/>
              </p:cNvSpPr>
              <p:nvPr/>
            </p:nvSpPr>
            <p:spPr bwMode="auto">
              <a:xfrm>
                <a:off x="7081241" y="5283994"/>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17" name="Rounded Rectangle 171"/>
              <p:cNvSpPr>
                <a:spLocks noChangeArrowheads="1"/>
              </p:cNvSpPr>
              <p:nvPr/>
            </p:nvSpPr>
            <p:spPr bwMode="auto">
              <a:xfrm>
                <a:off x="7139344" y="5529263"/>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18" name="Rounded Rectangle 172"/>
              <p:cNvSpPr>
                <a:spLocks noChangeArrowheads="1"/>
              </p:cNvSpPr>
              <p:nvPr/>
            </p:nvSpPr>
            <p:spPr bwMode="auto">
              <a:xfrm>
                <a:off x="7278174" y="5534025"/>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19" name="Rounded Rectangle 173"/>
              <p:cNvSpPr>
                <a:spLocks noChangeArrowheads="1"/>
              </p:cNvSpPr>
              <p:nvPr/>
            </p:nvSpPr>
            <p:spPr bwMode="auto">
              <a:xfrm>
                <a:off x="7278174" y="5272088"/>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120" name="Rounded Rectangle 174"/>
              <p:cNvSpPr>
                <a:spLocks noChangeArrowheads="1"/>
              </p:cNvSpPr>
              <p:nvPr/>
            </p:nvSpPr>
            <p:spPr bwMode="auto">
              <a:xfrm>
                <a:off x="7104100" y="5272088"/>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grpSp>
        <p:grpSp>
          <p:nvGrpSpPr>
            <p:cNvPr id="6" name="Group 14"/>
            <p:cNvGrpSpPr>
              <a:grpSpLocks/>
            </p:cNvGrpSpPr>
            <p:nvPr/>
          </p:nvGrpSpPr>
          <p:grpSpPr bwMode="auto">
            <a:xfrm>
              <a:off x="1845307" y="3323646"/>
              <a:ext cx="1812293" cy="514349"/>
              <a:chOff x="3152178" y="5010152"/>
              <a:chExt cx="4239222" cy="933448"/>
            </a:xfrm>
          </p:grpSpPr>
          <p:sp>
            <p:nvSpPr>
              <p:cNvPr id="25961" name="Oval 15"/>
              <p:cNvSpPr>
                <a:spLocks noChangeArrowheads="1"/>
              </p:cNvSpPr>
              <p:nvPr/>
            </p:nvSpPr>
            <p:spPr bwMode="auto">
              <a:xfrm>
                <a:off x="3240761" y="5014914"/>
                <a:ext cx="1905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962" name="Rounded Rectangle 16"/>
              <p:cNvSpPr>
                <a:spLocks noChangeArrowheads="1"/>
              </p:cNvSpPr>
              <p:nvPr/>
            </p:nvSpPr>
            <p:spPr bwMode="auto">
              <a:xfrm>
                <a:off x="3240761" y="5257802"/>
                <a:ext cx="2286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63" name="Rounded Rectangle 17"/>
              <p:cNvSpPr>
                <a:spLocks noChangeArrowheads="1"/>
              </p:cNvSpPr>
              <p:nvPr/>
            </p:nvSpPr>
            <p:spPr bwMode="auto">
              <a:xfrm>
                <a:off x="3477929"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64" name="Rounded Rectangle 18"/>
              <p:cNvSpPr>
                <a:spLocks noChangeArrowheads="1"/>
              </p:cNvSpPr>
              <p:nvPr/>
            </p:nvSpPr>
            <p:spPr bwMode="auto">
              <a:xfrm>
                <a:off x="3152178"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65" name="Rounded Rectangle 19"/>
              <p:cNvSpPr>
                <a:spLocks noChangeArrowheads="1"/>
              </p:cNvSpPr>
              <p:nvPr/>
            </p:nvSpPr>
            <p:spPr bwMode="auto">
              <a:xfrm>
                <a:off x="3240761" y="5514977"/>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66" name="Rounded Rectangle 20"/>
              <p:cNvSpPr>
                <a:spLocks noChangeArrowheads="1"/>
              </p:cNvSpPr>
              <p:nvPr/>
            </p:nvSpPr>
            <p:spPr bwMode="auto">
              <a:xfrm>
                <a:off x="3393161" y="5514977"/>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67" name="Rounded Rectangle 21"/>
              <p:cNvSpPr>
                <a:spLocks noChangeArrowheads="1"/>
              </p:cNvSpPr>
              <p:nvPr/>
            </p:nvSpPr>
            <p:spPr bwMode="auto">
              <a:xfrm>
                <a:off x="3431261"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68" name="Rounded Rectangle 22"/>
              <p:cNvSpPr>
                <a:spLocks noChangeArrowheads="1"/>
              </p:cNvSpPr>
              <p:nvPr/>
            </p:nvSpPr>
            <p:spPr bwMode="auto">
              <a:xfrm>
                <a:off x="3195041"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69" name="Oval 23"/>
              <p:cNvSpPr>
                <a:spLocks noChangeArrowheads="1"/>
              </p:cNvSpPr>
              <p:nvPr/>
            </p:nvSpPr>
            <p:spPr bwMode="auto">
              <a:xfrm>
                <a:off x="3687961" y="50149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970" name="Rounded Rectangle 24"/>
              <p:cNvSpPr>
                <a:spLocks noChangeArrowheads="1"/>
              </p:cNvSpPr>
              <p:nvPr/>
            </p:nvSpPr>
            <p:spPr bwMode="auto">
              <a:xfrm>
                <a:off x="3687961" y="52578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71" name="Rounded Rectangle 25"/>
              <p:cNvSpPr>
                <a:spLocks noChangeArrowheads="1"/>
              </p:cNvSpPr>
              <p:nvPr/>
            </p:nvSpPr>
            <p:spPr bwMode="auto">
              <a:xfrm>
                <a:off x="3955848"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72" name="Rounded Rectangle 26"/>
              <p:cNvSpPr>
                <a:spLocks noChangeArrowheads="1"/>
              </p:cNvSpPr>
              <p:nvPr/>
            </p:nvSpPr>
            <p:spPr bwMode="auto">
              <a:xfrm>
                <a:off x="3599378"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73" name="Rounded Rectangle 27"/>
              <p:cNvSpPr>
                <a:spLocks noChangeArrowheads="1"/>
              </p:cNvSpPr>
              <p:nvPr/>
            </p:nvSpPr>
            <p:spPr bwMode="auto">
              <a:xfrm>
                <a:off x="3687961" y="55149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74" name="Rounded Rectangle 28"/>
              <p:cNvSpPr>
                <a:spLocks noChangeArrowheads="1"/>
              </p:cNvSpPr>
              <p:nvPr/>
            </p:nvSpPr>
            <p:spPr bwMode="auto">
              <a:xfrm>
                <a:off x="3850361" y="55149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75" name="Rounded Rectangle 29"/>
              <p:cNvSpPr>
                <a:spLocks noChangeArrowheads="1"/>
              </p:cNvSpPr>
              <p:nvPr/>
            </p:nvSpPr>
            <p:spPr bwMode="auto">
              <a:xfrm>
                <a:off x="3878461"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76" name="Rounded Rectangle 30"/>
              <p:cNvSpPr>
                <a:spLocks noChangeArrowheads="1"/>
              </p:cNvSpPr>
              <p:nvPr/>
            </p:nvSpPr>
            <p:spPr bwMode="auto">
              <a:xfrm>
                <a:off x="3642241"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77" name="Oval 31"/>
              <p:cNvSpPr>
                <a:spLocks noChangeArrowheads="1"/>
              </p:cNvSpPr>
              <p:nvPr/>
            </p:nvSpPr>
            <p:spPr bwMode="auto">
              <a:xfrm>
                <a:off x="4172008" y="5086352"/>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978" name="Rounded Rectangle 32"/>
              <p:cNvSpPr>
                <a:spLocks noChangeArrowheads="1"/>
              </p:cNvSpPr>
              <p:nvPr/>
            </p:nvSpPr>
            <p:spPr bwMode="auto">
              <a:xfrm>
                <a:off x="4167544" y="5262564"/>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79" name="Rounded Rectangle 33"/>
              <p:cNvSpPr>
                <a:spLocks noChangeArrowheads="1"/>
              </p:cNvSpPr>
              <p:nvPr/>
            </p:nvSpPr>
            <p:spPr bwMode="auto">
              <a:xfrm>
                <a:off x="4372687" y="5274470"/>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80" name="Rounded Rectangle 34"/>
              <p:cNvSpPr>
                <a:spLocks noChangeArrowheads="1"/>
              </p:cNvSpPr>
              <p:nvPr/>
            </p:nvSpPr>
            <p:spPr bwMode="auto">
              <a:xfrm>
                <a:off x="4109441" y="5274470"/>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81" name="Rounded Rectangle 35"/>
              <p:cNvSpPr>
                <a:spLocks noChangeArrowheads="1"/>
              </p:cNvSpPr>
              <p:nvPr/>
            </p:nvSpPr>
            <p:spPr bwMode="auto">
              <a:xfrm>
                <a:off x="4167544" y="5519739"/>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82" name="Rounded Rectangle 36"/>
              <p:cNvSpPr>
                <a:spLocks noChangeArrowheads="1"/>
              </p:cNvSpPr>
              <p:nvPr/>
            </p:nvSpPr>
            <p:spPr bwMode="auto">
              <a:xfrm>
                <a:off x="4306374" y="5524501"/>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83" name="Rounded Rectangle 37"/>
              <p:cNvSpPr>
                <a:spLocks noChangeArrowheads="1"/>
              </p:cNvSpPr>
              <p:nvPr/>
            </p:nvSpPr>
            <p:spPr bwMode="auto">
              <a:xfrm>
                <a:off x="4306374" y="5262564"/>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84" name="Rounded Rectangle 38"/>
              <p:cNvSpPr>
                <a:spLocks noChangeArrowheads="1"/>
              </p:cNvSpPr>
              <p:nvPr/>
            </p:nvSpPr>
            <p:spPr bwMode="auto">
              <a:xfrm>
                <a:off x="4132300" y="5262564"/>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85" name="Oval 39"/>
              <p:cNvSpPr>
                <a:spLocks noChangeArrowheads="1"/>
              </p:cNvSpPr>
              <p:nvPr/>
            </p:nvSpPr>
            <p:spPr bwMode="auto">
              <a:xfrm>
                <a:off x="4553008" y="50911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986" name="Rounded Rectangle 40"/>
              <p:cNvSpPr>
                <a:spLocks noChangeArrowheads="1"/>
              </p:cNvSpPr>
              <p:nvPr/>
            </p:nvSpPr>
            <p:spPr bwMode="auto">
              <a:xfrm>
                <a:off x="4548544" y="52673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87" name="Rounded Rectangle 41"/>
              <p:cNvSpPr>
                <a:spLocks noChangeArrowheads="1"/>
              </p:cNvSpPr>
              <p:nvPr/>
            </p:nvSpPr>
            <p:spPr bwMode="auto">
              <a:xfrm>
                <a:off x="4753687" y="52792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88" name="Rounded Rectangle 42"/>
              <p:cNvSpPr>
                <a:spLocks noChangeArrowheads="1"/>
              </p:cNvSpPr>
              <p:nvPr/>
            </p:nvSpPr>
            <p:spPr bwMode="auto">
              <a:xfrm>
                <a:off x="4490441" y="52792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89" name="Rounded Rectangle 43"/>
              <p:cNvSpPr>
                <a:spLocks noChangeArrowheads="1"/>
              </p:cNvSpPr>
              <p:nvPr/>
            </p:nvSpPr>
            <p:spPr bwMode="auto">
              <a:xfrm>
                <a:off x="4548544" y="55245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90" name="Rounded Rectangle 44"/>
              <p:cNvSpPr>
                <a:spLocks noChangeArrowheads="1"/>
              </p:cNvSpPr>
              <p:nvPr/>
            </p:nvSpPr>
            <p:spPr bwMode="auto">
              <a:xfrm>
                <a:off x="4687374" y="55292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91" name="Rounded Rectangle 45"/>
              <p:cNvSpPr>
                <a:spLocks noChangeArrowheads="1"/>
              </p:cNvSpPr>
              <p:nvPr/>
            </p:nvSpPr>
            <p:spPr bwMode="auto">
              <a:xfrm>
                <a:off x="4687374" y="52673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92" name="Rounded Rectangle 46"/>
              <p:cNvSpPr>
                <a:spLocks noChangeArrowheads="1"/>
              </p:cNvSpPr>
              <p:nvPr/>
            </p:nvSpPr>
            <p:spPr bwMode="auto">
              <a:xfrm>
                <a:off x="4513300" y="52673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93" name="Oval 47"/>
              <p:cNvSpPr>
                <a:spLocks noChangeArrowheads="1"/>
              </p:cNvSpPr>
              <p:nvPr/>
            </p:nvSpPr>
            <p:spPr bwMode="auto">
              <a:xfrm>
                <a:off x="4965383" y="5010152"/>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994" name="Rounded Rectangle 48"/>
              <p:cNvSpPr>
                <a:spLocks noChangeArrowheads="1"/>
              </p:cNvSpPr>
              <p:nvPr/>
            </p:nvSpPr>
            <p:spPr bwMode="auto">
              <a:xfrm>
                <a:off x="4965383" y="5253040"/>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95" name="Rounded Rectangle 49"/>
              <p:cNvSpPr>
                <a:spLocks noChangeArrowheads="1"/>
              </p:cNvSpPr>
              <p:nvPr/>
            </p:nvSpPr>
            <p:spPr bwMode="auto">
              <a:xfrm>
                <a:off x="5233270" y="5253040"/>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96" name="Rounded Rectangle 50"/>
              <p:cNvSpPr>
                <a:spLocks noChangeArrowheads="1"/>
              </p:cNvSpPr>
              <p:nvPr/>
            </p:nvSpPr>
            <p:spPr bwMode="auto">
              <a:xfrm>
                <a:off x="4876800" y="5253039"/>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97" name="Rounded Rectangle 51"/>
              <p:cNvSpPr>
                <a:spLocks noChangeArrowheads="1"/>
              </p:cNvSpPr>
              <p:nvPr/>
            </p:nvSpPr>
            <p:spPr bwMode="auto">
              <a:xfrm>
                <a:off x="4965383" y="5510215"/>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98" name="Rounded Rectangle 52"/>
              <p:cNvSpPr>
                <a:spLocks noChangeArrowheads="1"/>
              </p:cNvSpPr>
              <p:nvPr/>
            </p:nvSpPr>
            <p:spPr bwMode="auto">
              <a:xfrm>
                <a:off x="5127783" y="5510215"/>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99" name="Rounded Rectangle 53"/>
              <p:cNvSpPr>
                <a:spLocks noChangeArrowheads="1"/>
              </p:cNvSpPr>
              <p:nvPr/>
            </p:nvSpPr>
            <p:spPr bwMode="auto">
              <a:xfrm>
                <a:off x="5155883" y="5253040"/>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00" name="Rounded Rectangle 54"/>
              <p:cNvSpPr>
                <a:spLocks noChangeArrowheads="1"/>
              </p:cNvSpPr>
              <p:nvPr/>
            </p:nvSpPr>
            <p:spPr bwMode="auto">
              <a:xfrm>
                <a:off x="4919663" y="5253040"/>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01" name="Oval 55"/>
              <p:cNvSpPr>
                <a:spLocks noChangeArrowheads="1"/>
              </p:cNvSpPr>
              <p:nvPr/>
            </p:nvSpPr>
            <p:spPr bwMode="auto">
              <a:xfrm>
                <a:off x="5449430" y="5081590"/>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02" name="Rounded Rectangle 56"/>
              <p:cNvSpPr>
                <a:spLocks noChangeArrowheads="1"/>
              </p:cNvSpPr>
              <p:nvPr/>
            </p:nvSpPr>
            <p:spPr bwMode="auto">
              <a:xfrm>
                <a:off x="5444966" y="5257802"/>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03" name="Rounded Rectangle 57"/>
              <p:cNvSpPr>
                <a:spLocks noChangeArrowheads="1"/>
              </p:cNvSpPr>
              <p:nvPr/>
            </p:nvSpPr>
            <p:spPr bwMode="auto">
              <a:xfrm>
                <a:off x="5650109" y="5269708"/>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04" name="Rounded Rectangle 58"/>
              <p:cNvSpPr>
                <a:spLocks noChangeArrowheads="1"/>
              </p:cNvSpPr>
              <p:nvPr/>
            </p:nvSpPr>
            <p:spPr bwMode="auto">
              <a:xfrm>
                <a:off x="5386863" y="5269708"/>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05" name="Rounded Rectangle 59"/>
              <p:cNvSpPr>
                <a:spLocks noChangeArrowheads="1"/>
              </p:cNvSpPr>
              <p:nvPr/>
            </p:nvSpPr>
            <p:spPr bwMode="auto">
              <a:xfrm>
                <a:off x="5444966" y="5514977"/>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06" name="Rounded Rectangle 60"/>
              <p:cNvSpPr>
                <a:spLocks noChangeArrowheads="1"/>
              </p:cNvSpPr>
              <p:nvPr/>
            </p:nvSpPr>
            <p:spPr bwMode="auto">
              <a:xfrm>
                <a:off x="5583796" y="5519739"/>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07" name="Rounded Rectangle 61"/>
              <p:cNvSpPr>
                <a:spLocks noChangeArrowheads="1"/>
              </p:cNvSpPr>
              <p:nvPr/>
            </p:nvSpPr>
            <p:spPr bwMode="auto">
              <a:xfrm>
                <a:off x="5583796" y="5257802"/>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08" name="Rounded Rectangle 62"/>
              <p:cNvSpPr>
                <a:spLocks noChangeArrowheads="1"/>
              </p:cNvSpPr>
              <p:nvPr/>
            </p:nvSpPr>
            <p:spPr bwMode="auto">
              <a:xfrm>
                <a:off x="5409722" y="5257802"/>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09" name="Oval 63"/>
              <p:cNvSpPr>
                <a:spLocks noChangeArrowheads="1"/>
              </p:cNvSpPr>
              <p:nvPr/>
            </p:nvSpPr>
            <p:spPr bwMode="auto">
              <a:xfrm>
                <a:off x="5828113" y="50149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10" name="Rounded Rectangle 64"/>
              <p:cNvSpPr>
                <a:spLocks noChangeArrowheads="1"/>
              </p:cNvSpPr>
              <p:nvPr/>
            </p:nvSpPr>
            <p:spPr bwMode="auto">
              <a:xfrm>
                <a:off x="5828113" y="52578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11" name="Rounded Rectangle 65"/>
              <p:cNvSpPr>
                <a:spLocks noChangeArrowheads="1"/>
              </p:cNvSpPr>
              <p:nvPr/>
            </p:nvSpPr>
            <p:spPr bwMode="auto">
              <a:xfrm>
                <a:off x="6096000"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12" name="Rounded Rectangle 66"/>
              <p:cNvSpPr>
                <a:spLocks noChangeArrowheads="1"/>
              </p:cNvSpPr>
              <p:nvPr/>
            </p:nvSpPr>
            <p:spPr bwMode="auto">
              <a:xfrm>
                <a:off x="5739530"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13" name="Rounded Rectangle 67"/>
              <p:cNvSpPr>
                <a:spLocks noChangeArrowheads="1"/>
              </p:cNvSpPr>
              <p:nvPr/>
            </p:nvSpPr>
            <p:spPr bwMode="auto">
              <a:xfrm>
                <a:off x="5828113" y="55149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14" name="Rounded Rectangle 68"/>
              <p:cNvSpPr>
                <a:spLocks noChangeArrowheads="1"/>
              </p:cNvSpPr>
              <p:nvPr/>
            </p:nvSpPr>
            <p:spPr bwMode="auto">
              <a:xfrm>
                <a:off x="5990513" y="55149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15" name="Rounded Rectangle 69"/>
              <p:cNvSpPr>
                <a:spLocks noChangeArrowheads="1"/>
              </p:cNvSpPr>
              <p:nvPr/>
            </p:nvSpPr>
            <p:spPr bwMode="auto">
              <a:xfrm>
                <a:off x="6018613"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16" name="Rounded Rectangle 70"/>
              <p:cNvSpPr>
                <a:spLocks noChangeArrowheads="1"/>
              </p:cNvSpPr>
              <p:nvPr/>
            </p:nvSpPr>
            <p:spPr bwMode="auto">
              <a:xfrm>
                <a:off x="5782393"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17" name="Oval 71"/>
              <p:cNvSpPr>
                <a:spLocks noChangeArrowheads="1"/>
              </p:cNvSpPr>
              <p:nvPr/>
            </p:nvSpPr>
            <p:spPr bwMode="auto">
              <a:xfrm>
                <a:off x="6285313" y="50149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18" name="Rounded Rectangle 72"/>
              <p:cNvSpPr>
                <a:spLocks noChangeArrowheads="1"/>
              </p:cNvSpPr>
              <p:nvPr/>
            </p:nvSpPr>
            <p:spPr bwMode="auto">
              <a:xfrm>
                <a:off x="6285313" y="52578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19" name="Rounded Rectangle 73"/>
              <p:cNvSpPr>
                <a:spLocks noChangeArrowheads="1"/>
              </p:cNvSpPr>
              <p:nvPr/>
            </p:nvSpPr>
            <p:spPr bwMode="auto">
              <a:xfrm>
                <a:off x="6553200"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20" name="Rounded Rectangle 74"/>
              <p:cNvSpPr>
                <a:spLocks noChangeArrowheads="1"/>
              </p:cNvSpPr>
              <p:nvPr/>
            </p:nvSpPr>
            <p:spPr bwMode="auto">
              <a:xfrm>
                <a:off x="6196730"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21" name="Rounded Rectangle 75"/>
              <p:cNvSpPr>
                <a:spLocks noChangeArrowheads="1"/>
              </p:cNvSpPr>
              <p:nvPr/>
            </p:nvSpPr>
            <p:spPr bwMode="auto">
              <a:xfrm>
                <a:off x="6285313" y="55149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22" name="Rounded Rectangle 76"/>
              <p:cNvSpPr>
                <a:spLocks noChangeArrowheads="1"/>
              </p:cNvSpPr>
              <p:nvPr/>
            </p:nvSpPr>
            <p:spPr bwMode="auto">
              <a:xfrm>
                <a:off x="6447713" y="55149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23" name="Rounded Rectangle 77"/>
              <p:cNvSpPr>
                <a:spLocks noChangeArrowheads="1"/>
              </p:cNvSpPr>
              <p:nvPr/>
            </p:nvSpPr>
            <p:spPr bwMode="auto">
              <a:xfrm>
                <a:off x="6475813"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24" name="Rounded Rectangle 78"/>
              <p:cNvSpPr>
                <a:spLocks noChangeArrowheads="1"/>
              </p:cNvSpPr>
              <p:nvPr/>
            </p:nvSpPr>
            <p:spPr bwMode="auto">
              <a:xfrm>
                <a:off x="6239593"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25" name="Oval 79"/>
              <p:cNvSpPr>
                <a:spLocks noChangeArrowheads="1"/>
              </p:cNvSpPr>
              <p:nvPr/>
            </p:nvSpPr>
            <p:spPr bwMode="auto">
              <a:xfrm>
                <a:off x="6762808" y="50911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26" name="Rounded Rectangle 80"/>
              <p:cNvSpPr>
                <a:spLocks noChangeArrowheads="1"/>
              </p:cNvSpPr>
              <p:nvPr/>
            </p:nvSpPr>
            <p:spPr bwMode="auto">
              <a:xfrm>
                <a:off x="6758344" y="52673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27" name="Rounded Rectangle 81"/>
              <p:cNvSpPr>
                <a:spLocks noChangeArrowheads="1"/>
              </p:cNvSpPr>
              <p:nvPr/>
            </p:nvSpPr>
            <p:spPr bwMode="auto">
              <a:xfrm>
                <a:off x="6963487" y="52792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28" name="Rounded Rectangle 82"/>
              <p:cNvSpPr>
                <a:spLocks noChangeArrowheads="1"/>
              </p:cNvSpPr>
              <p:nvPr/>
            </p:nvSpPr>
            <p:spPr bwMode="auto">
              <a:xfrm>
                <a:off x="6700241" y="52792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29" name="Rounded Rectangle 83"/>
              <p:cNvSpPr>
                <a:spLocks noChangeArrowheads="1"/>
              </p:cNvSpPr>
              <p:nvPr/>
            </p:nvSpPr>
            <p:spPr bwMode="auto">
              <a:xfrm>
                <a:off x="6758344" y="55245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30" name="Rounded Rectangle 84"/>
              <p:cNvSpPr>
                <a:spLocks noChangeArrowheads="1"/>
              </p:cNvSpPr>
              <p:nvPr/>
            </p:nvSpPr>
            <p:spPr bwMode="auto">
              <a:xfrm>
                <a:off x="6897174" y="55292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31" name="Rounded Rectangle 85"/>
              <p:cNvSpPr>
                <a:spLocks noChangeArrowheads="1"/>
              </p:cNvSpPr>
              <p:nvPr/>
            </p:nvSpPr>
            <p:spPr bwMode="auto">
              <a:xfrm>
                <a:off x="6897174" y="52673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32" name="Rounded Rectangle 86"/>
              <p:cNvSpPr>
                <a:spLocks noChangeArrowheads="1"/>
              </p:cNvSpPr>
              <p:nvPr/>
            </p:nvSpPr>
            <p:spPr bwMode="auto">
              <a:xfrm>
                <a:off x="6723100" y="52673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33" name="Oval 87"/>
              <p:cNvSpPr>
                <a:spLocks noChangeArrowheads="1"/>
              </p:cNvSpPr>
              <p:nvPr/>
            </p:nvSpPr>
            <p:spPr bwMode="auto">
              <a:xfrm>
                <a:off x="7143808" y="5095876"/>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6034" name="Rounded Rectangle 88"/>
              <p:cNvSpPr>
                <a:spLocks noChangeArrowheads="1"/>
              </p:cNvSpPr>
              <p:nvPr/>
            </p:nvSpPr>
            <p:spPr bwMode="auto">
              <a:xfrm>
                <a:off x="7139344" y="5272088"/>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35" name="Rounded Rectangle 89"/>
              <p:cNvSpPr>
                <a:spLocks noChangeArrowheads="1"/>
              </p:cNvSpPr>
              <p:nvPr/>
            </p:nvSpPr>
            <p:spPr bwMode="auto">
              <a:xfrm>
                <a:off x="7344487" y="5283994"/>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36" name="Rounded Rectangle 90"/>
              <p:cNvSpPr>
                <a:spLocks noChangeArrowheads="1"/>
              </p:cNvSpPr>
              <p:nvPr/>
            </p:nvSpPr>
            <p:spPr bwMode="auto">
              <a:xfrm>
                <a:off x="7081241" y="5283994"/>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37" name="Rounded Rectangle 91"/>
              <p:cNvSpPr>
                <a:spLocks noChangeArrowheads="1"/>
              </p:cNvSpPr>
              <p:nvPr/>
            </p:nvSpPr>
            <p:spPr bwMode="auto">
              <a:xfrm>
                <a:off x="7139344" y="5529263"/>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38" name="Rounded Rectangle 92"/>
              <p:cNvSpPr>
                <a:spLocks noChangeArrowheads="1"/>
              </p:cNvSpPr>
              <p:nvPr/>
            </p:nvSpPr>
            <p:spPr bwMode="auto">
              <a:xfrm>
                <a:off x="7278174" y="5534025"/>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39" name="Rounded Rectangle 93"/>
              <p:cNvSpPr>
                <a:spLocks noChangeArrowheads="1"/>
              </p:cNvSpPr>
              <p:nvPr/>
            </p:nvSpPr>
            <p:spPr bwMode="auto">
              <a:xfrm>
                <a:off x="7278174" y="5272088"/>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6040" name="Rounded Rectangle 94"/>
              <p:cNvSpPr>
                <a:spLocks noChangeArrowheads="1"/>
              </p:cNvSpPr>
              <p:nvPr/>
            </p:nvSpPr>
            <p:spPr bwMode="auto">
              <a:xfrm>
                <a:off x="7104100" y="5272088"/>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grpSp>
      </p:grpSp>
      <p:grpSp>
        <p:nvGrpSpPr>
          <p:cNvPr id="7" name="Group 351"/>
          <p:cNvGrpSpPr>
            <a:grpSpLocks/>
          </p:cNvGrpSpPr>
          <p:nvPr/>
        </p:nvGrpSpPr>
        <p:grpSpPr bwMode="auto">
          <a:xfrm>
            <a:off x="7672918" y="3162300"/>
            <a:ext cx="2120900" cy="1657350"/>
            <a:chOff x="4788217" y="3323646"/>
            <a:chExt cx="1917383" cy="2162754"/>
          </a:xfrm>
        </p:grpSpPr>
        <p:grpSp>
          <p:nvGrpSpPr>
            <p:cNvPr id="8" name="Group 352"/>
            <p:cNvGrpSpPr>
              <a:grpSpLocks/>
            </p:cNvGrpSpPr>
            <p:nvPr/>
          </p:nvGrpSpPr>
          <p:grpSpPr bwMode="auto">
            <a:xfrm>
              <a:off x="4788217" y="3881472"/>
              <a:ext cx="1881543" cy="481323"/>
              <a:chOff x="1816417" y="3719514"/>
              <a:chExt cx="4812983" cy="928686"/>
            </a:xfrm>
          </p:grpSpPr>
          <p:sp>
            <p:nvSpPr>
              <p:cNvPr id="25869" name="Oval 604"/>
              <p:cNvSpPr>
                <a:spLocks noChangeArrowheads="1"/>
              </p:cNvSpPr>
              <p:nvPr/>
            </p:nvSpPr>
            <p:spPr bwMode="auto">
              <a:xfrm>
                <a:off x="1905000" y="3724276"/>
                <a:ext cx="1905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870" name="Rounded Rectangle 605"/>
              <p:cNvSpPr>
                <a:spLocks noChangeArrowheads="1"/>
              </p:cNvSpPr>
              <p:nvPr/>
            </p:nvSpPr>
            <p:spPr bwMode="auto">
              <a:xfrm>
                <a:off x="1905000" y="3967164"/>
                <a:ext cx="2286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71" name="Rounded Rectangle 606"/>
              <p:cNvSpPr>
                <a:spLocks noChangeArrowheads="1"/>
              </p:cNvSpPr>
              <p:nvPr/>
            </p:nvSpPr>
            <p:spPr bwMode="auto">
              <a:xfrm>
                <a:off x="2142168"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72" name="Rounded Rectangle 607"/>
              <p:cNvSpPr>
                <a:spLocks noChangeArrowheads="1"/>
              </p:cNvSpPr>
              <p:nvPr/>
            </p:nvSpPr>
            <p:spPr bwMode="auto">
              <a:xfrm>
                <a:off x="1816417"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73" name="Rounded Rectangle 608"/>
              <p:cNvSpPr>
                <a:spLocks noChangeArrowheads="1"/>
              </p:cNvSpPr>
              <p:nvPr/>
            </p:nvSpPr>
            <p:spPr bwMode="auto">
              <a:xfrm>
                <a:off x="1905000"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74" name="Rounded Rectangle 609"/>
              <p:cNvSpPr>
                <a:spLocks noChangeArrowheads="1"/>
              </p:cNvSpPr>
              <p:nvPr/>
            </p:nvSpPr>
            <p:spPr bwMode="auto">
              <a:xfrm>
                <a:off x="2057400"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75" name="Rounded Rectangle 610"/>
              <p:cNvSpPr>
                <a:spLocks noChangeArrowheads="1"/>
              </p:cNvSpPr>
              <p:nvPr/>
            </p:nvSpPr>
            <p:spPr bwMode="auto">
              <a:xfrm>
                <a:off x="2095500"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76" name="Rounded Rectangle 611"/>
              <p:cNvSpPr>
                <a:spLocks noChangeArrowheads="1"/>
              </p:cNvSpPr>
              <p:nvPr/>
            </p:nvSpPr>
            <p:spPr bwMode="auto">
              <a:xfrm>
                <a:off x="1859280"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77" name="Oval 612"/>
              <p:cNvSpPr>
                <a:spLocks noChangeArrowheads="1"/>
              </p:cNvSpPr>
              <p:nvPr/>
            </p:nvSpPr>
            <p:spPr bwMode="auto">
              <a:xfrm>
                <a:off x="2352200"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878" name="Rounded Rectangle 613"/>
              <p:cNvSpPr>
                <a:spLocks noChangeArrowheads="1"/>
              </p:cNvSpPr>
              <p:nvPr/>
            </p:nvSpPr>
            <p:spPr bwMode="auto">
              <a:xfrm>
                <a:off x="2352200"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79" name="Rounded Rectangle 614"/>
              <p:cNvSpPr>
                <a:spLocks noChangeArrowheads="1"/>
              </p:cNvSpPr>
              <p:nvPr/>
            </p:nvSpPr>
            <p:spPr bwMode="auto">
              <a:xfrm>
                <a:off x="2620087"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80" name="Rounded Rectangle 615"/>
              <p:cNvSpPr>
                <a:spLocks noChangeArrowheads="1"/>
              </p:cNvSpPr>
              <p:nvPr/>
            </p:nvSpPr>
            <p:spPr bwMode="auto">
              <a:xfrm>
                <a:off x="2263617"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81" name="Rounded Rectangle 616"/>
              <p:cNvSpPr>
                <a:spLocks noChangeArrowheads="1"/>
              </p:cNvSpPr>
              <p:nvPr/>
            </p:nvSpPr>
            <p:spPr bwMode="auto">
              <a:xfrm>
                <a:off x="2352200"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82" name="Rounded Rectangle 617"/>
              <p:cNvSpPr>
                <a:spLocks noChangeArrowheads="1"/>
              </p:cNvSpPr>
              <p:nvPr/>
            </p:nvSpPr>
            <p:spPr bwMode="auto">
              <a:xfrm>
                <a:off x="2514600"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83" name="Rounded Rectangle 618"/>
              <p:cNvSpPr>
                <a:spLocks noChangeArrowheads="1"/>
              </p:cNvSpPr>
              <p:nvPr/>
            </p:nvSpPr>
            <p:spPr bwMode="auto">
              <a:xfrm>
                <a:off x="2542700"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84" name="Rounded Rectangle 619"/>
              <p:cNvSpPr>
                <a:spLocks noChangeArrowheads="1"/>
              </p:cNvSpPr>
              <p:nvPr/>
            </p:nvSpPr>
            <p:spPr bwMode="auto">
              <a:xfrm>
                <a:off x="2306480"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85" name="Oval 620"/>
              <p:cNvSpPr>
                <a:spLocks noChangeArrowheads="1"/>
              </p:cNvSpPr>
              <p:nvPr/>
            </p:nvSpPr>
            <p:spPr bwMode="auto">
              <a:xfrm>
                <a:off x="2836247" y="37957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886" name="Rounded Rectangle 621"/>
              <p:cNvSpPr>
                <a:spLocks noChangeArrowheads="1"/>
              </p:cNvSpPr>
              <p:nvPr/>
            </p:nvSpPr>
            <p:spPr bwMode="auto">
              <a:xfrm>
                <a:off x="2831783" y="39719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87" name="Rounded Rectangle 622"/>
              <p:cNvSpPr>
                <a:spLocks noChangeArrowheads="1"/>
              </p:cNvSpPr>
              <p:nvPr/>
            </p:nvSpPr>
            <p:spPr bwMode="auto">
              <a:xfrm>
                <a:off x="3036926" y="39838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88" name="Rounded Rectangle 623"/>
              <p:cNvSpPr>
                <a:spLocks noChangeArrowheads="1"/>
              </p:cNvSpPr>
              <p:nvPr/>
            </p:nvSpPr>
            <p:spPr bwMode="auto">
              <a:xfrm>
                <a:off x="2773680" y="39838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89" name="Rounded Rectangle 624"/>
              <p:cNvSpPr>
                <a:spLocks noChangeArrowheads="1"/>
              </p:cNvSpPr>
              <p:nvPr/>
            </p:nvSpPr>
            <p:spPr bwMode="auto">
              <a:xfrm>
                <a:off x="2831783" y="42291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90" name="Rounded Rectangle 625"/>
              <p:cNvSpPr>
                <a:spLocks noChangeArrowheads="1"/>
              </p:cNvSpPr>
              <p:nvPr/>
            </p:nvSpPr>
            <p:spPr bwMode="auto">
              <a:xfrm>
                <a:off x="2970613" y="42338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91" name="Rounded Rectangle 626"/>
              <p:cNvSpPr>
                <a:spLocks noChangeArrowheads="1"/>
              </p:cNvSpPr>
              <p:nvPr/>
            </p:nvSpPr>
            <p:spPr bwMode="auto">
              <a:xfrm>
                <a:off x="2970613" y="39719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92" name="Rounded Rectangle 627"/>
              <p:cNvSpPr>
                <a:spLocks noChangeArrowheads="1"/>
              </p:cNvSpPr>
              <p:nvPr/>
            </p:nvSpPr>
            <p:spPr bwMode="auto">
              <a:xfrm>
                <a:off x="2796539" y="39719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93" name="Oval 628"/>
              <p:cNvSpPr>
                <a:spLocks noChangeArrowheads="1"/>
              </p:cNvSpPr>
              <p:nvPr/>
            </p:nvSpPr>
            <p:spPr bwMode="auto">
              <a:xfrm>
                <a:off x="3240761" y="3724276"/>
                <a:ext cx="1905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894" name="Rounded Rectangle 629"/>
              <p:cNvSpPr>
                <a:spLocks noChangeArrowheads="1"/>
              </p:cNvSpPr>
              <p:nvPr/>
            </p:nvSpPr>
            <p:spPr bwMode="auto">
              <a:xfrm>
                <a:off x="3240761" y="3967164"/>
                <a:ext cx="2286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95" name="Rounded Rectangle 630"/>
              <p:cNvSpPr>
                <a:spLocks noChangeArrowheads="1"/>
              </p:cNvSpPr>
              <p:nvPr/>
            </p:nvSpPr>
            <p:spPr bwMode="auto">
              <a:xfrm>
                <a:off x="3477929"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96" name="Rounded Rectangle 631"/>
              <p:cNvSpPr>
                <a:spLocks noChangeArrowheads="1"/>
              </p:cNvSpPr>
              <p:nvPr/>
            </p:nvSpPr>
            <p:spPr bwMode="auto">
              <a:xfrm>
                <a:off x="3152178"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97" name="Rounded Rectangle 632"/>
              <p:cNvSpPr>
                <a:spLocks noChangeArrowheads="1"/>
              </p:cNvSpPr>
              <p:nvPr/>
            </p:nvSpPr>
            <p:spPr bwMode="auto">
              <a:xfrm>
                <a:off x="3240761"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98" name="Rounded Rectangle 633"/>
              <p:cNvSpPr>
                <a:spLocks noChangeArrowheads="1"/>
              </p:cNvSpPr>
              <p:nvPr/>
            </p:nvSpPr>
            <p:spPr bwMode="auto">
              <a:xfrm>
                <a:off x="3393161"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99" name="Rounded Rectangle 634"/>
              <p:cNvSpPr>
                <a:spLocks noChangeArrowheads="1"/>
              </p:cNvSpPr>
              <p:nvPr/>
            </p:nvSpPr>
            <p:spPr bwMode="auto">
              <a:xfrm>
                <a:off x="3431261"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00" name="Rounded Rectangle 635"/>
              <p:cNvSpPr>
                <a:spLocks noChangeArrowheads="1"/>
              </p:cNvSpPr>
              <p:nvPr/>
            </p:nvSpPr>
            <p:spPr bwMode="auto">
              <a:xfrm>
                <a:off x="3195041"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01" name="Oval 636"/>
              <p:cNvSpPr>
                <a:spLocks noChangeArrowheads="1"/>
              </p:cNvSpPr>
              <p:nvPr/>
            </p:nvSpPr>
            <p:spPr bwMode="auto">
              <a:xfrm>
                <a:off x="3687961"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902" name="Rounded Rectangle 637"/>
              <p:cNvSpPr>
                <a:spLocks noChangeArrowheads="1"/>
              </p:cNvSpPr>
              <p:nvPr/>
            </p:nvSpPr>
            <p:spPr bwMode="auto">
              <a:xfrm>
                <a:off x="3687961"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03" name="Rounded Rectangle 638"/>
              <p:cNvSpPr>
                <a:spLocks noChangeArrowheads="1"/>
              </p:cNvSpPr>
              <p:nvPr/>
            </p:nvSpPr>
            <p:spPr bwMode="auto">
              <a:xfrm>
                <a:off x="3955848"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04" name="Rounded Rectangle 639"/>
              <p:cNvSpPr>
                <a:spLocks noChangeArrowheads="1"/>
              </p:cNvSpPr>
              <p:nvPr/>
            </p:nvSpPr>
            <p:spPr bwMode="auto">
              <a:xfrm>
                <a:off x="3599378"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05" name="Rounded Rectangle 640"/>
              <p:cNvSpPr>
                <a:spLocks noChangeArrowheads="1"/>
              </p:cNvSpPr>
              <p:nvPr/>
            </p:nvSpPr>
            <p:spPr bwMode="auto">
              <a:xfrm>
                <a:off x="3687961"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06" name="Rounded Rectangle 641"/>
              <p:cNvSpPr>
                <a:spLocks noChangeArrowheads="1"/>
              </p:cNvSpPr>
              <p:nvPr/>
            </p:nvSpPr>
            <p:spPr bwMode="auto">
              <a:xfrm>
                <a:off x="3850361"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07" name="Rounded Rectangle 642"/>
              <p:cNvSpPr>
                <a:spLocks noChangeArrowheads="1"/>
              </p:cNvSpPr>
              <p:nvPr/>
            </p:nvSpPr>
            <p:spPr bwMode="auto">
              <a:xfrm>
                <a:off x="3878461"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08" name="Rounded Rectangle 643"/>
              <p:cNvSpPr>
                <a:spLocks noChangeArrowheads="1"/>
              </p:cNvSpPr>
              <p:nvPr/>
            </p:nvSpPr>
            <p:spPr bwMode="auto">
              <a:xfrm>
                <a:off x="3642241"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09" name="Oval 644"/>
              <p:cNvSpPr>
                <a:spLocks noChangeArrowheads="1"/>
              </p:cNvSpPr>
              <p:nvPr/>
            </p:nvSpPr>
            <p:spPr bwMode="auto">
              <a:xfrm>
                <a:off x="4172008" y="3795714"/>
                <a:ext cx="179252" cy="157162"/>
              </a:xfrm>
              <a:prstGeom prst="ellipse">
                <a:avLst/>
              </a:prstGeom>
              <a:solidFill>
                <a:srgbClr val="FF0000"/>
              </a:solidFill>
              <a:ln w="9525" algn="ctr">
                <a:noFill/>
                <a:miter lim="800000"/>
                <a:headEnd/>
                <a:tailEnd/>
              </a:ln>
            </p:spPr>
            <p:txBody>
              <a:bodyPr wrap="none"/>
              <a:lstStyle/>
              <a:p>
                <a:pPr eaLnBrk="1" hangingPunct="1"/>
                <a:endParaRPr lang="en-US" sz="2400"/>
              </a:p>
            </p:txBody>
          </p:sp>
          <p:sp>
            <p:nvSpPr>
              <p:cNvPr id="25910" name="Rounded Rectangle 645"/>
              <p:cNvSpPr>
                <a:spLocks noChangeArrowheads="1"/>
              </p:cNvSpPr>
              <p:nvPr/>
            </p:nvSpPr>
            <p:spPr bwMode="auto">
              <a:xfrm>
                <a:off x="4167544" y="3971926"/>
                <a:ext cx="190500" cy="366712"/>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911" name="Rounded Rectangle 646"/>
              <p:cNvSpPr>
                <a:spLocks noChangeArrowheads="1"/>
              </p:cNvSpPr>
              <p:nvPr/>
            </p:nvSpPr>
            <p:spPr bwMode="auto">
              <a:xfrm>
                <a:off x="4372687" y="3983832"/>
                <a:ext cx="46913"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912" name="Rounded Rectangle 647"/>
              <p:cNvSpPr>
                <a:spLocks noChangeArrowheads="1"/>
              </p:cNvSpPr>
              <p:nvPr/>
            </p:nvSpPr>
            <p:spPr bwMode="auto">
              <a:xfrm>
                <a:off x="4109441" y="3983832"/>
                <a:ext cx="45719" cy="321468"/>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913" name="Rounded Rectangle 648"/>
              <p:cNvSpPr>
                <a:spLocks noChangeArrowheads="1"/>
              </p:cNvSpPr>
              <p:nvPr/>
            </p:nvSpPr>
            <p:spPr bwMode="auto">
              <a:xfrm>
                <a:off x="4167544" y="4229101"/>
                <a:ext cx="63817"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914" name="Rounded Rectangle 649"/>
              <p:cNvSpPr>
                <a:spLocks noChangeArrowheads="1"/>
              </p:cNvSpPr>
              <p:nvPr/>
            </p:nvSpPr>
            <p:spPr bwMode="auto">
              <a:xfrm>
                <a:off x="4306374" y="4233863"/>
                <a:ext cx="50717"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915" name="Rounded Rectangle 650"/>
              <p:cNvSpPr>
                <a:spLocks noChangeArrowheads="1"/>
              </p:cNvSpPr>
              <p:nvPr/>
            </p:nvSpPr>
            <p:spPr bwMode="auto">
              <a:xfrm>
                <a:off x="4306374" y="3971926"/>
                <a:ext cx="89770"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916" name="Rounded Rectangle 651"/>
              <p:cNvSpPr>
                <a:spLocks noChangeArrowheads="1"/>
              </p:cNvSpPr>
              <p:nvPr/>
            </p:nvSpPr>
            <p:spPr bwMode="auto">
              <a:xfrm>
                <a:off x="4132300" y="3971926"/>
                <a:ext cx="73344"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917" name="Oval 652"/>
              <p:cNvSpPr>
                <a:spLocks noChangeArrowheads="1"/>
              </p:cNvSpPr>
              <p:nvPr/>
            </p:nvSpPr>
            <p:spPr bwMode="auto">
              <a:xfrm>
                <a:off x="4553008" y="3800476"/>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918" name="Rounded Rectangle 653"/>
              <p:cNvSpPr>
                <a:spLocks noChangeArrowheads="1"/>
              </p:cNvSpPr>
              <p:nvPr/>
            </p:nvSpPr>
            <p:spPr bwMode="auto">
              <a:xfrm>
                <a:off x="4548544" y="3976688"/>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19" name="Rounded Rectangle 654"/>
              <p:cNvSpPr>
                <a:spLocks noChangeArrowheads="1"/>
              </p:cNvSpPr>
              <p:nvPr/>
            </p:nvSpPr>
            <p:spPr bwMode="auto">
              <a:xfrm>
                <a:off x="4753687" y="3988594"/>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20" name="Rounded Rectangle 655"/>
              <p:cNvSpPr>
                <a:spLocks noChangeArrowheads="1"/>
              </p:cNvSpPr>
              <p:nvPr/>
            </p:nvSpPr>
            <p:spPr bwMode="auto">
              <a:xfrm>
                <a:off x="4490441" y="3988594"/>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21" name="Rounded Rectangle 656"/>
              <p:cNvSpPr>
                <a:spLocks noChangeArrowheads="1"/>
              </p:cNvSpPr>
              <p:nvPr/>
            </p:nvSpPr>
            <p:spPr bwMode="auto">
              <a:xfrm>
                <a:off x="4548544" y="4233863"/>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22" name="Rounded Rectangle 657"/>
              <p:cNvSpPr>
                <a:spLocks noChangeArrowheads="1"/>
              </p:cNvSpPr>
              <p:nvPr/>
            </p:nvSpPr>
            <p:spPr bwMode="auto">
              <a:xfrm>
                <a:off x="4687374" y="4238625"/>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23" name="Rounded Rectangle 658"/>
              <p:cNvSpPr>
                <a:spLocks noChangeArrowheads="1"/>
              </p:cNvSpPr>
              <p:nvPr/>
            </p:nvSpPr>
            <p:spPr bwMode="auto">
              <a:xfrm>
                <a:off x="4687374" y="3976688"/>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24" name="Rounded Rectangle 659"/>
              <p:cNvSpPr>
                <a:spLocks noChangeArrowheads="1"/>
              </p:cNvSpPr>
              <p:nvPr/>
            </p:nvSpPr>
            <p:spPr bwMode="auto">
              <a:xfrm>
                <a:off x="4513300" y="3976688"/>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25" name="Oval 660"/>
              <p:cNvSpPr>
                <a:spLocks noChangeArrowheads="1"/>
              </p:cNvSpPr>
              <p:nvPr/>
            </p:nvSpPr>
            <p:spPr bwMode="auto">
              <a:xfrm>
                <a:off x="4965383" y="37195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926" name="Rounded Rectangle 661"/>
              <p:cNvSpPr>
                <a:spLocks noChangeArrowheads="1"/>
              </p:cNvSpPr>
              <p:nvPr/>
            </p:nvSpPr>
            <p:spPr bwMode="auto">
              <a:xfrm>
                <a:off x="4965383" y="39624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27" name="Rounded Rectangle 662"/>
              <p:cNvSpPr>
                <a:spLocks noChangeArrowheads="1"/>
              </p:cNvSpPr>
              <p:nvPr/>
            </p:nvSpPr>
            <p:spPr bwMode="auto">
              <a:xfrm>
                <a:off x="5233270" y="39624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28" name="Rounded Rectangle 663"/>
              <p:cNvSpPr>
                <a:spLocks noChangeArrowheads="1"/>
              </p:cNvSpPr>
              <p:nvPr/>
            </p:nvSpPr>
            <p:spPr bwMode="auto">
              <a:xfrm>
                <a:off x="4876800" y="39624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29" name="Rounded Rectangle 664"/>
              <p:cNvSpPr>
                <a:spLocks noChangeArrowheads="1"/>
              </p:cNvSpPr>
              <p:nvPr/>
            </p:nvSpPr>
            <p:spPr bwMode="auto">
              <a:xfrm>
                <a:off x="4965383" y="42195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30" name="Rounded Rectangle 665"/>
              <p:cNvSpPr>
                <a:spLocks noChangeArrowheads="1"/>
              </p:cNvSpPr>
              <p:nvPr/>
            </p:nvSpPr>
            <p:spPr bwMode="auto">
              <a:xfrm>
                <a:off x="5127783" y="42195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31" name="Rounded Rectangle 666"/>
              <p:cNvSpPr>
                <a:spLocks noChangeArrowheads="1"/>
              </p:cNvSpPr>
              <p:nvPr/>
            </p:nvSpPr>
            <p:spPr bwMode="auto">
              <a:xfrm>
                <a:off x="5155883" y="39624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32" name="Rounded Rectangle 667"/>
              <p:cNvSpPr>
                <a:spLocks noChangeArrowheads="1"/>
              </p:cNvSpPr>
              <p:nvPr/>
            </p:nvSpPr>
            <p:spPr bwMode="auto">
              <a:xfrm>
                <a:off x="4919663" y="39624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33" name="Oval 668"/>
              <p:cNvSpPr>
                <a:spLocks noChangeArrowheads="1"/>
              </p:cNvSpPr>
              <p:nvPr/>
            </p:nvSpPr>
            <p:spPr bwMode="auto">
              <a:xfrm>
                <a:off x="5449430" y="3790952"/>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934" name="Rounded Rectangle 669"/>
              <p:cNvSpPr>
                <a:spLocks noChangeArrowheads="1"/>
              </p:cNvSpPr>
              <p:nvPr/>
            </p:nvSpPr>
            <p:spPr bwMode="auto">
              <a:xfrm>
                <a:off x="5444966" y="3967164"/>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35" name="Rounded Rectangle 670"/>
              <p:cNvSpPr>
                <a:spLocks noChangeArrowheads="1"/>
              </p:cNvSpPr>
              <p:nvPr/>
            </p:nvSpPr>
            <p:spPr bwMode="auto">
              <a:xfrm>
                <a:off x="5650109" y="3979070"/>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36" name="Rounded Rectangle 671"/>
              <p:cNvSpPr>
                <a:spLocks noChangeArrowheads="1"/>
              </p:cNvSpPr>
              <p:nvPr/>
            </p:nvSpPr>
            <p:spPr bwMode="auto">
              <a:xfrm>
                <a:off x="5386863" y="3979070"/>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37" name="Rounded Rectangle 672"/>
              <p:cNvSpPr>
                <a:spLocks noChangeArrowheads="1"/>
              </p:cNvSpPr>
              <p:nvPr/>
            </p:nvSpPr>
            <p:spPr bwMode="auto">
              <a:xfrm>
                <a:off x="5444966" y="4224339"/>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38" name="Rounded Rectangle 673"/>
              <p:cNvSpPr>
                <a:spLocks noChangeArrowheads="1"/>
              </p:cNvSpPr>
              <p:nvPr/>
            </p:nvSpPr>
            <p:spPr bwMode="auto">
              <a:xfrm>
                <a:off x="5583796" y="4229101"/>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39" name="Rounded Rectangle 674"/>
              <p:cNvSpPr>
                <a:spLocks noChangeArrowheads="1"/>
              </p:cNvSpPr>
              <p:nvPr/>
            </p:nvSpPr>
            <p:spPr bwMode="auto">
              <a:xfrm>
                <a:off x="5583796" y="3967164"/>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40" name="Rounded Rectangle 675"/>
              <p:cNvSpPr>
                <a:spLocks noChangeArrowheads="1"/>
              </p:cNvSpPr>
              <p:nvPr/>
            </p:nvSpPr>
            <p:spPr bwMode="auto">
              <a:xfrm>
                <a:off x="5409722" y="3967164"/>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41" name="Oval 676"/>
              <p:cNvSpPr>
                <a:spLocks noChangeArrowheads="1"/>
              </p:cNvSpPr>
              <p:nvPr/>
            </p:nvSpPr>
            <p:spPr bwMode="auto">
              <a:xfrm>
                <a:off x="5828113"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942" name="Rounded Rectangle 677"/>
              <p:cNvSpPr>
                <a:spLocks noChangeArrowheads="1"/>
              </p:cNvSpPr>
              <p:nvPr/>
            </p:nvSpPr>
            <p:spPr bwMode="auto">
              <a:xfrm>
                <a:off x="5828113"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43" name="Rounded Rectangle 678"/>
              <p:cNvSpPr>
                <a:spLocks noChangeArrowheads="1"/>
              </p:cNvSpPr>
              <p:nvPr/>
            </p:nvSpPr>
            <p:spPr bwMode="auto">
              <a:xfrm>
                <a:off x="6096000"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44" name="Rounded Rectangle 679"/>
              <p:cNvSpPr>
                <a:spLocks noChangeArrowheads="1"/>
              </p:cNvSpPr>
              <p:nvPr/>
            </p:nvSpPr>
            <p:spPr bwMode="auto">
              <a:xfrm>
                <a:off x="5739530"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45" name="Rounded Rectangle 680"/>
              <p:cNvSpPr>
                <a:spLocks noChangeArrowheads="1"/>
              </p:cNvSpPr>
              <p:nvPr/>
            </p:nvSpPr>
            <p:spPr bwMode="auto">
              <a:xfrm>
                <a:off x="5828113"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46" name="Rounded Rectangle 681"/>
              <p:cNvSpPr>
                <a:spLocks noChangeArrowheads="1"/>
              </p:cNvSpPr>
              <p:nvPr/>
            </p:nvSpPr>
            <p:spPr bwMode="auto">
              <a:xfrm>
                <a:off x="5990513"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47" name="Rounded Rectangle 682"/>
              <p:cNvSpPr>
                <a:spLocks noChangeArrowheads="1"/>
              </p:cNvSpPr>
              <p:nvPr/>
            </p:nvSpPr>
            <p:spPr bwMode="auto">
              <a:xfrm>
                <a:off x="6018613"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48" name="Rounded Rectangle 683"/>
              <p:cNvSpPr>
                <a:spLocks noChangeArrowheads="1"/>
              </p:cNvSpPr>
              <p:nvPr/>
            </p:nvSpPr>
            <p:spPr bwMode="auto">
              <a:xfrm>
                <a:off x="5782393"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49" name="Oval 684"/>
              <p:cNvSpPr>
                <a:spLocks noChangeArrowheads="1"/>
              </p:cNvSpPr>
              <p:nvPr/>
            </p:nvSpPr>
            <p:spPr bwMode="auto">
              <a:xfrm>
                <a:off x="6285313"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950" name="Rounded Rectangle 685"/>
              <p:cNvSpPr>
                <a:spLocks noChangeArrowheads="1"/>
              </p:cNvSpPr>
              <p:nvPr/>
            </p:nvSpPr>
            <p:spPr bwMode="auto">
              <a:xfrm>
                <a:off x="6285313"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51" name="Rounded Rectangle 686"/>
              <p:cNvSpPr>
                <a:spLocks noChangeArrowheads="1"/>
              </p:cNvSpPr>
              <p:nvPr/>
            </p:nvSpPr>
            <p:spPr bwMode="auto">
              <a:xfrm>
                <a:off x="6553200"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52" name="Rounded Rectangle 687"/>
              <p:cNvSpPr>
                <a:spLocks noChangeArrowheads="1"/>
              </p:cNvSpPr>
              <p:nvPr/>
            </p:nvSpPr>
            <p:spPr bwMode="auto">
              <a:xfrm>
                <a:off x="6196730"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53" name="Rounded Rectangle 688"/>
              <p:cNvSpPr>
                <a:spLocks noChangeArrowheads="1"/>
              </p:cNvSpPr>
              <p:nvPr/>
            </p:nvSpPr>
            <p:spPr bwMode="auto">
              <a:xfrm>
                <a:off x="6285313"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54" name="Rounded Rectangle 689"/>
              <p:cNvSpPr>
                <a:spLocks noChangeArrowheads="1"/>
              </p:cNvSpPr>
              <p:nvPr/>
            </p:nvSpPr>
            <p:spPr bwMode="auto">
              <a:xfrm>
                <a:off x="6447713"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55" name="Rounded Rectangle 690"/>
              <p:cNvSpPr>
                <a:spLocks noChangeArrowheads="1"/>
              </p:cNvSpPr>
              <p:nvPr/>
            </p:nvSpPr>
            <p:spPr bwMode="auto">
              <a:xfrm>
                <a:off x="6475813"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956" name="Rounded Rectangle 691"/>
              <p:cNvSpPr>
                <a:spLocks noChangeArrowheads="1"/>
              </p:cNvSpPr>
              <p:nvPr/>
            </p:nvSpPr>
            <p:spPr bwMode="auto">
              <a:xfrm>
                <a:off x="6239593"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grpSp>
        <p:grpSp>
          <p:nvGrpSpPr>
            <p:cNvPr id="9" name="Group 353"/>
            <p:cNvGrpSpPr>
              <a:grpSpLocks/>
            </p:cNvGrpSpPr>
            <p:nvPr/>
          </p:nvGrpSpPr>
          <p:grpSpPr bwMode="auto">
            <a:xfrm>
              <a:off x="4824057" y="5005077"/>
              <a:ext cx="1881543" cy="481323"/>
              <a:chOff x="1816417" y="3719514"/>
              <a:chExt cx="4812983" cy="928686"/>
            </a:xfrm>
          </p:grpSpPr>
          <p:sp>
            <p:nvSpPr>
              <p:cNvPr id="25781" name="Oval 516"/>
              <p:cNvSpPr>
                <a:spLocks noChangeArrowheads="1"/>
              </p:cNvSpPr>
              <p:nvPr/>
            </p:nvSpPr>
            <p:spPr bwMode="auto">
              <a:xfrm>
                <a:off x="1905000" y="3724276"/>
                <a:ext cx="1905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782" name="Rounded Rectangle 517"/>
              <p:cNvSpPr>
                <a:spLocks noChangeArrowheads="1"/>
              </p:cNvSpPr>
              <p:nvPr/>
            </p:nvSpPr>
            <p:spPr bwMode="auto">
              <a:xfrm>
                <a:off x="1905000" y="3967164"/>
                <a:ext cx="2286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83" name="Rounded Rectangle 518"/>
              <p:cNvSpPr>
                <a:spLocks noChangeArrowheads="1"/>
              </p:cNvSpPr>
              <p:nvPr/>
            </p:nvSpPr>
            <p:spPr bwMode="auto">
              <a:xfrm>
                <a:off x="2142168"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84" name="Rounded Rectangle 519"/>
              <p:cNvSpPr>
                <a:spLocks noChangeArrowheads="1"/>
              </p:cNvSpPr>
              <p:nvPr/>
            </p:nvSpPr>
            <p:spPr bwMode="auto">
              <a:xfrm>
                <a:off x="1816417"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85" name="Rounded Rectangle 520"/>
              <p:cNvSpPr>
                <a:spLocks noChangeArrowheads="1"/>
              </p:cNvSpPr>
              <p:nvPr/>
            </p:nvSpPr>
            <p:spPr bwMode="auto">
              <a:xfrm>
                <a:off x="1905000"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86" name="Rounded Rectangle 521"/>
              <p:cNvSpPr>
                <a:spLocks noChangeArrowheads="1"/>
              </p:cNvSpPr>
              <p:nvPr/>
            </p:nvSpPr>
            <p:spPr bwMode="auto">
              <a:xfrm>
                <a:off x="2057400" y="4224339"/>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87" name="Rounded Rectangle 522"/>
              <p:cNvSpPr>
                <a:spLocks noChangeArrowheads="1"/>
              </p:cNvSpPr>
              <p:nvPr/>
            </p:nvSpPr>
            <p:spPr bwMode="auto">
              <a:xfrm>
                <a:off x="2095500"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88" name="Rounded Rectangle 523"/>
              <p:cNvSpPr>
                <a:spLocks noChangeArrowheads="1"/>
              </p:cNvSpPr>
              <p:nvPr/>
            </p:nvSpPr>
            <p:spPr bwMode="auto">
              <a:xfrm>
                <a:off x="1859280"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89" name="Oval 524"/>
              <p:cNvSpPr>
                <a:spLocks noChangeArrowheads="1"/>
              </p:cNvSpPr>
              <p:nvPr/>
            </p:nvSpPr>
            <p:spPr bwMode="auto">
              <a:xfrm>
                <a:off x="2352200"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790" name="Rounded Rectangle 525"/>
              <p:cNvSpPr>
                <a:spLocks noChangeArrowheads="1"/>
              </p:cNvSpPr>
              <p:nvPr/>
            </p:nvSpPr>
            <p:spPr bwMode="auto">
              <a:xfrm>
                <a:off x="2352200"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91" name="Rounded Rectangle 526"/>
              <p:cNvSpPr>
                <a:spLocks noChangeArrowheads="1"/>
              </p:cNvSpPr>
              <p:nvPr/>
            </p:nvSpPr>
            <p:spPr bwMode="auto">
              <a:xfrm>
                <a:off x="2620087"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92" name="Rounded Rectangle 527"/>
              <p:cNvSpPr>
                <a:spLocks noChangeArrowheads="1"/>
              </p:cNvSpPr>
              <p:nvPr/>
            </p:nvSpPr>
            <p:spPr bwMode="auto">
              <a:xfrm>
                <a:off x="2263617"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93" name="Rounded Rectangle 528"/>
              <p:cNvSpPr>
                <a:spLocks noChangeArrowheads="1"/>
              </p:cNvSpPr>
              <p:nvPr/>
            </p:nvSpPr>
            <p:spPr bwMode="auto">
              <a:xfrm>
                <a:off x="2352200"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94" name="Rounded Rectangle 529"/>
              <p:cNvSpPr>
                <a:spLocks noChangeArrowheads="1"/>
              </p:cNvSpPr>
              <p:nvPr/>
            </p:nvSpPr>
            <p:spPr bwMode="auto">
              <a:xfrm>
                <a:off x="2514600"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95" name="Rounded Rectangle 530"/>
              <p:cNvSpPr>
                <a:spLocks noChangeArrowheads="1"/>
              </p:cNvSpPr>
              <p:nvPr/>
            </p:nvSpPr>
            <p:spPr bwMode="auto">
              <a:xfrm>
                <a:off x="2542700"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96" name="Rounded Rectangle 531"/>
              <p:cNvSpPr>
                <a:spLocks noChangeArrowheads="1"/>
              </p:cNvSpPr>
              <p:nvPr/>
            </p:nvSpPr>
            <p:spPr bwMode="auto">
              <a:xfrm>
                <a:off x="2306480"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97" name="Oval 532"/>
              <p:cNvSpPr>
                <a:spLocks noChangeArrowheads="1"/>
              </p:cNvSpPr>
              <p:nvPr/>
            </p:nvSpPr>
            <p:spPr bwMode="auto">
              <a:xfrm>
                <a:off x="2836247" y="37957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798" name="Rounded Rectangle 533"/>
              <p:cNvSpPr>
                <a:spLocks noChangeArrowheads="1"/>
              </p:cNvSpPr>
              <p:nvPr/>
            </p:nvSpPr>
            <p:spPr bwMode="auto">
              <a:xfrm>
                <a:off x="2831783" y="39719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99" name="Rounded Rectangle 534"/>
              <p:cNvSpPr>
                <a:spLocks noChangeArrowheads="1"/>
              </p:cNvSpPr>
              <p:nvPr/>
            </p:nvSpPr>
            <p:spPr bwMode="auto">
              <a:xfrm>
                <a:off x="3036926" y="39838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00" name="Rounded Rectangle 535"/>
              <p:cNvSpPr>
                <a:spLocks noChangeArrowheads="1"/>
              </p:cNvSpPr>
              <p:nvPr/>
            </p:nvSpPr>
            <p:spPr bwMode="auto">
              <a:xfrm>
                <a:off x="2773680" y="39838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01" name="Rounded Rectangle 536"/>
              <p:cNvSpPr>
                <a:spLocks noChangeArrowheads="1"/>
              </p:cNvSpPr>
              <p:nvPr/>
            </p:nvSpPr>
            <p:spPr bwMode="auto">
              <a:xfrm>
                <a:off x="2831783" y="42291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02" name="Rounded Rectangle 537"/>
              <p:cNvSpPr>
                <a:spLocks noChangeArrowheads="1"/>
              </p:cNvSpPr>
              <p:nvPr/>
            </p:nvSpPr>
            <p:spPr bwMode="auto">
              <a:xfrm>
                <a:off x="2970613" y="42338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03" name="Rounded Rectangle 538"/>
              <p:cNvSpPr>
                <a:spLocks noChangeArrowheads="1"/>
              </p:cNvSpPr>
              <p:nvPr/>
            </p:nvSpPr>
            <p:spPr bwMode="auto">
              <a:xfrm>
                <a:off x="2970613" y="39719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04" name="Rounded Rectangle 539"/>
              <p:cNvSpPr>
                <a:spLocks noChangeArrowheads="1"/>
              </p:cNvSpPr>
              <p:nvPr/>
            </p:nvSpPr>
            <p:spPr bwMode="auto">
              <a:xfrm>
                <a:off x="2796539" y="39719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05" name="Oval 540"/>
              <p:cNvSpPr>
                <a:spLocks noChangeArrowheads="1"/>
              </p:cNvSpPr>
              <p:nvPr/>
            </p:nvSpPr>
            <p:spPr bwMode="auto">
              <a:xfrm>
                <a:off x="3240761" y="3724276"/>
                <a:ext cx="190500" cy="228600"/>
              </a:xfrm>
              <a:prstGeom prst="ellipse">
                <a:avLst/>
              </a:prstGeom>
              <a:solidFill>
                <a:srgbClr val="FF0000"/>
              </a:solidFill>
              <a:ln w="9525" algn="ctr">
                <a:noFill/>
                <a:miter lim="800000"/>
                <a:headEnd/>
                <a:tailEnd/>
              </a:ln>
            </p:spPr>
            <p:txBody>
              <a:bodyPr wrap="none"/>
              <a:lstStyle/>
              <a:p>
                <a:pPr eaLnBrk="1" hangingPunct="1"/>
                <a:endParaRPr lang="en-US" sz="2400"/>
              </a:p>
            </p:txBody>
          </p:sp>
          <p:sp>
            <p:nvSpPr>
              <p:cNvPr id="25806" name="Rounded Rectangle 541"/>
              <p:cNvSpPr>
                <a:spLocks noChangeArrowheads="1"/>
              </p:cNvSpPr>
              <p:nvPr/>
            </p:nvSpPr>
            <p:spPr bwMode="auto">
              <a:xfrm>
                <a:off x="3240761" y="3967164"/>
                <a:ext cx="228600"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07" name="Rounded Rectangle 542"/>
              <p:cNvSpPr>
                <a:spLocks noChangeArrowheads="1"/>
              </p:cNvSpPr>
              <p:nvPr/>
            </p:nvSpPr>
            <p:spPr bwMode="auto">
              <a:xfrm>
                <a:off x="3477929" y="3967164"/>
                <a:ext cx="76200"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08" name="Rounded Rectangle 543"/>
              <p:cNvSpPr>
                <a:spLocks noChangeArrowheads="1"/>
              </p:cNvSpPr>
              <p:nvPr/>
            </p:nvSpPr>
            <p:spPr bwMode="auto">
              <a:xfrm>
                <a:off x="3152178" y="3967163"/>
                <a:ext cx="76200"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09" name="Rounded Rectangle 544"/>
              <p:cNvSpPr>
                <a:spLocks noChangeArrowheads="1"/>
              </p:cNvSpPr>
              <p:nvPr/>
            </p:nvSpPr>
            <p:spPr bwMode="auto">
              <a:xfrm>
                <a:off x="3240761" y="4224339"/>
                <a:ext cx="76200"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10" name="Rounded Rectangle 545"/>
              <p:cNvSpPr>
                <a:spLocks noChangeArrowheads="1"/>
              </p:cNvSpPr>
              <p:nvPr/>
            </p:nvSpPr>
            <p:spPr bwMode="auto">
              <a:xfrm>
                <a:off x="3393161" y="4224339"/>
                <a:ext cx="76200"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11" name="Rounded Rectangle 546"/>
              <p:cNvSpPr>
                <a:spLocks noChangeArrowheads="1"/>
              </p:cNvSpPr>
              <p:nvPr/>
            </p:nvSpPr>
            <p:spPr bwMode="auto">
              <a:xfrm>
                <a:off x="3431261" y="3967164"/>
                <a:ext cx="124300"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12" name="Rounded Rectangle 547"/>
              <p:cNvSpPr>
                <a:spLocks noChangeArrowheads="1"/>
              </p:cNvSpPr>
              <p:nvPr/>
            </p:nvSpPr>
            <p:spPr bwMode="auto">
              <a:xfrm>
                <a:off x="3195041" y="3967164"/>
                <a:ext cx="83820"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13" name="Oval 548"/>
              <p:cNvSpPr>
                <a:spLocks noChangeArrowheads="1"/>
              </p:cNvSpPr>
              <p:nvPr/>
            </p:nvSpPr>
            <p:spPr bwMode="auto">
              <a:xfrm>
                <a:off x="3687961"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814" name="Rounded Rectangle 549"/>
              <p:cNvSpPr>
                <a:spLocks noChangeArrowheads="1"/>
              </p:cNvSpPr>
              <p:nvPr/>
            </p:nvSpPr>
            <p:spPr bwMode="auto">
              <a:xfrm>
                <a:off x="3687961"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15" name="Rounded Rectangle 550"/>
              <p:cNvSpPr>
                <a:spLocks noChangeArrowheads="1"/>
              </p:cNvSpPr>
              <p:nvPr/>
            </p:nvSpPr>
            <p:spPr bwMode="auto">
              <a:xfrm>
                <a:off x="3955848"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16" name="Rounded Rectangle 551"/>
              <p:cNvSpPr>
                <a:spLocks noChangeArrowheads="1"/>
              </p:cNvSpPr>
              <p:nvPr/>
            </p:nvSpPr>
            <p:spPr bwMode="auto">
              <a:xfrm>
                <a:off x="3599378"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17" name="Rounded Rectangle 552"/>
              <p:cNvSpPr>
                <a:spLocks noChangeArrowheads="1"/>
              </p:cNvSpPr>
              <p:nvPr/>
            </p:nvSpPr>
            <p:spPr bwMode="auto">
              <a:xfrm>
                <a:off x="3687961"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18" name="Rounded Rectangle 553"/>
              <p:cNvSpPr>
                <a:spLocks noChangeArrowheads="1"/>
              </p:cNvSpPr>
              <p:nvPr/>
            </p:nvSpPr>
            <p:spPr bwMode="auto">
              <a:xfrm>
                <a:off x="3850361"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19" name="Rounded Rectangle 554"/>
              <p:cNvSpPr>
                <a:spLocks noChangeArrowheads="1"/>
              </p:cNvSpPr>
              <p:nvPr/>
            </p:nvSpPr>
            <p:spPr bwMode="auto">
              <a:xfrm>
                <a:off x="3878461"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20" name="Rounded Rectangle 555"/>
              <p:cNvSpPr>
                <a:spLocks noChangeArrowheads="1"/>
              </p:cNvSpPr>
              <p:nvPr/>
            </p:nvSpPr>
            <p:spPr bwMode="auto">
              <a:xfrm>
                <a:off x="3642241"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21" name="Oval 556"/>
              <p:cNvSpPr>
                <a:spLocks noChangeArrowheads="1"/>
              </p:cNvSpPr>
              <p:nvPr/>
            </p:nvSpPr>
            <p:spPr bwMode="auto">
              <a:xfrm>
                <a:off x="4172008" y="37957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822" name="Rounded Rectangle 557"/>
              <p:cNvSpPr>
                <a:spLocks noChangeArrowheads="1"/>
              </p:cNvSpPr>
              <p:nvPr/>
            </p:nvSpPr>
            <p:spPr bwMode="auto">
              <a:xfrm>
                <a:off x="4167544" y="39719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23" name="Rounded Rectangle 558"/>
              <p:cNvSpPr>
                <a:spLocks noChangeArrowheads="1"/>
              </p:cNvSpPr>
              <p:nvPr/>
            </p:nvSpPr>
            <p:spPr bwMode="auto">
              <a:xfrm>
                <a:off x="4372687" y="39838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24" name="Rounded Rectangle 559"/>
              <p:cNvSpPr>
                <a:spLocks noChangeArrowheads="1"/>
              </p:cNvSpPr>
              <p:nvPr/>
            </p:nvSpPr>
            <p:spPr bwMode="auto">
              <a:xfrm>
                <a:off x="4109441" y="39838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25" name="Rounded Rectangle 560"/>
              <p:cNvSpPr>
                <a:spLocks noChangeArrowheads="1"/>
              </p:cNvSpPr>
              <p:nvPr/>
            </p:nvSpPr>
            <p:spPr bwMode="auto">
              <a:xfrm>
                <a:off x="4167544" y="42291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26" name="Rounded Rectangle 561"/>
              <p:cNvSpPr>
                <a:spLocks noChangeArrowheads="1"/>
              </p:cNvSpPr>
              <p:nvPr/>
            </p:nvSpPr>
            <p:spPr bwMode="auto">
              <a:xfrm>
                <a:off x="4306374" y="42338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27" name="Rounded Rectangle 562"/>
              <p:cNvSpPr>
                <a:spLocks noChangeArrowheads="1"/>
              </p:cNvSpPr>
              <p:nvPr/>
            </p:nvSpPr>
            <p:spPr bwMode="auto">
              <a:xfrm>
                <a:off x="4306374" y="39719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28" name="Rounded Rectangle 563"/>
              <p:cNvSpPr>
                <a:spLocks noChangeArrowheads="1"/>
              </p:cNvSpPr>
              <p:nvPr/>
            </p:nvSpPr>
            <p:spPr bwMode="auto">
              <a:xfrm>
                <a:off x="4132300" y="39719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29" name="Oval 564"/>
              <p:cNvSpPr>
                <a:spLocks noChangeArrowheads="1"/>
              </p:cNvSpPr>
              <p:nvPr/>
            </p:nvSpPr>
            <p:spPr bwMode="auto">
              <a:xfrm>
                <a:off x="4553008" y="3800476"/>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830" name="Rounded Rectangle 565"/>
              <p:cNvSpPr>
                <a:spLocks noChangeArrowheads="1"/>
              </p:cNvSpPr>
              <p:nvPr/>
            </p:nvSpPr>
            <p:spPr bwMode="auto">
              <a:xfrm>
                <a:off x="4548544" y="3976688"/>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31" name="Rounded Rectangle 566"/>
              <p:cNvSpPr>
                <a:spLocks noChangeArrowheads="1"/>
              </p:cNvSpPr>
              <p:nvPr/>
            </p:nvSpPr>
            <p:spPr bwMode="auto">
              <a:xfrm>
                <a:off x="4753687" y="3988594"/>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32" name="Rounded Rectangle 567"/>
              <p:cNvSpPr>
                <a:spLocks noChangeArrowheads="1"/>
              </p:cNvSpPr>
              <p:nvPr/>
            </p:nvSpPr>
            <p:spPr bwMode="auto">
              <a:xfrm>
                <a:off x="4490441" y="3988594"/>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33" name="Rounded Rectangle 568"/>
              <p:cNvSpPr>
                <a:spLocks noChangeArrowheads="1"/>
              </p:cNvSpPr>
              <p:nvPr/>
            </p:nvSpPr>
            <p:spPr bwMode="auto">
              <a:xfrm>
                <a:off x="4548544" y="4233863"/>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34" name="Rounded Rectangle 569"/>
              <p:cNvSpPr>
                <a:spLocks noChangeArrowheads="1"/>
              </p:cNvSpPr>
              <p:nvPr/>
            </p:nvSpPr>
            <p:spPr bwMode="auto">
              <a:xfrm>
                <a:off x="4687374" y="4238625"/>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35" name="Rounded Rectangle 570"/>
              <p:cNvSpPr>
                <a:spLocks noChangeArrowheads="1"/>
              </p:cNvSpPr>
              <p:nvPr/>
            </p:nvSpPr>
            <p:spPr bwMode="auto">
              <a:xfrm>
                <a:off x="4687374" y="3976688"/>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36" name="Rounded Rectangle 571"/>
              <p:cNvSpPr>
                <a:spLocks noChangeArrowheads="1"/>
              </p:cNvSpPr>
              <p:nvPr/>
            </p:nvSpPr>
            <p:spPr bwMode="auto">
              <a:xfrm>
                <a:off x="4513300" y="3976688"/>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37" name="Oval 572"/>
              <p:cNvSpPr>
                <a:spLocks noChangeArrowheads="1"/>
              </p:cNvSpPr>
              <p:nvPr/>
            </p:nvSpPr>
            <p:spPr bwMode="auto">
              <a:xfrm>
                <a:off x="4965383" y="37195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838" name="Rounded Rectangle 573"/>
              <p:cNvSpPr>
                <a:spLocks noChangeArrowheads="1"/>
              </p:cNvSpPr>
              <p:nvPr/>
            </p:nvSpPr>
            <p:spPr bwMode="auto">
              <a:xfrm>
                <a:off x="4965383" y="39624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39" name="Rounded Rectangle 574"/>
              <p:cNvSpPr>
                <a:spLocks noChangeArrowheads="1"/>
              </p:cNvSpPr>
              <p:nvPr/>
            </p:nvSpPr>
            <p:spPr bwMode="auto">
              <a:xfrm>
                <a:off x="5233270" y="39624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40" name="Rounded Rectangle 575"/>
              <p:cNvSpPr>
                <a:spLocks noChangeArrowheads="1"/>
              </p:cNvSpPr>
              <p:nvPr/>
            </p:nvSpPr>
            <p:spPr bwMode="auto">
              <a:xfrm>
                <a:off x="4876800" y="39624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41" name="Rounded Rectangle 576"/>
              <p:cNvSpPr>
                <a:spLocks noChangeArrowheads="1"/>
              </p:cNvSpPr>
              <p:nvPr/>
            </p:nvSpPr>
            <p:spPr bwMode="auto">
              <a:xfrm>
                <a:off x="4965383" y="42195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42" name="Rounded Rectangle 577"/>
              <p:cNvSpPr>
                <a:spLocks noChangeArrowheads="1"/>
              </p:cNvSpPr>
              <p:nvPr/>
            </p:nvSpPr>
            <p:spPr bwMode="auto">
              <a:xfrm>
                <a:off x="5127783" y="42195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43" name="Rounded Rectangle 578"/>
              <p:cNvSpPr>
                <a:spLocks noChangeArrowheads="1"/>
              </p:cNvSpPr>
              <p:nvPr/>
            </p:nvSpPr>
            <p:spPr bwMode="auto">
              <a:xfrm>
                <a:off x="5155883" y="39624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44" name="Rounded Rectangle 579"/>
              <p:cNvSpPr>
                <a:spLocks noChangeArrowheads="1"/>
              </p:cNvSpPr>
              <p:nvPr/>
            </p:nvSpPr>
            <p:spPr bwMode="auto">
              <a:xfrm>
                <a:off x="4919663" y="39624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45" name="Oval 580"/>
              <p:cNvSpPr>
                <a:spLocks noChangeArrowheads="1"/>
              </p:cNvSpPr>
              <p:nvPr/>
            </p:nvSpPr>
            <p:spPr bwMode="auto">
              <a:xfrm>
                <a:off x="5449430" y="3790952"/>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846" name="Rounded Rectangle 581"/>
              <p:cNvSpPr>
                <a:spLocks noChangeArrowheads="1"/>
              </p:cNvSpPr>
              <p:nvPr/>
            </p:nvSpPr>
            <p:spPr bwMode="auto">
              <a:xfrm>
                <a:off x="5444966" y="3967164"/>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47" name="Rounded Rectangle 582"/>
              <p:cNvSpPr>
                <a:spLocks noChangeArrowheads="1"/>
              </p:cNvSpPr>
              <p:nvPr/>
            </p:nvSpPr>
            <p:spPr bwMode="auto">
              <a:xfrm>
                <a:off x="5650109" y="3979070"/>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48" name="Rounded Rectangle 583"/>
              <p:cNvSpPr>
                <a:spLocks noChangeArrowheads="1"/>
              </p:cNvSpPr>
              <p:nvPr/>
            </p:nvSpPr>
            <p:spPr bwMode="auto">
              <a:xfrm>
                <a:off x="5386863" y="3979070"/>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49" name="Rounded Rectangle 584"/>
              <p:cNvSpPr>
                <a:spLocks noChangeArrowheads="1"/>
              </p:cNvSpPr>
              <p:nvPr/>
            </p:nvSpPr>
            <p:spPr bwMode="auto">
              <a:xfrm>
                <a:off x="5444966" y="4224339"/>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50" name="Rounded Rectangle 585"/>
              <p:cNvSpPr>
                <a:spLocks noChangeArrowheads="1"/>
              </p:cNvSpPr>
              <p:nvPr/>
            </p:nvSpPr>
            <p:spPr bwMode="auto">
              <a:xfrm>
                <a:off x="5583796" y="4229101"/>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51" name="Rounded Rectangle 586"/>
              <p:cNvSpPr>
                <a:spLocks noChangeArrowheads="1"/>
              </p:cNvSpPr>
              <p:nvPr/>
            </p:nvSpPr>
            <p:spPr bwMode="auto">
              <a:xfrm>
                <a:off x="5583796" y="3967164"/>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52" name="Rounded Rectangle 587"/>
              <p:cNvSpPr>
                <a:spLocks noChangeArrowheads="1"/>
              </p:cNvSpPr>
              <p:nvPr/>
            </p:nvSpPr>
            <p:spPr bwMode="auto">
              <a:xfrm>
                <a:off x="5409722" y="3967164"/>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53" name="Oval 588"/>
              <p:cNvSpPr>
                <a:spLocks noChangeArrowheads="1"/>
              </p:cNvSpPr>
              <p:nvPr/>
            </p:nvSpPr>
            <p:spPr bwMode="auto">
              <a:xfrm>
                <a:off x="5828113" y="3724276"/>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854" name="Rounded Rectangle 589"/>
              <p:cNvSpPr>
                <a:spLocks noChangeArrowheads="1"/>
              </p:cNvSpPr>
              <p:nvPr/>
            </p:nvSpPr>
            <p:spPr bwMode="auto">
              <a:xfrm>
                <a:off x="5828113" y="3967164"/>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55" name="Rounded Rectangle 590"/>
              <p:cNvSpPr>
                <a:spLocks noChangeArrowheads="1"/>
              </p:cNvSpPr>
              <p:nvPr/>
            </p:nvSpPr>
            <p:spPr bwMode="auto">
              <a:xfrm>
                <a:off x="6096000" y="3967164"/>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56" name="Rounded Rectangle 591"/>
              <p:cNvSpPr>
                <a:spLocks noChangeArrowheads="1"/>
              </p:cNvSpPr>
              <p:nvPr/>
            </p:nvSpPr>
            <p:spPr bwMode="auto">
              <a:xfrm>
                <a:off x="5739530" y="3967163"/>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57" name="Rounded Rectangle 592"/>
              <p:cNvSpPr>
                <a:spLocks noChangeArrowheads="1"/>
              </p:cNvSpPr>
              <p:nvPr/>
            </p:nvSpPr>
            <p:spPr bwMode="auto">
              <a:xfrm>
                <a:off x="5828113" y="4224339"/>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58" name="Rounded Rectangle 593"/>
              <p:cNvSpPr>
                <a:spLocks noChangeArrowheads="1"/>
              </p:cNvSpPr>
              <p:nvPr/>
            </p:nvSpPr>
            <p:spPr bwMode="auto">
              <a:xfrm>
                <a:off x="5990513" y="4224339"/>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59" name="Rounded Rectangle 594"/>
              <p:cNvSpPr>
                <a:spLocks noChangeArrowheads="1"/>
              </p:cNvSpPr>
              <p:nvPr/>
            </p:nvSpPr>
            <p:spPr bwMode="auto">
              <a:xfrm>
                <a:off x="6018613" y="3967164"/>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60" name="Rounded Rectangle 595"/>
              <p:cNvSpPr>
                <a:spLocks noChangeArrowheads="1"/>
              </p:cNvSpPr>
              <p:nvPr/>
            </p:nvSpPr>
            <p:spPr bwMode="auto">
              <a:xfrm>
                <a:off x="5782393" y="3967164"/>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861" name="Oval 596"/>
              <p:cNvSpPr>
                <a:spLocks noChangeArrowheads="1"/>
              </p:cNvSpPr>
              <p:nvPr/>
            </p:nvSpPr>
            <p:spPr bwMode="auto">
              <a:xfrm>
                <a:off x="6285313" y="3724276"/>
                <a:ext cx="228600" cy="228600"/>
              </a:xfrm>
              <a:prstGeom prst="ellipse">
                <a:avLst/>
              </a:prstGeom>
              <a:solidFill>
                <a:srgbClr val="FF0000"/>
              </a:solidFill>
              <a:ln w="9525" algn="ctr">
                <a:noFill/>
                <a:miter lim="800000"/>
                <a:headEnd/>
                <a:tailEnd/>
              </a:ln>
            </p:spPr>
            <p:txBody>
              <a:bodyPr wrap="none"/>
              <a:lstStyle/>
              <a:p>
                <a:pPr eaLnBrk="1" hangingPunct="1"/>
                <a:endParaRPr lang="en-US" sz="2400"/>
              </a:p>
            </p:txBody>
          </p:sp>
          <p:sp>
            <p:nvSpPr>
              <p:cNvPr id="25862" name="Rounded Rectangle 597"/>
              <p:cNvSpPr>
                <a:spLocks noChangeArrowheads="1"/>
              </p:cNvSpPr>
              <p:nvPr/>
            </p:nvSpPr>
            <p:spPr bwMode="auto">
              <a:xfrm>
                <a:off x="6285313" y="3967164"/>
                <a:ext cx="252650" cy="366712"/>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63" name="Rounded Rectangle 598"/>
              <p:cNvSpPr>
                <a:spLocks noChangeArrowheads="1"/>
              </p:cNvSpPr>
              <p:nvPr/>
            </p:nvSpPr>
            <p:spPr bwMode="auto">
              <a:xfrm>
                <a:off x="6553200" y="3967164"/>
                <a:ext cx="76200"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64" name="Rounded Rectangle 599"/>
              <p:cNvSpPr>
                <a:spLocks noChangeArrowheads="1"/>
              </p:cNvSpPr>
              <p:nvPr/>
            </p:nvSpPr>
            <p:spPr bwMode="auto">
              <a:xfrm>
                <a:off x="6196730" y="3967163"/>
                <a:ext cx="76200"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65" name="Rounded Rectangle 600"/>
              <p:cNvSpPr>
                <a:spLocks noChangeArrowheads="1"/>
              </p:cNvSpPr>
              <p:nvPr/>
            </p:nvSpPr>
            <p:spPr bwMode="auto">
              <a:xfrm>
                <a:off x="6285313" y="4224339"/>
                <a:ext cx="114300"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66" name="Rounded Rectangle 601"/>
              <p:cNvSpPr>
                <a:spLocks noChangeArrowheads="1"/>
              </p:cNvSpPr>
              <p:nvPr/>
            </p:nvSpPr>
            <p:spPr bwMode="auto">
              <a:xfrm>
                <a:off x="6447713" y="4224339"/>
                <a:ext cx="90250"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67" name="Rounded Rectangle 602"/>
              <p:cNvSpPr>
                <a:spLocks noChangeArrowheads="1"/>
              </p:cNvSpPr>
              <p:nvPr/>
            </p:nvSpPr>
            <p:spPr bwMode="auto">
              <a:xfrm>
                <a:off x="6475813" y="3967164"/>
                <a:ext cx="124300"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868" name="Rounded Rectangle 603"/>
              <p:cNvSpPr>
                <a:spLocks noChangeArrowheads="1"/>
              </p:cNvSpPr>
              <p:nvPr/>
            </p:nvSpPr>
            <p:spPr bwMode="auto">
              <a:xfrm>
                <a:off x="6239593" y="3967164"/>
                <a:ext cx="83820"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grpSp>
        <p:grpSp>
          <p:nvGrpSpPr>
            <p:cNvPr id="10" name="Group 354"/>
            <p:cNvGrpSpPr>
              <a:grpSpLocks/>
            </p:cNvGrpSpPr>
            <p:nvPr/>
          </p:nvGrpSpPr>
          <p:grpSpPr bwMode="auto">
            <a:xfrm>
              <a:off x="4854378" y="4394895"/>
              <a:ext cx="1812293" cy="514349"/>
              <a:chOff x="3152178" y="5010152"/>
              <a:chExt cx="4239222" cy="933448"/>
            </a:xfrm>
          </p:grpSpPr>
          <p:sp>
            <p:nvSpPr>
              <p:cNvPr id="25701" name="Oval 436"/>
              <p:cNvSpPr>
                <a:spLocks noChangeArrowheads="1"/>
              </p:cNvSpPr>
              <p:nvPr/>
            </p:nvSpPr>
            <p:spPr bwMode="auto">
              <a:xfrm>
                <a:off x="3240761" y="5014914"/>
                <a:ext cx="1905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702" name="Rounded Rectangle 437"/>
              <p:cNvSpPr>
                <a:spLocks noChangeArrowheads="1"/>
              </p:cNvSpPr>
              <p:nvPr/>
            </p:nvSpPr>
            <p:spPr bwMode="auto">
              <a:xfrm>
                <a:off x="3240761" y="5257802"/>
                <a:ext cx="2286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03" name="Rounded Rectangle 438"/>
              <p:cNvSpPr>
                <a:spLocks noChangeArrowheads="1"/>
              </p:cNvSpPr>
              <p:nvPr/>
            </p:nvSpPr>
            <p:spPr bwMode="auto">
              <a:xfrm>
                <a:off x="3477929"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04" name="Rounded Rectangle 439"/>
              <p:cNvSpPr>
                <a:spLocks noChangeArrowheads="1"/>
              </p:cNvSpPr>
              <p:nvPr/>
            </p:nvSpPr>
            <p:spPr bwMode="auto">
              <a:xfrm>
                <a:off x="3152178"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05" name="Rounded Rectangle 440"/>
              <p:cNvSpPr>
                <a:spLocks noChangeArrowheads="1"/>
              </p:cNvSpPr>
              <p:nvPr/>
            </p:nvSpPr>
            <p:spPr bwMode="auto">
              <a:xfrm>
                <a:off x="3240761" y="5514977"/>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06" name="Rounded Rectangle 441"/>
              <p:cNvSpPr>
                <a:spLocks noChangeArrowheads="1"/>
              </p:cNvSpPr>
              <p:nvPr/>
            </p:nvSpPr>
            <p:spPr bwMode="auto">
              <a:xfrm>
                <a:off x="3393161" y="5514977"/>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07" name="Rounded Rectangle 442"/>
              <p:cNvSpPr>
                <a:spLocks noChangeArrowheads="1"/>
              </p:cNvSpPr>
              <p:nvPr/>
            </p:nvSpPr>
            <p:spPr bwMode="auto">
              <a:xfrm>
                <a:off x="3431261"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08" name="Rounded Rectangle 443"/>
              <p:cNvSpPr>
                <a:spLocks noChangeArrowheads="1"/>
              </p:cNvSpPr>
              <p:nvPr/>
            </p:nvSpPr>
            <p:spPr bwMode="auto">
              <a:xfrm>
                <a:off x="3195041"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09" name="Oval 444"/>
              <p:cNvSpPr>
                <a:spLocks noChangeArrowheads="1"/>
              </p:cNvSpPr>
              <p:nvPr/>
            </p:nvSpPr>
            <p:spPr bwMode="auto">
              <a:xfrm>
                <a:off x="3687961" y="5014914"/>
                <a:ext cx="228600" cy="228600"/>
              </a:xfrm>
              <a:prstGeom prst="ellipse">
                <a:avLst/>
              </a:prstGeom>
              <a:solidFill>
                <a:srgbClr val="FF0000"/>
              </a:solidFill>
              <a:ln w="9525" algn="ctr">
                <a:noFill/>
                <a:miter lim="800000"/>
                <a:headEnd/>
                <a:tailEnd/>
              </a:ln>
            </p:spPr>
            <p:txBody>
              <a:bodyPr wrap="none"/>
              <a:lstStyle/>
              <a:p>
                <a:pPr eaLnBrk="1" hangingPunct="1"/>
                <a:endParaRPr lang="en-US" sz="2400"/>
              </a:p>
            </p:txBody>
          </p:sp>
          <p:sp>
            <p:nvSpPr>
              <p:cNvPr id="25710" name="Rounded Rectangle 445"/>
              <p:cNvSpPr>
                <a:spLocks noChangeArrowheads="1"/>
              </p:cNvSpPr>
              <p:nvPr/>
            </p:nvSpPr>
            <p:spPr bwMode="auto">
              <a:xfrm>
                <a:off x="3687961" y="5257802"/>
                <a:ext cx="252650" cy="366712"/>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11" name="Rounded Rectangle 446"/>
              <p:cNvSpPr>
                <a:spLocks noChangeArrowheads="1"/>
              </p:cNvSpPr>
              <p:nvPr/>
            </p:nvSpPr>
            <p:spPr bwMode="auto">
              <a:xfrm>
                <a:off x="3955848" y="5257802"/>
                <a:ext cx="76200"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12" name="Rounded Rectangle 447"/>
              <p:cNvSpPr>
                <a:spLocks noChangeArrowheads="1"/>
              </p:cNvSpPr>
              <p:nvPr/>
            </p:nvSpPr>
            <p:spPr bwMode="auto">
              <a:xfrm>
                <a:off x="3599378" y="5257801"/>
                <a:ext cx="76200"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13" name="Rounded Rectangle 448"/>
              <p:cNvSpPr>
                <a:spLocks noChangeArrowheads="1"/>
              </p:cNvSpPr>
              <p:nvPr/>
            </p:nvSpPr>
            <p:spPr bwMode="auto">
              <a:xfrm>
                <a:off x="3687961" y="5514977"/>
                <a:ext cx="114300"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14" name="Rounded Rectangle 449"/>
              <p:cNvSpPr>
                <a:spLocks noChangeArrowheads="1"/>
              </p:cNvSpPr>
              <p:nvPr/>
            </p:nvSpPr>
            <p:spPr bwMode="auto">
              <a:xfrm>
                <a:off x="3850361" y="5514977"/>
                <a:ext cx="90250"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15" name="Rounded Rectangle 450"/>
              <p:cNvSpPr>
                <a:spLocks noChangeArrowheads="1"/>
              </p:cNvSpPr>
              <p:nvPr/>
            </p:nvSpPr>
            <p:spPr bwMode="auto">
              <a:xfrm>
                <a:off x="3878461" y="5257802"/>
                <a:ext cx="124300"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16" name="Rounded Rectangle 451"/>
              <p:cNvSpPr>
                <a:spLocks noChangeArrowheads="1"/>
              </p:cNvSpPr>
              <p:nvPr/>
            </p:nvSpPr>
            <p:spPr bwMode="auto">
              <a:xfrm>
                <a:off x="3642241" y="5257802"/>
                <a:ext cx="83820"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17" name="Oval 452"/>
              <p:cNvSpPr>
                <a:spLocks noChangeArrowheads="1"/>
              </p:cNvSpPr>
              <p:nvPr/>
            </p:nvSpPr>
            <p:spPr bwMode="auto">
              <a:xfrm>
                <a:off x="4172008" y="5086352"/>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718" name="Rounded Rectangle 453"/>
              <p:cNvSpPr>
                <a:spLocks noChangeArrowheads="1"/>
              </p:cNvSpPr>
              <p:nvPr/>
            </p:nvSpPr>
            <p:spPr bwMode="auto">
              <a:xfrm>
                <a:off x="4167544" y="5262564"/>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19" name="Rounded Rectangle 454"/>
              <p:cNvSpPr>
                <a:spLocks noChangeArrowheads="1"/>
              </p:cNvSpPr>
              <p:nvPr/>
            </p:nvSpPr>
            <p:spPr bwMode="auto">
              <a:xfrm>
                <a:off x="4372687" y="5274470"/>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20" name="Rounded Rectangle 455"/>
              <p:cNvSpPr>
                <a:spLocks noChangeArrowheads="1"/>
              </p:cNvSpPr>
              <p:nvPr/>
            </p:nvSpPr>
            <p:spPr bwMode="auto">
              <a:xfrm>
                <a:off x="4109441" y="5274470"/>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21" name="Rounded Rectangle 456"/>
              <p:cNvSpPr>
                <a:spLocks noChangeArrowheads="1"/>
              </p:cNvSpPr>
              <p:nvPr/>
            </p:nvSpPr>
            <p:spPr bwMode="auto">
              <a:xfrm>
                <a:off x="4167544" y="5519739"/>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22" name="Rounded Rectangle 457"/>
              <p:cNvSpPr>
                <a:spLocks noChangeArrowheads="1"/>
              </p:cNvSpPr>
              <p:nvPr/>
            </p:nvSpPr>
            <p:spPr bwMode="auto">
              <a:xfrm>
                <a:off x="4306374" y="5524501"/>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23" name="Rounded Rectangle 458"/>
              <p:cNvSpPr>
                <a:spLocks noChangeArrowheads="1"/>
              </p:cNvSpPr>
              <p:nvPr/>
            </p:nvSpPr>
            <p:spPr bwMode="auto">
              <a:xfrm>
                <a:off x="4306374" y="5262564"/>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24" name="Rounded Rectangle 459"/>
              <p:cNvSpPr>
                <a:spLocks noChangeArrowheads="1"/>
              </p:cNvSpPr>
              <p:nvPr/>
            </p:nvSpPr>
            <p:spPr bwMode="auto">
              <a:xfrm>
                <a:off x="4132300" y="5262564"/>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25" name="Oval 460"/>
              <p:cNvSpPr>
                <a:spLocks noChangeArrowheads="1"/>
              </p:cNvSpPr>
              <p:nvPr/>
            </p:nvSpPr>
            <p:spPr bwMode="auto">
              <a:xfrm>
                <a:off x="4553008" y="5091114"/>
                <a:ext cx="179252" cy="157162"/>
              </a:xfrm>
              <a:prstGeom prst="ellipse">
                <a:avLst/>
              </a:prstGeom>
              <a:solidFill>
                <a:srgbClr val="FF0000"/>
              </a:solidFill>
              <a:ln w="9525" algn="ctr">
                <a:noFill/>
                <a:miter lim="800000"/>
                <a:headEnd/>
                <a:tailEnd/>
              </a:ln>
            </p:spPr>
            <p:txBody>
              <a:bodyPr wrap="none"/>
              <a:lstStyle/>
              <a:p>
                <a:pPr eaLnBrk="1" hangingPunct="1"/>
                <a:endParaRPr lang="en-US" sz="2400"/>
              </a:p>
            </p:txBody>
          </p:sp>
          <p:sp>
            <p:nvSpPr>
              <p:cNvPr id="25726" name="Rounded Rectangle 461"/>
              <p:cNvSpPr>
                <a:spLocks noChangeArrowheads="1"/>
              </p:cNvSpPr>
              <p:nvPr/>
            </p:nvSpPr>
            <p:spPr bwMode="auto">
              <a:xfrm>
                <a:off x="4548544" y="5267326"/>
                <a:ext cx="190500" cy="366712"/>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27" name="Rounded Rectangle 462"/>
              <p:cNvSpPr>
                <a:spLocks noChangeArrowheads="1"/>
              </p:cNvSpPr>
              <p:nvPr/>
            </p:nvSpPr>
            <p:spPr bwMode="auto">
              <a:xfrm>
                <a:off x="4753687" y="5279232"/>
                <a:ext cx="46913"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28" name="Rounded Rectangle 463"/>
              <p:cNvSpPr>
                <a:spLocks noChangeArrowheads="1"/>
              </p:cNvSpPr>
              <p:nvPr/>
            </p:nvSpPr>
            <p:spPr bwMode="auto">
              <a:xfrm>
                <a:off x="4490441" y="5279232"/>
                <a:ext cx="45719" cy="321468"/>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29" name="Rounded Rectangle 464"/>
              <p:cNvSpPr>
                <a:spLocks noChangeArrowheads="1"/>
              </p:cNvSpPr>
              <p:nvPr/>
            </p:nvSpPr>
            <p:spPr bwMode="auto">
              <a:xfrm>
                <a:off x="4548544" y="5524501"/>
                <a:ext cx="63817"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30" name="Rounded Rectangle 465"/>
              <p:cNvSpPr>
                <a:spLocks noChangeArrowheads="1"/>
              </p:cNvSpPr>
              <p:nvPr/>
            </p:nvSpPr>
            <p:spPr bwMode="auto">
              <a:xfrm>
                <a:off x="4687374" y="5529263"/>
                <a:ext cx="50717"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31" name="Rounded Rectangle 466"/>
              <p:cNvSpPr>
                <a:spLocks noChangeArrowheads="1"/>
              </p:cNvSpPr>
              <p:nvPr/>
            </p:nvSpPr>
            <p:spPr bwMode="auto">
              <a:xfrm>
                <a:off x="4687374" y="5267326"/>
                <a:ext cx="89770"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32" name="Rounded Rectangle 467"/>
              <p:cNvSpPr>
                <a:spLocks noChangeArrowheads="1"/>
              </p:cNvSpPr>
              <p:nvPr/>
            </p:nvSpPr>
            <p:spPr bwMode="auto">
              <a:xfrm>
                <a:off x="4513300" y="5267326"/>
                <a:ext cx="73344"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733" name="Oval 468"/>
              <p:cNvSpPr>
                <a:spLocks noChangeArrowheads="1"/>
              </p:cNvSpPr>
              <p:nvPr/>
            </p:nvSpPr>
            <p:spPr bwMode="auto">
              <a:xfrm>
                <a:off x="4965383" y="5010152"/>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734" name="Rounded Rectangle 469"/>
              <p:cNvSpPr>
                <a:spLocks noChangeArrowheads="1"/>
              </p:cNvSpPr>
              <p:nvPr/>
            </p:nvSpPr>
            <p:spPr bwMode="auto">
              <a:xfrm>
                <a:off x="4965383" y="5253040"/>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35" name="Rounded Rectangle 470"/>
              <p:cNvSpPr>
                <a:spLocks noChangeArrowheads="1"/>
              </p:cNvSpPr>
              <p:nvPr/>
            </p:nvSpPr>
            <p:spPr bwMode="auto">
              <a:xfrm>
                <a:off x="5233270" y="5253040"/>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36" name="Rounded Rectangle 471"/>
              <p:cNvSpPr>
                <a:spLocks noChangeArrowheads="1"/>
              </p:cNvSpPr>
              <p:nvPr/>
            </p:nvSpPr>
            <p:spPr bwMode="auto">
              <a:xfrm>
                <a:off x="4876800" y="5253039"/>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37" name="Rounded Rectangle 472"/>
              <p:cNvSpPr>
                <a:spLocks noChangeArrowheads="1"/>
              </p:cNvSpPr>
              <p:nvPr/>
            </p:nvSpPr>
            <p:spPr bwMode="auto">
              <a:xfrm>
                <a:off x="4965383" y="5510215"/>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38" name="Rounded Rectangle 473"/>
              <p:cNvSpPr>
                <a:spLocks noChangeArrowheads="1"/>
              </p:cNvSpPr>
              <p:nvPr/>
            </p:nvSpPr>
            <p:spPr bwMode="auto">
              <a:xfrm>
                <a:off x="5127783" y="5510215"/>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39" name="Rounded Rectangle 474"/>
              <p:cNvSpPr>
                <a:spLocks noChangeArrowheads="1"/>
              </p:cNvSpPr>
              <p:nvPr/>
            </p:nvSpPr>
            <p:spPr bwMode="auto">
              <a:xfrm>
                <a:off x="5155883" y="5253040"/>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40" name="Rounded Rectangle 475"/>
              <p:cNvSpPr>
                <a:spLocks noChangeArrowheads="1"/>
              </p:cNvSpPr>
              <p:nvPr/>
            </p:nvSpPr>
            <p:spPr bwMode="auto">
              <a:xfrm>
                <a:off x="4919663" y="5253040"/>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41" name="Oval 476"/>
              <p:cNvSpPr>
                <a:spLocks noChangeArrowheads="1"/>
              </p:cNvSpPr>
              <p:nvPr/>
            </p:nvSpPr>
            <p:spPr bwMode="auto">
              <a:xfrm>
                <a:off x="5449430" y="5081590"/>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742" name="Rounded Rectangle 477"/>
              <p:cNvSpPr>
                <a:spLocks noChangeArrowheads="1"/>
              </p:cNvSpPr>
              <p:nvPr/>
            </p:nvSpPr>
            <p:spPr bwMode="auto">
              <a:xfrm>
                <a:off x="5444966" y="5257802"/>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43" name="Rounded Rectangle 478"/>
              <p:cNvSpPr>
                <a:spLocks noChangeArrowheads="1"/>
              </p:cNvSpPr>
              <p:nvPr/>
            </p:nvSpPr>
            <p:spPr bwMode="auto">
              <a:xfrm>
                <a:off x="5650109" y="5269708"/>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44" name="Rounded Rectangle 479"/>
              <p:cNvSpPr>
                <a:spLocks noChangeArrowheads="1"/>
              </p:cNvSpPr>
              <p:nvPr/>
            </p:nvSpPr>
            <p:spPr bwMode="auto">
              <a:xfrm>
                <a:off x="5386863" y="5269708"/>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45" name="Rounded Rectangle 480"/>
              <p:cNvSpPr>
                <a:spLocks noChangeArrowheads="1"/>
              </p:cNvSpPr>
              <p:nvPr/>
            </p:nvSpPr>
            <p:spPr bwMode="auto">
              <a:xfrm>
                <a:off x="5444966" y="5514977"/>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46" name="Rounded Rectangle 481"/>
              <p:cNvSpPr>
                <a:spLocks noChangeArrowheads="1"/>
              </p:cNvSpPr>
              <p:nvPr/>
            </p:nvSpPr>
            <p:spPr bwMode="auto">
              <a:xfrm>
                <a:off x="5583796" y="5519739"/>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47" name="Rounded Rectangle 482"/>
              <p:cNvSpPr>
                <a:spLocks noChangeArrowheads="1"/>
              </p:cNvSpPr>
              <p:nvPr/>
            </p:nvSpPr>
            <p:spPr bwMode="auto">
              <a:xfrm>
                <a:off x="5583796" y="5257802"/>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48" name="Rounded Rectangle 483"/>
              <p:cNvSpPr>
                <a:spLocks noChangeArrowheads="1"/>
              </p:cNvSpPr>
              <p:nvPr/>
            </p:nvSpPr>
            <p:spPr bwMode="auto">
              <a:xfrm>
                <a:off x="5409722" y="5257802"/>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49" name="Oval 484"/>
              <p:cNvSpPr>
                <a:spLocks noChangeArrowheads="1"/>
              </p:cNvSpPr>
              <p:nvPr/>
            </p:nvSpPr>
            <p:spPr bwMode="auto">
              <a:xfrm>
                <a:off x="5828113" y="50149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750" name="Rounded Rectangle 485"/>
              <p:cNvSpPr>
                <a:spLocks noChangeArrowheads="1"/>
              </p:cNvSpPr>
              <p:nvPr/>
            </p:nvSpPr>
            <p:spPr bwMode="auto">
              <a:xfrm>
                <a:off x="5828113" y="52578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51" name="Rounded Rectangle 486"/>
              <p:cNvSpPr>
                <a:spLocks noChangeArrowheads="1"/>
              </p:cNvSpPr>
              <p:nvPr/>
            </p:nvSpPr>
            <p:spPr bwMode="auto">
              <a:xfrm>
                <a:off x="6096000"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52" name="Rounded Rectangle 487"/>
              <p:cNvSpPr>
                <a:spLocks noChangeArrowheads="1"/>
              </p:cNvSpPr>
              <p:nvPr/>
            </p:nvSpPr>
            <p:spPr bwMode="auto">
              <a:xfrm>
                <a:off x="5739530"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53" name="Rounded Rectangle 488"/>
              <p:cNvSpPr>
                <a:spLocks noChangeArrowheads="1"/>
              </p:cNvSpPr>
              <p:nvPr/>
            </p:nvSpPr>
            <p:spPr bwMode="auto">
              <a:xfrm>
                <a:off x="5828113" y="55149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54" name="Rounded Rectangle 489"/>
              <p:cNvSpPr>
                <a:spLocks noChangeArrowheads="1"/>
              </p:cNvSpPr>
              <p:nvPr/>
            </p:nvSpPr>
            <p:spPr bwMode="auto">
              <a:xfrm>
                <a:off x="5990513" y="55149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55" name="Rounded Rectangle 490"/>
              <p:cNvSpPr>
                <a:spLocks noChangeArrowheads="1"/>
              </p:cNvSpPr>
              <p:nvPr/>
            </p:nvSpPr>
            <p:spPr bwMode="auto">
              <a:xfrm>
                <a:off x="6018613"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56" name="Rounded Rectangle 491"/>
              <p:cNvSpPr>
                <a:spLocks noChangeArrowheads="1"/>
              </p:cNvSpPr>
              <p:nvPr/>
            </p:nvSpPr>
            <p:spPr bwMode="auto">
              <a:xfrm>
                <a:off x="5782393"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57" name="Oval 492"/>
              <p:cNvSpPr>
                <a:spLocks noChangeArrowheads="1"/>
              </p:cNvSpPr>
              <p:nvPr/>
            </p:nvSpPr>
            <p:spPr bwMode="auto">
              <a:xfrm>
                <a:off x="6285313" y="50149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758" name="Rounded Rectangle 493"/>
              <p:cNvSpPr>
                <a:spLocks noChangeArrowheads="1"/>
              </p:cNvSpPr>
              <p:nvPr/>
            </p:nvSpPr>
            <p:spPr bwMode="auto">
              <a:xfrm>
                <a:off x="6285313" y="52578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59" name="Rounded Rectangle 494"/>
              <p:cNvSpPr>
                <a:spLocks noChangeArrowheads="1"/>
              </p:cNvSpPr>
              <p:nvPr/>
            </p:nvSpPr>
            <p:spPr bwMode="auto">
              <a:xfrm>
                <a:off x="6553200"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60" name="Rounded Rectangle 495"/>
              <p:cNvSpPr>
                <a:spLocks noChangeArrowheads="1"/>
              </p:cNvSpPr>
              <p:nvPr/>
            </p:nvSpPr>
            <p:spPr bwMode="auto">
              <a:xfrm>
                <a:off x="6196730"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61" name="Rounded Rectangle 496"/>
              <p:cNvSpPr>
                <a:spLocks noChangeArrowheads="1"/>
              </p:cNvSpPr>
              <p:nvPr/>
            </p:nvSpPr>
            <p:spPr bwMode="auto">
              <a:xfrm>
                <a:off x="6285313" y="55149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62" name="Rounded Rectangle 497"/>
              <p:cNvSpPr>
                <a:spLocks noChangeArrowheads="1"/>
              </p:cNvSpPr>
              <p:nvPr/>
            </p:nvSpPr>
            <p:spPr bwMode="auto">
              <a:xfrm>
                <a:off x="6447713" y="55149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63" name="Rounded Rectangle 498"/>
              <p:cNvSpPr>
                <a:spLocks noChangeArrowheads="1"/>
              </p:cNvSpPr>
              <p:nvPr/>
            </p:nvSpPr>
            <p:spPr bwMode="auto">
              <a:xfrm>
                <a:off x="6475813"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64" name="Rounded Rectangle 499"/>
              <p:cNvSpPr>
                <a:spLocks noChangeArrowheads="1"/>
              </p:cNvSpPr>
              <p:nvPr/>
            </p:nvSpPr>
            <p:spPr bwMode="auto">
              <a:xfrm>
                <a:off x="6239593"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65" name="Oval 500"/>
              <p:cNvSpPr>
                <a:spLocks noChangeArrowheads="1"/>
              </p:cNvSpPr>
              <p:nvPr/>
            </p:nvSpPr>
            <p:spPr bwMode="auto">
              <a:xfrm>
                <a:off x="6762808" y="50911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766" name="Rounded Rectangle 501"/>
              <p:cNvSpPr>
                <a:spLocks noChangeArrowheads="1"/>
              </p:cNvSpPr>
              <p:nvPr/>
            </p:nvSpPr>
            <p:spPr bwMode="auto">
              <a:xfrm>
                <a:off x="6758344" y="52673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67" name="Rounded Rectangle 502"/>
              <p:cNvSpPr>
                <a:spLocks noChangeArrowheads="1"/>
              </p:cNvSpPr>
              <p:nvPr/>
            </p:nvSpPr>
            <p:spPr bwMode="auto">
              <a:xfrm>
                <a:off x="6963487" y="52792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68" name="Rounded Rectangle 503"/>
              <p:cNvSpPr>
                <a:spLocks noChangeArrowheads="1"/>
              </p:cNvSpPr>
              <p:nvPr/>
            </p:nvSpPr>
            <p:spPr bwMode="auto">
              <a:xfrm>
                <a:off x="6700241" y="52792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69" name="Rounded Rectangle 504"/>
              <p:cNvSpPr>
                <a:spLocks noChangeArrowheads="1"/>
              </p:cNvSpPr>
              <p:nvPr/>
            </p:nvSpPr>
            <p:spPr bwMode="auto">
              <a:xfrm>
                <a:off x="6758344" y="55245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70" name="Rounded Rectangle 505"/>
              <p:cNvSpPr>
                <a:spLocks noChangeArrowheads="1"/>
              </p:cNvSpPr>
              <p:nvPr/>
            </p:nvSpPr>
            <p:spPr bwMode="auto">
              <a:xfrm>
                <a:off x="6897174" y="55292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71" name="Rounded Rectangle 506"/>
              <p:cNvSpPr>
                <a:spLocks noChangeArrowheads="1"/>
              </p:cNvSpPr>
              <p:nvPr/>
            </p:nvSpPr>
            <p:spPr bwMode="auto">
              <a:xfrm>
                <a:off x="6897174" y="52673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72" name="Rounded Rectangle 507"/>
              <p:cNvSpPr>
                <a:spLocks noChangeArrowheads="1"/>
              </p:cNvSpPr>
              <p:nvPr/>
            </p:nvSpPr>
            <p:spPr bwMode="auto">
              <a:xfrm>
                <a:off x="6723100" y="52673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73" name="Oval 508"/>
              <p:cNvSpPr>
                <a:spLocks noChangeArrowheads="1"/>
              </p:cNvSpPr>
              <p:nvPr/>
            </p:nvSpPr>
            <p:spPr bwMode="auto">
              <a:xfrm>
                <a:off x="7143808" y="5095876"/>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774" name="Rounded Rectangle 509"/>
              <p:cNvSpPr>
                <a:spLocks noChangeArrowheads="1"/>
              </p:cNvSpPr>
              <p:nvPr/>
            </p:nvSpPr>
            <p:spPr bwMode="auto">
              <a:xfrm>
                <a:off x="7139344" y="5272088"/>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75" name="Rounded Rectangle 510"/>
              <p:cNvSpPr>
                <a:spLocks noChangeArrowheads="1"/>
              </p:cNvSpPr>
              <p:nvPr/>
            </p:nvSpPr>
            <p:spPr bwMode="auto">
              <a:xfrm>
                <a:off x="7344487" y="5283994"/>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76" name="Rounded Rectangle 511"/>
              <p:cNvSpPr>
                <a:spLocks noChangeArrowheads="1"/>
              </p:cNvSpPr>
              <p:nvPr/>
            </p:nvSpPr>
            <p:spPr bwMode="auto">
              <a:xfrm>
                <a:off x="7081241" y="5283994"/>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77" name="Rounded Rectangle 512"/>
              <p:cNvSpPr>
                <a:spLocks noChangeArrowheads="1"/>
              </p:cNvSpPr>
              <p:nvPr/>
            </p:nvSpPr>
            <p:spPr bwMode="auto">
              <a:xfrm>
                <a:off x="7139344" y="5529263"/>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78" name="Rounded Rectangle 513"/>
              <p:cNvSpPr>
                <a:spLocks noChangeArrowheads="1"/>
              </p:cNvSpPr>
              <p:nvPr/>
            </p:nvSpPr>
            <p:spPr bwMode="auto">
              <a:xfrm>
                <a:off x="7278174" y="5534025"/>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79" name="Rounded Rectangle 514"/>
              <p:cNvSpPr>
                <a:spLocks noChangeArrowheads="1"/>
              </p:cNvSpPr>
              <p:nvPr/>
            </p:nvSpPr>
            <p:spPr bwMode="auto">
              <a:xfrm>
                <a:off x="7278174" y="5272088"/>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80" name="Rounded Rectangle 515"/>
              <p:cNvSpPr>
                <a:spLocks noChangeArrowheads="1"/>
              </p:cNvSpPr>
              <p:nvPr/>
            </p:nvSpPr>
            <p:spPr bwMode="auto">
              <a:xfrm>
                <a:off x="7104100" y="5272088"/>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grpSp>
        <p:grpSp>
          <p:nvGrpSpPr>
            <p:cNvPr id="11" name="Group 355"/>
            <p:cNvGrpSpPr>
              <a:grpSpLocks/>
            </p:cNvGrpSpPr>
            <p:nvPr/>
          </p:nvGrpSpPr>
          <p:grpSpPr bwMode="auto">
            <a:xfrm>
              <a:off x="4817107" y="3323646"/>
              <a:ext cx="1812293" cy="514349"/>
              <a:chOff x="3152178" y="5010152"/>
              <a:chExt cx="4239222" cy="933448"/>
            </a:xfrm>
          </p:grpSpPr>
          <p:sp>
            <p:nvSpPr>
              <p:cNvPr id="25621" name="Oval 356"/>
              <p:cNvSpPr>
                <a:spLocks noChangeArrowheads="1"/>
              </p:cNvSpPr>
              <p:nvPr/>
            </p:nvSpPr>
            <p:spPr bwMode="auto">
              <a:xfrm>
                <a:off x="3240761" y="5014914"/>
                <a:ext cx="1905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622" name="Rounded Rectangle 357"/>
              <p:cNvSpPr>
                <a:spLocks noChangeArrowheads="1"/>
              </p:cNvSpPr>
              <p:nvPr/>
            </p:nvSpPr>
            <p:spPr bwMode="auto">
              <a:xfrm>
                <a:off x="3240761" y="5257802"/>
                <a:ext cx="2286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23" name="Rounded Rectangle 358"/>
              <p:cNvSpPr>
                <a:spLocks noChangeArrowheads="1"/>
              </p:cNvSpPr>
              <p:nvPr/>
            </p:nvSpPr>
            <p:spPr bwMode="auto">
              <a:xfrm>
                <a:off x="3477929"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24" name="Rounded Rectangle 359"/>
              <p:cNvSpPr>
                <a:spLocks noChangeArrowheads="1"/>
              </p:cNvSpPr>
              <p:nvPr/>
            </p:nvSpPr>
            <p:spPr bwMode="auto">
              <a:xfrm>
                <a:off x="3152178"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25" name="Rounded Rectangle 360"/>
              <p:cNvSpPr>
                <a:spLocks noChangeArrowheads="1"/>
              </p:cNvSpPr>
              <p:nvPr/>
            </p:nvSpPr>
            <p:spPr bwMode="auto">
              <a:xfrm>
                <a:off x="3240761" y="5514977"/>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26" name="Rounded Rectangle 361"/>
              <p:cNvSpPr>
                <a:spLocks noChangeArrowheads="1"/>
              </p:cNvSpPr>
              <p:nvPr/>
            </p:nvSpPr>
            <p:spPr bwMode="auto">
              <a:xfrm>
                <a:off x="3393161" y="5514977"/>
                <a:ext cx="762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27" name="Rounded Rectangle 362"/>
              <p:cNvSpPr>
                <a:spLocks noChangeArrowheads="1"/>
              </p:cNvSpPr>
              <p:nvPr/>
            </p:nvSpPr>
            <p:spPr bwMode="auto">
              <a:xfrm>
                <a:off x="3431261"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28" name="Rounded Rectangle 363"/>
              <p:cNvSpPr>
                <a:spLocks noChangeArrowheads="1"/>
              </p:cNvSpPr>
              <p:nvPr/>
            </p:nvSpPr>
            <p:spPr bwMode="auto">
              <a:xfrm>
                <a:off x="3195041"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29" name="Oval 364"/>
              <p:cNvSpPr>
                <a:spLocks noChangeArrowheads="1"/>
              </p:cNvSpPr>
              <p:nvPr/>
            </p:nvSpPr>
            <p:spPr bwMode="auto">
              <a:xfrm>
                <a:off x="3687961" y="50149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630" name="Rounded Rectangle 365"/>
              <p:cNvSpPr>
                <a:spLocks noChangeArrowheads="1"/>
              </p:cNvSpPr>
              <p:nvPr/>
            </p:nvSpPr>
            <p:spPr bwMode="auto">
              <a:xfrm>
                <a:off x="3687961" y="52578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31" name="Rounded Rectangle 366"/>
              <p:cNvSpPr>
                <a:spLocks noChangeArrowheads="1"/>
              </p:cNvSpPr>
              <p:nvPr/>
            </p:nvSpPr>
            <p:spPr bwMode="auto">
              <a:xfrm>
                <a:off x="3955848"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32" name="Rounded Rectangle 367"/>
              <p:cNvSpPr>
                <a:spLocks noChangeArrowheads="1"/>
              </p:cNvSpPr>
              <p:nvPr/>
            </p:nvSpPr>
            <p:spPr bwMode="auto">
              <a:xfrm>
                <a:off x="3599378"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33" name="Rounded Rectangle 368"/>
              <p:cNvSpPr>
                <a:spLocks noChangeArrowheads="1"/>
              </p:cNvSpPr>
              <p:nvPr/>
            </p:nvSpPr>
            <p:spPr bwMode="auto">
              <a:xfrm>
                <a:off x="3687961" y="55149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34" name="Rounded Rectangle 369"/>
              <p:cNvSpPr>
                <a:spLocks noChangeArrowheads="1"/>
              </p:cNvSpPr>
              <p:nvPr/>
            </p:nvSpPr>
            <p:spPr bwMode="auto">
              <a:xfrm>
                <a:off x="3850361" y="55149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35" name="Rounded Rectangle 370"/>
              <p:cNvSpPr>
                <a:spLocks noChangeArrowheads="1"/>
              </p:cNvSpPr>
              <p:nvPr/>
            </p:nvSpPr>
            <p:spPr bwMode="auto">
              <a:xfrm>
                <a:off x="3878461"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36" name="Rounded Rectangle 371"/>
              <p:cNvSpPr>
                <a:spLocks noChangeArrowheads="1"/>
              </p:cNvSpPr>
              <p:nvPr/>
            </p:nvSpPr>
            <p:spPr bwMode="auto">
              <a:xfrm>
                <a:off x="3642241"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37" name="Oval 372"/>
              <p:cNvSpPr>
                <a:spLocks noChangeArrowheads="1"/>
              </p:cNvSpPr>
              <p:nvPr/>
            </p:nvSpPr>
            <p:spPr bwMode="auto">
              <a:xfrm>
                <a:off x="4172008" y="5086352"/>
                <a:ext cx="179252" cy="157162"/>
              </a:xfrm>
              <a:prstGeom prst="ellipse">
                <a:avLst/>
              </a:prstGeom>
              <a:solidFill>
                <a:srgbClr val="FF0000"/>
              </a:solidFill>
              <a:ln w="9525" algn="ctr">
                <a:noFill/>
                <a:miter lim="800000"/>
                <a:headEnd/>
                <a:tailEnd/>
              </a:ln>
            </p:spPr>
            <p:txBody>
              <a:bodyPr wrap="none"/>
              <a:lstStyle/>
              <a:p>
                <a:pPr eaLnBrk="1" hangingPunct="1"/>
                <a:endParaRPr lang="en-US" sz="2400"/>
              </a:p>
            </p:txBody>
          </p:sp>
          <p:sp>
            <p:nvSpPr>
              <p:cNvPr id="25638" name="Rounded Rectangle 373"/>
              <p:cNvSpPr>
                <a:spLocks noChangeArrowheads="1"/>
              </p:cNvSpPr>
              <p:nvPr/>
            </p:nvSpPr>
            <p:spPr bwMode="auto">
              <a:xfrm>
                <a:off x="4167544" y="5262564"/>
                <a:ext cx="190500" cy="366712"/>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39" name="Rounded Rectangle 374"/>
              <p:cNvSpPr>
                <a:spLocks noChangeArrowheads="1"/>
              </p:cNvSpPr>
              <p:nvPr/>
            </p:nvSpPr>
            <p:spPr bwMode="auto">
              <a:xfrm>
                <a:off x="4372687" y="5274470"/>
                <a:ext cx="46913"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40" name="Rounded Rectangle 375"/>
              <p:cNvSpPr>
                <a:spLocks noChangeArrowheads="1"/>
              </p:cNvSpPr>
              <p:nvPr/>
            </p:nvSpPr>
            <p:spPr bwMode="auto">
              <a:xfrm>
                <a:off x="4109441" y="5274470"/>
                <a:ext cx="45719" cy="321468"/>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41" name="Rounded Rectangle 376"/>
              <p:cNvSpPr>
                <a:spLocks noChangeArrowheads="1"/>
              </p:cNvSpPr>
              <p:nvPr/>
            </p:nvSpPr>
            <p:spPr bwMode="auto">
              <a:xfrm>
                <a:off x="4167544" y="5519739"/>
                <a:ext cx="63817"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42" name="Rounded Rectangle 377"/>
              <p:cNvSpPr>
                <a:spLocks noChangeArrowheads="1"/>
              </p:cNvSpPr>
              <p:nvPr/>
            </p:nvSpPr>
            <p:spPr bwMode="auto">
              <a:xfrm>
                <a:off x="4306374" y="5524501"/>
                <a:ext cx="50717"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43" name="Rounded Rectangle 378"/>
              <p:cNvSpPr>
                <a:spLocks noChangeArrowheads="1"/>
              </p:cNvSpPr>
              <p:nvPr/>
            </p:nvSpPr>
            <p:spPr bwMode="auto">
              <a:xfrm>
                <a:off x="4306374" y="5262564"/>
                <a:ext cx="89770"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44" name="Rounded Rectangle 379"/>
              <p:cNvSpPr>
                <a:spLocks noChangeArrowheads="1"/>
              </p:cNvSpPr>
              <p:nvPr/>
            </p:nvSpPr>
            <p:spPr bwMode="auto">
              <a:xfrm>
                <a:off x="4132300" y="5262564"/>
                <a:ext cx="73344"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45" name="Oval 380"/>
              <p:cNvSpPr>
                <a:spLocks noChangeArrowheads="1"/>
              </p:cNvSpPr>
              <p:nvPr/>
            </p:nvSpPr>
            <p:spPr bwMode="auto">
              <a:xfrm>
                <a:off x="4553008" y="50911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646" name="Rounded Rectangle 381"/>
              <p:cNvSpPr>
                <a:spLocks noChangeArrowheads="1"/>
              </p:cNvSpPr>
              <p:nvPr/>
            </p:nvSpPr>
            <p:spPr bwMode="auto">
              <a:xfrm>
                <a:off x="4548544" y="52673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47" name="Rounded Rectangle 382"/>
              <p:cNvSpPr>
                <a:spLocks noChangeArrowheads="1"/>
              </p:cNvSpPr>
              <p:nvPr/>
            </p:nvSpPr>
            <p:spPr bwMode="auto">
              <a:xfrm>
                <a:off x="4753687" y="52792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48" name="Rounded Rectangle 383"/>
              <p:cNvSpPr>
                <a:spLocks noChangeArrowheads="1"/>
              </p:cNvSpPr>
              <p:nvPr/>
            </p:nvSpPr>
            <p:spPr bwMode="auto">
              <a:xfrm>
                <a:off x="4490441" y="52792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49" name="Rounded Rectangle 384"/>
              <p:cNvSpPr>
                <a:spLocks noChangeArrowheads="1"/>
              </p:cNvSpPr>
              <p:nvPr/>
            </p:nvSpPr>
            <p:spPr bwMode="auto">
              <a:xfrm>
                <a:off x="4548544" y="55245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50" name="Rounded Rectangle 385"/>
              <p:cNvSpPr>
                <a:spLocks noChangeArrowheads="1"/>
              </p:cNvSpPr>
              <p:nvPr/>
            </p:nvSpPr>
            <p:spPr bwMode="auto">
              <a:xfrm>
                <a:off x="4687374" y="55292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51" name="Rounded Rectangle 386"/>
              <p:cNvSpPr>
                <a:spLocks noChangeArrowheads="1"/>
              </p:cNvSpPr>
              <p:nvPr/>
            </p:nvSpPr>
            <p:spPr bwMode="auto">
              <a:xfrm>
                <a:off x="4687374" y="52673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52" name="Rounded Rectangle 387"/>
              <p:cNvSpPr>
                <a:spLocks noChangeArrowheads="1"/>
              </p:cNvSpPr>
              <p:nvPr/>
            </p:nvSpPr>
            <p:spPr bwMode="auto">
              <a:xfrm>
                <a:off x="4513300" y="52673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53" name="Oval 388"/>
              <p:cNvSpPr>
                <a:spLocks noChangeArrowheads="1"/>
              </p:cNvSpPr>
              <p:nvPr/>
            </p:nvSpPr>
            <p:spPr bwMode="auto">
              <a:xfrm>
                <a:off x="4965383" y="5010152"/>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654" name="Rounded Rectangle 389"/>
              <p:cNvSpPr>
                <a:spLocks noChangeArrowheads="1"/>
              </p:cNvSpPr>
              <p:nvPr/>
            </p:nvSpPr>
            <p:spPr bwMode="auto">
              <a:xfrm>
                <a:off x="4965383" y="5253040"/>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55" name="Rounded Rectangle 390"/>
              <p:cNvSpPr>
                <a:spLocks noChangeArrowheads="1"/>
              </p:cNvSpPr>
              <p:nvPr/>
            </p:nvSpPr>
            <p:spPr bwMode="auto">
              <a:xfrm>
                <a:off x="5233270" y="5253040"/>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56" name="Rounded Rectangle 391"/>
              <p:cNvSpPr>
                <a:spLocks noChangeArrowheads="1"/>
              </p:cNvSpPr>
              <p:nvPr/>
            </p:nvSpPr>
            <p:spPr bwMode="auto">
              <a:xfrm>
                <a:off x="4876800" y="5253039"/>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57" name="Rounded Rectangle 392"/>
              <p:cNvSpPr>
                <a:spLocks noChangeArrowheads="1"/>
              </p:cNvSpPr>
              <p:nvPr/>
            </p:nvSpPr>
            <p:spPr bwMode="auto">
              <a:xfrm>
                <a:off x="4965383" y="5510215"/>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58" name="Rounded Rectangle 393"/>
              <p:cNvSpPr>
                <a:spLocks noChangeArrowheads="1"/>
              </p:cNvSpPr>
              <p:nvPr/>
            </p:nvSpPr>
            <p:spPr bwMode="auto">
              <a:xfrm>
                <a:off x="5127783" y="5510215"/>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59" name="Rounded Rectangle 394"/>
              <p:cNvSpPr>
                <a:spLocks noChangeArrowheads="1"/>
              </p:cNvSpPr>
              <p:nvPr/>
            </p:nvSpPr>
            <p:spPr bwMode="auto">
              <a:xfrm>
                <a:off x="5155883" y="5253040"/>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60" name="Rounded Rectangle 395"/>
              <p:cNvSpPr>
                <a:spLocks noChangeArrowheads="1"/>
              </p:cNvSpPr>
              <p:nvPr/>
            </p:nvSpPr>
            <p:spPr bwMode="auto">
              <a:xfrm>
                <a:off x="4919663" y="5253040"/>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61" name="Oval 396"/>
              <p:cNvSpPr>
                <a:spLocks noChangeArrowheads="1"/>
              </p:cNvSpPr>
              <p:nvPr/>
            </p:nvSpPr>
            <p:spPr bwMode="auto">
              <a:xfrm>
                <a:off x="5449430" y="5081590"/>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662" name="Rounded Rectangle 397"/>
              <p:cNvSpPr>
                <a:spLocks noChangeArrowheads="1"/>
              </p:cNvSpPr>
              <p:nvPr/>
            </p:nvSpPr>
            <p:spPr bwMode="auto">
              <a:xfrm>
                <a:off x="5444966" y="5257802"/>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63" name="Rounded Rectangle 398"/>
              <p:cNvSpPr>
                <a:spLocks noChangeArrowheads="1"/>
              </p:cNvSpPr>
              <p:nvPr/>
            </p:nvSpPr>
            <p:spPr bwMode="auto">
              <a:xfrm>
                <a:off x="5650109" y="5269708"/>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64" name="Rounded Rectangle 399"/>
              <p:cNvSpPr>
                <a:spLocks noChangeArrowheads="1"/>
              </p:cNvSpPr>
              <p:nvPr/>
            </p:nvSpPr>
            <p:spPr bwMode="auto">
              <a:xfrm>
                <a:off x="5386863" y="5269708"/>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65" name="Rounded Rectangle 400"/>
              <p:cNvSpPr>
                <a:spLocks noChangeArrowheads="1"/>
              </p:cNvSpPr>
              <p:nvPr/>
            </p:nvSpPr>
            <p:spPr bwMode="auto">
              <a:xfrm>
                <a:off x="5444966" y="5514977"/>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66" name="Rounded Rectangle 401"/>
              <p:cNvSpPr>
                <a:spLocks noChangeArrowheads="1"/>
              </p:cNvSpPr>
              <p:nvPr/>
            </p:nvSpPr>
            <p:spPr bwMode="auto">
              <a:xfrm>
                <a:off x="5583796" y="5519739"/>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67" name="Rounded Rectangle 402"/>
              <p:cNvSpPr>
                <a:spLocks noChangeArrowheads="1"/>
              </p:cNvSpPr>
              <p:nvPr/>
            </p:nvSpPr>
            <p:spPr bwMode="auto">
              <a:xfrm>
                <a:off x="5583796" y="5257802"/>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68" name="Rounded Rectangle 403"/>
              <p:cNvSpPr>
                <a:spLocks noChangeArrowheads="1"/>
              </p:cNvSpPr>
              <p:nvPr/>
            </p:nvSpPr>
            <p:spPr bwMode="auto">
              <a:xfrm>
                <a:off x="5409722" y="5257802"/>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69" name="Oval 404"/>
              <p:cNvSpPr>
                <a:spLocks noChangeArrowheads="1"/>
              </p:cNvSpPr>
              <p:nvPr/>
            </p:nvSpPr>
            <p:spPr bwMode="auto">
              <a:xfrm>
                <a:off x="5828113" y="5014914"/>
                <a:ext cx="228600" cy="228600"/>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670" name="Rounded Rectangle 405"/>
              <p:cNvSpPr>
                <a:spLocks noChangeArrowheads="1"/>
              </p:cNvSpPr>
              <p:nvPr/>
            </p:nvSpPr>
            <p:spPr bwMode="auto">
              <a:xfrm>
                <a:off x="5828113" y="5257802"/>
                <a:ext cx="25265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71" name="Rounded Rectangle 406"/>
              <p:cNvSpPr>
                <a:spLocks noChangeArrowheads="1"/>
              </p:cNvSpPr>
              <p:nvPr/>
            </p:nvSpPr>
            <p:spPr bwMode="auto">
              <a:xfrm>
                <a:off x="6096000" y="5257802"/>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72" name="Rounded Rectangle 407"/>
              <p:cNvSpPr>
                <a:spLocks noChangeArrowheads="1"/>
              </p:cNvSpPr>
              <p:nvPr/>
            </p:nvSpPr>
            <p:spPr bwMode="auto">
              <a:xfrm>
                <a:off x="5739530" y="5257801"/>
                <a:ext cx="76200"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73" name="Rounded Rectangle 408"/>
              <p:cNvSpPr>
                <a:spLocks noChangeArrowheads="1"/>
              </p:cNvSpPr>
              <p:nvPr/>
            </p:nvSpPr>
            <p:spPr bwMode="auto">
              <a:xfrm>
                <a:off x="5828113" y="5514977"/>
                <a:ext cx="11430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74" name="Rounded Rectangle 409"/>
              <p:cNvSpPr>
                <a:spLocks noChangeArrowheads="1"/>
              </p:cNvSpPr>
              <p:nvPr/>
            </p:nvSpPr>
            <p:spPr bwMode="auto">
              <a:xfrm>
                <a:off x="5990513" y="5514977"/>
                <a:ext cx="90250"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75" name="Rounded Rectangle 410"/>
              <p:cNvSpPr>
                <a:spLocks noChangeArrowheads="1"/>
              </p:cNvSpPr>
              <p:nvPr/>
            </p:nvSpPr>
            <p:spPr bwMode="auto">
              <a:xfrm>
                <a:off x="6018613" y="5257802"/>
                <a:ext cx="12430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76" name="Rounded Rectangle 411"/>
              <p:cNvSpPr>
                <a:spLocks noChangeArrowheads="1"/>
              </p:cNvSpPr>
              <p:nvPr/>
            </p:nvSpPr>
            <p:spPr bwMode="auto">
              <a:xfrm>
                <a:off x="5782393" y="5257802"/>
                <a:ext cx="8382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77" name="Oval 412"/>
              <p:cNvSpPr>
                <a:spLocks noChangeArrowheads="1"/>
              </p:cNvSpPr>
              <p:nvPr/>
            </p:nvSpPr>
            <p:spPr bwMode="auto">
              <a:xfrm>
                <a:off x="6285313" y="5014914"/>
                <a:ext cx="228600" cy="228600"/>
              </a:xfrm>
              <a:prstGeom prst="ellipse">
                <a:avLst/>
              </a:prstGeom>
              <a:solidFill>
                <a:srgbClr val="FF0000"/>
              </a:solidFill>
              <a:ln w="9525" algn="ctr">
                <a:noFill/>
                <a:miter lim="800000"/>
                <a:headEnd/>
                <a:tailEnd/>
              </a:ln>
            </p:spPr>
            <p:txBody>
              <a:bodyPr wrap="none"/>
              <a:lstStyle/>
              <a:p>
                <a:pPr eaLnBrk="1" hangingPunct="1"/>
                <a:endParaRPr lang="en-US" sz="2400"/>
              </a:p>
            </p:txBody>
          </p:sp>
          <p:sp>
            <p:nvSpPr>
              <p:cNvPr id="25678" name="Rounded Rectangle 413"/>
              <p:cNvSpPr>
                <a:spLocks noChangeArrowheads="1"/>
              </p:cNvSpPr>
              <p:nvPr/>
            </p:nvSpPr>
            <p:spPr bwMode="auto">
              <a:xfrm>
                <a:off x="6285313" y="5257802"/>
                <a:ext cx="252650" cy="366712"/>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79" name="Rounded Rectangle 414"/>
              <p:cNvSpPr>
                <a:spLocks noChangeArrowheads="1"/>
              </p:cNvSpPr>
              <p:nvPr/>
            </p:nvSpPr>
            <p:spPr bwMode="auto">
              <a:xfrm>
                <a:off x="6553200" y="5257802"/>
                <a:ext cx="76200"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80" name="Rounded Rectangle 415"/>
              <p:cNvSpPr>
                <a:spLocks noChangeArrowheads="1"/>
              </p:cNvSpPr>
              <p:nvPr/>
            </p:nvSpPr>
            <p:spPr bwMode="auto">
              <a:xfrm>
                <a:off x="6196730" y="5257801"/>
                <a:ext cx="76200" cy="3333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81" name="Rounded Rectangle 416"/>
              <p:cNvSpPr>
                <a:spLocks noChangeArrowheads="1"/>
              </p:cNvSpPr>
              <p:nvPr/>
            </p:nvSpPr>
            <p:spPr bwMode="auto">
              <a:xfrm>
                <a:off x="6285313" y="5514977"/>
                <a:ext cx="114300"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82" name="Rounded Rectangle 417"/>
              <p:cNvSpPr>
                <a:spLocks noChangeArrowheads="1"/>
              </p:cNvSpPr>
              <p:nvPr/>
            </p:nvSpPr>
            <p:spPr bwMode="auto">
              <a:xfrm>
                <a:off x="6447713" y="5514977"/>
                <a:ext cx="90250" cy="4095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83" name="Rounded Rectangle 418"/>
              <p:cNvSpPr>
                <a:spLocks noChangeArrowheads="1"/>
              </p:cNvSpPr>
              <p:nvPr/>
            </p:nvSpPr>
            <p:spPr bwMode="auto">
              <a:xfrm>
                <a:off x="6475813" y="5257802"/>
                <a:ext cx="124300"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84" name="Rounded Rectangle 419"/>
              <p:cNvSpPr>
                <a:spLocks noChangeArrowheads="1"/>
              </p:cNvSpPr>
              <p:nvPr/>
            </p:nvSpPr>
            <p:spPr bwMode="auto">
              <a:xfrm>
                <a:off x="6239593" y="5257802"/>
                <a:ext cx="83820" cy="104775"/>
              </a:xfrm>
              <a:prstGeom prst="roundRect">
                <a:avLst>
                  <a:gd name="adj" fmla="val 16667"/>
                </a:avLst>
              </a:prstGeom>
              <a:solidFill>
                <a:srgbClr val="FF0000"/>
              </a:solidFill>
              <a:ln w="9525" algn="ctr">
                <a:noFill/>
                <a:miter lim="800000"/>
                <a:headEnd/>
                <a:tailEnd/>
              </a:ln>
            </p:spPr>
            <p:txBody>
              <a:bodyPr wrap="none"/>
              <a:lstStyle/>
              <a:p>
                <a:pPr eaLnBrk="1" hangingPunct="1"/>
                <a:endParaRPr lang="en-US" sz="2400"/>
              </a:p>
            </p:txBody>
          </p:sp>
          <p:sp>
            <p:nvSpPr>
              <p:cNvPr id="25685" name="Oval 420"/>
              <p:cNvSpPr>
                <a:spLocks noChangeArrowheads="1"/>
              </p:cNvSpPr>
              <p:nvPr/>
            </p:nvSpPr>
            <p:spPr bwMode="auto">
              <a:xfrm>
                <a:off x="6762808" y="5091114"/>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686" name="Rounded Rectangle 421"/>
              <p:cNvSpPr>
                <a:spLocks noChangeArrowheads="1"/>
              </p:cNvSpPr>
              <p:nvPr/>
            </p:nvSpPr>
            <p:spPr bwMode="auto">
              <a:xfrm>
                <a:off x="6758344" y="5267326"/>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87" name="Rounded Rectangle 422"/>
              <p:cNvSpPr>
                <a:spLocks noChangeArrowheads="1"/>
              </p:cNvSpPr>
              <p:nvPr/>
            </p:nvSpPr>
            <p:spPr bwMode="auto">
              <a:xfrm>
                <a:off x="6963487" y="5279232"/>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88" name="Rounded Rectangle 423"/>
              <p:cNvSpPr>
                <a:spLocks noChangeArrowheads="1"/>
              </p:cNvSpPr>
              <p:nvPr/>
            </p:nvSpPr>
            <p:spPr bwMode="auto">
              <a:xfrm>
                <a:off x="6700241" y="5279232"/>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89" name="Rounded Rectangle 424"/>
              <p:cNvSpPr>
                <a:spLocks noChangeArrowheads="1"/>
              </p:cNvSpPr>
              <p:nvPr/>
            </p:nvSpPr>
            <p:spPr bwMode="auto">
              <a:xfrm>
                <a:off x="6758344" y="5524501"/>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90" name="Rounded Rectangle 425"/>
              <p:cNvSpPr>
                <a:spLocks noChangeArrowheads="1"/>
              </p:cNvSpPr>
              <p:nvPr/>
            </p:nvSpPr>
            <p:spPr bwMode="auto">
              <a:xfrm>
                <a:off x="6897174" y="5529263"/>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91" name="Rounded Rectangle 426"/>
              <p:cNvSpPr>
                <a:spLocks noChangeArrowheads="1"/>
              </p:cNvSpPr>
              <p:nvPr/>
            </p:nvSpPr>
            <p:spPr bwMode="auto">
              <a:xfrm>
                <a:off x="6897174" y="5267326"/>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92" name="Rounded Rectangle 427"/>
              <p:cNvSpPr>
                <a:spLocks noChangeArrowheads="1"/>
              </p:cNvSpPr>
              <p:nvPr/>
            </p:nvSpPr>
            <p:spPr bwMode="auto">
              <a:xfrm>
                <a:off x="6723100" y="5267326"/>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93" name="Oval 428"/>
              <p:cNvSpPr>
                <a:spLocks noChangeArrowheads="1"/>
              </p:cNvSpPr>
              <p:nvPr/>
            </p:nvSpPr>
            <p:spPr bwMode="auto">
              <a:xfrm>
                <a:off x="7143808" y="5095876"/>
                <a:ext cx="179252" cy="157162"/>
              </a:xfrm>
              <a:prstGeom prst="ellipse">
                <a:avLst/>
              </a:prstGeom>
              <a:solidFill>
                <a:schemeClr val="accent1"/>
              </a:solidFill>
              <a:ln w="9525" algn="ctr">
                <a:noFill/>
                <a:miter lim="800000"/>
                <a:headEnd/>
                <a:tailEnd/>
              </a:ln>
            </p:spPr>
            <p:txBody>
              <a:bodyPr wrap="none"/>
              <a:lstStyle/>
              <a:p>
                <a:pPr eaLnBrk="1" hangingPunct="1"/>
                <a:endParaRPr lang="en-US" sz="2400"/>
              </a:p>
            </p:txBody>
          </p:sp>
          <p:sp>
            <p:nvSpPr>
              <p:cNvPr id="25694" name="Rounded Rectangle 429"/>
              <p:cNvSpPr>
                <a:spLocks noChangeArrowheads="1"/>
              </p:cNvSpPr>
              <p:nvPr/>
            </p:nvSpPr>
            <p:spPr bwMode="auto">
              <a:xfrm>
                <a:off x="7139344" y="5272088"/>
                <a:ext cx="190500" cy="366712"/>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95" name="Rounded Rectangle 430"/>
              <p:cNvSpPr>
                <a:spLocks noChangeArrowheads="1"/>
              </p:cNvSpPr>
              <p:nvPr/>
            </p:nvSpPr>
            <p:spPr bwMode="auto">
              <a:xfrm>
                <a:off x="7344487" y="5283994"/>
                <a:ext cx="46913" cy="3333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96" name="Rounded Rectangle 431"/>
              <p:cNvSpPr>
                <a:spLocks noChangeArrowheads="1"/>
              </p:cNvSpPr>
              <p:nvPr/>
            </p:nvSpPr>
            <p:spPr bwMode="auto">
              <a:xfrm>
                <a:off x="7081241" y="5283994"/>
                <a:ext cx="45719" cy="321468"/>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97" name="Rounded Rectangle 432"/>
              <p:cNvSpPr>
                <a:spLocks noChangeArrowheads="1"/>
              </p:cNvSpPr>
              <p:nvPr/>
            </p:nvSpPr>
            <p:spPr bwMode="auto">
              <a:xfrm>
                <a:off x="7139344" y="5529263"/>
                <a:ext cx="638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98" name="Rounded Rectangle 433"/>
              <p:cNvSpPr>
                <a:spLocks noChangeArrowheads="1"/>
              </p:cNvSpPr>
              <p:nvPr/>
            </p:nvSpPr>
            <p:spPr bwMode="auto">
              <a:xfrm>
                <a:off x="7278174" y="5534025"/>
                <a:ext cx="50717" cy="4095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699" name="Rounded Rectangle 434"/>
              <p:cNvSpPr>
                <a:spLocks noChangeArrowheads="1"/>
              </p:cNvSpPr>
              <p:nvPr/>
            </p:nvSpPr>
            <p:spPr bwMode="auto">
              <a:xfrm>
                <a:off x="7278174" y="5272088"/>
                <a:ext cx="89770"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sp>
            <p:nvSpPr>
              <p:cNvPr id="25700" name="Rounded Rectangle 435"/>
              <p:cNvSpPr>
                <a:spLocks noChangeArrowheads="1"/>
              </p:cNvSpPr>
              <p:nvPr/>
            </p:nvSpPr>
            <p:spPr bwMode="auto">
              <a:xfrm>
                <a:off x="7104100" y="5272088"/>
                <a:ext cx="73344" cy="104775"/>
              </a:xfrm>
              <a:prstGeom prst="roundRect">
                <a:avLst>
                  <a:gd name="adj" fmla="val 16667"/>
                </a:avLst>
              </a:prstGeom>
              <a:solidFill>
                <a:schemeClr val="accent1"/>
              </a:solidFill>
              <a:ln w="9525" algn="ctr">
                <a:noFill/>
                <a:miter lim="800000"/>
                <a:headEnd/>
                <a:tailEnd/>
              </a:ln>
            </p:spPr>
            <p:txBody>
              <a:bodyPr wrap="none"/>
              <a:lstStyle/>
              <a:p>
                <a:pPr eaLnBrk="1" hangingPunct="1"/>
                <a:endParaRPr lang="en-US" sz="2400"/>
              </a:p>
            </p:txBody>
          </p:sp>
        </p:grpSp>
      </p:grpSp>
      <p:sp>
        <p:nvSpPr>
          <p:cNvPr id="25610" name="Oval 5"/>
          <p:cNvSpPr>
            <a:spLocks noChangeArrowheads="1"/>
          </p:cNvSpPr>
          <p:nvPr/>
        </p:nvSpPr>
        <p:spPr bwMode="auto">
          <a:xfrm>
            <a:off x="9050867" y="3132139"/>
            <a:ext cx="336551" cy="530225"/>
          </a:xfrm>
          <a:prstGeom prst="ellipse">
            <a:avLst/>
          </a:prstGeom>
          <a:noFill/>
          <a:ln w="31750">
            <a:solidFill>
              <a:schemeClr val="folHlink"/>
            </a:solidFill>
            <a:miter lim="800000"/>
            <a:headEnd/>
            <a:tailEnd/>
          </a:ln>
        </p:spPr>
        <p:txBody>
          <a:bodyPr wrap="none" anchor="ctr"/>
          <a:lstStyle/>
          <a:p>
            <a:pPr eaLnBrk="1" hangingPunct="1"/>
            <a:endParaRPr lang="en-US"/>
          </a:p>
        </p:txBody>
      </p:sp>
      <p:sp>
        <p:nvSpPr>
          <p:cNvPr id="25611" name="Oval 5"/>
          <p:cNvSpPr>
            <a:spLocks noChangeArrowheads="1"/>
          </p:cNvSpPr>
          <p:nvPr/>
        </p:nvSpPr>
        <p:spPr bwMode="auto">
          <a:xfrm>
            <a:off x="8574618" y="3509963"/>
            <a:ext cx="336549" cy="531812"/>
          </a:xfrm>
          <a:prstGeom prst="ellipse">
            <a:avLst/>
          </a:prstGeom>
          <a:noFill/>
          <a:ln w="31750">
            <a:solidFill>
              <a:schemeClr val="folHlink"/>
            </a:solidFill>
            <a:miter lim="800000"/>
            <a:headEnd/>
            <a:tailEnd/>
          </a:ln>
        </p:spPr>
        <p:txBody>
          <a:bodyPr wrap="none" anchor="ctr"/>
          <a:lstStyle/>
          <a:p>
            <a:pPr eaLnBrk="1" hangingPunct="1"/>
            <a:endParaRPr lang="en-US"/>
          </a:p>
        </p:txBody>
      </p:sp>
      <p:sp>
        <p:nvSpPr>
          <p:cNvPr id="25612" name="Oval 5"/>
          <p:cNvSpPr>
            <a:spLocks noChangeArrowheads="1"/>
          </p:cNvSpPr>
          <p:nvPr/>
        </p:nvSpPr>
        <p:spPr bwMode="auto">
          <a:xfrm>
            <a:off x="9535584" y="4375151"/>
            <a:ext cx="336549" cy="530225"/>
          </a:xfrm>
          <a:prstGeom prst="ellipse">
            <a:avLst/>
          </a:prstGeom>
          <a:noFill/>
          <a:ln w="31750">
            <a:solidFill>
              <a:schemeClr val="folHlink"/>
            </a:solidFill>
            <a:miter lim="800000"/>
            <a:headEnd/>
            <a:tailEnd/>
          </a:ln>
        </p:spPr>
        <p:txBody>
          <a:bodyPr wrap="none" anchor="ctr"/>
          <a:lstStyle/>
          <a:p>
            <a:pPr eaLnBrk="1" hangingPunct="1"/>
            <a:endParaRPr lang="en-US"/>
          </a:p>
        </p:txBody>
      </p:sp>
      <p:sp>
        <p:nvSpPr>
          <p:cNvPr id="25613" name="Oval 5"/>
          <p:cNvSpPr>
            <a:spLocks noChangeArrowheads="1"/>
          </p:cNvSpPr>
          <p:nvPr/>
        </p:nvSpPr>
        <p:spPr bwMode="auto">
          <a:xfrm>
            <a:off x="8269818" y="3919539"/>
            <a:ext cx="336549" cy="530225"/>
          </a:xfrm>
          <a:prstGeom prst="ellipse">
            <a:avLst/>
          </a:prstGeom>
          <a:noFill/>
          <a:ln w="31750">
            <a:solidFill>
              <a:schemeClr val="folHlink"/>
            </a:solidFill>
            <a:miter lim="800000"/>
            <a:headEnd/>
            <a:tailEnd/>
          </a:ln>
        </p:spPr>
        <p:txBody>
          <a:bodyPr wrap="none" anchor="ctr"/>
          <a:lstStyle/>
          <a:p>
            <a:pPr eaLnBrk="1" hangingPunct="1"/>
            <a:endParaRPr lang="en-US"/>
          </a:p>
        </p:txBody>
      </p:sp>
      <p:sp>
        <p:nvSpPr>
          <p:cNvPr id="25614" name="Oval 5"/>
          <p:cNvSpPr>
            <a:spLocks noChangeArrowheads="1"/>
          </p:cNvSpPr>
          <p:nvPr/>
        </p:nvSpPr>
        <p:spPr bwMode="auto">
          <a:xfrm>
            <a:off x="7863418" y="3890963"/>
            <a:ext cx="336549" cy="531812"/>
          </a:xfrm>
          <a:prstGeom prst="ellipse">
            <a:avLst/>
          </a:prstGeom>
          <a:noFill/>
          <a:ln w="31750">
            <a:solidFill>
              <a:schemeClr val="folHlink"/>
            </a:solidFill>
            <a:miter lim="800000"/>
            <a:headEnd/>
            <a:tailEnd/>
          </a:ln>
        </p:spPr>
        <p:txBody>
          <a:bodyPr wrap="none" anchor="ctr"/>
          <a:lstStyle/>
          <a:p>
            <a:pPr eaLnBrk="1" hangingPunct="1"/>
            <a:endParaRPr lang="en-US"/>
          </a:p>
        </p:txBody>
      </p:sp>
      <p:sp>
        <p:nvSpPr>
          <p:cNvPr id="25615" name="Oval 5"/>
          <p:cNvSpPr>
            <a:spLocks noChangeArrowheads="1"/>
          </p:cNvSpPr>
          <p:nvPr/>
        </p:nvSpPr>
        <p:spPr bwMode="auto">
          <a:xfrm>
            <a:off x="8238067" y="4386263"/>
            <a:ext cx="336551" cy="531812"/>
          </a:xfrm>
          <a:prstGeom prst="ellipse">
            <a:avLst/>
          </a:prstGeom>
          <a:noFill/>
          <a:ln w="31750">
            <a:solidFill>
              <a:schemeClr val="folHlink"/>
            </a:solidFill>
            <a:miter lim="800000"/>
            <a:headEnd/>
            <a:tailEnd/>
          </a:ln>
        </p:spPr>
        <p:txBody>
          <a:bodyPr wrap="none" anchor="ctr"/>
          <a:lstStyle/>
          <a:p>
            <a:pPr eaLnBrk="1" hangingPunct="1"/>
            <a:endParaRPr lang="en-US"/>
          </a:p>
        </p:txBody>
      </p:sp>
      <p:sp>
        <p:nvSpPr>
          <p:cNvPr id="25616" name="Oval 5"/>
          <p:cNvSpPr>
            <a:spLocks noChangeArrowheads="1"/>
          </p:cNvSpPr>
          <p:nvPr/>
        </p:nvSpPr>
        <p:spPr bwMode="auto">
          <a:xfrm>
            <a:off x="8066618" y="3128963"/>
            <a:ext cx="336549" cy="531812"/>
          </a:xfrm>
          <a:prstGeom prst="ellipse">
            <a:avLst/>
          </a:prstGeom>
          <a:noFill/>
          <a:ln w="31750">
            <a:solidFill>
              <a:schemeClr val="folHlink"/>
            </a:solidFill>
            <a:miter lim="800000"/>
            <a:headEnd/>
            <a:tailEnd/>
          </a:ln>
        </p:spPr>
        <p:txBody>
          <a:bodyPr wrap="none" anchor="ctr"/>
          <a:lstStyle/>
          <a:p>
            <a:pPr eaLnBrk="1" hangingPunct="1"/>
            <a:endParaRPr lang="en-US"/>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838200" y="76200"/>
            <a:ext cx="10515600" cy="914400"/>
          </a:xfrm>
        </p:spPr>
        <p:txBody>
          <a:bodyPr/>
          <a:lstStyle/>
          <a:p>
            <a:r>
              <a:rPr lang="en-US" smtClean="0"/>
              <a:t>Sampling and Nonsampling Errors</a:t>
            </a:r>
          </a:p>
        </p:txBody>
      </p:sp>
      <p:sp>
        <p:nvSpPr>
          <p:cNvPr id="30723" name="Content Placeholder 2"/>
          <p:cNvSpPr>
            <a:spLocks noGrp="1"/>
          </p:cNvSpPr>
          <p:nvPr>
            <p:ph idx="1"/>
          </p:nvPr>
        </p:nvSpPr>
        <p:spPr>
          <a:xfrm>
            <a:off x="677333" y="1467557"/>
            <a:ext cx="10938933" cy="4573806"/>
          </a:xfrm>
        </p:spPr>
        <p:txBody>
          <a:bodyPr>
            <a:normAutofit/>
          </a:bodyPr>
          <a:lstStyle/>
          <a:p>
            <a:pPr>
              <a:spcBef>
                <a:spcPts val="1800"/>
              </a:spcBef>
              <a:defRPr/>
            </a:pPr>
            <a:r>
              <a:rPr lang="en-US" sz="2400" dirty="0" smtClean="0">
                <a:solidFill>
                  <a:schemeClr val="tx1"/>
                </a:solidFill>
              </a:rPr>
              <a:t>Statistics will vary from sample to sample</a:t>
            </a:r>
          </a:p>
          <a:p>
            <a:pPr marL="457200" indent="-457200">
              <a:spcBef>
                <a:spcPts val="1800"/>
              </a:spcBef>
              <a:buFont typeface="Arial" pitchFamily="34" charset="0"/>
              <a:buChar char="•"/>
              <a:defRPr/>
            </a:pPr>
            <a:r>
              <a:rPr lang="en-US" sz="2400" dirty="0" smtClean="0">
                <a:solidFill>
                  <a:schemeClr val="tx1"/>
                </a:solidFill>
              </a:rPr>
              <a:t>A sample statistic is not likely to be exactly equal to the population parameter, since only a portion of the population is in the sample</a:t>
            </a:r>
          </a:p>
          <a:p>
            <a:pPr marL="457200" indent="-457200">
              <a:spcBef>
                <a:spcPts val="1800"/>
              </a:spcBef>
              <a:buFont typeface="Arial" pitchFamily="34" charset="0"/>
              <a:buChar char="•"/>
              <a:defRPr/>
            </a:pPr>
            <a:r>
              <a:rPr lang="en-US" sz="2400" b="1" dirty="0" smtClean="0">
                <a:solidFill>
                  <a:schemeClr val="tx1"/>
                </a:solidFill>
              </a:rPr>
              <a:t>Sampling error</a:t>
            </a:r>
            <a:r>
              <a:rPr lang="en-US" sz="2400" dirty="0" smtClean="0">
                <a:solidFill>
                  <a:schemeClr val="tx1"/>
                </a:solidFill>
              </a:rPr>
              <a:t> is defined as the difference between the sample statistic and the population parameter</a:t>
            </a: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838200" y="76200"/>
            <a:ext cx="10515600" cy="914400"/>
          </a:xfrm>
        </p:spPr>
        <p:txBody>
          <a:bodyPr/>
          <a:lstStyle/>
          <a:p>
            <a:r>
              <a:rPr lang="en-US" smtClean="0"/>
              <a:t>Sampling and Nonsampling Errors</a:t>
            </a:r>
          </a:p>
        </p:txBody>
      </p:sp>
      <p:sp>
        <p:nvSpPr>
          <p:cNvPr id="31747" name="Content Placeholder 2"/>
          <p:cNvSpPr>
            <a:spLocks noGrp="1"/>
          </p:cNvSpPr>
          <p:nvPr>
            <p:ph idx="1"/>
          </p:nvPr>
        </p:nvSpPr>
        <p:spPr>
          <a:xfrm>
            <a:off x="677334" y="1207911"/>
            <a:ext cx="10035822" cy="4833451"/>
          </a:xfrm>
        </p:spPr>
        <p:txBody>
          <a:bodyPr>
            <a:normAutofit/>
          </a:bodyPr>
          <a:lstStyle/>
          <a:p>
            <a:pPr>
              <a:defRPr/>
            </a:pPr>
            <a:r>
              <a:rPr lang="en-US" sz="2400" b="1" dirty="0" smtClean="0">
                <a:solidFill>
                  <a:schemeClr val="tx1"/>
                </a:solidFill>
              </a:rPr>
              <a:t>Formula</a:t>
            </a:r>
            <a:r>
              <a:rPr lang="en-US" sz="2400" dirty="0" smtClean="0">
                <a:solidFill>
                  <a:schemeClr val="tx1"/>
                </a:solidFill>
              </a:rPr>
              <a:t> for the Sampling Error of the Sample Mean:</a:t>
            </a:r>
          </a:p>
          <a:p>
            <a:pPr>
              <a:defRPr/>
            </a:pPr>
            <a:endParaRPr lang="en-US" sz="2400" dirty="0" smtClean="0">
              <a:solidFill>
                <a:schemeClr val="tx1"/>
              </a:solidFill>
            </a:endParaRPr>
          </a:p>
          <a:p>
            <a:pPr>
              <a:defRPr/>
            </a:pPr>
            <a:endParaRPr lang="en-US" sz="2400" dirty="0" smtClean="0">
              <a:solidFill>
                <a:schemeClr val="tx1"/>
              </a:solidFill>
            </a:endParaRPr>
          </a:p>
          <a:p>
            <a:pPr>
              <a:defRPr/>
            </a:pPr>
            <a:endParaRPr lang="en-US" sz="2400" dirty="0" smtClean="0">
              <a:solidFill>
                <a:schemeClr val="tx1"/>
              </a:solidFill>
            </a:endParaRPr>
          </a:p>
          <a:p>
            <a:pPr>
              <a:defRPr/>
            </a:pPr>
            <a:endParaRPr lang="en-US" sz="2400" dirty="0" smtClean="0">
              <a:solidFill>
                <a:schemeClr val="tx1"/>
              </a:solidFill>
            </a:endParaRPr>
          </a:p>
          <a:p>
            <a:pPr marL="457200" indent="-457200">
              <a:buFont typeface="Arial" pitchFamily="34" charset="0"/>
              <a:buChar char="•"/>
              <a:defRPr/>
            </a:pPr>
            <a:endParaRPr lang="en-US" sz="2400" dirty="0" smtClean="0">
              <a:solidFill>
                <a:schemeClr val="tx1"/>
              </a:solidFill>
            </a:endParaRPr>
          </a:p>
          <a:p>
            <a:pPr marL="457200" indent="-457200">
              <a:buFont typeface="Arial" pitchFamily="34" charset="0"/>
              <a:buChar char="•"/>
              <a:defRPr/>
            </a:pPr>
            <a:endParaRPr lang="en-US" sz="2400" dirty="0" smtClean="0">
              <a:solidFill>
                <a:schemeClr val="tx1"/>
              </a:solidFill>
            </a:endParaRPr>
          </a:p>
          <a:p>
            <a:pPr marL="457200" indent="-457200">
              <a:buFont typeface="Arial" pitchFamily="34" charset="0"/>
              <a:buChar char="•"/>
              <a:defRPr/>
            </a:pPr>
            <a:r>
              <a:rPr lang="en-US" sz="2400" dirty="0" smtClean="0">
                <a:solidFill>
                  <a:schemeClr val="tx1"/>
                </a:solidFill>
              </a:rPr>
              <a:t>A larger sample size will provide a smaller average sampling error</a:t>
            </a:r>
          </a:p>
          <a:p>
            <a:pPr>
              <a:defRPr/>
            </a:pPr>
            <a:endParaRPr lang="en-US" sz="2400" dirty="0" smtClean="0">
              <a:solidFill>
                <a:schemeClr val="tx1"/>
              </a:solidFill>
            </a:endParaRPr>
          </a:p>
        </p:txBody>
      </p:sp>
      <p:graphicFrame>
        <p:nvGraphicFramePr>
          <p:cNvPr id="27652" name="Object 1"/>
          <p:cNvGraphicFramePr>
            <a:graphicFrameLocks noChangeAspect="1"/>
          </p:cNvGraphicFramePr>
          <p:nvPr/>
        </p:nvGraphicFramePr>
        <p:xfrm>
          <a:off x="3130551" y="2362201"/>
          <a:ext cx="4701116" cy="466725"/>
        </p:xfrm>
        <a:graphic>
          <a:graphicData uri="http://schemas.openxmlformats.org/presentationml/2006/ole">
            <p:oleObj spid="_x0000_s164866" name="Equation" r:id="rId3" imgW="1536033" imgH="203112" progId="">
              <p:embed/>
            </p:oleObj>
          </a:graphicData>
        </a:graphic>
      </p:graphicFrame>
      <p:sp>
        <p:nvSpPr>
          <p:cNvPr id="27653" name="Rectangle 2"/>
          <p:cNvSpPr>
            <a:spLocks noChangeArrowheads="1"/>
          </p:cNvSpPr>
          <p:nvPr/>
        </p:nvSpPr>
        <p:spPr bwMode="auto">
          <a:xfrm>
            <a:off x="3251200" y="3200401"/>
            <a:ext cx="4978400" cy="923925"/>
          </a:xfrm>
          <a:prstGeom prst="rect">
            <a:avLst/>
          </a:prstGeom>
          <a:noFill/>
          <a:ln w="9525">
            <a:noFill/>
            <a:miter lim="800000"/>
            <a:headEnd/>
            <a:tailEnd/>
          </a:ln>
        </p:spPr>
        <p:txBody>
          <a:bodyPr>
            <a:spAutoFit/>
          </a:bodyPr>
          <a:lstStyle/>
          <a:p>
            <a:pPr eaLnBrk="1" hangingPunct="1"/>
            <a:r>
              <a:rPr lang="en-US"/>
              <a:t>where</a:t>
            </a:r>
          </a:p>
          <a:p>
            <a:pPr eaLnBrk="1" hangingPunct="1"/>
            <a:r>
              <a:rPr lang="en-US" i="1"/>
              <a:t>          </a:t>
            </a:r>
            <a:r>
              <a:rPr lang="en-US"/>
              <a:t>= The sample mean</a:t>
            </a:r>
          </a:p>
          <a:p>
            <a:pPr eaLnBrk="1" hangingPunct="1"/>
            <a:r>
              <a:rPr lang="en-US"/>
              <a:t>          = The population mean</a:t>
            </a:r>
          </a:p>
        </p:txBody>
      </p:sp>
      <p:graphicFrame>
        <p:nvGraphicFramePr>
          <p:cNvPr id="27654" name="Object 3"/>
          <p:cNvGraphicFramePr>
            <a:graphicFrameLocks noChangeAspect="1"/>
          </p:cNvGraphicFramePr>
          <p:nvPr/>
        </p:nvGraphicFramePr>
        <p:xfrm>
          <a:off x="3601157" y="3489502"/>
          <a:ext cx="378884" cy="665162"/>
        </p:xfrm>
        <a:graphic>
          <a:graphicData uri="http://schemas.openxmlformats.org/presentationml/2006/ole">
            <p:oleObj spid="_x0000_s164867" name="Equation" r:id="rId4" imgW="152268" imgH="355292" progId="">
              <p:embed/>
            </p:oleObj>
          </a:graphicData>
        </a:graphic>
      </p:graphicFrame>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838200" y="76200"/>
            <a:ext cx="10515600" cy="914400"/>
          </a:xfrm>
        </p:spPr>
        <p:txBody>
          <a:bodyPr/>
          <a:lstStyle/>
          <a:p>
            <a:r>
              <a:rPr lang="en-US" smtClean="0"/>
              <a:t>Sampling and Nonsampling Errors</a:t>
            </a:r>
          </a:p>
        </p:txBody>
      </p:sp>
      <p:sp>
        <p:nvSpPr>
          <p:cNvPr id="28675" name="Content Placeholder 2"/>
          <p:cNvSpPr>
            <a:spLocks noGrp="1"/>
          </p:cNvSpPr>
          <p:nvPr>
            <p:ph idx="1"/>
          </p:nvPr>
        </p:nvSpPr>
        <p:spPr>
          <a:xfrm>
            <a:off x="677333" y="1501423"/>
            <a:ext cx="10588977" cy="4539940"/>
          </a:xfrm>
        </p:spPr>
        <p:txBody>
          <a:bodyPr>
            <a:normAutofit/>
          </a:bodyPr>
          <a:lstStyle/>
          <a:p>
            <a:pPr>
              <a:spcAft>
                <a:spcPts val="600"/>
              </a:spcAft>
            </a:pPr>
            <a:r>
              <a:rPr lang="en-US" sz="2400" b="1" dirty="0" err="1" smtClean="0">
                <a:solidFill>
                  <a:schemeClr val="tx1"/>
                </a:solidFill>
              </a:rPr>
              <a:t>Nonsampling</a:t>
            </a:r>
            <a:r>
              <a:rPr lang="en-US" sz="2400" b="1" dirty="0" smtClean="0">
                <a:solidFill>
                  <a:schemeClr val="tx1"/>
                </a:solidFill>
              </a:rPr>
              <a:t> errors</a:t>
            </a:r>
            <a:r>
              <a:rPr lang="en-US" sz="2400" dirty="0" smtClean="0">
                <a:solidFill>
                  <a:schemeClr val="tx1"/>
                </a:solidFill>
              </a:rPr>
              <a:t> occur as a result of issues such as</a:t>
            </a:r>
          </a:p>
          <a:p>
            <a:pPr lvl="1">
              <a:spcAft>
                <a:spcPts val="600"/>
              </a:spcAft>
            </a:pPr>
            <a:r>
              <a:rPr lang="en-US" sz="2400" dirty="0" smtClean="0">
                <a:solidFill>
                  <a:schemeClr val="tx1"/>
                </a:solidFill>
              </a:rPr>
              <a:t>ambiguous survey questions</a:t>
            </a:r>
          </a:p>
          <a:p>
            <a:pPr lvl="1">
              <a:spcAft>
                <a:spcPts val="600"/>
              </a:spcAft>
            </a:pPr>
            <a:r>
              <a:rPr lang="en-US" sz="2400" dirty="0" smtClean="0">
                <a:solidFill>
                  <a:schemeClr val="tx1"/>
                </a:solidFill>
              </a:rPr>
              <a:t>questions that lead respondents to a certain “correct” answer</a:t>
            </a:r>
          </a:p>
          <a:p>
            <a:pPr lvl="1">
              <a:spcAft>
                <a:spcPts val="600"/>
              </a:spcAft>
            </a:pPr>
            <a:r>
              <a:rPr lang="en-US" sz="2400" dirty="0" smtClean="0">
                <a:solidFill>
                  <a:schemeClr val="tx1"/>
                </a:solidFill>
              </a:rPr>
              <a:t>data collection errors</a:t>
            </a:r>
          </a:p>
          <a:p>
            <a:pPr>
              <a:spcAft>
                <a:spcPts val="600"/>
              </a:spcAft>
            </a:pPr>
            <a:r>
              <a:rPr lang="en-US" sz="2400" dirty="0" smtClean="0">
                <a:solidFill>
                  <a:schemeClr val="tx1"/>
                </a:solidFill>
              </a:rPr>
              <a:t>These are errors not related to sampling variability</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174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1748" name="Text Box 6"/>
          <p:cNvSpPr txBox="1">
            <a:spLocks noChangeArrowheads="1"/>
          </p:cNvSpPr>
          <p:nvPr/>
        </p:nvSpPr>
        <p:spPr bwMode="auto">
          <a:xfrm>
            <a:off x="406400" y="152400"/>
            <a:ext cx="562846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Common </a:t>
            </a:r>
            <a:r>
              <a:rPr lang="en-US" altLang="en-US" sz="3200" b="1" dirty="0">
                <a:solidFill>
                  <a:srgbClr val="669900"/>
                </a:solidFill>
              </a:rPr>
              <a:t>Sampling Designs</a:t>
            </a:r>
          </a:p>
        </p:txBody>
      </p:sp>
      <p:sp>
        <p:nvSpPr>
          <p:cNvPr id="31749" name="Text Box 7"/>
          <p:cNvSpPr txBox="1">
            <a:spLocks noChangeArrowheads="1"/>
          </p:cNvSpPr>
          <p:nvPr/>
        </p:nvSpPr>
        <p:spPr bwMode="auto">
          <a:xfrm>
            <a:off x="609600" y="838200"/>
            <a:ext cx="11176000" cy="4216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i="1" dirty="0">
                <a:solidFill>
                  <a:srgbClr val="94141A"/>
                </a:solidFill>
                <a:latin typeface="+mn-lt"/>
              </a:rPr>
              <a:t>Example:  At the bar</a:t>
            </a:r>
          </a:p>
          <a:p>
            <a:pPr eaLnBrk="1" hangingPunct="1"/>
            <a:r>
              <a:rPr lang="en-US" altLang="en-US" dirty="0">
                <a:latin typeface="+mn-lt"/>
              </a:rPr>
              <a:t>Researchers waited outside a bar they had randomly        selected from a list of such establishments. They stopped every 10</a:t>
            </a:r>
            <a:r>
              <a:rPr lang="en-US" altLang="en-US" baseline="30000" dirty="0">
                <a:latin typeface="+mn-lt"/>
              </a:rPr>
              <a:t>th</a:t>
            </a:r>
            <a:r>
              <a:rPr lang="en-US" altLang="en-US" dirty="0">
                <a:latin typeface="+mn-lt"/>
              </a:rPr>
              <a:t> person who came out of the bar and asked whether he or she thought drinking and driving was a serious problem.  Identify the population of interest, population parameter, sampling frame and method. </a:t>
            </a:r>
          </a:p>
          <a:p>
            <a:pPr eaLnBrk="1" hangingPunct="1"/>
            <a:endParaRPr lang="en-US" altLang="en-US" dirty="0">
              <a:latin typeface="+mn-lt"/>
            </a:endParaRPr>
          </a:p>
          <a:p>
            <a:pPr eaLnBrk="1" hangingPunct="1"/>
            <a:r>
              <a:rPr lang="en-US" altLang="en-US" dirty="0">
                <a:latin typeface="+mn-lt"/>
              </a:rPr>
              <a:t>Population of interest – </a:t>
            </a:r>
            <a:endParaRPr lang="en-US" altLang="en-US" dirty="0">
              <a:solidFill>
                <a:srgbClr val="7030A0"/>
              </a:solidFill>
              <a:latin typeface="+mn-lt"/>
            </a:endParaRPr>
          </a:p>
          <a:p>
            <a:pPr eaLnBrk="1" hangingPunct="1"/>
            <a:r>
              <a:rPr lang="en-US" altLang="en-US" dirty="0">
                <a:latin typeface="+mn-lt"/>
              </a:rPr>
              <a:t>Population parameter –</a:t>
            </a:r>
            <a:r>
              <a:rPr lang="en-US" altLang="en-US" dirty="0">
                <a:solidFill>
                  <a:srgbClr val="7030A0"/>
                </a:solidFill>
                <a:latin typeface="+mn-lt"/>
              </a:rPr>
              <a:t> </a:t>
            </a:r>
            <a:endParaRPr lang="en-US" altLang="en-US" dirty="0">
              <a:latin typeface="+mn-lt"/>
            </a:endParaRPr>
          </a:p>
          <a:p>
            <a:pPr eaLnBrk="1" hangingPunct="1"/>
            <a:r>
              <a:rPr lang="en-US" altLang="en-US" dirty="0">
                <a:latin typeface="+mn-lt"/>
              </a:rPr>
              <a:t>Sampling frame –</a:t>
            </a:r>
            <a:r>
              <a:rPr lang="en-US" altLang="en-US" dirty="0">
                <a:solidFill>
                  <a:srgbClr val="7030A0"/>
                </a:solidFill>
                <a:latin typeface="+mn-lt"/>
              </a:rPr>
              <a:t> </a:t>
            </a:r>
            <a:endParaRPr lang="en-US" altLang="en-US" dirty="0">
              <a:latin typeface="+mn-lt"/>
            </a:endParaRPr>
          </a:p>
          <a:p>
            <a:pPr eaLnBrk="1" hangingPunct="1"/>
            <a:r>
              <a:rPr lang="en-US" altLang="en-US" dirty="0">
                <a:latin typeface="+mn-lt"/>
              </a:rPr>
              <a:t>Method –</a:t>
            </a:r>
            <a:r>
              <a:rPr lang="en-US" altLang="en-US" dirty="0">
                <a:solidFill>
                  <a:srgbClr val="7030A0"/>
                </a:solidFill>
                <a:latin typeface="+mn-lt"/>
              </a:rPr>
              <a:t> </a:t>
            </a:r>
            <a:endParaRPr lang="en-US" altLang="en-US" dirty="0">
              <a:latin typeface="+mn-lt"/>
            </a:endParaRPr>
          </a:p>
        </p:txBody>
      </p:sp>
    </p:spTree>
    <p:extLst>
      <p:ext uri="{BB962C8B-B14F-4D97-AF65-F5344CB8AC3E}">
        <p14:creationId xmlns:p14="http://schemas.microsoft.com/office/powerpoint/2010/main" xmlns="" val="24041380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721784" y="381000"/>
            <a:ext cx="9844616" cy="990600"/>
          </a:xfrm>
        </p:spPr>
        <p:txBody>
          <a:bodyPr>
            <a:normAutofit fontScale="90000"/>
          </a:bodyPr>
          <a:lstStyle/>
          <a:p>
            <a:pPr eaLnBrk="1" hangingPunct="1"/>
            <a:r>
              <a:rPr lang="en-US" altLang="en-US" smtClean="0"/>
              <a:t>Examples of Data Collected From Observational Studies</a:t>
            </a:r>
          </a:p>
        </p:txBody>
      </p:sp>
      <p:sp>
        <p:nvSpPr>
          <p:cNvPr id="39939" name="Content Placeholder 2"/>
          <p:cNvSpPr>
            <a:spLocks noGrp="1"/>
          </p:cNvSpPr>
          <p:nvPr>
            <p:ph idx="4294967295"/>
          </p:nvPr>
        </p:nvSpPr>
        <p:spPr>
          <a:xfrm>
            <a:off x="812800" y="1676401"/>
            <a:ext cx="10769600" cy="4532313"/>
          </a:xfrm>
        </p:spPr>
        <p:txBody>
          <a:bodyPr>
            <a:normAutofit/>
          </a:bodyPr>
          <a:lstStyle/>
          <a:p>
            <a:pPr eaLnBrk="1" hangingPunct="1"/>
            <a:r>
              <a:rPr lang="en-US" altLang="en-US" sz="2400" dirty="0" smtClean="0"/>
              <a:t>Market researchers utilizing focus groups to elicit unstructured responses to open-ended questions.</a:t>
            </a:r>
          </a:p>
          <a:p>
            <a:pPr eaLnBrk="1" hangingPunct="1"/>
            <a:endParaRPr lang="en-US" altLang="en-US" sz="2400" dirty="0" smtClean="0"/>
          </a:p>
          <a:p>
            <a:pPr eaLnBrk="1" hangingPunct="1"/>
            <a:r>
              <a:rPr lang="en-US" altLang="en-US" sz="2400" dirty="0" smtClean="0"/>
              <a:t>Measuring the time it takes for customers to be served in a fast food establishment.</a:t>
            </a:r>
          </a:p>
          <a:p>
            <a:pPr eaLnBrk="1" hangingPunct="1"/>
            <a:endParaRPr lang="en-US" altLang="en-US" sz="2400" dirty="0" smtClean="0"/>
          </a:p>
          <a:p>
            <a:pPr eaLnBrk="1" hangingPunct="1"/>
            <a:r>
              <a:rPr lang="en-US" altLang="en-US" sz="2400" dirty="0" smtClean="0"/>
              <a:t>Measuring the volume of traffic through an intersection to determine if some form of advertising at the intersection is justified.</a:t>
            </a:r>
          </a:p>
        </p:txBody>
      </p:sp>
    </p:spTree>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277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2772" name="Text Box 6"/>
          <p:cNvSpPr txBox="1">
            <a:spLocks noChangeArrowheads="1"/>
          </p:cNvSpPr>
          <p:nvPr/>
        </p:nvSpPr>
        <p:spPr bwMode="auto">
          <a:xfrm>
            <a:off x="406400" y="152400"/>
            <a:ext cx="562846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Common </a:t>
            </a:r>
            <a:r>
              <a:rPr lang="en-US" altLang="en-US" sz="3200" b="1" dirty="0">
                <a:solidFill>
                  <a:srgbClr val="669900"/>
                </a:solidFill>
              </a:rPr>
              <a:t>Sampling Designs</a:t>
            </a:r>
          </a:p>
        </p:txBody>
      </p:sp>
      <p:sp>
        <p:nvSpPr>
          <p:cNvPr id="32773" name="Text Box 7"/>
          <p:cNvSpPr txBox="1">
            <a:spLocks noChangeArrowheads="1"/>
          </p:cNvSpPr>
          <p:nvPr/>
        </p:nvSpPr>
        <p:spPr bwMode="auto">
          <a:xfrm>
            <a:off x="609600" y="838200"/>
            <a:ext cx="11176000" cy="45858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i="1" dirty="0">
                <a:solidFill>
                  <a:srgbClr val="94141A"/>
                </a:solidFill>
                <a:latin typeface="+mn-lt"/>
              </a:rPr>
              <a:t>Example:  At the bar</a:t>
            </a:r>
          </a:p>
          <a:p>
            <a:pPr eaLnBrk="1" hangingPunct="1"/>
            <a:r>
              <a:rPr lang="en-US" altLang="en-US" dirty="0">
                <a:latin typeface="+mn-lt"/>
              </a:rPr>
              <a:t>Researchers waited outside a bar they had randomly        selected from a list of such establishments. They stopped every 10</a:t>
            </a:r>
            <a:r>
              <a:rPr lang="en-US" altLang="en-US" baseline="30000" dirty="0">
                <a:latin typeface="+mn-lt"/>
              </a:rPr>
              <a:t>th</a:t>
            </a:r>
            <a:r>
              <a:rPr lang="en-US" altLang="en-US" dirty="0">
                <a:latin typeface="+mn-lt"/>
              </a:rPr>
              <a:t> person who came out of the bar and asked whether he or she thought drinking and driving was a serious problem.  Identify the population of interest, population parameter, sampling frame and method. </a:t>
            </a:r>
          </a:p>
          <a:p>
            <a:pPr eaLnBrk="1" hangingPunct="1"/>
            <a:endParaRPr lang="en-US" altLang="en-US" dirty="0">
              <a:latin typeface="+mn-lt"/>
            </a:endParaRPr>
          </a:p>
          <a:p>
            <a:pPr eaLnBrk="1" hangingPunct="1"/>
            <a:r>
              <a:rPr lang="en-US" altLang="en-US" dirty="0">
                <a:latin typeface="+mn-lt"/>
              </a:rPr>
              <a:t>Population of interest – </a:t>
            </a:r>
            <a:r>
              <a:rPr lang="en-US" altLang="en-US" dirty="0">
                <a:solidFill>
                  <a:srgbClr val="5F2987"/>
                </a:solidFill>
                <a:latin typeface="+mn-lt"/>
              </a:rPr>
              <a:t>U.S. adults</a:t>
            </a:r>
          </a:p>
          <a:p>
            <a:pPr eaLnBrk="1" hangingPunct="1"/>
            <a:r>
              <a:rPr lang="en-US" altLang="en-US" dirty="0">
                <a:latin typeface="+mn-lt"/>
              </a:rPr>
              <a:t>Population parameter –</a:t>
            </a:r>
            <a:r>
              <a:rPr lang="en-US" altLang="en-US" dirty="0">
                <a:solidFill>
                  <a:srgbClr val="7030A0"/>
                </a:solidFill>
                <a:latin typeface="+mn-lt"/>
              </a:rPr>
              <a:t> </a:t>
            </a:r>
            <a:r>
              <a:rPr lang="en-US" altLang="en-US" dirty="0">
                <a:solidFill>
                  <a:srgbClr val="5F2987"/>
                </a:solidFill>
                <a:latin typeface="+mn-lt"/>
              </a:rPr>
              <a:t>Proportion who think drinking and driving is a serious problem</a:t>
            </a:r>
          </a:p>
          <a:p>
            <a:pPr eaLnBrk="1" hangingPunct="1"/>
            <a:r>
              <a:rPr lang="en-US" altLang="en-US" dirty="0">
                <a:latin typeface="+mn-lt"/>
              </a:rPr>
              <a:t>Sampling frame –</a:t>
            </a:r>
            <a:r>
              <a:rPr lang="en-US" altLang="en-US" dirty="0">
                <a:solidFill>
                  <a:srgbClr val="7030A0"/>
                </a:solidFill>
                <a:latin typeface="+mn-lt"/>
              </a:rPr>
              <a:t> </a:t>
            </a:r>
            <a:r>
              <a:rPr lang="en-US" altLang="en-US" dirty="0">
                <a:solidFill>
                  <a:srgbClr val="5F2987"/>
                </a:solidFill>
                <a:latin typeface="+mn-lt"/>
              </a:rPr>
              <a:t>Bar patrons</a:t>
            </a:r>
          </a:p>
          <a:p>
            <a:pPr eaLnBrk="1" hangingPunct="1"/>
            <a:r>
              <a:rPr lang="en-US" altLang="en-US" dirty="0">
                <a:latin typeface="+mn-lt"/>
              </a:rPr>
              <a:t>Method –</a:t>
            </a:r>
            <a:r>
              <a:rPr lang="en-US" altLang="en-US" dirty="0">
                <a:solidFill>
                  <a:srgbClr val="7030A0"/>
                </a:solidFill>
                <a:latin typeface="+mn-lt"/>
              </a:rPr>
              <a:t> </a:t>
            </a:r>
            <a:r>
              <a:rPr lang="en-US" altLang="en-US" dirty="0">
                <a:solidFill>
                  <a:srgbClr val="5F2987"/>
                </a:solidFill>
                <a:latin typeface="+mn-lt"/>
              </a:rPr>
              <a:t>Systematic sampling</a:t>
            </a:r>
          </a:p>
        </p:txBody>
      </p:sp>
    </p:spTree>
    <p:extLst>
      <p:ext uri="{BB962C8B-B14F-4D97-AF65-F5344CB8AC3E}">
        <p14:creationId xmlns:p14="http://schemas.microsoft.com/office/powerpoint/2010/main" xmlns="" val="224738569"/>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379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3796" name="Text Box 6"/>
          <p:cNvSpPr txBox="1">
            <a:spLocks noChangeArrowheads="1"/>
          </p:cNvSpPr>
          <p:nvPr/>
        </p:nvSpPr>
        <p:spPr bwMode="auto">
          <a:xfrm>
            <a:off x="406400" y="152400"/>
            <a:ext cx="562846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Common </a:t>
            </a:r>
            <a:r>
              <a:rPr lang="en-US" altLang="en-US" sz="3200" b="1" dirty="0">
                <a:solidFill>
                  <a:srgbClr val="669900"/>
                </a:solidFill>
              </a:rPr>
              <a:t>Sampling Designs</a:t>
            </a:r>
          </a:p>
        </p:txBody>
      </p:sp>
      <p:sp>
        <p:nvSpPr>
          <p:cNvPr id="33797" name="Text Box 7"/>
          <p:cNvSpPr txBox="1">
            <a:spLocks noChangeArrowheads="1"/>
          </p:cNvSpPr>
          <p:nvPr/>
        </p:nvSpPr>
        <p:spPr bwMode="auto">
          <a:xfrm>
            <a:off x="609600" y="838200"/>
            <a:ext cx="11176000" cy="42165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i="1" dirty="0">
                <a:solidFill>
                  <a:srgbClr val="94141A"/>
                </a:solidFill>
                <a:latin typeface="+mn-lt"/>
              </a:rPr>
              <a:t>Example:  HR Directors</a:t>
            </a:r>
          </a:p>
          <a:p>
            <a:pPr eaLnBrk="1" hangingPunct="1"/>
            <a:r>
              <a:rPr lang="en-US" altLang="en-US" dirty="0">
                <a:latin typeface="+mn-lt"/>
              </a:rPr>
              <a:t>A business magazine mailed a questionnaire to the HR    directors of all Fortune 500 companies, and received responses from 23% of them.  Those responding reported that they did not think such surveys intruded significantly on their workday.  Identify the population of interest, population parameter, method, and any biases.</a:t>
            </a:r>
          </a:p>
          <a:p>
            <a:pPr eaLnBrk="1" hangingPunct="1"/>
            <a:endParaRPr lang="en-US" altLang="en-US" dirty="0">
              <a:latin typeface="+mn-lt"/>
            </a:endParaRPr>
          </a:p>
          <a:p>
            <a:pPr eaLnBrk="1" hangingPunct="1"/>
            <a:r>
              <a:rPr lang="en-US" altLang="en-US" dirty="0">
                <a:latin typeface="+mn-lt"/>
              </a:rPr>
              <a:t>Population of interest – </a:t>
            </a:r>
            <a:endParaRPr lang="en-US" altLang="en-US" dirty="0">
              <a:solidFill>
                <a:srgbClr val="7030A0"/>
              </a:solidFill>
              <a:latin typeface="+mn-lt"/>
            </a:endParaRPr>
          </a:p>
          <a:p>
            <a:pPr eaLnBrk="1" hangingPunct="1"/>
            <a:r>
              <a:rPr lang="en-US" altLang="en-US" dirty="0">
                <a:latin typeface="+mn-lt"/>
              </a:rPr>
              <a:t>Population parameter –</a:t>
            </a:r>
            <a:r>
              <a:rPr lang="en-US" altLang="en-US" dirty="0">
                <a:solidFill>
                  <a:srgbClr val="7030A0"/>
                </a:solidFill>
                <a:latin typeface="+mn-lt"/>
              </a:rPr>
              <a:t> </a:t>
            </a:r>
          </a:p>
          <a:p>
            <a:pPr eaLnBrk="1" hangingPunct="1"/>
            <a:r>
              <a:rPr lang="en-US" altLang="en-US" dirty="0">
                <a:latin typeface="+mn-lt"/>
              </a:rPr>
              <a:t>Method  –</a:t>
            </a:r>
            <a:r>
              <a:rPr lang="en-US" altLang="en-US" dirty="0">
                <a:solidFill>
                  <a:srgbClr val="7030A0"/>
                </a:solidFill>
                <a:latin typeface="+mn-lt"/>
              </a:rPr>
              <a:t> </a:t>
            </a:r>
            <a:endParaRPr lang="en-US" altLang="en-US" dirty="0">
              <a:latin typeface="+mn-lt"/>
            </a:endParaRPr>
          </a:p>
          <a:p>
            <a:pPr eaLnBrk="1" hangingPunct="1"/>
            <a:r>
              <a:rPr lang="en-US" altLang="en-US" dirty="0">
                <a:latin typeface="+mn-lt"/>
              </a:rPr>
              <a:t>Bias –</a:t>
            </a:r>
            <a:r>
              <a:rPr lang="en-US" altLang="en-US" dirty="0">
                <a:solidFill>
                  <a:srgbClr val="7030A0"/>
                </a:solidFill>
                <a:latin typeface="+mn-lt"/>
              </a:rPr>
              <a:t> </a:t>
            </a:r>
            <a:endParaRPr lang="en-US" altLang="en-US" dirty="0">
              <a:latin typeface="+mn-lt"/>
            </a:endParaRPr>
          </a:p>
        </p:txBody>
      </p:sp>
    </p:spTree>
    <p:extLst>
      <p:ext uri="{BB962C8B-B14F-4D97-AF65-F5344CB8AC3E}">
        <p14:creationId xmlns:p14="http://schemas.microsoft.com/office/powerpoint/2010/main" xmlns="" val="1953541456"/>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481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4820" name="Text Box 6"/>
          <p:cNvSpPr txBox="1">
            <a:spLocks noChangeArrowheads="1"/>
          </p:cNvSpPr>
          <p:nvPr/>
        </p:nvSpPr>
        <p:spPr bwMode="auto">
          <a:xfrm>
            <a:off x="406400" y="152400"/>
            <a:ext cx="562846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Common </a:t>
            </a:r>
            <a:r>
              <a:rPr lang="en-US" altLang="en-US" sz="3200" b="1" dirty="0">
                <a:solidFill>
                  <a:srgbClr val="669900"/>
                </a:solidFill>
              </a:rPr>
              <a:t>Sampling Designs</a:t>
            </a:r>
          </a:p>
        </p:txBody>
      </p:sp>
      <p:sp>
        <p:nvSpPr>
          <p:cNvPr id="34821" name="Text Box 7"/>
          <p:cNvSpPr txBox="1">
            <a:spLocks noChangeArrowheads="1"/>
          </p:cNvSpPr>
          <p:nvPr/>
        </p:nvSpPr>
        <p:spPr bwMode="auto">
          <a:xfrm>
            <a:off x="609600" y="838200"/>
            <a:ext cx="11176000" cy="4955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i="1" dirty="0">
                <a:solidFill>
                  <a:srgbClr val="94141A"/>
                </a:solidFill>
                <a:latin typeface="+mn-lt"/>
              </a:rPr>
              <a:t>Example:  HR Directors</a:t>
            </a:r>
          </a:p>
          <a:p>
            <a:pPr eaLnBrk="1" hangingPunct="1"/>
            <a:r>
              <a:rPr lang="en-US" altLang="en-US" dirty="0">
                <a:latin typeface="+mn-lt"/>
              </a:rPr>
              <a:t>A business magazine mailed a questionnaire to the HR    directors of all Fortune 500 companies, and received responses from 23% of them.  Those responding reported that they did not find such surveys intruded significantly on their workday.  Identify the population of interest, population parameter, method, and any biases. </a:t>
            </a:r>
          </a:p>
          <a:p>
            <a:pPr eaLnBrk="1" hangingPunct="1"/>
            <a:endParaRPr lang="en-US" altLang="en-US" dirty="0">
              <a:latin typeface="+mn-lt"/>
            </a:endParaRPr>
          </a:p>
          <a:p>
            <a:pPr eaLnBrk="1" hangingPunct="1"/>
            <a:r>
              <a:rPr lang="en-US" altLang="en-US" dirty="0">
                <a:latin typeface="+mn-lt"/>
              </a:rPr>
              <a:t>Population of interest – </a:t>
            </a:r>
            <a:r>
              <a:rPr lang="en-US" altLang="en-US" dirty="0">
                <a:solidFill>
                  <a:srgbClr val="5F2987"/>
                </a:solidFill>
                <a:latin typeface="+mn-lt"/>
              </a:rPr>
              <a:t>Fortune 500 HR directors</a:t>
            </a:r>
          </a:p>
          <a:p>
            <a:pPr eaLnBrk="1" hangingPunct="1"/>
            <a:r>
              <a:rPr lang="en-US" altLang="en-US" dirty="0">
                <a:latin typeface="+mn-lt"/>
              </a:rPr>
              <a:t>Population parameter –</a:t>
            </a:r>
            <a:r>
              <a:rPr lang="en-US" altLang="en-US" dirty="0">
                <a:solidFill>
                  <a:srgbClr val="7030A0"/>
                </a:solidFill>
                <a:latin typeface="+mn-lt"/>
              </a:rPr>
              <a:t> </a:t>
            </a:r>
            <a:r>
              <a:rPr lang="en-US" altLang="en-US" dirty="0">
                <a:solidFill>
                  <a:srgbClr val="5F2987"/>
                </a:solidFill>
                <a:latin typeface="+mn-lt"/>
              </a:rPr>
              <a:t>Proportion who don’t feel surveys intruded on their work day</a:t>
            </a:r>
          </a:p>
          <a:p>
            <a:pPr eaLnBrk="1" hangingPunct="1"/>
            <a:r>
              <a:rPr lang="en-US" altLang="en-US" dirty="0">
                <a:latin typeface="+mn-lt"/>
              </a:rPr>
              <a:t>Method – </a:t>
            </a:r>
            <a:r>
              <a:rPr lang="en-US" altLang="en-US" dirty="0">
                <a:solidFill>
                  <a:srgbClr val="5F2987"/>
                </a:solidFill>
                <a:latin typeface="+mn-lt"/>
              </a:rPr>
              <a:t>non random</a:t>
            </a:r>
          </a:p>
          <a:p>
            <a:pPr eaLnBrk="1" hangingPunct="1"/>
            <a:r>
              <a:rPr lang="en-US" altLang="en-US" dirty="0">
                <a:latin typeface="+mn-lt"/>
              </a:rPr>
              <a:t>Bias –</a:t>
            </a:r>
            <a:r>
              <a:rPr lang="en-US" altLang="en-US" dirty="0">
                <a:solidFill>
                  <a:srgbClr val="7030A0"/>
                </a:solidFill>
                <a:latin typeface="+mn-lt"/>
              </a:rPr>
              <a:t> </a:t>
            </a:r>
            <a:r>
              <a:rPr lang="en-US" altLang="en-US" dirty="0" err="1">
                <a:solidFill>
                  <a:srgbClr val="5F2987"/>
                </a:solidFill>
                <a:latin typeface="+mn-lt"/>
              </a:rPr>
              <a:t>Nonresponse</a:t>
            </a:r>
            <a:r>
              <a:rPr lang="en-US" altLang="en-US" dirty="0">
                <a:solidFill>
                  <a:srgbClr val="5F2987"/>
                </a:solidFill>
                <a:latin typeface="+mn-lt"/>
              </a:rPr>
              <a:t>.  And, hard to generalize because who responded is directly related to the question.</a:t>
            </a:r>
          </a:p>
        </p:txBody>
      </p:sp>
    </p:spTree>
    <p:extLst>
      <p:ext uri="{BB962C8B-B14F-4D97-AF65-F5344CB8AC3E}">
        <p14:creationId xmlns:p14="http://schemas.microsoft.com/office/powerpoint/2010/main" xmlns="" val="2436724066"/>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584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5844" name="Text Box 6"/>
          <p:cNvSpPr txBox="1">
            <a:spLocks noChangeArrowheads="1"/>
          </p:cNvSpPr>
          <p:nvPr/>
        </p:nvSpPr>
        <p:spPr bwMode="auto">
          <a:xfrm>
            <a:off x="406400" y="152400"/>
            <a:ext cx="562846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Common </a:t>
            </a:r>
            <a:r>
              <a:rPr lang="en-US" altLang="en-US" sz="3200" b="1" dirty="0">
                <a:solidFill>
                  <a:srgbClr val="669900"/>
                </a:solidFill>
              </a:rPr>
              <a:t>Sampling Designs</a:t>
            </a:r>
          </a:p>
        </p:txBody>
      </p:sp>
      <p:sp>
        <p:nvSpPr>
          <p:cNvPr id="35845" name="Text Box 7"/>
          <p:cNvSpPr txBox="1">
            <a:spLocks noChangeArrowheads="1"/>
          </p:cNvSpPr>
          <p:nvPr/>
        </p:nvSpPr>
        <p:spPr bwMode="auto">
          <a:xfrm>
            <a:off x="609600" y="838201"/>
            <a:ext cx="11176000" cy="34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i="1" dirty="0">
                <a:solidFill>
                  <a:srgbClr val="94141A"/>
                </a:solidFill>
                <a:latin typeface="+mn-lt"/>
              </a:rPr>
              <a:t>Example:  Amusement Park Riders</a:t>
            </a:r>
          </a:p>
          <a:p>
            <a:pPr eaLnBrk="1" hangingPunct="1"/>
            <a:r>
              <a:rPr lang="en-US" altLang="en-US" dirty="0">
                <a:latin typeface="+mn-lt"/>
              </a:rPr>
              <a:t>An amusement park has opened a new roller coaster.  It is so popular that people are waiting for up to 3 hours for a 2-minute ride.  Concerned about how patrons feel about this, they survey every 10</a:t>
            </a:r>
            <a:r>
              <a:rPr lang="en-US" altLang="en-US" baseline="30000" dirty="0">
                <a:latin typeface="+mn-lt"/>
              </a:rPr>
              <a:t>th</a:t>
            </a:r>
            <a:r>
              <a:rPr lang="en-US" altLang="en-US" dirty="0">
                <a:latin typeface="+mn-lt"/>
              </a:rPr>
              <a:t> person on the line for the roller coaster, starting from a randomly selected individual. Identify sampling frame.  Is the sample likely to be representative?</a:t>
            </a:r>
          </a:p>
          <a:p>
            <a:pPr eaLnBrk="1" hangingPunct="1"/>
            <a:endParaRPr lang="en-US" altLang="en-US" dirty="0">
              <a:latin typeface="+mn-lt"/>
            </a:endParaRPr>
          </a:p>
          <a:p>
            <a:pPr eaLnBrk="1" hangingPunct="1"/>
            <a:r>
              <a:rPr lang="en-US" altLang="en-US" dirty="0">
                <a:latin typeface="+mn-lt"/>
              </a:rPr>
              <a:t>Sampling Frame –</a:t>
            </a:r>
            <a:r>
              <a:rPr lang="en-US" altLang="en-US" dirty="0">
                <a:solidFill>
                  <a:srgbClr val="7030A0"/>
                </a:solidFill>
                <a:latin typeface="+mn-lt"/>
              </a:rPr>
              <a:t> </a:t>
            </a:r>
            <a:endParaRPr lang="en-US" altLang="en-US" dirty="0">
              <a:latin typeface="+mn-lt"/>
            </a:endParaRPr>
          </a:p>
          <a:p>
            <a:pPr eaLnBrk="1" hangingPunct="1"/>
            <a:r>
              <a:rPr lang="en-US" altLang="en-US" dirty="0">
                <a:latin typeface="+mn-lt"/>
              </a:rPr>
              <a:t>Representative –</a:t>
            </a:r>
            <a:r>
              <a:rPr lang="en-US" altLang="en-US" dirty="0">
                <a:solidFill>
                  <a:srgbClr val="7030A0"/>
                </a:solidFill>
                <a:latin typeface="+mn-lt"/>
              </a:rPr>
              <a:t> </a:t>
            </a:r>
            <a:endParaRPr lang="en-US" altLang="en-US" dirty="0">
              <a:latin typeface="+mn-lt"/>
            </a:endParaRPr>
          </a:p>
        </p:txBody>
      </p:sp>
    </p:spTree>
    <p:extLst>
      <p:ext uri="{BB962C8B-B14F-4D97-AF65-F5344CB8AC3E}">
        <p14:creationId xmlns:p14="http://schemas.microsoft.com/office/powerpoint/2010/main" xmlns="" val="2427356833"/>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686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6868" name="Text Box 6"/>
          <p:cNvSpPr txBox="1">
            <a:spLocks noChangeArrowheads="1"/>
          </p:cNvSpPr>
          <p:nvPr/>
        </p:nvSpPr>
        <p:spPr bwMode="auto">
          <a:xfrm>
            <a:off x="406400" y="152400"/>
            <a:ext cx="562846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Common </a:t>
            </a:r>
            <a:r>
              <a:rPr lang="en-US" altLang="en-US" sz="3200" b="1" dirty="0">
                <a:solidFill>
                  <a:srgbClr val="669900"/>
                </a:solidFill>
              </a:rPr>
              <a:t>Sampling Designs</a:t>
            </a:r>
          </a:p>
        </p:txBody>
      </p:sp>
      <p:sp>
        <p:nvSpPr>
          <p:cNvPr id="36869" name="Text Box 7"/>
          <p:cNvSpPr txBox="1">
            <a:spLocks noChangeArrowheads="1"/>
          </p:cNvSpPr>
          <p:nvPr/>
        </p:nvSpPr>
        <p:spPr bwMode="auto">
          <a:xfrm>
            <a:off x="609600" y="838200"/>
            <a:ext cx="11176000" cy="45858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i="1" dirty="0">
                <a:solidFill>
                  <a:srgbClr val="94141A"/>
                </a:solidFill>
                <a:latin typeface="+mn-lt"/>
              </a:rPr>
              <a:t>Example:  Amusement Park Riders</a:t>
            </a:r>
          </a:p>
          <a:p>
            <a:pPr eaLnBrk="1" hangingPunct="1"/>
            <a:r>
              <a:rPr lang="en-US" altLang="en-US" dirty="0">
                <a:latin typeface="+mn-lt"/>
              </a:rPr>
              <a:t>An amusement park has opened a ne roller coaster.  It is so popular that people are waiting for up to 3 hours for a 2-minute ride.  Concerned about how patrons feel about this, they survey every 10</a:t>
            </a:r>
            <a:r>
              <a:rPr lang="en-US" altLang="en-US" baseline="30000" dirty="0">
                <a:latin typeface="+mn-lt"/>
              </a:rPr>
              <a:t>th</a:t>
            </a:r>
            <a:r>
              <a:rPr lang="en-US" altLang="en-US" dirty="0">
                <a:latin typeface="+mn-lt"/>
              </a:rPr>
              <a:t> person on the line for the roller coaster, starting from a randomly selected individual. Identify sampling frame.  Is the sample likely to be representative?</a:t>
            </a:r>
          </a:p>
          <a:p>
            <a:pPr eaLnBrk="1" hangingPunct="1"/>
            <a:endParaRPr lang="en-US" altLang="en-US" dirty="0">
              <a:latin typeface="+mn-lt"/>
            </a:endParaRPr>
          </a:p>
          <a:p>
            <a:pPr eaLnBrk="1" hangingPunct="1"/>
            <a:r>
              <a:rPr lang="en-US" altLang="en-US" dirty="0">
                <a:latin typeface="+mn-lt"/>
              </a:rPr>
              <a:t>Sampling Frame –</a:t>
            </a:r>
            <a:r>
              <a:rPr lang="en-US" altLang="en-US" dirty="0">
                <a:solidFill>
                  <a:srgbClr val="7030A0"/>
                </a:solidFill>
                <a:latin typeface="+mn-lt"/>
              </a:rPr>
              <a:t> </a:t>
            </a:r>
            <a:r>
              <a:rPr lang="en-US" altLang="en-US" dirty="0">
                <a:solidFill>
                  <a:srgbClr val="5F2987"/>
                </a:solidFill>
                <a:latin typeface="+mn-lt"/>
              </a:rPr>
              <a:t>Patrons in line on that day at that time.</a:t>
            </a:r>
          </a:p>
          <a:p>
            <a:pPr eaLnBrk="1" hangingPunct="1"/>
            <a:r>
              <a:rPr lang="en-US" altLang="en-US" dirty="0">
                <a:latin typeface="+mn-lt"/>
              </a:rPr>
              <a:t>Representative –</a:t>
            </a:r>
            <a:r>
              <a:rPr lang="en-US" altLang="en-US" dirty="0">
                <a:solidFill>
                  <a:srgbClr val="7030A0"/>
                </a:solidFill>
                <a:latin typeface="+mn-lt"/>
              </a:rPr>
              <a:t> </a:t>
            </a:r>
            <a:r>
              <a:rPr lang="en-US" altLang="en-US" dirty="0">
                <a:solidFill>
                  <a:srgbClr val="5F2987"/>
                </a:solidFill>
                <a:latin typeface="+mn-lt"/>
              </a:rPr>
              <a:t>No.  Only those who think it worth the wait are likely to be in line.  Also, those who don’t like roller coasters aren’t in the sampling frame, so the poll will not get a fair picture of whether park patrons feel about long lines for roller coaster rides.</a:t>
            </a:r>
          </a:p>
        </p:txBody>
      </p:sp>
    </p:spTree>
    <p:extLst>
      <p:ext uri="{BB962C8B-B14F-4D97-AF65-F5344CB8AC3E}">
        <p14:creationId xmlns:p14="http://schemas.microsoft.com/office/powerpoint/2010/main" xmlns="" val="4238009467"/>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pPr eaLnBrk="1" hangingPunct="1"/>
            <a:r>
              <a:rPr lang="en-US" altLang="en-US" smtClean="0"/>
              <a:t>Sampling Distributions</a:t>
            </a:r>
          </a:p>
        </p:txBody>
      </p:sp>
      <p:sp>
        <p:nvSpPr>
          <p:cNvPr id="67587" name="Rectangle 3"/>
          <p:cNvSpPr>
            <a:spLocks noGrp="1" noChangeArrowheads="1"/>
          </p:cNvSpPr>
          <p:nvPr>
            <p:ph type="body" idx="4294967295"/>
          </p:nvPr>
        </p:nvSpPr>
        <p:spPr>
          <a:xfrm>
            <a:off x="372533" y="1676401"/>
            <a:ext cx="11401777" cy="4151313"/>
          </a:xfrm>
        </p:spPr>
        <p:txBody>
          <a:bodyPr>
            <a:normAutofit/>
          </a:bodyPr>
          <a:lstStyle/>
          <a:p>
            <a:pPr eaLnBrk="1" hangingPunct="1">
              <a:lnSpc>
                <a:spcPct val="115000"/>
              </a:lnSpc>
            </a:pPr>
            <a:r>
              <a:rPr lang="en-US" altLang="en-US" sz="2400" dirty="0" smtClean="0">
                <a:solidFill>
                  <a:schemeClr val="tx1"/>
                </a:solidFill>
              </a:rPr>
              <a:t>A </a:t>
            </a:r>
            <a:r>
              <a:rPr lang="en-US" altLang="en-US" sz="2400" b="1" dirty="0" smtClean="0">
                <a:solidFill>
                  <a:schemeClr val="tx1"/>
                </a:solidFill>
              </a:rPr>
              <a:t>sampling distribution </a:t>
            </a:r>
            <a:r>
              <a:rPr lang="en-US" altLang="en-US" sz="2400" dirty="0" smtClean="0">
                <a:solidFill>
                  <a:schemeClr val="tx1"/>
                </a:solidFill>
              </a:rPr>
              <a:t>is a distribution of all of the possible values of a sample statistic for a given sample size selected from a population.</a:t>
            </a:r>
          </a:p>
          <a:p>
            <a:pPr eaLnBrk="1" hangingPunct="1">
              <a:lnSpc>
                <a:spcPct val="115000"/>
              </a:lnSpc>
              <a:buFont typeface="Wingdings" pitchFamily="2" charset="2"/>
              <a:buNone/>
            </a:pPr>
            <a:endParaRPr lang="en-US" altLang="en-US" sz="2400" dirty="0" smtClean="0">
              <a:solidFill>
                <a:schemeClr val="tx1"/>
              </a:solidFill>
            </a:endParaRPr>
          </a:p>
          <a:p>
            <a:pPr eaLnBrk="1" hangingPunct="1">
              <a:lnSpc>
                <a:spcPct val="115000"/>
              </a:lnSpc>
            </a:pPr>
            <a:r>
              <a:rPr lang="en-US" altLang="en-US" sz="2400" dirty="0" smtClean="0">
                <a:solidFill>
                  <a:schemeClr val="tx1"/>
                </a:solidFill>
              </a:rPr>
              <a:t>For example, suppose you sample 50 students from your college regarding their mean GPA.  If you obtained many different samples of size 50, you will compute a different mean for each sample.  We are interested in the distribution of all potential mean GPAs we might calculate for any sample of 50 students.</a:t>
            </a:r>
          </a:p>
        </p:txBody>
      </p:sp>
    </p:spTree>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ct 9">
            <a:hlinkClick r:id="" action="ppaction://ole?verb=0"/>
          </p:cNvPr>
          <p:cNvGraphicFramePr>
            <a:graphicFrameLocks/>
          </p:cNvGraphicFramePr>
          <p:nvPr/>
        </p:nvGraphicFramePr>
        <p:xfrm>
          <a:off x="9903885" y="2676525"/>
          <a:ext cx="2228849" cy="4273550"/>
        </p:xfrm>
        <a:graphic>
          <a:graphicData uri="http://schemas.openxmlformats.org/presentationml/2006/ole">
            <p:oleObj spid="_x0000_s165890" name="Clip" r:id="rId3" imgW="1671638" imgH="4273550" progId="">
              <p:embed/>
            </p:oleObj>
          </a:graphicData>
        </a:graphic>
      </p:graphicFrame>
      <p:sp>
        <p:nvSpPr>
          <p:cNvPr id="68611" name="Rectangle 2"/>
          <p:cNvSpPr>
            <a:spLocks noGrp="1" noChangeArrowheads="1"/>
          </p:cNvSpPr>
          <p:nvPr>
            <p:ph type="title" idx="4294967295"/>
          </p:nvPr>
        </p:nvSpPr>
        <p:spPr>
          <a:xfrm>
            <a:off x="812800" y="228600"/>
            <a:ext cx="11176000" cy="685800"/>
          </a:xfrm>
        </p:spPr>
        <p:txBody>
          <a:bodyPr/>
          <a:lstStyle/>
          <a:p>
            <a:pPr eaLnBrk="1" hangingPunct="1">
              <a:lnSpc>
                <a:spcPct val="80000"/>
              </a:lnSpc>
            </a:pPr>
            <a:r>
              <a:rPr lang="en-US" altLang="en-US" smtClean="0"/>
              <a:t>Developing a Sampling Distribution</a:t>
            </a:r>
          </a:p>
        </p:txBody>
      </p:sp>
      <p:sp>
        <p:nvSpPr>
          <p:cNvPr id="68612" name="Rectangle 3"/>
          <p:cNvSpPr>
            <a:spLocks noGrp="1" noChangeArrowheads="1"/>
          </p:cNvSpPr>
          <p:nvPr>
            <p:ph type="body" idx="4294967295"/>
          </p:nvPr>
        </p:nvSpPr>
        <p:spPr/>
        <p:txBody>
          <a:bodyPr>
            <a:normAutofit/>
          </a:bodyPr>
          <a:lstStyle/>
          <a:p>
            <a:pPr eaLnBrk="1" hangingPunct="1">
              <a:lnSpc>
                <a:spcPct val="120000"/>
              </a:lnSpc>
            </a:pPr>
            <a:r>
              <a:rPr lang="en-US" altLang="en-US" sz="2400" b="1" dirty="0" smtClean="0"/>
              <a:t>Assume there is a population …</a:t>
            </a:r>
          </a:p>
          <a:p>
            <a:pPr eaLnBrk="1" hangingPunct="1">
              <a:lnSpc>
                <a:spcPct val="120000"/>
              </a:lnSpc>
            </a:pPr>
            <a:r>
              <a:rPr lang="en-US" altLang="en-US" sz="2400" dirty="0" smtClean="0"/>
              <a:t>Population size </a:t>
            </a:r>
            <a:r>
              <a:rPr lang="en-US" altLang="en-US" sz="2400" dirty="0" smtClean="0">
                <a:solidFill>
                  <a:schemeClr val="folHlink"/>
                </a:solidFill>
              </a:rPr>
              <a:t>N=4</a:t>
            </a:r>
          </a:p>
          <a:p>
            <a:pPr eaLnBrk="1" hangingPunct="1">
              <a:lnSpc>
                <a:spcPct val="120000"/>
              </a:lnSpc>
            </a:pPr>
            <a:r>
              <a:rPr lang="en-US" altLang="en-US" sz="2400" dirty="0" smtClean="0"/>
              <a:t>Random variable, X,</a:t>
            </a:r>
            <a:br>
              <a:rPr lang="en-US" altLang="en-US" sz="2400" dirty="0" smtClean="0"/>
            </a:br>
            <a:r>
              <a:rPr lang="en-US" altLang="en-US" sz="2400" dirty="0" smtClean="0"/>
              <a:t>is </a:t>
            </a:r>
            <a:r>
              <a:rPr lang="en-US" altLang="en-US" sz="2400" dirty="0" smtClean="0">
                <a:solidFill>
                  <a:schemeClr val="folHlink"/>
                </a:solidFill>
              </a:rPr>
              <a:t>age</a:t>
            </a:r>
            <a:r>
              <a:rPr lang="en-US" altLang="en-US" sz="2400" dirty="0" smtClean="0"/>
              <a:t> of individuals</a:t>
            </a:r>
          </a:p>
          <a:p>
            <a:pPr eaLnBrk="1" hangingPunct="1">
              <a:lnSpc>
                <a:spcPct val="120000"/>
              </a:lnSpc>
            </a:pPr>
            <a:r>
              <a:rPr lang="en-US" altLang="en-US" sz="2400" dirty="0" smtClean="0"/>
              <a:t>Values of X: </a:t>
            </a:r>
            <a:r>
              <a:rPr lang="en-US" altLang="en-US" sz="2400" dirty="0" smtClean="0">
                <a:solidFill>
                  <a:schemeClr val="folHlink"/>
                </a:solidFill>
              </a:rPr>
              <a:t>18, 20,</a:t>
            </a:r>
            <a:br>
              <a:rPr lang="en-US" altLang="en-US" sz="2400" dirty="0" smtClean="0">
                <a:solidFill>
                  <a:schemeClr val="folHlink"/>
                </a:solidFill>
              </a:rPr>
            </a:br>
            <a:r>
              <a:rPr lang="en-US" altLang="en-US" sz="2400" dirty="0" smtClean="0">
                <a:solidFill>
                  <a:schemeClr val="folHlink"/>
                </a:solidFill>
              </a:rPr>
              <a:t>22, 24</a:t>
            </a:r>
            <a:r>
              <a:rPr lang="en-US" altLang="en-US" sz="2400" dirty="0" smtClean="0"/>
              <a:t> (years)</a:t>
            </a:r>
          </a:p>
        </p:txBody>
      </p:sp>
      <p:sp>
        <p:nvSpPr>
          <p:cNvPr id="68613" name="Rectangle 4"/>
          <p:cNvSpPr>
            <a:spLocks noChangeArrowheads="1"/>
          </p:cNvSpPr>
          <p:nvPr/>
        </p:nvSpPr>
        <p:spPr bwMode="auto">
          <a:xfrm>
            <a:off x="7315201" y="2438401"/>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solidFill>
                  <a:srgbClr val="006600"/>
                </a:solidFill>
              </a:rPr>
              <a:t>A</a:t>
            </a:r>
          </a:p>
        </p:txBody>
      </p:sp>
      <p:sp>
        <p:nvSpPr>
          <p:cNvPr id="68614" name="Rectangle 5"/>
          <p:cNvSpPr>
            <a:spLocks noChangeArrowheads="1"/>
          </p:cNvSpPr>
          <p:nvPr/>
        </p:nvSpPr>
        <p:spPr bwMode="auto">
          <a:xfrm>
            <a:off x="8386234" y="2506664"/>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solidFill>
                  <a:schemeClr val="folHlink"/>
                </a:solidFill>
              </a:rPr>
              <a:t>B</a:t>
            </a:r>
          </a:p>
        </p:txBody>
      </p:sp>
      <p:sp>
        <p:nvSpPr>
          <p:cNvPr id="68615" name="Rectangle 6"/>
          <p:cNvSpPr>
            <a:spLocks noChangeArrowheads="1"/>
          </p:cNvSpPr>
          <p:nvPr/>
        </p:nvSpPr>
        <p:spPr bwMode="auto">
          <a:xfrm>
            <a:off x="9300634" y="2430464"/>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solidFill>
                  <a:schemeClr val="hlink"/>
                </a:solidFill>
              </a:rPr>
              <a:t>C</a:t>
            </a:r>
          </a:p>
        </p:txBody>
      </p:sp>
      <p:sp>
        <p:nvSpPr>
          <p:cNvPr id="68616" name="Rectangle 7"/>
          <p:cNvSpPr>
            <a:spLocks noChangeArrowheads="1"/>
          </p:cNvSpPr>
          <p:nvPr/>
        </p:nvSpPr>
        <p:spPr bwMode="auto">
          <a:xfrm>
            <a:off x="10261601" y="2286001"/>
            <a:ext cx="8593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solidFill>
                  <a:srgbClr val="993300"/>
                </a:solidFill>
              </a:rPr>
              <a:t>D</a:t>
            </a:r>
          </a:p>
        </p:txBody>
      </p:sp>
      <p:graphicFrame>
        <p:nvGraphicFramePr>
          <p:cNvPr id="68617" name="Object 8">
            <a:hlinkClick r:id="" action="ppaction://ole?verb=0"/>
          </p:cNvPr>
          <p:cNvGraphicFramePr>
            <a:graphicFrameLocks/>
          </p:cNvGraphicFramePr>
          <p:nvPr/>
        </p:nvGraphicFramePr>
        <p:xfrm>
          <a:off x="6961718" y="2868614"/>
          <a:ext cx="3975100" cy="4141787"/>
        </p:xfrm>
        <a:graphic>
          <a:graphicData uri="http://schemas.openxmlformats.org/presentationml/2006/ole">
            <p:oleObj spid="_x0000_s165891" name="Clip" r:id="rId4" imgW="2981325" imgH="4141788" progId="">
              <p:embed/>
            </p:oleObj>
          </a:graphicData>
        </a:graphic>
      </p:graphicFrame>
      <p:graphicFrame>
        <p:nvGraphicFramePr>
          <p:cNvPr id="68618" name="Object 10">
            <a:hlinkClick r:id="" action="ppaction://ole?verb=0"/>
          </p:cNvPr>
          <p:cNvGraphicFramePr>
            <a:graphicFrameLocks/>
          </p:cNvGraphicFramePr>
          <p:nvPr/>
        </p:nvGraphicFramePr>
        <p:xfrm>
          <a:off x="7907867" y="2955925"/>
          <a:ext cx="2347384" cy="3937000"/>
        </p:xfrm>
        <a:graphic>
          <a:graphicData uri="http://schemas.openxmlformats.org/presentationml/2006/ole">
            <p:oleObj spid="_x0000_s165892" name="Clip" r:id="rId5" imgW="1760538" imgH="3937000" progId="">
              <p:embed/>
            </p:oleObj>
          </a:graphicData>
        </a:graphic>
      </p:graphicFrame>
    </p:spTree>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6604000" y="2667000"/>
            <a:ext cx="4978400" cy="2133600"/>
          </a:xfrm>
          <a:prstGeom prst="rect">
            <a:avLst/>
          </a:prstGeom>
          <a:solidFill>
            <a:srgbClr val="C0C0C0"/>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35" name="Line 3"/>
          <p:cNvSpPr>
            <a:spLocks noChangeShapeType="1"/>
          </p:cNvSpPr>
          <p:nvPr/>
        </p:nvSpPr>
        <p:spPr bwMode="auto">
          <a:xfrm>
            <a:off x="6618818" y="3733800"/>
            <a:ext cx="2116" cy="0"/>
          </a:xfrm>
          <a:prstGeom prst="line">
            <a:avLst/>
          </a:prstGeom>
          <a:noFill/>
          <a:ln w="12700">
            <a:solidFill>
              <a:schemeClr val="tx1"/>
            </a:solidFill>
            <a:round/>
            <a:headEnd/>
            <a:tailEnd/>
          </a:ln>
        </p:spPr>
        <p:txBody>
          <a:bodyPr wrap="none" anchor="ctr"/>
          <a:lstStyle/>
          <a:p>
            <a:endParaRPr lang="en-US"/>
          </a:p>
        </p:txBody>
      </p:sp>
      <p:sp>
        <p:nvSpPr>
          <p:cNvPr id="69636" name="Line 4"/>
          <p:cNvSpPr>
            <a:spLocks noChangeShapeType="1"/>
          </p:cNvSpPr>
          <p:nvPr/>
        </p:nvSpPr>
        <p:spPr bwMode="auto">
          <a:xfrm>
            <a:off x="6618818" y="4267200"/>
            <a:ext cx="2116" cy="0"/>
          </a:xfrm>
          <a:prstGeom prst="line">
            <a:avLst/>
          </a:prstGeom>
          <a:noFill/>
          <a:ln w="12700">
            <a:solidFill>
              <a:schemeClr val="tx1"/>
            </a:solidFill>
            <a:round/>
            <a:headEnd/>
            <a:tailEnd/>
          </a:ln>
        </p:spPr>
        <p:txBody>
          <a:bodyPr wrap="none" anchor="ctr"/>
          <a:lstStyle/>
          <a:p>
            <a:endParaRPr lang="en-US"/>
          </a:p>
        </p:txBody>
      </p:sp>
      <p:sp>
        <p:nvSpPr>
          <p:cNvPr id="69637" name="Line 5"/>
          <p:cNvSpPr>
            <a:spLocks noChangeShapeType="1"/>
          </p:cNvSpPr>
          <p:nvPr/>
        </p:nvSpPr>
        <p:spPr bwMode="auto">
          <a:xfrm>
            <a:off x="6618818" y="3200400"/>
            <a:ext cx="2116" cy="0"/>
          </a:xfrm>
          <a:prstGeom prst="line">
            <a:avLst/>
          </a:prstGeom>
          <a:noFill/>
          <a:ln w="12700">
            <a:solidFill>
              <a:schemeClr val="tx1"/>
            </a:solidFill>
            <a:round/>
            <a:headEnd/>
            <a:tailEnd/>
          </a:ln>
        </p:spPr>
        <p:txBody>
          <a:bodyPr wrap="none" anchor="ctr"/>
          <a:lstStyle/>
          <a:p>
            <a:endParaRPr lang="en-US"/>
          </a:p>
        </p:txBody>
      </p:sp>
      <p:sp>
        <p:nvSpPr>
          <p:cNvPr id="69638" name="Rectangle 6"/>
          <p:cNvSpPr>
            <a:spLocks noChangeArrowheads="1"/>
          </p:cNvSpPr>
          <p:nvPr/>
        </p:nvSpPr>
        <p:spPr bwMode="auto">
          <a:xfrm>
            <a:off x="7112000" y="3505200"/>
            <a:ext cx="6096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39" name="Rectangle 7"/>
          <p:cNvSpPr>
            <a:spLocks noChangeArrowheads="1"/>
          </p:cNvSpPr>
          <p:nvPr/>
        </p:nvSpPr>
        <p:spPr bwMode="auto">
          <a:xfrm>
            <a:off x="8229600" y="3505200"/>
            <a:ext cx="6096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40" name="Rectangle 8"/>
          <p:cNvSpPr>
            <a:spLocks noChangeArrowheads="1"/>
          </p:cNvSpPr>
          <p:nvPr/>
        </p:nvSpPr>
        <p:spPr bwMode="auto">
          <a:xfrm>
            <a:off x="9347200" y="3505200"/>
            <a:ext cx="6096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41" name="Rectangle 9"/>
          <p:cNvSpPr>
            <a:spLocks noChangeArrowheads="1"/>
          </p:cNvSpPr>
          <p:nvPr/>
        </p:nvSpPr>
        <p:spPr bwMode="auto">
          <a:xfrm>
            <a:off x="10464800" y="3505200"/>
            <a:ext cx="6096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42" name="Rectangle 10"/>
          <p:cNvSpPr>
            <a:spLocks noChangeArrowheads="1"/>
          </p:cNvSpPr>
          <p:nvPr/>
        </p:nvSpPr>
        <p:spPr bwMode="auto">
          <a:xfrm>
            <a:off x="5791201" y="3048001"/>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.3</a:t>
            </a:r>
          </a:p>
        </p:txBody>
      </p:sp>
      <p:sp>
        <p:nvSpPr>
          <p:cNvPr id="69643" name="Rectangle 11"/>
          <p:cNvSpPr>
            <a:spLocks noChangeArrowheads="1"/>
          </p:cNvSpPr>
          <p:nvPr/>
        </p:nvSpPr>
        <p:spPr bwMode="auto">
          <a:xfrm>
            <a:off x="5791201" y="3581400"/>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.2</a:t>
            </a:r>
          </a:p>
        </p:txBody>
      </p:sp>
      <p:sp>
        <p:nvSpPr>
          <p:cNvPr id="69644" name="Rectangle 12"/>
          <p:cNvSpPr>
            <a:spLocks noChangeArrowheads="1"/>
          </p:cNvSpPr>
          <p:nvPr/>
        </p:nvSpPr>
        <p:spPr bwMode="auto">
          <a:xfrm>
            <a:off x="5767918" y="4021139"/>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.1</a:t>
            </a:r>
          </a:p>
        </p:txBody>
      </p:sp>
      <p:sp>
        <p:nvSpPr>
          <p:cNvPr id="69645" name="Rectangle 13"/>
          <p:cNvSpPr>
            <a:spLocks noChangeArrowheads="1"/>
          </p:cNvSpPr>
          <p:nvPr/>
        </p:nvSpPr>
        <p:spPr bwMode="auto">
          <a:xfrm>
            <a:off x="5767918" y="4554539"/>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 0</a:t>
            </a:r>
          </a:p>
        </p:txBody>
      </p:sp>
      <p:sp>
        <p:nvSpPr>
          <p:cNvPr id="69646" name="Rectangle 14"/>
          <p:cNvSpPr>
            <a:spLocks noChangeArrowheads="1"/>
          </p:cNvSpPr>
          <p:nvPr/>
        </p:nvSpPr>
        <p:spPr bwMode="auto">
          <a:xfrm>
            <a:off x="6885518" y="4783139"/>
            <a:ext cx="4516967" cy="616066"/>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 </a:t>
            </a:r>
            <a:r>
              <a:rPr lang="en-US" altLang="en-US" sz="1800" b="1"/>
              <a:t>  18         20          22         24</a:t>
            </a:r>
          </a:p>
          <a:p>
            <a:pPr>
              <a:lnSpc>
                <a:spcPct val="40000"/>
              </a:lnSpc>
              <a:spcBef>
                <a:spcPct val="50000"/>
              </a:spcBef>
            </a:pPr>
            <a:r>
              <a:rPr lang="en-US" altLang="en-US" sz="1800" b="1"/>
              <a:t>   </a:t>
            </a:r>
            <a:r>
              <a:rPr lang="en-US" altLang="en-US" b="1"/>
              <a:t>A        B        C       D</a:t>
            </a:r>
          </a:p>
        </p:txBody>
      </p:sp>
      <p:sp>
        <p:nvSpPr>
          <p:cNvPr id="69647" name="Rectangle 15"/>
          <p:cNvSpPr>
            <a:spLocks noChangeArrowheads="1"/>
          </p:cNvSpPr>
          <p:nvPr/>
        </p:nvSpPr>
        <p:spPr bwMode="auto">
          <a:xfrm>
            <a:off x="6908800" y="5638801"/>
            <a:ext cx="4470400" cy="366767"/>
          </a:xfrm>
          <a:prstGeom prst="rect">
            <a:avLst/>
          </a:prstGeom>
          <a:solidFill>
            <a:srgbClr val="C7DAF7"/>
          </a:solidFill>
          <a:ln w="12700">
            <a:solidFill>
              <a:schemeClr val="tx1"/>
            </a:solidFill>
            <a:miter lim="800000"/>
            <a:headEnd/>
            <a:tailEnd/>
          </a:ln>
        </p:spPr>
        <p:txBody>
          <a:bodyPr lIns="90488" tIns="44450" rIns="90488" bIns="44450">
            <a:spAutoFit/>
          </a:bodyPr>
          <a:lstStyle/>
          <a:p>
            <a:pPr algn="ctr">
              <a:spcBef>
                <a:spcPct val="50000"/>
              </a:spcBef>
            </a:pPr>
            <a:r>
              <a:rPr lang="en-US" altLang="en-US">
                <a:solidFill>
                  <a:srgbClr val="000000"/>
                </a:solidFill>
              </a:rPr>
              <a:t>Uniform Distribution</a:t>
            </a:r>
          </a:p>
        </p:txBody>
      </p:sp>
      <p:sp>
        <p:nvSpPr>
          <p:cNvPr id="69648" name="Rectangle 16"/>
          <p:cNvSpPr>
            <a:spLocks noChangeArrowheads="1"/>
          </p:cNvSpPr>
          <p:nvPr/>
        </p:nvSpPr>
        <p:spPr bwMode="auto">
          <a:xfrm>
            <a:off x="5477934" y="2432050"/>
            <a:ext cx="1265767" cy="515938"/>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P(x)</a:t>
            </a:r>
          </a:p>
        </p:txBody>
      </p:sp>
      <p:sp>
        <p:nvSpPr>
          <p:cNvPr id="69649" name="Rectangle 17"/>
          <p:cNvSpPr>
            <a:spLocks noChangeArrowheads="1"/>
          </p:cNvSpPr>
          <p:nvPr/>
        </p:nvSpPr>
        <p:spPr bwMode="auto">
          <a:xfrm>
            <a:off x="11379200" y="4724400"/>
            <a:ext cx="609600" cy="515938"/>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x</a:t>
            </a:r>
          </a:p>
        </p:txBody>
      </p:sp>
      <p:sp>
        <p:nvSpPr>
          <p:cNvPr id="69651" name="Rectangle 19"/>
          <p:cNvSpPr>
            <a:spLocks noChangeArrowheads="1"/>
          </p:cNvSpPr>
          <p:nvPr/>
        </p:nvSpPr>
        <p:spPr bwMode="auto">
          <a:xfrm>
            <a:off x="406400" y="1755776"/>
            <a:ext cx="11379200" cy="459100"/>
          </a:xfrm>
          <a:prstGeom prst="rect">
            <a:avLst/>
          </a:prstGeom>
          <a:noFill/>
          <a:ln w="12700">
            <a:noFill/>
            <a:miter lim="800000"/>
            <a:headEnd/>
            <a:tailEnd/>
          </a:ln>
        </p:spPr>
        <p:txBody>
          <a:bodyPr lIns="90488" tIns="44450" rIns="90488" bIns="44450">
            <a:spAutoFit/>
          </a:bodyPr>
          <a:lstStyle/>
          <a:p>
            <a:pPr>
              <a:spcBef>
                <a:spcPct val="50000"/>
              </a:spcBef>
            </a:pPr>
            <a:r>
              <a:rPr lang="en-US" altLang="en-US" sz="2400" dirty="0"/>
              <a:t>Summary Measures for the Population Distribution:</a:t>
            </a:r>
          </a:p>
        </p:txBody>
      </p:sp>
      <p:sp>
        <p:nvSpPr>
          <p:cNvPr id="69652" name="Rectangle 20"/>
          <p:cNvSpPr>
            <a:spLocks noGrp="1" noChangeArrowheads="1"/>
          </p:cNvSpPr>
          <p:nvPr>
            <p:ph type="title" idx="4294967295"/>
          </p:nvPr>
        </p:nvSpPr>
        <p:spPr>
          <a:xfrm>
            <a:off x="304800" y="304800"/>
            <a:ext cx="11406717" cy="685800"/>
          </a:xfrm>
        </p:spPr>
        <p:txBody>
          <a:bodyPr/>
          <a:lstStyle/>
          <a:p>
            <a:pPr eaLnBrk="1" hangingPunct="1">
              <a:lnSpc>
                <a:spcPct val="80000"/>
              </a:lnSpc>
            </a:pPr>
            <a:r>
              <a:rPr lang="en-US" altLang="en-US" smtClean="0"/>
              <a:t>Developing a Sampling Distribution</a:t>
            </a:r>
          </a:p>
        </p:txBody>
      </p:sp>
      <p:sp>
        <p:nvSpPr>
          <p:cNvPr id="69653" name="Line 21"/>
          <p:cNvSpPr>
            <a:spLocks noChangeShapeType="1"/>
          </p:cNvSpPr>
          <p:nvPr/>
        </p:nvSpPr>
        <p:spPr bwMode="auto">
          <a:xfrm>
            <a:off x="6604000" y="4267200"/>
            <a:ext cx="4978400" cy="1588"/>
          </a:xfrm>
          <a:prstGeom prst="line">
            <a:avLst/>
          </a:prstGeom>
          <a:noFill/>
          <a:ln w="9525" cap="rnd">
            <a:solidFill>
              <a:schemeClr val="tx1"/>
            </a:solidFill>
            <a:prstDash val="sysDot"/>
            <a:miter lim="800000"/>
            <a:headEnd/>
            <a:tailEnd/>
          </a:ln>
        </p:spPr>
        <p:txBody>
          <a:bodyPr wrap="none"/>
          <a:lstStyle/>
          <a:p>
            <a:endParaRPr lang="en-US"/>
          </a:p>
        </p:txBody>
      </p:sp>
      <p:sp>
        <p:nvSpPr>
          <p:cNvPr id="69654" name="Line 22"/>
          <p:cNvSpPr>
            <a:spLocks noChangeShapeType="1"/>
          </p:cNvSpPr>
          <p:nvPr/>
        </p:nvSpPr>
        <p:spPr bwMode="auto">
          <a:xfrm>
            <a:off x="6604000" y="3810000"/>
            <a:ext cx="4978400" cy="1588"/>
          </a:xfrm>
          <a:prstGeom prst="line">
            <a:avLst/>
          </a:prstGeom>
          <a:noFill/>
          <a:ln w="9525" cap="rnd">
            <a:solidFill>
              <a:schemeClr val="tx1"/>
            </a:solidFill>
            <a:prstDash val="sysDot"/>
            <a:miter lim="800000"/>
            <a:headEnd/>
            <a:tailEnd/>
          </a:ln>
        </p:spPr>
        <p:txBody>
          <a:bodyPr wrap="none"/>
          <a:lstStyle/>
          <a:p>
            <a:endParaRPr lang="en-US"/>
          </a:p>
        </p:txBody>
      </p:sp>
      <p:sp>
        <p:nvSpPr>
          <p:cNvPr id="69655" name="Line 23"/>
          <p:cNvSpPr>
            <a:spLocks noChangeShapeType="1"/>
          </p:cNvSpPr>
          <p:nvPr/>
        </p:nvSpPr>
        <p:spPr bwMode="auto">
          <a:xfrm>
            <a:off x="6604000" y="3276600"/>
            <a:ext cx="4978400" cy="1588"/>
          </a:xfrm>
          <a:prstGeom prst="line">
            <a:avLst/>
          </a:prstGeom>
          <a:noFill/>
          <a:ln w="9525" cap="rnd">
            <a:solidFill>
              <a:schemeClr val="tx1"/>
            </a:solidFill>
            <a:prstDash val="sysDot"/>
            <a:miter lim="800000"/>
            <a:headEnd/>
            <a:tailEnd/>
          </a:ln>
        </p:spPr>
        <p:txBody>
          <a:bodyPr wrap="none"/>
          <a:lstStyle/>
          <a:p>
            <a:endParaRPr lang="en-US"/>
          </a:p>
        </p:txBody>
      </p:sp>
      <p:graphicFrame>
        <p:nvGraphicFramePr>
          <p:cNvPr id="69656" name="Object 6"/>
          <p:cNvGraphicFramePr>
            <a:graphicFrameLocks noChangeAspect="1"/>
          </p:cNvGraphicFramePr>
          <p:nvPr/>
        </p:nvGraphicFramePr>
        <p:xfrm>
          <a:off x="400051" y="2411414"/>
          <a:ext cx="4883149" cy="1938337"/>
        </p:xfrm>
        <a:graphic>
          <a:graphicData uri="http://schemas.openxmlformats.org/presentationml/2006/ole">
            <p:oleObj spid="_x0000_s166914" name="Equation" r:id="rId3" imgW="1727200" imgH="914400" progId="">
              <p:embed/>
            </p:oleObj>
          </a:graphicData>
        </a:graphic>
      </p:graphicFrame>
      <p:graphicFrame>
        <p:nvGraphicFramePr>
          <p:cNvPr id="69657" name="Object 7"/>
          <p:cNvGraphicFramePr>
            <a:graphicFrameLocks noChangeAspect="1"/>
          </p:cNvGraphicFramePr>
          <p:nvPr/>
        </p:nvGraphicFramePr>
        <p:xfrm>
          <a:off x="491067" y="4648200"/>
          <a:ext cx="4811184" cy="1023938"/>
        </p:xfrm>
        <a:graphic>
          <a:graphicData uri="http://schemas.openxmlformats.org/presentationml/2006/ole">
            <p:oleObj spid="_x0000_s166915" name="Equation" r:id="rId4" imgW="1701800" imgH="482600" progId="">
              <p:embed/>
            </p:oleObj>
          </a:graphicData>
        </a:graphic>
      </p:graphicFrame>
    </p:spTree>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Line 2"/>
          <p:cNvSpPr>
            <a:spLocks noChangeShapeType="1"/>
          </p:cNvSpPr>
          <p:nvPr/>
        </p:nvSpPr>
        <p:spPr bwMode="auto">
          <a:xfrm>
            <a:off x="2032000" y="5105400"/>
            <a:ext cx="0" cy="762000"/>
          </a:xfrm>
          <a:prstGeom prst="line">
            <a:avLst/>
          </a:prstGeom>
          <a:noFill/>
          <a:ln w="28575">
            <a:solidFill>
              <a:schemeClr val="tx1"/>
            </a:solidFill>
            <a:miter lim="800000"/>
            <a:headEnd/>
            <a:tailEnd/>
          </a:ln>
        </p:spPr>
        <p:txBody>
          <a:bodyPr wrap="none"/>
          <a:lstStyle/>
          <a:p>
            <a:endParaRPr lang="en-US"/>
          </a:p>
        </p:txBody>
      </p:sp>
      <p:sp>
        <p:nvSpPr>
          <p:cNvPr id="70659" name="Rectangle 4"/>
          <p:cNvSpPr>
            <a:spLocks noChangeArrowheads="1"/>
          </p:cNvSpPr>
          <p:nvPr/>
        </p:nvSpPr>
        <p:spPr bwMode="auto">
          <a:xfrm>
            <a:off x="2235200" y="5334000"/>
            <a:ext cx="3454400" cy="1016000"/>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en-US" altLang="en-US" sz="2000"/>
              <a:t>16 possible samples (sampling with replacement)</a:t>
            </a:r>
          </a:p>
        </p:txBody>
      </p:sp>
      <p:sp>
        <p:nvSpPr>
          <p:cNvPr id="70660" name="Line 5"/>
          <p:cNvSpPr>
            <a:spLocks noChangeShapeType="1"/>
          </p:cNvSpPr>
          <p:nvPr/>
        </p:nvSpPr>
        <p:spPr bwMode="auto">
          <a:xfrm>
            <a:off x="2032000" y="5867400"/>
            <a:ext cx="203200" cy="0"/>
          </a:xfrm>
          <a:prstGeom prst="line">
            <a:avLst/>
          </a:prstGeom>
          <a:noFill/>
          <a:ln w="28575">
            <a:solidFill>
              <a:schemeClr val="tx1"/>
            </a:solidFill>
            <a:miter lim="800000"/>
            <a:headEnd/>
            <a:tailEnd/>
          </a:ln>
        </p:spPr>
        <p:txBody>
          <a:bodyPr wrap="none"/>
          <a:lstStyle/>
          <a:p>
            <a:endParaRPr lang="en-US"/>
          </a:p>
        </p:txBody>
      </p:sp>
      <p:sp>
        <p:nvSpPr>
          <p:cNvPr id="70661" name="Rectangle 6"/>
          <p:cNvSpPr>
            <a:spLocks noGrp="1" noChangeArrowheads="1"/>
          </p:cNvSpPr>
          <p:nvPr>
            <p:ph type="title" idx="4294967295"/>
          </p:nvPr>
        </p:nvSpPr>
        <p:spPr>
          <a:xfrm>
            <a:off x="1625600" y="1524000"/>
            <a:ext cx="8839200" cy="533400"/>
          </a:xfrm>
        </p:spPr>
        <p:txBody>
          <a:bodyPr>
            <a:normAutofit/>
          </a:bodyPr>
          <a:lstStyle/>
          <a:p>
            <a:pPr eaLnBrk="1" hangingPunct="1">
              <a:lnSpc>
                <a:spcPct val="120000"/>
              </a:lnSpc>
            </a:pPr>
            <a:r>
              <a:rPr lang="en-US" altLang="en-US" sz="2400" dirty="0" smtClean="0">
                <a:solidFill>
                  <a:schemeClr val="folHlink"/>
                </a:solidFill>
              </a:rPr>
              <a:t>Now consider all possible samples of size n=2</a:t>
            </a:r>
          </a:p>
        </p:txBody>
      </p:sp>
      <p:graphicFrame>
        <p:nvGraphicFramePr>
          <p:cNvPr id="70662" name="Object 4">
            <a:hlinkClick r:id="" action="ppaction://ole?verb=0"/>
          </p:cNvPr>
          <p:cNvGraphicFramePr>
            <a:graphicFrameLocks/>
          </p:cNvGraphicFramePr>
          <p:nvPr/>
        </p:nvGraphicFramePr>
        <p:xfrm>
          <a:off x="7518400" y="3352800"/>
          <a:ext cx="4673600" cy="3352800"/>
        </p:xfrm>
        <a:graphic>
          <a:graphicData uri="http://schemas.openxmlformats.org/presentationml/2006/ole">
            <p:oleObj spid="_x0000_s167938" name="Document" r:id="rId3" imgW="4184904" imgH="3877056" progId="Word.Document.8">
              <p:embed/>
            </p:oleObj>
          </a:graphicData>
        </a:graphic>
      </p:graphicFrame>
      <p:sp>
        <p:nvSpPr>
          <p:cNvPr id="70664" name="Rectangle 9"/>
          <p:cNvSpPr>
            <a:spLocks noChangeArrowheads="1"/>
          </p:cNvSpPr>
          <p:nvPr/>
        </p:nvSpPr>
        <p:spPr bwMode="auto">
          <a:xfrm>
            <a:off x="203200" y="304800"/>
            <a:ext cx="11508317" cy="685800"/>
          </a:xfrm>
          <a:prstGeom prst="rect">
            <a:avLst/>
          </a:prstGeom>
          <a:noFill/>
          <a:ln w="9525">
            <a:noFill/>
            <a:miter lim="800000"/>
            <a:headEnd/>
            <a:tailEnd/>
          </a:ln>
        </p:spPr>
        <p:txBody>
          <a:bodyPr lIns="85342" tIns="42672" rIns="85342" bIns="42672" anchor="b"/>
          <a:lstStyle/>
          <a:p>
            <a:pPr defTabSz="852488" eaLnBrk="1" hangingPunct="1">
              <a:lnSpc>
                <a:spcPct val="80000"/>
              </a:lnSpc>
            </a:pPr>
            <a:r>
              <a:rPr lang="en-US" altLang="en-US" sz="3600" b="1" dirty="0">
                <a:solidFill>
                  <a:srgbClr val="669900"/>
                </a:solidFill>
              </a:rPr>
              <a:t>Developing a Sampling Distribution</a:t>
            </a:r>
          </a:p>
        </p:txBody>
      </p:sp>
      <p:sp>
        <p:nvSpPr>
          <p:cNvPr id="70665" name="Rectangle 10"/>
          <p:cNvSpPr>
            <a:spLocks noChangeArrowheads="1"/>
          </p:cNvSpPr>
          <p:nvPr/>
        </p:nvSpPr>
        <p:spPr bwMode="auto">
          <a:xfrm>
            <a:off x="9245601" y="2362200"/>
            <a:ext cx="2671233" cy="366767"/>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en-US" altLang="en-US"/>
              <a:t>16 Sample Means</a:t>
            </a:r>
          </a:p>
        </p:txBody>
      </p:sp>
      <p:sp>
        <p:nvSpPr>
          <p:cNvPr id="70666" name="AutoShape 11"/>
          <p:cNvSpPr>
            <a:spLocks noChangeArrowheads="1"/>
          </p:cNvSpPr>
          <p:nvPr/>
        </p:nvSpPr>
        <p:spPr bwMode="auto">
          <a:xfrm>
            <a:off x="6807200" y="4343400"/>
            <a:ext cx="812800" cy="381000"/>
          </a:xfrm>
          <a:prstGeom prst="rightArrow">
            <a:avLst>
              <a:gd name="adj1" fmla="val 50000"/>
              <a:gd name="adj2" fmla="val 40000"/>
            </a:avLst>
          </a:prstGeom>
          <a:solidFill>
            <a:srgbClr val="00CA95"/>
          </a:solidFill>
          <a:ln w="9525">
            <a:solidFill>
              <a:schemeClr val="tx1"/>
            </a:solidFill>
            <a:miter lim="800000"/>
            <a:headEnd/>
            <a:tailEnd/>
          </a:ln>
        </p:spPr>
        <p:txBody>
          <a:bodyPr wrap="none" anchor="ctr"/>
          <a:lstStyle/>
          <a:p>
            <a:pPr algn="ctr" eaLnBrk="1" hangingPunct="1">
              <a:spcBef>
                <a:spcPct val="50000"/>
              </a:spcBef>
            </a:pPr>
            <a:endParaRPr lang="en-US" altLang="en-US"/>
          </a:p>
        </p:txBody>
      </p:sp>
      <p:sp>
        <p:nvSpPr>
          <p:cNvPr id="70667" name="Line 12"/>
          <p:cNvSpPr>
            <a:spLocks noChangeShapeType="1"/>
          </p:cNvSpPr>
          <p:nvPr/>
        </p:nvSpPr>
        <p:spPr bwMode="auto">
          <a:xfrm flipV="1">
            <a:off x="8839200" y="2819400"/>
            <a:ext cx="0" cy="533400"/>
          </a:xfrm>
          <a:prstGeom prst="line">
            <a:avLst/>
          </a:prstGeom>
          <a:noFill/>
          <a:ln w="28575">
            <a:solidFill>
              <a:schemeClr val="tx1"/>
            </a:solidFill>
            <a:miter lim="800000"/>
            <a:headEnd/>
            <a:tailEnd/>
          </a:ln>
        </p:spPr>
        <p:txBody>
          <a:bodyPr wrap="none"/>
          <a:lstStyle/>
          <a:p>
            <a:endParaRPr lang="en-US"/>
          </a:p>
        </p:txBody>
      </p:sp>
      <p:sp>
        <p:nvSpPr>
          <p:cNvPr id="70668" name="Line 13"/>
          <p:cNvSpPr>
            <a:spLocks noChangeShapeType="1"/>
          </p:cNvSpPr>
          <p:nvPr/>
        </p:nvSpPr>
        <p:spPr bwMode="auto">
          <a:xfrm>
            <a:off x="8839200" y="2819400"/>
            <a:ext cx="406400" cy="0"/>
          </a:xfrm>
          <a:prstGeom prst="line">
            <a:avLst/>
          </a:prstGeom>
          <a:noFill/>
          <a:ln w="28575">
            <a:solidFill>
              <a:schemeClr val="tx1"/>
            </a:solidFill>
            <a:miter lim="800000"/>
            <a:headEnd/>
            <a:tailEnd/>
          </a:ln>
        </p:spPr>
        <p:txBody>
          <a:bodyPr wrap="none"/>
          <a:lstStyle/>
          <a:p>
            <a:endParaRPr lang="en-US"/>
          </a:p>
        </p:txBody>
      </p:sp>
      <p:sp>
        <p:nvSpPr>
          <p:cNvPr id="70669" name="Rectangle 17"/>
          <p:cNvSpPr>
            <a:spLocks noChangeArrowheads="1"/>
          </p:cNvSpPr>
          <p:nvPr/>
        </p:nvSpPr>
        <p:spPr bwMode="auto">
          <a:xfrm>
            <a:off x="203200" y="2514600"/>
            <a:ext cx="914400" cy="76200"/>
          </a:xfrm>
          <a:prstGeom prst="rect">
            <a:avLst/>
          </a:prstGeom>
          <a:solidFill>
            <a:srgbClr val="FFFFCD"/>
          </a:solidFill>
          <a:ln w="9525">
            <a:noFill/>
            <a:miter lim="800000"/>
            <a:headEnd/>
            <a:tailEnd/>
          </a:ln>
        </p:spPr>
        <p:txBody>
          <a:bodyPr wrap="none" anchor="ctr"/>
          <a:lstStyle/>
          <a:p>
            <a:pPr algn="ctr" eaLnBrk="1" hangingPunct="1">
              <a:spcBef>
                <a:spcPct val="50000"/>
              </a:spcBef>
            </a:pPr>
            <a:endParaRPr lang="en-US" altLang="en-US"/>
          </a:p>
        </p:txBody>
      </p:sp>
      <p:graphicFrame>
        <p:nvGraphicFramePr>
          <p:cNvPr id="307467" name="Group 267"/>
          <p:cNvGraphicFramePr>
            <a:graphicFrameLocks noGrp="1"/>
          </p:cNvGraphicFramePr>
          <p:nvPr/>
        </p:nvGraphicFramePr>
        <p:xfrm>
          <a:off x="203200" y="2590800"/>
          <a:ext cx="6502400" cy="2514602"/>
        </p:xfrm>
        <a:graphic>
          <a:graphicData uri="http://schemas.openxmlformats.org/drawingml/2006/table">
            <a:tbl>
              <a:tblPr/>
              <a:tblGrid>
                <a:gridCol w="1380067"/>
                <a:gridCol w="1261533"/>
                <a:gridCol w="1320800"/>
                <a:gridCol w="1320800"/>
                <a:gridCol w="1219200"/>
              </a:tblGrid>
              <a:tr h="433388">
                <a:tc rowSpan="2">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1" i="0" u="none" strike="noStrike" cap="none" normalizeH="0" baseline="0" smtClean="0">
                          <a:ln>
                            <a:noFill/>
                          </a:ln>
                          <a:solidFill>
                            <a:schemeClr val="tx1"/>
                          </a:solidFill>
                          <a:effectLst/>
                          <a:latin typeface="Arial" charset="0"/>
                          <a:cs typeface="Arial" charset="0"/>
                        </a:rPr>
                        <a:t>1</a:t>
                      </a:r>
                      <a:r>
                        <a:rPr kumimoji="0" lang="en-US" sz="2000" b="1" i="0" u="none" strike="noStrike" cap="none" normalizeH="0" baseline="30000" smtClean="0">
                          <a:ln>
                            <a:noFill/>
                          </a:ln>
                          <a:solidFill>
                            <a:schemeClr val="tx1"/>
                          </a:solidFill>
                          <a:effectLst/>
                          <a:latin typeface="Arial" charset="0"/>
                          <a:cs typeface="Arial" charset="0"/>
                        </a:rPr>
                        <a:t>st</a:t>
                      </a:r>
                      <a:endParaRPr kumimoji="0" lang="en-US" sz="2000" b="0" i="0" u="none" strike="noStrike" cap="none" normalizeH="0" baseline="0" smtClean="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1" i="0" u="none" strike="noStrike" cap="none" normalizeH="0" baseline="0" smtClean="0">
                          <a:ln>
                            <a:noFill/>
                          </a:ln>
                          <a:solidFill>
                            <a:schemeClr val="tx1"/>
                          </a:solidFill>
                          <a:effectLst/>
                          <a:latin typeface="Arial" charset="0"/>
                          <a:cs typeface="Arial" charset="0"/>
                        </a:rPr>
                        <a:t>Obs</a:t>
                      </a:r>
                      <a:endParaRPr kumimoji="0" lang="en-US" sz="2000" b="0" i="0" u="none" strike="noStrike" cap="none" normalizeH="0" baseline="0" smtClean="0">
                        <a:ln>
                          <a:noFill/>
                        </a:ln>
                        <a:solidFill>
                          <a:schemeClr val="tx1"/>
                        </a:solidFill>
                        <a:effectLst/>
                        <a:latin typeface="Arial" charset="0"/>
                        <a:cs typeface="Arial" charset="0"/>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gridSpan="4">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1" i="0" u="none" strike="noStrike" cap="none" normalizeH="0" baseline="0" smtClean="0">
                          <a:ln>
                            <a:noFill/>
                          </a:ln>
                          <a:solidFill>
                            <a:schemeClr val="tx1"/>
                          </a:solidFill>
                          <a:effectLst/>
                          <a:latin typeface="Arial" charset="0"/>
                          <a:cs typeface="Arial" charset="0"/>
                        </a:rPr>
                        <a:t>2</a:t>
                      </a:r>
                      <a:r>
                        <a:rPr kumimoji="0" lang="en-US" sz="2000" b="1" i="0" u="none" strike="noStrike" cap="none" normalizeH="0" baseline="30000" smtClean="0">
                          <a:ln>
                            <a:noFill/>
                          </a:ln>
                          <a:solidFill>
                            <a:schemeClr val="tx1"/>
                          </a:solidFill>
                          <a:effectLst/>
                          <a:latin typeface="Arial" charset="0"/>
                          <a:cs typeface="Arial" charset="0"/>
                        </a:rPr>
                        <a:t>nd</a:t>
                      </a:r>
                      <a:r>
                        <a:rPr kumimoji="0" lang="en-US" sz="2000" b="1" i="0" u="none" strike="noStrike" cap="none" normalizeH="0" baseline="0" smtClean="0">
                          <a:ln>
                            <a:noFill/>
                          </a:ln>
                          <a:solidFill>
                            <a:schemeClr val="tx1"/>
                          </a:solidFill>
                          <a:effectLst/>
                          <a:latin typeface="Arial" charset="0"/>
                          <a:cs typeface="Arial" charset="0"/>
                        </a:rPr>
                        <a:t> Observation</a:t>
                      </a:r>
                      <a:endParaRPr kumimoji="0" lang="en-US" sz="2000" b="0" i="0" u="none" strike="noStrike" cap="none" normalizeH="0" baseline="0" smtClean="0">
                        <a:ln>
                          <a:noFill/>
                        </a:ln>
                        <a:solidFill>
                          <a:schemeClr val="tx1"/>
                        </a:solidFill>
                        <a:effectLst/>
                        <a:latin typeface="Arial"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B7"/>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96875">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a:t>
                      </a:r>
                    </a:p>
                  </a:txBody>
                  <a:tcPr marL="121920" marR="12192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a:t>
                      </a:r>
                    </a:p>
                  </a:txBody>
                  <a:tcPr marL="121920" marR="12192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a:t>
                      </a:r>
                    </a:p>
                  </a:txBody>
                  <a:tcPr marL="121920" marR="12192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a:t>
                      </a:r>
                    </a:p>
                  </a:txBody>
                  <a:tcPr marL="121920" marR="121920"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r>
              <a:tr h="420688">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a:t>
                      </a:r>
                    </a:p>
                  </a:txBody>
                  <a:tcPr marL="121920" marR="121920"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18,18</a:t>
                      </a:r>
                    </a:p>
                  </a:txBody>
                  <a:tcPr marL="121920" marR="121920"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18,20</a:t>
                      </a:r>
                    </a:p>
                  </a:txBody>
                  <a:tcPr marL="121920" marR="12192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18,22</a:t>
                      </a:r>
                    </a:p>
                  </a:txBody>
                  <a:tcPr marL="121920" marR="12192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18,24</a:t>
                      </a:r>
                    </a:p>
                  </a:txBody>
                  <a:tcPr marL="121920" marR="121920"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r>
              <a:tr h="420688">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a:t>
                      </a:r>
                    </a:p>
                  </a:txBody>
                  <a:tcPr marL="121920" marR="121920"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20,18</a:t>
                      </a:r>
                    </a:p>
                  </a:txBody>
                  <a:tcPr marL="121920" marR="121920"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20,20</a:t>
                      </a:r>
                    </a:p>
                  </a:txBody>
                  <a:tcPr marL="121920" marR="12192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20,22</a:t>
                      </a:r>
                    </a:p>
                  </a:txBody>
                  <a:tcPr marL="121920" marR="12192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20,24</a:t>
                      </a:r>
                    </a:p>
                  </a:txBody>
                  <a:tcPr marL="121920" marR="121920"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r>
              <a:tr h="422275">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a:t>
                      </a:r>
                    </a:p>
                  </a:txBody>
                  <a:tcPr marL="121920" marR="121920"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22,18</a:t>
                      </a:r>
                    </a:p>
                  </a:txBody>
                  <a:tcPr marL="121920" marR="121920"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22,20</a:t>
                      </a:r>
                    </a:p>
                  </a:txBody>
                  <a:tcPr marL="121920" marR="12192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22,22</a:t>
                      </a:r>
                    </a:p>
                  </a:txBody>
                  <a:tcPr marL="121920" marR="12192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22,24</a:t>
                      </a:r>
                    </a:p>
                  </a:txBody>
                  <a:tcPr marL="121920" marR="121920"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r>
              <a:tr h="420688">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a:t>
                      </a:r>
                    </a:p>
                  </a:txBody>
                  <a:tcPr marL="121920" marR="121920"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24,18</a:t>
                      </a:r>
                    </a:p>
                  </a:txBody>
                  <a:tcPr marL="121920" marR="121920"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24,20</a:t>
                      </a:r>
                    </a:p>
                  </a:txBody>
                  <a:tcPr marL="121920" marR="12192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24,22</a:t>
                      </a:r>
                    </a:p>
                  </a:txBody>
                  <a:tcPr marL="121920" marR="12192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24,24</a:t>
                      </a:r>
                    </a:p>
                  </a:txBody>
                  <a:tcPr marL="121920" marR="121920"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r>
            </a:tbl>
          </a:graphicData>
        </a:graphic>
      </p:graphicFrame>
    </p:spTree>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4">
            <a:hlinkClick r:id="" action="ppaction://ole?verb=0"/>
          </p:cNvPr>
          <p:cNvGraphicFramePr>
            <a:graphicFrameLocks/>
          </p:cNvGraphicFramePr>
          <p:nvPr/>
        </p:nvGraphicFramePr>
        <p:xfrm>
          <a:off x="304800" y="3054350"/>
          <a:ext cx="5579533" cy="3879850"/>
        </p:xfrm>
        <a:graphic>
          <a:graphicData uri="http://schemas.openxmlformats.org/presentationml/2006/ole">
            <p:oleObj spid="_x0000_s168962" name="Document" r:id="rId3" imgW="4193761" imgH="3876246" progId="Word.Document.8">
              <p:embed/>
            </p:oleObj>
          </a:graphicData>
        </a:graphic>
      </p:graphicFrame>
      <p:sp>
        <p:nvSpPr>
          <p:cNvPr id="71683" name="Rectangle 3"/>
          <p:cNvSpPr>
            <a:spLocks noGrp="1" noChangeArrowheads="1"/>
          </p:cNvSpPr>
          <p:nvPr>
            <p:ph type="title" idx="4294967295"/>
          </p:nvPr>
        </p:nvSpPr>
        <p:spPr>
          <a:xfrm>
            <a:off x="451555" y="1326444"/>
            <a:ext cx="9448800" cy="533400"/>
          </a:xfrm>
        </p:spPr>
        <p:txBody>
          <a:bodyPr>
            <a:normAutofit/>
          </a:bodyPr>
          <a:lstStyle/>
          <a:p>
            <a:pPr eaLnBrk="1" hangingPunct="1">
              <a:lnSpc>
                <a:spcPct val="120000"/>
              </a:lnSpc>
            </a:pPr>
            <a:r>
              <a:rPr lang="en-US" altLang="en-US" sz="2400" dirty="0" smtClean="0">
                <a:solidFill>
                  <a:schemeClr val="folHlink"/>
                </a:solidFill>
              </a:rPr>
              <a:t>Sampling Distribution of All Sample Means</a:t>
            </a:r>
          </a:p>
        </p:txBody>
      </p:sp>
      <p:sp>
        <p:nvSpPr>
          <p:cNvPr id="71684" name="Line 4"/>
          <p:cNvSpPr>
            <a:spLocks noChangeShapeType="1"/>
          </p:cNvSpPr>
          <p:nvPr/>
        </p:nvSpPr>
        <p:spPr bwMode="auto">
          <a:xfrm>
            <a:off x="6908800" y="3817938"/>
            <a:ext cx="0" cy="1719262"/>
          </a:xfrm>
          <a:prstGeom prst="line">
            <a:avLst/>
          </a:prstGeom>
          <a:noFill/>
          <a:ln w="12700">
            <a:solidFill>
              <a:schemeClr val="tx1"/>
            </a:solidFill>
            <a:round/>
            <a:headEnd/>
            <a:tailEnd/>
          </a:ln>
        </p:spPr>
        <p:txBody>
          <a:bodyPr wrap="none" anchor="ctr"/>
          <a:lstStyle/>
          <a:p>
            <a:endParaRPr lang="en-US"/>
          </a:p>
        </p:txBody>
      </p:sp>
      <p:sp>
        <p:nvSpPr>
          <p:cNvPr id="71685" name="Line 5"/>
          <p:cNvSpPr>
            <a:spLocks noChangeShapeType="1"/>
          </p:cNvSpPr>
          <p:nvPr/>
        </p:nvSpPr>
        <p:spPr bwMode="auto">
          <a:xfrm>
            <a:off x="7215718" y="5721350"/>
            <a:ext cx="4527549" cy="0"/>
          </a:xfrm>
          <a:prstGeom prst="line">
            <a:avLst/>
          </a:prstGeom>
          <a:noFill/>
          <a:ln w="12700">
            <a:solidFill>
              <a:schemeClr val="tx1"/>
            </a:solidFill>
            <a:round/>
            <a:headEnd/>
            <a:tailEnd/>
          </a:ln>
        </p:spPr>
        <p:txBody>
          <a:bodyPr wrap="none" anchor="ctr"/>
          <a:lstStyle/>
          <a:p>
            <a:endParaRPr lang="en-US"/>
          </a:p>
        </p:txBody>
      </p:sp>
      <p:sp>
        <p:nvSpPr>
          <p:cNvPr id="71686" name="Line 6"/>
          <p:cNvSpPr>
            <a:spLocks noChangeShapeType="1"/>
          </p:cNvSpPr>
          <p:nvPr/>
        </p:nvSpPr>
        <p:spPr bwMode="auto">
          <a:xfrm flipV="1">
            <a:off x="6908800" y="5105400"/>
            <a:ext cx="4673600" cy="0"/>
          </a:xfrm>
          <a:prstGeom prst="line">
            <a:avLst/>
          </a:prstGeom>
          <a:noFill/>
          <a:ln w="12700" cap="rnd">
            <a:solidFill>
              <a:schemeClr val="tx1"/>
            </a:solidFill>
            <a:prstDash val="sysDot"/>
            <a:round/>
            <a:headEnd/>
            <a:tailEnd/>
          </a:ln>
        </p:spPr>
        <p:txBody>
          <a:bodyPr wrap="none" anchor="ctr"/>
          <a:lstStyle/>
          <a:p>
            <a:endParaRPr lang="en-US"/>
          </a:p>
        </p:txBody>
      </p:sp>
      <p:sp>
        <p:nvSpPr>
          <p:cNvPr id="71687" name="Line 7"/>
          <p:cNvSpPr>
            <a:spLocks noChangeShapeType="1"/>
          </p:cNvSpPr>
          <p:nvPr/>
        </p:nvSpPr>
        <p:spPr bwMode="auto">
          <a:xfrm flipV="1">
            <a:off x="6908800" y="4495800"/>
            <a:ext cx="4673600" cy="0"/>
          </a:xfrm>
          <a:prstGeom prst="line">
            <a:avLst/>
          </a:prstGeom>
          <a:noFill/>
          <a:ln w="12700" cap="rnd">
            <a:solidFill>
              <a:schemeClr val="tx1"/>
            </a:solidFill>
            <a:prstDash val="sysDot"/>
            <a:round/>
            <a:headEnd/>
            <a:tailEnd/>
          </a:ln>
        </p:spPr>
        <p:txBody>
          <a:bodyPr wrap="none" anchor="ctr"/>
          <a:lstStyle/>
          <a:p>
            <a:endParaRPr lang="en-US"/>
          </a:p>
        </p:txBody>
      </p:sp>
      <p:sp>
        <p:nvSpPr>
          <p:cNvPr id="71688" name="Line 8"/>
          <p:cNvSpPr>
            <a:spLocks noChangeShapeType="1"/>
          </p:cNvSpPr>
          <p:nvPr/>
        </p:nvSpPr>
        <p:spPr bwMode="auto">
          <a:xfrm>
            <a:off x="6908800" y="3886200"/>
            <a:ext cx="4673600" cy="0"/>
          </a:xfrm>
          <a:prstGeom prst="line">
            <a:avLst/>
          </a:prstGeom>
          <a:noFill/>
          <a:ln w="12700" cap="rnd">
            <a:solidFill>
              <a:schemeClr val="tx1"/>
            </a:solidFill>
            <a:prstDash val="sysDot"/>
            <a:round/>
            <a:headEnd/>
            <a:tailEnd/>
          </a:ln>
        </p:spPr>
        <p:txBody>
          <a:bodyPr wrap="none" anchor="ctr"/>
          <a:lstStyle/>
          <a:p>
            <a:endParaRPr lang="en-US"/>
          </a:p>
        </p:txBody>
      </p:sp>
      <p:sp>
        <p:nvSpPr>
          <p:cNvPr id="71689" name="Rectangle 9"/>
          <p:cNvSpPr>
            <a:spLocks noChangeArrowheads="1"/>
          </p:cNvSpPr>
          <p:nvPr/>
        </p:nvSpPr>
        <p:spPr bwMode="auto">
          <a:xfrm>
            <a:off x="7518400" y="4959350"/>
            <a:ext cx="508000" cy="762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0" name="Rectangle 10"/>
          <p:cNvSpPr>
            <a:spLocks noChangeArrowheads="1"/>
          </p:cNvSpPr>
          <p:nvPr/>
        </p:nvSpPr>
        <p:spPr bwMode="auto">
          <a:xfrm>
            <a:off x="8128000" y="4578350"/>
            <a:ext cx="508000" cy="1143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1" name="Rectangle 11"/>
          <p:cNvSpPr>
            <a:spLocks noChangeArrowheads="1"/>
          </p:cNvSpPr>
          <p:nvPr/>
        </p:nvSpPr>
        <p:spPr bwMode="auto">
          <a:xfrm>
            <a:off x="8737600" y="4197350"/>
            <a:ext cx="508000" cy="1524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2" name="Rectangle 12"/>
          <p:cNvSpPr>
            <a:spLocks noChangeArrowheads="1"/>
          </p:cNvSpPr>
          <p:nvPr/>
        </p:nvSpPr>
        <p:spPr bwMode="auto">
          <a:xfrm>
            <a:off x="9347200" y="4578350"/>
            <a:ext cx="508000" cy="1143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3" name="Rectangle 13"/>
          <p:cNvSpPr>
            <a:spLocks noChangeArrowheads="1"/>
          </p:cNvSpPr>
          <p:nvPr/>
        </p:nvSpPr>
        <p:spPr bwMode="auto">
          <a:xfrm>
            <a:off x="9956800" y="4959350"/>
            <a:ext cx="508000" cy="762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4" name="Rectangle 14"/>
          <p:cNvSpPr>
            <a:spLocks noChangeArrowheads="1"/>
          </p:cNvSpPr>
          <p:nvPr/>
        </p:nvSpPr>
        <p:spPr bwMode="auto">
          <a:xfrm>
            <a:off x="10566400" y="5340350"/>
            <a:ext cx="508000" cy="381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5" name="Rectangle 15"/>
          <p:cNvSpPr>
            <a:spLocks noChangeArrowheads="1"/>
          </p:cNvSpPr>
          <p:nvPr/>
        </p:nvSpPr>
        <p:spPr bwMode="auto">
          <a:xfrm>
            <a:off x="6885518" y="5703889"/>
            <a:ext cx="4720167" cy="363537"/>
          </a:xfrm>
          <a:prstGeom prst="rect">
            <a:avLst/>
          </a:prstGeom>
          <a:noFill/>
          <a:ln w="12700">
            <a:noFill/>
            <a:miter lim="800000"/>
            <a:headEnd/>
            <a:tailEnd/>
          </a:ln>
        </p:spPr>
        <p:txBody>
          <a:bodyPr lIns="90488" tIns="44450" rIns="90488" bIns="44450">
            <a:spAutoFit/>
          </a:bodyPr>
          <a:lstStyle/>
          <a:p>
            <a:pPr>
              <a:spcBef>
                <a:spcPct val="50000"/>
              </a:spcBef>
            </a:pPr>
            <a:r>
              <a:rPr lang="en-US" altLang="en-US" sz="1800"/>
              <a:t>18   19    20   21   22   23    24</a:t>
            </a:r>
          </a:p>
        </p:txBody>
      </p:sp>
      <p:sp>
        <p:nvSpPr>
          <p:cNvPr id="71696" name="Rectangle 16"/>
          <p:cNvSpPr>
            <a:spLocks noChangeArrowheads="1"/>
          </p:cNvSpPr>
          <p:nvPr/>
        </p:nvSpPr>
        <p:spPr bwMode="auto">
          <a:xfrm>
            <a:off x="6377518" y="5475289"/>
            <a:ext cx="5545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0 </a:t>
            </a:r>
          </a:p>
        </p:txBody>
      </p:sp>
      <p:sp>
        <p:nvSpPr>
          <p:cNvPr id="71697" name="Rectangle 17"/>
          <p:cNvSpPr>
            <a:spLocks noChangeArrowheads="1"/>
          </p:cNvSpPr>
          <p:nvPr/>
        </p:nvSpPr>
        <p:spPr bwMode="auto">
          <a:xfrm>
            <a:off x="6275918" y="4865689"/>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.1 </a:t>
            </a:r>
          </a:p>
        </p:txBody>
      </p:sp>
      <p:sp>
        <p:nvSpPr>
          <p:cNvPr id="71698" name="Rectangle 18"/>
          <p:cNvSpPr>
            <a:spLocks noChangeArrowheads="1"/>
          </p:cNvSpPr>
          <p:nvPr/>
        </p:nvSpPr>
        <p:spPr bwMode="auto">
          <a:xfrm>
            <a:off x="6275918" y="4256089"/>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.2 </a:t>
            </a:r>
          </a:p>
        </p:txBody>
      </p:sp>
      <p:sp>
        <p:nvSpPr>
          <p:cNvPr id="71699" name="Rectangle 19"/>
          <p:cNvSpPr>
            <a:spLocks noChangeArrowheads="1"/>
          </p:cNvSpPr>
          <p:nvPr/>
        </p:nvSpPr>
        <p:spPr bwMode="auto">
          <a:xfrm>
            <a:off x="6908800" y="5340350"/>
            <a:ext cx="508000" cy="381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700" name="Rectangle 20"/>
          <p:cNvSpPr>
            <a:spLocks noChangeArrowheads="1"/>
          </p:cNvSpPr>
          <p:nvPr/>
        </p:nvSpPr>
        <p:spPr bwMode="auto">
          <a:xfrm>
            <a:off x="6275918" y="3646489"/>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.3 </a:t>
            </a:r>
          </a:p>
        </p:txBody>
      </p:sp>
      <p:sp>
        <p:nvSpPr>
          <p:cNvPr id="71701" name="Rectangle 21"/>
          <p:cNvSpPr>
            <a:spLocks noChangeArrowheads="1"/>
          </p:cNvSpPr>
          <p:nvPr/>
        </p:nvSpPr>
        <p:spPr bwMode="auto">
          <a:xfrm>
            <a:off x="6197600" y="3276601"/>
            <a:ext cx="1265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P(X)</a:t>
            </a:r>
            <a:r>
              <a:rPr lang="en-US" altLang="en-US"/>
              <a:t> </a:t>
            </a:r>
          </a:p>
        </p:txBody>
      </p:sp>
      <p:sp>
        <p:nvSpPr>
          <p:cNvPr id="71702" name="Line 22"/>
          <p:cNvSpPr>
            <a:spLocks noChangeShapeType="1"/>
          </p:cNvSpPr>
          <p:nvPr/>
        </p:nvSpPr>
        <p:spPr bwMode="auto">
          <a:xfrm>
            <a:off x="7482418" y="3206750"/>
            <a:ext cx="2116" cy="0"/>
          </a:xfrm>
          <a:prstGeom prst="line">
            <a:avLst/>
          </a:prstGeom>
          <a:noFill/>
          <a:ln w="25400">
            <a:solidFill>
              <a:schemeClr val="tx1"/>
            </a:solidFill>
            <a:round/>
            <a:headEnd/>
            <a:tailEnd/>
          </a:ln>
        </p:spPr>
        <p:txBody>
          <a:bodyPr wrap="none" anchor="ctr"/>
          <a:lstStyle/>
          <a:p>
            <a:endParaRPr lang="en-US"/>
          </a:p>
        </p:txBody>
      </p:sp>
      <p:sp>
        <p:nvSpPr>
          <p:cNvPr id="71703" name="Rectangle 23"/>
          <p:cNvSpPr>
            <a:spLocks noChangeArrowheads="1"/>
          </p:cNvSpPr>
          <p:nvPr/>
        </p:nvSpPr>
        <p:spPr bwMode="auto">
          <a:xfrm>
            <a:off x="11434234" y="5715001"/>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sz="800" b="1"/>
              <a:t> </a:t>
            </a:r>
            <a:r>
              <a:rPr lang="en-US" altLang="en-US" b="1"/>
              <a:t>X</a:t>
            </a:r>
          </a:p>
        </p:txBody>
      </p:sp>
      <p:sp>
        <p:nvSpPr>
          <p:cNvPr id="71704" name="Line 24"/>
          <p:cNvSpPr>
            <a:spLocks noChangeShapeType="1"/>
          </p:cNvSpPr>
          <p:nvPr/>
        </p:nvSpPr>
        <p:spPr bwMode="auto">
          <a:xfrm>
            <a:off x="11851218" y="5797550"/>
            <a:ext cx="2116" cy="0"/>
          </a:xfrm>
          <a:prstGeom prst="line">
            <a:avLst/>
          </a:prstGeom>
          <a:noFill/>
          <a:ln w="25400">
            <a:solidFill>
              <a:schemeClr val="tx1"/>
            </a:solidFill>
            <a:round/>
            <a:headEnd/>
            <a:tailEnd/>
          </a:ln>
        </p:spPr>
        <p:txBody>
          <a:bodyPr wrap="none" anchor="ctr"/>
          <a:lstStyle/>
          <a:p>
            <a:endParaRPr lang="en-US"/>
          </a:p>
        </p:txBody>
      </p:sp>
      <p:sp>
        <p:nvSpPr>
          <p:cNvPr id="71705" name="Rectangle 25"/>
          <p:cNvSpPr>
            <a:spLocks noChangeArrowheads="1"/>
          </p:cNvSpPr>
          <p:nvPr/>
        </p:nvSpPr>
        <p:spPr bwMode="auto">
          <a:xfrm>
            <a:off x="7611533" y="2057401"/>
            <a:ext cx="3564467" cy="955675"/>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en-US" altLang="en-US" sz="2800"/>
              <a:t>Sample Means Distribution</a:t>
            </a:r>
          </a:p>
        </p:txBody>
      </p:sp>
      <p:sp>
        <p:nvSpPr>
          <p:cNvPr id="71706" name="Rectangle 26"/>
          <p:cNvSpPr>
            <a:spLocks noChangeArrowheads="1"/>
          </p:cNvSpPr>
          <p:nvPr/>
        </p:nvSpPr>
        <p:spPr bwMode="auto">
          <a:xfrm>
            <a:off x="397933" y="2157414"/>
            <a:ext cx="4377267" cy="528637"/>
          </a:xfrm>
          <a:prstGeom prst="rect">
            <a:avLst/>
          </a:prstGeom>
          <a:solidFill>
            <a:srgbClr val="FDE0BD"/>
          </a:solidFill>
          <a:ln w="12700">
            <a:solidFill>
              <a:schemeClr val="tx1"/>
            </a:solidFill>
            <a:miter lim="800000"/>
            <a:headEnd/>
            <a:tailEnd/>
          </a:ln>
        </p:spPr>
        <p:txBody>
          <a:bodyPr lIns="90488" tIns="44450" rIns="90488" bIns="44450">
            <a:spAutoFit/>
          </a:bodyPr>
          <a:lstStyle/>
          <a:p>
            <a:pPr>
              <a:spcBef>
                <a:spcPct val="50000"/>
              </a:spcBef>
            </a:pPr>
            <a:r>
              <a:rPr lang="en-US" altLang="en-US" sz="2800"/>
              <a:t>16 Sample Means</a:t>
            </a:r>
          </a:p>
        </p:txBody>
      </p:sp>
      <p:sp>
        <p:nvSpPr>
          <p:cNvPr id="71707" name="Rectangle 27"/>
          <p:cNvSpPr>
            <a:spLocks noChangeArrowheads="1"/>
          </p:cNvSpPr>
          <p:nvPr/>
        </p:nvSpPr>
        <p:spPr bwMode="auto">
          <a:xfrm>
            <a:off x="11468101" y="5351464"/>
            <a:ext cx="520700"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b="1"/>
              <a:t>_</a:t>
            </a:r>
          </a:p>
        </p:txBody>
      </p:sp>
      <p:sp>
        <p:nvSpPr>
          <p:cNvPr id="71708" name="Rectangle 28"/>
          <p:cNvSpPr>
            <a:spLocks noChangeArrowheads="1"/>
          </p:cNvSpPr>
          <p:nvPr/>
        </p:nvSpPr>
        <p:spPr bwMode="auto">
          <a:xfrm>
            <a:off x="203200" y="152400"/>
            <a:ext cx="11711517" cy="533400"/>
          </a:xfrm>
          <a:prstGeom prst="rect">
            <a:avLst/>
          </a:prstGeom>
          <a:noFill/>
          <a:ln w="9525">
            <a:noFill/>
            <a:miter lim="800000"/>
            <a:headEnd/>
            <a:tailEnd/>
          </a:ln>
        </p:spPr>
        <p:txBody>
          <a:bodyPr lIns="85342" tIns="42672" rIns="85342" bIns="42672" anchor="b"/>
          <a:lstStyle/>
          <a:p>
            <a:pPr defTabSz="852488" eaLnBrk="1" hangingPunct="1"/>
            <a:r>
              <a:rPr lang="en-US" altLang="en-US" sz="3600" b="1" dirty="0">
                <a:solidFill>
                  <a:srgbClr val="669900"/>
                </a:solidFill>
              </a:rPr>
              <a:t>Developing a Sampling Distribution</a:t>
            </a:r>
          </a:p>
        </p:txBody>
      </p:sp>
      <p:sp>
        <p:nvSpPr>
          <p:cNvPr id="71710" name="AutoShape 30"/>
          <p:cNvSpPr>
            <a:spLocks noChangeArrowheads="1"/>
          </p:cNvSpPr>
          <p:nvPr/>
        </p:nvSpPr>
        <p:spPr bwMode="auto">
          <a:xfrm>
            <a:off x="5384800" y="4648200"/>
            <a:ext cx="1016000" cy="381000"/>
          </a:xfrm>
          <a:prstGeom prst="rightArrow">
            <a:avLst>
              <a:gd name="adj1" fmla="val 50000"/>
              <a:gd name="adj2" fmla="val 50000"/>
            </a:avLst>
          </a:prstGeom>
          <a:solidFill>
            <a:srgbClr val="00CA95"/>
          </a:solidFill>
          <a:ln w="9525">
            <a:solidFill>
              <a:schemeClr val="tx1"/>
            </a:solidFill>
            <a:miter lim="800000"/>
            <a:headEnd/>
            <a:tailEnd/>
          </a:ln>
        </p:spPr>
        <p:txBody>
          <a:bodyPr wrap="none" anchor="ctr"/>
          <a:lstStyle/>
          <a:p>
            <a:pPr algn="ctr" eaLnBrk="1" hangingPunct="1">
              <a:spcBef>
                <a:spcPct val="50000"/>
              </a:spcBef>
            </a:pPr>
            <a:endParaRPr lang="en-US" altLang="en-US"/>
          </a:p>
        </p:txBody>
      </p:sp>
      <p:sp>
        <p:nvSpPr>
          <p:cNvPr id="71711" name="Text Box 31"/>
          <p:cNvSpPr txBox="1">
            <a:spLocks noChangeArrowheads="1"/>
          </p:cNvSpPr>
          <p:nvPr/>
        </p:nvSpPr>
        <p:spPr bwMode="auto">
          <a:xfrm>
            <a:off x="7620000" y="6096001"/>
            <a:ext cx="3352800" cy="396875"/>
          </a:xfrm>
          <a:prstGeom prst="rect">
            <a:avLst/>
          </a:prstGeom>
          <a:noFill/>
          <a:ln w="9525">
            <a:noFill/>
            <a:miter lim="800000"/>
            <a:headEnd/>
            <a:tailEnd/>
          </a:ln>
        </p:spPr>
        <p:txBody>
          <a:bodyPr>
            <a:spAutoFit/>
          </a:bodyPr>
          <a:lstStyle/>
          <a:p>
            <a:pPr eaLnBrk="1" hangingPunct="1">
              <a:spcBef>
                <a:spcPct val="50000"/>
              </a:spcBef>
            </a:pPr>
            <a:r>
              <a:rPr lang="en-US" altLang="en-US" sz="2000">
                <a:solidFill>
                  <a:schemeClr val="folHlink"/>
                </a:solidFill>
              </a:rPr>
              <a:t>(no longer uniform)</a:t>
            </a:r>
          </a:p>
        </p:txBody>
      </p:sp>
      <p:sp>
        <p:nvSpPr>
          <p:cNvPr id="71712" name="Rectangle 32"/>
          <p:cNvSpPr>
            <a:spLocks noChangeArrowheads="1"/>
          </p:cNvSpPr>
          <p:nvPr/>
        </p:nvSpPr>
        <p:spPr bwMode="auto">
          <a:xfrm>
            <a:off x="6604001" y="2913064"/>
            <a:ext cx="520700"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b="1"/>
              <a:t>_</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idx="4294967295"/>
          </p:nvPr>
        </p:nvSpPr>
        <p:spPr>
          <a:xfrm>
            <a:off x="812801" y="381000"/>
            <a:ext cx="10352617" cy="990600"/>
          </a:xfrm>
        </p:spPr>
        <p:txBody>
          <a:bodyPr>
            <a:normAutofit fontScale="90000"/>
          </a:bodyPr>
          <a:lstStyle/>
          <a:p>
            <a:pPr eaLnBrk="1" hangingPunct="1"/>
            <a:r>
              <a:rPr lang="en-US" altLang="en-US" smtClean="0"/>
              <a:t>Examples of Data Collected From Ongoing Business Activities</a:t>
            </a:r>
          </a:p>
        </p:txBody>
      </p:sp>
      <p:sp>
        <p:nvSpPr>
          <p:cNvPr id="40963" name="Content Placeholder 2"/>
          <p:cNvSpPr>
            <a:spLocks noGrp="1"/>
          </p:cNvSpPr>
          <p:nvPr>
            <p:ph idx="4294967295"/>
          </p:nvPr>
        </p:nvSpPr>
        <p:spPr>
          <a:xfrm>
            <a:off x="677334" y="2160589"/>
            <a:ext cx="10521244" cy="3880773"/>
          </a:xfrm>
        </p:spPr>
        <p:txBody>
          <a:bodyPr>
            <a:normAutofit/>
          </a:bodyPr>
          <a:lstStyle/>
          <a:p>
            <a:pPr eaLnBrk="1" hangingPunct="1"/>
            <a:r>
              <a:rPr lang="en-US" altLang="en-US" sz="2400" dirty="0" smtClean="0"/>
              <a:t>A bank studies years of financial transactions to help them identify patterns of fraud.</a:t>
            </a:r>
          </a:p>
          <a:p>
            <a:pPr eaLnBrk="1" hangingPunct="1"/>
            <a:endParaRPr lang="en-US" altLang="en-US" sz="2400" dirty="0" smtClean="0"/>
          </a:p>
          <a:p>
            <a:pPr eaLnBrk="1" hangingPunct="1"/>
            <a:r>
              <a:rPr lang="en-US" altLang="en-US" sz="2400" dirty="0" smtClean="0"/>
              <a:t>Economists utilize data on searches done via Google to help forecast future economic conditions.</a:t>
            </a:r>
          </a:p>
          <a:p>
            <a:pPr eaLnBrk="1" hangingPunct="1"/>
            <a:endParaRPr lang="en-US" altLang="en-US" sz="2400" dirty="0" smtClean="0"/>
          </a:p>
          <a:p>
            <a:pPr eaLnBrk="1" hangingPunct="1"/>
            <a:r>
              <a:rPr lang="en-US" altLang="en-US" sz="2400" dirty="0" smtClean="0"/>
              <a:t>Marketing companies use tracking data to evaluate the effectiveness of a web site.</a:t>
            </a:r>
          </a:p>
        </p:txBody>
      </p:sp>
    </p:spTree>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676400" y="1600200"/>
            <a:ext cx="9093200" cy="609600"/>
          </a:xfrm>
        </p:spPr>
        <p:txBody>
          <a:bodyPr/>
          <a:lstStyle/>
          <a:p>
            <a:pPr eaLnBrk="1" hangingPunct="1">
              <a:lnSpc>
                <a:spcPct val="120000"/>
              </a:lnSpc>
            </a:pPr>
            <a:r>
              <a:rPr lang="en-US" altLang="en-US" sz="2100" smtClean="0">
                <a:solidFill>
                  <a:schemeClr val="tx1"/>
                </a:solidFill>
              </a:rPr>
              <a:t>Summary Measures of this Sampling Distribution:</a:t>
            </a:r>
          </a:p>
        </p:txBody>
      </p:sp>
      <p:sp>
        <p:nvSpPr>
          <p:cNvPr id="72707" name="Rectangle 3"/>
          <p:cNvSpPr>
            <a:spLocks noChangeArrowheads="1"/>
          </p:cNvSpPr>
          <p:nvPr/>
        </p:nvSpPr>
        <p:spPr bwMode="auto">
          <a:xfrm>
            <a:off x="785285" y="152400"/>
            <a:ext cx="11000316" cy="685800"/>
          </a:xfrm>
          <a:prstGeom prst="rect">
            <a:avLst/>
          </a:prstGeom>
          <a:noFill/>
          <a:ln w="9525">
            <a:noFill/>
            <a:miter lim="800000"/>
            <a:headEnd/>
            <a:tailEnd/>
          </a:ln>
        </p:spPr>
        <p:txBody>
          <a:bodyPr lIns="85342" tIns="42672" rIns="85342" bIns="42672" anchor="b"/>
          <a:lstStyle/>
          <a:p>
            <a:pPr defTabSz="852488" eaLnBrk="1" hangingPunct="1">
              <a:lnSpc>
                <a:spcPct val="80000"/>
              </a:lnSpc>
            </a:pPr>
            <a:r>
              <a:rPr lang="en-US" altLang="en-US" sz="3600" b="1" dirty="0">
                <a:solidFill>
                  <a:srgbClr val="669900"/>
                </a:solidFill>
              </a:rPr>
              <a:t>Developing A Sampling Distribution</a:t>
            </a:r>
          </a:p>
        </p:txBody>
      </p:sp>
      <p:graphicFrame>
        <p:nvGraphicFramePr>
          <p:cNvPr id="72709" name="Object 6"/>
          <p:cNvGraphicFramePr>
            <a:graphicFrameLocks noChangeAspect="1"/>
          </p:cNvGraphicFramePr>
          <p:nvPr/>
        </p:nvGraphicFramePr>
        <p:xfrm>
          <a:off x="2743201" y="2362201"/>
          <a:ext cx="6201833" cy="974725"/>
        </p:xfrm>
        <a:graphic>
          <a:graphicData uri="http://schemas.openxmlformats.org/presentationml/2006/ole">
            <p:oleObj spid="_x0000_s169986" name="Equation" r:id="rId3" imgW="1943100" imgH="406400" progId="">
              <p:embed/>
            </p:oleObj>
          </a:graphicData>
        </a:graphic>
      </p:graphicFrame>
      <p:graphicFrame>
        <p:nvGraphicFramePr>
          <p:cNvPr id="72710" name="Object 7"/>
          <p:cNvGraphicFramePr>
            <a:graphicFrameLocks noChangeAspect="1"/>
          </p:cNvGraphicFramePr>
          <p:nvPr/>
        </p:nvGraphicFramePr>
        <p:xfrm>
          <a:off x="1219200" y="3505200"/>
          <a:ext cx="9679517" cy="1074738"/>
        </p:xfrm>
        <a:graphic>
          <a:graphicData uri="http://schemas.openxmlformats.org/presentationml/2006/ole">
            <p:oleObj spid="_x0000_s169987" name="Equation" r:id="rId4" imgW="3175000" imgH="469900" progId="">
              <p:embed/>
            </p:oleObj>
          </a:graphicData>
        </a:graphic>
      </p:graphicFrame>
      <p:sp>
        <p:nvSpPr>
          <p:cNvPr id="11" name="TextBox 10"/>
          <p:cNvSpPr txBox="1"/>
          <p:nvPr/>
        </p:nvSpPr>
        <p:spPr>
          <a:xfrm>
            <a:off x="1174044" y="5410201"/>
            <a:ext cx="9742312" cy="400110"/>
          </a:xfrm>
          <a:prstGeom prst="rect">
            <a:avLst/>
          </a:prstGeom>
          <a:solidFill>
            <a:schemeClr val="accent2">
              <a:lumMod val="20000"/>
              <a:lumOff val="80000"/>
            </a:schemeClr>
          </a:solidFill>
          <a:ln>
            <a:solidFill>
              <a:srgbClr val="FFDE53"/>
            </a:solidFill>
          </a:ln>
        </p:spPr>
        <p:txBody>
          <a:bodyPr wrap="square">
            <a:spAutoFit/>
          </a:bodyPr>
          <a:lstStyle/>
          <a:p>
            <a:pPr eaLnBrk="1" hangingPunct="1">
              <a:spcBef>
                <a:spcPct val="50000"/>
              </a:spcBef>
              <a:defRPr/>
            </a:pPr>
            <a:r>
              <a:rPr lang="en-US" sz="2000" dirty="0">
                <a:cs typeface="+mn-cs"/>
              </a:rPr>
              <a:t>Note:	Here we divide by 16 because there are </a:t>
            </a:r>
            <a:r>
              <a:rPr lang="en-US" sz="2000" dirty="0" smtClean="0">
                <a:cs typeface="+mn-cs"/>
              </a:rPr>
              <a:t>16 different </a:t>
            </a:r>
            <a:r>
              <a:rPr lang="en-US" sz="2000" dirty="0">
                <a:cs typeface="+mn-cs"/>
              </a:rPr>
              <a:t>samples of size 2.</a:t>
            </a:r>
          </a:p>
        </p:txBody>
      </p:sp>
    </p:spTree>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812800" y="228600"/>
            <a:ext cx="10695517" cy="990600"/>
          </a:xfrm>
        </p:spPr>
        <p:txBody>
          <a:bodyPr/>
          <a:lstStyle/>
          <a:p>
            <a:pPr eaLnBrk="1" hangingPunct="1">
              <a:lnSpc>
                <a:spcPct val="80000"/>
              </a:lnSpc>
            </a:pPr>
            <a:r>
              <a:rPr lang="en-US" altLang="en-US" sz="3200" dirty="0" smtClean="0"/>
              <a:t>Comparing the Population Distribution to the Sample Means Distribution</a:t>
            </a:r>
          </a:p>
        </p:txBody>
      </p:sp>
      <p:sp>
        <p:nvSpPr>
          <p:cNvPr id="73731" name="Line 3"/>
          <p:cNvSpPr>
            <a:spLocks noChangeShapeType="1"/>
          </p:cNvSpPr>
          <p:nvPr/>
        </p:nvSpPr>
        <p:spPr bwMode="auto">
          <a:xfrm>
            <a:off x="6885517" y="3810001"/>
            <a:ext cx="0" cy="1719263"/>
          </a:xfrm>
          <a:prstGeom prst="line">
            <a:avLst/>
          </a:prstGeom>
          <a:noFill/>
          <a:ln w="12700">
            <a:solidFill>
              <a:schemeClr val="tx1"/>
            </a:solidFill>
            <a:round/>
            <a:headEnd/>
            <a:tailEnd/>
          </a:ln>
        </p:spPr>
        <p:txBody>
          <a:bodyPr wrap="none" anchor="ctr"/>
          <a:lstStyle/>
          <a:p>
            <a:endParaRPr lang="en-US"/>
          </a:p>
        </p:txBody>
      </p:sp>
      <p:sp>
        <p:nvSpPr>
          <p:cNvPr id="73732" name="Line 4"/>
          <p:cNvSpPr>
            <a:spLocks noChangeShapeType="1"/>
          </p:cNvSpPr>
          <p:nvPr/>
        </p:nvSpPr>
        <p:spPr bwMode="auto">
          <a:xfrm>
            <a:off x="7192434" y="5713413"/>
            <a:ext cx="4527551" cy="0"/>
          </a:xfrm>
          <a:prstGeom prst="line">
            <a:avLst/>
          </a:prstGeom>
          <a:noFill/>
          <a:ln w="12700">
            <a:solidFill>
              <a:schemeClr val="tx1"/>
            </a:solidFill>
            <a:round/>
            <a:headEnd/>
            <a:tailEnd/>
          </a:ln>
        </p:spPr>
        <p:txBody>
          <a:bodyPr wrap="none" anchor="ctr"/>
          <a:lstStyle/>
          <a:p>
            <a:endParaRPr lang="en-US"/>
          </a:p>
        </p:txBody>
      </p:sp>
      <p:sp>
        <p:nvSpPr>
          <p:cNvPr id="73733" name="Line 5"/>
          <p:cNvSpPr>
            <a:spLocks noChangeShapeType="1"/>
          </p:cNvSpPr>
          <p:nvPr/>
        </p:nvSpPr>
        <p:spPr bwMode="auto">
          <a:xfrm>
            <a:off x="7192434" y="5103813"/>
            <a:ext cx="4425951" cy="0"/>
          </a:xfrm>
          <a:prstGeom prst="line">
            <a:avLst/>
          </a:prstGeom>
          <a:noFill/>
          <a:ln w="12700">
            <a:solidFill>
              <a:schemeClr val="tx1"/>
            </a:solidFill>
            <a:round/>
            <a:headEnd/>
            <a:tailEnd/>
          </a:ln>
        </p:spPr>
        <p:txBody>
          <a:bodyPr wrap="none" anchor="ctr"/>
          <a:lstStyle/>
          <a:p>
            <a:endParaRPr lang="en-US"/>
          </a:p>
        </p:txBody>
      </p:sp>
      <p:sp>
        <p:nvSpPr>
          <p:cNvPr id="73734" name="Line 6"/>
          <p:cNvSpPr>
            <a:spLocks noChangeShapeType="1"/>
          </p:cNvSpPr>
          <p:nvPr/>
        </p:nvSpPr>
        <p:spPr bwMode="auto">
          <a:xfrm>
            <a:off x="7192434" y="4494213"/>
            <a:ext cx="4425951" cy="0"/>
          </a:xfrm>
          <a:prstGeom prst="line">
            <a:avLst/>
          </a:prstGeom>
          <a:noFill/>
          <a:ln w="12700">
            <a:solidFill>
              <a:schemeClr val="tx1"/>
            </a:solidFill>
            <a:round/>
            <a:headEnd/>
            <a:tailEnd/>
          </a:ln>
        </p:spPr>
        <p:txBody>
          <a:bodyPr wrap="none" anchor="ctr"/>
          <a:lstStyle/>
          <a:p>
            <a:endParaRPr lang="en-US"/>
          </a:p>
        </p:txBody>
      </p:sp>
      <p:sp>
        <p:nvSpPr>
          <p:cNvPr id="73735" name="Line 7"/>
          <p:cNvSpPr>
            <a:spLocks noChangeShapeType="1"/>
          </p:cNvSpPr>
          <p:nvPr/>
        </p:nvSpPr>
        <p:spPr bwMode="auto">
          <a:xfrm>
            <a:off x="7192434" y="3884613"/>
            <a:ext cx="4425951" cy="0"/>
          </a:xfrm>
          <a:prstGeom prst="line">
            <a:avLst/>
          </a:prstGeom>
          <a:noFill/>
          <a:ln w="12700">
            <a:solidFill>
              <a:schemeClr val="tx1"/>
            </a:solidFill>
            <a:round/>
            <a:headEnd/>
            <a:tailEnd/>
          </a:ln>
        </p:spPr>
        <p:txBody>
          <a:bodyPr wrap="none" anchor="ctr"/>
          <a:lstStyle/>
          <a:p>
            <a:endParaRPr lang="en-US"/>
          </a:p>
        </p:txBody>
      </p:sp>
      <p:sp>
        <p:nvSpPr>
          <p:cNvPr id="73736" name="Rectangle 8"/>
          <p:cNvSpPr>
            <a:spLocks noChangeArrowheads="1"/>
          </p:cNvSpPr>
          <p:nvPr/>
        </p:nvSpPr>
        <p:spPr bwMode="auto">
          <a:xfrm>
            <a:off x="7495117" y="4951413"/>
            <a:ext cx="508000" cy="762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37" name="Rectangle 9"/>
          <p:cNvSpPr>
            <a:spLocks noChangeArrowheads="1"/>
          </p:cNvSpPr>
          <p:nvPr/>
        </p:nvSpPr>
        <p:spPr bwMode="auto">
          <a:xfrm>
            <a:off x="8104717" y="4570413"/>
            <a:ext cx="508000" cy="1143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38" name="Rectangle 10"/>
          <p:cNvSpPr>
            <a:spLocks noChangeArrowheads="1"/>
          </p:cNvSpPr>
          <p:nvPr/>
        </p:nvSpPr>
        <p:spPr bwMode="auto">
          <a:xfrm>
            <a:off x="8714317" y="4189413"/>
            <a:ext cx="508000" cy="1524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39" name="Rectangle 11"/>
          <p:cNvSpPr>
            <a:spLocks noChangeArrowheads="1"/>
          </p:cNvSpPr>
          <p:nvPr/>
        </p:nvSpPr>
        <p:spPr bwMode="auto">
          <a:xfrm>
            <a:off x="9323917" y="4570413"/>
            <a:ext cx="508000" cy="1143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0" name="Rectangle 12"/>
          <p:cNvSpPr>
            <a:spLocks noChangeArrowheads="1"/>
          </p:cNvSpPr>
          <p:nvPr/>
        </p:nvSpPr>
        <p:spPr bwMode="auto">
          <a:xfrm>
            <a:off x="9933517" y="4951413"/>
            <a:ext cx="508000" cy="762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1" name="Rectangle 13"/>
          <p:cNvSpPr>
            <a:spLocks noChangeArrowheads="1"/>
          </p:cNvSpPr>
          <p:nvPr/>
        </p:nvSpPr>
        <p:spPr bwMode="auto">
          <a:xfrm>
            <a:off x="10543117" y="5332413"/>
            <a:ext cx="508000" cy="381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2" name="Rectangle 14"/>
          <p:cNvSpPr>
            <a:spLocks noChangeArrowheads="1"/>
          </p:cNvSpPr>
          <p:nvPr/>
        </p:nvSpPr>
        <p:spPr bwMode="auto">
          <a:xfrm>
            <a:off x="6862234" y="5695950"/>
            <a:ext cx="4720167" cy="363538"/>
          </a:xfrm>
          <a:prstGeom prst="rect">
            <a:avLst/>
          </a:prstGeom>
          <a:noFill/>
          <a:ln w="12700">
            <a:noFill/>
            <a:miter lim="800000"/>
            <a:headEnd/>
            <a:tailEnd/>
          </a:ln>
        </p:spPr>
        <p:txBody>
          <a:bodyPr lIns="90488" tIns="44450" rIns="90488" bIns="44450">
            <a:spAutoFit/>
          </a:bodyPr>
          <a:lstStyle/>
          <a:p>
            <a:pPr>
              <a:spcBef>
                <a:spcPct val="50000"/>
              </a:spcBef>
            </a:pPr>
            <a:r>
              <a:rPr lang="en-US" altLang="en-US" sz="1800"/>
              <a:t>18   19    20   21   22   23    24</a:t>
            </a:r>
          </a:p>
        </p:txBody>
      </p:sp>
      <p:sp>
        <p:nvSpPr>
          <p:cNvPr id="73743" name="Rectangle 15"/>
          <p:cNvSpPr>
            <a:spLocks noChangeArrowheads="1"/>
          </p:cNvSpPr>
          <p:nvPr/>
        </p:nvSpPr>
        <p:spPr bwMode="auto">
          <a:xfrm>
            <a:off x="6354234" y="5467351"/>
            <a:ext cx="5545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0 </a:t>
            </a:r>
          </a:p>
        </p:txBody>
      </p:sp>
      <p:sp>
        <p:nvSpPr>
          <p:cNvPr id="73744" name="Rectangle 16"/>
          <p:cNvSpPr>
            <a:spLocks noChangeArrowheads="1"/>
          </p:cNvSpPr>
          <p:nvPr/>
        </p:nvSpPr>
        <p:spPr bwMode="auto">
          <a:xfrm>
            <a:off x="6252634" y="4857751"/>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.1 </a:t>
            </a:r>
          </a:p>
        </p:txBody>
      </p:sp>
      <p:sp>
        <p:nvSpPr>
          <p:cNvPr id="73745" name="Rectangle 17"/>
          <p:cNvSpPr>
            <a:spLocks noChangeArrowheads="1"/>
          </p:cNvSpPr>
          <p:nvPr/>
        </p:nvSpPr>
        <p:spPr bwMode="auto">
          <a:xfrm>
            <a:off x="6252634" y="4248151"/>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.2 </a:t>
            </a:r>
          </a:p>
        </p:txBody>
      </p:sp>
      <p:sp>
        <p:nvSpPr>
          <p:cNvPr id="73746" name="Rectangle 18"/>
          <p:cNvSpPr>
            <a:spLocks noChangeArrowheads="1"/>
          </p:cNvSpPr>
          <p:nvPr/>
        </p:nvSpPr>
        <p:spPr bwMode="auto">
          <a:xfrm>
            <a:off x="6885517" y="5332413"/>
            <a:ext cx="508000" cy="381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7" name="Rectangle 19"/>
          <p:cNvSpPr>
            <a:spLocks noChangeArrowheads="1"/>
          </p:cNvSpPr>
          <p:nvPr/>
        </p:nvSpPr>
        <p:spPr bwMode="auto">
          <a:xfrm>
            <a:off x="6252634" y="3638551"/>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.3 </a:t>
            </a:r>
          </a:p>
        </p:txBody>
      </p:sp>
      <p:sp>
        <p:nvSpPr>
          <p:cNvPr id="73748" name="Rectangle 20"/>
          <p:cNvSpPr>
            <a:spLocks noChangeArrowheads="1"/>
          </p:cNvSpPr>
          <p:nvPr/>
        </p:nvSpPr>
        <p:spPr bwMode="auto">
          <a:xfrm>
            <a:off x="6165851" y="3344864"/>
            <a:ext cx="1265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P(X) </a:t>
            </a:r>
          </a:p>
        </p:txBody>
      </p:sp>
      <p:sp>
        <p:nvSpPr>
          <p:cNvPr id="73749" name="Line 21"/>
          <p:cNvSpPr>
            <a:spLocks noChangeShapeType="1"/>
          </p:cNvSpPr>
          <p:nvPr/>
        </p:nvSpPr>
        <p:spPr bwMode="auto">
          <a:xfrm>
            <a:off x="7357534" y="3351213"/>
            <a:ext cx="2117" cy="0"/>
          </a:xfrm>
          <a:prstGeom prst="line">
            <a:avLst/>
          </a:prstGeom>
          <a:noFill/>
          <a:ln w="25400">
            <a:solidFill>
              <a:schemeClr val="tx1"/>
            </a:solidFill>
            <a:round/>
            <a:headEnd/>
            <a:tailEnd/>
          </a:ln>
        </p:spPr>
        <p:txBody>
          <a:bodyPr wrap="none" anchor="ctr"/>
          <a:lstStyle/>
          <a:p>
            <a:endParaRPr lang="en-US"/>
          </a:p>
        </p:txBody>
      </p:sp>
      <p:sp>
        <p:nvSpPr>
          <p:cNvPr id="73750" name="Rectangle 22"/>
          <p:cNvSpPr>
            <a:spLocks noChangeArrowheads="1"/>
          </p:cNvSpPr>
          <p:nvPr/>
        </p:nvSpPr>
        <p:spPr bwMode="auto">
          <a:xfrm>
            <a:off x="11480801" y="5792789"/>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X</a:t>
            </a:r>
          </a:p>
        </p:txBody>
      </p:sp>
      <p:sp>
        <p:nvSpPr>
          <p:cNvPr id="73751" name="Line 23"/>
          <p:cNvSpPr>
            <a:spLocks noChangeShapeType="1"/>
          </p:cNvSpPr>
          <p:nvPr/>
        </p:nvSpPr>
        <p:spPr bwMode="auto">
          <a:xfrm>
            <a:off x="11827934" y="5789613"/>
            <a:ext cx="2117" cy="0"/>
          </a:xfrm>
          <a:prstGeom prst="line">
            <a:avLst/>
          </a:prstGeom>
          <a:noFill/>
          <a:ln w="25400">
            <a:solidFill>
              <a:schemeClr val="tx1"/>
            </a:solidFill>
            <a:round/>
            <a:headEnd/>
            <a:tailEnd/>
          </a:ln>
        </p:spPr>
        <p:txBody>
          <a:bodyPr wrap="none" anchor="ctr"/>
          <a:lstStyle/>
          <a:p>
            <a:endParaRPr lang="en-US"/>
          </a:p>
        </p:txBody>
      </p:sp>
      <p:sp>
        <p:nvSpPr>
          <p:cNvPr id="73752" name="Rectangle 24"/>
          <p:cNvSpPr>
            <a:spLocks noChangeArrowheads="1"/>
          </p:cNvSpPr>
          <p:nvPr/>
        </p:nvSpPr>
        <p:spPr bwMode="auto">
          <a:xfrm>
            <a:off x="1272118" y="5694364"/>
            <a:ext cx="4516967" cy="616066"/>
          </a:xfrm>
          <a:prstGeom prst="rect">
            <a:avLst/>
          </a:prstGeom>
          <a:noFill/>
          <a:ln w="12700">
            <a:noFill/>
            <a:miter lim="800000"/>
            <a:headEnd/>
            <a:tailEnd/>
          </a:ln>
        </p:spPr>
        <p:txBody>
          <a:bodyPr lIns="90488" tIns="44450" rIns="90488" bIns="44450">
            <a:spAutoFit/>
          </a:bodyPr>
          <a:lstStyle/>
          <a:p>
            <a:pPr>
              <a:spcBef>
                <a:spcPct val="50000"/>
              </a:spcBef>
            </a:pPr>
            <a:r>
              <a:rPr lang="en-US" altLang="en-US" dirty="0"/>
              <a:t> </a:t>
            </a:r>
            <a:r>
              <a:rPr lang="en-US" altLang="en-US" sz="1800" b="1" dirty="0">
                <a:solidFill>
                  <a:schemeClr val="tx2"/>
                </a:solidFill>
              </a:rPr>
              <a:t>  18</a:t>
            </a:r>
            <a:r>
              <a:rPr lang="en-US" altLang="en-US" sz="1800" b="1" dirty="0">
                <a:solidFill>
                  <a:srgbClr val="993300"/>
                </a:solidFill>
              </a:rPr>
              <a:t>         </a:t>
            </a:r>
            <a:r>
              <a:rPr lang="en-US" altLang="en-US" sz="1800" b="1" dirty="0">
                <a:solidFill>
                  <a:srgbClr val="FF6699"/>
                </a:solidFill>
              </a:rPr>
              <a:t>20</a:t>
            </a:r>
            <a:r>
              <a:rPr lang="en-US" altLang="en-US" sz="1800" b="1" dirty="0">
                <a:solidFill>
                  <a:srgbClr val="993300"/>
                </a:solidFill>
              </a:rPr>
              <a:t>        </a:t>
            </a:r>
            <a:r>
              <a:rPr lang="en-US" altLang="en-US" sz="1800" b="1" dirty="0">
                <a:solidFill>
                  <a:schemeClr val="accent2"/>
                </a:solidFill>
              </a:rPr>
              <a:t> 22</a:t>
            </a:r>
            <a:r>
              <a:rPr lang="en-US" altLang="en-US" sz="1800" b="1" dirty="0">
                <a:solidFill>
                  <a:srgbClr val="993300"/>
                </a:solidFill>
              </a:rPr>
              <a:t>         </a:t>
            </a:r>
            <a:r>
              <a:rPr lang="en-US" altLang="en-US" sz="1800" b="1" dirty="0">
                <a:solidFill>
                  <a:schemeClr val="hlink"/>
                </a:solidFill>
              </a:rPr>
              <a:t> 24</a:t>
            </a:r>
            <a:endParaRPr lang="en-US" altLang="en-US" b="1" dirty="0">
              <a:solidFill>
                <a:srgbClr val="993300"/>
              </a:solidFill>
            </a:endParaRPr>
          </a:p>
          <a:p>
            <a:pPr>
              <a:lnSpc>
                <a:spcPct val="40000"/>
              </a:lnSpc>
              <a:spcBef>
                <a:spcPct val="50000"/>
              </a:spcBef>
            </a:pPr>
            <a:r>
              <a:rPr lang="en-US" altLang="en-US" b="1" dirty="0">
                <a:solidFill>
                  <a:schemeClr val="tx2"/>
                </a:solidFill>
              </a:rPr>
              <a:t>   A      </a:t>
            </a:r>
            <a:r>
              <a:rPr lang="en-US" altLang="en-US" b="1" dirty="0" smtClean="0">
                <a:solidFill>
                  <a:schemeClr val="tx2"/>
                </a:solidFill>
              </a:rPr>
              <a:t>      </a:t>
            </a:r>
            <a:r>
              <a:rPr lang="en-US" altLang="en-US" b="1" dirty="0">
                <a:solidFill>
                  <a:srgbClr val="FF6699"/>
                </a:solidFill>
              </a:rPr>
              <a:t>B </a:t>
            </a:r>
            <a:r>
              <a:rPr lang="en-US" altLang="en-US" b="1" dirty="0"/>
              <a:t>      </a:t>
            </a:r>
            <a:r>
              <a:rPr lang="en-US" altLang="en-US" b="1" dirty="0" smtClean="0"/>
              <a:t>    </a:t>
            </a:r>
            <a:r>
              <a:rPr lang="en-US" altLang="en-US" b="1" dirty="0" smtClean="0">
                <a:solidFill>
                  <a:schemeClr val="accent2"/>
                </a:solidFill>
              </a:rPr>
              <a:t>C </a:t>
            </a:r>
            <a:r>
              <a:rPr lang="en-US" altLang="en-US" b="1" dirty="0" smtClean="0"/>
              <a:t>           </a:t>
            </a:r>
            <a:r>
              <a:rPr lang="en-US" altLang="en-US" b="1" dirty="0" smtClean="0">
                <a:solidFill>
                  <a:schemeClr val="hlink"/>
                </a:solidFill>
              </a:rPr>
              <a:t>D</a:t>
            </a:r>
            <a:endParaRPr lang="en-US" altLang="en-US" b="1" dirty="0">
              <a:solidFill>
                <a:srgbClr val="993300"/>
              </a:solidFill>
            </a:endParaRPr>
          </a:p>
        </p:txBody>
      </p:sp>
      <p:sp>
        <p:nvSpPr>
          <p:cNvPr id="73753" name="Line 25"/>
          <p:cNvSpPr>
            <a:spLocks noChangeShapeType="1"/>
          </p:cNvSpPr>
          <p:nvPr/>
        </p:nvSpPr>
        <p:spPr bwMode="auto">
          <a:xfrm>
            <a:off x="1299634" y="5103813"/>
            <a:ext cx="4425951" cy="0"/>
          </a:xfrm>
          <a:prstGeom prst="line">
            <a:avLst/>
          </a:prstGeom>
          <a:noFill/>
          <a:ln w="12700">
            <a:solidFill>
              <a:schemeClr val="tx1"/>
            </a:solidFill>
            <a:round/>
            <a:headEnd/>
            <a:tailEnd/>
          </a:ln>
        </p:spPr>
        <p:txBody>
          <a:bodyPr wrap="none" anchor="ctr"/>
          <a:lstStyle/>
          <a:p>
            <a:endParaRPr lang="en-US"/>
          </a:p>
        </p:txBody>
      </p:sp>
      <p:sp>
        <p:nvSpPr>
          <p:cNvPr id="73754" name="Line 26"/>
          <p:cNvSpPr>
            <a:spLocks noChangeShapeType="1"/>
          </p:cNvSpPr>
          <p:nvPr/>
        </p:nvSpPr>
        <p:spPr bwMode="auto">
          <a:xfrm>
            <a:off x="1299634" y="4494213"/>
            <a:ext cx="4425951" cy="0"/>
          </a:xfrm>
          <a:prstGeom prst="line">
            <a:avLst/>
          </a:prstGeom>
          <a:noFill/>
          <a:ln w="12700">
            <a:solidFill>
              <a:schemeClr val="tx1"/>
            </a:solidFill>
            <a:round/>
            <a:headEnd/>
            <a:tailEnd/>
          </a:ln>
        </p:spPr>
        <p:txBody>
          <a:bodyPr wrap="none" anchor="ctr"/>
          <a:lstStyle/>
          <a:p>
            <a:endParaRPr lang="en-US"/>
          </a:p>
        </p:txBody>
      </p:sp>
      <p:sp>
        <p:nvSpPr>
          <p:cNvPr id="73755" name="Rectangle 27"/>
          <p:cNvSpPr>
            <a:spLocks noChangeArrowheads="1"/>
          </p:cNvSpPr>
          <p:nvPr/>
        </p:nvSpPr>
        <p:spPr bwMode="auto">
          <a:xfrm>
            <a:off x="1602317" y="4189413"/>
            <a:ext cx="508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6" name="Rectangle 28"/>
          <p:cNvSpPr>
            <a:spLocks noChangeArrowheads="1"/>
          </p:cNvSpPr>
          <p:nvPr/>
        </p:nvSpPr>
        <p:spPr bwMode="auto">
          <a:xfrm>
            <a:off x="2719917" y="4189413"/>
            <a:ext cx="508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7" name="Rectangle 29"/>
          <p:cNvSpPr>
            <a:spLocks noChangeArrowheads="1"/>
          </p:cNvSpPr>
          <p:nvPr/>
        </p:nvSpPr>
        <p:spPr bwMode="auto">
          <a:xfrm>
            <a:off x="3837517" y="4189413"/>
            <a:ext cx="508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8" name="Rectangle 30"/>
          <p:cNvSpPr>
            <a:spLocks noChangeArrowheads="1"/>
          </p:cNvSpPr>
          <p:nvPr/>
        </p:nvSpPr>
        <p:spPr bwMode="auto">
          <a:xfrm>
            <a:off x="4955117" y="4189413"/>
            <a:ext cx="508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9" name="Line 31"/>
          <p:cNvSpPr>
            <a:spLocks noChangeShapeType="1"/>
          </p:cNvSpPr>
          <p:nvPr/>
        </p:nvSpPr>
        <p:spPr bwMode="auto">
          <a:xfrm>
            <a:off x="1299634" y="3960813"/>
            <a:ext cx="4425951" cy="0"/>
          </a:xfrm>
          <a:prstGeom prst="line">
            <a:avLst/>
          </a:prstGeom>
          <a:noFill/>
          <a:ln w="12700">
            <a:solidFill>
              <a:schemeClr val="tx1"/>
            </a:solidFill>
            <a:round/>
            <a:headEnd/>
            <a:tailEnd/>
          </a:ln>
        </p:spPr>
        <p:txBody>
          <a:bodyPr wrap="none" anchor="ctr"/>
          <a:lstStyle/>
          <a:p>
            <a:endParaRPr lang="en-US"/>
          </a:p>
        </p:txBody>
      </p:sp>
      <p:sp>
        <p:nvSpPr>
          <p:cNvPr id="73760" name="Line 32"/>
          <p:cNvSpPr>
            <a:spLocks noChangeShapeType="1"/>
          </p:cNvSpPr>
          <p:nvPr/>
        </p:nvSpPr>
        <p:spPr bwMode="auto">
          <a:xfrm>
            <a:off x="1016000" y="3884613"/>
            <a:ext cx="0" cy="1828800"/>
          </a:xfrm>
          <a:prstGeom prst="line">
            <a:avLst/>
          </a:prstGeom>
          <a:noFill/>
          <a:ln w="12700">
            <a:solidFill>
              <a:schemeClr val="tx1"/>
            </a:solidFill>
            <a:round/>
            <a:headEnd/>
            <a:tailEnd/>
          </a:ln>
        </p:spPr>
        <p:txBody>
          <a:bodyPr wrap="none" anchor="ctr"/>
          <a:lstStyle/>
          <a:p>
            <a:endParaRPr lang="en-US"/>
          </a:p>
        </p:txBody>
      </p:sp>
      <p:sp>
        <p:nvSpPr>
          <p:cNvPr id="73761" name="Line 33"/>
          <p:cNvSpPr>
            <a:spLocks noChangeShapeType="1"/>
          </p:cNvSpPr>
          <p:nvPr/>
        </p:nvSpPr>
        <p:spPr bwMode="auto">
          <a:xfrm>
            <a:off x="1016000" y="5713413"/>
            <a:ext cx="4811184" cy="0"/>
          </a:xfrm>
          <a:prstGeom prst="line">
            <a:avLst/>
          </a:prstGeom>
          <a:noFill/>
          <a:ln w="12700">
            <a:solidFill>
              <a:schemeClr val="tx1"/>
            </a:solidFill>
            <a:round/>
            <a:headEnd/>
            <a:tailEnd/>
          </a:ln>
        </p:spPr>
        <p:txBody>
          <a:bodyPr wrap="none" anchor="ctr"/>
          <a:lstStyle/>
          <a:p>
            <a:endParaRPr lang="en-US"/>
          </a:p>
        </p:txBody>
      </p:sp>
      <p:sp>
        <p:nvSpPr>
          <p:cNvPr id="73762" name="Rectangle 34"/>
          <p:cNvSpPr>
            <a:spLocks noChangeArrowheads="1"/>
          </p:cNvSpPr>
          <p:nvPr/>
        </p:nvSpPr>
        <p:spPr bwMode="auto">
          <a:xfrm>
            <a:off x="461434" y="5467351"/>
            <a:ext cx="5545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0 </a:t>
            </a:r>
          </a:p>
        </p:txBody>
      </p:sp>
      <p:sp>
        <p:nvSpPr>
          <p:cNvPr id="73763" name="Rectangle 35"/>
          <p:cNvSpPr>
            <a:spLocks noChangeArrowheads="1"/>
          </p:cNvSpPr>
          <p:nvPr/>
        </p:nvSpPr>
        <p:spPr bwMode="auto">
          <a:xfrm>
            <a:off x="359834" y="4857751"/>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.1 </a:t>
            </a:r>
          </a:p>
        </p:txBody>
      </p:sp>
      <p:sp>
        <p:nvSpPr>
          <p:cNvPr id="73764" name="Rectangle 36"/>
          <p:cNvSpPr>
            <a:spLocks noChangeArrowheads="1"/>
          </p:cNvSpPr>
          <p:nvPr/>
        </p:nvSpPr>
        <p:spPr bwMode="auto">
          <a:xfrm>
            <a:off x="359834" y="4248151"/>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.2 </a:t>
            </a:r>
          </a:p>
        </p:txBody>
      </p:sp>
      <p:sp>
        <p:nvSpPr>
          <p:cNvPr id="73765" name="Rectangle 37"/>
          <p:cNvSpPr>
            <a:spLocks noChangeArrowheads="1"/>
          </p:cNvSpPr>
          <p:nvPr/>
        </p:nvSpPr>
        <p:spPr bwMode="auto">
          <a:xfrm>
            <a:off x="359834" y="3714751"/>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.3 </a:t>
            </a:r>
          </a:p>
        </p:txBody>
      </p:sp>
      <p:sp>
        <p:nvSpPr>
          <p:cNvPr id="73766" name="Rectangle 38"/>
          <p:cNvSpPr>
            <a:spLocks noChangeArrowheads="1"/>
          </p:cNvSpPr>
          <p:nvPr/>
        </p:nvSpPr>
        <p:spPr bwMode="auto">
          <a:xfrm>
            <a:off x="891117" y="1905000"/>
            <a:ext cx="4597400" cy="457200"/>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73767" name="Rectangle 39"/>
          <p:cNvSpPr>
            <a:spLocks noChangeArrowheads="1"/>
          </p:cNvSpPr>
          <p:nvPr/>
        </p:nvSpPr>
        <p:spPr bwMode="auto">
          <a:xfrm>
            <a:off x="1375834" y="1658938"/>
            <a:ext cx="3094567" cy="901700"/>
          </a:xfrm>
          <a:prstGeom prst="rect">
            <a:avLst/>
          </a:prstGeom>
          <a:solidFill>
            <a:srgbClr val="FDE0BD"/>
          </a:solidFill>
          <a:ln w="12700">
            <a:noFill/>
            <a:miter lim="800000"/>
            <a:headEnd/>
            <a:tailEnd/>
          </a:ln>
        </p:spPr>
        <p:txBody>
          <a:bodyPr lIns="90488" tIns="44450" rIns="90488" bIns="44450">
            <a:spAutoFit/>
          </a:bodyPr>
          <a:lstStyle/>
          <a:p>
            <a:pPr algn="ctr">
              <a:spcBef>
                <a:spcPct val="50000"/>
              </a:spcBef>
            </a:pPr>
            <a:r>
              <a:rPr lang="en-US" altLang="en-US" sz="2800"/>
              <a:t>Population</a:t>
            </a:r>
          </a:p>
          <a:p>
            <a:pPr algn="ctr">
              <a:lnSpc>
                <a:spcPct val="40000"/>
              </a:lnSpc>
              <a:spcBef>
                <a:spcPct val="50000"/>
              </a:spcBef>
            </a:pPr>
            <a:r>
              <a:rPr lang="en-US" altLang="en-US" sz="2800"/>
              <a:t>N = 4</a:t>
            </a:r>
          </a:p>
        </p:txBody>
      </p:sp>
      <p:sp>
        <p:nvSpPr>
          <p:cNvPr id="73768" name="Rectangle 40"/>
          <p:cNvSpPr>
            <a:spLocks noChangeArrowheads="1"/>
          </p:cNvSpPr>
          <p:nvPr/>
        </p:nvSpPr>
        <p:spPr bwMode="auto">
          <a:xfrm>
            <a:off x="476251" y="3344864"/>
            <a:ext cx="1439333"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P(X) </a:t>
            </a:r>
          </a:p>
        </p:txBody>
      </p:sp>
      <p:sp>
        <p:nvSpPr>
          <p:cNvPr id="73769" name="Rectangle 41"/>
          <p:cNvSpPr>
            <a:spLocks noChangeArrowheads="1"/>
          </p:cNvSpPr>
          <p:nvPr/>
        </p:nvSpPr>
        <p:spPr bwMode="auto">
          <a:xfrm>
            <a:off x="5643034" y="5619751"/>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X</a:t>
            </a:r>
          </a:p>
        </p:txBody>
      </p:sp>
      <p:sp>
        <p:nvSpPr>
          <p:cNvPr id="73770" name="Rectangle 42"/>
          <p:cNvSpPr>
            <a:spLocks noChangeArrowheads="1"/>
          </p:cNvSpPr>
          <p:nvPr/>
        </p:nvSpPr>
        <p:spPr bwMode="auto">
          <a:xfrm>
            <a:off x="11480801" y="5427664"/>
            <a:ext cx="520700"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_</a:t>
            </a:r>
          </a:p>
        </p:txBody>
      </p:sp>
      <p:graphicFrame>
        <p:nvGraphicFramePr>
          <p:cNvPr id="73771" name="Object 6"/>
          <p:cNvGraphicFramePr>
            <a:graphicFrameLocks noChangeAspect="1"/>
          </p:cNvGraphicFramePr>
          <p:nvPr/>
        </p:nvGraphicFramePr>
        <p:xfrm>
          <a:off x="6908800" y="2585155"/>
          <a:ext cx="3891140" cy="522138"/>
        </p:xfrm>
        <a:graphic>
          <a:graphicData uri="http://schemas.openxmlformats.org/presentationml/2006/ole">
            <p:oleObj spid="_x0000_s171010" name="Equation" r:id="rId3" imgW="1346200" imgH="241300" progId="">
              <p:embed/>
            </p:oleObj>
          </a:graphicData>
        </a:graphic>
      </p:graphicFrame>
      <p:graphicFrame>
        <p:nvGraphicFramePr>
          <p:cNvPr id="73772" name="Object 7"/>
          <p:cNvGraphicFramePr>
            <a:graphicFrameLocks noChangeAspect="1"/>
          </p:cNvGraphicFramePr>
          <p:nvPr/>
        </p:nvGraphicFramePr>
        <p:xfrm>
          <a:off x="1241777" y="2593622"/>
          <a:ext cx="3889023" cy="465168"/>
        </p:xfrm>
        <a:graphic>
          <a:graphicData uri="http://schemas.openxmlformats.org/presentationml/2006/ole">
            <p:oleObj spid="_x0000_s171011" name="Equation" r:id="rId4" imgW="1269449" imgH="203112" progId="">
              <p:embed/>
            </p:oleObj>
          </a:graphicData>
        </a:graphic>
      </p:graphicFrame>
      <p:sp>
        <p:nvSpPr>
          <p:cNvPr id="73773" name="Rectangle 45"/>
          <p:cNvSpPr>
            <a:spLocks noChangeArrowheads="1"/>
          </p:cNvSpPr>
          <p:nvPr/>
        </p:nvSpPr>
        <p:spPr bwMode="auto">
          <a:xfrm>
            <a:off x="5791201" y="1658939"/>
            <a:ext cx="6040967" cy="858837"/>
          </a:xfrm>
          <a:prstGeom prst="rect">
            <a:avLst/>
          </a:prstGeom>
          <a:solidFill>
            <a:srgbClr val="C7DAF7"/>
          </a:solidFill>
          <a:ln w="12700">
            <a:noFill/>
            <a:miter lim="800000"/>
            <a:headEnd/>
            <a:tailEnd/>
          </a:ln>
        </p:spPr>
        <p:txBody>
          <a:bodyPr lIns="90488" tIns="44450" rIns="90488" bIns="44450">
            <a:spAutoFit/>
          </a:bodyPr>
          <a:lstStyle/>
          <a:p>
            <a:pPr algn="ctr">
              <a:spcBef>
                <a:spcPct val="50000"/>
              </a:spcBef>
            </a:pPr>
            <a:r>
              <a:rPr lang="en-US" altLang="en-US" sz="2800"/>
              <a:t>Sample Means Distribution</a:t>
            </a:r>
          </a:p>
          <a:p>
            <a:pPr algn="ctr">
              <a:lnSpc>
                <a:spcPct val="30000"/>
              </a:lnSpc>
              <a:spcBef>
                <a:spcPct val="50000"/>
              </a:spcBef>
            </a:pPr>
            <a:r>
              <a:rPr lang="en-US" altLang="en-US" sz="2800"/>
              <a:t>n = 2</a:t>
            </a:r>
          </a:p>
        </p:txBody>
      </p:sp>
      <p:sp>
        <p:nvSpPr>
          <p:cNvPr id="73774" name="Rectangle 46"/>
          <p:cNvSpPr>
            <a:spLocks noChangeArrowheads="1"/>
          </p:cNvSpPr>
          <p:nvPr/>
        </p:nvSpPr>
        <p:spPr bwMode="auto">
          <a:xfrm>
            <a:off x="6591301" y="2989264"/>
            <a:ext cx="520700"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_</a:t>
            </a:r>
          </a:p>
        </p:txBody>
      </p:sp>
    </p:spTree>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677333" y="383822"/>
            <a:ext cx="10916355" cy="970845"/>
          </a:xfrm>
        </p:spPr>
        <p:txBody>
          <a:bodyPr>
            <a:normAutofit fontScale="90000"/>
          </a:bodyPr>
          <a:lstStyle/>
          <a:p>
            <a:pPr eaLnBrk="1" hangingPunct="1"/>
            <a:r>
              <a:rPr lang="en-US" altLang="en-US" sz="3200" dirty="0" smtClean="0"/>
              <a:t>Sample Mean Sampling Distribution: Standard Error of the Mean</a:t>
            </a:r>
          </a:p>
        </p:txBody>
      </p:sp>
      <p:sp>
        <p:nvSpPr>
          <p:cNvPr id="74755" name="Rectangle 3"/>
          <p:cNvSpPr>
            <a:spLocks noGrp="1" noChangeArrowheads="1"/>
          </p:cNvSpPr>
          <p:nvPr>
            <p:ph type="body" idx="4294967295"/>
          </p:nvPr>
        </p:nvSpPr>
        <p:spPr>
          <a:xfrm>
            <a:off x="609600" y="1038578"/>
            <a:ext cx="10873317" cy="5209822"/>
          </a:xfrm>
        </p:spPr>
        <p:txBody>
          <a:bodyPr>
            <a:noAutofit/>
          </a:bodyPr>
          <a:lstStyle/>
          <a:p>
            <a:pPr marL="342900" indent="-342900" defTabSz="914400" eaLnBrk="1" hangingPunct="1">
              <a:lnSpc>
                <a:spcPct val="110000"/>
              </a:lnSpc>
              <a:spcBef>
                <a:spcPct val="30000"/>
              </a:spcBef>
            </a:pPr>
            <a:r>
              <a:rPr lang="en-US" altLang="en-US" sz="2400" dirty="0" smtClean="0">
                <a:solidFill>
                  <a:schemeClr val="tx1"/>
                </a:solidFill>
              </a:rPr>
              <a:t>Different samples of the same size from the same population will yield different sample means</a:t>
            </a:r>
          </a:p>
          <a:p>
            <a:pPr marL="342900" indent="-342900" defTabSz="914400" eaLnBrk="1" hangingPunct="1">
              <a:lnSpc>
                <a:spcPct val="110000"/>
              </a:lnSpc>
              <a:spcBef>
                <a:spcPct val="30000"/>
              </a:spcBef>
            </a:pPr>
            <a:r>
              <a:rPr lang="en-US" altLang="en-US" sz="2400" dirty="0" smtClean="0">
                <a:solidFill>
                  <a:schemeClr val="tx1"/>
                </a:solidFill>
              </a:rPr>
              <a:t>A measure of the variability in the mean from sample to sample is given by the </a:t>
            </a:r>
            <a:r>
              <a:rPr lang="en-US" altLang="en-US" sz="2400" dirty="0" smtClean="0">
                <a:solidFill>
                  <a:srgbClr val="669900"/>
                </a:solidFill>
              </a:rPr>
              <a:t>Standard Error of the Mean:</a:t>
            </a:r>
          </a:p>
          <a:p>
            <a:pPr marL="342900" indent="-342900" defTabSz="914400" eaLnBrk="1" hangingPunct="1">
              <a:lnSpc>
                <a:spcPct val="70000"/>
              </a:lnSpc>
              <a:spcBef>
                <a:spcPct val="30000"/>
              </a:spcBef>
              <a:buFont typeface="Wingdings" pitchFamily="2" charset="2"/>
              <a:buNone/>
            </a:pPr>
            <a:r>
              <a:rPr lang="en-US" altLang="en-US" sz="2400" dirty="0" smtClean="0">
                <a:solidFill>
                  <a:schemeClr val="tx1"/>
                </a:solidFill>
              </a:rPr>
              <a:t>		(This assumes that sampling is with replacement or </a:t>
            </a:r>
          </a:p>
          <a:p>
            <a:pPr marL="342900" indent="-342900" defTabSz="914400" eaLnBrk="1" hangingPunct="1">
              <a:lnSpc>
                <a:spcPct val="70000"/>
              </a:lnSpc>
              <a:spcBef>
                <a:spcPct val="30000"/>
              </a:spcBef>
              <a:buFont typeface="Wingdings" pitchFamily="2" charset="2"/>
              <a:buNone/>
            </a:pPr>
            <a:r>
              <a:rPr lang="en-US" altLang="en-US" sz="2400" dirty="0" smtClean="0">
                <a:solidFill>
                  <a:schemeClr val="tx1"/>
                </a:solidFill>
              </a:rPr>
              <a:t>		sampling is without replacement from an infinite population)</a:t>
            </a:r>
          </a:p>
          <a:p>
            <a:pPr marL="342900" indent="-342900" defTabSz="914400" eaLnBrk="1" hangingPunct="1">
              <a:lnSpc>
                <a:spcPct val="110000"/>
              </a:lnSpc>
              <a:spcBef>
                <a:spcPct val="30000"/>
              </a:spcBef>
            </a:pPr>
            <a:endParaRPr lang="en-US" altLang="en-US" sz="2400" dirty="0" smtClean="0">
              <a:solidFill>
                <a:schemeClr val="tx1"/>
              </a:solidFill>
            </a:endParaRPr>
          </a:p>
          <a:p>
            <a:pPr marL="342900" indent="-342900" defTabSz="914400" eaLnBrk="1" hangingPunct="1">
              <a:lnSpc>
                <a:spcPct val="110000"/>
              </a:lnSpc>
              <a:spcBef>
                <a:spcPct val="30000"/>
              </a:spcBef>
            </a:pPr>
            <a:endParaRPr lang="en-US" altLang="en-US" sz="2400" dirty="0" smtClean="0">
              <a:solidFill>
                <a:schemeClr val="tx1"/>
              </a:solidFill>
            </a:endParaRPr>
          </a:p>
          <a:p>
            <a:pPr marL="342900" indent="-342900" defTabSz="914400" eaLnBrk="1" hangingPunct="1">
              <a:lnSpc>
                <a:spcPct val="110000"/>
              </a:lnSpc>
              <a:spcBef>
                <a:spcPct val="30000"/>
              </a:spcBef>
            </a:pPr>
            <a:endParaRPr lang="en-US" altLang="en-US" sz="2400" dirty="0" smtClean="0">
              <a:solidFill>
                <a:schemeClr val="tx1"/>
              </a:solidFill>
            </a:endParaRPr>
          </a:p>
          <a:p>
            <a:pPr marL="342900" indent="-342900" defTabSz="914400" eaLnBrk="1" hangingPunct="1">
              <a:lnSpc>
                <a:spcPct val="110000"/>
              </a:lnSpc>
              <a:spcBef>
                <a:spcPct val="30000"/>
              </a:spcBef>
            </a:pPr>
            <a:r>
              <a:rPr lang="en-US" altLang="en-US" sz="2400" dirty="0" smtClean="0">
                <a:solidFill>
                  <a:schemeClr val="tx1"/>
                </a:solidFill>
              </a:rPr>
              <a:t>Note that the standard error of the mean decreases as the sample size increases</a:t>
            </a:r>
          </a:p>
        </p:txBody>
      </p:sp>
      <p:graphicFrame>
        <p:nvGraphicFramePr>
          <p:cNvPr id="74756" name="Object 4"/>
          <p:cNvGraphicFramePr>
            <a:graphicFrameLocks noChangeAspect="1"/>
          </p:cNvGraphicFramePr>
          <p:nvPr/>
        </p:nvGraphicFramePr>
        <p:xfrm>
          <a:off x="3996269" y="3818467"/>
          <a:ext cx="1964266" cy="1012174"/>
        </p:xfrm>
        <a:graphic>
          <a:graphicData uri="http://schemas.openxmlformats.org/presentationml/2006/ole">
            <p:oleObj spid="_x0000_s172034" name="Equation" r:id="rId3" imgW="609600" imgH="419100" progId="">
              <p:embed/>
            </p:oleObj>
          </a:graphicData>
        </a:graphic>
      </p:graphicFrame>
    </p:spTree>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677334" y="609600"/>
            <a:ext cx="11108266" cy="1320800"/>
          </a:xfrm>
        </p:spPr>
        <p:txBody>
          <a:bodyPr/>
          <a:lstStyle/>
          <a:p>
            <a:pPr eaLnBrk="1" hangingPunct="1"/>
            <a:r>
              <a:rPr lang="en-US" altLang="en-US" sz="3200" dirty="0" smtClean="0"/>
              <a:t>Sample Mean Sampling </a:t>
            </a:r>
            <a:r>
              <a:rPr lang="en-US" altLang="en-US" sz="3200" dirty="0" err="1" smtClean="0"/>
              <a:t>Distribution:If</a:t>
            </a:r>
            <a:r>
              <a:rPr lang="en-US" altLang="en-US" sz="3200" dirty="0" smtClean="0"/>
              <a:t> the Population is Normal</a:t>
            </a:r>
          </a:p>
        </p:txBody>
      </p:sp>
      <p:sp>
        <p:nvSpPr>
          <p:cNvPr id="75779" name="Rectangle 3"/>
          <p:cNvSpPr>
            <a:spLocks noGrp="1" noChangeArrowheads="1"/>
          </p:cNvSpPr>
          <p:nvPr>
            <p:ph type="body" idx="4294967295"/>
          </p:nvPr>
        </p:nvSpPr>
        <p:spPr>
          <a:xfrm>
            <a:off x="778933" y="1676400"/>
            <a:ext cx="10905067" cy="4648200"/>
          </a:xfrm>
        </p:spPr>
        <p:txBody>
          <a:bodyPr>
            <a:noAutofit/>
          </a:bodyPr>
          <a:lstStyle/>
          <a:p>
            <a:pPr marL="342900" indent="-342900" defTabSz="914400" eaLnBrk="1" hangingPunct="1">
              <a:lnSpc>
                <a:spcPct val="120000"/>
              </a:lnSpc>
            </a:pPr>
            <a:r>
              <a:rPr lang="en-US" altLang="en-US" sz="2400" dirty="0" smtClean="0">
                <a:solidFill>
                  <a:srgbClr val="000000"/>
                </a:solidFill>
              </a:rPr>
              <a:t>If a population is </a:t>
            </a:r>
            <a:r>
              <a:rPr lang="en-US" altLang="en-US" sz="2400" dirty="0" smtClean="0">
                <a:solidFill>
                  <a:schemeClr val="folHlink"/>
                </a:solidFill>
              </a:rPr>
              <a:t>normal</a:t>
            </a:r>
            <a:r>
              <a:rPr lang="en-US" altLang="en-US" sz="2400" dirty="0" smtClean="0">
                <a:solidFill>
                  <a:srgbClr val="000000"/>
                </a:solidFill>
              </a:rPr>
              <a:t> with mean </a:t>
            </a:r>
            <a:r>
              <a:rPr lang="el-GR" altLang="en-US" sz="2400" dirty="0" smtClean="0">
                <a:solidFill>
                  <a:srgbClr val="000000"/>
                </a:solidFill>
                <a:sym typeface="Symbol" pitchFamily="18" charset="2"/>
              </a:rPr>
              <a:t>μ</a:t>
            </a:r>
            <a:r>
              <a:rPr lang="en-US" altLang="en-US" sz="2400" dirty="0" smtClean="0">
                <a:solidFill>
                  <a:srgbClr val="000000"/>
                </a:solidFill>
                <a:sym typeface="Symbol" pitchFamily="18" charset="2"/>
              </a:rPr>
              <a:t> and standard deviation </a:t>
            </a:r>
            <a:r>
              <a:rPr lang="el-GR" altLang="en-US" sz="2400" dirty="0" smtClean="0">
                <a:solidFill>
                  <a:srgbClr val="000000"/>
                </a:solidFill>
                <a:sym typeface="Symbol" pitchFamily="18" charset="2"/>
              </a:rPr>
              <a:t>σ</a:t>
            </a:r>
            <a:r>
              <a:rPr lang="en-US" altLang="en-US" sz="2400" dirty="0" smtClean="0">
                <a:solidFill>
                  <a:srgbClr val="000000"/>
                </a:solidFill>
                <a:sym typeface="Symbol" pitchFamily="18" charset="2"/>
              </a:rPr>
              <a:t>, the sampling distribution of        is </a:t>
            </a:r>
            <a:r>
              <a:rPr lang="en-US" altLang="en-US" sz="2400" dirty="0" smtClean="0">
                <a:solidFill>
                  <a:schemeClr val="folHlink"/>
                </a:solidFill>
                <a:sym typeface="Symbol" pitchFamily="18" charset="2"/>
              </a:rPr>
              <a:t>also normally distributed</a:t>
            </a:r>
            <a:r>
              <a:rPr lang="en-US" altLang="en-US" sz="2400" dirty="0" smtClean="0">
                <a:solidFill>
                  <a:srgbClr val="000000"/>
                </a:solidFill>
                <a:sym typeface="Symbol" pitchFamily="18" charset="2"/>
              </a:rPr>
              <a:t> with</a:t>
            </a:r>
          </a:p>
          <a:p>
            <a:pPr marL="342900" indent="-342900" defTabSz="914400" eaLnBrk="1" hangingPunct="1">
              <a:lnSpc>
                <a:spcPct val="165000"/>
              </a:lnSpc>
            </a:pPr>
            <a:endParaRPr lang="en-US" altLang="en-US" sz="2400" dirty="0" smtClean="0">
              <a:solidFill>
                <a:srgbClr val="000000"/>
              </a:solidFill>
              <a:sym typeface="Symbol" pitchFamily="18" charset="2"/>
            </a:endParaRPr>
          </a:p>
          <a:p>
            <a:pPr marL="342900" indent="-342900" defTabSz="914400" eaLnBrk="1" hangingPunct="1">
              <a:lnSpc>
                <a:spcPct val="165000"/>
              </a:lnSpc>
            </a:pPr>
            <a:endParaRPr lang="en-US" altLang="en-US" sz="2400" dirty="0" smtClean="0">
              <a:solidFill>
                <a:srgbClr val="000000"/>
              </a:solidFill>
              <a:sym typeface="Symbol" pitchFamily="18" charset="2"/>
            </a:endParaRPr>
          </a:p>
          <a:p>
            <a:pPr marL="342900" indent="-342900" defTabSz="914400" eaLnBrk="1" hangingPunct="1">
              <a:lnSpc>
                <a:spcPct val="165000"/>
              </a:lnSpc>
              <a:buFont typeface="Wingdings" pitchFamily="2" charset="2"/>
              <a:buNone/>
            </a:pPr>
            <a:r>
              <a:rPr lang="en-US" altLang="en-US" sz="2400" dirty="0" smtClean="0"/>
              <a:t>				    and</a:t>
            </a:r>
          </a:p>
          <a:p>
            <a:pPr marL="342900" indent="-342900" defTabSz="914400" eaLnBrk="1" hangingPunct="1">
              <a:lnSpc>
                <a:spcPct val="165000"/>
              </a:lnSpc>
              <a:buFont typeface="Wingdings" pitchFamily="2" charset="2"/>
              <a:buNone/>
            </a:pPr>
            <a:endParaRPr lang="en-US" altLang="en-US" sz="2400" dirty="0" smtClean="0"/>
          </a:p>
          <a:p>
            <a:pPr marL="342900" indent="-342900" defTabSz="914400" eaLnBrk="1" hangingPunct="1">
              <a:lnSpc>
                <a:spcPct val="165000"/>
              </a:lnSpc>
              <a:buFont typeface="Wingdings" pitchFamily="2" charset="2"/>
              <a:buNone/>
            </a:pPr>
            <a:endParaRPr lang="en-US" altLang="en-US" sz="2400" dirty="0" smtClean="0"/>
          </a:p>
          <a:p>
            <a:pPr marL="342900" indent="-342900" defTabSz="914400" eaLnBrk="1" hangingPunct="1">
              <a:lnSpc>
                <a:spcPct val="85000"/>
              </a:lnSpc>
              <a:buFont typeface="Wingdings" pitchFamily="2" charset="2"/>
              <a:buNone/>
            </a:pPr>
            <a:r>
              <a:rPr lang="en-US" altLang="en-US" sz="2400" dirty="0" smtClean="0"/>
              <a:t>		</a:t>
            </a:r>
          </a:p>
        </p:txBody>
      </p:sp>
      <p:graphicFrame>
        <p:nvGraphicFramePr>
          <p:cNvPr id="75780" name="Object 8"/>
          <p:cNvGraphicFramePr>
            <a:graphicFrameLocks noChangeAspect="1"/>
          </p:cNvGraphicFramePr>
          <p:nvPr/>
        </p:nvGraphicFramePr>
        <p:xfrm>
          <a:off x="4549423" y="2167467"/>
          <a:ext cx="457200" cy="457200"/>
        </p:xfrm>
        <a:graphic>
          <a:graphicData uri="http://schemas.openxmlformats.org/presentationml/2006/ole">
            <p:oleObj spid="_x0000_s173058" name="Equation" r:id="rId3" imgW="152268" imgH="203024" progId="">
              <p:embed/>
            </p:oleObj>
          </a:graphicData>
        </a:graphic>
      </p:graphicFrame>
      <p:graphicFrame>
        <p:nvGraphicFramePr>
          <p:cNvPr id="75781" name="Object 9"/>
          <p:cNvGraphicFramePr>
            <a:graphicFrameLocks noChangeAspect="1"/>
          </p:cNvGraphicFramePr>
          <p:nvPr/>
        </p:nvGraphicFramePr>
        <p:xfrm>
          <a:off x="1557868" y="4096810"/>
          <a:ext cx="1900767" cy="792163"/>
        </p:xfrm>
        <a:graphic>
          <a:graphicData uri="http://schemas.openxmlformats.org/presentationml/2006/ole">
            <p:oleObj spid="_x0000_s173059" name="Equation" r:id="rId4" imgW="457002" imgH="253890" progId="">
              <p:embed/>
            </p:oleObj>
          </a:graphicData>
        </a:graphic>
      </p:graphicFrame>
      <p:graphicFrame>
        <p:nvGraphicFramePr>
          <p:cNvPr id="75782" name="Object 10"/>
          <p:cNvGraphicFramePr>
            <a:graphicFrameLocks noChangeAspect="1"/>
          </p:cNvGraphicFramePr>
          <p:nvPr/>
        </p:nvGraphicFramePr>
        <p:xfrm>
          <a:off x="6322484" y="3733800"/>
          <a:ext cx="2698749" cy="1390650"/>
        </p:xfrm>
        <a:graphic>
          <a:graphicData uri="http://schemas.openxmlformats.org/presentationml/2006/ole">
            <p:oleObj spid="_x0000_s173060" name="Equation" r:id="rId5" imgW="609600" imgH="419100" progId="">
              <p:embed/>
            </p:oleObj>
          </a:graphicData>
        </a:graphic>
      </p:graphicFrame>
    </p:spTree>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812800" y="228600"/>
            <a:ext cx="10390717" cy="1143000"/>
          </a:xfrm>
        </p:spPr>
        <p:txBody>
          <a:bodyPr/>
          <a:lstStyle/>
          <a:p>
            <a:pPr eaLnBrk="1" hangingPunct="1">
              <a:lnSpc>
                <a:spcPct val="80000"/>
              </a:lnSpc>
            </a:pPr>
            <a:r>
              <a:rPr lang="en-US" altLang="en-US" dirty="0" smtClean="0"/>
              <a:t>Z-value for Sampling Distribution of the Mean</a:t>
            </a:r>
          </a:p>
        </p:txBody>
      </p:sp>
      <p:sp>
        <p:nvSpPr>
          <p:cNvPr id="76803" name="Rectangle 3"/>
          <p:cNvSpPr>
            <a:spLocks noGrp="1" noChangeArrowheads="1"/>
          </p:cNvSpPr>
          <p:nvPr>
            <p:ph type="body" idx="4294967295"/>
          </p:nvPr>
        </p:nvSpPr>
        <p:spPr>
          <a:xfrm>
            <a:off x="812800" y="1676401"/>
            <a:ext cx="10769600" cy="4532313"/>
          </a:xfrm>
        </p:spPr>
        <p:txBody>
          <a:bodyPr>
            <a:normAutofit/>
          </a:bodyPr>
          <a:lstStyle/>
          <a:p>
            <a:pPr eaLnBrk="1" hangingPunct="1">
              <a:lnSpc>
                <a:spcPct val="110000"/>
              </a:lnSpc>
            </a:pPr>
            <a:r>
              <a:rPr lang="en-US" altLang="en-US" sz="2400" dirty="0" smtClean="0"/>
              <a:t>Z-value for the sampling distribution of     :</a:t>
            </a:r>
          </a:p>
        </p:txBody>
      </p:sp>
      <p:sp>
        <p:nvSpPr>
          <p:cNvPr id="76804" name="Rectangle 4"/>
          <p:cNvSpPr>
            <a:spLocks noChangeArrowheads="1"/>
          </p:cNvSpPr>
          <p:nvPr/>
        </p:nvSpPr>
        <p:spPr bwMode="auto">
          <a:xfrm>
            <a:off x="1727200" y="4495800"/>
            <a:ext cx="9652000" cy="1676400"/>
          </a:xfrm>
          <a:prstGeom prst="rect">
            <a:avLst/>
          </a:prstGeom>
          <a:solidFill>
            <a:srgbClr val="FFFFFF"/>
          </a:solidFill>
          <a:ln w="28575">
            <a:noFill/>
            <a:miter lim="800000"/>
            <a:headEnd/>
            <a:tailEnd/>
          </a:ln>
        </p:spPr>
        <p:txBody>
          <a:bodyPr/>
          <a:lstStyle/>
          <a:p>
            <a:pPr eaLnBrk="1" hangingPunct="1">
              <a:spcBef>
                <a:spcPct val="20000"/>
              </a:spcBef>
              <a:buClr>
                <a:schemeClr val="folHlink"/>
              </a:buClr>
              <a:buSzPct val="60000"/>
              <a:buFont typeface="Wingdings" pitchFamily="2" charset="2"/>
              <a:buNone/>
            </a:pPr>
            <a:r>
              <a:rPr lang="en-US" altLang="en-US" sz="2100"/>
              <a:t>where:		= sample mean</a:t>
            </a:r>
          </a:p>
          <a:p>
            <a:pPr eaLnBrk="1" hangingPunct="1">
              <a:spcBef>
                <a:spcPct val="20000"/>
              </a:spcBef>
              <a:buClr>
                <a:schemeClr val="folHlink"/>
              </a:buClr>
              <a:buSzPct val="60000"/>
              <a:buFont typeface="Wingdings" pitchFamily="2" charset="2"/>
              <a:buNone/>
            </a:pPr>
            <a:r>
              <a:rPr lang="en-US" altLang="en-US" sz="2100"/>
              <a:t>		= population mean</a:t>
            </a:r>
          </a:p>
          <a:p>
            <a:pPr eaLnBrk="1" hangingPunct="1">
              <a:spcBef>
                <a:spcPct val="20000"/>
              </a:spcBef>
              <a:buClr>
                <a:schemeClr val="folHlink"/>
              </a:buClr>
              <a:buSzPct val="60000"/>
              <a:buFont typeface="Wingdings" pitchFamily="2" charset="2"/>
              <a:buNone/>
            </a:pPr>
            <a:r>
              <a:rPr lang="en-US" altLang="en-US" sz="2100"/>
              <a:t>		= population standard deviation</a:t>
            </a:r>
            <a:r>
              <a:rPr lang="en-US" altLang="en-US" sz="2100">
                <a:solidFill>
                  <a:srgbClr val="000000"/>
                </a:solidFill>
              </a:rPr>
              <a:t>	</a:t>
            </a:r>
          </a:p>
          <a:p>
            <a:pPr eaLnBrk="1" hangingPunct="1">
              <a:spcBef>
                <a:spcPct val="20000"/>
              </a:spcBef>
              <a:buClr>
                <a:schemeClr val="folHlink"/>
              </a:buClr>
              <a:buSzPct val="60000"/>
              <a:buFont typeface="Wingdings" pitchFamily="2" charset="2"/>
              <a:buNone/>
            </a:pPr>
            <a:r>
              <a:rPr lang="en-US" altLang="en-US" sz="2100">
                <a:solidFill>
                  <a:srgbClr val="000000"/>
                </a:solidFill>
              </a:rPr>
              <a:t>	         n = sample size</a:t>
            </a:r>
          </a:p>
        </p:txBody>
      </p:sp>
      <p:graphicFrame>
        <p:nvGraphicFramePr>
          <p:cNvPr id="76805" name="Object 14"/>
          <p:cNvGraphicFramePr>
            <a:graphicFrameLocks noChangeAspect="1"/>
          </p:cNvGraphicFramePr>
          <p:nvPr/>
        </p:nvGraphicFramePr>
        <p:xfrm>
          <a:off x="2727679" y="4475515"/>
          <a:ext cx="429684" cy="423862"/>
        </p:xfrm>
        <a:graphic>
          <a:graphicData uri="http://schemas.openxmlformats.org/presentationml/2006/ole">
            <p:oleObj spid="_x0000_s174082" name="Equation" r:id="rId3" imgW="4866840" imgH="6482520" progId="">
              <p:embed/>
            </p:oleObj>
          </a:graphicData>
        </a:graphic>
      </p:graphicFrame>
      <p:graphicFrame>
        <p:nvGraphicFramePr>
          <p:cNvPr id="76806" name="Object 15"/>
          <p:cNvGraphicFramePr>
            <a:graphicFrameLocks noChangeAspect="1"/>
          </p:cNvGraphicFramePr>
          <p:nvPr/>
        </p:nvGraphicFramePr>
        <p:xfrm>
          <a:off x="2305051" y="4942065"/>
          <a:ext cx="325967" cy="341313"/>
        </p:xfrm>
        <a:graphic>
          <a:graphicData uri="http://schemas.openxmlformats.org/presentationml/2006/ole">
            <p:oleObj spid="_x0000_s174083" name="Equation" r:id="rId4" imgW="126725" imgH="177415" progId="">
              <p:embed/>
            </p:oleObj>
          </a:graphicData>
        </a:graphic>
      </p:graphicFrame>
      <p:graphicFrame>
        <p:nvGraphicFramePr>
          <p:cNvPr id="76807" name="Object 16"/>
          <p:cNvGraphicFramePr>
            <a:graphicFrameLocks noChangeAspect="1"/>
          </p:cNvGraphicFramePr>
          <p:nvPr/>
        </p:nvGraphicFramePr>
        <p:xfrm>
          <a:off x="6019801" y="3321051"/>
          <a:ext cx="150284" cy="214313"/>
        </p:xfrm>
        <a:graphic>
          <a:graphicData uri="http://schemas.openxmlformats.org/presentationml/2006/ole">
            <p:oleObj spid="_x0000_s174084" name="Equation" r:id="rId5" imgW="114151" imgH="215619" progId="">
              <p:embed/>
            </p:oleObj>
          </a:graphicData>
        </a:graphic>
      </p:graphicFrame>
      <p:graphicFrame>
        <p:nvGraphicFramePr>
          <p:cNvPr id="76808" name="Object 17"/>
          <p:cNvGraphicFramePr>
            <a:graphicFrameLocks noChangeAspect="1"/>
          </p:cNvGraphicFramePr>
          <p:nvPr/>
        </p:nvGraphicFramePr>
        <p:xfrm>
          <a:off x="2309989" y="5305426"/>
          <a:ext cx="387351" cy="320675"/>
        </p:xfrm>
        <a:graphic>
          <a:graphicData uri="http://schemas.openxmlformats.org/presentationml/2006/ole">
            <p:oleObj spid="_x0000_s174085" name="Equation" r:id="rId6" imgW="139639" imgH="152334" progId="">
              <p:embed/>
            </p:oleObj>
          </a:graphicData>
        </a:graphic>
      </p:graphicFrame>
      <p:graphicFrame>
        <p:nvGraphicFramePr>
          <p:cNvPr id="76809" name="Object 18"/>
          <p:cNvGraphicFramePr>
            <a:graphicFrameLocks noChangeAspect="1"/>
          </p:cNvGraphicFramePr>
          <p:nvPr/>
        </p:nvGraphicFramePr>
        <p:xfrm>
          <a:off x="3141134" y="2497138"/>
          <a:ext cx="4411134" cy="1359436"/>
        </p:xfrm>
        <a:graphic>
          <a:graphicData uri="http://schemas.openxmlformats.org/presentationml/2006/ole">
            <p:oleObj spid="_x0000_s174086" name="Equation" r:id="rId7" imgW="1447800" imgH="660400" progId="">
              <p:embed/>
            </p:oleObj>
          </a:graphicData>
        </a:graphic>
      </p:graphicFrame>
      <p:graphicFrame>
        <p:nvGraphicFramePr>
          <p:cNvPr id="76810" name="Object 19"/>
          <p:cNvGraphicFramePr>
            <a:graphicFrameLocks noChangeAspect="1"/>
          </p:cNvGraphicFramePr>
          <p:nvPr/>
        </p:nvGraphicFramePr>
        <p:xfrm>
          <a:off x="6660444" y="1631245"/>
          <a:ext cx="527051" cy="517525"/>
        </p:xfrm>
        <a:graphic>
          <a:graphicData uri="http://schemas.openxmlformats.org/presentationml/2006/ole">
            <p:oleObj spid="_x0000_s174087" name="Equation" r:id="rId8" imgW="4866840" imgH="6482520" progId="">
              <p:embed/>
            </p:oleObj>
          </a:graphicData>
        </a:graphic>
      </p:graphicFrame>
    </p:spTree>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5588000" y="1905001"/>
            <a:ext cx="3149600" cy="701675"/>
          </a:xfrm>
          <a:prstGeom prst="rect">
            <a:avLst/>
          </a:prstGeom>
          <a:solidFill>
            <a:srgbClr val="FDE0BD"/>
          </a:solidFill>
          <a:ln w="9525">
            <a:noFill/>
            <a:miter lim="800000"/>
            <a:headEnd/>
            <a:tailEnd/>
          </a:ln>
        </p:spPr>
        <p:txBody>
          <a:bodyPr>
            <a:spAutoFit/>
          </a:bodyPr>
          <a:lstStyle/>
          <a:p>
            <a:pPr eaLnBrk="1" hangingPunct="1">
              <a:spcBef>
                <a:spcPct val="50000"/>
              </a:spcBef>
            </a:pPr>
            <a:r>
              <a:rPr lang="en-US" altLang="en-US" sz="2000"/>
              <a:t>Normal Population Distribution</a:t>
            </a:r>
          </a:p>
        </p:txBody>
      </p:sp>
      <p:sp>
        <p:nvSpPr>
          <p:cNvPr id="77827" name="Text Box 3"/>
          <p:cNvSpPr txBox="1">
            <a:spLocks noChangeArrowheads="1"/>
          </p:cNvSpPr>
          <p:nvPr/>
        </p:nvSpPr>
        <p:spPr bwMode="auto">
          <a:xfrm>
            <a:off x="5283200" y="4038601"/>
            <a:ext cx="3556000" cy="677108"/>
          </a:xfrm>
          <a:prstGeom prst="rect">
            <a:avLst/>
          </a:prstGeom>
          <a:solidFill>
            <a:srgbClr val="FDE0BD"/>
          </a:solidFill>
          <a:ln w="9525">
            <a:noFill/>
            <a:miter lim="800000"/>
            <a:headEnd/>
            <a:tailEnd/>
          </a:ln>
        </p:spPr>
        <p:txBody>
          <a:bodyPr>
            <a:spAutoFit/>
          </a:bodyPr>
          <a:lstStyle/>
          <a:p>
            <a:pPr eaLnBrk="1" hangingPunct="1">
              <a:spcBef>
                <a:spcPct val="50000"/>
              </a:spcBef>
            </a:pPr>
            <a:r>
              <a:rPr lang="en-US" altLang="en-US" sz="2000"/>
              <a:t>Normal Sampling Distribution </a:t>
            </a:r>
          </a:p>
          <a:p>
            <a:pPr eaLnBrk="1" hangingPunct="1">
              <a:lnSpc>
                <a:spcPct val="40000"/>
              </a:lnSpc>
              <a:spcBef>
                <a:spcPct val="50000"/>
              </a:spcBef>
            </a:pPr>
            <a:r>
              <a:rPr lang="en-US" altLang="en-US" sz="2000"/>
              <a:t>(has the same mean)</a:t>
            </a:r>
          </a:p>
        </p:txBody>
      </p:sp>
      <p:sp>
        <p:nvSpPr>
          <p:cNvPr id="77828" name="Rectangle 4"/>
          <p:cNvSpPr>
            <a:spLocks noGrp="1" noChangeArrowheads="1"/>
          </p:cNvSpPr>
          <p:nvPr>
            <p:ph type="title" idx="4294967295"/>
          </p:nvPr>
        </p:nvSpPr>
        <p:spPr>
          <a:xfrm>
            <a:off x="812801" y="381000"/>
            <a:ext cx="10047817" cy="762000"/>
          </a:xfrm>
        </p:spPr>
        <p:txBody>
          <a:bodyPr/>
          <a:lstStyle/>
          <a:p>
            <a:pPr eaLnBrk="1" hangingPunct="1">
              <a:lnSpc>
                <a:spcPct val="80000"/>
              </a:lnSpc>
            </a:pPr>
            <a:r>
              <a:rPr lang="en-US" altLang="en-US" smtClean="0"/>
              <a:t>Sampling Distribution Properties</a:t>
            </a:r>
          </a:p>
        </p:txBody>
      </p:sp>
      <p:sp>
        <p:nvSpPr>
          <p:cNvPr id="77829" name="Line 5"/>
          <p:cNvSpPr>
            <a:spLocks noChangeShapeType="1"/>
          </p:cNvSpPr>
          <p:nvPr/>
        </p:nvSpPr>
        <p:spPr bwMode="auto">
          <a:xfrm>
            <a:off x="9347200" y="2286000"/>
            <a:ext cx="0" cy="1143000"/>
          </a:xfrm>
          <a:prstGeom prst="line">
            <a:avLst/>
          </a:prstGeom>
          <a:noFill/>
          <a:ln w="12700">
            <a:solidFill>
              <a:schemeClr val="bg2"/>
            </a:solidFill>
            <a:round/>
            <a:headEnd/>
            <a:tailEnd/>
          </a:ln>
        </p:spPr>
        <p:txBody>
          <a:bodyPr wrap="none" anchor="ctr"/>
          <a:lstStyle/>
          <a:p>
            <a:endParaRPr lang="en-US"/>
          </a:p>
        </p:txBody>
      </p:sp>
      <p:sp>
        <p:nvSpPr>
          <p:cNvPr id="77830" name="Freeform 6"/>
          <p:cNvSpPr>
            <a:spLocks/>
          </p:cNvSpPr>
          <p:nvPr/>
        </p:nvSpPr>
        <p:spPr bwMode="auto">
          <a:xfrm>
            <a:off x="7112000" y="2286001"/>
            <a:ext cx="2184400" cy="1039813"/>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accent1"/>
            </a:solidFill>
            <a:round/>
            <a:headEnd/>
            <a:tailEnd/>
          </a:ln>
        </p:spPr>
        <p:txBody>
          <a:bodyPr/>
          <a:lstStyle/>
          <a:p>
            <a:endParaRPr lang="en-US"/>
          </a:p>
        </p:txBody>
      </p:sp>
      <p:sp>
        <p:nvSpPr>
          <p:cNvPr id="77831" name="Freeform 7"/>
          <p:cNvSpPr>
            <a:spLocks/>
          </p:cNvSpPr>
          <p:nvPr/>
        </p:nvSpPr>
        <p:spPr bwMode="auto">
          <a:xfrm>
            <a:off x="9347201" y="2286001"/>
            <a:ext cx="2180167" cy="103981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accent1"/>
            </a:solidFill>
            <a:round/>
            <a:headEnd/>
            <a:tailEnd/>
          </a:ln>
        </p:spPr>
        <p:txBody>
          <a:bodyPr/>
          <a:lstStyle/>
          <a:p>
            <a:endParaRPr lang="en-US"/>
          </a:p>
        </p:txBody>
      </p:sp>
      <p:sp>
        <p:nvSpPr>
          <p:cNvPr id="77832" name="Line 8"/>
          <p:cNvSpPr>
            <a:spLocks noChangeShapeType="1"/>
          </p:cNvSpPr>
          <p:nvPr/>
        </p:nvSpPr>
        <p:spPr bwMode="auto">
          <a:xfrm>
            <a:off x="7112000" y="3429000"/>
            <a:ext cx="4337051" cy="0"/>
          </a:xfrm>
          <a:prstGeom prst="line">
            <a:avLst/>
          </a:prstGeom>
          <a:noFill/>
          <a:ln w="19050">
            <a:solidFill>
              <a:schemeClr val="bg2"/>
            </a:solidFill>
            <a:round/>
            <a:headEnd/>
            <a:tailEnd/>
          </a:ln>
        </p:spPr>
        <p:txBody>
          <a:bodyPr wrap="none" anchor="ctr"/>
          <a:lstStyle/>
          <a:p>
            <a:endParaRPr lang="en-US"/>
          </a:p>
        </p:txBody>
      </p:sp>
      <p:sp>
        <p:nvSpPr>
          <p:cNvPr id="77833" name="Line 9"/>
          <p:cNvSpPr>
            <a:spLocks noChangeShapeType="1"/>
          </p:cNvSpPr>
          <p:nvPr/>
        </p:nvSpPr>
        <p:spPr bwMode="auto">
          <a:xfrm>
            <a:off x="9347200" y="4038600"/>
            <a:ext cx="0" cy="1676400"/>
          </a:xfrm>
          <a:prstGeom prst="line">
            <a:avLst/>
          </a:prstGeom>
          <a:noFill/>
          <a:ln w="12700">
            <a:solidFill>
              <a:schemeClr val="bg2"/>
            </a:solidFill>
            <a:round/>
            <a:headEnd/>
            <a:tailEnd/>
          </a:ln>
        </p:spPr>
        <p:txBody>
          <a:bodyPr wrap="none" anchor="ctr"/>
          <a:lstStyle/>
          <a:p>
            <a:endParaRPr lang="en-US"/>
          </a:p>
        </p:txBody>
      </p:sp>
      <p:sp>
        <p:nvSpPr>
          <p:cNvPr id="77834" name="Freeform 10"/>
          <p:cNvSpPr>
            <a:spLocks/>
          </p:cNvSpPr>
          <p:nvPr/>
        </p:nvSpPr>
        <p:spPr bwMode="auto">
          <a:xfrm>
            <a:off x="8331200" y="4038601"/>
            <a:ext cx="965200" cy="1573213"/>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accent2"/>
            </a:solidFill>
            <a:round/>
            <a:headEnd/>
            <a:tailEnd/>
          </a:ln>
        </p:spPr>
        <p:txBody>
          <a:bodyPr/>
          <a:lstStyle/>
          <a:p>
            <a:endParaRPr lang="en-US"/>
          </a:p>
        </p:txBody>
      </p:sp>
      <p:sp>
        <p:nvSpPr>
          <p:cNvPr id="77835" name="Freeform 11"/>
          <p:cNvSpPr>
            <a:spLocks/>
          </p:cNvSpPr>
          <p:nvPr/>
        </p:nvSpPr>
        <p:spPr bwMode="auto">
          <a:xfrm>
            <a:off x="9347200" y="4038601"/>
            <a:ext cx="1117600" cy="157321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accent2"/>
            </a:solidFill>
            <a:round/>
            <a:headEnd/>
            <a:tailEnd/>
          </a:ln>
        </p:spPr>
        <p:txBody>
          <a:bodyPr/>
          <a:lstStyle/>
          <a:p>
            <a:endParaRPr lang="en-US"/>
          </a:p>
        </p:txBody>
      </p:sp>
      <p:sp>
        <p:nvSpPr>
          <p:cNvPr id="77836" name="Line 12"/>
          <p:cNvSpPr>
            <a:spLocks noChangeShapeType="1"/>
          </p:cNvSpPr>
          <p:nvPr/>
        </p:nvSpPr>
        <p:spPr bwMode="auto">
          <a:xfrm>
            <a:off x="7112000" y="5715000"/>
            <a:ext cx="4337051" cy="0"/>
          </a:xfrm>
          <a:prstGeom prst="line">
            <a:avLst/>
          </a:prstGeom>
          <a:noFill/>
          <a:ln w="19050">
            <a:solidFill>
              <a:schemeClr val="bg2"/>
            </a:solidFill>
            <a:round/>
            <a:headEnd/>
            <a:tailEnd/>
          </a:ln>
        </p:spPr>
        <p:txBody>
          <a:bodyPr wrap="none" anchor="ctr"/>
          <a:lstStyle/>
          <a:p>
            <a:endParaRPr lang="en-US"/>
          </a:p>
        </p:txBody>
      </p:sp>
      <p:sp>
        <p:nvSpPr>
          <p:cNvPr id="77837" name="Rectangle 13"/>
          <p:cNvSpPr>
            <a:spLocks noGrp="1" noChangeArrowheads="1"/>
          </p:cNvSpPr>
          <p:nvPr>
            <p:ph type="body" idx="4294967295"/>
          </p:nvPr>
        </p:nvSpPr>
        <p:spPr>
          <a:xfrm>
            <a:off x="203200" y="2590800"/>
            <a:ext cx="5784851" cy="2554288"/>
          </a:xfrm>
        </p:spPr>
        <p:txBody>
          <a:bodyPr/>
          <a:lstStyle/>
          <a:p>
            <a:pPr eaLnBrk="1" hangingPunct="1">
              <a:buFont typeface="Wingdings" pitchFamily="2" charset="2"/>
              <a:buNone/>
            </a:pPr>
            <a:endParaRPr lang="en-US" altLang="en-US" smtClean="0"/>
          </a:p>
          <a:p>
            <a:pPr eaLnBrk="1" hangingPunct="1"/>
            <a:endParaRPr lang="en-US" altLang="en-US" smtClean="0"/>
          </a:p>
          <a:p>
            <a:pPr eaLnBrk="1" hangingPunct="1">
              <a:lnSpc>
                <a:spcPct val="40000"/>
              </a:lnSpc>
              <a:buFont typeface="Wingdings" pitchFamily="2" charset="2"/>
              <a:buNone/>
            </a:pPr>
            <a:endParaRPr lang="en-US" altLang="en-US" smtClean="0"/>
          </a:p>
          <a:p>
            <a:pPr eaLnBrk="1" hangingPunct="1">
              <a:buFont typeface="Wingdings" pitchFamily="2" charset="2"/>
              <a:buNone/>
            </a:pPr>
            <a:r>
              <a:rPr lang="en-US" altLang="en-US" smtClean="0"/>
              <a:t>   (i.e.      is unbiased</a:t>
            </a:r>
            <a:r>
              <a:rPr lang="en-US" altLang="en-US" sz="1400" smtClean="0"/>
              <a:t> </a:t>
            </a:r>
            <a:r>
              <a:rPr lang="en-US" altLang="en-US" smtClean="0"/>
              <a:t>)</a:t>
            </a:r>
          </a:p>
          <a:p>
            <a:pPr eaLnBrk="1" hangingPunct="1"/>
            <a:endParaRPr lang="en-US" altLang="en-US" smtClean="0"/>
          </a:p>
        </p:txBody>
      </p:sp>
      <p:graphicFrame>
        <p:nvGraphicFramePr>
          <p:cNvPr id="77838" name="Object 14"/>
          <p:cNvGraphicFramePr>
            <a:graphicFrameLocks noChangeAspect="1"/>
          </p:cNvGraphicFramePr>
          <p:nvPr/>
        </p:nvGraphicFramePr>
        <p:xfrm>
          <a:off x="857957" y="3474156"/>
          <a:ext cx="632884" cy="609600"/>
        </p:xfrm>
        <a:graphic>
          <a:graphicData uri="http://schemas.openxmlformats.org/presentationml/2006/ole">
            <p:oleObj spid="_x0000_s175106" name="Equation" r:id="rId3" imgW="4053600" imgH="5264640" progId="">
              <p:embed/>
            </p:oleObj>
          </a:graphicData>
        </a:graphic>
      </p:graphicFrame>
      <p:graphicFrame>
        <p:nvGraphicFramePr>
          <p:cNvPr id="77839" name="Object 15"/>
          <p:cNvGraphicFramePr>
            <a:graphicFrameLocks noChangeAspect="1"/>
          </p:cNvGraphicFramePr>
          <p:nvPr/>
        </p:nvGraphicFramePr>
        <p:xfrm>
          <a:off x="11277601" y="3429000"/>
          <a:ext cx="632884" cy="515938"/>
        </p:xfrm>
        <a:graphic>
          <a:graphicData uri="http://schemas.openxmlformats.org/presentationml/2006/ole">
            <p:oleObj spid="_x0000_s175107" name="Equation" r:id="rId4" imgW="4053600" imgH="4452840" progId="">
              <p:embed/>
            </p:oleObj>
          </a:graphicData>
        </a:graphic>
      </p:graphicFrame>
      <p:graphicFrame>
        <p:nvGraphicFramePr>
          <p:cNvPr id="77840" name="Object 16"/>
          <p:cNvGraphicFramePr>
            <a:graphicFrameLocks noChangeAspect="1"/>
          </p:cNvGraphicFramePr>
          <p:nvPr/>
        </p:nvGraphicFramePr>
        <p:xfrm>
          <a:off x="11207751" y="5715000"/>
          <a:ext cx="632883" cy="609600"/>
        </p:xfrm>
        <a:graphic>
          <a:graphicData uri="http://schemas.openxmlformats.org/presentationml/2006/ole">
            <p:oleObj spid="_x0000_s175108" name="Equation" r:id="rId5" imgW="4053600" imgH="5264640" progId="">
              <p:embed/>
            </p:oleObj>
          </a:graphicData>
        </a:graphic>
      </p:graphicFrame>
      <p:sp>
        <p:nvSpPr>
          <p:cNvPr id="77841" name="Line 17"/>
          <p:cNvSpPr>
            <a:spLocks noChangeShapeType="1"/>
          </p:cNvSpPr>
          <p:nvPr/>
        </p:nvSpPr>
        <p:spPr bwMode="auto">
          <a:xfrm>
            <a:off x="6807200" y="2590800"/>
            <a:ext cx="0" cy="1447800"/>
          </a:xfrm>
          <a:prstGeom prst="line">
            <a:avLst/>
          </a:prstGeom>
          <a:noFill/>
          <a:ln w="9525">
            <a:solidFill>
              <a:schemeClr val="tx1"/>
            </a:solidFill>
            <a:miter lim="800000"/>
            <a:headEnd/>
            <a:tailEnd type="triangle" w="med" len="med"/>
          </a:ln>
        </p:spPr>
        <p:txBody>
          <a:bodyPr wrap="none"/>
          <a:lstStyle/>
          <a:p>
            <a:endParaRPr lang="en-US"/>
          </a:p>
        </p:txBody>
      </p:sp>
      <p:sp>
        <p:nvSpPr>
          <p:cNvPr id="77842" name="Rectangle 18"/>
          <p:cNvSpPr>
            <a:spLocks noChangeArrowheads="1"/>
          </p:cNvSpPr>
          <p:nvPr/>
        </p:nvSpPr>
        <p:spPr bwMode="auto">
          <a:xfrm>
            <a:off x="1422400" y="2209800"/>
            <a:ext cx="2641600" cy="838200"/>
          </a:xfrm>
          <a:prstGeom prst="rect">
            <a:avLst/>
          </a:prstGeom>
          <a:solidFill>
            <a:srgbClr val="FDE0BD"/>
          </a:solidFill>
          <a:ln w="9525">
            <a:solidFill>
              <a:schemeClr val="tx1"/>
            </a:solidFill>
            <a:miter lim="800000"/>
            <a:headEnd/>
            <a:tailEnd/>
          </a:ln>
        </p:spPr>
        <p:txBody>
          <a:bodyPr wrap="none" anchor="ctr"/>
          <a:lstStyle/>
          <a:p>
            <a:pPr algn="ctr" eaLnBrk="1" hangingPunct="1">
              <a:spcBef>
                <a:spcPct val="50000"/>
              </a:spcBef>
            </a:pPr>
            <a:endParaRPr lang="en-US" altLang="en-US"/>
          </a:p>
        </p:txBody>
      </p:sp>
      <p:graphicFrame>
        <p:nvGraphicFramePr>
          <p:cNvPr id="77843" name="Object 17"/>
          <p:cNvGraphicFramePr>
            <a:graphicFrameLocks noChangeAspect="1"/>
          </p:cNvGraphicFramePr>
          <p:nvPr/>
        </p:nvGraphicFramePr>
        <p:xfrm>
          <a:off x="1727200" y="2133600"/>
          <a:ext cx="2133600" cy="800100"/>
        </p:xfrm>
        <a:graphic>
          <a:graphicData uri="http://schemas.openxmlformats.org/presentationml/2006/ole">
            <p:oleObj spid="_x0000_s175109" name="Equation" r:id="rId6" imgW="431613" imgH="215806" progId="">
              <p:embed/>
            </p:oleObj>
          </a:graphicData>
        </a:graphic>
      </p:graphicFrame>
      <p:graphicFrame>
        <p:nvGraphicFramePr>
          <p:cNvPr id="77844" name="Object 18"/>
          <p:cNvGraphicFramePr>
            <a:graphicFrameLocks noChangeAspect="1"/>
          </p:cNvGraphicFramePr>
          <p:nvPr/>
        </p:nvGraphicFramePr>
        <p:xfrm>
          <a:off x="9245601" y="3505200"/>
          <a:ext cx="361951" cy="381000"/>
        </p:xfrm>
        <a:graphic>
          <a:graphicData uri="http://schemas.openxmlformats.org/presentationml/2006/ole">
            <p:oleObj spid="_x0000_s175110" name="Equation" r:id="rId7" imgW="126725" imgH="177415" progId="">
              <p:embed/>
            </p:oleObj>
          </a:graphicData>
        </a:graphic>
      </p:graphicFrame>
      <p:graphicFrame>
        <p:nvGraphicFramePr>
          <p:cNvPr id="77845" name="Object 19"/>
          <p:cNvGraphicFramePr>
            <a:graphicFrameLocks noChangeAspect="1"/>
          </p:cNvGraphicFramePr>
          <p:nvPr/>
        </p:nvGraphicFramePr>
        <p:xfrm>
          <a:off x="9144000" y="5638800"/>
          <a:ext cx="501651" cy="457200"/>
        </p:xfrm>
        <a:graphic>
          <a:graphicData uri="http://schemas.openxmlformats.org/presentationml/2006/ole">
            <p:oleObj spid="_x0000_s175111" name="Equation" r:id="rId8" imgW="177569" imgH="215619" progId="">
              <p:embed/>
            </p:oleObj>
          </a:graphicData>
        </a:graphic>
      </p:graphicFrame>
    </p:spTree>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1625600" y="2390422"/>
            <a:ext cx="3149600" cy="1066800"/>
          </a:xfrm>
          <a:prstGeom prst="rect">
            <a:avLst/>
          </a:prstGeom>
          <a:solidFill>
            <a:srgbClr val="FDE0BD"/>
          </a:solidFill>
          <a:ln w="9525"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78851" name="Line 3"/>
          <p:cNvSpPr>
            <a:spLocks noChangeShapeType="1"/>
          </p:cNvSpPr>
          <p:nvPr/>
        </p:nvSpPr>
        <p:spPr bwMode="auto">
          <a:xfrm>
            <a:off x="7112000" y="2743200"/>
            <a:ext cx="0" cy="3124200"/>
          </a:xfrm>
          <a:prstGeom prst="line">
            <a:avLst/>
          </a:prstGeom>
          <a:noFill/>
          <a:ln w="9525">
            <a:solidFill>
              <a:schemeClr val="tx1"/>
            </a:solidFill>
            <a:miter lim="800000"/>
            <a:headEnd/>
            <a:tailEnd/>
          </a:ln>
        </p:spPr>
        <p:txBody>
          <a:bodyPr wrap="none"/>
          <a:lstStyle/>
          <a:p>
            <a:endParaRPr lang="en-US"/>
          </a:p>
        </p:txBody>
      </p:sp>
      <p:sp>
        <p:nvSpPr>
          <p:cNvPr id="78852" name="Rectangle 4"/>
          <p:cNvSpPr>
            <a:spLocks noGrp="1" noChangeArrowheads="1"/>
          </p:cNvSpPr>
          <p:nvPr>
            <p:ph type="title" idx="4294967295"/>
          </p:nvPr>
        </p:nvSpPr>
        <p:spPr>
          <a:xfrm>
            <a:off x="812800" y="381000"/>
            <a:ext cx="10390717" cy="762000"/>
          </a:xfrm>
        </p:spPr>
        <p:txBody>
          <a:bodyPr/>
          <a:lstStyle/>
          <a:p>
            <a:pPr eaLnBrk="1" hangingPunct="1">
              <a:lnSpc>
                <a:spcPct val="120000"/>
              </a:lnSpc>
            </a:pPr>
            <a:r>
              <a:rPr lang="en-US" altLang="en-US" smtClean="0"/>
              <a:t>Sampling Distribution Properties</a:t>
            </a:r>
          </a:p>
        </p:txBody>
      </p:sp>
      <p:sp>
        <p:nvSpPr>
          <p:cNvPr id="78853" name="Rectangle 5"/>
          <p:cNvSpPr>
            <a:spLocks noGrp="1" noChangeArrowheads="1"/>
          </p:cNvSpPr>
          <p:nvPr>
            <p:ph type="body" idx="4294967295"/>
          </p:nvPr>
        </p:nvSpPr>
        <p:spPr>
          <a:xfrm>
            <a:off x="1219200" y="1792288"/>
            <a:ext cx="10769600" cy="4532312"/>
          </a:xfrm>
        </p:spPr>
        <p:txBody>
          <a:bodyPr>
            <a:normAutofit/>
          </a:bodyPr>
          <a:lstStyle/>
          <a:p>
            <a:pPr eaLnBrk="1" hangingPunct="1">
              <a:lnSpc>
                <a:spcPct val="120000"/>
              </a:lnSpc>
              <a:spcBef>
                <a:spcPct val="35000"/>
              </a:spcBef>
              <a:buFont typeface="Wingdings" pitchFamily="2" charset="2"/>
              <a:buNone/>
            </a:pPr>
            <a:endParaRPr lang="en-US" altLang="en-US" sz="2400" dirty="0" smtClean="0"/>
          </a:p>
          <a:p>
            <a:pPr lvl="1" eaLnBrk="1" hangingPunct="1">
              <a:lnSpc>
                <a:spcPct val="120000"/>
              </a:lnSpc>
              <a:spcBef>
                <a:spcPct val="35000"/>
              </a:spcBef>
              <a:buFont typeface="Wingdings" pitchFamily="2" charset="2"/>
              <a:buNone/>
            </a:pPr>
            <a:r>
              <a:rPr lang="en-US" altLang="en-US" sz="2400" dirty="0" smtClean="0"/>
              <a:t>   As n  increases,        </a:t>
            </a:r>
          </a:p>
          <a:p>
            <a:pPr lvl="1" eaLnBrk="1" hangingPunct="1">
              <a:lnSpc>
                <a:spcPct val="90000"/>
              </a:lnSpc>
              <a:spcBef>
                <a:spcPct val="35000"/>
              </a:spcBef>
              <a:buFont typeface="Wingdings" pitchFamily="2" charset="2"/>
              <a:buNone/>
            </a:pPr>
            <a:r>
              <a:rPr lang="en-US" altLang="en-US" sz="2400" dirty="0" smtClean="0"/>
              <a:t>          decreases</a:t>
            </a:r>
          </a:p>
        </p:txBody>
      </p:sp>
      <p:sp>
        <p:nvSpPr>
          <p:cNvPr id="78854" name="Line 6"/>
          <p:cNvSpPr>
            <a:spLocks noChangeShapeType="1"/>
          </p:cNvSpPr>
          <p:nvPr/>
        </p:nvSpPr>
        <p:spPr bwMode="auto">
          <a:xfrm>
            <a:off x="5283201" y="4572001"/>
            <a:ext cx="596900" cy="142875"/>
          </a:xfrm>
          <a:prstGeom prst="line">
            <a:avLst/>
          </a:prstGeom>
          <a:noFill/>
          <a:ln w="25400">
            <a:solidFill>
              <a:schemeClr val="tx2"/>
            </a:solidFill>
            <a:round/>
            <a:headEnd/>
            <a:tailEnd type="triangle" w="med" len="med"/>
          </a:ln>
        </p:spPr>
        <p:txBody>
          <a:bodyPr wrap="none" anchor="ctr"/>
          <a:lstStyle/>
          <a:p>
            <a:endParaRPr lang="en-US"/>
          </a:p>
        </p:txBody>
      </p:sp>
      <p:sp>
        <p:nvSpPr>
          <p:cNvPr id="78855" name="Line 7"/>
          <p:cNvSpPr>
            <a:spLocks noChangeShapeType="1"/>
          </p:cNvSpPr>
          <p:nvPr/>
        </p:nvSpPr>
        <p:spPr bwMode="auto">
          <a:xfrm flipH="1">
            <a:off x="7531101" y="2895600"/>
            <a:ext cx="1104900" cy="76200"/>
          </a:xfrm>
          <a:prstGeom prst="line">
            <a:avLst/>
          </a:prstGeom>
          <a:noFill/>
          <a:ln w="25400">
            <a:solidFill>
              <a:schemeClr val="hlink"/>
            </a:solidFill>
            <a:round/>
            <a:headEnd/>
            <a:tailEnd type="triangle" w="med" len="med"/>
          </a:ln>
        </p:spPr>
        <p:txBody>
          <a:bodyPr wrap="none" anchor="ctr"/>
          <a:lstStyle/>
          <a:p>
            <a:endParaRPr lang="en-US"/>
          </a:p>
        </p:txBody>
      </p:sp>
      <p:sp>
        <p:nvSpPr>
          <p:cNvPr id="78856" name="Rectangle 8"/>
          <p:cNvSpPr>
            <a:spLocks noChangeArrowheads="1"/>
          </p:cNvSpPr>
          <p:nvPr/>
        </p:nvSpPr>
        <p:spPr bwMode="auto">
          <a:xfrm>
            <a:off x="8636000" y="2590800"/>
            <a:ext cx="2540000" cy="397545"/>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b="1">
                <a:solidFill>
                  <a:schemeClr val="hlink"/>
                </a:solidFill>
              </a:rPr>
              <a:t>Larger sample size</a:t>
            </a:r>
          </a:p>
        </p:txBody>
      </p:sp>
      <p:sp>
        <p:nvSpPr>
          <p:cNvPr id="78857" name="Rectangle 9"/>
          <p:cNvSpPr>
            <a:spLocks noChangeArrowheads="1"/>
          </p:cNvSpPr>
          <p:nvPr/>
        </p:nvSpPr>
        <p:spPr bwMode="auto">
          <a:xfrm>
            <a:off x="2844801" y="3962400"/>
            <a:ext cx="2671233" cy="397545"/>
          </a:xfrm>
          <a:prstGeom prst="rect">
            <a:avLst/>
          </a:prstGeom>
          <a:noFill/>
          <a:ln w="12700">
            <a:noFill/>
            <a:miter lim="800000"/>
            <a:headEnd/>
            <a:tailEnd/>
          </a:ln>
        </p:spPr>
        <p:txBody>
          <a:bodyPr lIns="90488" tIns="44450" rIns="90488" bIns="44450">
            <a:spAutoFit/>
          </a:bodyPr>
          <a:lstStyle/>
          <a:p>
            <a:pPr algn="ctr">
              <a:spcBef>
                <a:spcPct val="50000"/>
              </a:spcBef>
            </a:pPr>
            <a:r>
              <a:rPr lang="en-US" altLang="en-US" sz="2000" b="1" dirty="0"/>
              <a:t>Smaller sample size</a:t>
            </a:r>
          </a:p>
        </p:txBody>
      </p:sp>
      <p:sp>
        <p:nvSpPr>
          <p:cNvPr id="78858" name="Line 10"/>
          <p:cNvSpPr>
            <a:spLocks noChangeShapeType="1"/>
          </p:cNvSpPr>
          <p:nvPr/>
        </p:nvSpPr>
        <p:spPr bwMode="auto">
          <a:xfrm>
            <a:off x="2946401" y="5867400"/>
            <a:ext cx="8716433" cy="0"/>
          </a:xfrm>
          <a:prstGeom prst="line">
            <a:avLst/>
          </a:prstGeom>
          <a:noFill/>
          <a:ln w="25400">
            <a:solidFill>
              <a:schemeClr val="tx1"/>
            </a:solidFill>
            <a:round/>
            <a:headEnd/>
            <a:tailEnd/>
          </a:ln>
        </p:spPr>
        <p:txBody>
          <a:bodyPr wrap="none" anchor="ctr"/>
          <a:lstStyle/>
          <a:p>
            <a:endParaRPr lang="en-US"/>
          </a:p>
        </p:txBody>
      </p:sp>
      <p:sp>
        <p:nvSpPr>
          <p:cNvPr id="78859" name="Freeform 11"/>
          <p:cNvSpPr>
            <a:spLocks/>
          </p:cNvSpPr>
          <p:nvPr/>
        </p:nvSpPr>
        <p:spPr bwMode="auto">
          <a:xfrm>
            <a:off x="4267200" y="3581401"/>
            <a:ext cx="2844800" cy="2208213"/>
          </a:xfrm>
          <a:custGeom>
            <a:avLst/>
            <a:gdLst>
              <a:gd name="T0" fmla="*/ 0 w 1344"/>
              <a:gd name="T1" fmla="*/ 2147483646 h 1487"/>
              <a:gd name="T2" fmla="*/ 2147483646 w 1344"/>
              <a:gd name="T3" fmla="*/ 2147483646 h 1487"/>
              <a:gd name="T4" fmla="*/ 2147483646 w 1344"/>
              <a:gd name="T5" fmla="*/ 2147483646 h 1487"/>
              <a:gd name="T6" fmla="*/ 2147483646 w 1344"/>
              <a:gd name="T7" fmla="*/ 2147483646 h 1487"/>
              <a:gd name="T8" fmla="*/ 2147483646 w 1344"/>
              <a:gd name="T9" fmla="*/ 2147483646 h 1487"/>
              <a:gd name="T10" fmla="*/ 2147483646 w 1344"/>
              <a:gd name="T11" fmla="*/ 2147483646 h 1487"/>
              <a:gd name="T12" fmla="*/ 2147483646 w 1344"/>
              <a:gd name="T13" fmla="*/ 2147483646 h 1487"/>
              <a:gd name="T14" fmla="*/ 2147483646 w 1344"/>
              <a:gd name="T15" fmla="*/ 2147483646 h 1487"/>
              <a:gd name="T16" fmla="*/ 2147483646 w 1344"/>
              <a:gd name="T17" fmla="*/ 2147483646 h 1487"/>
              <a:gd name="T18" fmla="*/ 2147483646 w 1344"/>
              <a:gd name="T19" fmla="*/ 2147483646 h 1487"/>
              <a:gd name="T20" fmla="*/ 2147483646 w 1344"/>
              <a:gd name="T21" fmla="*/ 2147483646 h 1487"/>
              <a:gd name="T22" fmla="*/ 2147483646 w 1344"/>
              <a:gd name="T23" fmla="*/ 2147483646 h 1487"/>
              <a:gd name="T24" fmla="*/ 2147483646 w 1344"/>
              <a:gd name="T25" fmla="*/ 2147483646 h 1487"/>
              <a:gd name="T26" fmla="*/ 2147483646 w 1344"/>
              <a:gd name="T27" fmla="*/ 2147483646 h 1487"/>
              <a:gd name="T28" fmla="*/ 2147483646 w 1344"/>
              <a:gd name="T29" fmla="*/ 2147483646 h 1487"/>
              <a:gd name="T30" fmla="*/ 2147483646 w 1344"/>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4"/>
              <a:gd name="T49" fmla="*/ 0 h 1487"/>
              <a:gd name="T50" fmla="*/ 1344 w 1344"/>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4" h="1487">
                <a:moveTo>
                  <a:pt x="0" y="1486"/>
                </a:moveTo>
                <a:lnTo>
                  <a:pt x="141" y="1471"/>
                </a:lnTo>
                <a:lnTo>
                  <a:pt x="212" y="1452"/>
                </a:lnTo>
                <a:lnTo>
                  <a:pt x="284" y="1429"/>
                </a:lnTo>
                <a:lnTo>
                  <a:pt x="353" y="1395"/>
                </a:lnTo>
                <a:lnTo>
                  <a:pt x="425" y="1347"/>
                </a:lnTo>
                <a:lnTo>
                  <a:pt x="496" y="1287"/>
                </a:lnTo>
                <a:lnTo>
                  <a:pt x="636" y="1116"/>
                </a:lnTo>
                <a:lnTo>
                  <a:pt x="776" y="872"/>
                </a:lnTo>
                <a:lnTo>
                  <a:pt x="919" y="580"/>
                </a:lnTo>
                <a:lnTo>
                  <a:pt x="988" y="431"/>
                </a:lnTo>
                <a:lnTo>
                  <a:pt x="1060" y="294"/>
                </a:lnTo>
                <a:lnTo>
                  <a:pt x="1130" y="174"/>
                </a:lnTo>
                <a:lnTo>
                  <a:pt x="1199" y="80"/>
                </a:lnTo>
                <a:lnTo>
                  <a:pt x="1271" y="20"/>
                </a:lnTo>
                <a:lnTo>
                  <a:pt x="1343" y="0"/>
                </a:lnTo>
              </a:path>
            </a:pathLst>
          </a:custGeom>
          <a:noFill/>
          <a:ln w="76200" cap="rnd">
            <a:solidFill>
              <a:schemeClr val="tx2"/>
            </a:solidFill>
            <a:round/>
            <a:headEnd/>
            <a:tailEnd/>
          </a:ln>
        </p:spPr>
        <p:txBody>
          <a:bodyPr/>
          <a:lstStyle/>
          <a:p>
            <a:endParaRPr lang="en-US"/>
          </a:p>
        </p:txBody>
      </p:sp>
      <p:sp>
        <p:nvSpPr>
          <p:cNvPr id="78860" name="Freeform 12"/>
          <p:cNvSpPr>
            <a:spLocks/>
          </p:cNvSpPr>
          <p:nvPr/>
        </p:nvSpPr>
        <p:spPr bwMode="auto">
          <a:xfrm>
            <a:off x="7112001" y="3581401"/>
            <a:ext cx="3350684" cy="2208213"/>
          </a:xfrm>
          <a:custGeom>
            <a:avLst/>
            <a:gdLst>
              <a:gd name="T0" fmla="*/ 2147483646 w 1583"/>
              <a:gd name="T1" fmla="*/ 2147483646 h 1487"/>
              <a:gd name="T2" fmla="*/ 2147483646 w 1583"/>
              <a:gd name="T3" fmla="*/ 2147483646 h 1487"/>
              <a:gd name="T4" fmla="*/ 2147483646 w 1583"/>
              <a:gd name="T5" fmla="*/ 2147483646 h 1487"/>
              <a:gd name="T6" fmla="*/ 2147483646 w 1583"/>
              <a:gd name="T7" fmla="*/ 2147483646 h 1487"/>
              <a:gd name="T8" fmla="*/ 2147483646 w 1583"/>
              <a:gd name="T9" fmla="*/ 2147483646 h 1487"/>
              <a:gd name="T10" fmla="*/ 2147483646 w 1583"/>
              <a:gd name="T11" fmla="*/ 2147483646 h 1487"/>
              <a:gd name="T12" fmla="*/ 2147483646 w 1583"/>
              <a:gd name="T13" fmla="*/ 2147483646 h 1487"/>
              <a:gd name="T14" fmla="*/ 2147483646 w 1583"/>
              <a:gd name="T15" fmla="*/ 2147483646 h 1487"/>
              <a:gd name="T16" fmla="*/ 2147483646 w 1583"/>
              <a:gd name="T17" fmla="*/ 2147483646 h 1487"/>
              <a:gd name="T18" fmla="*/ 2147483646 w 1583"/>
              <a:gd name="T19" fmla="*/ 2147483646 h 1487"/>
              <a:gd name="T20" fmla="*/ 2147483646 w 1583"/>
              <a:gd name="T21" fmla="*/ 2147483646 h 1487"/>
              <a:gd name="T22" fmla="*/ 2147483646 w 1583"/>
              <a:gd name="T23" fmla="*/ 2147483646 h 1487"/>
              <a:gd name="T24" fmla="*/ 2147483646 w 1583"/>
              <a:gd name="T25" fmla="*/ 2147483646 h 1487"/>
              <a:gd name="T26" fmla="*/ 2147483646 w 1583"/>
              <a:gd name="T27" fmla="*/ 2147483646 h 1487"/>
              <a:gd name="T28" fmla="*/ 2147483646 w 1583"/>
              <a:gd name="T29" fmla="*/ 2147483646 h 1487"/>
              <a:gd name="T30" fmla="*/ 0 w 1583"/>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3"/>
              <a:gd name="T49" fmla="*/ 0 h 1487"/>
              <a:gd name="T50" fmla="*/ 1583 w 1583"/>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3" h="1487">
                <a:moveTo>
                  <a:pt x="1582" y="1486"/>
                </a:moveTo>
                <a:lnTo>
                  <a:pt x="1416" y="1471"/>
                </a:lnTo>
                <a:lnTo>
                  <a:pt x="1332" y="1452"/>
                </a:lnTo>
                <a:lnTo>
                  <a:pt x="1250" y="1429"/>
                </a:lnTo>
                <a:lnTo>
                  <a:pt x="1166" y="1395"/>
                </a:lnTo>
                <a:lnTo>
                  <a:pt x="1081" y="1347"/>
                </a:lnTo>
                <a:lnTo>
                  <a:pt x="1001" y="1287"/>
                </a:lnTo>
                <a:lnTo>
                  <a:pt x="832" y="1116"/>
                </a:lnTo>
                <a:lnTo>
                  <a:pt x="666" y="872"/>
                </a:lnTo>
                <a:lnTo>
                  <a:pt x="500" y="580"/>
                </a:lnTo>
                <a:lnTo>
                  <a:pt x="415" y="431"/>
                </a:lnTo>
                <a:lnTo>
                  <a:pt x="331" y="294"/>
                </a:lnTo>
                <a:lnTo>
                  <a:pt x="251" y="174"/>
                </a:lnTo>
                <a:lnTo>
                  <a:pt x="166" y="80"/>
                </a:lnTo>
                <a:lnTo>
                  <a:pt x="82" y="20"/>
                </a:lnTo>
                <a:lnTo>
                  <a:pt x="0" y="0"/>
                </a:lnTo>
              </a:path>
            </a:pathLst>
          </a:custGeom>
          <a:noFill/>
          <a:ln w="76200" cap="rnd">
            <a:solidFill>
              <a:schemeClr val="tx2"/>
            </a:solidFill>
            <a:round/>
            <a:headEnd/>
            <a:tailEnd/>
          </a:ln>
        </p:spPr>
        <p:txBody>
          <a:bodyPr/>
          <a:lstStyle/>
          <a:p>
            <a:endParaRPr lang="en-US"/>
          </a:p>
        </p:txBody>
      </p:sp>
      <p:sp>
        <p:nvSpPr>
          <p:cNvPr id="78861" name="Freeform 13"/>
          <p:cNvSpPr>
            <a:spLocks/>
          </p:cNvSpPr>
          <p:nvPr/>
        </p:nvSpPr>
        <p:spPr bwMode="auto">
          <a:xfrm>
            <a:off x="5689600" y="2743201"/>
            <a:ext cx="1422400" cy="3046413"/>
          </a:xfrm>
          <a:custGeom>
            <a:avLst/>
            <a:gdLst>
              <a:gd name="T0" fmla="*/ 0 w 864"/>
              <a:gd name="T1" fmla="*/ 2147483646 h 1919"/>
              <a:gd name="T2" fmla="*/ 2147483646 w 864"/>
              <a:gd name="T3" fmla="*/ 2147483646 h 1919"/>
              <a:gd name="T4" fmla="*/ 2147483646 w 864"/>
              <a:gd name="T5" fmla="*/ 2147483646 h 1919"/>
              <a:gd name="T6" fmla="*/ 2147483646 w 864"/>
              <a:gd name="T7" fmla="*/ 2147483646 h 1919"/>
              <a:gd name="T8" fmla="*/ 2147483646 w 864"/>
              <a:gd name="T9" fmla="*/ 2147483646 h 1919"/>
              <a:gd name="T10" fmla="*/ 2147483646 w 864"/>
              <a:gd name="T11" fmla="*/ 2147483646 h 1919"/>
              <a:gd name="T12" fmla="*/ 2147483646 w 864"/>
              <a:gd name="T13" fmla="*/ 2147483646 h 1919"/>
              <a:gd name="T14" fmla="*/ 2147483646 w 864"/>
              <a:gd name="T15" fmla="*/ 2147483646 h 1919"/>
              <a:gd name="T16" fmla="*/ 2147483646 w 864"/>
              <a:gd name="T17" fmla="*/ 2147483646 h 1919"/>
              <a:gd name="T18" fmla="*/ 2147483646 w 864"/>
              <a:gd name="T19" fmla="*/ 2147483646 h 1919"/>
              <a:gd name="T20" fmla="*/ 2147483646 w 864"/>
              <a:gd name="T21" fmla="*/ 2147483646 h 1919"/>
              <a:gd name="T22" fmla="*/ 2147483646 w 864"/>
              <a:gd name="T23" fmla="*/ 2147483646 h 1919"/>
              <a:gd name="T24" fmla="*/ 2147483646 w 864"/>
              <a:gd name="T25" fmla="*/ 2147483646 h 1919"/>
              <a:gd name="T26" fmla="*/ 2147483646 w 864"/>
              <a:gd name="T27" fmla="*/ 2147483646 h 1919"/>
              <a:gd name="T28" fmla="*/ 2147483646 w 864"/>
              <a:gd name="T29" fmla="*/ 2147483646 h 1919"/>
              <a:gd name="T30" fmla="*/ 2147483646 w 864"/>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4"/>
              <a:gd name="T49" fmla="*/ 0 h 1919"/>
              <a:gd name="T50" fmla="*/ 864 w 864"/>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4" h="1919">
                <a:moveTo>
                  <a:pt x="0" y="1918"/>
                </a:moveTo>
                <a:lnTo>
                  <a:pt x="90" y="1899"/>
                </a:lnTo>
                <a:lnTo>
                  <a:pt x="136" y="1874"/>
                </a:lnTo>
                <a:lnTo>
                  <a:pt x="183" y="1844"/>
                </a:lnTo>
                <a:lnTo>
                  <a:pt x="227" y="1800"/>
                </a:lnTo>
                <a:lnTo>
                  <a:pt x="273" y="1738"/>
                </a:lnTo>
                <a:lnTo>
                  <a:pt x="319" y="1660"/>
                </a:lnTo>
                <a:lnTo>
                  <a:pt x="409" y="1440"/>
                </a:lnTo>
                <a:lnTo>
                  <a:pt x="499" y="1126"/>
                </a:lnTo>
                <a:lnTo>
                  <a:pt x="591" y="748"/>
                </a:lnTo>
                <a:lnTo>
                  <a:pt x="635" y="556"/>
                </a:lnTo>
                <a:lnTo>
                  <a:pt x="681" y="380"/>
                </a:lnTo>
                <a:lnTo>
                  <a:pt x="727" y="225"/>
                </a:lnTo>
                <a:lnTo>
                  <a:pt x="771" y="103"/>
                </a:lnTo>
                <a:lnTo>
                  <a:pt x="817" y="25"/>
                </a:lnTo>
                <a:lnTo>
                  <a:pt x="863" y="0"/>
                </a:lnTo>
              </a:path>
            </a:pathLst>
          </a:custGeom>
          <a:noFill/>
          <a:ln w="76200" cap="rnd">
            <a:solidFill>
              <a:schemeClr val="hlink"/>
            </a:solidFill>
            <a:round/>
            <a:headEnd/>
            <a:tailEnd/>
          </a:ln>
        </p:spPr>
        <p:txBody>
          <a:bodyPr/>
          <a:lstStyle/>
          <a:p>
            <a:endParaRPr lang="en-US"/>
          </a:p>
        </p:txBody>
      </p:sp>
      <p:sp>
        <p:nvSpPr>
          <p:cNvPr id="78862" name="Freeform 14"/>
          <p:cNvSpPr>
            <a:spLocks/>
          </p:cNvSpPr>
          <p:nvPr/>
        </p:nvSpPr>
        <p:spPr bwMode="auto">
          <a:xfrm>
            <a:off x="7112000" y="2743201"/>
            <a:ext cx="1625600" cy="3046413"/>
          </a:xfrm>
          <a:custGeom>
            <a:avLst/>
            <a:gdLst>
              <a:gd name="T0" fmla="*/ 2147483646 w 960"/>
              <a:gd name="T1" fmla="*/ 2147483646 h 1919"/>
              <a:gd name="T2" fmla="*/ 2147483646 w 960"/>
              <a:gd name="T3" fmla="*/ 2147483646 h 1919"/>
              <a:gd name="T4" fmla="*/ 2147483646 w 960"/>
              <a:gd name="T5" fmla="*/ 2147483646 h 1919"/>
              <a:gd name="T6" fmla="*/ 2147483646 w 960"/>
              <a:gd name="T7" fmla="*/ 2147483646 h 1919"/>
              <a:gd name="T8" fmla="*/ 2147483646 w 960"/>
              <a:gd name="T9" fmla="*/ 2147483646 h 1919"/>
              <a:gd name="T10" fmla="*/ 2147483646 w 960"/>
              <a:gd name="T11" fmla="*/ 2147483646 h 1919"/>
              <a:gd name="T12" fmla="*/ 2147483646 w 960"/>
              <a:gd name="T13" fmla="*/ 2147483646 h 1919"/>
              <a:gd name="T14" fmla="*/ 2147483646 w 960"/>
              <a:gd name="T15" fmla="*/ 2147483646 h 1919"/>
              <a:gd name="T16" fmla="*/ 2147483646 w 960"/>
              <a:gd name="T17" fmla="*/ 2147483646 h 1919"/>
              <a:gd name="T18" fmla="*/ 2147483646 w 960"/>
              <a:gd name="T19" fmla="*/ 2147483646 h 1919"/>
              <a:gd name="T20" fmla="*/ 2147483646 w 960"/>
              <a:gd name="T21" fmla="*/ 2147483646 h 1919"/>
              <a:gd name="T22" fmla="*/ 2147483646 w 960"/>
              <a:gd name="T23" fmla="*/ 2147483646 h 1919"/>
              <a:gd name="T24" fmla="*/ 2147483646 w 960"/>
              <a:gd name="T25" fmla="*/ 2147483646 h 1919"/>
              <a:gd name="T26" fmla="*/ 2147483646 w 960"/>
              <a:gd name="T27" fmla="*/ 2147483646 h 1919"/>
              <a:gd name="T28" fmla="*/ 2147483646 w 960"/>
              <a:gd name="T29" fmla="*/ 2147483646 h 1919"/>
              <a:gd name="T30" fmla="*/ 0 w 960"/>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0"/>
              <a:gd name="T49" fmla="*/ 0 h 1919"/>
              <a:gd name="T50" fmla="*/ 960 w 960"/>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0" h="1919">
                <a:moveTo>
                  <a:pt x="959" y="1918"/>
                </a:moveTo>
                <a:lnTo>
                  <a:pt x="858" y="1899"/>
                </a:lnTo>
                <a:lnTo>
                  <a:pt x="807" y="1874"/>
                </a:lnTo>
                <a:lnTo>
                  <a:pt x="758" y="1844"/>
                </a:lnTo>
                <a:lnTo>
                  <a:pt x="706" y="1800"/>
                </a:lnTo>
                <a:lnTo>
                  <a:pt x="655" y="1738"/>
                </a:lnTo>
                <a:lnTo>
                  <a:pt x="607" y="1660"/>
                </a:lnTo>
                <a:lnTo>
                  <a:pt x="504" y="1440"/>
                </a:lnTo>
                <a:lnTo>
                  <a:pt x="404" y="1126"/>
                </a:lnTo>
                <a:lnTo>
                  <a:pt x="303" y="748"/>
                </a:lnTo>
                <a:lnTo>
                  <a:pt x="252" y="556"/>
                </a:lnTo>
                <a:lnTo>
                  <a:pt x="200" y="380"/>
                </a:lnTo>
                <a:lnTo>
                  <a:pt x="152" y="225"/>
                </a:lnTo>
                <a:lnTo>
                  <a:pt x="101" y="103"/>
                </a:lnTo>
                <a:lnTo>
                  <a:pt x="49" y="25"/>
                </a:lnTo>
                <a:lnTo>
                  <a:pt x="0" y="0"/>
                </a:lnTo>
              </a:path>
            </a:pathLst>
          </a:custGeom>
          <a:noFill/>
          <a:ln w="76200" cap="rnd">
            <a:solidFill>
              <a:schemeClr val="hlink"/>
            </a:solidFill>
            <a:round/>
            <a:headEnd/>
            <a:tailEnd/>
          </a:ln>
        </p:spPr>
        <p:txBody>
          <a:bodyPr/>
          <a:lstStyle/>
          <a:p>
            <a:endParaRPr lang="en-US"/>
          </a:p>
        </p:txBody>
      </p:sp>
      <p:graphicFrame>
        <p:nvGraphicFramePr>
          <p:cNvPr id="78863" name="Object 8"/>
          <p:cNvGraphicFramePr>
            <a:graphicFrameLocks noChangeAspect="1"/>
          </p:cNvGraphicFramePr>
          <p:nvPr/>
        </p:nvGraphicFramePr>
        <p:xfrm>
          <a:off x="11277601" y="5867400"/>
          <a:ext cx="554567" cy="533400"/>
        </p:xfrm>
        <a:graphic>
          <a:graphicData uri="http://schemas.openxmlformats.org/presentationml/2006/ole">
            <p:oleObj spid="_x0000_s176130" name="Equation" r:id="rId3" imgW="4053600" imgH="5264640" progId="">
              <p:embed/>
            </p:oleObj>
          </a:graphicData>
        </a:graphic>
      </p:graphicFrame>
      <p:graphicFrame>
        <p:nvGraphicFramePr>
          <p:cNvPr id="78865" name="Object 9"/>
          <p:cNvGraphicFramePr>
            <a:graphicFrameLocks noChangeAspect="1"/>
          </p:cNvGraphicFramePr>
          <p:nvPr/>
        </p:nvGraphicFramePr>
        <p:xfrm>
          <a:off x="1919112" y="2789592"/>
          <a:ext cx="696384" cy="592137"/>
        </p:xfrm>
        <a:graphic>
          <a:graphicData uri="http://schemas.openxmlformats.org/presentationml/2006/ole">
            <p:oleObj spid="_x0000_s176131" name="Equation" r:id="rId4" imgW="190335" imgH="215713" progId="">
              <p:embed/>
            </p:oleObj>
          </a:graphicData>
        </a:graphic>
      </p:graphicFrame>
      <p:graphicFrame>
        <p:nvGraphicFramePr>
          <p:cNvPr id="78866" name="Object 10"/>
          <p:cNvGraphicFramePr>
            <a:graphicFrameLocks noChangeAspect="1"/>
          </p:cNvGraphicFramePr>
          <p:nvPr/>
        </p:nvGraphicFramePr>
        <p:xfrm>
          <a:off x="6982885" y="5943600"/>
          <a:ext cx="433916" cy="457200"/>
        </p:xfrm>
        <a:graphic>
          <a:graphicData uri="http://schemas.openxmlformats.org/presentationml/2006/ole">
            <p:oleObj spid="_x0000_s176132" name="Equation" r:id="rId5" imgW="126725" imgH="177415" progId="">
              <p:embed/>
            </p:oleObj>
          </a:graphicData>
        </a:graphic>
      </p:graphicFrame>
    </p:spTree>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677333" y="609600"/>
            <a:ext cx="11243733" cy="1320800"/>
          </a:xfrm>
        </p:spPr>
        <p:txBody>
          <a:bodyPr/>
          <a:lstStyle/>
          <a:p>
            <a:pPr eaLnBrk="1" hangingPunct="1"/>
            <a:r>
              <a:rPr lang="en-US" altLang="en-US" sz="3200" dirty="0" smtClean="0"/>
              <a:t>Determining An Interval Including A Fixed Proportion of the Sample Means</a:t>
            </a:r>
          </a:p>
        </p:txBody>
      </p:sp>
      <p:sp>
        <p:nvSpPr>
          <p:cNvPr id="80899" name="Rectangle 9"/>
          <p:cNvSpPr>
            <a:spLocks noGrp="1" noChangeArrowheads="1"/>
          </p:cNvSpPr>
          <p:nvPr>
            <p:ph type="body" idx="4294967295"/>
          </p:nvPr>
        </p:nvSpPr>
        <p:spPr>
          <a:xfrm>
            <a:off x="677333" y="1828801"/>
            <a:ext cx="10792177" cy="4212562"/>
          </a:xfrm>
        </p:spPr>
        <p:txBody>
          <a:bodyPr>
            <a:normAutofit/>
          </a:bodyPr>
          <a:lstStyle/>
          <a:p>
            <a:pPr eaLnBrk="1" hangingPunct="1"/>
            <a:r>
              <a:rPr lang="en-US" altLang="en-US" sz="2400" dirty="0" smtClean="0">
                <a:solidFill>
                  <a:schemeClr val="tx1"/>
                </a:solidFill>
              </a:rPr>
              <a:t>Calculating the lower limit of the interval</a:t>
            </a:r>
          </a:p>
          <a:p>
            <a:pPr eaLnBrk="1" hangingPunct="1"/>
            <a:endParaRPr lang="en-US" altLang="en-US" sz="2400" dirty="0" smtClean="0">
              <a:solidFill>
                <a:schemeClr val="tx1"/>
              </a:solidFill>
            </a:endParaRPr>
          </a:p>
          <a:p>
            <a:pPr eaLnBrk="1" hangingPunct="1"/>
            <a:endParaRPr lang="en-US" altLang="en-US" sz="2400" dirty="0" smtClean="0">
              <a:solidFill>
                <a:schemeClr val="tx1"/>
              </a:solidFill>
            </a:endParaRPr>
          </a:p>
          <a:p>
            <a:pPr eaLnBrk="1" hangingPunct="1"/>
            <a:r>
              <a:rPr lang="en-US" altLang="en-US" sz="2400" dirty="0" smtClean="0">
                <a:solidFill>
                  <a:schemeClr val="tx1"/>
                </a:solidFill>
              </a:rPr>
              <a:t>Calculating the upper limit of the interval</a:t>
            </a:r>
          </a:p>
          <a:p>
            <a:pPr eaLnBrk="1" hangingPunct="1"/>
            <a:endParaRPr lang="en-US" altLang="en-US" sz="2400" dirty="0" smtClean="0">
              <a:solidFill>
                <a:schemeClr val="tx1"/>
              </a:solidFill>
            </a:endParaRPr>
          </a:p>
          <a:p>
            <a:pPr eaLnBrk="1" hangingPunct="1"/>
            <a:endParaRPr lang="en-US" altLang="en-US" sz="2400" dirty="0" smtClean="0">
              <a:solidFill>
                <a:schemeClr val="tx1"/>
              </a:solidFill>
            </a:endParaRPr>
          </a:p>
          <a:p>
            <a:pPr eaLnBrk="1" hangingPunct="1"/>
            <a:r>
              <a:rPr lang="en-US" altLang="en-US" sz="2400" dirty="0" smtClean="0">
                <a:solidFill>
                  <a:schemeClr val="tx1"/>
                </a:solidFill>
              </a:rPr>
              <a:t>95% of all sample means of sample size 25 are between 362.12 and 373.88</a:t>
            </a:r>
          </a:p>
        </p:txBody>
      </p:sp>
      <p:graphicFrame>
        <p:nvGraphicFramePr>
          <p:cNvPr id="80900" name="Object 6"/>
          <p:cNvGraphicFramePr>
            <a:graphicFrameLocks noGrp="1" noChangeAspect="1"/>
          </p:cNvGraphicFramePr>
          <p:nvPr>
            <p:ph sz="half" idx="4294967295"/>
          </p:nvPr>
        </p:nvGraphicFramePr>
        <p:xfrm>
          <a:off x="936978" y="2370667"/>
          <a:ext cx="7924800" cy="793750"/>
        </p:xfrm>
        <a:graphic>
          <a:graphicData uri="http://schemas.openxmlformats.org/presentationml/2006/ole">
            <p:oleObj spid="_x0000_s177154" name="Equation" r:id="rId3" imgW="4660900" imgH="622300" progId="">
              <p:embed/>
            </p:oleObj>
          </a:graphicData>
        </a:graphic>
      </p:graphicFrame>
      <p:graphicFrame>
        <p:nvGraphicFramePr>
          <p:cNvPr id="80902" name="Object 7"/>
          <p:cNvGraphicFramePr>
            <a:graphicFrameLocks noGrp="1" noChangeAspect="1"/>
          </p:cNvGraphicFramePr>
          <p:nvPr>
            <p:ph sz="half" idx="4294967295"/>
          </p:nvPr>
        </p:nvGraphicFramePr>
        <p:xfrm>
          <a:off x="869244" y="3925711"/>
          <a:ext cx="8128000" cy="839788"/>
        </p:xfrm>
        <a:graphic>
          <a:graphicData uri="http://schemas.openxmlformats.org/presentationml/2006/ole">
            <p:oleObj spid="_x0000_s177155" name="Equation" r:id="rId4" imgW="4521200" imgH="622300" progId="">
              <p:embed/>
            </p:oleObj>
          </a:graphicData>
        </a:graphic>
      </p:graphicFrame>
    </p:spTree>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812800" y="381000"/>
            <a:ext cx="10390717" cy="762000"/>
          </a:xfrm>
        </p:spPr>
        <p:txBody>
          <a:bodyPr>
            <a:normAutofit fontScale="90000"/>
          </a:bodyPr>
          <a:lstStyle/>
          <a:p>
            <a:pPr eaLnBrk="1" hangingPunct="1"/>
            <a:r>
              <a:rPr lang="en-US" altLang="en-US" sz="3200" dirty="0" smtClean="0"/>
              <a:t>Sample Mean Sampling Distribution: If the Population is </a:t>
            </a:r>
            <a:r>
              <a:rPr lang="en-US" altLang="en-US" sz="3200" b="0" dirty="0" smtClean="0"/>
              <a:t>not</a:t>
            </a:r>
            <a:r>
              <a:rPr lang="en-US" altLang="en-US" sz="3200" dirty="0" smtClean="0"/>
              <a:t> Normal</a:t>
            </a:r>
          </a:p>
        </p:txBody>
      </p:sp>
      <p:sp>
        <p:nvSpPr>
          <p:cNvPr id="81923" name="Rectangle 3"/>
          <p:cNvSpPr>
            <a:spLocks noGrp="1" noChangeArrowheads="1"/>
          </p:cNvSpPr>
          <p:nvPr>
            <p:ph type="body" idx="4294967295"/>
          </p:nvPr>
        </p:nvSpPr>
        <p:spPr>
          <a:xfrm>
            <a:off x="812800" y="1676401"/>
            <a:ext cx="10769600" cy="4532313"/>
          </a:xfrm>
        </p:spPr>
        <p:txBody>
          <a:bodyPr>
            <a:normAutofit/>
          </a:bodyPr>
          <a:lstStyle/>
          <a:p>
            <a:pPr eaLnBrk="1" hangingPunct="1">
              <a:lnSpc>
                <a:spcPct val="90000"/>
              </a:lnSpc>
            </a:pPr>
            <a:r>
              <a:rPr lang="en-US" altLang="en-US" sz="2400" dirty="0" smtClean="0"/>
              <a:t>We can apply the </a:t>
            </a:r>
            <a:r>
              <a:rPr lang="en-US" altLang="en-US" sz="2400" dirty="0" smtClean="0">
                <a:solidFill>
                  <a:schemeClr val="folHlink"/>
                </a:solidFill>
              </a:rPr>
              <a:t>Central Limit Theorem</a:t>
            </a:r>
            <a:r>
              <a:rPr lang="en-US" altLang="en-US" sz="2400" dirty="0" smtClean="0"/>
              <a:t>:</a:t>
            </a:r>
          </a:p>
          <a:p>
            <a:pPr lvl="1" eaLnBrk="1" hangingPunct="1">
              <a:lnSpc>
                <a:spcPct val="170000"/>
              </a:lnSpc>
            </a:pPr>
            <a:r>
              <a:rPr lang="en-US" altLang="en-US" sz="2400" dirty="0" smtClean="0"/>
              <a:t>Even if the population is </a:t>
            </a:r>
            <a:r>
              <a:rPr lang="en-US" altLang="en-US" sz="2400" dirty="0" smtClean="0">
                <a:solidFill>
                  <a:schemeClr val="folHlink"/>
                </a:solidFill>
              </a:rPr>
              <a:t>not normal</a:t>
            </a:r>
            <a:r>
              <a:rPr lang="en-US" altLang="en-US" sz="2400" dirty="0" smtClean="0"/>
              <a:t>,</a:t>
            </a:r>
          </a:p>
          <a:p>
            <a:pPr lvl="1" eaLnBrk="1" hangingPunct="1">
              <a:lnSpc>
                <a:spcPct val="90000"/>
              </a:lnSpc>
            </a:pPr>
            <a:r>
              <a:rPr lang="en-US" altLang="en-US" sz="2400" dirty="0" smtClean="0"/>
              <a:t>…sample means from the population </a:t>
            </a:r>
            <a:r>
              <a:rPr lang="en-US" altLang="en-US" sz="2400" dirty="0" smtClean="0">
                <a:solidFill>
                  <a:schemeClr val="folHlink"/>
                </a:solidFill>
              </a:rPr>
              <a:t>will be</a:t>
            </a:r>
            <a:r>
              <a:rPr lang="en-US" altLang="en-US" sz="2400" dirty="0" smtClean="0"/>
              <a:t> </a:t>
            </a:r>
            <a:r>
              <a:rPr lang="en-US" altLang="en-US" sz="2400" dirty="0" smtClean="0">
                <a:solidFill>
                  <a:schemeClr val="folHlink"/>
                </a:solidFill>
              </a:rPr>
              <a:t>approximately normal</a:t>
            </a:r>
            <a:r>
              <a:rPr lang="en-US" altLang="en-US" sz="2400" dirty="0" smtClean="0"/>
              <a:t> as long as the sample size is large enough.</a:t>
            </a:r>
          </a:p>
          <a:p>
            <a:pPr lvl="1" eaLnBrk="1" hangingPunct="1">
              <a:lnSpc>
                <a:spcPct val="90000"/>
              </a:lnSpc>
            </a:pPr>
            <a:endParaRPr lang="en-US" altLang="en-US" sz="2400" dirty="0" smtClean="0"/>
          </a:p>
          <a:p>
            <a:pPr lvl="1" eaLnBrk="1" hangingPunct="1">
              <a:lnSpc>
                <a:spcPct val="120000"/>
              </a:lnSpc>
              <a:buFont typeface="Wingdings" pitchFamily="2" charset="2"/>
              <a:buNone/>
            </a:pPr>
            <a:r>
              <a:rPr lang="en-US" altLang="en-US" sz="2400" dirty="0" smtClean="0"/>
              <a:t>Properties of the sampling distribution:</a:t>
            </a:r>
          </a:p>
          <a:p>
            <a:pPr lvl="1" eaLnBrk="1" hangingPunct="1">
              <a:lnSpc>
                <a:spcPct val="90000"/>
              </a:lnSpc>
            </a:pPr>
            <a:endParaRPr lang="en-US" altLang="en-US" sz="2400" dirty="0" smtClean="0"/>
          </a:p>
          <a:p>
            <a:pPr lvl="1" eaLnBrk="1" hangingPunct="1">
              <a:lnSpc>
                <a:spcPct val="90000"/>
              </a:lnSpc>
            </a:pPr>
            <a:endParaRPr lang="en-US" altLang="en-US" sz="2400" dirty="0" smtClean="0"/>
          </a:p>
          <a:p>
            <a:pPr lvl="1" eaLnBrk="1" hangingPunct="1">
              <a:lnSpc>
                <a:spcPct val="90000"/>
              </a:lnSpc>
              <a:buFont typeface="Wingdings" pitchFamily="2" charset="2"/>
              <a:buNone/>
            </a:pPr>
            <a:r>
              <a:rPr lang="en-US" altLang="en-US" sz="2400" dirty="0" smtClean="0"/>
              <a:t>                               and</a:t>
            </a:r>
          </a:p>
        </p:txBody>
      </p:sp>
      <p:graphicFrame>
        <p:nvGraphicFramePr>
          <p:cNvPr id="81924" name="Object 8"/>
          <p:cNvGraphicFramePr>
            <a:graphicFrameLocks noChangeAspect="1"/>
          </p:cNvGraphicFramePr>
          <p:nvPr/>
        </p:nvGraphicFramePr>
        <p:xfrm>
          <a:off x="6019800" y="3321050"/>
          <a:ext cx="152400" cy="215900"/>
        </p:xfrm>
        <a:graphic>
          <a:graphicData uri="http://schemas.openxmlformats.org/presentationml/2006/ole">
            <p:oleObj spid="_x0000_s178178" name="Equation" r:id="rId3" imgW="114151" imgH="215619" progId="">
              <p:embed/>
            </p:oleObj>
          </a:graphicData>
        </a:graphic>
      </p:graphicFrame>
      <p:graphicFrame>
        <p:nvGraphicFramePr>
          <p:cNvPr id="81925" name="Object 9"/>
          <p:cNvGraphicFramePr>
            <a:graphicFrameLocks noChangeAspect="1"/>
          </p:cNvGraphicFramePr>
          <p:nvPr/>
        </p:nvGraphicFramePr>
        <p:xfrm>
          <a:off x="1727200" y="5211587"/>
          <a:ext cx="1794933" cy="752475"/>
        </p:xfrm>
        <a:graphic>
          <a:graphicData uri="http://schemas.openxmlformats.org/presentationml/2006/ole">
            <p:oleObj spid="_x0000_s178179" name="Equation" r:id="rId4" imgW="431613" imgH="241195" progId="">
              <p:embed/>
            </p:oleObj>
          </a:graphicData>
        </a:graphic>
      </p:graphicFrame>
      <p:graphicFrame>
        <p:nvGraphicFramePr>
          <p:cNvPr id="81926" name="Object 10"/>
          <p:cNvGraphicFramePr>
            <a:graphicFrameLocks noChangeAspect="1"/>
          </p:cNvGraphicFramePr>
          <p:nvPr/>
        </p:nvGraphicFramePr>
        <p:xfrm>
          <a:off x="6807200" y="5010150"/>
          <a:ext cx="2641600" cy="1390650"/>
        </p:xfrm>
        <a:graphic>
          <a:graphicData uri="http://schemas.openxmlformats.org/presentationml/2006/ole">
            <p:oleObj spid="_x0000_s178180" name="Equation" r:id="rId5" imgW="596900" imgH="419100" progId="">
              <p:embed/>
            </p:oleObj>
          </a:graphicData>
        </a:graphic>
      </p:graphicFrame>
      <p:sp>
        <p:nvSpPr>
          <p:cNvPr id="81927" name="Line 7"/>
          <p:cNvSpPr>
            <a:spLocks noChangeShapeType="1"/>
          </p:cNvSpPr>
          <p:nvPr/>
        </p:nvSpPr>
        <p:spPr bwMode="auto">
          <a:xfrm>
            <a:off x="508000" y="4191000"/>
            <a:ext cx="11176000" cy="0"/>
          </a:xfrm>
          <a:prstGeom prst="line">
            <a:avLst/>
          </a:prstGeom>
          <a:noFill/>
          <a:ln w="9525">
            <a:solidFill>
              <a:schemeClr val="tx1"/>
            </a:solidFill>
            <a:round/>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46" name="Object 6">
            <a:hlinkClick r:id="" action="ppaction://ole?verb=0"/>
          </p:cNvPr>
          <p:cNvGraphicFramePr>
            <a:graphicFrameLocks/>
          </p:cNvGraphicFramePr>
          <p:nvPr/>
        </p:nvGraphicFramePr>
        <p:xfrm>
          <a:off x="1921933" y="2308226"/>
          <a:ext cx="10270067" cy="4549775"/>
        </p:xfrm>
        <a:graphic>
          <a:graphicData uri="http://schemas.openxmlformats.org/presentationml/2006/ole">
            <p:oleObj spid="_x0000_s179202" name="VISIO" r:id="rId3" imgW="3553968" imgH="1993392" progId="Visio.Drawing.11">
              <p:embed/>
            </p:oleObj>
          </a:graphicData>
        </a:graphic>
      </p:graphicFrame>
      <p:sp>
        <p:nvSpPr>
          <p:cNvPr id="82947" name="Text Box 2"/>
          <p:cNvSpPr txBox="1">
            <a:spLocks noChangeArrowheads="1"/>
          </p:cNvSpPr>
          <p:nvPr/>
        </p:nvSpPr>
        <p:spPr bwMode="auto">
          <a:xfrm>
            <a:off x="4368800" y="2209800"/>
            <a:ext cx="914400" cy="369332"/>
          </a:xfrm>
          <a:prstGeom prst="rect">
            <a:avLst/>
          </a:prstGeom>
          <a:noFill/>
          <a:ln w="19050" algn="ctr">
            <a:noFill/>
            <a:miter lim="800000"/>
            <a:headEnd/>
            <a:tailEnd/>
          </a:ln>
        </p:spPr>
        <p:txBody>
          <a:bodyPr>
            <a:spAutoFit/>
          </a:bodyPr>
          <a:lstStyle/>
          <a:p>
            <a:pPr algn="ctr" eaLnBrk="1" hangingPunct="1">
              <a:spcBef>
                <a:spcPct val="50000"/>
              </a:spcBef>
            </a:pPr>
            <a:r>
              <a:rPr lang="en-US" altLang="en-US"/>
              <a:t>n↑</a:t>
            </a:r>
          </a:p>
        </p:txBody>
      </p:sp>
      <p:sp>
        <p:nvSpPr>
          <p:cNvPr id="82948" name="Rectangle 4"/>
          <p:cNvSpPr>
            <a:spLocks noGrp="1" noChangeArrowheads="1"/>
          </p:cNvSpPr>
          <p:nvPr>
            <p:ph type="title" idx="4294967295"/>
          </p:nvPr>
        </p:nvSpPr>
        <p:spPr/>
        <p:txBody>
          <a:bodyPr/>
          <a:lstStyle/>
          <a:p>
            <a:pPr eaLnBrk="1" hangingPunct="1">
              <a:lnSpc>
                <a:spcPct val="110000"/>
              </a:lnSpc>
            </a:pPr>
            <a:r>
              <a:rPr lang="en-US" altLang="en-US" smtClean="0"/>
              <a:t>Central Limit Theorem</a:t>
            </a:r>
          </a:p>
        </p:txBody>
      </p:sp>
      <p:sp>
        <p:nvSpPr>
          <p:cNvPr id="319493" name="Freeform 5"/>
          <p:cNvSpPr>
            <a:spLocks/>
          </p:cNvSpPr>
          <p:nvPr/>
        </p:nvSpPr>
        <p:spPr bwMode="auto">
          <a:xfrm>
            <a:off x="3352800" y="2667000"/>
            <a:ext cx="2948517" cy="1449388"/>
          </a:xfrm>
          <a:custGeom>
            <a:avLst/>
            <a:gdLst/>
            <a:ahLst/>
            <a:cxnLst>
              <a:cxn ang="0">
                <a:pos x="405" y="1173"/>
              </a:cxn>
              <a:cxn ang="0">
                <a:pos x="317" y="1105"/>
              </a:cxn>
              <a:cxn ang="0">
                <a:pos x="248" y="1040"/>
              </a:cxn>
              <a:cxn ang="0">
                <a:pos x="188" y="972"/>
              </a:cxn>
              <a:cxn ang="0">
                <a:pos x="118" y="878"/>
              </a:cxn>
              <a:cxn ang="0">
                <a:pos x="67" y="786"/>
              </a:cxn>
              <a:cxn ang="0">
                <a:pos x="35" y="709"/>
              </a:cxn>
              <a:cxn ang="0">
                <a:pos x="18" y="638"/>
              </a:cxn>
              <a:cxn ang="0">
                <a:pos x="5" y="565"/>
              </a:cxn>
              <a:cxn ang="0">
                <a:pos x="0" y="493"/>
              </a:cxn>
              <a:cxn ang="0">
                <a:pos x="7" y="409"/>
              </a:cxn>
              <a:cxn ang="0">
                <a:pos x="24" y="337"/>
              </a:cxn>
              <a:cxn ang="0">
                <a:pos x="60" y="254"/>
              </a:cxn>
              <a:cxn ang="0">
                <a:pos x="109" y="190"/>
              </a:cxn>
              <a:cxn ang="0">
                <a:pos x="170" y="134"/>
              </a:cxn>
              <a:cxn ang="0">
                <a:pos x="229" y="93"/>
              </a:cxn>
              <a:cxn ang="0">
                <a:pos x="323" y="48"/>
              </a:cxn>
              <a:cxn ang="0">
                <a:pos x="409" y="20"/>
              </a:cxn>
              <a:cxn ang="0">
                <a:pos x="495" y="8"/>
              </a:cxn>
              <a:cxn ang="0">
                <a:pos x="601" y="0"/>
              </a:cxn>
              <a:cxn ang="0">
                <a:pos x="715" y="6"/>
              </a:cxn>
              <a:cxn ang="0">
                <a:pos x="919" y="51"/>
              </a:cxn>
              <a:cxn ang="0">
                <a:pos x="1083" y="114"/>
              </a:cxn>
              <a:cxn ang="0">
                <a:pos x="1221" y="80"/>
              </a:cxn>
              <a:cxn ang="0">
                <a:pos x="988" y="447"/>
              </a:cxn>
              <a:cxn ang="0">
                <a:pos x="952" y="320"/>
              </a:cxn>
              <a:cxn ang="0">
                <a:pos x="805" y="269"/>
              </a:cxn>
              <a:cxn ang="0">
                <a:pos x="635" y="246"/>
              </a:cxn>
              <a:cxn ang="0">
                <a:pos x="525" y="253"/>
              </a:cxn>
              <a:cxn ang="0">
                <a:pos x="430" y="269"/>
              </a:cxn>
              <a:cxn ang="0">
                <a:pos x="342" y="302"/>
              </a:cxn>
              <a:cxn ang="0">
                <a:pos x="257" y="356"/>
              </a:cxn>
              <a:cxn ang="0">
                <a:pos x="196" y="420"/>
              </a:cxn>
              <a:cxn ang="0">
                <a:pos x="154" y="489"/>
              </a:cxn>
              <a:cxn ang="0">
                <a:pos x="129" y="563"/>
              </a:cxn>
              <a:cxn ang="0">
                <a:pos x="118" y="645"/>
              </a:cxn>
              <a:cxn ang="0">
                <a:pos x="130" y="757"/>
              </a:cxn>
              <a:cxn ang="0">
                <a:pos x="165" y="863"/>
              </a:cxn>
              <a:cxn ang="0">
                <a:pos x="212" y="951"/>
              </a:cxn>
              <a:cxn ang="0">
                <a:pos x="266" y="1026"/>
              </a:cxn>
              <a:cxn ang="0">
                <a:pos x="314" y="1081"/>
              </a:cxn>
              <a:cxn ang="0">
                <a:pos x="377" y="1135"/>
              </a:cxn>
              <a:cxn ang="0">
                <a:pos x="527" y="1248"/>
              </a:cxn>
            </a:cxnLst>
            <a:rect l="0" t="0" r="r" b="b"/>
            <a:pathLst>
              <a:path w="1393" h="1249">
                <a:moveTo>
                  <a:pt x="527" y="1248"/>
                </a:moveTo>
                <a:lnTo>
                  <a:pt x="405" y="1173"/>
                </a:lnTo>
                <a:lnTo>
                  <a:pt x="365" y="1144"/>
                </a:lnTo>
                <a:lnTo>
                  <a:pt x="317" y="1105"/>
                </a:lnTo>
                <a:lnTo>
                  <a:pt x="282" y="1075"/>
                </a:lnTo>
                <a:lnTo>
                  <a:pt x="248" y="1040"/>
                </a:lnTo>
                <a:lnTo>
                  <a:pt x="215" y="1006"/>
                </a:lnTo>
                <a:lnTo>
                  <a:pt x="188" y="972"/>
                </a:lnTo>
                <a:lnTo>
                  <a:pt x="156" y="930"/>
                </a:lnTo>
                <a:lnTo>
                  <a:pt x="118" y="878"/>
                </a:lnTo>
                <a:lnTo>
                  <a:pt x="92" y="833"/>
                </a:lnTo>
                <a:lnTo>
                  <a:pt x="67" y="786"/>
                </a:lnTo>
                <a:lnTo>
                  <a:pt x="52" y="750"/>
                </a:lnTo>
                <a:lnTo>
                  <a:pt x="35" y="709"/>
                </a:lnTo>
                <a:lnTo>
                  <a:pt x="25" y="677"/>
                </a:lnTo>
                <a:lnTo>
                  <a:pt x="18" y="638"/>
                </a:lnTo>
                <a:lnTo>
                  <a:pt x="10" y="603"/>
                </a:lnTo>
                <a:lnTo>
                  <a:pt x="5" y="565"/>
                </a:lnTo>
                <a:lnTo>
                  <a:pt x="2" y="534"/>
                </a:lnTo>
                <a:lnTo>
                  <a:pt x="0" y="493"/>
                </a:lnTo>
                <a:lnTo>
                  <a:pt x="0" y="449"/>
                </a:lnTo>
                <a:lnTo>
                  <a:pt x="7" y="409"/>
                </a:lnTo>
                <a:lnTo>
                  <a:pt x="14" y="375"/>
                </a:lnTo>
                <a:lnTo>
                  <a:pt x="24" y="337"/>
                </a:lnTo>
                <a:lnTo>
                  <a:pt x="36" y="299"/>
                </a:lnTo>
                <a:lnTo>
                  <a:pt x="60" y="254"/>
                </a:lnTo>
                <a:lnTo>
                  <a:pt x="85" y="218"/>
                </a:lnTo>
                <a:lnTo>
                  <a:pt x="109" y="190"/>
                </a:lnTo>
                <a:lnTo>
                  <a:pt x="135" y="162"/>
                </a:lnTo>
                <a:lnTo>
                  <a:pt x="170" y="134"/>
                </a:lnTo>
                <a:lnTo>
                  <a:pt x="199" y="111"/>
                </a:lnTo>
                <a:lnTo>
                  <a:pt x="229" y="93"/>
                </a:lnTo>
                <a:lnTo>
                  <a:pt x="272" y="70"/>
                </a:lnTo>
                <a:lnTo>
                  <a:pt x="323" y="48"/>
                </a:lnTo>
                <a:lnTo>
                  <a:pt x="368" y="33"/>
                </a:lnTo>
                <a:lnTo>
                  <a:pt x="409" y="20"/>
                </a:lnTo>
                <a:lnTo>
                  <a:pt x="454" y="11"/>
                </a:lnTo>
                <a:lnTo>
                  <a:pt x="495" y="8"/>
                </a:lnTo>
                <a:lnTo>
                  <a:pt x="542" y="4"/>
                </a:lnTo>
                <a:lnTo>
                  <a:pt x="601" y="0"/>
                </a:lnTo>
                <a:lnTo>
                  <a:pt x="654" y="3"/>
                </a:lnTo>
                <a:lnTo>
                  <a:pt x="715" y="6"/>
                </a:lnTo>
                <a:lnTo>
                  <a:pt x="829" y="26"/>
                </a:lnTo>
                <a:lnTo>
                  <a:pt x="919" y="51"/>
                </a:lnTo>
                <a:lnTo>
                  <a:pt x="1011" y="84"/>
                </a:lnTo>
                <a:lnTo>
                  <a:pt x="1083" y="114"/>
                </a:lnTo>
                <a:lnTo>
                  <a:pt x="1172" y="159"/>
                </a:lnTo>
                <a:lnTo>
                  <a:pt x="1221" y="80"/>
                </a:lnTo>
                <a:lnTo>
                  <a:pt x="1392" y="428"/>
                </a:lnTo>
                <a:lnTo>
                  <a:pt x="988" y="447"/>
                </a:lnTo>
                <a:lnTo>
                  <a:pt x="1041" y="364"/>
                </a:lnTo>
                <a:lnTo>
                  <a:pt x="952" y="320"/>
                </a:lnTo>
                <a:lnTo>
                  <a:pt x="881" y="293"/>
                </a:lnTo>
                <a:lnTo>
                  <a:pt x="805" y="269"/>
                </a:lnTo>
                <a:lnTo>
                  <a:pt x="692" y="248"/>
                </a:lnTo>
                <a:lnTo>
                  <a:pt x="635" y="246"/>
                </a:lnTo>
                <a:lnTo>
                  <a:pt x="576" y="246"/>
                </a:lnTo>
                <a:lnTo>
                  <a:pt x="525" y="253"/>
                </a:lnTo>
                <a:lnTo>
                  <a:pt x="474" y="260"/>
                </a:lnTo>
                <a:lnTo>
                  <a:pt x="430" y="269"/>
                </a:lnTo>
                <a:lnTo>
                  <a:pt x="389" y="284"/>
                </a:lnTo>
                <a:lnTo>
                  <a:pt x="342" y="302"/>
                </a:lnTo>
                <a:lnTo>
                  <a:pt x="295" y="330"/>
                </a:lnTo>
                <a:lnTo>
                  <a:pt x="257" y="356"/>
                </a:lnTo>
                <a:lnTo>
                  <a:pt x="229" y="384"/>
                </a:lnTo>
                <a:lnTo>
                  <a:pt x="196" y="420"/>
                </a:lnTo>
                <a:lnTo>
                  <a:pt x="170" y="461"/>
                </a:lnTo>
                <a:lnTo>
                  <a:pt x="154" y="489"/>
                </a:lnTo>
                <a:lnTo>
                  <a:pt x="140" y="520"/>
                </a:lnTo>
                <a:lnTo>
                  <a:pt x="129" y="563"/>
                </a:lnTo>
                <a:lnTo>
                  <a:pt x="122" y="604"/>
                </a:lnTo>
                <a:lnTo>
                  <a:pt x="118" y="645"/>
                </a:lnTo>
                <a:lnTo>
                  <a:pt x="121" y="690"/>
                </a:lnTo>
                <a:lnTo>
                  <a:pt x="130" y="757"/>
                </a:lnTo>
                <a:lnTo>
                  <a:pt x="144" y="805"/>
                </a:lnTo>
                <a:lnTo>
                  <a:pt x="165" y="863"/>
                </a:lnTo>
                <a:lnTo>
                  <a:pt x="191" y="914"/>
                </a:lnTo>
                <a:lnTo>
                  <a:pt x="212" y="951"/>
                </a:lnTo>
                <a:lnTo>
                  <a:pt x="240" y="991"/>
                </a:lnTo>
                <a:lnTo>
                  <a:pt x="266" y="1026"/>
                </a:lnTo>
                <a:lnTo>
                  <a:pt x="289" y="1053"/>
                </a:lnTo>
                <a:lnTo>
                  <a:pt x="314" y="1081"/>
                </a:lnTo>
                <a:lnTo>
                  <a:pt x="346" y="1109"/>
                </a:lnTo>
                <a:lnTo>
                  <a:pt x="377" y="1135"/>
                </a:lnTo>
                <a:lnTo>
                  <a:pt x="418" y="1169"/>
                </a:lnTo>
                <a:lnTo>
                  <a:pt x="527" y="1248"/>
                </a:lnTo>
              </a:path>
            </a:pathLst>
          </a:custGeom>
          <a:solidFill>
            <a:srgbClr val="CED0CF"/>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lgn="ctr" eaLnBrk="1" hangingPunct="1">
              <a:spcBef>
                <a:spcPct val="50000"/>
              </a:spcBef>
              <a:defRPr/>
            </a:pPr>
            <a:endParaRPr lang="en-US">
              <a:latin typeface="Arial" panose="020B0604020202020204" pitchFamily="34" charset="0"/>
              <a:cs typeface="+mn-cs"/>
            </a:endParaRPr>
          </a:p>
        </p:txBody>
      </p:sp>
      <p:sp>
        <p:nvSpPr>
          <p:cNvPr id="82950" name="Rectangle 6"/>
          <p:cNvSpPr>
            <a:spLocks noChangeArrowheads="1"/>
          </p:cNvSpPr>
          <p:nvPr/>
        </p:nvSpPr>
        <p:spPr bwMode="auto">
          <a:xfrm>
            <a:off x="812800" y="2133600"/>
            <a:ext cx="2438400" cy="1197764"/>
          </a:xfrm>
          <a:prstGeom prst="rect">
            <a:avLst/>
          </a:prstGeom>
          <a:noFill/>
          <a:ln w="12700">
            <a:noFill/>
            <a:miter lim="800000"/>
            <a:headEnd/>
            <a:tailEnd/>
          </a:ln>
        </p:spPr>
        <p:txBody>
          <a:bodyPr lIns="90488" tIns="44450" rIns="90488" bIns="44450">
            <a:spAutoFit/>
          </a:bodyPr>
          <a:lstStyle/>
          <a:p>
            <a:pPr>
              <a:spcBef>
                <a:spcPct val="50000"/>
              </a:spcBef>
            </a:pPr>
            <a:r>
              <a:rPr lang="en-US" altLang="en-US" sz="2400" dirty="0"/>
              <a:t>As the sample size gets large enough… </a:t>
            </a:r>
          </a:p>
        </p:txBody>
      </p:sp>
      <p:sp>
        <p:nvSpPr>
          <p:cNvPr id="82951" name="Rectangle 7"/>
          <p:cNvSpPr>
            <a:spLocks noChangeArrowheads="1"/>
          </p:cNvSpPr>
          <p:nvPr/>
        </p:nvSpPr>
        <p:spPr bwMode="auto">
          <a:xfrm>
            <a:off x="8534400" y="1828800"/>
            <a:ext cx="3556000" cy="2305759"/>
          </a:xfrm>
          <a:prstGeom prst="rect">
            <a:avLst/>
          </a:prstGeom>
          <a:noFill/>
          <a:ln w="12700">
            <a:noFill/>
            <a:miter lim="800000"/>
            <a:headEnd/>
            <a:tailEnd/>
          </a:ln>
        </p:spPr>
        <p:txBody>
          <a:bodyPr lIns="90488" tIns="44450" rIns="90488" bIns="44450">
            <a:spAutoFit/>
          </a:bodyPr>
          <a:lstStyle/>
          <a:p>
            <a:pPr>
              <a:spcBef>
                <a:spcPct val="50000"/>
              </a:spcBef>
            </a:pPr>
            <a:r>
              <a:rPr lang="en-US" altLang="en-US" sz="2400" dirty="0"/>
              <a:t>the sampling distribution of the sample mean becomes almost normal regardless of shape of population</a:t>
            </a:r>
          </a:p>
        </p:txBody>
      </p:sp>
      <p:sp>
        <p:nvSpPr>
          <p:cNvPr id="82952" name="Line 8"/>
          <p:cNvSpPr>
            <a:spLocks noChangeShapeType="1"/>
          </p:cNvSpPr>
          <p:nvPr/>
        </p:nvSpPr>
        <p:spPr bwMode="auto">
          <a:xfrm>
            <a:off x="2540000" y="6324600"/>
            <a:ext cx="8636000" cy="0"/>
          </a:xfrm>
          <a:prstGeom prst="line">
            <a:avLst/>
          </a:prstGeom>
          <a:noFill/>
          <a:ln w="38100">
            <a:solidFill>
              <a:schemeClr val="tx1"/>
            </a:solidFill>
            <a:miter lim="800000"/>
            <a:headEnd/>
            <a:tailEnd/>
          </a:ln>
        </p:spPr>
        <p:txBody>
          <a:bodyPr wrap="none"/>
          <a:lstStyle/>
          <a:p>
            <a:endParaRPr lang="en-US"/>
          </a:p>
        </p:txBody>
      </p:sp>
      <p:graphicFrame>
        <p:nvGraphicFramePr>
          <p:cNvPr id="82953" name="Object 7"/>
          <p:cNvGraphicFramePr>
            <a:graphicFrameLocks noChangeAspect="1"/>
          </p:cNvGraphicFramePr>
          <p:nvPr/>
        </p:nvGraphicFramePr>
        <p:xfrm>
          <a:off x="11176001" y="6019800"/>
          <a:ext cx="554567" cy="533400"/>
        </p:xfrm>
        <a:graphic>
          <a:graphicData uri="http://schemas.openxmlformats.org/presentationml/2006/ole">
            <p:oleObj spid="_x0000_s179203" name="Equation" r:id="rId4" imgW="4053600" imgH="5264640" progId="">
              <p:embed/>
            </p:oleObj>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7951167" cy="3570208"/>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Describing data graphically</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534127341"/>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7951167" cy="3570208"/>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CENTRAL LIMIT THEOREM</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534127341"/>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a:xfrm>
            <a:off x="609600" y="76200"/>
            <a:ext cx="11176000" cy="990600"/>
          </a:xfrm>
          <a:noFill/>
        </p:spPr>
        <p:txBody>
          <a:bodyPr/>
          <a:lstStyle/>
          <a:p>
            <a:pPr algn="l" eaLnBrk="1" hangingPunct="1"/>
            <a:r>
              <a:rPr lang="en-US" dirty="0" smtClean="0"/>
              <a:t>The Central Limit Theorem</a:t>
            </a:r>
          </a:p>
        </p:txBody>
      </p:sp>
      <p:sp>
        <p:nvSpPr>
          <p:cNvPr id="33795" name="Rectangle 3"/>
          <p:cNvSpPr>
            <a:spLocks noGrp="1" noChangeArrowheads="1"/>
          </p:cNvSpPr>
          <p:nvPr>
            <p:ph idx="1"/>
          </p:nvPr>
        </p:nvSpPr>
        <p:spPr>
          <a:xfrm>
            <a:off x="677333" y="1557867"/>
            <a:ext cx="10938933" cy="4483495"/>
          </a:xfrm>
        </p:spPr>
        <p:txBody>
          <a:bodyPr>
            <a:normAutofit/>
          </a:bodyPr>
          <a:lstStyle/>
          <a:p>
            <a:pPr>
              <a:spcBef>
                <a:spcPts val="2400"/>
              </a:spcBef>
              <a:defRPr/>
            </a:pPr>
            <a:r>
              <a:rPr lang="en-US" sz="2400" dirty="0" smtClean="0"/>
              <a:t>The </a:t>
            </a:r>
            <a:r>
              <a:rPr lang="en-US" sz="2400" b="1" dirty="0" smtClean="0"/>
              <a:t>Central Limit Theorem </a:t>
            </a:r>
            <a:r>
              <a:rPr lang="en-US" sz="2400" dirty="0" smtClean="0"/>
              <a:t>states that the sample means of large-sized samples will be normally distributed regardless of the shape of their population distributions</a:t>
            </a:r>
          </a:p>
          <a:p>
            <a:pPr>
              <a:defRPr/>
            </a:pPr>
            <a:endParaRPr lang="en-US" sz="2400" dirty="0" smtClean="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itle 1"/>
          <p:cNvSpPr>
            <a:spLocks noGrp="1"/>
          </p:cNvSpPr>
          <p:nvPr>
            <p:ph type="title"/>
          </p:nvPr>
        </p:nvSpPr>
        <p:spPr>
          <a:xfrm>
            <a:off x="838200" y="76200"/>
            <a:ext cx="10515600" cy="914400"/>
          </a:xfrm>
        </p:spPr>
        <p:txBody>
          <a:bodyPr/>
          <a:lstStyle/>
          <a:p>
            <a:r>
              <a:rPr lang="en-US" smtClean="0"/>
              <a:t>The Central Limit Theorem</a:t>
            </a:r>
          </a:p>
        </p:txBody>
      </p:sp>
      <p:sp>
        <p:nvSpPr>
          <p:cNvPr id="4102" name="Rectangle 3"/>
          <p:cNvSpPr>
            <a:spLocks noGrp="1" noChangeArrowheads="1"/>
          </p:cNvSpPr>
          <p:nvPr>
            <p:ph idx="1"/>
          </p:nvPr>
        </p:nvSpPr>
        <p:spPr/>
        <p:txBody>
          <a:bodyPr>
            <a:normAutofit/>
          </a:bodyPr>
          <a:lstStyle/>
          <a:p>
            <a:pPr>
              <a:lnSpc>
                <a:spcPct val="120000"/>
              </a:lnSpc>
            </a:pPr>
            <a:r>
              <a:rPr lang="en-US" sz="2400" b="1" dirty="0" smtClean="0"/>
              <a:t>Assume there is a population …</a:t>
            </a:r>
          </a:p>
          <a:p>
            <a:pPr>
              <a:lnSpc>
                <a:spcPct val="120000"/>
              </a:lnSpc>
            </a:pPr>
            <a:r>
              <a:rPr lang="en-US" sz="2400" dirty="0" smtClean="0"/>
              <a:t>Population size </a:t>
            </a:r>
            <a:r>
              <a:rPr lang="en-US" sz="2400" i="1" dirty="0" smtClean="0">
                <a:solidFill>
                  <a:srgbClr val="0000FF"/>
                </a:solidFill>
              </a:rPr>
              <a:t>N</a:t>
            </a:r>
            <a:r>
              <a:rPr lang="en-US" sz="2400" dirty="0" smtClean="0">
                <a:solidFill>
                  <a:srgbClr val="0000FF"/>
                </a:solidFill>
              </a:rPr>
              <a:t> = 4</a:t>
            </a:r>
          </a:p>
          <a:p>
            <a:pPr>
              <a:lnSpc>
                <a:spcPct val="120000"/>
              </a:lnSpc>
            </a:pPr>
            <a:r>
              <a:rPr lang="en-US" sz="2400" dirty="0" smtClean="0"/>
              <a:t>Random variable, </a:t>
            </a:r>
            <a:r>
              <a:rPr lang="en-US" sz="2400" i="1" dirty="0" smtClean="0"/>
              <a:t>x</a:t>
            </a:r>
            <a:r>
              <a:rPr lang="en-US" sz="2400" dirty="0" smtClean="0"/>
              <a:t>, </a:t>
            </a:r>
          </a:p>
          <a:p>
            <a:pPr>
              <a:lnSpc>
                <a:spcPct val="120000"/>
              </a:lnSpc>
              <a:buFontTx/>
              <a:buNone/>
            </a:pPr>
            <a:r>
              <a:rPr lang="en-US" sz="2400" dirty="0" smtClean="0"/>
              <a:t>	is </a:t>
            </a:r>
            <a:r>
              <a:rPr lang="en-US" sz="2400" dirty="0" smtClean="0">
                <a:solidFill>
                  <a:srgbClr val="0000FF"/>
                </a:solidFill>
              </a:rPr>
              <a:t>age</a:t>
            </a:r>
            <a:r>
              <a:rPr lang="en-US" sz="2400" dirty="0" smtClean="0"/>
              <a:t> of individuals</a:t>
            </a:r>
          </a:p>
          <a:p>
            <a:pPr>
              <a:lnSpc>
                <a:spcPct val="120000"/>
              </a:lnSpc>
            </a:pPr>
            <a:r>
              <a:rPr lang="en-US" sz="2400" dirty="0" smtClean="0"/>
              <a:t>Values of </a:t>
            </a:r>
            <a:r>
              <a:rPr lang="en-US" sz="2400" i="1" dirty="0" smtClean="0"/>
              <a:t>x</a:t>
            </a:r>
            <a:r>
              <a:rPr lang="en-US" sz="2400" dirty="0" smtClean="0"/>
              <a:t>: </a:t>
            </a:r>
          </a:p>
          <a:p>
            <a:pPr>
              <a:lnSpc>
                <a:spcPct val="120000"/>
              </a:lnSpc>
              <a:buFontTx/>
              <a:buNone/>
            </a:pPr>
            <a:r>
              <a:rPr lang="en-US" sz="2400" dirty="0" smtClean="0">
                <a:solidFill>
                  <a:srgbClr val="0000FF"/>
                </a:solidFill>
              </a:rPr>
              <a:t>	18, 20, 22, 24</a:t>
            </a:r>
            <a:r>
              <a:rPr lang="en-US" sz="2400" dirty="0" smtClean="0"/>
              <a:t> (years)</a:t>
            </a:r>
          </a:p>
        </p:txBody>
      </p:sp>
      <p:graphicFrame>
        <p:nvGraphicFramePr>
          <p:cNvPr id="4098" name="Object 10">
            <a:hlinkClick r:id="" action="ppaction://ole?verb=0"/>
          </p:cNvPr>
          <p:cNvGraphicFramePr>
            <a:graphicFrameLocks/>
          </p:cNvGraphicFramePr>
          <p:nvPr/>
        </p:nvGraphicFramePr>
        <p:xfrm>
          <a:off x="8839200" y="3217863"/>
          <a:ext cx="1303867" cy="2684462"/>
        </p:xfrm>
        <a:graphic>
          <a:graphicData uri="http://schemas.openxmlformats.org/presentationml/2006/ole">
            <p:oleObj spid="_x0000_s180226" name="Clip" r:id="rId3" imgW="1760538" imgH="3937000" progId="">
              <p:embed/>
            </p:oleObj>
          </a:graphicData>
        </a:graphic>
      </p:graphicFrame>
      <p:sp>
        <p:nvSpPr>
          <p:cNvPr id="4103" name="Rectangle 4"/>
          <p:cNvSpPr>
            <a:spLocks noChangeArrowheads="1"/>
          </p:cNvSpPr>
          <p:nvPr/>
        </p:nvSpPr>
        <p:spPr bwMode="auto">
          <a:xfrm>
            <a:off x="8331201" y="2909888"/>
            <a:ext cx="378884" cy="366712"/>
          </a:xfrm>
          <a:prstGeom prst="rect">
            <a:avLst/>
          </a:prstGeom>
          <a:noFill/>
          <a:ln w="12700">
            <a:noFill/>
            <a:miter lim="800000"/>
            <a:headEnd/>
            <a:tailEnd/>
          </a:ln>
        </p:spPr>
        <p:txBody>
          <a:bodyPr lIns="90488" tIns="44450" rIns="90488" bIns="44450">
            <a:spAutoFit/>
          </a:bodyPr>
          <a:lstStyle/>
          <a:p>
            <a:pPr>
              <a:spcBef>
                <a:spcPct val="50000"/>
              </a:spcBef>
            </a:pPr>
            <a:r>
              <a:rPr lang="en-US" b="1">
                <a:solidFill>
                  <a:srgbClr val="006600"/>
                </a:solidFill>
              </a:rPr>
              <a:t>A</a:t>
            </a:r>
          </a:p>
        </p:txBody>
      </p:sp>
      <p:sp>
        <p:nvSpPr>
          <p:cNvPr id="4104" name="Rectangle 5"/>
          <p:cNvSpPr>
            <a:spLocks noChangeArrowheads="1"/>
          </p:cNvSpPr>
          <p:nvPr/>
        </p:nvSpPr>
        <p:spPr bwMode="auto">
          <a:xfrm>
            <a:off x="8995834" y="2887663"/>
            <a:ext cx="328084" cy="366712"/>
          </a:xfrm>
          <a:prstGeom prst="rect">
            <a:avLst/>
          </a:prstGeom>
          <a:noFill/>
          <a:ln w="12700">
            <a:noFill/>
            <a:miter lim="800000"/>
            <a:headEnd/>
            <a:tailEnd/>
          </a:ln>
        </p:spPr>
        <p:txBody>
          <a:bodyPr lIns="90488" tIns="44450" rIns="90488" bIns="44450">
            <a:spAutoFit/>
          </a:bodyPr>
          <a:lstStyle/>
          <a:p>
            <a:pPr>
              <a:spcBef>
                <a:spcPct val="50000"/>
              </a:spcBef>
            </a:pPr>
            <a:r>
              <a:rPr lang="en-US" b="1">
                <a:solidFill>
                  <a:schemeClr val="folHlink"/>
                </a:solidFill>
              </a:rPr>
              <a:t>B</a:t>
            </a:r>
          </a:p>
        </p:txBody>
      </p:sp>
      <p:sp>
        <p:nvSpPr>
          <p:cNvPr id="4105" name="Rectangle 6"/>
          <p:cNvSpPr>
            <a:spLocks noChangeArrowheads="1"/>
          </p:cNvSpPr>
          <p:nvPr/>
        </p:nvSpPr>
        <p:spPr bwMode="auto">
          <a:xfrm>
            <a:off x="9550401" y="2909888"/>
            <a:ext cx="328084" cy="366712"/>
          </a:xfrm>
          <a:prstGeom prst="rect">
            <a:avLst/>
          </a:prstGeom>
          <a:noFill/>
          <a:ln w="12700">
            <a:noFill/>
            <a:miter lim="800000"/>
            <a:headEnd/>
            <a:tailEnd/>
          </a:ln>
        </p:spPr>
        <p:txBody>
          <a:bodyPr lIns="90488" tIns="44450" rIns="90488" bIns="44450">
            <a:spAutoFit/>
          </a:bodyPr>
          <a:lstStyle/>
          <a:p>
            <a:pPr>
              <a:spcBef>
                <a:spcPct val="50000"/>
              </a:spcBef>
            </a:pPr>
            <a:r>
              <a:rPr lang="en-US" b="1">
                <a:solidFill>
                  <a:schemeClr val="hlink"/>
                </a:solidFill>
              </a:rPr>
              <a:t>C</a:t>
            </a:r>
          </a:p>
        </p:txBody>
      </p:sp>
      <p:sp>
        <p:nvSpPr>
          <p:cNvPr id="4106" name="Rectangle 7"/>
          <p:cNvSpPr>
            <a:spLocks noChangeArrowheads="1"/>
          </p:cNvSpPr>
          <p:nvPr/>
        </p:nvSpPr>
        <p:spPr bwMode="auto">
          <a:xfrm>
            <a:off x="10261601" y="2909888"/>
            <a:ext cx="429684" cy="366712"/>
          </a:xfrm>
          <a:prstGeom prst="rect">
            <a:avLst/>
          </a:prstGeom>
          <a:noFill/>
          <a:ln w="12700">
            <a:noFill/>
            <a:miter lim="800000"/>
            <a:headEnd/>
            <a:tailEnd/>
          </a:ln>
        </p:spPr>
        <p:txBody>
          <a:bodyPr lIns="90488" tIns="44450" rIns="90488" bIns="44450">
            <a:spAutoFit/>
          </a:bodyPr>
          <a:lstStyle/>
          <a:p>
            <a:pPr>
              <a:spcBef>
                <a:spcPct val="50000"/>
              </a:spcBef>
            </a:pPr>
            <a:r>
              <a:rPr lang="en-US" b="1">
                <a:solidFill>
                  <a:srgbClr val="993300"/>
                </a:solidFill>
              </a:rPr>
              <a:t>D</a:t>
            </a:r>
          </a:p>
        </p:txBody>
      </p:sp>
      <p:graphicFrame>
        <p:nvGraphicFramePr>
          <p:cNvPr id="4099" name="Object 9">
            <a:hlinkClick r:id="" action="ppaction://ole?verb=0"/>
          </p:cNvPr>
          <p:cNvGraphicFramePr>
            <a:graphicFrameLocks/>
          </p:cNvGraphicFramePr>
          <p:nvPr/>
        </p:nvGraphicFramePr>
        <p:xfrm>
          <a:off x="10062634" y="3276601"/>
          <a:ext cx="1214967" cy="2759075"/>
        </p:xfrm>
        <a:graphic>
          <a:graphicData uri="http://schemas.openxmlformats.org/presentationml/2006/ole">
            <p:oleObj spid="_x0000_s180227" name="Clip" r:id="rId4" imgW="1671638" imgH="4273550" progId="">
              <p:embed/>
            </p:oleObj>
          </a:graphicData>
        </a:graphic>
      </p:graphicFrame>
      <p:sp>
        <p:nvSpPr>
          <p:cNvPr id="19" name="Freeform 18"/>
          <p:cNvSpPr/>
          <p:nvPr/>
        </p:nvSpPr>
        <p:spPr>
          <a:xfrm>
            <a:off x="9167284" y="3843339"/>
            <a:ext cx="414867" cy="415925"/>
          </a:xfrm>
          <a:custGeom>
            <a:avLst/>
            <a:gdLst>
              <a:gd name="connsiteX0" fmla="*/ 0 w 312618"/>
              <a:gd name="connsiteY0" fmla="*/ 345281 h 416718"/>
              <a:gd name="connsiteX1" fmla="*/ 0 w 312618"/>
              <a:gd name="connsiteY1" fmla="*/ 345281 h 416718"/>
              <a:gd name="connsiteX2" fmla="*/ 28575 w 312618"/>
              <a:gd name="connsiteY2" fmla="*/ 342900 h 416718"/>
              <a:gd name="connsiteX3" fmla="*/ 35719 w 312618"/>
              <a:gd name="connsiteY3" fmla="*/ 338137 h 416718"/>
              <a:gd name="connsiteX4" fmla="*/ 42862 w 312618"/>
              <a:gd name="connsiteY4" fmla="*/ 335756 h 416718"/>
              <a:gd name="connsiteX5" fmla="*/ 59531 w 312618"/>
              <a:gd name="connsiteY5" fmla="*/ 330993 h 416718"/>
              <a:gd name="connsiteX6" fmla="*/ 73819 w 312618"/>
              <a:gd name="connsiteY6" fmla="*/ 321468 h 416718"/>
              <a:gd name="connsiteX7" fmla="*/ 80962 w 312618"/>
              <a:gd name="connsiteY7" fmla="*/ 316706 h 416718"/>
              <a:gd name="connsiteX8" fmla="*/ 85725 w 312618"/>
              <a:gd name="connsiteY8" fmla="*/ 309562 h 416718"/>
              <a:gd name="connsiteX9" fmla="*/ 88106 w 312618"/>
              <a:gd name="connsiteY9" fmla="*/ 290512 h 416718"/>
              <a:gd name="connsiteX10" fmla="*/ 90487 w 312618"/>
              <a:gd name="connsiteY10" fmla="*/ 278606 h 416718"/>
              <a:gd name="connsiteX11" fmla="*/ 97631 w 312618"/>
              <a:gd name="connsiteY11" fmla="*/ 273843 h 416718"/>
              <a:gd name="connsiteX12" fmla="*/ 102394 w 312618"/>
              <a:gd name="connsiteY12" fmla="*/ 266700 h 416718"/>
              <a:gd name="connsiteX13" fmla="*/ 114300 w 312618"/>
              <a:gd name="connsiteY13" fmla="*/ 264318 h 416718"/>
              <a:gd name="connsiteX14" fmla="*/ 128587 w 312618"/>
              <a:gd name="connsiteY14" fmla="*/ 259556 h 416718"/>
              <a:gd name="connsiteX15" fmla="*/ 135731 w 312618"/>
              <a:gd name="connsiteY15" fmla="*/ 257175 h 416718"/>
              <a:gd name="connsiteX16" fmla="*/ 150019 w 312618"/>
              <a:gd name="connsiteY16" fmla="*/ 250031 h 416718"/>
              <a:gd name="connsiteX17" fmla="*/ 159544 w 312618"/>
              <a:gd name="connsiteY17" fmla="*/ 245268 h 416718"/>
              <a:gd name="connsiteX18" fmla="*/ 171450 w 312618"/>
              <a:gd name="connsiteY18" fmla="*/ 242887 h 416718"/>
              <a:gd name="connsiteX19" fmla="*/ 178594 w 312618"/>
              <a:gd name="connsiteY19" fmla="*/ 240506 h 416718"/>
              <a:gd name="connsiteX20" fmla="*/ 197644 w 312618"/>
              <a:gd name="connsiteY20" fmla="*/ 235743 h 416718"/>
              <a:gd name="connsiteX21" fmla="*/ 204787 w 312618"/>
              <a:gd name="connsiteY21" fmla="*/ 221456 h 416718"/>
              <a:gd name="connsiteX22" fmla="*/ 209550 w 312618"/>
              <a:gd name="connsiteY22" fmla="*/ 214312 h 416718"/>
              <a:gd name="connsiteX23" fmla="*/ 211931 w 312618"/>
              <a:gd name="connsiteY23" fmla="*/ 207168 h 416718"/>
              <a:gd name="connsiteX24" fmla="*/ 233362 w 312618"/>
              <a:gd name="connsiteY24" fmla="*/ 188118 h 416718"/>
              <a:gd name="connsiteX25" fmla="*/ 242887 w 312618"/>
              <a:gd name="connsiteY25" fmla="*/ 173831 h 416718"/>
              <a:gd name="connsiteX26" fmla="*/ 250031 w 312618"/>
              <a:gd name="connsiteY26" fmla="*/ 147637 h 416718"/>
              <a:gd name="connsiteX27" fmla="*/ 252412 w 312618"/>
              <a:gd name="connsiteY27" fmla="*/ 138112 h 416718"/>
              <a:gd name="connsiteX28" fmla="*/ 257175 w 312618"/>
              <a:gd name="connsiteY28" fmla="*/ 111918 h 416718"/>
              <a:gd name="connsiteX29" fmla="*/ 261937 w 312618"/>
              <a:gd name="connsiteY29" fmla="*/ 97631 h 416718"/>
              <a:gd name="connsiteX30" fmla="*/ 266700 w 312618"/>
              <a:gd name="connsiteY30" fmla="*/ 83343 h 416718"/>
              <a:gd name="connsiteX31" fmla="*/ 271462 w 312618"/>
              <a:gd name="connsiteY31" fmla="*/ 69056 h 416718"/>
              <a:gd name="connsiteX32" fmla="*/ 273844 w 312618"/>
              <a:gd name="connsiteY32" fmla="*/ 57150 h 416718"/>
              <a:gd name="connsiteX33" fmla="*/ 278606 w 312618"/>
              <a:gd name="connsiteY33" fmla="*/ 47625 h 416718"/>
              <a:gd name="connsiteX34" fmla="*/ 288131 w 312618"/>
              <a:gd name="connsiteY34" fmla="*/ 33337 h 416718"/>
              <a:gd name="connsiteX35" fmla="*/ 290512 w 312618"/>
              <a:gd name="connsiteY35" fmla="*/ 26193 h 416718"/>
              <a:gd name="connsiteX36" fmla="*/ 300037 w 312618"/>
              <a:gd name="connsiteY36" fmla="*/ 11906 h 416718"/>
              <a:gd name="connsiteX37" fmla="*/ 302419 w 312618"/>
              <a:gd name="connsiteY37" fmla="*/ 4762 h 416718"/>
              <a:gd name="connsiteX38" fmla="*/ 309562 w 312618"/>
              <a:gd name="connsiteY38" fmla="*/ 0 h 416718"/>
              <a:gd name="connsiteX39" fmla="*/ 311944 w 312618"/>
              <a:gd name="connsiteY39" fmla="*/ 7143 h 416718"/>
              <a:gd name="connsiteX40" fmla="*/ 307181 w 312618"/>
              <a:gd name="connsiteY40" fmla="*/ 71437 h 416718"/>
              <a:gd name="connsiteX41" fmla="*/ 304800 w 312618"/>
              <a:gd name="connsiteY41" fmla="*/ 259556 h 416718"/>
              <a:gd name="connsiteX42" fmla="*/ 300037 w 312618"/>
              <a:gd name="connsiteY42" fmla="*/ 280987 h 416718"/>
              <a:gd name="connsiteX43" fmla="*/ 295275 w 312618"/>
              <a:gd name="connsiteY43" fmla="*/ 302418 h 416718"/>
              <a:gd name="connsiteX44" fmla="*/ 292894 w 312618"/>
              <a:gd name="connsiteY44" fmla="*/ 309562 h 416718"/>
              <a:gd name="connsiteX45" fmla="*/ 283369 w 312618"/>
              <a:gd name="connsiteY45" fmla="*/ 323850 h 416718"/>
              <a:gd name="connsiteX46" fmla="*/ 269081 w 312618"/>
              <a:gd name="connsiteY46" fmla="*/ 328612 h 416718"/>
              <a:gd name="connsiteX47" fmla="*/ 261937 w 312618"/>
              <a:gd name="connsiteY47" fmla="*/ 333375 h 416718"/>
              <a:gd name="connsiteX48" fmla="*/ 259556 w 312618"/>
              <a:gd name="connsiteY48" fmla="*/ 340518 h 416718"/>
              <a:gd name="connsiteX49" fmla="*/ 250031 w 312618"/>
              <a:gd name="connsiteY49" fmla="*/ 342900 h 416718"/>
              <a:gd name="connsiteX50" fmla="*/ 245269 w 312618"/>
              <a:gd name="connsiteY50" fmla="*/ 350043 h 416718"/>
              <a:gd name="connsiteX51" fmla="*/ 228600 w 312618"/>
              <a:gd name="connsiteY51" fmla="*/ 359568 h 416718"/>
              <a:gd name="connsiteX52" fmla="*/ 214312 w 312618"/>
              <a:gd name="connsiteY52" fmla="*/ 366712 h 416718"/>
              <a:gd name="connsiteX53" fmla="*/ 200025 w 312618"/>
              <a:gd name="connsiteY53" fmla="*/ 376237 h 416718"/>
              <a:gd name="connsiteX54" fmla="*/ 183356 w 312618"/>
              <a:gd name="connsiteY54" fmla="*/ 381000 h 416718"/>
              <a:gd name="connsiteX55" fmla="*/ 126206 w 312618"/>
              <a:gd name="connsiteY55" fmla="*/ 385762 h 416718"/>
              <a:gd name="connsiteX56" fmla="*/ 111919 w 312618"/>
              <a:gd name="connsiteY56" fmla="*/ 395287 h 416718"/>
              <a:gd name="connsiteX57" fmla="*/ 97631 w 312618"/>
              <a:gd name="connsiteY57" fmla="*/ 404812 h 416718"/>
              <a:gd name="connsiteX58" fmla="*/ 90487 w 312618"/>
              <a:gd name="connsiteY58" fmla="*/ 409575 h 416718"/>
              <a:gd name="connsiteX59" fmla="*/ 66675 w 312618"/>
              <a:gd name="connsiteY59" fmla="*/ 416718 h 416718"/>
              <a:gd name="connsiteX60" fmla="*/ 26194 w 312618"/>
              <a:gd name="connsiteY60" fmla="*/ 414337 h 416718"/>
              <a:gd name="connsiteX61" fmla="*/ 19050 w 312618"/>
              <a:gd name="connsiteY61" fmla="*/ 411956 h 416718"/>
              <a:gd name="connsiteX62" fmla="*/ 14287 w 312618"/>
              <a:gd name="connsiteY62" fmla="*/ 404812 h 416718"/>
              <a:gd name="connsiteX63" fmla="*/ 9525 w 312618"/>
              <a:gd name="connsiteY63" fmla="*/ 388143 h 416718"/>
              <a:gd name="connsiteX64" fmla="*/ 7144 w 312618"/>
              <a:gd name="connsiteY64" fmla="*/ 366712 h 416718"/>
              <a:gd name="connsiteX65" fmla="*/ 0 w 312618"/>
              <a:gd name="connsiteY65" fmla="*/ 345281 h 41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12618" h="416718">
                <a:moveTo>
                  <a:pt x="0" y="345281"/>
                </a:moveTo>
                <a:lnTo>
                  <a:pt x="0" y="345281"/>
                </a:lnTo>
                <a:cubicBezTo>
                  <a:pt x="9525" y="344487"/>
                  <a:pt x="19203" y="344775"/>
                  <a:pt x="28575" y="342900"/>
                </a:cubicBezTo>
                <a:cubicBezTo>
                  <a:pt x="31381" y="342339"/>
                  <a:pt x="33159" y="339417"/>
                  <a:pt x="35719" y="338137"/>
                </a:cubicBezTo>
                <a:cubicBezTo>
                  <a:pt x="37964" y="337015"/>
                  <a:pt x="40449" y="336445"/>
                  <a:pt x="42862" y="335756"/>
                </a:cubicBezTo>
                <a:cubicBezTo>
                  <a:pt x="45407" y="335029"/>
                  <a:pt x="56504" y="332675"/>
                  <a:pt x="59531" y="330993"/>
                </a:cubicBezTo>
                <a:cubicBezTo>
                  <a:pt x="64535" y="328213"/>
                  <a:pt x="69056" y="324643"/>
                  <a:pt x="73819" y="321468"/>
                </a:cubicBezTo>
                <a:lnTo>
                  <a:pt x="80962" y="316706"/>
                </a:lnTo>
                <a:cubicBezTo>
                  <a:pt x="82550" y="314325"/>
                  <a:pt x="84972" y="312323"/>
                  <a:pt x="85725" y="309562"/>
                </a:cubicBezTo>
                <a:cubicBezTo>
                  <a:pt x="87409" y="303388"/>
                  <a:pt x="87133" y="296837"/>
                  <a:pt x="88106" y="290512"/>
                </a:cubicBezTo>
                <a:cubicBezTo>
                  <a:pt x="88721" y="286512"/>
                  <a:pt x="88479" y="282120"/>
                  <a:pt x="90487" y="278606"/>
                </a:cubicBezTo>
                <a:cubicBezTo>
                  <a:pt x="91907" y="276121"/>
                  <a:pt x="95250" y="275431"/>
                  <a:pt x="97631" y="273843"/>
                </a:cubicBezTo>
                <a:cubicBezTo>
                  <a:pt x="99219" y="271462"/>
                  <a:pt x="99909" y="268120"/>
                  <a:pt x="102394" y="266700"/>
                </a:cubicBezTo>
                <a:cubicBezTo>
                  <a:pt x="105908" y="264692"/>
                  <a:pt x="110395" y="265383"/>
                  <a:pt x="114300" y="264318"/>
                </a:cubicBezTo>
                <a:cubicBezTo>
                  <a:pt x="119143" y="262997"/>
                  <a:pt x="123825" y="261143"/>
                  <a:pt x="128587" y="259556"/>
                </a:cubicBezTo>
                <a:lnTo>
                  <a:pt x="135731" y="257175"/>
                </a:lnTo>
                <a:cubicBezTo>
                  <a:pt x="149462" y="248020"/>
                  <a:pt x="136214" y="255947"/>
                  <a:pt x="150019" y="250031"/>
                </a:cubicBezTo>
                <a:cubicBezTo>
                  <a:pt x="153282" y="248633"/>
                  <a:pt x="156176" y="246391"/>
                  <a:pt x="159544" y="245268"/>
                </a:cubicBezTo>
                <a:cubicBezTo>
                  <a:pt x="163384" y="243988"/>
                  <a:pt x="167524" y="243869"/>
                  <a:pt x="171450" y="242887"/>
                </a:cubicBezTo>
                <a:cubicBezTo>
                  <a:pt x="173885" y="242278"/>
                  <a:pt x="176159" y="241115"/>
                  <a:pt x="178594" y="240506"/>
                </a:cubicBezTo>
                <a:lnTo>
                  <a:pt x="197644" y="235743"/>
                </a:lnTo>
                <a:cubicBezTo>
                  <a:pt x="211293" y="215269"/>
                  <a:pt x="194927" y="241176"/>
                  <a:pt x="204787" y="221456"/>
                </a:cubicBezTo>
                <a:cubicBezTo>
                  <a:pt x="206067" y="218896"/>
                  <a:pt x="207962" y="216693"/>
                  <a:pt x="209550" y="214312"/>
                </a:cubicBezTo>
                <a:cubicBezTo>
                  <a:pt x="210344" y="211931"/>
                  <a:pt x="210390" y="209149"/>
                  <a:pt x="211931" y="207168"/>
                </a:cubicBezTo>
                <a:cubicBezTo>
                  <a:pt x="220711" y="195880"/>
                  <a:pt x="223815" y="194484"/>
                  <a:pt x="233362" y="188118"/>
                </a:cubicBezTo>
                <a:cubicBezTo>
                  <a:pt x="236537" y="183356"/>
                  <a:pt x="241077" y="179261"/>
                  <a:pt x="242887" y="173831"/>
                </a:cubicBezTo>
                <a:cubicBezTo>
                  <a:pt x="247339" y="160478"/>
                  <a:pt x="244660" y="169122"/>
                  <a:pt x="250031" y="147637"/>
                </a:cubicBezTo>
                <a:cubicBezTo>
                  <a:pt x="250825" y="144462"/>
                  <a:pt x="251874" y="141340"/>
                  <a:pt x="252412" y="138112"/>
                </a:cubicBezTo>
                <a:cubicBezTo>
                  <a:pt x="253188" y="133456"/>
                  <a:pt x="255751" y="117138"/>
                  <a:pt x="257175" y="111918"/>
                </a:cubicBezTo>
                <a:cubicBezTo>
                  <a:pt x="258496" y="107075"/>
                  <a:pt x="260350" y="102393"/>
                  <a:pt x="261937" y="97631"/>
                </a:cubicBezTo>
                <a:lnTo>
                  <a:pt x="266700" y="83343"/>
                </a:lnTo>
                <a:cubicBezTo>
                  <a:pt x="266701" y="83339"/>
                  <a:pt x="271461" y="69059"/>
                  <a:pt x="271462" y="69056"/>
                </a:cubicBezTo>
                <a:cubicBezTo>
                  <a:pt x="272256" y="65087"/>
                  <a:pt x="272564" y="60990"/>
                  <a:pt x="273844" y="57150"/>
                </a:cubicBezTo>
                <a:cubicBezTo>
                  <a:pt x="274967" y="53782"/>
                  <a:pt x="276780" y="50669"/>
                  <a:pt x="278606" y="47625"/>
                </a:cubicBezTo>
                <a:cubicBezTo>
                  <a:pt x="281551" y="42717"/>
                  <a:pt x="286321" y="38767"/>
                  <a:pt x="288131" y="33337"/>
                </a:cubicBezTo>
                <a:cubicBezTo>
                  <a:pt x="288925" y="30956"/>
                  <a:pt x="289293" y="28387"/>
                  <a:pt x="290512" y="26193"/>
                </a:cubicBezTo>
                <a:cubicBezTo>
                  <a:pt x="293292" y="21190"/>
                  <a:pt x="298227" y="17336"/>
                  <a:pt x="300037" y="11906"/>
                </a:cubicBezTo>
                <a:cubicBezTo>
                  <a:pt x="300831" y="9525"/>
                  <a:pt x="300851" y="6722"/>
                  <a:pt x="302419" y="4762"/>
                </a:cubicBezTo>
                <a:cubicBezTo>
                  <a:pt x="304207" y="2527"/>
                  <a:pt x="307181" y="1587"/>
                  <a:pt x="309562" y="0"/>
                </a:cubicBezTo>
                <a:cubicBezTo>
                  <a:pt x="310356" y="2381"/>
                  <a:pt x="311944" y="4633"/>
                  <a:pt x="311944" y="7143"/>
                </a:cubicBezTo>
                <a:cubicBezTo>
                  <a:pt x="311944" y="59340"/>
                  <a:pt x="315263" y="47187"/>
                  <a:pt x="307181" y="71437"/>
                </a:cubicBezTo>
                <a:cubicBezTo>
                  <a:pt x="309415" y="133996"/>
                  <a:pt x="313107" y="197249"/>
                  <a:pt x="304800" y="259556"/>
                </a:cubicBezTo>
                <a:cubicBezTo>
                  <a:pt x="301055" y="287646"/>
                  <a:pt x="304441" y="263374"/>
                  <a:pt x="300037" y="280987"/>
                </a:cubicBezTo>
                <a:cubicBezTo>
                  <a:pt x="295119" y="300658"/>
                  <a:pt x="300170" y="285283"/>
                  <a:pt x="295275" y="302418"/>
                </a:cubicBezTo>
                <a:cubicBezTo>
                  <a:pt x="294585" y="304832"/>
                  <a:pt x="294113" y="307368"/>
                  <a:pt x="292894" y="309562"/>
                </a:cubicBezTo>
                <a:cubicBezTo>
                  <a:pt x="290114" y="314566"/>
                  <a:pt x="288799" y="322040"/>
                  <a:pt x="283369" y="323850"/>
                </a:cubicBezTo>
                <a:lnTo>
                  <a:pt x="269081" y="328612"/>
                </a:lnTo>
                <a:cubicBezTo>
                  <a:pt x="266700" y="330200"/>
                  <a:pt x="263725" y="331140"/>
                  <a:pt x="261937" y="333375"/>
                </a:cubicBezTo>
                <a:cubicBezTo>
                  <a:pt x="260369" y="335335"/>
                  <a:pt x="261516" y="338950"/>
                  <a:pt x="259556" y="340518"/>
                </a:cubicBezTo>
                <a:cubicBezTo>
                  <a:pt x="257000" y="342563"/>
                  <a:pt x="253206" y="342106"/>
                  <a:pt x="250031" y="342900"/>
                </a:cubicBezTo>
                <a:cubicBezTo>
                  <a:pt x="248444" y="345281"/>
                  <a:pt x="247292" y="348020"/>
                  <a:pt x="245269" y="350043"/>
                </a:cubicBezTo>
                <a:cubicBezTo>
                  <a:pt x="241399" y="353913"/>
                  <a:pt x="232961" y="357076"/>
                  <a:pt x="228600" y="359568"/>
                </a:cubicBezTo>
                <a:cubicBezTo>
                  <a:pt x="215673" y="366955"/>
                  <a:pt x="227411" y="362346"/>
                  <a:pt x="214312" y="366712"/>
                </a:cubicBezTo>
                <a:cubicBezTo>
                  <a:pt x="209550" y="369887"/>
                  <a:pt x="205028" y="373457"/>
                  <a:pt x="200025" y="376237"/>
                </a:cubicBezTo>
                <a:cubicBezTo>
                  <a:pt x="197007" y="377914"/>
                  <a:pt x="185889" y="380276"/>
                  <a:pt x="183356" y="381000"/>
                </a:cubicBezTo>
                <a:cubicBezTo>
                  <a:pt x="155793" y="388876"/>
                  <a:pt x="209218" y="381809"/>
                  <a:pt x="126206" y="385762"/>
                </a:cubicBezTo>
                <a:cubicBezTo>
                  <a:pt x="121444" y="388937"/>
                  <a:pt x="115966" y="391240"/>
                  <a:pt x="111919" y="395287"/>
                </a:cubicBezTo>
                <a:cubicBezTo>
                  <a:pt x="103000" y="404206"/>
                  <a:pt x="107970" y="401366"/>
                  <a:pt x="97631" y="404812"/>
                </a:cubicBezTo>
                <a:cubicBezTo>
                  <a:pt x="95250" y="406400"/>
                  <a:pt x="93102" y="408413"/>
                  <a:pt x="90487" y="409575"/>
                </a:cubicBezTo>
                <a:cubicBezTo>
                  <a:pt x="83034" y="412887"/>
                  <a:pt x="74590" y="414739"/>
                  <a:pt x="66675" y="416718"/>
                </a:cubicBezTo>
                <a:cubicBezTo>
                  <a:pt x="53181" y="415924"/>
                  <a:pt x="39644" y="415682"/>
                  <a:pt x="26194" y="414337"/>
                </a:cubicBezTo>
                <a:cubicBezTo>
                  <a:pt x="23696" y="414087"/>
                  <a:pt x="21010" y="413524"/>
                  <a:pt x="19050" y="411956"/>
                </a:cubicBezTo>
                <a:cubicBezTo>
                  <a:pt x="16815" y="410168"/>
                  <a:pt x="15875" y="407193"/>
                  <a:pt x="14287" y="404812"/>
                </a:cubicBezTo>
                <a:cubicBezTo>
                  <a:pt x="12509" y="399478"/>
                  <a:pt x="10379" y="393696"/>
                  <a:pt x="9525" y="388143"/>
                </a:cubicBezTo>
                <a:cubicBezTo>
                  <a:pt x="8432" y="381039"/>
                  <a:pt x="8237" y="373816"/>
                  <a:pt x="7144" y="366712"/>
                </a:cubicBezTo>
                <a:cubicBezTo>
                  <a:pt x="4184" y="347476"/>
                  <a:pt x="1191" y="348853"/>
                  <a:pt x="0" y="34528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 name="Freeform 19"/>
          <p:cNvSpPr/>
          <p:nvPr/>
        </p:nvSpPr>
        <p:spPr>
          <a:xfrm>
            <a:off x="9169400" y="3716339"/>
            <a:ext cx="609600" cy="473075"/>
          </a:xfrm>
          <a:custGeom>
            <a:avLst/>
            <a:gdLst>
              <a:gd name="connsiteX0" fmla="*/ 0 w 457200"/>
              <a:gd name="connsiteY0" fmla="*/ 471488 h 471488"/>
              <a:gd name="connsiteX1" fmla="*/ 11906 w 457200"/>
              <a:gd name="connsiteY1" fmla="*/ 466725 h 471488"/>
              <a:gd name="connsiteX2" fmla="*/ 66675 w 457200"/>
              <a:gd name="connsiteY2" fmla="*/ 452438 h 471488"/>
              <a:gd name="connsiteX3" fmla="*/ 78581 w 457200"/>
              <a:gd name="connsiteY3" fmla="*/ 447675 h 471488"/>
              <a:gd name="connsiteX4" fmla="*/ 85725 w 457200"/>
              <a:gd name="connsiteY4" fmla="*/ 414338 h 471488"/>
              <a:gd name="connsiteX5" fmla="*/ 92869 w 457200"/>
              <a:gd name="connsiteY5" fmla="*/ 390525 h 471488"/>
              <a:gd name="connsiteX6" fmla="*/ 104775 w 457200"/>
              <a:gd name="connsiteY6" fmla="*/ 388144 h 471488"/>
              <a:gd name="connsiteX7" fmla="*/ 114300 w 457200"/>
              <a:gd name="connsiteY7" fmla="*/ 385763 h 471488"/>
              <a:gd name="connsiteX8" fmla="*/ 130969 w 457200"/>
              <a:gd name="connsiteY8" fmla="*/ 383382 h 471488"/>
              <a:gd name="connsiteX9" fmla="*/ 145256 w 457200"/>
              <a:gd name="connsiteY9" fmla="*/ 381000 h 471488"/>
              <a:gd name="connsiteX10" fmla="*/ 152400 w 457200"/>
              <a:gd name="connsiteY10" fmla="*/ 376238 h 471488"/>
              <a:gd name="connsiteX11" fmla="*/ 161925 w 457200"/>
              <a:gd name="connsiteY11" fmla="*/ 371475 h 471488"/>
              <a:gd name="connsiteX12" fmla="*/ 180975 w 457200"/>
              <a:gd name="connsiteY12" fmla="*/ 361950 h 471488"/>
              <a:gd name="connsiteX13" fmla="*/ 188119 w 457200"/>
              <a:gd name="connsiteY13" fmla="*/ 357188 h 471488"/>
              <a:gd name="connsiteX14" fmla="*/ 195263 w 457200"/>
              <a:gd name="connsiteY14" fmla="*/ 350044 h 471488"/>
              <a:gd name="connsiteX15" fmla="*/ 202406 w 457200"/>
              <a:gd name="connsiteY15" fmla="*/ 347663 h 471488"/>
              <a:gd name="connsiteX16" fmla="*/ 211931 w 457200"/>
              <a:gd name="connsiteY16" fmla="*/ 338138 h 471488"/>
              <a:gd name="connsiteX17" fmla="*/ 219075 w 457200"/>
              <a:gd name="connsiteY17" fmla="*/ 323850 h 471488"/>
              <a:gd name="connsiteX18" fmla="*/ 226219 w 457200"/>
              <a:gd name="connsiteY18" fmla="*/ 314325 h 471488"/>
              <a:gd name="connsiteX19" fmla="*/ 230981 w 457200"/>
              <a:gd name="connsiteY19" fmla="*/ 300038 h 471488"/>
              <a:gd name="connsiteX20" fmla="*/ 240506 w 457200"/>
              <a:gd name="connsiteY20" fmla="*/ 283369 h 471488"/>
              <a:gd name="connsiteX21" fmla="*/ 242888 w 457200"/>
              <a:gd name="connsiteY21" fmla="*/ 276225 h 471488"/>
              <a:gd name="connsiteX22" fmla="*/ 245269 w 457200"/>
              <a:gd name="connsiteY22" fmla="*/ 259557 h 471488"/>
              <a:gd name="connsiteX23" fmla="*/ 247650 w 457200"/>
              <a:gd name="connsiteY23" fmla="*/ 250032 h 471488"/>
              <a:gd name="connsiteX24" fmla="*/ 257175 w 457200"/>
              <a:gd name="connsiteY24" fmla="*/ 204788 h 471488"/>
              <a:gd name="connsiteX25" fmla="*/ 266700 w 457200"/>
              <a:gd name="connsiteY25" fmla="*/ 185738 h 471488"/>
              <a:gd name="connsiteX26" fmla="*/ 278606 w 457200"/>
              <a:gd name="connsiteY26" fmla="*/ 169069 h 471488"/>
              <a:gd name="connsiteX27" fmla="*/ 285750 w 457200"/>
              <a:gd name="connsiteY27" fmla="*/ 152400 h 471488"/>
              <a:gd name="connsiteX28" fmla="*/ 290513 w 457200"/>
              <a:gd name="connsiteY28" fmla="*/ 145257 h 471488"/>
              <a:gd name="connsiteX29" fmla="*/ 302419 w 457200"/>
              <a:gd name="connsiteY29" fmla="*/ 126207 h 471488"/>
              <a:gd name="connsiteX30" fmla="*/ 307181 w 457200"/>
              <a:gd name="connsiteY30" fmla="*/ 119063 h 471488"/>
              <a:gd name="connsiteX31" fmla="*/ 314325 w 457200"/>
              <a:gd name="connsiteY31" fmla="*/ 107157 h 471488"/>
              <a:gd name="connsiteX32" fmla="*/ 326231 w 457200"/>
              <a:gd name="connsiteY32" fmla="*/ 92869 h 471488"/>
              <a:gd name="connsiteX33" fmla="*/ 330994 w 457200"/>
              <a:gd name="connsiteY33" fmla="*/ 78582 h 471488"/>
              <a:gd name="connsiteX34" fmla="*/ 335756 w 457200"/>
              <a:gd name="connsiteY34" fmla="*/ 71438 h 471488"/>
              <a:gd name="connsiteX35" fmla="*/ 338138 w 457200"/>
              <a:gd name="connsiteY35" fmla="*/ 64294 h 471488"/>
              <a:gd name="connsiteX36" fmla="*/ 347663 w 457200"/>
              <a:gd name="connsiteY36" fmla="*/ 50007 h 471488"/>
              <a:gd name="connsiteX37" fmla="*/ 352425 w 457200"/>
              <a:gd name="connsiteY37" fmla="*/ 42863 h 471488"/>
              <a:gd name="connsiteX38" fmla="*/ 357188 w 457200"/>
              <a:gd name="connsiteY38" fmla="*/ 35719 h 471488"/>
              <a:gd name="connsiteX39" fmla="*/ 359569 w 457200"/>
              <a:gd name="connsiteY39" fmla="*/ 28575 h 471488"/>
              <a:gd name="connsiteX40" fmla="*/ 364331 w 457200"/>
              <a:gd name="connsiteY40" fmla="*/ 11907 h 471488"/>
              <a:gd name="connsiteX41" fmla="*/ 369094 w 457200"/>
              <a:gd name="connsiteY41" fmla="*/ 4763 h 471488"/>
              <a:gd name="connsiteX42" fmla="*/ 390525 w 457200"/>
              <a:gd name="connsiteY42" fmla="*/ 0 h 471488"/>
              <a:gd name="connsiteX43" fmla="*/ 428625 w 457200"/>
              <a:gd name="connsiteY43" fmla="*/ 14288 h 471488"/>
              <a:gd name="connsiteX44" fmla="*/ 450056 w 457200"/>
              <a:gd name="connsiteY44" fmla="*/ 19050 h 471488"/>
              <a:gd name="connsiteX45" fmla="*/ 457200 w 457200"/>
              <a:gd name="connsiteY45" fmla="*/ 21432 h 47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7200" h="471488">
                <a:moveTo>
                  <a:pt x="0" y="471488"/>
                </a:moveTo>
                <a:cubicBezTo>
                  <a:pt x="3969" y="469900"/>
                  <a:pt x="7796" y="467899"/>
                  <a:pt x="11906" y="466725"/>
                </a:cubicBezTo>
                <a:cubicBezTo>
                  <a:pt x="22069" y="463821"/>
                  <a:pt x="52225" y="457255"/>
                  <a:pt x="66675" y="452438"/>
                </a:cubicBezTo>
                <a:cubicBezTo>
                  <a:pt x="70730" y="451086"/>
                  <a:pt x="74612" y="449263"/>
                  <a:pt x="78581" y="447675"/>
                </a:cubicBezTo>
                <a:cubicBezTo>
                  <a:pt x="85630" y="426532"/>
                  <a:pt x="82388" y="439370"/>
                  <a:pt x="85725" y="414338"/>
                </a:cubicBezTo>
                <a:cubicBezTo>
                  <a:pt x="86240" y="410475"/>
                  <a:pt x="86150" y="394364"/>
                  <a:pt x="92869" y="390525"/>
                </a:cubicBezTo>
                <a:cubicBezTo>
                  <a:pt x="96383" y="388517"/>
                  <a:pt x="100824" y="389022"/>
                  <a:pt x="104775" y="388144"/>
                </a:cubicBezTo>
                <a:cubicBezTo>
                  <a:pt x="107970" y="387434"/>
                  <a:pt x="111080" y="386348"/>
                  <a:pt x="114300" y="385763"/>
                </a:cubicBezTo>
                <a:cubicBezTo>
                  <a:pt x="119822" y="384759"/>
                  <a:pt x="125422" y="384236"/>
                  <a:pt x="130969" y="383382"/>
                </a:cubicBezTo>
                <a:cubicBezTo>
                  <a:pt x="135741" y="382648"/>
                  <a:pt x="140494" y="381794"/>
                  <a:pt x="145256" y="381000"/>
                </a:cubicBezTo>
                <a:cubicBezTo>
                  <a:pt x="147637" y="379413"/>
                  <a:pt x="149915" y="377658"/>
                  <a:pt x="152400" y="376238"/>
                </a:cubicBezTo>
                <a:cubicBezTo>
                  <a:pt x="155482" y="374477"/>
                  <a:pt x="158915" y="373356"/>
                  <a:pt x="161925" y="371475"/>
                </a:cubicBezTo>
                <a:cubicBezTo>
                  <a:pt x="178115" y="361356"/>
                  <a:pt x="164263" y="366129"/>
                  <a:pt x="180975" y="361950"/>
                </a:cubicBezTo>
                <a:cubicBezTo>
                  <a:pt x="183356" y="360363"/>
                  <a:pt x="185920" y="359020"/>
                  <a:pt x="188119" y="357188"/>
                </a:cubicBezTo>
                <a:cubicBezTo>
                  <a:pt x="190706" y="355032"/>
                  <a:pt x="192461" y="351912"/>
                  <a:pt x="195263" y="350044"/>
                </a:cubicBezTo>
                <a:cubicBezTo>
                  <a:pt x="197351" y="348652"/>
                  <a:pt x="200025" y="348457"/>
                  <a:pt x="202406" y="347663"/>
                </a:cubicBezTo>
                <a:cubicBezTo>
                  <a:pt x="205581" y="344488"/>
                  <a:pt x="209009" y="341547"/>
                  <a:pt x="211931" y="338138"/>
                </a:cubicBezTo>
                <a:cubicBezTo>
                  <a:pt x="222601" y="325690"/>
                  <a:pt x="211830" y="336529"/>
                  <a:pt x="219075" y="323850"/>
                </a:cubicBezTo>
                <a:cubicBezTo>
                  <a:pt x="221044" y="320404"/>
                  <a:pt x="223838" y="317500"/>
                  <a:pt x="226219" y="314325"/>
                </a:cubicBezTo>
                <a:cubicBezTo>
                  <a:pt x="227806" y="309563"/>
                  <a:pt x="228196" y="304215"/>
                  <a:pt x="230981" y="300038"/>
                </a:cubicBezTo>
                <a:cubicBezTo>
                  <a:pt x="235766" y="292861"/>
                  <a:pt x="236879" y="291832"/>
                  <a:pt x="240506" y="283369"/>
                </a:cubicBezTo>
                <a:cubicBezTo>
                  <a:pt x="241495" y="281062"/>
                  <a:pt x="242094" y="278606"/>
                  <a:pt x="242888" y="276225"/>
                </a:cubicBezTo>
                <a:cubicBezTo>
                  <a:pt x="243682" y="270669"/>
                  <a:pt x="244265" y="265079"/>
                  <a:pt x="245269" y="259557"/>
                </a:cubicBezTo>
                <a:cubicBezTo>
                  <a:pt x="245854" y="256337"/>
                  <a:pt x="247047" y="253249"/>
                  <a:pt x="247650" y="250032"/>
                </a:cubicBezTo>
                <a:cubicBezTo>
                  <a:pt x="250332" y="235730"/>
                  <a:pt x="251574" y="218790"/>
                  <a:pt x="257175" y="204788"/>
                </a:cubicBezTo>
                <a:cubicBezTo>
                  <a:pt x="259812" y="198196"/>
                  <a:pt x="264063" y="192330"/>
                  <a:pt x="266700" y="185738"/>
                </a:cubicBezTo>
                <a:cubicBezTo>
                  <a:pt x="272526" y="171175"/>
                  <a:pt x="267907" y="176203"/>
                  <a:pt x="278606" y="169069"/>
                </a:cubicBezTo>
                <a:cubicBezTo>
                  <a:pt x="290565" y="151131"/>
                  <a:pt x="276522" y="173931"/>
                  <a:pt x="285750" y="152400"/>
                </a:cubicBezTo>
                <a:cubicBezTo>
                  <a:pt x="286877" y="149770"/>
                  <a:pt x="288925" y="147638"/>
                  <a:pt x="290513" y="145257"/>
                </a:cubicBezTo>
                <a:cubicBezTo>
                  <a:pt x="296180" y="128254"/>
                  <a:pt x="291098" y="133753"/>
                  <a:pt x="302419" y="126207"/>
                </a:cubicBezTo>
                <a:cubicBezTo>
                  <a:pt x="304006" y="123826"/>
                  <a:pt x="305664" y="121490"/>
                  <a:pt x="307181" y="119063"/>
                </a:cubicBezTo>
                <a:cubicBezTo>
                  <a:pt x="309634" y="115138"/>
                  <a:pt x="311548" y="110860"/>
                  <a:pt x="314325" y="107157"/>
                </a:cubicBezTo>
                <a:cubicBezTo>
                  <a:pt x="320445" y="98998"/>
                  <a:pt x="322191" y="101958"/>
                  <a:pt x="326231" y="92869"/>
                </a:cubicBezTo>
                <a:cubicBezTo>
                  <a:pt x="328270" y="88282"/>
                  <a:pt x="328210" y="82759"/>
                  <a:pt x="330994" y="78582"/>
                </a:cubicBezTo>
                <a:cubicBezTo>
                  <a:pt x="332581" y="76201"/>
                  <a:pt x="334476" y="73998"/>
                  <a:pt x="335756" y="71438"/>
                </a:cubicBezTo>
                <a:cubicBezTo>
                  <a:pt x="336879" y="69193"/>
                  <a:pt x="336919" y="66488"/>
                  <a:pt x="338138" y="64294"/>
                </a:cubicBezTo>
                <a:cubicBezTo>
                  <a:pt x="340918" y="59291"/>
                  <a:pt x="344488" y="54769"/>
                  <a:pt x="347663" y="50007"/>
                </a:cubicBezTo>
                <a:lnTo>
                  <a:pt x="352425" y="42863"/>
                </a:lnTo>
                <a:lnTo>
                  <a:pt x="357188" y="35719"/>
                </a:lnTo>
                <a:cubicBezTo>
                  <a:pt x="357982" y="33338"/>
                  <a:pt x="358879" y="30989"/>
                  <a:pt x="359569" y="28575"/>
                </a:cubicBezTo>
                <a:cubicBezTo>
                  <a:pt x="360586" y="25015"/>
                  <a:pt x="362428" y="15713"/>
                  <a:pt x="364331" y="11907"/>
                </a:cubicBezTo>
                <a:cubicBezTo>
                  <a:pt x="365611" y="9347"/>
                  <a:pt x="366859" y="6551"/>
                  <a:pt x="369094" y="4763"/>
                </a:cubicBezTo>
                <a:cubicBezTo>
                  <a:pt x="372178" y="2296"/>
                  <a:pt x="390381" y="24"/>
                  <a:pt x="390525" y="0"/>
                </a:cubicBezTo>
                <a:cubicBezTo>
                  <a:pt x="403225" y="4763"/>
                  <a:pt x="415384" y="11346"/>
                  <a:pt x="428625" y="14288"/>
                </a:cubicBezTo>
                <a:cubicBezTo>
                  <a:pt x="435769" y="15875"/>
                  <a:pt x="442957" y="17275"/>
                  <a:pt x="450056" y="19050"/>
                </a:cubicBezTo>
                <a:cubicBezTo>
                  <a:pt x="452491" y="19659"/>
                  <a:pt x="457200" y="21432"/>
                  <a:pt x="457200" y="21432"/>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 name="Freeform 20"/>
          <p:cNvSpPr/>
          <p:nvPr/>
        </p:nvSpPr>
        <p:spPr>
          <a:xfrm>
            <a:off x="9222317" y="4132263"/>
            <a:ext cx="338667" cy="127000"/>
          </a:xfrm>
          <a:custGeom>
            <a:avLst/>
            <a:gdLst>
              <a:gd name="connsiteX0" fmla="*/ 0 w 252415"/>
              <a:gd name="connsiteY0" fmla="*/ 128587 h 128587"/>
              <a:gd name="connsiteX1" fmla="*/ 33338 w 252415"/>
              <a:gd name="connsiteY1" fmla="*/ 126206 h 128587"/>
              <a:gd name="connsiteX2" fmla="*/ 38100 w 252415"/>
              <a:gd name="connsiteY2" fmla="*/ 119062 h 128587"/>
              <a:gd name="connsiteX3" fmla="*/ 45244 w 252415"/>
              <a:gd name="connsiteY3" fmla="*/ 116681 h 128587"/>
              <a:gd name="connsiteX4" fmla="*/ 54769 w 252415"/>
              <a:gd name="connsiteY4" fmla="*/ 109537 h 128587"/>
              <a:gd name="connsiteX5" fmla="*/ 88107 w 252415"/>
              <a:gd name="connsiteY5" fmla="*/ 100012 h 128587"/>
              <a:gd name="connsiteX6" fmla="*/ 97632 w 252415"/>
              <a:gd name="connsiteY6" fmla="*/ 97631 h 128587"/>
              <a:gd name="connsiteX7" fmla="*/ 114300 w 252415"/>
              <a:gd name="connsiteY7" fmla="*/ 92869 h 128587"/>
              <a:gd name="connsiteX8" fmla="*/ 130969 w 252415"/>
              <a:gd name="connsiteY8" fmla="*/ 90487 h 128587"/>
              <a:gd name="connsiteX9" fmla="*/ 142875 w 252415"/>
              <a:gd name="connsiteY9" fmla="*/ 85725 h 128587"/>
              <a:gd name="connsiteX10" fmla="*/ 159544 w 252415"/>
              <a:gd name="connsiteY10" fmla="*/ 73819 h 128587"/>
              <a:gd name="connsiteX11" fmla="*/ 166688 w 252415"/>
              <a:gd name="connsiteY11" fmla="*/ 71437 h 128587"/>
              <a:gd name="connsiteX12" fmla="*/ 185738 w 252415"/>
              <a:gd name="connsiteY12" fmla="*/ 64294 h 128587"/>
              <a:gd name="connsiteX13" fmla="*/ 195263 w 252415"/>
              <a:gd name="connsiteY13" fmla="*/ 61912 h 128587"/>
              <a:gd name="connsiteX14" fmla="*/ 207169 w 252415"/>
              <a:gd name="connsiteY14" fmla="*/ 57150 h 128587"/>
              <a:gd name="connsiteX15" fmla="*/ 228600 w 252415"/>
              <a:gd name="connsiteY15" fmla="*/ 47625 h 128587"/>
              <a:gd name="connsiteX16" fmla="*/ 238125 w 252415"/>
              <a:gd name="connsiteY16" fmla="*/ 33337 h 128587"/>
              <a:gd name="connsiteX17" fmla="*/ 247650 w 252415"/>
              <a:gd name="connsiteY17" fmla="*/ 16669 h 128587"/>
              <a:gd name="connsiteX18" fmla="*/ 252413 w 252415"/>
              <a:gd name="connsiteY18" fmla="*/ 0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415" h="128587">
                <a:moveTo>
                  <a:pt x="0" y="128587"/>
                </a:moveTo>
                <a:cubicBezTo>
                  <a:pt x="11113" y="127793"/>
                  <a:pt x="22530" y="128908"/>
                  <a:pt x="33338" y="126206"/>
                </a:cubicBezTo>
                <a:cubicBezTo>
                  <a:pt x="36114" y="125512"/>
                  <a:pt x="35865" y="120850"/>
                  <a:pt x="38100" y="119062"/>
                </a:cubicBezTo>
                <a:cubicBezTo>
                  <a:pt x="40060" y="117494"/>
                  <a:pt x="42863" y="117475"/>
                  <a:pt x="45244" y="116681"/>
                </a:cubicBezTo>
                <a:cubicBezTo>
                  <a:pt x="48419" y="114300"/>
                  <a:pt x="51219" y="111312"/>
                  <a:pt x="54769" y="109537"/>
                </a:cubicBezTo>
                <a:cubicBezTo>
                  <a:pt x="61597" y="106123"/>
                  <a:pt x="82010" y="101536"/>
                  <a:pt x="88107" y="100012"/>
                </a:cubicBezTo>
                <a:cubicBezTo>
                  <a:pt x="91282" y="99218"/>
                  <a:pt x="94527" y="98666"/>
                  <a:pt x="97632" y="97631"/>
                </a:cubicBezTo>
                <a:cubicBezTo>
                  <a:pt x="103755" y="95590"/>
                  <a:pt x="107719" y="94066"/>
                  <a:pt x="114300" y="92869"/>
                </a:cubicBezTo>
                <a:cubicBezTo>
                  <a:pt x="119822" y="91865"/>
                  <a:pt x="125413" y="91281"/>
                  <a:pt x="130969" y="90487"/>
                </a:cubicBezTo>
                <a:cubicBezTo>
                  <a:pt x="134938" y="88900"/>
                  <a:pt x="139139" y="87801"/>
                  <a:pt x="142875" y="85725"/>
                </a:cubicBezTo>
                <a:cubicBezTo>
                  <a:pt x="152610" y="80316"/>
                  <a:pt x="150597" y="78293"/>
                  <a:pt x="159544" y="73819"/>
                </a:cubicBezTo>
                <a:cubicBezTo>
                  <a:pt x="161789" y="72696"/>
                  <a:pt x="164338" y="72318"/>
                  <a:pt x="166688" y="71437"/>
                </a:cubicBezTo>
                <a:cubicBezTo>
                  <a:pt x="174747" y="68415"/>
                  <a:pt x="178167" y="66457"/>
                  <a:pt x="185738" y="64294"/>
                </a:cubicBezTo>
                <a:cubicBezTo>
                  <a:pt x="188885" y="63395"/>
                  <a:pt x="192158" y="62947"/>
                  <a:pt x="195263" y="61912"/>
                </a:cubicBezTo>
                <a:cubicBezTo>
                  <a:pt x="199318" y="60560"/>
                  <a:pt x="203152" y="58611"/>
                  <a:pt x="207169" y="57150"/>
                </a:cubicBezTo>
                <a:cubicBezTo>
                  <a:pt x="225870" y="50350"/>
                  <a:pt x="216312" y="55817"/>
                  <a:pt x="228600" y="47625"/>
                </a:cubicBezTo>
                <a:lnTo>
                  <a:pt x="238125" y="33337"/>
                </a:lnTo>
                <a:cubicBezTo>
                  <a:pt x="242425" y="26888"/>
                  <a:pt x="244626" y="24230"/>
                  <a:pt x="247650" y="16669"/>
                </a:cubicBezTo>
                <a:cubicBezTo>
                  <a:pt x="252664" y="4134"/>
                  <a:pt x="252413" y="7005"/>
                  <a:pt x="252413" y="0"/>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 name="Freeform 21"/>
          <p:cNvSpPr/>
          <p:nvPr/>
        </p:nvSpPr>
        <p:spPr>
          <a:xfrm>
            <a:off x="9556751" y="4198939"/>
            <a:ext cx="67733" cy="22225"/>
          </a:xfrm>
          <a:custGeom>
            <a:avLst/>
            <a:gdLst>
              <a:gd name="connsiteX0" fmla="*/ 0 w 50006"/>
              <a:gd name="connsiteY0" fmla="*/ 0 h 23812"/>
              <a:gd name="connsiteX1" fmla="*/ 4762 w 50006"/>
              <a:gd name="connsiteY1" fmla="*/ 11906 h 23812"/>
              <a:gd name="connsiteX2" fmla="*/ 7143 w 50006"/>
              <a:gd name="connsiteY2" fmla="*/ 21431 h 23812"/>
              <a:gd name="connsiteX3" fmla="*/ 19050 w 50006"/>
              <a:gd name="connsiteY3" fmla="*/ 23812 h 23812"/>
              <a:gd name="connsiteX4" fmla="*/ 35718 w 50006"/>
              <a:gd name="connsiteY4" fmla="*/ 19050 h 23812"/>
              <a:gd name="connsiteX5" fmla="*/ 50006 w 50006"/>
              <a:gd name="connsiteY5" fmla="*/ 16669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06" h="23812">
                <a:moveTo>
                  <a:pt x="0" y="0"/>
                </a:moveTo>
                <a:cubicBezTo>
                  <a:pt x="1587" y="3969"/>
                  <a:pt x="3410" y="7851"/>
                  <a:pt x="4762" y="11906"/>
                </a:cubicBezTo>
                <a:cubicBezTo>
                  <a:pt x="5797" y="15011"/>
                  <a:pt x="4629" y="19336"/>
                  <a:pt x="7143" y="21431"/>
                </a:cubicBezTo>
                <a:cubicBezTo>
                  <a:pt x="10253" y="24022"/>
                  <a:pt x="15081" y="23018"/>
                  <a:pt x="19050" y="23812"/>
                </a:cubicBezTo>
                <a:cubicBezTo>
                  <a:pt x="24606" y="22225"/>
                  <a:pt x="30088" y="20349"/>
                  <a:pt x="35718" y="19050"/>
                </a:cubicBezTo>
                <a:cubicBezTo>
                  <a:pt x="40423" y="17964"/>
                  <a:pt x="50006" y="16669"/>
                  <a:pt x="50006" y="16669"/>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3" name="Freeform 22"/>
          <p:cNvSpPr/>
          <p:nvPr/>
        </p:nvSpPr>
        <p:spPr>
          <a:xfrm>
            <a:off x="9264651" y="4173538"/>
            <a:ext cx="42333" cy="63500"/>
          </a:xfrm>
          <a:custGeom>
            <a:avLst/>
            <a:gdLst>
              <a:gd name="connsiteX0" fmla="*/ 0 w 30956"/>
              <a:gd name="connsiteY0" fmla="*/ 0 h 61913"/>
              <a:gd name="connsiteX1" fmla="*/ 7143 w 30956"/>
              <a:gd name="connsiteY1" fmla="*/ 14288 h 61913"/>
              <a:gd name="connsiteX2" fmla="*/ 9525 w 30956"/>
              <a:gd name="connsiteY2" fmla="*/ 30957 h 61913"/>
              <a:gd name="connsiteX3" fmla="*/ 19050 w 30956"/>
              <a:gd name="connsiteY3" fmla="*/ 45244 h 61913"/>
              <a:gd name="connsiteX4" fmla="*/ 21431 w 30956"/>
              <a:gd name="connsiteY4" fmla="*/ 52388 h 61913"/>
              <a:gd name="connsiteX5" fmla="*/ 28575 w 30956"/>
              <a:gd name="connsiteY5" fmla="*/ 54769 h 61913"/>
              <a:gd name="connsiteX6" fmla="*/ 30956 w 30956"/>
              <a:gd name="connsiteY6" fmla="*/ 61913 h 6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6" h="61913">
                <a:moveTo>
                  <a:pt x="0" y="0"/>
                </a:moveTo>
                <a:cubicBezTo>
                  <a:pt x="2381" y="4763"/>
                  <a:pt x="5577" y="9199"/>
                  <a:pt x="7143" y="14288"/>
                </a:cubicBezTo>
                <a:cubicBezTo>
                  <a:pt x="8794" y="19653"/>
                  <a:pt x="7510" y="25718"/>
                  <a:pt x="9525" y="30957"/>
                </a:cubicBezTo>
                <a:cubicBezTo>
                  <a:pt x="11580" y="36299"/>
                  <a:pt x="19050" y="45244"/>
                  <a:pt x="19050" y="45244"/>
                </a:cubicBezTo>
                <a:cubicBezTo>
                  <a:pt x="19844" y="47625"/>
                  <a:pt x="19656" y="50613"/>
                  <a:pt x="21431" y="52388"/>
                </a:cubicBezTo>
                <a:cubicBezTo>
                  <a:pt x="23206" y="54163"/>
                  <a:pt x="26800" y="52994"/>
                  <a:pt x="28575" y="54769"/>
                </a:cubicBezTo>
                <a:cubicBezTo>
                  <a:pt x="30350" y="56544"/>
                  <a:pt x="30956" y="61913"/>
                  <a:pt x="30956" y="61913"/>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4100" name="Object 23">
            <a:hlinkClick r:id="" action="ppaction://ole?verb=0"/>
          </p:cNvPr>
          <p:cNvGraphicFramePr>
            <a:graphicFrameLocks/>
          </p:cNvGraphicFramePr>
          <p:nvPr/>
        </p:nvGraphicFramePr>
        <p:xfrm>
          <a:off x="8125885" y="3276600"/>
          <a:ext cx="2338916" cy="2743200"/>
        </p:xfrm>
        <a:graphic>
          <a:graphicData uri="http://schemas.openxmlformats.org/presentationml/2006/ole">
            <p:oleObj spid="_x0000_s180228" name="Clip" r:id="rId5" imgW="2981325" imgH="4141788" progId="">
              <p:embed/>
            </p:oleObj>
          </a:graphicData>
        </a:graphic>
      </p:graphicFrame>
      <p:sp>
        <p:nvSpPr>
          <p:cNvPr id="25" name="Freeform 24"/>
          <p:cNvSpPr/>
          <p:nvPr/>
        </p:nvSpPr>
        <p:spPr>
          <a:xfrm>
            <a:off x="9891185" y="3805239"/>
            <a:ext cx="317500" cy="877887"/>
          </a:xfrm>
          <a:custGeom>
            <a:avLst/>
            <a:gdLst>
              <a:gd name="connsiteX0" fmla="*/ 83344 w 238125"/>
              <a:gd name="connsiteY0" fmla="*/ 376237 h 878255"/>
              <a:gd name="connsiteX1" fmla="*/ 83344 w 238125"/>
              <a:gd name="connsiteY1" fmla="*/ 376237 h 878255"/>
              <a:gd name="connsiteX2" fmla="*/ 85725 w 238125"/>
              <a:gd name="connsiteY2" fmla="*/ 397668 h 878255"/>
              <a:gd name="connsiteX3" fmla="*/ 85725 w 238125"/>
              <a:gd name="connsiteY3" fmla="*/ 438150 h 878255"/>
              <a:gd name="connsiteX4" fmla="*/ 80962 w 238125"/>
              <a:gd name="connsiteY4" fmla="*/ 550068 h 878255"/>
              <a:gd name="connsiteX5" fmla="*/ 78581 w 238125"/>
              <a:gd name="connsiteY5" fmla="*/ 585787 h 878255"/>
              <a:gd name="connsiteX6" fmla="*/ 76200 w 238125"/>
              <a:gd name="connsiteY6" fmla="*/ 592931 h 878255"/>
              <a:gd name="connsiteX7" fmla="*/ 69056 w 238125"/>
              <a:gd name="connsiteY7" fmla="*/ 616743 h 878255"/>
              <a:gd name="connsiteX8" fmla="*/ 59531 w 238125"/>
              <a:gd name="connsiteY8" fmla="*/ 631031 h 878255"/>
              <a:gd name="connsiteX9" fmla="*/ 50006 w 238125"/>
              <a:gd name="connsiteY9" fmla="*/ 652462 h 878255"/>
              <a:gd name="connsiteX10" fmla="*/ 45244 w 238125"/>
              <a:gd name="connsiteY10" fmla="*/ 669131 h 878255"/>
              <a:gd name="connsiteX11" fmla="*/ 40481 w 238125"/>
              <a:gd name="connsiteY11" fmla="*/ 683418 h 878255"/>
              <a:gd name="connsiteX12" fmla="*/ 38100 w 238125"/>
              <a:gd name="connsiteY12" fmla="*/ 690562 h 878255"/>
              <a:gd name="connsiteX13" fmla="*/ 35719 w 238125"/>
              <a:gd name="connsiteY13" fmla="*/ 742950 h 878255"/>
              <a:gd name="connsiteX14" fmla="*/ 28575 w 238125"/>
              <a:gd name="connsiteY14" fmla="*/ 766762 h 878255"/>
              <a:gd name="connsiteX15" fmla="*/ 23812 w 238125"/>
              <a:gd name="connsiteY15" fmla="*/ 781050 h 878255"/>
              <a:gd name="connsiteX16" fmla="*/ 19050 w 238125"/>
              <a:gd name="connsiteY16" fmla="*/ 788193 h 878255"/>
              <a:gd name="connsiteX17" fmla="*/ 11906 w 238125"/>
              <a:gd name="connsiteY17" fmla="*/ 821531 h 878255"/>
              <a:gd name="connsiteX18" fmla="*/ 4762 w 238125"/>
              <a:gd name="connsiteY18" fmla="*/ 835818 h 878255"/>
              <a:gd name="connsiteX19" fmla="*/ 0 w 238125"/>
              <a:gd name="connsiteY19" fmla="*/ 842962 h 878255"/>
              <a:gd name="connsiteX20" fmla="*/ 26194 w 238125"/>
              <a:gd name="connsiteY20" fmla="*/ 850106 h 878255"/>
              <a:gd name="connsiteX21" fmla="*/ 40481 w 238125"/>
              <a:gd name="connsiteY21" fmla="*/ 854868 h 878255"/>
              <a:gd name="connsiteX22" fmla="*/ 61912 w 238125"/>
              <a:gd name="connsiteY22" fmla="*/ 871537 h 878255"/>
              <a:gd name="connsiteX23" fmla="*/ 88106 w 238125"/>
              <a:gd name="connsiteY23" fmla="*/ 873918 h 878255"/>
              <a:gd name="connsiteX24" fmla="*/ 85725 w 238125"/>
              <a:gd name="connsiteY24" fmla="*/ 866775 h 878255"/>
              <a:gd name="connsiteX25" fmla="*/ 92869 w 238125"/>
              <a:gd name="connsiteY25" fmla="*/ 826293 h 878255"/>
              <a:gd name="connsiteX26" fmla="*/ 95250 w 238125"/>
              <a:gd name="connsiteY26" fmla="*/ 812006 h 878255"/>
              <a:gd name="connsiteX27" fmla="*/ 97631 w 238125"/>
              <a:gd name="connsiteY27" fmla="*/ 804862 h 878255"/>
              <a:gd name="connsiteX28" fmla="*/ 100012 w 238125"/>
              <a:gd name="connsiteY28" fmla="*/ 788193 h 878255"/>
              <a:gd name="connsiteX29" fmla="*/ 102394 w 238125"/>
              <a:gd name="connsiteY29" fmla="*/ 781050 h 878255"/>
              <a:gd name="connsiteX30" fmla="*/ 111919 w 238125"/>
              <a:gd name="connsiteY30" fmla="*/ 766762 h 878255"/>
              <a:gd name="connsiteX31" fmla="*/ 116681 w 238125"/>
              <a:gd name="connsiteY31" fmla="*/ 742950 h 878255"/>
              <a:gd name="connsiteX32" fmla="*/ 123825 w 238125"/>
              <a:gd name="connsiteY32" fmla="*/ 704850 h 878255"/>
              <a:gd name="connsiteX33" fmla="*/ 126206 w 238125"/>
              <a:gd name="connsiteY33" fmla="*/ 695325 h 878255"/>
              <a:gd name="connsiteX34" fmla="*/ 128587 w 238125"/>
              <a:gd name="connsiteY34" fmla="*/ 683418 h 878255"/>
              <a:gd name="connsiteX35" fmla="*/ 133350 w 238125"/>
              <a:gd name="connsiteY35" fmla="*/ 669131 h 878255"/>
              <a:gd name="connsiteX36" fmla="*/ 140494 w 238125"/>
              <a:gd name="connsiteY36" fmla="*/ 647700 h 878255"/>
              <a:gd name="connsiteX37" fmla="*/ 147637 w 238125"/>
              <a:gd name="connsiteY37" fmla="*/ 626268 h 878255"/>
              <a:gd name="connsiteX38" fmla="*/ 152400 w 238125"/>
              <a:gd name="connsiteY38" fmla="*/ 609600 h 878255"/>
              <a:gd name="connsiteX39" fmla="*/ 157162 w 238125"/>
              <a:gd name="connsiteY39" fmla="*/ 581025 h 878255"/>
              <a:gd name="connsiteX40" fmla="*/ 161925 w 238125"/>
              <a:gd name="connsiteY40" fmla="*/ 566737 h 878255"/>
              <a:gd name="connsiteX41" fmla="*/ 164306 w 238125"/>
              <a:gd name="connsiteY41" fmla="*/ 547687 h 878255"/>
              <a:gd name="connsiteX42" fmla="*/ 166687 w 238125"/>
              <a:gd name="connsiteY42" fmla="*/ 540543 h 878255"/>
              <a:gd name="connsiteX43" fmla="*/ 178594 w 238125"/>
              <a:gd name="connsiteY43" fmla="*/ 538162 h 878255"/>
              <a:gd name="connsiteX44" fmla="*/ 185737 w 238125"/>
              <a:gd name="connsiteY44" fmla="*/ 521493 h 878255"/>
              <a:gd name="connsiteX45" fmla="*/ 188119 w 238125"/>
              <a:gd name="connsiteY45" fmla="*/ 504825 h 878255"/>
              <a:gd name="connsiteX46" fmla="*/ 192881 w 238125"/>
              <a:gd name="connsiteY46" fmla="*/ 490537 h 878255"/>
              <a:gd name="connsiteX47" fmla="*/ 195262 w 238125"/>
              <a:gd name="connsiteY47" fmla="*/ 481012 h 878255"/>
              <a:gd name="connsiteX48" fmla="*/ 202406 w 238125"/>
              <a:gd name="connsiteY48" fmla="*/ 459581 h 878255"/>
              <a:gd name="connsiteX49" fmla="*/ 204787 w 238125"/>
              <a:gd name="connsiteY49" fmla="*/ 452437 h 878255"/>
              <a:gd name="connsiteX50" fmla="*/ 207169 w 238125"/>
              <a:gd name="connsiteY50" fmla="*/ 445293 h 878255"/>
              <a:gd name="connsiteX51" fmla="*/ 209550 w 238125"/>
              <a:gd name="connsiteY51" fmla="*/ 433387 h 878255"/>
              <a:gd name="connsiteX52" fmla="*/ 214312 w 238125"/>
              <a:gd name="connsiteY52" fmla="*/ 419100 h 878255"/>
              <a:gd name="connsiteX53" fmla="*/ 216694 w 238125"/>
              <a:gd name="connsiteY53" fmla="*/ 409575 h 878255"/>
              <a:gd name="connsiteX54" fmla="*/ 219075 w 238125"/>
              <a:gd name="connsiteY54" fmla="*/ 402431 h 878255"/>
              <a:gd name="connsiteX55" fmla="*/ 221456 w 238125"/>
              <a:gd name="connsiteY55" fmla="*/ 390525 h 878255"/>
              <a:gd name="connsiteX56" fmla="*/ 226219 w 238125"/>
              <a:gd name="connsiteY56" fmla="*/ 376237 h 878255"/>
              <a:gd name="connsiteX57" fmla="*/ 228600 w 238125"/>
              <a:gd name="connsiteY57" fmla="*/ 369093 h 878255"/>
              <a:gd name="connsiteX58" fmla="*/ 230981 w 238125"/>
              <a:gd name="connsiteY58" fmla="*/ 342900 h 878255"/>
              <a:gd name="connsiteX59" fmla="*/ 238125 w 238125"/>
              <a:gd name="connsiteY59" fmla="*/ 316706 h 878255"/>
              <a:gd name="connsiteX60" fmla="*/ 233362 w 238125"/>
              <a:gd name="connsiteY60" fmla="*/ 180975 h 878255"/>
              <a:gd name="connsiteX61" fmla="*/ 228600 w 238125"/>
              <a:gd name="connsiteY61" fmla="*/ 164306 h 878255"/>
              <a:gd name="connsiteX62" fmla="*/ 226219 w 238125"/>
              <a:gd name="connsiteY62" fmla="*/ 154781 h 878255"/>
              <a:gd name="connsiteX63" fmla="*/ 223837 w 238125"/>
              <a:gd name="connsiteY63" fmla="*/ 147637 h 878255"/>
              <a:gd name="connsiteX64" fmla="*/ 221456 w 238125"/>
              <a:gd name="connsiteY64" fmla="*/ 138112 h 878255"/>
              <a:gd name="connsiteX65" fmla="*/ 216694 w 238125"/>
              <a:gd name="connsiteY65" fmla="*/ 130968 h 878255"/>
              <a:gd name="connsiteX66" fmla="*/ 211931 w 238125"/>
              <a:gd name="connsiteY66" fmla="*/ 116681 h 878255"/>
              <a:gd name="connsiteX67" fmla="*/ 209550 w 238125"/>
              <a:gd name="connsiteY67" fmla="*/ 95250 h 878255"/>
              <a:gd name="connsiteX68" fmla="*/ 207169 w 238125"/>
              <a:gd name="connsiteY68" fmla="*/ 88106 h 878255"/>
              <a:gd name="connsiteX69" fmla="*/ 204787 w 238125"/>
              <a:gd name="connsiteY69" fmla="*/ 73818 h 878255"/>
              <a:gd name="connsiteX70" fmla="*/ 197644 w 238125"/>
              <a:gd name="connsiteY70" fmla="*/ 50006 h 878255"/>
              <a:gd name="connsiteX71" fmla="*/ 195262 w 238125"/>
              <a:gd name="connsiteY71" fmla="*/ 42862 h 878255"/>
              <a:gd name="connsiteX72" fmla="*/ 190500 w 238125"/>
              <a:gd name="connsiteY72" fmla="*/ 35718 h 878255"/>
              <a:gd name="connsiteX73" fmla="*/ 188119 w 238125"/>
              <a:gd name="connsiteY73" fmla="*/ 19050 h 878255"/>
              <a:gd name="connsiteX74" fmla="*/ 173831 w 238125"/>
              <a:gd name="connsiteY74" fmla="*/ 9525 h 878255"/>
              <a:gd name="connsiteX75" fmla="*/ 154781 w 238125"/>
              <a:gd name="connsiteY75" fmla="*/ 0 h 878255"/>
              <a:gd name="connsiteX76" fmla="*/ 126206 w 238125"/>
              <a:gd name="connsiteY76" fmla="*/ 11906 h 878255"/>
              <a:gd name="connsiteX77" fmla="*/ 119062 w 238125"/>
              <a:gd name="connsiteY77" fmla="*/ 16668 h 878255"/>
              <a:gd name="connsiteX78" fmla="*/ 104775 w 238125"/>
              <a:gd name="connsiteY78" fmla="*/ 21431 h 878255"/>
              <a:gd name="connsiteX79" fmla="*/ 97631 w 238125"/>
              <a:gd name="connsiteY79" fmla="*/ 26193 h 878255"/>
              <a:gd name="connsiteX80" fmla="*/ 88106 w 238125"/>
              <a:gd name="connsiteY80" fmla="*/ 28575 h 878255"/>
              <a:gd name="connsiteX81" fmla="*/ 76200 w 238125"/>
              <a:gd name="connsiteY81" fmla="*/ 33337 h 878255"/>
              <a:gd name="connsiteX82" fmla="*/ 76200 w 238125"/>
              <a:gd name="connsiteY82" fmla="*/ 76200 h 878255"/>
              <a:gd name="connsiteX83" fmla="*/ 80962 w 238125"/>
              <a:gd name="connsiteY83" fmla="*/ 83343 h 878255"/>
              <a:gd name="connsiteX84" fmla="*/ 88106 w 238125"/>
              <a:gd name="connsiteY84" fmla="*/ 85725 h 878255"/>
              <a:gd name="connsiteX85" fmla="*/ 95250 w 238125"/>
              <a:gd name="connsiteY85" fmla="*/ 107156 h 878255"/>
              <a:gd name="connsiteX86" fmla="*/ 97631 w 238125"/>
              <a:gd name="connsiteY86" fmla="*/ 114300 h 878255"/>
              <a:gd name="connsiteX87" fmla="*/ 102394 w 238125"/>
              <a:gd name="connsiteY87" fmla="*/ 133350 h 878255"/>
              <a:gd name="connsiteX88" fmla="*/ 100012 w 238125"/>
              <a:gd name="connsiteY88" fmla="*/ 190500 h 878255"/>
              <a:gd name="connsiteX89" fmla="*/ 97631 w 238125"/>
              <a:gd name="connsiteY89" fmla="*/ 200025 h 878255"/>
              <a:gd name="connsiteX90" fmla="*/ 88106 w 238125"/>
              <a:gd name="connsiteY90" fmla="*/ 221456 h 878255"/>
              <a:gd name="connsiteX91" fmla="*/ 83344 w 238125"/>
              <a:gd name="connsiteY91" fmla="*/ 376237 h 87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38125" h="878255">
                <a:moveTo>
                  <a:pt x="83344" y="376237"/>
                </a:moveTo>
                <a:lnTo>
                  <a:pt x="83344" y="376237"/>
                </a:lnTo>
                <a:cubicBezTo>
                  <a:pt x="84138" y="383381"/>
                  <a:pt x="85725" y="390480"/>
                  <a:pt x="85725" y="397668"/>
                </a:cubicBezTo>
                <a:cubicBezTo>
                  <a:pt x="85725" y="443864"/>
                  <a:pt x="80319" y="411116"/>
                  <a:pt x="85725" y="438150"/>
                </a:cubicBezTo>
                <a:cubicBezTo>
                  <a:pt x="81690" y="583430"/>
                  <a:pt x="86366" y="479829"/>
                  <a:pt x="80962" y="550068"/>
                </a:cubicBezTo>
                <a:cubicBezTo>
                  <a:pt x="80047" y="561966"/>
                  <a:pt x="79899" y="573927"/>
                  <a:pt x="78581" y="585787"/>
                </a:cubicBezTo>
                <a:cubicBezTo>
                  <a:pt x="78304" y="588282"/>
                  <a:pt x="76890" y="590517"/>
                  <a:pt x="76200" y="592931"/>
                </a:cubicBezTo>
                <a:cubicBezTo>
                  <a:pt x="74536" y="598757"/>
                  <a:pt x="71887" y="612496"/>
                  <a:pt x="69056" y="616743"/>
                </a:cubicBezTo>
                <a:lnTo>
                  <a:pt x="59531" y="631031"/>
                </a:lnTo>
                <a:cubicBezTo>
                  <a:pt x="53864" y="648033"/>
                  <a:pt x="57554" y="641141"/>
                  <a:pt x="50006" y="652462"/>
                </a:cubicBezTo>
                <a:cubicBezTo>
                  <a:pt x="41992" y="676509"/>
                  <a:pt x="54230" y="639181"/>
                  <a:pt x="45244" y="669131"/>
                </a:cubicBezTo>
                <a:cubicBezTo>
                  <a:pt x="43801" y="673939"/>
                  <a:pt x="42069" y="678656"/>
                  <a:pt x="40481" y="683418"/>
                </a:cubicBezTo>
                <a:lnTo>
                  <a:pt x="38100" y="690562"/>
                </a:lnTo>
                <a:cubicBezTo>
                  <a:pt x="37306" y="708025"/>
                  <a:pt x="37060" y="725521"/>
                  <a:pt x="35719" y="742950"/>
                </a:cubicBezTo>
                <a:cubicBezTo>
                  <a:pt x="35359" y="747623"/>
                  <a:pt x="29402" y="764282"/>
                  <a:pt x="28575" y="766762"/>
                </a:cubicBezTo>
                <a:cubicBezTo>
                  <a:pt x="28573" y="766767"/>
                  <a:pt x="23815" y="781046"/>
                  <a:pt x="23812" y="781050"/>
                </a:cubicBezTo>
                <a:lnTo>
                  <a:pt x="19050" y="788193"/>
                </a:lnTo>
                <a:cubicBezTo>
                  <a:pt x="18024" y="794350"/>
                  <a:pt x="14545" y="817572"/>
                  <a:pt x="11906" y="821531"/>
                </a:cubicBezTo>
                <a:cubicBezTo>
                  <a:pt x="-1742" y="842005"/>
                  <a:pt x="14621" y="816101"/>
                  <a:pt x="4762" y="835818"/>
                </a:cubicBezTo>
                <a:cubicBezTo>
                  <a:pt x="3482" y="838378"/>
                  <a:pt x="1587" y="840581"/>
                  <a:pt x="0" y="842962"/>
                </a:cubicBezTo>
                <a:cubicBezTo>
                  <a:pt x="14400" y="852563"/>
                  <a:pt x="-15" y="844490"/>
                  <a:pt x="26194" y="850106"/>
                </a:cubicBezTo>
                <a:cubicBezTo>
                  <a:pt x="31102" y="851158"/>
                  <a:pt x="40481" y="854868"/>
                  <a:pt x="40481" y="854868"/>
                </a:cubicBezTo>
                <a:cubicBezTo>
                  <a:pt x="56544" y="870931"/>
                  <a:pt x="48379" y="867026"/>
                  <a:pt x="61912" y="871537"/>
                </a:cubicBezTo>
                <a:cubicBezTo>
                  <a:pt x="70851" y="877497"/>
                  <a:pt x="74108" y="881917"/>
                  <a:pt x="88106" y="873918"/>
                </a:cubicBezTo>
                <a:cubicBezTo>
                  <a:pt x="90285" y="872673"/>
                  <a:pt x="86519" y="869156"/>
                  <a:pt x="85725" y="866775"/>
                </a:cubicBezTo>
                <a:cubicBezTo>
                  <a:pt x="90842" y="830952"/>
                  <a:pt x="86936" y="844086"/>
                  <a:pt x="92869" y="826293"/>
                </a:cubicBezTo>
                <a:cubicBezTo>
                  <a:pt x="93663" y="821531"/>
                  <a:pt x="94203" y="816719"/>
                  <a:pt x="95250" y="812006"/>
                </a:cubicBezTo>
                <a:cubicBezTo>
                  <a:pt x="95794" y="809556"/>
                  <a:pt x="97139" y="807323"/>
                  <a:pt x="97631" y="804862"/>
                </a:cubicBezTo>
                <a:cubicBezTo>
                  <a:pt x="98732" y="799358"/>
                  <a:pt x="98911" y="793697"/>
                  <a:pt x="100012" y="788193"/>
                </a:cubicBezTo>
                <a:cubicBezTo>
                  <a:pt x="100504" y="785732"/>
                  <a:pt x="101175" y="783244"/>
                  <a:pt x="102394" y="781050"/>
                </a:cubicBezTo>
                <a:cubicBezTo>
                  <a:pt x="105174" y="776046"/>
                  <a:pt x="111919" y="766762"/>
                  <a:pt x="111919" y="766762"/>
                </a:cubicBezTo>
                <a:cubicBezTo>
                  <a:pt x="115550" y="755867"/>
                  <a:pt x="115118" y="758584"/>
                  <a:pt x="116681" y="742950"/>
                </a:cubicBezTo>
                <a:cubicBezTo>
                  <a:pt x="120199" y="707763"/>
                  <a:pt x="113067" y="720984"/>
                  <a:pt x="123825" y="704850"/>
                </a:cubicBezTo>
                <a:cubicBezTo>
                  <a:pt x="124619" y="701675"/>
                  <a:pt x="125496" y="698520"/>
                  <a:pt x="126206" y="695325"/>
                </a:cubicBezTo>
                <a:cubicBezTo>
                  <a:pt x="127084" y="691374"/>
                  <a:pt x="127522" y="687323"/>
                  <a:pt x="128587" y="683418"/>
                </a:cubicBezTo>
                <a:cubicBezTo>
                  <a:pt x="129908" y="678575"/>
                  <a:pt x="131762" y="673893"/>
                  <a:pt x="133350" y="669131"/>
                </a:cubicBezTo>
                <a:lnTo>
                  <a:pt x="140494" y="647700"/>
                </a:lnTo>
                <a:lnTo>
                  <a:pt x="147637" y="626268"/>
                </a:lnTo>
                <a:cubicBezTo>
                  <a:pt x="149680" y="620139"/>
                  <a:pt x="151202" y="616189"/>
                  <a:pt x="152400" y="609600"/>
                </a:cubicBezTo>
                <a:cubicBezTo>
                  <a:pt x="154258" y="599383"/>
                  <a:pt x="154470" y="590894"/>
                  <a:pt x="157162" y="581025"/>
                </a:cubicBezTo>
                <a:cubicBezTo>
                  <a:pt x="158483" y="576182"/>
                  <a:pt x="161925" y="566737"/>
                  <a:pt x="161925" y="566737"/>
                </a:cubicBezTo>
                <a:cubicBezTo>
                  <a:pt x="162719" y="560387"/>
                  <a:pt x="163161" y="553983"/>
                  <a:pt x="164306" y="547687"/>
                </a:cubicBezTo>
                <a:cubicBezTo>
                  <a:pt x="164755" y="545217"/>
                  <a:pt x="164598" y="541935"/>
                  <a:pt x="166687" y="540543"/>
                </a:cubicBezTo>
                <a:cubicBezTo>
                  <a:pt x="170055" y="538298"/>
                  <a:pt x="174625" y="538956"/>
                  <a:pt x="178594" y="538162"/>
                </a:cubicBezTo>
                <a:cubicBezTo>
                  <a:pt x="181176" y="532997"/>
                  <a:pt x="184569" y="527334"/>
                  <a:pt x="185737" y="521493"/>
                </a:cubicBezTo>
                <a:cubicBezTo>
                  <a:pt x="186838" y="515990"/>
                  <a:pt x="186857" y="510294"/>
                  <a:pt x="188119" y="504825"/>
                </a:cubicBezTo>
                <a:cubicBezTo>
                  <a:pt x="189248" y="499933"/>
                  <a:pt x="191664" y="495407"/>
                  <a:pt x="192881" y="490537"/>
                </a:cubicBezTo>
                <a:cubicBezTo>
                  <a:pt x="193675" y="487362"/>
                  <a:pt x="194322" y="484147"/>
                  <a:pt x="195262" y="481012"/>
                </a:cubicBezTo>
                <a:cubicBezTo>
                  <a:pt x="197426" y="473799"/>
                  <a:pt x="200025" y="466725"/>
                  <a:pt x="202406" y="459581"/>
                </a:cubicBezTo>
                <a:lnTo>
                  <a:pt x="204787" y="452437"/>
                </a:lnTo>
                <a:cubicBezTo>
                  <a:pt x="205581" y="450056"/>
                  <a:pt x="206677" y="447754"/>
                  <a:pt x="207169" y="445293"/>
                </a:cubicBezTo>
                <a:cubicBezTo>
                  <a:pt x="207963" y="441324"/>
                  <a:pt x="208485" y="437292"/>
                  <a:pt x="209550" y="433387"/>
                </a:cubicBezTo>
                <a:cubicBezTo>
                  <a:pt x="210871" y="428544"/>
                  <a:pt x="213094" y="423970"/>
                  <a:pt x="214312" y="419100"/>
                </a:cubicBezTo>
                <a:cubicBezTo>
                  <a:pt x="215106" y="415925"/>
                  <a:pt x="215795" y="412722"/>
                  <a:pt x="216694" y="409575"/>
                </a:cubicBezTo>
                <a:cubicBezTo>
                  <a:pt x="217384" y="407161"/>
                  <a:pt x="218466" y="404866"/>
                  <a:pt x="219075" y="402431"/>
                </a:cubicBezTo>
                <a:cubicBezTo>
                  <a:pt x="220057" y="398505"/>
                  <a:pt x="220391" y="394430"/>
                  <a:pt x="221456" y="390525"/>
                </a:cubicBezTo>
                <a:cubicBezTo>
                  <a:pt x="222777" y="385682"/>
                  <a:pt x="224631" y="381000"/>
                  <a:pt x="226219" y="376237"/>
                </a:cubicBezTo>
                <a:lnTo>
                  <a:pt x="228600" y="369093"/>
                </a:lnTo>
                <a:cubicBezTo>
                  <a:pt x="229394" y="360362"/>
                  <a:pt x="229614" y="351560"/>
                  <a:pt x="230981" y="342900"/>
                </a:cubicBezTo>
                <a:cubicBezTo>
                  <a:pt x="232592" y="332700"/>
                  <a:pt x="235117" y="325732"/>
                  <a:pt x="238125" y="316706"/>
                </a:cubicBezTo>
                <a:cubicBezTo>
                  <a:pt x="237730" y="304074"/>
                  <a:pt x="234723" y="200708"/>
                  <a:pt x="233362" y="180975"/>
                </a:cubicBezTo>
                <a:cubicBezTo>
                  <a:pt x="233024" y="176069"/>
                  <a:pt x="229982" y="169144"/>
                  <a:pt x="228600" y="164306"/>
                </a:cubicBezTo>
                <a:cubicBezTo>
                  <a:pt x="227701" y="161159"/>
                  <a:pt x="227118" y="157928"/>
                  <a:pt x="226219" y="154781"/>
                </a:cubicBezTo>
                <a:cubicBezTo>
                  <a:pt x="225529" y="152367"/>
                  <a:pt x="224527" y="150051"/>
                  <a:pt x="223837" y="147637"/>
                </a:cubicBezTo>
                <a:cubicBezTo>
                  <a:pt x="222938" y="144490"/>
                  <a:pt x="222745" y="141120"/>
                  <a:pt x="221456" y="138112"/>
                </a:cubicBezTo>
                <a:cubicBezTo>
                  <a:pt x="220329" y="135481"/>
                  <a:pt x="217856" y="133583"/>
                  <a:pt x="216694" y="130968"/>
                </a:cubicBezTo>
                <a:cubicBezTo>
                  <a:pt x="214655" y="126381"/>
                  <a:pt x="211931" y="116681"/>
                  <a:pt x="211931" y="116681"/>
                </a:cubicBezTo>
                <a:cubicBezTo>
                  <a:pt x="211137" y="109537"/>
                  <a:pt x="210732" y="102340"/>
                  <a:pt x="209550" y="95250"/>
                </a:cubicBezTo>
                <a:cubicBezTo>
                  <a:pt x="209137" y="92774"/>
                  <a:pt x="207714" y="90556"/>
                  <a:pt x="207169" y="88106"/>
                </a:cubicBezTo>
                <a:cubicBezTo>
                  <a:pt x="206122" y="83393"/>
                  <a:pt x="205734" y="78553"/>
                  <a:pt x="204787" y="73818"/>
                </a:cubicBezTo>
                <a:cubicBezTo>
                  <a:pt x="202987" y="64820"/>
                  <a:pt x="200682" y="59120"/>
                  <a:pt x="197644" y="50006"/>
                </a:cubicBezTo>
                <a:cubicBezTo>
                  <a:pt x="196850" y="47625"/>
                  <a:pt x="196654" y="44951"/>
                  <a:pt x="195262" y="42862"/>
                </a:cubicBezTo>
                <a:lnTo>
                  <a:pt x="190500" y="35718"/>
                </a:lnTo>
                <a:cubicBezTo>
                  <a:pt x="189706" y="30162"/>
                  <a:pt x="189732" y="24426"/>
                  <a:pt x="188119" y="19050"/>
                </a:cubicBezTo>
                <a:cubicBezTo>
                  <a:pt x="185262" y="9527"/>
                  <a:pt x="181877" y="12207"/>
                  <a:pt x="173831" y="9525"/>
                </a:cubicBezTo>
                <a:cubicBezTo>
                  <a:pt x="162183" y="5642"/>
                  <a:pt x="163530" y="5832"/>
                  <a:pt x="154781" y="0"/>
                </a:cubicBezTo>
                <a:cubicBezTo>
                  <a:pt x="139866" y="4971"/>
                  <a:pt x="140292" y="4081"/>
                  <a:pt x="126206" y="11906"/>
                </a:cubicBezTo>
                <a:cubicBezTo>
                  <a:pt x="123704" y="13296"/>
                  <a:pt x="121677" y="15506"/>
                  <a:pt x="119062" y="16668"/>
                </a:cubicBezTo>
                <a:cubicBezTo>
                  <a:pt x="114475" y="18707"/>
                  <a:pt x="108952" y="18647"/>
                  <a:pt x="104775" y="21431"/>
                </a:cubicBezTo>
                <a:cubicBezTo>
                  <a:pt x="102394" y="23018"/>
                  <a:pt x="100261" y="25066"/>
                  <a:pt x="97631" y="26193"/>
                </a:cubicBezTo>
                <a:cubicBezTo>
                  <a:pt x="94623" y="27482"/>
                  <a:pt x="91211" y="27540"/>
                  <a:pt x="88106" y="28575"/>
                </a:cubicBezTo>
                <a:cubicBezTo>
                  <a:pt x="84051" y="29927"/>
                  <a:pt x="80169" y="31750"/>
                  <a:pt x="76200" y="33337"/>
                </a:cubicBezTo>
                <a:cubicBezTo>
                  <a:pt x="70582" y="50193"/>
                  <a:pt x="71104" y="45621"/>
                  <a:pt x="76200" y="76200"/>
                </a:cubicBezTo>
                <a:cubicBezTo>
                  <a:pt x="76670" y="79023"/>
                  <a:pt x="78727" y="81555"/>
                  <a:pt x="80962" y="83343"/>
                </a:cubicBezTo>
                <a:cubicBezTo>
                  <a:pt x="82922" y="84911"/>
                  <a:pt x="85725" y="84931"/>
                  <a:pt x="88106" y="85725"/>
                </a:cubicBezTo>
                <a:lnTo>
                  <a:pt x="95250" y="107156"/>
                </a:lnTo>
                <a:cubicBezTo>
                  <a:pt x="96044" y="109537"/>
                  <a:pt x="97022" y="111865"/>
                  <a:pt x="97631" y="114300"/>
                </a:cubicBezTo>
                <a:lnTo>
                  <a:pt x="102394" y="133350"/>
                </a:lnTo>
                <a:cubicBezTo>
                  <a:pt x="101600" y="152400"/>
                  <a:pt x="101371" y="171482"/>
                  <a:pt x="100012" y="190500"/>
                </a:cubicBezTo>
                <a:cubicBezTo>
                  <a:pt x="99779" y="193764"/>
                  <a:pt x="98920" y="197017"/>
                  <a:pt x="97631" y="200025"/>
                </a:cubicBezTo>
                <a:cubicBezTo>
                  <a:pt x="93315" y="210096"/>
                  <a:pt x="88106" y="206644"/>
                  <a:pt x="88106" y="221456"/>
                </a:cubicBezTo>
                <a:lnTo>
                  <a:pt x="83344" y="37623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6" name="Freeform 25"/>
          <p:cNvSpPr/>
          <p:nvPr/>
        </p:nvSpPr>
        <p:spPr>
          <a:xfrm>
            <a:off x="9994900" y="3798889"/>
            <a:ext cx="205317" cy="877887"/>
          </a:xfrm>
          <a:custGeom>
            <a:avLst/>
            <a:gdLst>
              <a:gd name="connsiteX0" fmla="*/ 0 w 154781"/>
              <a:gd name="connsiteY0" fmla="*/ 878681 h 878681"/>
              <a:gd name="connsiteX1" fmla="*/ 4763 w 154781"/>
              <a:gd name="connsiteY1" fmla="*/ 859631 h 878681"/>
              <a:gd name="connsiteX2" fmla="*/ 9525 w 154781"/>
              <a:gd name="connsiteY2" fmla="*/ 852487 h 878681"/>
              <a:gd name="connsiteX3" fmla="*/ 16669 w 154781"/>
              <a:gd name="connsiteY3" fmla="*/ 838200 h 878681"/>
              <a:gd name="connsiteX4" fmla="*/ 21431 w 154781"/>
              <a:gd name="connsiteY4" fmla="*/ 812006 h 878681"/>
              <a:gd name="connsiteX5" fmla="*/ 26194 w 154781"/>
              <a:gd name="connsiteY5" fmla="*/ 797719 h 878681"/>
              <a:gd name="connsiteX6" fmla="*/ 30956 w 154781"/>
              <a:gd name="connsiteY6" fmla="*/ 781050 h 878681"/>
              <a:gd name="connsiteX7" fmla="*/ 35719 w 154781"/>
              <a:gd name="connsiteY7" fmla="*/ 766762 h 878681"/>
              <a:gd name="connsiteX8" fmla="*/ 42863 w 154781"/>
              <a:gd name="connsiteY8" fmla="*/ 752475 h 878681"/>
              <a:gd name="connsiteX9" fmla="*/ 45244 w 154781"/>
              <a:gd name="connsiteY9" fmla="*/ 714375 h 878681"/>
              <a:gd name="connsiteX10" fmla="*/ 50006 w 154781"/>
              <a:gd name="connsiteY10" fmla="*/ 707231 h 878681"/>
              <a:gd name="connsiteX11" fmla="*/ 54769 w 154781"/>
              <a:gd name="connsiteY11" fmla="*/ 692944 h 878681"/>
              <a:gd name="connsiteX12" fmla="*/ 59531 w 154781"/>
              <a:gd name="connsiteY12" fmla="*/ 683419 h 878681"/>
              <a:gd name="connsiteX13" fmla="*/ 66675 w 154781"/>
              <a:gd name="connsiteY13" fmla="*/ 645319 h 878681"/>
              <a:gd name="connsiteX14" fmla="*/ 71438 w 154781"/>
              <a:gd name="connsiteY14" fmla="*/ 633412 h 878681"/>
              <a:gd name="connsiteX15" fmla="*/ 78581 w 154781"/>
              <a:gd name="connsiteY15" fmla="*/ 607219 h 878681"/>
              <a:gd name="connsiteX16" fmla="*/ 83344 w 154781"/>
              <a:gd name="connsiteY16" fmla="*/ 595312 h 878681"/>
              <a:gd name="connsiteX17" fmla="*/ 88106 w 154781"/>
              <a:gd name="connsiteY17" fmla="*/ 585787 h 878681"/>
              <a:gd name="connsiteX18" fmla="*/ 92869 w 154781"/>
              <a:gd name="connsiteY18" fmla="*/ 571500 h 878681"/>
              <a:gd name="connsiteX19" fmla="*/ 100013 w 154781"/>
              <a:gd name="connsiteY19" fmla="*/ 535781 h 878681"/>
              <a:gd name="connsiteX20" fmla="*/ 107156 w 154781"/>
              <a:gd name="connsiteY20" fmla="*/ 519112 h 878681"/>
              <a:gd name="connsiteX21" fmla="*/ 114300 w 154781"/>
              <a:gd name="connsiteY21" fmla="*/ 497681 h 878681"/>
              <a:gd name="connsiteX22" fmla="*/ 116681 w 154781"/>
              <a:gd name="connsiteY22" fmla="*/ 490537 h 878681"/>
              <a:gd name="connsiteX23" fmla="*/ 119063 w 154781"/>
              <a:gd name="connsiteY23" fmla="*/ 483394 h 878681"/>
              <a:gd name="connsiteX24" fmla="*/ 123825 w 154781"/>
              <a:gd name="connsiteY24" fmla="*/ 459581 h 878681"/>
              <a:gd name="connsiteX25" fmla="*/ 128588 w 154781"/>
              <a:gd name="connsiteY25" fmla="*/ 428625 h 878681"/>
              <a:gd name="connsiteX26" fmla="*/ 138113 w 154781"/>
              <a:gd name="connsiteY26" fmla="*/ 404812 h 878681"/>
              <a:gd name="connsiteX27" fmla="*/ 142875 w 154781"/>
              <a:gd name="connsiteY27" fmla="*/ 385762 h 878681"/>
              <a:gd name="connsiteX28" fmla="*/ 145256 w 154781"/>
              <a:gd name="connsiteY28" fmla="*/ 378619 h 878681"/>
              <a:gd name="connsiteX29" fmla="*/ 147638 w 154781"/>
              <a:gd name="connsiteY29" fmla="*/ 369094 h 878681"/>
              <a:gd name="connsiteX30" fmla="*/ 150019 w 154781"/>
              <a:gd name="connsiteY30" fmla="*/ 350044 h 878681"/>
              <a:gd name="connsiteX31" fmla="*/ 154781 w 154781"/>
              <a:gd name="connsiteY31" fmla="*/ 276225 h 878681"/>
              <a:gd name="connsiteX32" fmla="*/ 152400 w 154781"/>
              <a:gd name="connsiteY32" fmla="*/ 242887 h 878681"/>
              <a:gd name="connsiteX33" fmla="*/ 145256 w 154781"/>
              <a:gd name="connsiteY33" fmla="*/ 166687 h 878681"/>
              <a:gd name="connsiteX34" fmla="*/ 142875 w 154781"/>
              <a:gd name="connsiteY34" fmla="*/ 157162 h 878681"/>
              <a:gd name="connsiteX35" fmla="*/ 133350 w 154781"/>
              <a:gd name="connsiteY35" fmla="*/ 119062 h 878681"/>
              <a:gd name="connsiteX36" fmla="*/ 128588 w 154781"/>
              <a:gd name="connsiteY36" fmla="*/ 111919 h 878681"/>
              <a:gd name="connsiteX37" fmla="*/ 123825 w 154781"/>
              <a:gd name="connsiteY37" fmla="*/ 90487 h 878681"/>
              <a:gd name="connsiteX38" fmla="*/ 121444 w 154781"/>
              <a:gd name="connsiteY38" fmla="*/ 40481 h 878681"/>
              <a:gd name="connsiteX39" fmla="*/ 111919 w 154781"/>
              <a:gd name="connsiteY39" fmla="*/ 23812 h 878681"/>
              <a:gd name="connsiteX40" fmla="*/ 107156 w 154781"/>
              <a:gd name="connsiteY40" fmla="*/ 16669 h 878681"/>
              <a:gd name="connsiteX41" fmla="*/ 92869 w 154781"/>
              <a:gd name="connsiteY41" fmla="*/ 11906 h 878681"/>
              <a:gd name="connsiteX42" fmla="*/ 80963 w 154781"/>
              <a:gd name="connsiteY42" fmla="*/ 7144 h 878681"/>
              <a:gd name="connsiteX43" fmla="*/ 73819 w 154781"/>
              <a:gd name="connsiteY43" fmla="*/ 4762 h 878681"/>
              <a:gd name="connsiteX44" fmla="*/ 69056 w 154781"/>
              <a:gd name="connsiteY44" fmla="*/ 0 h 8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4781" h="878681">
                <a:moveTo>
                  <a:pt x="0" y="878681"/>
                </a:moveTo>
                <a:cubicBezTo>
                  <a:pt x="907" y="874146"/>
                  <a:pt x="2320" y="864516"/>
                  <a:pt x="4763" y="859631"/>
                </a:cubicBezTo>
                <a:cubicBezTo>
                  <a:pt x="6043" y="857071"/>
                  <a:pt x="8245" y="855047"/>
                  <a:pt x="9525" y="852487"/>
                </a:cubicBezTo>
                <a:cubicBezTo>
                  <a:pt x="19379" y="832778"/>
                  <a:pt x="3024" y="858666"/>
                  <a:pt x="16669" y="838200"/>
                </a:cubicBezTo>
                <a:cubicBezTo>
                  <a:pt x="23187" y="818643"/>
                  <a:pt x="13350" y="849714"/>
                  <a:pt x="21431" y="812006"/>
                </a:cubicBezTo>
                <a:cubicBezTo>
                  <a:pt x="22483" y="807097"/>
                  <a:pt x="24606" y="802481"/>
                  <a:pt x="26194" y="797719"/>
                </a:cubicBezTo>
                <a:cubicBezTo>
                  <a:pt x="34192" y="773726"/>
                  <a:pt x="21992" y="810930"/>
                  <a:pt x="30956" y="781050"/>
                </a:cubicBezTo>
                <a:cubicBezTo>
                  <a:pt x="32399" y="776241"/>
                  <a:pt x="32934" y="770939"/>
                  <a:pt x="35719" y="766762"/>
                </a:cubicBezTo>
                <a:cubicBezTo>
                  <a:pt x="41873" y="757530"/>
                  <a:pt x="39576" y="762334"/>
                  <a:pt x="42863" y="752475"/>
                </a:cubicBezTo>
                <a:cubicBezTo>
                  <a:pt x="43657" y="739775"/>
                  <a:pt x="43260" y="726944"/>
                  <a:pt x="45244" y="714375"/>
                </a:cubicBezTo>
                <a:cubicBezTo>
                  <a:pt x="45690" y="711548"/>
                  <a:pt x="48844" y="709846"/>
                  <a:pt x="50006" y="707231"/>
                </a:cubicBezTo>
                <a:cubicBezTo>
                  <a:pt x="52045" y="702644"/>
                  <a:pt x="52524" y="697434"/>
                  <a:pt x="54769" y="692944"/>
                </a:cubicBezTo>
                <a:cubicBezTo>
                  <a:pt x="56356" y="689769"/>
                  <a:pt x="58408" y="686787"/>
                  <a:pt x="59531" y="683419"/>
                </a:cubicBezTo>
                <a:cubicBezTo>
                  <a:pt x="70095" y="651728"/>
                  <a:pt x="59329" y="677153"/>
                  <a:pt x="66675" y="645319"/>
                </a:cubicBezTo>
                <a:cubicBezTo>
                  <a:pt x="67636" y="641154"/>
                  <a:pt x="69850" y="637381"/>
                  <a:pt x="71438" y="633412"/>
                </a:cubicBezTo>
                <a:cubicBezTo>
                  <a:pt x="73829" y="621457"/>
                  <a:pt x="73748" y="619301"/>
                  <a:pt x="78581" y="607219"/>
                </a:cubicBezTo>
                <a:cubicBezTo>
                  <a:pt x="80169" y="603250"/>
                  <a:pt x="81608" y="599218"/>
                  <a:pt x="83344" y="595312"/>
                </a:cubicBezTo>
                <a:cubicBezTo>
                  <a:pt x="84786" y="592068"/>
                  <a:pt x="86788" y="589083"/>
                  <a:pt x="88106" y="585787"/>
                </a:cubicBezTo>
                <a:cubicBezTo>
                  <a:pt x="89970" y="581126"/>
                  <a:pt x="91426" y="576308"/>
                  <a:pt x="92869" y="571500"/>
                </a:cubicBezTo>
                <a:cubicBezTo>
                  <a:pt x="96376" y="559809"/>
                  <a:pt x="97059" y="547595"/>
                  <a:pt x="100013" y="535781"/>
                </a:cubicBezTo>
                <a:cubicBezTo>
                  <a:pt x="102569" y="525559"/>
                  <a:pt x="102612" y="530473"/>
                  <a:pt x="107156" y="519112"/>
                </a:cubicBezTo>
                <a:cubicBezTo>
                  <a:pt x="107165" y="519089"/>
                  <a:pt x="113106" y="501265"/>
                  <a:pt x="114300" y="497681"/>
                </a:cubicBezTo>
                <a:lnTo>
                  <a:pt x="116681" y="490537"/>
                </a:lnTo>
                <a:cubicBezTo>
                  <a:pt x="117475" y="488156"/>
                  <a:pt x="118571" y="485855"/>
                  <a:pt x="119063" y="483394"/>
                </a:cubicBezTo>
                <a:cubicBezTo>
                  <a:pt x="120650" y="475456"/>
                  <a:pt x="122931" y="467626"/>
                  <a:pt x="123825" y="459581"/>
                </a:cubicBezTo>
                <a:cubicBezTo>
                  <a:pt x="125503" y="444473"/>
                  <a:pt x="124947" y="440763"/>
                  <a:pt x="128588" y="428625"/>
                </a:cubicBezTo>
                <a:cubicBezTo>
                  <a:pt x="135817" y="404527"/>
                  <a:pt x="130154" y="423382"/>
                  <a:pt x="138113" y="404812"/>
                </a:cubicBezTo>
                <a:cubicBezTo>
                  <a:pt x="141379" y="397193"/>
                  <a:pt x="140639" y="394706"/>
                  <a:pt x="142875" y="385762"/>
                </a:cubicBezTo>
                <a:cubicBezTo>
                  <a:pt x="143484" y="383327"/>
                  <a:pt x="144566" y="381032"/>
                  <a:pt x="145256" y="378619"/>
                </a:cubicBezTo>
                <a:cubicBezTo>
                  <a:pt x="146155" y="375472"/>
                  <a:pt x="146844" y="372269"/>
                  <a:pt x="147638" y="369094"/>
                </a:cubicBezTo>
                <a:cubicBezTo>
                  <a:pt x="148432" y="362744"/>
                  <a:pt x="149654" y="356433"/>
                  <a:pt x="150019" y="350044"/>
                </a:cubicBezTo>
                <a:cubicBezTo>
                  <a:pt x="154282" y="275436"/>
                  <a:pt x="146930" y="307631"/>
                  <a:pt x="154781" y="276225"/>
                </a:cubicBezTo>
                <a:cubicBezTo>
                  <a:pt x="153987" y="265112"/>
                  <a:pt x="153254" y="253995"/>
                  <a:pt x="152400" y="242887"/>
                </a:cubicBezTo>
                <a:cubicBezTo>
                  <a:pt x="151220" y="227548"/>
                  <a:pt x="149318" y="189025"/>
                  <a:pt x="145256" y="166687"/>
                </a:cubicBezTo>
                <a:cubicBezTo>
                  <a:pt x="144671" y="163467"/>
                  <a:pt x="143517" y="160371"/>
                  <a:pt x="142875" y="157162"/>
                </a:cubicBezTo>
                <a:cubicBezTo>
                  <a:pt x="139091" y="138238"/>
                  <a:pt x="141952" y="141428"/>
                  <a:pt x="133350" y="119062"/>
                </a:cubicBezTo>
                <a:cubicBezTo>
                  <a:pt x="132323" y="116391"/>
                  <a:pt x="130175" y="114300"/>
                  <a:pt x="128588" y="111919"/>
                </a:cubicBezTo>
                <a:cubicBezTo>
                  <a:pt x="127396" y="107153"/>
                  <a:pt x="124161" y="94862"/>
                  <a:pt x="123825" y="90487"/>
                </a:cubicBezTo>
                <a:cubicBezTo>
                  <a:pt x="122545" y="73849"/>
                  <a:pt x="122830" y="57111"/>
                  <a:pt x="121444" y="40481"/>
                </a:cubicBezTo>
                <a:cubicBezTo>
                  <a:pt x="120861" y="33481"/>
                  <a:pt x="115743" y="29164"/>
                  <a:pt x="111919" y="23812"/>
                </a:cubicBezTo>
                <a:cubicBezTo>
                  <a:pt x="110255" y="21483"/>
                  <a:pt x="109583" y="18186"/>
                  <a:pt x="107156" y="16669"/>
                </a:cubicBezTo>
                <a:cubicBezTo>
                  <a:pt x="102899" y="14008"/>
                  <a:pt x="97587" y="13622"/>
                  <a:pt x="92869" y="11906"/>
                </a:cubicBezTo>
                <a:cubicBezTo>
                  <a:pt x="88852" y="10445"/>
                  <a:pt x="84965" y="8645"/>
                  <a:pt x="80963" y="7144"/>
                </a:cubicBezTo>
                <a:cubicBezTo>
                  <a:pt x="78613" y="6263"/>
                  <a:pt x="75972" y="6053"/>
                  <a:pt x="73819" y="4762"/>
                </a:cubicBezTo>
                <a:cubicBezTo>
                  <a:pt x="71894" y="3607"/>
                  <a:pt x="70644" y="1587"/>
                  <a:pt x="69056" y="0"/>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7" name="Freeform 26"/>
          <p:cNvSpPr/>
          <p:nvPr/>
        </p:nvSpPr>
        <p:spPr>
          <a:xfrm>
            <a:off x="9880600" y="3862388"/>
            <a:ext cx="146051" cy="781050"/>
          </a:xfrm>
          <a:custGeom>
            <a:avLst/>
            <a:gdLst>
              <a:gd name="connsiteX0" fmla="*/ 0 w 110091"/>
              <a:gd name="connsiteY0" fmla="*/ 781050 h 781050"/>
              <a:gd name="connsiteX1" fmla="*/ 14288 w 110091"/>
              <a:gd name="connsiteY1" fmla="*/ 747712 h 781050"/>
              <a:gd name="connsiteX2" fmla="*/ 16669 w 110091"/>
              <a:gd name="connsiteY2" fmla="*/ 738187 h 781050"/>
              <a:gd name="connsiteX3" fmla="*/ 26194 w 110091"/>
              <a:gd name="connsiteY3" fmla="*/ 723900 h 781050"/>
              <a:gd name="connsiteX4" fmla="*/ 33338 w 110091"/>
              <a:gd name="connsiteY4" fmla="*/ 707231 h 781050"/>
              <a:gd name="connsiteX5" fmla="*/ 38100 w 110091"/>
              <a:gd name="connsiteY5" fmla="*/ 692943 h 781050"/>
              <a:gd name="connsiteX6" fmla="*/ 40481 w 110091"/>
              <a:gd name="connsiteY6" fmla="*/ 685800 h 781050"/>
              <a:gd name="connsiteX7" fmla="*/ 42863 w 110091"/>
              <a:gd name="connsiteY7" fmla="*/ 619125 h 781050"/>
              <a:gd name="connsiteX8" fmla="*/ 47625 w 110091"/>
              <a:gd name="connsiteY8" fmla="*/ 602456 h 781050"/>
              <a:gd name="connsiteX9" fmla="*/ 54769 w 110091"/>
              <a:gd name="connsiteY9" fmla="*/ 595312 h 781050"/>
              <a:gd name="connsiteX10" fmla="*/ 59531 w 110091"/>
              <a:gd name="connsiteY10" fmla="*/ 583406 h 781050"/>
              <a:gd name="connsiteX11" fmla="*/ 66675 w 110091"/>
              <a:gd name="connsiteY11" fmla="*/ 573881 h 781050"/>
              <a:gd name="connsiteX12" fmla="*/ 71438 w 110091"/>
              <a:gd name="connsiteY12" fmla="*/ 566737 h 781050"/>
              <a:gd name="connsiteX13" fmla="*/ 78581 w 110091"/>
              <a:gd name="connsiteY13" fmla="*/ 542925 h 781050"/>
              <a:gd name="connsiteX14" fmla="*/ 80963 w 110091"/>
              <a:gd name="connsiteY14" fmla="*/ 523875 h 781050"/>
              <a:gd name="connsiteX15" fmla="*/ 83344 w 110091"/>
              <a:gd name="connsiteY15" fmla="*/ 464343 h 781050"/>
              <a:gd name="connsiteX16" fmla="*/ 85725 w 110091"/>
              <a:gd name="connsiteY16" fmla="*/ 454818 h 781050"/>
              <a:gd name="connsiteX17" fmla="*/ 88106 w 110091"/>
              <a:gd name="connsiteY17" fmla="*/ 438150 h 781050"/>
              <a:gd name="connsiteX18" fmla="*/ 90488 w 110091"/>
              <a:gd name="connsiteY18" fmla="*/ 297656 h 781050"/>
              <a:gd name="connsiteX19" fmla="*/ 92869 w 110091"/>
              <a:gd name="connsiteY19" fmla="*/ 280987 h 781050"/>
              <a:gd name="connsiteX20" fmla="*/ 97631 w 110091"/>
              <a:gd name="connsiteY20" fmla="*/ 150018 h 781050"/>
              <a:gd name="connsiteX21" fmla="*/ 104775 w 110091"/>
              <a:gd name="connsiteY21" fmla="*/ 130968 h 781050"/>
              <a:gd name="connsiteX22" fmla="*/ 107156 w 110091"/>
              <a:gd name="connsiteY22" fmla="*/ 64293 h 781050"/>
              <a:gd name="connsiteX23" fmla="*/ 95250 w 110091"/>
              <a:gd name="connsiteY23" fmla="*/ 33337 h 781050"/>
              <a:gd name="connsiteX24" fmla="*/ 85725 w 110091"/>
              <a:gd name="connsiteY24" fmla="*/ 11906 h 781050"/>
              <a:gd name="connsiteX25" fmla="*/ 80963 w 110091"/>
              <a:gd name="connsiteY2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0091" h="781050">
                <a:moveTo>
                  <a:pt x="0" y="781050"/>
                </a:moveTo>
                <a:cubicBezTo>
                  <a:pt x="7817" y="765416"/>
                  <a:pt x="8280" y="765737"/>
                  <a:pt x="14288" y="747712"/>
                </a:cubicBezTo>
                <a:cubicBezTo>
                  <a:pt x="15323" y="744607"/>
                  <a:pt x="15205" y="741114"/>
                  <a:pt x="16669" y="738187"/>
                </a:cubicBezTo>
                <a:cubicBezTo>
                  <a:pt x="19229" y="733068"/>
                  <a:pt x="26194" y="723900"/>
                  <a:pt x="26194" y="723900"/>
                </a:cubicBezTo>
                <a:cubicBezTo>
                  <a:pt x="32493" y="698701"/>
                  <a:pt x="23940" y="728377"/>
                  <a:pt x="33338" y="707231"/>
                </a:cubicBezTo>
                <a:cubicBezTo>
                  <a:pt x="35377" y="702643"/>
                  <a:pt x="36513" y="697706"/>
                  <a:pt x="38100" y="692943"/>
                </a:cubicBezTo>
                <a:lnTo>
                  <a:pt x="40481" y="685800"/>
                </a:lnTo>
                <a:cubicBezTo>
                  <a:pt x="41275" y="663575"/>
                  <a:pt x="41476" y="641321"/>
                  <a:pt x="42863" y="619125"/>
                </a:cubicBezTo>
                <a:cubicBezTo>
                  <a:pt x="42918" y="618249"/>
                  <a:pt x="46460" y="604203"/>
                  <a:pt x="47625" y="602456"/>
                </a:cubicBezTo>
                <a:cubicBezTo>
                  <a:pt x="49493" y="599654"/>
                  <a:pt x="52388" y="597693"/>
                  <a:pt x="54769" y="595312"/>
                </a:cubicBezTo>
                <a:cubicBezTo>
                  <a:pt x="56356" y="591343"/>
                  <a:pt x="57455" y="587142"/>
                  <a:pt x="59531" y="583406"/>
                </a:cubicBezTo>
                <a:cubicBezTo>
                  <a:pt x="61458" y="579937"/>
                  <a:pt x="64368" y="577110"/>
                  <a:pt x="66675" y="573881"/>
                </a:cubicBezTo>
                <a:cubicBezTo>
                  <a:pt x="68339" y="571552"/>
                  <a:pt x="69850" y="569118"/>
                  <a:pt x="71438" y="566737"/>
                </a:cubicBezTo>
                <a:cubicBezTo>
                  <a:pt x="73556" y="560382"/>
                  <a:pt x="77381" y="550125"/>
                  <a:pt x="78581" y="542925"/>
                </a:cubicBezTo>
                <a:cubicBezTo>
                  <a:pt x="79633" y="536613"/>
                  <a:pt x="80169" y="530225"/>
                  <a:pt x="80963" y="523875"/>
                </a:cubicBezTo>
                <a:cubicBezTo>
                  <a:pt x="81757" y="504031"/>
                  <a:pt x="81978" y="484156"/>
                  <a:pt x="83344" y="464343"/>
                </a:cubicBezTo>
                <a:cubicBezTo>
                  <a:pt x="83569" y="461078"/>
                  <a:pt x="85140" y="458038"/>
                  <a:pt x="85725" y="454818"/>
                </a:cubicBezTo>
                <a:cubicBezTo>
                  <a:pt x="86729" y="449296"/>
                  <a:pt x="87312" y="443706"/>
                  <a:pt x="88106" y="438150"/>
                </a:cubicBezTo>
                <a:cubicBezTo>
                  <a:pt x="88900" y="391319"/>
                  <a:pt x="89069" y="344473"/>
                  <a:pt x="90488" y="297656"/>
                </a:cubicBezTo>
                <a:cubicBezTo>
                  <a:pt x="90658" y="292046"/>
                  <a:pt x="92598" y="286593"/>
                  <a:pt x="92869" y="280987"/>
                </a:cubicBezTo>
                <a:cubicBezTo>
                  <a:pt x="94980" y="237353"/>
                  <a:pt x="95449" y="193649"/>
                  <a:pt x="97631" y="150018"/>
                </a:cubicBezTo>
                <a:cubicBezTo>
                  <a:pt x="98188" y="138887"/>
                  <a:pt x="99456" y="138948"/>
                  <a:pt x="104775" y="130968"/>
                </a:cubicBezTo>
                <a:cubicBezTo>
                  <a:pt x="109828" y="100651"/>
                  <a:pt x="112515" y="97786"/>
                  <a:pt x="107156" y="64293"/>
                </a:cubicBezTo>
                <a:cubicBezTo>
                  <a:pt x="103753" y="43023"/>
                  <a:pt x="101089" y="47933"/>
                  <a:pt x="95250" y="33337"/>
                </a:cubicBezTo>
                <a:cubicBezTo>
                  <a:pt x="86748" y="12083"/>
                  <a:pt x="94889" y="25651"/>
                  <a:pt x="85725" y="11906"/>
                </a:cubicBezTo>
                <a:cubicBezTo>
                  <a:pt x="82783" y="3078"/>
                  <a:pt x="84467" y="7007"/>
                  <a:pt x="80963" y="0"/>
                </a:cubicBezTo>
              </a:path>
            </a:pathLst>
          </a:cu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itle 1"/>
          <p:cNvSpPr>
            <a:spLocks noGrp="1"/>
          </p:cNvSpPr>
          <p:nvPr>
            <p:ph type="title"/>
          </p:nvPr>
        </p:nvSpPr>
        <p:spPr>
          <a:xfrm>
            <a:off x="838200" y="76200"/>
            <a:ext cx="10515600" cy="914400"/>
          </a:xfrm>
        </p:spPr>
        <p:txBody>
          <a:bodyPr/>
          <a:lstStyle/>
          <a:p>
            <a:r>
              <a:rPr lang="en-US" smtClean="0"/>
              <a:t>The Central Limit Theorem</a:t>
            </a:r>
          </a:p>
        </p:txBody>
      </p:sp>
      <p:sp>
        <p:nvSpPr>
          <p:cNvPr id="7" name="Rectangle 2"/>
          <p:cNvSpPr>
            <a:spLocks noChangeArrowheads="1"/>
          </p:cNvSpPr>
          <p:nvPr/>
        </p:nvSpPr>
        <p:spPr bwMode="auto">
          <a:xfrm>
            <a:off x="6604000" y="2438400"/>
            <a:ext cx="4978400" cy="2133600"/>
          </a:xfrm>
          <a:prstGeom prst="rect">
            <a:avLst/>
          </a:prstGeom>
          <a:solidFill>
            <a:schemeClr val="bg1">
              <a:lumMod val="85000"/>
            </a:schemeClr>
          </a:solidFill>
          <a:ln w="12700">
            <a:solidFill>
              <a:schemeClr val="tx1"/>
            </a:solidFill>
            <a:miter lim="800000"/>
            <a:headEnd/>
            <a:tailEnd/>
          </a:ln>
          <a:effectLst/>
        </p:spPr>
        <p:txBody>
          <a:bodyPr wrap="none" anchor="ctr"/>
          <a:lstStyle/>
          <a:p>
            <a:pPr eaLnBrk="1" hangingPunct="1">
              <a:defRPr/>
            </a:pPr>
            <a:endParaRPr lang="en-US">
              <a:latin typeface="Arial" panose="020B0604020202020204" pitchFamily="34" charset="0"/>
              <a:cs typeface="Arial" panose="020B0604020202020204" pitchFamily="34" charset="0"/>
            </a:endParaRPr>
          </a:p>
        </p:txBody>
      </p:sp>
      <p:sp>
        <p:nvSpPr>
          <p:cNvPr id="5126" name="Line 4"/>
          <p:cNvSpPr>
            <a:spLocks noChangeShapeType="1"/>
          </p:cNvSpPr>
          <p:nvPr/>
        </p:nvSpPr>
        <p:spPr bwMode="auto">
          <a:xfrm>
            <a:off x="6618818" y="3505200"/>
            <a:ext cx="2116" cy="0"/>
          </a:xfrm>
          <a:prstGeom prst="line">
            <a:avLst/>
          </a:prstGeom>
          <a:noFill/>
          <a:ln w="12700">
            <a:solidFill>
              <a:schemeClr val="tx1"/>
            </a:solidFill>
            <a:round/>
            <a:headEnd/>
            <a:tailEnd/>
          </a:ln>
        </p:spPr>
        <p:txBody>
          <a:bodyPr wrap="none" anchor="ctr"/>
          <a:lstStyle/>
          <a:p>
            <a:endParaRPr lang="en-US"/>
          </a:p>
        </p:txBody>
      </p:sp>
      <p:sp>
        <p:nvSpPr>
          <p:cNvPr id="5127" name="Line 5"/>
          <p:cNvSpPr>
            <a:spLocks noChangeShapeType="1"/>
          </p:cNvSpPr>
          <p:nvPr/>
        </p:nvSpPr>
        <p:spPr bwMode="auto">
          <a:xfrm>
            <a:off x="6618818" y="4038600"/>
            <a:ext cx="2116" cy="0"/>
          </a:xfrm>
          <a:prstGeom prst="line">
            <a:avLst/>
          </a:prstGeom>
          <a:noFill/>
          <a:ln w="12700">
            <a:solidFill>
              <a:schemeClr val="tx1"/>
            </a:solidFill>
            <a:round/>
            <a:headEnd/>
            <a:tailEnd/>
          </a:ln>
        </p:spPr>
        <p:txBody>
          <a:bodyPr wrap="none" anchor="ctr"/>
          <a:lstStyle/>
          <a:p>
            <a:endParaRPr lang="en-US"/>
          </a:p>
        </p:txBody>
      </p:sp>
      <p:sp>
        <p:nvSpPr>
          <p:cNvPr id="5128" name="Line 6"/>
          <p:cNvSpPr>
            <a:spLocks noChangeShapeType="1"/>
          </p:cNvSpPr>
          <p:nvPr/>
        </p:nvSpPr>
        <p:spPr bwMode="auto">
          <a:xfrm>
            <a:off x="6618818" y="2971800"/>
            <a:ext cx="2116" cy="0"/>
          </a:xfrm>
          <a:prstGeom prst="line">
            <a:avLst/>
          </a:prstGeom>
          <a:noFill/>
          <a:ln w="12700">
            <a:solidFill>
              <a:schemeClr val="tx1"/>
            </a:solidFill>
            <a:round/>
            <a:headEnd/>
            <a:tailEnd/>
          </a:ln>
        </p:spPr>
        <p:txBody>
          <a:bodyPr wrap="none" anchor="ctr"/>
          <a:lstStyle/>
          <a:p>
            <a:endParaRPr lang="en-US"/>
          </a:p>
        </p:txBody>
      </p:sp>
      <p:sp>
        <p:nvSpPr>
          <p:cNvPr id="5129" name="Rectangle 11"/>
          <p:cNvSpPr>
            <a:spLocks noChangeArrowheads="1"/>
          </p:cNvSpPr>
          <p:nvPr/>
        </p:nvSpPr>
        <p:spPr bwMode="auto">
          <a:xfrm>
            <a:off x="5791201" y="2819401"/>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b="1"/>
              <a:t>.3</a:t>
            </a:r>
          </a:p>
        </p:txBody>
      </p:sp>
      <p:sp>
        <p:nvSpPr>
          <p:cNvPr id="5130" name="Rectangle 12"/>
          <p:cNvSpPr>
            <a:spLocks noChangeArrowheads="1"/>
          </p:cNvSpPr>
          <p:nvPr/>
        </p:nvSpPr>
        <p:spPr bwMode="auto">
          <a:xfrm>
            <a:off x="5791201" y="3352800"/>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b="1"/>
              <a:t>.2</a:t>
            </a:r>
          </a:p>
        </p:txBody>
      </p:sp>
      <p:sp>
        <p:nvSpPr>
          <p:cNvPr id="5131" name="Rectangle 13"/>
          <p:cNvSpPr>
            <a:spLocks noChangeArrowheads="1"/>
          </p:cNvSpPr>
          <p:nvPr/>
        </p:nvSpPr>
        <p:spPr bwMode="auto">
          <a:xfrm>
            <a:off x="5767918" y="3792539"/>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b="1"/>
              <a:t>.1</a:t>
            </a:r>
          </a:p>
        </p:txBody>
      </p:sp>
      <p:sp>
        <p:nvSpPr>
          <p:cNvPr id="5132" name="Rectangle 14"/>
          <p:cNvSpPr>
            <a:spLocks noChangeArrowheads="1"/>
          </p:cNvSpPr>
          <p:nvPr/>
        </p:nvSpPr>
        <p:spPr bwMode="auto">
          <a:xfrm>
            <a:off x="5767918" y="4325939"/>
            <a:ext cx="656167" cy="366767"/>
          </a:xfrm>
          <a:prstGeom prst="rect">
            <a:avLst/>
          </a:prstGeom>
          <a:noFill/>
          <a:ln w="12700">
            <a:noFill/>
            <a:miter lim="800000"/>
            <a:headEnd/>
            <a:tailEnd/>
          </a:ln>
        </p:spPr>
        <p:txBody>
          <a:bodyPr lIns="90488" tIns="44450" rIns="90488" bIns="44450">
            <a:spAutoFit/>
          </a:bodyPr>
          <a:lstStyle/>
          <a:p>
            <a:pPr>
              <a:spcBef>
                <a:spcPct val="50000"/>
              </a:spcBef>
            </a:pPr>
            <a:r>
              <a:rPr lang="en-US" b="1"/>
              <a:t> 0</a:t>
            </a:r>
          </a:p>
        </p:txBody>
      </p:sp>
      <p:sp>
        <p:nvSpPr>
          <p:cNvPr id="5133" name="Rectangle 15"/>
          <p:cNvSpPr>
            <a:spLocks noChangeArrowheads="1"/>
          </p:cNvSpPr>
          <p:nvPr/>
        </p:nvSpPr>
        <p:spPr bwMode="auto">
          <a:xfrm>
            <a:off x="6885518" y="4630738"/>
            <a:ext cx="4516967" cy="615950"/>
          </a:xfrm>
          <a:prstGeom prst="rect">
            <a:avLst/>
          </a:prstGeom>
          <a:noFill/>
          <a:ln w="12700">
            <a:noFill/>
            <a:miter lim="800000"/>
            <a:headEnd/>
            <a:tailEnd/>
          </a:ln>
        </p:spPr>
        <p:txBody>
          <a:bodyPr lIns="90488" tIns="44450" rIns="90488" bIns="44450">
            <a:spAutoFit/>
          </a:bodyPr>
          <a:lstStyle/>
          <a:p>
            <a:pPr>
              <a:spcBef>
                <a:spcPct val="50000"/>
              </a:spcBef>
            </a:pPr>
            <a:r>
              <a:rPr lang="en-US" b="1"/>
              <a:t>   18         20          22         24</a:t>
            </a:r>
          </a:p>
          <a:p>
            <a:pPr>
              <a:lnSpc>
                <a:spcPct val="40000"/>
              </a:lnSpc>
              <a:spcBef>
                <a:spcPct val="50000"/>
              </a:spcBef>
            </a:pPr>
            <a:r>
              <a:rPr lang="en-US" b="1"/>
              <a:t>    A          B            C          D</a:t>
            </a:r>
          </a:p>
        </p:txBody>
      </p:sp>
      <p:sp>
        <p:nvSpPr>
          <p:cNvPr id="5134" name="Rectangle 16"/>
          <p:cNvSpPr>
            <a:spLocks noChangeArrowheads="1"/>
          </p:cNvSpPr>
          <p:nvPr/>
        </p:nvSpPr>
        <p:spPr bwMode="auto">
          <a:xfrm>
            <a:off x="7467600" y="5387976"/>
            <a:ext cx="3352800" cy="398463"/>
          </a:xfrm>
          <a:prstGeom prst="rect">
            <a:avLst/>
          </a:prstGeom>
          <a:solidFill>
            <a:srgbClr val="F7F7A7"/>
          </a:solidFill>
          <a:ln w="12700">
            <a:solidFill>
              <a:schemeClr val="tx1"/>
            </a:solidFill>
            <a:miter lim="800000"/>
            <a:headEnd/>
            <a:tailEnd/>
          </a:ln>
        </p:spPr>
        <p:txBody>
          <a:bodyPr lIns="90488" tIns="44450" rIns="90488" bIns="44450">
            <a:spAutoFit/>
          </a:bodyPr>
          <a:lstStyle/>
          <a:p>
            <a:pPr>
              <a:spcBef>
                <a:spcPct val="50000"/>
              </a:spcBef>
            </a:pPr>
            <a:r>
              <a:rPr lang="en-US" sz="2000">
                <a:solidFill>
                  <a:srgbClr val="000000"/>
                </a:solidFill>
              </a:rPr>
              <a:t>Uniform Distribution</a:t>
            </a:r>
          </a:p>
        </p:txBody>
      </p:sp>
      <p:sp>
        <p:nvSpPr>
          <p:cNvPr id="5135" name="Rectangle 17"/>
          <p:cNvSpPr>
            <a:spLocks noChangeArrowheads="1"/>
          </p:cNvSpPr>
          <p:nvPr/>
        </p:nvSpPr>
        <p:spPr bwMode="auto">
          <a:xfrm>
            <a:off x="5765801" y="2239964"/>
            <a:ext cx="1265767" cy="396875"/>
          </a:xfrm>
          <a:prstGeom prst="rect">
            <a:avLst/>
          </a:prstGeom>
          <a:noFill/>
          <a:ln w="12700">
            <a:noFill/>
            <a:miter lim="800000"/>
            <a:headEnd/>
            <a:tailEnd/>
          </a:ln>
        </p:spPr>
        <p:txBody>
          <a:bodyPr lIns="90488" tIns="44450" rIns="90488" bIns="44450">
            <a:spAutoFit/>
          </a:bodyPr>
          <a:lstStyle/>
          <a:p>
            <a:pPr>
              <a:spcBef>
                <a:spcPct val="50000"/>
              </a:spcBef>
            </a:pPr>
            <a:r>
              <a:rPr lang="en-US" sz="2000" i="1"/>
              <a:t>P(x)</a:t>
            </a:r>
            <a:endParaRPr lang="en-US" sz="2800" i="1"/>
          </a:p>
        </p:txBody>
      </p:sp>
      <p:sp>
        <p:nvSpPr>
          <p:cNvPr id="5136" name="Rectangle 18"/>
          <p:cNvSpPr>
            <a:spLocks noChangeArrowheads="1"/>
          </p:cNvSpPr>
          <p:nvPr/>
        </p:nvSpPr>
        <p:spPr bwMode="auto">
          <a:xfrm>
            <a:off x="11379200" y="4632326"/>
            <a:ext cx="609600" cy="396875"/>
          </a:xfrm>
          <a:prstGeom prst="rect">
            <a:avLst/>
          </a:prstGeom>
          <a:noFill/>
          <a:ln w="12700">
            <a:noFill/>
            <a:miter lim="800000"/>
            <a:headEnd/>
            <a:tailEnd/>
          </a:ln>
        </p:spPr>
        <p:txBody>
          <a:bodyPr lIns="90488" tIns="44450" rIns="90488" bIns="44450">
            <a:spAutoFit/>
          </a:bodyPr>
          <a:lstStyle/>
          <a:p>
            <a:pPr>
              <a:spcBef>
                <a:spcPct val="50000"/>
              </a:spcBef>
            </a:pPr>
            <a:r>
              <a:rPr lang="en-US" sz="2000" i="1"/>
              <a:t>x</a:t>
            </a:r>
            <a:endParaRPr lang="en-US" sz="2800" i="1"/>
          </a:p>
        </p:txBody>
      </p:sp>
      <p:sp>
        <p:nvSpPr>
          <p:cNvPr id="35855" name="Rectangle 21"/>
          <p:cNvSpPr>
            <a:spLocks noChangeArrowheads="1"/>
          </p:cNvSpPr>
          <p:nvPr/>
        </p:nvSpPr>
        <p:spPr bwMode="auto">
          <a:xfrm>
            <a:off x="406400" y="1371600"/>
            <a:ext cx="11379200" cy="459100"/>
          </a:xfrm>
          <a:prstGeom prst="rect">
            <a:avLst/>
          </a:prstGeom>
          <a:noFill/>
          <a:ln>
            <a:noFill/>
          </a:ln>
          <a:effectLst/>
          <a:extLst>
            <a:ext uri="{909E8E84-426E-40DD-AFC4-6F175D3DCCD1}"/>
            <a:ext uri="{91240B29-F687-4F45-9708-019B960494DF}"/>
            <a:ext uri="{AF507438-7753-43E0-B8FC-AC1667EBCBE1}"/>
          </a:extLst>
        </p:spPr>
        <p:txBody>
          <a:bodyPr lIns="90488" tIns="44450" rIns="90488" bIns="44450">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marL="0" indent="0">
              <a:lnSpc>
                <a:spcPct val="100000"/>
              </a:lnSpc>
              <a:spcBef>
                <a:spcPct val="50000"/>
              </a:spcBef>
              <a:buClr>
                <a:srgbClr val="00B400"/>
              </a:buClr>
              <a:buFont typeface="Arial" panose="020B0604020202020204" pitchFamily="34" charset="0"/>
              <a:buNone/>
              <a:defRPr/>
            </a:pPr>
            <a:r>
              <a:rPr lang="en-US" sz="2400" dirty="0" smtClean="0">
                <a:latin typeface="+mn-lt"/>
                <a:cs typeface="Arial" panose="020B0604020202020204" pitchFamily="34" charset="0"/>
              </a:rPr>
              <a:t>Summary Measures for the Population Distribution:</a:t>
            </a:r>
          </a:p>
        </p:txBody>
      </p:sp>
      <p:sp>
        <p:nvSpPr>
          <p:cNvPr id="5138" name="Line 24"/>
          <p:cNvSpPr>
            <a:spLocks noChangeShapeType="1"/>
          </p:cNvSpPr>
          <p:nvPr/>
        </p:nvSpPr>
        <p:spPr bwMode="auto">
          <a:xfrm>
            <a:off x="6604000" y="4038600"/>
            <a:ext cx="4978400" cy="1588"/>
          </a:xfrm>
          <a:prstGeom prst="line">
            <a:avLst/>
          </a:prstGeom>
          <a:noFill/>
          <a:ln w="9525" cap="rnd">
            <a:solidFill>
              <a:schemeClr val="tx1"/>
            </a:solidFill>
            <a:prstDash val="sysDot"/>
            <a:miter lim="800000"/>
            <a:headEnd/>
            <a:tailEnd/>
          </a:ln>
        </p:spPr>
        <p:txBody>
          <a:bodyPr wrap="none"/>
          <a:lstStyle/>
          <a:p>
            <a:endParaRPr lang="en-US"/>
          </a:p>
        </p:txBody>
      </p:sp>
      <p:sp>
        <p:nvSpPr>
          <p:cNvPr id="5139" name="Line 26"/>
          <p:cNvSpPr>
            <a:spLocks noChangeShapeType="1"/>
          </p:cNvSpPr>
          <p:nvPr/>
        </p:nvSpPr>
        <p:spPr bwMode="auto">
          <a:xfrm>
            <a:off x="6604000" y="3581400"/>
            <a:ext cx="4978400" cy="1588"/>
          </a:xfrm>
          <a:prstGeom prst="line">
            <a:avLst/>
          </a:prstGeom>
          <a:noFill/>
          <a:ln w="9525" cap="rnd">
            <a:solidFill>
              <a:schemeClr val="tx1"/>
            </a:solidFill>
            <a:prstDash val="sysDot"/>
            <a:miter lim="800000"/>
            <a:headEnd/>
            <a:tailEnd/>
          </a:ln>
        </p:spPr>
        <p:txBody>
          <a:bodyPr wrap="none"/>
          <a:lstStyle/>
          <a:p>
            <a:endParaRPr lang="en-US"/>
          </a:p>
        </p:txBody>
      </p:sp>
      <p:sp>
        <p:nvSpPr>
          <p:cNvPr id="5140" name="Line 27"/>
          <p:cNvSpPr>
            <a:spLocks noChangeShapeType="1"/>
          </p:cNvSpPr>
          <p:nvPr/>
        </p:nvSpPr>
        <p:spPr bwMode="auto">
          <a:xfrm>
            <a:off x="6604000" y="3048000"/>
            <a:ext cx="4978400" cy="1588"/>
          </a:xfrm>
          <a:prstGeom prst="line">
            <a:avLst/>
          </a:prstGeom>
          <a:noFill/>
          <a:ln w="9525" cap="rnd">
            <a:solidFill>
              <a:schemeClr val="tx1"/>
            </a:solidFill>
            <a:prstDash val="sysDot"/>
            <a:miter lim="800000"/>
            <a:headEnd/>
            <a:tailEnd/>
          </a:ln>
        </p:spPr>
        <p:txBody>
          <a:bodyPr wrap="none"/>
          <a:lstStyle/>
          <a:p>
            <a:endParaRPr lang="en-US"/>
          </a:p>
        </p:txBody>
      </p:sp>
      <p:graphicFrame>
        <p:nvGraphicFramePr>
          <p:cNvPr id="5122" name="Object 28"/>
          <p:cNvGraphicFramePr>
            <a:graphicFrameLocks noChangeAspect="1"/>
          </p:cNvGraphicFramePr>
          <p:nvPr/>
        </p:nvGraphicFramePr>
        <p:xfrm>
          <a:off x="436033" y="2181226"/>
          <a:ext cx="4811184" cy="1939925"/>
        </p:xfrm>
        <a:graphic>
          <a:graphicData uri="http://schemas.openxmlformats.org/presentationml/2006/ole">
            <p:oleObj spid="_x0000_s181250" name="Equation" r:id="rId3" imgW="1701800" imgH="914400" progId="">
              <p:embed/>
            </p:oleObj>
          </a:graphicData>
        </a:graphic>
      </p:graphicFrame>
      <p:graphicFrame>
        <p:nvGraphicFramePr>
          <p:cNvPr id="5123" name="Object 29"/>
          <p:cNvGraphicFramePr>
            <a:graphicFrameLocks noChangeAspect="1"/>
          </p:cNvGraphicFramePr>
          <p:nvPr/>
        </p:nvGraphicFramePr>
        <p:xfrm>
          <a:off x="579967" y="4419600"/>
          <a:ext cx="4631267" cy="1023938"/>
        </p:xfrm>
        <a:graphic>
          <a:graphicData uri="http://schemas.openxmlformats.org/presentationml/2006/ole">
            <p:oleObj spid="_x0000_s181251" name="Equation" r:id="rId4" imgW="1637589" imgH="482391" progId="">
              <p:embed/>
            </p:oleObj>
          </a:graphicData>
        </a:graphic>
      </p:graphicFrame>
      <p:sp>
        <p:nvSpPr>
          <p:cNvPr id="5141" name="Rectangle 7"/>
          <p:cNvSpPr>
            <a:spLocks noChangeArrowheads="1"/>
          </p:cNvSpPr>
          <p:nvPr/>
        </p:nvSpPr>
        <p:spPr bwMode="auto">
          <a:xfrm>
            <a:off x="7112000" y="3276600"/>
            <a:ext cx="609600" cy="1295400"/>
          </a:xfrm>
          <a:prstGeom prst="rect">
            <a:avLst/>
          </a:prstGeom>
          <a:solidFill>
            <a:srgbClr val="00B400"/>
          </a:solidFill>
          <a:ln w="12700">
            <a:solidFill>
              <a:schemeClr val="tx1"/>
            </a:solidFill>
            <a:miter lim="800000"/>
            <a:headEnd/>
            <a:tailEnd/>
          </a:ln>
        </p:spPr>
        <p:txBody>
          <a:bodyPr wrap="none" anchor="ctr"/>
          <a:lstStyle/>
          <a:p>
            <a:pPr eaLnBrk="1" hangingPunct="1"/>
            <a:endParaRPr lang="en-US"/>
          </a:p>
        </p:txBody>
      </p:sp>
      <p:sp>
        <p:nvSpPr>
          <p:cNvPr id="5142" name="Rectangle 8"/>
          <p:cNvSpPr>
            <a:spLocks noChangeArrowheads="1"/>
          </p:cNvSpPr>
          <p:nvPr/>
        </p:nvSpPr>
        <p:spPr bwMode="auto">
          <a:xfrm>
            <a:off x="8229600" y="3276600"/>
            <a:ext cx="609600" cy="1295400"/>
          </a:xfrm>
          <a:prstGeom prst="rect">
            <a:avLst/>
          </a:prstGeom>
          <a:solidFill>
            <a:srgbClr val="00B400"/>
          </a:solidFill>
          <a:ln w="12700">
            <a:solidFill>
              <a:schemeClr val="tx1"/>
            </a:solidFill>
            <a:miter lim="800000"/>
            <a:headEnd/>
            <a:tailEnd/>
          </a:ln>
        </p:spPr>
        <p:txBody>
          <a:bodyPr wrap="none" anchor="ctr"/>
          <a:lstStyle/>
          <a:p>
            <a:pPr eaLnBrk="1" hangingPunct="1"/>
            <a:endParaRPr lang="en-US"/>
          </a:p>
        </p:txBody>
      </p:sp>
      <p:sp>
        <p:nvSpPr>
          <p:cNvPr id="5143" name="Rectangle 9"/>
          <p:cNvSpPr>
            <a:spLocks noChangeArrowheads="1"/>
          </p:cNvSpPr>
          <p:nvPr/>
        </p:nvSpPr>
        <p:spPr bwMode="auto">
          <a:xfrm>
            <a:off x="9347200" y="3276600"/>
            <a:ext cx="609600" cy="1295400"/>
          </a:xfrm>
          <a:prstGeom prst="rect">
            <a:avLst/>
          </a:prstGeom>
          <a:solidFill>
            <a:srgbClr val="00B400"/>
          </a:solidFill>
          <a:ln w="12700">
            <a:solidFill>
              <a:schemeClr val="tx1"/>
            </a:solidFill>
            <a:miter lim="800000"/>
            <a:headEnd/>
            <a:tailEnd/>
          </a:ln>
        </p:spPr>
        <p:txBody>
          <a:bodyPr wrap="none" anchor="ctr"/>
          <a:lstStyle/>
          <a:p>
            <a:pPr eaLnBrk="1" hangingPunct="1"/>
            <a:endParaRPr lang="en-US"/>
          </a:p>
        </p:txBody>
      </p:sp>
      <p:sp>
        <p:nvSpPr>
          <p:cNvPr id="5144" name="Rectangle 10"/>
          <p:cNvSpPr>
            <a:spLocks noChangeArrowheads="1"/>
          </p:cNvSpPr>
          <p:nvPr/>
        </p:nvSpPr>
        <p:spPr bwMode="auto">
          <a:xfrm>
            <a:off x="10464800" y="3276600"/>
            <a:ext cx="609600" cy="1295400"/>
          </a:xfrm>
          <a:prstGeom prst="rect">
            <a:avLst/>
          </a:prstGeom>
          <a:solidFill>
            <a:srgbClr val="00B400"/>
          </a:solidFill>
          <a:ln w="12700">
            <a:solidFill>
              <a:schemeClr val="tx1"/>
            </a:solidFill>
            <a:miter lim="800000"/>
            <a:headEnd/>
            <a:tailEnd/>
          </a:ln>
        </p:spPr>
        <p:txBody>
          <a:bodyPr wrap="none" anchor="ctr"/>
          <a:lstStyle/>
          <a:p>
            <a:pPr eaLnBrk="1" hangingPunct="1"/>
            <a:endParaRPr lang="en-US"/>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838200" y="76200"/>
            <a:ext cx="10515600" cy="914400"/>
          </a:xfrm>
        </p:spPr>
        <p:txBody>
          <a:bodyPr/>
          <a:lstStyle/>
          <a:p>
            <a:r>
              <a:rPr lang="en-US" smtClean="0"/>
              <a:t>The Central Limit Theorem</a:t>
            </a:r>
          </a:p>
        </p:txBody>
      </p:sp>
      <p:graphicFrame>
        <p:nvGraphicFramePr>
          <p:cNvPr id="2" name="Content Placeholder 1"/>
          <p:cNvGraphicFramePr>
            <a:graphicFrameLocks noGrp="1"/>
          </p:cNvGraphicFramePr>
          <p:nvPr>
            <p:ph idx="1"/>
          </p:nvPr>
        </p:nvGraphicFramePr>
        <p:xfrm>
          <a:off x="203201" y="1736725"/>
          <a:ext cx="6299199" cy="2225676"/>
        </p:xfrm>
        <a:graphic>
          <a:graphicData uri="http://schemas.openxmlformats.org/drawingml/2006/table">
            <a:tbl>
              <a:tblPr firstRow="1" bandRow="1">
                <a:tableStyleId>{5C22544A-7EE6-4342-B048-85BDC9FD1C3A}</a:tableStyleId>
              </a:tblPr>
              <a:tblGrid>
                <a:gridCol w="1064653"/>
                <a:gridCol w="1261204"/>
                <a:gridCol w="1356751"/>
                <a:gridCol w="1295792"/>
                <a:gridCol w="1320799"/>
              </a:tblGrid>
              <a:tr h="370946">
                <a:tc rowSpan="2">
                  <a:txBody>
                    <a:bodyPr/>
                    <a:lstStyle/>
                    <a:p>
                      <a:pPr marL="0" marR="0" algn="ctr">
                        <a:spcBef>
                          <a:spcPts val="0"/>
                        </a:spcBef>
                        <a:spcAft>
                          <a:spcPts val="0"/>
                        </a:spcAft>
                      </a:pPr>
                      <a:r>
                        <a:rPr lang="en-US" sz="2000" b="1" dirty="0">
                          <a:solidFill>
                            <a:schemeClr val="tx1"/>
                          </a:solidFill>
                          <a:effectLst/>
                          <a:latin typeface="Arial"/>
                          <a:ea typeface="Times New Roman"/>
                          <a:cs typeface="Times New Roman"/>
                        </a:rPr>
                        <a:t>1</a:t>
                      </a:r>
                      <a:r>
                        <a:rPr lang="en-US" sz="2000" b="1" baseline="30000" dirty="0">
                          <a:solidFill>
                            <a:schemeClr val="tx1"/>
                          </a:solidFill>
                          <a:effectLst/>
                          <a:latin typeface="Arial"/>
                          <a:ea typeface="Times New Roman"/>
                          <a:cs typeface="Times New Roman"/>
                        </a:rPr>
                        <a:t>st</a:t>
                      </a:r>
                      <a:endParaRPr lang="en-US" sz="2000" dirty="0">
                        <a:solidFill>
                          <a:schemeClr val="tx1"/>
                        </a:solidFill>
                        <a:effectLst/>
                        <a:latin typeface="Times New Roman"/>
                        <a:ea typeface="Times New Roman"/>
                      </a:endParaRPr>
                    </a:p>
                    <a:p>
                      <a:pPr marL="0" marR="0" algn="ctr">
                        <a:spcBef>
                          <a:spcPts val="0"/>
                        </a:spcBef>
                        <a:spcAft>
                          <a:spcPts val="0"/>
                        </a:spcAft>
                      </a:pPr>
                      <a:r>
                        <a:rPr lang="en-US" sz="2000" b="1" dirty="0" err="1">
                          <a:solidFill>
                            <a:schemeClr val="tx1"/>
                          </a:solidFill>
                          <a:effectLst/>
                          <a:latin typeface="Arial Narrow"/>
                          <a:ea typeface="Times New Roman"/>
                        </a:rPr>
                        <a:t>Obs</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A7"/>
                    </a:solidFill>
                  </a:tcPr>
                </a:tc>
                <a:tc gridSpan="4">
                  <a:txBody>
                    <a:bodyPr/>
                    <a:lstStyle/>
                    <a:p>
                      <a:pPr marL="0" marR="0" algn="ctr">
                        <a:spcBef>
                          <a:spcPts val="0"/>
                        </a:spcBef>
                        <a:spcAft>
                          <a:spcPts val="0"/>
                        </a:spcAft>
                      </a:pPr>
                      <a:r>
                        <a:rPr lang="en-US" sz="2000" b="1" dirty="0">
                          <a:solidFill>
                            <a:schemeClr val="tx1"/>
                          </a:solidFill>
                          <a:effectLst/>
                          <a:latin typeface="Arial"/>
                          <a:ea typeface="Times New Roman"/>
                          <a:cs typeface="Times New Roman"/>
                        </a:rPr>
                        <a:t>2</a:t>
                      </a:r>
                      <a:r>
                        <a:rPr lang="en-US" sz="2000" b="1" baseline="30000" dirty="0">
                          <a:solidFill>
                            <a:schemeClr val="tx1"/>
                          </a:solidFill>
                          <a:effectLst/>
                          <a:latin typeface="Arial"/>
                          <a:ea typeface="Times New Roman"/>
                          <a:cs typeface="Times New Roman"/>
                        </a:rPr>
                        <a:t>nd</a:t>
                      </a:r>
                      <a:r>
                        <a:rPr lang="en-US" sz="2000" b="1" dirty="0">
                          <a:solidFill>
                            <a:schemeClr val="tx1"/>
                          </a:solidFill>
                          <a:effectLst/>
                          <a:latin typeface="Arial"/>
                          <a:ea typeface="Times New Roman"/>
                          <a:cs typeface="Times New Roman"/>
                        </a:rPr>
                        <a:t> Observation</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A7"/>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vMerge="1">
                  <a:txBody>
                    <a:bodyPr/>
                    <a:lstStyle/>
                    <a:p>
                      <a:pPr marL="0" marR="0" algn="ctr">
                        <a:spcBef>
                          <a:spcPts val="0"/>
                        </a:spcBef>
                        <a:spcAft>
                          <a:spcPts val="0"/>
                        </a:spcAft>
                      </a:pPr>
                      <a:endParaRPr lang="en-US" sz="1000" dirty="0">
                        <a:solidFill>
                          <a:schemeClr val="tx1"/>
                        </a:solidFill>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18</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A7"/>
                    </a:solid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A7"/>
                    </a:solid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A7"/>
                    </a:solid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24</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A7"/>
                    </a:solid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18</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A7"/>
                    </a:solidFill>
                  </a:tcPr>
                </a:tc>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18,18</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18,20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18,22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18,24</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A7"/>
                    </a:solidFill>
                  </a:tcPr>
                </a:tc>
                <a:tc>
                  <a:txBody>
                    <a:bodyPr/>
                    <a:lstStyle/>
                    <a:p>
                      <a:pPr marL="0" marR="0" algn="ctr">
                        <a:spcBef>
                          <a:spcPts val="600"/>
                        </a:spcBef>
                        <a:spcAft>
                          <a:spcPts val="600"/>
                        </a:spcAft>
                      </a:pPr>
                      <a:r>
                        <a:rPr lang="en-US" sz="2000">
                          <a:solidFill>
                            <a:schemeClr val="tx1"/>
                          </a:solidFill>
                          <a:effectLst/>
                          <a:latin typeface="Arial"/>
                          <a:ea typeface="Times New Roman"/>
                          <a:cs typeface="Times New Roman"/>
                        </a:rPr>
                        <a:t>20,18</a:t>
                      </a:r>
                      <a:endParaRPr lang="en-US" sz="200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20,20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20,22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20,24</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A7"/>
                    </a:solidFill>
                  </a:tcPr>
                </a:tc>
                <a:tc>
                  <a:txBody>
                    <a:bodyPr/>
                    <a:lstStyle/>
                    <a:p>
                      <a:pPr marL="0" marR="0" algn="ctr">
                        <a:spcBef>
                          <a:spcPts val="600"/>
                        </a:spcBef>
                        <a:spcAft>
                          <a:spcPts val="600"/>
                        </a:spcAft>
                      </a:pPr>
                      <a:r>
                        <a:rPr lang="en-US" sz="2000">
                          <a:solidFill>
                            <a:schemeClr val="tx1"/>
                          </a:solidFill>
                          <a:effectLst/>
                          <a:latin typeface="Arial"/>
                          <a:ea typeface="Times New Roman"/>
                          <a:cs typeface="Times New Roman"/>
                        </a:rPr>
                        <a:t>22,18</a:t>
                      </a:r>
                      <a:endParaRPr lang="en-US" sz="200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a:solidFill>
                            <a:schemeClr val="tx1"/>
                          </a:solidFill>
                          <a:effectLst/>
                          <a:latin typeface="Arial"/>
                          <a:ea typeface="Times New Roman"/>
                          <a:cs typeface="Times New Roman"/>
                        </a:rPr>
                        <a:t>22,20</a:t>
                      </a:r>
                      <a:endParaRPr lang="en-US" sz="200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22,22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22,24</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24</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F7A7"/>
                    </a:solidFill>
                  </a:tcPr>
                </a:tc>
                <a:tc>
                  <a:txBody>
                    <a:bodyPr/>
                    <a:lstStyle/>
                    <a:p>
                      <a:pPr marL="0" marR="0" algn="ctr">
                        <a:spcBef>
                          <a:spcPts val="600"/>
                        </a:spcBef>
                        <a:spcAft>
                          <a:spcPts val="600"/>
                        </a:spcAft>
                      </a:pPr>
                      <a:r>
                        <a:rPr lang="en-US" sz="2000">
                          <a:solidFill>
                            <a:schemeClr val="tx1"/>
                          </a:solidFill>
                          <a:effectLst/>
                          <a:latin typeface="Arial"/>
                          <a:ea typeface="Times New Roman"/>
                          <a:cs typeface="Times New Roman"/>
                        </a:rPr>
                        <a:t>24,18</a:t>
                      </a:r>
                      <a:endParaRPr lang="en-US" sz="200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24,20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a:solidFill>
                            <a:schemeClr val="tx1"/>
                          </a:solidFill>
                          <a:effectLst/>
                          <a:latin typeface="Arial"/>
                          <a:ea typeface="Times New Roman"/>
                          <a:cs typeface="Times New Roman"/>
                        </a:rPr>
                        <a:t>24,22</a:t>
                      </a:r>
                      <a:endParaRPr lang="en-US" sz="200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24,24</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8" name="Content Placeholder 1"/>
          <p:cNvGraphicFramePr>
            <a:graphicFrameLocks/>
          </p:cNvGraphicFramePr>
          <p:nvPr/>
        </p:nvGraphicFramePr>
        <p:xfrm>
          <a:off x="5994400" y="4098925"/>
          <a:ext cx="5994400" cy="2225676"/>
        </p:xfrm>
        <a:graphic>
          <a:graphicData uri="http://schemas.openxmlformats.org/drawingml/2006/table">
            <a:tbl>
              <a:tblPr firstRow="1" bandRow="1">
                <a:tableStyleId>{5C22544A-7EE6-4342-B048-85BDC9FD1C3A}</a:tableStyleId>
              </a:tblPr>
              <a:tblGrid>
                <a:gridCol w="1013139"/>
                <a:gridCol w="1200179"/>
                <a:gridCol w="1291101"/>
                <a:gridCol w="1233092"/>
                <a:gridCol w="1256889"/>
              </a:tblGrid>
              <a:tr h="370946">
                <a:tc rowSpan="2">
                  <a:txBody>
                    <a:bodyPr/>
                    <a:lstStyle/>
                    <a:p>
                      <a:pPr marL="0" marR="0" algn="ctr">
                        <a:spcBef>
                          <a:spcPts val="0"/>
                        </a:spcBef>
                        <a:spcAft>
                          <a:spcPts val="0"/>
                        </a:spcAft>
                      </a:pPr>
                      <a:r>
                        <a:rPr lang="en-US" sz="2000" b="1" dirty="0">
                          <a:solidFill>
                            <a:schemeClr val="tx1"/>
                          </a:solidFill>
                          <a:effectLst/>
                          <a:latin typeface="Arial"/>
                          <a:ea typeface="Times New Roman"/>
                          <a:cs typeface="Times New Roman"/>
                        </a:rPr>
                        <a:t>1</a:t>
                      </a:r>
                      <a:r>
                        <a:rPr lang="en-US" sz="2000" b="1" baseline="30000" dirty="0">
                          <a:solidFill>
                            <a:schemeClr val="tx1"/>
                          </a:solidFill>
                          <a:effectLst/>
                          <a:latin typeface="Arial"/>
                          <a:ea typeface="Times New Roman"/>
                          <a:cs typeface="Times New Roman"/>
                        </a:rPr>
                        <a:t>st</a:t>
                      </a:r>
                      <a:endParaRPr lang="en-US" sz="2000" dirty="0">
                        <a:solidFill>
                          <a:schemeClr val="tx1"/>
                        </a:solidFill>
                        <a:effectLst/>
                        <a:latin typeface="Times New Roman"/>
                        <a:ea typeface="Times New Roman"/>
                      </a:endParaRPr>
                    </a:p>
                    <a:p>
                      <a:pPr marL="0" marR="0" algn="ctr">
                        <a:spcBef>
                          <a:spcPts val="0"/>
                        </a:spcBef>
                        <a:spcAft>
                          <a:spcPts val="0"/>
                        </a:spcAft>
                      </a:pPr>
                      <a:r>
                        <a:rPr lang="en-US" sz="2000" b="1" dirty="0" err="1">
                          <a:solidFill>
                            <a:schemeClr val="tx1"/>
                          </a:solidFill>
                          <a:effectLst/>
                          <a:latin typeface="Arial Narrow"/>
                          <a:ea typeface="Times New Roman"/>
                        </a:rPr>
                        <a:t>Obs</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gridSpan="4">
                  <a:txBody>
                    <a:bodyPr/>
                    <a:lstStyle/>
                    <a:p>
                      <a:pPr marL="0" marR="0" algn="ctr">
                        <a:spcBef>
                          <a:spcPts val="0"/>
                        </a:spcBef>
                        <a:spcAft>
                          <a:spcPts val="0"/>
                        </a:spcAft>
                      </a:pPr>
                      <a:r>
                        <a:rPr lang="en-US" sz="2000" b="1" dirty="0">
                          <a:solidFill>
                            <a:schemeClr val="tx1"/>
                          </a:solidFill>
                          <a:effectLst/>
                          <a:latin typeface="Arial"/>
                          <a:ea typeface="Times New Roman"/>
                          <a:cs typeface="Times New Roman"/>
                        </a:rPr>
                        <a:t>2</a:t>
                      </a:r>
                      <a:r>
                        <a:rPr lang="en-US" sz="2000" b="1" baseline="30000" dirty="0">
                          <a:solidFill>
                            <a:schemeClr val="tx1"/>
                          </a:solidFill>
                          <a:effectLst/>
                          <a:latin typeface="Arial"/>
                          <a:ea typeface="Times New Roman"/>
                          <a:cs typeface="Times New Roman"/>
                        </a:rPr>
                        <a:t>nd</a:t>
                      </a:r>
                      <a:r>
                        <a:rPr lang="en-US" sz="2000" b="1" dirty="0">
                          <a:solidFill>
                            <a:schemeClr val="tx1"/>
                          </a:solidFill>
                          <a:effectLst/>
                          <a:latin typeface="Arial"/>
                          <a:ea typeface="Times New Roman"/>
                          <a:cs typeface="Times New Roman"/>
                        </a:rPr>
                        <a:t> Observation</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vMerge="1">
                  <a:txBody>
                    <a:bodyPr/>
                    <a:lstStyle/>
                    <a:p>
                      <a:pPr marL="0" marR="0" algn="ctr">
                        <a:spcBef>
                          <a:spcPts val="0"/>
                        </a:spcBef>
                        <a:spcAft>
                          <a:spcPts val="0"/>
                        </a:spcAft>
                      </a:pPr>
                      <a:endParaRPr lang="en-US" sz="1000" dirty="0">
                        <a:solidFill>
                          <a:schemeClr val="tx1"/>
                        </a:solidFill>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18</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24</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18</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18</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19</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21</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19</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21</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21</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23</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24</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21</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23</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24</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6643" name="Line 13"/>
          <p:cNvSpPr>
            <a:spLocks noChangeShapeType="1"/>
          </p:cNvSpPr>
          <p:nvPr/>
        </p:nvSpPr>
        <p:spPr bwMode="auto">
          <a:xfrm>
            <a:off x="2032000" y="3962400"/>
            <a:ext cx="0" cy="685800"/>
          </a:xfrm>
          <a:prstGeom prst="line">
            <a:avLst/>
          </a:prstGeom>
          <a:noFill/>
          <a:ln w="28575">
            <a:solidFill>
              <a:schemeClr val="tx1"/>
            </a:solidFill>
            <a:miter lim="800000"/>
            <a:headEnd/>
            <a:tailEnd/>
          </a:ln>
        </p:spPr>
        <p:txBody>
          <a:bodyPr wrap="none"/>
          <a:lstStyle/>
          <a:p>
            <a:endParaRPr lang="en-US"/>
          </a:p>
        </p:txBody>
      </p:sp>
      <p:sp>
        <p:nvSpPr>
          <p:cNvPr id="66644" name="Rectangle 4"/>
          <p:cNvSpPr>
            <a:spLocks noChangeArrowheads="1"/>
          </p:cNvSpPr>
          <p:nvPr/>
        </p:nvSpPr>
        <p:spPr bwMode="auto">
          <a:xfrm>
            <a:off x="2235201" y="4114800"/>
            <a:ext cx="2468033" cy="1013098"/>
          </a:xfrm>
          <a:prstGeom prst="rect">
            <a:avLst/>
          </a:prstGeom>
          <a:solidFill>
            <a:srgbClr val="CCE9AD"/>
          </a:solidFill>
          <a:ln w="12700">
            <a:solidFill>
              <a:schemeClr val="tx1"/>
            </a:solidFill>
            <a:miter lim="800000"/>
            <a:headEnd/>
            <a:tailEnd/>
          </a:ln>
        </p:spPr>
        <p:txBody>
          <a:bodyPr lIns="90488" tIns="44450" rIns="90488" bIns="44450">
            <a:spAutoFit/>
          </a:bodyPr>
          <a:lstStyle/>
          <a:p>
            <a:pPr algn="ctr">
              <a:spcBef>
                <a:spcPct val="50000"/>
              </a:spcBef>
            </a:pPr>
            <a:r>
              <a:rPr lang="en-US" sz="2000"/>
              <a:t>16 possible samples (sampling with replacement)</a:t>
            </a:r>
          </a:p>
        </p:txBody>
      </p:sp>
      <p:sp>
        <p:nvSpPr>
          <p:cNvPr id="66645" name="Line 14"/>
          <p:cNvSpPr>
            <a:spLocks noChangeShapeType="1"/>
          </p:cNvSpPr>
          <p:nvPr/>
        </p:nvSpPr>
        <p:spPr bwMode="auto">
          <a:xfrm>
            <a:off x="2032000" y="4648200"/>
            <a:ext cx="203200" cy="0"/>
          </a:xfrm>
          <a:prstGeom prst="line">
            <a:avLst/>
          </a:prstGeom>
          <a:noFill/>
          <a:ln w="28575">
            <a:solidFill>
              <a:schemeClr val="tx1"/>
            </a:solidFill>
            <a:miter lim="800000"/>
            <a:headEnd/>
            <a:tailEnd/>
          </a:ln>
        </p:spPr>
        <p:txBody>
          <a:bodyPr wrap="none"/>
          <a:lstStyle/>
          <a:p>
            <a:endParaRPr lang="en-US"/>
          </a:p>
        </p:txBody>
      </p:sp>
      <p:sp>
        <p:nvSpPr>
          <p:cNvPr id="66646" name="Rectangle 5"/>
          <p:cNvSpPr>
            <a:spLocks noChangeArrowheads="1"/>
          </p:cNvSpPr>
          <p:nvPr/>
        </p:nvSpPr>
        <p:spPr bwMode="auto">
          <a:xfrm>
            <a:off x="8403168" y="3200400"/>
            <a:ext cx="1960033" cy="704850"/>
          </a:xfrm>
          <a:prstGeom prst="rect">
            <a:avLst/>
          </a:prstGeom>
          <a:solidFill>
            <a:srgbClr val="CCE9AD"/>
          </a:solidFill>
          <a:ln w="12700">
            <a:solidFill>
              <a:schemeClr val="tx1"/>
            </a:solidFill>
            <a:miter lim="800000"/>
            <a:headEnd/>
            <a:tailEnd/>
          </a:ln>
        </p:spPr>
        <p:txBody>
          <a:bodyPr lIns="90488" tIns="44450" rIns="90488" bIns="44450">
            <a:spAutoFit/>
          </a:bodyPr>
          <a:lstStyle/>
          <a:p>
            <a:pPr algn="ctr">
              <a:spcBef>
                <a:spcPct val="50000"/>
              </a:spcBef>
            </a:pPr>
            <a:r>
              <a:rPr lang="en-US" sz="2000"/>
              <a:t>16 Sample Means</a:t>
            </a:r>
          </a:p>
        </p:txBody>
      </p:sp>
      <p:sp>
        <p:nvSpPr>
          <p:cNvPr id="66647" name="Line 16"/>
          <p:cNvSpPr>
            <a:spLocks noChangeShapeType="1"/>
          </p:cNvSpPr>
          <p:nvPr/>
        </p:nvSpPr>
        <p:spPr bwMode="auto">
          <a:xfrm flipV="1">
            <a:off x="7895167" y="3581400"/>
            <a:ext cx="0" cy="533400"/>
          </a:xfrm>
          <a:prstGeom prst="line">
            <a:avLst/>
          </a:prstGeom>
          <a:noFill/>
          <a:ln w="28575">
            <a:solidFill>
              <a:schemeClr val="tx1"/>
            </a:solidFill>
            <a:miter lim="800000"/>
            <a:headEnd/>
            <a:tailEnd/>
          </a:ln>
        </p:spPr>
        <p:txBody>
          <a:bodyPr wrap="none"/>
          <a:lstStyle/>
          <a:p>
            <a:endParaRPr lang="en-US"/>
          </a:p>
        </p:txBody>
      </p:sp>
      <p:sp>
        <p:nvSpPr>
          <p:cNvPr id="66648" name="Line 17"/>
          <p:cNvSpPr>
            <a:spLocks noChangeShapeType="1"/>
          </p:cNvSpPr>
          <p:nvPr/>
        </p:nvSpPr>
        <p:spPr bwMode="auto">
          <a:xfrm>
            <a:off x="7895167" y="3581400"/>
            <a:ext cx="508000" cy="0"/>
          </a:xfrm>
          <a:prstGeom prst="line">
            <a:avLst/>
          </a:prstGeom>
          <a:noFill/>
          <a:ln w="28575">
            <a:solidFill>
              <a:schemeClr val="tx1"/>
            </a:solidFill>
            <a:miter lim="800000"/>
            <a:headEnd/>
            <a:tailEnd/>
          </a:ln>
        </p:spPr>
        <p:txBody>
          <a:bodyPr wrap="none"/>
          <a:lstStyle/>
          <a:p>
            <a:endParaRPr lang="en-US"/>
          </a:p>
        </p:txBody>
      </p:sp>
      <p:sp>
        <p:nvSpPr>
          <p:cNvPr id="36953" name="Rectangle 3"/>
          <p:cNvSpPr txBox="1">
            <a:spLocks noChangeArrowheads="1"/>
          </p:cNvSpPr>
          <p:nvPr/>
        </p:nvSpPr>
        <p:spPr bwMode="auto">
          <a:xfrm>
            <a:off x="1320800" y="1143000"/>
            <a:ext cx="9448800" cy="533400"/>
          </a:xfrm>
          <a:prstGeom prst="rect">
            <a:avLst/>
          </a:prstGeom>
          <a:noFill/>
          <a:ln>
            <a:noFill/>
          </a:ln>
          <a:effectLst/>
          <a:extLst>
            <a:ext uri="{909E8E84-426E-40DD-AFC4-6F175D3DCCD1}"/>
            <a:ext uri="{91240B29-F687-4F45-9708-019B960494DF}"/>
            <a:ext uri="{AF507438-7753-43E0-B8FC-AC1667EBCBE1}"/>
          </a:extLst>
        </p:spPr>
        <p:txBody>
          <a:bodyPr anchor="ct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20000"/>
              </a:lnSpc>
              <a:spcBef>
                <a:spcPct val="0"/>
              </a:spcBef>
              <a:buFontTx/>
              <a:buNone/>
              <a:defRPr/>
            </a:pPr>
            <a:r>
              <a:rPr lang="en-US" sz="2800" dirty="0" smtClean="0">
                <a:latin typeface="+mn-lt"/>
                <a:cs typeface="Arial" panose="020B0604020202020204" pitchFamily="34" charset="0"/>
              </a:rPr>
              <a:t>Now consider all possible samples of size </a:t>
            </a:r>
            <a:r>
              <a:rPr lang="en-US" sz="2800" i="1" dirty="0" smtClean="0">
                <a:latin typeface="+mn-lt"/>
                <a:cs typeface="Arial" panose="020B0604020202020204" pitchFamily="34" charset="0"/>
              </a:rPr>
              <a:t>n</a:t>
            </a:r>
            <a:r>
              <a:rPr lang="en-US" sz="2800" dirty="0" smtClean="0">
                <a:latin typeface="+mn-lt"/>
                <a:cs typeface="Arial" panose="020B0604020202020204" pitchFamily="34" charset="0"/>
              </a:rPr>
              <a:t> = 2</a:t>
            </a:r>
          </a:p>
        </p:txBody>
      </p:sp>
      <p:sp>
        <p:nvSpPr>
          <p:cNvPr id="3" name="Bent Arrow 2"/>
          <p:cNvSpPr/>
          <p:nvPr/>
        </p:nvSpPr>
        <p:spPr>
          <a:xfrm rot="5400000">
            <a:off x="6602412" y="3100388"/>
            <a:ext cx="815975" cy="1016000"/>
          </a:xfrm>
          <a:prstGeom prst="ben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tx1"/>
              </a:solidFill>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1"/>
          <p:cNvSpPr>
            <a:spLocks noGrp="1"/>
          </p:cNvSpPr>
          <p:nvPr>
            <p:ph type="title"/>
          </p:nvPr>
        </p:nvSpPr>
        <p:spPr>
          <a:xfrm>
            <a:off x="838200" y="76200"/>
            <a:ext cx="10515600" cy="914400"/>
          </a:xfrm>
        </p:spPr>
        <p:txBody>
          <a:bodyPr/>
          <a:lstStyle/>
          <a:p>
            <a:r>
              <a:rPr lang="en-US" smtClean="0"/>
              <a:t>The Central Limit Theorem</a:t>
            </a:r>
          </a:p>
        </p:txBody>
      </p:sp>
      <p:graphicFrame>
        <p:nvGraphicFramePr>
          <p:cNvPr id="9" name="Content Placeholder 1"/>
          <p:cNvGraphicFramePr>
            <a:graphicFrameLocks/>
          </p:cNvGraphicFramePr>
          <p:nvPr/>
        </p:nvGraphicFramePr>
        <p:xfrm>
          <a:off x="203201" y="3571875"/>
          <a:ext cx="5283199" cy="2225676"/>
        </p:xfrm>
        <a:graphic>
          <a:graphicData uri="http://schemas.openxmlformats.org/drawingml/2006/table">
            <a:tbl>
              <a:tblPr firstRow="1" bandRow="1">
                <a:tableStyleId>{5C22544A-7EE6-4342-B048-85BDC9FD1C3A}</a:tableStyleId>
              </a:tblPr>
              <a:tblGrid>
                <a:gridCol w="892935"/>
                <a:gridCol w="1057784"/>
                <a:gridCol w="1137920"/>
                <a:gridCol w="1086793"/>
                <a:gridCol w="1107767"/>
              </a:tblGrid>
              <a:tr h="370946">
                <a:tc rowSpan="2">
                  <a:txBody>
                    <a:bodyPr/>
                    <a:lstStyle/>
                    <a:p>
                      <a:pPr marL="0" marR="0" algn="ctr">
                        <a:spcBef>
                          <a:spcPts val="0"/>
                        </a:spcBef>
                        <a:spcAft>
                          <a:spcPts val="0"/>
                        </a:spcAft>
                      </a:pPr>
                      <a:r>
                        <a:rPr lang="en-US" sz="2000" b="1" dirty="0">
                          <a:solidFill>
                            <a:schemeClr val="tx1"/>
                          </a:solidFill>
                          <a:effectLst/>
                          <a:latin typeface="Arial"/>
                          <a:ea typeface="Times New Roman"/>
                          <a:cs typeface="Times New Roman"/>
                        </a:rPr>
                        <a:t>1</a:t>
                      </a:r>
                      <a:r>
                        <a:rPr lang="en-US" sz="2000" b="1" baseline="30000" dirty="0">
                          <a:solidFill>
                            <a:schemeClr val="tx1"/>
                          </a:solidFill>
                          <a:effectLst/>
                          <a:latin typeface="Arial"/>
                          <a:ea typeface="Times New Roman"/>
                          <a:cs typeface="Times New Roman"/>
                        </a:rPr>
                        <a:t>st</a:t>
                      </a:r>
                      <a:endParaRPr lang="en-US" sz="2000" dirty="0">
                        <a:solidFill>
                          <a:schemeClr val="tx1"/>
                        </a:solidFill>
                        <a:effectLst/>
                        <a:latin typeface="Times New Roman"/>
                        <a:ea typeface="Times New Roman"/>
                      </a:endParaRPr>
                    </a:p>
                    <a:p>
                      <a:pPr marL="0" marR="0" algn="ctr">
                        <a:spcBef>
                          <a:spcPts val="0"/>
                        </a:spcBef>
                        <a:spcAft>
                          <a:spcPts val="0"/>
                        </a:spcAft>
                      </a:pPr>
                      <a:r>
                        <a:rPr lang="en-US" sz="2000" b="1" dirty="0" err="1">
                          <a:solidFill>
                            <a:schemeClr val="tx1"/>
                          </a:solidFill>
                          <a:effectLst/>
                          <a:latin typeface="Arial Narrow"/>
                          <a:ea typeface="Times New Roman"/>
                        </a:rPr>
                        <a:t>Obs</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gridSpan="4">
                  <a:txBody>
                    <a:bodyPr/>
                    <a:lstStyle/>
                    <a:p>
                      <a:pPr marL="0" marR="0" algn="ctr">
                        <a:spcBef>
                          <a:spcPts val="0"/>
                        </a:spcBef>
                        <a:spcAft>
                          <a:spcPts val="0"/>
                        </a:spcAft>
                      </a:pPr>
                      <a:r>
                        <a:rPr lang="en-US" sz="2000" b="1" dirty="0">
                          <a:solidFill>
                            <a:schemeClr val="tx1"/>
                          </a:solidFill>
                          <a:effectLst/>
                          <a:latin typeface="Arial"/>
                          <a:ea typeface="Times New Roman"/>
                          <a:cs typeface="Times New Roman"/>
                        </a:rPr>
                        <a:t>2</a:t>
                      </a:r>
                      <a:r>
                        <a:rPr lang="en-US" sz="2000" b="1" baseline="30000" dirty="0">
                          <a:solidFill>
                            <a:schemeClr val="tx1"/>
                          </a:solidFill>
                          <a:effectLst/>
                          <a:latin typeface="Arial"/>
                          <a:ea typeface="Times New Roman"/>
                          <a:cs typeface="Times New Roman"/>
                        </a:rPr>
                        <a:t>nd</a:t>
                      </a:r>
                      <a:r>
                        <a:rPr lang="en-US" sz="2000" b="1" dirty="0">
                          <a:solidFill>
                            <a:schemeClr val="tx1"/>
                          </a:solidFill>
                          <a:effectLst/>
                          <a:latin typeface="Arial"/>
                          <a:ea typeface="Times New Roman"/>
                          <a:cs typeface="Times New Roman"/>
                        </a:rPr>
                        <a:t> Observation</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vMerge="1">
                  <a:txBody>
                    <a:bodyPr/>
                    <a:lstStyle/>
                    <a:p>
                      <a:pPr marL="0" marR="0" algn="ctr">
                        <a:spcBef>
                          <a:spcPts val="0"/>
                        </a:spcBef>
                        <a:spcAft>
                          <a:spcPts val="0"/>
                        </a:spcAft>
                      </a:pPr>
                      <a:endParaRPr lang="en-US" sz="1000" dirty="0">
                        <a:solidFill>
                          <a:schemeClr val="tx1"/>
                        </a:solidFill>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18</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0"/>
                        </a:spcBef>
                        <a:spcAft>
                          <a:spcPts val="0"/>
                        </a:spcAft>
                      </a:pPr>
                      <a:r>
                        <a:rPr lang="en-US" sz="2000" dirty="0">
                          <a:solidFill>
                            <a:schemeClr val="tx1"/>
                          </a:solidFill>
                          <a:effectLst/>
                          <a:latin typeface="Arial"/>
                          <a:ea typeface="Times New Roman"/>
                          <a:cs typeface="Times New Roman"/>
                        </a:rPr>
                        <a:t>24</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18</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18</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19</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21</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19</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21</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20</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21</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23</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46">
                <a:tc>
                  <a:txBody>
                    <a:bodyPr/>
                    <a:lstStyle/>
                    <a:p>
                      <a:pPr marL="0" marR="0" algn="ctr">
                        <a:spcBef>
                          <a:spcPts val="600"/>
                        </a:spcBef>
                        <a:spcAft>
                          <a:spcPts val="600"/>
                        </a:spcAft>
                      </a:pPr>
                      <a:r>
                        <a:rPr lang="en-US" sz="2000" dirty="0">
                          <a:solidFill>
                            <a:schemeClr val="tx1"/>
                          </a:solidFill>
                          <a:effectLst/>
                          <a:latin typeface="Arial"/>
                          <a:ea typeface="Times New Roman"/>
                          <a:cs typeface="Times New Roman"/>
                        </a:rPr>
                        <a:t>24</a:t>
                      </a:r>
                      <a:endParaRPr lang="en-US" sz="2000" dirty="0">
                        <a:solidFill>
                          <a:schemeClr val="tx1"/>
                        </a:solidFill>
                        <a:effectLst/>
                        <a:latin typeface="Times New Roman"/>
                        <a:ea typeface="Times New Roman"/>
                      </a:endParaRPr>
                    </a:p>
                  </a:txBody>
                  <a:tcPr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D58E"/>
                    </a:solid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21</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22</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23</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600"/>
                        </a:spcBef>
                        <a:spcAft>
                          <a:spcPts val="600"/>
                        </a:spcAft>
                      </a:pPr>
                      <a:r>
                        <a:rPr lang="en-US" sz="2000" dirty="0" smtClean="0">
                          <a:solidFill>
                            <a:schemeClr val="tx1"/>
                          </a:solidFill>
                          <a:effectLst/>
                          <a:latin typeface="Arial"/>
                          <a:ea typeface="Times New Roman"/>
                          <a:cs typeface="Times New Roman"/>
                        </a:rPr>
                        <a:t>24</a:t>
                      </a:r>
                      <a:endParaRPr lang="en-US" sz="2000" dirty="0">
                        <a:solidFill>
                          <a:schemeClr val="tx1"/>
                        </a:solidFill>
                        <a:effectLst/>
                        <a:latin typeface="Times New Roman"/>
                        <a:ea typeface="Times New Roman"/>
                      </a:endParaRPr>
                    </a:p>
                  </a:txBody>
                  <a:tcPr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189" name="Line 4"/>
          <p:cNvSpPr>
            <a:spLocks noChangeShapeType="1"/>
          </p:cNvSpPr>
          <p:nvPr/>
        </p:nvSpPr>
        <p:spPr bwMode="auto">
          <a:xfrm>
            <a:off x="6908800" y="3802063"/>
            <a:ext cx="0" cy="1719262"/>
          </a:xfrm>
          <a:prstGeom prst="line">
            <a:avLst/>
          </a:prstGeom>
          <a:noFill/>
          <a:ln w="12700">
            <a:solidFill>
              <a:schemeClr val="tx1"/>
            </a:solidFill>
            <a:round/>
            <a:headEnd/>
            <a:tailEnd/>
          </a:ln>
        </p:spPr>
        <p:txBody>
          <a:bodyPr wrap="none" anchor="ctr"/>
          <a:lstStyle/>
          <a:p>
            <a:endParaRPr lang="en-US"/>
          </a:p>
        </p:txBody>
      </p:sp>
      <p:sp>
        <p:nvSpPr>
          <p:cNvPr id="6190" name="Line 5"/>
          <p:cNvSpPr>
            <a:spLocks noChangeShapeType="1"/>
          </p:cNvSpPr>
          <p:nvPr/>
        </p:nvSpPr>
        <p:spPr bwMode="auto">
          <a:xfrm>
            <a:off x="7215718" y="5705475"/>
            <a:ext cx="4527549" cy="0"/>
          </a:xfrm>
          <a:prstGeom prst="line">
            <a:avLst/>
          </a:prstGeom>
          <a:noFill/>
          <a:ln w="12700">
            <a:solidFill>
              <a:schemeClr val="tx1"/>
            </a:solidFill>
            <a:round/>
            <a:headEnd/>
            <a:tailEnd/>
          </a:ln>
        </p:spPr>
        <p:txBody>
          <a:bodyPr wrap="none" anchor="ctr"/>
          <a:lstStyle/>
          <a:p>
            <a:endParaRPr lang="en-US"/>
          </a:p>
        </p:txBody>
      </p:sp>
      <p:sp>
        <p:nvSpPr>
          <p:cNvPr id="6191" name="Line 6"/>
          <p:cNvSpPr>
            <a:spLocks noChangeShapeType="1"/>
          </p:cNvSpPr>
          <p:nvPr/>
        </p:nvSpPr>
        <p:spPr bwMode="auto">
          <a:xfrm flipV="1">
            <a:off x="6908800" y="5089525"/>
            <a:ext cx="4673600" cy="0"/>
          </a:xfrm>
          <a:prstGeom prst="line">
            <a:avLst/>
          </a:prstGeom>
          <a:noFill/>
          <a:ln w="12700" cap="rnd">
            <a:solidFill>
              <a:schemeClr val="tx1"/>
            </a:solidFill>
            <a:prstDash val="sysDot"/>
            <a:round/>
            <a:headEnd/>
            <a:tailEnd/>
          </a:ln>
        </p:spPr>
        <p:txBody>
          <a:bodyPr wrap="none" anchor="ctr"/>
          <a:lstStyle/>
          <a:p>
            <a:endParaRPr lang="en-US"/>
          </a:p>
        </p:txBody>
      </p:sp>
      <p:sp>
        <p:nvSpPr>
          <p:cNvPr id="6192" name="Line 7"/>
          <p:cNvSpPr>
            <a:spLocks noChangeShapeType="1"/>
          </p:cNvSpPr>
          <p:nvPr/>
        </p:nvSpPr>
        <p:spPr bwMode="auto">
          <a:xfrm flipV="1">
            <a:off x="6908800" y="4479925"/>
            <a:ext cx="4673600" cy="0"/>
          </a:xfrm>
          <a:prstGeom prst="line">
            <a:avLst/>
          </a:prstGeom>
          <a:noFill/>
          <a:ln w="12700" cap="rnd">
            <a:solidFill>
              <a:schemeClr val="tx1"/>
            </a:solidFill>
            <a:prstDash val="sysDot"/>
            <a:round/>
            <a:headEnd/>
            <a:tailEnd/>
          </a:ln>
        </p:spPr>
        <p:txBody>
          <a:bodyPr wrap="none" anchor="ctr"/>
          <a:lstStyle/>
          <a:p>
            <a:endParaRPr lang="en-US"/>
          </a:p>
        </p:txBody>
      </p:sp>
      <p:sp>
        <p:nvSpPr>
          <p:cNvPr id="6193" name="Line 8"/>
          <p:cNvSpPr>
            <a:spLocks noChangeShapeType="1"/>
          </p:cNvSpPr>
          <p:nvPr/>
        </p:nvSpPr>
        <p:spPr bwMode="auto">
          <a:xfrm>
            <a:off x="6908800" y="3870325"/>
            <a:ext cx="4673600" cy="0"/>
          </a:xfrm>
          <a:prstGeom prst="line">
            <a:avLst/>
          </a:prstGeom>
          <a:noFill/>
          <a:ln w="12700" cap="rnd">
            <a:solidFill>
              <a:schemeClr val="tx1"/>
            </a:solidFill>
            <a:prstDash val="sysDot"/>
            <a:round/>
            <a:headEnd/>
            <a:tailEnd/>
          </a:ln>
        </p:spPr>
        <p:txBody>
          <a:bodyPr wrap="none" anchor="ctr"/>
          <a:lstStyle/>
          <a:p>
            <a:endParaRPr lang="en-US"/>
          </a:p>
        </p:txBody>
      </p:sp>
      <p:sp>
        <p:nvSpPr>
          <p:cNvPr id="6194" name="Rectangle 9"/>
          <p:cNvSpPr>
            <a:spLocks noChangeArrowheads="1"/>
          </p:cNvSpPr>
          <p:nvPr/>
        </p:nvSpPr>
        <p:spPr bwMode="auto">
          <a:xfrm>
            <a:off x="7518400" y="4943475"/>
            <a:ext cx="508000" cy="762000"/>
          </a:xfrm>
          <a:prstGeom prst="rect">
            <a:avLst/>
          </a:prstGeom>
          <a:solidFill>
            <a:schemeClr val="hlink"/>
          </a:solidFill>
          <a:ln w="12700">
            <a:solidFill>
              <a:schemeClr val="tx1"/>
            </a:solidFill>
            <a:miter lim="800000"/>
            <a:headEnd/>
            <a:tailEnd/>
          </a:ln>
        </p:spPr>
        <p:txBody>
          <a:bodyPr wrap="none" anchor="ctr"/>
          <a:lstStyle/>
          <a:p>
            <a:pPr eaLnBrk="1" hangingPunct="1"/>
            <a:endParaRPr lang="en-US"/>
          </a:p>
        </p:txBody>
      </p:sp>
      <p:sp>
        <p:nvSpPr>
          <p:cNvPr id="6195" name="Rectangle 10"/>
          <p:cNvSpPr>
            <a:spLocks noChangeArrowheads="1"/>
          </p:cNvSpPr>
          <p:nvPr/>
        </p:nvSpPr>
        <p:spPr bwMode="auto">
          <a:xfrm>
            <a:off x="8128000" y="4562475"/>
            <a:ext cx="508000" cy="1143000"/>
          </a:xfrm>
          <a:prstGeom prst="rect">
            <a:avLst/>
          </a:prstGeom>
          <a:solidFill>
            <a:schemeClr val="hlink"/>
          </a:solidFill>
          <a:ln w="12700">
            <a:solidFill>
              <a:schemeClr val="tx1"/>
            </a:solidFill>
            <a:miter lim="800000"/>
            <a:headEnd/>
            <a:tailEnd/>
          </a:ln>
        </p:spPr>
        <p:txBody>
          <a:bodyPr wrap="none" anchor="ctr"/>
          <a:lstStyle/>
          <a:p>
            <a:pPr eaLnBrk="1" hangingPunct="1"/>
            <a:endParaRPr lang="en-US"/>
          </a:p>
        </p:txBody>
      </p:sp>
      <p:sp>
        <p:nvSpPr>
          <p:cNvPr id="6196" name="Rectangle 11"/>
          <p:cNvSpPr>
            <a:spLocks noChangeArrowheads="1"/>
          </p:cNvSpPr>
          <p:nvPr/>
        </p:nvSpPr>
        <p:spPr bwMode="auto">
          <a:xfrm>
            <a:off x="8737600" y="4181475"/>
            <a:ext cx="508000" cy="1524000"/>
          </a:xfrm>
          <a:prstGeom prst="rect">
            <a:avLst/>
          </a:prstGeom>
          <a:solidFill>
            <a:schemeClr val="hlink"/>
          </a:solidFill>
          <a:ln w="12700">
            <a:solidFill>
              <a:schemeClr val="tx1"/>
            </a:solidFill>
            <a:miter lim="800000"/>
            <a:headEnd/>
            <a:tailEnd/>
          </a:ln>
        </p:spPr>
        <p:txBody>
          <a:bodyPr wrap="none" anchor="ctr"/>
          <a:lstStyle/>
          <a:p>
            <a:pPr eaLnBrk="1" hangingPunct="1"/>
            <a:endParaRPr lang="en-US"/>
          </a:p>
        </p:txBody>
      </p:sp>
      <p:sp>
        <p:nvSpPr>
          <p:cNvPr id="6197" name="Rectangle 12"/>
          <p:cNvSpPr>
            <a:spLocks noChangeArrowheads="1"/>
          </p:cNvSpPr>
          <p:nvPr/>
        </p:nvSpPr>
        <p:spPr bwMode="auto">
          <a:xfrm>
            <a:off x="9347200" y="4562475"/>
            <a:ext cx="508000" cy="1143000"/>
          </a:xfrm>
          <a:prstGeom prst="rect">
            <a:avLst/>
          </a:prstGeom>
          <a:solidFill>
            <a:schemeClr val="hlink"/>
          </a:solidFill>
          <a:ln w="12700">
            <a:solidFill>
              <a:schemeClr val="tx1"/>
            </a:solidFill>
            <a:miter lim="800000"/>
            <a:headEnd/>
            <a:tailEnd/>
          </a:ln>
        </p:spPr>
        <p:txBody>
          <a:bodyPr wrap="none" anchor="ctr"/>
          <a:lstStyle/>
          <a:p>
            <a:pPr eaLnBrk="1" hangingPunct="1"/>
            <a:endParaRPr lang="en-US"/>
          </a:p>
        </p:txBody>
      </p:sp>
      <p:sp>
        <p:nvSpPr>
          <p:cNvPr id="6198" name="Rectangle 13"/>
          <p:cNvSpPr>
            <a:spLocks noChangeArrowheads="1"/>
          </p:cNvSpPr>
          <p:nvPr/>
        </p:nvSpPr>
        <p:spPr bwMode="auto">
          <a:xfrm>
            <a:off x="9956800" y="4943475"/>
            <a:ext cx="508000" cy="762000"/>
          </a:xfrm>
          <a:prstGeom prst="rect">
            <a:avLst/>
          </a:prstGeom>
          <a:solidFill>
            <a:schemeClr val="hlink"/>
          </a:solidFill>
          <a:ln w="12700">
            <a:solidFill>
              <a:schemeClr val="tx1"/>
            </a:solidFill>
            <a:miter lim="800000"/>
            <a:headEnd/>
            <a:tailEnd/>
          </a:ln>
        </p:spPr>
        <p:txBody>
          <a:bodyPr wrap="none" anchor="ctr"/>
          <a:lstStyle/>
          <a:p>
            <a:pPr eaLnBrk="1" hangingPunct="1"/>
            <a:endParaRPr lang="en-US"/>
          </a:p>
        </p:txBody>
      </p:sp>
      <p:sp>
        <p:nvSpPr>
          <p:cNvPr id="6199" name="Rectangle 14"/>
          <p:cNvSpPr>
            <a:spLocks noChangeArrowheads="1"/>
          </p:cNvSpPr>
          <p:nvPr/>
        </p:nvSpPr>
        <p:spPr bwMode="auto">
          <a:xfrm>
            <a:off x="10566400" y="5324475"/>
            <a:ext cx="508000" cy="381000"/>
          </a:xfrm>
          <a:prstGeom prst="rect">
            <a:avLst/>
          </a:prstGeom>
          <a:solidFill>
            <a:schemeClr val="hlink"/>
          </a:solidFill>
          <a:ln w="12700">
            <a:solidFill>
              <a:schemeClr val="tx1"/>
            </a:solidFill>
            <a:miter lim="800000"/>
            <a:headEnd/>
            <a:tailEnd/>
          </a:ln>
        </p:spPr>
        <p:txBody>
          <a:bodyPr wrap="none" anchor="ctr"/>
          <a:lstStyle/>
          <a:p>
            <a:pPr eaLnBrk="1" hangingPunct="1"/>
            <a:endParaRPr lang="en-US"/>
          </a:p>
        </p:txBody>
      </p:sp>
      <p:sp>
        <p:nvSpPr>
          <p:cNvPr id="6200" name="Rectangle 15"/>
          <p:cNvSpPr>
            <a:spLocks noChangeArrowheads="1"/>
          </p:cNvSpPr>
          <p:nvPr/>
        </p:nvSpPr>
        <p:spPr bwMode="auto">
          <a:xfrm>
            <a:off x="6885518" y="5688014"/>
            <a:ext cx="4720167" cy="363537"/>
          </a:xfrm>
          <a:prstGeom prst="rect">
            <a:avLst/>
          </a:prstGeom>
          <a:noFill/>
          <a:ln w="12700">
            <a:noFill/>
            <a:miter lim="800000"/>
            <a:headEnd/>
            <a:tailEnd/>
          </a:ln>
        </p:spPr>
        <p:txBody>
          <a:bodyPr lIns="90488" tIns="44450" rIns="90488" bIns="44450">
            <a:spAutoFit/>
          </a:bodyPr>
          <a:lstStyle/>
          <a:p>
            <a:pPr>
              <a:spcBef>
                <a:spcPct val="50000"/>
              </a:spcBef>
            </a:pPr>
            <a:r>
              <a:rPr lang="en-US"/>
              <a:t>18   19    20   21   22   23    24</a:t>
            </a:r>
          </a:p>
        </p:txBody>
      </p:sp>
      <p:sp>
        <p:nvSpPr>
          <p:cNvPr id="6201" name="Rectangle 16"/>
          <p:cNvSpPr>
            <a:spLocks noChangeArrowheads="1"/>
          </p:cNvSpPr>
          <p:nvPr/>
        </p:nvSpPr>
        <p:spPr bwMode="auto">
          <a:xfrm>
            <a:off x="6502401" y="5476876"/>
            <a:ext cx="554567" cy="366767"/>
          </a:xfrm>
          <a:prstGeom prst="rect">
            <a:avLst/>
          </a:prstGeom>
          <a:noFill/>
          <a:ln w="12700">
            <a:noFill/>
            <a:miter lim="800000"/>
            <a:headEnd/>
            <a:tailEnd/>
          </a:ln>
        </p:spPr>
        <p:txBody>
          <a:bodyPr lIns="90488" tIns="44450" rIns="90488" bIns="44450">
            <a:spAutoFit/>
          </a:bodyPr>
          <a:lstStyle/>
          <a:p>
            <a:pPr>
              <a:spcBef>
                <a:spcPct val="50000"/>
              </a:spcBef>
            </a:pPr>
            <a:r>
              <a:rPr lang="en-US" b="1">
                <a:latin typeface="Times New Roman" pitchFamily="18" charset="0"/>
              </a:rPr>
              <a:t>0 </a:t>
            </a:r>
          </a:p>
        </p:txBody>
      </p:sp>
      <p:sp>
        <p:nvSpPr>
          <p:cNvPr id="6202" name="Rectangle 17"/>
          <p:cNvSpPr>
            <a:spLocks noChangeArrowheads="1"/>
          </p:cNvSpPr>
          <p:nvPr/>
        </p:nvSpPr>
        <p:spPr bwMode="auto">
          <a:xfrm>
            <a:off x="6455834" y="4867276"/>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b="1">
                <a:latin typeface="Times New Roman" pitchFamily="18" charset="0"/>
              </a:rPr>
              <a:t>.1 </a:t>
            </a:r>
          </a:p>
        </p:txBody>
      </p:sp>
      <p:sp>
        <p:nvSpPr>
          <p:cNvPr id="6203" name="Rectangle 18"/>
          <p:cNvSpPr>
            <a:spLocks noChangeArrowheads="1"/>
          </p:cNvSpPr>
          <p:nvPr/>
        </p:nvSpPr>
        <p:spPr bwMode="auto">
          <a:xfrm>
            <a:off x="6455834" y="4257676"/>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b="1">
                <a:latin typeface="Times New Roman" pitchFamily="18" charset="0"/>
              </a:rPr>
              <a:t>.2 </a:t>
            </a:r>
          </a:p>
        </p:txBody>
      </p:sp>
      <p:sp>
        <p:nvSpPr>
          <p:cNvPr id="6204" name="Rectangle 19"/>
          <p:cNvSpPr>
            <a:spLocks noChangeArrowheads="1"/>
          </p:cNvSpPr>
          <p:nvPr/>
        </p:nvSpPr>
        <p:spPr bwMode="auto">
          <a:xfrm>
            <a:off x="6908800" y="5324475"/>
            <a:ext cx="508000" cy="381000"/>
          </a:xfrm>
          <a:prstGeom prst="rect">
            <a:avLst/>
          </a:prstGeom>
          <a:solidFill>
            <a:schemeClr val="hlink"/>
          </a:solidFill>
          <a:ln w="12700">
            <a:solidFill>
              <a:schemeClr val="tx1"/>
            </a:solidFill>
            <a:miter lim="800000"/>
            <a:headEnd/>
            <a:tailEnd/>
          </a:ln>
        </p:spPr>
        <p:txBody>
          <a:bodyPr wrap="none" anchor="ctr"/>
          <a:lstStyle/>
          <a:p>
            <a:pPr eaLnBrk="1" hangingPunct="1"/>
            <a:endParaRPr lang="en-US"/>
          </a:p>
        </p:txBody>
      </p:sp>
      <p:sp>
        <p:nvSpPr>
          <p:cNvPr id="6205" name="Rectangle 20"/>
          <p:cNvSpPr>
            <a:spLocks noChangeArrowheads="1"/>
          </p:cNvSpPr>
          <p:nvPr/>
        </p:nvSpPr>
        <p:spPr bwMode="auto">
          <a:xfrm>
            <a:off x="6455834" y="3648076"/>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b="1">
                <a:latin typeface="Times New Roman" pitchFamily="18" charset="0"/>
              </a:rPr>
              <a:t>.3 </a:t>
            </a:r>
          </a:p>
        </p:txBody>
      </p:sp>
      <p:sp>
        <p:nvSpPr>
          <p:cNvPr id="6206" name="Line 22"/>
          <p:cNvSpPr>
            <a:spLocks noChangeShapeType="1"/>
          </p:cNvSpPr>
          <p:nvPr/>
        </p:nvSpPr>
        <p:spPr bwMode="auto">
          <a:xfrm>
            <a:off x="7482418" y="3190875"/>
            <a:ext cx="2116" cy="0"/>
          </a:xfrm>
          <a:prstGeom prst="line">
            <a:avLst/>
          </a:prstGeom>
          <a:noFill/>
          <a:ln w="25400">
            <a:solidFill>
              <a:schemeClr val="tx1"/>
            </a:solidFill>
            <a:round/>
            <a:headEnd/>
            <a:tailEnd/>
          </a:ln>
        </p:spPr>
        <p:txBody>
          <a:bodyPr wrap="none" anchor="ctr"/>
          <a:lstStyle/>
          <a:p>
            <a:endParaRPr lang="en-US"/>
          </a:p>
        </p:txBody>
      </p:sp>
      <p:sp>
        <p:nvSpPr>
          <p:cNvPr id="6207" name="Line 24"/>
          <p:cNvSpPr>
            <a:spLocks noChangeShapeType="1"/>
          </p:cNvSpPr>
          <p:nvPr/>
        </p:nvSpPr>
        <p:spPr bwMode="auto">
          <a:xfrm>
            <a:off x="11851218" y="5781675"/>
            <a:ext cx="2116" cy="0"/>
          </a:xfrm>
          <a:prstGeom prst="line">
            <a:avLst/>
          </a:prstGeom>
          <a:noFill/>
          <a:ln w="25400">
            <a:solidFill>
              <a:schemeClr val="tx1"/>
            </a:solidFill>
            <a:round/>
            <a:headEnd/>
            <a:tailEnd/>
          </a:ln>
        </p:spPr>
        <p:txBody>
          <a:bodyPr wrap="none" anchor="ctr"/>
          <a:lstStyle/>
          <a:p>
            <a:endParaRPr lang="en-US"/>
          </a:p>
        </p:txBody>
      </p:sp>
      <p:sp>
        <p:nvSpPr>
          <p:cNvPr id="6208" name="Text Box 34"/>
          <p:cNvSpPr txBox="1">
            <a:spLocks noChangeArrowheads="1"/>
          </p:cNvSpPr>
          <p:nvPr/>
        </p:nvSpPr>
        <p:spPr bwMode="auto">
          <a:xfrm>
            <a:off x="7620000" y="6080126"/>
            <a:ext cx="3352800" cy="396875"/>
          </a:xfrm>
          <a:prstGeom prst="rect">
            <a:avLst/>
          </a:prstGeom>
          <a:noFill/>
          <a:ln w="9525">
            <a:noFill/>
            <a:miter lim="800000"/>
            <a:headEnd/>
            <a:tailEnd/>
          </a:ln>
        </p:spPr>
        <p:txBody>
          <a:bodyPr>
            <a:spAutoFit/>
          </a:bodyPr>
          <a:lstStyle/>
          <a:p>
            <a:pPr eaLnBrk="1" hangingPunct="1">
              <a:spcBef>
                <a:spcPct val="50000"/>
              </a:spcBef>
            </a:pPr>
            <a:r>
              <a:rPr lang="en-US" sz="2000"/>
              <a:t>(no longer uniform)</a:t>
            </a:r>
          </a:p>
        </p:txBody>
      </p:sp>
      <p:sp>
        <p:nvSpPr>
          <p:cNvPr id="6209" name="Rectangle 25"/>
          <p:cNvSpPr>
            <a:spLocks noChangeArrowheads="1"/>
          </p:cNvSpPr>
          <p:nvPr/>
        </p:nvSpPr>
        <p:spPr bwMode="auto">
          <a:xfrm>
            <a:off x="7611533" y="2714625"/>
            <a:ext cx="3564467" cy="704850"/>
          </a:xfrm>
          <a:prstGeom prst="rect">
            <a:avLst/>
          </a:prstGeom>
          <a:solidFill>
            <a:srgbClr val="CCE9AD"/>
          </a:solidFill>
          <a:ln w="12700">
            <a:solidFill>
              <a:schemeClr val="tx1"/>
            </a:solidFill>
            <a:miter lim="800000"/>
            <a:headEnd/>
            <a:tailEnd/>
          </a:ln>
        </p:spPr>
        <p:txBody>
          <a:bodyPr lIns="90488" tIns="44450" rIns="90488" bIns="44450">
            <a:spAutoFit/>
          </a:bodyPr>
          <a:lstStyle/>
          <a:p>
            <a:pPr>
              <a:spcBef>
                <a:spcPct val="50000"/>
              </a:spcBef>
            </a:pPr>
            <a:r>
              <a:rPr lang="en-US" sz="2000"/>
              <a:t>Sampling Distribution of the Mean, </a:t>
            </a:r>
            <a:r>
              <a:rPr lang="en-US" sz="2000" i="1"/>
              <a:t>n</a:t>
            </a:r>
            <a:r>
              <a:rPr lang="en-US" sz="2000"/>
              <a:t> = 2</a:t>
            </a:r>
          </a:p>
        </p:txBody>
      </p:sp>
      <p:sp>
        <p:nvSpPr>
          <p:cNvPr id="6210" name="Rectangle 26"/>
          <p:cNvSpPr>
            <a:spLocks noChangeArrowheads="1"/>
          </p:cNvSpPr>
          <p:nvPr/>
        </p:nvSpPr>
        <p:spPr bwMode="auto">
          <a:xfrm>
            <a:off x="914400" y="2814639"/>
            <a:ext cx="3048000" cy="396875"/>
          </a:xfrm>
          <a:prstGeom prst="rect">
            <a:avLst/>
          </a:prstGeom>
          <a:solidFill>
            <a:srgbClr val="CCE9AD"/>
          </a:solidFill>
          <a:ln w="12700">
            <a:solidFill>
              <a:schemeClr val="tx1"/>
            </a:solidFill>
            <a:miter lim="800000"/>
            <a:headEnd/>
            <a:tailEnd/>
          </a:ln>
        </p:spPr>
        <p:txBody>
          <a:bodyPr lIns="90488" tIns="44450" rIns="90488" bIns="44450">
            <a:spAutoFit/>
          </a:bodyPr>
          <a:lstStyle/>
          <a:p>
            <a:pPr>
              <a:spcBef>
                <a:spcPct val="50000"/>
              </a:spcBef>
            </a:pPr>
            <a:r>
              <a:rPr lang="en-US" sz="2000"/>
              <a:t>16 Sample Means</a:t>
            </a:r>
          </a:p>
        </p:txBody>
      </p:sp>
      <p:sp>
        <p:nvSpPr>
          <p:cNvPr id="37953" name="Rectangle 3"/>
          <p:cNvSpPr txBox="1">
            <a:spLocks noChangeArrowheads="1"/>
          </p:cNvSpPr>
          <p:nvPr/>
        </p:nvSpPr>
        <p:spPr bwMode="auto">
          <a:xfrm>
            <a:off x="1117601" y="1219201"/>
            <a:ext cx="10488084" cy="1292225"/>
          </a:xfrm>
          <a:prstGeom prst="rect">
            <a:avLst/>
          </a:prstGeom>
          <a:noFill/>
          <a:ln>
            <a:noFill/>
          </a:ln>
          <a:effectLst/>
          <a:extLst>
            <a:ext uri="{909E8E84-426E-40DD-AFC4-6F175D3DCCD1}"/>
            <a:ext uri="{91240B29-F687-4F45-9708-019B960494DF}"/>
            <a:ext uri="{AF507438-7753-43E0-B8FC-AC1667EBCBE1}"/>
          </a:extLst>
        </p:spPr>
        <p:txBody>
          <a:bodyPr anchor="ct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0"/>
              </a:spcBef>
              <a:buFontTx/>
              <a:buNone/>
              <a:defRPr/>
            </a:pPr>
            <a:r>
              <a:rPr lang="en-US" sz="2400" dirty="0" smtClean="0">
                <a:latin typeface="+mn-lt"/>
                <a:cs typeface="Arial" panose="020B0604020202020204" pitchFamily="34" charset="0"/>
              </a:rPr>
              <a:t>The </a:t>
            </a:r>
            <a:r>
              <a:rPr lang="en-US" sz="2400" b="1" dirty="0" smtClean="0">
                <a:latin typeface="+mn-lt"/>
                <a:cs typeface="Arial" panose="020B0604020202020204" pitchFamily="34" charset="0"/>
              </a:rPr>
              <a:t>sampling distribution of the mean </a:t>
            </a:r>
            <a:r>
              <a:rPr lang="en-US" sz="2400" dirty="0" smtClean="0">
                <a:latin typeface="+mn-lt"/>
                <a:cs typeface="Arial" panose="020B0604020202020204" pitchFamily="34" charset="0"/>
              </a:rPr>
              <a:t>describes the pattern that sample averages tend to follow when randomly drawn from a population</a:t>
            </a:r>
          </a:p>
        </p:txBody>
      </p:sp>
      <p:sp>
        <p:nvSpPr>
          <p:cNvPr id="2" name="Right Arrow 1"/>
          <p:cNvSpPr/>
          <p:nvPr/>
        </p:nvSpPr>
        <p:spPr>
          <a:xfrm>
            <a:off x="5588000" y="4662489"/>
            <a:ext cx="789517" cy="414337"/>
          </a:xfrm>
          <a:prstGeom prst="righ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6146" name="Object 2"/>
          <p:cNvGraphicFramePr>
            <a:graphicFrameLocks noChangeAspect="1"/>
          </p:cNvGraphicFramePr>
          <p:nvPr/>
        </p:nvGraphicFramePr>
        <p:xfrm>
          <a:off x="11421534" y="5705475"/>
          <a:ext cx="429684" cy="382588"/>
        </p:xfrm>
        <a:graphic>
          <a:graphicData uri="http://schemas.openxmlformats.org/presentationml/2006/ole">
            <p:oleObj spid="_x0000_s182274" name="Equation" r:id="rId3" imgW="139579" imgH="164957" progId="">
              <p:embed/>
            </p:oleObj>
          </a:graphicData>
        </a:graphic>
      </p:graphicFrame>
      <p:graphicFrame>
        <p:nvGraphicFramePr>
          <p:cNvPr id="6147" name="Object 3"/>
          <p:cNvGraphicFramePr>
            <a:graphicFrameLocks noChangeAspect="1"/>
          </p:cNvGraphicFramePr>
          <p:nvPr/>
        </p:nvGraphicFramePr>
        <p:xfrm>
          <a:off x="6093885" y="3406776"/>
          <a:ext cx="817033" cy="366713"/>
        </p:xfrm>
        <a:graphic>
          <a:graphicData uri="http://schemas.openxmlformats.org/presentationml/2006/ole">
            <p:oleObj spid="_x0000_s182275" name="Equation" r:id="rId4" imgW="342751" imgH="203112" progId="">
              <p:embed/>
            </p:oleObj>
          </a:graphicData>
        </a:graphic>
      </p:graphicFrame>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1"/>
          <p:cNvSpPr>
            <a:spLocks noGrp="1"/>
          </p:cNvSpPr>
          <p:nvPr>
            <p:ph type="title"/>
          </p:nvPr>
        </p:nvSpPr>
        <p:spPr>
          <a:xfrm>
            <a:off x="838200" y="76200"/>
            <a:ext cx="10515600" cy="914400"/>
          </a:xfrm>
        </p:spPr>
        <p:txBody>
          <a:bodyPr/>
          <a:lstStyle/>
          <a:p>
            <a:r>
              <a:rPr lang="en-US" smtClean="0"/>
              <a:t>The Central Limit Theorem</a:t>
            </a:r>
          </a:p>
        </p:txBody>
      </p:sp>
      <p:sp>
        <p:nvSpPr>
          <p:cNvPr id="7173" name="Content Placeholder 2"/>
          <p:cNvSpPr>
            <a:spLocks noGrp="1"/>
          </p:cNvSpPr>
          <p:nvPr>
            <p:ph idx="1"/>
          </p:nvPr>
        </p:nvSpPr>
        <p:spPr>
          <a:xfrm>
            <a:off x="677333" y="1151467"/>
            <a:ext cx="10972799" cy="4889895"/>
          </a:xfrm>
        </p:spPr>
        <p:txBody>
          <a:bodyPr>
            <a:normAutofit/>
          </a:bodyPr>
          <a:lstStyle/>
          <a:p>
            <a:r>
              <a:rPr lang="en-US" sz="2400" dirty="0" smtClean="0"/>
              <a:t>Summary measures of this sampling distribution:</a:t>
            </a:r>
          </a:p>
          <a:p>
            <a:endParaRPr lang="en-US" sz="2400" dirty="0" smtClean="0"/>
          </a:p>
        </p:txBody>
      </p:sp>
      <p:graphicFrame>
        <p:nvGraphicFramePr>
          <p:cNvPr id="7170" name="Object 6"/>
          <p:cNvGraphicFramePr>
            <a:graphicFrameLocks noChangeAspect="1"/>
          </p:cNvGraphicFramePr>
          <p:nvPr/>
        </p:nvGraphicFramePr>
        <p:xfrm>
          <a:off x="1651707" y="1935163"/>
          <a:ext cx="7082367" cy="952500"/>
        </p:xfrm>
        <a:graphic>
          <a:graphicData uri="http://schemas.openxmlformats.org/presentationml/2006/ole">
            <p:oleObj spid="_x0000_s183298" name="Equation" r:id="rId3" imgW="2476500" imgH="444500" progId="">
              <p:embed/>
            </p:oleObj>
          </a:graphicData>
        </a:graphic>
      </p:graphicFrame>
      <p:graphicFrame>
        <p:nvGraphicFramePr>
          <p:cNvPr id="7171" name="Object 7"/>
          <p:cNvGraphicFramePr>
            <a:graphicFrameLocks noChangeAspect="1"/>
          </p:cNvGraphicFramePr>
          <p:nvPr/>
        </p:nvGraphicFramePr>
        <p:xfrm>
          <a:off x="1619251" y="3773489"/>
          <a:ext cx="8953500" cy="1874837"/>
        </p:xfrm>
        <a:graphic>
          <a:graphicData uri="http://schemas.openxmlformats.org/presentationml/2006/ole">
            <p:oleObj spid="_x0000_s183299" name="Equation" r:id="rId4" imgW="3276600" imgH="914400" progId="">
              <p:embed/>
            </p:oleObj>
          </a:graphicData>
        </a:graphic>
      </p:graphicFrame>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itle 1"/>
          <p:cNvSpPr>
            <a:spLocks noGrp="1"/>
          </p:cNvSpPr>
          <p:nvPr>
            <p:ph type="title"/>
          </p:nvPr>
        </p:nvSpPr>
        <p:spPr>
          <a:xfrm>
            <a:off x="838200" y="76200"/>
            <a:ext cx="10515600" cy="914400"/>
          </a:xfrm>
        </p:spPr>
        <p:txBody>
          <a:bodyPr/>
          <a:lstStyle/>
          <a:p>
            <a:r>
              <a:rPr lang="en-US" smtClean="0"/>
              <a:t>The Central Limit Theorem</a:t>
            </a:r>
          </a:p>
        </p:txBody>
      </p:sp>
      <p:sp>
        <p:nvSpPr>
          <p:cNvPr id="8199" name="Line 3"/>
          <p:cNvSpPr>
            <a:spLocks noChangeShapeType="1"/>
          </p:cNvSpPr>
          <p:nvPr/>
        </p:nvSpPr>
        <p:spPr bwMode="auto">
          <a:xfrm>
            <a:off x="6885517" y="3582988"/>
            <a:ext cx="0" cy="1719262"/>
          </a:xfrm>
          <a:prstGeom prst="line">
            <a:avLst/>
          </a:prstGeom>
          <a:noFill/>
          <a:ln w="12700">
            <a:solidFill>
              <a:schemeClr val="tx1"/>
            </a:solidFill>
            <a:round/>
            <a:headEnd/>
            <a:tailEnd/>
          </a:ln>
        </p:spPr>
        <p:txBody>
          <a:bodyPr wrap="none" anchor="ctr"/>
          <a:lstStyle/>
          <a:p>
            <a:endParaRPr lang="en-US"/>
          </a:p>
        </p:txBody>
      </p:sp>
      <p:sp>
        <p:nvSpPr>
          <p:cNvPr id="8200" name="Line 4"/>
          <p:cNvSpPr>
            <a:spLocks noChangeShapeType="1"/>
          </p:cNvSpPr>
          <p:nvPr/>
        </p:nvSpPr>
        <p:spPr bwMode="auto">
          <a:xfrm>
            <a:off x="7192434" y="5486400"/>
            <a:ext cx="4527551" cy="0"/>
          </a:xfrm>
          <a:prstGeom prst="line">
            <a:avLst/>
          </a:prstGeom>
          <a:noFill/>
          <a:ln w="12700">
            <a:solidFill>
              <a:schemeClr val="tx1"/>
            </a:solidFill>
            <a:round/>
            <a:headEnd/>
            <a:tailEnd/>
          </a:ln>
        </p:spPr>
        <p:txBody>
          <a:bodyPr wrap="none" anchor="ctr"/>
          <a:lstStyle/>
          <a:p>
            <a:endParaRPr lang="en-US"/>
          </a:p>
        </p:txBody>
      </p:sp>
      <p:sp>
        <p:nvSpPr>
          <p:cNvPr id="8201" name="Line 5"/>
          <p:cNvSpPr>
            <a:spLocks noChangeShapeType="1"/>
          </p:cNvSpPr>
          <p:nvPr/>
        </p:nvSpPr>
        <p:spPr bwMode="auto">
          <a:xfrm>
            <a:off x="6908801" y="4876800"/>
            <a:ext cx="4425951" cy="0"/>
          </a:xfrm>
          <a:prstGeom prst="line">
            <a:avLst/>
          </a:prstGeom>
          <a:noFill/>
          <a:ln w="12700">
            <a:solidFill>
              <a:schemeClr val="tx1"/>
            </a:solidFill>
            <a:round/>
            <a:headEnd/>
            <a:tailEnd/>
          </a:ln>
        </p:spPr>
        <p:txBody>
          <a:bodyPr wrap="none" anchor="ctr"/>
          <a:lstStyle/>
          <a:p>
            <a:endParaRPr lang="en-US"/>
          </a:p>
        </p:txBody>
      </p:sp>
      <p:sp>
        <p:nvSpPr>
          <p:cNvPr id="8202" name="Line 6"/>
          <p:cNvSpPr>
            <a:spLocks noChangeShapeType="1"/>
          </p:cNvSpPr>
          <p:nvPr/>
        </p:nvSpPr>
        <p:spPr bwMode="auto">
          <a:xfrm>
            <a:off x="6908801" y="4267200"/>
            <a:ext cx="4425951" cy="0"/>
          </a:xfrm>
          <a:prstGeom prst="line">
            <a:avLst/>
          </a:prstGeom>
          <a:noFill/>
          <a:ln w="12700">
            <a:solidFill>
              <a:schemeClr val="tx1"/>
            </a:solidFill>
            <a:round/>
            <a:headEnd/>
            <a:tailEnd/>
          </a:ln>
        </p:spPr>
        <p:txBody>
          <a:bodyPr wrap="none" anchor="ctr"/>
          <a:lstStyle/>
          <a:p>
            <a:endParaRPr lang="en-US"/>
          </a:p>
        </p:txBody>
      </p:sp>
      <p:sp>
        <p:nvSpPr>
          <p:cNvPr id="8203" name="Line 7"/>
          <p:cNvSpPr>
            <a:spLocks noChangeShapeType="1"/>
          </p:cNvSpPr>
          <p:nvPr/>
        </p:nvSpPr>
        <p:spPr bwMode="auto">
          <a:xfrm>
            <a:off x="6908801" y="3657600"/>
            <a:ext cx="4425951" cy="0"/>
          </a:xfrm>
          <a:prstGeom prst="line">
            <a:avLst/>
          </a:prstGeom>
          <a:noFill/>
          <a:ln w="12700">
            <a:solidFill>
              <a:schemeClr val="tx1"/>
            </a:solidFill>
            <a:round/>
            <a:headEnd/>
            <a:tailEnd/>
          </a:ln>
        </p:spPr>
        <p:txBody>
          <a:bodyPr wrap="none" anchor="ctr"/>
          <a:lstStyle/>
          <a:p>
            <a:endParaRPr lang="en-US"/>
          </a:p>
        </p:txBody>
      </p:sp>
      <p:sp>
        <p:nvSpPr>
          <p:cNvPr id="8204" name="Rectangle 8"/>
          <p:cNvSpPr>
            <a:spLocks noChangeArrowheads="1"/>
          </p:cNvSpPr>
          <p:nvPr/>
        </p:nvSpPr>
        <p:spPr bwMode="auto">
          <a:xfrm>
            <a:off x="7495117" y="4724400"/>
            <a:ext cx="508000" cy="762000"/>
          </a:xfrm>
          <a:prstGeom prst="rect">
            <a:avLst/>
          </a:prstGeom>
          <a:solidFill>
            <a:srgbClr val="CC6600"/>
          </a:solidFill>
          <a:ln w="12700">
            <a:solidFill>
              <a:schemeClr val="tx2"/>
            </a:solidFill>
            <a:miter lim="800000"/>
            <a:headEnd/>
            <a:tailEnd/>
          </a:ln>
        </p:spPr>
        <p:txBody>
          <a:bodyPr wrap="none" anchor="ctr"/>
          <a:lstStyle/>
          <a:p>
            <a:pPr eaLnBrk="1" hangingPunct="1"/>
            <a:endParaRPr lang="en-US"/>
          </a:p>
        </p:txBody>
      </p:sp>
      <p:sp>
        <p:nvSpPr>
          <p:cNvPr id="8205" name="Rectangle 9"/>
          <p:cNvSpPr>
            <a:spLocks noChangeArrowheads="1"/>
          </p:cNvSpPr>
          <p:nvPr/>
        </p:nvSpPr>
        <p:spPr bwMode="auto">
          <a:xfrm>
            <a:off x="8104717" y="4343400"/>
            <a:ext cx="508000" cy="1143000"/>
          </a:xfrm>
          <a:prstGeom prst="rect">
            <a:avLst/>
          </a:prstGeom>
          <a:solidFill>
            <a:srgbClr val="CC6600"/>
          </a:solidFill>
          <a:ln w="12700">
            <a:solidFill>
              <a:schemeClr val="tx2"/>
            </a:solidFill>
            <a:miter lim="800000"/>
            <a:headEnd/>
            <a:tailEnd/>
          </a:ln>
        </p:spPr>
        <p:txBody>
          <a:bodyPr wrap="none" anchor="ctr"/>
          <a:lstStyle/>
          <a:p>
            <a:pPr eaLnBrk="1" hangingPunct="1"/>
            <a:endParaRPr lang="en-US"/>
          </a:p>
        </p:txBody>
      </p:sp>
      <p:sp>
        <p:nvSpPr>
          <p:cNvPr id="8206" name="Rectangle 10"/>
          <p:cNvSpPr>
            <a:spLocks noChangeArrowheads="1"/>
          </p:cNvSpPr>
          <p:nvPr/>
        </p:nvSpPr>
        <p:spPr bwMode="auto">
          <a:xfrm>
            <a:off x="8714317" y="3962400"/>
            <a:ext cx="508000" cy="1524000"/>
          </a:xfrm>
          <a:prstGeom prst="rect">
            <a:avLst/>
          </a:prstGeom>
          <a:solidFill>
            <a:srgbClr val="CC6600"/>
          </a:solidFill>
          <a:ln w="12700">
            <a:solidFill>
              <a:schemeClr val="tx2"/>
            </a:solidFill>
            <a:miter lim="800000"/>
            <a:headEnd/>
            <a:tailEnd/>
          </a:ln>
        </p:spPr>
        <p:txBody>
          <a:bodyPr wrap="none" anchor="ctr"/>
          <a:lstStyle/>
          <a:p>
            <a:pPr eaLnBrk="1" hangingPunct="1"/>
            <a:endParaRPr lang="en-US"/>
          </a:p>
        </p:txBody>
      </p:sp>
      <p:sp>
        <p:nvSpPr>
          <p:cNvPr id="8207" name="Rectangle 11"/>
          <p:cNvSpPr>
            <a:spLocks noChangeArrowheads="1"/>
          </p:cNvSpPr>
          <p:nvPr/>
        </p:nvSpPr>
        <p:spPr bwMode="auto">
          <a:xfrm>
            <a:off x="9323917" y="4343400"/>
            <a:ext cx="508000" cy="1143000"/>
          </a:xfrm>
          <a:prstGeom prst="rect">
            <a:avLst/>
          </a:prstGeom>
          <a:solidFill>
            <a:srgbClr val="CC6600"/>
          </a:solidFill>
          <a:ln w="12700">
            <a:solidFill>
              <a:schemeClr val="tx2"/>
            </a:solidFill>
            <a:miter lim="800000"/>
            <a:headEnd/>
            <a:tailEnd/>
          </a:ln>
        </p:spPr>
        <p:txBody>
          <a:bodyPr wrap="none" anchor="ctr"/>
          <a:lstStyle/>
          <a:p>
            <a:pPr eaLnBrk="1" hangingPunct="1"/>
            <a:endParaRPr lang="en-US"/>
          </a:p>
        </p:txBody>
      </p:sp>
      <p:sp>
        <p:nvSpPr>
          <p:cNvPr id="8208" name="Rectangle 12"/>
          <p:cNvSpPr>
            <a:spLocks noChangeArrowheads="1"/>
          </p:cNvSpPr>
          <p:nvPr/>
        </p:nvSpPr>
        <p:spPr bwMode="auto">
          <a:xfrm>
            <a:off x="9933517" y="4724400"/>
            <a:ext cx="508000" cy="762000"/>
          </a:xfrm>
          <a:prstGeom prst="rect">
            <a:avLst/>
          </a:prstGeom>
          <a:solidFill>
            <a:srgbClr val="CC6600"/>
          </a:solidFill>
          <a:ln w="12700">
            <a:solidFill>
              <a:schemeClr val="tx2"/>
            </a:solidFill>
            <a:miter lim="800000"/>
            <a:headEnd/>
            <a:tailEnd/>
          </a:ln>
        </p:spPr>
        <p:txBody>
          <a:bodyPr wrap="none" anchor="ctr"/>
          <a:lstStyle/>
          <a:p>
            <a:pPr eaLnBrk="1" hangingPunct="1"/>
            <a:endParaRPr lang="en-US"/>
          </a:p>
        </p:txBody>
      </p:sp>
      <p:sp>
        <p:nvSpPr>
          <p:cNvPr id="8209" name="Rectangle 13"/>
          <p:cNvSpPr>
            <a:spLocks noChangeArrowheads="1"/>
          </p:cNvSpPr>
          <p:nvPr/>
        </p:nvSpPr>
        <p:spPr bwMode="auto">
          <a:xfrm>
            <a:off x="10543117" y="5105400"/>
            <a:ext cx="508000" cy="381000"/>
          </a:xfrm>
          <a:prstGeom prst="rect">
            <a:avLst/>
          </a:prstGeom>
          <a:solidFill>
            <a:srgbClr val="CC6600"/>
          </a:solidFill>
          <a:ln w="12700">
            <a:solidFill>
              <a:schemeClr val="tx2"/>
            </a:solidFill>
            <a:miter lim="800000"/>
            <a:headEnd/>
            <a:tailEnd/>
          </a:ln>
        </p:spPr>
        <p:txBody>
          <a:bodyPr wrap="none" anchor="ctr"/>
          <a:lstStyle/>
          <a:p>
            <a:pPr eaLnBrk="1" hangingPunct="1"/>
            <a:endParaRPr lang="en-US"/>
          </a:p>
        </p:txBody>
      </p:sp>
      <p:sp>
        <p:nvSpPr>
          <p:cNvPr id="8210" name="Rectangle 14"/>
          <p:cNvSpPr>
            <a:spLocks noChangeArrowheads="1"/>
          </p:cNvSpPr>
          <p:nvPr/>
        </p:nvSpPr>
        <p:spPr bwMode="auto">
          <a:xfrm>
            <a:off x="6862234" y="5468939"/>
            <a:ext cx="4720167" cy="363537"/>
          </a:xfrm>
          <a:prstGeom prst="rect">
            <a:avLst/>
          </a:prstGeom>
          <a:noFill/>
          <a:ln w="12700">
            <a:noFill/>
            <a:miter lim="800000"/>
            <a:headEnd/>
            <a:tailEnd/>
          </a:ln>
        </p:spPr>
        <p:txBody>
          <a:bodyPr lIns="90488" tIns="44450" rIns="90488" bIns="44450">
            <a:spAutoFit/>
          </a:bodyPr>
          <a:lstStyle/>
          <a:p>
            <a:pPr>
              <a:spcBef>
                <a:spcPct val="50000"/>
              </a:spcBef>
            </a:pPr>
            <a:r>
              <a:rPr lang="en-US"/>
              <a:t>18   19    20   21   22   23    24</a:t>
            </a:r>
          </a:p>
        </p:txBody>
      </p:sp>
      <p:sp>
        <p:nvSpPr>
          <p:cNvPr id="8211" name="Rectangle 15"/>
          <p:cNvSpPr>
            <a:spLocks noChangeArrowheads="1"/>
          </p:cNvSpPr>
          <p:nvPr/>
        </p:nvSpPr>
        <p:spPr bwMode="auto">
          <a:xfrm>
            <a:off x="6455834" y="5257801"/>
            <a:ext cx="554567" cy="366767"/>
          </a:xfrm>
          <a:prstGeom prst="rect">
            <a:avLst/>
          </a:prstGeom>
          <a:noFill/>
          <a:ln w="12700">
            <a:noFill/>
            <a:miter lim="800000"/>
            <a:headEnd/>
            <a:tailEnd/>
          </a:ln>
        </p:spPr>
        <p:txBody>
          <a:bodyPr lIns="90488" tIns="44450" rIns="90488" bIns="44450">
            <a:spAutoFit/>
          </a:bodyPr>
          <a:lstStyle/>
          <a:p>
            <a:pPr>
              <a:spcBef>
                <a:spcPct val="50000"/>
              </a:spcBef>
            </a:pPr>
            <a:r>
              <a:rPr lang="en-US" b="1"/>
              <a:t>0 </a:t>
            </a:r>
          </a:p>
        </p:txBody>
      </p:sp>
      <p:sp>
        <p:nvSpPr>
          <p:cNvPr id="8212" name="Rectangle 16"/>
          <p:cNvSpPr>
            <a:spLocks noChangeArrowheads="1"/>
          </p:cNvSpPr>
          <p:nvPr/>
        </p:nvSpPr>
        <p:spPr bwMode="auto">
          <a:xfrm>
            <a:off x="6354234" y="4727576"/>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b="1"/>
              <a:t>.1 </a:t>
            </a:r>
          </a:p>
        </p:txBody>
      </p:sp>
      <p:sp>
        <p:nvSpPr>
          <p:cNvPr id="8213" name="Rectangle 17"/>
          <p:cNvSpPr>
            <a:spLocks noChangeArrowheads="1"/>
          </p:cNvSpPr>
          <p:nvPr/>
        </p:nvSpPr>
        <p:spPr bwMode="auto">
          <a:xfrm>
            <a:off x="6354234" y="4117976"/>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b="1"/>
              <a:t>.2 </a:t>
            </a:r>
          </a:p>
        </p:txBody>
      </p:sp>
      <p:sp>
        <p:nvSpPr>
          <p:cNvPr id="8214" name="Rectangle 18"/>
          <p:cNvSpPr>
            <a:spLocks noChangeArrowheads="1"/>
          </p:cNvSpPr>
          <p:nvPr/>
        </p:nvSpPr>
        <p:spPr bwMode="auto">
          <a:xfrm>
            <a:off x="6885517" y="5105400"/>
            <a:ext cx="508000" cy="381000"/>
          </a:xfrm>
          <a:prstGeom prst="rect">
            <a:avLst/>
          </a:prstGeom>
          <a:solidFill>
            <a:srgbClr val="CC6600"/>
          </a:solidFill>
          <a:ln w="12700">
            <a:solidFill>
              <a:schemeClr val="tx2"/>
            </a:solidFill>
            <a:miter lim="800000"/>
            <a:headEnd/>
            <a:tailEnd/>
          </a:ln>
        </p:spPr>
        <p:txBody>
          <a:bodyPr wrap="none" anchor="ctr"/>
          <a:lstStyle/>
          <a:p>
            <a:pPr eaLnBrk="1" hangingPunct="1"/>
            <a:endParaRPr lang="en-US"/>
          </a:p>
        </p:txBody>
      </p:sp>
      <p:sp>
        <p:nvSpPr>
          <p:cNvPr id="8215" name="Rectangle 19"/>
          <p:cNvSpPr>
            <a:spLocks noChangeArrowheads="1"/>
          </p:cNvSpPr>
          <p:nvPr/>
        </p:nvSpPr>
        <p:spPr bwMode="auto">
          <a:xfrm>
            <a:off x="6354234" y="3508376"/>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b="1"/>
              <a:t>.3 </a:t>
            </a:r>
          </a:p>
        </p:txBody>
      </p:sp>
      <p:sp>
        <p:nvSpPr>
          <p:cNvPr id="8216" name="Rectangle 25"/>
          <p:cNvSpPr>
            <a:spLocks noChangeArrowheads="1"/>
          </p:cNvSpPr>
          <p:nvPr/>
        </p:nvSpPr>
        <p:spPr bwMode="auto">
          <a:xfrm>
            <a:off x="914401" y="5467351"/>
            <a:ext cx="4516967" cy="366713"/>
          </a:xfrm>
          <a:prstGeom prst="rect">
            <a:avLst/>
          </a:prstGeom>
          <a:noFill/>
          <a:ln w="12700">
            <a:noFill/>
            <a:miter lim="800000"/>
            <a:headEnd/>
            <a:tailEnd/>
          </a:ln>
        </p:spPr>
        <p:txBody>
          <a:bodyPr lIns="90488" tIns="44450" rIns="90488" bIns="44450">
            <a:spAutoFit/>
          </a:bodyPr>
          <a:lstStyle/>
          <a:p>
            <a:pPr>
              <a:spcBef>
                <a:spcPct val="50000"/>
              </a:spcBef>
            </a:pPr>
            <a:r>
              <a:rPr lang="en-US"/>
              <a:t> </a:t>
            </a:r>
            <a:r>
              <a:rPr lang="en-US" b="1"/>
              <a:t>  18         20         22          24</a:t>
            </a:r>
          </a:p>
        </p:txBody>
      </p:sp>
      <p:sp>
        <p:nvSpPr>
          <p:cNvPr id="8217" name="Line 26"/>
          <p:cNvSpPr>
            <a:spLocks noChangeShapeType="1"/>
          </p:cNvSpPr>
          <p:nvPr/>
        </p:nvSpPr>
        <p:spPr bwMode="auto">
          <a:xfrm>
            <a:off x="914401" y="4876800"/>
            <a:ext cx="4425951" cy="0"/>
          </a:xfrm>
          <a:prstGeom prst="line">
            <a:avLst/>
          </a:prstGeom>
          <a:noFill/>
          <a:ln w="12700">
            <a:solidFill>
              <a:schemeClr val="tx1"/>
            </a:solidFill>
            <a:round/>
            <a:headEnd/>
            <a:tailEnd/>
          </a:ln>
        </p:spPr>
        <p:txBody>
          <a:bodyPr wrap="none" anchor="ctr"/>
          <a:lstStyle/>
          <a:p>
            <a:endParaRPr lang="en-US"/>
          </a:p>
        </p:txBody>
      </p:sp>
      <p:sp>
        <p:nvSpPr>
          <p:cNvPr id="8218" name="Line 27"/>
          <p:cNvSpPr>
            <a:spLocks noChangeShapeType="1"/>
          </p:cNvSpPr>
          <p:nvPr/>
        </p:nvSpPr>
        <p:spPr bwMode="auto">
          <a:xfrm>
            <a:off x="914401" y="4267200"/>
            <a:ext cx="4425951" cy="0"/>
          </a:xfrm>
          <a:prstGeom prst="line">
            <a:avLst/>
          </a:prstGeom>
          <a:noFill/>
          <a:ln w="12700">
            <a:solidFill>
              <a:schemeClr val="tx1"/>
            </a:solidFill>
            <a:round/>
            <a:headEnd/>
            <a:tailEnd/>
          </a:ln>
        </p:spPr>
        <p:txBody>
          <a:bodyPr wrap="none" anchor="ctr"/>
          <a:lstStyle/>
          <a:p>
            <a:endParaRPr lang="en-US"/>
          </a:p>
        </p:txBody>
      </p:sp>
      <p:sp>
        <p:nvSpPr>
          <p:cNvPr id="8219" name="Rectangle 28"/>
          <p:cNvSpPr>
            <a:spLocks noChangeArrowheads="1"/>
          </p:cNvSpPr>
          <p:nvPr/>
        </p:nvSpPr>
        <p:spPr bwMode="auto">
          <a:xfrm>
            <a:off x="1244600" y="3962400"/>
            <a:ext cx="508000" cy="1524000"/>
          </a:xfrm>
          <a:prstGeom prst="rect">
            <a:avLst/>
          </a:prstGeom>
          <a:solidFill>
            <a:srgbClr val="00B400"/>
          </a:solidFill>
          <a:ln w="12700">
            <a:solidFill>
              <a:schemeClr val="tx2"/>
            </a:solidFill>
            <a:miter lim="800000"/>
            <a:headEnd/>
            <a:tailEnd/>
          </a:ln>
        </p:spPr>
        <p:txBody>
          <a:bodyPr wrap="none" anchor="ctr"/>
          <a:lstStyle/>
          <a:p>
            <a:pPr eaLnBrk="1" hangingPunct="1"/>
            <a:endParaRPr lang="en-US"/>
          </a:p>
        </p:txBody>
      </p:sp>
      <p:sp>
        <p:nvSpPr>
          <p:cNvPr id="8220" name="Rectangle 29"/>
          <p:cNvSpPr>
            <a:spLocks noChangeArrowheads="1"/>
          </p:cNvSpPr>
          <p:nvPr/>
        </p:nvSpPr>
        <p:spPr bwMode="auto">
          <a:xfrm>
            <a:off x="2362200" y="3962400"/>
            <a:ext cx="508000" cy="1524000"/>
          </a:xfrm>
          <a:prstGeom prst="rect">
            <a:avLst/>
          </a:prstGeom>
          <a:solidFill>
            <a:srgbClr val="00B400"/>
          </a:solidFill>
          <a:ln w="12700">
            <a:solidFill>
              <a:schemeClr val="tx2"/>
            </a:solidFill>
            <a:miter lim="800000"/>
            <a:headEnd/>
            <a:tailEnd/>
          </a:ln>
        </p:spPr>
        <p:txBody>
          <a:bodyPr wrap="none" anchor="ctr"/>
          <a:lstStyle/>
          <a:p>
            <a:pPr eaLnBrk="1" hangingPunct="1"/>
            <a:endParaRPr lang="en-US"/>
          </a:p>
        </p:txBody>
      </p:sp>
      <p:sp>
        <p:nvSpPr>
          <p:cNvPr id="8221" name="Rectangle 30"/>
          <p:cNvSpPr>
            <a:spLocks noChangeArrowheads="1"/>
          </p:cNvSpPr>
          <p:nvPr/>
        </p:nvSpPr>
        <p:spPr bwMode="auto">
          <a:xfrm>
            <a:off x="3479800" y="3962400"/>
            <a:ext cx="508000" cy="1524000"/>
          </a:xfrm>
          <a:prstGeom prst="rect">
            <a:avLst/>
          </a:prstGeom>
          <a:solidFill>
            <a:srgbClr val="00B400"/>
          </a:solidFill>
          <a:ln w="12700">
            <a:solidFill>
              <a:schemeClr val="tx2"/>
            </a:solidFill>
            <a:miter lim="800000"/>
            <a:headEnd/>
            <a:tailEnd/>
          </a:ln>
        </p:spPr>
        <p:txBody>
          <a:bodyPr wrap="none" anchor="ctr"/>
          <a:lstStyle/>
          <a:p>
            <a:pPr eaLnBrk="1" hangingPunct="1"/>
            <a:endParaRPr lang="en-US"/>
          </a:p>
        </p:txBody>
      </p:sp>
      <p:sp>
        <p:nvSpPr>
          <p:cNvPr id="8222" name="Rectangle 31"/>
          <p:cNvSpPr>
            <a:spLocks noChangeArrowheads="1"/>
          </p:cNvSpPr>
          <p:nvPr/>
        </p:nvSpPr>
        <p:spPr bwMode="auto">
          <a:xfrm>
            <a:off x="4597400" y="3962400"/>
            <a:ext cx="508000" cy="1524000"/>
          </a:xfrm>
          <a:prstGeom prst="rect">
            <a:avLst/>
          </a:prstGeom>
          <a:solidFill>
            <a:srgbClr val="00B400"/>
          </a:solidFill>
          <a:ln w="12700">
            <a:solidFill>
              <a:schemeClr val="tx2"/>
            </a:solidFill>
            <a:miter lim="800000"/>
            <a:headEnd/>
            <a:tailEnd/>
          </a:ln>
        </p:spPr>
        <p:txBody>
          <a:bodyPr wrap="none" anchor="ctr"/>
          <a:lstStyle/>
          <a:p>
            <a:pPr eaLnBrk="1" hangingPunct="1"/>
            <a:endParaRPr lang="en-US"/>
          </a:p>
        </p:txBody>
      </p:sp>
      <p:sp>
        <p:nvSpPr>
          <p:cNvPr id="8223" name="Line 32"/>
          <p:cNvSpPr>
            <a:spLocks noChangeShapeType="1"/>
          </p:cNvSpPr>
          <p:nvPr/>
        </p:nvSpPr>
        <p:spPr bwMode="auto">
          <a:xfrm>
            <a:off x="914401" y="3733800"/>
            <a:ext cx="4425951" cy="0"/>
          </a:xfrm>
          <a:prstGeom prst="line">
            <a:avLst/>
          </a:prstGeom>
          <a:noFill/>
          <a:ln w="12700">
            <a:solidFill>
              <a:schemeClr val="tx1"/>
            </a:solidFill>
            <a:round/>
            <a:headEnd/>
            <a:tailEnd/>
          </a:ln>
        </p:spPr>
        <p:txBody>
          <a:bodyPr wrap="none" anchor="ctr"/>
          <a:lstStyle/>
          <a:p>
            <a:endParaRPr lang="en-US"/>
          </a:p>
        </p:txBody>
      </p:sp>
      <p:sp>
        <p:nvSpPr>
          <p:cNvPr id="8224" name="Line 33"/>
          <p:cNvSpPr>
            <a:spLocks noChangeShapeType="1"/>
          </p:cNvSpPr>
          <p:nvPr/>
        </p:nvSpPr>
        <p:spPr bwMode="auto">
          <a:xfrm>
            <a:off x="891117" y="3582988"/>
            <a:ext cx="23283" cy="1903412"/>
          </a:xfrm>
          <a:prstGeom prst="line">
            <a:avLst/>
          </a:prstGeom>
          <a:noFill/>
          <a:ln w="12700">
            <a:solidFill>
              <a:schemeClr val="tx1"/>
            </a:solidFill>
            <a:round/>
            <a:headEnd/>
            <a:tailEnd/>
          </a:ln>
        </p:spPr>
        <p:txBody>
          <a:bodyPr wrap="none" anchor="ctr"/>
          <a:lstStyle/>
          <a:p>
            <a:endParaRPr lang="en-US"/>
          </a:p>
        </p:txBody>
      </p:sp>
      <p:sp>
        <p:nvSpPr>
          <p:cNvPr id="8225" name="Line 34"/>
          <p:cNvSpPr>
            <a:spLocks noChangeShapeType="1"/>
          </p:cNvSpPr>
          <p:nvPr/>
        </p:nvSpPr>
        <p:spPr bwMode="auto">
          <a:xfrm>
            <a:off x="941918" y="5486400"/>
            <a:ext cx="4527549" cy="0"/>
          </a:xfrm>
          <a:prstGeom prst="line">
            <a:avLst/>
          </a:prstGeom>
          <a:noFill/>
          <a:ln w="12700">
            <a:solidFill>
              <a:schemeClr val="tx1"/>
            </a:solidFill>
            <a:round/>
            <a:headEnd/>
            <a:tailEnd/>
          </a:ln>
        </p:spPr>
        <p:txBody>
          <a:bodyPr wrap="none" anchor="ctr"/>
          <a:lstStyle/>
          <a:p>
            <a:endParaRPr lang="en-US"/>
          </a:p>
        </p:txBody>
      </p:sp>
      <p:sp>
        <p:nvSpPr>
          <p:cNvPr id="8226" name="Rectangle 35"/>
          <p:cNvSpPr>
            <a:spLocks noChangeArrowheads="1"/>
          </p:cNvSpPr>
          <p:nvPr/>
        </p:nvSpPr>
        <p:spPr bwMode="auto">
          <a:xfrm>
            <a:off x="461434" y="5240339"/>
            <a:ext cx="554567" cy="366767"/>
          </a:xfrm>
          <a:prstGeom prst="rect">
            <a:avLst/>
          </a:prstGeom>
          <a:noFill/>
          <a:ln w="12700">
            <a:noFill/>
            <a:miter lim="800000"/>
            <a:headEnd/>
            <a:tailEnd/>
          </a:ln>
        </p:spPr>
        <p:txBody>
          <a:bodyPr lIns="90488" tIns="44450" rIns="90488" bIns="44450">
            <a:spAutoFit/>
          </a:bodyPr>
          <a:lstStyle/>
          <a:p>
            <a:pPr>
              <a:spcBef>
                <a:spcPct val="50000"/>
              </a:spcBef>
            </a:pPr>
            <a:r>
              <a:rPr lang="en-US" b="1"/>
              <a:t>0 </a:t>
            </a:r>
          </a:p>
        </p:txBody>
      </p:sp>
      <p:sp>
        <p:nvSpPr>
          <p:cNvPr id="8227" name="Rectangle 36"/>
          <p:cNvSpPr>
            <a:spLocks noChangeArrowheads="1"/>
          </p:cNvSpPr>
          <p:nvPr/>
        </p:nvSpPr>
        <p:spPr bwMode="auto">
          <a:xfrm>
            <a:off x="359834" y="4630739"/>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b="1"/>
              <a:t>.1 </a:t>
            </a:r>
          </a:p>
        </p:txBody>
      </p:sp>
      <p:sp>
        <p:nvSpPr>
          <p:cNvPr id="8228" name="Rectangle 37"/>
          <p:cNvSpPr>
            <a:spLocks noChangeArrowheads="1"/>
          </p:cNvSpPr>
          <p:nvPr/>
        </p:nvSpPr>
        <p:spPr bwMode="auto">
          <a:xfrm>
            <a:off x="359834" y="4021139"/>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b="1"/>
              <a:t>.2 </a:t>
            </a:r>
          </a:p>
        </p:txBody>
      </p:sp>
      <p:sp>
        <p:nvSpPr>
          <p:cNvPr id="8229" name="Rectangle 38"/>
          <p:cNvSpPr>
            <a:spLocks noChangeArrowheads="1"/>
          </p:cNvSpPr>
          <p:nvPr/>
        </p:nvSpPr>
        <p:spPr bwMode="auto">
          <a:xfrm>
            <a:off x="359834" y="3487738"/>
            <a:ext cx="757767" cy="366767"/>
          </a:xfrm>
          <a:prstGeom prst="rect">
            <a:avLst/>
          </a:prstGeom>
          <a:noFill/>
          <a:ln w="12700">
            <a:noFill/>
            <a:miter lim="800000"/>
            <a:headEnd/>
            <a:tailEnd/>
          </a:ln>
        </p:spPr>
        <p:txBody>
          <a:bodyPr lIns="90488" tIns="44450" rIns="90488" bIns="44450">
            <a:spAutoFit/>
          </a:bodyPr>
          <a:lstStyle/>
          <a:p>
            <a:pPr>
              <a:spcBef>
                <a:spcPct val="50000"/>
              </a:spcBef>
            </a:pPr>
            <a:r>
              <a:rPr lang="en-US" b="1"/>
              <a:t>.3 </a:t>
            </a:r>
          </a:p>
        </p:txBody>
      </p:sp>
      <p:sp>
        <p:nvSpPr>
          <p:cNvPr id="8230" name="Rectangle 40"/>
          <p:cNvSpPr>
            <a:spLocks noChangeArrowheads="1"/>
          </p:cNvSpPr>
          <p:nvPr/>
        </p:nvSpPr>
        <p:spPr bwMode="auto">
          <a:xfrm>
            <a:off x="1320801" y="1524000"/>
            <a:ext cx="3094567" cy="901700"/>
          </a:xfrm>
          <a:prstGeom prst="rect">
            <a:avLst/>
          </a:prstGeom>
          <a:solidFill>
            <a:srgbClr val="FEFEB8"/>
          </a:solidFill>
          <a:ln w="12700">
            <a:solidFill>
              <a:schemeClr val="tx1"/>
            </a:solidFill>
            <a:miter lim="800000"/>
            <a:headEnd/>
            <a:tailEnd/>
          </a:ln>
        </p:spPr>
        <p:txBody>
          <a:bodyPr lIns="90488" tIns="44450" rIns="90488" bIns="44450">
            <a:spAutoFit/>
          </a:bodyPr>
          <a:lstStyle/>
          <a:p>
            <a:pPr algn="ctr">
              <a:spcBef>
                <a:spcPct val="50000"/>
              </a:spcBef>
            </a:pPr>
            <a:r>
              <a:rPr lang="en-US" sz="2800"/>
              <a:t>Population</a:t>
            </a:r>
          </a:p>
          <a:p>
            <a:pPr algn="ctr">
              <a:lnSpc>
                <a:spcPct val="40000"/>
              </a:lnSpc>
              <a:spcBef>
                <a:spcPct val="50000"/>
              </a:spcBef>
            </a:pPr>
            <a:r>
              <a:rPr lang="en-US" sz="2800" i="1"/>
              <a:t>N</a:t>
            </a:r>
            <a:r>
              <a:rPr lang="en-US" sz="2800"/>
              <a:t> = 4</a:t>
            </a:r>
          </a:p>
        </p:txBody>
      </p:sp>
      <p:sp>
        <p:nvSpPr>
          <p:cNvPr id="8231" name="Rectangle 41"/>
          <p:cNvSpPr>
            <a:spLocks noChangeArrowheads="1"/>
          </p:cNvSpPr>
          <p:nvPr/>
        </p:nvSpPr>
        <p:spPr bwMode="auto">
          <a:xfrm>
            <a:off x="101600" y="3214688"/>
            <a:ext cx="1439333" cy="366712"/>
          </a:xfrm>
          <a:prstGeom prst="rect">
            <a:avLst/>
          </a:prstGeom>
          <a:noFill/>
          <a:ln w="12700">
            <a:noFill/>
            <a:miter lim="800000"/>
            <a:headEnd/>
            <a:tailEnd/>
          </a:ln>
        </p:spPr>
        <p:txBody>
          <a:bodyPr lIns="90488" tIns="44450" rIns="90488" bIns="44450">
            <a:spAutoFit/>
          </a:bodyPr>
          <a:lstStyle/>
          <a:p>
            <a:pPr>
              <a:spcBef>
                <a:spcPct val="50000"/>
              </a:spcBef>
            </a:pPr>
            <a:r>
              <a:rPr lang="en-US" i="1"/>
              <a:t>P(x)</a:t>
            </a:r>
            <a:r>
              <a:rPr lang="en-US" i="1">
                <a:latin typeface="Times New Roman" pitchFamily="18" charset="0"/>
              </a:rPr>
              <a:t> </a:t>
            </a:r>
          </a:p>
        </p:txBody>
      </p:sp>
      <p:sp>
        <p:nvSpPr>
          <p:cNvPr id="8232" name="Rectangle 42"/>
          <p:cNvSpPr>
            <a:spLocks noChangeArrowheads="1"/>
          </p:cNvSpPr>
          <p:nvPr/>
        </p:nvSpPr>
        <p:spPr bwMode="auto">
          <a:xfrm>
            <a:off x="5285318" y="5392738"/>
            <a:ext cx="656167" cy="366712"/>
          </a:xfrm>
          <a:prstGeom prst="rect">
            <a:avLst/>
          </a:prstGeom>
          <a:noFill/>
          <a:ln w="12700">
            <a:noFill/>
            <a:miter lim="800000"/>
            <a:headEnd/>
            <a:tailEnd/>
          </a:ln>
        </p:spPr>
        <p:txBody>
          <a:bodyPr lIns="90488" tIns="44450" rIns="90488" bIns="44450">
            <a:spAutoFit/>
          </a:bodyPr>
          <a:lstStyle/>
          <a:p>
            <a:pPr>
              <a:spcBef>
                <a:spcPct val="50000"/>
              </a:spcBef>
            </a:pPr>
            <a:r>
              <a:rPr lang="en-US" i="1"/>
              <a:t>x</a:t>
            </a:r>
          </a:p>
        </p:txBody>
      </p:sp>
      <p:graphicFrame>
        <p:nvGraphicFramePr>
          <p:cNvPr id="8194" name="Object 46"/>
          <p:cNvGraphicFramePr>
            <a:graphicFrameLocks noChangeAspect="1"/>
          </p:cNvGraphicFramePr>
          <p:nvPr/>
        </p:nvGraphicFramePr>
        <p:xfrm>
          <a:off x="6650567" y="2509838"/>
          <a:ext cx="4654551" cy="614362"/>
        </p:xfrm>
        <a:graphic>
          <a:graphicData uri="http://schemas.openxmlformats.org/presentationml/2006/ole">
            <p:oleObj spid="_x0000_s184322" name="Equation" r:id="rId3" imgW="1295400" imgH="228600" progId="">
              <p:embed/>
            </p:oleObj>
          </a:graphicData>
        </a:graphic>
      </p:graphicFrame>
      <p:graphicFrame>
        <p:nvGraphicFramePr>
          <p:cNvPr id="8195" name="Object 47"/>
          <p:cNvGraphicFramePr>
            <a:graphicFrameLocks noChangeAspect="1"/>
          </p:cNvGraphicFramePr>
          <p:nvPr/>
        </p:nvGraphicFramePr>
        <p:xfrm>
          <a:off x="599018" y="2532063"/>
          <a:ext cx="4565649" cy="546100"/>
        </p:xfrm>
        <a:graphic>
          <a:graphicData uri="http://schemas.openxmlformats.org/presentationml/2006/ole">
            <p:oleObj spid="_x0000_s184323" name="Equation" r:id="rId4" imgW="1269449" imgH="203112" progId="">
              <p:embed/>
            </p:oleObj>
          </a:graphicData>
        </a:graphic>
      </p:graphicFrame>
      <p:sp>
        <p:nvSpPr>
          <p:cNvPr id="8233" name="Rectangle 24"/>
          <p:cNvSpPr>
            <a:spLocks noChangeArrowheads="1"/>
          </p:cNvSpPr>
          <p:nvPr/>
        </p:nvSpPr>
        <p:spPr bwMode="auto">
          <a:xfrm>
            <a:off x="5846234" y="1447801"/>
            <a:ext cx="6040967" cy="950913"/>
          </a:xfrm>
          <a:prstGeom prst="rect">
            <a:avLst/>
          </a:prstGeom>
          <a:solidFill>
            <a:srgbClr val="FCD58E"/>
          </a:solidFill>
          <a:ln w="12700">
            <a:solidFill>
              <a:schemeClr val="tx1"/>
            </a:solidFill>
            <a:miter lim="800000"/>
            <a:headEnd/>
            <a:tailEnd/>
          </a:ln>
        </p:spPr>
        <p:txBody>
          <a:bodyPr lIns="90488" tIns="44450" rIns="90488" bIns="44450">
            <a:spAutoFit/>
          </a:bodyPr>
          <a:lstStyle/>
          <a:p>
            <a:pPr algn="ctr">
              <a:spcBef>
                <a:spcPct val="50000"/>
              </a:spcBef>
            </a:pPr>
            <a:r>
              <a:rPr lang="en-US" sz="2800"/>
              <a:t>Sampling Distribution of the Mean, </a:t>
            </a:r>
            <a:r>
              <a:rPr lang="en-US" sz="2800" i="1"/>
              <a:t>n</a:t>
            </a:r>
            <a:r>
              <a:rPr lang="en-US" sz="2800"/>
              <a:t> = 2</a:t>
            </a:r>
          </a:p>
        </p:txBody>
      </p:sp>
      <p:graphicFrame>
        <p:nvGraphicFramePr>
          <p:cNvPr id="8196" name="Object 1"/>
          <p:cNvGraphicFramePr>
            <a:graphicFrameLocks noChangeAspect="1"/>
          </p:cNvGraphicFramePr>
          <p:nvPr/>
        </p:nvGraphicFramePr>
        <p:xfrm>
          <a:off x="6093885" y="3186113"/>
          <a:ext cx="817033" cy="366712"/>
        </p:xfrm>
        <a:graphic>
          <a:graphicData uri="http://schemas.openxmlformats.org/presentationml/2006/ole">
            <p:oleObj spid="_x0000_s184324" name="Equation" r:id="rId5" imgW="342751" imgH="203112" progId="">
              <p:embed/>
            </p:oleObj>
          </a:graphicData>
        </a:graphic>
      </p:graphicFrame>
      <p:graphicFrame>
        <p:nvGraphicFramePr>
          <p:cNvPr id="8197" name="Object 2"/>
          <p:cNvGraphicFramePr>
            <a:graphicFrameLocks noChangeAspect="1"/>
          </p:cNvGraphicFramePr>
          <p:nvPr/>
        </p:nvGraphicFramePr>
        <p:xfrm>
          <a:off x="11421534" y="5484814"/>
          <a:ext cx="429684" cy="382587"/>
        </p:xfrm>
        <a:graphic>
          <a:graphicData uri="http://schemas.openxmlformats.org/presentationml/2006/ole">
            <p:oleObj spid="_x0000_s184325" name="Equation" r:id="rId6" imgW="139579" imgH="164957" progId="">
              <p:embed/>
            </p:oleObj>
          </a:graphicData>
        </a:graphic>
      </p:graphicFrame>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838200" y="76200"/>
            <a:ext cx="10515600" cy="914400"/>
          </a:xfrm>
        </p:spPr>
        <p:txBody>
          <a:bodyPr/>
          <a:lstStyle/>
          <a:p>
            <a:r>
              <a:rPr lang="en-US" smtClean="0"/>
              <a:t>The Central Limit Theorem</a:t>
            </a:r>
          </a:p>
        </p:txBody>
      </p:sp>
      <p:sp>
        <p:nvSpPr>
          <p:cNvPr id="2" name="Content Placeholder 2"/>
          <p:cNvSpPr>
            <a:spLocks noGrp="1"/>
          </p:cNvSpPr>
          <p:nvPr>
            <p:ph idx="1"/>
          </p:nvPr>
        </p:nvSpPr>
        <p:spPr>
          <a:xfrm>
            <a:off x="609600" y="1295400"/>
            <a:ext cx="10972800" cy="4876800"/>
          </a:xfrm>
        </p:spPr>
        <p:txBody>
          <a:bodyPr>
            <a:normAutofit/>
          </a:bodyPr>
          <a:lstStyle/>
          <a:p>
            <a:pPr>
              <a:spcBef>
                <a:spcPts val="1800"/>
              </a:spcBef>
              <a:buFont typeface="Arial" panose="020B0604020202020204" pitchFamily="34" charset="0"/>
              <a:buNone/>
              <a:defRPr/>
            </a:pPr>
            <a:r>
              <a:rPr lang="en-US" smtClean="0"/>
              <a:t>According to the </a:t>
            </a:r>
            <a:r>
              <a:rPr lang="en-US" b="1" smtClean="0"/>
              <a:t>Central Limit Theorem</a:t>
            </a:r>
            <a:r>
              <a:rPr lang="en-US" smtClean="0"/>
              <a:t>, sample means from samples of sufficient size, drawn from any population, will be normally distributed</a:t>
            </a:r>
          </a:p>
          <a:p>
            <a:pPr lvl="1">
              <a:spcBef>
                <a:spcPts val="1800"/>
              </a:spcBef>
              <a:buFont typeface="Arial" panose="020B0604020202020204" pitchFamily="34" charset="0"/>
              <a:buChar char="•"/>
              <a:defRPr/>
            </a:pPr>
            <a:r>
              <a:rPr lang="en-US" smtClean="0"/>
              <a:t>In most cases, sample sizes of </a:t>
            </a:r>
            <a:r>
              <a:rPr lang="en-US" b="1" smtClean="0"/>
              <a:t>30 or larger </a:t>
            </a:r>
            <a:r>
              <a:rPr lang="en-US" smtClean="0"/>
              <a:t>will result in sample means being normally distributed, regardless of the shape of the population distribution</a:t>
            </a:r>
          </a:p>
          <a:p>
            <a:pPr lvl="1">
              <a:spcBef>
                <a:spcPts val="1800"/>
              </a:spcBef>
              <a:buFont typeface="Arial" panose="020B0604020202020204" pitchFamily="34" charset="0"/>
              <a:buChar char="•"/>
              <a:defRPr/>
            </a:pPr>
            <a:r>
              <a:rPr lang="en-US" smtClean="0"/>
              <a:t>If the population follows the normal probability distribution, the sample means will also be normally distributed, regardless of the size of the samples</a:t>
            </a: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itle 1"/>
          <p:cNvSpPr>
            <a:spLocks noGrp="1"/>
          </p:cNvSpPr>
          <p:nvPr>
            <p:ph type="title"/>
          </p:nvPr>
        </p:nvSpPr>
        <p:spPr>
          <a:xfrm>
            <a:off x="838200" y="76200"/>
            <a:ext cx="10515600" cy="914400"/>
          </a:xfrm>
        </p:spPr>
        <p:txBody>
          <a:bodyPr/>
          <a:lstStyle/>
          <a:p>
            <a:r>
              <a:rPr lang="en-US" smtClean="0"/>
              <a:t>The Central Limit Theorem</a:t>
            </a:r>
          </a:p>
        </p:txBody>
      </p:sp>
      <p:sp>
        <p:nvSpPr>
          <p:cNvPr id="9221" name="Content Placeholder 2"/>
          <p:cNvSpPr>
            <a:spLocks noGrp="1"/>
          </p:cNvSpPr>
          <p:nvPr>
            <p:ph idx="1"/>
          </p:nvPr>
        </p:nvSpPr>
        <p:spPr>
          <a:xfrm>
            <a:off x="838200" y="1219201"/>
            <a:ext cx="10515600" cy="4805363"/>
          </a:xfrm>
        </p:spPr>
        <p:txBody>
          <a:bodyPr>
            <a:normAutofit/>
          </a:bodyPr>
          <a:lstStyle/>
          <a:p>
            <a:pPr>
              <a:lnSpc>
                <a:spcPct val="100000"/>
              </a:lnSpc>
            </a:pPr>
            <a:r>
              <a:rPr lang="en-US" sz="2400" dirty="0" smtClean="0"/>
              <a:t>For any population:</a:t>
            </a:r>
          </a:p>
          <a:p>
            <a:pPr lvl="1">
              <a:lnSpc>
                <a:spcPct val="100000"/>
              </a:lnSpc>
            </a:pPr>
            <a:r>
              <a:rPr lang="en-US" sz="2400" dirty="0" smtClean="0"/>
              <a:t>the average value of all possible sample means computed from all possible random samples of a given size from the population is equal to the population mean:</a:t>
            </a:r>
          </a:p>
          <a:p>
            <a:pPr lvl="1">
              <a:lnSpc>
                <a:spcPct val="100000"/>
              </a:lnSpc>
            </a:pPr>
            <a:endParaRPr lang="en-US" sz="2400" dirty="0" smtClean="0"/>
          </a:p>
          <a:p>
            <a:pPr lvl="1">
              <a:lnSpc>
                <a:spcPct val="100000"/>
              </a:lnSpc>
            </a:pPr>
            <a:endParaRPr lang="en-US" sz="2400" dirty="0" smtClean="0"/>
          </a:p>
          <a:p>
            <a:pPr lvl="1">
              <a:lnSpc>
                <a:spcPct val="100000"/>
              </a:lnSpc>
            </a:pPr>
            <a:r>
              <a:rPr lang="en-US" sz="2400" dirty="0" smtClean="0"/>
              <a:t>The standard deviation of the sample means computed from all random samples of size  </a:t>
            </a:r>
            <a:r>
              <a:rPr lang="en-US" sz="2400" i="1" dirty="0" smtClean="0"/>
              <a:t>n  </a:t>
            </a:r>
            <a:r>
              <a:rPr lang="en-US" sz="2400" dirty="0" smtClean="0"/>
              <a:t>is equal to the population standard deviation divided by the square root of the sample size:</a:t>
            </a:r>
          </a:p>
          <a:p>
            <a:pPr>
              <a:lnSpc>
                <a:spcPct val="100000"/>
              </a:lnSpc>
            </a:pPr>
            <a:endParaRPr lang="en-US" sz="2400" dirty="0" smtClean="0"/>
          </a:p>
        </p:txBody>
      </p:sp>
      <p:graphicFrame>
        <p:nvGraphicFramePr>
          <p:cNvPr id="9218" name="Object 1"/>
          <p:cNvGraphicFramePr>
            <a:graphicFrameLocks noChangeAspect="1"/>
          </p:cNvGraphicFramePr>
          <p:nvPr/>
        </p:nvGraphicFramePr>
        <p:xfrm>
          <a:off x="5365751" y="2971800"/>
          <a:ext cx="1460500" cy="577850"/>
        </p:xfrm>
        <a:graphic>
          <a:graphicData uri="http://schemas.openxmlformats.org/presentationml/2006/ole">
            <p:oleObj spid="_x0000_s185346" name="Equation" r:id="rId3" imgW="457200" imgH="241300" progId="">
              <p:embed/>
            </p:oleObj>
          </a:graphicData>
        </a:graphic>
      </p:graphicFrame>
      <p:graphicFrame>
        <p:nvGraphicFramePr>
          <p:cNvPr id="9219" name="Object 2"/>
          <p:cNvGraphicFramePr>
            <a:graphicFrameLocks noChangeAspect="1"/>
          </p:cNvGraphicFramePr>
          <p:nvPr/>
        </p:nvGraphicFramePr>
        <p:xfrm>
          <a:off x="4869745" y="5345820"/>
          <a:ext cx="1945217" cy="1069975"/>
        </p:xfrm>
        <a:graphic>
          <a:graphicData uri="http://schemas.openxmlformats.org/presentationml/2006/ole">
            <p:oleObj spid="_x0000_s185347" name="Equation" r:id="rId4" imgW="571252" imgH="418918" progId="">
              <p:embed/>
            </p:oleObj>
          </a:graphicData>
        </a:graphic>
      </p:graphicFrame>
      <p:sp>
        <p:nvSpPr>
          <p:cNvPr id="41990" name="TextBox 3"/>
          <p:cNvSpPr txBox="1">
            <a:spLocks noChangeArrowheads="1"/>
          </p:cNvSpPr>
          <p:nvPr/>
        </p:nvSpPr>
        <p:spPr bwMode="auto">
          <a:xfrm>
            <a:off x="7924800" y="5170488"/>
            <a:ext cx="2946400" cy="1016000"/>
          </a:xfrm>
          <a:prstGeom prst="rect">
            <a:avLst/>
          </a:prstGeom>
          <a:noFill/>
          <a:ln>
            <a:noFill/>
          </a:ln>
          <a:extLst>
            <a:ext uri="{909E8E84-426E-40DD-AFC4-6F175D3DCCD1}"/>
            <a:ext uri="{91240B29-F687-4F45-9708-019B960494DF}"/>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000" dirty="0" smtClean="0">
                <a:latin typeface="+mn-lt"/>
                <a:cs typeface="Arial" panose="020B0604020202020204" pitchFamily="34" charset="0"/>
              </a:rPr>
              <a:t>This is known as the </a:t>
            </a:r>
            <a:r>
              <a:rPr lang="en-US" sz="2000" b="1" dirty="0" smtClean="0">
                <a:latin typeface="+mn-lt"/>
                <a:cs typeface="Arial" panose="020B0604020202020204" pitchFamily="34" charset="0"/>
              </a:rPr>
              <a:t>standard error of the mean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defTabSz="685800" fontAlgn="base">
              <a:lnSpc>
                <a:spcPct val="90000"/>
              </a:lnSpc>
              <a:spcAft>
                <a:spcPct val="0"/>
              </a:spcAft>
              <a:defRPr/>
            </a:pPr>
            <a:r>
              <a:rPr lang="en-US" b="1" dirty="0" smtClean="0">
                <a:solidFill>
                  <a:srgbClr val="00B050"/>
                </a:solidFill>
              </a:rPr>
              <a:t>Why study statistics</a:t>
            </a:r>
          </a:p>
        </p:txBody>
      </p:sp>
      <p:sp>
        <p:nvSpPr>
          <p:cNvPr id="3" name="Content Placeholder 2"/>
          <p:cNvSpPr>
            <a:spLocks noGrp="1"/>
          </p:cNvSpPr>
          <p:nvPr>
            <p:ph idx="1"/>
          </p:nvPr>
        </p:nvSpPr>
        <p:spPr>
          <a:xfrm>
            <a:off x="677333" y="2160589"/>
            <a:ext cx="9110133" cy="3880773"/>
          </a:xfrm>
        </p:spPr>
        <p:txBody>
          <a:bodyPr/>
          <a:lstStyle/>
          <a:p>
            <a:pPr marL="457200" lvl="1" indent="0">
              <a:buNone/>
            </a:pPr>
            <a:endParaRPr lang="en-US" sz="2400" b="1" dirty="0" smtClean="0">
              <a:solidFill>
                <a:srgbClr val="141413"/>
              </a:solidFill>
            </a:endParaRPr>
          </a:p>
          <a:p>
            <a:r>
              <a:rPr lang="en-US" sz="2400" dirty="0" smtClean="0"/>
              <a:t>Statistics include numerical facts and figures. For instance:</a:t>
            </a:r>
          </a:p>
          <a:p>
            <a:endParaRPr lang="en-US" sz="2400" dirty="0" smtClean="0"/>
          </a:p>
          <a:p>
            <a:pPr lvl="1">
              <a:buNone/>
            </a:pPr>
            <a:r>
              <a:rPr lang="en-US" sz="2000" dirty="0" smtClean="0"/>
              <a:t>• The largest earthquake measured 9.2 on the Richter scale.</a:t>
            </a:r>
          </a:p>
          <a:p>
            <a:pPr lvl="1">
              <a:buNone/>
            </a:pPr>
            <a:r>
              <a:rPr lang="en-US" sz="2000" dirty="0" smtClean="0"/>
              <a:t>• Men are at least 10 times more likely than women to commit murder.</a:t>
            </a:r>
          </a:p>
          <a:p>
            <a:pPr lvl="1">
              <a:buNone/>
            </a:pPr>
            <a:r>
              <a:rPr lang="en-US" sz="2000" dirty="0" smtClean="0"/>
              <a:t>• One in every 8 South Africans is HIV positive.</a:t>
            </a:r>
          </a:p>
          <a:p>
            <a:pPr lvl="1">
              <a:buNone/>
            </a:pPr>
            <a:r>
              <a:rPr lang="en-US" sz="2000" dirty="0" smtClean="0"/>
              <a:t>• By the year 2020, there will be 15 people aged 65 and over for every new baby born.</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a:xfrm>
            <a:off x="628649" y="76200"/>
            <a:ext cx="8910461" cy="914400"/>
          </a:xfrm>
        </p:spPr>
        <p:txBody>
          <a:bodyPr rtlCol="0">
            <a:normAutofit fontScale="90000"/>
          </a:bodyPr>
          <a:lstStyle/>
          <a:p>
            <a:pPr algn="ctr" eaLnBrk="1" fontAlgn="auto" hangingPunct="1">
              <a:lnSpc>
                <a:spcPct val="80000"/>
              </a:lnSpc>
              <a:spcAft>
                <a:spcPts val="0"/>
              </a:spcAft>
              <a:defRPr/>
            </a:pPr>
            <a:r>
              <a:rPr lang="en-US" dirty="0" smtClean="0"/>
              <a:t>Classifying Data </a:t>
            </a:r>
            <a:br>
              <a:rPr lang="en-US" dirty="0" smtClean="0"/>
            </a:br>
            <a:r>
              <a:rPr lang="en-US" dirty="0" smtClean="0"/>
              <a:t>by Level of Measurement</a:t>
            </a:r>
          </a:p>
        </p:txBody>
      </p:sp>
      <p:sp>
        <p:nvSpPr>
          <p:cNvPr id="28" name="Rectangle 27"/>
          <p:cNvSpPr/>
          <p:nvPr/>
        </p:nvSpPr>
        <p:spPr>
          <a:xfrm>
            <a:off x="5029200" y="4170363"/>
            <a:ext cx="2667000" cy="706437"/>
          </a:xfrm>
          <a:prstGeom prst="rect">
            <a:avLst/>
          </a:prstGeom>
          <a:solidFill>
            <a:srgbClr val="CCFFCC"/>
          </a:solidFill>
          <a:ln w="12700">
            <a:solidFill>
              <a:scrgbClr r="0" g="0" b="0"/>
            </a:solidFill>
          </a:ln>
        </p:spPr>
        <p:style>
          <a:lnRef idx="0">
            <a:scrgbClr r="0" g="0" b="0"/>
          </a:lnRef>
          <a:fillRef idx="0">
            <a:scrgbClr r="0" g="0" b="0"/>
          </a:fillRef>
          <a:effectRef idx="0">
            <a:scrgbClr r="0" g="0" b="0"/>
          </a:effectRef>
          <a:fontRef idx="minor">
            <a:schemeClr val="lt1"/>
          </a:fontRef>
        </p:style>
        <p:txBody>
          <a:bodyPr lIns="20320" tIns="20320" rIns="20320" bIns="20320" spcCol="1270" anchor="ctr"/>
          <a:lstStyle/>
          <a:p>
            <a:pPr algn="ctr" eaLnBrk="1" hangingPunct="1">
              <a:defRPr/>
            </a:pPr>
            <a:r>
              <a:rPr lang="en-US" sz="3200" dirty="0">
                <a:solidFill>
                  <a:srgbClr val="474747"/>
                </a:solidFill>
              </a:rPr>
              <a:t>Quantitative </a:t>
            </a:r>
          </a:p>
        </p:txBody>
      </p:sp>
      <p:sp>
        <p:nvSpPr>
          <p:cNvPr id="29" name="Rectangle 28"/>
          <p:cNvSpPr/>
          <p:nvPr/>
        </p:nvSpPr>
        <p:spPr>
          <a:xfrm>
            <a:off x="4724400" y="5305425"/>
            <a:ext cx="1524000" cy="638175"/>
          </a:xfrm>
          <a:prstGeom prst="rect">
            <a:avLst/>
          </a:prstGeom>
          <a:solidFill>
            <a:srgbClr val="FFF3CD"/>
          </a:solidFill>
          <a:ln w="12700">
            <a:solidFill>
              <a:scrgbClr r="0" g="0" b="0"/>
            </a:solidFill>
          </a:ln>
        </p:spPr>
        <p:style>
          <a:lnRef idx="0">
            <a:scrgbClr r="0" g="0" b="0"/>
          </a:lnRef>
          <a:fillRef idx="0">
            <a:scrgbClr r="0" g="0" b="0"/>
          </a:fillRef>
          <a:effectRef idx="0">
            <a:scrgbClr r="0" g="0" b="0"/>
          </a:effectRef>
          <a:fontRef idx="minor">
            <a:schemeClr val="lt1"/>
          </a:fontRef>
        </p:style>
        <p:txBody>
          <a:bodyPr lIns="15240" tIns="15240" rIns="15240" bIns="15240" spcCol="1270" anchor="ctr"/>
          <a:lstStyle/>
          <a:p>
            <a:pPr algn="ctr" eaLnBrk="1" hangingPunct="1">
              <a:defRPr/>
            </a:pPr>
            <a:r>
              <a:rPr lang="en-US" sz="2400" b="1" dirty="0">
                <a:solidFill>
                  <a:srgbClr val="474747"/>
                </a:solidFill>
              </a:rPr>
              <a:t>Interval</a:t>
            </a:r>
            <a:endParaRPr lang="en-US" sz="2400" dirty="0">
              <a:solidFill>
                <a:schemeClr val="tx1"/>
              </a:solidFill>
            </a:endParaRPr>
          </a:p>
        </p:txBody>
      </p:sp>
      <p:sp>
        <p:nvSpPr>
          <p:cNvPr id="30" name="Rectangle 29"/>
          <p:cNvSpPr/>
          <p:nvPr/>
        </p:nvSpPr>
        <p:spPr>
          <a:xfrm>
            <a:off x="6629400" y="5305425"/>
            <a:ext cx="1524000" cy="638175"/>
          </a:xfrm>
          <a:prstGeom prst="rect">
            <a:avLst/>
          </a:prstGeom>
          <a:solidFill>
            <a:srgbClr val="FFF3CD"/>
          </a:solidFill>
          <a:ln w="12700">
            <a:solidFill>
              <a:scrgbClr r="0" g="0" b="0"/>
            </a:solidFill>
          </a:ln>
        </p:spPr>
        <p:style>
          <a:lnRef idx="0">
            <a:scrgbClr r="0" g="0" b="0"/>
          </a:lnRef>
          <a:fillRef idx="0">
            <a:scrgbClr r="0" g="0" b="0"/>
          </a:fillRef>
          <a:effectRef idx="0">
            <a:scrgbClr r="0" g="0" b="0"/>
          </a:effectRef>
          <a:fontRef idx="minor">
            <a:schemeClr val="lt1"/>
          </a:fontRef>
        </p:style>
        <p:txBody>
          <a:bodyPr lIns="15240" tIns="15240" rIns="15240" bIns="15240" spcCol="1270" anchor="ctr"/>
          <a:lstStyle/>
          <a:p>
            <a:pPr algn="ctr" eaLnBrk="1" hangingPunct="1">
              <a:defRPr/>
            </a:pPr>
            <a:r>
              <a:rPr lang="en-US" sz="2400" b="1" dirty="0">
                <a:solidFill>
                  <a:srgbClr val="474747"/>
                </a:solidFill>
              </a:rPr>
              <a:t>Ratio</a:t>
            </a:r>
            <a:endParaRPr lang="en-US" sz="2400" dirty="0">
              <a:solidFill>
                <a:schemeClr val="tx1"/>
              </a:solidFill>
            </a:endParaRPr>
          </a:p>
        </p:txBody>
      </p:sp>
      <p:cxnSp>
        <p:nvCxnSpPr>
          <p:cNvPr id="31" name="Straight Connector 30"/>
          <p:cNvCxnSpPr/>
          <p:nvPr/>
        </p:nvCxnSpPr>
        <p:spPr>
          <a:xfrm>
            <a:off x="6400800" y="4876800"/>
            <a:ext cx="0" cy="2444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486400" y="5121275"/>
            <a:ext cx="190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29" idx="0"/>
          </p:cNvCxnSpPr>
          <p:nvPr/>
        </p:nvCxnSpPr>
        <p:spPr>
          <a:xfrm>
            <a:off x="5486400" y="5121275"/>
            <a:ext cx="0" cy="184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391400" y="5121275"/>
            <a:ext cx="0" cy="1682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990600" y="4151313"/>
            <a:ext cx="2667000" cy="704850"/>
          </a:xfrm>
          <a:prstGeom prst="rect">
            <a:avLst/>
          </a:prstGeom>
          <a:solidFill>
            <a:srgbClr val="CCFFCC"/>
          </a:solidFill>
          <a:ln w="12700">
            <a:solidFill>
              <a:scrgbClr r="0" g="0" b="0"/>
            </a:solidFill>
          </a:ln>
        </p:spPr>
        <p:style>
          <a:lnRef idx="0">
            <a:scrgbClr r="0" g="0" b="0"/>
          </a:lnRef>
          <a:fillRef idx="0">
            <a:scrgbClr r="0" g="0" b="0"/>
          </a:fillRef>
          <a:effectRef idx="0">
            <a:scrgbClr r="0" g="0" b="0"/>
          </a:effectRef>
          <a:fontRef idx="minor">
            <a:schemeClr val="lt1"/>
          </a:fontRef>
        </p:style>
        <p:txBody>
          <a:bodyPr lIns="20320" tIns="20320" rIns="20320" bIns="20320" spcCol="1270" anchor="ctr"/>
          <a:lstStyle/>
          <a:p>
            <a:pPr algn="ctr" eaLnBrk="1" hangingPunct="1">
              <a:defRPr/>
            </a:pPr>
            <a:r>
              <a:rPr lang="en-US" sz="3200" dirty="0">
                <a:solidFill>
                  <a:srgbClr val="474747"/>
                </a:solidFill>
              </a:rPr>
              <a:t>Qualitative </a:t>
            </a:r>
          </a:p>
        </p:txBody>
      </p:sp>
      <p:sp>
        <p:nvSpPr>
          <p:cNvPr id="36" name="Rectangle 35"/>
          <p:cNvSpPr/>
          <p:nvPr/>
        </p:nvSpPr>
        <p:spPr>
          <a:xfrm>
            <a:off x="685800" y="5286375"/>
            <a:ext cx="1524000" cy="636588"/>
          </a:xfrm>
          <a:prstGeom prst="rect">
            <a:avLst/>
          </a:prstGeom>
          <a:solidFill>
            <a:srgbClr val="FFF3CD"/>
          </a:solidFill>
          <a:ln w="12700">
            <a:solidFill>
              <a:scrgbClr r="0" g="0" b="0"/>
            </a:solidFill>
          </a:ln>
        </p:spPr>
        <p:style>
          <a:lnRef idx="0">
            <a:scrgbClr r="0" g="0" b="0"/>
          </a:lnRef>
          <a:fillRef idx="0">
            <a:scrgbClr r="0" g="0" b="0"/>
          </a:fillRef>
          <a:effectRef idx="0">
            <a:scrgbClr r="0" g="0" b="0"/>
          </a:effectRef>
          <a:fontRef idx="minor">
            <a:schemeClr val="lt1"/>
          </a:fontRef>
        </p:style>
        <p:txBody>
          <a:bodyPr lIns="15240" tIns="15240" rIns="15240" bIns="15240" spcCol="1270" anchor="ctr"/>
          <a:lstStyle/>
          <a:p>
            <a:pPr algn="ctr" eaLnBrk="1" hangingPunct="1">
              <a:defRPr/>
            </a:pPr>
            <a:r>
              <a:rPr lang="en-US" sz="2400" b="1" dirty="0">
                <a:solidFill>
                  <a:srgbClr val="474747"/>
                </a:solidFill>
              </a:rPr>
              <a:t>Nominal</a:t>
            </a:r>
            <a:endParaRPr lang="en-US" sz="2400" dirty="0">
              <a:solidFill>
                <a:schemeClr val="tx1"/>
              </a:solidFill>
            </a:endParaRPr>
          </a:p>
        </p:txBody>
      </p:sp>
      <p:sp>
        <p:nvSpPr>
          <p:cNvPr id="37" name="Rectangle 36"/>
          <p:cNvSpPr/>
          <p:nvPr/>
        </p:nvSpPr>
        <p:spPr>
          <a:xfrm>
            <a:off x="2590800" y="5286375"/>
            <a:ext cx="1524000" cy="636588"/>
          </a:xfrm>
          <a:prstGeom prst="rect">
            <a:avLst/>
          </a:prstGeom>
          <a:solidFill>
            <a:srgbClr val="FFF3CD"/>
          </a:solidFill>
          <a:ln w="12700">
            <a:solidFill>
              <a:scrgbClr r="0" g="0" b="0"/>
            </a:solidFill>
          </a:ln>
        </p:spPr>
        <p:style>
          <a:lnRef idx="0">
            <a:scrgbClr r="0" g="0" b="0"/>
          </a:lnRef>
          <a:fillRef idx="0">
            <a:scrgbClr r="0" g="0" b="0"/>
          </a:fillRef>
          <a:effectRef idx="0">
            <a:scrgbClr r="0" g="0" b="0"/>
          </a:effectRef>
          <a:fontRef idx="minor">
            <a:schemeClr val="lt1"/>
          </a:fontRef>
        </p:style>
        <p:txBody>
          <a:bodyPr lIns="15240" tIns="15240" rIns="15240" bIns="15240" spcCol="1270" anchor="ctr"/>
          <a:lstStyle/>
          <a:p>
            <a:pPr algn="ctr" eaLnBrk="1" hangingPunct="1">
              <a:defRPr/>
            </a:pPr>
            <a:r>
              <a:rPr lang="en-US" sz="2400" b="1" dirty="0">
                <a:solidFill>
                  <a:srgbClr val="474747"/>
                </a:solidFill>
              </a:rPr>
              <a:t>Ordinal</a:t>
            </a:r>
            <a:endParaRPr lang="en-US" sz="2400" dirty="0">
              <a:solidFill>
                <a:schemeClr val="tx1"/>
              </a:solidFill>
            </a:endParaRPr>
          </a:p>
        </p:txBody>
      </p:sp>
      <p:cxnSp>
        <p:nvCxnSpPr>
          <p:cNvPr id="38" name="Straight Connector 37"/>
          <p:cNvCxnSpPr/>
          <p:nvPr/>
        </p:nvCxnSpPr>
        <p:spPr>
          <a:xfrm>
            <a:off x="2362200" y="4856163"/>
            <a:ext cx="0" cy="246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447800" y="5102225"/>
            <a:ext cx="190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36" idx="0"/>
          </p:cNvCxnSpPr>
          <p:nvPr/>
        </p:nvCxnSpPr>
        <p:spPr>
          <a:xfrm>
            <a:off x="1447800" y="5102225"/>
            <a:ext cx="0" cy="184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352800" y="5102225"/>
            <a:ext cx="0" cy="1682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971800" y="2971800"/>
            <a:ext cx="2971800" cy="762000"/>
          </a:xfrm>
          <a:prstGeom prst="rect">
            <a:avLst/>
          </a:prstGeom>
          <a:solidFill>
            <a:srgbClr val="F7F7A7"/>
          </a:solidFill>
          <a:ln w="12700">
            <a:solidFill>
              <a:scrgbClr r="0" g="0" b="0"/>
            </a:solidFill>
          </a:ln>
        </p:spPr>
        <p:style>
          <a:lnRef idx="0">
            <a:scrgbClr r="0" g="0" b="0"/>
          </a:lnRef>
          <a:fillRef idx="0">
            <a:scrgbClr r="0" g="0" b="0"/>
          </a:fillRef>
          <a:effectRef idx="0">
            <a:scrgbClr r="0" g="0" b="0"/>
          </a:effectRef>
          <a:fontRef idx="minor">
            <a:schemeClr val="lt1"/>
          </a:fontRef>
        </p:style>
        <p:txBody>
          <a:bodyPr lIns="20320" tIns="20320" rIns="20320" bIns="20320" spcCol="1270" anchor="ctr"/>
          <a:lstStyle/>
          <a:p>
            <a:pPr algn="ctr" eaLnBrk="1" hangingPunct="1">
              <a:defRPr/>
            </a:pPr>
            <a:r>
              <a:rPr lang="en-US" sz="3200" dirty="0">
                <a:solidFill>
                  <a:srgbClr val="474747"/>
                </a:solidFill>
              </a:rPr>
              <a:t>Types of Data</a:t>
            </a:r>
          </a:p>
        </p:txBody>
      </p:sp>
      <p:cxnSp>
        <p:nvCxnSpPr>
          <p:cNvPr id="43" name="Straight Connector 42"/>
          <p:cNvCxnSpPr/>
          <p:nvPr/>
        </p:nvCxnSpPr>
        <p:spPr>
          <a:xfrm>
            <a:off x="4343400" y="3733800"/>
            <a:ext cx="0" cy="2444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362200" y="3962400"/>
            <a:ext cx="4038600" cy="158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362200" y="3962400"/>
            <a:ext cx="0" cy="184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400800" y="3978275"/>
            <a:ext cx="0" cy="192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2"/>
          <p:cNvSpPr txBox="1">
            <a:spLocks noChangeArrowheads="1"/>
          </p:cNvSpPr>
          <p:nvPr/>
        </p:nvSpPr>
        <p:spPr bwMode="auto">
          <a:xfrm>
            <a:off x="742950" y="1524000"/>
            <a:ext cx="2305050" cy="85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sz="2800" dirty="0" smtClean="0">
              <a:solidFill>
                <a:schemeClr val="tx1">
                  <a:lumMod val="50000"/>
                  <a:lumOff val="50000"/>
                </a:schemeClr>
              </a:solidFill>
            </a:endParaRPr>
          </a:p>
        </p:txBody>
      </p:sp>
      <p:sp>
        <p:nvSpPr>
          <p:cNvPr id="48" name="Rectangle 29"/>
          <p:cNvSpPr>
            <a:spLocks noChangeArrowheads="1"/>
          </p:cNvSpPr>
          <p:nvPr/>
        </p:nvSpPr>
        <p:spPr bwMode="auto">
          <a:xfrm>
            <a:off x="575733" y="1433514"/>
            <a:ext cx="9098845" cy="523220"/>
          </a:xfrm>
          <a:prstGeom prst="rect">
            <a:avLst/>
          </a:prstGeom>
          <a:noFill/>
          <a:ln w="9525">
            <a:noFill/>
            <a:miter lim="800000"/>
            <a:headEnd/>
            <a:tailEnd/>
          </a:ln>
        </p:spPr>
        <p:txBody>
          <a:bodyPr wrap="square">
            <a:spAutoFit/>
          </a:bodyPr>
          <a:lstStyle/>
          <a:p>
            <a:pPr eaLnBrk="1" hangingPunct="1"/>
            <a:r>
              <a:rPr lang="en-US" sz="2800" dirty="0"/>
              <a:t>Two Main Types of Data and </a:t>
            </a:r>
            <a:r>
              <a:rPr lang="en-US" sz="2800" dirty="0" smtClean="0"/>
              <a:t>their Corresponding </a:t>
            </a:r>
            <a:r>
              <a:rPr lang="en-US" sz="2800" dirty="0"/>
              <a:t>Levels</a:t>
            </a:r>
          </a:p>
        </p:txBody>
      </p:sp>
    </p:spTree>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Putting the Central Limit Theorem to Work</a:t>
            </a:r>
          </a:p>
        </p:txBody>
      </p:sp>
      <p:sp>
        <p:nvSpPr>
          <p:cNvPr id="31747" name="Content Placeholder 2"/>
          <p:cNvSpPr>
            <a:spLocks noGrp="1"/>
          </p:cNvSpPr>
          <p:nvPr>
            <p:ph idx="1"/>
          </p:nvPr>
        </p:nvSpPr>
        <p:spPr>
          <a:xfrm>
            <a:off x="609600" y="1219201"/>
            <a:ext cx="10972800" cy="4525963"/>
          </a:xfrm>
        </p:spPr>
        <p:txBody>
          <a:bodyPr>
            <a:normAutofit/>
          </a:bodyPr>
          <a:lstStyle/>
          <a:p>
            <a:pPr>
              <a:buFont typeface="Arial" panose="020B0604020202020204" pitchFamily="34" charset="0"/>
              <a:buNone/>
              <a:defRPr/>
            </a:pPr>
            <a:r>
              <a:rPr lang="en-US" sz="2400" b="1" dirty="0" smtClean="0"/>
              <a:t>Example:  </a:t>
            </a:r>
            <a:r>
              <a:rPr lang="en-US" sz="2400" dirty="0" smtClean="0"/>
              <a:t>Suppose people drive an average of 12,000 miles per year with a standard deviation of 2,580 miles per year</a:t>
            </a:r>
          </a:p>
          <a:p>
            <a:pPr lvl="1">
              <a:buFont typeface="Arial" panose="020B0604020202020204" pitchFamily="34" charset="0"/>
              <a:buChar char="•"/>
              <a:defRPr/>
            </a:pPr>
            <a:r>
              <a:rPr lang="en-US" sz="2400" dirty="0" smtClean="0"/>
              <a:t>What is the probability that </a:t>
            </a:r>
            <a:r>
              <a:rPr lang="en-US" sz="2400" b="1" dirty="0" smtClean="0"/>
              <a:t>a randomly selected driver </a:t>
            </a:r>
            <a:r>
              <a:rPr lang="en-US" sz="2400" dirty="0" smtClean="0"/>
              <a:t>will drive more than 12,500 miles?</a:t>
            </a:r>
          </a:p>
          <a:p>
            <a:pPr lvl="1">
              <a:buFont typeface="Arial" panose="020B0604020202020204" pitchFamily="34" charset="0"/>
              <a:buChar char="•"/>
              <a:defRPr/>
            </a:pPr>
            <a:endParaRPr lang="en-US" sz="2400" dirty="0"/>
          </a:p>
          <a:p>
            <a:pPr lvl="1">
              <a:buFont typeface="Arial" panose="020B0604020202020204" pitchFamily="34" charset="0"/>
              <a:buChar char="•"/>
              <a:defRPr/>
            </a:pPr>
            <a:endParaRPr lang="en-US" sz="2400" dirty="0" smtClean="0"/>
          </a:p>
          <a:p>
            <a:pPr lvl="1">
              <a:buFont typeface="Arial" panose="020B0604020202020204" pitchFamily="34" charset="0"/>
              <a:buChar char="•"/>
              <a:defRPr/>
            </a:pPr>
            <a:r>
              <a:rPr lang="en-US" sz="2400" dirty="0" smtClean="0"/>
              <a:t>What is the probability that </a:t>
            </a:r>
            <a:r>
              <a:rPr lang="en-US" sz="2400" b="1" dirty="0" smtClean="0"/>
              <a:t>a randomly selected sample of 36 drivers </a:t>
            </a:r>
            <a:r>
              <a:rPr lang="en-US" sz="2400" dirty="0" smtClean="0"/>
              <a:t>will drive, on average, more than 12,500 miles?</a:t>
            </a:r>
          </a:p>
          <a:p>
            <a:pPr>
              <a:buFontTx/>
              <a:buNone/>
              <a:defRPr/>
            </a:pPr>
            <a:endParaRPr lang="en-US" sz="2400" dirty="0" smtClean="0"/>
          </a:p>
        </p:txBody>
      </p:sp>
      <p:graphicFrame>
        <p:nvGraphicFramePr>
          <p:cNvPr id="10242" name="Object 1"/>
          <p:cNvGraphicFramePr>
            <a:graphicFrameLocks noChangeAspect="1"/>
          </p:cNvGraphicFramePr>
          <p:nvPr/>
        </p:nvGraphicFramePr>
        <p:xfrm>
          <a:off x="1510595" y="3328459"/>
          <a:ext cx="4087283" cy="527050"/>
        </p:xfrm>
        <a:graphic>
          <a:graphicData uri="http://schemas.openxmlformats.org/presentationml/2006/ole">
            <p:oleObj spid="_x0000_s186370" name="Equation" r:id="rId4" imgW="1180588" imgH="203112" progId="">
              <p:embed/>
            </p:oleObj>
          </a:graphicData>
        </a:graphic>
      </p:graphicFrame>
      <p:graphicFrame>
        <p:nvGraphicFramePr>
          <p:cNvPr id="10243" name="Object 2"/>
          <p:cNvGraphicFramePr>
            <a:graphicFrameLocks noChangeAspect="1"/>
          </p:cNvGraphicFramePr>
          <p:nvPr/>
        </p:nvGraphicFramePr>
        <p:xfrm>
          <a:off x="1521884" y="4914900"/>
          <a:ext cx="4087283" cy="527050"/>
        </p:xfrm>
        <a:graphic>
          <a:graphicData uri="http://schemas.openxmlformats.org/presentationml/2006/ole">
            <p:oleObj spid="_x0000_s186371" name="Equation" r:id="rId5" imgW="1180588" imgH="203112" progId="">
              <p:embed/>
            </p:oleObj>
          </a:graphicData>
        </a:graphic>
      </p:graphicFrame>
      <p:sp>
        <p:nvSpPr>
          <p:cNvPr id="10246" name="TextBox 3"/>
          <p:cNvSpPr txBox="1">
            <a:spLocks noChangeArrowheads="1"/>
          </p:cNvSpPr>
          <p:nvPr/>
        </p:nvSpPr>
        <p:spPr bwMode="auto">
          <a:xfrm>
            <a:off x="6691489" y="3161772"/>
            <a:ext cx="4959351" cy="646331"/>
          </a:xfrm>
          <a:prstGeom prst="rect">
            <a:avLst/>
          </a:prstGeom>
          <a:noFill/>
          <a:ln w="9525">
            <a:noFill/>
            <a:miter lim="800000"/>
            <a:headEnd/>
            <a:tailEnd/>
          </a:ln>
        </p:spPr>
        <p:txBody>
          <a:bodyPr>
            <a:spAutoFit/>
          </a:bodyPr>
          <a:lstStyle/>
          <a:p>
            <a:pPr eaLnBrk="1" hangingPunct="1"/>
            <a:r>
              <a:rPr lang="en-US" dirty="0"/>
              <a:t>Can’t answer this without more information about the population probability distribution</a:t>
            </a:r>
          </a:p>
        </p:txBody>
      </p:sp>
      <p:sp>
        <p:nvSpPr>
          <p:cNvPr id="10247" name="TextBox 8"/>
          <p:cNvSpPr txBox="1">
            <a:spLocks noChangeArrowheads="1"/>
          </p:cNvSpPr>
          <p:nvPr/>
        </p:nvSpPr>
        <p:spPr bwMode="auto">
          <a:xfrm>
            <a:off x="6544733" y="4710114"/>
            <a:ext cx="5486400" cy="646331"/>
          </a:xfrm>
          <a:prstGeom prst="rect">
            <a:avLst/>
          </a:prstGeom>
          <a:noFill/>
          <a:ln w="9525">
            <a:noFill/>
            <a:miter lim="800000"/>
            <a:headEnd/>
            <a:tailEnd/>
          </a:ln>
        </p:spPr>
        <p:txBody>
          <a:bodyPr>
            <a:spAutoFit/>
          </a:bodyPr>
          <a:lstStyle/>
          <a:p>
            <a:pPr eaLnBrk="1" hangingPunct="1"/>
            <a:r>
              <a:rPr lang="en-US"/>
              <a:t>Since the sample size is large enough (</a:t>
            </a:r>
            <a:r>
              <a:rPr lang="en-US" i="1"/>
              <a:t>n</a:t>
            </a:r>
            <a:r>
              <a:rPr lang="en-US"/>
              <a:t> ≥ 30), we can use the Central Limit Theorem to answer this</a:t>
            </a:r>
          </a:p>
        </p:txBody>
      </p:sp>
      <p:sp>
        <p:nvSpPr>
          <p:cNvPr id="10" name="Right Arrow 9"/>
          <p:cNvSpPr/>
          <p:nvPr/>
        </p:nvSpPr>
        <p:spPr>
          <a:xfrm>
            <a:off x="5827185" y="3348567"/>
            <a:ext cx="738716" cy="279400"/>
          </a:xfrm>
          <a:prstGeom prst="righ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ight Arrow 10"/>
          <p:cNvSpPr/>
          <p:nvPr/>
        </p:nvSpPr>
        <p:spPr>
          <a:xfrm>
            <a:off x="5725585" y="5032375"/>
            <a:ext cx="740833" cy="279400"/>
          </a:xfrm>
          <a:prstGeom prst="righ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Putting the Central Limit Theorem to Work</a:t>
            </a:r>
          </a:p>
        </p:txBody>
      </p:sp>
      <p:sp>
        <p:nvSpPr>
          <p:cNvPr id="31747" name="Content Placeholder 2"/>
          <p:cNvSpPr>
            <a:spLocks noGrp="1"/>
          </p:cNvSpPr>
          <p:nvPr>
            <p:ph idx="1"/>
          </p:nvPr>
        </p:nvSpPr>
        <p:spPr>
          <a:xfrm>
            <a:off x="609600" y="1219201"/>
            <a:ext cx="10972800" cy="4525963"/>
          </a:xfrm>
        </p:spPr>
        <p:txBody>
          <a:bodyPr>
            <a:normAutofit/>
          </a:bodyPr>
          <a:lstStyle/>
          <a:p>
            <a:pPr>
              <a:buFont typeface="Arial" panose="020B0604020202020204" pitchFamily="34" charset="0"/>
              <a:buNone/>
              <a:defRPr/>
            </a:pPr>
            <a:r>
              <a:rPr lang="en-US" sz="2400" b="1" dirty="0" smtClean="0"/>
              <a:t>Example:</a:t>
            </a:r>
            <a:r>
              <a:rPr lang="en-US" sz="2400" dirty="0" smtClean="0">
                <a:solidFill>
                  <a:srgbClr val="00B400"/>
                </a:solidFill>
              </a:rPr>
              <a:t> (continued)</a:t>
            </a:r>
            <a:endParaRPr lang="en-US" sz="2400" dirty="0">
              <a:solidFill>
                <a:srgbClr val="00B400"/>
              </a:solidFill>
            </a:endParaRPr>
          </a:p>
          <a:p>
            <a:pPr marL="342900" lvl="1" indent="0">
              <a:buFont typeface="Arial" panose="020B0604020202020204" pitchFamily="34" charset="0"/>
              <a:buNone/>
              <a:defRPr/>
            </a:pPr>
            <a:r>
              <a:rPr lang="en-US" sz="2400" dirty="0" smtClean="0"/>
              <a:t>What is the probability that </a:t>
            </a:r>
            <a:r>
              <a:rPr lang="en-US" sz="2400" b="1" dirty="0" smtClean="0"/>
              <a:t>a randomly selected sample of 36 drivers </a:t>
            </a:r>
            <a:r>
              <a:rPr lang="en-US" sz="2400" dirty="0" smtClean="0"/>
              <a:t>will drive, on average, more than 12,500 miles?</a:t>
            </a:r>
          </a:p>
          <a:p>
            <a:pPr lvl="1">
              <a:buFont typeface="Arial" panose="020B0604020202020204" pitchFamily="34" charset="0"/>
              <a:buChar char="•"/>
              <a:defRPr/>
            </a:pPr>
            <a:endParaRPr lang="en-US" sz="2400" dirty="0"/>
          </a:p>
          <a:p>
            <a:pPr lvl="1">
              <a:buFont typeface="Arial" panose="020B0604020202020204" pitchFamily="34" charset="0"/>
              <a:buChar char="•"/>
              <a:defRPr/>
            </a:pPr>
            <a:endParaRPr lang="en-US" sz="2400" dirty="0" smtClean="0"/>
          </a:p>
          <a:p>
            <a:pPr lvl="1">
              <a:lnSpc>
                <a:spcPct val="120000"/>
              </a:lnSpc>
              <a:buFont typeface="Arial" panose="020B0604020202020204" pitchFamily="34" charset="0"/>
              <a:buChar char="•"/>
              <a:defRPr/>
            </a:pPr>
            <a:r>
              <a:rPr lang="en-US" sz="2400" dirty="0" smtClean="0"/>
              <a:t>Since </a:t>
            </a:r>
            <a:r>
              <a:rPr lang="en-US" sz="2400" i="1" dirty="0" smtClean="0"/>
              <a:t>n</a:t>
            </a:r>
            <a:r>
              <a:rPr lang="en-US" sz="2400" dirty="0" smtClean="0"/>
              <a:t> =36 we can apply the </a:t>
            </a:r>
            <a:r>
              <a:rPr lang="en-US" sz="2400" b="1" dirty="0" smtClean="0"/>
              <a:t>Central Limit Theorem,</a:t>
            </a:r>
            <a:r>
              <a:rPr lang="en-US" sz="2400" dirty="0" smtClean="0"/>
              <a:t> so</a:t>
            </a:r>
          </a:p>
          <a:p>
            <a:pPr marL="457200" lvl="1" indent="0">
              <a:lnSpc>
                <a:spcPct val="120000"/>
              </a:lnSpc>
              <a:spcBef>
                <a:spcPts val="0"/>
              </a:spcBef>
              <a:buFontTx/>
              <a:buNone/>
              <a:defRPr/>
            </a:pPr>
            <a:r>
              <a:rPr lang="en-US" sz="2400" dirty="0"/>
              <a:t> </a:t>
            </a:r>
            <a:r>
              <a:rPr lang="en-US" sz="2400" dirty="0" smtClean="0"/>
              <a:t> will be normally distributed with mean and standard deviation:</a:t>
            </a:r>
          </a:p>
          <a:p>
            <a:pPr lvl="1">
              <a:buFont typeface="Arial" panose="020B0604020202020204" pitchFamily="34" charset="0"/>
              <a:buChar char="•"/>
              <a:defRPr/>
            </a:pPr>
            <a:endParaRPr lang="en-US" sz="2400" dirty="0" smtClean="0"/>
          </a:p>
          <a:p>
            <a:pPr>
              <a:buFontTx/>
              <a:buNone/>
              <a:defRPr/>
            </a:pPr>
            <a:endParaRPr lang="en-US" sz="2400" dirty="0" smtClean="0"/>
          </a:p>
        </p:txBody>
      </p:sp>
      <p:graphicFrame>
        <p:nvGraphicFramePr>
          <p:cNvPr id="11266" name="Object 2"/>
          <p:cNvGraphicFramePr>
            <a:graphicFrameLocks noChangeAspect="1"/>
          </p:cNvGraphicFramePr>
          <p:nvPr/>
        </p:nvGraphicFramePr>
        <p:xfrm>
          <a:off x="3465690" y="3053644"/>
          <a:ext cx="4087284" cy="527050"/>
        </p:xfrm>
        <a:graphic>
          <a:graphicData uri="http://schemas.openxmlformats.org/presentationml/2006/ole">
            <p:oleObj spid="_x0000_s187394" name="Equation" r:id="rId3" imgW="1180588" imgH="203112" progId="">
              <p:embed/>
            </p:oleObj>
          </a:graphicData>
        </a:graphic>
      </p:graphicFrame>
      <p:graphicFrame>
        <p:nvGraphicFramePr>
          <p:cNvPr id="11267" name="Object 4"/>
          <p:cNvGraphicFramePr>
            <a:graphicFrameLocks noChangeAspect="1"/>
          </p:cNvGraphicFramePr>
          <p:nvPr/>
        </p:nvGraphicFramePr>
        <p:xfrm>
          <a:off x="9380362" y="3670126"/>
          <a:ext cx="429683" cy="382587"/>
        </p:xfrm>
        <a:graphic>
          <a:graphicData uri="http://schemas.openxmlformats.org/presentationml/2006/ole">
            <p:oleObj spid="_x0000_s187395" name="Equation" r:id="rId4" imgW="139579" imgH="164957" progId="">
              <p:embed/>
            </p:oleObj>
          </a:graphicData>
        </a:graphic>
      </p:graphicFrame>
      <p:sp>
        <p:nvSpPr>
          <p:cNvPr id="6" name="Rectangle 5"/>
          <p:cNvSpPr/>
          <p:nvPr/>
        </p:nvSpPr>
        <p:spPr>
          <a:xfrm>
            <a:off x="519289" y="1617663"/>
            <a:ext cx="11063111" cy="11481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1268" name="Object 6"/>
          <p:cNvGraphicFramePr>
            <a:graphicFrameLocks noChangeAspect="1"/>
          </p:cNvGraphicFramePr>
          <p:nvPr/>
        </p:nvGraphicFramePr>
        <p:xfrm>
          <a:off x="3834695" y="4673426"/>
          <a:ext cx="2895600" cy="490537"/>
        </p:xfrm>
        <a:graphic>
          <a:graphicData uri="http://schemas.openxmlformats.org/presentationml/2006/ole">
            <p:oleObj spid="_x0000_s187396" name="Equation" r:id="rId5" imgW="1066800" imgH="241300" progId="">
              <p:embed/>
            </p:oleObj>
          </a:graphicData>
        </a:graphic>
      </p:graphicFrame>
      <p:graphicFrame>
        <p:nvGraphicFramePr>
          <p:cNvPr id="11269" name="Object 7"/>
          <p:cNvGraphicFramePr>
            <a:graphicFrameLocks noChangeAspect="1"/>
          </p:cNvGraphicFramePr>
          <p:nvPr/>
        </p:nvGraphicFramePr>
        <p:xfrm>
          <a:off x="3822700" y="5341939"/>
          <a:ext cx="4447117" cy="909637"/>
        </p:xfrm>
        <a:graphic>
          <a:graphicData uri="http://schemas.openxmlformats.org/presentationml/2006/ole">
            <p:oleObj spid="_x0000_s187397" name="Equation" r:id="rId6" imgW="1536700" imgH="419100" progId="">
              <p:embed/>
            </p:oleObj>
          </a:graphicData>
        </a:graphic>
      </p:graphicFrame>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Putting the Central Limit Theorem to Work</a:t>
            </a:r>
          </a:p>
        </p:txBody>
      </p:sp>
      <p:sp>
        <p:nvSpPr>
          <p:cNvPr id="12293" name="Content Placeholder 2"/>
          <p:cNvSpPr>
            <a:spLocks noGrp="1"/>
          </p:cNvSpPr>
          <p:nvPr>
            <p:ph idx="1"/>
          </p:nvPr>
        </p:nvSpPr>
        <p:spPr>
          <a:xfrm>
            <a:off x="677334" y="1072445"/>
            <a:ext cx="10859910" cy="4968918"/>
          </a:xfrm>
        </p:spPr>
        <p:txBody>
          <a:bodyPr>
            <a:normAutofit/>
          </a:bodyPr>
          <a:lstStyle/>
          <a:p>
            <a:r>
              <a:rPr lang="en-US" sz="2400" b="1" dirty="0" smtClean="0">
                <a:solidFill>
                  <a:schemeClr val="tx1"/>
                </a:solidFill>
              </a:rPr>
              <a:t>Formula</a:t>
            </a:r>
            <a:r>
              <a:rPr lang="en-US" sz="2400" dirty="0" smtClean="0">
                <a:solidFill>
                  <a:schemeClr val="tx1"/>
                </a:solidFill>
              </a:rPr>
              <a:t> for the </a:t>
            </a:r>
            <a:r>
              <a:rPr lang="en-US" sz="2400" i="1" dirty="0" smtClean="0">
                <a:solidFill>
                  <a:schemeClr val="tx1"/>
                </a:solidFill>
              </a:rPr>
              <a:t>z</a:t>
            </a:r>
            <a:r>
              <a:rPr lang="en-US" sz="2400" dirty="0" smtClean="0">
                <a:solidFill>
                  <a:schemeClr val="tx1"/>
                </a:solidFill>
              </a:rPr>
              <a:t>-score for the Sample Mean</a:t>
            </a:r>
          </a:p>
        </p:txBody>
      </p:sp>
      <p:graphicFrame>
        <p:nvGraphicFramePr>
          <p:cNvPr id="12290" name="Object 1"/>
          <p:cNvGraphicFramePr>
            <a:graphicFrameLocks noChangeAspect="1"/>
          </p:cNvGraphicFramePr>
          <p:nvPr/>
        </p:nvGraphicFramePr>
        <p:xfrm>
          <a:off x="4165600" y="2133601"/>
          <a:ext cx="3073400" cy="1216025"/>
        </p:xfrm>
        <a:graphic>
          <a:graphicData uri="http://schemas.openxmlformats.org/presentationml/2006/ole">
            <p:oleObj spid="_x0000_s188418" name="Equation" r:id="rId3" imgW="736600" imgH="431800" progId="">
              <p:embed/>
            </p:oleObj>
          </a:graphicData>
        </a:graphic>
      </p:graphicFrame>
      <p:sp>
        <p:nvSpPr>
          <p:cNvPr id="12294" name="Rectangle 2"/>
          <p:cNvSpPr>
            <a:spLocks noChangeArrowheads="1"/>
          </p:cNvSpPr>
          <p:nvPr/>
        </p:nvSpPr>
        <p:spPr bwMode="auto">
          <a:xfrm>
            <a:off x="3048000" y="3886201"/>
            <a:ext cx="6096000" cy="1457325"/>
          </a:xfrm>
          <a:prstGeom prst="rect">
            <a:avLst/>
          </a:prstGeom>
          <a:noFill/>
          <a:ln w="9525">
            <a:noFill/>
            <a:miter lim="800000"/>
            <a:headEnd/>
            <a:tailEnd/>
          </a:ln>
        </p:spPr>
        <p:txBody>
          <a:bodyPr>
            <a:spAutoFit/>
          </a:bodyPr>
          <a:lstStyle/>
          <a:p>
            <a:pPr eaLnBrk="1" hangingPunct="1"/>
            <a:r>
              <a:rPr lang="en-US"/>
              <a:t>where</a:t>
            </a:r>
          </a:p>
          <a:p>
            <a:pPr eaLnBrk="1" hangingPunct="1">
              <a:spcBef>
                <a:spcPts val="600"/>
              </a:spcBef>
            </a:pPr>
            <a:r>
              <a:rPr lang="en-US" i="1"/>
              <a:t> 	</a:t>
            </a:r>
            <a:r>
              <a:rPr lang="en-US"/>
              <a:t>= Sample mean</a:t>
            </a:r>
          </a:p>
          <a:p>
            <a:pPr eaLnBrk="1" hangingPunct="1">
              <a:spcBef>
                <a:spcPts val="800"/>
              </a:spcBef>
            </a:pPr>
            <a:r>
              <a:rPr lang="en-US" i="1"/>
              <a:t> 	</a:t>
            </a:r>
            <a:r>
              <a:rPr lang="en-US"/>
              <a:t>= Mean of the sample means</a:t>
            </a:r>
          </a:p>
          <a:p>
            <a:pPr eaLnBrk="1" hangingPunct="1">
              <a:spcBef>
                <a:spcPts val="600"/>
              </a:spcBef>
            </a:pPr>
            <a:r>
              <a:rPr lang="en-US" i="1"/>
              <a:t> 	</a:t>
            </a:r>
            <a:r>
              <a:rPr lang="en-US"/>
              <a:t>= Standard error of the mean</a:t>
            </a:r>
          </a:p>
        </p:txBody>
      </p:sp>
      <p:graphicFrame>
        <p:nvGraphicFramePr>
          <p:cNvPr id="12291" name="Object 3"/>
          <p:cNvGraphicFramePr>
            <a:graphicFrameLocks noChangeAspect="1"/>
          </p:cNvGraphicFramePr>
          <p:nvPr/>
        </p:nvGraphicFramePr>
        <p:xfrm>
          <a:off x="2837746" y="4233335"/>
          <a:ext cx="537633" cy="1116013"/>
        </p:xfrm>
        <a:graphic>
          <a:graphicData uri="http://schemas.openxmlformats.org/presentationml/2006/ole">
            <p:oleObj spid="_x0000_s188419" name="Equation" r:id="rId4" imgW="215806" imgH="596641" progId="">
              <p:embed/>
            </p:oleObj>
          </a:graphicData>
        </a:graphic>
      </p:graphicFrame>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Putting the Central Limit Theorem </a:t>
            </a:r>
            <a:br>
              <a:rPr lang="en-US" smtClean="0"/>
            </a:br>
            <a:r>
              <a:rPr lang="en-US" smtClean="0"/>
              <a:t>to Work</a:t>
            </a:r>
          </a:p>
        </p:txBody>
      </p:sp>
      <p:sp>
        <p:nvSpPr>
          <p:cNvPr id="31747" name="Content Placeholder 2"/>
          <p:cNvSpPr>
            <a:spLocks noGrp="1"/>
          </p:cNvSpPr>
          <p:nvPr>
            <p:ph idx="1"/>
          </p:nvPr>
        </p:nvSpPr>
        <p:spPr>
          <a:xfrm>
            <a:off x="609600" y="1219201"/>
            <a:ext cx="10972800" cy="4525963"/>
          </a:xfrm>
        </p:spPr>
        <p:txBody>
          <a:bodyPr>
            <a:normAutofit/>
          </a:bodyPr>
          <a:lstStyle/>
          <a:p>
            <a:pPr>
              <a:buFont typeface="Arial" panose="020B0604020202020204" pitchFamily="34" charset="0"/>
              <a:buNone/>
              <a:defRPr/>
            </a:pPr>
            <a:r>
              <a:rPr lang="en-US" sz="2400" b="1" dirty="0" smtClean="0"/>
              <a:t>Example:</a:t>
            </a:r>
            <a:r>
              <a:rPr lang="en-US" sz="2400" dirty="0" smtClean="0">
                <a:solidFill>
                  <a:srgbClr val="00B400"/>
                </a:solidFill>
              </a:rPr>
              <a:t> (continued)</a:t>
            </a:r>
            <a:endParaRPr lang="en-US" sz="2400" dirty="0">
              <a:solidFill>
                <a:srgbClr val="00B400"/>
              </a:solidFill>
            </a:endParaRPr>
          </a:p>
          <a:p>
            <a:pPr lvl="1" indent="0">
              <a:buFont typeface="Arial" panose="020B0604020202020204" pitchFamily="34" charset="0"/>
              <a:buNone/>
              <a:defRPr/>
            </a:pPr>
            <a:r>
              <a:rPr lang="en-US" sz="2400" dirty="0" smtClean="0"/>
              <a:t>What is the probability that </a:t>
            </a:r>
            <a:r>
              <a:rPr lang="en-US" sz="2400" b="1" dirty="0" smtClean="0"/>
              <a:t>a randomly selected sample of 36 drivers </a:t>
            </a:r>
            <a:r>
              <a:rPr lang="en-US" sz="2400" dirty="0" smtClean="0"/>
              <a:t>will drive, on average, more than 12,500 miles?</a:t>
            </a:r>
          </a:p>
          <a:p>
            <a:pPr marL="57150">
              <a:buFontTx/>
              <a:buNone/>
              <a:defRPr/>
            </a:pPr>
            <a:endParaRPr lang="en-US" sz="2400" dirty="0"/>
          </a:p>
          <a:p>
            <a:pPr marL="57150">
              <a:buFontTx/>
              <a:buNone/>
              <a:defRPr/>
            </a:pPr>
            <a:endParaRPr lang="en-US" sz="2400" dirty="0" smtClean="0"/>
          </a:p>
          <a:p>
            <a:pPr marL="457200" lvl="1" indent="0">
              <a:buFontTx/>
              <a:buNone/>
              <a:defRPr/>
            </a:pPr>
            <a:r>
              <a:rPr lang="en-US" sz="2400" b="1" dirty="0" smtClean="0">
                <a:solidFill>
                  <a:srgbClr val="00B400"/>
                </a:solidFill>
              </a:rPr>
              <a:t>1.   </a:t>
            </a:r>
            <a:r>
              <a:rPr lang="en-US" sz="2400" dirty="0" smtClean="0"/>
              <a:t>Convert      to a </a:t>
            </a:r>
            <a:r>
              <a:rPr lang="en-US" sz="2400" i="1" dirty="0" smtClean="0"/>
              <a:t>z</a:t>
            </a:r>
            <a:r>
              <a:rPr lang="en-US" sz="2400" dirty="0" smtClean="0"/>
              <a:t>-score:</a:t>
            </a:r>
          </a:p>
          <a:p>
            <a:pPr lvl="2" indent="0">
              <a:buFontTx/>
              <a:buNone/>
              <a:defRPr/>
            </a:pPr>
            <a:endParaRPr lang="en-US" sz="2400" dirty="0"/>
          </a:p>
          <a:p>
            <a:pPr lvl="2" indent="0">
              <a:buFontTx/>
              <a:buNone/>
              <a:defRPr/>
            </a:pPr>
            <a:endParaRPr lang="en-US" sz="2400" dirty="0" smtClean="0"/>
          </a:p>
          <a:p>
            <a:pPr lvl="2" indent="0">
              <a:buFontTx/>
              <a:buNone/>
              <a:defRPr/>
            </a:pPr>
            <a:endParaRPr lang="en-US" sz="2400" dirty="0"/>
          </a:p>
          <a:p>
            <a:pPr marL="1200150" lvl="2" indent="-342900">
              <a:buFont typeface="Arial" panose="020B0604020202020204" pitchFamily="34" charset="0"/>
              <a:buChar char="•"/>
              <a:defRPr/>
            </a:pPr>
            <a:endParaRPr lang="en-US" sz="2400" dirty="0" smtClean="0"/>
          </a:p>
          <a:p>
            <a:pPr lvl="1">
              <a:buFont typeface="Arial" panose="020B0604020202020204" pitchFamily="34" charset="0"/>
              <a:buChar char="•"/>
              <a:defRPr/>
            </a:pPr>
            <a:endParaRPr lang="en-US" sz="2400" dirty="0"/>
          </a:p>
          <a:p>
            <a:pPr lvl="1">
              <a:buFont typeface="Arial" panose="020B0604020202020204" pitchFamily="34" charset="0"/>
              <a:buChar char="•"/>
              <a:defRPr/>
            </a:pPr>
            <a:endParaRPr lang="en-US" sz="2400" dirty="0" smtClean="0"/>
          </a:p>
          <a:p>
            <a:pPr lvl="1">
              <a:buFont typeface="Arial" panose="020B0604020202020204" pitchFamily="34" charset="0"/>
              <a:buChar char="•"/>
              <a:defRPr/>
            </a:pPr>
            <a:endParaRPr lang="en-US" sz="2400" dirty="0" smtClean="0"/>
          </a:p>
          <a:p>
            <a:pPr lvl="1">
              <a:buFont typeface="Arial" panose="020B0604020202020204" pitchFamily="34" charset="0"/>
              <a:buChar char="•"/>
              <a:defRPr/>
            </a:pPr>
            <a:endParaRPr lang="en-US" sz="2400" dirty="0" smtClean="0"/>
          </a:p>
          <a:p>
            <a:pPr>
              <a:buFontTx/>
              <a:buNone/>
              <a:defRPr/>
            </a:pPr>
            <a:endParaRPr lang="en-US" sz="2400" dirty="0" smtClean="0"/>
          </a:p>
        </p:txBody>
      </p:sp>
      <p:graphicFrame>
        <p:nvGraphicFramePr>
          <p:cNvPr id="13314" name="Object 2"/>
          <p:cNvGraphicFramePr>
            <a:graphicFrameLocks noChangeAspect="1"/>
          </p:cNvGraphicFramePr>
          <p:nvPr/>
        </p:nvGraphicFramePr>
        <p:xfrm>
          <a:off x="3556001" y="2816578"/>
          <a:ext cx="4087284" cy="527050"/>
        </p:xfrm>
        <a:graphic>
          <a:graphicData uri="http://schemas.openxmlformats.org/presentationml/2006/ole">
            <p:oleObj spid="_x0000_s189442" name="Equation" r:id="rId3" imgW="1180588" imgH="203112" progId="">
              <p:embed/>
            </p:oleObj>
          </a:graphicData>
        </a:graphic>
      </p:graphicFrame>
      <p:graphicFrame>
        <p:nvGraphicFramePr>
          <p:cNvPr id="13315" name="Object 4"/>
          <p:cNvGraphicFramePr>
            <a:graphicFrameLocks noChangeAspect="1"/>
          </p:cNvGraphicFramePr>
          <p:nvPr/>
        </p:nvGraphicFramePr>
        <p:xfrm>
          <a:off x="2878668" y="3584753"/>
          <a:ext cx="429684" cy="384175"/>
        </p:xfrm>
        <a:graphic>
          <a:graphicData uri="http://schemas.openxmlformats.org/presentationml/2006/ole">
            <p:oleObj spid="_x0000_s189443" name="Equation" r:id="rId4" imgW="139579" imgH="164957" progId="">
              <p:embed/>
            </p:oleObj>
          </a:graphicData>
        </a:graphic>
      </p:graphicFrame>
      <p:graphicFrame>
        <p:nvGraphicFramePr>
          <p:cNvPr id="13316" name="Object 1"/>
          <p:cNvGraphicFramePr>
            <a:graphicFrameLocks noChangeAspect="1"/>
          </p:cNvGraphicFramePr>
          <p:nvPr/>
        </p:nvGraphicFramePr>
        <p:xfrm>
          <a:off x="2336800" y="4419600"/>
          <a:ext cx="8271933" cy="1004888"/>
        </p:xfrm>
        <a:graphic>
          <a:graphicData uri="http://schemas.openxmlformats.org/presentationml/2006/ole">
            <p:oleObj spid="_x0000_s189444" name="Equation" r:id="rId5" imgW="2400300" imgH="431800" progId="">
              <p:embed/>
            </p:oleObj>
          </a:graphicData>
        </a:graphic>
      </p:graphicFrame>
      <p:sp>
        <p:nvSpPr>
          <p:cNvPr id="8" name="Rectangle 7"/>
          <p:cNvSpPr/>
          <p:nvPr/>
        </p:nvSpPr>
        <p:spPr>
          <a:xfrm>
            <a:off x="406400" y="1617663"/>
            <a:ext cx="11176000" cy="10239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Putting the Central Limit Theorem </a:t>
            </a:r>
            <a:br>
              <a:rPr lang="en-US" smtClean="0"/>
            </a:br>
            <a:r>
              <a:rPr lang="en-US" smtClean="0"/>
              <a:t>to Work</a:t>
            </a:r>
          </a:p>
        </p:txBody>
      </p:sp>
      <p:sp>
        <p:nvSpPr>
          <p:cNvPr id="31747" name="Content Placeholder 2"/>
          <p:cNvSpPr>
            <a:spLocks noGrp="1"/>
          </p:cNvSpPr>
          <p:nvPr>
            <p:ph idx="1"/>
          </p:nvPr>
        </p:nvSpPr>
        <p:spPr>
          <a:xfrm>
            <a:off x="609600" y="1219200"/>
            <a:ext cx="10972800" cy="2819400"/>
          </a:xfrm>
        </p:spPr>
        <p:txBody>
          <a:bodyPr>
            <a:normAutofit/>
          </a:bodyPr>
          <a:lstStyle/>
          <a:p>
            <a:pPr>
              <a:buFont typeface="Arial" panose="020B0604020202020204" pitchFamily="34" charset="0"/>
              <a:buNone/>
              <a:defRPr/>
            </a:pPr>
            <a:r>
              <a:rPr lang="en-US" sz="2400" b="1" dirty="0" smtClean="0"/>
              <a:t>Example:</a:t>
            </a:r>
            <a:r>
              <a:rPr lang="en-US" sz="2400" dirty="0" smtClean="0">
                <a:solidFill>
                  <a:srgbClr val="00B400"/>
                </a:solidFill>
              </a:rPr>
              <a:t> (continued)</a:t>
            </a:r>
            <a:endParaRPr lang="en-US" sz="2400" dirty="0">
              <a:solidFill>
                <a:srgbClr val="00B400"/>
              </a:solidFill>
            </a:endParaRPr>
          </a:p>
          <a:p>
            <a:pPr lvl="1" indent="0">
              <a:buFont typeface="Arial" panose="020B0604020202020204" pitchFamily="34" charset="0"/>
              <a:buNone/>
              <a:defRPr/>
            </a:pPr>
            <a:r>
              <a:rPr lang="en-US" sz="2400" dirty="0" smtClean="0"/>
              <a:t>What is the probability that </a:t>
            </a:r>
            <a:r>
              <a:rPr lang="en-US" sz="2400" b="1" dirty="0" smtClean="0"/>
              <a:t>a randomly selected sample of 36 drivers </a:t>
            </a:r>
            <a:r>
              <a:rPr lang="en-US" sz="2400" dirty="0" smtClean="0"/>
              <a:t>will drive, on average, more than 12,500 miles?</a:t>
            </a:r>
          </a:p>
          <a:p>
            <a:pPr marL="57150">
              <a:buFontTx/>
              <a:buNone/>
              <a:defRPr/>
            </a:pPr>
            <a:endParaRPr lang="en-US" sz="2400" dirty="0"/>
          </a:p>
          <a:p>
            <a:pPr marL="57150">
              <a:buFontTx/>
              <a:buNone/>
              <a:defRPr/>
            </a:pPr>
            <a:endParaRPr lang="en-US" sz="2400" dirty="0" smtClean="0"/>
          </a:p>
          <a:p>
            <a:pPr marL="457200" lvl="1" indent="0">
              <a:buFontTx/>
              <a:buNone/>
              <a:defRPr/>
            </a:pPr>
            <a:r>
              <a:rPr lang="en-US" sz="2400" b="1" dirty="0">
                <a:solidFill>
                  <a:srgbClr val="00B400"/>
                </a:solidFill>
              </a:rPr>
              <a:t>2</a:t>
            </a:r>
            <a:r>
              <a:rPr lang="en-US" sz="2400" b="1" dirty="0" smtClean="0">
                <a:solidFill>
                  <a:srgbClr val="00B400"/>
                </a:solidFill>
              </a:rPr>
              <a:t>.   </a:t>
            </a:r>
            <a:r>
              <a:rPr lang="en-US" sz="2400" dirty="0" smtClean="0"/>
              <a:t>Determine the desired probability:</a:t>
            </a:r>
          </a:p>
          <a:p>
            <a:pPr lvl="2" indent="0">
              <a:buFontTx/>
              <a:buNone/>
              <a:defRPr/>
            </a:pPr>
            <a:endParaRPr lang="en-US" sz="2400" dirty="0"/>
          </a:p>
          <a:p>
            <a:pPr lvl="2" indent="0">
              <a:buFontTx/>
              <a:buNone/>
              <a:defRPr/>
            </a:pPr>
            <a:endParaRPr lang="en-US" sz="2400" dirty="0" smtClean="0"/>
          </a:p>
          <a:p>
            <a:pPr lvl="2" indent="0">
              <a:buFontTx/>
              <a:buNone/>
              <a:defRPr/>
            </a:pPr>
            <a:endParaRPr lang="en-US" sz="2400" dirty="0"/>
          </a:p>
          <a:p>
            <a:pPr marL="1200150" lvl="2" indent="-342900">
              <a:buFont typeface="Arial" panose="020B0604020202020204" pitchFamily="34" charset="0"/>
              <a:buChar char="•"/>
              <a:defRPr/>
            </a:pPr>
            <a:endParaRPr lang="en-US" sz="2400" dirty="0" smtClean="0"/>
          </a:p>
          <a:p>
            <a:pPr lvl="1">
              <a:buFont typeface="Arial" panose="020B0604020202020204" pitchFamily="34" charset="0"/>
              <a:buChar char="•"/>
              <a:defRPr/>
            </a:pPr>
            <a:endParaRPr lang="en-US" sz="2400" dirty="0"/>
          </a:p>
          <a:p>
            <a:pPr lvl="1">
              <a:buFont typeface="Arial" panose="020B0604020202020204" pitchFamily="34" charset="0"/>
              <a:buChar char="•"/>
              <a:defRPr/>
            </a:pPr>
            <a:endParaRPr lang="en-US" sz="2400" dirty="0" smtClean="0"/>
          </a:p>
          <a:p>
            <a:pPr lvl="1">
              <a:buFont typeface="Arial" panose="020B0604020202020204" pitchFamily="34" charset="0"/>
              <a:buChar char="•"/>
              <a:defRPr/>
            </a:pPr>
            <a:endParaRPr lang="en-US" sz="2400" dirty="0" smtClean="0"/>
          </a:p>
          <a:p>
            <a:pPr lvl="1">
              <a:buFont typeface="Arial" panose="020B0604020202020204" pitchFamily="34" charset="0"/>
              <a:buChar char="•"/>
              <a:defRPr/>
            </a:pPr>
            <a:endParaRPr lang="en-US" sz="2400" dirty="0" smtClean="0"/>
          </a:p>
          <a:p>
            <a:pPr>
              <a:buFontTx/>
              <a:buNone/>
              <a:defRPr/>
            </a:pPr>
            <a:endParaRPr lang="en-US" sz="2400" dirty="0" smtClean="0"/>
          </a:p>
        </p:txBody>
      </p:sp>
      <p:graphicFrame>
        <p:nvGraphicFramePr>
          <p:cNvPr id="14338" name="Object 2"/>
          <p:cNvGraphicFramePr>
            <a:graphicFrameLocks noChangeAspect="1"/>
          </p:cNvGraphicFramePr>
          <p:nvPr/>
        </p:nvGraphicFramePr>
        <p:xfrm>
          <a:off x="3533423" y="2839155"/>
          <a:ext cx="4087284" cy="527050"/>
        </p:xfrm>
        <a:graphic>
          <a:graphicData uri="http://schemas.openxmlformats.org/presentationml/2006/ole">
            <p:oleObj spid="_x0000_s190466" name="Equation" r:id="rId3" imgW="1180588" imgH="203112" progId="">
              <p:embed/>
            </p:oleObj>
          </a:graphicData>
        </a:graphic>
      </p:graphicFrame>
      <p:graphicFrame>
        <p:nvGraphicFramePr>
          <p:cNvPr id="14339" name="Object 3"/>
          <p:cNvGraphicFramePr>
            <a:graphicFrameLocks noChangeAspect="1"/>
          </p:cNvGraphicFramePr>
          <p:nvPr/>
        </p:nvGraphicFramePr>
        <p:xfrm>
          <a:off x="711200" y="4267201"/>
          <a:ext cx="5791200" cy="1681163"/>
        </p:xfrm>
        <a:graphic>
          <a:graphicData uri="http://schemas.openxmlformats.org/presentationml/2006/ole">
            <p:oleObj spid="_x0000_s190467" name="Equation" r:id="rId4" imgW="2032000" imgH="787400" progId="">
              <p:embed/>
            </p:oleObj>
          </a:graphicData>
        </a:graphic>
      </p:graphicFrame>
      <p:sp>
        <p:nvSpPr>
          <p:cNvPr id="26" name="Freeform 25"/>
          <p:cNvSpPr/>
          <p:nvPr/>
        </p:nvSpPr>
        <p:spPr>
          <a:xfrm>
            <a:off x="10346267" y="5216526"/>
            <a:ext cx="931333" cy="358775"/>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7228" h="358659">
                <a:moveTo>
                  <a:pt x="7261" y="195616"/>
                </a:moveTo>
                <a:cubicBezTo>
                  <a:pt x="6070" y="327775"/>
                  <a:pt x="-13374" y="356415"/>
                  <a:pt x="16786" y="355159"/>
                </a:cubicBezTo>
                <a:cubicBezTo>
                  <a:pt x="64410" y="353175"/>
                  <a:pt x="30280" y="355557"/>
                  <a:pt x="92986" y="355160"/>
                </a:cubicBezTo>
                <a:lnTo>
                  <a:pt x="393023" y="352778"/>
                </a:lnTo>
                <a:cubicBezTo>
                  <a:pt x="455729" y="351191"/>
                  <a:pt x="458508" y="355954"/>
                  <a:pt x="483511" y="355160"/>
                </a:cubicBezTo>
                <a:cubicBezTo>
                  <a:pt x="503355" y="352779"/>
                  <a:pt x="514070" y="355557"/>
                  <a:pt x="547804" y="355160"/>
                </a:cubicBezTo>
                <a:cubicBezTo>
                  <a:pt x="581538" y="354763"/>
                  <a:pt x="661707" y="364684"/>
                  <a:pt x="685917" y="352778"/>
                </a:cubicBezTo>
                <a:cubicBezTo>
                  <a:pt x="706157" y="354366"/>
                  <a:pt x="693061" y="342062"/>
                  <a:pt x="693062" y="274197"/>
                </a:cubicBezTo>
                <a:cubicBezTo>
                  <a:pt x="693062" y="258003"/>
                  <a:pt x="679170" y="263878"/>
                  <a:pt x="657342" y="259909"/>
                </a:cubicBezTo>
                <a:cubicBezTo>
                  <a:pt x="635514" y="255940"/>
                  <a:pt x="570029" y="251179"/>
                  <a:pt x="562092" y="250385"/>
                </a:cubicBezTo>
                <a:cubicBezTo>
                  <a:pt x="528754" y="247210"/>
                  <a:pt x="493035" y="246018"/>
                  <a:pt x="462079" y="240859"/>
                </a:cubicBezTo>
                <a:cubicBezTo>
                  <a:pt x="431123" y="235700"/>
                  <a:pt x="404136" y="226572"/>
                  <a:pt x="376355" y="219428"/>
                </a:cubicBezTo>
                <a:cubicBezTo>
                  <a:pt x="348574" y="212284"/>
                  <a:pt x="324761" y="210300"/>
                  <a:pt x="295392" y="197997"/>
                </a:cubicBezTo>
                <a:cubicBezTo>
                  <a:pt x="266023" y="185694"/>
                  <a:pt x="261260" y="178551"/>
                  <a:pt x="238241" y="164660"/>
                </a:cubicBezTo>
                <a:cubicBezTo>
                  <a:pt x="215222" y="150769"/>
                  <a:pt x="176329" y="127353"/>
                  <a:pt x="157279" y="114653"/>
                </a:cubicBezTo>
                <a:cubicBezTo>
                  <a:pt x="138229" y="101953"/>
                  <a:pt x="115607" y="86079"/>
                  <a:pt x="90604" y="67029"/>
                </a:cubicBezTo>
                <a:cubicBezTo>
                  <a:pt x="65601" y="47979"/>
                  <a:pt x="21151" y="-4805"/>
                  <a:pt x="7261" y="354"/>
                </a:cubicBezTo>
                <a:cubicBezTo>
                  <a:pt x="-6629" y="5513"/>
                  <a:pt x="8848" y="67426"/>
                  <a:pt x="7261" y="97985"/>
                </a:cubicBezTo>
                <a:cubicBezTo>
                  <a:pt x="5674" y="128544"/>
                  <a:pt x="8452" y="63457"/>
                  <a:pt x="7261" y="195616"/>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344" name="Freeform 3"/>
          <p:cNvSpPr>
            <a:spLocks/>
          </p:cNvSpPr>
          <p:nvPr/>
        </p:nvSpPr>
        <p:spPr bwMode="auto">
          <a:xfrm>
            <a:off x="7518400" y="4359276"/>
            <a:ext cx="2836333" cy="1217613"/>
          </a:xfrm>
          <a:custGeom>
            <a:avLst/>
            <a:gdLst>
              <a:gd name="T0" fmla="*/ 2147483647 w 28751"/>
              <a:gd name="T1" fmla="*/ 2147483647 h 10157"/>
              <a:gd name="T2" fmla="*/ 2147483647 w 28751"/>
              <a:gd name="T3" fmla="*/ 2147483647 h 10157"/>
              <a:gd name="T4" fmla="*/ 2147483647 w 28751"/>
              <a:gd name="T5" fmla="*/ 2147483647 h 10157"/>
              <a:gd name="T6" fmla="*/ 2147483647 w 28751"/>
              <a:gd name="T7" fmla="*/ 2147483647 h 10157"/>
              <a:gd name="T8" fmla="*/ 2147483647 w 28751"/>
              <a:gd name="T9" fmla="*/ 2147483647 h 10157"/>
              <a:gd name="T10" fmla="*/ 2147483647 w 28751"/>
              <a:gd name="T11" fmla="*/ 2147483647 h 10157"/>
              <a:gd name="T12" fmla="*/ 2147483647 w 28751"/>
              <a:gd name="T13" fmla="*/ 2147483647 h 10157"/>
              <a:gd name="T14" fmla="*/ 2147483647 w 28751"/>
              <a:gd name="T15" fmla="*/ 2147483647 h 10157"/>
              <a:gd name="T16" fmla="*/ 2147483647 w 28751"/>
              <a:gd name="T17" fmla="*/ 2147483647 h 10157"/>
              <a:gd name="T18" fmla="*/ 2147483647 w 28751"/>
              <a:gd name="T19" fmla="*/ 2147483647 h 10157"/>
              <a:gd name="T20" fmla="*/ 2147483647 w 28751"/>
              <a:gd name="T21" fmla="*/ 2147483647 h 10157"/>
              <a:gd name="T22" fmla="*/ 2147483647 w 28751"/>
              <a:gd name="T23" fmla="*/ 2147483647 h 10157"/>
              <a:gd name="T24" fmla="*/ 2147483647 w 28751"/>
              <a:gd name="T25" fmla="*/ 2147483647 h 10157"/>
              <a:gd name="T26" fmla="*/ 2147483647 w 28751"/>
              <a:gd name="T27" fmla="*/ 2147483647 h 10157"/>
              <a:gd name="T28" fmla="*/ 2147483647 w 28751"/>
              <a:gd name="T29" fmla="*/ 2147483647 h 10157"/>
              <a:gd name="T30" fmla="*/ 2147483647 w 28751"/>
              <a:gd name="T31" fmla="*/ 2147483647 h 10157"/>
              <a:gd name="T32" fmla="*/ 2147483647 w 28751"/>
              <a:gd name="T33" fmla="*/ 2147483647 h 10157"/>
              <a:gd name="T34" fmla="*/ 2147483647 w 28751"/>
              <a:gd name="T35" fmla="*/ 2147483647 h 10157"/>
              <a:gd name="T36" fmla="*/ 2147483647 w 28751"/>
              <a:gd name="T37" fmla="*/ 2147483647 h 10157"/>
              <a:gd name="T38" fmla="*/ 2147483647 w 28751"/>
              <a:gd name="T39" fmla="*/ 2147483647 h 10157"/>
              <a:gd name="T40" fmla="*/ 2147483647 w 28751"/>
              <a:gd name="T41" fmla="*/ 2147483647 h 10157"/>
              <a:gd name="T42" fmla="*/ 2147483647 w 28751"/>
              <a:gd name="T43" fmla="*/ 2147483647 h 10157"/>
              <a:gd name="T44" fmla="*/ 2147483647 w 28751"/>
              <a:gd name="T45" fmla="*/ 2147483647 h 10157"/>
              <a:gd name="T46" fmla="*/ 2147483647 w 28751"/>
              <a:gd name="T47" fmla="*/ 2147483647 h 101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751"/>
              <a:gd name="T73" fmla="*/ 0 h 10157"/>
              <a:gd name="T74" fmla="*/ 28751 w 28751"/>
              <a:gd name="T75" fmla="*/ 10157 h 101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751" h="10157">
                <a:moveTo>
                  <a:pt x="10746" y="5862"/>
                </a:moveTo>
                <a:cubicBezTo>
                  <a:pt x="10683" y="5636"/>
                  <a:pt x="13953" y="2821"/>
                  <a:pt x="15092" y="1902"/>
                </a:cubicBezTo>
                <a:cubicBezTo>
                  <a:pt x="16231" y="983"/>
                  <a:pt x="17411" y="321"/>
                  <a:pt x="17581" y="347"/>
                </a:cubicBezTo>
                <a:cubicBezTo>
                  <a:pt x="17967" y="373"/>
                  <a:pt x="18782" y="-68"/>
                  <a:pt x="19147" y="10"/>
                </a:cubicBezTo>
                <a:cubicBezTo>
                  <a:pt x="19469" y="75"/>
                  <a:pt x="20177" y="348"/>
                  <a:pt x="20435" y="480"/>
                </a:cubicBezTo>
                <a:cubicBezTo>
                  <a:pt x="21036" y="757"/>
                  <a:pt x="21357" y="1074"/>
                  <a:pt x="21981" y="1314"/>
                </a:cubicBezTo>
                <a:cubicBezTo>
                  <a:pt x="22258" y="1817"/>
                  <a:pt x="23010" y="2281"/>
                  <a:pt x="23654" y="2664"/>
                </a:cubicBezTo>
                <a:cubicBezTo>
                  <a:pt x="23956" y="3194"/>
                  <a:pt x="24233" y="3168"/>
                  <a:pt x="24748" y="3617"/>
                </a:cubicBezTo>
                <a:cubicBezTo>
                  <a:pt x="24921" y="3776"/>
                  <a:pt x="25156" y="3961"/>
                  <a:pt x="25414" y="4054"/>
                </a:cubicBezTo>
                <a:cubicBezTo>
                  <a:pt x="25543" y="4107"/>
                  <a:pt x="25672" y="4412"/>
                  <a:pt x="25672" y="4412"/>
                </a:cubicBezTo>
                <a:cubicBezTo>
                  <a:pt x="25865" y="4755"/>
                  <a:pt x="26121" y="4782"/>
                  <a:pt x="26422" y="5087"/>
                </a:cubicBezTo>
                <a:cubicBezTo>
                  <a:pt x="26680" y="5324"/>
                  <a:pt x="27001" y="5835"/>
                  <a:pt x="27324" y="6073"/>
                </a:cubicBezTo>
                <a:cubicBezTo>
                  <a:pt x="27732" y="6391"/>
                  <a:pt x="28181" y="6881"/>
                  <a:pt x="28696" y="7093"/>
                </a:cubicBezTo>
                <a:cubicBezTo>
                  <a:pt x="28809" y="10027"/>
                  <a:pt x="28711" y="7051"/>
                  <a:pt x="28739" y="10119"/>
                </a:cubicBezTo>
                <a:lnTo>
                  <a:pt x="24233" y="10116"/>
                </a:lnTo>
                <a:lnTo>
                  <a:pt x="19223" y="10157"/>
                </a:lnTo>
                <a:cubicBezTo>
                  <a:pt x="18665" y="10100"/>
                  <a:pt x="17566" y="10060"/>
                  <a:pt x="16702" y="10052"/>
                </a:cubicBezTo>
                <a:cubicBezTo>
                  <a:pt x="15838" y="10045"/>
                  <a:pt x="19170" y="10124"/>
                  <a:pt x="14041" y="10112"/>
                </a:cubicBezTo>
                <a:lnTo>
                  <a:pt x="5" y="10077"/>
                </a:lnTo>
                <a:cubicBezTo>
                  <a:pt x="95" y="9449"/>
                  <a:pt x="-30" y="10148"/>
                  <a:pt x="6" y="9481"/>
                </a:cubicBezTo>
                <a:cubicBezTo>
                  <a:pt x="364" y="9529"/>
                  <a:pt x="913" y="9493"/>
                  <a:pt x="1573" y="9410"/>
                </a:cubicBezTo>
                <a:cubicBezTo>
                  <a:pt x="2475" y="9410"/>
                  <a:pt x="4302" y="9053"/>
                  <a:pt x="4642" y="8946"/>
                </a:cubicBezTo>
                <a:cubicBezTo>
                  <a:pt x="4982" y="8839"/>
                  <a:pt x="5845" y="8834"/>
                  <a:pt x="6830" y="8310"/>
                </a:cubicBezTo>
                <a:cubicBezTo>
                  <a:pt x="7044" y="8129"/>
                  <a:pt x="9798" y="6702"/>
                  <a:pt x="10746" y="5862"/>
                </a:cubicBezTo>
                <a:close/>
              </a:path>
            </a:pathLst>
          </a:custGeom>
          <a:solidFill>
            <a:srgbClr val="CCE9AD"/>
          </a:solidFill>
          <a:ln w="12700" cap="flat" cmpd="sng">
            <a:noFill/>
            <a:prstDash val="solid"/>
            <a:round/>
            <a:headEnd/>
            <a:tailEnd/>
          </a:ln>
        </p:spPr>
        <p:txBody>
          <a:bodyPr/>
          <a:lstStyle/>
          <a:p>
            <a:endParaRPr lang="en-US"/>
          </a:p>
        </p:txBody>
      </p:sp>
      <p:sp>
        <p:nvSpPr>
          <p:cNvPr id="14345" name="Rectangle 29"/>
          <p:cNvSpPr>
            <a:spLocks noChangeArrowheads="1"/>
          </p:cNvSpPr>
          <p:nvPr/>
        </p:nvSpPr>
        <p:spPr bwMode="auto">
          <a:xfrm>
            <a:off x="11582400" y="55705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14346" name="Rectangle 31"/>
          <p:cNvSpPr>
            <a:spLocks noChangeArrowheads="1"/>
          </p:cNvSpPr>
          <p:nvPr/>
        </p:nvSpPr>
        <p:spPr bwMode="auto">
          <a:xfrm>
            <a:off x="9215968" y="55673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14347" name="Rectangle 32"/>
          <p:cNvSpPr>
            <a:spLocks noChangeArrowheads="1"/>
          </p:cNvSpPr>
          <p:nvPr/>
        </p:nvSpPr>
        <p:spPr bwMode="auto">
          <a:xfrm>
            <a:off x="9956801" y="5567363"/>
            <a:ext cx="935567"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1.16</a:t>
            </a:r>
          </a:p>
        </p:txBody>
      </p:sp>
      <p:sp>
        <p:nvSpPr>
          <p:cNvPr id="14348" name="Text Box 37"/>
          <p:cNvSpPr txBox="1">
            <a:spLocks noChangeArrowheads="1"/>
          </p:cNvSpPr>
          <p:nvPr/>
        </p:nvSpPr>
        <p:spPr bwMode="auto">
          <a:xfrm>
            <a:off x="10668000" y="4602163"/>
            <a:ext cx="1320800" cy="368300"/>
          </a:xfrm>
          <a:prstGeom prst="rect">
            <a:avLst/>
          </a:prstGeom>
          <a:noFill/>
          <a:ln w="12700">
            <a:noFill/>
            <a:miter lim="800000"/>
            <a:headEnd/>
            <a:tailEnd/>
          </a:ln>
        </p:spPr>
        <p:txBody>
          <a:bodyPr>
            <a:spAutoFit/>
          </a:bodyPr>
          <a:lstStyle/>
          <a:p>
            <a:pPr>
              <a:spcBef>
                <a:spcPct val="50000"/>
              </a:spcBef>
            </a:pPr>
            <a:r>
              <a:rPr lang="en-US" b="1"/>
              <a:t>0.1230</a:t>
            </a:r>
          </a:p>
        </p:txBody>
      </p:sp>
      <p:sp>
        <p:nvSpPr>
          <p:cNvPr id="14349" name="Freeform 42"/>
          <p:cNvSpPr>
            <a:spLocks/>
          </p:cNvSpPr>
          <p:nvPr/>
        </p:nvSpPr>
        <p:spPr bwMode="auto">
          <a:xfrm>
            <a:off x="7112000" y="55673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14350" name="Freeform 6"/>
          <p:cNvSpPr>
            <a:spLocks/>
          </p:cNvSpPr>
          <p:nvPr/>
        </p:nvSpPr>
        <p:spPr bwMode="auto">
          <a:xfrm>
            <a:off x="7518401" y="4343401"/>
            <a:ext cx="1869017"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4351" name="Line 36"/>
          <p:cNvSpPr>
            <a:spLocks noChangeShapeType="1"/>
          </p:cNvSpPr>
          <p:nvPr/>
        </p:nvSpPr>
        <p:spPr bwMode="auto">
          <a:xfrm>
            <a:off x="10363200" y="5186363"/>
            <a:ext cx="0" cy="381000"/>
          </a:xfrm>
          <a:prstGeom prst="line">
            <a:avLst/>
          </a:prstGeom>
          <a:noFill/>
          <a:ln w="28575">
            <a:solidFill>
              <a:schemeClr val="tx1"/>
            </a:solidFill>
            <a:round/>
            <a:headEnd/>
            <a:tailEnd/>
          </a:ln>
        </p:spPr>
        <p:txBody>
          <a:bodyPr/>
          <a:lstStyle/>
          <a:p>
            <a:endParaRPr lang="en-US"/>
          </a:p>
        </p:txBody>
      </p:sp>
      <p:sp>
        <p:nvSpPr>
          <p:cNvPr id="14352" name="Freeform 45"/>
          <p:cNvSpPr>
            <a:spLocks/>
          </p:cNvSpPr>
          <p:nvPr/>
        </p:nvSpPr>
        <p:spPr bwMode="auto">
          <a:xfrm>
            <a:off x="9402234" y="43449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4353" name="Line 38"/>
          <p:cNvSpPr>
            <a:spLocks noChangeShapeType="1"/>
          </p:cNvSpPr>
          <p:nvPr/>
        </p:nvSpPr>
        <p:spPr bwMode="auto">
          <a:xfrm flipH="1">
            <a:off x="10811933" y="4967289"/>
            <a:ext cx="160867" cy="428625"/>
          </a:xfrm>
          <a:prstGeom prst="line">
            <a:avLst/>
          </a:prstGeom>
          <a:noFill/>
          <a:ln w="12700">
            <a:solidFill>
              <a:schemeClr val="tx1"/>
            </a:solidFill>
            <a:round/>
            <a:headEnd/>
            <a:tailEnd type="triangle" w="med" len="med"/>
          </a:ln>
        </p:spPr>
        <p:txBody>
          <a:bodyPr/>
          <a:lstStyle/>
          <a:p>
            <a:endParaRPr lang="en-US"/>
          </a:p>
        </p:txBody>
      </p:sp>
      <p:sp>
        <p:nvSpPr>
          <p:cNvPr id="14354" name="Line 35"/>
          <p:cNvSpPr>
            <a:spLocks noChangeShapeType="1"/>
          </p:cNvSpPr>
          <p:nvPr/>
        </p:nvSpPr>
        <p:spPr bwMode="auto">
          <a:xfrm>
            <a:off x="9385300" y="4359275"/>
            <a:ext cx="0" cy="1208088"/>
          </a:xfrm>
          <a:prstGeom prst="line">
            <a:avLst/>
          </a:prstGeom>
          <a:noFill/>
          <a:ln w="12700">
            <a:solidFill>
              <a:schemeClr val="tx1"/>
            </a:solidFill>
            <a:prstDash val="dash"/>
            <a:round/>
            <a:headEnd/>
            <a:tailEnd/>
          </a:ln>
        </p:spPr>
        <p:txBody>
          <a:bodyPr/>
          <a:lstStyle/>
          <a:p>
            <a:endParaRPr lang="en-US"/>
          </a:p>
        </p:txBody>
      </p:sp>
      <p:sp>
        <p:nvSpPr>
          <p:cNvPr id="14355" name="Text Box 37"/>
          <p:cNvSpPr txBox="1">
            <a:spLocks noChangeArrowheads="1"/>
          </p:cNvSpPr>
          <p:nvPr/>
        </p:nvSpPr>
        <p:spPr bwMode="auto">
          <a:xfrm>
            <a:off x="8737600" y="5000625"/>
            <a:ext cx="1320800" cy="369888"/>
          </a:xfrm>
          <a:prstGeom prst="rect">
            <a:avLst/>
          </a:prstGeom>
          <a:noFill/>
          <a:ln w="12700">
            <a:noFill/>
            <a:miter lim="800000"/>
            <a:headEnd/>
            <a:tailEnd/>
          </a:ln>
        </p:spPr>
        <p:txBody>
          <a:bodyPr>
            <a:spAutoFit/>
          </a:bodyPr>
          <a:lstStyle/>
          <a:p>
            <a:pPr>
              <a:spcBef>
                <a:spcPct val="50000"/>
              </a:spcBef>
            </a:pPr>
            <a:r>
              <a:rPr lang="en-US" b="1"/>
              <a:t>0.8770</a:t>
            </a:r>
          </a:p>
        </p:txBody>
      </p:sp>
      <p:sp>
        <p:nvSpPr>
          <p:cNvPr id="14356" name="Rectangle 27"/>
          <p:cNvSpPr>
            <a:spLocks noChangeArrowheads="1"/>
          </p:cNvSpPr>
          <p:nvPr/>
        </p:nvSpPr>
        <p:spPr bwMode="auto">
          <a:xfrm>
            <a:off x="8737600" y="5957888"/>
            <a:ext cx="1219200" cy="366712"/>
          </a:xfrm>
          <a:prstGeom prst="rect">
            <a:avLst/>
          </a:prstGeom>
          <a:noFill/>
          <a:ln w="12700">
            <a:noFill/>
            <a:miter lim="800000"/>
            <a:headEnd/>
            <a:tailEnd/>
          </a:ln>
        </p:spPr>
        <p:txBody>
          <a:bodyPr lIns="90487" tIns="44450" rIns="90487" bIns="44450">
            <a:spAutoFit/>
          </a:bodyPr>
          <a:lstStyle/>
          <a:p>
            <a:pPr>
              <a:spcBef>
                <a:spcPct val="50000"/>
              </a:spcBef>
            </a:pPr>
            <a:r>
              <a:rPr lang="en-US"/>
              <a:t>12,000</a:t>
            </a:r>
          </a:p>
        </p:txBody>
      </p:sp>
      <p:sp>
        <p:nvSpPr>
          <p:cNvPr id="14357" name="Rectangle 32"/>
          <p:cNvSpPr>
            <a:spLocks noChangeArrowheads="1"/>
          </p:cNvSpPr>
          <p:nvPr/>
        </p:nvSpPr>
        <p:spPr bwMode="auto">
          <a:xfrm>
            <a:off x="9855200" y="5957888"/>
            <a:ext cx="1219200" cy="366712"/>
          </a:xfrm>
          <a:prstGeom prst="rect">
            <a:avLst/>
          </a:prstGeom>
          <a:noFill/>
          <a:ln w="12700">
            <a:noFill/>
            <a:miter lim="800000"/>
            <a:headEnd/>
            <a:tailEnd/>
          </a:ln>
        </p:spPr>
        <p:txBody>
          <a:bodyPr lIns="90487" tIns="44450" rIns="90487" bIns="44450">
            <a:spAutoFit/>
          </a:bodyPr>
          <a:lstStyle/>
          <a:p>
            <a:pPr>
              <a:spcBef>
                <a:spcPct val="50000"/>
              </a:spcBef>
            </a:pPr>
            <a:r>
              <a:rPr lang="en-US"/>
              <a:t>12,500</a:t>
            </a:r>
          </a:p>
        </p:txBody>
      </p:sp>
      <p:graphicFrame>
        <p:nvGraphicFramePr>
          <p:cNvPr id="14340" name="Object 6"/>
          <p:cNvGraphicFramePr>
            <a:graphicFrameLocks noChangeAspect="1"/>
          </p:cNvGraphicFramePr>
          <p:nvPr/>
        </p:nvGraphicFramePr>
        <p:xfrm>
          <a:off x="11557001" y="5943600"/>
          <a:ext cx="427567" cy="381000"/>
        </p:xfrm>
        <a:graphic>
          <a:graphicData uri="http://schemas.openxmlformats.org/presentationml/2006/ole">
            <p:oleObj spid="_x0000_s190468" name="Equation" r:id="rId5" imgW="139579" imgH="164957" progId="">
              <p:embed/>
            </p:oleObj>
          </a:graphicData>
        </a:graphic>
      </p:graphicFrame>
      <p:sp>
        <p:nvSpPr>
          <p:cNvPr id="23" name="Rectangle 22"/>
          <p:cNvSpPr/>
          <p:nvPr/>
        </p:nvSpPr>
        <p:spPr>
          <a:xfrm>
            <a:off x="1016000" y="1617663"/>
            <a:ext cx="10566400" cy="95620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Using the Central Limit Theorem to Test Claims</a:t>
            </a:r>
          </a:p>
        </p:txBody>
      </p:sp>
      <p:sp>
        <p:nvSpPr>
          <p:cNvPr id="48131" name="Content Placeholder 2"/>
          <p:cNvSpPr>
            <a:spLocks noGrp="1"/>
          </p:cNvSpPr>
          <p:nvPr>
            <p:ph idx="1"/>
          </p:nvPr>
        </p:nvSpPr>
        <p:spPr>
          <a:xfrm>
            <a:off x="508000" y="1371601"/>
            <a:ext cx="11401778" cy="4805363"/>
          </a:xfrm>
        </p:spPr>
        <p:txBody>
          <a:bodyPr>
            <a:normAutofit/>
          </a:bodyPr>
          <a:lstStyle/>
          <a:p>
            <a:pPr>
              <a:spcBef>
                <a:spcPts val="2400"/>
              </a:spcBef>
              <a:buFont typeface="Arial" panose="020B0604020202020204" pitchFamily="34" charset="0"/>
              <a:buNone/>
              <a:defRPr/>
            </a:pPr>
            <a:r>
              <a:rPr lang="en-US" sz="2400" dirty="0" smtClean="0">
                <a:solidFill>
                  <a:schemeClr val="tx1"/>
                </a:solidFill>
              </a:rPr>
              <a:t>The CLT can be used to check the validity of claims made about a population parameter</a:t>
            </a:r>
          </a:p>
          <a:p>
            <a:pPr marL="457200" indent="-457200">
              <a:spcBef>
                <a:spcPts val="2400"/>
              </a:spcBef>
              <a:buFont typeface="Arial" panose="020B0604020202020204" pitchFamily="34" charset="0"/>
              <a:buChar char="•"/>
              <a:defRPr/>
            </a:pPr>
            <a:r>
              <a:rPr lang="en-US" sz="2400" dirty="0" smtClean="0">
                <a:solidFill>
                  <a:schemeClr val="tx1"/>
                </a:solidFill>
              </a:rPr>
              <a:t>Idea: Use a sampling distribution to see how unusual a sample result is, if the claim is true</a:t>
            </a:r>
          </a:p>
          <a:p>
            <a:pPr marL="457200" indent="-457200">
              <a:spcBef>
                <a:spcPts val="2400"/>
              </a:spcBef>
              <a:buFont typeface="Arial" panose="020B0604020202020204" pitchFamily="34" charset="0"/>
              <a:buChar char="•"/>
              <a:defRPr/>
            </a:pPr>
            <a:r>
              <a:rPr lang="en-US" sz="2400" dirty="0" smtClean="0">
                <a:solidFill>
                  <a:schemeClr val="tx1"/>
                </a:solidFill>
              </a:rPr>
              <a:t>If the sample result is very unusual, we conclude that the claim is not valid</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3"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Using the Central Limit Theorem to Test Claims</a:t>
            </a:r>
          </a:p>
        </p:txBody>
      </p:sp>
      <p:sp>
        <p:nvSpPr>
          <p:cNvPr id="15364" name="Content Placeholder 2"/>
          <p:cNvSpPr>
            <a:spLocks noGrp="1"/>
          </p:cNvSpPr>
          <p:nvPr>
            <p:ph idx="1"/>
          </p:nvPr>
        </p:nvSpPr>
        <p:spPr>
          <a:xfrm>
            <a:off x="609600" y="1295400"/>
            <a:ext cx="11379200" cy="5029200"/>
          </a:xfrm>
        </p:spPr>
        <p:txBody>
          <a:bodyPr>
            <a:normAutofit/>
          </a:bodyPr>
          <a:lstStyle/>
          <a:p>
            <a:r>
              <a:rPr lang="en-US" sz="2400" b="1" dirty="0" smtClean="0">
                <a:solidFill>
                  <a:schemeClr val="tx1"/>
                </a:solidFill>
              </a:rPr>
              <a:t>Example:</a:t>
            </a:r>
            <a:r>
              <a:rPr lang="en-US" sz="2400" dirty="0" smtClean="0">
                <a:solidFill>
                  <a:schemeClr val="tx1"/>
                </a:solidFill>
              </a:rPr>
              <a:t> Suppose a claim is made that the mean age of members of a health club is 37 years. The population standard deviation is 5 years.</a:t>
            </a:r>
          </a:p>
          <a:p>
            <a:pPr lvl="2" indent="0">
              <a:buFontTx/>
              <a:buNone/>
            </a:pPr>
            <a:r>
              <a:rPr lang="en-US" sz="2400" dirty="0" smtClean="0">
                <a:solidFill>
                  <a:schemeClr val="tx1"/>
                </a:solidFill>
              </a:rPr>
              <a:t>Evaluate this claim if a random sample of 40</a:t>
            </a:r>
          </a:p>
          <a:p>
            <a:pPr lvl="2" indent="0">
              <a:spcBef>
                <a:spcPct val="0"/>
              </a:spcBef>
              <a:buFontTx/>
              <a:buNone/>
            </a:pPr>
            <a:r>
              <a:rPr lang="en-US" sz="2400" dirty="0" smtClean="0">
                <a:solidFill>
                  <a:schemeClr val="tx1"/>
                </a:solidFill>
              </a:rPr>
              <a:t>members has a mean age of 36.1 years</a:t>
            </a:r>
          </a:p>
          <a:p>
            <a:r>
              <a:rPr lang="en-US" sz="2400" dirty="0" smtClean="0">
                <a:solidFill>
                  <a:schemeClr val="tx1"/>
                </a:solidFill>
              </a:rPr>
              <a:t>Steps:</a:t>
            </a:r>
          </a:p>
          <a:p>
            <a:pPr marL="914400" lvl="1" indent="-514350">
              <a:buFontTx/>
              <a:buAutoNum type="arabicPeriod"/>
            </a:pPr>
            <a:r>
              <a:rPr lang="en-US" sz="2400" dirty="0" smtClean="0">
                <a:solidFill>
                  <a:schemeClr val="tx1"/>
                </a:solidFill>
              </a:rPr>
              <a:t>Find the standard error of the mean</a:t>
            </a:r>
          </a:p>
          <a:p>
            <a:pPr marL="914400" lvl="1" indent="-514350">
              <a:buFontTx/>
              <a:buAutoNum type="arabicPeriod"/>
            </a:pPr>
            <a:r>
              <a:rPr lang="en-US" sz="2400" dirty="0" smtClean="0">
                <a:solidFill>
                  <a:schemeClr val="tx1"/>
                </a:solidFill>
              </a:rPr>
              <a:t>Calculate the </a:t>
            </a:r>
            <a:r>
              <a:rPr lang="en-US" sz="2400" i="1" dirty="0" smtClean="0">
                <a:solidFill>
                  <a:schemeClr val="tx1"/>
                </a:solidFill>
              </a:rPr>
              <a:t>z</a:t>
            </a:r>
            <a:r>
              <a:rPr lang="en-US" sz="2400" dirty="0" smtClean="0">
                <a:solidFill>
                  <a:schemeClr val="tx1"/>
                </a:solidFill>
              </a:rPr>
              <a:t>-score for     = 36.1</a:t>
            </a:r>
          </a:p>
          <a:p>
            <a:pPr marL="914400" lvl="1" indent="-514350">
              <a:buFontTx/>
              <a:buAutoNum type="arabicPeriod"/>
            </a:pPr>
            <a:r>
              <a:rPr lang="en-US" sz="2400" dirty="0" smtClean="0">
                <a:solidFill>
                  <a:schemeClr val="tx1"/>
                </a:solidFill>
              </a:rPr>
              <a:t>Determine the probability that the sample mean could be less than or equal to 36.1 years if the actual sampling distribution mean equals 37 years</a:t>
            </a:r>
          </a:p>
        </p:txBody>
      </p:sp>
      <p:graphicFrame>
        <p:nvGraphicFramePr>
          <p:cNvPr id="15362" name="Object 1"/>
          <p:cNvGraphicFramePr>
            <a:graphicFrameLocks noChangeAspect="1"/>
          </p:cNvGraphicFramePr>
          <p:nvPr/>
        </p:nvGraphicFramePr>
        <p:xfrm>
          <a:off x="5057424" y="4007202"/>
          <a:ext cx="427567" cy="381000"/>
        </p:xfrm>
        <a:graphic>
          <a:graphicData uri="http://schemas.openxmlformats.org/presentationml/2006/ole">
            <p:oleObj spid="_x0000_s191490" name="Equation" r:id="rId3" imgW="139579" imgH="164957" progId="">
              <p:embed/>
            </p:oleObj>
          </a:graphicData>
        </a:graphic>
      </p:graphicFrame>
      <p:sp>
        <p:nvSpPr>
          <p:cNvPr id="3" name="Rectangle 2"/>
          <p:cNvSpPr/>
          <p:nvPr/>
        </p:nvSpPr>
        <p:spPr>
          <a:xfrm>
            <a:off x="1614311" y="2170289"/>
            <a:ext cx="7721600" cy="762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1"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Using the Central Limit Theorem to Test Claims</a:t>
            </a:r>
          </a:p>
        </p:txBody>
      </p:sp>
      <p:sp>
        <p:nvSpPr>
          <p:cNvPr id="33795" name="Content Placeholder 2"/>
          <p:cNvSpPr>
            <a:spLocks noGrp="1"/>
          </p:cNvSpPr>
          <p:nvPr>
            <p:ph idx="1"/>
          </p:nvPr>
        </p:nvSpPr>
        <p:spPr>
          <a:xfrm>
            <a:off x="609600" y="1295400"/>
            <a:ext cx="11379200" cy="5029200"/>
          </a:xfrm>
        </p:spPr>
        <p:txBody>
          <a:bodyPr>
            <a:normAutofit/>
          </a:bodyPr>
          <a:lstStyle/>
          <a:p>
            <a:pPr>
              <a:buFont typeface="Arial" panose="020B0604020202020204" pitchFamily="34" charset="0"/>
              <a:buNone/>
              <a:defRPr/>
            </a:pPr>
            <a:r>
              <a:rPr lang="en-US" sz="2400" b="1" dirty="0" smtClean="0"/>
              <a:t>Example:</a:t>
            </a:r>
            <a:r>
              <a:rPr lang="en-US" sz="2400" dirty="0" smtClean="0"/>
              <a:t> </a:t>
            </a:r>
            <a:r>
              <a:rPr lang="en-US" sz="2400" dirty="0" smtClean="0">
                <a:solidFill>
                  <a:srgbClr val="00B400"/>
                </a:solidFill>
              </a:rPr>
              <a:t>(continued)</a:t>
            </a:r>
          </a:p>
          <a:p>
            <a:pPr lvl="2" indent="0">
              <a:buFontTx/>
              <a:buNone/>
              <a:defRPr/>
            </a:pPr>
            <a:r>
              <a:rPr lang="en-US" sz="2400" dirty="0" smtClean="0"/>
              <a:t>Claim:   </a:t>
            </a:r>
            <a:r>
              <a:rPr lang="el-GR" sz="2400" i="1" dirty="0" smtClean="0"/>
              <a:t>μ</a:t>
            </a:r>
            <a:r>
              <a:rPr lang="en-US" sz="2400" dirty="0" smtClean="0"/>
              <a:t> = 37  (</a:t>
            </a:r>
            <a:r>
              <a:rPr lang="el-GR" sz="2400" i="1" dirty="0" smtClean="0"/>
              <a:t>σ</a:t>
            </a:r>
            <a:r>
              <a:rPr lang="en-US" sz="2400" dirty="0" smtClean="0"/>
              <a:t> = 5 is known)</a:t>
            </a:r>
          </a:p>
          <a:p>
            <a:pPr lvl="2" indent="0">
              <a:spcBef>
                <a:spcPts val="0"/>
              </a:spcBef>
              <a:buFontTx/>
              <a:buNone/>
              <a:defRPr/>
            </a:pPr>
            <a:r>
              <a:rPr lang="en-US" sz="2400" dirty="0" smtClean="0"/>
              <a:t>Evidence:     = 36.1 , </a:t>
            </a:r>
            <a:r>
              <a:rPr lang="en-US" sz="2400" i="1" dirty="0" smtClean="0"/>
              <a:t>n</a:t>
            </a:r>
            <a:r>
              <a:rPr lang="en-US" sz="2400" dirty="0" smtClean="0"/>
              <a:t> = 40</a:t>
            </a:r>
          </a:p>
          <a:p>
            <a:pPr lvl="2" indent="0">
              <a:spcBef>
                <a:spcPts val="0"/>
              </a:spcBef>
              <a:buFontTx/>
              <a:buNone/>
              <a:defRPr/>
            </a:pPr>
            <a:endParaRPr lang="en-US" sz="2400" dirty="0"/>
          </a:p>
          <a:p>
            <a:pPr lvl="2" indent="0">
              <a:spcBef>
                <a:spcPts val="0"/>
              </a:spcBef>
              <a:buFontTx/>
              <a:buNone/>
              <a:defRPr/>
            </a:pPr>
            <a:endParaRPr lang="en-US" sz="2400" dirty="0"/>
          </a:p>
          <a:p>
            <a:pPr marL="57150">
              <a:spcBef>
                <a:spcPts val="0"/>
              </a:spcBef>
              <a:buFontTx/>
              <a:buNone/>
              <a:defRPr/>
            </a:pPr>
            <a:r>
              <a:rPr lang="en-US" sz="2400" dirty="0" smtClean="0"/>
              <a:t>Steps:</a:t>
            </a:r>
          </a:p>
          <a:p>
            <a:pPr marL="914400" lvl="1" indent="-514350">
              <a:buFontTx/>
              <a:buAutoNum type="arabicPeriod"/>
              <a:defRPr/>
            </a:pPr>
            <a:r>
              <a:rPr lang="en-US" sz="2400" dirty="0" smtClean="0"/>
              <a:t>Find the standard error of the mean</a:t>
            </a:r>
          </a:p>
        </p:txBody>
      </p:sp>
      <p:graphicFrame>
        <p:nvGraphicFramePr>
          <p:cNvPr id="16386" name="Object 1"/>
          <p:cNvGraphicFramePr>
            <a:graphicFrameLocks noChangeAspect="1"/>
          </p:cNvGraphicFramePr>
          <p:nvPr/>
        </p:nvGraphicFramePr>
        <p:xfrm>
          <a:off x="6502401" y="4419600"/>
          <a:ext cx="427567" cy="381000"/>
        </p:xfrm>
        <a:graphic>
          <a:graphicData uri="http://schemas.openxmlformats.org/presentationml/2006/ole">
            <p:oleObj spid="_x0000_s192514" name="Equation" r:id="rId3" imgW="139579" imgH="164957" progId="">
              <p:embed/>
            </p:oleObj>
          </a:graphicData>
        </a:graphic>
      </p:graphicFrame>
      <p:sp>
        <p:nvSpPr>
          <p:cNvPr id="3" name="Rectangle 2"/>
          <p:cNvSpPr/>
          <p:nvPr/>
        </p:nvSpPr>
        <p:spPr>
          <a:xfrm>
            <a:off x="1727200" y="1828800"/>
            <a:ext cx="62992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6387" name="Object 4"/>
          <p:cNvGraphicFramePr>
            <a:graphicFrameLocks noChangeAspect="1"/>
          </p:cNvGraphicFramePr>
          <p:nvPr/>
        </p:nvGraphicFramePr>
        <p:xfrm>
          <a:off x="3217333" y="2243666"/>
          <a:ext cx="406400" cy="361950"/>
        </p:xfrm>
        <a:graphic>
          <a:graphicData uri="http://schemas.openxmlformats.org/presentationml/2006/ole">
            <p:oleObj spid="_x0000_s192515" name="Equation" r:id="rId4" imgW="139579" imgH="164957" progId="">
              <p:embed/>
            </p:oleObj>
          </a:graphicData>
        </a:graphic>
      </p:graphicFrame>
      <p:graphicFrame>
        <p:nvGraphicFramePr>
          <p:cNvPr id="16388" name="Object 7"/>
          <p:cNvGraphicFramePr>
            <a:graphicFrameLocks noChangeAspect="1"/>
          </p:cNvGraphicFramePr>
          <p:nvPr/>
        </p:nvGraphicFramePr>
        <p:xfrm>
          <a:off x="3439585" y="4267200"/>
          <a:ext cx="4777316" cy="909638"/>
        </p:xfrm>
        <a:graphic>
          <a:graphicData uri="http://schemas.openxmlformats.org/presentationml/2006/ole">
            <p:oleObj spid="_x0000_s192516" name="Equation" r:id="rId5" imgW="1651000" imgH="419100" progId="">
              <p:embed/>
            </p:oleObj>
          </a:graphicData>
        </a:graphic>
      </p:graphicFrame>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5"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Using the Central Limit Theorem to Test Claims</a:t>
            </a:r>
          </a:p>
        </p:txBody>
      </p:sp>
      <p:sp>
        <p:nvSpPr>
          <p:cNvPr id="17414" name="Content Placeholder 2"/>
          <p:cNvSpPr>
            <a:spLocks noGrp="1"/>
          </p:cNvSpPr>
          <p:nvPr>
            <p:ph idx="1"/>
          </p:nvPr>
        </p:nvSpPr>
        <p:spPr>
          <a:xfrm>
            <a:off x="609600" y="1295400"/>
            <a:ext cx="11379200" cy="5029200"/>
          </a:xfrm>
        </p:spPr>
        <p:txBody>
          <a:bodyPr>
            <a:normAutofit/>
          </a:bodyPr>
          <a:lstStyle/>
          <a:p>
            <a:r>
              <a:rPr lang="en-US" sz="2400" b="1" dirty="0" smtClean="0"/>
              <a:t>Example:</a:t>
            </a:r>
            <a:r>
              <a:rPr lang="en-US" sz="2400" dirty="0" smtClean="0"/>
              <a:t> </a:t>
            </a:r>
            <a:r>
              <a:rPr lang="en-US" sz="2400" dirty="0" smtClean="0">
                <a:solidFill>
                  <a:srgbClr val="00B400"/>
                </a:solidFill>
              </a:rPr>
              <a:t>(continued)</a:t>
            </a:r>
          </a:p>
          <a:p>
            <a:pPr lvl="2" indent="0">
              <a:buFontTx/>
              <a:buNone/>
            </a:pPr>
            <a:r>
              <a:rPr lang="en-US" sz="2400" dirty="0" smtClean="0"/>
              <a:t>Claim:   </a:t>
            </a:r>
            <a:r>
              <a:rPr lang="el-GR" sz="2400" i="1" dirty="0" smtClean="0"/>
              <a:t>μ</a:t>
            </a:r>
            <a:r>
              <a:rPr lang="en-US" sz="2400" dirty="0" smtClean="0"/>
              <a:t> = 37  (</a:t>
            </a:r>
            <a:r>
              <a:rPr lang="el-GR" sz="2400" i="1" dirty="0" smtClean="0"/>
              <a:t>σ</a:t>
            </a:r>
            <a:r>
              <a:rPr lang="en-US" sz="2400" dirty="0" smtClean="0"/>
              <a:t> = 5 is known)</a:t>
            </a:r>
          </a:p>
          <a:p>
            <a:pPr lvl="2" indent="0">
              <a:spcBef>
                <a:spcPct val="0"/>
              </a:spcBef>
              <a:buFontTx/>
              <a:buNone/>
            </a:pPr>
            <a:r>
              <a:rPr lang="en-US" sz="2400" dirty="0" smtClean="0"/>
              <a:t>Evidence:     = 36.1 , </a:t>
            </a:r>
            <a:r>
              <a:rPr lang="en-US" sz="2400" i="1" dirty="0" smtClean="0"/>
              <a:t>n</a:t>
            </a:r>
            <a:r>
              <a:rPr lang="en-US" sz="2400" dirty="0" smtClean="0"/>
              <a:t> = 40</a:t>
            </a:r>
          </a:p>
          <a:p>
            <a:pPr lvl="2" indent="0">
              <a:spcBef>
                <a:spcPct val="0"/>
              </a:spcBef>
              <a:buFontTx/>
              <a:buNone/>
            </a:pPr>
            <a:endParaRPr lang="en-US" sz="2400" dirty="0" smtClean="0"/>
          </a:p>
          <a:p>
            <a:pPr lvl="2" indent="0">
              <a:spcBef>
                <a:spcPct val="0"/>
              </a:spcBef>
              <a:buFontTx/>
              <a:buNone/>
            </a:pPr>
            <a:endParaRPr lang="en-US" sz="2400" dirty="0" smtClean="0"/>
          </a:p>
          <a:p>
            <a:pPr>
              <a:spcBef>
                <a:spcPct val="0"/>
              </a:spcBef>
              <a:buFontTx/>
              <a:buNone/>
            </a:pPr>
            <a:r>
              <a:rPr lang="en-US" sz="2400" dirty="0" smtClean="0"/>
              <a:t> Steps:</a:t>
            </a:r>
          </a:p>
          <a:p>
            <a:pPr marL="914400" lvl="1" indent="-514350">
              <a:buFontTx/>
              <a:buAutoNum type="arabicPeriod" startAt="2"/>
            </a:pPr>
            <a:r>
              <a:rPr lang="en-US" sz="2400" dirty="0" smtClean="0"/>
              <a:t>Calculate the </a:t>
            </a:r>
            <a:r>
              <a:rPr lang="en-US" sz="2400" i="1" dirty="0" smtClean="0"/>
              <a:t>z</a:t>
            </a:r>
            <a:r>
              <a:rPr lang="en-US" sz="2400" dirty="0" smtClean="0"/>
              <a:t>-score for     = 36.1</a:t>
            </a:r>
          </a:p>
        </p:txBody>
      </p:sp>
      <p:graphicFrame>
        <p:nvGraphicFramePr>
          <p:cNvPr id="17410" name="Object 1"/>
          <p:cNvGraphicFramePr>
            <a:graphicFrameLocks noChangeAspect="1"/>
          </p:cNvGraphicFramePr>
          <p:nvPr/>
        </p:nvGraphicFramePr>
        <p:xfrm>
          <a:off x="5125157" y="3768196"/>
          <a:ext cx="427567" cy="381000"/>
        </p:xfrm>
        <a:graphic>
          <a:graphicData uri="http://schemas.openxmlformats.org/presentationml/2006/ole">
            <p:oleObj spid="_x0000_s193538" name="Equation" r:id="rId3" imgW="139579" imgH="164957" progId="">
              <p:embed/>
            </p:oleObj>
          </a:graphicData>
        </a:graphic>
      </p:graphicFrame>
      <p:sp>
        <p:nvSpPr>
          <p:cNvPr id="3" name="Rectangle 2"/>
          <p:cNvSpPr/>
          <p:nvPr/>
        </p:nvSpPr>
        <p:spPr>
          <a:xfrm>
            <a:off x="1727200" y="1828800"/>
            <a:ext cx="62992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7411" name="Object 4"/>
          <p:cNvGraphicFramePr>
            <a:graphicFrameLocks noChangeAspect="1"/>
          </p:cNvGraphicFramePr>
          <p:nvPr/>
        </p:nvGraphicFramePr>
        <p:xfrm>
          <a:off x="3285067" y="2232377"/>
          <a:ext cx="406400" cy="361950"/>
        </p:xfrm>
        <a:graphic>
          <a:graphicData uri="http://schemas.openxmlformats.org/presentationml/2006/ole">
            <p:oleObj spid="_x0000_s193539" name="Equation" r:id="rId4" imgW="139579" imgH="164957" progId="">
              <p:embed/>
            </p:oleObj>
          </a:graphicData>
        </a:graphic>
      </p:graphicFrame>
      <p:graphicFrame>
        <p:nvGraphicFramePr>
          <p:cNvPr id="17412" name="Object 7"/>
          <p:cNvGraphicFramePr>
            <a:graphicFrameLocks noChangeAspect="1"/>
          </p:cNvGraphicFramePr>
          <p:nvPr/>
        </p:nvGraphicFramePr>
        <p:xfrm>
          <a:off x="2616201" y="4343400"/>
          <a:ext cx="6957484" cy="1004888"/>
        </p:xfrm>
        <a:graphic>
          <a:graphicData uri="http://schemas.openxmlformats.org/presentationml/2006/ole">
            <p:oleObj spid="_x0000_s193540" name="Equation" r:id="rId5" imgW="2019300" imgH="431800" progId="">
              <p:embed/>
            </p:oleObj>
          </a:graphicData>
        </a:graphic>
      </p:graphicFrame>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5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Using the Central Limit Theorem to Test Claims</a:t>
            </a:r>
          </a:p>
        </p:txBody>
      </p:sp>
      <p:sp>
        <p:nvSpPr>
          <p:cNvPr id="18438" name="Content Placeholder 2"/>
          <p:cNvSpPr>
            <a:spLocks noGrp="1"/>
          </p:cNvSpPr>
          <p:nvPr>
            <p:ph idx="1"/>
          </p:nvPr>
        </p:nvSpPr>
        <p:spPr>
          <a:xfrm>
            <a:off x="609600" y="1295400"/>
            <a:ext cx="11379200" cy="5029200"/>
          </a:xfrm>
        </p:spPr>
        <p:txBody>
          <a:bodyPr>
            <a:normAutofit/>
          </a:bodyPr>
          <a:lstStyle/>
          <a:p>
            <a:r>
              <a:rPr lang="en-US" sz="2400" b="1" dirty="0" smtClean="0"/>
              <a:t>Example:</a:t>
            </a:r>
            <a:r>
              <a:rPr lang="en-US" sz="2400" dirty="0" smtClean="0"/>
              <a:t> </a:t>
            </a:r>
            <a:r>
              <a:rPr lang="en-US" sz="2400" dirty="0" smtClean="0">
                <a:solidFill>
                  <a:srgbClr val="00B400"/>
                </a:solidFill>
              </a:rPr>
              <a:t>(continued)</a:t>
            </a:r>
          </a:p>
          <a:p>
            <a:pPr lvl="2" indent="0">
              <a:buFontTx/>
              <a:buNone/>
            </a:pPr>
            <a:r>
              <a:rPr lang="en-US" sz="2400" dirty="0" smtClean="0"/>
              <a:t>Claim:   </a:t>
            </a:r>
            <a:r>
              <a:rPr lang="el-GR" sz="2400" i="1" dirty="0" smtClean="0"/>
              <a:t>μ</a:t>
            </a:r>
            <a:r>
              <a:rPr lang="en-US" sz="2400" dirty="0" smtClean="0"/>
              <a:t> = 37  (</a:t>
            </a:r>
            <a:r>
              <a:rPr lang="el-GR" sz="2400" i="1" dirty="0" smtClean="0"/>
              <a:t>σ</a:t>
            </a:r>
            <a:r>
              <a:rPr lang="en-US" sz="2400" dirty="0" smtClean="0"/>
              <a:t> = 5 is known)</a:t>
            </a:r>
          </a:p>
          <a:p>
            <a:pPr lvl="2" indent="0">
              <a:spcBef>
                <a:spcPct val="0"/>
              </a:spcBef>
              <a:buFontTx/>
              <a:buNone/>
            </a:pPr>
            <a:r>
              <a:rPr lang="en-US" sz="2400" dirty="0" smtClean="0"/>
              <a:t>Evidence:     = 36.1 , </a:t>
            </a:r>
            <a:r>
              <a:rPr lang="en-US" sz="2400" i="1" dirty="0" smtClean="0"/>
              <a:t>n</a:t>
            </a:r>
            <a:r>
              <a:rPr lang="en-US" sz="2400" dirty="0" smtClean="0"/>
              <a:t> = 40</a:t>
            </a:r>
          </a:p>
          <a:p>
            <a:pPr lvl="2" indent="0">
              <a:spcBef>
                <a:spcPct val="0"/>
              </a:spcBef>
              <a:buFontTx/>
              <a:buNone/>
            </a:pPr>
            <a:endParaRPr lang="en-US" sz="2400" dirty="0" smtClean="0"/>
          </a:p>
          <a:p>
            <a:pPr>
              <a:spcBef>
                <a:spcPct val="0"/>
              </a:spcBef>
              <a:buFontTx/>
              <a:buNone/>
            </a:pPr>
            <a:r>
              <a:rPr lang="en-US" sz="2400" dirty="0" smtClean="0"/>
              <a:t>Steps:</a:t>
            </a:r>
          </a:p>
          <a:p>
            <a:pPr marL="914400" lvl="1" indent="-514350">
              <a:buFontTx/>
              <a:buAutoNum type="arabicPeriod" startAt="3"/>
            </a:pPr>
            <a:r>
              <a:rPr lang="en-US" sz="2400" dirty="0" smtClean="0"/>
              <a:t>Determine the probability that the sample mean could be less than or equal to 36.1 years if the actual sampling distribution mean equals 37 years</a:t>
            </a:r>
          </a:p>
        </p:txBody>
      </p:sp>
      <p:sp>
        <p:nvSpPr>
          <p:cNvPr id="3" name="Rectangle 2"/>
          <p:cNvSpPr/>
          <p:nvPr/>
        </p:nvSpPr>
        <p:spPr>
          <a:xfrm>
            <a:off x="1727200" y="1828800"/>
            <a:ext cx="62992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8434" name="Object 4"/>
          <p:cNvGraphicFramePr>
            <a:graphicFrameLocks noChangeAspect="1"/>
          </p:cNvGraphicFramePr>
          <p:nvPr/>
        </p:nvGraphicFramePr>
        <p:xfrm>
          <a:off x="3228622" y="2209800"/>
          <a:ext cx="406400" cy="361950"/>
        </p:xfrm>
        <a:graphic>
          <a:graphicData uri="http://schemas.openxmlformats.org/presentationml/2006/ole">
            <p:oleObj spid="_x0000_s194562" name="Equation" r:id="rId3" imgW="139579" imgH="164957" progId="">
              <p:embed/>
            </p:oleObj>
          </a:graphicData>
        </a:graphic>
      </p:graphicFrame>
      <p:graphicFrame>
        <p:nvGraphicFramePr>
          <p:cNvPr id="18435" name="Object 7"/>
          <p:cNvGraphicFramePr>
            <a:graphicFrameLocks noChangeAspect="1"/>
          </p:cNvGraphicFramePr>
          <p:nvPr/>
        </p:nvGraphicFramePr>
        <p:xfrm>
          <a:off x="1018118" y="4951414"/>
          <a:ext cx="5173133" cy="922337"/>
        </p:xfrm>
        <a:graphic>
          <a:graphicData uri="http://schemas.openxmlformats.org/presentationml/2006/ole">
            <p:oleObj spid="_x0000_s194563" name="Equation" r:id="rId4" imgW="1816100" imgH="431800" progId="">
              <p:embed/>
            </p:oleObj>
          </a:graphicData>
        </a:graphic>
      </p:graphicFrame>
      <p:sp>
        <p:nvSpPr>
          <p:cNvPr id="12" name="Freeform 11"/>
          <p:cNvSpPr/>
          <p:nvPr/>
        </p:nvSpPr>
        <p:spPr>
          <a:xfrm flipH="1">
            <a:off x="7389285" y="5368926"/>
            <a:ext cx="941916" cy="360363"/>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0403" h="360450">
                <a:moveTo>
                  <a:pt x="7261" y="195616"/>
                </a:moveTo>
                <a:cubicBezTo>
                  <a:pt x="6070" y="327775"/>
                  <a:pt x="-13374" y="356415"/>
                  <a:pt x="16786" y="355159"/>
                </a:cubicBezTo>
                <a:cubicBezTo>
                  <a:pt x="64410" y="353175"/>
                  <a:pt x="30280" y="355557"/>
                  <a:pt x="92986" y="355160"/>
                </a:cubicBezTo>
                <a:lnTo>
                  <a:pt x="393023" y="352778"/>
                </a:lnTo>
                <a:cubicBezTo>
                  <a:pt x="455729" y="351191"/>
                  <a:pt x="458508" y="355954"/>
                  <a:pt x="483511" y="355160"/>
                </a:cubicBezTo>
                <a:cubicBezTo>
                  <a:pt x="503355" y="352779"/>
                  <a:pt x="495410" y="355160"/>
                  <a:pt x="547804" y="355160"/>
                </a:cubicBezTo>
                <a:cubicBezTo>
                  <a:pt x="600198" y="355160"/>
                  <a:pt x="773665" y="367064"/>
                  <a:pt x="797875" y="355158"/>
                </a:cubicBezTo>
                <a:cubicBezTo>
                  <a:pt x="818115" y="356746"/>
                  <a:pt x="807747" y="346824"/>
                  <a:pt x="807748" y="278959"/>
                </a:cubicBezTo>
                <a:cubicBezTo>
                  <a:pt x="807748" y="262765"/>
                  <a:pt x="698285" y="264671"/>
                  <a:pt x="657342" y="259909"/>
                </a:cubicBezTo>
                <a:cubicBezTo>
                  <a:pt x="616399" y="255147"/>
                  <a:pt x="593842" y="253560"/>
                  <a:pt x="562092" y="250385"/>
                </a:cubicBezTo>
                <a:cubicBezTo>
                  <a:pt x="528754" y="247210"/>
                  <a:pt x="493035" y="246018"/>
                  <a:pt x="462079" y="240859"/>
                </a:cubicBezTo>
                <a:cubicBezTo>
                  <a:pt x="431123" y="235700"/>
                  <a:pt x="404136" y="226572"/>
                  <a:pt x="376355" y="219428"/>
                </a:cubicBezTo>
                <a:cubicBezTo>
                  <a:pt x="348574" y="212284"/>
                  <a:pt x="324761" y="210300"/>
                  <a:pt x="295392" y="197997"/>
                </a:cubicBezTo>
                <a:cubicBezTo>
                  <a:pt x="266023" y="185694"/>
                  <a:pt x="261260" y="178551"/>
                  <a:pt x="238241" y="164660"/>
                </a:cubicBezTo>
                <a:cubicBezTo>
                  <a:pt x="215222" y="150769"/>
                  <a:pt x="176329" y="127353"/>
                  <a:pt x="157279" y="114653"/>
                </a:cubicBezTo>
                <a:cubicBezTo>
                  <a:pt x="138229" y="101953"/>
                  <a:pt x="115607" y="86079"/>
                  <a:pt x="90604" y="67029"/>
                </a:cubicBezTo>
                <a:cubicBezTo>
                  <a:pt x="65601" y="47979"/>
                  <a:pt x="21151" y="-4805"/>
                  <a:pt x="7261" y="354"/>
                </a:cubicBezTo>
                <a:cubicBezTo>
                  <a:pt x="-6629" y="5513"/>
                  <a:pt x="8848" y="67426"/>
                  <a:pt x="7261" y="97985"/>
                </a:cubicBezTo>
                <a:cubicBezTo>
                  <a:pt x="5674" y="128544"/>
                  <a:pt x="8452" y="63457"/>
                  <a:pt x="7261" y="195616"/>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441" name="Rectangle 29"/>
          <p:cNvSpPr>
            <a:spLocks noChangeArrowheads="1"/>
          </p:cNvSpPr>
          <p:nvPr/>
        </p:nvSpPr>
        <p:spPr bwMode="auto">
          <a:xfrm>
            <a:off x="11480800" y="57229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18442" name="Rectangle 31"/>
          <p:cNvSpPr>
            <a:spLocks noChangeArrowheads="1"/>
          </p:cNvSpPr>
          <p:nvPr/>
        </p:nvSpPr>
        <p:spPr bwMode="auto">
          <a:xfrm>
            <a:off x="9114368" y="57197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18443" name="Rectangle 32"/>
          <p:cNvSpPr>
            <a:spLocks noChangeArrowheads="1"/>
          </p:cNvSpPr>
          <p:nvPr/>
        </p:nvSpPr>
        <p:spPr bwMode="auto">
          <a:xfrm>
            <a:off x="7823201" y="5715001"/>
            <a:ext cx="935567" cy="366713"/>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-1.14</a:t>
            </a:r>
          </a:p>
        </p:txBody>
      </p:sp>
      <p:sp>
        <p:nvSpPr>
          <p:cNvPr id="18444" name="Text Box 37"/>
          <p:cNvSpPr txBox="1">
            <a:spLocks noChangeArrowheads="1"/>
          </p:cNvSpPr>
          <p:nvPr/>
        </p:nvSpPr>
        <p:spPr bwMode="auto">
          <a:xfrm>
            <a:off x="6860117" y="4813300"/>
            <a:ext cx="1320800" cy="368300"/>
          </a:xfrm>
          <a:prstGeom prst="rect">
            <a:avLst/>
          </a:prstGeom>
          <a:noFill/>
          <a:ln w="12700">
            <a:noFill/>
            <a:miter lim="800000"/>
            <a:headEnd/>
            <a:tailEnd/>
          </a:ln>
        </p:spPr>
        <p:txBody>
          <a:bodyPr>
            <a:spAutoFit/>
          </a:bodyPr>
          <a:lstStyle/>
          <a:p>
            <a:pPr>
              <a:spcBef>
                <a:spcPct val="50000"/>
              </a:spcBef>
            </a:pPr>
            <a:r>
              <a:rPr lang="en-US" b="1"/>
              <a:t>0.1271</a:t>
            </a:r>
          </a:p>
        </p:txBody>
      </p:sp>
      <p:sp>
        <p:nvSpPr>
          <p:cNvPr id="18445" name="Freeform 42"/>
          <p:cNvSpPr>
            <a:spLocks/>
          </p:cNvSpPr>
          <p:nvPr/>
        </p:nvSpPr>
        <p:spPr bwMode="auto">
          <a:xfrm>
            <a:off x="7010400" y="57197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18446" name="Line 36"/>
          <p:cNvSpPr>
            <a:spLocks noChangeShapeType="1"/>
          </p:cNvSpPr>
          <p:nvPr/>
        </p:nvSpPr>
        <p:spPr bwMode="auto">
          <a:xfrm>
            <a:off x="8331200" y="5338763"/>
            <a:ext cx="0" cy="381000"/>
          </a:xfrm>
          <a:prstGeom prst="line">
            <a:avLst/>
          </a:prstGeom>
          <a:noFill/>
          <a:ln w="28575">
            <a:solidFill>
              <a:schemeClr val="tx1"/>
            </a:solidFill>
            <a:round/>
            <a:headEnd/>
            <a:tailEnd/>
          </a:ln>
        </p:spPr>
        <p:txBody>
          <a:bodyPr/>
          <a:lstStyle/>
          <a:p>
            <a:endParaRPr lang="en-US"/>
          </a:p>
        </p:txBody>
      </p:sp>
      <p:sp>
        <p:nvSpPr>
          <p:cNvPr id="18447" name="Freeform 45"/>
          <p:cNvSpPr>
            <a:spLocks/>
          </p:cNvSpPr>
          <p:nvPr/>
        </p:nvSpPr>
        <p:spPr bwMode="auto">
          <a:xfrm>
            <a:off x="9300634" y="44973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8448" name="Line 38"/>
          <p:cNvSpPr>
            <a:spLocks noChangeShapeType="1"/>
          </p:cNvSpPr>
          <p:nvPr/>
        </p:nvSpPr>
        <p:spPr bwMode="auto">
          <a:xfrm>
            <a:off x="7721601" y="5100638"/>
            <a:ext cx="224367" cy="438150"/>
          </a:xfrm>
          <a:prstGeom prst="line">
            <a:avLst/>
          </a:prstGeom>
          <a:noFill/>
          <a:ln w="12700">
            <a:solidFill>
              <a:schemeClr val="tx1"/>
            </a:solidFill>
            <a:round/>
            <a:headEnd/>
            <a:tailEnd type="triangle" w="med" len="med"/>
          </a:ln>
        </p:spPr>
        <p:txBody>
          <a:bodyPr/>
          <a:lstStyle/>
          <a:p>
            <a:endParaRPr lang="en-US"/>
          </a:p>
        </p:txBody>
      </p:sp>
      <p:sp>
        <p:nvSpPr>
          <p:cNvPr id="18449" name="Line 35"/>
          <p:cNvSpPr>
            <a:spLocks noChangeShapeType="1"/>
          </p:cNvSpPr>
          <p:nvPr/>
        </p:nvSpPr>
        <p:spPr bwMode="auto">
          <a:xfrm>
            <a:off x="9283700" y="4511675"/>
            <a:ext cx="0" cy="1208088"/>
          </a:xfrm>
          <a:prstGeom prst="line">
            <a:avLst/>
          </a:prstGeom>
          <a:noFill/>
          <a:ln w="12700">
            <a:solidFill>
              <a:schemeClr val="tx1"/>
            </a:solidFill>
            <a:prstDash val="dash"/>
            <a:round/>
            <a:headEnd/>
            <a:tailEnd/>
          </a:ln>
        </p:spPr>
        <p:txBody>
          <a:bodyPr/>
          <a:lstStyle/>
          <a:p>
            <a:endParaRPr lang="en-US"/>
          </a:p>
        </p:txBody>
      </p:sp>
      <p:sp>
        <p:nvSpPr>
          <p:cNvPr id="18450" name="Rectangle 27"/>
          <p:cNvSpPr>
            <a:spLocks noChangeArrowheads="1"/>
          </p:cNvSpPr>
          <p:nvPr/>
        </p:nvSpPr>
        <p:spPr bwMode="auto">
          <a:xfrm>
            <a:off x="7924800" y="60960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36.1</a:t>
            </a:r>
          </a:p>
        </p:txBody>
      </p:sp>
      <p:sp>
        <p:nvSpPr>
          <p:cNvPr id="18451" name="Rectangle 32"/>
          <p:cNvSpPr>
            <a:spLocks noChangeArrowheads="1"/>
          </p:cNvSpPr>
          <p:nvPr/>
        </p:nvSpPr>
        <p:spPr bwMode="auto">
          <a:xfrm>
            <a:off x="9042400" y="60960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37</a:t>
            </a:r>
          </a:p>
        </p:txBody>
      </p:sp>
      <p:graphicFrame>
        <p:nvGraphicFramePr>
          <p:cNvPr id="18436" name="Object 26"/>
          <p:cNvGraphicFramePr>
            <a:graphicFrameLocks noChangeAspect="1"/>
          </p:cNvGraphicFramePr>
          <p:nvPr/>
        </p:nvGraphicFramePr>
        <p:xfrm>
          <a:off x="11455401" y="6096000"/>
          <a:ext cx="427567" cy="381000"/>
        </p:xfrm>
        <a:graphic>
          <a:graphicData uri="http://schemas.openxmlformats.org/presentationml/2006/ole">
            <p:oleObj spid="_x0000_s194564" name="Equation" r:id="rId5" imgW="139579" imgH="164957" progId="">
              <p:embed/>
            </p:oleObj>
          </a:graphicData>
        </a:graphic>
      </p:graphicFrame>
      <p:sp>
        <p:nvSpPr>
          <p:cNvPr id="18452" name="Freeform 6"/>
          <p:cNvSpPr>
            <a:spLocks/>
          </p:cNvSpPr>
          <p:nvPr/>
        </p:nvSpPr>
        <p:spPr bwMode="auto">
          <a:xfrm>
            <a:off x="7416801" y="4495801"/>
            <a:ext cx="1869017"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defTabSz="685800" fontAlgn="base">
              <a:lnSpc>
                <a:spcPct val="90000"/>
              </a:lnSpc>
              <a:spcAft>
                <a:spcPct val="0"/>
              </a:spcAft>
              <a:defRPr/>
            </a:pPr>
            <a:r>
              <a:rPr lang="en-US" b="1" dirty="0" smtClean="0">
                <a:solidFill>
                  <a:srgbClr val="00B050"/>
                </a:solidFill>
              </a:rPr>
              <a:t>Levels of Measurement</a:t>
            </a:r>
          </a:p>
        </p:txBody>
      </p:sp>
      <p:sp>
        <p:nvSpPr>
          <p:cNvPr id="3" name="Content Placeholder 2"/>
          <p:cNvSpPr>
            <a:spLocks noGrp="1"/>
          </p:cNvSpPr>
          <p:nvPr>
            <p:ph idx="1"/>
          </p:nvPr>
        </p:nvSpPr>
        <p:spPr>
          <a:xfrm>
            <a:off x="270933" y="2149300"/>
            <a:ext cx="9855200" cy="3880773"/>
          </a:xfrm>
        </p:spPr>
        <p:txBody>
          <a:bodyPr/>
          <a:lstStyle/>
          <a:p>
            <a:pPr marL="457200" lvl="1" indent="0">
              <a:buNone/>
            </a:pPr>
            <a:r>
              <a:rPr lang="en-US" sz="2400" dirty="0" smtClean="0">
                <a:solidFill>
                  <a:srgbClr val="141413"/>
                </a:solidFill>
              </a:rPr>
              <a:t>Exactly how the measurement is carried out depends on the type of variable involved in the analysis. Different types are measured differently.</a:t>
            </a:r>
            <a:endParaRPr lang="en-US" dirty="0"/>
          </a:p>
        </p:txBody>
      </p:sp>
    </p:spTree>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76"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Using the Central Limit Theorem to Test Claims</a:t>
            </a:r>
          </a:p>
        </p:txBody>
      </p:sp>
      <p:sp>
        <p:nvSpPr>
          <p:cNvPr id="33795" name="Content Placeholder 2"/>
          <p:cNvSpPr>
            <a:spLocks noGrp="1"/>
          </p:cNvSpPr>
          <p:nvPr>
            <p:ph idx="1"/>
          </p:nvPr>
        </p:nvSpPr>
        <p:spPr>
          <a:xfrm>
            <a:off x="609600" y="1295400"/>
            <a:ext cx="7740651" cy="1981200"/>
          </a:xfrm>
        </p:spPr>
        <p:txBody>
          <a:bodyPr>
            <a:noAutofit/>
          </a:bodyPr>
          <a:lstStyle/>
          <a:p>
            <a:pPr>
              <a:buFont typeface="Arial" panose="020B0604020202020204" pitchFamily="34" charset="0"/>
              <a:buNone/>
              <a:defRPr/>
            </a:pPr>
            <a:r>
              <a:rPr lang="en-US" sz="2400" b="1" dirty="0" smtClean="0"/>
              <a:t>Example:</a:t>
            </a:r>
            <a:r>
              <a:rPr lang="en-US" sz="2400" dirty="0" smtClean="0"/>
              <a:t> </a:t>
            </a:r>
            <a:r>
              <a:rPr lang="en-US" sz="2400" dirty="0" smtClean="0">
                <a:solidFill>
                  <a:srgbClr val="00B400"/>
                </a:solidFill>
              </a:rPr>
              <a:t>(continued)</a:t>
            </a:r>
          </a:p>
          <a:p>
            <a:pPr lvl="2" indent="0">
              <a:buFontTx/>
              <a:buNone/>
              <a:defRPr/>
            </a:pPr>
            <a:r>
              <a:rPr lang="en-US" sz="2400" dirty="0" smtClean="0"/>
              <a:t>Claim:   </a:t>
            </a:r>
            <a:r>
              <a:rPr lang="el-GR" sz="2400" i="1" dirty="0" smtClean="0"/>
              <a:t>μ</a:t>
            </a:r>
            <a:r>
              <a:rPr lang="en-US" sz="2400" dirty="0" smtClean="0"/>
              <a:t> </a:t>
            </a:r>
            <a:r>
              <a:rPr lang="en-US" sz="2400" dirty="0"/>
              <a:t>= 37  (</a:t>
            </a:r>
            <a:r>
              <a:rPr lang="el-GR" sz="2400" i="1" dirty="0"/>
              <a:t>σ</a:t>
            </a:r>
            <a:r>
              <a:rPr lang="en-US" sz="2400" dirty="0"/>
              <a:t> = 5 is known)</a:t>
            </a:r>
          </a:p>
          <a:p>
            <a:pPr lvl="2" indent="0">
              <a:spcBef>
                <a:spcPts val="0"/>
              </a:spcBef>
              <a:buFontTx/>
              <a:buNone/>
              <a:defRPr/>
            </a:pPr>
            <a:r>
              <a:rPr lang="en-US" sz="2400" dirty="0" smtClean="0"/>
              <a:t>Evidence:     = 36.1 , </a:t>
            </a:r>
            <a:r>
              <a:rPr lang="en-US" sz="2400" i="1" dirty="0" smtClean="0"/>
              <a:t>n</a:t>
            </a:r>
            <a:r>
              <a:rPr lang="en-US" sz="2400" dirty="0" smtClean="0"/>
              <a:t> = 40</a:t>
            </a:r>
          </a:p>
          <a:p>
            <a:pPr lvl="2" indent="0">
              <a:spcBef>
                <a:spcPts val="0"/>
              </a:spcBef>
              <a:buFontTx/>
              <a:buNone/>
              <a:defRPr/>
            </a:pPr>
            <a:endParaRPr lang="en-US" sz="2400" dirty="0"/>
          </a:p>
          <a:p>
            <a:pPr marL="57150">
              <a:spcBef>
                <a:spcPts val="0"/>
              </a:spcBef>
              <a:buFontTx/>
              <a:buNone/>
              <a:defRPr/>
            </a:pPr>
            <a:r>
              <a:rPr lang="en-US" sz="2400" dirty="0" smtClean="0"/>
              <a:t>Conclusion:</a:t>
            </a:r>
          </a:p>
        </p:txBody>
      </p:sp>
      <p:sp>
        <p:nvSpPr>
          <p:cNvPr id="3" name="Rectangle 2"/>
          <p:cNvSpPr/>
          <p:nvPr/>
        </p:nvSpPr>
        <p:spPr>
          <a:xfrm>
            <a:off x="1727200" y="1828800"/>
            <a:ext cx="62992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9458" name="Object 4"/>
          <p:cNvGraphicFramePr>
            <a:graphicFrameLocks noChangeAspect="1"/>
          </p:cNvGraphicFramePr>
          <p:nvPr/>
        </p:nvGraphicFramePr>
        <p:xfrm>
          <a:off x="3262489" y="2221089"/>
          <a:ext cx="406400" cy="361950"/>
        </p:xfrm>
        <a:graphic>
          <a:graphicData uri="http://schemas.openxmlformats.org/presentationml/2006/ole">
            <p:oleObj spid="_x0000_s195586" name="Equation" r:id="rId3" imgW="139579" imgH="164957" progId="">
              <p:embed/>
            </p:oleObj>
          </a:graphicData>
        </a:graphic>
      </p:graphicFrame>
      <p:sp>
        <p:nvSpPr>
          <p:cNvPr id="12" name="Freeform 11"/>
          <p:cNvSpPr/>
          <p:nvPr/>
        </p:nvSpPr>
        <p:spPr>
          <a:xfrm flipH="1">
            <a:off x="7389285" y="5368926"/>
            <a:ext cx="941916" cy="360363"/>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0403" h="360450">
                <a:moveTo>
                  <a:pt x="7261" y="195616"/>
                </a:moveTo>
                <a:cubicBezTo>
                  <a:pt x="6070" y="327775"/>
                  <a:pt x="-13374" y="356415"/>
                  <a:pt x="16786" y="355159"/>
                </a:cubicBezTo>
                <a:cubicBezTo>
                  <a:pt x="64410" y="353175"/>
                  <a:pt x="30280" y="355557"/>
                  <a:pt x="92986" y="355160"/>
                </a:cubicBezTo>
                <a:lnTo>
                  <a:pt x="393023" y="352778"/>
                </a:lnTo>
                <a:cubicBezTo>
                  <a:pt x="455729" y="351191"/>
                  <a:pt x="458508" y="355954"/>
                  <a:pt x="483511" y="355160"/>
                </a:cubicBezTo>
                <a:cubicBezTo>
                  <a:pt x="503355" y="352779"/>
                  <a:pt x="495410" y="355160"/>
                  <a:pt x="547804" y="355160"/>
                </a:cubicBezTo>
                <a:cubicBezTo>
                  <a:pt x="600198" y="355160"/>
                  <a:pt x="773665" y="367064"/>
                  <a:pt x="797875" y="355158"/>
                </a:cubicBezTo>
                <a:cubicBezTo>
                  <a:pt x="818115" y="356746"/>
                  <a:pt x="807747" y="346824"/>
                  <a:pt x="807748" y="278959"/>
                </a:cubicBezTo>
                <a:cubicBezTo>
                  <a:pt x="807748" y="262765"/>
                  <a:pt x="698285" y="264671"/>
                  <a:pt x="657342" y="259909"/>
                </a:cubicBezTo>
                <a:cubicBezTo>
                  <a:pt x="616399" y="255147"/>
                  <a:pt x="593842" y="253560"/>
                  <a:pt x="562092" y="250385"/>
                </a:cubicBezTo>
                <a:cubicBezTo>
                  <a:pt x="528754" y="247210"/>
                  <a:pt x="493035" y="246018"/>
                  <a:pt x="462079" y="240859"/>
                </a:cubicBezTo>
                <a:cubicBezTo>
                  <a:pt x="431123" y="235700"/>
                  <a:pt x="404136" y="226572"/>
                  <a:pt x="376355" y="219428"/>
                </a:cubicBezTo>
                <a:cubicBezTo>
                  <a:pt x="348574" y="212284"/>
                  <a:pt x="324761" y="210300"/>
                  <a:pt x="295392" y="197997"/>
                </a:cubicBezTo>
                <a:cubicBezTo>
                  <a:pt x="266023" y="185694"/>
                  <a:pt x="261260" y="178551"/>
                  <a:pt x="238241" y="164660"/>
                </a:cubicBezTo>
                <a:cubicBezTo>
                  <a:pt x="215222" y="150769"/>
                  <a:pt x="176329" y="127353"/>
                  <a:pt x="157279" y="114653"/>
                </a:cubicBezTo>
                <a:cubicBezTo>
                  <a:pt x="138229" y="101953"/>
                  <a:pt x="115607" y="86079"/>
                  <a:pt x="90604" y="67029"/>
                </a:cubicBezTo>
                <a:cubicBezTo>
                  <a:pt x="65601" y="47979"/>
                  <a:pt x="21151" y="-4805"/>
                  <a:pt x="7261" y="354"/>
                </a:cubicBezTo>
                <a:cubicBezTo>
                  <a:pt x="-6629" y="5513"/>
                  <a:pt x="8848" y="67426"/>
                  <a:pt x="7261" y="97985"/>
                </a:cubicBezTo>
                <a:cubicBezTo>
                  <a:pt x="5674" y="128544"/>
                  <a:pt x="8452" y="63457"/>
                  <a:pt x="7261" y="195616"/>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464" name="Rectangle 29"/>
          <p:cNvSpPr>
            <a:spLocks noChangeArrowheads="1"/>
          </p:cNvSpPr>
          <p:nvPr/>
        </p:nvSpPr>
        <p:spPr bwMode="auto">
          <a:xfrm>
            <a:off x="11480800" y="57229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19465" name="Rectangle 31"/>
          <p:cNvSpPr>
            <a:spLocks noChangeArrowheads="1"/>
          </p:cNvSpPr>
          <p:nvPr/>
        </p:nvSpPr>
        <p:spPr bwMode="auto">
          <a:xfrm>
            <a:off x="9114368" y="57197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19466" name="Rectangle 32"/>
          <p:cNvSpPr>
            <a:spLocks noChangeArrowheads="1"/>
          </p:cNvSpPr>
          <p:nvPr/>
        </p:nvSpPr>
        <p:spPr bwMode="auto">
          <a:xfrm>
            <a:off x="7823201" y="5715001"/>
            <a:ext cx="935567" cy="366713"/>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-1.14</a:t>
            </a:r>
          </a:p>
        </p:txBody>
      </p:sp>
      <p:sp>
        <p:nvSpPr>
          <p:cNvPr id="19467" name="Text Box 37"/>
          <p:cNvSpPr txBox="1">
            <a:spLocks noChangeArrowheads="1"/>
          </p:cNvSpPr>
          <p:nvPr/>
        </p:nvSpPr>
        <p:spPr bwMode="auto">
          <a:xfrm>
            <a:off x="6860117" y="4813300"/>
            <a:ext cx="1320800" cy="368300"/>
          </a:xfrm>
          <a:prstGeom prst="rect">
            <a:avLst/>
          </a:prstGeom>
          <a:noFill/>
          <a:ln w="12700">
            <a:noFill/>
            <a:miter lim="800000"/>
            <a:headEnd/>
            <a:tailEnd/>
          </a:ln>
        </p:spPr>
        <p:txBody>
          <a:bodyPr>
            <a:spAutoFit/>
          </a:bodyPr>
          <a:lstStyle/>
          <a:p>
            <a:pPr>
              <a:spcBef>
                <a:spcPct val="50000"/>
              </a:spcBef>
            </a:pPr>
            <a:r>
              <a:rPr lang="en-US" b="1"/>
              <a:t>0.1271</a:t>
            </a:r>
          </a:p>
        </p:txBody>
      </p:sp>
      <p:sp>
        <p:nvSpPr>
          <p:cNvPr id="19468" name="Freeform 42"/>
          <p:cNvSpPr>
            <a:spLocks/>
          </p:cNvSpPr>
          <p:nvPr/>
        </p:nvSpPr>
        <p:spPr bwMode="auto">
          <a:xfrm>
            <a:off x="7010400" y="57197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19469" name="Line 36"/>
          <p:cNvSpPr>
            <a:spLocks noChangeShapeType="1"/>
          </p:cNvSpPr>
          <p:nvPr/>
        </p:nvSpPr>
        <p:spPr bwMode="auto">
          <a:xfrm>
            <a:off x="8331200" y="5338763"/>
            <a:ext cx="0" cy="381000"/>
          </a:xfrm>
          <a:prstGeom prst="line">
            <a:avLst/>
          </a:prstGeom>
          <a:noFill/>
          <a:ln w="28575">
            <a:solidFill>
              <a:schemeClr val="tx1"/>
            </a:solidFill>
            <a:round/>
            <a:headEnd/>
            <a:tailEnd/>
          </a:ln>
        </p:spPr>
        <p:txBody>
          <a:bodyPr/>
          <a:lstStyle/>
          <a:p>
            <a:endParaRPr lang="en-US"/>
          </a:p>
        </p:txBody>
      </p:sp>
      <p:sp>
        <p:nvSpPr>
          <p:cNvPr id="19470" name="Freeform 45"/>
          <p:cNvSpPr>
            <a:spLocks/>
          </p:cNvSpPr>
          <p:nvPr/>
        </p:nvSpPr>
        <p:spPr bwMode="auto">
          <a:xfrm>
            <a:off x="9300634" y="44973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9471" name="Line 38"/>
          <p:cNvSpPr>
            <a:spLocks noChangeShapeType="1"/>
          </p:cNvSpPr>
          <p:nvPr/>
        </p:nvSpPr>
        <p:spPr bwMode="auto">
          <a:xfrm>
            <a:off x="7721601" y="5100638"/>
            <a:ext cx="224367" cy="438150"/>
          </a:xfrm>
          <a:prstGeom prst="line">
            <a:avLst/>
          </a:prstGeom>
          <a:noFill/>
          <a:ln w="12700">
            <a:solidFill>
              <a:schemeClr val="tx1"/>
            </a:solidFill>
            <a:round/>
            <a:headEnd/>
            <a:tailEnd type="triangle" w="med" len="med"/>
          </a:ln>
        </p:spPr>
        <p:txBody>
          <a:bodyPr/>
          <a:lstStyle/>
          <a:p>
            <a:endParaRPr lang="en-US"/>
          </a:p>
        </p:txBody>
      </p:sp>
      <p:sp>
        <p:nvSpPr>
          <p:cNvPr id="19472" name="Line 35"/>
          <p:cNvSpPr>
            <a:spLocks noChangeShapeType="1"/>
          </p:cNvSpPr>
          <p:nvPr/>
        </p:nvSpPr>
        <p:spPr bwMode="auto">
          <a:xfrm>
            <a:off x="9283700" y="4511675"/>
            <a:ext cx="0" cy="1208088"/>
          </a:xfrm>
          <a:prstGeom prst="line">
            <a:avLst/>
          </a:prstGeom>
          <a:noFill/>
          <a:ln w="12700">
            <a:solidFill>
              <a:schemeClr val="tx1"/>
            </a:solidFill>
            <a:prstDash val="dash"/>
            <a:round/>
            <a:headEnd/>
            <a:tailEnd/>
          </a:ln>
        </p:spPr>
        <p:txBody>
          <a:bodyPr/>
          <a:lstStyle/>
          <a:p>
            <a:endParaRPr lang="en-US"/>
          </a:p>
        </p:txBody>
      </p:sp>
      <p:sp>
        <p:nvSpPr>
          <p:cNvPr id="19473" name="Rectangle 27"/>
          <p:cNvSpPr>
            <a:spLocks noChangeArrowheads="1"/>
          </p:cNvSpPr>
          <p:nvPr/>
        </p:nvSpPr>
        <p:spPr bwMode="auto">
          <a:xfrm>
            <a:off x="7924800" y="60960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36.1</a:t>
            </a:r>
          </a:p>
        </p:txBody>
      </p:sp>
      <p:sp>
        <p:nvSpPr>
          <p:cNvPr id="19474" name="Rectangle 32"/>
          <p:cNvSpPr>
            <a:spLocks noChangeArrowheads="1"/>
          </p:cNvSpPr>
          <p:nvPr/>
        </p:nvSpPr>
        <p:spPr bwMode="auto">
          <a:xfrm>
            <a:off x="9042400" y="60960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37</a:t>
            </a:r>
          </a:p>
        </p:txBody>
      </p:sp>
      <p:graphicFrame>
        <p:nvGraphicFramePr>
          <p:cNvPr id="19459" name="Object 26"/>
          <p:cNvGraphicFramePr>
            <a:graphicFrameLocks noChangeAspect="1"/>
          </p:cNvGraphicFramePr>
          <p:nvPr/>
        </p:nvGraphicFramePr>
        <p:xfrm>
          <a:off x="11455401" y="6096000"/>
          <a:ext cx="427567" cy="381000"/>
        </p:xfrm>
        <a:graphic>
          <a:graphicData uri="http://schemas.openxmlformats.org/presentationml/2006/ole">
            <p:oleObj spid="_x0000_s195587" name="Equation" r:id="rId4" imgW="139579" imgH="164957" progId="">
              <p:embed/>
            </p:oleObj>
          </a:graphicData>
        </a:graphic>
      </p:graphicFrame>
      <p:sp>
        <p:nvSpPr>
          <p:cNvPr id="19475" name="Freeform 6"/>
          <p:cNvSpPr>
            <a:spLocks/>
          </p:cNvSpPr>
          <p:nvPr/>
        </p:nvSpPr>
        <p:spPr bwMode="auto">
          <a:xfrm>
            <a:off x="7416801" y="4495801"/>
            <a:ext cx="1869017"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53270" name="Rectangle 1"/>
          <p:cNvSpPr>
            <a:spLocks noChangeArrowheads="1"/>
          </p:cNvSpPr>
          <p:nvPr/>
        </p:nvSpPr>
        <p:spPr bwMode="auto">
          <a:xfrm>
            <a:off x="1032933" y="3292476"/>
            <a:ext cx="5827184" cy="2308324"/>
          </a:xfrm>
          <a:prstGeom prst="rect">
            <a:avLst/>
          </a:prstGeom>
          <a:noFill/>
          <a:ln>
            <a:noFill/>
          </a:ln>
          <a:extLst>
            <a:ext uri="{909E8E84-426E-40DD-AFC4-6F175D3DCCD1}"/>
            <a:ext uri="{91240B29-F687-4F45-9708-019B960494DF}"/>
          </a:extLst>
        </p:spPr>
        <p:txBody>
          <a:bodyPr>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defRPr/>
            </a:pPr>
            <a:r>
              <a:rPr lang="en-US" sz="2400" dirty="0" smtClean="0">
                <a:latin typeface="+mn-lt"/>
                <a:cs typeface="Arial" panose="020B0604020202020204" pitchFamily="34" charset="0"/>
              </a:rPr>
              <a:t>If the true population mean age is 37 as claimed, there is almost a 13% chance that the sample mean could be 36.1 or less</a:t>
            </a:r>
          </a:p>
          <a:p>
            <a:pPr eaLnBrk="1" hangingPunct="1">
              <a:lnSpc>
                <a:spcPct val="100000"/>
              </a:lnSpc>
              <a:spcBef>
                <a:spcPct val="0"/>
              </a:spcBef>
              <a:defRPr/>
            </a:pPr>
            <a:r>
              <a:rPr lang="en-US" sz="2400" dirty="0" smtClean="0">
                <a:latin typeface="+mn-lt"/>
                <a:cs typeface="Arial" panose="020B0604020202020204" pitchFamily="34" charset="0"/>
              </a:rPr>
              <a:t>This is not too unlikely, so we will believe the claim</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4889501" y="4273550"/>
            <a:ext cx="2637367" cy="1225550"/>
          </a:xfrm>
          <a:custGeom>
            <a:avLst/>
            <a:gdLst>
              <a:gd name="connsiteX0" fmla="*/ 0 w 1978025"/>
              <a:gd name="connsiteY0" fmla="*/ 1047750 h 1225550"/>
              <a:gd name="connsiteX1" fmla="*/ 0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225550">
                <a:moveTo>
                  <a:pt x="0" y="1047750"/>
                </a:moveTo>
                <a:lnTo>
                  <a:pt x="0" y="1225550"/>
                </a:lnTo>
                <a:lnTo>
                  <a:pt x="1974850" y="1219200"/>
                </a:lnTo>
                <a:cubicBezTo>
                  <a:pt x="1975908" y="1167342"/>
                  <a:pt x="1976967" y="1115483"/>
                  <a:pt x="1978025" y="1063625"/>
                </a:cubicBezTo>
                <a:lnTo>
                  <a:pt x="1784350" y="942975"/>
                </a:lnTo>
                <a:lnTo>
                  <a:pt x="1657350" y="819150"/>
                </a:lnTo>
                <a:lnTo>
                  <a:pt x="1511300" y="625475"/>
                </a:lnTo>
                <a:lnTo>
                  <a:pt x="1339850" y="368300"/>
                </a:lnTo>
                <a:lnTo>
                  <a:pt x="1165225" y="120650"/>
                </a:lnTo>
                <a:lnTo>
                  <a:pt x="1050925" y="34925"/>
                </a:lnTo>
                <a:lnTo>
                  <a:pt x="984250" y="0"/>
                </a:lnTo>
                <a:lnTo>
                  <a:pt x="949325" y="6350"/>
                </a:lnTo>
                <a:lnTo>
                  <a:pt x="822325" y="79375"/>
                </a:lnTo>
                <a:lnTo>
                  <a:pt x="688975" y="238125"/>
                </a:lnTo>
                <a:lnTo>
                  <a:pt x="460375" y="590550"/>
                </a:lnTo>
                <a:lnTo>
                  <a:pt x="317500" y="771525"/>
                </a:lnTo>
                <a:lnTo>
                  <a:pt x="155575" y="939800"/>
                </a:lnTo>
                <a:lnTo>
                  <a:pt x="0" y="1047750"/>
                </a:lnTo>
                <a:close/>
              </a:path>
            </a:pathLst>
          </a:cu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019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Using the Central Limit Theorem to Test Claims</a:t>
            </a:r>
          </a:p>
        </p:txBody>
      </p:sp>
      <p:sp>
        <p:nvSpPr>
          <p:cNvPr id="20488" name="Content Placeholder 2"/>
          <p:cNvSpPr>
            <a:spLocks noGrp="1"/>
          </p:cNvSpPr>
          <p:nvPr>
            <p:ph idx="1"/>
          </p:nvPr>
        </p:nvSpPr>
        <p:spPr>
          <a:xfrm>
            <a:off x="609601" y="1295400"/>
            <a:ext cx="11070167" cy="2895600"/>
          </a:xfrm>
        </p:spPr>
        <p:txBody>
          <a:bodyPr/>
          <a:lstStyle/>
          <a:p>
            <a:pPr marL="514350" indent="-457200">
              <a:spcBef>
                <a:spcPct val="0"/>
              </a:spcBef>
            </a:pPr>
            <a:r>
              <a:rPr lang="en-US" sz="2800" b="1" dirty="0" smtClean="0"/>
              <a:t>Rejecting a claim:</a:t>
            </a:r>
            <a:r>
              <a:rPr lang="en-US" sz="2800" dirty="0" smtClean="0"/>
              <a:t> How far from the claimed value would the sample mean need to be before the claim is rejected?</a:t>
            </a:r>
          </a:p>
          <a:p>
            <a:pPr marL="514350" indent="-457200">
              <a:spcBef>
                <a:spcPct val="0"/>
              </a:spcBef>
            </a:pPr>
            <a:endParaRPr lang="en-US" sz="1000" dirty="0" smtClean="0"/>
          </a:p>
          <a:p>
            <a:pPr lvl="1"/>
            <a:r>
              <a:rPr lang="en-US" sz="2400" dirty="0" smtClean="0"/>
              <a:t>General rule: The claim can be rejected if the sample result is beyond an interval that includes 95% of the sample means (i.e., ± 1.96 standard deviations) around the claimed mean</a:t>
            </a:r>
          </a:p>
        </p:txBody>
      </p:sp>
      <p:sp>
        <p:nvSpPr>
          <p:cNvPr id="20489" name="Rectangle 29"/>
          <p:cNvSpPr>
            <a:spLocks noChangeArrowheads="1"/>
          </p:cNvSpPr>
          <p:nvPr/>
        </p:nvSpPr>
        <p:spPr bwMode="auto">
          <a:xfrm>
            <a:off x="8331200" y="54943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20490" name="Rectangle 31"/>
          <p:cNvSpPr>
            <a:spLocks noChangeArrowheads="1"/>
          </p:cNvSpPr>
          <p:nvPr/>
        </p:nvSpPr>
        <p:spPr bwMode="auto">
          <a:xfrm>
            <a:off x="5964768" y="54911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20491" name="Rectangle 32"/>
          <p:cNvSpPr>
            <a:spLocks noChangeArrowheads="1"/>
          </p:cNvSpPr>
          <p:nvPr/>
        </p:nvSpPr>
        <p:spPr bwMode="auto">
          <a:xfrm>
            <a:off x="4347634" y="5486401"/>
            <a:ext cx="935567" cy="366713"/>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sp>
        <p:nvSpPr>
          <p:cNvPr id="20492" name="Text Box 37"/>
          <p:cNvSpPr txBox="1">
            <a:spLocks noChangeArrowheads="1"/>
          </p:cNvSpPr>
          <p:nvPr/>
        </p:nvSpPr>
        <p:spPr bwMode="auto">
          <a:xfrm>
            <a:off x="3759200" y="4584700"/>
            <a:ext cx="13208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0493" name="Freeform 42"/>
          <p:cNvSpPr>
            <a:spLocks/>
          </p:cNvSpPr>
          <p:nvPr/>
        </p:nvSpPr>
        <p:spPr bwMode="auto">
          <a:xfrm>
            <a:off x="3909484" y="54911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20494" name="Line 36"/>
          <p:cNvSpPr>
            <a:spLocks noChangeShapeType="1"/>
          </p:cNvSpPr>
          <p:nvPr/>
        </p:nvSpPr>
        <p:spPr bwMode="auto">
          <a:xfrm>
            <a:off x="4876800" y="5338763"/>
            <a:ext cx="0" cy="157162"/>
          </a:xfrm>
          <a:prstGeom prst="line">
            <a:avLst/>
          </a:prstGeom>
          <a:noFill/>
          <a:ln w="28575">
            <a:solidFill>
              <a:schemeClr val="tx1"/>
            </a:solidFill>
            <a:round/>
            <a:headEnd/>
            <a:tailEnd/>
          </a:ln>
        </p:spPr>
        <p:txBody>
          <a:bodyPr/>
          <a:lstStyle/>
          <a:p>
            <a:endParaRPr lang="en-US"/>
          </a:p>
        </p:txBody>
      </p:sp>
      <p:sp>
        <p:nvSpPr>
          <p:cNvPr id="20495" name="Line 38"/>
          <p:cNvSpPr>
            <a:spLocks noChangeShapeType="1"/>
          </p:cNvSpPr>
          <p:nvPr/>
        </p:nvSpPr>
        <p:spPr bwMode="auto">
          <a:xfrm>
            <a:off x="4368801" y="4894264"/>
            <a:ext cx="224367" cy="439737"/>
          </a:xfrm>
          <a:prstGeom prst="line">
            <a:avLst/>
          </a:prstGeom>
          <a:noFill/>
          <a:ln w="12700">
            <a:solidFill>
              <a:schemeClr val="tx1"/>
            </a:solidFill>
            <a:round/>
            <a:headEnd/>
            <a:tailEnd type="triangle" w="med" len="med"/>
          </a:ln>
        </p:spPr>
        <p:txBody>
          <a:bodyPr/>
          <a:lstStyle/>
          <a:p>
            <a:endParaRPr lang="en-US"/>
          </a:p>
        </p:txBody>
      </p:sp>
      <p:sp>
        <p:nvSpPr>
          <p:cNvPr id="20496" name="Line 35"/>
          <p:cNvSpPr>
            <a:spLocks noChangeShapeType="1"/>
          </p:cNvSpPr>
          <p:nvPr/>
        </p:nvSpPr>
        <p:spPr bwMode="auto">
          <a:xfrm>
            <a:off x="6182784" y="4283075"/>
            <a:ext cx="0" cy="1208088"/>
          </a:xfrm>
          <a:prstGeom prst="line">
            <a:avLst/>
          </a:prstGeom>
          <a:noFill/>
          <a:ln w="12700">
            <a:solidFill>
              <a:schemeClr val="tx1"/>
            </a:solidFill>
            <a:prstDash val="dash"/>
            <a:round/>
            <a:headEnd/>
            <a:tailEnd/>
          </a:ln>
        </p:spPr>
        <p:txBody>
          <a:bodyPr/>
          <a:lstStyle/>
          <a:p>
            <a:endParaRPr lang="en-US"/>
          </a:p>
        </p:txBody>
      </p:sp>
      <p:graphicFrame>
        <p:nvGraphicFramePr>
          <p:cNvPr id="20482" name="Object 26"/>
          <p:cNvGraphicFramePr>
            <a:graphicFrameLocks noChangeAspect="1"/>
          </p:cNvGraphicFramePr>
          <p:nvPr/>
        </p:nvGraphicFramePr>
        <p:xfrm>
          <a:off x="8354485" y="5867400"/>
          <a:ext cx="427567" cy="381000"/>
        </p:xfrm>
        <a:graphic>
          <a:graphicData uri="http://schemas.openxmlformats.org/presentationml/2006/ole">
            <p:oleObj spid="_x0000_s196610" name="Equation" r:id="rId3" imgW="139579" imgH="164957" progId="">
              <p:embed/>
            </p:oleObj>
          </a:graphicData>
        </a:graphic>
      </p:graphicFrame>
      <p:sp>
        <p:nvSpPr>
          <p:cNvPr id="20497" name="Freeform 6"/>
          <p:cNvSpPr>
            <a:spLocks/>
          </p:cNvSpPr>
          <p:nvPr/>
        </p:nvSpPr>
        <p:spPr bwMode="auto">
          <a:xfrm>
            <a:off x="4315884" y="4267201"/>
            <a:ext cx="1869016"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0498" name="Text Box 37"/>
          <p:cNvSpPr txBox="1">
            <a:spLocks noChangeArrowheads="1"/>
          </p:cNvSpPr>
          <p:nvPr/>
        </p:nvSpPr>
        <p:spPr bwMode="auto">
          <a:xfrm>
            <a:off x="7416800" y="4572000"/>
            <a:ext cx="13208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0499" name="Line 38"/>
          <p:cNvSpPr>
            <a:spLocks noChangeShapeType="1"/>
          </p:cNvSpPr>
          <p:nvPr/>
        </p:nvSpPr>
        <p:spPr bwMode="auto">
          <a:xfrm flipH="1">
            <a:off x="7742768" y="4887913"/>
            <a:ext cx="182033" cy="495300"/>
          </a:xfrm>
          <a:prstGeom prst="line">
            <a:avLst/>
          </a:prstGeom>
          <a:noFill/>
          <a:ln w="12700">
            <a:solidFill>
              <a:schemeClr val="tx1"/>
            </a:solidFill>
            <a:round/>
            <a:headEnd/>
            <a:tailEnd type="triangle" w="med" len="med"/>
          </a:ln>
        </p:spPr>
        <p:txBody>
          <a:bodyPr/>
          <a:lstStyle/>
          <a:p>
            <a:endParaRPr lang="en-US"/>
          </a:p>
        </p:txBody>
      </p:sp>
      <p:sp>
        <p:nvSpPr>
          <p:cNvPr id="20500" name="Line 36"/>
          <p:cNvSpPr>
            <a:spLocks noChangeShapeType="1"/>
          </p:cNvSpPr>
          <p:nvPr/>
        </p:nvSpPr>
        <p:spPr bwMode="auto">
          <a:xfrm>
            <a:off x="7518400" y="5334000"/>
            <a:ext cx="0" cy="166688"/>
          </a:xfrm>
          <a:prstGeom prst="line">
            <a:avLst/>
          </a:prstGeom>
          <a:noFill/>
          <a:ln w="28575">
            <a:solidFill>
              <a:schemeClr val="tx1"/>
            </a:solidFill>
            <a:round/>
            <a:headEnd/>
            <a:tailEnd/>
          </a:ln>
        </p:spPr>
        <p:txBody>
          <a:bodyPr/>
          <a:lstStyle/>
          <a:p>
            <a:endParaRPr lang="en-US"/>
          </a:p>
        </p:txBody>
      </p:sp>
      <p:sp>
        <p:nvSpPr>
          <p:cNvPr id="20501" name="Freeform 45"/>
          <p:cNvSpPr>
            <a:spLocks/>
          </p:cNvSpPr>
          <p:nvPr/>
        </p:nvSpPr>
        <p:spPr bwMode="auto">
          <a:xfrm>
            <a:off x="6199718" y="42687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20483" name="Object 12"/>
          <p:cNvGraphicFramePr>
            <a:graphicFrameLocks noChangeAspect="1"/>
          </p:cNvGraphicFramePr>
          <p:nvPr/>
        </p:nvGraphicFramePr>
        <p:xfrm>
          <a:off x="7215717" y="5797550"/>
          <a:ext cx="584200" cy="527050"/>
        </p:xfrm>
        <a:graphic>
          <a:graphicData uri="http://schemas.openxmlformats.org/presentationml/2006/ole">
            <p:oleObj spid="_x0000_s196611" name="Equation" r:id="rId4" imgW="190500" imgH="228600" progId="">
              <p:embed/>
            </p:oleObj>
          </a:graphicData>
        </a:graphic>
      </p:graphicFrame>
      <p:graphicFrame>
        <p:nvGraphicFramePr>
          <p:cNvPr id="20484" name="Object 23"/>
          <p:cNvGraphicFramePr>
            <a:graphicFrameLocks noChangeAspect="1"/>
          </p:cNvGraphicFramePr>
          <p:nvPr/>
        </p:nvGraphicFramePr>
        <p:xfrm>
          <a:off x="4557185" y="5791201"/>
          <a:ext cx="543983" cy="498475"/>
        </p:xfrm>
        <a:graphic>
          <a:graphicData uri="http://schemas.openxmlformats.org/presentationml/2006/ole">
            <p:oleObj spid="_x0000_s196612" name="Equation" r:id="rId5" imgW="177569" imgH="215619" progId="">
              <p:embed/>
            </p:oleObj>
          </a:graphicData>
        </a:graphic>
      </p:graphicFrame>
      <p:sp>
        <p:nvSpPr>
          <p:cNvPr id="20502" name="Rectangle 32"/>
          <p:cNvSpPr>
            <a:spLocks noChangeArrowheads="1"/>
          </p:cNvSpPr>
          <p:nvPr/>
        </p:nvSpPr>
        <p:spPr bwMode="auto">
          <a:xfrm>
            <a:off x="6989234" y="5487988"/>
            <a:ext cx="935567"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sp>
        <p:nvSpPr>
          <p:cNvPr id="20503" name="Text Box 37"/>
          <p:cNvSpPr txBox="1">
            <a:spLocks noChangeArrowheads="1"/>
          </p:cNvSpPr>
          <p:nvPr/>
        </p:nvSpPr>
        <p:spPr bwMode="auto">
          <a:xfrm>
            <a:off x="5689600" y="4724400"/>
            <a:ext cx="1320800" cy="368300"/>
          </a:xfrm>
          <a:prstGeom prst="rect">
            <a:avLst/>
          </a:prstGeom>
          <a:noFill/>
          <a:ln w="12700">
            <a:noFill/>
            <a:miter lim="800000"/>
            <a:headEnd/>
            <a:tailEnd/>
          </a:ln>
        </p:spPr>
        <p:txBody>
          <a:bodyPr>
            <a:spAutoFit/>
          </a:bodyPr>
          <a:lstStyle/>
          <a:p>
            <a:pPr>
              <a:spcBef>
                <a:spcPct val="50000"/>
              </a:spcBef>
            </a:pPr>
            <a:r>
              <a:rPr lang="en-US" b="1"/>
              <a:t>0.95</a:t>
            </a:r>
          </a:p>
        </p:txBody>
      </p:sp>
      <p:graphicFrame>
        <p:nvGraphicFramePr>
          <p:cNvPr id="20485" name="Object 33"/>
          <p:cNvGraphicFramePr>
            <a:graphicFrameLocks noChangeAspect="1"/>
          </p:cNvGraphicFramePr>
          <p:nvPr/>
        </p:nvGraphicFramePr>
        <p:xfrm>
          <a:off x="5918200" y="5791200"/>
          <a:ext cx="584200" cy="527050"/>
        </p:xfrm>
        <a:graphic>
          <a:graphicData uri="http://schemas.openxmlformats.org/presentationml/2006/ole">
            <p:oleObj spid="_x0000_s196613" name="Equation" r:id="rId6" imgW="190500" imgH="228600" progId="">
              <p:embed/>
            </p:oleObj>
          </a:graphicData>
        </a:graphic>
      </p:graphicFrame>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4889501" y="4273550"/>
            <a:ext cx="2637367" cy="1225550"/>
          </a:xfrm>
          <a:custGeom>
            <a:avLst/>
            <a:gdLst>
              <a:gd name="connsiteX0" fmla="*/ 0 w 1978025"/>
              <a:gd name="connsiteY0" fmla="*/ 1047750 h 1225550"/>
              <a:gd name="connsiteX1" fmla="*/ 0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225550">
                <a:moveTo>
                  <a:pt x="0" y="1047750"/>
                </a:moveTo>
                <a:lnTo>
                  <a:pt x="0" y="1225550"/>
                </a:lnTo>
                <a:lnTo>
                  <a:pt x="1974850" y="1219200"/>
                </a:lnTo>
                <a:cubicBezTo>
                  <a:pt x="1975908" y="1167342"/>
                  <a:pt x="1976967" y="1115483"/>
                  <a:pt x="1978025" y="1063625"/>
                </a:cubicBezTo>
                <a:lnTo>
                  <a:pt x="1784350" y="942975"/>
                </a:lnTo>
                <a:lnTo>
                  <a:pt x="1657350" y="819150"/>
                </a:lnTo>
                <a:lnTo>
                  <a:pt x="1511300" y="625475"/>
                </a:lnTo>
                <a:lnTo>
                  <a:pt x="1339850" y="368300"/>
                </a:lnTo>
                <a:lnTo>
                  <a:pt x="1165225" y="120650"/>
                </a:lnTo>
                <a:lnTo>
                  <a:pt x="1050925" y="34925"/>
                </a:lnTo>
                <a:lnTo>
                  <a:pt x="984250" y="0"/>
                </a:lnTo>
                <a:lnTo>
                  <a:pt x="949325" y="6350"/>
                </a:lnTo>
                <a:lnTo>
                  <a:pt x="822325" y="79375"/>
                </a:lnTo>
                <a:lnTo>
                  <a:pt x="688975" y="238125"/>
                </a:lnTo>
                <a:lnTo>
                  <a:pt x="460375" y="590550"/>
                </a:lnTo>
                <a:lnTo>
                  <a:pt x="317500" y="771525"/>
                </a:lnTo>
                <a:lnTo>
                  <a:pt x="155575" y="939800"/>
                </a:lnTo>
                <a:lnTo>
                  <a:pt x="0" y="1047750"/>
                </a:lnTo>
                <a:close/>
              </a:path>
            </a:pathLst>
          </a:cu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121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Using the Central Limit Theorem to Test Claims</a:t>
            </a:r>
          </a:p>
        </p:txBody>
      </p:sp>
      <p:sp>
        <p:nvSpPr>
          <p:cNvPr id="21517" name="Content Placeholder 2"/>
          <p:cNvSpPr>
            <a:spLocks noGrp="1"/>
          </p:cNvSpPr>
          <p:nvPr>
            <p:ph idx="1"/>
          </p:nvPr>
        </p:nvSpPr>
        <p:spPr>
          <a:xfrm>
            <a:off x="647701" y="1295400"/>
            <a:ext cx="11239500" cy="2895600"/>
          </a:xfrm>
        </p:spPr>
        <p:txBody>
          <a:bodyPr>
            <a:normAutofit/>
          </a:bodyPr>
          <a:lstStyle/>
          <a:p>
            <a:pPr marL="514350" indent="-457200">
              <a:spcBef>
                <a:spcPct val="0"/>
              </a:spcBef>
            </a:pPr>
            <a:r>
              <a:rPr lang="en-US" sz="2400" dirty="0" smtClean="0"/>
              <a:t>Sample values between       and       satisfy the claim, values below      or above       are sufficient to discredit the claim</a:t>
            </a:r>
          </a:p>
        </p:txBody>
      </p:sp>
      <p:sp>
        <p:nvSpPr>
          <p:cNvPr id="21518" name="Text Box 37"/>
          <p:cNvSpPr txBox="1">
            <a:spLocks noChangeArrowheads="1"/>
          </p:cNvSpPr>
          <p:nvPr/>
        </p:nvSpPr>
        <p:spPr bwMode="auto">
          <a:xfrm>
            <a:off x="3759200" y="4584700"/>
            <a:ext cx="13208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1519" name="Freeform 42"/>
          <p:cNvSpPr>
            <a:spLocks/>
          </p:cNvSpPr>
          <p:nvPr/>
        </p:nvSpPr>
        <p:spPr bwMode="auto">
          <a:xfrm>
            <a:off x="3909484" y="54911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21520" name="Line 36"/>
          <p:cNvSpPr>
            <a:spLocks noChangeShapeType="1"/>
          </p:cNvSpPr>
          <p:nvPr/>
        </p:nvSpPr>
        <p:spPr bwMode="auto">
          <a:xfrm>
            <a:off x="4876800" y="5338763"/>
            <a:ext cx="0" cy="157162"/>
          </a:xfrm>
          <a:prstGeom prst="line">
            <a:avLst/>
          </a:prstGeom>
          <a:noFill/>
          <a:ln w="28575">
            <a:solidFill>
              <a:schemeClr val="tx1"/>
            </a:solidFill>
            <a:round/>
            <a:headEnd/>
            <a:tailEnd/>
          </a:ln>
        </p:spPr>
        <p:txBody>
          <a:bodyPr/>
          <a:lstStyle/>
          <a:p>
            <a:endParaRPr lang="en-US"/>
          </a:p>
        </p:txBody>
      </p:sp>
      <p:sp>
        <p:nvSpPr>
          <p:cNvPr id="21521" name="Line 38"/>
          <p:cNvSpPr>
            <a:spLocks noChangeShapeType="1"/>
          </p:cNvSpPr>
          <p:nvPr/>
        </p:nvSpPr>
        <p:spPr bwMode="auto">
          <a:xfrm>
            <a:off x="4368801" y="4894264"/>
            <a:ext cx="224367" cy="439737"/>
          </a:xfrm>
          <a:prstGeom prst="line">
            <a:avLst/>
          </a:prstGeom>
          <a:noFill/>
          <a:ln w="12700">
            <a:solidFill>
              <a:schemeClr val="tx1"/>
            </a:solidFill>
            <a:round/>
            <a:headEnd/>
            <a:tailEnd type="triangle" w="med" len="med"/>
          </a:ln>
        </p:spPr>
        <p:txBody>
          <a:bodyPr/>
          <a:lstStyle/>
          <a:p>
            <a:endParaRPr lang="en-US"/>
          </a:p>
        </p:txBody>
      </p:sp>
      <p:sp>
        <p:nvSpPr>
          <p:cNvPr id="21522" name="Line 35"/>
          <p:cNvSpPr>
            <a:spLocks noChangeShapeType="1"/>
          </p:cNvSpPr>
          <p:nvPr/>
        </p:nvSpPr>
        <p:spPr bwMode="auto">
          <a:xfrm>
            <a:off x="6182784" y="4283075"/>
            <a:ext cx="0" cy="1208088"/>
          </a:xfrm>
          <a:prstGeom prst="line">
            <a:avLst/>
          </a:prstGeom>
          <a:noFill/>
          <a:ln w="12700">
            <a:solidFill>
              <a:schemeClr val="tx1"/>
            </a:solidFill>
            <a:prstDash val="dash"/>
            <a:round/>
            <a:headEnd/>
            <a:tailEnd/>
          </a:ln>
        </p:spPr>
        <p:txBody>
          <a:bodyPr/>
          <a:lstStyle/>
          <a:p>
            <a:endParaRPr lang="en-US"/>
          </a:p>
        </p:txBody>
      </p:sp>
      <p:sp>
        <p:nvSpPr>
          <p:cNvPr id="21523" name="Freeform 6"/>
          <p:cNvSpPr>
            <a:spLocks/>
          </p:cNvSpPr>
          <p:nvPr/>
        </p:nvSpPr>
        <p:spPr bwMode="auto">
          <a:xfrm>
            <a:off x="4315884" y="4267201"/>
            <a:ext cx="1869016"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1524" name="Text Box 37"/>
          <p:cNvSpPr txBox="1">
            <a:spLocks noChangeArrowheads="1"/>
          </p:cNvSpPr>
          <p:nvPr/>
        </p:nvSpPr>
        <p:spPr bwMode="auto">
          <a:xfrm>
            <a:off x="7416800" y="4572000"/>
            <a:ext cx="13208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1525" name="Line 38"/>
          <p:cNvSpPr>
            <a:spLocks noChangeShapeType="1"/>
          </p:cNvSpPr>
          <p:nvPr/>
        </p:nvSpPr>
        <p:spPr bwMode="auto">
          <a:xfrm flipH="1">
            <a:off x="7742768" y="4887913"/>
            <a:ext cx="182033" cy="495300"/>
          </a:xfrm>
          <a:prstGeom prst="line">
            <a:avLst/>
          </a:prstGeom>
          <a:noFill/>
          <a:ln w="12700">
            <a:solidFill>
              <a:schemeClr val="tx1"/>
            </a:solidFill>
            <a:round/>
            <a:headEnd/>
            <a:tailEnd type="triangle" w="med" len="med"/>
          </a:ln>
        </p:spPr>
        <p:txBody>
          <a:bodyPr/>
          <a:lstStyle/>
          <a:p>
            <a:endParaRPr lang="en-US"/>
          </a:p>
        </p:txBody>
      </p:sp>
      <p:sp>
        <p:nvSpPr>
          <p:cNvPr id="21526" name="Line 36"/>
          <p:cNvSpPr>
            <a:spLocks noChangeShapeType="1"/>
          </p:cNvSpPr>
          <p:nvPr/>
        </p:nvSpPr>
        <p:spPr bwMode="auto">
          <a:xfrm>
            <a:off x="7518400" y="5334000"/>
            <a:ext cx="0" cy="166688"/>
          </a:xfrm>
          <a:prstGeom prst="line">
            <a:avLst/>
          </a:prstGeom>
          <a:noFill/>
          <a:ln w="28575">
            <a:solidFill>
              <a:schemeClr val="tx1"/>
            </a:solidFill>
            <a:round/>
            <a:headEnd/>
            <a:tailEnd/>
          </a:ln>
        </p:spPr>
        <p:txBody>
          <a:bodyPr/>
          <a:lstStyle/>
          <a:p>
            <a:endParaRPr lang="en-US"/>
          </a:p>
        </p:txBody>
      </p:sp>
      <p:sp>
        <p:nvSpPr>
          <p:cNvPr id="21527" name="Freeform 45"/>
          <p:cNvSpPr>
            <a:spLocks/>
          </p:cNvSpPr>
          <p:nvPr/>
        </p:nvSpPr>
        <p:spPr bwMode="auto">
          <a:xfrm>
            <a:off x="6199718" y="42687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21506" name="Object 1"/>
          <p:cNvGraphicFramePr>
            <a:graphicFrameLocks noChangeAspect="1"/>
          </p:cNvGraphicFramePr>
          <p:nvPr/>
        </p:nvGraphicFramePr>
        <p:xfrm>
          <a:off x="4538840" y="1217790"/>
          <a:ext cx="546100" cy="498475"/>
        </p:xfrm>
        <a:graphic>
          <a:graphicData uri="http://schemas.openxmlformats.org/presentationml/2006/ole">
            <p:oleObj spid="_x0000_s197634" name="Equation" r:id="rId3" imgW="177569" imgH="215619" progId="">
              <p:embed/>
            </p:oleObj>
          </a:graphicData>
        </a:graphic>
      </p:graphicFrame>
      <p:graphicFrame>
        <p:nvGraphicFramePr>
          <p:cNvPr id="21507" name="Object 2"/>
          <p:cNvGraphicFramePr>
            <a:graphicFrameLocks noChangeAspect="1"/>
          </p:cNvGraphicFramePr>
          <p:nvPr/>
        </p:nvGraphicFramePr>
        <p:xfrm>
          <a:off x="10495845" y="1241250"/>
          <a:ext cx="543984" cy="498475"/>
        </p:xfrm>
        <a:graphic>
          <a:graphicData uri="http://schemas.openxmlformats.org/presentationml/2006/ole">
            <p:oleObj spid="_x0000_s197635" name="Equation" r:id="rId4" imgW="177569" imgH="215619" progId="">
              <p:embed/>
            </p:oleObj>
          </a:graphicData>
        </a:graphic>
      </p:graphicFrame>
      <p:graphicFrame>
        <p:nvGraphicFramePr>
          <p:cNvPr id="21508" name="Object 3"/>
          <p:cNvGraphicFramePr>
            <a:graphicFrameLocks noChangeAspect="1"/>
          </p:cNvGraphicFramePr>
          <p:nvPr/>
        </p:nvGraphicFramePr>
        <p:xfrm>
          <a:off x="5689600" y="1169635"/>
          <a:ext cx="584200" cy="527050"/>
        </p:xfrm>
        <a:graphic>
          <a:graphicData uri="http://schemas.openxmlformats.org/presentationml/2006/ole">
            <p:oleObj spid="_x0000_s197636" name="Equation" r:id="rId5" imgW="190500" imgH="228600" progId="">
              <p:embed/>
            </p:oleObj>
          </a:graphicData>
        </a:graphic>
      </p:graphicFrame>
      <p:graphicFrame>
        <p:nvGraphicFramePr>
          <p:cNvPr id="21509" name="Object 4"/>
          <p:cNvGraphicFramePr>
            <a:graphicFrameLocks noChangeAspect="1"/>
          </p:cNvGraphicFramePr>
          <p:nvPr/>
        </p:nvGraphicFramePr>
        <p:xfrm>
          <a:off x="2113140" y="1607609"/>
          <a:ext cx="584200" cy="527050"/>
        </p:xfrm>
        <a:graphic>
          <a:graphicData uri="http://schemas.openxmlformats.org/presentationml/2006/ole">
            <p:oleObj spid="_x0000_s197637" name="Equation" r:id="rId6" imgW="190500" imgH="228600" progId="">
              <p:embed/>
            </p:oleObj>
          </a:graphicData>
        </a:graphic>
      </p:graphicFrame>
      <p:graphicFrame>
        <p:nvGraphicFramePr>
          <p:cNvPr id="21510" name="Object 5"/>
          <p:cNvGraphicFramePr>
            <a:graphicFrameLocks noChangeAspect="1"/>
          </p:cNvGraphicFramePr>
          <p:nvPr/>
        </p:nvGraphicFramePr>
        <p:xfrm>
          <a:off x="4790018" y="2819401"/>
          <a:ext cx="2931583" cy="1063625"/>
        </p:xfrm>
        <a:graphic>
          <a:graphicData uri="http://schemas.openxmlformats.org/presentationml/2006/ole">
            <p:oleObj spid="_x0000_s197638" name="Equation" r:id="rId7" imgW="850900" imgH="457200" progId="">
              <p:embed/>
            </p:oleObj>
          </a:graphicData>
        </a:graphic>
      </p:graphicFrame>
      <p:sp>
        <p:nvSpPr>
          <p:cNvPr id="21528" name="Text Box 37"/>
          <p:cNvSpPr txBox="1">
            <a:spLocks noChangeArrowheads="1"/>
          </p:cNvSpPr>
          <p:nvPr/>
        </p:nvSpPr>
        <p:spPr bwMode="auto">
          <a:xfrm>
            <a:off x="5689600" y="4724400"/>
            <a:ext cx="1320800" cy="368300"/>
          </a:xfrm>
          <a:prstGeom prst="rect">
            <a:avLst/>
          </a:prstGeom>
          <a:noFill/>
          <a:ln w="12700">
            <a:noFill/>
            <a:miter lim="800000"/>
            <a:headEnd/>
            <a:tailEnd/>
          </a:ln>
        </p:spPr>
        <p:txBody>
          <a:bodyPr>
            <a:spAutoFit/>
          </a:bodyPr>
          <a:lstStyle/>
          <a:p>
            <a:pPr>
              <a:spcBef>
                <a:spcPct val="50000"/>
              </a:spcBef>
            </a:pPr>
            <a:r>
              <a:rPr lang="en-US" b="1"/>
              <a:t>0.95</a:t>
            </a:r>
          </a:p>
        </p:txBody>
      </p:sp>
      <p:sp>
        <p:nvSpPr>
          <p:cNvPr id="21529" name="Rectangle 29"/>
          <p:cNvSpPr>
            <a:spLocks noChangeArrowheads="1"/>
          </p:cNvSpPr>
          <p:nvPr/>
        </p:nvSpPr>
        <p:spPr bwMode="auto">
          <a:xfrm>
            <a:off x="8331200" y="54943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21530" name="Rectangle 31"/>
          <p:cNvSpPr>
            <a:spLocks noChangeArrowheads="1"/>
          </p:cNvSpPr>
          <p:nvPr/>
        </p:nvSpPr>
        <p:spPr bwMode="auto">
          <a:xfrm>
            <a:off x="5964768" y="54911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21531" name="Rectangle 32"/>
          <p:cNvSpPr>
            <a:spLocks noChangeArrowheads="1"/>
          </p:cNvSpPr>
          <p:nvPr/>
        </p:nvSpPr>
        <p:spPr bwMode="auto">
          <a:xfrm>
            <a:off x="4347634" y="5486401"/>
            <a:ext cx="935567" cy="366713"/>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graphicFrame>
        <p:nvGraphicFramePr>
          <p:cNvPr id="21511" name="Object 37"/>
          <p:cNvGraphicFramePr>
            <a:graphicFrameLocks noChangeAspect="1"/>
          </p:cNvGraphicFramePr>
          <p:nvPr/>
        </p:nvGraphicFramePr>
        <p:xfrm>
          <a:off x="8354485" y="5867400"/>
          <a:ext cx="427567" cy="381000"/>
        </p:xfrm>
        <a:graphic>
          <a:graphicData uri="http://schemas.openxmlformats.org/presentationml/2006/ole">
            <p:oleObj spid="_x0000_s197639" name="Equation" r:id="rId8" imgW="139579" imgH="164957" progId="">
              <p:embed/>
            </p:oleObj>
          </a:graphicData>
        </a:graphic>
      </p:graphicFrame>
      <p:graphicFrame>
        <p:nvGraphicFramePr>
          <p:cNvPr id="21512" name="Object 38"/>
          <p:cNvGraphicFramePr>
            <a:graphicFrameLocks noChangeAspect="1"/>
          </p:cNvGraphicFramePr>
          <p:nvPr/>
        </p:nvGraphicFramePr>
        <p:xfrm>
          <a:off x="7215717" y="5797550"/>
          <a:ext cx="584200" cy="527050"/>
        </p:xfrm>
        <a:graphic>
          <a:graphicData uri="http://schemas.openxmlformats.org/presentationml/2006/ole">
            <p:oleObj spid="_x0000_s197640" name="Equation" r:id="rId9" imgW="190500" imgH="228600" progId="">
              <p:embed/>
            </p:oleObj>
          </a:graphicData>
        </a:graphic>
      </p:graphicFrame>
      <p:graphicFrame>
        <p:nvGraphicFramePr>
          <p:cNvPr id="21513" name="Object 39"/>
          <p:cNvGraphicFramePr>
            <a:graphicFrameLocks noChangeAspect="1"/>
          </p:cNvGraphicFramePr>
          <p:nvPr/>
        </p:nvGraphicFramePr>
        <p:xfrm>
          <a:off x="4557185" y="5791201"/>
          <a:ext cx="543983" cy="498475"/>
        </p:xfrm>
        <a:graphic>
          <a:graphicData uri="http://schemas.openxmlformats.org/presentationml/2006/ole">
            <p:oleObj spid="_x0000_s197641" name="Equation" r:id="rId10" imgW="177569" imgH="215619" progId="">
              <p:embed/>
            </p:oleObj>
          </a:graphicData>
        </a:graphic>
      </p:graphicFrame>
      <p:sp>
        <p:nvSpPr>
          <p:cNvPr id="21532" name="Rectangle 32"/>
          <p:cNvSpPr>
            <a:spLocks noChangeArrowheads="1"/>
          </p:cNvSpPr>
          <p:nvPr/>
        </p:nvSpPr>
        <p:spPr bwMode="auto">
          <a:xfrm>
            <a:off x="6989234" y="5487988"/>
            <a:ext cx="935567"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graphicFrame>
        <p:nvGraphicFramePr>
          <p:cNvPr id="21514" name="Object 41"/>
          <p:cNvGraphicFramePr>
            <a:graphicFrameLocks noChangeAspect="1"/>
          </p:cNvGraphicFramePr>
          <p:nvPr/>
        </p:nvGraphicFramePr>
        <p:xfrm>
          <a:off x="5918200" y="5791200"/>
          <a:ext cx="584200" cy="527050"/>
        </p:xfrm>
        <a:graphic>
          <a:graphicData uri="http://schemas.openxmlformats.org/presentationml/2006/ole">
            <p:oleObj spid="_x0000_s197642" name="Equation" r:id="rId11" imgW="190500" imgH="228600" progId="">
              <p:embed/>
            </p:oleObj>
          </a:graphicData>
        </a:graphic>
      </p:graphicFrame>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2349501" y="3816350"/>
            <a:ext cx="2637367" cy="1225550"/>
          </a:xfrm>
          <a:custGeom>
            <a:avLst/>
            <a:gdLst>
              <a:gd name="connsiteX0" fmla="*/ 0 w 1978025"/>
              <a:gd name="connsiteY0" fmla="*/ 1047750 h 1225550"/>
              <a:gd name="connsiteX1" fmla="*/ 0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225550">
                <a:moveTo>
                  <a:pt x="0" y="1047750"/>
                </a:moveTo>
                <a:lnTo>
                  <a:pt x="0" y="1225550"/>
                </a:lnTo>
                <a:lnTo>
                  <a:pt x="1974850" y="1219200"/>
                </a:lnTo>
                <a:cubicBezTo>
                  <a:pt x="1975908" y="1167342"/>
                  <a:pt x="1976967" y="1115483"/>
                  <a:pt x="1978025" y="1063625"/>
                </a:cubicBezTo>
                <a:lnTo>
                  <a:pt x="1784350" y="942975"/>
                </a:lnTo>
                <a:lnTo>
                  <a:pt x="1657350" y="819150"/>
                </a:lnTo>
                <a:lnTo>
                  <a:pt x="1511300" y="625475"/>
                </a:lnTo>
                <a:lnTo>
                  <a:pt x="1339850" y="368300"/>
                </a:lnTo>
                <a:lnTo>
                  <a:pt x="1165225" y="120650"/>
                </a:lnTo>
                <a:lnTo>
                  <a:pt x="1050925" y="34925"/>
                </a:lnTo>
                <a:lnTo>
                  <a:pt x="984250" y="0"/>
                </a:lnTo>
                <a:lnTo>
                  <a:pt x="949325" y="6350"/>
                </a:lnTo>
                <a:lnTo>
                  <a:pt x="822325" y="79375"/>
                </a:lnTo>
                <a:lnTo>
                  <a:pt x="688975" y="238125"/>
                </a:lnTo>
                <a:lnTo>
                  <a:pt x="460375" y="590550"/>
                </a:lnTo>
                <a:lnTo>
                  <a:pt x="317500" y="771525"/>
                </a:lnTo>
                <a:lnTo>
                  <a:pt x="155575" y="939800"/>
                </a:lnTo>
                <a:lnTo>
                  <a:pt x="0" y="1047750"/>
                </a:lnTo>
                <a:close/>
              </a:path>
            </a:pathLst>
          </a:cu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2239"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Using the Central Limit Theorem  to Test Claims</a:t>
            </a:r>
          </a:p>
        </p:txBody>
      </p:sp>
      <p:sp>
        <p:nvSpPr>
          <p:cNvPr id="33795" name="Content Placeholder 2"/>
          <p:cNvSpPr>
            <a:spLocks noGrp="1"/>
          </p:cNvSpPr>
          <p:nvPr>
            <p:ph idx="1"/>
          </p:nvPr>
        </p:nvSpPr>
        <p:spPr>
          <a:xfrm>
            <a:off x="546101" y="1295400"/>
            <a:ext cx="11239500" cy="2895600"/>
          </a:xfrm>
        </p:spPr>
        <p:txBody>
          <a:bodyPr>
            <a:normAutofit/>
          </a:bodyPr>
          <a:lstStyle/>
          <a:p>
            <a:pPr lvl="2" indent="0">
              <a:buFontTx/>
              <a:buNone/>
              <a:defRPr/>
            </a:pPr>
            <a:r>
              <a:rPr lang="en-US" sz="2400" b="1" dirty="0" smtClean="0"/>
              <a:t>Example: </a:t>
            </a:r>
            <a:r>
              <a:rPr lang="en-US" sz="2400" dirty="0" smtClean="0">
                <a:solidFill>
                  <a:srgbClr val="00B400"/>
                </a:solidFill>
              </a:rPr>
              <a:t>(continued)   	</a:t>
            </a:r>
            <a:r>
              <a:rPr lang="en-US" sz="2400" dirty="0" smtClean="0"/>
              <a:t>Claim:   </a:t>
            </a:r>
            <a:r>
              <a:rPr lang="el-GR" sz="2400" i="1" dirty="0"/>
              <a:t>μ</a:t>
            </a:r>
            <a:r>
              <a:rPr lang="en-US" sz="2400" dirty="0"/>
              <a:t> = 37  (</a:t>
            </a:r>
            <a:r>
              <a:rPr lang="el-GR" sz="2400" i="1" dirty="0"/>
              <a:t>σ</a:t>
            </a:r>
            <a:r>
              <a:rPr lang="en-US" sz="2400" dirty="0"/>
              <a:t> = 5 is known)</a:t>
            </a:r>
          </a:p>
          <a:p>
            <a:pPr lvl="2" indent="0">
              <a:spcBef>
                <a:spcPts val="0"/>
              </a:spcBef>
              <a:buFontTx/>
              <a:buNone/>
              <a:defRPr/>
            </a:pPr>
            <a:r>
              <a:rPr lang="en-US" sz="2400" dirty="0" smtClean="0"/>
              <a:t>				Evidence:      = 36.1 , </a:t>
            </a:r>
            <a:r>
              <a:rPr lang="en-US" sz="2400" i="1" dirty="0" smtClean="0"/>
              <a:t>n</a:t>
            </a:r>
            <a:r>
              <a:rPr lang="en-US" sz="2400" dirty="0" smtClean="0"/>
              <a:t> = 40</a:t>
            </a:r>
          </a:p>
          <a:p>
            <a:pPr marL="57150">
              <a:spcBef>
                <a:spcPts val="0"/>
              </a:spcBef>
              <a:buFontTx/>
              <a:buNone/>
              <a:defRPr/>
            </a:pPr>
            <a:endParaRPr lang="en-US" sz="2400" dirty="0" smtClean="0">
              <a:solidFill>
                <a:srgbClr val="00B400"/>
              </a:solidFill>
            </a:endParaRPr>
          </a:p>
          <a:p>
            <a:pPr marL="514350" indent="-457200">
              <a:spcBef>
                <a:spcPts val="0"/>
              </a:spcBef>
              <a:buFont typeface="Arial" panose="020B0604020202020204" pitchFamily="34" charset="0"/>
              <a:buNone/>
              <a:defRPr/>
            </a:pPr>
            <a:endParaRPr lang="en-US" sz="2400" dirty="0" smtClean="0">
              <a:solidFill>
                <a:srgbClr val="00B400"/>
              </a:solidFill>
            </a:endParaRPr>
          </a:p>
        </p:txBody>
      </p:sp>
      <p:sp>
        <p:nvSpPr>
          <p:cNvPr id="22538" name="Rectangle 29"/>
          <p:cNvSpPr>
            <a:spLocks noChangeArrowheads="1"/>
          </p:cNvSpPr>
          <p:nvPr/>
        </p:nvSpPr>
        <p:spPr bwMode="auto">
          <a:xfrm>
            <a:off x="5791200" y="50371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22539" name="Rectangle 31"/>
          <p:cNvSpPr>
            <a:spLocks noChangeArrowheads="1"/>
          </p:cNvSpPr>
          <p:nvPr/>
        </p:nvSpPr>
        <p:spPr bwMode="auto">
          <a:xfrm>
            <a:off x="3424768" y="50339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22540" name="Rectangle 32"/>
          <p:cNvSpPr>
            <a:spLocks noChangeArrowheads="1"/>
          </p:cNvSpPr>
          <p:nvPr/>
        </p:nvSpPr>
        <p:spPr bwMode="auto">
          <a:xfrm>
            <a:off x="1807634" y="5029201"/>
            <a:ext cx="935567" cy="366713"/>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sp>
        <p:nvSpPr>
          <p:cNvPr id="22541" name="Text Box 37"/>
          <p:cNvSpPr txBox="1">
            <a:spLocks noChangeArrowheads="1"/>
          </p:cNvSpPr>
          <p:nvPr/>
        </p:nvSpPr>
        <p:spPr bwMode="auto">
          <a:xfrm>
            <a:off x="1219200" y="4127500"/>
            <a:ext cx="13208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2542" name="Freeform 42"/>
          <p:cNvSpPr>
            <a:spLocks/>
          </p:cNvSpPr>
          <p:nvPr/>
        </p:nvSpPr>
        <p:spPr bwMode="auto">
          <a:xfrm>
            <a:off x="1369484" y="50339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22543" name="Line 36"/>
          <p:cNvSpPr>
            <a:spLocks noChangeShapeType="1"/>
          </p:cNvSpPr>
          <p:nvPr/>
        </p:nvSpPr>
        <p:spPr bwMode="auto">
          <a:xfrm>
            <a:off x="2336800" y="4881563"/>
            <a:ext cx="0" cy="157162"/>
          </a:xfrm>
          <a:prstGeom prst="line">
            <a:avLst/>
          </a:prstGeom>
          <a:noFill/>
          <a:ln w="28575">
            <a:solidFill>
              <a:schemeClr val="tx1"/>
            </a:solidFill>
            <a:round/>
            <a:headEnd/>
            <a:tailEnd/>
          </a:ln>
        </p:spPr>
        <p:txBody>
          <a:bodyPr/>
          <a:lstStyle/>
          <a:p>
            <a:endParaRPr lang="en-US"/>
          </a:p>
        </p:txBody>
      </p:sp>
      <p:sp>
        <p:nvSpPr>
          <p:cNvPr id="22544" name="Line 38"/>
          <p:cNvSpPr>
            <a:spLocks noChangeShapeType="1"/>
          </p:cNvSpPr>
          <p:nvPr/>
        </p:nvSpPr>
        <p:spPr bwMode="auto">
          <a:xfrm>
            <a:off x="1828801" y="4437064"/>
            <a:ext cx="224367" cy="439737"/>
          </a:xfrm>
          <a:prstGeom prst="line">
            <a:avLst/>
          </a:prstGeom>
          <a:noFill/>
          <a:ln w="12700">
            <a:solidFill>
              <a:schemeClr val="tx1"/>
            </a:solidFill>
            <a:round/>
            <a:headEnd/>
            <a:tailEnd type="triangle" w="med" len="med"/>
          </a:ln>
        </p:spPr>
        <p:txBody>
          <a:bodyPr/>
          <a:lstStyle/>
          <a:p>
            <a:endParaRPr lang="en-US"/>
          </a:p>
        </p:txBody>
      </p:sp>
      <p:sp>
        <p:nvSpPr>
          <p:cNvPr id="22545" name="Line 35"/>
          <p:cNvSpPr>
            <a:spLocks noChangeShapeType="1"/>
          </p:cNvSpPr>
          <p:nvPr/>
        </p:nvSpPr>
        <p:spPr bwMode="auto">
          <a:xfrm>
            <a:off x="3642784" y="3825875"/>
            <a:ext cx="0" cy="1208088"/>
          </a:xfrm>
          <a:prstGeom prst="line">
            <a:avLst/>
          </a:prstGeom>
          <a:noFill/>
          <a:ln w="12700">
            <a:solidFill>
              <a:schemeClr val="tx1"/>
            </a:solidFill>
            <a:prstDash val="dash"/>
            <a:round/>
            <a:headEnd/>
            <a:tailEnd/>
          </a:ln>
        </p:spPr>
        <p:txBody>
          <a:bodyPr/>
          <a:lstStyle/>
          <a:p>
            <a:endParaRPr lang="en-US"/>
          </a:p>
        </p:txBody>
      </p:sp>
      <p:sp>
        <p:nvSpPr>
          <p:cNvPr id="22546" name="Freeform 6"/>
          <p:cNvSpPr>
            <a:spLocks/>
          </p:cNvSpPr>
          <p:nvPr/>
        </p:nvSpPr>
        <p:spPr bwMode="auto">
          <a:xfrm>
            <a:off x="1775884" y="3810001"/>
            <a:ext cx="1869016"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2547" name="Text Box 37"/>
          <p:cNvSpPr txBox="1">
            <a:spLocks noChangeArrowheads="1"/>
          </p:cNvSpPr>
          <p:nvPr/>
        </p:nvSpPr>
        <p:spPr bwMode="auto">
          <a:xfrm>
            <a:off x="4876800" y="4114800"/>
            <a:ext cx="13208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2548" name="Line 38"/>
          <p:cNvSpPr>
            <a:spLocks noChangeShapeType="1"/>
          </p:cNvSpPr>
          <p:nvPr/>
        </p:nvSpPr>
        <p:spPr bwMode="auto">
          <a:xfrm flipH="1">
            <a:off x="5202768" y="4430713"/>
            <a:ext cx="182033" cy="495300"/>
          </a:xfrm>
          <a:prstGeom prst="line">
            <a:avLst/>
          </a:prstGeom>
          <a:noFill/>
          <a:ln w="12700">
            <a:solidFill>
              <a:schemeClr val="tx1"/>
            </a:solidFill>
            <a:round/>
            <a:headEnd/>
            <a:tailEnd type="triangle" w="med" len="med"/>
          </a:ln>
        </p:spPr>
        <p:txBody>
          <a:bodyPr/>
          <a:lstStyle/>
          <a:p>
            <a:endParaRPr lang="en-US"/>
          </a:p>
        </p:txBody>
      </p:sp>
      <p:sp>
        <p:nvSpPr>
          <p:cNvPr id="22549" name="Line 36"/>
          <p:cNvSpPr>
            <a:spLocks noChangeShapeType="1"/>
          </p:cNvSpPr>
          <p:nvPr/>
        </p:nvSpPr>
        <p:spPr bwMode="auto">
          <a:xfrm>
            <a:off x="4978400" y="4876800"/>
            <a:ext cx="0" cy="166688"/>
          </a:xfrm>
          <a:prstGeom prst="line">
            <a:avLst/>
          </a:prstGeom>
          <a:noFill/>
          <a:ln w="28575">
            <a:solidFill>
              <a:schemeClr val="tx1"/>
            </a:solidFill>
            <a:round/>
            <a:headEnd/>
            <a:tailEnd/>
          </a:ln>
        </p:spPr>
        <p:txBody>
          <a:bodyPr/>
          <a:lstStyle/>
          <a:p>
            <a:endParaRPr lang="en-US"/>
          </a:p>
        </p:txBody>
      </p:sp>
      <p:sp>
        <p:nvSpPr>
          <p:cNvPr id="22550" name="Freeform 45"/>
          <p:cNvSpPr>
            <a:spLocks/>
          </p:cNvSpPr>
          <p:nvPr/>
        </p:nvSpPr>
        <p:spPr bwMode="auto">
          <a:xfrm>
            <a:off x="3659718" y="38115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2551" name="Rectangle 32"/>
          <p:cNvSpPr>
            <a:spLocks noChangeArrowheads="1"/>
          </p:cNvSpPr>
          <p:nvPr/>
        </p:nvSpPr>
        <p:spPr bwMode="auto">
          <a:xfrm>
            <a:off x="4449234" y="5030788"/>
            <a:ext cx="935567"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graphicFrame>
        <p:nvGraphicFramePr>
          <p:cNvPr id="22530" name="Object 32"/>
          <p:cNvGraphicFramePr>
            <a:graphicFrameLocks noChangeAspect="1"/>
          </p:cNvGraphicFramePr>
          <p:nvPr/>
        </p:nvGraphicFramePr>
        <p:xfrm>
          <a:off x="2923118" y="5721350"/>
          <a:ext cx="1636183" cy="527050"/>
        </p:xfrm>
        <a:graphic>
          <a:graphicData uri="http://schemas.openxmlformats.org/presentationml/2006/ole">
            <p:oleObj spid="_x0000_s198658" name="Equation" r:id="rId3" imgW="533169" imgH="228501" progId="">
              <p:embed/>
            </p:oleObj>
          </a:graphicData>
        </a:graphic>
      </p:graphicFrame>
      <p:graphicFrame>
        <p:nvGraphicFramePr>
          <p:cNvPr id="22531" name="Object 1"/>
          <p:cNvGraphicFramePr>
            <a:graphicFrameLocks noChangeAspect="1"/>
          </p:cNvGraphicFramePr>
          <p:nvPr/>
        </p:nvGraphicFramePr>
        <p:xfrm>
          <a:off x="203201" y="5715001"/>
          <a:ext cx="2214033" cy="498475"/>
        </p:xfrm>
        <a:graphic>
          <a:graphicData uri="http://schemas.openxmlformats.org/presentationml/2006/ole">
            <p:oleObj spid="_x0000_s198659" name="Equation" r:id="rId4" imgW="723586" imgH="215806" progId="">
              <p:embed/>
            </p:oleObj>
          </a:graphicData>
        </a:graphic>
      </p:graphicFrame>
      <p:graphicFrame>
        <p:nvGraphicFramePr>
          <p:cNvPr id="22532" name="Object 3"/>
          <p:cNvGraphicFramePr>
            <a:graphicFrameLocks noChangeAspect="1"/>
          </p:cNvGraphicFramePr>
          <p:nvPr/>
        </p:nvGraphicFramePr>
        <p:xfrm>
          <a:off x="4953000" y="5721350"/>
          <a:ext cx="2260600" cy="527050"/>
        </p:xfrm>
        <a:graphic>
          <a:graphicData uri="http://schemas.openxmlformats.org/presentationml/2006/ole">
            <p:oleObj spid="_x0000_s198660" name="Equation" r:id="rId5" imgW="736600" imgH="228600" progId="">
              <p:embed/>
            </p:oleObj>
          </a:graphicData>
        </a:graphic>
      </p:graphicFrame>
      <p:graphicFrame>
        <p:nvGraphicFramePr>
          <p:cNvPr id="22533" name="Object 5"/>
          <p:cNvGraphicFramePr>
            <a:graphicFrameLocks noChangeAspect="1"/>
          </p:cNvGraphicFramePr>
          <p:nvPr/>
        </p:nvGraphicFramePr>
        <p:xfrm>
          <a:off x="1828800" y="2438400"/>
          <a:ext cx="7518400" cy="927100"/>
        </p:xfrm>
        <a:graphic>
          <a:graphicData uri="http://schemas.openxmlformats.org/presentationml/2006/ole">
            <p:oleObj spid="_x0000_s198661" name="Equation" r:id="rId6" imgW="2819400" imgH="457200" progId="">
              <p:embed/>
            </p:oleObj>
          </a:graphicData>
        </a:graphic>
      </p:graphicFrame>
      <p:sp>
        <p:nvSpPr>
          <p:cNvPr id="22552" name="Text Box 37"/>
          <p:cNvSpPr txBox="1">
            <a:spLocks noChangeArrowheads="1"/>
          </p:cNvSpPr>
          <p:nvPr/>
        </p:nvSpPr>
        <p:spPr bwMode="auto">
          <a:xfrm>
            <a:off x="3149600" y="4267200"/>
            <a:ext cx="1320800" cy="368300"/>
          </a:xfrm>
          <a:prstGeom prst="rect">
            <a:avLst/>
          </a:prstGeom>
          <a:noFill/>
          <a:ln w="12700">
            <a:noFill/>
            <a:miter lim="800000"/>
            <a:headEnd/>
            <a:tailEnd/>
          </a:ln>
        </p:spPr>
        <p:txBody>
          <a:bodyPr>
            <a:spAutoFit/>
          </a:bodyPr>
          <a:lstStyle/>
          <a:p>
            <a:pPr>
              <a:spcBef>
                <a:spcPct val="50000"/>
              </a:spcBef>
            </a:pPr>
            <a:r>
              <a:rPr lang="en-US" b="1"/>
              <a:t>0.95</a:t>
            </a:r>
          </a:p>
        </p:txBody>
      </p:sp>
      <p:sp>
        <p:nvSpPr>
          <p:cNvPr id="34" name="Rectangle 33"/>
          <p:cNvSpPr/>
          <p:nvPr/>
        </p:nvSpPr>
        <p:spPr>
          <a:xfrm>
            <a:off x="4864100" y="1382183"/>
            <a:ext cx="62992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22534" name="Object 7"/>
          <p:cNvGraphicFramePr>
            <a:graphicFrameLocks noChangeAspect="1"/>
          </p:cNvGraphicFramePr>
          <p:nvPr/>
        </p:nvGraphicFramePr>
        <p:xfrm>
          <a:off x="4854222" y="1730023"/>
          <a:ext cx="406400" cy="361950"/>
        </p:xfrm>
        <a:graphic>
          <a:graphicData uri="http://schemas.openxmlformats.org/presentationml/2006/ole">
            <p:oleObj spid="_x0000_s198662" name="Equation" r:id="rId7" imgW="139579" imgH="164957" progId="">
              <p:embed/>
            </p:oleObj>
          </a:graphicData>
        </a:graphic>
      </p:graphicFrame>
      <p:sp>
        <p:nvSpPr>
          <p:cNvPr id="22554" name="Line 38"/>
          <p:cNvSpPr>
            <a:spLocks noChangeShapeType="1"/>
          </p:cNvSpPr>
          <p:nvPr/>
        </p:nvSpPr>
        <p:spPr bwMode="auto">
          <a:xfrm flipH="1" flipV="1">
            <a:off x="4978400" y="5334000"/>
            <a:ext cx="406400" cy="381000"/>
          </a:xfrm>
          <a:prstGeom prst="line">
            <a:avLst/>
          </a:prstGeom>
          <a:noFill/>
          <a:ln w="12700">
            <a:solidFill>
              <a:schemeClr val="tx1"/>
            </a:solidFill>
            <a:round/>
            <a:headEnd/>
            <a:tailEnd type="triangle" w="med" len="med"/>
          </a:ln>
        </p:spPr>
        <p:txBody>
          <a:bodyPr/>
          <a:lstStyle/>
          <a:p>
            <a:endParaRPr lang="en-US"/>
          </a:p>
        </p:txBody>
      </p:sp>
      <p:sp>
        <p:nvSpPr>
          <p:cNvPr id="22555" name="Line 38"/>
          <p:cNvSpPr>
            <a:spLocks noChangeShapeType="1"/>
          </p:cNvSpPr>
          <p:nvPr/>
        </p:nvSpPr>
        <p:spPr bwMode="auto">
          <a:xfrm flipV="1">
            <a:off x="1807634" y="5334000"/>
            <a:ext cx="529167" cy="381000"/>
          </a:xfrm>
          <a:prstGeom prst="line">
            <a:avLst/>
          </a:prstGeom>
          <a:noFill/>
          <a:ln w="12700">
            <a:solidFill>
              <a:schemeClr val="tx1"/>
            </a:solidFill>
            <a:round/>
            <a:headEnd/>
            <a:tailEnd type="triangle" w="med" len="med"/>
          </a:ln>
        </p:spPr>
        <p:txBody>
          <a:bodyPr/>
          <a:lstStyle/>
          <a:p>
            <a:endParaRPr lang="en-US"/>
          </a:p>
        </p:txBody>
      </p:sp>
      <p:sp>
        <p:nvSpPr>
          <p:cNvPr id="22556" name="Line 38"/>
          <p:cNvSpPr>
            <a:spLocks noChangeShapeType="1"/>
          </p:cNvSpPr>
          <p:nvPr/>
        </p:nvSpPr>
        <p:spPr bwMode="auto">
          <a:xfrm flipH="1" flipV="1">
            <a:off x="3657600" y="5334000"/>
            <a:ext cx="10584" cy="457200"/>
          </a:xfrm>
          <a:prstGeom prst="line">
            <a:avLst/>
          </a:prstGeom>
          <a:noFill/>
          <a:ln w="12700">
            <a:solidFill>
              <a:schemeClr val="tx1"/>
            </a:solidFill>
            <a:round/>
            <a:headEnd/>
            <a:tailEnd type="triangle" w="med" len="med"/>
          </a:ln>
        </p:spPr>
        <p:txBody>
          <a:bodyPr/>
          <a:lstStyle/>
          <a:p>
            <a:endParaRPr lang="en-US"/>
          </a:p>
        </p:txBody>
      </p:sp>
      <p:sp>
        <p:nvSpPr>
          <p:cNvPr id="56351" name="TextBox 9"/>
          <p:cNvSpPr txBox="1">
            <a:spLocks noChangeArrowheads="1"/>
          </p:cNvSpPr>
          <p:nvPr/>
        </p:nvSpPr>
        <p:spPr bwMode="auto">
          <a:xfrm>
            <a:off x="7620001" y="4084639"/>
            <a:ext cx="4381500" cy="1938337"/>
          </a:xfrm>
          <a:prstGeom prst="rect">
            <a:avLst/>
          </a:prstGeom>
          <a:noFill/>
          <a:ln>
            <a:noFill/>
          </a:ln>
          <a:extLst>
            <a:ext uri="{909E8E84-426E-40DD-AFC4-6F175D3DCCD1}"/>
            <a:ext uri="{91240B29-F687-4F45-9708-019B960494DF}"/>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400" dirty="0" smtClean="0">
                <a:latin typeface="+mn-lt"/>
                <a:cs typeface="Arial" panose="020B0604020202020204" pitchFamily="34" charset="0"/>
              </a:rPr>
              <a:t>A sample mean (with </a:t>
            </a:r>
            <a:r>
              <a:rPr lang="en-US" sz="2400" i="1" dirty="0" smtClean="0">
                <a:latin typeface="+mn-lt"/>
                <a:cs typeface="Arial" panose="020B0604020202020204" pitchFamily="34" charset="0"/>
              </a:rPr>
              <a:t>n</a:t>
            </a:r>
            <a:r>
              <a:rPr lang="en-US" sz="2400" dirty="0" smtClean="0">
                <a:latin typeface="+mn-lt"/>
                <a:cs typeface="Arial" panose="020B0604020202020204" pitchFamily="34" charset="0"/>
              </a:rPr>
              <a:t> = 40) between 35.45 and 38.55 is considered consistent with the claim that the true mean is 37</a:t>
            </a: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itle 1"/>
          <p:cNvSpPr>
            <a:spLocks noGrp="1"/>
          </p:cNvSpPr>
          <p:nvPr>
            <p:ph type="title"/>
          </p:nvPr>
        </p:nvSpPr>
        <p:spPr>
          <a:xfrm>
            <a:off x="838200" y="76200"/>
            <a:ext cx="11173178" cy="914400"/>
          </a:xfrm>
        </p:spPr>
        <p:txBody>
          <a:bodyPr>
            <a:normAutofit fontScale="90000"/>
          </a:bodyPr>
          <a:lstStyle/>
          <a:p>
            <a:pPr>
              <a:lnSpc>
                <a:spcPct val="80000"/>
              </a:lnSpc>
              <a:defRPr/>
            </a:pPr>
            <a:r>
              <a:rPr lang="en-US" dirty="0" smtClean="0"/>
              <a:t>The Effect of the Sample Size on the Sampling Distribution</a:t>
            </a:r>
          </a:p>
        </p:txBody>
      </p:sp>
      <p:sp>
        <p:nvSpPr>
          <p:cNvPr id="23559" name="Content Placeholder 2"/>
          <p:cNvSpPr>
            <a:spLocks noGrp="1"/>
          </p:cNvSpPr>
          <p:nvPr>
            <p:ph idx="1"/>
          </p:nvPr>
        </p:nvSpPr>
        <p:spPr>
          <a:xfrm>
            <a:off x="609600" y="1328738"/>
            <a:ext cx="10972800" cy="4525962"/>
          </a:xfrm>
        </p:spPr>
        <p:txBody>
          <a:bodyPr>
            <a:normAutofit/>
          </a:bodyPr>
          <a:lstStyle/>
          <a:p>
            <a:r>
              <a:rPr lang="en-US" sz="2400" dirty="0" smtClean="0"/>
              <a:t>As the sample size </a:t>
            </a:r>
            <a:r>
              <a:rPr lang="en-US" sz="2400" b="1" dirty="0" smtClean="0"/>
              <a:t>increases</a:t>
            </a:r>
          </a:p>
          <a:p>
            <a:pPr lvl="1"/>
            <a:r>
              <a:rPr lang="en-US" sz="2400" dirty="0" smtClean="0"/>
              <a:t>the standard error of the mean becomes </a:t>
            </a:r>
            <a:r>
              <a:rPr lang="en-US" sz="2400" b="1" dirty="0" smtClean="0"/>
              <a:t>smaller</a:t>
            </a:r>
          </a:p>
          <a:p>
            <a:pPr lvl="1"/>
            <a:r>
              <a:rPr lang="en-US" sz="2400" dirty="0" smtClean="0"/>
              <a:t>which in turn </a:t>
            </a:r>
            <a:r>
              <a:rPr lang="en-US" sz="2400" b="1" dirty="0" smtClean="0"/>
              <a:t>reduces</a:t>
            </a:r>
            <a:r>
              <a:rPr lang="en-US" sz="2400" dirty="0" smtClean="0"/>
              <a:t> the sampling error</a:t>
            </a:r>
          </a:p>
        </p:txBody>
      </p:sp>
      <p:sp>
        <p:nvSpPr>
          <p:cNvPr id="23560" name="Rectangle 2"/>
          <p:cNvSpPr>
            <a:spLocks noChangeArrowheads="1"/>
          </p:cNvSpPr>
          <p:nvPr/>
        </p:nvSpPr>
        <p:spPr bwMode="auto">
          <a:xfrm>
            <a:off x="812800" y="4038600"/>
            <a:ext cx="3962400" cy="1143000"/>
          </a:xfrm>
          <a:prstGeom prst="rect">
            <a:avLst/>
          </a:prstGeom>
          <a:solidFill>
            <a:srgbClr val="CCE9AD"/>
          </a:solidFill>
          <a:ln w="9525" algn="ctr">
            <a:solidFill>
              <a:schemeClr val="tx1"/>
            </a:solidFill>
            <a:miter lim="800000"/>
            <a:headEnd/>
            <a:tailEnd/>
          </a:ln>
        </p:spPr>
        <p:txBody>
          <a:bodyPr wrap="none" anchor="ctr"/>
          <a:lstStyle/>
          <a:p>
            <a:pPr eaLnBrk="1" hangingPunct="1"/>
            <a:endParaRPr lang="en-US"/>
          </a:p>
        </p:txBody>
      </p:sp>
      <p:sp>
        <p:nvSpPr>
          <p:cNvPr id="23561" name="Line 6"/>
          <p:cNvSpPr>
            <a:spLocks noChangeShapeType="1"/>
          </p:cNvSpPr>
          <p:nvPr/>
        </p:nvSpPr>
        <p:spPr bwMode="auto">
          <a:xfrm flipH="1">
            <a:off x="7721600" y="3689350"/>
            <a:ext cx="914400" cy="76200"/>
          </a:xfrm>
          <a:prstGeom prst="line">
            <a:avLst/>
          </a:prstGeom>
          <a:noFill/>
          <a:ln w="25400">
            <a:solidFill>
              <a:schemeClr val="tx2"/>
            </a:solidFill>
            <a:round/>
            <a:headEnd/>
            <a:tailEnd type="triangle" w="med" len="med"/>
          </a:ln>
        </p:spPr>
        <p:txBody>
          <a:bodyPr wrap="none" anchor="ctr"/>
          <a:lstStyle/>
          <a:p>
            <a:endParaRPr lang="en-US"/>
          </a:p>
        </p:txBody>
      </p:sp>
      <p:sp>
        <p:nvSpPr>
          <p:cNvPr id="23562" name="Line 7"/>
          <p:cNvSpPr>
            <a:spLocks noChangeShapeType="1"/>
          </p:cNvSpPr>
          <p:nvPr/>
        </p:nvSpPr>
        <p:spPr bwMode="auto">
          <a:xfrm flipH="1">
            <a:off x="7518400" y="5060950"/>
            <a:ext cx="1016000" cy="76200"/>
          </a:xfrm>
          <a:prstGeom prst="line">
            <a:avLst/>
          </a:prstGeom>
          <a:noFill/>
          <a:ln w="25400">
            <a:solidFill>
              <a:srgbClr val="00B400"/>
            </a:solidFill>
            <a:round/>
            <a:headEnd/>
            <a:tailEnd type="triangle" w="med" len="med"/>
          </a:ln>
        </p:spPr>
        <p:txBody>
          <a:bodyPr wrap="none" anchor="ctr"/>
          <a:lstStyle/>
          <a:p>
            <a:endParaRPr lang="en-US"/>
          </a:p>
        </p:txBody>
      </p:sp>
      <p:sp>
        <p:nvSpPr>
          <p:cNvPr id="23563" name="Rectangle 8"/>
          <p:cNvSpPr>
            <a:spLocks noChangeArrowheads="1"/>
          </p:cNvSpPr>
          <p:nvPr/>
        </p:nvSpPr>
        <p:spPr bwMode="auto">
          <a:xfrm>
            <a:off x="8489952" y="4724401"/>
            <a:ext cx="3092449" cy="459100"/>
          </a:xfrm>
          <a:prstGeom prst="rect">
            <a:avLst/>
          </a:prstGeom>
          <a:noFill/>
          <a:ln w="12700">
            <a:noFill/>
            <a:miter lim="800000"/>
            <a:headEnd/>
            <a:tailEnd/>
          </a:ln>
        </p:spPr>
        <p:txBody>
          <a:bodyPr lIns="90488" tIns="44450" rIns="90488" bIns="44450">
            <a:spAutoFit/>
          </a:bodyPr>
          <a:lstStyle/>
          <a:p>
            <a:pPr>
              <a:spcBef>
                <a:spcPct val="50000"/>
              </a:spcBef>
            </a:pPr>
            <a:r>
              <a:rPr lang="en-US" sz="2400">
                <a:solidFill>
                  <a:srgbClr val="00B400"/>
                </a:solidFill>
              </a:rPr>
              <a:t>Larger sample size</a:t>
            </a:r>
          </a:p>
        </p:txBody>
      </p:sp>
      <p:sp>
        <p:nvSpPr>
          <p:cNvPr id="23564" name="Rectangle 9"/>
          <p:cNvSpPr>
            <a:spLocks noChangeArrowheads="1"/>
          </p:cNvSpPr>
          <p:nvPr/>
        </p:nvSpPr>
        <p:spPr bwMode="auto">
          <a:xfrm>
            <a:off x="8636000" y="3209926"/>
            <a:ext cx="2844800" cy="459100"/>
          </a:xfrm>
          <a:prstGeom prst="rect">
            <a:avLst/>
          </a:prstGeom>
          <a:noFill/>
          <a:ln w="12700">
            <a:noFill/>
            <a:miter lim="800000"/>
            <a:headEnd/>
            <a:tailEnd/>
          </a:ln>
        </p:spPr>
        <p:txBody>
          <a:bodyPr lIns="90488" tIns="44450" rIns="90488" bIns="44450">
            <a:spAutoFit/>
          </a:bodyPr>
          <a:lstStyle/>
          <a:p>
            <a:pPr>
              <a:spcBef>
                <a:spcPct val="50000"/>
              </a:spcBef>
            </a:pPr>
            <a:r>
              <a:rPr lang="en-US" sz="2400">
                <a:solidFill>
                  <a:schemeClr val="tx2"/>
                </a:solidFill>
              </a:rPr>
              <a:t>Small sample size</a:t>
            </a:r>
          </a:p>
        </p:txBody>
      </p:sp>
      <p:sp>
        <p:nvSpPr>
          <p:cNvPr id="23565" name="Line 10"/>
          <p:cNvSpPr>
            <a:spLocks noChangeShapeType="1"/>
          </p:cNvSpPr>
          <p:nvPr/>
        </p:nvSpPr>
        <p:spPr bwMode="auto">
          <a:xfrm>
            <a:off x="5689600" y="4222750"/>
            <a:ext cx="3048000" cy="0"/>
          </a:xfrm>
          <a:prstGeom prst="line">
            <a:avLst/>
          </a:prstGeom>
          <a:noFill/>
          <a:ln w="19050">
            <a:solidFill>
              <a:schemeClr val="tx1"/>
            </a:solidFill>
            <a:round/>
            <a:headEnd/>
            <a:tailEnd/>
          </a:ln>
        </p:spPr>
        <p:txBody>
          <a:bodyPr wrap="none" anchor="ctr"/>
          <a:lstStyle/>
          <a:p>
            <a:endParaRPr lang="en-US"/>
          </a:p>
        </p:txBody>
      </p:sp>
      <p:sp>
        <p:nvSpPr>
          <p:cNvPr id="23566" name="Freeform 13"/>
          <p:cNvSpPr>
            <a:spLocks/>
          </p:cNvSpPr>
          <p:nvPr/>
        </p:nvSpPr>
        <p:spPr bwMode="auto">
          <a:xfrm>
            <a:off x="6502401" y="4376738"/>
            <a:ext cx="624417" cy="1370012"/>
          </a:xfrm>
          <a:custGeom>
            <a:avLst/>
            <a:gdLst>
              <a:gd name="T0" fmla="*/ 0 w 864"/>
              <a:gd name="T1" fmla="*/ 2147483647 h 1919"/>
              <a:gd name="T2" fmla="*/ 2147483647 w 864"/>
              <a:gd name="T3" fmla="*/ 2147483647 h 1919"/>
              <a:gd name="T4" fmla="*/ 2147483647 w 864"/>
              <a:gd name="T5" fmla="*/ 2147483647 h 1919"/>
              <a:gd name="T6" fmla="*/ 2147483647 w 864"/>
              <a:gd name="T7" fmla="*/ 2147483647 h 1919"/>
              <a:gd name="T8" fmla="*/ 2147483647 w 864"/>
              <a:gd name="T9" fmla="*/ 2147483647 h 1919"/>
              <a:gd name="T10" fmla="*/ 2147483647 w 864"/>
              <a:gd name="T11" fmla="*/ 2147483647 h 1919"/>
              <a:gd name="T12" fmla="*/ 2147483647 w 864"/>
              <a:gd name="T13" fmla="*/ 2147483647 h 1919"/>
              <a:gd name="T14" fmla="*/ 2147483647 w 864"/>
              <a:gd name="T15" fmla="*/ 2147483647 h 1919"/>
              <a:gd name="T16" fmla="*/ 2147483647 w 864"/>
              <a:gd name="T17" fmla="*/ 2147483647 h 1919"/>
              <a:gd name="T18" fmla="*/ 2147483647 w 864"/>
              <a:gd name="T19" fmla="*/ 2147483647 h 1919"/>
              <a:gd name="T20" fmla="*/ 2147483647 w 864"/>
              <a:gd name="T21" fmla="*/ 2147483647 h 1919"/>
              <a:gd name="T22" fmla="*/ 2147483647 w 864"/>
              <a:gd name="T23" fmla="*/ 2147483647 h 1919"/>
              <a:gd name="T24" fmla="*/ 2147483647 w 864"/>
              <a:gd name="T25" fmla="*/ 2147483647 h 1919"/>
              <a:gd name="T26" fmla="*/ 2147483647 w 864"/>
              <a:gd name="T27" fmla="*/ 2147483647 h 1919"/>
              <a:gd name="T28" fmla="*/ 2147483647 w 864"/>
              <a:gd name="T29" fmla="*/ 2147483647 h 1919"/>
              <a:gd name="T30" fmla="*/ 2147483647 w 864"/>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4"/>
              <a:gd name="T49" fmla="*/ 0 h 1919"/>
              <a:gd name="T50" fmla="*/ 864 w 864"/>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4" h="1919">
                <a:moveTo>
                  <a:pt x="0" y="1918"/>
                </a:moveTo>
                <a:lnTo>
                  <a:pt x="90" y="1899"/>
                </a:lnTo>
                <a:lnTo>
                  <a:pt x="136" y="1874"/>
                </a:lnTo>
                <a:lnTo>
                  <a:pt x="183" y="1844"/>
                </a:lnTo>
                <a:lnTo>
                  <a:pt x="227" y="1800"/>
                </a:lnTo>
                <a:lnTo>
                  <a:pt x="273" y="1738"/>
                </a:lnTo>
                <a:lnTo>
                  <a:pt x="319" y="1660"/>
                </a:lnTo>
                <a:lnTo>
                  <a:pt x="409" y="1440"/>
                </a:lnTo>
                <a:lnTo>
                  <a:pt x="499" y="1126"/>
                </a:lnTo>
                <a:lnTo>
                  <a:pt x="591" y="748"/>
                </a:lnTo>
                <a:lnTo>
                  <a:pt x="635" y="556"/>
                </a:lnTo>
                <a:lnTo>
                  <a:pt x="681" y="380"/>
                </a:lnTo>
                <a:lnTo>
                  <a:pt x="727" y="225"/>
                </a:lnTo>
                <a:lnTo>
                  <a:pt x="771" y="103"/>
                </a:lnTo>
                <a:lnTo>
                  <a:pt x="817" y="25"/>
                </a:lnTo>
                <a:lnTo>
                  <a:pt x="863" y="0"/>
                </a:lnTo>
              </a:path>
            </a:pathLst>
          </a:custGeom>
          <a:noFill/>
          <a:ln w="76200" cap="rnd" cmpd="sng">
            <a:solidFill>
              <a:srgbClr val="00B400"/>
            </a:solidFill>
            <a:prstDash val="solid"/>
            <a:round/>
            <a:headEnd type="none" w="med" len="med"/>
            <a:tailEnd type="none" w="med" len="med"/>
          </a:ln>
        </p:spPr>
        <p:txBody>
          <a:bodyPr/>
          <a:lstStyle/>
          <a:p>
            <a:endParaRPr lang="en-US"/>
          </a:p>
        </p:txBody>
      </p:sp>
      <p:sp>
        <p:nvSpPr>
          <p:cNvPr id="23567" name="Freeform 14"/>
          <p:cNvSpPr>
            <a:spLocks/>
          </p:cNvSpPr>
          <p:nvPr/>
        </p:nvSpPr>
        <p:spPr bwMode="auto">
          <a:xfrm>
            <a:off x="7109885" y="4376738"/>
            <a:ext cx="713316" cy="1370012"/>
          </a:xfrm>
          <a:custGeom>
            <a:avLst/>
            <a:gdLst>
              <a:gd name="T0" fmla="*/ 2147483647 w 960"/>
              <a:gd name="T1" fmla="*/ 2147483647 h 1919"/>
              <a:gd name="T2" fmla="*/ 2147483647 w 960"/>
              <a:gd name="T3" fmla="*/ 2147483647 h 1919"/>
              <a:gd name="T4" fmla="*/ 2147483647 w 960"/>
              <a:gd name="T5" fmla="*/ 2147483647 h 1919"/>
              <a:gd name="T6" fmla="*/ 2147483647 w 960"/>
              <a:gd name="T7" fmla="*/ 2147483647 h 1919"/>
              <a:gd name="T8" fmla="*/ 2147483647 w 960"/>
              <a:gd name="T9" fmla="*/ 2147483647 h 1919"/>
              <a:gd name="T10" fmla="*/ 2147483647 w 960"/>
              <a:gd name="T11" fmla="*/ 2147483647 h 1919"/>
              <a:gd name="T12" fmla="*/ 2147483647 w 960"/>
              <a:gd name="T13" fmla="*/ 2147483647 h 1919"/>
              <a:gd name="T14" fmla="*/ 2147483647 w 960"/>
              <a:gd name="T15" fmla="*/ 2147483647 h 1919"/>
              <a:gd name="T16" fmla="*/ 2147483647 w 960"/>
              <a:gd name="T17" fmla="*/ 2147483647 h 1919"/>
              <a:gd name="T18" fmla="*/ 2147483647 w 960"/>
              <a:gd name="T19" fmla="*/ 2147483647 h 1919"/>
              <a:gd name="T20" fmla="*/ 2147483647 w 960"/>
              <a:gd name="T21" fmla="*/ 2147483647 h 1919"/>
              <a:gd name="T22" fmla="*/ 2147483647 w 960"/>
              <a:gd name="T23" fmla="*/ 2147483647 h 1919"/>
              <a:gd name="T24" fmla="*/ 2147483647 w 960"/>
              <a:gd name="T25" fmla="*/ 2147483647 h 1919"/>
              <a:gd name="T26" fmla="*/ 2147483647 w 960"/>
              <a:gd name="T27" fmla="*/ 2147483647 h 1919"/>
              <a:gd name="T28" fmla="*/ 2147483647 w 960"/>
              <a:gd name="T29" fmla="*/ 2147483647 h 1919"/>
              <a:gd name="T30" fmla="*/ 0 w 960"/>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0"/>
              <a:gd name="T49" fmla="*/ 0 h 1919"/>
              <a:gd name="T50" fmla="*/ 960 w 960"/>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0" h="1919">
                <a:moveTo>
                  <a:pt x="959" y="1918"/>
                </a:moveTo>
                <a:lnTo>
                  <a:pt x="858" y="1899"/>
                </a:lnTo>
                <a:lnTo>
                  <a:pt x="807" y="1874"/>
                </a:lnTo>
                <a:lnTo>
                  <a:pt x="758" y="1844"/>
                </a:lnTo>
                <a:lnTo>
                  <a:pt x="706" y="1800"/>
                </a:lnTo>
                <a:lnTo>
                  <a:pt x="655" y="1738"/>
                </a:lnTo>
                <a:lnTo>
                  <a:pt x="607" y="1660"/>
                </a:lnTo>
                <a:lnTo>
                  <a:pt x="504" y="1440"/>
                </a:lnTo>
                <a:lnTo>
                  <a:pt x="404" y="1126"/>
                </a:lnTo>
                <a:lnTo>
                  <a:pt x="303" y="748"/>
                </a:lnTo>
                <a:lnTo>
                  <a:pt x="252" y="556"/>
                </a:lnTo>
                <a:lnTo>
                  <a:pt x="200" y="380"/>
                </a:lnTo>
                <a:lnTo>
                  <a:pt x="152" y="225"/>
                </a:lnTo>
                <a:lnTo>
                  <a:pt x="101" y="103"/>
                </a:lnTo>
                <a:lnTo>
                  <a:pt x="49" y="25"/>
                </a:lnTo>
                <a:lnTo>
                  <a:pt x="0" y="0"/>
                </a:lnTo>
              </a:path>
            </a:pathLst>
          </a:custGeom>
          <a:noFill/>
          <a:ln w="76200" cap="rnd" cmpd="sng">
            <a:solidFill>
              <a:srgbClr val="00B400"/>
            </a:solidFill>
            <a:prstDash val="solid"/>
            <a:round/>
            <a:headEnd type="none" w="med" len="med"/>
            <a:tailEnd type="none" w="med" len="med"/>
          </a:ln>
        </p:spPr>
        <p:txBody>
          <a:bodyPr/>
          <a:lstStyle/>
          <a:p>
            <a:endParaRPr lang="en-US"/>
          </a:p>
        </p:txBody>
      </p:sp>
      <p:graphicFrame>
        <p:nvGraphicFramePr>
          <p:cNvPr id="23554" name="Object 15"/>
          <p:cNvGraphicFramePr>
            <a:graphicFrameLocks noChangeAspect="1"/>
          </p:cNvGraphicFramePr>
          <p:nvPr/>
        </p:nvGraphicFramePr>
        <p:xfrm>
          <a:off x="7905751" y="5791200"/>
          <a:ext cx="436033" cy="381000"/>
        </p:xfrm>
        <a:graphic>
          <a:graphicData uri="http://schemas.openxmlformats.org/presentationml/2006/ole">
            <p:oleObj spid="_x0000_s199682" name="Equation" r:id="rId3" imgW="0" imgH="25560" progId="">
              <p:embed/>
            </p:oleObj>
          </a:graphicData>
        </a:graphic>
      </p:graphicFrame>
      <p:graphicFrame>
        <p:nvGraphicFramePr>
          <p:cNvPr id="23555" name="Object 17"/>
          <p:cNvGraphicFramePr>
            <a:graphicFrameLocks noChangeAspect="1"/>
          </p:cNvGraphicFramePr>
          <p:nvPr/>
        </p:nvGraphicFramePr>
        <p:xfrm>
          <a:off x="929217" y="4560888"/>
          <a:ext cx="1752600" cy="487362"/>
        </p:xfrm>
        <a:graphic>
          <a:graphicData uri="http://schemas.openxmlformats.org/presentationml/2006/ole">
            <p:oleObj spid="_x0000_s199683" name="Equation" r:id="rId4" imgW="685800" imgH="254000" progId="">
              <p:embed/>
            </p:oleObj>
          </a:graphicData>
        </a:graphic>
      </p:graphicFrame>
      <p:graphicFrame>
        <p:nvGraphicFramePr>
          <p:cNvPr id="23556" name="Object 18"/>
          <p:cNvGraphicFramePr>
            <a:graphicFrameLocks noChangeAspect="1"/>
          </p:cNvGraphicFramePr>
          <p:nvPr/>
        </p:nvGraphicFramePr>
        <p:xfrm>
          <a:off x="6953251" y="5753100"/>
          <a:ext cx="463549" cy="419100"/>
        </p:xfrm>
        <a:graphic>
          <a:graphicData uri="http://schemas.openxmlformats.org/presentationml/2006/ole">
            <p:oleObj spid="_x0000_s199684" name="Equation" r:id="rId5" imgW="190500" imgH="228600" progId="">
              <p:embed/>
            </p:oleObj>
          </a:graphicData>
        </a:graphic>
      </p:graphicFrame>
      <p:sp>
        <p:nvSpPr>
          <p:cNvPr id="23568" name="Freeform 19"/>
          <p:cNvSpPr>
            <a:spLocks/>
          </p:cNvSpPr>
          <p:nvPr/>
        </p:nvSpPr>
        <p:spPr bwMode="auto">
          <a:xfrm>
            <a:off x="5892800" y="3384550"/>
            <a:ext cx="1219200" cy="762000"/>
          </a:xfrm>
          <a:custGeom>
            <a:avLst/>
            <a:gdLst>
              <a:gd name="T0" fmla="*/ 0 w 1344"/>
              <a:gd name="T1" fmla="*/ 2147483647 h 1487"/>
              <a:gd name="T2" fmla="*/ 2147483647 w 1344"/>
              <a:gd name="T3" fmla="*/ 2147483647 h 1487"/>
              <a:gd name="T4" fmla="*/ 2147483647 w 1344"/>
              <a:gd name="T5" fmla="*/ 2147483647 h 1487"/>
              <a:gd name="T6" fmla="*/ 2147483647 w 1344"/>
              <a:gd name="T7" fmla="*/ 2147483647 h 1487"/>
              <a:gd name="T8" fmla="*/ 2147483647 w 1344"/>
              <a:gd name="T9" fmla="*/ 2147483647 h 1487"/>
              <a:gd name="T10" fmla="*/ 2147483647 w 1344"/>
              <a:gd name="T11" fmla="*/ 2147483647 h 1487"/>
              <a:gd name="T12" fmla="*/ 2147483647 w 1344"/>
              <a:gd name="T13" fmla="*/ 2147483647 h 1487"/>
              <a:gd name="T14" fmla="*/ 2147483647 w 1344"/>
              <a:gd name="T15" fmla="*/ 2147483647 h 1487"/>
              <a:gd name="T16" fmla="*/ 2147483647 w 1344"/>
              <a:gd name="T17" fmla="*/ 2147483647 h 1487"/>
              <a:gd name="T18" fmla="*/ 2147483647 w 1344"/>
              <a:gd name="T19" fmla="*/ 2147483647 h 1487"/>
              <a:gd name="T20" fmla="*/ 2147483647 w 1344"/>
              <a:gd name="T21" fmla="*/ 2147483647 h 1487"/>
              <a:gd name="T22" fmla="*/ 2147483647 w 1344"/>
              <a:gd name="T23" fmla="*/ 2147483647 h 1487"/>
              <a:gd name="T24" fmla="*/ 2147483647 w 1344"/>
              <a:gd name="T25" fmla="*/ 2147483647 h 1487"/>
              <a:gd name="T26" fmla="*/ 2147483647 w 1344"/>
              <a:gd name="T27" fmla="*/ 2147483647 h 1487"/>
              <a:gd name="T28" fmla="*/ 2147483647 w 1344"/>
              <a:gd name="T29" fmla="*/ 2147483647 h 1487"/>
              <a:gd name="T30" fmla="*/ 2147483647 w 1344"/>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4"/>
              <a:gd name="T49" fmla="*/ 0 h 1487"/>
              <a:gd name="T50" fmla="*/ 1344 w 1344"/>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4" h="1487">
                <a:moveTo>
                  <a:pt x="0" y="1486"/>
                </a:moveTo>
                <a:lnTo>
                  <a:pt x="141" y="1471"/>
                </a:lnTo>
                <a:lnTo>
                  <a:pt x="212" y="1452"/>
                </a:lnTo>
                <a:lnTo>
                  <a:pt x="284" y="1429"/>
                </a:lnTo>
                <a:lnTo>
                  <a:pt x="353" y="1395"/>
                </a:lnTo>
                <a:lnTo>
                  <a:pt x="425" y="1347"/>
                </a:lnTo>
                <a:lnTo>
                  <a:pt x="496" y="1287"/>
                </a:lnTo>
                <a:lnTo>
                  <a:pt x="636" y="1116"/>
                </a:lnTo>
                <a:lnTo>
                  <a:pt x="776" y="872"/>
                </a:lnTo>
                <a:lnTo>
                  <a:pt x="919" y="580"/>
                </a:lnTo>
                <a:lnTo>
                  <a:pt x="988" y="431"/>
                </a:lnTo>
                <a:lnTo>
                  <a:pt x="1060" y="294"/>
                </a:lnTo>
                <a:lnTo>
                  <a:pt x="1130" y="174"/>
                </a:lnTo>
                <a:lnTo>
                  <a:pt x="1199" y="80"/>
                </a:lnTo>
                <a:lnTo>
                  <a:pt x="1271" y="20"/>
                </a:lnTo>
                <a:lnTo>
                  <a:pt x="1343" y="0"/>
                </a:lnTo>
              </a:path>
            </a:pathLst>
          </a:custGeom>
          <a:noFill/>
          <a:ln w="76200" cap="rnd" cmpd="sng">
            <a:solidFill>
              <a:schemeClr val="tx2"/>
            </a:solidFill>
            <a:prstDash val="solid"/>
            <a:round/>
            <a:headEnd type="none" w="med" len="med"/>
            <a:tailEnd type="none" w="med" len="med"/>
          </a:ln>
        </p:spPr>
        <p:txBody>
          <a:bodyPr/>
          <a:lstStyle/>
          <a:p>
            <a:endParaRPr lang="en-US"/>
          </a:p>
        </p:txBody>
      </p:sp>
      <p:sp>
        <p:nvSpPr>
          <p:cNvPr id="23569" name="Freeform 20"/>
          <p:cNvSpPr>
            <a:spLocks/>
          </p:cNvSpPr>
          <p:nvPr/>
        </p:nvSpPr>
        <p:spPr bwMode="auto">
          <a:xfrm>
            <a:off x="7097184" y="3384550"/>
            <a:ext cx="1437216" cy="762000"/>
          </a:xfrm>
          <a:custGeom>
            <a:avLst/>
            <a:gdLst>
              <a:gd name="T0" fmla="*/ 2147483647 w 1583"/>
              <a:gd name="T1" fmla="*/ 2147483647 h 1487"/>
              <a:gd name="T2" fmla="*/ 2147483647 w 1583"/>
              <a:gd name="T3" fmla="*/ 2147483647 h 1487"/>
              <a:gd name="T4" fmla="*/ 2147483647 w 1583"/>
              <a:gd name="T5" fmla="*/ 2147483647 h 1487"/>
              <a:gd name="T6" fmla="*/ 2147483647 w 1583"/>
              <a:gd name="T7" fmla="*/ 2147483647 h 1487"/>
              <a:gd name="T8" fmla="*/ 2147483647 w 1583"/>
              <a:gd name="T9" fmla="*/ 2147483647 h 1487"/>
              <a:gd name="T10" fmla="*/ 2147483647 w 1583"/>
              <a:gd name="T11" fmla="*/ 2147483647 h 1487"/>
              <a:gd name="T12" fmla="*/ 2147483647 w 1583"/>
              <a:gd name="T13" fmla="*/ 2147483647 h 1487"/>
              <a:gd name="T14" fmla="*/ 2147483647 w 1583"/>
              <a:gd name="T15" fmla="*/ 2147483647 h 1487"/>
              <a:gd name="T16" fmla="*/ 2147483647 w 1583"/>
              <a:gd name="T17" fmla="*/ 2147483647 h 1487"/>
              <a:gd name="T18" fmla="*/ 2147483647 w 1583"/>
              <a:gd name="T19" fmla="*/ 2147483647 h 1487"/>
              <a:gd name="T20" fmla="*/ 2147483647 w 1583"/>
              <a:gd name="T21" fmla="*/ 2147483647 h 1487"/>
              <a:gd name="T22" fmla="*/ 2147483647 w 1583"/>
              <a:gd name="T23" fmla="*/ 2147483647 h 1487"/>
              <a:gd name="T24" fmla="*/ 2147483647 w 1583"/>
              <a:gd name="T25" fmla="*/ 2147483647 h 1487"/>
              <a:gd name="T26" fmla="*/ 2147483647 w 1583"/>
              <a:gd name="T27" fmla="*/ 2147483647 h 1487"/>
              <a:gd name="T28" fmla="*/ 2147483647 w 1583"/>
              <a:gd name="T29" fmla="*/ 2147483647 h 1487"/>
              <a:gd name="T30" fmla="*/ 0 w 1583"/>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3"/>
              <a:gd name="T49" fmla="*/ 0 h 1487"/>
              <a:gd name="T50" fmla="*/ 1583 w 1583"/>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3" h="1487">
                <a:moveTo>
                  <a:pt x="1582" y="1486"/>
                </a:moveTo>
                <a:lnTo>
                  <a:pt x="1416" y="1471"/>
                </a:lnTo>
                <a:lnTo>
                  <a:pt x="1332" y="1452"/>
                </a:lnTo>
                <a:lnTo>
                  <a:pt x="1250" y="1429"/>
                </a:lnTo>
                <a:lnTo>
                  <a:pt x="1166" y="1395"/>
                </a:lnTo>
                <a:lnTo>
                  <a:pt x="1081" y="1347"/>
                </a:lnTo>
                <a:lnTo>
                  <a:pt x="1001" y="1287"/>
                </a:lnTo>
                <a:lnTo>
                  <a:pt x="832" y="1116"/>
                </a:lnTo>
                <a:lnTo>
                  <a:pt x="666" y="872"/>
                </a:lnTo>
                <a:lnTo>
                  <a:pt x="500" y="580"/>
                </a:lnTo>
                <a:lnTo>
                  <a:pt x="415" y="431"/>
                </a:lnTo>
                <a:lnTo>
                  <a:pt x="331" y="294"/>
                </a:lnTo>
                <a:lnTo>
                  <a:pt x="251" y="174"/>
                </a:lnTo>
                <a:lnTo>
                  <a:pt x="166" y="80"/>
                </a:lnTo>
                <a:lnTo>
                  <a:pt x="82" y="20"/>
                </a:lnTo>
                <a:lnTo>
                  <a:pt x="0" y="0"/>
                </a:lnTo>
              </a:path>
            </a:pathLst>
          </a:custGeom>
          <a:noFill/>
          <a:ln w="76200" cap="rnd" cmpd="sng">
            <a:solidFill>
              <a:schemeClr val="tx2"/>
            </a:solidFill>
            <a:prstDash val="solid"/>
            <a:round/>
            <a:headEnd type="none" w="med" len="med"/>
            <a:tailEnd type="none" w="med" len="med"/>
          </a:ln>
        </p:spPr>
        <p:txBody>
          <a:bodyPr/>
          <a:lstStyle/>
          <a:p>
            <a:endParaRPr lang="en-US"/>
          </a:p>
        </p:txBody>
      </p:sp>
      <p:sp>
        <p:nvSpPr>
          <p:cNvPr id="23570" name="Line 23"/>
          <p:cNvSpPr>
            <a:spLocks noChangeShapeType="1"/>
          </p:cNvSpPr>
          <p:nvPr/>
        </p:nvSpPr>
        <p:spPr bwMode="auto">
          <a:xfrm>
            <a:off x="6400800" y="5822950"/>
            <a:ext cx="1524000" cy="0"/>
          </a:xfrm>
          <a:prstGeom prst="line">
            <a:avLst/>
          </a:prstGeom>
          <a:noFill/>
          <a:ln w="19050">
            <a:solidFill>
              <a:schemeClr val="tx1"/>
            </a:solidFill>
            <a:round/>
            <a:headEnd/>
            <a:tailEnd/>
          </a:ln>
        </p:spPr>
        <p:txBody>
          <a:bodyPr wrap="none" anchor="ctr"/>
          <a:lstStyle/>
          <a:p>
            <a:endParaRPr lang="en-US"/>
          </a:p>
        </p:txBody>
      </p:sp>
      <p:graphicFrame>
        <p:nvGraphicFramePr>
          <p:cNvPr id="23557" name="Object 24"/>
          <p:cNvGraphicFramePr>
            <a:graphicFrameLocks noChangeAspect="1"/>
          </p:cNvGraphicFramePr>
          <p:nvPr/>
        </p:nvGraphicFramePr>
        <p:xfrm>
          <a:off x="8718552" y="4222750"/>
          <a:ext cx="436033" cy="381000"/>
        </p:xfrm>
        <a:graphic>
          <a:graphicData uri="http://schemas.openxmlformats.org/presentationml/2006/ole">
            <p:oleObj spid="_x0000_s199685" name="Equation" r:id="rId6" imgW="0" imgH="25560" progId="">
              <p:embed/>
            </p:oleObj>
          </a:graphicData>
        </a:graphic>
      </p:graphicFrame>
      <p:sp>
        <p:nvSpPr>
          <p:cNvPr id="23571" name="AutoShape 28"/>
          <p:cNvSpPr>
            <a:spLocks/>
          </p:cNvSpPr>
          <p:nvPr/>
        </p:nvSpPr>
        <p:spPr bwMode="auto">
          <a:xfrm>
            <a:off x="4978400" y="3841750"/>
            <a:ext cx="406400" cy="1752600"/>
          </a:xfrm>
          <a:prstGeom prst="leftBrace">
            <a:avLst>
              <a:gd name="adj1" fmla="val 47917"/>
              <a:gd name="adj2" fmla="val 50000"/>
            </a:avLst>
          </a:prstGeom>
          <a:noFill/>
          <a:ln w="19050">
            <a:solidFill>
              <a:schemeClr val="tx1"/>
            </a:solidFill>
            <a:round/>
            <a:headEnd/>
            <a:tailEnd/>
          </a:ln>
        </p:spPr>
        <p:txBody>
          <a:bodyPr wrap="none" anchor="ctr"/>
          <a:lstStyle/>
          <a:p>
            <a:pPr eaLnBrk="1" hangingPunct="1"/>
            <a:endParaRPr lang="en-US"/>
          </a:p>
        </p:txBody>
      </p:sp>
      <p:sp>
        <p:nvSpPr>
          <p:cNvPr id="23572" name="Text Box 29"/>
          <p:cNvSpPr txBox="1">
            <a:spLocks noChangeArrowheads="1"/>
          </p:cNvSpPr>
          <p:nvPr/>
        </p:nvSpPr>
        <p:spPr bwMode="auto">
          <a:xfrm>
            <a:off x="304800" y="3917950"/>
            <a:ext cx="4572000" cy="1200329"/>
          </a:xfrm>
          <a:prstGeom prst="rect">
            <a:avLst/>
          </a:prstGeom>
          <a:noFill/>
          <a:ln w="19050" algn="ctr">
            <a:noFill/>
            <a:miter lim="800000"/>
            <a:headEnd/>
            <a:tailEnd/>
          </a:ln>
        </p:spPr>
        <p:txBody>
          <a:bodyPr>
            <a:spAutoFit/>
          </a:bodyPr>
          <a:lstStyle/>
          <a:p>
            <a:pPr lvl="1" eaLnBrk="1" hangingPunct="1">
              <a:lnSpc>
                <a:spcPct val="150000"/>
              </a:lnSpc>
            </a:pPr>
            <a:r>
              <a:rPr lang="en-US" sz="2400"/>
              <a:t>As  </a:t>
            </a:r>
            <a:r>
              <a:rPr lang="en-US" sz="2400" i="1"/>
              <a:t>n</a:t>
            </a:r>
            <a:r>
              <a:rPr lang="en-US" sz="2400"/>
              <a:t>  increases,</a:t>
            </a:r>
          </a:p>
          <a:p>
            <a:pPr lvl="1" eaLnBrk="1" hangingPunct="1">
              <a:lnSpc>
                <a:spcPct val="150000"/>
              </a:lnSpc>
            </a:pPr>
            <a:r>
              <a:rPr lang="en-US" sz="2400"/>
              <a:t>                decreases</a:t>
            </a:r>
          </a:p>
        </p:txBody>
      </p:sp>
      <p:sp>
        <p:nvSpPr>
          <p:cNvPr id="23573" name="Line 3"/>
          <p:cNvSpPr>
            <a:spLocks noChangeShapeType="1"/>
          </p:cNvSpPr>
          <p:nvPr/>
        </p:nvSpPr>
        <p:spPr bwMode="auto">
          <a:xfrm>
            <a:off x="7112001" y="3384550"/>
            <a:ext cx="14817" cy="2438400"/>
          </a:xfrm>
          <a:prstGeom prst="line">
            <a:avLst/>
          </a:prstGeom>
          <a:noFill/>
          <a:ln w="9525">
            <a:solidFill>
              <a:schemeClr val="tx1"/>
            </a:solidFill>
            <a:miter lim="800000"/>
            <a:headEnd/>
            <a:tailEnd/>
          </a:ln>
        </p:spPr>
        <p:txBody>
          <a:bodyPr wrap="none"/>
          <a:lstStyle/>
          <a:p>
            <a:endParaRPr lang="en-US"/>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Sampling Distribution of the Mean with a Finite Population</a:t>
            </a:r>
          </a:p>
        </p:txBody>
      </p:sp>
      <p:sp>
        <p:nvSpPr>
          <p:cNvPr id="70659" name="Content Placeholder 2"/>
          <p:cNvSpPr>
            <a:spLocks noGrp="1"/>
          </p:cNvSpPr>
          <p:nvPr>
            <p:ph idx="1"/>
          </p:nvPr>
        </p:nvSpPr>
        <p:spPr>
          <a:xfrm>
            <a:off x="677334" y="1388533"/>
            <a:ext cx="10961510" cy="4652829"/>
          </a:xfrm>
        </p:spPr>
        <p:txBody>
          <a:bodyPr>
            <a:normAutofit/>
          </a:bodyPr>
          <a:lstStyle/>
          <a:p>
            <a:pPr>
              <a:spcBef>
                <a:spcPts val="1800"/>
              </a:spcBef>
            </a:pPr>
            <a:r>
              <a:rPr lang="en-US" sz="2400" dirty="0" smtClean="0"/>
              <a:t>When the population is small the proportion of the sample size to the population size, </a:t>
            </a:r>
            <a:r>
              <a:rPr lang="en-US" sz="2400" i="1" dirty="0" smtClean="0"/>
              <a:t>n</a:t>
            </a:r>
            <a:r>
              <a:rPr lang="en-US" sz="2400" dirty="0" smtClean="0"/>
              <a:t>/</a:t>
            </a:r>
            <a:r>
              <a:rPr lang="en-US" sz="2400" i="1" dirty="0" smtClean="0"/>
              <a:t>N</a:t>
            </a:r>
            <a:r>
              <a:rPr lang="en-US" sz="2400" dirty="0" smtClean="0"/>
              <a:t>, is large</a:t>
            </a:r>
          </a:p>
          <a:p>
            <a:pPr>
              <a:spcBef>
                <a:spcPts val="1800"/>
              </a:spcBef>
            </a:pPr>
            <a:r>
              <a:rPr lang="en-US" sz="2400" dirty="0" smtClean="0"/>
              <a:t>Small populations require an adjustment to the standard error of the mean calculation if the proportion </a:t>
            </a:r>
            <a:r>
              <a:rPr lang="en-US" sz="2400" b="1" i="1" dirty="0" smtClean="0"/>
              <a:t>n</a:t>
            </a:r>
            <a:r>
              <a:rPr lang="en-US" sz="2400" b="1" dirty="0" smtClean="0"/>
              <a:t>/</a:t>
            </a:r>
            <a:r>
              <a:rPr lang="en-US" sz="2400" b="1" i="1" dirty="0" smtClean="0"/>
              <a:t>N  </a:t>
            </a:r>
            <a:r>
              <a:rPr lang="en-US" sz="2400" b="1" dirty="0" smtClean="0"/>
              <a:t>is greater than 5%</a:t>
            </a:r>
            <a:r>
              <a:rPr lang="en-US" sz="2400" dirty="0" smtClean="0"/>
              <a:t> and sampling is without replacement</a:t>
            </a: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Sampling Distribution of the Mean with a Finite Population</a:t>
            </a:r>
          </a:p>
        </p:txBody>
      </p:sp>
      <p:sp>
        <p:nvSpPr>
          <p:cNvPr id="25605" name="Content Placeholder 2"/>
          <p:cNvSpPr>
            <a:spLocks noGrp="1"/>
          </p:cNvSpPr>
          <p:nvPr>
            <p:ph idx="1"/>
          </p:nvPr>
        </p:nvSpPr>
        <p:spPr>
          <a:xfrm>
            <a:off x="677333" y="1332089"/>
            <a:ext cx="10464799" cy="4709273"/>
          </a:xfrm>
        </p:spPr>
        <p:txBody>
          <a:bodyPr>
            <a:normAutofit/>
          </a:bodyPr>
          <a:lstStyle/>
          <a:p>
            <a:pPr>
              <a:spcBef>
                <a:spcPts val="1800"/>
              </a:spcBef>
            </a:pPr>
            <a:r>
              <a:rPr lang="en-US" sz="2400" b="1" dirty="0" smtClean="0"/>
              <a:t>Formula</a:t>
            </a:r>
            <a:r>
              <a:rPr lang="en-US" sz="2400" dirty="0" smtClean="0"/>
              <a:t> for the Standard Error of the Mean (Finite Population)</a:t>
            </a:r>
          </a:p>
        </p:txBody>
      </p:sp>
      <p:graphicFrame>
        <p:nvGraphicFramePr>
          <p:cNvPr id="25602" name="Object 1"/>
          <p:cNvGraphicFramePr>
            <a:graphicFrameLocks noChangeAspect="1"/>
          </p:cNvGraphicFramePr>
          <p:nvPr/>
        </p:nvGraphicFramePr>
        <p:xfrm>
          <a:off x="3962400" y="2432051"/>
          <a:ext cx="3759200" cy="1089025"/>
        </p:xfrm>
        <a:graphic>
          <a:graphicData uri="http://schemas.openxmlformats.org/presentationml/2006/ole">
            <p:oleObj spid="_x0000_s200706" name="Equation" r:id="rId3" imgW="1066800" imgH="457200" progId="">
              <p:embed/>
            </p:oleObj>
          </a:graphicData>
        </a:graphic>
      </p:graphicFrame>
      <p:sp>
        <p:nvSpPr>
          <p:cNvPr id="25606" name="Rectangle 2"/>
          <p:cNvSpPr>
            <a:spLocks noChangeArrowheads="1"/>
          </p:cNvSpPr>
          <p:nvPr/>
        </p:nvSpPr>
        <p:spPr bwMode="auto">
          <a:xfrm>
            <a:off x="3149600" y="3657600"/>
            <a:ext cx="8534400" cy="2032000"/>
          </a:xfrm>
          <a:prstGeom prst="rect">
            <a:avLst/>
          </a:prstGeom>
          <a:noFill/>
          <a:ln w="9525">
            <a:noFill/>
            <a:miter lim="800000"/>
            <a:headEnd/>
            <a:tailEnd/>
          </a:ln>
        </p:spPr>
        <p:txBody>
          <a:bodyPr>
            <a:spAutoFit/>
          </a:bodyPr>
          <a:lstStyle/>
          <a:p>
            <a:pPr eaLnBrk="1" hangingPunct="1"/>
            <a:r>
              <a:rPr lang="en-US"/>
              <a:t>where</a:t>
            </a:r>
          </a:p>
          <a:p>
            <a:pPr eaLnBrk="1" hangingPunct="1"/>
            <a:r>
              <a:rPr lang="en-US"/>
              <a:t>	</a:t>
            </a:r>
            <a:r>
              <a:rPr lang="el-GR" i="1"/>
              <a:t>σ</a:t>
            </a:r>
            <a:r>
              <a:rPr lang="en-US"/>
              <a:t> = Population standard deviation</a:t>
            </a:r>
          </a:p>
          <a:p>
            <a:pPr eaLnBrk="1" hangingPunct="1"/>
            <a:r>
              <a:rPr lang="en-US" i="1"/>
              <a:t>	n </a:t>
            </a:r>
            <a:r>
              <a:rPr lang="en-US"/>
              <a:t>= Sample size</a:t>
            </a:r>
          </a:p>
          <a:p>
            <a:pPr eaLnBrk="1" hangingPunct="1"/>
            <a:r>
              <a:rPr lang="en-US" i="1"/>
              <a:t>	N </a:t>
            </a:r>
            <a:r>
              <a:rPr lang="en-US"/>
              <a:t>= Population size</a:t>
            </a:r>
          </a:p>
          <a:p>
            <a:pPr eaLnBrk="1" hangingPunct="1"/>
            <a:endParaRPr lang="en-US"/>
          </a:p>
          <a:p>
            <a:pPr eaLnBrk="1" hangingPunct="1"/>
            <a:endParaRPr lang="en-US"/>
          </a:p>
          <a:p>
            <a:pPr eaLnBrk="1" hangingPunct="1"/>
            <a:r>
              <a:rPr lang="en-US"/>
              <a:t>	is called the </a:t>
            </a:r>
            <a:r>
              <a:rPr lang="en-US" b="1"/>
              <a:t>Finite Population Correction Factor</a:t>
            </a:r>
          </a:p>
        </p:txBody>
      </p:sp>
      <p:graphicFrame>
        <p:nvGraphicFramePr>
          <p:cNvPr id="25603" name="Object 3"/>
          <p:cNvGraphicFramePr>
            <a:graphicFrameLocks noChangeAspect="1"/>
          </p:cNvGraphicFramePr>
          <p:nvPr/>
        </p:nvGraphicFramePr>
        <p:xfrm>
          <a:off x="2054578" y="5097640"/>
          <a:ext cx="1524000" cy="879475"/>
        </p:xfrm>
        <a:graphic>
          <a:graphicData uri="http://schemas.openxmlformats.org/presentationml/2006/ole">
            <p:oleObj spid="_x0000_s200707" name="Equation" r:id="rId4" imgW="520474" imgH="444307" progId="">
              <p:embed/>
            </p:oleObj>
          </a:graphicData>
        </a:graphic>
      </p:graphicFrame>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Sampling Distribution of the Mean with a Finite Population</a:t>
            </a:r>
          </a:p>
        </p:txBody>
      </p:sp>
      <p:sp>
        <p:nvSpPr>
          <p:cNvPr id="26628" name="Content Placeholder 2"/>
          <p:cNvSpPr>
            <a:spLocks noGrp="1"/>
          </p:cNvSpPr>
          <p:nvPr>
            <p:ph idx="1"/>
          </p:nvPr>
        </p:nvSpPr>
        <p:spPr>
          <a:xfrm>
            <a:off x="677334" y="1106311"/>
            <a:ext cx="11085688" cy="4935051"/>
          </a:xfrm>
        </p:spPr>
        <p:txBody>
          <a:bodyPr>
            <a:normAutofit/>
          </a:bodyPr>
          <a:lstStyle/>
          <a:p>
            <a:r>
              <a:rPr lang="en-US" sz="2400" b="1" dirty="0" smtClean="0">
                <a:solidFill>
                  <a:schemeClr val="tx1"/>
                </a:solidFill>
              </a:rPr>
              <a:t>Example: </a:t>
            </a:r>
            <a:r>
              <a:rPr lang="en-US" sz="2400" dirty="0" smtClean="0">
                <a:solidFill>
                  <a:schemeClr val="tx1"/>
                </a:solidFill>
              </a:rPr>
              <a:t>A company has 100 customers, and has an average rating for customer service of 7.2 on a scale of 1–10 with a standard deviation of 0.7. However, a recent sample of 40 customers led to an average rating of 7.5 for the company. </a:t>
            </a:r>
          </a:p>
          <a:p>
            <a:endParaRPr lang="en-US" sz="2400" dirty="0" smtClean="0">
              <a:solidFill>
                <a:schemeClr val="tx1"/>
              </a:solidFill>
            </a:endParaRPr>
          </a:p>
          <a:p>
            <a:pPr lvl="1" indent="0">
              <a:buFont typeface="Arial" charset="0"/>
              <a:buNone/>
            </a:pPr>
            <a:r>
              <a:rPr lang="en-US" sz="2400" dirty="0" smtClean="0">
                <a:solidFill>
                  <a:schemeClr val="tx1"/>
                </a:solidFill>
              </a:rPr>
              <a:t>Is there any evidence that the average customer service rating for the entire customer base is different from 7.2?</a:t>
            </a:r>
            <a:endParaRPr lang="en-US" sz="2400" dirty="0" smtClean="0">
              <a:solidFill>
                <a:schemeClr val="tx1"/>
              </a:solidFill>
              <a:sym typeface="Symbol" pitchFamily="18" charset="2"/>
            </a:endParaRPr>
          </a:p>
          <a:p>
            <a:endParaRPr lang="en-US" sz="2400" dirty="0" smtClean="0">
              <a:solidFill>
                <a:schemeClr val="tx1"/>
              </a:solidFill>
            </a:endParaRPr>
          </a:p>
        </p:txBody>
      </p:sp>
      <p:sp>
        <p:nvSpPr>
          <p:cNvPr id="2" name="Rectangle 1"/>
          <p:cNvSpPr/>
          <p:nvPr/>
        </p:nvSpPr>
        <p:spPr>
          <a:xfrm>
            <a:off x="1286933" y="3203222"/>
            <a:ext cx="10329333" cy="762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6630" name="Rectangle 2"/>
          <p:cNvSpPr>
            <a:spLocks noChangeArrowheads="1"/>
          </p:cNvSpPr>
          <p:nvPr/>
        </p:nvSpPr>
        <p:spPr bwMode="auto">
          <a:xfrm>
            <a:off x="863600" y="4205289"/>
            <a:ext cx="10464800" cy="1571625"/>
          </a:xfrm>
          <a:prstGeom prst="rect">
            <a:avLst/>
          </a:prstGeom>
          <a:noFill/>
          <a:ln w="9525">
            <a:noFill/>
            <a:miter lim="800000"/>
            <a:headEnd/>
            <a:tailEnd/>
          </a:ln>
        </p:spPr>
        <p:txBody>
          <a:bodyPr>
            <a:spAutoFit/>
          </a:bodyPr>
          <a:lstStyle/>
          <a:p>
            <a:pPr eaLnBrk="1" hangingPunct="1"/>
            <a:r>
              <a:rPr lang="en-US" sz="2400"/>
              <a:t>Steps:</a:t>
            </a:r>
          </a:p>
          <a:p>
            <a:pPr marL="914400" lvl="1" indent="-514350" eaLnBrk="1" hangingPunct="1">
              <a:buClr>
                <a:srgbClr val="00B400"/>
              </a:buClr>
              <a:buFontTx/>
              <a:buAutoNum type="arabicPeriod"/>
            </a:pPr>
            <a:r>
              <a:rPr lang="en-US" sz="2400"/>
              <a:t>Find the standard error of the mean</a:t>
            </a:r>
          </a:p>
          <a:p>
            <a:pPr marL="914400" lvl="1" indent="-514350" eaLnBrk="1" hangingPunct="1">
              <a:buClr>
                <a:srgbClr val="00B400"/>
              </a:buClr>
              <a:buFontTx/>
              <a:buAutoNum type="arabicPeriod"/>
            </a:pPr>
            <a:r>
              <a:rPr lang="en-US" sz="2400"/>
              <a:t>Calculate the </a:t>
            </a:r>
            <a:r>
              <a:rPr lang="en-US" sz="2400" i="1"/>
              <a:t>z</a:t>
            </a:r>
            <a:r>
              <a:rPr lang="en-US" sz="2400"/>
              <a:t>-score for     = 7.5</a:t>
            </a:r>
          </a:p>
          <a:p>
            <a:pPr marL="914400" lvl="1" indent="-514350" eaLnBrk="1" hangingPunct="1">
              <a:buClr>
                <a:srgbClr val="00B400"/>
              </a:buClr>
              <a:buFontTx/>
              <a:buAutoNum type="arabicPeriod"/>
            </a:pPr>
            <a:r>
              <a:rPr lang="en-US" sz="2400"/>
              <a:t>Determine the probability</a:t>
            </a:r>
          </a:p>
        </p:txBody>
      </p:sp>
      <p:graphicFrame>
        <p:nvGraphicFramePr>
          <p:cNvPr id="26626" name="Object 3"/>
          <p:cNvGraphicFramePr>
            <a:graphicFrameLocks noChangeAspect="1"/>
          </p:cNvGraphicFramePr>
          <p:nvPr/>
        </p:nvGraphicFramePr>
        <p:xfrm>
          <a:off x="6705601" y="4972050"/>
          <a:ext cx="427567" cy="381000"/>
        </p:xfrm>
        <a:graphic>
          <a:graphicData uri="http://schemas.openxmlformats.org/presentationml/2006/ole">
            <p:oleObj spid="_x0000_s201730" name="Equation" r:id="rId3" imgW="139579" imgH="164957" progId="">
              <p:embed/>
            </p:oleObj>
          </a:graphicData>
        </a:graphic>
      </p:graphicFrame>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Sampling Distribution of the Mean with a Finite Population</a:t>
            </a:r>
          </a:p>
        </p:txBody>
      </p:sp>
      <p:sp>
        <p:nvSpPr>
          <p:cNvPr id="27656" name="Content Placeholder 2"/>
          <p:cNvSpPr>
            <a:spLocks noGrp="1"/>
          </p:cNvSpPr>
          <p:nvPr>
            <p:ph idx="1"/>
          </p:nvPr>
        </p:nvSpPr>
        <p:spPr>
          <a:xfrm>
            <a:off x="609600" y="1295400"/>
            <a:ext cx="11277600" cy="4525963"/>
          </a:xfrm>
        </p:spPr>
        <p:txBody>
          <a:bodyPr>
            <a:noAutofit/>
          </a:bodyPr>
          <a:lstStyle/>
          <a:p>
            <a:r>
              <a:rPr lang="en-US" sz="2400" b="1" dirty="0" smtClean="0"/>
              <a:t>Example: </a:t>
            </a:r>
            <a:r>
              <a:rPr lang="en-US" sz="2400" dirty="0" smtClean="0">
                <a:solidFill>
                  <a:srgbClr val="00B400"/>
                </a:solidFill>
              </a:rPr>
              <a:t>(continued)  </a:t>
            </a:r>
            <a:r>
              <a:rPr lang="en-US" sz="2400" i="1" dirty="0" smtClean="0"/>
              <a:t>N</a:t>
            </a:r>
            <a:r>
              <a:rPr lang="en-US" sz="2400" dirty="0" smtClean="0"/>
              <a:t> = 100, </a:t>
            </a:r>
            <a:r>
              <a:rPr lang="el-GR" sz="2400" i="1" dirty="0" smtClean="0">
                <a:sym typeface="Symbol" pitchFamily="18" charset="2"/>
              </a:rPr>
              <a:t>μ</a:t>
            </a:r>
            <a:r>
              <a:rPr lang="en-US" sz="2400" dirty="0" smtClean="0">
                <a:sym typeface="Symbol" pitchFamily="18" charset="2"/>
              </a:rPr>
              <a:t> = 7.2, </a:t>
            </a:r>
            <a:r>
              <a:rPr lang="el-GR" sz="2400" i="1" dirty="0" smtClean="0">
                <a:sym typeface="Symbol" pitchFamily="18" charset="2"/>
              </a:rPr>
              <a:t>σ</a:t>
            </a:r>
            <a:r>
              <a:rPr lang="en-US" sz="2400" dirty="0" smtClean="0">
                <a:sym typeface="Symbol" pitchFamily="18" charset="2"/>
              </a:rPr>
              <a:t> = 0.7, </a:t>
            </a:r>
            <a:r>
              <a:rPr lang="en-US" sz="2400" i="1" dirty="0" smtClean="0">
                <a:sym typeface="Symbol" pitchFamily="18" charset="2"/>
              </a:rPr>
              <a:t>n</a:t>
            </a:r>
            <a:r>
              <a:rPr lang="en-US" sz="2400" dirty="0" smtClean="0">
                <a:sym typeface="Symbol" pitchFamily="18" charset="2"/>
              </a:rPr>
              <a:t> = 40 </a:t>
            </a:r>
          </a:p>
          <a:p>
            <a:pPr marL="800100" lvl="2" indent="0">
              <a:buFontTx/>
              <a:buNone/>
            </a:pPr>
            <a:r>
              <a:rPr lang="en-US" sz="2400" dirty="0" smtClean="0">
                <a:sym typeface="Symbol" pitchFamily="18" charset="2"/>
              </a:rPr>
              <a:t>What is the probability that the sample mean is </a:t>
            </a:r>
          </a:p>
          <a:p>
            <a:pPr marL="800100" lvl="2" indent="0">
              <a:buFontTx/>
              <a:buNone/>
            </a:pPr>
            <a:r>
              <a:rPr lang="en-US" sz="2400" dirty="0" smtClean="0">
                <a:sym typeface="Symbol" pitchFamily="18" charset="2"/>
              </a:rPr>
              <a:t>greater than      = 7.5?</a:t>
            </a:r>
          </a:p>
          <a:p>
            <a:pPr>
              <a:spcBef>
                <a:spcPts val="1800"/>
              </a:spcBef>
              <a:buFontTx/>
              <a:buNone/>
            </a:pPr>
            <a:r>
              <a:rPr lang="en-US" sz="2400" dirty="0" smtClean="0">
                <a:solidFill>
                  <a:srgbClr val="00B400"/>
                </a:solidFill>
              </a:rPr>
              <a:t>1.</a:t>
            </a:r>
          </a:p>
          <a:p>
            <a:pPr>
              <a:spcBef>
                <a:spcPts val="1200"/>
              </a:spcBef>
              <a:buFontTx/>
              <a:buNone/>
            </a:pPr>
            <a:endParaRPr lang="en-US" sz="2400" dirty="0" smtClean="0">
              <a:solidFill>
                <a:srgbClr val="00B400"/>
              </a:solidFill>
            </a:endParaRPr>
          </a:p>
          <a:p>
            <a:pPr>
              <a:spcBef>
                <a:spcPts val="1200"/>
              </a:spcBef>
              <a:buFontTx/>
              <a:buNone/>
            </a:pPr>
            <a:endParaRPr lang="en-US" sz="2400" dirty="0" smtClean="0">
              <a:solidFill>
                <a:srgbClr val="00B400"/>
              </a:solidFill>
            </a:endParaRPr>
          </a:p>
          <a:p>
            <a:pPr>
              <a:spcBef>
                <a:spcPts val="1200"/>
              </a:spcBef>
              <a:buFontTx/>
              <a:buNone/>
            </a:pPr>
            <a:r>
              <a:rPr lang="en-US" sz="2400" dirty="0" smtClean="0">
                <a:solidFill>
                  <a:srgbClr val="00B400"/>
                </a:solidFill>
              </a:rPr>
              <a:t>2.</a:t>
            </a:r>
          </a:p>
          <a:p>
            <a:pPr>
              <a:spcBef>
                <a:spcPts val="1200"/>
              </a:spcBef>
              <a:buFontTx/>
              <a:buNone/>
            </a:pPr>
            <a:endParaRPr lang="en-US" sz="2400" dirty="0" smtClean="0">
              <a:solidFill>
                <a:srgbClr val="00B400"/>
              </a:solidFill>
            </a:endParaRPr>
          </a:p>
          <a:p>
            <a:pPr>
              <a:spcBef>
                <a:spcPts val="1200"/>
              </a:spcBef>
              <a:buFontTx/>
              <a:buNone/>
            </a:pPr>
            <a:endParaRPr lang="en-US" sz="2400" dirty="0" smtClean="0">
              <a:solidFill>
                <a:srgbClr val="00B400"/>
              </a:solidFill>
            </a:endParaRPr>
          </a:p>
          <a:p>
            <a:pPr>
              <a:spcBef>
                <a:spcPts val="1200"/>
              </a:spcBef>
              <a:buFontTx/>
              <a:buNone/>
            </a:pPr>
            <a:r>
              <a:rPr lang="en-US" sz="2400" dirty="0" smtClean="0">
                <a:solidFill>
                  <a:srgbClr val="00B400"/>
                </a:solidFill>
              </a:rPr>
              <a:t>3.    </a:t>
            </a:r>
          </a:p>
        </p:txBody>
      </p:sp>
      <p:sp>
        <p:nvSpPr>
          <p:cNvPr id="2" name="Rectangle 1"/>
          <p:cNvSpPr/>
          <p:nvPr/>
        </p:nvSpPr>
        <p:spPr>
          <a:xfrm>
            <a:off x="790223" y="1828800"/>
            <a:ext cx="9403644"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27650" name="Object 4"/>
          <p:cNvGraphicFramePr>
            <a:graphicFrameLocks noChangeAspect="1"/>
          </p:cNvGraphicFramePr>
          <p:nvPr/>
        </p:nvGraphicFramePr>
        <p:xfrm>
          <a:off x="1388532" y="2943580"/>
          <a:ext cx="8940800" cy="790575"/>
        </p:xfrm>
        <a:graphic>
          <a:graphicData uri="http://schemas.openxmlformats.org/presentationml/2006/ole">
            <p:oleObj spid="_x0000_s202754" name="Equation" r:id="rId3" imgW="3886200" imgH="457200" progId="">
              <p:embed/>
            </p:oleObj>
          </a:graphicData>
        </a:graphic>
      </p:graphicFrame>
      <p:graphicFrame>
        <p:nvGraphicFramePr>
          <p:cNvPr id="27651" name="Object 6"/>
          <p:cNvGraphicFramePr>
            <a:graphicFrameLocks noChangeAspect="1"/>
          </p:cNvGraphicFramePr>
          <p:nvPr/>
        </p:nvGraphicFramePr>
        <p:xfrm>
          <a:off x="1343378" y="4518379"/>
          <a:ext cx="5791200" cy="881063"/>
        </p:xfrm>
        <a:graphic>
          <a:graphicData uri="http://schemas.openxmlformats.org/presentationml/2006/ole">
            <p:oleObj spid="_x0000_s202755" name="Equation" r:id="rId4" imgW="1917700" imgH="431800" progId="">
              <p:embed/>
            </p:oleObj>
          </a:graphicData>
        </a:graphic>
      </p:graphicFrame>
      <p:graphicFrame>
        <p:nvGraphicFramePr>
          <p:cNvPr id="27652" name="Object 7"/>
          <p:cNvGraphicFramePr>
            <a:graphicFrameLocks noChangeAspect="1"/>
          </p:cNvGraphicFramePr>
          <p:nvPr/>
        </p:nvGraphicFramePr>
        <p:xfrm>
          <a:off x="1437218" y="5743222"/>
          <a:ext cx="4337049" cy="800100"/>
        </p:xfrm>
        <a:graphic>
          <a:graphicData uri="http://schemas.openxmlformats.org/presentationml/2006/ole">
            <p:oleObj spid="_x0000_s202756" name="Equation" r:id="rId5" imgW="1651000" imgH="406400" progId="">
              <p:embed/>
            </p:oleObj>
          </a:graphicData>
        </a:graphic>
      </p:graphicFrame>
      <p:sp>
        <p:nvSpPr>
          <p:cNvPr id="12" name="Freeform 11"/>
          <p:cNvSpPr/>
          <p:nvPr/>
        </p:nvSpPr>
        <p:spPr>
          <a:xfrm>
            <a:off x="11074401" y="5534026"/>
            <a:ext cx="429684" cy="104775"/>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57342 w 809582"/>
              <a:gd name="connsiteY8" fmla="*/ 259909 h 367798"/>
              <a:gd name="connsiteX9" fmla="*/ 562092 w 809582"/>
              <a:gd name="connsiteY9" fmla="*/ 250385 h 367798"/>
              <a:gd name="connsiteX10" fmla="*/ 462079 w 809582"/>
              <a:gd name="connsiteY10" fmla="*/ 240859 h 367798"/>
              <a:gd name="connsiteX11" fmla="*/ 376355 w 809582"/>
              <a:gd name="connsiteY11" fmla="*/ 219428 h 367798"/>
              <a:gd name="connsiteX12" fmla="*/ 295392 w 809582"/>
              <a:gd name="connsiteY12" fmla="*/ 197997 h 367798"/>
              <a:gd name="connsiteX13" fmla="*/ 238241 w 809582"/>
              <a:gd name="connsiteY13" fmla="*/ 164660 h 367798"/>
              <a:gd name="connsiteX14" fmla="*/ 157279 w 809582"/>
              <a:gd name="connsiteY14" fmla="*/ 114653 h 367798"/>
              <a:gd name="connsiteX15" fmla="*/ 90604 w 809582"/>
              <a:gd name="connsiteY15" fmla="*/ 67029 h 367798"/>
              <a:gd name="connsiteX16" fmla="*/ 7261 w 809582"/>
              <a:gd name="connsiteY16" fmla="*/ 354 h 367798"/>
              <a:gd name="connsiteX17" fmla="*/ 7261 w 809582"/>
              <a:gd name="connsiteY17" fmla="*/ 97985 h 367798"/>
              <a:gd name="connsiteX18" fmla="*/ 7261 w 809582"/>
              <a:gd name="connsiteY18" fmla="*/ 195616 h 367798"/>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19984 w 809582"/>
              <a:gd name="connsiteY8" fmla="*/ 304033 h 367798"/>
              <a:gd name="connsiteX9" fmla="*/ 562092 w 809582"/>
              <a:gd name="connsiteY9" fmla="*/ 250385 h 367798"/>
              <a:gd name="connsiteX10" fmla="*/ 462079 w 809582"/>
              <a:gd name="connsiteY10" fmla="*/ 240859 h 367798"/>
              <a:gd name="connsiteX11" fmla="*/ 376355 w 809582"/>
              <a:gd name="connsiteY11" fmla="*/ 219428 h 367798"/>
              <a:gd name="connsiteX12" fmla="*/ 295392 w 809582"/>
              <a:gd name="connsiteY12" fmla="*/ 197997 h 367798"/>
              <a:gd name="connsiteX13" fmla="*/ 238241 w 809582"/>
              <a:gd name="connsiteY13" fmla="*/ 164660 h 367798"/>
              <a:gd name="connsiteX14" fmla="*/ 157279 w 809582"/>
              <a:gd name="connsiteY14" fmla="*/ 114653 h 367798"/>
              <a:gd name="connsiteX15" fmla="*/ 90604 w 809582"/>
              <a:gd name="connsiteY15" fmla="*/ 67029 h 367798"/>
              <a:gd name="connsiteX16" fmla="*/ 7261 w 809582"/>
              <a:gd name="connsiteY16" fmla="*/ 354 h 367798"/>
              <a:gd name="connsiteX17" fmla="*/ 7261 w 809582"/>
              <a:gd name="connsiteY17" fmla="*/ 97985 h 367798"/>
              <a:gd name="connsiteX18" fmla="*/ 7261 w 809582"/>
              <a:gd name="connsiteY18" fmla="*/ 195616 h 367798"/>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19984 w 809582"/>
              <a:gd name="connsiteY8" fmla="*/ 304033 h 367798"/>
              <a:gd name="connsiteX9" fmla="*/ 435842 w 809582"/>
              <a:gd name="connsiteY9" fmla="*/ 248809 h 367798"/>
              <a:gd name="connsiteX10" fmla="*/ 562092 w 809582"/>
              <a:gd name="connsiteY10" fmla="*/ 250385 h 367798"/>
              <a:gd name="connsiteX11" fmla="*/ 462079 w 809582"/>
              <a:gd name="connsiteY11" fmla="*/ 240859 h 367798"/>
              <a:gd name="connsiteX12" fmla="*/ 376355 w 809582"/>
              <a:gd name="connsiteY12" fmla="*/ 219428 h 367798"/>
              <a:gd name="connsiteX13" fmla="*/ 295392 w 809582"/>
              <a:gd name="connsiteY13" fmla="*/ 197997 h 367798"/>
              <a:gd name="connsiteX14" fmla="*/ 238241 w 809582"/>
              <a:gd name="connsiteY14" fmla="*/ 164660 h 367798"/>
              <a:gd name="connsiteX15" fmla="*/ 157279 w 809582"/>
              <a:gd name="connsiteY15" fmla="*/ 114653 h 367798"/>
              <a:gd name="connsiteX16" fmla="*/ 90604 w 809582"/>
              <a:gd name="connsiteY16" fmla="*/ 67029 h 367798"/>
              <a:gd name="connsiteX17" fmla="*/ 7261 w 809582"/>
              <a:gd name="connsiteY17" fmla="*/ 354 h 367798"/>
              <a:gd name="connsiteX18" fmla="*/ 7261 w 809582"/>
              <a:gd name="connsiteY18" fmla="*/ 97985 h 367798"/>
              <a:gd name="connsiteX19" fmla="*/ 7261 w 809582"/>
              <a:gd name="connsiteY19" fmla="*/ 195616 h 367798"/>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19984 w 809582"/>
              <a:gd name="connsiteY8" fmla="*/ 304033 h 367798"/>
              <a:gd name="connsiteX9" fmla="*/ 435842 w 809582"/>
              <a:gd name="connsiteY9" fmla="*/ 248809 h 367798"/>
              <a:gd name="connsiteX10" fmla="*/ 462079 w 809582"/>
              <a:gd name="connsiteY10" fmla="*/ 240859 h 367798"/>
              <a:gd name="connsiteX11" fmla="*/ 376355 w 809582"/>
              <a:gd name="connsiteY11" fmla="*/ 219428 h 367798"/>
              <a:gd name="connsiteX12" fmla="*/ 295392 w 809582"/>
              <a:gd name="connsiteY12" fmla="*/ 197997 h 367798"/>
              <a:gd name="connsiteX13" fmla="*/ 238241 w 809582"/>
              <a:gd name="connsiteY13" fmla="*/ 164660 h 367798"/>
              <a:gd name="connsiteX14" fmla="*/ 157279 w 809582"/>
              <a:gd name="connsiteY14" fmla="*/ 114653 h 367798"/>
              <a:gd name="connsiteX15" fmla="*/ 90604 w 809582"/>
              <a:gd name="connsiteY15" fmla="*/ 67029 h 367798"/>
              <a:gd name="connsiteX16" fmla="*/ 7261 w 809582"/>
              <a:gd name="connsiteY16" fmla="*/ 354 h 367798"/>
              <a:gd name="connsiteX17" fmla="*/ 7261 w 809582"/>
              <a:gd name="connsiteY17" fmla="*/ 97985 h 367798"/>
              <a:gd name="connsiteX18" fmla="*/ 7261 w 809582"/>
              <a:gd name="connsiteY18" fmla="*/ 195616 h 367798"/>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19984 w 809582"/>
              <a:gd name="connsiteY8" fmla="*/ 304033 h 367798"/>
              <a:gd name="connsiteX9" fmla="*/ 435842 w 809582"/>
              <a:gd name="connsiteY9" fmla="*/ 248809 h 367798"/>
              <a:gd name="connsiteX10" fmla="*/ 376355 w 809582"/>
              <a:gd name="connsiteY10" fmla="*/ 219428 h 367798"/>
              <a:gd name="connsiteX11" fmla="*/ 295392 w 809582"/>
              <a:gd name="connsiteY11" fmla="*/ 197997 h 367798"/>
              <a:gd name="connsiteX12" fmla="*/ 238241 w 809582"/>
              <a:gd name="connsiteY12" fmla="*/ 164660 h 367798"/>
              <a:gd name="connsiteX13" fmla="*/ 157279 w 809582"/>
              <a:gd name="connsiteY13" fmla="*/ 114653 h 367798"/>
              <a:gd name="connsiteX14" fmla="*/ 90604 w 809582"/>
              <a:gd name="connsiteY14" fmla="*/ 67029 h 367798"/>
              <a:gd name="connsiteX15" fmla="*/ 7261 w 809582"/>
              <a:gd name="connsiteY15" fmla="*/ 354 h 367798"/>
              <a:gd name="connsiteX16" fmla="*/ 7261 w 809582"/>
              <a:gd name="connsiteY16" fmla="*/ 97985 h 367798"/>
              <a:gd name="connsiteX17" fmla="*/ 7261 w 809582"/>
              <a:gd name="connsiteY17" fmla="*/ 195616 h 367798"/>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19984 w 809582"/>
              <a:gd name="connsiteY8" fmla="*/ 304033 h 367798"/>
              <a:gd name="connsiteX9" fmla="*/ 435842 w 809582"/>
              <a:gd name="connsiteY9" fmla="*/ 248809 h 367798"/>
              <a:gd name="connsiteX10" fmla="*/ 376355 w 809582"/>
              <a:gd name="connsiteY10" fmla="*/ 219428 h 367798"/>
              <a:gd name="connsiteX11" fmla="*/ 295392 w 809582"/>
              <a:gd name="connsiteY11" fmla="*/ 197997 h 367798"/>
              <a:gd name="connsiteX12" fmla="*/ 238241 w 809582"/>
              <a:gd name="connsiteY12" fmla="*/ 164660 h 367798"/>
              <a:gd name="connsiteX13" fmla="*/ 157279 w 809582"/>
              <a:gd name="connsiteY13" fmla="*/ 114653 h 367798"/>
              <a:gd name="connsiteX14" fmla="*/ 90604 w 809582"/>
              <a:gd name="connsiteY14" fmla="*/ 67029 h 367798"/>
              <a:gd name="connsiteX15" fmla="*/ 7261 w 809582"/>
              <a:gd name="connsiteY15" fmla="*/ 354 h 367798"/>
              <a:gd name="connsiteX16" fmla="*/ 7261 w 809582"/>
              <a:gd name="connsiteY16" fmla="*/ 195616 h 367798"/>
              <a:gd name="connsiteX0" fmla="*/ 6188 w 808509"/>
              <a:gd name="connsiteY0" fmla="*/ 354 h 381529"/>
              <a:gd name="connsiteX1" fmla="*/ 15713 w 808509"/>
              <a:gd name="connsiteY1" fmla="*/ 355159 h 381529"/>
              <a:gd name="connsiteX2" fmla="*/ 91913 w 808509"/>
              <a:gd name="connsiteY2" fmla="*/ 355160 h 381529"/>
              <a:gd name="connsiteX3" fmla="*/ 391950 w 808509"/>
              <a:gd name="connsiteY3" fmla="*/ 352778 h 381529"/>
              <a:gd name="connsiteX4" fmla="*/ 482438 w 808509"/>
              <a:gd name="connsiteY4" fmla="*/ 355160 h 381529"/>
              <a:gd name="connsiteX5" fmla="*/ 546731 w 808509"/>
              <a:gd name="connsiteY5" fmla="*/ 355160 h 381529"/>
              <a:gd name="connsiteX6" fmla="*/ 796802 w 808509"/>
              <a:gd name="connsiteY6" fmla="*/ 355158 h 381529"/>
              <a:gd name="connsiteX7" fmla="*/ 804896 w 808509"/>
              <a:gd name="connsiteY7" fmla="*/ 327985 h 381529"/>
              <a:gd name="connsiteX8" fmla="*/ 618911 w 808509"/>
              <a:gd name="connsiteY8" fmla="*/ 304033 h 381529"/>
              <a:gd name="connsiteX9" fmla="*/ 434769 w 808509"/>
              <a:gd name="connsiteY9" fmla="*/ 248809 h 381529"/>
              <a:gd name="connsiteX10" fmla="*/ 375282 w 808509"/>
              <a:gd name="connsiteY10" fmla="*/ 219428 h 381529"/>
              <a:gd name="connsiteX11" fmla="*/ 294319 w 808509"/>
              <a:gd name="connsiteY11" fmla="*/ 197997 h 381529"/>
              <a:gd name="connsiteX12" fmla="*/ 237168 w 808509"/>
              <a:gd name="connsiteY12" fmla="*/ 164660 h 381529"/>
              <a:gd name="connsiteX13" fmla="*/ 156206 w 808509"/>
              <a:gd name="connsiteY13" fmla="*/ 114653 h 381529"/>
              <a:gd name="connsiteX14" fmla="*/ 89531 w 808509"/>
              <a:gd name="connsiteY14" fmla="*/ 67029 h 381529"/>
              <a:gd name="connsiteX15" fmla="*/ 6188 w 808509"/>
              <a:gd name="connsiteY15" fmla="*/ 354 h 381529"/>
              <a:gd name="connsiteX0" fmla="*/ 4079 w 818852"/>
              <a:gd name="connsiteY0" fmla="*/ 147 h 482689"/>
              <a:gd name="connsiteX1" fmla="*/ 26056 w 818852"/>
              <a:gd name="connsiteY1" fmla="*/ 449328 h 482689"/>
              <a:gd name="connsiteX2" fmla="*/ 102256 w 818852"/>
              <a:gd name="connsiteY2" fmla="*/ 449329 h 482689"/>
              <a:gd name="connsiteX3" fmla="*/ 402293 w 818852"/>
              <a:gd name="connsiteY3" fmla="*/ 446947 h 482689"/>
              <a:gd name="connsiteX4" fmla="*/ 492781 w 818852"/>
              <a:gd name="connsiteY4" fmla="*/ 449329 h 482689"/>
              <a:gd name="connsiteX5" fmla="*/ 557074 w 818852"/>
              <a:gd name="connsiteY5" fmla="*/ 449329 h 482689"/>
              <a:gd name="connsiteX6" fmla="*/ 807145 w 818852"/>
              <a:gd name="connsiteY6" fmla="*/ 449327 h 482689"/>
              <a:gd name="connsiteX7" fmla="*/ 815239 w 818852"/>
              <a:gd name="connsiteY7" fmla="*/ 422154 h 482689"/>
              <a:gd name="connsiteX8" fmla="*/ 629254 w 818852"/>
              <a:gd name="connsiteY8" fmla="*/ 398202 h 482689"/>
              <a:gd name="connsiteX9" fmla="*/ 445112 w 818852"/>
              <a:gd name="connsiteY9" fmla="*/ 342978 h 482689"/>
              <a:gd name="connsiteX10" fmla="*/ 385625 w 818852"/>
              <a:gd name="connsiteY10" fmla="*/ 313597 h 482689"/>
              <a:gd name="connsiteX11" fmla="*/ 304662 w 818852"/>
              <a:gd name="connsiteY11" fmla="*/ 292166 h 482689"/>
              <a:gd name="connsiteX12" fmla="*/ 247511 w 818852"/>
              <a:gd name="connsiteY12" fmla="*/ 258829 h 482689"/>
              <a:gd name="connsiteX13" fmla="*/ 166549 w 818852"/>
              <a:gd name="connsiteY13" fmla="*/ 208822 h 482689"/>
              <a:gd name="connsiteX14" fmla="*/ 99874 w 818852"/>
              <a:gd name="connsiteY14" fmla="*/ 161198 h 482689"/>
              <a:gd name="connsiteX15" fmla="*/ 4079 w 818852"/>
              <a:gd name="connsiteY15" fmla="*/ 147 h 482689"/>
              <a:gd name="connsiteX0" fmla="*/ 39 w 814812"/>
              <a:gd name="connsiteY0" fmla="*/ 8999 h 491541"/>
              <a:gd name="connsiteX1" fmla="*/ 22016 w 814812"/>
              <a:gd name="connsiteY1" fmla="*/ 458180 h 491541"/>
              <a:gd name="connsiteX2" fmla="*/ 98216 w 814812"/>
              <a:gd name="connsiteY2" fmla="*/ 458181 h 491541"/>
              <a:gd name="connsiteX3" fmla="*/ 398253 w 814812"/>
              <a:gd name="connsiteY3" fmla="*/ 455799 h 491541"/>
              <a:gd name="connsiteX4" fmla="*/ 488741 w 814812"/>
              <a:gd name="connsiteY4" fmla="*/ 458181 h 491541"/>
              <a:gd name="connsiteX5" fmla="*/ 553034 w 814812"/>
              <a:gd name="connsiteY5" fmla="*/ 458181 h 491541"/>
              <a:gd name="connsiteX6" fmla="*/ 803105 w 814812"/>
              <a:gd name="connsiteY6" fmla="*/ 458179 h 491541"/>
              <a:gd name="connsiteX7" fmla="*/ 811199 w 814812"/>
              <a:gd name="connsiteY7" fmla="*/ 431006 h 491541"/>
              <a:gd name="connsiteX8" fmla="*/ 625214 w 814812"/>
              <a:gd name="connsiteY8" fmla="*/ 407054 h 491541"/>
              <a:gd name="connsiteX9" fmla="*/ 441072 w 814812"/>
              <a:gd name="connsiteY9" fmla="*/ 351830 h 491541"/>
              <a:gd name="connsiteX10" fmla="*/ 381585 w 814812"/>
              <a:gd name="connsiteY10" fmla="*/ 322449 h 491541"/>
              <a:gd name="connsiteX11" fmla="*/ 300622 w 814812"/>
              <a:gd name="connsiteY11" fmla="*/ 301018 h 491541"/>
              <a:gd name="connsiteX12" fmla="*/ 243471 w 814812"/>
              <a:gd name="connsiteY12" fmla="*/ 267681 h 491541"/>
              <a:gd name="connsiteX13" fmla="*/ 162509 w 814812"/>
              <a:gd name="connsiteY13" fmla="*/ 217674 h 491541"/>
              <a:gd name="connsiteX14" fmla="*/ 95834 w 814812"/>
              <a:gd name="connsiteY14" fmla="*/ 170050 h 491541"/>
              <a:gd name="connsiteX15" fmla="*/ 39 w 814812"/>
              <a:gd name="connsiteY15" fmla="*/ 8999 h 491541"/>
              <a:gd name="connsiteX0" fmla="*/ 39 w 814812"/>
              <a:gd name="connsiteY0" fmla="*/ 12879 h 495421"/>
              <a:gd name="connsiteX1" fmla="*/ 22016 w 814812"/>
              <a:gd name="connsiteY1" fmla="*/ 462060 h 495421"/>
              <a:gd name="connsiteX2" fmla="*/ 98216 w 814812"/>
              <a:gd name="connsiteY2" fmla="*/ 462061 h 495421"/>
              <a:gd name="connsiteX3" fmla="*/ 398253 w 814812"/>
              <a:gd name="connsiteY3" fmla="*/ 459679 h 495421"/>
              <a:gd name="connsiteX4" fmla="*/ 488741 w 814812"/>
              <a:gd name="connsiteY4" fmla="*/ 462061 h 495421"/>
              <a:gd name="connsiteX5" fmla="*/ 553034 w 814812"/>
              <a:gd name="connsiteY5" fmla="*/ 462061 h 495421"/>
              <a:gd name="connsiteX6" fmla="*/ 803105 w 814812"/>
              <a:gd name="connsiteY6" fmla="*/ 462059 h 495421"/>
              <a:gd name="connsiteX7" fmla="*/ 811199 w 814812"/>
              <a:gd name="connsiteY7" fmla="*/ 434886 h 495421"/>
              <a:gd name="connsiteX8" fmla="*/ 625214 w 814812"/>
              <a:gd name="connsiteY8" fmla="*/ 410934 h 495421"/>
              <a:gd name="connsiteX9" fmla="*/ 441072 w 814812"/>
              <a:gd name="connsiteY9" fmla="*/ 355710 h 495421"/>
              <a:gd name="connsiteX10" fmla="*/ 381585 w 814812"/>
              <a:gd name="connsiteY10" fmla="*/ 326329 h 495421"/>
              <a:gd name="connsiteX11" fmla="*/ 300622 w 814812"/>
              <a:gd name="connsiteY11" fmla="*/ 304898 h 495421"/>
              <a:gd name="connsiteX12" fmla="*/ 243471 w 814812"/>
              <a:gd name="connsiteY12" fmla="*/ 271561 h 495421"/>
              <a:gd name="connsiteX13" fmla="*/ 162509 w 814812"/>
              <a:gd name="connsiteY13" fmla="*/ 221554 h 495421"/>
              <a:gd name="connsiteX14" fmla="*/ 95834 w 814812"/>
              <a:gd name="connsiteY14" fmla="*/ 108970 h 495421"/>
              <a:gd name="connsiteX15" fmla="*/ 39 w 814812"/>
              <a:gd name="connsiteY15" fmla="*/ 12879 h 495421"/>
              <a:gd name="connsiteX0" fmla="*/ 42 w 814815"/>
              <a:gd name="connsiteY0" fmla="*/ 12580 h 495122"/>
              <a:gd name="connsiteX1" fmla="*/ 22019 w 814815"/>
              <a:gd name="connsiteY1" fmla="*/ 461761 h 495122"/>
              <a:gd name="connsiteX2" fmla="*/ 98219 w 814815"/>
              <a:gd name="connsiteY2" fmla="*/ 461762 h 495122"/>
              <a:gd name="connsiteX3" fmla="*/ 398256 w 814815"/>
              <a:gd name="connsiteY3" fmla="*/ 459380 h 495122"/>
              <a:gd name="connsiteX4" fmla="*/ 488744 w 814815"/>
              <a:gd name="connsiteY4" fmla="*/ 461762 h 495122"/>
              <a:gd name="connsiteX5" fmla="*/ 553037 w 814815"/>
              <a:gd name="connsiteY5" fmla="*/ 461762 h 495122"/>
              <a:gd name="connsiteX6" fmla="*/ 803108 w 814815"/>
              <a:gd name="connsiteY6" fmla="*/ 461760 h 495122"/>
              <a:gd name="connsiteX7" fmla="*/ 811202 w 814815"/>
              <a:gd name="connsiteY7" fmla="*/ 434587 h 495122"/>
              <a:gd name="connsiteX8" fmla="*/ 625217 w 814815"/>
              <a:gd name="connsiteY8" fmla="*/ 410635 h 495122"/>
              <a:gd name="connsiteX9" fmla="*/ 441075 w 814815"/>
              <a:gd name="connsiteY9" fmla="*/ 355411 h 495122"/>
              <a:gd name="connsiteX10" fmla="*/ 381588 w 814815"/>
              <a:gd name="connsiteY10" fmla="*/ 326030 h 495122"/>
              <a:gd name="connsiteX11" fmla="*/ 300625 w 814815"/>
              <a:gd name="connsiteY11" fmla="*/ 304599 h 495122"/>
              <a:gd name="connsiteX12" fmla="*/ 243474 w 814815"/>
              <a:gd name="connsiteY12" fmla="*/ 271262 h 495122"/>
              <a:gd name="connsiteX13" fmla="*/ 198091 w 814815"/>
              <a:gd name="connsiteY13" fmla="*/ 197967 h 495122"/>
              <a:gd name="connsiteX14" fmla="*/ 95837 w 814815"/>
              <a:gd name="connsiteY14" fmla="*/ 108671 h 495122"/>
              <a:gd name="connsiteX15" fmla="*/ 42 w 814815"/>
              <a:gd name="connsiteY15" fmla="*/ 12580 h 495122"/>
              <a:gd name="connsiteX0" fmla="*/ 42 w 814815"/>
              <a:gd name="connsiteY0" fmla="*/ 12580 h 495122"/>
              <a:gd name="connsiteX1" fmla="*/ 22019 w 814815"/>
              <a:gd name="connsiteY1" fmla="*/ 461761 h 495122"/>
              <a:gd name="connsiteX2" fmla="*/ 98219 w 814815"/>
              <a:gd name="connsiteY2" fmla="*/ 461762 h 495122"/>
              <a:gd name="connsiteX3" fmla="*/ 398256 w 814815"/>
              <a:gd name="connsiteY3" fmla="*/ 459380 h 495122"/>
              <a:gd name="connsiteX4" fmla="*/ 488744 w 814815"/>
              <a:gd name="connsiteY4" fmla="*/ 461762 h 495122"/>
              <a:gd name="connsiteX5" fmla="*/ 553037 w 814815"/>
              <a:gd name="connsiteY5" fmla="*/ 461762 h 495122"/>
              <a:gd name="connsiteX6" fmla="*/ 803108 w 814815"/>
              <a:gd name="connsiteY6" fmla="*/ 461760 h 495122"/>
              <a:gd name="connsiteX7" fmla="*/ 811202 w 814815"/>
              <a:gd name="connsiteY7" fmla="*/ 434587 h 495122"/>
              <a:gd name="connsiteX8" fmla="*/ 625217 w 814815"/>
              <a:gd name="connsiteY8" fmla="*/ 410635 h 495122"/>
              <a:gd name="connsiteX9" fmla="*/ 441075 w 814815"/>
              <a:gd name="connsiteY9" fmla="*/ 355411 h 495122"/>
              <a:gd name="connsiteX10" fmla="*/ 381588 w 814815"/>
              <a:gd name="connsiteY10" fmla="*/ 326030 h 495122"/>
              <a:gd name="connsiteX11" fmla="*/ 300625 w 814815"/>
              <a:gd name="connsiteY11" fmla="*/ 304599 h 495122"/>
              <a:gd name="connsiteX12" fmla="*/ 279053 w 814815"/>
              <a:gd name="connsiteY12" fmla="*/ 270037 h 495122"/>
              <a:gd name="connsiteX13" fmla="*/ 198091 w 814815"/>
              <a:gd name="connsiteY13" fmla="*/ 197967 h 495122"/>
              <a:gd name="connsiteX14" fmla="*/ 95837 w 814815"/>
              <a:gd name="connsiteY14" fmla="*/ 108671 h 495122"/>
              <a:gd name="connsiteX15" fmla="*/ 42 w 814815"/>
              <a:gd name="connsiteY15" fmla="*/ 12580 h 495122"/>
              <a:gd name="connsiteX0" fmla="*/ 42 w 814815"/>
              <a:gd name="connsiteY0" fmla="*/ 12580 h 495122"/>
              <a:gd name="connsiteX1" fmla="*/ 22019 w 814815"/>
              <a:gd name="connsiteY1" fmla="*/ 461761 h 495122"/>
              <a:gd name="connsiteX2" fmla="*/ 98219 w 814815"/>
              <a:gd name="connsiteY2" fmla="*/ 461762 h 495122"/>
              <a:gd name="connsiteX3" fmla="*/ 398256 w 814815"/>
              <a:gd name="connsiteY3" fmla="*/ 459380 h 495122"/>
              <a:gd name="connsiteX4" fmla="*/ 488744 w 814815"/>
              <a:gd name="connsiteY4" fmla="*/ 461762 h 495122"/>
              <a:gd name="connsiteX5" fmla="*/ 553037 w 814815"/>
              <a:gd name="connsiteY5" fmla="*/ 461762 h 495122"/>
              <a:gd name="connsiteX6" fmla="*/ 803108 w 814815"/>
              <a:gd name="connsiteY6" fmla="*/ 461760 h 495122"/>
              <a:gd name="connsiteX7" fmla="*/ 811202 w 814815"/>
              <a:gd name="connsiteY7" fmla="*/ 434587 h 495122"/>
              <a:gd name="connsiteX8" fmla="*/ 625217 w 814815"/>
              <a:gd name="connsiteY8" fmla="*/ 410635 h 495122"/>
              <a:gd name="connsiteX9" fmla="*/ 441075 w 814815"/>
              <a:gd name="connsiteY9" fmla="*/ 355411 h 495122"/>
              <a:gd name="connsiteX10" fmla="*/ 381588 w 814815"/>
              <a:gd name="connsiteY10" fmla="*/ 326030 h 495122"/>
              <a:gd name="connsiteX11" fmla="*/ 300625 w 814815"/>
              <a:gd name="connsiteY11" fmla="*/ 304599 h 495122"/>
              <a:gd name="connsiteX12" fmla="*/ 279053 w 814815"/>
              <a:gd name="connsiteY12" fmla="*/ 270037 h 495122"/>
              <a:gd name="connsiteX13" fmla="*/ 198091 w 814815"/>
              <a:gd name="connsiteY13" fmla="*/ 197967 h 495122"/>
              <a:gd name="connsiteX14" fmla="*/ 95837 w 814815"/>
              <a:gd name="connsiteY14" fmla="*/ 108671 h 495122"/>
              <a:gd name="connsiteX15" fmla="*/ 42 w 814815"/>
              <a:gd name="connsiteY15" fmla="*/ 12580 h 495122"/>
              <a:gd name="connsiteX0" fmla="*/ 42 w 814815"/>
              <a:gd name="connsiteY0" fmla="*/ 12580 h 495122"/>
              <a:gd name="connsiteX1" fmla="*/ 22019 w 814815"/>
              <a:gd name="connsiteY1" fmla="*/ 461761 h 495122"/>
              <a:gd name="connsiteX2" fmla="*/ 98219 w 814815"/>
              <a:gd name="connsiteY2" fmla="*/ 461762 h 495122"/>
              <a:gd name="connsiteX3" fmla="*/ 398256 w 814815"/>
              <a:gd name="connsiteY3" fmla="*/ 459380 h 495122"/>
              <a:gd name="connsiteX4" fmla="*/ 488744 w 814815"/>
              <a:gd name="connsiteY4" fmla="*/ 461762 h 495122"/>
              <a:gd name="connsiteX5" fmla="*/ 553037 w 814815"/>
              <a:gd name="connsiteY5" fmla="*/ 461762 h 495122"/>
              <a:gd name="connsiteX6" fmla="*/ 803108 w 814815"/>
              <a:gd name="connsiteY6" fmla="*/ 461760 h 495122"/>
              <a:gd name="connsiteX7" fmla="*/ 811202 w 814815"/>
              <a:gd name="connsiteY7" fmla="*/ 434587 h 495122"/>
              <a:gd name="connsiteX8" fmla="*/ 625217 w 814815"/>
              <a:gd name="connsiteY8" fmla="*/ 410635 h 495122"/>
              <a:gd name="connsiteX9" fmla="*/ 441075 w 814815"/>
              <a:gd name="connsiteY9" fmla="*/ 355411 h 495122"/>
              <a:gd name="connsiteX10" fmla="*/ 381588 w 814815"/>
              <a:gd name="connsiteY10" fmla="*/ 326030 h 495122"/>
              <a:gd name="connsiteX11" fmla="*/ 279053 w 814815"/>
              <a:gd name="connsiteY11" fmla="*/ 270037 h 495122"/>
              <a:gd name="connsiteX12" fmla="*/ 198091 w 814815"/>
              <a:gd name="connsiteY12" fmla="*/ 197967 h 495122"/>
              <a:gd name="connsiteX13" fmla="*/ 95837 w 814815"/>
              <a:gd name="connsiteY13" fmla="*/ 108671 h 495122"/>
              <a:gd name="connsiteX14" fmla="*/ 42 w 814815"/>
              <a:gd name="connsiteY14" fmla="*/ 12580 h 495122"/>
              <a:gd name="connsiteX0" fmla="*/ 311 w 815084"/>
              <a:gd name="connsiteY0" fmla="*/ 0 h 482542"/>
              <a:gd name="connsiteX1" fmla="*/ 22288 w 815084"/>
              <a:gd name="connsiteY1" fmla="*/ 449181 h 482542"/>
              <a:gd name="connsiteX2" fmla="*/ 98488 w 815084"/>
              <a:gd name="connsiteY2" fmla="*/ 449182 h 482542"/>
              <a:gd name="connsiteX3" fmla="*/ 398525 w 815084"/>
              <a:gd name="connsiteY3" fmla="*/ 446800 h 482542"/>
              <a:gd name="connsiteX4" fmla="*/ 489013 w 815084"/>
              <a:gd name="connsiteY4" fmla="*/ 449182 h 482542"/>
              <a:gd name="connsiteX5" fmla="*/ 553306 w 815084"/>
              <a:gd name="connsiteY5" fmla="*/ 449182 h 482542"/>
              <a:gd name="connsiteX6" fmla="*/ 803377 w 815084"/>
              <a:gd name="connsiteY6" fmla="*/ 449180 h 482542"/>
              <a:gd name="connsiteX7" fmla="*/ 811471 w 815084"/>
              <a:gd name="connsiteY7" fmla="*/ 422007 h 482542"/>
              <a:gd name="connsiteX8" fmla="*/ 625486 w 815084"/>
              <a:gd name="connsiteY8" fmla="*/ 398055 h 482542"/>
              <a:gd name="connsiteX9" fmla="*/ 441344 w 815084"/>
              <a:gd name="connsiteY9" fmla="*/ 342831 h 482542"/>
              <a:gd name="connsiteX10" fmla="*/ 381857 w 815084"/>
              <a:gd name="connsiteY10" fmla="*/ 313450 h 482542"/>
              <a:gd name="connsiteX11" fmla="*/ 279322 w 815084"/>
              <a:gd name="connsiteY11" fmla="*/ 257457 h 482542"/>
              <a:gd name="connsiteX12" fmla="*/ 198360 w 815084"/>
              <a:gd name="connsiteY12" fmla="*/ 185387 h 482542"/>
              <a:gd name="connsiteX13" fmla="*/ 96106 w 815084"/>
              <a:gd name="connsiteY13" fmla="*/ 96091 h 482542"/>
              <a:gd name="connsiteX14" fmla="*/ 311 w 815084"/>
              <a:gd name="connsiteY14" fmla="*/ 0 h 482542"/>
              <a:gd name="connsiteX0" fmla="*/ 524 w 815297"/>
              <a:gd name="connsiteY0" fmla="*/ 2 h 482544"/>
              <a:gd name="connsiteX1" fmla="*/ 22501 w 815297"/>
              <a:gd name="connsiteY1" fmla="*/ 449183 h 482544"/>
              <a:gd name="connsiteX2" fmla="*/ 98701 w 815297"/>
              <a:gd name="connsiteY2" fmla="*/ 449184 h 482544"/>
              <a:gd name="connsiteX3" fmla="*/ 398738 w 815297"/>
              <a:gd name="connsiteY3" fmla="*/ 446802 h 482544"/>
              <a:gd name="connsiteX4" fmla="*/ 489226 w 815297"/>
              <a:gd name="connsiteY4" fmla="*/ 449184 h 482544"/>
              <a:gd name="connsiteX5" fmla="*/ 553519 w 815297"/>
              <a:gd name="connsiteY5" fmla="*/ 449184 h 482544"/>
              <a:gd name="connsiteX6" fmla="*/ 803590 w 815297"/>
              <a:gd name="connsiteY6" fmla="*/ 449182 h 482544"/>
              <a:gd name="connsiteX7" fmla="*/ 811684 w 815297"/>
              <a:gd name="connsiteY7" fmla="*/ 422009 h 482544"/>
              <a:gd name="connsiteX8" fmla="*/ 625699 w 815297"/>
              <a:gd name="connsiteY8" fmla="*/ 398057 h 482544"/>
              <a:gd name="connsiteX9" fmla="*/ 441557 w 815297"/>
              <a:gd name="connsiteY9" fmla="*/ 342833 h 482544"/>
              <a:gd name="connsiteX10" fmla="*/ 382070 w 815297"/>
              <a:gd name="connsiteY10" fmla="*/ 313452 h 482544"/>
              <a:gd name="connsiteX11" fmla="*/ 279535 w 815297"/>
              <a:gd name="connsiteY11" fmla="*/ 257459 h 482544"/>
              <a:gd name="connsiteX12" fmla="*/ 198573 w 815297"/>
              <a:gd name="connsiteY12" fmla="*/ 185389 h 482544"/>
              <a:gd name="connsiteX13" fmla="*/ 96319 w 815297"/>
              <a:gd name="connsiteY13" fmla="*/ 96093 h 482544"/>
              <a:gd name="connsiteX14" fmla="*/ 524 w 815297"/>
              <a:gd name="connsiteY14" fmla="*/ 2 h 482544"/>
              <a:gd name="connsiteX0" fmla="*/ 558 w 809994"/>
              <a:gd name="connsiteY0" fmla="*/ 2 h 483860"/>
              <a:gd name="connsiteX1" fmla="*/ 17198 w 809994"/>
              <a:gd name="connsiteY1" fmla="*/ 450408 h 483860"/>
              <a:gd name="connsiteX2" fmla="*/ 93398 w 809994"/>
              <a:gd name="connsiteY2" fmla="*/ 450409 h 483860"/>
              <a:gd name="connsiteX3" fmla="*/ 393435 w 809994"/>
              <a:gd name="connsiteY3" fmla="*/ 448027 h 483860"/>
              <a:gd name="connsiteX4" fmla="*/ 483923 w 809994"/>
              <a:gd name="connsiteY4" fmla="*/ 450409 h 483860"/>
              <a:gd name="connsiteX5" fmla="*/ 548216 w 809994"/>
              <a:gd name="connsiteY5" fmla="*/ 450409 h 483860"/>
              <a:gd name="connsiteX6" fmla="*/ 798287 w 809994"/>
              <a:gd name="connsiteY6" fmla="*/ 450407 h 483860"/>
              <a:gd name="connsiteX7" fmla="*/ 806381 w 809994"/>
              <a:gd name="connsiteY7" fmla="*/ 423234 h 483860"/>
              <a:gd name="connsiteX8" fmla="*/ 620396 w 809994"/>
              <a:gd name="connsiteY8" fmla="*/ 399282 h 483860"/>
              <a:gd name="connsiteX9" fmla="*/ 436254 w 809994"/>
              <a:gd name="connsiteY9" fmla="*/ 344058 h 483860"/>
              <a:gd name="connsiteX10" fmla="*/ 376767 w 809994"/>
              <a:gd name="connsiteY10" fmla="*/ 314677 h 483860"/>
              <a:gd name="connsiteX11" fmla="*/ 274232 w 809994"/>
              <a:gd name="connsiteY11" fmla="*/ 258684 h 483860"/>
              <a:gd name="connsiteX12" fmla="*/ 193270 w 809994"/>
              <a:gd name="connsiteY12" fmla="*/ 186614 h 483860"/>
              <a:gd name="connsiteX13" fmla="*/ 91016 w 809994"/>
              <a:gd name="connsiteY13" fmla="*/ 97318 h 483860"/>
              <a:gd name="connsiteX14" fmla="*/ 558 w 809994"/>
              <a:gd name="connsiteY14" fmla="*/ 2 h 483860"/>
              <a:gd name="connsiteX0" fmla="*/ 6476 w 815912"/>
              <a:gd name="connsiteY0" fmla="*/ 2 h 484769"/>
              <a:gd name="connsiteX1" fmla="*/ 5327 w 815912"/>
              <a:gd name="connsiteY1" fmla="*/ 451634 h 484769"/>
              <a:gd name="connsiteX2" fmla="*/ 99316 w 815912"/>
              <a:gd name="connsiteY2" fmla="*/ 450409 h 484769"/>
              <a:gd name="connsiteX3" fmla="*/ 399353 w 815912"/>
              <a:gd name="connsiteY3" fmla="*/ 448027 h 484769"/>
              <a:gd name="connsiteX4" fmla="*/ 489841 w 815912"/>
              <a:gd name="connsiteY4" fmla="*/ 450409 h 484769"/>
              <a:gd name="connsiteX5" fmla="*/ 554134 w 815912"/>
              <a:gd name="connsiteY5" fmla="*/ 450409 h 484769"/>
              <a:gd name="connsiteX6" fmla="*/ 804205 w 815912"/>
              <a:gd name="connsiteY6" fmla="*/ 450407 h 484769"/>
              <a:gd name="connsiteX7" fmla="*/ 812299 w 815912"/>
              <a:gd name="connsiteY7" fmla="*/ 423234 h 484769"/>
              <a:gd name="connsiteX8" fmla="*/ 626314 w 815912"/>
              <a:gd name="connsiteY8" fmla="*/ 399282 h 484769"/>
              <a:gd name="connsiteX9" fmla="*/ 442172 w 815912"/>
              <a:gd name="connsiteY9" fmla="*/ 344058 h 484769"/>
              <a:gd name="connsiteX10" fmla="*/ 382685 w 815912"/>
              <a:gd name="connsiteY10" fmla="*/ 314677 h 484769"/>
              <a:gd name="connsiteX11" fmla="*/ 280150 w 815912"/>
              <a:gd name="connsiteY11" fmla="*/ 258684 h 484769"/>
              <a:gd name="connsiteX12" fmla="*/ 199188 w 815912"/>
              <a:gd name="connsiteY12" fmla="*/ 186614 h 484769"/>
              <a:gd name="connsiteX13" fmla="*/ 96934 w 815912"/>
              <a:gd name="connsiteY13" fmla="*/ 97318 h 484769"/>
              <a:gd name="connsiteX14" fmla="*/ 6476 w 815912"/>
              <a:gd name="connsiteY14" fmla="*/ 2 h 484769"/>
              <a:gd name="connsiteX0" fmla="*/ 33382 w 842818"/>
              <a:gd name="connsiteY0" fmla="*/ 2 h 463047"/>
              <a:gd name="connsiteX1" fmla="*/ 32233 w 842818"/>
              <a:gd name="connsiteY1" fmla="*/ 451634 h 463047"/>
              <a:gd name="connsiteX2" fmla="*/ 126222 w 842818"/>
              <a:gd name="connsiteY2" fmla="*/ 450409 h 463047"/>
              <a:gd name="connsiteX3" fmla="*/ 426259 w 842818"/>
              <a:gd name="connsiteY3" fmla="*/ 448027 h 463047"/>
              <a:gd name="connsiteX4" fmla="*/ 516747 w 842818"/>
              <a:gd name="connsiteY4" fmla="*/ 450409 h 463047"/>
              <a:gd name="connsiteX5" fmla="*/ 581040 w 842818"/>
              <a:gd name="connsiteY5" fmla="*/ 450409 h 463047"/>
              <a:gd name="connsiteX6" fmla="*/ 831111 w 842818"/>
              <a:gd name="connsiteY6" fmla="*/ 450407 h 463047"/>
              <a:gd name="connsiteX7" fmla="*/ 839205 w 842818"/>
              <a:gd name="connsiteY7" fmla="*/ 423234 h 463047"/>
              <a:gd name="connsiteX8" fmla="*/ 653220 w 842818"/>
              <a:gd name="connsiteY8" fmla="*/ 399282 h 463047"/>
              <a:gd name="connsiteX9" fmla="*/ 469078 w 842818"/>
              <a:gd name="connsiteY9" fmla="*/ 344058 h 463047"/>
              <a:gd name="connsiteX10" fmla="*/ 409591 w 842818"/>
              <a:gd name="connsiteY10" fmla="*/ 314677 h 463047"/>
              <a:gd name="connsiteX11" fmla="*/ 307056 w 842818"/>
              <a:gd name="connsiteY11" fmla="*/ 258684 h 463047"/>
              <a:gd name="connsiteX12" fmla="*/ 226094 w 842818"/>
              <a:gd name="connsiteY12" fmla="*/ 186614 h 463047"/>
              <a:gd name="connsiteX13" fmla="*/ 123840 w 842818"/>
              <a:gd name="connsiteY13" fmla="*/ 97318 h 463047"/>
              <a:gd name="connsiteX14" fmla="*/ 33382 w 842818"/>
              <a:gd name="connsiteY14" fmla="*/ 2 h 463047"/>
              <a:gd name="connsiteX0" fmla="*/ 12057 w 821493"/>
              <a:gd name="connsiteY0" fmla="*/ 2 h 463047"/>
              <a:gd name="connsiteX1" fmla="*/ 10908 w 821493"/>
              <a:gd name="connsiteY1" fmla="*/ 451634 h 463047"/>
              <a:gd name="connsiteX2" fmla="*/ 104897 w 821493"/>
              <a:gd name="connsiteY2" fmla="*/ 450409 h 463047"/>
              <a:gd name="connsiteX3" fmla="*/ 404934 w 821493"/>
              <a:gd name="connsiteY3" fmla="*/ 448027 h 463047"/>
              <a:gd name="connsiteX4" fmla="*/ 495422 w 821493"/>
              <a:gd name="connsiteY4" fmla="*/ 450409 h 463047"/>
              <a:gd name="connsiteX5" fmla="*/ 559715 w 821493"/>
              <a:gd name="connsiteY5" fmla="*/ 450409 h 463047"/>
              <a:gd name="connsiteX6" fmla="*/ 809786 w 821493"/>
              <a:gd name="connsiteY6" fmla="*/ 450407 h 463047"/>
              <a:gd name="connsiteX7" fmla="*/ 817880 w 821493"/>
              <a:gd name="connsiteY7" fmla="*/ 423234 h 463047"/>
              <a:gd name="connsiteX8" fmla="*/ 631895 w 821493"/>
              <a:gd name="connsiteY8" fmla="*/ 399282 h 463047"/>
              <a:gd name="connsiteX9" fmla="*/ 447753 w 821493"/>
              <a:gd name="connsiteY9" fmla="*/ 344058 h 463047"/>
              <a:gd name="connsiteX10" fmla="*/ 388266 w 821493"/>
              <a:gd name="connsiteY10" fmla="*/ 314677 h 463047"/>
              <a:gd name="connsiteX11" fmla="*/ 285731 w 821493"/>
              <a:gd name="connsiteY11" fmla="*/ 258684 h 463047"/>
              <a:gd name="connsiteX12" fmla="*/ 204769 w 821493"/>
              <a:gd name="connsiteY12" fmla="*/ 186614 h 463047"/>
              <a:gd name="connsiteX13" fmla="*/ 102515 w 821493"/>
              <a:gd name="connsiteY13" fmla="*/ 97318 h 463047"/>
              <a:gd name="connsiteX14" fmla="*/ 12057 w 821493"/>
              <a:gd name="connsiteY14" fmla="*/ 2 h 463047"/>
              <a:gd name="connsiteX0" fmla="*/ 2703 w 812139"/>
              <a:gd name="connsiteY0" fmla="*/ 2 h 463047"/>
              <a:gd name="connsiteX1" fmla="*/ 1554 w 812139"/>
              <a:gd name="connsiteY1" fmla="*/ 451634 h 463047"/>
              <a:gd name="connsiteX2" fmla="*/ 95543 w 812139"/>
              <a:gd name="connsiteY2" fmla="*/ 450409 h 463047"/>
              <a:gd name="connsiteX3" fmla="*/ 395580 w 812139"/>
              <a:gd name="connsiteY3" fmla="*/ 448027 h 463047"/>
              <a:gd name="connsiteX4" fmla="*/ 486068 w 812139"/>
              <a:gd name="connsiteY4" fmla="*/ 450409 h 463047"/>
              <a:gd name="connsiteX5" fmla="*/ 550361 w 812139"/>
              <a:gd name="connsiteY5" fmla="*/ 450409 h 463047"/>
              <a:gd name="connsiteX6" fmla="*/ 800432 w 812139"/>
              <a:gd name="connsiteY6" fmla="*/ 450407 h 463047"/>
              <a:gd name="connsiteX7" fmla="*/ 808526 w 812139"/>
              <a:gd name="connsiteY7" fmla="*/ 423234 h 463047"/>
              <a:gd name="connsiteX8" fmla="*/ 622541 w 812139"/>
              <a:gd name="connsiteY8" fmla="*/ 399282 h 463047"/>
              <a:gd name="connsiteX9" fmla="*/ 438399 w 812139"/>
              <a:gd name="connsiteY9" fmla="*/ 344058 h 463047"/>
              <a:gd name="connsiteX10" fmla="*/ 378912 w 812139"/>
              <a:gd name="connsiteY10" fmla="*/ 314677 h 463047"/>
              <a:gd name="connsiteX11" fmla="*/ 276377 w 812139"/>
              <a:gd name="connsiteY11" fmla="*/ 258684 h 463047"/>
              <a:gd name="connsiteX12" fmla="*/ 195415 w 812139"/>
              <a:gd name="connsiteY12" fmla="*/ 186614 h 463047"/>
              <a:gd name="connsiteX13" fmla="*/ 93161 w 812139"/>
              <a:gd name="connsiteY13" fmla="*/ 97318 h 463047"/>
              <a:gd name="connsiteX14" fmla="*/ 2703 w 812139"/>
              <a:gd name="connsiteY14" fmla="*/ 2 h 463047"/>
              <a:gd name="connsiteX0" fmla="*/ 2703 w 812139"/>
              <a:gd name="connsiteY0" fmla="*/ 2 h 463047"/>
              <a:gd name="connsiteX1" fmla="*/ 1554 w 812139"/>
              <a:gd name="connsiteY1" fmla="*/ 451634 h 463047"/>
              <a:gd name="connsiteX2" fmla="*/ 95543 w 812139"/>
              <a:gd name="connsiteY2" fmla="*/ 450409 h 463047"/>
              <a:gd name="connsiteX3" fmla="*/ 395580 w 812139"/>
              <a:gd name="connsiteY3" fmla="*/ 448027 h 463047"/>
              <a:gd name="connsiteX4" fmla="*/ 486068 w 812139"/>
              <a:gd name="connsiteY4" fmla="*/ 450409 h 463047"/>
              <a:gd name="connsiteX5" fmla="*/ 550361 w 812139"/>
              <a:gd name="connsiteY5" fmla="*/ 450409 h 463047"/>
              <a:gd name="connsiteX6" fmla="*/ 800432 w 812139"/>
              <a:gd name="connsiteY6" fmla="*/ 450407 h 463047"/>
              <a:gd name="connsiteX7" fmla="*/ 808526 w 812139"/>
              <a:gd name="connsiteY7" fmla="*/ 423234 h 463047"/>
              <a:gd name="connsiteX8" fmla="*/ 622541 w 812139"/>
              <a:gd name="connsiteY8" fmla="*/ 399282 h 463047"/>
              <a:gd name="connsiteX9" fmla="*/ 438399 w 812139"/>
              <a:gd name="connsiteY9" fmla="*/ 344058 h 463047"/>
              <a:gd name="connsiteX10" fmla="*/ 378912 w 812139"/>
              <a:gd name="connsiteY10" fmla="*/ 314677 h 463047"/>
              <a:gd name="connsiteX11" fmla="*/ 276377 w 812139"/>
              <a:gd name="connsiteY11" fmla="*/ 258684 h 463047"/>
              <a:gd name="connsiteX12" fmla="*/ 93161 w 812139"/>
              <a:gd name="connsiteY12" fmla="*/ 97318 h 463047"/>
              <a:gd name="connsiteX13" fmla="*/ 2703 w 812139"/>
              <a:gd name="connsiteY13" fmla="*/ 2 h 463047"/>
              <a:gd name="connsiteX0" fmla="*/ 2703 w 812139"/>
              <a:gd name="connsiteY0" fmla="*/ 2 h 463047"/>
              <a:gd name="connsiteX1" fmla="*/ 1554 w 812139"/>
              <a:gd name="connsiteY1" fmla="*/ 451634 h 463047"/>
              <a:gd name="connsiteX2" fmla="*/ 95543 w 812139"/>
              <a:gd name="connsiteY2" fmla="*/ 450409 h 463047"/>
              <a:gd name="connsiteX3" fmla="*/ 395580 w 812139"/>
              <a:gd name="connsiteY3" fmla="*/ 448027 h 463047"/>
              <a:gd name="connsiteX4" fmla="*/ 486068 w 812139"/>
              <a:gd name="connsiteY4" fmla="*/ 450409 h 463047"/>
              <a:gd name="connsiteX5" fmla="*/ 550361 w 812139"/>
              <a:gd name="connsiteY5" fmla="*/ 450409 h 463047"/>
              <a:gd name="connsiteX6" fmla="*/ 800432 w 812139"/>
              <a:gd name="connsiteY6" fmla="*/ 450407 h 463047"/>
              <a:gd name="connsiteX7" fmla="*/ 808526 w 812139"/>
              <a:gd name="connsiteY7" fmla="*/ 423234 h 463047"/>
              <a:gd name="connsiteX8" fmla="*/ 622541 w 812139"/>
              <a:gd name="connsiteY8" fmla="*/ 399282 h 463047"/>
              <a:gd name="connsiteX9" fmla="*/ 438399 w 812139"/>
              <a:gd name="connsiteY9" fmla="*/ 344058 h 463047"/>
              <a:gd name="connsiteX10" fmla="*/ 378912 w 812139"/>
              <a:gd name="connsiteY10" fmla="*/ 314677 h 463047"/>
              <a:gd name="connsiteX11" fmla="*/ 93161 w 812139"/>
              <a:gd name="connsiteY11" fmla="*/ 97318 h 463047"/>
              <a:gd name="connsiteX12" fmla="*/ 2703 w 812139"/>
              <a:gd name="connsiteY12" fmla="*/ 2 h 463047"/>
              <a:gd name="connsiteX0" fmla="*/ 2703 w 812139"/>
              <a:gd name="connsiteY0" fmla="*/ 2 h 463047"/>
              <a:gd name="connsiteX1" fmla="*/ 1554 w 812139"/>
              <a:gd name="connsiteY1" fmla="*/ 451634 h 463047"/>
              <a:gd name="connsiteX2" fmla="*/ 95543 w 812139"/>
              <a:gd name="connsiteY2" fmla="*/ 450409 h 463047"/>
              <a:gd name="connsiteX3" fmla="*/ 395580 w 812139"/>
              <a:gd name="connsiteY3" fmla="*/ 448027 h 463047"/>
              <a:gd name="connsiteX4" fmla="*/ 486068 w 812139"/>
              <a:gd name="connsiteY4" fmla="*/ 450409 h 463047"/>
              <a:gd name="connsiteX5" fmla="*/ 550361 w 812139"/>
              <a:gd name="connsiteY5" fmla="*/ 450409 h 463047"/>
              <a:gd name="connsiteX6" fmla="*/ 800432 w 812139"/>
              <a:gd name="connsiteY6" fmla="*/ 450407 h 463047"/>
              <a:gd name="connsiteX7" fmla="*/ 808526 w 812139"/>
              <a:gd name="connsiteY7" fmla="*/ 423234 h 463047"/>
              <a:gd name="connsiteX8" fmla="*/ 622541 w 812139"/>
              <a:gd name="connsiteY8" fmla="*/ 399282 h 463047"/>
              <a:gd name="connsiteX9" fmla="*/ 438399 w 812139"/>
              <a:gd name="connsiteY9" fmla="*/ 344058 h 463047"/>
              <a:gd name="connsiteX10" fmla="*/ 93161 w 812139"/>
              <a:gd name="connsiteY10" fmla="*/ 97318 h 463047"/>
              <a:gd name="connsiteX11" fmla="*/ 2703 w 812139"/>
              <a:gd name="connsiteY11" fmla="*/ 2 h 463047"/>
              <a:gd name="connsiteX0" fmla="*/ 2703 w 812139"/>
              <a:gd name="connsiteY0" fmla="*/ 2 h 463047"/>
              <a:gd name="connsiteX1" fmla="*/ 1554 w 812139"/>
              <a:gd name="connsiteY1" fmla="*/ 451634 h 463047"/>
              <a:gd name="connsiteX2" fmla="*/ 95543 w 812139"/>
              <a:gd name="connsiteY2" fmla="*/ 450409 h 463047"/>
              <a:gd name="connsiteX3" fmla="*/ 486068 w 812139"/>
              <a:gd name="connsiteY3" fmla="*/ 450409 h 463047"/>
              <a:gd name="connsiteX4" fmla="*/ 550361 w 812139"/>
              <a:gd name="connsiteY4" fmla="*/ 450409 h 463047"/>
              <a:gd name="connsiteX5" fmla="*/ 800432 w 812139"/>
              <a:gd name="connsiteY5" fmla="*/ 450407 h 463047"/>
              <a:gd name="connsiteX6" fmla="*/ 808526 w 812139"/>
              <a:gd name="connsiteY6" fmla="*/ 423234 h 463047"/>
              <a:gd name="connsiteX7" fmla="*/ 622541 w 812139"/>
              <a:gd name="connsiteY7" fmla="*/ 399282 h 463047"/>
              <a:gd name="connsiteX8" fmla="*/ 438399 w 812139"/>
              <a:gd name="connsiteY8" fmla="*/ 344058 h 463047"/>
              <a:gd name="connsiteX9" fmla="*/ 93161 w 812139"/>
              <a:gd name="connsiteY9" fmla="*/ 97318 h 463047"/>
              <a:gd name="connsiteX10" fmla="*/ 2703 w 812139"/>
              <a:gd name="connsiteY10" fmla="*/ 2 h 463047"/>
              <a:gd name="connsiteX0" fmla="*/ 2703 w 812139"/>
              <a:gd name="connsiteY0" fmla="*/ 2 h 463047"/>
              <a:gd name="connsiteX1" fmla="*/ 1554 w 812139"/>
              <a:gd name="connsiteY1" fmla="*/ 451634 h 463047"/>
              <a:gd name="connsiteX2" fmla="*/ 95543 w 812139"/>
              <a:gd name="connsiteY2" fmla="*/ 450409 h 463047"/>
              <a:gd name="connsiteX3" fmla="*/ 486068 w 812139"/>
              <a:gd name="connsiteY3" fmla="*/ 450409 h 463047"/>
              <a:gd name="connsiteX4" fmla="*/ 800432 w 812139"/>
              <a:gd name="connsiteY4" fmla="*/ 450407 h 463047"/>
              <a:gd name="connsiteX5" fmla="*/ 808526 w 812139"/>
              <a:gd name="connsiteY5" fmla="*/ 423234 h 463047"/>
              <a:gd name="connsiteX6" fmla="*/ 622541 w 812139"/>
              <a:gd name="connsiteY6" fmla="*/ 399282 h 463047"/>
              <a:gd name="connsiteX7" fmla="*/ 438399 w 812139"/>
              <a:gd name="connsiteY7" fmla="*/ 344058 h 463047"/>
              <a:gd name="connsiteX8" fmla="*/ 93161 w 812139"/>
              <a:gd name="connsiteY8" fmla="*/ 97318 h 463047"/>
              <a:gd name="connsiteX9" fmla="*/ 2703 w 812139"/>
              <a:gd name="connsiteY9" fmla="*/ 2 h 463047"/>
              <a:gd name="connsiteX0" fmla="*/ 2703 w 812139"/>
              <a:gd name="connsiteY0" fmla="*/ 2 h 463047"/>
              <a:gd name="connsiteX1" fmla="*/ 1554 w 812139"/>
              <a:gd name="connsiteY1" fmla="*/ 451634 h 463047"/>
              <a:gd name="connsiteX2" fmla="*/ 95543 w 812139"/>
              <a:gd name="connsiteY2" fmla="*/ 450409 h 463047"/>
              <a:gd name="connsiteX3" fmla="*/ 486068 w 812139"/>
              <a:gd name="connsiteY3" fmla="*/ 450409 h 463047"/>
              <a:gd name="connsiteX4" fmla="*/ 800432 w 812139"/>
              <a:gd name="connsiteY4" fmla="*/ 450407 h 463047"/>
              <a:gd name="connsiteX5" fmla="*/ 808526 w 812139"/>
              <a:gd name="connsiteY5" fmla="*/ 423234 h 463047"/>
              <a:gd name="connsiteX6" fmla="*/ 622541 w 812139"/>
              <a:gd name="connsiteY6" fmla="*/ 399282 h 463047"/>
              <a:gd name="connsiteX7" fmla="*/ 510412 w 812139"/>
              <a:gd name="connsiteY7" fmla="*/ 123052 h 463047"/>
              <a:gd name="connsiteX8" fmla="*/ 93161 w 812139"/>
              <a:gd name="connsiteY8" fmla="*/ 97318 h 463047"/>
              <a:gd name="connsiteX9" fmla="*/ 2703 w 812139"/>
              <a:gd name="connsiteY9" fmla="*/ 2 h 463047"/>
              <a:gd name="connsiteX0" fmla="*/ 2703 w 812139"/>
              <a:gd name="connsiteY0" fmla="*/ 2 h 463047"/>
              <a:gd name="connsiteX1" fmla="*/ 1554 w 812139"/>
              <a:gd name="connsiteY1" fmla="*/ 451634 h 463047"/>
              <a:gd name="connsiteX2" fmla="*/ 95543 w 812139"/>
              <a:gd name="connsiteY2" fmla="*/ 450409 h 463047"/>
              <a:gd name="connsiteX3" fmla="*/ 486068 w 812139"/>
              <a:gd name="connsiteY3" fmla="*/ 450409 h 463047"/>
              <a:gd name="connsiteX4" fmla="*/ 800432 w 812139"/>
              <a:gd name="connsiteY4" fmla="*/ 450407 h 463047"/>
              <a:gd name="connsiteX5" fmla="*/ 808526 w 812139"/>
              <a:gd name="connsiteY5" fmla="*/ 423234 h 463047"/>
              <a:gd name="connsiteX6" fmla="*/ 694553 w 812139"/>
              <a:gd name="connsiteY6" fmla="*/ 262469 h 463047"/>
              <a:gd name="connsiteX7" fmla="*/ 510412 w 812139"/>
              <a:gd name="connsiteY7" fmla="*/ 123052 h 463047"/>
              <a:gd name="connsiteX8" fmla="*/ 93161 w 812139"/>
              <a:gd name="connsiteY8" fmla="*/ 97318 h 463047"/>
              <a:gd name="connsiteX9" fmla="*/ 2703 w 812139"/>
              <a:gd name="connsiteY9" fmla="*/ 2 h 46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2139" h="463047">
                <a:moveTo>
                  <a:pt x="2703" y="2"/>
                </a:moveTo>
                <a:cubicBezTo>
                  <a:pt x="9969" y="-1002"/>
                  <a:pt x="-4590" y="462449"/>
                  <a:pt x="1554" y="451634"/>
                </a:cubicBezTo>
                <a:cubicBezTo>
                  <a:pt x="2509" y="449953"/>
                  <a:pt x="32837" y="450806"/>
                  <a:pt x="95543" y="450409"/>
                </a:cubicBezTo>
                <a:lnTo>
                  <a:pt x="486068" y="450409"/>
                </a:lnTo>
                <a:cubicBezTo>
                  <a:pt x="603549" y="450409"/>
                  <a:pt x="746689" y="454936"/>
                  <a:pt x="800432" y="450407"/>
                </a:cubicBezTo>
                <a:cubicBezTo>
                  <a:pt x="820672" y="451995"/>
                  <a:pt x="808525" y="491099"/>
                  <a:pt x="808526" y="423234"/>
                </a:cubicBezTo>
                <a:cubicBezTo>
                  <a:pt x="808526" y="407040"/>
                  <a:pt x="744239" y="312499"/>
                  <a:pt x="694553" y="262469"/>
                </a:cubicBezTo>
                <a:cubicBezTo>
                  <a:pt x="644867" y="212439"/>
                  <a:pt x="610644" y="150577"/>
                  <a:pt x="510412" y="123052"/>
                </a:cubicBezTo>
                <a:cubicBezTo>
                  <a:pt x="410180" y="95527"/>
                  <a:pt x="177779" y="117826"/>
                  <a:pt x="93161" y="97318"/>
                </a:cubicBezTo>
                <a:cubicBezTo>
                  <a:pt x="8543" y="76810"/>
                  <a:pt x="-4563" y="1006"/>
                  <a:pt x="2703" y="2"/>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7659" name="Rectangle 29"/>
          <p:cNvSpPr>
            <a:spLocks noChangeArrowheads="1"/>
          </p:cNvSpPr>
          <p:nvPr/>
        </p:nvSpPr>
        <p:spPr bwMode="auto">
          <a:xfrm>
            <a:off x="11688234" y="56467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27660" name="Rectangle 31"/>
          <p:cNvSpPr>
            <a:spLocks noChangeArrowheads="1"/>
          </p:cNvSpPr>
          <p:nvPr/>
        </p:nvSpPr>
        <p:spPr bwMode="auto">
          <a:xfrm>
            <a:off x="9321801" y="56435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27661" name="Rectangle 32"/>
          <p:cNvSpPr>
            <a:spLocks noChangeArrowheads="1"/>
          </p:cNvSpPr>
          <p:nvPr/>
        </p:nvSpPr>
        <p:spPr bwMode="auto">
          <a:xfrm>
            <a:off x="10646834" y="5638801"/>
            <a:ext cx="935567" cy="366713"/>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3.49</a:t>
            </a:r>
          </a:p>
        </p:txBody>
      </p:sp>
      <p:sp>
        <p:nvSpPr>
          <p:cNvPr id="27662" name="Text Box 37"/>
          <p:cNvSpPr txBox="1">
            <a:spLocks noChangeArrowheads="1"/>
          </p:cNvSpPr>
          <p:nvPr/>
        </p:nvSpPr>
        <p:spPr bwMode="auto">
          <a:xfrm>
            <a:off x="10871200" y="4746625"/>
            <a:ext cx="1320800" cy="368300"/>
          </a:xfrm>
          <a:prstGeom prst="rect">
            <a:avLst/>
          </a:prstGeom>
          <a:noFill/>
          <a:ln w="12700">
            <a:noFill/>
            <a:miter lim="800000"/>
            <a:headEnd/>
            <a:tailEnd/>
          </a:ln>
        </p:spPr>
        <p:txBody>
          <a:bodyPr>
            <a:spAutoFit/>
          </a:bodyPr>
          <a:lstStyle/>
          <a:p>
            <a:pPr>
              <a:spcBef>
                <a:spcPct val="50000"/>
              </a:spcBef>
            </a:pPr>
            <a:r>
              <a:rPr lang="en-US" b="1"/>
              <a:t>0.0002</a:t>
            </a:r>
          </a:p>
        </p:txBody>
      </p:sp>
      <p:sp>
        <p:nvSpPr>
          <p:cNvPr id="27663" name="Freeform 42"/>
          <p:cNvSpPr>
            <a:spLocks/>
          </p:cNvSpPr>
          <p:nvPr/>
        </p:nvSpPr>
        <p:spPr bwMode="auto">
          <a:xfrm>
            <a:off x="7217834" y="56435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27664" name="Line 36"/>
          <p:cNvSpPr>
            <a:spLocks noChangeShapeType="1"/>
          </p:cNvSpPr>
          <p:nvPr/>
        </p:nvSpPr>
        <p:spPr bwMode="auto">
          <a:xfrm flipH="1">
            <a:off x="11070168" y="5562601"/>
            <a:ext cx="4233" cy="80963"/>
          </a:xfrm>
          <a:prstGeom prst="line">
            <a:avLst/>
          </a:prstGeom>
          <a:noFill/>
          <a:ln w="28575">
            <a:solidFill>
              <a:schemeClr val="tx1"/>
            </a:solidFill>
            <a:round/>
            <a:headEnd/>
            <a:tailEnd/>
          </a:ln>
        </p:spPr>
        <p:txBody>
          <a:bodyPr/>
          <a:lstStyle/>
          <a:p>
            <a:endParaRPr lang="en-US"/>
          </a:p>
        </p:txBody>
      </p:sp>
      <p:sp>
        <p:nvSpPr>
          <p:cNvPr id="27665" name="Freeform 45"/>
          <p:cNvSpPr>
            <a:spLocks/>
          </p:cNvSpPr>
          <p:nvPr/>
        </p:nvSpPr>
        <p:spPr bwMode="auto">
          <a:xfrm>
            <a:off x="9508067" y="44211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7666" name="Line 38"/>
          <p:cNvSpPr>
            <a:spLocks noChangeShapeType="1"/>
          </p:cNvSpPr>
          <p:nvPr/>
        </p:nvSpPr>
        <p:spPr bwMode="auto">
          <a:xfrm flipH="1">
            <a:off x="11277601" y="5051425"/>
            <a:ext cx="226484" cy="458788"/>
          </a:xfrm>
          <a:prstGeom prst="line">
            <a:avLst/>
          </a:prstGeom>
          <a:noFill/>
          <a:ln w="12700">
            <a:solidFill>
              <a:schemeClr val="tx1"/>
            </a:solidFill>
            <a:round/>
            <a:headEnd/>
            <a:tailEnd type="triangle" w="med" len="med"/>
          </a:ln>
        </p:spPr>
        <p:txBody>
          <a:bodyPr/>
          <a:lstStyle/>
          <a:p>
            <a:endParaRPr lang="en-US"/>
          </a:p>
        </p:txBody>
      </p:sp>
      <p:sp>
        <p:nvSpPr>
          <p:cNvPr id="27667" name="Line 35"/>
          <p:cNvSpPr>
            <a:spLocks noChangeShapeType="1"/>
          </p:cNvSpPr>
          <p:nvPr/>
        </p:nvSpPr>
        <p:spPr bwMode="auto">
          <a:xfrm>
            <a:off x="9491133" y="4435475"/>
            <a:ext cx="0" cy="1208088"/>
          </a:xfrm>
          <a:prstGeom prst="line">
            <a:avLst/>
          </a:prstGeom>
          <a:noFill/>
          <a:ln w="12700">
            <a:solidFill>
              <a:schemeClr val="tx1"/>
            </a:solidFill>
            <a:prstDash val="dash"/>
            <a:round/>
            <a:headEnd/>
            <a:tailEnd/>
          </a:ln>
        </p:spPr>
        <p:txBody>
          <a:bodyPr/>
          <a:lstStyle/>
          <a:p>
            <a:endParaRPr lang="en-US"/>
          </a:p>
        </p:txBody>
      </p:sp>
      <p:sp>
        <p:nvSpPr>
          <p:cNvPr id="27668" name="Rectangle 27"/>
          <p:cNvSpPr>
            <a:spLocks noChangeArrowheads="1"/>
          </p:cNvSpPr>
          <p:nvPr/>
        </p:nvSpPr>
        <p:spPr bwMode="auto">
          <a:xfrm>
            <a:off x="8737600" y="60198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     7.2</a:t>
            </a:r>
          </a:p>
        </p:txBody>
      </p:sp>
      <p:sp>
        <p:nvSpPr>
          <p:cNvPr id="27669" name="Rectangle 32"/>
          <p:cNvSpPr>
            <a:spLocks noChangeArrowheads="1"/>
          </p:cNvSpPr>
          <p:nvPr/>
        </p:nvSpPr>
        <p:spPr bwMode="auto">
          <a:xfrm>
            <a:off x="10668000" y="60198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 7.5</a:t>
            </a:r>
          </a:p>
        </p:txBody>
      </p:sp>
      <p:graphicFrame>
        <p:nvGraphicFramePr>
          <p:cNvPr id="27653" name="Object 23"/>
          <p:cNvGraphicFramePr>
            <a:graphicFrameLocks noChangeAspect="1"/>
          </p:cNvGraphicFramePr>
          <p:nvPr/>
        </p:nvGraphicFramePr>
        <p:xfrm>
          <a:off x="11662834" y="6019800"/>
          <a:ext cx="427567" cy="381000"/>
        </p:xfrm>
        <a:graphic>
          <a:graphicData uri="http://schemas.openxmlformats.org/presentationml/2006/ole">
            <p:oleObj spid="_x0000_s202757" name="Equation" r:id="rId6" imgW="139579" imgH="164957" progId="">
              <p:embed/>
            </p:oleObj>
          </a:graphicData>
        </a:graphic>
      </p:graphicFrame>
      <p:sp>
        <p:nvSpPr>
          <p:cNvPr id="27670" name="Freeform 6"/>
          <p:cNvSpPr>
            <a:spLocks/>
          </p:cNvSpPr>
          <p:nvPr/>
        </p:nvSpPr>
        <p:spPr bwMode="auto">
          <a:xfrm>
            <a:off x="7624234" y="4419601"/>
            <a:ext cx="1869017"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9" name="Oval 8"/>
          <p:cNvSpPr/>
          <p:nvPr/>
        </p:nvSpPr>
        <p:spPr>
          <a:xfrm>
            <a:off x="7643284" y="3042355"/>
            <a:ext cx="1219200" cy="6858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7" name="Oval 26"/>
          <p:cNvSpPr/>
          <p:nvPr/>
        </p:nvSpPr>
        <p:spPr>
          <a:xfrm>
            <a:off x="4955824" y="2935111"/>
            <a:ext cx="1739900" cy="9906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7673" name="Rectangle 9"/>
          <p:cNvSpPr>
            <a:spLocks noChangeArrowheads="1"/>
          </p:cNvSpPr>
          <p:nvPr/>
        </p:nvSpPr>
        <p:spPr bwMode="auto">
          <a:xfrm>
            <a:off x="7624234" y="3836988"/>
            <a:ext cx="3437159" cy="338554"/>
          </a:xfrm>
          <a:prstGeom prst="rect">
            <a:avLst/>
          </a:prstGeom>
          <a:noFill/>
          <a:ln w="9525">
            <a:solidFill>
              <a:schemeClr val="tx1"/>
            </a:solidFill>
            <a:miter lim="800000"/>
            <a:headEnd/>
            <a:tailEnd/>
          </a:ln>
        </p:spPr>
        <p:txBody>
          <a:bodyPr wrap="none">
            <a:spAutoFit/>
          </a:bodyPr>
          <a:lstStyle/>
          <a:p>
            <a:pPr eaLnBrk="1" hangingPunct="1"/>
            <a:r>
              <a:rPr lang="en-US" sz="1600"/>
              <a:t>Finite Population Correction Factor</a:t>
            </a:r>
          </a:p>
        </p:txBody>
      </p:sp>
      <p:cxnSp>
        <p:nvCxnSpPr>
          <p:cNvPr id="26" name="Straight Arrow Connector 25"/>
          <p:cNvCxnSpPr/>
          <p:nvPr/>
        </p:nvCxnSpPr>
        <p:spPr>
          <a:xfrm flipV="1">
            <a:off x="8557684" y="3606800"/>
            <a:ext cx="0" cy="2286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7654" name="Object 3"/>
          <p:cNvGraphicFramePr>
            <a:graphicFrameLocks noChangeAspect="1"/>
          </p:cNvGraphicFramePr>
          <p:nvPr/>
        </p:nvGraphicFramePr>
        <p:xfrm>
          <a:off x="3296356" y="2307167"/>
          <a:ext cx="427567" cy="381000"/>
        </p:xfrm>
        <a:graphic>
          <a:graphicData uri="http://schemas.openxmlformats.org/presentationml/2006/ole">
            <p:oleObj spid="_x0000_s202758" name="Equation" r:id="rId7" imgW="139579" imgH="164957" progId="">
              <p:embed/>
            </p:oleObj>
          </a:graphicData>
        </a:graphic>
      </p:graphicFrame>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Sampling Distribution of the Mean with a Finite Population</a:t>
            </a:r>
          </a:p>
        </p:txBody>
      </p:sp>
      <p:sp>
        <p:nvSpPr>
          <p:cNvPr id="64515" name="Content Placeholder 2"/>
          <p:cNvSpPr>
            <a:spLocks noGrp="1"/>
          </p:cNvSpPr>
          <p:nvPr>
            <p:ph idx="1"/>
          </p:nvPr>
        </p:nvSpPr>
        <p:spPr>
          <a:xfrm>
            <a:off x="609600" y="1295400"/>
            <a:ext cx="11277600" cy="1371600"/>
          </a:xfrm>
        </p:spPr>
        <p:txBody>
          <a:bodyPr>
            <a:noAutofit/>
          </a:bodyPr>
          <a:lstStyle/>
          <a:p>
            <a:pPr>
              <a:buFont typeface="Arial" panose="020B0604020202020204" pitchFamily="34" charset="0"/>
              <a:buNone/>
              <a:defRPr/>
            </a:pPr>
            <a:r>
              <a:rPr lang="en-US" sz="2400" b="1" dirty="0" smtClean="0"/>
              <a:t>Example: </a:t>
            </a:r>
            <a:r>
              <a:rPr lang="en-US" sz="2400" dirty="0" smtClean="0">
                <a:solidFill>
                  <a:srgbClr val="00B400"/>
                </a:solidFill>
              </a:rPr>
              <a:t>(continued)	  </a:t>
            </a:r>
            <a:r>
              <a:rPr lang="en-US" sz="2400" i="1" dirty="0" smtClean="0"/>
              <a:t>N</a:t>
            </a:r>
            <a:r>
              <a:rPr lang="en-US" sz="2400" dirty="0" smtClean="0"/>
              <a:t> = 100, </a:t>
            </a:r>
            <a:r>
              <a:rPr lang="el-GR" sz="2400" i="1" dirty="0" smtClean="0">
                <a:sym typeface="Symbol" panose="05050102010706020507" pitchFamily="18" charset="2"/>
              </a:rPr>
              <a:t>μ</a:t>
            </a:r>
            <a:r>
              <a:rPr lang="en-US" sz="2400" dirty="0" smtClean="0">
                <a:sym typeface="Symbol" panose="05050102010706020507" pitchFamily="18" charset="2"/>
              </a:rPr>
              <a:t> = 7.2, </a:t>
            </a:r>
            <a:r>
              <a:rPr lang="el-GR" sz="2400" i="1" dirty="0" smtClean="0">
                <a:sym typeface="Symbol" panose="05050102010706020507" pitchFamily="18" charset="2"/>
              </a:rPr>
              <a:t>σ</a:t>
            </a:r>
            <a:r>
              <a:rPr lang="en-US" sz="2400" dirty="0" smtClean="0">
                <a:sym typeface="Symbol" panose="05050102010706020507" pitchFamily="18" charset="2"/>
              </a:rPr>
              <a:t> = 0.7, </a:t>
            </a:r>
            <a:r>
              <a:rPr lang="en-US" sz="2400" i="1" dirty="0" smtClean="0">
                <a:sym typeface="Symbol" panose="05050102010706020507" pitchFamily="18" charset="2"/>
              </a:rPr>
              <a:t>n</a:t>
            </a:r>
            <a:r>
              <a:rPr lang="en-US" sz="2400" dirty="0" smtClean="0">
                <a:sym typeface="Symbol" panose="05050102010706020507" pitchFamily="18" charset="2"/>
              </a:rPr>
              <a:t> = 40 </a:t>
            </a:r>
          </a:p>
          <a:p>
            <a:pPr marL="800100" lvl="2" indent="0">
              <a:buFontTx/>
              <a:buNone/>
              <a:defRPr/>
            </a:pPr>
            <a:r>
              <a:rPr lang="en-US" sz="2400" dirty="0" smtClean="0">
                <a:sym typeface="Symbol" panose="05050102010706020507" pitchFamily="18" charset="2"/>
              </a:rPr>
              <a:t>What is the probability that the sample mean is  greater than      = 7.5?</a:t>
            </a:r>
          </a:p>
          <a:p>
            <a:pPr indent="-57150">
              <a:buFontTx/>
              <a:buNone/>
              <a:defRPr/>
            </a:pPr>
            <a:endParaRPr lang="en-US" sz="2400" dirty="0" smtClean="0">
              <a:sym typeface="Symbol" panose="05050102010706020507" pitchFamily="18" charset="2"/>
            </a:endParaRPr>
          </a:p>
        </p:txBody>
      </p:sp>
      <p:sp>
        <p:nvSpPr>
          <p:cNvPr id="2" name="Rectangle 1"/>
          <p:cNvSpPr/>
          <p:nvPr/>
        </p:nvSpPr>
        <p:spPr>
          <a:xfrm>
            <a:off x="496711" y="1828800"/>
            <a:ext cx="10588978" cy="762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Freeform 11"/>
          <p:cNvSpPr/>
          <p:nvPr/>
        </p:nvSpPr>
        <p:spPr>
          <a:xfrm>
            <a:off x="11074401" y="5534026"/>
            <a:ext cx="429684" cy="104775"/>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57342 w 809582"/>
              <a:gd name="connsiteY8" fmla="*/ 259909 h 367798"/>
              <a:gd name="connsiteX9" fmla="*/ 562092 w 809582"/>
              <a:gd name="connsiteY9" fmla="*/ 250385 h 367798"/>
              <a:gd name="connsiteX10" fmla="*/ 462079 w 809582"/>
              <a:gd name="connsiteY10" fmla="*/ 240859 h 367798"/>
              <a:gd name="connsiteX11" fmla="*/ 376355 w 809582"/>
              <a:gd name="connsiteY11" fmla="*/ 219428 h 367798"/>
              <a:gd name="connsiteX12" fmla="*/ 295392 w 809582"/>
              <a:gd name="connsiteY12" fmla="*/ 197997 h 367798"/>
              <a:gd name="connsiteX13" fmla="*/ 238241 w 809582"/>
              <a:gd name="connsiteY13" fmla="*/ 164660 h 367798"/>
              <a:gd name="connsiteX14" fmla="*/ 157279 w 809582"/>
              <a:gd name="connsiteY14" fmla="*/ 114653 h 367798"/>
              <a:gd name="connsiteX15" fmla="*/ 90604 w 809582"/>
              <a:gd name="connsiteY15" fmla="*/ 67029 h 367798"/>
              <a:gd name="connsiteX16" fmla="*/ 7261 w 809582"/>
              <a:gd name="connsiteY16" fmla="*/ 354 h 367798"/>
              <a:gd name="connsiteX17" fmla="*/ 7261 w 809582"/>
              <a:gd name="connsiteY17" fmla="*/ 97985 h 367798"/>
              <a:gd name="connsiteX18" fmla="*/ 7261 w 809582"/>
              <a:gd name="connsiteY18" fmla="*/ 195616 h 367798"/>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19984 w 809582"/>
              <a:gd name="connsiteY8" fmla="*/ 304033 h 367798"/>
              <a:gd name="connsiteX9" fmla="*/ 562092 w 809582"/>
              <a:gd name="connsiteY9" fmla="*/ 250385 h 367798"/>
              <a:gd name="connsiteX10" fmla="*/ 462079 w 809582"/>
              <a:gd name="connsiteY10" fmla="*/ 240859 h 367798"/>
              <a:gd name="connsiteX11" fmla="*/ 376355 w 809582"/>
              <a:gd name="connsiteY11" fmla="*/ 219428 h 367798"/>
              <a:gd name="connsiteX12" fmla="*/ 295392 w 809582"/>
              <a:gd name="connsiteY12" fmla="*/ 197997 h 367798"/>
              <a:gd name="connsiteX13" fmla="*/ 238241 w 809582"/>
              <a:gd name="connsiteY13" fmla="*/ 164660 h 367798"/>
              <a:gd name="connsiteX14" fmla="*/ 157279 w 809582"/>
              <a:gd name="connsiteY14" fmla="*/ 114653 h 367798"/>
              <a:gd name="connsiteX15" fmla="*/ 90604 w 809582"/>
              <a:gd name="connsiteY15" fmla="*/ 67029 h 367798"/>
              <a:gd name="connsiteX16" fmla="*/ 7261 w 809582"/>
              <a:gd name="connsiteY16" fmla="*/ 354 h 367798"/>
              <a:gd name="connsiteX17" fmla="*/ 7261 w 809582"/>
              <a:gd name="connsiteY17" fmla="*/ 97985 h 367798"/>
              <a:gd name="connsiteX18" fmla="*/ 7261 w 809582"/>
              <a:gd name="connsiteY18" fmla="*/ 195616 h 367798"/>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19984 w 809582"/>
              <a:gd name="connsiteY8" fmla="*/ 304033 h 367798"/>
              <a:gd name="connsiteX9" fmla="*/ 435842 w 809582"/>
              <a:gd name="connsiteY9" fmla="*/ 248809 h 367798"/>
              <a:gd name="connsiteX10" fmla="*/ 562092 w 809582"/>
              <a:gd name="connsiteY10" fmla="*/ 250385 h 367798"/>
              <a:gd name="connsiteX11" fmla="*/ 462079 w 809582"/>
              <a:gd name="connsiteY11" fmla="*/ 240859 h 367798"/>
              <a:gd name="connsiteX12" fmla="*/ 376355 w 809582"/>
              <a:gd name="connsiteY12" fmla="*/ 219428 h 367798"/>
              <a:gd name="connsiteX13" fmla="*/ 295392 w 809582"/>
              <a:gd name="connsiteY13" fmla="*/ 197997 h 367798"/>
              <a:gd name="connsiteX14" fmla="*/ 238241 w 809582"/>
              <a:gd name="connsiteY14" fmla="*/ 164660 h 367798"/>
              <a:gd name="connsiteX15" fmla="*/ 157279 w 809582"/>
              <a:gd name="connsiteY15" fmla="*/ 114653 h 367798"/>
              <a:gd name="connsiteX16" fmla="*/ 90604 w 809582"/>
              <a:gd name="connsiteY16" fmla="*/ 67029 h 367798"/>
              <a:gd name="connsiteX17" fmla="*/ 7261 w 809582"/>
              <a:gd name="connsiteY17" fmla="*/ 354 h 367798"/>
              <a:gd name="connsiteX18" fmla="*/ 7261 w 809582"/>
              <a:gd name="connsiteY18" fmla="*/ 97985 h 367798"/>
              <a:gd name="connsiteX19" fmla="*/ 7261 w 809582"/>
              <a:gd name="connsiteY19" fmla="*/ 195616 h 367798"/>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19984 w 809582"/>
              <a:gd name="connsiteY8" fmla="*/ 304033 h 367798"/>
              <a:gd name="connsiteX9" fmla="*/ 435842 w 809582"/>
              <a:gd name="connsiteY9" fmla="*/ 248809 h 367798"/>
              <a:gd name="connsiteX10" fmla="*/ 462079 w 809582"/>
              <a:gd name="connsiteY10" fmla="*/ 240859 h 367798"/>
              <a:gd name="connsiteX11" fmla="*/ 376355 w 809582"/>
              <a:gd name="connsiteY11" fmla="*/ 219428 h 367798"/>
              <a:gd name="connsiteX12" fmla="*/ 295392 w 809582"/>
              <a:gd name="connsiteY12" fmla="*/ 197997 h 367798"/>
              <a:gd name="connsiteX13" fmla="*/ 238241 w 809582"/>
              <a:gd name="connsiteY13" fmla="*/ 164660 h 367798"/>
              <a:gd name="connsiteX14" fmla="*/ 157279 w 809582"/>
              <a:gd name="connsiteY14" fmla="*/ 114653 h 367798"/>
              <a:gd name="connsiteX15" fmla="*/ 90604 w 809582"/>
              <a:gd name="connsiteY15" fmla="*/ 67029 h 367798"/>
              <a:gd name="connsiteX16" fmla="*/ 7261 w 809582"/>
              <a:gd name="connsiteY16" fmla="*/ 354 h 367798"/>
              <a:gd name="connsiteX17" fmla="*/ 7261 w 809582"/>
              <a:gd name="connsiteY17" fmla="*/ 97985 h 367798"/>
              <a:gd name="connsiteX18" fmla="*/ 7261 w 809582"/>
              <a:gd name="connsiteY18" fmla="*/ 195616 h 367798"/>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19984 w 809582"/>
              <a:gd name="connsiteY8" fmla="*/ 304033 h 367798"/>
              <a:gd name="connsiteX9" fmla="*/ 435842 w 809582"/>
              <a:gd name="connsiteY9" fmla="*/ 248809 h 367798"/>
              <a:gd name="connsiteX10" fmla="*/ 376355 w 809582"/>
              <a:gd name="connsiteY10" fmla="*/ 219428 h 367798"/>
              <a:gd name="connsiteX11" fmla="*/ 295392 w 809582"/>
              <a:gd name="connsiteY11" fmla="*/ 197997 h 367798"/>
              <a:gd name="connsiteX12" fmla="*/ 238241 w 809582"/>
              <a:gd name="connsiteY12" fmla="*/ 164660 h 367798"/>
              <a:gd name="connsiteX13" fmla="*/ 157279 w 809582"/>
              <a:gd name="connsiteY13" fmla="*/ 114653 h 367798"/>
              <a:gd name="connsiteX14" fmla="*/ 90604 w 809582"/>
              <a:gd name="connsiteY14" fmla="*/ 67029 h 367798"/>
              <a:gd name="connsiteX15" fmla="*/ 7261 w 809582"/>
              <a:gd name="connsiteY15" fmla="*/ 354 h 367798"/>
              <a:gd name="connsiteX16" fmla="*/ 7261 w 809582"/>
              <a:gd name="connsiteY16" fmla="*/ 97985 h 367798"/>
              <a:gd name="connsiteX17" fmla="*/ 7261 w 809582"/>
              <a:gd name="connsiteY17" fmla="*/ 195616 h 367798"/>
              <a:gd name="connsiteX0" fmla="*/ 7261 w 809582"/>
              <a:gd name="connsiteY0" fmla="*/ 195616 h 367798"/>
              <a:gd name="connsiteX1" fmla="*/ 16786 w 809582"/>
              <a:gd name="connsiteY1" fmla="*/ 355159 h 367798"/>
              <a:gd name="connsiteX2" fmla="*/ 92986 w 809582"/>
              <a:gd name="connsiteY2" fmla="*/ 355160 h 367798"/>
              <a:gd name="connsiteX3" fmla="*/ 393023 w 809582"/>
              <a:gd name="connsiteY3" fmla="*/ 352778 h 367798"/>
              <a:gd name="connsiteX4" fmla="*/ 483511 w 809582"/>
              <a:gd name="connsiteY4" fmla="*/ 355160 h 367798"/>
              <a:gd name="connsiteX5" fmla="*/ 547804 w 809582"/>
              <a:gd name="connsiteY5" fmla="*/ 355160 h 367798"/>
              <a:gd name="connsiteX6" fmla="*/ 797875 w 809582"/>
              <a:gd name="connsiteY6" fmla="*/ 355158 h 367798"/>
              <a:gd name="connsiteX7" fmla="*/ 805969 w 809582"/>
              <a:gd name="connsiteY7" fmla="*/ 327985 h 367798"/>
              <a:gd name="connsiteX8" fmla="*/ 619984 w 809582"/>
              <a:gd name="connsiteY8" fmla="*/ 304033 h 367798"/>
              <a:gd name="connsiteX9" fmla="*/ 435842 w 809582"/>
              <a:gd name="connsiteY9" fmla="*/ 248809 h 367798"/>
              <a:gd name="connsiteX10" fmla="*/ 376355 w 809582"/>
              <a:gd name="connsiteY10" fmla="*/ 219428 h 367798"/>
              <a:gd name="connsiteX11" fmla="*/ 295392 w 809582"/>
              <a:gd name="connsiteY11" fmla="*/ 197997 h 367798"/>
              <a:gd name="connsiteX12" fmla="*/ 238241 w 809582"/>
              <a:gd name="connsiteY12" fmla="*/ 164660 h 367798"/>
              <a:gd name="connsiteX13" fmla="*/ 157279 w 809582"/>
              <a:gd name="connsiteY13" fmla="*/ 114653 h 367798"/>
              <a:gd name="connsiteX14" fmla="*/ 90604 w 809582"/>
              <a:gd name="connsiteY14" fmla="*/ 67029 h 367798"/>
              <a:gd name="connsiteX15" fmla="*/ 7261 w 809582"/>
              <a:gd name="connsiteY15" fmla="*/ 354 h 367798"/>
              <a:gd name="connsiteX16" fmla="*/ 7261 w 809582"/>
              <a:gd name="connsiteY16" fmla="*/ 195616 h 367798"/>
              <a:gd name="connsiteX0" fmla="*/ 6188 w 808509"/>
              <a:gd name="connsiteY0" fmla="*/ 354 h 381529"/>
              <a:gd name="connsiteX1" fmla="*/ 15713 w 808509"/>
              <a:gd name="connsiteY1" fmla="*/ 355159 h 381529"/>
              <a:gd name="connsiteX2" fmla="*/ 91913 w 808509"/>
              <a:gd name="connsiteY2" fmla="*/ 355160 h 381529"/>
              <a:gd name="connsiteX3" fmla="*/ 391950 w 808509"/>
              <a:gd name="connsiteY3" fmla="*/ 352778 h 381529"/>
              <a:gd name="connsiteX4" fmla="*/ 482438 w 808509"/>
              <a:gd name="connsiteY4" fmla="*/ 355160 h 381529"/>
              <a:gd name="connsiteX5" fmla="*/ 546731 w 808509"/>
              <a:gd name="connsiteY5" fmla="*/ 355160 h 381529"/>
              <a:gd name="connsiteX6" fmla="*/ 796802 w 808509"/>
              <a:gd name="connsiteY6" fmla="*/ 355158 h 381529"/>
              <a:gd name="connsiteX7" fmla="*/ 804896 w 808509"/>
              <a:gd name="connsiteY7" fmla="*/ 327985 h 381529"/>
              <a:gd name="connsiteX8" fmla="*/ 618911 w 808509"/>
              <a:gd name="connsiteY8" fmla="*/ 304033 h 381529"/>
              <a:gd name="connsiteX9" fmla="*/ 434769 w 808509"/>
              <a:gd name="connsiteY9" fmla="*/ 248809 h 381529"/>
              <a:gd name="connsiteX10" fmla="*/ 375282 w 808509"/>
              <a:gd name="connsiteY10" fmla="*/ 219428 h 381529"/>
              <a:gd name="connsiteX11" fmla="*/ 294319 w 808509"/>
              <a:gd name="connsiteY11" fmla="*/ 197997 h 381529"/>
              <a:gd name="connsiteX12" fmla="*/ 237168 w 808509"/>
              <a:gd name="connsiteY12" fmla="*/ 164660 h 381529"/>
              <a:gd name="connsiteX13" fmla="*/ 156206 w 808509"/>
              <a:gd name="connsiteY13" fmla="*/ 114653 h 381529"/>
              <a:gd name="connsiteX14" fmla="*/ 89531 w 808509"/>
              <a:gd name="connsiteY14" fmla="*/ 67029 h 381529"/>
              <a:gd name="connsiteX15" fmla="*/ 6188 w 808509"/>
              <a:gd name="connsiteY15" fmla="*/ 354 h 381529"/>
              <a:gd name="connsiteX0" fmla="*/ 4079 w 818852"/>
              <a:gd name="connsiteY0" fmla="*/ 147 h 482689"/>
              <a:gd name="connsiteX1" fmla="*/ 26056 w 818852"/>
              <a:gd name="connsiteY1" fmla="*/ 449328 h 482689"/>
              <a:gd name="connsiteX2" fmla="*/ 102256 w 818852"/>
              <a:gd name="connsiteY2" fmla="*/ 449329 h 482689"/>
              <a:gd name="connsiteX3" fmla="*/ 402293 w 818852"/>
              <a:gd name="connsiteY3" fmla="*/ 446947 h 482689"/>
              <a:gd name="connsiteX4" fmla="*/ 492781 w 818852"/>
              <a:gd name="connsiteY4" fmla="*/ 449329 h 482689"/>
              <a:gd name="connsiteX5" fmla="*/ 557074 w 818852"/>
              <a:gd name="connsiteY5" fmla="*/ 449329 h 482689"/>
              <a:gd name="connsiteX6" fmla="*/ 807145 w 818852"/>
              <a:gd name="connsiteY6" fmla="*/ 449327 h 482689"/>
              <a:gd name="connsiteX7" fmla="*/ 815239 w 818852"/>
              <a:gd name="connsiteY7" fmla="*/ 422154 h 482689"/>
              <a:gd name="connsiteX8" fmla="*/ 629254 w 818852"/>
              <a:gd name="connsiteY8" fmla="*/ 398202 h 482689"/>
              <a:gd name="connsiteX9" fmla="*/ 445112 w 818852"/>
              <a:gd name="connsiteY9" fmla="*/ 342978 h 482689"/>
              <a:gd name="connsiteX10" fmla="*/ 385625 w 818852"/>
              <a:gd name="connsiteY10" fmla="*/ 313597 h 482689"/>
              <a:gd name="connsiteX11" fmla="*/ 304662 w 818852"/>
              <a:gd name="connsiteY11" fmla="*/ 292166 h 482689"/>
              <a:gd name="connsiteX12" fmla="*/ 247511 w 818852"/>
              <a:gd name="connsiteY12" fmla="*/ 258829 h 482689"/>
              <a:gd name="connsiteX13" fmla="*/ 166549 w 818852"/>
              <a:gd name="connsiteY13" fmla="*/ 208822 h 482689"/>
              <a:gd name="connsiteX14" fmla="*/ 99874 w 818852"/>
              <a:gd name="connsiteY14" fmla="*/ 161198 h 482689"/>
              <a:gd name="connsiteX15" fmla="*/ 4079 w 818852"/>
              <a:gd name="connsiteY15" fmla="*/ 147 h 482689"/>
              <a:gd name="connsiteX0" fmla="*/ 39 w 814812"/>
              <a:gd name="connsiteY0" fmla="*/ 8999 h 491541"/>
              <a:gd name="connsiteX1" fmla="*/ 22016 w 814812"/>
              <a:gd name="connsiteY1" fmla="*/ 458180 h 491541"/>
              <a:gd name="connsiteX2" fmla="*/ 98216 w 814812"/>
              <a:gd name="connsiteY2" fmla="*/ 458181 h 491541"/>
              <a:gd name="connsiteX3" fmla="*/ 398253 w 814812"/>
              <a:gd name="connsiteY3" fmla="*/ 455799 h 491541"/>
              <a:gd name="connsiteX4" fmla="*/ 488741 w 814812"/>
              <a:gd name="connsiteY4" fmla="*/ 458181 h 491541"/>
              <a:gd name="connsiteX5" fmla="*/ 553034 w 814812"/>
              <a:gd name="connsiteY5" fmla="*/ 458181 h 491541"/>
              <a:gd name="connsiteX6" fmla="*/ 803105 w 814812"/>
              <a:gd name="connsiteY6" fmla="*/ 458179 h 491541"/>
              <a:gd name="connsiteX7" fmla="*/ 811199 w 814812"/>
              <a:gd name="connsiteY7" fmla="*/ 431006 h 491541"/>
              <a:gd name="connsiteX8" fmla="*/ 625214 w 814812"/>
              <a:gd name="connsiteY8" fmla="*/ 407054 h 491541"/>
              <a:gd name="connsiteX9" fmla="*/ 441072 w 814812"/>
              <a:gd name="connsiteY9" fmla="*/ 351830 h 491541"/>
              <a:gd name="connsiteX10" fmla="*/ 381585 w 814812"/>
              <a:gd name="connsiteY10" fmla="*/ 322449 h 491541"/>
              <a:gd name="connsiteX11" fmla="*/ 300622 w 814812"/>
              <a:gd name="connsiteY11" fmla="*/ 301018 h 491541"/>
              <a:gd name="connsiteX12" fmla="*/ 243471 w 814812"/>
              <a:gd name="connsiteY12" fmla="*/ 267681 h 491541"/>
              <a:gd name="connsiteX13" fmla="*/ 162509 w 814812"/>
              <a:gd name="connsiteY13" fmla="*/ 217674 h 491541"/>
              <a:gd name="connsiteX14" fmla="*/ 95834 w 814812"/>
              <a:gd name="connsiteY14" fmla="*/ 170050 h 491541"/>
              <a:gd name="connsiteX15" fmla="*/ 39 w 814812"/>
              <a:gd name="connsiteY15" fmla="*/ 8999 h 491541"/>
              <a:gd name="connsiteX0" fmla="*/ 39 w 814812"/>
              <a:gd name="connsiteY0" fmla="*/ 12879 h 495421"/>
              <a:gd name="connsiteX1" fmla="*/ 22016 w 814812"/>
              <a:gd name="connsiteY1" fmla="*/ 462060 h 495421"/>
              <a:gd name="connsiteX2" fmla="*/ 98216 w 814812"/>
              <a:gd name="connsiteY2" fmla="*/ 462061 h 495421"/>
              <a:gd name="connsiteX3" fmla="*/ 398253 w 814812"/>
              <a:gd name="connsiteY3" fmla="*/ 459679 h 495421"/>
              <a:gd name="connsiteX4" fmla="*/ 488741 w 814812"/>
              <a:gd name="connsiteY4" fmla="*/ 462061 h 495421"/>
              <a:gd name="connsiteX5" fmla="*/ 553034 w 814812"/>
              <a:gd name="connsiteY5" fmla="*/ 462061 h 495421"/>
              <a:gd name="connsiteX6" fmla="*/ 803105 w 814812"/>
              <a:gd name="connsiteY6" fmla="*/ 462059 h 495421"/>
              <a:gd name="connsiteX7" fmla="*/ 811199 w 814812"/>
              <a:gd name="connsiteY7" fmla="*/ 434886 h 495421"/>
              <a:gd name="connsiteX8" fmla="*/ 625214 w 814812"/>
              <a:gd name="connsiteY8" fmla="*/ 410934 h 495421"/>
              <a:gd name="connsiteX9" fmla="*/ 441072 w 814812"/>
              <a:gd name="connsiteY9" fmla="*/ 355710 h 495421"/>
              <a:gd name="connsiteX10" fmla="*/ 381585 w 814812"/>
              <a:gd name="connsiteY10" fmla="*/ 326329 h 495421"/>
              <a:gd name="connsiteX11" fmla="*/ 300622 w 814812"/>
              <a:gd name="connsiteY11" fmla="*/ 304898 h 495421"/>
              <a:gd name="connsiteX12" fmla="*/ 243471 w 814812"/>
              <a:gd name="connsiteY12" fmla="*/ 271561 h 495421"/>
              <a:gd name="connsiteX13" fmla="*/ 162509 w 814812"/>
              <a:gd name="connsiteY13" fmla="*/ 221554 h 495421"/>
              <a:gd name="connsiteX14" fmla="*/ 95834 w 814812"/>
              <a:gd name="connsiteY14" fmla="*/ 108970 h 495421"/>
              <a:gd name="connsiteX15" fmla="*/ 39 w 814812"/>
              <a:gd name="connsiteY15" fmla="*/ 12879 h 495421"/>
              <a:gd name="connsiteX0" fmla="*/ 42 w 814815"/>
              <a:gd name="connsiteY0" fmla="*/ 12580 h 495122"/>
              <a:gd name="connsiteX1" fmla="*/ 22019 w 814815"/>
              <a:gd name="connsiteY1" fmla="*/ 461761 h 495122"/>
              <a:gd name="connsiteX2" fmla="*/ 98219 w 814815"/>
              <a:gd name="connsiteY2" fmla="*/ 461762 h 495122"/>
              <a:gd name="connsiteX3" fmla="*/ 398256 w 814815"/>
              <a:gd name="connsiteY3" fmla="*/ 459380 h 495122"/>
              <a:gd name="connsiteX4" fmla="*/ 488744 w 814815"/>
              <a:gd name="connsiteY4" fmla="*/ 461762 h 495122"/>
              <a:gd name="connsiteX5" fmla="*/ 553037 w 814815"/>
              <a:gd name="connsiteY5" fmla="*/ 461762 h 495122"/>
              <a:gd name="connsiteX6" fmla="*/ 803108 w 814815"/>
              <a:gd name="connsiteY6" fmla="*/ 461760 h 495122"/>
              <a:gd name="connsiteX7" fmla="*/ 811202 w 814815"/>
              <a:gd name="connsiteY7" fmla="*/ 434587 h 495122"/>
              <a:gd name="connsiteX8" fmla="*/ 625217 w 814815"/>
              <a:gd name="connsiteY8" fmla="*/ 410635 h 495122"/>
              <a:gd name="connsiteX9" fmla="*/ 441075 w 814815"/>
              <a:gd name="connsiteY9" fmla="*/ 355411 h 495122"/>
              <a:gd name="connsiteX10" fmla="*/ 381588 w 814815"/>
              <a:gd name="connsiteY10" fmla="*/ 326030 h 495122"/>
              <a:gd name="connsiteX11" fmla="*/ 300625 w 814815"/>
              <a:gd name="connsiteY11" fmla="*/ 304599 h 495122"/>
              <a:gd name="connsiteX12" fmla="*/ 243474 w 814815"/>
              <a:gd name="connsiteY12" fmla="*/ 271262 h 495122"/>
              <a:gd name="connsiteX13" fmla="*/ 198091 w 814815"/>
              <a:gd name="connsiteY13" fmla="*/ 197967 h 495122"/>
              <a:gd name="connsiteX14" fmla="*/ 95837 w 814815"/>
              <a:gd name="connsiteY14" fmla="*/ 108671 h 495122"/>
              <a:gd name="connsiteX15" fmla="*/ 42 w 814815"/>
              <a:gd name="connsiteY15" fmla="*/ 12580 h 495122"/>
              <a:gd name="connsiteX0" fmla="*/ 42 w 814815"/>
              <a:gd name="connsiteY0" fmla="*/ 12580 h 495122"/>
              <a:gd name="connsiteX1" fmla="*/ 22019 w 814815"/>
              <a:gd name="connsiteY1" fmla="*/ 461761 h 495122"/>
              <a:gd name="connsiteX2" fmla="*/ 98219 w 814815"/>
              <a:gd name="connsiteY2" fmla="*/ 461762 h 495122"/>
              <a:gd name="connsiteX3" fmla="*/ 398256 w 814815"/>
              <a:gd name="connsiteY3" fmla="*/ 459380 h 495122"/>
              <a:gd name="connsiteX4" fmla="*/ 488744 w 814815"/>
              <a:gd name="connsiteY4" fmla="*/ 461762 h 495122"/>
              <a:gd name="connsiteX5" fmla="*/ 553037 w 814815"/>
              <a:gd name="connsiteY5" fmla="*/ 461762 h 495122"/>
              <a:gd name="connsiteX6" fmla="*/ 803108 w 814815"/>
              <a:gd name="connsiteY6" fmla="*/ 461760 h 495122"/>
              <a:gd name="connsiteX7" fmla="*/ 811202 w 814815"/>
              <a:gd name="connsiteY7" fmla="*/ 434587 h 495122"/>
              <a:gd name="connsiteX8" fmla="*/ 625217 w 814815"/>
              <a:gd name="connsiteY8" fmla="*/ 410635 h 495122"/>
              <a:gd name="connsiteX9" fmla="*/ 441075 w 814815"/>
              <a:gd name="connsiteY9" fmla="*/ 355411 h 495122"/>
              <a:gd name="connsiteX10" fmla="*/ 381588 w 814815"/>
              <a:gd name="connsiteY10" fmla="*/ 326030 h 495122"/>
              <a:gd name="connsiteX11" fmla="*/ 300625 w 814815"/>
              <a:gd name="connsiteY11" fmla="*/ 304599 h 495122"/>
              <a:gd name="connsiteX12" fmla="*/ 279053 w 814815"/>
              <a:gd name="connsiteY12" fmla="*/ 270037 h 495122"/>
              <a:gd name="connsiteX13" fmla="*/ 198091 w 814815"/>
              <a:gd name="connsiteY13" fmla="*/ 197967 h 495122"/>
              <a:gd name="connsiteX14" fmla="*/ 95837 w 814815"/>
              <a:gd name="connsiteY14" fmla="*/ 108671 h 495122"/>
              <a:gd name="connsiteX15" fmla="*/ 42 w 814815"/>
              <a:gd name="connsiteY15" fmla="*/ 12580 h 495122"/>
              <a:gd name="connsiteX0" fmla="*/ 42 w 814815"/>
              <a:gd name="connsiteY0" fmla="*/ 12580 h 495122"/>
              <a:gd name="connsiteX1" fmla="*/ 22019 w 814815"/>
              <a:gd name="connsiteY1" fmla="*/ 461761 h 495122"/>
              <a:gd name="connsiteX2" fmla="*/ 98219 w 814815"/>
              <a:gd name="connsiteY2" fmla="*/ 461762 h 495122"/>
              <a:gd name="connsiteX3" fmla="*/ 398256 w 814815"/>
              <a:gd name="connsiteY3" fmla="*/ 459380 h 495122"/>
              <a:gd name="connsiteX4" fmla="*/ 488744 w 814815"/>
              <a:gd name="connsiteY4" fmla="*/ 461762 h 495122"/>
              <a:gd name="connsiteX5" fmla="*/ 553037 w 814815"/>
              <a:gd name="connsiteY5" fmla="*/ 461762 h 495122"/>
              <a:gd name="connsiteX6" fmla="*/ 803108 w 814815"/>
              <a:gd name="connsiteY6" fmla="*/ 461760 h 495122"/>
              <a:gd name="connsiteX7" fmla="*/ 811202 w 814815"/>
              <a:gd name="connsiteY7" fmla="*/ 434587 h 495122"/>
              <a:gd name="connsiteX8" fmla="*/ 625217 w 814815"/>
              <a:gd name="connsiteY8" fmla="*/ 410635 h 495122"/>
              <a:gd name="connsiteX9" fmla="*/ 441075 w 814815"/>
              <a:gd name="connsiteY9" fmla="*/ 355411 h 495122"/>
              <a:gd name="connsiteX10" fmla="*/ 381588 w 814815"/>
              <a:gd name="connsiteY10" fmla="*/ 326030 h 495122"/>
              <a:gd name="connsiteX11" fmla="*/ 300625 w 814815"/>
              <a:gd name="connsiteY11" fmla="*/ 304599 h 495122"/>
              <a:gd name="connsiteX12" fmla="*/ 279053 w 814815"/>
              <a:gd name="connsiteY12" fmla="*/ 270037 h 495122"/>
              <a:gd name="connsiteX13" fmla="*/ 198091 w 814815"/>
              <a:gd name="connsiteY13" fmla="*/ 197967 h 495122"/>
              <a:gd name="connsiteX14" fmla="*/ 95837 w 814815"/>
              <a:gd name="connsiteY14" fmla="*/ 108671 h 495122"/>
              <a:gd name="connsiteX15" fmla="*/ 42 w 814815"/>
              <a:gd name="connsiteY15" fmla="*/ 12580 h 495122"/>
              <a:gd name="connsiteX0" fmla="*/ 42 w 814815"/>
              <a:gd name="connsiteY0" fmla="*/ 12580 h 495122"/>
              <a:gd name="connsiteX1" fmla="*/ 22019 w 814815"/>
              <a:gd name="connsiteY1" fmla="*/ 461761 h 495122"/>
              <a:gd name="connsiteX2" fmla="*/ 98219 w 814815"/>
              <a:gd name="connsiteY2" fmla="*/ 461762 h 495122"/>
              <a:gd name="connsiteX3" fmla="*/ 398256 w 814815"/>
              <a:gd name="connsiteY3" fmla="*/ 459380 h 495122"/>
              <a:gd name="connsiteX4" fmla="*/ 488744 w 814815"/>
              <a:gd name="connsiteY4" fmla="*/ 461762 h 495122"/>
              <a:gd name="connsiteX5" fmla="*/ 553037 w 814815"/>
              <a:gd name="connsiteY5" fmla="*/ 461762 h 495122"/>
              <a:gd name="connsiteX6" fmla="*/ 803108 w 814815"/>
              <a:gd name="connsiteY6" fmla="*/ 461760 h 495122"/>
              <a:gd name="connsiteX7" fmla="*/ 811202 w 814815"/>
              <a:gd name="connsiteY7" fmla="*/ 434587 h 495122"/>
              <a:gd name="connsiteX8" fmla="*/ 625217 w 814815"/>
              <a:gd name="connsiteY8" fmla="*/ 410635 h 495122"/>
              <a:gd name="connsiteX9" fmla="*/ 441075 w 814815"/>
              <a:gd name="connsiteY9" fmla="*/ 355411 h 495122"/>
              <a:gd name="connsiteX10" fmla="*/ 381588 w 814815"/>
              <a:gd name="connsiteY10" fmla="*/ 326030 h 495122"/>
              <a:gd name="connsiteX11" fmla="*/ 279053 w 814815"/>
              <a:gd name="connsiteY11" fmla="*/ 270037 h 495122"/>
              <a:gd name="connsiteX12" fmla="*/ 198091 w 814815"/>
              <a:gd name="connsiteY12" fmla="*/ 197967 h 495122"/>
              <a:gd name="connsiteX13" fmla="*/ 95837 w 814815"/>
              <a:gd name="connsiteY13" fmla="*/ 108671 h 495122"/>
              <a:gd name="connsiteX14" fmla="*/ 42 w 814815"/>
              <a:gd name="connsiteY14" fmla="*/ 12580 h 495122"/>
              <a:gd name="connsiteX0" fmla="*/ 311 w 815084"/>
              <a:gd name="connsiteY0" fmla="*/ 0 h 482542"/>
              <a:gd name="connsiteX1" fmla="*/ 22288 w 815084"/>
              <a:gd name="connsiteY1" fmla="*/ 449181 h 482542"/>
              <a:gd name="connsiteX2" fmla="*/ 98488 w 815084"/>
              <a:gd name="connsiteY2" fmla="*/ 449182 h 482542"/>
              <a:gd name="connsiteX3" fmla="*/ 398525 w 815084"/>
              <a:gd name="connsiteY3" fmla="*/ 446800 h 482542"/>
              <a:gd name="connsiteX4" fmla="*/ 489013 w 815084"/>
              <a:gd name="connsiteY4" fmla="*/ 449182 h 482542"/>
              <a:gd name="connsiteX5" fmla="*/ 553306 w 815084"/>
              <a:gd name="connsiteY5" fmla="*/ 449182 h 482542"/>
              <a:gd name="connsiteX6" fmla="*/ 803377 w 815084"/>
              <a:gd name="connsiteY6" fmla="*/ 449180 h 482542"/>
              <a:gd name="connsiteX7" fmla="*/ 811471 w 815084"/>
              <a:gd name="connsiteY7" fmla="*/ 422007 h 482542"/>
              <a:gd name="connsiteX8" fmla="*/ 625486 w 815084"/>
              <a:gd name="connsiteY8" fmla="*/ 398055 h 482542"/>
              <a:gd name="connsiteX9" fmla="*/ 441344 w 815084"/>
              <a:gd name="connsiteY9" fmla="*/ 342831 h 482542"/>
              <a:gd name="connsiteX10" fmla="*/ 381857 w 815084"/>
              <a:gd name="connsiteY10" fmla="*/ 313450 h 482542"/>
              <a:gd name="connsiteX11" fmla="*/ 279322 w 815084"/>
              <a:gd name="connsiteY11" fmla="*/ 257457 h 482542"/>
              <a:gd name="connsiteX12" fmla="*/ 198360 w 815084"/>
              <a:gd name="connsiteY12" fmla="*/ 185387 h 482542"/>
              <a:gd name="connsiteX13" fmla="*/ 96106 w 815084"/>
              <a:gd name="connsiteY13" fmla="*/ 96091 h 482542"/>
              <a:gd name="connsiteX14" fmla="*/ 311 w 815084"/>
              <a:gd name="connsiteY14" fmla="*/ 0 h 482542"/>
              <a:gd name="connsiteX0" fmla="*/ 524 w 815297"/>
              <a:gd name="connsiteY0" fmla="*/ 2 h 482544"/>
              <a:gd name="connsiteX1" fmla="*/ 22501 w 815297"/>
              <a:gd name="connsiteY1" fmla="*/ 449183 h 482544"/>
              <a:gd name="connsiteX2" fmla="*/ 98701 w 815297"/>
              <a:gd name="connsiteY2" fmla="*/ 449184 h 482544"/>
              <a:gd name="connsiteX3" fmla="*/ 398738 w 815297"/>
              <a:gd name="connsiteY3" fmla="*/ 446802 h 482544"/>
              <a:gd name="connsiteX4" fmla="*/ 489226 w 815297"/>
              <a:gd name="connsiteY4" fmla="*/ 449184 h 482544"/>
              <a:gd name="connsiteX5" fmla="*/ 553519 w 815297"/>
              <a:gd name="connsiteY5" fmla="*/ 449184 h 482544"/>
              <a:gd name="connsiteX6" fmla="*/ 803590 w 815297"/>
              <a:gd name="connsiteY6" fmla="*/ 449182 h 482544"/>
              <a:gd name="connsiteX7" fmla="*/ 811684 w 815297"/>
              <a:gd name="connsiteY7" fmla="*/ 422009 h 482544"/>
              <a:gd name="connsiteX8" fmla="*/ 625699 w 815297"/>
              <a:gd name="connsiteY8" fmla="*/ 398057 h 482544"/>
              <a:gd name="connsiteX9" fmla="*/ 441557 w 815297"/>
              <a:gd name="connsiteY9" fmla="*/ 342833 h 482544"/>
              <a:gd name="connsiteX10" fmla="*/ 382070 w 815297"/>
              <a:gd name="connsiteY10" fmla="*/ 313452 h 482544"/>
              <a:gd name="connsiteX11" fmla="*/ 279535 w 815297"/>
              <a:gd name="connsiteY11" fmla="*/ 257459 h 482544"/>
              <a:gd name="connsiteX12" fmla="*/ 198573 w 815297"/>
              <a:gd name="connsiteY12" fmla="*/ 185389 h 482544"/>
              <a:gd name="connsiteX13" fmla="*/ 96319 w 815297"/>
              <a:gd name="connsiteY13" fmla="*/ 96093 h 482544"/>
              <a:gd name="connsiteX14" fmla="*/ 524 w 815297"/>
              <a:gd name="connsiteY14" fmla="*/ 2 h 482544"/>
              <a:gd name="connsiteX0" fmla="*/ 558 w 809994"/>
              <a:gd name="connsiteY0" fmla="*/ 2 h 483860"/>
              <a:gd name="connsiteX1" fmla="*/ 17198 w 809994"/>
              <a:gd name="connsiteY1" fmla="*/ 450408 h 483860"/>
              <a:gd name="connsiteX2" fmla="*/ 93398 w 809994"/>
              <a:gd name="connsiteY2" fmla="*/ 450409 h 483860"/>
              <a:gd name="connsiteX3" fmla="*/ 393435 w 809994"/>
              <a:gd name="connsiteY3" fmla="*/ 448027 h 483860"/>
              <a:gd name="connsiteX4" fmla="*/ 483923 w 809994"/>
              <a:gd name="connsiteY4" fmla="*/ 450409 h 483860"/>
              <a:gd name="connsiteX5" fmla="*/ 548216 w 809994"/>
              <a:gd name="connsiteY5" fmla="*/ 450409 h 483860"/>
              <a:gd name="connsiteX6" fmla="*/ 798287 w 809994"/>
              <a:gd name="connsiteY6" fmla="*/ 450407 h 483860"/>
              <a:gd name="connsiteX7" fmla="*/ 806381 w 809994"/>
              <a:gd name="connsiteY7" fmla="*/ 423234 h 483860"/>
              <a:gd name="connsiteX8" fmla="*/ 620396 w 809994"/>
              <a:gd name="connsiteY8" fmla="*/ 399282 h 483860"/>
              <a:gd name="connsiteX9" fmla="*/ 436254 w 809994"/>
              <a:gd name="connsiteY9" fmla="*/ 344058 h 483860"/>
              <a:gd name="connsiteX10" fmla="*/ 376767 w 809994"/>
              <a:gd name="connsiteY10" fmla="*/ 314677 h 483860"/>
              <a:gd name="connsiteX11" fmla="*/ 274232 w 809994"/>
              <a:gd name="connsiteY11" fmla="*/ 258684 h 483860"/>
              <a:gd name="connsiteX12" fmla="*/ 193270 w 809994"/>
              <a:gd name="connsiteY12" fmla="*/ 186614 h 483860"/>
              <a:gd name="connsiteX13" fmla="*/ 91016 w 809994"/>
              <a:gd name="connsiteY13" fmla="*/ 97318 h 483860"/>
              <a:gd name="connsiteX14" fmla="*/ 558 w 809994"/>
              <a:gd name="connsiteY14" fmla="*/ 2 h 483860"/>
              <a:gd name="connsiteX0" fmla="*/ 6476 w 815912"/>
              <a:gd name="connsiteY0" fmla="*/ 2 h 484769"/>
              <a:gd name="connsiteX1" fmla="*/ 5327 w 815912"/>
              <a:gd name="connsiteY1" fmla="*/ 451634 h 484769"/>
              <a:gd name="connsiteX2" fmla="*/ 99316 w 815912"/>
              <a:gd name="connsiteY2" fmla="*/ 450409 h 484769"/>
              <a:gd name="connsiteX3" fmla="*/ 399353 w 815912"/>
              <a:gd name="connsiteY3" fmla="*/ 448027 h 484769"/>
              <a:gd name="connsiteX4" fmla="*/ 489841 w 815912"/>
              <a:gd name="connsiteY4" fmla="*/ 450409 h 484769"/>
              <a:gd name="connsiteX5" fmla="*/ 554134 w 815912"/>
              <a:gd name="connsiteY5" fmla="*/ 450409 h 484769"/>
              <a:gd name="connsiteX6" fmla="*/ 804205 w 815912"/>
              <a:gd name="connsiteY6" fmla="*/ 450407 h 484769"/>
              <a:gd name="connsiteX7" fmla="*/ 812299 w 815912"/>
              <a:gd name="connsiteY7" fmla="*/ 423234 h 484769"/>
              <a:gd name="connsiteX8" fmla="*/ 626314 w 815912"/>
              <a:gd name="connsiteY8" fmla="*/ 399282 h 484769"/>
              <a:gd name="connsiteX9" fmla="*/ 442172 w 815912"/>
              <a:gd name="connsiteY9" fmla="*/ 344058 h 484769"/>
              <a:gd name="connsiteX10" fmla="*/ 382685 w 815912"/>
              <a:gd name="connsiteY10" fmla="*/ 314677 h 484769"/>
              <a:gd name="connsiteX11" fmla="*/ 280150 w 815912"/>
              <a:gd name="connsiteY11" fmla="*/ 258684 h 484769"/>
              <a:gd name="connsiteX12" fmla="*/ 199188 w 815912"/>
              <a:gd name="connsiteY12" fmla="*/ 186614 h 484769"/>
              <a:gd name="connsiteX13" fmla="*/ 96934 w 815912"/>
              <a:gd name="connsiteY13" fmla="*/ 97318 h 484769"/>
              <a:gd name="connsiteX14" fmla="*/ 6476 w 815912"/>
              <a:gd name="connsiteY14" fmla="*/ 2 h 484769"/>
              <a:gd name="connsiteX0" fmla="*/ 33382 w 842818"/>
              <a:gd name="connsiteY0" fmla="*/ 2 h 463047"/>
              <a:gd name="connsiteX1" fmla="*/ 32233 w 842818"/>
              <a:gd name="connsiteY1" fmla="*/ 451634 h 463047"/>
              <a:gd name="connsiteX2" fmla="*/ 126222 w 842818"/>
              <a:gd name="connsiteY2" fmla="*/ 450409 h 463047"/>
              <a:gd name="connsiteX3" fmla="*/ 426259 w 842818"/>
              <a:gd name="connsiteY3" fmla="*/ 448027 h 463047"/>
              <a:gd name="connsiteX4" fmla="*/ 516747 w 842818"/>
              <a:gd name="connsiteY4" fmla="*/ 450409 h 463047"/>
              <a:gd name="connsiteX5" fmla="*/ 581040 w 842818"/>
              <a:gd name="connsiteY5" fmla="*/ 450409 h 463047"/>
              <a:gd name="connsiteX6" fmla="*/ 831111 w 842818"/>
              <a:gd name="connsiteY6" fmla="*/ 450407 h 463047"/>
              <a:gd name="connsiteX7" fmla="*/ 839205 w 842818"/>
              <a:gd name="connsiteY7" fmla="*/ 423234 h 463047"/>
              <a:gd name="connsiteX8" fmla="*/ 653220 w 842818"/>
              <a:gd name="connsiteY8" fmla="*/ 399282 h 463047"/>
              <a:gd name="connsiteX9" fmla="*/ 469078 w 842818"/>
              <a:gd name="connsiteY9" fmla="*/ 344058 h 463047"/>
              <a:gd name="connsiteX10" fmla="*/ 409591 w 842818"/>
              <a:gd name="connsiteY10" fmla="*/ 314677 h 463047"/>
              <a:gd name="connsiteX11" fmla="*/ 307056 w 842818"/>
              <a:gd name="connsiteY11" fmla="*/ 258684 h 463047"/>
              <a:gd name="connsiteX12" fmla="*/ 226094 w 842818"/>
              <a:gd name="connsiteY12" fmla="*/ 186614 h 463047"/>
              <a:gd name="connsiteX13" fmla="*/ 123840 w 842818"/>
              <a:gd name="connsiteY13" fmla="*/ 97318 h 463047"/>
              <a:gd name="connsiteX14" fmla="*/ 33382 w 842818"/>
              <a:gd name="connsiteY14" fmla="*/ 2 h 463047"/>
              <a:gd name="connsiteX0" fmla="*/ 12057 w 821493"/>
              <a:gd name="connsiteY0" fmla="*/ 2 h 463047"/>
              <a:gd name="connsiteX1" fmla="*/ 10908 w 821493"/>
              <a:gd name="connsiteY1" fmla="*/ 451634 h 463047"/>
              <a:gd name="connsiteX2" fmla="*/ 104897 w 821493"/>
              <a:gd name="connsiteY2" fmla="*/ 450409 h 463047"/>
              <a:gd name="connsiteX3" fmla="*/ 404934 w 821493"/>
              <a:gd name="connsiteY3" fmla="*/ 448027 h 463047"/>
              <a:gd name="connsiteX4" fmla="*/ 495422 w 821493"/>
              <a:gd name="connsiteY4" fmla="*/ 450409 h 463047"/>
              <a:gd name="connsiteX5" fmla="*/ 559715 w 821493"/>
              <a:gd name="connsiteY5" fmla="*/ 450409 h 463047"/>
              <a:gd name="connsiteX6" fmla="*/ 809786 w 821493"/>
              <a:gd name="connsiteY6" fmla="*/ 450407 h 463047"/>
              <a:gd name="connsiteX7" fmla="*/ 817880 w 821493"/>
              <a:gd name="connsiteY7" fmla="*/ 423234 h 463047"/>
              <a:gd name="connsiteX8" fmla="*/ 631895 w 821493"/>
              <a:gd name="connsiteY8" fmla="*/ 399282 h 463047"/>
              <a:gd name="connsiteX9" fmla="*/ 447753 w 821493"/>
              <a:gd name="connsiteY9" fmla="*/ 344058 h 463047"/>
              <a:gd name="connsiteX10" fmla="*/ 388266 w 821493"/>
              <a:gd name="connsiteY10" fmla="*/ 314677 h 463047"/>
              <a:gd name="connsiteX11" fmla="*/ 285731 w 821493"/>
              <a:gd name="connsiteY11" fmla="*/ 258684 h 463047"/>
              <a:gd name="connsiteX12" fmla="*/ 204769 w 821493"/>
              <a:gd name="connsiteY12" fmla="*/ 186614 h 463047"/>
              <a:gd name="connsiteX13" fmla="*/ 102515 w 821493"/>
              <a:gd name="connsiteY13" fmla="*/ 97318 h 463047"/>
              <a:gd name="connsiteX14" fmla="*/ 12057 w 821493"/>
              <a:gd name="connsiteY14" fmla="*/ 2 h 463047"/>
              <a:gd name="connsiteX0" fmla="*/ 2703 w 812139"/>
              <a:gd name="connsiteY0" fmla="*/ 2 h 463047"/>
              <a:gd name="connsiteX1" fmla="*/ 1554 w 812139"/>
              <a:gd name="connsiteY1" fmla="*/ 451634 h 463047"/>
              <a:gd name="connsiteX2" fmla="*/ 95543 w 812139"/>
              <a:gd name="connsiteY2" fmla="*/ 450409 h 463047"/>
              <a:gd name="connsiteX3" fmla="*/ 395580 w 812139"/>
              <a:gd name="connsiteY3" fmla="*/ 448027 h 463047"/>
              <a:gd name="connsiteX4" fmla="*/ 486068 w 812139"/>
              <a:gd name="connsiteY4" fmla="*/ 450409 h 463047"/>
              <a:gd name="connsiteX5" fmla="*/ 550361 w 812139"/>
              <a:gd name="connsiteY5" fmla="*/ 450409 h 463047"/>
              <a:gd name="connsiteX6" fmla="*/ 800432 w 812139"/>
              <a:gd name="connsiteY6" fmla="*/ 450407 h 463047"/>
              <a:gd name="connsiteX7" fmla="*/ 808526 w 812139"/>
              <a:gd name="connsiteY7" fmla="*/ 423234 h 463047"/>
              <a:gd name="connsiteX8" fmla="*/ 622541 w 812139"/>
              <a:gd name="connsiteY8" fmla="*/ 399282 h 463047"/>
              <a:gd name="connsiteX9" fmla="*/ 438399 w 812139"/>
              <a:gd name="connsiteY9" fmla="*/ 344058 h 463047"/>
              <a:gd name="connsiteX10" fmla="*/ 378912 w 812139"/>
              <a:gd name="connsiteY10" fmla="*/ 314677 h 463047"/>
              <a:gd name="connsiteX11" fmla="*/ 276377 w 812139"/>
              <a:gd name="connsiteY11" fmla="*/ 258684 h 463047"/>
              <a:gd name="connsiteX12" fmla="*/ 195415 w 812139"/>
              <a:gd name="connsiteY12" fmla="*/ 186614 h 463047"/>
              <a:gd name="connsiteX13" fmla="*/ 93161 w 812139"/>
              <a:gd name="connsiteY13" fmla="*/ 97318 h 463047"/>
              <a:gd name="connsiteX14" fmla="*/ 2703 w 812139"/>
              <a:gd name="connsiteY14" fmla="*/ 2 h 463047"/>
              <a:gd name="connsiteX0" fmla="*/ 2703 w 812139"/>
              <a:gd name="connsiteY0" fmla="*/ 2 h 463047"/>
              <a:gd name="connsiteX1" fmla="*/ 1554 w 812139"/>
              <a:gd name="connsiteY1" fmla="*/ 451634 h 463047"/>
              <a:gd name="connsiteX2" fmla="*/ 95543 w 812139"/>
              <a:gd name="connsiteY2" fmla="*/ 450409 h 463047"/>
              <a:gd name="connsiteX3" fmla="*/ 395580 w 812139"/>
              <a:gd name="connsiteY3" fmla="*/ 448027 h 463047"/>
              <a:gd name="connsiteX4" fmla="*/ 486068 w 812139"/>
              <a:gd name="connsiteY4" fmla="*/ 450409 h 463047"/>
              <a:gd name="connsiteX5" fmla="*/ 550361 w 812139"/>
              <a:gd name="connsiteY5" fmla="*/ 450409 h 463047"/>
              <a:gd name="connsiteX6" fmla="*/ 800432 w 812139"/>
              <a:gd name="connsiteY6" fmla="*/ 450407 h 463047"/>
              <a:gd name="connsiteX7" fmla="*/ 808526 w 812139"/>
              <a:gd name="connsiteY7" fmla="*/ 423234 h 463047"/>
              <a:gd name="connsiteX8" fmla="*/ 622541 w 812139"/>
              <a:gd name="connsiteY8" fmla="*/ 399282 h 463047"/>
              <a:gd name="connsiteX9" fmla="*/ 438399 w 812139"/>
              <a:gd name="connsiteY9" fmla="*/ 344058 h 463047"/>
              <a:gd name="connsiteX10" fmla="*/ 378912 w 812139"/>
              <a:gd name="connsiteY10" fmla="*/ 314677 h 463047"/>
              <a:gd name="connsiteX11" fmla="*/ 276377 w 812139"/>
              <a:gd name="connsiteY11" fmla="*/ 258684 h 463047"/>
              <a:gd name="connsiteX12" fmla="*/ 93161 w 812139"/>
              <a:gd name="connsiteY12" fmla="*/ 97318 h 463047"/>
              <a:gd name="connsiteX13" fmla="*/ 2703 w 812139"/>
              <a:gd name="connsiteY13" fmla="*/ 2 h 463047"/>
              <a:gd name="connsiteX0" fmla="*/ 2703 w 812139"/>
              <a:gd name="connsiteY0" fmla="*/ 2 h 463047"/>
              <a:gd name="connsiteX1" fmla="*/ 1554 w 812139"/>
              <a:gd name="connsiteY1" fmla="*/ 451634 h 463047"/>
              <a:gd name="connsiteX2" fmla="*/ 95543 w 812139"/>
              <a:gd name="connsiteY2" fmla="*/ 450409 h 463047"/>
              <a:gd name="connsiteX3" fmla="*/ 395580 w 812139"/>
              <a:gd name="connsiteY3" fmla="*/ 448027 h 463047"/>
              <a:gd name="connsiteX4" fmla="*/ 486068 w 812139"/>
              <a:gd name="connsiteY4" fmla="*/ 450409 h 463047"/>
              <a:gd name="connsiteX5" fmla="*/ 550361 w 812139"/>
              <a:gd name="connsiteY5" fmla="*/ 450409 h 463047"/>
              <a:gd name="connsiteX6" fmla="*/ 800432 w 812139"/>
              <a:gd name="connsiteY6" fmla="*/ 450407 h 463047"/>
              <a:gd name="connsiteX7" fmla="*/ 808526 w 812139"/>
              <a:gd name="connsiteY7" fmla="*/ 423234 h 463047"/>
              <a:gd name="connsiteX8" fmla="*/ 622541 w 812139"/>
              <a:gd name="connsiteY8" fmla="*/ 399282 h 463047"/>
              <a:gd name="connsiteX9" fmla="*/ 438399 w 812139"/>
              <a:gd name="connsiteY9" fmla="*/ 344058 h 463047"/>
              <a:gd name="connsiteX10" fmla="*/ 378912 w 812139"/>
              <a:gd name="connsiteY10" fmla="*/ 314677 h 463047"/>
              <a:gd name="connsiteX11" fmla="*/ 93161 w 812139"/>
              <a:gd name="connsiteY11" fmla="*/ 97318 h 463047"/>
              <a:gd name="connsiteX12" fmla="*/ 2703 w 812139"/>
              <a:gd name="connsiteY12" fmla="*/ 2 h 463047"/>
              <a:gd name="connsiteX0" fmla="*/ 2703 w 812139"/>
              <a:gd name="connsiteY0" fmla="*/ 2 h 463047"/>
              <a:gd name="connsiteX1" fmla="*/ 1554 w 812139"/>
              <a:gd name="connsiteY1" fmla="*/ 451634 h 463047"/>
              <a:gd name="connsiteX2" fmla="*/ 95543 w 812139"/>
              <a:gd name="connsiteY2" fmla="*/ 450409 h 463047"/>
              <a:gd name="connsiteX3" fmla="*/ 395580 w 812139"/>
              <a:gd name="connsiteY3" fmla="*/ 448027 h 463047"/>
              <a:gd name="connsiteX4" fmla="*/ 486068 w 812139"/>
              <a:gd name="connsiteY4" fmla="*/ 450409 h 463047"/>
              <a:gd name="connsiteX5" fmla="*/ 550361 w 812139"/>
              <a:gd name="connsiteY5" fmla="*/ 450409 h 463047"/>
              <a:gd name="connsiteX6" fmla="*/ 800432 w 812139"/>
              <a:gd name="connsiteY6" fmla="*/ 450407 h 463047"/>
              <a:gd name="connsiteX7" fmla="*/ 808526 w 812139"/>
              <a:gd name="connsiteY7" fmla="*/ 423234 h 463047"/>
              <a:gd name="connsiteX8" fmla="*/ 622541 w 812139"/>
              <a:gd name="connsiteY8" fmla="*/ 399282 h 463047"/>
              <a:gd name="connsiteX9" fmla="*/ 438399 w 812139"/>
              <a:gd name="connsiteY9" fmla="*/ 344058 h 463047"/>
              <a:gd name="connsiteX10" fmla="*/ 93161 w 812139"/>
              <a:gd name="connsiteY10" fmla="*/ 97318 h 463047"/>
              <a:gd name="connsiteX11" fmla="*/ 2703 w 812139"/>
              <a:gd name="connsiteY11" fmla="*/ 2 h 463047"/>
              <a:gd name="connsiteX0" fmla="*/ 2703 w 812139"/>
              <a:gd name="connsiteY0" fmla="*/ 2 h 463047"/>
              <a:gd name="connsiteX1" fmla="*/ 1554 w 812139"/>
              <a:gd name="connsiteY1" fmla="*/ 451634 h 463047"/>
              <a:gd name="connsiteX2" fmla="*/ 95543 w 812139"/>
              <a:gd name="connsiteY2" fmla="*/ 450409 h 463047"/>
              <a:gd name="connsiteX3" fmla="*/ 486068 w 812139"/>
              <a:gd name="connsiteY3" fmla="*/ 450409 h 463047"/>
              <a:gd name="connsiteX4" fmla="*/ 550361 w 812139"/>
              <a:gd name="connsiteY4" fmla="*/ 450409 h 463047"/>
              <a:gd name="connsiteX5" fmla="*/ 800432 w 812139"/>
              <a:gd name="connsiteY5" fmla="*/ 450407 h 463047"/>
              <a:gd name="connsiteX6" fmla="*/ 808526 w 812139"/>
              <a:gd name="connsiteY6" fmla="*/ 423234 h 463047"/>
              <a:gd name="connsiteX7" fmla="*/ 622541 w 812139"/>
              <a:gd name="connsiteY7" fmla="*/ 399282 h 463047"/>
              <a:gd name="connsiteX8" fmla="*/ 438399 w 812139"/>
              <a:gd name="connsiteY8" fmla="*/ 344058 h 463047"/>
              <a:gd name="connsiteX9" fmla="*/ 93161 w 812139"/>
              <a:gd name="connsiteY9" fmla="*/ 97318 h 463047"/>
              <a:gd name="connsiteX10" fmla="*/ 2703 w 812139"/>
              <a:gd name="connsiteY10" fmla="*/ 2 h 463047"/>
              <a:gd name="connsiteX0" fmla="*/ 2703 w 812139"/>
              <a:gd name="connsiteY0" fmla="*/ 2 h 463047"/>
              <a:gd name="connsiteX1" fmla="*/ 1554 w 812139"/>
              <a:gd name="connsiteY1" fmla="*/ 451634 h 463047"/>
              <a:gd name="connsiteX2" fmla="*/ 95543 w 812139"/>
              <a:gd name="connsiteY2" fmla="*/ 450409 h 463047"/>
              <a:gd name="connsiteX3" fmla="*/ 486068 w 812139"/>
              <a:gd name="connsiteY3" fmla="*/ 450409 h 463047"/>
              <a:gd name="connsiteX4" fmla="*/ 800432 w 812139"/>
              <a:gd name="connsiteY4" fmla="*/ 450407 h 463047"/>
              <a:gd name="connsiteX5" fmla="*/ 808526 w 812139"/>
              <a:gd name="connsiteY5" fmla="*/ 423234 h 463047"/>
              <a:gd name="connsiteX6" fmla="*/ 622541 w 812139"/>
              <a:gd name="connsiteY6" fmla="*/ 399282 h 463047"/>
              <a:gd name="connsiteX7" fmla="*/ 438399 w 812139"/>
              <a:gd name="connsiteY7" fmla="*/ 344058 h 463047"/>
              <a:gd name="connsiteX8" fmla="*/ 93161 w 812139"/>
              <a:gd name="connsiteY8" fmla="*/ 97318 h 463047"/>
              <a:gd name="connsiteX9" fmla="*/ 2703 w 812139"/>
              <a:gd name="connsiteY9" fmla="*/ 2 h 463047"/>
              <a:gd name="connsiteX0" fmla="*/ 2703 w 812139"/>
              <a:gd name="connsiteY0" fmla="*/ 2 h 463047"/>
              <a:gd name="connsiteX1" fmla="*/ 1554 w 812139"/>
              <a:gd name="connsiteY1" fmla="*/ 451634 h 463047"/>
              <a:gd name="connsiteX2" fmla="*/ 95543 w 812139"/>
              <a:gd name="connsiteY2" fmla="*/ 450409 h 463047"/>
              <a:gd name="connsiteX3" fmla="*/ 486068 w 812139"/>
              <a:gd name="connsiteY3" fmla="*/ 450409 h 463047"/>
              <a:gd name="connsiteX4" fmla="*/ 800432 w 812139"/>
              <a:gd name="connsiteY4" fmla="*/ 450407 h 463047"/>
              <a:gd name="connsiteX5" fmla="*/ 808526 w 812139"/>
              <a:gd name="connsiteY5" fmla="*/ 423234 h 463047"/>
              <a:gd name="connsiteX6" fmla="*/ 622541 w 812139"/>
              <a:gd name="connsiteY6" fmla="*/ 399282 h 463047"/>
              <a:gd name="connsiteX7" fmla="*/ 510412 w 812139"/>
              <a:gd name="connsiteY7" fmla="*/ 123052 h 463047"/>
              <a:gd name="connsiteX8" fmla="*/ 93161 w 812139"/>
              <a:gd name="connsiteY8" fmla="*/ 97318 h 463047"/>
              <a:gd name="connsiteX9" fmla="*/ 2703 w 812139"/>
              <a:gd name="connsiteY9" fmla="*/ 2 h 463047"/>
              <a:gd name="connsiteX0" fmla="*/ 2703 w 812139"/>
              <a:gd name="connsiteY0" fmla="*/ 2 h 463047"/>
              <a:gd name="connsiteX1" fmla="*/ 1554 w 812139"/>
              <a:gd name="connsiteY1" fmla="*/ 451634 h 463047"/>
              <a:gd name="connsiteX2" fmla="*/ 95543 w 812139"/>
              <a:gd name="connsiteY2" fmla="*/ 450409 h 463047"/>
              <a:gd name="connsiteX3" fmla="*/ 486068 w 812139"/>
              <a:gd name="connsiteY3" fmla="*/ 450409 h 463047"/>
              <a:gd name="connsiteX4" fmla="*/ 800432 w 812139"/>
              <a:gd name="connsiteY4" fmla="*/ 450407 h 463047"/>
              <a:gd name="connsiteX5" fmla="*/ 808526 w 812139"/>
              <a:gd name="connsiteY5" fmla="*/ 423234 h 463047"/>
              <a:gd name="connsiteX6" fmla="*/ 694553 w 812139"/>
              <a:gd name="connsiteY6" fmla="*/ 262469 h 463047"/>
              <a:gd name="connsiteX7" fmla="*/ 510412 w 812139"/>
              <a:gd name="connsiteY7" fmla="*/ 123052 h 463047"/>
              <a:gd name="connsiteX8" fmla="*/ 93161 w 812139"/>
              <a:gd name="connsiteY8" fmla="*/ 97318 h 463047"/>
              <a:gd name="connsiteX9" fmla="*/ 2703 w 812139"/>
              <a:gd name="connsiteY9" fmla="*/ 2 h 46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2139" h="463047">
                <a:moveTo>
                  <a:pt x="2703" y="2"/>
                </a:moveTo>
                <a:cubicBezTo>
                  <a:pt x="9969" y="-1002"/>
                  <a:pt x="-4590" y="462449"/>
                  <a:pt x="1554" y="451634"/>
                </a:cubicBezTo>
                <a:cubicBezTo>
                  <a:pt x="2509" y="449953"/>
                  <a:pt x="32837" y="450806"/>
                  <a:pt x="95543" y="450409"/>
                </a:cubicBezTo>
                <a:lnTo>
                  <a:pt x="486068" y="450409"/>
                </a:lnTo>
                <a:cubicBezTo>
                  <a:pt x="603549" y="450409"/>
                  <a:pt x="746689" y="454936"/>
                  <a:pt x="800432" y="450407"/>
                </a:cubicBezTo>
                <a:cubicBezTo>
                  <a:pt x="820672" y="451995"/>
                  <a:pt x="808525" y="491099"/>
                  <a:pt x="808526" y="423234"/>
                </a:cubicBezTo>
                <a:cubicBezTo>
                  <a:pt x="808526" y="407040"/>
                  <a:pt x="744239" y="312499"/>
                  <a:pt x="694553" y="262469"/>
                </a:cubicBezTo>
                <a:cubicBezTo>
                  <a:pt x="644867" y="212439"/>
                  <a:pt x="610644" y="150577"/>
                  <a:pt x="510412" y="123052"/>
                </a:cubicBezTo>
                <a:cubicBezTo>
                  <a:pt x="410180" y="95527"/>
                  <a:pt x="177779" y="117826"/>
                  <a:pt x="93161" y="97318"/>
                </a:cubicBezTo>
                <a:cubicBezTo>
                  <a:pt x="8543" y="76810"/>
                  <a:pt x="-4563" y="1006"/>
                  <a:pt x="2703" y="2"/>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680" name="Rectangle 29"/>
          <p:cNvSpPr>
            <a:spLocks noChangeArrowheads="1"/>
          </p:cNvSpPr>
          <p:nvPr/>
        </p:nvSpPr>
        <p:spPr bwMode="auto">
          <a:xfrm>
            <a:off x="11688234" y="56467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28681" name="Rectangle 31"/>
          <p:cNvSpPr>
            <a:spLocks noChangeArrowheads="1"/>
          </p:cNvSpPr>
          <p:nvPr/>
        </p:nvSpPr>
        <p:spPr bwMode="auto">
          <a:xfrm>
            <a:off x="9321801" y="56435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28682" name="Rectangle 32"/>
          <p:cNvSpPr>
            <a:spLocks noChangeArrowheads="1"/>
          </p:cNvSpPr>
          <p:nvPr/>
        </p:nvSpPr>
        <p:spPr bwMode="auto">
          <a:xfrm>
            <a:off x="10646834" y="5638801"/>
            <a:ext cx="935567" cy="366713"/>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3.49</a:t>
            </a:r>
          </a:p>
        </p:txBody>
      </p:sp>
      <p:sp>
        <p:nvSpPr>
          <p:cNvPr id="28683" name="Text Box 37"/>
          <p:cNvSpPr txBox="1">
            <a:spLocks noChangeArrowheads="1"/>
          </p:cNvSpPr>
          <p:nvPr/>
        </p:nvSpPr>
        <p:spPr bwMode="auto">
          <a:xfrm>
            <a:off x="10871200" y="4746625"/>
            <a:ext cx="1320800" cy="368300"/>
          </a:xfrm>
          <a:prstGeom prst="rect">
            <a:avLst/>
          </a:prstGeom>
          <a:noFill/>
          <a:ln w="12700">
            <a:noFill/>
            <a:miter lim="800000"/>
            <a:headEnd/>
            <a:tailEnd/>
          </a:ln>
        </p:spPr>
        <p:txBody>
          <a:bodyPr>
            <a:spAutoFit/>
          </a:bodyPr>
          <a:lstStyle/>
          <a:p>
            <a:pPr>
              <a:spcBef>
                <a:spcPct val="50000"/>
              </a:spcBef>
            </a:pPr>
            <a:r>
              <a:rPr lang="en-US" b="1"/>
              <a:t>0.0002</a:t>
            </a:r>
          </a:p>
        </p:txBody>
      </p:sp>
      <p:sp>
        <p:nvSpPr>
          <p:cNvPr id="28684" name="Freeform 42"/>
          <p:cNvSpPr>
            <a:spLocks/>
          </p:cNvSpPr>
          <p:nvPr/>
        </p:nvSpPr>
        <p:spPr bwMode="auto">
          <a:xfrm>
            <a:off x="7217834" y="56435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28685" name="Line 36"/>
          <p:cNvSpPr>
            <a:spLocks noChangeShapeType="1"/>
          </p:cNvSpPr>
          <p:nvPr/>
        </p:nvSpPr>
        <p:spPr bwMode="auto">
          <a:xfrm flipH="1">
            <a:off x="11070168" y="5562601"/>
            <a:ext cx="4233" cy="80963"/>
          </a:xfrm>
          <a:prstGeom prst="line">
            <a:avLst/>
          </a:prstGeom>
          <a:noFill/>
          <a:ln w="28575">
            <a:solidFill>
              <a:schemeClr val="tx1"/>
            </a:solidFill>
            <a:round/>
            <a:headEnd/>
            <a:tailEnd/>
          </a:ln>
        </p:spPr>
        <p:txBody>
          <a:bodyPr/>
          <a:lstStyle/>
          <a:p>
            <a:endParaRPr lang="en-US"/>
          </a:p>
        </p:txBody>
      </p:sp>
      <p:sp>
        <p:nvSpPr>
          <p:cNvPr id="28686" name="Freeform 45"/>
          <p:cNvSpPr>
            <a:spLocks/>
          </p:cNvSpPr>
          <p:nvPr/>
        </p:nvSpPr>
        <p:spPr bwMode="auto">
          <a:xfrm>
            <a:off x="9508067" y="44211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8687" name="Line 38"/>
          <p:cNvSpPr>
            <a:spLocks noChangeShapeType="1"/>
          </p:cNvSpPr>
          <p:nvPr/>
        </p:nvSpPr>
        <p:spPr bwMode="auto">
          <a:xfrm flipH="1">
            <a:off x="11277601" y="5051425"/>
            <a:ext cx="226484" cy="458788"/>
          </a:xfrm>
          <a:prstGeom prst="line">
            <a:avLst/>
          </a:prstGeom>
          <a:noFill/>
          <a:ln w="12700">
            <a:solidFill>
              <a:schemeClr val="tx1"/>
            </a:solidFill>
            <a:round/>
            <a:headEnd/>
            <a:tailEnd type="triangle" w="med" len="med"/>
          </a:ln>
        </p:spPr>
        <p:txBody>
          <a:bodyPr/>
          <a:lstStyle/>
          <a:p>
            <a:endParaRPr lang="en-US"/>
          </a:p>
        </p:txBody>
      </p:sp>
      <p:sp>
        <p:nvSpPr>
          <p:cNvPr id="28688" name="Line 35"/>
          <p:cNvSpPr>
            <a:spLocks noChangeShapeType="1"/>
          </p:cNvSpPr>
          <p:nvPr/>
        </p:nvSpPr>
        <p:spPr bwMode="auto">
          <a:xfrm>
            <a:off x="9491133" y="4435475"/>
            <a:ext cx="0" cy="1208088"/>
          </a:xfrm>
          <a:prstGeom prst="line">
            <a:avLst/>
          </a:prstGeom>
          <a:noFill/>
          <a:ln w="12700">
            <a:solidFill>
              <a:schemeClr val="tx1"/>
            </a:solidFill>
            <a:prstDash val="dash"/>
            <a:round/>
            <a:headEnd/>
            <a:tailEnd/>
          </a:ln>
        </p:spPr>
        <p:txBody>
          <a:bodyPr/>
          <a:lstStyle/>
          <a:p>
            <a:endParaRPr lang="en-US"/>
          </a:p>
        </p:txBody>
      </p:sp>
      <p:sp>
        <p:nvSpPr>
          <p:cNvPr id="28689" name="Rectangle 27"/>
          <p:cNvSpPr>
            <a:spLocks noChangeArrowheads="1"/>
          </p:cNvSpPr>
          <p:nvPr/>
        </p:nvSpPr>
        <p:spPr bwMode="auto">
          <a:xfrm>
            <a:off x="8737600" y="60198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     7.2</a:t>
            </a:r>
          </a:p>
        </p:txBody>
      </p:sp>
      <p:sp>
        <p:nvSpPr>
          <p:cNvPr id="28690" name="Rectangle 32"/>
          <p:cNvSpPr>
            <a:spLocks noChangeArrowheads="1"/>
          </p:cNvSpPr>
          <p:nvPr/>
        </p:nvSpPr>
        <p:spPr bwMode="auto">
          <a:xfrm>
            <a:off x="10668000" y="60198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 7.5</a:t>
            </a:r>
          </a:p>
        </p:txBody>
      </p:sp>
      <p:graphicFrame>
        <p:nvGraphicFramePr>
          <p:cNvPr id="28674" name="Object 23"/>
          <p:cNvGraphicFramePr>
            <a:graphicFrameLocks noChangeAspect="1"/>
          </p:cNvGraphicFramePr>
          <p:nvPr/>
        </p:nvGraphicFramePr>
        <p:xfrm>
          <a:off x="11662834" y="6019800"/>
          <a:ext cx="427567" cy="381000"/>
        </p:xfrm>
        <a:graphic>
          <a:graphicData uri="http://schemas.openxmlformats.org/presentationml/2006/ole">
            <p:oleObj spid="_x0000_s203778" name="Equation" r:id="rId3" imgW="139579" imgH="164957" progId="">
              <p:embed/>
            </p:oleObj>
          </a:graphicData>
        </a:graphic>
      </p:graphicFrame>
      <p:sp>
        <p:nvSpPr>
          <p:cNvPr id="28691" name="Freeform 6"/>
          <p:cNvSpPr>
            <a:spLocks/>
          </p:cNvSpPr>
          <p:nvPr/>
        </p:nvSpPr>
        <p:spPr bwMode="auto">
          <a:xfrm>
            <a:off x="7624234" y="4419601"/>
            <a:ext cx="1869017"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28675" name="Object 3"/>
          <p:cNvGraphicFramePr>
            <a:graphicFrameLocks noChangeAspect="1"/>
          </p:cNvGraphicFramePr>
          <p:nvPr/>
        </p:nvGraphicFramePr>
        <p:xfrm>
          <a:off x="10013246" y="1810455"/>
          <a:ext cx="427567" cy="381000"/>
        </p:xfrm>
        <a:graphic>
          <a:graphicData uri="http://schemas.openxmlformats.org/presentationml/2006/ole">
            <p:oleObj spid="_x0000_s203779" name="Equation" r:id="rId4" imgW="139579" imgH="164957" progId="">
              <p:embed/>
            </p:oleObj>
          </a:graphicData>
        </a:graphic>
      </p:graphicFrame>
      <p:sp>
        <p:nvSpPr>
          <p:cNvPr id="3" name="Rectangle 2"/>
          <p:cNvSpPr/>
          <p:nvPr/>
        </p:nvSpPr>
        <p:spPr>
          <a:xfrm>
            <a:off x="582084" y="2862264"/>
            <a:ext cx="6764867" cy="3123932"/>
          </a:xfrm>
          <a:prstGeom prst="rect">
            <a:avLst/>
          </a:prstGeom>
        </p:spPr>
        <p:txBody>
          <a:bodyPr>
            <a:spAutoFit/>
          </a:bodyPr>
          <a:lstStyle/>
          <a:p>
            <a:pPr indent="-57150">
              <a:defRPr/>
            </a:pPr>
            <a:r>
              <a:rPr lang="en-US" sz="2400" b="1" dirty="0">
                <a:latin typeface="+mn-lt"/>
                <a:cs typeface="Arial" panose="020B0604020202020204" pitchFamily="34" charset="0"/>
                <a:sym typeface="Symbol" panose="05050102010706020507" pitchFamily="18" charset="2"/>
              </a:rPr>
              <a:t>Conclusion</a:t>
            </a:r>
            <a:r>
              <a:rPr lang="en-US" sz="2400" dirty="0">
                <a:latin typeface="+mn-lt"/>
                <a:cs typeface="Arial" panose="020B0604020202020204" pitchFamily="34" charset="0"/>
                <a:sym typeface="Symbol" panose="05050102010706020507" pitchFamily="18" charset="2"/>
              </a:rPr>
              <a:t>:</a:t>
            </a:r>
          </a:p>
          <a:p>
            <a:pPr marL="274320" indent="-274320">
              <a:spcAft>
                <a:spcPts val="600"/>
              </a:spcAft>
              <a:buFont typeface="Arial" panose="020B0604020202020204" pitchFamily="34" charset="0"/>
              <a:buChar char="•"/>
              <a:defRPr/>
            </a:pPr>
            <a:r>
              <a:rPr lang="en-US" sz="2400" dirty="0">
                <a:latin typeface="+mn-lt"/>
                <a:cs typeface="Arial" panose="020B0604020202020204" pitchFamily="34" charset="0"/>
                <a:sym typeface="Symbol" panose="05050102010706020507" pitchFamily="18" charset="2"/>
              </a:rPr>
              <a:t>There is only a very small probability (0.02%) that a sample mean of 7.5 or greater could have occurred if the true population mean were 7.2. Therefore, it appears the population mean is now greater than 7.2</a:t>
            </a:r>
          </a:p>
          <a:p>
            <a:pPr marL="274320" indent="-274320">
              <a:spcAft>
                <a:spcPts val="600"/>
              </a:spcAft>
              <a:buFont typeface="Arial" panose="020B0604020202020204" pitchFamily="34" charset="0"/>
              <a:buChar char="•"/>
              <a:defRPr/>
            </a:pPr>
            <a:r>
              <a:rPr lang="en-US" sz="2400" dirty="0">
                <a:latin typeface="+mn-lt"/>
                <a:cs typeface="Arial" panose="020B0604020202020204" pitchFamily="34" charset="0"/>
                <a:sym typeface="Symbol" panose="05050102010706020507" pitchFamily="18" charset="2"/>
              </a:rPr>
              <a:t>Evidence is that customer service has improved recently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defTabSz="685800" fontAlgn="base">
              <a:lnSpc>
                <a:spcPct val="90000"/>
              </a:lnSpc>
              <a:spcAft>
                <a:spcPct val="0"/>
              </a:spcAft>
              <a:defRPr/>
            </a:pPr>
            <a:r>
              <a:rPr lang="en-US" b="1" dirty="0" smtClean="0">
                <a:solidFill>
                  <a:srgbClr val="00B050"/>
                </a:solidFill>
              </a:rPr>
              <a:t>Nominal Scale</a:t>
            </a:r>
          </a:p>
        </p:txBody>
      </p:sp>
      <p:sp>
        <p:nvSpPr>
          <p:cNvPr id="3" name="Content Placeholder 2"/>
          <p:cNvSpPr>
            <a:spLocks noGrp="1"/>
          </p:cNvSpPr>
          <p:nvPr>
            <p:ph idx="1"/>
          </p:nvPr>
        </p:nvSpPr>
        <p:spPr>
          <a:xfrm>
            <a:off x="259644" y="1607433"/>
            <a:ext cx="9855200" cy="3880773"/>
          </a:xfrm>
        </p:spPr>
        <p:txBody>
          <a:bodyPr>
            <a:normAutofit/>
          </a:bodyPr>
          <a:lstStyle/>
          <a:p>
            <a:pPr marL="457200" lvl="1" indent="0">
              <a:buNone/>
            </a:pPr>
            <a:r>
              <a:rPr lang="en-US" sz="2400" dirty="0" smtClean="0">
                <a:solidFill>
                  <a:srgbClr val="141413"/>
                </a:solidFill>
              </a:rPr>
              <a:t>When measuring using a </a:t>
            </a:r>
            <a:r>
              <a:rPr lang="en-US" sz="2400" b="1" dirty="0" smtClean="0">
                <a:solidFill>
                  <a:srgbClr val="00B050"/>
                </a:solidFill>
              </a:rPr>
              <a:t>nominal scale</a:t>
            </a:r>
            <a:r>
              <a:rPr lang="en-US" sz="2400" dirty="0" smtClean="0">
                <a:solidFill>
                  <a:srgbClr val="141413"/>
                </a:solidFill>
              </a:rPr>
              <a:t>, one simply names or categorizes responses. Gender, favorite color, and religion are examples of variables measured on a nominal scale. The essential point about nominal scales is that they do not imply any ordering among the responses. </a:t>
            </a:r>
          </a:p>
          <a:p>
            <a:pPr marL="457200" lvl="1" indent="0">
              <a:buNone/>
            </a:pPr>
            <a:endParaRPr lang="en-US" sz="2400" dirty="0" smtClean="0">
              <a:solidFill>
                <a:srgbClr val="141413"/>
              </a:solidFill>
            </a:endParaRPr>
          </a:p>
          <a:p>
            <a:pPr marL="457200" lvl="1" indent="0">
              <a:buNone/>
            </a:pPr>
            <a:r>
              <a:rPr lang="en-US" sz="2400" dirty="0" smtClean="0">
                <a:solidFill>
                  <a:srgbClr val="141413"/>
                </a:solidFill>
              </a:rPr>
              <a:t>For example, when classifying people according to their favorite color, there is no sense in which green is placed “ahead of” blue. Responses are merely categorized. </a:t>
            </a:r>
            <a:endParaRPr lang="en-US" dirty="0"/>
          </a:p>
        </p:txBody>
      </p:sp>
    </p:spTree>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8" name="Line 2"/>
          <p:cNvSpPr>
            <a:spLocks noChangeShapeType="1"/>
          </p:cNvSpPr>
          <p:nvPr/>
        </p:nvSpPr>
        <p:spPr bwMode="auto">
          <a:xfrm flipV="1">
            <a:off x="9042400" y="4724400"/>
            <a:ext cx="0" cy="1600200"/>
          </a:xfrm>
          <a:prstGeom prst="line">
            <a:avLst/>
          </a:prstGeom>
          <a:noFill/>
          <a:ln w="28575">
            <a:solidFill>
              <a:schemeClr val="tx1"/>
            </a:solidFill>
            <a:miter lim="800000"/>
            <a:headEnd/>
            <a:tailEnd/>
          </a:ln>
        </p:spPr>
        <p:txBody>
          <a:bodyPr wrap="none"/>
          <a:lstStyle/>
          <a:p>
            <a:endParaRPr lang="en-US"/>
          </a:p>
        </p:txBody>
      </p:sp>
      <p:sp>
        <p:nvSpPr>
          <p:cNvPr id="15369" name="Text Box 3"/>
          <p:cNvSpPr txBox="1">
            <a:spLocks noChangeArrowheads="1"/>
          </p:cNvSpPr>
          <p:nvPr/>
        </p:nvSpPr>
        <p:spPr bwMode="auto">
          <a:xfrm>
            <a:off x="5384800" y="1752601"/>
            <a:ext cx="3657600" cy="396875"/>
          </a:xfrm>
          <a:prstGeom prst="rect">
            <a:avLst/>
          </a:prstGeom>
          <a:solidFill>
            <a:srgbClr val="FDE0BD"/>
          </a:solidFill>
          <a:ln w="9525">
            <a:noFill/>
            <a:miter lim="800000"/>
            <a:headEnd/>
            <a:tailEnd/>
          </a:ln>
        </p:spPr>
        <p:txBody>
          <a:bodyPr>
            <a:spAutoFit/>
          </a:bodyPr>
          <a:lstStyle/>
          <a:p>
            <a:pPr eaLnBrk="1" hangingPunct="1">
              <a:spcBef>
                <a:spcPct val="50000"/>
              </a:spcBef>
            </a:pPr>
            <a:r>
              <a:rPr lang="en-US" altLang="en-US" sz="2000"/>
              <a:t>Population Distribution</a:t>
            </a:r>
          </a:p>
        </p:txBody>
      </p:sp>
      <p:sp>
        <p:nvSpPr>
          <p:cNvPr id="15370" name="Text Box 4"/>
          <p:cNvSpPr txBox="1">
            <a:spLocks noChangeArrowheads="1"/>
          </p:cNvSpPr>
          <p:nvPr/>
        </p:nvSpPr>
        <p:spPr bwMode="auto">
          <a:xfrm>
            <a:off x="4775200" y="4038601"/>
            <a:ext cx="5588000" cy="671513"/>
          </a:xfrm>
          <a:prstGeom prst="rect">
            <a:avLst/>
          </a:prstGeom>
          <a:solidFill>
            <a:srgbClr val="FDE0BD"/>
          </a:solidFill>
          <a:ln w="9525">
            <a:noFill/>
            <a:miter lim="800000"/>
            <a:headEnd/>
            <a:tailEnd/>
          </a:ln>
        </p:spPr>
        <p:txBody>
          <a:bodyPr>
            <a:spAutoFit/>
          </a:bodyPr>
          <a:lstStyle/>
          <a:p>
            <a:pPr eaLnBrk="1" hangingPunct="1">
              <a:spcBef>
                <a:spcPct val="50000"/>
              </a:spcBef>
            </a:pPr>
            <a:r>
              <a:rPr lang="en-US" altLang="en-US" sz="2000"/>
              <a:t>Sampling Distribution </a:t>
            </a:r>
          </a:p>
          <a:p>
            <a:pPr eaLnBrk="1" hangingPunct="1">
              <a:lnSpc>
                <a:spcPct val="40000"/>
              </a:lnSpc>
              <a:spcBef>
                <a:spcPct val="50000"/>
              </a:spcBef>
            </a:pPr>
            <a:r>
              <a:rPr lang="en-US" altLang="en-US" sz="2000"/>
              <a:t>(becomes normal as n increases)</a:t>
            </a:r>
          </a:p>
        </p:txBody>
      </p:sp>
      <p:sp>
        <p:nvSpPr>
          <p:cNvPr id="15371" name="Rectangle 5"/>
          <p:cNvSpPr>
            <a:spLocks noChangeArrowheads="1"/>
          </p:cNvSpPr>
          <p:nvPr/>
        </p:nvSpPr>
        <p:spPr bwMode="auto">
          <a:xfrm>
            <a:off x="1016000" y="2819400"/>
            <a:ext cx="3048000" cy="393700"/>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a:solidFill>
                  <a:schemeClr val="folHlink"/>
                </a:solidFill>
              </a:rPr>
              <a:t>Central Tendency</a:t>
            </a:r>
          </a:p>
        </p:txBody>
      </p:sp>
      <p:sp>
        <p:nvSpPr>
          <p:cNvPr id="15372" name="Rectangle 6"/>
          <p:cNvSpPr>
            <a:spLocks noChangeArrowheads="1"/>
          </p:cNvSpPr>
          <p:nvPr/>
        </p:nvSpPr>
        <p:spPr bwMode="auto">
          <a:xfrm>
            <a:off x="1117600" y="4114800"/>
            <a:ext cx="1625600" cy="393700"/>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a:solidFill>
                  <a:schemeClr val="folHlink"/>
                </a:solidFill>
              </a:rPr>
              <a:t>Variation</a:t>
            </a:r>
          </a:p>
        </p:txBody>
      </p:sp>
      <p:sp>
        <p:nvSpPr>
          <p:cNvPr id="15373" name="Line 8"/>
          <p:cNvSpPr>
            <a:spLocks noChangeShapeType="1"/>
          </p:cNvSpPr>
          <p:nvPr/>
        </p:nvSpPr>
        <p:spPr bwMode="auto">
          <a:xfrm flipH="1">
            <a:off x="9347200" y="4943475"/>
            <a:ext cx="508000" cy="152400"/>
          </a:xfrm>
          <a:prstGeom prst="line">
            <a:avLst/>
          </a:prstGeom>
          <a:noFill/>
          <a:ln w="28575">
            <a:solidFill>
              <a:schemeClr val="hlink"/>
            </a:solidFill>
            <a:miter lim="800000"/>
            <a:headEnd/>
            <a:tailEnd type="triangle" w="med" len="med"/>
          </a:ln>
        </p:spPr>
        <p:txBody>
          <a:bodyPr wrap="none"/>
          <a:lstStyle/>
          <a:p>
            <a:endParaRPr lang="en-US"/>
          </a:p>
        </p:txBody>
      </p:sp>
      <p:sp>
        <p:nvSpPr>
          <p:cNvPr id="15374" name="Line 9"/>
          <p:cNvSpPr>
            <a:spLocks noChangeShapeType="1"/>
          </p:cNvSpPr>
          <p:nvPr/>
        </p:nvSpPr>
        <p:spPr bwMode="auto">
          <a:xfrm>
            <a:off x="7213600" y="6315075"/>
            <a:ext cx="3860800" cy="0"/>
          </a:xfrm>
          <a:prstGeom prst="line">
            <a:avLst/>
          </a:prstGeom>
          <a:noFill/>
          <a:ln w="28575">
            <a:solidFill>
              <a:schemeClr val="tx1"/>
            </a:solidFill>
            <a:miter lim="800000"/>
            <a:headEnd/>
            <a:tailEnd/>
          </a:ln>
        </p:spPr>
        <p:txBody>
          <a:bodyPr wrap="none"/>
          <a:lstStyle/>
          <a:p>
            <a:endParaRPr lang="en-US"/>
          </a:p>
        </p:txBody>
      </p:sp>
      <p:sp>
        <p:nvSpPr>
          <p:cNvPr id="15375" name="Line 10"/>
          <p:cNvSpPr>
            <a:spLocks noChangeShapeType="1"/>
          </p:cNvSpPr>
          <p:nvPr/>
        </p:nvSpPr>
        <p:spPr bwMode="auto">
          <a:xfrm>
            <a:off x="7213600" y="3657600"/>
            <a:ext cx="3860800" cy="0"/>
          </a:xfrm>
          <a:prstGeom prst="line">
            <a:avLst/>
          </a:prstGeom>
          <a:noFill/>
          <a:ln w="28575">
            <a:solidFill>
              <a:schemeClr val="tx1"/>
            </a:solidFill>
            <a:miter lim="800000"/>
            <a:headEnd/>
            <a:tailEnd/>
          </a:ln>
        </p:spPr>
        <p:txBody>
          <a:bodyPr wrap="none"/>
          <a:lstStyle/>
          <a:p>
            <a:endParaRPr lang="en-US"/>
          </a:p>
        </p:txBody>
      </p:sp>
      <p:sp>
        <p:nvSpPr>
          <p:cNvPr id="15376" name="Freeform 11"/>
          <p:cNvSpPr>
            <a:spLocks/>
          </p:cNvSpPr>
          <p:nvPr/>
        </p:nvSpPr>
        <p:spPr bwMode="auto">
          <a:xfrm>
            <a:off x="8432800" y="2143125"/>
            <a:ext cx="2743200" cy="1371600"/>
          </a:xfrm>
          <a:custGeom>
            <a:avLst/>
            <a:gdLst>
              <a:gd name="T0" fmla="*/ 2147483647 w 1296"/>
              <a:gd name="T1" fmla="*/ 2147483647 h 864"/>
              <a:gd name="T2" fmla="*/ 2147483647 w 1296"/>
              <a:gd name="T3" fmla="*/ 2147483647 h 864"/>
              <a:gd name="T4" fmla="*/ 2147483647 w 1296"/>
              <a:gd name="T5" fmla="*/ 2147483647 h 864"/>
              <a:gd name="T6" fmla="*/ 2147483647 w 1296"/>
              <a:gd name="T7" fmla="*/ 2147483647 h 864"/>
              <a:gd name="T8" fmla="*/ 2147483647 w 1296"/>
              <a:gd name="T9" fmla="*/ 2147483647 h 864"/>
              <a:gd name="T10" fmla="*/ 2147483647 w 1296"/>
              <a:gd name="T11" fmla="*/ 2147483647 h 864"/>
              <a:gd name="T12" fmla="*/ 2147483647 w 1296"/>
              <a:gd name="T13" fmla="*/ 2147483647 h 864"/>
              <a:gd name="T14" fmla="*/ 2147483647 w 1296"/>
              <a:gd name="T15" fmla="*/ 2147483647 h 864"/>
              <a:gd name="T16" fmla="*/ 2147483647 w 1296"/>
              <a:gd name="T17" fmla="*/ 2147483647 h 864"/>
              <a:gd name="T18" fmla="*/ 2147483647 w 1296"/>
              <a:gd name="T19" fmla="*/ 2147483647 h 864"/>
              <a:gd name="T20" fmla="*/ 2147483647 w 1296"/>
              <a:gd name="T21" fmla="*/ 2147483647 h 864"/>
              <a:gd name="T22" fmla="*/ 2147483647 w 1296"/>
              <a:gd name="T23" fmla="*/ 2147483647 h 864"/>
              <a:gd name="T24" fmla="*/ 2147483647 w 1296"/>
              <a:gd name="T25" fmla="*/ 2147483647 h 864"/>
              <a:gd name="T26" fmla="*/ 2147483647 w 1296"/>
              <a:gd name="T27" fmla="*/ 2147483647 h 864"/>
              <a:gd name="T28" fmla="*/ 2147483647 w 1296"/>
              <a:gd name="T29" fmla="*/ 2147483647 h 864"/>
              <a:gd name="T30" fmla="*/ 0 w 1296"/>
              <a:gd name="T31" fmla="*/ 0 h 8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96"/>
              <a:gd name="T49" fmla="*/ 0 h 864"/>
              <a:gd name="T50" fmla="*/ 1296 w 1296"/>
              <a:gd name="T51" fmla="*/ 864 h 8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96" h="864">
                <a:moveTo>
                  <a:pt x="1295" y="863"/>
                </a:moveTo>
                <a:lnTo>
                  <a:pt x="1159" y="854"/>
                </a:lnTo>
                <a:lnTo>
                  <a:pt x="1090" y="843"/>
                </a:lnTo>
                <a:lnTo>
                  <a:pt x="1023" y="830"/>
                </a:lnTo>
                <a:lnTo>
                  <a:pt x="954" y="810"/>
                </a:lnTo>
                <a:lnTo>
                  <a:pt x="885" y="782"/>
                </a:lnTo>
                <a:lnTo>
                  <a:pt x="819" y="747"/>
                </a:lnTo>
                <a:lnTo>
                  <a:pt x="681" y="648"/>
                </a:lnTo>
                <a:lnTo>
                  <a:pt x="545" y="507"/>
                </a:lnTo>
                <a:lnTo>
                  <a:pt x="409" y="337"/>
                </a:lnTo>
                <a:lnTo>
                  <a:pt x="340" y="250"/>
                </a:lnTo>
                <a:lnTo>
                  <a:pt x="271" y="171"/>
                </a:lnTo>
                <a:lnTo>
                  <a:pt x="205" y="101"/>
                </a:lnTo>
                <a:lnTo>
                  <a:pt x="136" y="46"/>
                </a:lnTo>
                <a:lnTo>
                  <a:pt x="67" y="11"/>
                </a:lnTo>
                <a:lnTo>
                  <a:pt x="0" y="0"/>
                </a:lnTo>
              </a:path>
            </a:pathLst>
          </a:custGeom>
          <a:noFill/>
          <a:ln w="50800" cap="rnd">
            <a:solidFill>
              <a:schemeClr val="accent2"/>
            </a:solidFill>
            <a:round/>
            <a:headEnd/>
            <a:tailEnd/>
          </a:ln>
        </p:spPr>
        <p:txBody>
          <a:bodyPr/>
          <a:lstStyle/>
          <a:p>
            <a:endParaRPr lang="en-US"/>
          </a:p>
        </p:txBody>
      </p:sp>
      <p:sp>
        <p:nvSpPr>
          <p:cNvPr id="15377" name="Freeform 12"/>
          <p:cNvSpPr>
            <a:spLocks/>
          </p:cNvSpPr>
          <p:nvPr/>
        </p:nvSpPr>
        <p:spPr bwMode="auto">
          <a:xfrm>
            <a:off x="7315200" y="2143125"/>
            <a:ext cx="1117600" cy="1371600"/>
          </a:xfrm>
          <a:custGeom>
            <a:avLst/>
            <a:gdLst>
              <a:gd name="T0" fmla="*/ 0 w 528"/>
              <a:gd name="T1" fmla="*/ 2147483647 h 864"/>
              <a:gd name="T2" fmla="*/ 2147483647 w 528"/>
              <a:gd name="T3" fmla="*/ 2147483647 h 864"/>
              <a:gd name="T4" fmla="*/ 2147483647 w 528"/>
              <a:gd name="T5" fmla="*/ 2147483647 h 864"/>
              <a:gd name="T6" fmla="*/ 2147483647 w 528"/>
              <a:gd name="T7" fmla="*/ 2147483647 h 864"/>
              <a:gd name="T8" fmla="*/ 2147483647 w 528"/>
              <a:gd name="T9" fmla="*/ 2147483647 h 864"/>
              <a:gd name="T10" fmla="*/ 2147483647 w 528"/>
              <a:gd name="T11" fmla="*/ 2147483647 h 864"/>
              <a:gd name="T12" fmla="*/ 2147483647 w 528"/>
              <a:gd name="T13" fmla="*/ 2147483647 h 864"/>
              <a:gd name="T14" fmla="*/ 2147483647 w 528"/>
              <a:gd name="T15" fmla="*/ 2147483647 h 864"/>
              <a:gd name="T16" fmla="*/ 2147483647 w 528"/>
              <a:gd name="T17" fmla="*/ 2147483647 h 864"/>
              <a:gd name="T18" fmla="*/ 2147483647 w 528"/>
              <a:gd name="T19" fmla="*/ 2147483647 h 864"/>
              <a:gd name="T20" fmla="*/ 2147483647 w 528"/>
              <a:gd name="T21" fmla="*/ 2147483647 h 864"/>
              <a:gd name="T22" fmla="*/ 2147483647 w 528"/>
              <a:gd name="T23" fmla="*/ 2147483647 h 864"/>
              <a:gd name="T24" fmla="*/ 2147483647 w 528"/>
              <a:gd name="T25" fmla="*/ 2147483647 h 864"/>
              <a:gd name="T26" fmla="*/ 2147483647 w 528"/>
              <a:gd name="T27" fmla="*/ 2147483647 h 864"/>
              <a:gd name="T28" fmla="*/ 2147483647 w 528"/>
              <a:gd name="T29" fmla="*/ 2147483647 h 864"/>
              <a:gd name="T30" fmla="*/ 2147483647 w 528"/>
              <a:gd name="T31" fmla="*/ 0 h 8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8"/>
              <a:gd name="T49" fmla="*/ 0 h 864"/>
              <a:gd name="T50" fmla="*/ 528 w 528"/>
              <a:gd name="T51" fmla="*/ 864 h 8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8" h="864">
                <a:moveTo>
                  <a:pt x="0" y="863"/>
                </a:moveTo>
                <a:lnTo>
                  <a:pt x="55" y="854"/>
                </a:lnTo>
                <a:lnTo>
                  <a:pt x="83" y="843"/>
                </a:lnTo>
                <a:lnTo>
                  <a:pt x="112" y="830"/>
                </a:lnTo>
                <a:lnTo>
                  <a:pt x="139" y="810"/>
                </a:lnTo>
                <a:lnTo>
                  <a:pt x="167" y="782"/>
                </a:lnTo>
                <a:lnTo>
                  <a:pt x="195" y="747"/>
                </a:lnTo>
                <a:lnTo>
                  <a:pt x="250" y="648"/>
                </a:lnTo>
                <a:lnTo>
                  <a:pt x="305" y="507"/>
                </a:lnTo>
                <a:lnTo>
                  <a:pt x="361" y="337"/>
                </a:lnTo>
                <a:lnTo>
                  <a:pt x="388" y="250"/>
                </a:lnTo>
                <a:lnTo>
                  <a:pt x="416" y="171"/>
                </a:lnTo>
                <a:lnTo>
                  <a:pt x="444" y="101"/>
                </a:lnTo>
                <a:lnTo>
                  <a:pt x="471" y="46"/>
                </a:lnTo>
                <a:lnTo>
                  <a:pt x="499" y="11"/>
                </a:lnTo>
                <a:lnTo>
                  <a:pt x="527" y="0"/>
                </a:lnTo>
              </a:path>
            </a:pathLst>
          </a:custGeom>
          <a:noFill/>
          <a:ln w="50800" cap="rnd">
            <a:solidFill>
              <a:schemeClr val="accent2"/>
            </a:solidFill>
            <a:round/>
            <a:headEnd/>
            <a:tailEnd/>
          </a:ln>
        </p:spPr>
        <p:txBody>
          <a:bodyPr/>
          <a:lstStyle/>
          <a:p>
            <a:endParaRPr lang="en-US"/>
          </a:p>
        </p:txBody>
      </p:sp>
      <p:sp>
        <p:nvSpPr>
          <p:cNvPr id="15378" name="Freeform 13"/>
          <p:cNvSpPr>
            <a:spLocks/>
          </p:cNvSpPr>
          <p:nvPr/>
        </p:nvSpPr>
        <p:spPr bwMode="auto">
          <a:xfrm>
            <a:off x="7315200" y="5105400"/>
            <a:ext cx="1320800" cy="1143000"/>
          </a:xfrm>
          <a:custGeom>
            <a:avLst/>
            <a:gdLst>
              <a:gd name="T0" fmla="*/ 0 w 624"/>
              <a:gd name="T1" fmla="*/ 2147483647 h 720"/>
              <a:gd name="T2" fmla="*/ 2147483647 w 624"/>
              <a:gd name="T3" fmla="*/ 2147483647 h 720"/>
              <a:gd name="T4" fmla="*/ 2147483647 w 624"/>
              <a:gd name="T5" fmla="*/ 2147483647 h 720"/>
              <a:gd name="T6" fmla="*/ 2147483647 w 624"/>
              <a:gd name="T7" fmla="*/ 2147483647 h 720"/>
              <a:gd name="T8" fmla="*/ 2147483647 w 624"/>
              <a:gd name="T9" fmla="*/ 2147483647 h 720"/>
              <a:gd name="T10" fmla="*/ 2147483647 w 624"/>
              <a:gd name="T11" fmla="*/ 2147483647 h 720"/>
              <a:gd name="T12" fmla="*/ 2147483647 w 624"/>
              <a:gd name="T13" fmla="*/ 2147483647 h 720"/>
              <a:gd name="T14" fmla="*/ 2147483647 w 624"/>
              <a:gd name="T15" fmla="*/ 2147483647 h 720"/>
              <a:gd name="T16" fmla="*/ 2147483647 w 624"/>
              <a:gd name="T17" fmla="*/ 2147483647 h 720"/>
              <a:gd name="T18" fmla="*/ 2147483647 w 624"/>
              <a:gd name="T19" fmla="*/ 2147483647 h 720"/>
              <a:gd name="T20" fmla="*/ 2147483647 w 624"/>
              <a:gd name="T21" fmla="*/ 2147483647 h 720"/>
              <a:gd name="T22" fmla="*/ 2147483647 w 624"/>
              <a:gd name="T23" fmla="*/ 2147483647 h 720"/>
              <a:gd name="T24" fmla="*/ 2147483647 w 624"/>
              <a:gd name="T25" fmla="*/ 2147483647 h 720"/>
              <a:gd name="T26" fmla="*/ 2147483647 w 624"/>
              <a:gd name="T27" fmla="*/ 2147483647 h 720"/>
              <a:gd name="T28" fmla="*/ 2147483647 w 624"/>
              <a:gd name="T29" fmla="*/ 2147483647 h 720"/>
              <a:gd name="T30" fmla="*/ 2147483647 w 624"/>
              <a:gd name="T31" fmla="*/ 0 h 7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24"/>
              <a:gd name="T49" fmla="*/ 0 h 720"/>
              <a:gd name="T50" fmla="*/ 624 w 624"/>
              <a:gd name="T51" fmla="*/ 720 h 7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24" h="720">
                <a:moveTo>
                  <a:pt x="0" y="719"/>
                </a:moveTo>
                <a:lnTo>
                  <a:pt x="65" y="712"/>
                </a:lnTo>
                <a:lnTo>
                  <a:pt x="99" y="703"/>
                </a:lnTo>
                <a:lnTo>
                  <a:pt x="132" y="692"/>
                </a:lnTo>
                <a:lnTo>
                  <a:pt x="164" y="675"/>
                </a:lnTo>
                <a:lnTo>
                  <a:pt x="197" y="652"/>
                </a:lnTo>
                <a:lnTo>
                  <a:pt x="230" y="623"/>
                </a:lnTo>
                <a:lnTo>
                  <a:pt x="295" y="540"/>
                </a:lnTo>
                <a:lnTo>
                  <a:pt x="360" y="422"/>
                </a:lnTo>
                <a:lnTo>
                  <a:pt x="427" y="280"/>
                </a:lnTo>
                <a:lnTo>
                  <a:pt x="459" y="209"/>
                </a:lnTo>
                <a:lnTo>
                  <a:pt x="492" y="142"/>
                </a:lnTo>
                <a:lnTo>
                  <a:pt x="525" y="84"/>
                </a:lnTo>
                <a:lnTo>
                  <a:pt x="557" y="39"/>
                </a:lnTo>
                <a:lnTo>
                  <a:pt x="590" y="9"/>
                </a:lnTo>
                <a:lnTo>
                  <a:pt x="623" y="0"/>
                </a:lnTo>
              </a:path>
            </a:pathLst>
          </a:custGeom>
          <a:noFill/>
          <a:ln w="50800" cap="rnd">
            <a:solidFill>
              <a:schemeClr val="tx2"/>
            </a:solidFill>
            <a:round/>
            <a:headEnd/>
            <a:tailEnd/>
          </a:ln>
        </p:spPr>
        <p:txBody>
          <a:bodyPr/>
          <a:lstStyle/>
          <a:p>
            <a:endParaRPr lang="en-US"/>
          </a:p>
        </p:txBody>
      </p:sp>
      <p:sp>
        <p:nvSpPr>
          <p:cNvPr id="15379" name="Freeform 14"/>
          <p:cNvSpPr>
            <a:spLocks/>
          </p:cNvSpPr>
          <p:nvPr/>
        </p:nvSpPr>
        <p:spPr bwMode="auto">
          <a:xfrm>
            <a:off x="8636000" y="5105400"/>
            <a:ext cx="2641600" cy="1143000"/>
          </a:xfrm>
          <a:custGeom>
            <a:avLst/>
            <a:gdLst>
              <a:gd name="T0" fmla="*/ 2147483647 w 1248"/>
              <a:gd name="T1" fmla="*/ 2147483647 h 720"/>
              <a:gd name="T2" fmla="*/ 2147483647 w 1248"/>
              <a:gd name="T3" fmla="*/ 2147483647 h 720"/>
              <a:gd name="T4" fmla="*/ 2147483647 w 1248"/>
              <a:gd name="T5" fmla="*/ 2147483647 h 720"/>
              <a:gd name="T6" fmla="*/ 2147483647 w 1248"/>
              <a:gd name="T7" fmla="*/ 2147483647 h 720"/>
              <a:gd name="T8" fmla="*/ 2147483647 w 1248"/>
              <a:gd name="T9" fmla="*/ 2147483647 h 720"/>
              <a:gd name="T10" fmla="*/ 2147483647 w 1248"/>
              <a:gd name="T11" fmla="*/ 2147483647 h 720"/>
              <a:gd name="T12" fmla="*/ 2147483647 w 1248"/>
              <a:gd name="T13" fmla="*/ 2147483647 h 720"/>
              <a:gd name="T14" fmla="*/ 2147483647 w 1248"/>
              <a:gd name="T15" fmla="*/ 2147483647 h 720"/>
              <a:gd name="T16" fmla="*/ 2147483647 w 1248"/>
              <a:gd name="T17" fmla="*/ 2147483647 h 720"/>
              <a:gd name="T18" fmla="*/ 2147483647 w 1248"/>
              <a:gd name="T19" fmla="*/ 2147483647 h 720"/>
              <a:gd name="T20" fmla="*/ 2147483647 w 1248"/>
              <a:gd name="T21" fmla="*/ 2147483647 h 720"/>
              <a:gd name="T22" fmla="*/ 2147483647 w 1248"/>
              <a:gd name="T23" fmla="*/ 2147483647 h 720"/>
              <a:gd name="T24" fmla="*/ 2147483647 w 1248"/>
              <a:gd name="T25" fmla="*/ 2147483647 h 720"/>
              <a:gd name="T26" fmla="*/ 2147483647 w 1248"/>
              <a:gd name="T27" fmla="*/ 2147483647 h 720"/>
              <a:gd name="T28" fmla="*/ 2147483647 w 1248"/>
              <a:gd name="T29" fmla="*/ 2147483647 h 720"/>
              <a:gd name="T30" fmla="*/ 0 w 1248"/>
              <a:gd name="T31" fmla="*/ 0 h 7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48"/>
              <a:gd name="T49" fmla="*/ 0 h 720"/>
              <a:gd name="T50" fmla="*/ 1248 w 1248"/>
              <a:gd name="T51" fmla="*/ 720 h 7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48" h="720">
                <a:moveTo>
                  <a:pt x="1247" y="719"/>
                </a:moveTo>
                <a:lnTo>
                  <a:pt x="1116" y="712"/>
                </a:lnTo>
                <a:lnTo>
                  <a:pt x="1049" y="703"/>
                </a:lnTo>
                <a:lnTo>
                  <a:pt x="985" y="692"/>
                </a:lnTo>
                <a:lnTo>
                  <a:pt x="918" y="675"/>
                </a:lnTo>
                <a:lnTo>
                  <a:pt x="852" y="652"/>
                </a:lnTo>
                <a:lnTo>
                  <a:pt x="789" y="623"/>
                </a:lnTo>
                <a:lnTo>
                  <a:pt x="656" y="540"/>
                </a:lnTo>
                <a:lnTo>
                  <a:pt x="525" y="422"/>
                </a:lnTo>
                <a:lnTo>
                  <a:pt x="394" y="280"/>
                </a:lnTo>
                <a:lnTo>
                  <a:pt x="327" y="209"/>
                </a:lnTo>
                <a:lnTo>
                  <a:pt x="261" y="142"/>
                </a:lnTo>
                <a:lnTo>
                  <a:pt x="197" y="84"/>
                </a:lnTo>
                <a:lnTo>
                  <a:pt x="131" y="39"/>
                </a:lnTo>
                <a:lnTo>
                  <a:pt x="64" y="9"/>
                </a:lnTo>
                <a:lnTo>
                  <a:pt x="0" y="0"/>
                </a:lnTo>
              </a:path>
            </a:pathLst>
          </a:custGeom>
          <a:noFill/>
          <a:ln w="50800" cap="rnd">
            <a:solidFill>
              <a:schemeClr val="tx2"/>
            </a:solidFill>
            <a:round/>
            <a:headEnd/>
            <a:tailEnd/>
          </a:ln>
        </p:spPr>
        <p:txBody>
          <a:bodyPr/>
          <a:lstStyle/>
          <a:p>
            <a:endParaRPr lang="en-US"/>
          </a:p>
        </p:txBody>
      </p:sp>
      <p:sp>
        <p:nvSpPr>
          <p:cNvPr id="15380" name="Freeform 15"/>
          <p:cNvSpPr>
            <a:spLocks/>
          </p:cNvSpPr>
          <p:nvPr/>
        </p:nvSpPr>
        <p:spPr bwMode="auto">
          <a:xfrm>
            <a:off x="7924800" y="4724400"/>
            <a:ext cx="1117600" cy="1524000"/>
          </a:xfrm>
          <a:custGeom>
            <a:avLst/>
            <a:gdLst>
              <a:gd name="T0" fmla="*/ 0 w 528"/>
              <a:gd name="T1" fmla="*/ 2147483647 h 960"/>
              <a:gd name="T2" fmla="*/ 2147483647 w 528"/>
              <a:gd name="T3" fmla="*/ 2147483647 h 960"/>
              <a:gd name="T4" fmla="*/ 2147483647 w 528"/>
              <a:gd name="T5" fmla="*/ 2147483647 h 960"/>
              <a:gd name="T6" fmla="*/ 2147483647 w 528"/>
              <a:gd name="T7" fmla="*/ 2147483647 h 960"/>
              <a:gd name="T8" fmla="*/ 2147483647 w 528"/>
              <a:gd name="T9" fmla="*/ 2147483647 h 960"/>
              <a:gd name="T10" fmla="*/ 2147483647 w 528"/>
              <a:gd name="T11" fmla="*/ 2147483647 h 960"/>
              <a:gd name="T12" fmla="*/ 2147483647 w 528"/>
              <a:gd name="T13" fmla="*/ 2147483647 h 960"/>
              <a:gd name="T14" fmla="*/ 2147483647 w 528"/>
              <a:gd name="T15" fmla="*/ 2147483647 h 960"/>
              <a:gd name="T16" fmla="*/ 2147483647 w 528"/>
              <a:gd name="T17" fmla="*/ 2147483647 h 960"/>
              <a:gd name="T18" fmla="*/ 2147483647 w 528"/>
              <a:gd name="T19" fmla="*/ 2147483647 h 960"/>
              <a:gd name="T20" fmla="*/ 2147483647 w 528"/>
              <a:gd name="T21" fmla="*/ 2147483647 h 960"/>
              <a:gd name="T22" fmla="*/ 2147483647 w 528"/>
              <a:gd name="T23" fmla="*/ 2147483647 h 960"/>
              <a:gd name="T24" fmla="*/ 2147483647 w 528"/>
              <a:gd name="T25" fmla="*/ 2147483647 h 960"/>
              <a:gd name="T26" fmla="*/ 2147483647 w 528"/>
              <a:gd name="T27" fmla="*/ 2147483647 h 960"/>
              <a:gd name="T28" fmla="*/ 2147483647 w 528"/>
              <a:gd name="T29" fmla="*/ 2147483647 h 960"/>
              <a:gd name="T30" fmla="*/ 2147483647 w 528"/>
              <a:gd name="T31" fmla="*/ 0 h 9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8"/>
              <a:gd name="T49" fmla="*/ 0 h 960"/>
              <a:gd name="T50" fmla="*/ 528 w 528"/>
              <a:gd name="T51" fmla="*/ 960 h 96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8" h="960">
                <a:moveTo>
                  <a:pt x="0" y="959"/>
                </a:moveTo>
                <a:lnTo>
                  <a:pt x="55" y="949"/>
                </a:lnTo>
                <a:lnTo>
                  <a:pt x="83" y="937"/>
                </a:lnTo>
                <a:lnTo>
                  <a:pt x="112" y="922"/>
                </a:lnTo>
                <a:lnTo>
                  <a:pt x="139" y="900"/>
                </a:lnTo>
                <a:lnTo>
                  <a:pt x="167" y="869"/>
                </a:lnTo>
                <a:lnTo>
                  <a:pt x="195" y="830"/>
                </a:lnTo>
                <a:lnTo>
                  <a:pt x="250" y="720"/>
                </a:lnTo>
                <a:lnTo>
                  <a:pt x="305" y="563"/>
                </a:lnTo>
                <a:lnTo>
                  <a:pt x="361" y="374"/>
                </a:lnTo>
                <a:lnTo>
                  <a:pt x="388" y="278"/>
                </a:lnTo>
                <a:lnTo>
                  <a:pt x="416" y="190"/>
                </a:lnTo>
                <a:lnTo>
                  <a:pt x="444" y="112"/>
                </a:lnTo>
                <a:lnTo>
                  <a:pt x="471" y="51"/>
                </a:lnTo>
                <a:lnTo>
                  <a:pt x="499" y="13"/>
                </a:lnTo>
                <a:lnTo>
                  <a:pt x="527" y="0"/>
                </a:lnTo>
              </a:path>
            </a:pathLst>
          </a:custGeom>
          <a:noFill/>
          <a:ln w="50800" cap="rnd">
            <a:solidFill>
              <a:schemeClr val="hlink"/>
            </a:solidFill>
            <a:round/>
            <a:headEnd/>
            <a:tailEnd/>
          </a:ln>
        </p:spPr>
        <p:txBody>
          <a:bodyPr/>
          <a:lstStyle/>
          <a:p>
            <a:endParaRPr lang="en-US"/>
          </a:p>
        </p:txBody>
      </p:sp>
      <p:sp>
        <p:nvSpPr>
          <p:cNvPr id="15381" name="Freeform 16"/>
          <p:cNvSpPr>
            <a:spLocks/>
          </p:cNvSpPr>
          <p:nvPr/>
        </p:nvSpPr>
        <p:spPr bwMode="auto">
          <a:xfrm>
            <a:off x="9042400" y="4724400"/>
            <a:ext cx="1320800" cy="1524000"/>
          </a:xfrm>
          <a:custGeom>
            <a:avLst/>
            <a:gdLst>
              <a:gd name="T0" fmla="*/ 2147483647 w 624"/>
              <a:gd name="T1" fmla="*/ 2147483647 h 960"/>
              <a:gd name="T2" fmla="*/ 2147483647 w 624"/>
              <a:gd name="T3" fmla="*/ 2147483647 h 960"/>
              <a:gd name="T4" fmla="*/ 2147483647 w 624"/>
              <a:gd name="T5" fmla="*/ 2147483647 h 960"/>
              <a:gd name="T6" fmla="*/ 2147483647 w 624"/>
              <a:gd name="T7" fmla="*/ 2147483647 h 960"/>
              <a:gd name="T8" fmla="*/ 2147483647 w 624"/>
              <a:gd name="T9" fmla="*/ 2147483647 h 960"/>
              <a:gd name="T10" fmla="*/ 2147483647 w 624"/>
              <a:gd name="T11" fmla="*/ 2147483647 h 960"/>
              <a:gd name="T12" fmla="*/ 2147483647 w 624"/>
              <a:gd name="T13" fmla="*/ 2147483647 h 960"/>
              <a:gd name="T14" fmla="*/ 2147483647 w 624"/>
              <a:gd name="T15" fmla="*/ 2147483647 h 960"/>
              <a:gd name="T16" fmla="*/ 2147483647 w 624"/>
              <a:gd name="T17" fmla="*/ 2147483647 h 960"/>
              <a:gd name="T18" fmla="*/ 2147483647 w 624"/>
              <a:gd name="T19" fmla="*/ 2147483647 h 960"/>
              <a:gd name="T20" fmla="*/ 2147483647 w 624"/>
              <a:gd name="T21" fmla="*/ 2147483647 h 960"/>
              <a:gd name="T22" fmla="*/ 2147483647 w 624"/>
              <a:gd name="T23" fmla="*/ 2147483647 h 960"/>
              <a:gd name="T24" fmla="*/ 2147483647 w 624"/>
              <a:gd name="T25" fmla="*/ 2147483647 h 960"/>
              <a:gd name="T26" fmla="*/ 2147483647 w 624"/>
              <a:gd name="T27" fmla="*/ 2147483647 h 960"/>
              <a:gd name="T28" fmla="*/ 2147483647 w 624"/>
              <a:gd name="T29" fmla="*/ 2147483647 h 960"/>
              <a:gd name="T30" fmla="*/ 0 w 624"/>
              <a:gd name="T31" fmla="*/ 0 h 9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24"/>
              <a:gd name="T49" fmla="*/ 0 h 960"/>
              <a:gd name="T50" fmla="*/ 624 w 624"/>
              <a:gd name="T51" fmla="*/ 960 h 96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24" h="960">
                <a:moveTo>
                  <a:pt x="623" y="959"/>
                </a:moveTo>
                <a:lnTo>
                  <a:pt x="558" y="949"/>
                </a:lnTo>
                <a:lnTo>
                  <a:pt x="525" y="937"/>
                </a:lnTo>
                <a:lnTo>
                  <a:pt x="493" y="922"/>
                </a:lnTo>
                <a:lnTo>
                  <a:pt x="459" y="900"/>
                </a:lnTo>
                <a:lnTo>
                  <a:pt x="426" y="869"/>
                </a:lnTo>
                <a:lnTo>
                  <a:pt x="394" y="830"/>
                </a:lnTo>
                <a:lnTo>
                  <a:pt x="328" y="720"/>
                </a:lnTo>
                <a:lnTo>
                  <a:pt x="262" y="563"/>
                </a:lnTo>
                <a:lnTo>
                  <a:pt x="197" y="374"/>
                </a:lnTo>
                <a:lnTo>
                  <a:pt x="164" y="278"/>
                </a:lnTo>
                <a:lnTo>
                  <a:pt x="130" y="190"/>
                </a:lnTo>
                <a:lnTo>
                  <a:pt x="99" y="112"/>
                </a:lnTo>
                <a:lnTo>
                  <a:pt x="65" y="51"/>
                </a:lnTo>
                <a:lnTo>
                  <a:pt x="32" y="13"/>
                </a:lnTo>
                <a:lnTo>
                  <a:pt x="0" y="0"/>
                </a:lnTo>
              </a:path>
            </a:pathLst>
          </a:custGeom>
          <a:noFill/>
          <a:ln w="50800" cap="rnd">
            <a:solidFill>
              <a:schemeClr val="hlink"/>
            </a:solidFill>
            <a:round/>
            <a:headEnd/>
            <a:tailEnd/>
          </a:ln>
        </p:spPr>
        <p:txBody>
          <a:bodyPr/>
          <a:lstStyle/>
          <a:p>
            <a:endParaRPr lang="en-US"/>
          </a:p>
        </p:txBody>
      </p:sp>
      <p:sp>
        <p:nvSpPr>
          <p:cNvPr id="15382" name="Line 17"/>
          <p:cNvSpPr>
            <a:spLocks noChangeShapeType="1"/>
          </p:cNvSpPr>
          <p:nvPr/>
        </p:nvSpPr>
        <p:spPr bwMode="auto">
          <a:xfrm flipV="1">
            <a:off x="9042400" y="2447925"/>
            <a:ext cx="0" cy="1219200"/>
          </a:xfrm>
          <a:prstGeom prst="line">
            <a:avLst/>
          </a:prstGeom>
          <a:noFill/>
          <a:ln w="28575">
            <a:solidFill>
              <a:schemeClr val="tx1"/>
            </a:solidFill>
            <a:miter lim="800000"/>
            <a:headEnd/>
            <a:tailEnd/>
          </a:ln>
        </p:spPr>
        <p:txBody>
          <a:bodyPr wrap="none"/>
          <a:lstStyle/>
          <a:p>
            <a:endParaRPr lang="en-US"/>
          </a:p>
        </p:txBody>
      </p:sp>
      <p:sp>
        <p:nvSpPr>
          <p:cNvPr id="15383" name="Line 18"/>
          <p:cNvSpPr>
            <a:spLocks noChangeShapeType="1"/>
          </p:cNvSpPr>
          <p:nvPr/>
        </p:nvSpPr>
        <p:spPr bwMode="auto">
          <a:xfrm>
            <a:off x="7416800" y="5410200"/>
            <a:ext cx="711200" cy="228600"/>
          </a:xfrm>
          <a:prstGeom prst="line">
            <a:avLst/>
          </a:prstGeom>
          <a:noFill/>
          <a:ln w="28575">
            <a:solidFill>
              <a:schemeClr val="tx2"/>
            </a:solidFill>
            <a:miter lim="800000"/>
            <a:headEnd/>
            <a:tailEnd type="triangle" w="med" len="med"/>
          </a:ln>
        </p:spPr>
        <p:txBody>
          <a:bodyPr wrap="none"/>
          <a:lstStyle/>
          <a:p>
            <a:endParaRPr lang="en-US"/>
          </a:p>
        </p:txBody>
      </p:sp>
      <p:graphicFrame>
        <p:nvGraphicFramePr>
          <p:cNvPr id="15362" name="Object 14"/>
          <p:cNvGraphicFramePr>
            <a:graphicFrameLocks noChangeAspect="1"/>
          </p:cNvGraphicFramePr>
          <p:nvPr/>
        </p:nvGraphicFramePr>
        <p:xfrm>
          <a:off x="11176001" y="3657600"/>
          <a:ext cx="446617" cy="363538"/>
        </p:xfrm>
        <a:graphic>
          <a:graphicData uri="http://schemas.openxmlformats.org/presentationml/2006/ole">
            <p:oleObj spid="_x0000_s204802" name="Equation" r:id="rId3" imgW="4053600" imgH="4452840" progId="">
              <p:embed/>
            </p:oleObj>
          </a:graphicData>
        </a:graphic>
      </p:graphicFrame>
      <p:graphicFrame>
        <p:nvGraphicFramePr>
          <p:cNvPr id="15363" name="Object 15"/>
          <p:cNvGraphicFramePr>
            <a:graphicFrameLocks noChangeAspect="1"/>
          </p:cNvGraphicFramePr>
          <p:nvPr/>
        </p:nvGraphicFramePr>
        <p:xfrm>
          <a:off x="11277600" y="6096000"/>
          <a:ext cx="474133" cy="457200"/>
        </p:xfrm>
        <a:graphic>
          <a:graphicData uri="http://schemas.openxmlformats.org/presentationml/2006/ole">
            <p:oleObj spid="_x0000_s204803" name="Equation" r:id="rId4" imgW="4053600" imgH="5264640" progId="">
              <p:embed/>
            </p:oleObj>
          </a:graphicData>
        </a:graphic>
      </p:graphicFrame>
      <p:sp>
        <p:nvSpPr>
          <p:cNvPr id="15384" name="Rectangle 21"/>
          <p:cNvSpPr>
            <a:spLocks noChangeArrowheads="1"/>
          </p:cNvSpPr>
          <p:nvPr/>
        </p:nvSpPr>
        <p:spPr bwMode="auto">
          <a:xfrm>
            <a:off x="9855200" y="4648200"/>
            <a:ext cx="1524000" cy="1003300"/>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b="1">
                <a:solidFill>
                  <a:schemeClr val="hlink"/>
                </a:solidFill>
              </a:rPr>
              <a:t>Larger sample size</a:t>
            </a:r>
          </a:p>
        </p:txBody>
      </p:sp>
      <p:sp>
        <p:nvSpPr>
          <p:cNvPr id="15385" name="Rectangle 22"/>
          <p:cNvSpPr>
            <a:spLocks noChangeArrowheads="1"/>
          </p:cNvSpPr>
          <p:nvPr/>
        </p:nvSpPr>
        <p:spPr bwMode="auto">
          <a:xfrm>
            <a:off x="5080001" y="4876800"/>
            <a:ext cx="2671233" cy="397545"/>
          </a:xfrm>
          <a:prstGeom prst="rect">
            <a:avLst/>
          </a:prstGeom>
          <a:noFill/>
          <a:ln w="12700">
            <a:noFill/>
            <a:miter lim="800000"/>
            <a:headEnd/>
            <a:tailEnd/>
          </a:ln>
        </p:spPr>
        <p:txBody>
          <a:bodyPr lIns="90488" tIns="44450" rIns="90488" bIns="44450">
            <a:spAutoFit/>
          </a:bodyPr>
          <a:lstStyle/>
          <a:p>
            <a:pPr algn="ctr">
              <a:spcBef>
                <a:spcPct val="50000"/>
              </a:spcBef>
            </a:pPr>
            <a:r>
              <a:rPr lang="en-US" altLang="en-US" sz="2000" b="1">
                <a:solidFill>
                  <a:schemeClr val="tx2"/>
                </a:solidFill>
              </a:rPr>
              <a:t>Smaller sample size</a:t>
            </a:r>
          </a:p>
        </p:txBody>
      </p:sp>
      <p:sp>
        <p:nvSpPr>
          <p:cNvPr id="15386" name="Rectangle 23"/>
          <p:cNvSpPr>
            <a:spLocks noGrp="1" noChangeArrowheads="1"/>
          </p:cNvSpPr>
          <p:nvPr>
            <p:ph type="title" idx="4294967295"/>
          </p:nvPr>
        </p:nvSpPr>
        <p:spPr>
          <a:xfrm>
            <a:off x="812801" y="228600"/>
            <a:ext cx="10352617" cy="990600"/>
          </a:xfrm>
        </p:spPr>
        <p:txBody>
          <a:bodyPr>
            <a:normAutofit fontScale="90000"/>
          </a:bodyPr>
          <a:lstStyle/>
          <a:p>
            <a:pPr defTabSz="914400" eaLnBrk="1" hangingPunct="1"/>
            <a:r>
              <a:rPr lang="en-US" altLang="en-US" sz="3200" smtClean="0"/>
              <a:t>Sample Mean Sampling Distribution:</a:t>
            </a:r>
            <a:br>
              <a:rPr lang="en-US" altLang="en-US" sz="3200" smtClean="0"/>
            </a:br>
            <a:r>
              <a:rPr lang="en-US" altLang="en-US" sz="3200" smtClean="0"/>
              <a:t>If the Population is </a:t>
            </a:r>
            <a:r>
              <a:rPr lang="en-US" altLang="en-US" sz="3200" b="0" smtClean="0"/>
              <a:t>not</a:t>
            </a:r>
            <a:r>
              <a:rPr lang="en-US" altLang="en-US" sz="3200" smtClean="0"/>
              <a:t> Normal</a:t>
            </a:r>
          </a:p>
        </p:txBody>
      </p:sp>
      <p:sp>
        <p:nvSpPr>
          <p:cNvPr id="15388" name="Rectangle 25"/>
          <p:cNvSpPr>
            <a:spLocks noChangeArrowheads="1"/>
          </p:cNvSpPr>
          <p:nvPr/>
        </p:nvSpPr>
        <p:spPr bwMode="auto">
          <a:xfrm>
            <a:off x="609601" y="1981200"/>
            <a:ext cx="4296833"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Sampling distribution properties:</a:t>
            </a:r>
          </a:p>
        </p:txBody>
      </p:sp>
      <p:sp>
        <p:nvSpPr>
          <p:cNvPr id="15389" name="Rectangle 26"/>
          <p:cNvSpPr>
            <a:spLocks noChangeArrowheads="1"/>
          </p:cNvSpPr>
          <p:nvPr/>
        </p:nvSpPr>
        <p:spPr bwMode="auto">
          <a:xfrm>
            <a:off x="1016000" y="2819400"/>
            <a:ext cx="3454400" cy="1143000"/>
          </a:xfrm>
          <a:prstGeom prst="rect">
            <a:avLst/>
          </a:prstGeom>
          <a:no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15390" name="Rectangle 27"/>
          <p:cNvSpPr>
            <a:spLocks noChangeArrowheads="1"/>
          </p:cNvSpPr>
          <p:nvPr/>
        </p:nvSpPr>
        <p:spPr bwMode="auto">
          <a:xfrm>
            <a:off x="1016000" y="4114800"/>
            <a:ext cx="3454400" cy="1371600"/>
          </a:xfrm>
          <a:prstGeom prst="rect">
            <a:avLst/>
          </a:prstGeom>
          <a:no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15391" name="Line 28"/>
          <p:cNvSpPr>
            <a:spLocks noChangeShapeType="1"/>
          </p:cNvSpPr>
          <p:nvPr/>
        </p:nvSpPr>
        <p:spPr bwMode="auto">
          <a:xfrm>
            <a:off x="6400800" y="2133600"/>
            <a:ext cx="0" cy="1905000"/>
          </a:xfrm>
          <a:prstGeom prst="line">
            <a:avLst/>
          </a:prstGeom>
          <a:noFill/>
          <a:ln w="19050">
            <a:solidFill>
              <a:schemeClr val="tx1"/>
            </a:solidFill>
            <a:round/>
            <a:headEnd/>
            <a:tailEnd type="triangle" w="med" len="med"/>
          </a:ln>
        </p:spPr>
        <p:txBody>
          <a:bodyPr wrap="none" anchor="ctr"/>
          <a:lstStyle/>
          <a:p>
            <a:endParaRPr lang="en-US"/>
          </a:p>
        </p:txBody>
      </p:sp>
      <p:graphicFrame>
        <p:nvGraphicFramePr>
          <p:cNvPr id="15364" name="Object 16"/>
          <p:cNvGraphicFramePr>
            <a:graphicFrameLocks noChangeAspect="1"/>
          </p:cNvGraphicFramePr>
          <p:nvPr/>
        </p:nvGraphicFramePr>
        <p:xfrm>
          <a:off x="2133601" y="3200401"/>
          <a:ext cx="1587500" cy="665163"/>
        </p:xfrm>
        <a:graphic>
          <a:graphicData uri="http://schemas.openxmlformats.org/presentationml/2006/ole">
            <p:oleObj spid="_x0000_s204804" name="Equation" r:id="rId5" imgW="431613" imgH="241195" progId="">
              <p:embed/>
            </p:oleObj>
          </a:graphicData>
        </a:graphic>
      </p:graphicFrame>
      <p:graphicFrame>
        <p:nvGraphicFramePr>
          <p:cNvPr id="15365" name="Object 17"/>
          <p:cNvGraphicFramePr>
            <a:graphicFrameLocks noChangeAspect="1"/>
          </p:cNvGraphicFramePr>
          <p:nvPr/>
        </p:nvGraphicFramePr>
        <p:xfrm>
          <a:off x="1930400" y="4191001"/>
          <a:ext cx="2336800" cy="1230313"/>
        </p:xfrm>
        <a:graphic>
          <a:graphicData uri="http://schemas.openxmlformats.org/presentationml/2006/ole">
            <p:oleObj spid="_x0000_s204805" name="Equation" r:id="rId6" imgW="596900" imgH="419100" progId="">
              <p:embed/>
            </p:oleObj>
          </a:graphicData>
        </a:graphic>
      </p:graphicFrame>
      <p:graphicFrame>
        <p:nvGraphicFramePr>
          <p:cNvPr id="15366" name="Object 18"/>
          <p:cNvGraphicFramePr>
            <a:graphicFrameLocks noChangeAspect="1"/>
          </p:cNvGraphicFramePr>
          <p:nvPr/>
        </p:nvGraphicFramePr>
        <p:xfrm>
          <a:off x="8839201" y="6248400"/>
          <a:ext cx="503767" cy="457200"/>
        </p:xfrm>
        <a:graphic>
          <a:graphicData uri="http://schemas.openxmlformats.org/presentationml/2006/ole">
            <p:oleObj spid="_x0000_s204806" name="Equation" r:id="rId7" imgW="177569" imgH="215619" progId="">
              <p:embed/>
            </p:oleObj>
          </a:graphicData>
        </a:graphic>
      </p:graphicFrame>
      <p:graphicFrame>
        <p:nvGraphicFramePr>
          <p:cNvPr id="15367" name="Object 19"/>
          <p:cNvGraphicFramePr>
            <a:graphicFrameLocks noChangeAspect="1"/>
          </p:cNvGraphicFramePr>
          <p:nvPr/>
        </p:nvGraphicFramePr>
        <p:xfrm>
          <a:off x="8883651" y="3657600"/>
          <a:ext cx="361949" cy="381000"/>
        </p:xfrm>
        <a:graphic>
          <a:graphicData uri="http://schemas.openxmlformats.org/presentationml/2006/ole">
            <p:oleObj spid="_x0000_s204807" name="Equation" r:id="rId8" imgW="126725" imgH="177415" progId="">
              <p:embed/>
            </p:oleObj>
          </a:graphicData>
        </a:graphic>
      </p:graphicFrame>
    </p:spTree>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pPr eaLnBrk="1" hangingPunct="1">
              <a:lnSpc>
                <a:spcPct val="110000"/>
              </a:lnSpc>
            </a:pPr>
            <a:r>
              <a:rPr lang="en-US" altLang="en-US" smtClean="0"/>
              <a:t>How Large is Large Enough?</a:t>
            </a:r>
          </a:p>
        </p:txBody>
      </p:sp>
      <p:sp>
        <p:nvSpPr>
          <p:cNvPr id="27651" name="Rectangle 3"/>
          <p:cNvSpPr>
            <a:spLocks noGrp="1" noChangeArrowheads="1"/>
          </p:cNvSpPr>
          <p:nvPr>
            <p:ph type="body" idx="4294967295"/>
          </p:nvPr>
        </p:nvSpPr>
        <p:spPr>
          <a:xfrm>
            <a:off x="812800" y="1941513"/>
            <a:ext cx="10363200" cy="4114800"/>
          </a:xfrm>
        </p:spPr>
        <p:txBody>
          <a:bodyPr>
            <a:normAutofit/>
          </a:bodyPr>
          <a:lstStyle/>
          <a:p>
            <a:pPr eaLnBrk="1" hangingPunct="1">
              <a:spcBef>
                <a:spcPct val="65000"/>
              </a:spcBef>
            </a:pPr>
            <a:r>
              <a:rPr lang="en-US" altLang="en-US" sz="2400" dirty="0" smtClean="0">
                <a:solidFill>
                  <a:schemeClr val="tx1"/>
                </a:solidFill>
              </a:rPr>
              <a:t>For most distributions, n &gt; 30  will give a sampling distribution that is nearly normal</a:t>
            </a:r>
          </a:p>
          <a:p>
            <a:pPr eaLnBrk="1" hangingPunct="1">
              <a:spcBef>
                <a:spcPct val="65000"/>
              </a:spcBef>
            </a:pPr>
            <a:r>
              <a:rPr lang="en-US" altLang="en-US" sz="2400" dirty="0" smtClean="0">
                <a:solidFill>
                  <a:schemeClr val="tx1"/>
                </a:solidFill>
              </a:rPr>
              <a:t>For fairly symmetric distributions, n &gt; 15</a:t>
            </a:r>
          </a:p>
          <a:p>
            <a:pPr eaLnBrk="1" hangingPunct="1">
              <a:spcBef>
                <a:spcPct val="65000"/>
              </a:spcBef>
            </a:pPr>
            <a:r>
              <a:rPr lang="en-US" altLang="en-US" sz="2400" dirty="0" smtClean="0">
                <a:solidFill>
                  <a:schemeClr val="tx1"/>
                </a:solidFill>
              </a:rPr>
              <a:t>For a normal population distribution, the sampling distribution of the mean is always normally distributed</a:t>
            </a:r>
          </a:p>
        </p:txBody>
      </p:sp>
    </p:spTree>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pPr eaLnBrk="1" hangingPunct="1"/>
            <a:r>
              <a:rPr lang="en-US" altLang="en-US" smtClean="0"/>
              <a:t>Example</a:t>
            </a:r>
          </a:p>
        </p:txBody>
      </p:sp>
      <p:sp>
        <p:nvSpPr>
          <p:cNvPr id="28675" name="Rectangle 3"/>
          <p:cNvSpPr>
            <a:spLocks noGrp="1" noChangeArrowheads="1"/>
          </p:cNvSpPr>
          <p:nvPr>
            <p:ph type="body" idx="4294967295"/>
          </p:nvPr>
        </p:nvSpPr>
        <p:spPr>
          <a:xfrm>
            <a:off x="812800" y="1905000"/>
            <a:ext cx="10769600" cy="4114800"/>
          </a:xfrm>
        </p:spPr>
        <p:txBody>
          <a:bodyPr>
            <a:normAutofit/>
          </a:bodyPr>
          <a:lstStyle/>
          <a:p>
            <a:pPr eaLnBrk="1" hangingPunct="1"/>
            <a:r>
              <a:rPr lang="en-US" altLang="en-US" sz="2400" dirty="0" smtClean="0"/>
              <a:t>Suppose a population has mean </a:t>
            </a:r>
            <a:r>
              <a:rPr lang="el-GR" altLang="en-US" sz="2400" dirty="0" smtClean="0">
                <a:solidFill>
                  <a:schemeClr val="folHlink"/>
                </a:solidFill>
                <a:sym typeface="Symbol" pitchFamily="18" charset="2"/>
              </a:rPr>
              <a:t>μ</a:t>
            </a:r>
            <a:r>
              <a:rPr lang="en-US" altLang="en-US" sz="2400" dirty="0" smtClean="0">
                <a:solidFill>
                  <a:schemeClr val="folHlink"/>
                </a:solidFill>
                <a:sym typeface="Symbol" pitchFamily="18" charset="2"/>
              </a:rPr>
              <a:t> = 8</a:t>
            </a:r>
            <a:r>
              <a:rPr lang="en-US" altLang="en-US" sz="2400" dirty="0" smtClean="0">
                <a:sym typeface="Symbol" pitchFamily="18" charset="2"/>
              </a:rPr>
              <a:t> and standard deviation </a:t>
            </a:r>
            <a:r>
              <a:rPr lang="el-GR" altLang="en-US" sz="2400" dirty="0" smtClean="0">
                <a:solidFill>
                  <a:schemeClr val="folHlink"/>
                </a:solidFill>
                <a:sym typeface="Symbol" pitchFamily="18" charset="2"/>
              </a:rPr>
              <a:t>σ</a:t>
            </a:r>
            <a:r>
              <a:rPr lang="en-US" altLang="en-US" sz="2400" dirty="0" smtClean="0">
                <a:solidFill>
                  <a:schemeClr val="folHlink"/>
                </a:solidFill>
                <a:sym typeface="Symbol" pitchFamily="18" charset="2"/>
              </a:rPr>
              <a:t> = 3</a:t>
            </a:r>
            <a:r>
              <a:rPr lang="en-US" altLang="en-US" sz="2400" dirty="0" smtClean="0">
                <a:sym typeface="Symbol" pitchFamily="18" charset="2"/>
              </a:rPr>
              <a:t>.  Suppose a random sample of size </a:t>
            </a:r>
            <a:r>
              <a:rPr lang="en-US" altLang="en-US" sz="2400" dirty="0" smtClean="0">
                <a:solidFill>
                  <a:schemeClr val="folHlink"/>
                </a:solidFill>
                <a:sym typeface="Symbol" pitchFamily="18" charset="2"/>
              </a:rPr>
              <a:t>n = 36</a:t>
            </a:r>
            <a:r>
              <a:rPr lang="en-US" altLang="en-US" sz="2400" dirty="0" smtClean="0">
                <a:sym typeface="Symbol" pitchFamily="18" charset="2"/>
              </a:rPr>
              <a:t> is selected.  </a:t>
            </a:r>
          </a:p>
          <a:p>
            <a:pPr eaLnBrk="1" hangingPunct="1"/>
            <a:endParaRPr lang="en-US" altLang="en-US" sz="2400" dirty="0" smtClean="0">
              <a:sym typeface="Symbol" pitchFamily="18" charset="2"/>
            </a:endParaRPr>
          </a:p>
          <a:p>
            <a:pPr eaLnBrk="1" hangingPunct="1"/>
            <a:r>
              <a:rPr lang="en-US" altLang="en-US" sz="2400" dirty="0" smtClean="0">
                <a:sym typeface="Symbol" pitchFamily="18" charset="2"/>
              </a:rPr>
              <a:t>What is the probability that the </a:t>
            </a:r>
            <a:r>
              <a:rPr lang="en-US" altLang="en-US" sz="2400" dirty="0" smtClean="0">
                <a:solidFill>
                  <a:schemeClr val="folHlink"/>
                </a:solidFill>
                <a:sym typeface="Symbol" pitchFamily="18" charset="2"/>
              </a:rPr>
              <a:t>sample mean</a:t>
            </a:r>
            <a:r>
              <a:rPr lang="en-US" altLang="en-US" sz="2400" dirty="0" smtClean="0">
                <a:sym typeface="Symbol" pitchFamily="18" charset="2"/>
              </a:rPr>
              <a:t> is between 7.8 and 8.2?</a:t>
            </a:r>
          </a:p>
        </p:txBody>
      </p:sp>
    </p:spTree>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idx="4294967295"/>
          </p:nvPr>
        </p:nvSpPr>
        <p:spPr/>
        <p:txBody>
          <a:bodyPr/>
          <a:lstStyle/>
          <a:p>
            <a:pPr eaLnBrk="1" hangingPunct="1"/>
            <a:r>
              <a:rPr lang="en-US" altLang="en-US" smtClean="0"/>
              <a:t>Example</a:t>
            </a:r>
          </a:p>
        </p:txBody>
      </p:sp>
      <p:sp>
        <p:nvSpPr>
          <p:cNvPr id="16390" name="Rectangle 3"/>
          <p:cNvSpPr>
            <a:spLocks noGrp="1" noChangeArrowheads="1"/>
          </p:cNvSpPr>
          <p:nvPr>
            <p:ph type="body" idx="4294967295"/>
          </p:nvPr>
        </p:nvSpPr>
        <p:spPr>
          <a:xfrm>
            <a:off x="812800" y="1676400"/>
            <a:ext cx="10769600" cy="4419600"/>
          </a:xfrm>
        </p:spPr>
        <p:txBody>
          <a:bodyPr>
            <a:normAutofit/>
          </a:bodyPr>
          <a:lstStyle/>
          <a:p>
            <a:pPr eaLnBrk="1" hangingPunct="1">
              <a:spcBef>
                <a:spcPct val="60000"/>
              </a:spcBef>
              <a:buFont typeface="Wingdings" pitchFamily="2" charset="2"/>
              <a:buNone/>
            </a:pPr>
            <a:r>
              <a:rPr lang="en-US" altLang="en-US" sz="2400" dirty="0" smtClean="0">
                <a:solidFill>
                  <a:schemeClr val="tx1"/>
                </a:solidFill>
              </a:rPr>
              <a:t>Solution:</a:t>
            </a:r>
          </a:p>
          <a:p>
            <a:pPr eaLnBrk="1" hangingPunct="1">
              <a:spcBef>
                <a:spcPct val="60000"/>
              </a:spcBef>
            </a:pPr>
            <a:r>
              <a:rPr lang="en-US" altLang="en-US" sz="2400" dirty="0" smtClean="0">
                <a:solidFill>
                  <a:schemeClr val="tx1"/>
                </a:solidFill>
              </a:rPr>
              <a:t>Even if the population is not normally distributed, the central limit theorem can be used (n &gt; 30)</a:t>
            </a:r>
          </a:p>
          <a:p>
            <a:pPr eaLnBrk="1" hangingPunct="1">
              <a:spcBef>
                <a:spcPct val="60000"/>
              </a:spcBef>
            </a:pPr>
            <a:r>
              <a:rPr lang="en-US" altLang="en-US" sz="2400" dirty="0" smtClean="0">
                <a:solidFill>
                  <a:schemeClr val="tx1"/>
                </a:solidFill>
              </a:rPr>
              <a:t>… so the sampling distribution of      is approximately normal</a:t>
            </a:r>
          </a:p>
          <a:p>
            <a:pPr eaLnBrk="1" hangingPunct="1">
              <a:spcBef>
                <a:spcPct val="60000"/>
              </a:spcBef>
            </a:pPr>
            <a:r>
              <a:rPr lang="en-US" altLang="en-US" sz="2400" dirty="0" smtClean="0">
                <a:solidFill>
                  <a:schemeClr val="tx1"/>
                </a:solidFill>
              </a:rPr>
              <a:t>… with mean        </a:t>
            </a:r>
            <a:r>
              <a:rPr lang="en-US" altLang="en-US" sz="2400" dirty="0" smtClean="0">
                <a:solidFill>
                  <a:schemeClr val="tx1"/>
                </a:solidFill>
                <a:sym typeface="Symbol" pitchFamily="18" charset="2"/>
              </a:rPr>
              <a:t>=  8 </a:t>
            </a:r>
          </a:p>
          <a:p>
            <a:pPr eaLnBrk="1" hangingPunct="1">
              <a:spcBef>
                <a:spcPct val="60000"/>
              </a:spcBef>
            </a:pPr>
            <a:r>
              <a:rPr lang="en-US" altLang="en-US" sz="2400" dirty="0" smtClean="0">
                <a:solidFill>
                  <a:schemeClr val="tx1"/>
                </a:solidFill>
                <a:sym typeface="Symbol" pitchFamily="18" charset="2"/>
              </a:rPr>
              <a:t>…and standard deviation </a:t>
            </a:r>
          </a:p>
          <a:p>
            <a:pPr eaLnBrk="1" hangingPunct="1">
              <a:spcBef>
                <a:spcPct val="60000"/>
              </a:spcBef>
            </a:pPr>
            <a:endParaRPr lang="en-US" altLang="en-US" sz="2400" dirty="0" smtClean="0">
              <a:solidFill>
                <a:schemeClr val="tx1"/>
              </a:solidFill>
              <a:sym typeface="Symbol" pitchFamily="18" charset="2"/>
            </a:endParaRPr>
          </a:p>
        </p:txBody>
      </p:sp>
      <p:graphicFrame>
        <p:nvGraphicFramePr>
          <p:cNvPr id="16386" name="Object 8"/>
          <p:cNvGraphicFramePr>
            <a:graphicFrameLocks noChangeAspect="1"/>
          </p:cNvGraphicFramePr>
          <p:nvPr/>
        </p:nvGraphicFramePr>
        <p:xfrm>
          <a:off x="3059289" y="3674534"/>
          <a:ext cx="508000" cy="533400"/>
        </p:xfrm>
        <a:graphic>
          <a:graphicData uri="http://schemas.openxmlformats.org/presentationml/2006/ole">
            <p:oleObj spid="_x0000_s205826" name="Equation" r:id="rId3" imgW="126780" imgH="164814" progId="">
              <p:embed/>
            </p:oleObj>
          </a:graphicData>
        </a:graphic>
      </p:graphicFrame>
      <p:graphicFrame>
        <p:nvGraphicFramePr>
          <p:cNvPr id="16387" name="Object 9"/>
          <p:cNvGraphicFramePr>
            <a:graphicFrameLocks noChangeAspect="1"/>
          </p:cNvGraphicFramePr>
          <p:nvPr/>
        </p:nvGraphicFramePr>
        <p:xfrm>
          <a:off x="4858456" y="4297539"/>
          <a:ext cx="537633" cy="488950"/>
        </p:xfrm>
        <a:graphic>
          <a:graphicData uri="http://schemas.openxmlformats.org/presentationml/2006/ole">
            <p:oleObj spid="_x0000_s205827" name="Equation" r:id="rId4" imgW="177569" imgH="215619" progId="">
              <p:embed/>
            </p:oleObj>
          </a:graphicData>
        </a:graphic>
      </p:graphicFrame>
      <p:graphicFrame>
        <p:nvGraphicFramePr>
          <p:cNvPr id="16388" name="Object 10"/>
          <p:cNvGraphicFramePr>
            <a:graphicFrameLocks noChangeAspect="1"/>
          </p:cNvGraphicFramePr>
          <p:nvPr/>
        </p:nvGraphicFramePr>
        <p:xfrm>
          <a:off x="7171267" y="5486401"/>
          <a:ext cx="3903133" cy="854075"/>
        </p:xfrm>
        <a:graphic>
          <a:graphicData uri="http://schemas.openxmlformats.org/presentationml/2006/ole">
            <p:oleObj spid="_x0000_s205828" name="Equation" r:id="rId5" imgW="1435100" imgH="419100" progId="">
              <p:embed/>
            </p:oleObj>
          </a:graphicData>
        </a:graphic>
      </p:graphicFrame>
    </p:spTree>
  </p:cSld>
  <p:clrMapOvr>
    <a:masterClrMapping/>
  </p:clrMapOvr>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Rectangle 2"/>
          <p:cNvSpPr>
            <a:spLocks noChangeArrowheads="1"/>
          </p:cNvSpPr>
          <p:nvPr/>
        </p:nvSpPr>
        <p:spPr bwMode="auto">
          <a:xfrm>
            <a:off x="8839200" y="3613150"/>
            <a:ext cx="1524000" cy="457200"/>
          </a:xfrm>
          <a:prstGeom prst="rect">
            <a:avLst/>
          </a:prstGeom>
          <a:solidFill>
            <a:srgbClr val="FDE0BD"/>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17416" name="Freeform 3"/>
          <p:cNvSpPr>
            <a:spLocks/>
          </p:cNvSpPr>
          <p:nvPr/>
        </p:nvSpPr>
        <p:spPr bwMode="auto">
          <a:xfrm>
            <a:off x="9237134" y="4648200"/>
            <a:ext cx="732367" cy="1295400"/>
          </a:xfrm>
          <a:custGeom>
            <a:avLst/>
            <a:gdLst>
              <a:gd name="T0" fmla="*/ 2147483647 w 346"/>
              <a:gd name="T1" fmla="*/ 0 h 816"/>
              <a:gd name="T2" fmla="*/ 2147483647 w 346"/>
              <a:gd name="T3" fmla="*/ 2147483647 h 816"/>
              <a:gd name="T4" fmla="*/ 2147483647 w 346"/>
              <a:gd name="T5" fmla="*/ 2147483647 h 816"/>
              <a:gd name="T6" fmla="*/ 2147483647 w 346"/>
              <a:gd name="T7" fmla="*/ 2147483647 h 816"/>
              <a:gd name="T8" fmla="*/ 2147483647 w 346"/>
              <a:gd name="T9" fmla="*/ 2147483647 h 816"/>
              <a:gd name="T10" fmla="*/ 2147483647 w 346"/>
              <a:gd name="T11" fmla="*/ 2147483647 h 816"/>
              <a:gd name="T12" fmla="*/ 2147483647 w 346"/>
              <a:gd name="T13" fmla="*/ 2147483647 h 816"/>
              <a:gd name="T14" fmla="*/ 0 w 346"/>
              <a:gd name="T15" fmla="*/ 2147483647 h 816"/>
              <a:gd name="T16" fmla="*/ 2147483647 w 346"/>
              <a:gd name="T17" fmla="*/ 2147483647 h 816"/>
              <a:gd name="T18" fmla="*/ 2147483647 w 346"/>
              <a:gd name="T19" fmla="*/ 0 h 8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6"/>
              <a:gd name="T31" fmla="*/ 0 h 816"/>
              <a:gd name="T32" fmla="*/ 346 w 346"/>
              <a:gd name="T33" fmla="*/ 816 h 8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6" h="816">
                <a:moveTo>
                  <a:pt x="346" y="0"/>
                </a:moveTo>
                <a:lnTo>
                  <a:pt x="261" y="43"/>
                </a:lnTo>
                <a:lnTo>
                  <a:pt x="198" y="125"/>
                </a:lnTo>
                <a:lnTo>
                  <a:pt x="155" y="185"/>
                </a:lnTo>
                <a:lnTo>
                  <a:pt x="91" y="289"/>
                </a:lnTo>
                <a:lnTo>
                  <a:pt x="49" y="370"/>
                </a:lnTo>
                <a:lnTo>
                  <a:pt x="6" y="452"/>
                </a:lnTo>
                <a:lnTo>
                  <a:pt x="0" y="816"/>
                </a:lnTo>
                <a:lnTo>
                  <a:pt x="340" y="816"/>
                </a:lnTo>
                <a:lnTo>
                  <a:pt x="346" y="0"/>
                </a:lnTo>
              </a:path>
            </a:pathLst>
          </a:custGeom>
          <a:solidFill>
            <a:srgbClr val="FFCCFF"/>
          </a:solidFill>
          <a:ln w="12700" cap="rnd">
            <a:noFill/>
            <a:round/>
            <a:headEnd/>
            <a:tailEnd/>
          </a:ln>
        </p:spPr>
        <p:txBody>
          <a:bodyPr/>
          <a:lstStyle/>
          <a:p>
            <a:endParaRPr lang="en-US"/>
          </a:p>
        </p:txBody>
      </p:sp>
      <p:sp>
        <p:nvSpPr>
          <p:cNvPr id="17417" name="Freeform 4"/>
          <p:cNvSpPr>
            <a:spLocks/>
          </p:cNvSpPr>
          <p:nvPr/>
        </p:nvSpPr>
        <p:spPr bwMode="auto">
          <a:xfrm>
            <a:off x="9956800" y="4648200"/>
            <a:ext cx="721784" cy="1295400"/>
          </a:xfrm>
          <a:custGeom>
            <a:avLst/>
            <a:gdLst>
              <a:gd name="T0" fmla="*/ 0 w 409"/>
              <a:gd name="T1" fmla="*/ 0 h 1008"/>
              <a:gd name="T2" fmla="*/ 2147483647 w 409"/>
              <a:gd name="T3" fmla="*/ 2147483647 h 1008"/>
              <a:gd name="T4" fmla="*/ 2147483647 w 409"/>
              <a:gd name="T5" fmla="*/ 2147483647 h 1008"/>
              <a:gd name="T6" fmla="*/ 2147483647 w 409"/>
              <a:gd name="T7" fmla="*/ 2147483647 h 1008"/>
              <a:gd name="T8" fmla="*/ 2147483647 w 409"/>
              <a:gd name="T9" fmla="*/ 2147483647 h 1008"/>
              <a:gd name="T10" fmla="*/ 2147483647 w 409"/>
              <a:gd name="T11" fmla="*/ 2147483647 h 1008"/>
              <a:gd name="T12" fmla="*/ 2147483647 w 409"/>
              <a:gd name="T13" fmla="*/ 2147483647 h 1008"/>
              <a:gd name="T14" fmla="*/ 2147483647 w 409"/>
              <a:gd name="T15" fmla="*/ 2147483647 h 1008"/>
              <a:gd name="T16" fmla="*/ 0 w 409"/>
              <a:gd name="T17" fmla="*/ 2147483647 h 1008"/>
              <a:gd name="T18" fmla="*/ 0 w 409"/>
              <a:gd name="T19" fmla="*/ 0 h 10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9"/>
              <a:gd name="T31" fmla="*/ 0 h 1008"/>
              <a:gd name="T32" fmla="*/ 409 w 409"/>
              <a:gd name="T33" fmla="*/ 1008 h 10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9" h="1008">
                <a:moveTo>
                  <a:pt x="0" y="0"/>
                </a:moveTo>
                <a:lnTo>
                  <a:pt x="102" y="55"/>
                </a:lnTo>
                <a:lnTo>
                  <a:pt x="177" y="161"/>
                </a:lnTo>
                <a:lnTo>
                  <a:pt x="229" y="239"/>
                </a:lnTo>
                <a:lnTo>
                  <a:pt x="306" y="373"/>
                </a:lnTo>
                <a:lnTo>
                  <a:pt x="356" y="477"/>
                </a:lnTo>
                <a:lnTo>
                  <a:pt x="408" y="583"/>
                </a:lnTo>
                <a:lnTo>
                  <a:pt x="408" y="1007"/>
                </a:lnTo>
                <a:lnTo>
                  <a:pt x="0" y="1007"/>
                </a:lnTo>
                <a:lnTo>
                  <a:pt x="0" y="0"/>
                </a:lnTo>
              </a:path>
            </a:pathLst>
          </a:custGeom>
          <a:solidFill>
            <a:srgbClr val="FFCCFF"/>
          </a:solidFill>
          <a:ln w="12700" cap="rnd">
            <a:noFill/>
            <a:round/>
            <a:headEnd/>
            <a:tailEnd/>
          </a:ln>
        </p:spPr>
        <p:txBody>
          <a:bodyPr/>
          <a:lstStyle/>
          <a:p>
            <a:endParaRPr lang="en-US"/>
          </a:p>
        </p:txBody>
      </p:sp>
      <p:sp>
        <p:nvSpPr>
          <p:cNvPr id="17418" name="Line 5"/>
          <p:cNvSpPr>
            <a:spLocks noChangeShapeType="1"/>
          </p:cNvSpPr>
          <p:nvPr/>
        </p:nvSpPr>
        <p:spPr bwMode="auto">
          <a:xfrm>
            <a:off x="9956800" y="4648200"/>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17419" name="Freeform 6"/>
          <p:cNvSpPr>
            <a:spLocks/>
          </p:cNvSpPr>
          <p:nvPr/>
        </p:nvSpPr>
        <p:spPr bwMode="auto">
          <a:xfrm>
            <a:off x="5380567" y="4724400"/>
            <a:ext cx="728133" cy="1301750"/>
          </a:xfrm>
          <a:custGeom>
            <a:avLst/>
            <a:gdLst>
              <a:gd name="T0" fmla="*/ 2147483647 w 344"/>
              <a:gd name="T1" fmla="*/ 0 h 820"/>
              <a:gd name="T2" fmla="*/ 2147483647 w 344"/>
              <a:gd name="T3" fmla="*/ 2147483647 h 820"/>
              <a:gd name="T4" fmla="*/ 2147483647 w 344"/>
              <a:gd name="T5" fmla="*/ 2147483647 h 820"/>
              <a:gd name="T6" fmla="*/ 2147483647 w 344"/>
              <a:gd name="T7" fmla="*/ 2147483647 h 820"/>
              <a:gd name="T8" fmla="*/ 2147483647 w 344"/>
              <a:gd name="T9" fmla="*/ 2147483647 h 820"/>
              <a:gd name="T10" fmla="*/ 2147483647 w 344"/>
              <a:gd name="T11" fmla="*/ 2147483647 h 820"/>
              <a:gd name="T12" fmla="*/ 2147483647 w 344"/>
              <a:gd name="T13" fmla="*/ 2147483647 h 820"/>
              <a:gd name="T14" fmla="*/ 0 w 344"/>
              <a:gd name="T15" fmla="*/ 2147483647 h 820"/>
              <a:gd name="T16" fmla="*/ 2147483647 w 344"/>
              <a:gd name="T17" fmla="*/ 2147483647 h 820"/>
              <a:gd name="T18" fmla="*/ 2147483647 w 344"/>
              <a:gd name="T19" fmla="*/ 0 h 8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4"/>
              <a:gd name="T31" fmla="*/ 0 h 820"/>
              <a:gd name="T32" fmla="*/ 344 w 344"/>
              <a:gd name="T33" fmla="*/ 820 h 8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4" h="820">
                <a:moveTo>
                  <a:pt x="344" y="0"/>
                </a:moveTo>
                <a:lnTo>
                  <a:pt x="259" y="43"/>
                </a:lnTo>
                <a:lnTo>
                  <a:pt x="196" y="125"/>
                </a:lnTo>
                <a:lnTo>
                  <a:pt x="153" y="185"/>
                </a:lnTo>
                <a:lnTo>
                  <a:pt x="89" y="289"/>
                </a:lnTo>
                <a:lnTo>
                  <a:pt x="47" y="370"/>
                </a:lnTo>
                <a:lnTo>
                  <a:pt x="4" y="452"/>
                </a:lnTo>
                <a:lnTo>
                  <a:pt x="0" y="820"/>
                </a:lnTo>
                <a:lnTo>
                  <a:pt x="344" y="816"/>
                </a:lnTo>
                <a:lnTo>
                  <a:pt x="344" y="0"/>
                </a:lnTo>
              </a:path>
            </a:pathLst>
          </a:custGeom>
          <a:solidFill>
            <a:schemeClr val="accent1"/>
          </a:solidFill>
          <a:ln w="12700" cap="rnd">
            <a:noFill/>
            <a:round/>
            <a:headEnd/>
            <a:tailEnd/>
          </a:ln>
        </p:spPr>
        <p:txBody>
          <a:bodyPr/>
          <a:lstStyle/>
          <a:p>
            <a:endParaRPr lang="en-US"/>
          </a:p>
        </p:txBody>
      </p:sp>
      <p:sp>
        <p:nvSpPr>
          <p:cNvPr id="17420" name="Freeform 7"/>
          <p:cNvSpPr>
            <a:spLocks/>
          </p:cNvSpPr>
          <p:nvPr/>
        </p:nvSpPr>
        <p:spPr bwMode="auto">
          <a:xfrm>
            <a:off x="6096000" y="4724400"/>
            <a:ext cx="711200" cy="1295400"/>
          </a:xfrm>
          <a:custGeom>
            <a:avLst/>
            <a:gdLst>
              <a:gd name="T0" fmla="*/ 0 w 409"/>
              <a:gd name="T1" fmla="*/ 0 h 1008"/>
              <a:gd name="T2" fmla="*/ 2147483647 w 409"/>
              <a:gd name="T3" fmla="*/ 2147483647 h 1008"/>
              <a:gd name="T4" fmla="*/ 2147483647 w 409"/>
              <a:gd name="T5" fmla="*/ 2147483647 h 1008"/>
              <a:gd name="T6" fmla="*/ 2147483647 w 409"/>
              <a:gd name="T7" fmla="*/ 2147483647 h 1008"/>
              <a:gd name="T8" fmla="*/ 2147483647 w 409"/>
              <a:gd name="T9" fmla="*/ 2147483647 h 1008"/>
              <a:gd name="T10" fmla="*/ 2147483647 w 409"/>
              <a:gd name="T11" fmla="*/ 2147483647 h 1008"/>
              <a:gd name="T12" fmla="*/ 2147483647 w 409"/>
              <a:gd name="T13" fmla="*/ 2147483647 h 1008"/>
              <a:gd name="T14" fmla="*/ 2147483647 w 409"/>
              <a:gd name="T15" fmla="*/ 2147483647 h 1008"/>
              <a:gd name="T16" fmla="*/ 0 w 409"/>
              <a:gd name="T17" fmla="*/ 2147483647 h 1008"/>
              <a:gd name="T18" fmla="*/ 0 w 409"/>
              <a:gd name="T19" fmla="*/ 0 h 10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9"/>
              <a:gd name="T31" fmla="*/ 0 h 1008"/>
              <a:gd name="T32" fmla="*/ 409 w 409"/>
              <a:gd name="T33" fmla="*/ 1008 h 10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9" h="1008">
                <a:moveTo>
                  <a:pt x="0" y="0"/>
                </a:moveTo>
                <a:lnTo>
                  <a:pt x="102" y="55"/>
                </a:lnTo>
                <a:lnTo>
                  <a:pt x="177" y="161"/>
                </a:lnTo>
                <a:lnTo>
                  <a:pt x="229" y="239"/>
                </a:lnTo>
                <a:lnTo>
                  <a:pt x="306" y="373"/>
                </a:lnTo>
                <a:lnTo>
                  <a:pt x="356" y="477"/>
                </a:lnTo>
                <a:lnTo>
                  <a:pt x="408" y="583"/>
                </a:lnTo>
                <a:lnTo>
                  <a:pt x="408" y="1007"/>
                </a:lnTo>
                <a:lnTo>
                  <a:pt x="0" y="1007"/>
                </a:lnTo>
                <a:lnTo>
                  <a:pt x="0" y="0"/>
                </a:lnTo>
              </a:path>
            </a:pathLst>
          </a:custGeom>
          <a:solidFill>
            <a:schemeClr val="accent1"/>
          </a:solidFill>
          <a:ln w="12700" cap="rnd">
            <a:noFill/>
            <a:round/>
            <a:headEnd/>
            <a:tailEnd/>
          </a:ln>
        </p:spPr>
        <p:txBody>
          <a:bodyPr/>
          <a:lstStyle/>
          <a:p>
            <a:endParaRPr lang="en-US"/>
          </a:p>
        </p:txBody>
      </p:sp>
      <p:sp>
        <p:nvSpPr>
          <p:cNvPr id="17421" name="Line 8"/>
          <p:cNvSpPr>
            <a:spLocks noChangeShapeType="1"/>
          </p:cNvSpPr>
          <p:nvPr/>
        </p:nvSpPr>
        <p:spPr bwMode="auto">
          <a:xfrm>
            <a:off x="6096000" y="4724400"/>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17422" name="Rectangle 9"/>
          <p:cNvSpPr>
            <a:spLocks noGrp="1" noChangeArrowheads="1"/>
          </p:cNvSpPr>
          <p:nvPr>
            <p:ph type="title" idx="4294967295"/>
          </p:nvPr>
        </p:nvSpPr>
        <p:spPr/>
        <p:txBody>
          <a:bodyPr/>
          <a:lstStyle/>
          <a:p>
            <a:pPr eaLnBrk="1" hangingPunct="1"/>
            <a:r>
              <a:rPr lang="en-US" altLang="en-US" dirty="0" smtClean="0"/>
              <a:t>Example</a:t>
            </a:r>
          </a:p>
        </p:txBody>
      </p:sp>
      <p:sp>
        <p:nvSpPr>
          <p:cNvPr id="17423" name="Rectangle 10"/>
          <p:cNvSpPr>
            <a:spLocks noGrp="1" noChangeArrowheads="1"/>
          </p:cNvSpPr>
          <p:nvPr>
            <p:ph type="body" idx="4294967295"/>
          </p:nvPr>
        </p:nvSpPr>
        <p:spPr>
          <a:xfrm>
            <a:off x="406400" y="1524000"/>
            <a:ext cx="5384800" cy="609600"/>
          </a:xfrm>
        </p:spPr>
        <p:txBody>
          <a:bodyPr>
            <a:normAutofit/>
          </a:bodyPr>
          <a:lstStyle/>
          <a:p>
            <a:pPr eaLnBrk="1" hangingPunct="1">
              <a:spcBef>
                <a:spcPct val="60000"/>
              </a:spcBef>
              <a:buFont typeface="Wingdings" pitchFamily="2" charset="2"/>
              <a:buNone/>
            </a:pPr>
            <a:r>
              <a:rPr lang="en-US" altLang="en-US" sz="2400" dirty="0" smtClean="0">
                <a:solidFill>
                  <a:schemeClr val="tx1"/>
                </a:solidFill>
              </a:rPr>
              <a:t>   Solution (continued):</a:t>
            </a:r>
          </a:p>
          <a:p>
            <a:pPr eaLnBrk="1" hangingPunct="1">
              <a:spcBef>
                <a:spcPct val="60000"/>
              </a:spcBef>
            </a:pPr>
            <a:endParaRPr lang="en-US" altLang="en-US" sz="2400" dirty="0" smtClean="0">
              <a:solidFill>
                <a:schemeClr val="tx1"/>
              </a:solidFill>
              <a:sym typeface="Symbol" pitchFamily="18" charset="2"/>
            </a:endParaRPr>
          </a:p>
        </p:txBody>
      </p:sp>
      <p:graphicFrame>
        <p:nvGraphicFramePr>
          <p:cNvPr id="17410" name="Object 12"/>
          <p:cNvGraphicFramePr>
            <a:graphicFrameLocks noChangeAspect="1"/>
          </p:cNvGraphicFramePr>
          <p:nvPr/>
        </p:nvGraphicFramePr>
        <p:xfrm>
          <a:off x="1930401" y="2133600"/>
          <a:ext cx="8515351" cy="1917700"/>
        </p:xfrm>
        <a:graphic>
          <a:graphicData uri="http://schemas.openxmlformats.org/presentationml/2006/ole">
            <p:oleObj spid="_x0000_s206850" name="Equation" r:id="rId3" imgW="3086100" imgH="927100" progId="">
              <p:embed/>
            </p:oleObj>
          </a:graphicData>
        </a:graphic>
      </p:graphicFrame>
      <p:sp>
        <p:nvSpPr>
          <p:cNvPr id="17425" name="Freeform 13"/>
          <p:cNvSpPr>
            <a:spLocks/>
          </p:cNvSpPr>
          <p:nvPr/>
        </p:nvSpPr>
        <p:spPr bwMode="auto">
          <a:xfrm>
            <a:off x="6096000" y="4724400"/>
            <a:ext cx="16256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17426" name="Freeform 14"/>
          <p:cNvSpPr>
            <a:spLocks/>
          </p:cNvSpPr>
          <p:nvPr/>
        </p:nvSpPr>
        <p:spPr bwMode="auto">
          <a:xfrm>
            <a:off x="4470400" y="4724400"/>
            <a:ext cx="1627717"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17427" name="Freeform 15"/>
          <p:cNvSpPr>
            <a:spLocks/>
          </p:cNvSpPr>
          <p:nvPr/>
        </p:nvSpPr>
        <p:spPr bwMode="auto">
          <a:xfrm>
            <a:off x="9956800" y="4648200"/>
            <a:ext cx="16256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17428" name="Freeform 16"/>
          <p:cNvSpPr>
            <a:spLocks/>
          </p:cNvSpPr>
          <p:nvPr/>
        </p:nvSpPr>
        <p:spPr bwMode="auto">
          <a:xfrm>
            <a:off x="8331200" y="4648200"/>
            <a:ext cx="1627717"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17429" name="Text Box 17"/>
          <p:cNvSpPr txBox="1">
            <a:spLocks noChangeArrowheads="1"/>
          </p:cNvSpPr>
          <p:nvPr/>
        </p:nvSpPr>
        <p:spPr bwMode="auto">
          <a:xfrm>
            <a:off x="11480800" y="5943601"/>
            <a:ext cx="508000" cy="396875"/>
          </a:xfrm>
          <a:prstGeom prst="rect">
            <a:avLst/>
          </a:prstGeom>
          <a:noFill/>
          <a:ln w="19050" algn="ctr">
            <a:noFill/>
            <a:miter lim="800000"/>
            <a:headEnd/>
            <a:tailEnd/>
          </a:ln>
        </p:spPr>
        <p:txBody>
          <a:bodyPr>
            <a:spAutoFit/>
          </a:bodyPr>
          <a:lstStyle/>
          <a:p>
            <a:pPr algn="ctr" eaLnBrk="1" hangingPunct="1">
              <a:spcBef>
                <a:spcPct val="50000"/>
              </a:spcBef>
            </a:pPr>
            <a:r>
              <a:rPr lang="en-US" altLang="en-US" sz="2000"/>
              <a:t>Z</a:t>
            </a:r>
          </a:p>
        </p:txBody>
      </p:sp>
      <p:sp>
        <p:nvSpPr>
          <p:cNvPr id="17430" name="Text Box 18"/>
          <p:cNvSpPr txBox="1">
            <a:spLocks noChangeArrowheads="1"/>
          </p:cNvSpPr>
          <p:nvPr/>
        </p:nvSpPr>
        <p:spPr bwMode="auto">
          <a:xfrm>
            <a:off x="5080000" y="5943600"/>
            <a:ext cx="21336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7.8             8.2</a:t>
            </a:r>
          </a:p>
        </p:txBody>
      </p:sp>
      <p:sp>
        <p:nvSpPr>
          <p:cNvPr id="17431" name="Line 19"/>
          <p:cNvSpPr>
            <a:spLocks noChangeShapeType="1"/>
          </p:cNvSpPr>
          <p:nvPr/>
        </p:nvSpPr>
        <p:spPr bwMode="auto">
          <a:xfrm>
            <a:off x="4368800" y="6019800"/>
            <a:ext cx="3454400" cy="0"/>
          </a:xfrm>
          <a:prstGeom prst="line">
            <a:avLst/>
          </a:prstGeom>
          <a:noFill/>
          <a:ln w="19050">
            <a:solidFill>
              <a:schemeClr val="tx1"/>
            </a:solidFill>
            <a:round/>
            <a:headEnd/>
            <a:tailEnd/>
          </a:ln>
        </p:spPr>
        <p:txBody>
          <a:bodyPr wrap="none" anchor="ctr"/>
          <a:lstStyle/>
          <a:p>
            <a:endParaRPr lang="en-US"/>
          </a:p>
        </p:txBody>
      </p:sp>
      <p:sp>
        <p:nvSpPr>
          <p:cNvPr id="17432" name="Line 20"/>
          <p:cNvSpPr>
            <a:spLocks noChangeShapeType="1"/>
          </p:cNvSpPr>
          <p:nvPr/>
        </p:nvSpPr>
        <p:spPr bwMode="auto">
          <a:xfrm>
            <a:off x="8331200" y="5943600"/>
            <a:ext cx="3454400" cy="0"/>
          </a:xfrm>
          <a:prstGeom prst="line">
            <a:avLst/>
          </a:prstGeom>
          <a:noFill/>
          <a:ln w="19050">
            <a:solidFill>
              <a:schemeClr val="tx1"/>
            </a:solidFill>
            <a:round/>
            <a:headEnd/>
            <a:tailEnd/>
          </a:ln>
        </p:spPr>
        <p:txBody>
          <a:bodyPr wrap="none" anchor="ctr"/>
          <a:lstStyle/>
          <a:p>
            <a:endParaRPr lang="en-US"/>
          </a:p>
        </p:txBody>
      </p:sp>
      <p:sp>
        <p:nvSpPr>
          <p:cNvPr id="17433" name="Text Box 21"/>
          <p:cNvSpPr txBox="1">
            <a:spLocks noChangeArrowheads="1"/>
          </p:cNvSpPr>
          <p:nvPr/>
        </p:nvSpPr>
        <p:spPr bwMode="auto">
          <a:xfrm>
            <a:off x="8940800" y="5867400"/>
            <a:ext cx="21336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-0.4            0.4</a:t>
            </a:r>
          </a:p>
        </p:txBody>
      </p:sp>
      <p:sp>
        <p:nvSpPr>
          <p:cNvPr id="17434" name="AutoShape 22"/>
          <p:cNvSpPr>
            <a:spLocks noChangeArrowheads="1"/>
          </p:cNvSpPr>
          <p:nvPr/>
        </p:nvSpPr>
        <p:spPr bwMode="auto">
          <a:xfrm>
            <a:off x="7315200" y="5257800"/>
            <a:ext cx="1422400" cy="228600"/>
          </a:xfrm>
          <a:prstGeom prst="rightArrow">
            <a:avLst>
              <a:gd name="adj1" fmla="val 50000"/>
              <a:gd name="adj2" fmla="val 116667"/>
            </a:avLst>
          </a:prstGeom>
          <a:solidFill>
            <a:schemeClr val="hlink"/>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17435" name="Text Box 23"/>
          <p:cNvSpPr txBox="1">
            <a:spLocks noChangeArrowheads="1"/>
          </p:cNvSpPr>
          <p:nvPr/>
        </p:nvSpPr>
        <p:spPr bwMode="auto">
          <a:xfrm>
            <a:off x="3759200" y="4343400"/>
            <a:ext cx="2235200" cy="641350"/>
          </a:xfrm>
          <a:prstGeom prst="rect">
            <a:avLst/>
          </a:prstGeom>
          <a:noFill/>
          <a:ln w="19050" algn="ctr">
            <a:noFill/>
            <a:miter lim="800000"/>
            <a:headEnd/>
            <a:tailEnd/>
          </a:ln>
        </p:spPr>
        <p:txBody>
          <a:bodyPr>
            <a:spAutoFit/>
          </a:bodyPr>
          <a:lstStyle/>
          <a:p>
            <a:pPr algn="ctr" eaLnBrk="1" hangingPunct="1">
              <a:spcBef>
                <a:spcPct val="50000"/>
              </a:spcBef>
            </a:pPr>
            <a:r>
              <a:rPr lang="en-US" altLang="en-US" sz="1800"/>
              <a:t>Sampling Distribution</a:t>
            </a:r>
          </a:p>
        </p:txBody>
      </p:sp>
      <p:sp>
        <p:nvSpPr>
          <p:cNvPr id="17436" name="Text Box 24"/>
          <p:cNvSpPr txBox="1">
            <a:spLocks noChangeArrowheads="1"/>
          </p:cNvSpPr>
          <p:nvPr/>
        </p:nvSpPr>
        <p:spPr bwMode="auto">
          <a:xfrm>
            <a:off x="7010400" y="4343400"/>
            <a:ext cx="3149600" cy="641350"/>
          </a:xfrm>
          <a:prstGeom prst="rect">
            <a:avLst/>
          </a:prstGeom>
          <a:noFill/>
          <a:ln w="19050" algn="ctr">
            <a:noFill/>
            <a:miter lim="800000"/>
            <a:headEnd/>
            <a:tailEnd/>
          </a:ln>
        </p:spPr>
        <p:txBody>
          <a:bodyPr>
            <a:spAutoFit/>
          </a:bodyPr>
          <a:lstStyle/>
          <a:p>
            <a:pPr algn="ctr" eaLnBrk="1" hangingPunct="1">
              <a:spcBef>
                <a:spcPct val="50000"/>
              </a:spcBef>
            </a:pPr>
            <a:r>
              <a:rPr lang="en-US" altLang="en-US" sz="1800"/>
              <a:t>Standard Normal Distribution</a:t>
            </a:r>
          </a:p>
        </p:txBody>
      </p:sp>
      <p:sp>
        <p:nvSpPr>
          <p:cNvPr id="17437" name="Line 28"/>
          <p:cNvSpPr>
            <a:spLocks noChangeShapeType="1"/>
          </p:cNvSpPr>
          <p:nvPr/>
        </p:nvSpPr>
        <p:spPr bwMode="auto">
          <a:xfrm>
            <a:off x="406400" y="4343400"/>
            <a:ext cx="11379200" cy="0"/>
          </a:xfrm>
          <a:prstGeom prst="line">
            <a:avLst/>
          </a:prstGeom>
          <a:noFill/>
          <a:ln w="19050">
            <a:solidFill>
              <a:schemeClr val="hlink"/>
            </a:solidFill>
            <a:round/>
            <a:headEnd/>
            <a:tailEnd/>
          </a:ln>
        </p:spPr>
        <p:txBody>
          <a:bodyPr wrap="none" anchor="ctr"/>
          <a:lstStyle/>
          <a:p>
            <a:endParaRPr lang="en-US"/>
          </a:p>
        </p:txBody>
      </p:sp>
      <p:sp>
        <p:nvSpPr>
          <p:cNvPr id="17438" name="Line 29"/>
          <p:cNvSpPr>
            <a:spLocks noChangeShapeType="1"/>
          </p:cNvSpPr>
          <p:nvPr/>
        </p:nvSpPr>
        <p:spPr bwMode="auto">
          <a:xfrm>
            <a:off x="2032000" y="5181600"/>
            <a:ext cx="0" cy="838200"/>
          </a:xfrm>
          <a:prstGeom prst="line">
            <a:avLst/>
          </a:prstGeom>
          <a:noFill/>
          <a:ln w="19050">
            <a:solidFill>
              <a:schemeClr val="tx1"/>
            </a:solidFill>
            <a:prstDash val="sysDot"/>
            <a:miter lim="800000"/>
            <a:headEnd/>
            <a:tailEnd/>
          </a:ln>
        </p:spPr>
        <p:txBody>
          <a:bodyPr wrap="none"/>
          <a:lstStyle/>
          <a:p>
            <a:endParaRPr lang="en-US"/>
          </a:p>
        </p:txBody>
      </p:sp>
      <p:sp>
        <p:nvSpPr>
          <p:cNvPr id="17439" name="Line 30"/>
          <p:cNvSpPr>
            <a:spLocks noChangeShapeType="1"/>
          </p:cNvSpPr>
          <p:nvPr/>
        </p:nvSpPr>
        <p:spPr bwMode="auto">
          <a:xfrm>
            <a:off x="304800" y="6019800"/>
            <a:ext cx="3454400" cy="1588"/>
          </a:xfrm>
          <a:prstGeom prst="line">
            <a:avLst/>
          </a:prstGeom>
          <a:noFill/>
          <a:ln w="19050">
            <a:solidFill>
              <a:schemeClr val="tx1"/>
            </a:solidFill>
            <a:round/>
            <a:headEnd/>
            <a:tailEnd/>
          </a:ln>
        </p:spPr>
        <p:txBody>
          <a:bodyPr wrap="none" anchor="ctr"/>
          <a:lstStyle/>
          <a:p>
            <a:endParaRPr lang="en-US"/>
          </a:p>
        </p:txBody>
      </p:sp>
      <p:sp>
        <p:nvSpPr>
          <p:cNvPr id="17440" name="Text Box 31"/>
          <p:cNvSpPr txBox="1">
            <a:spLocks noChangeArrowheads="1"/>
          </p:cNvSpPr>
          <p:nvPr/>
        </p:nvSpPr>
        <p:spPr bwMode="auto">
          <a:xfrm>
            <a:off x="0" y="4343400"/>
            <a:ext cx="1828800" cy="641350"/>
          </a:xfrm>
          <a:prstGeom prst="rect">
            <a:avLst/>
          </a:prstGeom>
          <a:noFill/>
          <a:ln w="19050" algn="ctr">
            <a:noFill/>
            <a:miter lim="800000"/>
            <a:headEnd/>
            <a:tailEnd/>
          </a:ln>
        </p:spPr>
        <p:txBody>
          <a:bodyPr>
            <a:spAutoFit/>
          </a:bodyPr>
          <a:lstStyle/>
          <a:p>
            <a:pPr algn="ctr" eaLnBrk="1" hangingPunct="1">
              <a:spcBef>
                <a:spcPct val="50000"/>
              </a:spcBef>
            </a:pPr>
            <a:r>
              <a:rPr lang="en-US" altLang="en-US" sz="1800"/>
              <a:t>Population  Distribution</a:t>
            </a:r>
          </a:p>
        </p:txBody>
      </p:sp>
      <p:sp>
        <p:nvSpPr>
          <p:cNvPr id="17441" name="Text Box 32"/>
          <p:cNvSpPr txBox="1">
            <a:spLocks noChangeArrowheads="1"/>
          </p:cNvSpPr>
          <p:nvPr/>
        </p:nvSpPr>
        <p:spPr bwMode="auto">
          <a:xfrm>
            <a:off x="2438400" y="51054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2" name="Text Box 33"/>
          <p:cNvSpPr txBox="1">
            <a:spLocks noChangeArrowheads="1"/>
          </p:cNvSpPr>
          <p:nvPr/>
        </p:nvSpPr>
        <p:spPr bwMode="auto">
          <a:xfrm>
            <a:off x="2641600" y="52578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3" name="Text Box 34"/>
          <p:cNvSpPr txBox="1">
            <a:spLocks noChangeArrowheads="1"/>
          </p:cNvSpPr>
          <p:nvPr/>
        </p:nvSpPr>
        <p:spPr bwMode="auto">
          <a:xfrm>
            <a:off x="2844800" y="54102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4" name="Text Box 35"/>
          <p:cNvSpPr txBox="1">
            <a:spLocks noChangeArrowheads="1"/>
          </p:cNvSpPr>
          <p:nvPr/>
        </p:nvSpPr>
        <p:spPr bwMode="auto">
          <a:xfrm>
            <a:off x="3048000" y="55626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5" name="Text Box 36"/>
          <p:cNvSpPr txBox="1">
            <a:spLocks noChangeArrowheads="1"/>
          </p:cNvSpPr>
          <p:nvPr/>
        </p:nvSpPr>
        <p:spPr bwMode="auto">
          <a:xfrm>
            <a:off x="2235200" y="51054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6" name="Text Box 37"/>
          <p:cNvSpPr txBox="1">
            <a:spLocks noChangeArrowheads="1"/>
          </p:cNvSpPr>
          <p:nvPr/>
        </p:nvSpPr>
        <p:spPr bwMode="auto">
          <a:xfrm>
            <a:off x="1930400" y="50292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7" name="Text Box 38"/>
          <p:cNvSpPr txBox="1">
            <a:spLocks noChangeArrowheads="1"/>
          </p:cNvSpPr>
          <p:nvPr/>
        </p:nvSpPr>
        <p:spPr bwMode="auto">
          <a:xfrm>
            <a:off x="1727200" y="49530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8" name="Text Box 39"/>
          <p:cNvSpPr txBox="1">
            <a:spLocks noChangeArrowheads="1"/>
          </p:cNvSpPr>
          <p:nvPr/>
        </p:nvSpPr>
        <p:spPr bwMode="auto">
          <a:xfrm>
            <a:off x="1524000" y="49530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9" name="Text Box 40"/>
          <p:cNvSpPr txBox="1">
            <a:spLocks noChangeArrowheads="1"/>
          </p:cNvSpPr>
          <p:nvPr/>
        </p:nvSpPr>
        <p:spPr bwMode="auto">
          <a:xfrm>
            <a:off x="1219200" y="51054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0" name="Text Box 41"/>
          <p:cNvSpPr txBox="1">
            <a:spLocks noChangeArrowheads="1"/>
          </p:cNvSpPr>
          <p:nvPr/>
        </p:nvSpPr>
        <p:spPr bwMode="auto">
          <a:xfrm>
            <a:off x="1016000" y="53340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1" name="Text Box 42"/>
          <p:cNvSpPr txBox="1">
            <a:spLocks noChangeArrowheads="1"/>
          </p:cNvSpPr>
          <p:nvPr/>
        </p:nvSpPr>
        <p:spPr bwMode="auto">
          <a:xfrm>
            <a:off x="812800" y="54102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2" name="Text Box 43"/>
          <p:cNvSpPr txBox="1">
            <a:spLocks noChangeArrowheads="1"/>
          </p:cNvSpPr>
          <p:nvPr/>
        </p:nvSpPr>
        <p:spPr bwMode="auto">
          <a:xfrm>
            <a:off x="609600" y="5486401"/>
            <a:ext cx="4064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3" name="AutoShape 44"/>
          <p:cNvSpPr>
            <a:spLocks noChangeArrowheads="1"/>
          </p:cNvSpPr>
          <p:nvPr/>
        </p:nvSpPr>
        <p:spPr bwMode="auto">
          <a:xfrm>
            <a:off x="3454400" y="5257800"/>
            <a:ext cx="1422400" cy="228600"/>
          </a:xfrm>
          <a:prstGeom prst="rightArrow">
            <a:avLst>
              <a:gd name="adj1" fmla="val 50000"/>
              <a:gd name="adj2" fmla="val 116667"/>
            </a:avLst>
          </a:prstGeom>
          <a:solidFill>
            <a:schemeClr val="hlink"/>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17454" name="Text Box 45"/>
          <p:cNvSpPr txBox="1">
            <a:spLocks noChangeArrowheads="1"/>
          </p:cNvSpPr>
          <p:nvPr/>
        </p:nvSpPr>
        <p:spPr bwMode="auto">
          <a:xfrm>
            <a:off x="3657600" y="5410200"/>
            <a:ext cx="1117600" cy="304800"/>
          </a:xfrm>
          <a:prstGeom prst="rect">
            <a:avLst/>
          </a:prstGeom>
          <a:noFill/>
          <a:ln w="19050" algn="ctr">
            <a:noFill/>
            <a:miter lim="800000"/>
            <a:headEnd/>
            <a:tailEnd/>
          </a:ln>
        </p:spPr>
        <p:txBody>
          <a:bodyPr>
            <a:spAutoFit/>
          </a:bodyPr>
          <a:lstStyle/>
          <a:p>
            <a:pPr eaLnBrk="1" hangingPunct="1">
              <a:spcBef>
                <a:spcPct val="50000"/>
              </a:spcBef>
            </a:pPr>
            <a:r>
              <a:rPr lang="en-US" altLang="en-US" sz="1400"/>
              <a:t>Sample</a:t>
            </a:r>
          </a:p>
        </p:txBody>
      </p:sp>
      <p:sp>
        <p:nvSpPr>
          <p:cNvPr id="17455" name="Text Box 46"/>
          <p:cNvSpPr txBox="1">
            <a:spLocks noChangeArrowheads="1"/>
          </p:cNvSpPr>
          <p:nvPr/>
        </p:nvSpPr>
        <p:spPr bwMode="auto">
          <a:xfrm>
            <a:off x="7213600" y="5410200"/>
            <a:ext cx="1524000" cy="304800"/>
          </a:xfrm>
          <a:prstGeom prst="rect">
            <a:avLst/>
          </a:prstGeom>
          <a:noFill/>
          <a:ln w="19050" algn="ctr">
            <a:noFill/>
            <a:miter lim="800000"/>
            <a:headEnd/>
            <a:tailEnd/>
          </a:ln>
        </p:spPr>
        <p:txBody>
          <a:bodyPr>
            <a:spAutoFit/>
          </a:bodyPr>
          <a:lstStyle/>
          <a:p>
            <a:pPr eaLnBrk="1" hangingPunct="1">
              <a:spcBef>
                <a:spcPct val="50000"/>
              </a:spcBef>
            </a:pPr>
            <a:r>
              <a:rPr lang="en-US" altLang="en-US" sz="1400"/>
              <a:t>Standardize</a:t>
            </a:r>
          </a:p>
        </p:txBody>
      </p:sp>
      <p:graphicFrame>
        <p:nvGraphicFramePr>
          <p:cNvPr id="17411" name="Object 13"/>
          <p:cNvGraphicFramePr>
            <a:graphicFrameLocks noChangeAspect="1"/>
          </p:cNvGraphicFramePr>
          <p:nvPr/>
        </p:nvGraphicFramePr>
        <p:xfrm>
          <a:off x="1727200" y="6096000"/>
          <a:ext cx="753533" cy="311150"/>
        </p:xfrm>
        <a:graphic>
          <a:graphicData uri="http://schemas.openxmlformats.org/presentationml/2006/ole">
            <p:oleObj spid="_x0000_s206851" name="Equation" r:id="rId4" imgW="368140" imgH="203112" progId="">
              <p:embed/>
            </p:oleObj>
          </a:graphicData>
        </a:graphic>
      </p:graphicFrame>
      <p:graphicFrame>
        <p:nvGraphicFramePr>
          <p:cNvPr id="17412" name="Object 14"/>
          <p:cNvGraphicFramePr>
            <a:graphicFrameLocks noChangeAspect="1"/>
          </p:cNvGraphicFramePr>
          <p:nvPr/>
        </p:nvGraphicFramePr>
        <p:xfrm>
          <a:off x="5676900" y="6096000"/>
          <a:ext cx="908051" cy="369888"/>
        </p:xfrm>
        <a:graphic>
          <a:graphicData uri="http://schemas.openxmlformats.org/presentationml/2006/ole">
            <p:oleObj spid="_x0000_s206852" name="Equation" r:id="rId5" imgW="444307" imgH="241195" progId="">
              <p:embed/>
            </p:oleObj>
          </a:graphicData>
        </a:graphic>
      </p:graphicFrame>
      <p:graphicFrame>
        <p:nvGraphicFramePr>
          <p:cNvPr id="17413" name="Object 15"/>
          <p:cNvGraphicFramePr>
            <a:graphicFrameLocks noChangeAspect="1"/>
          </p:cNvGraphicFramePr>
          <p:nvPr/>
        </p:nvGraphicFramePr>
        <p:xfrm>
          <a:off x="9550400" y="6019800"/>
          <a:ext cx="882651" cy="330200"/>
        </p:xfrm>
        <a:graphic>
          <a:graphicData uri="http://schemas.openxmlformats.org/presentationml/2006/ole">
            <p:oleObj spid="_x0000_s206853" name="Equation" r:id="rId6" imgW="431613" imgH="215806" progId="">
              <p:embed/>
            </p:oleObj>
          </a:graphicData>
        </a:graphic>
      </p:graphicFrame>
      <p:graphicFrame>
        <p:nvGraphicFramePr>
          <p:cNvPr id="17414" name="Object 16"/>
          <p:cNvGraphicFramePr>
            <a:graphicFrameLocks noChangeAspect="1"/>
          </p:cNvGraphicFramePr>
          <p:nvPr/>
        </p:nvGraphicFramePr>
        <p:xfrm>
          <a:off x="7573433" y="6019800"/>
          <a:ext cx="397933" cy="381000"/>
        </p:xfrm>
        <a:graphic>
          <a:graphicData uri="http://schemas.openxmlformats.org/presentationml/2006/ole">
            <p:oleObj spid="_x0000_s206854" name="Equation" r:id="rId7" imgW="152640" imgH="203040" progId="">
              <p:embed/>
            </p:oleObj>
          </a:graphicData>
        </a:graphic>
      </p:graphicFrame>
      <p:sp>
        <p:nvSpPr>
          <p:cNvPr id="17456" name="Text Box 51"/>
          <p:cNvSpPr txBox="1">
            <a:spLocks noChangeArrowheads="1"/>
          </p:cNvSpPr>
          <p:nvPr/>
        </p:nvSpPr>
        <p:spPr bwMode="auto">
          <a:xfrm>
            <a:off x="3352800" y="6019801"/>
            <a:ext cx="609600" cy="396875"/>
          </a:xfrm>
          <a:prstGeom prst="rect">
            <a:avLst/>
          </a:prstGeom>
          <a:noFill/>
          <a:ln w="19050" algn="ctr">
            <a:noFill/>
            <a:miter lim="800000"/>
            <a:headEnd/>
            <a:tailEnd/>
          </a:ln>
        </p:spPr>
        <p:txBody>
          <a:bodyPr>
            <a:spAutoFit/>
          </a:bodyPr>
          <a:lstStyle/>
          <a:p>
            <a:pPr algn="ctr" eaLnBrk="1" hangingPunct="1">
              <a:spcBef>
                <a:spcPct val="50000"/>
              </a:spcBef>
            </a:pPr>
            <a:r>
              <a:rPr lang="en-US" altLang="en-US" sz="2000"/>
              <a:t>X</a:t>
            </a:r>
          </a:p>
        </p:txBody>
      </p:sp>
    </p:spTree>
  </p:cSld>
  <p:clrMapOvr>
    <a:masterClrMapping/>
  </p:clrMapOvr>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The Sampling Distribution of the Proportion</a:t>
            </a:r>
          </a:p>
        </p:txBody>
      </p:sp>
      <p:sp>
        <p:nvSpPr>
          <p:cNvPr id="29700" name="Content Placeholder 2"/>
          <p:cNvSpPr>
            <a:spLocks noGrp="1"/>
          </p:cNvSpPr>
          <p:nvPr>
            <p:ph idx="1"/>
          </p:nvPr>
        </p:nvSpPr>
        <p:spPr>
          <a:xfrm>
            <a:off x="711200" y="1371601"/>
            <a:ext cx="10668000" cy="4525963"/>
          </a:xfrm>
        </p:spPr>
        <p:txBody>
          <a:bodyPr>
            <a:normAutofit/>
          </a:bodyPr>
          <a:lstStyle/>
          <a:p>
            <a:pPr>
              <a:lnSpc>
                <a:spcPct val="100000"/>
              </a:lnSpc>
              <a:spcBef>
                <a:spcPts val="2400"/>
              </a:spcBef>
            </a:pPr>
            <a:r>
              <a:rPr lang="en-US" sz="2400" dirty="0" smtClean="0">
                <a:solidFill>
                  <a:schemeClr val="tx1"/>
                </a:solidFill>
              </a:rPr>
              <a:t>The </a:t>
            </a:r>
            <a:r>
              <a:rPr lang="en-US" sz="2400" b="1" dirty="0" smtClean="0">
                <a:solidFill>
                  <a:schemeClr val="tx1"/>
                </a:solidFill>
              </a:rPr>
              <a:t>sampling distribution of the proportion </a:t>
            </a:r>
            <a:r>
              <a:rPr lang="en-US" sz="2400" dirty="0" smtClean="0">
                <a:solidFill>
                  <a:schemeClr val="tx1"/>
                </a:solidFill>
              </a:rPr>
              <a:t>describes the pattern that sample proportions tend to follow when randomly drawn from a population </a:t>
            </a:r>
          </a:p>
          <a:p>
            <a:pPr>
              <a:lnSpc>
                <a:spcPct val="100000"/>
              </a:lnSpc>
              <a:spcBef>
                <a:spcPts val="2400"/>
              </a:spcBef>
            </a:pPr>
            <a:r>
              <a:rPr lang="en-US" sz="2400" dirty="0" smtClean="0">
                <a:solidFill>
                  <a:schemeClr val="tx1"/>
                </a:solidFill>
              </a:rPr>
              <a:t>The standard deviation for this distribution,     , is known as the standard error of the proportion</a:t>
            </a:r>
          </a:p>
        </p:txBody>
      </p:sp>
      <p:graphicFrame>
        <p:nvGraphicFramePr>
          <p:cNvPr id="29698" name="Object 5"/>
          <p:cNvGraphicFramePr>
            <a:graphicFrameLocks noChangeAspect="1"/>
          </p:cNvGraphicFramePr>
          <p:nvPr/>
        </p:nvGraphicFramePr>
        <p:xfrm>
          <a:off x="7145868" y="2578631"/>
          <a:ext cx="531284" cy="604837"/>
        </p:xfrm>
        <a:graphic>
          <a:graphicData uri="http://schemas.openxmlformats.org/presentationml/2006/ole">
            <p:oleObj spid="_x0000_s207874" name="Equation" r:id="rId3" imgW="190417" imgH="241195" progId="">
              <p:embed/>
            </p:oleObj>
          </a:graphicData>
        </a:graphic>
      </p:graphicFrame>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idx="4294967295"/>
          </p:nvPr>
        </p:nvSpPr>
        <p:spPr/>
        <p:txBody>
          <a:bodyPr/>
          <a:lstStyle/>
          <a:p>
            <a:pPr eaLnBrk="1" hangingPunct="1">
              <a:lnSpc>
                <a:spcPct val="120000"/>
              </a:lnSpc>
            </a:pPr>
            <a:r>
              <a:rPr lang="en-US" altLang="en-US" smtClean="0"/>
              <a:t>Population Proportions</a:t>
            </a:r>
          </a:p>
        </p:txBody>
      </p:sp>
      <p:sp>
        <p:nvSpPr>
          <p:cNvPr id="18436" name="Rectangle 3"/>
          <p:cNvSpPr>
            <a:spLocks noGrp="1" noChangeArrowheads="1"/>
          </p:cNvSpPr>
          <p:nvPr>
            <p:ph type="body" idx="4294967295"/>
          </p:nvPr>
        </p:nvSpPr>
        <p:spPr>
          <a:xfrm>
            <a:off x="812800" y="1676400"/>
            <a:ext cx="10668000" cy="4800600"/>
          </a:xfrm>
        </p:spPr>
        <p:txBody>
          <a:bodyPr>
            <a:normAutofit/>
          </a:bodyPr>
          <a:lstStyle/>
          <a:p>
            <a:pPr eaLnBrk="1" hangingPunct="1">
              <a:spcBef>
                <a:spcPct val="50000"/>
              </a:spcBef>
              <a:buFont typeface="Wingdings" pitchFamily="2" charset="2"/>
              <a:buNone/>
            </a:pPr>
            <a:r>
              <a:rPr lang="en-US" altLang="en-US" sz="2400" dirty="0" smtClean="0"/>
              <a:t>   </a:t>
            </a:r>
            <a:r>
              <a:rPr lang="el-GR" altLang="en-US" sz="2400" dirty="0" smtClean="0">
                <a:cs typeface="Times New Roman" pitchFamily="18" charset="0"/>
              </a:rPr>
              <a:t>π</a:t>
            </a:r>
            <a:r>
              <a:rPr lang="en-US" altLang="en-US" sz="2400" dirty="0" smtClean="0"/>
              <a:t> = the proportion of the population having some characteristic</a:t>
            </a:r>
          </a:p>
          <a:p>
            <a:pPr eaLnBrk="1" hangingPunct="1">
              <a:lnSpc>
                <a:spcPct val="120000"/>
              </a:lnSpc>
              <a:spcBef>
                <a:spcPct val="50000"/>
              </a:spcBef>
            </a:pPr>
            <a:r>
              <a:rPr lang="en-US" altLang="en-US" sz="2400" dirty="0" smtClean="0">
                <a:solidFill>
                  <a:schemeClr val="folHlink"/>
                </a:solidFill>
              </a:rPr>
              <a:t>Sample proportion</a:t>
            </a:r>
            <a:r>
              <a:rPr lang="en-US" altLang="en-US" sz="2400" dirty="0" smtClean="0"/>
              <a:t> </a:t>
            </a:r>
            <a:r>
              <a:rPr lang="en-US" altLang="en-US" sz="2400" dirty="0" smtClean="0">
                <a:solidFill>
                  <a:schemeClr val="folHlink"/>
                </a:solidFill>
              </a:rPr>
              <a:t>(p)</a:t>
            </a:r>
            <a:r>
              <a:rPr lang="en-US" altLang="en-US" sz="2400" dirty="0" smtClean="0"/>
              <a:t>  provides an estimate                                           of  </a:t>
            </a:r>
            <a:r>
              <a:rPr lang="el-GR" altLang="en-US" sz="2400" dirty="0" smtClean="0">
                <a:cs typeface="Times New Roman" pitchFamily="18" charset="0"/>
              </a:rPr>
              <a:t>π</a:t>
            </a:r>
            <a:r>
              <a:rPr lang="en-US" altLang="en-US" sz="2400" dirty="0" smtClean="0"/>
              <a:t>:</a:t>
            </a:r>
          </a:p>
          <a:p>
            <a:pPr eaLnBrk="1" hangingPunct="1">
              <a:spcBef>
                <a:spcPct val="50000"/>
              </a:spcBef>
            </a:pPr>
            <a:endParaRPr lang="en-US" altLang="en-US" sz="2400" dirty="0" smtClean="0"/>
          </a:p>
          <a:p>
            <a:pPr eaLnBrk="1" hangingPunct="1">
              <a:spcBef>
                <a:spcPct val="50000"/>
              </a:spcBef>
            </a:pPr>
            <a:endParaRPr lang="en-US" altLang="en-US" sz="2400" dirty="0" smtClean="0"/>
          </a:p>
          <a:p>
            <a:pPr eaLnBrk="1" hangingPunct="1">
              <a:spcBef>
                <a:spcPct val="50000"/>
              </a:spcBef>
            </a:pPr>
            <a:r>
              <a:rPr lang="en-US" altLang="en-US" sz="2400" dirty="0" smtClean="0"/>
              <a:t>0 ≤  p ≤ 1</a:t>
            </a:r>
          </a:p>
          <a:p>
            <a:pPr eaLnBrk="1" hangingPunct="1">
              <a:lnSpc>
                <a:spcPct val="90000"/>
              </a:lnSpc>
              <a:spcBef>
                <a:spcPct val="50000"/>
              </a:spcBef>
            </a:pPr>
            <a:r>
              <a:rPr lang="en-US" altLang="en-US" sz="2400" dirty="0" smtClean="0"/>
              <a:t>p is approximately distributed as a normal distribution when n is large</a:t>
            </a:r>
          </a:p>
          <a:p>
            <a:pPr eaLnBrk="1" hangingPunct="1">
              <a:lnSpc>
                <a:spcPct val="90000"/>
              </a:lnSpc>
              <a:spcBef>
                <a:spcPct val="50000"/>
              </a:spcBef>
              <a:buFont typeface="Wingdings" pitchFamily="2" charset="2"/>
              <a:buNone/>
            </a:pPr>
            <a:r>
              <a:rPr lang="en-US" altLang="en-US" sz="2400" dirty="0" smtClean="0"/>
              <a:t>	(assuming sampling with replacement from a finite population or without replacement from an infinite population)</a:t>
            </a:r>
          </a:p>
        </p:txBody>
      </p:sp>
      <p:graphicFrame>
        <p:nvGraphicFramePr>
          <p:cNvPr id="18434" name="Object 4"/>
          <p:cNvGraphicFramePr>
            <a:graphicFrameLocks noChangeAspect="1"/>
          </p:cNvGraphicFramePr>
          <p:nvPr/>
        </p:nvGraphicFramePr>
        <p:xfrm>
          <a:off x="824091" y="3448756"/>
          <a:ext cx="9753600" cy="667493"/>
        </p:xfrm>
        <a:graphic>
          <a:graphicData uri="http://schemas.openxmlformats.org/presentationml/2006/ole">
            <p:oleObj spid="_x0000_s208898" name="Equation" r:id="rId3" imgW="4749800" imgH="431800" progId="">
              <p:embed/>
            </p:oleObj>
          </a:graphicData>
        </a:graphic>
      </p:graphicFrame>
    </p:spTree>
  </p:cSld>
  <p:clrMapOvr>
    <a:masterClrMapping/>
  </p:clrMapOvr>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idx="4294967295"/>
          </p:nvPr>
        </p:nvSpPr>
        <p:spPr>
          <a:xfrm>
            <a:off x="812800" y="381000"/>
            <a:ext cx="10390717" cy="762000"/>
          </a:xfrm>
        </p:spPr>
        <p:txBody>
          <a:bodyPr/>
          <a:lstStyle/>
          <a:p>
            <a:pPr eaLnBrk="1" hangingPunct="1">
              <a:lnSpc>
                <a:spcPct val="80000"/>
              </a:lnSpc>
            </a:pPr>
            <a:r>
              <a:rPr lang="en-US" altLang="en-US" smtClean="0"/>
              <a:t>Sampling Distribution of p</a:t>
            </a:r>
          </a:p>
        </p:txBody>
      </p:sp>
      <p:sp>
        <p:nvSpPr>
          <p:cNvPr id="19462" name="Rectangle 3"/>
          <p:cNvSpPr>
            <a:spLocks noGrp="1" noChangeArrowheads="1"/>
          </p:cNvSpPr>
          <p:nvPr>
            <p:ph type="body" idx="4294967295"/>
          </p:nvPr>
        </p:nvSpPr>
        <p:spPr>
          <a:xfrm>
            <a:off x="812800" y="1600200"/>
            <a:ext cx="10769600" cy="4532313"/>
          </a:xfrm>
        </p:spPr>
        <p:txBody>
          <a:bodyPr>
            <a:normAutofit/>
          </a:bodyPr>
          <a:lstStyle/>
          <a:p>
            <a:pPr eaLnBrk="1" hangingPunct="1">
              <a:lnSpc>
                <a:spcPct val="120000"/>
              </a:lnSpc>
            </a:pPr>
            <a:r>
              <a:rPr lang="en-US" altLang="en-US" sz="2400" dirty="0" smtClean="0"/>
              <a:t>Approximated by a normal distribution if:</a:t>
            </a:r>
          </a:p>
          <a:p>
            <a:pPr lvl="1" eaLnBrk="1" hangingPunct="1">
              <a:lnSpc>
                <a:spcPct val="120000"/>
              </a:lnSpc>
            </a:pPr>
            <a:r>
              <a:rPr lang="en-US" altLang="en-US" sz="2400" dirty="0" smtClean="0"/>
              <a:t> </a:t>
            </a:r>
          </a:p>
          <a:p>
            <a:pPr lvl="1" eaLnBrk="1" hangingPunct="1">
              <a:lnSpc>
                <a:spcPct val="120000"/>
              </a:lnSpc>
            </a:pPr>
            <a:endParaRPr lang="en-US" altLang="en-US" sz="2400" dirty="0" smtClean="0"/>
          </a:p>
          <a:p>
            <a:pPr lvl="1" eaLnBrk="1" hangingPunct="1">
              <a:lnSpc>
                <a:spcPct val="120000"/>
              </a:lnSpc>
            </a:pPr>
            <a:endParaRPr lang="en-US" altLang="en-US" sz="2400" dirty="0" smtClean="0"/>
          </a:p>
          <a:p>
            <a:pPr lvl="1" eaLnBrk="1" hangingPunct="1">
              <a:lnSpc>
                <a:spcPct val="120000"/>
              </a:lnSpc>
            </a:pPr>
            <a:endParaRPr lang="en-US" altLang="en-US" sz="2400" dirty="0" smtClean="0"/>
          </a:p>
          <a:p>
            <a:pPr lvl="1" eaLnBrk="1" hangingPunct="1">
              <a:lnSpc>
                <a:spcPct val="120000"/>
              </a:lnSpc>
              <a:buFont typeface="Wingdings" pitchFamily="2" charset="2"/>
              <a:buNone/>
            </a:pPr>
            <a:r>
              <a:rPr lang="en-US" altLang="en-US" sz="2400" dirty="0" smtClean="0"/>
              <a:t>where</a:t>
            </a:r>
          </a:p>
          <a:p>
            <a:pPr lvl="1" eaLnBrk="1" hangingPunct="1">
              <a:lnSpc>
                <a:spcPct val="120000"/>
              </a:lnSpc>
              <a:buFont typeface="Wingdings" pitchFamily="2" charset="2"/>
              <a:buNone/>
            </a:pPr>
            <a:r>
              <a:rPr lang="en-US" altLang="en-US" sz="2400" dirty="0" smtClean="0"/>
              <a:t>				       and</a:t>
            </a:r>
          </a:p>
        </p:txBody>
      </p:sp>
      <p:sp>
        <p:nvSpPr>
          <p:cNvPr id="19463" name="Rectangle 4"/>
          <p:cNvSpPr>
            <a:spLocks noChangeArrowheads="1"/>
          </p:cNvSpPr>
          <p:nvPr/>
        </p:nvSpPr>
        <p:spPr bwMode="auto">
          <a:xfrm>
            <a:off x="3962400" y="6019800"/>
            <a:ext cx="5314951" cy="393700"/>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a:t>(where </a:t>
            </a:r>
            <a:r>
              <a:rPr lang="el-GR" altLang="en-US" sz="2000">
                <a:cs typeface="Times New Roman" pitchFamily="18" charset="0"/>
              </a:rPr>
              <a:t>π</a:t>
            </a:r>
            <a:r>
              <a:rPr lang="en-US" altLang="en-US" sz="2000"/>
              <a:t> = population proportion)</a:t>
            </a:r>
          </a:p>
        </p:txBody>
      </p:sp>
      <p:sp>
        <p:nvSpPr>
          <p:cNvPr id="19464" name="Rectangle 5"/>
          <p:cNvSpPr>
            <a:spLocks noChangeArrowheads="1"/>
          </p:cNvSpPr>
          <p:nvPr/>
        </p:nvSpPr>
        <p:spPr bwMode="auto">
          <a:xfrm>
            <a:off x="7315201" y="2133600"/>
            <a:ext cx="3467100" cy="406400"/>
          </a:xfrm>
          <a:prstGeom prst="rect">
            <a:avLst/>
          </a:prstGeom>
          <a:noFill/>
          <a:ln w="12700">
            <a:solidFill>
              <a:schemeClr val="tx1"/>
            </a:solidFill>
            <a:miter lim="800000"/>
            <a:headEnd/>
            <a:tailEnd/>
          </a:ln>
        </p:spPr>
        <p:txBody>
          <a:bodyPr lIns="90488" tIns="44450" rIns="90488" bIns="44450">
            <a:spAutoFit/>
          </a:bodyPr>
          <a:lstStyle/>
          <a:p>
            <a:pPr>
              <a:spcBef>
                <a:spcPct val="50000"/>
              </a:spcBef>
            </a:pPr>
            <a:r>
              <a:rPr lang="en-US" altLang="en-US" sz="2000"/>
              <a:t>Sampling Distribution</a:t>
            </a:r>
          </a:p>
        </p:txBody>
      </p:sp>
      <p:sp>
        <p:nvSpPr>
          <p:cNvPr id="19465" name="Rectangle 6"/>
          <p:cNvSpPr>
            <a:spLocks noChangeArrowheads="1"/>
          </p:cNvSpPr>
          <p:nvPr/>
        </p:nvSpPr>
        <p:spPr bwMode="auto">
          <a:xfrm>
            <a:off x="7617884" y="3656013"/>
            <a:ext cx="406400" cy="1524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6" name="Rectangle 7"/>
          <p:cNvSpPr>
            <a:spLocks noChangeArrowheads="1"/>
          </p:cNvSpPr>
          <p:nvPr/>
        </p:nvSpPr>
        <p:spPr bwMode="auto">
          <a:xfrm>
            <a:off x="7211484" y="3732213"/>
            <a:ext cx="406400" cy="762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7" name="Rectangle 8"/>
          <p:cNvSpPr>
            <a:spLocks noChangeArrowheads="1"/>
          </p:cNvSpPr>
          <p:nvPr/>
        </p:nvSpPr>
        <p:spPr bwMode="auto">
          <a:xfrm>
            <a:off x="8024284" y="3427413"/>
            <a:ext cx="406400" cy="3810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8" name="Rectangle 9"/>
          <p:cNvSpPr>
            <a:spLocks noChangeArrowheads="1"/>
          </p:cNvSpPr>
          <p:nvPr/>
        </p:nvSpPr>
        <p:spPr bwMode="auto">
          <a:xfrm>
            <a:off x="8430684" y="3122613"/>
            <a:ext cx="406400" cy="6858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9" name="Rectangle 10"/>
          <p:cNvSpPr>
            <a:spLocks noChangeArrowheads="1"/>
          </p:cNvSpPr>
          <p:nvPr/>
        </p:nvSpPr>
        <p:spPr bwMode="auto">
          <a:xfrm>
            <a:off x="9243484" y="3122613"/>
            <a:ext cx="406400" cy="6858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0" name="Rectangle 11"/>
          <p:cNvSpPr>
            <a:spLocks noChangeArrowheads="1"/>
          </p:cNvSpPr>
          <p:nvPr/>
        </p:nvSpPr>
        <p:spPr bwMode="auto">
          <a:xfrm>
            <a:off x="8837084" y="2970213"/>
            <a:ext cx="406400" cy="8382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1" name="Rectangle 12"/>
          <p:cNvSpPr>
            <a:spLocks noChangeArrowheads="1"/>
          </p:cNvSpPr>
          <p:nvPr/>
        </p:nvSpPr>
        <p:spPr bwMode="auto">
          <a:xfrm>
            <a:off x="9649884" y="3427413"/>
            <a:ext cx="406400" cy="3810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2" name="Rectangle 13"/>
          <p:cNvSpPr>
            <a:spLocks noChangeArrowheads="1"/>
          </p:cNvSpPr>
          <p:nvPr/>
        </p:nvSpPr>
        <p:spPr bwMode="auto">
          <a:xfrm>
            <a:off x="10056284" y="3656013"/>
            <a:ext cx="406400" cy="1524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3" name="Rectangle 14"/>
          <p:cNvSpPr>
            <a:spLocks noChangeArrowheads="1"/>
          </p:cNvSpPr>
          <p:nvPr/>
        </p:nvSpPr>
        <p:spPr bwMode="auto">
          <a:xfrm>
            <a:off x="10462684" y="3732213"/>
            <a:ext cx="406400" cy="762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4" name="Line 15"/>
          <p:cNvSpPr>
            <a:spLocks noChangeShapeType="1"/>
          </p:cNvSpPr>
          <p:nvPr/>
        </p:nvSpPr>
        <p:spPr bwMode="auto">
          <a:xfrm flipH="1">
            <a:off x="6807200" y="2743200"/>
            <a:ext cx="0" cy="1066800"/>
          </a:xfrm>
          <a:prstGeom prst="line">
            <a:avLst/>
          </a:prstGeom>
          <a:noFill/>
          <a:ln w="12700">
            <a:solidFill>
              <a:schemeClr val="tx1"/>
            </a:solidFill>
            <a:round/>
            <a:headEnd/>
            <a:tailEnd/>
          </a:ln>
        </p:spPr>
        <p:txBody>
          <a:bodyPr wrap="none" anchor="ctr"/>
          <a:lstStyle/>
          <a:p>
            <a:endParaRPr lang="en-US"/>
          </a:p>
        </p:txBody>
      </p:sp>
      <p:sp>
        <p:nvSpPr>
          <p:cNvPr id="19475" name="Line 16"/>
          <p:cNvSpPr>
            <a:spLocks noChangeShapeType="1"/>
          </p:cNvSpPr>
          <p:nvPr/>
        </p:nvSpPr>
        <p:spPr bwMode="auto">
          <a:xfrm>
            <a:off x="6807200" y="3810000"/>
            <a:ext cx="4572000" cy="0"/>
          </a:xfrm>
          <a:prstGeom prst="line">
            <a:avLst/>
          </a:prstGeom>
          <a:noFill/>
          <a:ln w="12700">
            <a:solidFill>
              <a:schemeClr val="tx1"/>
            </a:solidFill>
            <a:round/>
            <a:headEnd/>
            <a:tailEnd/>
          </a:ln>
        </p:spPr>
        <p:txBody>
          <a:bodyPr wrap="none" anchor="ctr"/>
          <a:lstStyle/>
          <a:p>
            <a:endParaRPr lang="en-US"/>
          </a:p>
        </p:txBody>
      </p:sp>
      <p:sp>
        <p:nvSpPr>
          <p:cNvPr id="19476" name="Line 17"/>
          <p:cNvSpPr>
            <a:spLocks noChangeShapeType="1"/>
          </p:cNvSpPr>
          <p:nvPr/>
        </p:nvSpPr>
        <p:spPr bwMode="auto">
          <a:xfrm>
            <a:off x="6807200" y="3505200"/>
            <a:ext cx="4368800" cy="0"/>
          </a:xfrm>
          <a:prstGeom prst="line">
            <a:avLst/>
          </a:prstGeom>
          <a:noFill/>
          <a:ln w="12700" cap="rnd">
            <a:solidFill>
              <a:schemeClr val="tx1"/>
            </a:solidFill>
            <a:prstDash val="sysDot"/>
            <a:round/>
            <a:headEnd/>
            <a:tailEnd/>
          </a:ln>
        </p:spPr>
        <p:txBody>
          <a:bodyPr wrap="none" anchor="ctr"/>
          <a:lstStyle/>
          <a:p>
            <a:endParaRPr lang="en-US"/>
          </a:p>
        </p:txBody>
      </p:sp>
      <p:sp>
        <p:nvSpPr>
          <p:cNvPr id="19477" name="Line 18"/>
          <p:cNvSpPr>
            <a:spLocks noChangeShapeType="1"/>
          </p:cNvSpPr>
          <p:nvPr/>
        </p:nvSpPr>
        <p:spPr bwMode="auto">
          <a:xfrm>
            <a:off x="6807200" y="3200400"/>
            <a:ext cx="4368800" cy="0"/>
          </a:xfrm>
          <a:prstGeom prst="line">
            <a:avLst/>
          </a:prstGeom>
          <a:noFill/>
          <a:ln w="12700" cap="rnd">
            <a:solidFill>
              <a:schemeClr val="tx1"/>
            </a:solidFill>
            <a:prstDash val="sysDot"/>
            <a:round/>
            <a:headEnd/>
            <a:tailEnd/>
          </a:ln>
        </p:spPr>
        <p:txBody>
          <a:bodyPr wrap="none" anchor="ctr"/>
          <a:lstStyle/>
          <a:p>
            <a:endParaRPr lang="en-US"/>
          </a:p>
        </p:txBody>
      </p:sp>
      <p:sp>
        <p:nvSpPr>
          <p:cNvPr id="19478" name="Line 19"/>
          <p:cNvSpPr>
            <a:spLocks noChangeShapeType="1"/>
          </p:cNvSpPr>
          <p:nvPr/>
        </p:nvSpPr>
        <p:spPr bwMode="auto">
          <a:xfrm>
            <a:off x="6807200" y="2895600"/>
            <a:ext cx="4368800" cy="0"/>
          </a:xfrm>
          <a:prstGeom prst="line">
            <a:avLst/>
          </a:prstGeom>
          <a:noFill/>
          <a:ln w="12700" cap="rnd">
            <a:solidFill>
              <a:schemeClr val="tx1"/>
            </a:solidFill>
            <a:prstDash val="sysDot"/>
            <a:round/>
            <a:headEnd/>
            <a:tailEnd/>
          </a:ln>
        </p:spPr>
        <p:txBody>
          <a:bodyPr wrap="none" anchor="ctr"/>
          <a:lstStyle/>
          <a:p>
            <a:endParaRPr lang="en-US"/>
          </a:p>
        </p:txBody>
      </p:sp>
      <p:grpSp>
        <p:nvGrpSpPr>
          <p:cNvPr id="2" name="Group 20"/>
          <p:cNvGrpSpPr>
            <a:grpSpLocks/>
          </p:cNvGrpSpPr>
          <p:nvPr/>
        </p:nvGrpSpPr>
        <p:grpSpPr bwMode="auto">
          <a:xfrm>
            <a:off x="7414685" y="2894013"/>
            <a:ext cx="3253316" cy="825500"/>
            <a:chOff x="3216" y="2304"/>
            <a:chExt cx="1537" cy="520"/>
          </a:xfrm>
        </p:grpSpPr>
        <p:sp>
          <p:nvSpPr>
            <p:cNvPr id="19485" name="Freeform 21"/>
            <p:cNvSpPr>
              <a:spLocks/>
            </p:cNvSpPr>
            <p:nvPr/>
          </p:nvSpPr>
          <p:spPr bwMode="auto">
            <a:xfrm>
              <a:off x="3986" y="2304"/>
              <a:ext cx="767" cy="520"/>
            </a:xfrm>
            <a:custGeom>
              <a:avLst/>
              <a:gdLst>
                <a:gd name="T0" fmla="*/ 766 w 767"/>
                <a:gd name="T1" fmla="*/ 519 h 520"/>
                <a:gd name="T2" fmla="*/ 686 w 767"/>
                <a:gd name="T3" fmla="*/ 513 h 520"/>
                <a:gd name="T4" fmla="*/ 645 w 767"/>
                <a:gd name="T5" fmla="*/ 507 h 520"/>
                <a:gd name="T6" fmla="*/ 605 w 767"/>
                <a:gd name="T7" fmla="*/ 499 h 520"/>
                <a:gd name="T8" fmla="*/ 564 w 767"/>
                <a:gd name="T9" fmla="*/ 487 h 520"/>
                <a:gd name="T10" fmla="*/ 523 w 767"/>
                <a:gd name="T11" fmla="*/ 470 h 520"/>
                <a:gd name="T12" fmla="*/ 485 w 767"/>
                <a:gd name="T13" fmla="*/ 449 h 520"/>
                <a:gd name="T14" fmla="*/ 403 w 767"/>
                <a:gd name="T15" fmla="*/ 389 h 520"/>
                <a:gd name="T16" fmla="*/ 322 w 767"/>
                <a:gd name="T17" fmla="*/ 304 h 520"/>
                <a:gd name="T18" fmla="*/ 242 w 767"/>
                <a:gd name="T19" fmla="*/ 203 h 520"/>
                <a:gd name="T20" fmla="*/ 201 w 767"/>
                <a:gd name="T21" fmla="*/ 151 h 520"/>
                <a:gd name="T22" fmla="*/ 160 w 767"/>
                <a:gd name="T23" fmla="*/ 102 h 520"/>
                <a:gd name="T24" fmla="*/ 121 w 767"/>
                <a:gd name="T25" fmla="*/ 61 h 520"/>
                <a:gd name="T26" fmla="*/ 80 w 767"/>
                <a:gd name="T27" fmla="*/ 28 h 520"/>
                <a:gd name="T28" fmla="*/ 39 w 767"/>
                <a:gd name="T29" fmla="*/ 7 h 520"/>
                <a:gd name="T30" fmla="*/ 0 w 767"/>
                <a:gd name="T31" fmla="*/ 0 h 5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7"/>
                <a:gd name="T49" fmla="*/ 0 h 520"/>
                <a:gd name="T50" fmla="*/ 767 w 767"/>
                <a:gd name="T51" fmla="*/ 520 h 5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7" h="520">
                  <a:moveTo>
                    <a:pt x="766" y="519"/>
                  </a:moveTo>
                  <a:lnTo>
                    <a:pt x="686" y="513"/>
                  </a:lnTo>
                  <a:lnTo>
                    <a:pt x="645" y="507"/>
                  </a:lnTo>
                  <a:lnTo>
                    <a:pt x="605" y="499"/>
                  </a:lnTo>
                  <a:lnTo>
                    <a:pt x="564" y="487"/>
                  </a:lnTo>
                  <a:lnTo>
                    <a:pt x="523" y="470"/>
                  </a:lnTo>
                  <a:lnTo>
                    <a:pt x="485" y="449"/>
                  </a:lnTo>
                  <a:lnTo>
                    <a:pt x="403" y="389"/>
                  </a:lnTo>
                  <a:lnTo>
                    <a:pt x="322" y="304"/>
                  </a:lnTo>
                  <a:lnTo>
                    <a:pt x="242" y="203"/>
                  </a:lnTo>
                  <a:lnTo>
                    <a:pt x="201" y="151"/>
                  </a:lnTo>
                  <a:lnTo>
                    <a:pt x="160" y="102"/>
                  </a:lnTo>
                  <a:lnTo>
                    <a:pt x="121" y="61"/>
                  </a:lnTo>
                  <a:lnTo>
                    <a:pt x="80" y="28"/>
                  </a:lnTo>
                  <a:lnTo>
                    <a:pt x="39" y="7"/>
                  </a:lnTo>
                  <a:lnTo>
                    <a:pt x="0" y="0"/>
                  </a:lnTo>
                </a:path>
              </a:pathLst>
            </a:custGeom>
            <a:noFill/>
            <a:ln w="50800" cap="rnd">
              <a:solidFill>
                <a:srgbClr val="FF0000"/>
              </a:solidFill>
              <a:round/>
              <a:headEnd/>
              <a:tailEnd/>
            </a:ln>
          </p:spPr>
          <p:txBody>
            <a:bodyPr/>
            <a:lstStyle/>
            <a:p>
              <a:endParaRPr lang="en-US"/>
            </a:p>
          </p:txBody>
        </p:sp>
        <p:sp>
          <p:nvSpPr>
            <p:cNvPr id="19486" name="Freeform 22"/>
            <p:cNvSpPr>
              <a:spLocks/>
            </p:cNvSpPr>
            <p:nvPr/>
          </p:nvSpPr>
          <p:spPr bwMode="auto">
            <a:xfrm>
              <a:off x="3216" y="2304"/>
              <a:ext cx="771" cy="520"/>
            </a:xfrm>
            <a:custGeom>
              <a:avLst/>
              <a:gdLst>
                <a:gd name="T0" fmla="*/ 0 w 771"/>
                <a:gd name="T1" fmla="*/ 519 h 520"/>
                <a:gd name="T2" fmla="*/ 81 w 771"/>
                <a:gd name="T3" fmla="*/ 513 h 520"/>
                <a:gd name="T4" fmla="*/ 122 w 771"/>
                <a:gd name="T5" fmla="*/ 507 h 520"/>
                <a:gd name="T6" fmla="*/ 163 w 771"/>
                <a:gd name="T7" fmla="*/ 499 h 520"/>
                <a:gd name="T8" fmla="*/ 202 w 771"/>
                <a:gd name="T9" fmla="*/ 487 h 520"/>
                <a:gd name="T10" fmla="*/ 243 w 771"/>
                <a:gd name="T11" fmla="*/ 470 h 520"/>
                <a:gd name="T12" fmla="*/ 285 w 771"/>
                <a:gd name="T13" fmla="*/ 449 h 520"/>
                <a:gd name="T14" fmla="*/ 364 w 771"/>
                <a:gd name="T15" fmla="*/ 389 h 520"/>
                <a:gd name="T16" fmla="*/ 445 w 771"/>
                <a:gd name="T17" fmla="*/ 304 h 520"/>
                <a:gd name="T18" fmla="*/ 527 w 771"/>
                <a:gd name="T19" fmla="*/ 203 h 520"/>
                <a:gd name="T20" fmla="*/ 567 w 771"/>
                <a:gd name="T21" fmla="*/ 151 h 520"/>
                <a:gd name="T22" fmla="*/ 608 w 771"/>
                <a:gd name="T23" fmla="*/ 102 h 520"/>
                <a:gd name="T24" fmla="*/ 648 w 771"/>
                <a:gd name="T25" fmla="*/ 61 h 520"/>
                <a:gd name="T26" fmla="*/ 688 w 771"/>
                <a:gd name="T27" fmla="*/ 28 h 520"/>
                <a:gd name="T28" fmla="*/ 729 w 771"/>
                <a:gd name="T29" fmla="*/ 7 h 520"/>
                <a:gd name="T30" fmla="*/ 770 w 771"/>
                <a:gd name="T31" fmla="*/ 0 h 5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71"/>
                <a:gd name="T49" fmla="*/ 0 h 520"/>
                <a:gd name="T50" fmla="*/ 771 w 771"/>
                <a:gd name="T51" fmla="*/ 520 h 5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71" h="520">
                  <a:moveTo>
                    <a:pt x="0" y="519"/>
                  </a:moveTo>
                  <a:lnTo>
                    <a:pt x="81" y="513"/>
                  </a:lnTo>
                  <a:lnTo>
                    <a:pt x="122" y="507"/>
                  </a:lnTo>
                  <a:lnTo>
                    <a:pt x="163" y="499"/>
                  </a:lnTo>
                  <a:lnTo>
                    <a:pt x="202" y="487"/>
                  </a:lnTo>
                  <a:lnTo>
                    <a:pt x="243" y="470"/>
                  </a:lnTo>
                  <a:lnTo>
                    <a:pt x="285" y="449"/>
                  </a:lnTo>
                  <a:lnTo>
                    <a:pt x="364" y="389"/>
                  </a:lnTo>
                  <a:lnTo>
                    <a:pt x="445" y="304"/>
                  </a:lnTo>
                  <a:lnTo>
                    <a:pt x="527" y="203"/>
                  </a:lnTo>
                  <a:lnTo>
                    <a:pt x="567" y="151"/>
                  </a:lnTo>
                  <a:lnTo>
                    <a:pt x="608" y="102"/>
                  </a:lnTo>
                  <a:lnTo>
                    <a:pt x="648" y="61"/>
                  </a:lnTo>
                  <a:lnTo>
                    <a:pt x="688" y="28"/>
                  </a:lnTo>
                  <a:lnTo>
                    <a:pt x="729" y="7"/>
                  </a:lnTo>
                  <a:lnTo>
                    <a:pt x="770" y="0"/>
                  </a:lnTo>
                </a:path>
              </a:pathLst>
            </a:custGeom>
            <a:noFill/>
            <a:ln w="50800" cap="rnd">
              <a:solidFill>
                <a:srgbClr val="FF0000"/>
              </a:solidFill>
              <a:round/>
              <a:headEnd/>
              <a:tailEnd/>
            </a:ln>
          </p:spPr>
          <p:txBody>
            <a:bodyPr/>
            <a:lstStyle/>
            <a:p>
              <a:endParaRPr lang="en-US"/>
            </a:p>
          </p:txBody>
        </p:sp>
      </p:grpSp>
      <p:sp>
        <p:nvSpPr>
          <p:cNvPr id="19480" name="Rectangle 23"/>
          <p:cNvSpPr>
            <a:spLocks noChangeArrowheads="1"/>
          </p:cNvSpPr>
          <p:nvPr/>
        </p:nvSpPr>
        <p:spPr bwMode="auto">
          <a:xfrm>
            <a:off x="6096001" y="2286000"/>
            <a:ext cx="1621367" cy="393700"/>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a:t>P(</a:t>
            </a:r>
            <a:r>
              <a:rPr lang="en-US" altLang="en-US" sz="800"/>
              <a:t> </a:t>
            </a:r>
            <a:r>
              <a:rPr lang="en-US" altLang="en-US" sz="2000"/>
              <a:t>p</a:t>
            </a:r>
            <a:r>
              <a:rPr lang="en-US" altLang="en-US" sz="2000" baseline="-25000"/>
              <a:t>s</a:t>
            </a:r>
            <a:r>
              <a:rPr lang="en-US" altLang="en-US" sz="2000"/>
              <a:t>)</a:t>
            </a:r>
          </a:p>
        </p:txBody>
      </p:sp>
      <p:sp>
        <p:nvSpPr>
          <p:cNvPr id="19481" name="Rectangle 24"/>
          <p:cNvSpPr>
            <a:spLocks noChangeArrowheads="1"/>
          </p:cNvSpPr>
          <p:nvPr/>
        </p:nvSpPr>
        <p:spPr bwMode="auto">
          <a:xfrm>
            <a:off x="6299201" y="2743200"/>
            <a:ext cx="605367" cy="1163638"/>
          </a:xfrm>
          <a:prstGeom prst="rect">
            <a:avLst/>
          </a:prstGeom>
          <a:noFill/>
          <a:ln w="12700">
            <a:noFill/>
            <a:miter lim="800000"/>
            <a:headEnd/>
            <a:tailEnd/>
          </a:ln>
        </p:spPr>
        <p:txBody>
          <a:bodyPr lIns="90488" tIns="44450" rIns="90488" bIns="44450">
            <a:spAutoFit/>
          </a:bodyPr>
          <a:lstStyle/>
          <a:p>
            <a:pPr>
              <a:lnSpc>
                <a:spcPct val="60000"/>
              </a:lnSpc>
              <a:spcBef>
                <a:spcPct val="50000"/>
              </a:spcBef>
            </a:pPr>
            <a:r>
              <a:rPr lang="en-US" altLang="en-US" sz="1800" b="1"/>
              <a:t>.3</a:t>
            </a:r>
          </a:p>
          <a:p>
            <a:pPr>
              <a:lnSpc>
                <a:spcPct val="60000"/>
              </a:lnSpc>
              <a:spcBef>
                <a:spcPct val="50000"/>
              </a:spcBef>
            </a:pPr>
            <a:r>
              <a:rPr lang="en-US" altLang="en-US" sz="1800" b="1"/>
              <a:t>.2</a:t>
            </a:r>
          </a:p>
          <a:p>
            <a:pPr>
              <a:lnSpc>
                <a:spcPct val="60000"/>
              </a:lnSpc>
              <a:spcBef>
                <a:spcPct val="50000"/>
              </a:spcBef>
            </a:pPr>
            <a:r>
              <a:rPr lang="en-US" altLang="en-US" sz="1800" b="1"/>
              <a:t>.1</a:t>
            </a:r>
          </a:p>
          <a:p>
            <a:pPr>
              <a:lnSpc>
                <a:spcPct val="60000"/>
              </a:lnSpc>
              <a:spcBef>
                <a:spcPct val="50000"/>
              </a:spcBef>
            </a:pPr>
            <a:r>
              <a:rPr lang="en-US" altLang="en-US" sz="1800" b="1"/>
              <a:t> 0</a:t>
            </a:r>
          </a:p>
        </p:txBody>
      </p:sp>
      <p:sp>
        <p:nvSpPr>
          <p:cNvPr id="19482" name="Rectangle 25"/>
          <p:cNvSpPr>
            <a:spLocks noChangeArrowheads="1"/>
          </p:cNvSpPr>
          <p:nvPr/>
        </p:nvSpPr>
        <p:spPr bwMode="auto">
          <a:xfrm>
            <a:off x="6502401" y="3810000"/>
            <a:ext cx="5075767" cy="363538"/>
          </a:xfrm>
          <a:prstGeom prst="rect">
            <a:avLst/>
          </a:prstGeom>
          <a:noFill/>
          <a:ln w="12700">
            <a:noFill/>
            <a:miter lim="800000"/>
            <a:headEnd/>
            <a:tailEnd/>
          </a:ln>
        </p:spPr>
        <p:txBody>
          <a:bodyPr lIns="90488" tIns="44450" rIns="90488" bIns="44450">
            <a:spAutoFit/>
          </a:bodyPr>
          <a:lstStyle/>
          <a:p>
            <a:pPr>
              <a:spcBef>
                <a:spcPct val="50000"/>
              </a:spcBef>
            </a:pPr>
            <a:r>
              <a:rPr lang="en-US" altLang="en-US" sz="1800" b="1"/>
              <a:t>   0      . 2       .4       .6        8       1</a:t>
            </a:r>
          </a:p>
        </p:txBody>
      </p:sp>
      <p:sp>
        <p:nvSpPr>
          <p:cNvPr id="19483" name="Rectangle 26"/>
          <p:cNvSpPr>
            <a:spLocks noChangeArrowheads="1"/>
          </p:cNvSpPr>
          <p:nvPr/>
        </p:nvSpPr>
        <p:spPr bwMode="auto">
          <a:xfrm>
            <a:off x="11379201" y="3733800"/>
            <a:ext cx="605367" cy="394467"/>
          </a:xfrm>
          <a:prstGeom prst="rect">
            <a:avLst/>
          </a:prstGeom>
          <a:noFill/>
          <a:ln w="12700">
            <a:noFill/>
            <a:miter lim="800000"/>
            <a:headEnd/>
            <a:tailEnd/>
          </a:ln>
        </p:spPr>
        <p:txBody>
          <a:bodyPr lIns="90488" tIns="44450" rIns="90488" bIns="44450">
            <a:spAutoFit/>
          </a:bodyPr>
          <a:lstStyle/>
          <a:p>
            <a:pPr>
              <a:lnSpc>
                <a:spcPct val="110000"/>
              </a:lnSpc>
              <a:spcBef>
                <a:spcPct val="50000"/>
              </a:spcBef>
            </a:pPr>
            <a:r>
              <a:rPr lang="en-US" altLang="en-US"/>
              <a:t>p</a:t>
            </a:r>
            <a:endParaRPr lang="en-US" altLang="en-US" baseline="-25000"/>
          </a:p>
        </p:txBody>
      </p:sp>
      <p:graphicFrame>
        <p:nvGraphicFramePr>
          <p:cNvPr id="19458" name="Object 8"/>
          <p:cNvGraphicFramePr>
            <a:graphicFrameLocks noChangeAspect="1"/>
          </p:cNvGraphicFramePr>
          <p:nvPr/>
        </p:nvGraphicFramePr>
        <p:xfrm>
          <a:off x="2870200" y="5159376"/>
          <a:ext cx="1600200" cy="671513"/>
        </p:xfrm>
        <a:graphic>
          <a:graphicData uri="http://schemas.openxmlformats.org/presentationml/2006/ole">
            <p:oleObj spid="_x0000_s209922" name="Equation" r:id="rId3" imgW="431613" imgH="241195" progId="">
              <p:embed/>
            </p:oleObj>
          </a:graphicData>
        </a:graphic>
      </p:graphicFrame>
      <p:graphicFrame>
        <p:nvGraphicFramePr>
          <p:cNvPr id="19459" name="Object 9"/>
          <p:cNvGraphicFramePr>
            <a:graphicFrameLocks noChangeAspect="1"/>
          </p:cNvGraphicFramePr>
          <p:nvPr/>
        </p:nvGraphicFramePr>
        <p:xfrm>
          <a:off x="6525684" y="4837114"/>
          <a:ext cx="3418416" cy="1182687"/>
        </p:xfrm>
        <a:graphic>
          <a:graphicData uri="http://schemas.openxmlformats.org/presentationml/2006/ole">
            <p:oleObj spid="_x0000_s209923" name="Equation" r:id="rId4" imgW="965200" imgH="444500" progId="">
              <p:embed/>
            </p:oleObj>
          </a:graphicData>
        </a:graphic>
      </p:graphicFrame>
      <p:graphicFrame>
        <p:nvGraphicFramePr>
          <p:cNvPr id="19460" name="Object 10"/>
          <p:cNvGraphicFramePr>
            <a:graphicFrameLocks noChangeAspect="1"/>
          </p:cNvGraphicFramePr>
          <p:nvPr/>
        </p:nvGraphicFramePr>
        <p:xfrm>
          <a:off x="1413934" y="2606500"/>
          <a:ext cx="2226733" cy="1420812"/>
        </p:xfrm>
        <a:graphic>
          <a:graphicData uri="http://schemas.openxmlformats.org/presentationml/2006/ole">
            <p:oleObj spid="_x0000_s209924" name="Equation" r:id="rId5" imgW="774364" imgH="660113" progId="">
              <p:embed/>
            </p:oleObj>
          </a:graphicData>
        </a:graphic>
      </p:graphicFrame>
    </p:spTree>
  </p:cSld>
  <p:clrMapOvr>
    <a:masterClrMapping/>
  </p:clrMapOvr>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idx="4294967295"/>
          </p:nvPr>
        </p:nvSpPr>
        <p:spPr>
          <a:xfrm>
            <a:off x="812800" y="327026"/>
            <a:ext cx="10566400" cy="892175"/>
          </a:xfrm>
        </p:spPr>
        <p:txBody>
          <a:bodyPr/>
          <a:lstStyle/>
          <a:p>
            <a:pPr eaLnBrk="1" hangingPunct="1">
              <a:lnSpc>
                <a:spcPct val="80000"/>
              </a:lnSpc>
            </a:pPr>
            <a:r>
              <a:rPr lang="en-US" altLang="en-US" smtClean="0"/>
              <a:t>Z-Value for Proportions</a:t>
            </a:r>
          </a:p>
        </p:txBody>
      </p:sp>
      <p:sp>
        <p:nvSpPr>
          <p:cNvPr id="20484" name="Text Box 6"/>
          <p:cNvSpPr txBox="1">
            <a:spLocks noChangeArrowheads="1"/>
          </p:cNvSpPr>
          <p:nvPr/>
        </p:nvSpPr>
        <p:spPr bwMode="auto">
          <a:xfrm>
            <a:off x="2032000" y="1752600"/>
            <a:ext cx="5689600" cy="369332"/>
          </a:xfrm>
          <a:prstGeom prst="rect">
            <a:avLst/>
          </a:prstGeom>
          <a:noFill/>
          <a:ln w="19050" algn="ctr">
            <a:noFill/>
            <a:miter lim="800000"/>
            <a:headEnd/>
            <a:tailEnd/>
          </a:ln>
        </p:spPr>
        <p:txBody>
          <a:bodyPr>
            <a:spAutoFit/>
          </a:bodyPr>
          <a:lstStyle/>
          <a:p>
            <a:pPr eaLnBrk="1" hangingPunct="1">
              <a:spcBef>
                <a:spcPct val="50000"/>
              </a:spcBef>
            </a:pPr>
            <a:endParaRPr lang="en-US" altLang="en-US"/>
          </a:p>
        </p:txBody>
      </p:sp>
      <p:graphicFrame>
        <p:nvGraphicFramePr>
          <p:cNvPr id="20482" name="Object 4"/>
          <p:cNvGraphicFramePr>
            <a:graphicFrameLocks noChangeAspect="1"/>
          </p:cNvGraphicFramePr>
          <p:nvPr/>
        </p:nvGraphicFramePr>
        <p:xfrm>
          <a:off x="3716867" y="2409825"/>
          <a:ext cx="4859867" cy="1581150"/>
        </p:xfrm>
        <a:graphic>
          <a:graphicData uri="http://schemas.openxmlformats.org/presentationml/2006/ole">
            <p:oleObj spid="_x0000_s210946" name="Equation" r:id="rId3" imgW="1435100" imgH="622300" progId="">
              <p:embed/>
            </p:oleObj>
          </a:graphicData>
        </a:graphic>
      </p:graphicFrame>
      <p:sp>
        <p:nvSpPr>
          <p:cNvPr id="20485" name="Text Box 8"/>
          <p:cNvSpPr txBox="1">
            <a:spLocks noChangeArrowheads="1"/>
          </p:cNvSpPr>
          <p:nvPr/>
        </p:nvSpPr>
        <p:spPr bwMode="auto">
          <a:xfrm>
            <a:off x="812800" y="1600201"/>
            <a:ext cx="9652000" cy="519113"/>
          </a:xfrm>
          <a:prstGeom prst="rect">
            <a:avLst/>
          </a:prstGeom>
          <a:noFill/>
          <a:ln w="19050" algn="ctr">
            <a:noFill/>
            <a:miter lim="800000"/>
            <a:headEnd/>
            <a:tailEnd/>
          </a:ln>
        </p:spPr>
        <p:txBody>
          <a:bodyPr>
            <a:spAutoFit/>
          </a:bodyPr>
          <a:lstStyle/>
          <a:p>
            <a:pPr eaLnBrk="1" hangingPunct="1">
              <a:spcBef>
                <a:spcPct val="50000"/>
              </a:spcBef>
            </a:pPr>
            <a:r>
              <a:rPr lang="en-US" altLang="en-US" sz="2800">
                <a:solidFill>
                  <a:schemeClr val="folHlink"/>
                </a:solidFill>
              </a:rPr>
              <a:t>Standardize p to a Z value with the formula:</a:t>
            </a:r>
          </a:p>
        </p:txBody>
      </p:sp>
    </p:spTree>
  </p:cSld>
  <p:clrMapOvr>
    <a:masterClrMapping/>
  </p:clrMapOvr>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438400" y="4572000"/>
            <a:ext cx="7213600" cy="1295400"/>
          </a:xfrm>
          <a:prstGeom prst="rect">
            <a:avLst/>
          </a:prstGeom>
          <a:solidFill>
            <a:srgbClr val="FDE0BD"/>
          </a:solidFill>
          <a:ln w="9525"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29699" name="Rectangle 3"/>
          <p:cNvSpPr>
            <a:spLocks noGrp="1" noChangeArrowheads="1"/>
          </p:cNvSpPr>
          <p:nvPr>
            <p:ph type="title" idx="4294967295"/>
          </p:nvPr>
        </p:nvSpPr>
        <p:spPr/>
        <p:txBody>
          <a:bodyPr/>
          <a:lstStyle/>
          <a:p>
            <a:pPr eaLnBrk="1" hangingPunct="1"/>
            <a:r>
              <a:rPr lang="en-US" altLang="en-US" smtClean="0"/>
              <a:t>Example</a:t>
            </a:r>
          </a:p>
        </p:txBody>
      </p:sp>
      <p:sp>
        <p:nvSpPr>
          <p:cNvPr id="29700" name="Rectangle 4"/>
          <p:cNvSpPr>
            <a:spLocks noGrp="1" noChangeArrowheads="1"/>
          </p:cNvSpPr>
          <p:nvPr>
            <p:ph type="body" idx="4294967295"/>
          </p:nvPr>
        </p:nvSpPr>
        <p:spPr>
          <a:xfrm>
            <a:off x="677333" y="1707444"/>
            <a:ext cx="10769600" cy="2286000"/>
          </a:xfrm>
        </p:spPr>
        <p:txBody>
          <a:bodyPr>
            <a:normAutofit/>
          </a:bodyPr>
          <a:lstStyle/>
          <a:p>
            <a:pPr eaLnBrk="1" hangingPunct="1">
              <a:lnSpc>
                <a:spcPct val="120000"/>
              </a:lnSpc>
            </a:pPr>
            <a:r>
              <a:rPr lang="en-US" altLang="en-US" sz="2400" dirty="0" smtClean="0">
                <a:solidFill>
                  <a:schemeClr val="tx1"/>
                </a:solidFill>
              </a:rPr>
              <a:t>If the true proportion of voters who support Proposition A  is  </a:t>
            </a:r>
            <a:r>
              <a:rPr lang="el-GR" altLang="en-US" sz="2400" dirty="0" smtClean="0">
                <a:solidFill>
                  <a:schemeClr val="tx1"/>
                </a:solidFill>
                <a:cs typeface="Times New Roman" pitchFamily="18" charset="0"/>
              </a:rPr>
              <a:t>π</a:t>
            </a:r>
            <a:r>
              <a:rPr lang="en-US" altLang="en-US" sz="2400" dirty="0" smtClean="0">
                <a:solidFill>
                  <a:schemeClr val="tx1"/>
                </a:solidFill>
              </a:rPr>
              <a:t> = 0.4,  what is the probability that a sample of size 200 yields a sample proportion between 0.40 and 0.45?</a:t>
            </a:r>
          </a:p>
        </p:txBody>
      </p:sp>
      <p:sp>
        <p:nvSpPr>
          <p:cNvPr id="29701" name="Rectangle 5"/>
          <p:cNvSpPr>
            <a:spLocks noChangeArrowheads="1"/>
          </p:cNvSpPr>
          <p:nvPr/>
        </p:nvSpPr>
        <p:spPr bwMode="auto">
          <a:xfrm>
            <a:off x="812800" y="4572000"/>
            <a:ext cx="10769600" cy="1447800"/>
          </a:xfrm>
          <a:prstGeom prst="rect">
            <a:avLst/>
          </a:prstGeom>
          <a:noFill/>
          <a:ln w="9525">
            <a:noFill/>
            <a:miter lim="800000"/>
            <a:headEnd/>
            <a:tailEnd/>
          </a:ln>
        </p:spPr>
        <p:txBody>
          <a:bodyPr lIns="85342" tIns="42672" rIns="85342" bIns="42672"/>
          <a:lstStyle/>
          <a:p>
            <a:pPr marL="320675" indent="-320675" defTabSz="852488" eaLnBrk="1" hangingPunct="1">
              <a:lnSpc>
                <a:spcPct val="120000"/>
              </a:lnSpc>
              <a:spcBef>
                <a:spcPct val="20000"/>
              </a:spcBef>
              <a:buClr>
                <a:schemeClr val="folHlink"/>
              </a:buClr>
              <a:buSzPct val="60000"/>
              <a:buFont typeface="Wingdings" pitchFamily="2" charset="2"/>
              <a:buChar char="n"/>
            </a:pPr>
            <a:r>
              <a:rPr lang="en-US" altLang="en-US" sz="2800" dirty="0"/>
              <a:t>i.e.:   </a:t>
            </a:r>
            <a:r>
              <a:rPr lang="en-US" altLang="en-US" sz="2800" b="1" dirty="0">
                <a:solidFill>
                  <a:schemeClr val="folHlink"/>
                </a:solidFill>
              </a:rPr>
              <a:t>if  </a:t>
            </a:r>
            <a:r>
              <a:rPr lang="el-GR" altLang="en-US" sz="2800" b="1" dirty="0">
                <a:solidFill>
                  <a:schemeClr val="folHlink"/>
                </a:solidFill>
                <a:latin typeface="Times New Roman" pitchFamily="18" charset="0"/>
                <a:cs typeface="Times New Roman" pitchFamily="18" charset="0"/>
              </a:rPr>
              <a:t>π</a:t>
            </a:r>
            <a:r>
              <a:rPr lang="en-US" altLang="en-US" sz="2800" b="1" dirty="0">
                <a:solidFill>
                  <a:schemeClr val="folHlink"/>
                </a:solidFill>
              </a:rPr>
              <a:t> = 0.4  and  n = 200, what is</a:t>
            </a:r>
          </a:p>
          <a:p>
            <a:pPr marL="320675" indent="-320675" defTabSz="852488" eaLnBrk="1" hangingPunct="1">
              <a:lnSpc>
                <a:spcPct val="130000"/>
              </a:lnSpc>
              <a:spcBef>
                <a:spcPct val="20000"/>
              </a:spcBef>
              <a:buClr>
                <a:schemeClr val="folHlink"/>
              </a:buClr>
              <a:buSzPct val="60000"/>
              <a:buFont typeface="Wingdings" pitchFamily="2" charset="2"/>
              <a:buNone/>
            </a:pPr>
            <a:r>
              <a:rPr lang="en-US" altLang="en-US" sz="2800" b="1" dirty="0">
                <a:solidFill>
                  <a:schemeClr val="folHlink"/>
                </a:solidFill>
              </a:rPr>
              <a:t>			     P(0.40 ≤ p ≤ 0.45)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defTabSz="685800" fontAlgn="base">
              <a:lnSpc>
                <a:spcPct val="90000"/>
              </a:lnSpc>
              <a:spcAft>
                <a:spcPct val="0"/>
              </a:spcAft>
              <a:defRPr/>
            </a:pPr>
            <a:r>
              <a:rPr lang="en-US" b="1" dirty="0" smtClean="0">
                <a:solidFill>
                  <a:srgbClr val="00B050"/>
                </a:solidFill>
              </a:rPr>
              <a:t>Ordinal Scale</a:t>
            </a:r>
          </a:p>
        </p:txBody>
      </p:sp>
      <p:sp>
        <p:nvSpPr>
          <p:cNvPr id="3" name="Content Placeholder 2"/>
          <p:cNvSpPr>
            <a:spLocks noGrp="1"/>
          </p:cNvSpPr>
          <p:nvPr>
            <p:ph idx="1"/>
          </p:nvPr>
        </p:nvSpPr>
        <p:spPr>
          <a:xfrm>
            <a:off x="259644" y="1607433"/>
            <a:ext cx="10103556" cy="3880773"/>
          </a:xfrm>
        </p:spPr>
        <p:txBody>
          <a:bodyPr>
            <a:noAutofit/>
          </a:bodyPr>
          <a:lstStyle/>
          <a:p>
            <a:pPr marL="457200" lvl="1" indent="0">
              <a:buNone/>
            </a:pPr>
            <a:r>
              <a:rPr lang="en-US" sz="2400" dirty="0" smtClean="0">
                <a:solidFill>
                  <a:srgbClr val="141413"/>
                </a:solidFill>
              </a:rPr>
              <a:t>A researcher wishing to measure consumers' satisfaction with their microwave ovens might ask them to specify their feelings as either “very dissatisfied,” “somewhat dissatisfied,” “somewhat satisfied,” or “very satisfied.” </a:t>
            </a:r>
          </a:p>
          <a:p>
            <a:pPr marL="457200" lvl="1" indent="0">
              <a:buNone/>
            </a:pPr>
            <a:r>
              <a:rPr lang="en-US" sz="2400" dirty="0" smtClean="0">
                <a:solidFill>
                  <a:srgbClr val="141413"/>
                </a:solidFill>
              </a:rPr>
              <a:t>The items in this scale are ordered, ranging from least to most satisfied. This is what distinguishes ordinal from nominal scales.</a:t>
            </a:r>
          </a:p>
          <a:p>
            <a:pPr marL="457200" lvl="1" indent="0">
              <a:buNone/>
            </a:pPr>
            <a:r>
              <a:rPr lang="en-US" sz="2400" dirty="0" smtClean="0">
                <a:solidFill>
                  <a:srgbClr val="141413"/>
                </a:solidFill>
              </a:rPr>
              <a:t> Unlike nominal scales, </a:t>
            </a:r>
            <a:r>
              <a:rPr lang="en-US" sz="2400" dirty="0" smtClean="0">
                <a:solidFill>
                  <a:srgbClr val="00B050"/>
                </a:solidFill>
              </a:rPr>
              <a:t>ordinal scales </a:t>
            </a:r>
            <a:r>
              <a:rPr lang="en-US" sz="2400" dirty="0" smtClean="0">
                <a:solidFill>
                  <a:srgbClr val="141413"/>
                </a:solidFill>
              </a:rPr>
              <a:t>allow comparisons of the degree to which two subjects possess the dependent variable.</a:t>
            </a:r>
            <a:endParaRPr lang="en-US" sz="2400" dirty="0"/>
          </a:p>
        </p:txBody>
      </p:sp>
    </p:spTree>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idx="4294967295"/>
          </p:nvPr>
        </p:nvSpPr>
        <p:spPr/>
        <p:txBody>
          <a:bodyPr/>
          <a:lstStyle/>
          <a:p>
            <a:pPr eaLnBrk="1" hangingPunct="1"/>
            <a:r>
              <a:rPr lang="en-US" altLang="en-US" smtClean="0"/>
              <a:t>Example</a:t>
            </a:r>
          </a:p>
        </p:txBody>
      </p:sp>
      <p:sp>
        <p:nvSpPr>
          <p:cNvPr id="21510" name="Rectangle 3"/>
          <p:cNvSpPr>
            <a:spLocks noGrp="1" noChangeArrowheads="1"/>
          </p:cNvSpPr>
          <p:nvPr>
            <p:ph type="body" idx="4294967295"/>
          </p:nvPr>
        </p:nvSpPr>
        <p:spPr>
          <a:xfrm>
            <a:off x="812800" y="1676400"/>
            <a:ext cx="10769600" cy="1595438"/>
          </a:xfrm>
        </p:spPr>
        <p:txBody>
          <a:bodyPr>
            <a:normAutofit/>
          </a:bodyPr>
          <a:lstStyle/>
          <a:p>
            <a:pPr eaLnBrk="1" hangingPunct="1"/>
            <a:r>
              <a:rPr lang="en-US" altLang="en-US" sz="2400" dirty="0" smtClean="0">
                <a:solidFill>
                  <a:schemeClr val="folHlink"/>
                </a:solidFill>
              </a:rPr>
              <a:t>        </a:t>
            </a:r>
            <a:r>
              <a:rPr lang="en-US" altLang="en-US" sz="2400" b="1" dirty="0" smtClean="0">
                <a:solidFill>
                  <a:schemeClr val="folHlink"/>
                </a:solidFill>
              </a:rPr>
              <a:t>if  </a:t>
            </a:r>
            <a:r>
              <a:rPr lang="el-GR" altLang="en-US" sz="2400" b="1" dirty="0" smtClean="0">
                <a:solidFill>
                  <a:schemeClr val="folHlink"/>
                </a:solidFill>
                <a:cs typeface="Times New Roman" pitchFamily="18" charset="0"/>
              </a:rPr>
              <a:t>π</a:t>
            </a:r>
            <a:r>
              <a:rPr lang="en-US" altLang="en-US" sz="2400" b="1" dirty="0" smtClean="0">
                <a:solidFill>
                  <a:schemeClr val="folHlink"/>
                </a:solidFill>
              </a:rPr>
              <a:t> = 0.4  and  n = 200, what is</a:t>
            </a:r>
          </a:p>
          <a:p>
            <a:pPr eaLnBrk="1" hangingPunct="1">
              <a:buFont typeface="Wingdings" pitchFamily="2" charset="2"/>
              <a:buNone/>
            </a:pPr>
            <a:r>
              <a:rPr lang="en-US" altLang="en-US" sz="2400" b="1" dirty="0" smtClean="0">
                <a:solidFill>
                  <a:schemeClr val="folHlink"/>
                </a:solidFill>
              </a:rPr>
              <a:t>			     P(0.40 ≤ p ≤ 0.45) ?</a:t>
            </a:r>
          </a:p>
        </p:txBody>
      </p:sp>
      <p:graphicFrame>
        <p:nvGraphicFramePr>
          <p:cNvPr id="21506" name="Object 8"/>
          <p:cNvGraphicFramePr>
            <a:graphicFrameLocks noChangeAspect="1"/>
          </p:cNvGraphicFramePr>
          <p:nvPr/>
        </p:nvGraphicFramePr>
        <p:xfrm>
          <a:off x="2474384" y="2971801"/>
          <a:ext cx="7528983" cy="930275"/>
        </p:xfrm>
        <a:graphic>
          <a:graphicData uri="http://schemas.openxmlformats.org/presentationml/2006/ole">
            <p:oleObj spid="_x0000_s211970" name="Equation" r:id="rId3" imgW="2705100" imgH="444500" progId="">
              <p:embed/>
            </p:oleObj>
          </a:graphicData>
        </a:graphic>
      </p:graphicFrame>
      <p:graphicFrame>
        <p:nvGraphicFramePr>
          <p:cNvPr id="21507" name="Object 9"/>
          <p:cNvGraphicFramePr>
            <a:graphicFrameLocks noChangeAspect="1"/>
          </p:cNvGraphicFramePr>
          <p:nvPr/>
        </p:nvGraphicFramePr>
        <p:xfrm>
          <a:off x="2743200" y="4572001"/>
          <a:ext cx="9245600" cy="1357313"/>
        </p:xfrm>
        <a:graphic>
          <a:graphicData uri="http://schemas.openxmlformats.org/presentationml/2006/ole">
            <p:oleObj spid="_x0000_s211971" name="Equation" r:id="rId4" imgW="3505200" imgH="685800" progId="">
              <p:embed/>
            </p:oleObj>
          </a:graphicData>
        </a:graphic>
      </p:graphicFrame>
      <p:sp>
        <p:nvSpPr>
          <p:cNvPr id="21512" name="Text Box 7"/>
          <p:cNvSpPr txBox="1">
            <a:spLocks noChangeArrowheads="1"/>
          </p:cNvSpPr>
          <p:nvPr/>
        </p:nvSpPr>
        <p:spPr bwMode="auto">
          <a:xfrm>
            <a:off x="508000" y="3200400"/>
            <a:ext cx="2540000" cy="369332"/>
          </a:xfrm>
          <a:prstGeom prst="rect">
            <a:avLst/>
          </a:prstGeom>
          <a:noFill/>
          <a:ln w="19050" algn="ctr">
            <a:noFill/>
            <a:miter lim="800000"/>
            <a:headEnd/>
            <a:tailEnd/>
          </a:ln>
        </p:spPr>
        <p:txBody>
          <a:bodyPr>
            <a:spAutoFit/>
          </a:bodyPr>
          <a:lstStyle/>
          <a:p>
            <a:pPr eaLnBrk="1" hangingPunct="1">
              <a:spcBef>
                <a:spcPct val="50000"/>
              </a:spcBef>
            </a:pPr>
            <a:r>
              <a:rPr lang="en-US" altLang="en-US"/>
              <a:t>Find       : </a:t>
            </a:r>
          </a:p>
        </p:txBody>
      </p:sp>
      <p:sp>
        <p:nvSpPr>
          <p:cNvPr id="21513" name="Text Box 8"/>
          <p:cNvSpPr txBox="1">
            <a:spLocks noChangeArrowheads="1"/>
          </p:cNvSpPr>
          <p:nvPr/>
        </p:nvSpPr>
        <p:spPr bwMode="auto">
          <a:xfrm>
            <a:off x="428978" y="4481690"/>
            <a:ext cx="3048000" cy="1200329"/>
          </a:xfrm>
          <a:prstGeom prst="rect">
            <a:avLst/>
          </a:prstGeom>
          <a:noFill/>
          <a:ln w="19050" algn="ctr">
            <a:noFill/>
            <a:miter lim="800000"/>
            <a:headEnd/>
            <a:tailEnd/>
          </a:ln>
        </p:spPr>
        <p:txBody>
          <a:bodyPr>
            <a:spAutoFit/>
          </a:bodyPr>
          <a:lstStyle/>
          <a:p>
            <a:pPr eaLnBrk="1" hangingPunct="1">
              <a:spcBef>
                <a:spcPct val="50000"/>
              </a:spcBef>
            </a:pPr>
            <a:r>
              <a:rPr lang="en-US" altLang="en-US" sz="2400" dirty="0"/>
              <a:t>Convert to standardized normal: </a:t>
            </a:r>
          </a:p>
        </p:txBody>
      </p:sp>
      <p:sp>
        <p:nvSpPr>
          <p:cNvPr id="21514" name="Line 9"/>
          <p:cNvSpPr>
            <a:spLocks noChangeShapeType="1"/>
          </p:cNvSpPr>
          <p:nvPr/>
        </p:nvSpPr>
        <p:spPr bwMode="auto">
          <a:xfrm>
            <a:off x="508000" y="2743200"/>
            <a:ext cx="11277600" cy="0"/>
          </a:xfrm>
          <a:prstGeom prst="line">
            <a:avLst/>
          </a:prstGeom>
          <a:noFill/>
          <a:ln w="19050">
            <a:solidFill>
              <a:schemeClr val="folHlink"/>
            </a:solidFill>
            <a:round/>
            <a:headEnd/>
            <a:tailEnd/>
          </a:ln>
        </p:spPr>
        <p:txBody>
          <a:bodyPr wrap="none" anchor="ctr"/>
          <a:lstStyle/>
          <a:p>
            <a:endParaRPr lang="en-US"/>
          </a:p>
        </p:txBody>
      </p:sp>
      <p:graphicFrame>
        <p:nvGraphicFramePr>
          <p:cNvPr id="21508" name="Object 10">
            <a:hlinkClick r:id="" action="ppaction://ole?verb=0"/>
          </p:cNvPr>
          <p:cNvGraphicFramePr>
            <a:graphicFrameLocks/>
          </p:cNvGraphicFramePr>
          <p:nvPr/>
        </p:nvGraphicFramePr>
        <p:xfrm>
          <a:off x="1625600" y="3195638"/>
          <a:ext cx="609600" cy="538162"/>
        </p:xfrm>
        <a:graphic>
          <a:graphicData uri="http://schemas.openxmlformats.org/presentationml/2006/ole">
            <p:oleObj spid="_x0000_s211972" name="Equation" r:id="rId5" imgW="6493320" imgH="7700400" progId="">
              <p:embed/>
            </p:oleObj>
          </a:graphicData>
        </a:graphic>
      </p:graphicFrame>
    </p:spTree>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5418667" y="3420533"/>
            <a:ext cx="1524000" cy="457200"/>
          </a:xfrm>
          <a:prstGeom prst="rect">
            <a:avLst/>
          </a:prstGeom>
          <a:solidFill>
            <a:srgbClr val="FDE0BD"/>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30723" name="Freeform 3"/>
          <p:cNvSpPr>
            <a:spLocks/>
          </p:cNvSpPr>
          <p:nvPr/>
        </p:nvSpPr>
        <p:spPr bwMode="auto">
          <a:xfrm>
            <a:off x="8636000" y="4708525"/>
            <a:ext cx="1066800" cy="1295400"/>
          </a:xfrm>
          <a:custGeom>
            <a:avLst/>
            <a:gdLst>
              <a:gd name="T0" fmla="*/ 0 w 504"/>
              <a:gd name="T1" fmla="*/ 0 h 816"/>
              <a:gd name="T2" fmla="*/ 2147483647 w 504"/>
              <a:gd name="T3" fmla="*/ 2147483647 h 816"/>
              <a:gd name="T4" fmla="*/ 2147483647 w 504"/>
              <a:gd name="T5" fmla="*/ 2147483647 h 816"/>
              <a:gd name="T6" fmla="*/ 2147483647 w 504"/>
              <a:gd name="T7" fmla="*/ 2147483647 h 816"/>
              <a:gd name="T8" fmla="*/ 2147483647 w 504"/>
              <a:gd name="T9" fmla="*/ 2147483647 h 816"/>
              <a:gd name="T10" fmla="*/ 2147483647 w 504"/>
              <a:gd name="T11" fmla="*/ 2147483647 h 816"/>
              <a:gd name="T12" fmla="*/ 2147483647 w 504"/>
              <a:gd name="T13" fmla="*/ 2147483647 h 816"/>
              <a:gd name="T14" fmla="*/ 2147483647 w 504"/>
              <a:gd name="T15" fmla="*/ 2147483647 h 816"/>
              <a:gd name="T16" fmla="*/ 2147483647 w 504"/>
              <a:gd name="T17" fmla="*/ 2147483647 h 816"/>
              <a:gd name="T18" fmla="*/ 0 w 504"/>
              <a:gd name="T19" fmla="*/ 2147483647 h 816"/>
              <a:gd name="T20" fmla="*/ 0 w 504"/>
              <a:gd name="T21" fmla="*/ 0 h 8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4"/>
              <a:gd name="T34" fmla="*/ 0 h 816"/>
              <a:gd name="T35" fmla="*/ 504 w 504"/>
              <a:gd name="T36" fmla="*/ 816 h 8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4" h="816">
                <a:moveTo>
                  <a:pt x="0" y="0"/>
                </a:moveTo>
                <a:lnTo>
                  <a:pt x="120" y="90"/>
                </a:lnTo>
                <a:lnTo>
                  <a:pt x="84" y="45"/>
                </a:lnTo>
                <a:lnTo>
                  <a:pt x="184" y="188"/>
                </a:lnTo>
                <a:lnTo>
                  <a:pt x="256" y="320"/>
                </a:lnTo>
                <a:lnTo>
                  <a:pt x="312" y="438"/>
                </a:lnTo>
                <a:lnTo>
                  <a:pt x="438" y="620"/>
                </a:lnTo>
                <a:lnTo>
                  <a:pt x="504" y="676"/>
                </a:lnTo>
                <a:lnTo>
                  <a:pt x="504" y="816"/>
                </a:lnTo>
                <a:lnTo>
                  <a:pt x="0" y="815"/>
                </a:lnTo>
                <a:lnTo>
                  <a:pt x="0" y="0"/>
                </a:lnTo>
              </a:path>
            </a:pathLst>
          </a:custGeom>
          <a:solidFill>
            <a:srgbClr val="FCC2E0"/>
          </a:solidFill>
          <a:ln w="12700" cap="rnd">
            <a:noFill/>
            <a:round/>
            <a:headEnd/>
            <a:tailEnd/>
          </a:ln>
        </p:spPr>
        <p:txBody>
          <a:bodyPr/>
          <a:lstStyle/>
          <a:p>
            <a:endParaRPr lang="en-US"/>
          </a:p>
        </p:txBody>
      </p:sp>
      <p:sp>
        <p:nvSpPr>
          <p:cNvPr id="30724" name="Rectangle 4"/>
          <p:cNvSpPr>
            <a:spLocks noGrp="1" noChangeArrowheads="1"/>
          </p:cNvSpPr>
          <p:nvPr>
            <p:ph type="title" idx="4294967295"/>
          </p:nvPr>
        </p:nvSpPr>
        <p:spPr/>
        <p:txBody>
          <a:bodyPr/>
          <a:lstStyle/>
          <a:p>
            <a:pPr eaLnBrk="1" hangingPunct="1"/>
            <a:r>
              <a:rPr lang="en-US" altLang="en-US" smtClean="0"/>
              <a:t>Example</a:t>
            </a:r>
          </a:p>
        </p:txBody>
      </p:sp>
      <p:sp>
        <p:nvSpPr>
          <p:cNvPr id="30725" name="Line 5"/>
          <p:cNvSpPr>
            <a:spLocks noChangeShapeType="1"/>
          </p:cNvSpPr>
          <p:nvPr/>
        </p:nvSpPr>
        <p:spPr bwMode="auto">
          <a:xfrm>
            <a:off x="8636000" y="4708525"/>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30726" name="Freeform 6"/>
          <p:cNvSpPr>
            <a:spLocks/>
          </p:cNvSpPr>
          <p:nvPr/>
        </p:nvSpPr>
        <p:spPr bwMode="auto">
          <a:xfrm>
            <a:off x="3657600" y="4708525"/>
            <a:ext cx="1066800" cy="1295400"/>
          </a:xfrm>
          <a:custGeom>
            <a:avLst/>
            <a:gdLst>
              <a:gd name="T0" fmla="*/ 0 w 504"/>
              <a:gd name="T1" fmla="*/ 0 h 816"/>
              <a:gd name="T2" fmla="*/ 2147483647 w 504"/>
              <a:gd name="T3" fmla="*/ 2147483647 h 816"/>
              <a:gd name="T4" fmla="*/ 2147483647 w 504"/>
              <a:gd name="T5" fmla="*/ 2147483647 h 816"/>
              <a:gd name="T6" fmla="*/ 2147483647 w 504"/>
              <a:gd name="T7" fmla="*/ 2147483647 h 816"/>
              <a:gd name="T8" fmla="*/ 2147483647 w 504"/>
              <a:gd name="T9" fmla="*/ 2147483647 h 816"/>
              <a:gd name="T10" fmla="*/ 2147483647 w 504"/>
              <a:gd name="T11" fmla="*/ 2147483647 h 816"/>
              <a:gd name="T12" fmla="*/ 2147483647 w 504"/>
              <a:gd name="T13" fmla="*/ 2147483647 h 816"/>
              <a:gd name="T14" fmla="*/ 2147483647 w 504"/>
              <a:gd name="T15" fmla="*/ 2147483647 h 816"/>
              <a:gd name="T16" fmla="*/ 2147483647 w 504"/>
              <a:gd name="T17" fmla="*/ 2147483647 h 816"/>
              <a:gd name="T18" fmla="*/ 0 w 504"/>
              <a:gd name="T19" fmla="*/ 2147483647 h 816"/>
              <a:gd name="T20" fmla="*/ 0 w 504"/>
              <a:gd name="T21" fmla="*/ 0 h 8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4"/>
              <a:gd name="T34" fmla="*/ 0 h 816"/>
              <a:gd name="T35" fmla="*/ 504 w 504"/>
              <a:gd name="T36" fmla="*/ 816 h 8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4" h="816">
                <a:moveTo>
                  <a:pt x="0" y="0"/>
                </a:moveTo>
                <a:lnTo>
                  <a:pt x="120" y="90"/>
                </a:lnTo>
                <a:lnTo>
                  <a:pt x="84" y="45"/>
                </a:lnTo>
                <a:lnTo>
                  <a:pt x="184" y="188"/>
                </a:lnTo>
                <a:lnTo>
                  <a:pt x="256" y="320"/>
                </a:lnTo>
                <a:lnTo>
                  <a:pt x="312" y="438"/>
                </a:lnTo>
                <a:lnTo>
                  <a:pt x="438" y="620"/>
                </a:lnTo>
                <a:lnTo>
                  <a:pt x="504" y="676"/>
                </a:lnTo>
                <a:lnTo>
                  <a:pt x="504" y="816"/>
                </a:lnTo>
                <a:lnTo>
                  <a:pt x="0" y="815"/>
                </a:lnTo>
                <a:lnTo>
                  <a:pt x="0" y="0"/>
                </a:lnTo>
              </a:path>
            </a:pathLst>
          </a:custGeom>
          <a:solidFill>
            <a:schemeClr val="accent1"/>
          </a:solidFill>
          <a:ln w="12700" cap="rnd">
            <a:noFill/>
            <a:round/>
            <a:headEnd/>
            <a:tailEnd/>
          </a:ln>
        </p:spPr>
        <p:txBody>
          <a:bodyPr/>
          <a:lstStyle/>
          <a:p>
            <a:endParaRPr lang="en-US"/>
          </a:p>
        </p:txBody>
      </p:sp>
      <p:sp>
        <p:nvSpPr>
          <p:cNvPr id="30727" name="Line 7"/>
          <p:cNvSpPr>
            <a:spLocks noChangeShapeType="1"/>
          </p:cNvSpPr>
          <p:nvPr/>
        </p:nvSpPr>
        <p:spPr bwMode="auto">
          <a:xfrm>
            <a:off x="3657600" y="4708525"/>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30728" name="Freeform 8"/>
          <p:cNvSpPr>
            <a:spLocks/>
          </p:cNvSpPr>
          <p:nvPr/>
        </p:nvSpPr>
        <p:spPr bwMode="auto">
          <a:xfrm>
            <a:off x="3657600" y="4708525"/>
            <a:ext cx="16256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30729" name="Freeform 9"/>
          <p:cNvSpPr>
            <a:spLocks/>
          </p:cNvSpPr>
          <p:nvPr/>
        </p:nvSpPr>
        <p:spPr bwMode="auto">
          <a:xfrm>
            <a:off x="2032000" y="4708525"/>
            <a:ext cx="1627717"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30730" name="Freeform 10"/>
          <p:cNvSpPr>
            <a:spLocks/>
          </p:cNvSpPr>
          <p:nvPr/>
        </p:nvSpPr>
        <p:spPr bwMode="auto">
          <a:xfrm>
            <a:off x="8636000" y="4708525"/>
            <a:ext cx="16256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30731" name="Freeform 11"/>
          <p:cNvSpPr>
            <a:spLocks/>
          </p:cNvSpPr>
          <p:nvPr/>
        </p:nvSpPr>
        <p:spPr bwMode="auto">
          <a:xfrm>
            <a:off x="7010400" y="4708525"/>
            <a:ext cx="1627717"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30732" name="Text Box 12"/>
          <p:cNvSpPr txBox="1">
            <a:spLocks noChangeArrowheads="1"/>
          </p:cNvSpPr>
          <p:nvPr/>
        </p:nvSpPr>
        <p:spPr bwMode="auto">
          <a:xfrm>
            <a:off x="10160000" y="6003926"/>
            <a:ext cx="508000" cy="396875"/>
          </a:xfrm>
          <a:prstGeom prst="rect">
            <a:avLst/>
          </a:prstGeom>
          <a:noFill/>
          <a:ln w="19050" algn="ctr">
            <a:noFill/>
            <a:miter lim="800000"/>
            <a:headEnd/>
            <a:tailEnd/>
          </a:ln>
        </p:spPr>
        <p:txBody>
          <a:bodyPr>
            <a:spAutoFit/>
          </a:bodyPr>
          <a:lstStyle/>
          <a:p>
            <a:pPr algn="ctr" eaLnBrk="1" hangingPunct="1">
              <a:spcBef>
                <a:spcPct val="50000"/>
              </a:spcBef>
            </a:pPr>
            <a:r>
              <a:rPr lang="en-US" altLang="en-US" sz="2000"/>
              <a:t>Z</a:t>
            </a:r>
          </a:p>
        </p:txBody>
      </p:sp>
      <p:sp>
        <p:nvSpPr>
          <p:cNvPr id="30733" name="Text Box 13"/>
          <p:cNvSpPr txBox="1">
            <a:spLocks noChangeArrowheads="1"/>
          </p:cNvSpPr>
          <p:nvPr/>
        </p:nvSpPr>
        <p:spPr bwMode="auto">
          <a:xfrm>
            <a:off x="4368800" y="5927725"/>
            <a:ext cx="9144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0.45</a:t>
            </a:r>
          </a:p>
        </p:txBody>
      </p:sp>
      <p:sp>
        <p:nvSpPr>
          <p:cNvPr id="30734" name="Line 14"/>
          <p:cNvSpPr>
            <a:spLocks noChangeShapeType="1"/>
          </p:cNvSpPr>
          <p:nvPr/>
        </p:nvSpPr>
        <p:spPr bwMode="auto">
          <a:xfrm>
            <a:off x="1930400" y="6003925"/>
            <a:ext cx="3454400" cy="0"/>
          </a:xfrm>
          <a:prstGeom prst="line">
            <a:avLst/>
          </a:prstGeom>
          <a:noFill/>
          <a:ln w="19050">
            <a:solidFill>
              <a:schemeClr val="tx1"/>
            </a:solidFill>
            <a:round/>
            <a:headEnd/>
            <a:tailEnd/>
          </a:ln>
        </p:spPr>
        <p:txBody>
          <a:bodyPr wrap="none" anchor="ctr"/>
          <a:lstStyle/>
          <a:p>
            <a:endParaRPr lang="en-US"/>
          </a:p>
        </p:txBody>
      </p:sp>
      <p:sp>
        <p:nvSpPr>
          <p:cNvPr id="30735" name="Line 15"/>
          <p:cNvSpPr>
            <a:spLocks noChangeShapeType="1"/>
          </p:cNvSpPr>
          <p:nvPr/>
        </p:nvSpPr>
        <p:spPr bwMode="auto">
          <a:xfrm>
            <a:off x="7010400" y="6003925"/>
            <a:ext cx="3454400" cy="0"/>
          </a:xfrm>
          <a:prstGeom prst="line">
            <a:avLst/>
          </a:prstGeom>
          <a:noFill/>
          <a:ln w="19050">
            <a:solidFill>
              <a:schemeClr val="tx1"/>
            </a:solidFill>
            <a:round/>
            <a:headEnd/>
            <a:tailEnd/>
          </a:ln>
        </p:spPr>
        <p:txBody>
          <a:bodyPr wrap="none" anchor="ctr"/>
          <a:lstStyle/>
          <a:p>
            <a:endParaRPr lang="en-US"/>
          </a:p>
        </p:txBody>
      </p:sp>
      <p:sp>
        <p:nvSpPr>
          <p:cNvPr id="30736" name="Text Box 16"/>
          <p:cNvSpPr txBox="1">
            <a:spLocks noChangeArrowheads="1"/>
          </p:cNvSpPr>
          <p:nvPr/>
        </p:nvSpPr>
        <p:spPr bwMode="auto">
          <a:xfrm>
            <a:off x="9245600" y="5927725"/>
            <a:ext cx="8128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1.44</a:t>
            </a:r>
          </a:p>
        </p:txBody>
      </p:sp>
      <p:sp>
        <p:nvSpPr>
          <p:cNvPr id="30737" name="AutoShape 17"/>
          <p:cNvSpPr>
            <a:spLocks noChangeArrowheads="1"/>
          </p:cNvSpPr>
          <p:nvPr/>
        </p:nvSpPr>
        <p:spPr bwMode="auto">
          <a:xfrm>
            <a:off x="5384800" y="5318125"/>
            <a:ext cx="1727200" cy="228600"/>
          </a:xfrm>
          <a:prstGeom prst="rightArrow">
            <a:avLst>
              <a:gd name="adj1" fmla="val 50000"/>
              <a:gd name="adj2" fmla="val 141667"/>
            </a:avLst>
          </a:prstGeom>
          <a:solidFill>
            <a:schemeClr val="hlink"/>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30738" name="Text Box 18"/>
          <p:cNvSpPr txBox="1">
            <a:spLocks noChangeArrowheads="1"/>
          </p:cNvSpPr>
          <p:nvPr/>
        </p:nvSpPr>
        <p:spPr bwMode="auto">
          <a:xfrm>
            <a:off x="9448800" y="4860926"/>
            <a:ext cx="1219200" cy="369332"/>
          </a:xfrm>
          <a:prstGeom prst="rect">
            <a:avLst/>
          </a:prstGeom>
          <a:noFill/>
          <a:ln w="19050" algn="ctr">
            <a:solidFill>
              <a:schemeClr val="tx1"/>
            </a:solidFill>
            <a:miter lim="800000"/>
            <a:headEnd/>
            <a:tailEnd/>
          </a:ln>
        </p:spPr>
        <p:txBody>
          <a:bodyPr>
            <a:spAutoFit/>
          </a:bodyPr>
          <a:lstStyle/>
          <a:p>
            <a:pPr eaLnBrk="1" hangingPunct="1">
              <a:spcBef>
                <a:spcPct val="50000"/>
              </a:spcBef>
            </a:pPr>
            <a:r>
              <a:rPr lang="en-US" altLang="en-US" sz="1800"/>
              <a:t>0.4251</a:t>
            </a:r>
          </a:p>
        </p:txBody>
      </p:sp>
      <p:sp>
        <p:nvSpPr>
          <p:cNvPr id="30739" name="Line 19"/>
          <p:cNvSpPr>
            <a:spLocks noChangeShapeType="1"/>
          </p:cNvSpPr>
          <p:nvPr/>
        </p:nvSpPr>
        <p:spPr bwMode="auto">
          <a:xfrm flipH="1">
            <a:off x="8940800" y="5165725"/>
            <a:ext cx="508000" cy="228600"/>
          </a:xfrm>
          <a:prstGeom prst="line">
            <a:avLst/>
          </a:prstGeom>
          <a:noFill/>
          <a:ln w="19050">
            <a:solidFill>
              <a:schemeClr val="tx1"/>
            </a:solidFill>
            <a:round/>
            <a:headEnd/>
            <a:tailEnd type="triangle" w="med" len="med"/>
          </a:ln>
        </p:spPr>
        <p:txBody>
          <a:bodyPr wrap="none" anchor="ctr"/>
          <a:lstStyle/>
          <a:p>
            <a:endParaRPr lang="en-US"/>
          </a:p>
        </p:txBody>
      </p:sp>
      <p:sp>
        <p:nvSpPr>
          <p:cNvPr id="30740" name="Text Box 20"/>
          <p:cNvSpPr txBox="1">
            <a:spLocks noChangeArrowheads="1"/>
          </p:cNvSpPr>
          <p:nvPr/>
        </p:nvSpPr>
        <p:spPr bwMode="auto">
          <a:xfrm>
            <a:off x="5384800" y="5470525"/>
            <a:ext cx="1524000" cy="304800"/>
          </a:xfrm>
          <a:prstGeom prst="rect">
            <a:avLst/>
          </a:prstGeom>
          <a:noFill/>
          <a:ln w="19050" algn="ctr">
            <a:noFill/>
            <a:miter lim="800000"/>
            <a:headEnd/>
            <a:tailEnd/>
          </a:ln>
        </p:spPr>
        <p:txBody>
          <a:bodyPr>
            <a:spAutoFit/>
          </a:bodyPr>
          <a:lstStyle/>
          <a:p>
            <a:pPr eaLnBrk="1" hangingPunct="1">
              <a:spcBef>
                <a:spcPct val="50000"/>
              </a:spcBef>
            </a:pPr>
            <a:r>
              <a:rPr lang="en-US" altLang="en-US" sz="1400"/>
              <a:t>Standardize</a:t>
            </a:r>
          </a:p>
        </p:txBody>
      </p:sp>
      <p:sp>
        <p:nvSpPr>
          <p:cNvPr id="30741" name="Rectangle 21"/>
          <p:cNvSpPr>
            <a:spLocks noChangeArrowheads="1"/>
          </p:cNvSpPr>
          <p:nvPr/>
        </p:nvSpPr>
        <p:spPr bwMode="auto">
          <a:xfrm>
            <a:off x="1930400" y="4251325"/>
            <a:ext cx="3657600" cy="393700"/>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a:t>Sampling Distribution</a:t>
            </a:r>
          </a:p>
        </p:txBody>
      </p:sp>
      <p:sp>
        <p:nvSpPr>
          <p:cNvPr id="30742" name="Rectangle 22"/>
          <p:cNvSpPr>
            <a:spLocks noChangeArrowheads="1"/>
          </p:cNvSpPr>
          <p:nvPr/>
        </p:nvSpPr>
        <p:spPr bwMode="auto">
          <a:xfrm>
            <a:off x="6604000" y="4022725"/>
            <a:ext cx="3962400" cy="698500"/>
          </a:xfrm>
          <a:prstGeom prst="rect">
            <a:avLst/>
          </a:prstGeom>
          <a:noFill/>
          <a:ln w="12700">
            <a:noFill/>
            <a:miter lim="800000"/>
            <a:headEnd/>
            <a:tailEnd/>
          </a:ln>
        </p:spPr>
        <p:txBody>
          <a:bodyPr lIns="90488" tIns="44450" rIns="90488" bIns="44450">
            <a:spAutoFit/>
          </a:bodyPr>
          <a:lstStyle/>
          <a:p>
            <a:pPr algn="ctr">
              <a:spcBef>
                <a:spcPct val="50000"/>
              </a:spcBef>
            </a:pPr>
            <a:r>
              <a:rPr lang="en-US" altLang="en-US" sz="2000"/>
              <a:t>Standardized </a:t>
            </a:r>
            <a:br>
              <a:rPr lang="en-US" altLang="en-US" sz="2000"/>
            </a:br>
            <a:r>
              <a:rPr lang="en-US" altLang="en-US" sz="2000"/>
              <a:t>Normal Distribution</a:t>
            </a:r>
          </a:p>
        </p:txBody>
      </p:sp>
      <p:sp>
        <p:nvSpPr>
          <p:cNvPr id="30743" name="Rectangle 23"/>
          <p:cNvSpPr>
            <a:spLocks noGrp="1" noChangeArrowheads="1"/>
          </p:cNvSpPr>
          <p:nvPr>
            <p:ph type="body" idx="4294967295"/>
          </p:nvPr>
        </p:nvSpPr>
        <p:spPr>
          <a:xfrm>
            <a:off x="812800" y="1676400"/>
            <a:ext cx="10769600" cy="1595438"/>
          </a:xfrm>
        </p:spPr>
        <p:txBody>
          <a:bodyPr>
            <a:normAutofit/>
          </a:bodyPr>
          <a:lstStyle/>
          <a:p>
            <a:pPr eaLnBrk="1" hangingPunct="1"/>
            <a:r>
              <a:rPr lang="en-US" altLang="en-US" sz="2400" dirty="0" smtClean="0">
                <a:solidFill>
                  <a:schemeClr val="folHlink"/>
                </a:solidFill>
              </a:rPr>
              <a:t>        </a:t>
            </a:r>
            <a:r>
              <a:rPr lang="en-US" altLang="en-US" sz="2400" b="1" dirty="0" smtClean="0">
                <a:solidFill>
                  <a:schemeClr val="folHlink"/>
                </a:solidFill>
              </a:rPr>
              <a:t>if  </a:t>
            </a:r>
            <a:r>
              <a:rPr lang="el-GR" altLang="en-US" sz="2400" b="1" dirty="0" smtClean="0">
                <a:solidFill>
                  <a:schemeClr val="folHlink"/>
                </a:solidFill>
                <a:cs typeface="Times New Roman" pitchFamily="18" charset="0"/>
              </a:rPr>
              <a:t>π</a:t>
            </a:r>
            <a:r>
              <a:rPr lang="en-US" altLang="en-US" sz="2400" b="1" dirty="0" smtClean="0">
                <a:solidFill>
                  <a:schemeClr val="folHlink"/>
                </a:solidFill>
              </a:rPr>
              <a:t> = 0.4  and  n = 200, what is</a:t>
            </a:r>
          </a:p>
          <a:p>
            <a:pPr eaLnBrk="1" hangingPunct="1">
              <a:buFont typeface="Wingdings" pitchFamily="2" charset="2"/>
              <a:buNone/>
            </a:pPr>
            <a:r>
              <a:rPr lang="en-US" altLang="en-US" sz="2400" b="1" dirty="0" smtClean="0">
                <a:solidFill>
                  <a:schemeClr val="folHlink"/>
                </a:solidFill>
              </a:rPr>
              <a:t>			     P(0.40 ≤ p ≤ 0.45) ?</a:t>
            </a:r>
          </a:p>
        </p:txBody>
      </p:sp>
      <p:sp>
        <p:nvSpPr>
          <p:cNvPr id="30745" name="Line 25"/>
          <p:cNvSpPr>
            <a:spLocks noChangeShapeType="1"/>
          </p:cNvSpPr>
          <p:nvPr/>
        </p:nvSpPr>
        <p:spPr bwMode="auto">
          <a:xfrm>
            <a:off x="508000" y="2743200"/>
            <a:ext cx="11277600" cy="0"/>
          </a:xfrm>
          <a:prstGeom prst="line">
            <a:avLst/>
          </a:prstGeom>
          <a:noFill/>
          <a:ln w="19050">
            <a:solidFill>
              <a:schemeClr val="folHlink"/>
            </a:solidFill>
            <a:round/>
            <a:headEnd/>
            <a:tailEnd/>
          </a:ln>
        </p:spPr>
        <p:txBody>
          <a:bodyPr wrap="none" anchor="ctr"/>
          <a:lstStyle/>
          <a:p>
            <a:endParaRPr lang="en-US"/>
          </a:p>
        </p:txBody>
      </p:sp>
      <p:sp>
        <p:nvSpPr>
          <p:cNvPr id="30746" name="Text Box 26"/>
          <p:cNvSpPr txBox="1">
            <a:spLocks noChangeArrowheads="1"/>
          </p:cNvSpPr>
          <p:nvPr/>
        </p:nvSpPr>
        <p:spPr bwMode="auto">
          <a:xfrm>
            <a:off x="508000" y="2819400"/>
            <a:ext cx="11074400" cy="1015663"/>
          </a:xfrm>
          <a:prstGeom prst="rect">
            <a:avLst/>
          </a:prstGeom>
          <a:noFill/>
          <a:ln w="19050" algn="ctr">
            <a:noFill/>
            <a:miter lim="800000"/>
            <a:headEnd/>
            <a:tailEnd/>
          </a:ln>
        </p:spPr>
        <p:txBody>
          <a:bodyPr>
            <a:spAutoFit/>
          </a:bodyPr>
          <a:lstStyle/>
          <a:p>
            <a:pPr eaLnBrk="1" hangingPunct="1">
              <a:spcBef>
                <a:spcPct val="50000"/>
              </a:spcBef>
            </a:pPr>
            <a:r>
              <a:rPr lang="en-US" altLang="en-US" sz="2400" dirty="0"/>
              <a:t>Utilize the cumulative normal table:</a:t>
            </a:r>
          </a:p>
          <a:p>
            <a:pPr eaLnBrk="1" hangingPunct="1">
              <a:spcBef>
                <a:spcPct val="50000"/>
              </a:spcBef>
            </a:pPr>
            <a:r>
              <a:rPr lang="en-US" altLang="en-US" sz="2400" dirty="0"/>
              <a:t>P(0 ≤ Z ≤ 1.44) =  0.9251 – 0.5000 = 0.4251</a:t>
            </a:r>
          </a:p>
        </p:txBody>
      </p:sp>
      <p:sp>
        <p:nvSpPr>
          <p:cNvPr id="30747" name="Text Box 27"/>
          <p:cNvSpPr txBox="1">
            <a:spLocks noChangeArrowheads="1"/>
          </p:cNvSpPr>
          <p:nvPr/>
        </p:nvSpPr>
        <p:spPr bwMode="auto">
          <a:xfrm>
            <a:off x="3352800" y="5927725"/>
            <a:ext cx="8128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0.40</a:t>
            </a:r>
          </a:p>
        </p:txBody>
      </p:sp>
      <p:sp>
        <p:nvSpPr>
          <p:cNvPr id="30748" name="Text Box 28"/>
          <p:cNvSpPr txBox="1">
            <a:spLocks noChangeArrowheads="1"/>
          </p:cNvSpPr>
          <p:nvPr/>
        </p:nvSpPr>
        <p:spPr bwMode="auto">
          <a:xfrm>
            <a:off x="8432800" y="5927725"/>
            <a:ext cx="5080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a:t>
            </a:r>
          </a:p>
        </p:txBody>
      </p:sp>
      <p:sp>
        <p:nvSpPr>
          <p:cNvPr id="30749" name="Text Box 29"/>
          <p:cNvSpPr txBox="1">
            <a:spLocks noChangeArrowheads="1"/>
          </p:cNvSpPr>
          <p:nvPr/>
        </p:nvSpPr>
        <p:spPr bwMode="auto">
          <a:xfrm>
            <a:off x="5283200" y="6003926"/>
            <a:ext cx="812800" cy="396875"/>
          </a:xfrm>
          <a:prstGeom prst="rect">
            <a:avLst/>
          </a:prstGeom>
          <a:noFill/>
          <a:ln w="19050" algn="ctr">
            <a:noFill/>
            <a:miter lim="800000"/>
            <a:headEnd/>
            <a:tailEnd/>
          </a:ln>
        </p:spPr>
        <p:txBody>
          <a:bodyPr>
            <a:spAutoFit/>
          </a:bodyPr>
          <a:lstStyle/>
          <a:p>
            <a:pPr eaLnBrk="1" hangingPunct="1">
              <a:spcBef>
                <a:spcPct val="50000"/>
              </a:spcBef>
            </a:pPr>
            <a:r>
              <a:rPr lang="en-US" altLang="en-US" sz="2000"/>
              <a:t>p</a:t>
            </a:r>
            <a:endParaRPr lang="en-US" altLang="en-US" sz="2000" baseline="-25000"/>
          </a:p>
        </p:txBody>
      </p:sp>
    </p:spTree>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9" name="Title 1"/>
          <p:cNvSpPr>
            <a:spLocks noGrp="1"/>
          </p:cNvSpPr>
          <p:nvPr>
            <p:ph type="title"/>
          </p:nvPr>
        </p:nvSpPr>
        <p:spPr>
          <a:xfrm>
            <a:off x="905934" y="214489"/>
            <a:ext cx="10515600" cy="914400"/>
          </a:xfrm>
        </p:spPr>
        <p:txBody>
          <a:bodyPr>
            <a:normAutofit/>
          </a:bodyPr>
          <a:lstStyle/>
          <a:p>
            <a:pPr>
              <a:lnSpc>
                <a:spcPct val="80000"/>
              </a:lnSpc>
              <a:defRPr/>
            </a:pPr>
            <a:r>
              <a:rPr lang="en-US" dirty="0" smtClean="0"/>
              <a:t>The Sampling Distribution of the Proportion</a:t>
            </a:r>
          </a:p>
        </p:txBody>
      </p:sp>
      <p:sp>
        <p:nvSpPr>
          <p:cNvPr id="32773" name="Content Placeholder 2"/>
          <p:cNvSpPr>
            <a:spLocks noGrp="1"/>
          </p:cNvSpPr>
          <p:nvPr>
            <p:ph idx="1"/>
          </p:nvPr>
        </p:nvSpPr>
        <p:spPr>
          <a:xfrm>
            <a:off x="609600" y="1295400"/>
            <a:ext cx="10972800" cy="4953000"/>
          </a:xfrm>
        </p:spPr>
        <p:txBody>
          <a:bodyPr>
            <a:normAutofit/>
          </a:bodyPr>
          <a:lstStyle/>
          <a:p>
            <a:pPr>
              <a:spcBef>
                <a:spcPct val="0"/>
              </a:spcBef>
            </a:pPr>
            <a:r>
              <a:rPr lang="en-US" sz="2400" b="1" dirty="0" smtClean="0">
                <a:solidFill>
                  <a:schemeClr val="tx1"/>
                </a:solidFill>
              </a:rPr>
              <a:t>Example: </a:t>
            </a:r>
            <a:r>
              <a:rPr lang="en-US" sz="2400" dirty="0" smtClean="0">
                <a:solidFill>
                  <a:schemeClr val="tx1"/>
                </a:solidFill>
              </a:rPr>
              <a:t>A political party claims that its candidate is supported by 60% of all voters (</a:t>
            </a:r>
            <a:r>
              <a:rPr lang="en-US" sz="2400" i="1" dirty="0" smtClean="0">
                <a:solidFill>
                  <a:schemeClr val="tx1"/>
                </a:solidFill>
              </a:rPr>
              <a:t>p</a:t>
            </a:r>
            <a:r>
              <a:rPr lang="en-US" sz="2400" dirty="0" smtClean="0">
                <a:solidFill>
                  <a:schemeClr val="tx1"/>
                </a:solidFill>
              </a:rPr>
              <a:t> = 0.6).  A poll is conducted to verify this claim.  A random sample of size 250 finds 130 people who support the candidate.</a:t>
            </a:r>
          </a:p>
          <a:p>
            <a:pPr>
              <a:spcBef>
                <a:spcPct val="0"/>
              </a:spcBef>
            </a:pPr>
            <a:endParaRPr lang="en-US" sz="2400" dirty="0" smtClean="0">
              <a:solidFill>
                <a:schemeClr val="tx1"/>
              </a:solidFill>
            </a:endParaRPr>
          </a:p>
          <a:p>
            <a:pPr marL="800100" lvl="2" indent="0">
              <a:buFontTx/>
              <a:buNone/>
            </a:pPr>
            <a:r>
              <a:rPr lang="en-US" sz="2400" dirty="0" smtClean="0">
                <a:solidFill>
                  <a:schemeClr val="tx1"/>
                </a:solidFill>
                <a:sym typeface="Symbol" pitchFamily="18" charset="2"/>
              </a:rPr>
              <a:t>Does this evidence validate the political party claim? </a:t>
            </a:r>
            <a:endParaRPr lang="en-US" sz="2400" dirty="0" smtClean="0">
              <a:solidFill>
                <a:schemeClr val="tx1"/>
              </a:solidFill>
            </a:endParaRPr>
          </a:p>
        </p:txBody>
      </p:sp>
      <p:sp>
        <p:nvSpPr>
          <p:cNvPr id="2" name="Rectangle 1"/>
          <p:cNvSpPr/>
          <p:nvPr/>
        </p:nvSpPr>
        <p:spPr>
          <a:xfrm>
            <a:off x="1095022" y="2765072"/>
            <a:ext cx="9550400" cy="762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9637" name="Rectangle 2"/>
          <p:cNvSpPr>
            <a:spLocks noChangeArrowheads="1"/>
          </p:cNvSpPr>
          <p:nvPr/>
        </p:nvSpPr>
        <p:spPr bwMode="auto">
          <a:xfrm>
            <a:off x="1016000" y="4038601"/>
            <a:ext cx="10337800" cy="1938992"/>
          </a:xfrm>
          <a:prstGeom prst="rect">
            <a:avLst/>
          </a:prstGeom>
          <a:noFill/>
          <a:ln>
            <a:noFill/>
          </a:ln>
          <a:extLst>
            <a:ext uri="{909E8E84-426E-40DD-AFC4-6F175D3DCCD1}"/>
            <a:ext uri="{91240B29-F687-4F45-9708-019B960494DF}"/>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914400" indent="-5143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400" dirty="0" smtClean="0">
                <a:latin typeface="+mn-lt"/>
                <a:cs typeface="Arial" panose="020B0604020202020204" pitchFamily="34" charset="0"/>
              </a:rPr>
              <a:t>Steps:</a:t>
            </a:r>
          </a:p>
          <a:p>
            <a:pPr lvl="1" eaLnBrk="1" hangingPunct="1">
              <a:lnSpc>
                <a:spcPct val="100000"/>
              </a:lnSpc>
              <a:spcBef>
                <a:spcPct val="0"/>
              </a:spcBef>
              <a:buClr>
                <a:srgbClr val="00B400"/>
              </a:buClr>
              <a:buFontTx/>
              <a:buAutoNum type="arabicPeriod"/>
              <a:defRPr/>
            </a:pPr>
            <a:r>
              <a:rPr lang="en-US" sz="2400" dirty="0" smtClean="0">
                <a:latin typeface="+mn-lt"/>
                <a:cs typeface="Arial" panose="020B0604020202020204" pitchFamily="34" charset="0"/>
              </a:rPr>
              <a:t>Find the standard error of the proportion</a:t>
            </a:r>
          </a:p>
          <a:p>
            <a:pPr lvl="1" eaLnBrk="1" hangingPunct="1">
              <a:lnSpc>
                <a:spcPct val="100000"/>
              </a:lnSpc>
              <a:spcBef>
                <a:spcPct val="0"/>
              </a:spcBef>
              <a:buClr>
                <a:srgbClr val="00B400"/>
              </a:buClr>
              <a:buFontTx/>
              <a:buAutoNum type="arabicPeriod"/>
              <a:defRPr/>
            </a:pPr>
            <a:r>
              <a:rPr lang="en-US" sz="2400" dirty="0" smtClean="0">
                <a:latin typeface="+mn-lt"/>
                <a:cs typeface="Arial" panose="020B0604020202020204" pitchFamily="34" charset="0"/>
              </a:rPr>
              <a:t>Calculate the </a:t>
            </a:r>
            <a:r>
              <a:rPr lang="en-US" sz="2400" i="1" dirty="0" smtClean="0">
                <a:latin typeface="+mn-lt"/>
                <a:cs typeface="Arial" panose="020B0604020202020204" pitchFamily="34" charset="0"/>
              </a:rPr>
              <a:t>z</a:t>
            </a:r>
            <a:r>
              <a:rPr lang="en-US" sz="2400" dirty="0" smtClean="0">
                <a:latin typeface="+mn-lt"/>
                <a:cs typeface="Arial" panose="020B0604020202020204" pitchFamily="34" charset="0"/>
              </a:rPr>
              <a:t>-score for     = 130/250 = 0.52</a:t>
            </a:r>
          </a:p>
          <a:p>
            <a:pPr lvl="1" eaLnBrk="1" hangingPunct="1">
              <a:lnSpc>
                <a:spcPct val="100000"/>
              </a:lnSpc>
              <a:spcBef>
                <a:spcPct val="0"/>
              </a:spcBef>
              <a:buClr>
                <a:srgbClr val="00B400"/>
              </a:buClr>
              <a:buFontTx/>
              <a:buAutoNum type="arabicPeriod"/>
              <a:defRPr/>
            </a:pPr>
            <a:r>
              <a:rPr lang="en-US" sz="2400" dirty="0" smtClean="0">
                <a:latin typeface="+mn-lt"/>
                <a:cs typeface="Arial" panose="020B0604020202020204" pitchFamily="34" charset="0"/>
              </a:rPr>
              <a:t>Determine the probability that a sample proportion of  </a:t>
            </a:r>
            <a:r>
              <a:rPr lang="en-US" sz="2400" i="1" dirty="0" smtClean="0">
                <a:latin typeface="+mn-lt"/>
                <a:cs typeface="Arial" panose="020B0604020202020204" pitchFamily="34" charset="0"/>
              </a:rPr>
              <a:t>  </a:t>
            </a:r>
            <a:r>
              <a:rPr lang="en-US" sz="2400" dirty="0" smtClean="0">
                <a:latin typeface="+mn-lt"/>
                <a:cs typeface="Arial" panose="020B0604020202020204" pitchFamily="34" charset="0"/>
              </a:rPr>
              <a:t> = 0.52 or less could be obtained if the true proportion is </a:t>
            </a:r>
            <a:r>
              <a:rPr lang="en-US" sz="2400" i="1" dirty="0" smtClean="0">
                <a:latin typeface="+mn-lt"/>
                <a:cs typeface="Arial" panose="020B0604020202020204" pitchFamily="34" charset="0"/>
              </a:rPr>
              <a:t>p</a:t>
            </a:r>
            <a:r>
              <a:rPr lang="en-US" sz="2400" dirty="0" smtClean="0">
                <a:latin typeface="+mn-lt"/>
                <a:cs typeface="Arial" panose="020B0604020202020204" pitchFamily="34" charset="0"/>
              </a:rPr>
              <a:t> = 0.6 </a:t>
            </a:r>
          </a:p>
        </p:txBody>
      </p:sp>
      <p:graphicFrame>
        <p:nvGraphicFramePr>
          <p:cNvPr id="32770" name="Object 1"/>
          <p:cNvGraphicFramePr>
            <a:graphicFrameLocks noChangeAspect="1"/>
          </p:cNvGraphicFramePr>
          <p:nvPr/>
        </p:nvGraphicFramePr>
        <p:xfrm>
          <a:off x="5486400" y="4789313"/>
          <a:ext cx="501651" cy="423863"/>
        </p:xfrm>
        <a:graphic>
          <a:graphicData uri="http://schemas.openxmlformats.org/presentationml/2006/ole">
            <p:oleObj spid="_x0000_s212994" name="Equation" r:id="rId3" imgW="152334" imgH="190417" progId="">
              <p:embed/>
            </p:oleObj>
          </a:graphicData>
        </a:graphic>
      </p:graphicFrame>
      <p:graphicFrame>
        <p:nvGraphicFramePr>
          <p:cNvPr id="32771" name="Object 1"/>
          <p:cNvGraphicFramePr>
            <a:graphicFrameLocks noChangeAspect="1"/>
          </p:cNvGraphicFramePr>
          <p:nvPr/>
        </p:nvGraphicFramePr>
        <p:xfrm>
          <a:off x="9505244" y="5113338"/>
          <a:ext cx="501651" cy="423862"/>
        </p:xfrm>
        <a:graphic>
          <a:graphicData uri="http://schemas.openxmlformats.org/presentationml/2006/ole">
            <p:oleObj spid="_x0000_s212995" name="Equation" r:id="rId4" imgW="152334" imgH="190417" progId="">
              <p:embed/>
            </p:oleObj>
          </a:graphicData>
        </a:graphic>
      </p:graphicFrame>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Sampling Distribution </a:t>
            </a:r>
            <a:br>
              <a:rPr lang="en-US" smtClean="0"/>
            </a:br>
            <a:r>
              <a:rPr lang="en-US" smtClean="0"/>
              <a:t>of the Proportion</a:t>
            </a:r>
          </a:p>
        </p:txBody>
      </p:sp>
      <p:sp>
        <p:nvSpPr>
          <p:cNvPr id="33799" name="Content Placeholder 2"/>
          <p:cNvSpPr>
            <a:spLocks noGrp="1"/>
          </p:cNvSpPr>
          <p:nvPr>
            <p:ph idx="1"/>
          </p:nvPr>
        </p:nvSpPr>
        <p:spPr>
          <a:xfrm>
            <a:off x="609600" y="1295400"/>
            <a:ext cx="11277600" cy="4525963"/>
          </a:xfrm>
        </p:spPr>
        <p:txBody>
          <a:bodyPr>
            <a:normAutofit/>
          </a:bodyPr>
          <a:lstStyle/>
          <a:p>
            <a:r>
              <a:rPr lang="en-US" sz="2400" b="1" dirty="0" smtClean="0"/>
              <a:t>Example: </a:t>
            </a:r>
            <a:r>
              <a:rPr lang="en-US" sz="2400" dirty="0" smtClean="0">
                <a:solidFill>
                  <a:srgbClr val="00B400"/>
                </a:solidFill>
              </a:rPr>
              <a:t>(continued)	  </a:t>
            </a:r>
            <a:r>
              <a:rPr lang="en-US" sz="2400" i="1" dirty="0" smtClean="0"/>
              <a:t>n</a:t>
            </a:r>
            <a:r>
              <a:rPr lang="en-US" sz="2400" dirty="0" smtClean="0"/>
              <a:t> = 250, </a:t>
            </a:r>
            <a:r>
              <a:rPr lang="en-US" sz="2400" i="1" dirty="0" smtClean="0">
                <a:sym typeface="Symbol" pitchFamily="18" charset="2"/>
              </a:rPr>
              <a:t>x</a:t>
            </a:r>
            <a:r>
              <a:rPr lang="en-US" sz="2400" dirty="0" smtClean="0">
                <a:sym typeface="Symbol" pitchFamily="18" charset="2"/>
              </a:rPr>
              <a:t> = 130 </a:t>
            </a:r>
          </a:p>
          <a:p>
            <a:pPr marL="800100" lvl="2" indent="0">
              <a:buFontTx/>
              <a:buNone/>
            </a:pPr>
            <a:r>
              <a:rPr lang="en-US" sz="2400" dirty="0" smtClean="0">
                <a:sym typeface="Symbol" pitchFamily="18" charset="2"/>
              </a:rPr>
              <a:t>	Does this validate the claim that </a:t>
            </a:r>
            <a:r>
              <a:rPr lang="en-US" sz="2400" i="1" dirty="0" smtClean="0">
                <a:sym typeface="Symbol" pitchFamily="18" charset="2"/>
              </a:rPr>
              <a:t>p</a:t>
            </a:r>
            <a:r>
              <a:rPr lang="en-US" sz="2400" dirty="0" smtClean="0"/>
              <a:t> = 0.6 ?</a:t>
            </a:r>
          </a:p>
          <a:p>
            <a:pPr marL="800100" lvl="2" indent="0">
              <a:buFontTx/>
              <a:buNone/>
            </a:pPr>
            <a:endParaRPr lang="en-US" sz="2400" dirty="0" smtClean="0">
              <a:sym typeface="Symbol" pitchFamily="18" charset="2"/>
            </a:endParaRPr>
          </a:p>
          <a:p>
            <a:pPr>
              <a:spcBef>
                <a:spcPts val="1800"/>
              </a:spcBef>
              <a:buFontTx/>
              <a:buNone/>
            </a:pPr>
            <a:r>
              <a:rPr lang="en-US" sz="2400" dirty="0" smtClean="0">
                <a:solidFill>
                  <a:srgbClr val="00B400"/>
                </a:solidFill>
              </a:rPr>
              <a:t>1.</a:t>
            </a:r>
          </a:p>
          <a:p>
            <a:pPr>
              <a:spcBef>
                <a:spcPts val="1200"/>
              </a:spcBef>
              <a:buFontTx/>
              <a:buNone/>
            </a:pPr>
            <a:endParaRPr lang="en-US" sz="2400" dirty="0" smtClean="0">
              <a:solidFill>
                <a:srgbClr val="00B400"/>
              </a:solidFill>
            </a:endParaRPr>
          </a:p>
          <a:p>
            <a:pPr>
              <a:spcBef>
                <a:spcPts val="1200"/>
              </a:spcBef>
              <a:buFontTx/>
              <a:buNone/>
            </a:pPr>
            <a:r>
              <a:rPr lang="en-US" sz="2400" dirty="0" smtClean="0">
                <a:solidFill>
                  <a:srgbClr val="00B400"/>
                </a:solidFill>
              </a:rPr>
              <a:t>2.</a:t>
            </a:r>
          </a:p>
          <a:p>
            <a:pPr>
              <a:spcBef>
                <a:spcPts val="1200"/>
              </a:spcBef>
              <a:buFontTx/>
              <a:buNone/>
            </a:pPr>
            <a:endParaRPr lang="en-US" sz="2400" dirty="0" smtClean="0">
              <a:solidFill>
                <a:srgbClr val="00B400"/>
              </a:solidFill>
            </a:endParaRPr>
          </a:p>
          <a:p>
            <a:pPr>
              <a:spcBef>
                <a:spcPts val="1200"/>
              </a:spcBef>
              <a:buFontTx/>
              <a:buNone/>
            </a:pPr>
            <a:r>
              <a:rPr lang="en-US" sz="2400" dirty="0" smtClean="0">
                <a:solidFill>
                  <a:srgbClr val="00B400"/>
                </a:solidFill>
              </a:rPr>
              <a:t>3.    </a:t>
            </a:r>
          </a:p>
        </p:txBody>
      </p:sp>
      <p:sp>
        <p:nvSpPr>
          <p:cNvPr id="2" name="Rectangle 1"/>
          <p:cNvSpPr/>
          <p:nvPr/>
        </p:nvSpPr>
        <p:spPr>
          <a:xfrm>
            <a:off x="1481667" y="1858963"/>
            <a:ext cx="71120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3794" name="Object 7"/>
          <p:cNvGraphicFramePr>
            <a:graphicFrameLocks noChangeAspect="1"/>
          </p:cNvGraphicFramePr>
          <p:nvPr/>
        </p:nvGraphicFramePr>
        <p:xfrm>
          <a:off x="1481667" y="4938713"/>
          <a:ext cx="4838700" cy="901700"/>
        </p:xfrm>
        <a:graphic>
          <a:graphicData uri="http://schemas.openxmlformats.org/presentationml/2006/ole">
            <p:oleObj spid="_x0000_s214018" name="Equation" r:id="rId3" imgW="1841500" imgH="457200" progId="">
              <p:embed/>
            </p:oleObj>
          </a:graphicData>
        </a:graphic>
      </p:graphicFrame>
      <p:sp>
        <p:nvSpPr>
          <p:cNvPr id="33801" name="Rectangle 29"/>
          <p:cNvSpPr>
            <a:spLocks noChangeArrowheads="1"/>
          </p:cNvSpPr>
          <p:nvPr/>
        </p:nvSpPr>
        <p:spPr bwMode="auto">
          <a:xfrm>
            <a:off x="11688234" y="56467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33802" name="Rectangle 31"/>
          <p:cNvSpPr>
            <a:spLocks noChangeArrowheads="1"/>
          </p:cNvSpPr>
          <p:nvPr/>
        </p:nvSpPr>
        <p:spPr bwMode="auto">
          <a:xfrm>
            <a:off x="9321801" y="56435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33803" name="Rectangle 32"/>
          <p:cNvSpPr>
            <a:spLocks noChangeArrowheads="1"/>
          </p:cNvSpPr>
          <p:nvPr/>
        </p:nvSpPr>
        <p:spPr bwMode="auto">
          <a:xfrm>
            <a:off x="7615767" y="5638801"/>
            <a:ext cx="935567" cy="366713"/>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-2.58</a:t>
            </a:r>
          </a:p>
        </p:txBody>
      </p:sp>
      <p:sp>
        <p:nvSpPr>
          <p:cNvPr id="33804" name="Text Box 37"/>
          <p:cNvSpPr txBox="1">
            <a:spLocks noChangeArrowheads="1"/>
          </p:cNvSpPr>
          <p:nvPr/>
        </p:nvSpPr>
        <p:spPr bwMode="auto">
          <a:xfrm>
            <a:off x="7067551" y="4737100"/>
            <a:ext cx="1320800" cy="368300"/>
          </a:xfrm>
          <a:prstGeom prst="rect">
            <a:avLst/>
          </a:prstGeom>
          <a:noFill/>
          <a:ln w="12700">
            <a:noFill/>
            <a:miter lim="800000"/>
            <a:headEnd/>
            <a:tailEnd/>
          </a:ln>
        </p:spPr>
        <p:txBody>
          <a:bodyPr>
            <a:spAutoFit/>
          </a:bodyPr>
          <a:lstStyle/>
          <a:p>
            <a:pPr>
              <a:spcBef>
                <a:spcPct val="50000"/>
              </a:spcBef>
            </a:pPr>
            <a:r>
              <a:rPr lang="en-US" b="1"/>
              <a:t>0.0049</a:t>
            </a:r>
          </a:p>
        </p:txBody>
      </p:sp>
      <p:sp>
        <p:nvSpPr>
          <p:cNvPr id="33805" name="Freeform 42"/>
          <p:cNvSpPr>
            <a:spLocks/>
          </p:cNvSpPr>
          <p:nvPr/>
        </p:nvSpPr>
        <p:spPr bwMode="auto">
          <a:xfrm>
            <a:off x="7217834" y="56435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33806" name="Freeform 45"/>
          <p:cNvSpPr>
            <a:spLocks/>
          </p:cNvSpPr>
          <p:nvPr/>
        </p:nvSpPr>
        <p:spPr bwMode="auto">
          <a:xfrm>
            <a:off x="9508067" y="44211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33807" name="Line 38"/>
          <p:cNvSpPr>
            <a:spLocks noChangeShapeType="1"/>
          </p:cNvSpPr>
          <p:nvPr/>
        </p:nvSpPr>
        <p:spPr bwMode="auto">
          <a:xfrm>
            <a:off x="7620001" y="5046664"/>
            <a:ext cx="224367" cy="439737"/>
          </a:xfrm>
          <a:prstGeom prst="line">
            <a:avLst/>
          </a:prstGeom>
          <a:noFill/>
          <a:ln w="12700">
            <a:solidFill>
              <a:schemeClr val="tx1"/>
            </a:solidFill>
            <a:round/>
            <a:headEnd/>
            <a:tailEnd type="triangle" w="med" len="med"/>
          </a:ln>
        </p:spPr>
        <p:txBody>
          <a:bodyPr/>
          <a:lstStyle/>
          <a:p>
            <a:endParaRPr lang="en-US"/>
          </a:p>
        </p:txBody>
      </p:sp>
      <p:sp>
        <p:nvSpPr>
          <p:cNvPr id="33808" name="Line 35"/>
          <p:cNvSpPr>
            <a:spLocks noChangeShapeType="1"/>
          </p:cNvSpPr>
          <p:nvPr/>
        </p:nvSpPr>
        <p:spPr bwMode="auto">
          <a:xfrm>
            <a:off x="9491133" y="4435475"/>
            <a:ext cx="0" cy="1208088"/>
          </a:xfrm>
          <a:prstGeom prst="line">
            <a:avLst/>
          </a:prstGeom>
          <a:noFill/>
          <a:ln w="12700">
            <a:solidFill>
              <a:schemeClr val="tx1"/>
            </a:solidFill>
            <a:prstDash val="dash"/>
            <a:round/>
            <a:headEnd/>
            <a:tailEnd/>
          </a:ln>
        </p:spPr>
        <p:txBody>
          <a:bodyPr/>
          <a:lstStyle/>
          <a:p>
            <a:endParaRPr lang="en-US"/>
          </a:p>
        </p:txBody>
      </p:sp>
      <p:sp>
        <p:nvSpPr>
          <p:cNvPr id="33809" name="Rectangle 27"/>
          <p:cNvSpPr>
            <a:spLocks noChangeArrowheads="1"/>
          </p:cNvSpPr>
          <p:nvPr/>
        </p:nvSpPr>
        <p:spPr bwMode="auto">
          <a:xfrm>
            <a:off x="7315200" y="6019801"/>
            <a:ext cx="1320800" cy="366713"/>
          </a:xfrm>
          <a:prstGeom prst="rect">
            <a:avLst/>
          </a:prstGeom>
          <a:noFill/>
          <a:ln w="12700">
            <a:noFill/>
            <a:miter lim="800000"/>
            <a:headEnd/>
            <a:tailEnd/>
          </a:ln>
        </p:spPr>
        <p:txBody>
          <a:bodyPr lIns="90487" tIns="44450" rIns="90487" bIns="44450">
            <a:spAutoFit/>
          </a:bodyPr>
          <a:lstStyle/>
          <a:p>
            <a:pPr>
              <a:spcBef>
                <a:spcPct val="50000"/>
              </a:spcBef>
            </a:pPr>
            <a:r>
              <a:rPr lang="en-US"/>
              <a:t>    0.52</a:t>
            </a:r>
          </a:p>
        </p:txBody>
      </p:sp>
      <p:sp>
        <p:nvSpPr>
          <p:cNvPr id="33810" name="Rectangle 32"/>
          <p:cNvSpPr>
            <a:spLocks noChangeArrowheads="1"/>
          </p:cNvSpPr>
          <p:nvPr/>
        </p:nvSpPr>
        <p:spPr bwMode="auto">
          <a:xfrm>
            <a:off x="9042400" y="60198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 0.60</a:t>
            </a:r>
          </a:p>
        </p:txBody>
      </p:sp>
      <p:graphicFrame>
        <p:nvGraphicFramePr>
          <p:cNvPr id="33795" name="Object 3"/>
          <p:cNvGraphicFramePr>
            <a:graphicFrameLocks noChangeAspect="1"/>
          </p:cNvGraphicFramePr>
          <p:nvPr/>
        </p:nvGraphicFramePr>
        <p:xfrm>
          <a:off x="1488017" y="2593975"/>
          <a:ext cx="6982883" cy="884238"/>
        </p:xfrm>
        <a:graphic>
          <a:graphicData uri="http://schemas.openxmlformats.org/presentationml/2006/ole">
            <p:oleObj spid="_x0000_s214019" name="Equation" r:id="rId4" imgW="2641600" imgH="444500" progId="">
              <p:embed/>
            </p:oleObj>
          </a:graphicData>
        </a:graphic>
      </p:graphicFrame>
      <p:graphicFrame>
        <p:nvGraphicFramePr>
          <p:cNvPr id="33796" name="Object 10"/>
          <p:cNvGraphicFramePr>
            <a:graphicFrameLocks noChangeAspect="1"/>
          </p:cNvGraphicFramePr>
          <p:nvPr/>
        </p:nvGraphicFramePr>
        <p:xfrm>
          <a:off x="1488018" y="3775076"/>
          <a:ext cx="6208183" cy="906463"/>
        </p:xfrm>
        <a:graphic>
          <a:graphicData uri="http://schemas.openxmlformats.org/presentationml/2006/ole">
            <p:oleObj spid="_x0000_s214020" name="Equation" r:id="rId5" imgW="2057400" imgH="444500" progId="">
              <p:embed/>
            </p:oleObj>
          </a:graphicData>
        </a:graphic>
      </p:graphicFrame>
      <p:sp>
        <p:nvSpPr>
          <p:cNvPr id="24" name="Freeform 23"/>
          <p:cNvSpPr/>
          <p:nvPr/>
        </p:nvSpPr>
        <p:spPr>
          <a:xfrm flipH="1">
            <a:off x="7603067" y="5505450"/>
            <a:ext cx="529167" cy="141288"/>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7342 w 808468"/>
              <a:gd name="connsiteY8" fmla="*/ 259909 h 360450"/>
              <a:gd name="connsiteX9" fmla="*/ 562092 w 808468"/>
              <a:gd name="connsiteY9" fmla="*/ 250385 h 360450"/>
              <a:gd name="connsiteX10" fmla="*/ 462079 w 808468"/>
              <a:gd name="connsiteY10" fmla="*/ 240859 h 360450"/>
              <a:gd name="connsiteX11" fmla="*/ 376355 w 808468"/>
              <a:gd name="connsiteY11" fmla="*/ 219428 h 360450"/>
              <a:gd name="connsiteX12" fmla="*/ 295392 w 808468"/>
              <a:gd name="connsiteY12" fmla="*/ 197997 h 360450"/>
              <a:gd name="connsiteX13" fmla="*/ 238241 w 808468"/>
              <a:gd name="connsiteY13" fmla="*/ 164660 h 360450"/>
              <a:gd name="connsiteX14" fmla="*/ 157279 w 808468"/>
              <a:gd name="connsiteY14" fmla="*/ 114653 h 360450"/>
              <a:gd name="connsiteX15" fmla="*/ 90604 w 808468"/>
              <a:gd name="connsiteY15" fmla="*/ 67029 h 360450"/>
              <a:gd name="connsiteX16" fmla="*/ 7261 w 808468"/>
              <a:gd name="connsiteY16" fmla="*/ 354 h 360450"/>
              <a:gd name="connsiteX17" fmla="*/ 7261 w 808468"/>
              <a:gd name="connsiteY17" fmla="*/ 97985 h 360450"/>
              <a:gd name="connsiteX18" fmla="*/ 7261 w 808468"/>
              <a:gd name="connsiteY18"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562092 w 808466"/>
              <a:gd name="connsiteY9" fmla="*/ 250385 h 360450"/>
              <a:gd name="connsiteX10" fmla="*/ 462079 w 808466"/>
              <a:gd name="connsiteY10" fmla="*/ 240859 h 360450"/>
              <a:gd name="connsiteX11" fmla="*/ 376355 w 808466"/>
              <a:gd name="connsiteY11" fmla="*/ 219428 h 360450"/>
              <a:gd name="connsiteX12" fmla="*/ 295392 w 808466"/>
              <a:gd name="connsiteY12" fmla="*/ 197997 h 360450"/>
              <a:gd name="connsiteX13" fmla="*/ 238241 w 808466"/>
              <a:gd name="connsiteY13" fmla="*/ 164660 h 360450"/>
              <a:gd name="connsiteX14" fmla="*/ 157279 w 808466"/>
              <a:gd name="connsiteY14" fmla="*/ 114653 h 360450"/>
              <a:gd name="connsiteX15" fmla="*/ 90604 w 808466"/>
              <a:gd name="connsiteY15" fmla="*/ 67029 h 360450"/>
              <a:gd name="connsiteX16" fmla="*/ 7261 w 808466"/>
              <a:gd name="connsiteY16" fmla="*/ 354 h 360450"/>
              <a:gd name="connsiteX17" fmla="*/ 7261 w 808466"/>
              <a:gd name="connsiteY17" fmla="*/ 97985 h 360450"/>
              <a:gd name="connsiteX18" fmla="*/ 7261 w 808466"/>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462079 w 808468"/>
              <a:gd name="connsiteY9" fmla="*/ 240859 h 360450"/>
              <a:gd name="connsiteX10" fmla="*/ 376355 w 808468"/>
              <a:gd name="connsiteY10" fmla="*/ 219428 h 360450"/>
              <a:gd name="connsiteX11" fmla="*/ 295392 w 808468"/>
              <a:gd name="connsiteY11" fmla="*/ 197997 h 360450"/>
              <a:gd name="connsiteX12" fmla="*/ 238241 w 808468"/>
              <a:gd name="connsiteY12" fmla="*/ 164660 h 360450"/>
              <a:gd name="connsiteX13" fmla="*/ 157279 w 808468"/>
              <a:gd name="connsiteY13" fmla="*/ 114653 h 360450"/>
              <a:gd name="connsiteX14" fmla="*/ 90604 w 808468"/>
              <a:gd name="connsiteY14" fmla="*/ 67029 h 360450"/>
              <a:gd name="connsiteX15" fmla="*/ 7261 w 808468"/>
              <a:gd name="connsiteY15" fmla="*/ 354 h 360450"/>
              <a:gd name="connsiteX16" fmla="*/ 7261 w 808468"/>
              <a:gd name="connsiteY16" fmla="*/ 97985 h 360450"/>
              <a:gd name="connsiteX17" fmla="*/ 7261 w 808468"/>
              <a:gd name="connsiteY17"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376355 w 808466"/>
              <a:gd name="connsiteY9" fmla="*/ 219428 h 360450"/>
              <a:gd name="connsiteX10" fmla="*/ 295392 w 808466"/>
              <a:gd name="connsiteY10" fmla="*/ 197997 h 360450"/>
              <a:gd name="connsiteX11" fmla="*/ 238241 w 808466"/>
              <a:gd name="connsiteY11" fmla="*/ 164660 h 360450"/>
              <a:gd name="connsiteX12" fmla="*/ 157279 w 808466"/>
              <a:gd name="connsiteY12" fmla="*/ 114653 h 360450"/>
              <a:gd name="connsiteX13" fmla="*/ 90604 w 808466"/>
              <a:gd name="connsiteY13" fmla="*/ 67029 h 360450"/>
              <a:gd name="connsiteX14" fmla="*/ 7261 w 808466"/>
              <a:gd name="connsiteY14" fmla="*/ 354 h 360450"/>
              <a:gd name="connsiteX15" fmla="*/ 7261 w 808466"/>
              <a:gd name="connsiteY15" fmla="*/ 97985 h 360450"/>
              <a:gd name="connsiteX16" fmla="*/ 7261 w 808466"/>
              <a:gd name="connsiteY16"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376355 w 808468"/>
              <a:gd name="connsiteY9" fmla="*/ 219428 h 360450"/>
              <a:gd name="connsiteX10" fmla="*/ 238241 w 808468"/>
              <a:gd name="connsiteY10" fmla="*/ 164660 h 360450"/>
              <a:gd name="connsiteX11" fmla="*/ 157279 w 808468"/>
              <a:gd name="connsiteY11" fmla="*/ 114653 h 360450"/>
              <a:gd name="connsiteX12" fmla="*/ 90604 w 808468"/>
              <a:gd name="connsiteY12" fmla="*/ 67029 h 360450"/>
              <a:gd name="connsiteX13" fmla="*/ 7261 w 808468"/>
              <a:gd name="connsiteY13" fmla="*/ 354 h 360450"/>
              <a:gd name="connsiteX14" fmla="*/ 7261 w 808468"/>
              <a:gd name="connsiteY14" fmla="*/ 97985 h 360450"/>
              <a:gd name="connsiteX15" fmla="*/ 7261 w 808468"/>
              <a:gd name="connsiteY15" fmla="*/ 195616 h 360450"/>
              <a:gd name="connsiteX0" fmla="*/ 10768 w 811973"/>
              <a:gd name="connsiteY0" fmla="*/ 195343 h 360177"/>
              <a:gd name="connsiteX1" fmla="*/ 20293 w 811973"/>
              <a:gd name="connsiteY1" fmla="*/ 354886 h 360177"/>
              <a:gd name="connsiteX2" fmla="*/ 96493 w 811973"/>
              <a:gd name="connsiteY2" fmla="*/ 354887 h 360177"/>
              <a:gd name="connsiteX3" fmla="*/ 396530 w 811973"/>
              <a:gd name="connsiteY3" fmla="*/ 352505 h 360177"/>
              <a:gd name="connsiteX4" fmla="*/ 487018 w 811973"/>
              <a:gd name="connsiteY4" fmla="*/ 354887 h 360177"/>
              <a:gd name="connsiteX5" fmla="*/ 551311 w 811973"/>
              <a:gd name="connsiteY5" fmla="*/ 354887 h 360177"/>
              <a:gd name="connsiteX6" fmla="*/ 801382 w 811973"/>
              <a:gd name="connsiteY6" fmla="*/ 354885 h 360177"/>
              <a:gd name="connsiteX7" fmla="*/ 806633 w 811973"/>
              <a:gd name="connsiteY7" fmla="*/ 246908 h 360177"/>
              <a:gd name="connsiteX8" fmla="*/ 656227 w 811973"/>
              <a:gd name="connsiteY8" fmla="*/ 231389 h 360177"/>
              <a:gd name="connsiteX9" fmla="*/ 379862 w 811973"/>
              <a:gd name="connsiteY9" fmla="*/ 219155 h 360177"/>
              <a:gd name="connsiteX10" fmla="*/ 241748 w 811973"/>
              <a:gd name="connsiteY10" fmla="*/ 164387 h 360177"/>
              <a:gd name="connsiteX11" fmla="*/ 160786 w 811973"/>
              <a:gd name="connsiteY11" fmla="*/ 114380 h 360177"/>
              <a:gd name="connsiteX12" fmla="*/ 10768 w 811973"/>
              <a:gd name="connsiteY12" fmla="*/ 81 h 360177"/>
              <a:gd name="connsiteX13" fmla="*/ 10768 w 811973"/>
              <a:gd name="connsiteY13" fmla="*/ 97712 h 360177"/>
              <a:gd name="connsiteX14" fmla="*/ 10768 w 811973"/>
              <a:gd name="connsiteY14" fmla="*/ 195343 h 360177"/>
              <a:gd name="connsiteX0" fmla="*/ 10851 w 812058"/>
              <a:gd name="connsiteY0" fmla="*/ 102284 h 267118"/>
              <a:gd name="connsiteX1" fmla="*/ 20376 w 812058"/>
              <a:gd name="connsiteY1" fmla="*/ 261827 h 267118"/>
              <a:gd name="connsiteX2" fmla="*/ 96576 w 812058"/>
              <a:gd name="connsiteY2" fmla="*/ 261828 h 267118"/>
              <a:gd name="connsiteX3" fmla="*/ 396613 w 812058"/>
              <a:gd name="connsiteY3" fmla="*/ 259446 h 267118"/>
              <a:gd name="connsiteX4" fmla="*/ 487101 w 812058"/>
              <a:gd name="connsiteY4" fmla="*/ 261828 h 267118"/>
              <a:gd name="connsiteX5" fmla="*/ 551394 w 812058"/>
              <a:gd name="connsiteY5" fmla="*/ 261828 h 267118"/>
              <a:gd name="connsiteX6" fmla="*/ 801465 w 812058"/>
              <a:gd name="connsiteY6" fmla="*/ 261826 h 267118"/>
              <a:gd name="connsiteX7" fmla="*/ 806716 w 812058"/>
              <a:gd name="connsiteY7" fmla="*/ 153849 h 267118"/>
              <a:gd name="connsiteX8" fmla="*/ 656310 w 812058"/>
              <a:gd name="connsiteY8" fmla="*/ 138330 h 267118"/>
              <a:gd name="connsiteX9" fmla="*/ 379945 w 812058"/>
              <a:gd name="connsiteY9" fmla="*/ 126096 h 267118"/>
              <a:gd name="connsiteX10" fmla="*/ 241831 w 812058"/>
              <a:gd name="connsiteY10" fmla="*/ 71328 h 267118"/>
              <a:gd name="connsiteX11" fmla="*/ 160869 w 812058"/>
              <a:gd name="connsiteY11" fmla="*/ 21321 h 267118"/>
              <a:gd name="connsiteX12" fmla="*/ 10851 w 812058"/>
              <a:gd name="connsiteY12" fmla="*/ 4653 h 267118"/>
              <a:gd name="connsiteX13" fmla="*/ 10851 w 812058"/>
              <a:gd name="connsiteY13" fmla="*/ 102284 h 267118"/>
              <a:gd name="connsiteX0" fmla="*/ 8458 w 809663"/>
              <a:gd name="connsiteY0" fmla="*/ 99053 h 263887"/>
              <a:gd name="connsiteX1" fmla="*/ 17983 w 809663"/>
              <a:gd name="connsiteY1" fmla="*/ 258596 h 263887"/>
              <a:gd name="connsiteX2" fmla="*/ 94183 w 809663"/>
              <a:gd name="connsiteY2" fmla="*/ 258597 h 263887"/>
              <a:gd name="connsiteX3" fmla="*/ 394220 w 809663"/>
              <a:gd name="connsiteY3" fmla="*/ 256215 h 263887"/>
              <a:gd name="connsiteX4" fmla="*/ 484708 w 809663"/>
              <a:gd name="connsiteY4" fmla="*/ 258597 h 263887"/>
              <a:gd name="connsiteX5" fmla="*/ 549001 w 809663"/>
              <a:gd name="connsiteY5" fmla="*/ 258597 h 263887"/>
              <a:gd name="connsiteX6" fmla="*/ 799072 w 809663"/>
              <a:gd name="connsiteY6" fmla="*/ 258595 h 263887"/>
              <a:gd name="connsiteX7" fmla="*/ 804323 w 809663"/>
              <a:gd name="connsiteY7" fmla="*/ 150618 h 263887"/>
              <a:gd name="connsiteX8" fmla="*/ 653917 w 809663"/>
              <a:gd name="connsiteY8" fmla="*/ 135099 h 263887"/>
              <a:gd name="connsiteX9" fmla="*/ 377552 w 809663"/>
              <a:gd name="connsiteY9" fmla="*/ 122865 h 263887"/>
              <a:gd name="connsiteX10" fmla="*/ 239438 w 809663"/>
              <a:gd name="connsiteY10" fmla="*/ 68097 h 263887"/>
              <a:gd name="connsiteX11" fmla="*/ 126120 w 809663"/>
              <a:gd name="connsiteY11" fmla="*/ 42806 h 263887"/>
              <a:gd name="connsiteX12" fmla="*/ 8458 w 809663"/>
              <a:gd name="connsiteY12" fmla="*/ 1422 h 263887"/>
              <a:gd name="connsiteX13" fmla="*/ 8458 w 809663"/>
              <a:gd name="connsiteY13" fmla="*/ 99053 h 263887"/>
              <a:gd name="connsiteX0" fmla="*/ 8456 w 809663"/>
              <a:gd name="connsiteY0" fmla="*/ 99053 h 263887"/>
              <a:gd name="connsiteX1" fmla="*/ 17981 w 809663"/>
              <a:gd name="connsiteY1" fmla="*/ 258596 h 263887"/>
              <a:gd name="connsiteX2" fmla="*/ 94181 w 809663"/>
              <a:gd name="connsiteY2" fmla="*/ 258597 h 263887"/>
              <a:gd name="connsiteX3" fmla="*/ 394218 w 809663"/>
              <a:gd name="connsiteY3" fmla="*/ 256215 h 263887"/>
              <a:gd name="connsiteX4" fmla="*/ 484706 w 809663"/>
              <a:gd name="connsiteY4" fmla="*/ 258597 h 263887"/>
              <a:gd name="connsiteX5" fmla="*/ 548999 w 809663"/>
              <a:gd name="connsiteY5" fmla="*/ 258597 h 263887"/>
              <a:gd name="connsiteX6" fmla="*/ 799070 w 809663"/>
              <a:gd name="connsiteY6" fmla="*/ 258595 h 263887"/>
              <a:gd name="connsiteX7" fmla="*/ 804321 w 809663"/>
              <a:gd name="connsiteY7" fmla="*/ 150618 h 263887"/>
              <a:gd name="connsiteX8" fmla="*/ 653915 w 809663"/>
              <a:gd name="connsiteY8" fmla="*/ 135099 h 263887"/>
              <a:gd name="connsiteX9" fmla="*/ 414527 w 809663"/>
              <a:gd name="connsiteY9" fmla="*/ 101679 h 263887"/>
              <a:gd name="connsiteX10" fmla="*/ 239436 w 809663"/>
              <a:gd name="connsiteY10" fmla="*/ 68097 h 263887"/>
              <a:gd name="connsiteX11" fmla="*/ 126118 w 809663"/>
              <a:gd name="connsiteY11" fmla="*/ 42806 h 263887"/>
              <a:gd name="connsiteX12" fmla="*/ 8456 w 809663"/>
              <a:gd name="connsiteY12" fmla="*/ 1422 h 263887"/>
              <a:gd name="connsiteX13" fmla="*/ 8456 w 809663"/>
              <a:gd name="connsiteY13" fmla="*/ 99053 h 263887"/>
              <a:gd name="connsiteX0" fmla="*/ 8456 w 809661"/>
              <a:gd name="connsiteY0" fmla="*/ 99053 h 266684"/>
              <a:gd name="connsiteX1" fmla="*/ 17981 w 809661"/>
              <a:gd name="connsiteY1" fmla="*/ 258596 h 266684"/>
              <a:gd name="connsiteX2" fmla="*/ 94181 w 809661"/>
              <a:gd name="connsiteY2" fmla="*/ 258597 h 266684"/>
              <a:gd name="connsiteX3" fmla="*/ 394218 w 809661"/>
              <a:gd name="connsiteY3" fmla="*/ 256215 h 266684"/>
              <a:gd name="connsiteX4" fmla="*/ 484706 w 809661"/>
              <a:gd name="connsiteY4" fmla="*/ 258597 h 266684"/>
              <a:gd name="connsiteX5" fmla="*/ 799070 w 809661"/>
              <a:gd name="connsiteY5" fmla="*/ 258595 h 266684"/>
              <a:gd name="connsiteX6" fmla="*/ 804321 w 809661"/>
              <a:gd name="connsiteY6" fmla="*/ 150618 h 266684"/>
              <a:gd name="connsiteX7" fmla="*/ 653915 w 809661"/>
              <a:gd name="connsiteY7" fmla="*/ 135099 h 266684"/>
              <a:gd name="connsiteX8" fmla="*/ 414527 w 809661"/>
              <a:gd name="connsiteY8" fmla="*/ 101679 h 266684"/>
              <a:gd name="connsiteX9" fmla="*/ 239436 w 809661"/>
              <a:gd name="connsiteY9" fmla="*/ 68097 h 266684"/>
              <a:gd name="connsiteX10" fmla="*/ 126118 w 809661"/>
              <a:gd name="connsiteY10" fmla="*/ 42806 h 266684"/>
              <a:gd name="connsiteX11" fmla="*/ 8456 w 809661"/>
              <a:gd name="connsiteY11" fmla="*/ 1422 h 266684"/>
              <a:gd name="connsiteX12" fmla="*/ 8456 w 809661"/>
              <a:gd name="connsiteY12" fmla="*/ 99053 h 266684"/>
              <a:gd name="connsiteX0" fmla="*/ 8456 w 809663"/>
              <a:gd name="connsiteY0" fmla="*/ 99053 h 265843"/>
              <a:gd name="connsiteX1" fmla="*/ 17981 w 809663"/>
              <a:gd name="connsiteY1" fmla="*/ 258596 h 265843"/>
              <a:gd name="connsiteX2" fmla="*/ 94181 w 809663"/>
              <a:gd name="connsiteY2" fmla="*/ 258597 h 265843"/>
              <a:gd name="connsiteX3" fmla="*/ 394218 w 809663"/>
              <a:gd name="connsiteY3" fmla="*/ 256215 h 265843"/>
              <a:gd name="connsiteX4" fmla="*/ 799070 w 809663"/>
              <a:gd name="connsiteY4" fmla="*/ 258595 h 265843"/>
              <a:gd name="connsiteX5" fmla="*/ 804321 w 809663"/>
              <a:gd name="connsiteY5" fmla="*/ 150618 h 265843"/>
              <a:gd name="connsiteX6" fmla="*/ 653915 w 809663"/>
              <a:gd name="connsiteY6" fmla="*/ 135099 h 265843"/>
              <a:gd name="connsiteX7" fmla="*/ 414527 w 809663"/>
              <a:gd name="connsiteY7" fmla="*/ 101679 h 265843"/>
              <a:gd name="connsiteX8" fmla="*/ 239436 w 809663"/>
              <a:gd name="connsiteY8" fmla="*/ 68097 h 265843"/>
              <a:gd name="connsiteX9" fmla="*/ 126118 w 809663"/>
              <a:gd name="connsiteY9" fmla="*/ 42806 h 265843"/>
              <a:gd name="connsiteX10" fmla="*/ 8456 w 809663"/>
              <a:gd name="connsiteY10" fmla="*/ 1422 h 265843"/>
              <a:gd name="connsiteX11" fmla="*/ 8456 w 809663"/>
              <a:gd name="connsiteY11" fmla="*/ 99053 h 265843"/>
              <a:gd name="connsiteX0" fmla="*/ 8456 w 809661"/>
              <a:gd name="connsiteY0" fmla="*/ 99053 h 258643"/>
              <a:gd name="connsiteX1" fmla="*/ 17981 w 809661"/>
              <a:gd name="connsiteY1" fmla="*/ 258596 h 258643"/>
              <a:gd name="connsiteX2" fmla="*/ 94181 w 809661"/>
              <a:gd name="connsiteY2" fmla="*/ 258597 h 258643"/>
              <a:gd name="connsiteX3" fmla="*/ 799070 w 809661"/>
              <a:gd name="connsiteY3" fmla="*/ 258595 h 258643"/>
              <a:gd name="connsiteX4" fmla="*/ 804321 w 809661"/>
              <a:gd name="connsiteY4" fmla="*/ 150618 h 258643"/>
              <a:gd name="connsiteX5" fmla="*/ 653915 w 809661"/>
              <a:gd name="connsiteY5" fmla="*/ 135099 h 258643"/>
              <a:gd name="connsiteX6" fmla="*/ 414527 w 809661"/>
              <a:gd name="connsiteY6" fmla="*/ 101679 h 258643"/>
              <a:gd name="connsiteX7" fmla="*/ 239436 w 809661"/>
              <a:gd name="connsiteY7" fmla="*/ 68097 h 258643"/>
              <a:gd name="connsiteX8" fmla="*/ 126118 w 809661"/>
              <a:gd name="connsiteY8" fmla="*/ 42806 h 258643"/>
              <a:gd name="connsiteX9" fmla="*/ 8456 w 809661"/>
              <a:gd name="connsiteY9" fmla="*/ 1422 h 258643"/>
              <a:gd name="connsiteX10" fmla="*/ 8456 w 809661"/>
              <a:gd name="connsiteY10" fmla="*/ 99053 h 258643"/>
              <a:gd name="connsiteX0" fmla="*/ 51900 w 853107"/>
              <a:gd name="connsiteY0" fmla="*/ 99053 h 275467"/>
              <a:gd name="connsiteX1" fmla="*/ 61425 w 853107"/>
              <a:gd name="connsiteY1" fmla="*/ 258596 h 275467"/>
              <a:gd name="connsiteX2" fmla="*/ 842514 w 853107"/>
              <a:gd name="connsiteY2" fmla="*/ 258595 h 275467"/>
              <a:gd name="connsiteX3" fmla="*/ 847765 w 853107"/>
              <a:gd name="connsiteY3" fmla="*/ 150618 h 275467"/>
              <a:gd name="connsiteX4" fmla="*/ 697359 w 853107"/>
              <a:gd name="connsiteY4" fmla="*/ 135099 h 275467"/>
              <a:gd name="connsiteX5" fmla="*/ 457971 w 853107"/>
              <a:gd name="connsiteY5" fmla="*/ 101679 h 275467"/>
              <a:gd name="connsiteX6" fmla="*/ 282880 w 853107"/>
              <a:gd name="connsiteY6" fmla="*/ 68097 h 275467"/>
              <a:gd name="connsiteX7" fmla="*/ 169562 w 853107"/>
              <a:gd name="connsiteY7" fmla="*/ 42806 h 275467"/>
              <a:gd name="connsiteX8" fmla="*/ 51900 w 853107"/>
              <a:gd name="connsiteY8" fmla="*/ 1422 h 275467"/>
              <a:gd name="connsiteX9" fmla="*/ 51900 w 853107"/>
              <a:gd name="connsiteY9" fmla="*/ 99053 h 275467"/>
              <a:gd name="connsiteX0" fmla="*/ 8458 w 809663"/>
              <a:gd name="connsiteY0" fmla="*/ 99053 h 320583"/>
              <a:gd name="connsiteX1" fmla="*/ 17983 w 809663"/>
              <a:gd name="connsiteY1" fmla="*/ 258596 h 320583"/>
              <a:gd name="connsiteX2" fmla="*/ 799072 w 809663"/>
              <a:gd name="connsiteY2" fmla="*/ 258595 h 320583"/>
              <a:gd name="connsiteX3" fmla="*/ 804323 w 809663"/>
              <a:gd name="connsiteY3" fmla="*/ 150618 h 320583"/>
              <a:gd name="connsiteX4" fmla="*/ 653917 w 809663"/>
              <a:gd name="connsiteY4" fmla="*/ 135099 h 320583"/>
              <a:gd name="connsiteX5" fmla="*/ 414529 w 809663"/>
              <a:gd name="connsiteY5" fmla="*/ 101679 h 320583"/>
              <a:gd name="connsiteX6" fmla="*/ 239438 w 809663"/>
              <a:gd name="connsiteY6" fmla="*/ 68097 h 320583"/>
              <a:gd name="connsiteX7" fmla="*/ 126120 w 809663"/>
              <a:gd name="connsiteY7" fmla="*/ 42806 h 320583"/>
              <a:gd name="connsiteX8" fmla="*/ 8458 w 809663"/>
              <a:gd name="connsiteY8" fmla="*/ 1422 h 320583"/>
              <a:gd name="connsiteX9" fmla="*/ 8458 w 809663"/>
              <a:gd name="connsiteY9" fmla="*/ 99053 h 320583"/>
              <a:gd name="connsiteX0" fmla="*/ 8456 w 809663"/>
              <a:gd name="connsiteY0" fmla="*/ 99053 h 266451"/>
              <a:gd name="connsiteX1" fmla="*/ 17981 w 809663"/>
              <a:gd name="connsiteY1" fmla="*/ 258596 h 266451"/>
              <a:gd name="connsiteX2" fmla="*/ 799070 w 809663"/>
              <a:gd name="connsiteY2" fmla="*/ 258595 h 266451"/>
              <a:gd name="connsiteX3" fmla="*/ 804321 w 809663"/>
              <a:gd name="connsiteY3" fmla="*/ 150618 h 266451"/>
              <a:gd name="connsiteX4" fmla="*/ 653915 w 809663"/>
              <a:gd name="connsiteY4" fmla="*/ 135099 h 266451"/>
              <a:gd name="connsiteX5" fmla="*/ 414527 w 809663"/>
              <a:gd name="connsiteY5" fmla="*/ 101679 h 266451"/>
              <a:gd name="connsiteX6" fmla="*/ 239436 w 809663"/>
              <a:gd name="connsiteY6" fmla="*/ 68097 h 266451"/>
              <a:gd name="connsiteX7" fmla="*/ 126118 w 809663"/>
              <a:gd name="connsiteY7" fmla="*/ 42806 h 266451"/>
              <a:gd name="connsiteX8" fmla="*/ 8456 w 809663"/>
              <a:gd name="connsiteY8" fmla="*/ 1422 h 266451"/>
              <a:gd name="connsiteX9" fmla="*/ 8456 w 809663"/>
              <a:gd name="connsiteY9" fmla="*/ 99053 h 266451"/>
              <a:gd name="connsiteX0" fmla="*/ 56147 w 857352"/>
              <a:gd name="connsiteY0" fmla="*/ 10593 h 291473"/>
              <a:gd name="connsiteX1" fmla="*/ 65672 w 857352"/>
              <a:gd name="connsiteY1" fmla="*/ 267767 h 291473"/>
              <a:gd name="connsiteX2" fmla="*/ 846761 w 857352"/>
              <a:gd name="connsiteY2" fmla="*/ 267766 h 291473"/>
              <a:gd name="connsiteX3" fmla="*/ 852012 w 857352"/>
              <a:gd name="connsiteY3" fmla="*/ 159789 h 291473"/>
              <a:gd name="connsiteX4" fmla="*/ 701606 w 857352"/>
              <a:gd name="connsiteY4" fmla="*/ 144270 h 291473"/>
              <a:gd name="connsiteX5" fmla="*/ 462218 w 857352"/>
              <a:gd name="connsiteY5" fmla="*/ 110850 h 291473"/>
              <a:gd name="connsiteX6" fmla="*/ 287127 w 857352"/>
              <a:gd name="connsiteY6" fmla="*/ 77268 h 291473"/>
              <a:gd name="connsiteX7" fmla="*/ 173809 w 857352"/>
              <a:gd name="connsiteY7" fmla="*/ 51977 h 291473"/>
              <a:gd name="connsiteX8" fmla="*/ 56147 w 857352"/>
              <a:gd name="connsiteY8" fmla="*/ 10593 h 291473"/>
              <a:gd name="connsiteX0" fmla="*/ 50417 w 851624"/>
              <a:gd name="connsiteY0" fmla="*/ 100921 h 381801"/>
              <a:gd name="connsiteX1" fmla="*/ 59942 w 851624"/>
              <a:gd name="connsiteY1" fmla="*/ 358095 h 381801"/>
              <a:gd name="connsiteX2" fmla="*/ 841031 w 851624"/>
              <a:gd name="connsiteY2" fmla="*/ 358094 h 381801"/>
              <a:gd name="connsiteX3" fmla="*/ 846282 w 851624"/>
              <a:gd name="connsiteY3" fmla="*/ 250117 h 381801"/>
              <a:gd name="connsiteX4" fmla="*/ 695876 w 851624"/>
              <a:gd name="connsiteY4" fmla="*/ 234598 h 381801"/>
              <a:gd name="connsiteX5" fmla="*/ 456488 w 851624"/>
              <a:gd name="connsiteY5" fmla="*/ 201178 h 381801"/>
              <a:gd name="connsiteX6" fmla="*/ 281397 w 851624"/>
              <a:gd name="connsiteY6" fmla="*/ 167596 h 381801"/>
              <a:gd name="connsiteX7" fmla="*/ 168079 w 851624"/>
              <a:gd name="connsiteY7" fmla="*/ 142305 h 381801"/>
              <a:gd name="connsiteX8" fmla="*/ 50417 w 851624"/>
              <a:gd name="connsiteY8" fmla="*/ 100921 h 381801"/>
              <a:gd name="connsiteX0" fmla="*/ 52620 w 853825"/>
              <a:gd name="connsiteY0" fmla="*/ 29 h 280909"/>
              <a:gd name="connsiteX1" fmla="*/ 62145 w 853825"/>
              <a:gd name="connsiteY1" fmla="*/ 257203 h 280909"/>
              <a:gd name="connsiteX2" fmla="*/ 843234 w 853825"/>
              <a:gd name="connsiteY2" fmla="*/ 257202 h 280909"/>
              <a:gd name="connsiteX3" fmla="*/ 848485 w 853825"/>
              <a:gd name="connsiteY3" fmla="*/ 149225 h 280909"/>
              <a:gd name="connsiteX4" fmla="*/ 698079 w 853825"/>
              <a:gd name="connsiteY4" fmla="*/ 133706 h 280909"/>
              <a:gd name="connsiteX5" fmla="*/ 458691 w 853825"/>
              <a:gd name="connsiteY5" fmla="*/ 100286 h 280909"/>
              <a:gd name="connsiteX6" fmla="*/ 283600 w 853825"/>
              <a:gd name="connsiteY6" fmla="*/ 66704 h 280909"/>
              <a:gd name="connsiteX7" fmla="*/ 170282 w 853825"/>
              <a:gd name="connsiteY7" fmla="*/ 41413 h 280909"/>
              <a:gd name="connsiteX8" fmla="*/ 52620 w 853825"/>
              <a:gd name="connsiteY8" fmla="*/ 29 h 280909"/>
              <a:gd name="connsiteX0" fmla="*/ 49704 w 855535"/>
              <a:gd name="connsiteY0" fmla="*/ 29 h 280908"/>
              <a:gd name="connsiteX1" fmla="*/ 63853 w 855535"/>
              <a:gd name="connsiteY1" fmla="*/ 257202 h 280908"/>
              <a:gd name="connsiteX2" fmla="*/ 844942 w 855535"/>
              <a:gd name="connsiteY2" fmla="*/ 257201 h 280908"/>
              <a:gd name="connsiteX3" fmla="*/ 850193 w 855535"/>
              <a:gd name="connsiteY3" fmla="*/ 149224 h 280908"/>
              <a:gd name="connsiteX4" fmla="*/ 699787 w 855535"/>
              <a:gd name="connsiteY4" fmla="*/ 133705 h 280908"/>
              <a:gd name="connsiteX5" fmla="*/ 460399 w 855535"/>
              <a:gd name="connsiteY5" fmla="*/ 100285 h 280908"/>
              <a:gd name="connsiteX6" fmla="*/ 285308 w 855535"/>
              <a:gd name="connsiteY6" fmla="*/ 66703 h 280908"/>
              <a:gd name="connsiteX7" fmla="*/ 171990 w 855535"/>
              <a:gd name="connsiteY7" fmla="*/ 41412 h 280908"/>
              <a:gd name="connsiteX8" fmla="*/ 49704 w 855535"/>
              <a:gd name="connsiteY8" fmla="*/ 29 h 280908"/>
              <a:gd name="connsiteX0" fmla="*/ 70467 w 876296"/>
              <a:gd name="connsiteY0" fmla="*/ 9673 h 282622"/>
              <a:gd name="connsiteX1" fmla="*/ 61505 w 876296"/>
              <a:gd name="connsiteY1" fmla="*/ 252722 h 282622"/>
              <a:gd name="connsiteX2" fmla="*/ 865705 w 876296"/>
              <a:gd name="connsiteY2" fmla="*/ 266845 h 282622"/>
              <a:gd name="connsiteX3" fmla="*/ 870956 w 876296"/>
              <a:gd name="connsiteY3" fmla="*/ 158868 h 282622"/>
              <a:gd name="connsiteX4" fmla="*/ 720550 w 876296"/>
              <a:gd name="connsiteY4" fmla="*/ 143349 h 282622"/>
              <a:gd name="connsiteX5" fmla="*/ 481162 w 876296"/>
              <a:gd name="connsiteY5" fmla="*/ 109929 h 282622"/>
              <a:gd name="connsiteX6" fmla="*/ 306071 w 876296"/>
              <a:gd name="connsiteY6" fmla="*/ 76347 h 282622"/>
              <a:gd name="connsiteX7" fmla="*/ 192753 w 876296"/>
              <a:gd name="connsiteY7" fmla="*/ 51056 h 282622"/>
              <a:gd name="connsiteX8" fmla="*/ 70467 w 876296"/>
              <a:gd name="connsiteY8" fmla="*/ 9673 h 282622"/>
              <a:gd name="connsiteX0" fmla="*/ 17518 w 823349"/>
              <a:gd name="connsiteY0" fmla="*/ 9673 h 273008"/>
              <a:gd name="connsiteX1" fmla="*/ 8556 w 823349"/>
              <a:gd name="connsiteY1" fmla="*/ 252722 h 273008"/>
              <a:gd name="connsiteX2" fmla="*/ 812756 w 823349"/>
              <a:gd name="connsiteY2" fmla="*/ 266845 h 273008"/>
              <a:gd name="connsiteX3" fmla="*/ 818007 w 823349"/>
              <a:gd name="connsiteY3" fmla="*/ 158868 h 273008"/>
              <a:gd name="connsiteX4" fmla="*/ 667601 w 823349"/>
              <a:gd name="connsiteY4" fmla="*/ 143349 h 273008"/>
              <a:gd name="connsiteX5" fmla="*/ 428213 w 823349"/>
              <a:gd name="connsiteY5" fmla="*/ 109929 h 273008"/>
              <a:gd name="connsiteX6" fmla="*/ 253122 w 823349"/>
              <a:gd name="connsiteY6" fmla="*/ 76347 h 273008"/>
              <a:gd name="connsiteX7" fmla="*/ 139804 w 823349"/>
              <a:gd name="connsiteY7" fmla="*/ 51056 h 273008"/>
              <a:gd name="connsiteX8" fmla="*/ 17518 w 823349"/>
              <a:gd name="connsiteY8" fmla="*/ 9673 h 273008"/>
              <a:gd name="connsiteX0" fmla="*/ 37674 w 843503"/>
              <a:gd name="connsiteY0" fmla="*/ 9673 h 273603"/>
              <a:gd name="connsiteX1" fmla="*/ 28712 w 843503"/>
              <a:gd name="connsiteY1" fmla="*/ 252722 h 273603"/>
              <a:gd name="connsiteX2" fmla="*/ 832912 w 843503"/>
              <a:gd name="connsiteY2" fmla="*/ 266845 h 273603"/>
              <a:gd name="connsiteX3" fmla="*/ 838163 w 843503"/>
              <a:gd name="connsiteY3" fmla="*/ 158868 h 273603"/>
              <a:gd name="connsiteX4" fmla="*/ 687757 w 843503"/>
              <a:gd name="connsiteY4" fmla="*/ 143349 h 273603"/>
              <a:gd name="connsiteX5" fmla="*/ 448369 w 843503"/>
              <a:gd name="connsiteY5" fmla="*/ 109929 h 273603"/>
              <a:gd name="connsiteX6" fmla="*/ 273278 w 843503"/>
              <a:gd name="connsiteY6" fmla="*/ 76347 h 273603"/>
              <a:gd name="connsiteX7" fmla="*/ 159960 w 843503"/>
              <a:gd name="connsiteY7" fmla="*/ 51056 h 273603"/>
              <a:gd name="connsiteX8" fmla="*/ 37674 w 843503"/>
              <a:gd name="connsiteY8" fmla="*/ 9673 h 273603"/>
              <a:gd name="connsiteX0" fmla="*/ 12247 w 818078"/>
              <a:gd name="connsiteY0" fmla="*/ 9673 h 323143"/>
              <a:gd name="connsiteX1" fmla="*/ 3285 w 818078"/>
              <a:gd name="connsiteY1" fmla="*/ 252722 h 323143"/>
              <a:gd name="connsiteX2" fmla="*/ 807485 w 818078"/>
              <a:gd name="connsiteY2" fmla="*/ 266845 h 323143"/>
              <a:gd name="connsiteX3" fmla="*/ 812736 w 818078"/>
              <a:gd name="connsiteY3" fmla="*/ 158868 h 323143"/>
              <a:gd name="connsiteX4" fmla="*/ 662330 w 818078"/>
              <a:gd name="connsiteY4" fmla="*/ 143349 h 323143"/>
              <a:gd name="connsiteX5" fmla="*/ 422942 w 818078"/>
              <a:gd name="connsiteY5" fmla="*/ 109929 h 323143"/>
              <a:gd name="connsiteX6" fmla="*/ 247851 w 818078"/>
              <a:gd name="connsiteY6" fmla="*/ 76347 h 323143"/>
              <a:gd name="connsiteX7" fmla="*/ 134533 w 818078"/>
              <a:gd name="connsiteY7" fmla="*/ 51056 h 323143"/>
              <a:gd name="connsiteX8" fmla="*/ 12247 w 818078"/>
              <a:gd name="connsiteY8" fmla="*/ 9673 h 323143"/>
              <a:gd name="connsiteX0" fmla="*/ 14330 w 820159"/>
              <a:gd name="connsiteY0" fmla="*/ 9673 h 273456"/>
              <a:gd name="connsiteX1" fmla="*/ 5368 w 820159"/>
              <a:gd name="connsiteY1" fmla="*/ 252722 h 273456"/>
              <a:gd name="connsiteX2" fmla="*/ 809568 w 820159"/>
              <a:gd name="connsiteY2" fmla="*/ 266845 h 273456"/>
              <a:gd name="connsiteX3" fmla="*/ 814819 w 820159"/>
              <a:gd name="connsiteY3" fmla="*/ 158868 h 273456"/>
              <a:gd name="connsiteX4" fmla="*/ 664413 w 820159"/>
              <a:gd name="connsiteY4" fmla="*/ 143349 h 273456"/>
              <a:gd name="connsiteX5" fmla="*/ 425025 w 820159"/>
              <a:gd name="connsiteY5" fmla="*/ 109929 h 273456"/>
              <a:gd name="connsiteX6" fmla="*/ 249934 w 820159"/>
              <a:gd name="connsiteY6" fmla="*/ 76347 h 273456"/>
              <a:gd name="connsiteX7" fmla="*/ 136616 w 820159"/>
              <a:gd name="connsiteY7" fmla="*/ 51056 h 273456"/>
              <a:gd name="connsiteX8" fmla="*/ 14330 w 820159"/>
              <a:gd name="connsiteY8" fmla="*/ 9673 h 273456"/>
              <a:gd name="connsiteX0" fmla="*/ 1579 w 807410"/>
              <a:gd name="connsiteY0" fmla="*/ 8766 h 270749"/>
              <a:gd name="connsiteX1" fmla="*/ 52741 w 807410"/>
              <a:gd name="connsiteY1" fmla="*/ 237670 h 270749"/>
              <a:gd name="connsiteX2" fmla="*/ 796817 w 807410"/>
              <a:gd name="connsiteY2" fmla="*/ 265938 h 270749"/>
              <a:gd name="connsiteX3" fmla="*/ 802068 w 807410"/>
              <a:gd name="connsiteY3" fmla="*/ 157961 h 270749"/>
              <a:gd name="connsiteX4" fmla="*/ 651662 w 807410"/>
              <a:gd name="connsiteY4" fmla="*/ 142442 h 270749"/>
              <a:gd name="connsiteX5" fmla="*/ 412274 w 807410"/>
              <a:gd name="connsiteY5" fmla="*/ 109022 h 270749"/>
              <a:gd name="connsiteX6" fmla="*/ 237183 w 807410"/>
              <a:gd name="connsiteY6" fmla="*/ 75440 h 270749"/>
              <a:gd name="connsiteX7" fmla="*/ 123865 w 807410"/>
              <a:gd name="connsiteY7" fmla="*/ 50149 h 270749"/>
              <a:gd name="connsiteX8" fmla="*/ 1579 w 807410"/>
              <a:gd name="connsiteY8" fmla="*/ 8766 h 270749"/>
              <a:gd name="connsiteX0" fmla="*/ 28776 w 834605"/>
              <a:gd name="connsiteY0" fmla="*/ 8765 h 266720"/>
              <a:gd name="connsiteX1" fmla="*/ 79938 w 834605"/>
              <a:gd name="connsiteY1" fmla="*/ 237669 h 266720"/>
              <a:gd name="connsiteX2" fmla="*/ 824014 w 834605"/>
              <a:gd name="connsiteY2" fmla="*/ 251792 h 266720"/>
              <a:gd name="connsiteX3" fmla="*/ 829265 w 834605"/>
              <a:gd name="connsiteY3" fmla="*/ 157960 h 266720"/>
              <a:gd name="connsiteX4" fmla="*/ 678859 w 834605"/>
              <a:gd name="connsiteY4" fmla="*/ 142441 h 266720"/>
              <a:gd name="connsiteX5" fmla="*/ 439471 w 834605"/>
              <a:gd name="connsiteY5" fmla="*/ 109021 h 266720"/>
              <a:gd name="connsiteX6" fmla="*/ 264380 w 834605"/>
              <a:gd name="connsiteY6" fmla="*/ 75439 h 266720"/>
              <a:gd name="connsiteX7" fmla="*/ 151062 w 834605"/>
              <a:gd name="connsiteY7" fmla="*/ 50148 h 266720"/>
              <a:gd name="connsiteX8" fmla="*/ 28776 w 834605"/>
              <a:gd name="connsiteY8" fmla="*/ 8765 h 266720"/>
              <a:gd name="connsiteX0" fmla="*/ 28778 w 834609"/>
              <a:gd name="connsiteY0" fmla="*/ 8765 h 256319"/>
              <a:gd name="connsiteX1" fmla="*/ 79940 w 834609"/>
              <a:gd name="connsiteY1" fmla="*/ 237669 h 256319"/>
              <a:gd name="connsiteX2" fmla="*/ 824016 w 834609"/>
              <a:gd name="connsiteY2" fmla="*/ 251792 h 256319"/>
              <a:gd name="connsiteX3" fmla="*/ 829267 w 834609"/>
              <a:gd name="connsiteY3" fmla="*/ 157960 h 256319"/>
              <a:gd name="connsiteX4" fmla="*/ 678861 w 834609"/>
              <a:gd name="connsiteY4" fmla="*/ 142441 h 256319"/>
              <a:gd name="connsiteX5" fmla="*/ 439473 w 834609"/>
              <a:gd name="connsiteY5" fmla="*/ 109021 h 256319"/>
              <a:gd name="connsiteX6" fmla="*/ 264382 w 834609"/>
              <a:gd name="connsiteY6" fmla="*/ 75439 h 256319"/>
              <a:gd name="connsiteX7" fmla="*/ 151064 w 834609"/>
              <a:gd name="connsiteY7" fmla="*/ 50148 h 256319"/>
              <a:gd name="connsiteX8" fmla="*/ 28778 w 834609"/>
              <a:gd name="connsiteY8" fmla="*/ 8765 h 256319"/>
              <a:gd name="connsiteX0" fmla="*/ 30310 w 854597"/>
              <a:gd name="connsiteY0" fmla="*/ 8765 h 251934"/>
              <a:gd name="connsiteX1" fmla="*/ 81472 w 854597"/>
              <a:gd name="connsiteY1" fmla="*/ 237669 h 251934"/>
              <a:gd name="connsiteX2" fmla="*/ 848672 w 854597"/>
              <a:gd name="connsiteY2" fmla="*/ 237647 h 251934"/>
              <a:gd name="connsiteX3" fmla="*/ 830799 w 854597"/>
              <a:gd name="connsiteY3" fmla="*/ 157960 h 251934"/>
              <a:gd name="connsiteX4" fmla="*/ 680393 w 854597"/>
              <a:gd name="connsiteY4" fmla="*/ 142441 h 251934"/>
              <a:gd name="connsiteX5" fmla="*/ 441005 w 854597"/>
              <a:gd name="connsiteY5" fmla="*/ 109021 h 251934"/>
              <a:gd name="connsiteX6" fmla="*/ 265914 w 854597"/>
              <a:gd name="connsiteY6" fmla="*/ 75439 h 251934"/>
              <a:gd name="connsiteX7" fmla="*/ 152596 w 854597"/>
              <a:gd name="connsiteY7" fmla="*/ 50148 h 251934"/>
              <a:gd name="connsiteX8" fmla="*/ 30310 w 854597"/>
              <a:gd name="connsiteY8" fmla="*/ 8765 h 251934"/>
              <a:gd name="connsiteX0" fmla="*/ 19698 w 843983"/>
              <a:gd name="connsiteY0" fmla="*/ 8539 h 248878"/>
              <a:gd name="connsiteX1" fmla="*/ 89359 w 843983"/>
              <a:gd name="connsiteY1" fmla="*/ 233906 h 248878"/>
              <a:gd name="connsiteX2" fmla="*/ 838060 w 843983"/>
              <a:gd name="connsiteY2" fmla="*/ 237421 h 248878"/>
              <a:gd name="connsiteX3" fmla="*/ 820187 w 843983"/>
              <a:gd name="connsiteY3" fmla="*/ 157734 h 248878"/>
              <a:gd name="connsiteX4" fmla="*/ 669781 w 843983"/>
              <a:gd name="connsiteY4" fmla="*/ 142215 h 248878"/>
              <a:gd name="connsiteX5" fmla="*/ 430393 w 843983"/>
              <a:gd name="connsiteY5" fmla="*/ 108795 h 248878"/>
              <a:gd name="connsiteX6" fmla="*/ 255302 w 843983"/>
              <a:gd name="connsiteY6" fmla="*/ 75213 h 248878"/>
              <a:gd name="connsiteX7" fmla="*/ 141984 w 843983"/>
              <a:gd name="connsiteY7" fmla="*/ 49922 h 248878"/>
              <a:gd name="connsiteX8" fmla="*/ 19698 w 843983"/>
              <a:gd name="connsiteY8" fmla="*/ 8539 h 248878"/>
              <a:gd name="connsiteX0" fmla="*/ 19696 w 843983"/>
              <a:gd name="connsiteY0" fmla="*/ 8539 h 248877"/>
              <a:gd name="connsiteX1" fmla="*/ 89357 w 843983"/>
              <a:gd name="connsiteY1" fmla="*/ 233906 h 248877"/>
              <a:gd name="connsiteX2" fmla="*/ 838058 w 843983"/>
              <a:gd name="connsiteY2" fmla="*/ 237421 h 248877"/>
              <a:gd name="connsiteX3" fmla="*/ 820185 w 843983"/>
              <a:gd name="connsiteY3" fmla="*/ 157734 h 248877"/>
              <a:gd name="connsiteX4" fmla="*/ 669779 w 843983"/>
              <a:gd name="connsiteY4" fmla="*/ 142215 h 248877"/>
              <a:gd name="connsiteX5" fmla="*/ 430391 w 843983"/>
              <a:gd name="connsiteY5" fmla="*/ 108795 h 248877"/>
              <a:gd name="connsiteX6" fmla="*/ 255300 w 843983"/>
              <a:gd name="connsiteY6" fmla="*/ 75213 h 248877"/>
              <a:gd name="connsiteX7" fmla="*/ 141982 w 843983"/>
              <a:gd name="connsiteY7" fmla="*/ 49922 h 248877"/>
              <a:gd name="connsiteX8" fmla="*/ 19696 w 843983"/>
              <a:gd name="connsiteY8" fmla="*/ 8539 h 248877"/>
              <a:gd name="connsiteX0" fmla="*/ 55802 w 819961"/>
              <a:gd name="connsiteY0" fmla="*/ 10855 h 229976"/>
              <a:gd name="connsiteX1" fmla="*/ 65337 w 819961"/>
              <a:gd name="connsiteY1" fmla="*/ 215005 h 229976"/>
              <a:gd name="connsiteX2" fmla="*/ 814038 w 819961"/>
              <a:gd name="connsiteY2" fmla="*/ 218520 h 229976"/>
              <a:gd name="connsiteX3" fmla="*/ 796165 w 819961"/>
              <a:gd name="connsiteY3" fmla="*/ 138833 h 229976"/>
              <a:gd name="connsiteX4" fmla="*/ 645759 w 819961"/>
              <a:gd name="connsiteY4" fmla="*/ 123314 h 229976"/>
              <a:gd name="connsiteX5" fmla="*/ 406371 w 819961"/>
              <a:gd name="connsiteY5" fmla="*/ 89894 h 229976"/>
              <a:gd name="connsiteX6" fmla="*/ 231280 w 819961"/>
              <a:gd name="connsiteY6" fmla="*/ 56312 h 229976"/>
              <a:gd name="connsiteX7" fmla="*/ 117962 w 819961"/>
              <a:gd name="connsiteY7" fmla="*/ 31021 h 229976"/>
              <a:gd name="connsiteX8" fmla="*/ 55802 w 819961"/>
              <a:gd name="connsiteY8" fmla="*/ 10855 h 229976"/>
              <a:gd name="connsiteX0" fmla="*/ 52459 w 816620"/>
              <a:gd name="connsiteY0" fmla="*/ 59009 h 278130"/>
              <a:gd name="connsiteX1" fmla="*/ 61994 w 816620"/>
              <a:gd name="connsiteY1" fmla="*/ 263159 h 278130"/>
              <a:gd name="connsiteX2" fmla="*/ 810695 w 816620"/>
              <a:gd name="connsiteY2" fmla="*/ 266674 h 278130"/>
              <a:gd name="connsiteX3" fmla="*/ 792822 w 816620"/>
              <a:gd name="connsiteY3" fmla="*/ 186987 h 278130"/>
              <a:gd name="connsiteX4" fmla="*/ 642416 w 816620"/>
              <a:gd name="connsiteY4" fmla="*/ 171468 h 278130"/>
              <a:gd name="connsiteX5" fmla="*/ 403028 w 816620"/>
              <a:gd name="connsiteY5" fmla="*/ 138048 h 278130"/>
              <a:gd name="connsiteX6" fmla="*/ 227937 w 816620"/>
              <a:gd name="connsiteY6" fmla="*/ 104466 h 278130"/>
              <a:gd name="connsiteX7" fmla="*/ 114619 w 816620"/>
              <a:gd name="connsiteY7" fmla="*/ 79175 h 278130"/>
              <a:gd name="connsiteX8" fmla="*/ 52459 w 816620"/>
              <a:gd name="connsiteY8" fmla="*/ 59009 h 278130"/>
              <a:gd name="connsiteX0" fmla="*/ 61945 w 826104"/>
              <a:gd name="connsiteY0" fmla="*/ 51180 h 270301"/>
              <a:gd name="connsiteX1" fmla="*/ 71480 w 826104"/>
              <a:gd name="connsiteY1" fmla="*/ 255330 h 270301"/>
              <a:gd name="connsiteX2" fmla="*/ 820181 w 826104"/>
              <a:gd name="connsiteY2" fmla="*/ 258845 h 270301"/>
              <a:gd name="connsiteX3" fmla="*/ 802308 w 826104"/>
              <a:gd name="connsiteY3" fmla="*/ 179158 h 270301"/>
              <a:gd name="connsiteX4" fmla="*/ 651902 w 826104"/>
              <a:gd name="connsiteY4" fmla="*/ 163639 h 270301"/>
              <a:gd name="connsiteX5" fmla="*/ 412514 w 826104"/>
              <a:gd name="connsiteY5" fmla="*/ 130219 h 270301"/>
              <a:gd name="connsiteX6" fmla="*/ 237423 w 826104"/>
              <a:gd name="connsiteY6" fmla="*/ 96637 h 270301"/>
              <a:gd name="connsiteX7" fmla="*/ 124105 w 826104"/>
              <a:gd name="connsiteY7" fmla="*/ 71346 h 270301"/>
              <a:gd name="connsiteX8" fmla="*/ 61945 w 826104"/>
              <a:gd name="connsiteY8" fmla="*/ 51180 h 270301"/>
              <a:gd name="connsiteX0" fmla="*/ 61945 w 826106"/>
              <a:gd name="connsiteY0" fmla="*/ 51180 h 270301"/>
              <a:gd name="connsiteX1" fmla="*/ 71480 w 826106"/>
              <a:gd name="connsiteY1" fmla="*/ 255330 h 270301"/>
              <a:gd name="connsiteX2" fmla="*/ 820181 w 826106"/>
              <a:gd name="connsiteY2" fmla="*/ 258845 h 270301"/>
              <a:gd name="connsiteX3" fmla="*/ 802308 w 826106"/>
              <a:gd name="connsiteY3" fmla="*/ 179158 h 270301"/>
              <a:gd name="connsiteX4" fmla="*/ 651902 w 826106"/>
              <a:gd name="connsiteY4" fmla="*/ 163639 h 270301"/>
              <a:gd name="connsiteX5" fmla="*/ 412514 w 826106"/>
              <a:gd name="connsiteY5" fmla="*/ 130219 h 270301"/>
              <a:gd name="connsiteX6" fmla="*/ 237423 w 826106"/>
              <a:gd name="connsiteY6" fmla="*/ 96637 h 270301"/>
              <a:gd name="connsiteX7" fmla="*/ 124105 w 826106"/>
              <a:gd name="connsiteY7" fmla="*/ 71346 h 270301"/>
              <a:gd name="connsiteX8" fmla="*/ 61945 w 826106"/>
              <a:gd name="connsiteY8" fmla="*/ 51180 h 270301"/>
              <a:gd name="connsiteX0" fmla="*/ 61945 w 826104"/>
              <a:gd name="connsiteY0" fmla="*/ 51997 h 271118"/>
              <a:gd name="connsiteX1" fmla="*/ 71480 w 826104"/>
              <a:gd name="connsiteY1" fmla="*/ 256147 h 271118"/>
              <a:gd name="connsiteX2" fmla="*/ 820181 w 826104"/>
              <a:gd name="connsiteY2" fmla="*/ 259662 h 271118"/>
              <a:gd name="connsiteX3" fmla="*/ 802308 w 826104"/>
              <a:gd name="connsiteY3" fmla="*/ 179975 h 271118"/>
              <a:gd name="connsiteX4" fmla="*/ 651902 w 826104"/>
              <a:gd name="connsiteY4" fmla="*/ 164456 h 271118"/>
              <a:gd name="connsiteX5" fmla="*/ 412514 w 826104"/>
              <a:gd name="connsiteY5" fmla="*/ 131036 h 271118"/>
              <a:gd name="connsiteX6" fmla="*/ 237423 w 826104"/>
              <a:gd name="connsiteY6" fmla="*/ 97454 h 271118"/>
              <a:gd name="connsiteX7" fmla="*/ 151854 w 826104"/>
              <a:gd name="connsiteY7" fmla="*/ 68628 h 271118"/>
              <a:gd name="connsiteX8" fmla="*/ 61945 w 826104"/>
              <a:gd name="connsiteY8" fmla="*/ 51997 h 271118"/>
              <a:gd name="connsiteX0" fmla="*/ 61945 w 826106"/>
              <a:gd name="connsiteY0" fmla="*/ 51997 h 271118"/>
              <a:gd name="connsiteX1" fmla="*/ 71480 w 826106"/>
              <a:gd name="connsiteY1" fmla="*/ 256147 h 271118"/>
              <a:gd name="connsiteX2" fmla="*/ 820181 w 826106"/>
              <a:gd name="connsiteY2" fmla="*/ 259662 h 271118"/>
              <a:gd name="connsiteX3" fmla="*/ 802308 w 826106"/>
              <a:gd name="connsiteY3" fmla="*/ 179975 h 271118"/>
              <a:gd name="connsiteX4" fmla="*/ 651902 w 826106"/>
              <a:gd name="connsiteY4" fmla="*/ 164456 h 271118"/>
              <a:gd name="connsiteX5" fmla="*/ 412514 w 826106"/>
              <a:gd name="connsiteY5" fmla="*/ 131036 h 271118"/>
              <a:gd name="connsiteX6" fmla="*/ 237423 w 826106"/>
              <a:gd name="connsiteY6" fmla="*/ 97454 h 271118"/>
              <a:gd name="connsiteX7" fmla="*/ 151854 w 826106"/>
              <a:gd name="connsiteY7" fmla="*/ 68628 h 271118"/>
              <a:gd name="connsiteX8" fmla="*/ 61945 w 826106"/>
              <a:gd name="connsiteY8" fmla="*/ 51997 h 271118"/>
              <a:gd name="connsiteX0" fmla="*/ 52459 w 816618"/>
              <a:gd name="connsiteY0" fmla="*/ 51997 h 271118"/>
              <a:gd name="connsiteX1" fmla="*/ 61994 w 816618"/>
              <a:gd name="connsiteY1" fmla="*/ 256147 h 271118"/>
              <a:gd name="connsiteX2" fmla="*/ 810695 w 816618"/>
              <a:gd name="connsiteY2" fmla="*/ 259662 h 271118"/>
              <a:gd name="connsiteX3" fmla="*/ 792822 w 816618"/>
              <a:gd name="connsiteY3" fmla="*/ 179975 h 271118"/>
              <a:gd name="connsiteX4" fmla="*/ 642416 w 816618"/>
              <a:gd name="connsiteY4" fmla="*/ 164456 h 271118"/>
              <a:gd name="connsiteX5" fmla="*/ 403028 w 816618"/>
              <a:gd name="connsiteY5" fmla="*/ 131036 h 271118"/>
              <a:gd name="connsiteX6" fmla="*/ 227937 w 816618"/>
              <a:gd name="connsiteY6" fmla="*/ 97454 h 271118"/>
              <a:gd name="connsiteX7" fmla="*/ 142368 w 816618"/>
              <a:gd name="connsiteY7" fmla="*/ 68628 h 271118"/>
              <a:gd name="connsiteX8" fmla="*/ 52459 w 816618"/>
              <a:gd name="connsiteY8" fmla="*/ 51997 h 271118"/>
              <a:gd name="connsiteX0" fmla="*/ 52459 w 816620"/>
              <a:gd name="connsiteY0" fmla="*/ 2627 h 221748"/>
              <a:gd name="connsiteX1" fmla="*/ 61994 w 816620"/>
              <a:gd name="connsiteY1" fmla="*/ 206777 h 221748"/>
              <a:gd name="connsiteX2" fmla="*/ 810695 w 816620"/>
              <a:gd name="connsiteY2" fmla="*/ 210292 h 221748"/>
              <a:gd name="connsiteX3" fmla="*/ 792822 w 816620"/>
              <a:gd name="connsiteY3" fmla="*/ 130605 h 221748"/>
              <a:gd name="connsiteX4" fmla="*/ 642416 w 816620"/>
              <a:gd name="connsiteY4" fmla="*/ 115086 h 221748"/>
              <a:gd name="connsiteX5" fmla="*/ 403028 w 816620"/>
              <a:gd name="connsiteY5" fmla="*/ 81666 h 221748"/>
              <a:gd name="connsiteX6" fmla="*/ 227937 w 816620"/>
              <a:gd name="connsiteY6" fmla="*/ 48084 h 221748"/>
              <a:gd name="connsiteX7" fmla="*/ 142368 w 816620"/>
              <a:gd name="connsiteY7" fmla="*/ 19258 h 221748"/>
              <a:gd name="connsiteX8" fmla="*/ 52459 w 816620"/>
              <a:gd name="connsiteY8" fmla="*/ 2627 h 221748"/>
              <a:gd name="connsiteX0" fmla="*/ 52459 w 816618"/>
              <a:gd name="connsiteY0" fmla="*/ 2627 h 221748"/>
              <a:gd name="connsiteX1" fmla="*/ 61994 w 816618"/>
              <a:gd name="connsiteY1" fmla="*/ 206777 h 221748"/>
              <a:gd name="connsiteX2" fmla="*/ 810695 w 816618"/>
              <a:gd name="connsiteY2" fmla="*/ 210292 h 221748"/>
              <a:gd name="connsiteX3" fmla="*/ 792822 w 816618"/>
              <a:gd name="connsiteY3" fmla="*/ 130605 h 221748"/>
              <a:gd name="connsiteX4" fmla="*/ 642416 w 816618"/>
              <a:gd name="connsiteY4" fmla="*/ 115086 h 221748"/>
              <a:gd name="connsiteX5" fmla="*/ 403028 w 816618"/>
              <a:gd name="connsiteY5" fmla="*/ 81666 h 221748"/>
              <a:gd name="connsiteX6" fmla="*/ 227937 w 816618"/>
              <a:gd name="connsiteY6" fmla="*/ 48084 h 221748"/>
              <a:gd name="connsiteX7" fmla="*/ 142368 w 816618"/>
              <a:gd name="connsiteY7" fmla="*/ 19258 h 221748"/>
              <a:gd name="connsiteX8" fmla="*/ 52459 w 816618"/>
              <a:gd name="connsiteY8" fmla="*/ 2627 h 221748"/>
              <a:gd name="connsiteX0" fmla="*/ -1 w 764160"/>
              <a:gd name="connsiteY0" fmla="*/ 2627 h 221748"/>
              <a:gd name="connsiteX1" fmla="*/ 9534 w 764160"/>
              <a:gd name="connsiteY1" fmla="*/ 206777 h 221748"/>
              <a:gd name="connsiteX2" fmla="*/ 758235 w 764160"/>
              <a:gd name="connsiteY2" fmla="*/ 210292 h 221748"/>
              <a:gd name="connsiteX3" fmla="*/ 740362 w 764160"/>
              <a:gd name="connsiteY3" fmla="*/ 130605 h 221748"/>
              <a:gd name="connsiteX4" fmla="*/ 589956 w 764160"/>
              <a:gd name="connsiteY4" fmla="*/ 115086 h 221748"/>
              <a:gd name="connsiteX5" fmla="*/ 350568 w 764160"/>
              <a:gd name="connsiteY5" fmla="*/ 81666 h 221748"/>
              <a:gd name="connsiteX6" fmla="*/ 175477 w 764160"/>
              <a:gd name="connsiteY6" fmla="*/ 48084 h 221748"/>
              <a:gd name="connsiteX7" fmla="*/ 89908 w 764160"/>
              <a:gd name="connsiteY7" fmla="*/ 19258 h 221748"/>
              <a:gd name="connsiteX8" fmla="*/ -1 w 764160"/>
              <a:gd name="connsiteY8" fmla="*/ 2627 h 221748"/>
              <a:gd name="connsiteX0" fmla="*/ 1 w 764160"/>
              <a:gd name="connsiteY0" fmla="*/ 2627 h 210412"/>
              <a:gd name="connsiteX1" fmla="*/ 9536 w 764160"/>
              <a:gd name="connsiteY1" fmla="*/ 206777 h 210412"/>
              <a:gd name="connsiteX2" fmla="*/ 758237 w 764160"/>
              <a:gd name="connsiteY2" fmla="*/ 210292 h 210412"/>
              <a:gd name="connsiteX3" fmla="*/ 740364 w 764160"/>
              <a:gd name="connsiteY3" fmla="*/ 130605 h 210412"/>
              <a:gd name="connsiteX4" fmla="*/ 589958 w 764160"/>
              <a:gd name="connsiteY4" fmla="*/ 115086 h 210412"/>
              <a:gd name="connsiteX5" fmla="*/ 350570 w 764160"/>
              <a:gd name="connsiteY5" fmla="*/ 81666 h 210412"/>
              <a:gd name="connsiteX6" fmla="*/ 175479 w 764160"/>
              <a:gd name="connsiteY6" fmla="*/ 48084 h 210412"/>
              <a:gd name="connsiteX7" fmla="*/ 89910 w 764160"/>
              <a:gd name="connsiteY7" fmla="*/ 19258 h 210412"/>
              <a:gd name="connsiteX8" fmla="*/ 1 w 764160"/>
              <a:gd name="connsiteY8" fmla="*/ 2627 h 21041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89956 w 766298"/>
              <a:gd name="connsiteY4" fmla="*/ 115086 h 210332"/>
              <a:gd name="connsiteX5" fmla="*/ 350568 w 766298"/>
              <a:gd name="connsiteY5" fmla="*/ 81666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81666 h 210332"/>
              <a:gd name="connsiteX6" fmla="*/ 175479 w 766302"/>
              <a:gd name="connsiteY6" fmla="*/ 48084 h 210332"/>
              <a:gd name="connsiteX7" fmla="*/ 89910 w 766302"/>
              <a:gd name="connsiteY7" fmla="*/ 19258 h 210332"/>
              <a:gd name="connsiteX8" fmla="*/ 1 w 766302"/>
              <a:gd name="connsiteY8" fmla="*/ 2627 h 21033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76081 w 766298"/>
              <a:gd name="connsiteY4" fmla="*/ 93869 h 210332"/>
              <a:gd name="connsiteX5" fmla="*/ 350568 w 766298"/>
              <a:gd name="connsiteY5" fmla="*/ 71057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71057 h 210332"/>
              <a:gd name="connsiteX6" fmla="*/ 89910 w 766302"/>
              <a:gd name="connsiteY6" fmla="*/ 19258 h 210332"/>
              <a:gd name="connsiteX7" fmla="*/ 1 w 766302"/>
              <a:gd name="connsiteY7" fmla="*/ 2627 h 210332"/>
              <a:gd name="connsiteX0" fmla="*/ -1 w 770763"/>
              <a:gd name="connsiteY0" fmla="*/ 2627 h 210332"/>
              <a:gd name="connsiteX1" fmla="*/ 9534 w 770763"/>
              <a:gd name="connsiteY1" fmla="*/ 206777 h 210332"/>
              <a:gd name="connsiteX2" fmla="*/ 758235 w 770763"/>
              <a:gd name="connsiteY2" fmla="*/ 210292 h 210332"/>
              <a:gd name="connsiteX3" fmla="*/ 768112 w 770763"/>
              <a:gd name="connsiteY3" fmla="*/ 98780 h 210332"/>
              <a:gd name="connsiteX4" fmla="*/ 576081 w 770763"/>
              <a:gd name="connsiteY4" fmla="*/ 93869 h 210332"/>
              <a:gd name="connsiteX5" fmla="*/ 350568 w 770763"/>
              <a:gd name="connsiteY5" fmla="*/ 71057 h 210332"/>
              <a:gd name="connsiteX6" fmla="*/ 89908 w 770763"/>
              <a:gd name="connsiteY6" fmla="*/ 19258 h 210332"/>
              <a:gd name="connsiteX7" fmla="*/ -1 w 770763"/>
              <a:gd name="connsiteY7" fmla="*/ 2627 h 2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0763" h="210332">
                <a:moveTo>
                  <a:pt x="-1" y="2627"/>
                </a:moveTo>
                <a:cubicBezTo>
                  <a:pt x="5104" y="-5605"/>
                  <a:pt x="7264" y="200455"/>
                  <a:pt x="9534" y="206777"/>
                </a:cubicBezTo>
                <a:cubicBezTo>
                  <a:pt x="-6697" y="206028"/>
                  <a:pt x="608679" y="196464"/>
                  <a:pt x="758235" y="210292"/>
                </a:cubicBezTo>
                <a:cubicBezTo>
                  <a:pt x="778475" y="211880"/>
                  <a:pt x="768111" y="166645"/>
                  <a:pt x="768112" y="98780"/>
                </a:cubicBezTo>
                <a:cubicBezTo>
                  <a:pt x="768112" y="82586"/>
                  <a:pt x="645672" y="98490"/>
                  <a:pt x="576081" y="93869"/>
                </a:cubicBezTo>
                <a:cubicBezTo>
                  <a:pt x="506490" y="89249"/>
                  <a:pt x="431597" y="83492"/>
                  <a:pt x="350568" y="71057"/>
                </a:cubicBezTo>
                <a:cubicBezTo>
                  <a:pt x="269539" y="58622"/>
                  <a:pt x="148336" y="30663"/>
                  <a:pt x="89908" y="19258"/>
                </a:cubicBezTo>
                <a:cubicBezTo>
                  <a:pt x="60662" y="11682"/>
                  <a:pt x="8769" y="-6821"/>
                  <a:pt x="-1" y="2627"/>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3812" name="Line 36"/>
          <p:cNvSpPr>
            <a:spLocks noChangeShapeType="1"/>
          </p:cNvSpPr>
          <p:nvPr/>
        </p:nvSpPr>
        <p:spPr bwMode="auto">
          <a:xfrm>
            <a:off x="8128000" y="5486401"/>
            <a:ext cx="0" cy="157163"/>
          </a:xfrm>
          <a:prstGeom prst="line">
            <a:avLst/>
          </a:prstGeom>
          <a:noFill/>
          <a:ln w="28575">
            <a:solidFill>
              <a:schemeClr val="tx1"/>
            </a:solidFill>
            <a:round/>
            <a:headEnd/>
            <a:tailEnd/>
          </a:ln>
        </p:spPr>
        <p:txBody>
          <a:bodyPr/>
          <a:lstStyle/>
          <a:p>
            <a:endParaRPr lang="en-US"/>
          </a:p>
        </p:txBody>
      </p:sp>
      <p:sp>
        <p:nvSpPr>
          <p:cNvPr id="33813" name="Freeform 6"/>
          <p:cNvSpPr>
            <a:spLocks/>
          </p:cNvSpPr>
          <p:nvPr/>
        </p:nvSpPr>
        <p:spPr bwMode="auto">
          <a:xfrm>
            <a:off x="7624234" y="4419601"/>
            <a:ext cx="1869017"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33797" name="Object 1"/>
          <p:cNvGraphicFramePr>
            <a:graphicFrameLocks noChangeAspect="1"/>
          </p:cNvGraphicFramePr>
          <p:nvPr/>
        </p:nvGraphicFramePr>
        <p:xfrm>
          <a:off x="11686118" y="6048375"/>
          <a:ext cx="400049" cy="338138"/>
        </p:xfrm>
        <a:graphic>
          <a:graphicData uri="http://schemas.openxmlformats.org/presentationml/2006/ole">
            <p:oleObj spid="_x0000_s214021" name="Equation" r:id="rId6" imgW="152334" imgH="190417" progId="">
              <p:embed/>
            </p:oleObj>
          </a:graphicData>
        </a:graphic>
      </p:graphicFrame>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1"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Sampling Distribution </a:t>
            </a:r>
            <a:br>
              <a:rPr lang="en-US" smtClean="0"/>
            </a:br>
            <a:r>
              <a:rPr lang="en-US" smtClean="0"/>
              <a:t>of the Proportion</a:t>
            </a:r>
          </a:p>
        </p:txBody>
      </p:sp>
      <p:sp>
        <p:nvSpPr>
          <p:cNvPr id="34821" name="Content Placeholder 2"/>
          <p:cNvSpPr>
            <a:spLocks noGrp="1"/>
          </p:cNvSpPr>
          <p:nvPr>
            <p:ph idx="1"/>
          </p:nvPr>
        </p:nvSpPr>
        <p:spPr>
          <a:xfrm>
            <a:off x="609600" y="1295400"/>
            <a:ext cx="11277600" cy="4525963"/>
          </a:xfrm>
        </p:spPr>
        <p:txBody>
          <a:bodyPr>
            <a:normAutofit/>
          </a:bodyPr>
          <a:lstStyle/>
          <a:p>
            <a:r>
              <a:rPr lang="en-US" sz="2400" b="1" dirty="0" smtClean="0"/>
              <a:t>Example: </a:t>
            </a:r>
            <a:r>
              <a:rPr lang="en-US" sz="2400" dirty="0" smtClean="0">
                <a:solidFill>
                  <a:srgbClr val="00B400"/>
                </a:solidFill>
              </a:rPr>
              <a:t>(continued)	  </a:t>
            </a:r>
            <a:r>
              <a:rPr lang="en-US" sz="2400" i="1" dirty="0" smtClean="0"/>
              <a:t>n</a:t>
            </a:r>
            <a:r>
              <a:rPr lang="en-US" sz="2400" dirty="0" smtClean="0"/>
              <a:t> = 250, </a:t>
            </a:r>
            <a:r>
              <a:rPr lang="en-US" sz="2400" i="1" dirty="0" smtClean="0">
                <a:sym typeface="Symbol" pitchFamily="18" charset="2"/>
              </a:rPr>
              <a:t>x</a:t>
            </a:r>
            <a:r>
              <a:rPr lang="en-US" sz="2400" dirty="0" smtClean="0">
                <a:sym typeface="Symbol" pitchFamily="18" charset="2"/>
              </a:rPr>
              <a:t> = 130,      = 0.52 </a:t>
            </a:r>
          </a:p>
          <a:p>
            <a:pPr marL="800100" lvl="2" indent="0">
              <a:buFontTx/>
              <a:buNone/>
            </a:pPr>
            <a:r>
              <a:rPr lang="en-US" sz="2400" dirty="0" smtClean="0">
                <a:sym typeface="Symbol" pitchFamily="18" charset="2"/>
              </a:rPr>
              <a:t>	Does this validate the claim that </a:t>
            </a:r>
            <a:r>
              <a:rPr lang="en-US" sz="2400" i="1" dirty="0" smtClean="0">
                <a:sym typeface="Symbol" pitchFamily="18" charset="2"/>
              </a:rPr>
              <a:t>p</a:t>
            </a:r>
            <a:r>
              <a:rPr lang="en-US" sz="2400" dirty="0" smtClean="0"/>
              <a:t> = 0.6 ?</a:t>
            </a:r>
          </a:p>
          <a:p>
            <a:pPr marL="800100" lvl="2" indent="0">
              <a:buFontTx/>
              <a:buNone/>
            </a:pPr>
            <a:endParaRPr lang="en-US" sz="2400" dirty="0" smtClean="0"/>
          </a:p>
          <a:p>
            <a:pPr>
              <a:buFontTx/>
              <a:buNone/>
            </a:pPr>
            <a:r>
              <a:rPr lang="en-US" sz="2400" dirty="0" smtClean="0"/>
              <a:t>Conclusion:</a:t>
            </a:r>
          </a:p>
          <a:p>
            <a:pPr marL="800100" lvl="2" indent="0">
              <a:buFontTx/>
              <a:buNone/>
            </a:pPr>
            <a:endParaRPr lang="en-US" sz="2400" dirty="0" smtClean="0">
              <a:sym typeface="Symbol" pitchFamily="18" charset="2"/>
            </a:endParaRPr>
          </a:p>
        </p:txBody>
      </p:sp>
      <p:sp>
        <p:nvSpPr>
          <p:cNvPr id="34822" name="Rectangle 29"/>
          <p:cNvSpPr>
            <a:spLocks noChangeArrowheads="1"/>
          </p:cNvSpPr>
          <p:nvPr/>
        </p:nvSpPr>
        <p:spPr bwMode="auto">
          <a:xfrm>
            <a:off x="11688234" y="56467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34823" name="Rectangle 31"/>
          <p:cNvSpPr>
            <a:spLocks noChangeArrowheads="1"/>
          </p:cNvSpPr>
          <p:nvPr/>
        </p:nvSpPr>
        <p:spPr bwMode="auto">
          <a:xfrm>
            <a:off x="9321801" y="56435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34824" name="Freeform 42"/>
          <p:cNvSpPr>
            <a:spLocks/>
          </p:cNvSpPr>
          <p:nvPr/>
        </p:nvSpPr>
        <p:spPr bwMode="auto">
          <a:xfrm>
            <a:off x="7217834" y="56435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34825" name="Freeform 45"/>
          <p:cNvSpPr>
            <a:spLocks/>
          </p:cNvSpPr>
          <p:nvPr/>
        </p:nvSpPr>
        <p:spPr bwMode="auto">
          <a:xfrm>
            <a:off x="9508067" y="44211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34826" name="Line 35"/>
          <p:cNvSpPr>
            <a:spLocks noChangeShapeType="1"/>
          </p:cNvSpPr>
          <p:nvPr/>
        </p:nvSpPr>
        <p:spPr bwMode="auto">
          <a:xfrm>
            <a:off x="9491133" y="4435475"/>
            <a:ext cx="0" cy="1208088"/>
          </a:xfrm>
          <a:prstGeom prst="line">
            <a:avLst/>
          </a:prstGeom>
          <a:noFill/>
          <a:ln w="12700">
            <a:solidFill>
              <a:schemeClr val="tx1"/>
            </a:solidFill>
            <a:prstDash val="dash"/>
            <a:round/>
            <a:headEnd/>
            <a:tailEnd/>
          </a:ln>
        </p:spPr>
        <p:txBody>
          <a:bodyPr/>
          <a:lstStyle/>
          <a:p>
            <a:endParaRPr lang="en-US"/>
          </a:p>
        </p:txBody>
      </p:sp>
      <p:sp>
        <p:nvSpPr>
          <p:cNvPr id="71689" name="Rectangle 25"/>
          <p:cNvSpPr>
            <a:spLocks noChangeArrowheads="1"/>
          </p:cNvSpPr>
          <p:nvPr/>
        </p:nvSpPr>
        <p:spPr bwMode="auto">
          <a:xfrm>
            <a:off x="609600" y="3192463"/>
            <a:ext cx="6250517" cy="1938992"/>
          </a:xfrm>
          <a:prstGeom prst="rect">
            <a:avLst/>
          </a:prstGeom>
          <a:noFill/>
          <a:ln>
            <a:noFill/>
          </a:ln>
          <a:extLst>
            <a:ext uri="{909E8E84-426E-40DD-AFC4-6F175D3DCCD1}"/>
            <a:ext uri="{91240B29-F687-4F45-9708-019B960494DF}"/>
          </a:extLst>
        </p:spPr>
        <p:txBody>
          <a:bodyPr>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defRPr/>
            </a:pPr>
            <a:r>
              <a:rPr lang="en-US" sz="2400" dirty="0" smtClean="0">
                <a:latin typeface="+mn-lt"/>
                <a:cs typeface="Arial" panose="020B0604020202020204" pitchFamily="34" charset="0"/>
              </a:rPr>
              <a:t>If the true population proportion is 0.6 as claimed, there is only about a 0.49% chance that the sample proportion could be 0.52 or less. This is very unlikely, so evidence does not support the claim</a:t>
            </a:r>
          </a:p>
        </p:txBody>
      </p:sp>
      <p:sp>
        <p:nvSpPr>
          <p:cNvPr id="34828" name="Rectangle 32"/>
          <p:cNvSpPr>
            <a:spLocks noChangeArrowheads="1"/>
          </p:cNvSpPr>
          <p:nvPr/>
        </p:nvSpPr>
        <p:spPr bwMode="auto">
          <a:xfrm>
            <a:off x="7615767" y="5638801"/>
            <a:ext cx="935567" cy="366713"/>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-2.58</a:t>
            </a:r>
          </a:p>
        </p:txBody>
      </p:sp>
      <p:sp>
        <p:nvSpPr>
          <p:cNvPr id="34829" name="Text Box 37"/>
          <p:cNvSpPr txBox="1">
            <a:spLocks noChangeArrowheads="1"/>
          </p:cNvSpPr>
          <p:nvPr/>
        </p:nvSpPr>
        <p:spPr bwMode="auto">
          <a:xfrm>
            <a:off x="7067551" y="4737100"/>
            <a:ext cx="1320800" cy="368300"/>
          </a:xfrm>
          <a:prstGeom prst="rect">
            <a:avLst/>
          </a:prstGeom>
          <a:noFill/>
          <a:ln w="12700">
            <a:noFill/>
            <a:miter lim="800000"/>
            <a:headEnd/>
            <a:tailEnd/>
          </a:ln>
        </p:spPr>
        <p:txBody>
          <a:bodyPr>
            <a:spAutoFit/>
          </a:bodyPr>
          <a:lstStyle/>
          <a:p>
            <a:pPr>
              <a:spcBef>
                <a:spcPct val="50000"/>
              </a:spcBef>
            </a:pPr>
            <a:r>
              <a:rPr lang="en-US" b="1"/>
              <a:t>0.0049</a:t>
            </a:r>
          </a:p>
        </p:txBody>
      </p:sp>
      <p:sp>
        <p:nvSpPr>
          <p:cNvPr id="34830" name="Line 38"/>
          <p:cNvSpPr>
            <a:spLocks noChangeShapeType="1"/>
          </p:cNvSpPr>
          <p:nvPr/>
        </p:nvSpPr>
        <p:spPr bwMode="auto">
          <a:xfrm>
            <a:off x="7620001" y="5046664"/>
            <a:ext cx="224367" cy="439737"/>
          </a:xfrm>
          <a:prstGeom prst="line">
            <a:avLst/>
          </a:prstGeom>
          <a:noFill/>
          <a:ln w="12700">
            <a:solidFill>
              <a:schemeClr val="tx1"/>
            </a:solidFill>
            <a:round/>
            <a:headEnd/>
            <a:tailEnd type="triangle" w="med" len="med"/>
          </a:ln>
        </p:spPr>
        <p:txBody>
          <a:bodyPr/>
          <a:lstStyle/>
          <a:p>
            <a:endParaRPr lang="en-US"/>
          </a:p>
        </p:txBody>
      </p:sp>
      <p:sp>
        <p:nvSpPr>
          <p:cNvPr id="34831" name="Rectangle 27"/>
          <p:cNvSpPr>
            <a:spLocks noChangeArrowheads="1"/>
          </p:cNvSpPr>
          <p:nvPr/>
        </p:nvSpPr>
        <p:spPr bwMode="auto">
          <a:xfrm>
            <a:off x="7315200" y="6019801"/>
            <a:ext cx="1320800" cy="366713"/>
          </a:xfrm>
          <a:prstGeom prst="rect">
            <a:avLst/>
          </a:prstGeom>
          <a:noFill/>
          <a:ln w="12700">
            <a:noFill/>
            <a:miter lim="800000"/>
            <a:headEnd/>
            <a:tailEnd/>
          </a:ln>
        </p:spPr>
        <p:txBody>
          <a:bodyPr lIns="90487" tIns="44450" rIns="90487" bIns="44450">
            <a:spAutoFit/>
          </a:bodyPr>
          <a:lstStyle/>
          <a:p>
            <a:pPr>
              <a:spcBef>
                <a:spcPct val="50000"/>
              </a:spcBef>
            </a:pPr>
            <a:r>
              <a:rPr lang="en-US"/>
              <a:t>    0.52</a:t>
            </a:r>
          </a:p>
        </p:txBody>
      </p:sp>
      <p:sp>
        <p:nvSpPr>
          <p:cNvPr id="34832" name="Rectangle 32"/>
          <p:cNvSpPr>
            <a:spLocks noChangeArrowheads="1"/>
          </p:cNvSpPr>
          <p:nvPr/>
        </p:nvSpPr>
        <p:spPr bwMode="auto">
          <a:xfrm>
            <a:off x="9042400" y="60198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 0.60</a:t>
            </a:r>
          </a:p>
        </p:txBody>
      </p:sp>
      <p:sp>
        <p:nvSpPr>
          <p:cNvPr id="22" name="Freeform 21"/>
          <p:cNvSpPr/>
          <p:nvPr/>
        </p:nvSpPr>
        <p:spPr>
          <a:xfrm flipH="1">
            <a:off x="7603067" y="5505450"/>
            <a:ext cx="529167" cy="141288"/>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7342 w 808468"/>
              <a:gd name="connsiteY8" fmla="*/ 259909 h 360450"/>
              <a:gd name="connsiteX9" fmla="*/ 562092 w 808468"/>
              <a:gd name="connsiteY9" fmla="*/ 250385 h 360450"/>
              <a:gd name="connsiteX10" fmla="*/ 462079 w 808468"/>
              <a:gd name="connsiteY10" fmla="*/ 240859 h 360450"/>
              <a:gd name="connsiteX11" fmla="*/ 376355 w 808468"/>
              <a:gd name="connsiteY11" fmla="*/ 219428 h 360450"/>
              <a:gd name="connsiteX12" fmla="*/ 295392 w 808468"/>
              <a:gd name="connsiteY12" fmla="*/ 197997 h 360450"/>
              <a:gd name="connsiteX13" fmla="*/ 238241 w 808468"/>
              <a:gd name="connsiteY13" fmla="*/ 164660 h 360450"/>
              <a:gd name="connsiteX14" fmla="*/ 157279 w 808468"/>
              <a:gd name="connsiteY14" fmla="*/ 114653 h 360450"/>
              <a:gd name="connsiteX15" fmla="*/ 90604 w 808468"/>
              <a:gd name="connsiteY15" fmla="*/ 67029 h 360450"/>
              <a:gd name="connsiteX16" fmla="*/ 7261 w 808468"/>
              <a:gd name="connsiteY16" fmla="*/ 354 h 360450"/>
              <a:gd name="connsiteX17" fmla="*/ 7261 w 808468"/>
              <a:gd name="connsiteY17" fmla="*/ 97985 h 360450"/>
              <a:gd name="connsiteX18" fmla="*/ 7261 w 808468"/>
              <a:gd name="connsiteY18"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562092 w 808466"/>
              <a:gd name="connsiteY9" fmla="*/ 250385 h 360450"/>
              <a:gd name="connsiteX10" fmla="*/ 462079 w 808466"/>
              <a:gd name="connsiteY10" fmla="*/ 240859 h 360450"/>
              <a:gd name="connsiteX11" fmla="*/ 376355 w 808466"/>
              <a:gd name="connsiteY11" fmla="*/ 219428 h 360450"/>
              <a:gd name="connsiteX12" fmla="*/ 295392 w 808466"/>
              <a:gd name="connsiteY12" fmla="*/ 197997 h 360450"/>
              <a:gd name="connsiteX13" fmla="*/ 238241 w 808466"/>
              <a:gd name="connsiteY13" fmla="*/ 164660 h 360450"/>
              <a:gd name="connsiteX14" fmla="*/ 157279 w 808466"/>
              <a:gd name="connsiteY14" fmla="*/ 114653 h 360450"/>
              <a:gd name="connsiteX15" fmla="*/ 90604 w 808466"/>
              <a:gd name="connsiteY15" fmla="*/ 67029 h 360450"/>
              <a:gd name="connsiteX16" fmla="*/ 7261 w 808466"/>
              <a:gd name="connsiteY16" fmla="*/ 354 h 360450"/>
              <a:gd name="connsiteX17" fmla="*/ 7261 w 808466"/>
              <a:gd name="connsiteY17" fmla="*/ 97985 h 360450"/>
              <a:gd name="connsiteX18" fmla="*/ 7261 w 808466"/>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462079 w 808468"/>
              <a:gd name="connsiteY9" fmla="*/ 240859 h 360450"/>
              <a:gd name="connsiteX10" fmla="*/ 376355 w 808468"/>
              <a:gd name="connsiteY10" fmla="*/ 219428 h 360450"/>
              <a:gd name="connsiteX11" fmla="*/ 295392 w 808468"/>
              <a:gd name="connsiteY11" fmla="*/ 197997 h 360450"/>
              <a:gd name="connsiteX12" fmla="*/ 238241 w 808468"/>
              <a:gd name="connsiteY12" fmla="*/ 164660 h 360450"/>
              <a:gd name="connsiteX13" fmla="*/ 157279 w 808468"/>
              <a:gd name="connsiteY13" fmla="*/ 114653 h 360450"/>
              <a:gd name="connsiteX14" fmla="*/ 90604 w 808468"/>
              <a:gd name="connsiteY14" fmla="*/ 67029 h 360450"/>
              <a:gd name="connsiteX15" fmla="*/ 7261 w 808468"/>
              <a:gd name="connsiteY15" fmla="*/ 354 h 360450"/>
              <a:gd name="connsiteX16" fmla="*/ 7261 w 808468"/>
              <a:gd name="connsiteY16" fmla="*/ 97985 h 360450"/>
              <a:gd name="connsiteX17" fmla="*/ 7261 w 808468"/>
              <a:gd name="connsiteY17"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376355 w 808466"/>
              <a:gd name="connsiteY9" fmla="*/ 219428 h 360450"/>
              <a:gd name="connsiteX10" fmla="*/ 295392 w 808466"/>
              <a:gd name="connsiteY10" fmla="*/ 197997 h 360450"/>
              <a:gd name="connsiteX11" fmla="*/ 238241 w 808466"/>
              <a:gd name="connsiteY11" fmla="*/ 164660 h 360450"/>
              <a:gd name="connsiteX12" fmla="*/ 157279 w 808466"/>
              <a:gd name="connsiteY12" fmla="*/ 114653 h 360450"/>
              <a:gd name="connsiteX13" fmla="*/ 90604 w 808466"/>
              <a:gd name="connsiteY13" fmla="*/ 67029 h 360450"/>
              <a:gd name="connsiteX14" fmla="*/ 7261 w 808466"/>
              <a:gd name="connsiteY14" fmla="*/ 354 h 360450"/>
              <a:gd name="connsiteX15" fmla="*/ 7261 w 808466"/>
              <a:gd name="connsiteY15" fmla="*/ 97985 h 360450"/>
              <a:gd name="connsiteX16" fmla="*/ 7261 w 808466"/>
              <a:gd name="connsiteY16"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376355 w 808468"/>
              <a:gd name="connsiteY9" fmla="*/ 219428 h 360450"/>
              <a:gd name="connsiteX10" fmla="*/ 238241 w 808468"/>
              <a:gd name="connsiteY10" fmla="*/ 164660 h 360450"/>
              <a:gd name="connsiteX11" fmla="*/ 157279 w 808468"/>
              <a:gd name="connsiteY11" fmla="*/ 114653 h 360450"/>
              <a:gd name="connsiteX12" fmla="*/ 90604 w 808468"/>
              <a:gd name="connsiteY12" fmla="*/ 67029 h 360450"/>
              <a:gd name="connsiteX13" fmla="*/ 7261 w 808468"/>
              <a:gd name="connsiteY13" fmla="*/ 354 h 360450"/>
              <a:gd name="connsiteX14" fmla="*/ 7261 w 808468"/>
              <a:gd name="connsiteY14" fmla="*/ 97985 h 360450"/>
              <a:gd name="connsiteX15" fmla="*/ 7261 w 808468"/>
              <a:gd name="connsiteY15" fmla="*/ 195616 h 360450"/>
              <a:gd name="connsiteX0" fmla="*/ 10768 w 811973"/>
              <a:gd name="connsiteY0" fmla="*/ 195343 h 360177"/>
              <a:gd name="connsiteX1" fmla="*/ 20293 w 811973"/>
              <a:gd name="connsiteY1" fmla="*/ 354886 h 360177"/>
              <a:gd name="connsiteX2" fmla="*/ 96493 w 811973"/>
              <a:gd name="connsiteY2" fmla="*/ 354887 h 360177"/>
              <a:gd name="connsiteX3" fmla="*/ 396530 w 811973"/>
              <a:gd name="connsiteY3" fmla="*/ 352505 h 360177"/>
              <a:gd name="connsiteX4" fmla="*/ 487018 w 811973"/>
              <a:gd name="connsiteY4" fmla="*/ 354887 h 360177"/>
              <a:gd name="connsiteX5" fmla="*/ 551311 w 811973"/>
              <a:gd name="connsiteY5" fmla="*/ 354887 h 360177"/>
              <a:gd name="connsiteX6" fmla="*/ 801382 w 811973"/>
              <a:gd name="connsiteY6" fmla="*/ 354885 h 360177"/>
              <a:gd name="connsiteX7" fmla="*/ 806633 w 811973"/>
              <a:gd name="connsiteY7" fmla="*/ 246908 h 360177"/>
              <a:gd name="connsiteX8" fmla="*/ 656227 w 811973"/>
              <a:gd name="connsiteY8" fmla="*/ 231389 h 360177"/>
              <a:gd name="connsiteX9" fmla="*/ 379862 w 811973"/>
              <a:gd name="connsiteY9" fmla="*/ 219155 h 360177"/>
              <a:gd name="connsiteX10" fmla="*/ 241748 w 811973"/>
              <a:gd name="connsiteY10" fmla="*/ 164387 h 360177"/>
              <a:gd name="connsiteX11" fmla="*/ 160786 w 811973"/>
              <a:gd name="connsiteY11" fmla="*/ 114380 h 360177"/>
              <a:gd name="connsiteX12" fmla="*/ 10768 w 811973"/>
              <a:gd name="connsiteY12" fmla="*/ 81 h 360177"/>
              <a:gd name="connsiteX13" fmla="*/ 10768 w 811973"/>
              <a:gd name="connsiteY13" fmla="*/ 97712 h 360177"/>
              <a:gd name="connsiteX14" fmla="*/ 10768 w 811973"/>
              <a:gd name="connsiteY14" fmla="*/ 195343 h 360177"/>
              <a:gd name="connsiteX0" fmla="*/ 10851 w 812058"/>
              <a:gd name="connsiteY0" fmla="*/ 102284 h 267118"/>
              <a:gd name="connsiteX1" fmla="*/ 20376 w 812058"/>
              <a:gd name="connsiteY1" fmla="*/ 261827 h 267118"/>
              <a:gd name="connsiteX2" fmla="*/ 96576 w 812058"/>
              <a:gd name="connsiteY2" fmla="*/ 261828 h 267118"/>
              <a:gd name="connsiteX3" fmla="*/ 396613 w 812058"/>
              <a:gd name="connsiteY3" fmla="*/ 259446 h 267118"/>
              <a:gd name="connsiteX4" fmla="*/ 487101 w 812058"/>
              <a:gd name="connsiteY4" fmla="*/ 261828 h 267118"/>
              <a:gd name="connsiteX5" fmla="*/ 551394 w 812058"/>
              <a:gd name="connsiteY5" fmla="*/ 261828 h 267118"/>
              <a:gd name="connsiteX6" fmla="*/ 801465 w 812058"/>
              <a:gd name="connsiteY6" fmla="*/ 261826 h 267118"/>
              <a:gd name="connsiteX7" fmla="*/ 806716 w 812058"/>
              <a:gd name="connsiteY7" fmla="*/ 153849 h 267118"/>
              <a:gd name="connsiteX8" fmla="*/ 656310 w 812058"/>
              <a:gd name="connsiteY8" fmla="*/ 138330 h 267118"/>
              <a:gd name="connsiteX9" fmla="*/ 379945 w 812058"/>
              <a:gd name="connsiteY9" fmla="*/ 126096 h 267118"/>
              <a:gd name="connsiteX10" fmla="*/ 241831 w 812058"/>
              <a:gd name="connsiteY10" fmla="*/ 71328 h 267118"/>
              <a:gd name="connsiteX11" fmla="*/ 160869 w 812058"/>
              <a:gd name="connsiteY11" fmla="*/ 21321 h 267118"/>
              <a:gd name="connsiteX12" fmla="*/ 10851 w 812058"/>
              <a:gd name="connsiteY12" fmla="*/ 4653 h 267118"/>
              <a:gd name="connsiteX13" fmla="*/ 10851 w 812058"/>
              <a:gd name="connsiteY13" fmla="*/ 102284 h 267118"/>
              <a:gd name="connsiteX0" fmla="*/ 8458 w 809663"/>
              <a:gd name="connsiteY0" fmla="*/ 99053 h 263887"/>
              <a:gd name="connsiteX1" fmla="*/ 17983 w 809663"/>
              <a:gd name="connsiteY1" fmla="*/ 258596 h 263887"/>
              <a:gd name="connsiteX2" fmla="*/ 94183 w 809663"/>
              <a:gd name="connsiteY2" fmla="*/ 258597 h 263887"/>
              <a:gd name="connsiteX3" fmla="*/ 394220 w 809663"/>
              <a:gd name="connsiteY3" fmla="*/ 256215 h 263887"/>
              <a:gd name="connsiteX4" fmla="*/ 484708 w 809663"/>
              <a:gd name="connsiteY4" fmla="*/ 258597 h 263887"/>
              <a:gd name="connsiteX5" fmla="*/ 549001 w 809663"/>
              <a:gd name="connsiteY5" fmla="*/ 258597 h 263887"/>
              <a:gd name="connsiteX6" fmla="*/ 799072 w 809663"/>
              <a:gd name="connsiteY6" fmla="*/ 258595 h 263887"/>
              <a:gd name="connsiteX7" fmla="*/ 804323 w 809663"/>
              <a:gd name="connsiteY7" fmla="*/ 150618 h 263887"/>
              <a:gd name="connsiteX8" fmla="*/ 653917 w 809663"/>
              <a:gd name="connsiteY8" fmla="*/ 135099 h 263887"/>
              <a:gd name="connsiteX9" fmla="*/ 377552 w 809663"/>
              <a:gd name="connsiteY9" fmla="*/ 122865 h 263887"/>
              <a:gd name="connsiteX10" fmla="*/ 239438 w 809663"/>
              <a:gd name="connsiteY10" fmla="*/ 68097 h 263887"/>
              <a:gd name="connsiteX11" fmla="*/ 126120 w 809663"/>
              <a:gd name="connsiteY11" fmla="*/ 42806 h 263887"/>
              <a:gd name="connsiteX12" fmla="*/ 8458 w 809663"/>
              <a:gd name="connsiteY12" fmla="*/ 1422 h 263887"/>
              <a:gd name="connsiteX13" fmla="*/ 8458 w 809663"/>
              <a:gd name="connsiteY13" fmla="*/ 99053 h 263887"/>
              <a:gd name="connsiteX0" fmla="*/ 8456 w 809663"/>
              <a:gd name="connsiteY0" fmla="*/ 99053 h 263887"/>
              <a:gd name="connsiteX1" fmla="*/ 17981 w 809663"/>
              <a:gd name="connsiteY1" fmla="*/ 258596 h 263887"/>
              <a:gd name="connsiteX2" fmla="*/ 94181 w 809663"/>
              <a:gd name="connsiteY2" fmla="*/ 258597 h 263887"/>
              <a:gd name="connsiteX3" fmla="*/ 394218 w 809663"/>
              <a:gd name="connsiteY3" fmla="*/ 256215 h 263887"/>
              <a:gd name="connsiteX4" fmla="*/ 484706 w 809663"/>
              <a:gd name="connsiteY4" fmla="*/ 258597 h 263887"/>
              <a:gd name="connsiteX5" fmla="*/ 548999 w 809663"/>
              <a:gd name="connsiteY5" fmla="*/ 258597 h 263887"/>
              <a:gd name="connsiteX6" fmla="*/ 799070 w 809663"/>
              <a:gd name="connsiteY6" fmla="*/ 258595 h 263887"/>
              <a:gd name="connsiteX7" fmla="*/ 804321 w 809663"/>
              <a:gd name="connsiteY7" fmla="*/ 150618 h 263887"/>
              <a:gd name="connsiteX8" fmla="*/ 653915 w 809663"/>
              <a:gd name="connsiteY8" fmla="*/ 135099 h 263887"/>
              <a:gd name="connsiteX9" fmla="*/ 414527 w 809663"/>
              <a:gd name="connsiteY9" fmla="*/ 101679 h 263887"/>
              <a:gd name="connsiteX10" fmla="*/ 239436 w 809663"/>
              <a:gd name="connsiteY10" fmla="*/ 68097 h 263887"/>
              <a:gd name="connsiteX11" fmla="*/ 126118 w 809663"/>
              <a:gd name="connsiteY11" fmla="*/ 42806 h 263887"/>
              <a:gd name="connsiteX12" fmla="*/ 8456 w 809663"/>
              <a:gd name="connsiteY12" fmla="*/ 1422 h 263887"/>
              <a:gd name="connsiteX13" fmla="*/ 8456 w 809663"/>
              <a:gd name="connsiteY13" fmla="*/ 99053 h 263887"/>
              <a:gd name="connsiteX0" fmla="*/ 8456 w 809661"/>
              <a:gd name="connsiteY0" fmla="*/ 99053 h 266684"/>
              <a:gd name="connsiteX1" fmla="*/ 17981 w 809661"/>
              <a:gd name="connsiteY1" fmla="*/ 258596 h 266684"/>
              <a:gd name="connsiteX2" fmla="*/ 94181 w 809661"/>
              <a:gd name="connsiteY2" fmla="*/ 258597 h 266684"/>
              <a:gd name="connsiteX3" fmla="*/ 394218 w 809661"/>
              <a:gd name="connsiteY3" fmla="*/ 256215 h 266684"/>
              <a:gd name="connsiteX4" fmla="*/ 484706 w 809661"/>
              <a:gd name="connsiteY4" fmla="*/ 258597 h 266684"/>
              <a:gd name="connsiteX5" fmla="*/ 799070 w 809661"/>
              <a:gd name="connsiteY5" fmla="*/ 258595 h 266684"/>
              <a:gd name="connsiteX6" fmla="*/ 804321 w 809661"/>
              <a:gd name="connsiteY6" fmla="*/ 150618 h 266684"/>
              <a:gd name="connsiteX7" fmla="*/ 653915 w 809661"/>
              <a:gd name="connsiteY7" fmla="*/ 135099 h 266684"/>
              <a:gd name="connsiteX8" fmla="*/ 414527 w 809661"/>
              <a:gd name="connsiteY8" fmla="*/ 101679 h 266684"/>
              <a:gd name="connsiteX9" fmla="*/ 239436 w 809661"/>
              <a:gd name="connsiteY9" fmla="*/ 68097 h 266684"/>
              <a:gd name="connsiteX10" fmla="*/ 126118 w 809661"/>
              <a:gd name="connsiteY10" fmla="*/ 42806 h 266684"/>
              <a:gd name="connsiteX11" fmla="*/ 8456 w 809661"/>
              <a:gd name="connsiteY11" fmla="*/ 1422 h 266684"/>
              <a:gd name="connsiteX12" fmla="*/ 8456 w 809661"/>
              <a:gd name="connsiteY12" fmla="*/ 99053 h 266684"/>
              <a:gd name="connsiteX0" fmla="*/ 8456 w 809663"/>
              <a:gd name="connsiteY0" fmla="*/ 99053 h 265843"/>
              <a:gd name="connsiteX1" fmla="*/ 17981 w 809663"/>
              <a:gd name="connsiteY1" fmla="*/ 258596 h 265843"/>
              <a:gd name="connsiteX2" fmla="*/ 94181 w 809663"/>
              <a:gd name="connsiteY2" fmla="*/ 258597 h 265843"/>
              <a:gd name="connsiteX3" fmla="*/ 394218 w 809663"/>
              <a:gd name="connsiteY3" fmla="*/ 256215 h 265843"/>
              <a:gd name="connsiteX4" fmla="*/ 799070 w 809663"/>
              <a:gd name="connsiteY4" fmla="*/ 258595 h 265843"/>
              <a:gd name="connsiteX5" fmla="*/ 804321 w 809663"/>
              <a:gd name="connsiteY5" fmla="*/ 150618 h 265843"/>
              <a:gd name="connsiteX6" fmla="*/ 653915 w 809663"/>
              <a:gd name="connsiteY6" fmla="*/ 135099 h 265843"/>
              <a:gd name="connsiteX7" fmla="*/ 414527 w 809663"/>
              <a:gd name="connsiteY7" fmla="*/ 101679 h 265843"/>
              <a:gd name="connsiteX8" fmla="*/ 239436 w 809663"/>
              <a:gd name="connsiteY8" fmla="*/ 68097 h 265843"/>
              <a:gd name="connsiteX9" fmla="*/ 126118 w 809663"/>
              <a:gd name="connsiteY9" fmla="*/ 42806 h 265843"/>
              <a:gd name="connsiteX10" fmla="*/ 8456 w 809663"/>
              <a:gd name="connsiteY10" fmla="*/ 1422 h 265843"/>
              <a:gd name="connsiteX11" fmla="*/ 8456 w 809663"/>
              <a:gd name="connsiteY11" fmla="*/ 99053 h 265843"/>
              <a:gd name="connsiteX0" fmla="*/ 8456 w 809661"/>
              <a:gd name="connsiteY0" fmla="*/ 99053 h 258643"/>
              <a:gd name="connsiteX1" fmla="*/ 17981 w 809661"/>
              <a:gd name="connsiteY1" fmla="*/ 258596 h 258643"/>
              <a:gd name="connsiteX2" fmla="*/ 94181 w 809661"/>
              <a:gd name="connsiteY2" fmla="*/ 258597 h 258643"/>
              <a:gd name="connsiteX3" fmla="*/ 799070 w 809661"/>
              <a:gd name="connsiteY3" fmla="*/ 258595 h 258643"/>
              <a:gd name="connsiteX4" fmla="*/ 804321 w 809661"/>
              <a:gd name="connsiteY4" fmla="*/ 150618 h 258643"/>
              <a:gd name="connsiteX5" fmla="*/ 653915 w 809661"/>
              <a:gd name="connsiteY5" fmla="*/ 135099 h 258643"/>
              <a:gd name="connsiteX6" fmla="*/ 414527 w 809661"/>
              <a:gd name="connsiteY6" fmla="*/ 101679 h 258643"/>
              <a:gd name="connsiteX7" fmla="*/ 239436 w 809661"/>
              <a:gd name="connsiteY7" fmla="*/ 68097 h 258643"/>
              <a:gd name="connsiteX8" fmla="*/ 126118 w 809661"/>
              <a:gd name="connsiteY8" fmla="*/ 42806 h 258643"/>
              <a:gd name="connsiteX9" fmla="*/ 8456 w 809661"/>
              <a:gd name="connsiteY9" fmla="*/ 1422 h 258643"/>
              <a:gd name="connsiteX10" fmla="*/ 8456 w 809661"/>
              <a:gd name="connsiteY10" fmla="*/ 99053 h 258643"/>
              <a:gd name="connsiteX0" fmla="*/ 51900 w 853107"/>
              <a:gd name="connsiteY0" fmla="*/ 99053 h 275467"/>
              <a:gd name="connsiteX1" fmla="*/ 61425 w 853107"/>
              <a:gd name="connsiteY1" fmla="*/ 258596 h 275467"/>
              <a:gd name="connsiteX2" fmla="*/ 842514 w 853107"/>
              <a:gd name="connsiteY2" fmla="*/ 258595 h 275467"/>
              <a:gd name="connsiteX3" fmla="*/ 847765 w 853107"/>
              <a:gd name="connsiteY3" fmla="*/ 150618 h 275467"/>
              <a:gd name="connsiteX4" fmla="*/ 697359 w 853107"/>
              <a:gd name="connsiteY4" fmla="*/ 135099 h 275467"/>
              <a:gd name="connsiteX5" fmla="*/ 457971 w 853107"/>
              <a:gd name="connsiteY5" fmla="*/ 101679 h 275467"/>
              <a:gd name="connsiteX6" fmla="*/ 282880 w 853107"/>
              <a:gd name="connsiteY6" fmla="*/ 68097 h 275467"/>
              <a:gd name="connsiteX7" fmla="*/ 169562 w 853107"/>
              <a:gd name="connsiteY7" fmla="*/ 42806 h 275467"/>
              <a:gd name="connsiteX8" fmla="*/ 51900 w 853107"/>
              <a:gd name="connsiteY8" fmla="*/ 1422 h 275467"/>
              <a:gd name="connsiteX9" fmla="*/ 51900 w 853107"/>
              <a:gd name="connsiteY9" fmla="*/ 99053 h 275467"/>
              <a:gd name="connsiteX0" fmla="*/ 8458 w 809663"/>
              <a:gd name="connsiteY0" fmla="*/ 99053 h 320583"/>
              <a:gd name="connsiteX1" fmla="*/ 17983 w 809663"/>
              <a:gd name="connsiteY1" fmla="*/ 258596 h 320583"/>
              <a:gd name="connsiteX2" fmla="*/ 799072 w 809663"/>
              <a:gd name="connsiteY2" fmla="*/ 258595 h 320583"/>
              <a:gd name="connsiteX3" fmla="*/ 804323 w 809663"/>
              <a:gd name="connsiteY3" fmla="*/ 150618 h 320583"/>
              <a:gd name="connsiteX4" fmla="*/ 653917 w 809663"/>
              <a:gd name="connsiteY4" fmla="*/ 135099 h 320583"/>
              <a:gd name="connsiteX5" fmla="*/ 414529 w 809663"/>
              <a:gd name="connsiteY5" fmla="*/ 101679 h 320583"/>
              <a:gd name="connsiteX6" fmla="*/ 239438 w 809663"/>
              <a:gd name="connsiteY6" fmla="*/ 68097 h 320583"/>
              <a:gd name="connsiteX7" fmla="*/ 126120 w 809663"/>
              <a:gd name="connsiteY7" fmla="*/ 42806 h 320583"/>
              <a:gd name="connsiteX8" fmla="*/ 8458 w 809663"/>
              <a:gd name="connsiteY8" fmla="*/ 1422 h 320583"/>
              <a:gd name="connsiteX9" fmla="*/ 8458 w 809663"/>
              <a:gd name="connsiteY9" fmla="*/ 99053 h 320583"/>
              <a:gd name="connsiteX0" fmla="*/ 8456 w 809663"/>
              <a:gd name="connsiteY0" fmla="*/ 99053 h 266451"/>
              <a:gd name="connsiteX1" fmla="*/ 17981 w 809663"/>
              <a:gd name="connsiteY1" fmla="*/ 258596 h 266451"/>
              <a:gd name="connsiteX2" fmla="*/ 799070 w 809663"/>
              <a:gd name="connsiteY2" fmla="*/ 258595 h 266451"/>
              <a:gd name="connsiteX3" fmla="*/ 804321 w 809663"/>
              <a:gd name="connsiteY3" fmla="*/ 150618 h 266451"/>
              <a:gd name="connsiteX4" fmla="*/ 653915 w 809663"/>
              <a:gd name="connsiteY4" fmla="*/ 135099 h 266451"/>
              <a:gd name="connsiteX5" fmla="*/ 414527 w 809663"/>
              <a:gd name="connsiteY5" fmla="*/ 101679 h 266451"/>
              <a:gd name="connsiteX6" fmla="*/ 239436 w 809663"/>
              <a:gd name="connsiteY6" fmla="*/ 68097 h 266451"/>
              <a:gd name="connsiteX7" fmla="*/ 126118 w 809663"/>
              <a:gd name="connsiteY7" fmla="*/ 42806 h 266451"/>
              <a:gd name="connsiteX8" fmla="*/ 8456 w 809663"/>
              <a:gd name="connsiteY8" fmla="*/ 1422 h 266451"/>
              <a:gd name="connsiteX9" fmla="*/ 8456 w 809663"/>
              <a:gd name="connsiteY9" fmla="*/ 99053 h 266451"/>
              <a:gd name="connsiteX0" fmla="*/ 56147 w 857352"/>
              <a:gd name="connsiteY0" fmla="*/ 10593 h 291473"/>
              <a:gd name="connsiteX1" fmla="*/ 65672 w 857352"/>
              <a:gd name="connsiteY1" fmla="*/ 267767 h 291473"/>
              <a:gd name="connsiteX2" fmla="*/ 846761 w 857352"/>
              <a:gd name="connsiteY2" fmla="*/ 267766 h 291473"/>
              <a:gd name="connsiteX3" fmla="*/ 852012 w 857352"/>
              <a:gd name="connsiteY3" fmla="*/ 159789 h 291473"/>
              <a:gd name="connsiteX4" fmla="*/ 701606 w 857352"/>
              <a:gd name="connsiteY4" fmla="*/ 144270 h 291473"/>
              <a:gd name="connsiteX5" fmla="*/ 462218 w 857352"/>
              <a:gd name="connsiteY5" fmla="*/ 110850 h 291473"/>
              <a:gd name="connsiteX6" fmla="*/ 287127 w 857352"/>
              <a:gd name="connsiteY6" fmla="*/ 77268 h 291473"/>
              <a:gd name="connsiteX7" fmla="*/ 173809 w 857352"/>
              <a:gd name="connsiteY7" fmla="*/ 51977 h 291473"/>
              <a:gd name="connsiteX8" fmla="*/ 56147 w 857352"/>
              <a:gd name="connsiteY8" fmla="*/ 10593 h 291473"/>
              <a:gd name="connsiteX0" fmla="*/ 50417 w 851624"/>
              <a:gd name="connsiteY0" fmla="*/ 100921 h 381801"/>
              <a:gd name="connsiteX1" fmla="*/ 59942 w 851624"/>
              <a:gd name="connsiteY1" fmla="*/ 358095 h 381801"/>
              <a:gd name="connsiteX2" fmla="*/ 841031 w 851624"/>
              <a:gd name="connsiteY2" fmla="*/ 358094 h 381801"/>
              <a:gd name="connsiteX3" fmla="*/ 846282 w 851624"/>
              <a:gd name="connsiteY3" fmla="*/ 250117 h 381801"/>
              <a:gd name="connsiteX4" fmla="*/ 695876 w 851624"/>
              <a:gd name="connsiteY4" fmla="*/ 234598 h 381801"/>
              <a:gd name="connsiteX5" fmla="*/ 456488 w 851624"/>
              <a:gd name="connsiteY5" fmla="*/ 201178 h 381801"/>
              <a:gd name="connsiteX6" fmla="*/ 281397 w 851624"/>
              <a:gd name="connsiteY6" fmla="*/ 167596 h 381801"/>
              <a:gd name="connsiteX7" fmla="*/ 168079 w 851624"/>
              <a:gd name="connsiteY7" fmla="*/ 142305 h 381801"/>
              <a:gd name="connsiteX8" fmla="*/ 50417 w 851624"/>
              <a:gd name="connsiteY8" fmla="*/ 100921 h 381801"/>
              <a:gd name="connsiteX0" fmla="*/ 52620 w 853825"/>
              <a:gd name="connsiteY0" fmla="*/ 29 h 280909"/>
              <a:gd name="connsiteX1" fmla="*/ 62145 w 853825"/>
              <a:gd name="connsiteY1" fmla="*/ 257203 h 280909"/>
              <a:gd name="connsiteX2" fmla="*/ 843234 w 853825"/>
              <a:gd name="connsiteY2" fmla="*/ 257202 h 280909"/>
              <a:gd name="connsiteX3" fmla="*/ 848485 w 853825"/>
              <a:gd name="connsiteY3" fmla="*/ 149225 h 280909"/>
              <a:gd name="connsiteX4" fmla="*/ 698079 w 853825"/>
              <a:gd name="connsiteY4" fmla="*/ 133706 h 280909"/>
              <a:gd name="connsiteX5" fmla="*/ 458691 w 853825"/>
              <a:gd name="connsiteY5" fmla="*/ 100286 h 280909"/>
              <a:gd name="connsiteX6" fmla="*/ 283600 w 853825"/>
              <a:gd name="connsiteY6" fmla="*/ 66704 h 280909"/>
              <a:gd name="connsiteX7" fmla="*/ 170282 w 853825"/>
              <a:gd name="connsiteY7" fmla="*/ 41413 h 280909"/>
              <a:gd name="connsiteX8" fmla="*/ 52620 w 853825"/>
              <a:gd name="connsiteY8" fmla="*/ 29 h 280909"/>
              <a:gd name="connsiteX0" fmla="*/ 49704 w 855535"/>
              <a:gd name="connsiteY0" fmla="*/ 29 h 280908"/>
              <a:gd name="connsiteX1" fmla="*/ 63853 w 855535"/>
              <a:gd name="connsiteY1" fmla="*/ 257202 h 280908"/>
              <a:gd name="connsiteX2" fmla="*/ 844942 w 855535"/>
              <a:gd name="connsiteY2" fmla="*/ 257201 h 280908"/>
              <a:gd name="connsiteX3" fmla="*/ 850193 w 855535"/>
              <a:gd name="connsiteY3" fmla="*/ 149224 h 280908"/>
              <a:gd name="connsiteX4" fmla="*/ 699787 w 855535"/>
              <a:gd name="connsiteY4" fmla="*/ 133705 h 280908"/>
              <a:gd name="connsiteX5" fmla="*/ 460399 w 855535"/>
              <a:gd name="connsiteY5" fmla="*/ 100285 h 280908"/>
              <a:gd name="connsiteX6" fmla="*/ 285308 w 855535"/>
              <a:gd name="connsiteY6" fmla="*/ 66703 h 280908"/>
              <a:gd name="connsiteX7" fmla="*/ 171990 w 855535"/>
              <a:gd name="connsiteY7" fmla="*/ 41412 h 280908"/>
              <a:gd name="connsiteX8" fmla="*/ 49704 w 855535"/>
              <a:gd name="connsiteY8" fmla="*/ 29 h 280908"/>
              <a:gd name="connsiteX0" fmla="*/ 70467 w 876296"/>
              <a:gd name="connsiteY0" fmla="*/ 9673 h 282622"/>
              <a:gd name="connsiteX1" fmla="*/ 61505 w 876296"/>
              <a:gd name="connsiteY1" fmla="*/ 252722 h 282622"/>
              <a:gd name="connsiteX2" fmla="*/ 865705 w 876296"/>
              <a:gd name="connsiteY2" fmla="*/ 266845 h 282622"/>
              <a:gd name="connsiteX3" fmla="*/ 870956 w 876296"/>
              <a:gd name="connsiteY3" fmla="*/ 158868 h 282622"/>
              <a:gd name="connsiteX4" fmla="*/ 720550 w 876296"/>
              <a:gd name="connsiteY4" fmla="*/ 143349 h 282622"/>
              <a:gd name="connsiteX5" fmla="*/ 481162 w 876296"/>
              <a:gd name="connsiteY5" fmla="*/ 109929 h 282622"/>
              <a:gd name="connsiteX6" fmla="*/ 306071 w 876296"/>
              <a:gd name="connsiteY6" fmla="*/ 76347 h 282622"/>
              <a:gd name="connsiteX7" fmla="*/ 192753 w 876296"/>
              <a:gd name="connsiteY7" fmla="*/ 51056 h 282622"/>
              <a:gd name="connsiteX8" fmla="*/ 70467 w 876296"/>
              <a:gd name="connsiteY8" fmla="*/ 9673 h 282622"/>
              <a:gd name="connsiteX0" fmla="*/ 17518 w 823349"/>
              <a:gd name="connsiteY0" fmla="*/ 9673 h 273008"/>
              <a:gd name="connsiteX1" fmla="*/ 8556 w 823349"/>
              <a:gd name="connsiteY1" fmla="*/ 252722 h 273008"/>
              <a:gd name="connsiteX2" fmla="*/ 812756 w 823349"/>
              <a:gd name="connsiteY2" fmla="*/ 266845 h 273008"/>
              <a:gd name="connsiteX3" fmla="*/ 818007 w 823349"/>
              <a:gd name="connsiteY3" fmla="*/ 158868 h 273008"/>
              <a:gd name="connsiteX4" fmla="*/ 667601 w 823349"/>
              <a:gd name="connsiteY4" fmla="*/ 143349 h 273008"/>
              <a:gd name="connsiteX5" fmla="*/ 428213 w 823349"/>
              <a:gd name="connsiteY5" fmla="*/ 109929 h 273008"/>
              <a:gd name="connsiteX6" fmla="*/ 253122 w 823349"/>
              <a:gd name="connsiteY6" fmla="*/ 76347 h 273008"/>
              <a:gd name="connsiteX7" fmla="*/ 139804 w 823349"/>
              <a:gd name="connsiteY7" fmla="*/ 51056 h 273008"/>
              <a:gd name="connsiteX8" fmla="*/ 17518 w 823349"/>
              <a:gd name="connsiteY8" fmla="*/ 9673 h 273008"/>
              <a:gd name="connsiteX0" fmla="*/ 37674 w 843503"/>
              <a:gd name="connsiteY0" fmla="*/ 9673 h 273603"/>
              <a:gd name="connsiteX1" fmla="*/ 28712 w 843503"/>
              <a:gd name="connsiteY1" fmla="*/ 252722 h 273603"/>
              <a:gd name="connsiteX2" fmla="*/ 832912 w 843503"/>
              <a:gd name="connsiteY2" fmla="*/ 266845 h 273603"/>
              <a:gd name="connsiteX3" fmla="*/ 838163 w 843503"/>
              <a:gd name="connsiteY3" fmla="*/ 158868 h 273603"/>
              <a:gd name="connsiteX4" fmla="*/ 687757 w 843503"/>
              <a:gd name="connsiteY4" fmla="*/ 143349 h 273603"/>
              <a:gd name="connsiteX5" fmla="*/ 448369 w 843503"/>
              <a:gd name="connsiteY5" fmla="*/ 109929 h 273603"/>
              <a:gd name="connsiteX6" fmla="*/ 273278 w 843503"/>
              <a:gd name="connsiteY6" fmla="*/ 76347 h 273603"/>
              <a:gd name="connsiteX7" fmla="*/ 159960 w 843503"/>
              <a:gd name="connsiteY7" fmla="*/ 51056 h 273603"/>
              <a:gd name="connsiteX8" fmla="*/ 37674 w 843503"/>
              <a:gd name="connsiteY8" fmla="*/ 9673 h 273603"/>
              <a:gd name="connsiteX0" fmla="*/ 12247 w 818078"/>
              <a:gd name="connsiteY0" fmla="*/ 9673 h 323143"/>
              <a:gd name="connsiteX1" fmla="*/ 3285 w 818078"/>
              <a:gd name="connsiteY1" fmla="*/ 252722 h 323143"/>
              <a:gd name="connsiteX2" fmla="*/ 807485 w 818078"/>
              <a:gd name="connsiteY2" fmla="*/ 266845 h 323143"/>
              <a:gd name="connsiteX3" fmla="*/ 812736 w 818078"/>
              <a:gd name="connsiteY3" fmla="*/ 158868 h 323143"/>
              <a:gd name="connsiteX4" fmla="*/ 662330 w 818078"/>
              <a:gd name="connsiteY4" fmla="*/ 143349 h 323143"/>
              <a:gd name="connsiteX5" fmla="*/ 422942 w 818078"/>
              <a:gd name="connsiteY5" fmla="*/ 109929 h 323143"/>
              <a:gd name="connsiteX6" fmla="*/ 247851 w 818078"/>
              <a:gd name="connsiteY6" fmla="*/ 76347 h 323143"/>
              <a:gd name="connsiteX7" fmla="*/ 134533 w 818078"/>
              <a:gd name="connsiteY7" fmla="*/ 51056 h 323143"/>
              <a:gd name="connsiteX8" fmla="*/ 12247 w 818078"/>
              <a:gd name="connsiteY8" fmla="*/ 9673 h 323143"/>
              <a:gd name="connsiteX0" fmla="*/ 14330 w 820159"/>
              <a:gd name="connsiteY0" fmla="*/ 9673 h 273456"/>
              <a:gd name="connsiteX1" fmla="*/ 5368 w 820159"/>
              <a:gd name="connsiteY1" fmla="*/ 252722 h 273456"/>
              <a:gd name="connsiteX2" fmla="*/ 809568 w 820159"/>
              <a:gd name="connsiteY2" fmla="*/ 266845 h 273456"/>
              <a:gd name="connsiteX3" fmla="*/ 814819 w 820159"/>
              <a:gd name="connsiteY3" fmla="*/ 158868 h 273456"/>
              <a:gd name="connsiteX4" fmla="*/ 664413 w 820159"/>
              <a:gd name="connsiteY4" fmla="*/ 143349 h 273456"/>
              <a:gd name="connsiteX5" fmla="*/ 425025 w 820159"/>
              <a:gd name="connsiteY5" fmla="*/ 109929 h 273456"/>
              <a:gd name="connsiteX6" fmla="*/ 249934 w 820159"/>
              <a:gd name="connsiteY6" fmla="*/ 76347 h 273456"/>
              <a:gd name="connsiteX7" fmla="*/ 136616 w 820159"/>
              <a:gd name="connsiteY7" fmla="*/ 51056 h 273456"/>
              <a:gd name="connsiteX8" fmla="*/ 14330 w 820159"/>
              <a:gd name="connsiteY8" fmla="*/ 9673 h 273456"/>
              <a:gd name="connsiteX0" fmla="*/ 1579 w 807410"/>
              <a:gd name="connsiteY0" fmla="*/ 8766 h 270749"/>
              <a:gd name="connsiteX1" fmla="*/ 52741 w 807410"/>
              <a:gd name="connsiteY1" fmla="*/ 237670 h 270749"/>
              <a:gd name="connsiteX2" fmla="*/ 796817 w 807410"/>
              <a:gd name="connsiteY2" fmla="*/ 265938 h 270749"/>
              <a:gd name="connsiteX3" fmla="*/ 802068 w 807410"/>
              <a:gd name="connsiteY3" fmla="*/ 157961 h 270749"/>
              <a:gd name="connsiteX4" fmla="*/ 651662 w 807410"/>
              <a:gd name="connsiteY4" fmla="*/ 142442 h 270749"/>
              <a:gd name="connsiteX5" fmla="*/ 412274 w 807410"/>
              <a:gd name="connsiteY5" fmla="*/ 109022 h 270749"/>
              <a:gd name="connsiteX6" fmla="*/ 237183 w 807410"/>
              <a:gd name="connsiteY6" fmla="*/ 75440 h 270749"/>
              <a:gd name="connsiteX7" fmla="*/ 123865 w 807410"/>
              <a:gd name="connsiteY7" fmla="*/ 50149 h 270749"/>
              <a:gd name="connsiteX8" fmla="*/ 1579 w 807410"/>
              <a:gd name="connsiteY8" fmla="*/ 8766 h 270749"/>
              <a:gd name="connsiteX0" fmla="*/ 28776 w 834605"/>
              <a:gd name="connsiteY0" fmla="*/ 8765 h 266720"/>
              <a:gd name="connsiteX1" fmla="*/ 79938 w 834605"/>
              <a:gd name="connsiteY1" fmla="*/ 237669 h 266720"/>
              <a:gd name="connsiteX2" fmla="*/ 824014 w 834605"/>
              <a:gd name="connsiteY2" fmla="*/ 251792 h 266720"/>
              <a:gd name="connsiteX3" fmla="*/ 829265 w 834605"/>
              <a:gd name="connsiteY3" fmla="*/ 157960 h 266720"/>
              <a:gd name="connsiteX4" fmla="*/ 678859 w 834605"/>
              <a:gd name="connsiteY4" fmla="*/ 142441 h 266720"/>
              <a:gd name="connsiteX5" fmla="*/ 439471 w 834605"/>
              <a:gd name="connsiteY5" fmla="*/ 109021 h 266720"/>
              <a:gd name="connsiteX6" fmla="*/ 264380 w 834605"/>
              <a:gd name="connsiteY6" fmla="*/ 75439 h 266720"/>
              <a:gd name="connsiteX7" fmla="*/ 151062 w 834605"/>
              <a:gd name="connsiteY7" fmla="*/ 50148 h 266720"/>
              <a:gd name="connsiteX8" fmla="*/ 28776 w 834605"/>
              <a:gd name="connsiteY8" fmla="*/ 8765 h 266720"/>
              <a:gd name="connsiteX0" fmla="*/ 28778 w 834609"/>
              <a:gd name="connsiteY0" fmla="*/ 8765 h 256319"/>
              <a:gd name="connsiteX1" fmla="*/ 79940 w 834609"/>
              <a:gd name="connsiteY1" fmla="*/ 237669 h 256319"/>
              <a:gd name="connsiteX2" fmla="*/ 824016 w 834609"/>
              <a:gd name="connsiteY2" fmla="*/ 251792 h 256319"/>
              <a:gd name="connsiteX3" fmla="*/ 829267 w 834609"/>
              <a:gd name="connsiteY3" fmla="*/ 157960 h 256319"/>
              <a:gd name="connsiteX4" fmla="*/ 678861 w 834609"/>
              <a:gd name="connsiteY4" fmla="*/ 142441 h 256319"/>
              <a:gd name="connsiteX5" fmla="*/ 439473 w 834609"/>
              <a:gd name="connsiteY5" fmla="*/ 109021 h 256319"/>
              <a:gd name="connsiteX6" fmla="*/ 264382 w 834609"/>
              <a:gd name="connsiteY6" fmla="*/ 75439 h 256319"/>
              <a:gd name="connsiteX7" fmla="*/ 151064 w 834609"/>
              <a:gd name="connsiteY7" fmla="*/ 50148 h 256319"/>
              <a:gd name="connsiteX8" fmla="*/ 28778 w 834609"/>
              <a:gd name="connsiteY8" fmla="*/ 8765 h 256319"/>
              <a:gd name="connsiteX0" fmla="*/ 30310 w 854597"/>
              <a:gd name="connsiteY0" fmla="*/ 8765 h 251934"/>
              <a:gd name="connsiteX1" fmla="*/ 81472 w 854597"/>
              <a:gd name="connsiteY1" fmla="*/ 237669 h 251934"/>
              <a:gd name="connsiteX2" fmla="*/ 848672 w 854597"/>
              <a:gd name="connsiteY2" fmla="*/ 237647 h 251934"/>
              <a:gd name="connsiteX3" fmla="*/ 830799 w 854597"/>
              <a:gd name="connsiteY3" fmla="*/ 157960 h 251934"/>
              <a:gd name="connsiteX4" fmla="*/ 680393 w 854597"/>
              <a:gd name="connsiteY4" fmla="*/ 142441 h 251934"/>
              <a:gd name="connsiteX5" fmla="*/ 441005 w 854597"/>
              <a:gd name="connsiteY5" fmla="*/ 109021 h 251934"/>
              <a:gd name="connsiteX6" fmla="*/ 265914 w 854597"/>
              <a:gd name="connsiteY6" fmla="*/ 75439 h 251934"/>
              <a:gd name="connsiteX7" fmla="*/ 152596 w 854597"/>
              <a:gd name="connsiteY7" fmla="*/ 50148 h 251934"/>
              <a:gd name="connsiteX8" fmla="*/ 30310 w 854597"/>
              <a:gd name="connsiteY8" fmla="*/ 8765 h 251934"/>
              <a:gd name="connsiteX0" fmla="*/ 19698 w 843983"/>
              <a:gd name="connsiteY0" fmla="*/ 8539 h 248878"/>
              <a:gd name="connsiteX1" fmla="*/ 89359 w 843983"/>
              <a:gd name="connsiteY1" fmla="*/ 233906 h 248878"/>
              <a:gd name="connsiteX2" fmla="*/ 838060 w 843983"/>
              <a:gd name="connsiteY2" fmla="*/ 237421 h 248878"/>
              <a:gd name="connsiteX3" fmla="*/ 820187 w 843983"/>
              <a:gd name="connsiteY3" fmla="*/ 157734 h 248878"/>
              <a:gd name="connsiteX4" fmla="*/ 669781 w 843983"/>
              <a:gd name="connsiteY4" fmla="*/ 142215 h 248878"/>
              <a:gd name="connsiteX5" fmla="*/ 430393 w 843983"/>
              <a:gd name="connsiteY5" fmla="*/ 108795 h 248878"/>
              <a:gd name="connsiteX6" fmla="*/ 255302 w 843983"/>
              <a:gd name="connsiteY6" fmla="*/ 75213 h 248878"/>
              <a:gd name="connsiteX7" fmla="*/ 141984 w 843983"/>
              <a:gd name="connsiteY7" fmla="*/ 49922 h 248878"/>
              <a:gd name="connsiteX8" fmla="*/ 19698 w 843983"/>
              <a:gd name="connsiteY8" fmla="*/ 8539 h 248878"/>
              <a:gd name="connsiteX0" fmla="*/ 19696 w 843983"/>
              <a:gd name="connsiteY0" fmla="*/ 8539 h 248877"/>
              <a:gd name="connsiteX1" fmla="*/ 89357 w 843983"/>
              <a:gd name="connsiteY1" fmla="*/ 233906 h 248877"/>
              <a:gd name="connsiteX2" fmla="*/ 838058 w 843983"/>
              <a:gd name="connsiteY2" fmla="*/ 237421 h 248877"/>
              <a:gd name="connsiteX3" fmla="*/ 820185 w 843983"/>
              <a:gd name="connsiteY3" fmla="*/ 157734 h 248877"/>
              <a:gd name="connsiteX4" fmla="*/ 669779 w 843983"/>
              <a:gd name="connsiteY4" fmla="*/ 142215 h 248877"/>
              <a:gd name="connsiteX5" fmla="*/ 430391 w 843983"/>
              <a:gd name="connsiteY5" fmla="*/ 108795 h 248877"/>
              <a:gd name="connsiteX6" fmla="*/ 255300 w 843983"/>
              <a:gd name="connsiteY6" fmla="*/ 75213 h 248877"/>
              <a:gd name="connsiteX7" fmla="*/ 141982 w 843983"/>
              <a:gd name="connsiteY7" fmla="*/ 49922 h 248877"/>
              <a:gd name="connsiteX8" fmla="*/ 19696 w 843983"/>
              <a:gd name="connsiteY8" fmla="*/ 8539 h 248877"/>
              <a:gd name="connsiteX0" fmla="*/ 55802 w 819961"/>
              <a:gd name="connsiteY0" fmla="*/ 10855 h 229976"/>
              <a:gd name="connsiteX1" fmla="*/ 65337 w 819961"/>
              <a:gd name="connsiteY1" fmla="*/ 215005 h 229976"/>
              <a:gd name="connsiteX2" fmla="*/ 814038 w 819961"/>
              <a:gd name="connsiteY2" fmla="*/ 218520 h 229976"/>
              <a:gd name="connsiteX3" fmla="*/ 796165 w 819961"/>
              <a:gd name="connsiteY3" fmla="*/ 138833 h 229976"/>
              <a:gd name="connsiteX4" fmla="*/ 645759 w 819961"/>
              <a:gd name="connsiteY4" fmla="*/ 123314 h 229976"/>
              <a:gd name="connsiteX5" fmla="*/ 406371 w 819961"/>
              <a:gd name="connsiteY5" fmla="*/ 89894 h 229976"/>
              <a:gd name="connsiteX6" fmla="*/ 231280 w 819961"/>
              <a:gd name="connsiteY6" fmla="*/ 56312 h 229976"/>
              <a:gd name="connsiteX7" fmla="*/ 117962 w 819961"/>
              <a:gd name="connsiteY7" fmla="*/ 31021 h 229976"/>
              <a:gd name="connsiteX8" fmla="*/ 55802 w 819961"/>
              <a:gd name="connsiteY8" fmla="*/ 10855 h 229976"/>
              <a:gd name="connsiteX0" fmla="*/ 52459 w 816620"/>
              <a:gd name="connsiteY0" fmla="*/ 59009 h 278130"/>
              <a:gd name="connsiteX1" fmla="*/ 61994 w 816620"/>
              <a:gd name="connsiteY1" fmla="*/ 263159 h 278130"/>
              <a:gd name="connsiteX2" fmla="*/ 810695 w 816620"/>
              <a:gd name="connsiteY2" fmla="*/ 266674 h 278130"/>
              <a:gd name="connsiteX3" fmla="*/ 792822 w 816620"/>
              <a:gd name="connsiteY3" fmla="*/ 186987 h 278130"/>
              <a:gd name="connsiteX4" fmla="*/ 642416 w 816620"/>
              <a:gd name="connsiteY4" fmla="*/ 171468 h 278130"/>
              <a:gd name="connsiteX5" fmla="*/ 403028 w 816620"/>
              <a:gd name="connsiteY5" fmla="*/ 138048 h 278130"/>
              <a:gd name="connsiteX6" fmla="*/ 227937 w 816620"/>
              <a:gd name="connsiteY6" fmla="*/ 104466 h 278130"/>
              <a:gd name="connsiteX7" fmla="*/ 114619 w 816620"/>
              <a:gd name="connsiteY7" fmla="*/ 79175 h 278130"/>
              <a:gd name="connsiteX8" fmla="*/ 52459 w 816620"/>
              <a:gd name="connsiteY8" fmla="*/ 59009 h 278130"/>
              <a:gd name="connsiteX0" fmla="*/ 61945 w 826104"/>
              <a:gd name="connsiteY0" fmla="*/ 51180 h 270301"/>
              <a:gd name="connsiteX1" fmla="*/ 71480 w 826104"/>
              <a:gd name="connsiteY1" fmla="*/ 255330 h 270301"/>
              <a:gd name="connsiteX2" fmla="*/ 820181 w 826104"/>
              <a:gd name="connsiteY2" fmla="*/ 258845 h 270301"/>
              <a:gd name="connsiteX3" fmla="*/ 802308 w 826104"/>
              <a:gd name="connsiteY3" fmla="*/ 179158 h 270301"/>
              <a:gd name="connsiteX4" fmla="*/ 651902 w 826104"/>
              <a:gd name="connsiteY4" fmla="*/ 163639 h 270301"/>
              <a:gd name="connsiteX5" fmla="*/ 412514 w 826104"/>
              <a:gd name="connsiteY5" fmla="*/ 130219 h 270301"/>
              <a:gd name="connsiteX6" fmla="*/ 237423 w 826104"/>
              <a:gd name="connsiteY6" fmla="*/ 96637 h 270301"/>
              <a:gd name="connsiteX7" fmla="*/ 124105 w 826104"/>
              <a:gd name="connsiteY7" fmla="*/ 71346 h 270301"/>
              <a:gd name="connsiteX8" fmla="*/ 61945 w 826104"/>
              <a:gd name="connsiteY8" fmla="*/ 51180 h 270301"/>
              <a:gd name="connsiteX0" fmla="*/ 61945 w 826106"/>
              <a:gd name="connsiteY0" fmla="*/ 51180 h 270301"/>
              <a:gd name="connsiteX1" fmla="*/ 71480 w 826106"/>
              <a:gd name="connsiteY1" fmla="*/ 255330 h 270301"/>
              <a:gd name="connsiteX2" fmla="*/ 820181 w 826106"/>
              <a:gd name="connsiteY2" fmla="*/ 258845 h 270301"/>
              <a:gd name="connsiteX3" fmla="*/ 802308 w 826106"/>
              <a:gd name="connsiteY3" fmla="*/ 179158 h 270301"/>
              <a:gd name="connsiteX4" fmla="*/ 651902 w 826106"/>
              <a:gd name="connsiteY4" fmla="*/ 163639 h 270301"/>
              <a:gd name="connsiteX5" fmla="*/ 412514 w 826106"/>
              <a:gd name="connsiteY5" fmla="*/ 130219 h 270301"/>
              <a:gd name="connsiteX6" fmla="*/ 237423 w 826106"/>
              <a:gd name="connsiteY6" fmla="*/ 96637 h 270301"/>
              <a:gd name="connsiteX7" fmla="*/ 124105 w 826106"/>
              <a:gd name="connsiteY7" fmla="*/ 71346 h 270301"/>
              <a:gd name="connsiteX8" fmla="*/ 61945 w 826106"/>
              <a:gd name="connsiteY8" fmla="*/ 51180 h 270301"/>
              <a:gd name="connsiteX0" fmla="*/ 61945 w 826104"/>
              <a:gd name="connsiteY0" fmla="*/ 51997 h 271118"/>
              <a:gd name="connsiteX1" fmla="*/ 71480 w 826104"/>
              <a:gd name="connsiteY1" fmla="*/ 256147 h 271118"/>
              <a:gd name="connsiteX2" fmla="*/ 820181 w 826104"/>
              <a:gd name="connsiteY2" fmla="*/ 259662 h 271118"/>
              <a:gd name="connsiteX3" fmla="*/ 802308 w 826104"/>
              <a:gd name="connsiteY3" fmla="*/ 179975 h 271118"/>
              <a:gd name="connsiteX4" fmla="*/ 651902 w 826104"/>
              <a:gd name="connsiteY4" fmla="*/ 164456 h 271118"/>
              <a:gd name="connsiteX5" fmla="*/ 412514 w 826104"/>
              <a:gd name="connsiteY5" fmla="*/ 131036 h 271118"/>
              <a:gd name="connsiteX6" fmla="*/ 237423 w 826104"/>
              <a:gd name="connsiteY6" fmla="*/ 97454 h 271118"/>
              <a:gd name="connsiteX7" fmla="*/ 151854 w 826104"/>
              <a:gd name="connsiteY7" fmla="*/ 68628 h 271118"/>
              <a:gd name="connsiteX8" fmla="*/ 61945 w 826104"/>
              <a:gd name="connsiteY8" fmla="*/ 51997 h 271118"/>
              <a:gd name="connsiteX0" fmla="*/ 61945 w 826106"/>
              <a:gd name="connsiteY0" fmla="*/ 51997 h 271118"/>
              <a:gd name="connsiteX1" fmla="*/ 71480 w 826106"/>
              <a:gd name="connsiteY1" fmla="*/ 256147 h 271118"/>
              <a:gd name="connsiteX2" fmla="*/ 820181 w 826106"/>
              <a:gd name="connsiteY2" fmla="*/ 259662 h 271118"/>
              <a:gd name="connsiteX3" fmla="*/ 802308 w 826106"/>
              <a:gd name="connsiteY3" fmla="*/ 179975 h 271118"/>
              <a:gd name="connsiteX4" fmla="*/ 651902 w 826106"/>
              <a:gd name="connsiteY4" fmla="*/ 164456 h 271118"/>
              <a:gd name="connsiteX5" fmla="*/ 412514 w 826106"/>
              <a:gd name="connsiteY5" fmla="*/ 131036 h 271118"/>
              <a:gd name="connsiteX6" fmla="*/ 237423 w 826106"/>
              <a:gd name="connsiteY6" fmla="*/ 97454 h 271118"/>
              <a:gd name="connsiteX7" fmla="*/ 151854 w 826106"/>
              <a:gd name="connsiteY7" fmla="*/ 68628 h 271118"/>
              <a:gd name="connsiteX8" fmla="*/ 61945 w 826106"/>
              <a:gd name="connsiteY8" fmla="*/ 51997 h 271118"/>
              <a:gd name="connsiteX0" fmla="*/ 52459 w 816618"/>
              <a:gd name="connsiteY0" fmla="*/ 51997 h 271118"/>
              <a:gd name="connsiteX1" fmla="*/ 61994 w 816618"/>
              <a:gd name="connsiteY1" fmla="*/ 256147 h 271118"/>
              <a:gd name="connsiteX2" fmla="*/ 810695 w 816618"/>
              <a:gd name="connsiteY2" fmla="*/ 259662 h 271118"/>
              <a:gd name="connsiteX3" fmla="*/ 792822 w 816618"/>
              <a:gd name="connsiteY3" fmla="*/ 179975 h 271118"/>
              <a:gd name="connsiteX4" fmla="*/ 642416 w 816618"/>
              <a:gd name="connsiteY4" fmla="*/ 164456 h 271118"/>
              <a:gd name="connsiteX5" fmla="*/ 403028 w 816618"/>
              <a:gd name="connsiteY5" fmla="*/ 131036 h 271118"/>
              <a:gd name="connsiteX6" fmla="*/ 227937 w 816618"/>
              <a:gd name="connsiteY6" fmla="*/ 97454 h 271118"/>
              <a:gd name="connsiteX7" fmla="*/ 142368 w 816618"/>
              <a:gd name="connsiteY7" fmla="*/ 68628 h 271118"/>
              <a:gd name="connsiteX8" fmla="*/ 52459 w 816618"/>
              <a:gd name="connsiteY8" fmla="*/ 51997 h 271118"/>
              <a:gd name="connsiteX0" fmla="*/ 52459 w 816620"/>
              <a:gd name="connsiteY0" fmla="*/ 2627 h 221748"/>
              <a:gd name="connsiteX1" fmla="*/ 61994 w 816620"/>
              <a:gd name="connsiteY1" fmla="*/ 206777 h 221748"/>
              <a:gd name="connsiteX2" fmla="*/ 810695 w 816620"/>
              <a:gd name="connsiteY2" fmla="*/ 210292 h 221748"/>
              <a:gd name="connsiteX3" fmla="*/ 792822 w 816620"/>
              <a:gd name="connsiteY3" fmla="*/ 130605 h 221748"/>
              <a:gd name="connsiteX4" fmla="*/ 642416 w 816620"/>
              <a:gd name="connsiteY4" fmla="*/ 115086 h 221748"/>
              <a:gd name="connsiteX5" fmla="*/ 403028 w 816620"/>
              <a:gd name="connsiteY5" fmla="*/ 81666 h 221748"/>
              <a:gd name="connsiteX6" fmla="*/ 227937 w 816620"/>
              <a:gd name="connsiteY6" fmla="*/ 48084 h 221748"/>
              <a:gd name="connsiteX7" fmla="*/ 142368 w 816620"/>
              <a:gd name="connsiteY7" fmla="*/ 19258 h 221748"/>
              <a:gd name="connsiteX8" fmla="*/ 52459 w 816620"/>
              <a:gd name="connsiteY8" fmla="*/ 2627 h 221748"/>
              <a:gd name="connsiteX0" fmla="*/ 52459 w 816618"/>
              <a:gd name="connsiteY0" fmla="*/ 2627 h 221748"/>
              <a:gd name="connsiteX1" fmla="*/ 61994 w 816618"/>
              <a:gd name="connsiteY1" fmla="*/ 206777 h 221748"/>
              <a:gd name="connsiteX2" fmla="*/ 810695 w 816618"/>
              <a:gd name="connsiteY2" fmla="*/ 210292 h 221748"/>
              <a:gd name="connsiteX3" fmla="*/ 792822 w 816618"/>
              <a:gd name="connsiteY3" fmla="*/ 130605 h 221748"/>
              <a:gd name="connsiteX4" fmla="*/ 642416 w 816618"/>
              <a:gd name="connsiteY4" fmla="*/ 115086 h 221748"/>
              <a:gd name="connsiteX5" fmla="*/ 403028 w 816618"/>
              <a:gd name="connsiteY5" fmla="*/ 81666 h 221748"/>
              <a:gd name="connsiteX6" fmla="*/ 227937 w 816618"/>
              <a:gd name="connsiteY6" fmla="*/ 48084 h 221748"/>
              <a:gd name="connsiteX7" fmla="*/ 142368 w 816618"/>
              <a:gd name="connsiteY7" fmla="*/ 19258 h 221748"/>
              <a:gd name="connsiteX8" fmla="*/ 52459 w 816618"/>
              <a:gd name="connsiteY8" fmla="*/ 2627 h 221748"/>
              <a:gd name="connsiteX0" fmla="*/ -1 w 764160"/>
              <a:gd name="connsiteY0" fmla="*/ 2627 h 221748"/>
              <a:gd name="connsiteX1" fmla="*/ 9534 w 764160"/>
              <a:gd name="connsiteY1" fmla="*/ 206777 h 221748"/>
              <a:gd name="connsiteX2" fmla="*/ 758235 w 764160"/>
              <a:gd name="connsiteY2" fmla="*/ 210292 h 221748"/>
              <a:gd name="connsiteX3" fmla="*/ 740362 w 764160"/>
              <a:gd name="connsiteY3" fmla="*/ 130605 h 221748"/>
              <a:gd name="connsiteX4" fmla="*/ 589956 w 764160"/>
              <a:gd name="connsiteY4" fmla="*/ 115086 h 221748"/>
              <a:gd name="connsiteX5" fmla="*/ 350568 w 764160"/>
              <a:gd name="connsiteY5" fmla="*/ 81666 h 221748"/>
              <a:gd name="connsiteX6" fmla="*/ 175477 w 764160"/>
              <a:gd name="connsiteY6" fmla="*/ 48084 h 221748"/>
              <a:gd name="connsiteX7" fmla="*/ 89908 w 764160"/>
              <a:gd name="connsiteY7" fmla="*/ 19258 h 221748"/>
              <a:gd name="connsiteX8" fmla="*/ -1 w 764160"/>
              <a:gd name="connsiteY8" fmla="*/ 2627 h 221748"/>
              <a:gd name="connsiteX0" fmla="*/ 1 w 764160"/>
              <a:gd name="connsiteY0" fmla="*/ 2627 h 210412"/>
              <a:gd name="connsiteX1" fmla="*/ 9536 w 764160"/>
              <a:gd name="connsiteY1" fmla="*/ 206777 h 210412"/>
              <a:gd name="connsiteX2" fmla="*/ 758237 w 764160"/>
              <a:gd name="connsiteY2" fmla="*/ 210292 h 210412"/>
              <a:gd name="connsiteX3" fmla="*/ 740364 w 764160"/>
              <a:gd name="connsiteY3" fmla="*/ 130605 h 210412"/>
              <a:gd name="connsiteX4" fmla="*/ 589958 w 764160"/>
              <a:gd name="connsiteY4" fmla="*/ 115086 h 210412"/>
              <a:gd name="connsiteX5" fmla="*/ 350570 w 764160"/>
              <a:gd name="connsiteY5" fmla="*/ 81666 h 210412"/>
              <a:gd name="connsiteX6" fmla="*/ 175479 w 764160"/>
              <a:gd name="connsiteY6" fmla="*/ 48084 h 210412"/>
              <a:gd name="connsiteX7" fmla="*/ 89910 w 764160"/>
              <a:gd name="connsiteY7" fmla="*/ 19258 h 210412"/>
              <a:gd name="connsiteX8" fmla="*/ 1 w 764160"/>
              <a:gd name="connsiteY8" fmla="*/ 2627 h 21041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89956 w 766298"/>
              <a:gd name="connsiteY4" fmla="*/ 115086 h 210332"/>
              <a:gd name="connsiteX5" fmla="*/ 350568 w 766298"/>
              <a:gd name="connsiteY5" fmla="*/ 81666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81666 h 210332"/>
              <a:gd name="connsiteX6" fmla="*/ 175479 w 766302"/>
              <a:gd name="connsiteY6" fmla="*/ 48084 h 210332"/>
              <a:gd name="connsiteX7" fmla="*/ 89910 w 766302"/>
              <a:gd name="connsiteY7" fmla="*/ 19258 h 210332"/>
              <a:gd name="connsiteX8" fmla="*/ 1 w 766302"/>
              <a:gd name="connsiteY8" fmla="*/ 2627 h 21033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76081 w 766298"/>
              <a:gd name="connsiteY4" fmla="*/ 93869 h 210332"/>
              <a:gd name="connsiteX5" fmla="*/ 350568 w 766298"/>
              <a:gd name="connsiteY5" fmla="*/ 71057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71057 h 210332"/>
              <a:gd name="connsiteX6" fmla="*/ 89910 w 766302"/>
              <a:gd name="connsiteY6" fmla="*/ 19258 h 210332"/>
              <a:gd name="connsiteX7" fmla="*/ 1 w 766302"/>
              <a:gd name="connsiteY7" fmla="*/ 2627 h 210332"/>
              <a:gd name="connsiteX0" fmla="*/ -1 w 770763"/>
              <a:gd name="connsiteY0" fmla="*/ 2627 h 210332"/>
              <a:gd name="connsiteX1" fmla="*/ 9534 w 770763"/>
              <a:gd name="connsiteY1" fmla="*/ 206777 h 210332"/>
              <a:gd name="connsiteX2" fmla="*/ 758235 w 770763"/>
              <a:gd name="connsiteY2" fmla="*/ 210292 h 210332"/>
              <a:gd name="connsiteX3" fmla="*/ 768112 w 770763"/>
              <a:gd name="connsiteY3" fmla="*/ 98780 h 210332"/>
              <a:gd name="connsiteX4" fmla="*/ 576081 w 770763"/>
              <a:gd name="connsiteY4" fmla="*/ 93869 h 210332"/>
              <a:gd name="connsiteX5" fmla="*/ 350568 w 770763"/>
              <a:gd name="connsiteY5" fmla="*/ 71057 h 210332"/>
              <a:gd name="connsiteX6" fmla="*/ 89908 w 770763"/>
              <a:gd name="connsiteY6" fmla="*/ 19258 h 210332"/>
              <a:gd name="connsiteX7" fmla="*/ -1 w 770763"/>
              <a:gd name="connsiteY7" fmla="*/ 2627 h 2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0763" h="210332">
                <a:moveTo>
                  <a:pt x="-1" y="2627"/>
                </a:moveTo>
                <a:cubicBezTo>
                  <a:pt x="5104" y="-5605"/>
                  <a:pt x="7264" y="200455"/>
                  <a:pt x="9534" y="206777"/>
                </a:cubicBezTo>
                <a:cubicBezTo>
                  <a:pt x="-6697" y="206028"/>
                  <a:pt x="608679" y="196464"/>
                  <a:pt x="758235" y="210292"/>
                </a:cubicBezTo>
                <a:cubicBezTo>
                  <a:pt x="778475" y="211880"/>
                  <a:pt x="768111" y="166645"/>
                  <a:pt x="768112" y="98780"/>
                </a:cubicBezTo>
                <a:cubicBezTo>
                  <a:pt x="768112" y="82586"/>
                  <a:pt x="645672" y="98490"/>
                  <a:pt x="576081" y="93869"/>
                </a:cubicBezTo>
                <a:cubicBezTo>
                  <a:pt x="506490" y="89249"/>
                  <a:pt x="431597" y="83492"/>
                  <a:pt x="350568" y="71057"/>
                </a:cubicBezTo>
                <a:cubicBezTo>
                  <a:pt x="269539" y="58622"/>
                  <a:pt x="148336" y="30663"/>
                  <a:pt x="89908" y="19258"/>
                </a:cubicBezTo>
                <a:cubicBezTo>
                  <a:pt x="60662" y="11682"/>
                  <a:pt x="8769" y="-6821"/>
                  <a:pt x="-1" y="2627"/>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4834" name="Line 36"/>
          <p:cNvSpPr>
            <a:spLocks noChangeShapeType="1"/>
          </p:cNvSpPr>
          <p:nvPr/>
        </p:nvSpPr>
        <p:spPr bwMode="auto">
          <a:xfrm>
            <a:off x="8128000" y="5486401"/>
            <a:ext cx="0" cy="157163"/>
          </a:xfrm>
          <a:prstGeom prst="line">
            <a:avLst/>
          </a:prstGeom>
          <a:noFill/>
          <a:ln w="28575">
            <a:solidFill>
              <a:schemeClr val="tx1"/>
            </a:solidFill>
            <a:round/>
            <a:headEnd/>
            <a:tailEnd/>
          </a:ln>
        </p:spPr>
        <p:txBody>
          <a:bodyPr/>
          <a:lstStyle/>
          <a:p>
            <a:endParaRPr lang="en-US"/>
          </a:p>
        </p:txBody>
      </p:sp>
      <p:sp>
        <p:nvSpPr>
          <p:cNvPr id="34835" name="Freeform 6"/>
          <p:cNvSpPr>
            <a:spLocks/>
          </p:cNvSpPr>
          <p:nvPr/>
        </p:nvSpPr>
        <p:spPr bwMode="auto">
          <a:xfrm>
            <a:off x="7624234" y="4419601"/>
            <a:ext cx="1869017"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0" name="Rectangle 19"/>
          <p:cNvSpPr/>
          <p:nvPr/>
        </p:nvSpPr>
        <p:spPr>
          <a:xfrm>
            <a:off x="1052689" y="1836386"/>
            <a:ext cx="71120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4818" name="Object 1"/>
          <p:cNvGraphicFramePr>
            <a:graphicFrameLocks noChangeAspect="1"/>
          </p:cNvGraphicFramePr>
          <p:nvPr/>
        </p:nvGraphicFramePr>
        <p:xfrm>
          <a:off x="11686118" y="6048375"/>
          <a:ext cx="400049" cy="338138"/>
        </p:xfrm>
        <a:graphic>
          <a:graphicData uri="http://schemas.openxmlformats.org/presentationml/2006/ole">
            <p:oleObj spid="_x0000_s215042" name="Equation" r:id="rId3" imgW="152334" imgH="190417" progId="">
              <p:embed/>
            </p:oleObj>
          </a:graphicData>
        </a:graphic>
      </p:graphicFrame>
      <p:graphicFrame>
        <p:nvGraphicFramePr>
          <p:cNvPr id="34819" name="Object 1"/>
          <p:cNvGraphicFramePr>
            <a:graphicFrameLocks noChangeAspect="1"/>
          </p:cNvGraphicFramePr>
          <p:nvPr/>
        </p:nvGraphicFramePr>
        <p:xfrm>
          <a:off x="6890457" y="1243894"/>
          <a:ext cx="639233" cy="539750"/>
        </p:xfrm>
        <a:graphic>
          <a:graphicData uri="http://schemas.openxmlformats.org/presentationml/2006/ole">
            <p:oleObj spid="_x0000_s215043" name="Equation" r:id="rId4" imgW="152334" imgH="190417" progId="">
              <p:embed/>
            </p:oleObj>
          </a:graphicData>
        </a:graphic>
      </p:graphicFrame>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The Sampling Distribution of the Proportion with a Finite Population</a:t>
            </a:r>
          </a:p>
        </p:txBody>
      </p:sp>
      <p:sp>
        <p:nvSpPr>
          <p:cNvPr id="35844" name="Content Placeholder 2"/>
          <p:cNvSpPr>
            <a:spLocks noGrp="1"/>
          </p:cNvSpPr>
          <p:nvPr>
            <p:ph idx="1"/>
          </p:nvPr>
        </p:nvSpPr>
        <p:spPr>
          <a:xfrm>
            <a:off x="609600" y="1295400"/>
            <a:ext cx="10566400" cy="4525963"/>
          </a:xfrm>
        </p:spPr>
        <p:txBody>
          <a:bodyPr>
            <a:normAutofit/>
          </a:bodyPr>
          <a:lstStyle/>
          <a:p>
            <a:pPr>
              <a:spcBef>
                <a:spcPts val="1800"/>
              </a:spcBef>
            </a:pPr>
            <a:r>
              <a:rPr lang="en-US" sz="2400" dirty="0" smtClean="0">
                <a:solidFill>
                  <a:schemeClr val="tx1"/>
                </a:solidFill>
              </a:rPr>
              <a:t>If the ratio of </a:t>
            </a:r>
            <a:r>
              <a:rPr lang="en-US" sz="2400" b="1" i="1" dirty="0" smtClean="0">
                <a:solidFill>
                  <a:schemeClr val="tx1"/>
                </a:solidFill>
              </a:rPr>
              <a:t>n</a:t>
            </a:r>
            <a:r>
              <a:rPr lang="en-US" sz="2400" b="1" dirty="0" smtClean="0">
                <a:solidFill>
                  <a:schemeClr val="tx1"/>
                </a:solidFill>
              </a:rPr>
              <a:t>/</a:t>
            </a:r>
            <a:r>
              <a:rPr lang="en-US" sz="2400" b="1" i="1" dirty="0" smtClean="0">
                <a:solidFill>
                  <a:schemeClr val="tx1"/>
                </a:solidFill>
              </a:rPr>
              <a:t>N  </a:t>
            </a:r>
            <a:r>
              <a:rPr lang="en-US" sz="2400" b="1" dirty="0" smtClean="0">
                <a:solidFill>
                  <a:schemeClr val="tx1"/>
                </a:solidFill>
              </a:rPr>
              <a:t>is greater than 5%</a:t>
            </a:r>
            <a:r>
              <a:rPr lang="en-US" sz="2400" dirty="0" smtClean="0">
                <a:solidFill>
                  <a:schemeClr val="tx1"/>
                </a:solidFill>
              </a:rPr>
              <a:t> and sampling is without replacement a </a:t>
            </a:r>
            <a:r>
              <a:rPr lang="en-US" sz="2400" b="1" dirty="0" smtClean="0">
                <a:solidFill>
                  <a:schemeClr val="tx1"/>
                </a:solidFill>
              </a:rPr>
              <a:t>finite population correction </a:t>
            </a:r>
            <a:r>
              <a:rPr lang="en-US" sz="2400" dirty="0" smtClean="0">
                <a:solidFill>
                  <a:schemeClr val="tx1"/>
                </a:solidFill>
              </a:rPr>
              <a:t>is needed</a:t>
            </a:r>
          </a:p>
          <a:p>
            <a:pPr>
              <a:spcBef>
                <a:spcPts val="1800"/>
              </a:spcBef>
            </a:pPr>
            <a:r>
              <a:rPr lang="en-US" sz="2400" b="1" dirty="0" smtClean="0">
                <a:solidFill>
                  <a:schemeClr val="tx1"/>
                </a:solidFill>
              </a:rPr>
              <a:t>Formula</a:t>
            </a:r>
            <a:r>
              <a:rPr lang="en-US" sz="2400" dirty="0" smtClean="0">
                <a:solidFill>
                  <a:schemeClr val="tx1"/>
                </a:solidFill>
              </a:rPr>
              <a:t> for the Standard Error of the Proportion (Finite Population)</a:t>
            </a:r>
          </a:p>
          <a:p>
            <a:endParaRPr lang="en-US" sz="2400" dirty="0" smtClean="0">
              <a:solidFill>
                <a:schemeClr val="tx1"/>
              </a:solidFill>
            </a:endParaRPr>
          </a:p>
        </p:txBody>
      </p:sp>
      <p:graphicFrame>
        <p:nvGraphicFramePr>
          <p:cNvPr id="35842" name="Object 1"/>
          <p:cNvGraphicFramePr>
            <a:graphicFrameLocks noChangeAspect="1"/>
          </p:cNvGraphicFramePr>
          <p:nvPr/>
        </p:nvGraphicFramePr>
        <p:xfrm>
          <a:off x="3598333" y="3584575"/>
          <a:ext cx="4565651" cy="1036638"/>
        </p:xfrm>
        <a:graphic>
          <a:graphicData uri="http://schemas.openxmlformats.org/presentationml/2006/ole">
            <p:oleObj spid="_x0000_s216066" name="Equation" r:id="rId3" imgW="1473200" imgH="444500" progId="">
              <p:embed/>
            </p:oleObj>
          </a:graphicData>
        </a:graphic>
      </p:graphicFrame>
      <p:sp>
        <p:nvSpPr>
          <p:cNvPr id="35845" name="Rectangle 2"/>
          <p:cNvSpPr>
            <a:spLocks noChangeArrowheads="1"/>
          </p:cNvSpPr>
          <p:nvPr/>
        </p:nvSpPr>
        <p:spPr bwMode="auto">
          <a:xfrm>
            <a:off x="3454400" y="4800600"/>
            <a:ext cx="6096000" cy="1200150"/>
          </a:xfrm>
          <a:prstGeom prst="rect">
            <a:avLst/>
          </a:prstGeom>
          <a:noFill/>
          <a:ln w="9525">
            <a:noFill/>
            <a:miter lim="800000"/>
            <a:headEnd/>
            <a:tailEnd/>
          </a:ln>
        </p:spPr>
        <p:txBody>
          <a:bodyPr>
            <a:spAutoFit/>
          </a:bodyPr>
          <a:lstStyle/>
          <a:p>
            <a:pPr eaLnBrk="1" hangingPunct="1"/>
            <a:r>
              <a:rPr lang="en-US"/>
              <a:t>where</a:t>
            </a:r>
          </a:p>
          <a:p>
            <a:pPr eaLnBrk="1" hangingPunct="1"/>
            <a:r>
              <a:rPr lang="en-US"/>
              <a:t>          </a:t>
            </a:r>
            <a:r>
              <a:rPr lang="en-US" i="1"/>
              <a:t>p</a:t>
            </a:r>
            <a:r>
              <a:rPr lang="en-US"/>
              <a:t> = Population proportion</a:t>
            </a:r>
          </a:p>
          <a:p>
            <a:pPr eaLnBrk="1" hangingPunct="1"/>
            <a:r>
              <a:rPr lang="en-US" i="1"/>
              <a:t>          n </a:t>
            </a:r>
            <a:r>
              <a:rPr lang="en-US"/>
              <a:t>= Sample size</a:t>
            </a:r>
          </a:p>
          <a:p>
            <a:pPr eaLnBrk="1" hangingPunct="1"/>
            <a:r>
              <a:rPr lang="en-US" i="1"/>
              <a:t>        </a:t>
            </a:r>
            <a:r>
              <a:rPr lang="en-US" sz="1000" i="1"/>
              <a:t> </a:t>
            </a:r>
            <a:r>
              <a:rPr lang="en-US" i="1"/>
              <a:t> N </a:t>
            </a:r>
            <a:r>
              <a:rPr lang="en-US"/>
              <a:t>= Population size</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9"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a:t>The Sampling Distribution of the Proportion with a Finite Population</a:t>
            </a:r>
            <a:endParaRPr lang="en-US" dirty="0" smtClean="0"/>
          </a:p>
        </p:txBody>
      </p:sp>
      <p:sp>
        <p:nvSpPr>
          <p:cNvPr id="73731" name="Content Placeholder 2"/>
          <p:cNvSpPr>
            <a:spLocks noGrp="1"/>
          </p:cNvSpPr>
          <p:nvPr>
            <p:ph idx="1"/>
          </p:nvPr>
        </p:nvSpPr>
        <p:spPr>
          <a:xfrm>
            <a:off x="609600" y="1295400"/>
            <a:ext cx="10972800" cy="2382838"/>
          </a:xfrm>
        </p:spPr>
        <p:txBody>
          <a:bodyPr>
            <a:noAutofit/>
          </a:bodyPr>
          <a:lstStyle/>
          <a:p>
            <a:r>
              <a:rPr lang="en-US" sz="2400" b="1" dirty="0" smtClean="0"/>
              <a:t>Example:</a:t>
            </a:r>
            <a:r>
              <a:rPr lang="en-US" sz="2400" dirty="0" smtClean="0"/>
              <a:t> A College claims that 70% of its 770 graduates have landed full-time jobs in fields related to their majors. To test this claim, 120 students are randomly surveyed, and 97 had found jobs in fields related to their majors. </a:t>
            </a:r>
          </a:p>
          <a:p>
            <a:r>
              <a:rPr lang="en-US" sz="2400" dirty="0" smtClean="0"/>
              <a:t>			Is the college’s claim accurate?</a:t>
            </a:r>
          </a:p>
          <a:p>
            <a:endParaRPr lang="en-US" sz="2400" dirty="0" smtClean="0"/>
          </a:p>
        </p:txBody>
      </p:sp>
      <p:sp>
        <p:nvSpPr>
          <p:cNvPr id="2" name="Rectangle 1"/>
          <p:cNvSpPr/>
          <p:nvPr/>
        </p:nvSpPr>
        <p:spPr>
          <a:xfrm>
            <a:off x="1749778" y="2845330"/>
            <a:ext cx="57404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9637" name="Rectangle 2"/>
          <p:cNvSpPr>
            <a:spLocks noChangeArrowheads="1"/>
          </p:cNvSpPr>
          <p:nvPr/>
        </p:nvSpPr>
        <p:spPr bwMode="auto">
          <a:xfrm>
            <a:off x="889000" y="3810000"/>
            <a:ext cx="10464800" cy="1422400"/>
          </a:xfrm>
          <a:prstGeom prst="rect">
            <a:avLst/>
          </a:prstGeom>
          <a:noFill/>
          <a:ln>
            <a:noFill/>
          </a:ln>
          <a:extLst>
            <a:ext uri="{909E8E84-426E-40DD-AFC4-6F175D3DCCD1}"/>
            <a:ext uri="{91240B29-F687-4F45-9708-019B960494DF}"/>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914400" indent="-5143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marL="617220" indent="-342900">
              <a:spcBef>
                <a:spcPts val="0"/>
              </a:spcBef>
              <a:defRPr/>
            </a:pPr>
            <a:r>
              <a:rPr lang="en-US" sz="2400" i="1" dirty="0" smtClean="0">
                <a:latin typeface="+mn-lt"/>
                <a:cs typeface="Arial" panose="020B0604020202020204" pitchFamily="34" charset="0"/>
              </a:rPr>
              <a:t>n</a:t>
            </a:r>
            <a:r>
              <a:rPr lang="en-US" sz="2400" dirty="0" smtClean="0">
                <a:latin typeface="+mn-lt"/>
                <a:cs typeface="Arial" panose="020B0604020202020204" pitchFamily="34" charset="0"/>
              </a:rPr>
              <a:t> = 120 and </a:t>
            </a:r>
            <a:r>
              <a:rPr lang="en-US" sz="2400" i="1" dirty="0" smtClean="0">
                <a:latin typeface="+mn-lt"/>
                <a:cs typeface="Arial" panose="020B0604020202020204" pitchFamily="34" charset="0"/>
              </a:rPr>
              <a:t>p</a:t>
            </a:r>
            <a:r>
              <a:rPr lang="en-US" sz="2400" dirty="0" smtClean="0">
                <a:latin typeface="+mn-lt"/>
                <a:cs typeface="Arial" panose="020B0604020202020204" pitchFamily="34" charset="0"/>
              </a:rPr>
              <a:t> = 0.70  so  </a:t>
            </a:r>
            <a:r>
              <a:rPr lang="en-US" sz="2400" i="1" dirty="0" err="1" smtClean="0">
                <a:latin typeface="+mn-lt"/>
                <a:cs typeface="Arial" panose="020B0604020202020204" pitchFamily="34" charset="0"/>
              </a:rPr>
              <a:t>np</a:t>
            </a:r>
            <a:r>
              <a:rPr lang="en-US" sz="2400" dirty="0" smtClean="0">
                <a:latin typeface="+mn-lt"/>
                <a:cs typeface="Arial" panose="020B0604020202020204" pitchFamily="34" charset="0"/>
              </a:rPr>
              <a:t> </a:t>
            </a:r>
            <a:r>
              <a:rPr lang="en-US" sz="2400" dirty="0" smtClean="0">
                <a:latin typeface="+mn-lt"/>
                <a:cs typeface="Arial" panose="020B0604020202020204" pitchFamily="34" charset="0"/>
                <a:sym typeface="Symbol" panose="05050102010706020507" pitchFamily="18" charset="2"/>
              </a:rPr>
              <a:t> 5 and </a:t>
            </a:r>
            <a:r>
              <a:rPr lang="en-US" sz="2400" i="1" dirty="0" smtClean="0">
                <a:latin typeface="+mn-lt"/>
                <a:cs typeface="Arial" panose="020B0604020202020204" pitchFamily="34" charset="0"/>
                <a:sym typeface="Symbol" panose="05050102010706020507" pitchFamily="18" charset="2"/>
              </a:rPr>
              <a:t>n</a:t>
            </a:r>
            <a:r>
              <a:rPr lang="en-US" sz="2400" dirty="0" smtClean="0">
                <a:latin typeface="+mn-lt"/>
                <a:cs typeface="Arial" panose="020B0604020202020204" pitchFamily="34" charset="0"/>
                <a:sym typeface="Symbol" panose="05050102010706020507" pitchFamily="18" charset="2"/>
              </a:rPr>
              <a:t>(1-</a:t>
            </a:r>
            <a:r>
              <a:rPr lang="en-US" sz="2400" i="1" dirty="0" smtClean="0">
                <a:latin typeface="+mn-lt"/>
                <a:cs typeface="Arial" panose="020B0604020202020204" pitchFamily="34" charset="0"/>
                <a:sym typeface="Symbol" panose="05050102010706020507" pitchFamily="18" charset="2"/>
              </a:rPr>
              <a:t>p</a:t>
            </a:r>
            <a:r>
              <a:rPr lang="en-US" sz="2400" dirty="0" smtClean="0">
                <a:latin typeface="+mn-lt"/>
                <a:cs typeface="Arial" panose="020B0604020202020204" pitchFamily="34" charset="0"/>
                <a:sym typeface="Symbol" panose="05050102010706020507" pitchFamily="18" charset="2"/>
              </a:rPr>
              <a:t>)  5 </a:t>
            </a:r>
          </a:p>
          <a:p>
            <a:pPr marL="617220" indent="-342900">
              <a:spcBef>
                <a:spcPts val="0"/>
              </a:spcBef>
              <a:defRPr/>
            </a:pPr>
            <a:endParaRPr lang="en-US" sz="2400" dirty="0" smtClean="0">
              <a:latin typeface="+mn-lt"/>
              <a:cs typeface="Arial" panose="020B0604020202020204" pitchFamily="34" charset="0"/>
              <a:sym typeface="Symbol" panose="05050102010706020507" pitchFamily="18" charset="2"/>
            </a:endParaRPr>
          </a:p>
          <a:p>
            <a:pPr marL="617220" indent="-342900">
              <a:spcBef>
                <a:spcPts val="0"/>
              </a:spcBef>
              <a:defRPr/>
            </a:pPr>
            <a:r>
              <a:rPr lang="en-US" sz="2400" dirty="0" smtClean="0">
                <a:latin typeface="+mn-lt"/>
                <a:cs typeface="Arial" panose="020B0604020202020204" pitchFamily="34" charset="0"/>
                <a:sym typeface="Symbol" panose="05050102010706020507" pitchFamily="18" charset="2"/>
              </a:rPr>
              <a:t>therefore the </a:t>
            </a:r>
            <a:r>
              <a:rPr lang="en-US" sz="2400" dirty="0" smtClean="0">
                <a:latin typeface="+mn-lt"/>
                <a:cs typeface="Arial" panose="020B0604020202020204" pitchFamily="34" charset="0"/>
              </a:rPr>
              <a:t>normal distribution can be used to approximate the binomial distribution</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9"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a:t>The Sampling Distribution of the Proportion with a Finite Population</a:t>
            </a:r>
            <a:endParaRPr lang="en-US" dirty="0" smtClean="0"/>
          </a:p>
        </p:txBody>
      </p:sp>
      <p:sp>
        <p:nvSpPr>
          <p:cNvPr id="36869" name="Content Placeholder 2"/>
          <p:cNvSpPr>
            <a:spLocks noGrp="1"/>
          </p:cNvSpPr>
          <p:nvPr>
            <p:ph idx="1"/>
          </p:nvPr>
        </p:nvSpPr>
        <p:spPr>
          <a:xfrm>
            <a:off x="609600" y="1295400"/>
            <a:ext cx="10972800" cy="2382838"/>
          </a:xfrm>
        </p:spPr>
        <p:txBody>
          <a:bodyPr>
            <a:noAutofit/>
          </a:bodyPr>
          <a:lstStyle/>
          <a:p>
            <a:r>
              <a:rPr lang="en-US" sz="2400" b="1" dirty="0" smtClean="0">
                <a:solidFill>
                  <a:schemeClr val="tx1"/>
                </a:solidFill>
              </a:rPr>
              <a:t>Example:</a:t>
            </a:r>
            <a:r>
              <a:rPr lang="en-US" sz="2400" dirty="0" smtClean="0">
                <a:solidFill>
                  <a:schemeClr val="tx1"/>
                </a:solidFill>
              </a:rPr>
              <a:t> A College claims that 70% of its 770 graduates have landed full-time jobs in fields related to their majors. To test this claim, 120 students are randomly surveyed, and 97 had found jobs in fields related to their majors. </a:t>
            </a:r>
          </a:p>
          <a:p>
            <a:endParaRPr lang="en-US" sz="2400" dirty="0" smtClean="0">
              <a:solidFill>
                <a:schemeClr val="tx1"/>
              </a:solidFill>
            </a:endParaRPr>
          </a:p>
          <a:p>
            <a:r>
              <a:rPr lang="en-US" sz="2400" dirty="0" smtClean="0">
                <a:solidFill>
                  <a:schemeClr val="tx1"/>
                </a:solidFill>
              </a:rPr>
              <a:t>			Is the college’s claim accurate?</a:t>
            </a:r>
          </a:p>
          <a:p>
            <a:endParaRPr lang="en-US" sz="2400" dirty="0" smtClean="0">
              <a:solidFill>
                <a:schemeClr val="tx1"/>
              </a:solidFill>
            </a:endParaRPr>
          </a:p>
        </p:txBody>
      </p:sp>
      <p:sp>
        <p:nvSpPr>
          <p:cNvPr id="2" name="Rectangle 1"/>
          <p:cNvSpPr/>
          <p:nvPr/>
        </p:nvSpPr>
        <p:spPr>
          <a:xfrm>
            <a:off x="1614311" y="3387197"/>
            <a:ext cx="57404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9637" name="Rectangle 2"/>
          <p:cNvSpPr>
            <a:spLocks noChangeArrowheads="1"/>
          </p:cNvSpPr>
          <p:nvPr/>
        </p:nvSpPr>
        <p:spPr bwMode="auto">
          <a:xfrm>
            <a:off x="889000" y="3810001"/>
            <a:ext cx="10287000" cy="1938992"/>
          </a:xfrm>
          <a:prstGeom prst="rect">
            <a:avLst/>
          </a:prstGeom>
          <a:noFill/>
          <a:ln>
            <a:noFill/>
          </a:ln>
          <a:extLst>
            <a:ext uri="{909E8E84-426E-40DD-AFC4-6F175D3DCCD1}"/>
            <a:ext uri="{91240B29-F687-4F45-9708-019B960494DF}"/>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914400" indent="-5143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400" dirty="0" smtClean="0">
                <a:latin typeface="+mn-lt"/>
                <a:cs typeface="Arial" panose="020B0604020202020204" pitchFamily="34" charset="0"/>
              </a:rPr>
              <a:t>Steps:</a:t>
            </a:r>
          </a:p>
          <a:p>
            <a:pPr lvl="1" eaLnBrk="1" hangingPunct="1">
              <a:lnSpc>
                <a:spcPct val="100000"/>
              </a:lnSpc>
              <a:spcBef>
                <a:spcPct val="0"/>
              </a:spcBef>
              <a:buClr>
                <a:srgbClr val="00B400"/>
              </a:buClr>
              <a:buFontTx/>
              <a:buAutoNum type="arabicPeriod"/>
              <a:defRPr/>
            </a:pPr>
            <a:r>
              <a:rPr lang="en-US" sz="2400" dirty="0" smtClean="0">
                <a:latin typeface="+mn-lt"/>
                <a:cs typeface="Arial" panose="020B0604020202020204" pitchFamily="34" charset="0"/>
              </a:rPr>
              <a:t>Find the standard error of the proportion</a:t>
            </a:r>
          </a:p>
          <a:p>
            <a:pPr lvl="1" eaLnBrk="1" hangingPunct="1">
              <a:lnSpc>
                <a:spcPct val="100000"/>
              </a:lnSpc>
              <a:spcBef>
                <a:spcPct val="0"/>
              </a:spcBef>
              <a:buClr>
                <a:srgbClr val="00B400"/>
              </a:buClr>
              <a:buFontTx/>
              <a:buAutoNum type="arabicPeriod"/>
              <a:defRPr/>
            </a:pPr>
            <a:r>
              <a:rPr lang="en-US" sz="2400" dirty="0" smtClean="0">
                <a:latin typeface="+mn-lt"/>
                <a:cs typeface="Arial" panose="020B0604020202020204" pitchFamily="34" charset="0"/>
              </a:rPr>
              <a:t>Calculate the </a:t>
            </a:r>
            <a:r>
              <a:rPr lang="en-US" sz="2400" i="1" dirty="0" smtClean="0">
                <a:latin typeface="+mn-lt"/>
                <a:cs typeface="Arial" panose="020B0604020202020204" pitchFamily="34" charset="0"/>
              </a:rPr>
              <a:t>z</a:t>
            </a:r>
            <a:r>
              <a:rPr lang="en-US" sz="2400" dirty="0" smtClean="0">
                <a:latin typeface="+mn-lt"/>
                <a:cs typeface="Arial" panose="020B0604020202020204" pitchFamily="34" charset="0"/>
              </a:rPr>
              <a:t>-score for     = 97/120 = 0.808</a:t>
            </a:r>
          </a:p>
          <a:p>
            <a:pPr lvl="1" eaLnBrk="1" hangingPunct="1">
              <a:lnSpc>
                <a:spcPct val="100000"/>
              </a:lnSpc>
              <a:spcBef>
                <a:spcPct val="0"/>
              </a:spcBef>
              <a:buClr>
                <a:srgbClr val="00B400"/>
              </a:buClr>
              <a:buFontTx/>
              <a:buAutoNum type="arabicPeriod"/>
              <a:defRPr/>
            </a:pPr>
            <a:r>
              <a:rPr lang="en-US" sz="2400" dirty="0" smtClean="0">
                <a:latin typeface="+mn-lt"/>
                <a:cs typeface="Arial" panose="020B0604020202020204" pitchFamily="34" charset="0"/>
              </a:rPr>
              <a:t>Determine the probability that a sample proportion of  </a:t>
            </a:r>
            <a:r>
              <a:rPr lang="en-US" sz="2400" i="1" dirty="0" smtClean="0">
                <a:latin typeface="+mn-lt"/>
                <a:cs typeface="Arial" panose="020B0604020202020204" pitchFamily="34" charset="0"/>
              </a:rPr>
              <a:t>  </a:t>
            </a:r>
            <a:r>
              <a:rPr lang="en-US" sz="2400" dirty="0" smtClean="0">
                <a:latin typeface="+mn-lt"/>
                <a:cs typeface="Arial" panose="020B0604020202020204" pitchFamily="34" charset="0"/>
              </a:rPr>
              <a:t>  = 0.808 or more could be obtained if the true proportion is </a:t>
            </a:r>
            <a:r>
              <a:rPr lang="en-US" sz="2400" i="1" dirty="0" smtClean="0">
                <a:latin typeface="+mn-lt"/>
                <a:cs typeface="Arial" panose="020B0604020202020204" pitchFamily="34" charset="0"/>
              </a:rPr>
              <a:t>p</a:t>
            </a:r>
            <a:r>
              <a:rPr lang="en-US" sz="2400" dirty="0" smtClean="0">
                <a:latin typeface="+mn-lt"/>
                <a:cs typeface="Arial" panose="020B0604020202020204" pitchFamily="34" charset="0"/>
              </a:rPr>
              <a:t> = 0.70 </a:t>
            </a:r>
          </a:p>
        </p:txBody>
      </p:sp>
      <p:graphicFrame>
        <p:nvGraphicFramePr>
          <p:cNvPr id="36866" name="Object 1"/>
          <p:cNvGraphicFramePr>
            <a:graphicFrameLocks noChangeAspect="1"/>
          </p:cNvGraphicFramePr>
          <p:nvPr/>
        </p:nvGraphicFramePr>
        <p:xfrm>
          <a:off x="6203951" y="4572001"/>
          <a:ext cx="501649" cy="423863"/>
        </p:xfrm>
        <a:graphic>
          <a:graphicData uri="http://schemas.openxmlformats.org/presentationml/2006/ole">
            <p:oleObj spid="_x0000_s217090" name="Equation" r:id="rId3" imgW="152334" imgH="190417" progId="">
              <p:embed/>
            </p:oleObj>
          </a:graphicData>
        </a:graphic>
      </p:graphicFrame>
      <p:graphicFrame>
        <p:nvGraphicFramePr>
          <p:cNvPr id="36867" name="Object 1"/>
          <p:cNvGraphicFramePr>
            <a:graphicFrameLocks noChangeAspect="1"/>
          </p:cNvGraphicFramePr>
          <p:nvPr/>
        </p:nvGraphicFramePr>
        <p:xfrm>
          <a:off x="2641600" y="5291138"/>
          <a:ext cx="501651" cy="423862"/>
        </p:xfrm>
        <a:graphic>
          <a:graphicData uri="http://schemas.openxmlformats.org/presentationml/2006/ole">
            <p:oleObj spid="_x0000_s217091" name="Equation" r:id="rId4" imgW="152334" imgH="190417" progId="">
              <p:embed/>
            </p:oleObj>
          </a:graphicData>
        </a:graphic>
      </p:graphicFrame>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5" name="Content Placeholder 2"/>
          <p:cNvSpPr>
            <a:spLocks noGrp="1"/>
          </p:cNvSpPr>
          <p:nvPr>
            <p:ph idx="1"/>
          </p:nvPr>
        </p:nvSpPr>
        <p:spPr>
          <a:xfrm>
            <a:off x="609600" y="1295400"/>
            <a:ext cx="11277600" cy="4525963"/>
          </a:xfrm>
        </p:spPr>
        <p:txBody>
          <a:bodyPr>
            <a:noAutofit/>
          </a:bodyPr>
          <a:lstStyle/>
          <a:p>
            <a:r>
              <a:rPr lang="en-US" sz="2400" b="1" dirty="0" smtClean="0"/>
              <a:t>Example: </a:t>
            </a:r>
            <a:r>
              <a:rPr lang="en-US" sz="2400" dirty="0" smtClean="0">
                <a:solidFill>
                  <a:srgbClr val="00B400"/>
                </a:solidFill>
              </a:rPr>
              <a:t>(continued)	  </a:t>
            </a:r>
            <a:r>
              <a:rPr lang="en-US" sz="2400" i="1" dirty="0" smtClean="0"/>
              <a:t>n</a:t>
            </a:r>
            <a:r>
              <a:rPr lang="en-US" sz="2400" dirty="0" smtClean="0"/>
              <a:t> = 120, </a:t>
            </a:r>
            <a:r>
              <a:rPr lang="en-US" sz="2400" i="1" dirty="0" smtClean="0">
                <a:sym typeface="Symbol" pitchFamily="18" charset="2"/>
              </a:rPr>
              <a:t>x</a:t>
            </a:r>
            <a:r>
              <a:rPr lang="en-US" sz="2400" dirty="0" smtClean="0">
                <a:sym typeface="Symbol" pitchFamily="18" charset="2"/>
              </a:rPr>
              <a:t> = 97,     = 0.808 </a:t>
            </a:r>
          </a:p>
          <a:p>
            <a:pPr marL="800100" lvl="2" indent="0">
              <a:buFontTx/>
              <a:buNone/>
            </a:pPr>
            <a:r>
              <a:rPr lang="en-US" sz="2400" dirty="0" smtClean="0">
                <a:sym typeface="Symbol" pitchFamily="18" charset="2"/>
              </a:rPr>
              <a:t>	Does this validate the claim that </a:t>
            </a:r>
            <a:r>
              <a:rPr lang="en-US" sz="2400" i="1" dirty="0" smtClean="0">
                <a:sym typeface="Symbol" pitchFamily="18" charset="2"/>
              </a:rPr>
              <a:t>p</a:t>
            </a:r>
            <a:r>
              <a:rPr lang="en-US" sz="2400" dirty="0" smtClean="0"/>
              <a:t> = 0.70 ?</a:t>
            </a:r>
          </a:p>
          <a:p>
            <a:pPr marL="800100" lvl="2" indent="0">
              <a:buFontTx/>
              <a:buNone/>
            </a:pPr>
            <a:endParaRPr lang="en-US" sz="2400" dirty="0" smtClean="0">
              <a:sym typeface="Symbol" pitchFamily="18" charset="2"/>
            </a:endParaRPr>
          </a:p>
          <a:p>
            <a:pPr>
              <a:spcBef>
                <a:spcPts val="1800"/>
              </a:spcBef>
              <a:buFontTx/>
              <a:buNone/>
            </a:pPr>
            <a:r>
              <a:rPr lang="en-US" sz="2400" dirty="0" smtClean="0">
                <a:solidFill>
                  <a:srgbClr val="00B400"/>
                </a:solidFill>
              </a:rPr>
              <a:t>1.</a:t>
            </a:r>
          </a:p>
          <a:p>
            <a:pPr>
              <a:spcBef>
                <a:spcPts val="1200"/>
              </a:spcBef>
              <a:buFontTx/>
              <a:buNone/>
            </a:pPr>
            <a:endParaRPr lang="en-US" sz="2400" dirty="0" smtClean="0">
              <a:solidFill>
                <a:srgbClr val="00B400"/>
              </a:solidFill>
            </a:endParaRPr>
          </a:p>
          <a:p>
            <a:pPr>
              <a:spcBef>
                <a:spcPts val="1200"/>
              </a:spcBef>
              <a:buFontTx/>
              <a:buNone/>
            </a:pPr>
            <a:r>
              <a:rPr lang="en-US" sz="2400" dirty="0" smtClean="0">
                <a:solidFill>
                  <a:srgbClr val="00B400"/>
                </a:solidFill>
              </a:rPr>
              <a:t>2.</a:t>
            </a:r>
          </a:p>
          <a:p>
            <a:pPr>
              <a:spcBef>
                <a:spcPts val="1200"/>
              </a:spcBef>
              <a:buFontTx/>
              <a:buNone/>
            </a:pPr>
            <a:endParaRPr lang="en-US" sz="2400" dirty="0" smtClean="0">
              <a:solidFill>
                <a:srgbClr val="00B400"/>
              </a:solidFill>
            </a:endParaRPr>
          </a:p>
          <a:p>
            <a:pPr>
              <a:spcBef>
                <a:spcPts val="1200"/>
              </a:spcBef>
              <a:buFontTx/>
              <a:buNone/>
            </a:pPr>
            <a:endParaRPr lang="en-US" sz="2400" dirty="0" smtClean="0">
              <a:solidFill>
                <a:srgbClr val="00B400"/>
              </a:solidFill>
            </a:endParaRPr>
          </a:p>
          <a:p>
            <a:pPr>
              <a:spcBef>
                <a:spcPts val="1200"/>
              </a:spcBef>
              <a:buFontTx/>
              <a:buNone/>
            </a:pPr>
            <a:r>
              <a:rPr lang="en-US" sz="2400" dirty="0" smtClean="0">
                <a:solidFill>
                  <a:srgbClr val="00B400"/>
                </a:solidFill>
              </a:rPr>
              <a:t>3.    </a:t>
            </a:r>
          </a:p>
        </p:txBody>
      </p:sp>
      <p:sp>
        <p:nvSpPr>
          <p:cNvPr id="37896" name="Line 36"/>
          <p:cNvSpPr>
            <a:spLocks noChangeShapeType="1"/>
          </p:cNvSpPr>
          <p:nvPr/>
        </p:nvSpPr>
        <p:spPr bwMode="auto">
          <a:xfrm>
            <a:off x="10871200" y="5486401"/>
            <a:ext cx="0" cy="157163"/>
          </a:xfrm>
          <a:prstGeom prst="line">
            <a:avLst/>
          </a:prstGeom>
          <a:noFill/>
          <a:ln w="28575">
            <a:solidFill>
              <a:schemeClr val="tx1"/>
            </a:solidFill>
            <a:round/>
            <a:headEnd/>
            <a:tailEnd/>
          </a:ln>
        </p:spPr>
        <p:txBody>
          <a:bodyPr/>
          <a:lstStyle/>
          <a:p>
            <a:endParaRPr lang="en-US"/>
          </a:p>
        </p:txBody>
      </p:sp>
      <p:sp>
        <p:nvSpPr>
          <p:cNvPr id="24" name="Freeform 23"/>
          <p:cNvSpPr/>
          <p:nvPr/>
        </p:nvSpPr>
        <p:spPr>
          <a:xfrm>
            <a:off x="10877552" y="5503864"/>
            <a:ext cx="501649" cy="141287"/>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7342 w 808468"/>
              <a:gd name="connsiteY8" fmla="*/ 259909 h 360450"/>
              <a:gd name="connsiteX9" fmla="*/ 562092 w 808468"/>
              <a:gd name="connsiteY9" fmla="*/ 250385 h 360450"/>
              <a:gd name="connsiteX10" fmla="*/ 462079 w 808468"/>
              <a:gd name="connsiteY10" fmla="*/ 240859 h 360450"/>
              <a:gd name="connsiteX11" fmla="*/ 376355 w 808468"/>
              <a:gd name="connsiteY11" fmla="*/ 219428 h 360450"/>
              <a:gd name="connsiteX12" fmla="*/ 295392 w 808468"/>
              <a:gd name="connsiteY12" fmla="*/ 197997 h 360450"/>
              <a:gd name="connsiteX13" fmla="*/ 238241 w 808468"/>
              <a:gd name="connsiteY13" fmla="*/ 164660 h 360450"/>
              <a:gd name="connsiteX14" fmla="*/ 157279 w 808468"/>
              <a:gd name="connsiteY14" fmla="*/ 114653 h 360450"/>
              <a:gd name="connsiteX15" fmla="*/ 90604 w 808468"/>
              <a:gd name="connsiteY15" fmla="*/ 67029 h 360450"/>
              <a:gd name="connsiteX16" fmla="*/ 7261 w 808468"/>
              <a:gd name="connsiteY16" fmla="*/ 354 h 360450"/>
              <a:gd name="connsiteX17" fmla="*/ 7261 w 808468"/>
              <a:gd name="connsiteY17" fmla="*/ 97985 h 360450"/>
              <a:gd name="connsiteX18" fmla="*/ 7261 w 808468"/>
              <a:gd name="connsiteY18"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562092 w 808466"/>
              <a:gd name="connsiteY9" fmla="*/ 250385 h 360450"/>
              <a:gd name="connsiteX10" fmla="*/ 462079 w 808466"/>
              <a:gd name="connsiteY10" fmla="*/ 240859 h 360450"/>
              <a:gd name="connsiteX11" fmla="*/ 376355 w 808466"/>
              <a:gd name="connsiteY11" fmla="*/ 219428 h 360450"/>
              <a:gd name="connsiteX12" fmla="*/ 295392 w 808466"/>
              <a:gd name="connsiteY12" fmla="*/ 197997 h 360450"/>
              <a:gd name="connsiteX13" fmla="*/ 238241 w 808466"/>
              <a:gd name="connsiteY13" fmla="*/ 164660 h 360450"/>
              <a:gd name="connsiteX14" fmla="*/ 157279 w 808466"/>
              <a:gd name="connsiteY14" fmla="*/ 114653 h 360450"/>
              <a:gd name="connsiteX15" fmla="*/ 90604 w 808466"/>
              <a:gd name="connsiteY15" fmla="*/ 67029 h 360450"/>
              <a:gd name="connsiteX16" fmla="*/ 7261 w 808466"/>
              <a:gd name="connsiteY16" fmla="*/ 354 h 360450"/>
              <a:gd name="connsiteX17" fmla="*/ 7261 w 808466"/>
              <a:gd name="connsiteY17" fmla="*/ 97985 h 360450"/>
              <a:gd name="connsiteX18" fmla="*/ 7261 w 808466"/>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462079 w 808468"/>
              <a:gd name="connsiteY9" fmla="*/ 240859 h 360450"/>
              <a:gd name="connsiteX10" fmla="*/ 376355 w 808468"/>
              <a:gd name="connsiteY10" fmla="*/ 219428 h 360450"/>
              <a:gd name="connsiteX11" fmla="*/ 295392 w 808468"/>
              <a:gd name="connsiteY11" fmla="*/ 197997 h 360450"/>
              <a:gd name="connsiteX12" fmla="*/ 238241 w 808468"/>
              <a:gd name="connsiteY12" fmla="*/ 164660 h 360450"/>
              <a:gd name="connsiteX13" fmla="*/ 157279 w 808468"/>
              <a:gd name="connsiteY13" fmla="*/ 114653 h 360450"/>
              <a:gd name="connsiteX14" fmla="*/ 90604 w 808468"/>
              <a:gd name="connsiteY14" fmla="*/ 67029 h 360450"/>
              <a:gd name="connsiteX15" fmla="*/ 7261 w 808468"/>
              <a:gd name="connsiteY15" fmla="*/ 354 h 360450"/>
              <a:gd name="connsiteX16" fmla="*/ 7261 w 808468"/>
              <a:gd name="connsiteY16" fmla="*/ 97985 h 360450"/>
              <a:gd name="connsiteX17" fmla="*/ 7261 w 808468"/>
              <a:gd name="connsiteY17"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376355 w 808466"/>
              <a:gd name="connsiteY9" fmla="*/ 219428 h 360450"/>
              <a:gd name="connsiteX10" fmla="*/ 295392 w 808466"/>
              <a:gd name="connsiteY10" fmla="*/ 197997 h 360450"/>
              <a:gd name="connsiteX11" fmla="*/ 238241 w 808466"/>
              <a:gd name="connsiteY11" fmla="*/ 164660 h 360450"/>
              <a:gd name="connsiteX12" fmla="*/ 157279 w 808466"/>
              <a:gd name="connsiteY12" fmla="*/ 114653 h 360450"/>
              <a:gd name="connsiteX13" fmla="*/ 90604 w 808466"/>
              <a:gd name="connsiteY13" fmla="*/ 67029 h 360450"/>
              <a:gd name="connsiteX14" fmla="*/ 7261 w 808466"/>
              <a:gd name="connsiteY14" fmla="*/ 354 h 360450"/>
              <a:gd name="connsiteX15" fmla="*/ 7261 w 808466"/>
              <a:gd name="connsiteY15" fmla="*/ 97985 h 360450"/>
              <a:gd name="connsiteX16" fmla="*/ 7261 w 808466"/>
              <a:gd name="connsiteY16"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376355 w 808468"/>
              <a:gd name="connsiteY9" fmla="*/ 219428 h 360450"/>
              <a:gd name="connsiteX10" fmla="*/ 238241 w 808468"/>
              <a:gd name="connsiteY10" fmla="*/ 164660 h 360450"/>
              <a:gd name="connsiteX11" fmla="*/ 157279 w 808468"/>
              <a:gd name="connsiteY11" fmla="*/ 114653 h 360450"/>
              <a:gd name="connsiteX12" fmla="*/ 90604 w 808468"/>
              <a:gd name="connsiteY12" fmla="*/ 67029 h 360450"/>
              <a:gd name="connsiteX13" fmla="*/ 7261 w 808468"/>
              <a:gd name="connsiteY13" fmla="*/ 354 h 360450"/>
              <a:gd name="connsiteX14" fmla="*/ 7261 w 808468"/>
              <a:gd name="connsiteY14" fmla="*/ 97985 h 360450"/>
              <a:gd name="connsiteX15" fmla="*/ 7261 w 808468"/>
              <a:gd name="connsiteY15" fmla="*/ 195616 h 360450"/>
              <a:gd name="connsiteX0" fmla="*/ 10768 w 811973"/>
              <a:gd name="connsiteY0" fmla="*/ 195343 h 360177"/>
              <a:gd name="connsiteX1" fmla="*/ 20293 w 811973"/>
              <a:gd name="connsiteY1" fmla="*/ 354886 h 360177"/>
              <a:gd name="connsiteX2" fmla="*/ 96493 w 811973"/>
              <a:gd name="connsiteY2" fmla="*/ 354887 h 360177"/>
              <a:gd name="connsiteX3" fmla="*/ 396530 w 811973"/>
              <a:gd name="connsiteY3" fmla="*/ 352505 h 360177"/>
              <a:gd name="connsiteX4" fmla="*/ 487018 w 811973"/>
              <a:gd name="connsiteY4" fmla="*/ 354887 h 360177"/>
              <a:gd name="connsiteX5" fmla="*/ 551311 w 811973"/>
              <a:gd name="connsiteY5" fmla="*/ 354887 h 360177"/>
              <a:gd name="connsiteX6" fmla="*/ 801382 w 811973"/>
              <a:gd name="connsiteY6" fmla="*/ 354885 h 360177"/>
              <a:gd name="connsiteX7" fmla="*/ 806633 w 811973"/>
              <a:gd name="connsiteY7" fmla="*/ 246908 h 360177"/>
              <a:gd name="connsiteX8" fmla="*/ 656227 w 811973"/>
              <a:gd name="connsiteY8" fmla="*/ 231389 h 360177"/>
              <a:gd name="connsiteX9" fmla="*/ 379862 w 811973"/>
              <a:gd name="connsiteY9" fmla="*/ 219155 h 360177"/>
              <a:gd name="connsiteX10" fmla="*/ 241748 w 811973"/>
              <a:gd name="connsiteY10" fmla="*/ 164387 h 360177"/>
              <a:gd name="connsiteX11" fmla="*/ 160786 w 811973"/>
              <a:gd name="connsiteY11" fmla="*/ 114380 h 360177"/>
              <a:gd name="connsiteX12" fmla="*/ 10768 w 811973"/>
              <a:gd name="connsiteY12" fmla="*/ 81 h 360177"/>
              <a:gd name="connsiteX13" fmla="*/ 10768 w 811973"/>
              <a:gd name="connsiteY13" fmla="*/ 97712 h 360177"/>
              <a:gd name="connsiteX14" fmla="*/ 10768 w 811973"/>
              <a:gd name="connsiteY14" fmla="*/ 195343 h 360177"/>
              <a:gd name="connsiteX0" fmla="*/ 10851 w 812058"/>
              <a:gd name="connsiteY0" fmla="*/ 102284 h 267118"/>
              <a:gd name="connsiteX1" fmla="*/ 20376 w 812058"/>
              <a:gd name="connsiteY1" fmla="*/ 261827 h 267118"/>
              <a:gd name="connsiteX2" fmla="*/ 96576 w 812058"/>
              <a:gd name="connsiteY2" fmla="*/ 261828 h 267118"/>
              <a:gd name="connsiteX3" fmla="*/ 396613 w 812058"/>
              <a:gd name="connsiteY3" fmla="*/ 259446 h 267118"/>
              <a:gd name="connsiteX4" fmla="*/ 487101 w 812058"/>
              <a:gd name="connsiteY4" fmla="*/ 261828 h 267118"/>
              <a:gd name="connsiteX5" fmla="*/ 551394 w 812058"/>
              <a:gd name="connsiteY5" fmla="*/ 261828 h 267118"/>
              <a:gd name="connsiteX6" fmla="*/ 801465 w 812058"/>
              <a:gd name="connsiteY6" fmla="*/ 261826 h 267118"/>
              <a:gd name="connsiteX7" fmla="*/ 806716 w 812058"/>
              <a:gd name="connsiteY7" fmla="*/ 153849 h 267118"/>
              <a:gd name="connsiteX8" fmla="*/ 656310 w 812058"/>
              <a:gd name="connsiteY8" fmla="*/ 138330 h 267118"/>
              <a:gd name="connsiteX9" fmla="*/ 379945 w 812058"/>
              <a:gd name="connsiteY9" fmla="*/ 126096 h 267118"/>
              <a:gd name="connsiteX10" fmla="*/ 241831 w 812058"/>
              <a:gd name="connsiteY10" fmla="*/ 71328 h 267118"/>
              <a:gd name="connsiteX11" fmla="*/ 160869 w 812058"/>
              <a:gd name="connsiteY11" fmla="*/ 21321 h 267118"/>
              <a:gd name="connsiteX12" fmla="*/ 10851 w 812058"/>
              <a:gd name="connsiteY12" fmla="*/ 4653 h 267118"/>
              <a:gd name="connsiteX13" fmla="*/ 10851 w 812058"/>
              <a:gd name="connsiteY13" fmla="*/ 102284 h 267118"/>
              <a:gd name="connsiteX0" fmla="*/ 8458 w 809663"/>
              <a:gd name="connsiteY0" fmla="*/ 99053 h 263887"/>
              <a:gd name="connsiteX1" fmla="*/ 17983 w 809663"/>
              <a:gd name="connsiteY1" fmla="*/ 258596 h 263887"/>
              <a:gd name="connsiteX2" fmla="*/ 94183 w 809663"/>
              <a:gd name="connsiteY2" fmla="*/ 258597 h 263887"/>
              <a:gd name="connsiteX3" fmla="*/ 394220 w 809663"/>
              <a:gd name="connsiteY3" fmla="*/ 256215 h 263887"/>
              <a:gd name="connsiteX4" fmla="*/ 484708 w 809663"/>
              <a:gd name="connsiteY4" fmla="*/ 258597 h 263887"/>
              <a:gd name="connsiteX5" fmla="*/ 549001 w 809663"/>
              <a:gd name="connsiteY5" fmla="*/ 258597 h 263887"/>
              <a:gd name="connsiteX6" fmla="*/ 799072 w 809663"/>
              <a:gd name="connsiteY6" fmla="*/ 258595 h 263887"/>
              <a:gd name="connsiteX7" fmla="*/ 804323 w 809663"/>
              <a:gd name="connsiteY7" fmla="*/ 150618 h 263887"/>
              <a:gd name="connsiteX8" fmla="*/ 653917 w 809663"/>
              <a:gd name="connsiteY8" fmla="*/ 135099 h 263887"/>
              <a:gd name="connsiteX9" fmla="*/ 377552 w 809663"/>
              <a:gd name="connsiteY9" fmla="*/ 122865 h 263887"/>
              <a:gd name="connsiteX10" fmla="*/ 239438 w 809663"/>
              <a:gd name="connsiteY10" fmla="*/ 68097 h 263887"/>
              <a:gd name="connsiteX11" fmla="*/ 126120 w 809663"/>
              <a:gd name="connsiteY11" fmla="*/ 42806 h 263887"/>
              <a:gd name="connsiteX12" fmla="*/ 8458 w 809663"/>
              <a:gd name="connsiteY12" fmla="*/ 1422 h 263887"/>
              <a:gd name="connsiteX13" fmla="*/ 8458 w 809663"/>
              <a:gd name="connsiteY13" fmla="*/ 99053 h 263887"/>
              <a:gd name="connsiteX0" fmla="*/ 8456 w 809663"/>
              <a:gd name="connsiteY0" fmla="*/ 99053 h 263887"/>
              <a:gd name="connsiteX1" fmla="*/ 17981 w 809663"/>
              <a:gd name="connsiteY1" fmla="*/ 258596 h 263887"/>
              <a:gd name="connsiteX2" fmla="*/ 94181 w 809663"/>
              <a:gd name="connsiteY2" fmla="*/ 258597 h 263887"/>
              <a:gd name="connsiteX3" fmla="*/ 394218 w 809663"/>
              <a:gd name="connsiteY3" fmla="*/ 256215 h 263887"/>
              <a:gd name="connsiteX4" fmla="*/ 484706 w 809663"/>
              <a:gd name="connsiteY4" fmla="*/ 258597 h 263887"/>
              <a:gd name="connsiteX5" fmla="*/ 548999 w 809663"/>
              <a:gd name="connsiteY5" fmla="*/ 258597 h 263887"/>
              <a:gd name="connsiteX6" fmla="*/ 799070 w 809663"/>
              <a:gd name="connsiteY6" fmla="*/ 258595 h 263887"/>
              <a:gd name="connsiteX7" fmla="*/ 804321 w 809663"/>
              <a:gd name="connsiteY7" fmla="*/ 150618 h 263887"/>
              <a:gd name="connsiteX8" fmla="*/ 653915 w 809663"/>
              <a:gd name="connsiteY8" fmla="*/ 135099 h 263887"/>
              <a:gd name="connsiteX9" fmla="*/ 414527 w 809663"/>
              <a:gd name="connsiteY9" fmla="*/ 101679 h 263887"/>
              <a:gd name="connsiteX10" fmla="*/ 239436 w 809663"/>
              <a:gd name="connsiteY10" fmla="*/ 68097 h 263887"/>
              <a:gd name="connsiteX11" fmla="*/ 126118 w 809663"/>
              <a:gd name="connsiteY11" fmla="*/ 42806 h 263887"/>
              <a:gd name="connsiteX12" fmla="*/ 8456 w 809663"/>
              <a:gd name="connsiteY12" fmla="*/ 1422 h 263887"/>
              <a:gd name="connsiteX13" fmla="*/ 8456 w 809663"/>
              <a:gd name="connsiteY13" fmla="*/ 99053 h 263887"/>
              <a:gd name="connsiteX0" fmla="*/ 8456 w 809661"/>
              <a:gd name="connsiteY0" fmla="*/ 99053 h 266684"/>
              <a:gd name="connsiteX1" fmla="*/ 17981 w 809661"/>
              <a:gd name="connsiteY1" fmla="*/ 258596 h 266684"/>
              <a:gd name="connsiteX2" fmla="*/ 94181 w 809661"/>
              <a:gd name="connsiteY2" fmla="*/ 258597 h 266684"/>
              <a:gd name="connsiteX3" fmla="*/ 394218 w 809661"/>
              <a:gd name="connsiteY3" fmla="*/ 256215 h 266684"/>
              <a:gd name="connsiteX4" fmla="*/ 484706 w 809661"/>
              <a:gd name="connsiteY4" fmla="*/ 258597 h 266684"/>
              <a:gd name="connsiteX5" fmla="*/ 799070 w 809661"/>
              <a:gd name="connsiteY5" fmla="*/ 258595 h 266684"/>
              <a:gd name="connsiteX6" fmla="*/ 804321 w 809661"/>
              <a:gd name="connsiteY6" fmla="*/ 150618 h 266684"/>
              <a:gd name="connsiteX7" fmla="*/ 653915 w 809661"/>
              <a:gd name="connsiteY7" fmla="*/ 135099 h 266684"/>
              <a:gd name="connsiteX8" fmla="*/ 414527 w 809661"/>
              <a:gd name="connsiteY8" fmla="*/ 101679 h 266684"/>
              <a:gd name="connsiteX9" fmla="*/ 239436 w 809661"/>
              <a:gd name="connsiteY9" fmla="*/ 68097 h 266684"/>
              <a:gd name="connsiteX10" fmla="*/ 126118 w 809661"/>
              <a:gd name="connsiteY10" fmla="*/ 42806 h 266684"/>
              <a:gd name="connsiteX11" fmla="*/ 8456 w 809661"/>
              <a:gd name="connsiteY11" fmla="*/ 1422 h 266684"/>
              <a:gd name="connsiteX12" fmla="*/ 8456 w 809661"/>
              <a:gd name="connsiteY12" fmla="*/ 99053 h 266684"/>
              <a:gd name="connsiteX0" fmla="*/ 8456 w 809663"/>
              <a:gd name="connsiteY0" fmla="*/ 99053 h 265843"/>
              <a:gd name="connsiteX1" fmla="*/ 17981 w 809663"/>
              <a:gd name="connsiteY1" fmla="*/ 258596 h 265843"/>
              <a:gd name="connsiteX2" fmla="*/ 94181 w 809663"/>
              <a:gd name="connsiteY2" fmla="*/ 258597 h 265843"/>
              <a:gd name="connsiteX3" fmla="*/ 394218 w 809663"/>
              <a:gd name="connsiteY3" fmla="*/ 256215 h 265843"/>
              <a:gd name="connsiteX4" fmla="*/ 799070 w 809663"/>
              <a:gd name="connsiteY4" fmla="*/ 258595 h 265843"/>
              <a:gd name="connsiteX5" fmla="*/ 804321 w 809663"/>
              <a:gd name="connsiteY5" fmla="*/ 150618 h 265843"/>
              <a:gd name="connsiteX6" fmla="*/ 653915 w 809663"/>
              <a:gd name="connsiteY6" fmla="*/ 135099 h 265843"/>
              <a:gd name="connsiteX7" fmla="*/ 414527 w 809663"/>
              <a:gd name="connsiteY7" fmla="*/ 101679 h 265843"/>
              <a:gd name="connsiteX8" fmla="*/ 239436 w 809663"/>
              <a:gd name="connsiteY8" fmla="*/ 68097 h 265843"/>
              <a:gd name="connsiteX9" fmla="*/ 126118 w 809663"/>
              <a:gd name="connsiteY9" fmla="*/ 42806 h 265843"/>
              <a:gd name="connsiteX10" fmla="*/ 8456 w 809663"/>
              <a:gd name="connsiteY10" fmla="*/ 1422 h 265843"/>
              <a:gd name="connsiteX11" fmla="*/ 8456 w 809663"/>
              <a:gd name="connsiteY11" fmla="*/ 99053 h 265843"/>
              <a:gd name="connsiteX0" fmla="*/ 8456 w 809661"/>
              <a:gd name="connsiteY0" fmla="*/ 99053 h 258643"/>
              <a:gd name="connsiteX1" fmla="*/ 17981 w 809661"/>
              <a:gd name="connsiteY1" fmla="*/ 258596 h 258643"/>
              <a:gd name="connsiteX2" fmla="*/ 94181 w 809661"/>
              <a:gd name="connsiteY2" fmla="*/ 258597 h 258643"/>
              <a:gd name="connsiteX3" fmla="*/ 799070 w 809661"/>
              <a:gd name="connsiteY3" fmla="*/ 258595 h 258643"/>
              <a:gd name="connsiteX4" fmla="*/ 804321 w 809661"/>
              <a:gd name="connsiteY4" fmla="*/ 150618 h 258643"/>
              <a:gd name="connsiteX5" fmla="*/ 653915 w 809661"/>
              <a:gd name="connsiteY5" fmla="*/ 135099 h 258643"/>
              <a:gd name="connsiteX6" fmla="*/ 414527 w 809661"/>
              <a:gd name="connsiteY6" fmla="*/ 101679 h 258643"/>
              <a:gd name="connsiteX7" fmla="*/ 239436 w 809661"/>
              <a:gd name="connsiteY7" fmla="*/ 68097 h 258643"/>
              <a:gd name="connsiteX8" fmla="*/ 126118 w 809661"/>
              <a:gd name="connsiteY8" fmla="*/ 42806 h 258643"/>
              <a:gd name="connsiteX9" fmla="*/ 8456 w 809661"/>
              <a:gd name="connsiteY9" fmla="*/ 1422 h 258643"/>
              <a:gd name="connsiteX10" fmla="*/ 8456 w 809661"/>
              <a:gd name="connsiteY10" fmla="*/ 99053 h 258643"/>
              <a:gd name="connsiteX0" fmla="*/ 51900 w 853107"/>
              <a:gd name="connsiteY0" fmla="*/ 99053 h 275467"/>
              <a:gd name="connsiteX1" fmla="*/ 61425 w 853107"/>
              <a:gd name="connsiteY1" fmla="*/ 258596 h 275467"/>
              <a:gd name="connsiteX2" fmla="*/ 842514 w 853107"/>
              <a:gd name="connsiteY2" fmla="*/ 258595 h 275467"/>
              <a:gd name="connsiteX3" fmla="*/ 847765 w 853107"/>
              <a:gd name="connsiteY3" fmla="*/ 150618 h 275467"/>
              <a:gd name="connsiteX4" fmla="*/ 697359 w 853107"/>
              <a:gd name="connsiteY4" fmla="*/ 135099 h 275467"/>
              <a:gd name="connsiteX5" fmla="*/ 457971 w 853107"/>
              <a:gd name="connsiteY5" fmla="*/ 101679 h 275467"/>
              <a:gd name="connsiteX6" fmla="*/ 282880 w 853107"/>
              <a:gd name="connsiteY6" fmla="*/ 68097 h 275467"/>
              <a:gd name="connsiteX7" fmla="*/ 169562 w 853107"/>
              <a:gd name="connsiteY7" fmla="*/ 42806 h 275467"/>
              <a:gd name="connsiteX8" fmla="*/ 51900 w 853107"/>
              <a:gd name="connsiteY8" fmla="*/ 1422 h 275467"/>
              <a:gd name="connsiteX9" fmla="*/ 51900 w 853107"/>
              <a:gd name="connsiteY9" fmla="*/ 99053 h 275467"/>
              <a:gd name="connsiteX0" fmla="*/ 8458 w 809663"/>
              <a:gd name="connsiteY0" fmla="*/ 99053 h 320583"/>
              <a:gd name="connsiteX1" fmla="*/ 17983 w 809663"/>
              <a:gd name="connsiteY1" fmla="*/ 258596 h 320583"/>
              <a:gd name="connsiteX2" fmla="*/ 799072 w 809663"/>
              <a:gd name="connsiteY2" fmla="*/ 258595 h 320583"/>
              <a:gd name="connsiteX3" fmla="*/ 804323 w 809663"/>
              <a:gd name="connsiteY3" fmla="*/ 150618 h 320583"/>
              <a:gd name="connsiteX4" fmla="*/ 653917 w 809663"/>
              <a:gd name="connsiteY4" fmla="*/ 135099 h 320583"/>
              <a:gd name="connsiteX5" fmla="*/ 414529 w 809663"/>
              <a:gd name="connsiteY5" fmla="*/ 101679 h 320583"/>
              <a:gd name="connsiteX6" fmla="*/ 239438 w 809663"/>
              <a:gd name="connsiteY6" fmla="*/ 68097 h 320583"/>
              <a:gd name="connsiteX7" fmla="*/ 126120 w 809663"/>
              <a:gd name="connsiteY7" fmla="*/ 42806 h 320583"/>
              <a:gd name="connsiteX8" fmla="*/ 8458 w 809663"/>
              <a:gd name="connsiteY8" fmla="*/ 1422 h 320583"/>
              <a:gd name="connsiteX9" fmla="*/ 8458 w 809663"/>
              <a:gd name="connsiteY9" fmla="*/ 99053 h 320583"/>
              <a:gd name="connsiteX0" fmla="*/ 8456 w 809663"/>
              <a:gd name="connsiteY0" fmla="*/ 99053 h 266451"/>
              <a:gd name="connsiteX1" fmla="*/ 17981 w 809663"/>
              <a:gd name="connsiteY1" fmla="*/ 258596 h 266451"/>
              <a:gd name="connsiteX2" fmla="*/ 799070 w 809663"/>
              <a:gd name="connsiteY2" fmla="*/ 258595 h 266451"/>
              <a:gd name="connsiteX3" fmla="*/ 804321 w 809663"/>
              <a:gd name="connsiteY3" fmla="*/ 150618 h 266451"/>
              <a:gd name="connsiteX4" fmla="*/ 653915 w 809663"/>
              <a:gd name="connsiteY4" fmla="*/ 135099 h 266451"/>
              <a:gd name="connsiteX5" fmla="*/ 414527 w 809663"/>
              <a:gd name="connsiteY5" fmla="*/ 101679 h 266451"/>
              <a:gd name="connsiteX6" fmla="*/ 239436 w 809663"/>
              <a:gd name="connsiteY6" fmla="*/ 68097 h 266451"/>
              <a:gd name="connsiteX7" fmla="*/ 126118 w 809663"/>
              <a:gd name="connsiteY7" fmla="*/ 42806 h 266451"/>
              <a:gd name="connsiteX8" fmla="*/ 8456 w 809663"/>
              <a:gd name="connsiteY8" fmla="*/ 1422 h 266451"/>
              <a:gd name="connsiteX9" fmla="*/ 8456 w 809663"/>
              <a:gd name="connsiteY9" fmla="*/ 99053 h 266451"/>
              <a:gd name="connsiteX0" fmla="*/ 56147 w 857352"/>
              <a:gd name="connsiteY0" fmla="*/ 10593 h 291473"/>
              <a:gd name="connsiteX1" fmla="*/ 65672 w 857352"/>
              <a:gd name="connsiteY1" fmla="*/ 267767 h 291473"/>
              <a:gd name="connsiteX2" fmla="*/ 846761 w 857352"/>
              <a:gd name="connsiteY2" fmla="*/ 267766 h 291473"/>
              <a:gd name="connsiteX3" fmla="*/ 852012 w 857352"/>
              <a:gd name="connsiteY3" fmla="*/ 159789 h 291473"/>
              <a:gd name="connsiteX4" fmla="*/ 701606 w 857352"/>
              <a:gd name="connsiteY4" fmla="*/ 144270 h 291473"/>
              <a:gd name="connsiteX5" fmla="*/ 462218 w 857352"/>
              <a:gd name="connsiteY5" fmla="*/ 110850 h 291473"/>
              <a:gd name="connsiteX6" fmla="*/ 287127 w 857352"/>
              <a:gd name="connsiteY6" fmla="*/ 77268 h 291473"/>
              <a:gd name="connsiteX7" fmla="*/ 173809 w 857352"/>
              <a:gd name="connsiteY7" fmla="*/ 51977 h 291473"/>
              <a:gd name="connsiteX8" fmla="*/ 56147 w 857352"/>
              <a:gd name="connsiteY8" fmla="*/ 10593 h 291473"/>
              <a:gd name="connsiteX0" fmla="*/ 50417 w 851624"/>
              <a:gd name="connsiteY0" fmla="*/ 100921 h 381801"/>
              <a:gd name="connsiteX1" fmla="*/ 59942 w 851624"/>
              <a:gd name="connsiteY1" fmla="*/ 358095 h 381801"/>
              <a:gd name="connsiteX2" fmla="*/ 841031 w 851624"/>
              <a:gd name="connsiteY2" fmla="*/ 358094 h 381801"/>
              <a:gd name="connsiteX3" fmla="*/ 846282 w 851624"/>
              <a:gd name="connsiteY3" fmla="*/ 250117 h 381801"/>
              <a:gd name="connsiteX4" fmla="*/ 695876 w 851624"/>
              <a:gd name="connsiteY4" fmla="*/ 234598 h 381801"/>
              <a:gd name="connsiteX5" fmla="*/ 456488 w 851624"/>
              <a:gd name="connsiteY5" fmla="*/ 201178 h 381801"/>
              <a:gd name="connsiteX6" fmla="*/ 281397 w 851624"/>
              <a:gd name="connsiteY6" fmla="*/ 167596 h 381801"/>
              <a:gd name="connsiteX7" fmla="*/ 168079 w 851624"/>
              <a:gd name="connsiteY7" fmla="*/ 142305 h 381801"/>
              <a:gd name="connsiteX8" fmla="*/ 50417 w 851624"/>
              <a:gd name="connsiteY8" fmla="*/ 100921 h 381801"/>
              <a:gd name="connsiteX0" fmla="*/ 52620 w 853825"/>
              <a:gd name="connsiteY0" fmla="*/ 29 h 280909"/>
              <a:gd name="connsiteX1" fmla="*/ 62145 w 853825"/>
              <a:gd name="connsiteY1" fmla="*/ 257203 h 280909"/>
              <a:gd name="connsiteX2" fmla="*/ 843234 w 853825"/>
              <a:gd name="connsiteY2" fmla="*/ 257202 h 280909"/>
              <a:gd name="connsiteX3" fmla="*/ 848485 w 853825"/>
              <a:gd name="connsiteY3" fmla="*/ 149225 h 280909"/>
              <a:gd name="connsiteX4" fmla="*/ 698079 w 853825"/>
              <a:gd name="connsiteY4" fmla="*/ 133706 h 280909"/>
              <a:gd name="connsiteX5" fmla="*/ 458691 w 853825"/>
              <a:gd name="connsiteY5" fmla="*/ 100286 h 280909"/>
              <a:gd name="connsiteX6" fmla="*/ 283600 w 853825"/>
              <a:gd name="connsiteY6" fmla="*/ 66704 h 280909"/>
              <a:gd name="connsiteX7" fmla="*/ 170282 w 853825"/>
              <a:gd name="connsiteY7" fmla="*/ 41413 h 280909"/>
              <a:gd name="connsiteX8" fmla="*/ 52620 w 853825"/>
              <a:gd name="connsiteY8" fmla="*/ 29 h 280909"/>
              <a:gd name="connsiteX0" fmla="*/ 49704 w 855535"/>
              <a:gd name="connsiteY0" fmla="*/ 29 h 280908"/>
              <a:gd name="connsiteX1" fmla="*/ 63853 w 855535"/>
              <a:gd name="connsiteY1" fmla="*/ 257202 h 280908"/>
              <a:gd name="connsiteX2" fmla="*/ 844942 w 855535"/>
              <a:gd name="connsiteY2" fmla="*/ 257201 h 280908"/>
              <a:gd name="connsiteX3" fmla="*/ 850193 w 855535"/>
              <a:gd name="connsiteY3" fmla="*/ 149224 h 280908"/>
              <a:gd name="connsiteX4" fmla="*/ 699787 w 855535"/>
              <a:gd name="connsiteY4" fmla="*/ 133705 h 280908"/>
              <a:gd name="connsiteX5" fmla="*/ 460399 w 855535"/>
              <a:gd name="connsiteY5" fmla="*/ 100285 h 280908"/>
              <a:gd name="connsiteX6" fmla="*/ 285308 w 855535"/>
              <a:gd name="connsiteY6" fmla="*/ 66703 h 280908"/>
              <a:gd name="connsiteX7" fmla="*/ 171990 w 855535"/>
              <a:gd name="connsiteY7" fmla="*/ 41412 h 280908"/>
              <a:gd name="connsiteX8" fmla="*/ 49704 w 855535"/>
              <a:gd name="connsiteY8" fmla="*/ 29 h 280908"/>
              <a:gd name="connsiteX0" fmla="*/ 70467 w 876296"/>
              <a:gd name="connsiteY0" fmla="*/ 9673 h 282622"/>
              <a:gd name="connsiteX1" fmla="*/ 61505 w 876296"/>
              <a:gd name="connsiteY1" fmla="*/ 252722 h 282622"/>
              <a:gd name="connsiteX2" fmla="*/ 865705 w 876296"/>
              <a:gd name="connsiteY2" fmla="*/ 266845 h 282622"/>
              <a:gd name="connsiteX3" fmla="*/ 870956 w 876296"/>
              <a:gd name="connsiteY3" fmla="*/ 158868 h 282622"/>
              <a:gd name="connsiteX4" fmla="*/ 720550 w 876296"/>
              <a:gd name="connsiteY4" fmla="*/ 143349 h 282622"/>
              <a:gd name="connsiteX5" fmla="*/ 481162 w 876296"/>
              <a:gd name="connsiteY5" fmla="*/ 109929 h 282622"/>
              <a:gd name="connsiteX6" fmla="*/ 306071 w 876296"/>
              <a:gd name="connsiteY6" fmla="*/ 76347 h 282622"/>
              <a:gd name="connsiteX7" fmla="*/ 192753 w 876296"/>
              <a:gd name="connsiteY7" fmla="*/ 51056 h 282622"/>
              <a:gd name="connsiteX8" fmla="*/ 70467 w 876296"/>
              <a:gd name="connsiteY8" fmla="*/ 9673 h 282622"/>
              <a:gd name="connsiteX0" fmla="*/ 17518 w 823349"/>
              <a:gd name="connsiteY0" fmla="*/ 9673 h 273008"/>
              <a:gd name="connsiteX1" fmla="*/ 8556 w 823349"/>
              <a:gd name="connsiteY1" fmla="*/ 252722 h 273008"/>
              <a:gd name="connsiteX2" fmla="*/ 812756 w 823349"/>
              <a:gd name="connsiteY2" fmla="*/ 266845 h 273008"/>
              <a:gd name="connsiteX3" fmla="*/ 818007 w 823349"/>
              <a:gd name="connsiteY3" fmla="*/ 158868 h 273008"/>
              <a:gd name="connsiteX4" fmla="*/ 667601 w 823349"/>
              <a:gd name="connsiteY4" fmla="*/ 143349 h 273008"/>
              <a:gd name="connsiteX5" fmla="*/ 428213 w 823349"/>
              <a:gd name="connsiteY5" fmla="*/ 109929 h 273008"/>
              <a:gd name="connsiteX6" fmla="*/ 253122 w 823349"/>
              <a:gd name="connsiteY6" fmla="*/ 76347 h 273008"/>
              <a:gd name="connsiteX7" fmla="*/ 139804 w 823349"/>
              <a:gd name="connsiteY7" fmla="*/ 51056 h 273008"/>
              <a:gd name="connsiteX8" fmla="*/ 17518 w 823349"/>
              <a:gd name="connsiteY8" fmla="*/ 9673 h 273008"/>
              <a:gd name="connsiteX0" fmla="*/ 37674 w 843503"/>
              <a:gd name="connsiteY0" fmla="*/ 9673 h 273603"/>
              <a:gd name="connsiteX1" fmla="*/ 28712 w 843503"/>
              <a:gd name="connsiteY1" fmla="*/ 252722 h 273603"/>
              <a:gd name="connsiteX2" fmla="*/ 832912 w 843503"/>
              <a:gd name="connsiteY2" fmla="*/ 266845 h 273603"/>
              <a:gd name="connsiteX3" fmla="*/ 838163 w 843503"/>
              <a:gd name="connsiteY3" fmla="*/ 158868 h 273603"/>
              <a:gd name="connsiteX4" fmla="*/ 687757 w 843503"/>
              <a:gd name="connsiteY4" fmla="*/ 143349 h 273603"/>
              <a:gd name="connsiteX5" fmla="*/ 448369 w 843503"/>
              <a:gd name="connsiteY5" fmla="*/ 109929 h 273603"/>
              <a:gd name="connsiteX6" fmla="*/ 273278 w 843503"/>
              <a:gd name="connsiteY6" fmla="*/ 76347 h 273603"/>
              <a:gd name="connsiteX7" fmla="*/ 159960 w 843503"/>
              <a:gd name="connsiteY7" fmla="*/ 51056 h 273603"/>
              <a:gd name="connsiteX8" fmla="*/ 37674 w 843503"/>
              <a:gd name="connsiteY8" fmla="*/ 9673 h 273603"/>
              <a:gd name="connsiteX0" fmla="*/ 12247 w 818078"/>
              <a:gd name="connsiteY0" fmla="*/ 9673 h 323143"/>
              <a:gd name="connsiteX1" fmla="*/ 3285 w 818078"/>
              <a:gd name="connsiteY1" fmla="*/ 252722 h 323143"/>
              <a:gd name="connsiteX2" fmla="*/ 807485 w 818078"/>
              <a:gd name="connsiteY2" fmla="*/ 266845 h 323143"/>
              <a:gd name="connsiteX3" fmla="*/ 812736 w 818078"/>
              <a:gd name="connsiteY3" fmla="*/ 158868 h 323143"/>
              <a:gd name="connsiteX4" fmla="*/ 662330 w 818078"/>
              <a:gd name="connsiteY4" fmla="*/ 143349 h 323143"/>
              <a:gd name="connsiteX5" fmla="*/ 422942 w 818078"/>
              <a:gd name="connsiteY5" fmla="*/ 109929 h 323143"/>
              <a:gd name="connsiteX6" fmla="*/ 247851 w 818078"/>
              <a:gd name="connsiteY6" fmla="*/ 76347 h 323143"/>
              <a:gd name="connsiteX7" fmla="*/ 134533 w 818078"/>
              <a:gd name="connsiteY7" fmla="*/ 51056 h 323143"/>
              <a:gd name="connsiteX8" fmla="*/ 12247 w 818078"/>
              <a:gd name="connsiteY8" fmla="*/ 9673 h 323143"/>
              <a:gd name="connsiteX0" fmla="*/ 14330 w 820159"/>
              <a:gd name="connsiteY0" fmla="*/ 9673 h 273456"/>
              <a:gd name="connsiteX1" fmla="*/ 5368 w 820159"/>
              <a:gd name="connsiteY1" fmla="*/ 252722 h 273456"/>
              <a:gd name="connsiteX2" fmla="*/ 809568 w 820159"/>
              <a:gd name="connsiteY2" fmla="*/ 266845 h 273456"/>
              <a:gd name="connsiteX3" fmla="*/ 814819 w 820159"/>
              <a:gd name="connsiteY3" fmla="*/ 158868 h 273456"/>
              <a:gd name="connsiteX4" fmla="*/ 664413 w 820159"/>
              <a:gd name="connsiteY4" fmla="*/ 143349 h 273456"/>
              <a:gd name="connsiteX5" fmla="*/ 425025 w 820159"/>
              <a:gd name="connsiteY5" fmla="*/ 109929 h 273456"/>
              <a:gd name="connsiteX6" fmla="*/ 249934 w 820159"/>
              <a:gd name="connsiteY6" fmla="*/ 76347 h 273456"/>
              <a:gd name="connsiteX7" fmla="*/ 136616 w 820159"/>
              <a:gd name="connsiteY7" fmla="*/ 51056 h 273456"/>
              <a:gd name="connsiteX8" fmla="*/ 14330 w 820159"/>
              <a:gd name="connsiteY8" fmla="*/ 9673 h 273456"/>
              <a:gd name="connsiteX0" fmla="*/ 1579 w 807410"/>
              <a:gd name="connsiteY0" fmla="*/ 8766 h 270749"/>
              <a:gd name="connsiteX1" fmla="*/ 52741 w 807410"/>
              <a:gd name="connsiteY1" fmla="*/ 237670 h 270749"/>
              <a:gd name="connsiteX2" fmla="*/ 796817 w 807410"/>
              <a:gd name="connsiteY2" fmla="*/ 265938 h 270749"/>
              <a:gd name="connsiteX3" fmla="*/ 802068 w 807410"/>
              <a:gd name="connsiteY3" fmla="*/ 157961 h 270749"/>
              <a:gd name="connsiteX4" fmla="*/ 651662 w 807410"/>
              <a:gd name="connsiteY4" fmla="*/ 142442 h 270749"/>
              <a:gd name="connsiteX5" fmla="*/ 412274 w 807410"/>
              <a:gd name="connsiteY5" fmla="*/ 109022 h 270749"/>
              <a:gd name="connsiteX6" fmla="*/ 237183 w 807410"/>
              <a:gd name="connsiteY6" fmla="*/ 75440 h 270749"/>
              <a:gd name="connsiteX7" fmla="*/ 123865 w 807410"/>
              <a:gd name="connsiteY7" fmla="*/ 50149 h 270749"/>
              <a:gd name="connsiteX8" fmla="*/ 1579 w 807410"/>
              <a:gd name="connsiteY8" fmla="*/ 8766 h 270749"/>
              <a:gd name="connsiteX0" fmla="*/ 28776 w 834605"/>
              <a:gd name="connsiteY0" fmla="*/ 8765 h 266720"/>
              <a:gd name="connsiteX1" fmla="*/ 79938 w 834605"/>
              <a:gd name="connsiteY1" fmla="*/ 237669 h 266720"/>
              <a:gd name="connsiteX2" fmla="*/ 824014 w 834605"/>
              <a:gd name="connsiteY2" fmla="*/ 251792 h 266720"/>
              <a:gd name="connsiteX3" fmla="*/ 829265 w 834605"/>
              <a:gd name="connsiteY3" fmla="*/ 157960 h 266720"/>
              <a:gd name="connsiteX4" fmla="*/ 678859 w 834605"/>
              <a:gd name="connsiteY4" fmla="*/ 142441 h 266720"/>
              <a:gd name="connsiteX5" fmla="*/ 439471 w 834605"/>
              <a:gd name="connsiteY5" fmla="*/ 109021 h 266720"/>
              <a:gd name="connsiteX6" fmla="*/ 264380 w 834605"/>
              <a:gd name="connsiteY6" fmla="*/ 75439 h 266720"/>
              <a:gd name="connsiteX7" fmla="*/ 151062 w 834605"/>
              <a:gd name="connsiteY7" fmla="*/ 50148 h 266720"/>
              <a:gd name="connsiteX8" fmla="*/ 28776 w 834605"/>
              <a:gd name="connsiteY8" fmla="*/ 8765 h 266720"/>
              <a:gd name="connsiteX0" fmla="*/ 28778 w 834609"/>
              <a:gd name="connsiteY0" fmla="*/ 8765 h 256319"/>
              <a:gd name="connsiteX1" fmla="*/ 79940 w 834609"/>
              <a:gd name="connsiteY1" fmla="*/ 237669 h 256319"/>
              <a:gd name="connsiteX2" fmla="*/ 824016 w 834609"/>
              <a:gd name="connsiteY2" fmla="*/ 251792 h 256319"/>
              <a:gd name="connsiteX3" fmla="*/ 829267 w 834609"/>
              <a:gd name="connsiteY3" fmla="*/ 157960 h 256319"/>
              <a:gd name="connsiteX4" fmla="*/ 678861 w 834609"/>
              <a:gd name="connsiteY4" fmla="*/ 142441 h 256319"/>
              <a:gd name="connsiteX5" fmla="*/ 439473 w 834609"/>
              <a:gd name="connsiteY5" fmla="*/ 109021 h 256319"/>
              <a:gd name="connsiteX6" fmla="*/ 264382 w 834609"/>
              <a:gd name="connsiteY6" fmla="*/ 75439 h 256319"/>
              <a:gd name="connsiteX7" fmla="*/ 151064 w 834609"/>
              <a:gd name="connsiteY7" fmla="*/ 50148 h 256319"/>
              <a:gd name="connsiteX8" fmla="*/ 28778 w 834609"/>
              <a:gd name="connsiteY8" fmla="*/ 8765 h 256319"/>
              <a:gd name="connsiteX0" fmla="*/ 30310 w 854597"/>
              <a:gd name="connsiteY0" fmla="*/ 8765 h 251934"/>
              <a:gd name="connsiteX1" fmla="*/ 81472 w 854597"/>
              <a:gd name="connsiteY1" fmla="*/ 237669 h 251934"/>
              <a:gd name="connsiteX2" fmla="*/ 848672 w 854597"/>
              <a:gd name="connsiteY2" fmla="*/ 237647 h 251934"/>
              <a:gd name="connsiteX3" fmla="*/ 830799 w 854597"/>
              <a:gd name="connsiteY3" fmla="*/ 157960 h 251934"/>
              <a:gd name="connsiteX4" fmla="*/ 680393 w 854597"/>
              <a:gd name="connsiteY4" fmla="*/ 142441 h 251934"/>
              <a:gd name="connsiteX5" fmla="*/ 441005 w 854597"/>
              <a:gd name="connsiteY5" fmla="*/ 109021 h 251934"/>
              <a:gd name="connsiteX6" fmla="*/ 265914 w 854597"/>
              <a:gd name="connsiteY6" fmla="*/ 75439 h 251934"/>
              <a:gd name="connsiteX7" fmla="*/ 152596 w 854597"/>
              <a:gd name="connsiteY7" fmla="*/ 50148 h 251934"/>
              <a:gd name="connsiteX8" fmla="*/ 30310 w 854597"/>
              <a:gd name="connsiteY8" fmla="*/ 8765 h 251934"/>
              <a:gd name="connsiteX0" fmla="*/ 19698 w 843983"/>
              <a:gd name="connsiteY0" fmla="*/ 8539 h 248878"/>
              <a:gd name="connsiteX1" fmla="*/ 89359 w 843983"/>
              <a:gd name="connsiteY1" fmla="*/ 233906 h 248878"/>
              <a:gd name="connsiteX2" fmla="*/ 838060 w 843983"/>
              <a:gd name="connsiteY2" fmla="*/ 237421 h 248878"/>
              <a:gd name="connsiteX3" fmla="*/ 820187 w 843983"/>
              <a:gd name="connsiteY3" fmla="*/ 157734 h 248878"/>
              <a:gd name="connsiteX4" fmla="*/ 669781 w 843983"/>
              <a:gd name="connsiteY4" fmla="*/ 142215 h 248878"/>
              <a:gd name="connsiteX5" fmla="*/ 430393 w 843983"/>
              <a:gd name="connsiteY5" fmla="*/ 108795 h 248878"/>
              <a:gd name="connsiteX6" fmla="*/ 255302 w 843983"/>
              <a:gd name="connsiteY6" fmla="*/ 75213 h 248878"/>
              <a:gd name="connsiteX7" fmla="*/ 141984 w 843983"/>
              <a:gd name="connsiteY7" fmla="*/ 49922 h 248878"/>
              <a:gd name="connsiteX8" fmla="*/ 19698 w 843983"/>
              <a:gd name="connsiteY8" fmla="*/ 8539 h 248878"/>
              <a:gd name="connsiteX0" fmla="*/ 19696 w 843983"/>
              <a:gd name="connsiteY0" fmla="*/ 8539 h 248877"/>
              <a:gd name="connsiteX1" fmla="*/ 89357 w 843983"/>
              <a:gd name="connsiteY1" fmla="*/ 233906 h 248877"/>
              <a:gd name="connsiteX2" fmla="*/ 838058 w 843983"/>
              <a:gd name="connsiteY2" fmla="*/ 237421 h 248877"/>
              <a:gd name="connsiteX3" fmla="*/ 820185 w 843983"/>
              <a:gd name="connsiteY3" fmla="*/ 157734 h 248877"/>
              <a:gd name="connsiteX4" fmla="*/ 669779 w 843983"/>
              <a:gd name="connsiteY4" fmla="*/ 142215 h 248877"/>
              <a:gd name="connsiteX5" fmla="*/ 430391 w 843983"/>
              <a:gd name="connsiteY5" fmla="*/ 108795 h 248877"/>
              <a:gd name="connsiteX6" fmla="*/ 255300 w 843983"/>
              <a:gd name="connsiteY6" fmla="*/ 75213 h 248877"/>
              <a:gd name="connsiteX7" fmla="*/ 141982 w 843983"/>
              <a:gd name="connsiteY7" fmla="*/ 49922 h 248877"/>
              <a:gd name="connsiteX8" fmla="*/ 19696 w 843983"/>
              <a:gd name="connsiteY8" fmla="*/ 8539 h 248877"/>
              <a:gd name="connsiteX0" fmla="*/ 55802 w 819961"/>
              <a:gd name="connsiteY0" fmla="*/ 10855 h 229976"/>
              <a:gd name="connsiteX1" fmla="*/ 65337 w 819961"/>
              <a:gd name="connsiteY1" fmla="*/ 215005 h 229976"/>
              <a:gd name="connsiteX2" fmla="*/ 814038 w 819961"/>
              <a:gd name="connsiteY2" fmla="*/ 218520 h 229976"/>
              <a:gd name="connsiteX3" fmla="*/ 796165 w 819961"/>
              <a:gd name="connsiteY3" fmla="*/ 138833 h 229976"/>
              <a:gd name="connsiteX4" fmla="*/ 645759 w 819961"/>
              <a:gd name="connsiteY4" fmla="*/ 123314 h 229976"/>
              <a:gd name="connsiteX5" fmla="*/ 406371 w 819961"/>
              <a:gd name="connsiteY5" fmla="*/ 89894 h 229976"/>
              <a:gd name="connsiteX6" fmla="*/ 231280 w 819961"/>
              <a:gd name="connsiteY6" fmla="*/ 56312 h 229976"/>
              <a:gd name="connsiteX7" fmla="*/ 117962 w 819961"/>
              <a:gd name="connsiteY7" fmla="*/ 31021 h 229976"/>
              <a:gd name="connsiteX8" fmla="*/ 55802 w 819961"/>
              <a:gd name="connsiteY8" fmla="*/ 10855 h 229976"/>
              <a:gd name="connsiteX0" fmla="*/ 52459 w 816620"/>
              <a:gd name="connsiteY0" fmla="*/ 59009 h 278130"/>
              <a:gd name="connsiteX1" fmla="*/ 61994 w 816620"/>
              <a:gd name="connsiteY1" fmla="*/ 263159 h 278130"/>
              <a:gd name="connsiteX2" fmla="*/ 810695 w 816620"/>
              <a:gd name="connsiteY2" fmla="*/ 266674 h 278130"/>
              <a:gd name="connsiteX3" fmla="*/ 792822 w 816620"/>
              <a:gd name="connsiteY3" fmla="*/ 186987 h 278130"/>
              <a:gd name="connsiteX4" fmla="*/ 642416 w 816620"/>
              <a:gd name="connsiteY4" fmla="*/ 171468 h 278130"/>
              <a:gd name="connsiteX5" fmla="*/ 403028 w 816620"/>
              <a:gd name="connsiteY5" fmla="*/ 138048 h 278130"/>
              <a:gd name="connsiteX6" fmla="*/ 227937 w 816620"/>
              <a:gd name="connsiteY6" fmla="*/ 104466 h 278130"/>
              <a:gd name="connsiteX7" fmla="*/ 114619 w 816620"/>
              <a:gd name="connsiteY7" fmla="*/ 79175 h 278130"/>
              <a:gd name="connsiteX8" fmla="*/ 52459 w 816620"/>
              <a:gd name="connsiteY8" fmla="*/ 59009 h 278130"/>
              <a:gd name="connsiteX0" fmla="*/ 61945 w 826104"/>
              <a:gd name="connsiteY0" fmla="*/ 51180 h 270301"/>
              <a:gd name="connsiteX1" fmla="*/ 71480 w 826104"/>
              <a:gd name="connsiteY1" fmla="*/ 255330 h 270301"/>
              <a:gd name="connsiteX2" fmla="*/ 820181 w 826104"/>
              <a:gd name="connsiteY2" fmla="*/ 258845 h 270301"/>
              <a:gd name="connsiteX3" fmla="*/ 802308 w 826104"/>
              <a:gd name="connsiteY3" fmla="*/ 179158 h 270301"/>
              <a:gd name="connsiteX4" fmla="*/ 651902 w 826104"/>
              <a:gd name="connsiteY4" fmla="*/ 163639 h 270301"/>
              <a:gd name="connsiteX5" fmla="*/ 412514 w 826104"/>
              <a:gd name="connsiteY5" fmla="*/ 130219 h 270301"/>
              <a:gd name="connsiteX6" fmla="*/ 237423 w 826104"/>
              <a:gd name="connsiteY6" fmla="*/ 96637 h 270301"/>
              <a:gd name="connsiteX7" fmla="*/ 124105 w 826104"/>
              <a:gd name="connsiteY7" fmla="*/ 71346 h 270301"/>
              <a:gd name="connsiteX8" fmla="*/ 61945 w 826104"/>
              <a:gd name="connsiteY8" fmla="*/ 51180 h 270301"/>
              <a:gd name="connsiteX0" fmla="*/ 61945 w 826106"/>
              <a:gd name="connsiteY0" fmla="*/ 51180 h 270301"/>
              <a:gd name="connsiteX1" fmla="*/ 71480 w 826106"/>
              <a:gd name="connsiteY1" fmla="*/ 255330 h 270301"/>
              <a:gd name="connsiteX2" fmla="*/ 820181 w 826106"/>
              <a:gd name="connsiteY2" fmla="*/ 258845 h 270301"/>
              <a:gd name="connsiteX3" fmla="*/ 802308 w 826106"/>
              <a:gd name="connsiteY3" fmla="*/ 179158 h 270301"/>
              <a:gd name="connsiteX4" fmla="*/ 651902 w 826106"/>
              <a:gd name="connsiteY4" fmla="*/ 163639 h 270301"/>
              <a:gd name="connsiteX5" fmla="*/ 412514 w 826106"/>
              <a:gd name="connsiteY5" fmla="*/ 130219 h 270301"/>
              <a:gd name="connsiteX6" fmla="*/ 237423 w 826106"/>
              <a:gd name="connsiteY6" fmla="*/ 96637 h 270301"/>
              <a:gd name="connsiteX7" fmla="*/ 124105 w 826106"/>
              <a:gd name="connsiteY7" fmla="*/ 71346 h 270301"/>
              <a:gd name="connsiteX8" fmla="*/ 61945 w 826106"/>
              <a:gd name="connsiteY8" fmla="*/ 51180 h 270301"/>
              <a:gd name="connsiteX0" fmla="*/ 61945 w 826104"/>
              <a:gd name="connsiteY0" fmla="*/ 51997 h 271118"/>
              <a:gd name="connsiteX1" fmla="*/ 71480 w 826104"/>
              <a:gd name="connsiteY1" fmla="*/ 256147 h 271118"/>
              <a:gd name="connsiteX2" fmla="*/ 820181 w 826104"/>
              <a:gd name="connsiteY2" fmla="*/ 259662 h 271118"/>
              <a:gd name="connsiteX3" fmla="*/ 802308 w 826104"/>
              <a:gd name="connsiteY3" fmla="*/ 179975 h 271118"/>
              <a:gd name="connsiteX4" fmla="*/ 651902 w 826104"/>
              <a:gd name="connsiteY4" fmla="*/ 164456 h 271118"/>
              <a:gd name="connsiteX5" fmla="*/ 412514 w 826104"/>
              <a:gd name="connsiteY5" fmla="*/ 131036 h 271118"/>
              <a:gd name="connsiteX6" fmla="*/ 237423 w 826104"/>
              <a:gd name="connsiteY6" fmla="*/ 97454 h 271118"/>
              <a:gd name="connsiteX7" fmla="*/ 151854 w 826104"/>
              <a:gd name="connsiteY7" fmla="*/ 68628 h 271118"/>
              <a:gd name="connsiteX8" fmla="*/ 61945 w 826104"/>
              <a:gd name="connsiteY8" fmla="*/ 51997 h 271118"/>
              <a:gd name="connsiteX0" fmla="*/ 61945 w 826106"/>
              <a:gd name="connsiteY0" fmla="*/ 51997 h 271118"/>
              <a:gd name="connsiteX1" fmla="*/ 71480 w 826106"/>
              <a:gd name="connsiteY1" fmla="*/ 256147 h 271118"/>
              <a:gd name="connsiteX2" fmla="*/ 820181 w 826106"/>
              <a:gd name="connsiteY2" fmla="*/ 259662 h 271118"/>
              <a:gd name="connsiteX3" fmla="*/ 802308 w 826106"/>
              <a:gd name="connsiteY3" fmla="*/ 179975 h 271118"/>
              <a:gd name="connsiteX4" fmla="*/ 651902 w 826106"/>
              <a:gd name="connsiteY4" fmla="*/ 164456 h 271118"/>
              <a:gd name="connsiteX5" fmla="*/ 412514 w 826106"/>
              <a:gd name="connsiteY5" fmla="*/ 131036 h 271118"/>
              <a:gd name="connsiteX6" fmla="*/ 237423 w 826106"/>
              <a:gd name="connsiteY6" fmla="*/ 97454 h 271118"/>
              <a:gd name="connsiteX7" fmla="*/ 151854 w 826106"/>
              <a:gd name="connsiteY7" fmla="*/ 68628 h 271118"/>
              <a:gd name="connsiteX8" fmla="*/ 61945 w 826106"/>
              <a:gd name="connsiteY8" fmla="*/ 51997 h 271118"/>
              <a:gd name="connsiteX0" fmla="*/ 52459 w 816618"/>
              <a:gd name="connsiteY0" fmla="*/ 51997 h 271118"/>
              <a:gd name="connsiteX1" fmla="*/ 61994 w 816618"/>
              <a:gd name="connsiteY1" fmla="*/ 256147 h 271118"/>
              <a:gd name="connsiteX2" fmla="*/ 810695 w 816618"/>
              <a:gd name="connsiteY2" fmla="*/ 259662 h 271118"/>
              <a:gd name="connsiteX3" fmla="*/ 792822 w 816618"/>
              <a:gd name="connsiteY3" fmla="*/ 179975 h 271118"/>
              <a:gd name="connsiteX4" fmla="*/ 642416 w 816618"/>
              <a:gd name="connsiteY4" fmla="*/ 164456 h 271118"/>
              <a:gd name="connsiteX5" fmla="*/ 403028 w 816618"/>
              <a:gd name="connsiteY5" fmla="*/ 131036 h 271118"/>
              <a:gd name="connsiteX6" fmla="*/ 227937 w 816618"/>
              <a:gd name="connsiteY6" fmla="*/ 97454 h 271118"/>
              <a:gd name="connsiteX7" fmla="*/ 142368 w 816618"/>
              <a:gd name="connsiteY7" fmla="*/ 68628 h 271118"/>
              <a:gd name="connsiteX8" fmla="*/ 52459 w 816618"/>
              <a:gd name="connsiteY8" fmla="*/ 51997 h 271118"/>
              <a:gd name="connsiteX0" fmla="*/ 52459 w 816620"/>
              <a:gd name="connsiteY0" fmla="*/ 2627 h 221748"/>
              <a:gd name="connsiteX1" fmla="*/ 61994 w 816620"/>
              <a:gd name="connsiteY1" fmla="*/ 206777 h 221748"/>
              <a:gd name="connsiteX2" fmla="*/ 810695 w 816620"/>
              <a:gd name="connsiteY2" fmla="*/ 210292 h 221748"/>
              <a:gd name="connsiteX3" fmla="*/ 792822 w 816620"/>
              <a:gd name="connsiteY3" fmla="*/ 130605 h 221748"/>
              <a:gd name="connsiteX4" fmla="*/ 642416 w 816620"/>
              <a:gd name="connsiteY4" fmla="*/ 115086 h 221748"/>
              <a:gd name="connsiteX5" fmla="*/ 403028 w 816620"/>
              <a:gd name="connsiteY5" fmla="*/ 81666 h 221748"/>
              <a:gd name="connsiteX6" fmla="*/ 227937 w 816620"/>
              <a:gd name="connsiteY6" fmla="*/ 48084 h 221748"/>
              <a:gd name="connsiteX7" fmla="*/ 142368 w 816620"/>
              <a:gd name="connsiteY7" fmla="*/ 19258 h 221748"/>
              <a:gd name="connsiteX8" fmla="*/ 52459 w 816620"/>
              <a:gd name="connsiteY8" fmla="*/ 2627 h 221748"/>
              <a:gd name="connsiteX0" fmla="*/ 52459 w 816618"/>
              <a:gd name="connsiteY0" fmla="*/ 2627 h 221748"/>
              <a:gd name="connsiteX1" fmla="*/ 61994 w 816618"/>
              <a:gd name="connsiteY1" fmla="*/ 206777 h 221748"/>
              <a:gd name="connsiteX2" fmla="*/ 810695 w 816618"/>
              <a:gd name="connsiteY2" fmla="*/ 210292 h 221748"/>
              <a:gd name="connsiteX3" fmla="*/ 792822 w 816618"/>
              <a:gd name="connsiteY3" fmla="*/ 130605 h 221748"/>
              <a:gd name="connsiteX4" fmla="*/ 642416 w 816618"/>
              <a:gd name="connsiteY4" fmla="*/ 115086 h 221748"/>
              <a:gd name="connsiteX5" fmla="*/ 403028 w 816618"/>
              <a:gd name="connsiteY5" fmla="*/ 81666 h 221748"/>
              <a:gd name="connsiteX6" fmla="*/ 227937 w 816618"/>
              <a:gd name="connsiteY6" fmla="*/ 48084 h 221748"/>
              <a:gd name="connsiteX7" fmla="*/ 142368 w 816618"/>
              <a:gd name="connsiteY7" fmla="*/ 19258 h 221748"/>
              <a:gd name="connsiteX8" fmla="*/ 52459 w 816618"/>
              <a:gd name="connsiteY8" fmla="*/ 2627 h 221748"/>
              <a:gd name="connsiteX0" fmla="*/ -1 w 764160"/>
              <a:gd name="connsiteY0" fmla="*/ 2627 h 221748"/>
              <a:gd name="connsiteX1" fmla="*/ 9534 w 764160"/>
              <a:gd name="connsiteY1" fmla="*/ 206777 h 221748"/>
              <a:gd name="connsiteX2" fmla="*/ 758235 w 764160"/>
              <a:gd name="connsiteY2" fmla="*/ 210292 h 221748"/>
              <a:gd name="connsiteX3" fmla="*/ 740362 w 764160"/>
              <a:gd name="connsiteY3" fmla="*/ 130605 h 221748"/>
              <a:gd name="connsiteX4" fmla="*/ 589956 w 764160"/>
              <a:gd name="connsiteY4" fmla="*/ 115086 h 221748"/>
              <a:gd name="connsiteX5" fmla="*/ 350568 w 764160"/>
              <a:gd name="connsiteY5" fmla="*/ 81666 h 221748"/>
              <a:gd name="connsiteX6" fmla="*/ 175477 w 764160"/>
              <a:gd name="connsiteY6" fmla="*/ 48084 h 221748"/>
              <a:gd name="connsiteX7" fmla="*/ 89908 w 764160"/>
              <a:gd name="connsiteY7" fmla="*/ 19258 h 221748"/>
              <a:gd name="connsiteX8" fmla="*/ -1 w 764160"/>
              <a:gd name="connsiteY8" fmla="*/ 2627 h 221748"/>
              <a:gd name="connsiteX0" fmla="*/ 1 w 764160"/>
              <a:gd name="connsiteY0" fmla="*/ 2627 h 210412"/>
              <a:gd name="connsiteX1" fmla="*/ 9536 w 764160"/>
              <a:gd name="connsiteY1" fmla="*/ 206777 h 210412"/>
              <a:gd name="connsiteX2" fmla="*/ 758237 w 764160"/>
              <a:gd name="connsiteY2" fmla="*/ 210292 h 210412"/>
              <a:gd name="connsiteX3" fmla="*/ 740364 w 764160"/>
              <a:gd name="connsiteY3" fmla="*/ 130605 h 210412"/>
              <a:gd name="connsiteX4" fmla="*/ 589958 w 764160"/>
              <a:gd name="connsiteY4" fmla="*/ 115086 h 210412"/>
              <a:gd name="connsiteX5" fmla="*/ 350570 w 764160"/>
              <a:gd name="connsiteY5" fmla="*/ 81666 h 210412"/>
              <a:gd name="connsiteX6" fmla="*/ 175479 w 764160"/>
              <a:gd name="connsiteY6" fmla="*/ 48084 h 210412"/>
              <a:gd name="connsiteX7" fmla="*/ 89910 w 764160"/>
              <a:gd name="connsiteY7" fmla="*/ 19258 h 210412"/>
              <a:gd name="connsiteX8" fmla="*/ 1 w 764160"/>
              <a:gd name="connsiteY8" fmla="*/ 2627 h 21041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89956 w 766298"/>
              <a:gd name="connsiteY4" fmla="*/ 115086 h 210332"/>
              <a:gd name="connsiteX5" fmla="*/ 350568 w 766298"/>
              <a:gd name="connsiteY5" fmla="*/ 81666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81666 h 210332"/>
              <a:gd name="connsiteX6" fmla="*/ 175479 w 766302"/>
              <a:gd name="connsiteY6" fmla="*/ 48084 h 210332"/>
              <a:gd name="connsiteX7" fmla="*/ 89910 w 766302"/>
              <a:gd name="connsiteY7" fmla="*/ 19258 h 210332"/>
              <a:gd name="connsiteX8" fmla="*/ 1 w 766302"/>
              <a:gd name="connsiteY8" fmla="*/ 2627 h 21033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76081 w 766298"/>
              <a:gd name="connsiteY4" fmla="*/ 93869 h 210332"/>
              <a:gd name="connsiteX5" fmla="*/ 350568 w 766298"/>
              <a:gd name="connsiteY5" fmla="*/ 71057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71057 h 210332"/>
              <a:gd name="connsiteX6" fmla="*/ 89910 w 766302"/>
              <a:gd name="connsiteY6" fmla="*/ 19258 h 210332"/>
              <a:gd name="connsiteX7" fmla="*/ 1 w 766302"/>
              <a:gd name="connsiteY7" fmla="*/ 2627 h 210332"/>
              <a:gd name="connsiteX0" fmla="*/ -1 w 770763"/>
              <a:gd name="connsiteY0" fmla="*/ 2627 h 210332"/>
              <a:gd name="connsiteX1" fmla="*/ 9534 w 770763"/>
              <a:gd name="connsiteY1" fmla="*/ 206777 h 210332"/>
              <a:gd name="connsiteX2" fmla="*/ 758235 w 770763"/>
              <a:gd name="connsiteY2" fmla="*/ 210292 h 210332"/>
              <a:gd name="connsiteX3" fmla="*/ 768112 w 770763"/>
              <a:gd name="connsiteY3" fmla="*/ 98780 h 210332"/>
              <a:gd name="connsiteX4" fmla="*/ 576081 w 770763"/>
              <a:gd name="connsiteY4" fmla="*/ 93869 h 210332"/>
              <a:gd name="connsiteX5" fmla="*/ 350568 w 770763"/>
              <a:gd name="connsiteY5" fmla="*/ 71057 h 210332"/>
              <a:gd name="connsiteX6" fmla="*/ 89908 w 770763"/>
              <a:gd name="connsiteY6" fmla="*/ 19258 h 210332"/>
              <a:gd name="connsiteX7" fmla="*/ -1 w 770763"/>
              <a:gd name="connsiteY7" fmla="*/ 2627 h 2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0763" h="210332">
                <a:moveTo>
                  <a:pt x="-1" y="2627"/>
                </a:moveTo>
                <a:cubicBezTo>
                  <a:pt x="5104" y="-5605"/>
                  <a:pt x="7264" y="200455"/>
                  <a:pt x="9534" y="206777"/>
                </a:cubicBezTo>
                <a:cubicBezTo>
                  <a:pt x="-6697" y="206028"/>
                  <a:pt x="608679" y="196464"/>
                  <a:pt x="758235" y="210292"/>
                </a:cubicBezTo>
                <a:cubicBezTo>
                  <a:pt x="778475" y="211880"/>
                  <a:pt x="768111" y="166645"/>
                  <a:pt x="768112" y="98780"/>
                </a:cubicBezTo>
                <a:cubicBezTo>
                  <a:pt x="768112" y="82586"/>
                  <a:pt x="645672" y="98490"/>
                  <a:pt x="576081" y="93869"/>
                </a:cubicBezTo>
                <a:cubicBezTo>
                  <a:pt x="506490" y="89249"/>
                  <a:pt x="431597" y="83492"/>
                  <a:pt x="350568" y="71057"/>
                </a:cubicBezTo>
                <a:cubicBezTo>
                  <a:pt x="269539" y="58622"/>
                  <a:pt x="148336" y="30663"/>
                  <a:pt x="89908" y="19258"/>
                </a:cubicBezTo>
                <a:cubicBezTo>
                  <a:pt x="60662" y="11682"/>
                  <a:pt x="8769" y="-6821"/>
                  <a:pt x="-1" y="2627"/>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555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Sampling Distribution </a:t>
            </a:r>
            <a:br>
              <a:rPr lang="en-US" smtClean="0"/>
            </a:br>
            <a:r>
              <a:rPr lang="en-US" smtClean="0"/>
              <a:t>of the Proportion</a:t>
            </a:r>
          </a:p>
        </p:txBody>
      </p:sp>
      <p:sp>
        <p:nvSpPr>
          <p:cNvPr id="2" name="Rectangle 1"/>
          <p:cNvSpPr/>
          <p:nvPr/>
        </p:nvSpPr>
        <p:spPr>
          <a:xfrm>
            <a:off x="1176867" y="1802519"/>
            <a:ext cx="7255933"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7890" name="Object 7"/>
          <p:cNvGraphicFramePr>
            <a:graphicFrameLocks noChangeAspect="1"/>
          </p:cNvGraphicFramePr>
          <p:nvPr/>
        </p:nvGraphicFramePr>
        <p:xfrm>
          <a:off x="1240367" y="4927600"/>
          <a:ext cx="4838700" cy="901700"/>
        </p:xfrm>
        <a:graphic>
          <a:graphicData uri="http://schemas.openxmlformats.org/presentationml/2006/ole">
            <p:oleObj spid="_x0000_s218114" name="Equation" r:id="rId3" imgW="1841500" imgH="457200" progId="">
              <p:embed/>
            </p:oleObj>
          </a:graphicData>
        </a:graphic>
      </p:graphicFrame>
      <p:sp>
        <p:nvSpPr>
          <p:cNvPr id="37900" name="Rectangle 29"/>
          <p:cNvSpPr>
            <a:spLocks noChangeArrowheads="1"/>
          </p:cNvSpPr>
          <p:nvPr/>
        </p:nvSpPr>
        <p:spPr bwMode="auto">
          <a:xfrm>
            <a:off x="11688234" y="56467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37901" name="Rectangle 31"/>
          <p:cNvSpPr>
            <a:spLocks noChangeArrowheads="1"/>
          </p:cNvSpPr>
          <p:nvPr/>
        </p:nvSpPr>
        <p:spPr bwMode="auto">
          <a:xfrm>
            <a:off x="9321801" y="56435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37902" name="Rectangle 32"/>
          <p:cNvSpPr>
            <a:spLocks noChangeArrowheads="1"/>
          </p:cNvSpPr>
          <p:nvPr/>
        </p:nvSpPr>
        <p:spPr bwMode="auto">
          <a:xfrm>
            <a:off x="10443634" y="5638801"/>
            <a:ext cx="935567" cy="366713"/>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2.81</a:t>
            </a:r>
          </a:p>
        </p:txBody>
      </p:sp>
      <p:sp>
        <p:nvSpPr>
          <p:cNvPr id="37903" name="Text Box 37"/>
          <p:cNvSpPr txBox="1">
            <a:spLocks noChangeArrowheads="1"/>
          </p:cNvSpPr>
          <p:nvPr/>
        </p:nvSpPr>
        <p:spPr bwMode="auto">
          <a:xfrm>
            <a:off x="10665884" y="4683125"/>
            <a:ext cx="1320800" cy="368300"/>
          </a:xfrm>
          <a:prstGeom prst="rect">
            <a:avLst/>
          </a:prstGeom>
          <a:noFill/>
          <a:ln w="12700">
            <a:noFill/>
            <a:miter lim="800000"/>
            <a:headEnd/>
            <a:tailEnd/>
          </a:ln>
        </p:spPr>
        <p:txBody>
          <a:bodyPr>
            <a:spAutoFit/>
          </a:bodyPr>
          <a:lstStyle/>
          <a:p>
            <a:pPr>
              <a:spcBef>
                <a:spcPct val="50000"/>
              </a:spcBef>
            </a:pPr>
            <a:r>
              <a:rPr lang="en-US" b="1"/>
              <a:t>0.0025</a:t>
            </a:r>
          </a:p>
        </p:txBody>
      </p:sp>
      <p:sp>
        <p:nvSpPr>
          <p:cNvPr id="37904" name="Freeform 42"/>
          <p:cNvSpPr>
            <a:spLocks/>
          </p:cNvSpPr>
          <p:nvPr/>
        </p:nvSpPr>
        <p:spPr bwMode="auto">
          <a:xfrm>
            <a:off x="7217834" y="56435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37905" name="Freeform 45"/>
          <p:cNvSpPr>
            <a:spLocks/>
          </p:cNvSpPr>
          <p:nvPr/>
        </p:nvSpPr>
        <p:spPr bwMode="auto">
          <a:xfrm>
            <a:off x="9508067" y="44211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37906" name="Line 38"/>
          <p:cNvSpPr>
            <a:spLocks noChangeShapeType="1"/>
          </p:cNvSpPr>
          <p:nvPr/>
        </p:nvSpPr>
        <p:spPr bwMode="auto">
          <a:xfrm flipH="1">
            <a:off x="11074400" y="5051426"/>
            <a:ext cx="273051" cy="447675"/>
          </a:xfrm>
          <a:prstGeom prst="line">
            <a:avLst/>
          </a:prstGeom>
          <a:noFill/>
          <a:ln w="12700">
            <a:solidFill>
              <a:schemeClr val="tx1"/>
            </a:solidFill>
            <a:round/>
            <a:headEnd/>
            <a:tailEnd type="triangle" w="med" len="med"/>
          </a:ln>
        </p:spPr>
        <p:txBody>
          <a:bodyPr/>
          <a:lstStyle/>
          <a:p>
            <a:endParaRPr lang="en-US"/>
          </a:p>
        </p:txBody>
      </p:sp>
      <p:sp>
        <p:nvSpPr>
          <p:cNvPr id="37907" name="Line 35"/>
          <p:cNvSpPr>
            <a:spLocks noChangeShapeType="1"/>
          </p:cNvSpPr>
          <p:nvPr/>
        </p:nvSpPr>
        <p:spPr bwMode="auto">
          <a:xfrm>
            <a:off x="9491133" y="4435475"/>
            <a:ext cx="0" cy="1208088"/>
          </a:xfrm>
          <a:prstGeom prst="line">
            <a:avLst/>
          </a:prstGeom>
          <a:noFill/>
          <a:ln w="12700">
            <a:solidFill>
              <a:schemeClr val="tx1"/>
            </a:solidFill>
            <a:prstDash val="dash"/>
            <a:round/>
            <a:headEnd/>
            <a:tailEnd/>
          </a:ln>
        </p:spPr>
        <p:txBody>
          <a:bodyPr/>
          <a:lstStyle/>
          <a:p>
            <a:endParaRPr lang="en-US"/>
          </a:p>
        </p:txBody>
      </p:sp>
      <p:sp>
        <p:nvSpPr>
          <p:cNvPr id="37908" name="Rectangle 27"/>
          <p:cNvSpPr>
            <a:spLocks noChangeArrowheads="1"/>
          </p:cNvSpPr>
          <p:nvPr/>
        </p:nvSpPr>
        <p:spPr bwMode="auto">
          <a:xfrm>
            <a:off x="9961034" y="6019801"/>
            <a:ext cx="1418167" cy="366713"/>
          </a:xfrm>
          <a:prstGeom prst="rect">
            <a:avLst/>
          </a:prstGeom>
          <a:noFill/>
          <a:ln w="12700">
            <a:noFill/>
            <a:miter lim="800000"/>
            <a:headEnd/>
            <a:tailEnd/>
          </a:ln>
        </p:spPr>
        <p:txBody>
          <a:bodyPr lIns="90487" tIns="44450" rIns="90487" bIns="44450">
            <a:spAutoFit/>
          </a:bodyPr>
          <a:lstStyle/>
          <a:p>
            <a:pPr>
              <a:spcBef>
                <a:spcPct val="50000"/>
              </a:spcBef>
            </a:pPr>
            <a:r>
              <a:rPr lang="en-US"/>
              <a:t>    0.808</a:t>
            </a:r>
          </a:p>
        </p:txBody>
      </p:sp>
      <p:sp>
        <p:nvSpPr>
          <p:cNvPr id="37909" name="Rectangle 32"/>
          <p:cNvSpPr>
            <a:spLocks noChangeArrowheads="1"/>
          </p:cNvSpPr>
          <p:nvPr/>
        </p:nvSpPr>
        <p:spPr bwMode="auto">
          <a:xfrm>
            <a:off x="9042400" y="60198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 0.70</a:t>
            </a:r>
          </a:p>
        </p:txBody>
      </p:sp>
      <p:graphicFrame>
        <p:nvGraphicFramePr>
          <p:cNvPr id="37891" name="Object 3"/>
          <p:cNvGraphicFramePr>
            <a:graphicFrameLocks noChangeAspect="1"/>
          </p:cNvGraphicFramePr>
          <p:nvPr/>
        </p:nvGraphicFramePr>
        <p:xfrm>
          <a:off x="1236134" y="2614614"/>
          <a:ext cx="10775951" cy="884237"/>
        </p:xfrm>
        <a:graphic>
          <a:graphicData uri="http://schemas.openxmlformats.org/presentationml/2006/ole">
            <p:oleObj spid="_x0000_s218115" name="Equation" r:id="rId4" imgW="4076700" imgH="444500" progId="">
              <p:embed/>
            </p:oleObj>
          </a:graphicData>
        </a:graphic>
      </p:graphicFrame>
      <p:graphicFrame>
        <p:nvGraphicFramePr>
          <p:cNvPr id="37892" name="Object 10"/>
          <p:cNvGraphicFramePr>
            <a:graphicFrameLocks noChangeAspect="1"/>
          </p:cNvGraphicFramePr>
          <p:nvPr/>
        </p:nvGraphicFramePr>
        <p:xfrm>
          <a:off x="1236134" y="3746501"/>
          <a:ext cx="6398684" cy="906463"/>
        </p:xfrm>
        <a:graphic>
          <a:graphicData uri="http://schemas.openxmlformats.org/presentationml/2006/ole">
            <p:oleObj spid="_x0000_s218116" name="Equation" r:id="rId5" imgW="2120900" imgH="444500" progId="">
              <p:embed/>
            </p:oleObj>
          </a:graphicData>
        </a:graphic>
      </p:graphicFrame>
      <p:sp>
        <p:nvSpPr>
          <p:cNvPr id="37910" name="Freeform 6"/>
          <p:cNvSpPr>
            <a:spLocks/>
          </p:cNvSpPr>
          <p:nvPr/>
        </p:nvSpPr>
        <p:spPr bwMode="auto">
          <a:xfrm>
            <a:off x="7624234" y="4419601"/>
            <a:ext cx="1869017"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37893" name="Object 1"/>
          <p:cNvGraphicFramePr>
            <a:graphicFrameLocks noChangeAspect="1"/>
          </p:cNvGraphicFramePr>
          <p:nvPr/>
        </p:nvGraphicFramePr>
        <p:xfrm>
          <a:off x="11686118" y="6048375"/>
          <a:ext cx="400049" cy="338138"/>
        </p:xfrm>
        <a:graphic>
          <a:graphicData uri="http://schemas.openxmlformats.org/presentationml/2006/ole">
            <p:oleObj spid="_x0000_s218117" name="Equation" r:id="rId6" imgW="152334" imgH="190417" progId="">
              <p:embed/>
            </p:oleObj>
          </a:graphicData>
        </a:graphic>
      </p:graphicFrame>
      <p:graphicFrame>
        <p:nvGraphicFramePr>
          <p:cNvPr id="37894" name="Object 1"/>
          <p:cNvGraphicFramePr>
            <a:graphicFrameLocks noChangeAspect="1"/>
          </p:cNvGraphicFramePr>
          <p:nvPr/>
        </p:nvGraphicFramePr>
        <p:xfrm>
          <a:off x="6726768" y="1210028"/>
          <a:ext cx="639233" cy="539750"/>
        </p:xfrm>
        <a:graphic>
          <a:graphicData uri="http://schemas.openxmlformats.org/presentationml/2006/ole">
            <p:oleObj spid="_x0000_s218118" name="Equation" r:id="rId7" imgW="152334" imgH="190417" progId="">
              <p:embed/>
            </p:oleObj>
          </a:graphicData>
        </a:graphic>
      </p:graphicFrame>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1"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Sampling Distribution </a:t>
            </a:r>
            <a:br>
              <a:rPr lang="en-US" smtClean="0"/>
            </a:br>
            <a:r>
              <a:rPr lang="en-US" smtClean="0"/>
              <a:t>of the Proportion</a:t>
            </a:r>
          </a:p>
        </p:txBody>
      </p:sp>
      <p:sp>
        <p:nvSpPr>
          <p:cNvPr id="38917" name="Content Placeholder 2"/>
          <p:cNvSpPr>
            <a:spLocks noGrp="1"/>
          </p:cNvSpPr>
          <p:nvPr>
            <p:ph idx="1"/>
          </p:nvPr>
        </p:nvSpPr>
        <p:spPr>
          <a:xfrm>
            <a:off x="609600" y="1295400"/>
            <a:ext cx="11277600" cy="4525963"/>
          </a:xfrm>
        </p:spPr>
        <p:txBody>
          <a:bodyPr>
            <a:normAutofit/>
          </a:bodyPr>
          <a:lstStyle/>
          <a:p>
            <a:r>
              <a:rPr lang="en-US" sz="2400" b="1" dirty="0" smtClean="0"/>
              <a:t>Example: </a:t>
            </a:r>
            <a:r>
              <a:rPr lang="en-US" sz="2400" dirty="0" smtClean="0">
                <a:solidFill>
                  <a:srgbClr val="00B400"/>
                </a:solidFill>
              </a:rPr>
              <a:t>(continued)	  </a:t>
            </a:r>
            <a:r>
              <a:rPr lang="en-US" sz="2400" i="1" dirty="0" smtClean="0"/>
              <a:t>n</a:t>
            </a:r>
            <a:r>
              <a:rPr lang="en-US" sz="2400" dirty="0" smtClean="0"/>
              <a:t> = 120, </a:t>
            </a:r>
            <a:r>
              <a:rPr lang="en-US" sz="2400" i="1" dirty="0" smtClean="0">
                <a:sym typeface="Symbol" pitchFamily="18" charset="2"/>
              </a:rPr>
              <a:t>x</a:t>
            </a:r>
            <a:r>
              <a:rPr lang="en-US" sz="2400" dirty="0" smtClean="0">
                <a:sym typeface="Symbol" pitchFamily="18" charset="2"/>
              </a:rPr>
              <a:t> = 97,     = 0.808 </a:t>
            </a:r>
          </a:p>
          <a:p>
            <a:pPr marL="800100" lvl="2" indent="0">
              <a:buFontTx/>
              <a:buNone/>
            </a:pPr>
            <a:r>
              <a:rPr lang="en-US" sz="2400" dirty="0" smtClean="0">
                <a:sym typeface="Symbol" pitchFamily="18" charset="2"/>
              </a:rPr>
              <a:t>	Does this validate the claim that </a:t>
            </a:r>
            <a:r>
              <a:rPr lang="en-US" sz="2400" i="1" dirty="0" smtClean="0">
                <a:sym typeface="Symbol" pitchFamily="18" charset="2"/>
              </a:rPr>
              <a:t>p</a:t>
            </a:r>
            <a:r>
              <a:rPr lang="en-US" sz="2400" dirty="0" smtClean="0"/>
              <a:t> = 0.70 ?</a:t>
            </a:r>
          </a:p>
          <a:p>
            <a:pPr marL="800100" lvl="2" indent="0">
              <a:buFontTx/>
              <a:buNone/>
            </a:pPr>
            <a:endParaRPr lang="en-US" sz="2400" dirty="0" smtClean="0"/>
          </a:p>
          <a:p>
            <a:pPr>
              <a:buFontTx/>
              <a:buNone/>
            </a:pPr>
            <a:r>
              <a:rPr lang="en-US" sz="2400" dirty="0" smtClean="0"/>
              <a:t>Conclusion:</a:t>
            </a:r>
          </a:p>
          <a:p>
            <a:pPr marL="800100" lvl="2" indent="0">
              <a:buFontTx/>
              <a:buNone/>
            </a:pPr>
            <a:endParaRPr lang="en-US" sz="2400" dirty="0" smtClean="0">
              <a:sym typeface="Symbol" pitchFamily="18" charset="2"/>
            </a:endParaRPr>
          </a:p>
        </p:txBody>
      </p:sp>
      <p:sp>
        <p:nvSpPr>
          <p:cNvPr id="38918" name="Rectangle 29"/>
          <p:cNvSpPr>
            <a:spLocks noChangeArrowheads="1"/>
          </p:cNvSpPr>
          <p:nvPr/>
        </p:nvSpPr>
        <p:spPr bwMode="auto">
          <a:xfrm>
            <a:off x="11688234" y="5646738"/>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38919" name="Rectangle 31"/>
          <p:cNvSpPr>
            <a:spLocks noChangeArrowheads="1"/>
          </p:cNvSpPr>
          <p:nvPr/>
        </p:nvSpPr>
        <p:spPr bwMode="auto">
          <a:xfrm>
            <a:off x="9321801" y="5643564"/>
            <a:ext cx="639233"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38920" name="Freeform 42"/>
          <p:cNvSpPr>
            <a:spLocks/>
          </p:cNvSpPr>
          <p:nvPr/>
        </p:nvSpPr>
        <p:spPr bwMode="auto">
          <a:xfrm>
            <a:off x="7217834" y="56435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38921" name="Freeform 45"/>
          <p:cNvSpPr>
            <a:spLocks/>
          </p:cNvSpPr>
          <p:nvPr/>
        </p:nvSpPr>
        <p:spPr bwMode="auto">
          <a:xfrm>
            <a:off x="9508067" y="44211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38922" name="Line 35"/>
          <p:cNvSpPr>
            <a:spLocks noChangeShapeType="1"/>
          </p:cNvSpPr>
          <p:nvPr/>
        </p:nvSpPr>
        <p:spPr bwMode="auto">
          <a:xfrm>
            <a:off x="9491133" y="4435475"/>
            <a:ext cx="0" cy="1208088"/>
          </a:xfrm>
          <a:prstGeom prst="line">
            <a:avLst/>
          </a:prstGeom>
          <a:noFill/>
          <a:ln w="12700">
            <a:solidFill>
              <a:schemeClr val="tx1"/>
            </a:solidFill>
            <a:prstDash val="dash"/>
            <a:round/>
            <a:headEnd/>
            <a:tailEnd/>
          </a:ln>
        </p:spPr>
        <p:txBody>
          <a:bodyPr/>
          <a:lstStyle/>
          <a:p>
            <a:endParaRPr lang="en-US"/>
          </a:p>
        </p:txBody>
      </p:sp>
      <p:sp>
        <p:nvSpPr>
          <p:cNvPr id="71689" name="Rectangle 25"/>
          <p:cNvSpPr>
            <a:spLocks noChangeArrowheads="1"/>
          </p:cNvSpPr>
          <p:nvPr/>
        </p:nvSpPr>
        <p:spPr bwMode="auto">
          <a:xfrm>
            <a:off x="660401" y="3170238"/>
            <a:ext cx="6557433" cy="2385268"/>
          </a:xfrm>
          <a:prstGeom prst="rect">
            <a:avLst/>
          </a:prstGeom>
          <a:noFill/>
          <a:ln>
            <a:noFill/>
          </a:ln>
          <a:extLst>
            <a:ext uri="{909E8E84-426E-40DD-AFC4-6F175D3DCCD1}"/>
            <a:ext uri="{91240B29-F687-4F45-9708-019B960494DF}"/>
          </a:extLst>
        </p:spPr>
        <p:txBody>
          <a:bodyPr>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spcAft>
                <a:spcPts val="600"/>
              </a:spcAft>
              <a:defRPr/>
            </a:pPr>
            <a:r>
              <a:rPr lang="en-US" sz="2400" dirty="0" smtClean="0">
                <a:latin typeface="+mn-lt"/>
                <a:cs typeface="Arial" panose="020B0604020202020204" pitchFamily="34" charset="0"/>
              </a:rPr>
              <a:t>If the true population proportion is 0.70 as claimed, there is only about a 0.25% chance that the sample proportion could be 0.808 or more </a:t>
            </a:r>
          </a:p>
          <a:p>
            <a:pPr eaLnBrk="1" hangingPunct="1">
              <a:lnSpc>
                <a:spcPct val="100000"/>
              </a:lnSpc>
              <a:spcBef>
                <a:spcPct val="0"/>
              </a:spcBef>
              <a:spcAft>
                <a:spcPts val="600"/>
              </a:spcAft>
              <a:defRPr/>
            </a:pPr>
            <a:r>
              <a:rPr lang="en-US" sz="2400" dirty="0" smtClean="0">
                <a:latin typeface="+mn-lt"/>
                <a:cs typeface="Arial" panose="020B0604020202020204" pitchFamily="34" charset="0"/>
              </a:rPr>
              <a:t>Therefore, it appears the actual population proportion is more than 0.70</a:t>
            </a:r>
          </a:p>
        </p:txBody>
      </p:sp>
      <p:sp>
        <p:nvSpPr>
          <p:cNvPr id="38924" name="Freeform 6"/>
          <p:cNvSpPr>
            <a:spLocks/>
          </p:cNvSpPr>
          <p:nvPr/>
        </p:nvSpPr>
        <p:spPr bwMode="auto">
          <a:xfrm>
            <a:off x="7624234" y="4419601"/>
            <a:ext cx="1869017"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0" name="Rectangle 19"/>
          <p:cNvSpPr/>
          <p:nvPr/>
        </p:nvSpPr>
        <p:spPr>
          <a:xfrm>
            <a:off x="1075267" y="1779941"/>
            <a:ext cx="7255933"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8914" name="Object 1"/>
          <p:cNvGraphicFramePr>
            <a:graphicFrameLocks noChangeAspect="1"/>
          </p:cNvGraphicFramePr>
          <p:nvPr/>
        </p:nvGraphicFramePr>
        <p:xfrm>
          <a:off x="11686118" y="6048375"/>
          <a:ext cx="400049" cy="338138"/>
        </p:xfrm>
        <a:graphic>
          <a:graphicData uri="http://schemas.openxmlformats.org/presentationml/2006/ole">
            <p:oleObj spid="_x0000_s219138" name="Equation" r:id="rId3" imgW="152334" imgH="190417" progId="">
              <p:embed/>
            </p:oleObj>
          </a:graphicData>
        </a:graphic>
      </p:graphicFrame>
      <p:graphicFrame>
        <p:nvGraphicFramePr>
          <p:cNvPr id="38915" name="Object 1"/>
          <p:cNvGraphicFramePr>
            <a:graphicFrameLocks noChangeAspect="1"/>
          </p:cNvGraphicFramePr>
          <p:nvPr/>
        </p:nvGraphicFramePr>
        <p:xfrm>
          <a:off x="6660446" y="1289049"/>
          <a:ext cx="639233" cy="539750"/>
        </p:xfrm>
        <a:graphic>
          <a:graphicData uri="http://schemas.openxmlformats.org/presentationml/2006/ole">
            <p:oleObj spid="_x0000_s219139" name="Equation" r:id="rId4" imgW="152334" imgH="190417" progId="">
              <p:embed/>
            </p:oleObj>
          </a:graphicData>
        </a:graphic>
      </p:graphicFrame>
      <p:sp>
        <p:nvSpPr>
          <p:cNvPr id="38926" name="Line 36"/>
          <p:cNvSpPr>
            <a:spLocks noChangeShapeType="1"/>
          </p:cNvSpPr>
          <p:nvPr/>
        </p:nvSpPr>
        <p:spPr bwMode="auto">
          <a:xfrm>
            <a:off x="10871200" y="5486401"/>
            <a:ext cx="0" cy="157163"/>
          </a:xfrm>
          <a:prstGeom prst="line">
            <a:avLst/>
          </a:prstGeom>
          <a:noFill/>
          <a:ln w="28575">
            <a:solidFill>
              <a:schemeClr val="tx1"/>
            </a:solidFill>
            <a:round/>
            <a:headEnd/>
            <a:tailEnd/>
          </a:ln>
        </p:spPr>
        <p:txBody>
          <a:bodyPr/>
          <a:lstStyle/>
          <a:p>
            <a:endParaRPr lang="en-US"/>
          </a:p>
        </p:txBody>
      </p:sp>
      <p:sp>
        <p:nvSpPr>
          <p:cNvPr id="24" name="Freeform 23"/>
          <p:cNvSpPr/>
          <p:nvPr/>
        </p:nvSpPr>
        <p:spPr>
          <a:xfrm>
            <a:off x="10877552" y="5503864"/>
            <a:ext cx="501649" cy="141287"/>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7342 w 808468"/>
              <a:gd name="connsiteY8" fmla="*/ 259909 h 360450"/>
              <a:gd name="connsiteX9" fmla="*/ 562092 w 808468"/>
              <a:gd name="connsiteY9" fmla="*/ 250385 h 360450"/>
              <a:gd name="connsiteX10" fmla="*/ 462079 w 808468"/>
              <a:gd name="connsiteY10" fmla="*/ 240859 h 360450"/>
              <a:gd name="connsiteX11" fmla="*/ 376355 w 808468"/>
              <a:gd name="connsiteY11" fmla="*/ 219428 h 360450"/>
              <a:gd name="connsiteX12" fmla="*/ 295392 w 808468"/>
              <a:gd name="connsiteY12" fmla="*/ 197997 h 360450"/>
              <a:gd name="connsiteX13" fmla="*/ 238241 w 808468"/>
              <a:gd name="connsiteY13" fmla="*/ 164660 h 360450"/>
              <a:gd name="connsiteX14" fmla="*/ 157279 w 808468"/>
              <a:gd name="connsiteY14" fmla="*/ 114653 h 360450"/>
              <a:gd name="connsiteX15" fmla="*/ 90604 w 808468"/>
              <a:gd name="connsiteY15" fmla="*/ 67029 h 360450"/>
              <a:gd name="connsiteX16" fmla="*/ 7261 w 808468"/>
              <a:gd name="connsiteY16" fmla="*/ 354 h 360450"/>
              <a:gd name="connsiteX17" fmla="*/ 7261 w 808468"/>
              <a:gd name="connsiteY17" fmla="*/ 97985 h 360450"/>
              <a:gd name="connsiteX18" fmla="*/ 7261 w 808468"/>
              <a:gd name="connsiteY18"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562092 w 808466"/>
              <a:gd name="connsiteY9" fmla="*/ 250385 h 360450"/>
              <a:gd name="connsiteX10" fmla="*/ 462079 w 808466"/>
              <a:gd name="connsiteY10" fmla="*/ 240859 h 360450"/>
              <a:gd name="connsiteX11" fmla="*/ 376355 w 808466"/>
              <a:gd name="connsiteY11" fmla="*/ 219428 h 360450"/>
              <a:gd name="connsiteX12" fmla="*/ 295392 w 808466"/>
              <a:gd name="connsiteY12" fmla="*/ 197997 h 360450"/>
              <a:gd name="connsiteX13" fmla="*/ 238241 w 808466"/>
              <a:gd name="connsiteY13" fmla="*/ 164660 h 360450"/>
              <a:gd name="connsiteX14" fmla="*/ 157279 w 808466"/>
              <a:gd name="connsiteY14" fmla="*/ 114653 h 360450"/>
              <a:gd name="connsiteX15" fmla="*/ 90604 w 808466"/>
              <a:gd name="connsiteY15" fmla="*/ 67029 h 360450"/>
              <a:gd name="connsiteX16" fmla="*/ 7261 w 808466"/>
              <a:gd name="connsiteY16" fmla="*/ 354 h 360450"/>
              <a:gd name="connsiteX17" fmla="*/ 7261 w 808466"/>
              <a:gd name="connsiteY17" fmla="*/ 97985 h 360450"/>
              <a:gd name="connsiteX18" fmla="*/ 7261 w 808466"/>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462079 w 808468"/>
              <a:gd name="connsiteY9" fmla="*/ 240859 h 360450"/>
              <a:gd name="connsiteX10" fmla="*/ 376355 w 808468"/>
              <a:gd name="connsiteY10" fmla="*/ 219428 h 360450"/>
              <a:gd name="connsiteX11" fmla="*/ 295392 w 808468"/>
              <a:gd name="connsiteY11" fmla="*/ 197997 h 360450"/>
              <a:gd name="connsiteX12" fmla="*/ 238241 w 808468"/>
              <a:gd name="connsiteY12" fmla="*/ 164660 h 360450"/>
              <a:gd name="connsiteX13" fmla="*/ 157279 w 808468"/>
              <a:gd name="connsiteY13" fmla="*/ 114653 h 360450"/>
              <a:gd name="connsiteX14" fmla="*/ 90604 w 808468"/>
              <a:gd name="connsiteY14" fmla="*/ 67029 h 360450"/>
              <a:gd name="connsiteX15" fmla="*/ 7261 w 808468"/>
              <a:gd name="connsiteY15" fmla="*/ 354 h 360450"/>
              <a:gd name="connsiteX16" fmla="*/ 7261 w 808468"/>
              <a:gd name="connsiteY16" fmla="*/ 97985 h 360450"/>
              <a:gd name="connsiteX17" fmla="*/ 7261 w 808468"/>
              <a:gd name="connsiteY17"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376355 w 808466"/>
              <a:gd name="connsiteY9" fmla="*/ 219428 h 360450"/>
              <a:gd name="connsiteX10" fmla="*/ 295392 w 808466"/>
              <a:gd name="connsiteY10" fmla="*/ 197997 h 360450"/>
              <a:gd name="connsiteX11" fmla="*/ 238241 w 808466"/>
              <a:gd name="connsiteY11" fmla="*/ 164660 h 360450"/>
              <a:gd name="connsiteX12" fmla="*/ 157279 w 808466"/>
              <a:gd name="connsiteY12" fmla="*/ 114653 h 360450"/>
              <a:gd name="connsiteX13" fmla="*/ 90604 w 808466"/>
              <a:gd name="connsiteY13" fmla="*/ 67029 h 360450"/>
              <a:gd name="connsiteX14" fmla="*/ 7261 w 808466"/>
              <a:gd name="connsiteY14" fmla="*/ 354 h 360450"/>
              <a:gd name="connsiteX15" fmla="*/ 7261 w 808466"/>
              <a:gd name="connsiteY15" fmla="*/ 97985 h 360450"/>
              <a:gd name="connsiteX16" fmla="*/ 7261 w 808466"/>
              <a:gd name="connsiteY16"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376355 w 808468"/>
              <a:gd name="connsiteY9" fmla="*/ 219428 h 360450"/>
              <a:gd name="connsiteX10" fmla="*/ 238241 w 808468"/>
              <a:gd name="connsiteY10" fmla="*/ 164660 h 360450"/>
              <a:gd name="connsiteX11" fmla="*/ 157279 w 808468"/>
              <a:gd name="connsiteY11" fmla="*/ 114653 h 360450"/>
              <a:gd name="connsiteX12" fmla="*/ 90604 w 808468"/>
              <a:gd name="connsiteY12" fmla="*/ 67029 h 360450"/>
              <a:gd name="connsiteX13" fmla="*/ 7261 w 808468"/>
              <a:gd name="connsiteY13" fmla="*/ 354 h 360450"/>
              <a:gd name="connsiteX14" fmla="*/ 7261 w 808468"/>
              <a:gd name="connsiteY14" fmla="*/ 97985 h 360450"/>
              <a:gd name="connsiteX15" fmla="*/ 7261 w 808468"/>
              <a:gd name="connsiteY15" fmla="*/ 195616 h 360450"/>
              <a:gd name="connsiteX0" fmla="*/ 10768 w 811973"/>
              <a:gd name="connsiteY0" fmla="*/ 195343 h 360177"/>
              <a:gd name="connsiteX1" fmla="*/ 20293 w 811973"/>
              <a:gd name="connsiteY1" fmla="*/ 354886 h 360177"/>
              <a:gd name="connsiteX2" fmla="*/ 96493 w 811973"/>
              <a:gd name="connsiteY2" fmla="*/ 354887 h 360177"/>
              <a:gd name="connsiteX3" fmla="*/ 396530 w 811973"/>
              <a:gd name="connsiteY3" fmla="*/ 352505 h 360177"/>
              <a:gd name="connsiteX4" fmla="*/ 487018 w 811973"/>
              <a:gd name="connsiteY4" fmla="*/ 354887 h 360177"/>
              <a:gd name="connsiteX5" fmla="*/ 551311 w 811973"/>
              <a:gd name="connsiteY5" fmla="*/ 354887 h 360177"/>
              <a:gd name="connsiteX6" fmla="*/ 801382 w 811973"/>
              <a:gd name="connsiteY6" fmla="*/ 354885 h 360177"/>
              <a:gd name="connsiteX7" fmla="*/ 806633 w 811973"/>
              <a:gd name="connsiteY7" fmla="*/ 246908 h 360177"/>
              <a:gd name="connsiteX8" fmla="*/ 656227 w 811973"/>
              <a:gd name="connsiteY8" fmla="*/ 231389 h 360177"/>
              <a:gd name="connsiteX9" fmla="*/ 379862 w 811973"/>
              <a:gd name="connsiteY9" fmla="*/ 219155 h 360177"/>
              <a:gd name="connsiteX10" fmla="*/ 241748 w 811973"/>
              <a:gd name="connsiteY10" fmla="*/ 164387 h 360177"/>
              <a:gd name="connsiteX11" fmla="*/ 160786 w 811973"/>
              <a:gd name="connsiteY11" fmla="*/ 114380 h 360177"/>
              <a:gd name="connsiteX12" fmla="*/ 10768 w 811973"/>
              <a:gd name="connsiteY12" fmla="*/ 81 h 360177"/>
              <a:gd name="connsiteX13" fmla="*/ 10768 w 811973"/>
              <a:gd name="connsiteY13" fmla="*/ 97712 h 360177"/>
              <a:gd name="connsiteX14" fmla="*/ 10768 w 811973"/>
              <a:gd name="connsiteY14" fmla="*/ 195343 h 360177"/>
              <a:gd name="connsiteX0" fmla="*/ 10851 w 812058"/>
              <a:gd name="connsiteY0" fmla="*/ 102284 h 267118"/>
              <a:gd name="connsiteX1" fmla="*/ 20376 w 812058"/>
              <a:gd name="connsiteY1" fmla="*/ 261827 h 267118"/>
              <a:gd name="connsiteX2" fmla="*/ 96576 w 812058"/>
              <a:gd name="connsiteY2" fmla="*/ 261828 h 267118"/>
              <a:gd name="connsiteX3" fmla="*/ 396613 w 812058"/>
              <a:gd name="connsiteY3" fmla="*/ 259446 h 267118"/>
              <a:gd name="connsiteX4" fmla="*/ 487101 w 812058"/>
              <a:gd name="connsiteY4" fmla="*/ 261828 h 267118"/>
              <a:gd name="connsiteX5" fmla="*/ 551394 w 812058"/>
              <a:gd name="connsiteY5" fmla="*/ 261828 h 267118"/>
              <a:gd name="connsiteX6" fmla="*/ 801465 w 812058"/>
              <a:gd name="connsiteY6" fmla="*/ 261826 h 267118"/>
              <a:gd name="connsiteX7" fmla="*/ 806716 w 812058"/>
              <a:gd name="connsiteY7" fmla="*/ 153849 h 267118"/>
              <a:gd name="connsiteX8" fmla="*/ 656310 w 812058"/>
              <a:gd name="connsiteY8" fmla="*/ 138330 h 267118"/>
              <a:gd name="connsiteX9" fmla="*/ 379945 w 812058"/>
              <a:gd name="connsiteY9" fmla="*/ 126096 h 267118"/>
              <a:gd name="connsiteX10" fmla="*/ 241831 w 812058"/>
              <a:gd name="connsiteY10" fmla="*/ 71328 h 267118"/>
              <a:gd name="connsiteX11" fmla="*/ 160869 w 812058"/>
              <a:gd name="connsiteY11" fmla="*/ 21321 h 267118"/>
              <a:gd name="connsiteX12" fmla="*/ 10851 w 812058"/>
              <a:gd name="connsiteY12" fmla="*/ 4653 h 267118"/>
              <a:gd name="connsiteX13" fmla="*/ 10851 w 812058"/>
              <a:gd name="connsiteY13" fmla="*/ 102284 h 267118"/>
              <a:gd name="connsiteX0" fmla="*/ 8458 w 809663"/>
              <a:gd name="connsiteY0" fmla="*/ 99053 h 263887"/>
              <a:gd name="connsiteX1" fmla="*/ 17983 w 809663"/>
              <a:gd name="connsiteY1" fmla="*/ 258596 h 263887"/>
              <a:gd name="connsiteX2" fmla="*/ 94183 w 809663"/>
              <a:gd name="connsiteY2" fmla="*/ 258597 h 263887"/>
              <a:gd name="connsiteX3" fmla="*/ 394220 w 809663"/>
              <a:gd name="connsiteY3" fmla="*/ 256215 h 263887"/>
              <a:gd name="connsiteX4" fmla="*/ 484708 w 809663"/>
              <a:gd name="connsiteY4" fmla="*/ 258597 h 263887"/>
              <a:gd name="connsiteX5" fmla="*/ 549001 w 809663"/>
              <a:gd name="connsiteY5" fmla="*/ 258597 h 263887"/>
              <a:gd name="connsiteX6" fmla="*/ 799072 w 809663"/>
              <a:gd name="connsiteY6" fmla="*/ 258595 h 263887"/>
              <a:gd name="connsiteX7" fmla="*/ 804323 w 809663"/>
              <a:gd name="connsiteY7" fmla="*/ 150618 h 263887"/>
              <a:gd name="connsiteX8" fmla="*/ 653917 w 809663"/>
              <a:gd name="connsiteY8" fmla="*/ 135099 h 263887"/>
              <a:gd name="connsiteX9" fmla="*/ 377552 w 809663"/>
              <a:gd name="connsiteY9" fmla="*/ 122865 h 263887"/>
              <a:gd name="connsiteX10" fmla="*/ 239438 w 809663"/>
              <a:gd name="connsiteY10" fmla="*/ 68097 h 263887"/>
              <a:gd name="connsiteX11" fmla="*/ 126120 w 809663"/>
              <a:gd name="connsiteY11" fmla="*/ 42806 h 263887"/>
              <a:gd name="connsiteX12" fmla="*/ 8458 w 809663"/>
              <a:gd name="connsiteY12" fmla="*/ 1422 h 263887"/>
              <a:gd name="connsiteX13" fmla="*/ 8458 w 809663"/>
              <a:gd name="connsiteY13" fmla="*/ 99053 h 263887"/>
              <a:gd name="connsiteX0" fmla="*/ 8456 w 809663"/>
              <a:gd name="connsiteY0" fmla="*/ 99053 h 263887"/>
              <a:gd name="connsiteX1" fmla="*/ 17981 w 809663"/>
              <a:gd name="connsiteY1" fmla="*/ 258596 h 263887"/>
              <a:gd name="connsiteX2" fmla="*/ 94181 w 809663"/>
              <a:gd name="connsiteY2" fmla="*/ 258597 h 263887"/>
              <a:gd name="connsiteX3" fmla="*/ 394218 w 809663"/>
              <a:gd name="connsiteY3" fmla="*/ 256215 h 263887"/>
              <a:gd name="connsiteX4" fmla="*/ 484706 w 809663"/>
              <a:gd name="connsiteY4" fmla="*/ 258597 h 263887"/>
              <a:gd name="connsiteX5" fmla="*/ 548999 w 809663"/>
              <a:gd name="connsiteY5" fmla="*/ 258597 h 263887"/>
              <a:gd name="connsiteX6" fmla="*/ 799070 w 809663"/>
              <a:gd name="connsiteY6" fmla="*/ 258595 h 263887"/>
              <a:gd name="connsiteX7" fmla="*/ 804321 w 809663"/>
              <a:gd name="connsiteY7" fmla="*/ 150618 h 263887"/>
              <a:gd name="connsiteX8" fmla="*/ 653915 w 809663"/>
              <a:gd name="connsiteY8" fmla="*/ 135099 h 263887"/>
              <a:gd name="connsiteX9" fmla="*/ 414527 w 809663"/>
              <a:gd name="connsiteY9" fmla="*/ 101679 h 263887"/>
              <a:gd name="connsiteX10" fmla="*/ 239436 w 809663"/>
              <a:gd name="connsiteY10" fmla="*/ 68097 h 263887"/>
              <a:gd name="connsiteX11" fmla="*/ 126118 w 809663"/>
              <a:gd name="connsiteY11" fmla="*/ 42806 h 263887"/>
              <a:gd name="connsiteX12" fmla="*/ 8456 w 809663"/>
              <a:gd name="connsiteY12" fmla="*/ 1422 h 263887"/>
              <a:gd name="connsiteX13" fmla="*/ 8456 w 809663"/>
              <a:gd name="connsiteY13" fmla="*/ 99053 h 263887"/>
              <a:gd name="connsiteX0" fmla="*/ 8456 w 809661"/>
              <a:gd name="connsiteY0" fmla="*/ 99053 h 266684"/>
              <a:gd name="connsiteX1" fmla="*/ 17981 w 809661"/>
              <a:gd name="connsiteY1" fmla="*/ 258596 h 266684"/>
              <a:gd name="connsiteX2" fmla="*/ 94181 w 809661"/>
              <a:gd name="connsiteY2" fmla="*/ 258597 h 266684"/>
              <a:gd name="connsiteX3" fmla="*/ 394218 w 809661"/>
              <a:gd name="connsiteY3" fmla="*/ 256215 h 266684"/>
              <a:gd name="connsiteX4" fmla="*/ 484706 w 809661"/>
              <a:gd name="connsiteY4" fmla="*/ 258597 h 266684"/>
              <a:gd name="connsiteX5" fmla="*/ 799070 w 809661"/>
              <a:gd name="connsiteY5" fmla="*/ 258595 h 266684"/>
              <a:gd name="connsiteX6" fmla="*/ 804321 w 809661"/>
              <a:gd name="connsiteY6" fmla="*/ 150618 h 266684"/>
              <a:gd name="connsiteX7" fmla="*/ 653915 w 809661"/>
              <a:gd name="connsiteY7" fmla="*/ 135099 h 266684"/>
              <a:gd name="connsiteX8" fmla="*/ 414527 w 809661"/>
              <a:gd name="connsiteY8" fmla="*/ 101679 h 266684"/>
              <a:gd name="connsiteX9" fmla="*/ 239436 w 809661"/>
              <a:gd name="connsiteY9" fmla="*/ 68097 h 266684"/>
              <a:gd name="connsiteX10" fmla="*/ 126118 w 809661"/>
              <a:gd name="connsiteY10" fmla="*/ 42806 h 266684"/>
              <a:gd name="connsiteX11" fmla="*/ 8456 w 809661"/>
              <a:gd name="connsiteY11" fmla="*/ 1422 h 266684"/>
              <a:gd name="connsiteX12" fmla="*/ 8456 w 809661"/>
              <a:gd name="connsiteY12" fmla="*/ 99053 h 266684"/>
              <a:gd name="connsiteX0" fmla="*/ 8456 w 809663"/>
              <a:gd name="connsiteY0" fmla="*/ 99053 h 265843"/>
              <a:gd name="connsiteX1" fmla="*/ 17981 w 809663"/>
              <a:gd name="connsiteY1" fmla="*/ 258596 h 265843"/>
              <a:gd name="connsiteX2" fmla="*/ 94181 w 809663"/>
              <a:gd name="connsiteY2" fmla="*/ 258597 h 265843"/>
              <a:gd name="connsiteX3" fmla="*/ 394218 w 809663"/>
              <a:gd name="connsiteY3" fmla="*/ 256215 h 265843"/>
              <a:gd name="connsiteX4" fmla="*/ 799070 w 809663"/>
              <a:gd name="connsiteY4" fmla="*/ 258595 h 265843"/>
              <a:gd name="connsiteX5" fmla="*/ 804321 w 809663"/>
              <a:gd name="connsiteY5" fmla="*/ 150618 h 265843"/>
              <a:gd name="connsiteX6" fmla="*/ 653915 w 809663"/>
              <a:gd name="connsiteY6" fmla="*/ 135099 h 265843"/>
              <a:gd name="connsiteX7" fmla="*/ 414527 w 809663"/>
              <a:gd name="connsiteY7" fmla="*/ 101679 h 265843"/>
              <a:gd name="connsiteX8" fmla="*/ 239436 w 809663"/>
              <a:gd name="connsiteY8" fmla="*/ 68097 h 265843"/>
              <a:gd name="connsiteX9" fmla="*/ 126118 w 809663"/>
              <a:gd name="connsiteY9" fmla="*/ 42806 h 265843"/>
              <a:gd name="connsiteX10" fmla="*/ 8456 w 809663"/>
              <a:gd name="connsiteY10" fmla="*/ 1422 h 265843"/>
              <a:gd name="connsiteX11" fmla="*/ 8456 w 809663"/>
              <a:gd name="connsiteY11" fmla="*/ 99053 h 265843"/>
              <a:gd name="connsiteX0" fmla="*/ 8456 w 809661"/>
              <a:gd name="connsiteY0" fmla="*/ 99053 h 258643"/>
              <a:gd name="connsiteX1" fmla="*/ 17981 w 809661"/>
              <a:gd name="connsiteY1" fmla="*/ 258596 h 258643"/>
              <a:gd name="connsiteX2" fmla="*/ 94181 w 809661"/>
              <a:gd name="connsiteY2" fmla="*/ 258597 h 258643"/>
              <a:gd name="connsiteX3" fmla="*/ 799070 w 809661"/>
              <a:gd name="connsiteY3" fmla="*/ 258595 h 258643"/>
              <a:gd name="connsiteX4" fmla="*/ 804321 w 809661"/>
              <a:gd name="connsiteY4" fmla="*/ 150618 h 258643"/>
              <a:gd name="connsiteX5" fmla="*/ 653915 w 809661"/>
              <a:gd name="connsiteY5" fmla="*/ 135099 h 258643"/>
              <a:gd name="connsiteX6" fmla="*/ 414527 w 809661"/>
              <a:gd name="connsiteY6" fmla="*/ 101679 h 258643"/>
              <a:gd name="connsiteX7" fmla="*/ 239436 w 809661"/>
              <a:gd name="connsiteY7" fmla="*/ 68097 h 258643"/>
              <a:gd name="connsiteX8" fmla="*/ 126118 w 809661"/>
              <a:gd name="connsiteY8" fmla="*/ 42806 h 258643"/>
              <a:gd name="connsiteX9" fmla="*/ 8456 w 809661"/>
              <a:gd name="connsiteY9" fmla="*/ 1422 h 258643"/>
              <a:gd name="connsiteX10" fmla="*/ 8456 w 809661"/>
              <a:gd name="connsiteY10" fmla="*/ 99053 h 258643"/>
              <a:gd name="connsiteX0" fmla="*/ 51900 w 853107"/>
              <a:gd name="connsiteY0" fmla="*/ 99053 h 275467"/>
              <a:gd name="connsiteX1" fmla="*/ 61425 w 853107"/>
              <a:gd name="connsiteY1" fmla="*/ 258596 h 275467"/>
              <a:gd name="connsiteX2" fmla="*/ 842514 w 853107"/>
              <a:gd name="connsiteY2" fmla="*/ 258595 h 275467"/>
              <a:gd name="connsiteX3" fmla="*/ 847765 w 853107"/>
              <a:gd name="connsiteY3" fmla="*/ 150618 h 275467"/>
              <a:gd name="connsiteX4" fmla="*/ 697359 w 853107"/>
              <a:gd name="connsiteY4" fmla="*/ 135099 h 275467"/>
              <a:gd name="connsiteX5" fmla="*/ 457971 w 853107"/>
              <a:gd name="connsiteY5" fmla="*/ 101679 h 275467"/>
              <a:gd name="connsiteX6" fmla="*/ 282880 w 853107"/>
              <a:gd name="connsiteY6" fmla="*/ 68097 h 275467"/>
              <a:gd name="connsiteX7" fmla="*/ 169562 w 853107"/>
              <a:gd name="connsiteY7" fmla="*/ 42806 h 275467"/>
              <a:gd name="connsiteX8" fmla="*/ 51900 w 853107"/>
              <a:gd name="connsiteY8" fmla="*/ 1422 h 275467"/>
              <a:gd name="connsiteX9" fmla="*/ 51900 w 853107"/>
              <a:gd name="connsiteY9" fmla="*/ 99053 h 275467"/>
              <a:gd name="connsiteX0" fmla="*/ 8458 w 809663"/>
              <a:gd name="connsiteY0" fmla="*/ 99053 h 320583"/>
              <a:gd name="connsiteX1" fmla="*/ 17983 w 809663"/>
              <a:gd name="connsiteY1" fmla="*/ 258596 h 320583"/>
              <a:gd name="connsiteX2" fmla="*/ 799072 w 809663"/>
              <a:gd name="connsiteY2" fmla="*/ 258595 h 320583"/>
              <a:gd name="connsiteX3" fmla="*/ 804323 w 809663"/>
              <a:gd name="connsiteY3" fmla="*/ 150618 h 320583"/>
              <a:gd name="connsiteX4" fmla="*/ 653917 w 809663"/>
              <a:gd name="connsiteY4" fmla="*/ 135099 h 320583"/>
              <a:gd name="connsiteX5" fmla="*/ 414529 w 809663"/>
              <a:gd name="connsiteY5" fmla="*/ 101679 h 320583"/>
              <a:gd name="connsiteX6" fmla="*/ 239438 w 809663"/>
              <a:gd name="connsiteY6" fmla="*/ 68097 h 320583"/>
              <a:gd name="connsiteX7" fmla="*/ 126120 w 809663"/>
              <a:gd name="connsiteY7" fmla="*/ 42806 h 320583"/>
              <a:gd name="connsiteX8" fmla="*/ 8458 w 809663"/>
              <a:gd name="connsiteY8" fmla="*/ 1422 h 320583"/>
              <a:gd name="connsiteX9" fmla="*/ 8458 w 809663"/>
              <a:gd name="connsiteY9" fmla="*/ 99053 h 320583"/>
              <a:gd name="connsiteX0" fmla="*/ 8456 w 809663"/>
              <a:gd name="connsiteY0" fmla="*/ 99053 h 266451"/>
              <a:gd name="connsiteX1" fmla="*/ 17981 w 809663"/>
              <a:gd name="connsiteY1" fmla="*/ 258596 h 266451"/>
              <a:gd name="connsiteX2" fmla="*/ 799070 w 809663"/>
              <a:gd name="connsiteY2" fmla="*/ 258595 h 266451"/>
              <a:gd name="connsiteX3" fmla="*/ 804321 w 809663"/>
              <a:gd name="connsiteY3" fmla="*/ 150618 h 266451"/>
              <a:gd name="connsiteX4" fmla="*/ 653915 w 809663"/>
              <a:gd name="connsiteY4" fmla="*/ 135099 h 266451"/>
              <a:gd name="connsiteX5" fmla="*/ 414527 w 809663"/>
              <a:gd name="connsiteY5" fmla="*/ 101679 h 266451"/>
              <a:gd name="connsiteX6" fmla="*/ 239436 w 809663"/>
              <a:gd name="connsiteY6" fmla="*/ 68097 h 266451"/>
              <a:gd name="connsiteX7" fmla="*/ 126118 w 809663"/>
              <a:gd name="connsiteY7" fmla="*/ 42806 h 266451"/>
              <a:gd name="connsiteX8" fmla="*/ 8456 w 809663"/>
              <a:gd name="connsiteY8" fmla="*/ 1422 h 266451"/>
              <a:gd name="connsiteX9" fmla="*/ 8456 w 809663"/>
              <a:gd name="connsiteY9" fmla="*/ 99053 h 266451"/>
              <a:gd name="connsiteX0" fmla="*/ 56147 w 857352"/>
              <a:gd name="connsiteY0" fmla="*/ 10593 h 291473"/>
              <a:gd name="connsiteX1" fmla="*/ 65672 w 857352"/>
              <a:gd name="connsiteY1" fmla="*/ 267767 h 291473"/>
              <a:gd name="connsiteX2" fmla="*/ 846761 w 857352"/>
              <a:gd name="connsiteY2" fmla="*/ 267766 h 291473"/>
              <a:gd name="connsiteX3" fmla="*/ 852012 w 857352"/>
              <a:gd name="connsiteY3" fmla="*/ 159789 h 291473"/>
              <a:gd name="connsiteX4" fmla="*/ 701606 w 857352"/>
              <a:gd name="connsiteY4" fmla="*/ 144270 h 291473"/>
              <a:gd name="connsiteX5" fmla="*/ 462218 w 857352"/>
              <a:gd name="connsiteY5" fmla="*/ 110850 h 291473"/>
              <a:gd name="connsiteX6" fmla="*/ 287127 w 857352"/>
              <a:gd name="connsiteY6" fmla="*/ 77268 h 291473"/>
              <a:gd name="connsiteX7" fmla="*/ 173809 w 857352"/>
              <a:gd name="connsiteY7" fmla="*/ 51977 h 291473"/>
              <a:gd name="connsiteX8" fmla="*/ 56147 w 857352"/>
              <a:gd name="connsiteY8" fmla="*/ 10593 h 291473"/>
              <a:gd name="connsiteX0" fmla="*/ 50417 w 851624"/>
              <a:gd name="connsiteY0" fmla="*/ 100921 h 381801"/>
              <a:gd name="connsiteX1" fmla="*/ 59942 w 851624"/>
              <a:gd name="connsiteY1" fmla="*/ 358095 h 381801"/>
              <a:gd name="connsiteX2" fmla="*/ 841031 w 851624"/>
              <a:gd name="connsiteY2" fmla="*/ 358094 h 381801"/>
              <a:gd name="connsiteX3" fmla="*/ 846282 w 851624"/>
              <a:gd name="connsiteY3" fmla="*/ 250117 h 381801"/>
              <a:gd name="connsiteX4" fmla="*/ 695876 w 851624"/>
              <a:gd name="connsiteY4" fmla="*/ 234598 h 381801"/>
              <a:gd name="connsiteX5" fmla="*/ 456488 w 851624"/>
              <a:gd name="connsiteY5" fmla="*/ 201178 h 381801"/>
              <a:gd name="connsiteX6" fmla="*/ 281397 w 851624"/>
              <a:gd name="connsiteY6" fmla="*/ 167596 h 381801"/>
              <a:gd name="connsiteX7" fmla="*/ 168079 w 851624"/>
              <a:gd name="connsiteY7" fmla="*/ 142305 h 381801"/>
              <a:gd name="connsiteX8" fmla="*/ 50417 w 851624"/>
              <a:gd name="connsiteY8" fmla="*/ 100921 h 381801"/>
              <a:gd name="connsiteX0" fmla="*/ 52620 w 853825"/>
              <a:gd name="connsiteY0" fmla="*/ 29 h 280909"/>
              <a:gd name="connsiteX1" fmla="*/ 62145 w 853825"/>
              <a:gd name="connsiteY1" fmla="*/ 257203 h 280909"/>
              <a:gd name="connsiteX2" fmla="*/ 843234 w 853825"/>
              <a:gd name="connsiteY2" fmla="*/ 257202 h 280909"/>
              <a:gd name="connsiteX3" fmla="*/ 848485 w 853825"/>
              <a:gd name="connsiteY3" fmla="*/ 149225 h 280909"/>
              <a:gd name="connsiteX4" fmla="*/ 698079 w 853825"/>
              <a:gd name="connsiteY4" fmla="*/ 133706 h 280909"/>
              <a:gd name="connsiteX5" fmla="*/ 458691 w 853825"/>
              <a:gd name="connsiteY5" fmla="*/ 100286 h 280909"/>
              <a:gd name="connsiteX6" fmla="*/ 283600 w 853825"/>
              <a:gd name="connsiteY6" fmla="*/ 66704 h 280909"/>
              <a:gd name="connsiteX7" fmla="*/ 170282 w 853825"/>
              <a:gd name="connsiteY7" fmla="*/ 41413 h 280909"/>
              <a:gd name="connsiteX8" fmla="*/ 52620 w 853825"/>
              <a:gd name="connsiteY8" fmla="*/ 29 h 280909"/>
              <a:gd name="connsiteX0" fmla="*/ 49704 w 855535"/>
              <a:gd name="connsiteY0" fmla="*/ 29 h 280908"/>
              <a:gd name="connsiteX1" fmla="*/ 63853 w 855535"/>
              <a:gd name="connsiteY1" fmla="*/ 257202 h 280908"/>
              <a:gd name="connsiteX2" fmla="*/ 844942 w 855535"/>
              <a:gd name="connsiteY2" fmla="*/ 257201 h 280908"/>
              <a:gd name="connsiteX3" fmla="*/ 850193 w 855535"/>
              <a:gd name="connsiteY3" fmla="*/ 149224 h 280908"/>
              <a:gd name="connsiteX4" fmla="*/ 699787 w 855535"/>
              <a:gd name="connsiteY4" fmla="*/ 133705 h 280908"/>
              <a:gd name="connsiteX5" fmla="*/ 460399 w 855535"/>
              <a:gd name="connsiteY5" fmla="*/ 100285 h 280908"/>
              <a:gd name="connsiteX6" fmla="*/ 285308 w 855535"/>
              <a:gd name="connsiteY6" fmla="*/ 66703 h 280908"/>
              <a:gd name="connsiteX7" fmla="*/ 171990 w 855535"/>
              <a:gd name="connsiteY7" fmla="*/ 41412 h 280908"/>
              <a:gd name="connsiteX8" fmla="*/ 49704 w 855535"/>
              <a:gd name="connsiteY8" fmla="*/ 29 h 280908"/>
              <a:gd name="connsiteX0" fmla="*/ 70467 w 876296"/>
              <a:gd name="connsiteY0" fmla="*/ 9673 h 282622"/>
              <a:gd name="connsiteX1" fmla="*/ 61505 w 876296"/>
              <a:gd name="connsiteY1" fmla="*/ 252722 h 282622"/>
              <a:gd name="connsiteX2" fmla="*/ 865705 w 876296"/>
              <a:gd name="connsiteY2" fmla="*/ 266845 h 282622"/>
              <a:gd name="connsiteX3" fmla="*/ 870956 w 876296"/>
              <a:gd name="connsiteY3" fmla="*/ 158868 h 282622"/>
              <a:gd name="connsiteX4" fmla="*/ 720550 w 876296"/>
              <a:gd name="connsiteY4" fmla="*/ 143349 h 282622"/>
              <a:gd name="connsiteX5" fmla="*/ 481162 w 876296"/>
              <a:gd name="connsiteY5" fmla="*/ 109929 h 282622"/>
              <a:gd name="connsiteX6" fmla="*/ 306071 w 876296"/>
              <a:gd name="connsiteY6" fmla="*/ 76347 h 282622"/>
              <a:gd name="connsiteX7" fmla="*/ 192753 w 876296"/>
              <a:gd name="connsiteY7" fmla="*/ 51056 h 282622"/>
              <a:gd name="connsiteX8" fmla="*/ 70467 w 876296"/>
              <a:gd name="connsiteY8" fmla="*/ 9673 h 282622"/>
              <a:gd name="connsiteX0" fmla="*/ 17518 w 823349"/>
              <a:gd name="connsiteY0" fmla="*/ 9673 h 273008"/>
              <a:gd name="connsiteX1" fmla="*/ 8556 w 823349"/>
              <a:gd name="connsiteY1" fmla="*/ 252722 h 273008"/>
              <a:gd name="connsiteX2" fmla="*/ 812756 w 823349"/>
              <a:gd name="connsiteY2" fmla="*/ 266845 h 273008"/>
              <a:gd name="connsiteX3" fmla="*/ 818007 w 823349"/>
              <a:gd name="connsiteY3" fmla="*/ 158868 h 273008"/>
              <a:gd name="connsiteX4" fmla="*/ 667601 w 823349"/>
              <a:gd name="connsiteY4" fmla="*/ 143349 h 273008"/>
              <a:gd name="connsiteX5" fmla="*/ 428213 w 823349"/>
              <a:gd name="connsiteY5" fmla="*/ 109929 h 273008"/>
              <a:gd name="connsiteX6" fmla="*/ 253122 w 823349"/>
              <a:gd name="connsiteY6" fmla="*/ 76347 h 273008"/>
              <a:gd name="connsiteX7" fmla="*/ 139804 w 823349"/>
              <a:gd name="connsiteY7" fmla="*/ 51056 h 273008"/>
              <a:gd name="connsiteX8" fmla="*/ 17518 w 823349"/>
              <a:gd name="connsiteY8" fmla="*/ 9673 h 273008"/>
              <a:gd name="connsiteX0" fmla="*/ 37674 w 843503"/>
              <a:gd name="connsiteY0" fmla="*/ 9673 h 273603"/>
              <a:gd name="connsiteX1" fmla="*/ 28712 w 843503"/>
              <a:gd name="connsiteY1" fmla="*/ 252722 h 273603"/>
              <a:gd name="connsiteX2" fmla="*/ 832912 w 843503"/>
              <a:gd name="connsiteY2" fmla="*/ 266845 h 273603"/>
              <a:gd name="connsiteX3" fmla="*/ 838163 w 843503"/>
              <a:gd name="connsiteY3" fmla="*/ 158868 h 273603"/>
              <a:gd name="connsiteX4" fmla="*/ 687757 w 843503"/>
              <a:gd name="connsiteY4" fmla="*/ 143349 h 273603"/>
              <a:gd name="connsiteX5" fmla="*/ 448369 w 843503"/>
              <a:gd name="connsiteY5" fmla="*/ 109929 h 273603"/>
              <a:gd name="connsiteX6" fmla="*/ 273278 w 843503"/>
              <a:gd name="connsiteY6" fmla="*/ 76347 h 273603"/>
              <a:gd name="connsiteX7" fmla="*/ 159960 w 843503"/>
              <a:gd name="connsiteY7" fmla="*/ 51056 h 273603"/>
              <a:gd name="connsiteX8" fmla="*/ 37674 w 843503"/>
              <a:gd name="connsiteY8" fmla="*/ 9673 h 273603"/>
              <a:gd name="connsiteX0" fmla="*/ 12247 w 818078"/>
              <a:gd name="connsiteY0" fmla="*/ 9673 h 323143"/>
              <a:gd name="connsiteX1" fmla="*/ 3285 w 818078"/>
              <a:gd name="connsiteY1" fmla="*/ 252722 h 323143"/>
              <a:gd name="connsiteX2" fmla="*/ 807485 w 818078"/>
              <a:gd name="connsiteY2" fmla="*/ 266845 h 323143"/>
              <a:gd name="connsiteX3" fmla="*/ 812736 w 818078"/>
              <a:gd name="connsiteY3" fmla="*/ 158868 h 323143"/>
              <a:gd name="connsiteX4" fmla="*/ 662330 w 818078"/>
              <a:gd name="connsiteY4" fmla="*/ 143349 h 323143"/>
              <a:gd name="connsiteX5" fmla="*/ 422942 w 818078"/>
              <a:gd name="connsiteY5" fmla="*/ 109929 h 323143"/>
              <a:gd name="connsiteX6" fmla="*/ 247851 w 818078"/>
              <a:gd name="connsiteY6" fmla="*/ 76347 h 323143"/>
              <a:gd name="connsiteX7" fmla="*/ 134533 w 818078"/>
              <a:gd name="connsiteY7" fmla="*/ 51056 h 323143"/>
              <a:gd name="connsiteX8" fmla="*/ 12247 w 818078"/>
              <a:gd name="connsiteY8" fmla="*/ 9673 h 323143"/>
              <a:gd name="connsiteX0" fmla="*/ 14330 w 820159"/>
              <a:gd name="connsiteY0" fmla="*/ 9673 h 273456"/>
              <a:gd name="connsiteX1" fmla="*/ 5368 w 820159"/>
              <a:gd name="connsiteY1" fmla="*/ 252722 h 273456"/>
              <a:gd name="connsiteX2" fmla="*/ 809568 w 820159"/>
              <a:gd name="connsiteY2" fmla="*/ 266845 h 273456"/>
              <a:gd name="connsiteX3" fmla="*/ 814819 w 820159"/>
              <a:gd name="connsiteY3" fmla="*/ 158868 h 273456"/>
              <a:gd name="connsiteX4" fmla="*/ 664413 w 820159"/>
              <a:gd name="connsiteY4" fmla="*/ 143349 h 273456"/>
              <a:gd name="connsiteX5" fmla="*/ 425025 w 820159"/>
              <a:gd name="connsiteY5" fmla="*/ 109929 h 273456"/>
              <a:gd name="connsiteX6" fmla="*/ 249934 w 820159"/>
              <a:gd name="connsiteY6" fmla="*/ 76347 h 273456"/>
              <a:gd name="connsiteX7" fmla="*/ 136616 w 820159"/>
              <a:gd name="connsiteY7" fmla="*/ 51056 h 273456"/>
              <a:gd name="connsiteX8" fmla="*/ 14330 w 820159"/>
              <a:gd name="connsiteY8" fmla="*/ 9673 h 273456"/>
              <a:gd name="connsiteX0" fmla="*/ 1579 w 807410"/>
              <a:gd name="connsiteY0" fmla="*/ 8766 h 270749"/>
              <a:gd name="connsiteX1" fmla="*/ 52741 w 807410"/>
              <a:gd name="connsiteY1" fmla="*/ 237670 h 270749"/>
              <a:gd name="connsiteX2" fmla="*/ 796817 w 807410"/>
              <a:gd name="connsiteY2" fmla="*/ 265938 h 270749"/>
              <a:gd name="connsiteX3" fmla="*/ 802068 w 807410"/>
              <a:gd name="connsiteY3" fmla="*/ 157961 h 270749"/>
              <a:gd name="connsiteX4" fmla="*/ 651662 w 807410"/>
              <a:gd name="connsiteY4" fmla="*/ 142442 h 270749"/>
              <a:gd name="connsiteX5" fmla="*/ 412274 w 807410"/>
              <a:gd name="connsiteY5" fmla="*/ 109022 h 270749"/>
              <a:gd name="connsiteX6" fmla="*/ 237183 w 807410"/>
              <a:gd name="connsiteY6" fmla="*/ 75440 h 270749"/>
              <a:gd name="connsiteX7" fmla="*/ 123865 w 807410"/>
              <a:gd name="connsiteY7" fmla="*/ 50149 h 270749"/>
              <a:gd name="connsiteX8" fmla="*/ 1579 w 807410"/>
              <a:gd name="connsiteY8" fmla="*/ 8766 h 270749"/>
              <a:gd name="connsiteX0" fmla="*/ 28776 w 834605"/>
              <a:gd name="connsiteY0" fmla="*/ 8765 h 266720"/>
              <a:gd name="connsiteX1" fmla="*/ 79938 w 834605"/>
              <a:gd name="connsiteY1" fmla="*/ 237669 h 266720"/>
              <a:gd name="connsiteX2" fmla="*/ 824014 w 834605"/>
              <a:gd name="connsiteY2" fmla="*/ 251792 h 266720"/>
              <a:gd name="connsiteX3" fmla="*/ 829265 w 834605"/>
              <a:gd name="connsiteY3" fmla="*/ 157960 h 266720"/>
              <a:gd name="connsiteX4" fmla="*/ 678859 w 834605"/>
              <a:gd name="connsiteY4" fmla="*/ 142441 h 266720"/>
              <a:gd name="connsiteX5" fmla="*/ 439471 w 834605"/>
              <a:gd name="connsiteY5" fmla="*/ 109021 h 266720"/>
              <a:gd name="connsiteX6" fmla="*/ 264380 w 834605"/>
              <a:gd name="connsiteY6" fmla="*/ 75439 h 266720"/>
              <a:gd name="connsiteX7" fmla="*/ 151062 w 834605"/>
              <a:gd name="connsiteY7" fmla="*/ 50148 h 266720"/>
              <a:gd name="connsiteX8" fmla="*/ 28776 w 834605"/>
              <a:gd name="connsiteY8" fmla="*/ 8765 h 266720"/>
              <a:gd name="connsiteX0" fmla="*/ 28778 w 834609"/>
              <a:gd name="connsiteY0" fmla="*/ 8765 h 256319"/>
              <a:gd name="connsiteX1" fmla="*/ 79940 w 834609"/>
              <a:gd name="connsiteY1" fmla="*/ 237669 h 256319"/>
              <a:gd name="connsiteX2" fmla="*/ 824016 w 834609"/>
              <a:gd name="connsiteY2" fmla="*/ 251792 h 256319"/>
              <a:gd name="connsiteX3" fmla="*/ 829267 w 834609"/>
              <a:gd name="connsiteY3" fmla="*/ 157960 h 256319"/>
              <a:gd name="connsiteX4" fmla="*/ 678861 w 834609"/>
              <a:gd name="connsiteY4" fmla="*/ 142441 h 256319"/>
              <a:gd name="connsiteX5" fmla="*/ 439473 w 834609"/>
              <a:gd name="connsiteY5" fmla="*/ 109021 h 256319"/>
              <a:gd name="connsiteX6" fmla="*/ 264382 w 834609"/>
              <a:gd name="connsiteY6" fmla="*/ 75439 h 256319"/>
              <a:gd name="connsiteX7" fmla="*/ 151064 w 834609"/>
              <a:gd name="connsiteY7" fmla="*/ 50148 h 256319"/>
              <a:gd name="connsiteX8" fmla="*/ 28778 w 834609"/>
              <a:gd name="connsiteY8" fmla="*/ 8765 h 256319"/>
              <a:gd name="connsiteX0" fmla="*/ 30310 w 854597"/>
              <a:gd name="connsiteY0" fmla="*/ 8765 h 251934"/>
              <a:gd name="connsiteX1" fmla="*/ 81472 w 854597"/>
              <a:gd name="connsiteY1" fmla="*/ 237669 h 251934"/>
              <a:gd name="connsiteX2" fmla="*/ 848672 w 854597"/>
              <a:gd name="connsiteY2" fmla="*/ 237647 h 251934"/>
              <a:gd name="connsiteX3" fmla="*/ 830799 w 854597"/>
              <a:gd name="connsiteY3" fmla="*/ 157960 h 251934"/>
              <a:gd name="connsiteX4" fmla="*/ 680393 w 854597"/>
              <a:gd name="connsiteY4" fmla="*/ 142441 h 251934"/>
              <a:gd name="connsiteX5" fmla="*/ 441005 w 854597"/>
              <a:gd name="connsiteY5" fmla="*/ 109021 h 251934"/>
              <a:gd name="connsiteX6" fmla="*/ 265914 w 854597"/>
              <a:gd name="connsiteY6" fmla="*/ 75439 h 251934"/>
              <a:gd name="connsiteX7" fmla="*/ 152596 w 854597"/>
              <a:gd name="connsiteY7" fmla="*/ 50148 h 251934"/>
              <a:gd name="connsiteX8" fmla="*/ 30310 w 854597"/>
              <a:gd name="connsiteY8" fmla="*/ 8765 h 251934"/>
              <a:gd name="connsiteX0" fmla="*/ 19698 w 843983"/>
              <a:gd name="connsiteY0" fmla="*/ 8539 h 248878"/>
              <a:gd name="connsiteX1" fmla="*/ 89359 w 843983"/>
              <a:gd name="connsiteY1" fmla="*/ 233906 h 248878"/>
              <a:gd name="connsiteX2" fmla="*/ 838060 w 843983"/>
              <a:gd name="connsiteY2" fmla="*/ 237421 h 248878"/>
              <a:gd name="connsiteX3" fmla="*/ 820187 w 843983"/>
              <a:gd name="connsiteY3" fmla="*/ 157734 h 248878"/>
              <a:gd name="connsiteX4" fmla="*/ 669781 w 843983"/>
              <a:gd name="connsiteY4" fmla="*/ 142215 h 248878"/>
              <a:gd name="connsiteX5" fmla="*/ 430393 w 843983"/>
              <a:gd name="connsiteY5" fmla="*/ 108795 h 248878"/>
              <a:gd name="connsiteX6" fmla="*/ 255302 w 843983"/>
              <a:gd name="connsiteY6" fmla="*/ 75213 h 248878"/>
              <a:gd name="connsiteX7" fmla="*/ 141984 w 843983"/>
              <a:gd name="connsiteY7" fmla="*/ 49922 h 248878"/>
              <a:gd name="connsiteX8" fmla="*/ 19698 w 843983"/>
              <a:gd name="connsiteY8" fmla="*/ 8539 h 248878"/>
              <a:gd name="connsiteX0" fmla="*/ 19696 w 843983"/>
              <a:gd name="connsiteY0" fmla="*/ 8539 h 248877"/>
              <a:gd name="connsiteX1" fmla="*/ 89357 w 843983"/>
              <a:gd name="connsiteY1" fmla="*/ 233906 h 248877"/>
              <a:gd name="connsiteX2" fmla="*/ 838058 w 843983"/>
              <a:gd name="connsiteY2" fmla="*/ 237421 h 248877"/>
              <a:gd name="connsiteX3" fmla="*/ 820185 w 843983"/>
              <a:gd name="connsiteY3" fmla="*/ 157734 h 248877"/>
              <a:gd name="connsiteX4" fmla="*/ 669779 w 843983"/>
              <a:gd name="connsiteY4" fmla="*/ 142215 h 248877"/>
              <a:gd name="connsiteX5" fmla="*/ 430391 w 843983"/>
              <a:gd name="connsiteY5" fmla="*/ 108795 h 248877"/>
              <a:gd name="connsiteX6" fmla="*/ 255300 w 843983"/>
              <a:gd name="connsiteY6" fmla="*/ 75213 h 248877"/>
              <a:gd name="connsiteX7" fmla="*/ 141982 w 843983"/>
              <a:gd name="connsiteY7" fmla="*/ 49922 h 248877"/>
              <a:gd name="connsiteX8" fmla="*/ 19696 w 843983"/>
              <a:gd name="connsiteY8" fmla="*/ 8539 h 248877"/>
              <a:gd name="connsiteX0" fmla="*/ 55802 w 819961"/>
              <a:gd name="connsiteY0" fmla="*/ 10855 h 229976"/>
              <a:gd name="connsiteX1" fmla="*/ 65337 w 819961"/>
              <a:gd name="connsiteY1" fmla="*/ 215005 h 229976"/>
              <a:gd name="connsiteX2" fmla="*/ 814038 w 819961"/>
              <a:gd name="connsiteY2" fmla="*/ 218520 h 229976"/>
              <a:gd name="connsiteX3" fmla="*/ 796165 w 819961"/>
              <a:gd name="connsiteY3" fmla="*/ 138833 h 229976"/>
              <a:gd name="connsiteX4" fmla="*/ 645759 w 819961"/>
              <a:gd name="connsiteY4" fmla="*/ 123314 h 229976"/>
              <a:gd name="connsiteX5" fmla="*/ 406371 w 819961"/>
              <a:gd name="connsiteY5" fmla="*/ 89894 h 229976"/>
              <a:gd name="connsiteX6" fmla="*/ 231280 w 819961"/>
              <a:gd name="connsiteY6" fmla="*/ 56312 h 229976"/>
              <a:gd name="connsiteX7" fmla="*/ 117962 w 819961"/>
              <a:gd name="connsiteY7" fmla="*/ 31021 h 229976"/>
              <a:gd name="connsiteX8" fmla="*/ 55802 w 819961"/>
              <a:gd name="connsiteY8" fmla="*/ 10855 h 229976"/>
              <a:gd name="connsiteX0" fmla="*/ 52459 w 816620"/>
              <a:gd name="connsiteY0" fmla="*/ 59009 h 278130"/>
              <a:gd name="connsiteX1" fmla="*/ 61994 w 816620"/>
              <a:gd name="connsiteY1" fmla="*/ 263159 h 278130"/>
              <a:gd name="connsiteX2" fmla="*/ 810695 w 816620"/>
              <a:gd name="connsiteY2" fmla="*/ 266674 h 278130"/>
              <a:gd name="connsiteX3" fmla="*/ 792822 w 816620"/>
              <a:gd name="connsiteY3" fmla="*/ 186987 h 278130"/>
              <a:gd name="connsiteX4" fmla="*/ 642416 w 816620"/>
              <a:gd name="connsiteY4" fmla="*/ 171468 h 278130"/>
              <a:gd name="connsiteX5" fmla="*/ 403028 w 816620"/>
              <a:gd name="connsiteY5" fmla="*/ 138048 h 278130"/>
              <a:gd name="connsiteX6" fmla="*/ 227937 w 816620"/>
              <a:gd name="connsiteY6" fmla="*/ 104466 h 278130"/>
              <a:gd name="connsiteX7" fmla="*/ 114619 w 816620"/>
              <a:gd name="connsiteY7" fmla="*/ 79175 h 278130"/>
              <a:gd name="connsiteX8" fmla="*/ 52459 w 816620"/>
              <a:gd name="connsiteY8" fmla="*/ 59009 h 278130"/>
              <a:gd name="connsiteX0" fmla="*/ 61945 w 826104"/>
              <a:gd name="connsiteY0" fmla="*/ 51180 h 270301"/>
              <a:gd name="connsiteX1" fmla="*/ 71480 w 826104"/>
              <a:gd name="connsiteY1" fmla="*/ 255330 h 270301"/>
              <a:gd name="connsiteX2" fmla="*/ 820181 w 826104"/>
              <a:gd name="connsiteY2" fmla="*/ 258845 h 270301"/>
              <a:gd name="connsiteX3" fmla="*/ 802308 w 826104"/>
              <a:gd name="connsiteY3" fmla="*/ 179158 h 270301"/>
              <a:gd name="connsiteX4" fmla="*/ 651902 w 826104"/>
              <a:gd name="connsiteY4" fmla="*/ 163639 h 270301"/>
              <a:gd name="connsiteX5" fmla="*/ 412514 w 826104"/>
              <a:gd name="connsiteY5" fmla="*/ 130219 h 270301"/>
              <a:gd name="connsiteX6" fmla="*/ 237423 w 826104"/>
              <a:gd name="connsiteY6" fmla="*/ 96637 h 270301"/>
              <a:gd name="connsiteX7" fmla="*/ 124105 w 826104"/>
              <a:gd name="connsiteY7" fmla="*/ 71346 h 270301"/>
              <a:gd name="connsiteX8" fmla="*/ 61945 w 826104"/>
              <a:gd name="connsiteY8" fmla="*/ 51180 h 270301"/>
              <a:gd name="connsiteX0" fmla="*/ 61945 w 826106"/>
              <a:gd name="connsiteY0" fmla="*/ 51180 h 270301"/>
              <a:gd name="connsiteX1" fmla="*/ 71480 w 826106"/>
              <a:gd name="connsiteY1" fmla="*/ 255330 h 270301"/>
              <a:gd name="connsiteX2" fmla="*/ 820181 w 826106"/>
              <a:gd name="connsiteY2" fmla="*/ 258845 h 270301"/>
              <a:gd name="connsiteX3" fmla="*/ 802308 w 826106"/>
              <a:gd name="connsiteY3" fmla="*/ 179158 h 270301"/>
              <a:gd name="connsiteX4" fmla="*/ 651902 w 826106"/>
              <a:gd name="connsiteY4" fmla="*/ 163639 h 270301"/>
              <a:gd name="connsiteX5" fmla="*/ 412514 w 826106"/>
              <a:gd name="connsiteY5" fmla="*/ 130219 h 270301"/>
              <a:gd name="connsiteX6" fmla="*/ 237423 w 826106"/>
              <a:gd name="connsiteY6" fmla="*/ 96637 h 270301"/>
              <a:gd name="connsiteX7" fmla="*/ 124105 w 826106"/>
              <a:gd name="connsiteY7" fmla="*/ 71346 h 270301"/>
              <a:gd name="connsiteX8" fmla="*/ 61945 w 826106"/>
              <a:gd name="connsiteY8" fmla="*/ 51180 h 270301"/>
              <a:gd name="connsiteX0" fmla="*/ 61945 w 826104"/>
              <a:gd name="connsiteY0" fmla="*/ 51997 h 271118"/>
              <a:gd name="connsiteX1" fmla="*/ 71480 w 826104"/>
              <a:gd name="connsiteY1" fmla="*/ 256147 h 271118"/>
              <a:gd name="connsiteX2" fmla="*/ 820181 w 826104"/>
              <a:gd name="connsiteY2" fmla="*/ 259662 h 271118"/>
              <a:gd name="connsiteX3" fmla="*/ 802308 w 826104"/>
              <a:gd name="connsiteY3" fmla="*/ 179975 h 271118"/>
              <a:gd name="connsiteX4" fmla="*/ 651902 w 826104"/>
              <a:gd name="connsiteY4" fmla="*/ 164456 h 271118"/>
              <a:gd name="connsiteX5" fmla="*/ 412514 w 826104"/>
              <a:gd name="connsiteY5" fmla="*/ 131036 h 271118"/>
              <a:gd name="connsiteX6" fmla="*/ 237423 w 826104"/>
              <a:gd name="connsiteY6" fmla="*/ 97454 h 271118"/>
              <a:gd name="connsiteX7" fmla="*/ 151854 w 826104"/>
              <a:gd name="connsiteY7" fmla="*/ 68628 h 271118"/>
              <a:gd name="connsiteX8" fmla="*/ 61945 w 826104"/>
              <a:gd name="connsiteY8" fmla="*/ 51997 h 271118"/>
              <a:gd name="connsiteX0" fmla="*/ 61945 w 826106"/>
              <a:gd name="connsiteY0" fmla="*/ 51997 h 271118"/>
              <a:gd name="connsiteX1" fmla="*/ 71480 w 826106"/>
              <a:gd name="connsiteY1" fmla="*/ 256147 h 271118"/>
              <a:gd name="connsiteX2" fmla="*/ 820181 w 826106"/>
              <a:gd name="connsiteY2" fmla="*/ 259662 h 271118"/>
              <a:gd name="connsiteX3" fmla="*/ 802308 w 826106"/>
              <a:gd name="connsiteY3" fmla="*/ 179975 h 271118"/>
              <a:gd name="connsiteX4" fmla="*/ 651902 w 826106"/>
              <a:gd name="connsiteY4" fmla="*/ 164456 h 271118"/>
              <a:gd name="connsiteX5" fmla="*/ 412514 w 826106"/>
              <a:gd name="connsiteY5" fmla="*/ 131036 h 271118"/>
              <a:gd name="connsiteX6" fmla="*/ 237423 w 826106"/>
              <a:gd name="connsiteY6" fmla="*/ 97454 h 271118"/>
              <a:gd name="connsiteX7" fmla="*/ 151854 w 826106"/>
              <a:gd name="connsiteY7" fmla="*/ 68628 h 271118"/>
              <a:gd name="connsiteX8" fmla="*/ 61945 w 826106"/>
              <a:gd name="connsiteY8" fmla="*/ 51997 h 271118"/>
              <a:gd name="connsiteX0" fmla="*/ 52459 w 816618"/>
              <a:gd name="connsiteY0" fmla="*/ 51997 h 271118"/>
              <a:gd name="connsiteX1" fmla="*/ 61994 w 816618"/>
              <a:gd name="connsiteY1" fmla="*/ 256147 h 271118"/>
              <a:gd name="connsiteX2" fmla="*/ 810695 w 816618"/>
              <a:gd name="connsiteY2" fmla="*/ 259662 h 271118"/>
              <a:gd name="connsiteX3" fmla="*/ 792822 w 816618"/>
              <a:gd name="connsiteY3" fmla="*/ 179975 h 271118"/>
              <a:gd name="connsiteX4" fmla="*/ 642416 w 816618"/>
              <a:gd name="connsiteY4" fmla="*/ 164456 h 271118"/>
              <a:gd name="connsiteX5" fmla="*/ 403028 w 816618"/>
              <a:gd name="connsiteY5" fmla="*/ 131036 h 271118"/>
              <a:gd name="connsiteX6" fmla="*/ 227937 w 816618"/>
              <a:gd name="connsiteY6" fmla="*/ 97454 h 271118"/>
              <a:gd name="connsiteX7" fmla="*/ 142368 w 816618"/>
              <a:gd name="connsiteY7" fmla="*/ 68628 h 271118"/>
              <a:gd name="connsiteX8" fmla="*/ 52459 w 816618"/>
              <a:gd name="connsiteY8" fmla="*/ 51997 h 271118"/>
              <a:gd name="connsiteX0" fmla="*/ 52459 w 816620"/>
              <a:gd name="connsiteY0" fmla="*/ 2627 h 221748"/>
              <a:gd name="connsiteX1" fmla="*/ 61994 w 816620"/>
              <a:gd name="connsiteY1" fmla="*/ 206777 h 221748"/>
              <a:gd name="connsiteX2" fmla="*/ 810695 w 816620"/>
              <a:gd name="connsiteY2" fmla="*/ 210292 h 221748"/>
              <a:gd name="connsiteX3" fmla="*/ 792822 w 816620"/>
              <a:gd name="connsiteY3" fmla="*/ 130605 h 221748"/>
              <a:gd name="connsiteX4" fmla="*/ 642416 w 816620"/>
              <a:gd name="connsiteY4" fmla="*/ 115086 h 221748"/>
              <a:gd name="connsiteX5" fmla="*/ 403028 w 816620"/>
              <a:gd name="connsiteY5" fmla="*/ 81666 h 221748"/>
              <a:gd name="connsiteX6" fmla="*/ 227937 w 816620"/>
              <a:gd name="connsiteY6" fmla="*/ 48084 h 221748"/>
              <a:gd name="connsiteX7" fmla="*/ 142368 w 816620"/>
              <a:gd name="connsiteY7" fmla="*/ 19258 h 221748"/>
              <a:gd name="connsiteX8" fmla="*/ 52459 w 816620"/>
              <a:gd name="connsiteY8" fmla="*/ 2627 h 221748"/>
              <a:gd name="connsiteX0" fmla="*/ 52459 w 816618"/>
              <a:gd name="connsiteY0" fmla="*/ 2627 h 221748"/>
              <a:gd name="connsiteX1" fmla="*/ 61994 w 816618"/>
              <a:gd name="connsiteY1" fmla="*/ 206777 h 221748"/>
              <a:gd name="connsiteX2" fmla="*/ 810695 w 816618"/>
              <a:gd name="connsiteY2" fmla="*/ 210292 h 221748"/>
              <a:gd name="connsiteX3" fmla="*/ 792822 w 816618"/>
              <a:gd name="connsiteY3" fmla="*/ 130605 h 221748"/>
              <a:gd name="connsiteX4" fmla="*/ 642416 w 816618"/>
              <a:gd name="connsiteY4" fmla="*/ 115086 h 221748"/>
              <a:gd name="connsiteX5" fmla="*/ 403028 w 816618"/>
              <a:gd name="connsiteY5" fmla="*/ 81666 h 221748"/>
              <a:gd name="connsiteX6" fmla="*/ 227937 w 816618"/>
              <a:gd name="connsiteY6" fmla="*/ 48084 h 221748"/>
              <a:gd name="connsiteX7" fmla="*/ 142368 w 816618"/>
              <a:gd name="connsiteY7" fmla="*/ 19258 h 221748"/>
              <a:gd name="connsiteX8" fmla="*/ 52459 w 816618"/>
              <a:gd name="connsiteY8" fmla="*/ 2627 h 221748"/>
              <a:gd name="connsiteX0" fmla="*/ -1 w 764160"/>
              <a:gd name="connsiteY0" fmla="*/ 2627 h 221748"/>
              <a:gd name="connsiteX1" fmla="*/ 9534 w 764160"/>
              <a:gd name="connsiteY1" fmla="*/ 206777 h 221748"/>
              <a:gd name="connsiteX2" fmla="*/ 758235 w 764160"/>
              <a:gd name="connsiteY2" fmla="*/ 210292 h 221748"/>
              <a:gd name="connsiteX3" fmla="*/ 740362 w 764160"/>
              <a:gd name="connsiteY3" fmla="*/ 130605 h 221748"/>
              <a:gd name="connsiteX4" fmla="*/ 589956 w 764160"/>
              <a:gd name="connsiteY4" fmla="*/ 115086 h 221748"/>
              <a:gd name="connsiteX5" fmla="*/ 350568 w 764160"/>
              <a:gd name="connsiteY5" fmla="*/ 81666 h 221748"/>
              <a:gd name="connsiteX6" fmla="*/ 175477 w 764160"/>
              <a:gd name="connsiteY6" fmla="*/ 48084 h 221748"/>
              <a:gd name="connsiteX7" fmla="*/ 89908 w 764160"/>
              <a:gd name="connsiteY7" fmla="*/ 19258 h 221748"/>
              <a:gd name="connsiteX8" fmla="*/ -1 w 764160"/>
              <a:gd name="connsiteY8" fmla="*/ 2627 h 221748"/>
              <a:gd name="connsiteX0" fmla="*/ 1 w 764160"/>
              <a:gd name="connsiteY0" fmla="*/ 2627 h 210412"/>
              <a:gd name="connsiteX1" fmla="*/ 9536 w 764160"/>
              <a:gd name="connsiteY1" fmla="*/ 206777 h 210412"/>
              <a:gd name="connsiteX2" fmla="*/ 758237 w 764160"/>
              <a:gd name="connsiteY2" fmla="*/ 210292 h 210412"/>
              <a:gd name="connsiteX3" fmla="*/ 740364 w 764160"/>
              <a:gd name="connsiteY3" fmla="*/ 130605 h 210412"/>
              <a:gd name="connsiteX4" fmla="*/ 589958 w 764160"/>
              <a:gd name="connsiteY4" fmla="*/ 115086 h 210412"/>
              <a:gd name="connsiteX5" fmla="*/ 350570 w 764160"/>
              <a:gd name="connsiteY5" fmla="*/ 81666 h 210412"/>
              <a:gd name="connsiteX6" fmla="*/ 175479 w 764160"/>
              <a:gd name="connsiteY6" fmla="*/ 48084 h 210412"/>
              <a:gd name="connsiteX7" fmla="*/ 89910 w 764160"/>
              <a:gd name="connsiteY7" fmla="*/ 19258 h 210412"/>
              <a:gd name="connsiteX8" fmla="*/ 1 w 764160"/>
              <a:gd name="connsiteY8" fmla="*/ 2627 h 21041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89956 w 766298"/>
              <a:gd name="connsiteY4" fmla="*/ 115086 h 210332"/>
              <a:gd name="connsiteX5" fmla="*/ 350568 w 766298"/>
              <a:gd name="connsiteY5" fmla="*/ 81666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81666 h 210332"/>
              <a:gd name="connsiteX6" fmla="*/ 175479 w 766302"/>
              <a:gd name="connsiteY6" fmla="*/ 48084 h 210332"/>
              <a:gd name="connsiteX7" fmla="*/ 89910 w 766302"/>
              <a:gd name="connsiteY7" fmla="*/ 19258 h 210332"/>
              <a:gd name="connsiteX8" fmla="*/ 1 w 766302"/>
              <a:gd name="connsiteY8" fmla="*/ 2627 h 21033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76081 w 766298"/>
              <a:gd name="connsiteY4" fmla="*/ 93869 h 210332"/>
              <a:gd name="connsiteX5" fmla="*/ 350568 w 766298"/>
              <a:gd name="connsiteY5" fmla="*/ 71057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71057 h 210332"/>
              <a:gd name="connsiteX6" fmla="*/ 89910 w 766302"/>
              <a:gd name="connsiteY6" fmla="*/ 19258 h 210332"/>
              <a:gd name="connsiteX7" fmla="*/ 1 w 766302"/>
              <a:gd name="connsiteY7" fmla="*/ 2627 h 210332"/>
              <a:gd name="connsiteX0" fmla="*/ -1 w 770763"/>
              <a:gd name="connsiteY0" fmla="*/ 2627 h 210332"/>
              <a:gd name="connsiteX1" fmla="*/ 9534 w 770763"/>
              <a:gd name="connsiteY1" fmla="*/ 206777 h 210332"/>
              <a:gd name="connsiteX2" fmla="*/ 758235 w 770763"/>
              <a:gd name="connsiteY2" fmla="*/ 210292 h 210332"/>
              <a:gd name="connsiteX3" fmla="*/ 768112 w 770763"/>
              <a:gd name="connsiteY3" fmla="*/ 98780 h 210332"/>
              <a:gd name="connsiteX4" fmla="*/ 576081 w 770763"/>
              <a:gd name="connsiteY4" fmla="*/ 93869 h 210332"/>
              <a:gd name="connsiteX5" fmla="*/ 350568 w 770763"/>
              <a:gd name="connsiteY5" fmla="*/ 71057 h 210332"/>
              <a:gd name="connsiteX6" fmla="*/ 89908 w 770763"/>
              <a:gd name="connsiteY6" fmla="*/ 19258 h 210332"/>
              <a:gd name="connsiteX7" fmla="*/ -1 w 770763"/>
              <a:gd name="connsiteY7" fmla="*/ 2627 h 2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0763" h="210332">
                <a:moveTo>
                  <a:pt x="-1" y="2627"/>
                </a:moveTo>
                <a:cubicBezTo>
                  <a:pt x="5104" y="-5605"/>
                  <a:pt x="7264" y="200455"/>
                  <a:pt x="9534" y="206777"/>
                </a:cubicBezTo>
                <a:cubicBezTo>
                  <a:pt x="-6697" y="206028"/>
                  <a:pt x="608679" y="196464"/>
                  <a:pt x="758235" y="210292"/>
                </a:cubicBezTo>
                <a:cubicBezTo>
                  <a:pt x="778475" y="211880"/>
                  <a:pt x="768111" y="166645"/>
                  <a:pt x="768112" y="98780"/>
                </a:cubicBezTo>
                <a:cubicBezTo>
                  <a:pt x="768112" y="82586"/>
                  <a:pt x="645672" y="98490"/>
                  <a:pt x="576081" y="93869"/>
                </a:cubicBezTo>
                <a:cubicBezTo>
                  <a:pt x="506490" y="89249"/>
                  <a:pt x="431597" y="83492"/>
                  <a:pt x="350568" y="71057"/>
                </a:cubicBezTo>
                <a:cubicBezTo>
                  <a:pt x="269539" y="58622"/>
                  <a:pt x="148336" y="30663"/>
                  <a:pt x="89908" y="19258"/>
                </a:cubicBezTo>
                <a:cubicBezTo>
                  <a:pt x="60662" y="11682"/>
                  <a:pt x="8769" y="-6821"/>
                  <a:pt x="-1" y="2627"/>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8928" name="Rectangle 32"/>
          <p:cNvSpPr>
            <a:spLocks noChangeArrowheads="1"/>
          </p:cNvSpPr>
          <p:nvPr/>
        </p:nvSpPr>
        <p:spPr bwMode="auto">
          <a:xfrm>
            <a:off x="10443634" y="5638801"/>
            <a:ext cx="935567" cy="366713"/>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2.81</a:t>
            </a:r>
          </a:p>
        </p:txBody>
      </p:sp>
      <p:sp>
        <p:nvSpPr>
          <p:cNvPr id="38929" name="Text Box 37"/>
          <p:cNvSpPr txBox="1">
            <a:spLocks noChangeArrowheads="1"/>
          </p:cNvSpPr>
          <p:nvPr/>
        </p:nvSpPr>
        <p:spPr bwMode="auto">
          <a:xfrm>
            <a:off x="10665884" y="4683125"/>
            <a:ext cx="1320800" cy="368300"/>
          </a:xfrm>
          <a:prstGeom prst="rect">
            <a:avLst/>
          </a:prstGeom>
          <a:noFill/>
          <a:ln w="12700">
            <a:noFill/>
            <a:miter lim="800000"/>
            <a:headEnd/>
            <a:tailEnd/>
          </a:ln>
        </p:spPr>
        <p:txBody>
          <a:bodyPr>
            <a:spAutoFit/>
          </a:bodyPr>
          <a:lstStyle/>
          <a:p>
            <a:pPr>
              <a:spcBef>
                <a:spcPct val="50000"/>
              </a:spcBef>
            </a:pPr>
            <a:r>
              <a:rPr lang="en-US" b="1"/>
              <a:t>0.0025</a:t>
            </a:r>
          </a:p>
        </p:txBody>
      </p:sp>
      <p:sp>
        <p:nvSpPr>
          <p:cNvPr id="38930" name="Line 38"/>
          <p:cNvSpPr>
            <a:spLocks noChangeShapeType="1"/>
          </p:cNvSpPr>
          <p:nvPr/>
        </p:nvSpPr>
        <p:spPr bwMode="auto">
          <a:xfrm flipH="1">
            <a:off x="11074400" y="5051426"/>
            <a:ext cx="273051" cy="447675"/>
          </a:xfrm>
          <a:prstGeom prst="line">
            <a:avLst/>
          </a:prstGeom>
          <a:noFill/>
          <a:ln w="12700">
            <a:solidFill>
              <a:schemeClr val="tx1"/>
            </a:solidFill>
            <a:round/>
            <a:headEnd/>
            <a:tailEnd type="triangle" w="med" len="med"/>
          </a:ln>
        </p:spPr>
        <p:txBody>
          <a:bodyPr/>
          <a:lstStyle/>
          <a:p>
            <a:endParaRPr lang="en-US"/>
          </a:p>
        </p:txBody>
      </p:sp>
      <p:sp>
        <p:nvSpPr>
          <p:cNvPr id="38931" name="Rectangle 27"/>
          <p:cNvSpPr>
            <a:spLocks noChangeArrowheads="1"/>
          </p:cNvSpPr>
          <p:nvPr/>
        </p:nvSpPr>
        <p:spPr bwMode="auto">
          <a:xfrm>
            <a:off x="9961034" y="6019801"/>
            <a:ext cx="1418167" cy="366713"/>
          </a:xfrm>
          <a:prstGeom prst="rect">
            <a:avLst/>
          </a:prstGeom>
          <a:noFill/>
          <a:ln w="12700">
            <a:noFill/>
            <a:miter lim="800000"/>
            <a:headEnd/>
            <a:tailEnd/>
          </a:ln>
        </p:spPr>
        <p:txBody>
          <a:bodyPr lIns="90487" tIns="44450" rIns="90487" bIns="44450">
            <a:spAutoFit/>
          </a:bodyPr>
          <a:lstStyle/>
          <a:p>
            <a:pPr>
              <a:spcBef>
                <a:spcPct val="50000"/>
              </a:spcBef>
            </a:pPr>
            <a:r>
              <a:rPr lang="en-US"/>
              <a:t>    0.808</a:t>
            </a:r>
          </a:p>
        </p:txBody>
      </p:sp>
      <p:sp>
        <p:nvSpPr>
          <p:cNvPr id="38932" name="Rectangle 32"/>
          <p:cNvSpPr>
            <a:spLocks noChangeArrowheads="1"/>
          </p:cNvSpPr>
          <p:nvPr/>
        </p:nvSpPr>
        <p:spPr bwMode="auto">
          <a:xfrm>
            <a:off x="9042400" y="6019801"/>
            <a:ext cx="1219200" cy="366713"/>
          </a:xfrm>
          <a:prstGeom prst="rect">
            <a:avLst/>
          </a:prstGeom>
          <a:noFill/>
          <a:ln w="12700">
            <a:noFill/>
            <a:miter lim="800000"/>
            <a:headEnd/>
            <a:tailEnd/>
          </a:ln>
        </p:spPr>
        <p:txBody>
          <a:bodyPr lIns="90487" tIns="44450" rIns="90487" bIns="44450">
            <a:spAutoFit/>
          </a:bodyPr>
          <a:lstStyle/>
          <a:p>
            <a:pPr>
              <a:spcBef>
                <a:spcPct val="50000"/>
              </a:spcBef>
            </a:pPr>
            <a:r>
              <a:rPr lang="en-US"/>
              <a:t> 0.70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Ordinal Scale</a:t>
            </a:r>
          </a:p>
        </p:txBody>
      </p:sp>
      <p:sp>
        <p:nvSpPr>
          <p:cNvPr id="3" name="Content Placeholder 2"/>
          <p:cNvSpPr>
            <a:spLocks noGrp="1"/>
          </p:cNvSpPr>
          <p:nvPr>
            <p:ph idx="1"/>
          </p:nvPr>
        </p:nvSpPr>
        <p:spPr>
          <a:xfrm>
            <a:off x="259643" y="1607433"/>
            <a:ext cx="11638845" cy="4556300"/>
          </a:xfrm>
        </p:spPr>
        <p:txBody>
          <a:bodyPr>
            <a:noAutofit/>
          </a:bodyPr>
          <a:lstStyle/>
          <a:p>
            <a:pPr marL="457200" lvl="1" indent="0">
              <a:buNone/>
            </a:pPr>
            <a:r>
              <a:rPr lang="en-US" sz="2000" dirty="0" smtClean="0">
                <a:solidFill>
                  <a:schemeClr val="tx1"/>
                </a:solidFill>
              </a:rPr>
              <a:t>For example, our satisfaction ordering makes it meaningful to assert that one person is more satisfied than another with their microwave ovens.</a:t>
            </a:r>
          </a:p>
          <a:p>
            <a:pPr marL="457200" lvl="1" indent="0">
              <a:buNone/>
            </a:pPr>
            <a:endParaRPr lang="en-US" sz="2000" dirty="0" smtClean="0">
              <a:solidFill>
                <a:schemeClr val="tx1"/>
              </a:solidFill>
            </a:endParaRPr>
          </a:p>
          <a:p>
            <a:pPr marL="457200" lvl="1" indent="0">
              <a:buNone/>
            </a:pPr>
            <a:r>
              <a:rPr lang="en-US" sz="2000" dirty="0" smtClean="0">
                <a:solidFill>
                  <a:schemeClr val="tx1"/>
                </a:solidFill>
              </a:rPr>
              <a:t>On the other hand, ordinal scales fail to capture important information that will be present in the other scales we examine. In particular, the difference between two levels of an ordinal scale cannot be assumed to be the same as the difference between two other levels. </a:t>
            </a:r>
          </a:p>
          <a:p>
            <a:pPr marL="457200" lvl="1" indent="0">
              <a:buNone/>
            </a:pPr>
            <a:endParaRPr lang="en-US" sz="2000" dirty="0" smtClean="0">
              <a:solidFill>
                <a:schemeClr val="tx1"/>
              </a:solidFill>
            </a:endParaRPr>
          </a:p>
          <a:p>
            <a:pPr marL="457200" lvl="1" indent="0">
              <a:buNone/>
            </a:pPr>
            <a:r>
              <a:rPr lang="en-US" sz="2000" dirty="0" smtClean="0">
                <a:solidFill>
                  <a:schemeClr val="tx1"/>
                </a:solidFill>
              </a:rPr>
              <a:t>In our satisfaction scale, for example, the difference between the responses “very dissatisfied” and “somewhat dissatisfied” is probably not equivalent to the difference between “somewhat dissatisfied” and “somewhat satisfied.” </a:t>
            </a:r>
          </a:p>
          <a:p>
            <a:pPr marL="457200" lvl="1" indent="0">
              <a:buNone/>
            </a:pPr>
            <a:r>
              <a:rPr lang="en-US" sz="2000" dirty="0" smtClean="0">
                <a:solidFill>
                  <a:schemeClr val="tx1"/>
                </a:solidFill>
              </a:rPr>
              <a:t>Nothing in our measurement procedure allows us to determine whether the two differences reflect the same difference in psychological satisfaction.</a:t>
            </a: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7951167" cy="3570208"/>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CONFIDENCE INTERVALS</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534127341"/>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838200" y="76200"/>
            <a:ext cx="10515600" cy="914400"/>
          </a:xfrm>
          <a:noFill/>
        </p:spPr>
        <p:txBody>
          <a:bodyPr/>
          <a:lstStyle/>
          <a:p>
            <a:pPr algn="l" eaLnBrk="1" hangingPunct="1"/>
            <a:r>
              <a:rPr lang="en-US" dirty="0" smtClean="0"/>
              <a:t>Point Estimates</a:t>
            </a:r>
          </a:p>
        </p:txBody>
      </p:sp>
      <p:sp>
        <p:nvSpPr>
          <p:cNvPr id="5124" name="Rectangle 3"/>
          <p:cNvSpPr>
            <a:spLocks noGrp="1" noChangeArrowheads="1"/>
          </p:cNvSpPr>
          <p:nvPr>
            <p:ph idx="1"/>
          </p:nvPr>
        </p:nvSpPr>
        <p:spPr>
          <a:xfrm>
            <a:off x="838200" y="1295401"/>
            <a:ext cx="10515600" cy="4881563"/>
          </a:xfrm>
        </p:spPr>
        <p:txBody>
          <a:bodyPr>
            <a:normAutofit/>
          </a:bodyPr>
          <a:lstStyle/>
          <a:p>
            <a:pPr>
              <a:spcBef>
                <a:spcPts val="0"/>
              </a:spcBef>
              <a:spcAft>
                <a:spcPts val="1200"/>
              </a:spcAft>
              <a:buFont typeface="Arial" panose="020B0604020202020204" pitchFamily="34" charset="0"/>
              <a:buNone/>
              <a:defRPr/>
            </a:pPr>
            <a:r>
              <a:rPr lang="en-US" sz="2400" dirty="0" smtClean="0">
                <a:solidFill>
                  <a:schemeClr val="tx1"/>
                </a:solidFill>
              </a:rPr>
              <a:t>A </a:t>
            </a:r>
            <a:r>
              <a:rPr lang="en-US" sz="2400" b="1" dirty="0" smtClean="0">
                <a:solidFill>
                  <a:schemeClr val="tx1"/>
                </a:solidFill>
              </a:rPr>
              <a:t>point estimate </a:t>
            </a:r>
            <a:r>
              <a:rPr lang="en-US" sz="2400" dirty="0" smtClean="0">
                <a:solidFill>
                  <a:schemeClr val="tx1"/>
                </a:solidFill>
              </a:rPr>
              <a:t>is a single value that best describes the population of interest</a:t>
            </a:r>
          </a:p>
          <a:p>
            <a:pPr lvl="1">
              <a:spcBef>
                <a:spcPts val="0"/>
              </a:spcBef>
              <a:spcAft>
                <a:spcPts val="1200"/>
              </a:spcAft>
              <a:buFont typeface="Arial" panose="020B0604020202020204" pitchFamily="34" charset="0"/>
              <a:buChar char="•"/>
              <a:defRPr/>
            </a:pPr>
            <a:r>
              <a:rPr lang="en-US" sz="2400" dirty="0" smtClean="0">
                <a:solidFill>
                  <a:schemeClr val="tx1"/>
                </a:solidFill>
              </a:rPr>
              <a:t>The sample mean is a point estimate of the unknown population mean</a:t>
            </a:r>
          </a:p>
          <a:p>
            <a:pPr lvl="1">
              <a:spcBef>
                <a:spcPts val="0"/>
              </a:spcBef>
              <a:spcAft>
                <a:spcPts val="1200"/>
              </a:spcAft>
              <a:buFont typeface="Arial" panose="020B0604020202020204" pitchFamily="34" charset="0"/>
              <a:buChar char="•"/>
              <a:defRPr/>
            </a:pPr>
            <a:r>
              <a:rPr lang="en-US" sz="2400" dirty="0" smtClean="0">
                <a:solidFill>
                  <a:schemeClr val="tx1"/>
                </a:solidFill>
              </a:rPr>
              <a:t>The sample proportion is a point estimate of the unknown population proportion</a:t>
            </a:r>
          </a:p>
          <a:p>
            <a:pPr>
              <a:spcBef>
                <a:spcPts val="0"/>
              </a:spcBef>
              <a:spcAft>
                <a:spcPts val="1200"/>
              </a:spcAft>
              <a:buFont typeface="Arial" panose="020B0604020202020204" pitchFamily="34" charset="0"/>
              <a:buNone/>
              <a:defRPr/>
            </a:pPr>
            <a:r>
              <a:rPr lang="en-US" sz="2400" dirty="0" smtClean="0">
                <a:solidFill>
                  <a:schemeClr val="tx1"/>
                </a:solidFill>
              </a:rPr>
              <a:t>Point estimates are easy to calculate but do not provide any information about their accuracy</a:t>
            </a:r>
          </a:p>
          <a:p>
            <a:pPr>
              <a:spcBef>
                <a:spcPts val="0"/>
              </a:spcBef>
              <a:spcAft>
                <a:spcPts val="1200"/>
              </a:spcAft>
              <a:buFont typeface="Arial" panose="020B0604020202020204" pitchFamily="34" charset="0"/>
              <a:buNone/>
              <a:defRPr/>
            </a:pPr>
            <a:r>
              <a:rPr lang="en-US" sz="2400" dirty="0" smtClean="0">
                <a:solidFill>
                  <a:schemeClr val="tx1"/>
                </a:solidFill>
              </a:rPr>
              <a:t>An </a:t>
            </a:r>
            <a:r>
              <a:rPr lang="en-US" sz="2400" b="1" dirty="0" smtClean="0">
                <a:solidFill>
                  <a:schemeClr val="tx1"/>
                </a:solidFill>
              </a:rPr>
              <a:t>interval estimate</a:t>
            </a:r>
            <a:r>
              <a:rPr lang="en-US" sz="2400" dirty="0" smtClean="0">
                <a:solidFill>
                  <a:schemeClr val="tx1"/>
                </a:solidFill>
              </a:rPr>
              <a:t> provides additional information about variability</a:t>
            </a:r>
          </a:p>
          <a:p>
            <a:pPr>
              <a:spcBef>
                <a:spcPts val="0"/>
              </a:spcBef>
              <a:spcAft>
                <a:spcPts val="600"/>
              </a:spcAft>
              <a:buFont typeface="Arial" panose="020B0604020202020204" pitchFamily="34" charset="0"/>
              <a:buNone/>
              <a:defRPr/>
            </a:pPr>
            <a:endParaRPr lang="en-US" sz="2400" dirty="0" smtClean="0">
              <a:solidFill>
                <a:schemeClr val="tx1"/>
              </a:solidFill>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28"/>
          <p:cNvSpPr>
            <a:spLocks noChangeShapeType="1"/>
          </p:cNvSpPr>
          <p:nvPr/>
        </p:nvSpPr>
        <p:spPr bwMode="auto">
          <a:xfrm>
            <a:off x="6197600" y="2667000"/>
            <a:ext cx="0" cy="228600"/>
          </a:xfrm>
          <a:prstGeom prst="line">
            <a:avLst/>
          </a:prstGeom>
          <a:noFill/>
          <a:ln w="28575">
            <a:solidFill>
              <a:schemeClr val="tx1"/>
            </a:solidFill>
            <a:miter lim="800000"/>
            <a:headEnd/>
            <a:tailEnd/>
          </a:ln>
          <a:effectLst/>
        </p:spPr>
        <p:txBody>
          <a:bodyPr wrap="none"/>
          <a:lstStyle/>
          <a:p>
            <a:endParaRPr lang="en-US"/>
          </a:p>
        </p:txBody>
      </p:sp>
      <p:sp>
        <p:nvSpPr>
          <p:cNvPr id="6147" name="Title 1"/>
          <p:cNvSpPr>
            <a:spLocks noGrp="1"/>
          </p:cNvSpPr>
          <p:nvPr>
            <p:ph type="title"/>
          </p:nvPr>
        </p:nvSpPr>
        <p:spPr>
          <a:xfrm>
            <a:off x="838200" y="76200"/>
            <a:ext cx="10515600" cy="914400"/>
          </a:xfrm>
        </p:spPr>
        <p:txBody>
          <a:bodyPr/>
          <a:lstStyle/>
          <a:p>
            <a:r>
              <a:rPr lang="en-US" smtClean="0"/>
              <a:t>Confidence Intervals</a:t>
            </a:r>
          </a:p>
        </p:txBody>
      </p:sp>
      <p:sp>
        <p:nvSpPr>
          <p:cNvPr id="6148" name="Freeform 4"/>
          <p:cNvSpPr>
            <a:spLocks/>
          </p:cNvSpPr>
          <p:nvPr/>
        </p:nvSpPr>
        <p:spPr bwMode="auto">
          <a:xfrm>
            <a:off x="2552701" y="3135314"/>
            <a:ext cx="2425700" cy="979487"/>
          </a:xfrm>
          <a:custGeom>
            <a:avLst/>
            <a:gdLst>
              <a:gd name="T0" fmla="*/ 0 w 1068"/>
              <a:gd name="T1" fmla="*/ 2147483647 h 429"/>
              <a:gd name="T2" fmla="*/ 2147483647 w 1068"/>
              <a:gd name="T3" fmla="*/ 2147483647 h 429"/>
              <a:gd name="T4" fmla="*/ 2147483647 w 1068"/>
              <a:gd name="T5" fmla="*/ 0 h 429"/>
              <a:gd name="T6" fmla="*/ 0 w 1068"/>
              <a:gd name="T7" fmla="*/ 0 h 429"/>
              <a:gd name="T8" fmla="*/ 0 w 1068"/>
              <a:gd name="T9" fmla="*/ 2147483647 h 4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8" h="429">
                <a:moveTo>
                  <a:pt x="0" y="428"/>
                </a:moveTo>
                <a:lnTo>
                  <a:pt x="1067" y="428"/>
                </a:lnTo>
                <a:lnTo>
                  <a:pt x="1067" y="0"/>
                </a:lnTo>
                <a:lnTo>
                  <a:pt x="0" y="0"/>
                </a:lnTo>
                <a:lnTo>
                  <a:pt x="0" y="428"/>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6149" name="Rectangle 5"/>
          <p:cNvSpPr>
            <a:spLocks noChangeArrowheads="1"/>
          </p:cNvSpPr>
          <p:nvPr/>
        </p:nvSpPr>
        <p:spPr bwMode="auto">
          <a:xfrm>
            <a:off x="2924784" y="3200401"/>
            <a:ext cx="1734450" cy="828432"/>
          </a:xfrm>
          <a:prstGeom prst="rect">
            <a:avLst/>
          </a:prstGeom>
          <a:noFill/>
          <a:ln w="9525">
            <a:noFill/>
            <a:miter lim="800000"/>
            <a:headEnd/>
            <a:tailEnd/>
          </a:ln>
        </p:spPr>
        <p:txBody>
          <a:bodyPr wrap="none" lIns="90488" tIns="44450" rIns="90488" bIns="44450">
            <a:spAutoFit/>
          </a:bodyPr>
          <a:lstStyle/>
          <a:p>
            <a:pPr algn="ctr"/>
            <a:r>
              <a:rPr lang="en-US" sz="2400"/>
              <a:t>Population </a:t>
            </a:r>
          </a:p>
          <a:p>
            <a:pPr algn="ctr"/>
            <a:r>
              <a:rPr lang="en-US" sz="2400"/>
              <a:t>Mean</a:t>
            </a:r>
          </a:p>
        </p:txBody>
      </p:sp>
      <p:sp>
        <p:nvSpPr>
          <p:cNvPr id="6150" name="Freeform 9"/>
          <p:cNvSpPr>
            <a:spLocks/>
          </p:cNvSpPr>
          <p:nvPr/>
        </p:nvSpPr>
        <p:spPr bwMode="auto">
          <a:xfrm>
            <a:off x="3962401" y="4724400"/>
            <a:ext cx="2419351" cy="755650"/>
          </a:xfrm>
          <a:custGeom>
            <a:avLst/>
            <a:gdLst>
              <a:gd name="T0" fmla="*/ 0 w 1143"/>
              <a:gd name="T1" fmla="*/ 2147483647 h 743"/>
              <a:gd name="T2" fmla="*/ 2147483647 w 1143"/>
              <a:gd name="T3" fmla="*/ 2147483647 h 743"/>
              <a:gd name="T4" fmla="*/ 2147483647 w 1143"/>
              <a:gd name="T5" fmla="*/ 0 h 743"/>
              <a:gd name="T6" fmla="*/ 0 w 1143"/>
              <a:gd name="T7" fmla="*/ 0 h 743"/>
              <a:gd name="T8" fmla="*/ 0 w 1143"/>
              <a:gd name="T9" fmla="*/ 2147483647 h 7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3" h="743">
                <a:moveTo>
                  <a:pt x="0" y="742"/>
                </a:moveTo>
                <a:lnTo>
                  <a:pt x="1142" y="742"/>
                </a:lnTo>
                <a:lnTo>
                  <a:pt x="1142" y="0"/>
                </a:lnTo>
                <a:lnTo>
                  <a:pt x="0" y="0"/>
                </a:lnTo>
                <a:lnTo>
                  <a:pt x="0" y="742"/>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6151" name="Rectangle 11"/>
          <p:cNvSpPr>
            <a:spLocks noChangeArrowheads="1"/>
          </p:cNvSpPr>
          <p:nvPr/>
        </p:nvSpPr>
        <p:spPr bwMode="auto">
          <a:xfrm>
            <a:off x="3962400" y="4876800"/>
            <a:ext cx="1798570" cy="459100"/>
          </a:xfrm>
          <a:prstGeom prst="rect">
            <a:avLst/>
          </a:prstGeom>
          <a:noFill/>
          <a:ln w="9525">
            <a:noFill/>
            <a:miter lim="800000"/>
            <a:headEnd/>
            <a:tailEnd/>
          </a:ln>
        </p:spPr>
        <p:txBody>
          <a:bodyPr wrap="none" lIns="90488" tIns="44450" rIns="90488" bIns="44450">
            <a:spAutoFit/>
          </a:bodyPr>
          <a:lstStyle/>
          <a:p>
            <a:r>
              <a:rPr lang="en-US" sz="2400"/>
              <a:t> </a:t>
            </a:r>
            <a:r>
              <a:rPr lang="el-GR" sz="2400"/>
              <a:t>σ</a:t>
            </a:r>
            <a:r>
              <a:rPr lang="en-US" sz="2400"/>
              <a:t> Unknown</a:t>
            </a:r>
          </a:p>
        </p:txBody>
      </p:sp>
      <p:sp>
        <p:nvSpPr>
          <p:cNvPr id="6152" name="Freeform 13"/>
          <p:cNvSpPr>
            <a:spLocks/>
          </p:cNvSpPr>
          <p:nvPr/>
        </p:nvSpPr>
        <p:spPr bwMode="auto">
          <a:xfrm>
            <a:off x="4876800" y="1676401"/>
            <a:ext cx="2641600" cy="1006475"/>
          </a:xfrm>
          <a:custGeom>
            <a:avLst/>
            <a:gdLst>
              <a:gd name="T0" fmla="*/ 0 w 1115"/>
              <a:gd name="T1" fmla="*/ 2147483647 h 514"/>
              <a:gd name="T2" fmla="*/ 2147483647 w 1115"/>
              <a:gd name="T3" fmla="*/ 2147483647 h 514"/>
              <a:gd name="T4" fmla="*/ 2147483647 w 1115"/>
              <a:gd name="T5" fmla="*/ 0 h 514"/>
              <a:gd name="T6" fmla="*/ 0 w 1115"/>
              <a:gd name="T7" fmla="*/ 0 h 514"/>
              <a:gd name="T8" fmla="*/ 0 w 1115"/>
              <a:gd name="T9" fmla="*/ 2147483647 h 5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5" h="514">
                <a:moveTo>
                  <a:pt x="0" y="513"/>
                </a:moveTo>
                <a:lnTo>
                  <a:pt x="1114" y="513"/>
                </a:lnTo>
                <a:lnTo>
                  <a:pt x="1114" y="0"/>
                </a:lnTo>
                <a:lnTo>
                  <a:pt x="0" y="0"/>
                </a:lnTo>
                <a:lnTo>
                  <a:pt x="0" y="513"/>
                </a:lnTo>
              </a:path>
            </a:pathLst>
          </a:custGeom>
          <a:solidFill>
            <a:srgbClr val="F7F7A7"/>
          </a:solidFill>
          <a:ln w="25400" cap="rnd" cmpd="sng">
            <a:solidFill>
              <a:srgbClr val="1A1A1A"/>
            </a:solidFill>
            <a:prstDash val="solid"/>
            <a:round/>
            <a:headEnd type="none" w="med" len="med"/>
            <a:tailEnd type="none" w="med" len="med"/>
          </a:ln>
        </p:spPr>
        <p:txBody>
          <a:bodyPr/>
          <a:lstStyle/>
          <a:p>
            <a:endParaRPr lang="en-US"/>
          </a:p>
        </p:txBody>
      </p:sp>
      <p:sp>
        <p:nvSpPr>
          <p:cNvPr id="6153" name="Rectangle 14"/>
          <p:cNvSpPr>
            <a:spLocks noChangeArrowheads="1"/>
          </p:cNvSpPr>
          <p:nvPr/>
        </p:nvSpPr>
        <p:spPr bwMode="auto">
          <a:xfrm>
            <a:off x="4978401" y="1752600"/>
            <a:ext cx="1731244" cy="459100"/>
          </a:xfrm>
          <a:prstGeom prst="rect">
            <a:avLst/>
          </a:prstGeom>
          <a:noFill/>
          <a:ln w="9525">
            <a:noFill/>
            <a:miter lim="800000"/>
            <a:headEnd/>
            <a:tailEnd/>
          </a:ln>
        </p:spPr>
        <p:txBody>
          <a:bodyPr wrap="none" lIns="90488" tIns="44450" rIns="90488" bIns="44450">
            <a:spAutoFit/>
          </a:bodyPr>
          <a:lstStyle/>
          <a:p>
            <a:r>
              <a:rPr lang="en-US" sz="2400"/>
              <a:t>Confidence</a:t>
            </a:r>
          </a:p>
        </p:txBody>
      </p:sp>
      <p:sp>
        <p:nvSpPr>
          <p:cNvPr id="6154" name="Rectangle 15"/>
          <p:cNvSpPr>
            <a:spLocks noChangeArrowheads="1"/>
          </p:cNvSpPr>
          <p:nvPr/>
        </p:nvSpPr>
        <p:spPr bwMode="auto">
          <a:xfrm>
            <a:off x="5247218" y="2116139"/>
            <a:ext cx="1375378" cy="459100"/>
          </a:xfrm>
          <a:prstGeom prst="rect">
            <a:avLst/>
          </a:prstGeom>
          <a:noFill/>
          <a:ln w="9525">
            <a:noFill/>
            <a:miter lim="800000"/>
            <a:headEnd/>
            <a:tailEnd/>
          </a:ln>
        </p:spPr>
        <p:txBody>
          <a:bodyPr wrap="none" lIns="90488" tIns="44450" rIns="90488" bIns="44450">
            <a:spAutoFit/>
          </a:bodyPr>
          <a:lstStyle/>
          <a:p>
            <a:r>
              <a:rPr lang="en-US" sz="2400"/>
              <a:t>Intervals</a:t>
            </a:r>
          </a:p>
        </p:txBody>
      </p:sp>
      <p:sp>
        <p:nvSpPr>
          <p:cNvPr id="6155" name="Freeform 16"/>
          <p:cNvSpPr>
            <a:spLocks/>
          </p:cNvSpPr>
          <p:nvPr/>
        </p:nvSpPr>
        <p:spPr bwMode="auto">
          <a:xfrm>
            <a:off x="8229600" y="3124200"/>
            <a:ext cx="2743200" cy="1066800"/>
          </a:xfrm>
          <a:custGeom>
            <a:avLst/>
            <a:gdLst>
              <a:gd name="T0" fmla="*/ 0 w 1241"/>
              <a:gd name="T1" fmla="*/ 2147483647 h 436"/>
              <a:gd name="T2" fmla="*/ 2147483647 w 1241"/>
              <a:gd name="T3" fmla="*/ 2147483647 h 436"/>
              <a:gd name="T4" fmla="*/ 2147483647 w 1241"/>
              <a:gd name="T5" fmla="*/ 0 h 436"/>
              <a:gd name="T6" fmla="*/ 0 w 1241"/>
              <a:gd name="T7" fmla="*/ 0 h 436"/>
              <a:gd name="T8" fmla="*/ 0 w 1241"/>
              <a:gd name="T9" fmla="*/ 2147483647 h 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1" h="436">
                <a:moveTo>
                  <a:pt x="0" y="435"/>
                </a:moveTo>
                <a:lnTo>
                  <a:pt x="1240" y="435"/>
                </a:lnTo>
                <a:lnTo>
                  <a:pt x="1240" y="0"/>
                </a:lnTo>
                <a:lnTo>
                  <a:pt x="0" y="0"/>
                </a:lnTo>
                <a:lnTo>
                  <a:pt x="0" y="435"/>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6156" name="Rectangle 17"/>
          <p:cNvSpPr>
            <a:spLocks noChangeArrowheads="1"/>
          </p:cNvSpPr>
          <p:nvPr/>
        </p:nvSpPr>
        <p:spPr bwMode="auto">
          <a:xfrm>
            <a:off x="8384117" y="3257551"/>
            <a:ext cx="2487083" cy="828675"/>
          </a:xfrm>
          <a:prstGeom prst="rect">
            <a:avLst/>
          </a:prstGeom>
          <a:noFill/>
          <a:ln w="9525">
            <a:noFill/>
            <a:miter lim="800000"/>
            <a:headEnd/>
            <a:tailEnd/>
          </a:ln>
        </p:spPr>
        <p:txBody>
          <a:bodyPr lIns="90488" tIns="44450" rIns="90488" bIns="44450">
            <a:spAutoFit/>
          </a:bodyPr>
          <a:lstStyle/>
          <a:p>
            <a:pPr algn="ctr"/>
            <a:r>
              <a:rPr lang="en-US" sz="2400"/>
              <a:t>Population</a:t>
            </a:r>
          </a:p>
          <a:p>
            <a:pPr algn="ctr"/>
            <a:r>
              <a:rPr lang="en-US" sz="2400"/>
              <a:t>Proportion</a:t>
            </a:r>
          </a:p>
        </p:txBody>
      </p:sp>
      <p:sp>
        <p:nvSpPr>
          <p:cNvPr id="6157" name="Freeform 24"/>
          <p:cNvSpPr>
            <a:spLocks/>
          </p:cNvSpPr>
          <p:nvPr/>
        </p:nvSpPr>
        <p:spPr bwMode="auto">
          <a:xfrm>
            <a:off x="1219201" y="4724400"/>
            <a:ext cx="2298700" cy="755650"/>
          </a:xfrm>
          <a:custGeom>
            <a:avLst/>
            <a:gdLst>
              <a:gd name="T0" fmla="*/ 0 w 1086"/>
              <a:gd name="T1" fmla="*/ 2147483647 h 743"/>
              <a:gd name="T2" fmla="*/ 2147483647 w 1086"/>
              <a:gd name="T3" fmla="*/ 2147483647 h 743"/>
              <a:gd name="T4" fmla="*/ 2147483647 w 1086"/>
              <a:gd name="T5" fmla="*/ 0 h 743"/>
              <a:gd name="T6" fmla="*/ 0 w 1086"/>
              <a:gd name="T7" fmla="*/ 0 h 743"/>
              <a:gd name="T8" fmla="*/ 0 w 1086"/>
              <a:gd name="T9" fmla="*/ 2147483647 h 7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743">
                <a:moveTo>
                  <a:pt x="0" y="742"/>
                </a:moveTo>
                <a:lnTo>
                  <a:pt x="1085" y="742"/>
                </a:lnTo>
                <a:lnTo>
                  <a:pt x="1085" y="0"/>
                </a:lnTo>
                <a:lnTo>
                  <a:pt x="0" y="0"/>
                </a:lnTo>
                <a:lnTo>
                  <a:pt x="0" y="742"/>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6158" name="Rectangle 26"/>
          <p:cNvSpPr>
            <a:spLocks noChangeArrowheads="1"/>
          </p:cNvSpPr>
          <p:nvPr/>
        </p:nvSpPr>
        <p:spPr bwMode="auto">
          <a:xfrm>
            <a:off x="1320800" y="4876800"/>
            <a:ext cx="1442704" cy="459100"/>
          </a:xfrm>
          <a:prstGeom prst="rect">
            <a:avLst/>
          </a:prstGeom>
          <a:noFill/>
          <a:ln w="9525">
            <a:noFill/>
            <a:miter lim="800000"/>
            <a:headEnd/>
            <a:tailEnd/>
          </a:ln>
        </p:spPr>
        <p:txBody>
          <a:bodyPr wrap="none" lIns="90488" tIns="44450" rIns="90488" bIns="44450">
            <a:spAutoFit/>
          </a:bodyPr>
          <a:lstStyle/>
          <a:p>
            <a:r>
              <a:rPr lang="en-US" sz="2400"/>
              <a:t> </a:t>
            </a:r>
            <a:r>
              <a:rPr lang="el-GR" sz="2400"/>
              <a:t>σ</a:t>
            </a:r>
            <a:r>
              <a:rPr lang="en-US" sz="2400"/>
              <a:t> Known</a:t>
            </a:r>
          </a:p>
        </p:txBody>
      </p:sp>
      <p:sp>
        <p:nvSpPr>
          <p:cNvPr id="6159" name="Line 29"/>
          <p:cNvSpPr>
            <a:spLocks noChangeShapeType="1"/>
          </p:cNvSpPr>
          <p:nvPr/>
        </p:nvSpPr>
        <p:spPr bwMode="auto">
          <a:xfrm>
            <a:off x="3759200" y="2895600"/>
            <a:ext cx="5791200" cy="0"/>
          </a:xfrm>
          <a:prstGeom prst="line">
            <a:avLst/>
          </a:prstGeom>
          <a:noFill/>
          <a:ln w="28575">
            <a:solidFill>
              <a:schemeClr val="tx1"/>
            </a:solidFill>
            <a:round/>
            <a:headEnd/>
            <a:tailEnd/>
          </a:ln>
          <a:effectLst/>
        </p:spPr>
        <p:txBody>
          <a:bodyPr wrap="none"/>
          <a:lstStyle/>
          <a:p>
            <a:endParaRPr lang="en-US"/>
          </a:p>
        </p:txBody>
      </p:sp>
      <p:sp>
        <p:nvSpPr>
          <p:cNvPr id="6160" name="Line 30"/>
          <p:cNvSpPr>
            <a:spLocks noChangeShapeType="1"/>
          </p:cNvSpPr>
          <p:nvPr/>
        </p:nvSpPr>
        <p:spPr bwMode="auto">
          <a:xfrm>
            <a:off x="3759200" y="2895600"/>
            <a:ext cx="0" cy="228600"/>
          </a:xfrm>
          <a:prstGeom prst="line">
            <a:avLst/>
          </a:prstGeom>
          <a:noFill/>
          <a:ln w="28575">
            <a:solidFill>
              <a:schemeClr val="tx1"/>
            </a:solidFill>
            <a:miter lim="800000"/>
            <a:headEnd/>
            <a:tailEnd/>
          </a:ln>
          <a:effectLst/>
        </p:spPr>
        <p:txBody>
          <a:bodyPr wrap="none"/>
          <a:lstStyle/>
          <a:p>
            <a:endParaRPr lang="en-US"/>
          </a:p>
        </p:txBody>
      </p:sp>
      <p:sp>
        <p:nvSpPr>
          <p:cNvPr id="6161" name="Line 31"/>
          <p:cNvSpPr>
            <a:spLocks noChangeShapeType="1"/>
          </p:cNvSpPr>
          <p:nvPr/>
        </p:nvSpPr>
        <p:spPr bwMode="auto">
          <a:xfrm>
            <a:off x="9550400" y="2895600"/>
            <a:ext cx="0" cy="228600"/>
          </a:xfrm>
          <a:prstGeom prst="line">
            <a:avLst/>
          </a:prstGeom>
          <a:noFill/>
          <a:ln w="28575">
            <a:solidFill>
              <a:schemeClr val="tx1"/>
            </a:solidFill>
            <a:miter lim="800000"/>
            <a:headEnd/>
            <a:tailEnd/>
          </a:ln>
          <a:effectLst/>
        </p:spPr>
        <p:txBody>
          <a:bodyPr wrap="none"/>
          <a:lstStyle/>
          <a:p>
            <a:endParaRPr lang="en-US"/>
          </a:p>
        </p:txBody>
      </p:sp>
      <p:sp>
        <p:nvSpPr>
          <p:cNvPr id="6162" name="Line 32"/>
          <p:cNvSpPr>
            <a:spLocks noChangeShapeType="1"/>
          </p:cNvSpPr>
          <p:nvPr/>
        </p:nvSpPr>
        <p:spPr bwMode="auto">
          <a:xfrm>
            <a:off x="3759200" y="4114800"/>
            <a:ext cx="0" cy="228600"/>
          </a:xfrm>
          <a:prstGeom prst="line">
            <a:avLst/>
          </a:prstGeom>
          <a:noFill/>
          <a:ln w="28575">
            <a:solidFill>
              <a:schemeClr val="tx1"/>
            </a:solidFill>
            <a:miter lim="800000"/>
            <a:headEnd/>
            <a:tailEnd/>
          </a:ln>
          <a:effectLst/>
        </p:spPr>
        <p:txBody>
          <a:bodyPr wrap="none"/>
          <a:lstStyle/>
          <a:p>
            <a:endParaRPr lang="en-US"/>
          </a:p>
        </p:txBody>
      </p:sp>
      <p:sp>
        <p:nvSpPr>
          <p:cNvPr id="6163" name="Line 33"/>
          <p:cNvSpPr>
            <a:spLocks noChangeShapeType="1"/>
          </p:cNvSpPr>
          <p:nvPr/>
        </p:nvSpPr>
        <p:spPr bwMode="auto">
          <a:xfrm>
            <a:off x="2336800" y="4343400"/>
            <a:ext cx="2743200" cy="0"/>
          </a:xfrm>
          <a:prstGeom prst="line">
            <a:avLst/>
          </a:prstGeom>
          <a:noFill/>
          <a:ln w="28575">
            <a:solidFill>
              <a:schemeClr val="tx1"/>
            </a:solidFill>
            <a:round/>
            <a:headEnd/>
            <a:tailEnd/>
          </a:ln>
          <a:effectLst/>
        </p:spPr>
        <p:txBody>
          <a:bodyPr wrap="none"/>
          <a:lstStyle/>
          <a:p>
            <a:endParaRPr lang="en-US"/>
          </a:p>
        </p:txBody>
      </p:sp>
      <p:sp>
        <p:nvSpPr>
          <p:cNvPr id="6164" name="Line 34"/>
          <p:cNvSpPr>
            <a:spLocks noChangeShapeType="1"/>
          </p:cNvSpPr>
          <p:nvPr/>
        </p:nvSpPr>
        <p:spPr bwMode="auto">
          <a:xfrm>
            <a:off x="2336800" y="4343400"/>
            <a:ext cx="0" cy="381000"/>
          </a:xfrm>
          <a:prstGeom prst="line">
            <a:avLst/>
          </a:prstGeom>
          <a:noFill/>
          <a:ln w="28575">
            <a:solidFill>
              <a:schemeClr val="tx1"/>
            </a:solidFill>
            <a:miter lim="800000"/>
            <a:headEnd/>
            <a:tailEnd/>
          </a:ln>
          <a:effectLst/>
        </p:spPr>
        <p:txBody>
          <a:bodyPr wrap="none"/>
          <a:lstStyle/>
          <a:p>
            <a:endParaRPr lang="en-US"/>
          </a:p>
        </p:txBody>
      </p:sp>
      <p:sp>
        <p:nvSpPr>
          <p:cNvPr id="6165" name="Line 35"/>
          <p:cNvSpPr>
            <a:spLocks noChangeShapeType="1"/>
          </p:cNvSpPr>
          <p:nvPr/>
        </p:nvSpPr>
        <p:spPr bwMode="auto">
          <a:xfrm>
            <a:off x="5080000" y="4343400"/>
            <a:ext cx="0" cy="381000"/>
          </a:xfrm>
          <a:prstGeom prst="line">
            <a:avLst/>
          </a:prstGeom>
          <a:noFill/>
          <a:ln w="28575">
            <a:solidFill>
              <a:schemeClr val="tx1"/>
            </a:solidFill>
            <a:miter lim="800000"/>
            <a:headEnd/>
            <a:tailEnd/>
          </a:ln>
          <a:effectLst/>
        </p:spPr>
        <p:txBody>
          <a:bodyPr wrap="none"/>
          <a:lstStyle/>
          <a:p>
            <a:endParaRPr lang="en-US"/>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4"/>
          <p:cNvSpPr>
            <a:spLocks noGrp="1" noChangeArrowheads="1"/>
          </p:cNvSpPr>
          <p:nvPr>
            <p:ph type="title"/>
          </p:nvPr>
        </p:nvSpPr>
        <p:spPr>
          <a:xfrm>
            <a:off x="101600" y="76200"/>
            <a:ext cx="11988800" cy="1676400"/>
          </a:xfrm>
          <a:solidFill>
            <a:schemeClr val="bg1"/>
          </a:solidFill>
        </p:spPr>
        <p:txBody>
          <a:bodyPr>
            <a:normAutofit/>
          </a:bodyPr>
          <a:lstStyle/>
          <a:p>
            <a:pPr algn="l" eaLnBrk="1" hangingPunct="1">
              <a:lnSpc>
                <a:spcPct val="80000"/>
              </a:lnSpc>
              <a:defRPr/>
            </a:pPr>
            <a:r>
              <a:rPr lang="en-US" dirty="0" smtClean="0"/>
              <a:t>Calculating Confidence Intervals for the Mean when the Standard Deviation (</a:t>
            </a:r>
            <a:r>
              <a:rPr lang="el-GR" i="1" dirty="0" smtClean="0"/>
              <a:t>σ</a:t>
            </a:r>
            <a:r>
              <a:rPr lang="en-US" dirty="0" smtClean="0"/>
              <a:t>) of a Population is Known</a:t>
            </a:r>
          </a:p>
        </p:txBody>
      </p:sp>
      <p:sp>
        <p:nvSpPr>
          <p:cNvPr id="7171" name="Rectangle 3"/>
          <p:cNvSpPr>
            <a:spLocks noGrp="1" noChangeArrowheads="1"/>
          </p:cNvSpPr>
          <p:nvPr>
            <p:ph idx="1"/>
          </p:nvPr>
        </p:nvSpPr>
        <p:spPr>
          <a:xfrm>
            <a:off x="609600" y="1981201"/>
            <a:ext cx="10972800" cy="3840163"/>
          </a:xfrm>
        </p:spPr>
        <p:txBody>
          <a:bodyPr>
            <a:normAutofit/>
          </a:bodyPr>
          <a:lstStyle/>
          <a:p>
            <a:pPr>
              <a:spcBef>
                <a:spcPts val="1800"/>
              </a:spcBef>
            </a:pPr>
            <a:r>
              <a:rPr lang="en-US" sz="2400" dirty="0" smtClean="0">
                <a:solidFill>
                  <a:schemeClr val="tx1"/>
                </a:solidFill>
              </a:rPr>
              <a:t>A </a:t>
            </a:r>
            <a:r>
              <a:rPr lang="en-US" sz="2400" b="1" dirty="0" smtClean="0">
                <a:solidFill>
                  <a:schemeClr val="tx1"/>
                </a:solidFill>
              </a:rPr>
              <a:t>confidence interval for the mean </a:t>
            </a:r>
            <a:r>
              <a:rPr lang="en-US" sz="2400" dirty="0" smtClean="0">
                <a:solidFill>
                  <a:schemeClr val="tx1"/>
                </a:solidFill>
              </a:rPr>
              <a:t>is an interval estimate around a sample mean that provides us with a range within which the true population mean is expected to lie</a:t>
            </a:r>
          </a:p>
          <a:p>
            <a:pPr>
              <a:spcBef>
                <a:spcPts val="1800"/>
              </a:spcBef>
            </a:pPr>
            <a:r>
              <a:rPr lang="en-US" sz="2400" dirty="0" smtClean="0">
                <a:solidFill>
                  <a:schemeClr val="tx1"/>
                </a:solidFill>
              </a:rPr>
              <a:t>A </a:t>
            </a:r>
            <a:r>
              <a:rPr lang="en-US" sz="2400" b="1" dirty="0" smtClean="0">
                <a:solidFill>
                  <a:schemeClr val="tx1"/>
                </a:solidFill>
              </a:rPr>
              <a:t>confidence level</a:t>
            </a:r>
            <a:r>
              <a:rPr lang="en-US" sz="2400" dirty="0" smtClean="0">
                <a:solidFill>
                  <a:schemeClr val="tx1"/>
                </a:solidFill>
              </a:rPr>
              <a:t> is defined as the probability that the interval estimate will include the population parameter of interest</a:t>
            </a:r>
          </a:p>
        </p:txBody>
      </p:sp>
      <p:sp>
        <p:nvSpPr>
          <p:cNvPr id="6" name="Isosceles Triangle 5"/>
          <p:cNvSpPr/>
          <p:nvPr/>
        </p:nvSpPr>
        <p:spPr>
          <a:xfrm rot="16200000">
            <a:off x="11798300" y="1536700"/>
            <a:ext cx="381000" cy="203200"/>
          </a:xfrm>
          <a:prstGeom prst="triangle">
            <a:avLst/>
          </a:prstGeom>
          <a:solidFill>
            <a:srgbClr val="00B4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7" name="Isosceles Triangle 6"/>
          <p:cNvSpPr/>
          <p:nvPr/>
        </p:nvSpPr>
        <p:spPr>
          <a:xfrm rot="5400000">
            <a:off x="12700" y="1536700"/>
            <a:ext cx="381000" cy="203200"/>
          </a:xfrm>
          <a:prstGeom prst="triangle">
            <a:avLst/>
          </a:prstGeom>
          <a:solidFill>
            <a:srgbClr val="00B4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cxnSp>
        <p:nvCxnSpPr>
          <p:cNvPr id="8" name="Straight Connector 7"/>
          <p:cNvCxnSpPr>
            <a:stCxn id="7" idx="0"/>
            <a:endCxn id="6" idx="0"/>
          </p:cNvCxnSpPr>
          <p:nvPr/>
        </p:nvCxnSpPr>
        <p:spPr>
          <a:xfrm>
            <a:off x="304800" y="1638300"/>
            <a:ext cx="11582400" cy="0"/>
          </a:xfrm>
          <a:prstGeom prst="line">
            <a:avLst/>
          </a:prstGeom>
          <a:ln w="22225">
            <a:solidFill>
              <a:srgbClr val="00B4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Confidence Intervals for the Mean, </a:t>
            </a:r>
            <a:r>
              <a:rPr lang="el-GR" i="1" dirty="0" smtClean="0"/>
              <a:t>σ</a:t>
            </a:r>
            <a:r>
              <a:rPr lang="en-US" dirty="0" smtClean="0"/>
              <a:t> Known</a:t>
            </a:r>
          </a:p>
        </p:txBody>
      </p:sp>
      <p:sp>
        <p:nvSpPr>
          <p:cNvPr id="6147" name="Content Placeholder 2"/>
          <p:cNvSpPr>
            <a:spLocks noGrp="1"/>
          </p:cNvSpPr>
          <p:nvPr>
            <p:ph idx="1"/>
          </p:nvPr>
        </p:nvSpPr>
        <p:spPr>
          <a:xfrm>
            <a:off x="677334" y="1320801"/>
            <a:ext cx="8596668" cy="4720562"/>
          </a:xfrm>
        </p:spPr>
        <p:txBody>
          <a:bodyPr>
            <a:normAutofit/>
          </a:bodyPr>
          <a:lstStyle/>
          <a:p>
            <a:pPr>
              <a:buFont typeface="Arial" panose="020B0604020202020204" pitchFamily="34" charset="0"/>
              <a:buNone/>
              <a:defRPr/>
            </a:pPr>
            <a:r>
              <a:rPr lang="en-US" sz="2400" dirty="0" smtClean="0">
                <a:solidFill>
                  <a:schemeClr val="tx1"/>
                </a:solidFill>
              </a:rPr>
              <a:t>Assumptions:</a:t>
            </a:r>
          </a:p>
          <a:p>
            <a:pPr lvl="1">
              <a:buFont typeface="Arial" panose="020B0604020202020204" pitchFamily="34" charset="0"/>
              <a:buChar char="•"/>
              <a:defRPr/>
            </a:pPr>
            <a:r>
              <a:rPr lang="en-US" sz="2400" dirty="0" smtClean="0">
                <a:solidFill>
                  <a:schemeClr val="tx1"/>
                </a:solidFill>
              </a:rPr>
              <a:t>The sample size is at least 30 (</a:t>
            </a:r>
            <a:r>
              <a:rPr lang="en-US" sz="2400" i="1" dirty="0" smtClean="0">
                <a:solidFill>
                  <a:schemeClr val="tx1"/>
                </a:solidFill>
              </a:rPr>
              <a:t>n</a:t>
            </a:r>
            <a:r>
              <a:rPr lang="en-US" sz="2400" dirty="0" smtClean="0">
                <a:solidFill>
                  <a:schemeClr val="tx1"/>
                </a:solidFill>
              </a:rPr>
              <a:t> ≥ 30)</a:t>
            </a:r>
          </a:p>
          <a:p>
            <a:pPr lvl="1">
              <a:buFont typeface="Arial" panose="020B0604020202020204" pitchFamily="34" charset="0"/>
              <a:buChar char="•"/>
              <a:defRPr/>
            </a:pPr>
            <a:r>
              <a:rPr lang="en-US" sz="2400" dirty="0" smtClean="0">
                <a:solidFill>
                  <a:schemeClr val="tx1"/>
                </a:solidFill>
              </a:rPr>
              <a:t>The population standard deviation (</a:t>
            </a:r>
            <a:r>
              <a:rPr lang="el-GR" sz="2400" i="1" dirty="0" smtClean="0">
                <a:solidFill>
                  <a:schemeClr val="tx1"/>
                </a:solidFill>
              </a:rPr>
              <a:t>σ</a:t>
            </a:r>
            <a:r>
              <a:rPr lang="en-US" sz="2400" dirty="0" smtClean="0">
                <a:solidFill>
                  <a:schemeClr val="tx1"/>
                </a:solidFill>
              </a:rPr>
              <a:t>) is known</a:t>
            </a:r>
          </a:p>
          <a:p>
            <a:pPr marL="457200" lvl="1" indent="0">
              <a:buFontTx/>
              <a:buNone/>
              <a:defRPr/>
            </a:pPr>
            <a:endParaRPr lang="en-US" sz="2400" dirty="0" smtClean="0">
              <a:solidFill>
                <a:schemeClr val="tx1"/>
              </a:solidFill>
            </a:endParaRPr>
          </a:p>
          <a:p>
            <a:pPr>
              <a:buFont typeface="Arial" panose="020B0604020202020204" pitchFamily="34" charset="0"/>
              <a:buNone/>
              <a:defRPr/>
            </a:pPr>
            <a:r>
              <a:rPr lang="en-US" sz="2400" dirty="0" smtClean="0">
                <a:solidFill>
                  <a:schemeClr val="tx1"/>
                </a:solidFill>
              </a:rPr>
              <a:t>Recall Formula </a:t>
            </a:r>
            <a:r>
              <a:rPr lang="en-US" sz="2400" dirty="0">
                <a:solidFill>
                  <a:schemeClr val="tx1"/>
                </a:solidFill>
              </a:rPr>
              <a:t>for the </a:t>
            </a:r>
            <a:r>
              <a:rPr lang="en-US" sz="2400" b="1" dirty="0">
                <a:solidFill>
                  <a:schemeClr val="tx1"/>
                </a:solidFill>
              </a:rPr>
              <a:t>Standard Error of the Mean</a:t>
            </a:r>
          </a:p>
        </p:txBody>
      </p:sp>
      <p:graphicFrame>
        <p:nvGraphicFramePr>
          <p:cNvPr id="8196" name="Object 1"/>
          <p:cNvGraphicFramePr>
            <a:graphicFrameLocks noChangeAspect="1"/>
          </p:cNvGraphicFramePr>
          <p:nvPr/>
        </p:nvGraphicFramePr>
        <p:xfrm>
          <a:off x="3341512" y="3996268"/>
          <a:ext cx="1945217" cy="1069975"/>
        </p:xfrm>
        <a:graphic>
          <a:graphicData uri="http://schemas.openxmlformats.org/presentationml/2006/ole">
            <p:oleObj spid="_x0000_s1129474" name="Equation" r:id="rId3" imgW="571252" imgH="418918" progId="">
              <p:embed/>
            </p:oleObj>
          </a:graphicData>
        </a:graphic>
      </p:graphicFrame>
      <p:sp>
        <p:nvSpPr>
          <p:cNvPr id="8197" name="Rectangle 2"/>
          <p:cNvSpPr>
            <a:spLocks noChangeArrowheads="1"/>
          </p:cNvSpPr>
          <p:nvPr/>
        </p:nvSpPr>
        <p:spPr bwMode="auto">
          <a:xfrm>
            <a:off x="2844800" y="5334001"/>
            <a:ext cx="8534400" cy="923925"/>
          </a:xfrm>
          <a:prstGeom prst="rect">
            <a:avLst/>
          </a:prstGeom>
          <a:noFill/>
          <a:ln w="9525">
            <a:noFill/>
            <a:miter lim="800000"/>
            <a:headEnd/>
            <a:tailEnd/>
          </a:ln>
        </p:spPr>
        <p:txBody>
          <a:bodyPr>
            <a:spAutoFit/>
          </a:bodyPr>
          <a:lstStyle/>
          <a:p>
            <a:pPr eaLnBrk="1" hangingPunct="1"/>
            <a:r>
              <a:rPr lang="en-US"/>
              <a:t>where</a:t>
            </a:r>
          </a:p>
          <a:p>
            <a:pPr eaLnBrk="1" hangingPunct="1"/>
            <a:r>
              <a:rPr lang="en-US"/>
              <a:t>	</a:t>
            </a:r>
            <a:r>
              <a:rPr lang="el-GR" i="1"/>
              <a:t>σ</a:t>
            </a:r>
            <a:r>
              <a:rPr lang="en-US"/>
              <a:t> = Population standard deviation</a:t>
            </a:r>
          </a:p>
          <a:p>
            <a:pPr eaLnBrk="1" hangingPunct="1"/>
            <a:r>
              <a:rPr lang="en-US" i="1"/>
              <a:t>	n </a:t>
            </a:r>
            <a:r>
              <a:rPr lang="en-US"/>
              <a:t>= Sample size</a:t>
            </a: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Confidence Intervals for the Mean, </a:t>
            </a:r>
            <a:r>
              <a:rPr lang="el-GR" i="1" dirty="0" smtClean="0"/>
              <a:t>σ</a:t>
            </a:r>
            <a:r>
              <a:rPr lang="en-US" dirty="0" smtClean="0"/>
              <a:t> Known</a:t>
            </a:r>
          </a:p>
        </p:txBody>
      </p:sp>
      <p:sp>
        <p:nvSpPr>
          <p:cNvPr id="9219" name="Content Placeholder 2"/>
          <p:cNvSpPr>
            <a:spLocks noGrp="1"/>
          </p:cNvSpPr>
          <p:nvPr>
            <p:ph idx="1"/>
          </p:nvPr>
        </p:nvSpPr>
        <p:spPr>
          <a:xfrm>
            <a:off x="677334" y="1320801"/>
            <a:ext cx="10905066" cy="4720562"/>
          </a:xfrm>
        </p:spPr>
        <p:txBody>
          <a:bodyPr>
            <a:normAutofit/>
          </a:bodyPr>
          <a:lstStyle/>
          <a:p>
            <a:pPr>
              <a:spcBef>
                <a:spcPts val="1800"/>
              </a:spcBef>
            </a:pPr>
            <a:r>
              <a:rPr lang="en-US" sz="2400" dirty="0" smtClean="0">
                <a:solidFill>
                  <a:schemeClr val="tx1"/>
                </a:solidFill>
              </a:rPr>
              <a:t>The purpose of generating a confidence interval is to provide an estimate for the value of the population mean</a:t>
            </a:r>
          </a:p>
          <a:p>
            <a:pPr>
              <a:spcBef>
                <a:spcPts val="1800"/>
              </a:spcBef>
            </a:pPr>
            <a:r>
              <a:rPr lang="en-US" sz="2400" dirty="0" smtClean="0">
                <a:solidFill>
                  <a:schemeClr val="tx1"/>
                </a:solidFill>
              </a:rPr>
              <a:t>The confidence interval for the mean has an upper confidence limit           and a lower confidence limit            </a:t>
            </a:r>
          </a:p>
          <a:p>
            <a:pPr>
              <a:spcBef>
                <a:spcPts val="1800"/>
              </a:spcBef>
            </a:pPr>
            <a:r>
              <a:rPr lang="en-US" sz="2400" dirty="0" smtClean="0">
                <a:solidFill>
                  <a:schemeClr val="tx1"/>
                </a:solidFill>
              </a:rPr>
              <a:t>The limits describe the range in which we have some degree of confidence that the actual population mean lies</a:t>
            </a:r>
          </a:p>
        </p:txBody>
      </p:sp>
      <p:graphicFrame>
        <p:nvGraphicFramePr>
          <p:cNvPr id="9220" name="Object 1"/>
          <p:cNvGraphicFramePr>
            <a:graphicFrameLocks noChangeAspect="1"/>
          </p:cNvGraphicFramePr>
          <p:nvPr/>
        </p:nvGraphicFramePr>
        <p:xfrm>
          <a:off x="5113866" y="2670352"/>
          <a:ext cx="1143000" cy="515937"/>
        </p:xfrm>
        <a:graphic>
          <a:graphicData uri="http://schemas.openxmlformats.org/presentationml/2006/ole">
            <p:oleObj spid="_x0000_s1130498" name="Equation" r:id="rId3" imgW="381000" imgH="228600" progId="">
              <p:embed/>
            </p:oleObj>
          </a:graphicData>
        </a:graphic>
      </p:graphicFrame>
      <p:graphicFrame>
        <p:nvGraphicFramePr>
          <p:cNvPr id="2" name="Object 2"/>
          <p:cNvGraphicFramePr>
            <a:graphicFrameLocks noChangeAspect="1"/>
          </p:cNvGraphicFramePr>
          <p:nvPr/>
        </p:nvGraphicFramePr>
        <p:xfrm>
          <a:off x="10464801" y="2280532"/>
          <a:ext cx="1090084" cy="508000"/>
        </p:xfrm>
        <a:graphic>
          <a:graphicData uri="http://schemas.openxmlformats.org/presentationml/2006/ole">
            <p:oleObj spid="_x0000_s1130499" name="Equation" r:id="rId4" imgW="368300" imgH="228600" progId="">
              <p:embed/>
            </p:oleObj>
          </a:graphicData>
        </a:graphic>
      </p:graphicFrame>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Confidence Intervals for the Mean, </a:t>
            </a:r>
            <a:r>
              <a:rPr lang="el-GR" i="1" dirty="0" smtClean="0"/>
              <a:t>σ</a:t>
            </a:r>
            <a:r>
              <a:rPr lang="en-US" dirty="0" smtClean="0"/>
              <a:t> Known</a:t>
            </a:r>
          </a:p>
        </p:txBody>
      </p:sp>
      <p:sp>
        <p:nvSpPr>
          <p:cNvPr id="10243" name="Content Placeholder 2"/>
          <p:cNvSpPr>
            <a:spLocks noGrp="1"/>
          </p:cNvSpPr>
          <p:nvPr>
            <p:ph idx="1"/>
          </p:nvPr>
        </p:nvSpPr>
        <p:spPr>
          <a:xfrm>
            <a:off x="677333" y="1388533"/>
            <a:ext cx="10024533" cy="4652829"/>
          </a:xfrm>
        </p:spPr>
        <p:txBody>
          <a:bodyPr>
            <a:normAutofit/>
          </a:bodyPr>
          <a:lstStyle/>
          <a:p>
            <a:r>
              <a:rPr lang="en-US" sz="2400" dirty="0" smtClean="0">
                <a:solidFill>
                  <a:schemeClr val="tx1"/>
                </a:solidFill>
              </a:rPr>
              <a:t>Formulas for the Confidence Interval for the Mean (</a:t>
            </a:r>
            <a:r>
              <a:rPr lang="el-GR" sz="2400" i="1" dirty="0" smtClean="0">
                <a:solidFill>
                  <a:schemeClr val="tx1"/>
                </a:solidFill>
              </a:rPr>
              <a:t>σ</a:t>
            </a:r>
            <a:r>
              <a:rPr lang="en-US" sz="2400" dirty="0" smtClean="0">
                <a:solidFill>
                  <a:schemeClr val="tx1"/>
                </a:solidFill>
              </a:rPr>
              <a:t> Known)</a:t>
            </a:r>
          </a:p>
        </p:txBody>
      </p:sp>
      <p:graphicFrame>
        <p:nvGraphicFramePr>
          <p:cNvPr id="10244" name="Object 1"/>
          <p:cNvGraphicFramePr>
            <a:graphicFrameLocks noChangeAspect="1"/>
          </p:cNvGraphicFramePr>
          <p:nvPr/>
        </p:nvGraphicFramePr>
        <p:xfrm>
          <a:off x="3149600" y="2590801"/>
          <a:ext cx="3911600" cy="1203325"/>
        </p:xfrm>
        <a:graphic>
          <a:graphicData uri="http://schemas.openxmlformats.org/presentationml/2006/ole">
            <p:oleObj spid="_x0000_s1131522" name="Equation" r:id="rId3" imgW="1117600" imgH="457200" progId="">
              <p:embed/>
            </p:oleObj>
          </a:graphicData>
        </a:graphic>
      </p:graphicFrame>
      <p:graphicFrame>
        <p:nvGraphicFramePr>
          <p:cNvPr id="2" name="Object 2"/>
          <p:cNvGraphicFramePr>
            <a:graphicFrameLocks noChangeAspect="1"/>
          </p:cNvGraphicFramePr>
          <p:nvPr/>
        </p:nvGraphicFramePr>
        <p:xfrm>
          <a:off x="2540000" y="4198938"/>
          <a:ext cx="6733117" cy="1574800"/>
        </p:xfrm>
        <a:graphic>
          <a:graphicData uri="http://schemas.openxmlformats.org/presentationml/2006/ole">
            <p:oleObj spid="_x0000_s1131523" name="Equation" r:id="rId4" imgW="2857500" imgH="889000" progId="">
              <p:embed/>
            </p:oleObj>
          </a:graphicData>
        </a:graphic>
      </p:graphicFrame>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6"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Confidence Intervals for the Mean,</a:t>
            </a:r>
            <a:r>
              <a:rPr lang="el-GR" i="1" dirty="0" smtClean="0"/>
              <a:t>σ</a:t>
            </a:r>
            <a:r>
              <a:rPr lang="en-US" dirty="0" smtClean="0"/>
              <a:t> Known</a:t>
            </a:r>
          </a:p>
        </p:txBody>
      </p:sp>
      <p:sp>
        <p:nvSpPr>
          <p:cNvPr id="6147" name="Content Placeholder 2"/>
          <p:cNvSpPr>
            <a:spLocks noGrp="1"/>
          </p:cNvSpPr>
          <p:nvPr>
            <p:ph idx="1"/>
          </p:nvPr>
        </p:nvSpPr>
        <p:spPr>
          <a:xfrm>
            <a:off x="677333" y="1004711"/>
            <a:ext cx="11040533" cy="5036651"/>
          </a:xfrm>
        </p:spPr>
        <p:txBody>
          <a:bodyPr>
            <a:noAutofit/>
          </a:bodyPr>
          <a:lstStyle/>
          <a:p>
            <a:pPr>
              <a:spcBef>
                <a:spcPts val="1200"/>
              </a:spcBef>
              <a:buFont typeface="Arial" panose="020B0604020202020204" pitchFamily="34" charset="0"/>
              <a:buNone/>
              <a:defRPr/>
            </a:pPr>
            <a:r>
              <a:rPr lang="en-US" sz="2400" i="1" dirty="0" smtClean="0">
                <a:solidFill>
                  <a:schemeClr val="tx1"/>
                </a:solidFill>
              </a:rPr>
              <a:t>z</a:t>
            </a:r>
            <a:r>
              <a:rPr lang="el-GR" sz="2400" i="1" baseline="-25000" dirty="0" smtClean="0">
                <a:solidFill>
                  <a:schemeClr val="tx1"/>
                </a:solidFill>
                <a:cs typeface="Arial" panose="020B0604020202020204" pitchFamily="34" charset="0"/>
              </a:rPr>
              <a:t>α</a:t>
            </a:r>
            <a:r>
              <a:rPr lang="en-US" sz="2400" i="1" baseline="-25000" dirty="0" smtClean="0">
                <a:solidFill>
                  <a:schemeClr val="tx1"/>
                </a:solidFill>
                <a:cs typeface="Arial" panose="020B0604020202020204" pitchFamily="34" charset="0"/>
              </a:rPr>
              <a:t>/2</a:t>
            </a:r>
            <a:r>
              <a:rPr lang="en-US" sz="2400" i="1" dirty="0" smtClean="0">
                <a:solidFill>
                  <a:schemeClr val="tx1"/>
                </a:solidFill>
                <a:cs typeface="Arial" panose="020B0604020202020204" pitchFamily="34" charset="0"/>
              </a:rPr>
              <a:t> </a:t>
            </a:r>
            <a:r>
              <a:rPr lang="en-US" sz="2400" dirty="0" smtClean="0">
                <a:solidFill>
                  <a:schemeClr val="tx1"/>
                </a:solidFill>
              </a:rPr>
              <a:t>is called the </a:t>
            </a:r>
            <a:r>
              <a:rPr lang="en-US" sz="2400" b="1" dirty="0" smtClean="0">
                <a:solidFill>
                  <a:schemeClr val="tx1"/>
                </a:solidFill>
              </a:rPr>
              <a:t>critical </a:t>
            </a:r>
            <a:r>
              <a:rPr lang="en-US" sz="2400" b="1" i="1" dirty="0" smtClean="0">
                <a:solidFill>
                  <a:schemeClr val="tx1"/>
                </a:solidFill>
              </a:rPr>
              <a:t>z</a:t>
            </a:r>
            <a:r>
              <a:rPr lang="en-US" sz="2400" b="1" dirty="0" smtClean="0">
                <a:solidFill>
                  <a:schemeClr val="tx1"/>
                </a:solidFill>
              </a:rPr>
              <a:t>-score</a:t>
            </a:r>
            <a:r>
              <a:rPr lang="en-US" sz="2400" dirty="0" smtClean="0">
                <a:solidFill>
                  <a:schemeClr val="tx1"/>
                </a:solidFill>
              </a:rPr>
              <a:t> </a:t>
            </a:r>
          </a:p>
          <a:p>
            <a:pPr>
              <a:spcBef>
                <a:spcPts val="1200"/>
              </a:spcBef>
              <a:buFont typeface="Arial" panose="020B0604020202020204" pitchFamily="34" charset="0"/>
              <a:buNone/>
              <a:defRPr/>
            </a:pPr>
            <a:r>
              <a:rPr lang="en-US" sz="2400" dirty="0" smtClean="0">
                <a:solidFill>
                  <a:schemeClr val="tx1"/>
                </a:solidFill>
              </a:rPr>
              <a:t>The variable</a:t>
            </a:r>
            <a:r>
              <a:rPr lang="en-US" sz="2400" b="1" dirty="0" smtClean="0">
                <a:solidFill>
                  <a:schemeClr val="tx1"/>
                </a:solidFill>
              </a:rPr>
              <a:t> </a:t>
            </a:r>
            <a:r>
              <a:rPr lang="el-GR" sz="2400" b="1" i="1" dirty="0">
                <a:solidFill>
                  <a:schemeClr val="tx1"/>
                </a:solidFill>
                <a:cs typeface="Arial" panose="020B0604020202020204" pitchFamily="34" charset="0"/>
              </a:rPr>
              <a:t>α</a:t>
            </a:r>
            <a:r>
              <a:rPr lang="en-US" sz="2400" b="1" dirty="0" smtClean="0">
                <a:solidFill>
                  <a:schemeClr val="tx1"/>
                </a:solidFill>
              </a:rPr>
              <a:t> </a:t>
            </a:r>
            <a:r>
              <a:rPr lang="en-US" sz="2400" dirty="0" smtClean="0">
                <a:solidFill>
                  <a:schemeClr val="tx1"/>
                </a:solidFill>
              </a:rPr>
              <a:t>is </a:t>
            </a:r>
            <a:r>
              <a:rPr lang="en-US" sz="2400" dirty="0">
                <a:solidFill>
                  <a:schemeClr val="tx1"/>
                </a:solidFill>
              </a:rPr>
              <a:t>known as the </a:t>
            </a:r>
            <a:r>
              <a:rPr lang="en-US" sz="2400" b="1" dirty="0">
                <a:solidFill>
                  <a:schemeClr val="tx1"/>
                </a:solidFill>
              </a:rPr>
              <a:t>significance </a:t>
            </a:r>
            <a:r>
              <a:rPr lang="en-US" sz="2400" b="1" dirty="0" smtClean="0">
                <a:solidFill>
                  <a:schemeClr val="tx1"/>
                </a:solidFill>
              </a:rPr>
              <a:t>level</a:t>
            </a:r>
          </a:p>
          <a:p>
            <a:pPr>
              <a:spcBef>
                <a:spcPts val="1200"/>
              </a:spcBef>
              <a:buFont typeface="Arial" panose="020B0604020202020204" pitchFamily="34" charset="0"/>
              <a:buNone/>
              <a:defRPr/>
            </a:pPr>
            <a:r>
              <a:rPr lang="en-US" sz="2400" b="1" dirty="0" smtClean="0">
                <a:solidFill>
                  <a:schemeClr val="tx1"/>
                </a:solidFill>
              </a:rPr>
              <a:t>Example:  </a:t>
            </a:r>
            <a:r>
              <a:rPr lang="en-US" sz="2400" dirty="0" smtClean="0">
                <a:solidFill>
                  <a:schemeClr val="tx1"/>
                </a:solidFill>
              </a:rPr>
              <a:t>if </a:t>
            </a:r>
            <a:r>
              <a:rPr lang="el-GR" sz="2400" i="1" dirty="0">
                <a:solidFill>
                  <a:schemeClr val="tx1"/>
                </a:solidFill>
                <a:cs typeface="Arial" panose="020B0604020202020204" pitchFamily="34" charset="0"/>
              </a:rPr>
              <a:t>α</a:t>
            </a:r>
            <a:r>
              <a:rPr lang="en-US" sz="2400" dirty="0" smtClean="0">
                <a:solidFill>
                  <a:schemeClr val="tx1"/>
                </a:solidFill>
              </a:rPr>
              <a:t> = 0.10, then  </a:t>
            </a:r>
            <a:r>
              <a:rPr lang="en-US" sz="2400" i="1" dirty="0" smtClean="0">
                <a:solidFill>
                  <a:schemeClr val="tx1"/>
                </a:solidFill>
              </a:rPr>
              <a:t>z</a:t>
            </a:r>
            <a:r>
              <a:rPr lang="el-GR" sz="2400" i="1" baseline="-25000" dirty="0">
                <a:solidFill>
                  <a:schemeClr val="tx1"/>
                </a:solidFill>
                <a:cs typeface="Arial" panose="020B0604020202020204" pitchFamily="34" charset="0"/>
              </a:rPr>
              <a:t>α</a:t>
            </a:r>
            <a:r>
              <a:rPr lang="en-US" sz="2400" i="1" baseline="-25000" dirty="0">
                <a:solidFill>
                  <a:schemeClr val="tx1"/>
                </a:solidFill>
                <a:cs typeface="Arial" panose="020B0604020202020204" pitchFamily="34" charset="0"/>
              </a:rPr>
              <a:t>/2</a:t>
            </a:r>
            <a:r>
              <a:rPr lang="en-US" sz="2400" dirty="0" smtClean="0">
                <a:solidFill>
                  <a:schemeClr val="tx1"/>
                </a:solidFill>
              </a:rPr>
              <a:t> = z</a:t>
            </a:r>
            <a:r>
              <a:rPr lang="en-US" sz="2400" i="1" baseline="-25000" dirty="0" smtClean="0">
                <a:solidFill>
                  <a:schemeClr val="tx1"/>
                </a:solidFill>
              </a:rPr>
              <a:t>0.05</a:t>
            </a:r>
            <a:r>
              <a:rPr lang="en-US" sz="2400" i="1" dirty="0" smtClean="0">
                <a:solidFill>
                  <a:schemeClr val="tx1"/>
                </a:solidFill>
                <a:cs typeface="Arial" panose="020B0604020202020204" pitchFamily="34" charset="0"/>
              </a:rPr>
              <a:t> =</a:t>
            </a:r>
            <a:r>
              <a:rPr lang="en-US" sz="2400" dirty="0" smtClean="0">
                <a:solidFill>
                  <a:schemeClr val="tx1"/>
                </a:solidFill>
              </a:rPr>
              <a:t> 1.645  is the value that encloses 90% of the area under the normal distribution and leaves 5% in each tail</a:t>
            </a:r>
          </a:p>
          <a:p>
            <a:pPr lvl="1">
              <a:buFont typeface="Arial" panose="020B0604020202020204" pitchFamily="34" charset="0"/>
              <a:buChar char="•"/>
              <a:defRPr/>
            </a:pPr>
            <a:r>
              <a:rPr lang="en-US" sz="2400" dirty="0">
                <a:solidFill>
                  <a:schemeClr val="tx1"/>
                </a:solidFill>
              </a:rPr>
              <a:t>T</a:t>
            </a:r>
            <a:r>
              <a:rPr lang="en-US" sz="2400" dirty="0" smtClean="0">
                <a:solidFill>
                  <a:schemeClr val="tx1"/>
                </a:solidFill>
              </a:rPr>
              <a:t>he total area to the left of the </a:t>
            </a:r>
          </a:p>
          <a:p>
            <a:pPr marL="457200" lvl="1" indent="0">
              <a:buFontTx/>
              <a:buNone/>
              <a:defRPr/>
            </a:pPr>
            <a:r>
              <a:rPr lang="en-US" sz="2400" dirty="0">
                <a:solidFill>
                  <a:schemeClr val="tx1"/>
                </a:solidFill>
              </a:rPr>
              <a:t>	</a:t>
            </a:r>
            <a:r>
              <a:rPr lang="en-US" sz="2400" dirty="0" smtClean="0">
                <a:solidFill>
                  <a:schemeClr val="tx1"/>
                </a:solidFill>
              </a:rPr>
              <a:t>right-hand boundary is </a:t>
            </a:r>
          </a:p>
          <a:p>
            <a:pPr marL="457200" lvl="1" indent="0">
              <a:buFontTx/>
              <a:buNone/>
              <a:defRPr/>
            </a:pPr>
            <a:r>
              <a:rPr lang="en-US" sz="2400" dirty="0">
                <a:solidFill>
                  <a:schemeClr val="tx1"/>
                </a:solidFill>
              </a:rPr>
              <a:t>	</a:t>
            </a:r>
            <a:r>
              <a:rPr lang="en-US" sz="2400" dirty="0" smtClean="0">
                <a:solidFill>
                  <a:schemeClr val="tx1"/>
                </a:solidFill>
              </a:rPr>
              <a:t>0.90 + 0.05 = 0.95</a:t>
            </a:r>
          </a:p>
          <a:p>
            <a:pPr lvl="1">
              <a:buFont typeface="Arial" panose="020B0604020202020204" pitchFamily="34" charset="0"/>
              <a:buChar char="•"/>
              <a:defRPr/>
            </a:pPr>
            <a:r>
              <a:rPr lang="en-US" sz="2400" dirty="0" smtClean="0">
                <a:solidFill>
                  <a:schemeClr val="tx1"/>
                </a:solidFill>
              </a:rPr>
              <a:t>The total area to the left </a:t>
            </a:r>
          </a:p>
          <a:p>
            <a:pPr marL="457200" lvl="1" indent="0">
              <a:buFontTx/>
              <a:buNone/>
              <a:defRPr/>
            </a:pPr>
            <a:r>
              <a:rPr lang="en-US" sz="2400" dirty="0">
                <a:solidFill>
                  <a:schemeClr val="tx1"/>
                </a:solidFill>
              </a:rPr>
              <a:t>	</a:t>
            </a:r>
            <a:r>
              <a:rPr lang="en-US" sz="2400" dirty="0" smtClean="0">
                <a:solidFill>
                  <a:schemeClr val="tx1"/>
                </a:solidFill>
              </a:rPr>
              <a:t>of the left-hand </a:t>
            </a:r>
          </a:p>
          <a:p>
            <a:pPr marL="457200" lvl="1" indent="0">
              <a:buFontTx/>
              <a:buNone/>
              <a:defRPr/>
            </a:pPr>
            <a:r>
              <a:rPr lang="en-US" sz="2400" dirty="0">
                <a:solidFill>
                  <a:schemeClr val="tx1"/>
                </a:solidFill>
              </a:rPr>
              <a:t>	</a:t>
            </a:r>
            <a:r>
              <a:rPr lang="en-US" sz="2400" dirty="0" smtClean="0">
                <a:solidFill>
                  <a:schemeClr val="tx1"/>
                </a:solidFill>
              </a:rPr>
              <a:t>boundary is 0.05 </a:t>
            </a:r>
          </a:p>
          <a:p>
            <a:pPr>
              <a:buFont typeface="Arial" panose="020B0604020202020204" pitchFamily="34" charset="0"/>
              <a:buNone/>
              <a:defRPr/>
            </a:pPr>
            <a:endParaRPr lang="en-US" sz="2400" dirty="0" smtClean="0">
              <a:solidFill>
                <a:schemeClr val="tx1"/>
              </a:solidFill>
            </a:endParaRPr>
          </a:p>
        </p:txBody>
      </p:sp>
      <p:sp>
        <p:nvSpPr>
          <p:cNvPr id="10" name="Freeform 9"/>
          <p:cNvSpPr/>
          <p:nvPr/>
        </p:nvSpPr>
        <p:spPr>
          <a:xfrm>
            <a:off x="7789333" y="4121151"/>
            <a:ext cx="2271184" cy="1222375"/>
          </a:xfrm>
          <a:custGeom>
            <a:avLst/>
            <a:gdLst>
              <a:gd name="connsiteX0" fmla="*/ 0 w 1978025"/>
              <a:gd name="connsiteY0" fmla="*/ 1047750 h 1225550"/>
              <a:gd name="connsiteX1" fmla="*/ 0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 name="connsiteX0" fmla="*/ 0 w 1978025"/>
              <a:gd name="connsiteY0" fmla="*/ 1047750 h 1225550"/>
              <a:gd name="connsiteX1" fmla="*/ 161925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 name="connsiteX0" fmla="*/ 0 w 1978025"/>
              <a:gd name="connsiteY0" fmla="*/ 1047750 h 1223169"/>
              <a:gd name="connsiteX1" fmla="*/ 121444 w 1978025"/>
              <a:gd name="connsiteY1" fmla="*/ 1223169 h 1223169"/>
              <a:gd name="connsiteX2" fmla="*/ 1974850 w 1978025"/>
              <a:gd name="connsiteY2" fmla="*/ 1219200 h 1223169"/>
              <a:gd name="connsiteX3" fmla="*/ 1978025 w 1978025"/>
              <a:gd name="connsiteY3" fmla="*/ 1063625 h 1223169"/>
              <a:gd name="connsiteX4" fmla="*/ 1784350 w 1978025"/>
              <a:gd name="connsiteY4" fmla="*/ 942975 h 1223169"/>
              <a:gd name="connsiteX5" fmla="*/ 1657350 w 1978025"/>
              <a:gd name="connsiteY5" fmla="*/ 819150 h 1223169"/>
              <a:gd name="connsiteX6" fmla="*/ 1511300 w 1978025"/>
              <a:gd name="connsiteY6" fmla="*/ 625475 h 1223169"/>
              <a:gd name="connsiteX7" fmla="*/ 1339850 w 1978025"/>
              <a:gd name="connsiteY7" fmla="*/ 368300 h 1223169"/>
              <a:gd name="connsiteX8" fmla="*/ 1165225 w 1978025"/>
              <a:gd name="connsiteY8" fmla="*/ 120650 h 1223169"/>
              <a:gd name="connsiteX9" fmla="*/ 1050925 w 1978025"/>
              <a:gd name="connsiteY9" fmla="*/ 34925 h 1223169"/>
              <a:gd name="connsiteX10" fmla="*/ 984250 w 1978025"/>
              <a:gd name="connsiteY10" fmla="*/ 0 h 1223169"/>
              <a:gd name="connsiteX11" fmla="*/ 949325 w 1978025"/>
              <a:gd name="connsiteY11" fmla="*/ 6350 h 1223169"/>
              <a:gd name="connsiteX12" fmla="*/ 822325 w 1978025"/>
              <a:gd name="connsiteY12" fmla="*/ 79375 h 1223169"/>
              <a:gd name="connsiteX13" fmla="*/ 688975 w 1978025"/>
              <a:gd name="connsiteY13" fmla="*/ 238125 h 1223169"/>
              <a:gd name="connsiteX14" fmla="*/ 460375 w 1978025"/>
              <a:gd name="connsiteY14" fmla="*/ 590550 h 1223169"/>
              <a:gd name="connsiteX15" fmla="*/ 317500 w 1978025"/>
              <a:gd name="connsiteY15" fmla="*/ 771525 h 1223169"/>
              <a:gd name="connsiteX16" fmla="*/ 155575 w 1978025"/>
              <a:gd name="connsiteY16" fmla="*/ 939800 h 1223169"/>
              <a:gd name="connsiteX17" fmla="*/ 0 w 1978025"/>
              <a:gd name="connsiteY17" fmla="*/ 1047750 h 1223169"/>
              <a:gd name="connsiteX0" fmla="*/ 34131 w 1856581"/>
              <a:gd name="connsiteY0" fmla="*/ 939800 h 1223169"/>
              <a:gd name="connsiteX1" fmla="*/ 0 w 1856581"/>
              <a:gd name="connsiteY1" fmla="*/ 1223169 h 1223169"/>
              <a:gd name="connsiteX2" fmla="*/ 1853406 w 1856581"/>
              <a:gd name="connsiteY2" fmla="*/ 1219200 h 1223169"/>
              <a:gd name="connsiteX3" fmla="*/ 1856581 w 1856581"/>
              <a:gd name="connsiteY3" fmla="*/ 1063625 h 1223169"/>
              <a:gd name="connsiteX4" fmla="*/ 1662906 w 1856581"/>
              <a:gd name="connsiteY4" fmla="*/ 942975 h 1223169"/>
              <a:gd name="connsiteX5" fmla="*/ 1535906 w 1856581"/>
              <a:gd name="connsiteY5" fmla="*/ 819150 h 1223169"/>
              <a:gd name="connsiteX6" fmla="*/ 1389856 w 1856581"/>
              <a:gd name="connsiteY6" fmla="*/ 625475 h 1223169"/>
              <a:gd name="connsiteX7" fmla="*/ 1218406 w 1856581"/>
              <a:gd name="connsiteY7" fmla="*/ 368300 h 1223169"/>
              <a:gd name="connsiteX8" fmla="*/ 1043781 w 1856581"/>
              <a:gd name="connsiteY8" fmla="*/ 120650 h 1223169"/>
              <a:gd name="connsiteX9" fmla="*/ 929481 w 1856581"/>
              <a:gd name="connsiteY9" fmla="*/ 34925 h 1223169"/>
              <a:gd name="connsiteX10" fmla="*/ 862806 w 1856581"/>
              <a:gd name="connsiteY10" fmla="*/ 0 h 1223169"/>
              <a:gd name="connsiteX11" fmla="*/ 827881 w 1856581"/>
              <a:gd name="connsiteY11" fmla="*/ 6350 h 1223169"/>
              <a:gd name="connsiteX12" fmla="*/ 700881 w 1856581"/>
              <a:gd name="connsiteY12" fmla="*/ 79375 h 1223169"/>
              <a:gd name="connsiteX13" fmla="*/ 567531 w 1856581"/>
              <a:gd name="connsiteY13" fmla="*/ 238125 h 1223169"/>
              <a:gd name="connsiteX14" fmla="*/ 338931 w 1856581"/>
              <a:gd name="connsiteY14" fmla="*/ 590550 h 1223169"/>
              <a:gd name="connsiteX15" fmla="*/ 196056 w 1856581"/>
              <a:gd name="connsiteY15" fmla="*/ 771525 h 1223169"/>
              <a:gd name="connsiteX16" fmla="*/ 34131 w 1856581"/>
              <a:gd name="connsiteY16" fmla="*/ 939800 h 1223169"/>
              <a:gd name="connsiteX0" fmla="*/ 5556 w 1856581"/>
              <a:gd name="connsiteY0" fmla="*/ 975519 h 1223169"/>
              <a:gd name="connsiteX1" fmla="*/ 0 w 1856581"/>
              <a:gd name="connsiteY1" fmla="*/ 1223169 h 1223169"/>
              <a:gd name="connsiteX2" fmla="*/ 1853406 w 1856581"/>
              <a:gd name="connsiteY2" fmla="*/ 1219200 h 1223169"/>
              <a:gd name="connsiteX3" fmla="*/ 1856581 w 1856581"/>
              <a:gd name="connsiteY3" fmla="*/ 1063625 h 1223169"/>
              <a:gd name="connsiteX4" fmla="*/ 1662906 w 1856581"/>
              <a:gd name="connsiteY4" fmla="*/ 942975 h 1223169"/>
              <a:gd name="connsiteX5" fmla="*/ 1535906 w 1856581"/>
              <a:gd name="connsiteY5" fmla="*/ 819150 h 1223169"/>
              <a:gd name="connsiteX6" fmla="*/ 1389856 w 1856581"/>
              <a:gd name="connsiteY6" fmla="*/ 625475 h 1223169"/>
              <a:gd name="connsiteX7" fmla="*/ 1218406 w 1856581"/>
              <a:gd name="connsiteY7" fmla="*/ 368300 h 1223169"/>
              <a:gd name="connsiteX8" fmla="*/ 1043781 w 1856581"/>
              <a:gd name="connsiteY8" fmla="*/ 120650 h 1223169"/>
              <a:gd name="connsiteX9" fmla="*/ 929481 w 1856581"/>
              <a:gd name="connsiteY9" fmla="*/ 34925 h 1223169"/>
              <a:gd name="connsiteX10" fmla="*/ 862806 w 1856581"/>
              <a:gd name="connsiteY10" fmla="*/ 0 h 1223169"/>
              <a:gd name="connsiteX11" fmla="*/ 827881 w 1856581"/>
              <a:gd name="connsiteY11" fmla="*/ 6350 h 1223169"/>
              <a:gd name="connsiteX12" fmla="*/ 700881 w 1856581"/>
              <a:gd name="connsiteY12" fmla="*/ 79375 h 1223169"/>
              <a:gd name="connsiteX13" fmla="*/ 567531 w 1856581"/>
              <a:gd name="connsiteY13" fmla="*/ 238125 h 1223169"/>
              <a:gd name="connsiteX14" fmla="*/ 338931 w 1856581"/>
              <a:gd name="connsiteY14" fmla="*/ 590550 h 1223169"/>
              <a:gd name="connsiteX15" fmla="*/ 196056 w 1856581"/>
              <a:gd name="connsiteY15" fmla="*/ 771525 h 1223169"/>
              <a:gd name="connsiteX16" fmla="*/ 5556 w 1856581"/>
              <a:gd name="connsiteY16" fmla="*/ 975519 h 1223169"/>
              <a:gd name="connsiteX0" fmla="*/ 0 w 1860550"/>
              <a:gd name="connsiteY0" fmla="*/ 980281 h 1223169"/>
              <a:gd name="connsiteX1" fmla="*/ 3969 w 1860550"/>
              <a:gd name="connsiteY1" fmla="*/ 1223169 h 1223169"/>
              <a:gd name="connsiteX2" fmla="*/ 1857375 w 1860550"/>
              <a:gd name="connsiteY2" fmla="*/ 1219200 h 1223169"/>
              <a:gd name="connsiteX3" fmla="*/ 1860550 w 1860550"/>
              <a:gd name="connsiteY3" fmla="*/ 1063625 h 1223169"/>
              <a:gd name="connsiteX4" fmla="*/ 1666875 w 1860550"/>
              <a:gd name="connsiteY4" fmla="*/ 942975 h 1223169"/>
              <a:gd name="connsiteX5" fmla="*/ 1539875 w 1860550"/>
              <a:gd name="connsiteY5" fmla="*/ 819150 h 1223169"/>
              <a:gd name="connsiteX6" fmla="*/ 1393825 w 1860550"/>
              <a:gd name="connsiteY6" fmla="*/ 625475 h 1223169"/>
              <a:gd name="connsiteX7" fmla="*/ 1222375 w 1860550"/>
              <a:gd name="connsiteY7" fmla="*/ 368300 h 1223169"/>
              <a:gd name="connsiteX8" fmla="*/ 1047750 w 1860550"/>
              <a:gd name="connsiteY8" fmla="*/ 120650 h 1223169"/>
              <a:gd name="connsiteX9" fmla="*/ 933450 w 1860550"/>
              <a:gd name="connsiteY9" fmla="*/ 34925 h 1223169"/>
              <a:gd name="connsiteX10" fmla="*/ 866775 w 1860550"/>
              <a:gd name="connsiteY10" fmla="*/ 0 h 1223169"/>
              <a:gd name="connsiteX11" fmla="*/ 831850 w 1860550"/>
              <a:gd name="connsiteY11" fmla="*/ 6350 h 1223169"/>
              <a:gd name="connsiteX12" fmla="*/ 704850 w 1860550"/>
              <a:gd name="connsiteY12" fmla="*/ 79375 h 1223169"/>
              <a:gd name="connsiteX13" fmla="*/ 571500 w 1860550"/>
              <a:gd name="connsiteY13" fmla="*/ 238125 h 1223169"/>
              <a:gd name="connsiteX14" fmla="*/ 342900 w 1860550"/>
              <a:gd name="connsiteY14" fmla="*/ 590550 h 1223169"/>
              <a:gd name="connsiteX15" fmla="*/ 200025 w 1860550"/>
              <a:gd name="connsiteY15" fmla="*/ 771525 h 1223169"/>
              <a:gd name="connsiteX16" fmla="*/ 0 w 1860550"/>
              <a:gd name="connsiteY16" fmla="*/ 980281 h 1223169"/>
              <a:gd name="connsiteX0" fmla="*/ 0 w 1860550"/>
              <a:gd name="connsiteY0" fmla="*/ 980281 h 1223169"/>
              <a:gd name="connsiteX1" fmla="*/ 3969 w 1860550"/>
              <a:gd name="connsiteY1" fmla="*/ 1223169 h 1223169"/>
              <a:gd name="connsiteX2" fmla="*/ 1702594 w 1860550"/>
              <a:gd name="connsiteY2" fmla="*/ 1219200 h 1223169"/>
              <a:gd name="connsiteX3" fmla="*/ 1860550 w 1860550"/>
              <a:gd name="connsiteY3" fmla="*/ 1063625 h 1223169"/>
              <a:gd name="connsiteX4" fmla="*/ 1666875 w 1860550"/>
              <a:gd name="connsiteY4" fmla="*/ 942975 h 1223169"/>
              <a:gd name="connsiteX5" fmla="*/ 1539875 w 1860550"/>
              <a:gd name="connsiteY5" fmla="*/ 819150 h 1223169"/>
              <a:gd name="connsiteX6" fmla="*/ 1393825 w 1860550"/>
              <a:gd name="connsiteY6" fmla="*/ 625475 h 1223169"/>
              <a:gd name="connsiteX7" fmla="*/ 1222375 w 1860550"/>
              <a:gd name="connsiteY7" fmla="*/ 368300 h 1223169"/>
              <a:gd name="connsiteX8" fmla="*/ 1047750 w 1860550"/>
              <a:gd name="connsiteY8" fmla="*/ 120650 h 1223169"/>
              <a:gd name="connsiteX9" fmla="*/ 933450 w 1860550"/>
              <a:gd name="connsiteY9" fmla="*/ 34925 h 1223169"/>
              <a:gd name="connsiteX10" fmla="*/ 866775 w 1860550"/>
              <a:gd name="connsiteY10" fmla="*/ 0 h 1223169"/>
              <a:gd name="connsiteX11" fmla="*/ 831850 w 1860550"/>
              <a:gd name="connsiteY11" fmla="*/ 6350 h 1223169"/>
              <a:gd name="connsiteX12" fmla="*/ 704850 w 1860550"/>
              <a:gd name="connsiteY12" fmla="*/ 79375 h 1223169"/>
              <a:gd name="connsiteX13" fmla="*/ 571500 w 1860550"/>
              <a:gd name="connsiteY13" fmla="*/ 238125 h 1223169"/>
              <a:gd name="connsiteX14" fmla="*/ 342900 w 1860550"/>
              <a:gd name="connsiteY14" fmla="*/ 590550 h 1223169"/>
              <a:gd name="connsiteX15" fmla="*/ 200025 w 1860550"/>
              <a:gd name="connsiteY15" fmla="*/ 771525 h 1223169"/>
              <a:gd name="connsiteX16" fmla="*/ 0 w 1860550"/>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33450 w 1703387"/>
              <a:gd name="connsiteY9" fmla="*/ 34925 h 1223169"/>
              <a:gd name="connsiteX10" fmla="*/ 866775 w 1703387"/>
              <a:gd name="connsiteY10" fmla="*/ 0 h 1223169"/>
              <a:gd name="connsiteX11" fmla="*/ 831850 w 1703387"/>
              <a:gd name="connsiteY11" fmla="*/ 6350 h 1223169"/>
              <a:gd name="connsiteX12" fmla="*/ 704850 w 1703387"/>
              <a:gd name="connsiteY12" fmla="*/ 79375 h 1223169"/>
              <a:gd name="connsiteX13" fmla="*/ 571500 w 1703387"/>
              <a:gd name="connsiteY13" fmla="*/ 238125 h 1223169"/>
              <a:gd name="connsiteX14" fmla="*/ 342900 w 1703387"/>
              <a:gd name="connsiteY14" fmla="*/ 590550 h 1223169"/>
              <a:gd name="connsiteX15" fmla="*/ 200025 w 1703387"/>
              <a:gd name="connsiteY15" fmla="*/ 771525 h 1223169"/>
              <a:gd name="connsiteX16" fmla="*/ 0 w 1703387"/>
              <a:gd name="connsiteY16" fmla="*/ 980281 h 12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387" h="1223169">
                <a:moveTo>
                  <a:pt x="0" y="980281"/>
                </a:moveTo>
                <a:lnTo>
                  <a:pt x="3969" y="1223169"/>
                </a:lnTo>
                <a:lnTo>
                  <a:pt x="1702594" y="1219200"/>
                </a:lnTo>
                <a:cubicBezTo>
                  <a:pt x="1703652" y="1167342"/>
                  <a:pt x="1702329" y="1024996"/>
                  <a:pt x="1703387" y="973138"/>
                </a:cubicBezTo>
                <a:lnTo>
                  <a:pt x="1666875" y="942975"/>
                </a:lnTo>
                <a:lnTo>
                  <a:pt x="1539875" y="819150"/>
                </a:lnTo>
                <a:lnTo>
                  <a:pt x="1393825" y="625475"/>
                </a:lnTo>
                <a:lnTo>
                  <a:pt x="1222375" y="368300"/>
                </a:lnTo>
                <a:lnTo>
                  <a:pt x="1047750" y="120650"/>
                </a:lnTo>
                <a:lnTo>
                  <a:pt x="933450" y="34925"/>
                </a:lnTo>
                <a:lnTo>
                  <a:pt x="866775" y="0"/>
                </a:lnTo>
                <a:lnTo>
                  <a:pt x="831850" y="6350"/>
                </a:lnTo>
                <a:lnTo>
                  <a:pt x="704850" y="79375"/>
                </a:lnTo>
                <a:lnTo>
                  <a:pt x="571500" y="238125"/>
                </a:lnTo>
                <a:lnTo>
                  <a:pt x="342900" y="590550"/>
                </a:lnTo>
                <a:lnTo>
                  <a:pt x="200025" y="771525"/>
                </a:lnTo>
                <a:lnTo>
                  <a:pt x="0" y="980281"/>
                </a:lnTo>
                <a:close/>
              </a:path>
            </a:pathLst>
          </a:cu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269" name="Text Box 37"/>
          <p:cNvSpPr txBox="1">
            <a:spLocks noChangeArrowheads="1"/>
          </p:cNvSpPr>
          <p:nvPr/>
        </p:nvSpPr>
        <p:spPr bwMode="auto">
          <a:xfrm>
            <a:off x="6096000" y="4432300"/>
            <a:ext cx="1727200" cy="369888"/>
          </a:xfrm>
          <a:prstGeom prst="rect">
            <a:avLst/>
          </a:prstGeom>
          <a:noFill/>
          <a:ln w="12700">
            <a:noFill/>
            <a:miter lim="800000"/>
            <a:headEnd/>
            <a:tailEnd/>
          </a:ln>
          <a:effectLst/>
        </p:spPr>
        <p:txBody>
          <a:bodyPr>
            <a:spAutoFit/>
          </a:bodyPr>
          <a:lstStyle/>
          <a:p>
            <a:pPr>
              <a:spcBef>
                <a:spcPct val="50000"/>
              </a:spcBef>
            </a:pPr>
            <a:r>
              <a:rPr lang="el-GR" b="1" i="1"/>
              <a:t>α</a:t>
            </a:r>
            <a:r>
              <a:rPr lang="en-US" b="1"/>
              <a:t>/2 = 0.05</a:t>
            </a:r>
          </a:p>
        </p:txBody>
      </p:sp>
      <p:sp>
        <p:nvSpPr>
          <p:cNvPr id="11270" name="Freeform 42"/>
          <p:cNvSpPr>
            <a:spLocks/>
          </p:cNvSpPr>
          <p:nvPr/>
        </p:nvSpPr>
        <p:spPr bwMode="auto">
          <a:xfrm>
            <a:off x="6652684" y="5338764"/>
            <a:ext cx="4563533"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Lst>
            <a:ahLst/>
            <a:cxnLst>
              <a:cxn ang="T6">
                <a:pos x="T0" y="T1"/>
              </a:cxn>
              <a:cxn ang="T7">
                <a:pos x="T2" y="T3"/>
              </a:cxn>
              <a:cxn ang="T8">
                <a:pos x="T4" y="T5"/>
              </a:cxn>
            </a:cxnLst>
            <a:rect l="0" t="0" r="r" b="b"/>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a:effectLst/>
        </p:spPr>
        <p:txBody>
          <a:bodyPr/>
          <a:lstStyle/>
          <a:p>
            <a:endParaRPr lang="en-US"/>
          </a:p>
        </p:txBody>
      </p:sp>
      <p:sp>
        <p:nvSpPr>
          <p:cNvPr id="11271" name="Line 36"/>
          <p:cNvSpPr>
            <a:spLocks noChangeShapeType="1"/>
          </p:cNvSpPr>
          <p:nvPr/>
        </p:nvSpPr>
        <p:spPr bwMode="auto">
          <a:xfrm>
            <a:off x="7789333" y="5108576"/>
            <a:ext cx="0" cy="225425"/>
          </a:xfrm>
          <a:prstGeom prst="line">
            <a:avLst/>
          </a:prstGeom>
          <a:noFill/>
          <a:ln w="28575">
            <a:solidFill>
              <a:schemeClr val="tx1"/>
            </a:solidFill>
            <a:round/>
            <a:headEnd/>
            <a:tailEnd/>
          </a:ln>
          <a:effectLst/>
        </p:spPr>
        <p:txBody>
          <a:bodyPr/>
          <a:lstStyle/>
          <a:p>
            <a:endParaRPr lang="en-US"/>
          </a:p>
        </p:txBody>
      </p:sp>
      <p:sp>
        <p:nvSpPr>
          <p:cNvPr id="11272" name="Line 38"/>
          <p:cNvSpPr>
            <a:spLocks noChangeShapeType="1"/>
          </p:cNvSpPr>
          <p:nvPr/>
        </p:nvSpPr>
        <p:spPr bwMode="auto">
          <a:xfrm>
            <a:off x="7112001" y="4741864"/>
            <a:ext cx="224367" cy="439737"/>
          </a:xfrm>
          <a:prstGeom prst="line">
            <a:avLst/>
          </a:prstGeom>
          <a:noFill/>
          <a:ln w="12700">
            <a:solidFill>
              <a:schemeClr val="tx1"/>
            </a:solidFill>
            <a:round/>
            <a:headEnd/>
            <a:tailEnd type="triangle" w="med" len="med"/>
          </a:ln>
          <a:effectLst/>
        </p:spPr>
        <p:txBody>
          <a:bodyPr/>
          <a:lstStyle/>
          <a:p>
            <a:endParaRPr lang="en-US"/>
          </a:p>
        </p:txBody>
      </p:sp>
      <p:sp>
        <p:nvSpPr>
          <p:cNvPr id="11273" name="Freeform 6"/>
          <p:cNvSpPr>
            <a:spLocks/>
          </p:cNvSpPr>
          <p:nvPr/>
        </p:nvSpPr>
        <p:spPr bwMode="auto">
          <a:xfrm>
            <a:off x="7059084" y="4114801"/>
            <a:ext cx="1869016"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1274" name="Line 38"/>
          <p:cNvSpPr>
            <a:spLocks noChangeShapeType="1"/>
          </p:cNvSpPr>
          <p:nvPr/>
        </p:nvSpPr>
        <p:spPr bwMode="auto">
          <a:xfrm flipH="1">
            <a:off x="10485968" y="4735513"/>
            <a:ext cx="182033" cy="495300"/>
          </a:xfrm>
          <a:prstGeom prst="line">
            <a:avLst/>
          </a:prstGeom>
          <a:noFill/>
          <a:ln w="12700">
            <a:solidFill>
              <a:schemeClr val="tx1"/>
            </a:solidFill>
            <a:round/>
            <a:headEnd/>
            <a:tailEnd type="triangle" w="med" len="med"/>
          </a:ln>
          <a:effectLst/>
        </p:spPr>
        <p:txBody>
          <a:bodyPr/>
          <a:lstStyle/>
          <a:p>
            <a:endParaRPr lang="en-US"/>
          </a:p>
        </p:txBody>
      </p:sp>
      <p:sp>
        <p:nvSpPr>
          <p:cNvPr id="11275" name="Freeform 45"/>
          <p:cNvSpPr>
            <a:spLocks/>
          </p:cNvSpPr>
          <p:nvPr/>
        </p:nvSpPr>
        <p:spPr bwMode="auto">
          <a:xfrm>
            <a:off x="8942918" y="4116389"/>
            <a:ext cx="1845733"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1276" name="Text Box 37"/>
          <p:cNvSpPr txBox="1">
            <a:spLocks noChangeArrowheads="1"/>
          </p:cNvSpPr>
          <p:nvPr/>
        </p:nvSpPr>
        <p:spPr bwMode="auto">
          <a:xfrm>
            <a:off x="8432800" y="4572000"/>
            <a:ext cx="1320800" cy="368300"/>
          </a:xfrm>
          <a:prstGeom prst="rect">
            <a:avLst/>
          </a:prstGeom>
          <a:noFill/>
          <a:ln w="12700">
            <a:noFill/>
            <a:miter lim="800000"/>
            <a:headEnd/>
            <a:tailEnd/>
          </a:ln>
          <a:effectLst/>
        </p:spPr>
        <p:txBody>
          <a:bodyPr>
            <a:spAutoFit/>
          </a:bodyPr>
          <a:lstStyle/>
          <a:p>
            <a:pPr>
              <a:spcBef>
                <a:spcPct val="50000"/>
              </a:spcBef>
            </a:pPr>
            <a:r>
              <a:rPr lang="en-US" b="1"/>
              <a:t>0.90</a:t>
            </a:r>
          </a:p>
        </p:txBody>
      </p:sp>
      <p:sp>
        <p:nvSpPr>
          <p:cNvPr id="11277" name="Rectangle 29"/>
          <p:cNvSpPr>
            <a:spLocks noChangeArrowheads="1"/>
          </p:cNvSpPr>
          <p:nvPr/>
        </p:nvSpPr>
        <p:spPr bwMode="auto">
          <a:xfrm>
            <a:off x="11074400" y="5341938"/>
            <a:ext cx="306173" cy="366767"/>
          </a:xfrm>
          <a:prstGeom prst="rect">
            <a:avLst/>
          </a:prstGeom>
          <a:noFill/>
          <a:ln w="12700">
            <a:noFill/>
            <a:miter lim="800000"/>
            <a:headEnd/>
            <a:tailEnd/>
          </a:ln>
          <a:effectLst/>
        </p:spPr>
        <p:txBody>
          <a:bodyPr wrap="none" lIns="90487" tIns="44450" rIns="90487" bIns="44450">
            <a:spAutoFit/>
          </a:bodyPr>
          <a:lstStyle/>
          <a:p>
            <a:r>
              <a:rPr lang="en-US" b="1" i="1">
                <a:solidFill>
                  <a:srgbClr val="339933"/>
                </a:solidFill>
              </a:rPr>
              <a:t>z</a:t>
            </a:r>
          </a:p>
        </p:txBody>
      </p:sp>
      <p:sp>
        <p:nvSpPr>
          <p:cNvPr id="11278" name="Rectangle 31"/>
          <p:cNvSpPr>
            <a:spLocks noChangeArrowheads="1"/>
          </p:cNvSpPr>
          <p:nvPr/>
        </p:nvSpPr>
        <p:spPr bwMode="auto">
          <a:xfrm>
            <a:off x="8707968" y="5338764"/>
            <a:ext cx="639233" cy="366767"/>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0</a:t>
            </a:r>
          </a:p>
        </p:txBody>
      </p:sp>
      <p:sp>
        <p:nvSpPr>
          <p:cNvPr id="11279" name="Rectangle 32"/>
          <p:cNvSpPr>
            <a:spLocks noChangeArrowheads="1"/>
          </p:cNvSpPr>
          <p:nvPr/>
        </p:nvSpPr>
        <p:spPr bwMode="auto">
          <a:xfrm>
            <a:off x="7192434" y="5334001"/>
            <a:ext cx="1138767" cy="366713"/>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-1.645</a:t>
            </a:r>
          </a:p>
        </p:txBody>
      </p:sp>
      <p:sp>
        <p:nvSpPr>
          <p:cNvPr id="11280" name="Rectangle 32"/>
          <p:cNvSpPr>
            <a:spLocks noChangeArrowheads="1"/>
          </p:cNvSpPr>
          <p:nvPr/>
        </p:nvSpPr>
        <p:spPr bwMode="auto">
          <a:xfrm>
            <a:off x="9550401" y="5335588"/>
            <a:ext cx="1056217" cy="366712"/>
          </a:xfrm>
          <a:prstGeom prst="rect">
            <a:avLst/>
          </a:prstGeom>
          <a:noFill/>
          <a:ln w="12700">
            <a:noFill/>
            <a:miter lim="800000"/>
            <a:headEnd/>
            <a:tailEnd/>
          </a:ln>
          <a:effectLst/>
        </p:spPr>
        <p:txBody>
          <a:bodyPr lIns="90487" tIns="44450" rIns="90487" bIns="44450">
            <a:spAutoFit/>
          </a:bodyPr>
          <a:lstStyle/>
          <a:p>
            <a:pPr>
              <a:spcBef>
                <a:spcPct val="50000"/>
              </a:spcBef>
            </a:pPr>
            <a:r>
              <a:rPr lang="en-US" b="1">
                <a:solidFill>
                  <a:srgbClr val="339933"/>
                </a:solidFill>
              </a:rPr>
              <a:t>1.645</a:t>
            </a:r>
          </a:p>
        </p:txBody>
      </p:sp>
      <p:sp>
        <p:nvSpPr>
          <p:cNvPr id="11281" name="Line 36"/>
          <p:cNvSpPr>
            <a:spLocks noChangeShapeType="1"/>
          </p:cNvSpPr>
          <p:nvPr/>
        </p:nvSpPr>
        <p:spPr bwMode="auto">
          <a:xfrm>
            <a:off x="10058400" y="5105401"/>
            <a:ext cx="0" cy="225425"/>
          </a:xfrm>
          <a:prstGeom prst="line">
            <a:avLst/>
          </a:prstGeom>
          <a:noFill/>
          <a:ln w="28575">
            <a:solidFill>
              <a:schemeClr val="tx1"/>
            </a:solidFill>
            <a:round/>
            <a:headEnd/>
            <a:tailEnd/>
          </a:ln>
          <a:effectLst/>
        </p:spPr>
        <p:txBody>
          <a:bodyPr/>
          <a:lstStyle/>
          <a:p>
            <a:endParaRPr lang="en-US"/>
          </a:p>
        </p:txBody>
      </p:sp>
      <p:sp>
        <p:nvSpPr>
          <p:cNvPr id="11282" name="Text Box 37"/>
          <p:cNvSpPr txBox="1">
            <a:spLocks noChangeArrowheads="1"/>
          </p:cNvSpPr>
          <p:nvPr/>
        </p:nvSpPr>
        <p:spPr bwMode="auto">
          <a:xfrm>
            <a:off x="10160000" y="4430714"/>
            <a:ext cx="1727200" cy="369887"/>
          </a:xfrm>
          <a:prstGeom prst="rect">
            <a:avLst/>
          </a:prstGeom>
          <a:noFill/>
          <a:ln w="12700">
            <a:noFill/>
            <a:miter lim="800000"/>
            <a:headEnd/>
            <a:tailEnd/>
          </a:ln>
          <a:effectLst/>
        </p:spPr>
        <p:txBody>
          <a:bodyPr>
            <a:spAutoFit/>
          </a:bodyPr>
          <a:lstStyle/>
          <a:p>
            <a:pPr>
              <a:spcBef>
                <a:spcPct val="50000"/>
              </a:spcBef>
            </a:pPr>
            <a:r>
              <a:rPr lang="el-GR" b="1" i="1"/>
              <a:t>α</a:t>
            </a:r>
            <a:r>
              <a:rPr lang="en-US" b="1"/>
              <a:t>/2 = 0.05</a:t>
            </a:r>
          </a:p>
        </p:txBody>
      </p:sp>
      <p:sp>
        <p:nvSpPr>
          <p:cNvPr id="11283" name="Line 35"/>
          <p:cNvSpPr>
            <a:spLocks noChangeShapeType="1"/>
          </p:cNvSpPr>
          <p:nvPr/>
        </p:nvSpPr>
        <p:spPr bwMode="auto">
          <a:xfrm>
            <a:off x="10058400" y="5105400"/>
            <a:ext cx="19051" cy="762000"/>
          </a:xfrm>
          <a:prstGeom prst="line">
            <a:avLst/>
          </a:prstGeom>
          <a:noFill/>
          <a:ln w="12700">
            <a:solidFill>
              <a:schemeClr val="tx1"/>
            </a:solidFill>
            <a:prstDash val="dash"/>
            <a:round/>
            <a:headEnd/>
            <a:tailEnd/>
          </a:ln>
          <a:effectLst/>
        </p:spPr>
        <p:txBody>
          <a:bodyPr/>
          <a:lstStyle/>
          <a:p>
            <a:endParaRPr lang="en-US"/>
          </a:p>
        </p:txBody>
      </p:sp>
      <p:cxnSp>
        <p:nvCxnSpPr>
          <p:cNvPr id="7" name="Straight Connector 6"/>
          <p:cNvCxnSpPr/>
          <p:nvPr/>
        </p:nvCxnSpPr>
        <p:spPr>
          <a:xfrm flipH="1">
            <a:off x="7059085" y="5715000"/>
            <a:ext cx="3009900"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85" name="Text Box 37"/>
          <p:cNvSpPr txBox="1">
            <a:spLocks noChangeArrowheads="1"/>
          </p:cNvSpPr>
          <p:nvPr/>
        </p:nvSpPr>
        <p:spPr bwMode="auto">
          <a:xfrm>
            <a:off x="7994652" y="5638800"/>
            <a:ext cx="867833" cy="368300"/>
          </a:xfrm>
          <a:prstGeom prst="rect">
            <a:avLst/>
          </a:prstGeom>
          <a:noFill/>
          <a:ln w="12700">
            <a:noFill/>
            <a:miter lim="800000"/>
            <a:headEnd/>
            <a:tailEnd/>
          </a:ln>
          <a:effectLst/>
        </p:spPr>
        <p:txBody>
          <a:bodyPr>
            <a:spAutoFit/>
          </a:bodyPr>
          <a:lstStyle/>
          <a:p>
            <a:pPr>
              <a:spcBef>
                <a:spcPct val="50000"/>
              </a:spcBef>
            </a:pPr>
            <a:r>
              <a:rPr lang="en-US" b="1"/>
              <a:t>0.95</a:t>
            </a:r>
          </a:p>
        </p:txBody>
      </p:sp>
      <p:sp>
        <p:nvSpPr>
          <p:cNvPr id="2" name="Line 35"/>
          <p:cNvSpPr>
            <a:spLocks noChangeShapeType="1"/>
          </p:cNvSpPr>
          <p:nvPr/>
        </p:nvSpPr>
        <p:spPr bwMode="auto">
          <a:xfrm>
            <a:off x="7804152" y="5334000"/>
            <a:ext cx="19049" cy="762000"/>
          </a:xfrm>
          <a:prstGeom prst="line">
            <a:avLst/>
          </a:prstGeom>
          <a:noFill/>
          <a:ln w="12700">
            <a:solidFill>
              <a:schemeClr val="tx1"/>
            </a:solidFill>
            <a:prstDash val="dash"/>
            <a:round/>
            <a:headEnd/>
            <a:tailEnd/>
          </a:ln>
          <a:effectLst/>
        </p:spPr>
        <p:txBody>
          <a:bodyPr/>
          <a:lstStyle/>
          <a:p>
            <a:endParaRPr lang="en-US"/>
          </a:p>
        </p:txBody>
      </p:sp>
      <p:cxnSp>
        <p:nvCxnSpPr>
          <p:cNvPr id="38" name="Straight Connector 37"/>
          <p:cNvCxnSpPr/>
          <p:nvPr/>
        </p:nvCxnSpPr>
        <p:spPr>
          <a:xfrm flipH="1">
            <a:off x="7059085" y="5943600"/>
            <a:ext cx="764116"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88" name="Text Box 37"/>
          <p:cNvSpPr txBox="1">
            <a:spLocks noChangeArrowheads="1"/>
          </p:cNvSpPr>
          <p:nvPr/>
        </p:nvSpPr>
        <p:spPr bwMode="auto">
          <a:xfrm>
            <a:off x="7010400" y="6007100"/>
            <a:ext cx="924984" cy="369888"/>
          </a:xfrm>
          <a:prstGeom prst="rect">
            <a:avLst/>
          </a:prstGeom>
          <a:noFill/>
          <a:ln w="12700">
            <a:noFill/>
            <a:miter lim="800000"/>
            <a:headEnd/>
            <a:tailEnd/>
          </a:ln>
          <a:effectLst/>
        </p:spPr>
        <p:txBody>
          <a:bodyPr>
            <a:spAutoFit/>
          </a:bodyPr>
          <a:lstStyle/>
          <a:p>
            <a:pPr>
              <a:spcBef>
                <a:spcPct val="50000"/>
              </a:spcBef>
            </a:pPr>
            <a:r>
              <a:rPr lang="en-US" b="1"/>
              <a:t>0.05</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Confidence Intervals for the Mean,</a:t>
            </a:r>
            <a:r>
              <a:rPr lang="el-GR" i="1" dirty="0" smtClean="0"/>
              <a:t>σ</a:t>
            </a:r>
            <a:r>
              <a:rPr lang="en-US" dirty="0" smtClean="0"/>
              <a:t> Known</a:t>
            </a:r>
          </a:p>
        </p:txBody>
      </p:sp>
      <p:sp>
        <p:nvSpPr>
          <p:cNvPr id="12291" name="Content Placeholder 2"/>
          <p:cNvSpPr>
            <a:spLocks noGrp="1"/>
          </p:cNvSpPr>
          <p:nvPr>
            <p:ph idx="1"/>
          </p:nvPr>
        </p:nvSpPr>
        <p:spPr>
          <a:xfrm>
            <a:off x="838200" y="1371601"/>
            <a:ext cx="10744200" cy="4805363"/>
          </a:xfrm>
        </p:spPr>
        <p:txBody>
          <a:bodyPr>
            <a:noAutofit/>
          </a:bodyPr>
          <a:lstStyle/>
          <a:p>
            <a:pPr>
              <a:buFontTx/>
              <a:buNone/>
            </a:pPr>
            <a:r>
              <a:rPr lang="en-US" sz="2400" b="1" dirty="0" smtClean="0">
                <a:solidFill>
                  <a:schemeClr val="tx1"/>
                </a:solidFill>
              </a:rPr>
              <a:t>Example:</a:t>
            </a:r>
            <a:r>
              <a:rPr lang="en-US" sz="2400" dirty="0" smtClean="0">
                <a:solidFill>
                  <a:schemeClr val="tx1"/>
                </a:solidFill>
              </a:rPr>
              <a:t>  An airline wants to estimate the number of tickets sold for a daily flight between Dallas and Denver.  Suppose a sample of 35 flights gives a sample mean of 145.5  (Assume that </a:t>
            </a:r>
            <a:r>
              <a:rPr lang="el-GR" sz="2400" i="1" dirty="0" smtClean="0">
                <a:solidFill>
                  <a:schemeClr val="tx1"/>
                </a:solidFill>
              </a:rPr>
              <a:t>σ</a:t>
            </a:r>
            <a:r>
              <a:rPr lang="en-US" sz="2400" dirty="0" smtClean="0">
                <a:solidFill>
                  <a:schemeClr val="tx1"/>
                </a:solidFill>
              </a:rPr>
              <a:t> = 30.2)</a:t>
            </a:r>
          </a:p>
          <a:p>
            <a:pPr>
              <a:buFontTx/>
              <a:buNone/>
            </a:pPr>
            <a:endParaRPr lang="en-US" sz="2400" dirty="0" smtClean="0">
              <a:solidFill>
                <a:schemeClr val="tx1"/>
              </a:solidFill>
            </a:endParaRPr>
          </a:p>
          <a:p>
            <a:pPr>
              <a:buFontTx/>
              <a:buNone/>
            </a:pPr>
            <a:r>
              <a:rPr lang="en-US" sz="2400" dirty="0" smtClean="0">
                <a:solidFill>
                  <a:schemeClr val="tx1"/>
                </a:solidFill>
              </a:rPr>
              <a:t>   Calculate a 90% confidence interval for the population mean</a:t>
            </a:r>
          </a:p>
          <a:p>
            <a:pPr>
              <a:buFontTx/>
              <a:buNone/>
            </a:pPr>
            <a:endParaRPr lang="en-US" sz="2400" dirty="0" smtClean="0">
              <a:solidFill>
                <a:schemeClr val="tx1"/>
              </a:solidFill>
            </a:endParaRPr>
          </a:p>
          <a:p>
            <a:pPr>
              <a:buFontTx/>
              <a:buAutoNum type="arabicPeriod"/>
            </a:pPr>
            <a:r>
              <a:rPr lang="en-US" sz="2400" dirty="0" smtClean="0">
                <a:solidFill>
                  <a:schemeClr val="tx1"/>
                </a:solidFill>
              </a:rPr>
              <a:t> Find the standard error of the mean:</a:t>
            </a:r>
          </a:p>
          <a:p>
            <a:pPr>
              <a:buFontTx/>
              <a:buAutoNum type="arabicPeriod"/>
            </a:pPr>
            <a:endParaRPr lang="en-US" sz="2400" dirty="0" smtClean="0">
              <a:solidFill>
                <a:schemeClr val="tx1"/>
              </a:solidFill>
            </a:endParaRPr>
          </a:p>
          <a:p>
            <a:pPr>
              <a:buFontTx/>
              <a:buAutoNum type="arabicPeriod" startAt="2"/>
            </a:pPr>
            <a:r>
              <a:rPr lang="en-US" sz="2400" dirty="0" smtClean="0">
                <a:solidFill>
                  <a:schemeClr val="tx1"/>
                </a:solidFill>
              </a:rPr>
              <a:t> Find </a:t>
            </a:r>
            <a:r>
              <a:rPr lang="en-US" sz="2400" i="1" dirty="0" smtClean="0">
                <a:solidFill>
                  <a:schemeClr val="tx1"/>
                </a:solidFill>
              </a:rPr>
              <a:t>z</a:t>
            </a:r>
            <a:r>
              <a:rPr lang="el-GR" sz="2400" i="1" baseline="-25000" dirty="0" smtClean="0">
                <a:solidFill>
                  <a:schemeClr val="tx1"/>
                </a:solidFill>
                <a:cs typeface="Arial" charset="0"/>
              </a:rPr>
              <a:t>α</a:t>
            </a:r>
            <a:r>
              <a:rPr lang="en-US" sz="2400" i="1" baseline="-25000" dirty="0" smtClean="0">
                <a:solidFill>
                  <a:schemeClr val="tx1"/>
                </a:solidFill>
                <a:cs typeface="Arial" charset="0"/>
              </a:rPr>
              <a:t>/2</a:t>
            </a:r>
            <a:r>
              <a:rPr lang="en-US" sz="2400" dirty="0" smtClean="0">
                <a:solidFill>
                  <a:schemeClr val="tx1"/>
                </a:solidFill>
              </a:rPr>
              <a:t> for 90%:</a:t>
            </a:r>
          </a:p>
          <a:p>
            <a:pPr>
              <a:buFontTx/>
              <a:buAutoNum type="arabicPeriod" startAt="2"/>
            </a:pPr>
            <a:endParaRPr lang="en-US" sz="2400" dirty="0" smtClean="0">
              <a:solidFill>
                <a:schemeClr val="tx1"/>
              </a:solidFill>
            </a:endParaRPr>
          </a:p>
          <a:p>
            <a:pPr>
              <a:buFontTx/>
              <a:buAutoNum type="arabicPeriod" startAt="2"/>
            </a:pPr>
            <a:r>
              <a:rPr lang="en-US" sz="2400" dirty="0" smtClean="0">
                <a:solidFill>
                  <a:schemeClr val="tx1"/>
                </a:solidFill>
              </a:rPr>
              <a:t> Calculate the interval endpoints: (next slide)</a:t>
            </a:r>
          </a:p>
        </p:txBody>
      </p:sp>
      <p:graphicFrame>
        <p:nvGraphicFramePr>
          <p:cNvPr id="12292" name="Object 3"/>
          <p:cNvGraphicFramePr>
            <a:graphicFrameLocks noChangeAspect="1"/>
          </p:cNvGraphicFramePr>
          <p:nvPr/>
        </p:nvGraphicFramePr>
        <p:xfrm>
          <a:off x="7713134" y="3690938"/>
          <a:ext cx="3841751" cy="766762"/>
        </p:xfrm>
        <a:graphic>
          <a:graphicData uri="http://schemas.openxmlformats.org/presentationml/2006/ole">
            <p:oleObj spid="_x0000_s1132546" name="Equation" r:id="rId3" imgW="1574800" imgH="419100" progId="">
              <p:embed/>
            </p:oleObj>
          </a:graphicData>
        </a:graphic>
      </p:graphicFrame>
      <p:graphicFrame>
        <p:nvGraphicFramePr>
          <p:cNvPr id="2" name="Object 6"/>
          <p:cNvGraphicFramePr>
            <a:graphicFrameLocks noChangeAspect="1"/>
          </p:cNvGraphicFramePr>
          <p:nvPr/>
        </p:nvGraphicFramePr>
        <p:xfrm>
          <a:off x="4591051" y="4643439"/>
          <a:ext cx="3236383" cy="460375"/>
        </p:xfrm>
        <a:graphic>
          <a:graphicData uri="http://schemas.openxmlformats.org/presentationml/2006/ole">
            <p:oleObj spid="_x0000_s1132547" name="Equation" r:id="rId4" imgW="1206500" imgH="228600" progId="">
              <p:embed/>
            </p:oleObj>
          </a:graphicData>
        </a:graphic>
      </p:graphicFrame>
      <p:sp>
        <p:nvSpPr>
          <p:cNvPr id="8" name="Rectangle 7"/>
          <p:cNvSpPr/>
          <p:nvPr/>
        </p:nvSpPr>
        <p:spPr>
          <a:xfrm>
            <a:off x="1004711" y="2873376"/>
            <a:ext cx="10236200" cy="631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Confidence Intervals for the Mean, </a:t>
            </a:r>
            <a:r>
              <a:rPr lang="el-GR" i="1" dirty="0" smtClean="0"/>
              <a:t>σ</a:t>
            </a:r>
            <a:r>
              <a:rPr lang="en-US" dirty="0" smtClean="0"/>
              <a:t> Known</a:t>
            </a:r>
          </a:p>
        </p:txBody>
      </p:sp>
      <p:sp>
        <p:nvSpPr>
          <p:cNvPr id="18435" name="Content Placeholder 2"/>
          <p:cNvSpPr>
            <a:spLocks noGrp="1"/>
          </p:cNvSpPr>
          <p:nvPr>
            <p:ph idx="1"/>
          </p:nvPr>
        </p:nvSpPr>
        <p:spPr>
          <a:xfrm>
            <a:off x="677334" y="733779"/>
            <a:ext cx="10927644" cy="5307584"/>
          </a:xfrm>
        </p:spPr>
        <p:txBody>
          <a:bodyPr>
            <a:noAutofit/>
          </a:bodyPr>
          <a:lstStyle/>
          <a:p>
            <a:pPr>
              <a:buFont typeface="Arial" panose="020B0604020202020204" pitchFamily="34" charset="0"/>
              <a:buNone/>
              <a:defRPr/>
            </a:pPr>
            <a:r>
              <a:rPr lang="en-US" sz="2400" b="1" dirty="0">
                <a:solidFill>
                  <a:schemeClr val="tx1"/>
                </a:solidFill>
              </a:rPr>
              <a:t>Example:</a:t>
            </a:r>
            <a:r>
              <a:rPr lang="en-US" sz="2400" dirty="0">
                <a:solidFill>
                  <a:schemeClr val="tx1"/>
                </a:solidFill>
              </a:rPr>
              <a:t>  An airline wants to estimate the number of tickets sold for a daily flight between Dallas and Denver.  Suppose a sample of 35 flights gives a sample mean of 145.5  (Assume that </a:t>
            </a:r>
            <a:r>
              <a:rPr lang="el-GR" sz="2400" i="1" dirty="0">
                <a:solidFill>
                  <a:schemeClr val="tx1"/>
                </a:solidFill>
              </a:rPr>
              <a:t>σ</a:t>
            </a:r>
            <a:r>
              <a:rPr lang="en-US" sz="2400" dirty="0">
                <a:solidFill>
                  <a:schemeClr val="tx1"/>
                </a:solidFill>
              </a:rPr>
              <a:t> = 30.2)</a:t>
            </a:r>
          </a:p>
          <a:p>
            <a:pPr>
              <a:buFont typeface="Arial" panose="020B0604020202020204" pitchFamily="34" charset="0"/>
              <a:buNone/>
              <a:defRPr/>
            </a:pPr>
            <a:endParaRPr lang="en-US" sz="2400" dirty="0">
              <a:solidFill>
                <a:schemeClr val="tx1"/>
              </a:solidFill>
            </a:endParaRPr>
          </a:p>
          <a:p>
            <a:pPr>
              <a:buFont typeface="Arial" panose="020B0604020202020204" pitchFamily="34" charset="0"/>
              <a:buNone/>
              <a:defRPr/>
            </a:pPr>
            <a:r>
              <a:rPr lang="en-US" sz="2400" dirty="0">
                <a:solidFill>
                  <a:schemeClr val="tx1"/>
                </a:solidFill>
              </a:rPr>
              <a:t>   Calculate a 90% confidence interval for the population mean</a:t>
            </a:r>
          </a:p>
          <a:p>
            <a:pPr>
              <a:buFont typeface="Arial" panose="020B0604020202020204" pitchFamily="34" charset="0"/>
              <a:buNone/>
              <a:defRPr/>
            </a:pPr>
            <a:endParaRPr lang="en-US" sz="2400" dirty="0" smtClean="0">
              <a:solidFill>
                <a:schemeClr val="tx1"/>
              </a:solidFill>
            </a:endParaRPr>
          </a:p>
          <a:p>
            <a:pPr>
              <a:buFontTx/>
              <a:buAutoNum type="arabicPeriod" startAt="3"/>
              <a:defRPr/>
            </a:pPr>
            <a:r>
              <a:rPr lang="en-US" sz="2400" dirty="0" smtClean="0">
                <a:solidFill>
                  <a:schemeClr val="tx1"/>
                </a:solidFill>
              </a:rPr>
              <a:t> Calculate the interval endpoints:</a:t>
            </a:r>
          </a:p>
          <a:p>
            <a:pPr>
              <a:buFontTx/>
              <a:buAutoNum type="arabicPeriod" startAt="3"/>
              <a:defRPr/>
            </a:pPr>
            <a:endParaRPr lang="en-US" sz="2400" dirty="0" smtClean="0">
              <a:solidFill>
                <a:schemeClr val="tx1"/>
              </a:solidFill>
            </a:endParaRPr>
          </a:p>
          <a:p>
            <a:pPr>
              <a:buFontTx/>
              <a:buAutoNum type="arabicPeriod" startAt="3"/>
              <a:defRPr/>
            </a:pPr>
            <a:endParaRPr lang="en-US" sz="2400" dirty="0" smtClean="0">
              <a:solidFill>
                <a:schemeClr val="tx1"/>
              </a:solidFill>
            </a:endParaRPr>
          </a:p>
          <a:p>
            <a:pPr>
              <a:buFontTx/>
              <a:buAutoNum type="arabicPeriod" startAt="3"/>
              <a:defRPr/>
            </a:pPr>
            <a:endParaRPr lang="en-US" sz="2400" dirty="0" smtClean="0">
              <a:solidFill>
                <a:schemeClr val="tx1"/>
              </a:solidFill>
            </a:endParaRPr>
          </a:p>
          <a:p>
            <a:pPr marL="342900" indent="-342900">
              <a:buFont typeface="Arial" panose="020B0604020202020204" pitchFamily="34" charset="0"/>
              <a:buChar char="•"/>
              <a:defRPr/>
            </a:pPr>
            <a:r>
              <a:rPr lang="en-US" sz="2400" dirty="0" smtClean="0">
                <a:solidFill>
                  <a:schemeClr val="tx1"/>
                </a:solidFill>
              </a:rPr>
              <a:t>Based on our sample mean of 145.5, we are 90% confident that the population mean number of tickets sold is between 137.10 and 153.90</a:t>
            </a:r>
            <a:endParaRPr lang="en-US" sz="2400" b="1" dirty="0" smtClean="0">
              <a:solidFill>
                <a:schemeClr val="tx1"/>
              </a:solidFill>
            </a:endParaRPr>
          </a:p>
        </p:txBody>
      </p:sp>
      <p:graphicFrame>
        <p:nvGraphicFramePr>
          <p:cNvPr id="13316" name="Object 1"/>
          <p:cNvGraphicFramePr>
            <a:graphicFrameLocks noChangeAspect="1"/>
          </p:cNvGraphicFramePr>
          <p:nvPr/>
        </p:nvGraphicFramePr>
        <p:xfrm>
          <a:off x="1466145" y="3917246"/>
          <a:ext cx="9245600" cy="944563"/>
        </p:xfrm>
        <a:graphic>
          <a:graphicData uri="http://schemas.openxmlformats.org/presentationml/2006/ole">
            <p:oleObj spid="_x0000_s1133570" name="Equation" r:id="rId3" imgW="3365500" imgH="457200" progId="">
              <p:embed/>
            </p:oleObj>
          </a:graphicData>
        </a:graphic>
      </p:graphicFrame>
      <p:sp>
        <p:nvSpPr>
          <p:cNvPr id="6" name="Rectangle 5"/>
          <p:cNvSpPr/>
          <p:nvPr/>
        </p:nvSpPr>
        <p:spPr>
          <a:xfrm>
            <a:off x="880533" y="2433109"/>
            <a:ext cx="10236200" cy="631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Interval scales</a:t>
            </a:r>
          </a:p>
        </p:txBody>
      </p:sp>
      <p:sp>
        <p:nvSpPr>
          <p:cNvPr id="3" name="Content Placeholder 2"/>
          <p:cNvSpPr>
            <a:spLocks noGrp="1"/>
          </p:cNvSpPr>
          <p:nvPr>
            <p:ph idx="1"/>
          </p:nvPr>
        </p:nvSpPr>
        <p:spPr>
          <a:xfrm>
            <a:off x="259643" y="1607433"/>
            <a:ext cx="11638845" cy="4556300"/>
          </a:xfrm>
        </p:spPr>
        <p:txBody>
          <a:bodyPr>
            <a:noAutofit/>
          </a:bodyPr>
          <a:lstStyle/>
          <a:p>
            <a:pPr marL="457200" lvl="1" indent="0">
              <a:buNone/>
            </a:pPr>
            <a:r>
              <a:rPr lang="en-US" sz="2400" dirty="0" smtClean="0">
                <a:solidFill>
                  <a:srgbClr val="00B050"/>
                </a:solidFill>
              </a:rPr>
              <a:t>Interval scales </a:t>
            </a:r>
            <a:r>
              <a:rPr lang="en-US" sz="2400" dirty="0" smtClean="0">
                <a:solidFill>
                  <a:schemeClr val="tx1"/>
                </a:solidFill>
              </a:rPr>
              <a:t>are numerical scales in which intervals have the same interpretation throughout. </a:t>
            </a:r>
          </a:p>
          <a:p>
            <a:pPr marL="457200" lvl="1" indent="0">
              <a:buNone/>
            </a:pPr>
            <a:endParaRPr lang="en-US" sz="2400" dirty="0" smtClean="0">
              <a:solidFill>
                <a:schemeClr val="tx1"/>
              </a:solidFill>
            </a:endParaRPr>
          </a:p>
          <a:p>
            <a:pPr marL="457200" lvl="1" indent="0">
              <a:buNone/>
            </a:pPr>
            <a:r>
              <a:rPr lang="en-US" sz="2400" dirty="0" smtClean="0">
                <a:solidFill>
                  <a:schemeClr val="tx1"/>
                </a:solidFill>
              </a:rPr>
              <a:t>As an example, consider the Fahrenheit scale of temperature. The difference between 30 degrees and 40 degrees represents the same temperature difference as the difference between 80 degrees and 90 degrees. This is  because each 10-degree interval has the same physical meaning (in terms of the kinetic energy of molecules).</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838200" y="76200"/>
            <a:ext cx="10515600" cy="914400"/>
          </a:xfrm>
        </p:spPr>
        <p:txBody>
          <a:bodyPr/>
          <a:lstStyle/>
          <a:p>
            <a:r>
              <a:rPr lang="en-US" smtClean="0"/>
              <a:t>Calculating the Margin of Error</a:t>
            </a:r>
          </a:p>
        </p:txBody>
      </p:sp>
      <p:sp>
        <p:nvSpPr>
          <p:cNvPr id="14339" name="Content Placeholder 2"/>
          <p:cNvSpPr>
            <a:spLocks noGrp="1"/>
          </p:cNvSpPr>
          <p:nvPr>
            <p:ph idx="1"/>
          </p:nvPr>
        </p:nvSpPr>
        <p:spPr>
          <a:xfrm>
            <a:off x="609600" y="1295400"/>
            <a:ext cx="10972800" cy="1447800"/>
          </a:xfrm>
        </p:spPr>
        <p:txBody>
          <a:bodyPr/>
          <a:lstStyle/>
          <a:p>
            <a:r>
              <a:rPr lang="en-US" sz="2400" dirty="0" smtClean="0">
                <a:solidFill>
                  <a:schemeClr val="tx1"/>
                </a:solidFill>
              </a:rPr>
              <a:t>The </a:t>
            </a:r>
            <a:r>
              <a:rPr lang="en-US" sz="2400" b="1" dirty="0" smtClean="0">
                <a:solidFill>
                  <a:schemeClr val="tx1"/>
                </a:solidFill>
              </a:rPr>
              <a:t>Margin of Error  </a:t>
            </a:r>
            <a:r>
              <a:rPr lang="en-US" sz="2400" i="1" dirty="0" smtClean="0">
                <a:solidFill>
                  <a:schemeClr val="tx1"/>
                </a:solidFill>
              </a:rPr>
              <a:t>ME</a:t>
            </a:r>
            <a:r>
              <a:rPr lang="en-US" sz="2400" dirty="0" smtClean="0">
                <a:solidFill>
                  <a:schemeClr val="tx1"/>
                </a:solidFill>
              </a:rPr>
              <a:t>   is the amount added and subtracted to the point estimate to form the confidence interval</a:t>
            </a:r>
          </a:p>
          <a:p>
            <a:endParaRPr lang="en-US" dirty="0" smtClean="0">
              <a:solidFill>
                <a:schemeClr val="tx1"/>
              </a:solidFill>
            </a:endParaRPr>
          </a:p>
        </p:txBody>
      </p:sp>
      <p:sp>
        <p:nvSpPr>
          <p:cNvPr id="14340" name="Line 4"/>
          <p:cNvSpPr>
            <a:spLocks noChangeShapeType="1"/>
          </p:cNvSpPr>
          <p:nvPr/>
        </p:nvSpPr>
        <p:spPr bwMode="auto">
          <a:xfrm>
            <a:off x="1625600" y="4826000"/>
            <a:ext cx="8737600" cy="0"/>
          </a:xfrm>
          <a:prstGeom prst="line">
            <a:avLst/>
          </a:prstGeom>
          <a:noFill/>
          <a:ln w="57150">
            <a:solidFill>
              <a:srgbClr val="00B400"/>
            </a:solidFill>
            <a:round/>
            <a:headEnd/>
            <a:tailEnd/>
          </a:ln>
          <a:effectLst/>
        </p:spPr>
        <p:txBody>
          <a:bodyPr wrap="none" anchor="ctr"/>
          <a:lstStyle/>
          <a:p>
            <a:endParaRPr lang="en-US"/>
          </a:p>
        </p:txBody>
      </p:sp>
      <p:sp>
        <p:nvSpPr>
          <p:cNvPr id="14341" name="AutoShape 7"/>
          <p:cNvSpPr>
            <a:spLocks noChangeArrowheads="1"/>
          </p:cNvSpPr>
          <p:nvPr/>
        </p:nvSpPr>
        <p:spPr bwMode="auto">
          <a:xfrm>
            <a:off x="5892800" y="4673600"/>
            <a:ext cx="203200" cy="304800"/>
          </a:xfrm>
          <a:prstGeom prst="diamond">
            <a:avLst/>
          </a:prstGeom>
          <a:solidFill>
            <a:srgbClr val="FFFF99"/>
          </a:solidFill>
          <a:ln w="12700">
            <a:solidFill>
              <a:schemeClr val="tx1"/>
            </a:solidFill>
            <a:miter lim="800000"/>
            <a:headEnd/>
            <a:tailEnd/>
          </a:ln>
          <a:effectLst/>
        </p:spPr>
        <p:txBody>
          <a:bodyPr wrap="none" anchor="ctr"/>
          <a:lstStyle/>
          <a:p>
            <a:pPr eaLnBrk="1" hangingPunct="1"/>
            <a:endParaRPr lang="en-US"/>
          </a:p>
        </p:txBody>
      </p:sp>
      <p:sp>
        <p:nvSpPr>
          <p:cNvPr id="14342" name="AutoShape 8"/>
          <p:cNvSpPr>
            <a:spLocks noChangeArrowheads="1"/>
          </p:cNvSpPr>
          <p:nvPr/>
        </p:nvSpPr>
        <p:spPr bwMode="auto">
          <a:xfrm>
            <a:off x="5897034" y="5054600"/>
            <a:ext cx="198967" cy="342900"/>
          </a:xfrm>
          <a:prstGeom prst="upArrow">
            <a:avLst>
              <a:gd name="adj1" fmla="val 50000"/>
              <a:gd name="adj2" fmla="val 112500"/>
            </a:avLst>
          </a:prstGeom>
          <a:solidFill>
            <a:srgbClr val="000000"/>
          </a:solidFill>
          <a:ln w="12700">
            <a:solidFill>
              <a:srgbClr val="000000"/>
            </a:solidFill>
            <a:miter lim="800000"/>
            <a:headEnd/>
            <a:tailEnd/>
          </a:ln>
          <a:effectLst/>
        </p:spPr>
        <p:txBody>
          <a:bodyPr wrap="none" anchor="ctr"/>
          <a:lstStyle/>
          <a:p>
            <a:pPr eaLnBrk="1" hangingPunct="1"/>
            <a:endParaRPr lang="en-US"/>
          </a:p>
        </p:txBody>
      </p:sp>
      <p:sp>
        <p:nvSpPr>
          <p:cNvPr id="14343" name="Text Box 9"/>
          <p:cNvSpPr txBox="1">
            <a:spLocks noChangeArrowheads="1"/>
          </p:cNvSpPr>
          <p:nvPr/>
        </p:nvSpPr>
        <p:spPr bwMode="auto">
          <a:xfrm>
            <a:off x="4902200" y="5349875"/>
            <a:ext cx="2387600" cy="369888"/>
          </a:xfrm>
          <a:prstGeom prst="rect">
            <a:avLst/>
          </a:prstGeom>
          <a:noFill/>
          <a:ln w="12700">
            <a:noFill/>
            <a:miter lim="800000"/>
            <a:headEnd/>
            <a:tailEnd/>
          </a:ln>
          <a:effectLst/>
        </p:spPr>
        <p:txBody>
          <a:bodyPr>
            <a:spAutoFit/>
          </a:bodyPr>
          <a:lstStyle/>
          <a:p>
            <a:pPr>
              <a:spcBef>
                <a:spcPct val="50000"/>
              </a:spcBef>
            </a:pPr>
            <a:r>
              <a:rPr lang="en-US"/>
              <a:t>Point Estimate</a:t>
            </a:r>
          </a:p>
        </p:txBody>
      </p:sp>
      <p:sp>
        <p:nvSpPr>
          <p:cNvPr id="14344" name="Text Box 10"/>
          <p:cNvSpPr txBox="1">
            <a:spLocks noChangeArrowheads="1"/>
          </p:cNvSpPr>
          <p:nvPr/>
        </p:nvSpPr>
        <p:spPr bwMode="auto">
          <a:xfrm>
            <a:off x="1121834" y="5110164"/>
            <a:ext cx="2027767" cy="757237"/>
          </a:xfrm>
          <a:prstGeom prst="rect">
            <a:avLst/>
          </a:prstGeom>
          <a:noFill/>
          <a:ln w="12700">
            <a:noFill/>
            <a:miter lim="800000"/>
            <a:headEnd/>
            <a:tailEnd/>
          </a:ln>
          <a:effectLst/>
        </p:spPr>
        <p:txBody>
          <a:bodyPr>
            <a:spAutoFit/>
          </a:bodyPr>
          <a:lstStyle/>
          <a:p>
            <a:pPr>
              <a:lnSpc>
                <a:spcPct val="80000"/>
              </a:lnSpc>
            </a:pPr>
            <a:r>
              <a:rPr lang="en-US"/>
              <a:t>Lower </a:t>
            </a:r>
          </a:p>
          <a:p>
            <a:pPr>
              <a:lnSpc>
                <a:spcPct val="80000"/>
              </a:lnSpc>
            </a:pPr>
            <a:r>
              <a:rPr lang="en-US"/>
              <a:t>Confidence </a:t>
            </a:r>
          </a:p>
          <a:p>
            <a:pPr>
              <a:lnSpc>
                <a:spcPct val="80000"/>
              </a:lnSpc>
            </a:pPr>
            <a:r>
              <a:rPr lang="en-US"/>
              <a:t>Limit</a:t>
            </a:r>
          </a:p>
        </p:txBody>
      </p:sp>
      <p:sp>
        <p:nvSpPr>
          <p:cNvPr id="14345" name="Text Box 12"/>
          <p:cNvSpPr txBox="1">
            <a:spLocks noChangeArrowheads="1"/>
          </p:cNvSpPr>
          <p:nvPr/>
        </p:nvSpPr>
        <p:spPr bwMode="auto">
          <a:xfrm>
            <a:off x="9757834" y="5110164"/>
            <a:ext cx="2027767" cy="757237"/>
          </a:xfrm>
          <a:prstGeom prst="rect">
            <a:avLst/>
          </a:prstGeom>
          <a:noFill/>
          <a:ln w="12700">
            <a:noFill/>
            <a:miter lim="800000"/>
            <a:headEnd/>
            <a:tailEnd/>
          </a:ln>
          <a:effectLst/>
        </p:spPr>
        <p:txBody>
          <a:bodyPr>
            <a:spAutoFit/>
          </a:bodyPr>
          <a:lstStyle/>
          <a:p>
            <a:pPr>
              <a:lnSpc>
                <a:spcPct val="80000"/>
              </a:lnSpc>
            </a:pPr>
            <a:r>
              <a:rPr lang="en-US"/>
              <a:t>Upper</a:t>
            </a:r>
          </a:p>
          <a:p>
            <a:pPr>
              <a:lnSpc>
                <a:spcPct val="80000"/>
              </a:lnSpc>
            </a:pPr>
            <a:r>
              <a:rPr lang="en-US"/>
              <a:t>Confidence </a:t>
            </a:r>
          </a:p>
          <a:p>
            <a:pPr>
              <a:lnSpc>
                <a:spcPct val="80000"/>
              </a:lnSpc>
            </a:pPr>
            <a:r>
              <a:rPr lang="en-US"/>
              <a:t>Limit</a:t>
            </a:r>
          </a:p>
        </p:txBody>
      </p:sp>
      <p:sp>
        <p:nvSpPr>
          <p:cNvPr id="14346" name="Line 22"/>
          <p:cNvSpPr>
            <a:spLocks noChangeShapeType="1"/>
          </p:cNvSpPr>
          <p:nvPr/>
        </p:nvSpPr>
        <p:spPr bwMode="auto">
          <a:xfrm>
            <a:off x="1625600" y="5878513"/>
            <a:ext cx="8737600" cy="0"/>
          </a:xfrm>
          <a:prstGeom prst="line">
            <a:avLst/>
          </a:prstGeom>
          <a:noFill/>
          <a:ln w="28575">
            <a:solidFill>
              <a:schemeClr val="tx1"/>
            </a:solidFill>
            <a:round/>
            <a:headEnd type="triangle" w="med" len="med"/>
            <a:tailEnd type="triangle" w="med" len="med"/>
          </a:ln>
          <a:effectLst/>
        </p:spPr>
        <p:txBody>
          <a:bodyPr wrap="none"/>
          <a:lstStyle/>
          <a:p>
            <a:endParaRPr lang="en-US"/>
          </a:p>
        </p:txBody>
      </p:sp>
      <p:sp>
        <p:nvSpPr>
          <p:cNvPr id="14347" name="Text Box 24"/>
          <p:cNvSpPr txBox="1">
            <a:spLocks noChangeArrowheads="1"/>
          </p:cNvSpPr>
          <p:nvPr/>
        </p:nvSpPr>
        <p:spPr bwMode="auto">
          <a:xfrm>
            <a:off x="3962400" y="5878514"/>
            <a:ext cx="4470400" cy="369887"/>
          </a:xfrm>
          <a:prstGeom prst="rect">
            <a:avLst/>
          </a:prstGeom>
          <a:noFill/>
          <a:ln w="12700">
            <a:noFill/>
            <a:miter lim="800000"/>
            <a:headEnd/>
            <a:tailEnd/>
          </a:ln>
          <a:effectLst/>
        </p:spPr>
        <p:txBody>
          <a:bodyPr>
            <a:spAutoFit/>
          </a:bodyPr>
          <a:lstStyle/>
          <a:p>
            <a:pPr>
              <a:spcBef>
                <a:spcPct val="50000"/>
              </a:spcBef>
            </a:pPr>
            <a:r>
              <a:rPr lang="en-US"/>
              <a:t>Width of confidence interval</a:t>
            </a:r>
          </a:p>
        </p:txBody>
      </p:sp>
      <p:graphicFrame>
        <p:nvGraphicFramePr>
          <p:cNvPr id="14348" name="Object 1"/>
          <p:cNvGraphicFramePr>
            <a:graphicFrameLocks noChangeAspect="1"/>
          </p:cNvGraphicFramePr>
          <p:nvPr/>
        </p:nvGraphicFramePr>
        <p:xfrm>
          <a:off x="4323644" y="1298222"/>
          <a:ext cx="304800" cy="515938"/>
        </p:xfrm>
        <a:graphic>
          <a:graphicData uri="http://schemas.openxmlformats.org/presentationml/2006/ole">
            <p:oleObj spid="_x0000_s1134594" name="Equation" r:id="rId3" imgW="101556" imgH="228501" progId="">
              <p:embed/>
            </p:oleObj>
          </a:graphicData>
        </a:graphic>
      </p:graphicFrame>
      <p:graphicFrame>
        <p:nvGraphicFramePr>
          <p:cNvPr id="14349" name="Object 2"/>
          <p:cNvGraphicFramePr>
            <a:graphicFrameLocks noChangeAspect="1"/>
          </p:cNvGraphicFramePr>
          <p:nvPr/>
        </p:nvGraphicFramePr>
        <p:xfrm>
          <a:off x="1612900" y="2438400"/>
          <a:ext cx="4699000" cy="1035050"/>
        </p:xfrm>
        <a:graphic>
          <a:graphicData uri="http://schemas.openxmlformats.org/presentationml/2006/ole">
            <p:oleObj spid="_x0000_s1134595" name="Equation" r:id="rId4" imgW="1562100" imgH="457200" progId="">
              <p:embed/>
            </p:oleObj>
          </a:graphicData>
        </a:graphic>
      </p:graphicFrame>
      <p:graphicFrame>
        <p:nvGraphicFramePr>
          <p:cNvPr id="14350" name="Object 3"/>
          <p:cNvGraphicFramePr>
            <a:graphicFrameLocks noChangeAspect="1"/>
          </p:cNvGraphicFramePr>
          <p:nvPr/>
        </p:nvGraphicFramePr>
        <p:xfrm>
          <a:off x="7416801" y="2743201"/>
          <a:ext cx="2840567" cy="582613"/>
        </p:xfrm>
        <a:graphic>
          <a:graphicData uri="http://schemas.openxmlformats.org/presentationml/2006/ole">
            <p:oleObj spid="_x0000_s1134596" name="Equation" r:id="rId5" imgW="838200" imgH="228600" progId="">
              <p:embed/>
            </p:oleObj>
          </a:graphicData>
        </a:graphic>
      </p:graphicFrame>
      <p:cxnSp>
        <p:nvCxnSpPr>
          <p:cNvPr id="16" name="Straight Connector 15"/>
          <p:cNvCxnSpPr/>
          <p:nvPr/>
        </p:nvCxnSpPr>
        <p:spPr>
          <a:xfrm>
            <a:off x="1625601" y="4043364"/>
            <a:ext cx="4233" cy="78263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4341" idx="0"/>
          </p:cNvCxnSpPr>
          <p:nvPr/>
        </p:nvCxnSpPr>
        <p:spPr>
          <a:xfrm>
            <a:off x="5990168" y="4043364"/>
            <a:ext cx="4233" cy="63023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358968" y="4043364"/>
            <a:ext cx="4233" cy="78263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625600" y="4195763"/>
            <a:ext cx="4370917" cy="0"/>
          </a:xfrm>
          <a:prstGeom prst="line">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992285" y="4195763"/>
            <a:ext cx="4370916" cy="0"/>
          </a:xfrm>
          <a:prstGeom prst="line">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356" name="Line 5"/>
          <p:cNvSpPr>
            <a:spLocks noChangeShapeType="1"/>
          </p:cNvSpPr>
          <p:nvPr/>
        </p:nvSpPr>
        <p:spPr bwMode="auto">
          <a:xfrm>
            <a:off x="1629833" y="4597400"/>
            <a:ext cx="0" cy="533400"/>
          </a:xfrm>
          <a:prstGeom prst="line">
            <a:avLst/>
          </a:prstGeom>
          <a:noFill/>
          <a:ln w="57150">
            <a:solidFill>
              <a:srgbClr val="00B400"/>
            </a:solidFill>
            <a:round/>
            <a:headEnd/>
            <a:tailEnd/>
          </a:ln>
          <a:effectLst/>
        </p:spPr>
        <p:txBody>
          <a:bodyPr wrap="none" anchor="ctr"/>
          <a:lstStyle/>
          <a:p>
            <a:endParaRPr lang="en-US"/>
          </a:p>
        </p:txBody>
      </p:sp>
      <p:sp>
        <p:nvSpPr>
          <p:cNvPr id="14357" name="Line 6"/>
          <p:cNvSpPr>
            <a:spLocks noChangeShapeType="1"/>
          </p:cNvSpPr>
          <p:nvPr/>
        </p:nvSpPr>
        <p:spPr bwMode="auto">
          <a:xfrm>
            <a:off x="10367433" y="4597400"/>
            <a:ext cx="0" cy="533400"/>
          </a:xfrm>
          <a:prstGeom prst="line">
            <a:avLst/>
          </a:prstGeom>
          <a:noFill/>
          <a:ln w="57150">
            <a:solidFill>
              <a:srgbClr val="00B400"/>
            </a:solidFill>
            <a:round/>
            <a:headEnd/>
            <a:tailEnd/>
          </a:ln>
          <a:effectLst/>
        </p:spPr>
        <p:txBody>
          <a:bodyPr wrap="none" anchor="ctr"/>
          <a:lstStyle/>
          <a:p>
            <a:endParaRPr lang="en-US"/>
          </a:p>
        </p:txBody>
      </p:sp>
      <p:sp>
        <p:nvSpPr>
          <p:cNvPr id="14358" name="Text Box 24"/>
          <p:cNvSpPr txBox="1">
            <a:spLocks noChangeArrowheads="1"/>
          </p:cNvSpPr>
          <p:nvPr/>
        </p:nvSpPr>
        <p:spPr bwMode="auto">
          <a:xfrm>
            <a:off x="2438400" y="3821113"/>
            <a:ext cx="2946400" cy="369887"/>
          </a:xfrm>
          <a:prstGeom prst="rect">
            <a:avLst/>
          </a:prstGeom>
          <a:noFill/>
          <a:ln w="12700">
            <a:noFill/>
            <a:miter lim="800000"/>
            <a:headEnd/>
            <a:tailEnd/>
          </a:ln>
          <a:effectLst/>
        </p:spPr>
        <p:txBody>
          <a:bodyPr>
            <a:spAutoFit/>
          </a:bodyPr>
          <a:lstStyle/>
          <a:p>
            <a:pPr>
              <a:spcBef>
                <a:spcPct val="50000"/>
              </a:spcBef>
            </a:pPr>
            <a:r>
              <a:rPr lang="en-US"/>
              <a:t>Margin of Error</a:t>
            </a:r>
          </a:p>
        </p:txBody>
      </p:sp>
      <p:sp>
        <p:nvSpPr>
          <p:cNvPr id="14359" name="Text Box 24"/>
          <p:cNvSpPr txBox="1">
            <a:spLocks noChangeArrowheads="1"/>
          </p:cNvSpPr>
          <p:nvPr/>
        </p:nvSpPr>
        <p:spPr bwMode="auto">
          <a:xfrm>
            <a:off x="6908800" y="3821113"/>
            <a:ext cx="2946400" cy="369887"/>
          </a:xfrm>
          <a:prstGeom prst="rect">
            <a:avLst/>
          </a:prstGeom>
          <a:noFill/>
          <a:ln w="12700">
            <a:noFill/>
            <a:miter lim="800000"/>
            <a:headEnd/>
            <a:tailEnd/>
          </a:ln>
          <a:effectLst/>
        </p:spPr>
        <p:txBody>
          <a:bodyPr>
            <a:spAutoFit/>
          </a:bodyPr>
          <a:lstStyle/>
          <a:p>
            <a:pPr>
              <a:spcBef>
                <a:spcPct val="50000"/>
              </a:spcBef>
            </a:pPr>
            <a:r>
              <a:rPr lang="en-US"/>
              <a:t>Margin of Error</a:t>
            </a:r>
          </a:p>
        </p:txBody>
      </p:sp>
      <p:sp>
        <p:nvSpPr>
          <p:cNvPr id="20" name="Right Arrow 19"/>
          <p:cNvSpPr/>
          <p:nvPr/>
        </p:nvSpPr>
        <p:spPr>
          <a:xfrm>
            <a:off x="6502400" y="2895600"/>
            <a:ext cx="711200" cy="228600"/>
          </a:xfrm>
          <a:prstGeom prst="righ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8200" y="76200"/>
            <a:ext cx="10515600" cy="914400"/>
          </a:xfrm>
        </p:spPr>
        <p:txBody>
          <a:bodyPr/>
          <a:lstStyle/>
          <a:p>
            <a:r>
              <a:rPr lang="en-US" smtClean="0"/>
              <a:t>Calculating the Margin of Error</a:t>
            </a:r>
          </a:p>
        </p:txBody>
      </p:sp>
      <p:sp>
        <p:nvSpPr>
          <p:cNvPr id="19459" name="Content Placeholder 2"/>
          <p:cNvSpPr>
            <a:spLocks noGrp="1"/>
          </p:cNvSpPr>
          <p:nvPr>
            <p:ph idx="1"/>
          </p:nvPr>
        </p:nvSpPr>
        <p:spPr>
          <a:xfrm>
            <a:off x="1117600" y="1447800"/>
            <a:ext cx="10236200" cy="1600200"/>
          </a:xfrm>
        </p:spPr>
        <p:txBody>
          <a:bodyPr>
            <a:normAutofit/>
          </a:bodyPr>
          <a:lstStyle/>
          <a:p>
            <a:pPr algn="just">
              <a:buFont typeface="Arial" panose="020B0604020202020204" pitchFamily="34" charset="0"/>
              <a:buNone/>
              <a:defRPr/>
            </a:pPr>
            <a:r>
              <a:rPr lang="en-US" sz="2400" dirty="0" smtClean="0">
                <a:solidFill>
                  <a:schemeClr val="tx1"/>
                </a:solidFill>
              </a:rPr>
              <a:t>Increasing the sample size while keeping the confidence level constant will reduce the margin of error, resulting in a narrower (more precise) confidence interval</a:t>
            </a:r>
          </a:p>
        </p:txBody>
      </p:sp>
      <p:graphicFrame>
        <p:nvGraphicFramePr>
          <p:cNvPr id="15364" name="Object 3"/>
          <p:cNvGraphicFramePr>
            <a:graphicFrameLocks noChangeAspect="1"/>
          </p:cNvGraphicFramePr>
          <p:nvPr/>
        </p:nvGraphicFramePr>
        <p:xfrm>
          <a:off x="2336801" y="3352800"/>
          <a:ext cx="6855884" cy="685800"/>
        </p:xfrm>
        <a:graphic>
          <a:graphicData uri="http://schemas.openxmlformats.org/presentationml/2006/ole">
            <p:oleObj spid="_x0000_s1135618" name="Equation" r:id="rId3" imgW="1816100" imgH="241300" progId="">
              <p:embed/>
            </p:oleObj>
          </a:graphicData>
        </a:graphic>
      </p:graphicFrame>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838200" y="76200"/>
            <a:ext cx="10515600" cy="914400"/>
          </a:xfrm>
        </p:spPr>
        <p:txBody>
          <a:bodyPr/>
          <a:lstStyle/>
          <a:p>
            <a:r>
              <a:rPr lang="en-US" smtClean="0"/>
              <a:t>Interpreting a Confidence Interval</a:t>
            </a:r>
          </a:p>
        </p:txBody>
      </p:sp>
      <p:sp>
        <p:nvSpPr>
          <p:cNvPr id="16387" name="Content Placeholder 2"/>
          <p:cNvSpPr>
            <a:spLocks noGrp="1"/>
          </p:cNvSpPr>
          <p:nvPr>
            <p:ph idx="1"/>
          </p:nvPr>
        </p:nvSpPr>
        <p:spPr>
          <a:xfrm>
            <a:off x="609600" y="1295400"/>
            <a:ext cx="10972800" cy="4953000"/>
          </a:xfrm>
        </p:spPr>
        <p:txBody>
          <a:bodyPr>
            <a:normAutofit/>
          </a:bodyPr>
          <a:lstStyle/>
          <a:p>
            <a:pPr>
              <a:spcBef>
                <a:spcPts val="1200"/>
              </a:spcBef>
            </a:pPr>
            <a:r>
              <a:rPr lang="en-US" sz="2400" dirty="0" smtClean="0">
                <a:solidFill>
                  <a:schemeClr val="tx1"/>
                </a:solidFill>
              </a:rPr>
              <a:t>We are 90% confident that the true mean is between 137.10 and 153.90</a:t>
            </a:r>
          </a:p>
          <a:p>
            <a:pPr lvl="1">
              <a:spcBef>
                <a:spcPts val="1200"/>
              </a:spcBef>
            </a:pPr>
            <a:r>
              <a:rPr lang="en-US" sz="2400" dirty="0" smtClean="0">
                <a:solidFill>
                  <a:schemeClr val="tx1"/>
                </a:solidFill>
              </a:rPr>
              <a:t>Although the population mean may or may not be in </a:t>
            </a:r>
            <a:r>
              <a:rPr lang="en-US" sz="2400" b="1" dirty="0" smtClean="0">
                <a:solidFill>
                  <a:schemeClr val="tx1"/>
                </a:solidFill>
              </a:rPr>
              <a:t>this</a:t>
            </a:r>
            <a:r>
              <a:rPr lang="en-US" sz="2400" dirty="0" smtClean="0">
                <a:solidFill>
                  <a:schemeClr val="tx1"/>
                </a:solidFill>
              </a:rPr>
              <a:t> interval, close to 90% of a large number of sample means drawn from this population will produce confidence intervals that include that population’s mean</a:t>
            </a:r>
          </a:p>
          <a:p>
            <a:pPr>
              <a:spcBef>
                <a:spcPts val="1200"/>
              </a:spcBef>
            </a:pPr>
            <a:endParaRPr lang="en-US" sz="2400" dirty="0" smtClean="0">
              <a:solidFill>
                <a:schemeClr val="tx1"/>
              </a:solidFill>
            </a:endParaRPr>
          </a:p>
          <a:p>
            <a:pPr>
              <a:spcBef>
                <a:spcPts val="1200"/>
              </a:spcBef>
            </a:pPr>
            <a:r>
              <a:rPr lang="en-US" sz="2400" dirty="0" smtClean="0">
                <a:solidFill>
                  <a:schemeClr val="tx1"/>
                </a:solidFill>
              </a:rPr>
              <a:t>An </a:t>
            </a:r>
            <a:r>
              <a:rPr lang="en-US" sz="2400" b="1" dirty="0" smtClean="0">
                <a:solidFill>
                  <a:schemeClr val="tx1"/>
                </a:solidFill>
              </a:rPr>
              <a:t>incorrect</a:t>
            </a:r>
            <a:r>
              <a:rPr lang="en-US" sz="2400" dirty="0" smtClean="0">
                <a:solidFill>
                  <a:schemeClr val="tx1"/>
                </a:solidFill>
              </a:rPr>
              <a:t> interpretation is that there is 90% probability that this interval contains the true population mean</a:t>
            </a:r>
          </a:p>
          <a:p>
            <a:pPr lvl="1">
              <a:spcBef>
                <a:spcPts val="1200"/>
              </a:spcBef>
            </a:pPr>
            <a:r>
              <a:rPr lang="en-US" sz="2400" u="sng" dirty="0" smtClean="0">
                <a:solidFill>
                  <a:schemeClr val="tx1"/>
                </a:solidFill>
              </a:rPr>
              <a:t>This interval</a:t>
            </a:r>
            <a:r>
              <a:rPr lang="en-US" sz="2400" dirty="0" smtClean="0">
                <a:solidFill>
                  <a:schemeClr val="tx1"/>
                </a:solidFill>
              </a:rPr>
              <a:t> either </a:t>
            </a:r>
            <a:r>
              <a:rPr lang="en-US" sz="2400" u="sng" dirty="0" smtClean="0">
                <a:solidFill>
                  <a:schemeClr val="tx1"/>
                </a:solidFill>
              </a:rPr>
              <a:t>does</a:t>
            </a:r>
            <a:r>
              <a:rPr lang="en-US" sz="2400" dirty="0" smtClean="0">
                <a:solidFill>
                  <a:schemeClr val="tx1"/>
                </a:solidFill>
              </a:rPr>
              <a:t> or </a:t>
            </a:r>
            <a:r>
              <a:rPr lang="en-US" sz="2400" u="sng" dirty="0" smtClean="0">
                <a:solidFill>
                  <a:schemeClr val="tx1"/>
                </a:solidFill>
              </a:rPr>
              <a:t>does not</a:t>
            </a:r>
            <a:r>
              <a:rPr lang="en-US" sz="2400" dirty="0" smtClean="0">
                <a:solidFill>
                  <a:schemeClr val="tx1"/>
                </a:solidFill>
              </a:rPr>
              <a:t> contain the true mean, there is no probability for a single interval</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p:cNvSpPr/>
          <p:nvPr/>
        </p:nvSpPr>
        <p:spPr>
          <a:xfrm>
            <a:off x="4978401" y="1524001"/>
            <a:ext cx="2241551" cy="1311275"/>
          </a:xfrm>
          <a:custGeom>
            <a:avLst/>
            <a:gdLst>
              <a:gd name="connsiteX0" fmla="*/ 0 w 1978025"/>
              <a:gd name="connsiteY0" fmla="*/ 1047750 h 1225550"/>
              <a:gd name="connsiteX1" fmla="*/ 0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 name="connsiteX0" fmla="*/ 0 w 1978025"/>
              <a:gd name="connsiteY0" fmla="*/ 1047750 h 1225550"/>
              <a:gd name="connsiteX1" fmla="*/ 161925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 name="connsiteX0" fmla="*/ 0 w 1978025"/>
              <a:gd name="connsiteY0" fmla="*/ 1047750 h 1223169"/>
              <a:gd name="connsiteX1" fmla="*/ 121444 w 1978025"/>
              <a:gd name="connsiteY1" fmla="*/ 1223169 h 1223169"/>
              <a:gd name="connsiteX2" fmla="*/ 1974850 w 1978025"/>
              <a:gd name="connsiteY2" fmla="*/ 1219200 h 1223169"/>
              <a:gd name="connsiteX3" fmla="*/ 1978025 w 1978025"/>
              <a:gd name="connsiteY3" fmla="*/ 1063625 h 1223169"/>
              <a:gd name="connsiteX4" fmla="*/ 1784350 w 1978025"/>
              <a:gd name="connsiteY4" fmla="*/ 942975 h 1223169"/>
              <a:gd name="connsiteX5" fmla="*/ 1657350 w 1978025"/>
              <a:gd name="connsiteY5" fmla="*/ 819150 h 1223169"/>
              <a:gd name="connsiteX6" fmla="*/ 1511300 w 1978025"/>
              <a:gd name="connsiteY6" fmla="*/ 625475 h 1223169"/>
              <a:gd name="connsiteX7" fmla="*/ 1339850 w 1978025"/>
              <a:gd name="connsiteY7" fmla="*/ 368300 h 1223169"/>
              <a:gd name="connsiteX8" fmla="*/ 1165225 w 1978025"/>
              <a:gd name="connsiteY8" fmla="*/ 120650 h 1223169"/>
              <a:gd name="connsiteX9" fmla="*/ 1050925 w 1978025"/>
              <a:gd name="connsiteY9" fmla="*/ 34925 h 1223169"/>
              <a:gd name="connsiteX10" fmla="*/ 984250 w 1978025"/>
              <a:gd name="connsiteY10" fmla="*/ 0 h 1223169"/>
              <a:gd name="connsiteX11" fmla="*/ 949325 w 1978025"/>
              <a:gd name="connsiteY11" fmla="*/ 6350 h 1223169"/>
              <a:gd name="connsiteX12" fmla="*/ 822325 w 1978025"/>
              <a:gd name="connsiteY12" fmla="*/ 79375 h 1223169"/>
              <a:gd name="connsiteX13" fmla="*/ 688975 w 1978025"/>
              <a:gd name="connsiteY13" fmla="*/ 238125 h 1223169"/>
              <a:gd name="connsiteX14" fmla="*/ 460375 w 1978025"/>
              <a:gd name="connsiteY14" fmla="*/ 590550 h 1223169"/>
              <a:gd name="connsiteX15" fmla="*/ 317500 w 1978025"/>
              <a:gd name="connsiteY15" fmla="*/ 771525 h 1223169"/>
              <a:gd name="connsiteX16" fmla="*/ 155575 w 1978025"/>
              <a:gd name="connsiteY16" fmla="*/ 939800 h 1223169"/>
              <a:gd name="connsiteX17" fmla="*/ 0 w 1978025"/>
              <a:gd name="connsiteY17" fmla="*/ 1047750 h 1223169"/>
              <a:gd name="connsiteX0" fmla="*/ 34131 w 1856581"/>
              <a:gd name="connsiteY0" fmla="*/ 939800 h 1223169"/>
              <a:gd name="connsiteX1" fmla="*/ 0 w 1856581"/>
              <a:gd name="connsiteY1" fmla="*/ 1223169 h 1223169"/>
              <a:gd name="connsiteX2" fmla="*/ 1853406 w 1856581"/>
              <a:gd name="connsiteY2" fmla="*/ 1219200 h 1223169"/>
              <a:gd name="connsiteX3" fmla="*/ 1856581 w 1856581"/>
              <a:gd name="connsiteY3" fmla="*/ 1063625 h 1223169"/>
              <a:gd name="connsiteX4" fmla="*/ 1662906 w 1856581"/>
              <a:gd name="connsiteY4" fmla="*/ 942975 h 1223169"/>
              <a:gd name="connsiteX5" fmla="*/ 1535906 w 1856581"/>
              <a:gd name="connsiteY5" fmla="*/ 819150 h 1223169"/>
              <a:gd name="connsiteX6" fmla="*/ 1389856 w 1856581"/>
              <a:gd name="connsiteY6" fmla="*/ 625475 h 1223169"/>
              <a:gd name="connsiteX7" fmla="*/ 1218406 w 1856581"/>
              <a:gd name="connsiteY7" fmla="*/ 368300 h 1223169"/>
              <a:gd name="connsiteX8" fmla="*/ 1043781 w 1856581"/>
              <a:gd name="connsiteY8" fmla="*/ 120650 h 1223169"/>
              <a:gd name="connsiteX9" fmla="*/ 929481 w 1856581"/>
              <a:gd name="connsiteY9" fmla="*/ 34925 h 1223169"/>
              <a:gd name="connsiteX10" fmla="*/ 862806 w 1856581"/>
              <a:gd name="connsiteY10" fmla="*/ 0 h 1223169"/>
              <a:gd name="connsiteX11" fmla="*/ 827881 w 1856581"/>
              <a:gd name="connsiteY11" fmla="*/ 6350 h 1223169"/>
              <a:gd name="connsiteX12" fmla="*/ 700881 w 1856581"/>
              <a:gd name="connsiteY12" fmla="*/ 79375 h 1223169"/>
              <a:gd name="connsiteX13" fmla="*/ 567531 w 1856581"/>
              <a:gd name="connsiteY13" fmla="*/ 238125 h 1223169"/>
              <a:gd name="connsiteX14" fmla="*/ 338931 w 1856581"/>
              <a:gd name="connsiteY14" fmla="*/ 590550 h 1223169"/>
              <a:gd name="connsiteX15" fmla="*/ 196056 w 1856581"/>
              <a:gd name="connsiteY15" fmla="*/ 771525 h 1223169"/>
              <a:gd name="connsiteX16" fmla="*/ 34131 w 1856581"/>
              <a:gd name="connsiteY16" fmla="*/ 939800 h 1223169"/>
              <a:gd name="connsiteX0" fmla="*/ 5556 w 1856581"/>
              <a:gd name="connsiteY0" fmla="*/ 975519 h 1223169"/>
              <a:gd name="connsiteX1" fmla="*/ 0 w 1856581"/>
              <a:gd name="connsiteY1" fmla="*/ 1223169 h 1223169"/>
              <a:gd name="connsiteX2" fmla="*/ 1853406 w 1856581"/>
              <a:gd name="connsiteY2" fmla="*/ 1219200 h 1223169"/>
              <a:gd name="connsiteX3" fmla="*/ 1856581 w 1856581"/>
              <a:gd name="connsiteY3" fmla="*/ 1063625 h 1223169"/>
              <a:gd name="connsiteX4" fmla="*/ 1662906 w 1856581"/>
              <a:gd name="connsiteY4" fmla="*/ 942975 h 1223169"/>
              <a:gd name="connsiteX5" fmla="*/ 1535906 w 1856581"/>
              <a:gd name="connsiteY5" fmla="*/ 819150 h 1223169"/>
              <a:gd name="connsiteX6" fmla="*/ 1389856 w 1856581"/>
              <a:gd name="connsiteY6" fmla="*/ 625475 h 1223169"/>
              <a:gd name="connsiteX7" fmla="*/ 1218406 w 1856581"/>
              <a:gd name="connsiteY7" fmla="*/ 368300 h 1223169"/>
              <a:gd name="connsiteX8" fmla="*/ 1043781 w 1856581"/>
              <a:gd name="connsiteY8" fmla="*/ 120650 h 1223169"/>
              <a:gd name="connsiteX9" fmla="*/ 929481 w 1856581"/>
              <a:gd name="connsiteY9" fmla="*/ 34925 h 1223169"/>
              <a:gd name="connsiteX10" fmla="*/ 862806 w 1856581"/>
              <a:gd name="connsiteY10" fmla="*/ 0 h 1223169"/>
              <a:gd name="connsiteX11" fmla="*/ 827881 w 1856581"/>
              <a:gd name="connsiteY11" fmla="*/ 6350 h 1223169"/>
              <a:gd name="connsiteX12" fmla="*/ 700881 w 1856581"/>
              <a:gd name="connsiteY12" fmla="*/ 79375 h 1223169"/>
              <a:gd name="connsiteX13" fmla="*/ 567531 w 1856581"/>
              <a:gd name="connsiteY13" fmla="*/ 238125 h 1223169"/>
              <a:gd name="connsiteX14" fmla="*/ 338931 w 1856581"/>
              <a:gd name="connsiteY14" fmla="*/ 590550 h 1223169"/>
              <a:gd name="connsiteX15" fmla="*/ 196056 w 1856581"/>
              <a:gd name="connsiteY15" fmla="*/ 771525 h 1223169"/>
              <a:gd name="connsiteX16" fmla="*/ 5556 w 1856581"/>
              <a:gd name="connsiteY16" fmla="*/ 975519 h 1223169"/>
              <a:gd name="connsiteX0" fmla="*/ 0 w 1860550"/>
              <a:gd name="connsiteY0" fmla="*/ 980281 h 1223169"/>
              <a:gd name="connsiteX1" fmla="*/ 3969 w 1860550"/>
              <a:gd name="connsiteY1" fmla="*/ 1223169 h 1223169"/>
              <a:gd name="connsiteX2" fmla="*/ 1857375 w 1860550"/>
              <a:gd name="connsiteY2" fmla="*/ 1219200 h 1223169"/>
              <a:gd name="connsiteX3" fmla="*/ 1860550 w 1860550"/>
              <a:gd name="connsiteY3" fmla="*/ 1063625 h 1223169"/>
              <a:gd name="connsiteX4" fmla="*/ 1666875 w 1860550"/>
              <a:gd name="connsiteY4" fmla="*/ 942975 h 1223169"/>
              <a:gd name="connsiteX5" fmla="*/ 1539875 w 1860550"/>
              <a:gd name="connsiteY5" fmla="*/ 819150 h 1223169"/>
              <a:gd name="connsiteX6" fmla="*/ 1393825 w 1860550"/>
              <a:gd name="connsiteY6" fmla="*/ 625475 h 1223169"/>
              <a:gd name="connsiteX7" fmla="*/ 1222375 w 1860550"/>
              <a:gd name="connsiteY7" fmla="*/ 368300 h 1223169"/>
              <a:gd name="connsiteX8" fmla="*/ 1047750 w 1860550"/>
              <a:gd name="connsiteY8" fmla="*/ 120650 h 1223169"/>
              <a:gd name="connsiteX9" fmla="*/ 933450 w 1860550"/>
              <a:gd name="connsiteY9" fmla="*/ 34925 h 1223169"/>
              <a:gd name="connsiteX10" fmla="*/ 866775 w 1860550"/>
              <a:gd name="connsiteY10" fmla="*/ 0 h 1223169"/>
              <a:gd name="connsiteX11" fmla="*/ 831850 w 1860550"/>
              <a:gd name="connsiteY11" fmla="*/ 6350 h 1223169"/>
              <a:gd name="connsiteX12" fmla="*/ 704850 w 1860550"/>
              <a:gd name="connsiteY12" fmla="*/ 79375 h 1223169"/>
              <a:gd name="connsiteX13" fmla="*/ 571500 w 1860550"/>
              <a:gd name="connsiteY13" fmla="*/ 238125 h 1223169"/>
              <a:gd name="connsiteX14" fmla="*/ 342900 w 1860550"/>
              <a:gd name="connsiteY14" fmla="*/ 590550 h 1223169"/>
              <a:gd name="connsiteX15" fmla="*/ 200025 w 1860550"/>
              <a:gd name="connsiteY15" fmla="*/ 771525 h 1223169"/>
              <a:gd name="connsiteX16" fmla="*/ 0 w 1860550"/>
              <a:gd name="connsiteY16" fmla="*/ 980281 h 1223169"/>
              <a:gd name="connsiteX0" fmla="*/ 0 w 1860550"/>
              <a:gd name="connsiteY0" fmla="*/ 980281 h 1223169"/>
              <a:gd name="connsiteX1" fmla="*/ 3969 w 1860550"/>
              <a:gd name="connsiteY1" fmla="*/ 1223169 h 1223169"/>
              <a:gd name="connsiteX2" fmla="*/ 1702594 w 1860550"/>
              <a:gd name="connsiteY2" fmla="*/ 1219200 h 1223169"/>
              <a:gd name="connsiteX3" fmla="*/ 1860550 w 1860550"/>
              <a:gd name="connsiteY3" fmla="*/ 1063625 h 1223169"/>
              <a:gd name="connsiteX4" fmla="*/ 1666875 w 1860550"/>
              <a:gd name="connsiteY4" fmla="*/ 942975 h 1223169"/>
              <a:gd name="connsiteX5" fmla="*/ 1539875 w 1860550"/>
              <a:gd name="connsiteY5" fmla="*/ 819150 h 1223169"/>
              <a:gd name="connsiteX6" fmla="*/ 1393825 w 1860550"/>
              <a:gd name="connsiteY6" fmla="*/ 625475 h 1223169"/>
              <a:gd name="connsiteX7" fmla="*/ 1222375 w 1860550"/>
              <a:gd name="connsiteY7" fmla="*/ 368300 h 1223169"/>
              <a:gd name="connsiteX8" fmla="*/ 1047750 w 1860550"/>
              <a:gd name="connsiteY8" fmla="*/ 120650 h 1223169"/>
              <a:gd name="connsiteX9" fmla="*/ 933450 w 1860550"/>
              <a:gd name="connsiteY9" fmla="*/ 34925 h 1223169"/>
              <a:gd name="connsiteX10" fmla="*/ 866775 w 1860550"/>
              <a:gd name="connsiteY10" fmla="*/ 0 h 1223169"/>
              <a:gd name="connsiteX11" fmla="*/ 831850 w 1860550"/>
              <a:gd name="connsiteY11" fmla="*/ 6350 h 1223169"/>
              <a:gd name="connsiteX12" fmla="*/ 704850 w 1860550"/>
              <a:gd name="connsiteY12" fmla="*/ 79375 h 1223169"/>
              <a:gd name="connsiteX13" fmla="*/ 571500 w 1860550"/>
              <a:gd name="connsiteY13" fmla="*/ 238125 h 1223169"/>
              <a:gd name="connsiteX14" fmla="*/ 342900 w 1860550"/>
              <a:gd name="connsiteY14" fmla="*/ 590550 h 1223169"/>
              <a:gd name="connsiteX15" fmla="*/ 200025 w 1860550"/>
              <a:gd name="connsiteY15" fmla="*/ 771525 h 1223169"/>
              <a:gd name="connsiteX16" fmla="*/ 0 w 1860550"/>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33450 w 1703387"/>
              <a:gd name="connsiteY9" fmla="*/ 34925 h 1223169"/>
              <a:gd name="connsiteX10" fmla="*/ 866775 w 1703387"/>
              <a:gd name="connsiteY10" fmla="*/ 0 h 1223169"/>
              <a:gd name="connsiteX11" fmla="*/ 831850 w 1703387"/>
              <a:gd name="connsiteY11" fmla="*/ 6350 h 1223169"/>
              <a:gd name="connsiteX12" fmla="*/ 704850 w 1703387"/>
              <a:gd name="connsiteY12" fmla="*/ 79375 h 1223169"/>
              <a:gd name="connsiteX13" fmla="*/ 571500 w 1703387"/>
              <a:gd name="connsiteY13" fmla="*/ 238125 h 1223169"/>
              <a:gd name="connsiteX14" fmla="*/ 342900 w 1703387"/>
              <a:gd name="connsiteY14" fmla="*/ 590550 h 1223169"/>
              <a:gd name="connsiteX15" fmla="*/ 200025 w 1703387"/>
              <a:gd name="connsiteY15" fmla="*/ 771525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33450 w 1703387"/>
              <a:gd name="connsiteY9" fmla="*/ 34925 h 1223169"/>
              <a:gd name="connsiteX10" fmla="*/ 866775 w 1703387"/>
              <a:gd name="connsiteY10" fmla="*/ 0 h 1223169"/>
              <a:gd name="connsiteX11" fmla="*/ 831850 w 1703387"/>
              <a:gd name="connsiteY11" fmla="*/ 6350 h 1223169"/>
              <a:gd name="connsiteX12" fmla="*/ 692943 w 1703387"/>
              <a:gd name="connsiteY12" fmla="*/ 48201 h 1223169"/>
              <a:gd name="connsiteX13" fmla="*/ 571500 w 1703387"/>
              <a:gd name="connsiteY13" fmla="*/ 238125 h 1223169"/>
              <a:gd name="connsiteX14" fmla="*/ 342900 w 1703387"/>
              <a:gd name="connsiteY14" fmla="*/ 590550 h 1223169"/>
              <a:gd name="connsiteX15" fmla="*/ 200025 w 1703387"/>
              <a:gd name="connsiteY15" fmla="*/ 771525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33450 w 1703387"/>
              <a:gd name="connsiteY9" fmla="*/ 34925 h 1223169"/>
              <a:gd name="connsiteX10" fmla="*/ 866775 w 1703387"/>
              <a:gd name="connsiteY10" fmla="*/ 0 h 1223169"/>
              <a:gd name="connsiteX11" fmla="*/ 831850 w 1703387"/>
              <a:gd name="connsiteY11" fmla="*/ 6350 h 1223169"/>
              <a:gd name="connsiteX12" fmla="*/ 692943 w 1703387"/>
              <a:gd name="connsiteY12" fmla="*/ 48201 h 1223169"/>
              <a:gd name="connsiteX13" fmla="*/ 500062 w 1703387"/>
              <a:gd name="connsiteY13" fmla="*/ 184685 h 1223169"/>
              <a:gd name="connsiteX14" fmla="*/ 342900 w 1703387"/>
              <a:gd name="connsiteY14" fmla="*/ 590550 h 1223169"/>
              <a:gd name="connsiteX15" fmla="*/ 200025 w 1703387"/>
              <a:gd name="connsiteY15" fmla="*/ 771525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33450 w 1703387"/>
              <a:gd name="connsiteY9" fmla="*/ 34925 h 1223169"/>
              <a:gd name="connsiteX10" fmla="*/ 866775 w 1703387"/>
              <a:gd name="connsiteY10" fmla="*/ 0 h 1223169"/>
              <a:gd name="connsiteX11" fmla="*/ 831850 w 1703387"/>
              <a:gd name="connsiteY11" fmla="*/ 6350 h 1223169"/>
              <a:gd name="connsiteX12" fmla="*/ 692943 w 1703387"/>
              <a:gd name="connsiteY12" fmla="*/ 48201 h 1223169"/>
              <a:gd name="connsiteX13" fmla="*/ 500062 w 1703387"/>
              <a:gd name="connsiteY13" fmla="*/ 184685 h 1223169"/>
              <a:gd name="connsiteX14" fmla="*/ 342900 w 1703387"/>
              <a:gd name="connsiteY14" fmla="*/ 590550 h 1223169"/>
              <a:gd name="connsiteX15" fmla="*/ 200025 w 1703387"/>
              <a:gd name="connsiteY15" fmla="*/ 771525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33450 w 1703387"/>
              <a:gd name="connsiteY9" fmla="*/ 34925 h 1223169"/>
              <a:gd name="connsiteX10" fmla="*/ 866775 w 1703387"/>
              <a:gd name="connsiteY10" fmla="*/ 0 h 1223169"/>
              <a:gd name="connsiteX11" fmla="*/ 831850 w 1703387"/>
              <a:gd name="connsiteY11" fmla="*/ 6350 h 1223169"/>
              <a:gd name="connsiteX12" fmla="*/ 692943 w 1703387"/>
              <a:gd name="connsiteY12" fmla="*/ 48201 h 1223169"/>
              <a:gd name="connsiteX13" fmla="*/ 500062 w 1703387"/>
              <a:gd name="connsiteY13" fmla="*/ 184685 h 1223169"/>
              <a:gd name="connsiteX14" fmla="*/ 245269 w 1703387"/>
              <a:gd name="connsiteY14" fmla="*/ 461405 h 1223169"/>
              <a:gd name="connsiteX15" fmla="*/ 200025 w 1703387"/>
              <a:gd name="connsiteY15" fmla="*/ 771525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33450 w 1703387"/>
              <a:gd name="connsiteY9" fmla="*/ 34925 h 1223169"/>
              <a:gd name="connsiteX10" fmla="*/ 866775 w 1703387"/>
              <a:gd name="connsiteY10" fmla="*/ 0 h 1223169"/>
              <a:gd name="connsiteX11" fmla="*/ 831850 w 1703387"/>
              <a:gd name="connsiteY11" fmla="*/ 6350 h 1223169"/>
              <a:gd name="connsiteX12" fmla="*/ 692943 w 1703387"/>
              <a:gd name="connsiteY12" fmla="*/ 48201 h 1223169"/>
              <a:gd name="connsiteX13" fmla="*/ 500062 w 1703387"/>
              <a:gd name="connsiteY13" fmla="*/ 184685 h 1223169"/>
              <a:gd name="connsiteX14" fmla="*/ 245269 w 1703387"/>
              <a:gd name="connsiteY14" fmla="*/ 461405 h 1223169"/>
              <a:gd name="connsiteX15" fmla="*/ 200025 w 1703387"/>
              <a:gd name="connsiteY15" fmla="*/ 771525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33450 w 1703387"/>
              <a:gd name="connsiteY9" fmla="*/ 34925 h 1223169"/>
              <a:gd name="connsiteX10" fmla="*/ 866775 w 1703387"/>
              <a:gd name="connsiteY10" fmla="*/ 0 h 1223169"/>
              <a:gd name="connsiteX11" fmla="*/ 831850 w 1703387"/>
              <a:gd name="connsiteY11" fmla="*/ 6350 h 1223169"/>
              <a:gd name="connsiteX12" fmla="*/ 692943 w 1703387"/>
              <a:gd name="connsiteY12" fmla="*/ 48201 h 1223169"/>
              <a:gd name="connsiteX13" fmla="*/ 500062 w 1703387"/>
              <a:gd name="connsiteY13" fmla="*/ 184685 h 1223169"/>
              <a:gd name="connsiteX14" fmla="*/ 245269 w 1703387"/>
              <a:gd name="connsiteY14" fmla="*/ 461405 h 1223169"/>
              <a:gd name="connsiteX15" fmla="*/ 200025 w 1703387"/>
              <a:gd name="connsiteY15" fmla="*/ 771525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33450 w 1703387"/>
              <a:gd name="connsiteY9" fmla="*/ 34925 h 1223169"/>
              <a:gd name="connsiteX10" fmla="*/ 866775 w 1703387"/>
              <a:gd name="connsiteY10" fmla="*/ 0 h 1223169"/>
              <a:gd name="connsiteX11" fmla="*/ 831850 w 1703387"/>
              <a:gd name="connsiteY11" fmla="*/ 6350 h 1223169"/>
              <a:gd name="connsiteX12" fmla="*/ 692943 w 1703387"/>
              <a:gd name="connsiteY12" fmla="*/ 48201 h 1223169"/>
              <a:gd name="connsiteX13" fmla="*/ 500062 w 1703387"/>
              <a:gd name="connsiteY13" fmla="*/ 184685 h 1223169"/>
              <a:gd name="connsiteX14" fmla="*/ 245269 w 1703387"/>
              <a:gd name="connsiteY14" fmla="*/ 461405 h 1223169"/>
              <a:gd name="connsiteX15" fmla="*/ 73819 w 1703387"/>
              <a:gd name="connsiteY15" fmla="*/ 644607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33450 w 1703387"/>
              <a:gd name="connsiteY9" fmla="*/ 34925 h 1223169"/>
              <a:gd name="connsiteX10" fmla="*/ 866775 w 1703387"/>
              <a:gd name="connsiteY10" fmla="*/ 0 h 1223169"/>
              <a:gd name="connsiteX11" fmla="*/ 831850 w 1703387"/>
              <a:gd name="connsiteY11" fmla="*/ 6350 h 1223169"/>
              <a:gd name="connsiteX12" fmla="*/ 692943 w 1703387"/>
              <a:gd name="connsiteY12" fmla="*/ 48201 h 1223169"/>
              <a:gd name="connsiteX13" fmla="*/ 500062 w 1703387"/>
              <a:gd name="connsiteY13" fmla="*/ 184685 h 1223169"/>
              <a:gd name="connsiteX14" fmla="*/ 245269 w 1703387"/>
              <a:gd name="connsiteY14" fmla="*/ 461405 h 1223169"/>
              <a:gd name="connsiteX15" fmla="*/ 4762 w 1703387"/>
              <a:gd name="connsiteY15" fmla="*/ 722538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33450 w 1703387"/>
              <a:gd name="connsiteY9" fmla="*/ 34925 h 1223169"/>
              <a:gd name="connsiteX10" fmla="*/ 866775 w 1703387"/>
              <a:gd name="connsiteY10" fmla="*/ 0 h 1223169"/>
              <a:gd name="connsiteX11" fmla="*/ 831850 w 1703387"/>
              <a:gd name="connsiteY11" fmla="*/ 6350 h 1223169"/>
              <a:gd name="connsiteX12" fmla="*/ 692943 w 1703387"/>
              <a:gd name="connsiteY12" fmla="*/ 48201 h 1223169"/>
              <a:gd name="connsiteX13" fmla="*/ 500062 w 1703387"/>
              <a:gd name="connsiteY13" fmla="*/ 184685 h 1223169"/>
              <a:gd name="connsiteX14" fmla="*/ 245269 w 1703387"/>
              <a:gd name="connsiteY14" fmla="*/ 461405 h 1223169"/>
              <a:gd name="connsiteX15" fmla="*/ 4762 w 1703387"/>
              <a:gd name="connsiteY15" fmla="*/ 722538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47750 w 1703387"/>
              <a:gd name="connsiteY8" fmla="*/ 120650 h 1223169"/>
              <a:gd name="connsiteX9" fmla="*/ 954881 w 1703387"/>
              <a:gd name="connsiteY9" fmla="*/ 26018 h 1223169"/>
              <a:gd name="connsiteX10" fmla="*/ 866775 w 1703387"/>
              <a:gd name="connsiteY10" fmla="*/ 0 h 1223169"/>
              <a:gd name="connsiteX11" fmla="*/ 831850 w 1703387"/>
              <a:gd name="connsiteY11" fmla="*/ 6350 h 1223169"/>
              <a:gd name="connsiteX12" fmla="*/ 692943 w 1703387"/>
              <a:gd name="connsiteY12" fmla="*/ 48201 h 1223169"/>
              <a:gd name="connsiteX13" fmla="*/ 500062 w 1703387"/>
              <a:gd name="connsiteY13" fmla="*/ 184685 h 1223169"/>
              <a:gd name="connsiteX14" fmla="*/ 245269 w 1703387"/>
              <a:gd name="connsiteY14" fmla="*/ 461405 h 1223169"/>
              <a:gd name="connsiteX15" fmla="*/ 4762 w 1703387"/>
              <a:gd name="connsiteY15" fmla="*/ 722538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1097756 w 1703387"/>
              <a:gd name="connsiteY8" fmla="*/ 100610 h 1223169"/>
              <a:gd name="connsiteX9" fmla="*/ 954881 w 1703387"/>
              <a:gd name="connsiteY9" fmla="*/ 26018 h 1223169"/>
              <a:gd name="connsiteX10" fmla="*/ 866775 w 1703387"/>
              <a:gd name="connsiteY10" fmla="*/ 0 h 1223169"/>
              <a:gd name="connsiteX11" fmla="*/ 831850 w 1703387"/>
              <a:gd name="connsiteY11" fmla="*/ 6350 h 1223169"/>
              <a:gd name="connsiteX12" fmla="*/ 692943 w 1703387"/>
              <a:gd name="connsiteY12" fmla="*/ 48201 h 1223169"/>
              <a:gd name="connsiteX13" fmla="*/ 500062 w 1703387"/>
              <a:gd name="connsiteY13" fmla="*/ 184685 h 1223169"/>
              <a:gd name="connsiteX14" fmla="*/ 245269 w 1703387"/>
              <a:gd name="connsiteY14" fmla="*/ 461405 h 1223169"/>
              <a:gd name="connsiteX15" fmla="*/ 4762 w 1703387"/>
              <a:gd name="connsiteY15" fmla="*/ 722538 h 1223169"/>
              <a:gd name="connsiteX16" fmla="*/ 0 w 1703387"/>
              <a:gd name="connsiteY16"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22375 w 1703387"/>
              <a:gd name="connsiteY7" fmla="*/ 368300 h 1223169"/>
              <a:gd name="connsiteX8" fmla="*/ 954881 w 1703387"/>
              <a:gd name="connsiteY8" fmla="*/ 26018 h 1223169"/>
              <a:gd name="connsiteX9" fmla="*/ 866775 w 1703387"/>
              <a:gd name="connsiteY9" fmla="*/ 0 h 1223169"/>
              <a:gd name="connsiteX10" fmla="*/ 831850 w 1703387"/>
              <a:gd name="connsiteY10" fmla="*/ 6350 h 1223169"/>
              <a:gd name="connsiteX11" fmla="*/ 692943 w 1703387"/>
              <a:gd name="connsiteY11" fmla="*/ 48201 h 1223169"/>
              <a:gd name="connsiteX12" fmla="*/ 500062 w 1703387"/>
              <a:gd name="connsiteY12" fmla="*/ 184685 h 1223169"/>
              <a:gd name="connsiteX13" fmla="*/ 245269 w 1703387"/>
              <a:gd name="connsiteY13" fmla="*/ 461405 h 1223169"/>
              <a:gd name="connsiteX14" fmla="*/ 4762 w 1703387"/>
              <a:gd name="connsiteY14" fmla="*/ 722538 h 1223169"/>
              <a:gd name="connsiteX15" fmla="*/ 0 w 1703387"/>
              <a:gd name="connsiteY15"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241425 w 1703387"/>
              <a:gd name="connsiteY7" fmla="*/ 210208 h 1223169"/>
              <a:gd name="connsiteX8" fmla="*/ 954881 w 1703387"/>
              <a:gd name="connsiteY8" fmla="*/ 26018 h 1223169"/>
              <a:gd name="connsiteX9" fmla="*/ 866775 w 1703387"/>
              <a:gd name="connsiteY9" fmla="*/ 0 h 1223169"/>
              <a:gd name="connsiteX10" fmla="*/ 831850 w 1703387"/>
              <a:gd name="connsiteY10" fmla="*/ 6350 h 1223169"/>
              <a:gd name="connsiteX11" fmla="*/ 692943 w 1703387"/>
              <a:gd name="connsiteY11" fmla="*/ 48201 h 1223169"/>
              <a:gd name="connsiteX12" fmla="*/ 500062 w 1703387"/>
              <a:gd name="connsiteY12" fmla="*/ 184685 h 1223169"/>
              <a:gd name="connsiteX13" fmla="*/ 245269 w 1703387"/>
              <a:gd name="connsiteY13" fmla="*/ 461405 h 1223169"/>
              <a:gd name="connsiteX14" fmla="*/ 4762 w 1703387"/>
              <a:gd name="connsiteY14" fmla="*/ 722538 h 1223169"/>
              <a:gd name="connsiteX15" fmla="*/ 0 w 1703387"/>
              <a:gd name="connsiteY15"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165225 w 1703387"/>
              <a:gd name="connsiteY7" fmla="*/ 145635 h 1223169"/>
              <a:gd name="connsiteX8" fmla="*/ 954881 w 1703387"/>
              <a:gd name="connsiteY8" fmla="*/ 26018 h 1223169"/>
              <a:gd name="connsiteX9" fmla="*/ 866775 w 1703387"/>
              <a:gd name="connsiteY9" fmla="*/ 0 h 1223169"/>
              <a:gd name="connsiteX10" fmla="*/ 831850 w 1703387"/>
              <a:gd name="connsiteY10" fmla="*/ 6350 h 1223169"/>
              <a:gd name="connsiteX11" fmla="*/ 692943 w 1703387"/>
              <a:gd name="connsiteY11" fmla="*/ 48201 h 1223169"/>
              <a:gd name="connsiteX12" fmla="*/ 500062 w 1703387"/>
              <a:gd name="connsiteY12" fmla="*/ 184685 h 1223169"/>
              <a:gd name="connsiteX13" fmla="*/ 245269 w 1703387"/>
              <a:gd name="connsiteY13" fmla="*/ 461405 h 1223169"/>
              <a:gd name="connsiteX14" fmla="*/ 4762 w 1703387"/>
              <a:gd name="connsiteY14" fmla="*/ 722538 h 1223169"/>
              <a:gd name="connsiteX15" fmla="*/ 0 w 1703387"/>
              <a:gd name="connsiteY15"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165225 w 1703387"/>
              <a:gd name="connsiteY7" fmla="*/ 145635 h 1223169"/>
              <a:gd name="connsiteX8" fmla="*/ 954881 w 1703387"/>
              <a:gd name="connsiteY8" fmla="*/ 26018 h 1223169"/>
              <a:gd name="connsiteX9" fmla="*/ 866775 w 1703387"/>
              <a:gd name="connsiteY9" fmla="*/ 0 h 1223169"/>
              <a:gd name="connsiteX10" fmla="*/ 831850 w 1703387"/>
              <a:gd name="connsiteY10" fmla="*/ 6350 h 1223169"/>
              <a:gd name="connsiteX11" fmla="*/ 692943 w 1703387"/>
              <a:gd name="connsiteY11" fmla="*/ 48201 h 1223169"/>
              <a:gd name="connsiteX12" fmla="*/ 500062 w 1703387"/>
              <a:gd name="connsiteY12" fmla="*/ 184685 h 1223169"/>
              <a:gd name="connsiteX13" fmla="*/ 245269 w 1703387"/>
              <a:gd name="connsiteY13" fmla="*/ 461405 h 1223169"/>
              <a:gd name="connsiteX14" fmla="*/ 4762 w 1703387"/>
              <a:gd name="connsiteY14" fmla="*/ 722538 h 1223169"/>
              <a:gd name="connsiteX15" fmla="*/ 0 w 1703387"/>
              <a:gd name="connsiteY15"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393825 w 1703387"/>
              <a:gd name="connsiteY6" fmla="*/ 625475 h 1223169"/>
              <a:gd name="connsiteX7" fmla="*/ 1165225 w 1703387"/>
              <a:gd name="connsiteY7" fmla="*/ 145635 h 1223169"/>
              <a:gd name="connsiteX8" fmla="*/ 954881 w 1703387"/>
              <a:gd name="connsiteY8" fmla="*/ 26018 h 1223169"/>
              <a:gd name="connsiteX9" fmla="*/ 866775 w 1703387"/>
              <a:gd name="connsiteY9" fmla="*/ 0 h 1223169"/>
              <a:gd name="connsiteX10" fmla="*/ 831850 w 1703387"/>
              <a:gd name="connsiteY10" fmla="*/ 6350 h 1223169"/>
              <a:gd name="connsiteX11" fmla="*/ 692943 w 1703387"/>
              <a:gd name="connsiteY11" fmla="*/ 48201 h 1223169"/>
              <a:gd name="connsiteX12" fmla="*/ 500062 w 1703387"/>
              <a:gd name="connsiteY12" fmla="*/ 184685 h 1223169"/>
              <a:gd name="connsiteX13" fmla="*/ 245269 w 1703387"/>
              <a:gd name="connsiteY13" fmla="*/ 461405 h 1223169"/>
              <a:gd name="connsiteX14" fmla="*/ 4762 w 1703387"/>
              <a:gd name="connsiteY14" fmla="*/ 722538 h 1223169"/>
              <a:gd name="connsiteX15" fmla="*/ 0 w 1703387"/>
              <a:gd name="connsiteY15"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417638 w 1703387"/>
              <a:gd name="connsiteY6" fmla="*/ 393904 h 1223169"/>
              <a:gd name="connsiteX7" fmla="*/ 1165225 w 1703387"/>
              <a:gd name="connsiteY7" fmla="*/ 145635 h 1223169"/>
              <a:gd name="connsiteX8" fmla="*/ 954881 w 1703387"/>
              <a:gd name="connsiteY8" fmla="*/ 26018 h 1223169"/>
              <a:gd name="connsiteX9" fmla="*/ 866775 w 1703387"/>
              <a:gd name="connsiteY9" fmla="*/ 0 h 1223169"/>
              <a:gd name="connsiteX10" fmla="*/ 831850 w 1703387"/>
              <a:gd name="connsiteY10" fmla="*/ 6350 h 1223169"/>
              <a:gd name="connsiteX11" fmla="*/ 692943 w 1703387"/>
              <a:gd name="connsiteY11" fmla="*/ 48201 h 1223169"/>
              <a:gd name="connsiteX12" fmla="*/ 500062 w 1703387"/>
              <a:gd name="connsiteY12" fmla="*/ 184685 h 1223169"/>
              <a:gd name="connsiteX13" fmla="*/ 245269 w 1703387"/>
              <a:gd name="connsiteY13" fmla="*/ 461405 h 1223169"/>
              <a:gd name="connsiteX14" fmla="*/ 4762 w 1703387"/>
              <a:gd name="connsiteY14" fmla="*/ 722538 h 1223169"/>
              <a:gd name="connsiteX15" fmla="*/ 0 w 1703387"/>
              <a:gd name="connsiteY15"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417638 w 1703387"/>
              <a:gd name="connsiteY6" fmla="*/ 393904 h 1223169"/>
              <a:gd name="connsiteX7" fmla="*/ 1165225 w 1703387"/>
              <a:gd name="connsiteY7" fmla="*/ 145635 h 1223169"/>
              <a:gd name="connsiteX8" fmla="*/ 954881 w 1703387"/>
              <a:gd name="connsiteY8" fmla="*/ 26018 h 1223169"/>
              <a:gd name="connsiteX9" fmla="*/ 866775 w 1703387"/>
              <a:gd name="connsiteY9" fmla="*/ 0 h 1223169"/>
              <a:gd name="connsiteX10" fmla="*/ 831850 w 1703387"/>
              <a:gd name="connsiteY10" fmla="*/ 6350 h 1223169"/>
              <a:gd name="connsiteX11" fmla="*/ 692943 w 1703387"/>
              <a:gd name="connsiteY11" fmla="*/ 48201 h 1223169"/>
              <a:gd name="connsiteX12" fmla="*/ 500062 w 1703387"/>
              <a:gd name="connsiteY12" fmla="*/ 184685 h 1223169"/>
              <a:gd name="connsiteX13" fmla="*/ 245269 w 1703387"/>
              <a:gd name="connsiteY13" fmla="*/ 461405 h 1223169"/>
              <a:gd name="connsiteX14" fmla="*/ 4762 w 1703387"/>
              <a:gd name="connsiteY14" fmla="*/ 722538 h 1223169"/>
              <a:gd name="connsiteX15" fmla="*/ 0 w 1703387"/>
              <a:gd name="connsiteY15"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39875 w 1703387"/>
              <a:gd name="connsiteY5" fmla="*/ 819150 h 1223169"/>
              <a:gd name="connsiteX6" fmla="*/ 1417638 w 1703387"/>
              <a:gd name="connsiteY6" fmla="*/ 393904 h 1223169"/>
              <a:gd name="connsiteX7" fmla="*/ 1165225 w 1703387"/>
              <a:gd name="connsiteY7" fmla="*/ 145635 h 1223169"/>
              <a:gd name="connsiteX8" fmla="*/ 954881 w 1703387"/>
              <a:gd name="connsiteY8" fmla="*/ 26018 h 1223169"/>
              <a:gd name="connsiteX9" fmla="*/ 866775 w 1703387"/>
              <a:gd name="connsiteY9" fmla="*/ 0 h 1223169"/>
              <a:gd name="connsiteX10" fmla="*/ 831850 w 1703387"/>
              <a:gd name="connsiteY10" fmla="*/ 6350 h 1223169"/>
              <a:gd name="connsiteX11" fmla="*/ 692943 w 1703387"/>
              <a:gd name="connsiteY11" fmla="*/ 48201 h 1223169"/>
              <a:gd name="connsiteX12" fmla="*/ 500062 w 1703387"/>
              <a:gd name="connsiteY12" fmla="*/ 184685 h 1223169"/>
              <a:gd name="connsiteX13" fmla="*/ 245269 w 1703387"/>
              <a:gd name="connsiteY13" fmla="*/ 461405 h 1223169"/>
              <a:gd name="connsiteX14" fmla="*/ 4762 w 1703387"/>
              <a:gd name="connsiteY14" fmla="*/ 722538 h 1223169"/>
              <a:gd name="connsiteX15" fmla="*/ 0 w 1703387"/>
              <a:gd name="connsiteY15"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85119 w 1703387"/>
              <a:gd name="connsiteY5" fmla="*/ 580899 h 1223169"/>
              <a:gd name="connsiteX6" fmla="*/ 1417638 w 1703387"/>
              <a:gd name="connsiteY6" fmla="*/ 393904 h 1223169"/>
              <a:gd name="connsiteX7" fmla="*/ 1165225 w 1703387"/>
              <a:gd name="connsiteY7" fmla="*/ 145635 h 1223169"/>
              <a:gd name="connsiteX8" fmla="*/ 954881 w 1703387"/>
              <a:gd name="connsiteY8" fmla="*/ 26018 h 1223169"/>
              <a:gd name="connsiteX9" fmla="*/ 866775 w 1703387"/>
              <a:gd name="connsiteY9" fmla="*/ 0 h 1223169"/>
              <a:gd name="connsiteX10" fmla="*/ 831850 w 1703387"/>
              <a:gd name="connsiteY10" fmla="*/ 6350 h 1223169"/>
              <a:gd name="connsiteX11" fmla="*/ 692943 w 1703387"/>
              <a:gd name="connsiteY11" fmla="*/ 48201 h 1223169"/>
              <a:gd name="connsiteX12" fmla="*/ 500062 w 1703387"/>
              <a:gd name="connsiteY12" fmla="*/ 184685 h 1223169"/>
              <a:gd name="connsiteX13" fmla="*/ 245269 w 1703387"/>
              <a:gd name="connsiteY13" fmla="*/ 461405 h 1223169"/>
              <a:gd name="connsiteX14" fmla="*/ 4762 w 1703387"/>
              <a:gd name="connsiteY14" fmla="*/ 722538 h 1223169"/>
              <a:gd name="connsiteX15" fmla="*/ 0 w 1703387"/>
              <a:gd name="connsiteY15" fmla="*/ 980281 h 1223169"/>
              <a:gd name="connsiteX0" fmla="*/ 0 w 1703387"/>
              <a:gd name="connsiteY0" fmla="*/ 980281 h 1223169"/>
              <a:gd name="connsiteX1" fmla="*/ 3969 w 1703387"/>
              <a:gd name="connsiteY1" fmla="*/ 1223169 h 1223169"/>
              <a:gd name="connsiteX2" fmla="*/ 1702594 w 1703387"/>
              <a:gd name="connsiteY2" fmla="*/ 1219200 h 1223169"/>
              <a:gd name="connsiteX3" fmla="*/ 1703387 w 1703387"/>
              <a:gd name="connsiteY3" fmla="*/ 973138 h 1223169"/>
              <a:gd name="connsiteX4" fmla="*/ 1666875 w 1703387"/>
              <a:gd name="connsiteY4" fmla="*/ 942975 h 1223169"/>
              <a:gd name="connsiteX5" fmla="*/ 1585119 w 1703387"/>
              <a:gd name="connsiteY5" fmla="*/ 580899 h 1223169"/>
              <a:gd name="connsiteX6" fmla="*/ 1417638 w 1703387"/>
              <a:gd name="connsiteY6" fmla="*/ 393904 h 1223169"/>
              <a:gd name="connsiteX7" fmla="*/ 1165225 w 1703387"/>
              <a:gd name="connsiteY7" fmla="*/ 145635 h 1223169"/>
              <a:gd name="connsiteX8" fmla="*/ 954881 w 1703387"/>
              <a:gd name="connsiteY8" fmla="*/ 26018 h 1223169"/>
              <a:gd name="connsiteX9" fmla="*/ 866775 w 1703387"/>
              <a:gd name="connsiteY9" fmla="*/ 0 h 1223169"/>
              <a:gd name="connsiteX10" fmla="*/ 831850 w 1703387"/>
              <a:gd name="connsiteY10" fmla="*/ 6350 h 1223169"/>
              <a:gd name="connsiteX11" fmla="*/ 692943 w 1703387"/>
              <a:gd name="connsiteY11" fmla="*/ 48201 h 1223169"/>
              <a:gd name="connsiteX12" fmla="*/ 500062 w 1703387"/>
              <a:gd name="connsiteY12" fmla="*/ 184685 h 1223169"/>
              <a:gd name="connsiteX13" fmla="*/ 245269 w 1703387"/>
              <a:gd name="connsiteY13" fmla="*/ 461405 h 1223169"/>
              <a:gd name="connsiteX14" fmla="*/ 4762 w 1703387"/>
              <a:gd name="connsiteY14" fmla="*/ 722538 h 1223169"/>
              <a:gd name="connsiteX15" fmla="*/ 0 w 1703387"/>
              <a:gd name="connsiteY15" fmla="*/ 980281 h 1223169"/>
              <a:gd name="connsiteX0" fmla="*/ 0 w 1707357"/>
              <a:gd name="connsiteY0" fmla="*/ 980281 h 1223169"/>
              <a:gd name="connsiteX1" fmla="*/ 3969 w 1707357"/>
              <a:gd name="connsiteY1" fmla="*/ 1223169 h 1223169"/>
              <a:gd name="connsiteX2" fmla="*/ 1702594 w 1707357"/>
              <a:gd name="connsiteY2" fmla="*/ 1219200 h 1223169"/>
              <a:gd name="connsiteX3" fmla="*/ 1703387 w 1707357"/>
              <a:gd name="connsiteY3" fmla="*/ 973138 h 1223169"/>
              <a:gd name="connsiteX4" fmla="*/ 1707357 w 1707357"/>
              <a:gd name="connsiteY4" fmla="*/ 715857 h 1223169"/>
              <a:gd name="connsiteX5" fmla="*/ 1585119 w 1707357"/>
              <a:gd name="connsiteY5" fmla="*/ 580899 h 1223169"/>
              <a:gd name="connsiteX6" fmla="*/ 1417638 w 1707357"/>
              <a:gd name="connsiteY6" fmla="*/ 393904 h 1223169"/>
              <a:gd name="connsiteX7" fmla="*/ 1165225 w 1707357"/>
              <a:gd name="connsiteY7" fmla="*/ 145635 h 1223169"/>
              <a:gd name="connsiteX8" fmla="*/ 954881 w 1707357"/>
              <a:gd name="connsiteY8" fmla="*/ 26018 h 1223169"/>
              <a:gd name="connsiteX9" fmla="*/ 866775 w 1707357"/>
              <a:gd name="connsiteY9" fmla="*/ 0 h 1223169"/>
              <a:gd name="connsiteX10" fmla="*/ 831850 w 1707357"/>
              <a:gd name="connsiteY10" fmla="*/ 6350 h 1223169"/>
              <a:gd name="connsiteX11" fmla="*/ 692943 w 1707357"/>
              <a:gd name="connsiteY11" fmla="*/ 48201 h 1223169"/>
              <a:gd name="connsiteX12" fmla="*/ 500062 w 1707357"/>
              <a:gd name="connsiteY12" fmla="*/ 184685 h 1223169"/>
              <a:gd name="connsiteX13" fmla="*/ 245269 w 1707357"/>
              <a:gd name="connsiteY13" fmla="*/ 461405 h 1223169"/>
              <a:gd name="connsiteX14" fmla="*/ 4762 w 1707357"/>
              <a:gd name="connsiteY14" fmla="*/ 722538 h 1223169"/>
              <a:gd name="connsiteX15" fmla="*/ 0 w 1707357"/>
              <a:gd name="connsiteY15" fmla="*/ 980281 h 1223169"/>
              <a:gd name="connsiteX0" fmla="*/ 0 w 1703426"/>
              <a:gd name="connsiteY0" fmla="*/ 980281 h 1223169"/>
              <a:gd name="connsiteX1" fmla="*/ 3969 w 1703426"/>
              <a:gd name="connsiteY1" fmla="*/ 1223169 h 1223169"/>
              <a:gd name="connsiteX2" fmla="*/ 1702594 w 1703426"/>
              <a:gd name="connsiteY2" fmla="*/ 1219200 h 1223169"/>
              <a:gd name="connsiteX3" fmla="*/ 1703387 w 1703426"/>
              <a:gd name="connsiteY3" fmla="*/ 973138 h 1223169"/>
              <a:gd name="connsiteX4" fmla="*/ 1674019 w 1703426"/>
              <a:gd name="connsiteY4" fmla="*/ 691365 h 1223169"/>
              <a:gd name="connsiteX5" fmla="*/ 1585119 w 1703426"/>
              <a:gd name="connsiteY5" fmla="*/ 580899 h 1223169"/>
              <a:gd name="connsiteX6" fmla="*/ 1417638 w 1703426"/>
              <a:gd name="connsiteY6" fmla="*/ 393904 h 1223169"/>
              <a:gd name="connsiteX7" fmla="*/ 1165225 w 1703426"/>
              <a:gd name="connsiteY7" fmla="*/ 145635 h 1223169"/>
              <a:gd name="connsiteX8" fmla="*/ 954881 w 1703426"/>
              <a:gd name="connsiteY8" fmla="*/ 26018 h 1223169"/>
              <a:gd name="connsiteX9" fmla="*/ 866775 w 1703426"/>
              <a:gd name="connsiteY9" fmla="*/ 0 h 1223169"/>
              <a:gd name="connsiteX10" fmla="*/ 831850 w 1703426"/>
              <a:gd name="connsiteY10" fmla="*/ 6350 h 1223169"/>
              <a:gd name="connsiteX11" fmla="*/ 692943 w 1703426"/>
              <a:gd name="connsiteY11" fmla="*/ 48201 h 1223169"/>
              <a:gd name="connsiteX12" fmla="*/ 500062 w 1703426"/>
              <a:gd name="connsiteY12" fmla="*/ 184685 h 1223169"/>
              <a:gd name="connsiteX13" fmla="*/ 245269 w 1703426"/>
              <a:gd name="connsiteY13" fmla="*/ 461405 h 1223169"/>
              <a:gd name="connsiteX14" fmla="*/ 4762 w 1703426"/>
              <a:gd name="connsiteY14" fmla="*/ 722538 h 1223169"/>
              <a:gd name="connsiteX15" fmla="*/ 0 w 1703426"/>
              <a:gd name="connsiteY15" fmla="*/ 980281 h 1223169"/>
              <a:gd name="connsiteX0" fmla="*/ 0 w 1703426"/>
              <a:gd name="connsiteY0" fmla="*/ 980281 h 1225880"/>
              <a:gd name="connsiteX1" fmla="*/ 3969 w 1703426"/>
              <a:gd name="connsiteY1" fmla="*/ 1223169 h 1225880"/>
              <a:gd name="connsiteX2" fmla="*/ 1681162 w 1703426"/>
              <a:gd name="connsiteY2" fmla="*/ 1225880 h 1225880"/>
              <a:gd name="connsiteX3" fmla="*/ 1703387 w 1703426"/>
              <a:gd name="connsiteY3" fmla="*/ 973138 h 1225880"/>
              <a:gd name="connsiteX4" fmla="*/ 1674019 w 1703426"/>
              <a:gd name="connsiteY4" fmla="*/ 691365 h 1225880"/>
              <a:gd name="connsiteX5" fmla="*/ 1585119 w 1703426"/>
              <a:gd name="connsiteY5" fmla="*/ 580899 h 1225880"/>
              <a:gd name="connsiteX6" fmla="*/ 1417638 w 1703426"/>
              <a:gd name="connsiteY6" fmla="*/ 393904 h 1225880"/>
              <a:gd name="connsiteX7" fmla="*/ 1165225 w 1703426"/>
              <a:gd name="connsiteY7" fmla="*/ 145635 h 1225880"/>
              <a:gd name="connsiteX8" fmla="*/ 954881 w 1703426"/>
              <a:gd name="connsiteY8" fmla="*/ 26018 h 1225880"/>
              <a:gd name="connsiteX9" fmla="*/ 866775 w 1703426"/>
              <a:gd name="connsiteY9" fmla="*/ 0 h 1225880"/>
              <a:gd name="connsiteX10" fmla="*/ 831850 w 1703426"/>
              <a:gd name="connsiteY10" fmla="*/ 6350 h 1225880"/>
              <a:gd name="connsiteX11" fmla="*/ 692943 w 1703426"/>
              <a:gd name="connsiteY11" fmla="*/ 48201 h 1225880"/>
              <a:gd name="connsiteX12" fmla="*/ 500062 w 1703426"/>
              <a:gd name="connsiteY12" fmla="*/ 184685 h 1225880"/>
              <a:gd name="connsiteX13" fmla="*/ 245269 w 1703426"/>
              <a:gd name="connsiteY13" fmla="*/ 461405 h 1225880"/>
              <a:gd name="connsiteX14" fmla="*/ 4762 w 1703426"/>
              <a:gd name="connsiteY14" fmla="*/ 722538 h 1225880"/>
              <a:gd name="connsiteX15" fmla="*/ 0 w 1703426"/>
              <a:gd name="connsiteY15" fmla="*/ 980281 h 1225880"/>
              <a:gd name="connsiteX0" fmla="*/ 0 w 1681253"/>
              <a:gd name="connsiteY0" fmla="*/ 980281 h 1225880"/>
              <a:gd name="connsiteX1" fmla="*/ 3969 w 1681253"/>
              <a:gd name="connsiteY1" fmla="*/ 1223169 h 1225880"/>
              <a:gd name="connsiteX2" fmla="*/ 1681162 w 1681253"/>
              <a:gd name="connsiteY2" fmla="*/ 1225880 h 1225880"/>
              <a:gd name="connsiteX3" fmla="*/ 1674812 w 1681253"/>
              <a:gd name="connsiteY3" fmla="*/ 979818 h 1225880"/>
              <a:gd name="connsiteX4" fmla="*/ 1674019 w 1681253"/>
              <a:gd name="connsiteY4" fmla="*/ 691365 h 1225880"/>
              <a:gd name="connsiteX5" fmla="*/ 1585119 w 1681253"/>
              <a:gd name="connsiteY5" fmla="*/ 580899 h 1225880"/>
              <a:gd name="connsiteX6" fmla="*/ 1417638 w 1681253"/>
              <a:gd name="connsiteY6" fmla="*/ 393904 h 1225880"/>
              <a:gd name="connsiteX7" fmla="*/ 1165225 w 1681253"/>
              <a:gd name="connsiteY7" fmla="*/ 145635 h 1225880"/>
              <a:gd name="connsiteX8" fmla="*/ 954881 w 1681253"/>
              <a:gd name="connsiteY8" fmla="*/ 26018 h 1225880"/>
              <a:gd name="connsiteX9" fmla="*/ 866775 w 1681253"/>
              <a:gd name="connsiteY9" fmla="*/ 0 h 1225880"/>
              <a:gd name="connsiteX10" fmla="*/ 831850 w 1681253"/>
              <a:gd name="connsiteY10" fmla="*/ 6350 h 1225880"/>
              <a:gd name="connsiteX11" fmla="*/ 692943 w 1681253"/>
              <a:gd name="connsiteY11" fmla="*/ 48201 h 1225880"/>
              <a:gd name="connsiteX12" fmla="*/ 500062 w 1681253"/>
              <a:gd name="connsiteY12" fmla="*/ 184685 h 1225880"/>
              <a:gd name="connsiteX13" fmla="*/ 245269 w 1681253"/>
              <a:gd name="connsiteY13" fmla="*/ 461405 h 1225880"/>
              <a:gd name="connsiteX14" fmla="*/ 4762 w 1681253"/>
              <a:gd name="connsiteY14" fmla="*/ 722538 h 1225880"/>
              <a:gd name="connsiteX15" fmla="*/ 0 w 1681253"/>
              <a:gd name="connsiteY15" fmla="*/ 980281 h 122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253" h="1225880">
                <a:moveTo>
                  <a:pt x="0" y="980281"/>
                </a:moveTo>
                <a:lnTo>
                  <a:pt x="3969" y="1223169"/>
                </a:lnTo>
                <a:lnTo>
                  <a:pt x="1681162" y="1225880"/>
                </a:lnTo>
                <a:cubicBezTo>
                  <a:pt x="1682220" y="1174022"/>
                  <a:pt x="1673754" y="1031676"/>
                  <a:pt x="1674812" y="979818"/>
                </a:cubicBezTo>
                <a:cubicBezTo>
                  <a:pt x="1676135" y="894058"/>
                  <a:pt x="1672696" y="777125"/>
                  <a:pt x="1674019" y="691365"/>
                </a:cubicBezTo>
                <a:lnTo>
                  <a:pt x="1585119" y="580899"/>
                </a:lnTo>
                <a:cubicBezTo>
                  <a:pt x="1534848" y="523763"/>
                  <a:pt x="1567922" y="569053"/>
                  <a:pt x="1417638" y="393904"/>
                </a:cubicBezTo>
                <a:cubicBezTo>
                  <a:pt x="1327151" y="296303"/>
                  <a:pt x="1243806" y="218743"/>
                  <a:pt x="1165225" y="145635"/>
                </a:cubicBezTo>
                <a:lnTo>
                  <a:pt x="954881" y="26018"/>
                </a:lnTo>
                <a:lnTo>
                  <a:pt x="866775" y="0"/>
                </a:lnTo>
                <a:lnTo>
                  <a:pt x="831850" y="6350"/>
                </a:lnTo>
                <a:lnTo>
                  <a:pt x="692943" y="48201"/>
                </a:lnTo>
                <a:lnTo>
                  <a:pt x="500062" y="184685"/>
                </a:lnTo>
                <a:cubicBezTo>
                  <a:pt x="371475" y="322200"/>
                  <a:pt x="328612" y="355063"/>
                  <a:pt x="245269" y="461405"/>
                </a:cubicBezTo>
                <a:cubicBezTo>
                  <a:pt x="137319" y="575911"/>
                  <a:pt x="50799" y="652565"/>
                  <a:pt x="4762" y="722538"/>
                </a:cubicBezTo>
                <a:cubicBezTo>
                  <a:pt x="3175" y="808452"/>
                  <a:pt x="1587" y="894367"/>
                  <a:pt x="0" y="980281"/>
                </a:cubicBezTo>
                <a:close/>
              </a:path>
            </a:pathLst>
          </a:cu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411" name="Title 1"/>
          <p:cNvSpPr>
            <a:spLocks noGrp="1"/>
          </p:cNvSpPr>
          <p:nvPr>
            <p:ph type="title"/>
          </p:nvPr>
        </p:nvSpPr>
        <p:spPr>
          <a:xfrm>
            <a:off x="838200" y="76200"/>
            <a:ext cx="10515600" cy="914400"/>
          </a:xfrm>
        </p:spPr>
        <p:txBody>
          <a:bodyPr/>
          <a:lstStyle/>
          <a:p>
            <a:r>
              <a:rPr lang="en-US" smtClean="0"/>
              <a:t>Interpreting a Confidence Interval</a:t>
            </a:r>
          </a:p>
        </p:txBody>
      </p:sp>
      <p:sp>
        <p:nvSpPr>
          <p:cNvPr id="17412" name="Line 21"/>
          <p:cNvSpPr>
            <a:spLocks noChangeShapeType="1"/>
          </p:cNvSpPr>
          <p:nvPr/>
        </p:nvSpPr>
        <p:spPr bwMode="auto">
          <a:xfrm>
            <a:off x="6096000" y="3355975"/>
            <a:ext cx="0" cy="2362200"/>
          </a:xfrm>
          <a:prstGeom prst="line">
            <a:avLst/>
          </a:prstGeom>
          <a:noFill/>
          <a:ln w="28575">
            <a:solidFill>
              <a:schemeClr val="tx1"/>
            </a:solidFill>
            <a:prstDash val="dash"/>
            <a:round/>
            <a:headEnd/>
            <a:tailEnd/>
          </a:ln>
          <a:effectLst/>
        </p:spPr>
        <p:txBody>
          <a:bodyPr wrap="none" anchor="ctr"/>
          <a:lstStyle/>
          <a:p>
            <a:endParaRPr lang="en-US"/>
          </a:p>
        </p:txBody>
      </p:sp>
      <p:graphicFrame>
        <p:nvGraphicFramePr>
          <p:cNvPr id="17413" name="Object 80"/>
          <p:cNvGraphicFramePr>
            <a:graphicFrameLocks noChangeAspect="1"/>
          </p:cNvGraphicFramePr>
          <p:nvPr/>
        </p:nvGraphicFramePr>
        <p:xfrm>
          <a:off x="5588000" y="2974975"/>
          <a:ext cx="897467" cy="376238"/>
        </p:xfrm>
        <a:graphic>
          <a:graphicData uri="http://schemas.openxmlformats.org/presentationml/2006/ole">
            <p:oleObj spid="_x0000_s1136642" name="Equation" r:id="rId3" imgW="431613" imgH="241195" progId="">
              <p:embed/>
            </p:oleObj>
          </a:graphicData>
        </a:graphic>
      </p:graphicFrame>
      <p:sp>
        <p:nvSpPr>
          <p:cNvPr id="17414" name="Rectangle 76"/>
          <p:cNvSpPr>
            <a:spLocks noChangeArrowheads="1"/>
          </p:cNvSpPr>
          <p:nvPr/>
        </p:nvSpPr>
        <p:spPr bwMode="auto">
          <a:xfrm>
            <a:off x="304800" y="2898775"/>
            <a:ext cx="2946400" cy="2590800"/>
          </a:xfrm>
          <a:prstGeom prst="rect">
            <a:avLst/>
          </a:prstGeom>
          <a:solidFill>
            <a:srgbClr val="F7F7A7"/>
          </a:solidFill>
          <a:ln w="12700" algn="ctr">
            <a:solidFill>
              <a:schemeClr val="tx1"/>
            </a:solidFill>
            <a:miter lim="800000"/>
            <a:headEnd/>
            <a:tailEnd/>
          </a:ln>
        </p:spPr>
        <p:txBody>
          <a:bodyPr wrap="none" anchor="ctr"/>
          <a:lstStyle/>
          <a:p>
            <a:pPr eaLnBrk="1" hangingPunct="1"/>
            <a:endParaRPr lang="en-US"/>
          </a:p>
        </p:txBody>
      </p:sp>
      <p:sp>
        <p:nvSpPr>
          <p:cNvPr id="17415" name="Line 51"/>
          <p:cNvSpPr>
            <a:spLocks noChangeShapeType="1"/>
          </p:cNvSpPr>
          <p:nvPr/>
        </p:nvSpPr>
        <p:spPr bwMode="auto">
          <a:xfrm>
            <a:off x="4978400" y="2298701"/>
            <a:ext cx="0" cy="536575"/>
          </a:xfrm>
          <a:prstGeom prst="line">
            <a:avLst/>
          </a:prstGeom>
          <a:noFill/>
          <a:ln w="25400">
            <a:solidFill>
              <a:schemeClr val="tx1"/>
            </a:solidFill>
            <a:round/>
            <a:headEnd/>
            <a:tailEnd/>
          </a:ln>
          <a:effectLst/>
        </p:spPr>
        <p:txBody>
          <a:bodyPr wrap="none" anchor="ctr"/>
          <a:lstStyle/>
          <a:p>
            <a:endParaRPr lang="en-US"/>
          </a:p>
        </p:txBody>
      </p:sp>
      <p:sp>
        <p:nvSpPr>
          <p:cNvPr id="17416" name="Line 52"/>
          <p:cNvSpPr>
            <a:spLocks noChangeShapeType="1"/>
          </p:cNvSpPr>
          <p:nvPr/>
        </p:nvSpPr>
        <p:spPr bwMode="auto">
          <a:xfrm>
            <a:off x="7200901" y="2222501"/>
            <a:ext cx="6351" cy="612775"/>
          </a:xfrm>
          <a:prstGeom prst="line">
            <a:avLst/>
          </a:prstGeom>
          <a:noFill/>
          <a:ln w="25400">
            <a:solidFill>
              <a:schemeClr val="tx1"/>
            </a:solidFill>
            <a:round/>
            <a:headEnd/>
            <a:tailEnd/>
          </a:ln>
          <a:effectLst/>
        </p:spPr>
        <p:txBody>
          <a:bodyPr wrap="none" anchor="ctr"/>
          <a:lstStyle/>
          <a:p>
            <a:endParaRPr lang="en-US"/>
          </a:p>
        </p:txBody>
      </p:sp>
      <p:sp>
        <p:nvSpPr>
          <p:cNvPr id="17417" name="Rectangle 3"/>
          <p:cNvSpPr>
            <a:spLocks noChangeArrowheads="1"/>
          </p:cNvSpPr>
          <p:nvPr/>
        </p:nvSpPr>
        <p:spPr bwMode="auto">
          <a:xfrm>
            <a:off x="4470400" y="5794376"/>
            <a:ext cx="3352800" cy="397545"/>
          </a:xfrm>
          <a:prstGeom prst="rect">
            <a:avLst/>
          </a:prstGeom>
          <a:solidFill>
            <a:srgbClr val="CCE9AD"/>
          </a:solidFill>
          <a:ln w="12700">
            <a:solidFill>
              <a:schemeClr val="tx1"/>
            </a:solidFill>
            <a:miter lim="800000"/>
            <a:headEnd/>
            <a:tailEnd/>
          </a:ln>
        </p:spPr>
        <p:txBody>
          <a:bodyPr lIns="90488" tIns="44450" rIns="90488" bIns="44450">
            <a:spAutoFit/>
          </a:bodyPr>
          <a:lstStyle/>
          <a:p>
            <a:pPr>
              <a:spcBef>
                <a:spcPct val="50000"/>
              </a:spcBef>
            </a:pPr>
            <a:r>
              <a:rPr lang="en-US" sz="2000"/>
              <a:t>Confidence Intervals</a:t>
            </a:r>
            <a:r>
              <a:rPr lang="en-US"/>
              <a:t> </a:t>
            </a:r>
          </a:p>
        </p:txBody>
      </p:sp>
      <p:sp>
        <p:nvSpPr>
          <p:cNvPr id="17418" name="Line 4"/>
          <p:cNvSpPr>
            <a:spLocks noChangeShapeType="1"/>
          </p:cNvSpPr>
          <p:nvPr/>
        </p:nvSpPr>
        <p:spPr bwMode="auto">
          <a:xfrm>
            <a:off x="6093884" y="1530350"/>
            <a:ext cx="0" cy="1301750"/>
          </a:xfrm>
          <a:prstGeom prst="line">
            <a:avLst/>
          </a:prstGeom>
          <a:noFill/>
          <a:ln w="19050" cap="rnd">
            <a:solidFill>
              <a:srgbClr val="006666"/>
            </a:solidFill>
            <a:prstDash val="sysDot"/>
            <a:round/>
            <a:headEnd/>
            <a:tailEnd/>
          </a:ln>
          <a:effectLst/>
        </p:spPr>
        <p:txBody>
          <a:bodyPr wrap="none" anchor="ctr"/>
          <a:lstStyle/>
          <a:p>
            <a:endParaRPr lang="en-US"/>
          </a:p>
        </p:txBody>
      </p:sp>
      <p:sp>
        <p:nvSpPr>
          <p:cNvPr id="17419" name="Rectangle 5"/>
          <p:cNvSpPr>
            <a:spLocks noChangeArrowheads="1"/>
          </p:cNvSpPr>
          <p:nvPr/>
        </p:nvSpPr>
        <p:spPr bwMode="auto">
          <a:xfrm>
            <a:off x="406400" y="2898775"/>
            <a:ext cx="2836333" cy="2859088"/>
          </a:xfrm>
          <a:prstGeom prst="rect">
            <a:avLst/>
          </a:prstGeom>
          <a:noFill/>
          <a:ln w="12700">
            <a:noFill/>
            <a:miter lim="800000"/>
            <a:headEnd/>
            <a:tailEnd/>
          </a:ln>
          <a:effectLst/>
        </p:spPr>
        <p:txBody>
          <a:bodyPr lIns="90488" tIns="44450" rIns="90488" bIns="44450">
            <a:spAutoFit/>
          </a:bodyPr>
          <a:lstStyle/>
          <a:p>
            <a:r>
              <a:rPr lang="en-US"/>
              <a:t>Each interval extends from</a:t>
            </a:r>
          </a:p>
          <a:p>
            <a:r>
              <a:rPr lang="en-US"/>
              <a:t/>
            </a:r>
            <a:br>
              <a:rPr lang="en-US"/>
            </a:br>
            <a:endParaRPr lang="en-US"/>
          </a:p>
          <a:p>
            <a:r>
              <a:rPr lang="en-US"/>
              <a:t>   to</a:t>
            </a:r>
          </a:p>
          <a:p>
            <a:endParaRPr lang="en-US"/>
          </a:p>
          <a:p>
            <a:endParaRPr lang="en-US"/>
          </a:p>
          <a:p>
            <a:r>
              <a:rPr lang="en-US"/>
              <a:t>But       varies from sample to sample</a:t>
            </a:r>
          </a:p>
          <a:p>
            <a:endParaRPr lang="en-US"/>
          </a:p>
        </p:txBody>
      </p:sp>
      <p:sp>
        <p:nvSpPr>
          <p:cNvPr id="17420" name="Rectangle 6"/>
          <p:cNvSpPr>
            <a:spLocks noChangeArrowheads="1"/>
          </p:cNvSpPr>
          <p:nvPr/>
        </p:nvSpPr>
        <p:spPr bwMode="auto">
          <a:xfrm>
            <a:off x="8995834" y="3997326"/>
            <a:ext cx="3094567" cy="920765"/>
          </a:xfrm>
          <a:prstGeom prst="rect">
            <a:avLst/>
          </a:prstGeom>
          <a:solidFill>
            <a:srgbClr val="F7F7A7"/>
          </a:solidFill>
          <a:ln w="12700">
            <a:solidFill>
              <a:schemeClr val="tx1"/>
            </a:solidFill>
            <a:miter lim="800000"/>
            <a:headEnd/>
            <a:tailEnd/>
          </a:ln>
        </p:spPr>
        <p:txBody>
          <a:bodyPr lIns="90488" tIns="44450" rIns="90488" bIns="44450">
            <a:spAutoFit/>
          </a:bodyPr>
          <a:lstStyle/>
          <a:p>
            <a:pPr>
              <a:spcBef>
                <a:spcPct val="70000"/>
              </a:spcBef>
            </a:pPr>
            <a:r>
              <a:rPr lang="en-US">
                <a:sym typeface="Symbol" pitchFamily="18" charset="2"/>
              </a:rPr>
              <a:t>For 90% confidence, 90% </a:t>
            </a:r>
            <a:r>
              <a:rPr lang="en-US"/>
              <a:t>of intervals constructed contain </a:t>
            </a:r>
            <a:r>
              <a:rPr lang="el-GR" i="1"/>
              <a:t>μ</a:t>
            </a:r>
            <a:r>
              <a:rPr lang="en-US" i="1"/>
              <a:t> </a:t>
            </a:r>
            <a:r>
              <a:rPr lang="en-US"/>
              <a:t>; 10</a:t>
            </a:r>
            <a:r>
              <a:rPr lang="en-US">
                <a:sym typeface="Symbol" pitchFamily="18" charset="2"/>
              </a:rPr>
              <a:t>%</a:t>
            </a:r>
            <a:r>
              <a:rPr lang="en-US"/>
              <a:t> do not</a:t>
            </a:r>
          </a:p>
        </p:txBody>
      </p:sp>
      <p:sp>
        <p:nvSpPr>
          <p:cNvPr id="17421" name="Line 9"/>
          <p:cNvSpPr>
            <a:spLocks noChangeShapeType="1"/>
          </p:cNvSpPr>
          <p:nvPr/>
        </p:nvSpPr>
        <p:spPr bwMode="auto">
          <a:xfrm>
            <a:off x="6096000" y="2774950"/>
            <a:ext cx="0" cy="1588"/>
          </a:xfrm>
          <a:prstGeom prst="line">
            <a:avLst/>
          </a:prstGeom>
          <a:noFill/>
          <a:ln w="25400">
            <a:solidFill>
              <a:schemeClr val="bg2"/>
            </a:solidFill>
            <a:round/>
            <a:headEnd/>
            <a:tailEnd/>
          </a:ln>
          <a:effectLst/>
        </p:spPr>
        <p:txBody>
          <a:bodyPr wrap="none" anchor="ctr"/>
          <a:lstStyle/>
          <a:p>
            <a:endParaRPr lang="en-US"/>
          </a:p>
        </p:txBody>
      </p:sp>
      <p:sp>
        <p:nvSpPr>
          <p:cNvPr id="17422" name="Freeform 11"/>
          <p:cNvSpPr>
            <a:spLocks/>
          </p:cNvSpPr>
          <p:nvPr/>
        </p:nvSpPr>
        <p:spPr bwMode="auto">
          <a:xfrm>
            <a:off x="3452284" y="1530350"/>
            <a:ext cx="2683933" cy="1258888"/>
          </a:xfrm>
          <a:custGeom>
            <a:avLst/>
            <a:gdLst>
              <a:gd name="T0" fmla="*/ 0 w 1268"/>
              <a:gd name="T1" fmla="*/ 2147483647 h 793"/>
              <a:gd name="T2" fmla="*/ 2147483647 w 1268"/>
              <a:gd name="T3" fmla="*/ 2147483647 h 793"/>
              <a:gd name="T4" fmla="*/ 2147483647 w 1268"/>
              <a:gd name="T5" fmla="*/ 2147483647 h 793"/>
              <a:gd name="T6" fmla="*/ 2147483647 w 1268"/>
              <a:gd name="T7" fmla="*/ 2147483647 h 793"/>
              <a:gd name="T8" fmla="*/ 2147483647 w 1268"/>
              <a:gd name="T9" fmla="*/ 2147483647 h 793"/>
              <a:gd name="T10" fmla="*/ 2147483647 w 1268"/>
              <a:gd name="T11" fmla="*/ 2147483647 h 793"/>
              <a:gd name="T12" fmla="*/ 2147483647 w 1268"/>
              <a:gd name="T13" fmla="*/ 2147483647 h 793"/>
              <a:gd name="T14" fmla="*/ 2147483647 w 1268"/>
              <a:gd name="T15" fmla="*/ 2147483647 h 793"/>
              <a:gd name="T16" fmla="*/ 2147483647 w 1268"/>
              <a:gd name="T17" fmla="*/ 2147483647 h 793"/>
              <a:gd name="T18" fmla="*/ 2147483647 w 1268"/>
              <a:gd name="T19" fmla="*/ 2147483647 h 793"/>
              <a:gd name="T20" fmla="*/ 2147483647 w 1268"/>
              <a:gd name="T21" fmla="*/ 2147483647 h 793"/>
              <a:gd name="T22" fmla="*/ 2147483647 w 1268"/>
              <a:gd name="T23" fmla="*/ 2147483647 h 793"/>
              <a:gd name="T24" fmla="*/ 2147483647 w 1268"/>
              <a:gd name="T25" fmla="*/ 2147483647 h 793"/>
              <a:gd name="T26" fmla="*/ 2147483647 w 1268"/>
              <a:gd name="T27" fmla="*/ 2147483647 h 793"/>
              <a:gd name="T28" fmla="*/ 2147483647 w 1268"/>
              <a:gd name="T29" fmla="*/ 2147483647 h 793"/>
              <a:gd name="T30" fmla="*/ 2147483647 w 1268"/>
              <a:gd name="T31" fmla="*/ 0 h 7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68" h="793">
                <a:moveTo>
                  <a:pt x="0" y="792"/>
                </a:moveTo>
                <a:lnTo>
                  <a:pt x="133" y="783"/>
                </a:lnTo>
                <a:lnTo>
                  <a:pt x="199" y="773"/>
                </a:lnTo>
                <a:lnTo>
                  <a:pt x="266" y="760"/>
                </a:lnTo>
                <a:lnTo>
                  <a:pt x="332" y="743"/>
                </a:lnTo>
                <a:lnTo>
                  <a:pt x="399" y="718"/>
                </a:lnTo>
                <a:lnTo>
                  <a:pt x="467" y="686"/>
                </a:lnTo>
                <a:lnTo>
                  <a:pt x="600" y="593"/>
                </a:lnTo>
                <a:lnTo>
                  <a:pt x="733" y="464"/>
                </a:lnTo>
                <a:lnTo>
                  <a:pt x="866" y="310"/>
                </a:lnTo>
                <a:lnTo>
                  <a:pt x="933" y="230"/>
                </a:lnTo>
                <a:lnTo>
                  <a:pt x="999" y="156"/>
                </a:lnTo>
                <a:lnTo>
                  <a:pt x="1066" y="93"/>
                </a:lnTo>
                <a:lnTo>
                  <a:pt x="1132" y="42"/>
                </a:lnTo>
                <a:lnTo>
                  <a:pt x="1199" y="10"/>
                </a:lnTo>
                <a:lnTo>
                  <a:pt x="1267"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7423" name="Line 12"/>
          <p:cNvSpPr>
            <a:spLocks noChangeShapeType="1"/>
          </p:cNvSpPr>
          <p:nvPr/>
        </p:nvSpPr>
        <p:spPr bwMode="auto">
          <a:xfrm>
            <a:off x="3350684" y="2835275"/>
            <a:ext cx="5588000" cy="0"/>
          </a:xfrm>
          <a:prstGeom prst="line">
            <a:avLst/>
          </a:prstGeom>
          <a:noFill/>
          <a:ln w="19050">
            <a:solidFill>
              <a:schemeClr val="tx1"/>
            </a:solidFill>
            <a:round/>
            <a:headEnd/>
            <a:tailEnd/>
          </a:ln>
          <a:effectLst/>
        </p:spPr>
        <p:txBody>
          <a:bodyPr wrap="none" anchor="ctr"/>
          <a:lstStyle/>
          <a:p>
            <a:endParaRPr lang="en-US"/>
          </a:p>
        </p:txBody>
      </p:sp>
      <p:sp>
        <p:nvSpPr>
          <p:cNvPr id="17424" name="Line 14"/>
          <p:cNvSpPr>
            <a:spLocks noChangeShapeType="1"/>
          </p:cNvSpPr>
          <p:nvPr/>
        </p:nvSpPr>
        <p:spPr bwMode="auto">
          <a:xfrm>
            <a:off x="3551767" y="2303464"/>
            <a:ext cx="2117" cy="1587"/>
          </a:xfrm>
          <a:prstGeom prst="line">
            <a:avLst/>
          </a:prstGeom>
          <a:noFill/>
          <a:ln w="25400">
            <a:solidFill>
              <a:schemeClr val="accent2"/>
            </a:solidFill>
            <a:round/>
            <a:headEnd/>
            <a:tailEnd/>
          </a:ln>
          <a:effectLst/>
        </p:spPr>
        <p:txBody>
          <a:bodyPr wrap="none" anchor="ctr"/>
          <a:lstStyle/>
          <a:p>
            <a:endParaRPr lang="en-US"/>
          </a:p>
        </p:txBody>
      </p:sp>
      <p:sp>
        <p:nvSpPr>
          <p:cNvPr id="21521" name="Freeform 20"/>
          <p:cNvSpPr>
            <a:spLocks/>
          </p:cNvSpPr>
          <p:nvPr/>
        </p:nvSpPr>
        <p:spPr bwMode="auto">
          <a:xfrm>
            <a:off x="8432800" y="3736975"/>
            <a:ext cx="406400" cy="1828800"/>
          </a:xfrm>
          <a:custGeom>
            <a:avLst/>
            <a:gdLst>
              <a:gd name="T0" fmla="*/ 0 w 432"/>
              <a:gd name="T1" fmla="*/ 0 h 1007"/>
              <a:gd name="T2" fmla="*/ 2147483646 w 432"/>
              <a:gd name="T3" fmla="*/ 2147483646 h 1007"/>
              <a:gd name="T4" fmla="*/ 2147483646 w 432"/>
              <a:gd name="T5" fmla="*/ 2147483646 h 1007"/>
              <a:gd name="T6" fmla="*/ 2147483646 w 432"/>
              <a:gd name="T7" fmla="*/ 2147483646 h 1007"/>
              <a:gd name="T8" fmla="*/ 2147483646 w 432"/>
              <a:gd name="T9" fmla="*/ 2147483646 h 1007"/>
              <a:gd name="T10" fmla="*/ 2147483646 w 432"/>
              <a:gd name="T11" fmla="*/ 2147483646 h 1007"/>
              <a:gd name="T12" fmla="*/ 2147483646 w 432"/>
              <a:gd name="T13" fmla="*/ 2147483646 h 1007"/>
              <a:gd name="T14" fmla="*/ 2147483646 w 432"/>
              <a:gd name="T15" fmla="*/ 2147483646 h 1007"/>
              <a:gd name="T16" fmla="*/ 2147483646 w 432"/>
              <a:gd name="T17" fmla="*/ 2147483646 h 1007"/>
              <a:gd name="T18" fmla="*/ 2147483646 w 432"/>
              <a:gd name="T19" fmla="*/ 2147483646 h 1007"/>
              <a:gd name="T20" fmla="*/ 2147483646 w 432"/>
              <a:gd name="T21" fmla="*/ 2147483646 h 1007"/>
              <a:gd name="T22" fmla="*/ 2147483646 w 432"/>
              <a:gd name="T23" fmla="*/ 2147483646 h 1007"/>
              <a:gd name="T24" fmla="*/ 2147483646 w 432"/>
              <a:gd name="T25" fmla="*/ 2147483646 h 1007"/>
              <a:gd name="T26" fmla="*/ 2147483646 w 432"/>
              <a:gd name="T27" fmla="*/ 2147483646 h 1007"/>
              <a:gd name="T28" fmla="*/ 2147483646 w 432"/>
              <a:gd name="T29" fmla="*/ 2147483646 h 1007"/>
              <a:gd name="T30" fmla="*/ 2147483646 w 432"/>
              <a:gd name="T31" fmla="*/ 2147483646 h 1007"/>
              <a:gd name="T32" fmla="*/ 2147483646 w 432"/>
              <a:gd name="T33" fmla="*/ 2147483646 h 1007"/>
              <a:gd name="T34" fmla="*/ 2147483646 w 432"/>
              <a:gd name="T35" fmla="*/ 2147483646 h 1007"/>
              <a:gd name="T36" fmla="*/ 2147483646 w 432"/>
              <a:gd name="T37" fmla="*/ 2147483646 h 1007"/>
              <a:gd name="T38" fmla="*/ 2147483646 w 432"/>
              <a:gd name="T39" fmla="*/ 2147483646 h 1007"/>
              <a:gd name="T40" fmla="*/ 2147483646 w 432"/>
              <a:gd name="T41" fmla="*/ 2147483646 h 1007"/>
              <a:gd name="T42" fmla="*/ 2147483646 w 432"/>
              <a:gd name="T43" fmla="*/ 2147483646 h 1007"/>
              <a:gd name="T44" fmla="*/ 2147483646 w 432"/>
              <a:gd name="T45" fmla="*/ 2147483646 h 1007"/>
              <a:gd name="T46" fmla="*/ 2147483646 w 432"/>
              <a:gd name="T47" fmla="*/ 2147483646 h 1007"/>
              <a:gd name="T48" fmla="*/ 2147483646 w 432"/>
              <a:gd name="T49" fmla="*/ 2147483646 h 1007"/>
              <a:gd name="T50" fmla="*/ 2147483646 w 432"/>
              <a:gd name="T51" fmla="*/ 2147483646 h 1007"/>
              <a:gd name="T52" fmla="*/ 0 w 432"/>
              <a:gd name="T53" fmla="*/ 2147483646 h 10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32" h="1007">
                <a:moveTo>
                  <a:pt x="0" y="0"/>
                </a:moveTo>
                <a:lnTo>
                  <a:pt x="85" y="5"/>
                </a:lnTo>
                <a:lnTo>
                  <a:pt x="150" y="23"/>
                </a:lnTo>
                <a:lnTo>
                  <a:pt x="176" y="34"/>
                </a:lnTo>
                <a:lnTo>
                  <a:pt x="196" y="45"/>
                </a:lnTo>
                <a:lnTo>
                  <a:pt x="209" y="62"/>
                </a:lnTo>
                <a:lnTo>
                  <a:pt x="216" y="79"/>
                </a:lnTo>
                <a:lnTo>
                  <a:pt x="216" y="415"/>
                </a:lnTo>
                <a:lnTo>
                  <a:pt x="222" y="432"/>
                </a:lnTo>
                <a:lnTo>
                  <a:pt x="235" y="449"/>
                </a:lnTo>
                <a:lnTo>
                  <a:pt x="255" y="460"/>
                </a:lnTo>
                <a:lnTo>
                  <a:pt x="281" y="477"/>
                </a:lnTo>
                <a:lnTo>
                  <a:pt x="346" y="494"/>
                </a:lnTo>
                <a:lnTo>
                  <a:pt x="431" y="500"/>
                </a:lnTo>
                <a:lnTo>
                  <a:pt x="346" y="506"/>
                </a:lnTo>
                <a:lnTo>
                  <a:pt x="281" y="528"/>
                </a:lnTo>
                <a:lnTo>
                  <a:pt x="255" y="540"/>
                </a:lnTo>
                <a:lnTo>
                  <a:pt x="235" y="551"/>
                </a:lnTo>
                <a:lnTo>
                  <a:pt x="222" y="568"/>
                </a:lnTo>
                <a:lnTo>
                  <a:pt x="216" y="585"/>
                </a:lnTo>
                <a:lnTo>
                  <a:pt x="216" y="921"/>
                </a:lnTo>
                <a:lnTo>
                  <a:pt x="209" y="938"/>
                </a:lnTo>
                <a:lnTo>
                  <a:pt x="196" y="955"/>
                </a:lnTo>
                <a:lnTo>
                  <a:pt x="176" y="966"/>
                </a:lnTo>
                <a:lnTo>
                  <a:pt x="150" y="983"/>
                </a:lnTo>
                <a:lnTo>
                  <a:pt x="85" y="1000"/>
                </a:lnTo>
                <a:lnTo>
                  <a:pt x="0" y="1006"/>
                </a:lnTo>
              </a:path>
            </a:pathLst>
          </a:custGeom>
          <a:noFill/>
          <a:ln w="28575" cap="rnd" cmpd="sng">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endParaRPr lang="en-US">
              <a:latin typeface="Arial" panose="020B0604020202020204" pitchFamily="34" charset="0"/>
              <a:cs typeface="Arial" panose="020B0604020202020204" pitchFamily="34" charset="0"/>
            </a:endParaRPr>
          </a:p>
        </p:txBody>
      </p:sp>
      <p:sp>
        <p:nvSpPr>
          <p:cNvPr id="17426" name="Line 22"/>
          <p:cNvSpPr>
            <a:spLocks noChangeShapeType="1"/>
          </p:cNvSpPr>
          <p:nvPr/>
        </p:nvSpPr>
        <p:spPr bwMode="auto">
          <a:xfrm>
            <a:off x="4673600" y="4194175"/>
            <a:ext cx="2133600" cy="0"/>
          </a:xfrm>
          <a:prstGeom prst="line">
            <a:avLst/>
          </a:prstGeom>
          <a:noFill/>
          <a:ln w="50800">
            <a:solidFill>
              <a:schemeClr val="tx2"/>
            </a:solidFill>
            <a:round/>
            <a:headEnd/>
            <a:tailEnd/>
          </a:ln>
          <a:effectLst/>
        </p:spPr>
        <p:txBody>
          <a:bodyPr wrap="none" anchor="ctr"/>
          <a:lstStyle/>
          <a:p>
            <a:endParaRPr lang="en-US"/>
          </a:p>
        </p:txBody>
      </p:sp>
      <p:sp>
        <p:nvSpPr>
          <p:cNvPr id="17427" name="Line 23"/>
          <p:cNvSpPr>
            <a:spLocks noChangeShapeType="1"/>
          </p:cNvSpPr>
          <p:nvPr/>
        </p:nvSpPr>
        <p:spPr bwMode="auto">
          <a:xfrm flipH="1">
            <a:off x="7516285" y="2365375"/>
            <a:ext cx="510116" cy="2413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7428" name="Line 24"/>
          <p:cNvSpPr>
            <a:spLocks noChangeShapeType="1"/>
          </p:cNvSpPr>
          <p:nvPr/>
        </p:nvSpPr>
        <p:spPr bwMode="auto">
          <a:xfrm>
            <a:off x="4267201" y="2365375"/>
            <a:ext cx="505884" cy="2413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17429" name="Line 40"/>
          <p:cNvSpPr>
            <a:spLocks noChangeShapeType="1"/>
          </p:cNvSpPr>
          <p:nvPr/>
        </p:nvSpPr>
        <p:spPr bwMode="auto">
          <a:xfrm flipV="1">
            <a:off x="6096000" y="2822575"/>
            <a:ext cx="0" cy="228600"/>
          </a:xfrm>
          <a:prstGeom prst="line">
            <a:avLst/>
          </a:prstGeom>
          <a:noFill/>
          <a:ln w="28575">
            <a:solidFill>
              <a:schemeClr val="tx1"/>
            </a:solidFill>
            <a:miter lim="800000"/>
            <a:headEnd/>
            <a:tailEnd type="triangle" w="med" len="med"/>
          </a:ln>
          <a:effectLst/>
        </p:spPr>
        <p:txBody>
          <a:bodyPr wrap="none"/>
          <a:lstStyle/>
          <a:p>
            <a:endParaRPr lang="en-US"/>
          </a:p>
        </p:txBody>
      </p:sp>
      <p:sp>
        <p:nvSpPr>
          <p:cNvPr id="17430" name="Line 44"/>
          <p:cNvSpPr>
            <a:spLocks noChangeShapeType="1"/>
          </p:cNvSpPr>
          <p:nvPr/>
        </p:nvSpPr>
        <p:spPr bwMode="auto">
          <a:xfrm>
            <a:off x="3556000" y="5337175"/>
            <a:ext cx="2133600" cy="0"/>
          </a:xfrm>
          <a:prstGeom prst="line">
            <a:avLst/>
          </a:prstGeom>
          <a:noFill/>
          <a:ln w="50800">
            <a:solidFill>
              <a:srgbClr val="FF0000"/>
            </a:solidFill>
            <a:round/>
            <a:headEnd/>
            <a:tailEnd/>
          </a:ln>
          <a:effectLst/>
        </p:spPr>
        <p:txBody>
          <a:bodyPr wrap="none" anchor="ctr"/>
          <a:lstStyle/>
          <a:p>
            <a:endParaRPr lang="en-US"/>
          </a:p>
        </p:txBody>
      </p:sp>
      <p:sp>
        <p:nvSpPr>
          <p:cNvPr id="17431" name="Line 45"/>
          <p:cNvSpPr>
            <a:spLocks noChangeShapeType="1"/>
          </p:cNvSpPr>
          <p:nvPr/>
        </p:nvSpPr>
        <p:spPr bwMode="auto">
          <a:xfrm>
            <a:off x="5689600" y="5565775"/>
            <a:ext cx="2133600" cy="0"/>
          </a:xfrm>
          <a:prstGeom prst="line">
            <a:avLst/>
          </a:prstGeom>
          <a:noFill/>
          <a:ln w="50800">
            <a:solidFill>
              <a:schemeClr val="tx2"/>
            </a:solidFill>
            <a:round/>
            <a:headEnd/>
            <a:tailEnd/>
          </a:ln>
          <a:effectLst/>
        </p:spPr>
        <p:txBody>
          <a:bodyPr wrap="none" anchor="ctr"/>
          <a:lstStyle/>
          <a:p>
            <a:endParaRPr lang="en-US"/>
          </a:p>
        </p:txBody>
      </p:sp>
      <p:sp>
        <p:nvSpPr>
          <p:cNvPr id="17432" name="Line 46"/>
          <p:cNvSpPr>
            <a:spLocks noChangeShapeType="1"/>
          </p:cNvSpPr>
          <p:nvPr/>
        </p:nvSpPr>
        <p:spPr bwMode="auto">
          <a:xfrm>
            <a:off x="4470400" y="4498975"/>
            <a:ext cx="2133600" cy="0"/>
          </a:xfrm>
          <a:prstGeom prst="line">
            <a:avLst/>
          </a:prstGeom>
          <a:noFill/>
          <a:ln w="50800">
            <a:solidFill>
              <a:schemeClr val="tx2"/>
            </a:solidFill>
            <a:round/>
            <a:headEnd/>
            <a:tailEnd/>
          </a:ln>
          <a:effectLst/>
        </p:spPr>
        <p:txBody>
          <a:bodyPr wrap="none" anchor="ctr"/>
          <a:lstStyle/>
          <a:p>
            <a:endParaRPr lang="en-US"/>
          </a:p>
        </p:txBody>
      </p:sp>
      <p:sp>
        <p:nvSpPr>
          <p:cNvPr id="17433" name="Line 47"/>
          <p:cNvSpPr>
            <a:spLocks noChangeShapeType="1"/>
          </p:cNvSpPr>
          <p:nvPr/>
        </p:nvSpPr>
        <p:spPr bwMode="auto">
          <a:xfrm>
            <a:off x="5384800" y="4803775"/>
            <a:ext cx="2133600" cy="0"/>
          </a:xfrm>
          <a:prstGeom prst="line">
            <a:avLst/>
          </a:prstGeom>
          <a:noFill/>
          <a:ln w="50800">
            <a:solidFill>
              <a:schemeClr val="tx2"/>
            </a:solidFill>
            <a:round/>
            <a:headEnd/>
            <a:tailEnd/>
          </a:ln>
          <a:effectLst/>
        </p:spPr>
        <p:txBody>
          <a:bodyPr wrap="none" anchor="ctr"/>
          <a:lstStyle/>
          <a:p>
            <a:endParaRPr lang="en-US"/>
          </a:p>
        </p:txBody>
      </p:sp>
      <p:sp>
        <p:nvSpPr>
          <p:cNvPr id="17434" name="Line 48"/>
          <p:cNvSpPr>
            <a:spLocks noChangeShapeType="1"/>
          </p:cNvSpPr>
          <p:nvPr/>
        </p:nvSpPr>
        <p:spPr bwMode="auto">
          <a:xfrm>
            <a:off x="5080000" y="5108575"/>
            <a:ext cx="2133600" cy="0"/>
          </a:xfrm>
          <a:prstGeom prst="line">
            <a:avLst/>
          </a:prstGeom>
          <a:noFill/>
          <a:ln w="50800">
            <a:solidFill>
              <a:schemeClr val="tx2"/>
            </a:solidFill>
            <a:round/>
            <a:headEnd/>
            <a:tailEnd/>
          </a:ln>
          <a:effectLst/>
        </p:spPr>
        <p:txBody>
          <a:bodyPr wrap="none" anchor="ctr"/>
          <a:lstStyle/>
          <a:p>
            <a:endParaRPr lang="en-US"/>
          </a:p>
        </p:txBody>
      </p:sp>
      <p:graphicFrame>
        <p:nvGraphicFramePr>
          <p:cNvPr id="17435" name="Object 54"/>
          <p:cNvGraphicFramePr>
            <a:graphicFrameLocks noChangeAspect="1"/>
          </p:cNvGraphicFramePr>
          <p:nvPr/>
        </p:nvGraphicFramePr>
        <p:xfrm>
          <a:off x="1117601" y="3554414"/>
          <a:ext cx="1801284" cy="496887"/>
        </p:xfrm>
        <a:graphic>
          <a:graphicData uri="http://schemas.openxmlformats.org/presentationml/2006/ole">
            <p:oleObj spid="_x0000_s1136643" name="Equation" r:id="rId4" imgW="622030" imgH="228501" progId="">
              <p:embed/>
            </p:oleObj>
          </a:graphicData>
        </a:graphic>
      </p:graphicFrame>
      <p:sp>
        <p:nvSpPr>
          <p:cNvPr id="17436" name="Line 56"/>
          <p:cNvSpPr>
            <a:spLocks noChangeShapeType="1"/>
          </p:cNvSpPr>
          <p:nvPr/>
        </p:nvSpPr>
        <p:spPr bwMode="auto">
          <a:xfrm>
            <a:off x="3251200" y="4270376"/>
            <a:ext cx="1016000" cy="161925"/>
          </a:xfrm>
          <a:prstGeom prst="line">
            <a:avLst/>
          </a:prstGeom>
          <a:noFill/>
          <a:ln w="19050">
            <a:solidFill>
              <a:schemeClr val="tx1"/>
            </a:solidFill>
            <a:round/>
            <a:headEnd/>
            <a:tailEnd type="triangle" w="med" len="med"/>
          </a:ln>
          <a:effectLst/>
        </p:spPr>
        <p:txBody>
          <a:bodyPr wrap="none" anchor="ctr"/>
          <a:lstStyle/>
          <a:p>
            <a:endParaRPr lang="en-US"/>
          </a:p>
        </p:txBody>
      </p:sp>
      <p:sp>
        <p:nvSpPr>
          <p:cNvPr id="17437" name="Line 61"/>
          <p:cNvSpPr>
            <a:spLocks noChangeShapeType="1"/>
          </p:cNvSpPr>
          <p:nvPr/>
        </p:nvSpPr>
        <p:spPr bwMode="auto">
          <a:xfrm>
            <a:off x="5486400" y="3822700"/>
            <a:ext cx="2133600" cy="0"/>
          </a:xfrm>
          <a:prstGeom prst="line">
            <a:avLst/>
          </a:prstGeom>
          <a:noFill/>
          <a:ln w="50800">
            <a:solidFill>
              <a:schemeClr val="tx2"/>
            </a:solidFill>
            <a:round/>
            <a:headEnd/>
            <a:tailEnd/>
          </a:ln>
          <a:effectLst/>
        </p:spPr>
        <p:txBody>
          <a:bodyPr wrap="none" anchor="ctr"/>
          <a:lstStyle/>
          <a:p>
            <a:endParaRPr lang="en-US"/>
          </a:p>
        </p:txBody>
      </p:sp>
      <p:sp>
        <p:nvSpPr>
          <p:cNvPr id="17438" name="Text Box 62"/>
          <p:cNvSpPr txBox="1">
            <a:spLocks noChangeArrowheads="1"/>
          </p:cNvSpPr>
          <p:nvPr/>
        </p:nvSpPr>
        <p:spPr bwMode="auto">
          <a:xfrm>
            <a:off x="6299200" y="3379788"/>
            <a:ext cx="711200" cy="366712"/>
          </a:xfrm>
          <a:prstGeom prst="rect">
            <a:avLst/>
          </a:prstGeom>
          <a:noFill/>
          <a:ln w="19050" algn="ctr">
            <a:noFill/>
            <a:miter lim="800000"/>
            <a:headEnd/>
            <a:tailEnd/>
          </a:ln>
          <a:effectLst/>
        </p:spPr>
        <p:txBody>
          <a:bodyPr>
            <a:spAutoFit/>
          </a:bodyPr>
          <a:lstStyle/>
          <a:p>
            <a:pPr eaLnBrk="1" hangingPunct="1">
              <a:spcBef>
                <a:spcPct val="50000"/>
              </a:spcBef>
            </a:pPr>
            <a:r>
              <a:rPr lang="en-US" i="1"/>
              <a:t>x</a:t>
            </a:r>
            <a:r>
              <a:rPr lang="en-US" baseline="-25000"/>
              <a:t>1</a:t>
            </a:r>
          </a:p>
        </p:txBody>
      </p:sp>
      <p:sp>
        <p:nvSpPr>
          <p:cNvPr id="17439" name="Line 63"/>
          <p:cNvSpPr>
            <a:spLocks noChangeShapeType="1"/>
          </p:cNvSpPr>
          <p:nvPr/>
        </p:nvSpPr>
        <p:spPr bwMode="auto">
          <a:xfrm>
            <a:off x="6400800" y="3441700"/>
            <a:ext cx="203200" cy="0"/>
          </a:xfrm>
          <a:prstGeom prst="line">
            <a:avLst/>
          </a:prstGeom>
          <a:noFill/>
          <a:ln w="19050">
            <a:solidFill>
              <a:schemeClr val="tx1"/>
            </a:solidFill>
            <a:round/>
            <a:headEnd/>
            <a:tailEnd/>
          </a:ln>
          <a:effectLst/>
        </p:spPr>
        <p:txBody>
          <a:bodyPr wrap="none" anchor="ctr"/>
          <a:lstStyle/>
          <a:p>
            <a:endParaRPr lang="en-US"/>
          </a:p>
        </p:txBody>
      </p:sp>
      <p:sp>
        <p:nvSpPr>
          <p:cNvPr id="17440" name="Oval 64"/>
          <p:cNvSpPr>
            <a:spLocks noChangeArrowheads="1"/>
          </p:cNvSpPr>
          <p:nvPr/>
        </p:nvSpPr>
        <p:spPr bwMode="auto">
          <a:xfrm>
            <a:off x="6502400" y="3746500"/>
            <a:ext cx="203200" cy="152400"/>
          </a:xfrm>
          <a:prstGeom prst="ellipse">
            <a:avLst/>
          </a:prstGeom>
          <a:solidFill>
            <a:schemeClr val="accent2"/>
          </a:solidFill>
          <a:ln w="19050" algn="ctr">
            <a:solidFill>
              <a:schemeClr val="tx1"/>
            </a:solidFill>
            <a:round/>
            <a:headEnd/>
            <a:tailEnd/>
          </a:ln>
          <a:effectLst/>
        </p:spPr>
        <p:txBody>
          <a:bodyPr wrap="none" anchor="ctr"/>
          <a:lstStyle/>
          <a:p>
            <a:pPr eaLnBrk="1" hangingPunct="1"/>
            <a:endParaRPr lang="en-US"/>
          </a:p>
        </p:txBody>
      </p:sp>
      <p:sp>
        <p:nvSpPr>
          <p:cNvPr id="17441" name="Text Box 65"/>
          <p:cNvSpPr txBox="1">
            <a:spLocks noChangeArrowheads="1"/>
          </p:cNvSpPr>
          <p:nvPr/>
        </p:nvSpPr>
        <p:spPr bwMode="auto">
          <a:xfrm>
            <a:off x="5384800" y="3813175"/>
            <a:ext cx="711200" cy="366713"/>
          </a:xfrm>
          <a:prstGeom prst="rect">
            <a:avLst/>
          </a:prstGeom>
          <a:noFill/>
          <a:ln w="19050" algn="ctr">
            <a:noFill/>
            <a:miter lim="800000"/>
            <a:headEnd/>
            <a:tailEnd/>
          </a:ln>
          <a:effectLst/>
        </p:spPr>
        <p:txBody>
          <a:bodyPr>
            <a:spAutoFit/>
          </a:bodyPr>
          <a:lstStyle/>
          <a:p>
            <a:pPr eaLnBrk="1" hangingPunct="1">
              <a:spcBef>
                <a:spcPct val="50000"/>
              </a:spcBef>
            </a:pPr>
            <a:r>
              <a:rPr lang="en-US" i="1"/>
              <a:t>x</a:t>
            </a:r>
            <a:r>
              <a:rPr lang="en-US" baseline="-25000"/>
              <a:t>2</a:t>
            </a:r>
          </a:p>
        </p:txBody>
      </p:sp>
      <p:sp>
        <p:nvSpPr>
          <p:cNvPr id="17442" name="Line 66"/>
          <p:cNvSpPr>
            <a:spLocks noChangeShapeType="1"/>
          </p:cNvSpPr>
          <p:nvPr/>
        </p:nvSpPr>
        <p:spPr bwMode="auto">
          <a:xfrm>
            <a:off x="5486400" y="3889375"/>
            <a:ext cx="203200" cy="0"/>
          </a:xfrm>
          <a:prstGeom prst="line">
            <a:avLst/>
          </a:prstGeom>
          <a:noFill/>
          <a:ln w="19050">
            <a:solidFill>
              <a:schemeClr val="tx1"/>
            </a:solidFill>
            <a:round/>
            <a:headEnd/>
            <a:tailEnd/>
          </a:ln>
          <a:effectLst/>
        </p:spPr>
        <p:txBody>
          <a:bodyPr wrap="none" anchor="ctr"/>
          <a:lstStyle/>
          <a:p>
            <a:endParaRPr lang="en-US"/>
          </a:p>
        </p:txBody>
      </p:sp>
      <p:sp>
        <p:nvSpPr>
          <p:cNvPr id="17443" name="Oval 67"/>
          <p:cNvSpPr>
            <a:spLocks noChangeArrowheads="1"/>
          </p:cNvSpPr>
          <p:nvPr/>
        </p:nvSpPr>
        <p:spPr bwMode="auto">
          <a:xfrm>
            <a:off x="5588000" y="4117975"/>
            <a:ext cx="203200" cy="152400"/>
          </a:xfrm>
          <a:prstGeom prst="ellipse">
            <a:avLst/>
          </a:prstGeom>
          <a:solidFill>
            <a:schemeClr val="accent2"/>
          </a:solidFill>
          <a:ln w="19050" algn="ctr">
            <a:solidFill>
              <a:schemeClr val="tx1"/>
            </a:solidFill>
            <a:round/>
            <a:headEnd/>
            <a:tailEnd/>
          </a:ln>
          <a:effectLst/>
        </p:spPr>
        <p:txBody>
          <a:bodyPr wrap="none" anchor="ctr"/>
          <a:lstStyle/>
          <a:p>
            <a:pPr eaLnBrk="1" hangingPunct="1"/>
            <a:endParaRPr lang="en-US"/>
          </a:p>
        </p:txBody>
      </p:sp>
      <p:sp>
        <p:nvSpPr>
          <p:cNvPr id="17444" name="Oval 68"/>
          <p:cNvSpPr>
            <a:spLocks noChangeArrowheads="1"/>
          </p:cNvSpPr>
          <p:nvPr/>
        </p:nvSpPr>
        <p:spPr bwMode="auto">
          <a:xfrm>
            <a:off x="5384800" y="4422775"/>
            <a:ext cx="203200" cy="152400"/>
          </a:xfrm>
          <a:prstGeom prst="ellipse">
            <a:avLst/>
          </a:prstGeom>
          <a:solidFill>
            <a:schemeClr val="accent2"/>
          </a:solidFill>
          <a:ln w="19050" algn="ctr">
            <a:solidFill>
              <a:schemeClr val="tx1"/>
            </a:solidFill>
            <a:round/>
            <a:headEnd/>
            <a:tailEnd/>
          </a:ln>
          <a:effectLst/>
        </p:spPr>
        <p:txBody>
          <a:bodyPr wrap="none" anchor="ctr"/>
          <a:lstStyle/>
          <a:p>
            <a:pPr eaLnBrk="1" hangingPunct="1"/>
            <a:endParaRPr lang="en-US"/>
          </a:p>
        </p:txBody>
      </p:sp>
      <p:sp>
        <p:nvSpPr>
          <p:cNvPr id="17445" name="Oval 69"/>
          <p:cNvSpPr>
            <a:spLocks noChangeArrowheads="1"/>
          </p:cNvSpPr>
          <p:nvPr/>
        </p:nvSpPr>
        <p:spPr bwMode="auto">
          <a:xfrm>
            <a:off x="6299200" y="4727575"/>
            <a:ext cx="203200" cy="152400"/>
          </a:xfrm>
          <a:prstGeom prst="ellipse">
            <a:avLst/>
          </a:prstGeom>
          <a:solidFill>
            <a:schemeClr val="accent2"/>
          </a:solidFill>
          <a:ln w="19050" algn="ctr">
            <a:solidFill>
              <a:schemeClr val="tx1"/>
            </a:solidFill>
            <a:round/>
            <a:headEnd/>
            <a:tailEnd/>
          </a:ln>
          <a:effectLst/>
        </p:spPr>
        <p:txBody>
          <a:bodyPr wrap="none" anchor="ctr"/>
          <a:lstStyle/>
          <a:p>
            <a:pPr eaLnBrk="1" hangingPunct="1"/>
            <a:endParaRPr lang="en-US"/>
          </a:p>
        </p:txBody>
      </p:sp>
      <p:sp>
        <p:nvSpPr>
          <p:cNvPr id="17446" name="Oval 70"/>
          <p:cNvSpPr>
            <a:spLocks noChangeArrowheads="1"/>
          </p:cNvSpPr>
          <p:nvPr/>
        </p:nvSpPr>
        <p:spPr bwMode="auto">
          <a:xfrm>
            <a:off x="6096000" y="5032375"/>
            <a:ext cx="203200" cy="152400"/>
          </a:xfrm>
          <a:prstGeom prst="ellipse">
            <a:avLst/>
          </a:prstGeom>
          <a:solidFill>
            <a:schemeClr val="accent2"/>
          </a:solidFill>
          <a:ln w="19050" algn="ctr">
            <a:solidFill>
              <a:schemeClr val="tx1"/>
            </a:solidFill>
            <a:round/>
            <a:headEnd/>
            <a:tailEnd/>
          </a:ln>
          <a:effectLst/>
        </p:spPr>
        <p:txBody>
          <a:bodyPr wrap="none" anchor="ctr"/>
          <a:lstStyle/>
          <a:p>
            <a:pPr eaLnBrk="1" hangingPunct="1"/>
            <a:endParaRPr lang="en-US"/>
          </a:p>
        </p:txBody>
      </p:sp>
      <p:sp>
        <p:nvSpPr>
          <p:cNvPr id="17447" name="Oval 71"/>
          <p:cNvSpPr>
            <a:spLocks noChangeArrowheads="1"/>
          </p:cNvSpPr>
          <p:nvPr/>
        </p:nvSpPr>
        <p:spPr bwMode="auto">
          <a:xfrm>
            <a:off x="4572000" y="5260975"/>
            <a:ext cx="203200" cy="152400"/>
          </a:xfrm>
          <a:prstGeom prst="ellipse">
            <a:avLst/>
          </a:prstGeom>
          <a:solidFill>
            <a:schemeClr val="accent2"/>
          </a:solidFill>
          <a:ln w="19050" algn="ctr">
            <a:solidFill>
              <a:schemeClr val="tx1"/>
            </a:solidFill>
            <a:round/>
            <a:headEnd/>
            <a:tailEnd/>
          </a:ln>
          <a:effectLst/>
        </p:spPr>
        <p:txBody>
          <a:bodyPr wrap="none" anchor="ctr"/>
          <a:lstStyle/>
          <a:p>
            <a:pPr eaLnBrk="1" hangingPunct="1"/>
            <a:endParaRPr lang="en-US"/>
          </a:p>
        </p:txBody>
      </p:sp>
      <p:sp>
        <p:nvSpPr>
          <p:cNvPr id="17448" name="Oval 72"/>
          <p:cNvSpPr>
            <a:spLocks noChangeArrowheads="1"/>
          </p:cNvSpPr>
          <p:nvPr/>
        </p:nvSpPr>
        <p:spPr bwMode="auto">
          <a:xfrm>
            <a:off x="6705600" y="5489575"/>
            <a:ext cx="203200" cy="152400"/>
          </a:xfrm>
          <a:prstGeom prst="ellipse">
            <a:avLst/>
          </a:prstGeom>
          <a:solidFill>
            <a:schemeClr val="accent2"/>
          </a:solidFill>
          <a:ln w="19050" algn="ctr">
            <a:solidFill>
              <a:schemeClr val="tx1"/>
            </a:solidFill>
            <a:round/>
            <a:headEnd/>
            <a:tailEnd/>
          </a:ln>
          <a:effectLst/>
        </p:spPr>
        <p:txBody>
          <a:bodyPr wrap="none" anchor="ctr"/>
          <a:lstStyle/>
          <a:p>
            <a:pPr eaLnBrk="1" hangingPunct="1"/>
            <a:endParaRPr lang="en-US"/>
          </a:p>
        </p:txBody>
      </p:sp>
      <p:graphicFrame>
        <p:nvGraphicFramePr>
          <p:cNvPr id="17449" name="Object 77"/>
          <p:cNvGraphicFramePr>
            <a:graphicFrameLocks noChangeAspect="1"/>
          </p:cNvGraphicFramePr>
          <p:nvPr/>
        </p:nvGraphicFramePr>
        <p:xfrm>
          <a:off x="3556000" y="2136775"/>
          <a:ext cx="711200" cy="355600"/>
        </p:xfrm>
        <a:graphic>
          <a:graphicData uri="http://schemas.openxmlformats.org/presentationml/2006/ole">
            <p:oleObj spid="_x0000_s1136644" name="Equation" r:id="rId5" imgW="266353" imgH="177569" progId="">
              <p:embed/>
            </p:oleObj>
          </a:graphicData>
        </a:graphic>
      </p:graphicFrame>
      <p:graphicFrame>
        <p:nvGraphicFramePr>
          <p:cNvPr id="17450" name="Object 78"/>
          <p:cNvGraphicFramePr>
            <a:graphicFrameLocks noChangeAspect="1"/>
          </p:cNvGraphicFramePr>
          <p:nvPr/>
        </p:nvGraphicFramePr>
        <p:xfrm>
          <a:off x="8026400" y="2136775"/>
          <a:ext cx="711200" cy="355600"/>
        </p:xfrm>
        <a:graphic>
          <a:graphicData uri="http://schemas.openxmlformats.org/presentationml/2006/ole">
            <p:oleObj spid="_x0000_s1136645" name="Equation" r:id="rId6" imgW="266353" imgH="177569" progId="">
              <p:embed/>
            </p:oleObj>
          </a:graphicData>
        </a:graphic>
      </p:graphicFrame>
      <p:graphicFrame>
        <p:nvGraphicFramePr>
          <p:cNvPr id="17451" name="Object 79"/>
          <p:cNvGraphicFramePr>
            <a:graphicFrameLocks noChangeAspect="1"/>
          </p:cNvGraphicFramePr>
          <p:nvPr/>
        </p:nvGraphicFramePr>
        <p:xfrm>
          <a:off x="5689600" y="2060575"/>
          <a:ext cx="914400" cy="355600"/>
        </p:xfrm>
        <a:graphic>
          <a:graphicData uri="http://schemas.openxmlformats.org/presentationml/2006/ole">
            <p:oleObj spid="_x0000_s1136646" name="Equation" r:id="rId7" imgW="342603" imgH="177646" progId="">
              <p:embed/>
            </p:oleObj>
          </a:graphicData>
        </a:graphic>
      </p:graphicFrame>
      <p:graphicFrame>
        <p:nvGraphicFramePr>
          <p:cNvPr id="17452" name="Object 1"/>
          <p:cNvGraphicFramePr>
            <a:graphicFrameLocks noChangeAspect="1"/>
          </p:cNvGraphicFramePr>
          <p:nvPr/>
        </p:nvGraphicFramePr>
        <p:xfrm>
          <a:off x="1117601" y="4164014"/>
          <a:ext cx="1765300" cy="496887"/>
        </p:xfrm>
        <a:graphic>
          <a:graphicData uri="http://schemas.openxmlformats.org/presentationml/2006/ole">
            <p:oleObj spid="_x0000_s1136647" name="Equation" r:id="rId8" imgW="609600" imgH="228600" progId="">
              <p:embed/>
            </p:oleObj>
          </a:graphicData>
        </a:graphic>
      </p:graphicFrame>
      <p:graphicFrame>
        <p:nvGraphicFramePr>
          <p:cNvPr id="17453" name="Object 2"/>
          <p:cNvGraphicFramePr>
            <a:graphicFrameLocks noChangeAspect="1"/>
          </p:cNvGraphicFramePr>
          <p:nvPr/>
        </p:nvGraphicFramePr>
        <p:xfrm>
          <a:off x="1117601" y="4835526"/>
          <a:ext cx="404284" cy="358775"/>
        </p:xfrm>
        <a:graphic>
          <a:graphicData uri="http://schemas.openxmlformats.org/presentationml/2006/ole">
            <p:oleObj spid="_x0000_s1136648" name="Equation" r:id="rId9" imgW="139579" imgH="164957" progId="">
              <p:embed/>
            </p:oleObj>
          </a:graphicData>
        </a:graphic>
      </p:graphicFrame>
      <p:sp>
        <p:nvSpPr>
          <p:cNvPr id="17454" name="Freeform 10"/>
          <p:cNvSpPr>
            <a:spLocks/>
          </p:cNvSpPr>
          <p:nvPr/>
        </p:nvSpPr>
        <p:spPr bwMode="auto">
          <a:xfrm>
            <a:off x="6096000" y="1527175"/>
            <a:ext cx="2683933" cy="1258888"/>
          </a:xfrm>
          <a:custGeom>
            <a:avLst/>
            <a:gdLst>
              <a:gd name="T0" fmla="*/ 2147483647 w 1268"/>
              <a:gd name="T1" fmla="*/ 2147483647 h 793"/>
              <a:gd name="T2" fmla="*/ 2147483647 w 1268"/>
              <a:gd name="T3" fmla="*/ 2147483647 h 793"/>
              <a:gd name="T4" fmla="*/ 2147483647 w 1268"/>
              <a:gd name="T5" fmla="*/ 2147483647 h 793"/>
              <a:gd name="T6" fmla="*/ 2147483647 w 1268"/>
              <a:gd name="T7" fmla="*/ 2147483647 h 793"/>
              <a:gd name="T8" fmla="*/ 2147483647 w 1268"/>
              <a:gd name="T9" fmla="*/ 2147483647 h 793"/>
              <a:gd name="T10" fmla="*/ 2147483647 w 1268"/>
              <a:gd name="T11" fmla="*/ 2147483647 h 793"/>
              <a:gd name="T12" fmla="*/ 2147483647 w 1268"/>
              <a:gd name="T13" fmla="*/ 2147483647 h 793"/>
              <a:gd name="T14" fmla="*/ 2147483647 w 1268"/>
              <a:gd name="T15" fmla="*/ 2147483647 h 793"/>
              <a:gd name="T16" fmla="*/ 2147483647 w 1268"/>
              <a:gd name="T17" fmla="*/ 2147483647 h 793"/>
              <a:gd name="T18" fmla="*/ 2147483647 w 1268"/>
              <a:gd name="T19" fmla="*/ 2147483647 h 793"/>
              <a:gd name="T20" fmla="*/ 2147483647 w 1268"/>
              <a:gd name="T21" fmla="*/ 2147483647 h 793"/>
              <a:gd name="T22" fmla="*/ 2147483647 w 1268"/>
              <a:gd name="T23" fmla="*/ 2147483647 h 793"/>
              <a:gd name="T24" fmla="*/ 2147483647 w 1268"/>
              <a:gd name="T25" fmla="*/ 2147483647 h 793"/>
              <a:gd name="T26" fmla="*/ 2147483647 w 1268"/>
              <a:gd name="T27" fmla="*/ 2147483647 h 793"/>
              <a:gd name="T28" fmla="*/ 2147483647 w 1268"/>
              <a:gd name="T29" fmla="*/ 2147483647 h 793"/>
              <a:gd name="T30" fmla="*/ 0 w 1268"/>
              <a:gd name="T31" fmla="*/ 0 h 7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68" h="793">
                <a:moveTo>
                  <a:pt x="1267" y="792"/>
                </a:moveTo>
                <a:lnTo>
                  <a:pt x="1134" y="783"/>
                </a:lnTo>
                <a:lnTo>
                  <a:pt x="1066" y="773"/>
                </a:lnTo>
                <a:lnTo>
                  <a:pt x="999" y="760"/>
                </a:lnTo>
                <a:lnTo>
                  <a:pt x="933" y="743"/>
                </a:lnTo>
                <a:lnTo>
                  <a:pt x="866" y="718"/>
                </a:lnTo>
                <a:lnTo>
                  <a:pt x="800" y="686"/>
                </a:lnTo>
                <a:lnTo>
                  <a:pt x="665" y="593"/>
                </a:lnTo>
                <a:lnTo>
                  <a:pt x="532" y="464"/>
                </a:lnTo>
                <a:lnTo>
                  <a:pt x="399" y="310"/>
                </a:lnTo>
                <a:lnTo>
                  <a:pt x="334" y="230"/>
                </a:lnTo>
                <a:lnTo>
                  <a:pt x="266" y="156"/>
                </a:lnTo>
                <a:lnTo>
                  <a:pt x="199" y="93"/>
                </a:lnTo>
                <a:lnTo>
                  <a:pt x="133" y="42"/>
                </a:lnTo>
                <a:lnTo>
                  <a:pt x="66" y="10"/>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graphicFrame>
        <p:nvGraphicFramePr>
          <p:cNvPr id="17455" name="Object 1"/>
          <p:cNvGraphicFramePr>
            <a:graphicFrameLocks noChangeAspect="1"/>
          </p:cNvGraphicFramePr>
          <p:nvPr/>
        </p:nvGraphicFramePr>
        <p:xfrm>
          <a:off x="8826501" y="2871789"/>
          <a:ext cx="404284" cy="358775"/>
        </p:xfrm>
        <a:graphic>
          <a:graphicData uri="http://schemas.openxmlformats.org/presentationml/2006/ole">
            <p:oleObj spid="_x0000_s1136649" name="Equation" r:id="rId10" imgW="139579" imgH="164957" progId="">
              <p:embed/>
            </p:oleObj>
          </a:graphicData>
        </a:graphic>
      </p:graphicFrame>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76200"/>
            <a:ext cx="10515600" cy="914400"/>
          </a:xfrm>
        </p:spPr>
        <p:txBody>
          <a:bodyPr/>
          <a:lstStyle/>
          <a:p>
            <a:r>
              <a:rPr lang="en-US" smtClean="0"/>
              <a:t>Changing Confidence Levels</a:t>
            </a:r>
          </a:p>
        </p:txBody>
      </p:sp>
      <p:sp>
        <p:nvSpPr>
          <p:cNvPr id="18435" name="Content Placeholder 2"/>
          <p:cNvSpPr>
            <a:spLocks noGrp="1"/>
          </p:cNvSpPr>
          <p:nvPr>
            <p:ph idx="1"/>
          </p:nvPr>
        </p:nvSpPr>
        <p:spPr>
          <a:xfrm>
            <a:off x="609600" y="1371601"/>
            <a:ext cx="10972800" cy="4449763"/>
          </a:xfrm>
        </p:spPr>
        <p:txBody>
          <a:bodyPr>
            <a:normAutofit/>
          </a:bodyPr>
          <a:lstStyle/>
          <a:p>
            <a:pPr>
              <a:spcBef>
                <a:spcPts val="1800"/>
              </a:spcBef>
            </a:pPr>
            <a:r>
              <a:rPr lang="en-US" sz="2400" dirty="0" smtClean="0">
                <a:solidFill>
                  <a:schemeClr val="tx1"/>
                </a:solidFill>
              </a:rPr>
              <a:t>The </a:t>
            </a:r>
            <a:r>
              <a:rPr lang="en-US" sz="2400" b="1" dirty="0" smtClean="0">
                <a:solidFill>
                  <a:schemeClr val="tx1"/>
                </a:solidFill>
              </a:rPr>
              <a:t>significance level</a:t>
            </a:r>
            <a:r>
              <a:rPr lang="en-US" sz="2400" dirty="0" smtClean="0">
                <a:solidFill>
                  <a:schemeClr val="tx1"/>
                </a:solidFill>
              </a:rPr>
              <a:t>, </a:t>
            </a:r>
            <a:r>
              <a:rPr lang="el-GR" sz="2400" i="1" dirty="0" smtClean="0">
                <a:solidFill>
                  <a:schemeClr val="tx1"/>
                </a:solidFill>
                <a:cs typeface="Arial" charset="0"/>
              </a:rPr>
              <a:t>α</a:t>
            </a:r>
            <a:r>
              <a:rPr lang="en-US" sz="2400" dirty="0" smtClean="0">
                <a:solidFill>
                  <a:schemeClr val="tx1"/>
                </a:solidFill>
              </a:rPr>
              <a:t> , represents the probability that any given confidence interval will not contain the true population mean</a:t>
            </a:r>
          </a:p>
          <a:p>
            <a:pPr>
              <a:spcBef>
                <a:spcPts val="1800"/>
              </a:spcBef>
            </a:pPr>
            <a:r>
              <a:rPr lang="en-US" sz="2400" dirty="0" smtClean="0">
                <a:solidFill>
                  <a:schemeClr val="tx1"/>
                </a:solidFill>
              </a:rPr>
              <a:t>The </a:t>
            </a:r>
            <a:r>
              <a:rPr lang="en-US" sz="2400" b="1" dirty="0" smtClean="0">
                <a:solidFill>
                  <a:schemeClr val="tx1"/>
                </a:solidFill>
              </a:rPr>
              <a:t>confidence level </a:t>
            </a:r>
            <a:r>
              <a:rPr lang="en-US" sz="2400" dirty="0" smtClean="0">
                <a:solidFill>
                  <a:schemeClr val="tx1"/>
                </a:solidFill>
              </a:rPr>
              <a:t>of an interval is the  complement to the significance level, 1 ─ </a:t>
            </a:r>
            <a:r>
              <a:rPr lang="el-GR" sz="2400" i="1" dirty="0" smtClean="0">
                <a:solidFill>
                  <a:schemeClr val="tx1"/>
                </a:solidFill>
                <a:cs typeface="Arial" charset="0"/>
              </a:rPr>
              <a:t>α</a:t>
            </a:r>
            <a:r>
              <a:rPr lang="en-US" sz="2400" dirty="0" smtClean="0">
                <a:solidFill>
                  <a:schemeClr val="tx1"/>
                </a:solidFill>
              </a:rPr>
              <a:t> </a:t>
            </a:r>
          </a:p>
          <a:p>
            <a:pPr lvl="1"/>
            <a:r>
              <a:rPr lang="en-US" sz="2400" dirty="0" smtClean="0">
                <a:solidFill>
                  <a:schemeClr val="tx1"/>
                </a:solidFill>
              </a:rPr>
              <a:t>i.e., a 100(1 – </a:t>
            </a:r>
            <a:r>
              <a:rPr lang="el-GR" sz="2400" i="1" dirty="0" smtClean="0">
                <a:solidFill>
                  <a:schemeClr val="tx1"/>
                </a:solidFill>
                <a:cs typeface="Arial" charset="0"/>
              </a:rPr>
              <a:t>α</a:t>
            </a:r>
            <a:r>
              <a:rPr lang="en-US" sz="2400" dirty="0" smtClean="0">
                <a:solidFill>
                  <a:schemeClr val="tx1"/>
                </a:solidFill>
              </a:rPr>
              <a:t>)% confidence interval has a significance level equal to </a:t>
            </a:r>
            <a:r>
              <a:rPr lang="el-GR" sz="2400" i="1" dirty="0" smtClean="0">
                <a:solidFill>
                  <a:schemeClr val="tx1"/>
                </a:solidFill>
                <a:cs typeface="Arial" charset="0"/>
              </a:rPr>
              <a:t>α</a:t>
            </a:r>
            <a:endParaRPr lang="en-US" sz="2400" i="1" dirty="0" smtClean="0">
              <a:solidFill>
                <a:schemeClr val="tx1"/>
              </a:solidFill>
            </a:endParaRPr>
          </a:p>
          <a:p>
            <a:pPr>
              <a:spcBef>
                <a:spcPts val="1800"/>
              </a:spcBef>
            </a:pPr>
            <a:r>
              <a:rPr lang="en-US" sz="2400" dirty="0" smtClean="0">
                <a:solidFill>
                  <a:schemeClr val="tx1"/>
                </a:solidFill>
              </a:rPr>
              <a:t>The confidence interval gets wider if the confidence level increases</a:t>
            </a: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txBox="1">
            <a:spLocks noChangeArrowheads="1"/>
          </p:cNvSpPr>
          <p:nvPr/>
        </p:nvSpPr>
        <p:spPr bwMode="auto">
          <a:xfrm>
            <a:off x="349955" y="5486400"/>
            <a:ext cx="11345333"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20000"/>
              </a:spcBef>
              <a:buFontTx/>
              <a:buChar char="•"/>
              <a:defRPr/>
            </a:pPr>
            <a:r>
              <a:rPr lang="en-US" sz="2800" i="1" dirty="0" smtClean="0">
                <a:latin typeface="+mn-lt"/>
                <a:cs typeface="Arial" panose="020B0604020202020204" pitchFamily="34" charset="0"/>
              </a:rPr>
              <a:t>z</a:t>
            </a:r>
            <a:r>
              <a:rPr lang="el-GR" sz="2800" i="1" baseline="-25000" dirty="0" smtClean="0">
                <a:latin typeface="+mn-lt"/>
                <a:cs typeface="Arial" panose="020B0604020202020204" pitchFamily="34" charset="0"/>
              </a:rPr>
              <a:t>α</a:t>
            </a:r>
            <a:r>
              <a:rPr lang="en-US" sz="2800" i="1" baseline="-25000" dirty="0" smtClean="0">
                <a:latin typeface="+mn-lt"/>
                <a:cs typeface="Arial" panose="020B0604020202020204" pitchFamily="34" charset="0"/>
              </a:rPr>
              <a:t>/2</a:t>
            </a:r>
            <a:r>
              <a:rPr lang="en-US" sz="2800" i="1" dirty="0" smtClean="0">
                <a:latin typeface="+mn-lt"/>
                <a:cs typeface="Arial" panose="020B0604020202020204" pitchFamily="34" charset="0"/>
              </a:rPr>
              <a:t> </a:t>
            </a:r>
            <a:r>
              <a:rPr lang="en-US" sz="2400" dirty="0" smtClean="0">
                <a:latin typeface="Arial" panose="020B0604020202020204" pitchFamily="34" charset="0"/>
                <a:cs typeface="Arial" panose="020B0604020202020204" pitchFamily="34" charset="0"/>
              </a:rPr>
              <a:t>= 1.96 encloses 95% of the area under the </a:t>
            </a:r>
            <a:r>
              <a:rPr lang="en-US" sz="200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curve, with 2.5% in each tail</a:t>
            </a:r>
            <a:endParaRPr lang="en-US" sz="2000" dirty="0" smtClean="0">
              <a:latin typeface="Arial" panose="020B0604020202020204" pitchFamily="34" charset="0"/>
              <a:cs typeface="Arial" panose="020B0604020202020204" pitchFamily="34" charset="0"/>
            </a:endParaRPr>
          </a:p>
        </p:txBody>
      </p:sp>
      <p:sp>
        <p:nvSpPr>
          <p:cNvPr id="19459" name="Title 1"/>
          <p:cNvSpPr>
            <a:spLocks noGrp="1"/>
          </p:cNvSpPr>
          <p:nvPr>
            <p:ph type="title"/>
          </p:nvPr>
        </p:nvSpPr>
        <p:spPr>
          <a:xfrm>
            <a:off x="838200" y="76200"/>
            <a:ext cx="10515600" cy="914400"/>
          </a:xfrm>
        </p:spPr>
        <p:txBody>
          <a:bodyPr/>
          <a:lstStyle/>
          <a:p>
            <a:r>
              <a:rPr lang="en-US" smtClean="0"/>
              <a:t>Changing Confidence Levels</a:t>
            </a:r>
          </a:p>
        </p:txBody>
      </p:sp>
      <p:sp>
        <p:nvSpPr>
          <p:cNvPr id="19460" name="Freeform 43"/>
          <p:cNvSpPr>
            <a:spLocks/>
          </p:cNvSpPr>
          <p:nvPr/>
        </p:nvSpPr>
        <p:spPr bwMode="auto">
          <a:xfrm>
            <a:off x="3556000" y="2667000"/>
            <a:ext cx="5181600" cy="1728788"/>
          </a:xfrm>
          <a:custGeom>
            <a:avLst/>
            <a:gdLst>
              <a:gd name="T0" fmla="*/ 0 w 2448"/>
              <a:gd name="T1" fmla="*/ 2147483647 h 1089"/>
              <a:gd name="T2" fmla="*/ 0 w 2448"/>
              <a:gd name="T3" fmla="*/ 2147483647 h 1089"/>
              <a:gd name="T4" fmla="*/ 2147483647 w 2448"/>
              <a:gd name="T5" fmla="*/ 2147483647 h 1089"/>
              <a:gd name="T6" fmla="*/ 2147483647 w 2448"/>
              <a:gd name="T7" fmla="*/ 2147483647 h 1089"/>
              <a:gd name="T8" fmla="*/ 2147483647 w 2448"/>
              <a:gd name="T9" fmla="*/ 2147483647 h 1089"/>
              <a:gd name="T10" fmla="*/ 2147483647 w 2448"/>
              <a:gd name="T11" fmla="*/ 2147483647 h 1089"/>
              <a:gd name="T12" fmla="*/ 2147483647 w 2448"/>
              <a:gd name="T13" fmla="*/ 2147483647 h 1089"/>
              <a:gd name="T14" fmla="*/ 2147483647 w 2448"/>
              <a:gd name="T15" fmla="*/ 2147483647 h 1089"/>
              <a:gd name="T16" fmla="*/ 2147483647 w 2448"/>
              <a:gd name="T17" fmla="*/ 2147483647 h 1089"/>
              <a:gd name="T18" fmla="*/ 2147483647 w 2448"/>
              <a:gd name="T19" fmla="*/ 2147483647 h 1089"/>
              <a:gd name="T20" fmla="*/ 2147483647 w 2448"/>
              <a:gd name="T21" fmla="*/ 2147483647 h 1089"/>
              <a:gd name="T22" fmla="*/ 2147483647 w 2448"/>
              <a:gd name="T23" fmla="*/ 2147483647 h 1089"/>
              <a:gd name="T24" fmla="*/ 2147483647 w 2448"/>
              <a:gd name="T25" fmla="*/ 0 h 1089"/>
              <a:gd name="T26" fmla="*/ 2147483647 w 2448"/>
              <a:gd name="T27" fmla="*/ 2147483647 h 1089"/>
              <a:gd name="T28" fmla="*/ 2147483647 w 2448"/>
              <a:gd name="T29" fmla="*/ 2147483647 h 1089"/>
              <a:gd name="T30" fmla="*/ 2147483647 w 2448"/>
              <a:gd name="T31" fmla="*/ 2147483647 h 1089"/>
              <a:gd name="T32" fmla="*/ 2147483647 w 2448"/>
              <a:gd name="T33" fmla="*/ 2147483647 h 1089"/>
              <a:gd name="T34" fmla="*/ 2147483647 w 2448"/>
              <a:gd name="T35" fmla="*/ 2147483647 h 1089"/>
              <a:gd name="T36" fmla="*/ 2147483647 w 2448"/>
              <a:gd name="T37" fmla="*/ 2147483647 h 1089"/>
              <a:gd name="T38" fmla="*/ 2147483647 w 2448"/>
              <a:gd name="T39" fmla="*/ 2147483647 h 1089"/>
              <a:gd name="T40" fmla="*/ 2147483647 w 2448"/>
              <a:gd name="T41" fmla="*/ 2147483647 h 1089"/>
              <a:gd name="T42" fmla="*/ 2147483647 w 2448"/>
              <a:gd name="T43" fmla="*/ 2147483647 h 1089"/>
              <a:gd name="T44" fmla="*/ 2147483647 w 2448"/>
              <a:gd name="T45" fmla="*/ 2147483647 h 1089"/>
              <a:gd name="T46" fmla="*/ 2147483647 w 2448"/>
              <a:gd name="T47" fmla="*/ 2147483647 h 1089"/>
              <a:gd name="T48" fmla="*/ 2147483647 w 2448"/>
              <a:gd name="T49" fmla="*/ 2147483647 h 1089"/>
              <a:gd name="T50" fmla="*/ 2147483647 w 2448"/>
              <a:gd name="T51" fmla="*/ 2147483647 h 1089"/>
              <a:gd name="T52" fmla="*/ 0 w 2448"/>
              <a:gd name="T53" fmla="*/ 2147483647 h 108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448" h="1089">
                <a:moveTo>
                  <a:pt x="0" y="1089"/>
                </a:moveTo>
                <a:lnTo>
                  <a:pt x="0" y="897"/>
                </a:lnTo>
                <a:lnTo>
                  <a:pt x="96" y="849"/>
                </a:lnTo>
                <a:lnTo>
                  <a:pt x="240" y="753"/>
                </a:lnTo>
                <a:lnTo>
                  <a:pt x="396" y="618"/>
                </a:lnTo>
                <a:lnTo>
                  <a:pt x="558" y="450"/>
                </a:lnTo>
                <a:lnTo>
                  <a:pt x="681" y="324"/>
                </a:lnTo>
                <a:lnTo>
                  <a:pt x="762" y="246"/>
                </a:lnTo>
                <a:lnTo>
                  <a:pt x="837" y="162"/>
                </a:lnTo>
                <a:lnTo>
                  <a:pt x="912" y="129"/>
                </a:lnTo>
                <a:lnTo>
                  <a:pt x="936" y="90"/>
                </a:lnTo>
                <a:lnTo>
                  <a:pt x="1077" y="18"/>
                </a:lnTo>
                <a:lnTo>
                  <a:pt x="1197" y="0"/>
                </a:lnTo>
                <a:lnTo>
                  <a:pt x="1293" y="15"/>
                </a:lnTo>
                <a:lnTo>
                  <a:pt x="1344" y="33"/>
                </a:lnTo>
                <a:lnTo>
                  <a:pt x="1440" y="81"/>
                </a:lnTo>
                <a:lnTo>
                  <a:pt x="1578" y="192"/>
                </a:lnTo>
                <a:lnTo>
                  <a:pt x="1728" y="321"/>
                </a:lnTo>
                <a:lnTo>
                  <a:pt x="1824" y="417"/>
                </a:lnTo>
                <a:lnTo>
                  <a:pt x="1905" y="501"/>
                </a:lnTo>
                <a:lnTo>
                  <a:pt x="2016" y="609"/>
                </a:lnTo>
                <a:lnTo>
                  <a:pt x="2124" y="699"/>
                </a:lnTo>
                <a:lnTo>
                  <a:pt x="2235" y="786"/>
                </a:lnTo>
                <a:lnTo>
                  <a:pt x="2361" y="858"/>
                </a:lnTo>
                <a:lnTo>
                  <a:pt x="2448" y="897"/>
                </a:lnTo>
                <a:lnTo>
                  <a:pt x="2448" y="1089"/>
                </a:lnTo>
                <a:lnTo>
                  <a:pt x="0" y="1089"/>
                </a:lnTo>
                <a:close/>
              </a:path>
            </a:pathLst>
          </a:custGeom>
          <a:solidFill>
            <a:srgbClr val="FFC000"/>
          </a:solidFill>
          <a:ln w="9525">
            <a:noFill/>
            <a:round/>
            <a:headEnd/>
            <a:tailEnd/>
          </a:ln>
        </p:spPr>
        <p:txBody>
          <a:bodyPr wrap="none" anchor="ctr"/>
          <a:lstStyle/>
          <a:p>
            <a:endParaRPr lang="en-US"/>
          </a:p>
        </p:txBody>
      </p:sp>
      <p:sp>
        <p:nvSpPr>
          <p:cNvPr id="19461" name="Rectangle 3"/>
          <p:cNvSpPr txBox="1">
            <a:spLocks noChangeArrowheads="1"/>
          </p:cNvSpPr>
          <p:nvPr/>
        </p:nvSpPr>
        <p:spPr bwMode="auto">
          <a:xfrm>
            <a:off x="1016000" y="1143000"/>
            <a:ext cx="8534400" cy="685800"/>
          </a:xfrm>
          <a:prstGeom prst="rect">
            <a:avLst/>
          </a:prstGeom>
          <a:noFill/>
          <a:ln w="9525">
            <a:noFill/>
            <a:miter lim="800000"/>
            <a:headEnd/>
            <a:tailEnd/>
          </a:ln>
          <a:effectLst/>
        </p:spPr>
        <p:txBody>
          <a:bodyPr/>
          <a:lstStyle/>
          <a:p>
            <a:pPr>
              <a:spcBef>
                <a:spcPct val="20000"/>
              </a:spcBef>
              <a:buClr>
                <a:srgbClr val="00B400"/>
              </a:buClr>
            </a:pPr>
            <a:r>
              <a:rPr lang="en-US" sz="2800"/>
              <a:t>Consider a 95% confidence interval:</a:t>
            </a:r>
          </a:p>
        </p:txBody>
      </p:sp>
      <p:sp>
        <p:nvSpPr>
          <p:cNvPr id="19462" name="Freeform 5"/>
          <p:cNvSpPr>
            <a:spLocks/>
          </p:cNvSpPr>
          <p:nvPr/>
        </p:nvSpPr>
        <p:spPr bwMode="auto">
          <a:xfrm>
            <a:off x="6070600" y="2671763"/>
            <a:ext cx="4191000" cy="1647825"/>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9463" name="Freeform 6"/>
          <p:cNvSpPr>
            <a:spLocks/>
          </p:cNvSpPr>
          <p:nvPr/>
        </p:nvSpPr>
        <p:spPr bwMode="auto">
          <a:xfrm>
            <a:off x="2133600" y="2671763"/>
            <a:ext cx="3939117" cy="1647825"/>
          </a:xfrm>
          <a:custGeom>
            <a:avLst/>
            <a:gdLst>
              <a:gd name="T0" fmla="*/ 0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2147483647 h 721"/>
              <a:gd name="T20" fmla="*/ 2147483647 w 901"/>
              <a:gd name="T21" fmla="*/ 2147483647 h 721"/>
              <a:gd name="T22" fmla="*/ 2147483647 w 901"/>
              <a:gd name="T23" fmla="*/ 2147483647 h 721"/>
              <a:gd name="T24" fmla="*/ 2147483647 w 901"/>
              <a:gd name="T25" fmla="*/ 2147483647 h 721"/>
              <a:gd name="T26" fmla="*/ 2147483647 w 901"/>
              <a:gd name="T27" fmla="*/ 2147483647 h 721"/>
              <a:gd name="T28" fmla="*/ 2147483647 w 901"/>
              <a:gd name="T29" fmla="*/ 2147483647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19464" name="Line 7"/>
          <p:cNvSpPr>
            <a:spLocks noChangeShapeType="1"/>
          </p:cNvSpPr>
          <p:nvPr/>
        </p:nvSpPr>
        <p:spPr bwMode="auto">
          <a:xfrm>
            <a:off x="4070351" y="2967038"/>
            <a:ext cx="2116" cy="0"/>
          </a:xfrm>
          <a:prstGeom prst="line">
            <a:avLst/>
          </a:prstGeom>
          <a:noFill/>
          <a:ln w="12700">
            <a:solidFill>
              <a:srgbClr val="CDCDCD"/>
            </a:solidFill>
            <a:round/>
            <a:headEnd/>
            <a:tailEnd/>
          </a:ln>
          <a:effectLst/>
        </p:spPr>
        <p:txBody>
          <a:bodyPr wrap="none" anchor="ctr"/>
          <a:lstStyle/>
          <a:p>
            <a:endParaRPr lang="en-US"/>
          </a:p>
        </p:txBody>
      </p:sp>
      <p:sp>
        <p:nvSpPr>
          <p:cNvPr id="19465" name="Line 8"/>
          <p:cNvSpPr>
            <a:spLocks noChangeShapeType="1"/>
          </p:cNvSpPr>
          <p:nvPr/>
        </p:nvSpPr>
        <p:spPr bwMode="auto">
          <a:xfrm>
            <a:off x="4070351" y="3087688"/>
            <a:ext cx="2116" cy="0"/>
          </a:xfrm>
          <a:prstGeom prst="line">
            <a:avLst/>
          </a:prstGeom>
          <a:noFill/>
          <a:ln w="12700">
            <a:solidFill>
              <a:srgbClr val="CDCDCD"/>
            </a:solidFill>
            <a:round/>
            <a:headEnd/>
            <a:tailEnd/>
          </a:ln>
          <a:effectLst/>
        </p:spPr>
        <p:txBody>
          <a:bodyPr wrap="none" anchor="ctr"/>
          <a:lstStyle/>
          <a:p>
            <a:endParaRPr lang="en-US"/>
          </a:p>
        </p:txBody>
      </p:sp>
      <p:sp>
        <p:nvSpPr>
          <p:cNvPr id="19466" name="Line 9"/>
          <p:cNvSpPr>
            <a:spLocks noChangeShapeType="1"/>
          </p:cNvSpPr>
          <p:nvPr/>
        </p:nvSpPr>
        <p:spPr bwMode="auto">
          <a:xfrm>
            <a:off x="4070351" y="3209925"/>
            <a:ext cx="2116" cy="0"/>
          </a:xfrm>
          <a:prstGeom prst="line">
            <a:avLst/>
          </a:prstGeom>
          <a:noFill/>
          <a:ln w="12700">
            <a:solidFill>
              <a:srgbClr val="CDCDCD"/>
            </a:solidFill>
            <a:round/>
            <a:headEnd/>
            <a:tailEnd/>
          </a:ln>
          <a:effectLst/>
        </p:spPr>
        <p:txBody>
          <a:bodyPr wrap="none" anchor="ctr"/>
          <a:lstStyle/>
          <a:p>
            <a:endParaRPr lang="en-US"/>
          </a:p>
        </p:txBody>
      </p:sp>
      <p:sp>
        <p:nvSpPr>
          <p:cNvPr id="19467" name="Line 10"/>
          <p:cNvSpPr>
            <a:spLocks noChangeShapeType="1"/>
          </p:cNvSpPr>
          <p:nvPr/>
        </p:nvSpPr>
        <p:spPr bwMode="auto">
          <a:xfrm>
            <a:off x="4070351" y="3330575"/>
            <a:ext cx="2116" cy="0"/>
          </a:xfrm>
          <a:prstGeom prst="line">
            <a:avLst/>
          </a:prstGeom>
          <a:noFill/>
          <a:ln w="12700">
            <a:solidFill>
              <a:srgbClr val="CDCDCD"/>
            </a:solidFill>
            <a:round/>
            <a:headEnd/>
            <a:tailEnd/>
          </a:ln>
          <a:effectLst/>
        </p:spPr>
        <p:txBody>
          <a:bodyPr wrap="none" anchor="ctr"/>
          <a:lstStyle/>
          <a:p>
            <a:endParaRPr lang="en-US"/>
          </a:p>
        </p:txBody>
      </p:sp>
      <p:sp>
        <p:nvSpPr>
          <p:cNvPr id="19468" name="Line 11"/>
          <p:cNvSpPr>
            <a:spLocks noChangeShapeType="1"/>
          </p:cNvSpPr>
          <p:nvPr/>
        </p:nvSpPr>
        <p:spPr bwMode="auto">
          <a:xfrm>
            <a:off x="4070351" y="3452813"/>
            <a:ext cx="2116" cy="0"/>
          </a:xfrm>
          <a:prstGeom prst="line">
            <a:avLst/>
          </a:prstGeom>
          <a:noFill/>
          <a:ln w="12700">
            <a:solidFill>
              <a:srgbClr val="CDCDCD"/>
            </a:solidFill>
            <a:round/>
            <a:headEnd/>
            <a:tailEnd/>
          </a:ln>
          <a:effectLst/>
        </p:spPr>
        <p:txBody>
          <a:bodyPr wrap="none" anchor="ctr"/>
          <a:lstStyle/>
          <a:p>
            <a:endParaRPr lang="en-US"/>
          </a:p>
        </p:txBody>
      </p:sp>
      <p:sp>
        <p:nvSpPr>
          <p:cNvPr id="19469" name="Line 12"/>
          <p:cNvSpPr>
            <a:spLocks noChangeShapeType="1"/>
          </p:cNvSpPr>
          <p:nvPr/>
        </p:nvSpPr>
        <p:spPr bwMode="auto">
          <a:xfrm>
            <a:off x="4070351" y="3573463"/>
            <a:ext cx="2116" cy="0"/>
          </a:xfrm>
          <a:prstGeom prst="line">
            <a:avLst/>
          </a:prstGeom>
          <a:noFill/>
          <a:ln w="12700">
            <a:solidFill>
              <a:srgbClr val="CDCDCD"/>
            </a:solidFill>
            <a:round/>
            <a:headEnd/>
            <a:tailEnd/>
          </a:ln>
          <a:effectLst/>
        </p:spPr>
        <p:txBody>
          <a:bodyPr wrap="none" anchor="ctr"/>
          <a:lstStyle/>
          <a:p>
            <a:endParaRPr lang="en-US"/>
          </a:p>
        </p:txBody>
      </p:sp>
      <p:sp>
        <p:nvSpPr>
          <p:cNvPr id="19470" name="Line 13"/>
          <p:cNvSpPr>
            <a:spLocks noChangeShapeType="1"/>
          </p:cNvSpPr>
          <p:nvPr/>
        </p:nvSpPr>
        <p:spPr bwMode="auto">
          <a:xfrm>
            <a:off x="4070351" y="3694113"/>
            <a:ext cx="2116" cy="0"/>
          </a:xfrm>
          <a:prstGeom prst="line">
            <a:avLst/>
          </a:prstGeom>
          <a:noFill/>
          <a:ln w="12700">
            <a:solidFill>
              <a:srgbClr val="CDCDCD"/>
            </a:solidFill>
            <a:round/>
            <a:headEnd/>
            <a:tailEnd/>
          </a:ln>
          <a:effectLst/>
        </p:spPr>
        <p:txBody>
          <a:bodyPr wrap="none" anchor="ctr"/>
          <a:lstStyle/>
          <a:p>
            <a:endParaRPr lang="en-US"/>
          </a:p>
        </p:txBody>
      </p:sp>
      <p:sp>
        <p:nvSpPr>
          <p:cNvPr id="19471" name="Rectangle 14"/>
          <p:cNvSpPr>
            <a:spLocks noChangeArrowheads="1"/>
          </p:cNvSpPr>
          <p:nvPr/>
        </p:nvSpPr>
        <p:spPr bwMode="auto">
          <a:xfrm>
            <a:off x="3920067" y="3117850"/>
            <a:ext cx="122767" cy="184150"/>
          </a:xfrm>
          <a:prstGeom prst="rect">
            <a:avLst/>
          </a:prstGeom>
          <a:noFill/>
          <a:ln w="12700">
            <a:noFill/>
            <a:miter lim="800000"/>
            <a:headEnd/>
            <a:tailEnd/>
          </a:ln>
          <a:effectLst/>
        </p:spPr>
        <p:txBody>
          <a:bodyPr wrap="none" anchor="ctr"/>
          <a:lstStyle/>
          <a:p>
            <a:pPr eaLnBrk="1" hangingPunct="1"/>
            <a:endParaRPr lang="en-US"/>
          </a:p>
        </p:txBody>
      </p:sp>
      <p:sp>
        <p:nvSpPr>
          <p:cNvPr id="19472" name="Line 15"/>
          <p:cNvSpPr>
            <a:spLocks noChangeShapeType="1"/>
          </p:cNvSpPr>
          <p:nvPr/>
        </p:nvSpPr>
        <p:spPr bwMode="auto">
          <a:xfrm>
            <a:off x="1422400" y="4395788"/>
            <a:ext cx="9855200" cy="0"/>
          </a:xfrm>
          <a:prstGeom prst="line">
            <a:avLst/>
          </a:prstGeom>
          <a:noFill/>
          <a:ln w="28575">
            <a:solidFill>
              <a:schemeClr val="tx1"/>
            </a:solidFill>
            <a:round/>
            <a:headEnd/>
            <a:tailEnd/>
          </a:ln>
          <a:effectLst/>
        </p:spPr>
        <p:txBody>
          <a:bodyPr wrap="none" anchor="ctr"/>
          <a:lstStyle/>
          <a:p>
            <a:endParaRPr lang="en-US"/>
          </a:p>
        </p:txBody>
      </p:sp>
      <p:sp>
        <p:nvSpPr>
          <p:cNvPr id="19473" name="Freeform 16"/>
          <p:cNvSpPr>
            <a:spLocks/>
          </p:cNvSpPr>
          <p:nvPr/>
        </p:nvSpPr>
        <p:spPr bwMode="auto">
          <a:xfrm>
            <a:off x="6089651" y="2671764"/>
            <a:ext cx="8467" cy="1724025"/>
          </a:xfrm>
          <a:custGeom>
            <a:avLst/>
            <a:gdLst>
              <a:gd name="T0" fmla="*/ 0 w 4"/>
              <a:gd name="T1" fmla="*/ 0 h 1086"/>
              <a:gd name="T2" fmla="*/ 2147483647 w 4"/>
              <a:gd name="T3" fmla="*/ 2147483647 h 1086"/>
              <a:gd name="T4" fmla="*/ 0 60000 65536"/>
              <a:gd name="T5" fmla="*/ 0 60000 65536"/>
            </a:gdLst>
            <a:ahLst/>
            <a:cxnLst>
              <a:cxn ang="T4">
                <a:pos x="T0" y="T1"/>
              </a:cxn>
              <a:cxn ang="T5">
                <a:pos x="T2" y="T3"/>
              </a:cxn>
            </a:cxnLst>
            <a:rect l="0" t="0" r="r" b="b"/>
            <a:pathLst>
              <a:path w="4" h="1086">
                <a:moveTo>
                  <a:pt x="0" y="0"/>
                </a:moveTo>
                <a:lnTo>
                  <a:pt x="4" y="1086"/>
                </a:lnTo>
              </a:path>
            </a:pathLst>
          </a:custGeom>
          <a:noFill/>
          <a:ln w="28575">
            <a:solidFill>
              <a:schemeClr val="tx1"/>
            </a:solidFill>
            <a:round/>
            <a:headEnd/>
            <a:tailEnd/>
          </a:ln>
          <a:effectLst/>
        </p:spPr>
        <p:txBody>
          <a:bodyPr wrap="none" anchor="ctr"/>
          <a:lstStyle/>
          <a:p>
            <a:endParaRPr lang="en-US"/>
          </a:p>
        </p:txBody>
      </p:sp>
      <p:sp>
        <p:nvSpPr>
          <p:cNvPr id="19474" name="Line 17"/>
          <p:cNvSpPr>
            <a:spLocks noChangeShapeType="1"/>
          </p:cNvSpPr>
          <p:nvPr/>
        </p:nvSpPr>
        <p:spPr bwMode="auto">
          <a:xfrm flipV="1">
            <a:off x="3556000" y="2286000"/>
            <a:ext cx="0" cy="2057400"/>
          </a:xfrm>
          <a:prstGeom prst="line">
            <a:avLst/>
          </a:prstGeom>
          <a:noFill/>
          <a:ln w="28575">
            <a:solidFill>
              <a:schemeClr val="tx1"/>
            </a:solidFill>
            <a:prstDash val="dash"/>
            <a:round/>
            <a:headEnd/>
            <a:tailEnd/>
          </a:ln>
          <a:effectLst/>
        </p:spPr>
        <p:txBody>
          <a:bodyPr wrap="none" anchor="ctr"/>
          <a:lstStyle/>
          <a:p>
            <a:endParaRPr lang="en-US"/>
          </a:p>
        </p:txBody>
      </p:sp>
      <p:sp>
        <p:nvSpPr>
          <p:cNvPr id="19475" name="Line 18"/>
          <p:cNvSpPr>
            <a:spLocks noChangeShapeType="1"/>
          </p:cNvSpPr>
          <p:nvPr/>
        </p:nvSpPr>
        <p:spPr bwMode="auto">
          <a:xfrm flipV="1">
            <a:off x="8737600" y="2286000"/>
            <a:ext cx="0" cy="2895600"/>
          </a:xfrm>
          <a:prstGeom prst="line">
            <a:avLst/>
          </a:prstGeom>
          <a:noFill/>
          <a:ln w="28575">
            <a:solidFill>
              <a:schemeClr val="tx1"/>
            </a:solidFill>
            <a:prstDash val="dash"/>
            <a:round/>
            <a:headEnd/>
            <a:tailEnd/>
          </a:ln>
          <a:effectLst/>
        </p:spPr>
        <p:txBody>
          <a:bodyPr wrap="none" anchor="ctr"/>
          <a:lstStyle/>
          <a:p>
            <a:endParaRPr lang="en-US"/>
          </a:p>
        </p:txBody>
      </p:sp>
      <p:sp>
        <p:nvSpPr>
          <p:cNvPr id="19476" name="Line 19"/>
          <p:cNvSpPr>
            <a:spLocks noChangeShapeType="1"/>
          </p:cNvSpPr>
          <p:nvPr/>
        </p:nvSpPr>
        <p:spPr bwMode="auto">
          <a:xfrm flipH="1">
            <a:off x="3556000" y="2438400"/>
            <a:ext cx="2032000" cy="0"/>
          </a:xfrm>
          <a:prstGeom prst="line">
            <a:avLst/>
          </a:prstGeom>
          <a:noFill/>
          <a:ln w="28575">
            <a:solidFill>
              <a:schemeClr val="tx1"/>
            </a:solidFill>
            <a:round/>
            <a:headEnd/>
            <a:tailEnd type="triangle" w="lg" len="med"/>
          </a:ln>
          <a:effectLst/>
        </p:spPr>
        <p:txBody>
          <a:bodyPr wrap="none" anchor="ctr"/>
          <a:lstStyle/>
          <a:p>
            <a:endParaRPr lang="en-US"/>
          </a:p>
        </p:txBody>
      </p:sp>
      <p:sp>
        <p:nvSpPr>
          <p:cNvPr id="19477" name="Line 21"/>
          <p:cNvSpPr>
            <a:spLocks noChangeShapeType="1"/>
          </p:cNvSpPr>
          <p:nvPr/>
        </p:nvSpPr>
        <p:spPr bwMode="auto">
          <a:xfrm>
            <a:off x="5486400" y="2438400"/>
            <a:ext cx="3251200" cy="0"/>
          </a:xfrm>
          <a:prstGeom prst="line">
            <a:avLst/>
          </a:prstGeom>
          <a:noFill/>
          <a:ln w="28575">
            <a:solidFill>
              <a:schemeClr val="tx1"/>
            </a:solidFill>
            <a:round/>
            <a:headEnd/>
            <a:tailEnd type="triangle" w="lg" len="med"/>
          </a:ln>
          <a:effectLst/>
        </p:spPr>
        <p:txBody>
          <a:bodyPr wrap="none" anchor="ctr"/>
          <a:lstStyle/>
          <a:p>
            <a:endParaRPr lang="en-US"/>
          </a:p>
        </p:txBody>
      </p:sp>
      <p:sp>
        <p:nvSpPr>
          <p:cNvPr id="19478" name="Line 27"/>
          <p:cNvSpPr>
            <a:spLocks noChangeShapeType="1"/>
          </p:cNvSpPr>
          <p:nvPr/>
        </p:nvSpPr>
        <p:spPr bwMode="auto">
          <a:xfrm>
            <a:off x="2628901" y="3752850"/>
            <a:ext cx="419100" cy="414338"/>
          </a:xfrm>
          <a:prstGeom prst="line">
            <a:avLst/>
          </a:prstGeom>
          <a:noFill/>
          <a:ln w="28575">
            <a:solidFill>
              <a:schemeClr val="tx1"/>
            </a:solidFill>
            <a:round/>
            <a:headEnd/>
            <a:tailEnd type="triangle" w="med" len="med"/>
          </a:ln>
          <a:effectLst/>
        </p:spPr>
        <p:txBody>
          <a:bodyPr wrap="none"/>
          <a:lstStyle/>
          <a:p>
            <a:endParaRPr lang="en-US"/>
          </a:p>
        </p:txBody>
      </p:sp>
      <p:sp>
        <p:nvSpPr>
          <p:cNvPr id="19479" name="Line 28"/>
          <p:cNvSpPr>
            <a:spLocks noChangeShapeType="1"/>
          </p:cNvSpPr>
          <p:nvPr/>
        </p:nvSpPr>
        <p:spPr bwMode="auto">
          <a:xfrm flipH="1">
            <a:off x="9201152" y="3709988"/>
            <a:ext cx="349249" cy="457200"/>
          </a:xfrm>
          <a:prstGeom prst="line">
            <a:avLst/>
          </a:prstGeom>
          <a:noFill/>
          <a:ln w="28575">
            <a:solidFill>
              <a:schemeClr val="tx1"/>
            </a:solidFill>
            <a:round/>
            <a:headEnd/>
            <a:tailEnd type="triangle" w="med" len="med"/>
          </a:ln>
          <a:effectLst/>
        </p:spPr>
        <p:txBody>
          <a:bodyPr wrap="none"/>
          <a:lstStyle/>
          <a:p>
            <a:endParaRPr lang="en-US"/>
          </a:p>
        </p:txBody>
      </p:sp>
      <p:sp>
        <p:nvSpPr>
          <p:cNvPr id="19480" name="Text Box 37"/>
          <p:cNvSpPr txBox="1">
            <a:spLocks noChangeArrowheads="1"/>
          </p:cNvSpPr>
          <p:nvPr/>
        </p:nvSpPr>
        <p:spPr bwMode="auto">
          <a:xfrm>
            <a:off x="5892800" y="4471989"/>
            <a:ext cx="406400" cy="396875"/>
          </a:xfrm>
          <a:prstGeom prst="rect">
            <a:avLst/>
          </a:prstGeom>
          <a:noFill/>
          <a:ln w="12700">
            <a:noFill/>
            <a:miter lim="800000"/>
            <a:headEnd/>
            <a:tailEnd/>
          </a:ln>
          <a:effectLst/>
        </p:spPr>
        <p:txBody>
          <a:bodyPr>
            <a:spAutoFit/>
          </a:bodyPr>
          <a:lstStyle/>
          <a:p>
            <a:pPr>
              <a:spcBef>
                <a:spcPct val="50000"/>
              </a:spcBef>
            </a:pPr>
            <a:r>
              <a:rPr lang="en-US" sz="2000" b="1"/>
              <a:t>0</a:t>
            </a:r>
          </a:p>
        </p:txBody>
      </p:sp>
      <p:sp>
        <p:nvSpPr>
          <p:cNvPr id="19481" name="Line 19"/>
          <p:cNvSpPr>
            <a:spLocks noChangeShapeType="1"/>
          </p:cNvSpPr>
          <p:nvPr/>
        </p:nvSpPr>
        <p:spPr bwMode="auto">
          <a:xfrm flipH="1">
            <a:off x="1930400" y="5105400"/>
            <a:ext cx="6807200" cy="0"/>
          </a:xfrm>
          <a:prstGeom prst="line">
            <a:avLst/>
          </a:prstGeom>
          <a:noFill/>
          <a:ln w="28575">
            <a:solidFill>
              <a:schemeClr val="tx1"/>
            </a:solidFill>
            <a:round/>
            <a:headEnd/>
            <a:tailEnd type="triangle" w="lg" len="med"/>
          </a:ln>
          <a:effectLst/>
        </p:spPr>
        <p:txBody>
          <a:bodyPr wrap="none" anchor="ctr"/>
          <a:lstStyle/>
          <a:p>
            <a:endParaRPr lang="en-US"/>
          </a:p>
        </p:txBody>
      </p:sp>
      <p:sp>
        <p:nvSpPr>
          <p:cNvPr id="19482" name="Text Box 37"/>
          <p:cNvSpPr txBox="1">
            <a:spLocks noChangeArrowheads="1"/>
          </p:cNvSpPr>
          <p:nvPr/>
        </p:nvSpPr>
        <p:spPr bwMode="auto">
          <a:xfrm>
            <a:off x="4876800" y="4800600"/>
            <a:ext cx="1143000" cy="369888"/>
          </a:xfrm>
          <a:prstGeom prst="rect">
            <a:avLst/>
          </a:prstGeom>
          <a:noFill/>
          <a:ln w="12700">
            <a:noFill/>
            <a:miter lim="800000"/>
            <a:headEnd/>
            <a:tailEnd/>
          </a:ln>
          <a:effectLst/>
        </p:spPr>
        <p:txBody>
          <a:bodyPr>
            <a:spAutoFit/>
          </a:bodyPr>
          <a:lstStyle/>
          <a:p>
            <a:pPr>
              <a:spcBef>
                <a:spcPct val="50000"/>
              </a:spcBef>
            </a:pPr>
            <a:r>
              <a:rPr lang="en-US"/>
              <a:t>0.975</a:t>
            </a:r>
          </a:p>
        </p:txBody>
      </p:sp>
      <p:sp>
        <p:nvSpPr>
          <p:cNvPr id="19483" name="Rectangle 1"/>
          <p:cNvSpPr>
            <a:spLocks noChangeArrowheads="1"/>
          </p:cNvSpPr>
          <p:nvPr/>
        </p:nvSpPr>
        <p:spPr bwMode="auto">
          <a:xfrm>
            <a:off x="8026400" y="4506913"/>
            <a:ext cx="1366080" cy="400110"/>
          </a:xfrm>
          <a:prstGeom prst="rect">
            <a:avLst/>
          </a:prstGeom>
          <a:solidFill>
            <a:schemeClr val="bg1"/>
          </a:solidFill>
          <a:ln w="15875">
            <a:solidFill>
              <a:schemeClr val="tx1"/>
            </a:solidFill>
            <a:miter lim="800000"/>
            <a:headEnd/>
            <a:tailEnd/>
          </a:ln>
        </p:spPr>
        <p:txBody>
          <a:bodyPr wrap="none">
            <a:spAutoFit/>
          </a:bodyPr>
          <a:lstStyle/>
          <a:p>
            <a:r>
              <a:rPr lang="en-US" sz="2000" i="1"/>
              <a:t>z</a:t>
            </a:r>
            <a:r>
              <a:rPr lang="el-GR" sz="2000" i="1" baseline="-25000"/>
              <a:t>α</a:t>
            </a:r>
            <a:r>
              <a:rPr lang="en-US" sz="2000" i="1" baseline="-25000"/>
              <a:t>/2</a:t>
            </a:r>
            <a:r>
              <a:rPr lang="en-US" sz="2000" i="1"/>
              <a:t> </a:t>
            </a:r>
            <a:r>
              <a:rPr lang="en-US" sz="2000"/>
              <a:t>= 1.96</a:t>
            </a:r>
          </a:p>
        </p:txBody>
      </p:sp>
      <p:sp>
        <p:nvSpPr>
          <p:cNvPr id="19484" name="Rectangle 35"/>
          <p:cNvSpPr>
            <a:spLocks noChangeArrowheads="1"/>
          </p:cNvSpPr>
          <p:nvPr/>
        </p:nvSpPr>
        <p:spPr bwMode="auto">
          <a:xfrm>
            <a:off x="2641600" y="4506913"/>
            <a:ext cx="1555234" cy="400110"/>
          </a:xfrm>
          <a:prstGeom prst="rect">
            <a:avLst/>
          </a:prstGeom>
          <a:solidFill>
            <a:schemeClr val="bg1"/>
          </a:solidFill>
          <a:ln w="15875">
            <a:solidFill>
              <a:schemeClr val="tx1"/>
            </a:solidFill>
            <a:miter lim="800000"/>
            <a:headEnd/>
            <a:tailEnd/>
          </a:ln>
        </p:spPr>
        <p:txBody>
          <a:bodyPr wrap="none">
            <a:spAutoFit/>
          </a:bodyPr>
          <a:lstStyle/>
          <a:p>
            <a:r>
              <a:rPr lang="en-US" sz="2000" i="1"/>
              <a:t>-z</a:t>
            </a:r>
            <a:r>
              <a:rPr lang="el-GR" sz="2000" i="1" baseline="-25000"/>
              <a:t>α</a:t>
            </a:r>
            <a:r>
              <a:rPr lang="en-US" sz="2000" i="1" baseline="-25000"/>
              <a:t>/2</a:t>
            </a:r>
            <a:r>
              <a:rPr lang="en-US" sz="2000" i="1"/>
              <a:t> </a:t>
            </a:r>
            <a:r>
              <a:rPr lang="en-US" sz="2000"/>
              <a:t>= -1.96</a:t>
            </a:r>
          </a:p>
        </p:txBody>
      </p:sp>
      <p:sp>
        <p:nvSpPr>
          <p:cNvPr id="37" name="Rectangle 36"/>
          <p:cNvSpPr/>
          <p:nvPr/>
        </p:nvSpPr>
        <p:spPr>
          <a:xfrm>
            <a:off x="5033434" y="1952626"/>
            <a:ext cx="1733167" cy="461665"/>
          </a:xfrm>
          <a:prstGeom prst="rect">
            <a:avLst/>
          </a:prstGeom>
          <a:noFill/>
          <a:ln w="15875">
            <a:noFill/>
          </a:ln>
        </p:spPr>
        <p:txBody>
          <a:bodyPr wrap="none">
            <a:spAutoFit/>
          </a:bodyPr>
          <a:lstStyle/>
          <a:p>
            <a:pPr>
              <a:defRPr/>
            </a:pPr>
            <a:r>
              <a:rPr lang="en-US" sz="2400" dirty="0">
                <a:latin typeface="Arial" panose="020B0604020202020204" pitchFamily="34" charset="0"/>
                <a:cs typeface="Arial" panose="020B0604020202020204" pitchFamily="34" charset="0"/>
              </a:rPr>
              <a:t>1</a:t>
            </a:r>
            <a:r>
              <a:rPr lang="en-US" sz="2400" i="1" dirty="0">
                <a:latin typeface="+mn-lt"/>
                <a:cs typeface="Arial" panose="020B0604020202020204" pitchFamily="34" charset="0"/>
                <a:sym typeface="Symbol" panose="05050102010706020507" pitchFamily="18" charset="2"/>
              </a:rPr>
              <a:t></a:t>
            </a:r>
            <a:r>
              <a:rPr lang="en-US" sz="2400" i="1" dirty="0">
                <a:latin typeface="+mn-lt"/>
                <a:cs typeface="Arial" panose="020B0604020202020204" pitchFamily="34" charset="0"/>
              </a:rPr>
              <a:t> </a:t>
            </a:r>
            <a:r>
              <a:rPr lang="el-GR" sz="2400" i="1" dirty="0">
                <a:latin typeface="+mn-lt"/>
                <a:cs typeface="Arial" panose="020B0604020202020204" pitchFamily="34" charset="0"/>
              </a:rPr>
              <a:t>α</a:t>
            </a:r>
            <a:r>
              <a:rPr lang="en-US" sz="2400" i="1" dirty="0">
                <a:latin typeface="+mn-lt"/>
                <a:cs typeface="Arial" panose="020B0604020202020204" pitchFamily="34" charset="0"/>
              </a:rPr>
              <a:t> </a:t>
            </a:r>
            <a:r>
              <a:rPr lang="en-US" sz="2400" dirty="0">
                <a:latin typeface="+mn-lt"/>
                <a:cs typeface="Arial" panose="020B0604020202020204" pitchFamily="34" charset="0"/>
              </a:rPr>
              <a:t>= 0.95</a:t>
            </a:r>
            <a:endParaRPr lang="en-US" sz="2000" dirty="0">
              <a:latin typeface="+mn-lt"/>
              <a:cs typeface="Arial" panose="020B0604020202020204" pitchFamily="34" charset="0"/>
            </a:endParaRPr>
          </a:p>
        </p:txBody>
      </p:sp>
      <p:sp>
        <p:nvSpPr>
          <p:cNvPr id="38" name="Rectangle 37"/>
          <p:cNvSpPr/>
          <p:nvPr/>
        </p:nvSpPr>
        <p:spPr>
          <a:xfrm>
            <a:off x="9201151" y="3333751"/>
            <a:ext cx="1497526" cy="461665"/>
          </a:xfrm>
          <a:prstGeom prst="rect">
            <a:avLst/>
          </a:prstGeom>
          <a:noFill/>
          <a:ln w="15875">
            <a:noFill/>
          </a:ln>
        </p:spPr>
        <p:txBody>
          <a:bodyPr wrap="none">
            <a:spAutoFit/>
          </a:bodyPr>
          <a:lstStyle/>
          <a:p>
            <a:pPr>
              <a:defRPr/>
            </a:pPr>
            <a:r>
              <a:rPr lang="el-GR" sz="2400" i="1" dirty="0">
                <a:latin typeface="+mn-lt"/>
                <a:cs typeface="Arial" panose="020B0604020202020204" pitchFamily="34" charset="0"/>
              </a:rPr>
              <a:t>α</a:t>
            </a:r>
            <a:r>
              <a:rPr lang="en-US" sz="2000" dirty="0">
                <a:latin typeface="Arial" panose="020B0604020202020204" pitchFamily="34" charset="0"/>
                <a:cs typeface="Arial" panose="020B0604020202020204" pitchFamily="34" charset="0"/>
              </a:rPr>
              <a:t>/2</a:t>
            </a:r>
            <a:r>
              <a:rPr lang="en-US" sz="2000" i="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0.025</a:t>
            </a:r>
          </a:p>
        </p:txBody>
      </p:sp>
      <p:sp>
        <p:nvSpPr>
          <p:cNvPr id="39" name="Rectangle 38"/>
          <p:cNvSpPr/>
          <p:nvPr/>
        </p:nvSpPr>
        <p:spPr>
          <a:xfrm>
            <a:off x="1183218" y="3352801"/>
            <a:ext cx="1497526" cy="461665"/>
          </a:xfrm>
          <a:prstGeom prst="rect">
            <a:avLst/>
          </a:prstGeom>
          <a:noFill/>
          <a:ln w="15875">
            <a:noFill/>
          </a:ln>
        </p:spPr>
        <p:txBody>
          <a:bodyPr wrap="none">
            <a:spAutoFit/>
          </a:bodyPr>
          <a:lstStyle/>
          <a:p>
            <a:pPr>
              <a:defRPr/>
            </a:pPr>
            <a:r>
              <a:rPr lang="el-GR" sz="2400" i="1" dirty="0">
                <a:latin typeface="+mn-lt"/>
                <a:cs typeface="Arial" panose="020B0604020202020204" pitchFamily="34" charset="0"/>
              </a:rPr>
              <a:t>α</a:t>
            </a:r>
            <a:r>
              <a:rPr lang="en-US" sz="2000" dirty="0">
                <a:latin typeface="Arial" panose="020B0604020202020204" pitchFamily="34" charset="0"/>
                <a:cs typeface="Arial" panose="020B0604020202020204" pitchFamily="34" charset="0"/>
              </a:rPr>
              <a:t>/2</a:t>
            </a:r>
            <a:r>
              <a:rPr lang="en-US" sz="2000" i="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0.025</a:t>
            </a: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5085" y="2390775"/>
          <a:ext cx="10985500" cy="3492500"/>
        </p:xfrm>
        <a:graphic>
          <a:graphicData uri="http://schemas.openxmlformats.org/drawingml/2006/table">
            <a:tbl>
              <a:tblPr/>
              <a:tblGrid>
                <a:gridCol w="3352193"/>
                <a:gridCol w="3554132"/>
                <a:gridCol w="4079175"/>
              </a:tblGrid>
              <a:tr h="962204">
                <a:tc>
                  <a:txBody>
                    <a:bodyPr/>
                    <a:lstStyle>
                      <a:lvl1pPr>
                        <a:lnSpc>
                          <a:spcPct val="90000"/>
                        </a:lnSpc>
                        <a:spcBef>
                          <a:spcPts val="750"/>
                        </a:spcBef>
                        <a:buFont typeface="Arial" panose="020B0604020202020204" pitchFamily="34" charset="0"/>
                        <a:defRPr sz="28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20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20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Confidence Level:</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dirty="0" smtClean="0">
                          <a:latin typeface="+mn-lt"/>
                        </a:rPr>
                        <a:t>100(1</a:t>
                      </a:r>
                      <a:r>
                        <a:rPr lang="en-US" sz="2400" i="1" kern="1200" dirty="0" smtClean="0">
                          <a:solidFill>
                            <a:schemeClr val="tx1"/>
                          </a:solidFill>
                          <a:latin typeface="+mn-lt"/>
                          <a:ea typeface="+mn-ea"/>
                          <a:cs typeface="+mn-cs"/>
                          <a:sym typeface="Symbol" panose="05050102010706020507" pitchFamily="18" charset="2"/>
                        </a:rPr>
                        <a:t></a:t>
                      </a:r>
                      <a:r>
                        <a:rPr lang="en-US" sz="2400" i="1" kern="1200" dirty="0" smtClean="0">
                          <a:solidFill>
                            <a:schemeClr val="tx1"/>
                          </a:solidFill>
                          <a:latin typeface="+mn-lt"/>
                          <a:ea typeface="+mn-ea"/>
                          <a:cs typeface="+mn-cs"/>
                        </a:rPr>
                        <a:t> </a:t>
                      </a:r>
                      <a:r>
                        <a:rPr lang="el-GR" sz="2400" i="1" kern="1200" dirty="0" smtClean="0">
                          <a:solidFill>
                            <a:schemeClr val="tx1"/>
                          </a:solidFill>
                          <a:latin typeface="+mn-lt"/>
                          <a:ea typeface="+mn-ea"/>
                          <a:cs typeface="+mn-cs"/>
                        </a:rPr>
                        <a:t>α</a:t>
                      </a:r>
                      <a:r>
                        <a:rPr lang="en-US" sz="2400" i="1" kern="1200" dirty="0" smtClean="0">
                          <a:solidFill>
                            <a:schemeClr val="tx1"/>
                          </a:solidFill>
                          <a:latin typeface="+mn-lt"/>
                          <a:ea typeface="+mn-ea"/>
                          <a:cs typeface="+mn-cs"/>
                        </a:rPr>
                        <a:t>)%</a:t>
                      </a:r>
                      <a:endParaRPr lang="en-US" sz="2000" kern="1200" dirty="0" smtClean="0">
                        <a:solidFill>
                          <a:schemeClr val="tx1"/>
                        </a:solidFill>
                        <a:latin typeface="+mn-lt"/>
                        <a:ea typeface="+mn-ea"/>
                        <a:cs typeface="+mn-cs"/>
                      </a:endParaRPr>
                    </a:p>
                  </a:txBody>
                  <a:tcPr marL="121920" marR="121920" marT="45721" marB="4572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7F7A7"/>
                    </a:solidFill>
                  </a:tcPr>
                </a:tc>
                <a:tc>
                  <a:txBody>
                    <a:bodyPr/>
                    <a:lstStyle>
                      <a:lvl1pPr>
                        <a:lnSpc>
                          <a:spcPct val="90000"/>
                        </a:lnSpc>
                        <a:spcBef>
                          <a:spcPts val="750"/>
                        </a:spcBef>
                        <a:buFont typeface="Arial" panose="020B0604020202020204" pitchFamily="34" charset="0"/>
                        <a:defRPr sz="28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20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20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Significance Level:</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dirty="0" smtClean="0">
                          <a:latin typeface="+mn-lt"/>
                        </a:rPr>
                        <a:t>100(1</a:t>
                      </a:r>
                      <a:r>
                        <a:rPr lang="en-US" sz="2400" i="1" kern="1200" dirty="0" smtClean="0">
                          <a:solidFill>
                            <a:schemeClr val="tx1"/>
                          </a:solidFill>
                          <a:latin typeface="+mn-lt"/>
                          <a:ea typeface="+mn-ea"/>
                          <a:cs typeface="+mn-cs"/>
                          <a:sym typeface="Symbol" panose="05050102010706020507" pitchFamily="18" charset="2"/>
                        </a:rPr>
                        <a:t></a:t>
                      </a:r>
                      <a:r>
                        <a:rPr lang="en-US" sz="2400" i="1" kern="1200" dirty="0" smtClean="0">
                          <a:solidFill>
                            <a:schemeClr val="tx1"/>
                          </a:solidFill>
                          <a:latin typeface="+mn-lt"/>
                          <a:ea typeface="+mn-ea"/>
                          <a:cs typeface="+mn-cs"/>
                        </a:rPr>
                        <a:t> </a:t>
                      </a:r>
                      <a:r>
                        <a:rPr lang="el-GR" sz="2400" i="1" kern="1200" dirty="0" smtClean="0">
                          <a:solidFill>
                            <a:schemeClr val="tx1"/>
                          </a:solidFill>
                          <a:latin typeface="+mn-lt"/>
                          <a:ea typeface="+mn-ea"/>
                          <a:cs typeface="+mn-cs"/>
                        </a:rPr>
                        <a:t>α</a:t>
                      </a:r>
                      <a:r>
                        <a:rPr lang="en-US" sz="2400" i="1" kern="1200" dirty="0" smtClean="0">
                          <a:solidFill>
                            <a:schemeClr val="tx1"/>
                          </a:solidFill>
                          <a:latin typeface="+mn-lt"/>
                          <a:ea typeface="+mn-ea"/>
                          <a:cs typeface="+mn-cs"/>
                        </a:rPr>
                        <a:t>)%</a:t>
                      </a:r>
                      <a:endParaRPr lang="en-US" sz="2000" kern="1200" dirty="0" smtClean="0">
                        <a:solidFill>
                          <a:schemeClr val="tx1"/>
                        </a:solidFill>
                        <a:latin typeface="+mn-lt"/>
                        <a:ea typeface="+mn-ea"/>
                        <a:cs typeface="+mn-cs"/>
                      </a:endParaRPr>
                    </a:p>
                  </a:txBody>
                  <a:tcPr marL="121920" marR="121920" marT="45721" marB="4572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7F7A7"/>
                    </a:solidFill>
                  </a:tcPr>
                </a:tc>
                <a:tc>
                  <a:txBody>
                    <a:bodyPr/>
                    <a:lstStyle>
                      <a:lvl1pPr>
                        <a:lnSpc>
                          <a:spcPct val="90000"/>
                        </a:lnSpc>
                        <a:spcBef>
                          <a:spcPts val="750"/>
                        </a:spcBef>
                        <a:buFont typeface="Arial" panose="020B0604020202020204" pitchFamily="34" charset="0"/>
                        <a:defRPr sz="28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20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20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20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Critical </a:t>
                      </a:r>
                      <a:r>
                        <a:rPr kumimoji="0" lang="en-US" sz="2400" b="0" i="1" u="none" strike="noStrike" cap="none" normalizeH="0" baseline="0" dirty="0" smtClean="0">
                          <a:ln>
                            <a:noFill/>
                          </a:ln>
                          <a:solidFill>
                            <a:schemeClr val="tx1"/>
                          </a:solidFill>
                          <a:effectLst/>
                          <a:latin typeface="+mn-lt"/>
                          <a:cs typeface="Arial" panose="020B0604020202020204" pitchFamily="34" charset="0"/>
                        </a:rPr>
                        <a:t>z</a:t>
                      </a:r>
                      <a:r>
                        <a:rPr kumimoji="0" lang="en-US" sz="2400" b="0" i="0" u="none" strike="noStrike" cap="none" normalizeH="0" baseline="0" dirty="0" smtClean="0">
                          <a:ln>
                            <a:noFill/>
                          </a:ln>
                          <a:solidFill>
                            <a:schemeClr val="tx1"/>
                          </a:solidFill>
                          <a:effectLst/>
                          <a:latin typeface="+mn-lt"/>
                          <a:cs typeface="Arial" panose="020B0604020202020204" pitchFamily="34" charset="0"/>
                        </a:rPr>
                        <a:t>-score:</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i="1" kern="1200" dirty="0" smtClean="0">
                          <a:solidFill>
                            <a:schemeClr val="tx1"/>
                          </a:solidFill>
                          <a:latin typeface="+mn-lt"/>
                          <a:ea typeface="+mn-ea"/>
                          <a:cs typeface="+mn-cs"/>
                        </a:rPr>
                        <a:t>z</a:t>
                      </a:r>
                      <a:r>
                        <a:rPr lang="el-GR" sz="2400" i="1" kern="1200" baseline="-25000" dirty="0" smtClean="0">
                          <a:solidFill>
                            <a:schemeClr val="tx1"/>
                          </a:solidFill>
                          <a:latin typeface="+mn-lt"/>
                          <a:ea typeface="+mn-ea"/>
                          <a:cs typeface="+mn-cs"/>
                        </a:rPr>
                        <a:t>α</a:t>
                      </a:r>
                      <a:r>
                        <a:rPr lang="en-US" sz="2400" i="1" kern="1200" baseline="-25000" dirty="0" smtClean="0">
                          <a:solidFill>
                            <a:schemeClr val="tx1"/>
                          </a:solidFill>
                          <a:latin typeface="+mn-lt"/>
                          <a:ea typeface="+mn-ea"/>
                          <a:cs typeface="+mn-cs"/>
                        </a:rPr>
                        <a:t>/</a:t>
                      </a:r>
                      <a:r>
                        <a:rPr lang="en-US" sz="2400" kern="1200" baseline="-25000" dirty="0" smtClean="0">
                          <a:solidFill>
                            <a:schemeClr val="tx1"/>
                          </a:solidFill>
                          <a:latin typeface="+mn-lt"/>
                          <a:ea typeface="+mn-ea"/>
                          <a:cs typeface="+mn-cs"/>
                        </a:rPr>
                        <a:t>2</a:t>
                      </a:r>
                      <a:r>
                        <a:rPr lang="en-US" sz="2400" i="1" kern="1200" dirty="0" smtClean="0">
                          <a:solidFill>
                            <a:schemeClr val="tx1"/>
                          </a:solidFill>
                          <a:latin typeface="+mn-lt"/>
                          <a:ea typeface="+mn-ea"/>
                          <a:cs typeface="+mn-cs"/>
                        </a:rPr>
                        <a:t> </a:t>
                      </a:r>
                      <a:endParaRPr lang="en-US" sz="2400" kern="1200" dirty="0" smtClean="0">
                        <a:solidFill>
                          <a:schemeClr val="tx1"/>
                        </a:solidFill>
                        <a:latin typeface="+mn-lt"/>
                        <a:ea typeface="+mn-ea"/>
                        <a:cs typeface="+mn-cs"/>
                      </a:endParaRPr>
                    </a:p>
                  </a:txBody>
                  <a:tcPr marL="121920" marR="121920" marT="45721" marB="4572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7F7A7"/>
                    </a:solidFill>
                  </a:tcPr>
                </a:tc>
              </a:tr>
              <a:tr h="2530296">
                <a:tc>
                  <a:txBody>
                    <a:bodyPr/>
                    <a:lstStyle>
                      <a:lvl1pPr defTabSz="685800">
                        <a:lnSpc>
                          <a:spcPct val="90000"/>
                        </a:lnSpc>
                        <a:spcBef>
                          <a:spcPts val="750"/>
                        </a:spcBef>
                        <a:buFont typeface="Arial" panose="020B0604020202020204" pitchFamily="34" charset="0"/>
                        <a:defRPr sz="28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24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20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20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20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80%</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90%</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95%</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98%</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99%</a:t>
                      </a:r>
                    </a:p>
                  </a:txBody>
                  <a:tcPr marL="121920" marR="121920" marT="45721" marB="4572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CE9AD"/>
                    </a:solidFill>
                  </a:tcPr>
                </a:tc>
                <a:tc>
                  <a:txBody>
                    <a:bodyPr/>
                    <a:lstStyle>
                      <a:lvl1pPr defTabSz="685800">
                        <a:lnSpc>
                          <a:spcPct val="90000"/>
                        </a:lnSpc>
                        <a:spcBef>
                          <a:spcPts val="750"/>
                        </a:spcBef>
                        <a:buFont typeface="Arial" panose="020B0604020202020204" pitchFamily="34" charset="0"/>
                        <a:defRPr sz="28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24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20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20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20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20%</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10%</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5%</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2%</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1%</a:t>
                      </a:r>
                    </a:p>
                  </a:txBody>
                  <a:tcPr marL="121920" marR="121920" marT="45721" marB="4572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CE9AD"/>
                    </a:solidFill>
                  </a:tcPr>
                </a:tc>
                <a:tc>
                  <a:txBody>
                    <a:bodyPr/>
                    <a:lstStyle>
                      <a:lvl1pPr defTabSz="685800">
                        <a:lnSpc>
                          <a:spcPct val="90000"/>
                        </a:lnSpc>
                        <a:spcBef>
                          <a:spcPts val="750"/>
                        </a:spcBef>
                        <a:buFont typeface="Arial" panose="020B0604020202020204" pitchFamily="34" charset="0"/>
                        <a:defRPr sz="28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24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20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20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2000">
                          <a:solidFill>
                            <a:schemeClr val="tx1"/>
                          </a:solidFill>
                          <a:latin typeface="Calibri" panose="020F0502020204030204" pitchFamily="34" charset="0"/>
                        </a:defRPr>
                      </a:lvl5pPr>
                      <a:lvl6pPr marL="25146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6pPr>
                      <a:lvl7pPr marL="29718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7pPr>
                      <a:lvl8pPr marL="34290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8pPr>
                      <a:lvl9pPr marL="3886200" indent="-228600" defTabSz="685800" eaLnBrk="0" fontAlgn="base" hangingPunct="0">
                        <a:lnSpc>
                          <a:spcPct val="90000"/>
                        </a:lnSpc>
                        <a:spcBef>
                          <a:spcPts val="375"/>
                        </a:spcBef>
                        <a:spcAft>
                          <a:spcPct val="0"/>
                        </a:spcAft>
                        <a:buFont typeface="Arial" panose="020B0604020202020204" pitchFamily="34" charset="0"/>
                        <a:defRPr sz="20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 </a:t>
                      </a:r>
                      <a:r>
                        <a:rPr kumimoji="0" lang="en-US" sz="2400" b="0" i="1" u="none" strike="noStrike" cap="none" normalizeH="0" baseline="0" dirty="0" smtClean="0">
                          <a:ln>
                            <a:noFill/>
                          </a:ln>
                          <a:solidFill>
                            <a:schemeClr val="tx1"/>
                          </a:solidFill>
                          <a:effectLst/>
                          <a:latin typeface="+mn-lt"/>
                          <a:cs typeface="Arial" panose="020B0604020202020204" pitchFamily="34" charset="0"/>
                        </a:rPr>
                        <a:t>z</a:t>
                      </a:r>
                      <a:r>
                        <a:rPr kumimoji="0" lang="en-US" sz="2400" b="0" i="0" u="none" strike="noStrike" cap="none" normalizeH="0" baseline="-25000" dirty="0" smtClean="0">
                          <a:ln>
                            <a:noFill/>
                          </a:ln>
                          <a:solidFill>
                            <a:schemeClr val="tx1"/>
                          </a:solidFill>
                          <a:effectLst/>
                          <a:latin typeface="+mn-lt"/>
                          <a:cs typeface="Arial" panose="020B0604020202020204" pitchFamily="34" charset="0"/>
                        </a:rPr>
                        <a:t>0.10</a:t>
                      </a:r>
                      <a:r>
                        <a:rPr kumimoji="0" lang="en-US" sz="2400" b="0" i="0" u="none" strike="noStrike" cap="none" normalizeH="0" baseline="0" dirty="0" smtClean="0">
                          <a:ln>
                            <a:noFill/>
                          </a:ln>
                          <a:solidFill>
                            <a:schemeClr val="tx1"/>
                          </a:solidFill>
                          <a:effectLst/>
                          <a:latin typeface="+mn-lt"/>
                          <a:cs typeface="Arial" panose="020B0604020202020204" pitchFamily="34" charset="0"/>
                        </a:rPr>
                        <a:t> = 1.28</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   </a:t>
                      </a:r>
                      <a:r>
                        <a:rPr kumimoji="0" lang="en-US" sz="2400" b="0" i="1" u="none" strike="noStrike" cap="none" normalizeH="0" baseline="0" dirty="0" smtClean="0">
                          <a:ln>
                            <a:noFill/>
                          </a:ln>
                          <a:solidFill>
                            <a:schemeClr val="tx1"/>
                          </a:solidFill>
                          <a:effectLst/>
                          <a:latin typeface="+mn-lt"/>
                          <a:cs typeface="Arial" panose="020B0604020202020204" pitchFamily="34" charset="0"/>
                        </a:rPr>
                        <a:t>z</a:t>
                      </a:r>
                      <a:r>
                        <a:rPr kumimoji="0" lang="en-US" sz="2400" b="0" i="0" u="none" strike="noStrike" cap="none" normalizeH="0" baseline="-25000" dirty="0" smtClean="0">
                          <a:ln>
                            <a:noFill/>
                          </a:ln>
                          <a:solidFill>
                            <a:schemeClr val="tx1"/>
                          </a:solidFill>
                          <a:effectLst/>
                          <a:latin typeface="+mn-lt"/>
                          <a:cs typeface="Arial" panose="020B0604020202020204" pitchFamily="34" charset="0"/>
                        </a:rPr>
                        <a:t>0.05</a:t>
                      </a:r>
                      <a:r>
                        <a:rPr kumimoji="0" lang="en-US" sz="2400" b="0" i="0" u="none" strike="noStrike" cap="none" normalizeH="0" baseline="0" dirty="0" smtClean="0">
                          <a:ln>
                            <a:noFill/>
                          </a:ln>
                          <a:solidFill>
                            <a:schemeClr val="tx1"/>
                          </a:solidFill>
                          <a:effectLst/>
                          <a:latin typeface="+mn-lt"/>
                          <a:cs typeface="Arial" panose="020B0604020202020204" pitchFamily="34" charset="0"/>
                        </a:rPr>
                        <a:t> = 1.645</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1" u="none" strike="noStrike" cap="none" normalizeH="0" baseline="0" dirty="0" smtClean="0">
                          <a:ln>
                            <a:noFill/>
                          </a:ln>
                          <a:solidFill>
                            <a:schemeClr val="tx1"/>
                          </a:solidFill>
                          <a:effectLst/>
                          <a:latin typeface="+mn-lt"/>
                          <a:cs typeface="Arial" panose="020B0604020202020204" pitchFamily="34" charset="0"/>
                        </a:rPr>
                        <a:t>z</a:t>
                      </a:r>
                      <a:r>
                        <a:rPr kumimoji="0" lang="en-US" sz="2400" b="0" i="0" u="none" strike="noStrike" cap="none" normalizeH="0" baseline="-25000" dirty="0" smtClean="0">
                          <a:ln>
                            <a:noFill/>
                          </a:ln>
                          <a:solidFill>
                            <a:schemeClr val="tx1"/>
                          </a:solidFill>
                          <a:effectLst/>
                          <a:latin typeface="+mn-lt"/>
                          <a:cs typeface="Arial" panose="020B0604020202020204" pitchFamily="34" charset="0"/>
                        </a:rPr>
                        <a:t>0.025</a:t>
                      </a:r>
                      <a:r>
                        <a:rPr kumimoji="0" lang="en-US" sz="2400" b="0" i="0" u="none" strike="noStrike" cap="none" normalizeH="0" baseline="0" dirty="0" smtClean="0">
                          <a:ln>
                            <a:noFill/>
                          </a:ln>
                          <a:solidFill>
                            <a:schemeClr val="tx1"/>
                          </a:solidFill>
                          <a:effectLst/>
                          <a:latin typeface="+mn-lt"/>
                          <a:cs typeface="Arial" panose="020B0604020202020204" pitchFamily="34" charset="0"/>
                        </a:rPr>
                        <a:t> = 1.96</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 </a:t>
                      </a:r>
                      <a:r>
                        <a:rPr kumimoji="0" lang="en-US" sz="2400" b="0" i="1" u="none" strike="noStrike" cap="none" normalizeH="0" baseline="0" dirty="0" smtClean="0">
                          <a:ln>
                            <a:noFill/>
                          </a:ln>
                          <a:solidFill>
                            <a:schemeClr val="tx1"/>
                          </a:solidFill>
                          <a:effectLst/>
                          <a:latin typeface="+mn-lt"/>
                          <a:cs typeface="Arial" panose="020B0604020202020204" pitchFamily="34" charset="0"/>
                        </a:rPr>
                        <a:t>z</a:t>
                      </a:r>
                      <a:r>
                        <a:rPr kumimoji="0" lang="en-US" sz="2400" b="0" i="0" u="none" strike="noStrike" cap="none" normalizeH="0" baseline="-25000" dirty="0" smtClean="0">
                          <a:ln>
                            <a:noFill/>
                          </a:ln>
                          <a:solidFill>
                            <a:schemeClr val="tx1"/>
                          </a:solidFill>
                          <a:effectLst/>
                          <a:latin typeface="+mn-lt"/>
                          <a:cs typeface="Arial" panose="020B0604020202020204" pitchFamily="34" charset="0"/>
                        </a:rPr>
                        <a:t>0.01</a:t>
                      </a:r>
                      <a:r>
                        <a:rPr kumimoji="0" lang="en-US" sz="2400" b="0" i="0" u="none" strike="noStrike" cap="none" normalizeH="0" baseline="0" dirty="0" smtClean="0">
                          <a:ln>
                            <a:noFill/>
                          </a:ln>
                          <a:solidFill>
                            <a:schemeClr val="tx1"/>
                          </a:solidFill>
                          <a:effectLst/>
                          <a:latin typeface="+mn-lt"/>
                          <a:cs typeface="Arial" panose="020B0604020202020204" pitchFamily="34" charset="0"/>
                        </a:rPr>
                        <a:t> = 2.33</a:t>
                      </a:r>
                    </a:p>
                    <a:p>
                      <a:pPr marL="0" marR="0" lvl="0" indent="0" algn="ctr" defTabSz="685800" rtl="0" eaLnBrk="1" fontAlgn="base" latinLnBrk="0" hangingPunct="1">
                        <a:lnSpc>
                          <a:spcPct val="100000"/>
                        </a:lnSpc>
                        <a:spcBef>
                          <a:spcPts val="120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cs typeface="Arial" panose="020B0604020202020204" pitchFamily="34" charset="0"/>
                        </a:rPr>
                        <a:t>  </a:t>
                      </a:r>
                      <a:r>
                        <a:rPr kumimoji="0" lang="en-US" sz="2400" b="0" i="1" u="none" strike="noStrike" cap="none" normalizeH="0" baseline="0" dirty="0" smtClean="0">
                          <a:ln>
                            <a:noFill/>
                          </a:ln>
                          <a:solidFill>
                            <a:schemeClr val="tx1"/>
                          </a:solidFill>
                          <a:effectLst/>
                          <a:latin typeface="+mn-lt"/>
                          <a:cs typeface="Arial" panose="020B0604020202020204" pitchFamily="34" charset="0"/>
                        </a:rPr>
                        <a:t>z</a:t>
                      </a:r>
                      <a:r>
                        <a:rPr kumimoji="0" lang="en-US" sz="2400" b="0" i="0" u="none" strike="noStrike" cap="none" normalizeH="0" baseline="-25000" dirty="0" smtClean="0">
                          <a:ln>
                            <a:noFill/>
                          </a:ln>
                          <a:solidFill>
                            <a:schemeClr val="tx1"/>
                          </a:solidFill>
                          <a:effectLst/>
                          <a:latin typeface="+mn-lt"/>
                          <a:cs typeface="Arial" panose="020B0604020202020204" pitchFamily="34" charset="0"/>
                        </a:rPr>
                        <a:t>0.005</a:t>
                      </a:r>
                      <a:r>
                        <a:rPr kumimoji="0" lang="en-US" sz="2400" b="0" i="0" u="none" strike="noStrike" cap="none" normalizeH="0" baseline="0" dirty="0" smtClean="0">
                          <a:ln>
                            <a:noFill/>
                          </a:ln>
                          <a:solidFill>
                            <a:schemeClr val="tx1"/>
                          </a:solidFill>
                          <a:effectLst/>
                          <a:latin typeface="+mn-lt"/>
                          <a:cs typeface="Arial" panose="020B0604020202020204" pitchFamily="34" charset="0"/>
                        </a:rPr>
                        <a:t> = 2.575</a:t>
                      </a:r>
                    </a:p>
                  </a:txBody>
                  <a:tcPr marL="121920" marR="121920" marT="45721" marB="4572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CE9AD"/>
                    </a:solidFill>
                  </a:tcPr>
                </a:tc>
              </a:tr>
            </a:tbl>
          </a:graphicData>
        </a:graphic>
      </p:graphicFrame>
      <p:sp>
        <p:nvSpPr>
          <p:cNvPr id="20496" name="Title 1"/>
          <p:cNvSpPr>
            <a:spLocks noGrp="1"/>
          </p:cNvSpPr>
          <p:nvPr>
            <p:ph type="title"/>
          </p:nvPr>
        </p:nvSpPr>
        <p:spPr>
          <a:xfrm>
            <a:off x="838200" y="76200"/>
            <a:ext cx="10515600" cy="914400"/>
          </a:xfrm>
        </p:spPr>
        <p:txBody>
          <a:bodyPr/>
          <a:lstStyle/>
          <a:p>
            <a:r>
              <a:rPr lang="en-US" smtClean="0"/>
              <a:t>Changing Confidence Levels</a:t>
            </a:r>
          </a:p>
        </p:txBody>
      </p:sp>
      <p:sp>
        <p:nvSpPr>
          <p:cNvPr id="20497" name="Content Placeholder 2"/>
          <p:cNvSpPr>
            <a:spLocks noGrp="1"/>
          </p:cNvSpPr>
          <p:nvPr>
            <p:ph idx="1"/>
          </p:nvPr>
        </p:nvSpPr>
        <p:spPr>
          <a:xfrm>
            <a:off x="462843" y="1219200"/>
            <a:ext cx="11435646" cy="1295400"/>
          </a:xfrm>
        </p:spPr>
        <p:txBody>
          <a:bodyPr>
            <a:normAutofit/>
          </a:bodyPr>
          <a:lstStyle/>
          <a:p>
            <a:r>
              <a:rPr lang="en-US" sz="2400" i="1" dirty="0" smtClean="0">
                <a:solidFill>
                  <a:schemeClr val="tx1"/>
                </a:solidFill>
              </a:rPr>
              <a:t>z</a:t>
            </a:r>
            <a:r>
              <a:rPr lang="en-US" sz="2400" dirty="0" smtClean="0">
                <a:solidFill>
                  <a:schemeClr val="tx1"/>
                </a:solidFill>
              </a:rPr>
              <a:t>-scores for the most commonly used confidence levels are shown in this table:</a:t>
            </a:r>
          </a:p>
          <a:p>
            <a:endParaRPr lang="en-US" sz="2400" dirty="0" smtClean="0">
              <a:solidFill>
                <a:schemeClr val="tx1"/>
              </a:solidFill>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76200"/>
            <a:ext cx="10515600" cy="990600"/>
          </a:xfrm>
        </p:spPr>
        <p:txBody>
          <a:bodyPr/>
          <a:lstStyle/>
          <a:p>
            <a:pPr>
              <a:lnSpc>
                <a:spcPct val="80000"/>
              </a:lnSpc>
            </a:pPr>
            <a:r>
              <a:rPr lang="en-US" sz="3200" smtClean="0"/>
              <a:t>Confidence Intervals for the Mean with Small Samples when </a:t>
            </a:r>
            <a:r>
              <a:rPr lang="el-GR" sz="3200" i="1" smtClean="0"/>
              <a:t>σ</a:t>
            </a:r>
            <a:r>
              <a:rPr lang="en-US" sz="3200" smtClean="0"/>
              <a:t> is Known</a:t>
            </a:r>
          </a:p>
        </p:txBody>
      </p:sp>
      <p:sp>
        <p:nvSpPr>
          <p:cNvPr id="24579" name="Content Placeholder 2"/>
          <p:cNvSpPr>
            <a:spLocks noGrp="1"/>
          </p:cNvSpPr>
          <p:nvPr>
            <p:ph idx="1"/>
          </p:nvPr>
        </p:nvSpPr>
        <p:spPr>
          <a:xfrm>
            <a:off x="677334" y="1569157"/>
            <a:ext cx="10724444" cy="4472206"/>
          </a:xfrm>
        </p:spPr>
        <p:txBody>
          <a:bodyPr>
            <a:normAutofit/>
          </a:bodyPr>
          <a:lstStyle/>
          <a:p>
            <a:pPr>
              <a:spcBef>
                <a:spcPts val="1800"/>
              </a:spcBef>
            </a:pPr>
            <a:r>
              <a:rPr lang="en-US" sz="2400" dirty="0" smtClean="0">
                <a:solidFill>
                  <a:schemeClr val="tx1"/>
                </a:solidFill>
              </a:rPr>
              <a:t>When the sample size is less than 30 and sigma is known, the population must be normally distributed to calculate a confidence interval</a:t>
            </a:r>
          </a:p>
          <a:p>
            <a:pPr lvl="1">
              <a:spcBef>
                <a:spcPts val="1800"/>
              </a:spcBef>
            </a:pPr>
            <a:r>
              <a:rPr lang="en-US" sz="2400" dirty="0" smtClean="0">
                <a:solidFill>
                  <a:schemeClr val="tx1"/>
                </a:solidFill>
              </a:rPr>
              <a:t>With </a:t>
            </a:r>
            <a:r>
              <a:rPr lang="en-US" sz="2400" i="1" dirty="0" smtClean="0">
                <a:solidFill>
                  <a:schemeClr val="tx1"/>
                </a:solidFill>
              </a:rPr>
              <a:t>n</a:t>
            </a:r>
            <a:r>
              <a:rPr lang="en-US" sz="2400" dirty="0" smtClean="0">
                <a:solidFill>
                  <a:schemeClr val="tx1"/>
                </a:solidFill>
              </a:rPr>
              <a:t> &lt; 30 the Central Limit Theorem cannot be applied, so we can’t say the sampling distribution will be approximately normal…</a:t>
            </a:r>
          </a:p>
          <a:p>
            <a:pPr lvl="1">
              <a:spcBef>
                <a:spcPts val="1800"/>
              </a:spcBef>
            </a:pPr>
            <a:r>
              <a:rPr lang="en-US" sz="2400" dirty="0" smtClean="0">
                <a:solidFill>
                  <a:schemeClr val="tx1"/>
                </a:solidFill>
              </a:rPr>
              <a:t>…but the sampling distribution is always normal (regardless of sample size) if the population is normally distributed</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1"/>
          </p:nvPr>
        </p:nvSpPr>
        <p:spPr>
          <a:xfrm>
            <a:off x="838200" y="1219200"/>
            <a:ext cx="10642600" cy="5181600"/>
          </a:xfrm>
        </p:spPr>
        <p:txBody>
          <a:bodyPr>
            <a:normAutofit/>
          </a:bodyPr>
          <a:lstStyle/>
          <a:p>
            <a:pPr>
              <a:buFontTx/>
              <a:buNone/>
            </a:pPr>
            <a:r>
              <a:rPr lang="en-US" sz="2400" b="1" dirty="0" smtClean="0">
                <a:solidFill>
                  <a:schemeClr val="tx1"/>
                </a:solidFill>
              </a:rPr>
              <a:t>Example:</a:t>
            </a:r>
            <a:r>
              <a:rPr lang="en-US" sz="2400" dirty="0" smtClean="0">
                <a:solidFill>
                  <a:schemeClr val="tx1"/>
                </a:solidFill>
              </a:rPr>
              <a:t>  A manager wants to know the average time it takes to complete the required forms to hire a new worker. Suppose a sample of size </a:t>
            </a:r>
            <a:r>
              <a:rPr lang="en-US" sz="2400" i="1" dirty="0" smtClean="0">
                <a:solidFill>
                  <a:schemeClr val="tx1"/>
                </a:solidFill>
              </a:rPr>
              <a:t>n</a:t>
            </a:r>
            <a:r>
              <a:rPr lang="en-US" sz="2400" dirty="0" smtClean="0">
                <a:solidFill>
                  <a:schemeClr val="tx1"/>
                </a:solidFill>
              </a:rPr>
              <a:t> = 18 gives a sample mean of 1.28 hours (assume that </a:t>
            </a:r>
            <a:r>
              <a:rPr lang="el-GR" sz="2400" i="1" dirty="0" smtClean="0">
                <a:solidFill>
                  <a:schemeClr val="tx1"/>
                </a:solidFill>
              </a:rPr>
              <a:t>σ</a:t>
            </a:r>
            <a:r>
              <a:rPr lang="en-US" sz="2400" dirty="0" smtClean="0">
                <a:solidFill>
                  <a:schemeClr val="tx1"/>
                </a:solidFill>
              </a:rPr>
              <a:t> = 0.2 hours and that the population follows the normal distribution)</a:t>
            </a:r>
          </a:p>
          <a:p>
            <a:pPr marL="400050" lvl="1" indent="0">
              <a:buFontTx/>
              <a:buNone/>
            </a:pPr>
            <a:r>
              <a:rPr lang="en-US" sz="2400" dirty="0" smtClean="0">
                <a:solidFill>
                  <a:schemeClr val="tx1"/>
                </a:solidFill>
              </a:rPr>
              <a:t>Calculate a 95% confidence interval for the population mean</a:t>
            </a:r>
          </a:p>
          <a:p>
            <a:pPr>
              <a:buFontTx/>
              <a:buNone/>
            </a:pPr>
            <a:endParaRPr lang="en-US" sz="2400" dirty="0" smtClean="0">
              <a:solidFill>
                <a:schemeClr val="tx1"/>
              </a:solidFill>
            </a:endParaRPr>
          </a:p>
          <a:p>
            <a:pPr>
              <a:buFontTx/>
              <a:buAutoNum type="arabicPeriod"/>
            </a:pPr>
            <a:r>
              <a:rPr lang="en-US" sz="2400" dirty="0" smtClean="0">
                <a:solidFill>
                  <a:schemeClr val="tx1"/>
                </a:solidFill>
              </a:rPr>
              <a:t> Find the standard error of the mean:</a:t>
            </a:r>
          </a:p>
          <a:p>
            <a:pPr>
              <a:buFontTx/>
              <a:buAutoNum type="arabicPeriod"/>
            </a:pPr>
            <a:endParaRPr lang="en-US" sz="2400" dirty="0" smtClean="0">
              <a:solidFill>
                <a:schemeClr val="tx1"/>
              </a:solidFill>
            </a:endParaRPr>
          </a:p>
          <a:p>
            <a:pPr>
              <a:buFontTx/>
              <a:buAutoNum type="arabicPeriod" startAt="2"/>
            </a:pPr>
            <a:r>
              <a:rPr lang="en-US" sz="2400" dirty="0" smtClean="0">
                <a:solidFill>
                  <a:schemeClr val="tx1"/>
                </a:solidFill>
              </a:rPr>
              <a:t> Find   </a:t>
            </a:r>
            <a:r>
              <a:rPr lang="en-US" sz="2400" i="1" dirty="0" smtClean="0">
                <a:solidFill>
                  <a:schemeClr val="tx1"/>
                </a:solidFill>
              </a:rPr>
              <a:t>z</a:t>
            </a:r>
            <a:r>
              <a:rPr lang="el-GR" sz="2400" i="1" baseline="-25000" dirty="0" smtClean="0">
                <a:solidFill>
                  <a:schemeClr val="tx1"/>
                </a:solidFill>
              </a:rPr>
              <a:t>α</a:t>
            </a:r>
            <a:r>
              <a:rPr lang="en-US" sz="2400" i="1" baseline="-25000" dirty="0" smtClean="0">
                <a:solidFill>
                  <a:schemeClr val="tx1"/>
                </a:solidFill>
              </a:rPr>
              <a:t>/</a:t>
            </a:r>
            <a:r>
              <a:rPr lang="en-US" sz="2400" baseline="-25000" dirty="0" smtClean="0">
                <a:solidFill>
                  <a:schemeClr val="tx1"/>
                </a:solidFill>
              </a:rPr>
              <a:t>2</a:t>
            </a:r>
            <a:r>
              <a:rPr lang="en-US" sz="2400" i="1" dirty="0" smtClean="0">
                <a:solidFill>
                  <a:schemeClr val="tx1"/>
                </a:solidFill>
              </a:rPr>
              <a:t>  </a:t>
            </a:r>
            <a:r>
              <a:rPr lang="en-US" sz="2400" dirty="0" smtClean="0">
                <a:solidFill>
                  <a:schemeClr val="tx1"/>
                </a:solidFill>
              </a:rPr>
              <a:t>for 95%:</a:t>
            </a:r>
          </a:p>
          <a:p>
            <a:pPr>
              <a:buFontTx/>
              <a:buAutoNum type="arabicPeriod" startAt="2"/>
            </a:pPr>
            <a:endParaRPr lang="en-US" sz="2400" dirty="0" smtClean="0">
              <a:solidFill>
                <a:schemeClr val="tx1"/>
              </a:solidFill>
            </a:endParaRPr>
          </a:p>
          <a:p>
            <a:pPr>
              <a:buFontTx/>
              <a:buAutoNum type="arabicPeriod" startAt="2"/>
            </a:pPr>
            <a:r>
              <a:rPr lang="en-US" sz="2400" dirty="0" smtClean="0">
                <a:solidFill>
                  <a:schemeClr val="tx1"/>
                </a:solidFill>
              </a:rPr>
              <a:t> Calculate the interval endpoints: (next slide)</a:t>
            </a:r>
          </a:p>
        </p:txBody>
      </p:sp>
      <p:graphicFrame>
        <p:nvGraphicFramePr>
          <p:cNvPr id="25603" name="Object 3"/>
          <p:cNvGraphicFramePr>
            <a:graphicFrameLocks noChangeAspect="1"/>
          </p:cNvGraphicFramePr>
          <p:nvPr/>
        </p:nvGraphicFramePr>
        <p:xfrm>
          <a:off x="7518401" y="3905251"/>
          <a:ext cx="3780367" cy="766763"/>
        </p:xfrm>
        <a:graphic>
          <a:graphicData uri="http://schemas.openxmlformats.org/presentationml/2006/ole">
            <p:oleObj spid="_x0000_s1137666" name="Equation" r:id="rId3" imgW="1549400" imgH="419100" progId="">
              <p:embed/>
            </p:oleObj>
          </a:graphicData>
        </a:graphic>
      </p:graphicFrame>
      <p:graphicFrame>
        <p:nvGraphicFramePr>
          <p:cNvPr id="25604" name="Object 6"/>
          <p:cNvGraphicFramePr>
            <a:graphicFrameLocks noChangeAspect="1"/>
          </p:cNvGraphicFramePr>
          <p:nvPr/>
        </p:nvGraphicFramePr>
        <p:xfrm>
          <a:off x="4775200" y="4953001"/>
          <a:ext cx="3132667" cy="460375"/>
        </p:xfrm>
        <a:graphic>
          <a:graphicData uri="http://schemas.openxmlformats.org/presentationml/2006/ole">
            <p:oleObj spid="_x0000_s1137667" name="Equation" r:id="rId4" imgW="1168400" imgH="228600" progId="">
              <p:embed/>
            </p:oleObj>
          </a:graphicData>
        </a:graphic>
      </p:graphicFrame>
      <p:sp>
        <p:nvSpPr>
          <p:cNvPr id="8" name="Rectangle 7"/>
          <p:cNvSpPr/>
          <p:nvPr/>
        </p:nvSpPr>
        <p:spPr>
          <a:xfrm>
            <a:off x="1128888" y="2723445"/>
            <a:ext cx="8636000" cy="781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727" name="Title 1"/>
          <p:cNvSpPr txBox="1">
            <a:spLocks/>
          </p:cNvSpPr>
          <p:nvPr/>
        </p:nvSpPr>
        <p:spPr bwMode="auto">
          <a:xfrm>
            <a:off x="609600" y="76200"/>
            <a:ext cx="10972800"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gn="ctr">
              <a:lnSpc>
                <a:spcPct val="80000"/>
              </a:lnSpc>
              <a:spcBef>
                <a:spcPct val="0"/>
              </a:spcBef>
              <a:buFontTx/>
              <a:buNone/>
              <a:defRPr/>
            </a:pPr>
            <a:r>
              <a:rPr lang="en-US" dirty="0" smtClean="0">
                <a:latin typeface="+mn-lt"/>
                <a:cs typeface="Arial" panose="020B0604020202020204" pitchFamily="34" charset="0"/>
              </a:rPr>
              <a:t>Confidence Intervals for the Mean with Small Samples when </a:t>
            </a:r>
            <a:r>
              <a:rPr lang="el-GR" i="1" dirty="0" smtClean="0">
                <a:latin typeface="+mn-lt"/>
                <a:cs typeface="Arial" panose="020B0604020202020204" pitchFamily="34" charset="0"/>
              </a:rPr>
              <a:t>σ</a:t>
            </a:r>
            <a:r>
              <a:rPr lang="en-US" dirty="0" smtClean="0">
                <a:latin typeface="+mn-lt"/>
                <a:cs typeface="Arial" panose="020B0604020202020204" pitchFamily="34" charset="0"/>
              </a:rPr>
              <a:t> is Known</a:t>
            </a: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838200" y="1219200"/>
            <a:ext cx="10744200" cy="5105400"/>
          </a:xfrm>
        </p:spPr>
        <p:txBody>
          <a:bodyPr>
            <a:noAutofit/>
          </a:bodyPr>
          <a:lstStyle/>
          <a:p>
            <a:pPr>
              <a:buFont typeface="Arial" panose="020B0604020202020204" pitchFamily="34" charset="0"/>
              <a:buNone/>
              <a:defRPr/>
            </a:pPr>
            <a:r>
              <a:rPr lang="en-US" sz="2400" b="1" dirty="0">
                <a:solidFill>
                  <a:schemeClr val="tx1"/>
                </a:solidFill>
              </a:rPr>
              <a:t>Example:</a:t>
            </a:r>
            <a:r>
              <a:rPr lang="en-US" sz="2400" dirty="0">
                <a:solidFill>
                  <a:schemeClr val="tx1"/>
                </a:solidFill>
              </a:rPr>
              <a:t>  A manager wants to know the average time it takes to complete the required forms to hire a new worker. </a:t>
            </a:r>
            <a:r>
              <a:rPr lang="en-US" sz="2400" dirty="0" smtClean="0">
                <a:solidFill>
                  <a:schemeClr val="tx1"/>
                </a:solidFill>
              </a:rPr>
              <a:t>Suppose </a:t>
            </a:r>
            <a:r>
              <a:rPr lang="en-US" sz="2400" dirty="0">
                <a:solidFill>
                  <a:schemeClr val="tx1"/>
                </a:solidFill>
              </a:rPr>
              <a:t>a sample of size </a:t>
            </a:r>
            <a:r>
              <a:rPr lang="en-US" sz="2400" i="1" dirty="0">
                <a:solidFill>
                  <a:schemeClr val="tx1"/>
                </a:solidFill>
              </a:rPr>
              <a:t>n</a:t>
            </a:r>
            <a:r>
              <a:rPr lang="en-US" sz="2400" dirty="0">
                <a:solidFill>
                  <a:schemeClr val="tx1"/>
                </a:solidFill>
              </a:rPr>
              <a:t> = 18 gives a sample mean of 1.28 hours (assume that </a:t>
            </a:r>
            <a:r>
              <a:rPr lang="el-GR" sz="2400" i="1" dirty="0">
                <a:solidFill>
                  <a:schemeClr val="tx1"/>
                </a:solidFill>
              </a:rPr>
              <a:t>σ</a:t>
            </a:r>
            <a:r>
              <a:rPr lang="en-US" sz="2400" dirty="0">
                <a:solidFill>
                  <a:schemeClr val="tx1"/>
                </a:solidFill>
              </a:rPr>
              <a:t> = 0.2 hours and that the population follows the normal distribution)</a:t>
            </a:r>
          </a:p>
          <a:p>
            <a:pPr marL="400050" lvl="1" indent="0">
              <a:buFontTx/>
              <a:buNone/>
              <a:defRPr/>
            </a:pPr>
            <a:r>
              <a:rPr lang="en-US" sz="2400" dirty="0">
                <a:solidFill>
                  <a:schemeClr val="tx1"/>
                </a:solidFill>
              </a:rPr>
              <a:t>Calculate a 95% confidence interval for the population mean</a:t>
            </a:r>
          </a:p>
          <a:p>
            <a:pPr>
              <a:buFont typeface="Arial" panose="020B0604020202020204" pitchFamily="34" charset="0"/>
              <a:buNone/>
              <a:defRPr/>
            </a:pPr>
            <a:endParaRPr lang="en-US" sz="2400" dirty="0" smtClean="0">
              <a:solidFill>
                <a:schemeClr val="tx1"/>
              </a:solidFill>
            </a:endParaRPr>
          </a:p>
          <a:p>
            <a:pPr>
              <a:buFontTx/>
              <a:buAutoNum type="arabicPeriod" startAt="3"/>
              <a:defRPr/>
            </a:pPr>
            <a:r>
              <a:rPr lang="en-US" sz="2400" dirty="0" smtClean="0">
                <a:solidFill>
                  <a:schemeClr val="tx1"/>
                </a:solidFill>
              </a:rPr>
              <a:t> Calculate the interval endpoints:</a:t>
            </a:r>
          </a:p>
          <a:p>
            <a:pPr>
              <a:buFontTx/>
              <a:buAutoNum type="arabicPeriod" startAt="3"/>
              <a:defRPr/>
            </a:pPr>
            <a:endParaRPr lang="en-US" sz="2400" dirty="0" smtClean="0">
              <a:solidFill>
                <a:schemeClr val="tx1"/>
              </a:solidFill>
            </a:endParaRPr>
          </a:p>
          <a:p>
            <a:pPr>
              <a:buFontTx/>
              <a:buAutoNum type="arabicPeriod" startAt="3"/>
              <a:defRPr/>
            </a:pPr>
            <a:endParaRPr lang="en-US" sz="2400" dirty="0" smtClean="0">
              <a:solidFill>
                <a:schemeClr val="tx1"/>
              </a:solidFill>
            </a:endParaRPr>
          </a:p>
          <a:p>
            <a:pPr>
              <a:buFont typeface="Arial" panose="020B0604020202020204" pitchFamily="34" charset="0"/>
              <a:buNone/>
              <a:defRPr/>
            </a:pPr>
            <a:endParaRPr lang="en-US" sz="2400" dirty="0" smtClean="0">
              <a:solidFill>
                <a:schemeClr val="tx1"/>
              </a:solidFill>
            </a:endParaRPr>
          </a:p>
          <a:p>
            <a:pPr marL="342900" indent="-342900">
              <a:buFont typeface="Arial" panose="020B0604020202020204" pitchFamily="34" charset="0"/>
              <a:buChar char="•"/>
              <a:defRPr/>
            </a:pPr>
            <a:r>
              <a:rPr lang="en-US" sz="2400" dirty="0" smtClean="0">
                <a:solidFill>
                  <a:schemeClr val="tx1"/>
                </a:solidFill>
              </a:rPr>
              <a:t>Based on our sample mean of 1.28, we are 95% confident that the population mean is between 1.188 and 1.372 hours</a:t>
            </a:r>
            <a:endParaRPr lang="en-US" sz="2400" b="1" dirty="0" smtClean="0">
              <a:solidFill>
                <a:schemeClr val="tx1"/>
              </a:solidFill>
            </a:endParaRPr>
          </a:p>
        </p:txBody>
      </p:sp>
      <p:graphicFrame>
        <p:nvGraphicFramePr>
          <p:cNvPr id="26627" name="Object 1"/>
          <p:cNvGraphicFramePr>
            <a:graphicFrameLocks noChangeAspect="1"/>
          </p:cNvGraphicFramePr>
          <p:nvPr/>
        </p:nvGraphicFramePr>
        <p:xfrm>
          <a:off x="1727200" y="4491039"/>
          <a:ext cx="8511117" cy="942975"/>
        </p:xfrm>
        <a:graphic>
          <a:graphicData uri="http://schemas.openxmlformats.org/presentationml/2006/ole">
            <p:oleObj spid="_x0000_s1138690" name="Equation" r:id="rId3" imgW="3098800" imgH="457200" progId="">
              <p:embed/>
            </p:oleObj>
          </a:graphicData>
        </a:graphic>
      </p:graphicFrame>
      <p:sp>
        <p:nvSpPr>
          <p:cNvPr id="7" name="Title 1"/>
          <p:cNvSpPr txBox="1">
            <a:spLocks noGrp="1"/>
          </p:cNvSpPr>
          <p:nvPr>
            <p:ph type="title"/>
          </p:nvPr>
        </p:nvSpPr>
        <p:spPr>
          <a:xfrm>
            <a:off x="838200" y="114300"/>
            <a:ext cx="10515600" cy="9144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dirty="0">
                <a:latin typeface="+mn-lt"/>
              </a:rPr>
              <a:t>Confidence Intervals for the Mean with Small Samples when </a:t>
            </a:r>
            <a:r>
              <a:rPr lang="el-GR" i="1" dirty="0">
                <a:latin typeface="+mn-lt"/>
              </a:rPr>
              <a:t>σ</a:t>
            </a:r>
            <a:r>
              <a:rPr lang="en-US" dirty="0">
                <a:latin typeface="+mn-lt"/>
              </a:rPr>
              <a:t> is Known</a:t>
            </a:r>
          </a:p>
        </p:txBody>
      </p:sp>
      <p:sp>
        <p:nvSpPr>
          <p:cNvPr id="8" name="Rectangle 7"/>
          <p:cNvSpPr/>
          <p:nvPr/>
        </p:nvSpPr>
        <p:spPr>
          <a:xfrm>
            <a:off x="1061155" y="2712156"/>
            <a:ext cx="8636000" cy="781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Interval scales</a:t>
            </a:r>
          </a:p>
        </p:txBody>
      </p:sp>
      <p:sp>
        <p:nvSpPr>
          <p:cNvPr id="3" name="Content Placeholder 2"/>
          <p:cNvSpPr>
            <a:spLocks noGrp="1"/>
          </p:cNvSpPr>
          <p:nvPr>
            <p:ph idx="1"/>
          </p:nvPr>
        </p:nvSpPr>
        <p:spPr>
          <a:xfrm>
            <a:off x="259643" y="1607433"/>
            <a:ext cx="11638845" cy="4556300"/>
          </a:xfrm>
        </p:spPr>
        <p:txBody>
          <a:bodyPr>
            <a:noAutofit/>
          </a:bodyPr>
          <a:lstStyle/>
          <a:p>
            <a:pPr marL="457200" lvl="1" indent="0">
              <a:buNone/>
            </a:pPr>
            <a:r>
              <a:rPr lang="en-US" sz="2400" dirty="0" smtClean="0">
                <a:solidFill>
                  <a:schemeClr val="tx1"/>
                </a:solidFill>
              </a:rPr>
              <a:t>Interval scales are not perfect, however. In particular, they do not have a true zero point even if one of the scaled values happens to carry the name “zero.” The Fahrenheit scale illustrates the issue. Zero degrees Fahrenheit does not represent the complete absence of temperature.</a:t>
            </a:r>
          </a:p>
          <a:p>
            <a:pPr marL="457200" lvl="1" indent="0">
              <a:buNone/>
            </a:pPr>
            <a:endParaRPr lang="en-US" sz="2400" dirty="0" smtClean="0">
              <a:solidFill>
                <a:schemeClr val="tx1"/>
              </a:solidFill>
            </a:endParaRPr>
          </a:p>
          <a:p>
            <a:pPr marL="457200" lvl="1" indent="0">
              <a:buNone/>
            </a:pPr>
            <a:r>
              <a:rPr lang="en-US" sz="2400" dirty="0" smtClean="0">
                <a:solidFill>
                  <a:schemeClr val="tx1"/>
                </a:solidFill>
              </a:rPr>
              <a:t>Interval scales are not perfect, they do not have a true zero point even if one of the scaled values happens to carry the name “zero.” The Fahrenheit scale illustrates the issue. Zero degrees Fahrenheit does not represent the complete absence of temperature.</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4"/>
          <p:cNvSpPr>
            <a:spLocks noGrp="1" noChangeArrowheads="1"/>
          </p:cNvSpPr>
          <p:nvPr>
            <p:ph type="title"/>
          </p:nvPr>
        </p:nvSpPr>
        <p:spPr>
          <a:xfrm>
            <a:off x="101600" y="76200"/>
            <a:ext cx="11988800" cy="1752600"/>
          </a:xfrm>
          <a:solidFill>
            <a:schemeClr val="bg1"/>
          </a:solidFill>
        </p:spPr>
        <p:txBody>
          <a:bodyPr>
            <a:normAutofit/>
          </a:bodyPr>
          <a:lstStyle/>
          <a:p>
            <a:pPr algn="l" eaLnBrk="1" hangingPunct="1">
              <a:lnSpc>
                <a:spcPct val="80000"/>
              </a:lnSpc>
              <a:defRPr/>
            </a:pPr>
            <a:r>
              <a:rPr lang="en-US" dirty="0" smtClean="0"/>
              <a:t>Calculating Confidence Intervals for the Mean when the Standard Deviation (</a:t>
            </a:r>
            <a:r>
              <a:rPr lang="el-GR" dirty="0" smtClean="0"/>
              <a:t>σ</a:t>
            </a:r>
            <a:r>
              <a:rPr lang="en-US" dirty="0" smtClean="0"/>
              <a:t>) of a Population is Unknown</a:t>
            </a:r>
          </a:p>
        </p:txBody>
      </p:sp>
      <p:sp>
        <p:nvSpPr>
          <p:cNvPr id="27651" name="Rectangle 3"/>
          <p:cNvSpPr>
            <a:spLocks noGrp="1" noChangeArrowheads="1"/>
          </p:cNvSpPr>
          <p:nvPr>
            <p:ph idx="1"/>
          </p:nvPr>
        </p:nvSpPr>
        <p:spPr>
          <a:xfrm>
            <a:off x="609600" y="2057401"/>
            <a:ext cx="10972800" cy="3763963"/>
          </a:xfrm>
        </p:spPr>
        <p:txBody>
          <a:bodyPr>
            <a:normAutofit/>
          </a:bodyPr>
          <a:lstStyle/>
          <a:p>
            <a:r>
              <a:rPr lang="en-US" sz="2400" dirty="0" smtClean="0">
                <a:solidFill>
                  <a:schemeClr val="tx1"/>
                </a:solidFill>
              </a:rPr>
              <a:t>When the population standard deviation is unknown, </a:t>
            </a:r>
            <a:r>
              <a:rPr lang="en-US" sz="2400" b="1" dirty="0" smtClean="0">
                <a:solidFill>
                  <a:schemeClr val="tx1"/>
                </a:solidFill>
              </a:rPr>
              <a:t>we substitute </a:t>
            </a:r>
            <a:r>
              <a:rPr lang="en-US" sz="2400" b="1" i="1" dirty="0" smtClean="0">
                <a:solidFill>
                  <a:schemeClr val="tx1"/>
                </a:solidFill>
              </a:rPr>
              <a:t>s</a:t>
            </a:r>
            <a:r>
              <a:rPr lang="en-US" sz="2400" dirty="0" smtClean="0">
                <a:solidFill>
                  <a:schemeClr val="tx1"/>
                </a:solidFill>
              </a:rPr>
              <a:t>, the </a:t>
            </a:r>
            <a:r>
              <a:rPr lang="en-US" sz="2400" b="1" dirty="0" smtClean="0">
                <a:solidFill>
                  <a:schemeClr val="tx1"/>
                </a:solidFill>
              </a:rPr>
              <a:t>sample standard deviation</a:t>
            </a:r>
            <a:r>
              <a:rPr lang="en-US" sz="2400" dirty="0" smtClean="0">
                <a:solidFill>
                  <a:schemeClr val="tx1"/>
                </a:solidFill>
              </a:rPr>
              <a:t>, in its place to calculate the standard error</a:t>
            </a:r>
          </a:p>
          <a:p>
            <a:pPr>
              <a:spcBef>
                <a:spcPts val="1200"/>
              </a:spcBef>
            </a:pPr>
            <a:r>
              <a:rPr lang="en-US" sz="2400" dirty="0" smtClean="0">
                <a:solidFill>
                  <a:schemeClr val="tx1"/>
                </a:solidFill>
              </a:rPr>
              <a:t>Formula for the Sample Standard Deviation (recall from Chapter 3):</a:t>
            </a:r>
          </a:p>
        </p:txBody>
      </p:sp>
      <p:graphicFrame>
        <p:nvGraphicFramePr>
          <p:cNvPr id="27652" name="Object 1"/>
          <p:cNvGraphicFramePr>
            <a:graphicFrameLocks noChangeAspect="1"/>
          </p:cNvGraphicFramePr>
          <p:nvPr/>
        </p:nvGraphicFramePr>
        <p:xfrm>
          <a:off x="1422400" y="4572000"/>
          <a:ext cx="3081867" cy="1428750"/>
        </p:xfrm>
        <a:graphic>
          <a:graphicData uri="http://schemas.openxmlformats.org/presentationml/2006/ole">
            <p:oleObj spid="_x0000_s1139714" name="Equation" r:id="rId3" imgW="1066800" imgH="660400" progId="">
              <p:embed/>
            </p:oleObj>
          </a:graphicData>
        </a:graphic>
      </p:graphicFrame>
      <p:sp>
        <p:nvSpPr>
          <p:cNvPr id="2" name="Rectangle 2"/>
          <p:cNvSpPr>
            <a:spLocks noChangeArrowheads="1"/>
          </p:cNvSpPr>
          <p:nvPr/>
        </p:nvSpPr>
        <p:spPr bwMode="auto">
          <a:xfrm>
            <a:off x="4899378" y="4724401"/>
            <a:ext cx="7089422" cy="1077218"/>
          </a:xfrm>
          <a:prstGeom prst="rect">
            <a:avLst/>
          </a:prstGeom>
          <a:noFill/>
          <a:ln w="9525">
            <a:noFill/>
            <a:miter lim="800000"/>
            <a:headEnd/>
            <a:tailEnd/>
          </a:ln>
        </p:spPr>
        <p:txBody>
          <a:bodyPr wrap="square">
            <a:spAutoFit/>
          </a:bodyPr>
          <a:lstStyle/>
          <a:p>
            <a:pPr eaLnBrk="1" hangingPunct="1"/>
            <a:r>
              <a:rPr lang="en-US" sz="1600" dirty="0"/>
              <a:t>where:</a:t>
            </a:r>
          </a:p>
          <a:p>
            <a:pPr eaLnBrk="1" hangingPunct="1"/>
            <a:r>
              <a:rPr lang="en-US" sz="1600" i="1" dirty="0"/>
              <a:t>            x </a:t>
            </a:r>
            <a:r>
              <a:rPr lang="en-US" sz="1600" dirty="0"/>
              <a:t>= The sample mean</a:t>
            </a:r>
          </a:p>
          <a:p>
            <a:pPr eaLnBrk="1" hangingPunct="1"/>
            <a:r>
              <a:rPr lang="en-US" sz="1600" i="1" dirty="0"/>
              <a:t>            n </a:t>
            </a:r>
            <a:r>
              <a:rPr lang="en-US" sz="1600" dirty="0"/>
              <a:t>= The sample size (number of data values)</a:t>
            </a:r>
          </a:p>
          <a:p>
            <a:pPr eaLnBrk="1" hangingPunct="1"/>
            <a:r>
              <a:rPr lang="en-US" sz="1600" dirty="0"/>
              <a:t>   (</a:t>
            </a:r>
            <a:r>
              <a:rPr lang="en-US" sz="1600" i="1" dirty="0"/>
              <a:t>x</a:t>
            </a:r>
            <a:r>
              <a:rPr lang="en-US" sz="1600" i="1" baseline="-25000" dirty="0"/>
              <a:t>i</a:t>
            </a:r>
            <a:r>
              <a:rPr lang="en-US" sz="1600" i="1" dirty="0"/>
              <a:t> </a:t>
            </a:r>
            <a:r>
              <a:rPr lang="en-US" sz="1600" dirty="0"/>
              <a:t>– </a:t>
            </a:r>
            <a:r>
              <a:rPr lang="en-US" sz="1600" i="1" dirty="0"/>
              <a:t>x</a:t>
            </a:r>
            <a:r>
              <a:rPr lang="en-US" sz="800" i="1" dirty="0"/>
              <a:t> </a:t>
            </a:r>
            <a:r>
              <a:rPr lang="en-US" sz="1600" dirty="0"/>
              <a:t>) = The difference between each data </a:t>
            </a:r>
            <a:r>
              <a:rPr lang="en-US" sz="1600" dirty="0" smtClean="0"/>
              <a:t>value and </a:t>
            </a:r>
            <a:r>
              <a:rPr lang="en-US" sz="1600" dirty="0"/>
              <a:t>the sample mean</a:t>
            </a:r>
          </a:p>
        </p:txBody>
      </p:sp>
      <p:cxnSp>
        <p:nvCxnSpPr>
          <p:cNvPr id="5" name="Straight Connector 4"/>
          <p:cNvCxnSpPr/>
          <p:nvPr/>
        </p:nvCxnSpPr>
        <p:spPr>
          <a:xfrm flipH="1">
            <a:off x="6197600" y="5562600"/>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4800" y="16938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6938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5589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6938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5589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6938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838200" y="76200"/>
            <a:ext cx="10515600" cy="914400"/>
          </a:xfrm>
        </p:spPr>
        <p:txBody>
          <a:bodyPr/>
          <a:lstStyle/>
          <a:p>
            <a:r>
              <a:rPr lang="en-US" smtClean="0"/>
              <a:t>Using the Student’s </a:t>
            </a:r>
            <a:r>
              <a:rPr lang="en-US" i="1" smtClean="0"/>
              <a:t>t</a:t>
            </a:r>
            <a:r>
              <a:rPr lang="en-US" smtClean="0"/>
              <a:t>-distribution</a:t>
            </a:r>
          </a:p>
        </p:txBody>
      </p:sp>
      <p:sp>
        <p:nvSpPr>
          <p:cNvPr id="28675" name="Content Placeholder 2"/>
          <p:cNvSpPr>
            <a:spLocks noGrp="1"/>
          </p:cNvSpPr>
          <p:nvPr>
            <p:ph idx="1"/>
          </p:nvPr>
        </p:nvSpPr>
        <p:spPr>
          <a:xfrm>
            <a:off x="677333" y="1016001"/>
            <a:ext cx="10577689" cy="5025362"/>
          </a:xfrm>
        </p:spPr>
        <p:txBody>
          <a:bodyPr>
            <a:normAutofit/>
          </a:bodyPr>
          <a:lstStyle/>
          <a:p>
            <a:r>
              <a:rPr lang="en-US" sz="2400" dirty="0" smtClean="0">
                <a:solidFill>
                  <a:schemeClr val="tx1"/>
                </a:solidFill>
              </a:rPr>
              <a:t>Formula for the Approximate Standard Error of the Mean</a:t>
            </a: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r>
              <a:rPr lang="en-US" sz="2400" dirty="0" smtClean="0">
                <a:solidFill>
                  <a:schemeClr val="tx1"/>
                </a:solidFill>
              </a:rPr>
              <a:t>The </a:t>
            </a:r>
            <a:r>
              <a:rPr lang="en-US" sz="2400" b="1" dirty="0" smtClean="0">
                <a:solidFill>
                  <a:schemeClr val="tx1"/>
                </a:solidFill>
              </a:rPr>
              <a:t>Student’s </a:t>
            </a:r>
            <a:r>
              <a:rPr lang="en-US" sz="2400" b="1" i="1" dirty="0" smtClean="0">
                <a:solidFill>
                  <a:schemeClr val="tx1"/>
                </a:solidFill>
              </a:rPr>
              <a:t>t</a:t>
            </a:r>
            <a:r>
              <a:rPr lang="en-US" sz="2400" b="1" dirty="0" smtClean="0">
                <a:solidFill>
                  <a:schemeClr val="tx1"/>
                </a:solidFill>
              </a:rPr>
              <a:t>-distribution </a:t>
            </a:r>
            <a:r>
              <a:rPr lang="en-US" sz="2400" dirty="0" smtClean="0">
                <a:solidFill>
                  <a:schemeClr val="tx1"/>
                </a:solidFill>
              </a:rPr>
              <a:t>is used in place of the normal probability distribution when the sample standard deviation, </a:t>
            </a:r>
            <a:r>
              <a:rPr lang="en-US" sz="2400" i="1" dirty="0" smtClean="0">
                <a:solidFill>
                  <a:schemeClr val="tx1"/>
                </a:solidFill>
              </a:rPr>
              <a:t>s</a:t>
            </a:r>
            <a:r>
              <a:rPr lang="en-US" sz="2400" dirty="0" smtClean="0">
                <a:solidFill>
                  <a:schemeClr val="tx1"/>
                </a:solidFill>
              </a:rPr>
              <a:t>, is used in place of the population standard deviation, </a:t>
            </a:r>
            <a:r>
              <a:rPr lang="en-US" sz="2400" i="1" dirty="0" smtClean="0">
                <a:solidFill>
                  <a:schemeClr val="tx1"/>
                </a:solidFill>
              </a:rPr>
              <a:t>σ</a:t>
            </a:r>
          </a:p>
        </p:txBody>
      </p:sp>
      <p:graphicFrame>
        <p:nvGraphicFramePr>
          <p:cNvPr id="28676" name="Object 1"/>
          <p:cNvGraphicFramePr>
            <a:graphicFrameLocks noChangeAspect="1"/>
          </p:cNvGraphicFramePr>
          <p:nvPr/>
        </p:nvGraphicFramePr>
        <p:xfrm>
          <a:off x="3996268" y="1696155"/>
          <a:ext cx="1801284" cy="990600"/>
        </p:xfrm>
        <a:graphic>
          <a:graphicData uri="http://schemas.openxmlformats.org/presentationml/2006/ole">
            <p:oleObj spid="_x0000_s1140738" name="Equation" r:id="rId3" imgW="571252" imgH="418918" progId="">
              <p:embed/>
            </p:oleObj>
          </a:graphicData>
        </a:graphic>
      </p:graphicFrame>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838200" y="76200"/>
            <a:ext cx="10515600" cy="914400"/>
          </a:xfrm>
        </p:spPr>
        <p:txBody>
          <a:bodyPr/>
          <a:lstStyle/>
          <a:p>
            <a:r>
              <a:rPr lang="en-US" smtClean="0"/>
              <a:t>Using the Student’s </a:t>
            </a:r>
            <a:r>
              <a:rPr lang="en-US" i="1" smtClean="0"/>
              <a:t>t</a:t>
            </a:r>
            <a:r>
              <a:rPr lang="en-US" smtClean="0"/>
              <a:t>-distribution</a:t>
            </a:r>
          </a:p>
        </p:txBody>
      </p:sp>
      <p:sp>
        <p:nvSpPr>
          <p:cNvPr id="29699" name="Content Placeholder 2"/>
          <p:cNvSpPr>
            <a:spLocks noGrp="1"/>
          </p:cNvSpPr>
          <p:nvPr>
            <p:ph idx="1"/>
          </p:nvPr>
        </p:nvSpPr>
        <p:spPr>
          <a:xfrm>
            <a:off x="361245" y="1140178"/>
            <a:ext cx="11401778" cy="4968918"/>
          </a:xfrm>
        </p:spPr>
        <p:txBody>
          <a:bodyPr>
            <a:noAutofit/>
          </a:bodyPr>
          <a:lstStyle/>
          <a:p>
            <a:pPr>
              <a:spcBef>
                <a:spcPts val="1200"/>
              </a:spcBef>
              <a:buFont typeface="Arial" panose="020B0604020202020204" pitchFamily="34" charset="0"/>
              <a:buNone/>
              <a:defRPr/>
            </a:pPr>
            <a:r>
              <a:rPr lang="en-US" sz="2400" dirty="0" smtClean="0">
                <a:solidFill>
                  <a:schemeClr val="tx1"/>
                </a:solidFill>
              </a:rPr>
              <a:t>The </a:t>
            </a:r>
            <a:r>
              <a:rPr lang="en-US" sz="2400" b="1" i="1" dirty="0" smtClean="0">
                <a:solidFill>
                  <a:schemeClr val="tx1"/>
                </a:solidFill>
              </a:rPr>
              <a:t>t</a:t>
            </a:r>
            <a:r>
              <a:rPr lang="en-US" sz="2400" b="1" dirty="0" smtClean="0">
                <a:solidFill>
                  <a:schemeClr val="tx1"/>
                </a:solidFill>
              </a:rPr>
              <a:t>-distribution</a:t>
            </a:r>
            <a:r>
              <a:rPr lang="en-US" sz="2400" dirty="0" smtClean="0">
                <a:solidFill>
                  <a:schemeClr val="tx1"/>
                </a:solidFill>
              </a:rPr>
              <a:t> is a continuous probability distribution with the following properties:</a:t>
            </a:r>
          </a:p>
          <a:p>
            <a:pPr lvl="1">
              <a:spcBef>
                <a:spcPts val="1200"/>
              </a:spcBef>
              <a:buFont typeface="Arial" panose="020B0604020202020204" pitchFamily="34" charset="0"/>
              <a:buChar char="•"/>
              <a:defRPr/>
            </a:pPr>
            <a:r>
              <a:rPr lang="en-US" sz="2400" dirty="0" smtClean="0">
                <a:solidFill>
                  <a:schemeClr val="tx1"/>
                </a:solidFill>
              </a:rPr>
              <a:t>It is bell-shaped and symmetrical around the mean</a:t>
            </a:r>
          </a:p>
          <a:p>
            <a:pPr lvl="1">
              <a:spcBef>
                <a:spcPts val="1200"/>
              </a:spcBef>
              <a:buFont typeface="Arial" panose="020B0604020202020204" pitchFamily="34" charset="0"/>
              <a:buChar char="•"/>
              <a:defRPr/>
            </a:pPr>
            <a:r>
              <a:rPr lang="en-US" sz="2400" dirty="0" smtClean="0">
                <a:solidFill>
                  <a:schemeClr val="tx1"/>
                </a:solidFill>
              </a:rPr>
              <a:t>The shape of the curve depends on the </a:t>
            </a:r>
            <a:r>
              <a:rPr lang="en-US" sz="2400" b="1" dirty="0" smtClean="0">
                <a:solidFill>
                  <a:schemeClr val="tx1"/>
                </a:solidFill>
              </a:rPr>
              <a:t>degrees of freedom </a:t>
            </a:r>
            <a:r>
              <a:rPr lang="en-US" sz="2400" dirty="0" smtClean="0">
                <a:solidFill>
                  <a:schemeClr val="tx1"/>
                </a:solidFill>
              </a:rPr>
              <a:t>(</a:t>
            </a:r>
            <a:r>
              <a:rPr lang="en-US" sz="2400" i="1" dirty="0" err="1" smtClean="0">
                <a:solidFill>
                  <a:schemeClr val="tx1"/>
                </a:solidFill>
              </a:rPr>
              <a:t>df</a:t>
            </a:r>
            <a:r>
              <a:rPr lang="en-US" sz="2400" dirty="0" smtClean="0">
                <a:solidFill>
                  <a:schemeClr val="tx1"/>
                </a:solidFill>
              </a:rPr>
              <a:t>), </a:t>
            </a:r>
            <a:r>
              <a:rPr lang="en-US" sz="2400" i="1" dirty="0" err="1" smtClean="0">
                <a:solidFill>
                  <a:schemeClr val="tx1"/>
                </a:solidFill>
              </a:rPr>
              <a:t>df</a:t>
            </a:r>
            <a:r>
              <a:rPr lang="en-US" sz="2400" dirty="0" smtClean="0">
                <a:solidFill>
                  <a:schemeClr val="tx1"/>
                </a:solidFill>
              </a:rPr>
              <a:t> = </a:t>
            </a:r>
            <a:r>
              <a:rPr lang="en-US" sz="2400" i="1" dirty="0" smtClean="0">
                <a:solidFill>
                  <a:schemeClr val="tx1"/>
                </a:solidFill>
              </a:rPr>
              <a:t>n </a:t>
            </a:r>
            <a:r>
              <a:rPr lang="en-US" sz="2400" dirty="0" smtClean="0">
                <a:solidFill>
                  <a:schemeClr val="tx1"/>
                </a:solidFill>
              </a:rPr>
              <a:t>– 1</a:t>
            </a:r>
          </a:p>
          <a:p>
            <a:pPr lvl="1">
              <a:spcBef>
                <a:spcPts val="1200"/>
              </a:spcBef>
              <a:buFont typeface="Arial" panose="020B0604020202020204" pitchFamily="34" charset="0"/>
              <a:buChar char="•"/>
              <a:defRPr/>
            </a:pPr>
            <a:r>
              <a:rPr lang="en-US" sz="2400" dirty="0" smtClean="0">
                <a:solidFill>
                  <a:schemeClr val="tx1"/>
                </a:solidFill>
              </a:rPr>
              <a:t>The area under the curve is equal to 1.0</a:t>
            </a:r>
          </a:p>
          <a:p>
            <a:pPr lvl="1">
              <a:spcBef>
                <a:spcPts val="1200"/>
              </a:spcBef>
              <a:buFont typeface="Arial" panose="020B0604020202020204" pitchFamily="34" charset="0"/>
              <a:buChar char="•"/>
              <a:defRPr/>
            </a:pPr>
            <a:r>
              <a:rPr lang="en-US" sz="2400" dirty="0" smtClean="0">
                <a:solidFill>
                  <a:schemeClr val="tx1"/>
                </a:solidFill>
              </a:rPr>
              <a:t>The </a:t>
            </a:r>
            <a:r>
              <a:rPr lang="en-US" sz="2400" i="1" dirty="0" smtClean="0">
                <a:solidFill>
                  <a:schemeClr val="tx1"/>
                </a:solidFill>
              </a:rPr>
              <a:t>t</a:t>
            </a:r>
            <a:r>
              <a:rPr lang="en-US" sz="2400" dirty="0" smtClean="0">
                <a:solidFill>
                  <a:schemeClr val="tx1"/>
                </a:solidFill>
              </a:rPr>
              <a:t>-distribution is flatter and wider than the normal distribution</a:t>
            </a:r>
          </a:p>
          <a:p>
            <a:pPr lvl="1">
              <a:spcBef>
                <a:spcPts val="1200"/>
              </a:spcBef>
              <a:buFont typeface="Arial" panose="020B0604020202020204" pitchFamily="34" charset="0"/>
              <a:buChar char="•"/>
              <a:defRPr/>
            </a:pPr>
            <a:r>
              <a:rPr lang="en-US" sz="2400" dirty="0" smtClean="0">
                <a:solidFill>
                  <a:schemeClr val="tx1"/>
                </a:solidFill>
              </a:rPr>
              <a:t>The critical score for the </a:t>
            </a:r>
            <a:r>
              <a:rPr lang="en-US" sz="2400" i="1" dirty="0" smtClean="0">
                <a:solidFill>
                  <a:schemeClr val="tx1"/>
                </a:solidFill>
              </a:rPr>
              <a:t>t</a:t>
            </a:r>
            <a:r>
              <a:rPr lang="en-US" sz="2400" dirty="0" smtClean="0">
                <a:solidFill>
                  <a:schemeClr val="tx1"/>
                </a:solidFill>
              </a:rPr>
              <a:t>-distribution is greater than the critical </a:t>
            </a:r>
            <a:r>
              <a:rPr lang="en-US" sz="2400" i="1" dirty="0" smtClean="0">
                <a:solidFill>
                  <a:schemeClr val="tx1"/>
                </a:solidFill>
              </a:rPr>
              <a:t>z</a:t>
            </a:r>
            <a:r>
              <a:rPr lang="en-US" sz="2400" dirty="0" smtClean="0">
                <a:solidFill>
                  <a:schemeClr val="tx1"/>
                </a:solidFill>
              </a:rPr>
              <a:t>-score for the same confidence level</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838200" y="76200"/>
            <a:ext cx="10515600" cy="914400"/>
          </a:xfrm>
        </p:spPr>
        <p:txBody>
          <a:bodyPr/>
          <a:lstStyle/>
          <a:p>
            <a:r>
              <a:rPr lang="en-US" smtClean="0"/>
              <a:t>Using the Student’s </a:t>
            </a:r>
            <a:r>
              <a:rPr lang="en-US" i="1" smtClean="0"/>
              <a:t>t</a:t>
            </a:r>
            <a:r>
              <a:rPr lang="en-US" smtClean="0"/>
              <a:t>-distribution</a:t>
            </a:r>
          </a:p>
        </p:txBody>
      </p:sp>
      <p:sp>
        <p:nvSpPr>
          <p:cNvPr id="30723" name="Content Placeholder 2"/>
          <p:cNvSpPr>
            <a:spLocks noGrp="1"/>
          </p:cNvSpPr>
          <p:nvPr>
            <p:ph idx="1"/>
          </p:nvPr>
        </p:nvSpPr>
        <p:spPr>
          <a:xfrm>
            <a:off x="609600" y="1295400"/>
            <a:ext cx="11277600" cy="4525963"/>
          </a:xfrm>
        </p:spPr>
        <p:txBody>
          <a:bodyPr>
            <a:normAutofit/>
          </a:bodyPr>
          <a:lstStyle/>
          <a:p>
            <a:pPr>
              <a:spcBef>
                <a:spcPts val="1800"/>
              </a:spcBef>
            </a:pPr>
            <a:r>
              <a:rPr lang="en-US" sz="2400" dirty="0" smtClean="0">
                <a:solidFill>
                  <a:schemeClr val="tx1"/>
                </a:solidFill>
              </a:rPr>
              <a:t>The </a:t>
            </a:r>
            <a:r>
              <a:rPr lang="en-US" sz="2400" i="1" dirty="0" smtClean="0">
                <a:solidFill>
                  <a:schemeClr val="tx1"/>
                </a:solidFill>
              </a:rPr>
              <a:t>t</a:t>
            </a:r>
            <a:r>
              <a:rPr lang="en-US" sz="2400" dirty="0" smtClean="0">
                <a:solidFill>
                  <a:schemeClr val="tx1"/>
                </a:solidFill>
              </a:rPr>
              <a:t>-distribution is actually a family of distributions. As the number of degrees of freedom increases, the shape of the </a:t>
            </a:r>
            <a:r>
              <a:rPr lang="en-US" sz="2400" i="1" dirty="0" smtClean="0">
                <a:solidFill>
                  <a:schemeClr val="tx1"/>
                </a:solidFill>
              </a:rPr>
              <a:t>t</a:t>
            </a:r>
            <a:r>
              <a:rPr lang="en-US" sz="2400" dirty="0" smtClean="0">
                <a:solidFill>
                  <a:schemeClr val="tx1"/>
                </a:solidFill>
              </a:rPr>
              <a:t>-distribution becomes similar to the normal distribution</a:t>
            </a:r>
          </a:p>
          <a:p>
            <a:pPr lvl="1">
              <a:spcBef>
                <a:spcPts val="1800"/>
              </a:spcBef>
            </a:pPr>
            <a:r>
              <a:rPr lang="en-US" sz="2400" dirty="0" smtClean="0">
                <a:solidFill>
                  <a:schemeClr val="tx1"/>
                </a:solidFill>
              </a:rPr>
              <a:t>With more than 100 degrees of freedom (a sample size of more than 100), the two distributions are practically identical</a:t>
            </a:r>
            <a:endParaRPr lang="en-US" sz="2400" i="1" dirty="0" smtClean="0">
              <a:solidFill>
                <a:schemeClr val="tx1"/>
              </a:solidFill>
              <a:sym typeface="Symbol" pitchFamily="18" charset="2"/>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838200" y="76200"/>
            <a:ext cx="10515600" cy="914400"/>
          </a:xfrm>
        </p:spPr>
        <p:txBody>
          <a:bodyPr/>
          <a:lstStyle/>
          <a:p>
            <a:r>
              <a:rPr lang="en-US" smtClean="0"/>
              <a:t>Using the Student’s </a:t>
            </a:r>
            <a:r>
              <a:rPr lang="en-US" i="1" smtClean="0"/>
              <a:t>t</a:t>
            </a:r>
            <a:r>
              <a:rPr lang="en-US" smtClean="0"/>
              <a:t>-distribution</a:t>
            </a:r>
          </a:p>
        </p:txBody>
      </p:sp>
      <p:sp>
        <p:nvSpPr>
          <p:cNvPr id="31747" name="Line 28"/>
          <p:cNvSpPr>
            <a:spLocks noChangeShapeType="1"/>
          </p:cNvSpPr>
          <p:nvPr/>
        </p:nvSpPr>
        <p:spPr bwMode="auto">
          <a:xfrm>
            <a:off x="2540001" y="4419600"/>
            <a:ext cx="1367367" cy="762000"/>
          </a:xfrm>
          <a:prstGeom prst="line">
            <a:avLst/>
          </a:prstGeom>
          <a:noFill/>
          <a:ln w="25400">
            <a:solidFill>
              <a:schemeClr val="tx1"/>
            </a:solidFill>
            <a:round/>
            <a:headEnd/>
            <a:tailEnd type="triangle" w="med" len="med"/>
          </a:ln>
          <a:effectLst/>
        </p:spPr>
        <p:txBody>
          <a:bodyPr wrap="none" anchor="ctr"/>
          <a:lstStyle/>
          <a:p>
            <a:endParaRPr lang="en-US"/>
          </a:p>
        </p:txBody>
      </p:sp>
      <p:sp>
        <p:nvSpPr>
          <p:cNvPr id="31748" name="Line 29"/>
          <p:cNvSpPr>
            <a:spLocks noChangeShapeType="1"/>
          </p:cNvSpPr>
          <p:nvPr/>
        </p:nvSpPr>
        <p:spPr bwMode="auto">
          <a:xfrm>
            <a:off x="2540001" y="4419601"/>
            <a:ext cx="766233" cy="665163"/>
          </a:xfrm>
          <a:prstGeom prst="line">
            <a:avLst/>
          </a:prstGeom>
          <a:noFill/>
          <a:ln w="25400">
            <a:solidFill>
              <a:schemeClr val="tx1"/>
            </a:solidFill>
            <a:round/>
            <a:headEnd/>
            <a:tailEnd type="triangle" w="med" len="med"/>
          </a:ln>
          <a:effectLst/>
        </p:spPr>
        <p:txBody>
          <a:bodyPr wrap="none" anchor="ctr"/>
          <a:lstStyle/>
          <a:p>
            <a:endParaRPr lang="en-US"/>
          </a:p>
        </p:txBody>
      </p:sp>
      <p:sp>
        <p:nvSpPr>
          <p:cNvPr id="31749" name="Freeform 3"/>
          <p:cNvSpPr>
            <a:spLocks/>
          </p:cNvSpPr>
          <p:nvPr/>
        </p:nvSpPr>
        <p:spPr bwMode="auto">
          <a:xfrm>
            <a:off x="6015567" y="4089401"/>
            <a:ext cx="4019551" cy="1209675"/>
          </a:xfrm>
          <a:custGeom>
            <a:avLst/>
            <a:gdLst>
              <a:gd name="T0" fmla="*/ 2147483647 w 1899"/>
              <a:gd name="T1" fmla="*/ 2147483647 h 762"/>
              <a:gd name="T2" fmla="*/ 2147483647 w 1899"/>
              <a:gd name="T3" fmla="*/ 2147483647 h 762"/>
              <a:gd name="T4" fmla="*/ 2147483647 w 1899"/>
              <a:gd name="T5" fmla="*/ 2147483647 h 762"/>
              <a:gd name="T6" fmla="*/ 2147483647 w 1899"/>
              <a:gd name="T7" fmla="*/ 2147483647 h 762"/>
              <a:gd name="T8" fmla="*/ 2147483647 w 1899"/>
              <a:gd name="T9" fmla="*/ 2147483647 h 762"/>
              <a:gd name="T10" fmla="*/ 2147483647 w 1899"/>
              <a:gd name="T11" fmla="*/ 2147483647 h 762"/>
              <a:gd name="T12" fmla="*/ 2147483647 w 1899"/>
              <a:gd name="T13" fmla="*/ 2147483647 h 762"/>
              <a:gd name="T14" fmla="*/ 2147483647 w 1899"/>
              <a:gd name="T15" fmla="*/ 2147483647 h 762"/>
              <a:gd name="T16" fmla="*/ 2147483647 w 1899"/>
              <a:gd name="T17" fmla="*/ 2147483647 h 762"/>
              <a:gd name="T18" fmla="*/ 2147483647 w 1899"/>
              <a:gd name="T19" fmla="*/ 2147483647 h 762"/>
              <a:gd name="T20" fmla="*/ 2147483647 w 1899"/>
              <a:gd name="T21" fmla="*/ 2147483647 h 762"/>
              <a:gd name="T22" fmla="*/ 2147483647 w 1899"/>
              <a:gd name="T23" fmla="*/ 2147483647 h 762"/>
              <a:gd name="T24" fmla="*/ 2147483647 w 1899"/>
              <a:gd name="T25" fmla="*/ 2147483647 h 762"/>
              <a:gd name="T26" fmla="*/ 2147483647 w 1899"/>
              <a:gd name="T27" fmla="*/ 2147483647 h 762"/>
              <a:gd name="T28" fmla="*/ 2147483647 w 1899"/>
              <a:gd name="T29" fmla="*/ 2147483647 h 762"/>
              <a:gd name="T30" fmla="*/ 0 w 1899"/>
              <a:gd name="T31" fmla="*/ 0 h 7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99" h="762">
                <a:moveTo>
                  <a:pt x="1898" y="761"/>
                </a:moveTo>
                <a:lnTo>
                  <a:pt x="1700" y="753"/>
                </a:lnTo>
                <a:lnTo>
                  <a:pt x="1599" y="744"/>
                </a:lnTo>
                <a:lnTo>
                  <a:pt x="1500" y="732"/>
                </a:lnTo>
                <a:lnTo>
                  <a:pt x="1400" y="713"/>
                </a:lnTo>
                <a:lnTo>
                  <a:pt x="1299" y="690"/>
                </a:lnTo>
                <a:lnTo>
                  <a:pt x="1200" y="659"/>
                </a:lnTo>
                <a:lnTo>
                  <a:pt x="1000" y="571"/>
                </a:lnTo>
                <a:lnTo>
                  <a:pt x="799" y="446"/>
                </a:lnTo>
                <a:lnTo>
                  <a:pt x="599" y="298"/>
                </a:lnTo>
                <a:lnTo>
                  <a:pt x="500" y="221"/>
                </a:lnTo>
                <a:lnTo>
                  <a:pt x="401" y="151"/>
                </a:lnTo>
                <a:lnTo>
                  <a:pt x="299" y="89"/>
                </a:lnTo>
                <a:lnTo>
                  <a:pt x="200" y="41"/>
                </a:lnTo>
                <a:lnTo>
                  <a:pt x="99" y="10"/>
                </a:lnTo>
                <a:lnTo>
                  <a:pt x="0" y="0"/>
                </a:lnTo>
              </a:path>
            </a:pathLst>
          </a:custGeom>
          <a:noFill/>
          <a:ln w="50800" cap="rnd" cmpd="sng">
            <a:solidFill>
              <a:srgbClr val="FF0000"/>
            </a:solidFill>
            <a:prstDash val="solid"/>
            <a:round/>
            <a:headEnd type="none" w="med" len="med"/>
            <a:tailEnd type="none" w="med" len="med"/>
          </a:ln>
          <a:effectLst/>
        </p:spPr>
        <p:txBody>
          <a:bodyPr/>
          <a:lstStyle/>
          <a:p>
            <a:endParaRPr lang="en-US"/>
          </a:p>
        </p:txBody>
      </p:sp>
      <p:sp>
        <p:nvSpPr>
          <p:cNvPr id="31750" name="Freeform 4"/>
          <p:cNvSpPr>
            <a:spLocks/>
          </p:cNvSpPr>
          <p:nvPr/>
        </p:nvSpPr>
        <p:spPr bwMode="auto">
          <a:xfrm>
            <a:off x="1996017" y="4089401"/>
            <a:ext cx="4021667" cy="1209675"/>
          </a:xfrm>
          <a:custGeom>
            <a:avLst/>
            <a:gdLst>
              <a:gd name="T0" fmla="*/ 0 w 1900"/>
              <a:gd name="T1" fmla="*/ 2147483647 h 762"/>
              <a:gd name="T2" fmla="*/ 2147483647 w 1900"/>
              <a:gd name="T3" fmla="*/ 2147483647 h 762"/>
              <a:gd name="T4" fmla="*/ 2147483647 w 1900"/>
              <a:gd name="T5" fmla="*/ 2147483647 h 762"/>
              <a:gd name="T6" fmla="*/ 2147483647 w 1900"/>
              <a:gd name="T7" fmla="*/ 2147483647 h 762"/>
              <a:gd name="T8" fmla="*/ 2147483647 w 1900"/>
              <a:gd name="T9" fmla="*/ 2147483647 h 762"/>
              <a:gd name="T10" fmla="*/ 2147483647 w 1900"/>
              <a:gd name="T11" fmla="*/ 2147483647 h 762"/>
              <a:gd name="T12" fmla="*/ 2147483647 w 1900"/>
              <a:gd name="T13" fmla="*/ 2147483647 h 762"/>
              <a:gd name="T14" fmla="*/ 2147483647 w 1900"/>
              <a:gd name="T15" fmla="*/ 2147483647 h 762"/>
              <a:gd name="T16" fmla="*/ 2147483647 w 1900"/>
              <a:gd name="T17" fmla="*/ 2147483647 h 762"/>
              <a:gd name="T18" fmla="*/ 2147483647 w 1900"/>
              <a:gd name="T19" fmla="*/ 2147483647 h 762"/>
              <a:gd name="T20" fmla="*/ 2147483647 w 1900"/>
              <a:gd name="T21" fmla="*/ 2147483647 h 762"/>
              <a:gd name="T22" fmla="*/ 2147483647 w 1900"/>
              <a:gd name="T23" fmla="*/ 2147483647 h 762"/>
              <a:gd name="T24" fmla="*/ 2147483647 w 1900"/>
              <a:gd name="T25" fmla="*/ 2147483647 h 762"/>
              <a:gd name="T26" fmla="*/ 2147483647 w 1900"/>
              <a:gd name="T27" fmla="*/ 2147483647 h 762"/>
              <a:gd name="T28" fmla="*/ 2147483647 w 1900"/>
              <a:gd name="T29" fmla="*/ 2147483647 h 762"/>
              <a:gd name="T30" fmla="*/ 2147483647 w 1900"/>
              <a:gd name="T31" fmla="*/ 0 h 7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00" h="762">
                <a:moveTo>
                  <a:pt x="0" y="761"/>
                </a:moveTo>
                <a:lnTo>
                  <a:pt x="201" y="753"/>
                </a:lnTo>
                <a:lnTo>
                  <a:pt x="300" y="744"/>
                </a:lnTo>
                <a:lnTo>
                  <a:pt x="399" y="732"/>
                </a:lnTo>
                <a:lnTo>
                  <a:pt x="500" y="713"/>
                </a:lnTo>
                <a:lnTo>
                  <a:pt x="599" y="690"/>
                </a:lnTo>
                <a:lnTo>
                  <a:pt x="701" y="659"/>
                </a:lnTo>
                <a:lnTo>
                  <a:pt x="899" y="571"/>
                </a:lnTo>
                <a:lnTo>
                  <a:pt x="1099" y="446"/>
                </a:lnTo>
                <a:lnTo>
                  <a:pt x="1300" y="298"/>
                </a:lnTo>
                <a:lnTo>
                  <a:pt x="1399" y="221"/>
                </a:lnTo>
                <a:lnTo>
                  <a:pt x="1500" y="151"/>
                </a:lnTo>
                <a:lnTo>
                  <a:pt x="1599" y="89"/>
                </a:lnTo>
                <a:lnTo>
                  <a:pt x="1698" y="41"/>
                </a:lnTo>
                <a:lnTo>
                  <a:pt x="1800" y="10"/>
                </a:lnTo>
                <a:lnTo>
                  <a:pt x="1899" y="0"/>
                </a:lnTo>
              </a:path>
            </a:pathLst>
          </a:custGeom>
          <a:noFill/>
          <a:ln w="50800" cap="rnd" cmpd="sng">
            <a:solidFill>
              <a:srgbClr val="FF0000"/>
            </a:solidFill>
            <a:prstDash val="solid"/>
            <a:round/>
            <a:headEnd type="none" w="med" len="med"/>
            <a:tailEnd type="none" w="med" len="med"/>
          </a:ln>
          <a:effectLst/>
        </p:spPr>
        <p:txBody>
          <a:bodyPr/>
          <a:lstStyle/>
          <a:p>
            <a:endParaRPr lang="en-US"/>
          </a:p>
        </p:txBody>
      </p:sp>
      <p:sp>
        <p:nvSpPr>
          <p:cNvPr id="31751" name="Freeform 5"/>
          <p:cNvSpPr>
            <a:spLocks/>
          </p:cNvSpPr>
          <p:nvPr/>
        </p:nvSpPr>
        <p:spPr bwMode="auto">
          <a:xfrm>
            <a:off x="6015567" y="3478213"/>
            <a:ext cx="2722033" cy="1820862"/>
          </a:xfrm>
          <a:custGeom>
            <a:avLst/>
            <a:gdLst>
              <a:gd name="T0" fmla="*/ 2147483647 w 1286"/>
              <a:gd name="T1" fmla="*/ 2147483647 h 1147"/>
              <a:gd name="T2" fmla="*/ 2147483647 w 1286"/>
              <a:gd name="T3" fmla="*/ 2147483647 h 1147"/>
              <a:gd name="T4" fmla="*/ 2147483647 w 1286"/>
              <a:gd name="T5" fmla="*/ 2147483647 h 1147"/>
              <a:gd name="T6" fmla="*/ 2147483647 w 1286"/>
              <a:gd name="T7" fmla="*/ 2147483647 h 1147"/>
              <a:gd name="T8" fmla="*/ 2147483647 w 1286"/>
              <a:gd name="T9" fmla="*/ 2147483647 h 1147"/>
              <a:gd name="T10" fmla="*/ 2147483647 w 1286"/>
              <a:gd name="T11" fmla="*/ 2147483647 h 1147"/>
              <a:gd name="T12" fmla="*/ 2147483647 w 1286"/>
              <a:gd name="T13" fmla="*/ 2147483647 h 1147"/>
              <a:gd name="T14" fmla="*/ 2147483647 w 1286"/>
              <a:gd name="T15" fmla="*/ 2147483647 h 1147"/>
              <a:gd name="T16" fmla="*/ 2147483647 w 1286"/>
              <a:gd name="T17" fmla="*/ 2147483647 h 1147"/>
              <a:gd name="T18" fmla="*/ 2147483647 w 1286"/>
              <a:gd name="T19" fmla="*/ 2147483647 h 1147"/>
              <a:gd name="T20" fmla="*/ 2147483647 w 1286"/>
              <a:gd name="T21" fmla="*/ 2147483647 h 1147"/>
              <a:gd name="T22" fmla="*/ 2147483647 w 1286"/>
              <a:gd name="T23" fmla="*/ 2147483647 h 1147"/>
              <a:gd name="T24" fmla="*/ 2147483647 w 1286"/>
              <a:gd name="T25" fmla="*/ 2147483647 h 1147"/>
              <a:gd name="T26" fmla="*/ 2147483647 w 1286"/>
              <a:gd name="T27" fmla="*/ 2147483647 h 1147"/>
              <a:gd name="T28" fmla="*/ 2147483647 w 1286"/>
              <a:gd name="T29" fmla="*/ 2147483647 h 1147"/>
              <a:gd name="T30" fmla="*/ 0 w 1286"/>
              <a:gd name="T31" fmla="*/ 0 h 11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86" h="1147">
                <a:moveTo>
                  <a:pt x="1285" y="1146"/>
                </a:moveTo>
                <a:lnTo>
                  <a:pt x="1150" y="1131"/>
                </a:lnTo>
                <a:lnTo>
                  <a:pt x="1082" y="1119"/>
                </a:lnTo>
                <a:lnTo>
                  <a:pt x="1014" y="1100"/>
                </a:lnTo>
                <a:lnTo>
                  <a:pt x="946" y="1075"/>
                </a:lnTo>
                <a:lnTo>
                  <a:pt x="880" y="1038"/>
                </a:lnTo>
                <a:lnTo>
                  <a:pt x="812" y="993"/>
                </a:lnTo>
                <a:lnTo>
                  <a:pt x="675" y="858"/>
                </a:lnTo>
                <a:lnTo>
                  <a:pt x="541" y="672"/>
                </a:lnTo>
                <a:lnTo>
                  <a:pt x="407" y="447"/>
                </a:lnTo>
                <a:lnTo>
                  <a:pt x="339" y="333"/>
                </a:lnTo>
                <a:lnTo>
                  <a:pt x="270" y="225"/>
                </a:lnTo>
                <a:lnTo>
                  <a:pt x="202" y="132"/>
                </a:lnTo>
                <a:lnTo>
                  <a:pt x="136" y="60"/>
                </a:lnTo>
                <a:lnTo>
                  <a:pt x="68" y="14"/>
                </a:lnTo>
                <a:lnTo>
                  <a:pt x="0" y="0"/>
                </a:lnTo>
              </a:path>
            </a:pathLst>
          </a:custGeom>
          <a:noFill/>
          <a:ln w="50800" cap="rnd" cmpd="sng">
            <a:solidFill>
              <a:schemeClr val="tx1"/>
            </a:solidFill>
            <a:prstDash val="solid"/>
            <a:round/>
            <a:headEnd type="none" w="med" len="med"/>
            <a:tailEnd type="none" w="med" len="med"/>
          </a:ln>
          <a:effectLst/>
        </p:spPr>
        <p:txBody>
          <a:bodyPr/>
          <a:lstStyle/>
          <a:p>
            <a:endParaRPr lang="en-US"/>
          </a:p>
        </p:txBody>
      </p:sp>
      <p:sp>
        <p:nvSpPr>
          <p:cNvPr id="31752" name="Freeform 6"/>
          <p:cNvSpPr>
            <a:spLocks/>
          </p:cNvSpPr>
          <p:nvPr/>
        </p:nvSpPr>
        <p:spPr bwMode="auto">
          <a:xfrm>
            <a:off x="3295652" y="3478213"/>
            <a:ext cx="2722033" cy="1820862"/>
          </a:xfrm>
          <a:custGeom>
            <a:avLst/>
            <a:gdLst>
              <a:gd name="T0" fmla="*/ 0 w 1286"/>
              <a:gd name="T1" fmla="*/ 2147483647 h 1147"/>
              <a:gd name="T2" fmla="*/ 2147483647 w 1286"/>
              <a:gd name="T3" fmla="*/ 2147483647 h 1147"/>
              <a:gd name="T4" fmla="*/ 2147483647 w 1286"/>
              <a:gd name="T5" fmla="*/ 2147483647 h 1147"/>
              <a:gd name="T6" fmla="*/ 2147483647 w 1286"/>
              <a:gd name="T7" fmla="*/ 2147483647 h 1147"/>
              <a:gd name="T8" fmla="*/ 2147483647 w 1286"/>
              <a:gd name="T9" fmla="*/ 2147483647 h 1147"/>
              <a:gd name="T10" fmla="*/ 2147483647 w 1286"/>
              <a:gd name="T11" fmla="*/ 2147483647 h 1147"/>
              <a:gd name="T12" fmla="*/ 2147483647 w 1286"/>
              <a:gd name="T13" fmla="*/ 2147483647 h 1147"/>
              <a:gd name="T14" fmla="*/ 2147483647 w 1286"/>
              <a:gd name="T15" fmla="*/ 2147483647 h 1147"/>
              <a:gd name="T16" fmla="*/ 2147483647 w 1286"/>
              <a:gd name="T17" fmla="*/ 2147483647 h 1147"/>
              <a:gd name="T18" fmla="*/ 2147483647 w 1286"/>
              <a:gd name="T19" fmla="*/ 2147483647 h 1147"/>
              <a:gd name="T20" fmla="*/ 2147483647 w 1286"/>
              <a:gd name="T21" fmla="*/ 2147483647 h 1147"/>
              <a:gd name="T22" fmla="*/ 2147483647 w 1286"/>
              <a:gd name="T23" fmla="*/ 2147483647 h 1147"/>
              <a:gd name="T24" fmla="*/ 2147483647 w 1286"/>
              <a:gd name="T25" fmla="*/ 2147483647 h 1147"/>
              <a:gd name="T26" fmla="*/ 2147483647 w 1286"/>
              <a:gd name="T27" fmla="*/ 2147483647 h 1147"/>
              <a:gd name="T28" fmla="*/ 2147483647 w 1286"/>
              <a:gd name="T29" fmla="*/ 2147483647 h 1147"/>
              <a:gd name="T30" fmla="*/ 2147483647 w 1286"/>
              <a:gd name="T31" fmla="*/ 0 h 11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86" h="1147">
                <a:moveTo>
                  <a:pt x="0" y="1146"/>
                </a:moveTo>
                <a:lnTo>
                  <a:pt x="136" y="1131"/>
                </a:lnTo>
                <a:lnTo>
                  <a:pt x="204" y="1119"/>
                </a:lnTo>
                <a:lnTo>
                  <a:pt x="270" y="1100"/>
                </a:lnTo>
                <a:lnTo>
                  <a:pt x="339" y="1075"/>
                </a:lnTo>
                <a:lnTo>
                  <a:pt x="407" y="1038"/>
                </a:lnTo>
                <a:lnTo>
                  <a:pt x="473" y="993"/>
                </a:lnTo>
                <a:lnTo>
                  <a:pt x="609" y="858"/>
                </a:lnTo>
                <a:lnTo>
                  <a:pt x="743" y="672"/>
                </a:lnTo>
                <a:lnTo>
                  <a:pt x="880" y="447"/>
                </a:lnTo>
                <a:lnTo>
                  <a:pt x="946" y="333"/>
                </a:lnTo>
                <a:lnTo>
                  <a:pt x="1014" y="225"/>
                </a:lnTo>
                <a:lnTo>
                  <a:pt x="1082" y="132"/>
                </a:lnTo>
                <a:lnTo>
                  <a:pt x="1150" y="60"/>
                </a:lnTo>
                <a:lnTo>
                  <a:pt x="1217" y="14"/>
                </a:lnTo>
                <a:lnTo>
                  <a:pt x="1285" y="0"/>
                </a:lnTo>
              </a:path>
            </a:pathLst>
          </a:custGeom>
          <a:noFill/>
          <a:ln w="50800" cap="rnd" cmpd="sng">
            <a:solidFill>
              <a:schemeClr val="tx1"/>
            </a:solidFill>
            <a:prstDash val="solid"/>
            <a:round/>
            <a:headEnd type="none" w="med" len="med"/>
            <a:tailEnd type="none" w="med" len="med"/>
          </a:ln>
          <a:effectLst/>
        </p:spPr>
        <p:txBody>
          <a:bodyPr/>
          <a:lstStyle/>
          <a:p>
            <a:endParaRPr lang="en-US"/>
          </a:p>
        </p:txBody>
      </p:sp>
      <p:sp>
        <p:nvSpPr>
          <p:cNvPr id="31753" name="Rectangle 8"/>
          <p:cNvSpPr>
            <a:spLocks noChangeArrowheads="1"/>
          </p:cNvSpPr>
          <p:nvPr/>
        </p:nvSpPr>
        <p:spPr bwMode="auto">
          <a:xfrm>
            <a:off x="10481733" y="5173663"/>
            <a:ext cx="346250" cy="582211"/>
          </a:xfrm>
          <a:prstGeom prst="rect">
            <a:avLst/>
          </a:prstGeom>
          <a:noFill/>
          <a:ln w="12700">
            <a:noFill/>
            <a:miter lim="800000"/>
            <a:headEnd/>
            <a:tailEnd/>
          </a:ln>
          <a:effectLst/>
        </p:spPr>
        <p:txBody>
          <a:bodyPr wrap="none" lIns="90488" tIns="44450" rIns="90488" bIns="44450">
            <a:spAutoFit/>
          </a:bodyPr>
          <a:lstStyle/>
          <a:p>
            <a:r>
              <a:rPr lang="en-US" sz="3200"/>
              <a:t>t</a:t>
            </a:r>
          </a:p>
        </p:txBody>
      </p:sp>
      <p:sp>
        <p:nvSpPr>
          <p:cNvPr id="31754" name="Line 9"/>
          <p:cNvSpPr>
            <a:spLocks noChangeShapeType="1"/>
          </p:cNvSpPr>
          <p:nvPr/>
        </p:nvSpPr>
        <p:spPr bwMode="auto">
          <a:xfrm flipH="1">
            <a:off x="5994400" y="2819400"/>
            <a:ext cx="0" cy="2590800"/>
          </a:xfrm>
          <a:prstGeom prst="line">
            <a:avLst/>
          </a:prstGeom>
          <a:noFill/>
          <a:ln w="19050" cap="rnd">
            <a:solidFill>
              <a:schemeClr val="tx1"/>
            </a:solidFill>
            <a:prstDash val="sysDot"/>
            <a:round/>
            <a:headEnd/>
            <a:tailEnd/>
          </a:ln>
          <a:effectLst/>
        </p:spPr>
        <p:txBody>
          <a:bodyPr wrap="none" anchor="ctr"/>
          <a:lstStyle/>
          <a:p>
            <a:endParaRPr lang="en-US"/>
          </a:p>
        </p:txBody>
      </p:sp>
      <p:sp>
        <p:nvSpPr>
          <p:cNvPr id="31755" name="Freeform 10"/>
          <p:cNvSpPr>
            <a:spLocks/>
          </p:cNvSpPr>
          <p:nvPr/>
        </p:nvSpPr>
        <p:spPr bwMode="auto">
          <a:xfrm>
            <a:off x="6015567" y="2771775"/>
            <a:ext cx="1820333" cy="2527300"/>
          </a:xfrm>
          <a:custGeom>
            <a:avLst/>
            <a:gdLst>
              <a:gd name="T0" fmla="*/ 2147483647 w 860"/>
              <a:gd name="T1" fmla="*/ 2147483647 h 1592"/>
              <a:gd name="T2" fmla="*/ 2147483647 w 860"/>
              <a:gd name="T3" fmla="*/ 2147483647 h 1592"/>
              <a:gd name="T4" fmla="*/ 2147483647 w 860"/>
              <a:gd name="T5" fmla="*/ 2147483647 h 1592"/>
              <a:gd name="T6" fmla="*/ 2147483647 w 860"/>
              <a:gd name="T7" fmla="*/ 2147483647 h 1592"/>
              <a:gd name="T8" fmla="*/ 2147483647 w 860"/>
              <a:gd name="T9" fmla="*/ 2147483647 h 1592"/>
              <a:gd name="T10" fmla="*/ 2147483647 w 860"/>
              <a:gd name="T11" fmla="*/ 2147483647 h 1592"/>
              <a:gd name="T12" fmla="*/ 2147483647 w 860"/>
              <a:gd name="T13" fmla="*/ 2147483647 h 1592"/>
              <a:gd name="T14" fmla="*/ 2147483647 w 860"/>
              <a:gd name="T15" fmla="*/ 2147483647 h 1592"/>
              <a:gd name="T16" fmla="*/ 2147483647 w 860"/>
              <a:gd name="T17" fmla="*/ 2147483647 h 1592"/>
              <a:gd name="T18" fmla="*/ 2147483647 w 860"/>
              <a:gd name="T19" fmla="*/ 2147483647 h 1592"/>
              <a:gd name="T20" fmla="*/ 2147483647 w 860"/>
              <a:gd name="T21" fmla="*/ 2147483647 h 1592"/>
              <a:gd name="T22" fmla="*/ 2147483647 w 860"/>
              <a:gd name="T23" fmla="*/ 2147483647 h 1592"/>
              <a:gd name="T24" fmla="*/ 2147483647 w 860"/>
              <a:gd name="T25" fmla="*/ 2147483647 h 1592"/>
              <a:gd name="T26" fmla="*/ 2147483647 w 860"/>
              <a:gd name="T27" fmla="*/ 2147483647 h 1592"/>
              <a:gd name="T28" fmla="*/ 2147483647 w 860"/>
              <a:gd name="T29" fmla="*/ 2147483647 h 1592"/>
              <a:gd name="T30" fmla="*/ 0 w 860"/>
              <a:gd name="T31" fmla="*/ 0 h 15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60" h="1592">
                <a:moveTo>
                  <a:pt x="859" y="1591"/>
                </a:moveTo>
                <a:lnTo>
                  <a:pt x="770" y="1572"/>
                </a:lnTo>
                <a:lnTo>
                  <a:pt x="725" y="1554"/>
                </a:lnTo>
                <a:lnTo>
                  <a:pt x="679" y="1529"/>
                </a:lnTo>
                <a:lnTo>
                  <a:pt x="634" y="1492"/>
                </a:lnTo>
                <a:lnTo>
                  <a:pt x="589" y="1442"/>
                </a:lnTo>
                <a:lnTo>
                  <a:pt x="543" y="1378"/>
                </a:lnTo>
                <a:lnTo>
                  <a:pt x="452" y="1192"/>
                </a:lnTo>
                <a:lnTo>
                  <a:pt x="361" y="933"/>
                </a:lnTo>
                <a:lnTo>
                  <a:pt x="272" y="621"/>
                </a:lnTo>
                <a:lnTo>
                  <a:pt x="227" y="462"/>
                </a:lnTo>
                <a:lnTo>
                  <a:pt x="182" y="313"/>
                </a:lnTo>
                <a:lnTo>
                  <a:pt x="136" y="184"/>
                </a:lnTo>
                <a:lnTo>
                  <a:pt x="91" y="85"/>
                </a:lnTo>
                <a:lnTo>
                  <a:pt x="45" y="21"/>
                </a:lnTo>
                <a:lnTo>
                  <a:pt x="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1756" name="Freeform 11"/>
          <p:cNvSpPr>
            <a:spLocks/>
          </p:cNvSpPr>
          <p:nvPr/>
        </p:nvSpPr>
        <p:spPr bwMode="auto">
          <a:xfrm>
            <a:off x="4195233" y="2771775"/>
            <a:ext cx="1822451" cy="2527300"/>
          </a:xfrm>
          <a:custGeom>
            <a:avLst/>
            <a:gdLst>
              <a:gd name="T0" fmla="*/ 0 w 861"/>
              <a:gd name="T1" fmla="*/ 2147483647 h 1592"/>
              <a:gd name="T2" fmla="*/ 2147483647 w 861"/>
              <a:gd name="T3" fmla="*/ 2147483647 h 1592"/>
              <a:gd name="T4" fmla="*/ 2147483647 w 861"/>
              <a:gd name="T5" fmla="*/ 2147483647 h 1592"/>
              <a:gd name="T6" fmla="*/ 2147483647 w 861"/>
              <a:gd name="T7" fmla="*/ 2147483647 h 1592"/>
              <a:gd name="T8" fmla="*/ 2147483647 w 861"/>
              <a:gd name="T9" fmla="*/ 2147483647 h 1592"/>
              <a:gd name="T10" fmla="*/ 2147483647 w 861"/>
              <a:gd name="T11" fmla="*/ 2147483647 h 1592"/>
              <a:gd name="T12" fmla="*/ 2147483647 w 861"/>
              <a:gd name="T13" fmla="*/ 2147483647 h 1592"/>
              <a:gd name="T14" fmla="*/ 2147483647 w 861"/>
              <a:gd name="T15" fmla="*/ 2147483647 h 1592"/>
              <a:gd name="T16" fmla="*/ 2147483647 w 861"/>
              <a:gd name="T17" fmla="*/ 2147483647 h 1592"/>
              <a:gd name="T18" fmla="*/ 2147483647 w 861"/>
              <a:gd name="T19" fmla="*/ 2147483647 h 1592"/>
              <a:gd name="T20" fmla="*/ 2147483647 w 861"/>
              <a:gd name="T21" fmla="*/ 2147483647 h 1592"/>
              <a:gd name="T22" fmla="*/ 2147483647 w 861"/>
              <a:gd name="T23" fmla="*/ 2147483647 h 1592"/>
              <a:gd name="T24" fmla="*/ 2147483647 w 861"/>
              <a:gd name="T25" fmla="*/ 2147483647 h 1592"/>
              <a:gd name="T26" fmla="*/ 2147483647 w 861"/>
              <a:gd name="T27" fmla="*/ 2147483647 h 1592"/>
              <a:gd name="T28" fmla="*/ 2147483647 w 861"/>
              <a:gd name="T29" fmla="*/ 2147483647 h 1592"/>
              <a:gd name="T30" fmla="*/ 2147483647 w 861"/>
              <a:gd name="T31" fmla="*/ 0 h 15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61" h="1592">
                <a:moveTo>
                  <a:pt x="0" y="1591"/>
                </a:moveTo>
                <a:lnTo>
                  <a:pt x="91" y="1572"/>
                </a:lnTo>
                <a:lnTo>
                  <a:pt x="137" y="1554"/>
                </a:lnTo>
                <a:lnTo>
                  <a:pt x="182" y="1529"/>
                </a:lnTo>
                <a:lnTo>
                  <a:pt x="226" y="1492"/>
                </a:lnTo>
                <a:lnTo>
                  <a:pt x="271" y="1442"/>
                </a:lnTo>
                <a:lnTo>
                  <a:pt x="316" y="1378"/>
                </a:lnTo>
                <a:lnTo>
                  <a:pt x="407" y="1192"/>
                </a:lnTo>
                <a:lnTo>
                  <a:pt x="498" y="933"/>
                </a:lnTo>
                <a:lnTo>
                  <a:pt x="589" y="621"/>
                </a:lnTo>
                <a:lnTo>
                  <a:pt x="635" y="462"/>
                </a:lnTo>
                <a:lnTo>
                  <a:pt x="680" y="313"/>
                </a:lnTo>
                <a:lnTo>
                  <a:pt x="723" y="184"/>
                </a:lnTo>
                <a:lnTo>
                  <a:pt x="769" y="85"/>
                </a:lnTo>
                <a:lnTo>
                  <a:pt x="814" y="21"/>
                </a:lnTo>
                <a:lnTo>
                  <a:pt x="860" y="0"/>
                </a:lnTo>
              </a:path>
            </a:pathLst>
          </a:custGeom>
          <a:noFill/>
          <a:ln w="50800" cap="rnd" cmpd="sng">
            <a:solidFill>
              <a:srgbClr val="008000"/>
            </a:solidFill>
            <a:prstDash val="solid"/>
            <a:round/>
            <a:headEnd type="none" w="med" len="med"/>
            <a:tailEnd type="none" w="med" len="med"/>
          </a:ln>
          <a:effectLst/>
        </p:spPr>
        <p:txBody>
          <a:bodyPr/>
          <a:lstStyle/>
          <a:p>
            <a:endParaRPr lang="en-US"/>
          </a:p>
        </p:txBody>
      </p:sp>
      <p:sp>
        <p:nvSpPr>
          <p:cNvPr id="31757" name="Line 12"/>
          <p:cNvSpPr>
            <a:spLocks noChangeShapeType="1"/>
          </p:cNvSpPr>
          <p:nvPr/>
        </p:nvSpPr>
        <p:spPr bwMode="auto">
          <a:xfrm>
            <a:off x="10327217" y="5314950"/>
            <a:ext cx="0" cy="1588"/>
          </a:xfrm>
          <a:prstGeom prst="line">
            <a:avLst/>
          </a:prstGeom>
          <a:noFill/>
          <a:ln w="25400">
            <a:solidFill>
              <a:schemeClr val="tx1"/>
            </a:solidFill>
            <a:round/>
            <a:headEnd/>
            <a:tailEnd/>
          </a:ln>
          <a:effectLst/>
        </p:spPr>
        <p:txBody>
          <a:bodyPr wrap="none" anchor="ctr"/>
          <a:lstStyle/>
          <a:p>
            <a:endParaRPr lang="en-US"/>
          </a:p>
        </p:txBody>
      </p:sp>
      <p:sp>
        <p:nvSpPr>
          <p:cNvPr id="31758" name="Line 13"/>
          <p:cNvSpPr>
            <a:spLocks noChangeShapeType="1"/>
          </p:cNvSpPr>
          <p:nvPr/>
        </p:nvSpPr>
        <p:spPr bwMode="auto">
          <a:xfrm>
            <a:off x="9465733" y="5314950"/>
            <a:ext cx="0" cy="1588"/>
          </a:xfrm>
          <a:prstGeom prst="line">
            <a:avLst/>
          </a:prstGeom>
          <a:noFill/>
          <a:ln w="25400">
            <a:solidFill>
              <a:schemeClr val="tx1"/>
            </a:solidFill>
            <a:round/>
            <a:headEnd/>
            <a:tailEnd/>
          </a:ln>
          <a:effectLst/>
        </p:spPr>
        <p:txBody>
          <a:bodyPr wrap="none" anchor="ctr"/>
          <a:lstStyle/>
          <a:p>
            <a:endParaRPr lang="en-US"/>
          </a:p>
        </p:txBody>
      </p:sp>
      <p:sp>
        <p:nvSpPr>
          <p:cNvPr id="31759" name="Line 14"/>
          <p:cNvSpPr>
            <a:spLocks noChangeShapeType="1"/>
          </p:cNvSpPr>
          <p:nvPr/>
        </p:nvSpPr>
        <p:spPr bwMode="auto">
          <a:xfrm>
            <a:off x="8600017" y="5314950"/>
            <a:ext cx="0" cy="1588"/>
          </a:xfrm>
          <a:prstGeom prst="line">
            <a:avLst/>
          </a:prstGeom>
          <a:noFill/>
          <a:ln w="25400">
            <a:solidFill>
              <a:schemeClr val="tx1"/>
            </a:solidFill>
            <a:round/>
            <a:headEnd/>
            <a:tailEnd/>
          </a:ln>
          <a:effectLst/>
        </p:spPr>
        <p:txBody>
          <a:bodyPr wrap="none" anchor="ctr"/>
          <a:lstStyle/>
          <a:p>
            <a:endParaRPr lang="en-US"/>
          </a:p>
        </p:txBody>
      </p:sp>
      <p:sp>
        <p:nvSpPr>
          <p:cNvPr id="31760" name="Line 15"/>
          <p:cNvSpPr>
            <a:spLocks noChangeShapeType="1"/>
          </p:cNvSpPr>
          <p:nvPr/>
        </p:nvSpPr>
        <p:spPr bwMode="auto">
          <a:xfrm>
            <a:off x="7738533" y="5314950"/>
            <a:ext cx="0" cy="1588"/>
          </a:xfrm>
          <a:prstGeom prst="line">
            <a:avLst/>
          </a:prstGeom>
          <a:noFill/>
          <a:ln w="25400">
            <a:solidFill>
              <a:schemeClr val="tx1"/>
            </a:solidFill>
            <a:round/>
            <a:headEnd/>
            <a:tailEnd/>
          </a:ln>
          <a:effectLst/>
        </p:spPr>
        <p:txBody>
          <a:bodyPr wrap="none" anchor="ctr"/>
          <a:lstStyle/>
          <a:p>
            <a:endParaRPr lang="en-US"/>
          </a:p>
        </p:txBody>
      </p:sp>
      <p:sp>
        <p:nvSpPr>
          <p:cNvPr id="31761" name="Line 16"/>
          <p:cNvSpPr>
            <a:spLocks noChangeShapeType="1"/>
          </p:cNvSpPr>
          <p:nvPr/>
        </p:nvSpPr>
        <p:spPr bwMode="auto">
          <a:xfrm>
            <a:off x="6877051" y="5314950"/>
            <a:ext cx="0" cy="1588"/>
          </a:xfrm>
          <a:prstGeom prst="line">
            <a:avLst/>
          </a:prstGeom>
          <a:noFill/>
          <a:ln w="25400">
            <a:solidFill>
              <a:schemeClr val="tx1"/>
            </a:solidFill>
            <a:round/>
            <a:headEnd/>
            <a:tailEnd/>
          </a:ln>
          <a:effectLst/>
        </p:spPr>
        <p:txBody>
          <a:bodyPr wrap="none" anchor="ctr"/>
          <a:lstStyle/>
          <a:p>
            <a:endParaRPr lang="en-US"/>
          </a:p>
        </p:txBody>
      </p:sp>
      <p:sp>
        <p:nvSpPr>
          <p:cNvPr id="31762" name="Line 17"/>
          <p:cNvSpPr>
            <a:spLocks noChangeShapeType="1"/>
          </p:cNvSpPr>
          <p:nvPr/>
        </p:nvSpPr>
        <p:spPr bwMode="auto">
          <a:xfrm>
            <a:off x="6015567" y="5314950"/>
            <a:ext cx="0" cy="1588"/>
          </a:xfrm>
          <a:prstGeom prst="line">
            <a:avLst/>
          </a:prstGeom>
          <a:noFill/>
          <a:ln w="25400">
            <a:solidFill>
              <a:schemeClr val="tx1"/>
            </a:solidFill>
            <a:round/>
            <a:headEnd/>
            <a:tailEnd/>
          </a:ln>
          <a:effectLst/>
        </p:spPr>
        <p:txBody>
          <a:bodyPr wrap="none" anchor="ctr"/>
          <a:lstStyle/>
          <a:p>
            <a:endParaRPr lang="en-US"/>
          </a:p>
        </p:txBody>
      </p:sp>
      <p:sp>
        <p:nvSpPr>
          <p:cNvPr id="31763" name="Line 18"/>
          <p:cNvSpPr>
            <a:spLocks noChangeShapeType="1"/>
          </p:cNvSpPr>
          <p:nvPr/>
        </p:nvSpPr>
        <p:spPr bwMode="auto">
          <a:xfrm>
            <a:off x="5154084" y="5314950"/>
            <a:ext cx="0" cy="1588"/>
          </a:xfrm>
          <a:prstGeom prst="line">
            <a:avLst/>
          </a:prstGeom>
          <a:noFill/>
          <a:ln w="25400">
            <a:solidFill>
              <a:schemeClr val="tx1"/>
            </a:solidFill>
            <a:round/>
            <a:headEnd/>
            <a:tailEnd/>
          </a:ln>
          <a:effectLst/>
        </p:spPr>
        <p:txBody>
          <a:bodyPr wrap="none" anchor="ctr"/>
          <a:lstStyle/>
          <a:p>
            <a:endParaRPr lang="en-US"/>
          </a:p>
        </p:txBody>
      </p:sp>
      <p:sp>
        <p:nvSpPr>
          <p:cNvPr id="31764" name="Line 19"/>
          <p:cNvSpPr>
            <a:spLocks noChangeShapeType="1"/>
          </p:cNvSpPr>
          <p:nvPr/>
        </p:nvSpPr>
        <p:spPr bwMode="auto">
          <a:xfrm>
            <a:off x="4292600" y="5314950"/>
            <a:ext cx="0" cy="1588"/>
          </a:xfrm>
          <a:prstGeom prst="line">
            <a:avLst/>
          </a:prstGeom>
          <a:noFill/>
          <a:ln w="25400">
            <a:solidFill>
              <a:schemeClr val="tx1"/>
            </a:solidFill>
            <a:round/>
            <a:headEnd/>
            <a:tailEnd/>
          </a:ln>
          <a:effectLst/>
        </p:spPr>
        <p:txBody>
          <a:bodyPr wrap="none" anchor="ctr"/>
          <a:lstStyle/>
          <a:p>
            <a:endParaRPr lang="en-US"/>
          </a:p>
        </p:txBody>
      </p:sp>
      <p:sp>
        <p:nvSpPr>
          <p:cNvPr id="31765" name="Line 20"/>
          <p:cNvSpPr>
            <a:spLocks noChangeShapeType="1"/>
          </p:cNvSpPr>
          <p:nvPr/>
        </p:nvSpPr>
        <p:spPr bwMode="auto">
          <a:xfrm>
            <a:off x="3431117" y="5314950"/>
            <a:ext cx="0" cy="1588"/>
          </a:xfrm>
          <a:prstGeom prst="line">
            <a:avLst/>
          </a:prstGeom>
          <a:noFill/>
          <a:ln w="25400">
            <a:solidFill>
              <a:schemeClr val="tx1"/>
            </a:solidFill>
            <a:round/>
            <a:headEnd/>
            <a:tailEnd/>
          </a:ln>
          <a:effectLst/>
        </p:spPr>
        <p:txBody>
          <a:bodyPr wrap="none" anchor="ctr"/>
          <a:lstStyle/>
          <a:p>
            <a:endParaRPr lang="en-US"/>
          </a:p>
        </p:txBody>
      </p:sp>
      <p:sp>
        <p:nvSpPr>
          <p:cNvPr id="31766" name="Line 21"/>
          <p:cNvSpPr>
            <a:spLocks noChangeShapeType="1"/>
          </p:cNvSpPr>
          <p:nvPr/>
        </p:nvSpPr>
        <p:spPr bwMode="auto">
          <a:xfrm>
            <a:off x="2569633" y="5314950"/>
            <a:ext cx="0" cy="1588"/>
          </a:xfrm>
          <a:prstGeom prst="line">
            <a:avLst/>
          </a:prstGeom>
          <a:noFill/>
          <a:ln w="25400">
            <a:solidFill>
              <a:schemeClr val="tx1"/>
            </a:solidFill>
            <a:round/>
            <a:headEnd/>
            <a:tailEnd/>
          </a:ln>
          <a:effectLst/>
        </p:spPr>
        <p:txBody>
          <a:bodyPr wrap="none" anchor="ctr"/>
          <a:lstStyle/>
          <a:p>
            <a:endParaRPr lang="en-US"/>
          </a:p>
        </p:txBody>
      </p:sp>
      <p:sp>
        <p:nvSpPr>
          <p:cNvPr id="31767" name="Line 23"/>
          <p:cNvSpPr>
            <a:spLocks noChangeShapeType="1"/>
          </p:cNvSpPr>
          <p:nvPr/>
        </p:nvSpPr>
        <p:spPr bwMode="auto">
          <a:xfrm flipH="1">
            <a:off x="7971367" y="4191000"/>
            <a:ext cx="914400" cy="685800"/>
          </a:xfrm>
          <a:prstGeom prst="line">
            <a:avLst/>
          </a:prstGeom>
          <a:noFill/>
          <a:ln w="25400">
            <a:solidFill>
              <a:schemeClr val="tx1"/>
            </a:solidFill>
            <a:round/>
            <a:headEnd/>
            <a:tailEnd type="triangle" w="med" len="med"/>
          </a:ln>
          <a:effectLst/>
        </p:spPr>
        <p:txBody>
          <a:bodyPr wrap="none" anchor="ctr"/>
          <a:lstStyle/>
          <a:p>
            <a:endParaRPr lang="en-US"/>
          </a:p>
        </p:txBody>
      </p:sp>
      <p:sp>
        <p:nvSpPr>
          <p:cNvPr id="31768" name="Rectangle 24"/>
          <p:cNvSpPr>
            <a:spLocks noChangeArrowheads="1"/>
          </p:cNvSpPr>
          <p:nvPr/>
        </p:nvSpPr>
        <p:spPr bwMode="auto">
          <a:xfrm>
            <a:off x="8636001" y="3810000"/>
            <a:ext cx="2383367" cy="406400"/>
          </a:xfrm>
          <a:prstGeom prst="rect">
            <a:avLst/>
          </a:prstGeom>
          <a:solidFill>
            <a:srgbClr val="CCE9AD"/>
          </a:solidFill>
          <a:ln w="12700">
            <a:solidFill>
              <a:schemeClr val="tx1"/>
            </a:solidFill>
            <a:miter lim="800000"/>
            <a:headEnd/>
            <a:tailEnd/>
          </a:ln>
        </p:spPr>
        <p:txBody>
          <a:bodyPr lIns="90488" tIns="44450" rIns="90488" bIns="44450">
            <a:spAutoFit/>
          </a:bodyPr>
          <a:lstStyle/>
          <a:p>
            <a:pPr>
              <a:spcBef>
                <a:spcPct val="50000"/>
              </a:spcBef>
            </a:pPr>
            <a:r>
              <a:rPr lang="en-US" sz="2000" i="1"/>
              <a:t>t  </a:t>
            </a:r>
            <a:r>
              <a:rPr lang="en-US" sz="2000"/>
              <a:t>(</a:t>
            </a:r>
            <a:r>
              <a:rPr lang="en-US" sz="2000" i="1"/>
              <a:t>df</a:t>
            </a:r>
            <a:r>
              <a:rPr lang="en-US" sz="2000"/>
              <a:t> = 5)</a:t>
            </a:r>
          </a:p>
        </p:txBody>
      </p:sp>
      <p:sp>
        <p:nvSpPr>
          <p:cNvPr id="31769" name="Line 25"/>
          <p:cNvSpPr>
            <a:spLocks noChangeShapeType="1"/>
          </p:cNvSpPr>
          <p:nvPr/>
        </p:nvSpPr>
        <p:spPr bwMode="auto">
          <a:xfrm flipH="1">
            <a:off x="6853767" y="3429000"/>
            <a:ext cx="1236133" cy="685800"/>
          </a:xfrm>
          <a:prstGeom prst="line">
            <a:avLst/>
          </a:prstGeom>
          <a:noFill/>
          <a:ln w="25400">
            <a:solidFill>
              <a:schemeClr val="tx1"/>
            </a:solidFill>
            <a:round/>
            <a:headEnd/>
            <a:tailEnd type="triangle" w="med" len="med"/>
          </a:ln>
          <a:effectLst/>
        </p:spPr>
        <p:txBody>
          <a:bodyPr wrap="none" anchor="ctr"/>
          <a:lstStyle/>
          <a:p>
            <a:endParaRPr lang="en-US"/>
          </a:p>
        </p:txBody>
      </p:sp>
      <p:sp>
        <p:nvSpPr>
          <p:cNvPr id="31770" name="Rectangle 26"/>
          <p:cNvSpPr>
            <a:spLocks noChangeArrowheads="1"/>
          </p:cNvSpPr>
          <p:nvPr/>
        </p:nvSpPr>
        <p:spPr bwMode="auto">
          <a:xfrm>
            <a:off x="7518401" y="3048000"/>
            <a:ext cx="2383367" cy="406400"/>
          </a:xfrm>
          <a:prstGeom prst="rect">
            <a:avLst/>
          </a:prstGeom>
          <a:solidFill>
            <a:srgbClr val="CCE9AD"/>
          </a:solidFill>
          <a:ln w="12700">
            <a:solidFill>
              <a:schemeClr val="tx1"/>
            </a:solidFill>
            <a:miter lim="800000"/>
            <a:headEnd/>
            <a:tailEnd/>
          </a:ln>
        </p:spPr>
        <p:txBody>
          <a:bodyPr lIns="90488" tIns="44450" rIns="90488" bIns="44450">
            <a:spAutoFit/>
          </a:bodyPr>
          <a:lstStyle/>
          <a:p>
            <a:pPr>
              <a:spcBef>
                <a:spcPct val="50000"/>
              </a:spcBef>
            </a:pPr>
            <a:r>
              <a:rPr lang="en-US" sz="2000"/>
              <a:t> </a:t>
            </a:r>
            <a:r>
              <a:rPr lang="en-US" sz="2000" i="1"/>
              <a:t>t  </a:t>
            </a:r>
            <a:r>
              <a:rPr lang="en-US" sz="2000"/>
              <a:t>(</a:t>
            </a:r>
            <a:r>
              <a:rPr lang="en-US" sz="2000" i="1"/>
              <a:t>df</a:t>
            </a:r>
            <a:r>
              <a:rPr lang="en-US" sz="2000"/>
              <a:t> = 13)</a:t>
            </a:r>
          </a:p>
        </p:txBody>
      </p:sp>
      <p:sp>
        <p:nvSpPr>
          <p:cNvPr id="31771" name="Rectangle 27"/>
          <p:cNvSpPr>
            <a:spLocks noChangeArrowheads="1"/>
          </p:cNvSpPr>
          <p:nvPr/>
        </p:nvSpPr>
        <p:spPr bwMode="auto">
          <a:xfrm>
            <a:off x="203200" y="3581400"/>
            <a:ext cx="4368800" cy="838200"/>
          </a:xfrm>
          <a:prstGeom prst="rect">
            <a:avLst/>
          </a:prstGeom>
          <a:solidFill>
            <a:srgbClr val="F7F7A7"/>
          </a:solidFill>
          <a:ln w="12700">
            <a:solidFill>
              <a:schemeClr val="tx1"/>
            </a:solidFill>
            <a:miter lim="800000"/>
            <a:headEnd/>
            <a:tailEnd/>
          </a:ln>
        </p:spPr>
        <p:txBody>
          <a:bodyPr lIns="90488" tIns="44450" rIns="90488" bIns="44450">
            <a:spAutoFit/>
          </a:bodyPr>
          <a:lstStyle/>
          <a:p>
            <a:pPr>
              <a:lnSpc>
                <a:spcPct val="90000"/>
              </a:lnSpc>
              <a:spcBef>
                <a:spcPct val="50000"/>
              </a:spcBef>
            </a:pPr>
            <a:r>
              <a:rPr lang="en-US" i="1"/>
              <a:t>t</a:t>
            </a:r>
            <a:r>
              <a:rPr lang="en-US"/>
              <a:t>-distributions are bell-shaped and symmetric, but have ‘fatter’ tails than the normal</a:t>
            </a:r>
          </a:p>
        </p:txBody>
      </p:sp>
      <p:sp>
        <p:nvSpPr>
          <p:cNvPr id="31772" name="Line 30"/>
          <p:cNvSpPr>
            <a:spLocks noChangeShapeType="1"/>
          </p:cNvSpPr>
          <p:nvPr/>
        </p:nvSpPr>
        <p:spPr bwMode="auto">
          <a:xfrm>
            <a:off x="5228167" y="2286000"/>
            <a:ext cx="609600" cy="5334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31773" name="Rectangle 31"/>
          <p:cNvSpPr>
            <a:spLocks noChangeArrowheads="1"/>
          </p:cNvSpPr>
          <p:nvPr/>
        </p:nvSpPr>
        <p:spPr bwMode="auto">
          <a:xfrm>
            <a:off x="2946401" y="1905000"/>
            <a:ext cx="2383367" cy="704850"/>
          </a:xfrm>
          <a:prstGeom prst="rect">
            <a:avLst/>
          </a:prstGeom>
          <a:solidFill>
            <a:srgbClr val="CCE9AD"/>
          </a:solidFill>
          <a:ln w="12700">
            <a:solidFill>
              <a:schemeClr val="tx1"/>
            </a:solidFill>
            <a:miter lim="800000"/>
            <a:headEnd/>
            <a:tailEnd/>
          </a:ln>
        </p:spPr>
        <p:txBody>
          <a:bodyPr lIns="90488" tIns="44450" rIns="90488" bIns="44450">
            <a:spAutoFit/>
          </a:bodyPr>
          <a:lstStyle/>
          <a:p>
            <a:pPr>
              <a:spcBef>
                <a:spcPct val="50000"/>
              </a:spcBef>
            </a:pPr>
            <a:r>
              <a:rPr lang="en-US" sz="2000"/>
              <a:t>Normal distribution</a:t>
            </a:r>
            <a:endParaRPr lang="en-US" sz="2000">
              <a:sym typeface="Symbol" pitchFamily="18" charset="2"/>
            </a:endParaRPr>
          </a:p>
        </p:txBody>
      </p:sp>
      <p:sp>
        <p:nvSpPr>
          <p:cNvPr id="31774" name="Line 32"/>
          <p:cNvSpPr>
            <a:spLocks noChangeShapeType="1"/>
          </p:cNvSpPr>
          <p:nvPr/>
        </p:nvSpPr>
        <p:spPr bwMode="auto">
          <a:xfrm>
            <a:off x="1727200" y="5410200"/>
            <a:ext cx="8534400" cy="0"/>
          </a:xfrm>
          <a:prstGeom prst="line">
            <a:avLst/>
          </a:prstGeom>
          <a:noFill/>
          <a:ln w="19050">
            <a:solidFill>
              <a:schemeClr val="tx1"/>
            </a:solidFill>
            <a:round/>
            <a:headEnd/>
            <a:tailEnd/>
          </a:ln>
          <a:effectLst/>
        </p:spPr>
        <p:txBody>
          <a:bodyPr wrap="none" anchor="ctr"/>
          <a:lstStyle/>
          <a:p>
            <a:endParaRPr lang="en-US"/>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838200" y="76200"/>
            <a:ext cx="10515600" cy="914400"/>
          </a:xfrm>
        </p:spPr>
        <p:txBody>
          <a:bodyPr/>
          <a:lstStyle/>
          <a:p>
            <a:r>
              <a:rPr lang="en-US" smtClean="0"/>
              <a:t>Using the Student’s </a:t>
            </a:r>
            <a:r>
              <a:rPr lang="en-US" i="1" smtClean="0"/>
              <a:t>t</a:t>
            </a:r>
            <a:r>
              <a:rPr lang="en-US" smtClean="0"/>
              <a:t>-distribution</a:t>
            </a:r>
          </a:p>
        </p:txBody>
      </p:sp>
      <p:sp>
        <p:nvSpPr>
          <p:cNvPr id="32771" name="Content Placeholder 2"/>
          <p:cNvSpPr>
            <a:spLocks noGrp="1"/>
          </p:cNvSpPr>
          <p:nvPr>
            <p:ph idx="1"/>
          </p:nvPr>
        </p:nvSpPr>
        <p:spPr>
          <a:xfrm>
            <a:off x="609600" y="1331913"/>
            <a:ext cx="10972800" cy="4525962"/>
          </a:xfrm>
        </p:spPr>
        <p:txBody>
          <a:bodyPr>
            <a:normAutofit/>
          </a:bodyPr>
          <a:lstStyle/>
          <a:p>
            <a:r>
              <a:rPr lang="en-US" sz="2400" dirty="0" smtClean="0">
                <a:solidFill>
                  <a:schemeClr val="tx1"/>
                </a:solidFill>
              </a:rPr>
              <a:t>Comparing </a:t>
            </a:r>
            <a:r>
              <a:rPr lang="en-US" sz="2400" i="1" dirty="0" smtClean="0">
                <a:solidFill>
                  <a:schemeClr val="tx1"/>
                </a:solidFill>
              </a:rPr>
              <a:t>t</a:t>
            </a:r>
            <a:r>
              <a:rPr lang="en-US" sz="2400" dirty="0" smtClean="0">
                <a:solidFill>
                  <a:schemeClr val="tx1"/>
                </a:solidFill>
              </a:rPr>
              <a:t>-scores and </a:t>
            </a:r>
            <a:r>
              <a:rPr lang="en-US" sz="2400" i="1" dirty="0" smtClean="0">
                <a:solidFill>
                  <a:schemeClr val="tx1"/>
                </a:solidFill>
              </a:rPr>
              <a:t>z</a:t>
            </a:r>
            <a:r>
              <a:rPr lang="en-US" sz="2400" dirty="0" smtClean="0">
                <a:solidFill>
                  <a:schemeClr val="tx1"/>
                </a:solidFill>
              </a:rPr>
              <a:t>-scores:</a:t>
            </a:r>
          </a:p>
        </p:txBody>
      </p:sp>
      <p:sp>
        <p:nvSpPr>
          <p:cNvPr id="32772" name="Rectangle 10"/>
          <p:cNvSpPr>
            <a:spLocks noChangeArrowheads="1"/>
          </p:cNvSpPr>
          <p:nvPr/>
        </p:nvSpPr>
        <p:spPr bwMode="auto">
          <a:xfrm>
            <a:off x="1219200" y="2209800"/>
            <a:ext cx="9956800" cy="3352800"/>
          </a:xfrm>
          <a:prstGeom prst="rect">
            <a:avLst/>
          </a:prstGeom>
          <a:solidFill>
            <a:srgbClr val="FFFFD5"/>
          </a:solidFill>
          <a:ln w="19050" algn="ctr">
            <a:solidFill>
              <a:schemeClr val="tx1"/>
            </a:solidFill>
            <a:miter lim="800000"/>
            <a:headEnd/>
            <a:tailEnd/>
          </a:ln>
          <a:effectLst/>
        </p:spPr>
        <p:txBody>
          <a:bodyPr wrap="none" anchor="ctr"/>
          <a:lstStyle/>
          <a:p>
            <a:pPr eaLnBrk="1" hangingPunct="1"/>
            <a:endParaRPr lang="en-US"/>
          </a:p>
        </p:txBody>
      </p:sp>
      <p:sp>
        <p:nvSpPr>
          <p:cNvPr id="32773" name="Rectangle 4"/>
          <p:cNvSpPr>
            <a:spLocks noChangeArrowheads="1"/>
          </p:cNvSpPr>
          <p:nvPr/>
        </p:nvSpPr>
        <p:spPr bwMode="auto">
          <a:xfrm>
            <a:off x="1219200" y="2286001"/>
            <a:ext cx="9956800" cy="3198813"/>
          </a:xfrm>
          <a:prstGeom prst="rect">
            <a:avLst/>
          </a:prstGeom>
          <a:noFill/>
          <a:ln w="9525">
            <a:noFill/>
            <a:miter lim="800000"/>
            <a:headEnd/>
            <a:tailEnd/>
          </a:ln>
          <a:effectLst/>
        </p:spPr>
        <p:txBody>
          <a:bodyPr>
            <a:spAutoFit/>
          </a:bodyPr>
          <a:lstStyle/>
          <a:p>
            <a:pPr>
              <a:spcBef>
                <a:spcPct val="50000"/>
              </a:spcBef>
            </a:pPr>
            <a:r>
              <a:rPr lang="en-US" sz="2400"/>
              <a:t>Confidence        </a:t>
            </a:r>
            <a:r>
              <a:rPr lang="en-US" sz="2400" i="1"/>
              <a:t>t                  t                 t             z</a:t>
            </a:r>
          </a:p>
          <a:p>
            <a:pPr>
              <a:lnSpc>
                <a:spcPct val="40000"/>
              </a:lnSpc>
              <a:spcBef>
                <a:spcPct val="50000"/>
              </a:spcBef>
            </a:pPr>
            <a:r>
              <a:rPr lang="en-US" sz="2400"/>
              <a:t>  Level          (10 </a:t>
            </a:r>
            <a:r>
              <a:rPr lang="en-US" sz="2400" i="1"/>
              <a:t>df </a:t>
            </a:r>
            <a:r>
              <a:rPr lang="en-US" sz="2400"/>
              <a:t>)       (20 </a:t>
            </a:r>
            <a:r>
              <a:rPr lang="en-US" sz="2400" i="1"/>
              <a:t>df </a:t>
            </a:r>
            <a:r>
              <a:rPr lang="en-US" sz="2400"/>
              <a:t>)       (30 </a:t>
            </a:r>
            <a:r>
              <a:rPr lang="en-US" sz="2400" i="1"/>
              <a:t>df</a:t>
            </a:r>
            <a:r>
              <a:rPr lang="en-US" sz="2400"/>
              <a:t> )     </a:t>
            </a:r>
          </a:p>
          <a:p>
            <a:pPr>
              <a:lnSpc>
                <a:spcPct val="0"/>
              </a:lnSpc>
              <a:spcBef>
                <a:spcPct val="50000"/>
              </a:spcBef>
            </a:pPr>
            <a:endParaRPr lang="en-US" sz="2400"/>
          </a:p>
          <a:p>
            <a:pPr>
              <a:spcBef>
                <a:spcPct val="50000"/>
              </a:spcBef>
            </a:pPr>
            <a:r>
              <a:rPr lang="en-US" sz="2400"/>
              <a:t>   .80    	1.372          1.325         1.310       1.28</a:t>
            </a:r>
          </a:p>
          <a:p>
            <a:pPr>
              <a:spcBef>
                <a:spcPct val="50000"/>
              </a:spcBef>
            </a:pPr>
            <a:r>
              <a:rPr lang="en-US" sz="2400"/>
              <a:t>   .90              1.812          1.725         1.697       1.645</a:t>
            </a:r>
          </a:p>
          <a:p>
            <a:pPr>
              <a:spcBef>
                <a:spcPct val="50000"/>
              </a:spcBef>
            </a:pPr>
            <a:r>
              <a:rPr lang="en-US" sz="2400"/>
              <a:t>   .95              2.228          2.086         2.042       1.96</a:t>
            </a:r>
          </a:p>
          <a:p>
            <a:pPr>
              <a:spcBef>
                <a:spcPct val="50000"/>
              </a:spcBef>
            </a:pPr>
            <a:r>
              <a:rPr lang="en-US" sz="2400"/>
              <a:t>   .99              3.169          2.845         2.750       2.575</a:t>
            </a:r>
          </a:p>
        </p:txBody>
      </p:sp>
      <p:sp>
        <p:nvSpPr>
          <p:cNvPr id="32774" name="Line 5"/>
          <p:cNvSpPr>
            <a:spLocks noChangeShapeType="1"/>
          </p:cNvSpPr>
          <p:nvPr/>
        </p:nvSpPr>
        <p:spPr bwMode="auto">
          <a:xfrm>
            <a:off x="1625600" y="3886200"/>
            <a:ext cx="9245600" cy="0"/>
          </a:xfrm>
          <a:prstGeom prst="line">
            <a:avLst/>
          </a:prstGeom>
          <a:noFill/>
          <a:ln w="9525">
            <a:solidFill>
              <a:schemeClr val="tx1"/>
            </a:solidFill>
            <a:round/>
            <a:headEnd/>
            <a:tailEnd/>
          </a:ln>
          <a:effectLst/>
        </p:spPr>
        <p:txBody>
          <a:bodyPr/>
          <a:lstStyle/>
          <a:p>
            <a:endParaRPr lang="en-US"/>
          </a:p>
        </p:txBody>
      </p:sp>
      <p:sp>
        <p:nvSpPr>
          <p:cNvPr id="32775" name="Line 6"/>
          <p:cNvSpPr>
            <a:spLocks noChangeShapeType="1"/>
          </p:cNvSpPr>
          <p:nvPr/>
        </p:nvSpPr>
        <p:spPr bwMode="auto">
          <a:xfrm>
            <a:off x="1625600" y="4419600"/>
            <a:ext cx="9245600" cy="0"/>
          </a:xfrm>
          <a:prstGeom prst="line">
            <a:avLst/>
          </a:prstGeom>
          <a:noFill/>
          <a:ln w="9525">
            <a:solidFill>
              <a:schemeClr val="tx1"/>
            </a:solidFill>
            <a:round/>
            <a:headEnd/>
            <a:tailEnd/>
          </a:ln>
          <a:effectLst/>
        </p:spPr>
        <p:txBody>
          <a:bodyPr/>
          <a:lstStyle/>
          <a:p>
            <a:endParaRPr lang="en-US"/>
          </a:p>
        </p:txBody>
      </p:sp>
      <p:sp>
        <p:nvSpPr>
          <p:cNvPr id="32776" name="Line 7"/>
          <p:cNvSpPr>
            <a:spLocks noChangeShapeType="1"/>
          </p:cNvSpPr>
          <p:nvPr/>
        </p:nvSpPr>
        <p:spPr bwMode="auto">
          <a:xfrm>
            <a:off x="1625600" y="4953000"/>
            <a:ext cx="9245600" cy="0"/>
          </a:xfrm>
          <a:prstGeom prst="line">
            <a:avLst/>
          </a:prstGeom>
          <a:noFill/>
          <a:ln w="9525">
            <a:solidFill>
              <a:schemeClr val="tx1"/>
            </a:solidFill>
            <a:round/>
            <a:headEnd/>
            <a:tailEnd/>
          </a:ln>
          <a:effectLst/>
        </p:spPr>
        <p:txBody>
          <a:bodyPr/>
          <a:lstStyle/>
          <a:p>
            <a:endParaRPr lang="en-US"/>
          </a:p>
        </p:txBody>
      </p:sp>
      <p:sp>
        <p:nvSpPr>
          <p:cNvPr id="32777" name="Rectangle 8"/>
          <p:cNvSpPr>
            <a:spLocks noChangeArrowheads="1"/>
          </p:cNvSpPr>
          <p:nvPr/>
        </p:nvSpPr>
        <p:spPr bwMode="auto">
          <a:xfrm>
            <a:off x="3149600" y="5867401"/>
            <a:ext cx="5892800" cy="385763"/>
          </a:xfrm>
          <a:prstGeom prst="rect">
            <a:avLst/>
          </a:prstGeom>
          <a:noFill/>
          <a:ln w="12700">
            <a:noFill/>
            <a:miter lim="800000"/>
            <a:headEnd/>
            <a:tailEnd/>
          </a:ln>
          <a:effectLst/>
        </p:spPr>
        <p:txBody>
          <a:bodyPr lIns="90488" tIns="44450" rIns="90488" bIns="44450">
            <a:spAutoFit/>
          </a:bodyPr>
          <a:lstStyle/>
          <a:p>
            <a:pPr>
              <a:lnSpc>
                <a:spcPct val="80000"/>
              </a:lnSpc>
              <a:spcBef>
                <a:spcPct val="50000"/>
              </a:spcBef>
            </a:pPr>
            <a:r>
              <a:rPr lang="en-US" sz="2400"/>
              <a:t>Note:  </a:t>
            </a:r>
            <a:r>
              <a:rPr lang="en-US" sz="2400" i="1"/>
              <a:t>t</a:t>
            </a:r>
            <a:r>
              <a:rPr lang="en-US" sz="2400"/>
              <a:t>        </a:t>
            </a:r>
            <a:r>
              <a:rPr lang="en-US" sz="2400" i="1"/>
              <a:t>z</a:t>
            </a:r>
            <a:r>
              <a:rPr lang="en-US" sz="2400"/>
              <a:t>  as  </a:t>
            </a:r>
            <a:r>
              <a:rPr lang="en-US" sz="2400" i="1"/>
              <a:t>n</a:t>
            </a:r>
            <a:r>
              <a:rPr lang="en-US" sz="2400"/>
              <a:t>  increases</a:t>
            </a:r>
          </a:p>
        </p:txBody>
      </p:sp>
      <p:sp>
        <p:nvSpPr>
          <p:cNvPr id="32778" name="Line 9"/>
          <p:cNvSpPr>
            <a:spLocks noChangeShapeType="1"/>
          </p:cNvSpPr>
          <p:nvPr/>
        </p:nvSpPr>
        <p:spPr bwMode="auto">
          <a:xfrm>
            <a:off x="4481689" y="6087533"/>
            <a:ext cx="508000" cy="0"/>
          </a:xfrm>
          <a:prstGeom prst="line">
            <a:avLst/>
          </a:prstGeom>
          <a:noFill/>
          <a:ln w="28575">
            <a:solidFill>
              <a:schemeClr val="tx1"/>
            </a:solidFill>
            <a:round/>
            <a:headEnd/>
            <a:tailEnd type="triangle" w="med" len="med"/>
          </a:ln>
          <a:effectLst/>
        </p:spPr>
        <p:txBody>
          <a:bodyPr wrap="none" anchor="ctr"/>
          <a:lstStyle/>
          <a:p>
            <a:endParaRPr lang="en-US"/>
          </a:p>
        </p:txBody>
      </p:sp>
      <p:sp>
        <p:nvSpPr>
          <p:cNvPr id="32779" name="Line 5"/>
          <p:cNvSpPr>
            <a:spLocks noChangeShapeType="1"/>
          </p:cNvSpPr>
          <p:nvPr/>
        </p:nvSpPr>
        <p:spPr bwMode="auto">
          <a:xfrm>
            <a:off x="1625600" y="3276600"/>
            <a:ext cx="9245600" cy="0"/>
          </a:xfrm>
          <a:prstGeom prst="line">
            <a:avLst/>
          </a:prstGeom>
          <a:noFill/>
          <a:ln w="9525">
            <a:solidFill>
              <a:schemeClr val="tx1"/>
            </a:solidFill>
            <a:round/>
            <a:headEnd/>
            <a:tailEnd/>
          </a:ln>
          <a:effectLst/>
        </p:spPr>
        <p:txBody>
          <a:bodyPr/>
          <a:lstStyle/>
          <a:p>
            <a:endParaRPr lang="en-US"/>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838200" y="76200"/>
            <a:ext cx="10515600" cy="914400"/>
          </a:xfrm>
        </p:spPr>
        <p:txBody>
          <a:bodyPr/>
          <a:lstStyle/>
          <a:p>
            <a:r>
              <a:rPr lang="en-US" smtClean="0"/>
              <a:t>Using the Student’s </a:t>
            </a:r>
            <a:r>
              <a:rPr lang="en-US" i="1" smtClean="0"/>
              <a:t>t</a:t>
            </a:r>
            <a:r>
              <a:rPr lang="en-US" smtClean="0"/>
              <a:t>-distribution</a:t>
            </a:r>
          </a:p>
        </p:txBody>
      </p:sp>
      <p:sp>
        <p:nvSpPr>
          <p:cNvPr id="33795" name="Content Placeholder 2"/>
          <p:cNvSpPr>
            <a:spLocks noGrp="1"/>
          </p:cNvSpPr>
          <p:nvPr>
            <p:ph idx="1"/>
          </p:nvPr>
        </p:nvSpPr>
        <p:spPr>
          <a:xfrm>
            <a:off x="643467" y="1377245"/>
            <a:ext cx="10747021" cy="4743140"/>
          </a:xfrm>
        </p:spPr>
        <p:txBody>
          <a:bodyPr>
            <a:normAutofit/>
          </a:bodyPr>
          <a:lstStyle/>
          <a:p>
            <a:pPr>
              <a:spcBef>
                <a:spcPct val="0"/>
              </a:spcBef>
            </a:pPr>
            <a:r>
              <a:rPr lang="en-US" sz="2400" dirty="0" smtClean="0">
                <a:solidFill>
                  <a:schemeClr val="tx1"/>
                </a:solidFill>
              </a:rPr>
              <a:t>Formulas for the Confidence Interval for the Mean  (</a:t>
            </a:r>
            <a:r>
              <a:rPr lang="en-US" sz="2400" i="1" dirty="0" smtClean="0">
                <a:solidFill>
                  <a:schemeClr val="tx1"/>
                </a:solidFill>
              </a:rPr>
              <a:t>σ</a:t>
            </a:r>
            <a:r>
              <a:rPr lang="en-US" sz="2400" dirty="0" smtClean="0">
                <a:solidFill>
                  <a:schemeClr val="tx1"/>
                </a:solidFill>
              </a:rPr>
              <a:t> Unknown)</a:t>
            </a:r>
            <a:endParaRPr lang="en-US" sz="2400" i="1" dirty="0" smtClean="0">
              <a:solidFill>
                <a:schemeClr val="tx1"/>
              </a:solidFill>
              <a:sym typeface="Symbol" pitchFamily="18" charset="2"/>
            </a:endParaRPr>
          </a:p>
        </p:txBody>
      </p:sp>
      <p:graphicFrame>
        <p:nvGraphicFramePr>
          <p:cNvPr id="33796" name="Object 1"/>
          <p:cNvGraphicFramePr>
            <a:graphicFrameLocks noChangeAspect="1"/>
          </p:cNvGraphicFramePr>
          <p:nvPr/>
        </p:nvGraphicFramePr>
        <p:xfrm>
          <a:off x="3194051" y="2590801"/>
          <a:ext cx="3822700" cy="1203325"/>
        </p:xfrm>
        <a:graphic>
          <a:graphicData uri="http://schemas.openxmlformats.org/presentationml/2006/ole">
            <p:oleObj spid="_x0000_s1141762" name="Equation" r:id="rId3" imgW="1092200" imgH="457200" progId="">
              <p:embed/>
            </p:oleObj>
          </a:graphicData>
        </a:graphic>
      </p:graphicFrame>
      <p:sp>
        <p:nvSpPr>
          <p:cNvPr id="33797" name="Rectangle 2"/>
          <p:cNvSpPr>
            <a:spLocks noChangeArrowheads="1"/>
          </p:cNvSpPr>
          <p:nvPr/>
        </p:nvSpPr>
        <p:spPr bwMode="auto">
          <a:xfrm>
            <a:off x="3073400" y="4267201"/>
            <a:ext cx="7899400" cy="1662113"/>
          </a:xfrm>
          <a:prstGeom prst="rect">
            <a:avLst/>
          </a:prstGeom>
          <a:noFill/>
          <a:ln w="9525">
            <a:noFill/>
            <a:miter lim="800000"/>
            <a:headEnd/>
            <a:tailEnd/>
          </a:ln>
        </p:spPr>
        <p:txBody>
          <a:bodyPr>
            <a:spAutoFit/>
          </a:bodyPr>
          <a:lstStyle/>
          <a:p>
            <a:pPr eaLnBrk="1" hangingPunct="1"/>
            <a:r>
              <a:rPr lang="en-US"/>
              <a:t>where:</a:t>
            </a:r>
          </a:p>
          <a:p>
            <a:pPr eaLnBrk="1" hangingPunct="1">
              <a:spcBef>
                <a:spcPts val="1200"/>
              </a:spcBef>
            </a:pPr>
            <a:r>
              <a:rPr lang="en-US" i="1"/>
              <a:t>           </a:t>
            </a:r>
            <a:r>
              <a:rPr lang="en-US"/>
              <a:t>= The sample mean</a:t>
            </a:r>
          </a:p>
          <a:p>
            <a:pPr eaLnBrk="1" hangingPunct="1">
              <a:spcBef>
                <a:spcPts val="1200"/>
              </a:spcBef>
            </a:pPr>
            <a:r>
              <a:rPr lang="en-US" i="1"/>
              <a:t>           </a:t>
            </a:r>
            <a:r>
              <a:rPr lang="en-US"/>
              <a:t>= The critical </a:t>
            </a:r>
            <a:r>
              <a:rPr lang="en-US" i="1"/>
              <a:t>t</a:t>
            </a:r>
            <a:r>
              <a:rPr lang="en-US"/>
              <a:t>-score</a:t>
            </a:r>
          </a:p>
          <a:p>
            <a:pPr eaLnBrk="1" hangingPunct="1">
              <a:spcBef>
                <a:spcPts val="1200"/>
              </a:spcBef>
            </a:pPr>
            <a:r>
              <a:rPr lang="en-US"/>
              <a:t>           = The approximate standard error of the mean</a:t>
            </a:r>
          </a:p>
        </p:txBody>
      </p:sp>
      <p:graphicFrame>
        <p:nvGraphicFramePr>
          <p:cNvPr id="33798" name="Object 3"/>
          <p:cNvGraphicFramePr>
            <a:graphicFrameLocks noChangeAspect="1"/>
          </p:cNvGraphicFramePr>
          <p:nvPr/>
        </p:nvGraphicFramePr>
        <p:xfrm>
          <a:off x="3657600" y="4781550"/>
          <a:ext cx="508000" cy="1085850"/>
        </p:xfrm>
        <a:graphic>
          <a:graphicData uri="http://schemas.openxmlformats.org/presentationml/2006/ole">
            <p:oleObj spid="_x0000_s1141763" name="Equation" r:id="rId4" imgW="241300" imgH="685800" progId="">
              <p:embed/>
            </p:oleObj>
          </a:graphicData>
        </a:graphic>
      </p:graphicFrame>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838200" y="76200"/>
            <a:ext cx="10515600" cy="914400"/>
          </a:xfrm>
        </p:spPr>
        <p:txBody>
          <a:bodyPr/>
          <a:lstStyle/>
          <a:p>
            <a:r>
              <a:rPr lang="en-US" smtClean="0"/>
              <a:t>Using the Student’s </a:t>
            </a:r>
            <a:r>
              <a:rPr lang="en-US" i="1" smtClean="0"/>
              <a:t>t</a:t>
            </a:r>
            <a:r>
              <a:rPr lang="en-US" smtClean="0"/>
              <a:t>-distribution</a:t>
            </a:r>
          </a:p>
        </p:txBody>
      </p:sp>
      <p:sp>
        <p:nvSpPr>
          <p:cNvPr id="2" name="Content Placeholder 2"/>
          <p:cNvSpPr>
            <a:spLocks noGrp="1"/>
          </p:cNvSpPr>
          <p:nvPr>
            <p:ph idx="1"/>
          </p:nvPr>
        </p:nvSpPr>
        <p:spPr>
          <a:xfrm>
            <a:off x="383821" y="1219200"/>
            <a:ext cx="11413067" cy="4957763"/>
          </a:xfrm>
        </p:spPr>
        <p:txBody>
          <a:bodyPr>
            <a:noAutofit/>
          </a:bodyPr>
          <a:lstStyle/>
          <a:p>
            <a:pPr>
              <a:buFontTx/>
              <a:buNone/>
            </a:pPr>
            <a:r>
              <a:rPr lang="en-US" sz="2400" b="1" dirty="0" smtClean="0">
                <a:solidFill>
                  <a:schemeClr val="tx1"/>
                </a:solidFill>
              </a:rPr>
              <a:t>Example:</a:t>
            </a:r>
            <a:r>
              <a:rPr lang="en-US" sz="2400" dirty="0" smtClean="0">
                <a:solidFill>
                  <a:schemeClr val="tx1"/>
                </a:solidFill>
              </a:rPr>
              <a:t>  A hospital manager wants to estimate the average number of days patients spend in the hospital for a surgical procedure. Suppose a sample of size </a:t>
            </a:r>
            <a:r>
              <a:rPr lang="en-US" sz="2400" i="1" dirty="0" smtClean="0">
                <a:solidFill>
                  <a:schemeClr val="tx1"/>
                </a:solidFill>
              </a:rPr>
              <a:t>n</a:t>
            </a:r>
            <a:r>
              <a:rPr lang="en-US" sz="2400" dirty="0" smtClean="0">
                <a:solidFill>
                  <a:schemeClr val="tx1"/>
                </a:solidFill>
              </a:rPr>
              <a:t> = 15 has a sample mean of 5.11 and a sample standard deviation </a:t>
            </a:r>
            <a:r>
              <a:rPr lang="en-US" sz="2400" i="1" dirty="0" smtClean="0">
                <a:solidFill>
                  <a:schemeClr val="tx1"/>
                </a:solidFill>
              </a:rPr>
              <a:t>s</a:t>
            </a:r>
            <a:r>
              <a:rPr lang="en-US" sz="2400" dirty="0" smtClean="0">
                <a:solidFill>
                  <a:schemeClr val="tx1"/>
                </a:solidFill>
              </a:rPr>
              <a:t> = 0.85</a:t>
            </a:r>
          </a:p>
          <a:p>
            <a:pPr marL="400050" lvl="1" indent="0">
              <a:buFontTx/>
              <a:buNone/>
            </a:pPr>
            <a:r>
              <a:rPr lang="en-US" sz="2400" dirty="0" smtClean="0">
                <a:solidFill>
                  <a:schemeClr val="tx1"/>
                </a:solidFill>
              </a:rPr>
              <a:t>Calculate a 95% confidence interval for the population mean</a:t>
            </a:r>
          </a:p>
          <a:p>
            <a:pPr>
              <a:buFontTx/>
              <a:buAutoNum type="arabicPeriod"/>
            </a:pPr>
            <a:endParaRPr lang="en-US" sz="2400" dirty="0" smtClean="0">
              <a:solidFill>
                <a:schemeClr val="tx1"/>
              </a:solidFill>
            </a:endParaRPr>
          </a:p>
          <a:p>
            <a:pPr>
              <a:buFontTx/>
              <a:buAutoNum type="arabicPeriod"/>
            </a:pPr>
            <a:r>
              <a:rPr lang="en-US" sz="2400" dirty="0" smtClean="0">
                <a:solidFill>
                  <a:schemeClr val="tx1"/>
                </a:solidFill>
              </a:rPr>
              <a:t> Find the standard error of the mean:</a:t>
            </a:r>
          </a:p>
          <a:p>
            <a:pPr>
              <a:buFont typeface="Arial" charset="0"/>
              <a:buAutoNum type="arabicPeriod"/>
            </a:pPr>
            <a:endParaRPr lang="en-US" sz="2400" dirty="0" smtClean="0">
              <a:solidFill>
                <a:schemeClr val="tx1"/>
              </a:solidFill>
            </a:endParaRPr>
          </a:p>
          <a:p>
            <a:pPr>
              <a:buFontTx/>
              <a:buAutoNum type="arabicPeriod"/>
            </a:pPr>
            <a:r>
              <a:rPr lang="en-US" sz="2400" dirty="0" smtClean="0">
                <a:solidFill>
                  <a:schemeClr val="tx1"/>
                </a:solidFill>
              </a:rPr>
              <a:t> Find  </a:t>
            </a:r>
            <a:r>
              <a:rPr lang="en-US" sz="2400" i="1" dirty="0" smtClean="0">
                <a:solidFill>
                  <a:schemeClr val="tx1"/>
                </a:solidFill>
              </a:rPr>
              <a:t>t</a:t>
            </a:r>
            <a:r>
              <a:rPr lang="el-GR" sz="2400" i="1" baseline="-25000" dirty="0" smtClean="0">
                <a:solidFill>
                  <a:schemeClr val="tx1"/>
                </a:solidFill>
              </a:rPr>
              <a:t>α</a:t>
            </a:r>
            <a:r>
              <a:rPr lang="en-US" sz="2400" i="1" baseline="-25000" dirty="0" smtClean="0">
                <a:solidFill>
                  <a:schemeClr val="tx1"/>
                </a:solidFill>
              </a:rPr>
              <a:t>/</a:t>
            </a:r>
            <a:r>
              <a:rPr lang="en-US" sz="2400" baseline="-25000" dirty="0" smtClean="0">
                <a:solidFill>
                  <a:schemeClr val="tx1"/>
                </a:solidFill>
              </a:rPr>
              <a:t>2</a:t>
            </a:r>
            <a:r>
              <a:rPr lang="en-US" sz="2400" dirty="0" smtClean="0">
                <a:solidFill>
                  <a:schemeClr val="tx1"/>
                </a:solidFill>
              </a:rPr>
              <a:t>  for (15 – 1) = 14 </a:t>
            </a:r>
            <a:r>
              <a:rPr lang="en-US" sz="2400" i="1" dirty="0" err="1" smtClean="0">
                <a:solidFill>
                  <a:schemeClr val="tx1"/>
                </a:solidFill>
              </a:rPr>
              <a:t>df</a:t>
            </a:r>
            <a:r>
              <a:rPr lang="en-US" sz="2400" dirty="0" smtClean="0">
                <a:solidFill>
                  <a:schemeClr val="tx1"/>
                </a:solidFill>
              </a:rPr>
              <a:t> and 95% confidence </a:t>
            </a:r>
          </a:p>
          <a:p>
            <a:pPr>
              <a:buFont typeface="Arial" charset="0"/>
              <a:buAutoNum type="arabicPeriod"/>
            </a:pPr>
            <a:endParaRPr lang="en-US" sz="2400" dirty="0" smtClean="0">
              <a:solidFill>
                <a:schemeClr val="tx1"/>
              </a:solidFill>
            </a:endParaRPr>
          </a:p>
          <a:p>
            <a:r>
              <a:rPr lang="en-US" sz="2400" dirty="0" smtClean="0">
                <a:solidFill>
                  <a:schemeClr val="tx1"/>
                </a:solidFill>
              </a:rPr>
              <a:t>3. Calculate the interval endpoints: (next slide)</a:t>
            </a:r>
          </a:p>
        </p:txBody>
      </p:sp>
      <p:graphicFrame>
        <p:nvGraphicFramePr>
          <p:cNvPr id="34820" name="Object 3"/>
          <p:cNvGraphicFramePr>
            <a:graphicFrameLocks noChangeAspect="1"/>
          </p:cNvGraphicFramePr>
          <p:nvPr/>
        </p:nvGraphicFramePr>
        <p:xfrm>
          <a:off x="7620001" y="3519488"/>
          <a:ext cx="4059767" cy="766762"/>
        </p:xfrm>
        <a:graphic>
          <a:graphicData uri="http://schemas.openxmlformats.org/presentationml/2006/ole">
            <p:oleObj spid="_x0000_s1142786" name="Equation" r:id="rId3" imgW="1663700" imgH="419100" progId="">
              <p:embed/>
            </p:oleObj>
          </a:graphicData>
        </a:graphic>
      </p:graphicFrame>
      <p:graphicFrame>
        <p:nvGraphicFramePr>
          <p:cNvPr id="34821" name="Object 6"/>
          <p:cNvGraphicFramePr>
            <a:graphicFrameLocks noChangeAspect="1"/>
          </p:cNvGraphicFramePr>
          <p:nvPr/>
        </p:nvGraphicFramePr>
        <p:xfrm>
          <a:off x="7699022" y="4574824"/>
          <a:ext cx="3236384" cy="460375"/>
        </p:xfrm>
        <a:graphic>
          <a:graphicData uri="http://schemas.openxmlformats.org/presentationml/2006/ole">
            <p:oleObj spid="_x0000_s1142787" name="Equation" r:id="rId4" imgW="1206500" imgH="228600" progId="">
              <p:embed/>
            </p:oleObj>
          </a:graphicData>
        </a:graphic>
      </p:graphicFrame>
      <p:sp>
        <p:nvSpPr>
          <p:cNvPr id="8" name="Rectangle 7"/>
          <p:cNvSpPr/>
          <p:nvPr/>
        </p:nvSpPr>
        <p:spPr>
          <a:xfrm>
            <a:off x="587022" y="2472443"/>
            <a:ext cx="8839200" cy="762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838200" y="76200"/>
            <a:ext cx="10515600" cy="914400"/>
          </a:xfrm>
        </p:spPr>
        <p:txBody>
          <a:bodyPr/>
          <a:lstStyle/>
          <a:p>
            <a:r>
              <a:rPr lang="en-US" smtClean="0"/>
              <a:t>Using the Student’s </a:t>
            </a:r>
            <a:r>
              <a:rPr lang="en-US" i="1" smtClean="0"/>
              <a:t>t</a:t>
            </a:r>
            <a:r>
              <a:rPr lang="en-US" smtClean="0"/>
              <a:t>-distribution</a:t>
            </a:r>
          </a:p>
        </p:txBody>
      </p:sp>
      <p:sp>
        <p:nvSpPr>
          <p:cNvPr id="34818" name="Content Placeholder 2"/>
          <p:cNvSpPr>
            <a:spLocks noGrp="1"/>
          </p:cNvSpPr>
          <p:nvPr>
            <p:ph idx="1"/>
          </p:nvPr>
        </p:nvSpPr>
        <p:spPr>
          <a:xfrm>
            <a:off x="293511" y="903112"/>
            <a:ext cx="11616267" cy="5273852"/>
          </a:xfrm>
        </p:spPr>
        <p:txBody>
          <a:bodyPr>
            <a:noAutofit/>
          </a:bodyPr>
          <a:lstStyle/>
          <a:p>
            <a:pPr>
              <a:buFontTx/>
              <a:buNone/>
              <a:defRPr/>
            </a:pPr>
            <a:r>
              <a:rPr lang="en-US" sz="2400" b="1" dirty="0" smtClean="0">
                <a:solidFill>
                  <a:schemeClr val="tx1"/>
                </a:solidFill>
              </a:rPr>
              <a:t>Example:</a:t>
            </a:r>
            <a:r>
              <a:rPr lang="en-US" sz="2400" dirty="0" smtClean="0">
                <a:solidFill>
                  <a:schemeClr val="tx1"/>
                </a:solidFill>
              </a:rPr>
              <a:t>  A hospital manager wants to estimate the average number of days patients spend in the hospital for a surgical procedure. Suppose a sample of size </a:t>
            </a:r>
            <a:r>
              <a:rPr lang="en-US" sz="2400" i="1" dirty="0" smtClean="0">
                <a:solidFill>
                  <a:schemeClr val="tx1"/>
                </a:solidFill>
              </a:rPr>
              <a:t>n</a:t>
            </a:r>
            <a:r>
              <a:rPr lang="en-US" sz="2400" dirty="0" smtClean="0">
                <a:solidFill>
                  <a:schemeClr val="tx1"/>
                </a:solidFill>
              </a:rPr>
              <a:t> = 15 has a sample mean of 5.11 and a sample standard deviation </a:t>
            </a:r>
            <a:r>
              <a:rPr lang="en-US" sz="2400" i="1" dirty="0" smtClean="0">
                <a:solidFill>
                  <a:schemeClr val="tx1"/>
                </a:solidFill>
              </a:rPr>
              <a:t>s</a:t>
            </a:r>
            <a:r>
              <a:rPr lang="en-US" sz="2400" dirty="0" smtClean="0">
                <a:solidFill>
                  <a:schemeClr val="tx1"/>
                </a:solidFill>
              </a:rPr>
              <a:t> = 0.85</a:t>
            </a:r>
          </a:p>
          <a:p>
            <a:pPr marL="400050" lvl="1" indent="0">
              <a:buFontTx/>
              <a:buNone/>
              <a:defRPr/>
            </a:pPr>
            <a:r>
              <a:rPr lang="en-US" sz="2400" dirty="0" smtClean="0">
                <a:solidFill>
                  <a:schemeClr val="tx1"/>
                </a:solidFill>
              </a:rPr>
              <a:t>Calculate a 95% confidence interval for the population mean</a:t>
            </a:r>
          </a:p>
          <a:p>
            <a:pPr>
              <a:buFontTx/>
              <a:buAutoNum type="arabicPeriod"/>
              <a:defRPr/>
            </a:pPr>
            <a:endParaRPr lang="en-US" sz="2400" dirty="0" smtClean="0">
              <a:solidFill>
                <a:schemeClr val="tx1"/>
              </a:solidFill>
            </a:endParaRPr>
          </a:p>
          <a:p>
            <a:pPr>
              <a:buFontTx/>
              <a:buAutoNum type="arabicPeriod" startAt="3"/>
              <a:defRPr/>
            </a:pPr>
            <a:r>
              <a:rPr lang="en-US" sz="2400" dirty="0" smtClean="0">
                <a:solidFill>
                  <a:schemeClr val="tx1"/>
                </a:solidFill>
              </a:rPr>
              <a:t> </a:t>
            </a:r>
            <a:r>
              <a:rPr lang="en-US" sz="2400" dirty="0">
                <a:solidFill>
                  <a:schemeClr val="tx1"/>
                </a:solidFill>
              </a:rPr>
              <a:t>Calculate the interval endpoints:</a:t>
            </a:r>
          </a:p>
          <a:p>
            <a:pPr>
              <a:buFont typeface="Arial" panose="020B0604020202020204" pitchFamily="34" charset="0"/>
              <a:buNone/>
              <a:defRPr/>
            </a:pPr>
            <a:endParaRPr lang="en-US" sz="2400" dirty="0">
              <a:solidFill>
                <a:schemeClr val="tx1"/>
              </a:solidFill>
            </a:endParaRPr>
          </a:p>
          <a:p>
            <a:pPr>
              <a:buFontTx/>
              <a:buAutoNum type="arabicPeriod" startAt="3"/>
              <a:defRPr/>
            </a:pPr>
            <a:endParaRPr lang="en-US" sz="2400" dirty="0">
              <a:solidFill>
                <a:schemeClr val="tx1"/>
              </a:solidFill>
            </a:endParaRPr>
          </a:p>
          <a:p>
            <a:pPr>
              <a:buFontTx/>
              <a:buAutoNum type="arabicPeriod" startAt="3"/>
              <a:defRPr/>
            </a:pPr>
            <a:endParaRPr lang="en-US" sz="2400" dirty="0">
              <a:solidFill>
                <a:schemeClr val="tx1"/>
              </a:solidFill>
            </a:endParaRPr>
          </a:p>
          <a:p>
            <a:pPr marL="342900" indent="-342900">
              <a:buFont typeface="Arial" panose="020B0604020202020204" pitchFamily="34" charset="0"/>
              <a:buChar char="•"/>
              <a:defRPr/>
            </a:pPr>
            <a:r>
              <a:rPr lang="en-US" sz="2400" dirty="0" smtClean="0">
                <a:solidFill>
                  <a:schemeClr val="tx1"/>
                </a:solidFill>
              </a:rPr>
              <a:t>Based </a:t>
            </a:r>
            <a:r>
              <a:rPr lang="en-US" sz="2400" dirty="0">
                <a:solidFill>
                  <a:schemeClr val="tx1"/>
                </a:solidFill>
              </a:rPr>
              <a:t>on our sample mean of 5.11, we are 95% confident that the population mean is between 4.64 and 5.58</a:t>
            </a:r>
            <a:endParaRPr lang="en-US" sz="2400" b="1" dirty="0">
              <a:solidFill>
                <a:schemeClr val="tx1"/>
              </a:solidFill>
            </a:endParaRPr>
          </a:p>
        </p:txBody>
      </p:sp>
      <p:sp>
        <p:nvSpPr>
          <p:cNvPr id="8" name="Rectangle 7"/>
          <p:cNvSpPr/>
          <p:nvPr/>
        </p:nvSpPr>
        <p:spPr>
          <a:xfrm>
            <a:off x="575733" y="2257954"/>
            <a:ext cx="8839200" cy="762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5845" name="Object 1"/>
          <p:cNvGraphicFramePr>
            <a:graphicFrameLocks noChangeAspect="1"/>
          </p:cNvGraphicFramePr>
          <p:nvPr/>
        </p:nvGraphicFramePr>
        <p:xfrm>
          <a:off x="632179" y="3942645"/>
          <a:ext cx="8684684" cy="944563"/>
        </p:xfrm>
        <a:graphic>
          <a:graphicData uri="http://schemas.openxmlformats.org/presentationml/2006/ole">
            <p:oleObj spid="_x0000_s1143810" name="Equation" r:id="rId3" imgW="3162300" imgH="457200" progId="">
              <p:embed/>
            </p:oleObj>
          </a:graphicData>
        </a:graphic>
      </p:graphicFrame>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Confidence Intervals </a:t>
            </a:r>
            <a:br>
              <a:rPr lang="en-US" smtClean="0"/>
            </a:br>
            <a:r>
              <a:rPr lang="en-US" smtClean="0"/>
              <a:t>for Proportions</a:t>
            </a:r>
          </a:p>
        </p:txBody>
      </p:sp>
      <p:sp>
        <p:nvSpPr>
          <p:cNvPr id="40963" name="Content Placeholder 2"/>
          <p:cNvSpPr>
            <a:spLocks noGrp="1"/>
          </p:cNvSpPr>
          <p:nvPr>
            <p:ph idx="1"/>
          </p:nvPr>
        </p:nvSpPr>
        <p:spPr>
          <a:xfrm>
            <a:off x="609600" y="1295400"/>
            <a:ext cx="10972800" cy="1828800"/>
          </a:xfrm>
        </p:spPr>
        <p:txBody>
          <a:bodyPr>
            <a:normAutofit/>
          </a:bodyPr>
          <a:lstStyle/>
          <a:p>
            <a:pPr>
              <a:buFont typeface="Arial" panose="020B0604020202020204" pitchFamily="34" charset="0"/>
              <a:buNone/>
              <a:defRPr/>
            </a:pPr>
            <a:r>
              <a:rPr lang="en-US" smtClean="0"/>
              <a:t>The </a:t>
            </a:r>
            <a:r>
              <a:rPr lang="en-US" b="1" smtClean="0"/>
              <a:t>confidence interval for the proportion </a:t>
            </a:r>
            <a:r>
              <a:rPr lang="en-US" smtClean="0"/>
              <a:t>is an interval estimate around a sample proportion that provides us with a range of where the true population proportion lies</a:t>
            </a:r>
          </a:p>
        </p:txBody>
      </p:sp>
      <p:graphicFrame>
        <p:nvGraphicFramePr>
          <p:cNvPr id="41988" name="Object 2"/>
          <p:cNvGraphicFramePr>
            <a:graphicFrameLocks noChangeAspect="1"/>
          </p:cNvGraphicFramePr>
          <p:nvPr/>
        </p:nvGraphicFramePr>
        <p:xfrm>
          <a:off x="2133600" y="4043363"/>
          <a:ext cx="1422400" cy="1035050"/>
        </p:xfrm>
        <a:graphic>
          <a:graphicData uri="http://schemas.openxmlformats.org/presentationml/2006/ole">
            <p:oleObj spid="_x0000_s1144834" name="Equation" r:id="rId3" imgW="406048" imgH="393359" progId="">
              <p:embed/>
            </p:oleObj>
          </a:graphicData>
        </a:graphic>
      </p:graphicFrame>
      <p:sp>
        <p:nvSpPr>
          <p:cNvPr id="41989" name="Rectangle 4"/>
          <p:cNvSpPr>
            <a:spLocks noChangeArrowheads="1"/>
          </p:cNvSpPr>
          <p:nvPr/>
        </p:nvSpPr>
        <p:spPr bwMode="auto">
          <a:xfrm>
            <a:off x="6096000" y="3200401"/>
            <a:ext cx="4673600" cy="646113"/>
          </a:xfrm>
          <a:prstGeom prst="rect">
            <a:avLst/>
          </a:prstGeom>
          <a:noFill/>
          <a:ln w="9525">
            <a:noFill/>
            <a:miter lim="800000"/>
            <a:headEnd/>
            <a:tailEnd/>
          </a:ln>
        </p:spPr>
        <p:txBody>
          <a:bodyPr>
            <a:spAutoFit/>
          </a:bodyPr>
          <a:lstStyle/>
          <a:p>
            <a:pPr eaLnBrk="1" hangingPunct="1"/>
            <a:r>
              <a:rPr lang="en-US"/>
              <a:t>Formula for the Standard Error of the Proportion:</a:t>
            </a:r>
          </a:p>
        </p:txBody>
      </p:sp>
      <p:sp>
        <p:nvSpPr>
          <p:cNvPr id="41990" name="Rectangle 5"/>
          <p:cNvSpPr>
            <a:spLocks noChangeArrowheads="1"/>
          </p:cNvSpPr>
          <p:nvPr/>
        </p:nvSpPr>
        <p:spPr bwMode="auto">
          <a:xfrm>
            <a:off x="1219200" y="3200401"/>
            <a:ext cx="3759200" cy="646113"/>
          </a:xfrm>
          <a:prstGeom prst="rect">
            <a:avLst/>
          </a:prstGeom>
          <a:noFill/>
          <a:ln w="9525">
            <a:noFill/>
            <a:miter lim="800000"/>
            <a:headEnd/>
            <a:tailEnd/>
          </a:ln>
        </p:spPr>
        <p:txBody>
          <a:bodyPr>
            <a:spAutoFit/>
          </a:bodyPr>
          <a:lstStyle/>
          <a:p>
            <a:pPr eaLnBrk="1" hangingPunct="1"/>
            <a:r>
              <a:rPr lang="en-US"/>
              <a:t>Formula for the Sample Proportion:</a:t>
            </a:r>
          </a:p>
        </p:txBody>
      </p:sp>
      <p:graphicFrame>
        <p:nvGraphicFramePr>
          <p:cNvPr id="41991" name="Object 6"/>
          <p:cNvGraphicFramePr>
            <a:graphicFrameLocks noChangeAspect="1"/>
          </p:cNvGraphicFramePr>
          <p:nvPr/>
        </p:nvGraphicFramePr>
        <p:xfrm>
          <a:off x="6809318" y="4043363"/>
          <a:ext cx="3155949" cy="1035050"/>
        </p:xfrm>
        <a:graphic>
          <a:graphicData uri="http://schemas.openxmlformats.org/presentationml/2006/ole">
            <p:oleObj spid="_x0000_s1144835" name="Equation" r:id="rId4" imgW="1015559" imgH="444307" progId="">
              <p:embed/>
            </p:oleObj>
          </a:graphicData>
        </a:graphic>
      </p:graphicFrame>
      <p:sp>
        <p:nvSpPr>
          <p:cNvPr id="46088" name="Rectangle 10"/>
          <p:cNvSpPr>
            <a:spLocks noChangeArrowheads="1"/>
          </p:cNvSpPr>
          <p:nvPr/>
        </p:nvSpPr>
        <p:spPr bwMode="auto">
          <a:xfrm>
            <a:off x="1117600" y="5181600"/>
            <a:ext cx="105664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1800" dirty="0" smtClean="0">
                <a:latin typeface="+mn-lt"/>
                <a:cs typeface="Arial" panose="020B0604020202020204" pitchFamily="34" charset="0"/>
              </a:rPr>
              <a:t>where:</a:t>
            </a:r>
          </a:p>
          <a:p>
            <a:pPr eaLnBrk="1" hangingPunct="1">
              <a:lnSpc>
                <a:spcPct val="100000"/>
              </a:lnSpc>
              <a:spcBef>
                <a:spcPct val="0"/>
              </a:spcBef>
              <a:buFontTx/>
              <a:buNone/>
              <a:defRPr/>
            </a:pPr>
            <a:r>
              <a:rPr lang="en-US" sz="1800" i="1" dirty="0" smtClean="0">
                <a:latin typeface="+mn-lt"/>
                <a:cs typeface="Arial" panose="020B0604020202020204" pitchFamily="34" charset="0"/>
              </a:rPr>
              <a:t>    p</a:t>
            </a:r>
            <a:r>
              <a:rPr lang="en-US" sz="1800" dirty="0" smtClean="0">
                <a:latin typeface="+mn-lt"/>
                <a:cs typeface="Arial" panose="020B0604020202020204" pitchFamily="34" charset="0"/>
              </a:rPr>
              <a:t> = The population proportion</a:t>
            </a:r>
          </a:p>
          <a:p>
            <a:pPr eaLnBrk="1" hangingPunct="1">
              <a:lnSpc>
                <a:spcPct val="100000"/>
              </a:lnSpc>
              <a:spcBef>
                <a:spcPct val="0"/>
              </a:spcBef>
              <a:buFontTx/>
              <a:buNone/>
              <a:defRPr/>
            </a:pPr>
            <a:r>
              <a:rPr lang="en-US" sz="1800" i="1" dirty="0" smtClean="0">
                <a:latin typeface="+mn-lt"/>
                <a:cs typeface="Arial" panose="020B0604020202020204" pitchFamily="34" charset="0"/>
              </a:rPr>
              <a:t>    x </a:t>
            </a:r>
            <a:r>
              <a:rPr lang="en-US" sz="1800" dirty="0" smtClean="0">
                <a:latin typeface="+mn-lt"/>
                <a:cs typeface="Arial" panose="020B0604020202020204" pitchFamily="34" charset="0"/>
              </a:rPr>
              <a:t>= The number of observations of interest in the sample (successes)</a:t>
            </a:r>
          </a:p>
          <a:p>
            <a:pPr eaLnBrk="1" hangingPunct="1">
              <a:lnSpc>
                <a:spcPct val="100000"/>
              </a:lnSpc>
              <a:spcBef>
                <a:spcPct val="0"/>
              </a:spcBef>
              <a:buFontTx/>
              <a:buNone/>
              <a:defRPr/>
            </a:pPr>
            <a:r>
              <a:rPr lang="en-US" sz="1800" i="1" dirty="0" smtClean="0">
                <a:latin typeface="+mn-lt"/>
                <a:cs typeface="Arial" panose="020B0604020202020204" pitchFamily="34" charset="0"/>
              </a:rPr>
              <a:t>    n </a:t>
            </a:r>
            <a:r>
              <a:rPr lang="en-US" sz="1800" dirty="0" smtClean="0">
                <a:latin typeface="+mn-lt"/>
                <a:cs typeface="Arial" panose="020B0604020202020204" pitchFamily="34" charset="0"/>
              </a:rPr>
              <a:t>= The sample size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Ratio scales</a:t>
            </a:r>
          </a:p>
        </p:txBody>
      </p:sp>
      <p:sp>
        <p:nvSpPr>
          <p:cNvPr id="3" name="Content Placeholder 2"/>
          <p:cNvSpPr>
            <a:spLocks noGrp="1"/>
          </p:cNvSpPr>
          <p:nvPr>
            <p:ph idx="1"/>
          </p:nvPr>
        </p:nvSpPr>
        <p:spPr>
          <a:xfrm>
            <a:off x="259643" y="1117600"/>
            <a:ext cx="11638845" cy="5046133"/>
          </a:xfrm>
        </p:spPr>
        <p:txBody>
          <a:bodyPr>
            <a:noAutofit/>
          </a:bodyPr>
          <a:lstStyle/>
          <a:p>
            <a:pPr marL="457200" lvl="1" indent="0">
              <a:buNone/>
            </a:pPr>
            <a:r>
              <a:rPr lang="en-US" sz="2400" dirty="0" smtClean="0">
                <a:solidFill>
                  <a:schemeClr val="tx1"/>
                </a:solidFill>
              </a:rPr>
              <a:t>The ratio scale of measurement is the most informative scale. It is an interval scale with the additional property that its zero position indicates the absence of the quantity being measured. You can think of a ratio scale as the three earlier scales rolled up in one. </a:t>
            </a:r>
          </a:p>
          <a:p>
            <a:pPr marL="857250" lvl="2" indent="0">
              <a:buNone/>
            </a:pPr>
            <a:r>
              <a:rPr lang="en-US" sz="2200" dirty="0" smtClean="0">
                <a:solidFill>
                  <a:schemeClr val="tx1"/>
                </a:solidFill>
              </a:rPr>
              <a:t>Like a nominal scale, it </a:t>
            </a:r>
            <a:r>
              <a:rPr lang="en-US" sz="2200" dirty="0" err="1" smtClean="0">
                <a:solidFill>
                  <a:schemeClr val="tx1"/>
                </a:solidFill>
              </a:rPr>
              <a:t>provid</a:t>
            </a:r>
            <a:r>
              <a:rPr lang="en-US" sz="2200" dirty="0" smtClean="0">
                <a:solidFill>
                  <a:schemeClr val="tx1"/>
                </a:solidFill>
              </a:rPr>
              <a:t>=</a:t>
            </a:r>
            <a:r>
              <a:rPr lang="en-US" sz="2200" dirty="0" err="1" smtClean="0">
                <a:solidFill>
                  <a:schemeClr val="tx1"/>
                </a:solidFill>
              </a:rPr>
              <a:t>es</a:t>
            </a:r>
            <a:r>
              <a:rPr lang="en-US" sz="2200" dirty="0" smtClean="0">
                <a:solidFill>
                  <a:schemeClr val="tx1"/>
                </a:solidFill>
              </a:rPr>
              <a:t> a name or category for each object (the numbers serve as labels).</a:t>
            </a:r>
          </a:p>
          <a:p>
            <a:pPr marL="857250" lvl="2" indent="0">
              <a:buNone/>
            </a:pPr>
            <a:r>
              <a:rPr lang="en-US" sz="2200" dirty="0" smtClean="0">
                <a:solidFill>
                  <a:schemeClr val="tx1"/>
                </a:solidFill>
              </a:rPr>
              <a:t> Like an ordinal scale, the objects are ordered (in terms of the ordering of the numbers). </a:t>
            </a:r>
          </a:p>
          <a:p>
            <a:pPr marL="857250" lvl="2" indent="0">
              <a:buNone/>
            </a:pPr>
            <a:r>
              <a:rPr lang="en-US" sz="2200" dirty="0" smtClean="0">
                <a:solidFill>
                  <a:schemeClr val="tx1"/>
                </a:solidFill>
              </a:rPr>
              <a:t>Like an interval scale, the same difference at two places on the scale has the same meaning. </a:t>
            </a:r>
          </a:p>
          <a:p>
            <a:pPr marL="457200" lvl="1" indent="0">
              <a:buNone/>
            </a:pPr>
            <a:r>
              <a:rPr lang="en-US" sz="2400" dirty="0" smtClean="0">
                <a:solidFill>
                  <a:schemeClr val="tx1"/>
                </a:solidFill>
              </a:rPr>
              <a:t>And in addition, the same ratio at two places on the scale also carries the same meaning.</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Calculating Confidence Intervals for Proportions</a:t>
            </a:r>
          </a:p>
        </p:txBody>
      </p:sp>
      <p:sp>
        <p:nvSpPr>
          <p:cNvPr id="47107" name="Content Placeholder 2"/>
          <p:cNvSpPr>
            <a:spLocks noGrp="1"/>
          </p:cNvSpPr>
          <p:nvPr>
            <p:ph idx="1"/>
          </p:nvPr>
        </p:nvSpPr>
        <p:spPr>
          <a:xfrm>
            <a:off x="609600" y="1295400"/>
            <a:ext cx="10972800" cy="2057400"/>
          </a:xfrm>
        </p:spPr>
        <p:txBody>
          <a:bodyPr>
            <a:normAutofit/>
          </a:bodyPr>
          <a:lstStyle/>
          <a:p>
            <a:pPr>
              <a:lnSpc>
                <a:spcPct val="100000"/>
              </a:lnSpc>
              <a:spcBef>
                <a:spcPct val="0"/>
              </a:spcBef>
              <a:buFont typeface="Arial" panose="020B0604020202020204" pitchFamily="34" charset="0"/>
              <a:buNone/>
              <a:defRPr/>
            </a:pPr>
            <a:r>
              <a:rPr lang="en-US" sz="2400" dirty="0" smtClean="0">
                <a:solidFill>
                  <a:schemeClr val="tx1"/>
                </a:solidFill>
              </a:rPr>
              <a:t>Since the population proportion </a:t>
            </a:r>
            <a:r>
              <a:rPr lang="en-US" sz="2400" i="1" dirty="0" smtClean="0">
                <a:solidFill>
                  <a:schemeClr val="tx1"/>
                </a:solidFill>
              </a:rPr>
              <a:t>p</a:t>
            </a:r>
            <a:r>
              <a:rPr lang="en-US" sz="2400" dirty="0" smtClean="0">
                <a:solidFill>
                  <a:schemeClr val="tx1"/>
                </a:solidFill>
              </a:rPr>
              <a:t> is unknown, it is estimated using the sample proportion, </a:t>
            </a:r>
            <a:endParaRPr lang="en-US" sz="2400" i="1" dirty="0" smtClean="0">
              <a:solidFill>
                <a:schemeClr val="tx1"/>
              </a:solidFill>
            </a:endParaRPr>
          </a:p>
          <a:p>
            <a:pPr>
              <a:lnSpc>
                <a:spcPct val="100000"/>
              </a:lnSpc>
              <a:spcBef>
                <a:spcPct val="0"/>
              </a:spcBef>
              <a:buFont typeface="Arial" panose="020B0604020202020204" pitchFamily="34" charset="0"/>
              <a:buNone/>
              <a:defRPr/>
            </a:pPr>
            <a:endParaRPr lang="en-US" sz="2400" i="1" dirty="0" smtClean="0">
              <a:solidFill>
                <a:schemeClr val="tx1"/>
              </a:solidFill>
            </a:endParaRPr>
          </a:p>
          <a:p>
            <a:pPr>
              <a:lnSpc>
                <a:spcPct val="100000"/>
              </a:lnSpc>
              <a:spcBef>
                <a:spcPct val="0"/>
              </a:spcBef>
              <a:buFont typeface="Arial" panose="020B0604020202020204" pitchFamily="34" charset="0"/>
              <a:buNone/>
              <a:defRPr/>
            </a:pPr>
            <a:r>
              <a:rPr lang="en-US" sz="2400" dirty="0" smtClean="0">
                <a:solidFill>
                  <a:schemeClr val="tx1"/>
                </a:solidFill>
              </a:rPr>
              <a:t>Formula for the Approximate Standard Error of the Proportion:</a:t>
            </a:r>
          </a:p>
        </p:txBody>
      </p:sp>
      <p:graphicFrame>
        <p:nvGraphicFramePr>
          <p:cNvPr id="43012" name="Object 6"/>
          <p:cNvGraphicFramePr>
            <a:graphicFrameLocks noChangeAspect="1"/>
          </p:cNvGraphicFramePr>
          <p:nvPr/>
        </p:nvGraphicFramePr>
        <p:xfrm>
          <a:off x="4470401" y="3810000"/>
          <a:ext cx="3020484" cy="990600"/>
        </p:xfrm>
        <a:graphic>
          <a:graphicData uri="http://schemas.openxmlformats.org/presentationml/2006/ole">
            <p:oleObj spid="_x0000_s1145858" name="Equation" r:id="rId3" imgW="1015559" imgH="444307" progId="">
              <p:embed/>
            </p:oleObj>
          </a:graphicData>
        </a:graphic>
      </p:graphicFrame>
      <p:sp>
        <p:nvSpPr>
          <p:cNvPr id="43013" name="Rectangle 10"/>
          <p:cNvSpPr>
            <a:spLocks noChangeArrowheads="1"/>
          </p:cNvSpPr>
          <p:nvPr/>
        </p:nvSpPr>
        <p:spPr bwMode="auto">
          <a:xfrm>
            <a:off x="3352800" y="5105400"/>
            <a:ext cx="5384800" cy="947738"/>
          </a:xfrm>
          <a:prstGeom prst="rect">
            <a:avLst/>
          </a:prstGeom>
          <a:noFill/>
          <a:ln w="9525">
            <a:noFill/>
            <a:miter lim="800000"/>
            <a:headEnd/>
            <a:tailEnd/>
          </a:ln>
        </p:spPr>
        <p:txBody>
          <a:bodyPr>
            <a:spAutoFit/>
          </a:bodyPr>
          <a:lstStyle/>
          <a:p>
            <a:pPr eaLnBrk="1" hangingPunct="1"/>
            <a:r>
              <a:rPr lang="en-US"/>
              <a:t>where:</a:t>
            </a:r>
          </a:p>
          <a:p>
            <a:pPr eaLnBrk="1" hangingPunct="1"/>
            <a:r>
              <a:rPr lang="en-US"/>
              <a:t>	= The sample proportion</a:t>
            </a:r>
          </a:p>
          <a:p>
            <a:pPr eaLnBrk="1" hangingPunct="1"/>
            <a:r>
              <a:rPr lang="en-US" i="1"/>
              <a:t>           n </a:t>
            </a:r>
            <a:r>
              <a:rPr lang="en-US"/>
              <a:t>= The sample size</a:t>
            </a:r>
          </a:p>
        </p:txBody>
      </p:sp>
      <p:graphicFrame>
        <p:nvGraphicFramePr>
          <p:cNvPr id="43014" name="Object 6"/>
          <p:cNvGraphicFramePr>
            <a:graphicFrameLocks noChangeAspect="1"/>
          </p:cNvGraphicFramePr>
          <p:nvPr/>
        </p:nvGraphicFramePr>
        <p:xfrm>
          <a:off x="2630311" y="1676578"/>
          <a:ext cx="508000" cy="477837"/>
        </p:xfrm>
        <a:graphic>
          <a:graphicData uri="http://schemas.openxmlformats.org/presentationml/2006/ole">
            <p:oleObj spid="_x0000_s1145859" name="Equation" r:id="rId4" imgW="152334" imgH="190417" progId="">
              <p:embed/>
            </p:oleObj>
          </a:graphicData>
        </a:graphic>
      </p:graphicFrame>
      <p:graphicFrame>
        <p:nvGraphicFramePr>
          <p:cNvPr id="43015" name="Object 6"/>
          <p:cNvGraphicFramePr>
            <a:graphicFrameLocks noChangeAspect="1"/>
          </p:cNvGraphicFramePr>
          <p:nvPr/>
        </p:nvGraphicFramePr>
        <p:xfrm>
          <a:off x="3539067" y="5446889"/>
          <a:ext cx="304800" cy="287338"/>
        </p:xfrm>
        <a:graphic>
          <a:graphicData uri="http://schemas.openxmlformats.org/presentationml/2006/ole">
            <p:oleObj spid="_x0000_s1145860" name="Equation" r:id="rId5" imgW="152334" imgH="190417" progId="">
              <p:embed/>
            </p:oleObj>
          </a:graphicData>
        </a:graphic>
      </p:graphicFrame>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Calculating Confidence Intervals for Proportions</a:t>
            </a:r>
          </a:p>
        </p:txBody>
      </p:sp>
      <p:sp>
        <p:nvSpPr>
          <p:cNvPr id="44035" name="Content Placeholder 2"/>
          <p:cNvSpPr>
            <a:spLocks noGrp="1"/>
          </p:cNvSpPr>
          <p:nvPr>
            <p:ph idx="1"/>
          </p:nvPr>
        </p:nvSpPr>
        <p:spPr>
          <a:xfrm>
            <a:off x="609600" y="1295400"/>
            <a:ext cx="10972800" cy="1828800"/>
          </a:xfrm>
        </p:spPr>
        <p:txBody>
          <a:bodyPr>
            <a:normAutofit/>
          </a:bodyPr>
          <a:lstStyle/>
          <a:p>
            <a:r>
              <a:rPr lang="en-US" sz="2400" dirty="0" smtClean="0">
                <a:solidFill>
                  <a:schemeClr val="tx1"/>
                </a:solidFill>
              </a:rPr>
              <a:t>Formulas for the Confidence Interval for a Proportion:</a:t>
            </a:r>
          </a:p>
        </p:txBody>
      </p:sp>
      <p:sp>
        <p:nvSpPr>
          <p:cNvPr id="44036" name="Rectangle 10"/>
          <p:cNvSpPr>
            <a:spLocks noChangeArrowheads="1"/>
          </p:cNvSpPr>
          <p:nvPr/>
        </p:nvSpPr>
        <p:spPr bwMode="auto">
          <a:xfrm>
            <a:off x="1320800" y="4419601"/>
            <a:ext cx="10058400" cy="1477963"/>
          </a:xfrm>
          <a:prstGeom prst="rect">
            <a:avLst/>
          </a:prstGeom>
          <a:noFill/>
          <a:ln w="9525">
            <a:noFill/>
            <a:miter lim="800000"/>
            <a:headEnd/>
            <a:tailEnd/>
          </a:ln>
        </p:spPr>
        <p:txBody>
          <a:bodyPr>
            <a:spAutoFit/>
          </a:bodyPr>
          <a:lstStyle/>
          <a:p>
            <a:pPr eaLnBrk="1" hangingPunct="1"/>
            <a:r>
              <a:rPr lang="en-US"/>
              <a:t>where:</a:t>
            </a:r>
          </a:p>
          <a:p>
            <a:pPr eaLnBrk="1" hangingPunct="1"/>
            <a:r>
              <a:rPr lang="en-US" i="1"/>
              <a:t>	        </a:t>
            </a:r>
            <a:r>
              <a:rPr lang="en-US"/>
              <a:t>= The sample proportion</a:t>
            </a:r>
          </a:p>
          <a:p>
            <a:pPr eaLnBrk="1" hangingPunct="1"/>
            <a:r>
              <a:rPr lang="en-US" i="1"/>
              <a:t>	       </a:t>
            </a:r>
            <a:r>
              <a:rPr lang="en-US"/>
              <a:t> = The critical </a:t>
            </a:r>
            <a:r>
              <a:rPr lang="en-US" i="1"/>
              <a:t>z</a:t>
            </a:r>
            <a:r>
              <a:rPr lang="en-US"/>
              <a:t>-score</a:t>
            </a:r>
          </a:p>
          <a:p>
            <a:pPr eaLnBrk="1" hangingPunct="1"/>
            <a:endParaRPr lang="en-US" i="1"/>
          </a:p>
          <a:p>
            <a:pPr eaLnBrk="1" hangingPunct="1"/>
            <a:r>
              <a:rPr lang="en-US" i="1"/>
              <a:t> 	       </a:t>
            </a:r>
            <a:r>
              <a:rPr lang="en-US"/>
              <a:t>= The approximate standard error of the proportion</a:t>
            </a:r>
          </a:p>
        </p:txBody>
      </p:sp>
      <p:graphicFrame>
        <p:nvGraphicFramePr>
          <p:cNvPr id="44037" name="Object 2"/>
          <p:cNvGraphicFramePr>
            <a:graphicFrameLocks noChangeAspect="1"/>
          </p:cNvGraphicFramePr>
          <p:nvPr/>
        </p:nvGraphicFramePr>
        <p:xfrm>
          <a:off x="3314701" y="2549525"/>
          <a:ext cx="4214284" cy="1352550"/>
        </p:xfrm>
        <a:graphic>
          <a:graphicData uri="http://schemas.openxmlformats.org/presentationml/2006/ole">
            <p:oleObj spid="_x0000_s1146882" name="Equation" r:id="rId3" imgW="1129810" imgH="482391" progId="">
              <p:embed/>
            </p:oleObj>
          </a:graphicData>
        </a:graphic>
      </p:graphicFrame>
      <p:graphicFrame>
        <p:nvGraphicFramePr>
          <p:cNvPr id="44038" name="Object 3"/>
          <p:cNvGraphicFramePr>
            <a:graphicFrameLocks noChangeAspect="1"/>
          </p:cNvGraphicFramePr>
          <p:nvPr/>
        </p:nvGraphicFramePr>
        <p:xfrm>
          <a:off x="1535289" y="5015620"/>
          <a:ext cx="651933" cy="930275"/>
        </p:xfrm>
        <a:graphic>
          <a:graphicData uri="http://schemas.openxmlformats.org/presentationml/2006/ole">
            <p:oleObj spid="_x0000_s1146883" name="Equation" r:id="rId4" imgW="253890" imgH="482391" progId="">
              <p:embed/>
            </p:oleObj>
          </a:graphicData>
        </a:graphic>
      </p:graphicFrame>
      <p:graphicFrame>
        <p:nvGraphicFramePr>
          <p:cNvPr id="44039" name="Object 3"/>
          <p:cNvGraphicFramePr>
            <a:graphicFrameLocks noChangeAspect="1"/>
          </p:cNvGraphicFramePr>
          <p:nvPr/>
        </p:nvGraphicFramePr>
        <p:xfrm>
          <a:off x="1670051" y="4735689"/>
          <a:ext cx="391583" cy="368300"/>
        </p:xfrm>
        <a:graphic>
          <a:graphicData uri="http://schemas.openxmlformats.org/presentationml/2006/ole">
            <p:oleObj spid="_x0000_s1146884" name="Equation" r:id="rId5" imgW="152334" imgH="190417" progId="">
              <p:embed/>
            </p:oleObj>
          </a:graphicData>
        </a:graphic>
      </p:graphicFrame>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Calculating Confidence Intervals for Proportions</a:t>
            </a:r>
          </a:p>
        </p:txBody>
      </p:sp>
      <p:sp>
        <p:nvSpPr>
          <p:cNvPr id="45059" name="Content Placeholder 2"/>
          <p:cNvSpPr>
            <a:spLocks noGrp="1"/>
          </p:cNvSpPr>
          <p:nvPr>
            <p:ph idx="1"/>
          </p:nvPr>
        </p:nvSpPr>
        <p:spPr>
          <a:xfrm>
            <a:off x="1117600" y="1295400"/>
            <a:ext cx="10464800" cy="1828800"/>
          </a:xfrm>
        </p:spPr>
        <p:txBody>
          <a:bodyPr>
            <a:normAutofit/>
          </a:bodyPr>
          <a:lstStyle/>
          <a:p>
            <a:r>
              <a:rPr lang="en-US" sz="2400" dirty="0" smtClean="0">
                <a:solidFill>
                  <a:schemeClr val="tx1"/>
                </a:solidFill>
              </a:rPr>
              <a:t>Formula for the </a:t>
            </a:r>
            <a:r>
              <a:rPr lang="en-US" sz="2400" b="1" dirty="0" smtClean="0">
                <a:solidFill>
                  <a:schemeClr val="tx1"/>
                </a:solidFill>
              </a:rPr>
              <a:t>Margin of Error </a:t>
            </a:r>
            <a:r>
              <a:rPr lang="en-US" sz="2400" dirty="0" smtClean="0">
                <a:solidFill>
                  <a:schemeClr val="tx1"/>
                </a:solidFill>
              </a:rPr>
              <a:t>for a Confidence Interval for the Proportion</a:t>
            </a:r>
          </a:p>
        </p:txBody>
      </p:sp>
      <p:graphicFrame>
        <p:nvGraphicFramePr>
          <p:cNvPr id="45060" name="Object 2"/>
          <p:cNvGraphicFramePr>
            <a:graphicFrameLocks noChangeAspect="1"/>
          </p:cNvGraphicFramePr>
          <p:nvPr/>
        </p:nvGraphicFramePr>
        <p:xfrm>
          <a:off x="2133600" y="2806700"/>
          <a:ext cx="3920067" cy="1244600"/>
        </p:xfrm>
        <a:graphic>
          <a:graphicData uri="http://schemas.openxmlformats.org/presentationml/2006/ole">
            <p:oleObj spid="_x0000_s1147906" name="Equation" r:id="rId3" imgW="1143000" imgH="482600" progId="">
              <p:embed/>
            </p:oleObj>
          </a:graphicData>
        </a:graphic>
      </p:graphicFrame>
      <p:graphicFrame>
        <p:nvGraphicFramePr>
          <p:cNvPr id="45061" name="Object 3"/>
          <p:cNvGraphicFramePr>
            <a:graphicFrameLocks noChangeAspect="1"/>
          </p:cNvGraphicFramePr>
          <p:nvPr/>
        </p:nvGraphicFramePr>
        <p:xfrm>
          <a:off x="7399867" y="3133725"/>
          <a:ext cx="2861733" cy="611188"/>
        </p:xfrm>
        <a:graphic>
          <a:graphicData uri="http://schemas.openxmlformats.org/presentationml/2006/ole">
            <p:oleObj spid="_x0000_s1147907" name="Equation" r:id="rId4" imgW="850531" imgH="241195" progId="">
              <p:embed/>
            </p:oleObj>
          </a:graphicData>
        </a:graphic>
      </p:graphicFrame>
      <p:sp>
        <p:nvSpPr>
          <p:cNvPr id="12" name="Right Arrow 11"/>
          <p:cNvSpPr/>
          <p:nvPr/>
        </p:nvSpPr>
        <p:spPr>
          <a:xfrm>
            <a:off x="6447367" y="3314700"/>
            <a:ext cx="711200" cy="228600"/>
          </a:xfrm>
          <a:prstGeom prst="righ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4"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Calculating Confidence Intervals for Proportions</a:t>
            </a:r>
          </a:p>
        </p:txBody>
      </p:sp>
      <p:sp>
        <p:nvSpPr>
          <p:cNvPr id="45058" name="Content Placeholder 2"/>
          <p:cNvSpPr>
            <a:spLocks noGrp="1"/>
          </p:cNvSpPr>
          <p:nvPr>
            <p:ph idx="1"/>
          </p:nvPr>
        </p:nvSpPr>
        <p:spPr>
          <a:xfrm>
            <a:off x="838200" y="1219200"/>
            <a:ext cx="10642600" cy="4957763"/>
          </a:xfrm>
        </p:spPr>
        <p:txBody>
          <a:bodyPr>
            <a:noAutofit/>
          </a:bodyPr>
          <a:lstStyle/>
          <a:p>
            <a:pPr>
              <a:spcBef>
                <a:spcPts val="1200"/>
              </a:spcBef>
              <a:buFontTx/>
              <a:buNone/>
            </a:pPr>
            <a:r>
              <a:rPr lang="en-US" sz="2400" b="1" dirty="0" smtClean="0">
                <a:solidFill>
                  <a:schemeClr val="tx1"/>
                </a:solidFill>
              </a:rPr>
              <a:t>Example:</a:t>
            </a:r>
            <a:r>
              <a:rPr lang="en-US" sz="2400" dirty="0" smtClean="0">
                <a:solidFill>
                  <a:schemeClr val="tx1"/>
                </a:solidFill>
              </a:rPr>
              <a:t> From a random sample of U.S. citizens, 22 of 100 people are found to have blue eyes. </a:t>
            </a:r>
          </a:p>
          <a:p>
            <a:pPr marL="457200" lvl="1" indent="0">
              <a:spcBef>
                <a:spcPts val="1200"/>
              </a:spcBef>
              <a:buFontTx/>
              <a:buNone/>
            </a:pPr>
            <a:r>
              <a:rPr lang="en-US" sz="2400" dirty="0" smtClean="0">
                <a:solidFill>
                  <a:schemeClr val="tx1"/>
                </a:solidFill>
              </a:rPr>
              <a:t>Calculate a 98% confidence interval for the</a:t>
            </a:r>
          </a:p>
          <a:p>
            <a:pPr marL="457200" lvl="1" indent="0">
              <a:spcBef>
                <a:spcPct val="0"/>
              </a:spcBef>
              <a:buFontTx/>
              <a:buNone/>
            </a:pPr>
            <a:r>
              <a:rPr lang="en-US" sz="2400" dirty="0" smtClean="0">
                <a:solidFill>
                  <a:schemeClr val="tx1"/>
                </a:solidFill>
              </a:rPr>
              <a:t>population proportion of blue eyes for U.S. citizens</a:t>
            </a:r>
          </a:p>
          <a:p>
            <a:pPr>
              <a:buFont typeface="Arial" charset="0"/>
              <a:buAutoNum type="arabicPeriod"/>
            </a:pPr>
            <a:r>
              <a:rPr lang="en-US" sz="2400" dirty="0" smtClean="0">
                <a:solidFill>
                  <a:schemeClr val="tx1"/>
                </a:solidFill>
              </a:rPr>
              <a:t>Calculate the sample proportion and the approximate standard error of the proportion:</a:t>
            </a:r>
          </a:p>
          <a:p>
            <a:pPr>
              <a:buFontTx/>
              <a:buAutoNum type="arabicPeriod"/>
            </a:pPr>
            <a:endParaRPr lang="en-US" sz="2400" dirty="0" smtClean="0">
              <a:solidFill>
                <a:schemeClr val="tx1"/>
              </a:solidFill>
            </a:endParaRPr>
          </a:p>
          <a:p>
            <a:pPr>
              <a:buFont typeface="Arial" charset="0"/>
              <a:buAutoNum type="arabicPeriod"/>
            </a:pPr>
            <a:endParaRPr lang="en-US" sz="2400" dirty="0" smtClean="0">
              <a:solidFill>
                <a:schemeClr val="tx1"/>
              </a:solidFill>
            </a:endParaRPr>
          </a:p>
          <a:p>
            <a:pPr>
              <a:buFont typeface="Arial" charset="0"/>
              <a:buAutoNum type="arabicPeriod"/>
            </a:pPr>
            <a:r>
              <a:rPr lang="en-US" sz="2400" dirty="0" smtClean="0">
                <a:solidFill>
                  <a:schemeClr val="tx1"/>
                </a:solidFill>
              </a:rPr>
              <a:t>Find  </a:t>
            </a:r>
            <a:r>
              <a:rPr lang="en-US" sz="2400" i="1" dirty="0" smtClean="0">
                <a:solidFill>
                  <a:schemeClr val="tx1"/>
                </a:solidFill>
              </a:rPr>
              <a:t>z</a:t>
            </a:r>
            <a:r>
              <a:rPr lang="el-GR" sz="2400" i="1" baseline="-25000" dirty="0" smtClean="0">
                <a:solidFill>
                  <a:schemeClr val="tx1"/>
                </a:solidFill>
              </a:rPr>
              <a:t>α</a:t>
            </a:r>
            <a:r>
              <a:rPr lang="en-US" sz="2400" i="1" baseline="-25000" dirty="0" smtClean="0">
                <a:solidFill>
                  <a:schemeClr val="tx1"/>
                </a:solidFill>
              </a:rPr>
              <a:t>/</a:t>
            </a:r>
            <a:r>
              <a:rPr lang="en-US" sz="2400" baseline="-25000" dirty="0" smtClean="0">
                <a:solidFill>
                  <a:schemeClr val="tx1"/>
                </a:solidFill>
              </a:rPr>
              <a:t>2</a:t>
            </a:r>
            <a:r>
              <a:rPr lang="en-US" sz="2400" dirty="0" smtClean="0">
                <a:solidFill>
                  <a:schemeClr val="tx1"/>
                </a:solidFill>
              </a:rPr>
              <a:t>  for 98%:</a:t>
            </a:r>
          </a:p>
          <a:p>
            <a:pPr>
              <a:buFont typeface="Arial" charset="0"/>
              <a:buAutoNum type="arabicPeriod"/>
            </a:pPr>
            <a:endParaRPr lang="en-US" sz="2400" dirty="0" smtClean="0">
              <a:solidFill>
                <a:schemeClr val="tx1"/>
              </a:solidFill>
            </a:endParaRPr>
          </a:p>
          <a:p>
            <a:pPr>
              <a:buFont typeface="Arial" charset="0"/>
              <a:buAutoNum type="arabicPeriod"/>
            </a:pPr>
            <a:r>
              <a:rPr lang="en-US" sz="2400" dirty="0" smtClean="0">
                <a:solidFill>
                  <a:schemeClr val="tx1"/>
                </a:solidFill>
              </a:rPr>
              <a:t>Calculate the interval endpoints: (next slide)</a:t>
            </a:r>
          </a:p>
        </p:txBody>
      </p:sp>
      <p:graphicFrame>
        <p:nvGraphicFramePr>
          <p:cNvPr id="46084" name="Object 6"/>
          <p:cNvGraphicFramePr>
            <a:graphicFrameLocks noChangeAspect="1"/>
          </p:cNvGraphicFramePr>
          <p:nvPr/>
        </p:nvGraphicFramePr>
        <p:xfrm>
          <a:off x="3905956" y="4902378"/>
          <a:ext cx="2895600" cy="441325"/>
        </p:xfrm>
        <a:graphic>
          <a:graphicData uri="http://schemas.openxmlformats.org/presentationml/2006/ole">
            <p:oleObj spid="_x0000_s1148930" name="Equation" r:id="rId3" imgW="1130300" imgH="228600" progId="">
              <p:embed/>
            </p:oleObj>
          </a:graphicData>
        </a:graphic>
      </p:graphicFrame>
      <p:sp>
        <p:nvSpPr>
          <p:cNvPr id="8" name="Rectangle 7"/>
          <p:cNvSpPr/>
          <p:nvPr/>
        </p:nvSpPr>
        <p:spPr>
          <a:xfrm>
            <a:off x="1384301" y="2081214"/>
            <a:ext cx="10096500" cy="81438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46086" name="Object 1"/>
          <p:cNvGraphicFramePr>
            <a:graphicFrameLocks noChangeAspect="1"/>
          </p:cNvGraphicFramePr>
          <p:nvPr/>
        </p:nvGraphicFramePr>
        <p:xfrm>
          <a:off x="5228167" y="3886201"/>
          <a:ext cx="6413500" cy="785813"/>
        </p:xfrm>
        <a:graphic>
          <a:graphicData uri="http://schemas.openxmlformats.org/presentationml/2006/ole">
            <p:oleObj spid="_x0000_s1148931" name="Equation" r:id="rId4" imgW="2717800" imgH="444500" progId="">
              <p:embed/>
            </p:oleObj>
          </a:graphicData>
        </a:graphic>
      </p:graphicFrame>
      <p:graphicFrame>
        <p:nvGraphicFramePr>
          <p:cNvPr id="46087" name="Object 2"/>
          <p:cNvGraphicFramePr>
            <a:graphicFrameLocks noChangeAspect="1"/>
          </p:cNvGraphicFramePr>
          <p:nvPr/>
        </p:nvGraphicFramePr>
        <p:xfrm>
          <a:off x="1615017" y="3886200"/>
          <a:ext cx="2844800" cy="661988"/>
        </p:xfrm>
        <a:graphic>
          <a:graphicData uri="http://schemas.openxmlformats.org/presentationml/2006/ole">
            <p:oleObj spid="_x0000_s1148932" name="Equation" r:id="rId5" imgW="1269449" imgH="393529" progId="">
              <p:embed/>
            </p:oleObj>
          </a:graphicData>
        </a:graphic>
      </p:graphicFrame>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4"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Calculating Confidence Intervals for Proportions</a:t>
            </a:r>
          </a:p>
        </p:txBody>
      </p:sp>
      <p:sp>
        <p:nvSpPr>
          <p:cNvPr id="45058" name="Content Placeholder 2"/>
          <p:cNvSpPr>
            <a:spLocks noGrp="1"/>
          </p:cNvSpPr>
          <p:nvPr>
            <p:ph idx="1"/>
          </p:nvPr>
        </p:nvSpPr>
        <p:spPr>
          <a:xfrm>
            <a:off x="838200" y="1219200"/>
            <a:ext cx="10642600" cy="4957763"/>
          </a:xfrm>
        </p:spPr>
        <p:txBody>
          <a:bodyPr>
            <a:noAutofit/>
          </a:bodyPr>
          <a:lstStyle/>
          <a:p>
            <a:pPr>
              <a:spcBef>
                <a:spcPts val="1200"/>
              </a:spcBef>
              <a:buFontTx/>
              <a:buNone/>
              <a:defRPr/>
            </a:pPr>
            <a:r>
              <a:rPr lang="en-US" sz="2400" b="1" dirty="0" smtClean="0">
                <a:solidFill>
                  <a:schemeClr val="tx1"/>
                </a:solidFill>
              </a:rPr>
              <a:t>Example:</a:t>
            </a:r>
            <a:r>
              <a:rPr lang="en-US" sz="2400" dirty="0" smtClean="0">
                <a:solidFill>
                  <a:schemeClr val="tx1"/>
                </a:solidFill>
              </a:rPr>
              <a:t> From a random sample of U.S. citizens, 22 of 100 people are found to have blue eyes. </a:t>
            </a:r>
          </a:p>
          <a:p>
            <a:pPr marL="457200" lvl="1" indent="0">
              <a:spcBef>
                <a:spcPts val="1200"/>
              </a:spcBef>
              <a:buFontTx/>
              <a:buNone/>
              <a:defRPr/>
            </a:pPr>
            <a:r>
              <a:rPr lang="en-US" sz="2400" dirty="0" smtClean="0">
                <a:solidFill>
                  <a:schemeClr val="tx1"/>
                </a:solidFill>
              </a:rPr>
              <a:t>Calculate a 98% confidence interval for the</a:t>
            </a:r>
          </a:p>
          <a:p>
            <a:pPr marL="457200" lvl="1" indent="0">
              <a:spcBef>
                <a:spcPct val="0"/>
              </a:spcBef>
              <a:buFontTx/>
              <a:buNone/>
              <a:defRPr/>
            </a:pPr>
            <a:r>
              <a:rPr lang="en-US" sz="2400" dirty="0" smtClean="0">
                <a:solidFill>
                  <a:schemeClr val="tx1"/>
                </a:solidFill>
              </a:rPr>
              <a:t>population proportion of blue eyes for U.S. citizens</a:t>
            </a:r>
          </a:p>
          <a:p>
            <a:pPr>
              <a:buFont typeface="Arial" panose="020B0604020202020204" pitchFamily="34" charset="0"/>
              <a:buNone/>
              <a:defRPr/>
            </a:pPr>
            <a:endParaRPr lang="en-US" sz="2400" dirty="0">
              <a:solidFill>
                <a:schemeClr val="tx1"/>
              </a:solidFill>
            </a:endParaRPr>
          </a:p>
          <a:p>
            <a:pPr>
              <a:buFontTx/>
              <a:buAutoNum type="arabicPeriod" startAt="3"/>
              <a:defRPr/>
            </a:pPr>
            <a:r>
              <a:rPr lang="en-US" sz="2400" dirty="0" smtClean="0">
                <a:solidFill>
                  <a:schemeClr val="tx1"/>
                </a:solidFill>
              </a:rPr>
              <a:t> Calculate </a:t>
            </a:r>
            <a:r>
              <a:rPr lang="en-US" sz="2400" dirty="0">
                <a:solidFill>
                  <a:schemeClr val="tx1"/>
                </a:solidFill>
              </a:rPr>
              <a:t>the interval endpoints:</a:t>
            </a:r>
          </a:p>
          <a:p>
            <a:pPr>
              <a:buFontTx/>
              <a:buAutoNum type="arabicPeriod" startAt="3"/>
              <a:defRPr/>
            </a:pPr>
            <a:endParaRPr lang="en-US" sz="2400" dirty="0">
              <a:solidFill>
                <a:schemeClr val="tx1"/>
              </a:solidFill>
            </a:endParaRPr>
          </a:p>
          <a:p>
            <a:pPr>
              <a:buFontTx/>
              <a:buAutoNum type="arabicPeriod" startAt="3"/>
              <a:defRPr/>
            </a:pPr>
            <a:endParaRPr lang="en-US" sz="2400" dirty="0">
              <a:solidFill>
                <a:schemeClr val="tx1"/>
              </a:solidFill>
            </a:endParaRPr>
          </a:p>
          <a:p>
            <a:pPr>
              <a:buFontTx/>
              <a:buAutoNum type="arabicPeriod" startAt="3"/>
              <a:defRPr/>
            </a:pPr>
            <a:endParaRPr lang="en-US" sz="2400" dirty="0">
              <a:solidFill>
                <a:schemeClr val="tx1"/>
              </a:solidFill>
            </a:endParaRPr>
          </a:p>
          <a:p>
            <a:pPr marL="342900" indent="-342900">
              <a:buFont typeface="Arial" panose="020B0604020202020204" pitchFamily="34" charset="0"/>
              <a:buChar char="•"/>
              <a:defRPr/>
            </a:pPr>
            <a:r>
              <a:rPr lang="en-US" sz="2400" dirty="0" smtClean="0">
                <a:solidFill>
                  <a:schemeClr val="tx1"/>
                </a:solidFill>
              </a:rPr>
              <a:t>Based </a:t>
            </a:r>
            <a:r>
              <a:rPr lang="en-US" sz="2400" dirty="0">
                <a:solidFill>
                  <a:schemeClr val="tx1"/>
                </a:solidFill>
              </a:rPr>
              <a:t>on our sample proportion of 0.22, we are 98% confident that the population proportion is between 0.124 and 0.316</a:t>
            </a:r>
            <a:endParaRPr lang="en-US" sz="2400" b="1" dirty="0">
              <a:solidFill>
                <a:schemeClr val="tx1"/>
              </a:solidFill>
            </a:endParaRPr>
          </a:p>
        </p:txBody>
      </p:sp>
      <p:sp>
        <p:nvSpPr>
          <p:cNvPr id="8" name="Rectangle 7"/>
          <p:cNvSpPr/>
          <p:nvPr/>
        </p:nvSpPr>
        <p:spPr>
          <a:xfrm>
            <a:off x="1384301" y="2081214"/>
            <a:ext cx="10096500" cy="81438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47109" name="Object 2"/>
          <p:cNvGraphicFramePr>
            <a:graphicFrameLocks noChangeAspect="1"/>
          </p:cNvGraphicFramePr>
          <p:nvPr/>
        </p:nvGraphicFramePr>
        <p:xfrm>
          <a:off x="1253067" y="4073702"/>
          <a:ext cx="8995833" cy="1041400"/>
        </p:xfrm>
        <a:graphic>
          <a:graphicData uri="http://schemas.openxmlformats.org/presentationml/2006/ole">
            <p:oleObj spid="_x0000_s1149954" name="Equation" r:id="rId3" imgW="3136900" imgH="482600" progId="">
              <p:embed/>
            </p:oleObj>
          </a:graphicData>
        </a:graphic>
      </p:graphicFrame>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508000" y="76200"/>
            <a:ext cx="11480800" cy="990600"/>
          </a:xfrm>
          <a:noFill/>
        </p:spPr>
        <p:txBody>
          <a:bodyPr/>
          <a:lstStyle/>
          <a:p>
            <a:pPr algn="l" eaLnBrk="1" hangingPunct="1"/>
            <a:r>
              <a:rPr lang="en-US" dirty="0" smtClean="0"/>
              <a:t>Determining the Sample Size</a:t>
            </a:r>
          </a:p>
        </p:txBody>
      </p:sp>
      <p:sp>
        <p:nvSpPr>
          <p:cNvPr id="49155" name="Rectangle 3"/>
          <p:cNvSpPr>
            <a:spLocks noGrp="1" noChangeArrowheads="1"/>
          </p:cNvSpPr>
          <p:nvPr>
            <p:ph idx="1"/>
          </p:nvPr>
        </p:nvSpPr>
        <p:spPr>
          <a:xfrm>
            <a:off x="654755" y="1174044"/>
            <a:ext cx="10634133" cy="4856029"/>
          </a:xfrm>
        </p:spPr>
        <p:txBody>
          <a:bodyPr>
            <a:normAutofit/>
          </a:bodyPr>
          <a:lstStyle/>
          <a:p>
            <a:pPr>
              <a:spcBef>
                <a:spcPts val="1800"/>
              </a:spcBef>
            </a:pPr>
            <a:r>
              <a:rPr lang="en-US" sz="2400" dirty="0" smtClean="0">
                <a:solidFill>
                  <a:schemeClr val="tx1"/>
                </a:solidFill>
              </a:rPr>
              <a:t>Increasing the sample size, holding all else constant, reduces the margin of error and provides a narrower confidence interval</a:t>
            </a:r>
          </a:p>
          <a:p>
            <a:pPr>
              <a:spcBef>
                <a:spcPts val="1800"/>
              </a:spcBef>
            </a:pPr>
            <a:r>
              <a:rPr lang="en-US" sz="2400" dirty="0" smtClean="0">
                <a:solidFill>
                  <a:schemeClr val="tx1"/>
                </a:solidFill>
              </a:rPr>
              <a:t>The sample size needed to achieve a specific margin of error can be calculated, given the following information:</a:t>
            </a:r>
          </a:p>
          <a:p>
            <a:pPr lvl="1">
              <a:spcBef>
                <a:spcPts val="1800"/>
              </a:spcBef>
            </a:pPr>
            <a:r>
              <a:rPr lang="en-US" sz="2400" dirty="0" smtClean="0">
                <a:solidFill>
                  <a:schemeClr val="tx1"/>
                </a:solidFill>
              </a:rPr>
              <a:t>The confidence level</a:t>
            </a:r>
          </a:p>
          <a:p>
            <a:pPr lvl="1">
              <a:spcBef>
                <a:spcPts val="1800"/>
              </a:spcBef>
            </a:pPr>
            <a:r>
              <a:rPr lang="en-US" sz="2400" dirty="0" smtClean="0">
                <a:solidFill>
                  <a:schemeClr val="tx1"/>
                </a:solidFill>
              </a:rPr>
              <a:t>The population standard deviation</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76200"/>
            <a:ext cx="11128022" cy="914400"/>
          </a:xfrm>
        </p:spPr>
        <p:txBody>
          <a:bodyPr>
            <a:normAutofit fontScale="90000"/>
          </a:bodyPr>
          <a:lstStyle/>
          <a:p>
            <a:pPr>
              <a:lnSpc>
                <a:spcPct val="80000"/>
              </a:lnSpc>
              <a:defRPr/>
            </a:pPr>
            <a:r>
              <a:rPr lang="en-US" dirty="0" smtClean="0"/>
              <a:t>Calculating the Sample Size to Estimate a Population Mean</a:t>
            </a:r>
          </a:p>
        </p:txBody>
      </p:sp>
      <p:sp>
        <p:nvSpPr>
          <p:cNvPr id="50179" name="Content Placeholder 2"/>
          <p:cNvSpPr>
            <a:spLocks noGrp="1"/>
          </p:cNvSpPr>
          <p:nvPr>
            <p:ph idx="1"/>
          </p:nvPr>
        </p:nvSpPr>
        <p:spPr>
          <a:xfrm>
            <a:off x="677333" y="993423"/>
            <a:ext cx="10566399" cy="5047940"/>
          </a:xfrm>
        </p:spPr>
        <p:txBody>
          <a:bodyPr>
            <a:normAutofit/>
          </a:bodyPr>
          <a:lstStyle/>
          <a:p>
            <a:r>
              <a:rPr lang="en-US" sz="2400" dirty="0" smtClean="0">
                <a:solidFill>
                  <a:schemeClr val="tx1"/>
                </a:solidFill>
              </a:rPr>
              <a:t>Solving for </a:t>
            </a:r>
            <a:r>
              <a:rPr lang="en-US" sz="2400" i="1" dirty="0" smtClean="0">
                <a:solidFill>
                  <a:schemeClr val="tx1"/>
                </a:solidFill>
              </a:rPr>
              <a:t>n</a:t>
            </a:r>
            <a:r>
              <a:rPr lang="en-US" sz="2400" dirty="0" smtClean="0">
                <a:solidFill>
                  <a:schemeClr val="tx1"/>
                </a:solidFill>
              </a:rPr>
              <a:t>:</a:t>
            </a:r>
          </a:p>
        </p:txBody>
      </p:sp>
      <p:graphicFrame>
        <p:nvGraphicFramePr>
          <p:cNvPr id="50180" name="Object 1"/>
          <p:cNvGraphicFramePr>
            <a:graphicFrameLocks noChangeAspect="1"/>
          </p:cNvGraphicFramePr>
          <p:nvPr/>
        </p:nvGraphicFramePr>
        <p:xfrm>
          <a:off x="1422400" y="2133601"/>
          <a:ext cx="3270251" cy="3819525"/>
        </p:xfrm>
        <a:graphic>
          <a:graphicData uri="http://schemas.openxmlformats.org/presentationml/2006/ole">
            <p:oleObj spid="_x0000_s1150978" name="Equation" r:id="rId3" imgW="965200" imgH="1498600" progId="">
              <p:embed/>
            </p:oleObj>
          </a:graphicData>
        </a:graphic>
      </p:graphicFrame>
      <p:sp>
        <p:nvSpPr>
          <p:cNvPr id="7" name="Right Arrow 6"/>
          <p:cNvSpPr/>
          <p:nvPr/>
        </p:nvSpPr>
        <p:spPr>
          <a:xfrm>
            <a:off x="5181600" y="5181600"/>
            <a:ext cx="711200" cy="381000"/>
          </a:xfrm>
          <a:prstGeom prst="righ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50182" name="Object 2"/>
          <p:cNvGraphicFramePr>
            <a:graphicFrameLocks noChangeAspect="1"/>
          </p:cNvGraphicFramePr>
          <p:nvPr/>
        </p:nvGraphicFramePr>
        <p:xfrm>
          <a:off x="6299201" y="4789489"/>
          <a:ext cx="2882900" cy="1165225"/>
        </p:xfrm>
        <a:graphic>
          <a:graphicData uri="http://schemas.openxmlformats.org/presentationml/2006/ole">
            <p:oleObj spid="_x0000_s1150979" name="Equation" r:id="rId4" imgW="850900" imgH="457200" progId="">
              <p:embed/>
            </p:oleObj>
          </a:graphicData>
        </a:graphic>
      </p:graphicFrame>
      <p:sp>
        <p:nvSpPr>
          <p:cNvPr id="50183" name="Rectangle 3"/>
          <p:cNvSpPr>
            <a:spLocks noChangeArrowheads="1"/>
          </p:cNvSpPr>
          <p:nvPr/>
        </p:nvSpPr>
        <p:spPr bwMode="auto">
          <a:xfrm>
            <a:off x="6096000" y="2971800"/>
            <a:ext cx="4572000" cy="1200329"/>
          </a:xfrm>
          <a:prstGeom prst="rect">
            <a:avLst/>
          </a:prstGeom>
          <a:noFill/>
          <a:ln w="9525">
            <a:noFill/>
            <a:miter lim="800000"/>
            <a:headEnd/>
            <a:tailEnd/>
          </a:ln>
        </p:spPr>
        <p:txBody>
          <a:bodyPr>
            <a:spAutoFit/>
          </a:bodyPr>
          <a:lstStyle/>
          <a:p>
            <a:pPr eaLnBrk="1" hangingPunct="1"/>
            <a:r>
              <a:rPr lang="en-US" sz="2400"/>
              <a:t>Formula for the Sample Size Needed to Estimate a Population Mean:</a:t>
            </a: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Title 1"/>
          <p:cNvSpPr>
            <a:spLocks noGrp="1"/>
          </p:cNvSpPr>
          <p:nvPr>
            <p:ph type="title"/>
          </p:nvPr>
        </p:nvSpPr>
        <p:spPr>
          <a:xfrm>
            <a:off x="417689" y="76200"/>
            <a:ext cx="10936111" cy="914400"/>
          </a:xfrm>
        </p:spPr>
        <p:txBody>
          <a:bodyPr>
            <a:normAutofit fontScale="90000"/>
          </a:bodyPr>
          <a:lstStyle/>
          <a:p>
            <a:pPr>
              <a:lnSpc>
                <a:spcPct val="80000"/>
              </a:lnSpc>
              <a:defRPr/>
            </a:pPr>
            <a:r>
              <a:rPr lang="en-US" dirty="0" smtClean="0"/>
              <a:t>Calculating the Sample Size to Estimate a Population Mean</a:t>
            </a:r>
          </a:p>
        </p:txBody>
      </p:sp>
      <p:sp>
        <p:nvSpPr>
          <p:cNvPr id="43011" name="Content Placeholder 2"/>
          <p:cNvSpPr>
            <a:spLocks noGrp="1"/>
          </p:cNvSpPr>
          <p:nvPr>
            <p:ph idx="1"/>
          </p:nvPr>
        </p:nvSpPr>
        <p:spPr>
          <a:xfrm>
            <a:off x="677333" y="914401"/>
            <a:ext cx="10995377" cy="5126962"/>
          </a:xfrm>
        </p:spPr>
        <p:txBody>
          <a:bodyPr>
            <a:noAutofit/>
          </a:bodyPr>
          <a:lstStyle/>
          <a:p>
            <a:pPr>
              <a:buFont typeface="Arial" panose="020B0604020202020204" pitchFamily="34" charset="0"/>
              <a:buNone/>
              <a:defRPr/>
            </a:pPr>
            <a:r>
              <a:rPr lang="en-US" sz="2400" b="1" dirty="0" smtClean="0">
                <a:solidFill>
                  <a:schemeClr val="tx1"/>
                </a:solidFill>
              </a:rPr>
              <a:t>Example:</a:t>
            </a:r>
            <a:r>
              <a:rPr lang="en-US" sz="2400" dirty="0" smtClean="0">
                <a:solidFill>
                  <a:schemeClr val="tx1"/>
                </a:solidFill>
              </a:rPr>
              <a:t> If </a:t>
            </a:r>
            <a:r>
              <a:rPr lang="en-US" sz="2400" i="1" dirty="0" smtClean="0">
                <a:solidFill>
                  <a:schemeClr val="tx1"/>
                </a:solidFill>
                <a:sym typeface="Symbol" pitchFamily="18" charset="2"/>
              </a:rPr>
              <a:t></a:t>
            </a:r>
            <a:r>
              <a:rPr lang="en-US" sz="2400" dirty="0" smtClean="0">
                <a:solidFill>
                  <a:schemeClr val="tx1"/>
                </a:solidFill>
                <a:sym typeface="Symbol" pitchFamily="18" charset="2"/>
              </a:rPr>
              <a:t> = 45, w</a:t>
            </a:r>
            <a:r>
              <a:rPr lang="en-US" sz="2400" dirty="0" smtClean="0">
                <a:solidFill>
                  <a:schemeClr val="tx1"/>
                </a:solidFill>
              </a:rPr>
              <a:t>hat sample size is needed to be 90% confident of estimating the population mean with a margin of error of ± 5?</a:t>
            </a:r>
          </a:p>
          <a:p>
            <a:pPr>
              <a:buFont typeface="Arial" panose="020B0604020202020204" pitchFamily="34" charset="0"/>
              <a:buNone/>
              <a:defRPr/>
            </a:pPr>
            <a:endParaRPr lang="en-US" sz="2400" dirty="0">
              <a:solidFill>
                <a:schemeClr val="tx1"/>
              </a:solidFill>
            </a:endParaRPr>
          </a:p>
          <a:p>
            <a:pPr marL="457200" indent="-457200">
              <a:buFontTx/>
              <a:buAutoNum type="arabicPeriod"/>
              <a:defRPr/>
            </a:pPr>
            <a:r>
              <a:rPr lang="en-US" sz="2400" dirty="0" smtClean="0">
                <a:solidFill>
                  <a:schemeClr val="tx1"/>
                </a:solidFill>
              </a:rPr>
              <a:t>Find </a:t>
            </a:r>
            <a:r>
              <a:rPr lang="en-US" sz="2400" i="1" dirty="0">
                <a:solidFill>
                  <a:schemeClr val="tx1"/>
                </a:solidFill>
              </a:rPr>
              <a:t>z</a:t>
            </a:r>
            <a:r>
              <a:rPr lang="el-GR" sz="2400" i="1" baseline="-25000" dirty="0">
                <a:solidFill>
                  <a:schemeClr val="tx1"/>
                </a:solidFill>
              </a:rPr>
              <a:t>α</a:t>
            </a:r>
            <a:r>
              <a:rPr lang="en-US" sz="2400" i="1" baseline="-25000" dirty="0" smtClean="0">
                <a:solidFill>
                  <a:schemeClr val="tx1"/>
                </a:solidFill>
              </a:rPr>
              <a:t>/</a:t>
            </a:r>
            <a:r>
              <a:rPr lang="en-US" sz="2400" baseline="-25000" dirty="0" smtClean="0">
                <a:solidFill>
                  <a:schemeClr val="tx1"/>
                </a:solidFill>
              </a:rPr>
              <a:t>2</a:t>
            </a:r>
            <a:r>
              <a:rPr lang="en-US" sz="2400" dirty="0" smtClean="0">
                <a:solidFill>
                  <a:schemeClr val="tx1"/>
                </a:solidFill>
              </a:rPr>
              <a:t> for 90%:</a:t>
            </a:r>
          </a:p>
          <a:p>
            <a:pPr marL="457200" indent="-457200">
              <a:buFontTx/>
              <a:buAutoNum type="arabicPeriod"/>
              <a:defRPr/>
            </a:pPr>
            <a:endParaRPr lang="en-US" sz="2400" dirty="0">
              <a:solidFill>
                <a:schemeClr val="tx1"/>
              </a:solidFill>
            </a:endParaRPr>
          </a:p>
          <a:p>
            <a:pPr marL="457200" indent="-457200">
              <a:buFontTx/>
              <a:buAutoNum type="arabicPeriod"/>
              <a:defRPr/>
            </a:pPr>
            <a:r>
              <a:rPr lang="en-US" sz="2400" dirty="0" smtClean="0">
                <a:solidFill>
                  <a:schemeClr val="tx1"/>
                </a:solidFill>
              </a:rPr>
              <a:t>Calculate the required sample size:</a:t>
            </a:r>
          </a:p>
          <a:p>
            <a:pPr marL="457200" indent="-457200">
              <a:buFontTx/>
              <a:buAutoNum type="arabicPeriod"/>
              <a:defRPr/>
            </a:pPr>
            <a:endParaRPr lang="en-US" sz="2400" dirty="0">
              <a:solidFill>
                <a:schemeClr val="tx1"/>
              </a:solidFill>
            </a:endParaRPr>
          </a:p>
          <a:p>
            <a:pPr marL="457200" indent="-457200">
              <a:buFontTx/>
              <a:buAutoNum type="arabicPeriod"/>
              <a:defRPr/>
            </a:pPr>
            <a:endParaRPr lang="en-US" sz="2400" dirty="0" smtClean="0">
              <a:solidFill>
                <a:schemeClr val="tx1"/>
              </a:solidFill>
            </a:endParaRPr>
          </a:p>
          <a:p>
            <a:pPr marL="457200" indent="-457200">
              <a:buFontTx/>
              <a:buAutoNum type="arabicPeriod"/>
              <a:defRPr/>
            </a:pPr>
            <a:endParaRPr lang="en-US" sz="2400" dirty="0">
              <a:solidFill>
                <a:schemeClr val="tx1"/>
              </a:solidFill>
            </a:endParaRPr>
          </a:p>
          <a:p>
            <a:pPr>
              <a:buFontTx/>
              <a:buNone/>
              <a:defRPr/>
            </a:pPr>
            <a:r>
              <a:rPr lang="en-US" sz="2400" dirty="0" smtClean="0">
                <a:solidFill>
                  <a:schemeClr val="tx1"/>
                </a:solidFill>
              </a:rPr>
              <a:t>	so use a sample of size  </a:t>
            </a:r>
            <a:r>
              <a:rPr lang="en-US" sz="2400" i="1" dirty="0" smtClean="0">
                <a:solidFill>
                  <a:schemeClr val="tx1"/>
                </a:solidFill>
              </a:rPr>
              <a:t>n</a:t>
            </a:r>
            <a:r>
              <a:rPr lang="en-US" sz="2400" dirty="0" smtClean="0">
                <a:solidFill>
                  <a:schemeClr val="tx1"/>
                </a:solidFill>
              </a:rPr>
              <a:t> = 220    (always round up)  </a:t>
            </a:r>
          </a:p>
          <a:p>
            <a:pPr>
              <a:buFont typeface="Arial" panose="020B0604020202020204" pitchFamily="34" charset="0"/>
              <a:buNone/>
              <a:defRPr/>
            </a:pPr>
            <a:endParaRPr lang="en-US" sz="2400" dirty="0" smtClean="0">
              <a:solidFill>
                <a:schemeClr val="tx1"/>
              </a:solidFill>
            </a:endParaRPr>
          </a:p>
        </p:txBody>
      </p:sp>
      <p:graphicFrame>
        <p:nvGraphicFramePr>
          <p:cNvPr id="51204" name="Object 3"/>
          <p:cNvGraphicFramePr>
            <a:graphicFrameLocks noChangeAspect="1"/>
          </p:cNvGraphicFramePr>
          <p:nvPr/>
        </p:nvGraphicFramePr>
        <p:xfrm>
          <a:off x="3898900" y="2331156"/>
          <a:ext cx="3090333" cy="439738"/>
        </p:xfrm>
        <a:graphic>
          <a:graphicData uri="http://schemas.openxmlformats.org/presentationml/2006/ole">
            <p:oleObj spid="_x0000_s1152002" name="Equation" r:id="rId3" imgW="1206500" imgH="228600" progId="">
              <p:embed/>
            </p:oleObj>
          </a:graphicData>
        </a:graphic>
      </p:graphicFrame>
      <p:graphicFrame>
        <p:nvGraphicFramePr>
          <p:cNvPr id="51205" name="Object 4"/>
          <p:cNvGraphicFramePr>
            <a:graphicFrameLocks noChangeAspect="1"/>
          </p:cNvGraphicFramePr>
          <p:nvPr/>
        </p:nvGraphicFramePr>
        <p:xfrm>
          <a:off x="880533" y="3804355"/>
          <a:ext cx="9550400" cy="914400"/>
        </p:xfrm>
        <a:graphic>
          <a:graphicData uri="http://schemas.openxmlformats.org/presentationml/2006/ole">
            <p:oleObj spid="_x0000_s1152003" name="Equation" r:id="rId4" imgW="3594100" imgH="457200" progId="">
              <p:embed/>
            </p:oleObj>
          </a:graphicData>
        </a:graphic>
      </p:graphicFrame>
      <p:sp>
        <p:nvSpPr>
          <p:cNvPr id="7" name="Oval 6"/>
          <p:cNvSpPr/>
          <p:nvPr/>
        </p:nvSpPr>
        <p:spPr>
          <a:xfrm>
            <a:off x="4301066" y="5195712"/>
            <a:ext cx="1422400" cy="5334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Title 1"/>
          <p:cNvSpPr>
            <a:spLocks noGrp="1"/>
          </p:cNvSpPr>
          <p:nvPr>
            <p:ph type="title"/>
          </p:nvPr>
        </p:nvSpPr>
        <p:spPr>
          <a:xfrm>
            <a:off x="838200" y="76200"/>
            <a:ext cx="11003844" cy="914400"/>
          </a:xfrm>
        </p:spPr>
        <p:txBody>
          <a:bodyPr>
            <a:normAutofit fontScale="90000"/>
          </a:bodyPr>
          <a:lstStyle/>
          <a:p>
            <a:pPr>
              <a:lnSpc>
                <a:spcPct val="80000"/>
              </a:lnSpc>
              <a:defRPr/>
            </a:pPr>
            <a:r>
              <a:rPr lang="en-US" dirty="0" smtClean="0"/>
              <a:t>Calculating the Sample Size to Estimate a Population Mean</a:t>
            </a:r>
          </a:p>
        </p:txBody>
      </p:sp>
      <p:sp>
        <p:nvSpPr>
          <p:cNvPr id="52227" name="Rectangle 3"/>
          <p:cNvSpPr>
            <a:spLocks noGrp="1" noChangeArrowheads="1"/>
          </p:cNvSpPr>
          <p:nvPr>
            <p:ph idx="1"/>
          </p:nvPr>
        </p:nvSpPr>
        <p:spPr>
          <a:xfrm>
            <a:off x="598312" y="1106312"/>
            <a:ext cx="10826044" cy="5002784"/>
          </a:xfrm>
        </p:spPr>
        <p:txBody>
          <a:bodyPr>
            <a:normAutofit/>
          </a:bodyPr>
          <a:lstStyle/>
          <a:p>
            <a:pPr>
              <a:spcBef>
                <a:spcPts val="1800"/>
              </a:spcBef>
            </a:pPr>
            <a:r>
              <a:rPr lang="en-US" sz="2400" dirty="0" smtClean="0">
                <a:solidFill>
                  <a:schemeClr val="tx1"/>
                </a:solidFill>
              </a:rPr>
              <a:t>The population standard deviation (</a:t>
            </a:r>
            <a:r>
              <a:rPr lang="el-GR" sz="2400" i="1" dirty="0" smtClean="0">
                <a:solidFill>
                  <a:schemeClr val="tx1"/>
                </a:solidFill>
              </a:rPr>
              <a:t>σ</a:t>
            </a:r>
            <a:r>
              <a:rPr lang="en-US" sz="2400" dirty="0" smtClean="0">
                <a:solidFill>
                  <a:schemeClr val="tx1"/>
                </a:solidFill>
              </a:rPr>
              <a:t>) might not be known</a:t>
            </a:r>
          </a:p>
          <a:p>
            <a:pPr>
              <a:spcBef>
                <a:spcPts val="1800"/>
              </a:spcBef>
            </a:pPr>
            <a:r>
              <a:rPr lang="en-US" sz="2400" dirty="0" smtClean="0">
                <a:solidFill>
                  <a:schemeClr val="tx1"/>
                </a:solidFill>
              </a:rPr>
              <a:t>If not, </a:t>
            </a:r>
            <a:r>
              <a:rPr lang="el-GR" sz="2400" i="1" dirty="0" smtClean="0">
                <a:solidFill>
                  <a:schemeClr val="tx1"/>
                </a:solidFill>
              </a:rPr>
              <a:t>σ</a:t>
            </a:r>
            <a:r>
              <a:rPr lang="en-US" sz="2400" dirty="0" smtClean="0">
                <a:solidFill>
                  <a:schemeClr val="tx1"/>
                </a:solidFill>
              </a:rPr>
              <a:t>  can be estimated with the sample standard deviation, </a:t>
            </a:r>
            <a:r>
              <a:rPr lang="en-US" sz="2400" i="1" dirty="0" smtClean="0">
                <a:solidFill>
                  <a:schemeClr val="tx1"/>
                </a:solidFill>
              </a:rPr>
              <a:t>s</a:t>
            </a:r>
          </a:p>
          <a:p>
            <a:pPr lvl="1">
              <a:spcBef>
                <a:spcPts val="1800"/>
              </a:spcBef>
            </a:pPr>
            <a:r>
              <a:rPr lang="en-US" sz="2400" dirty="0" smtClean="0">
                <a:solidFill>
                  <a:schemeClr val="tx1"/>
                </a:solidFill>
              </a:rPr>
              <a:t>One way is to select a pilot sample, which is a small initial sample from the population </a:t>
            </a:r>
          </a:p>
          <a:p>
            <a:pPr lvl="1">
              <a:spcBef>
                <a:spcPts val="1800"/>
              </a:spcBef>
            </a:pPr>
            <a:r>
              <a:rPr lang="en-US" sz="2400" dirty="0" smtClean="0">
                <a:solidFill>
                  <a:schemeClr val="tx1"/>
                </a:solidFill>
              </a:rPr>
              <a:t>Then use the standard deviation, </a:t>
            </a:r>
            <a:r>
              <a:rPr lang="en-US" sz="2400" i="1" dirty="0" smtClean="0">
                <a:solidFill>
                  <a:schemeClr val="tx1"/>
                </a:solidFill>
              </a:rPr>
              <a:t>s</a:t>
            </a:r>
            <a:r>
              <a:rPr lang="en-US" sz="2400" dirty="0" smtClean="0">
                <a:solidFill>
                  <a:schemeClr val="tx1"/>
                </a:solidFill>
              </a:rPr>
              <a:t>, from the pilot sample as an estimate for sigma</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the Sample Size Needed to Estimate a Population Proportion</a:t>
            </a:r>
          </a:p>
        </p:txBody>
      </p:sp>
      <p:sp>
        <p:nvSpPr>
          <p:cNvPr id="41988" name="Rectangle 3"/>
          <p:cNvSpPr>
            <a:spLocks noGrp="1" noChangeArrowheads="1"/>
          </p:cNvSpPr>
          <p:nvPr>
            <p:ph idx="1"/>
          </p:nvPr>
        </p:nvSpPr>
        <p:spPr>
          <a:xfrm>
            <a:off x="609600" y="1295400"/>
            <a:ext cx="10566400" cy="4724400"/>
          </a:xfrm>
        </p:spPr>
        <p:txBody>
          <a:bodyPr>
            <a:normAutofit/>
          </a:bodyPr>
          <a:lstStyle/>
          <a:p>
            <a:pPr>
              <a:spcBef>
                <a:spcPts val="1800"/>
              </a:spcBef>
              <a:buFont typeface="Arial" panose="020B0604020202020204" pitchFamily="34" charset="0"/>
              <a:buNone/>
              <a:defRPr/>
            </a:pPr>
            <a:r>
              <a:rPr lang="en-US" sz="2400" dirty="0">
                <a:solidFill>
                  <a:schemeClr val="tx1"/>
                </a:solidFill>
              </a:rPr>
              <a:t>In order to calculate the </a:t>
            </a:r>
            <a:r>
              <a:rPr lang="en-US" sz="2400" dirty="0" smtClean="0">
                <a:solidFill>
                  <a:schemeClr val="tx1"/>
                </a:solidFill>
              </a:rPr>
              <a:t>required sample </a:t>
            </a:r>
            <a:r>
              <a:rPr lang="en-US" sz="2400" dirty="0">
                <a:solidFill>
                  <a:schemeClr val="tx1"/>
                </a:solidFill>
              </a:rPr>
              <a:t>size to estimate </a:t>
            </a:r>
            <a:r>
              <a:rPr lang="en-US" sz="2400" i="1" dirty="0">
                <a:solidFill>
                  <a:schemeClr val="tx1"/>
                </a:solidFill>
              </a:rPr>
              <a:t>p</a:t>
            </a:r>
            <a:r>
              <a:rPr lang="en-US" sz="2400" dirty="0" smtClean="0">
                <a:solidFill>
                  <a:schemeClr val="tx1"/>
                </a:solidFill>
              </a:rPr>
              <a:t>, </a:t>
            </a:r>
            <a:r>
              <a:rPr lang="en-US" sz="2400" dirty="0">
                <a:solidFill>
                  <a:schemeClr val="tx1"/>
                </a:solidFill>
              </a:rPr>
              <a:t>the population proportion, we need to </a:t>
            </a:r>
            <a:r>
              <a:rPr lang="en-US" sz="2400" dirty="0" smtClean="0">
                <a:solidFill>
                  <a:schemeClr val="tx1"/>
                </a:solidFill>
              </a:rPr>
              <a:t>know  </a:t>
            </a:r>
            <a:r>
              <a:rPr lang="en-US" sz="2400" i="1" dirty="0" smtClean="0">
                <a:solidFill>
                  <a:schemeClr val="tx1"/>
                </a:solidFill>
              </a:rPr>
              <a:t>  </a:t>
            </a:r>
            <a:r>
              <a:rPr lang="en-US" sz="2400" dirty="0" smtClean="0">
                <a:solidFill>
                  <a:schemeClr val="tx1"/>
                </a:solidFill>
              </a:rPr>
              <a:t>, </a:t>
            </a:r>
            <a:r>
              <a:rPr lang="en-US" sz="2400" dirty="0">
                <a:solidFill>
                  <a:schemeClr val="tx1"/>
                </a:solidFill>
              </a:rPr>
              <a:t>the sample </a:t>
            </a:r>
            <a:r>
              <a:rPr lang="en-US" sz="2400" dirty="0" smtClean="0">
                <a:solidFill>
                  <a:schemeClr val="tx1"/>
                </a:solidFill>
              </a:rPr>
              <a:t>proportion</a:t>
            </a:r>
          </a:p>
          <a:p>
            <a:pPr lvl="1">
              <a:spcBef>
                <a:spcPts val="1800"/>
              </a:spcBef>
              <a:buFont typeface="Arial" panose="020B0604020202020204" pitchFamily="34" charset="0"/>
              <a:buChar char="•"/>
              <a:defRPr/>
            </a:pPr>
            <a:r>
              <a:rPr lang="en-US" sz="2400" dirty="0" smtClean="0">
                <a:solidFill>
                  <a:schemeClr val="tx1"/>
                </a:solidFill>
              </a:rPr>
              <a:t>Select </a:t>
            </a:r>
            <a:r>
              <a:rPr lang="en-US" sz="2400" dirty="0">
                <a:solidFill>
                  <a:schemeClr val="tx1"/>
                </a:solidFill>
              </a:rPr>
              <a:t>a pilot sample and use the sample proportion, </a:t>
            </a:r>
            <a:endParaRPr lang="en-US" sz="2400" i="1" dirty="0" smtClean="0">
              <a:solidFill>
                <a:schemeClr val="tx1"/>
              </a:solidFill>
            </a:endParaRPr>
          </a:p>
          <a:p>
            <a:pPr lvl="1">
              <a:spcBef>
                <a:spcPts val="1800"/>
              </a:spcBef>
              <a:buFont typeface="Arial" panose="020B0604020202020204" pitchFamily="34" charset="0"/>
              <a:buChar char="•"/>
              <a:defRPr/>
            </a:pPr>
            <a:r>
              <a:rPr lang="en-US" sz="2400" dirty="0" smtClean="0">
                <a:solidFill>
                  <a:schemeClr val="tx1"/>
                </a:solidFill>
              </a:rPr>
              <a:t>If </a:t>
            </a:r>
            <a:r>
              <a:rPr lang="en-US" sz="2400" dirty="0">
                <a:solidFill>
                  <a:schemeClr val="tx1"/>
                </a:solidFill>
              </a:rPr>
              <a:t>it is not possible to select a pilot sample, </a:t>
            </a:r>
            <a:endParaRPr lang="en-US" sz="2400" dirty="0" smtClean="0">
              <a:solidFill>
                <a:schemeClr val="tx1"/>
              </a:solidFill>
            </a:endParaRPr>
          </a:p>
          <a:p>
            <a:pPr marL="457200" lvl="1" indent="0">
              <a:spcBef>
                <a:spcPts val="0"/>
              </a:spcBef>
              <a:buFontTx/>
              <a:buNone/>
              <a:defRPr/>
            </a:pPr>
            <a:r>
              <a:rPr lang="en-US" sz="2400" dirty="0">
                <a:solidFill>
                  <a:schemeClr val="tx1"/>
                </a:solidFill>
              </a:rPr>
              <a:t> </a:t>
            </a:r>
            <a:r>
              <a:rPr lang="en-US" sz="2400" dirty="0" smtClean="0">
                <a:solidFill>
                  <a:schemeClr val="tx1"/>
                </a:solidFill>
              </a:rPr>
              <a:t>  set </a:t>
            </a:r>
            <a:r>
              <a:rPr lang="en-US" sz="2400" i="1" dirty="0" smtClean="0">
                <a:solidFill>
                  <a:schemeClr val="tx1"/>
                </a:solidFill>
              </a:rPr>
              <a:t>   </a:t>
            </a:r>
            <a:r>
              <a:rPr lang="en-US" sz="2400" dirty="0">
                <a:solidFill>
                  <a:schemeClr val="tx1"/>
                </a:solidFill>
              </a:rPr>
              <a:t>= </a:t>
            </a:r>
            <a:r>
              <a:rPr lang="en-US" sz="2400" dirty="0" smtClean="0">
                <a:solidFill>
                  <a:schemeClr val="tx1"/>
                </a:solidFill>
              </a:rPr>
              <a:t>0.5</a:t>
            </a:r>
          </a:p>
          <a:p>
            <a:pPr lvl="2">
              <a:spcBef>
                <a:spcPts val="1200"/>
              </a:spcBef>
              <a:buFont typeface="Arial" panose="020B0604020202020204" pitchFamily="34" charset="0"/>
              <a:buChar char="•"/>
              <a:defRPr/>
            </a:pPr>
            <a:r>
              <a:rPr lang="en-US" sz="2400" dirty="0" smtClean="0">
                <a:solidFill>
                  <a:schemeClr val="tx1"/>
                </a:solidFill>
              </a:rPr>
              <a:t>Setting </a:t>
            </a:r>
            <a:r>
              <a:rPr lang="en-US" sz="2400" dirty="0">
                <a:solidFill>
                  <a:schemeClr val="tx1"/>
                </a:solidFill>
              </a:rPr>
              <a:t>it equal </a:t>
            </a:r>
            <a:r>
              <a:rPr lang="en-US" sz="2400" dirty="0" smtClean="0">
                <a:solidFill>
                  <a:schemeClr val="tx1"/>
                </a:solidFill>
              </a:rPr>
              <a:t>to 0.50 </a:t>
            </a:r>
            <a:r>
              <a:rPr lang="en-US" sz="2400" dirty="0">
                <a:solidFill>
                  <a:schemeClr val="tx1"/>
                </a:solidFill>
              </a:rPr>
              <a:t>provides the most conservative estimate for a sample </a:t>
            </a:r>
            <a:r>
              <a:rPr lang="en-US" sz="2400" dirty="0" smtClean="0">
                <a:solidFill>
                  <a:schemeClr val="tx1"/>
                </a:solidFill>
              </a:rPr>
              <a:t>size (a sample </a:t>
            </a:r>
            <a:r>
              <a:rPr lang="en-US" sz="2400" dirty="0">
                <a:solidFill>
                  <a:schemeClr val="tx1"/>
                </a:solidFill>
              </a:rPr>
              <a:t>size that is at least large enough to satisfy the margin-of-error </a:t>
            </a:r>
            <a:r>
              <a:rPr lang="en-US" sz="2400" dirty="0" smtClean="0">
                <a:solidFill>
                  <a:schemeClr val="tx1"/>
                </a:solidFill>
              </a:rPr>
              <a:t>requirement)</a:t>
            </a:r>
          </a:p>
        </p:txBody>
      </p:sp>
      <p:graphicFrame>
        <p:nvGraphicFramePr>
          <p:cNvPr id="55300" name="Object 6"/>
          <p:cNvGraphicFramePr>
            <a:graphicFrameLocks noChangeAspect="1"/>
          </p:cNvGraphicFramePr>
          <p:nvPr/>
        </p:nvGraphicFramePr>
        <p:xfrm>
          <a:off x="6637867" y="1706564"/>
          <a:ext cx="508000" cy="477837"/>
        </p:xfrm>
        <a:graphic>
          <a:graphicData uri="http://schemas.openxmlformats.org/presentationml/2006/ole">
            <p:oleObj spid="_x0000_s1153026" name="Equation" r:id="rId3" imgW="152334" imgH="190417" progId="">
              <p:embed/>
            </p:oleObj>
          </a:graphicData>
        </a:graphic>
      </p:graphicFrame>
      <p:graphicFrame>
        <p:nvGraphicFramePr>
          <p:cNvPr id="55301" name="Object 6"/>
          <p:cNvGraphicFramePr>
            <a:graphicFrameLocks noChangeAspect="1"/>
          </p:cNvGraphicFramePr>
          <p:nvPr/>
        </p:nvGraphicFramePr>
        <p:xfrm>
          <a:off x="1873956" y="3138311"/>
          <a:ext cx="508000" cy="477838"/>
        </p:xfrm>
        <a:graphic>
          <a:graphicData uri="http://schemas.openxmlformats.org/presentationml/2006/ole">
            <p:oleObj spid="_x0000_s1153027" name="Equation" r:id="rId4" imgW="152334" imgH="190417" progId="">
              <p:embed/>
            </p:oleObj>
          </a:graphicData>
        </a:graphic>
      </p:graphicFrame>
      <p:graphicFrame>
        <p:nvGraphicFramePr>
          <p:cNvPr id="55302" name="Object 6"/>
          <p:cNvGraphicFramePr>
            <a:graphicFrameLocks noChangeAspect="1"/>
          </p:cNvGraphicFramePr>
          <p:nvPr/>
        </p:nvGraphicFramePr>
        <p:xfrm>
          <a:off x="8681156" y="2293586"/>
          <a:ext cx="508000" cy="477837"/>
        </p:xfrm>
        <a:graphic>
          <a:graphicData uri="http://schemas.openxmlformats.org/presentationml/2006/ole">
            <p:oleObj spid="_x0000_s1153028" name="Equation" r:id="rId5" imgW="152334" imgH="190417" progId="">
              <p:embed/>
            </p:oleObj>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Ratio scales</a:t>
            </a:r>
          </a:p>
        </p:txBody>
      </p:sp>
      <p:sp>
        <p:nvSpPr>
          <p:cNvPr id="3" name="Content Placeholder 2"/>
          <p:cNvSpPr>
            <a:spLocks noGrp="1"/>
          </p:cNvSpPr>
          <p:nvPr>
            <p:ph idx="1"/>
          </p:nvPr>
        </p:nvSpPr>
        <p:spPr>
          <a:xfrm>
            <a:off x="259643" y="1117600"/>
            <a:ext cx="11638845" cy="5046133"/>
          </a:xfrm>
        </p:spPr>
        <p:txBody>
          <a:bodyPr>
            <a:noAutofit/>
          </a:bodyPr>
          <a:lstStyle/>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An example of a ratio scale is the amount of money you have in your pocket right now (25 cents, 55 cents, etc.). Money is measured on a ratio scale because, in addition to having the properties of an interval scale, it has a true zero point: if you have zero money, this implies the absence of money. </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Since money has a true zero point, it makes sense to say that someone with 50 cents has twice as much money as someone with 25 cents.</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the Sample Size Needed to Estimate a Population Proportion</a:t>
            </a:r>
          </a:p>
        </p:txBody>
      </p:sp>
      <p:sp>
        <p:nvSpPr>
          <p:cNvPr id="43011" name="Content Placeholder 2"/>
          <p:cNvSpPr>
            <a:spLocks noGrp="1"/>
          </p:cNvSpPr>
          <p:nvPr>
            <p:ph idx="1"/>
          </p:nvPr>
        </p:nvSpPr>
        <p:spPr>
          <a:xfrm>
            <a:off x="609600" y="1295400"/>
            <a:ext cx="11074400" cy="4876800"/>
          </a:xfrm>
        </p:spPr>
        <p:txBody>
          <a:bodyPr>
            <a:noAutofit/>
          </a:bodyPr>
          <a:lstStyle/>
          <a:p>
            <a:pPr>
              <a:spcBef>
                <a:spcPts val="1200"/>
              </a:spcBef>
              <a:buFontTx/>
              <a:buNone/>
              <a:defRPr/>
            </a:pPr>
            <a:r>
              <a:rPr lang="en-US" sz="2400" b="1" dirty="0" smtClean="0">
                <a:solidFill>
                  <a:schemeClr val="tx1"/>
                </a:solidFill>
              </a:rPr>
              <a:t>Example:</a:t>
            </a:r>
            <a:r>
              <a:rPr lang="en-US" sz="2400" dirty="0" smtClean="0">
                <a:solidFill>
                  <a:schemeClr val="tx1"/>
                </a:solidFill>
              </a:rPr>
              <a:t> What sample size is needed to estimate with 95% confidence the population proportion of U.S. citizens with blue eyes within a margin of error of ± 5%?  Assume a pilot sample of 100 people found 22 with blue eyes.</a:t>
            </a:r>
          </a:p>
          <a:p>
            <a:pPr>
              <a:spcBef>
                <a:spcPts val="1200"/>
              </a:spcBef>
              <a:buFontTx/>
              <a:buNone/>
              <a:defRPr/>
            </a:pPr>
            <a:endParaRPr lang="en-US" sz="2400" dirty="0">
              <a:solidFill>
                <a:schemeClr val="tx1"/>
              </a:solidFill>
            </a:endParaRPr>
          </a:p>
          <a:p>
            <a:pPr marL="457200" indent="-457200">
              <a:buFontTx/>
              <a:buAutoNum type="arabicPeriod"/>
              <a:defRPr/>
            </a:pPr>
            <a:r>
              <a:rPr lang="en-US" sz="2400" dirty="0" smtClean="0">
                <a:solidFill>
                  <a:schemeClr val="tx1"/>
                </a:solidFill>
              </a:rPr>
              <a:t>Find </a:t>
            </a:r>
            <a:r>
              <a:rPr lang="en-US" sz="2400" i="1" dirty="0">
                <a:solidFill>
                  <a:schemeClr val="tx1"/>
                </a:solidFill>
              </a:rPr>
              <a:t>z</a:t>
            </a:r>
            <a:r>
              <a:rPr lang="el-GR" sz="2400" i="1" baseline="-25000" dirty="0">
                <a:solidFill>
                  <a:schemeClr val="tx1"/>
                </a:solidFill>
              </a:rPr>
              <a:t>α</a:t>
            </a:r>
            <a:r>
              <a:rPr lang="en-US" sz="2400" i="1" baseline="-25000" dirty="0">
                <a:solidFill>
                  <a:schemeClr val="tx1"/>
                </a:solidFill>
              </a:rPr>
              <a:t>/</a:t>
            </a:r>
            <a:r>
              <a:rPr lang="en-US" sz="2400" baseline="-25000" dirty="0">
                <a:solidFill>
                  <a:schemeClr val="tx1"/>
                </a:solidFill>
              </a:rPr>
              <a:t>2</a:t>
            </a:r>
            <a:r>
              <a:rPr lang="en-US" sz="2400" dirty="0" smtClean="0">
                <a:solidFill>
                  <a:schemeClr val="tx1"/>
                </a:solidFill>
              </a:rPr>
              <a:t> for 95%:</a:t>
            </a:r>
          </a:p>
          <a:p>
            <a:pPr marL="457200" indent="-457200">
              <a:buFontTx/>
              <a:buAutoNum type="arabicPeriod"/>
              <a:defRPr/>
            </a:pPr>
            <a:endParaRPr lang="en-US" sz="2400" dirty="0">
              <a:solidFill>
                <a:schemeClr val="tx1"/>
              </a:solidFill>
            </a:endParaRPr>
          </a:p>
          <a:p>
            <a:pPr marL="457200" indent="-457200">
              <a:buFontTx/>
              <a:buAutoNum type="arabicPeriod"/>
              <a:defRPr/>
            </a:pPr>
            <a:r>
              <a:rPr lang="en-US" sz="2400" dirty="0" smtClean="0">
                <a:solidFill>
                  <a:schemeClr val="tx1"/>
                </a:solidFill>
              </a:rPr>
              <a:t>Calculate the required sample size:</a:t>
            </a:r>
          </a:p>
          <a:p>
            <a:pPr marL="457200" indent="-457200">
              <a:buFontTx/>
              <a:buAutoNum type="arabicPeriod"/>
              <a:defRPr/>
            </a:pPr>
            <a:endParaRPr lang="en-US" sz="2400" dirty="0">
              <a:solidFill>
                <a:schemeClr val="tx1"/>
              </a:solidFill>
            </a:endParaRPr>
          </a:p>
          <a:p>
            <a:pPr marL="457200" indent="-457200">
              <a:buFontTx/>
              <a:buAutoNum type="arabicPeriod"/>
              <a:defRPr/>
            </a:pPr>
            <a:endParaRPr lang="en-US" sz="2400" dirty="0" smtClean="0">
              <a:solidFill>
                <a:schemeClr val="tx1"/>
              </a:solidFill>
            </a:endParaRPr>
          </a:p>
          <a:p>
            <a:pPr>
              <a:buFont typeface="Arial" panose="020B0604020202020204" pitchFamily="34" charset="0"/>
              <a:buNone/>
              <a:defRPr/>
            </a:pPr>
            <a:endParaRPr lang="en-US" sz="2400" dirty="0" smtClean="0">
              <a:solidFill>
                <a:schemeClr val="tx1"/>
              </a:solidFill>
            </a:endParaRPr>
          </a:p>
          <a:p>
            <a:pPr>
              <a:buFontTx/>
              <a:buNone/>
              <a:defRPr/>
            </a:pPr>
            <a:r>
              <a:rPr lang="en-US" sz="2400" dirty="0" smtClean="0">
                <a:solidFill>
                  <a:schemeClr val="tx1"/>
                </a:solidFill>
              </a:rPr>
              <a:t>	so use a sample of size  </a:t>
            </a:r>
            <a:r>
              <a:rPr lang="en-US" sz="2400" i="1" dirty="0" smtClean="0">
                <a:solidFill>
                  <a:schemeClr val="tx1"/>
                </a:solidFill>
              </a:rPr>
              <a:t>n</a:t>
            </a:r>
            <a:r>
              <a:rPr lang="en-US" sz="2400" dirty="0" smtClean="0">
                <a:solidFill>
                  <a:schemeClr val="tx1"/>
                </a:solidFill>
              </a:rPr>
              <a:t> = 264         (always round up)  </a:t>
            </a:r>
          </a:p>
          <a:p>
            <a:pPr>
              <a:buFont typeface="Arial" panose="020B0604020202020204" pitchFamily="34" charset="0"/>
              <a:buNone/>
              <a:defRPr/>
            </a:pPr>
            <a:endParaRPr lang="en-US" sz="2400" dirty="0" smtClean="0">
              <a:solidFill>
                <a:schemeClr val="tx1"/>
              </a:solidFill>
            </a:endParaRPr>
          </a:p>
        </p:txBody>
      </p:sp>
      <p:graphicFrame>
        <p:nvGraphicFramePr>
          <p:cNvPr id="56324" name="Object 3"/>
          <p:cNvGraphicFramePr>
            <a:graphicFrameLocks noChangeAspect="1"/>
          </p:cNvGraphicFramePr>
          <p:nvPr/>
        </p:nvGraphicFramePr>
        <p:xfrm>
          <a:off x="4272141" y="3180644"/>
          <a:ext cx="2992967" cy="439738"/>
        </p:xfrm>
        <a:graphic>
          <a:graphicData uri="http://schemas.openxmlformats.org/presentationml/2006/ole">
            <p:oleObj spid="_x0000_s1154050" name="Equation" r:id="rId3" imgW="1168400" imgH="228600" progId="">
              <p:embed/>
            </p:oleObj>
          </a:graphicData>
        </a:graphic>
      </p:graphicFrame>
      <p:sp>
        <p:nvSpPr>
          <p:cNvPr id="7" name="Oval 6"/>
          <p:cNvSpPr/>
          <p:nvPr/>
        </p:nvSpPr>
        <p:spPr>
          <a:xfrm>
            <a:off x="4222045" y="6025444"/>
            <a:ext cx="1524000" cy="4572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56326" name="Object 7"/>
          <p:cNvGraphicFramePr>
            <a:graphicFrameLocks noChangeAspect="1"/>
          </p:cNvGraphicFramePr>
          <p:nvPr/>
        </p:nvGraphicFramePr>
        <p:xfrm>
          <a:off x="896056" y="4898145"/>
          <a:ext cx="8763000" cy="879475"/>
        </p:xfrm>
        <a:graphic>
          <a:graphicData uri="http://schemas.openxmlformats.org/presentationml/2006/ole">
            <p:oleObj spid="_x0000_s1154051" name="Equation" r:id="rId4" imgW="3517900" imgH="469900" progId="">
              <p:embed/>
            </p:oleObj>
          </a:graphicData>
        </a:graphic>
      </p:graphicFrame>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4"/>
          <p:cNvSpPr>
            <a:spLocks noGrp="1" noChangeArrowheads="1"/>
          </p:cNvSpPr>
          <p:nvPr>
            <p:ph type="title"/>
          </p:nvPr>
        </p:nvSpPr>
        <p:spPr>
          <a:xfrm>
            <a:off x="316089" y="76200"/>
            <a:ext cx="11571111" cy="990600"/>
          </a:xfrm>
        </p:spPr>
        <p:txBody>
          <a:bodyPr>
            <a:normAutofit/>
          </a:bodyPr>
          <a:lstStyle/>
          <a:p>
            <a:pPr algn="l" eaLnBrk="1" hangingPunct="1">
              <a:lnSpc>
                <a:spcPct val="80000"/>
              </a:lnSpc>
              <a:defRPr/>
            </a:pPr>
            <a:r>
              <a:rPr lang="en-US" dirty="0" smtClean="0"/>
              <a:t>Calculating Confidence Intervals for Finite  Populations</a:t>
            </a:r>
          </a:p>
        </p:txBody>
      </p:sp>
      <p:sp>
        <p:nvSpPr>
          <p:cNvPr id="58371" name="Rectangle 3"/>
          <p:cNvSpPr>
            <a:spLocks noGrp="1" noChangeArrowheads="1"/>
          </p:cNvSpPr>
          <p:nvPr>
            <p:ph idx="1"/>
          </p:nvPr>
        </p:nvSpPr>
        <p:spPr>
          <a:xfrm>
            <a:off x="677333" y="1027289"/>
            <a:ext cx="10667999" cy="5014073"/>
          </a:xfrm>
        </p:spPr>
        <p:txBody>
          <a:bodyPr>
            <a:normAutofit/>
          </a:bodyPr>
          <a:lstStyle/>
          <a:p>
            <a:pPr>
              <a:spcBef>
                <a:spcPts val="1800"/>
              </a:spcBef>
            </a:pPr>
            <a:r>
              <a:rPr lang="en-US" sz="2400" dirty="0" smtClean="0">
                <a:solidFill>
                  <a:schemeClr val="tx1"/>
                </a:solidFill>
              </a:rPr>
              <a:t>A finite population overestimates the standard error when sampling is without replacement</a:t>
            </a:r>
          </a:p>
          <a:p>
            <a:pPr>
              <a:spcBef>
                <a:spcPts val="1800"/>
              </a:spcBef>
            </a:pPr>
            <a:r>
              <a:rPr lang="en-US" sz="2400" dirty="0" smtClean="0">
                <a:solidFill>
                  <a:schemeClr val="tx1"/>
                </a:solidFill>
              </a:rPr>
              <a:t>When determining a confidence interval with a finite population, we need to adjust the standard error by using the </a:t>
            </a:r>
            <a:r>
              <a:rPr lang="en-US" sz="2400" b="1" dirty="0" smtClean="0">
                <a:solidFill>
                  <a:schemeClr val="tx1"/>
                </a:solidFill>
              </a:rPr>
              <a:t>finite population correction factor</a:t>
            </a:r>
            <a:r>
              <a:rPr lang="en-US" sz="2400" dirty="0" smtClean="0">
                <a:solidFill>
                  <a:schemeClr val="tx1"/>
                </a:solidFill>
              </a:rPr>
              <a:t> when </a:t>
            </a:r>
            <a:r>
              <a:rPr lang="en-US" sz="2400" i="1" dirty="0" smtClean="0">
                <a:solidFill>
                  <a:schemeClr val="tx1"/>
                </a:solidFill>
              </a:rPr>
              <a:t>n</a:t>
            </a:r>
            <a:r>
              <a:rPr lang="en-US" sz="2400" dirty="0" smtClean="0">
                <a:solidFill>
                  <a:schemeClr val="tx1"/>
                </a:solidFill>
              </a:rPr>
              <a:t>/</a:t>
            </a:r>
            <a:r>
              <a:rPr lang="en-US" sz="2400" i="1" dirty="0" smtClean="0">
                <a:solidFill>
                  <a:schemeClr val="tx1"/>
                </a:solidFill>
              </a:rPr>
              <a:t>N</a:t>
            </a:r>
            <a:r>
              <a:rPr lang="en-US" sz="2400" dirty="0" smtClean="0">
                <a:solidFill>
                  <a:schemeClr val="tx1"/>
                </a:solidFill>
              </a:rPr>
              <a:t> &gt; 0.05</a:t>
            </a:r>
          </a:p>
          <a:p>
            <a:pPr lvl="1">
              <a:spcBef>
                <a:spcPts val="1800"/>
              </a:spcBef>
            </a:pPr>
            <a:r>
              <a:rPr lang="en-US" sz="2400" dirty="0" smtClean="0">
                <a:solidFill>
                  <a:schemeClr val="tx1"/>
                </a:solidFill>
              </a:rPr>
              <a:t>The finite population correction factor is the same as was used previously</a:t>
            </a:r>
          </a:p>
        </p:txBody>
      </p:sp>
      <p:graphicFrame>
        <p:nvGraphicFramePr>
          <p:cNvPr id="58372" name="Object 1"/>
          <p:cNvGraphicFramePr>
            <a:graphicFrameLocks noChangeAspect="1"/>
          </p:cNvGraphicFramePr>
          <p:nvPr/>
        </p:nvGraphicFramePr>
        <p:xfrm>
          <a:off x="4210756" y="3925712"/>
          <a:ext cx="1587500" cy="1014413"/>
        </p:xfrm>
        <a:graphic>
          <a:graphicData uri="http://schemas.openxmlformats.org/presentationml/2006/ole">
            <p:oleObj spid="_x0000_s1155074" name="Equation" r:id="rId3" imgW="520474" imgH="444307" progId="">
              <p:embed/>
            </p:oleObj>
          </a:graphicData>
        </a:graphic>
      </p:graphicFrame>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Calculating Confidence Intervals for Finite Populations</a:t>
            </a:r>
          </a:p>
        </p:txBody>
      </p:sp>
      <p:sp>
        <p:nvSpPr>
          <p:cNvPr id="59395" name="Content Placeholder 2"/>
          <p:cNvSpPr>
            <a:spLocks noGrp="1"/>
          </p:cNvSpPr>
          <p:nvPr>
            <p:ph idx="1"/>
          </p:nvPr>
        </p:nvSpPr>
        <p:spPr>
          <a:xfrm>
            <a:off x="677334" y="1343379"/>
            <a:ext cx="9843910" cy="4697984"/>
          </a:xfrm>
        </p:spPr>
        <p:txBody>
          <a:bodyPr>
            <a:normAutofit/>
          </a:bodyPr>
          <a:lstStyle/>
          <a:p>
            <a:r>
              <a:rPr lang="en-US" sz="2400" dirty="0" smtClean="0">
                <a:solidFill>
                  <a:schemeClr val="tx1"/>
                </a:solidFill>
              </a:rPr>
              <a:t>Formulas for the Confidence Interval for the Mean of a Finite Population (</a:t>
            </a:r>
            <a:r>
              <a:rPr lang="el-GR" sz="2400" i="1" dirty="0" smtClean="0">
                <a:solidFill>
                  <a:schemeClr val="tx1"/>
                </a:solidFill>
              </a:rPr>
              <a:t>σ</a:t>
            </a:r>
            <a:r>
              <a:rPr lang="en-US" sz="2400" dirty="0" smtClean="0">
                <a:solidFill>
                  <a:schemeClr val="tx1"/>
                </a:solidFill>
              </a:rPr>
              <a:t> Known)</a:t>
            </a:r>
          </a:p>
        </p:txBody>
      </p:sp>
      <p:graphicFrame>
        <p:nvGraphicFramePr>
          <p:cNvPr id="59396" name="Object 2"/>
          <p:cNvGraphicFramePr>
            <a:graphicFrameLocks noChangeAspect="1"/>
          </p:cNvGraphicFramePr>
          <p:nvPr/>
        </p:nvGraphicFramePr>
        <p:xfrm>
          <a:off x="2743201" y="2590800"/>
          <a:ext cx="6134100" cy="2808288"/>
        </p:xfrm>
        <a:graphic>
          <a:graphicData uri="http://schemas.openxmlformats.org/presentationml/2006/ole">
            <p:oleObj spid="_x0000_s1156098" name="Equation" r:id="rId3" imgW="1752600" imgH="1066800" progId="">
              <p:embed/>
            </p:oleObj>
          </a:graphicData>
        </a:graphic>
      </p:graphicFrame>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Calculating Confidence Intervals for Finite Populations</a:t>
            </a:r>
          </a:p>
        </p:txBody>
      </p:sp>
      <p:sp>
        <p:nvSpPr>
          <p:cNvPr id="60419" name="Content Placeholder 2"/>
          <p:cNvSpPr>
            <a:spLocks noGrp="1"/>
          </p:cNvSpPr>
          <p:nvPr>
            <p:ph idx="1"/>
          </p:nvPr>
        </p:nvSpPr>
        <p:spPr>
          <a:xfrm>
            <a:off x="677334" y="1106311"/>
            <a:ext cx="10826044" cy="4935051"/>
          </a:xfrm>
        </p:spPr>
        <p:txBody>
          <a:bodyPr>
            <a:normAutofit/>
          </a:bodyPr>
          <a:lstStyle/>
          <a:p>
            <a:r>
              <a:rPr lang="en-US" sz="2400" dirty="0" smtClean="0">
                <a:solidFill>
                  <a:schemeClr val="tx1"/>
                </a:solidFill>
              </a:rPr>
              <a:t>Formulas for the Confidence Interval for the Mean of a Finite Population (</a:t>
            </a:r>
            <a:r>
              <a:rPr lang="el-GR" sz="2400" i="1" dirty="0" smtClean="0">
                <a:solidFill>
                  <a:schemeClr val="tx1"/>
                </a:solidFill>
              </a:rPr>
              <a:t>σ</a:t>
            </a:r>
            <a:r>
              <a:rPr lang="en-US" sz="2400" dirty="0" smtClean="0">
                <a:solidFill>
                  <a:schemeClr val="tx1"/>
                </a:solidFill>
              </a:rPr>
              <a:t> Unknown)</a:t>
            </a:r>
          </a:p>
        </p:txBody>
      </p:sp>
      <p:graphicFrame>
        <p:nvGraphicFramePr>
          <p:cNvPr id="60420" name="Object 1"/>
          <p:cNvGraphicFramePr>
            <a:graphicFrameLocks noChangeAspect="1"/>
          </p:cNvGraphicFramePr>
          <p:nvPr/>
        </p:nvGraphicFramePr>
        <p:xfrm>
          <a:off x="2794000" y="2590800"/>
          <a:ext cx="6045200" cy="2808288"/>
        </p:xfrm>
        <a:graphic>
          <a:graphicData uri="http://schemas.openxmlformats.org/presentationml/2006/ole">
            <p:oleObj spid="_x0000_s1157122" name="Equation" r:id="rId3" imgW="1727200" imgH="1066800" progId="">
              <p:embed/>
            </p:oleObj>
          </a:graphicData>
        </a:graphic>
      </p:graphicFrame>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Calculating Confidence Intervals for Finite Populations</a:t>
            </a:r>
          </a:p>
        </p:txBody>
      </p:sp>
      <p:sp>
        <p:nvSpPr>
          <p:cNvPr id="61443" name="Content Placeholder 2"/>
          <p:cNvSpPr>
            <a:spLocks noGrp="1"/>
          </p:cNvSpPr>
          <p:nvPr>
            <p:ph idx="1"/>
          </p:nvPr>
        </p:nvSpPr>
        <p:spPr>
          <a:xfrm>
            <a:off x="677333" y="1286933"/>
            <a:ext cx="11142133" cy="4754429"/>
          </a:xfrm>
        </p:spPr>
        <p:txBody>
          <a:bodyPr>
            <a:normAutofit/>
          </a:bodyPr>
          <a:lstStyle/>
          <a:p>
            <a:r>
              <a:rPr lang="en-US" sz="2400" dirty="0" smtClean="0">
                <a:solidFill>
                  <a:schemeClr val="tx1"/>
                </a:solidFill>
              </a:rPr>
              <a:t>Formulas for the Confidence Interval for a Proportion of a Finite Population</a:t>
            </a:r>
          </a:p>
        </p:txBody>
      </p:sp>
      <p:graphicFrame>
        <p:nvGraphicFramePr>
          <p:cNvPr id="61444" name="Object 1"/>
          <p:cNvGraphicFramePr>
            <a:graphicFrameLocks noChangeAspect="1"/>
          </p:cNvGraphicFramePr>
          <p:nvPr/>
        </p:nvGraphicFramePr>
        <p:xfrm>
          <a:off x="2844801" y="2597151"/>
          <a:ext cx="6119284" cy="2936875"/>
        </p:xfrm>
        <a:graphic>
          <a:graphicData uri="http://schemas.openxmlformats.org/presentationml/2006/ole">
            <p:oleObj spid="_x0000_s1158146" name="Equation" r:id="rId3" imgW="1790700" imgH="1143000" progId="">
              <p:embed/>
            </p:oleObj>
          </a:graphicData>
        </a:graphic>
      </p:graphicFrame>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a:t>Calculating Confidence </a:t>
            </a:r>
            <a:r>
              <a:rPr lang="en-US" dirty="0" smtClean="0"/>
              <a:t>Intervals for </a:t>
            </a:r>
            <a:r>
              <a:rPr lang="en-US" dirty="0"/>
              <a:t>Finite Populations</a:t>
            </a:r>
            <a:endParaRPr lang="en-US" dirty="0" smtClean="0"/>
          </a:p>
        </p:txBody>
      </p:sp>
      <p:sp>
        <p:nvSpPr>
          <p:cNvPr id="43011" name="Content Placeholder 2"/>
          <p:cNvSpPr>
            <a:spLocks noGrp="1"/>
          </p:cNvSpPr>
          <p:nvPr>
            <p:ph idx="1"/>
          </p:nvPr>
        </p:nvSpPr>
        <p:spPr>
          <a:xfrm>
            <a:off x="609600" y="835378"/>
            <a:ext cx="11074400" cy="3660422"/>
          </a:xfrm>
        </p:spPr>
        <p:txBody>
          <a:bodyPr>
            <a:noAutofit/>
          </a:bodyPr>
          <a:lstStyle/>
          <a:p>
            <a:pPr>
              <a:spcAft>
                <a:spcPts val="600"/>
              </a:spcAft>
              <a:buFont typeface="Arial" panose="020B0604020202020204" pitchFamily="34" charset="0"/>
              <a:buNone/>
              <a:defRPr/>
            </a:pPr>
            <a:r>
              <a:rPr lang="en-US" sz="2400" b="1" dirty="0" smtClean="0">
                <a:solidFill>
                  <a:schemeClr val="tx1"/>
                </a:solidFill>
              </a:rPr>
              <a:t>Example:</a:t>
            </a:r>
            <a:r>
              <a:rPr lang="en-US" sz="2400" dirty="0" smtClean="0">
                <a:solidFill>
                  <a:schemeClr val="tx1"/>
                </a:solidFill>
              </a:rPr>
              <a:t> </a:t>
            </a:r>
            <a:r>
              <a:rPr lang="en-US" sz="2400" dirty="0">
                <a:solidFill>
                  <a:schemeClr val="tx1"/>
                </a:solidFill>
              </a:rPr>
              <a:t>The number of </a:t>
            </a:r>
            <a:r>
              <a:rPr lang="en-US" sz="2400" dirty="0" smtClean="0">
                <a:solidFill>
                  <a:schemeClr val="tx1"/>
                </a:solidFill>
              </a:rPr>
              <a:t>steps per </a:t>
            </a:r>
            <a:r>
              <a:rPr lang="en-US" sz="2400" dirty="0">
                <a:solidFill>
                  <a:schemeClr val="tx1"/>
                </a:solidFill>
              </a:rPr>
              <a:t>day was measured from a sample of 100 </a:t>
            </a:r>
            <a:r>
              <a:rPr lang="en-US" sz="2400" dirty="0" smtClean="0">
                <a:solidFill>
                  <a:schemeClr val="tx1"/>
                </a:solidFill>
              </a:rPr>
              <a:t>students from a college’s </a:t>
            </a:r>
            <a:r>
              <a:rPr lang="en-US" sz="2400" dirty="0">
                <a:solidFill>
                  <a:schemeClr val="tx1"/>
                </a:solidFill>
              </a:rPr>
              <a:t>student population of 1,600 business students</a:t>
            </a:r>
            <a:r>
              <a:rPr lang="en-US" sz="2400" dirty="0" smtClean="0">
                <a:solidFill>
                  <a:schemeClr val="tx1"/>
                </a:solidFill>
              </a:rPr>
              <a:t>. </a:t>
            </a:r>
            <a:r>
              <a:rPr lang="en-US" sz="2400" dirty="0">
                <a:solidFill>
                  <a:schemeClr val="tx1"/>
                </a:solidFill>
              </a:rPr>
              <a:t>The sample mean was found to </a:t>
            </a:r>
            <a:r>
              <a:rPr lang="en-US" sz="2400" dirty="0" smtClean="0">
                <a:solidFill>
                  <a:schemeClr val="tx1"/>
                </a:solidFill>
              </a:rPr>
              <a:t>be 5,530 </a:t>
            </a:r>
            <a:r>
              <a:rPr lang="en-US" sz="2400" dirty="0">
                <a:solidFill>
                  <a:schemeClr val="tx1"/>
                </a:solidFill>
              </a:rPr>
              <a:t>steps per day, and the sample standard deviation was 1,480 steps per day. </a:t>
            </a:r>
            <a:endParaRPr lang="en-US" sz="2400" dirty="0" smtClean="0">
              <a:solidFill>
                <a:schemeClr val="tx1"/>
              </a:solidFill>
            </a:endParaRPr>
          </a:p>
          <a:p>
            <a:pPr>
              <a:spcBef>
                <a:spcPts val="0"/>
              </a:spcBef>
              <a:buFont typeface="Arial" panose="020B0604020202020204" pitchFamily="34" charset="0"/>
              <a:buNone/>
              <a:defRPr/>
            </a:pPr>
            <a:r>
              <a:rPr lang="en-US" sz="2400" dirty="0">
                <a:solidFill>
                  <a:schemeClr val="tx1"/>
                </a:solidFill>
              </a:rPr>
              <a:t>	</a:t>
            </a:r>
            <a:r>
              <a:rPr lang="en-US" sz="2400" dirty="0" smtClean="0">
                <a:solidFill>
                  <a:schemeClr val="tx1"/>
                </a:solidFill>
              </a:rPr>
              <a:t>Calculate a </a:t>
            </a:r>
            <a:r>
              <a:rPr lang="en-US" sz="2400" dirty="0">
                <a:solidFill>
                  <a:schemeClr val="tx1"/>
                </a:solidFill>
              </a:rPr>
              <a:t>95% confidence interval to estimate the </a:t>
            </a:r>
            <a:endParaRPr lang="en-US" sz="2400" dirty="0" smtClean="0">
              <a:solidFill>
                <a:schemeClr val="tx1"/>
              </a:solidFill>
            </a:endParaRPr>
          </a:p>
          <a:p>
            <a:pPr>
              <a:spcBef>
                <a:spcPts val="0"/>
              </a:spcBef>
              <a:buFont typeface="Arial" panose="020B0604020202020204" pitchFamily="34" charset="0"/>
              <a:buNone/>
              <a:defRPr/>
            </a:pPr>
            <a:r>
              <a:rPr lang="en-US" sz="2400" dirty="0">
                <a:solidFill>
                  <a:schemeClr val="tx1"/>
                </a:solidFill>
              </a:rPr>
              <a:t>	</a:t>
            </a:r>
            <a:r>
              <a:rPr lang="en-US" sz="2400" dirty="0" smtClean="0">
                <a:solidFill>
                  <a:schemeClr val="tx1"/>
                </a:solidFill>
              </a:rPr>
              <a:t>average </a:t>
            </a:r>
            <a:r>
              <a:rPr lang="en-US" sz="2400" dirty="0">
                <a:solidFill>
                  <a:schemeClr val="tx1"/>
                </a:solidFill>
              </a:rPr>
              <a:t>number of steps per day taken by </a:t>
            </a:r>
            <a:r>
              <a:rPr lang="en-US" sz="2400" dirty="0" smtClean="0">
                <a:solidFill>
                  <a:schemeClr val="tx1"/>
                </a:solidFill>
              </a:rPr>
              <a:t>population</a:t>
            </a:r>
          </a:p>
          <a:p>
            <a:pPr>
              <a:spcBef>
                <a:spcPts val="0"/>
              </a:spcBef>
              <a:buFont typeface="Arial" panose="020B0604020202020204" pitchFamily="34" charset="0"/>
              <a:buNone/>
              <a:defRPr/>
            </a:pPr>
            <a:endParaRPr lang="en-US" sz="2400" dirty="0">
              <a:solidFill>
                <a:schemeClr val="tx1"/>
              </a:solidFill>
            </a:endParaRPr>
          </a:p>
          <a:p>
            <a:pPr marL="365760" indent="-365760">
              <a:buFont typeface="Arial" panose="020B0604020202020204" pitchFamily="34" charset="0"/>
              <a:buNone/>
              <a:defRPr/>
            </a:pPr>
            <a:r>
              <a:rPr lang="en-US" sz="2400" dirty="0" smtClean="0">
                <a:solidFill>
                  <a:schemeClr val="tx1"/>
                </a:solidFill>
              </a:rPr>
              <a:t>1.  </a:t>
            </a:r>
            <a:r>
              <a:rPr lang="en-US" sz="2400" i="1" dirty="0" smtClean="0">
                <a:solidFill>
                  <a:schemeClr val="tx1"/>
                </a:solidFill>
              </a:rPr>
              <a:t>n</a:t>
            </a:r>
            <a:r>
              <a:rPr lang="en-US" sz="2400" dirty="0" smtClean="0">
                <a:solidFill>
                  <a:schemeClr val="tx1"/>
                </a:solidFill>
              </a:rPr>
              <a:t>/</a:t>
            </a:r>
            <a:r>
              <a:rPr lang="en-US" sz="2400" i="1" dirty="0" smtClean="0">
                <a:solidFill>
                  <a:schemeClr val="tx1"/>
                </a:solidFill>
              </a:rPr>
              <a:t>N</a:t>
            </a:r>
            <a:r>
              <a:rPr lang="en-US" sz="2400" dirty="0" smtClean="0">
                <a:solidFill>
                  <a:schemeClr val="tx1"/>
                </a:solidFill>
              </a:rPr>
              <a:t> = 100/1600 = 0.0625 &gt; 0.05, so calculate </a:t>
            </a:r>
            <a:r>
              <a:rPr lang="en-US" sz="2400" dirty="0">
                <a:solidFill>
                  <a:schemeClr val="tx1"/>
                </a:solidFill>
              </a:rPr>
              <a:t>the </a:t>
            </a:r>
            <a:r>
              <a:rPr lang="en-US" sz="2400" dirty="0" smtClean="0">
                <a:solidFill>
                  <a:schemeClr val="tx1"/>
                </a:solidFill>
              </a:rPr>
              <a:t>finite population correction factor</a:t>
            </a:r>
            <a:r>
              <a:rPr lang="en-US" sz="2400" dirty="0">
                <a:solidFill>
                  <a:schemeClr val="tx1"/>
                </a:solidFill>
              </a:rPr>
              <a:t> </a:t>
            </a:r>
            <a:r>
              <a:rPr lang="en-US" sz="2400" dirty="0" smtClean="0">
                <a:solidFill>
                  <a:schemeClr val="tx1"/>
                </a:solidFill>
              </a:rPr>
              <a:t>:</a:t>
            </a:r>
            <a:endParaRPr lang="en-US" sz="2400" dirty="0">
              <a:solidFill>
                <a:schemeClr val="tx1"/>
              </a:solidFill>
            </a:endParaRPr>
          </a:p>
        </p:txBody>
      </p:sp>
      <p:sp>
        <p:nvSpPr>
          <p:cNvPr id="8" name="Rectangle 7"/>
          <p:cNvSpPr/>
          <p:nvPr/>
        </p:nvSpPr>
        <p:spPr>
          <a:xfrm>
            <a:off x="447323" y="2438400"/>
            <a:ext cx="9080500" cy="7381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62469" name="Object 1"/>
          <p:cNvGraphicFramePr>
            <a:graphicFrameLocks noChangeAspect="1"/>
          </p:cNvGraphicFramePr>
          <p:nvPr/>
        </p:nvGraphicFramePr>
        <p:xfrm>
          <a:off x="2540000" y="4800601"/>
          <a:ext cx="7112000" cy="854075"/>
        </p:xfrm>
        <a:graphic>
          <a:graphicData uri="http://schemas.openxmlformats.org/presentationml/2006/ole">
            <p:oleObj spid="_x0000_s1159170" name="Equation" r:id="rId3" imgW="2768600" imgH="444500" progId="">
              <p:embed/>
            </p:oleObj>
          </a:graphicData>
        </a:graphic>
      </p:graphicFrame>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a:t>Calculating Confidence </a:t>
            </a:r>
            <a:r>
              <a:rPr lang="en-US" dirty="0" smtClean="0"/>
              <a:t>Intervals for </a:t>
            </a:r>
            <a:r>
              <a:rPr lang="en-US" dirty="0"/>
              <a:t>Finite Populations</a:t>
            </a:r>
            <a:endParaRPr lang="en-US" dirty="0" smtClean="0"/>
          </a:p>
        </p:txBody>
      </p:sp>
      <p:sp>
        <p:nvSpPr>
          <p:cNvPr id="43011" name="Content Placeholder 2"/>
          <p:cNvSpPr>
            <a:spLocks noGrp="1"/>
          </p:cNvSpPr>
          <p:nvPr>
            <p:ph idx="1"/>
          </p:nvPr>
        </p:nvSpPr>
        <p:spPr>
          <a:xfrm>
            <a:off x="609600" y="1295400"/>
            <a:ext cx="11074400" cy="3200400"/>
          </a:xfrm>
        </p:spPr>
        <p:txBody>
          <a:bodyPr>
            <a:noAutofit/>
          </a:bodyPr>
          <a:lstStyle/>
          <a:p>
            <a:pPr>
              <a:spcAft>
                <a:spcPts val="600"/>
              </a:spcAft>
              <a:buFont typeface="Arial" panose="020B0604020202020204" pitchFamily="34" charset="0"/>
              <a:buNone/>
              <a:defRPr/>
            </a:pPr>
            <a:r>
              <a:rPr lang="en-US" sz="2400" b="1" dirty="0" smtClean="0">
                <a:solidFill>
                  <a:schemeClr val="tx1"/>
                </a:solidFill>
              </a:rPr>
              <a:t>Example:</a:t>
            </a:r>
            <a:r>
              <a:rPr lang="en-US" sz="2400" dirty="0" smtClean="0">
                <a:solidFill>
                  <a:schemeClr val="tx1"/>
                </a:solidFill>
              </a:rPr>
              <a:t> </a:t>
            </a:r>
            <a:r>
              <a:rPr lang="en-US" sz="2400" dirty="0">
                <a:solidFill>
                  <a:schemeClr val="tx1"/>
                </a:solidFill>
              </a:rPr>
              <a:t>The number of </a:t>
            </a:r>
            <a:r>
              <a:rPr lang="en-US" sz="2400" dirty="0" smtClean="0">
                <a:solidFill>
                  <a:schemeClr val="tx1"/>
                </a:solidFill>
              </a:rPr>
              <a:t>steps per </a:t>
            </a:r>
            <a:r>
              <a:rPr lang="en-US" sz="2400" dirty="0">
                <a:solidFill>
                  <a:schemeClr val="tx1"/>
                </a:solidFill>
              </a:rPr>
              <a:t>day was measured from a sample of 100 </a:t>
            </a:r>
            <a:r>
              <a:rPr lang="en-US" sz="2400" dirty="0" smtClean="0">
                <a:solidFill>
                  <a:schemeClr val="tx1"/>
                </a:solidFill>
              </a:rPr>
              <a:t>students from a college’s </a:t>
            </a:r>
            <a:r>
              <a:rPr lang="en-US" sz="2400" dirty="0">
                <a:solidFill>
                  <a:schemeClr val="tx1"/>
                </a:solidFill>
              </a:rPr>
              <a:t>student population of 1,600 business students</a:t>
            </a:r>
            <a:r>
              <a:rPr lang="en-US" sz="2400" dirty="0" smtClean="0">
                <a:solidFill>
                  <a:schemeClr val="tx1"/>
                </a:solidFill>
              </a:rPr>
              <a:t>. </a:t>
            </a:r>
            <a:r>
              <a:rPr lang="en-US" sz="2400" dirty="0">
                <a:solidFill>
                  <a:schemeClr val="tx1"/>
                </a:solidFill>
              </a:rPr>
              <a:t>The sample mean was found to </a:t>
            </a:r>
            <a:r>
              <a:rPr lang="en-US" sz="2400" dirty="0" smtClean="0">
                <a:solidFill>
                  <a:schemeClr val="tx1"/>
                </a:solidFill>
              </a:rPr>
              <a:t>be 5,530 </a:t>
            </a:r>
            <a:r>
              <a:rPr lang="en-US" sz="2400" dirty="0">
                <a:solidFill>
                  <a:schemeClr val="tx1"/>
                </a:solidFill>
              </a:rPr>
              <a:t>steps per day, and the sample standard deviation was 1,480 steps per day. </a:t>
            </a:r>
            <a:endParaRPr lang="en-US" sz="2400" dirty="0" smtClean="0">
              <a:solidFill>
                <a:schemeClr val="tx1"/>
              </a:solidFill>
            </a:endParaRPr>
          </a:p>
          <a:p>
            <a:pPr>
              <a:spcBef>
                <a:spcPts val="0"/>
              </a:spcBef>
              <a:buFont typeface="Arial" panose="020B0604020202020204" pitchFamily="34" charset="0"/>
              <a:buNone/>
              <a:defRPr/>
            </a:pPr>
            <a:r>
              <a:rPr lang="en-US" sz="2400" dirty="0">
                <a:solidFill>
                  <a:schemeClr val="tx1"/>
                </a:solidFill>
              </a:rPr>
              <a:t>	</a:t>
            </a:r>
            <a:r>
              <a:rPr lang="en-US" sz="2400" dirty="0" smtClean="0">
                <a:solidFill>
                  <a:schemeClr val="tx1"/>
                </a:solidFill>
              </a:rPr>
              <a:t>Calculate a </a:t>
            </a:r>
            <a:r>
              <a:rPr lang="en-US" sz="2400" dirty="0">
                <a:solidFill>
                  <a:schemeClr val="tx1"/>
                </a:solidFill>
              </a:rPr>
              <a:t>95% confidence interval to estimate the </a:t>
            </a:r>
            <a:endParaRPr lang="en-US" sz="2400" dirty="0" smtClean="0">
              <a:solidFill>
                <a:schemeClr val="tx1"/>
              </a:solidFill>
            </a:endParaRPr>
          </a:p>
          <a:p>
            <a:pPr>
              <a:spcBef>
                <a:spcPts val="0"/>
              </a:spcBef>
              <a:buFont typeface="Arial" panose="020B0604020202020204" pitchFamily="34" charset="0"/>
              <a:buNone/>
              <a:defRPr/>
            </a:pPr>
            <a:r>
              <a:rPr lang="en-US" sz="2400" dirty="0">
                <a:solidFill>
                  <a:schemeClr val="tx1"/>
                </a:solidFill>
              </a:rPr>
              <a:t>	</a:t>
            </a:r>
            <a:r>
              <a:rPr lang="en-US" sz="2400" dirty="0" smtClean="0">
                <a:solidFill>
                  <a:schemeClr val="tx1"/>
                </a:solidFill>
              </a:rPr>
              <a:t>average </a:t>
            </a:r>
            <a:r>
              <a:rPr lang="en-US" sz="2400" dirty="0">
                <a:solidFill>
                  <a:schemeClr val="tx1"/>
                </a:solidFill>
              </a:rPr>
              <a:t>number of steps per day taken by </a:t>
            </a:r>
            <a:r>
              <a:rPr lang="en-US" sz="2400" dirty="0" smtClean="0">
                <a:solidFill>
                  <a:schemeClr val="tx1"/>
                </a:solidFill>
              </a:rPr>
              <a:t>population</a:t>
            </a:r>
          </a:p>
          <a:p>
            <a:pPr>
              <a:spcBef>
                <a:spcPts val="0"/>
              </a:spcBef>
              <a:buFont typeface="Arial" panose="020B0604020202020204" pitchFamily="34" charset="0"/>
              <a:buNone/>
              <a:defRPr/>
            </a:pPr>
            <a:endParaRPr lang="en-US" sz="2400" dirty="0">
              <a:solidFill>
                <a:schemeClr val="tx1"/>
              </a:solidFill>
            </a:endParaRPr>
          </a:p>
          <a:p>
            <a:pPr marL="365760" indent="-365760">
              <a:buFont typeface="Arial" panose="020B0604020202020204" pitchFamily="34" charset="0"/>
              <a:buNone/>
              <a:defRPr/>
            </a:pPr>
            <a:r>
              <a:rPr lang="en-US" sz="2400" dirty="0">
                <a:solidFill>
                  <a:schemeClr val="tx1"/>
                </a:solidFill>
              </a:rPr>
              <a:t>2</a:t>
            </a:r>
            <a:r>
              <a:rPr lang="en-US" sz="2400" dirty="0" smtClean="0">
                <a:solidFill>
                  <a:schemeClr val="tx1"/>
                </a:solidFill>
              </a:rPr>
              <a:t>.  Calculate the approximate standard error of the mean:</a:t>
            </a:r>
            <a:endParaRPr lang="en-US" sz="2400" dirty="0">
              <a:solidFill>
                <a:schemeClr val="tx1"/>
              </a:solidFill>
            </a:endParaRPr>
          </a:p>
        </p:txBody>
      </p:sp>
      <p:sp>
        <p:nvSpPr>
          <p:cNvPr id="8" name="Rectangle 7"/>
          <p:cNvSpPr/>
          <p:nvPr/>
        </p:nvSpPr>
        <p:spPr>
          <a:xfrm>
            <a:off x="627945" y="2935111"/>
            <a:ext cx="9080500" cy="7381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63493" name="Object 1"/>
          <p:cNvGraphicFramePr>
            <a:graphicFrameLocks noChangeAspect="1"/>
          </p:cNvGraphicFramePr>
          <p:nvPr/>
        </p:nvGraphicFramePr>
        <p:xfrm>
          <a:off x="3454400" y="4567238"/>
          <a:ext cx="4523317" cy="990600"/>
        </p:xfrm>
        <a:graphic>
          <a:graphicData uri="http://schemas.openxmlformats.org/presentationml/2006/ole">
            <p:oleObj spid="_x0000_s1160194" name="Equation" r:id="rId3" imgW="1435100" imgH="419100" progId="">
              <p:embed/>
            </p:oleObj>
          </a:graphicData>
        </a:graphic>
      </p:graphicFrame>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a:t>Calculating Confidence </a:t>
            </a:r>
            <a:r>
              <a:rPr lang="en-US" dirty="0" smtClean="0"/>
              <a:t>Intervals for </a:t>
            </a:r>
            <a:r>
              <a:rPr lang="en-US" dirty="0"/>
              <a:t>Finite Populations</a:t>
            </a:r>
            <a:endParaRPr lang="en-US" dirty="0" smtClean="0"/>
          </a:p>
        </p:txBody>
      </p:sp>
      <p:sp>
        <p:nvSpPr>
          <p:cNvPr id="64515" name="Content Placeholder 2"/>
          <p:cNvSpPr>
            <a:spLocks noGrp="1"/>
          </p:cNvSpPr>
          <p:nvPr>
            <p:ph idx="1"/>
          </p:nvPr>
        </p:nvSpPr>
        <p:spPr>
          <a:xfrm>
            <a:off x="609600" y="1295400"/>
            <a:ext cx="11074400" cy="3581400"/>
          </a:xfrm>
        </p:spPr>
        <p:txBody>
          <a:bodyPr>
            <a:noAutofit/>
          </a:bodyPr>
          <a:lstStyle/>
          <a:p>
            <a:pPr>
              <a:spcAft>
                <a:spcPts val="600"/>
              </a:spcAft>
              <a:buNone/>
            </a:pPr>
            <a:r>
              <a:rPr lang="en-US" sz="2400" b="1" dirty="0" smtClean="0">
                <a:solidFill>
                  <a:schemeClr val="tx1"/>
                </a:solidFill>
              </a:rPr>
              <a:t>Example:</a:t>
            </a:r>
            <a:r>
              <a:rPr lang="en-US" sz="2400" dirty="0" smtClean="0">
                <a:solidFill>
                  <a:schemeClr val="tx1"/>
                </a:solidFill>
              </a:rPr>
              <a:t> The number of steps per day was measured from a sample of 100 students from a college’s student population of 1,600 business students. The sample mean was found to be 5,530 steps per day, and the sample standard deviation was 1,480 steps per day. </a:t>
            </a:r>
          </a:p>
          <a:p>
            <a:pPr>
              <a:spcBef>
                <a:spcPct val="0"/>
              </a:spcBef>
              <a:buNone/>
            </a:pPr>
            <a:r>
              <a:rPr lang="en-US" sz="2400" dirty="0" smtClean="0">
                <a:solidFill>
                  <a:schemeClr val="tx1"/>
                </a:solidFill>
              </a:rPr>
              <a:t>	Calculate a 95% confidence interval to estimate the </a:t>
            </a:r>
          </a:p>
          <a:p>
            <a:pPr>
              <a:spcBef>
                <a:spcPct val="0"/>
              </a:spcBef>
              <a:buNone/>
            </a:pPr>
            <a:r>
              <a:rPr lang="en-US" sz="2400" dirty="0" smtClean="0">
                <a:solidFill>
                  <a:schemeClr val="tx1"/>
                </a:solidFill>
              </a:rPr>
              <a:t>   average number of steps per day taken by population</a:t>
            </a:r>
          </a:p>
          <a:p>
            <a:pPr>
              <a:spcBef>
                <a:spcPct val="0"/>
              </a:spcBef>
            </a:pPr>
            <a:endParaRPr lang="en-US" sz="2400" dirty="0" smtClean="0">
              <a:solidFill>
                <a:schemeClr val="tx1"/>
              </a:solidFill>
            </a:endParaRPr>
          </a:p>
          <a:p>
            <a:r>
              <a:rPr lang="en-US" sz="2400" dirty="0" smtClean="0">
                <a:solidFill>
                  <a:schemeClr val="tx1"/>
                </a:solidFill>
              </a:rPr>
              <a:t>3.  Find  </a:t>
            </a:r>
            <a:r>
              <a:rPr lang="en-US" sz="2400" i="1" dirty="0" smtClean="0">
                <a:solidFill>
                  <a:schemeClr val="tx1"/>
                </a:solidFill>
              </a:rPr>
              <a:t>t</a:t>
            </a:r>
            <a:r>
              <a:rPr lang="el-GR" sz="2400" i="1" baseline="-25000" dirty="0" smtClean="0">
                <a:solidFill>
                  <a:schemeClr val="tx1"/>
                </a:solidFill>
              </a:rPr>
              <a:t>α</a:t>
            </a:r>
            <a:r>
              <a:rPr lang="en-US" sz="2400" i="1" baseline="-25000" dirty="0" smtClean="0">
                <a:solidFill>
                  <a:schemeClr val="tx1"/>
                </a:solidFill>
              </a:rPr>
              <a:t>/</a:t>
            </a:r>
            <a:r>
              <a:rPr lang="en-US" sz="2400" baseline="-25000" dirty="0" smtClean="0">
                <a:solidFill>
                  <a:schemeClr val="tx1"/>
                </a:solidFill>
              </a:rPr>
              <a:t>2</a:t>
            </a:r>
            <a:r>
              <a:rPr lang="en-US" sz="2400" dirty="0" smtClean="0">
                <a:solidFill>
                  <a:schemeClr val="tx1"/>
                </a:solidFill>
              </a:rPr>
              <a:t>  for (100 – 1) = 99 </a:t>
            </a:r>
            <a:r>
              <a:rPr lang="en-US" sz="2400" i="1" dirty="0" err="1" smtClean="0">
                <a:solidFill>
                  <a:schemeClr val="tx1"/>
                </a:solidFill>
              </a:rPr>
              <a:t>df</a:t>
            </a:r>
            <a:r>
              <a:rPr lang="en-US" sz="2400" dirty="0" smtClean="0">
                <a:solidFill>
                  <a:schemeClr val="tx1"/>
                </a:solidFill>
              </a:rPr>
              <a:t> and 95% confidence </a:t>
            </a:r>
          </a:p>
        </p:txBody>
      </p:sp>
      <p:sp>
        <p:nvSpPr>
          <p:cNvPr id="8" name="Rectangle 7"/>
          <p:cNvSpPr/>
          <p:nvPr/>
        </p:nvSpPr>
        <p:spPr>
          <a:xfrm>
            <a:off x="876301" y="2912533"/>
            <a:ext cx="9080500" cy="7381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64517" name="Object 6"/>
          <p:cNvGraphicFramePr>
            <a:graphicFrameLocks noChangeAspect="1"/>
          </p:cNvGraphicFramePr>
          <p:nvPr/>
        </p:nvGraphicFramePr>
        <p:xfrm>
          <a:off x="3048000" y="4702880"/>
          <a:ext cx="4114800" cy="585788"/>
        </p:xfrm>
        <a:graphic>
          <a:graphicData uri="http://schemas.openxmlformats.org/presentationml/2006/ole">
            <p:oleObj spid="_x0000_s1161218" name="Equation" r:id="rId3" imgW="1206500" imgH="228600" progId="">
              <p:embed/>
            </p:oleObj>
          </a:graphicData>
        </a:graphic>
      </p:graphicFrame>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a:t>Calculating Confidence </a:t>
            </a:r>
            <a:r>
              <a:rPr lang="en-US" dirty="0" smtClean="0"/>
              <a:t>Intervals for </a:t>
            </a:r>
            <a:r>
              <a:rPr lang="en-US" dirty="0"/>
              <a:t>Finite Populations</a:t>
            </a:r>
            <a:endParaRPr lang="en-US" dirty="0" smtClean="0"/>
          </a:p>
        </p:txBody>
      </p:sp>
      <p:sp>
        <p:nvSpPr>
          <p:cNvPr id="65539" name="Content Placeholder 2"/>
          <p:cNvSpPr>
            <a:spLocks noGrp="1"/>
          </p:cNvSpPr>
          <p:nvPr>
            <p:ph idx="1"/>
          </p:nvPr>
        </p:nvSpPr>
        <p:spPr>
          <a:xfrm>
            <a:off x="609600" y="812800"/>
            <a:ext cx="11074400" cy="3683000"/>
          </a:xfrm>
        </p:spPr>
        <p:txBody>
          <a:bodyPr>
            <a:noAutofit/>
          </a:bodyPr>
          <a:lstStyle/>
          <a:p>
            <a:pPr>
              <a:spcAft>
                <a:spcPts val="600"/>
              </a:spcAft>
            </a:pPr>
            <a:r>
              <a:rPr lang="en-US" sz="2400" b="1" dirty="0" smtClean="0">
                <a:solidFill>
                  <a:schemeClr val="tx1"/>
                </a:solidFill>
              </a:rPr>
              <a:t>Example:</a:t>
            </a:r>
            <a:r>
              <a:rPr lang="en-US" sz="2400" dirty="0" smtClean="0">
                <a:solidFill>
                  <a:schemeClr val="tx1"/>
                </a:solidFill>
              </a:rPr>
              <a:t> The number of steps per day was measured from a sample of 100 students from a college’s student population of 1,600 business students. The sample mean was found to be 5,530 steps per day, and the sample standard deviation was 1,480 steps per day. </a:t>
            </a:r>
          </a:p>
          <a:p>
            <a:pPr>
              <a:spcBef>
                <a:spcPct val="0"/>
              </a:spcBef>
            </a:pPr>
            <a:r>
              <a:rPr lang="en-US" sz="2400" dirty="0" smtClean="0">
                <a:solidFill>
                  <a:schemeClr val="tx1"/>
                </a:solidFill>
              </a:rPr>
              <a:t>	Calculate a 95% confidence interval to estimate the </a:t>
            </a:r>
          </a:p>
          <a:p>
            <a:pPr>
              <a:spcBef>
                <a:spcPct val="0"/>
              </a:spcBef>
            </a:pPr>
            <a:r>
              <a:rPr lang="en-US" sz="2400" dirty="0" smtClean="0">
                <a:solidFill>
                  <a:schemeClr val="tx1"/>
                </a:solidFill>
              </a:rPr>
              <a:t>	average number of steps per day taken by population</a:t>
            </a:r>
          </a:p>
          <a:p>
            <a:pPr>
              <a:spcBef>
                <a:spcPct val="0"/>
              </a:spcBef>
            </a:pPr>
            <a:endParaRPr lang="en-US" sz="2400" dirty="0" smtClean="0">
              <a:solidFill>
                <a:schemeClr val="tx1"/>
              </a:solidFill>
            </a:endParaRPr>
          </a:p>
          <a:p>
            <a:r>
              <a:rPr lang="en-US" sz="2400" dirty="0" smtClean="0">
                <a:solidFill>
                  <a:schemeClr val="tx1"/>
                </a:solidFill>
              </a:rPr>
              <a:t>4.  Calculate the confidence interval endpoints:</a:t>
            </a:r>
          </a:p>
        </p:txBody>
      </p:sp>
      <p:sp>
        <p:nvSpPr>
          <p:cNvPr id="8" name="Rectangle 7"/>
          <p:cNvSpPr/>
          <p:nvPr/>
        </p:nvSpPr>
        <p:spPr>
          <a:xfrm>
            <a:off x="1000479" y="2449689"/>
            <a:ext cx="9080500" cy="7381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65541" name="Object 1"/>
          <p:cNvGraphicFramePr>
            <a:graphicFrameLocks noChangeAspect="1"/>
          </p:cNvGraphicFramePr>
          <p:nvPr/>
        </p:nvGraphicFramePr>
        <p:xfrm>
          <a:off x="462845" y="4327877"/>
          <a:ext cx="10339917" cy="1803400"/>
        </p:xfrm>
        <a:graphic>
          <a:graphicData uri="http://schemas.openxmlformats.org/presentationml/2006/ole">
            <p:oleObj spid="_x0000_s1162242" name="Equation" r:id="rId3" imgW="4381500" imgH="1016000" progId="">
              <p:embed/>
            </p:oleObj>
          </a:graphicData>
        </a:graphic>
      </p:graphicFrame>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a:t>Calculating Confidence </a:t>
            </a:r>
            <a:r>
              <a:rPr lang="en-US" dirty="0" smtClean="0"/>
              <a:t>Intervals for </a:t>
            </a:r>
            <a:r>
              <a:rPr lang="en-US" dirty="0"/>
              <a:t>Finite Populations</a:t>
            </a:r>
            <a:endParaRPr lang="en-US" dirty="0" smtClean="0"/>
          </a:p>
        </p:txBody>
      </p:sp>
      <p:sp>
        <p:nvSpPr>
          <p:cNvPr id="43011" name="Content Placeholder 2"/>
          <p:cNvSpPr>
            <a:spLocks noGrp="1"/>
          </p:cNvSpPr>
          <p:nvPr>
            <p:ph idx="1"/>
          </p:nvPr>
        </p:nvSpPr>
        <p:spPr>
          <a:xfrm>
            <a:off x="609600" y="1295400"/>
            <a:ext cx="11074400" cy="4876800"/>
          </a:xfrm>
        </p:spPr>
        <p:txBody>
          <a:bodyPr>
            <a:noAutofit/>
          </a:bodyPr>
          <a:lstStyle/>
          <a:p>
            <a:pPr>
              <a:spcAft>
                <a:spcPts val="600"/>
              </a:spcAft>
              <a:buFont typeface="Arial" panose="020B0604020202020204" pitchFamily="34" charset="0"/>
              <a:buNone/>
              <a:defRPr/>
            </a:pPr>
            <a:r>
              <a:rPr lang="en-US" sz="2400" b="1" dirty="0" smtClean="0">
                <a:solidFill>
                  <a:schemeClr val="tx1"/>
                </a:solidFill>
              </a:rPr>
              <a:t>Example:</a:t>
            </a:r>
            <a:r>
              <a:rPr lang="en-US" sz="2400" dirty="0" smtClean="0">
                <a:solidFill>
                  <a:schemeClr val="tx1"/>
                </a:solidFill>
              </a:rPr>
              <a:t> </a:t>
            </a:r>
            <a:r>
              <a:rPr lang="en-US" sz="2400" dirty="0">
                <a:solidFill>
                  <a:schemeClr val="tx1"/>
                </a:solidFill>
              </a:rPr>
              <a:t>The number of </a:t>
            </a:r>
            <a:r>
              <a:rPr lang="en-US" sz="2400" dirty="0" smtClean="0">
                <a:solidFill>
                  <a:schemeClr val="tx1"/>
                </a:solidFill>
              </a:rPr>
              <a:t>steps per </a:t>
            </a:r>
            <a:r>
              <a:rPr lang="en-US" sz="2400" dirty="0">
                <a:solidFill>
                  <a:schemeClr val="tx1"/>
                </a:solidFill>
              </a:rPr>
              <a:t>day was measured from a sample of 100 </a:t>
            </a:r>
            <a:r>
              <a:rPr lang="en-US" sz="2400" dirty="0" smtClean="0">
                <a:solidFill>
                  <a:schemeClr val="tx1"/>
                </a:solidFill>
              </a:rPr>
              <a:t>students from a college’s </a:t>
            </a:r>
            <a:r>
              <a:rPr lang="en-US" sz="2400" dirty="0">
                <a:solidFill>
                  <a:schemeClr val="tx1"/>
                </a:solidFill>
              </a:rPr>
              <a:t>student population of 1,600 business students</a:t>
            </a:r>
            <a:r>
              <a:rPr lang="en-US" sz="2400" dirty="0" smtClean="0">
                <a:solidFill>
                  <a:schemeClr val="tx1"/>
                </a:solidFill>
              </a:rPr>
              <a:t>. </a:t>
            </a:r>
            <a:r>
              <a:rPr lang="en-US" sz="2400" dirty="0">
                <a:solidFill>
                  <a:schemeClr val="tx1"/>
                </a:solidFill>
              </a:rPr>
              <a:t>The sample mean was found to </a:t>
            </a:r>
            <a:r>
              <a:rPr lang="en-US" sz="2400" dirty="0" smtClean="0">
                <a:solidFill>
                  <a:schemeClr val="tx1"/>
                </a:solidFill>
              </a:rPr>
              <a:t>be 5,530 </a:t>
            </a:r>
            <a:r>
              <a:rPr lang="en-US" sz="2400" dirty="0">
                <a:solidFill>
                  <a:schemeClr val="tx1"/>
                </a:solidFill>
              </a:rPr>
              <a:t>steps per day, and the sample standard deviation was 1,480 steps per day. </a:t>
            </a:r>
            <a:endParaRPr lang="en-US" sz="2400" dirty="0" smtClean="0">
              <a:solidFill>
                <a:schemeClr val="tx1"/>
              </a:solidFill>
            </a:endParaRPr>
          </a:p>
          <a:p>
            <a:pPr>
              <a:spcBef>
                <a:spcPts val="0"/>
              </a:spcBef>
              <a:buFont typeface="Arial" panose="020B0604020202020204" pitchFamily="34" charset="0"/>
              <a:buNone/>
              <a:defRPr/>
            </a:pPr>
            <a:r>
              <a:rPr lang="en-US" sz="2400" dirty="0">
                <a:solidFill>
                  <a:schemeClr val="tx1"/>
                </a:solidFill>
              </a:rPr>
              <a:t>	</a:t>
            </a:r>
            <a:r>
              <a:rPr lang="en-US" sz="2400" dirty="0" smtClean="0">
                <a:solidFill>
                  <a:schemeClr val="tx1"/>
                </a:solidFill>
              </a:rPr>
              <a:t>Calculate a </a:t>
            </a:r>
            <a:r>
              <a:rPr lang="en-US" sz="2400" dirty="0">
                <a:solidFill>
                  <a:schemeClr val="tx1"/>
                </a:solidFill>
              </a:rPr>
              <a:t>95% confidence interval to estimate the </a:t>
            </a:r>
            <a:endParaRPr lang="en-US" sz="2400" dirty="0" smtClean="0">
              <a:solidFill>
                <a:schemeClr val="tx1"/>
              </a:solidFill>
            </a:endParaRPr>
          </a:p>
          <a:p>
            <a:pPr>
              <a:spcBef>
                <a:spcPts val="0"/>
              </a:spcBef>
              <a:buFont typeface="Arial" panose="020B0604020202020204" pitchFamily="34" charset="0"/>
              <a:buNone/>
              <a:defRPr/>
            </a:pPr>
            <a:r>
              <a:rPr lang="en-US" sz="2400" dirty="0">
                <a:solidFill>
                  <a:schemeClr val="tx1"/>
                </a:solidFill>
              </a:rPr>
              <a:t>	</a:t>
            </a:r>
            <a:r>
              <a:rPr lang="en-US" sz="2400" dirty="0" smtClean="0">
                <a:solidFill>
                  <a:schemeClr val="tx1"/>
                </a:solidFill>
              </a:rPr>
              <a:t>average </a:t>
            </a:r>
            <a:r>
              <a:rPr lang="en-US" sz="2400" dirty="0">
                <a:solidFill>
                  <a:schemeClr val="tx1"/>
                </a:solidFill>
              </a:rPr>
              <a:t>number of steps per day taken by </a:t>
            </a:r>
            <a:r>
              <a:rPr lang="en-US" sz="2400" dirty="0" smtClean="0">
                <a:solidFill>
                  <a:schemeClr val="tx1"/>
                </a:solidFill>
              </a:rPr>
              <a:t>population</a:t>
            </a:r>
          </a:p>
          <a:p>
            <a:pPr>
              <a:spcBef>
                <a:spcPts val="0"/>
              </a:spcBef>
              <a:buFont typeface="Arial" panose="020B0604020202020204" pitchFamily="34" charset="0"/>
              <a:buNone/>
              <a:defRPr/>
            </a:pPr>
            <a:endParaRPr lang="en-US" sz="2400" dirty="0" smtClean="0">
              <a:solidFill>
                <a:schemeClr val="tx1"/>
              </a:solidFill>
            </a:endParaRPr>
          </a:p>
          <a:p>
            <a:pPr marL="457200" indent="-457200">
              <a:buFont typeface="Arial" panose="020B0604020202020204" pitchFamily="34" charset="0"/>
              <a:buAutoNum type="arabicPeriod" startAt="5"/>
              <a:defRPr/>
            </a:pPr>
            <a:r>
              <a:rPr lang="en-US" sz="2400" dirty="0" smtClean="0">
                <a:solidFill>
                  <a:schemeClr val="tx1"/>
                </a:solidFill>
              </a:rPr>
              <a:t>Interpret the results:</a:t>
            </a:r>
          </a:p>
          <a:p>
            <a:pPr marL="457200" indent="-457200">
              <a:buFont typeface="Arial" panose="020B0604020202020204" pitchFamily="34" charset="0"/>
              <a:buAutoNum type="arabicPeriod" startAt="5"/>
              <a:defRPr/>
            </a:pPr>
            <a:endParaRPr lang="en-US" sz="2400" dirty="0" smtClean="0">
              <a:solidFill>
                <a:schemeClr val="tx1"/>
              </a:solidFill>
            </a:endParaRPr>
          </a:p>
          <a:p>
            <a:pPr marL="342900" indent="-342900">
              <a:buFont typeface="Arial" panose="020B0604020202020204" pitchFamily="34" charset="0"/>
              <a:buChar char="•"/>
              <a:defRPr/>
            </a:pPr>
            <a:r>
              <a:rPr lang="en-US" sz="2400" dirty="0">
                <a:solidFill>
                  <a:schemeClr val="tx1"/>
                </a:solidFill>
              </a:rPr>
              <a:t>We are 95% confident that the average number of steps per day taken by the </a:t>
            </a:r>
            <a:r>
              <a:rPr lang="en-US" sz="2400" dirty="0" smtClean="0">
                <a:solidFill>
                  <a:schemeClr val="tx1"/>
                </a:solidFill>
              </a:rPr>
              <a:t>population of students is </a:t>
            </a:r>
            <a:r>
              <a:rPr lang="en-US" sz="2400" dirty="0">
                <a:solidFill>
                  <a:schemeClr val="tx1"/>
                </a:solidFill>
              </a:rPr>
              <a:t>between 5,245.6 and 5,814.4</a:t>
            </a:r>
          </a:p>
        </p:txBody>
      </p:sp>
      <p:sp>
        <p:nvSpPr>
          <p:cNvPr id="8" name="Rectangle 7"/>
          <p:cNvSpPr/>
          <p:nvPr/>
        </p:nvSpPr>
        <p:spPr>
          <a:xfrm>
            <a:off x="684390" y="2878667"/>
            <a:ext cx="9080500" cy="7381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p:cNvPicPr>
            <a:picLocks noChangeAspect="1" noChangeArrowheads="1"/>
          </p:cNvPicPr>
          <p:nvPr/>
        </p:nvPicPr>
        <p:blipFill>
          <a:blip r:embed="rId2" cstate="print"/>
          <a:srcRect/>
          <a:stretch>
            <a:fillRect/>
          </a:stretch>
        </p:blipFill>
        <p:spPr bwMode="auto">
          <a:xfrm>
            <a:off x="589845" y="1272999"/>
            <a:ext cx="8685213" cy="44053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608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6084" name="Text Box 7"/>
          <p:cNvSpPr txBox="1">
            <a:spLocks noChangeArrowheads="1"/>
          </p:cNvSpPr>
          <p:nvPr/>
        </p:nvSpPr>
        <p:spPr bwMode="auto">
          <a:xfrm>
            <a:off x="609600" y="877888"/>
            <a:ext cx="10644554"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latin typeface="+mn-lt"/>
              </a:rPr>
              <a:t>What Does “95% Confidence” Really Mean?</a:t>
            </a:r>
          </a:p>
          <a:p>
            <a:pPr eaLnBrk="1" hangingPunct="1"/>
            <a:endParaRPr lang="en-US" altLang="en-US" dirty="0">
              <a:latin typeface="+mn-lt"/>
            </a:endParaRPr>
          </a:p>
          <a:p>
            <a:pPr eaLnBrk="1" hangingPunct="1"/>
            <a:r>
              <a:rPr lang="en-US" altLang="en-US" dirty="0">
                <a:latin typeface="+mn-lt"/>
              </a:rPr>
              <a:t>What does it mean when we say we have 95% confidence that our interval contains the true proportion?</a:t>
            </a:r>
          </a:p>
          <a:p>
            <a:pPr eaLnBrk="1" hangingPunct="1"/>
            <a:endParaRPr lang="en-US" altLang="en-US" dirty="0">
              <a:latin typeface="+mn-lt"/>
            </a:endParaRPr>
          </a:p>
          <a:p>
            <a:pPr eaLnBrk="1" hangingPunct="1"/>
            <a:r>
              <a:rPr lang="en-US" altLang="en-US" dirty="0">
                <a:latin typeface="+mn-lt"/>
              </a:rPr>
              <a:t>Our uncertainty is about whether the particular sample we have at hand is one of the successful ones or one of the 5% that fail to produce an interval that captures the true value.</a:t>
            </a:r>
          </a:p>
          <a:p>
            <a:pPr eaLnBrk="1" hangingPunct="1"/>
            <a:endParaRPr lang="en-US" altLang="en-US" dirty="0">
              <a:latin typeface="+mn-lt"/>
            </a:endParaRPr>
          </a:p>
          <a:p>
            <a:pPr eaLnBrk="1" hangingPunct="1"/>
            <a:r>
              <a:rPr lang="en-US" altLang="en-US" dirty="0">
                <a:latin typeface="+mn-lt"/>
              </a:rPr>
              <a:t>We know the sample proportion varies from sample to sample.  If other pollsters would have collected samples, their confidence intervals would have been centered at the proportions they observed.</a:t>
            </a:r>
          </a:p>
        </p:txBody>
      </p:sp>
    </p:spTree>
    <p:extLst>
      <p:ext uri="{BB962C8B-B14F-4D97-AF65-F5344CB8AC3E}">
        <p14:creationId xmlns:p14="http://schemas.microsoft.com/office/powerpoint/2010/main" xmlns="" val="1545246941"/>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0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7108" name="Text Box 7"/>
          <p:cNvSpPr txBox="1">
            <a:spLocks noChangeArrowheads="1"/>
          </p:cNvSpPr>
          <p:nvPr/>
        </p:nvSpPr>
        <p:spPr bwMode="auto">
          <a:xfrm>
            <a:off x="530578" y="448910"/>
            <a:ext cx="1135662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latin typeface="+mn-lt"/>
              </a:rPr>
              <a:t>What Does “95% Confidence” Really Mean?</a:t>
            </a:r>
          </a:p>
          <a:p>
            <a:pPr eaLnBrk="1" hangingPunct="1"/>
            <a:endParaRPr lang="en-US" altLang="en-US" dirty="0">
              <a:latin typeface="+mn-lt"/>
            </a:endParaRPr>
          </a:p>
          <a:p>
            <a:pPr eaLnBrk="1" hangingPunct="1"/>
            <a:r>
              <a:rPr lang="en-US" altLang="en-US" dirty="0">
                <a:latin typeface="+mn-lt"/>
              </a:rPr>
              <a:t>Below we see the confidence intervals produced by simulating 20 samples. </a:t>
            </a:r>
          </a:p>
        </p:txBody>
      </p:sp>
      <p:pic>
        <p:nvPicPr>
          <p:cNvPr id="47109" name="Picture 8" descr="Ch10-1-0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18017" y="2463801"/>
            <a:ext cx="6084277" cy="305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10" name="Text Box 7"/>
          <p:cNvSpPr txBox="1">
            <a:spLocks noChangeArrowheads="1"/>
          </p:cNvSpPr>
          <p:nvPr/>
        </p:nvSpPr>
        <p:spPr bwMode="auto">
          <a:xfrm>
            <a:off x="609600" y="2336801"/>
            <a:ext cx="48768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The purple dots are the simulated proportions of adults who thought the economy was improving. The orange segments show each sample’s confidence intervals. The green line represents the true proportion of the entire population.</a:t>
            </a:r>
          </a:p>
        </p:txBody>
      </p:sp>
      <p:sp>
        <p:nvSpPr>
          <p:cNvPr id="47111" name="Text Box 7"/>
          <p:cNvSpPr txBox="1">
            <a:spLocks noChangeArrowheads="1"/>
          </p:cNvSpPr>
          <p:nvPr/>
        </p:nvSpPr>
        <p:spPr bwMode="auto">
          <a:xfrm>
            <a:off x="5384800" y="5516564"/>
            <a:ext cx="6400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FF0000"/>
                </a:solidFill>
              </a:rPr>
              <a:t>Note</a:t>
            </a:r>
            <a:r>
              <a:rPr lang="en-US" altLang="en-US"/>
              <a:t>:  Not all confidence intervals capture the true proportion.</a:t>
            </a:r>
          </a:p>
        </p:txBody>
      </p:sp>
    </p:spTree>
    <p:extLst>
      <p:ext uri="{BB962C8B-B14F-4D97-AF65-F5344CB8AC3E}">
        <p14:creationId xmlns:p14="http://schemas.microsoft.com/office/powerpoint/2010/main" xmlns="" val="2173608599"/>
      </p:ext>
    </p:extLst>
  </p:cSld>
  <p:clrMapOvr>
    <a:masterClrMapping/>
  </p:clrMapOvr>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813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8132" name="Text Box 7"/>
          <p:cNvSpPr txBox="1">
            <a:spLocks noChangeArrowheads="1"/>
          </p:cNvSpPr>
          <p:nvPr/>
        </p:nvSpPr>
        <p:spPr bwMode="auto">
          <a:xfrm>
            <a:off x="609600" y="877889"/>
            <a:ext cx="11063111"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latin typeface="+mn-lt"/>
              </a:rPr>
              <a:t>What Does “95% Confidence” Really Mean?</a:t>
            </a:r>
          </a:p>
          <a:p>
            <a:pPr eaLnBrk="1" hangingPunct="1"/>
            <a:endParaRPr lang="en-US" altLang="en-US" dirty="0">
              <a:latin typeface="+mn-lt"/>
            </a:endParaRPr>
          </a:p>
          <a:p>
            <a:pPr eaLnBrk="1" hangingPunct="1"/>
            <a:r>
              <a:rPr lang="en-US" altLang="en-US" dirty="0">
                <a:latin typeface="+mn-lt"/>
              </a:rPr>
              <a:t>Though we will never be sure that our confidence interval contains the true population proportion, the Normal model assures us that 95% of the theoretically possible intervals are winners – covering the true population value – and only 5%, on average, miss the target.</a:t>
            </a:r>
          </a:p>
          <a:p>
            <a:pPr eaLnBrk="1" hangingPunct="1"/>
            <a:endParaRPr lang="en-US" altLang="en-US" dirty="0">
              <a:latin typeface="+mn-lt"/>
            </a:endParaRPr>
          </a:p>
          <a:p>
            <a:pPr eaLnBrk="1" hangingPunct="1"/>
            <a:r>
              <a:rPr lang="en-US" altLang="en-US" dirty="0">
                <a:latin typeface="+mn-lt"/>
              </a:rPr>
              <a:t>This is why we are 95% confident that our interval is a winner, and in writing our interpretations of intervals, we must be careful to say only this much.</a:t>
            </a:r>
          </a:p>
        </p:txBody>
      </p:sp>
    </p:spTree>
    <p:extLst>
      <p:ext uri="{BB962C8B-B14F-4D97-AF65-F5344CB8AC3E}">
        <p14:creationId xmlns:p14="http://schemas.microsoft.com/office/powerpoint/2010/main" xmlns="" val="4261579471"/>
      </p:ext>
    </p:extLst>
  </p:cSld>
  <p:clrMapOvr>
    <a:masterClrMapping/>
  </p:clrMapOvr>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246"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247" name="Text Box 6"/>
          <p:cNvSpPr txBox="1">
            <a:spLocks noChangeArrowheads="1"/>
          </p:cNvSpPr>
          <p:nvPr/>
        </p:nvSpPr>
        <p:spPr bwMode="auto">
          <a:xfrm>
            <a:off x="406400" y="152400"/>
            <a:ext cx="781496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Margin </a:t>
            </a:r>
            <a:r>
              <a:rPr lang="en-US" altLang="en-US" sz="3200" b="1" dirty="0">
                <a:solidFill>
                  <a:srgbClr val="669900"/>
                </a:solidFill>
              </a:rPr>
              <a:t>of Error: Certainty vs. Precision</a:t>
            </a:r>
          </a:p>
        </p:txBody>
      </p:sp>
      <p:sp>
        <p:nvSpPr>
          <p:cNvPr id="10248" name="Text Box 7"/>
          <p:cNvSpPr txBox="1">
            <a:spLocks noChangeArrowheads="1"/>
          </p:cNvSpPr>
          <p:nvPr/>
        </p:nvSpPr>
        <p:spPr bwMode="auto">
          <a:xfrm>
            <a:off x="711200" y="1219200"/>
            <a:ext cx="11277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Our confidence interval is expressed as:</a:t>
            </a:r>
          </a:p>
        </p:txBody>
      </p:sp>
      <p:graphicFrame>
        <p:nvGraphicFramePr>
          <p:cNvPr id="10242" name="Object 8"/>
          <p:cNvGraphicFramePr>
            <a:graphicFrameLocks noChangeAspect="1"/>
          </p:cNvGraphicFramePr>
          <p:nvPr/>
        </p:nvGraphicFramePr>
        <p:xfrm>
          <a:off x="4775201" y="1905001"/>
          <a:ext cx="2332892" cy="474663"/>
        </p:xfrm>
        <a:graphic>
          <a:graphicData uri="http://schemas.openxmlformats.org/presentationml/2006/ole">
            <p:oleObj spid="_x0000_s1163266" name="Equation" r:id="rId4" imgW="748975" imgH="203112" progId="">
              <p:embed/>
            </p:oleObj>
          </a:graphicData>
        </a:graphic>
      </p:graphicFrame>
      <p:sp>
        <p:nvSpPr>
          <p:cNvPr id="10249" name="Text Box 7"/>
          <p:cNvSpPr txBox="1">
            <a:spLocks noChangeArrowheads="1"/>
          </p:cNvSpPr>
          <p:nvPr/>
        </p:nvSpPr>
        <p:spPr bwMode="auto">
          <a:xfrm>
            <a:off x="609600" y="2514600"/>
            <a:ext cx="1092590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The </a:t>
            </a:r>
            <a:r>
              <a:rPr lang="en-US" altLang="en-US" i="1" dirty="0"/>
              <a:t>extent</a:t>
            </a:r>
            <a:r>
              <a:rPr lang="en-US" altLang="en-US" dirty="0"/>
              <a:t> of that interval on either side of     is called the </a:t>
            </a:r>
            <a:r>
              <a:rPr lang="en-US" altLang="en-US" i="1" dirty="0">
                <a:solidFill>
                  <a:srgbClr val="669900"/>
                </a:solidFill>
              </a:rPr>
              <a:t>margin of error (ME</a:t>
            </a:r>
            <a:r>
              <a:rPr lang="en-US" altLang="en-US" dirty="0">
                <a:solidFill>
                  <a:srgbClr val="669900"/>
                </a:solidFill>
              </a:rPr>
              <a:t>). </a:t>
            </a:r>
            <a:r>
              <a:rPr lang="en-US" altLang="en-US" dirty="0"/>
              <a:t>The general confidence interval can now be expressed in terms of the ME.</a:t>
            </a:r>
            <a:endParaRPr lang="en-US" altLang="en-US" i="1" dirty="0"/>
          </a:p>
        </p:txBody>
      </p:sp>
      <p:graphicFrame>
        <p:nvGraphicFramePr>
          <p:cNvPr id="10243" name="Object 10"/>
          <p:cNvGraphicFramePr>
            <a:graphicFrameLocks noChangeAspect="1"/>
          </p:cNvGraphicFramePr>
          <p:nvPr/>
        </p:nvGraphicFramePr>
        <p:xfrm>
          <a:off x="6414261" y="2492024"/>
          <a:ext cx="472831" cy="474663"/>
        </p:xfrm>
        <a:graphic>
          <a:graphicData uri="http://schemas.openxmlformats.org/presentationml/2006/ole">
            <p:oleObj spid="_x0000_s1163267" name="Equation" r:id="rId5" imgW="152268" imgH="203024" progId="">
              <p:embed/>
            </p:oleObj>
          </a:graphicData>
        </a:graphic>
      </p:graphicFrame>
      <p:graphicFrame>
        <p:nvGraphicFramePr>
          <p:cNvPr id="10244" name="Object 11"/>
          <p:cNvGraphicFramePr>
            <a:graphicFrameLocks noChangeAspect="1"/>
          </p:cNvGraphicFramePr>
          <p:nvPr/>
        </p:nvGraphicFramePr>
        <p:xfrm>
          <a:off x="4673600" y="3886201"/>
          <a:ext cx="2885831" cy="415925"/>
        </p:xfrm>
        <a:graphic>
          <a:graphicData uri="http://schemas.openxmlformats.org/presentationml/2006/ole">
            <p:oleObj spid="_x0000_s1163268" name="Equation" r:id="rId6" imgW="926698" imgH="177723" progId="">
              <p:embed/>
            </p:oleObj>
          </a:graphicData>
        </a:graphic>
      </p:graphicFrame>
    </p:spTree>
    <p:extLst>
      <p:ext uri="{BB962C8B-B14F-4D97-AF65-F5344CB8AC3E}">
        <p14:creationId xmlns:p14="http://schemas.microsoft.com/office/powerpoint/2010/main" xmlns="" val="779977906"/>
      </p:ext>
    </p:extLst>
  </p:cSld>
  <p:clrMapOvr>
    <a:masterClrMapping/>
  </p:clrMapOvr>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017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0180" name="Text Box 6"/>
          <p:cNvSpPr txBox="1">
            <a:spLocks noChangeArrowheads="1"/>
          </p:cNvSpPr>
          <p:nvPr/>
        </p:nvSpPr>
        <p:spPr bwMode="auto">
          <a:xfrm>
            <a:off x="406400" y="152400"/>
            <a:ext cx="781496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Margin </a:t>
            </a:r>
            <a:r>
              <a:rPr lang="en-US" altLang="en-US" sz="3200" b="1" dirty="0">
                <a:solidFill>
                  <a:srgbClr val="669900"/>
                </a:solidFill>
              </a:rPr>
              <a:t>of Error: Certainty vs. Precision</a:t>
            </a:r>
          </a:p>
        </p:txBody>
      </p:sp>
      <p:sp>
        <p:nvSpPr>
          <p:cNvPr id="50181" name="Text Box 7"/>
          <p:cNvSpPr txBox="1">
            <a:spLocks noChangeArrowheads="1"/>
          </p:cNvSpPr>
          <p:nvPr/>
        </p:nvSpPr>
        <p:spPr bwMode="auto">
          <a:xfrm>
            <a:off x="609600" y="877889"/>
            <a:ext cx="11277600"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The more confident we want to be, the larger the margin </a:t>
            </a:r>
            <a:r>
              <a:rPr lang="en-US" altLang="en-US" dirty="0" smtClean="0"/>
              <a:t>of </a:t>
            </a:r>
            <a:r>
              <a:rPr lang="en-US" altLang="en-US" dirty="0"/>
              <a:t>error must be.</a:t>
            </a:r>
          </a:p>
          <a:p>
            <a:pPr eaLnBrk="1" hangingPunct="1"/>
            <a:endParaRPr lang="en-US" altLang="en-US" dirty="0"/>
          </a:p>
          <a:p>
            <a:pPr eaLnBrk="1" hangingPunct="1"/>
            <a:r>
              <a:rPr lang="en-US" altLang="en-US" dirty="0"/>
              <a:t>We can be 100% confident that any proportion is between 0%   and 100%, but we wouldn’t be very confident the interval goes from 41.98% to 42.02%.</a:t>
            </a:r>
          </a:p>
          <a:p>
            <a:pPr eaLnBrk="1" hangingPunct="1"/>
            <a:endParaRPr lang="en-US" altLang="en-US" dirty="0"/>
          </a:p>
          <a:p>
            <a:pPr eaLnBrk="1" hangingPunct="1"/>
            <a:r>
              <a:rPr lang="en-US" altLang="en-US" dirty="0"/>
              <a:t>Every confidence interval is a balance between certainty and precision.</a:t>
            </a:r>
          </a:p>
          <a:p>
            <a:pPr eaLnBrk="1" hangingPunct="1"/>
            <a:endParaRPr lang="en-US" altLang="en-US" dirty="0"/>
          </a:p>
          <a:p>
            <a:pPr eaLnBrk="1" hangingPunct="1"/>
            <a:r>
              <a:rPr lang="en-US" altLang="en-US" dirty="0"/>
              <a:t>Fortunately, we can usually be both sufficiently certain and sufficiently precise to make useful statements.</a:t>
            </a:r>
          </a:p>
        </p:txBody>
      </p:sp>
    </p:spTree>
    <p:extLst>
      <p:ext uri="{BB962C8B-B14F-4D97-AF65-F5344CB8AC3E}">
        <p14:creationId xmlns:p14="http://schemas.microsoft.com/office/powerpoint/2010/main" xmlns="" val="4049274949"/>
      </p:ext>
    </p:extLst>
  </p:cSld>
  <p:clrMapOvr>
    <a:masterClrMapping/>
  </p:clrMapOvr>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120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1204" name="Text Box 6"/>
          <p:cNvSpPr txBox="1">
            <a:spLocks noChangeArrowheads="1"/>
          </p:cNvSpPr>
          <p:nvPr/>
        </p:nvSpPr>
        <p:spPr bwMode="auto">
          <a:xfrm>
            <a:off x="406400" y="152400"/>
            <a:ext cx="781496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Margin </a:t>
            </a:r>
            <a:r>
              <a:rPr lang="en-US" altLang="en-US" sz="3200" b="1" dirty="0">
                <a:solidFill>
                  <a:srgbClr val="669900"/>
                </a:solidFill>
              </a:rPr>
              <a:t>of Error: Certainty vs. Precision</a:t>
            </a:r>
          </a:p>
        </p:txBody>
      </p:sp>
      <p:sp>
        <p:nvSpPr>
          <p:cNvPr id="51205" name="Text Box 7"/>
          <p:cNvSpPr txBox="1">
            <a:spLocks noChangeArrowheads="1"/>
          </p:cNvSpPr>
          <p:nvPr/>
        </p:nvSpPr>
        <p:spPr bwMode="auto">
          <a:xfrm>
            <a:off x="609600" y="877888"/>
            <a:ext cx="11153422"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The choice of confidence level is somewhat arbitrary, but you must choose that level yourself.</a:t>
            </a:r>
          </a:p>
          <a:p>
            <a:pPr eaLnBrk="1" hangingPunct="1"/>
            <a:endParaRPr lang="en-US" altLang="en-US" dirty="0">
              <a:latin typeface="+mn-lt"/>
            </a:endParaRPr>
          </a:p>
          <a:p>
            <a:pPr eaLnBrk="1" hangingPunct="1"/>
            <a:r>
              <a:rPr lang="en-US" altLang="en-US" dirty="0">
                <a:latin typeface="+mn-lt"/>
              </a:rPr>
              <a:t>In practice, the most common confidence levels chosen are 90%, 95%, and 99%.  </a:t>
            </a:r>
          </a:p>
          <a:p>
            <a:pPr eaLnBrk="1" hangingPunct="1"/>
            <a:endParaRPr lang="en-US" altLang="en-US" dirty="0">
              <a:latin typeface="+mn-lt"/>
            </a:endParaRPr>
          </a:p>
          <a:p>
            <a:pPr eaLnBrk="1" hangingPunct="1"/>
            <a:r>
              <a:rPr lang="en-US" altLang="en-US" dirty="0">
                <a:latin typeface="+mn-lt"/>
              </a:rPr>
              <a:t>Any percentage may be used, but using something like 92.9% or 97.2% might be viewed with suspicion.</a:t>
            </a:r>
          </a:p>
        </p:txBody>
      </p:sp>
    </p:spTree>
    <p:extLst>
      <p:ext uri="{BB962C8B-B14F-4D97-AF65-F5344CB8AC3E}">
        <p14:creationId xmlns:p14="http://schemas.microsoft.com/office/powerpoint/2010/main" xmlns="" val="3279356186"/>
      </p:ext>
    </p:extLst>
  </p:cSld>
  <p:clrMapOvr>
    <a:masterClrMapping/>
  </p:clrMapOvr>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1268"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1269" name="Text Box 6"/>
          <p:cNvSpPr txBox="1">
            <a:spLocks noChangeArrowheads="1"/>
          </p:cNvSpPr>
          <p:nvPr/>
        </p:nvSpPr>
        <p:spPr bwMode="auto">
          <a:xfrm>
            <a:off x="406400" y="152400"/>
            <a:ext cx="781496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Margin </a:t>
            </a:r>
            <a:r>
              <a:rPr lang="en-US" altLang="en-US" sz="3200" b="1" dirty="0">
                <a:solidFill>
                  <a:srgbClr val="669900"/>
                </a:solidFill>
              </a:rPr>
              <a:t>of Error: Certainty vs. Precision</a:t>
            </a:r>
          </a:p>
        </p:txBody>
      </p:sp>
      <p:sp>
        <p:nvSpPr>
          <p:cNvPr id="11270" name="Text Box 7"/>
          <p:cNvSpPr txBox="1">
            <a:spLocks noChangeArrowheads="1"/>
          </p:cNvSpPr>
          <p:nvPr/>
        </p:nvSpPr>
        <p:spPr bwMode="auto">
          <a:xfrm>
            <a:off x="609600" y="877888"/>
            <a:ext cx="112776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t>Critical Values </a:t>
            </a:r>
          </a:p>
          <a:p>
            <a:pPr eaLnBrk="1" hangingPunct="1"/>
            <a:r>
              <a:rPr lang="en-US" altLang="en-US" dirty="0"/>
              <a:t>To change the confidence level, we’ll need to change </a:t>
            </a:r>
            <a:r>
              <a:rPr lang="en-US" altLang="en-US" dirty="0" smtClean="0"/>
              <a:t>the </a:t>
            </a:r>
            <a:r>
              <a:rPr lang="en-US" altLang="en-US" dirty="0"/>
              <a:t>number of SEs to correspond to the new level.  </a:t>
            </a:r>
          </a:p>
          <a:p>
            <a:pPr eaLnBrk="1" hangingPunct="1"/>
            <a:endParaRPr lang="en-US" altLang="en-US" dirty="0"/>
          </a:p>
          <a:p>
            <a:pPr eaLnBrk="1" hangingPunct="1"/>
            <a:r>
              <a:rPr lang="en-US" altLang="en-US" dirty="0"/>
              <a:t>For any confidence level the number of SEs we must stretch out on either side of      is called the </a:t>
            </a:r>
            <a:r>
              <a:rPr lang="en-US" altLang="en-US" i="1" dirty="0">
                <a:solidFill>
                  <a:srgbClr val="0000FF"/>
                </a:solidFill>
              </a:rPr>
              <a:t>critical value</a:t>
            </a:r>
            <a:r>
              <a:rPr lang="en-US" altLang="en-US" dirty="0"/>
              <a:t>.</a:t>
            </a:r>
          </a:p>
          <a:p>
            <a:pPr eaLnBrk="1" hangingPunct="1"/>
            <a:endParaRPr lang="en-US" altLang="en-US" dirty="0"/>
          </a:p>
          <a:p>
            <a:pPr eaLnBrk="1" hangingPunct="1"/>
            <a:r>
              <a:rPr lang="en-US" altLang="en-US" dirty="0"/>
              <a:t>Because a critical value is based on the Normal model, we denote it </a:t>
            </a:r>
            <a:r>
              <a:rPr lang="en-US" altLang="en-US" i="1" dirty="0">
                <a:latin typeface="Times New Roman" panose="02020603050405020304" pitchFamily="18" charset="0"/>
              </a:rPr>
              <a:t>z</a:t>
            </a:r>
            <a:r>
              <a:rPr lang="en-US" altLang="en-US" i="1" baseline="30000" dirty="0">
                <a:latin typeface="Times New Roman" panose="02020603050405020304" pitchFamily="18" charset="0"/>
              </a:rPr>
              <a:t>*</a:t>
            </a:r>
            <a:r>
              <a:rPr lang="en-US" altLang="en-US" i="1" dirty="0">
                <a:latin typeface="Times New Roman" panose="02020603050405020304" pitchFamily="18" charset="0"/>
              </a:rPr>
              <a:t>. </a:t>
            </a:r>
            <a:endParaRPr lang="en-US" altLang="en-US" dirty="0"/>
          </a:p>
        </p:txBody>
      </p:sp>
      <p:graphicFrame>
        <p:nvGraphicFramePr>
          <p:cNvPr id="11266" name="Object 8"/>
          <p:cNvGraphicFramePr>
            <a:graphicFrameLocks noChangeAspect="1"/>
          </p:cNvGraphicFramePr>
          <p:nvPr/>
        </p:nvGraphicFramePr>
        <p:xfrm>
          <a:off x="11583702" y="2335742"/>
          <a:ext cx="472831" cy="474663"/>
        </p:xfrm>
        <a:graphic>
          <a:graphicData uri="http://schemas.openxmlformats.org/presentationml/2006/ole">
            <p:oleObj spid="_x0000_s1164290" name="Equation" r:id="rId4" imgW="152268" imgH="203024" progId="">
              <p:embed/>
            </p:oleObj>
          </a:graphicData>
        </a:graphic>
      </p:graphicFrame>
      <p:pic>
        <p:nvPicPr>
          <p:cNvPr id="11271" name="Picture 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233986" y="4149726"/>
            <a:ext cx="4138246" cy="221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82196056"/>
      </p:ext>
    </p:extLst>
  </p:cSld>
  <p:clrMapOvr>
    <a:masterClrMapping/>
  </p:clrMapOvr>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2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2228" name="Text Box 6"/>
          <p:cNvSpPr txBox="1">
            <a:spLocks noChangeArrowheads="1"/>
          </p:cNvSpPr>
          <p:nvPr/>
        </p:nvSpPr>
        <p:spPr bwMode="auto">
          <a:xfrm>
            <a:off x="406400" y="152400"/>
            <a:ext cx="781496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Margin </a:t>
            </a:r>
            <a:r>
              <a:rPr lang="en-US" altLang="en-US" sz="3200" b="1" dirty="0">
                <a:solidFill>
                  <a:srgbClr val="669900"/>
                </a:solidFill>
              </a:rPr>
              <a:t>of Error: Certainty vs. Precision</a:t>
            </a:r>
          </a:p>
        </p:txBody>
      </p:sp>
      <p:sp>
        <p:nvSpPr>
          <p:cNvPr id="52229" name="Text Box 7"/>
          <p:cNvSpPr txBox="1">
            <a:spLocks noChangeArrowheads="1"/>
          </p:cNvSpPr>
          <p:nvPr/>
        </p:nvSpPr>
        <p:spPr bwMode="auto">
          <a:xfrm>
            <a:off x="609600" y="877888"/>
            <a:ext cx="112776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t>Critical Values </a:t>
            </a:r>
          </a:p>
          <a:p>
            <a:pPr eaLnBrk="1" hangingPunct="1"/>
            <a:r>
              <a:rPr lang="en-US" altLang="en-US" dirty="0"/>
              <a:t>A 90% confidence interval has a critical value of 1.645. </a:t>
            </a:r>
            <a:r>
              <a:rPr lang="en-US" altLang="en-US" dirty="0" smtClean="0"/>
              <a:t>That </a:t>
            </a:r>
            <a:r>
              <a:rPr lang="en-US" altLang="en-US" dirty="0"/>
              <a:t>is, 90% of the values are within 1.645 standard deviations from the mean. </a:t>
            </a:r>
          </a:p>
        </p:txBody>
      </p:sp>
      <p:pic>
        <p:nvPicPr>
          <p:cNvPr id="52230" name="Picture 10" descr="Ch10-3-0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17617" y="2857500"/>
            <a:ext cx="7840784" cy="240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62912988"/>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427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4276" name="Text Box 6"/>
          <p:cNvSpPr txBox="1">
            <a:spLocks noChangeArrowheads="1"/>
          </p:cNvSpPr>
          <p:nvPr/>
        </p:nvSpPr>
        <p:spPr bwMode="auto">
          <a:xfrm>
            <a:off x="406400" y="152400"/>
            <a:ext cx="339548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i="1">
                <a:solidFill>
                  <a:srgbClr val="94141A"/>
                </a:solidFill>
              </a:rPr>
              <a:t>Guided Example</a:t>
            </a:r>
            <a:endParaRPr lang="en-US" altLang="en-US" sz="3200" b="1">
              <a:solidFill>
                <a:srgbClr val="0033CC"/>
              </a:solidFill>
            </a:endParaRPr>
          </a:p>
        </p:txBody>
      </p:sp>
      <p:sp>
        <p:nvSpPr>
          <p:cNvPr id="54277" name="Text Box 7"/>
          <p:cNvSpPr txBox="1">
            <a:spLocks noChangeArrowheads="1"/>
          </p:cNvSpPr>
          <p:nvPr/>
        </p:nvSpPr>
        <p:spPr bwMode="auto">
          <a:xfrm>
            <a:off x="609600" y="877889"/>
            <a:ext cx="10363200"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In March 2013, workers at the greeting card company Edit66, took their bosses hostage.  The company chiefs had informed employees who were to be laid off that they would not receive the severance pay they were legally entitled to.  These incidents have been nicknamed “</a:t>
            </a:r>
            <a:r>
              <a:rPr lang="en-US" altLang="en-US" dirty="0" err="1">
                <a:latin typeface="+mn-lt"/>
              </a:rPr>
              <a:t>bossnappings</a:t>
            </a:r>
            <a:r>
              <a:rPr lang="en-US" altLang="en-US" dirty="0">
                <a:latin typeface="+mn-lt"/>
              </a:rPr>
              <a:t>,” and are not uncommon in France.  </a:t>
            </a:r>
          </a:p>
          <a:p>
            <a:pPr eaLnBrk="1" hangingPunct="1"/>
            <a:endParaRPr lang="en-US" altLang="en-US" dirty="0">
              <a:latin typeface="+mn-lt"/>
            </a:endParaRPr>
          </a:p>
          <a:p>
            <a:pPr eaLnBrk="1" hangingPunct="1"/>
            <a:r>
              <a:rPr lang="en-US" altLang="en-US" dirty="0">
                <a:latin typeface="+mn-lt"/>
              </a:rPr>
              <a:t>What did other French adults think of this practice?  </a:t>
            </a:r>
          </a:p>
          <a:p>
            <a:pPr eaLnBrk="1" hangingPunct="1"/>
            <a:endParaRPr lang="en-US" altLang="en-US" dirty="0">
              <a:latin typeface="+mn-lt"/>
            </a:endParaRPr>
          </a:p>
          <a:p>
            <a:pPr eaLnBrk="1" hangingPunct="1"/>
            <a:r>
              <a:rPr lang="en-US" altLang="en-US" dirty="0">
                <a:latin typeface="+mn-lt"/>
              </a:rPr>
              <a:t>Where they sympathetic? Understanding?  Approving? </a:t>
            </a:r>
          </a:p>
        </p:txBody>
      </p:sp>
    </p:spTree>
    <p:extLst>
      <p:ext uri="{BB962C8B-B14F-4D97-AF65-F5344CB8AC3E}">
        <p14:creationId xmlns:p14="http://schemas.microsoft.com/office/powerpoint/2010/main" xmlns="" val="1615843628"/>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529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5300" name="Text Box 6"/>
          <p:cNvSpPr txBox="1">
            <a:spLocks noChangeArrowheads="1"/>
          </p:cNvSpPr>
          <p:nvPr/>
        </p:nvSpPr>
        <p:spPr bwMode="auto">
          <a:xfrm>
            <a:off x="406400" y="152400"/>
            <a:ext cx="339548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i="1">
                <a:solidFill>
                  <a:srgbClr val="94141A"/>
                </a:solidFill>
              </a:rPr>
              <a:t>Guided Example</a:t>
            </a:r>
            <a:endParaRPr lang="en-US" altLang="en-US" sz="3200" b="1">
              <a:solidFill>
                <a:srgbClr val="0033CC"/>
              </a:solidFill>
            </a:endParaRPr>
          </a:p>
        </p:txBody>
      </p:sp>
      <p:sp>
        <p:nvSpPr>
          <p:cNvPr id="55301" name="Text Box 7"/>
          <p:cNvSpPr txBox="1">
            <a:spLocks noChangeArrowheads="1"/>
          </p:cNvSpPr>
          <p:nvPr/>
        </p:nvSpPr>
        <p:spPr bwMode="auto">
          <a:xfrm>
            <a:off x="609600" y="877888"/>
            <a:ext cx="10363200"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141413"/>
                </a:solidFill>
                <a:latin typeface="+mn-lt"/>
              </a:rPr>
              <a:t>A </a:t>
            </a:r>
            <a:r>
              <a:rPr lang="en-US" altLang="en-US" i="1" dirty="0">
                <a:solidFill>
                  <a:srgbClr val="141413"/>
                </a:solidFill>
                <a:latin typeface="+mn-lt"/>
              </a:rPr>
              <a:t>Paris Match </a:t>
            </a:r>
            <a:r>
              <a:rPr lang="en-US" altLang="en-US" dirty="0">
                <a:solidFill>
                  <a:srgbClr val="141413"/>
                </a:solidFill>
                <a:latin typeface="+mn-lt"/>
              </a:rPr>
              <a:t>poll found 45% of the French “supportive” of such action.  </a:t>
            </a:r>
          </a:p>
          <a:p>
            <a:pPr eaLnBrk="1" hangingPunct="1"/>
            <a:endParaRPr lang="en-US" altLang="en-US" dirty="0">
              <a:solidFill>
                <a:srgbClr val="141413"/>
              </a:solidFill>
              <a:latin typeface="+mn-lt"/>
            </a:endParaRPr>
          </a:p>
          <a:p>
            <a:pPr eaLnBrk="1" hangingPunct="1"/>
            <a:r>
              <a:rPr lang="en-US" altLang="en-US" dirty="0">
                <a:solidFill>
                  <a:srgbClr val="141413"/>
                </a:solidFill>
                <a:latin typeface="+mn-lt"/>
              </a:rPr>
              <a:t>The Paris Match poll was based on a random representative sample of 1010 adults. </a:t>
            </a:r>
          </a:p>
          <a:p>
            <a:pPr eaLnBrk="1" hangingPunct="1"/>
            <a:endParaRPr lang="en-US" altLang="en-US" dirty="0">
              <a:solidFill>
                <a:srgbClr val="141413"/>
              </a:solidFill>
              <a:latin typeface="+mn-lt"/>
            </a:endParaRPr>
          </a:p>
          <a:p>
            <a:pPr eaLnBrk="1" hangingPunct="1"/>
            <a:r>
              <a:rPr lang="en-US" altLang="en-US" dirty="0">
                <a:solidFill>
                  <a:srgbClr val="141413"/>
                </a:solidFill>
                <a:latin typeface="+mn-lt"/>
              </a:rPr>
              <a:t>What can we conclude about the proportion of all French adults who sympathize with the practice of </a:t>
            </a:r>
            <a:r>
              <a:rPr lang="en-US" altLang="en-US" dirty="0" err="1">
                <a:solidFill>
                  <a:srgbClr val="141413"/>
                </a:solidFill>
                <a:latin typeface="+mn-lt"/>
              </a:rPr>
              <a:t>bossnapping</a:t>
            </a:r>
            <a:r>
              <a:rPr lang="en-US" altLang="en-US" dirty="0">
                <a:solidFill>
                  <a:srgbClr val="141413"/>
                </a:solidFill>
                <a:latin typeface="+mn-lt"/>
              </a:rPr>
              <a:t>?</a:t>
            </a:r>
            <a:endParaRPr lang="en-US" altLang="en-US" dirty="0">
              <a:latin typeface="+mn-lt"/>
            </a:endParaRPr>
          </a:p>
        </p:txBody>
      </p:sp>
    </p:spTree>
    <p:extLst>
      <p:ext uri="{BB962C8B-B14F-4D97-AF65-F5344CB8AC3E}">
        <p14:creationId xmlns:p14="http://schemas.microsoft.com/office/powerpoint/2010/main" xmlns="" val="8453065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lstStyle/>
          <a:p>
            <a:pPr eaLnBrk="1" hangingPunct="1"/>
            <a:r>
              <a:rPr lang="en-US" dirty="0" smtClean="0"/>
              <a:t>Why study statistics?</a:t>
            </a:r>
            <a:endParaRPr lang="en-US" b="1" dirty="0" smtClean="0"/>
          </a:p>
        </p:txBody>
      </p:sp>
      <p:sp>
        <p:nvSpPr>
          <p:cNvPr id="6147" name="Content Placeholder 2"/>
          <p:cNvSpPr>
            <a:spLocks noGrp="1"/>
          </p:cNvSpPr>
          <p:nvPr>
            <p:ph idx="1"/>
          </p:nvPr>
        </p:nvSpPr>
        <p:spPr>
          <a:xfrm>
            <a:off x="304800" y="1371601"/>
            <a:ext cx="11049000" cy="4805363"/>
          </a:xfrm>
        </p:spPr>
        <p:txBody>
          <a:bodyPr>
            <a:normAutofit/>
          </a:bodyPr>
          <a:lstStyle/>
          <a:p>
            <a:r>
              <a:rPr lang="en-US" sz="2400" dirty="0" smtClean="0"/>
              <a:t>The study of statistics involves math and relies upon calculations of numbers. </a:t>
            </a:r>
          </a:p>
          <a:p>
            <a:endParaRPr lang="en-US" sz="2400" dirty="0" smtClean="0"/>
          </a:p>
          <a:p>
            <a:r>
              <a:rPr lang="en-US" sz="2400" dirty="0" smtClean="0"/>
              <a:t>But it also relies heavily on how the numbers are chosen and how the statistics are interpreted. </a:t>
            </a:r>
          </a:p>
          <a:p>
            <a:endParaRPr lang="en-US" sz="2400" dirty="0" smtClean="0"/>
          </a:p>
          <a:p>
            <a:r>
              <a:rPr lang="en-US" sz="2400" dirty="0" smtClean="0"/>
              <a:t>For example, consider the following two scenarios and the interpretations based upon the presented statistics. You will find that the numbers may be right, but the interpretation may be wrong. </a:t>
            </a:r>
          </a:p>
          <a:p>
            <a:r>
              <a:rPr lang="en-US" sz="2400" dirty="0" smtClean="0"/>
              <a:t>Try to identify a major flaw with each interpretation before we describe it.</a:t>
            </a:r>
            <a:endParaRPr lang="en-US" sz="200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Distributions</a:t>
            </a:r>
          </a:p>
        </p:txBody>
      </p:sp>
      <p:sp>
        <p:nvSpPr>
          <p:cNvPr id="3" name="Content Placeholder 2"/>
          <p:cNvSpPr>
            <a:spLocks noGrp="1"/>
          </p:cNvSpPr>
          <p:nvPr>
            <p:ph idx="1"/>
          </p:nvPr>
        </p:nvSpPr>
        <p:spPr>
          <a:xfrm>
            <a:off x="259643" y="1117600"/>
            <a:ext cx="11638845" cy="5046133"/>
          </a:xfrm>
        </p:spPr>
        <p:txBody>
          <a:bodyPr>
            <a:noAutofit/>
          </a:bodyPr>
          <a:lstStyle/>
          <a:p>
            <a:pPr marL="457200" lvl="1" indent="0" algn="just">
              <a:buNone/>
            </a:pPr>
            <a:r>
              <a:rPr lang="en-US" sz="2400" dirty="0" smtClean="0">
                <a:solidFill>
                  <a:schemeClr val="tx1"/>
                </a:solidFill>
              </a:rPr>
              <a:t>I have a bag of Plain M&amp;M's. The M&amp;M's are in six different colors. A quick count showed that there were 55 M&amp;M's: 17 brown, 18 red, 7 yellow, 7 green, 2 blue, and 4 orange. These counts are shown below In the table.</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This table is called </a:t>
            </a:r>
            <a:r>
              <a:rPr lang="en-US" sz="2400" b="1" dirty="0" smtClean="0">
                <a:solidFill>
                  <a:schemeClr val="tx1"/>
                </a:solidFill>
              </a:rPr>
              <a:t>a frequency table </a:t>
            </a:r>
            <a:r>
              <a:rPr lang="en-US" sz="2400" dirty="0" smtClean="0">
                <a:solidFill>
                  <a:schemeClr val="tx1"/>
                </a:solidFill>
              </a:rPr>
              <a:t>and it describes the distribution of M&amp;M</a:t>
            </a:r>
          </a:p>
          <a:p>
            <a:pPr marL="457200" lvl="1" indent="0" algn="just">
              <a:buNone/>
            </a:pPr>
            <a:r>
              <a:rPr lang="en-US" sz="2400" dirty="0" smtClean="0">
                <a:solidFill>
                  <a:schemeClr val="tx1"/>
                </a:solidFill>
              </a:rPr>
              <a:t>color frequencies. This kind of distribution is called a </a:t>
            </a:r>
            <a:r>
              <a:rPr lang="en-US" sz="2400" b="1" dirty="0" smtClean="0">
                <a:solidFill>
                  <a:schemeClr val="tx1"/>
                </a:solidFill>
              </a:rPr>
              <a:t>frequency distribution</a:t>
            </a:r>
            <a:r>
              <a:rPr lang="en-US" sz="2400" dirty="0" smtClean="0">
                <a:solidFill>
                  <a:schemeClr val="tx1"/>
                </a:solidFill>
              </a:rPr>
              <a:t>.</a:t>
            </a: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5122" name="Picture 2"/>
          <p:cNvPicPr>
            <a:picLocks noChangeAspect="1" noChangeArrowheads="1"/>
          </p:cNvPicPr>
          <p:nvPr/>
        </p:nvPicPr>
        <p:blipFill>
          <a:blip r:embed="rId2" cstate="print"/>
          <a:srcRect/>
          <a:stretch>
            <a:fillRect/>
          </a:stretch>
        </p:blipFill>
        <p:spPr bwMode="auto">
          <a:xfrm>
            <a:off x="3270781" y="2266071"/>
            <a:ext cx="4608864" cy="24610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229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2294" name="Text Box 6"/>
          <p:cNvSpPr txBox="1">
            <a:spLocks noChangeArrowheads="1"/>
          </p:cNvSpPr>
          <p:nvPr/>
        </p:nvSpPr>
        <p:spPr bwMode="auto">
          <a:xfrm>
            <a:off x="406400" y="152400"/>
            <a:ext cx="578555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i="1">
                <a:solidFill>
                  <a:srgbClr val="94141A"/>
                </a:solidFill>
              </a:rPr>
              <a:t>Guided Example</a:t>
            </a:r>
            <a:r>
              <a:rPr lang="en-US" altLang="en-US" sz="3200">
                <a:solidFill>
                  <a:srgbClr val="94141A"/>
                </a:solidFill>
              </a:rPr>
              <a:t> (continued):</a:t>
            </a:r>
            <a:r>
              <a:rPr lang="en-US" altLang="en-US" sz="3200" b="1">
                <a:solidFill>
                  <a:srgbClr val="94141A"/>
                </a:solidFill>
              </a:rPr>
              <a:t> </a:t>
            </a:r>
            <a:endParaRPr lang="en-US" altLang="en-US" sz="3200" b="1">
              <a:solidFill>
                <a:srgbClr val="0033CC"/>
              </a:solidFill>
            </a:endParaRPr>
          </a:p>
        </p:txBody>
      </p:sp>
      <p:sp>
        <p:nvSpPr>
          <p:cNvPr id="12295" name="Text Box 7"/>
          <p:cNvSpPr txBox="1">
            <a:spLocks noChangeArrowheads="1"/>
          </p:cNvSpPr>
          <p:nvPr/>
        </p:nvSpPr>
        <p:spPr bwMode="auto">
          <a:xfrm>
            <a:off x="609601" y="877889"/>
            <a:ext cx="10361247"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Randomization Condition: </a:t>
            </a:r>
            <a:r>
              <a:rPr lang="en-US" altLang="en-US" dirty="0">
                <a:solidFill>
                  <a:srgbClr val="7030A0"/>
                </a:solidFill>
                <a:latin typeface="+mn-lt"/>
              </a:rPr>
              <a:t>The sample was selected randomly.</a:t>
            </a:r>
          </a:p>
          <a:p>
            <a:pPr eaLnBrk="1" hangingPunct="1"/>
            <a:endParaRPr lang="en-US" altLang="en-US" dirty="0">
              <a:latin typeface="+mn-lt"/>
            </a:endParaRPr>
          </a:p>
          <a:p>
            <a:pPr eaLnBrk="1" hangingPunct="1"/>
            <a:r>
              <a:rPr lang="en-US" altLang="en-US" dirty="0">
                <a:latin typeface="+mn-lt"/>
              </a:rPr>
              <a:t>10% Condition: </a:t>
            </a:r>
            <a:r>
              <a:rPr lang="en-US" altLang="en-US" dirty="0">
                <a:solidFill>
                  <a:srgbClr val="5F2987"/>
                </a:solidFill>
                <a:latin typeface="+mn-lt"/>
              </a:rPr>
              <a:t>The sample is certainly less than 10% of the population.</a:t>
            </a:r>
          </a:p>
          <a:p>
            <a:pPr eaLnBrk="1" hangingPunct="1"/>
            <a:endParaRPr lang="en-US" altLang="en-US" dirty="0">
              <a:solidFill>
                <a:srgbClr val="5F2987"/>
              </a:solidFill>
              <a:latin typeface="+mn-lt"/>
            </a:endParaRPr>
          </a:p>
          <a:p>
            <a:pPr eaLnBrk="1" hangingPunct="1"/>
            <a:r>
              <a:rPr lang="en-US" altLang="en-US" dirty="0">
                <a:latin typeface="+mn-lt"/>
              </a:rPr>
              <a:t>Success/Failure Condition:</a:t>
            </a: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a:p>
            <a:pPr eaLnBrk="1" hangingPunct="1"/>
            <a:r>
              <a:rPr lang="en-US" altLang="en-US" dirty="0">
                <a:solidFill>
                  <a:srgbClr val="5F2987"/>
                </a:solidFill>
                <a:latin typeface="+mn-lt"/>
              </a:rPr>
              <a:t>The conditions are satisfied so a one-proportion </a:t>
            </a:r>
            <a:r>
              <a:rPr lang="en-US" altLang="en-US" i="1" dirty="0">
                <a:solidFill>
                  <a:srgbClr val="5F2987"/>
                </a:solidFill>
                <a:latin typeface="+mn-lt"/>
              </a:rPr>
              <a:t>z</a:t>
            </a:r>
            <a:r>
              <a:rPr lang="en-US" altLang="en-US" dirty="0">
                <a:solidFill>
                  <a:srgbClr val="5F2987"/>
                </a:solidFill>
                <a:latin typeface="+mn-lt"/>
              </a:rPr>
              <a:t>-interval using the Normal model is appropriate.</a:t>
            </a:r>
          </a:p>
        </p:txBody>
      </p:sp>
      <p:graphicFrame>
        <p:nvGraphicFramePr>
          <p:cNvPr id="12290" name="Object 8"/>
          <p:cNvGraphicFramePr>
            <a:graphicFrameLocks noChangeAspect="1"/>
          </p:cNvGraphicFramePr>
          <p:nvPr/>
        </p:nvGraphicFramePr>
        <p:xfrm>
          <a:off x="4763043" y="3174471"/>
          <a:ext cx="5509846" cy="474662"/>
        </p:xfrm>
        <a:graphic>
          <a:graphicData uri="http://schemas.openxmlformats.org/presentationml/2006/ole">
            <p:oleObj spid="_x0000_s1165314" name="Equation" r:id="rId4" imgW="1777229" imgH="203112" progId="">
              <p:embed/>
            </p:oleObj>
          </a:graphicData>
        </a:graphic>
      </p:graphicFrame>
      <p:graphicFrame>
        <p:nvGraphicFramePr>
          <p:cNvPr id="12291" name="Object 3"/>
          <p:cNvGraphicFramePr>
            <a:graphicFrameLocks noChangeAspect="1"/>
          </p:cNvGraphicFramePr>
          <p:nvPr/>
        </p:nvGraphicFramePr>
        <p:xfrm>
          <a:off x="4819487" y="2509485"/>
          <a:ext cx="5509846" cy="474662"/>
        </p:xfrm>
        <a:graphic>
          <a:graphicData uri="http://schemas.openxmlformats.org/presentationml/2006/ole">
            <p:oleObj spid="_x0000_s1165315" name="Equation" r:id="rId5" imgW="1777229" imgH="203112" progId="">
              <p:embed/>
            </p:oleObj>
          </a:graphicData>
        </a:graphic>
      </p:graphicFrame>
    </p:spTree>
    <p:extLst>
      <p:ext uri="{BB962C8B-B14F-4D97-AF65-F5344CB8AC3E}">
        <p14:creationId xmlns:p14="http://schemas.microsoft.com/office/powerpoint/2010/main" xmlns="" val="844814870"/>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318"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3319" name="Text Box 6"/>
          <p:cNvSpPr txBox="1">
            <a:spLocks noChangeArrowheads="1"/>
          </p:cNvSpPr>
          <p:nvPr/>
        </p:nvSpPr>
        <p:spPr bwMode="auto">
          <a:xfrm>
            <a:off x="406400" y="152400"/>
            <a:ext cx="578555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i="1">
                <a:solidFill>
                  <a:srgbClr val="94141A"/>
                </a:solidFill>
              </a:rPr>
              <a:t>Guided Example</a:t>
            </a:r>
            <a:r>
              <a:rPr lang="en-US" altLang="en-US" sz="3200">
                <a:solidFill>
                  <a:srgbClr val="94141A"/>
                </a:solidFill>
              </a:rPr>
              <a:t> (continued):</a:t>
            </a:r>
            <a:r>
              <a:rPr lang="en-US" altLang="en-US" sz="3200" b="1">
                <a:solidFill>
                  <a:srgbClr val="94141A"/>
                </a:solidFill>
              </a:rPr>
              <a:t> </a:t>
            </a:r>
            <a:endParaRPr lang="en-US" altLang="en-US" sz="3200" b="1">
              <a:solidFill>
                <a:srgbClr val="0033CC"/>
              </a:solidFill>
            </a:endParaRPr>
          </a:p>
        </p:txBody>
      </p:sp>
      <p:sp>
        <p:nvSpPr>
          <p:cNvPr id="13320" name="Text Box 7"/>
          <p:cNvSpPr txBox="1">
            <a:spLocks noChangeArrowheads="1"/>
          </p:cNvSpPr>
          <p:nvPr/>
        </p:nvSpPr>
        <p:spPr bwMode="auto">
          <a:xfrm>
            <a:off x="609600" y="877889"/>
            <a:ext cx="10175631"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Construct the 95% confidence interval.</a:t>
            </a:r>
          </a:p>
          <a:p>
            <a:pPr eaLnBrk="1" hangingPunct="1"/>
            <a:endParaRPr lang="en-US" altLang="en-US" dirty="0">
              <a:latin typeface="+mn-lt"/>
            </a:endParaRPr>
          </a:p>
          <a:p>
            <a:pPr eaLnBrk="1" hangingPunct="1"/>
            <a:endParaRPr lang="en-US" altLang="en-US" dirty="0">
              <a:latin typeface="+mn-lt"/>
            </a:endParaRPr>
          </a:p>
          <a:p>
            <a:pPr eaLnBrk="1" hangingPunct="1"/>
            <a:endParaRPr lang="en-US" altLang="en-US" dirty="0">
              <a:latin typeface="+mn-lt"/>
            </a:endParaRPr>
          </a:p>
        </p:txBody>
      </p:sp>
      <p:graphicFrame>
        <p:nvGraphicFramePr>
          <p:cNvPr id="13314" name="Object 8"/>
          <p:cNvGraphicFramePr>
            <a:graphicFrameLocks noChangeAspect="1"/>
          </p:cNvGraphicFramePr>
          <p:nvPr/>
        </p:nvGraphicFramePr>
        <p:xfrm>
          <a:off x="1311031" y="1628775"/>
          <a:ext cx="8292123" cy="2808288"/>
        </p:xfrm>
        <a:graphic>
          <a:graphicData uri="http://schemas.openxmlformats.org/presentationml/2006/ole">
            <p:oleObj spid="_x0000_s1166338" name="Equation" r:id="rId4" imgW="2489200" imgH="1117600" progId="">
              <p:embed/>
            </p:oleObj>
          </a:graphicData>
        </a:graphic>
      </p:graphicFrame>
      <p:graphicFrame>
        <p:nvGraphicFramePr>
          <p:cNvPr id="13315" name="Object 3"/>
          <p:cNvGraphicFramePr>
            <a:graphicFrameLocks noChangeAspect="1"/>
          </p:cNvGraphicFramePr>
          <p:nvPr/>
        </p:nvGraphicFramePr>
        <p:xfrm>
          <a:off x="2196123" y="4652964"/>
          <a:ext cx="6408615" cy="420687"/>
        </p:xfrm>
        <a:graphic>
          <a:graphicData uri="http://schemas.openxmlformats.org/presentationml/2006/ole">
            <p:oleObj spid="_x0000_s1166339" name="Equation" r:id="rId5" imgW="2336800" imgH="203200" progId="">
              <p:embed/>
            </p:oleObj>
          </a:graphicData>
        </a:graphic>
      </p:graphicFrame>
      <p:graphicFrame>
        <p:nvGraphicFramePr>
          <p:cNvPr id="13316" name="Object 4"/>
          <p:cNvGraphicFramePr>
            <a:graphicFrameLocks noChangeAspect="1"/>
          </p:cNvGraphicFramePr>
          <p:nvPr/>
        </p:nvGraphicFramePr>
        <p:xfrm>
          <a:off x="2993293" y="5445125"/>
          <a:ext cx="5085862" cy="419100"/>
        </p:xfrm>
        <a:graphic>
          <a:graphicData uri="http://schemas.openxmlformats.org/presentationml/2006/ole">
            <p:oleObj spid="_x0000_s1166340" name="Equation" r:id="rId6" imgW="1854200" imgH="203200" progId="">
              <p:embed/>
            </p:oleObj>
          </a:graphicData>
        </a:graphic>
      </p:graphicFrame>
    </p:spTree>
    <p:extLst>
      <p:ext uri="{BB962C8B-B14F-4D97-AF65-F5344CB8AC3E}">
        <p14:creationId xmlns:p14="http://schemas.microsoft.com/office/powerpoint/2010/main" xmlns="" val="3061626496"/>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632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6324" name="Text Box 6"/>
          <p:cNvSpPr txBox="1">
            <a:spLocks noChangeArrowheads="1"/>
          </p:cNvSpPr>
          <p:nvPr/>
        </p:nvSpPr>
        <p:spPr bwMode="auto">
          <a:xfrm>
            <a:off x="406401" y="152400"/>
            <a:ext cx="567174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i="1">
                <a:solidFill>
                  <a:srgbClr val="94141A"/>
                </a:solidFill>
              </a:rPr>
              <a:t>Guided Example</a:t>
            </a:r>
            <a:r>
              <a:rPr lang="en-US" altLang="en-US" sz="3200">
                <a:solidFill>
                  <a:srgbClr val="94141A"/>
                </a:solidFill>
              </a:rPr>
              <a:t> (continued):</a:t>
            </a:r>
            <a:endParaRPr lang="en-US" altLang="en-US" sz="3200" b="1">
              <a:solidFill>
                <a:srgbClr val="0033CC"/>
              </a:solidFill>
            </a:endParaRPr>
          </a:p>
        </p:txBody>
      </p:sp>
      <p:sp>
        <p:nvSpPr>
          <p:cNvPr id="56325" name="Text Box 7"/>
          <p:cNvSpPr txBox="1">
            <a:spLocks noChangeArrowheads="1"/>
          </p:cNvSpPr>
          <p:nvPr/>
        </p:nvSpPr>
        <p:spPr bwMode="auto">
          <a:xfrm>
            <a:off x="609600" y="877889"/>
            <a:ext cx="11277600"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Report conclusions.</a:t>
            </a:r>
          </a:p>
          <a:p>
            <a:pPr eaLnBrk="1" hangingPunct="1"/>
            <a:endParaRPr lang="en-US" altLang="en-US" dirty="0">
              <a:latin typeface="+mn-lt"/>
            </a:endParaRPr>
          </a:p>
          <a:p>
            <a:pPr eaLnBrk="1" hangingPunct="1"/>
            <a:r>
              <a:rPr lang="en-US" altLang="en-US" dirty="0">
                <a:solidFill>
                  <a:srgbClr val="5F2987"/>
                </a:solidFill>
                <a:latin typeface="+mn-lt"/>
              </a:rPr>
              <a:t>The polling agency </a:t>
            </a:r>
            <a:r>
              <a:rPr lang="en-US" altLang="en-US" i="1" dirty="0">
                <a:solidFill>
                  <a:srgbClr val="5F2987"/>
                </a:solidFill>
                <a:latin typeface="+mn-lt"/>
              </a:rPr>
              <a:t>Paris Match </a:t>
            </a:r>
            <a:r>
              <a:rPr lang="en-US" altLang="en-US" dirty="0">
                <a:solidFill>
                  <a:srgbClr val="5F2987"/>
                </a:solidFill>
                <a:latin typeface="+mn-lt"/>
              </a:rPr>
              <a:t>surveyed 1010 French adults and asked whether they approved, were sympathetic to or disapproved of recent </a:t>
            </a:r>
            <a:r>
              <a:rPr lang="en-US" altLang="en-US" dirty="0" err="1">
                <a:solidFill>
                  <a:srgbClr val="5F2987"/>
                </a:solidFill>
                <a:latin typeface="+mn-lt"/>
              </a:rPr>
              <a:t>bossnapping</a:t>
            </a:r>
            <a:r>
              <a:rPr lang="en-US" altLang="en-US" dirty="0">
                <a:solidFill>
                  <a:srgbClr val="5F2987"/>
                </a:solidFill>
                <a:latin typeface="+mn-lt"/>
              </a:rPr>
              <a:t> actions.  </a:t>
            </a:r>
          </a:p>
          <a:p>
            <a:pPr eaLnBrk="1" hangingPunct="1"/>
            <a:endParaRPr lang="en-US" altLang="en-US" dirty="0">
              <a:solidFill>
                <a:srgbClr val="5F2987"/>
              </a:solidFill>
              <a:latin typeface="+mn-lt"/>
            </a:endParaRPr>
          </a:p>
          <a:p>
            <a:pPr eaLnBrk="1" hangingPunct="1"/>
            <a:r>
              <a:rPr lang="en-US" altLang="en-US" dirty="0">
                <a:solidFill>
                  <a:srgbClr val="5F2987"/>
                </a:solidFill>
                <a:latin typeface="+mn-lt"/>
              </a:rPr>
              <a:t>Although we can’t know the true proportion of French adults who were sympathetic (without supporting outright), based on the survey we can be 95% confident that between 60.1% and 65.9% of all French adults were.</a:t>
            </a:r>
            <a:endParaRPr lang="en-US" altLang="en-US" dirty="0">
              <a:latin typeface="+mn-lt"/>
            </a:endParaRPr>
          </a:p>
        </p:txBody>
      </p:sp>
    </p:spTree>
    <p:extLst>
      <p:ext uri="{BB962C8B-B14F-4D97-AF65-F5344CB8AC3E}">
        <p14:creationId xmlns:p14="http://schemas.microsoft.com/office/powerpoint/2010/main" xmlns="" val="3941958143"/>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434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4342" name="Text Box 6"/>
          <p:cNvSpPr txBox="1">
            <a:spLocks noChangeArrowheads="1"/>
          </p:cNvSpPr>
          <p:nvPr/>
        </p:nvSpPr>
        <p:spPr bwMode="auto">
          <a:xfrm>
            <a:off x="449385" y="152400"/>
            <a:ext cx="530786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Choosing </a:t>
            </a:r>
            <a:r>
              <a:rPr lang="en-US" altLang="en-US" sz="3200" b="1" dirty="0">
                <a:solidFill>
                  <a:srgbClr val="669900"/>
                </a:solidFill>
              </a:rPr>
              <a:t>the Sample Size</a:t>
            </a:r>
          </a:p>
        </p:txBody>
      </p:sp>
      <p:sp>
        <p:nvSpPr>
          <p:cNvPr id="14343" name="Text Box 7"/>
          <p:cNvSpPr txBox="1">
            <a:spLocks noChangeArrowheads="1"/>
          </p:cNvSpPr>
          <p:nvPr/>
        </p:nvSpPr>
        <p:spPr bwMode="auto">
          <a:xfrm>
            <a:off x="609600" y="885825"/>
            <a:ext cx="112776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To get a narrower confidence interval without giving up confidence, we must choose a larger sample.</a:t>
            </a:r>
          </a:p>
          <a:p>
            <a:pPr eaLnBrk="1" hangingPunct="1"/>
            <a:endParaRPr lang="en-US" altLang="en-US" dirty="0">
              <a:latin typeface="+mn-lt"/>
            </a:endParaRPr>
          </a:p>
          <a:p>
            <a:pPr eaLnBrk="1" hangingPunct="1"/>
            <a:r>
              <a:rPr lang="en-US" altLang="en-US" dirty="0">
                <a:latin typeface="+mn-lt"/>
              </a:rPr>
              <a:t>Suppose a company wants to offer a new service and wants to estimate, to within 3%, the proportion of customers who are likely to purchase this new service with 95% confidence. How large a sample do they need?</a:t>
            </a:r>
          </a:p>
          <a:p>
            <a:pPr eaLnBrk="1" hangingPunct="1"/>
            <a:endParaRPr lang="en-US" altLang="en-US" dirty="0">
              <a:latin typeface="+mn-lt"/>
            </a:endParaRPr>
          </a:p>
          <a:p>
            <a:pPr eaLnBrk="1" hangingPunct="1"/>
            <a:r>
              <a:rPr lang="en-US" altLang="en-US" dirty="0">
                <a:latin typeface="+mn-lt"/>
              </a:rPr>
              <a:t>To answer this question, we look at the margin of error.</a:t>
            </a:r>
            <a:endParaRPr lang="en-US" altLang="en-US" b="1" dirty="0">
              <a:latin typeface="+mn-lt"/>
            </a:endParaRPr>
          </a:p>
        </p:txBody>
      </p:sp>
      <p:graphicFrame>
        <p:nvGraphicFramePr>
          <p:cNvPr id="14338" name="Object 8"/>
          <p:cNvGraphicFramePr>
            <a:graphicFrameLocks noChangeAspect="1"/>
          </p:cNvGraphicFramePr>
          <p:nvPr/>
        </p:nvGraphicFramePr>
        <p:xfrm>
          <a:off x="3348892" y="4437064"/>
          <a:ext cx="4784970" cy="750887"/>
        </p:xfrm>
        <a:graphic>
          <a:graphicData uri="http://schemas.openxmlformats.org/presentationml/2006/ole">
            <p:oleObj spid="_x0000_s1167362" name="Equation" r:id="rId4" imgW="2120900" imgH="444500" progId="">
              <p:embed/>
            </p:oleObj>
          </a:graphicData>
        </a:graphic>
      </p:graphicFrame>
      <p:sp>
        <p:nvSpPr>
          <p:cNvPr id="14344" name="Text Box 7"/>
          <p:cNvSpPr txBox="1">
            <a:spLocks noChangeArrowheads="1"/>
          </p:cNvSpPr>
          <p:nvPr/>
        </p:nvSpPr>
        <p:spPr bwMode="auto">
          <a:xfrm>
            <a:off x="609600" y="5257801"/>
            <a:ext cx="112776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We see that this question can’t be answered because there are two unknown values,     and </a:t>
            </a:r>
            <a:r>
              <a:rPr lang="en-US" altLang="en-US" b="1" i="1" dirty="0">
                <a:latin typeface="+mn-lt"/>
              </a:rPr>
              <a:t>n</a:t>
            </a:r>
            <a:r>
              <a:rPr lang="en-US" altLang="en-US" dirty="0">
                <a:latin typeface="+mn-lt"/>
              </a:rPr>
              <a:t>.</a:t>
            </a:r>
          </a:p>
        </p:txBody>
      </p:sp>
      <p:graphicFrame>
        <p:nvGraphicFramePr>
          <p:cNvPr id="14339" name="Object 13"/>
          <p:cNvGraphicFramePr>
            <a:graphicFrameLocks noChangeAspect="1"/>
          </p:cNvGraphicFramePr>
          <p:nvPr/>
        </p:nvGraphicFramePr>
        <p:xfrm>
          <a:off x="1705275" y="5672314"/>
          <a:ext cx="472831" cy="474663"/>
        </p:xfrm>
        <a:graphic>
          <a:graphicData uri="http://schemas.openxmlformats.org/presentationml/2006/ole">
            <p:oleObj spid="_x0000_s1167363" name="Equation" r:id="rId5" imgW="152268" imgH="203024" progId="">
              <p:embed/>
            </p:oleObj>
          </a:graphicData>
        </a:graphic>
      </p:graphicFrame>
    </p:spTree>
    <p:extLst>
      <p:ext uri="{BB962C8B-B14F-4D97-AF65-F5344CB8AC3E}">
        <p14:creationId xmlns:p14="http://schemas.microsoft.com/office/powerpoint/2010/main" xmlns="" val="1927863882"/>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5366"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5367" name="Text Box 6"/>
          <p:cNvSpPr txBox="1">
            <a:spLocks noChangeArrowheads="1"/>
          </p:cNvSpPr>
          <p:nvPr/>
        </p:nvSpPr>
        <p:spPr bwMode="auto">
          <a:xfrm>
            <a:off x="449385" y="152400"/>
            <a:ext cx="530786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Choosing </a:t>
            </a:r>
            <a:r>
              <a:rPr lang="en-US" altLang="en-US" sz="3200" b="1" dirty="0">
                <a:solidFill>
                  <a:srgbClr val="669900"/>
                </a:solidFill>
              </a:rPr>
              <a:t>the Sample Size</a:t>
            </a:r>
          </a:p>
        </p:txBody>
      </p:sp>
      <p:sp>
        <p:nvSpPr>
          <p:cNvPr id="15368" name="Text Box 7"/>
          <p:cNvSpPr txBox="1">
            <a:spLocks noChangeArrowheads="1"/>
          </p:cNvSpPr>
          <p:nvPr/>
        </p:nvSpPr>
        <p:spPr bwMode="auto">
          <a:xfrm>
            <a:off x="609600" y="885825"/>
            <a:ext cx="112776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We proceed by guessing the worst case scenario for    . We   guess     is 0.50 because this makes the SD (and therefore </a:t>
            </a:r>
            <a:r>
              <a:rPr lang="en-US" altLang="en-US" b="1" i="1" dirty="0">
                <a:latin typeface="Times New Roman" panose="02020603050405020304" pitchFamily="18" charset="0"/>
              </a:rPr>
              <a:t>n</a:t>
            </a:r>
            <a:r>
              <a:rPr lang="en-US" altLang="en-US" dirty="0"/>
              <a:t>)        the largest.</a:t>
            </a:r>
          </a:p>
          <a:p>
            <a:pPr eaLnBrk="1" hangingPunct="1"/>
            <a:endParaRPr lang="en-US" altLang="en-US" dirty="0"/>
          </a:p>
          <a:p>
            <a:pPr eaLnBrk="1" hangingPunct="1"/>
            <a:r>
              <a:rPr lang="en-US" altLang="en-US" dirty="0"/>
              <a:t>We may now compute </a:t>
            </a:r>
            <a:r>
              <a:rPr lang="en-US" altLang="en-US" i="1" dirty="0">
                <a:latin typeface="Times New Roman" panose="02020603050405020304" pitchFamily="18" charset="0"/>
              </a:rPr>
              <a:t>n</a:t>
            </a:r>
            <a:r>
              <a:rPr lang="en-US" altLang="en-US" dirty="0"/>
              <a:t>.</a:t>
            </a:r>
            <a:endParaRPr lang="en-US" altLang="en-US" b="1" dirty="0"/>
          </a:p>
        </p:txBody>
      </p:sp>
      <p:graphicFrame>
        <p:nvGraphicFramePr>
          <p:cNvPr id="15362" name="Object 8"/>
          <p:cNvGraphicFramePr>
            <a:graphicFrameLocks noChangeAspect="1"/>
          </p:cNvGraphicFramePr>
          <p:nvPr/>
        </p:nvGraphicFramePr>
        <p:xfrm>
          <a:off x="2018324" y="2997200"/>
          <a:ext cx="6910753" cy="1011238"/>
        </p:xfrm>
        <a:graphic>
          <a:graphicData uri="http://schemas.openxmlformats.org/presentationml/2006/ole">
            <p:oleObj spid="_x0000_s1168386" name="Equation" r:id="rId4" imgW="2273300" imgH="444500" progId="">
              <p:embed/>
            </p:oleObj>
          </a:graphicData>
        </a:graphic>
      </p:graphicFrame>
      <p:sp>
        <p:nvSpPr>
          <p:cNvPr id="15369" name="Text Box 7"/>
          <p:cNvSpPr txBox="1">
            <a:spLocks noChangeArrowheads="1"/>
          </p:cNvSpPr>
          <p:nvPr/>
        </p:nvSpPr>
        <p:spPr bwMode="auto">
          <a:xfrm>
            <a:off x="609600" y="3886200"/>
            <a:ext cx="112776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dirty="0">
              <a:latin typeface="+mn-lt"/>
            </a:endParaRPr>
          </a:p>
          <a:p>
            <a:pPr eaLnBrk="1" hangingPunct="1"/>
            <a:r>
              <a:rPr lang="en-US" altLang="en-US" dirty="0">
                <a:latin typeface="+mn-lt"/>
              </a:rPr>
              <a:t>We can conclude that the company will need at least 1068 respondents to keep the margin of error as small as 3% with confidence level 95%.</a:t>
            </a:r>
          </a:p>
        </p:txBody>
      </p:sp>
      <p:graphicFrame>
        <p:nvGraphicFramePr>
          <p:cNvPr id="15363" name="Object 10"/>
          <p:cNvGraphicFramePr>
            <a:graphicFrameLocks noChangeAspect="1"/>
          </p:cNvGraphicFramePr>
          <p:nvPr/>
        </p:nvGraphicFramePr>
        <p:xfrm>
          <a:off x="6832601" y="1295401"/>
          <a:ext cx="472831" cy="474663"/>
        </p:xfrm>
        <a:graphic>
          <a:graphicData uri="http://schemas.openxmlformats.org/presentationml/2006/ole">
            <p:oleObj spid="_x0000_s1168387" name="Equation" r:id="rId5" imgW="152268" imgH="203024" progId="">
              <p:embed/>
            </p:oleObj>
          </a:graphicData>
        </a:graphic>
      </p:graphicFrame>
      <p:graphicFrame>
        <p:nvGraphicFramePr>
          <p:cNvPr id="15364" name="Object 11"/>
          <p:cNvGraphicFramePr>
            <a:graphicFrameLocks noChangeAspect="1"/>
          </p:cNvGraphicFramePr>
          <p:nvPr/>
        </p:nvGraphicFramePr>
        <p:xfrm>
          <a:off x="9814387" y="914400"/>
          <a:ext cx="472831" cy="474663"/>
        </p:xfrm>
        <a:graphic>
          <a:graphicData uri="http://schemas.openxmlformats.org/presentationml/2006/ole">
            <p:oleObj spid="_x0000_s1168388" name="Equation" r:id="rId6" imgW="152268" imgH="203024" progId="">
              <p:embed/>
            </p:oleObj>
          </a:graphicData>
        </a:graphic>
      </p:graphicFrame>
    </p:spTree>
    <p:extLst>
      <p:ext uri="{BB962C8B-B14F-4D97-AF65-F5344CB8AC3E}">
        <p14:creationId xmlns:p14="http://schemas.microsoft.com/office/powerpoint/2010/main" xmlns="" val="332785327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734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7348" name="Text Box 6"/>
          <p:cNvSpPr txBox="1">
            <a:spLocks noChangeArrowheads="1"/>
          </p:cNvSpPr>
          <p:nvPr/>
        </p:nvSpPr>
        <p:spPr bwMode="auto">
          <a:xfrm>
            <a:off x="449385" y="152400"/>
            <a:ext cx="530786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Choosing </a:t>
            </a:r>
            <a:r>
              <a:rPr lang="en-US" altLang="en-US" sz="3200" b="1" dirty="0">
                <a:solidFill>
                  <a:srgbClr val="669900"/>
                </a:solidFill>
              </a:rPr>
              <a:t>the Sample Size</a:t>
            </a:r>
          </a:p>
        </p:txBody>
      </p:sp>
      <p:sp>
        <p:nvSpPr>
          <p:cNvPr id="57349" name="Text Box 7"/>
          <p:cNvSpPr txBox="1">
            <a:spLocks noChangeArrowheads="1"/>
          </p:cNvSpPr>
          <p:nvPr/>
        </p:nvSpPr>
        <p:spPr bwMode="auto">
          <a:xfrm>
            <a:off x="609600" y="885825"/>
            <a:ext cx="10738338"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Usually a margin of error of 5% or less is acceptable. </a:t>
            </a:r>
          </a:p>
          <a:p>
            <a:pPr eaLnBrk="1" hangingPunct="1"/>
            <a:endParaRPr lang="en-US" altLang="en-US" dirty="0">
              <a:latin typeface="+mn-lt"/>
            </a:endParaRPr>
          </a:p>
          <a:p>
            <a:pPr eaLnBrk="1" hangingPunct="1"/>
            <a:r>
              <a:rPr lang="en-US" altLang="en-US" dirty="0">
                <a:latin typeface="+mn-lt"/>
              </a:rPr>
              <a:t>However, to cut the margin of error in half, you will have to quadruple the sample size.</a:t>
            </a:r>
          </a:p>
          <a:p>
            <a:pPr eaLnBrk="1" hangingPunct="1"/>
            <a:endParaRPr lang="en-US" altLang="en-US" dirty="0">
              <a:latin typeface="+mn-lt"/>
            </a:endParaRPr>
          </a:p>
          <a:p>
            <a:pPr eaLnBrk="1" hangingPunct="1"/>
            <a:r>
              <a:rPr lang="en-US" altLang="en-US" dirty="0">
                <a:latin typeface="+mn-lt"/>
              </a:rPr>
              <a:t>The sample size in a survey is the number of respondents, not the number of questionnaires sent or phone numbers dialed, so increasing the sample size can dramatically increase the cost and time needed to collect the data. </a:t>
            </a:r>
            <a:endParaRPr lang="en-US" altLang="en-US" b="1" dirty="0">
              <a:latin typeface="+mn-lt"/>
            </a:endParaRPr>
          </a:p>
        </p:txBody>
      </p:sp>
    </p:spTree>
    <p:extLst>
      <p:ext uri="{BB962C8B-B14F-4D97-AF65-F5344CB8AC3E}">
        <p14:creationId xmlns:p14="http://schemas.microsoft.com/office/powerpoint/2010/main" xmlns="" val="99374429"/>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7951167" cy="3570208"/>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Testing Statistical Hypotheses</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 xmlns:p14="http://schemas.microsoft.com/office/powerpoint/2010/main" val="2534127341"/>
      </p:ext>
    </p:extLst>
  </p:cSld>
  <p:clrMapOvr>
    <a:masterClrMapping/>
  </p:clrMapOvr>
  <p:timing>
    <p:tnLst>
      <p:par>
        <p:cT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945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9460" name="Text Box 7"/>
          <p:cNvSpPr txBox="1">
            <a:spLocks noChangeArrowheads="1"/>
          </p:cNvSpPr>
          <p:nvPr/>
        </p:nvSpPr>
        <p:spPr bwMode="auto">
          <a:xfrm>
            <a:off x="508000" y="609601"/>
            <a:ext cx="11277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The Dow Jones Industrial Average closing prices for the bull market 1982-1986:</a:t>
            </a:r>
          </a:p>
        </p:txBody>
      </p:sp>
      <p:pic>
        <p:nvPicPr>
          <p:cNvPr id="19461" name="Picture 1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58294" y="2032000"/>
            <a:ext cx="7475415" cy="360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74430548"/>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48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484" name="Text Box 6"/>
          <p:cNvSpPr txBox="1">
            <a:spLocks noChangeArrowheads="1"/>
          </p:cNvSpPr>
          <p:nvPr/>
        </p:nvSpPr>
        <p:spPr bwMode="auto">
          <a:xfrm>
            <a:off x="508000" y="609601"/>
            <a:ext cx="11277600"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Is the Dow just as likely to move higher as it is to move lower  </a:t>
            </a:r>
            <a:r>
              <a:rPr lang="en-US" altLang="en-US" dirty="0" smtClean="0"/>
              <a:t>on </a:t>
            </a:r>
            <a:r>
              <a:rPr lang="en-US" altLang="en-US" dirty="0"/>
              <a:t>any given day?</a:t>
            </a:r>
          </a:p>
          <a:p>
            <a:pPr eaLnBrk="1" hangingPunct="1"/>
            <a:endParaRPr lang="en-US" altLang="en-US" dirty="0"/>
          </a:p>
          <a:p>
            <a:pPr eaLnBrk="1" hangingPunct="1"/>
            <a:r>
              <a:rPr lang="en-US" altLang="en-US" dirty="0"/>
              <a:t>Out of the 1112 trading days in that period, the average increased on 573 days (sample proportion = 0.5153 or </a:t>
            </a:r>
            <a:r>
              <a:rPr lang="en-US" altLang="en-US" dirty="0">
                <a:solidFill>
                  <a:srgbClr val="0000FF"/>
                </a:solidFill>
              </a:rPr>
              <a:t>51.53%</a:t>
            </a:r>
            <a:r>
              <a:rPr lang="en-US" altLang="en-US" dirty="0"/>
              <a:t>). </a:t>
            </a:r>
          </a:p>
          <a:p>
            <a:pPr eaLnBrk="1" hangingPunct="1"/>
            <a:endParaRPr lang="en-US" altLang="en-US" dirty="0"/>
          </a:p>
          <a:p>
            <a:pPr eaLnBrk="1" hangingPunct="1"/>
            <a:r>
              <a:rPr lang="en-US" altLang="en-US" dirty="0"/>
              <a:t>That </a:t>
            </a:r>
            <a:r>
              <a:rPr lang="en-US" altLang="en-US" i="1" dirty="0"/>
              <a:t>is </a:t>
            </a:r>
            <a:r>
              <a:rPr lang="en-US" altLang="en-US" dirty="0"/>
              <a:t>more “up” days than “down” days.</a:t>
            </a:r>
          </a:p>
          <a:p>
            <a:pPr eaLnBrk="1" hangingPunct="1"/>
            <a:endParaRPr lang="en-US" altLang="en-US" dirty="0"/>
          </a:p>
          <a:p>
            <a:pPr eaLnBrk="1" hangingPunct="1"/>
            <a:r>
              <a:rPr lang="en-US" altLang="en-US" dirty="0"/>
              <a:t>But </a:t>
            </a:r>
            <a:r>
              <a:rPr lang="en-US" altLang="en-US" i="1" dirty="0">
                <a:solidFill>
                  <a:srgbClr val="0000FF"/>
                </a:solidFill>
              </a:rPr>
              <a:t>is it far enough from 50%</a:t>
            </a:r>
            <a:r>
              <a:rPr lang="en-US" altLang="en-US" dirty="0"/>
              <a:t> to cast doubt on the assumption of equally likely up or down movement?</a:t>
            </a:r>
          </a:p>
        </p:txBody>
      </p:sp>
    </p:spTree>
    <p:extLst>
      <p:ext uri="{BB962C8B-B14F-4D97-AF65-F5344CB8AC3E}">
        <p14:creationId xmlns:p14="http://schemas.microsoft.com/office/powerpoint/2010/main" xmlns="" val="2905200867"/>
      </p:ext>
    </p:extLst>
  </p:cSld>
  <p:clrMapOvr>
    <a:masterClrMapping/>
  </p:clrMapOvr>
  <p:timing>
    <p:tnLst>
      <p:par>
        <p:cT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150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1508"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Hypotheses</a:t>
            </a:r>
            <a:endParaRPr lang="en-US" altLang="en-US" sz="3200" b="1" dirty="0">
              <a:solidFill>
                <a:srgbClr val="669900"/>
              </a:solidFill>
            </a:endParaRPr>
          </a:p>
        </p:txBody>
      </p:sp>
      <p:sp>
        <p:nvSpPr>
          <p:cNvPr id="21509" name="Text Box 7"/>
          <p:cNvSpPr txBox="1">
            <a:spLocks noChangeArrowheads="1"/>
          </p:cNvSpPr>
          <p:nvPr/>
        </p:nvSpPr>
        <p:spPr bwMode="auto">
          <a:xfrm>
            <a:off x="508000" y="1066801"/>
            <a:ext cx="11017956"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To test whether the daily fluctuations are equally likely to be up as down, we assume that they are, and that any apparent difference from 50% is just random fluctuation.</a:t>
            </a:r>
          </a:p>
          <a:p>
            <a:pPr eaLnBrk="1" hangingPunct="1"/>
            <a:endParaRPr lang="en-US" altLang="en-US" dirty="0">
              <a:latin typeface="+mn-lt"/>
            </a:endParaRPr>
          </a:p>
          <a:p>
            <a:pPr eaLnBrk="1" hangingPunct="1"/>
            <a:r>
              <a:rPr lang="en-US" altLang="en-US" dirty="0">
                <a:latin typeface="+mn-lt"/>
              </a:rPr>
              <a:t>In other words, we begin by assuming the proportion of days on which the DJIA increases is 50%.  This statement will be our null hypothesis.</a:t>
            </a:r>
          </a:p>
        </p:txBody>
      </p:sp>
    </p:spTree>
    <p:extLst>
      <p:ext uri="{BB962C8B-B14F-4D97-AF65-F5344CB8AC3E}">
        <p14:creationId xmlns:p14="http://schemas.microsoft.com/office/powerpoint/2010/main" xmlns="" val="22834795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Distributions</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Often a frequency distribution is shown graphically as below, in Fig 1.</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The distribution shown concerns just my one bag of M&amp;M's. You might be wondering about  the distribution of colors for all M&amp;M's. </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6146" name="Picture 2"/>
          <p:cNvPicPr>
            <a:picLocks noChangeAspect="1" noChangeArrowheads="1"/>
          </p:cNvPicPr>
          <p:nvPr/>
        </p:nvPicPr>
        <p:blipFill>
          <a:blip r:embed="rId2" cstate="print"/>
          <a:srcRect/>
          <a:stretch>
            <a:fillRect/>
          </a:stretch>
        </p:blipFill>
        <p:spPr bwMode="auto">
          <a:xfrm>
            <a:off x="2631170" y="1868871"/>
            <a:ext cx="4582430" cy="27235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253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2532"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Hypotheses</a:t>
            </a:r>
            <a:endParaRPr lang="en-US" altLang="en-US" sz="3200" b="1" dirty="0">
              <a:solidFill>
                <a:srgbClr val="669900"/>
              </a:solidFill>
            </a:endParaRPr>
          </a:p>
        </p:txBody>
      </p:sp>
      <p:sp>
        <p:nvSpPr>
          <p:cNvPr id="22533" name="Text Box 7"/>
          <p:cNvSpPr txBox="1">
            <a:spLocks noChangeArrowheads="1"/>
          </p:cNvSpPr>
          <p:nvPr/>
        </p:nvSpPr>
        <p:spPr bwMode="auto">
          <a:xfrm>
            <a:off x="508000" y="1193800"/>
            <a:ext cx="11277600"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The </a:t>
            </a:r>
            <a:r>
              <a:rPr lang="en-US" altLang="en-US" i="1" dirty="0">
                <a:solidFill>
                  <a:srgbClr val="0000FF"/>
                </a:solidFill>
                <a:latin typeface="+mn-lt"/>
              </a:rPr>
              <a:t>null hypothesis</a:t>
            </a:r>
            <a:r>
              <a:rPr lang="en-US" altLang="en-US" dirty="0">
                <a:latin typeface="+mn-lt"/>
              </a:rPr>
              <a:t>, </a:t>
            </a:r>
            <a:r>
              <a:rPr lang="en-US" altLang="en-US" dirty="0">
                <a:solidFill>
                  <a:srgbClr val="0000FF"/>
                </a:solidFill>
                <a:latin typeface="+mn-lt"/>
              </a:rPr>
              <a:t>H</a:t>
            </a:r>
            <a:r>
              <a:rPr lang="en-US" altLang="en-US" baseline="-25000" dirty="0">
                <a:solidFill>
                  <a:srgbClr val="0000FF"/>
                </a:solidFill>
                <a:latin typeface="+mn-lt"/>
              </a:rPr>
              <a:t>0</a:t>
            </a:r>
            <a:r>
              <a:rPr lang="en-US" altLang="en-US" dirty="0">
                <a:latin typeface="+mn-lt"/>
              </a:rPr>
              <a:t>, specifies a population model </a:t>
            </a:r>
            <a:r>
              <a:rPr lang="en-US" altLang="en-US" dirty="0" smtClean="0">
                <a:latin typeface="+mn-lt"/>
              </a:rPr>
              <a:t>parameter </a:t>
            </a:r>
            <a:r>
              <a:rPr lang="en-US" altLang="en-US" dirty="0">
                <a:latin typeface="+mn-lt"/>
              </a:rPr>
              <a:t>and proposes a value for that parameter. </a:t>
            </a:r>
          </a:p>
          <a:p>
            <a:pPr eaLnBrk="1" hangingPunct="1"/>
            <a:endParaRPr lang="en-US" altLang="en-US" dirty="0">
              <a:latin typeface="+mn-lt"/>
            </a:endParaRPr>
          </a:p>
          <a:p>
            <a:pPr eaLnBrk="1" hangingPunct="1"/>
            <a:r>
              <a:rPr lang="en-US" altLang="en-US" dirty="0">
                <a:latin typeface="+mn-lt"/>
              </a:rPr>
              <a:t>We usually write a null hypothesis about a proportion in the form H</a:t>
            </a:r>
            <a:r>
              <a:rPr lang="en-US" altLang="en-US" baseline="-25000" dirty="0">
                <a:latin typeface="+mn-lt"/>
              </a:rPr>
              <a:t>0</a:t>
            </a:r>
            <a:r>
              <a:rPr lang="en-US" altLang="en-US" dirty="0">
                <a:latin typeface="+mn-lt"/>
              </a:rPr>
              <a:t>: </a:t>
            </a:r>
            <a:r>
              <a:rPr lang="en-US" altLang="en-US" i="1" dirty="0">
                <a:latin typeface="+mn-lt"/>
              </a:rPr>
              <a:t>p</a:t>
            </a:r>
            <a:r>
              <a:rPr lang="en-US" altLang="en-US" dirty="0">
                <a:latin typeface="+mn-lt"/>
              </a:rPr>
              <a:t> = </a:t>
            </a:r>
            <a:r>
              <a:rPr lang="en-US" altLang="en-US" i="1" dirty="0">
                <a:latin typeface="+mn-lt"/>
              </a:rPr>
              <a:t>p</a:t>
            </a:r>
            <a:r>
              <a:rPr lang="en-US" altLang="en-US" baseline="-25000" dirty="0">
                <a:latin typeface="+mn-lt"/>
              </a:rPr>
              <a:t>0</a:t>
            </a:r>
            <a:r>
              <a:rPr lang="en-US" altLang="en-US" dirty="0">
                <a:latin typeface="+mn-lt"/>
              </a:rPr>
              <a:t>. </a:t>
            </a:r>
          </a:p>
          <a:p>
            <a:pPr eaLnBrk="1" hangingPunct="1"/>
            <a:endParaRPr lang="en-US" altLang="en-US" dirty="0">
              <a:latin typeface="+mn-lt"/>
            </a:endParaRPr>
          </a:p>
          <a:p>
            <a:pPr eaLnBrk="1" hangingPunct="1"/>
            <a:r>
              <a:rPr lang="en-US" altLang="en-US" dirty="0">
                <a:latin typeface="+mn-lt"/>
              </a:rPr>
              <a:t>For our hypothesis about the DJIA, we need to test </a:t>
            </a:r>
            <a:r>
              <a:rPr lang="en-US" altLang="en-US" dirty="0" smtClean="0">
                <a:latin typeface="+mn-lt"/>
              </a:rPr>
              <a:t>H</a:t>
            </a:r>
            <a:r>
              <a:rPr lang="en-US" altLang="en-US" baseline="-25000" dirty="0" smtClean="0">
                <a:latin typeface="+mn-lt"/>
              </a:rPr>
              <a:t>0</a:t>
            </a:r>
            <a:r>
              <a:rPr lang="en-US" altLang="en-US" dirty="0">
                <a:latin typeface="+mn-lt"/>
              </a:rPr>
              <a:t>: </a:t>
            </a:r>
            <a:r>
              <a:rPr lang="en-US" altLang="en-US" i="1" dirty="0">
                <a:latin typeface="+mn-lt"/>
              </a:rPr>
              <a:t>p</a:t>
            </a:r>
            <a:r>
              <a:rPr lang="en-US" altLang="en-US" dirty="0">
                <a:latin typeface="+mn-lt"/>
              </a:rPr>
              <a:t> = 0.5.</a:t>
            </a:r>
          </a:p>
          <a:p>
            <a:pPr eaLnBrk="1" hangingPunct="1"/>
            <a:endParaRPr lang="en-US" altLang="en-US" dirty="0">
              <a:latin typeface="+mn-lt"/>
            </a:endParaRPr>
          </a:p>
          <a:p>
            <a:pPr eaLnBrk="1" hangingPunct="1"/>
            <a:r>
              <a:rPr lang="en-US" altLang="en-US" dirty="0">
                <a:latin typeface="+mn-lt"/>
              </a:rPr>
              <a:t>The </a:t>
            </a:r>
            <a:r>
              <a:rPr lang="en-US" altLang="en-US" i="1" dirty="0">
                <a:solidFill>
                  <a:srgbClr val="0000FF"/>
                </a:solidFill>
                <a:latin typeface="+mn-lt"/>
              </a:rPr>
              <a:t>alternative hypothesis</a:t>
            </a:r>
            <a:r>
              <a:rPr lang="en-US" altLang="en-US" dirty="0">
                <a:latin typeface="+mn-lt"/>
              </a:rPr>
              <a:t>, </a:t>
            </a:r>
            <a:r>
              <a:rPr lang="en-US" altLang="en-US" dirty="0">
                <a:solidFill>
                  <a:srgbClr val="0000FF"/>
                </a:solidFill>
                <a:latin typeface="+mn-lt"/>
              </a:rPr>
              <a:t>H</a:t>
            </a:r>
            <a:r>
              <a:rPr lang="en-US" altLang="en-US" baseline="-25000" dirty="0">
                <a:solidFill>
                  <a:srgbClr val="0000FF"/>
                </a:solidFill>
                <a:latin typeface="+mn-lt"/>
              </a:rPr>
              <a:t>A</a:t>
            </a:r>
            <a:r>
              <a:rPr lang="en-US" altLang="en-US" dirty="0">
                <a:latin typeface="+mn-lt"/>
              </a:rPr>
              <a:t>, contains the values of the parameter that we consider plausible if we reject the null hypothesis. Our alternative is H</a:t>
            </a:r>
            <a:r>
              <a:rPr lang="en-US" altLang="en-US" baseline="-25000" dirty="0">
                <a:latin typeface="+mn-lt"/>
              </a:rPr>
              <a:t>A</a:t>
            </a:r>
            <a:r>
              <a:rPr lang="en-US" altLang="en-US" dirty="0">
                <a:latin typeface="+mn-lt"/>
              </a:rPr>
              <a:t>: </a:t>
            </a:r>
            <a:r>
              <a:rPr lang="en-US" altLang="en-US" i="1" dirty="0">
                <a:latin typeface="+mn-lt"/>
              </a:rPr>
              <a:t>p</a:t>
            </a:r>
            <a:r>
              <a:rPr lang="en-US" altLang="en-US" dirty="0">
                <a:latin typeface="+mn-lt"/>
              </a:rPr>
              <a:t> ≠ 0.5.</a:t>
            </a:r>
          </a:p>
          <a:p>
            <a:pPr eaLnBrk="1" hangingPunct="1"/>
            <a:endParaRPr lang="en-US" altLang="en-US" dirty="0">
              <a:latin typeface="+mn-lt"/>
            </a:endParaRPr>
          </a:p>
        </p:txBody>
      </p:sp>
    </p:spTree>
    <p:extLst>
      <p:ext uri="{BB962C8B-B14F-4D97-AF65-F5344CB8AC3E}">
        <p14:creationId xmlns:p14="http://schemas.microsoft.com/office/powerpoint/2010/main" xmlns="" val="2409093910"/>
      </p:ext>
    </p:extLst>
  </p:cSld>
  <p:clrMapOvr>
    <a:masterClrMapping/>
  </p:clrMapOvr>
  <p:timing>
    <p:tnLst>
      <p:par>
        <p:cT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355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3556"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Hypotheses</a:t>
            </a:r>
            <a:endParaRPr lang="en-US" altLang="en-US" sz="3200" b="1" dirty="0">
              <a:solidFill>
                <a:srgbClr val="669900"/>
              </a:solidFill>
            </a:endParaRPr>
          </a:p>
        </p:txBody>
      </p:sp>
      <p:sp>
        <p:nvSpPr>
          <p:cNvPr id="23557" name="Text Box 7"/>
          <p:cNvSpPr txBox="1">
            <a:spLocks noChangeArrowheads="1"/>
          </p:cNvSpPr>
          <p:nvPr/>
        </p:nvSpPr>
        <p:spPr bwMode="auto">
          <a:xfrm>
            <a:off x="508000" y="1066800"/>
            <a:ext cx="11119556"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What would convince you that the proportion of up days was not 50%?</a:t>
            </a:r>
          </a:p>
          <a:p>
            <a:pPr eaLnBrk="1" hangingPunct="1"/>
            <a:endParaRPr lang="en-US" altLang="en-US" dirty="0">
              <a:latin typeface="+mn-lt"/>
            </a:endParaRPr>
          </a:p>
          <a:p>
            <a:pPr eaLnBrk="1" hangingPunct="1"/>
            <a:r>
              <a:rPr lang="en-US" altLang="en-US" dirty="0">
                <a:latin typeface="+mn-lt"/>
              </a:rPr>
              <a:t>Start by finding the standard deviation of the sample proportion of days on which the DJIA increased.</a:t>
            </a:r>
          </a:p>
        </p:txBody>
      </p:sp>
      <p:sp>
        <p:nvSpPr>
          <p:cNvPr id="23558" name="Text Box 15"/>
          <p:cNvSpPr txBox="1">
            <a:spLocks noChangeArrowheads="1"/>
          </p:cNvSpPr>
          <p:nvPr/>
        </p:nvSpPr>
        <p:spPr bwMode="auto">
          <a:xfrm>
            <a:off x="587022" y="3279775"/>
            <a:ext cx="1130017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We’ve seen 51.53% up days out of 1112 trading days.</a:t>
            </a:r>
          </a:p>
          <a:p>
            <a:pPr eaLnBrk="1" hangingPunct="1"/>
            <a:endParaRPr lang="en-US" altLang="en-US" dirty="0">
              <a:latin typeface="+mn-lt"/>
            </a:endParaRPr>
          </a:p>
          <a:p>
            <a:pPr eaLnBrk="1" hangingPunct="1"/>
            <a:r>
              <a:rPr lang="en-US" altLang="en-US" dirty="0">
                <a:latin typeface="+mn-lt"/>
              </a:rPr>
              <a:t>The sample size of 1112 is big enough to satisfy the Success/Failure condition.</a:t>
            </a:r>
          </a:p>
          <a:p>
            <a:pPr eaLnBrk="1" hangingPunct="1"/>
            <a:endParaRPr lang="en-US" altLang="en-US" dirty="0">
              <a:latin typeface="+mn-lt"/>
            </a:endParaRPr>
          </a:p>
          <a:p>
            <a:pPr eaLnBrk="1" hangingPunct="1"/>
            <a:r>
              <a:rPr lang="en-US" altLang="en-US" dirty="0">
                <a:latin typeface="+mn-lt"/>
              </a:rPr>
              <a:t>We suspect that the daily price changes are random and independent.</a:t>
            </a:r>
          </a:p>
        </p:txBody>
      </p:sp>
    </p:spTree>
    <p:extLst>
      <p:ext uri="{BB962C8B-B14F-4D97-AF65-F5344CB8AC3E}">
        <p14:creationId xmlns:p14="http://schemas.microsoft.com/office/powerpoint/2010/main" xmlns="" val="2989615632"/>
      </p:ext>
    </p:extLst>
  </p:cSld>
  <p:clrMapOvr>
    <a:masterClrMapping/>
  </p:clrMapOvr>
  <p:timing>
    <p:tnLst>
      <p:par>
        <p:cT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2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1030"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Hypotheses</a:t>
            </a:r>
            <a:endParaRPr lang="en-US" altLang="en-US" sz="3200" b="1" dirty="0">
              <a:solidFill>
                <a:srgbClr val="669900"/>
              </a:solidFill>
            </a:endParaRPr>
          </a:p>
        </p:txBody>
      </p:sp>
      <p:grpSp>
        <p:nvGrpSpPr>
          <p:cNvPr id="2" name="Group 11"/>
          <p:cNvGrpSpPr>
            <a:grpSpLocks/>
          </p:cNvGrpSpPr>
          <p:nvPr/>
        </p:nvGrpSpPr>
        <p:grpSpPr bwMode="auto">
          <a:xfrm>
            <a:off x="423985" y="1125539"/>
            <a:ext cx="10566400" cy="2757876"/>
            <a:chOff x="576" y="672"/>
            <a:chExt cx="4992" cy="1598"/>
          </a:xfrm>
        </p:grpSpPr>
        <p:sp>
          <p:nvSpPr>
            <p:cNvPr id="1033" name="Text Box 7"/>
            <p:cNvSpPr txBox="1">
              <a:spLocks noChangeArrowheads="1"/>
            </p:cNvSpPr>
            <p:nvPr/>
          </p:nvSpPr>
          <p:spPr bwMode="auto">
            <a:xfrm>
              <a:off x="576" y="672"/>
              <a:ext cx="4992" cy="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If we assume that the Dow increases or decreases with equal likelihood, we’ll need to center our Normal sampling model at a mean of 0.5. </a:t>
              </a:r>
            </a:p>
            <a:p>
              <a:pPr eaLnBrk="1" hangingPunct="1"/>
              <a:endParaRPr lang="en-US" altLang="en-US" dirty="0">
                <a:latin typeface="+mn-lt"/>
              </a:endParaRPr>
            </a:p>
            <a:p>
              <a:pPr eaLnBrk="1" hangingPunct="1"/>
              <a:r>
                <a:rPr lang="en-US" altLang="en-US" dirty="0">
                  <a:latin typeface="+mn-lt"/>
                </a:rPr>
                <a:t>Then, the standard deviation of the sampling</a:t>
              </a:r>
            </a:p>
            <a:p>
              <a:pPr eaLnBrk="1" hangingPunct="1"/>
              <a:endParaRPr lang="en-US" altLang="en-US" dirty="0">
                <a:latin typeface="+mn-lt"/>
              </a:endParaRPr>
            </a:p>
            <a:p>
              <a:pPr eaLnBrk="1" hangingPunct="1"/>
              <a:r>
                <a:rPr lang="en-US" altLang="en-US" dirty="0">
                  <a:latin typeface="+mn-lt"/>
                </a:rPr>
                <a:t>model is:</a:t>
              </a:r>
            </a:p>
          </p:txBody>
        </p:sp>
        <p:graphicFrame>
          <p:nvGraphicFramePr>
            <p:cNvPr id="1027" name="Object 3"/>
            <p:cNvGraphicFramePr>
              <a:graphicFrameLocks noChangeAspect="1"/>
            </p:cNvGraphicFramePr>
            <p:nvPr/>
          </p:nvGraphicFramePr>
          <p:xfrm>
            <a:off x="1499" y="1790"/>
            <a:ext cx="2704" cy="480"/>
          </p:xfrm>
          <a:graphic>
            <a:graphicData uri="http://schemas.openxmlformats.org/presentationml/2006/ole">
              <p:oleObj spid="_x0000_s1169410" name="Equation" r:id="rId4" imgW="4292600" imgH="762000" progId="">
                <p:embed/>
              </p:oleObj>
            </a:graphicData>
          </a:graphic>
        </p:graphicFrame>
      </p:grpSp>
      <p:sp>
        <p:nvSpPr>
          <p:cNvPr id="1032" name="Text Box 12"/>
          <p:cNvSpPr txBox="1">
            <a:spLocks noChangeArrowheads="1"/>
          </p:cNvSpPr>
          <p:nvPr/>
        </p:nvSpPr>
        <p:spPr bwMode="auto">
          <a:xfrm>
            <a:off x="508000" y="4025901"/>
            <a:ext cx="112776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For the mean, </a:t>
            </a:r>
            <a:r>
              <a:rPr lang="el-GR" altLang="en-US" i="1" dirty="0">
                <a:latin typeface="+mn-lt"/>
                <a:cs typeface="Times New Roman" panose="02020603050405020304" pitchFamily="18" charset="0"/>
              </a:rPr>
              <a:t>μ</a:t>
            </a:r>
            <a:r>
              <a:rPr lang="en-US" altLang="en-US" dirty="0">
                <a:latin typeface="+mn-lt"/>
              </a:rPr>
              <a:t>, we use </a:t>
            </a:r>
            <a:r>
              <a:rPr lang="en-US" altLang="en-US" i="1" dirty="0">
                <a:latin typeface="+mn-lt"/>
              </a:rPr>
              <a:t>p</a:t>
            </a:r>
            <a:r>
              <a:rPr lang="en-US" altLang="en-US" dirty="0">
                <a:latin typeface="+mn-lt"/>
              </a:rPr>
              <a:t> = 0.50, and for </a:t>
            </a:r>
            <a:r>
              <a:rPr lang="el-GR" altLang="en-US" i="1" dirty="0">
                <a:latin typeface="+mn-lt"/>
                <a:cs typeface="Times New Roman" panose="02020603050405020304" pitchFamily="18" charset="0"/>
              </a:rPr>
              <a:t>σ</a:t>
            </a:r>
            <a:r>
              <a:rPr lang="en-US" altLang="en-US" dirty="0">
                <a:latin typeface="+mn-lt"/>
              </a:rPr>
              <a:t> we use the standard deviation of the sample proportions</a:t>
            </a:r>
          </a:p>
        </p:txBody>
      </p:sp>
      <p:graphicFrame>
        <p:nvGraphicFramePr>
          <p:cNvPr id="1026" name="Object 2"/>
          <p:cNvGraphicFramePr>
            <a:graphicFrameLocks noChangeAspect="1"/>
          </p:cNvGraphicFramePr>
          <p:nvPr/>
        </p:nvGraphicFramePr>
        <p:xfrm>
          <a:off x="6617678" y="4445000"/>
          <a:ext cx="2573215" cy="431800"/>
        </p:xfrm>
        <a:graphic>
          <a:graphicData uri="http://schemas.openxmlformats.org/presentationml/2006/ole">
            <p:oleObj spid="_x0000_s1169411" name="Equation" r:id="rId5" imgW="1930400" imgH="431800" progId="">
              <p:embed/>
            </p:oleObj>
          </a:graphicData>
        </a:graphic>
      </p:graphicFrame>
    </p:spTree>
    <p:extLst>
      <p:ext uri="{BB962C8B-B14F-4D97-AF65-F5344CB8AC3E}">
        <p14:creationId xmlns:p14="http://schemas.microsoft.com/office/powerpoint/2010/main" xmlns="" val="3587522609"/>
      </p:ext>
    </p:extLst>
  </p:cSld>
  <p:clrMapOvr>
    <a:masterClrMapping/>
  </p:clrMapOvr>
  <p:timing>
    <p:tnLst>
      <p:par>
        <p:cT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457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4580"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Hypotheses</a:t>
            </a:r>
            <a:endParaRPr lang="en-US" altLang="en-US" sz="3200" b="1" dirty="0">
              <a:solidFill>
                <a:srgbClr val="669900"/>
              </a:solidFill>
            </a:endParaRPr>
          </a:p>
        </p:txBody>
      </p:sp>
      <p:pic>
        <p:nvPicPr>
          <p:cNvPr id="24581"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6061" y="1628775"/>
            <a:ext cx="11303001" cy="280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59652867"/>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560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5604"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Hypotheses</a:t>
            </a:r>
            <a:endParaRPr lang="en-US" altLang="en-US" sz="3200" b="1" dirty="0">
              <a:solidFill>
                <a:srgbClr val="669900"/>
              </a:solidFill>
            </a:endParaRPr>
          </a:p>
        </p:txBody>
      </p:sp>
      <p:sp>
        <p:nvSpPr>
          <p:cNvPr id="25605" name="Text Box 11"/>
          <p:cNvSpPr txBox="1">
            <a:spLocks noChangeArrowheads="1"/>
          </p:cNvSpPr>
          <p:nvPr/>
        </p:nvSpPr>
        <p:spPr bwMode="auto">
          <a:xfrm>
            <a:off x="507999" y="1038225"/>
            <a:ext cx="1151466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How likely is it that the observed value would </a:t>
            </a:r>
            <a:r>
              <a:rPr lang="en-US" altLang="en-US" dirty="0" smtClean="0">
                <a:latin typeface="+mn-lt"/>
              </a:rPr>
              <a:t>be 0.5153 </a:t>
            </a:r>
            <a:r>
              <a:rPr lang="en-US" altLang="en-US" dirty="0">
                <a:latin typeface="+mn-lt"/>
              </a:rPr>
              <a:t>– 0.5 = 0.0153 units away from the assumed mean of 0.5? </a:t>
            </a:r>
          </a:p>
          <a:p>
            <a:pPr eaLnBrk="1" hangingPunct="1"/>
            <a:endParaRPr lang="en-US" altLang="en-US" dirty="0">
              <a:latin typeface="+mn-lt"/>
            </a:endParaRPr>
          </a:p>
          <a:p>
            <a:pPr eaLnBrk="1" hangingPunct="1"/>
            <a:r>
              <a:rPr lang="en-US" altLang="en-US" dirty="0">
                <a:latin typeface="+mn-lt"/>
              </a:rPr>
              <a:t>Looking at a picture, we can see that 0.5153 doesn’t look very surprising.</a:t>
            </a:r>
          </a:p>
        </p:txBody>
      </p:sp>
      <p:pic>
        <p:nvPicPr>
          <p:cNvPr id="25606" name="Picture 1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33969" y="3727450"/>
            <a:ext cx="5924062" cy="183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15279409"/>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662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6628"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Hypotheses</a:t>
            </a:r>
            <a:endParaRPr lang="en-US" altLang="en-US" sz="3200" b="1" dirty="0">
              <a:solidFill>
                <a:srgbClr val="669900"/>
              </a:solidFill>
            </a:endParaRPr>
          </a:p>
        </p:txBody>
      </p:sp>
      <p:sp>
        <p:nvSpPr>
          <p:cNvPr id="26629" name="Text Box 7"/>
          <p:cNvSpPr txBox="1">
            <a:spLocks noChangeArrowheads="1"/>
          </p:cNvSpPr>
          <p:nvPr/>
        </p:nvSpPr>
        <p:spPr bwMode="auto">
          <a:xfrm>
            <a:off x="508000" y="1038226"/>
            <a:ext cx="10933723"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From a calculator, computer  program, or the Normal </a:t>
            </a:r>
            <a:r>
              <a:rPr lang="en-US" altLang="en-US" dirty="0" smtClean="0">
                <a:latin typeface="+mn-lt"/>
              </a:rPr>
              <a:t>table,  </a:t>
            </a:r>
            <a:r>
              <a:rPr lang="en-US" altLang="en-US" dirty="0">
                <a:latin typeface="+mn-lt"/>
              </a:rPr>
              <a:t>the exact probability is about 0.308. </a:t>
            </a:r>
          </a:p>
          <a:p>
            <a:pPr eaLnBrk="1" hangingPunct="1"/>
            <a:endParaRPr lang="en-US" altLang="en-US" dirty="0">
              <a:latin typeface="+mn-lt"/>
            </a:endParaRPr>
          </a:p>
          <a:p>
            <a:pPr eaLnBrk="1" hangingPunct="1"/>
            <a:r>
              <a:rPr lang="en-US" altLang="en-US" dirty="0">
                <a:latin typeface="+mn-lt"/>
              </a:rPr>
              <a:t>This is the probability of observing more than 51.53% up days    (or more than 51.53% down days) if the null model were true.</a:t>
            </a:r>
          </a:p>
          <a:p>
            <a:pPr eaLnBrk="1" hangingPunct="1"/>
            <a:endParaRPr lang="en-US" altLang="en-US" dirty="0">
              <a:latin typeface="+mn-lt"/>
            </a:endParaRPr>
          </a:p>
          <a:p>
            <a:pPr eaLnBrk="1" hangingPunct="1"/>
            <a:r>
              <a:rPr lang="en-US" altLang="en-US" dirty="0">
                <a:latin typeface="+mn-lt"/>
              </a:rPr>
              <a:t>In other words, if the chance of an up day for the Dow is 50%, we’d expect to see stretches of 1112 trading days with as many as 51.53% up days about 15.4% of the time and with as many as 51.53% down days about 15.4% of the time. That’s not terribly unusual, so there’s really no convincing evidence that the market did not act randomly.</a:t>
            </a:r>
          </a:p>
        </p:txBody>
      </p:sp>
    </p:spTree>
    <p:extLst>
      <p:ext uri="{BB962C8B-B14F-4D97-AF65-F5344CB8AC3E}">
        <p14:creationId xmlns:p14="http://schemas.microsoft.com/office/powerpoint/2010/main" xmlns="" val="1429518050"/>
      </p:ext>
    </p:extLst>
  </p:cSld>
  <p:clrMapOvr>
    <a:masterClrMapping/>
  </p:clrMapOvr>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765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7652"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A </a:t>
            </a:r>
            <a:r>
              <a:rPr lang="en-US" altLang="en-US" sz="3200" b="1" dirty="0">
                <a:solidFill>
                  <a:srgbClr val="669900"/>
                </a:solidFill>
              </a:rPr>
              <a:t>Trial as a Hypothesis Test</a:t>
            </a:r>
          </a:p>
        </p:txBody>
      </p:sp>
      <p:sp>
        <p:nvSpPr>
          <p:cNvPr id="27653" name="Text Box 7"/>
          <p:cNvSpPr txBox="1">
            <a:spLocks noChangeArrowheads="1"/>
          </p:cNvSpPr>
          <p:nvPr/>
        </p:nvSpPr>
        <p:spPr bwMode="auto">
          <a:xfrm>
            <a:off x="508000" y="1066801"/>
            <a:ext cx="11277600"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We started by assuming that the probability of an up day was 50%. </a:t>
            </a:r>
          </a:p>
          <a:p>
            <a:pPr eaLnBrk="1" hangingPunct="1"/>
            <a:endParaRPr lang="en-US" altLang="en-US" dirty="0">
              <a:latin typeface="+mn-lt"/>
            </a:endParaRPr>
          </a:p>
          <a:p>
            <a:pPr eaLnBrk="1" hangingPunct="1"/>
            <a:r>
              <a:rPr lang="en-US" altLang="en-US" dirty="0">
                <a:latin typeface="+mn-lt"/>
              </a:rPr>
              <a:t>Then we looked at the data and concluded that we couldn’t say otherwise because the proportion that we actually observed wasn’t far enough from 50%.</a:t>
            </a:r>
          </a:p>
          <a:p>
            <a:pPr eaLnBrk="1" hangingPunct="1"/>
            <a:endParaRPr lang="en-US" altLang="en-US" dirty="0">
              <a:latin typeface="+mn-lt"/>
            </a:endParaRPr>
          </a:p>
          <a:p>
            <a:pPr eaLnBrk="1" hangingPunct="1"/>
            <a:r>
              <a:rPr lang="en-US" altLang="en-US" dirty="0">
                <a:latin typeface="+mn-lt"/>
              </a:rPr>
              <a:t>This is the logic of jury trials. In British common law and systems derived from it (including U.S. law), the null hypothesis is that the defendant is innocent.</a:t>
            </a:r>
          </a:p>
          <a:p>
            <a:pPr eaLnBrk="1" hangingPunct="1"/>
            <a:endParaRPr lang="en-US" altLang="en-US" dirty="0">
              <a:latin typeface="+mn-lt"/>
            </a:endParaRPr>
          </a:p>
          <a:p>
            <a:pPr eaLnBrk="1" hangingPunct="1"/>
            <a:r>
              <a:rPr lang="en-US" altLang="en-US" dirty="0">
                <a:latin typeface="+mn-lt"/>
              </a:rPr>
              <a:t>The evidence takes the form of facts that seem to contradict the presumption of innocence. For us, this means collecting data.</a:t>
            </a:r>
          </a:p>
        </p:txBody>
      </p:sp>
    </p:spTree>
    <p:extLst>
      <p:ext uri="{BB962C8B-B14F-4D97-AF65-F5344CB8AC3E}">
        <p14:creationId xmlns:p14="http://schemas.microsoft.com/office/powerpoint/2010/main" xmlns="" val="2138513992"/>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867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8676"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A </a:t>
            </a:r>
            <a:r>
              <a:rPr lang="en-US" altLang="en-US" sz="3200" b="1" dirty="0">
                <a:solidFill>
                  <a:srgbClr val="669900"/>
                </a:solidFill>
              </a:rPr>
              <a:t>Trial as a Hypothesis Test</a:t>
            </a:r>
          </a:p>
        </p:txBody>
      </p:sp>
      <p:sp>
        <p:nvSpPr>
          <p:cNvPr id="28677" name="Text Box 7"/>
          <p:cNvSpPr txBox="1">
            <a:spLocks noChangeArrowheads="1"/>
          </p:cNvSpPr>
          <p:nvPr/>
        </p:nvSpPr>
        <p:spPr bwMode="auto">
          <a:xfrm>
            <a:off x="508000" y="1066800"/>
            <a:ext cx="11277600"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The jury considers the evidence in light of the </a:t>
            </a:r>
            <a:r>
              <a:rPr lang="en-US" altLang="en-US" i="1" dirty="0">
                <a:latin typeface="+mn-lt"/>
              </a:rPr>
              <a:t>presumption </a:t>
            </a:r>
            <a:r>
              <a:rPr lang="en-US" altLang="en-US" dirty="0">
                <a:latin typeface="+mn-lt"/>
              </a:rPr>
              <a:t>of innocence and judges whether the evidence against the   defendant would be plausible </a:t>
            </a:r>
            <a:r>
              <a:rPr lang="en-US" altLang="en-US" i="1" dirty="0">
                <a:latin typeface="+mn-lt"/>
              </a:rPr>
              <a:t>if the defendant were in </a:t>
            </a:r>
            <a:r>
              <a:rPr lang="en-US" altLang="en-US" i="1" dirty="0" smtClean="0">
                <a:latin typeface="+mn-lt"/>
              </a:rPr>
              <a:t>fact innocent</a:t>
            </a:r>
            <a:r>
              <a:rPr lang="en-US" altLang="en-US" dirty="0">
                <a:latin typeface="+mn-lt"/>
              </a:rPr>
              <a:t>.</a:t>
            </a:r>
          </a:p>
          <a:p>
            <a:pPr eaLnBrk="1" hangingPunct="1"/>
            <a:endParaRPr lang="en-US" altLang="en-US" dirty="0">
              <a:latin typeface="+mn-lt"/>
            </a:endParaRPr>
          </a:p>
          <a:p>
            <a:pPr eaLnBrk="1" hangingPunct="1"/>
            <a:r>
              <a:rPr lang="en-US" altLang="en-US" dirty="0">
                <a:latin typeface="+mn-lt"/>
              </a:rPr>
              <a:t>Like the jury, we ask: “Could these data plausibly have happened by chance if the null hypothesis were true?”</a:t>
            </a:r>
          </a:p>
        </p:txBody>
      </p:sp>
    </p:spTree>
    <p:extLst>
      <p:ext uri="{BB962C8B-B14F-4D97-AF65-F5344CB8AC3E}">
        <p14:creationId xmlns:p14="http://schemas.microsoft.com/office/powerpoint/2010/main" xmlns="" val="3628400444"/>
      </p:ext>
    </p:extLst>
  </p:cSld>
  <p:clrMapOvr>
    <a:masterClrMapping/>
  </p:clrMapOvr>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969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9700"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P-Values</a:t>
            </a:r>
            <a:endParaRPr lang="en-US" altLang="en-US" sz="3200" b="1" dirty="0">
              <a:solidFill>
                <a:srgbClr val="669900"/>
              </a:solidFill>
            </a:endParaRPr>
          </a:p>
        </p:txBody>
      </p:sp>
      <p:sp>
        <p:nvSpPr>
          <p:cNvPr id="29701" name="Text Box 7"/>
          <p:cNvSpPr txBox="1">
            <a:spLocks noChangeArrowheads="1"/>
          </p:cNvSpPr>
          <p:nvPr/>
        </p:nvSpPr>
        <p:spPr bwMode="auto">
          <a:xfrm>
            <a:off x="508000" y="1066801"/>
            <a:ext cx="11277600"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The </a:t>
            </a:r>
            <a:r>
              <a:rPr lang="en-US" altLang="en-US" i="1" dirty="0">
                <a:solidFill>
                  <a:srgbClr val="0000FF"/>
                </a:solidFill>
              </a:rPr>
              <a:t>P-value</a:t>
            </a:r>
            <a:r>
              <a:rPr lang="en-US" altLang="en-US" dirty="0"/>
              <a:t> is the probability of seeing the observed data  </a:t>
            </a:r>
            <a:r>
              <a:rPr lang="en-US" altLang="en-US" dirty="0" smtClean="0"/>
              <a:t>(</a:t>
            </a:r>
            <a:r>
              <a:rPr lang="en-US" altLang="en-US" dirty="0"/>
              <a:t>or something even less likely) </a:t>
            </a:r>
            <a:r>
              <a:rPr lang="en-US" altLang="en-US" i="1" dirty="0"/>
              <a:t>given </a:t>
            </a:r>
            <a:r>
              <a:rPr lang="en-US" altLang="en-US" dirty="0"/>
              <a:t>the null hypothesis.</a:t>
            </a:r>
          </a:p>
          <a:p>
            <a:pPr eaLnBrk="1" hangingPunct="1"/>
            <a:endParaRPr lang="en-US" altLang="en-US" dirty="0"/>
          </a:p>
          <a:p>
            <a:pPr eaLnBrk="1" hangingPunct="1"/>
            <a:r>
              <a:rPr lang="en-US" altLang="en-US" dirty="0"/>
              <a:t>A low enough P-value says that the data we have observed would be very unlikely if our null hypothesis were true. If you believe in data more than in assumptions, then when you see a low P-value you should reject the null hypothesis.</a:t>
            </a:r>
          </a:p>
          <a:p>
            <a:pPr eaLnBrk="1" hangingPunct="1"/>
            <a:endParaRPr lang="en-US" altLang="en-US" dirty="0"/>
          </a:p>
          <a:p>
            <a:pPr eaLnBrk="1" hangingPunct="1"/>
            <a:r>
              <a:rPr lang="en-US" altLang="en-US" dirty="0"/>
              <a:t>When the P-value is </a:t>
            </a:r>
            <a:r>
              <a:rPr lang="en-US" altLang="en-US" i="1" dirty="0"/>
              <a:t>high </a:t>
            </a:r>
            <a:r>
              <a:rPr lang="en-US" altLang="en-US" dirty="0"/>
              <a:t>(or just not low </a:t>
            </a:r>
            <a:r>
              <a:rPr lang="en-US" altLang="en-US" i="1" dirty="0"/>
              <a:t>enough</a:t>
            </a:r>
            <a:r>
              <a:rPr lang="en-US" altLang="en-US" dirty="0"/>
              <a:t>), data are consistent with the model from the null hypothesis, and we have no reason to reject the null hypothesis. Formally, we say that we “fail to reject” the null hypothesis.</a:t>
            </a:r>
          </a:p>
        </p:txBody>
      </p:sp>
    </p:spTree>
    <p:extLst>
      <p:ext uri="{BB962C8B-B14F-4D97-AF65-F5344CB8AC3E}">
        <p14:creationId xmlns:p14="http://schemas.microsoft.com/office/powerpoint/2010/main" xmlns="" val="353494843"/>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2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24"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P-Values</a:t>
            </a:r>
            <a:endParaRPr lang="en-US" altLang="en-US" sz="3200" b="1" dirty="0">
              <a:solidFill>
                <a:srgbClr val="669900"/>
              </a:solidFill>
            </a:endParaRPr>
          </a:p>
        </p:txBody>
      </p:sp>
      <p:sp>
        <p:nvSpPr>
          <p:cNvPr id="30725" name="Text Box 7"/>
          <p:cNvSpPr txBox="1">
            <a:spLocks noChangeArrowheads="1"/>
          </p:cNvSpPr>
          <p:nvPr/>
        </p:nvSpPr>
        <p:spPr bwMode="auto">
          <a:xfrm>
            <a:off x="508000" y="1066800"/>
            <a:ext cx="11277600"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solidFill>
                  <a:srgbClr val="669900"/>
                </a:solidFill>
                <a:latin typeface="+mn-lt"/>
              </a:rPr>
              <a:t>What to Do with an “Innocent” Defendant</a:t>
            </a:r>
          </a:p>
          <a:p>
            <a:pPr eaLnBrk="1" hangingPunct="1"/>
            <a:endParaRPr lang="en-US" altLang="en-US" dirty="0">
              <a:latin typeface="+mn-lt"/>
            </a:endParaRPr>
          </a:p>
          <a:p>
            <a:pPr eaLnBrk="1" hangingPunct="1"/>
            <a:r>
              <a:rPr lang="en-US" altLang="en-US" dirty="0">
                <a:latin typeface="+mn-lt"/>
              </a:rPr>
              <a:t>If there is </a:t>
            </a:r>
            <a:r>
              <a:rPr lang="en-US" altLang="en-US" i="1" dirty="0">
                <a:latin typeface="+mn-lt"/>
              </a:rPr>
              <a:t>insufficient evidence </a:t>
            </a:r>
            <a:r>
              <a:rPr lang="en-US" altLang="en-US" dirty="0">
                <a:latin typeface="+mn-lt"/>
              </a:rPr>
              <a:t>to convict the </a:t>
            </a:r>
            <a:r>
              <a:rPr lang="en-US" altLang="en-US" dirty="0" smtClean="0">
                <a:latin typeface="+mn-lt"/>
              </a:rPr>
              <a:t>defendant </a:t>
            </a:r>
            <a:r>
              <a:rPr lang="en-US" altLang="en-US" dirty="0">
                <a:latin typeface="+mn-lt"/>
              </a:rPr>
              <a:t>(if the P-value is </a:t>
            </a:r>
            <a:r>
              <a:rPr lang="en-US" altLang="en-US" i="1" dirty="0">
                <a:latin typeface="+mn-lt"/>
              </a:rPr>
              <a:t>not </a:t>
            </a:r>
            <a:r>
              <a:rPr lang="en-US" altLang="en-US" dirty="0">
                <a:latin typeface="+mn-lt"/>
              </a:rPr>
              <a:t>low), the jury does not conclude </a:t>
            </a:r>
            <a:r>
              <a:rPr lang="en-US" altLang="en-US" dirty="0" smtClean="0">
                <a:latin typeface="+mn-lt"/>
              </a:rPr>
              <a:t>that the </a:t>
            </a:r>
            <a:r>
              <a:rPr lang="en-US" altLang="en-US" dirty="0">
                <a:latin typeface="+mn-lt"/>
              </a:rPr>
              <a:t>null hypothesis is true and declare that the </a:t>
            </a:r>
            <a:r>
              <a:rPr lang="en-US" altLang="en-US" dirty="0" smtClean="0">
                <a:latin typeface="+mn-lt"/>
              </a:rPr>
              <a:t>defendant is </a:t>
            </a:r>
            <a:r>
              <a:rPr lang="en-US" altLang="en-US" dirty="0">
                <a:latin typeface="+mn-lt"/>
              </a:rPr>
              <a:t>innocent. Juries can only </a:t>
            </a:r>
            <a:r>
              <a:rPr lang="en-US" altLang="en-US" i="1" dirty="0">
                <a:latin typeface="+mn-lt"/>
              </a:rPr>
              <a:t>fail to reject </a:t>
            </a:r>
            <a:r>
              <a:rPr lang="en-US" altLang="en-US" dirty="0">
                <a:latin typeface="+mn-lt"/>
              </a:rPr>
              <a:t>the null hypothesis and declare the defendant “not guilty.”</a:t>
            </a:r>
          </a:p>
          <a:p>
            <a:pPr eaLnBrk="1" hangingPunct="1"/>
            <a:endParaRPr lang="en-US" altLang="en-US" dirty="0">
              <a:latin typeface="+mn-lt"/>
            </a:endParaRPr>
          </a:p>
          <a:p>
            <a:pPr eaLnBrk="1" hangingPunct="1"/>
            <a:r>
              <a:rPr lang="en-US" altLang="en-US" dirty="0">
                <a:latin typeface="+mn-lt"/>
              </a:rPr>
              <a:t>In the same way, if the data are not particularly unlikely under the assumption that the null hypothesis is true, then the most we can do is to “fail to reject” our null hypothesis.</a:t>
            </a:r>
          </a:p>
        </p:txBody>
      </p:sp>
    </p:spTree>
    <p:extLst>
      <p:ext uri="{BB962C8B-B14F-4D97-AF65-F5344CB8AC3E}">
        <p14:creationId xmlns:p14="http://schemas.microsoft.com/office/powerpoint/2010/main" xmlns="" val="23975456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Distributions</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The manufacturer of M&amp;M's provides some information about this matter, but they do not tell us exactly how many M&amp;M's of each color  they have ever produced. Instead, they  report proportions rather than frequencies.</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Fig. 2 shows these proportions. Since every M&amp;M is one of the six familiar colors, the six proportions shown in the figure add to one.</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6147" name="Picture 3"/>
          <p:cNvPicPr>
            <a:picLocks noChangeAspect="1" noChangeArrowheads="1"/>
          </p:cNvPicPr>
          <p:nvPr/>
        </p:nvPicPr>
        <p:blipFill>
          <a:blip r:embed="rId2" cstate="print"/>
          <a:srcRect/>
          <a:stretch>
            <a:fillRect/>
          </a:stretch>
        </p:blipFill>
        <p:spPr bwMode="auto">
          <a:xfrm>
            <a:off x="2697515" y="2432088"/>
            <a:ext cx="4267729" cy="250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174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1748"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P-Values</a:t>
            </a:r>
            <a:endParaRPr lang="en-US" altLang="en-US" sz="3200" b="1" dirty="0">
              <a:solidFill>
                <a:srgbClr val="669900"/>
              </a:solidFill>
            </a:endParaRPr>
          </a:p>
        </p:txBody>
      </p:sp>
      <p:sp>
        <p:nvSpPr>
          <p:cNvPr id="29701" name="Text Box 7"/>
          <p:cNvSpPr txBox="1">
            <a:spLocks noChangeArrowheads="1"/>
          </p:cNvSpPr>
          <p:nvPr/>
        </p:nvSpPr>
        <p:spPr bwMode="auto">
          <a:xfrm>
            <a:off x="336062" y="1066801"/>
            <a:ext cx="11449538" cy="2677656"/>
          </a:xfrm>
          <a:prstGeom prst="rect">
            <a:avLst/>
          </a:prstGeom>
          <a:noFill/>
          <a:ln w="9525">
            <a:noFill/>
            <a:miter lim="800000"/>
            <a:headEnd/>
            <a:tailEnd/>
          </a:ln>
        </p:spPr>
        <p:txBody>
          <a:bodyPr>
            <a:spAutoFit/>
          </a:bodyPr>
          <a:lstStyle/>
          <a:p>
            <a:pPr>
              <a:defRPr/>
            </a:pPr>
            <a:r>
              <a:rPr lang="en-US" b="1" i="1" dirty="0">
                <a:solidFill>
                  <a:srgbClr val="94141A"/>
                </a:solidFill>
                <a:latin typeface="Arial" charset="0"/>
                <a:ea typeface="ＭＳ Ｐゴシック" charset="-128"/>
              </a:rPr>
              <a:t>Example: </a:t>
            </a:r>
            <a:endParaRPr lang="en-US" b="1" dirty="0">
              <a:solidFill>
                <a:srgbClr val="94141A"/>
              </a:solidFill>
              <a:latin typeface="Arial" charset="0"/>
              <a:ea typeface="ＭＳ Ｐゴシック" charset="-128"/>
            </a:endParaRPr>
          </a:p>
          <a:p>
            <a:pPr>
              <a:defRPr/>
            </a:pPr>
            <a:endParaRPr lang="en-US" b="1" dirty="0">
              <a:solidFill>
                <a:srgbClr val="94141A"/>
              </a:solidFill>
              <a:latin typeface="Arial" charset="0"/>
              <a:ea typeface="ＭＳ Ｐゴシック" charset="-128"/>
            </a:endParaRPr>
          </a:p>
          <a:p>
            <a:pPr>
              <a:defRPr/>
            </a:pPr>
            <a:r>
              <a:rPr lang="en-US" sz="2200" dirty="0">
                <a:latin typeface="Arial" charset="0"/>
                <a:ea typeface="ＭＳ Ｐゴシック" charset="-128"/>
              </a:rPr>
              <a:t>Which of the following are true? If false, explain briefly.</a:t>
            </a:r>
          </a:p>
          <a:p>
            <a:pPr marL="457200" indent="-457200">
              <a:defRPr/>
            </a:pPr>
            <a:endParaRPr lang="en-US" sz="2200" dirty="0">
              <a:latin typeface="Arial" charset="0"/>
              <a:ea typeface="ＭＳ Ｐゴシック" charset="-128"/>
            </a:endParaRPr>
          </a:p>
          <a:p>
            <a:pPr>
              <a:defRPr/>
            </a:pPr>
            <a:r>
              <a:rPr lang="en-US" sz="2200" dirty="0">
                <a:latin typeface="Arial" charset="0"/>
                <a:ea typeface="ＭＳ Ｐゴシック" charset="-128"/>
              </a:rPr>
              <a:t>a.  A very low P-value provides evidence against the null hypothesis.</a:t>
            </a:r>
          </a:p>
          <a:p>
            <a:pPr>
              <a:defRPr/>
            </a:pPr>
            <a:r>
              <a:rPr lang="en-US" sz="2200" dirty="0">
                <a:latin typeface="Arial" charset="0"/>
                <a:ea typeface="ＭＳ Ｐゴシック" charset="-128"/>
              </a:rPr>
              <a:t>b.  A high P-value is strong evidence in favor of the null hypothesis.</a:t>
            </a:r>
          </a:p>
          <a:p>
            <a:pPr>
              <a:defRPr/>
            </a:pPr>
            <a:r>
              <a:rPr lang="en-US" sz="2200" dirty="0">
                <a:latin typeface="Arial" charset="0"/>
                <a:ea typeface="ＭＳ Ｐゴシック" charset="-128"/>
              </a:rPr>
              <a:t>c.  A P-value above 0.10 shows that the null hypothesis is true.</a:t>
            </a:r>
          </a:p>
          <a:p>
            <a:pPr>
              <a:defRPr/>
            </a:pPr>
            <a:r>
              <a:rPr lang="en-US" sz="2200" dirty="0">
                <a:latin typeface="Arial" charset="0"/>
                <a:ea typeface="ＭＳ Ｐゴシック" charset="-128"/>
              </a:rPr>
              <a:t>d.  If the null hypothesis is true, you can’t get a P-value below 0.01.</a:t>
            </a:r>
          </a:p>
        </p:txBody>
      </p:sp>
    </p:spTree>
    <p:extLst>
      <p:ext uri="{BB962C8B-B14F-4D97-AF65-F5344CB8AC3E}">
        <p14:creationId xmlns:p14="http://schemas.microsoft.com/office/powerpoint/2010/main" xmlns="" val="2904657986"/>
      </p:ext>
    </p:extLst>
  </p:cSld>
  <p:clrMapOvr>
    <a:masterClrMapping/>
  </p:clrMapOvr>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277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2772"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P-Values</a:t>
            </a:r>
            <a:endParaRPr lang="en-US" altLang="en-US" sz="3200" b="1" dirty="0">
              <a:solidFill>
                <a:srgbClr val="669900"/>
              </a:solidFill>
            </a:endParaRPr>
          </a:p>
        </p:txBody>
      </p:sp>
      <p:sp>
        <p:nvSpPr>
          <p:cNvPr id="29701" name="Text Box 7"/>
          <p:cNvSpPr txBox="1">
            <a:spLocks noChangeArrowheads="1"/>
          </p:cNvSpPr>
          <p:nvPr/>
        </p:nvSpPr>
        <p:spPr bwMode="auto">
          <a:xfrm>
            <a:off x="336062" y="1066801"/>
            <a:ext cx="11449538" cy="4308872"/>
          </a:xfrm>
          <a:prstGeom prst="rect">
            <a:avLst/>
          </a:prstGeom>
          <a:noFill/>
          <a:ln w="9525">
            <a:noFill/>
            <a:miter lim="800000"/>
            <a:headEnd/>
            <a:tailEnd/>
          </a:ln>
        </p:spPr>
        <p:txBody>
          <a:bodyPr>
            <a:spAutoFit/>
          </a:bodyPr>
          <a:lstStyle/>
          <a:p>
            <a:pPr>
              <a:defRPr/>
            </a:pPr>
            <a:r>
              <a:rPr lang="en-US" b="1" i="1" dirty="0">
                <a:solidFill>
                  <a:srgbClr val="94141A"/>
                </a:solidFill>
                <a:ea typeface="ＭＳ Ｐゴシック" charset="-128"/>
              </a:rPr>
              <a:t>Example: </a:t>
            </a:r>
            <a:endParaRPr lang="en-US" b="1" dirty="0">
              <a:solidFill>
                <a:srgbClr val="94141A"/>
              </a:solidFill>
              <a:ea typeface="ＭＳ Ｐゴシック" charset="-128"/>
            </a:endParaRPr>
          </a:p>
          <a:p>
            <a:pPr>
              <a:defRPr/>
            </a:pPr>
            <a:endParaRPr lang="en-US" b="1" dirty="0">
              <a:solidFill>
                <a:srgbClr val="94141A"/>
              </a:solidFill>
              <a:ea typeface="ＭＳ Ｐゴシック" charset="-128"/>
            </a:endParaRPr>
          </a:p>
          <a:p>
            <a:pPr>
              <a:defRPr/>
            </a:pPr>
            <a:r>
              <a:rPr lang="en-US" sz="2200" dirty="0">
                <a:ea typeface="ＭＳ Ｐゴシック" charset="-128"/>
              </a:rPr>
              <a:t>Which of the following are true? If false, explain briefly.</a:t>
            </a:r>
          </a:p>
          <a:p>
            <a:pPr marL="457200" indent="-457200">
              <a:defRPr/>
            </a:pPr>
            <a:endParaRPr lang="en-US" sz="2200" dirty="0">
              <a:ea typeface="ＭＳ Ｐゴシック" charset="-128"/>
            </a:endParaRPr>
          </a:p>
          <a:p>
            <a:pPr>
              <a:defRPr/>
            </a:pPr>
            <a:r>
              <a:rPr lang="en-US" sz="2200" dirty="0">
                <a:ea typeface="ＭＳ Ｐゴシック" charset="-128"/>
              </a:rPr>
              <a:t>a.  A very low P-value provides evidence against the null hypothesis.</a:t>
            </a:r>
          </a:p>
          <a:p>
            <a:pPr>
              <a:defRPr/>
            </a:pPr>
            <a:endParaRPr lang="en-US" sz="2200" dirty="0">
              <a:ea typeface="ＭＳ Ｐゴシック" charset="-128"/>
            </a:endParaRPr>
          </a:p>
          <a:p>
            <a:pPr>
              <a:defRPr/>
            </a:pPr>
            <a:r>
              <a:rPr lang="en-US" sz="2200" dirty="0">
                <a:ea typeface="ＭＳ Ｐゴシック" charset="-128"/>
              </a:rPr>
              <a:t>	</a:t>
            </a:r>
            <a:r>
              <a:rPr lang="en-US" sz="2200" dirty="0">
                <a:solidFill>
                  <a:srgbClr val="7030A0"/>
                </a:solidFill>
                <a:ea typeface="ＭＳ Ｐゴシック" charset="-128"/>
              </a:rPr>
              <a:t>True.</a:t>
            </a:r>
          </a:p>
          <a:p>
            <a:pPr>
              <a:defRPr/>
            </a:pPr>
            <a:endParaRPr lang="en-US" sz="2200" dirty="0">
              <a:ea typeface="ＭＳ Ｐゴシック" charset="-128"/>
            </a:endParaRPr>
          </a:p>
          <a:p>
            <a:pPr>
              <a:defRPr/>
            </a:pPr>
            <a:r>
              <a:rPr lang="en-US" sz="2200" dirty="0">
                <a:ea typeface="ＭＳ Ｐゴシック" charset="-128"/>
              </a:rPr>
              <a:t>b.  A high P-value is strong evidence in favor of the null hypothesis.</a:t>
            </a:r>
          </a:p>
          <a:p>
            <a:pPr>
              <a:defRPr/>
            </a:pPr>
            <a:endParaRPr lang="en-US" sz="2200" dirty="0">
              <a:ea typeface="ＭＳ Ｐゴシック" charset="-128"/>
            </a:endParaRPr>
          </a:p>
          <a:p>
            <a:pPr marL="969963" indent="-969963">
              <a:defRPr/>
            </a:pPr>
            <a:r>
              <a:rPr lang="en-US" sz="2200" dirty="0">
                <a:ea typeface="ＭＳ Ｐゴシック" charset="-128"/>
              </a:rPr>
              <a:t>	</a:t>
            </a:r>
            <a:r>
              <a:rPr lang="en-US" sz="2000" dirty="0">
                <a:solidFill>
                  <a:srgbClr val="7030A0"/>
                </a:solidFill>
                <a:ea typeface="ＭＳ Ｐゴシック" charset="-128"/>
              </a:rPr>
              <a:t>False.  A high P-value indicates there is no evidence to reject the null hypothesis.  We can continue with our assumption that the null hypothesis is true, but we have not proved it to be true.</a:t>
            </a:r>
            <a:r>
              <a:rPr lang="en-US" sz="2000" dirty="0">
                <a:ea typeface="ＭＳ Ｐゴシック" charset="-128"/>
              </a:rPr>
              <a:t> </a:t>
            </a:r>
            <a:endParaRPr lang="en-US" sz="2200" dirty="0">
              <a:ea typeface="ＭＳ Ｐゴシック" charset="-128"/>
            </a:endParaRPr>
          </a:p>
        </p:txBody>
      </p:sp>
    </p:spTree>
    <p:extLst>
      <p:ext uri="{BB962C8B-B14F-4D97-AF65-F5344CB8AC3E}">
        <p14:creationId xmlns:p14="http://schemas.microsoft.com/office/powerpoint/2010/main" xmlns="" val="2075754731"/>
      </p:ext>
    </p:extLst>
  </p:cSld>
  <p:clrMapOvr>
    <a:masterClrMapping/>
  </p:clrMapOvr>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379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3796"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P-Values</a:t>
            </a:r>
            <a:endParaRPr lang="en-US" altLang="en-US" sz="3200" b="1" dirty="0">
              <a:solidFill>
                <a:srgbClr val="669900"/>
              </a:solidFill>
            </a:endParaRPr>
          </a:p>
        </p:txBody>
      </p:sp>
      <p:sp>
        <p:nvSpPr>
          <p:cNvPr id="29701" name="Text Box 7"/>
          <p:cNvSpPr txBox="1">
            <a:spLocks noChangeArrowheads="1"/>
          </p:cNvSpPr>
          <p:nvPr/>
        </p:nvSpPr>
        <p:spPr bwMode="auto">
          <a:xfrm>
            <a:off x="336062" y="1066801"/>
            <a:ext cx="11449538" cy="4308872"/>
          </a:xfrm>
          <a:prstGeom prst="rect">
            <a:avLst/>
          </a:prstGeom>
          <a:noFill/>
          <a:ln w="9525">
            <a:noFill/>
            <a:miter lim="800000"/>
            <a:headEnd/>
            <a:tailEnd/>
          </a:ln>
        </p:spPr>
        <p:txBody>
          <a:bodyPr>
            <a:spAutoFit/>
          </a:bodyPr>
          <a:lstStyle/>
          <a:p>
            <a:pPr>
              <a:defRPr/>
            </a:pPr>
            <a:r>
              <a:rPr lang="en-US" b="1" i="1" dirty="0">
                <a:solidFill>
                  <a:srgbClr val="94141A"/>
                </a:solidFill>
                <a:ea typeface="ＭＳ Ｐゴシック" charset="-128"/>
              </a:rPr>
              <a:t>Example: </a:t>
            </a:r>
            <a:endParaRPr lang="en-US" b="1" dirty="0">
              <a:solidFill>
                <a:srgbClr val="94141A"/>
              </a:solidFill>
              <a:ea typeface="ＭＳ Ｐゴシック" charset="-128"/>
            </a:endParaRPr>
          </a:p>
          <a:p>
            <a:pPr>
              <a:defRPr/>
            </a:pPr>
            <a:endParaRPr lang="en-US" b="1" dirty="0">
              <a:solidFill>
                <a:srgbClr val="94141A"/>
              </a:solidFill>
              <a:ea typeface="ＭＳ Ｐゴシック" charset="-128"/>
            </a:endParaRPr>
          </a:p>
          <a:p>
            <a:pPr>
              <a:defRPr/>
            </a:pPr>
            <a:r>
              <a:rPr lang="en-US" sz="2200" dirty="0">
                <a:ea typeface="ＭＳ Ｐゴシック" charset="-128"/>
              </a:rPr>
              <a:t>Which of the following are true? If false, explain briefly.</a:t>
            </a:r>
          </a:p>
          <a:p>
            <a:pPr marL="457200" indent="-457200">
              <a:defRPr/>
            </a:pPr>
            <a:endParaRPr lang="en-US" sz="2200" dirty="0">
              <a:ea typeface="ＭＳ Ｐゴシック" charset="-128"/>
            </a:endParaRPr>
          </a:p>
          <a:p>
            <a:pPr>
              <a:defRPr/>
            </a:pPr>
            <a:r>
              <a:rPr lang="en-US" sz="2200" dirty="0">
                <a:ea typeface="ＭＳ Ｐゴシック" charset="-128"/>
              </a:rPr>
              <a:t>c.  A P-value above 0.10 shows that the null hypothesis is true.</a:t>
            </a:r>
          </a:p>
          <a:p>
            <a:pPr>
              <a:defRPr/>
            </a:pPr>
            <a:endParaRPr lang="en-US" sz="2200" dirty="0">
              <a:ea typeface="ＭＳ Ｐゴシック" charset="-128"/>
            </a:endParaRPr>
          </a:p>
          <a:p>
            <a:pPr>
              <a:defRPr/>
            </a:pPr>
            <a:r>
              <a:rPr lang="en-US" sz="2000" dirty="0">
                <a:solidFill>
                  <a:srgbClr val="7030A0"/>
                </a:solidFill>
                <a:ea typeface="ＭＳ Ｐゴシック" charset="-128"/>
              </a:rPr>
              <a:t>	False.  No P-value ever shows that the null hypothesis is true (or false).</a:t>
            </a:r>
          </a:p>
          <a:p>
            <a:pPr>
              <a:defRPr/>
            </a:pPr>
            <a:endParaRPr lang="en-US" sz="2200" dirty="0">
              <a:ea typeface="ＭＳ Ｐゴシック" charset="-128"/>
            </a:endParaRPr>
          </a:p>
          <a:p>
            <a:pPr>
              <a:defRPr/>
            </a:pPr>
            <a:r>
              <a:rPr lang="en-US" sz="2200" dirty="0">
                <a:ea typeface="ＭＳ Ｐゴシック" charset="-128"/>
              </a:rPr>
              <a:t>d.  If the null hypothesis is true, you can’t get a P-value below 0.01.</a:t>
            </a:r>
          </a:p>
          <a:p>
            <a:pPr>
              <a:defRPr/>
            </a:pPr>
            <a:endParaRPr lang="en-US" sz="2200" dirty="0">
              <a:ea typeface="ＭＳ Ｐゴシック" charset="-128"/>
            </a:endParaRPr>
          </a:p>
          <a:p>
            <a:pPr>
              <a:defRPr/>
            </a:pPr>
            <a:r>
              <a:rPr lang="en-US" sz="2000" dirty="0">
                <a:solidFill>
                  <a:srgbClr val="7030A0"/>
                </a:solidFill>
                <a:ea typeface="ＭＳ Ｐゴシック" charset="-128"/>
              </a:rPr>
              <a:t>	False.  This will happen 1 in 100 times.</a:t>
            </a:r>
            <a:endParaRPr lang="en-US" sz="2200" dirty="0">
              <a:ea typeface="ＭＳ Ｐゴシック" charset="-128"/>
            </a:endParaRPr>
          </a:p>
          <a:p>
            <a:pPr>
              <a:defRPr/>
            </a:pPr>
            <a:endParaRPr lang="en-US" sz="2200" dirty="0">
              <a:ea typeface="ＭＳ Ｐゴシック" charset="-128"/>
            </a:endParaRPr>
          </a:p>
          <a:p>
            <a:pPr>
              <a:defRPr/>
            </a:pPr>
            <a:endParaRPr lang="en-US" sz="2200" dirty="0">
              <a:ea typeface="ＭＳ Ｐゴシック" charset="-128"/>
            </a:endParaRPr>
          </a:p>
        </p:txBody>
      </p:sp>
    </p:spTree>
    <p:extLst>
      <p:ext uri="{BB962C8B-B14F-4D97-AF65-F5344CB8AC3E}">
        <p14:creationId xmlns:p14="http://schemas.microsoft.com/office/powerpoint/2010/main" xmlns="" val="1369145449"/>
      </p:ext>
    </p:extLst>
  </p:cSld>
  <p:clrMapOvr>
    <a:masterClrMapping/>
  </p:clrMapOvr>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481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4820"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Reasoning of Hypothesis Testing</a:t>
            </a:r>
          </a:p>
        </p:txBody>
      </p:sp>
      <p:sp>
        <p:nvSpPr>
          <p:cNvPr id="34821" name="Text Box 7"/>
          <p:cNvSpPr txBox="1">
            <a:spLocks noChangeArrowheads="1"/>
          </p:cNvSpPr>
          <p:nvPr/>
        </p:nvSpPr>
        <p:spPr bwMode="auto">
          <a:xfrm>
            <a:off x="508000" y="1066800"/>
            <a:ext cx="11277600" cy="3786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We divide hypothesis testing into four distinct sections: hypotheses, model, mechanics, and conclusion.</a:t>
            </a:r>
          </a:p>
          <a:p>
            <a:pPr eaLnBrk="1" hangingPunct="1"/>
            <a:endParaRPr lang="en-US" altLang="en-US" dirty="0">
              <a:latin typeface="+mn-lt"/>
            </a:endParaRPr>
          </a:p>
          <a:p>
            <a:pPr eaLnBrk="1" hangingPunct="1"/>
            <a:r>
              <a:rPr lang="en-US" altLang="en-US" b="1" dirty="0">
                <a:latin typeface="+mn-lt"/>
              </a:rPr>
              <a:t>Hypotheses</a:t>
            </a:r>
          </a:p>
          <a:p>
            <a:pPr eaLnBrk="1" hangingPunct="1"/>
            <a:endParaRPr lang="en-US" altLang="en-US" dirty="0">
              <a:latin typeface="+mn-lt"/>
            </a:endParaRPr>
          </a:p>
          <a:p>
            <a:pPr eaLnBrk="1" hangingPunct="1"/>
            <a:r>
              <a:rPr lang="en-US" altLang="en-US" dirty="0">
                <a:latin typeface="+mn-lt"/>
              </a:rPr>
              <a:t>First, state the null hypothesis.</a:t>
            </a:r>
          </a:p>
          <a:p>
            <a:pPr eaLnBrk="1" hangingPunct="1"/>
            <a:r>
              <a:rPr lang="en-US" altLang="en-US" dirty="0">
                <a:latin typeface="+mn-lt"/>
              </a:rPr>
              <a:t>	 H</a:t>
            </a:r>
            <a:r>
              <a:rPr lang="en-US" altLang="en-US" baseline="-25000" dirty="0">
                <a:latin typeface="+mn-lt"/>
              </a:rPr>
              <a:t>0</a:t>
            </a:r>
            <a:r>
              <a:rPr lang="en-US" altLang="en-US" dirty="0">
                <a:latin typeface="+mn-lt"/>
              </a:rPr>
              <a:t>: </a:t>
            </a:r>
            <a:r>
              <a:rPr lang="en-US" altLang="en-US" i="1" dirty="0">
                <a:latin typeface="+mn-lt"/>
              </a:rPr>
              <a:t>parameter </a:t>
            </a:r>
            <a:r>
              <a:rPr lang="en-US" altLang="en-US" dirty="0">
                <a:latin typeface="+mn-lt"/>
              </a:rPr>
              <a:t>= </a:t>
            </a:r>
            <a:r>
              <a:rPr lang="en-US" altLang="en-US" i="1" dirty="0">
                <a:latin typeface="+mn-lt"/>
              </a:rPr>
              <a:t>hypothesized value.</a:t>
            </a:r>
          </a:p>
          <a:p>
            <a:pPr eaLnBrk="1" hangingPunct="1"/>
            <a:endParaRPr lang="en-US" altLang="en-US" i="1" dirty="0">
              <a:latin typeface="+mn-lt"/>
            </a:endParaRPr>
          </a:p>
          <a:p>
            <a:pPr eaLnBrk="1" hangingPunct="1"/>
            <a:r>
              <a:rPr lang="en-US" altLang="en-US" dirty="0">
                <a:latin typeface="+mn-lt"/>
              </a:rPr>
              <a:t>The alternative hypothesis, H</a:t>
            </a:r>
            <a:r>
              <a:rPr lang="en-US" altLang="en-US" baseline="-25000" dirty="0">
                <a:latin typeface="+mn-lt"/>
              </a:rPr>
              <a:t>A</a:t>
            </a:r>
            <a:r>
              <a:rPr lang="en-US" altLang="en-US" dirty="0">
                <a:latin typeface="+mn-lt"/>
              </a:rPr>
              <a:t>, contains the values of the parameter we consider plausible when we reject the null.</a:t>
            </a:r>
          </a:p>
        </p:txBody>
      </p:sp>
    </p:spTree>
    <p:extLst>
      <p:ext uri="{BB962C8B-B14F-4D97-AF65-F5344CB8AC3E}">
        <p14:creationId xmlns:p14="http://schemas.microsoft.com/office/powerpoint/2010/main" xmlns="" val="2649879835"/>
      </p:ext>
    </p:extLst>
  </p:cSld>
  <p:clrMapOvr>
    <a:masterClrMapping/>
  </p:clrMapOvr>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584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5844"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Reasoning of Hypothesis Testing</a:t>
            </a:r>
          </a:p>
        </p:txBody>
      </p:sp>
      <p:sp>
        <p:nvSpPr>
          <p:cNvPr id="35845" name="Text Box 7"/>
          <p:cNvSpPr txBox="1">
            <a:spLocks noChangeArrowheads="1"/>
          </p:cNvSpPr>
          <p:nvPr/>
        </p:nvSpPr>
        <p:spPr bwMode="auto">
          <a:xfrm>
            <a:off x="508000" y="1066801"/>
            <a:ext cx="11277600"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latin typeface="+mn-lt"/>
              </a:rPr>
              <a:t>Model</a:t>
            </a:r>
          </a:p>
          <a:p>
            <a:pPr eaLnBrk="1" hangingPunct="1"/>
            <a:endParaRPr lang="en-US" altLang="en-US" dirty="0">
              <a:latin typeface="+mn-lt"/>
            </a:endParaRPr>
          </a:p>
          <a:p>
            <a:pPr eaLnBrk="1" hangingPunct="1"/>
            <a:r>
              <a:rPr lang="en-US" altLang="en-US" dirty="0">
                <a:latin typeface="+mn-lt"/>
              </a:rPr>
              <a:t>Specify the </a:t>
            </a:r>
            <a:r>
              <a:rPr lang="en-US" altLang="en-US" i="1" dirty="0">
                <a:latin typeface="+mn-lt"/>
              </a:rPr>
              <a:t>model </a:t>
            </a:r>
            <a:r>
              <a:rPr lang="en-US" altLang="en-US" dirty="0">
                <a:latin typeface="+mn-lt"/>
              </a:rPr>
              <a:t>for the sampling distribution of the statistic you will use to test the null hypothesis and the parameter of interest. </a:t>
            </a:r>
          </a:p>
          <a:p>
            <a:pPr eaLnBrk="1" hangingPunct="1"/>
            <a:endParaRPr lang="en-US" altLang="en-US" dirty="0">
              <a:latin typeface="+mn-lt"/>
            </a:endParaRPr>
          </a:p>
          <a:p>
            <a:pPr eaLnBrk="1" hangingPunct="1"/>
            <a:r>
              <a:rPr lang="en-US" altLang="en-US" dirty="0">
                <a:latin typeface="+mn-lt"/>
              </a:rPr>
              <a:t>For proportions, use the Normal model for the sampling distribution.</a:t>
            </a:r>
          </a:p>
          <a:p>
            <a:pPr eaLnBrk="1" hangingPunct="1"/>
            <a:endParaRPr lang="en-US" altLang="en-US" dirty="0">
              <a:latin typeface="+mn-lt"/>
            </a:endParaRPr>
          </a:p>
          <a:p>
            <a:pPr eaLnBrk="1" hangingPunct="1"/>
            <a:r>
              <a:rPr lang="en-US" altLang="en-US" dirty="0">
                <a:latin typeface="+mn-lt"/>
              </a:rPr>
              <a:t>State assumptions and check any corresponding conditions. For a test of a proportion, the assumptions and conditions are the same as for a one-proportion </a:t>
            </a:r>
            <a:r>
              <a:rPr lang="en-US" altLang="en-US" b="1" i="1" dirty="0">
                <a:latin typeface="+mn-lt"/>
              </a:rPr>
              <a:t>z</a:t>
            </a:r>
            <a:r>
              <a:rPr lang="en-US" altLang="en-US" dirty="0">
                <a:latin typeface="+mn-lt"/>
              </a:rPr>
              <a:t>-interval.</a:t>
            </a:r>
          </a:p>
          <a:p>
            <a:pPr eaLnBrk="1" hangingPunct="1"/>
            <a:endParaRPr lang="en-US" altLang="en-US" dirty="0">
              <a:latin typeface="+mn-lt"/>
            </a:endParaRPr>
          </a:p>
        </p:txBody>
      </p:sp>
    </p:spTree>
    <p:extLst>
      <p:ext uri="{BB962C8B-B14F-4D97-AF65-F5344CB8AC3E}">
        <p14:creationId xmlns:p14="http://schemas.microsoft.com/office/powerpoint/2010/main" xmlns="" val="2720276220"/>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686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6868"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Reasoning of Hypothesis Testing</a:t>
            </a:r>
          </a:p>
        </p:txBody>
      </p:sp>
      <p:sp>
        <p:nvSpPr>
          <p:cNvPr id="36869" name="Text Box 7"/>
          <p:cNvSpPr txBox="1">
            <a:spLocks noChangeArrowheads="1"/>
          </p:cNvSpPr>
          <p:nvPr/>
        </p:nvSpPr>
        <p:spPr bwMode="auto">
          <a:xfrm>
            <a:off x="508000" y="1066801"/>
            <a:ext cx="11277600" cy="304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latin typeface="+mn-lt"/>
              </a:rPr>
              <a:t>Model</a:t>
            </a:r>
          </a:p>
          <a:p>
            <a:pPr eaLnBrk="1" hangingPunct="1"/>
            <a:endParaRPr lang="en-US" altLang="en-US" b="1" dirty="0">
              <a:solidFill>
                <a:srgbClr val="008000"/>
              </a:solidFill>
              <a:latin typeface="+mn-lt"/>
            </a:endParaRPr>
          </a:p>
          <a:p>
            <a:pPr eaLnBrk="1" hangingPunct="1"/>
            <a:r>
              <a:rPr lang="en-US" altLang="en-US" dirty="0">
                <a:latin typeface="+mn-lt"/>
              </a:rPr>
              <a:t>Your model step should end with a statement such as:      </a:t>
            </a:r>
            <a:r>
              <a:rPr lang="en-US" altLang="en-US" i="1" dirty="0">
                <a:latin typeface="+mn-lt"/>
              </a:rPr>
              <a:t>Because the conditions are satisfied, we can model the    sampling distribution of the proportion with a Normal model.</a:t>
            </a:r>
          </a:p>
          <a:p>
            <a:pPr eaLnBrk="1" hangingPunct="1"/>
            <a:endParaRPr lang="en-US" altLang="en-US" b="1" dirty="0">
              <a:solidFill>
                <a:srgbClr val="008000"/>
              </a:solidFill>
              <a:latin typeface="+mn-lt"/>
            </a:endParaRPr>
          </a:p>
          <a:p>
            <a:pPr eaLnBrk="1" hangingPunct="1"/>
            <a:endParaRPr lang="en-US" altLang="en-US" dirty="0">
              <a:latin typeface="+mn-lt"/>
            </a:endParaRPr>
          </a:p>
          <a:p>
            <a:pPr eaLnBrk="1" hangingPunct="1"/>
            <a:endParaRPr lang="en-US" altLang="en-US" dirty="0">
              <a:latin typeface="+mn-lt"/>
            </a:endParaRPr>
          </a:p>
        </p:txBody>
      </p:sp>
      <p:pic>
        <p:nvPicPr>
          <p:cNvPr id="3687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14616" y="3141663"/>
            <a:ext cx="4874847" cy="3103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49557202"/>
      </p:ext>
    </p:extLst>
  </p:cSld>
  <p:clrMapOvr>
    <a:masterClrMapping/>
  </p:clrMapOvr>
  <p:timing>
    <p:tnLst>
      <p:par>
        <p:cT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789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7892"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Reasoning of Hypothesis Testing</a:t>
            </a:r>
          </a:p>
        </p:txBody>
      </p:sp>
      <p:sp>
        <p:nvSpPr>
          <p:cNvPr id="37893" name="Text Box 7"/>
          <p:cNvSpPr txBox="1">
            <a:spLocks noChangeArrowheads="1"/>
          </p:cNvSpPr>
          <p:nvPr/>
        </p:nvSpPr>
        <p:spPr bwMode="auto">
          <a:xfrm>
            <a:off x="511908" y="1125538"/>
            <a:ext cx="11277600" cy="1446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600" i="1" dirty="0">
              <a:latin typeface="+mn-lt"/>
            </a:endParaRPr>
          </a:p>
          <a:p>
            <a:pPr eaLnBrk="1" hangingPunct="1"/>
            <a:r>
              <a:rPr lang="en-US" altLang="en-US" dirty="0">
                <a:latin typeface="+mn-lt"/>
              </a:rPr>
              <a:t>Each test has a name that you should include in your report. </a:t>
            </a:r>
          </a:p>
          <a:p>
            <a:pPr eaLnBrk="1" hangingPunct="1"/>
            <a:endParaRPr lang="en-US" altLang="en-US" dirty="0">
              <a:latin typeface="+mn-lt"/>
            </a:endParaRPr>
          </a:p>
          <a:p>
            <a:pPr eaLnBrk="1" hangingPunct="1"/>
            <a:r>
              <a:rPr lang="en-US" altLang="en-US" dirty="0">
                <a:latin typeface="+mn-lt"/>
              </a:rPr>
              <a:t>The test about proportions is called a </a:t>
            </a:r>
            <a:r>
              <a:rPr lang="en-US" altLang="en-US" i="1" dirty="0">
                <a:solidFill>
                  <a:srgbClr val="0000FF"/>
                </a:solidFill>
                <a:latin typeface="+mn-lt"/>
              </a:rPr>
              <a:t>one-proportion </a:t>
            </a:r>
            <a:r>
              <a:rPr lang="en-US" altLang="en-US" b="1" i="1" dirty="0">
                <a:solidFill>
                  <a:srgbClr val="0000FF"/>
                </a:solidFill>
                <a:latin typeface="+mn-lt"/>
              </a:rPr>
              <a:t>z</a:t>
            </a:r>
            <a:r>
              <a:rPr lang="en-US" altLang="en-US" i="1" dirty="0">
                <a:solidFill>
                  <a:srgbClr val="0000FF"/>
                </a:solidFill>
                <a:latin typeface="+mn-lt"/>
              </a:rPr>
              <a:t>-test</a:t>
            </a:r>
            <a:r>
              <a:rPr lang="en-US" altLang="en-US" dirty="0">
                <a:latin typeface="+mn-lt"/>
              </a:rPr>
              <a:t>.</a:t>
            </a:r>
          </a:p>
        </p:txBody>
      </p:sp>
      <p:pic>
        <p:nvPicPr>
          <p:cNvPr id="37894"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3986" y="2708276"/>
            <a:ext cx="10646507" cy="3529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18135941"/>
      </p:ext>
    </p:extLst>
  </p:cSld>
  <p:clrMapOvr>
    <a:masterClrMapping/>
  </p:clrMapOvr>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891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8916"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Reasoning of Hypothesis Testing</a:t>
            </a:r>
          </a:p>
        </p:txBody>
      </p:sp>
      <p:sp>
        <p:nvSpPr>
          <p:cNvPr id="38917" name="Text Box 7"/>
          <p:cNvSpPr txBox="1">
            <a:spLocks noChangeArrowheads="1"/>
          </p:cNvSpPr>
          <p:nvPr/>
        </p:nvSpPr>
        <p:spPr bwMode="auto">
          <a:xfrm>
            <a:off x="508000" y="1066800"/>
            <a:ext cx="112776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latin typeface="+mn-lt"/>
              </a:rPr>
              <a:t>Mechanics</a:t>
            </a:r>
          </a:p>
          <a:p>
            <a:pPr eaLnBrk="1" hangingPunct="1"/>
            <a:endParaRPr lang="en-US" altLang="en-US" dirty="0">
              <a:latin typeface="+mn-lt"/>
            </a:endParaRPr>
          </a:p>
          <a:p>
            <a:pPr eaLnBrk="1" hangingPunct="1"/>
            <a:r>
              <a:rPr lang="en-US" altLang="en-US" dirty="0">
                <a:latin typeface="+mn-lt"/>
              </a:rPr>
              <a:t>Perform the actual calculation of our test statistic from </a:t>
            </a:r>
            <a:r>
              <a:rPr lang="en-US" altLang="en-US" dirty="0" smtClean="0">
                <a:latin typeface="+mn-lt"/>
              </a:rPr>
              <a:t>the data</a:t>
            </a:r>
            <a:r>
              <a:rPr lang="en-US" altLang="en-US" dirty="0">
                <a:latin typeface="+mn-lt"/>
              </a:rPr>
              <a:t>. Usually, the mechanics are handled by a statistics program or calculator. </a:t>
            </a:r>
          </a:p>
          <a:p>
            <a:pPr eaLnBrk="1" hangingPunct="1"/>
            <a:endParaRPr lang="en-US" altLang="en-US" dirty="0">
              <a:latin typeface="+mn-lt"/>
            </a:endParaRPr>
          </a:p>
          <a:p>
            <a:pPr eaLnBrk="1" hangingPunct="1"/>
            <a:r>
              <a:rPr lang="en-US" altLang="en-US" dirty="0">
                <a:latin typeface="+mn-lt"/>
              </a:rPr>
              <a:t>The goal of the calculation is to obtain a P-value. </a:t>
            </a:r>
          </a:p>
          <a:p>
            <a:pPr eaLnBrk="1" hangingPunct="1"/>
            <a:endParaRPr lang="en-US" altLang="en-US" dirty="0">
              <a:latin typeface="+mn-lt"/>
            </a:endParaRPr>
          </a:p>
          <a:p>
            <a:pPr eaLnBrk="1" hangingPunct="1"/>
            <a:r>
              <a:rPr lang="en-US" altLang="en-US" dirty="0">
                <a:latin typeface="+mn-lt"/>
              </a:rPr>
              <a:t>If the P-value is small enough, we’ll reject the null hypothesis.</a:t>
            </a:r>
          </a:p>
        </p:txBody>
      </p:sp>
    </p:spTree>
    <p:extLst>
      <p:ext uri="{BB962C8B-B14F-4D97-AF65-F5344CB8AC3E}">
        <p14:creationId xmlns:p14="http://schemas.microsoft.com/office/powerpoint/2010/main" xmlns="" val="630726563"/>
      </p:ext>
    </p:extLst>
  </p:cSld>
  <p:clrMapOvr>
    <a:masterClrMapping/>
  </p:clrMapOvr>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993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9940"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Reasoning of Hypothesis Testing</a:t>
            </a:r>
          </a:p>
        </p:txBody>
      </p:sp>
      <p:sp>
        <p:nvSpPr>
          <p:cNvPr id="39941" name="Text Box 7"/>
          <p:cNvSpPr txBox="1">
            <a:spLocks noChangeArrowheads="1"/>
          </p:cNvSpPr>
          <p:nvPr/>
        </p:nvSpPr>
        <p:spPr bwMode="auto">
          <a:xfrm>
            <a:off x="508000" y="1066800"/>
            <a:ext cx="11198578"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latin typeface="+mn-lt"/>
              </a:rPr>
              <a:t>Conclusions and Decisions</a:t>
            </a:r>
          </a:p>
          <a:p>
            <a:pPr eaLnBrk="1" hangingPunct="1"/>
            <a:endParaRPr lang="en-US" altLang="en-US" dirty="0">
              <a:latin typeface="+mn-lt"/>
            </a:endParaRPr>
          </a:p>
          <a:p>
            <a:pPr eaLnBrk="1" hangingPunct="1"/>
            <a:r>
              <a:rPr lang="en-US" altLang="en-US" dirty="0">
                <a:latin typeface="+mn-lt"/>
              </a:rPr>
              <a:t>The primary conclusion in a formal hypothesis test is only a statement stating whether we reject or fail to reject that hypothesis.</a:t>
            </a:r>
          </a:p>
          <a:p>
            <a:pPr eaLnBrk="1" hangingPunct="1"/>
            <a:endParaRPr lang="en-US" altLang="en-US" dirty="0">
              <a:latin typeface="+mn-lt"/>
            </a:endParaRPr>
          </a:p>
          <a:p>
            <a:pPr eaLnBrk="1" hangingPunct="1"/>
            <a:r>
              <a:rPr lang="en-US" altLang="en-US" dirty="0">
                <a:latin typeface="+mn-lt"/>
              </a:rPr>
              <a:t>Your conclusion about the null hypothesis should never be the end of the process. You can’t make a decision based solely on a P-value.</a:t>
            </a:r>
          </a:p>
        </p:txBody>
      </p:sp>
    </p:spTree>
    <p:extLst>
      <p:ext uri="{BB962C8B-B14F-4D97-AF65-F5344CB8AC3E}">
        <p14:creationId xmlns:p14="http://schemas.microsoft.com/office/powerpoint/2010/main" xmlns="" val="1685930882"/>
      </p:ext>
    </p:extLst>
  </p:cSld>
  <p:clrMapOvr>
    <a:masterClrMapping/>
  </p:clrMapOvr>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096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0964"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The </a:t>
            </a:r>
            <a:r>
              <a:rPr lang="en-US" altLang="en-US" sz="3200" b="1" dirty="0">
                <a:solidFill>
                  <a:srgbClr val="669900"/>
                </a:solidFill>
              </a:rPr>
              <a:t>Reasoning of Hypothesis Testing</a:t>
            </a:r>
          </a:p>
        </p:txBody>
      </p:sp>
      <p:sp>
        <p:nvSpPr>
          <p:cNvPr id="40965" name="Text Box 7"/>
          <p:cNvSpPr txBox="1">
            <a:spLocks noChangeArrowheads="1"/>
          </p:cNvSpPr>
          <p:nvPr/>
        </p:nvSpPr>
        <p:spPr bwMode="auto">
          <a:xfrm>
            <a:off x="508000" y="1066801"/>
            <a:ext cx="11277600"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Business decisions should always take into consideration       three things:</a:t>
            </a:r>
          </a:p>
          <a:p>
            <a:pPr eaLnBrk="1" hangingPunct="1"/>
            <a:endParaRPr lang="en-US" altLang="en-US" dirty="0">
              <a:latin typeface="+mn-lt"/>
            </a:endParaRPr>
          </a:p>
          <a:p>
            <a:pPr eaLnBrk="1" hangingPunct="1">
              <a:buFontTx/>
              <a:buChar char="•"/>
            </a:pPr>
            <a:r>
              <a:rPr lang="en-US" altLang="en-US" dirty="0">
                <a:latin typeface="+mn-lt"/>
              </a:rPr>
              <a:t> the statistical significance of the test,</a:t>
            </a:r>
          </a:p>
          <a:p>
            <a:pPr eaLnBrk="1" hangingPunct="1">
              <a:buFontTx/>
              <a:buChar char="•"/>
            </a:pPr>
            <a:endParaRPr lang="en-US" altLang="en-US" dirty="0">
              <a:latin typeface="+mn-lt"/>
            </a:endParaRPr>
          </a:p>
          <a:p>
            <a:pPr eaLnBrk="1" hangingPunct="1">
              <a:buFontTx/>
              <a:buChar char="•"/>
            </a:pPr>
            <a:r>
              <a:rPr lang="en-US" altLang="en-US" dirty="0">
                <a:latin typeface="+mn-lt"/>
              </a:rPr>
              <a:t> the </a:t>
            </a:r>
            <a:r>
              <a:rPr lang="en-US" altLang="en-US" i="1" dirty="0">
                <a:latin typeface="+mn-lt"/>
              </a:rPr>
              <a:t>cost </a:t>
            </a:r>
            <a:r>
              <a:rPr lang="en-US" altLang="en-US" dirty="0">
                <a:latin typeface="+mn-lt"/>
              </a:rPr>
              <a:t>of the proposed action, and </a:t>
            </a:r>
          </a:p>
          <a:p>
            <a:pPr eaLnBrk="1" hangingPunct="1">
              <a:buFontTx/>
              <a:buChar char="•"/>
            </a:pPr>
            <a:endParaRPr lang="en-US" altLang="en-US" dirty="0">
              <a:latin typeface="+mn-lt"/>
            </a:endParaRPr>
          </a:p>
          <a:p>
            <a:pPr eaLnBrk="1" hangingPunct="1">
              <a:buFontTx/>
              <a:buChar char="•"/>
            </a:pPr>
            <a:r>
              <a:rPr lang="en-US" altLang="en-US" dirty="0">
                <a:latin typeface="+mn-lt"/>
              </a:rPr>
              <a:t> the </a:t>
            </a:r>
            <a:r>
              <a:rPr lang="en-US" altLang="en-US" i="1" dirty="0">
                <a:latin typeface="+mn-lt"/>
              </a:rPr>
              <a:t>effect size </a:t>
            </a:r>
            <a:r>
              <a:rPr lang="en-US" altLang="en-US" dirty="0">
                <a:latin typeface="+mn-lt"/>
              </a:rPr>
              <a:t>of the statistic they observed.</a:t>
            </a:r>
          </a:p>
        </p:txBody>
      </p:sp>
    </p:spTree>
    <p:extLst>
      <p:ext uri="{BB962C8B-B14F-4D97-AF65-F5344CB8AC3E}">
        <p14:creationId xmlns:p14="http://schemas.microsoft.com/office/powerpoint/2010/main" xmlns="" val="937498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Distributions</a:t>
            </a:r>
          </a:p>
        </p:txBody>
      </p:sp>
      <p:sp>
        <p:nvSpPr>
          <p:cNvPr id="3" name="Content Placeholder 2"/>
          <p:cNvSpPr>
            <a:spLocks noGrp="1"/>
          </p:cNvSpPr>
          <p:nvPr>
            <p:ph idx="1"/>
          </p:nvPr>
        </p:nvSpPr>
        <p:spPr>
          <a:xfrm>
            <a:off x="135467" y="1117600"/>
            <a:ext cx="11830755" cy="5046133"/>
          </a:xfrm>
        </p:spPr>
        <p:txBody>
          <a:bodyPr>
            <a:noAutofit/>
          </a:bodyPr>
          <a:lstStyle/>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We call Fig.2 a probability distribution because if you choose an M&amp;M at random, the probability of getting, say, a brown M&amp;M is equal to the proportion of M&amp;M's that are brown (0.30). </a:t>
            </a:r>
          </a:p>
          <a:p>
            <a:pPr marL="457200" lvl="1" indent="0" algn="just">
              <a:buNone/>
            </a:pPr>
            <a:r>
              <a:rPr lang="en-US" sz="2400" dirty="0" smtClean="0">
                <a:solidFill>
                  <a:schemeClr val="tx1"/>
                </a:solidFill>
              </a:rPr>
              <a:t>Notice that the distributions in Figs. 1 and 2 are not identical. Fig. 1 portrays</a:t>
            </a:r>
          </a:p>
          <a:p>
            <a:pPr marL="457200" lvl="1" indent="0" algn="just">
              <a:buNone/>
            </a:pPr>
            <a:r>
              <a:rPr lang="en-US" sz="2400" dirty="0" smtClean="0">
                <a:solidFill>
                  <a:schemeClr val="tx1"/>
                </a:solidFill>
              </a:rPr>
              <a:t>the distribution in a sample of 55 M&amp;M's. Fig.2 shows the proportions for all M&amp;M's. </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6147" name="Picture 3"/>
          <p:cNvPicPr>
            <a:picLocks noChangeAspect="1" noChangeArrowheads="1"/>
          </p:cNvPicPr>
          <p:nvPr/>
        </p:nvPicPr>
        <p:blipFill>
          <a:blip r:embed="rId2" cstate="print"/>
          <a:srcRect/>
          <a:stretch>
            <a:fillRect/>
          </a:stretch>
        </p:blipFill>
        <p:spPr bwMode="auto">
          <a:xfrm>
            <a:off x="5768094" y="1054844"/>
            <a:ext cx="3409773" cy="200285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728059" y="1191538"/>
            <a:ext cx="3261630" cy="19385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198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1988" name="Text Box 6"/>
          <p:cNvSpPr txBox="1">
            <a:spLocks noChangeArrowheads="1"/>
          </p:cNvSpPr>
          <p:nvPr/>
        </p:nvSpPr>
        <p:spPr bwMode="auto">
          <a:xfrm>
            <a:off x="406400" y="152400"/>
            <a:ext cx="114808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669900"/>
                </a:solidFill>
              </a:rPr>
              <a:t>Alternative </a:t>
            </a:r>
            <a:r>
              <a:rPr lang="en-US" altLang="en-US" sz="3200" b="1" dirty="0">
                <a:solidFill>
                  <a:srgbClr val="669900"/>
                </a:solidFill>
              </a:rPr>
              <a:t>Hypotheses</a:t>
            </a:r>
          </a:p>
        </p:txBody>
      </p:sp>
      <p:sp>
        <p:nvSpPr>
          <p:cNvPr id="41989" name="Text Box 7"/>
          <p:cNvSpPr txBox="1">
            <a:spLocks noChangeArrowheads="1"/>
          </p:cNvSpPr>
          <p:nvPr/>
        </p:nvSpPr>
        <p:spPr bwMode="auto">
          <a:xfrm>
            <a:off x="508000" y="1066801"/>
            <a:ext cx="11435644"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mn-lt"/>
              </a:rPr>
              <a:t>In a </a:t>
            </a:r>
            <a:r>
              <a:rPr lang="en-US" altLang="en-US" i="1" dirty="0">
                <a:solidFill>
                  <a:srgbClr val="0000FF"/>
                </a:solidFill>
                <a:latin typeface="+mn-lt"/>
              </a:rPr>
              <a:t>two-sided alternative </a:t>
            </a:r>
            <a:r>
              <a:rPr lang="en-US" altLang="en-US" dirty="0">
                <a:latin typeface="+mn-lt"/>
              </a:rPr>
              <a:t>we are equally interested in deviations on either side of the null hypothesis value; the P-value is the probability of deviating in </a:t>
            </a:r>
            <a:r>
              <a:rPr lang="en-US" altLang="en-US" i="1" dirty="0">
                <a:latin typeface="+mn-lt"/>
              </a:rPr>
              <a:t>either </a:t>
            </a:r>
            <a:r>
              <a:rPr lang="en-US" altLang="en-US" dirty="0">
                <a:latin typeface="+mn-lt"/>
              </a:rPr>
              <a:t>direction from the null hypothesis value.</a:t>
            </a:r>
          </a:p>
          <a:p>
            <a:pPr eaLnBrk="1" hangingPunct="1"/>
            <a:endParaRPr lang="en-US" altLang="en-US" dirty="0">
              <a:latin typeface="+mn-lt"/>
            </a:endParaRPr>
          </a:p>
          <a:p>
            <a:pPr eaLnBrk="1" hangingPunct="1"/>
            <a:r>
              <a:rPr lang="en-US" altLang="en-US" dirty="0">
                <a:latin typeface="+mn-lt"/>
              </a:rPr>
              <a:t>An alternative hypothesis that focuses on deviations from the null hypothesis value in only one direction is called a </a:t>
            </a:r>
            <a:r>
              <a:rPr lang="en-US" altLang="en-US" i="1" dirty="0">
                <a:solidFill>
                  <a:srgbClr val="0000FF"/>
                </a:solidFill>
                <a:latin typeface="+mn-lt"/>
              </a:rPr>
              <a:t>one-sided alternative</a:t>
            </a:r>
            <a:r>
              <a:rPr lang="en-US" altLang="en-US" dirty="0">
                <a:latin typeface="+mn-lt"/>
              </a:rPr>
              <a:t>.</a:t>
            </a:r>
          </a:p>
        </p:txBody>
      </p:sp>
      <p:pic>
        <p:nvPicPr>
          <p:cNvPr id="41990"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08954" y="3789363"/>
            <a:ext cx="4056185"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68616222"/>
      </p:ext>
    </p:extLst>
  </p:cSld>
  <p:clrMapOvr>
    <a:masterClrMapping/>
  </p:clrMapOvr>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3011"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3012" name="Text Box 7"/>
          <p:cNvSpPr txBox="1">
            <a:spLocks noChangeArrowheads="1"/>
          </p:cNvSpPr>
          <p:nvPr/>
        </p:nvSpPr>
        <p:spPr bwMode="auto">
          <a:xfrm>
            <a:off x="508000" y="692150"/>
            <a:ext cx="11277600"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94141A"/>
                </a:solidFill>
                <a:latin typeface="+mn-lt"/>
              </a:rPr>
              <a:t>Example:  </a:t>
            </a:r>
            <a:endParaRPr lang="en-US" altLang="en-US" b="1" dirty="0">
              <a:solidFill>
                <a:srgbClr val="94141A"/>
              </a:solidFill>
              <a:latin typeface="+mn-lt"/>
            </a:endParaRPr>
          </a:p>
          <a:p>
            <a:pPr eaLnBrk="1" hangingPunct="1"/>
            <a:r>
              <a:rPr lang="en-US" altLang="en-US" dirty="0">
                <a:latin typeface="+mn-lt"/>
              </a:rPr>
              <a:t>A survey of 100 CEOs finds that 60 think the economy will improve next year. Is there evidence that the rate is higher among all CEOs than the 55% reported by the public at large?</a:t>
            </a:r>
          </a:p>
          <a:p>
            <a:pPr eaLnBrk="1" hangingPunct="1"/>
            <a:endParaRPr lang="en-US" altLang="en-US" dirty="0">
              <a:latin typeface="+mn-lt"/>
            </a:endParaRPr>
          </a:p>
          <a:p>
            <a:pPr eaLnBrk="1" hangingPunct="1"/>
            <a:r>
              <a:rPr lang="en-US" altLang="en-US" dirty="0">
                <a:latin typeface="+mn-lt"/>
              </a:rPr>
              <a:t>What are the appropriate hypotheses?</a:t>
            </a:r>
          </a:p>
          <a:p>
            <a:pPr eaLnBrk="1" hangingPunct="1"/>
            <a:endParaRPr lang="en-US" altLang="en-US" dirty="0">
              <a:latin typeface="+mn-lt"/>
            </a:endParaRPr>
          </a:p>
          <a:p>
            <a:pPr eaLnBrk="1" hangingPunct="1"/>
            <a:r>
              <a:rPr lang="en-US" altLang="en-US" dirty="0">
                <a:latin typeface="+mn-lt"/>
              </a:rPr>
              <a:t>What conditions and assumptions must be met to proceed with the test?</a:t>
            </a:r>
          </a:p>
          <a:p>
            <a:pPr eaLnBrk="1" hangingPunct="1"/>
            <a:endParaRPr lang="en-US" altLang="en-US" dirty="0">
              <a:latin typeface="+mn-lt"/>
            </a:endParaRPr>
          </a:p>
          <a:p>
            <a:pPr eaLnBrk="1" hangingPunct="1"/>
            <a:r>
              <a:rPr lang="en-US" altLang="en-US" dirty="0">
                <a:latin typeface="+mn-lt"/>
              </a:rPr>
              <a:t>Find the </a:t>
            </a:r>
            <a:r>
              <a:rPr lang="en-US" altLang="en-US" i="1" dirty="0">
                <a:latin typeface="+mn-lt"/>
              </a:rPr>
              <a:t>z-</a:t>
            </a:r>
            <a:r>
              <a:rPr lang="en-US" altLang="en-US" dirty="0">
                <a:latin typeface="+mn-lt"/>
              </a:rPr>
              <a:t>statistic</a:t>
            </a:r>
            <a:r>
              <a:rPr lang="en-US" altLang="en-US" i="1" dirty="0">
                <a:latin typeface="+mn-lt"/>
              </a:rPr>
              <a:t>.</a:t>
            </a:r>
          </a:p>
          <a:p>
            <a:pPr eaLnBrk="1" hangingPunct="1"/>
            <a:endParaRPr lang="en-US" altLang="en-US" dirty="0">
              <a:latin typeface="+mn-lt"/>
            </a:endParaRPr>
          </a:p>
          <a:p>
            <a:pPr eaLnBrk="1" hangingPunct="1"/>
            <a:r>
              <a:rPr lang="en-US" altLang="en-US" dirty="0">
                <a:latin typeface="+mn-lt"/>
              </a:rPr>
              <a:t>Determine the P-value.</a:t>
            </a:r>
          </a:p>
          <a:p>
            <a:pPr eaLnBrk="1" hangingPunct="1"/>
            <a:endParaRPr lang="en-US" altLang="en-US" dirty="0">
              <a:latin typeface="+mn-lt"/>
            </a:endParaRPr>
          </a:p>
          <a:p>
            <a:pPr eaLnBrk="1" hangingPunct="1"/>
            <a:r>
              <a:rPr lang="en-US" altLang="en-US" dirty="0">
                <a:latin typeface="+mn-lt"/>
              </a:rPr>
              <a:t>Write a conclusion in the context of the problem.</a:t>
            </a:r>
          </a:p>
        </p:txBody>
      </p:sp>
    </p:spTree>
    <p:extLst>
      <p:ext uri="{BB962C8B-B14F-4D97-AF65-F5344CB8AC3E}">
        <p14:creationId xmlns:p14="http://schemas.microsoft.com/office/powerpoint/2010/main" xmlns="" val="3706076120"/>
      </p:ext>
    </p:extLst>
  </p:cSld>
  <p:clrMapOvr>
    <a:masterClrMapping/>
  </p:clrMapOvr>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2"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3" name="Text Box 7"/>
          <p:cNvSpPr txBox="1">
            <a:spLocks noChangeArrowheads="1"/>
          </p:cNvSpPr>
          <p:nvPr/>
        </p:nvSpPr>
        <p:spPr bwMode="auto">
          <a:xfrm>
            <a:off x="508000" y="692151"/>
            <a:ext cx="112776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94141A"/>
                </a:solidFill>
                <a:latin typeface="+mn-lt"/>
              </a:rPr>
              <a:t>Example:  </a:t>
            </a:r>
            <a:endParaRPr lang="en-US" altLang="en-US" b="1" dirty="0">
              <a:solidFill>
                <a:srgbClr val="94141A"/>
              </a:solidFill>
              <a:latin typeface="+mn-lt"/>
            </a:endParaRPr>
          </a:p>
          <a:p>
            <a:pPr eaLnBrk="1" hangingPunct="1"/>
            <a:r>
              <a:rPr lang="en-US" altLang="en-US" dirty="0">
                <a:latin typeface="+mn-lt"/>
              </a:rPr>
              <a:t>A survey of 100 CEOs finds that 60 think the economy will improve next year. Is there evidence that the rate is higher among all CEOs than the 55% reported by the public at large?</a:t>
            </a:r>
          </a:p>
          <a:p>
            <a:pPr eaLnBrk="1" hangingPunct="1"/>
            <a:endParaRPr lang="en-US" altLang="en-US" dirty="0">
              <a:latin typeface="+mn-lt"/>
            </a:endParaRPr>
          </a:p>
          <a:p>
            <a:pPr eaLnBrk="1" hangingPunct="1"/>
            <a:r>
              <a:rPr lang="en-US" altLang="en-US" dirty="0">
                <a:latin typeface="+mn-lt"/>
              </a:rPr>
              <a:t>What are the appropriate hypotheses?</a:t>
            </a:r>
          </a:p>
          <a:p>
            <a:pPr eaLnBrk="1" hangingPunct="1"/>
            <a:endParaRPr lang="en-US" altLang="en-US" dirty="0">
              <a:latin typeface="+mn-lt"/>
            </a:endParaRPr>
          </a:p>
        </p:txBody>
      </p:sp>
      <p:graphicFrame>
        <p:nvGraphicFramePr>
          <p:cNvPr id="2050" name="Object 2"/>
          <p:cNvGraphicFramePr>
            <a:graphicFrameLocks noChangeAspect="1"/>
          </p:cNvGraphicFramePr>
          <p:nvPr/>
        </p:nvGraphicFramePr>
        <p:xfrm>
          <a:off x="4411785" y="3573463"/>
          <a:ext cx="2924908" cy="1276350"/>
        </p:xfrm>
        <a:graphic>
          <a:graphicData uri="http://schemas.openxmlformats.org/presentationml/2006/ole">
            <p:oleObj spid="_x0000_s1170434" name="Equation" r:id="rId4" imgW="850900" imgH="457200" progId="">
              <p:embed/>
            </p:oleObj>
          </a:graphicData>
        </a:graphic>
      </p:graphicFrame>
    </p:spTree>
    <p:extLst>
      <p:ext uri="{BB962C8B-B14F-4D97-AF65-F5344CB8AC3E}">
        <p14:creationId xmlns:p14="http://schemas.microsoft.com/office/powerpoint/2010/main" xmlns="" val="3226086186"/>
      </p:ext>
    </p:extLst>
  </p:cSld>
  <p:clrMapOvr>
    <a:masterClrMapping/>
  </p:clrMapOvr>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6" name="Text Box 7"/>
          <p:cNvSpPr txBox="1">
            <a:spLocks noChangeArrowheads="1"/>
          </p:cNvSpPr>
          <p:nvPr/>
        </p:nvSpPr>
        <p:spPr bwMode="auto">
          <a:xfrm>
            <a:off x="508000" y="692150"/>
            <a:ext cx="11277600"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94141A"/>
                </a:solidFill>
                <a:latin typeface="+mn-lt"/>
              </a:rPr>
              <a:t>Example:  </a:t>
            </a:r>
            <a:endParaRPr lang="en-US" altLang="en-US" b="1" dirty="0">
              <a:solidFill>
                <a:srgbClr val="94141A"/>
              </a:solidFill>
              <a:latin typeface="+mn-lt"/>
            </a:endParaRPr>
          </a:p>
          <a:p>
            <a:pPr eaLnBrk="1" hangingPunct="1"/>
            <a:r>
              <a:rPr lang="en-US" altLang="en-US" dirty="0">
                <a:latin typeface="+mn-lt"/>
              </a:rPr>
              <a:t>A survey of 100 CEOs finds that 60 think the economy will improve next year. Is there evidence that the rate is higher among all CEOs than the 55% reported by the public at large?</a:t>
            </a:r>
          </a:p>
          <a:p>
            <a:pPr eaLnBrk="1" hangingPunct="1"/>
            <a:endParaRPr lang="en-US" altLang="en-US" dirty="0">
              <a:latin typeface="+mn-lt"/>
            </a:endParaRPr>
          </a:p>
          <a:p>
            <a:pPr eaLnBrk="1" hangingPunct="1"/>
            <a:r>
              <a:rPr lang="en-US" altLang="en-US" dirty="0">
                <a:latin typeface="+mn-lt"/>
              </a:rPr>
              <a:t>What conditions and assumptions must be met to proceed with the test?</a:t>
            </a:r>
          </a:p>
          <a:p>
            <a:pPr eaLnBrk="1" hangingPunct="1"/>
            <a:endParaRPr lang="en-US" altLang="en-US" dirty="0">
              <a:latin typeface="+mn-lt"/>
            </a:endParaRPr>
          </a:p>
          <a:p>
            <a:pPr eaLnBrk="1" hangingPunct="1"/>
            <a:r>
              <a:rPr lang="en-US" altLang="en-US" dirty="0">
                <a:solidFill>
                  <a:srgbClr val="7030A0"/>
                </a:solidFill>
                <a:latin typeface="+mn-lt"/>
              </a:rPr>
              <a:t>Presume the 100 CEOs were randomly selected from the pool of all CEOs.  There are more than 1000 companies altogether, so 100 is less than 10% of the population size.</a:t>
            </a:r>
          </a:p>
          <a:p>
            <a:pPr eaLnBrk="1" hangingPunct="1"/>
            <a:endParaRPr lang="en-US" altLang="en-US" dirty="0">
              <a:solidFill>
                <a:srgbClr val="7030A0"/>
              </a:solidFill>
              <a:latin typeface="+mn-lt"/>
            </a:endParaRPr>
          </a:p>
          <a:p>
            <a:pPr eaLnBrk="1" hangingPunct="1"/>
            <a:r>
              <a:rPr lang="en-US" altLang="en-US" dirty="0">
                <a:solidFill>
                  <a:srgbClr val="7030A0"/>
                </a:solidFill>
                <a:latin typeface="+mn-lt"/>
              </a:rPr>
              <a:t>We have 60 successes and 40 failures, both exceeding 10.</a:t>
            </a:r>
          </a:p>
          <a:p>
            <a:pPr eaLnBrk="1" hangingPunct="1"/>
            <a:endParaRPr lang="en-US" altLang="en-US" dirty="0">
              <a:solidFill>
                <a:srgbClr val="7030A0"/>
              </a:solidFill>
              <a:latin typeface="+mn-lt"/>
            </a:endParaRPr>
          </a:p>
          <a:p>
            <a:pPr eaLnBrk="1" hangingPunct="1"/>
            <a:r>
              <a:rPr lang="en-US" altLang="en-US" dirty="0">
                <a:solidFill>
                  <a:srgbClr val="7030A0"/>
                </a:solidFill>
                <a:latin typeface="+mn-lt"/>
              </a:rPr>
              <a:t>All conditions met, so we can presume the assumptions are met.</a:t>
            </a:r>
          </a:p>
        </p:txBody>
      </p:sp>
    </p:spTree>
    <p:extLst>
      <p:ext uri="{BB962C8B-B14F-4D97-AF65-F5344CB8AC3E}">
        <p14:creationId xmlns:p14="http://schemas.microsoft.com/office/powerpoint/2010/main" xmlns="" val="4254749696"/>
      </p:ext>
    </p:extLst>
  </p:cSld>
  <p:clrMapOvr>
    <a:masterClrMapping/>
  </p:clrMapOvr>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6"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7" name="Text Box 7"/>
          <p:cNvSpPr txBox="1">
            <a:spLocks noChangeArrowheads="1"/>
          </p:cNvSpPr>
          <p:nvPr/>
        </p:nvSpPr>
        <p:spPr bwMode="auto">
          <a:xfrm>
            <a:off x="508000" y="692151"/>
            <a:ext cx="112776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94141A"/>
                </a:solidFill>
                <a:latin typeface="+mn-lt"/>
              </a:rPr>
              <a:t>Example:  </a:t>
            </a:r>
            <a:endParaRPr lang="en-US" altLang="en-US" b="1" dirty="0">
              <a:solidFill>
                <a:srgbClr val="94141A"/>
              </a:solidFill>
              <a:latin typeface="+mn-lt"/>
            </a:endParaRPr>
          </a:p>
          <a:p>
            <a:pPr eaLnBrk="1" hangingPunct="1"/>
            <a:r>
              <a:rPr lang="en-US" altLang="en-US" dirty="0">
                <a:latin typeface="+mn-lt"/>
              </a:rPr>
              <a:t>A survey of 100 CEOs finds that 60 think the economy will improve next year. Is there evidence that the rate is higher among all CEOs than the 55% reported by the public at large?</a:t>
            </a:r>
          </a:p>
          <a:p>
            <a:pPr eaLnBrk="1" hangingPunct="1"/>
            <a:endParaRPr lang="en-US" altLang="en-US" dirty="0">
              <a:latin typeface="+mn-lt"/>
            </a:endParaRPr>
          </a:p>
          <a:p>
            <a:pPr eaLnBrk="1" hangingPunct="1"/>
            <a:r>
              <a:rPr lang="en-US" altLang="en-US" dirty="0">
                <a:latin typeface="+mn-lt"/>
              </a:rPr>
              <a:t>Find the </a:t>
            </a:r>
            <a:r>
              <a:rPr lang="en-US" altLang="en-US" i="1" dirty="0">
                <a:latin typeface="+mn-lt"/>
              </a:rPr>
              <a:t>z-</a:t>
            </a:r>
            <a:r>
              <a:rPr lang="en-US" altLang="en-US" dirty="0">
                <a:latin typeface="+mn-lt"/>
              </a:rPr>
              <a:t>statistic</a:t>
            </a:r>
            <a:r>
              <a:rPr lang="en-US" altLang="en-US" i="1" dirty="0">
                <a:latin typeface="+mn-lt"/>
              </a:rPr>
              <a:t>.</a:t>
            </a:r>
          </a:p>
          <a:p>
            <a:pPr eaLnBrk="1" hangingPunct="1"/>
            <a:endParaRPr lang="en-US" altLang="en-US" dirty="0">
              <a:latin typeface="+mn-lt"/>
            </a:endParaRPr>
          </a:p>
        </p:txBody>
      </p:sp>
      <p:graphicFrame>
        <p:nvGraphicFramePr>
          <p:cNvPr id="3074" name="Object 2"/>
          <p:cNvGraphicFramePr>
            <a:graphicFrameLocks noChangeAspect="1"/>
          </p:cNvGraphicFramePr>
          <p:nvPr/>
        </p:nvGraphicFramePr>
        <p:xfrm>
          <a:off x="1486877" y="3500438"/>
          <a:ext cx="9548446" cy="1695450"/>
        </p:xfrm>
        <a:graphic>
          <a:graphicData uri="http://schemas.openxmlformats.org/presentationml/2006/ole">
            <p:oleObj spid="_x0000_s1171458" name="Equation" r:id="rId4" imgW="2743200" imgH="647700" progId="">
              <p:embed/>
            </p:oleObj>
          </a:graphicData>
        </a:graphic>
      </p:graphicFrame>
    </p:spTree>
    <p:extLst>
      <p:ext uri="{BB962C8B-B14F-4D97-AF65-F5344CB8AC3E}">
        <p14:creationId xmlns:p14="http://schemas.microsoft.com/office/powerpoint/2010/main" xmlns="" val="1120451017"/>
      </p:ext>
    </p:extLst>
  </p:cSld>
  <p:clrMapOvr>
    <a:masterClrMapping/>
  </p:clrMapOvr>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100"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101" name="Text Box 7"/>
          <p:cNvSpPr txBox="1">
            <a:spLocks noChangeArrowheads="1"/>
          </p:cNvSpPr>
          <p:nvPr/>
        </p:nvSpPr>
        <p:spPr bwMode="auto">
          <a:xfrm>
            <a:off x="508000" y="692151"/>
            <a:ext cx="11277600" cy="267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94141A"/>
                </a:solidFill>
              </a:rPr>
              <a:t>Example:  </a:t>
            </a:r>
            <a:endParaRPr lang="en-US" altLang="en-US" b="1" dirty="0">
              <a:solidFill>
                <a:srgbClr val="94141A"/>
              </a:solidFill>
            </a:endParaRPr>
          </a:p>
          <a:p>
            <a:pPr eaLnBrk="1" hangingPunct="1"/>
            <a:r>
              <a:rPr lang="en-US" altLang="en-US" dirty="0"/>
              <a:t>A survey of 100 CEOs finds that 60 think the economy will improve next year. Is there evidence that the rate is higher among all CEOs than the 55% reported by the public at large?</a:t>
            </a:r>
          </a:p>
          <a:p>
            <a:pPr eaLnBrk="1" hangingPunct="1"/>
            <a:endParaRPr lang="en-US" altLang="en-US" dirty="0"/>
          </a:p>
          <a:p>
            <a:pPr eaLnBrk="1" hangingPunct="1"/>
            <a:r>
              <a:rPr lang="en-US" altLang="en-US" dirty="0"/>
              <a:t>Determine the P-value.</a:t>
            </a:r>
          </a:p>
          <a:p>
            <a:pPr eaLnBrk="1" hangingPunct="1"/>
            <a:endParaRPr lang="en-US" altLang="en-US" dirty="0"/>
          </a:p>
        </p:txBody>
      </p:sp>
      <p:graphicFrame>
        <p:nvGraphicFramePr>
          <p:cNvPr id="4098" name="Object 2"/>
          <p:cNvGraphicFramePr>
            <a:graphicFrameLocks noChangeAspect="1"/>
          </p:cNvGraphicFramePr>
          <p:nvPr/>
        </p:nvGraphicFramePr>
        <p:xfrm>
          <a:off x="1842478" y="3573463"/>
          <a:ext cx="7029938" cy="665162"/>
        </p:xfrm>
        <a:graphic>
          <a:graphicData uri="http://schemas.openxmlformats.org/presentationml/2006/ole">
            <p:oleObj spid="_x0000_s1172482" name="Equation" r:id="rId4" imgW="2019300" imgH="254000" progId="">
              <p:embed/>
            </p:oleObj>
          </a:graphicData>
        </a:graphic>
      </p:graphicFrame>
    </p:spTree>
    <p:extLst>
      <p:ext uri="{BB962C8B-B14F-4D97-AF65-F5344CB8AC3E}">
        <p14:creationId xmlns:p14="http://schemas.microsoft.com/office/powerpoint/2010/main" xmlns="" val="4268620912"/>
      </p:ext>
    </p:extLst>
  </p:cSld>
  <p:clrMapOvr>
    <a:masterClrMapping/>
  </p:clrMapOvr>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505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5060" name="Text Box 7"/>
          <p:cNvSpPr txBox="1">
            <a:spLocks noChangeArrowheads="1"/>
          </p:cNvSpPr>
          <p:nvPr/>
        </p:nvSpPr>
        <p:spPr bwMode="auto">
          <a:xfrm>
            <a:off x="508000" y="692151"/>
            <a:ext cx="11277600" cy="4894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i="1" dirty="0">
                <a:solidFill>
                  <a:srgbClr val="94141A"/>
                </a:solidFill>
                <a:latin typeface="+mn-lt"/>
              </a:rPr>
              <a:t>Example:  </a:t>
            </a:r>
            <a:endParaRPr lang="en-US" altLang="en-US" b="1" dirty="0">
              <a:solidFill>
                <a:srgbClr val="94141A"/>
              </a:solidFill>
              <a:latin typeface="+mn-lt"/>
            </a:endParaRPr>
          </a:p>
          <a:p>
            <a:pPr eaLnBrk="1" hangingPunct="1"/>
            <a:r>
              <a:rPr lang="en-US" altLang="en-US" dirty="0">
                <a:latin typeface="+mn-lt"/>
              </a:rPr>
              <a:t>A survey of 100 CEOs finds that 60 think the economy will improve next year. Is there evidence that the rate is higher among all CEOs than the 55% reported by the public at large?</a:t>
            </a:r>
          </a:p>
          <a:p>
            <a:pPr eaLnBrk="1" hangingPunct="1"/>
            <a:endParaRPr lang="en-US" altLang="en-US" dirty="0">
              <a:latin typeface="+mn-lt"/>
            </a:endParaRPr>
          </a:p>
          <a:p>
            <a:pPr eaLnBrk="1" hangingPunct="1"/>
            <a:r>
              <a:rPr lang="en-US" altLang="en-US" dirty="0">
                <a:latin typeface="+mn-lt"/>
              </a:rPr>
              <a:t>Write a conclusion in the context of the problem.</a:t>
            </a:r>
          </a:p>
          <a:p>
            <a:pPr eaLnBrk="1" hangingPunct="1"/>
            <a:endParaRPr lang="en-US" altLang="en-US" dirty="0">
              <a:latin typeface="+mn-lt"/>
            </a:endParaRPr>
          </a:p>
          <a:p>
            <a:pPr eaLnBrk="1" hangingPunct="1"/>
            <a:r>
              <a:rPr lang="en-US" altLang="en-US" dirty="0">
                <a:solidFill>
                  <a:srgbClr val="7030A0"/>
                </a:solidFill>
                <a:latin typeface="+mn-lt"/>
              </a:rPr>
              <a:t>The P-value of 0.1572 is large and therefore the collected data were not unusual under the assumption that the null hypothesis is true.  Fail to reject the null hypothesis.</a:t>
            </a:r>
          </a:p>
          <a:p>
            <a:pPr eaLnBrk="1" hangingPunct="1"/>
            <a:endParaRPr lang="en-US" altLang="en-US" dirty="0">
              <a:solidFill>
                <a:srgbClr val="7030A0"/>
              </a:solidFill>
              <a:latin typeface="+mn-lt"/>
            </a:endParaRPr>
          </a:p>
          <a:p>
            <a:pPr eaLnBrk="1" hangingPunct="1"/>
            <a:r>
              <a:rPr lang="en-US" altLang="en-US" dirty="0">
                <a:solidFill>
                  <a:srgbClr val="7030A0"/>
                </a:solidFill>
                <a:latin typeface="+mn-lt"/>
              </a:rPr>
              <a:t>There is no evidence that the proportion of CEOs who think the economy will improve next year exceeds 55%.</a:t>
            </a:r>
          </a:p>
        </p:txBody>
      </p:sp>
    </p:spTree>
    <p:extLst>
      <p:ext uri="{BB962C8B-B14F-4D97-AF65-F5344CB8AC3E}">
        <p14:creationId xmlns:p14="http://schemas.microsoft.com/office/powerpoint/2010/main" xmlns="" val="3766406216"/>
      </p:ext>
    </p:extLst>
  </p:cSld>
  <p:clrMapOvr>
    <a:masterClrMapping/>
  </p:clrMapOvr>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84322"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84323"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Alpha </a:t>
            </a:r>
            <a:r>
              <a:rPr lang="en-US" sz="3200" b="1" dirty="0">
                <a:solidFill>
                  <a:srgbClr val="669900"/>
                </a:solidFill>
                <a:latin typeface="Arial" charset="0"/>
              </a:rPr>
              <a:t>Levels and Significance</a:t>
            </a:r>
          </a:p>
        </p:txBody>
      </p:sp>
      <p:sp>
        <p:nvSpPr>
          <p:cNvPr id="184324" name="Text Box 7"/>
          <p:cNvSpPr txBox="1">
            <a:spLocks noChangeArrowheads="1"/>
          </p:cNvSpPr>
          <p:nvPr/>
        </p:nvSpPr>
        <p:spPr bwMode="auto">
          <a:xfrm>
            <a:off x="508000" y="1066801"/>
            <a:ext cx="11277600" cy="2677656"/>
          </a:xfrm>
          <a:prstGeom prst="rect">
            <a:avLst/>
          </a:prstGeom>
          <a:noFill/>
          <a:ln w="9525">
            <a:noFill/>
            <a:miter lim="800000"/>
            <a:headEnd/>
            <a:tailEnd/>
          </a:ln>
        </p:spPr>
        <p:txBody>
          <a:bodyPr>
            <a:spAutoFit/>
          </a:bodyPr>
          <a:lstStyle/>
          <a:p>
            <a:r>
              <a:rPr lang="en-US" sz="2400" dirty="0"/>
              <a:t>We can define a “rare event” arbitrarily by setting a threshold   </a:t>
            </a:r>
            <a:r>
              <a:rPr lang="en-US" sz="2400" dirty="0" smtClean="0"/>
              <a:t>for </a:t>
            </a:r>
            <a:r>
              <a:rPr lang="en-US" sz="2400" dirty="0"/>
              <a:t>our P-value. If our P-value falls below that point, we’ll reject   the null hypothesis. </a:t>
            </a:r>
          </a:p>
          <a:p>
            <a:endParaRPr lang="en-US" sz="2400" dirty="0"/>
          </a:p>
          <a:p>
            <a:r>
              <a:rPr lang="en-US" sz="2400" dirty="0"/>
              <a:t>We call such results </a:t>
            </a:r>
            <a:r>
              <a:rPr lang="en-US" sz="2400" i="1" dirty="0"/>
              <a:t>statistically significant</a:t>
            </a:r>
            <a:r>
              <a:rPr lang="en-US" sz="2400" dirty="0"/>
              <a:t>. </a:t>
            </a:r>
          </a:p>
          <a:p>
            <a:endParaRPr lang="en-US" sz="2400" dirty="0"/>
          </a:p>
          <a:p>
            <a:r>
              <a:rPr lang="en-US" sz="2400" dirty="0"/>
              <a:t>The threshold is called an </a:t>
            </a:r>
            <a:r>
              <a:rPr lang="en-US" sz="2400" i="1" dirty="0">
                <a:solidFill>
                  <a:srgbClr val="0000FF"/>
                </a:solidFill>
              </a:rPr>
              <a:t>alpha level</a:t>
            </a:r>
            <a:r>
              <a:rPr lang="en-US" sz="2400" dirty="0"/>
              <a:t>. Not surprisingly, it’s labeled with the Greek letter </a:t>
            </a:r>
            <a:r>
              <a:rPr lang="el-GR" sz="2400" i="1" dirty="0">
                <a:cs typeface="Times New Roman" pitchFamily="18" charset="0"/>
              </a:rPr>
              <a:t>α</a:t>
            </a:r>
            <a:r>
              <a:rPr lang="en-US" sz="2400" dirty="0"/>
              <a:t>.</a:t>
            </a:r>
          </a:p>
        </p:txBody>
      </p:sp>
    </p:spTree>
    <p:extLst>
      <p:ext uri="{BB962C8B-B14F-4D97-AF65-F5344CB8AC3E}">
        <p14:creationId xmlns:p14="http://schemas.microsoft.com/office/powerpoint/2010/main" xmlns="" val="1200782300"/>
      </p:ext>
    </p:extLst>
  </p:cSld>
  <p:clrMapOvr>
    <a:masterClrMapping/>
  </p:clrMapOvr>
  <p:timing>
    <p:tnLst>
      <p:par>
        <p:cTn id="1" dur="indefinite" restart="never" nodeType="tmRoot"/>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86370"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86371"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Alpha </a:t>
            </a:r>
            <a:r>
              <a:rPr lang="en-US" sz="3200" b="1" dirty="0">
                <a:solidFill>
                  <a:srgbClr val="669900"/>
                </a:solidFill>
                <a:latin typeface="Arial" charset="0"/>
              </a:rPr>
              <a:t>Levels and Significance</a:t>
            </a:r>
          </a:p>
        </p:txBody>
      </p:sp>
      <p:sp>
        <p:nvSpPr>
          <p:cNvPr id="186372" name="Text Box 7"/>
          <p:cNvSpPr txBox="1">
            <a:spLocks noChangeArrowheads="1"/>
          </p:cNvSpPr>
          <p:nvPr/>
        </p:nvSpPr>
        <p:spPr bwMode="auto">
          <a:xfrm>
            <a:off x="508000" y="1066800"/>
            <a:ext cx="11277600" cy="1200329"/>
          </a:xfrm>
          <a:prstGeom prst="rect">
            <a:avLst/>
          </a:prstGeom>
          <a:noFill/>
          <a:ln w="9525">
            <a:noFill/>
            <a:miter lim="800000"/>
            <a:headEnd/>
            <a:tailEnd/>
          </a:ln>
        </p:spPr>
        <p:txBody>
          <a:bodyPr>
            <a:spAutoFit/>
          </a:bodyPr>
          <a:lstStyle/>
          <a:p>
            <a:r>
              <a:rPr lang="en-US" sz="2400" dirty="0"/>
              <a:t>The alpha level is also called the </a:t>
            </a:r>
            <a:r>
              <a:rPr lang="en-US" sz="2400" i="1" dirty="0">
                <a:solidFill>
                  <a:srgbClr val="0000FF"/>
                </a:solidFill>
              </a:rPr>
              <a:t>significance level</a:t>
            </a:r>
            <a:r>
              <a:rPr lang="en-US" sz="2400" dirty="0"/>
              <a:t>. </a:t>
            </a:r>
          </a:p>
          <a:p>
            <a:endParaRPr lang="en-US" sz="2400" dirty="0"/>
          </a:p>
          <a:p>
            <a:r>
              <a:rPr lang="en-US" sz="2400" dirty="0"/>
              <a:t>You must select the alpha level </a:t>
            </a:r>
            <a:r>
              <a:rPr lang="en-US" sz="2400" i="1" dirty="0"/>
              <a:t>before </a:t>
            </a:r>
            <a:r>
              <a:rPr lang="en-US" sz="2400" dirty="0"/>
              <a:t>you look at the data.</a:t>
            </a:r>
          </a:p>
        </p:txBody>
      </p:sp>
      <p:pic>
        <p:nvPicPr>
          <p:cNvPr id="186373" name="Picture 8"/>
          <p:cNvPicPr>
            <a:picLocks noChangeAspect="1" noChangeArrowheads="1"/>
          </p:cNvPicPr>
          <p:nvPr/>
        </p:nvPicPr>
        <p:blipFill>
          <a:blip r:embed="rId3" cstate="print"/>
          <a:srcRect/>
          <a:stretch>
            <a:fillRect/>
          </a:stretch>
        </p:blipFill>
        <p:spPr bwMode="auto">
          <a:xfrm>
            <a:off x="3776786" y="2603500"/>
            <a:ext cx="4638431" cy="1657350"/>
          </a:xfrm>
          <a:prstGeom prst="rect">
            <a:avLst/>
          </a:prstGeom>
          <a:noFill/>
          <a:ln w="9525">
            <a:noFill/>
            <a:miter lim="800000"/>
            <a:headEnd/>
            <a:tailEnd/>
          </a:ln>
        </p:spPr>
      </p:pic>
    </p:spTree>
    <p:extLst>
      <p:ext uri="{BB962C8B-B14F-4D97-AF65-F5344CB8AC3E}">
        <p14:creationId xmlns:p14="http://schemas.microsoft.com/office/powerpoint/2010/main" xmlns="" val="4178058046"/>
      </p:ext>
    </p:extLst>
  </p:cSld>
  <p:clrMapOvr>
    <a:masterClrMapping/>
  </p:clrMapOvr>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88418"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88419"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Alpha </a:t>
            </a:r>
            <a:r>
              <a:rPr lang="en-US" sz="3200" b="1" dirty="0">
                <a:solidFill>
                  <a:srgbClr val="669900"/>
                </a:solidFill>
                <a:latin typeface="Arial" charset="0"/>
              </a:rPr>
              <a:t>Levels and Significance</a:t>
            </a:r>
          </a:p>
        </p:txBody>
      </p:sp>
      <p:sp>
        <p:nvSpPr>
          <p:cNvPr id="188420" name="Text Box 7"/>
          <p:cNvSpPr txBox="1">
            <a:spLocks noChangeArrowheads="1"/>
          </p:cNvSpPr>
          <p:nvPr/>
        </p:nvSpPr>
        <p:spPr bwMode="auto">
          <a:xfrm>
            <a:off x="508000" y="1066801"/>
            <a:ext cx="11277600" cy="3416320"/>
          </a:xfrm>
          <a:prstGeom prst="rect">
            <a:avLst/>
          </a:prstGeom>
          <a:noFill/>
          <a:ln w="9525">
            <a:noFill/>
            <a:miter lim="800000"/>
            <a:headEnd/>
            <a:tailEnd/>
          </a:ln>
        </p:spPr>
        <p:txBody>
          <a:bodyPr>
            <a:spAutoFit/>
          </a:bodyPr>
          <a:lstStyle/>
          <a:p>
            <a:r>
              <a:rPr lang="en-US" sz="2400">
                <a:latin typeface="Arial" charset="0"/>
              </a:rPr>
              <a:t>Many statisticians think it better to report the P-value than to choose an alpha level and carry the decision through to a final reject/fail-to-reject verdict.</a:t>
            </a:r>
          </a:p>
          <a:p>
            <a:endParaRPr lang="en-US" sz="2400">
              <a:latin typeface="Arial" charset="0"/>
            </a:endParaRPr>
          </a:p>
          <a:p>
            <a:r>
              <a:rPr lang="en-US" sz="2400">
                <a:latin typeface="Arial" charset="0"/>
              </a:rPr>
              <a:t>It’s always a good idea to report the P-value as an indication of the strength of the evidence.</a:t>
            </a:r>
          </a:p>
          <a:p>
            <a:endParaRPr lang="en-US" sz="2400">
              <a:latin typeface="Arial" charset="0"/>
            </a:endParaRPr>
          </a:p>
          <a:p>
            <a:r>
              <a:rPr lang="en-US" sz="2400">
                <a:latin typeface="Arial" charset="0"/>
              </a:rPr>
              <a:t>Sometimes it’s best to report that the conclusion is not yet clear and to suggest that more data be gathered. In such cases, it’s an especially good idea to report the P-value.</a:t>
            </a:r>
          </a:p>
        </p:txBody>
      </p:sp>
    </p:spTree>
    <p:extLst>
      <p:ext uri="{BB962C8B-B14F-4D97-AF65-F5344CB8AC3E}">
        <p14:creationId xmlns:p14="http://schemas.microsoft.com/office/powerpoint/2010/main" xmlns="" val="28674238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Distributions</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Chance factors involving the machines used by the manufacturer introduce random variation into the different bags produced. </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Some bags will have a distribution of colors that is close to Figure 2; others will be further away.</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The variable “color of M&amp;M” used in this example is a </a:t>
            </a:r>
            <a:r>
              <a:rPr lang="en-US" sz="2400" b="1" dirty="0" smtClean="0">
                <a:solidFill>
                  <a:schemeClr val="tx1"/>
                </a:solidFill>
              </a:rPr>
              <a:t>discrete variable</a:t>
            </a:r>
            <a:r>
              <a:rPr lang="en-US" sz="2400" dirty="0" smtClean="0">
                <a:solidFill>
                  <a:schemeClr val="tx1"/>
                </a:solidFill>
              </a:rPr>
              <a:t>, and its</a:t>
            </a:r>
          </a:p>
          <a:p>
            <a:pPr marL="457200" lvl="1" indent="0" algn="just">
              <a:buNone/>
            </a:pPr>
            <a:r>
              <a:rPr lang="en-US" sz="2400" dirty="0" smtClean="0">
                <a:solidFill>
                  <a:schemeClr val="tx1"/>
                </a:solidFill>
              </a:rPr>
              <a:t>distribution is also called discrete.</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90466"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90467"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Alpha </a:t>
            </a:r>
            <a:r>
              <a:rPr lang="en-US" sz="3200" b="1" dirty="0">
                <a:solidFill>
                  <a:srgbClr val="669900"/>
                </a:solidFill>
                <a:latin typeface="Arial" charset="0"/>
              </a:rPr>
              <a:t>Levels and Significance</a:t>
            </a:r>
          </a:p>
        </p:txBody>
      </p:sp>
      <p:sp>
        <p:nvSpPr>
          <p:cNvPr id="190468" name="Text Box 7"/>
          <p:cNvSpPr txBox="1">
            <a:spLocks noChangeArrowheads="1"/>
          </p:cNvSpPr>
          <p:nvPr/>
        </p:nvSpPr>
        <p:spPr bwMode="auto">
          <a:xfrm>
            <a:off x="508000" y="1066800"/>
            <a:ext cx="11277600" cy="3416320"/>
          </a:xfrm>
          <a:prstGeom prst="rect">
            <a:avLst/>
          </a:prstGeom>
          <a:noFill/>
          <a:ln w="9525">
            <a:noFill/>
            <a:miter lim="800000"/>
            <a:headEnd/>
            <a:tailEnd/>
          </a:ln>
        </p:spPr>
        <p:txBody>
          <a:bodyPr>
            <a:spAutoFit/>
          </a:bodyPr>
          <a:lstStyle/>
          <a:p>
            <a:pPr algn="just"/>
            <a:r>
              <a:rPr lang="en-US" sz="2400" dirty="0"/>
              <a:t>For large samples, even small, unimportant (“insignificant”)</a:t>
            </a:r>
          </a:p>
          <a:p>
            <a:pPr algn="just"/>
            <a:r>
              <a:rPr lang="en-US" sz="2400" dirty="0"/>
              <a:t>deviations from the null hypothesis can be statistically significant. </a:t>
            </a:r>
          </a:p>
          <a:p>
            <a:pPr algn="just"/>
            <a:endParaRPr lang="en-US" sz="2400" dirty="0"/>
          </a:p>
          <a:p>
            <a:pPr algn="just"/>
            <a:r>
              <a:rPr lang="en-US" sz="2400" dirty="0"/>
              <a:t>On the other hand, if the sample is not large enough, even large, financially or scientifically important differences may not be statistically significant.</a:t>
            </a:r>
          </a:p>
          <a:p>
            <a:pPr algn="just"/>
            <a:endParaRPr lang="en-US" sz="2400" dirty="0"/>
          </a:p>
          <a:p>
            <a:pPr algn="just"/>
            <a:r>
              <a:rPr lang="en-US" sz="2400" dirty="0"/>
              <a:t>It’s good practice to report the magnitude of the difference between the observed statistic value and the null hypothesis value (in the data units) along with the P-value.</a:t>
            </a:r>
          </a:p>
        </p:txBody>
      </p:sp>
    </p:spTree>
    <p:extLst>
      <p:ext uri="{BB962C8B-B14F-4D97-AF65-F5344CB8AC3E}">
        <p14:creationId xmlns:p14="http://schemas.microsoft.com/office/powerpoint/2010/main" xmlns="" val="7962710"/>
      </p:ext>
    </p:extLst>
  </p:cSld>
  <p:clrMapOvr>
    <a:masterClrMapping/>
  </p:clrMapOvr>
  <p:timing>
    <p:tnLst>
      <p:par>
        <p:cTn id="1" dur="indefinite" restart="never" nodeType="tmRoot"/>
      </p:par>
    </p:tn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92514"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92515" name="Text Box 7"/>
          <p:cNvSpPr txBox="1">
            <a:spLocks noChangeArrowheads="1"/>
          </p:cNvSpPr>
          <p:nvPr/>
        </p:nvSpPr>
        <p:spPr bwMode="auto">
          <a:xfrm>
            <a:off x="508000" y="1066800"/>
            <a:ext cx="11277600" cy="3416320"/>
          </a:xfrm>
          <a:prstGeom prst="rect">
            <a:avLst/>
          </a:prstGeom>
          <a:noFill/>
          <a:ln w="9525">
            <a:noFill/>
            <a:miter lim="800000"/>
            <a:headEnd/>
            <a:tailEnd/>
          </a:ln>
        </p:spPr>
        <p:txBody>
          <a:bodyPr>
            <a:spAutoFit/>
          </a:bodyPr>
          <a:lstStyle/>
          <a:p>
            <a:pPr algn="just"/>
            <a:r>
              <a:rPr lang="en-US" sz="2400" b="1" dirty="0">
                <a:solidFill>
                  <a:srgbClr val="94141A"/>
                </a:solidFill>
              </a:rPr>
              <a:t>Shopping Patterns</a:t>
            </a:r>
            <a:r>
              <a:rPr lang="en-US" sz="2400" b="1" i="1" dirty="0">
                <a:solidFill>
                  <a:srgbClr val="94141A"/>
                </a:solidFill>
              </a:rPr>
              <a:t> </a:t>
            </a:r>
            <a:r>
              <a:rPr lang="en-US" sz="2400" dirty="0">
                <a:solidFill>
                  <a:srgbClr val="94141A"/>
                </a:solidFill>
              </a:rPr>
              <a:t> </a:t>
            </a:r>
            <a:r>
              <a:rPr lang="en-US" sz="2400" dirty="0"/>
              <a:t>A new manager of a small convenience </a:t>
            </a:r>
            <a:r>
              <a:rPr lang="en-US" sz="2400" dirty="0" smtClean="0"/>
              <a:t>store </a:t>
            </a:r>
            <a:r>
              <a:rPr lang="en-US" sz="2400" dirty="0"/>
              <a:t>randomly samples 200 purchases from last week’s sales. He determines that 140 of the sales were for under $10.  Is there evidence that more than two-thirds of all sales at this store are for under $10?</a:t>
            </a:r>
          </a:p>
          <a:p>
            <a:pPr algn="just"/>
            <a:endParaRPr lang="en-US" sz="2400" dirty="0"/>
          </a:p>
          <a:p>
            <a:pPr algn="just"/>
            <a:r>
              <a:rPr lang="en-US" sz="2400" dirty="0"/>
              <a:t>What are the hypotheses?</a:t>
            </a:r>
          </a:p>
          <a:p>
            <a:pPr algn="just"/>
            <a:r>
              <a:rPr lang="en-US" sz="2400" dirty="0"/>
              <a:t>Find the </a:t>
            </a:r>
            <a:r>
              <a:rPr lang="en-US" sz="2400" i="1" dirty="0"/>
              <a:t>z-</a:t>
            </a:r>
            <a:r>
              <a:rPr lang="en-US" sz="2400" dirty="0"/>
              <a:t>statistic</a:t>
            </a:r>
            <a:r>
              <a:rPr lang="en-US" sz="2400" i="1" dirty="0"/>
              <a:t>.</a:t>
            </a:r>
          </a:p>
          <a:p>
            <a:pPr algn="just"/>
            <a:r>
              <a:rPr lang="en-US" sz="2400" dirty="0"/>
              <a:t>Find the P-value of the test statistic?</a:t>
            </a:r>
          </a:p>
          <a:p>
            <a:pPr algn="just"/>
            <a:r>
              <a:rPr lang="en-US" sz="2400" dirty="0"/>
              <a:t>What can you conclude for the manager about sales amounts?</a:t>
            </a:r>
          </a:p>
        </p:txBody>
      </p:sp>
      <p:sp>
        <p:nvSpPr>
          <p:cNvPr id="192516"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a:solidFill>
                  <a:srgbClr val="993300"/>
                </a:solidFill>
                <a:latin typeface="Arial" charset="0"/>
              </a:rPr>
              <a:t>Example</a:t>
            </a:r>
          </a:p>
        </p:txBody>
      </p:sp>
    </p:spTree>
    <p:extLst>
      <p:ext uri="{BB962C8B-B14F-4D97-AF65-F5344CB8AC3E}">
        <p14:creationId xmlns:p14="http://schemas.microsoft.com/office/powerpoint/2010/main" xmlns="" val="499884912"/>
      </p:ext>
    </p:extLst>
  </p:cSld>
  <p:clrMapOvr>
    <a:masterClrMapping/>
  </p:clrMapOvr>
  <p:timing>
    <p:tnLst>
      <p:par>
        <p:cT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77829"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77830" name="Text Box 7"/>
          <p:cNvSpPr txBox="1">
            <a:spLocks noChangeArrowheads="1"/>
          </p:cNvSpPr>
          <p:nvPr/>
        </p:nvSpPr>
        <p:spPr bwMode="auto">
          <a:xfrm>
            <a:off x="508000" y="1066800"/>
            <a:ext cx="11277600" cy="3416320"/>
          </a:xfrm>
          <a:prstGeom prst="rect">
            <a:avLst/>
          </a:prstGeom>
          <a:noFill/>
          <a:ln w="9525">
            <a:noFill/>
            <a:miter lim="800000"/>
            <a:headEnd/>
            <a:tailEnd/>
          </a:ln>
        </p:spPr>
        <p:txBody>
          <a:bodyPr>
            <a:spAutoFit/>
          </a:bodyPr>
          <a:lstStyle/>
          <a:p>
            <a:pPr algn="just"/>
            <a:r>
              <a:rPr lang="en-US" sz="2400" b="1" dirty="0">
                <a:solidFill>
                  <a:srgbClr val="94141A"/>
                </a:solidFill>
              </a:rPr>
              <a:t>Shopping Patterns</a:t>
            </a:r>
            <a:r>
              <a:rPr lang="en-US" sz="2400" b="1" i="1" dirty="0">
                <a:solidFill>
                  <a:srgbClr val="94141A"/>
                </a:solidFill>
              </a:rPr>
              <a:t> </a:t>
            </a:r>
            <a:r>
              <a:rPr lang="en-US" sz="2400" dirty="0">
                <a:solidFill>
                  <a:srgbClr val="94141A"/>
                </a:solidFill>
              </a:rPr>
              <a:t> </a:t>
            </a:r>
            <a:r>
              <a:rPr lang="en-US" sz="2400" dirty="0"/>
              <a:t>A new manager of a small convenience </a:t>
            </a:r>
            <a:r>
              <a:rPr lang="en-US" sz="2400" dirty="0" smtClean="0"/>
              <a:t>store </a:t>
            </a:r>
            <a:r>
              <a:rPr lang="en-US" sz="2400" dirty="0"/>
              <a:t>randomly samples 200 purchases from last week’s sales. He determines that 140 of the sales were for under $10.  Is there evidence that more than two-thirds of all sales at this store are for under $10?</a:t>
            </a:r>
          </a:p>
          <a:p>
            <a:pPr algn="just"/>
            <a:endParaRPr lang="en-US" sz="2400" dirty="0"/>
          </a:p>
          <a:p>
            <a:pPr algn="just"/>
            <a:r>
              <a:rPr lang="en-US" sz="2400" dirty="0"/>
              <a:t>What are the hypotheses?  </a:t>
            </a:r>
          </a:p>
          <a:p>
            <a:pPr algn="just"/>
            <a:endParaRPr lang="en-US" sz="2400" dirty="0"/>
          </a:p>
          <a:p>
            <a:pPr algn="just"/>
            <a:r>
              <a:rPr lang="en-US" sz="2400" dirty="0"/>
              <a:t>Find the </a:t>
            </a:r>
            <a:r>
              <a:rPr lang="en-US" sz="2400" i="1" dirty="0"/>
              <a:t>z-</a:t>
            </a:r>
            <a:r>
              <a:rPr lang="en-US" sz="2400" dirty="0"/>
              <a:t>statistic</a:t>
            </a:r>
            <a:r>
              <a:rPr lang="en-US" sz="2400" i="1" dirty="0"/>
              <a:t>.</a:t>
            </a:r>
          </a:p>
          <a:p>
            <a:pPr algn="just"/>
            <a:r>
              <a:rPr lang="en-US" sz="2400" i="1" dirty="0"/>
              <a:t>  </a:t>
            </a:r>
          </a:p>
        </p:txBody>
      </p:sp>
      <p:graphicFrame>
        <p:nvGraphicFramePr>
          <p:cNvPr id="77826" name="Object 3"/>
          <p:cNvGraphicFramePr>
            <a:graphicFrameLocks noChangeAspect="1"/>
          </p:cNvGraphicFramePr>
          <p:nvPr/>
        </p:nvGraphicFramePr>
        <p:xfrm>
          <a:off x="6096001" y="3141663"/>
          <a:ext cx="3630246" cy="1346200"/>
        </p:xfrm>
        <a:graphic>
          <a:graphicData uri="http://schemas.openxmlformats.org/presentationml/2006/ole">
            <p:oleObj spid="_x0000_s1173506" name="Equation" r:id="rId4" imgW="1231366" imgH="609336" progId="">
              <p:embed/>
            </p:oleObj>
          </a:graphicData>
        </a:graphic>
      </p:graphicFrame>
      <p:graphicFrame>
        <p:nvGraphicFramePr>
          <p:cNvPr id="77827" name="Object 3"/>
          <p:cNvGraphicFramePr>
            <a:graphicFrameLocks noChangeAspect="1"/>
          </p:cNvGraphicFramePr>
          <p:nvPr/>
        </p:nvGraphicFramePr>
        <p:xfrm>
          <a:off x="3417278" y="4840288"/>
          <a:ext cx="6363676" cy="1325562"/>
        </p:xfrm>
        <a:graphic>
          <a:graphicData uri="http://schemas.openxmlformats.org/presentationml/2006/ole">
            <p:oleObj spid="_x0000_s1173507" name="Equation" r:id="rId5" imgW="2336800" imgH="647700" progId="">
              <p:embed/>
            </p:oleObj>
          </a:graphicData>
        </a:graphic>
      </p:graphicFrame>
      <p:sp>
        <p:nvSpPr>
          <p:cNvPr id="77831"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a:solidFill>
                  <a:srgbClr val="993300"/>
                </a:solidFill>
                <a:latin typeface="Arial" charset="0"/>
              </a:rPr>
              <a:t>Example</a:t>
            </a:r>
          </a:p>
        </p:txBody>
      </p:sp>
    </p:spTree>
    <p:extLst>
      <p:ext uri="{BB962C8B-B14F-4D97-AF65-F5344CB8AC3E}">
        <p14:creationId xmlns:p14="http://schemas.microsoft.com/office/powerpoint/2010/main" xmlns="" val="2680908318"/>
      </p:ext>
    </p:extLst>
  </p:cSld>
  <p:clrMapOvr>
    <a:masterClrMapping/>
  </p:clrMapOvr>
  <p:timing>
    <p:tnLst>
      <p:par>
        <p:cT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96610"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96611" name="Text Box 7"/>
          <p:cNvSpPr txBox="1">
            <a:spLocks noChangeArrowheads="1"/>
          </p:cNvSpPr>
          <p:nvPr/>
        </p:nvSpPr>
        <p:spPr bwMode="auto">
          <a:xfrm>
            <a:off x="508000" y="1066800"/>
            <a:ext cx="11277600" cy="3785652"/>
          </a:xfrm>
          <a:prstGeom prst="rect">
            <a:avLst/>
          </a:prstGeom>
          <a:noFill/>
          <a:ln w="9525">
            <a:noFill/>
            <a:miter lim="800000"/>
            <a:headEnd/>
            <a:tailEnd/>
          </a:ln>
        </p:spPr>
        <p:txBody>
          <a:bodyPr>
            <a:spAutoFit/>
          </a:bodyPr>
          <a:lstStyle/>
          <a:p>
            <a:pPr algn="just"/>
            <a:r>
              <a:rPr lang="en-US" sz="2400" b="1" dirty="0">
                <a:solidFill>
                  <a:srgbClr val="94141A"/>
                </a:solidFill>
              </a:rPr>
              <a:t>Shopping Patterns</a:t>
            </a:r>
            <a:r>
              <a:rPr lang="en-US" sz="2400" b="1" i="1" dirty="0">
                <a:solidFill>
                  <a:srgbClr val="94141A"/>
                </a:solidFill>
              </a:rPr>
              <a:t> </a:t>
            </a:r>
            <a:r>
              <a:rPr lang="en-US" sz="2400" dirty="0">
                <a:solidFill>
                  <a:srgbClr val="94141A"/>
                </a:solidFill>
              </a:rPr>
              <a:t> </a:t>
            </a:r>
            <a:r>
              <a:rPr lang="en-US" sz="2400" dirty="0"/>
              <a:t>A new manager of a small convenience </a:t>
            </a:r>
            <a:r>
              <a:rPr lang="en-US" sz="2400" dirty="0" smtClean="0"/>
              <a:t>store </a:t>
            </a:r>
            <a:r>
              <a:rPr lang="en-US" sz="2400" dirty="0"/>
              <a:t>randomly samples 200 purchases from last week’s sales. He determines that 140 of the sales were for under $10.  Is there evidence that more than two-thirds of all sales at this store are for under $10?</a:t>
            </a:r>
          </a:p>
          <a:p>
            <a:pPr algn="just"/>
            <a:endParaRPr lang="en-US" sz="2400" dirty="0"/>
          </a:p>
          <a:p>
            <a:pPr algn="just"/>
            <a:r>
              <a:rPr lang="en-US" sz="2400" dirty="0"/>
              <a:t>What is the P-value of the test statistic?  </a:t>
            </a:r>
            <a:r>
              <a:rPr lang="en-US" sz="2400" dirty="0">
                <a:solidFill>
                  <a:srgbClr val="7030A0"/>
                </a:solidFill>
              </a:rPr>
              <a:t>P-value = 0.161</a:t>
            </a:r>
          </a:p>
          <a:p>
            <a:pPr algn="just"/>
            <a:endParaRPr lang="en-US" sz="2400" dirty="0"/>
          </a:p>
          <a:p>
            <a:pPr algn="just"/>
            <a:r>
              <a:rPr lang="en-US" sz="2400" dirty="0"/>
              <a:t>What do you tell the store manager about the mean sales?  </a:t>
            </a:r>
            <a:r>
              <a:rPr lang="en-US" sz="2400" dirty="0">
                <a:solidFill>
                  <a:srgbClr val="7030A0"/>
                </a:solidFill>
              </a:rPr>
              <a:t>Fail to reject the null hypothesis.  There is insufficient evidence that more than two-thirds of his sales are for under $10 per transaction.</a:t>
            </a:r>
          </a:p>
        </p:txBody>
      </p:sp>
      <p:sp>
        <p:nvSpPr>
          <p:cNvPr id="196612"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a:solidFill>
                  <a:srgbClr val="993300"/>
                </a:solidFill>
                <a:latin typeface="Arial" charset="0"/>
              </a:rPr>
              <a:t>Example</a:t>
            </a:r>
          </a:p>
        </p:txBody>
      </p:sp>
    </p:spTree>
    <p:extLst>
      <p:ext uri="{BB962C8B-B14F-4D97-AF65-F5344CB8AC3E}">
        <p14:creationId xmlns:p14="http://schemas.microsoft.com/office/powerpoint/2010/main" xmlns="" val="2953095191"/>
      </p:ext>
    </p:extLst>
  </p:cSld>
  <p:clrMapOvr>
    <a:masterClrMapping/>
  </p:clrMapOvr>
  <p:timing>
    <p:tnLst>
      <p:par>
        <p:cT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98658"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198659"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Critical </a:t>
            </a:r>
            <a:r>
              <a:rPr lang="en-US" sz="3200" b="1" dirty="0">
                <a:solidFill>
                  <a:srgbClr val="669900"/>
                </a:solidFill>
                <a:latin typeface="Arial" charset="0"/>
              </a:rPr>
              <a:t>Values</a:t>
            </a:r>
          </a:p>
        </p:txBody>
      </p:sp>
      <p:sp>
        <p:nvSpPr>
          <p:cNvPr id="198660" name="Text Box 7"/>
          <p:cNvSpPr txBox="1">
            <a:spLocks noChangeArrowheads="1"/>
          </p:cNvSpPr>
          <p:nvPr/>
        </p:nvSpPr>
        <p:spPr bwMode="auto">
          <a:xfrm>
            <a:off x="508000" y="1066800"/>
            <a:ext cx="11277600" cy="3785652"/>
          </a:xfrm>
          <a:prstGeom prst="rect">
            <a:avLst/>
          </a:prstGeom>
          <a:noFill/>
          <a:ln w="9525">
            <a:noFill/>
            <a:miter lim="800000"/>
            <a:headEnd/>
            <a:tailEnd/>
          </a:ln>
        </p:spPr>
        <p:txBody>
          <a:bodyPr>
            <a:spAutoFit/>
          </a:bodyPr>
          <a:lstStyle/>
          <a:p>
            <a:pPr algn="just"/>
            <a:r>
              <a:rPr lang="en-US" sz="2400" dirty="0"/>
              <a:t>A </a:t>
            </a:r>
            <a:r>
              <a:rPr lang="en-US" sz="2400" i="1" dirty="0">
                <a:solidFill>
                  <a:srgbClr val="0000FF"/>
                </a:solidFill>
              </a:rPr>
              <a:t>critical value</a:t>
            </a:r>
            <a:r>
              <a:rPr lang="en-US" sz="2400" dirty="0"/>
              <a:t>, </a:t>
            </a:r>
            <a:r>
              <a:rPr lang="en-US" sz="2400" i="1" dirty="0"/>
              <a:t>z*</a:t>
            </a:r>
            <a:r>
              <a:rPr lang="en-US" sz="2400" dirty="0"/>
              <a:t>, corresponds to a selected confidence level.</a:t>
            </a:r>
          </a:p>
          <a:p>
            <a:pPr algn="just"/>
            <a:endParaRPr lang="en-US" sz="2400" dirty="0"/>
          </a:p>
          <a:p>
            <a:pPr algn="just"/>
            <a:r>
              <a:rPr lang="en-US" sz="2400" dirty="0"/>
              <a:t>Before computers and calculators were common, P-values were hard to find. It was easier to select a few common alpha levels and learn the corresponding critical values for the Normal model.</a:t>
            </a:r>
          </a:p>
          <a:p>
            <a:pPr algn="just"/>
            <a:endParaRPr lang="en-US" sz="2400" dirty="0"/>
          </a:p>
          <a:p>
            <a:pPr algn="just"/>
            <a:r>
              <a:rPr lang="en-US" sz="2400" dirty="0"/>
              <a:t>You’d calculate how many standard deviations your observed statistic was away from the hypothesized value and compare that value directly against the </a:t>
            </a:r>
            <a:r>
              <a:rPr lang="en-US" sz="2400" i="1" dirty="0"/>
              <a:t>z* </a:t>
            </a:r>
            <a:r>
              <a:rPr lang="en-US" sz="2400" dirty="0"/>
              <a:t>values. Any </a:t>
            </a:r>
            <a:r>
              <a:rPr lang="en-US" sz="2400" i="1" dirty="0"/>
              <a:t>z</a:t>
            </a:r>
            <a:r>
              <a:rPr lang="en-US" sz="2400" dirty="0"/>
              <a:t>-score larger in magnitude than a particular critical value will have a P-value smaller than the corresponding alpha.</a:t>
            </a:r>
          </a:p>
        </p:txBody>
      </p:sp>
    </p:spTree>
    <p:extLst>
      <p:ext uri="{BB962C8B-B14F-4D97-AF65-F5344CB8AC3E}">
        <p14:creationId xmlns:p14="http://schemas.microsoft.com/office/powerpoint/2010/main" xmlns="" val="3626895034"/>
      </p:ext>
    </p:extLst>
  </p:cSld>
  <p:clrMapOvr>
    <a:masterClrMapping/>
  </p:clrMapOvr>
  <p:timing>
    <p:tnLst>
      <p:par>
        <p:cTn id="1" dur="indefinite" restart="never" nodeType="tmRoot"/>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00706"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00707"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Critical </a:t>
            </a:r>
            <a:r>
              <a:rPr lang="en-US" sz="3200" b="1" dirty="0">
                <a:solidFill>
                  <a:srgbClr val="669900"/>
                </a:solidFill>
                <a:latin typeface="Arial" charset="0"/>
              </a:rPr>
              <a:t>Values</a:t>
            </a:r>
          </a:p>
        </p:txBody>
      </p:sp>
      <p:sp>
        <p:nvSpPr>
          <p:cNvPr id="200708" name="Text Box 7"/>
          <p:cNvSpPr txBox="1">
            <a:spLocks noChangeArrowheads="1"/>
          </p:cNvSpPr>
          <p:nvPr/>
        </p:nvSpPr>
        <p:spPr bwMode="auto">
          <a:xfrm>
            <a:off x="508000" y="1066800"/>
            <a:ext cx="11277600" cy="1569660"/>
          </a:xfrm>
          <a:prstGeom prst="rect">
            <a:avLst/>
          </a:prstGeom>
          <a:noFill/>
          <a:ln w="9525">
            <a:noFill/>
            <a:miter lim="800000"/>
            <a:headEnd/>
            <a:tailEnd/>
          </a:ln>
        </p:spPr>
        <p:txBody>
          <a:bodyPr>
            <a:spAutoFit/>
          </a:bodyPr>
          <a:lstStyle/>
          <a:p>
            <a:r>
              <a:rPr lang="en-US" sz="2400" dirty="0"/>
              <a:t>With technology, P-values are easy to find. Since they give </a:t>
            </a:r>
            <a:r>
              <a:rPr lang="en-US" sz="2400" dirty="0" smtClean="0"/>
              <a:t>more </a:t>
            </a:r>
            <a:r>
              <a:rPr lang="en-US" sz="2400" dirty="0"/>
              <a:t>information about the strength of the evidence, you  </a:t>
            </a:r>
            <a:r>
              <a:rPr lang="en-US" sz="2400" dirty="0" smtClean="0"/>
              <a:t>should </a:t>
            </a:r>
            <a:r>
              <a:rPr lang="en-US" sz="2400" dirty="0"/>
              <a:t>report them.</a:t>
            </a:r>
          </a:p>
          <a:p>
            <a:endParaRPr lang="en-US" sz="2400" dirty="0"/>
          </a:p>
          <a:p>
            <a:r>
              <a:rPr lang="en-US" sz="2400" dirty="0"/>
              <a:t>Here are the traditional </a:t>
            </a:r>
            <a:r>
              <a:rPr lang="en-US" sz="2400" i="1" dirty="0"/>
              <a:t>z</a:t>
            </a:r>
            <a:r>
              <a:rPr lang="en-US" sz="2400" dirty="0"/>
              <a:t>* critical values from the Normal model:</a:t>
            </a:r>
          </a:p>
        </p:txBody>
      </p:sp>
      <p:pic>
        <p:nvPicPr>
          <p:cNvPr id="200709" name="Picture 8"/>
          <p:cNvPicPr>
            <a:picLocks noChangeAspect="1" noChangeArrowheads="1"/>
          </p:cNvPicPr>
          <p:nvPr/>
        </p:nvPicPr>
        <p:blipFill>
          <a:blip r:embed="rId3" cstate="print"/>
          <a:srcRect/>
          <a:stretch>
            <a:fillRect/>
          </a:stretch>
        </p:blipFill>
        <p:spPr bwMode="auto">
          <a:xfrm>
            <a:off x="3890109" y="3276600"/>
            <a:ext cx="3831492" cy="1758950"/>
          </a:xfrm>
          <a:prstGeom prst="rect">
            <a:avLst/>
          </a:prstGeom>
          <a:noFill/>
          <a:ln w="9525">
            <a:noFill/>
            <a:miter lim="800000"/>
            <a:headEnd/>
            <a:tailEnd/>
          </a:ln>
        </p:spPr>
      </p:pic>
    </p:spTree>
    <p:extLst>
      <p:ext uri="{BB962C8B-B14F-4D97-AF65-F5344CB8AC3E}">
        <p14:creationId xmlns:p14="http://schemas.microsoft.com/office/powerpoint/2010/main" xmlns="" val="2954175941"/>
      </p:ext>
    </p:extLst>
  </p:cSld>
  <p:clrMapOvr>
    <a:masterClrMapping/>
  </p:clrMapOvr>
  <p:timing>
    <p:tnLst>
      <p:par>
        <p:cT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02754"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02755" name="Text Box 6"/>
          <p:cNvSpPr txBox="1">
            <a:spLocks noChangeArrowheads="1"/>
          </p:cNvSpPr>
          <p:nvPr/>
        </p:nvSpPr>
        <p:spPr bwMode="auto">
          <a:xfrm>
            <a:off x="406400" y="152400"/>
            <a:ext cx="11480800" cy="584775"/>
          </a:xfrm>
          <a:prstGeom prst="rect">
            <a:avLst/>
          </a:prstGeom>
          <a:noFill/>
          <a:ln w="9525">
            <a:noFill/>
            <a:miter lim="800000"/>
            <a:headEnd/>
            <a:tailEnd/>
          </a:ln>
        </p:spPr>
        <p:txBody>
          <a:bodyPr>
            <a:spAutoFit/>
          </a:bodyPr>
          <a:lstStyle/>
          <a:p>
            <a:r>
              <a:rPr lang="en-US" sz="3200" b="1" dirty="0" smtClean="0">
                <a:solidFill>
                  <a:srgbClr val="669900"/>
                </a:solidFill>
              </a:rPr>
              <a:t>Confidence </a:t>
            </a:r>
            <a:r>
              <a:rPr lang="en-US" sz="3200" b="1" dirty="0">
                <a:solidFill>
                  <a:srgbClr val="669900"/>
                </a:solidFill>
              </a:rPr>
              <a:t>Intervals </a:t>
            </a:r>
            <a:r>
              <a:rPr lang="en-US" sz="3200" b="1" dirty="0" smtClean="0">
                <a:solidFill>
                  <a:srgbClr val="669900"/>
                </a:solidFill>
              </a:rPr>
              <a:t>and Hypothesis </a:t>
            </a:r>
            <a:r>
              <a:rPr lang="en-US" sz="3200" b="1" dirty="0">
                <a:solidFill>
                  <a:srgbClr val="669900"/>
                </a:solidFill>
              </a:rPr>
              <a:t>Tests</a:t>
            </a:r>
          </a:p>
        </p:txBody>
      </p:sp>
      <p:sp>
        <p:nvSpPr>
          <p:cNvPr id="202756" name="Text Box 7"/>
          <p:cNvSpPr txBox="1">
            <a:spLocks noChangeArrowheads="1"/>
          </p:cNvSpPr>
          <p:nvPr/>
        </p:nvSpPr>
        <p:spPr bwMode="auto">
          <a:xfrm>
            <a:off x="508000" y="1374776"/>
            <a:ext cx="11277600" cy="1938992"/>
          </a:xfrm>
          <a:prstGeom prst="rect">
            <a:avLst/>
          </a:prstGeom>
          <a:noFill/>
          <a:ln w="9525">
            <a:noFill/>
            <a:miter lim="800000"/>
            <a:headEnd/>
            <a:tailEnd/>
          </a:ln>
        </p:spPr>
        <p:txBody>
          <a:bodyPr>
            <a:spAutoFit/>
          </a:bodyPr>
          <a:lstStyle/>
          <a:p>
            <a:r>
              <a:rPr lang="en-US" sz="2400" dirty="0"/>
              <a:t>Because confidence intervals are naturally two-sided, they correspond to two-sided tests. </a:t>
            </a:r>
          </a:p>
          <a:p>
            <a:endParaRPr lang="en-US" sz="2400" dirty="0"/>
          </a:p>
          <a:p>
            <a:r>
              <a:rPr lang="en-US" sz="2400" dirty="0"/>
              <a:t>In general, a confidence interval with a confidence level of </a:t>
            </a:r>
            <a:r>
              <a:rPr lang="en-US" sz="2400" i="1" dirty="0"/>
              <a:t>C</a:t>
            </a:r>
            <a:r>
              <a:rPr lang="en-US" sz="2400" dirty="0"/>
              <a:t>% corresponds to a two-sided hypothesis test with an </a:t>
            </a:r>
            <a:r>
              <a:rPr lang="el-GR" sz="2400" i="1" dirty="0">
                <a:cs typeface="Times New Roman" pitchFamily="18" charset="0"/>
              </a:rPr>
              <a:t>α</a:t>
            </a:r>
            <a:r>
              <a:rPr lang="en-US" sz="2400" dirty="0"/>
              <a:t> level of </a:t>
            </a:r>
            <a:r>
              <a:rPr lang="en-US" sz="2400" dirty="0" smtClean="0"/>
              <a:t>100 </a:t>
            </a:r>
            <a:r>
              <a:rPr lang="en-US" sz="2400" dirty="0"/>
              <a:t>– </a:t>
            </a:r>
            <a:r>
              <a:rPr lang="en-US" sz="2400" i="1" dirty="0"/>
              <a:t>C</a:t>
            </a:r>
            <a:r>
              <a:rPr lang="en-US" sz="2400" dirty="0"/>
              <a:t>%.</a:t>
            </a:r>
          </a:p>
        </p:txBody>
      </p:sp>
    </p:spTree>
    <p:extLst>
      <p:ext uri="{BB962C8B-B14F-4D97-AF65-F5344CB8AC3E}">
        <p14:creationId xmlns:p14="http://schemas.microsoft.com/office/powerpoint/2010/main" xmlns="" val="4193950770"/>
      </p:ext>
    </p:extLst>
  </p:cSld>
  <p:clrMapOvr>
    <a:masterClrMapping/>
  </p:clrMapOvr>
  <p:timing>
    <p:tnLst>
      <p:par>
        <p:cTn id="1" dur="indefinite" restart="never" nodeType="tmRoot"/>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04802"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04803" name="Text Box 6"/>
          <p:cNvSpPr txBox="1">
            <a:spLocks noChangeArrowheads="1"/>
          </p:cNvSpPr>
          <p:nvPr/>
        </p:nvSpPr>
        <p:spPr bwMode="auto">
          <a:xfrm>
            <a:off x="406400" y="152400"/>
            <a:ext cx="11480800" cy="584775"/>
          </a:xfrm>
          <a:prstGeom prst="rect">
            <a:avLst/>
          </a:prstGeom>
          <a:noFill/>
          <a:ln w="9525">
            <a:noFill/>
            <a:miter lim="800000"/>
            <a:headEnd/>
            <a:tailEnd/>
          </a:ln>
        </p:spPr>
        <p:txBody>
          <a:bodyPr>
            <a:spAutoFit/>
          </a:bodyPr>
          <a:lstStyle/>
          <a:p>
            <a:r>
              <a:rPr lang="en-US" sz="3200" b="1" dirty="0" smtClean="0">
                <a:solidFill>
                  <a:srgbClr val="669900"/>
                </a:solidFill>
              </a:rPr>
              <a:t>Confidence </a:t>
            </a:r>
            <a:r>
              <a:rPr lang="en-US" sz="3200" b="1" dirty="0">
                <a:solidFill>
                  <a:srgbClr val="669900"/>
                </a:solidFill>
              </a:rPr>
              <a:t>Intervals </a:t>
            </a:r>
            <a:r>
              <a:rPr lang="en-US" sz="3200" b="1" dirty="0" smtClean="0">
                <a:solidFill>
                  <a:srgbClr val="669900"/>
                </a:solidFill>
              </a:rPr>
              <a:t>and Hypothesis </a:t>
            </a:r>
            <a:r>
              <a:rPr lang="en-US" sz="3200" b="1" dirty="0">
                <a:solidFill>
                  <a:srgbClr val="669900"/>
                </a:solidFill>
              </a:rPr>
              <a:t>Tests</a:t>
            </a:r>
          </a:p>
        </p:txBody>
      </p:sp>
      <p:sp>
        <p:nvSpPr>
          <p:cNvPr id="204804" name="Text Box 7"/>
          <p:cNvSpPr txBox="1">
            <a:spLocks noChangeArrowheads="1"/>
          </p:cNvSpPr>
          <p:nvPr/>
        </p:nvSpPr>
        <p:spPr bwMode="auto">
          <a:xfrm>
            <a:off x="508000" y="1374776"/>
            <a:ext cx="11277600" cy="2677656"/>
          </a:xfrm>
          <a:prstGeom prst="rect">
            <a:avLst/>
          </a:prstGeom>
          <a:noFill/>
          <a:ln w="9525">
            <a:noFill/>
            <a:miter lim="800000"/>
            <a:headEnd/>
            <a:tailEnd/>
          </a:ln>
        </p:spPr>
        <p:txBody>
          <a:bodyPr>
            <a:spAutoFit/>
          </a:bodyPr>
          <a:lstStyle/>
          <a:p>
            <a:r>
              <a:rPr lang="en-US" sz="2400" dirty="0"/>
              <a:t>A one-sided confidence interval leaves one side unbounded.</a:t>
            </a:r>
          </a:p>
          <a:p>
            <a:endParaRPr lang="en-US" sz="2400" dirty="0"/>
          </a:p>
          <a:p>
            <a:r>
              <a:rPr lang="en-US" sz="2400" dirty="0"/>
              <a:t>A one-sided confidence interval can be constructed from one side of the associated two-sided confidence interval.</a:t>
            </a:r>
          </a:p>
          <a:p>
            <a:endParaRPr lang="en-US" sz="2400" dirty="0"/>
          </a:p>
          <a:p>
            <a:r>
              <a:rPr lang="en-US" sz="2400" dirty="0"/>
              <a:t>For convenience, and to provide more information, we sometimes report a two-sided confidence interval even though we are interested in a one-sided test.</a:t>
            </a:r>
          </a:p>
        </p:txBody>
      </p:sp>
    </p:spTree>
    <p:extLst>
      <p:ext uri="{BB962C8B-B14F-4D97-AF65-F5344CB8AC3E}">
        <p14:creationId xmlns:p14="http://schemas.microsoft.com/office/powerpoint/2010/main" xmlns="" val="3405700980"/>
      </p:ext>
    </p:extLst>
  </p:cSld>
  <p:clrMapOvr>
    <a:masterClrMapping/>
  </p:clrMapOvr>
  <p:timing>
    <p:tnLst>
      <p:par>
        <p:cTn id="1" dur="indefinite" restart="never" nodeType="tmRoot"/>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06850"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06851" name="Text Box 6"/>
          <p:cNvSpPr txBox="1">
            <a:spLocks noChangeArrowheads="1"/>
          </p:cNvSpPr>
          <p:nvPr/>
        </p:nvSpPr>
        <p:spPr bwMode="auto">
          <a:xfrm>
            <a:off x="406400" y="152400"/>
            <a:ext cx="5777524" cy="107721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Confidence </a:t>
            </a:r>
            <a:r>
              <a:rPr lang="en-US" sz="3200" b="1" dirty="0">
                <a:solidFill>
                  <a:srgbClr val="669900"/>
                </a:solidFill>
                <a:latin typeface="Arial" charset="0"/>
              </a:rPr>
              <a:t>Intervals and </a:t>
            </a:r>
          </a:p>
          <a:p>
            <a:r>
              <a:rPr lang="en-US" sz="3200" b="1" dirty="0">
                <a:solidFill>
                  <a:srgbClr val="669900"/>
                </a:solidFill>
                <a:latin typeface="Arial" charset="0"/>
              </a:rPr>
              <a:t>Hypothesis Tests</a:t>
            </a:r>
          </a:p>
        </p:txBody>
      </p:sp>
      <p:sp>
        <p:nvSpPr>
          <p:cNvPr id="206852" name="Text Box 7"/>
          <p:cNvSpPr txBox="1">
            <a:spLocks noChangeArrowheads="1"/>
          </p:cNvSpPr>
          <p:nvPr/>
        </p:nvSpPr>
        <p:spPr bwMode="auto">
          <a:xfrm>
            <a:off x="955432" y="2060575"/>
            <a:ext cx="5975946" cy="1569660"/>
          </a:xfrm>
          <a:prstGeom prst="rect">
            <a:avLst/>
          </a:prstGeom>
          <a:noFill/>
          <a:ln w="9525">
            <a:noFill/>
            <a:miter lim="800000"/>
            <a:headEnd/>
            <a:tailEnd/>
          </a:ln>
        </p:spPr>
        <p:txBody>
          <a:bodyPr wrap="square">
            <a:spAutoFit/>
          </a:bodyPr>
          <a:lstStyle/>
          <a:p>
            <a:r>
              <a:rPr lang="en-US" sz="2400" dirty="0"/>
              <a:t>Although a hypothesis test can tell us whether the observed statistic differs from the hypothesized value, it doesn’t say by how much. </a:t>
            </a:r>
          </a:p>
        </p:txBody>
      </p:sp>
      <p:pic>
        <p:nvPicPr>
          <p:cNvPr id="206853" name="Picture 1"/>
          <p:cNvPicPr>
            <a:picLocks noChangeAspect="1" noChangeArrowheads="1"/>
          </p:cNvPicPr>
          <p:nvPr/>
        </p:nvPicPr>
        <p:blipFill>
          <a:blip r:embed="rId3" cstate="print"/>
          <a:srcRect/>
          <a:stretch>
            <a:fillRect/>
          </a:stretch>
        </p:blipFill>
        <p:spPr bwMode="auto">
          <a:xfrm>
            <a:off x="7020820" y="666751"/>
            <a:ext cx="3985846" cy="5781675"/>
          </a:xfrm>
          <a:prstGeom prst="rect">
            <a:avLst/>
          </a:prstGeom>
          <a:noFill/>
          <a:ln w="9525">
            <a:noFill/>
            <a:miter lim="800000"/>
            <a:headEnd/>
            <a:tailEnd/>
          </a:ln>
        </p:spPr>
      </p:pic>
    </p:spTree>
    <p:extLst>
      <p:ext uri="{BB962C8B-B14F-4D97-AF65-F5344CB8AC3E}">
        <p14:creationId xmlns:p14="http://schemas.microsoft.com/office/powerpoint/2010/main" xmlns="" val="867192503"/>
      </p:ext>
    </p:extLst>
  </p:cSld>
  <p:clrMapOvr>
    <a:masterClrMapping/>
  </p:clrMapOvr>
  <p:timing>
    <p:tnLst>
      <p:par>
        <p:cTn id="1" dur="indefinite" restart="never" nodeType="tmRoot"/>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08898"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08899" name="Text Box 6"/>
          <p:cNvSpPr txBox="1">
            <a:spLocks noChangeArrowheads="1"/>
          </p:cNvSpPr>
          <p:nvPr/>
        </p:nvSpPr>
        <p:spPr bwMode="auto">
          <a:xfrm>
            <a:off x="406400" y="152401"/>
            <a:ext cx="11480800" cy="584775"/>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Confidence </a:t>
            </a:r>
            <a:r>
              <a:rPr lang="en-US" sz="3200" b="1" dirty="0">
                <a:solidFill>
                  <a:srgbClr val="669900"/>
                </a:solidFill>
                <a:latin typeface="Arial" charset="0"/>
              </a:rPr>
              <a:t>Intervals </a:t>
            </a:r>
            <a:r>
              <a:rPr lang="en-US" sz="3200" b="1" dirty="0" smtClean="0">
                <a:solidFill>
                  <a:srgbClr val="669900"/>
                </a:solidFill>
                <a:latin typeface="Arial" charset="0"/>
              </a:rPr>
              <a:t>and Hypothesis </a:t>
            </a:r>
            <a:r>
              <a:rPr lang="en-US" sz="3200" b="1" dirty="0">
                <a:solidFill>
                  <a:srgbClr val="669900"/>
                </a:solidFill>
                <a:latin typeface="Arial" charset="0"/>
              </a:rPr>
              <a:t>Tests</a:t>
            </a:r>
          </a:p>
        </p:txBody>
      </p:sp>
      <p:sp>
        <p:nvSpPr>
          <p:cNvPr id="208900" name="Text Box 7"/>
          <p:cNvSpPr txBox="1">
            <a:spLocks noChangeArrowheads="1"/>
          </p:cNvSpPr>
          <p:nvPr/>
        </p:nvSpPr>
        <p:spPr bwMode="auto">
          <a:xfrm>
            <a:off x="511908" y="1412875"/>
            <a:ext cx="11277600" cy="3046988"/>
          </a:xfrm>
          <a:prstGeom prst="rect">
            <a:avLst/>
          </a:prstGeom>
          <a:noFill/>
          <a:ln w="9525">
            <a:noFill/>
            <a:miter lim="800000"/>
            <a:headEnd/>
            <a:tailEnd/>
          </a:ln>
        </p:spPr>
        <p:txBody>
          <a:bodyPr>
            <a:spAutoFit/>
          </a:bodyPr>
          <a:lstStyle/>
          <a:p>
            <a:r>
              <a:rPr lang="en-US" sz="2400" b="1" i="1" dirty="0">
                <a:solidFill>
                  <a:srgbClr val="94141A"/>
                </a:solidFill>
              </a:rPr>
              <a:t>Example:  </a:t>
            </a:r>
            <a:r>
              <a:rPr lang="en-US" sz="2400" b="1" dirty="0">
                <a:solidFill>
                  <a:srgbClr val="94141A"/>
                </a:solidFill>
              </a:rPr>
              <a:t>Shopping Patterns</a:t>
            </a:r>
            <a:r>
              <a:rPr lang="en-US" sz="2400" b="1" i="1" dirty="0">
                <a:solidFill>
                  <a:srgbClr val="94141A"/>
                </a:solidFill>
              </a:rPr>
              <a:t> </a:t>
            </a:r>
            <a:r>
              <a:rPr lang="en-US" sz="2400" dirty="0">
                <a:solidFill>
                  <a:srgbClr val="94141A"/>
                </a:solidFill>
              </a:rPr>
              <a:t> </a:t>
            </a:r>
            <a:r>
              <a:rPr lang="en-US" sz="2400" dirty="0"/>
              <a:t>Recall the new manager of a small convenience store who randomly sampled 200 purchases from last week’s sales. </a:t>
            </a:r>
          </a:p>
          <a:p>
            <a:endParaRPr lang="en-US" sz="2400" dirty="0"/>
          </a:p>
          <a:p>
            <a:r>
              <a:rPr lang="en-US" sz="2400" dirty="0"/>
              <a:t>Given a 95% confidence interval (63.65%, 76.35%), is there evidence that more than two-thirds of sales are for less than $10?</a:t>
            </a:r>
          </a:p>
          <a:p>
            <a:endParaRPr lang="en-US" sz="2400" dirty="0"/>
          </a:p>
          <a:p>
            <a:endParaRPr lang="en-US" sz="2400" dirty="0"/>
          </a:p>
          <a:p>
            <a:endParaRPr lang="en-US" sz="2400" dirty="0"/>
          </a:p>
        </p:txBody>
      </p:sp>
    </p:spTree>
    <p:extLst>
      <p:ext uri="{BB962C8B-B14F-4D97-AF65-F5344CB8AC3E}">
        <p14:creationId xmlns:p14="http://schemas.microsoft.com/office/powerpoint/2010/main" xmlns="" val="28271723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Distributions</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Let us now extend the concept of a distribution to </a:t>
            </a:r>
            <a:r>
              <a:rPr lang="en-US" sz="2400" b="1" dirty="0" smtClean="0">
                <a:solidFill>
                  <a:schemeClr val="tx1"/>
                </a:solidFill>
              </a:rPr>
              <a:t>continuous variables.</a:t>
            </a:r>
          </a:p>
          <a:p>
            <a:pPr marL="457200" lvl="1" indent="0" algn="just">
              <a:buNone/>
            </a:pPr>
            <a:r>
              <a:rPr lang="en-US" sz="2400" dirty="0" smtClean="0">
                <a:solidFill>
                  <a:schemeClr val="tx1"/>
                </a:solidFill>
              </a:rPr>
              <a:t>The data shown below are the times it took one of us (DL) to move the cursor over a small target in a series of 20 trials. The times are sorted from shortest</a:t>
            </a:r>
          </a:p>
          <a:p>
            <a:pPr marL="457200" lvl="1" indent="0" algn="just">
              <a:buNone/>
            </a:pPr>
            <a:r>
              <a:rPr lang="en-US" sz="2400" dirty="0" smtClean="0">
                <a:solidFill>
                  <a:schemeClr val="tx1"/>
                </a:solidFill>
              </a:rPr>
              <a:t>to longest. The variable “time to respond” is a continuous variable. With time</a:t>
            </a:r>
          </a:p>
          <a:p>
            <a:pPr marL="457200" lvl="1" indent="0" algn="just">
              <a:buNone/>
            </a:pPr>
            <a:r>
              <a:rPr lang="en-US" sz="2400" dirty="0" smtClean="0">
                <a:solidFill>
                  <a:schemeClr val="tx1"/>
                </a:solidFill>
              </a:rPr>
              <a:t>measured accurately (to many decimal places), no two response times would be</a:t>
            </a:r>
          </a:p>
          <a:p>
            <a:pPr marL="457200" lvl="1" indent="0" algn="just">
              <a:buNone/>
            </a:pPr>
            <a:r>
              <a:rPr lang="en-US" sz="2400" dirty="0" smtClean="0">
                <a:solidFill>
                  <a:schemeClr val="tx1"/>
                </a:solidFill>
              </a:rPr>
              <a:t>expected to be the same.</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As you can see, measuring DL's responses this way produced times no two</a:t>
            </a:r>
          </a:p>
          <a:p>
            <a:pPr marL="457200" lvl="1" indent="0" algn="just">
              <a:buNone/>
            </a:pPr>
            <a:r>
              <a:rPr lang="en-US" sz="2400" dirty="0" smtClean="0">
                <a:solidFill>
                  <a:schemeClr val="tx1"/>
                </a:solidFill>
              </a:rPr>
              <a:t>of which were the same. As a result, a frequency distribution would be</a:t>
            </a:r>
          </a:p>
          <a:p>
            <a:pPr marL="457200" lvl="1" indent="0" algn="just">
              <a:buNone/>
            </a:pPr>
            <a:r>
              <a:rPr lang="en-US" sz="2400" dirty="0" smtClean="0">
                <a:solidFill>
                  <a:schemeClr val="tx1"/>
                </a:solidFill>
              </a:rPr>
              <a:t>uninformative: it would consist of the 20 times in the experiment, each with a</a:t>
            </a:r>
          </a:p>
          <a:p>
            <a:pPr marL="457200" lvl="1" indent="0" algn="just">
              <a:buNone/>
            </a:pPr>
            <a:r>
              <a:rPr lang="en-US" sz="2400" dirty="0" smtClean="0">
                <a:solidFill>
                  <a:schemeClr val="tx1"/>
                </a:solidFill>
              </a:rPr>
              <a:t>frequency of 1.</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10946"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10947" name="Text Box 6"/>
          <p:cNvSpPr txBox="1">
            <a:spLocks noChangeArrowheads="1"/>
          </p:cNvSpPr>
          <p:nvPr/>
        </p:nvSpPr>
        <p:spPr bwMode="auto">
          <a:xfrm>
            <a:off x="406400" y="152401"/>
            <a:ext cx="11480800" cy="584775"/>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Confidence </a:t>
            </a:r>
            <a:r>
              <a:rPr lang="en-US" sz="3200" b="1" dirty="0">
                <a:solidFill>
                  <a:srgbClr val="669900"/>
                </a:solidFill>
                <a:latin typeface="Arial" charset="0"/>
              </a:rPr>
              <a:t>Intervals </a:t>
            </a:r>
            <a:r>
              <a:rPr lang="en-US" sz="3200" b="1" dirty="0" smtClean="0">
                <a:solidFill>
                  <a:srgbClr val="669900"/>
                </a:solidFill>
                <a:latin typeface="Arial" charset="0"/>
              </a:rPr>
              <a:t>and Hypothesis </a:t>
            </a:r>
            <a:r>
              <a:rPr lang="en-US" sz="3200" b="1" dirty="0">
                <a:solidFill>
                  <a:srgbClr val="669900"/>
                </a:solidFill>
                <a:latin typeface="Arial" charset="0"/>
              </a:rPr>
              <a:t>Tests</a:t>
            </a:r>
          </a:p>
        </p:txBody>
      </p:sp>
      <p:sp>
        <p:nvSpPr>
          <p:cNvPr id="210948" name="Text Box 7"/>
          <p:cNvSpPr txBox="1">
            <a:spLocks noChangeArrowheads="1"/>
          </p:cNvSpPr>
          <p:nvPr/>
        </p:nvSpPr>
        <p:spPr bwMode="auto">
          <a:xfrm>
            <a:off x="511908" y="1412876"/>
            <a:ext cx="11277600" cy="4154984"/>
          </a:xfrm>
          <a:prstGeom prst="rect">
            <a:avLst/>
          </a:prstGeom>
          <a:noFill/>
          <a:ln w="9525">
            <a:noFill/>
            <a:miter lim="800000"/>
            <a:headEnd/>
            <a:tailEnd/>
          </a:ln>
        </p:spPr>
        <p:txBody>
          <a:bodyPr>
            <a:spAutoFit/>
          </a:bodyPr>
          <a:lstStyle/>
          <a:p>
            <a:r>
              <a:rPr lang="en-US" sz="2400" b="1" i="1" dirty="0">
                <a:solidFill>
                  <a:srgbClr val="94141A"/>
                </a:solidFill>
              </a:rPr>
              <a:t>Example:  </a:t>
            </a:r>
            <a:r>
              <a:rPr lang="en-US" sz="2400" b="1" dirty="0">
                <a:solidFill>
                  <a:srgbClr val="94141A"/>
                </a:solidFill>
              </a:rPr>
              <a:t>Shopping Patterns</a:t>
            </a:r>
            <a:r>
              <a:rPr lang="en-US" sz="2400" b="1" i="1" dirty="0">
                <a:solidFill>
                  <a:srgbClr val="94141A"/>
                </a:solidFill>
              </a:rPr>
              <a:t> </a:t>
            </a:r>
            <a:r>
              <a:rPr lang="en-US" sz="2400" dirty="0">
                <a:solidFill>
                  <a:srgbClr val="94141A"/>
                </a:solidFill>
              </a:rPr>
              <a:t> </a:t>
            </a:r>
            <a:r>
              <a:rPr lang="en-US" sz="2400" dirty="0"/>
              <a:t>Recall the new manager of a small convenience store who randomly sampled 200 purchases from last week’s sales. </a:t>
            </a:r>
          </a:p>
          <a:p>
            <a:endParaRPr lang="en-US" sz="2400" dirty="0"/>
          </a:p>
          <a:p>
            <a:r>
              <a:rPr lang="en-US" sz="2400" dirty="0"/>
              <a:t>Given a 95% confidence interval (63.65%, 76.35%), is there evidence that more than two-thirds of sales are for less than $10?</a:t>
            </a:r>
            <a:r>
              <a:rPr lang="en-US" sz="2400" dirty="0">
                <a:solidFill>
                  <a:srgbClr val="7030A0"/>
                </a:solidFill>
              </a:rPr>
              <a:t> </a:t>
            </a:r>
          </a:p>
          <a:p>
            <a:endParaRPr lang="en-US" sz="2400" dirty="0">
              <a:solidFill>
                <a:srgbClr val="7030A0"/>
              </a:solidFill>
            </a:endParaRPr>
          </a:p>
          <a:p>
            <a:r>
              <a:rPr lang="en-US" sz="2400" dirty="0">
                <a:solidFill>
                  <a:srgbClr val="7030A0"/>
                </a:solidFill>
              </a:rPr>
              <a:t>Because the 95% confidence interval contains two-thirds (66.67%) as a plausible value, there is no evidence that more than 2/3 of all sales are for less than $10.  The entire interval would need to be above 66.67%.  </a:t>
            </a:r>
          </a:p>
          <a:p>
            <a:endParaRPr lang="en-US" sz="2400" dirty="0">
              <a:solidFill>
                <a:srgbClr val="7030A0"/>
              </a:solidFill>
            </a:endParaRPr>
          </a:p>
          <a:p>
            <a:r>
              <a:rPr lang="en-US" sz="2400" dirty="0">
                <a:solidFill>
                  <a:srgbClr val="7030A0"/>
                </a:solidFill>
              </a:rPr>
              <a:t>This conclusion is made at the 2.5% level of significance (why?).</a:t>
            </a:r>
            <a:endParaRPr lang="en-US" sz="2400" dirty="0"/>
          </a:p>
        </p:txBody>
      </p:sp>
    </p:spTree>
    <p:extLst>
      <p:ext uri="{BB962C8B-B14F-4D97-AF65-F5344CB8AC3E}">
        <p14:creationId xmlns:p14="http://schemas.microsoft.com/office/powerpoint/2010/main" xmlns="" val="1152384189"/>
      </p:ext>
    </p:extLst>
  </p:cSld>
  <p:clrMapOvr>
    <a:masterClrMapping/>
  </p:clrMapOvr>
  <p:timing>
    <p:tnLst>
      <p:par>
        <p:cTn id="1" dur="indefinite" restart="never" nodeType="tmRoot"/>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p>
        </p:txBody>
      </p:sp>
      <p:sp>
        <p:nvSpPr>
          <p:cNvPr id="212994"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p>
        </p:txBody>
      </p:sp>
      <p:sp>
        <p:nvSpPr>
          <p:cNvPr id="212995"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rPr>
              <a:t>Two </a:t>
            </a:r>
            <a:r>
              <a:rPr lang="en-US" sz="3200" b="1" dirty="0">
                <a:solidFill>
                  <a:srgbClr val="669900"/>
                </a:solidFill>
              </a:rPr>
              <a:t>Types of Errors</a:t>
            </a:r>
          </a:p>
        </p:txBody>
      </p:sp>
      <p:sp>
        <p:nvSpPr>
          <p:cNvPr id="212996" name="Text Box 7"/>
          <p:cNvSpPr txBox="1">
            <a:spLocks noChangeArrowheads="1"/>
          </p:cNvSpPr>
          <p:nvPr/>
        </p:nvSpPr>
        <p:spPr bwMode="auto">
          <a:xfrm>
            <a:off x="508000" y="1066800"/>
            <a:ext cx="11277600" cy="457200"/>
          </a:xfrm>
          <a:prstGeom prst="rect">
            <a:avLst/>
          </a:prstGeom>
          <a:noFill/>
          <a:ln w="9525">
            <a:noFill/>
            <a:miter lim="800000"/>
            <a:headEnd/>
            <a:tailEnd/>
          </a:ln>
        </p:spPr>
        <p:txBody>
          <a:bodyPr>
            <a:spAutoFit/>
          </a:bodyPr>
          <a:lstStyle/>
          <a:p>
            <a:r>
              <a:rPr lang="en-US" sz="2400"/>
              <a:t>We can make mistakes in </a:t>
            </a:r>
            <a:r>
              <a:rPr lang="en-US" sz="2400" i="1"/>
              <a:t>two </a:t>
            </a:r>
            <a:r>
              <a:rPr lang="en-US" sz="2400"/>
              <a:t>ways:</a:t>
            </a:r>
          </a:p>
        </p:txBody>
      </p:sp>
      <p:sp>
        <p:nvSpPr>
          <p:cNvPr id="212997" name="Text Box 10"/>
          <p:cNvSpPr txBox="1">
            <a:spLocks noChangeArrowheads="1"/>
          </p:cNvSpPr>
          <p:nvPr/>
        </p:nvSpPr>
        <p:spPr bwMode="auto">
          <a:xfrm>
            <a:off x="1016000" y="1752600"/>
            <a:ext cx="10871200" cy="1569660"/>
          </a:xfrm>
          <a:prstGeom prst="rect">
            <a:avLst/>
          </a:prstGeom>
          <a:noFill/>
          <a:ln w="9525">
            <a:noFill/>
            <a:miter lim="800000"/>
            <a:headEnd/>
            <a:tailEnd/>
          </a:ln>
        </p:spPr>
        <p:txBody>
          <a:bodyPr>
            <a:spAutoFit/>
          </a:bodyPr>
          <a:lstStyle/>
          <a:p>
            <a:pPr marL="457200" indent="-457200"/>
            <a:r>
              <a:rPr lang="en-US" sz="2400"/>
              <a:t>I.	(False Hypothesis) The null hypothesis is true, but we mistakenly reject it.</a:t>
            </a:r>
          </a:p>
          <a:p>
            <a:pPr marL="457200" indent="-457200"/>
            <a:endParaRPr lang="en-US" sz="2400"/>
          </a:p>
          <a:p>
            <a:pPr marL="457200" indent="-457200"/>
            <a:r>
              <a:rPr lang="en-US" sz="2400"/>
              <a:t>II.	(False Negative) The null hypothesis is false, but we fail to reject it.</a:t>
            </a:r>
          </a:p>
        </p:txBody>
      </p:sp>
      <p:sp>
        <p:nvSpPr>
          <p:cNvPr id="212998" name="Text Box 11"/>
          <p:cNvSpPr txBox="1">
            <a:spLocks noChangeArrowheads="1"/>
          </p:cNvSpPr>
          <p:nvPr/>
        </p:nvSpPr>
        <p:spPr bwMode="auto">
          <a:xfrm>
            <a:off x="508000" y="3902076"/>
            <a:ext cx="11277600" cy="461665"/>
          </a:xfrm>
          <a:prstGeom prst="rect">
            <a:avLst/>
          </a:prstGeom>
          <a:noFill/>
          <a:ln w="9525">
            <a:noFill/>
            <a:miter lim="800000"/>
            <a:headEnd/>
            <a:tailEnd/>
          </a:ln>
        </p:spPr>
        <p:txBody>
          <a:bodyPr>
            <a:spAutoFit/>
          </a:bodyPr>
          <a:lstStyle/>
          <a:p>
            <a:r>
              <a:rPr lang="en-US" sz="2400" dirty="0"/>
              <a:t>These two types of errors are known as </a:t>
            </a:r>
            <a:r>
              <a:rPr lang="en-US" sz="2400" i="1" dirty="0">
                <a:solidFill>
                  <a:srgbClr val="0000FF"/>
                </a:solidFill>
              </a:rPr>
              <a:t>Type I</a:t>
            </a:r>
            <a:r>
              <a:rPr lang="en-US" sz="2400" b="1" dirty="0"/>
              <a:t> </a:t>
            </a:r>
            <a:r>
              <a:rPr lang="en-US" sz="2400" dirty="0"/>
              <a:t>and </a:t>
            </a:r>
            <a:r>
              <a:rPr lang="en-US" sz="2400" i="1" dirty="0">
                <a:solidFill>
                  <a:srgbClr val="0000FF"/>
                </a:solidFill>
              </a:rPr>
              <a:t>Type II</a:t>
            </a:r>
            <a:r>
              <a:rPr lang="en-US" sz="2400" b="1" dirty="0"/>
              <a:t> </a:t>
            </a:r>
            <a:r>
              <a:rPr lang="en-US" sz="2400" i="1" dirty="0">
                <a:solidFill>
                  <a:srgbClr val="0000FF"/>
                </a:solidFill>
              </a:rPr>
              <a:t>errors</a:t>
            </a:r>
            <a:r>
              <a:rPr lang="en-US" sz="2400" b="1" dirty="0"/>
              <a:t> </a:t>
            </a:r>
            <a:r>
              <a:rPr lang="en-US" sz="2400" dirty="0"/>
              <a:t>respectively.</a:t>
            </a:r>
          </a:p>
        </p:txBody>
      </p:sp>
    </p:spTree>
    <p:extLst>
      <p:ext uri="{BB962C8B-B14F-4D97-AF65-F5344CB8AC3E}">
        <p14:creationId xmlns:p14="http://schemas.microsoft.com/office/powerpoint/2010/main" xmlns="" val="1541024633"/>
      </p:ext>
    </p:extLst>
  </p:cSld>
  <p:clrMapOvr>
    <a:masterClrMapping/>
  </p:clrMapOvr>
  <p:timing>
    <p:tnLst>
      <p:par>
        <p:cTn id="1" dur="indefinite" restart="never" nodeType="tmRoot"/>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15042"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15043"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Two </a:t>
            </a:r>
            <a:r>
              <a:rPr lang="en-US" sz="3200" b="1" dirty="0">
                <a:solidFill>
                  <a:srgbClr val="669900"/>
                </a:solidFill>
                <a:latin typeface="Arial" charset="0"/>
              </a:rPr>
              <a:t>Types of Errors</a:t>
            </a:r>
          </a:p>
        </p:txBody>
      </p:sp>
      <p:sp>
        <p:nvSpPr>
          <p:cNvPr id="215044" name="Text Box 7"/>
          <p:cNvSpPr txBox="1">
            <a:spLocks noChangeArrowheads="1"/>
          </p:cNvSpPr>
          <p:nvPr/>
        </p:nvSpPr>
        <p:spPr bwMode="auto">
          <a:xfrm>
            <a:off x="508000" y="1066800"/>
            <a:ext cx="11277600" cy="457200"/>
          </a:xfrm>
          <a:prstGeom prst="rect">
            <a:avLst/>
          </a:prstGeom>
          <a:noFill/>
          <a:ln w="9525">
            <a:noFill/>
            <a:miter lim="800000"/>
            <a:headEnd/>
            <a:tailEnd/>
          </a:ln>
        </p:spPr>
        <p:txBody>
          <a:bodyPr>
            <a:spAutoFit/>
          </a:bodyPr>
          <a:lstStyle/>
          <a:p>
            <a:r>
              <a:rPr lang="en-US" sz="2400" dirty="0"/>
              <a:t>Here’s an illustration of the situations:</a:t>
            </a:r>
          </a:p>
        </p:txBody>
      </p:sp>
      <p:pic>
        <p:nvPicPr>
          <p:cNvPr id="215045" name="Picture 10"/>
          <p:cNvPicPr>
            <a:picLocks noChangeAspect="1" noChangeArrowheads="1"/>
          </p:cNvPicPr>
          <p:nvPr/>
        </p:nvPicPr>
        <p:blipFill>
          <a:blip r:embed="rId3" cstate="print"/>
          <a:srcRect/>
          <a:stretch>
            <a:fillRect/>
          </a:stretch>
        </p:blipFill>
        <p:spPr bwMode="auto">
          <a:xfrm>
            <a:off x="2540000" y="1676400"/>
            <a:ext cx="7004539" cy="2947988"/>
          </a:xfrm>
          <a:prstGeom prst="rect">
            <a:avLst/>
          </a:prstGeom>
          <a:noFill/>
          <a:ln w="9525">
            <a:noFill/>
            <a:miter lim="800000"/>
            <a:headEnd/>
            <a:tailEnd/>
          </a:ln>
        </p:spPr>
      </p:pic>
      <p:sp>
        <p:nvSpPr>
          <p:cNvPr id="215046" name="Rectangle 8"/>
          <p:cNvSpPr>
            <a:spLocks noChangeArrowheads="1"/>
          </p:cNvSpPr>
          <p:nvPr/>
        </p:nvSpPr>
        <p:spPr bwMode="auto">
          <a:xfrm>
            <a:off x="507999" y="4953001"/>
            <a:ext cx="11266311" cy="461665"/>
          </a:xfrm>
          <a:prstGeom prst="rect">
            <a:avLst/>
          </a:prstGeom>
          <a:noFill/>
          <a:ln w="9525">
            <a:noFill/>
            <a:miter lim="800000"/>
            <a:headEnd/>
            <a:tailEnd/>
          </a:ln>
        </p:spPr>
        <p:txBody>
          <a:bodyPr wrap="square">
            <a:spAutoFit/>
          </a:bodyPr>
          <a:lstStyle/>
          <a:p>
            <a:r>
              <a:rPr lang="en-US" sz="2400" dirty="0"/>
              <a:t>When you choose level </a:t>
            </a:r>
            <a:r>
              <a:rPr lang="el-GR" sz="2400" i="1" dirty="0">
                <a:cs typeface="Times New Roman" pitchFamily="18" charset="0"/>
              </a:rPr>
              <a:t>α</a:t>
            </a:r>
            <a:r>
              <a:rPr lang="en-US" sz="2400" dirty="0"/>
              <a:t>, you’re setting the probability of a Type I error to </a:t>
            </a:r>
            <a:r>
              <a:rPr lang="el-GR" sz="2400" i="1" dirty="0">
                <a:cs typeface="Times New Roman" pitchFamily="18" charset="0"/>
              </a:rPr>
              <a:t>α</a:t>
            </a:r>
            <a:r>
              <a:rPr lang="en-US" sz="2400" dirty="0"/>
              <a:t>.</a:t>
            </a:r>
          </a:p>
        </p:txBody>
      </p:sp>
    </p:spTree>
    <p:extLst>
      <p:ext uri="{BB962C8B-B14F-4D97-AF65-F5344CB8AC3E}">
        <p14:creationId xmlns:p14="http://schemas.microsoft.com/office/powerpoint/2010/main" xmlns="" val="3548354999"/>
      </p:ext>
    </p:extLst>
  </p:cSld>
  <p:clrMapOvr>
    <a:masterClrMapping/>
  </p:clrMapOvr>
  <p:timing>
    <p:tnLst>
      <p:par>
        <p:cTn id="1" dur="indefinite" restart="never" nodeType="tmRoot"/>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17090"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17091"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Two </a:t>
            </a:r>
            <a:r>
              <a:rPr lang="en-US" sz="3200" b="1" dirty="0">
                <a:solidFill>
                  <a:srgbClr val="669900"/>
                </a:solidFill>
                <a:latin typeface="Arial" charset="0"/>
              </a:rPr>
              <a:t>Types of Errors</a:t>
            </a:r>
          </a:p>
        </p:txBody>
      </p:sp>
      <p:sp>
        <p:nvSpPr>
          <p:cNvPr id="217092" name="Text Box 7"/>
          <p:cNvSpPr txBox="1">
            <a:spLocks noChangeArrowheads="1"/>
          </p:cNvSpPr>
          <p:nvPr/>
        </p:nvSpPr>
        <p:spPr bwMode="auto">
          <a:xfrm>
            <a:off x="508000" y="1066801"/>
            <a:ext cx="11277600" cy="461665"/>
          </a:xfrm>
          <a:prstGeom prst="rect">
            <a:avLst/>
          </a:prstGeom>
          <a:noFill/>
          <a:ln w="9525">
            <a:noFill/>
            <a:miter lim="800000"/>
            <a:headEnd/>
            <a:tailEnd/>
          </a:ln>
        </p:spPr>
        <p:txBody>
          <a:bodyPr>
            <a:spAutoFit/>
          </a:bodyPr>
          <a:lstStyle/>
          <a:p>
            <a:r>
              <a:rPr lang="en-US" sz="2400" dirty="0">
                <a:latin typeface="Arial" charset="0"/>
              </a:rPr>
              <a:t>A test’s ability to detect a false hypothesis is called the  </a:t>
            </a:r>
            <a:r>
              <a:rPr lang="en-US" sz="2400" i="1" dirty="0" smtClean="0">
                <a:solidFill>
                  <a:srgbClr val="0000FF"/>
                </a:solidFill>
                <a:latin typeface="Arial" charset="0"/>
              </a:rPr>
              <a:t>power</a:t>
            </a:r>
            <a:r>
              <a:rPr lang="en-US" sz="2400" b="1" dirty="0" smtClean="0">
                <a:latin typeface="Arial" charset="0"/>
              </a:rPr>
              <a:t> </a:t>
            </a:r>
            <a:r>
              <a:rPr lang="en-US" sz="2400" dirty="0">
                <a:latin typeface="Arial" charset="0"/>
              </a:rPr>
              <a:t>of the test.</a:t>
            </a:r>
          </a:p>
        </p:txBody>
      </p:sp>
      <p:pic>
        <p:nvPicPr>
          <p:cNvPr id="217093" name="Picture 9"/>
          <p:cNvPicPr>
            <a:picLocks noChangeAspect="1" noChangeArrowheads="1"/>
          </p:cNvPicPr>
          <p:nvPr/>
        </p:nvPicPr>
        <p:blipFill>
          <a:blip r:embed="rId3" cstate="print"/>
          <a:srcRect/>
          <a:stretch>
            <a:fillRect/>
          </a:stretch>
        </p:blipFill>
        <p:spPr bwMode="auto">
          <a:xfrm>
            <a:off x="711200" y="2667000"/>
            <a:ext cx="4706816" cy="2644775"/>
          </a:xfrm>
          <a:prstGeom prst="rect">
            <a:avLst/>
          </a:prstGeom>
          <a:noFill/>
          <a:ln w="9525">
            <a:noFill/>
            <a:miter lim="800000"/>
            <a:headEnd/>
            <a:tailEnd/>
          </a:ln>
        </p:spPr>
      </p:pic>
      <p:sp>
        <p:nvSpPr>
          <p:cNvPr id="217094" name="Text Box 10"/>
          <p:cNvSpPr txBox="1">
            <a:spLocks noChangeArrowheads="1"/>
          </p:cNvSpPr>
          <p:nvPr/>
        </p:nvSpPr>
        <p:spPr bwMode="auto">
          <a:xfrm>
            <a:off x="5791200" y="2438400"/>
            <a:ext cx="5892800" cy="3046988"/>
          </a:xfrm>
          <a:prstGeom prst="rect">
            <a:avLst/>
          </a:prstGeom>
          <a:noFill/>
          <a:ln w="9525">
            <a:noFill/>
            <a:miter lim="800000"/>
            <a:headEnd/>
            <a:tailEnd/>
          </a:ln>
        </p:spPr>
        <p:txBody>
          <a:bodyPr>
            <a:spAutoFit/>
          </a:bodyPr>
          <a:lstStyle/>
          <a:p>
            <a:r>
              <a:rPr lang="en-US" sz="2400" dirty="0"/>
              <a:t>We assign the letter </a:t>
            </a:r>
            <a:r>
              <a:rPr lang="el-GR" sz="2400" i="1" dirty="0"/>
              <a:t>β</a:t>
            </a:r>
            <a:r>
              <a:rPr lang="en-US" sz="2400" dirty="0"/>
              <a:t> to the probability of a Type II error.</a:t>
            </a:r>
          </a:p>
          <a:p>
            <a:endParaRPr lang="en-US" sz="2400" dirty="0"/>
          </a:p>
          <a:p>
            <a:r>
              <a:rPr lang="en-US" sz="2400" dirty="0"/>
              <a:t>The choice of which </a:t>
            </a:r>
            <a:r>
              <a:rPr lang="el-GR" sz="2400" i="1" dirty="0">
                <a:cs typeface="Times New Roman" pitchFamily="18" charset="0"/>
              </a:rPr>
              <a:t>β</a:t>
            </a:r>
            <a:r>
              <a:rPr lang="en-US" sz="2400" dirty="0"/>
              <a:t> to pick is not always clear. One way to focus our attention is by thinking about the </a:t>
            </a:r>
            <a:r>
              <a:rPr lang="en-US" sz="2400" i="1" dirty="0"/>
              <a:t>effect size. </a:t>
            </a:r>
            <a:r>
              <a:rPr lang="en-US" sz="2400" dirty="0"/>
              <a:t>That is, ask: “How big a difference would matter?”</a:t>
            </a:r>
          </a:p>
        </p:txBody>
      </p:sp>
    </p:spTree>
    <p:extLst>
      <p:ext uri="{BB962C8B-B14F-4D97-AF65-F5344CB8AC3E}">
        <p14:creationId xmlns:p14="http://schemas.microsoft.com/office/powerpoint/2010/main" xmlns="" val="4061062898"/>
      </p:ext>
    </p:extLst>
  </p:cSld>
  <p:clrMapOvr>
    <a:masterClrMapping/>
  </p:clrMapOvr>
  <p:timing>
    <p:tnLst>
      <p:par>
        <p:cTn id="1" dur="indefinite" restart="never" nodeType="tmRoot"/>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19138"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19139"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rPr>
              <a:t> </a:t>
            </a:r>
            <a:r>
              <a:rPr lang="en-US" sz="3200" b="1" dirty="0">
                <a:solidFill>
                  <a:srgbClr val="669900"/>
                </a:solidFill>
              </a:rPr>
              <a:t>Power</a:t>
            </a:r>
          </a:p>
        </p:txBody>
      </p:sp>
      <p:sp>
        <p:nvSpPr>
          <p:cNvPr id="219140" name="Text Box 7"/>
          <p:cNvSpPr txBox="1">
            <a:spLocks noChangeArrowheads="1"/>
          </p:cNvSpPr>
          <p:nvPr/>
        </p:nvSpPr>
        <p:spPr bwMode="auto">
          <a:xfrm>
            <a:off x="338667" y="1052514"/>
            <a:ext cx="11706577" cy="4524375"/>
          </a:xfrm>
          <a:prstGeom prst="rect">
            <a:avLst/>
          </a:prstGeom>
          <a:noFill/>
          <a:ln w="9525">
            <a:noFill/>
            <a:miter lim="800000"/>
            <a:headEnd/>
            <a:tailEnd/>
          </a:ln>
        </p:spPr>
        <p:txBody>
          <a:bodyPr wrap="square">
            <a:spAutoFit/>
          </a:bodyPr>
          <a:lstStyle/>
          <a:p>
            <a:r>
              <a:rPr lang="en-US" sz="2400" dirty="0"/>
              <a:t>Remember, we can never prove a null hypothesis is true.  </a:t>
            </a:r>
          </a:p>
          <a:p>
            <a:endParaRPr lang="en-US" sz="2400" dirty="0"/>
          </a:p>
          <a:p>
            <a:r>
              <a:rPr lang="en-US" sz="2400" dirty="0"/>
              <a:t>The power of a test is the probability that it correctly rejects a   false null </a:t>
            </a:r>
            <a:r>
              <a:rPr lang="en-US" sz="2400" dirty="0" smtClean="0"/>
              <a:t>hypothesis</a:t>
            </a:r>
            <a:r>
              <a:rPr lang="en-US" sz="2400" dirty="0"/>
              <a:t>.</a:t>
            </a:r>
          </a:p>
          <a:p>
            <a:endParaRPr lang="en-US" sz="2400" dirty="0"/>
          </a:p>
          <a:p>
            <a:r>
              <a:rPr lang="en-US" sz="2400" dirty="0"/>
              <a:t>We know that </a:t>
            </a:r>
            <a:r>
              <a:rPr lang="el-GR" sz="2400" i="1" dirty="0">
                <a:cs typeface="Times New Roman" pitchFamily="18" charset="0"/>
              </a:rPr>
              <a:t>β</a:t>
            </a:r>
            <a:r>
              <a:rPr lang="en-US" sz="2400" dirty="0"/>
              <a:t> is the probability that a test </a:t>
            </a:r>
            <a:r>
              <a:rPr lang="en-US" sz="2400" i="1" dirty="0"/>
              <a:t>fails </a:t>
            </a:r>
            <a:r>
              <a:rPr lang="en-US" sz="2400" dirty="0"/>
              <a:t>to reject a false </a:t>
            </a:r>
            <a:r>
              <a:rPr lang="en-US" sz="2400" dirty="0" smtClean="0"/>
              <a:t>null hypothesis</a:t>
            </a:r>
            <a:r>
              <a:rPr lang="en-US" sz="2400" dirty="0"/>
              <a:t>, so the power of the test is the complement, 1 – </a:t>
            </a:r>
            <a:r>
              <a:rPr lang="el-GR" sz="2400" i="1" dirty="0">
                <a:cs typeface="Times New Roman" pitchFamily="18" charset="0"/>
              </a:rPr>
              <a:t>β</a:t>
            </a:r>
            <a:r>
              <a:rPr lang="en-US" sz="2400" dirty="0"/>
              <a:t>.</a:t>
            </a:r>
          </a:p>
          <a:p>
            <a:endParaRPr lang="en-US" sz="2400" dirty="0"/>
          </a:p>
          <a:p>
            <a:r>
              <a:rPr lang="en-US" sz="2400" dirty="0"/>
              <a:t>We call the distance between the null hypothesis value, </a:t>
            </a:r>
            <a:r>
              <a:rPr lang="en-US" sz="2400" i="1" dirty="0"/>
              <a:t>p</a:t>
            </a:r>
            <a:r>
              <a:rPr lang="en-US" sz="2400" baseline="-25000" dirty="0"/>
              <a:t>0</a:t>
            </a:r>
            <a:r>
              <a:rPr lang="en-US" sz="2400" dirty="0"/>
              <a:t>, and the truth, </a:t>
            </a:r>
            <a:r>
              <a:rPr lang="en-US" sz="2400" i="1" dirty="0"/>
              <a:t>p</a:t>
            </a:r>
            <a:r>
              <a:rPr lang="en-US" sz="2400" dirty="0"/>
              <a:t>, the </a:t>
            </a:r>
            <a:r>
              <a:rPr lang="en-US" sz="2400" i="1" dirty="0">
                <a:solidFill>
                  <a:srgbClr val="0000FF"/>
                </a:solidFill>
              </a:rPr>
              <a:t>effect size</a:t>
            </a:r>
            <a:r>
              <a:rPr lang="en-US" sz="2400" dirty="0"/>
              <a:t>.</a:t>
            </a:r>
          </a:p>
          <a:p>
            <a:endParaRPr lang="en-US" sz="2400" dirty="0"/>
          </a:p>
          <a:p>
            <a:r>
              <a:rPr lang="en-US" sz="2400" dirty="0"/>
              <a:t>The further </a:t>
            </a:r>
            <a:r>
              <a:rPr lang="en-US" sz="2400" i="1" dirty="0"/>
              <a:t>p</a:t>
            </a:r>
            <a:r>
              <a:rPr lang="en-US" sz="2400" baseline="-25000" dirty="0"/>
              <a:t>0</a:t>
            </a:r>
            <a:r>
              <a:rPr lang="en-US" sz="2400" dirty="0"/>
              <a:t> is from </a:t>
            </a:r>
            <a:r>
              <a:rPr lang="en-US" sz="2400" i="1" dirty="0"/>
              <a:t>p</a:t>
            </a:r>
            <a:r>
              <a:rPr lang="en-US" sz="2400" dirty="0"/>
              <a:t>, the greater the power.</a:t>
            </a:r>
          </a:p>
        </p:txBody>
      </p:sp>
    </p:spTree>
    <p:extLst>
      <p:ext uri="{BB962C8B-B14F-4D97-AF65-F5344CB8AC3E}">
        <p14:creationId xmlns:p14="http://schemas.microsoft.com/office/powerpoint/2010/main" xmlns="" val="3689520045"/>
      </p:ext>
    </p:extLst>
  </p:cSld>
  <p:clrMapOvr>
    <a:masterClrMapping/>
  </p:clrMapOvr>
  <p:timing>
    <p:tnLst>
      <p:par>
        <p:cTn id="1" dur="indefinite" restart="never" nodeType="tmRoot"/>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21186"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21187"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Power</a:t>
            </a:r>
            <a:endParaRPr lang="en-US" sz="3200" b="1" dirty="0">
              <a:solidFill>
                <a:srgbClr val="669900"/>
              </a:solidFill>
              <a:latin typeface="Arial" charset="0"/>
            </a:endParaRPr>
          </a:p>
        </p:txBody>
      </p:sp>
      <p:sp>
        <p:nvSpPr>
          <p:cNvPr id="221188" name="Text Box 7"/>
          <p:cNvSpPr txBox="1">
            <a:spLocks noChangeArrowheads="1"/>
          </p:cNvSpPr>
          <p:nvPr/>
        </p:nvSpPr>
        <p:spPr bwMode="auto">
          <a:xfrm>
            <a:off x="508000" y="1066800"/>
            <a:ext cx="11277600" cy="3786188"/>
          </a:xfrm>
          <a:prstGeom prst="rect">
            <a:avLst/>
          </a:prstGeom>
          <a:noFill/>
          <a:ln w="9525">
            <a:noFill/>
            <a:miter lim="800000"/>
            <a:headEnd/>
            <a:tailEnd/>
          </a:ln>
        </p:spPr>
        <p:txBody>
          <a:bodyPr>
            <a:spAutoFit/>
          </a:bodyPr>
          <a:lstStyle/>
          <a:p>
            <a:r>
              <a:rPr lang="en-US" sz="2400" b="1" dirty="0"/>
              <a:t>Graph It!</a:t>
            </a:r>
          </a:p>
          <a:p>
            <a:endParaRPr lang="en-US" sz="2400" dirty="0"/>
          </a:p>
          <a:p>
            <a:r>
              <a:rPr lang="en-US" sz="2400" dirty="0"/>
              <a:t>It makes intuitive sense that the larger the effect size, the easier it should be to see it.</a:t>
            </a:r>
          </a:p>
          <a:p>
            <a:endParaRPr lang="en-US" sz="2400" dirty="0"/>
          </a:p>
          <a:p>
            <a:r>
              <a:rPr lang="en-US" sz="2400" dirty="0"/>
              <a:t>Suppose we are testing H</a:t>
            </a:r>
            <a:r>
              <a:rPr lang="en-US" sz="2400" baseline="-25000" dirty="0"/>
              <a:t>0</a:t>
            </a:r>
            <a:r>
              <a:rPr lang="en-US" sz="2400" dirty="0"/>
              <a:t>: </a:t>
            </a:r>
            <a:r>
              <a:rPr lang="en-US" sz="2400" i="1" dirty="0"/>
              <a:t>p </a:t>
            </a:r>
            <a:r>
              <a:rPr lang="en-US" sz="2400" dirty="0"/>
              <a:t>= </a:t>
            </a:r>
            <a:r>
              <a:rPr lang="en-US" sz="2400" i="1" dirty="0"/>
              <a:t>p</a:t>
            </a:r>
            <a:r>
              <a:rPr lang="en-US" sz="2400" baseline="-25000" dirty="0"/>
              <a:t>0</a:t>
            </a:r>
            <a:r>
              <a:rPr lang="en-US" sz="2400" dirty="0"/>
              <a:t> against the alternative </a:t>
            </a:r>
          </a:p>
          <a:p>
            <a:r>
              <a:rPr lang="en-US" sz="2400" dirty="0"/>
              <a:t>H</a:t>
            </a:r>
            <a:r>
              <a:rPr lang="en-US" sz="2400" baseline="-25000" dirty="0"/>
              <a:t>A</a:t>
            </a:r>
            <a:r>
              <a:rPr lang="en-US" sz="2400" dirty="0"/>
              <a:t>: </a:t>
            </a:r>
            <a:r>
              <a:rPr lang="en-US" sz="2400" i="1" dirty="0"/>
              <a:t>p </a:t>
            </a:r>
            <a:r>
              <a:rPr lang="en-US" sz="2400" dirty="0"/>
              <a:t>&gt; </a:t>
            </a:r>
            <a:r>
              <a:rPr lang="en-US" sz="2400" i="1" dirty="0"/>
              <a:t>p</a:t>
            </a:r>
            <a:r>
              <a:rPr lang="en-US" sz="2400" baseline="-25000" dirty="0"/>
              <a:t>0</a:t>
            </a:r>
            <a:r>
              <a:rPr lang="en-US" sz="2400" dirty="0"/>
              <a:t>.</a:t>
            </a:r>
          </a:p>
          <a:p>
            <a:endParaRPr lang="en-US" sz="2400" dirty="0"/>
          </a:p>
          <a:p>
            <a:r>
              <a:rPr lang="en-US" sz="2400" dirty="0"/>
              <a:t>We’ll reject the null if the observed proportion </a:t>
            </a:r>
            <a:r>
              <a:rPr lang="en-US" sz="2400" i="1" dirty="0"/>
              <a:t>p</a:t>
            </a:r>
            <a:r>
              <a:rPr lang="en-US" sz="2400" dirty="0"/>
              <a:t> is greater than some critical value </a:t>
            </a:r>
            <a:r>
              <a:rPr lang="en-US" sz="2400" i="1" dirty="0"/>
              <a:t>p</a:t>
            </a:r>
            <a:r>
              <a:rPr lang="en-US" sz="2400" dirty="0"/>
              <a:t>*.</a:t>
            </a:r>
          </a:p>
        </p:txBody>
      </p:sp>
    </p:spTree>
    <p:extLst>
      <p:ext uri="{BB962C8B-B14F-4D97-AF65-F5344CB8AC3E}">
        <p14:creationId xmlns:p14="http://schemas.microsoft.com/office/powerpoint/2010/main" xmlns="" val="815581517"/>
      </p:ext>
    </p:extLst>
  </p:cSld>
  <p:clrMapOvr>
    <a:masterClrMapping/>
  </p:clrMapOvr>
  <p:timing>
    <p:tnLst>
      <p:par>
        <p:cTn id="1" dur="indefinite" restart="never" nodeType="tmRoot"/>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p>
        </p:txBody>
      </p:sp>
      <p:sp>
        <p:nvSpPr>
          <p:cNvPr id="223234"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p>
        </p:txBody>
      </p:sp>
      <p:sp>
        <p:nvSpPr>
          <p:cNvPr id="223235"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rPr>
              <a:t>Power</a:t>
            </a:r>
            <a:endParaRPr lang="en-US" sz="3200" b="1" dirty="0">
              <a:solidFill>
                <a:srgbClr val="669900"/>
              </a:solidFill>
            </a:endParaRPr>
          </a:p>
        </p:txBody>
      </p:sp>
      <p:sp>
        <p:nvSpPr>
          <p:cNvPr id="223236" name="Text Box 7"/>
          <p:cNvSpPr txBox="1">
            <a:spLocks noChangeArrowheads="1"/>
          </p:cNvSpPr>
          <p:nvPr/>
        </p:nvSpPr>
        <p:spPr bwMode="auto">
          <a:xfrm>
            <a:off x="496711" y="773290"/>
            <a:ext cx="11277600" cy="461665"/>
          </a:xfrm>
          <a:prstGeom prst="rect">
            <a:avLst/>
          </a:prstGeom>
          <a:noFill/>
          <a:ln w="9525">
            <a:noFill/>
            <a:miter lim="800000"/>
            <a:headEnd/>
            <a:tailEnd/>
          </a:ln>
        </p:spPr>
        <p:txBody>
          <a:bodyPr>
            <a:spAutoFit/>
          </a:bodyPr>
          <a:lstStyle/>
          <a:p>
            <a:r>
              <a:rPr lang="en-US" sz="2400" dirty="0"/>
              <a:t>The </a:t>
            </a:r>
            <a:r>
              <a:rPr lang="en-US" sz="2400" dirty="0">
                <a:solidFill>
                  <a:srgbClr val="0063C7"/>
                </a:solidFill>
              </a:rPr>
              <a:t>power</a:t>
            </a:r>
            <a:r>
              <a:rPr lang="en-US" sz="2400" dirty="0"/>
              <a:t> of the test is the green region on the right of the    lower figure.</a:t>
            </a:r>
          </a:p>
        </p:txBody>
      </p:sp>
      <p:grpSp>
        <p:nvGrpSpPr>
          <p:cNvPr id="2" name="Group 13"/>
          <p:cNvGrpSpPr>
            <a:grpSpLocks/>
          </p:cNvGrpSpPr>
          <p:nvPr/>
        </p:nvGrpSpPr>
        <p:grpSpPr bwMode="auto">
          <a:xfrm>
            <a:off x="1794931" y="1535289"/>
            <a:ext cx="7168447" cy="3533424"/>
            <a:chOff x="864" y="1397"/>
            <a:chExt cx="4089" cy="2394"/>
          </a:xfrm>
        </p:grpSpPr>
        <p:pic>
          <p:nvPicPr>
            <p:cNvPr id="223240" name="Picture 12"/>
            <p:cNvPicPr>
              <a:picLocks noChangeAspect="1" noChangeArrowheads="1"/>
            </p:cNvPicPr>
            <p:nvPr/>
          </p:nvPicPr>
          <p:blipFill>
            <a:blip r:embed="rId3" cstate="print"/>
            <a:srcRect/>
            <a:stretch>
              <a:fillRect/>
            </a:stretch>
          </p:blipFill>
          <p:spPr bwMode="auto">
            <a:xfrm>
              <a:off x="864" y="1397"/>
              <a:ext cx="4089" cy="2394"/>
            </a:xfrm>
            <a:prstGeom prst="rect">
              <a:avLst/>
            </a:prstGeom>
            <a:noFill/>
            <a:ln w="9525">
              <a:noFill/>
              <a:miter lim="800000"/>
              <a:headEnd/>
              <a:tailEnd/>
            </a:ln>
          </p:spPr>
        </p:pic>
        <p:sp>
          <p:nvSpPr>
            <p:cNvPr id="223241" name="Oval 9"/>
            <p:cNvSpPr>
              <a:spLocks noChangeArrowheads="1"/>
            </p:cNvSpPr>
            <p:nvPr/>
          </p:nvSpPr>
          <p:spPr bwMode="auto">
            <a:xfrm>
              <a:off x="3264" y="2904"/>
              <a:ext cx="432" cy="240"/>
            </a:xfrm>
            <a:prstGeom prst="ellipse">
              <a:avLst/>
            </a:prstGeom>
            <a:noFill/>
            <a:ln w="25400">
              <a:solidFill>
                <a:srgbClr val="0063C7"/>
              </a:solidFill>
              <a:round/>
              <a:headEnd/>
              <a:tailEnd/>
            </a:ln>
          </p:spPr>
          <p:txBody>
            <a:bodyPr wrap="none" anchor="ctr"/>
            <a:lstStyle/>
            <a:p>
              <a:endParaRPr lang="en-US" sz="2400"/>
            </a:p>
          </p:txBody>
        </p:sp>
      </p:grpSp>
      <p:sp>
        <p:nvSpPr>
          <p:cNvPr id="223238" name="Line 11"/>
          <p:cNvSpPr>
            <a:spLocks noChangeShapeType="1"/>
          </p:cNvSpPr>
          <p:nvPr/>
        </p:nvSpPr>
        <p:spPr bwMode="auto">
          <a:xfrm>
            <a:off x="2540000" y="1447800"/>
            <a:ext cx="2946400" cy="2133600"/>
          </a:xfrm>
          <a:prstGeom prst="line">
            <a:avLst/>
          </a:prstGeom>
          <a:noFill/>
          <a:ln w="25400">
            <a:solidFill>
              <a:srgbClr val="0063C7"/>
            </a:solidFill>
            <a:round/>
            <a:headEnd/>
            <a:tailEnd type="triangle" w="lg" len="med"/>
          </a:ln>
        </p:spPr>
        <p:txBody>
          <a:bodyPr/>
          <a:lstStyle/>
          <a:p>
            <a:endParaRPr lang="en-US"/>
          </a:p>
        </p:txBody>
      </p:sp>
      <p:sp>
        <p:nvSpPr>
          <p:cNvPr id="223239" name="Rectangle 11"/>
          <p:cNvSpPr>
            <a:spLocks noChangeArrowheads="1"/>
          </p:cNvSpPr>
          <p:nvPr/>
        </p:nvSpPr>
        <p:spPr bwMode="auto">
          <a:xfrm>
            <a:off x="530577" y="5161844"/>
            <a:ext cx="10972800" cy="1200329"/>
          </a:xfrm>
          <a:prstGeom prst="rect">
            <a:avLst/>
          </a:prstGeom>
          <a:noFill/>
          <a:ln w="9525">
            <a:noFill/>
            <a:miter lim="800000"/>
            <a:headEnd/>
            <a:tailEnd/>
          </a:ln>
        </p:spPr>
        <p:txBody>
          <a:bodyPr>
            <a:spAutoFit/>
          </a:bodyPr>
          <a:lstStyle/>
          <a:p>
            <a:r>
              <a:rPr lang="en-US" sz="2400" dirty="0"/>
              <a:t>How often we reject when it’s </a:t>
            </a:r>
            <a:r>
              <a:rPr lang="en-US" sz="2400" i="1" dirty="0"/>
              <a:t>false </a:t>
            </a:r>
            <a:r>
              <a:rPr lang="en-US" sz="2400" dirty="0"/>
              <a:t>depends on the effect size.  If the true proportion were farther from the hypothesized value, the bottom curve would shift to the right, making the power greater.</a:t>
            </a:r>
          </a:p>
        </p:txBody>
      </p:sp>
    </p:spTree>
    <p:extLst>
      <p:ext uri="{BB962C8B-B14F-4D97-AF65-F5344CB8AC3E}">
        <p14:creationId xmlns:p14="http://schemas.microsoft.com/office/powerpoint/2010/main" xmlns="" val="1365118126"/>
      </p:ext>
    </p:extLst>
  </p:cSld>
  <p:clrMapOvr>
    <a:masterClrMapping/>
  </p:clrMapOvr>
  <p:timing>
    <p:tnLst>
      <p:par>
        <p:cTn id="1" dur="indefinite" restart="never" nodeType="tmRoot"/>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25282"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25283"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Power</a:t>
            </a:r>
            <a:endParaRPr lang="en-US" sz="3200" b="1" dirty="0">
              <a:solidFill>
                <a:srgbClr val="669900"/>
              </a:solidFill>
              <a:latin typeface="Arial" charset="0"/>
            </a:endParaRPr>
          </a:p>
        </p:txBody>
      </p:sp>
      <p:sp>
        <p:nvSpPr>
          <p:cNvPr id="225284" name="Text Box 7"/>
          <p:cNvSpPr txBox="1">
            <a:spLocks noChangeArrowheads="1"/>
          </p:cNvSpPr>
          <p:nvPr/>
        </p:nvSpPr>
        <p:spPr bwMode="auto">
          <a:xfrm>
            <a:off x="508000" y="1066800"/>
            <a:ext cx="11277600" cy="3416320"/>
          </a:xfrm>
          <a:prstGeom prst="rect">
            <a:avLst/>
          </a:prstGeom>
          <a:noFill/>
          <a:ln w="9525">
            <a:noFill/>
            <a:miter lim="800000"/>
            <a:headEnd/>
            <a:tailEnd/>
          </a:ln>
        </p:spPr>
        <p:txBody>
          <a:bodyPr>
            <a:spAutoFit/>
          </a:bodyPr>
          <a:lstStyle/>
          <a:p>
            <a:r>
              <a:rPr lang="en-US" sz="2400" dirty="0"/>
              <a:t>Power = 1 - </a:t>
            </a:r>
            <a:r>
              <a:rPr lang="el-GR" sz="2400" i="1" dirty="0"/>
              <a:t>β</a:t>
            </a:r>
            <a:r>
              <a:rPr lang="en-US" sz="2400" dirty="0"/>
              <a:t>.</a:t>
            </a:r>
          </a:p>
          <a:p>
            <a:endParaRPr lang="en-US" sz="2400" dirty="0"/>
          </a:p>
          <a:p>
            <a:r>
              <a:rPr lang="en-US" sz="2400" dirty="0"/>
              <a:t>Moving the critical value to the right, reduces the probability of a Type I error, but increases the probability of a Type II error.  It correspondingly reduces the power.</a:t>
            </a:r>
          </a:p>
          <a:p>
            <a:endParaRPr lang="en-US" sz="2400" dirty="0"/>
          </a:p>
          <a:p>
            <a:r>
              <a:rPr lang="en-US" sz="2400" dirty="0"/>
              <a:t>The larger the true effect size, the real difference between the hypothesized value and the true population value, the smaller the chance of making a Type II error and the greater the power of the test.</a:t>
            </a:r>
          </a:p>
        </p:txBody>
      </p:sp>
    </p:spTree>
    <p:extLst>
      <p:ext uri="{BB962C8B-B14F-4D97-AF65-F5344CB8AC3E}">
        <p14:creationId xmlns:p14="http://schemas.microsoft.com/office/powerpoint/2010/main" xmlns="" val="1081716178"/>
      </p:ext>
    </p:extLst>
  </p:cSld>
  <p:clrMapOvr>
    <a:masterClrMapping/>
  </p:clrMapOvr>
  <p:timing>
    <p:tnLst>
      <p:par>
        <p:cTn id="1" dur="indefinite" restart="never" nodeType="tmRoot"/>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27330"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27331"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Power</a:t>
            </a:r>
            <a:endParaRPr lang="en-US" sz="3200" b="1" dirty="0">
              <a:solidFill>
                <a:srgbClr val="669900"/>
              </a:solidFill>
              <a:latin typeface="Arial" charset="0"/>
            </a:endParaRPr>
          </a:p>
        </p:txBody>
      </p:sp>
      <p:sp>
        <p:nvSpPr>
          <p:cNvPr id="227332" name="Text Box 7"/>
          <p:cNvSpPr txBox="1">
            <a:spLocks noChangeArrowheads="1"/>
          </p:cNvSpPr>
          <p:nvPr/>
        </p:nvSpPr>
        <p:spPr bwMode="auto">
          <a:xfrm>
            <a:off x="508000" y="1066801"/>
            <a:ext cx="11277600" cy="830997"/>
          </a:xfrm>
          <a:prstGeom prst="rect">
            <a:avLst/>
          </a:prstGeom>
          <a:noFill/>
          <a:ln w="9525">
            <a:noFill/>
            <a:miter lim="800000"/>
            <a:headEnd/>
            <a:tailEnd/>
          </a:ln>
        </p:spPr>
        <p:txBody>
          <a:bodyPr>
            <a:spAutoFit/>
          </a:bodyPr>
          <a:lstStyle/>
          <a:p>
            <a:r>
              <a:rPr lang="en-US" sz="2400" dirty="0"/>
              <a:t>The upper figure shows the null hypothesis model. The lower figure shows the true model.</a:t>
            </a:r>
          </a:p>
        </p:txBody>
      </p:sp>
      <p:pic>
        <p:nvPicPr>
          <p:cNvPr id="227333" name="Picture 9"/>
          <p:cNvPicPr>
            <a:picLocks noChangeAspect="1" noChangeArrowheads="1"/>
          </p:cNvPicPr>
          <p:nvPr/>
        </p:nvPicPr>
        <p:blipFill>
          <a:blip r:embed="rId3" cstate="print"/>
          <a:srcRect/>
          <a:stretch>
            <a:fillRect/>
          </a:stretch>
        </p:blipFill>
        <p:spPr bwMode="auto">
          <a:xfrm>
            <a:off x="1524000" y="1941690"/>
            <a:ext cx="9772735" cy="4291014"/>
          </a:xfrm>
          <a:prstGeom prst="rect">
            <a:avLst/>
          </a:prstGeom>
          <a:noFill/>
          <a:ln w="9525">
            <a:noFill/>
            <a:miter lim="800000"/>
            <a:headEnd/>
            <a:tailEnd/>
          </a:ln>
        </p:spPr>
      </p:pic>
    </p:spTree>
    <p:extLst>
      <p:ext uri="{BB962C8B-B14F-4D97-AF65-F5344CB8AC3E}">
        <p14:creationId xmlns:p14="http://schemas.microsoft.com/office/powerpoint/2010/main" xmlns="" val="3520394683"/>
      </p:ext>
    </p:extLst>
  </p:cSld>
  <p:clrMapOvr>
    <a:masterClrMapping/>
  </p:clrMapOvr>
  <p:timing>
    <p:tnLst>
      <p:par>
        <p:cTn id="1" dur="indefinite" restart="never" nodeType="tmRoot"/>
      </p:par>
    </p:tn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29378"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29379"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Power</a:t>
            </a:r>
            <a:endParaRPr lang="en-US" sz="3200" b="1" dirty="0">
              <a:solidFill>
                <a:srgbClr val="669900"/>
              </a:solidFill>
              <a:latin typeface="Arial" charset="0"/>
            </a:endParaRPr>
          </a:p>
        </p:txBody>
      </p:sp>
      <p:sp>
        <p:nvSpPr>
          <p:cNvPr id="229380" name="Text Box 7"/>
          <p:cNvSpPr txBox="1">
            <a:spLocks noChangeArrowheads="1"/>
          </p:cNvSpPr>
          <p:nvPr/>
        </p:nvSpPr>
        <p:spPr bwMode="auto">
          <a:xfrm>
            <a:off x="508000" y="1066801"/>
            <a:ext cx="11277600" cy="830997"/>
          </a:xfrm>
          <a:prstGeom prst="rect">
            <a:avLst/>
          </a:prstGeom>
          <a:noFill/>
          <a:ln w="9525">
            <a:noFill/>
            <a:miter lim="800000"/>
            <a:headEnd/>
            <a:tailEnd/>
          </a:ln>
        </p:spPr>
        <p:txBody>
          <a:bodyPr>
            <a:spAutoFit/>
          </a:bodyPr>
          <a:lstStyle/>
          <a:p>
            <a:r>
              <a:rPr lang="en-US" sz="2400" dirty="0"/>
              <a:t>Moving the critical value, </a:t>
            </a:r>
            <a:r>
              <a:rPr lang="en-US" sz="2400" i="1" dirty="0"/>
              <a:t>p</a:t>
            </a:r>
            <a:r>
              <a:rPr lang="en-US" sz="2400" dirty="0"/>
              <a:t>*, to the right reduces </a:t>
            </a:r>
            <a:r>
              <a:rPr lang="el-GR" sz="2400" i="1" dirty="0">
                <a:cs typeface="Times New Roman" pitchFamily="18" charset="0"/>
              </a:rPr>
              <a:t>α</a:t>
            </a:r>
            <a:r>
              <a:rPr lang="en-US" sz="2400" dirty="0">
                <a:cs typeface="Times New Roman" pitchFamily="18" charset="0"/>
              </a:rPr>
              <a:t>,</a:t>
            </a:r>
            <a:r>
              <a:rPr lang="en-US" sz="2400" dirty="0"/>
              <a:t> but     increases </a:t>
            </a:r>
            <a:r>
              <a:rPr lang="el-GR" sz="2400" i="1" dirty="0">
                <a:cs typeface="Times New Roman" pitchFamily="18" charset="0"/>
              </a:rPr>
              <a:t>β</a:t>
            </a:r>
            <a:r>
              <a:rPr lang="en-US" sz="2400" dirty="0"/>
              <a:t>. It correspondingly reduces the power.</a:t>
            </a:r>
          </a:p>
        </p:txBody>
      </p:sp>
      <p:pic>
        <p:nvPicPr>
          <p:cNvPr id="229381" name="Picture 9"/>
          <p:cNvPicPr>
            <a:picLocks noChangeAspect="1" noChangeArrowheads="1"/>
          </p:cNvPicPr>
          <p:nvPr/>
        </p:nvPicPr>
        <p:blipFill>
          <a:blip r:embed="rId3" cstate="print"/>
          <a:srcRect/>
          <a:stretch>
            <a:fillRect/>
          </a:stretch>
        </p:blipFill>
        <p:spPr bwMode="auto">
          <a:xfrm>
            <a:off x="982133" y="2172583"/>
            <a:ext cx="9424033" cy="4137906"/>
          </a:xfrm>
          <a:prstGeom prst="rect">
            <a:avLst/>
          </a:prstGeom>
          <a:noFill/>
          <a:ln w="9525">
            <a:noFill/>
            <a:miter lim="800000"/>
            <a:headEnd/>
            <a:tailEnd/>
          </a:ln>
        </p:spPr>
      </p:pic>
    </p:spTree>
    <p:extLst>
      <p:ext uri="{BB962C8B-B14F-4D97-AF65-F5344CB8AC3E}">
        <p14:creationId xmlns:p14="http://schemas.microsoft.com/office/powerpoint/2010/main" xmlns="" val="25394172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Distributions</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The solution to this problem is to create a grouped frequency distribution. In a</a:t>
            </a:r>
          </a:p>
          <a:p>
            <a:pPr marL="457200" lvl="1" indent="0" algn="just">
              <a:buNone/>
            </a:pPr>
            <a:r>
              <a:rPr lang="en-US" sz="2400" dirty="0" smtClean="0">
                <a:solidFill>
                  <a:schemeClr val="tx1"/>
                </a:solidFill>
              </a:rPr>
              <a:t>grouped frequency distribution, scores falling within various ranges are tabulated.</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7170" name="Picture 2"/>
          <p:cNvPicPr>
            <a:picLocks noChangeAspect="1" noChangeArrowheads="1"/>
          </p:cNvPicPr>
          <p:nvPr/>
        </p:nvPicPr>
        <p:blipFill>
          <a:blip r:embed="rId2" cstate="print"/>
          <a:srcRect/>
          <a:stretch>
            <a:fillRect/>
          </a:stretch>
        </p:blipFill>
        <p:spPr bwMode="auto">
          <a:xfrm>
            <a:off x="453849" y="1106841"/>
            <a:ext cx="3743325" cy="3267075"/>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4884032" y="1143882"/>
            <a:ext cx="4772025" cy="30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31426"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31427"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Power</a:t>
            </a:r>
            <a:endParaRPr lang="en-US" sz="3200" b="1" dirty="0">
              <a:solidFill>
                <a:srgbClr val="669900"/>
              </a:solidFill>
              <a:latin typeface="Arial" charset="0"/>
            </a:endParaRPr>
          </a:p>
        </p:txBody>
      </p:sp>
      <p:pic>
        <p:nvPicPr>
          <p:cNvPr id="231428" name="Picture 9"/>
          <p:cNvPicPr>
            <a:picLocks noChangeAspect="1" noChangeArrowheads="1"/>
          </p:cNvPicPr>
          <p:nvPr/>
        </p:nvPicPr>
        <p:blipFill>
          <a:blip r:embed="rId3" cstate="print"/>
          <a:srcRect/>
          <a:stretch>
            <a:fillRect/>
          </a:stretch>
        </p:blipFill>
        <p:spPr bwMode="auto">
          <a:xfrm>
            <a:off x="948268" y="2116139"/>
            <a:ext cx="9449742" cy="4149194"/>
          </a:xfrm>
          <a:prstGeom prst="rect">
            <a:avLst/>
          </a:prstGeom>
          <a:noFill/>
          <a:ln w="9525">
            <a:noFill/>
            <a:miter lim="800000"/>
            <a:headEnd/>
            <a:tailEnd/>
          </a:ln>
        </p:spPr>
      </p:pic>
      <p:sp>
        <p:nvSpPr>
          <p:cNvPr id="231429" name="Text Box 7"/>
          <p:cNvSpPr txBox="1">
            <a:spLocks noChangeArrowheads="1"/>
          </p:cNvSpPr>
          <p:nvPr/>
        </p:nvSpPr>
        <p:spPr bwMode="auto">
          <a:xfrm>
            <a:off x="508000" y="1066800"/>
            <a:ext cx="11277600" cy="830997"/>
          </a:xfrm>
          <a:prstGeom prst="rect">
            <a:avLst/>
          </a:prstGeom>
          <a:noFill/>
          <a:ln w="9525">
            <a:noFill/>
            <a:miter lim="800000"/>
            <a:headEnd/>
            <a:tailEnd/>
          </a:ln>
        </p:spPr>
        <p:txBody>
          <a:bodyPr>
            <a:spAutoFit/>
          </a:bodyPr>
          <a:lstStyle/>
          <a:p>
            <a:r>
              <a:rPr lang="en-US" sz="2400" dirty="0"/>
              <a:t>If the true proportion, </a:t>
            </a:r>
            <a:r>
              <a:rPr lang="en-US" sz="2400" i="1" dirty="0"/>
              <a:t>p</a:t>
            </a:r>
            <a:r>
              <a:rPr lang="en-US" sz="2400" dirty="0"/>
              <a:t>, were further from the hypothesized   value, </a:t>
            </a:r>
            <a:r>
              <a:rPr lang="en-US" sz="2400" i="1" dirty="0"/>
              <a:t>p</a:t>
            </a:r>
            <a:r>
              <a:rPr lang="en-US" sz="2400" baseline="-25000" dirty="0"/>
              <a:t>0</a:t>
            </a:r>
            <a:r>
              <a:rPr lang="en-US" sz="2400" dirty="0"/>
              <a:t>, the bottom curve would shift to the right, making the power greater.</a:t>
            </a:r>
          </a:p>
        </p:txBody>
      </p:sp>
    </p:spTree>
    <p:extLst>
      <p:ext uri="{BB962C8B-B14F-4D97-AF65-F5344CB8AC3E}">
        <p14:creationId xmlns:p14="http://schemas.microsoft.com/office/powerpoint/2010/main" xmlns="" val="958374960"/>
      </p:ext>
    </p:extLst>
  </p:cSld>
  <p:clrMapOvr>
    <a:masterClrMapping/>
  </p:clrMapOvr>
  <p:timing>
    <p:tnLst>
      <p:par>
        <p:cTn id="1" dur="indefinite" restart="never" nodeType="tmRoot"/>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33474"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33475"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Power</a:t>
            </a:r>
            <a:endParaRPr lang="en-US" sz="3200" b="1" dirty="0">
              <a:solidFill>
                <a:srgbClr val="669900"/>
              </a:solidFill>
              <a:latin typeface="Arial" charset="0"/>
            </a:endParaRPr>
          </a:p>
        </p:txBody>
      </p:sp>
      <p:sp>
        <p:nvSpPr>
          <p:cNvPr id="233476" name="Text Box 8"/>
          <p:cNvSpPr txBox="1">
            <a:spLocks noChangeArrowheads="1"/>
          </p:cNvSpPr>
          <p:nvPr/>
        </p:nvSpPr>
        <p:spPr bwMode="auto">
          <a:xfrm>
            <a:off x="508000" y="1066801"/>
            <a:ext cx="11277600" cy="3785652"/>
          </a:xfrm>
          <a:prstGeom prst="rect">
            <a:avLst/>
          </a:prstGeom>
          <a:noFill/>
          <a:ln w="9525">
            <a:noFill/>
            <a:miter lim="800000"/>
            <a:headEnd/>
            <a:tailEnd/>
          </a:ln>
        </p:spPr>
        <p:txBody>
          <a:bodyPr>
            <a:spAutoFit/>
          </a:bodyPr>
          <a:lstStyle/>
          <a:p>
            <a:r>
              <a:rPr lang="en-US" sz="2400" b="1" dirty="0"/>
              <a:t>Reducing Both Type I and Type II Errors</a:t>
            </a:r>
          </a:p>
          <a:p>
            <a:endParaRPr lang="en-US" sz="2400" dirty="0"/>
          </a:p>
          <a:p>
            <a:r>
              <a:rPr lang="en-US" sz="2400" dirty="0"/>
              <a:t>If we can make both curves narrower, then the </a:t>
            </a:r>
            <a:r>
              <a:rPr lang="en-US" sz="2400" dirty="0" smtClean="0"/>
              <a:t>probability of </a:t>
            </a:r>
            <a:r>
              <a:rPr lang="en-US" sz="2400" dirty="0"/>
              <a:t>both Type I errors and Type II errors will decrease, and the power of the test will increase.</a:t>
            </a:r>
          </a:p>
          <a:p>
            <a:endParaRPr lang="en-US" sz="2400" dirty="0"/>
          </a:p>
          <a:p>
            <a:r>
              <a:rPr lang="en-US" sz="2400" dirty="0"/>
              <a:t>The only way is to reduce the standard deviations </a:t>
            </a:r>
            <a:r>
              <a:rPr lang="en-US" sz="2400" dirty="0" smtClean="0"/>
              <a:t>by increasing </a:t>
            </a:r>
            <a:r>
              <a:rPr lang="en-US" sz="2400" dirty="0"/>
              <a:t>the sample size.</a:t>
            </a:r>
          </a:p>
          <a:p>
            <a:endParaRPr lang="en-US" sz="2400" dirty="0"/>
          </a:p>
          <a:p>
            <a:r>
              <a:rPr lang="en-US" sz="2400" dirty="0"/>
              <a:t>The standard deviation of the sampling distribution model decreases only as the </a:t>
            </a:r>
            <a:r>
              <a:rPr lang="en-US" sz="2400" i="1" dirty="0"/>
              <a:t>square root </a:t>
            </a:r>
            <a:r>
              <a:rPr lang="en-US" sz="2400" dirty="0"/>
              <a:t>of the sample size, so to halve the standard deviations, we must </a:t>
            </a:r>
            <a:r>
              <a:rPr lang="en-US" sz="2400" i="1" dirty="0"/>
              <a:t>quadruple </a:t>
            </a:r>
            <a:r>
              <a:rPr lang="en-US" sz="2400" dirty="0"/>
              <a:t>the sample size.</a:t>
            </a:r>
          </a:p>
        </p:txBody>
      </p:sp>
    </p:spTree>
    <p:extLst>
      <p:ext uri="{BB962C8B-B14F-4D97-AF65-F5344CB8AC3E}">
        <p14:creationId xmlns:p14="http://schemas.microsoft.com/office/powerpoint/2010/main" xmlns="" val="2985906745"/>
      </p:ext>
    </p:extLst>
  </p:cSld>
  <p:clrMapOvr>
    <a:masterClrMapping/>
  </p:clrMapOvr>
  <p:timing>
    <p:tnLst>
      <p:par>
        <p:cTn id="1" dur="indefinite" restart="never" nodeType="tmRoot"/>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35522"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35523"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Power</a:t>
            </a:r>
            <a:endParaRPr lang="en-US" sz="3200" b="1" dirty="0">
              <a:solidFill>
                <a:srgbClr val="669900"/>
              </a:solidFill>
              <a:latin typeface="Arial" charset="0"/>
            </a:endParaRPr>
          </a:p>
        </p:txBody>
      </p:sp>
      <p:pic>
        <p:nvPicPr>
          <p:cNvPr id="235524" name="Picture 8"/>
          <p:cNvPicPr>
            <a:picLocks noChangeAspect="1" noChangeArrowheads="1"/>
          </p:cNvPicPr>
          <p:nvPr/>
        </p:nvPicPr>
        <p:blipFill>
          <a:blip r:embed="rId3" cstate="print"/>
          <a:srcRect/>
          <a:stretch>
            <a:fillRect/>
          </a:stretch>
        </p:blipFill>
        <p:spPr bwMode="auto">
          <a:xfrm>
            <a:off x="2348089" y="2065867"/>
            <a:ext cx="7687734" cy="4375013"/>
          </a:xfrm>
          <a:prstGeom prst="rect">
            <a:avLst/>
          </a:prstGeom>
          <a:noFill/>
          <a:ln w="9525">
            <a:noFill/>
            <a:miter lim="800000"/>
            <a:headEnd/>
            <a:tailEnd/>
          </a:ln>
        </p:spPr>
      </p:pic>
      <p:sp>
        <p:nvSpPr>
          <p:cNvPr id="235525" name="Text Box 7"/>
          <p:cNvSpPr txBox="1">
            <a:spLocks noChangeArrowheads="1"/>
          </p:cNvSpPr>
          <p:nvPr/>
        </p:nvSpPr>
        <p:spPr bwMode="auto">
          <a:xfrm>
            <a:off x="508000" y="1066800"/>
            <a:ext cx="11277600" cy="830997"/>
          </a:xfrm>
          <a:prstGeom prst="rect">
            <a:avLst/>
          </a:prstGeom>
          <a:noFill/>
          <a:ln w="9525">
            <a:noFill/>
            <a:miter lim="800000"/>
            <a:headEnd/>
            <a:tailEnd/>
          </a:ln>
        </p:spPr>
        <p:txBody>
          <a:bodyPr>
            <a:spAutoFit/>
          </a:bodyPr>
          <a:lstStyle/>
          <a:p>
            <a:r>
              <a:rPr lang="en-US" sz="2400" dirty="0"/>
              <a:t>Making the standard deviations smaller increases the power without changing the alpha </a:t>
            </a:r>
            <a:r>
              <a:rPr lang="en-US" sz="2400" dirty="0" smtClean="0"/>
              <a:t>level </a:t>
            </a:r>
            <a:r>
              <a:rPr lang="en-US" sz="2400" dirty="0"/>
              <a:t>or the corresponding </a:t>
            </a:r>
            <a:r>
              <a:rPr lang="en-US" sz="2400" i="1" dirty="0" smtClean="0"/>
              <a:t>z</a:t>
            </a:r>
            <a:r>
              <a:rPr lang="en-US" sz="2400" dirty="0" smtClean="0"/>
              <a:t>-critical </a:t>
            </a:r>
            <a:r>
              <a:rPr lang="en-US" sz="2400" dirty="0"/>
              <a:t>value.</a:t>
            </a:r>
          </a:p>
        </p:txBody>
      </p:sp>
    </p:spTree>
    <p:extLst>
      <p:ext uri="{BB962C8B-B14F-4D97-AF65-F5344CB8AC3E}">
        <p14:creationId xmlns:p14="http://schemas.microsoft.com/office/powerpoint/2010/main" xmlns="" val="1594144613"/>
      </p:ext>
    </p:extLst>
  </p:cSld>
  <p:clrMapOvr>
    <a:masterClrMapping/>
  </p:clrMapOvr>
  <p:timing>
    <p:tnLst>
      <p:par>
        <p:cTn id="1" dur="indefinite" restart="never" nodeType="tmRoot"/>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37570"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0" hangingPunct="0"/>
            <a:endParaRPr lang="en-US" sz="1800">
              <a:latin typeface="Arial" charset="0"/>
            </a:endParaRPr>
          </a:p>
        </p:txBody>
      </p:sp>
      <p:sp>
        <p:nvSpPr>
          <p:cNvPr id="237571" name="Text Box 6"/>
          <p:cNvSpPr txBox="1">
            <a:spLocks noChangeArrowheads="1"/>
          </p:cNvSpPr>
          <p:nvPr/>
        </p:nvSpPr>
        <p:spPr bwMode="auto">
          <a:xfrm>
            <a:off x="406400" y="152400"/>
            <a:ext cx="11480800" cy="579438"/>
          </a:xfrm>
          <a:prstGeom prst="rect">
            <a:avLst/>
          </a:prstGeom>
          <a:noFill/>
          <a:ln w="9525">
            <a:noFill/>
            <a:miter lim="800000"/>
            <a:headEnd/>
            <a:tailEnd/>
          </a:ln>
        </p:spPr>
        <p:txBody>
          <a:bodyPr>
            <a:spAutoFit/>
          </a:bodyPr>
          <a:lstStyle/>
          <a:p>
            <a:r>
              <a:rPr lang="en-US" sz="3200" b="1" dirty="0" smtClean="0">
                <a:solidFill>
                  <a:srgbClr val="669900"/>
                </a:solidFill>
                <a:latin typeface="Arial" charset="0"/>
              </a:rPr>
              <a:t>Power</a:t>
            </a:r>
            <a:endParaRPr lang="en-US" sz="3200" b="1" dirty="0">
              <a:solidFill>
                <a:srgbClr val="669900"/>
              </a:solidFill>
              <a:latin typeface="Arial" charset="0"/>
            </a:endParaRPr>
          </a:p>
        </p:txBody>
      </p:sp>
      <p:sp>
        <p:nvSpPr>
          <p:cNvPr id="237572" name="Text Box 7"/>
          <p:cNvSpPr txBox="1">
            <a:spLocks noChangeArrowheads="1"/>
          </p:cNvSpPr>
          <p:nvPr/>
        </p:nvSpPr>
        <p:spPr bwMode="auto">
          <a:xfrm>
            <a:off x="508000" y="1066801"/>
            <a:ext cx="11277600" cy="3046988"/>
          </a:xfrm>
          <a:prstGeom prst="rect">
            <a:avLst/>
          </a:prstGeom>
          <a:noFill/>
          <a:ln w="9525">
            <a:noFill/>
            <a:miter lim="800000"/>
            <a:headEnd/>
            <a:tailEnd/>
          </a:ln>
        </p:spPr>
        <p:txBody>
          <a:bodyPr>
            <a:spAutoFit/>
          </a:bodyPr>
          <a:lstStyle/>
          <a:p>
            <a:r>
              <a:rPr lang="en-US" sz="2400" dirty="0"/>
              <a:t>The only way to reduce </a:t>
            </a:r>
            <a:r>
              <a:rPr lang="en-US" sz="2400" i="1" dirty="0"/>
              <a:t>both </a:t>
            </a:r>
            <a:r>
              <a:rPr lang="en-US" sz="2400" dirty="0"/>
              <a:t>types of error is to collect more    data (increase sample size).</a:t>
            </a:r>
          </a:p>
          <a:p>
            <a:endParaRPr lang="en-US" sz="2400" dirty="0"/>
          </a:p>
          <a:p>
            <a:r>
              <a:rPr lang="en-US" sz="2400" dirty="0"/>
              <a:t>Whenever you design a survey or experiment, it’s a good idea to calculate </a:t>
            </a:r>
            <a:r>
              <a:rPr lang="el-GR" sz="2400" i="1" dirty="0">
                <a:cs typeface="Times New Roman" pitchFamily="18" charset="0"/>
              </a:rPr>
              <a:t>β</a:t>
            </a:r>
            <a:r>
              <a:rPr lang="en-US" sz="2400" i="1" dirty="0">
                <a:cs typeface="Times New Roman" pitchFamily="18" charset="0"/>
              </a:rPr>
              <a:t> </a:t>
            </a:r>
            <a:r>
              <a:rPr lang="en-US" sz="2400" dirty="0"/>
              <a:t>(for a reasonable </a:t>
            </a:r>
            <a:r>
              <a:rPr lang="el-GR" sz="2400" i="1" dirty="0">
                <a:cs typeface="Times New Roman" pitchFamily="18" charset="0"/>
              </a:rPr>
              <a:t>α</a:t>
            </a:r>
            <a:r>
              <a:rPr lang="en-US" sz="2400" i="1" dirty="0">
                <a:cs typeface="Times New Roman" pitchFamily="18" charset="0"/>
              </a:rPr>
              <a:t> </a:t>
            </a:r>
            <a:r>
              <a:rPr lang="en-US" sz="2400" dirty="0"/>
              <a:t>level). </a:t>
            </a:r>
          </a:p>
          <a:p>
            <a:endParaRPr lang="en-US" sz="2400" dirty="0"/>
          </a:p>
          <a:p>
            <a:r>
              <a:rPr lang="en-US" sz="2400" dirty="0"/>
              <a:t>Use a parameter value in the alternative that corresponds to an effect size that you want to be able to detect.</a:t>
            </a:r>
          </a:p>
        </p:txBody>
      </p:sp>
    </p:spTree>
    <p:extLst>
      <p:ext uri="{BB962C8B-B14F-4D97-AF65-F5344CB8AC3E}">
        <p14:creationId xmlns:p14="http://schemas.microsoft.com/office/powerpoint/2010/main" xmlns="" val="3120518802"/>
      </p:ext>
    </p:extLst>
  </p:cSld>
  <p:clrMapOvr>
    <a:masterClrMapping/>
  </p:clrMapOvr>
  <p:timing>
    <p:tnLst>
      <p:par>
        <p:cTn id="1" dur="indefinite" restart="never" nodeType="tmRoot"/>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7951167" cy="4062651"/>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Testing Statistical Hypotheses –</a:t>
            </a:r>
            <a:r>
              <a:rPr lang="en-US" sz="3200" b="1" spc="30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one sample</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534127341"/>
      </p:ext>
    </p:extLst>
  </p:cSld>
  <p:clrMapOvr>
    <a:masterClrMapping/>
  </p:clrMapOvr>
  <p:timing>
    <p:tnLst>
      <p:par>
        <p:cTn id="1" dur="indefinite" restart="never" nodeType="tmRoot"/>
      </p:par>
    </p:tn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406400" y="76200"/>
            <a:ext cx="11582400" cy="990600"/>
          </a:xfrm>
          <a:noFill/>
        </p:spPr>
        <p:txBody>
          <a:bodyPr/>
          <a:lstStyle/>
          <a:p>
            <a:pPr algn="l" eaLnBrk="1" hangingPunct="1">
              <a:lnSpc>
                <a:spcPct val="80000"/>
              </a:lnSpc>
            </a:pPr>
            <a:r>
              <a:rPr lang="en-US" smtClean="0"/>
              <a:t>Hypothesis Testing for Single Populations</a:t>
            </a:r>
          </a:p>
        </p:txBody>
      </p:sp>
      <p:sp>
        <p:nvSpPr>
          <p:cNvPr id="5123" name="Line 28"/>
          <p:cNvSpPr>
            <a:spLocks noChangeShapeType="1"/>
          </p:cNvSpPr>
          <p:nvPr/>
        </p:nvSpPr>
        <p:spPr bwMode="auto">
          <a:xfrm>
            <a:off x="6197600" y="2667000"/>
            <a:ext cx="0" cy="228600"/>
          </a:xfrm>
          <a:prstGeom prst="line">
            <a:avLst/>
          </a:prstGeom>
          <a:noFill/>
          <a:ln w="28575">
            <a:solidFill>
              <a:schemeClr val="tx1"/>
            </a:solidFill>
            <a:miter lim="800000"/>
            <a:headEnd/>
            <a:tailEnd/>
          </a:ln>
          <a:effectLst/>
        </p:spPr>
        <p:txBody>
          <a:bodyPr wrap="none"/>
          <a:lstStyle/>
          <a:p>
            <a:endParaRPr lang="en-US"/>
          </a:p>
        </p:txBody>
      </p:sp>
      <p:sp>
        <p:nvSpPr>
          <p:cNvPr id="5124" name="Freeform 4"/>
          <p:cNvSpPr>
            <a:spLocks/>
          </p:cNvSpPr>
          <p:nvPr/>
        </p:nvSpPr>
        <p:spPr bwMode="auto">
          <a:xfrm>
            <a:off x="2552701" y="3135314"/>
            <a:ext cx="2425700" cy="979487"/>
          </a:xfrm>
          <a:custGeom>
            <a:avLst/>
            <a:gdLst>
              <a:gd name="T0" fmla="*/ 0 w 1068"/>
              <a:gd name="T1" fmla="*/ 2147483647 h 429"/>
              <a:gd name="T2" fmla="*/ 2147483647 w 1068"/>
              <a:gd name="T3" fmla="*/ 2147483647 h 429"/>
              <a:gd name="T4" fmla="*/ 2147483647 w 1068"/>
              <a:gd name="T5" fmla="*/ 0 h 429"/>
              <a:gd name="T6" fmla="*/ 0 w 1068"/>
              <a:gd name="T7" fmla="*/ 0 h 429"/>
              <a:gd name="T8" fmla="*/ 0 w 1068"/>
              <a:gd name="T9" fmla="*/ 2147483647 h 4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8" h="429">
                <a:moveTo>
                  <a:pt x="0" y="428"/>
                </a:moveTo>
                <a:lnTo>
                  <a:pt x="1067" y="428"/>
                </a:lnTo>
                <a:lnTo>
                  <a:pt x="1067" y="0"/>
                </a:lnTo>
                <a:lnTo>
                  <a:pt x="0" y="0"/>
                </a:lnTo>
                <a:lnTo>
                  <a:pt x="0" y="428"/>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5125" name="Rectangle 5"/>
          <p:cNvSpPr>
            <a:spLocks noChangeArrowheads="1"/>
          </p:cNvSpPr>
          <p:nvPr/>
        </p:nvSpPr>
        <p:spPr bwMode="auto">
          <a:xfrm>
            <a:off x="2924784" y="3200401"/>
            <a:ext cx="1734450" cy="828432"/>
          </a:xfrm>
          <a:prstGeom prst="rect">
            <a:avLst/>
          </a:prstGeom>
          <a:noFill/>
          <a:ln w="9525">
            <a:noFill/>
            <a:miter lim="800000"/>
            <a:headEnd/>
            <a:tailEnd/>
          </a:ln>
        </p:spPr>
        <p:txBody>
          <a:bodyPr wrap="none" lIns="90488" tIns="44450" rIns="90488" bIns="44450">
            <a:spAutoFit/>
          </a:bodyPr>
          <a:lstStyle/>
          <a:p>
            <a:pPr algn="ctr"/>
            <a:r>
              <a:rPr lang="en-US" sz="2400"/>
              <a:t>Population </a:t>
            </a:r>
          </a:p>
          <a:p>
            <a:pPr algn="ctr"/>
            <a:r>
              <a:rPr lang="en-US" sz="2400"/>
              <a:t>Mean</a:t>
            </a:r>
          </a:p>
        </p:txBody>
      </p:sp>
      <p:sp>
        <p:nvSpPr>
          <p:cNvPr id="5126" name="Freeform 9"/>
          <p:cNvSpPr>
            <a:spLocks/>
          </p:cNvSpPr>
          <p:nvPr/>
        </p:nvSpPr>
        <p:spPr bwMode="auto">
          <a:xfrm>
            <a:off x="3962401" y="4724400"/>
            <a:ext cx="2419351" cy="755650"/>
          </a:xfrm>
          <a:custGeom>
            <a:avLst/>
            <a:gdLst>
              <a:gd name="T0" fmla="*/ 0 w 1143"/>
              <a:gd name="T1" fmla="*/ 2147483647 h 743"/>
              <a:gd name="T2" fmla="*/ 2147483647 w 1143"/>
              <a:gd name="T3" fmla="*/ 2147483647 h 743"/>
              <a:gd name="T4" fmla="*/ 2147483647 w 1143"/>
              <a:gd name="T5" fmla="*/ 0 h 743"/>
              <a:gd name="T6" fmla="*/ 0 w 1143"/>
              <a:gd name="T7" fmla="*/ 0 h 743"/>
              <a:gd name="T8" fmla="*/ 0 w 1143"/>
              <a:gd name="T9" fmla="*/ 2147483647 h 7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3" h="743">
                <a:moveTo>
                  <a:pt x="0" y="742"/>
                </a:moveTo>
                <a:lnTo>
                  <a:pt x="1142" y="742"/>
                </a:lnTo>
                <a:lnTo>
                  <a:pt x="1142" y="0"/>
                </a:lnTo>
                <a:lnTo>
                  <a:pt x="0" y="0"/>
                </a:lnTo>
                <a:lnTo>
                  <a:pt x="0" y="742"/>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5127" name="Rectangle 11"/>
          <p:cNvSpPr>
            <a:spLocks noChangeArrowheads="1"/>
          </p:cNvSpPr>
          <p:nvPr/>
        </p:nvSpPr>
        <p:spPr bwMode="auto">
          <a:xfrm>
            <a:off x="3962400" y="4876800"/>
            <a:ext cx="1800174" cy="459100"/>
          </a:xfrm>
          <a:prstGeom prst="rect">
            <a:avLst/>
          </a:prstGeom>
          <a:noFill/>
          <a:ln w="9525">
            <a:noFill/>
            <a:miter lim="800000"/>
            <a:headEnd/>
            <a:tailEnd/>
          </a:ln>
        </p:spPr>
        <p:txBody>
          <a:bodyPr wrap="none" lIns="90488" tIns="44450" rIns="90488" bIns="44450">
            <a:spAutoFit/>
          </a:bodyPr>
          <a:lstStyle/>
          <a:p>
            <a:r>
              <a:rPr lang="en-US" sz="2400"/>
              <a:t> </a:t>
            </a:r>
            <a:r>
              <a:rPr lang="el-GR" sz="2400" i="1"/>
              <a:t>σ</a:t>
            </a:r>
            <a:r>
              <a:rPr lang="en-US" sz="2400"/>
              <a:t> Unknown</a:t>
            </a:r>
          </a:p>
        </p:txBody>
      </p:sp>
      <p:sp>
        <p:nvSpPr>
          <p:cNvPr id="5128" name="Freeform 13"/>
          <p:cNvSpPr>
            <a:spLocks/>
          </p:cNvSpPr>
          <p:nvPr/>
        </p:nvSpPr>
        <p:spPr bwMode="auto">
          <a:xfrm>
            <a:off x="4876800" y="1676401"/>
            <a:ext cx="2641600" cy="1006475"/>
          </a:xfrm>
          <a:custGeom>
            <a:avLst/>
            <a:gdLst>
              <a:gd name="T0" fmla="*/ 0 w 1115"/>
              <a:gd name="T1" fmla="*/ 2147483647 h 514"/>
              <a:gd name="T2" fmla="*/ 2147483647 w 1115"/>
              <a:gd name="T3" fmla="*/ 2147483647 h 514"/>
              <a:gd name="T4" fmla="*/ 2147483647 w 1115"/>
              <a:gd name="T5" fmla="*/ 0 h 514"/>
              <a:gd name="T6" fmla="*/ 0 w 1115"/>
              <a:gd name="T7" fmla="*/ 0 h 514"/>
              <a:gd name="T8" fmla="*/ 0 w 1115"/>
              <a:gd name="T9" fmla="*/ 2147483647 h 5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5" h="514">
                <a:moveTo>
                  <a:pt x="0" y="513"/>
                </a:moveTo>
                <a:lnTo>
                  <a:pt x="1114" y="513"/>
                </a:lnTo>
                <a:lnTo>
                  <a:pt x="1114" y="0"/>
                </a:lnTo>
                <a:lnTo>
                  <a:pt x="0" y="0"/>
                </a:lnTo>
                <a:lnTo>
                  <a:pt x="0" y="513"/>
                </a:lnTo>
              </a:path>
            </a:pathLst>
          </a:custGeom>
          <a:solidFill>
            <a:srgbClr val="F7F7A7"/>
          </a:solidFill>
          <a:ln w="25400" cap="rnd" cmpd="sng">
            <a:solidFill>
              <a:srgbClr val="1A1A1A"/>
            </a:solidFill>
            <a:prstDash val="solid"/>
            <a:round/>
            <a:headEnd type="none" w="med" len="med"/>
            <a:tailEnd type="none" w="med" len="med"/>
          </a:ln>
        </p:spPr>
        <p:txBody>
          <a:bodyPr/>
          <a:lstStyle/>
          <a:p>
            <a:endParaRPr lang="en-US"/>
          </a:p>
        </p:txBody>
      </p:sp>
      <p:sp>
        <p:nvSpPr>
          <p:cNvPr id="5129" name="Rectangle 14"/>
          <p:cNvSpPr>
            <a:spLocks noChangeArrowheads="1"/>
          </p:cNvSpPr>
          <p:nvPr/>
        </p:nvSpPr>
        <p:spPr bwMode="auto">
          <a:xfrm>
            <a:off x="5141384" y="1752600"/>
            <a:ext cx="1670330" cy="459100"/>
          </a:xfrm>
          <a:prstGeom prst="rect">
            <a:avLst/>
          </a:prstGeom>
          <a:noFill/>
          <a:ln w="9525">
            <a:noFill/>
            <a:miter lim="800000"/>
            <a:headEnd/>
            <a:tailEnd/>
          </a:ln>
        </p:spPr>
        <p:txBody>
          <a:bodyPr wrap="none" lIns="90488" tIns="44450" rIns="90488" bIns="44450">
            <a:spAutoFit/>
          </a:bodyPr>
          <a:lstStyle/>
          <a:p>
            <a:r>
              <a:rPr lang="en-US" sz="2400"/>
              <a:t>Hypothesis</a:t>
            </a:r>
          </a:p>
        </p:txBody>
      </p:sp>
      <p:sp>
        <p:nvSpPr>
          <p:cNvPr id="5130" name="Rectangle 15"/>
          <p:cNvSpPr>
            <a:spLocks noChangeArrowheads="1"/>
          </p:cNvSpPr>
          <p:nvPr/>
        </p:nvSpPr>
        <p:spPr bwMode="auto">
          <a:xfrm>
            <a:off x="5410200" y="2116139"/>
            <a:ext cx="1147879" cy="459100"/>
          </a:xfrm>
          <a:prstGeom prst="rect">
            <a:avLst/>
          </a:prstGeom>
          <a:noFill/>
          <a:ln w="9525">
            <a:noFill/>
            <a:miter lim="800000"/>
            <a:headEnd/>
            <a:tailEnd/>
          </a:ln>
        </p:spPr>
        <p:txBody>
          <a:bodyPr wrap="none" lIns="90488" tIns="44450" rIns="90488" bIns="44450">
            <a:spAutoFit/>
          </a:bodyPr>
          <a:lstStyle/>
          <a:p>
            <a:r>
              <a:rPr lang="en-US" sz="2400"/>
              <a:t>Testing</a:t>
            </a:r>
          </a:p>
        </p:txBody>
      </p:sp>
      <p:sp>
        <p:nvSpPr>
          <p:cNvPr id="5131" name="Freeform 16"/>
          <p:cNvSpPr>
            <a:spLocks/>
          </p:cNvSpPr>
          <p:nvPr/>
        </p:nvSpPr>
        <p:spPr bwMode="auto">
          <a:xfrm>
            <a:off x="8229600" y="3124200"/>
            <a:ext cx="2743200" cy="1066800"/>
          </a:xfrm>
          <a:custGeom>
            <a:avLst/>
            <a:gdLst>
              <a:gd name="T0" fmla="*/ 0 w 1241"/>
              <a:gd name="T1" fmla="*/ 2147483647 h 436"/>
              <a:gd name="T2" fmla="*/ 2147483647 w 1241"/>
              <a:gd name="T3" fmla="*/ 2147483647 h 436"/>
              <a:gd name="T4" fmla="*/ 2147483647 w 1241"/>
              <a:gd name="T5" fmla="*/ 0 h 436"/>
              <a:gd name="T6" fmla="*/ 0 w 1241"/>
              <a:gd name="T7" fmla="*/ 0 h 436"/>
              <a:gd name="T8" fmla="*/ 0 w 1241"/>
              <a:gd name="T9" fmla="*/ 2147483647 h 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1" h="436">
                <a:moveTo>
                  <a:pt x="0" y="435"/>
                </a:moveTo>
                <a:lnTo>
                  <a:pt x="1240" y="435"/>
                </a:lnTo>
                <a:lnTo>
                  <a:pt x="1240" y="0"/>
                </a:lnTo>
                <a:lnTo>
                  <a:pt x="0" y="0"/>
                </a:lnTo>
                <a:lnTo>
                  <a:pt x="0" y="435"/>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5132" name="Rectangle 17"/>
          <p:cNvSpPr>
            <a:spLocks noChangeArrowheads="1"/>
          </p:cNvSpPr>
          <p:nvPr/>
        </p:nvSpPr>
        <p:spPr bwMode="auto">
          <a:xfrm>
            <a:off x="8384117" y="3257551"/>
            <a:ext cx="2487083" cy="828675"/>
          </a:xfrm>
          <a:prstGeom prst="rect">
            <a:avLst/>
          </a:prstGeom>
          <a:noFill/>
          <a:ln w="9525">
            <a:noFill/>
            <a:miter lim="800000"/>
            <a:headEnd/>
            <a:tailEnd/>
          </a:ln>
        </p:spPr>
        <p:txBody>
          <a:bodyPr lIns="90488" tIns="44450" rIns="90488" bIns="44450">
            <a:spAutoFit/>
          </a:bodyPr>
          <a:lstStyle/>
          <a:p>
            <a:pPr algn="ctr"/>
            <a:r>
              <a:rPr lang="en-US" sz="2400"/>
              <a:t>Population</a:t>
            </a:r>
          </a:p>
          <a:p>
            <a:pPr algn="ctr"/>
            <a:r>
              <a:rPr lang="en-US" sz="2400"/>
              <a:t>Proportion</a:t>
            </a:r>
          </a:p>
        </p:txBody>
      </p:sp>
      <p:sp>
        <p:nvSpPr>
          <p:cNvPr id="5133" name="Freeform 24"/>
          <p:cNvSpPr>
            <a:spLocks/>
          </p:cNvSpPr>
          <p:nvPr/>
        </p:nvSpPr>
        <p:spPr bwMode="auto">
          <a:xfrm>
            <a:off x="1219201" y="4724400"/>
            <a:ext cx="2298700" cy="755650"/>
          </a:xfrm>
          <a:custGeom>
            <a:avLst/>
            <a:gdLst>
              <a:gd name="T0" fmla="*/ 0 w 1086"/>
              <a:gd name="T1" fmla="*/ 2147483647 h 743"/>
              <a:gd name="T2" fmla="*/ 2147483647 w 1086"/>
              <a:gd name="T3" fmla="*/ 2147483647 h 743"/>
              <a:gd name="T4" fmla="*/ 2147483647 w 1086"/>
              <a:gd name="T5" fmla="*/ 0 h 743"/>
              <a:gd name="T6" fmla="*/ 0 w 1086"/>
              <a:gd name="T7" fmla="*/ 0 h 743"/>
              <a:gd name="T8" fmla="*/ 0 w 1086"/>
              <a:gd name="T9" fmla="*/ 2147483647 h 7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743">
                <a:moveTo>
                  <a:pt x="0" y="742"/>
                </a:moveTo>
                <a:lnTo>
                  <a:pt x="1085" y="742"/>
                </a:lnTo>
                <a:lnTo>
                  <a:pt x="1085" y="0"/>
                </a:lnTo>
                <a:lnTo>
                  <a:pt x="0" y="0"/>
                </a:lnTo>
                <a:lnTo>
                  <a:pt x="0" y="742"/>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5134" name="Rectangle 26"/>
          <p:cNvSpPr>
            <a:spLocks noChangeArrowheads="1"/>
          </p:cNvSpPr>
          <p:nvPr/>
        </p:nvSpPr>
        <p:spPr bwMode="auto">
          <a:xfrm>
            <a:off x="1320800" y="4876800"/>
            <a:ext cx="1444307" cy="459100"/>
          </a:xfrm>
          <a:prstGeom prst="rect">
            <a:avLst/>
          </a:prstGeom>
          <a:noFill/>
          <a:ln w="9525">
            <a:noFill/>
            <a:miter lim="800000"/>
            <a:headEnd/>
            <a:tailEnd/>
          </a:ln>
        </p:spPr>
        <p:txBody>
          <a:bodyPr wrap="none" lIns="90488" tIns="44450" rIns="90488" bIns="44450">
            <a:spAutoFit/>
          </a:bodyPr>
          <a:lstStyle/>
          <a:p>
            <a:r>
              <a:rPr lang="en-US" sz="2400"/>
              <a:t> </a:t>
            </a:r>
            <a:r>
              <a:rPr lang="el-GR" sz="2400" i="1"/>
              <a:t>σ</a:t>
            </a:r>
            <a:r>
              <a:rPr lang="en-US" sz="2400"/>
              <a:t> Known</a:t>
            </a:r>
          </a:p>
        </p:txBody>
      </p:sp>
      <p:sp>
        <p:nvSpPr>
          <p:cNvPr id="5135" name="Line 29"/>
          <p:cNvSpPr>
            <a:spLocks noChangeShapeType="1"/>
          </p:cNvSpPr>
          <p:nvPr/>
        </p:nvSpPr>
        <p:spPr bwMode="auto">
          <a:xfrm>
            <a:off x="3759200" y="2895600"/>
            <a:ext cx="5791200" cy="0"/>
          </a:xfrm>
          <a:prstGeom prst="line">
            <a:avLst/>
          </a:prstGeom>
          <a:noFill/>
          <a:ln w="28575">
            <a:solidFill>
              <a:schemeClr val="tx1"/>
            </a:solidFill>
            <a:round/>
            <a:headEnd/>
            <a:tailEnd/>
          </a:ln>
          <a:effectLst/>
        </p:spPr>
        <p:txBody>
          <a:bodyPr wrap="none"/>
          <a:lstStyle/>
          <a:p>
            <a:endParaRPr lang="en-US"/>
          </a:p>
        </p:txBody>
      </p:sp>
      <p:sp>
        <p:nvSpPr>
          <p:cNvPr id="5136" name="Line 30"/>
          <p:cNvSpPr>
            <a:spLocks noChangeShapeType="1"/>
          </p:cNvSpPr>
          <p:nvPr/>
        </p:nvSpPr>
        <p:spPr bwMode="auto">
          <a:xfrm>
            <a:off x="3759200" y="2895600"/>
            <a:ext cx="0" cy="228600"/>
          </a:xfrm>
          <a:prstGeom prst="line">
            <a:avLst/>
          </a:prstGeom>
          <a:noFill/>
          <a:ln w="28575">
            <a:solidFill>
              <a:schemeClr val="tx1"/>
            </a:solidFill>
            <a:miter lim="800000"/>
            <a:headEnd/>
            <a:tailEnd/>
          </a:ln>
          <a:effectLst/>
        </p:spPr>
        <p:txBody>
          <a:bodyPr wrap="none"/>
          <a:lstStyle/>
          <a:p>
            <a:endParaRPr lang="en-US"/>
          </a:p>
        </p:txBody>
      </p:sp>
      <p:sp>
        <p:nvSpPr>
          <p:cNvPr id="5137" name="Line 31"/>
          <p:cNvSpPr>
            <a:spLocks noChangeShapeType="1"/>
          </p:cNvSpPr>
          <p:nvPr/>
        </p:nvSpPr>
        <p:spPr bwMode="auto">
          <a:xfrm>
            <a:off x="9550400" y="2895600"/>
            <a:ext cx="0" cy="228600"/>
          </a:xfrm>
          <a:prstGeom prst="line">
            <a:avLst/>
          </a:prstGeom>
          <a:noFill/>
          <a:ln w="28575">
            <a:solidFill>
              <a:schemeClr val="tx1"/>
            </a:solidFill>
            <a:miter lim="800000"/>
            <a:headEnd/>
            <a:tailEnd/>
          </a:ln>
          <a:effectLst/>
        </p:spPr>
        <p:txBody>
          <a:bodyPr wrap="none"/>
          <a:lstStyle/>
          <a:p>
            <a:endParaRPr lang="en-US"/>
          </a:p>
        </p:txBody>
      </p:sp>
      <p:sp>
        <p:nvSpPr>
          <p:cNvPr id="5138" name="Line 32"/>
          <p:cNvSpPr>
            <a:spLocks noChangeShapeType="1"/>
          </p:cNvSpPr>
          <p:nvPr/>
        </p:nvSpPr>
        <p:spPr bwMode="auto">
          <a:xfrm>
            <a:off x="3759200" y="4114800"/>
            <a:ext cx="0" cy="228600"/>
          </a:xfrm>
          <a:prstGeom prst="line">
            <a:avLst/>
          </a:prstGeom>
          <a:noFill/>
          <a:ln w="28575">
            <a:solidFill>
              <a:schemeClr val="tx1"/>
            </a:solidFill>
            <a:miter lim="800000"/>
            <a:headEnd/>
            <a:tailEnd/>
          </a:ln>
          <a:effectLst/>
        </p:spPr>
        <p:txBody>
          <a:bodyPr wrap="none"/>
          <a:lstStyle/>
          <a:p>
            <a:endParaRPr lang="en-US"/>
          </a:p>
        </p:txBody>
      </p:sp>
      <p:sp>
        <p:nvSpPr>
          <p:cNvPr id="5139" name="Line 33"/>
          <p:cNvSpPr>
            <a:spLocks noChangeShapeType="1"/>
          </p:cNvSpPr>
          <p:nvPr/>
        </p:nvSpPr>
        <p:spPr bwMode="auto">
          <a:xfrm>
            <a:off x="2336800" y="4343400"/>
            <a:ext cx="2743200" cy="0"/>
          </a:xfrm>
          <a:prstGeom prst="line">
            <a:avLst/>
          </a:prstGeom>
          <a:noFill/>
          <a:ln w="28575">
            <a:solidFill>
              <a:schemeClr val="tx1"/>
            </a:solidFill>
            <a:round/>
            <a:headEnd/>
            <a:tailEnd/>
          </a:ln>
          <a:effectLst/>
        </p:spPr>
        <p:txBody>
          <a:bodyPr wrap="none"/>
          <a:lstStyle/>
          <a:p>
            <a:endParaRPr lang="en-US"/>
          </a:p>
        </p:txBody>
      </p:sp>
      <p:sp>
        <p:nvSpPr>
          <p:cNvPr id="5140" name="Line 34"/>
          <p:cNvSpPr>
            <a:spLocks noChangeShapeType="1"/>
          </p:cNvSpPr>
          <p:nvPr/>
        </p:nvSpPr>
        <p:spPr bwMode="auto">
          <a:xfrm>
            <a:off x="2336800" y="4343400"/>
            <a:ext cx="0" cy="381000"/>
          </a:xfrm>
          <a:prstGeom prst="line">
            <a:avLst/>
          </a:prstGeom>
          <a:noFill/>
          <a:ln w="28575">
            <a:solidFill>
              <a:schemeClr val="tx1"/>
            </a:solidFill>
            <a:miter lim="800000"/>
            <a:headEnd/>
            <a:tailEnd/>
          </a:ln>
          <a:effectLst/>
        </p:spPr>
        <p:txBody>
          <a:bodyPr wrap="none"/>
          <a:lstStyle/>
          <a:p>
            <a:endParaRPr lang="en-US"/>
          </a:p>
        </p:txBody>
      </p:sp>
      <p:sp>
        <p:nvSpPr>
          <p:cNvPr id="5141" name="Line 35"/>
          <p:cNvSpPr>
            <a:spLocks noChangeShapeType="1"/>
          </p:cNvSpPr>
          <p:nvPr/>
        </p:nvSpPr>
        <p:spPr bwMode="auto">
          <a:xfrm>
            <a:off x="5080000" y="4343400"/>
            <a:ext cx="0" cy="381000"/>
          </a:xfrm>
          <a:prstGeom prst="line">
            <a:avLst/>
          </a:prstGeom>
          <a:noFill/>
          <a:ln w="28575">
            <a:solidFill>
              <a:schemeClr val="tx1"/>
            </a:solidFill>
            <a:miter lim="800000"/>
            <a:headEnd/>
            <a:tailEnd/>
          </a:ln>
          <a:effectLst/>
        </p:spPr>
        <p:txBody>
          <a:bodyPr wrap="none"/>
          <a:lstStyle/>
          <a:p>
            <a:endParaRPr lang="en-US"/>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4"/>
          <p:cNvSpPr>
            <a:spLocks noGrp="1" noChangeArrowheads="1"/>
          </p:cNvSpPr>
          <p:nvPr>
            <p:ph type="title"/>
          </p:nvPr>
        </p:nvSpPr>
        <p:spPr>
          <a:xfrm>
            <a:off x="838200" y="76200"/>
            <a:ext cx="10515600" cy="914400"/>
          </a:xfrm>
        </p:spPr>
        <p:txBody>
          <a:bodyPr>
            <a:normAutofit/>
          </a:bodyPr>
          <a:lstStyle/>
          <a:p>
            <a:pPr algn="l" eaLnBrk="1" hangingPunct="1">
              <a:lnSpc>
                <a:spcPct val="80000"/>
              </a:lnSpc>
              <a:defRPr/>
            </a:pPr>
            <a:r>
              <a:rPr lang="en-US" dirty="0" smtClean="0"/>
              <a:t>An Introduction to Hypothesis 	Testing</a:t>
            </a:r>
          </a:p>
        </p:txBody>
      </p:sp>
      <p:sp>
        <p:nvSpPr>
          <p:cNvPr id="6148" name="Rectangle 3"/>
          <p:cNvSpPr>
            <a:spLocks noGrp="1" noChangeArrowheads="1"/>
          </p:cNvSpPr>
          <p:nvPr>
            <p:ph idx="1"/>
          </p:nvPr>
        </p:nvSpPr>
        <p:spPr>
          <a:xfrm>
            <a:off x="609600" y="1447800"/>
            <a:ext cx="10769600" cy="4572000"/>
          </a:xfrm>
        </p:spPr>
        <p:txBody>
          <a:bodyPr>
            <a:normAutofit/>
          </a:bodyPr>
          <a:lstStyle/>
          <a:p>
            <a:pPr>
              <a:spcBef>
                <a:spcPts val="1800"/>
              </a:spcBef>
              <a:buFont typeface="Arial" panose="020B0604020202020204" pitchFamily="34" charset="0"/>
              <a:buNone/>
              <a:defRPr/>
            </a:pPr>
            <a:r>
              <a:rPr lang="en-US" sz="2400" dirty="0" smtClean="0">
                <a:solidFill>
                  <a:schemeClr val="tx1"/>
                </a:solidFill>
              </a:rPr>
              <a:t>A </a:t>
            </a:r>
            <a:r>
              <a:rPr lang="en-US" sz="2400" b="1" dirty="0" smtClean="0">
                <a:solidFill>
                  <a:schemeClr val="tx1"/>
                </a:solidFill>
              </a:rPr>
              <a:t>hypothesis</a:t>
            </a:r>
            <a:r>
              <a:rPr lang="en-US" sz="2400" dirty="0" smtClean="0">
                <a:solidFill>
                  <a:schemeClr val="tx1"/>
                </a:solidFill>
              </a:rPr>
              <a:t> is an assumption about a population parameter such as a mean or a proportion</a:t>
            </a:r>
          </a:p>
          <a:p>
            <a:pPr>
              <a:spcBef>
                <a:spcPts val="1800"/>
              </a:spcBef>
              <a:buFont typeface="Arial" panose="020B0604020202020204" pitchFamily="34" charset="0"/>
              <a:buNone/>
              <a:defRPr/>
            </a:pPr>
            <a:r>
              <a:rPr lang="en-US" sz="2400" b="1" dirty="0" smtClean="0">
                <a:solidFill>
                  <a:schemeClr val="tx1"/>
                </a:solidFill>
              </a:rPr>
              <a:t>Example: </a:t>
            </a:r>
            <a:r>
              <a:rPr lang="en-US" sz="2400" dirty="0" smtClean="0">
                <a:solidFill>
                  <a:schemeClr val="tx1"/>
                </a:solidFill>
              </a:rPr>
              <a:t>population mean</a:t>
            </a:r>
          </a:p>
          <a:p>
            <a:pPr lvl="1">
              <a:spcBef>
                <a:spcPts val="1800"/>
              </a:spcBef>
              <a:buFont typeface="Arial" panose="020B0604020202020204" pitchFamily="34" charset="0"/>
              <a:buChar char="•"/>
              <a:defRPr/>
            </a:pPr>
            <a:r>
              <a:rPr lang="en-US" sz="2400" dirty="0" smtClean="0">
                <a:solidFill>
                  <a:schemeClr val="tx1"/>
                </a:solidFill>
              </a:rPr>
              <a:t>The mean data use for smartphone users is </a:t>
            </a:r>
            <a:r>
              <a:rPr lang="el-GR" sz="2400" i="1" dirty="0" smtClean="0">
                <a:solidFill>
                  <a:schemeClr val="tx1"/>
                </a:solidFill>
              </a:rPr>
              <a:t>μ</a:t>
            </a:r>
            <a:r>
              <a:rPr lang="en-US" sz="2400" dirty="0" smtClean="0">
                <a:solidFill>
                  <a:schemeClr val="tx1"/>
                </a:solidFill>
              </a:rPr>
              <a:t> = 1.8 gigabytes per month</a:t>
            </a:r>
          </a:p>
          <a:p>
            <a:pPr>
              <a:spcBef>
                <a:spcPts val="1800"/>
              </a:spcBef>
              <a:buFont typeface="Arial" panose="020B0604020202020204" pitchFamily="34" charset="0"/>
              <a:buNone/>
              <a:defRPr/>
            </a:pPr>
            <a:r>
              <a:rPr lang="en-US" sz="2400" b="1" dirty="0" smtClean="0">
                <a:solidFill>
                  <a:schemeClr val="tx1"/>
                </a:solidFill>
              </a:rPr>
              <a:t>Example: </a:t>
            </a:r>
            <a:r>
              <a:rPr lang="en-US" sz="2400" dirty="0" smtClean="0">
                <a:solidFill>
                  <a:schemeClr val="tx1"/>
                </a:solidFill>
              </a:rPr>
              <a:t>population proportion</a:t>
            </a:r>
          </a:p>
          <a:p>
            <a:pPr lvl="1">
              <a:spcBef>
                <a:spcPts val="1800"/>
              </a:spcBef>
              <a:buFont typeface="Arial" panose="020B0604020202020204" pitchFamily="34" charset="0"/>
              <a:buChar char="•"/>
              <a:defRPr/>
            </a:pPr>
            <a:r>
              <a:rPr lang="en-US" sz="2400" dirty="0" smtClean="0">
                <a:solidFill>
                  <a:schemeClr val="tx1"/>
                </a:solidFill>
              </a:rPr>
              <a:t>The proportion of cell phone users with 4G contracts is </a:t>
            </a:r>
            <a:r>
              <a:rPr lang="en-US" sz="2400" i="1" dirty="0">
                <a:solidFill>
                  <a:schemeClr val="tx1"/>
                </a:solidFill>
              </a:rPr>
              <a:t>p</a:t>
            </a:r>
            <a:r>
              <a:rPr lang="en-US" sz="2400" dirty="0" smtClean="0">
                <a:solidFill>
                  <a:schemeClr val="tx1"/>
                </a:solidFill>
              </a:rPr>
              <a:t> = 0.62</a:t>
            </a: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838200" y="76200"/>
            <a:ext cx="10515600" cy="914400"/>
          </a:xfrm>
        </p:spPr>
        <p:txBody>
          <a:bodyPr/>
          <a:lstStyle/>
          <a:p>
            <a:r>
              <a:rPr lang="en-US" smtClean="0"/>
              <a:t>Stating the Hypothesis</a:t>
            </a:r>
          </a:p>
        </p:txBody>
      </p:sp>
      <p:sp>
        <p:nvSpPr>
          <p:cNvPr id="12291" name="Content Placeholder 2"/>
          <p:cNvSpPr>
            <a:spLocks noGrp="1"/>
          </p:cNvSpPr>
          <p:nvPr>
            <p:ph idx="1"/>
          </p:nvPr>
        </p:nvSpPr>
        <p:spPr>
          <a:xfrm>
            <a:off x="575734" y="1114778"/>
            <a:ext cx="10972800" cy="4953000"/>
          </a:xfrm>
        </p:spPr>
        <p:txBody>
          <a:bodyPr>
            <a:noAutofit/>
          </a:bodyPr>
          <a:lstStyle/>
          <a:p>
            <a:pPr>
              <a:spcBef>
                <a:spcPts val="1200"/>
              </a:spcBef>
              <a:buFont typeface="Arial" panose="020B0604020202020204" pitchFamily="34" charset="0"/>
              <a:buNone/>
              <a:defRPr/>
            </a:pPr>
            <a:r>
              <a:rPr lang="en-US" sz="2400" dirty="0" smtClean="0">
                <a:solidFill>
                  <a:schemeClr val="tx1"/>
                </a:solidFill>
              </a:rPr>
              <a:t>Every hypothesis test has both a </a:t>
            </a:r>
            <a:r>
              <a:rPr lang="en-US" sz="2400" b="1" dirty="0" smtClean="0">
                <a:solidFill>
                  <a:schemeClr val="tx1"/>
                </a:solidFill>
              </a:rPr>
              <a:t>null hypothesis </a:t>
            </a:r>
            <a:r>
              <a:rPr lang="en-US" sz="2400" dirty="0" smtClean="0">
                <a:solidFill>
                  <a:schemeClr val="tx1"/>
                </a:solidFill>
              </a:rPr>
              <a:t>and an </a:t>
            </a:r>
            <a:r>
              <a:rPr lang="en-US" sz="2400" b="1" dirty="0" smtClean="0">
                <a:solidFill>
                  <a:schemeClr val="tx1"/>
                </a:solidFill>
              </a:rPr>
              <a:t>alternative hypothesis</a:t>
            </a:r>
            <a:endParaRPr lang="en-US" sz="2400" dirty="0" smtClean="0">
              <a:solidFill>
                <a:schemeClr val="tx1"/>
              </a:solidFill>
            </a:endParaRPr>
          </a:p>
          <a:p>
            <a:pPr>
              <a:spcBef>
                <a:spcPts val="1200"/>
              </a:spcBef>
              <a:buFont typeface="Arial" panose="020B0604020202020204" pitchFamily="34" charset="0"/>
              <a:buNone/>
              <a:defRPr/>
            </a:pPr>
            <a:r>
              <a:rPr lang="en-US" sz="2400" dirty="0" smtClean="0">
                <a:solidFill>
                  <a:schemeClr val="tx1"/>
                </a:solidFill>
              </a:rPr>
              <a:t>The </a:t>
            </a:r>
            <a:r>
              <a:rPr lang="en-US" sz="2400" b="1" dirty="0" smtClean="0">
                <a:solidFill>
                  <a:schemeClr val="tx1"/>
                </a:solidFill>
              </a:rPr>
              <a:t>null hypothesis (</a:t>
            </a:r>
            <a:r>
              <a:rPr lang="en-US" sz="2400" b="1" i="1" dirty="0" smtClean="0">
                <a:solidFill>
                  <a:schemeClr val="tx1"/>
                </a:solidFill>
              </a:rPr>
              <a:t>H</a:t>
            </a:r>
            <a:r>
              <a:rPr lang="en-US" sz="2400" b="1" baseline="-25000" dirty="0" smtClean="0">
                <a:solidFill>
                  <a:schemeClr val="tx1"/>
                </a:solidFill>
              </a:rPr>
              <a:t>0</a:t>
            </a:r>
            <a:r>
              <a:rPr lang="en-US" sz="2400" b="1" dirty="0" smtClean="0">
                <a:solidFill>
                  <a:schemeClr val="tx1"/>
                </a:solidFill>
              </a:rPr>
              <a:t>)</a:t>
            </a:r>
            <a:r>
              <a:rPr lang="en-US" sz="2400" dirty="0" smtClean="0">
                <a:solidFill>
                  <a:schemeClr val="tx1"/>
                </a:solidFill>
              </a:rPr>
              <a:t> represents the status quo</a:t>
            </a:r>
          </a:p>
          <a:p>
            <a:pPr lvl="1">
              <a:spcBef>
                <a:spcPts val="1200"/>
              </a:spcBef>
              <a:buFont typeface="Arial" panose="020B0604020202020204" pitchFamily="34" charset="0"/>
              <a:buChar char="•"/>
              <a:defRPr/>
            </a:pPr>
            <a:r>
              <a:rPr lang="en-US" sz="2400" dirty="0" smtClean="0">
                <a:solidFill>
                  <a:schemeClr val="tx1"/>
                </a:solidFill>
              </a:rPr>
              <a:t>States a belief that the population parameter is ≤, =, or ≥  a specific value </a:t>
            </a:r>
          </a:p>
          <a:p>
            <a:pPr lvl="1">
              <a:spcBef>
                <a:spcPts val="1200"/>
              </a:spcBef>
              <a:buFont typeface="Arial" panose="020B0604020202020204" pitchFamily="34" charset="0"/>
              <a:buChar char="•"/>
              <a:defRPr/>
            </a:pPr>
            <a:r>
              <a:rPr lang="en-US" sz="2400" dirty="0" smtClean="0">
                <a:solidFill>
                  <a:schemeClr val="tx1"/>
                </a:solidFill>
              </a:rPr>
              <a:t>The null hypothesis is believed to be true unless there is overwhelming evidence to the contrary</a:t>
            </a:r>
          </a:p>
          <a:p>
            <a:pPr>
              <a:spcBef>
                <a:spcPts val="1200"/>
              </a:spcBef>
              <a:buFont typeface="Arial" panose="020B0604020202020204" pitchFamily="34" charset="0"/>
              <a:buNone/>
              <a:defRPr/>
            </a:pPr>
            <a:r>
              <a:rPr lang="en-US" sz="2400" dirty="0" smtClean="0">
                <a:solidFill>
                  <a:schemeClr val="tx1"/>
                </a:solidFill>
              </a:rPr>
              <a:t>The </a:t>
            </a:r>
            <a:r>
              <a:rPr lang="en-US" sz="2400" b="1" dirty="0" smtClean="0">
                <a:solidFill>
                  <a:schemeClr val="tx1"/>
                </a:solidFill>
              </a:rPr>
              <a:t>alternative hypothesis (</a:t>
            </a:r>
            <a:r>
              <a:rPr lang="en-US" sz="2400" b="1" i="1" dirty="0" smtClean="0">
                <a:solidFill>
                  <a:schemeClr val="tx1"/>
                </a:solidFill>
              </a:rPr>
              <a:t>H</a:t>
            </a:r>
            <a:r>
              <a:rPr lang="en-US" sz="2400" b="1" baseline="-25000" dirty="0" smtClean="0">
                <a:solidFill>
                  <a:schemeClr val="tx1"/>
                </a:solidFill>
              </a:rPr>
              <a:t>1</a:t>
            </a:r>
            <a:r>
              <a:rPr lang="en-US" sz="2400" b="1" dirty="0" smtClean="0">
                <a:solidFill>
                  <a:schemeClr val="tx1"/>
                </a:solidFill>
              </a:rPr>
              <a:t>)</a:t>
            </a:r>
            <a:r>
              <a:rPr lang="en-US" sz="2400" dirty="0" smtClean="0">
                <a:solidFill>
                  <a:schemeClr val="tx1"/>
                </a:solidFill>
              </a:rPr>
              <a:t> represents the opposite of the null hypothesis</a:t>
            </a:r>
          </a:p>
          <a:p>
            <a:pPr lvl="1">
              <a:spcBef>
                <a:spcPts val="1200"/>
              </a:spcBef>
              <a:buFont typeface="Arial" panose="020B0604020202020204" pitchFamily="34" charset="0"/>
              <a:buChar char="•"/>
              <a:defRPr/>
            </a:pPr>
            <a:r>
              <a:rPr lang="en-US" sz="2400" dirty="0" smtClean="0">
                <a:solidFill>
                  <a:schemeClr val="tx1"/>
                </a:solidFill>
              </a:rPr>
              <a:t>Is believed to be true if the null hypothesis is found to be false</a:t>
            </a:r>
          </a:p>
          <a:p>
            <a:pPr lvl="1">
              <a:spcBef>
                <a:spcPts val="1200"/>
              </a:spcBef>
              <a:buFont typeface="Arial" panose="020B0604020202020204" pitchFamily="34" charset="0"/>
              <a:buChar char="•"/>
              <a:defRPr/>
            </a:pPr>
            <a:r>
              <a:rPr lang="en-US" sz="2400" dirty="0" smtClean="0">
                <a:solidFill>
                  <a:schemeClr val="tx1"/>
                </a:solidFill>
              </a:rPr>
              <a:t>The alternative hypothesis  always states that the population parameter is  &gt;, ≠, or &lt;  a specific value</a:t>
            </a: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838200" y="76200"/>
            <a:ext cx="10515600" cy="914400"/>
          </a:xfrm>
        </p:spPr>
        <p:txBody>
          <a:bodyPr/>
          <a:lstStyle/>
          <a:p>
            <a:r>
              <a:rPr lang="en-US" smtClean="0"/>
              <a:t>Stating the Hypothesis</a:t>
            </a:r>
          </a:p>
        </p:txBody>
      </p:sp>
      <p:sp>
        <p:nvSpPr>
          <p:cNvPr id="8195" name="Content Placeholder 2"/>
          <p:cNvSpPr>
            <a:spLocks noGrp="1"/>
          </p:cNvSpPr>
          <p:nvPr>
            <p:ph idx="1"/>
          </p:nvPr>
        </p:nvSpPr>
        <p:spPr>
          <a:xfrm>
            <a:off x="361244" y="1004711"/>
            <a:ext cx="11571112" cy="3567289"/>
          </a:xfrm>
        </p:spPr>
        <p:txBody>
          <a:bodyPr>
            <a:noAutofit/>
          </a:bodyPr>
          <a:lstStyle/>
          <a:p>
            <a:pPr>
              <a:spcBef>
                <a:spcPts val="1200"/>
              </a:spcBef>
            </a:pPr>
            <a:r>
              <a:rPr lang="en-US" sz="2400" dirty="0" smtClean="0">
                <a:solidFill>
                  <a:schemeClr val="tx1"/>
                </a:solidFill>
              </a:rPr>
              <a:t>The purpose of hypothesis statements is to draw a conclusion about an unknown population parameter</a:t>
            </a:r>
          </a:p>
          <a:p>
            <a:pPr lvl="1">
              <a:spcBef>
                <a:spcPts val="1200"/>
              </a:spcBef>
            </a:pPr>
            <a:r>
              <a:rPr lang="en-US" sz="2400" dirty="0" smtClean="0">
                <a:solidFill>
                  <a:schemeClr val="tx1"/>
                </a:solidFill>
              </a:rPr>
              <a:t>A hypothesis test is often performed to show that a change has occurred from the status quo</a:t>
            </a:r>
          </a:p>
          <a:p>
            <a:pPr lvl="1">
              <a:spcBef>
                <a:spcPts val="1200"/>
              </a:spcBef>
            </a:pPr>
            <a:r>
              <a:rPr lang="en-US" sz="2400" dirty="0" smtClean="0">
                <a:solidFill>
                  <a:schemeClr val="tx1"/>
                </a:solidFill>
              </a:rPr>
              <a:t>The alternative hypothesis is used to represent the claim researchers wish to support</a:t>
            </a:r>
          </a:p>
          <a:p>
            <a:pPr lvl="1">
              <a:spcBef>
                <a:spcPts val="1200"/>
              </a:spcBef>
            </a:pPr>
            <a:r>
              <a:rPr lang="en-US" sz="2400" dirty="0" smtClean="0">
                <a:solidFill>
                  <a:schemeClr val="tx1"/>
                </a:solidFill>
              </a:rPr>
              <a:t>Because of this, the alternative hypothesis is also known as the </a:t>
            </a:r>
            <a:r>
              <a:rPr lang="en-US" sz="2400" b="1" dirty="0" smtClean="0">
                <a:solidFill>
                  <a:schemeClr val="tx1"/>
                </a:solidFill>
              </a:rPr>
              <a:t>research hypothesis</a:t>
            </a:r>
          </a:p>
        </p:txBody>
      </p:sp>
      <p:sp>
        <p:nvSpPr>
          <p:cNvPr id="8196" name="Rectangle 12"/>
          <p:cNvSpPr>
            <a:spLocks noChangeArrowheads="1"/>
          </p:cNvSpPr>
          <p:nvPr/>
        </p:nvSpPr>
        <p:spPr bwMode="auto">
          <a:xfrm>
            <a:off x="1241777" y="4955824"/>
            <a:ext cx="7857067" cy="920765"/>
          </a:xfrm>
          <a:prstGeom prst="rect">
            <a:avLst/>
          </a:prstGeom>
          <a:solidFill>
            <a:srgbClr val="CCE9AD"/>
          </a:solidFill>
          <a:ln w="12700">
            <a:solidFill>
              <a:schemeClr val="tx1"/>
            </a:solidFill>
            <a:miter lim="800000"/>
            <a:headEnd/>
            <a:tailEnd/>
          </a:ln>
        </p:spPr>
        <p:txBody>
          <a:bodyPr wrap="square" lIns="90488" tIns="44450" rIns="90488" bIns="44450">
            <a:spAutoFit/>
          </a:bodyPr>
          <a:lstStyle/>
          <a:p>
            <a:pPr>
              <a:lnSpc>
                <a:spcPct val="110000"/>
              </a:lnSpc>
              <a:spcBef>
                <a:spcPct val="50000"/>
              </a:spcBef>
            </a:pPr>
            <a:r>
              <a:rPr lang="en-US" sz="2000" i="1" dirty="0"/>
              <a:t>H</a:t>
            </a:r>
            <a:r>
              <a:rPr lang="en-US" sz="2000" baseline="-25000" dirty="0"/>
              <a:t>0</a:t>
            </a:r>
            <a:r>
              <a:rPr lang="en-US" sz="2000" dirty="0"/>
              <a:t>:  the unknown parameter has </a:t>
            </a:r>
            <a:r>
              <a:rPr lang="en-US" sz="2000" dirty="0" smtClean="0"/>
              <a:t>not changed </a:t>
            </a:r>
            <a:r>
              <a:rPr lang="en-US" sz="2000" dirty="0"/>
              <a:t>from the status quo</a:t>
            </a:r>
          </a:p>
          <a:p>
            <a:pPr>
              <a:lnSpc>
                <a:spcPct val="110000"/>
              </a:lnSpc>
              <a:spcBef>
                <a:spcPct val="50000"/>
              </a:spcBef>
            </a:pPr>
            <a:r>
              <a:rPr lang="en-US" sz="2000" i="1" dirty="0"/>
              <a:t>H</a:t>
            </a:r>
            <a:r>
              <a:rPr lang="en-US" sz="2000" baseline="-25000" dirty="0"/>
              <a:t>1</a:t>
            </a:r>
            <a:r>
              <a:rPr lang="en-US" sz="2000" dirty="0"/>
              <a:t>:  there has been a change in the </a:t>
            </a:r>
            <a:r>
              <a:rPr lang="en-US" sz="2000" dirty="0" smtClean="0"/>
              <a:t>desired </a:t>
            </a:r>
            <a:r>
              <a:rPr lang="en-US" sz="2000" dirty="0"/>
              <a:t>direction</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38200" y="76200"/>
            <a:ext cx="10515600" cy="914400"/>
          </a:xfrm>
        </p:spPr>
        <p:txBody>
          <a:bodyPr/>
          <a:lstStyle/>
          <a:p>
            <a:r>
              <a:rPr lang="en-US" smtClean="0"/>
              <a:t>Stating the Hypothesis</a:t>
            </a:r>
          </a:p>
        </p:txBody>
      </p:sp>
      <p:sp>
        <p:nvSpPr>
          <p:cNvPr id="9219" name="Content Placeholder 2"/>
          <p:cNvSpPr>
            <a:spLocks noGrp="1"/>
          </p:cNvSpPr>
          <p:nvPr>
            <p:ph idx="1"/>
          </p:nvPr>
        </p:nvSpPr>
        <p:spPr>
          <a:xfrm>
            <a:off x="609600" y="1295400"/>
            <a:ext cx="10972800" cy="1371600"/>
          </a:xfrm>
        </p:spPr>
        <p:txBody>
          <a:bodyPr>
            <a:normAutofit/>
          </a:bodyPr>
          <a:lstStyle/>
          <a:p>
            <a:r>
              <a:rPr lang="en-US" sz="2400" dirty="0" smtClean="0"/>
              <a:t>Stating the null and alternative hypotheses depends on the nature of the test and the motivation of the person conducting it</a:t>
            </a:r>
          </a:p>
          <a:p>
            <a:endParaRPr lang="en-US" sz="2400" dirty="0" smtClean="0"/>
          </a:p>
        </p:txBody>
      </p:sp>
      <p:sp>
        <p:nvSpPr>
          <p:cNvPr id="14340" name="Rectangle 8"/>
          <p:cNvSpPr>
            <a:spLocks noChangeArrowheads="1"/>
          </p:cNvSpPr>
          <p:nvPr/>
        </p:nvSpPr>
        <p:spPr bwMode="auto">
          <a:xfrm>
            <a:off x="1219201" y="4114800"/>
            <a:ext cx="2146300" cy="901700"/>
          </a:xfrm>
          <a:prstGeom prst="rect">
            <a:avLst/>
          </a:prstGeom>
          <a:solidFill>
            <a:srgbClr val="CCE9AD"/>
          </a:solidFill>
          <a:ln w="12700">
            <a:solidFill>
              <a:schemeClr val="tx1"/>
            </a:solidFill>
            <a:miter lim="800000"/>
            <a:headEnd/>
            <a:tailEnd/>
          </a:ln>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10000"/>
              </a:lnSpc>
              <a:spcBef>
                <a:spcPct val="50000"/>
              </a:spcBef>
              <a:buFontTx/>
              <a:buNone/>
              <a:defRPr/>
            </a:pPr>
            <a:r>
              <a:rPr lang="en-US" sz="2400" i="1" smtClean="0">
                <a:latin typeface="+mn-lt"/>
                <a:cs typeface="Arial" panose="020B0604020202020204" pitchFamily="34" charset="0"/>
              </a:rPr>
              <a:t>H</a:t>
            </a:r>
            <a:r>
              <a:rPr lang="en-US" sz="2400" baseline="-25000" smtClean="0">
                <a:latin typeface="+mn-lt"/>
                <a:cs typeface="Arial" panose="020B0604020202020204" pitchFamily="34" charset="0"/>
              </a:rPr>
              <a:t>0</a:t>
            </a:r>
            <a:r>
              <a:rPr lang="en-US" sz="2400" smtClean="0">
                <a:latin typeface="+mn-lt"/>
                <a:cs typeface="Arial" panose="020B0604020202020204" pitchFamily="34" charset="0"/>
              </a:rPr>
              <a:t>: </a:t>
            </a:r>
            <a:r>
              <a:rPr lang="el-GR" sz="2400" i="1" smtClean="0">
                <a:latin typeface="+mn-lt"/>
                <a:cs typeface="Arial" panose="020B0604020202020204" pitchFamily="34" charset="0"/>
              </a:rPr>
              <a:t>μ</a:t>
            </a:r>
            <a:r>
              <a:rPr lang="en-US" sz="2400" smtClean="0">
                <a:latin typeface="+mn-lt"/>
                <a:cs typeface="Arial" panose="020B0604020202020204" pitchFamily="34" charset="0"/>
              </a:rPr>
              <a:t> ≥ 1.8   </a:t>
            </a:r>
            <a:r>
              <a:rPr lang="en-US" sz="2400" i="1" smtClean="0">
                <a:latin typeface="+mn-lt"/>
                <a:cs typeface="Arial" panose="020B0604020202020204" pitchFamily="34" charset="0"/>
              </a:rPr>
              <a:t>H</a:t>
            </a:r>
            <a:r>
              <a:rPr lang="en-US" sz="2400" baseline="-25000" smtClean="0">
                <a:latin typeface="+mn-lt"/>
                <a:cs typeface="Arial" panose="020B0604020202020204" pitchFamily="34" charset="0"/>
              </a:rPr>
              <a:t>1</a:t>
            </a:r>
            <a:r>
              <a:rPr lang="en-US" sz="2400" smtClean="0">
                <a:latin typeface="+mn-lt"/>
                <a:cs typeface="Arial" panose="020B0604020202020204" pitchFamily="34" charset="0"/>
              </a:rPr>
              <a:t>: </a:t>
            </a:r>
            <a:r>
              <a:rPr lang="el-GR" sz="2400" i="1" smtClean="0">
                <a:latin typeface="+mn-lt"/>
                <a:cs typeface="Arial" panose="020B0604020202020204" pitchFamily="34" charset="0"/>
              </a:rPr>
              <a:t>μ</a:t>
            </a:r>
            <a:r>
              <a:rPr lang="en-US" sz="2400" smtClean="0">
                <a:latin typeface="+mn-lt"/>
                <a:cs typeface="Arial" panose="020B0604020202020204" pitchFamily="34" charset="0"/>
              </a:rPr>
              <a:t> &lt; 1.8</a:t>
            </a:r>
          </a:p>
        </p:txBody>
      </p:sp>
      <p:sp>
        <p:nvSpPr>
          <p:cNvPr id="14341" name="Rectangle 11"/>
          <p:cNvSpPr>
            <a:spLocks noChangeArrowheads="1"/>
          </p:cNvSpPr>
          <p:nvPr/>
        </p:nvSpPr>
        <p:spPr bwMode="auto">
          <a:xfrm>
            <a:off x="1221317" y="2743200"/>
            <a:ext cx="2131483" cy="901700"/>
          </a:xfrm>
          <a:prstGeom prst="rect">
            <a:avLst/>
          </a:prstGeom>
          <a:solidFill>
            <a:srgbClr val="CCE9AD"/>
          </a:solidFill>
          <a:ln w="12700">
            <a:solidFill>
              <a:schemeClr val="tx1"/>
            </a:solidFill>
            <a:miter lim="800000"/>
            <a:headEnd/>
            <a:tailEnd/>
          </a:ln>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10000"/>
              </a:lnSpc>
              <a:spcBef>
                <a:spcPct val="50000"/>
              </a:spcBef>
              <a:buFontTx/>
              <a:buNone/>
              <a:defRPr/>
            </a:pPr>
            <a:r>
              <a:rPr lang="en-US" sz="2400" i="1" dirty="0" smtClean="0">
                <a:latin typeface="+mn-lt"/>
                <a:cs typeface="Arial" panose="020B0604020202020204" pitchFamily="34" charset="0"/>
              </a:rPr>
              <a:t>H</a:t>
            </a:r>
            <a:r>
              <a:rPr lang="en-US" sz="2400" baseline="-25000" dirty="0" smtClean="0">
                <a:latin typeface="+mn-lt"/>
                <a:cs typeface="Arial" panose="020B0604020202020204" pitchFamily="34" charset="0"/>
              </a:rPr>
              <a:t>0</a:t>
            </a:r>
            <a:r>
              <a:rPr lang="en-US" sz="2400" dirty="0" smtClean="0">
                <a:latin typeface="+mn-lt"/>
                <a:cs typeface="Arial" panose="020B0604020202020204" pitchFamily="34" charset="0"/>
              </a:rPr>
              <a:t>: </a:t>
            </a:r>
            <a:r>
              <a:rPr lang="el-GR" sz="2400" i="1" dirty="0" smtClean="0">
                <a:latin typeface="+mn-lt"/>
                <a:cs typeface="Arial" panose="020B0604020202020204" pitchFamily="34" charset="0"/>
              </a:rPr>
              <a:t>μ</a:t>
            </a:r>
            <a:r>
              <a:rPr lang="en-US" sz="2400" dirty="0" smtClean="0">
                <a:latin typeface="+mn-lt"/>
                <a:cs typeface="Arial" panose="020B0604020202020204" pitchFamily="34" charset="0"/>
              </a:rPr>
              <a:t> ≤ 1.8  </a:t>
            </a:r>
            <a:r>
              <a:rPr lang="en-US" sz="2400" i="1" dirty="0" smtClean="0">
                <a:latin typeface="+mn-lt"/>
                <a:cs typeface="Arial" panose="020B0604020202020204" pitchFamily="34" charset="0"/>
              </a:rPr>
              <a:t>H</a:t>
            </a:r>
            <a:r>
              <a:rPr lang="en-US" sz="2400" baseline="-25000" dirty="0" smtClean="0">
                <a:latin typeface="+mn-lt"/>
                <a:cs typeface="Arial" panose="020B0604020202020204" pitchFamily="34" charset="0"/>
              </a:rPr>
              <a:t>1</a:t>
            </a:r>
            <a:r>
              <a:rPr lang="en-US" sz="2400" dirty="0" smtClean="0">
                <a:latin typeface="+mn-lt"/>
                <a:cs typeface="Arial" panose="020B0604020202020204" pitchFamily="34" charset="0"/>
              </a:rPr>
              <a:t>: </a:t>
            </a:r>
            <a:r>
              <a:rPr lang="el-GR" sz="2400" i="1" dirty="0" smtClean="0">
                <a:latin typeface="+mn-lt"/>
                <a:cs typeface="Arial" panose="020B0604020202020204" pitchFamily="34" charset="0"/>
              </a:rPr>
              <a:t>μ</a:t>
            </a:r>
            <a:r>
              <a:rPr lang="en-US" sz="2400" dirty="0" smtClean="0">
                <a:latin typeface="+mn-lt"/>
                <a:cs typeface="Arial" panose="020B0604020202020204" pitchFamily="34" charset="0"/>
              </a:rPr>
              <a:t> &gt; 1.8</a:t>
            </a:r>
          </a:p>
        </p:txBody>
      </p:sp>
      <p:sp>
        <p:nvSpPr>
          <p:cNvPr id="14342" name="Rectangle 12"/>
          <p:cNvSpPr>
            <a:spLocks noChangeArrowheads="1"/>
          </p:cNvSpPr>
          <p:nvPr/>
        </p:nvSpPr>
        <p:spPr bwMode="auto">
          <a:xfrm>
            <a:off x="1221317" y="5413375"/>
            <a:ext cx="2131483" cy="901700"/>
          </a:xfrm>
          <a:prstGeom prst="rect">
            <a:avLst/>
          </a:prstGeom>
          <a:solidFill>
            <a:srgbClr val="CCE9AD"/>
          </a:solidFill>
          <a:ln w="12700">
            <a:solidFill>
              <a:schemeClr val="tx1"/>
            </a:solidFill>
            <a:miter lim="800000"/>
            <a:headEnd/>
            <a:tailEnd/>
          </a:ln>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10000"/>
              </a:lnSpc>
              <a:spcBef>
                <a:spcPct val="50000"/>
              </a:spcBef>
              <a:buFontTx/>
              <a:buNone/>
              <a:defRPr/>
            </a:pPr>
            <a:r>
              <a:rPr lang="en-US" sz="2400" i="1" smtClean="0">
                <a:latin typeface="+mn-lt"/>
                <a:cs typeface="Arial" panose="020B0604020202020204" pitchFamily="34" charset="0"/>
              </a:rPr>
              <a:t>H</a:t>
            </a:r>
            <a:r>
              <a:rPr lang="en-US" sz="2400" baseline="-25000" smtClean="0">
                <a:latin typeface="+mn-lt"/>
                <a:cs typeface="Arial" panose="020B0604020202020204" pitchFamily="34" charset="0"/>
              </a:rPr>
              <a:t>0</a:t>
            </a:r>
            <a:r>
              <a:rPr lang="en-US" sz="2400" smtClean="0">
                <a:latin typeface="+mn-lt"/>
                <a:cs typeface="Arial" panose="020B0604020202020204" pitchFamily="34" charset="0"/>
              </a:rPr>
              <a:t>: </a:t>
            </a:r>
            <a:r>
              <a:rPr lang="el-GR" sz="2400" i="1" smtClean="0">
                <a:latin typeface="+mn-lt"/>
                <a:cs typeface="Arial" panose="020B0604020202020204" pitchFamily="34" charset="0"/>
              </a:rPr>
              <a:t>μ</a:t>
            </a:r>
            <a:r>
              <a:rPr lang="en-US" sz="2400" smtClean="0">
                <a:latin typeface="+mn-lt"/>
                <a:cs typeface="Arial" panose="020B0604020202020204" pitchFamily="34" charset="0"/>
              </a:rPr>
              <a:t> = 1.8    </a:t>
            </a:r>
            <a:r>
              <a:rPr lang="en-US" sz="2400" i="1" smtClean="0">
                <a:latin typeface="+mn-lt"/>
                <a:cs typeface="Arial" panose="020B0604020202020204" pitchFamily="34" charset="0"/>
              </a:rPr>
              <a:t>H</a:t>
            </a:r>
            <a:r>
              <a:rPr lang="en-US" sz="2400" baseline="-25000" smtClean="0">
                <a:latin typeface="+mn-lt"/>
                <a:cs typeface="Arial" panose="020B0604020202020204" pitchFamily="34" charset="0"/>
              </a:rPr>
              <a:t>1</a:t>
            </a:r>
            <a:r>
              <a:rPr lang="en-US" sz="2400" smtClean="0">
                <a:latin typeface="+mn-lt"/>
                <a:cs typeface="Arial" panose="020B0604020202020204" pitchFamily="34" charset="0"/>
              </a:rPr>
              <a:t>: </a:t>
            </a:r>
            <a:r>
              <a:rPr lang="el-GR" sz="2400" i="1" smtClean="0">
                <a:latin typeface="+mn-lt"/>
                <a:cs typeface="Arial" panose="020B0604020202020204" pitchFamily="34" charset="0"/>
              </a:rPr>
              <a:t>μ</a:t>
            </a:r>
            <a:r>
              <a:rPr lang="en-US" sz="2400" smtClean="0">
                <a:latin typeface="+mn-lt"/>
                <a:cs typeface="Arial" panose="020B0604020202020204" pitchFamily="34" charset="0"/>
              </a:rPr>
              <a:t> ≠ 1.8</a:t>
            </a:r>
          </a:p>
        </p:txBody>
      </p:sp>
      <p:sp>
        <p:nvSpPr>
          <p:cNvPr id="9223" name="TextBox 1"/>
          <p:cNvSpPr txBox="1">
            <a:spLocks noChangeArrowheads="1"/>
          </p:cNvSpPr>
          <p:nvPr/>
        </p:nvSpPr>
        <p:spPr bwMode="auto">
          <a:xfrm>
            <a:off x="3759200" y="2667001"/>
            <a:ext cx="8026400" cy="923925"/>
          </a:xfrm>
          <a:prstGeom prst="rect">
            <a:avLst/>
          </a:prstGeom>
          <a:noFill/>
          <a:ln w="9525">
            <a:noFill/>
            <a:miter lim="800000"/>
            <a:headEnd/>
            <a:tailEnd/>
          </a:ln>
        </p:spPr>
        <p:txBody>
          <a:bodyPr>
            <a:spAutoFit/>
          </a:bodyPr>
          <a:lstStyle/>
          <a:p>
            <a:pPr eaLnBrk="1" hangingPunct="1"/>
            <a:r>
              <a:rPr lang="en-US"/>
              <a:t>This test would be used by someone who thinks that data use has gone up, and wants to support that the average data use is now more than 1.8 gigabytes per month</a:t>
            </a:r>
          </a:p>
        </p:txBody>
      </p:sp>
      <p:sp>
        <p:nvSpPr>
          <p:cNvPr id="9224" name="TextBox 9"/>
          <p:cNvSpPr txBox="1">
            <a:spLocks noChangeArrowheads="1"/>
          </p:cNvSpPr>
          <p:nvPr/>
        </p:nvSpPr>
        <p:spPr bwMode="auto">
          <a:xfrm>
            <a:off x="3759200" y="3886200"/>
            <a:ext cx="8026400" cy="923330"/>
          </a:xfrm>
          <a:prstGeom prst="rect">
            <a:avLst/>
          </a:prstGeom>
          <a:noFill/>
          <a:ln w="9525">
            <a:noFill/>
            <a:miter lim="800000"/>
            <a:headEnd/>
            <a:tailEnd/>
          </a:ln>
        </p:spPr>
        <p:txBody>
          <a:bodyPr>
            <a:spAutoFit/>
          </a:bodyPr>
          <a:lstStyle/>
          <a:p>
            <a:pPr eaLnBrk="1" hangingPunct="1"/>
            <a:r>
              <a:rPr lang="en-US"/>
              <a:t>This would be used by someone who wants to test an assumption that data use has gone down (rejecting the null hypothesis would support the alternative that the average data use is less than 1.8 gigabytes per month)</a:t>
            </a:r>
          </a:p>
        </p:txBody>
      </p:sp>
      <p:sp>
        <p:nvSpPr>
          <p:cNvPr id="9225" name="TextBox 10"/>
          <p:cNvSpPr txBox="1">
            <a:spLocks noChangeArrowheads="1"/>
          </p:cNvSpPr>
          <p:nvPr/>
        </p:nvSpPr>
        <p:spPr bwMode="auto">
          <a:xfrm>
            <a:off x="3759200" y="5324476"/>
            <a:ext cx="8026400" cy="923925"/>
          </a:xfrm>
          <a:prstGeom prst="rect">
            <a:avLst/>
          </a:prstGeom>
          <a:noFill/>
          <a:ln w="9525">
            <a:noFill/>
            <a:miter lim="800000"/>
            <a:headEnd/>
            <a:tailEnd/>
          </a:ln>
        </p:spPr>
        <p:txBody>
          <a:bodyPr>
            <a:spAutoFit/>
          </a:bodyPr>
          <a:lstStyle/>
          <a:p>
            <a:pPr eaLnBrk="1" hangingPunct="1"/>
            <a:r>
              <a:rPr lang="en-US"/>
              <a:t>This test would be used by someone who has no specific expectation, but wants to test the assumption that the average data use is 1.8 gigabytes per month</a:t>
            </a:r>
          </a:p>
        </p:txBody>
      </p:sp>
      <p:cxnSp>
        <p:nvCxnSpPr>
          <p:cNvPr id="4" name="Straight Connector 3"/>
          <p:cNvCxnSpPr/>
          <p:nvPr/>
        </p:nvCxnSpPr>
        <p:spPr>
          <a:xfrm>
            <a:off x="609600" y="3733800"/>
            <a:ext cx="10769600" cy="0"/>
          </a:xfrm>
          <a:prstGeom prst="line">
            <a:avLst/>
          </a:prstGeom>
          <a:ln w="12700">
            <a:solidFill>
              <a:srgbClr val="00B4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9600" y="5257800"/>
            <a:ext cx="10769600" cy="0"/>
          </a:xfrm>
          <a:prstGeom prst="line">
            <a:avLst/>
          </a:prstGeom>
          <a:ln w="12700">
            <a:solidFill>
              <a:srgbClr val="00B4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23" y="778934"/>
            <a:ext cx="11763021" cy="5046133"/>
          </a:xfrm>
        </p:spPr>
        <p:txBody>
          <a:bodyPr>
            <a:noAutofit/>
          </a:bodyPr>
          <a:lstStyle/>
          <a:p>
            <a:pPr marL="457200" lvl="1" indent="0" algn="just">
              <a:buNone/>
            </a:pPr>
            <a:r>
              <a:rPr lang="en-US" sz="2400" b="1" dirty="0" smtClean="0">
                <a:solidFill>
                  <a:schemeClr val="tx1"/>
                </a:solidFill>
              </a:rPr>
              <a:t>Example. </a:t>
            </a:r>
            <a:r>
              <a:rPr lang="en-US" sz="2400" dirty="0" smtClean="0">
                <a:solidFill>
                  <a:schemeClr val="tx1"/>
                </a:solidFill>
              </a:rPr>
              <a:t>The Super Bowl, the championship game of the National Football League of the United States, is an important annual social event for Americans, with tens of millions of viewers. The ads that air during the game are expensive: a 30-second ad during the 2013 Super Bowl cost about $4M.</a:t>
            </a:r>
          </a:p>
          <a:p>
            <a:pPr marL="457200" lvl="1" indent="0" algn="just">
              <a:buNone/>
            </a:pPr>
            <a:r>
              <a:rPr lang="en-US" sz="2400" dirty="0" smtClean="0">
                <a:solidFill>
                  <a:schemeClr val="tx1"/>
                </a:solidFill>
              </a:rPr>
              <a:t>Polls often ask whether respondents are more interested in the game or the commercials.  Here are 40 responses from one such poll. </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85334" y="3563696"/>
            <a:ext cx="7739274" cy="2740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66"/>
          <p:cNvSpPr>
            <a:spLocks/>
          </p:cNvSpPr>
          <p:nvPr/>
        </p:nvSpPr>
        <p:spPr bwMode="auto">
          <a:xfrm>
            <a:off x="7416800" y="4837114"/>
            <a:ext cx="1032933" cy="306387"/>
          </a:xfrm>
          <a:custGeom>
            <a:avLst/>
            <a:gdLst>
              <a:gd name="T0" fmla="*/ 2147483647 w 10030"/>
              <a:gd name="T1" fmla="*/ 2147483647 h 10239"/>
              <a:gd name="T2" fmla="*/ 2147483647 w 10030"/>
              <a:gd name="T3" fmla="*/ 2147483647 h 10239"/>
              <a:gd name="T4" fmla="*/ 2147483647 w 10030"/>
              <a:gd name="T5" fmla="*/ 2147483647 h 10239"/>
              <a:gd name="T6" fmla="*/ 2147483647 w 10030"/>
              <a:gd name="T7" fmla="*/ 2147483647 h 10239"/>
              <a:gd name="T8" fmla="*/ 2147483647 w 10030"/>
              <a:gd name="T9" fmla="*/ 2147483647 h 10239"/>
              <a:gd name="T10" fmla="*/ 2147483647 w 10030"/>
              <a:gd name="T11" fmla="*/ 0 h 10239"/>
              <a:gd name="T12" fmla="*/ 0 w 10030"/>
              <a:gd name="T13" fmla="*/ 2147483647 h 10239"/>
              <a:gd name="T14" fmla="*/ 2147483647 w 10030"/>
              <a:gd name="T15" fmla="*/ 2147483647 h 102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30" h="10239">
                <a:moveTo>
                  <a:pt x="10030" y="7587"/>
                </a:moveTo>
                <a:lnTo>
                  <a:pt x="7552" y="7268"/>
                </a:lnTo>
                <a:lnTo>
                  <a:pt x="5061" y="5915"/>
                </a:lnTo>
                <a:lnTo>
                  <a:pt x="2822" y="4429"/>
                </a:lnTo>
                <a:lnTo>
                  <a:pt x="1826" y="2891"/>
                </a:lnTo>
                <a:lnTo>
                  <a:pt x="30" y="0"/>
                </a:lnTo>
                <a:lnTo>
                  <a:pt x="0" y="10239"/>
                </a:lnTo>
                <a:lnTo>
                  <a:pt x="10024" y="10000"/>
                </a:lnTo>
              </a:path>
            </a:pathLst>
          </a:custGeom>
          <a:solidFill>
            <a:srgbClr val="FFC000"/>
          </a:solidFill>
          <a:ln w="9525">
            <a:noFill/>
            <a:round/>
            <a:headEnd/>
            <a:tailEnd/>
          </a:ln>
        </p:spPr>
        <p:txBody>
          <a:bodyPr/>
          <a:lstStyle/>
          <a:p>
            <a:endParaRPr lang="en-US"/>
          </a:p>
        </p:txBody>
      </p:sp>
      <p:sp>
        <p:nvSpPr>
          <p:cNvPr id="10243" name="Title 1"/>
          <p:cNvSpPr>
            <a:spLocks noGrp="1"/>
          </p:cNvSpPr>
          <p:nvPr>
            <p:ph type="title"/>
          </p:nvPr>
        </p:nvSpPr>
        <p:spPr>
          <a:xfrm>
            <a:off x="838200" y="76200"/>
            <a:ext cx="10515600" cy="914400"/>
          </a:xfrm>
        </p:spPr>
        <p:txBody>
          <a:bodyPr/>
          <a:lstStyle/>
          <a:p>
            <a:r>
              <a:rPr lang="en-US" smtClean="0"/>
              <a:t>Two-Tail Hypothesis Tests</a:t>
            </a:r>
          </a:p>
        </p:txBody>
      </p:sp>
      <p:sp>
        <p:nvSpPr>
          <p:cNvPr id="10244" name="Content Placeholder 2"/>
          <p:cNvSpPr>
            <a:spLocks noGrp="1"/>
          </p:cNvSpPr>
          <p:nvPr>
            <p:ph idx="1"/>
          </p:nvPr>
        </p:nvSpPr>
        <p:spPr>
          <a:xfrm>
            <a:off x="609600" y="1295401"/>
            <a:ext cx="10972800" cy="1985963"/>
          </a:xfrm>
        </p:spPr>
        <p:txBody>
          <a:bodyPr/>
          <a:lstStyle/>
          <a:p>
            <a:r>
              <a:rPr lang="en-US" sz="2400" dirty="0" smtClean="0">
                <a:solidFill>
                  <a:schemeClr val="tx1"/>
                </a:solidFill>
              </a:rPr>
              <a:t>A </a:t>
            </a:r>
            <a:r>
              <a:rPr lang="en-US" sz="2400" b="1" dirty="0" smtClean="0">
                <a:solidFill>
                  <a:schemeClr val="tx1"/>
                </a:solidFill>
              </a:rPr>
              <a:t>two-tail hypothesis test </a:t>
            </a:r>
            <a:r>
              <a:rPr lang="en-US" sz="2400" dirty="0" smtClean="0">
                <a:solidFill>
                  <a:schemeClr val="tx1"/>
                </a:solidFill>
              </a:rPr>
              <a:t>is used whenever the alternative hypothesis is expressed as ≠</a:t>
            </a:r>
          </a:p>
        </p:txBody>
      </p:sp>
      <p:sp>
        <p:nvSpPr>
          <p:cNvPr id="15365" name="Rectangle 12"/>
          <p:cNvSpPr>
            <a:spLocks noChangeArrowheads="1"/>
          </p:cNvSpPr>
          <p:nvPr/>
        </p:nvSpPr>
        <p:spPr bwMode="auto">
          <a:xfrm>
            <a:off x="1320800" y="2451100"/>
            <a:ext cx="2032000" cy="901700"/>
          </a:xfrm>
          <a:prstGeom prst="rect">
            <a:avLst/>
          </a:prstGeom>
          <a:solidFill>
            <a:srgbClr val="CCE9AD"/>
          </a:solidFill>
          <a:ln w="12700">
            <a:solidFill>
              <a:schemeClr val="tx1"/>
            </a:solidFill>
            <a:miter lim="800000"/>
            <a:headEnd/>
            <a:tailEnd/>
          </a:ln>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10000"/>
              </a:lnSpc>
              <a:spcBef>
                <a:spcPct val="50000"/>
              </a:spcBef>
              <a:buFontTx/>
              <a:buNone/>
              <a:defRPr/>
            </a:pPr>
            <a:r>
              <a:rPr lang="en-US" sz="2400" i="1" smtClean="0">
                <a:latin typeface="+mn-lt"/>
                <a:cs typeface="Arial" panose="020B0604020202020204" pitchFamily="34" charset="0"/>
              </a:rPr>
              <a:t>H</a:t>
            </a:r>
            <a:r>
              <a:rPr lang="en-US" sz="2400" baseline="-25000" smtClean="0">
                <a:latin typeface="+mn-lt"/>
                <a:cs typeface="Arial" panose="020B0604020202020204" pitchFamily="34" charset="0"/>
              </a:rPr>
              <a:t>0</a:t>
            </a:r>
            <a:r>
              <a:rPr lang="en-US" sz="2400" smtClean="0">
                <a:latin typeface="+mn-lt"/>
                <a:cs typeface="Arial" panose="020B0604020202020204" pitchFamily="34" charset="0"/>
              </a:rPr>
              <a:t>: </a:t>
            </a:r>
            <a:r>
              <a:rPr lang="el-GR" sz="2400" i="1" smtClean="0">
                <a:latin typeface="+mn-lt"/>
                <a:cs typeface="Arial" panose="020B0604020202020204" pitchFamily="34" charset="0"/>
              </a:rPr>
              <a:t>μ</a:t>
            </a:r>
            <a:r>
              <a:rPr lang="en-US" sz="2400" smtClean="0">
                <a:latin typeface="+mn-lt"/>
                <a:cs typeface="Arial" panose="020B0604020202020204" pitchFamily="34" charset="0"/>
              </a:rPr>
              <a:t> = 1.8    </a:t>
            </a:r>
            <a:r>
              <a:rPr lang="en-US" sz="2400" i="1" smtClean="0">
                <a:latin typeface="+mn-lt"/>
                <a:cs typeface="Arial" panose="020B0604020202020204" pitchFamily="34" charset="0"/>
              </a:rPr>
              <a:t>H</a:t>
            </a:r>
            <a:r>
              <a:rPr lang="en-US" sz="2400" baseline="-25000" smtClean="0">
                <a:latin typeface="+mn-lt"/>
                <a:cs typeface="Arial" panose="020B0604020202020204" pitchFamily="34" charset="0"/>
              </a:rPr>
              <a:t>1</a:t>
            </a:r>
            <a:r>
              <a:rPr lang="en-US" sz="2400" smtClean="0">
                <a:latin typeface="+mn-lt"/>
                <a:cs typeface="Arial" panose="020B0604020202020204" pitchFamily="34" charset="0"/>
              </a:rPr>
              <a:t>: </a:t>
            </a:r>
            <a:r>
              <a:rPr lang="el-GR" sz="2400" i="1" smtClean="0">
                <a:latin typeface="+mn-lt"/>
                <a:cs typeface="Arial" panose="020B0604020202020204" pitchFamily="34" charset="0"/>
              </a:rPr>
              <a:t>μ</a:t>
            </a:r>
            <a:r>
              <a:rPr lang="en-US" sz="2400" smtClean="0">
                <a:latin typeface="+mn-lt"/>
                <a:cs typeface="Arial" panose="020B0604020202020204" pitchFamily="34" charset="0"/>
              </a:rPr>
              <a:t> ≠ 1.8</a:t>
            </a:r>
          </a:p>
        </p:txBody>
      </p:sp>
      <p:sp>
        <p:nvSpPr>
          <p:cNvPr id="15366" name="TextBox 6"/>
          <p:cNvSpPr txBox="1">
            <a:spLocks noChangeArrowheads="1"/>
          </p:cNvSpPr>
          <p:nvPr/>
        </p:nvSpPr>
        <p:spPr bwMode="auto">
          <a:xfrm>
            <a:off x="3759200" y="2466976"/>
            <a:ext cx="78232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400" dirty="0" smtClean="0">
                <a:latin typeface="+mn-lt"/>
                <a:cs typeface="Arial" panose="020B0604020202020204" pitchFamily="34" charset="0"/>
              </a:rPr>
              <a:t>We assume that </a:t>
            </a:r>
            <a:r>
              <a:rPr lang="el-GR" sz="2400" i="1" dirty="0" smtClean="0">
                <a:latin typeface="+mn-lt"/>
                <a:cs typeface="Arial" panose="020B0604020202020204" pitchFamily="34" charset="0"/>
              </a:rPr>
              <a:t>μ</a:t>
            </a:r>
            <a:r>
              <a:rPr lang="en-US" sz="2400" dirty="0" smtClean="0">
                <a:latin typeface="+mn-lt"/>
                <a:cs typeface="Arial" panose="020B0604020202020204" pitchFamily="34" charset="0"/>
              </a:rPr>
              <a:t> = 1.8 unless the sample mean is much higher or much lower than 1.8</a:t>
            </a:r>
          </a:p>
        </p:txBody>
      </p:sp>
      <p:sp>
        <p:nvSpPr>
          <p:cNvPr id="10247" name="Line 64"/>
          <p:cNvSpPr>
            <a:spLocks noChangeShapeType="1"/>
          </p:cNvSpPr>
          <p:nvPr/>
        </p:nvSpPr>
        <p:spPr bwMode="auto">
          <a:xfrm flipH="1" flipV="1">
            <a:off x="5683251" y="5168900"/>
            <a:ext cx="0" cy="50800"/>
          </a:xfrm>
          <a:prstGeom prst="line">
            <a:avLst/>
          </a:prstGeom>
          <a:noFill/>
          <a:ln w="28575" cap="sq">
            <a:solidFill>
              <a:schemeClr val="tx2"/>
            </a:solidFill>
            <a:miter lim="800000"/>
            <a:headEnd/>
            <a:tailEnd/>
          </a:ln>
          <a:effectLst/>
        </p:spPr>
        <p:txBody>
          <a:bodyPr wrap="none"/>
          <a:lstStyle/>
          <a:p>
            <a:endParaRPr lang="en-US"/>
          </a:p>
        </p:txBody>
      </p:sp>
      <p:sp>
        <p:nvSpPr>
          <p:cNvPr id="10248" name="Freeform 66"/>
          <p:cNvSpPr>
            <a:spLocks/>
          </p:cNvSpPr>
          <p:nvPr/>
        </p:nvSpPr>
        <p:spPr bwMode="auto">
          <a:xfrm flipH="1">
            <a:off x="2929467" y="4845050"/>
            <a:ext cx="1035051" cy="306388"/>
          </a:xfrm>
          <a:custGeom>
            <a:avLst/>
            <a:gdLst>
              <a:gd name="T0" fmla="*/ 2147483647 w 10030"/>
              <a:gd name="T1" fmla="*/ 2147483647 h 10239"/>
              <a:gd name="T2" fmla="*/ 2147483647 w 10030"/>
              <a:gd name="T3" fmla="*/ 2147483647 h 10239"/>
              <a:gd name="T4" fmla="*/ 2147483647 w 10030"/>
              <a:gd name="T5" fmla="*/ 2147483647 h 10239"/>
              <a:gd name="T6" fmla="*/ 2147483647 w 10030"/>
              <a:gd name="T7" fmla="*/ 2147483647 h 10239"/>
              <a:gd name="T8" fmla="*/ 2147483647 w 10030"/>
              <a:gd name="T9" fmla="*/ 2147483647 h 10239"/>
              <a:gd name="T10" fmla="*/ 2147483647 w 10030"/>
              <a:gd name="T11" fmla="*/ 0 h 10239"/>
              <a:gd name="T12" fmla="*/ 0 w 10030"/>
              <a:gd name="T13" fmla="*/ 2147483647 h 10239"/>
              <a:gd name="T14" fmla="*/ 2147483647 w 10030"/>
              <a:gd name="T15" fmla="*/ 2147483647 h 102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30" h="10239">
                <a:moveTo>
                  <a:pt x="10030" y="7587"/>
                </a:moveTo>
                <a:lnTo>
                  <a:pt x="7552" y="7268"/>
                </a:lnTo>
                <a:lnTo>
                  <a:pt x="5061" y="5915"/>
                </a:lnTo>
                <a:lnTo>
                  <a:pt x="2822" y="4429"/>
                </a:lnTo>
                <a:lnTo>
                  <a:pt x="1826" y="2891"/>
                </a:lnTo>
                <a:lnTo>
                  <a:pt x="30" y="0"/>
                </a:lnTo>
                <a:lnTo>
                  <a:pt x="0" y="10239"/>
                </a:lnTo>
                <a:lnTo>
                  <a:pt x="10024" y="10000"/>
                </a:lnTo>
              </a:path>
            </a:pathLst>
          </a:custGeom>
          <a:solidFill>
            <a:srgbClr val="FFC000"/>
          </a:solidFill>
          <a:ln w="9525">
            <a:noFill/>
            <a:round/>
            <a:headEnd/>
            <a:tailEnd/>
          </a:ln>
        </p:spPr>
        <p:txBody>
          <a:bodyPr/>
          <a:lstStyle/>
          <a:p>
            <a:endParaRPr lang="en-US"/>
          </a:p>
        </p:txBody>
      </p:sp>
      <p:sp>
        <p:nvSpPr>
          <p:cNvPr id="10249" name="Rectangle 16"/>
          <p:cNvSpPr>
            <a:spLocks noChangeArrowheads="1"/>
          </p:cNvSpPr>
          <p:nvPr/>
        </p:nvSpPr>
        <p:spPr bwMode="auto">
          <a:xfrm>
            <a:off x="7518401" y="4395788"/>
            <a:ext cx="1835151" cy="366712"/>
          </a:xfrm>
          <a:prstGeom prst="rect">
            <a:avLst/>
          </a:prstGeom>
          <a:noFill/>
          <a:ln w="9525">
            <a:noFill/>
            <a:miter lim="800000"/>
            <a:headEnd/>
            <a:tailEnd/>
          </a:ln>
          <a:effectLst/>
        </p:spPr>
        <p:txBody>
          <a:bodyPr lIns="90488" tIns="44450" rIns="90488" bIns="44450">
            <a:spAutoFit/>
          </a:bodyPr>
          <a:lstStyle/>
          <a:p>
            <a:pPr>
              <a:spcBef>
                <a:spcPct val="50000"/>
              </a:spcBef>
            </a:pPr>
            <a:r>
              <a:rPr lang="en-US"/>
              <a:t> Reject </a:t>
            </a:r>
            <a:r>
              <a:rPr lang="en-US" i="1"/>
              <a:t>H</a:t>
            </a:r>
            <a:r>
              <a:rPr lang="en-US" baseline="-25000"/>
              <a:t>0</a:t>
            </a:r>
          </a:p>
        </p:txBody>
      </p:sp>
      <p:sp>
        <p:nvSpPr>
          <p:cNvPr id="10250" name="Line 43"/>
          <p:cNvSpPr>
            <a:spLocks noChangeShapeType="1"/>
          </p:cNvSpPr>
          <p:nvPr/>
        </p:nvSpPr>
        <p:spPr bwMode="auto">
          <a:xfrm>
            <a:off x="3149600" y="4762500"/>
            <a:ext cx="4064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10251" name="Line 59"/>
          <p:cNvSpPr>
            <a:spLocks noChangeShapeType="1"/>
          </p:cNvSpPr>
          <p:nvPr/>
        </p:nvSpPr>
        <p:spPr bwMode="auto">
          <a:xfrm flipH="1">
            <a:off x="7924800" y="4762500"/>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10252" name="Freeform 65"/>
          <p:cNvSpPr>
            <a:spLocks/>
          </p:cNvSpPr>
          <p:nvPr/>
        </p:nvSpPr>
        <p:spPr bwMode="auto">
          <a:xfrm flipV="1">
            <a:off x="2844800" y="5067300"/>
            <a:ext cx="5892800" cy="77788"/>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10253" name="Line 78"/>
          <p:cNvSpPr>
            <a:spLocks noChangeShapeType="1"/>
          </p:cNvSpPr>
          <p:nvPr/>
        </p:nvSpPr>
        <p:spPr bwMode="auto">
          <a:xfrm>
            <a:off x="3962400" y="5943600"/>
            <a:ext cx="34544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10254" name="Line 79"/>
          <p:cNvSpPr>
            <a:spLocks noChangeShapeType="1"/>
          </p:cNvSpPr>
          <p:nvPr/>
        </p:nvSpPr>
        <p:spPr bwMode="auto">
          <a:xfrm>
            <a:off x="3962400" y="5791200"/>
            <a:ext cx="0" cy="304800"/>
          </a:xfrm>
          <a:prstGeom prst="line">
            <a:avLst/>
          </a:prstGeom>
          <a:noFill/>
          <a:ln w="19050">
            <a:solidFill>
              <a:schemeClr val="tx1"/>
            </a:solidFill>
            <a:round/>
            <a:headEnd/>
            <a:tailEnd/>
          </a:ln>
          <a:effectLst/>
        </p:spPr>
        <p:txBody>
          <a:bodyPr wrap="none" anchor="ctr"/>
          <a:lstStyle/>
          <a:p>
            <a:endParaRPr lang="en-US"/>
          </a:p>
        </p:txBody>
      </p:sp>
      <p:sp>
        <p:nvSpPr>
          <p:cNvPr id="10255" name="Line 80"/>
          <p:cNvSpPr>
            <a:spLocks noChangeShapeType="1"/>
          </p:cNvSpPr>
          <p:nvPr/>
        </p:nvSpPr>
        <p:spPr bwMode="auto">
          <a:xfrm>
            <a:off x="7416800" y="5791200"/>
            <a:ext cx="0" cy="304800"/>
          </a:xfrm>
          <a:prstGeom prst="line">
            <a:avLst/>
          </a:prstGeom>
          <a:noFill/>
          <a:ln w="19050">
            <a:solidFill>
              <a:schemeClr val="tx1"/>
            </a:solidFill>
            <a:round/>
            <a:headEnd/>
            <a:tailEnd/>
          </a:ln>
          <a:effectLst/>
        </p:spPr>
        <p:txBody>
          <a:bodyPr wrap="none" anchor="ctr"/>
          <a:lstStyle/>
          <a:p>
            <a:endParaRPr lang="en-US"/>
          </a:p>
        </p:txBody>
      </p:sp>
      <p:sp>
        <p:nvSpPr>
          <p:cNvPr id="10256" name="Text Box 83"/>
          <p:cNvSpPr txBox="1">
            <a:spLocks noChangeArrowheads="1"/>
          </p:cNvSpPr>
          <p:nvPr/>
        </p:nvSpPr>
        <p:spPr bwMode="auto">
          <a:xfrm>
            <a:off x="2743200" y="6019800"/>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10257" name="Text Box 84"/>
          <p:cNvSpPr txBox="1">
            <a:spLocks noChangeArrowheads="1"/>
          </p:cNvSpPr>
          <p:nvPr/>
        </p:nvSpPr>
        <p:spPr bwMode="auto">
          <a:xfrm>
            <a:off x="7518400" y="6019800"/>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10258" name="Text Box 87"/>
          <p:cNvSpPr txBox="1">
            <a:spLocks noChangeArrowheads="1"/>
          </p:cNvSpPr>
          <p:nvPr/>
        </p:nvSpPr>
        <p:spPr bwMode="auto">
          <a:xfrm>
            <a:off x="4876800" y="6019801"/>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10259" name="Rectangle 16"/>
          <p:cNvSpPr>
            <a:spLocks noChangeArrowheads="1"/>
          </p:cNvSpPr>
          <p:nvPr/>
        </p:nvSpPr>
        <p:spPr bwMode="auto">
          <a:xfrm>
            <a:off x="2038351" y="4413250"/>
            <a:ext cx="1835149" cy="368300"/>
          </a:xfrm>
          <a:prstGeom prst="rect">
            <a:avLst/>
          </a:prstGeom>
          <a:noFill/>
          <a:ln w="9525">
            <a:noFill/>
            <a:miter lim="800000"/>
            <a:headEnd/>
            <a:tailEnd/>
          </a:ln>
          <a:effectLst/>
        </p:spPr>
        <p:txBody>
          <a:bodyPr lIns="90488" tIns="44450" rIns="90488" bIns="44450">
            <a:spAutoFit/>
          </a:bodyPr>
          <a:lstStyle/>
          <a:p>
            <a:pPr>
              <a:spcBef>
                <a:spcPct val="50000"/>
              </a:spcBef>
            </a:pPr>
            <a:r>
              <a:rPr lang="en-US"/>
              <a:t> Reject </a:t>
            </a:r>
            <a:r>
              <a:rPr lang="en-US" i="1"/>
              <a:t>H</a:t>
            </a:r>
            <a:r>
              <a:rPr lang="en-US" baseline="-25000"/>
              <a:t>0</a:t>
            </a:r>
          </a:p>
        </p:txBody>
      </p:sp>
      <p:graphicFrame>
        <p:nvGraphicFramePr>
          <p:cNvPr id="10260" name="Object 1"/>
          <p:cNvGraphicFramePr>
            <a:graphicFrameLocks noChangeAspect="1"/>
          </p:cNvGraphicFramePr>
          <p:nvPr/>
        </p:nvGraphicFramePr>
        <p:xfrm>
          <a:off x="5420785" y="5476876"/>
          <a:ext cx="690033" cy="466725"/>
        </p:xfrm>
        <a:graphic>
          <a:graphicData uri="http://schemas.openxmlformats.org/presentationml/2006/ole">
            <p:oleObj spid="_x0000_s1174530" name="Equation" r:id="rId3" imgW="266469" imgH="241091" progId="">
              <p:embed/>
            </p:oleObj>
          </a:graphicData>
        </a:graphic>
      </p:graphicFrame>
      <p:sp>
        <p:nvSpPr>
          <p:cNvPr id="10261" name="Text Box 87"/>
          <p:cNvSpPr txBox="1">
            <a:spLocks noChangeArrowheads="1"/>
          </p:cNvSpPr>
          <p:nvPr/>
        </p:nvSpPr>
        <p:spPr bwMode="auto">
          <a:xfrm>
            <a:off x="4673600" y="4348164"/>
            <a:ext cx="2286000" cy="338137"/>
          </a:xfrm>
          <a:prstGeom prst="rect">
            <a:avLst/>
          </a:prstGeom>
          <a:noFill/>
          <a:ln w="19050" algn="ctr">
            <a:noFill/>
            <a:miter lim="800000"/>
            <a:headEnd/>
            <a:tailEnd/>
          </a:ln>
          <a:effectLst/>
        </p:spPr>
        <p:txBody>
          <a:bodyPr>
            <a:spAutoFit/>
          </a:bodyPr>
          <a:lstStyle/>
          <a:p>
            <a:pPr eaLnBrk="1" hangingPunct="1">
              <a:spcBef>
                <a:spcPct val="50000"/>
              </a:spcBef>
            </a:pPr>
            <a:r>
              <a:rPr lang="en-US" sz="1600"/>
              <a:t>Do not reject </a:t>
            </a:r>
            <a:r>
              <a:rPr lang="en-US" sz="1600" i="1"/>
              <a:t>H</a:t>
            </a:r>
            <a:r>
              <a:rPr lang="en-US" sz="1600" baseline="-25000"/>
              <a:t>0</a:t>
            </a:r>
          </a:p>
        </p:txBody>
      </p:sp>
      <p:sp>
        <p:nvSpPr>
          <p:cNvPr id="10262" name="Line 78"/>
          <p:cNvSpPr>
            <a:spLocks noChangeShapeType="1"/>
          </p:cNvSpPr>
          <p:nvPr/>
        </p:nvSpPr>
        <p:spPr bwMode="auto">
          <a:xfrm>
            <a:off x="7416800" y="5943600"/>
            <a:ext cx="12192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10263" name="Line 78"/>
          <p:cNvSpPr>
            <a:spLocks noChangeShapeType="1"/>
          </p:cNvSpPr>
          <p:nvPr/>
        </p:nvSpPr>
        <p:spPr bwMode="auto">
          <a:xfrm>
            <a:off x="2743200" y="5943600"/>
            <a:ext cx="12192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10264" name="Rectangle 16"/>
          <p:cNvSpPr>
            <a:spLocks noChangeArrowheads="1"/>
          </p:cNvSpPr>
          <p:nvPr/>
        </p:nvSpPr>
        <p:spPr bwMode="auto">
          <a:xfrm>
            <a:off x="5283200" y="5257800"/>
            <a:ext cx="916517" cy="336550"/>
          </a:xfrm>
          <a:prstGeom prst="rect">
            <a:avLst/>
          </a:prstGeom>
          <a:noFill/>
          <a:ln w="9525">
            <a:noFill/>
            <a:miter lim="800000"/>
            <a:headEnd/>
            <a:tailEnd/>
          </a:ln>
          <a:effectLst/>
        </p:spPr>
        <p:txBody>
          <a:bodyPr lIns="90488" tIns="44450" rIns="90488" bIns="44450">
            <a:spAutoFit/>
          </a:bodyPr>
          <a:lstStyle/>
          <a:p>
            <a:pPr>
              <a:spcBef>
                <a:spcPct val="50000"/>
              </a:spcBef>
            </a:pPr>
            <a:r>
              <a:rPr lang="en-US" sz="1600"/>
              <a:t> 1.8</a:t>
            </a:r>
            <a:endParaRPr lang="en-US" baseline="-25000"/>
          </a:p>
        </p:txBody>
      </p:sp>
      <p:graphicFrame>
        <p:nvGraphicFramePr>
          <p:cNvPr id="10265" name="Object 1"/>
          <p:cNvGraphicFramePr>
            <a:graphicFrameLocks noChangeAspect="1"/>
          </p:cNvGraphicFramePr>
          <p:nvPr/>
        </p:nvGraphicFramePr>
        <p:xfrm>
          <a:off x="8449733" y="5210175"/>
          <a:ext cx="999067" cy="255588"/>
        </p:xfrm>
        <a:graphic>
          <a:graphicData uri="http://schemas.openxmlformats.org/presentationml/2006/ole">
            <p:oleObj spid="_x0000_s1174531" name="Equation" r:id="rId4" imgW="520248" imgH="177646" progId="">
              <p:embed/>
            </p:oleObj>
          </a:graphicData>
        </a:graphic>
      </p:graphicFrame>
      <p:sp>
        <p:nvSpPr>
          <p:cNvPr id="10266" name="Line 79"/>
          <p:cNvSpPr>
            <a:spLocks noChangeShapeType="1"/>
          </p:cNvSpPr>
          <p:nvPr/>
        </p:nvSpPr>
        <p:spPr bwMode="auto">
          <a:xfrm>
            <a:off x="3962400" y="4876800"/>
            <a:ext cx="0" cy="274638"/>
          </a:xfrm>
          <a:prstGeom prst="line">
            <a:avLst/>
          </a:prstGeom>
          <a:noFill/>
          <a:ln w="19050">
            <a:solidFill>
              <a:schemeClr val="tx1"/>
            </a:solidFill>
            <a:round/>
            <a:headEnd/>
            <a:tailEnd/>
          </a:ln>
          <a:effectLst/>
        </p:spPr>
        <p:txBody>
          <a:bodyPr wrap="none" anchor="ctr"/>
          <a:lstStyle/>
          <a:p>
            <a:endParaRPr lang="en-US"/>
          </a:p>
        </p:txBody>
      </p:sp>
      <p:sp>
        <p:nvSpPr>
          <p:cNvPr id="10267" name="Freeform 62"/>
          <p:cNvSpPr>
            <a:spLocks/>
          </p:cNvSpPr>
          <p:nvPr/>
        </p:nvSpPr>
        <p:spPr bwMode="auto">
          <a:xfrm>
            <a:off x="2946400" y="3505200"/>
            <a:ext cx="2736851" cy="15621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10268" name="Line 79"/>
          <p:cNvSpPr>
            <a:spLocks noChangeShapeType="1"/>
          </p:cNvSpPr>
          <p:nvPr/>
        </p:nvSpPr>
        <p:spPr bwMode="auto">
          <a:xfrm>
            <a:off x="7416800" y="4876800"/>
            <a:ext cx="0" cy="274638"/>
          </a:xfrm>
          <a:prstGeom prst="line">
            <a:avLst/>
          </a:prstGeom>
          <a:noFill/>
          <a:ln w="19050">
            <a:solidFill>
              <a:schemeClr val="tx1"/>
            </a:solidFill>
            <a:round/>
            <a:headEnd/>
            <a:tailEnd/>
          </a:ln>
          <a:effectLst/>
        </p:spPr>
        <p:txBody>
          <a:bodyPr wrap="none" anchor="ctr"/>
          <a:lstStyle/>
          <a:p>
            <a:endParaRPr lang="en-US"/>
          </a:p>
        </p:txBody>
      </p:sp>
      <p:sp>
        <p:nvSpPr>
          <p:cNvPr id="10269" name="Freeform 63"/>
          <p:cNvSpPr>
            <a:spLocks/>
          </p:cNvSpPr>
          <p:nvPr/>
        </p:nvSpPr>
        <p:spPr bwMode="auto">
          <a:xfrm>
            <a:off x="5695952" y="3505200"/>
            <a:ext cx="2736849" cy="15621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838200" y="76200"/>
            <a:ext cx="10515600" cy="914400"/>
          </a:xfrm>
        </p:spPr>
        <p:txBody>
          <a:bodyPr/>
          <a:lstStyle/>
          <a:p>
            <a:r>
              <a:rPr lang="en-US" smtClean="0"/>
              <a:t>One-Tail Hypothesis Tests</a:t>
            </a:r>
          </a:p>
        </p:txBody>
      </p:sp>
      <p:sp>
        <p:nvSpPr>
          <p:cNvPr id="11267" name="Content Placeholder 2"/>
          <p:cNvSpPr>
            <a:spLocks noGrp="1"/>
          </p:cNvSpPr>
          <p:nvPr>
            <p:ph idx="1"/>
          </p:nvPr>
        </p:nvSpPr>
        <p:spPr>
          <a:xfrm>
            <a:off x="327378" y="1295401"/>
            <a:ext cx="11627555" cy="1985963"/>
          </a:xfrm>
        </p:spPr>
        <p:txBody>
          <a:bodyPr/>
          <a:lstStyle/>
          <a:p>
            <a:r>
              <a:rPr lang="en-US" sz="2400" dirty="0" smtClean="0">
                <a:solidFill>
                  <a:schemeClr val="tx1"/>
                </a:solidFill>
              </a:rPr>
              <a:t>A </a:t>
            </a:r>
            <a:r>
              <a:rPr lang="en-US" sz="2400" b="1" dirty="0" smtClean="0">
                <a:solidFill>
                  <a:schemeClr val="tx1"/>
                </a:solidFill>
              </a:rPr>
              <a:t>one-tail hypothesis test </a:t>
            </a:r>
            <a:r>
              <a:rPr lang="en-US" sz="2400" dirty="0" smtClean="0">
                <a:solidFill>
                  <a:schemeClr val="tx1"/>
                </a:solidFill>
              </a:rPr>
              <a:t>is used when the alternative hypothesis is stated as &lt; or &gt;</a:t>
            </a:r>
          </a:p>
        </p:txBody>
      </p:sp>
      <p:sp>
        <p:nvSpPr>
          <p:cNvPr id="16388" name="TextBox 6"/>
          <p:cNvSpPr txBox="1">
            <a:spLocks noChangeArrowheads="1"/>
          </p:cNvSpPr>
          <p:nvPr/>
        </p:nvSpPr>
        <p:spPr bwMode="auto">
          <a:xfrm>
            <a:off x="605368" y="3138488"/>
            <a:ext cx="4881033"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000" b="1" dirty="0" smtClean="0">
                <a:latin typeface="+mn-lt"/>
                <a:cs typeface="Arial" panose="020B0604020202020204" pitchFamily="34" charset="0"/>
              </a:rPr>
              <a:t>Upper tail test</a:t>
            </a:r>
            <a:r>
              <a:rPr lang="en-US" sz="2000" dirty="0" smtClean="0">
                <a:latin typeface="+mn-lt"/>
                <a:cs typeface="Arial" panose="020B0604020202020204" pitchFamily="34" charset="0"/>
              </a:rPr>
              <a:t>: We assume that </a:t>
            </a:r>
            <a:r>
              <a:rPr lang="el-GR" sz="2000" i="1" dirty="0" smtClean="0">
                <a:latin typeface="+mn-lt"/>
                <a:cs typeface="Arial" panose="020B0604020202020204" pitchFamily="34" charset="0"/>
              </a:rPr>
              <a:t>μ</a:t>
            </a:r>
            <a:r>
              <a:rPr lang="en-US" sz="2000" dirty="0" smtClean="0">
                <a:latin typeface="+mn-lt"/>
                <a:cs typeface="Arial" panose="020B0604020202020204" pitchFamily="34" charset="0"/>
              </a:rPr>
              <a:t> = 1.8 unless the sample mean is much higher than 1.8</a:t>
            </a:r>
          </a:p>
        </p:txBody>
      </p:sp>
      <p:sp>
        <p:nvSpPr>
          <p:cNvPr id="11269" name="Line 64"/>
          <p:cNvSpPr>
            <a:spLocks noChangeShapeType="1"/>
          </p:cNvSpPr>
          <p:nvPr/>
        </p:nvSpPr>
        <p:spPr bwMode="auto">
          <a:xfrm flipH="1" flipV="1">
            <a:off x="9082617" y="5208588"/>
            <a:ext cx="0" cy="50800"/>
          </a:xfrm>
          <a:prstGeom prst="line">
            <a:avLst/>
          </a:prstGeom>
          <a:noFill/>
          <a:ln w="28575" cap="sq">
            <a:solidFill>
              <a:schemeClr val="tx2"/>
            </a:solidFill>
            <a:miter lim="800000"/>
            <a:headEnd/>
            <a:tailEnd/>
          </a:ln>
          <a:effectLst/>
        </p:spPr>
        <p:txBody>
          <a:bodyPr wrap="none"/>
          <a:lstStyle/>
          <a:p>
            <a:endParaRPr lang="en-US"/>
          </a:p>
        </p:txBody>
      </p:sp>
      <p:sp>
        <p:nvSpPr>
          <p:cNvPr id="11270" name="Rectangle 16"/>
          <p:cNvSpPr>
            <a:spLocks noChangeArrowheads="1"/>
          </p:cNvSpPr>
          <p:nvPr/>
        </p:nvSpPr>
        <p:spPr bwMode="auto">
          <a:xfrm>
            <a:off x="6498167" y="4424364"/>
            <a:ext cx="1835151" cy="365125"/>
          </a:xfrm>
          <a:prstGeom prst="rect">
            <a:avLst/>
          </a:prstGeom>
          <a:noFill/>
          <a:ln w="9525">
            <a:noFill/>
            <a:miter lim="800000"/>
            <a:headEnd/>
            <a:tailEnd/>
          </a:ln>
          <a:effectLst/>
        </p:spPr>
        <p:txBody>
          <a:bodyPr lIns="90488" tIns="44450" rIns="90488" bIns="44450">
            <a:spAutoFit/>
          </a:bodyPr>
          <a:lstStyle/>
          <a:p>
            <a:pPr>
              <a:spcBef>
                <a:spcPct val="50000"/>
              </a:spcBef>
            </a:pPr>
            <a:r>
              <a:rPr lang="en-US"/>
              <a:t> Reject </a:t>
            </a:r>
            <a:r>
              <a:rPr lang="en-US" i="1"/>
              <a:t>H</a:t>
            </a:r>
            <a:r>
              <a:rPr lang="en-US" baseline="-25000"/>
              <a:t>0</a:t>
            </a:r>
          </a:p>
        </p:txBody>
      </p:sp>
      <p:sp>
        <p:nvSpPr>
          <p:cNvPr id="11271" name="Line 59"/>
          <p:cNvSpPr>
            <a:spLocks noChangeShapeType="1"/>
          </p:cNvSpPr>
          <p:nvPr/>
        </p:nvSpPr>
        <p:spPr bwMode="auto">
          <a:xfrm flipH="1">
            <a:off x="9652000" y="4725988"/>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11272" name="Text Box 83"/>
          <p:cNvSpPr txBox="1">
            <a:spLocks noChangeArrowheads="1"/>
          </p:cNvSpPr>
          <p:nvPr/>
        </p:nvSpPr>
        <p:spPr bwMode="auto">
          <a:xfrm>
            <a:off x="3397251" y="6019800"/>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11273" name="Text Box 84"/>
          <p:cNvSpPr txBox="1">
            <a:spLocks noChangeArrowheads="1"/>
          </p:cNvSpPr>
          <p:nvPr/>
        </p:nvSpPr>
        <p:spPr bwMode="auto">
          <a:xfrm>
            <a:off x="7213600" y="6019800"/>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11274" name="Text Box 87"/>
          <p:cNvSpPr txBox="1">
            <a:spLocks noChangeArrowheads="1"/>
          </p:cNvSpPr>
          <p:nvPr/>
        </p:nvSpPr>
        <p:spPr bwMode="auto">
          <a:xfrm>
            <a:off x="8686800" y="6019801"/>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11275" name="Rectangle 16"/>
          <p:cNvSpPr>
            <a:spLocks noChangeArrowheads="1"/>
          </p:cNvSpPr>
          <p:nvPr/>
        </p:nvSpPr>
        <p:spPr bwMode="auto">
          <a:xfrm>
            <a:off x="3556001" y="4432300"/>
            <a:ext cx="1835151" cy="368300"/>
          </a:xfrm>
          <a:prstGeom prst="rect">
            <a:avLst/>
          </a:prstGeom>
          <a:noFill/>
          <a:ln w="9525">
            <a:noFill/>
            <a:miter lim="800000"/>
            <a:headEnd/>
            <a:tailEnd/>
          </a:ln>
          <a:effectLst/>
        </p:spPr>
        <p:txBody>
          <a:bodyPr lIns="90488" tIns="44450" rIns="90488" bIns="44450">
            <a:spAutoFit/>
          </a:bodyPr>
          <a:lstStyle/>
          <a:p>
            <a:pPr>
              <a:spcBef>
                <a:spcPct val="50000"/>
              </a:spcBef>
            </a:pPr>
            <a:r>
              <a:rPr lang="en-US"/>
              <a:t> Reject </a:t>
            </a:r>
            <a:r>
              <a:rPr lang="en-US" i="1"/>
              <a:t>H</a:t>
            </a:r>
            <a:r>
              <a:rPr lang="en-US" baseline="-25000"/>
              <a:t>0</a:t>
            </a:r>
          </a:p>
        </p:txBody>
      </p:sp>
      <p:graphicFrame>
        <p:nvGraphicFramePr>
          <p:cNvPr id="11276" name="Object 1"/>
          <p:cNvGraphicFramePr>
            <a:graphicFrameLocks noChangeAspect="1"/>
          </p:cNvGraphicFramePr>
          <p:nvPr/>
        </p:nvGraphicFramePr>
        <p:xfrm>
          <a:off x="8820152" y="5403851"/>
          <a:ext cx="690033" cy="466725"/>
        </p:xfrm>
        <a:graphic>
          <a:graphicData uri="http://schemas.openxmlformats.org/presentationml/2006/ole">
            <p:oleObj spid="_x0000_s1175554" name="Equation" r:id="rId4" imgW="266469" imgH="241091" progId="">
              <p:embed/>
            </p:oleObj>
          </a:graphicData>
        </a:graphic>
      </p:graphicFrame>
      <p:sp>
        <p:nvSpPr>
          <p:cNvPr id="11277" name="Text Box 87"/>
          <p:cNvSpPr txBox="1">
            <a:spLocks noChangeArrowheads="1"/>
          </p:cNvSpPr>
          <p:nvPr/>
        </p:nvSpPr>
        <p:spPr bwMode="auto">
          <a:xfrm>
            <a:off x="9800167" y="4387850"/>
            <a:ext cx="2286000" cy="338138"/>
          </a:xfrm>
          <a:prstGeom prst="rect">
            <a:avLst/>
          </a:prstGeom>
          <a:noFill/>
          <a:ln w="19050" algn="ctr">
            <a:noFill/>
            <a:miter lim="800000"/>
            <a:headEnd/>
            <a:tailEnd/>
          </a:ln>
          <a:effectLst/>
        </p:spPr>
        <p:txBody>
          <a:bodyPr>
            <a:spAutoFit/>
          </a:bodyPr>
          <a:lstStyle/>
          <a:p>
            <a:pPr eaLnBrk="1" hangingPunct="1">
              <a:spcBef>
                <a:spcPct val="50000"/>
              </a:spcBef>
            </a:pPr>
            <a:r>
              <a:rPr lang="en-US" sz="1600"/>
              <a:t>Do not reject </a:t>
            </a:r>
            <a:r>
              <a:rPr lang="en-US" sz="1600" i="1"/>
              <a:t>H</a:t>
            </a:r>
            <a:r>
              <a:rPr lang="en-US" sz="1600" baseline="-25000"/>
              <a:t>0</a:t>
            </a:r>
          </a:p>
        </p:txBody>
      </p:sp>
      <p:sp>
        <p:nvSpPr>
          <p:cNvPr id="11278" name="Rectangle 16"/>
          <p:cNvSpPr>
            <a:spLocks noChangeArrowheads="1"/>
          </p:cNvSpPr>
          <p:nvPr/>
        </p:nvSpPr>
        <p:spPr bwMode="auto">
          <a:xfrm>
            <a:off x="8682567" y="5262563"/>
            <a:ext cx="916517" cy="336550"/>
          </a:xfrm>
          <a:prstGeom prst="rect">
            <a:avLst/>
          </a:prstGeom>
          <a:noFill/>
          <a:ln w="9525">
            <a:noFill/>
            <a:miter lim="800000"/>
            <a:headEnd/>
            <a:tailEnd/>
          </a:ln>
          <a:effectLst/>
        </p:spPr>
        <p:txBody>
          <a:bodyPr lIns="90488" tIns="44450" rIns="90488" bIns="44450">
            <a:spAutoFit/>
          </a:bodyPr>
          <a:lstStyle/>
          <a:p>
            <a:pPr>
              <a:spcBef>
                <a:spcPct val="50000"/>
              </a:spcBef>
            </a:pPr>
            <a:r>
              <a:rPr lang="en-US" sz="1600"/>
              <a:t> 1.8</a:t>
            </a:r>
            <a:endParaRPr lang="en-US" baseline="-25000"/>
          </a:p>
        </p:txBody>
      </p:sp>
      <p:graphicFrame>
        <p:nvGraphicFramePr>
          <p:cNvPr id="11279" name="Object 1"/>
          <p:cNvGraphicFramePr>
            <a:graphicFrameLocks noChangeAspect="1"/>
          </p:cNvGraphicFramePr>
          <p:nvPr/>
        </p:nvGraphicFramePr>
        <p:xfrm>
          <a:off x="10443633" y="5232400"/>
          <a:ext cx="999067" cy="255588"/>
        </p:xfrm>
        <a:graphic>
          <a:graphicData uri="http://schemas.openxmlformats.org/presentationml/2006/ole">
            <p:oleObj spid="_x0000_s1175555" name="Equation" r:id="rId5" imgW="520248" imgH="177646" progId="">
              <p:embed/>
            </p:oleObj>
          </a:graphicData>
        </a:graphic>
      </p:graphicFrame>
      <p:sp>
        <p:nvSpPr>
          <p:cNvPr id="16400" name="Rectangle 8"/>
          <p:cNvSpPr>
            <a:spLocks noChangeArrowheads="1"/>
          </p:cNvSpPr>
          <p:nvPr/>
        </p:nvSpPr>
        <p:spPr bwMode="auto">
          <a:xfrm>
            <a:off x="7721601" y="2133600"/>
            <a:ext cx="2038351" cy="901700"/>
          </a:xfrm>
          <a:prstGeom prst="rect">
            <a:avLst/>
          </a:prstGeom>
          <a:solidFill>
            <a:srgbClr val="CCE9AD"/>
          </a:solidFill>
          <a:ln w="12700">
            <a:solidFill>
              <a:schemeClr val="tx1"/>
            </a:solidFill>
            <a:miter lim="800000"/>
            <a:headEnd/>
            <a:tailEnd/>
          </a:ln>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10000"/>
              </a:lnSpc>
              <a:spcBef>
                <a:spcPct val="50000"/>
              </a:spcBef>
              <a:buFontTx/>
              <a:buNone/>
              <a:defRPr/>
            </a:pPr>
            <a:r>
              <a:rPr lang="en-US" sz="2400" i="1" smtClean="0">
                <a:latin typeface="+mn-lt"/>
                <a:cs typeface="Arial" panose="020B0604020202020204" pitchFamily="34" charset="0"/>
              </a:rPr>
              <a:t>H</a:t>
            </a:r>
            <a:r>
              <a:rPr lang="en-US" sz="2400" baseline="-25000" smtClean="0">
                <a:latin typeface="+mn-lt"/>
                <a:cs typeface="Arial" panose="020B0604020202020204" pitchFamily="34" charset="0"/>
              </a:rPr>
              <a:t>0</a:t>
            </a:r>
            <a:r>
              <a:rPr lang="en-US" sz="2400" smtClean="0">
                <a:latin typeface="+mn-lt"/>
                <a:cs typeface="Arial" panose="020B0604020202020204" pitchFamily="34" charset="0"/>
              </a:rPr>
              <a:t>: </a:t>
            </a:r>
            <a:r>
              <a:rPr lang="el-GR" sz="2400" i="1" smtClean="0">
                <a:latin typeface="+mn-lt"/>
                <a:cs typeface="Arial" panose="020B0604020202020204" pitchFamily="34" charset="0"/>
              </a:rPr>
              <a:t>μ</a:t>
            </a:r>
            <a:r>
              <a:rPr lang="en-US" sz="2400" smtClean="0">
                <a:latin typeface="+mn-lt"/>
                <a:cs typeface="Arial" panose="020B0604020202020204" pitchFamily="34" charset="0"/>
              </a:rPr>
              <a:t> ≥ 1.8   </a:t>
            </a:r>
            <a:r>
              <a:rPr lang="en-US" sz="2400" i="1" smtClean="0">
                <a:latin typeface="+mn-lt"/>
                <a:cs typeface="Arial" panose="020B0604020202020204" pitchFamily="34" charset="0"/>
              </a:rPr>
              <a:t>H</a:t>
            </a:r>
            <a:r>
              <a:rPr lang="en-US" sz="2400" baseline="-25000" smtClean="0">
                <a:latin typeface="+mn-lt"/>
                <a:cs typeface="Arial" panose="020B0604020202020204" pitchFamily="34" charset="0"/>
              </a:rPr>
              <a:t>1</a:t>
            </a:r>
            <a:r>
              <a:rPr lang="en-US" sz="2400" smtClean="0">
                <a:latin typeface="+mn-lt"/>
                <a:cs typeface="Arial" panose="020B0604020202020204" pitchFamily="34" charset="0"/>
              </a:rPr>
              <a:t>: </a:t>
            </a:r>
            <a:r>
              <a:rPr lang="el-GR" sz="2400" i="1" smtClean="0">
                <a:latin typeface="+mn-lt"/>
                <a:cs typeface="Arial" panose="020B0604020202020204" pitchFamily="34" charset="0"/>
              </a:rPr>
              <a:t>μ</a:t>
            </a:r>
            <a:r>
              <a:rPr lang="en-US" sz="2400" smtClean="0">
                <a:latin typeface="+mn-lt"/>
                <a:cs typeface="Arial" panose="020B0604020202020204" pitchFamily="34" charset="0"/>
              </a:rPr>
              <a:t> &lt; 1.8</a:t>
            </a:r>
          </a:p>
        </p:txBody>
      </p:sp>
      <p:sp>
        <p:nvSpPr>
          <p:cNvPr id="16401" name="Rectangle 11"/>
          <p:cNvSpPr>
            <a:spLocks noChangeArrowheads="1"/>
          </p:cNvSpPr>
          <p:nvPr/>
        </p:nvSpPr>
        <p:spPr bwMode="auto">
          <a:xfrm>
            <a:off x="1625600" y="2133600"/>
            <a:ext cx="2025651" cy="901700"/>
          </a:xfrm>
          <a:prstGeom prst="rect">
            <a:avLst/>
          </a:prstGeom>
          <a:solidFill>
            <a:srgbClr val="CCE9AD"/>
          </a:solidFill>
          <a:ln w="12700">
            <a:solidFill>
              <a:schemeClr val="tx1"/>
            </a:solidFill>
            <a:miter lim="800000"/>
            <a:headEnd/>
            <a:tailEnd/>
          </a:ln>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10000"/>
              </a:lnSpc>
              <a:spcBef>
                <a:spcPct val="50000"/>
              </a:spcBef>
              <a:buFontTx/>
              <a:buNone/>
              <a:defRPr/>
            </a:pPr>
            <a:r>
              <a:rPr lang="en-US" sz="2400" i="1" dirty="0" smtClean="0">
                <a:latin typeface="+mn-lt"/>
                <a:cs typeface="Arial" panose="020B0604020202020204" pitchFamily="34" charset="0"/>
              </a:rPr>
              <a:t>H</a:t>
            </a:r>
            <a:r>
              <a:rPr lang="en-US" sz="2400" baseline="-25000" dirty="0" smtClean="0">
                <a:latin typeface="+mn-lt"/>
                <a:cs typeface="Arial" panose="020B0604020202020204" pitchFamily="34" charset="0"/>
              </a:rPr>
              <a:t>0</a:t>
            </a:r>
            <a:r>
              <a:rPr lang="en-US" sz="2400" dirty="0" smtClean="0">
                <a:latin typeface="+mn-lt"/>
                <a:cs typeface="Arial" panose="020B0604020202020204" pitchFamily="34" charset="0"/>
              </a:rPr>
              <a:t>: </a:t>
            </a:r>
            <a:r>
              <a:rPr lang="el-GR" sz="2400" i="1" dirty="0" smtClean="0">
                <a:latin typeface="+mn-lt"/>
                <a:cs typeface="Arial" panose="020B0604020202020204" pitchFamily="34" charset="0"/>
              </a:rPr>
              <a:t>μ</a:t>
            </a:r>
            <a:r>
              <a:rPr lang="en-US" sz="2400" dirty="0" smtClean="0">
                <a:latin typeface="+mn-lt"/>
                <a:cs typeface="Arial" panose="020B0604020202020204" pitchFamily="34" charset="0"/>
              </a:rPr>
              <a:t> ≤ 1.8  </a:t>
            </a:r>
            <a:r>
              <a:rPr lang="en-US" sz="2400" i="1" dirty="0" smtClean="0">
                <a:latin typeface="+mn-lt"/>
                <a:cs typeface="Arial" panose="020B0604020202020204" pitchFamily="34" charset="0"/>
              </a:rPr>
              <a:t>H</a:t>
            </a:r>
            <a:r>
              <a:rPr lang="en-US" sz="2400" baseline="-25000" dirty="0" smtClean="0">
                <a:latin typeface="+mn-lt"/>
                <a:cs typeface="Arial" panose="020B0604020202020204" pitchFamily="34" charset="0"/>
              </a:rPr>
              <a:t>1</a:t>
            </a:r>
            <a:r>
              <a:rPr lang="en-US" sz="2400" dirty="0" smtClean="0">
                <a:latin typeface="+mn-lt"/>
                <a:cs typeface="Arial" panose="020B0604020202020204" pitchFamily="34" charset="0"/>
              </a:rPr>
              <a:t>: </a:t>
            </a:r>
            <a:r>
              <a:rPr lang="el-GR" sz="2400" i="1" dirty="0" smtClean="0">
                <a:latin typeface="+mn-lt"/>
                <a:cs typeface="Arial" panose="020B0604020202020204" pitchFamily="34" charset="0"/>
              </a:rPr>
              <a:t>μ</a:t>
            </a:r>
            <a:r>
              <a:rPr lang="en-US" sz="2400" dirty="0" smtClean="0">
                <a:latin typeface="+mn-lt"/>
                <a:cs typeface="Arial" panose="020B0604020202020204" pitchFamily="34" charset="0"/>
              </a:rPr>
              <a:t> &gt; 1.8</a:t>
            </a:r>
          </a:p>
        </p:txBody>
      </p:sp>
      <p:sp>
        <p:nvSpPr>
          <p:cNvPr id="11282" name="Freeform 5"/>
          <p:cNvSpPr>
            <a:spLocks/>
          </p:cNvSpPr>
          <p:nvPr/>
        </p:nvSpPr>
        <p:spPr bwMode="auto">
          <a:xfrm>
            <a:off x="7624234" y="4799014"/>
            <a:ext cx="791633" cy="384175"/>
          </a:xfrm>
          <a:custGeom>
            <a:avLst/>
            <a:gdLst>
              <a:gd name="T0" fmla="*/ 0 w 8348"/>
              <a:gd name="T1" fmla="*/ 2147483647 h 10000"/>
              <a:gd name="T2" fmla="*/ 2147483647 w 8348"/>
              <a:gd name="T3" fmla="*/ 2147483647 h 10000"/>
              <a:gd name="T4" fmla="*/ 2147483647 w 8348"/>
              <a:gd name="T5" fmla="*/ 2147483647 h 10000"/>
              <a:gd name="T6" fmla="*/ 2147483647 w 8348"/>
              <a:gd name="T7" fmla="*/ 2147483647 h 10000"/>
              <a:gd name="T8" fmla="*/ 2147483647 w 8348"/>
              <a:gd name="T9" fmla="*/ 2147483647 h 10000"/>
              <a:gd name="T10" fmla="*/ 2147483647 w 8348"/>
              <a:gd name="T11" fmla="*/ 0 h 10000"/>
              <a:gd name="T12" fmla="*/ 2147483647 w 8348"/>
              <a:gd name="T13" fmla="*/ 2147483647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48" h="10000">
                <a:moveTo>
                  <a:pt x="0" y="9835"/>
                </a:moveTo>
                <a:cubicBezTo>
                  <a:pt x="45" y="9284"/>
                  <a:pt x="89" y="8733"/>
                  <a:pt x="134" y="8182"/>
                </a:cubicBezTo>
                <a:lnTo>
                  <a:pt x="3839" y="6612"/>
                </a:lnTo>
                <a:lnTo>
                  <a:pt x="6049" y="5248"/>
                </a:lnTo>
                <a:lnTo>
                  <a:pt x="7277" y="2645"/>
                </a:lnTo>
                <a:lnTo>
                  <a:pt x="8303" y="0"/>
                </a:lnTo>
                <a:cubicBezTo>
                  <a:pt x="8318" y="3333"/>
                  <a:pt x="8333" y="6667"/>
                  <a:pt x="8348" y="10000"/>
                </a:cubicBezTo>
              </a:path>
            </a:pathLst>
          </a:custGeom>
          <a:solidFill>
            <a:srgbClr val="FFC000"/>
          </a:solidFill>
          <a:ln w="9525">
            <a:noFill/>
            <a:round/>
            <a:headEnd/>
            <a:tailEnd/>
          </a:ln>
        </p:spPr>
        <p:txBody>
          <a:bodyPr/>
          <a:lstStyle/>
          <a:p>
            <a:endParaRPr lang="en-US"/>
          </a:p>
        </p:txBody>
      </p:sp>
      <p:sp>
        <p:nvSpPr>
          <p:cNvPr id="11283" name="Freeform 7"/>
          <p:cNvSpPr>
            <a:spLocks/>
          </p:cNvSpPr>
          <p:nvPr/>
        </p:nvSpPr>
        <p:spPr bwMode="auto">
          <a:xfrm>
            <a:off x="9088967" y="4191000"/>
            <a:ext cx="14224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11284" name="Freeform 9"/>
          <p:cNvSpPr>
            <a:spLocks/>
          </p:cNvSpPr>
          <p:nvPr/>
        </p:nvSpPr>
        <p:spPr bwMode="auto">
          <a:xfrm>
            <a:off x="7620000" y="5181600"/>
            <a:ext cx="2954867" cy="1588"/>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11285" name="Line 13"/>
          <p:cNvSpPr>
            <a:spLocks noChangeShapeType="1"/>
          </p:cNvSpPr>
          <p:nvPr/>
        </p:nvSpPr>
        <p:spPr bwMode="auto">
          <a:xfrm>
            <a:off x="7768167" y="4748213"/>
            <a:ext cx="203200" cy="227012"/>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11286" name="Line 40"/>
          <p:cNvSpPr>
            <a:spLocks noChangeShapeType="1"/>
          </p:cNvSpPr>
          <p:nvPr/>
        </p:nvSpPr>
        <p:spPr bwMode="auto">
          <a:xfrm flipH="1">
            <a:off x="3651251" y="4800600"/>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11287" name="Freeform 50"/>
          <p:cNvSpPr>
            <a:spLocks/>
          </p:cNvSpPr>
          <p:nvPr/>
        </p:nvSpPr>
        <p:spPr bwMode="auto">
          <a:xfrm>
            <a:off x="3367617" y="4851400"/>
            <a:ext cx="762000" cy="330200"/>
          </a:xfrm>
          <a:custGeom>
            <a:avLst/>
            <a:gdLst>
              <a:gd name="T0" fmla="*/ 2147483647 w 360"/>
              <a:gd name="T1" fmla="*/ 2147483647 h 208"/>
              <a:gd name="T2" fmla="*/ 2147483647 w 360"/>
              <a:gd name="T3" fmla="*/ 2147483647 h 208"/>
              <a:gd name="T4" fmla="*/ 2147483647 w 360"/>
              <a:gd name="T5" fmla="*/ 2147483647 h 208"/>
              <a:gd name="T6" fmla="*/ 2147483647 w 360"/>
              <a:gd name="T7" fmla="*/ 2147483647 h 208"/>
              <a:gd name="T8" fmla="*/ 2147483647 w 360"/>
              <a:gd name="T9" fmla="*/ 2147483647 h 208"/>
              <a:gd name="T10" fmla="*/ 0 w 360"/>
              <a:gd name="T11" fmla="*/ 0 h 208"/>
              <a:gd name="T12" fmla="*/ 0 w 360"/>
              <a:gd name="T13" fmla="*/ 2147483647 h 208"/>
              <a:gd name="T14" fmla="*/ 2147483647 w 360"/>
              <a:gd name="T15" fmla="*/ 2147483647 h 2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0" h="208">
                <a:moveTo>
                  <a:pt x="354" y="164"/>
                </a:moveTo>
                <a:lnTo>
                  <a:pt x="262" y="146"/>
                </a:lnTo>
                <a:lnTo>
                  <a:pt x="172" y="128"/>
                </a:lnTo>
                <a:lnTo>
                  <a:pt x="106" y="100"/>
                </a:lnTo>
                <a:lnTo>
                  <a:pt x="48" y="50"/>
                </a:lnTo>
                <a:lnTo>
                  <a:pt x="0" y="0"/>
                </a:lnTo>
                <a:lnTo>
                  <a:pt x="0" y="202"/>
                </a:lnTo>
                <a:lnTo>
                  <a:pt x="360" y="208"/>
                </a:lnTo>
              </a:path>
            </a:pathLst>
          </a:custGeom>
          <a:solidFill>
            <a:srgbClr val="FFC000"/>
          </a:solidFill>
          <a:ln w="9525">
            <a:noFill/>
            <a:round/>
            <a:headEnd/>
            <a:tailEnd/>
          </a:ln>
        </p:spPr>
        <p:txBody>
          <a:bodyPr/>
          <a:lstStyle/>
          <a:p>
            <a:endParaRPr lang="en-US"/>
          </a:p>
        </p:txBody>
      </p:sp>
      <p:sp>
        <p:nvSpPr>
          <p:cNvPr id="11288" name="Freeform 51"/>
          <p:cNvSpPr>
            <a:spLocks/>
          </p:cNvSpPr>
          <p:nvPr/>
        </p:nvSpPr>
        <p:spPr bwMode="auto">
          <a:xfrm>
            <a:off x="1212851" y="4191000"/>
            <a:ext cx="14224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11289" name="Freeform 57"/>
          <p:cNvSpPr>
            <a:spLocks/>
          </p:cNvSpPr>
          <p:nvPr/>
        </p:nvSpPr>
        <p:spPr bwMode="auto">
          <a:xfrm>
            <a:off x="1204384" y="5180014"/>
            <a:ext cx="2954867" cy="158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11290" name="Line 74"/>
          <p:cNvSpPr>
            <a:spLocks noChangeShapeType="1"/>
          </p:cNvSpPr>
          <p:nvPr/>
        </p:nvSpPr>
        <p:spPr bwMode="auto">
          <a:xfrm>
            <a:off x="7675034" y="5943600"/>
            <a:ext cx="75776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11291" name="Line 75"/>
          <p:cNvSpPr>
            <a:spLocks noChangeShapeType="1"/>
          </p:cNvSpPr>
          <p:nvPr/>
        </p:nvSpPr>
        <p:spPr bwMode="auto">
          <a:xfrm>
            <a:off x="8432800" y="5791200"/>
            <a:ext cx="0" cy="304800"/>
          </a:xfrm>
          <a:prstGeom prst="line">
            <a:avLst/>
          </a:prstGeom>
          <a:noFill/>
          <a:ln w="19050">
            <a:solidFill>
              <a:schemeClr val="tx1"/>
            </a:solidFill>
            <a:round/>
            <a:headEnd/>
            <a:tailEnd/>
          </a:ln>
          <a:effectLst/>
        </p:spPr>
        <p:txBody>
          <a:bodyPr wrap="none" anchor="ctr"/>
          <a:lstStyle/>
          <a:p>
            <a:endParaRPr lang="en-US"/>
          </a:p>
        </p:txBody>
      </p:sp>
      <p:sp>
        <p:nvSpPr>
          <p:cNvPr id="11292" name="Line 76"/>
          <p:cNvSpPr>
            <a:spLocks noChangeShapeType="1"/>
          </p:cNvSpPr>
          <p:nvPr/>
        </p:nvSpPr>
        <p:spPr bwMode="auto">
          <a:xfrm>
            <a:off x="1219201" y="5943600"/>
            <a:ext cx="214841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11293" name="Line 77"/>
          <p:cNvSpPr>
            <a:spLocks noChangeShapeType="1"/>
          </p:cNvSpPr>
          <p:nvPr/>
        </p:nvSpPr>
        <p:spPr bwMode="auto">
          <a:xfrm>
            <a:off x="3352800" y="5791200"/>
            <a:ext cx="0" cy="304800"/>
          </a:xfrm>
          <a:prstGeom prst="line">
            <a:avLst/>
          </a:prstGeom>
          <a:noFill/>
          <a:ln w="19050">
            <a:solidFill>
              <a:schemeClr val="tx1"/>
            </a:solidFill>
            <a:round/>
            <a:headEnd/>
            <a:tailEnd/>
          </a:ln>
          <a:effectLst/>
        </p:spPr>
        <p:txBody>
          <a:bodyPr wrap="none" anchor="ctr"/>
          <a:lstStyle/>
          <a:p>
            <a:endParaRPr lang="en-US"/>
          </a:p>
        </p:txBody>
      </p:sp>
      <p:sp>
        <p:nvSpPr>
          <p:cNvPr id="16414" name="TextBox 6"/>
          <p:cNvSpPr txBox="1">
            <a:spLocks noChangeArrowheads="1"/>
          </p:cNvSpPr>
          <p:nvPr/>
        </p:nvSpPr>
        <p:spPr bwMode="auto">
          <a:xfrm>
            <a:off x="6705600" y="3124200"/>
            <a:ext cx="47752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000" b="1" dirty="0" smtClean="0">
                <a:latin typeface="+mn-lt"/>
                <a:cs typeface="Arial" panose="020B0604020202020204" pitchFamily="34" charset="0"/>
              </a:rPr>
              <a:t>Lower tail test</a:t>
            </a:r>
            <a:r>
              <a:rPr lang="en-US" sz="2000" dirty="0" smtClean="0">
                <a:latin typeface="+mn-lt"/>
                <a:cs typeface="Arial" panose="020B0604020202020204" pitchFamily="34" charset="0"/>
              </a:rPr>
              <a:t>: We assume that </a:t>
            </a:r>
            <a:r>
              <a:rPr lang="el-GR" sz="2000" i="1" dirty="0" smtClean="0">
                <a:latin typeface="+mn-lt"/>
                <a:cs typeface="Arial" panose="020B0604020202020204" pitchFamily="34" charset="0"/>
              </a:rPr>
              <a:t>μ</a:t>
            </a:r>
            <a:r>
              <a:rPr lang="en-US" sz="2000" dirty="0" smtClean="0">
                <a:latin typeface="+mn-lt"/>
                <a:cs typeface="Arial" panose="020B0604020202020204" pitchFamily="34" charset="0"/>
              </a:rPr>
              <a:t> = 1.8 unless the sample mean is much lower than 1.8</a:t>
            </a:r>
          </a:p>
        </p:txBody>
      </p:sp>
      <p:sp>
        <p:nvSpPr>
          <p:cNvPr id="11295" name="Text Box 87"/>
          <p:cNvSpPr txBox="1">
            <a:spLocks noChangeArrowheads="1"/>
          </p:cNvSpPr>
          <p:nvPr/>
        </p:nvSpPr>
        <p:spPr bwMode="auto">
          <a:xfrm>
            <a:off x="1422400" y="6019801"/>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11296" name="Text Box 87"/>
          <p:cNvSpPr txBox="1">
            <a:spLocks noChangeArrowheads="1"/>
          </p:cNvSpPr>
          <p:nvPr/>
        </p:nvSpPr>
        <p:spPr bwMode="auto">
          <a:xfrm>
            <a:off x="50800" y="4311650"/>
            <a:ext cx="2286000" cy="338138"/>
          </a:xfrm>
          <a:prstGeom prst="rect">
            <a:avLst/>
          </a:prstGeom>
          <a:noFill/>
          <a:ln w="19050" algn="ctr">
            <a:noFill/>
            <a:miter lim="800000"/>
            <a:headEnd/>
            <a:tailEnd/>
          </a:ln>
          <a:effectLst/>
        </p:spPr>
        <p:txBody>
          <a:bodyPr>
            <a:spAutoFit/>
          </a:bodyPr>
          <a:lstStyle/>
          <a:p>
            <a:pPr eaLnBrk="1" hangingPunct="1">
              <a:spcBef>
                <a:spcPct val="50000"/>
              </a:spcBef>
            </a:pPr>
            <a:r>
              <a:rPr lang="en-US" sz="1600"/>
              <a:t>Do not reject </a:t>
            </a:r>
            <a:r>
              <a:rPr lang="en-US" sz="1600" i="1"/>
              <a:t>H</a:t>
            </a:r>
            <a:r>
              <a:rPr lang="en-US" sz="1600" baseline="-25000"/>
              <a:t>0</a:t>
            </a:r>
          </a:p>
        </p:txBody>
      </p:sp>
      <p:sp>
        <p:nvSpPr>
          <p:cNvPr id="11297" name="Line 13"/>
          <p:cNvSpPr>
            <a:spLocks noChangeShapeType="1"/>
          </p:cNvSpPr>
          <p:nvPr/>
        </p:nvSpPr>
        <p:spPr bwMode="auto">
          <a:xfrm>
            <a:off x="1930400" y="4651376"/>
            <a:ext cx="203200" cy="227013"/>
          </a:xfrm>
          <a:prstGeom prst="line">
            <a:avLst/>
          </a:prstGeom>
          <a:noFill/>
          <a:ln w="12700">
            <a:solidFill>
              <a:schemeClr val="tx1"/>
            </a:solidFill>
            <a:round/>
            <a:headEnd type="none" w="sm" len="sm"/>
            <a:tailEnd type="stealth" w="med" len="med"/>
          </a:ln>
          <a:effectLst/>
        </p:spPr>
        <p:txBody>
          <a:bodyPr wrap="none" anchor="ctr"/>
          <a:lstStyle/>
          <a:p>
            <a:endParaRPr lang="en-US"/>
          </a:p>
        </p:txBody>
      </p:sp>
      <p:graphicFrame>
        <p:nvGraphicFramePr>
          <p:cNvPr id="11298" name="Object 1"/>
          <p:cNvGraphicFramePr>
            <a:graphicFrameLocks noChangeAspect="1"/>
          </p:cNvGraphicFramePr>
          <p:nvPr/>
        </p:nvGraphicFramePr>
        <p:xfrm>
          <a:off x="2271185" y="5400676"/>
          <a:ext cx="690033" cy="466725"/>
        </p:xfrm>
        <a:graphic>
          <a:graphicData uri="http://schemas.openxmlformats.org/presentationml/2006/ole">
            <p:oleObj spid="_x0000_s1175556" name="Equation" r:id="rId6" imgW="266469" imgH="241091" progId="">
              <p:embed/>
            </p:oleObj>
          </a:graphicData>
        </a:graphic>
      </p:graphicFrame>
      <p:sp>
        <p:nvSpPr>
          <p:cNvPr id="11299" name="Rectangle 16"/>
          <p:cNvSpPr>
            <a:spLocks noChangeArrowheads="1"/>
          </p:cNvSpPr>
          <p:nvPr/>
        </p:nvSpPr>
        <p:spPr bwMode="auto">
          <a:xfrm>
            <a:off x="2133600" y="5259388"/>
            <a:ext cx="916517" cy="336550"/>
          </a:xfrm>
          <a:prstGeom prst="rect">
            <a:avLst/>
          </a:prstGeom>
          <a:noFill/>
          <a:ln w="9525">
            <a:noFill/>
            <a:miter lim="800000"/>
            <a:headEnd/>
            <a:tailEnd/>
          </a:ln>
          <a:effectLst/>
        </p:spPr>
        <p:txBody>
          <a:bodyPr lIns="90488" tIns="44450" rIns="90488" bIns="44450">
            <a:spAutoFit/>
          </a:bodyPr>
          <a:lstStyle/>
          <a:p>
            <a:pPr>
              <a:spcBef>
                <a:spcPct val="50000"/>
              </a:spcBef>
            </a:pPr>
            <a:r>
              <a:rPr lang="en-US" sz="1600"/>
              <a:t> 1.8</a:t>
            </a:r>
            <a:endParaRPr lang="en-US" baseline="-25000"/>
          </a:p>
        </p:txBody>
      </p:sp>
      <p:sp>
        <p:nvSpPr>
          <p:cNvPr id="11300" name="Line 64"/>
          <p:cNvSpPr>
            <a:spLocks noChangeShapeType="1"/>
          </p:cNvSpPr>
          <p:nvPr/>
        </p:nvSpPr>
        <p:spPr bwMode="auto">
          <a:xfrm flipH="1" flipV="1">
            <a:off x="2540000" y="5208588"/>
            <a:ext cx="0" cy="50800"/>
          </a:xfrm>
          <a:prstGeom prst="line">
            <a:avLst/>
          </a:prstGeom>
          <a:noFill/>
          <a:ln w="28575" cap="sq">
            <a:solidFill>
              <a:schemeClr val="tx2"/>
            </a:solidFill>
            <a:miter lim="800000"/>
            <a:headEnd/>
            <a:tailEnd/>
          </a:ln>
          <a:effectLst/>
        </p:spPr>
        <p:txBody>
          <a:bodyPr wrap="none"/>
          <a:lstStyle/>
          <a:p>
            <a:endParaRPr lang="en-US"/>
          </a:p>
        </p:txBody>
      </p:sp>
      <p:sp>
        <p:nvSpPr>
          <p:cNvPr id="11301" name="Line 74"/>
          <p:cNvSpPr>
            <a:spLocks noChangeShapeType="1"/>
          </p:cNvSpPr>
          <p:nvPr/>
        </p:nvSpPr>
        <p:spPr bwMode="auto">
          <a:xfrm>
            <a:off x="8432801" y="5943600"/>
            <a:ext cx="207856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11302" name="Line 74"/>
          <p:cNvSpPr>
            <a:spLocks noChangeShapeType="1"/>
          </p:cNvSpPr>
          <p:nvPr/>
        </p:nvSpPr>
        <p:spPr bwMode="auto">
          <a:xfrm>
            <a:off x="3352801" y="5943600"/>
            <a:ext cx="75776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graphicFrame>
        <p:nvGraphicFramePr>
          <p:cNvPr id="11303" name="Object 2"/>
          <p:cNvGraphicFramePr>
            <a:graphicFrameLocks noChangeAspect="1"/>
          </p:cNvGraphicFramePr>
          <p:nvPr/>
        </p:nvGraphicFramePr>
        <p:xfrm>
          <a:off x="3962400" y="5230814"/>
          <a:ext cx="999067" cy="255587"/>
        </p:xfrm>
        <a:graphic>
          <a:graphicData uri="http://schemas.openxmlformats.org/presentationml/2006/ole">
            <p:oleObj spid="_x0000_s1175557" name="Equation" r:id="rId7" imgW="520248" imgH="177646" progId="">
              <p:embed/>
            </p:oleObj>
          </a:graphicData>
        </a:graphic>
      </p:graphicFrame>
      <p:cxnSp>
        <p:nvCxnSpPr>
          <p:cNvPr id="5" name="Straight Connector 4"/>
          <p:cNvCxnSpPr/>
          <p:nvPr/>
        </p:nvCxnSpPr>
        <p:spPr>
          <a:xfrm>
            <a:off x="5994400" y="2209801"/>
            <a:ext cx="0" cy="39481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305" name="Line 77"/>
          <p:cNvSpPr>
            <a:spLocks noChangeShapeType="1"/>
          </p:cNvSpPr>
          <p:nvPr/>
        </p:nvSpPr>
        <p:spPr bwMode="auto">
          <a:xfrm>
            <a:off x="3352800" y="4876800"/>
            <a:ext cx="0" cy="304800"/>
          </a:xfrm>
          <a:prstGeom prst="line">
            <a:avLst/>
          </a:prstGeom>
          <a:noFill/>
          <a:ln w="19050">
            <a:solidFill>
              <a:schemeClr val="tx1"/>
            </a:solidFill>
            <a:round/>
            <a:headEnd/>
            <a:tailEnd/>
          </a:ln>
          <a:effectLst/>
        </p:spPr>
        <p:txBody>
          <a:bodyPr wrap="none" anchor="ctr"/>
          <a:lstStyle/>
          <a:p>
            <a:endParaRPr lang="en-US"/>
          </a:p>
        </p:txBody>
      </p:sp>
      <p:sp>
        <p:nvSpPr>
          <p:cNvPr id="11306" name="Freeform 52"/>
          <p:cNvSpPr>
            <a:spLocks/>
          </p:cNvSpPr>
          <p:nvPr/>
        </p:nvSpPr>
        <p:spPr bwMode="auto">
          <a:xfrm>
            <a:off x="2635251" y="4191000"/>
            <a:ext cx="14224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11307" name="Line 77"/>
          <p:cNvSpPr>
            <a:spLocks noChangeShapeType="1"/>
          </p:cNvSpPr>
          <p:nvPr/>
        </p:nvSpPr>
        <p:spPr bwMode="auto">
          <a:xfrm>
            <a:off x="8415867" y="4800600"/>
            <a:ext cx="0" cy="382588"/>
          </a:xfrm>
          <a:prstGeom prst="line">
            <a:avLst/>
          </a:prstGeom>
          <a:noFill/>
          <a:ln w="19050">
            <a:solidFill>
              <a:schemeClr val="tx1"/>
            </a:solidFill>
            <a:round/>
            <a:headEnd/>
            <a:tailEnd/>
          </a:ln>
          <a:effectLst/>
        </p:spPr>
        <p:txBody>
          <a:bodyPr wrap="none" anchor="ctr"/>
          <a:lstStyle/>
          <a:p>
            <a:endParaRPr lang="en-US"/>
          </a:p>
        </p:txBody>
      </p:sp>
      <p:sp>
        <p:nvSpPr>
          <p:cNvPr id="11308" name="Freeform 6"/>
          <p:cNvSpPr>
            <a:spLocks/>
          </p:cNvSpPr>
          <p:nvPr/>
        </p:nvSpPr>
        <p:spPr bwMode="auto">
          <a:xfrm>
            <a:off x="7666567" y="4191000"/>
            <a:ext cx="14224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38200" y="76200"/>
            <a:ext cx="10515600" cy="914400"/>
          </a:xfrm>
        </p:spPr>
        <p:txBody>
          <a:bodyPr/>
          <a:lstStyle/>
          <a:p>
            <a:r>
              <a:rPr lang="en-US" smtClean="0"/>
              <a:t>The Logic of Hypothesis Testing</a:t>
            </a:r>
          </a:p>
        </p:txBody>
      </p:sp>
      <p:sp>
        <p:nvSpPr>
          <p:cNvPr id="10243" name="Content Placeholder 2"/>
          <p:cNvSpPr>
            <a:spLocks noGrp="1"/>
          </p:cNvSpPr>
          <p:nvPr>
            <p:ph idx="1"/>
          </p:nvPr>
        </p:nvSpPr>
        <p:spPr>
          <a:xfrm>
            <a:off x="677333" y="1241779"/>
            <a:ext cx="11040533" cy="4799584"/>
          </a:xfrm>
        </p:spPr>
        <p:txBody>
          <a:bodyPr>
            <a:normAutofit/>
          </a:bodyPr>
          <a:lstStyle/>
          <a:p>
            <a:pPr>
              <a:spcBef>
                <a:spcPts val="1800"/>
              </a:spcBef>
              <a:buFont typeface="Arial" panose="020B0604020202020204" pitchFamily="34" charset="0"/>
              <a:buNone/>
              <a:defRPr/>
            </a:pPr>
            <a:r>
              <a:rPr lang="en-US" sz="2400" dirty="0">
                <a:solidFill>
                  <a:schemeClr val="tx1"/>
                </a:solidFill>
              </a:rPr>
              <a:t>The null </a:t>
            </a:r>
            <a:r>
              <a:rPr lang="en-US" sz="2400" dirty="0" smtClean="0">
                <a:solidFill>
                  <a:schemeClr val="tx1"/>
                </a:solidFill>
              </a:rPr>
              <a:t>hypothesis can </a:t>
            </a:r>
            <a:r>
              <a:rPr lang="en-US" sz="2400" dirty="0">
                <a:solidFill>
                  <a:schemeClr val="tx1"/>
                </a:solidFill>
              </a:rPr>
              <a:t>never be </a:t>
            </a:r>
            <a:r>
              <a:rPr lang="en-US" sz="2400" dirty="0" smtClean="0">
                <a:solidFill>
                  <a:schemeClr val="tx1"/>
                </a:solidFill>
              </a:rPr>
              <a:t>accepted</a:t>
            </a:r>
            <a:endParaRPr lang="en-US" sz="2400" dirty="0">
              <a:solidFill>
                <a:schemeClr val="tx1"/>
              </a:solidFill>
            </a:endParaRPr>
          </a:p>
          <a:p>
            <a:pPr>
              <a:spcBef>
                <a:spcPts val="1800"/>
              </a:spcBef>
              <a:buFont typeface="Arial" panose="020B0604020202020204" pitchFamily="34" charset="0"/>
              <a:buNone/>
              <a:defRPr/>
            </a:pPr>
            <a:r>
              <a:rPr lang="en-US" sz="2400" dirty="0">
                <a:solidFill>
                  <a:schemeClr val="tx1"/>
                </a:solidFill>
              </a:rPr>
              <a:t>The only two </a:t>
            </a:r>
            <a:r>
              <a:rPr lang="en-US" sz="2400" dirty="0" smtClean="0">
                <a:solidFill>
                  <a:schemeClr val="tx1"/>
                </a:solidFill>
              </a:rPr>
              <a:t>options available </a:t>
            </a:r>
            <a:r>
              <a:rPr lang="en-US" sz="2400" dirty="0">
                <a:solidFill>
                  <a:schemeClr val="tx1"/>
                </a:solidFill>
              </a:rPr>
              <a:t>are to</a:t>
            </a:r>
          </a:p>
          <a:p>
            <a:pPr>
              <a:spcBef>
                <a:spcPts val="1800"/>
              </a:spcBef>
              <a:buFontTx/>
              <a:buNone/>
              <a:defRPr/>
            </a:pPr>
            <a:r>
              <a:rPr lang="en-US" sz="2400" dirty="0" smtClean="0">
                <a:solidFill>
                  <a:schemeClr val="tx1"/>
                </a:solidFill>
              </a:rPr>
              <a:t>	(</a:t>
            </a:r>
            <a:r>
              <a:rPr lang="en-US" sz="2400" dirty="0">
                <a:solidFill>
                  <a:schemeClr val="tx1"/>
                </a:solidFill>
              </a:rPr>
              <a:t>1) </a:t>
            </a:r>
            <a:r>
              <a:rPr lang="en-US" sz="2400" b="1" dirty="0">
                <a:solidFill>
                  <a:schemeClr val="tx1"/>
                </a:solidFill>
              </a:rPr>
              <a:t>reject</a:t>
            </a:r>
            <a:r>
              <a:rPr lang="en-US" sz="2400" dirty="0">
                <a:solidFill>
                  <a:schemeClr val="tx1"/>
                </a:solidFill>
              </a:rPr>
              <a:t> the </a:t>
            </a:r>
            <a:r>
              <a:rPr lang="en-US" sz="2400" dirty="0" smtClean="0">
                <a:solidFill>
                  <a:schemeClr val="tx1"/>
                </a:solidFill>
              </a:rPr>
              <a:t>null hypothesis, </a:t>
            </a:r>
            <a:r>
              <a:rPr lang="en-US" sz="2400" dirty="0">
                <a:solidFill>
                  <a:schemeClr val="tx1"/>
                </a:solidFill>
              </a:rPr>
              <a:t>or </a:t>
            </a:r>
            <a:endParaRPr lang="en-US" sz="2400" dirty="0" smtClean="0">
              <a:solidFill>
                <a:schemeClr val="tx1"/>
              </a:solidFill>
            </a:endParaRPr>
          </a:p>
          <a:p>
            <a:pPr>
              <a:spcBef>
                <a:spcPts val="1800"/>
              </a:spcBef>
              <a:buFontTx/>
              <a:buNone/>
              <a:defRPr/>
            </a:pPr>
            <a:r>
              <a:rPr lang="en-US" sz="2400" dirty="0">
                <a:solidFill>
                  <a:schemeClr val="tx1"/>
                </a:solidFill>
              </a:rPr>
              <a:t>	</a:t>
            </a:r>
            <a:r>
              <a:rPr lang="en-US" sz="2400" dirty="0" smtClean="0">
                <a:solidFill>
                  <a:schemeClr val="tx1"/>
                </a:solidFill>
              </a:rPr>
              <a:t>(</a:t>
            </a:r>
            <a:r>
              <a:rPr lang="en-US" sz="2400" dirty="0">
                <a:solidFill>
                  <a:schemeClr val="tx1"/>
                </a:solidFill>
              </a:rPr>
              <a:t>2) </a:t>
            </a:r>
            <a:r>
              <a:rPr lang="en-US" sz="2400" b="1" dirty="0" smtClean="0">
                <a:solidFill>
                  <a:schemeClr val="tx1"/>
                </a:solidFill>
              </a:rPr>
              <a:t>fail to </a:t>
            </a:r>
            <a:r>
              <a:rPr lang="en-US" sz="2400" b="1" dirty="0">
                <a:solidFill>
                  <a:schemeClr val="tx1"/>
                </a:solidFill>
              </a:rPr>
              <a:t>reject </a:t>
            </a:r>
            <a:r>
              <a:rPr lang="en-US" sz="2400" dirty="0">
                <a:solidFill>
                  <a:schemeClr val="tx1"/>
                </a:solidFill>
              </a:rPr>
              <a:t>the </a:t>
            </a:r>
            <a:r>
              <a:rPr lang="en-US" sz="2400" dirty="0" smtClean="0">
                <a:solidFill>
                  <a:schemeClr val="tx1"/>
                </a:solidFill>
              </a:rPr>
              <a:t>null hypothesis</a:t>
            </a:r>
          </a:p>
          <a:p>
            <a:pPr>
              <a:spcBef>
                <a:spcPts val="1800"/>
              </a:spcBef>
              <a:buFont typeface="Arial" panose="020B0604020202020204" pitchFamily="34" charset="0"/>
              <a:buNone/>
              <a:defRPr/>
            </a:pPr>
            <a:r>
              <a:rPr lang="en-US" sz="2400" dirty="0" smtClean="0">
                <a:solidFill>
                  <a:schemeClr val="tx1"/>
                </a:solidFill>
              </a:rPr>
              <a:t>The null hypothesis is tested using sample data</a:t>
            </a:r>
          </a:p>
          <a:p>
            <a:pPr lvl="1">
              <a:spcBef>
                <a:spcPts val="1800"/>
              </a:spcBef>
              <a:buFont typeface="Arial" panose="020B0604020202020204" pitchFamily="34" charset="0"/>
              <a:buChar char="•"/>
              <a:defRPr/>
            </a:pPr>
            <a:r>
              <a:rPr lang="en-US" sz="2400" dirty="0" smtClean="0">
                <a:solidFill>
                  <a:schemeClr val="tx1"/>
                </a:solidFill>
              </a:rPr>
              <a:t>The sample result provides enough </a:t>
            </a:r>
            <a:r>
              <a:rPr lang="en-US" sz="2400" dirty="0">
                <a:solidFill>
                  <a:schemeClr val="tx1"/>
                </a:solidFill>
              </a:rPr>
              <a:t>evidence to reject the </a:t>
            </a:r>
            <a:r>
              <a:rPr lang="en-US" sz="2400" dirty="0" smtClean="0">
                <a:solidFill>
                  <a:schemeClr val="tx1"/>
                </a:solidFill>
              </a:rPr>
              <a:t>null or does not provide enough evidence to reject</a:t>
            </a: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The Difference Between Type I and Type II Errors</a:t>
            </a:r>
          </a:p>
        </p:txBody>
      </p:sp>
      <p:sp>
        <p:nvSpPr>
          <p:cNvPr id="13315" name="Content Placeholder 2"/>
          <p:cNvSpPr>
            <a:spLocks noGrp="1"/>
          </p:cNvSpPr>
          <p:nvPr>
            <p:ph idx="1"/>
          </p:nvPr>
        </p:nvSpPr>
        <p:spPr>
          <a:xfrm>
            <a:off x="609600" y="1295400"/>
            <a:ext cx="10972800" cy="4724400"/>
          </a:xfrm>
        </p:spPr>
        <p:txBody>
          <a:bodyPr>
            <a:normAutofit/>
          </a:bodyPr>
          <a:lstStyle/>
          <a:p>
            <a:pPr>
              <a:spcBef>
                <a:spcPts val="1800"/>
              </a:spcBef>
            </a:pPr>
            <a:r>
              <a:rPr lang="en-US" sz="2400" dirty="0" smtClean="0">
                <a:solidFill>
                  <a:schemeClr val="tx1"/>
                </a:solidFill>
              </a:rPr>
              <a:t>Sample evidence is not perfect due to sampling error, so a conclusion about the population can be wrong</a:t>
            </a:r>
          </a:p>
          <a:p>
            <a:pPr>
              <a:spcBef>
                <a:spcPts val="1800"/>
              </a:spcBef>
            </a:pPr>
            <a:r>
              <a:rPr lang="en-US" sz="2400" dirty="0" smtClean="0">
                <a:solidFill>
                  <a:schemeClr val="tx1"/>
                </a:solidFill>
              </a:rPr>
              <a:t>A </a:t>
            </a:r>
            <a:r>
              <a:rPr lang="en-US" sz="2400" b="1" dirty="0" smtClean="0">
                <a:solidFill>
                  <a:schemeClr val="tx1"/>
                </a:solidFill>
              </a:rPr>
              <a:t>Type I error </a:t>
            </a:r>
            <a:r>
              <a:rPr lang="en-US" sz="2400" dirty="0" smtClean="0">
                <a:solidFill>
                  <a:schemeClr val="tx1"/>
                </a:solidFill>
              </a:rPr>
              <a:t>occurs when the null hypothesis is rejected when it is true </a:t>
            </a:r>
          </a:p>
          <a:p>
            <a:pPr lvl="1">
              <a:spcBef>
                <a:spcPts val="1800"/>
              </a:spcBef>
            </a:pPr>
            <a:r>
              <a:rPr lang="en-US" sz="2400" dirty="0" smtClean="0">
                <a:solidFill>
                  <a:schemeClr val="tx1"/>
                </a:solidFill>
              </a:rPr>
              <a:t>The probability of making a Type I error is known as  </a:t>
            </a:r>
            <a:r>
              <a:rPr lang="el-GR" sz="2400" i="1" dirty="0" smtClean="0">
                <a:solidFill>
                  <a:schemeClr val="tx1"/>
                </a:solidFill>
              </a:rPr>
              <a:t>α</a:t>
            </a:r>
            <a:r>
              <a:rPr lang="en-US" sz="2400" dirty="0" smtClean="0">
                <a:solidFill>
                  <a:schemeClr val="tx1"/>
                </a:solidFill>
              </a:rPr>
              <a:t> , the level of significance</a:t>
            </a:r>
          </a:p>
          <a:p>
            <a:pPr>
              <a:spcBef>
                <a:spcPts val="1800"/>
              </a:spcBef>
            </a:pPr>
            <a:r>
              <a:rPr lang="en-US" sz="2400" dirty="0" smtClean="0">
                <a:solidFill>
                  <a:schemeClr val="tx1"/>
                </a:solidFill>
              </a:rPr>
              <a:t>A </a:t>
            </a:r>
            <a:r>
              <a:rPr lang="en-US" sz="2400" b="1" dirty="0" smtClean="0">
                <a:solidFill>
                  <a:schemeClr val="tx1"/>
                </a:solidFill>
              </a:rPr>
              <a:t>Type II error </a:t>
            </a:r>
            <a:r>
              <a:rPr lang="en-US" sz="2400" dirty="0" smtClean="0">
                <a:solidFill>
                  <a:schemeClr val="tx1"/>
                </a:solidFill>
              </a:rPr>
              <a:t>occurs when we fail to reject the null hypothesis when it is not true </a:t>
            </a:r>
          </a:p>
          <a:p>
            <a:pPr lvl="1">
              <a:spcBef>
                <a:spcPts val="1800"/>
              </a:spcBef>
            </a:pPr>
            <a:r>
              <a:rPr lang="en-US" sz="2400" dirty="0" smtClean="0">
                <a:solidFill>
                  <a:schemeClr val="tx1"/>
                </a:solidFill>
              </a:rPr>
              <a:t>The probability of making a Type II error is known as  </a:t>
            </a:r>
            <a:r>
              <a:rPr lang="el-GR" sz="2400" i="1" dirty="0" smtClean="0">
                <a:solidFill>
                  <a:schemeClr val="tx1"/>
                </a:solidFill>
                <a:cs typeface="Arial" charset="0"/>
              </a:rPr>
              <a:t>β</a:t>
            </a:r>
            <a:endParaRPr lang="en-US" sz="2400" dirty="0" smtClean="0">
              <a:solidFill>
                <a:schemeClr val="tx1"/>
              </a:solidFill>
              <a:cs typeface="Arial" charset="0"/>
            </a:endParaRP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1"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The Difference Between Type I and Type II Errors</a:t>
            </a:r>
          </a:p>
        </p:txBody>
      </p:sp>
      <p:sp>
        <p:nvSpPr>
          <p:cNvPr id="14339" name="Content Placeholder 2"/>
          <p:cNvSpPr>
            <a:spLocks noGrp="1"/>
          </p:cNvSpPr>
          <p:nvPr>
            <p:ph idx="1"/>
          </p:nvPr>
        </p:nvSpPr>
        <p:spPr>
          <a:xfrm>
            <a:off x="609600" y="1295400"/>
            <a:ext cx="10972800" cy="457200"/>
          </a:xfrm>
        </p:spPr>
        <p:txBody>
          <a:bodyPr/>
          <a:lstStyle/>
          <a:p>
            <a:r>
              <a:rPr lang="en-US" sz="2400" dirty="0" smtClean="0">
                <a:solidFill>
                  <a:schemeClr val="tx1"/>
                </a:solidFill>
              </a:rPr>
              <a:t>Decision Rules for the Two Types of Hypothesis Errors</a:t>
            </a:r>
          </a:p>
        </p:txBody>
      </p:sp>
      <p:sp>
        <p:nvSpPr>
          <p:cNvPr id="14340" name="Rectangle 4"/>
          <p:cNvSpPr>
            <a:spLocks noChangeArrowheads="1"/>
          </p:cNvSpPr>
          <p:nvPr/>
        </p:nvSpPr>
        <p:spPr bwMode="auto">
          <a:xfrm>
            <a:off x="4165600" y="2590800"/>
            <a:ext cx="6604000" cy="1066800"/>
          </a:xfrm>
          <a:prstGeom prst="rect">
            <a:avLst/>
          </a:prstGeom>
          <a:solidFill>
            <a:srgbClr val="FDE0BD"/>
          </a:solidFill>
          <a:ln w="9525">
            <a:noFill/>
            <a:miter lim="800000"/>
            <a:headEnd/>
            <a:tailEnd/>
          </a:ln>
          <a:effectLst/>
        </p:spPr>
        <p:txBody>
          <a:bodyPr wrap="none" anchor="ctr"/>
          <a:lstStyle/>
          <a:p>
            <a:pPr eaLnBrk="1" hangingPunct="1"/>
            <a:endParaRPr lang="en-US"/>
          </a:p>
        </p:txBody>
      </p:sp>
      <p:sp>
        <p:nvSpPr>
          <p:cNvPr id="14341" name="Rectangle 5"/>
          <p:cNvSpPr>
            <a:spLocks noChangeArrowheads="1"/>
          </p:cNvSpPr>
          <p:nvPr/>
        </p:nvSpPr>
        <p:spPr bwMode="auto">
          <a:xfrm>
            <a:off x="1320800" y="3124200"/>
            <a:ext cx="2844800" cy="2819400"/>
          </a:xfrm>
          <a:prstGeom prst="rect">
            <a:avLst/>
          </a:prstGeom>
          <a:solidFill>
            <a:srgbClr val="CCE9AD"/>
          </a:solidFill>
          <a:ln w="9525">
            <a:noFill/>
            <a:miter lim="800000"/>
            <a:headEnd/>
            <a:tailEnd/>
          </a:ln>
        </p:spPr>
        <p:txBody>
          <a:bodyPr wrap="none" anchor="ctr"/>
          <a:lstStyle/>
          <a:p>
            <a:pPr eaLnBrk="1" hangingPunct="1"/>
            <a:endParaRPr lang="en-US"/>
          </a:p>
        </p:txBody>
      </p:sp>
      <p:sp>
        <p:nvSpPr>
          <p:cNvPr id="14342" name="Rectangle 13"/>
          <p:cNvSpPr>
            <a:spLocks noChangeArrowheads="1"/>
          </p:cNvSpPr>
          <p:nvPr/>
        </p:nvSpPr>
        <p:spPr bwMode="auto">
          <a:xfrm>
            <a:off x="5892801" y="2667001"/>
            <a:ext cx="3331633" cy="366713"/>
          </a:xfrm>
          <a:prstGeom prst="rect">
            <a:avLst/>
          </a:prstGeom>
          <a:noFill/>
          <a:ln w="9525">
            <a:noFill/>
            <a:miter lim="800000"/>
            <a:headEnd/>
            <a:tailEnd/>
          </a:ln>
          <a:effectLst/>
        </p:spPr>
        <p:txBody>
          <a:bodyPr lIns="90488" tIns="44450" rIns="90488" bIns="44450">
            <a:spAutoFit/>
          </a:bodyPr>
          <a:lstStyle/>
          <a:p>
            <a:r>
              <a:rPr lang="en-US" b="1"/>
              <a:t>Actual State of </a:t>
            </a:r>
            <a:r>
              <a:rPr lang="en-US" b="1" i="1"/>
              <a:t>H</a:t>
            </a:r>
            <a:r>
              <a:rPr lang="en-US" b="1" baseline="-25000"/>
              <a:t>0</a:t>
            </a:r>
            <a:endParaRPr lang="en-US"/>
          </a:p>
        </p:txBody>
      </p:sp>
      <p:sp>
        <p:nvSpPr>
          <p:cNvPr id="14343" name="Rectangle 22"/>
          <p:cNvSpPr>
            <a:spLocks noChangeArrowheads="1"/>
          </p:cNvSpPr>
          <p:nvPr/>
        </p:nvSpPr>
        <p:spPr bwMode="auto">
          <a:xfrm>
            <a:off x="1833034" y="3200401"/>
            <a:ext cx="1086837" cy="366767"/>
          </a:xfrm>
          <a:prstGeom prst="rect">
            <a:avLst/>
          </a:prstGeom>
          <a:noFill/>
          <a:ln w="9525">
            <a:noFill/>
            <a:miter lim="800000"/>
            <a:headEnd/>
            <a:tailEnd/>
          </a:ln>
          <a:effectLst/>
        </p:spPr>
        <p:txBody>
          <a:bodyPr wrap="none" lIns="90488" tIns="44450" rIns="90488" bIns="44450">
            <a:spAutoFit/>
          </a:bodyPr>
          <a:lstStyle/>
          <a:p>
            <a:r>
              <a:rPr lang="en-US" b="1"/>
              <a:t>Decision</a:t>
            </a:r>
          </a:p>
        </p:txBody>
      </p:sp>
      <p:sp>
        <p:nvSpPr>
          <p:cNvPr id="14344" name="Rectangle 39"/>
          <p:cNvSpPr>
            <a:spLocks noChangeArrowheads="1"/>
          </p:cNvSpPr>
          <p:nvPr/>
        </p:nvSpPr>
        <p:spPr bwMode="auto">
          <a:xfrm>
            <a:off x="1934633" y="4051301"/>
            <a:ext cx="1151214" cy="366767"/>
          </a:xfrm>
          <a:prstGeom prst="rect">
            <a:avLst/>
          </a:prstGeom>
          <a:noFill/>
          <a:ln w="9525">
            <a:noFill/>
            <a:miter lim="800000"/>
            <a:headEnd/>
            <a:tailEnd/>
          </a:ln>
          <a:effectLst/>
        </p:spPr>
        <p:txBody>
          <a:bodyPr wrap="none" lIns="90488" tIns="44450" rIns="90488" bIns="44450">
            <a:spAutoFit/>
          </a:bodyPr>
          <a:lstStyle/>
          <a:p>
            <a:r>
              <a:rPr lang="en-US"/>
              <a:t>Reject </a:t>
            </a:r>
            <a:r>
              <a:rPr lang="en-US" i="1"/>
              <a:t>H</a:t>
            </a:r>
            <a:r>
              <a:rPr lang="en-US" baseline="-25000"/>
              <a:t>0</a:t>
            </a:r>
          </a:p>
        </p:txBody>
      </p:sp>
      <p:sp>
        <p:nvSpPr>
          <p:cNvPr id="20489" name="Rectangle 43"/>
          <p:cNvSpPr>
            <a:spLocks noChangeArrowheads="1"/>
          </p:cNvSpPr>
          <p:nvPr/>
        </p:nvSpPr>
        <p:spPr bwMode="auto">
          <a:xfrm>
            <a:off x="4470400" y="3886200"/>
            <a:ext cx="2191370" cy="736099"/>
          </a:xfrm>
          <a:prstGeom prst="rect">
            <a:avLst/>
          </a:prstGeom>
          <a:noFill/>
          <a:ln>
            <a:noFill/>
          </a:ln>
          <a:effectLst/>
          <a:extLst>
            <a:ext uri="{909E8E84-426E-40DD-AFC4-6F175D3DCCD1}">
              <a14:hiddenFill xmlns:a14="http://schemas.microsoft.com/office/drawing/2010/main" xmlns="">
                <a:solidFill>
                  <a:srgbClr val="C9C9F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0"/>
              </a:spcBef>
              <a:buFontTx/>
              <a:buNone/>
              <a:defRPr/>
            </a:pPr>
            <a:r>
              <a:rPr lang="en-US" sz="1800" dirty="0" smtClean="0">
                <a:latin typeface="Arial" panose="020B0604020202020204" pitchFamily="34" charset="0"/>
                <a:cs typeface="Arial" panose="020B0604020202020204" pitchFamily="34" charset="0"/>
              </a:rPr>
              <a:t>Type I Error</a:t>
            </a:r>
          </a:p>
          <a:p>
            <a:pPr>
              <a:lnSpc>
                <a:spcPct val="100000"/>
              </a:lnSpc>
              <a:spcBef>
                <a:spcPct val="0"/>
              </a:spcBef>
              <a:buFontTx/>
              <a:buNone/>
              <a:defRPr/>
            </a:pPr>
            <a:r>
              <a:rPr lang="en-US" sz="1800" i="1" dirty="0" smtClean="0">
                <a:latin typeface="Arial" panose="020B0604020202020204" pitchFamily="34" charset="0"/>
                <a:cs typeface="Arial" panose="020B0604020202020204" pitchFamily="34" charset="0"/>
              </a:rPr>
              <a:t>P</a:t>
            </a:r>
            <a:r>
              <a:rPr lang="en-US" sz="1800" dirty="0" smtClean="0">
                <a:latin typeface="Arial" panose="020B0604020202020204" pitchFamily="34" charset="0"/>
                <a:cs typeface="Arial" panose="020B0604020202020204" pitchFamily="34" charset="0"/>
              </a:rPr>
              <a:t>(Type I Error) = </a:t>
            </a:r>
            <a:r>
              <a:rPr lang="el-GR" sz="2400" i="1" dirty="0" smtClean="0">
                <a:latin typeface="+mn-lt"/>
                <a:cs typeface="Arial" panose="020B0604020202020204" pitchFamily="34" charset="0"/>
              </a:rPr>
              <a:t>α</a:t>
            </a:r>
            <a:r>
              <a:rPr lang="en-US" sz="1800" dirty="0" smtClean="0">
                <a:latin typeface="Arial" panose="020B0604020202020204" pitchFamily="34" charset="0"/>
                <a:cs typeface="Arial" panose="020B0604020202020204" pitchFamily="34" charset="0"/>
              </a:rPr>
              <a:t> </a:t>
            </a:r>
          </a:p>
        </p:txBody>
      </p:sp>
      <p:sp>
        <p:nvSpPr>
          <p:cNvPr id="14346" name="Rectangle 46"/>
          <p:cNvSpPr>
            <a:spLocks noChangeArrowheads="1"/>
          </p:cNvSpPr>
          <p:nvPr/>
        </p:nvSpPr>
        <p:spPr bwMode="auto">
          <a:xfrm>
            <a:off x="7620001" y="5040314"/>
            <a:ext cx="2140652" cy="674544"/>
          </a:xfrm>
          <a:prstGeom prst="rect">
            <a:avLst/>
          </a:prstGeom>
          <a:noFill/>
          <a:ln w="9525">
            <a:noFill/>
            <a:miter lim="800000"/>
            <a:headEnd/>
            <a:tailEnd/>
          </a:ln>
          <a:effectLst/>
        </p:spPr>
        <p:txBody>
          <a:bodyPr wrap="none" lIns="90488" tIns="44450" rIns="90488" bIns="44450">
            <a:spAutoFit/>
          </a:bodyPr>
          <a:lstStyle/>
          <a:p>
            <a:r>
              <a:rPr lang="en-US"/>
              <a:t>Type II Error </a:t>
            </a:r>
          </a:p>
          <a:p>
            <a:r>
              <a:rPr lang="en-US" i="1"/>
              <a:t>P</a:t>
            </a:r>
            <a:r>
              <a:rPr lang="en-US"/>
              <a:t>(Type II Error) = </a:t>
            </a:r>
            <a:r>
              <a:rPr lang="el-GR" sz="2000" i="1">
                <a:sym typeface="Symbol" pitchFamily="18" charset="2"/>
              </a:rPr>
              <a:t>β</a:t>
            </a:r>
            <a:endParaRPr lang="en-US" sz="2000" i="1"/>
          </a:p>
        </p:txBody>
      </p:sp>
      <p:sp>
        <p:nvSpPr>
          <p:cNvPr id="14347" name="Rectangle 55"/>
          <p:cNvSpPr>
            <a:spLocks noChangeArrowheads="1"/>
          </p:cNvSpPr>
          <p:nvPr/>
        </p:nvSpPr>
        <p:spPr bwMode="auto">
          <a:xfrm>
            <a:off x="1422401" y="5105401"/>
            <a:ext cx="1915846" cy="366767"/>
          </a:xfrm>
          <a:prstGeom prst="rect">
            <a:avLst/>
          </a:prstGeom>
          <a:noFill/>
          <a:ln w="9525">
            <a:noFill/>
            <a:miter lim="800000"/>
            <a:headEnd/>
            <a:tailEnd/>
          </a:ln>
          <a:effectLst/>
        </p:spPr>
        <p:txBody>
          <a:bodyPr wrap="none" lIns="90488" tIns="44450" rIns="90488" bIns="44450">
            <a:spAutoFit/>
          </a:bodyPr>
          <a:lstStyle/>
          <a:p>
            <a:r>
              <a:rPr lang="en-US"/>
              <a:t>Do Not Reject </a:t>
            </a:r>
            <a:r>
              <a:rPr lang="en-US" i="1"/>
              <a:t>H</a:t>
            </a:r>
            <a:r>
              <a:rPr lang="en-US" baseline="-25000"/>
              <a:t>0</a:t>
            </a:r>
          </a:p>
        </p:txBody>
      </p:sp>
      <p:sp>
        <p:nvSpPr>
          <p:cNvPr id="14348" name="Rectangle 70"/>
          <p:cNvSpPr>
            <a:spLocks noChangeArrowheads="1"/>
          </p:cNvSpPr>
          <p:nvPr/>
        </p:nvSpPr>
        <p:spPr bwMode="auto">
          <a:xfrm>
            <a:off x="2846917" y="2084388"/>
            <a:ext cx="5994400" cy="366712"/>
          </a:xfrm>
          <a:prstGeom prst="rect">
            <a:avLst/>
          </a:prstGeom>
          <a:solidFill>
            <a:srgbClr val="FFFFCC"/>
          </a:solidFill>
          <a:ln w="19050">
            <a:solidFill>
              <a:schemeClr val="tx1"/>
            </a:solidFill>
            <a:miter lim="800000"/>
            <a:headEnd/>
            <a:tailEnd/>
          </a:ln>
          <a:effectLst/>
        </p:spPr>
        <p:txBody>
          <a:bodyPr lIns="90488" tIns="44450" rIns="90488" bIns="44450">
            <a:spAutoFit/>
          </a:bodyPr>
          <a:lstStyle/>
          <a:p>
            <a:pPr algn="ctr"/>
            <a:r>
              <a:rPr lang="en-US"/>
              <a:t>Possible Hypothesis Test Outcomes</a:t>
            </a:r>
          </a:p>
        </p:txBody>
      </p:sp>
      <p:sp>
        <p:nvSpPr>
          <p:cNvPr id="14349" name="Line 82"/>
          <p:cNvSpPr>
            <a:spLocks noChangeShapeType="1"/>
          </p:cNvSpPr>
          <p:nvPr/>
        </p:nvSpPr>
        <p:spPr bwMode="auto">
          <a:xfrm>
            <a:off x="7480300" y="3130550"/>
            <a:ext cx="0" cy="2813050"/>
          </a:xfrm>
          <a:prstGeom prst="line">
            <a:avLst/>
          </a:prstGeom>
          <a:noFill/>
          <a:ln w="19050">
            <a:solidFill>
              <a:schemeClr val="tx1"/>
            </a:solidFill>
            <a:miter lim="800000"/>
            <a:headEnd/>
            <a:tailEnd/>
          </a:ln>
          <a:effectLst/>
        </p:spPr>
        <p:txBody>
          <a:bodyPr wrap="none"/>
          <a:lstStyle/>
          <a:p>
            <a:endParaRPr lang="en-US"/>
          </a:p>
        </p:txBody>
      </p:sp>
      <p:sp>
        <p:nvSpPr>
          <p:cNvPr id="14350" name="Rectangle 89"/>
          <p:cNvSpPr>
            <a:spLocks noChangeArrowheads="1"/>
          </p:cNvSpPr>
          <p:nvPr/>
        </p:nvSpPr>
        <p:spPr bwMode="auto">
          <a:xfrm>
            <a:off x="1320800" y="2590800"/>
            <a:ext cx="9448800" cy="3352800"/>
          </a:xfrm>
          <a:prstGeom prst="rect">
            <a:avLst/>
          </a:prstGeom>
          <a:noFill/>
          <a:ln w="19050">
            <a:solidFill>
              <a:schemeClr val="tx1"/>
            </a:solidFill>
            <a:miter lim="800000"/>
            <a:headEnd/>
            <a:tailEnd/>
          </a:ln>
          <a:effectLst/>
        </p:spPr>
        <p:txBody>
          <a:bodyPr wrap="none" anchor="ctr"/>
          <a:lstStyle/>
          <a:p>
            <a:pPr eaLnBrk="1" hangingPunct="1"/>
            <a:endParaRPr lang="en-US"/>
          </a:p>
        </p:txBody>
      </p:sp>
      <p:sp>
        <p:nvSpPr>
          <p:cNvPr id="14351" name="Rectangle 92"/>
          <p:cNvSpPr>
            <a:spLocks noChangeArrowheads="1"/>
          </p:cNvSpPr>
          <p:nvPr/>
        </p:nvSpPr>
        <p:spPr bwMode="auto">
          <a:xfrm>
            <a:off x="8128001" y="3200401"/>
            <a:ext cx="1356141" cy="366767"/>
          </a:xfrm>
          <a:prstGeom prst="rect">
            <a:avLst/>
          </a:prstGeom>
          <a:noFill/>
          <a:ln w="9525">
            <a:noFill/>
            <a:miter lim="800000"/>
            <a:headEnd/>
            <a:tailEnd/>
          </a:ln>
          <a:effectLst/>
        </p:spPr>
        <p:txBody>
          <a:bodyPr wrap="none" lIns="90488" tIns="44450" rIns="90488" bIns="44450">
            <a:spAutoFit/>
          </a:bodyPr>
          <a:lstStyle/>
          <a:p>
            <a:r>
              <a:rPr lang="en-US"/>
              <a:t> </a:t>
            </a:r>
            <a:r>
              <a:rPr lang="en-US" i="1"/>
              <a:t>H</a:t>
            </a:r>
            <a:r>
              <a:rPr lang="en-US" baseline="-25000"/>
              <a:t>0 </a:t>
            </a:r>
            <a:r>
              <a:rPr lang="en-US"/>
              <a:t> is False</a:t>
            </a:r>
          </a:p>
        </p:txBody>
      </p:sp>
      <p:sp>
        <p:nvSpPr>
          <p:cNvPr id="14352" name="Rectangle 93"/>
          <p:cNvSpPr>
            <a:spLocks noChangeArrowheads="1"/>
          </p:cNvSpPr>
          <p:nvPr/>
        </p:nvSpPr>
        <p:spPr bwMode="auto">
          <a:xfrm>
            <a:off x="5181601" y="3200401"/>
            <a:ext cx="1296125" cy="366767"/>
          </a:xfrm>
          <a:prstGeom prst="rect">
            <a:avLst/>
          </a:prstGeom>
          <a:noFill/>
          <a:ln w="9525">
            <a:noFill/>
            <a:miter lim="800000"/>
            <a:headEnd/>
            <a:tailEnd/>
          </a:ln>
          <a:effectLst/>
        </p:spPr>
        <p:txBody>
          <a:bodyPr wrap="none" lIns="90488" tIns="44450" rIns="90488" bIns="44450">
            <a:spAutoFit/>
          </a:bodyPr>
          <a:lstStyle/>
          <a:p>
            <a:r>
              <a:rPr lang="en-US"/>
              <a:t> </a:t>
            </a:r>
            <a:r>
              <a:rPr lang="en-US" i="1"/>
              <a:t>H</a:t>
            </a:r>
            <a:r>
              <a:rPr lang="en-US" baseline="-25000"/>
              <a:t>0</a:t>
            </a:r>
            <a:r>
              <a:rPr lang="en-US"/>
              <a:t>  is True</a:t>
            </a:r>
          </a:p>
        </p:txBody>
      </p:sp>
      <p:sp>
        <p:nvSpPr>
          <p:cNvPr id="14353" name="Line 94"/>
          <p:cNvSpPr>
            <a:spLocks noChangeShapeType="1"/>
          </p:cNvSpPr>
          <p:nvPr/>
        </p:nvSpPr>
        <p:spPr bwMode="auto">
          <a:xfrm flipV="1">
            <a:off x="1320800" y="3124200"/>
            <a:ext cx="9448800" cy="0"/>
          </a:xfrm>
          <a:prstGeom prst="line">
            <a:avLst/>
          </a:prstGeom>
          <a:noFill/>
          <a:ln w="19050">
            <a:solidFill>
              <a:schemeClr val="tx1"/>
            </a:solidFill>
            <a:round/>
            <a:headEnd/>
            <a:tailEnd/>
          </a:ln>
          <a:effectLst/>
        </p:spPr>
        <p:txBody>
          <a:bodyPr wrap="none" anchor="ctr"/>
          <a:lstStyle/>
          <a:p>
            <a:endParaRPr lang="en-US"/>
          </a:p>
        </p:txBody>
      </p:sp>
      <p:sp>
        <p:nvSpPr>
          <p:cNvPr id="14354" name="Line 95"/>
          <p:cNvSpPr>
            <a:spLocks noChangeShapeType="1"/>
          </p:cNvSpPr>
          <p:nvPr/>
        </p:nvSpPr>
        <p:spPr bwMode="auto">
          <a:xfrm>
            <a:off x="4165600" y="2590800"/>
            <a:ext cx="0" cy="3352800"/>
          </a:xfrm>
          <a:prstGeom prst="line">
            <a:avLst/>
          </a:prstGeom>
          <a:noFill/>
          <a:ln w="19050">
            <a:solidFill>
              <a:schemeClr val="tx1"/>
            </a:solidFill>
            <a:round/>
            <a:headEnd/>
            <a:tailEnd/>
          </a:ln>
          <a:effectLst/>
        </p:spPr>
        <p:txBody>
          <a:bodyPr wrap="none" anchor="ctr"/>
          <a:lstStyle/>
          <a:p>
            <a:endParaRPr lang="en-US"/>
          </a:p>
        </p:txBody>
      </p:sp>
      <p:sp>
        <p:nvSpPr>
          <p:cNvPr id="14355" name="Line 96"/>
          <p:cNvSpPr>
            <a:spLocks noChangeShapeType="1"/>
          </p:cNvSpPr>
          <p:nvPr/>
        </p:nvSpPr>
        <p:spPr bwMode="auto">
          <a:xfrm>
            <a:off x="1320800" y="4800600"/>
            <a:ext cx="9448800" cy="0"/>
          </a:xfrm>
          <a:prstGeom prst="line">
            <a:avLst/>
          </a:prstGeom>
          <a:noFill/>
          <a:ln w="19050">
            <a:solidFill>
              <a:schemeClr val="tx1"/>
            </a:solidFill>
            <a:round/>
            <a:headEnd/>
            <a:tailEnd/>
          </a:ln>
          <a:effectLst/>
        </p:spPr>
        <p:txBody>
          <a:bodyPr wrap="none" anchor="ctr"/>
          <a:lstStyle/>
          <a:p>
            <a:endParaRPr lang="en-US"/>
          </a:p>
        </p:txBody>
      </p:sp>
      <p:sp>
        <p:nvSpPr>
          <p:cNvPr id="14356" name="Line 98"/>
          <p:cNvSpPr>
            <a:spLocks noChangeShapeType="1"/>
          </p:cNvSpPr>
          <p:nvPr/>
        </p:nvSpPr>
        <p:spPr bwMode="auto">
          <a:xfrm>
            <a:off x="1320800" y="3657600"/>
            <a:ext cx="9448800" cy="0"/>
          </a:xfrm>
          <a:prstGeom prst="line">
            <a:avLst/>
          </a:prstGeom>
          <a:noFill/>
          <a:ln w="19050">
            <a:solidFill>
              <a:schemeClr val="tx1"/>
            </a:solidFill>
            <a:round/>
            <a:headEnd/>
            <a:tailEnd/>
          </a:ln>
          <a:effectLst/>
        </p:spPr>
        <p:txBody>
          <a:bodyPr wrap="none" anchor="ctr"/>
          <a:lstStyle/>
          <a:p>
            <a:endParaRPr lang="en-US"/>
          </a:p>
        </p:txBody>
      </p:sp>
      <p:sp>
        <p:nvSpPr>
          <p:cNvPr id="14357" name="Rectangle 46"/>
          <p:cNvSpPr>
            <a:spLocks noChangeArrowheads="1"/>
          </p:cNvSpPr>
          <p:nvPr/>
        </p:nvSpPr>
        <p:spPr bwMode="auto">
          <a:xfrm>
            <a:off x="7878234" y="4052888"/>
            <a:ext cx="1954062" cy="366767"/>
          </a:xfrm>
          <a:prstGeom prst="rect">
            <a:avLst/>
          </a:prstGeom>
          <a:noFill/>
          <a:ln w="9525">
            <a:noFill/>
            <a:miter lim="800000"/>
            <a:headEnd/>
            <a:tailEnd/>
          </a:ln>
          <a:effectLst/>
        </p:spPr>
        <p:txBody>
          <a:bodyPr wrap="none" lIns="90488" tIns="44450" rIns="90488" bIns="44450">
            <a:spAutoFit/>
          </a:bodyPr>
          <a:lstStyle/>
          <a:p>
            <a:r>
              <a:rPr lang="en-US"/>
              <a:t>Correct Outcome</a:t>
            </a:r>
          </a:p>
        </p:txBody>
      </p:sp>
      <p:sp>
        <p:nvSpPr>
          <p:cNvPr id="14358" name="Rectangle 46"/>
          <p:cNvSpPr>
            <a:spLocks noChangeArrowheads="1"/>
          </p:cNvSpPr>
          <p:nvPr/>
        </p:nvSpPr>
        <p:spPr bwMode="auto">
          <a:xfrm>
            <a:off x="4525434" y="5105401"/>
            <a:ext cx="1954062" cy="366767"/>
          </a:xfrm>
          <a:prstGeom prst="rect">
            <a:avLst/>
          </a:prstGeom>
          <a:noFill/>
          <a:ln w="9525">
            <a:noFill/>
            <a:miter lim="800000"/>
            <a:headEnd/>
            <a:tailEnd/>
          </a:ln>
          <a:effectLst/>
        </p:spPr>
        <p:txBody>
          <a:bodyPr wrap="none" lIns="90488" tIns="44450" rIns="90488" bIns="44450">
            <a:spAutoFit/>
          </a:bodyPr>
          <a:lstStyle/>
          <a:p>
            <a:r>
              <a:rPr lang="en-US"/>
              <a:t>Correct Outcome</a:t>
            </a: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The Difference Between Type I and Type II Errors</a:t>
            </a:r>
          </a:p>
        </p:txBody>
      </p:sp>
      <p:sp>
        <p:nvSpPr>
          <p:cNvPr id="21507" name="Content Placeholder 2"/>
          <p:cNvSpPr>
            <a:spLocks noGrp="1"/>
          </p:cNvSpPr>
          <p:nvPr>
            <p:ph idx="1"/>
          </p:nvPr>
        </p:nvSpPr>
        <p:spPr>
          <a:xfrm>
            <a:off x="677334" y="1027289"/>
            <a:ext cx="10927644" cy="5014073"/>
          </a:xfrm>
        </p:spPr>
        <p:txBody>
          <a:bodyPr>
            <a:noAutofit/>
          </a:bodyPr>
          <a:lstStyle/>
          <a:p>
            <a:pPr>
              <a:spcBef>
                <a:spcPts val="1800"/>
              </a:spcBef>
              <a:buFont typeface="Arial" panose="020B0604020202020204" pitchFamily="34" charset="0"/>
              <a:buNone/>
              <a:defRPr/>
            </a:pPr>
            <a:r>
              <a:rPr lang="en-US" sz="2400" dirty="0" smtClean="0">
                <a:solidFill>
                  <a:schemeClr val="tx1"/>
                </a:solidFill>
              </a:rPr>
              <a:t>Consider a manufacturing or quality control setting:</a:t>
            </a:r>
          </a:p>
          <a:p>
            <a:pPr>
              <a:buFontTx/>
              <a:buNone/>
              <a:defRPr/>
            </a:pPr>
            <a:r>
              <a:rPr lang="en-US" sz="2400" i="1" dirty="0" smtClean="0">
                <a:solidFill>
                  <a:schemeClr val="tx1"/>
                </a:solidFill>
              </a:rPr>
              <a:t>			H</a:t>
            </a:r>
            <a:r>
              <a:rPr lang="en-US" sz="2400" baseline="-25000" dirty="0" smtClean="0">
                <a:solidFill>
                  <a:schemeClr val="tx1"/>
                </a:solidFill>
              </a:rPr>
              <a:t>0</a:t>
            </a:r>
            <a:r>
              <a:rPr lang="en-US" sz="2400" dirty="0" smtClean="0">
                <a:solidFill>
                  <a:schemeClr val="tx1"/>
                </a:solidFill>
              </a:rPr>
              <a:t>: process is satisfactory</a:t>
            </a:r>
          </a:p>
          <a:p>
            <a:pPr>
              <a:buFontTx/>
              <a:buNone/>
              <a:defRPr/>
            </a:pPr>
            <a:r>
              <a:rPr lang="en-US" sz="2400" i="1" dirty="0" smtClean="0">
                <a:solidFill>
                  <a:schemeClr val="tx1"/>
                </a:solidFill>
              </a:rPr>
              <a:t>			H</a:t>
            </a:r>
            <a:r>
              <a:rPr lang="en-US" sz="2400" baseline="-25000" dirty="0" smtClean="0">
                <a:solidFill>
                  <a:schemeClr val="tx1"/>
                </a:solidFill>
              </a:rPr>
              <a:t>1</a:t>
            </a:r>
            <a:r>
              <a:rPr lang="en-US" sz="2400" dirty="0" smtClean="0">
                <a:solidFill>
                  <a:schemeClr val="tx1"/>
                </a:solidFill>
              </a:rPr>
              <a:t>: process is not satisfactory</a:t>
            </a:r>
          </a:p>
          <a:p>
            <a:pPr>
              <a:spcBef>
                <a:spcPts val="1800"/>
              </a:spcBef>
              <a:buFont typeface="Arial" panose="020B0604020202020204" pitchFamily="34" charset="0"/>
              <a:buNone/>
              <a:defRPr/>
            </a:pPr>
            <a:r>
              <a:rPr lang="en-US" sz="2400" dirty="0" smtClean="0">
                <a:solidFill>
                  <a:schemeClr val="tx1"/>
                </a:solidFill>
              </a:rPr>
              <a:t>A Type I error is known as the </a:t>
            </a:r>
            <a:r>
              <a:rPr lang="en-US" sz="2400" b="1" dirty="0" smtClean="0">
                <a:solidFill>
                  <a:schemeClr val="tx1"/>
                </a:solidFill>
              </a:rPr>
              <a:t>producer’s risk </a:t>
            </a:r>
          </a:p>
          <a:p>
            <a:pPr lvl="1">
              <a:spcBef>
                <a:spcPts val="1800"/>
              </a:spcBef>
              <a:buFont typeface="Arial" panose="020B0604020202020204" pitchFamily="34" charset="0"/>
              <a:buChar char="•"/>
              <a:defRPr/>
            </a:pPr>
            <a:r>
              <a:rPr lang="en-US" sz="2400" dirty="0" smtClean="0">
                <a:solidFill>
                  <a:schemeClr val="tx1"/>
                </a:solidFill>
              </a:rPr>
              <a:t>when it occurs the producer is looking for a problem in its process that does not exist</a:t>
            </a:r>
          </a:p>
          <a:p>
            <a:pPr>
              <a:spcBef>
                <a:spcPts val="1800"/>
              </a:spcBef>
              <a:buFont typeface="Arial" panose="020B0604020202020204" pitchFamily="34" charset="0"/>
              <a:buNone/>
              <a:defRPr/>
            </a:pPr>
            <a:r>
              <a:rPr lang="en-US" sz="2400" dirty="0" smtClean="0">
                <a:solidFill>
                  <a:schemeClr val="tx1"/>
                </a:solidFill>
              </a:rPr>
              <a:t>A Type II error is known as the </a:t>
            </a:r>
            <a:r>
              <a:rPr lang="en-US" sz="2400" b="1" dirty="0" smtClean="0">
                <a:solidFill>
                  <a:schemeClr val="tx1"/>
                </a:solidFill>
              </a:rPr>
              <a:t>consumer’s risk </a:t>
            </a:r>
          </a:p>
          <a:p>
            <a:pPr lvl="1">
              <a:spcBef>
                <a:spcPts val="1800"/>
              </a:spcBef>
              <a:buFont typeface="Arial" panose="020B0604020202020204" pitchFamily="34" charset="0"/>
              <a:buChar char="•"/>
              <a:defRPr/>
            </a:pPr>
            <a:r>
              <a:rPr lang="en-US" sz="2400" dirty="0" smtClean="0">
                <a:solidFill>
                  <a:schemeClr val="tx1"/>
                </a:solidFill>
              </a:rPr>
              <a:t>when it occurs the customer is getting a product from a process that is not performing properly</a:t>
            </a:r>
          </a:p>
        </p:txBody>
      </p:sp>
      <p:sp>
        <p:nvSpPr>
          <p:cNvPr id="4" name="Rectangle 3"/>
          <p:cNvSpPr/>
          <p:nvPr/>
        </p:nvSpPr>
        <p:spPr>
          <a:xfrm>
            <a:off x="1016000" y="1555045"/>
            <a:ext cx="5588000" cy="99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The Difference Between Type I and Type II Errors</a:t>
            </a:r>
          </a:p>
        </p:txBody>
      </p:sp>
      <p:sp>
        <p:nvSpPr>
          <p:cNvPr id="22531" name="Content Placeholder 2"/>
          <p:cNvSpPr>
            <a:spLocks noGrp="1"/>
          </p:cNvSpPr>
          <p:nvPr>
            <p:ph idx="1"/>
          </p:nvPr>
        </p:nvSpPr>
        <p:spPr>
          <a:xfrm>
            <a:off x="677334" y="1106311"/>
            <a:ext cx="10950222" cy="4935051"/>
          </a:xfrm>
        </p:spPr>
        <p:txBody>
          <a:bodyPr>
            <a:normAutofit/>
          </a:bodyPr>
          <a:lstStyle/>
          <a:p>
            <a:pPr>
              <a:spcBef>
                <a:spcPts val="1200"/>
              </a:spcBef>
              <a:buFont typeface="Arial" panose="020B0604020202020204" pitchFamily="34" charset="0"/>
              <a:buNone/>
              <a:defRPr/>
            </a:pPr>
            <a:r>
              <a:rPr lang="en-US" sz="2400" dirty="0" smtClean="0">
                <a:solidFill>
                  <a:schemeClr val="tx1"/>
                </a:solidFill>
              </a:rPr>
              <a:t>When doing a hypothesis test, decide on a value for  </a:t>
            </a:r>
            <a:r>
              <a:rPr lang="el-GR" sz="2400" i="1" dirty="0" smtClean="0">
                <a:solidFill>
                  <a:schemeClr val="tx1"/>
                </a:solidFill>
              </a:rPr>
              <a:t>α</a:t>
            </a:r>
            <a:r>
              <a:rPr lang="en-US" sz="2400" i="1" dirty="0" smtClean="0">
                <a:solidFill>
                  <a:schemeClr val="tx1"/>
                </a:solidFill>
              </a:rPr>
              <a:t> </a:t>
            </a:r>
            <a:r>
              <a:rPr lang="en-US" sz="2400" dirty="0" smtClean="0">
                <a:solidFill>
                  <a:schemeClr val="tx1"/>
                </a:solidFill>
              </a:rPr>
              <a:t> </a:t>
            </a:r>
            <a:r>
              <a:rPr lang="en-US" sz="2400" b="1" dirty="0" smtClean="0">
                <a:solidFill>
                  <a:schemeClr val="tx1"/>
                </a:solidFill>
              </a:rPr>
              <a:t>before</a:t>
            </a:r>
            <a:r>
              <a:rPr lang="en-US" sz="2400" dirty="0" smtClean="0">
                <a:solidFill>
                  <a:schemeClr val="tx1"/>
                </a:solidFill>
              </a:rPr>
              <a:t> selecting the sample</a:t>
            </a:r>
          </a:p>
          <a:p>
            <a:pPr>
              <a:spcBef>
                <a:spcPts val="1200"/>
              </a:spcBef>
              <a:buFont typeface="Arial" panose="020B0604020202020204" pitchFamily="34" charset="0"/>
              <a:buNone/>
              <a:defRPr/>
            </a:pPr>
            <a:r>
              <a:rPr lang="en-US" sz="2400" dirty="0" smtClean="0">
                <a:solidFill>
                  <a:schemeClr val="tx1"/>
                </a:solidFill>
              </a:rPr>
              <a:t>Once  </a:t>
            </a:r>
            <a:r>
              <a:rPr lang="el-GR" sz="2400" i="1" dirty="0" smtClean="0">
                <a:solidFill>
                  <a:schemeClr val="tx1"/>
                </a:solidFill>
              </a:rPr>
              <a:t>α</a:t>
            </a:r>
            <a:r>
              <a:rPr lang="en-US" sz="2400" dirty="0" smtClean="0">
                <a:solidFill>
                  <a:schemeClr val="tx1"/>
                </a:solidFill>
              </a:rPr>
              <a:t>  has been set, the value of  </a:t>
            </a:r>
            <a:r>
              <a:rPr lang="el-GR" sz="2400" i="1" dirty="0" smtClean="0">
                <a:solidFill>
                  <a:schemeClr val="tx1"/>
                </a:solidFill>
                <a:cs typeface="Arial" panose="020B0604020202020204" pitchFamily="34" charset="0"/>
              </a:rPr>
              <a:t>β</a:t>
            </a:r>
            <a:r>
              <a:rPr lang="en-US" sz="2400" i="1" dirty="0" smtClean="0">
                <a:solidFill>
                  <a:schemeClr val="tx1"/>
                </a:solidFill>
              </a:rPr>
              <a:t> </a:t>
            </a:r>
            <a:r>
              <a:rPr lang="en-US" sz="2400" dirty="0" smtClean="0">
                <a:solidFill>
                  <a:schemeClr val="tx1"/>
                </a:solidFill>
              </a:rPr>
              <a:t> can be calculated</a:t>
            </a:r>
          </a:p>
          <a:p>
            <a:pPr marL="457200" indent="-457200">
              <a:spcBef>
                <a:spcPts val="1200"/>
              </a:spcBef>
              <a:buFont typeface="Arial" panose="020B0604020202020204" pitchFamily="34" charset="0"/>
              <a:buChar char="•"/>
              <a:defRPr/>
            </a:pPr>
            <a:r>
              <a:rPr lang="en-US" sz="2400" dirty="0" smtClean="0">
                <a:solidFill>
                  <a:schemeClr val="tx1"/>
                </a:solidFill>
              </a:rPr>
              <a:t>For a given sample size, reducing the value of  </a:t>
            </a:r>
            <a:r>
              <a:rPr lang="el-GR" sz="2400" i="1" dirty="0" smtClean="0">
                <a:solidFill>
                  <a:schemeClr val="tx1"/>
                </a:solidFill>
              </a:rPr>
              <a:t>α </a:t>
            </a:r>
            <a:r>
              <a:rPr lang="en-US" sz="2400" dirty="0" smtClean="0">
                <a:solidFill>
                  <a:schemeClr val="tx1"/>
                </a:solidFill>
              </a:rPr>
              <a:t>will result in an increase in the value of   </a:t>
            </a:r>
          </a:p>
          <a:p>
            <a:pPr>
              <a:spcBef>
                <a:spcPct val="0"/>
              </a:spcBef>
              <a:buFont typeface="Arial" panose="020B0604020202020204" pitchFamily="34" charset="0"/>
              <a:buNone/>
              <a:defRPr/>
            </a:pPr>
            <a:r>
              <a:rPr lang="en-US" sz="2400" dirty="0" smtClean="0">
                <a:solidFill>
                  <a:schemeClr val="tx1"/>
                </a:solidFill>
              </a:rPr>
              <a:t>	                       (or the opposite, </a:t>
            </a:r>
            <a:r>
              <a:rPr lang="el-GR" sz="2400" i="1" dirty="0" smtClean="0">
                <a:solidFill>
                  <a:schemeClr val="tx1"/>
                </a:solidFill>
              </a:rPr>
              <a:t>α</a:t>
            </a:r>
            <a:r>
              <a:rPr lang="en-US" sz="2400" i="1" dirty="0" smtClean="0">
                <a:solidFill>
                  <a:schemeClr val="tx1"/>
                </a:solidFill>
              </a:rPr>
              <a:t> </a:t>
            </a:r>
            <a:r>
              <a:rPr lang="en-US" sz="2400" dirty="0" smtClean="0">
                <a:solidFill>
                  <a:schemeClr val="tx1"/>
                </a:solidFill>
              </a:rPr>
              <a:t>↑ </a:t>
            </a:r>
            <a:r>
              <a:rPr lang="en-US" sz="2400" dirty="0" smtClean="0">
                <a:solidFill>
                  <a:schemeClr val="tx1"/>
                </a:solidFill>
                <a:sym typeface="WP MathA" panose="05010101010101010101" pitchFamily="2" charset="2"/>
              </a:rPr>
              <a:t>→ </a:t>
            </a:r>
            <a:r>
              <a:rPr lang="el-GR" sz="2400" i="1" dirty="0" smtClean="0">
                <a:solidFill>
                  <a:schemeClr val="tx1"/>
                </a:solidFill>
                <a:cs typeface="Arial" panose="020B0604020202020204" pitchFamily="34" charset="0"/>
              </a:rPr>
              <a:t>β</a:t>
            </a:r>
            <a:r>
              <a:rPr lang="en-US" sz="2400" dirty="0" smtClean="0">
                <a:solidFill>
                  <a:schemeClr val="tx1"/>
                </a:solidFill>
                <a:sym typeface="WP MathA" panose="05010101010101010101" pitchFamily="2" charset="2"/>
              </a:rPr>
              <a:t> </a:t>
            </a:r>
            <a:r>
              <a:rPr lang="en-US" sz="2400" dirty="0" smtClean="0">
                <a:solidFill>
                  <a:schemeClr val="tx1"/>
                </a:solidFill>
              </a:rPr>
              <a:t>↓)</a:t>
            </a:r>
          </a:p>
          <a:p>
            <a:pPr marL="457200" indent="-457200">
              <a:spcBef>
                <a:spcPts val="1200"/>
              </a:spcBef>
              <a:buFont typeface="Arial" panose="020B0604020202020204" pitchFamily="34" charset="0"/>
              <a:buChar char="•"/>
              <a:defRPr/>
            </a:pPr>
            <a:r>
              <a:rPr lang="en-US" sz="2400" dirty="0" smtClean="0">
                <a:solidFill>
                  <a:schemeClr val="tx1"/>
                </a:solidFill>
              </a:rPr>
              <a:t>The only way to reduce both  </a:t>
            </a:r>
            <a:r>
              <a:rPr lang="el-GR" sz="2400" i="1" dirty="0" smtClean="0">
                <a:solidFill>
                  <a:schemeClr val="tx1"/>
                </a:solidFill>
              </a:rPr>
              <a:t>α</a:t>
            </a:r>
            <a:r>
              <a:rPr lang="en-US" sz="2400" dirty="0" smtClean="0">
                <a:solidFill>
                  <a:schemeClr val="tx1"/>
                </a:solidFill>
              </a:rPr>
              <a:t>  and  </a:t>
            </a:r>
            <a:r>
              <a:rPr lang="el-GR" sz="2400" i="1" dirty="0" smtClean="0">
                <a:solidFill>
                  <a:schemeClr val="tx1"/>
                </a:solidFill>
                <a:cs typeface="Arial" panose="020B0604020202020204" pitchFamily="34" charset="0"/>
              </a:rPr>
              <a:t>β</a:t>
            </a:r>
            <a:r>
              <a:rPr lang="en-US" sz="2400" dirty="0" smtClean="0">
                <a:solidFill>
                  <a:schemeClr val="tx1"/>
                </a:solidFill>
              </a:rPr>
              <a:t>  simultaneously is to increase the sample size</a:t>
            </a:r>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title"/>
          </p:nvPr>
        </p:nvSpPr>
        <p:spPr>
          <a:xfrm>
            <a:off x="406400" y="76200"/>
            <a:ext cx="11582400" cy="990600"/>
          </a:xfrm>
        </p:spPr>
        <p:txBody>
          <a:bodyPr>
            <a:normAutofit/>
          </a:bodyPr>
          <a:lstStyle/>
          <a:p>
            <a:pPr algn="l" eaLnBrk="1" hangingPunct="1">
              <a:lnSpc>
                <a:spcPct val="80000"/>
              </a:lnSpc>
              <a:defRPr/>
            </a:pPr>
            <a:r>
              <a:rPr lang="en-US" dirty="0" smtClean="0"/>
              <a:t>Hypothesis Testing for the 	Population Mean when </a:t>
            </a:r>
            <a:r>
              <a:rPr lang="el-GR" i="1" dirty="0" smtClean="0"/>
              <a:t>σ</a:t>
            </a:r>
            <a:r>
              <a:rPr lang="en-US" dirty="0" smtClean="0"/>
              <a:t> is Known</a:t>
            </a:r>
          </a:p>
        </p:txBody>
      </p:sp>
      <p:sp>
        <p:nvSpPr>
          <p:cNvPr id="17411" name="Line 28"/>
          <p:cNvSpPr>
            <a:spLocks noChangeShapeType="1"/>
          </p:cNvSpPr>
          <p:nvPr/>
        </p:nvSpPr>
        <p:spPr bwMode="auto">
          <a:xfrm>
            <a:off x="6197600" y="2667000"/>
            <a:ext cx="0" cy="228600"/>
          </a:xfrm>
          <a:prstGeom prst="line">
            <a:avLst/>
          </a:prstGeom>
          <a:noFill/>
          <a:ln w="28575">
            <a:solidFill>
              <a:schemeClr val="tx1"/>
            </a:solidFill>
            <a:miter lim="800000"/>
            <a:headEnd/>
            <a:tailEnd/>
          </a:ln>
          <a:effectLst/>
        </p:spPr>
        <p:txBody>
          <a:bodyPr wrap="none"/>
          <a:lstStyle/>
          <a:p>
            <a:endParaRPr lang="en-US"/>
          </a:p>
        </p:txBody>
      </p:sp>
      <p:sp>
        <p:nvSpPr>
          <p:cNvPr id="2" name="Freeform 4"/>
          <p:cNvSpPr>
            <a:spLocks/>
          </p:cNvSpPr>
          <p:nvPr/>
        </p:nvSpPr>
        <p:spPr bwMode="auto">
          <a:xfrm>
            <a:off x="2552701" y="3135314"/>
            <a:ext cx="2425700" cy="979487"/>
          </a:xfrm>
          <a:custGeom>
            <a:avLst/>
            <a:gdLst>
              <a:gd name="T0" fmla="*/ 0 w 1068"/>
              <a:gd name="T1" fmla="*/ 2147483647 h 429"/>
              <a:gd name="T2" fmla="*/ 2147483647 w 1068"/>
              <a:gd name="T3" fmla="*/ 2147483647 h 429"/>
              <a:gd name="T4" fmla="*/ 2147483647 w 1068"/>
              <a:gd name="T5" fmla="*/ 0 h 429"/>
              <a:gd name="T6" fmla="*/ 0 w 1068"/>
              <a:gd name="T7" fmla="*/ 0 h 429"/>
              <a:gd name="T8" fmla="*/ 0 w 1068"/>
              <a:gd name="T9" fmla="*/ 2147483647 h 4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8" h="429">
                <a:moveTo>
                  <a:pt x="0" y="428"/>
                </a:moveTo>
                <a:lnTo>
                  <a:pt x="1067" y="428"/>
                </a:lnTo>
                <a:lnTo>
                  <a:pt x="1067" y="0"/>
                </a:lnTo>
                <a:lnTo>
                  <a:pt x="0" y="0"/>
                </a:lnTo>
                <a:lnTo>
                  <a:pt x="0" y="428"/>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17413" name="Rectangle 5"/>
          <p:cNvSpPr>
            <a:spLocks noChangeArrowheads="1"/>
          </p:cNvSpPr>
          <p:nvPr/>
        </p:nvSpPr>
        <p:spPr bwMode="auto">
          <a:xfrm>
            <a:off x="2924784" y="3200401"/>
            <a:ext cx="1734450" cy="828432"/>
          </a:xfrm>
          <a:prstGeom prst="rect">
            <a:avLst/>
          </a:prstGeom>
          <a:noFill/>
          <a:ln w="9525">
            <a:noFill/>
            <a:miter lim="800000"/>
            <a:headEnd/>
            <a:tailEnd/>
          </a:ln>
        </p:spPr>
        <p:txBody>
          <a:bodyPr wrap="none" lIns="90488" tIns="44450" rIns="90488" bIns="44450">
            <a:spAutoFit/>
          </a:bodyPr>
          <a:lstStyle/>
          <a:p>
            <a:pPr algn="ctr"/>
            <a:r>
              <a:rPr lang="en-US" sz="2400"/>
              <a:t>Population </a:t>
            </a:r>
          </a:p>
          <a:p>
            <a:pPr algn="ctr"/>
            <a:r>
              <a:rPr lang="en-US" sz="2400"/>
              <a:t>Mean</a:t>
            </a:r>
          </a:p>
        </p:txBody>
      </p:sp>
      <p:sp>
        <p:nvSpPr>
          <p:cNvPr id="16392" name="Freeform 9"/>
          <p:cNvSpPr>
            <a:spLocks/>
          </p:cNvSpPr>
          <p:nvPr/>
        </p:nvSpPr>
        <p:spPr bwMode="auto">
          <a:xfrm>
            <a:off x="3962401" y="4724400"/>
            <a:ext cx="2419351" cy="755650"/>
          </a:xfrm>
          <a:custGeom>
            <a:avLst/>
            <a:gdLst>
              <a:gd name="T0" fmla="*/ 0 w 1143"/>
              <a:gd name="T1" fmla="*/ 2147483647 h 743"/>
              <a:gd name="T2" fmla="*/ 2147483647 w 1143"/>
              <a:gd name="T3" fmla="*/ 2147483647 h 743"/>
              <a:gd name="T4" fmla="*/ 2147483647 w 1143"/>
              <a:gd name="T5" fmla="*/ 0 h 743"/>
              <a:gd name="T6" fmla="*/ 0 w 1143"/>
              <a:gd name="T7" fmla="*/ 0 h 743"/>
              <a:gd name="T8" fmla="*/ 0 w 1143"/>
              <a:gd name="T9" fmla="*/ 2147483647 h 7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3" h="743">
                <a:moveTo>
                  <a:pt x="0" y="742"/>
                </a:moveTo>
                <a:lnTo>
                  <a:pt x="1142" y="742"/>
                </a:lnTo>
                <a:lnTo>
                  <a:pt x="1142" y="0"/>
                </a:lnTo>
                <a:lnTo>
                  <a:pt x="0" y="0"/>
                </a:lnTo>
                <a:lnTo>
                  <a:pt x="0" y="742"/>
                </a:lnTo>
              </a:path>
            </a:pathLst>
          </a:custGeom>
          <a:noFill/>
          <a:ln w="25400" cap="rnd" cmpd="sng">
            <a:solidFill>
              <a:srgbClr val="1A1A1A"/>
            </a:solidFill>
            <a:prstDash val="solid"/>
            <a:round/>
            <a:headEnd type="none" w="med" len="med"/>
            <a:tailEnd type="none" w="med" len="med"/>
          </a:ln>
        </p:spPr>
        <p:txBody>
          <a:bodyPr/>
          <a:lstStyle/>
          <a:p>
            <a:pPr eaLnBrk="1" hangingPunct="1">
              <a:defRPr/>
            </a:pPr>
            <a:endParaRPr lang="en-US">
              <a:solidFill>
                <a:schemeClr val="bg1">
                  <a:lumMod val="65000"/>
                </a:schemeClr>
              </a:solidFill>
            </a:endParaRPr>
          </a:p>
        </p:txBody>
      </p:sp>
      <p:sp>
        <p:nvSpPr>
          <p:cNvPr id="16393" name="Rectangle 11"/>
          <p:cNvSpPr>
            <a:spLocks noChangeArrowheads="1"/>
          </p:cNvSpPr>
          <p:nvPr/>
        </p:nvSpPr>
        <p:spPr bwMode="auto">
          <a:xfrm>
            <a:off x="3962400" y="4876800"/>
            <a:ext cx="1800174" cy="459100"/>
          </a:xfrm>
          <a:prstGeom prst="rect">
            <a:avLst/>
          </a:prstGeom>
          <a:noFill/>
          <a:ln>
            <a:noFill/>
          </a:ln>
        </p:spPr>
        <p:txBody>
          <a:bodyPr wrap="none" lIns="90488" tIns="44450" rIns="90488" bIns="44450">
            <a:spAutoFit/>
          </a:bodyPr>
          <a:lstStyle/>
          <a:p>
            <a:pPr>
              <a:defRPr/>
            </a:pPr>
            <a:r>
              <a:rPr lang="en-US" sz="2400" dirty="0">
                <a:solidFill>
                  <a:schemeClr val="bg1">
                    <a:lumMod val="65000"/>
                  </a:schemeClr>
                </a:solidFill>
              </a:rPr>
              <a:t> </a:t>
            </a:r>
            <a:r>
              <a:rPr lang="el-GR" sz="2400" i="1" dirty="0">
                <a:solidFill>
                  <a:schemeClr val="bg1">
                    <a:lumMod val="65000"/>
                  </a:schemeClr>
                </a:solidFill>
              </a:rPr>
              <a:t>σ</a:t>
            </a:r>
            <a:r>
              <a:rPr lang="en-US" sz="2400" dirty="0">
                <a:solidFill>
                  <a:schemeClr val="bg1">
                    <a:lumMod val="65000"/>
                  </a:schemeClr>
                </a:solidFill>
              </a:rPr>
              <a:t> Unknown</a:t>
            </a:r>
          </a:p>
        </p:txBody>
      </p:sp>
      <p:sp>
        <p:nvSpPr>
          <p:cNvPr id="17416" name="Freeform 13"/>
          <p:cNvSpPr>
            <a:spLocks/>
          </p:cNvSpPr>
          <p:nvPr/>
        </p:nvSpPr>
        <p:spPr bwMode="auto">
          <a:xfrm>
            <a:off x="4876800" y="1676401"/>
            <a:ext cx="2641600" cy="1006475"/>
          </a:xfrm>
          <a:custGeom>
            <a:avLst/>
            <a:gdLst>
              <a:gd name="T0" fmla="*/ 0 w 1115"/>
              <a:gd name="T1" fmla="*/ 2147483647 h 514"/>
              <a:gd name="T2" fmla="*/ 2147483647 w 1115"/>
              <a:gd name="T3" fmla="*/ 2147483647 h 514"/>
              <a:gd name="T4" fmla="*/ 2147483647 w 1115"/>
              <a:gd name="T5" fmla="*/ 0 h 514"/>
              <a:gd name="T6" fmla="*/ 0 w 1115"/>
              <a:gd name="T7" fmla="*/ 0 h 514"/>
              <a:gd name="T8" fmla="*/ 0 w 1115"/>
              <a:gd name="T9" fmla="*/ 2147483647 h 5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5" h="514">
                <a:moveTo>
                  <a:pt x="0" y="513"/>
                </a:moveTo>
                <a:lnTo>
                  <a:pt x="1114" y="513"/>
                </a:lnTo>
                <a:lnTo>
                  <a:pt x="1114" y="0"/>
                </a:lnTo>
                <a:lnTo>
                  <a:pt x="0" y="0"/>
                </a:lnTo>
                <a:lnTo>
                  <a:pt x="0" y="513"/>
                </a:lnTo>
              </a:path>
            </a:pathLst>
          </a:custGeom>
          <a:solidFill>
            <a:srgbClr val="F7F7A7"/>
          </a:solidFill>
          <a:ln w="25400" cap="rnd" cmpd="sng">
            <a:solidFill>
              <a:srgbClr val="1A1A1A"/>
            </a:solidFill>
            <a:prstDash val="solid"/>
            <a:round/>
            <a:headEnd type="none" w="med" len="med"/>
            <a:tailEnd type="none" w="med" len="med"/>
          </a:ln>
        </p:spPr>
        <p:txBody>
          <a:bodyPr/>
          <a:lstStyle/>
          <a:p>
            <a:endParaRPr lang="en-US"/>
          </a:p>
        </p:txBody>
      </p:sp>
      <p:sp>
        <p:nvSpPr>
          <p:cNvPr id="17417" name="Rectangle 14"/>
          <p:cNvSpPr>
            <a:spLocks noChangeArrowheads="1"/>
          </p:cNvSpPr>
          <p:nvPr/>
        </p:nvSpPr>
        <p:spPr bwMode="auto">
          <a:xfrm>
            <a:off x="5141384" y="1752600"/>
            <a:ext cx="1670330" cy="459100"/>
          </a:xfrm>
          <a:prstGeom prst="rect">
            <a:avLst/>
          </a:prstGeom>
          <a:noFill/>
          <a:ln w="9525">
            <a:noFill/>
            <a:miter lim="800000"/>
            <a:headEnd/>
            <a:tailEnd/>
          </a:ln>
        </p:spPr>
        <p:txBody>
          <a:bodyPr wrap="none" lIns="90488" tIns="44450" rIns="90488" bIns="44450">
            <a:spAutoFit/>
          </a:bodyPr>
          <a:lstStyle/>
          <a:p>
            <a:r>
              <a:rPr lang="en-US" sz="2400"/>
              <a:t>Hypothesis</a:t>
            </a:r>
          </a:p>
        </p:txBody>
      </p:sp>
      <p:sp>
        <p:nvSpPr>
          <p:cNvPr id="17418" name="Rectangle 15"/>
          <p:cNvSpPr>
            <a:spLocks noChangeArrowheads="1"/>
          </p:cNvSpPr>
          <p:nvPr/>
        </p:nvSpPr>
        <p:spPr bwMode="auto">
          <a:xfrm>
            <a:off x="5410200" y="2116139"/>
            <a:ext cx="1147879" cy="459100"/>
          </a:xfrm>
          <a:prstGeom prst="rect">
            <a:avLst/>
          </a:prstGeom>
          <a:noFill/>
          <a:ln w="9525">
            <a:noFill/>
            <a:miter lim="800000"/>
            <a:headEnd/>
            <a:tailEnd/>
          </a:ln>
        </p:spPr>
        <p:txBody>
          <a:bodyPr wrap="none" lIns="90488" tIns="44450" rIns="90488" bIns="44450">
            <a:spAutoFit/>
          </a:bodyPr>
          <a:lstStyle/>
          <a:p>
            <a:r>
              <a:rPr lang="en-US" sz="2400"/>
              <a:t>Testing</a:t>
            </a:r>
          </a:p>
        </p:txBody>
      </p:sp>
      <p:sp>
        <p:nvSpPr>
          <p:cNvPr id="16397" name="Freeform 16"/>
          <p:cNvSpPr>
            <a:spLocks/>
          </p:cNvSpPr>
          <p:nvPr/>
        </p:nvSpPr>
        <p:spPr bwMode="auto">
          <a:xfrm>
            <a:off x="8229600" y="3124200"/>
            <a:ext cx="2743200" cy="1066800"/>
          </a:xfrm>
          <a:custGeom>
            <a:avLst/>
            <a:gdLst>
              <a:gd name="T0" fmla="*/ 0 w 1241"/>
              <a:gd name="T1" fmla="*/ 2147483647 h 436"/>
              <a:gd name="T2" fmla="*/ 2147483647 w 1241"/>
              <a:gd name="T3" fmla="*/ 2147483647 h 436"/>
              <a:gd name="T4" fmla="*/ 2147483647 w 1241"/>
              <a:gd name="T5" fmla="*/ 0 h 436"/>
              <a:gd name="T6" fmla="*/ 0 w 1241"/>
              <a:gd name="T7" fmla="*/ 0 h 436"/>
              <a:gd name="T8" fmla="*/ 0 w 1241"/>
              <a:gd name="T9" fmla="*/ 2147483647 h 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1" h="436">
                <a:moveTo>
                  <a:pt x="0" y="435"/>
                </a:moveTo>
                <a:lnTo>
                  <a:pt x="1240" y="435"/>
                </a:lnTo>
                <a:lnTo>
                  <a:pt x="1240" y="0"/>
                </a:lnTo>
                <a:lnTo>
                  <a:pt x="0" y="0"/>
                </a:lnTo>
                <a:lnTo>
                  <a:pt x="0" y="435"/>
                </a:lnTo>
              </a:path>
            </a:pathLst>
          </a:custGeom>
          <a:noFill/>
          <a:ln w="25400" cap="rnd" cmpd="sng">
            <a:solidFill>
              <a:srgbClr val="1A1A1A"/>
            </a:solidFill>
            <a:prstDash val="solid"/>
            <a:round/>
            <a:headEnd type="none" w="med" len="med"/>
            <a:tailEnd type="none" w="med" len="med"/>
          </a:ln>
        </p:spPr>
        <p:txBody>
          <a:bodyPr/>
          <a:lstStyle/>
          <a:p>
            <a:pPr eaLnBrk="1" hangingPunct="1">
              <a:defRPr/>
            </a:pPr>
            <a:endParaRPr lang="en-US">
              <a:solidFill>
                <a:schemeClr val="bg1">
                  <a:lumMod val="65000"/>
                </a:schemeClr>
              </a:solidFill>
            </a:endParaRPr>
          </a:p>
        </p:txBody>
      </p:sp>
      <p:sp>
        <p:nvSpPr>
          <p:cNvPr id="16398" name="Rectangle 17"/>
          <p:cNvSpPr>
            <a:spLocks noChangeArrowheads="1"/>
          </p:cNvSpPr>
          <p:nvPr/>
        </p:nvSpPr>
        <p:spPr bwMode="auto">
          <a:xfrm>
            <a:off x="8384117" y="3257551"/>
            <a:ext cx="2487083" cy="828675"/>
          </a:xfrm>
          <a:prstGeom prst="rect">
            <a:avLst/>
          </a:prstGeom>
          <a:noFill/>
          <a:ln>
            <a:noFill/>
          </a:ln>
        </p:spPr>
        <p:txBody>
          <a:bodyPr lIns="90488" tIns="44450" rIns="90488" bIns="44450">
            <a:spAutoFit/>
          </a:bodyPr>
          <a:lstStyle/>
          <a:p>
            <a:pPr algn="ctr">
              <a:defRPr/>
            </a:pPr>
            <a:r>
              <a:rPr lang="en-US" sz="2400">
                <a:solidFill>
                  <a:schemeClr val="bg1">
                    <a:lumMod val="65000"/>
                  </a:schemeClr>
                </a:solidFill>
              </a:rPr>
              <a:t>Population</a:t>
            </a:r>
          </a:p>
          <a:p>
            <a:pPr algn="ctr">
              <a:defRPr/>
            </a:pPr>
            <a:r>
              <a:rPr lang="en-US" sz="2400">
                <a:solidFill>
                  <a:schemeClr val="bg1">
                    <a:lumMod val="65000"/>
                  </a:schemeClr>
                </a:solidFill>
              </a:rPr>
              <a:t>Proportion</a:t>
            </a:r>
          </a:p>
        </p:txBody>
      </p:sp>
      <p:sp>
        <p:nvSpPr>
          <p:cNvPr id="17421" name="Freeform 24"/>
          <p:cNvSpPr>
            <a:spLocks/>
          </p:cNvSpPr>
          <p:nvPr/>
        </p:nvSpPr>
        <p:spPr bwMode="auto">
          <a:xfrm>
            <a:off x="1219201" y="4724400"/>
            <a:ext cx="2298700" cy="755650"/>
          </a:xfrm>
          <a:custGeom>
            <a:avLst/>
            <a:gdLst>
              <a:gd name="T0" fmla="*/ 0 w 1086"/>
              <a:gd name="T1" fmla="*/ 2147483647 h 743"/>
              <a:gd name="T2" fmla="*/ 2147483647 w 1086"/>
              <a:gd name="T3" fmla="*/ 2147483647 h 743"/>
              <a:gd name="T4" fmla="*/ 2147483647 w 1086"/>
              <a:gd name="T5" fmla="*/ 0 h 743"/>
              <a:gd name="T6" fmla="*/ 0 w 1086"/>
              <a:gd name="T7" fmla="*/ 0 h 743"/>
              <a:gd name="T8" fmla="*/ 0 w 1086"/>
              <a:gd name="T9" fmla="*/ 2147483647 h 7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743">
                <a:moveTo>
                  <a:pt x="0" y="742"/>
                </a:moveTo>
                <a:lnTo>
                  <a:pt x="1085" y="742"/>
                </a:lnTo>
                <a:lnTo>
                  <a:pt x="1085" y="0"/>
                </a:lnTo>
                <a:lnTo>
                  <a:pt x="0" y="0"/>
                </a:lnTo>
                <a:lnTo>
                  <a:pt x="0" y="742"/>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17422" name="Rectangle 26"/>
          <p:cNvSpPr>
            <a:spLocks noChangeArrowheads="1"/>
          </p:cNvSpPr>
          <p:nvPr/>
        </p:nvSpPr>
        <p:spPr bwMode="auto">
          <a:xfrm>
            <a:off x="1320800" y="4876800"/>
            <a:ext cx="1444307" cy="459100"/>
          </a:xfrm>
          <a:prstGeom prst="rect">
            <a:avLst/>
          </a:prstGeom>
          <a:noFill/>
          <a:ln w="9525">
            <a:noFill/>
            <a:miter lim="800000"/>
            <a:headEnd/>
            <a:tailEnd/>
          </a:ln>
        </p:spPr>
        <p:txBody>
          <a:bodyPr wrap="none" lIns="90488" tIns="44450" rIns="90488" bIns="44450">
            <a:spAutoFit/>
          </a:bodyPr>
          <a:lstStyle/>
          <a:p>
            <a:r>
              <a:rPr lang="en-US" sz="2400"/>
              <a:t> </a:t>
            </a:r>
            <a:r>
              <a:rPr lang="el-GR" sz="2400" i="1"/>
              <a:t>σ</a:t>
            </a:r>
            <a:r>
              <a:rPr lang="en-US" sz="2400"/>
              <a:t> Known</a:t>
            </a:r>
          </a:p>
        </p:txBody>
      </p:sp>
      <p:sp>
        <p:nvSpPr>
          <p:cNvPr id="17423" name="Line 29"/>
          <p:cNvSpPr>
            <a:spLocks noChangeShapeType="1"/>
          </p:cNvSpPr>
          <p:nvPr/>
        </p:nvSpPr>
        <p:spPr bwMode="auto">
          <a:xfrm>
            <a:off x="3759200" y="2895600"/>
            <a:ext cx="5791200" cy="0"/>
          </a:xfrm>
          <a:prstGeom prst="line">
            <a:avLst/>
          </a:prstGeom>
          <a:noFill/>
          <a:ln w="28575">
            <a:solidFill>
              <a:schemeClr val="tx1"/>
            </a:solidFill>
            <a:round/>
            <a:headEnd/>
            <a:tailEnd/>
          </a:ln>
          <a:effectLst/>
        </p:spPr>
        <p:txBody>
          <a:bodyPr wrap="none"/>
          <a:lstStyle/>
          <a:p>
            <a:endParaRPr lang="en-US"/>
          </a:p>
        </p:txBody>
      </p:sp>
      <p:sp>
        <p:nvSpPr>
          <p:cNvPr id="17424" name="Line 30"/>
          <p:cNvSpPr>
            <a:spLocks noChangeShapeType="1"/>
          </p:cNvSpPr>
          <p:nvPr/>
        </p:nvSpPr>
        <p:spPr bwMode="auto">
          <a:xfrm>
            <a:off x="3759200" y="2895600"/>
            <a:ext cx="0" cy="228600"/>
          </a:xfrm>
          <a:prstGeom prst="line">
            <a:avLst/>
          </a:prstGeom>
          <a:noFill/>
          <a:ln w="28575">
            <a:solidFill>
              <a:schemeClr val="tx1"/>
            </a:solidFill>
            <a:miter lim="800000"/>
            <a:headEnd/>
            <a:tailEnd/>
          </a:ln>
          <a:effectLst/>
        </p:spPr>
        <p:txBody>
          <a:bodyPr wrap="none"/>
          <a:lstStyle/>
          <a:p>
            <a:endParaRPr lang="en-US"/>
          </a:p>
        </p:txBody>
      </p:sp>
      <p:sp>
        <p:nvSpPr>
          <p:cNvPr id="17425" name="Line 31"/>
          <p:cNvSpPr>
            <a:spLocks noChangeShapeType="1"/>
          </p:cNvSpPr>
          <p:nvPr/>
        </p:nvSpPr>
        <p:spPr bwMode="auto">
          <a:xfrm>
            <a:off x="9550400" y="2895600"/>
            <a:ext cx="0" cy="228600"/>
          </a:xfrm>
          <a:prstGeom prst="line">
            <a:avLst/>
          </a:prstGeom>
          <a:noFill/>
          <a:ln w="28575">
            <a:solidFill>
              <a:schemeClr val="tx1"/>
            </a:solidFill>
            <a:miter lim="800000"/>
            <a:headEnd/>
            <a:tailEnd/>
          </a:ln>
          <a:effectLst/>
        </p:spPr>
        <p:txBody>
          <a:bodyPr wrap="none"/>
          <a:lstStyle/>
          <a:p>
            <a:endParaRPr lang="en-US"/>
          </a:p>
        </p:txBody>
      </p:sp>
      <p:sp>
        <p:nvSpPr>
          <p:cNvPr id="17426" name="Line 32"/>
          <p:cNvSpPr>
            <a:spLocks noChangeShapeType="1"/>
          </p:cNvSpPr>
          <p:nvPr/>
        </p:nvSpPr>
        <p:spPr bwMode="auto">
          <a:xfrm>
            <a:off x="3759200" y="4114800"/>
            <a:ext cx="0" cy="228600"/>
          </a:xfrm>
          <a:prstGeom prst="line">
            <a:avLst/>
          </a:prstGeom>
          <a:noFill/>
          <a:ln w="28575">
            <a:solidFill>
              <a:schemeClr val="tx1"/>
            </a:solidFill>
            <a:miter lim="800000"/>
            <a:headEnd/>
            <a:tailEnd/>
          </a:ln>
          <a:effectLst/>
        </p:spPr>
        <p:txBody>
          <a:bodyPr wrap="none"/>
          <a:lstStyle/>
          <a:p>
            <a:endParaRPr lang="en-US"/>
          </a:p>
        </p:txBody>
      </p:sp>
      <p:sp>
        <p:nvSpPr>
          <p:cNvPr id="17427" name="Line 33"/>
          <p:cNvSpPr>
            <a:spLocks noChangeShapeType="1"/>
          </p:cNvSpPr>
          <p:nvPr/>
        </p:nvSpPr>
        <p:spPr bwMode="auto">
          <a:xfrm>
            <a:off x="2336800" y="4343400"/>
            <a:ext cx="2743200" cy="0"/>
          </a:xfrm>
          <a:prstGeom prst="line">
            <a:avLst/>
          </a:prstGeom>
          <a:noFill/>
          <a:ln w="28575">
            <a:solidFill>
              <a:schemeClr val="tx1"/>
            </a:solidFill>
            <a:round/>
            <a:headEnd/>
            <a:tailEnd/>
          </a:ln>
          <a:effectLst/>
        </p:spPr>
        <p:txBody>
          <a:bodyPr wrap="none"/>
          <a:lstStyle/>
          <a:p>
            <a:endParaRPr lang="en-US"/>
          </a:p>
        </p:txBody>
      </p:sp>
      <p:sp>
        <p:nvSpPr>
          <p:cNvPr id="17428" name="Line 34"/>
          <p:cNvSpPr>
            <a:spLocks noChangeShapeType="1"/>
          </p:cNvSpPr>
          <p:nvPr/>
        </p:nvSpPr>
        <p:spPr bwMode="auto">
          <a:xfrm>
            <a:off x="2336800" y="4343400"/>
            <a:ext cx="0" cy="381000"/>
          </a:xfrm>
          <a:prstGeom prst="line">
            <a:avLst/>
          </a:prstGeom>
          <a:noFill/>
          <a:ln w="28575">
            <a:solidFill>
              <a:schemeClr val="tx1"/>
            </a:solidFill>
            <a:miter lim="800000"/>
            <a:headEnd/>
            <a:tailEnd/>
          </a:ln>
          <a:effectLst/>
        </p:spPr>
        <p:txBody>
          <a:bodyPr wrap="none"/>
          <a:lstStyle/>
          <a:p>
            <a:endParaRPr lang="en-US"/>
          </a:p>
        </p:txBody>
      </p:sp>
      <p:sp>
        <p:nvSpPr>
          <p:cNvPr id="17429" name="Line 35"/>
          <p:cNvSpPr>
            <a:spLocks noChangeShapeType="1"/>
          </p:cNvSpPr>
          <p:nvPr/>
        </p:nvSpPr>
        <p:spPr bwMode="auto">
          <a:xfrm>
            <a:off x="5080000" y="4343400"/>
            <a:ext cx="0" cy="381000"/>
          </a:xfrm>
          <a:prstGeom prst="line">
            <a:avLst/>
          </a:prstGeom>
          <a:noFill/>
          <a:ln w="28575">
            <a:solidFill>
              <a:schemeClr val="tx1"/>
            </a:solidFill>
            <a:miter lim="800000"/>
            <a:headEnd/>
            <a:tailEnd/>
          </a:ln>
          <a:effectLst/>
        </p:spPr>
        <p:txBody>
          <a:bodyPr wrap="none"/>
          <a:lstStyle/>
          <a:p>
            <a:endParaRPr lang="en-US"/>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4"/>
          <p:cNvSpPr>
            <a:spLocks noGrp="1" noChangeArrowheads="1"/>
          </p:cNvSpPr>
          <p:nvPr>
            <p:ph type="title"/>
          </p:nvPr>
        </p:nvSpPr>
        <p:spPr>
          <a:xfrm>
            <a:off x="838200" y="76200"/>
            <a:ext cx="10515600" cy="914400"/>
          </a:xfrm>
        </p:spPr>
        <p:txBody>
          <a:bodyPr>
            <a:normAutofit fontScale="90000"/>
          </a:bodyPr>
          <a:lstStyle/>
          <a:p>
            <a:pPr eaLnBrk="1" hangingPunct="1">
              <a:lnSpc>
                <a:spcPct val="80000"/>
              </a:lnSpc>
              <a:defRPr/>
            </a:pPr>
            <a:r>
              <a:rPr lang="en-US" dirty="0" smtClean="0"/>
              <a:t>Hypothesis Testing for the Population Mean when </a:t>
            </a:r>
            <a:r>
              <a:rPr lang="el-GR" i="1" dirty="0" smtClean="0"/>
              <a:t>σ</a:t>
            </a:r>
            <a:r>
              <a:rPr lang="en-US" dirty="0" smtClean="0"/>
              <a:t> is Known</a:t>
            </a:r>
          </a:p>
        </p:txBody>
      </p:sp>
      <p:sp>
        <p:nvSpPr>
          <p:cNvPr id="17411" name="Content Placeholder 2"/>
          <p:cNvSpPr>
            <a:spLocks noGrp="1"/>
          </p:cNvSpPr>
          <p:nvPr>
            <p:ph idx="1"/>
          </p:nvPr>
        </p:nvSpPr>
        <p:spPr>
          <a:xfrm>
            <a:off x="406400" y="1371601"/>
            <a:ext cx="11379200" cy="4805363"/>
          </a:xfrm>
        </p:spPr>
        <p:txBody>
          <a:bodyPr>
            <a:noAutofit/>
          </a:bodyPr>
          <a:lstStyle/>
          <a:p>
            <a:pPr>
              <a:spcBef>
                <a:spcPts val="1800"/>
              </a:spcBef>
              <a:buFont typeface="Arial" panose="020B0604020202020204" pitchFamily="34" charset="0"/>
              <a:buNone/>
              <a:defRPr/>
            </a:pPr>
            <a:r>
              <a:rPr lang="en-US" sz="2400" dirty="0" smtClean="0">
                <a:solidFill>
                  <a:schemeClr val="tx1"/>
                </a:solidFill>
              </a:rPr>
              <a:t> Hypothesis testing when </a:t>
            </a:r>
            <a:r>
              <a:rPr lang="en-US" sz="2400" i="1" dirty="0">
                <a:solidFill>
                  <a:schemeClr val="tx1"/>
                </a:solidFill>
              </a:rPr>
              <a:t>σ</a:t>
            </a:r>
            <a:r>
              <a:rPr lang="en-US" sz="2400" dirty="0" smtClean="0">
                <a:solidFill>
                  <a:schemeClr val="tx1"/>
                </a:solidFill>
              </a:rPr>
              <a:t> is known:</a:t>
            </a:r>
          </a:p>
          <a:p>
            <a:pPr>
              <a:spcBef>
                <a:spcPts val="1800"/>
              </a:spcBef>
              <a:buFont typeface="Arial" panose="020B0604020202020204" pitchFamily="34" charset="0"/>
              <a:buNone/>
              <a:defRPr/>
            </a:pPr>
            <a:endParaRPr lang="en-US" sz="2400" dirty="0" smtClean="0">
              <a:solidFill>
                <a:schemeClr val="tx1"/>
              </a:solidFill>
            </a:endParaRPr>
          </a:p>
          <a:p>
            <a:pPr marL="182880" lvl="1" indent="0">
              <a:lnSpc>
                <a:spcPct val="100000"/>
              </a:lnSpc>
              <a:spcBef>
                <a:spcPts val="0"/>
              </a:spcBef>
              <a:buFont typeface="Arial" panose="020B0604020202020204" pitchFamily="34" charset="0"/>
              <a:buNone/>
              <a:defRPr/>
            </a:pPr>
            <a:r>
              <a:rPr lang="en-US" sz="2400" b="1" dirty="0" smtClean="0">
                <a:solidFill>
                  <a:schemeClr val="tx1"/>
                </a:solidFill>
              </a:rPr>
              <a:t>1.  </a:t>
            </a:r>
            <a:r>
              <a:rPr lang="en-US" sz="2400" dirty="0" smtClean="0">
                <a:solidFill>
                  <a:schemeClr val="tx1"/>
                </a:solidFill>
              </a:rPr>
              <a:t>If the sample size is small (</a:t>
            </a:r>
            <a:r>
              <a:rPr lang="en-US" sz="2400" i="1" dirty="0" smtClean="0">
                <a:solidFill>
                  <a:schemeClr val="tx1"/>
                </a:solidFill>
              </a:rPr>
              <a:t>n </a:t>
            </a:r>
            <a:r>
              <a:rPr lang="en-US" sz="2400" dirty="0">
                <a:solidFill>
                  <a:schemeClr val="tx1"/>
                </a:solidFill>
              </a:rPr>
              <a:t>&lt;</a:t>
            </a:r>
            <a:r>
              <a:rPr lang="en-US" sz="2400" dirty="0" smtClean="0">
                <a:solidFill>
                  <a:schemeClr val="tx1"/>
                </a:solidFill>
              </a:rPr>
              <a:t> 30) the population must follow the normal distribution</a:t>
            </a:r>
          </a:p>
          <a:p>
            <a:pPr marL="400050" lvl="1" indent="0">
              <a:lnSpc>
                <a:spcPct val="100000"/>
              </a:lnSpc>
              <a:spcBef>
                <a:spcPts val="0"/>
              </a:spcBef>
              <a:buFontTx/>
              <a:buNone/>
              <a:defRPr/>
            </a:pPr>
            <a:endParaRPr lang="en-US" sz="2400" b="1" dirty="0" smtClean="0">
              <a:solidFill>
                <a:schemeClr val="tx1"/>
              </a:solidFill>
            </a:endParaRPr>
          </a:p>
          <a:p>
            <a:pPr marL="182880" lvl="1" indent="0">
              <a:lnSpc>
                <a:spcPct val="100000"/>
              </a:lnSpc>
              <a:spcBef>
                <a:spcPts val="0"/>
              </a:spcBef>
              <a:buFontTx/>
              <a:buNone/>
              <a:defRPr/>
            </a:pPr>
            <a:r>
              <a:rPr lang="en-US" sz="2400" b="1" dirty="0" smtClean="0">
                <a:solidFill>
                  <a:schemeClr val="tx1"/>
                </a:solidFill>
              </a:rPr>
              <a:t>2.  </a:t>
            </a:r>
            <a:r>
              <a:rPr lang="en-US" sz="2400" dirty="0" smtClean="0">
                <a:solidFill>
                  <a:schemeClr val="tx1"/>
                </a:solidFill>
              </a:rPr>
              <a:t>If the sample size is large (</a:t>
            </a:r>
            <a:r>
              <a:rPr lang="en-US" sz="2400" i="1" dirty="0" smtClean="0">
                <a:solidFill>
                  <a:schemeClr val="tx1"/>
                </a:solidFill>
              </a:rPr>
              <a:t>n </a:t>
            </a:r>
            <a:r>
              <a:rPr lang="en-US" sz="2400" dirty="0" smtClean="0">
                <a:solidFill>
                  <a:schemeClr val="tx1"/>
                </a:solidFill>
              </a:rPr>
              <a:t>≥ 30) the Central Limit Theorem states that the sampling distribution follows the normal distribution, so there is no  restriction on the population distribution</a:t>
            </a:r>
          </a:p>
          <a:p>
            <a:pPr>
              <a:lnSpc>
                <a:spcPct val="100000"/>
              </a:lnSpc>
              <a:buFontTx/>
              <a:buNone/>
              <a:defRPr/>
            </a:pPr>
            <a:endParaRPr lang="en-US" sz="2400" dirty="0" smtClean="0">
              <a:solidFill>
                <a:schemeClr val="tx1"/>
              </a:solidFill>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38200" y="76200"/>
            <a:ext cx="10515600" cy="9144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Known)</a:t>
            </a:r>
          </a:p>
        </p:txBody>
      </p:sp>
      <p:sp>
        <p:nvSpPr>
          <p:cNvPr id="19459" name="Content Placeholder 2"/>
          <p:cNvSpPr>
            <a:spLocks noGrp="1"/>
          </p:cNvSpPr>
          <p:nvPr>
            <p:ph idx="1"/>
          </p:nvPr>
        </p:nvSpPr>
        <p:spPr>
          <a:xfrm>
            <a:off x="609600" y="1219201"/>
            <a:ext cx="10972800" cy="46021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A new CFL bulb is claimed to have an average life that exceeds 8,000 hours</a:t>
            </a:r>
          </a:p>
          <a:p>
            <a:pPr marL="971550" lvl="1" indent="-457200">
              <a:spcBef>
                <a:spcPts val="1800"/>
              </a:spcBef>
            </a:pPr>
            <a:r>
              <a:rPr lang="en-US" sz="2400" dirty="0" smtClean="0">
                <a:solidFill>
                  <a:schemeClr val="tx1"/>
                </a:solidFill>
              </a:rPr>
              <a:t>Suppose the average life of a random sample of 36 of the new bulbs is 8,120 hours</a:t>
            </a:r>
          </a:p>
          <a:p>
            <a:pPr marL="971550" lvl="1" indent="-457200">
              <a:spcBef>
                <a:spcPts val="1800"/>
              </a:spcBef>
            </a:pPr>
            <a:r>
              <a:rPr lang="en-US" sz="2400" dirty="0" smtClean="0">
                <a:solidFill>
                  <a:schemeClr val="tx1"/>
                </a:solidFill>
              </a:rPr>
              <a:t>Assume that the population standard deviation for the life of CFL bulbs is 500 hours </a:t>
            </a:r>
          </a:p>
          <a:p>
            <a:pPr>
              <a:spcBef>
                <a:spcPts val="1800"/>
              </a:spcBef>
            </a:pPr>
            <a:endParaRPr lang="en-US" sz="2400" dirty="0" smtClean="0">
              <a:solidFill>
                <a:schemeClr val="tx1"/>
              </a:solidFill>
            </a:endParaRPr>
          </a:p>
          <a:p>
            <a:pPr>
              <a:spcBef>
                <a:spcPts val="1800"/>
              </a:spcBef>
            </a:pPr>
            <a:r>
              <a:rPr lang="en-US" sz="2400" dirty="0" smtClean="0">
                <a:solidFill>
                  <a:schemeClr val="tx1"/>
                </a:solidFill>
              </a:rPr>
              <a:t>The following slides show the steps to complete this hypothesis test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23" y="778934"/>
            <a:ext cx="11763021" cy="5046133"/>
          </a:xfrm>
        </p:spPr>
        <p:txBody>
          <a:bodyPr>
            <a:noAutofit/>
          </a:bodyPr>
          <a:lstStyle/>
          <a:p>
            <a:pPr marL="457200" lvl="1" indent="0" algn="just">
              <a:buNone/>
            </a:pPr>
            <a:r>
              <a:rPr lang="en-US" sz="2400" dirty="0" smtClean="0">
                <a:solidFill>
                  <a:schemeClr val="tx1"/>
                </a:solidFill>
              </a:rPr>
              <a:t>Make a frequency table for this variable.  Include counts and percentages.</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38400" y="1390859"/>
            <a:ext cx="6148448" cy="2580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838200" y="76200"/>
            <a:ext cx="10515600" cy="914400"/>
          </a:xfrm>
        </p:spPr>
        <p:txBody>
          <a:bodyPr/>
          <a:lstStyle/>
          <a:p>
            <a:pPr>
              <a:lnSpc>
                <a:spcPct val="80000"/>
              </a:lnSpc>
            </a:pPr>
            <a:r>
              <a:rPr lang="en-US" sz="3200" dirty="0" smtClean="0"/>
              <a:t>An Example of a One-Tail Hypothesis Test for the Population Mean (When </a:t>
            </a:r>
            <a:r>
              <a:rPr lang="el-GR" sz="3200" i="1" dirty="0" smtClean="0"/>
              <a:t>σ</a:t>
            </a:r>
            <a:r>
              <a:rPr lang="en-US" sz="3200" dirty="0" smtClean="0"/>
              <a:t> Is Known)</a:t>
            </a:r>
          </a:p>
        </p:txBody>
      </p:sp>
      <p:sp>
        <p:nvSpPr>
          <p:cNvPr id="20483" name="Content Placeholder 2"/>
          <p:cNvSpPr>
            <a:spLocks noGrp="1"/>
          </p:cNvSpPr>
          <p:nvPr>
            <p:ph idx="1"/>
          </p:nvPr>
        </p:nvSpPr>
        <p:spPr>
          <a:xfrm>
            <a:off x="609600" y="1219201"/>
            <a:ext cx="11480800" cy="46021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1: Identify the null and alternative hypotheses</a:t>
            </a:r>
          </a:p>
          <a:p>
            <a:pPr>
              <a:spcBef>
                <a:spcPts val="1800"/>
              </a:spcBef>
              <a:buFontTx/>
              <a:buNone/>
            </a:pPr>
            <a:r>
              <a:rPr lang="en-US" sz="2400" i="1" dirty="0" smtClean="0">
                <a:solidFill>
                  <a:schemeClr val="tx1"/>
                </a:solidFill>
              </a:rPr>
              <a:t>	H</a:t>
            </a:r>
            <a:r>
              <a:rPr lang="en-US" sz="2400" baseline="-25000" dirty="0" smtClean="0">
                <a:solidFill>
                  <a:schemeClr val="tx1"/>
                </a:solidFill>
              </a:rPr>
              <a:t>0</a:t>
            </a:r>
            <a:r>
              <a:rPr lang="en-US" sz="2400" dirty="0" smtClean="0">
                <a:solidFill>
                  <a:schemeClr val="tx1"/>
                </a:solidFill>
              </a:rPr>
              <a:t>: </a:t>
            </a:r>
            <a:r>
              <a:rPr lang="el-GR" sz="2400" i="1" dirty="0" smtClean="0">
                <a:solidFill>
                  <a:schemeClr val="tx1"/>
                </a:solidFill>
              </a:rPr>
              <a:t>μ</a:t>
            </a:r>
            <a:r>
              <a:rPr lang="en-US" sz="2400" dirty="0" smtClean="0">
                <a:solidFill>
                  <a:schemeClr val="tx1"/>
                </a:solidFill>
              </a:rPr>
              <a:t> ≤ 8,000 hours   (status quo: average life is not greater than 8,000 hours)</a:t>
            </a:r>
          </a:p>
          <a:p>
            <a:pPr>
              <a:spcBef>
                <a:spcPts val="1800"/>
              </a:spcBef>
              <a:buFontTx/>
              <a:buNone/>
            </a:pPr>
            <a:r>
              <a:rPr lang="en-US" sz="2400" i="1" dirty="0" smtClean="0">
                <a:solidFill>
                  <a:schemeClr val="tx1"/>
                </a:solidFill>
              </a:rPr>
              <a:t>	H</a:t>
            </a:r>
            <a:r>
              <a:rPr lang="en-US" sz="2400" baseline="-25000" dirty="0" smtClean="0">
                <a:solidFill>
                  <a:schemeClr val="tx1"/>
                </a:solidFill>
              </a:rPr>
              <a:t>1</a:t>
            </a:r>
            <a:r>
              <a:rPr lang="en-US" sz="2400" dirty="0" smtClean="0">
                <a:solidFill>
                  <a:schemeClr val="tx1"/>
                </a:solidFill>
              </a:rPr>
              <a:t>: </a:t>
            </a:r>
            <a:r>
              <a:rPr lang="el-GR" sz="2400" i="1" dirty="0" smtClean="0">
                <a:solidFill>
                  <a:schemeClr val="tx1"/>
                </a:solidFill>
              </a:rPr>
              <a:t>μ</a:t>
            </a:r>
            <a:r>
              <a:rPr lang="en-US" sz="2400" dirty="0" smtClean="0">
                <a:solidFill>
                  <a:schemeClr val="tx1"/>
                </a:solidFill>
              </a:rPr>
              <a:t> &gt; 8,000 hours   (the new bulb does last longer than 8,000 hours)</a:t>
            </a:r>
          </a:p>
          <a:p>
            <a:pPr>
              <a:spcBef>
                <a:spcPts val="1800"/>
              </a:spcBef>
            </a:pPr>
            <a:r>
              <a:rPr lang="en-US" sz="2400" dirty="0" smtClean="0">
                <a:solidFill>
                  <a:schemeClr val="tx1"/>
                </a:solidFill>
              </a:rPr>
              <a:t>Step 2:</a:t>
            </a:r>
            <a:r>
              <a:rPr lang="en-US" sz="2400" b="1" dirty="0" smtClean="0">
                <a:solidFill>
                  <a:schemeClr val="tx1"/>
                </a:solidFill>
              </a:rPr>
              <a:t> </a:t>
            </a:r>
            <a:r>
              <a:rPr lang="en-US" sz="2400" dirty="0" smtClean="0">
                <a:solidFill>
                  <a:schemeClr val="tx1"/>
                </a:solidFill>
              </a:rPr>
              <a:t>Set a value for the significance level, </a:t>
            </a:r>
            <a:r>
              <a:rPr lang="el-GR" sz="2400" i="1" dirty="0" smtClean="0">
                <a:solidFill>
                  <a:schemeClr val="tx1"/>
                </a:solidFill>
              </a:rPr>
              <a:t>α</a:t>
            </a:r>
            <a:endParaRPr lang="en-US" sz="2400" dirty="0" smtClean="0">
              <a:solidFill>
                <a:schemeClr val="tx1"/>
              </a:solidFill>
            </a:endParaRPr>
          </a:p>
          <a:p>
            <a:pPr lvl="1">
              <a:spcBef>
                <a:spcPts val="1800"/>
              </a:spcBef>
            </a:pPr>
            <a:r>
              <a:rPr lang="en-US" sz="2400" dirty="0" smtClean="0">
                <a:solidFill>
                  <a:schemeClr val="tx1"/>
                </a:solidFill>
              </a:rPr>
              <a:t>The level of significance represents the probability of making a </a:t>
            </a:r>
          </a:p>
          <a:p>
            <a:pPr lvl="1">
              <a:spcBef>
                <a:spcPct val="0"/>
              </a:spcBef>
              <a:buFontTx/>
              <a:buNone/>
            </a:pPr>
            <a:r>
              <a:rPr lang="en-US" sz="2400" dirty="0" smtClean="0">
                <a:solidFill>
                  <a:schemeClr val="tx1"/>
                </a:solidFill>
              </a:rPr>
              <a:t>   Type I error</a:t>
            </a:r>
          </a:p>
          <a:p>
            <a:pPr lvl="1">
              <a:spcBef>
                <a:spcPts val="1800"/>
              </a:spcBef>
            </a:pPr>
            <a:r>
              <a:rPr lang="en-US" sz="2400" dirty="0" smtClean="0">
                <a:solidFill>
                  <a:schemeClr val="tx1"/>
                </a:solidFill>
              </a:rPr>
              <a:t>Suppose that </a:t>
            </a:r>
            <a:r>
              <a:rPr lang="el-GR" sz="2400" i="1" dirty="0" smtClean="0">
                <a:solidFill>
                  <a:schemeClr val="tx1"/>
                </a:solidFill>
              </a:rPr>
              <a:t>α</a:t>
            </a:r>
            <a:r>
              <a:rPr lang="en-US" sz="2400" dirty="0" smtClean="0">
                <a:solidFill>
                  <a:schemeClr val="tx1"/>
                </a:solidFill>
              </a:rPr>
              <a:t> = 0.05 is chosen</a:t>
            </a:r>
          </a:p>
        </p:txBody>
      </p:sp>
      <p:sp>
        <p:nvSpPr>
          <p:cNvPr id="4" name="Rectangle 3"/>
          <p:cNvSpPr/>
          <p:nvPr/>
        </p:nvSpPr>
        <p:spPr>
          <a:xfrm>
            <a:off x="880533" y="2438400"/>
            <a:ext cx="10995378" cy="99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838200" y="76200"/>
            <a:ext cx="10515600" cy="9144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Known)</a:t>
            </a:r>
          </a:p>
        </p:txBody>
      </p:sp>
      <p:sp>
        <p:nvSpPr>
          <p:cNvPr id="21507" name="Content Placeholder 2"/>
          <p:cNvSpPr>
            <a:spLocks noGrp="1"/>
          </p:cNvSpPr>
          <p:nvPr>
            <p:ph idx="1"/>
          </p:nvPr>
        </p:nvSpPr>
        <p:spPr>
          <a:xfrm>
            <a:off x="609600" y="1219201"/>
            <a:ext cx="11277600" cy="46021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3: Determine the appropriate </a:t>
            </a:r>
            <a:r>
              <a:rPr lang="en-US" sz="2400" b="1" dirty="0" smtClean="0">
                <a:solidFill>
                  <a:schemeClr val="tx1"/>
                </a:solidFill>
              </a:rPr>
              <a:t>critical value</a:t>
            </a:r>
          </a:p>
          <a:p>
            <a:pPr lvl="1">
              <a:spcBef>
                <a:spcPts val="1800"/>
              </a:spcBef>
            </a:pPr>
            <a:r>
              <a:rPr lang="el-GR" sz="2400" i="1" dirty="0" smtClean="0">
                <a:solidFill>
                  <a:schemeClr val="tx1"/>
                </a:solidFill>
              </a:rPr>
              <a:t>σ</a:t>
            </a:r>
            <a:r>
              <a:rPr lang="en-US" sz="2400" dirty="0" smtClean="0">
                <a:solidFill>
                  <a:schemeClr val="tx1"/>
                </a:solidFill>
              </a:rPr>
              <a:t> is known so use a </a:t>
            </a:r>
            <a:r>
              <a:rPr lang="en-US" sz="2400" i="1" dirty="0" smtClean="0">
                <a:solidFill>
                  <a:schemeClr val="tx1"/>
                </a:solidFill>
              </a:rPr>
              <a:t>z</a:t>
            </a:r>
            <a:r>
              <a:rPr lang="en-US" sz="2400" dirty="0" smtClean="0">
                <a:solidFill>
                  <a:schemeClr val="tx1"/>
                </a:solidFill>
              </a:rPr>
              <a:t>-score; the </a:t>
            </a:r>
            <a:r>
              <a:rPr lang="en-US" sz="2400" b="1" dirty="0" smtClean="0">
                <a:solidFill>
                  <a:schemeClr val="tx1"/>
                </a:solidFill>
              </a:rPr>
              <a:t>critical </a:t>
            </a:r>
            <a:r>
              <a:rPr lang="en-US" sz="2400" b="1" i="1" dirty="0" smtClean="0">
                <a:solidFill>
                  <a:schemeClr val="tx1"/>
                </a:solidFill>
              </a:rPr>
              <a:t>z</a:t>
            </a:r>
            <a:r>
              <a:rPr lang="en-US" sz="2400" b="1" dirty="0" smtClean="0">
                <a:solidFill>
                  <a:schemeClr val="tx1"/>
                </a:solidFill>
              </a:rPr>
              <a:t>-score</a:t>
            </a:r>
            <a:r>
              <a:rPr lang="en-US" sz="2400" dirty="0" smtClean="0">
                <a:solidFill>
                  <a:schemeClr val="tx1"/>
                </a:solidFill>
              </a:rPr>
              <a:t> identifies the rejection region for this one-tail test</a:t>
            </a:r>
          </a:p>
          <a:p>
            <a:pPr lvl="1"/>
            <a:r>
              <a:rPr lang="en-US" sz="2400" dirty="0" smtClean="0">
                <a:solidFill>
                  <a:schemeClr val="tx1"/>
                </a:solidFill>
              </a:rPr>
              <a:t>Since this is a one-tail test the entire area for </a:t>
            </a:r>
            <a:r>
              <a:rPr lang="el-GR" sz="2400" i="1" dirty="0" smtClean="0">
                <a:solidFill>
                  <a:schemeClr val="tx1"/>
                </a:solidFill>
              </a:rPr>
              <a:t>α</a:t>
            </a:r>
            <a:r>
              <a:rPr lang="en-US" sz="2400" dirty="0" smtClean="0">
                <a:solidFill>
                  <a:schemeClr val="tx1"/>
                </a:solidFill>
              </a:rPr>
              <a:t> = 0.05 is placed on the right side (upper tail) of the sampling distribution:</a:t>
            </a:r>
          </a:p>
        </p:txBody>
      </p:sp>
      <p:sp>
        <p:nvSpPr>
          <p:cNvPr id="21508" name="Text Box 83"/>
          <p:cNvSpPr txBox="1">
            <a:spLocks noChangeArrowheads="1"/>
          </p:cNvSpPr>
          <p:nvPr/>
        </p:nvSpPr>
        <p:spPr bwMode="auto">
          <a:xfrm>
            <a:off x="7133167" y="6048375"/>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26629" name="Rectangle 16"/>
          <p:cNvSpPr>
            <a:spLocks noChangeArrowheads="1"/>
          </p:cNvSpPr>
          <p:nvPr/>
        </p:nvSpPr>
        <p:spPr bwMode="auto">
          <a:xfrm>
            <a:off x="7691967" y="4183064"/>
            <a:ext cx="1625600" cy="541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dirty="0" smtClean="0">
                <a:latin typeface="Arial" panose="020B0604020202020204" pitchFamily="34" charset="0"/>
                <a:cs typeface="Arial" panose="020B0604020202020204" pitchFamily="34" charset="0"/>
              </a:rPr>
              <a:t>Reject </a:t>
            </a:r>
            <a:r>
              <a:rPr lang="en-US" sz="1800" i="1" dirty="0" smtClean="0">
                <a:latin typeface="Arial" panose="020B0604020202020204" pitchFamily="34" charset="0"/>
                <a:cs typeface="Arial" panose="020B0604020202020204" pitchFamily="34" charset="0"/>
              </a:rPr>
              <a:t>H</a:t>
            </a:r>
            <a:r>
              <a:rPr lang="en-US" sz="1800" baseline="-25000" dirty="0" smtClean="0">
                <a:latin typeface="Arial" panose="020B0604020202020204" pitchFamily="34" charset="0"/>
                <a:cs typeface="Arial" panose="020B0604020202020204" pitchFamily="34" charset="0"/>
              </a:rPr>
              <a:t>0</a:t>
            </a:r>
          </a:p>
          <a:p>
            <a:pPr>
              <a:lnSpc>
                <a:spcPct val="80000"/>
              </a:lnSpc>
              <a:spcBef>
                <a:spcPct val="0"/>
              </a:spcBef>
              <a:buFontTx/>
              <a:buNone/>
              <a:defRPr/>
            </a:pPr>
            <a:r>
              <a:rPr lang="en-US" sz="2800" i="1" baseline="-25000" dirty="0" smtClean="0">
                <a:latin typeface="Arial" panose="020B0604020202020204" pitchFamily="34" charset="0"/>
                <a:cs typeface="Arial" panose="020B0604020202020204" pitchFamily="34" charset="0"/>
              </a:rPr>
              <a:t> </a:t>
            </a:r>
            <a:r>
              <a:rPr lang="el-GR" sz="2800" i="1" baseline="-25000" dirty="0" smtClean="0">
                <a:latin typeface="+mn-lt"/>
                <a:cs typeface="Arial" panose="020B0604020202020204" pitchFamily="34" charset="0"/>
              </a:rPr>
              <a:t>α</a:t>
            </a:r>
            <a:r>
              <a:rPr lang="en-US" sz="2800" i="1" baseline="-25000" dirty="0" smtClean="0">
                <a:latin typeface="Arial" panose="020B0604020202020204" pitchFamily="34" charset="0"/>
                <a:cs typeface="Arial" panose="020B0604020202020204" pitchFamily="34" charset="0"/>
              </a:rPr>
              <a:t> </a:t>
            </a:r>
            <a:r>
              <a:rPr lang="en-US" sz="2800" baseline="-25000" dirty="0" smtClean="0">
                <a:latin typeface="Arial" panose="020B0604020202020204" pitchFamily="34" charset="0"/>
                <a:cs typeface="Arial" panose="020B0604020202020204" pitchFamily="34" charset="0"/>
              </a:rPr>
              <a:t>= 0.05</a:t>
            </a:r>
            <a:endParaRPr lang="en-US" sz="1800" baseline="-25000" dirty="0" smtClean="0">
              <a:latin typeface="Arial" panose="020B0604020202020204" pitchFamily="34" charset="0"/>
              <a:cs typeface="Arial" panose="020B0604020202020204" pitchFamily="34" charset="0"/>
            </a:endParaRPr>
          </a:p>
        </p:txBody>
      </p:sp>
      <p:sp>
        <p:nvSpPr>
          <p:cNvPr id="21510" name="Line 40"/>
          <p:cNvSpPr>
            <a:spLocks noChangeShapeType="1"/>
          </p:cNvSpPr>
          <p:nvPr/>
        </p:nvSpPr>
        <p:spPr bwMode="auto">
          <a:xfrm flipH="1">
            <a:off x="7730067" y="4752975"/>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1511" name="Freeform 50"/>
          <p:cNvSpPr>
            <a:spLocks/>
          </p:cNvSpPr>
          <p:nvPr/>
        </p:nvSpPr>
        <p:spPr bwMode="auto">
          <a:xfrm>
            <a:off x="7126817" y="4875213"/>
            <a:ext cx="1081616"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21512" name="Freeform 51"/>
          <p:cNvSpPr>
            <a:spLocks/>
          </p:cNvSpPr>
          <p:nvPr/>
        </p:nvSpPr>
        <p:spPr bwMode="auto">
          <a:xfrm>
            <a:off x="3259667" y="4143375"/>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21513" name="Freeform 57"/>
          <p:cNvSpPr>
            <a:spLocks/>
          </p:cNvSpPr>
          <p:nvPr/>
        </p:nvSpPr>
        <p:spPr bwMode="auto">
          <a:xfrm>
            <a:off x="3251201" y="5132389"/>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21514" name="Line 76"/>
          <p:cNvSpPr>
            <a:spLocks noChangeShapeType="1"/>
          </p:cNvSpPr>
          <p:nvPr/>
        </p:nvSpPr>
        <p:spPr bwMode="auto">
          <a:xfrm>
            <a:off x="3266017" y="6048375"/>
            <a:ext cx="38608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21515" name="Line 77"/>
          <p:cNvSpPr>
            <a:spLocks noChangeShapeType="1"/>
          </p:cNvSpPr>
          <p:nvPr/>
        </p:nvSpPr>
        <p:spPr bwMode="auto">
          <a:xfrm>
            <a:off x="7133167" y="5867400"/>
            <a:ext cx="0" cy="304800"/>
          </a:xfrm>
          <a:prstGeom prst="line">
            <a:avLst/>
          </a:prstGeom>
          <a:noFill/>
          <a:ln w="19050">
            <a:solidFill>
              <a:schemeClr val="tx1"/>
            </a:solidFill>
            <a:round/>
            <a:headEnd/>
            <a:tailEnd/>
          </a:ln>
          <a:effectLst/>
        </p:spPr>
        <p:txBody>
          <a:bodyPr wrap="none" anchor="ctr"/>
          <a:lstStyle/>
          <a:p>
            <a:endParaRPr lang="en-US"/>
          </a:p>
        </p:txBody>
      </p:sp>
      <p:sp>
        <p:nvSpPr>
          <p:cNvPr id="21516" name="Text Box 87"/>
          <p:cNvSpPr txBox="1">
            <a:spLocks noChangeArrowheads="1"/>
          </p:cNvSpPr>
          <p:nvPr/>
        </p:nvSpPr>
        <p:spPr bwMode="auto">
          <a:xfrm>
            <a:off x="4491567" y="6048376"/>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21517" name="Text Box 87"/>
          <p:cNvSpPr txBox="1">
            <a:spLocks noChangeArrowheads="1"/>
          </p:cNvSpPr>
          <p:nvPr/>
        </p:nvSpPr>
        <p:spPr bwMode="auto">
          <a:xfrm>
            <a:off x="4775200" y="4495801"/>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Do not reject </a:t>
            </a:r>
            <a:r>
              <a:rPr lang="en-US" sz="1400" i="1"/>
              <a:t>H</a:t>
            </a:r>
            <a:r>
              <a:rPr lang="en-US" sz="1400" baseline="-25000"/>
              <a:t>0</a:t>
            </a:r>
          </a:p>
        </p:txBody>
      </p:sp>
      <p:graphicFrame>
        <p:nvGraphicFramePr>
          <p:cNvPr id="21518" name="Object 1"/>
          <p:cNvGraphicFramePr>
            <a:graphicFrameLocks noChangeAspect="1"/>
          </p:cNvGraphicFramePr>
          <p:nvPr/>
        </p:nvGraphicFramePr>
        <p:xfrm>
          <a:off x="5507567" y="5638801"/>
          <a:ext cx="577851" cy="390525"/>
        </p:xfrm>
        <a:graphic>
          <a:graphicData uri="http://schemas.openxmlformats.org/presentationml/2006/ole">
            <p:oleObj spid="_x0000_s1176578" name="Equation" r:id="rId3" imgW="266469" imgH="241091" progId="">
              <p:embed/>
            </p:oleObj>
          </a:graphicData>
        </a:graphic>
      </p:graphicFrame>
      <p:sp>
        <p:nvSpPr>
          <p:cNvPr id="21519" name="Rectangle 16"/>
          <p:cNvSpPr>
            <a:spLocks noChangeArrowheads="1"/>
          </p:cNvSpPr>
          <p:nvPr/>
        </p:nvSpPr>
        <p:spPr bwMode="auto">
          <a:xfrm>
            <a:off x="5202767" y="5211764"/>
            <a:ext cx="1126067" cy="484187"/>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8,000</a:t>
            </a:r>
          </a:p>
          <a:p>
            <a:pPr>
              <a:lnSpc>
                <a:spcPct val="80000"/>
              </a:lnSpc>
            </a:pPr>
            <a:r>
              <a:rPr lang="en-US" sz="2400" baseline="-25000"/>
              <a:t>    0</a:t>
            </a:r>
            <a:endParaRPr lang="en-US" baseline="-25000"/>
          </a:p>
        </p:txBody>
      </p:sp>
      <p:sp>
        <p:nvSpPr>
          <p:cNvPr id="21520" name="Line 64"/>
          <p:cNvSpPr>
            <a:spLocks noChangeShapeType="1"/>
          </p:cNvSpPr>
          <p:nvPr/>
        </p:nvSpPr>
        <p:spPr bwMode="auto">
          <a:xfrm flipH="1" flipV="1">
            <a:off x="5723467" y="5133975"/>
            <a:ext cx="0" cy="50800"/>
          </a:xfrm>
          <a:prstGeom prst="line">
            <a:avLst/>
          </a:prstGeom>
          <a:noFill/>
          <a:ln w="28575" cap="sq">
            <a:solidFill>
              <a:schemeClr val="tx2"/>
            </a:solidFill>
            <a:miter lim="800000"/>
            <a:headEnd/>
            <a:tailEnd/>
          </a:ln>
          <a:effectLst/>
        </p:spPr>
        <p:txBody>
          <a:bodyPr wrap="none"/>
          <a:lstStyle/>
          <a:p>
            <a:endParaRPr lang="en-US"/>
          </a:p>
        </p:txBody>
      </p:sp>
      <p:sp>
        <p:nvSpPr>
          <p:cNvPr id="21521" name="Line 74"/>
          <p:cNvSpPr>
            <a:spLocks noChangeShapeType="1"/>
          </p:cNvSpPr>
          <p:nvPr/>
        </p:nvSpPr>
        <p:spPr bwMode="auto">
          <a:xfrm>
            <a:off x="7133167" y="6048375"/>
            <a:ext cx="10287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graphicFrame>
        <p:nvGraphicFramePr>
          <p:cNvPr id="21522" name="Object 2"/>
          <p:cNvGraphicFramePr>
            <a:graphicFrameLocks noChangeAspect="1"/>
          </p:cNvGraphicFramePr>
          <p:nvPr/>
        </p:nvGraphicFramePr>
        <p:xfrm>
          <a:off x="8267700" y="5191125"/>
          <a:ext cx="999067" cy="547688"/>
        </p:xfrm>
        <a:graphic>
          <a:graphicData uri="http://schemas.openxmlformats.org/presentationml/2006/ole">
            <p:oleObj spid="_x0000_s1176579" name="Equation" r:id="rId4" imgW="520474" imgH="380835" progId="">
              <p:embed/>
            </p:oleObj>
          </a:graphicData>
        </a:graphic>
      </p:graphicFrame>
      <p:sp>
        <p:nvSpPr>
          <p:cNvPr id="21523" name="Rectangle 16"/>
          <p:cNvSpPr>
            <a:spLocks noChangeArrowheads="1"/>
          </p:cNvSpPr>
          <p:nvPr/>
        </p:nvSpPr>
        <p:spPr bwMode="auto">
          <a:xfrm>
            <a:off x="5130800" y="4724400"/>
            <a:ext cx="1270000" cy="319088"/>
          </a:xfrm>
          <a:prstGeom prst="rect">
            <a:avLst/>
          </a:prstGeom>
          <a:noFill/>
          <a:ln w="9525">
            <a:noFill/>
            <a:miter lim="800000"/>
            <a:headEnd/>
            <a:tailEnd/>
          </a:ln>
          <a:effectLst/>
        </p:spPr>
        <p:txBody>
          <a:bodyPr lIns="90488" tIns="44450" rIns="90488" bIns="44450">
            <a:spAutoFit/>
          </a:bodyPr>
          <a:lstStyle/>
          <a:p>
            <a:pPr>
              <a:lnSpc>
                <a:spcPct val="80000"/>
              </a:lnSpc>
            </a:pPr>
            <a:r>
              <a:rPr lang="en-US" sz="2800" i="1" baseline="-25000"/>
              <a:t> </a:t>
            </a:r>
            <a:r>
              <a:rPr lang="en-US" sz="2800" baseline="-25000"/>
              <a:t>0.95</a:t>
            </a:r>
            <a:endParaRPr lang="en-US" baseline="-25000"/>
          </a:p>
        </p:txBody>
      </p:sp>
      <p:sp>
        <p:nvSpPr>
          <p:cNvPr id="3" name="Oval 2"/>
          <p:cNvSpPr/>
          <p:nvPr/>
        </p:nvSpPr>
        <p:spPr>
          <a:xfrm>
            <a:off x="6318251" y="5359400"/>
            <a:ext cx="1716616" cy="508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5" name="Straight Arrow Connector 4"/>
          <p:cNvCxnSpPr/>
          <p:nvPr/>
        </p:nvCxnSpPr>
        <p:spPr>
          <a:xfrm flipV="1">
            <a:off x="7126817" y="5146675"/>
            <a:ext cx="8467" cy="18573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526" name="Line 77"/>
          <p:cNvSpPr>
            <a:spLocks noChangeShapeType="1"/>
          </p:cNvSpPr>
          <p:nvPr/>
        </p:nvSpPr>
        <p:spPr bwMode="auto">
          <a:xfrm>
            <a:off x="7126817" y="4884738"/>
            <a:ext cx="0" cy="247650"/>
          </a:xfrm>
          <a:prstGeom prst="line">
            <a:avLst/>
          </a:prstGeom>
          <a:noFill/>
          <a:ln w="19050">
            <a:solidFill>
              <a:schemeClr val="tx1"/>
            </a:solidFill>
            <a:round/>
            <a:headEnd/>
            <a:tailEnd/>
          </a:ln>
          <a:effectLst/>
        </p:spPr>
        <p:txBody>
          <a:bodyPr wrap="none" anchor="ctr"/>
          <a:lstStyle/>
          <a:p>
            <a:endParaRPr lang="en-US"/>
          </a:p>
        </p:txBody>
      </p:sp>
      <p:sp>
        <p:nvSpPr>
          <p:cNvPr id="21527" name="Freeform 52"/>
          <p:cNvSpPr>
            <a:spLocks/>
          </p:cNvSpPr>
          <p:nvPr/>
        </p:nvSpPr>
        <p:spPr bwMode="auto">
          <a:xfrm>
            <a:off x="5710767" y="4143375"/>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27" name="Rectangle 16"/>
          <p:cNvSpPr>
            <a:spLocks noChangeArrowheads="1"/>
          </p:cNvSpPr>
          <p:nvPr/>
        </p:nvSpPr>
        <p:spPr bwMode="auto">
          <a:xfrm>
            <a:off x="6409267" y="5465763"/>
            <a:ext cx="1625600" cy="334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2000" i="1" dirty="0" smtClean="0">
                <a:latin typeface="+mn-lt"/>
                <a:cs typeface="Arial" panose="020B0604020202020204" pitchFamily="34" charset="0"/>
              </a:rPr>
              <a:t>z</a:t>
            </a:r>
            <a:r>
              <a:rPr lang="el-GR" sz="2000" i="1" baseline="-25000" dirty="0" smtClean="0">
                <a:latin typeface="+mn-lt"/>
                <a:cs typeface="Arial" panose="020B0604020202020204" pitchFamily="34" charset="0"/>
              </a:rPr>
              <a:t>α</a:t>
            </a:r>
            <a:r>
              <a:rPr lang="en-US" sz="2000" i="1" baseline="-25000" dirty="0" smtClean="0">
                <a:latin typeface="+mn-lt"/>
                <a:cs typeface="Arial" panose="020B0604020202020204" pitchFamily="34" charset="0"/>
              </a:rPr>
              <a:t> </a:t>
            </a:r>
            <a:r>
              <a:rPr lang="en-US" sz="1800" dirty="0" smtClean="0">
                <a:latin typeface="Arial" panose="020B0604020202020204" pitchFamily="34" charset="0"/>
                <a:cs typeface="Arial" panose="020B0604020202020204" pitchFamily="34" charset="0"/>
              </a:rPr>
              <a:t>= 1.645</a:t>
            </a:r>
            <a:endParaRPr lang="en-US" sz="2000" dirty="0" smtClean="0">
              <a:latin typeface="Arial" panose="020B0604020202020204" pitchFamily="34" charset="0"/>
              <a:cs typeface="Arial" panose="020B0604020202020204" pitchFamily="34" charset="0"/>
            </a:endParaRP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38200" y="76200"/>
            <a:ext cx="10515600" cy="9144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Known)</a:t>
            </a:r>
          </a:p>
        </p:txBody>
      </p:sp>
      <p:sp>
        <p:nvSpPr>
          <p:cNvPr id="22531" name="Content Placeholder 2"/>
          <p:cNvSpPr>
            <a:spLocks noGrp="1"/>
          </p:cNvSpPr>
          <p:nvPr>
            <p:ph idx="1"/>
          </p:nvPr>
        </p:nvSpPr>
        <p:spPr>
          <a:xfrm>
            <a:off x="609600" y="1295400"/>
            <a:ext cx="11480800" cy="45259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4: Calculate the appropriate test statistic</a:t>
            </a:r>
          </a:p>
          <a:p>
            <a:pPr marL="400050" lvl="1" indent="0">
              <a:spcBef>
                <a:spcPts val="1800"/>
              </a:spcBef>
              <a:buFontTx/>
              <a:buNone/>
            </a:pPr>
            <a:r>
              <a:rPr lang="en-US" sz="2400" dirty="0" smtClean="0">
                <a:solidFill>
                  <a:schemeClr val="tx1"/>
                </a:solidFill>
              </a:rPr>
              <a:t>Formula for the </a:t>
            </a:r>
            <a:r>
              <a:rPr lang="en-US" sz="2400" i="1" dirty="0" smtClean="0">
                <a:solidFill>
                  <a:schemeClr val="tx1"/>
                </a:solidFill>
              </a:rPr>
              <a:t>z</a:t>
            </a:r>
            <a:r>
              <a:rPr lang="en-US" sz="2400" dirty="0" smtClean="0">
                <a:solidFill>
                  <a:schemeClr val="tx1"/>
                </a:solidFill>
              </a:rPr>
              <a:t>-test statistic for a hypothesis test for the population mean (when </a:t>
            </a:r>
            <a:r>
              <a:rPr lang="el-GR" sz="2400" i="1" dirty="0" smtClean="0">
                <a:solidFill>
                  <a:schemeClr val="tx1"/>
                </a:solidFill>
              </a:rPr>
              <a:t>σ</a:t>
            </a:r>
            <a:r>
              <a:rPr lang="en-US" sz="2400" dirty="0" smtClean="0">
                <a:solidFill>
                  <a:schemeClr val="tx1"/>
                </a:solidFill>
              </a:rPr>
              <a:t> is known):</a:t>
            </a:r>
          </a:p>
        </p:txBody>
      </p:sp>
      <p:graphicFrame>
        <p:nvGraphicFramePr>
          <p:cNvPr id="22532" name="Object 1"/>
          <p:cNvGraphicFramePr>
            <a:graphicFrameLocks noChangeAspect="1"/>
          </p:cNvGraphicFramePr>
          <p:nvPr/>
        </p:nvGraphicFramePr>
        <p:xfrm>
          <a:off x="812801" y="3733801"/>
          <a:ext cx="2876551" cy="1539875"/>
        </p:xfrm>
        <a:graphic>
          <a:graphicData uri="http://schemas.openxmlformats.org/presentationml/2006/ole">
            <p:oleObj spid="_x0000_s1177602" name="Equation" r:id="rId3" imgW="799753" imgH="634725" progId="">
              <p:embed/>
            </p:oleObj>
          </a:graphicData>
        </a:graphic>
      </p:graphicFrame>
      <p:sp>
        <p:nvSpPr>
          <p:cNvPr id="22533" name="Rectangle 2"/>
          <p:cNvSpPr>
            <a:spLocks noChangeArrowheads="1"/>
          </p:cNvSpPr>
          <p:nvPr/>
        </p:nvSpPr>
        <p:spPr bwMode="auto">
          <a:xfrm>
            <a:off x="4470400" y="3633788"/>
            <a:ext cx="7518400" cy="2386012"/>
          </a:xfrm>
          <a:prstGeom prst="rect">
            <a:avLst/>
          </a:prstGeom>
          <a:noFill/>
          <a:ln w="9525">
            <a:noFill/>
            <a:miter lim="800000"/>
            <a:headEnd/>
            <a:tailEnd/>
          </a:ln>
        </p:spPr>
        <p:txBody>
          <a:bodyPr>
            <a:spAutoFit/>
          </a:bodyPr>
          <a:lstStyle/>
          <a:p>
            <a:pPr eaLnBrk="1" hangingPunct="1"/>
            <a:r>
              <a:rPr lang="en-US" dirty="0"/>
              <a:t>where:</a:t>
            </a:r>
          </a:p>
          <a:p>
            <a:pPr eaLnBrk="1" hangingPunct="1"/>
            <a:r>
              <a:rPr lang="en-US" i="1" dirty="0"/>
              <a:t>             </a:t>
            </a:r>
            <a:r>
              <a:rPr lang="en-US" dirty="0"/>
              <a:t>= The </a:t>
            </a:r>
            <a:r>
              <a:rPr lang="en-US" i="1" dirty="0"/>
              <a:t>z</a:t>
            </a:r>
            <a:r>
              <a:rPr lang="en-US" dirty="0"/>
              <a:t>-test statistic</a:t>
            </a:r>
          </a:p>
          <a:p>
            <a:pPr eaLnBrk="1" hangingPunct="1"/>
            <a:r>
              <a:rPr lang="en-US" i="1" dirty="0"/>
              <a:t>             </a:t>
            </a:r>
            <a:r>
              <a:rPr lang="en-US" dirty="0"/>
              <a:t>= The sample mean</a:t>
            </a:r>
          </a:p>
          <a:p>
            <a:pPr eaLnBrk="1" hangingPunct="1">
              <a:spcBef>
                <a:spcPts val="600"/>
              </a:spcBef>
            </a:pPr>
            <a:r>
              <a:rPr lang="en-US" dirty="0"/>
              <a:t>             = The mean of the sampling distribution,</a:t>
            </a:r>
          </a:p>
          <a:p>
            <a:pPr eaLnBrk="1" hangingPunct="1"/>
            <a:r>
              <a:rPr lang="en-US" dirty="0"/>
              <a:t>                which is assumed to be true for</a:t>
            </a:r>
          </a:p>
          <a:p>
            <a:pPr eaLnBrk="1" hangingPunct="1"/>
            <a:r>
              <a:rPr lang="en-US" dirty="0"/>
              <a:t>                the null hypothesis</a:t>
            </a:r>
          </a:p>
          <a:p>
            <a:pPr eaLnBrk="1" hangingPunct="1"/>
            <a:r>
              <a:rPr lang="en-US" i="1" dirty="0"/>
              <a:t>          σ</a:t>
            </a:r>
            <a:r>
              <a:rPr lang="en-US" dirty="0"/>
              <a:t> = The standard deviation of the population</a:t>
            </a:r>
          </a:p>
          <a:p>
            <a:pPr eaLnBrk="1" hangingPunct="1"/>
            <a:r>
              <a:rPr lang="en-US" i="1" dirty="0"/>
              <a:t>          n </a:t>
            </a:r>
            <a:r>
              <a:rPr lang="en-US" dirty="0"/>
              <a:t>= The sample size</a:t>
            </a:r>
          </a:p>
        </p:txBody>
      </p:sp>
      <p:graphicFrame>
        <p:nvGraphicFramePr>
          <p:cNvPr id="22534" name="Object 3"/>
          <p:cNvGraphicFramePr>
            <a:graphicFrameLocks noChangeAspect="1"/>
          </p:cNvGraphicFramePr>
          <p:nvPr/>
        </p:nvGraphicFramePr>
        <p:xfrm>
          <a:off x="4731456" y="3862390"/>
          <a:ext cx="645584" cy="1108075"/>
        </p:xfrm>
        <a:graphic>
          <a:graphicData uri="http://schemas.openxmlformats.org/presentationml/2006/ole">
            <p:oleObj spid="_x0000_s1177603" name="Equation" r:id="rId4" imgW="253890" imgH="647419" progId="">
              <p:embed/>
            </p:oleObj>
          </a:graphicData>
        </a:graphic>
      </p:graphicFrame>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38200" y="76200"/>
            <a:ext cx="10515600" cy="9144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Known)</a:t>
            </a:r>
          </a:p>
        </p:txBody>
      </p:sp>
      <p:sp>
        <p:nvSpPr>
          <p:cNvPr id="23555" name="Content Placeholder 2"/>
          <p:cNvSpPr>
            <a:spLocks noGrp="1"/>
          </p:cNvSpPr>
          <p:nvPr>
            <p:ph idx="1"/>
          </p:nvPr>
        </p:nvSpPr>
        <p:spPr>
          <a:xfrm>
            <a:off x="609600" y="1295400"/>
            <a:ext cx="11480800" cy="5029200"/>
          </a:xfrm>
        </p:spPr>
        <p:txBody>
          <a:bodyPr>
            <a:no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4: Calculate the appropriate test statistic</a:t>
            </a:r>
          </a:p>
          <a:p>
            <a:pPr>
              <a:spcBef>
                <a:spcPts val="1800"/>
              </a:spcBef>
            </a:pPr>
            <a:endParaRPr lang="en-US" sz="2400" dirty="0" smtClean="0">
              <a:solidFill>
                <a:schemeClr val="tx1"/>
              </a:solidFill>
            </a:endParaRPr>
          </a:p>
          <a:p>
            <a:pPr>
              <a:spcBef>
                <a:spcPts val="1800"/>
              </a:spcBef>
            </a:pPr>
            <a:endParaRPr lang="en-US" sz="2400" dirty="0" smtClean="0">
              <a:solidFill>
                <a:schemeClr val="tx1"/>
              </a:solidFill>
            </a:endParaRPr>
          </a:p>
          <a:p>
            <a:pPr>
              <a:spcBef>
                <a:spcPts val="1800"/>
              </a:spcBef>
            </a:pPr>
            <a:endParaRPr lang="en-US" sz="2400" dirty="0" smtClean="0">
              <a:solidFill>
                <a:schemeClr val="tx1"/>
              </a:solidFill>
            </a:endParaRPr>
          </a:p>
          <a:p>
            <a:pPr>
              <a:spcBef>
                <a:spcPts val="1800"/>
              </a:spcBef>
            </a:pPr>
            <a:r>
              <a:rPr lang="en-US" sz="2400" dirty="0" smtClean="0">
                <a:solidFill>
                  <a:schemeClr val="tx1"/>
                </a:solidFill>
              </a:rPr>
              <a:t>Step 5:  Compare the </a:t>
            </a:r>
            <a:r>
              <a:rPr lang="en-US" sz="2400" i="1" dirty="0" smtClean="0">
                <a:solidFill>
                  <a:schemeClr val="tx1"/>
                </a:solidFill>
              </a:rPr>
              <a:t>z</a:t>
            </a:r>
            <a:r>
              <a:rPr lang="en-US" sz="2400" dirty="0" smtClean="0">
                <a:solidFill>
                  <a:schemeClr val="tx1"/>
                </a:solidFill>
              </a:rPr>
              <a:t>-test statistic       with the critical </a:t>
            </a:r>
            <a:r>
              <a:rPr lang="en-US" sz="2400" i="1" dirty="0" smtClean="0">
                <a:solidFill>
                  <a:schemeClr val="tx1"/>
                </a:solidFill>
              </a:rPr>
              <a:t>z</a:t>
            </a:r>
            <a:r>
              <a:rPr lang="en-US" sz="2400" dirty="0" smtClean="0">
                <a:solidFill>
                  <a:schemeClr val="tx1"/>
                </a:solidFill>
              </a:rPr>
              <a:t>-score</a:t>
            </a:r>
          </a:p>
          <a:p>
            <a:pPr lvl="1">
              <a:spcBef>
                <a:spcPts val="1800"/>
              </a:spcBef>
            </a:pPr>
            <a:r>
              <a:rPr lang="en-US" sz="2400" dirty="0" smtClean="0">
                <a:solidFill>
                  <a:schemeClr val="tx1"/>
                </a:solidFill>
              </a:rPr>
              <a:t>For a one-tail upper tail test, reject the null hypothesis if       &gt;</a:t>
            </a:r>
          </a:p>
          <a:p>
            <a:pPr lvl="1">
              <a:spcBef>
                <a:spcPts val="1800"/>
              </a:spcBef>
            </a:pPr>
            <a:r>
              <a:rPr lang="en-US" sz="2400" dirty="0" smtClean="0">
                <a:solidFill>
                  <a:schemeClr val="tx1"/>
                </a:solidFill>
              </a:rPr>
              <a:t>Here, 1.44 is not greater than 1.645, so </a:t>
            </a:r>
            <a:r>
              <a:rPr lang="en-US" sz="2400" b="1" dirty="0" smtClean="0">
                <a:solidFill>
                  <a:schemeClr val="tx1"/>
                </a:solidFill>
              </a:rPr>
              <a:t>do not reject </a:t>
            </a:r>
            <a:r>
              <a:rPr lang="en-US" sz="2400" b="1" i="1" dirty="0" smtClean="0">
                <a:solidFill>
                  <a:schemeClr val="tx1"/>
                </a:solidFill>
              </a:rPr>
              <a:t>H</a:t>
            </a:r>
            <a:r>
              <a:rPr lang="en-US" sz="2400" b="1" baseline="-25000" dirty="0" smtClean="0">
                <a:solidFill>
                  <a:schemeClr val="tx1"/>
                </a:solidFill>
              </a:rPr>
              <a:t>0</a:t>
            </a:r>
          </a:p>
          <a:p>
            <a:pPr lvl="1">
              <a:spcBef>
                <a:spcPts val="1800"/>
              </a:spcBef>
            </a:pPr>
            <a:r>
              <a:rPr lang="en-US" sz="2400" dirty="0" smtClean="0">
                <a:solidFill>
                  <a:schemeClr val="tx1"/>
                </a:solidFill>
              </a:rPr>
              <a:t>(Illustrated on the next slide)</a:t>
            </a:r>
          </a:p>
        </p:txBody>
      </p:sp>
      <p:graphicFrame>
        <p:nvGraphicFramePr>
          <p:cNvPr id="23556" name="Object 1"/>
          <p:cNvGraphicFramePr>
            <a:graphicFrameLocks noChangeAspect="1"/>
          </p:cNvGraphicFramePr>
          <p:nvPr/>
        </p:nvGraphicFramePr>
        <p:xfrm>
          <a:off x="2133600" y="2514601"/>
          <a:ext cx="7512051" cy="1120775"/>
        </p:xfrm>
        <a:graphic>
          <a:graphicData uri="http://schemas.openxmlformats.org/presentationml/2006/ole">
            <p:oleObj spid="_x0000_s1178626" name="Equation" r:id="rId3" imgW="2870200" imgH="635000" progId="">
              <p:embed/>
            </p:oleObj>
          </a:graphicData>
        </a:graphic>
      </p:graphicFrame>
      <p:graphicFrame>
        <p:nvGraphicFramePr>
          <p:cNvPr id="23557" name="Object 4"/>
          <p:cNvGraphicFramePr>
            <a:graphicFrameLocks noChangeAspect="1"/>
          </p:cNvGraphicFramePr>
          <p:nvPr/>
        </p:nvGraphicFramePr>
        <p:xfrm>
          <a:off x="5923844" y="4214636"/>
          <a:ext cx="770467" cy="468313"/>
        </p:xfrm>
        <a:graphic>
          <a:graphicData uri="http://schemas.openxmlformats.org/presentationml/2006/ole">
            <p:oleObj spid="_x0000_s1178627" name="Equation" r:id="rId4" imgW="253890" imgH="228501" progId="">
              <p:embed/>
            </p:oleObj>
          </a:graphicData>
        </a:graphic>
      </p:graphicFrame>
      <p:graphicFrame>
        <p:nvGraphicFramePr>
          <p:cNvPr id="23558" name="Object 5"/>
          <p:cNvGraphicFramePr>
            <a:graphicFrameLocks noChangeAspect="1"/>
          </p:cNvGraphicFramePr>
          <p:nvPr/>
        </p:nvGraphicFramePr>
        <p:xfrm>
          <a:off x="10021008" y="4225574"/>
          <a:ext cx="808567" cy="468313"/>
        </p:xfrm>
        <a:graphic>
          <a:graphicData uri="http://schemas.openxmlformats.org/presentationml/2006/ole">
            <p:oleObj spid="_x0000_s1178628" name="Equation" r:id="rId5" imgW="266584" imgH="228501" progId="">
              <p:embed/>
            </p:oleObj>
          </a:graphicData>
        </a:graphic>
      </p:graphicFrame>
      <p:graphicFrame>
        <p:nvGraphicFramePr>
          <p:cNvPr id="23559" name="Object 6"/>
          <p:cNvGraphicFramePr>
            <a:graphicFrameLocks noChangeAspect="1"/>
          </p:cNvGraphicFramePr>
          <p:nvPr/>
        </p:nvGraphicFramePr>
        <p:xfrm>
          <a:off x="10275006" y="4916841"/>
          <a:ext cx="808567" cy="468312"/>
        </p:xfrm>
        <a:graphic>
          <a:graphicData uri="http://schemas.openxmlformats.org/presentationml/2006/ole">
            <p:oleObj spid="_x0000_s1178629" name="Equation" r:id="rId6" imgW="266584" imgH="228501" progId="">
              <p:embed/>
            </p:oleObj>
          </a:graphicData>
        </a:graphic>
      </p:graphicFrame>
      <p:graphicFrame>
        <p:nvGraphicFramePr>
          <p:cNvPr id="23560" name="Object 7"/>
          <p:cNvGraphicFramePr>
            <a:graphicFrameLocks noChangeAspect="1"/>
          </p:cNvGraphicFramePr>
          <p:nvPr/>
        </p:nvGraphicFramePr>
        <p:xfrm>
          <a:off x="9271001" y="4887913"/>
          <a:ext cx="770467" cy="468312"/>
        </p:xfrm>
        <a:graphic>
          <a:graphicData uri="http://schemas.openxmlformats.org/presentationml/2006/ole">
            <p:oleObj spid="_x0000_s1178630" name="Equation" r:id="rId7" imgW="253890" imgH="228501" progId="">
              <p:embed/>
            </p:oleObj>
          </a:graphicData>
        </a:graphic>
      </p:graphicFrame>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76200"/>
            <a:ext cx="10515600" cy="9144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Known)</a:t>
            </a:r>
          </a:p>
        </p:txBody>
      </p:sp>
      <p:sp>
        <p:nvSpPr>
          <p:cNvPr id="24579" name="Content Placeholder 2"/>
          <p:cNvSpPr>
            <a:spLocks noGrp="1"/>
          </p:cNvSpPr>
          <p:nvPr>
            <p:ph idx="1"/>
          </p:nvPr>
        </p:nvSpPr>
        <p:spPr>
          <a:xfrm>
            <a:off x="609600" y="1295400"/>
            <a:ext cx="11480800" cy="533400"/>
          </a:xfrm>
        </p:spPr>
        <p:txBody>
          <a:bodyPr/>
          <a:lstStyle/>
          <a:p>
            <a:pPr>
              <a:spcBef>
                <a:spcPts val="1800"/>
              </a:spcBef>
            </a:pPr>
            <a:r>
              <a:rPr lang="en-US" sz="2400" smtClean="0">
                <a:solidFill>
                  <a:srgbClr val="00B400"/>
                </a:solidFill>
              </a:rPr>
              <a:t>Step 5: </a:t>
            </a:r>
            <a:r>
              <a:rPr lang="en-US" sz="1800" smtClean="0">
                <a:solidFill>
                  <a:srgbClr val="00B400"/>
                </a:solidFill>
              </a:rPr>
              <a:t>(continued)</a:t>
            </a:r>
            <a:endParaRPr lang="en-US" sz="2000" smtClean="0"/>
          </a:p>
        </p:txBody>
      </p:sp>
      <p:sp>
        <p:nvSpPr>
          <p:cNvPr id="24580" name="Freeform 66"/>
          <p:cNvSpPr>
            <a:spLocks/>
          </p:cNvSpPr>
          <p:nvPr/>
        </p:nvSpPr>
        <p:spPr bwMode="auto">
          <a:xfrm>
            <a:off x="7416800" y="4359275"/>
            <a:ext cx="1032933" cy="306388"/>
          </a:xfrm>
          <a:custGeom>
            <a:avLst/>
            <a:gdLst>
              <a:gd name="T0" fmla="*/ 2147483647 w 10030"/>
              <a:gd name="T1" fmla="*/ 2147483647 h 10239"/>
              <a:gd name="T2" fmla="*/ 2147483647 w 10030"/>
              <a:gd name="T3" fmla="*/ 2147483647 h 10239"/>
              <a:gd name="T4" fmla="*/ 2147483647 w 10030"/>
              <a:gd name="T5" fmla="*/ 2147483647 h 10239"/>
              <a:gd name="T6" fmla="*/ 2147483647 w 10030"/>
              <a:gd name="T7" fmla="*/ 2147483647 h 10239"/>
              <a:gd name="T8" fmla="*/ 2147483647 w 10030"/>
              <a:gd name="T9" fmla="*/ 2147483647 h 10239"/>
              <a:gd name="T10" fmla="*/ 2147483647 w 10030"/>
              <a:gd name="T11" fmla="*/ 0 h 10239"/>
              <a:gd name="T12" fmla="*/ 0 w 10030"/>
              <a:gd name="T13" fmla="*/ 2147483647 h 10239"/>
              <a:gd name="T14" fmla="*/ 2147483647 w 10030"/>
              <a:gd name="T15" fmla="*/ 2147483647 h 102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30" h="10239">
                <a:moveTo>
                  <a:pt x="10030" y="7587"/>
                </a:moveTo>
                <a:lnTo>
                  <a:pt x="7552" y="7268"/>
                </a:lnTo>
                <a:lnTo>
                  <a:pt x="5061" y="5915"/>
                </a:lnTo>
                <a:lnTo>
                  <a:pt x="2822" y="4429"/>
                </a:lnTo>
                <a:lnTo>
                  <a:pt x="1826" y="2891"/>
                </a:lnTo>
                <a:lnTo>
                  <a:pt x="30" y="0"/>
                </a:lnTo>
                <a:lnTo>
                  <a:pt x="0" y="10239"/>
                </a:lnTo>
                <a:lnTo>
                  <a:pt x="10024" y="10000"/>
                </a:lnTo>
              </a:path>
            </a:pathLst>
          </a:custGeom>
          <a:solidFill>
            <a:srgbClr val="FFC000"/>
          </a:solidFill>
          <a:ln w="9525">
            <a:noFill/>
            <a:round/>
            <a:headEnd/>
            <a:tailEnd/>
          </a:ln>
        </p:spPr>
        <p:txBody>
          <a:bodyPr/>
          <a:lstStyle/>
          <a:p>
            <a:endParaRPr lang="en-US"/>
          </a:p>
        </p:txBody>
      </p:sp>
      <p:sp>
        <p:nvSpPr>
          <p:cNvPr id="24581" name="Line 64"/>
          <p:cNvSpPr>
            <a:spLocks noChangeShapeType="1"/>
          </p:cNvSpPr>
          <p:nvPr/>
        </p:nvSpPr>
        <p:spPr bwMode="auto">
          <a:xfrm flipH="1" flipV="1">
            <a:off x="5683251" y="4691063"/>
            <a:ext cx="0" cy="50800"/>
          </a:xfrm>
          <a:prstGeom prst="line">
            <a:avLst/>
          </a:prstGeom>
          <a:noFill/>
          <a:ln w="28575" cap="sq">
            <a:solidFill>
              <a:schemeClr val="tx2"/>
            </a:solidFill>
            <a:miter lim="800000"/>
            <a:headEnd/>
            <a:tailEnd/>
          </a:ln>
          <a:effectLst/>
        </p:spPr>
        <p:txBody>
          <a:bodyPr wrap="none"/>
          <a:lstStyle/>
          <a:p>
            <a:endParaRPr lang="en-US"/>
          </a:p>
        </p:txBody>
      </p:sp>
      <p:sp>
        <p:nvSpPr>
          <p:cNvPr id="24582" name="Line 59"/>
          <p:cNvSpPr>
            <a:spLocks noChangeShapeType="1"/>
          </p:cNvSpPr>
          <p:nvPr/>
        </p:nvSpPr>
        <p:spPr bwMode="auto">
          <a:xfrm flipH="1">
            <a:off x="7924800" y="4284663"/>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4583" name="Freeform 62"/>
          <p:cNvSpPr>
            <a:spLocks/>
          </p:cNvSpPr>
          <p:nvPr/>
        </p:nvSpPr>
        <p:spPr bwMode="auto">
          <a:xfrm>
            <a:off x="2946400" y="3027363"/>
            <a:ext cx="2736851" cy="15621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24584" name="Freeform 65"/>
          <p:cNvSpPr>
            <a:spLocks/>
          </p:cNvSpPr>
          <p:nvPr/>
        </p:nvSpPr>
        <p:spPr bwMode="auto">
          <a:xfrm flipV="1">
            <a:off x="2844800" y="4589464"/>
            <a:ext cx="5892800" cy="7778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24585" name="Text Box 87"/>
          <p:cNvSpPr txBox="1">
            <a:spLocks noChangeArrowheads="1"/>
          </p:cNvSpPr>
          <p:nvPr/>
        </p:nvSpPr>
        <p:spPr bwMode="auto">
          <a:xfrm>
            <a:off x="4673600" y="3870325"/>
            <a:ext cx="2286000" cy="338138"/>
          </a:xfrm>
          <a:prstGeom prst="rect">
            <a:avLst/>
          </a:prstGeom>
          <a:noFill/>
          <a:ln w="19050" algn="ctr">
            <a:noFill/>
            <a:miter lim="800000"/>
            <a:headEnd/>
            <a:tailEnd/>
          </a:ln>
          <a:effectLst/>
        </p:spPr>
        <p:txBody>
          <a:bodyPr>
            <a:spAutoFit/>
          </a:bodyPr>
          <a:lstStyle/>
          <a:p>
            <a:pPr eaLnBrk="1" hangingPunct="1">
              <a:spcBef>
                <a:spcPct val="50000"/>
              </a:spcBef>
            </a:pPr>
            <a:r>
              <a:rPr lang="en-US" sz="1600"/>
              <a:t>Do not reject </a:t>
            </a:r>
            <a:r>
              <a:rPr lang="en-US" sz="1600" i="1"/>
              <a:t>H</a:t>
            </a:r>
            <a:r>
              <a:rPr lang="en-US" sz="1600" baseline="-25000"/>
              <a:t>0</a:t>
            </a:r>
          </a:p>
        </p:txBody>
      </p:sp>
      <p:sp>
        <p:nvSpPr>
          <p:cNvPr id="24586" name="Rectangle 16"/>
          <p:cNvSpPr>
            <a:spLocks noChangeArrowheads="1"/>
          </p:cNvSpPr>
          <p:nvPr/>
        </p:nvSpPr>
        <p:spPr bwMode="auto">
          <a:xfrm>
            <a:off x="5202767" y="4779963"/>
            <a:ext cx="1126067" cy="482600"/>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8,000</a:t>
            </a:r>
          </a:p>
          <a:p>
            <a:pPr>
              <a:lnSpc>
                <a:spcPct val="80000"/>
              </a:lnSpc>
            </a:pPr>
            <a:r>
              <a:rPr lang="en-US" sz="2400" baseline="-25000"/>
              <a:t>    </a:t>
            </a:r>
            <a:endParaRPr lang="en-US" baseline="-25000"/>
          </a:p>
        </p:txBody>
      </p:sp>
      <p:graphicFrame>
        <p:nvGraphicFramePr>
          <p:cNvPr id="24587" name="Object 2"/>
          <p:cNvGraphicFramePr>
            <a:graphicFrameLocks noChangeAspect="1"/>
          </p:cNvGraphicFramePr>
          <p:nvPr/>
        </p:nvGraphicFramePr>
        <p:xfrm>
          <a:off x="8754533" y="4703764"/>
          <a:ext cx="999067" cy="547687"/>
        </p:xfrm>
        <a:graphic>
          <a:graphicData uri="http://schemas.openxmlformats.org/presentationml/2006/ole">
            <p:oleObj spid="_x0000_s1179650" name="Equation" r:id="rId3" imgW="520474" imgH="380835" progId="">
              <p:embed/>
            </p:oleObj>
          </a:graphicData>
        </a:graphic>
      </p:graphicFrame>
      <p:sp>
        <p:nvSpPr>
          <p:cNvPr id="32" name="Oval 31"/>
          <p:cNvSpPr/>
          <p:nvPr/>
        </p:nvSpPr>
        <p:spPr>
          <a:xfrm>
            <a:off x="508000" y="1828800"/>
            <a:ext cx="2032000" cy="5984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3" name="Straight Arrow Connector 32"/>
          <p:cNvCxnSpPr/>
          <p:nvPr/>
        </p:nvCxnSpPr>
        <p:spPr>
          <a:xfrm flipH="1" flipV="1">
            <a:off x="7427385" y="4741863"/>
            <a:ext cx="264583" cy="266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710" name="Rectangle 16"/>
          <p:cNvSpPr>
            <a:spLocks noChangeArrowheads="1"/>
          </p:cNvSpPr>
          <p:nvPr/>
        </p:nvSpPr>
        <p:spPr bwMode="auto">
          <a:xfrm>
            <a:off x="7691967" y="3713163"/>
            <a:ext cx="1625600" cy="539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dirty="0" smtClean="0">
                <a:latin typeface="Arial" panose="020B0604020202020204" pitchFamily="34" charset="0"/>
                <a:cs typeface="Arial" panose="020B0604020202020204" pitchFamily="34" charset="0"/>
              </a:rPr>
              <a:t>Reject </a:t>
            </a:r>
            <a:r>
              <a:rPr lang="en-US" sz="1800" i="1" dirty="0" smtClean="0">
                <a:latin typeface="Arial" panose="020B0604020202020204" pitchFamily="34" charset="0"/>
                <a:cs typeface="Arial" panose="020B0604020202020204" pitchFamily="34" charset="0"/>
              </a:rPr>
              <a:t>H</a:t>
            </a:r>
            <a:r>
              <a:rPr lang="en-US" sz="1800" baseline="-25000" dirty="0" smtClean="0">
                <a:latin typeface="Arial" panose="020B0604020202020204" pitchFamily="34" charset="0"/>
                <a:cs typeface="Arial" panose="020B0604020202020204" pitchFamily="34" charset="0"/>
              </a:rPr>
              <a:t>0</a:t>
            </a:r>
          </a:p>
          <a:p>
            <a:pPr>
              <a:lnSpc>
                <a:spcPct val="80000"/>
              </a:lnSpc>
              <a:spcBef>
                <a:spcPct val="0"/>
              </a:spcBef>
              <a:buFontTx/>
              <a:buNone/>
              <a:defRPr/>
            </a:pPr>
            <a:r>
              <a:rPr lang="en-US" sz="2800" i="1" baseline="-25000" dirty="0" smtClean="0">
                <a:latin typeface="Arial" panose="020B0604020202020204" pitchFamily="34" charset="0"/>
                <a:cs typeface="Arial" panose="020B0604020202020204" pitchFamily="34" charset="0"/>
              </a:rPr>
              <a:t> </a:t>
            </a:r>
            <a:r>
              <a:rPr lang="el-GR" sz="2800" i="1" baseline="-25000" dirty="0" smtClean="0">
                <a:latin typeface="+mn-lt"/>
                <a:cs typeface="Arial" panose="020B0604020202020204" pitchFamily="34" charset="0"/>
              </a:rPr>
              <a:t>α</a:t>
            </a:r>
            <a:r>
              <a:rPr lang="en-US" sz="2800" i="1" baseline="-25000" dirty="0" smtClean="0">
                <a:latin typeface="Arial" panose="020B0604020202020204" pitchFamily="34" charset="0"/>
                <a:cs typeface="Arial" panose="020B0604020202020204" pitchFamily="34" charset="0"/>
              </a:rPr>
              <a:t> </a:t>
            </a:r>
            <a:r>
              <a:rPr lang="en-US" sz="2800" baseline="-25000" dirty="0" smtClean="0">
                <a:latin typeface="Arial" panose="020B0604020202020204" pitchFamily="34" charset="0"/>
                <a:cs typeface="Arial" panose="020B0604020202020204" pitchFamily="34" charset="0"/>
              </a:rPr>
              <a:t>= 0.05</a:t>
            </a:r>
            <a:endParaRPr lang="en-US" sz="1800" baseline="-25000" dirty="0" smtClean="0">
              <a:latin typeface="Arial" panose="020B0604020202020204" pitchFamily="34" charset="0"/>
              <a:cs typeface="Arial" panose="020B0604020202020204" pitchFamily="34" charset="0"/>
            </a:endParaRPr>
          </a:p>
        </p:txBody>
      </p:sp>
      <p:graphicFrame>
        <p:nvGraphicFramePr>
          <p:cNvPr id="24591" name="Object 1"/>
          <p:cNvGraphicFramePr>
            <a:graphicFrameLocks noChangeAspect="1"/>
          </p:cNvGraphicFramePr>
          <p:nvPr/>
        </p:nvGraphicFramePr>
        <p:xfrm>
          <a:off x="323851" y="1914526"/>
          <a:ext cx="2156883" cy="468313"/>
        </p:xfrm>
        <a:graphic>
          <a:graphicData uri="http://schemas.openxmlformats.org/presentationml/2006/ole">
            <p:oleObj spid="_x0000_s1179651" name="Equation" r:id="rId4" imgW="711200" imgH="228600" progId="">
              <p:embed/>
            </p:oleObj>
          </a:graphicData>
        </a:graphic>
      </p:graphicFrame>
      <p:graphicFrame>
        <p:nvGraphicFramePr>
          <p:cNvPr id="24592" name="Object 2"/>
          <p:cNvGraphicFramePr>
            <a:graphicFrameLocks noChangeAspect="1"/>
          </p:cNvGraphicFramePr>
          <p:nvPr/>
        </p:nvGraphicFramePr>
        <p:xfrm>
          <a:off x="5253567" y="1863726"/>
          <a:ext cx="808567" cy="468313"/>
        </p:xfrm>
        <a:graphic>
          <a:graphicData uri="http://schemas.openxmlformats.org/presentationml/2006/ole">
            <p:oleObj spid="_x0000_s1179652" name="Equation" r:id="rId5" imgW="266584" imgH="228501" progId="">
              <p:embed/>
            </p:oleObj>
          </a:graphicData>
        </a:graphic>
      </p:graphicFrame>
      <p:sp>
        <p:nvSpPr>
          <p:cNvPr id="24593" name="Rectangle 3"/>
          <p:cNvSpPr>
            <a:spLocks noChangeArrowheads="1"/>
          </p:cNvSpPr>
          <p:nvPr/>
        </p:nvSpPr>
        <p:spPr bwMode="auto">
          <a:xfrm>
            <a:off x="1625600" y="1927225"/>
            <a:ext cx="9753600" cy="461665"/>
          </a:xfrm>
          <a:prstGeom prst="rect">
            <a:avLst/>
          </a:prstGeom>
          <a:noFill/>
          <a:ln w="9525">
            <a:noFill/>
            <a:miter lim="800000"/>
            <a:headEnd/>
            <a:tailEnd/>
          </a:ln>
        </p:spPr>
        <p:txBody>
          <a:bodyPr>
            <a:spAutoFit/>
          </a:bodyPr>
          <a:lstStyle/>
          <a:p>
            <a:pPr lvl="1" eaLnBrk="1" hangingPunct="1">
              <a:spcBef>
                <a:spcPts val="1800"/>
              </a:spcBef>
            </a:pPr>
            <a:r>
              <a:rPr lang="en-US" sz="2400" dirty="0"/>
              <a:t>   </a:t>
            </a:r>
            <a:r>
              <a:rPr lang="en-US" sz="2400" dirty="0" smtClean="0"/>
              <a:t>    is </a:t>
            </a:r>
            <a:r>
              <a:rPr lang="en-US" sz="2400" dirty="0"/>
              <a:t>not greater than       = 1.645, so </a:t>
            </a:r>
            <a:r>
              <a:rPr lang="en-US" sz="2400" b="1" dirty="0"/>
              <a:t>do not reject </a:t>
            </a:r>
            <a:r>
              <a:rPr lang="en-US" sz="2400" b="1" i="1" dirty="0"/>
              <a:t>H</a:t>
            </a:r>
            <a:r>
              <a:rPr lang="en-US" sz="2400" b="1" baseline="-25000" dirty="0"/>
              <a:t>0</a:t>
            </a:r>
          </a:p>
        </p:txBody>
      </p:sp>
      <p:cxnSp>
        <p:nvCxnSpPr>
          <p:cNvPr id="38" name="Elbow Connector 37"/>
          <p:cNvCxnSpPr>
            <a:stCxn id="32" idx="4"/>
          </p:cNvCxnSpPr>
          <p:nvPr/>
        </p:nvCxnSpPr>
        <p:spPr>
          <a:xfrm rot="16200000" flipH="1">
            <a:off x="4066382" y="-115093"/>
            <a:ext cx="300037" cy="5384800"/>
          </a:xfrm>
          <a:prstGeom prst="bentConnector2">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24595" name="Object 55"/>
          <p:cNvGraphicFramePr>
            <a:graphicFrameLocks noChangeAspect="1"/>
          </p:cNvGraphicFramePr>
          <p:nvPr/>
        </p:nvGraphicFramePr>
        <p:xfrm>
          <a:off x="5734051" y="5021264"/>
          <a:ext cx="1242483" cy="269875"/>
        </p:xfrm>
        <a:graphic>
          <a:graphicData uri="http://schemas.openxmlformats.org/presentationml/2006/ole">
            <p:oleObj spid="_x0000_s1179653" name="Equation" r:id="rId6" imgW="711200" imgH="228600" progId="">
              <p:embed/>
            </p:oleObj>
          </a:graphicData>
        </a:graphic>
      </p:graphicFrame>
      <p:cxnSp>
        <p:nvCxnSpPr>
          <p:cNvPr id="61" name="Straight Arrow Connector 60"/>
          <p:cNvCxnSpPr/>
          <p:nvPr/>
        </p:nvCxnSpPr>
        <p:spPr>
          <a:xfrm flipV="1">
            <a:off x="6654800" y="4789489"/>
            <a:ext cx="254000" cy="2317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597" name="Object 30"/>
          <p:cNvGraphicFramePr>
            <a:graphicFrameLocks noChangeAspect="1"/>
          </p:cNvGraphicFramePr>
          <p:nvPr/>
        </p:nvGraphicFramePr>
        <p:xfrm>
          <a:off x="7109884" y="5008563"/>
          <a:ext cx="1166283" cy="292100"/>
        </p:xfrm>
        <a:graphic>
          <a:graphicData uri="http://schemas.openxmlformats.org/presentationml/2006/ole">
            <p:oleObj spid="_x0000_s1179654" name="Equation" r:id="rId7" imgW="761669" imgH="228501" progId="">
              <p:embed/>
            </p:oleObj>
          </a:graphicData>
        </a:graphic>
      </p:graphicFrame>
      <p:cxnSp>
        <p:nvCxnSpPr>
          <p:cNvPr id="62" name="Straight Connector 61"/>
          <p:cNvCxnSpPr/>
          <p:nvPr/>
        </p:nvCxnSpPr>
        <p:spPr>
          <a:xfrm flipV="1">
            <a:off x="7416800" y="4359276"/>
            <a:ext cx="0" cy="307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599" name="Freeform 63"/>
          <p:cNvSpPr>
            <a:spLocks/>
          </p:cNvSpPr>
          <p:nvPr/>
        </p:nvSpPr>
        <p:spPr bwMode="auto">
          <a:xfrm>
            <a:off x="5695952" y="3027363"/>
            <a:ext cx="2736849" cy="15621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cxnSp>
        <p:nvCxnSpPr>
          <p:cNvPr id="54" name="Straight Arrow Connector 53"/>
          <p:cNvCxnSpPr/>
          <p:nvPr/>
        </p:nvCxnSpPr>
        <p:spPr>
          <a:xfrm>
            <a:off x="6908800" y="2727326"/>
            <a:ext cx="0" cy="19399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601" name="Line 64"/>
          <p:cNvSpPr>
            <a:spLocks noChangeShapeType="1"/>
          </p:cNvSpPr>
          <p:nvPr/>
        </p:nvSpPr>
        <p:spPr bwMode="auto">
          <a:xfrm flipH="1" flipV="1">
            <a:off x="6908800" y="4662488"/>
            <a:ext cx="0" cy="50800"/>
          </a:xfrm>
          <a:prstGeom prst="line">
            <a:avLst/>
          </a:prstGeom>
          <a:noFill/>
          <a:ln w="28575" cap="sq">
            <a:solidFill>
              <a:schemeClr val="tx2"/>
            </a:solidFill>
            <a:miter lim="800000"/>
            <a:headEnd/>
            <a:tailEnd/>
          </a:ln>
          <a:effectLst/>
        </p:spPr>
        <p:txBody>
          <a:bodyPr wrap="none"/>
          <a:lstStyle/>
          <a:p>
            <a:endParaRPr lang="en-US"/>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p:cNvPicPr>
            <a:picLocks noChangeAspect="1"/>
          </p:cNvPicPr>
          <p:nvPr/>
        </p:nvPicPr>
        <p:blipFill>
          <a:blip r:embed="rId2" cstate="print"/>
          <a:srcRect/>
          <a:stretch>
            <a:fillRect/>
          </a:stretch>
        </p:blipFill>
        <p:spPr bwMode="auto">
          <a:xfrm>
            <a:off x="101600" y="1524001"/>
            <a:ext cx="10363200" cy="3565525"/>
          </a:xfrm>
          <a:prstGeom prst="rect">
            <a:avLst/>
          </a:prstGeom>
          <a:noFill/>
          <a:ln w="9525">
            <a:noFill/>
            <a:miter lim="800000"/>
            <a:headEnd/>
            <a:tailEnd/>
          </a:ln>
        </p:spPr>
      </p:pic>
      <p:sp>
        <p:nvSpPr>
          <p:cNvPr id="25603" name="Title 1"/>
          <p:cNvSpPr>
            <a:spLocks noGrp="1"/>
          </p:cNvSpPr>
          <p:nvPr>
            <p:ph type="title"/>
          </p:nvPr>
        </p:nvSpPr>
        <p:spPr>
          <a:xfrm>
            <a:off x="838200" y="76200"/>
            <a:ext cx="10515600" cy="9144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Known)</a:t>
            </a:r>
          </a:p>
        </p:txBody>
      </p:sp>
      <p:cxnSp>
        <p:nvCxnSpPr>
          <p:cNvPr id="12" name="Straight Connector 11"/>
          <p:cNvCxnSpPr/>
          <p:nvPr/>
        </p:nvCxnSpPr>
        <p:spPr>
          <a:xfrm>
            <a:off x="203200" y="5181600"/>
            <a:ext cx="10668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ight Brace 5"/>
          <p:cNvSpPr/>
          <p:nvPr/>
        </p:nvSpPr>
        <p:spPr>
          <a:xfrm>
            <a:off x="10261600" y="3505200"/>
            <a:ext cx="304800" cy="685800"/>
          </a:xfrm>
          <a:prstGeom prst="rightBrace">
            <a:avLst/>
          </a:prstGeom>
          <a:ln w="19050">
            <a:solidFill>
              <a:srgbClr val="00B4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25606" name="TextBox 7"/>
          <p:cNvSpPr txBox="1">
            <a:spLocks noChangeArrowheads="1"/>
          </p:cNvSpPr>
          <p:nvPr/>
        </p:nvSpPr>
        <p:spPr bwMode="auto">
          <a:xfrm>
            <a:off x="10668000" y="3429001"/>
            <a:ext cx="1422400" cy="584775"/>
          </a:xfrm>
          <a:prstGeom prst="rect">
            <a:avLst/>
          </a:prstGeom>
          <a:noFill/>
          <a:ln w="9525">
            <a:noFill/>
            <a:miter lim="800000"/>
            <a:headEnd/>
            <a:tailEnd/>
          </a:ln>
        </p:spPr>
        <p:txBody>
          <a:bodyPr>
            <a:spAutoFit/>
          </a:bodyPr>
          <a:lstStyle/>
          <a:p>
            <a:pPr eaLnBrk="1" hangingPunct="1"/>
            <a:r>
              <a:rPr lang="en-US" sz="1600">
                <a:solidFill>
                  <a:srgbClr val="00B400"/>
                </a:solidFill>
              </a:rPr>
              <a:t>Rule for this example</a:t>
            </a:r>
            <a:endParaRPr lang="en-US">
              <a:solidFill>
                <a:srgbClr val="00B400"/>
              </a:solidFill>
            </a:endParaRP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838200" y="76200"/>
            <a:ext cx="10515600" cy="9144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Known)</a:t>
            </a:r>
          </a:p>
        </p:txBody>
      </p:sp>
      <p:sp>
        <p:nvSpPr>
          <p:cNvPr id="34819" name="Content Placeholder 2"/>
          <p:cNvSpPr>
            <a:spLocks noGrp="1"/>
          </p:cNvSpPr>
          <p:nvPr>
            <p:ph idx="1"/>
          </p:nvPr>
        </p:nvSpPr>
        <p:spPr>
          <a:xfrm>
            <a:off x="609600" y="1295400"/>
            <a:ext cx="10261600" cy="4525963"/>
          </a:xfrm>
        </p:spPr>
        <p:txBody>
          <a:bodyPr>
            <a:normAutofit/>
          </a:bodyPr>
          <a:lstStyle/>
          <a:p>
            <a:pPr>
              <a:spcBef>
                <a:spcPts val="1800"/>
              </a:spcBef>
              <a:buFont typeface="Arial" panose="020B0604020202020204" pitchFamily="34" charset="0"/>
              <a:buNone/>
              <a:defRPr/>
            </a:pPr>
            <a:r>
              <a:rPr lang="en-US" sz="2400" b="1" dirty="0" smtClean="0">
                <a:solidFill>
                  <a:schemeClr val="tx1"/>
                </a:solidFill>
              </a:rPr>
              <a:t>Example: </a:t>
            </a:r>
            <a:r>
              <a:rPr lang="en-US" sz="2400" dirty="0" smtClean="0">
                <a:solidFill>
                  <a:schemeClr val="tx1"/>
                </a:solidFill>
              </a:rPr>
              <a:t>(continued)</a:t>
            </a:r>
          </a:p>
          <a:p>
            <a:pPr>
              <a:spcBef>
                <a:spcPts val="1800"/>
              </a:spcBef>
              <a:buFont typeface="Arial" panose="020B0604020202020204" pitchFamily="34" charset="0"/>
              <a:buNone/>
              <a:defRPr/>
            </a:pPr>
            <a:r>
              <a:rPr lang="en-US" sz="2400" dirty="0" smtClean="0">
                <a:solidFill>
                  <a:schemeClr val="tx1"/>
                </a:solidFill>
              </a:rPr>
              <a:t>Step 6:  (Final Step) State the conclusion</a:t>
            </a:r>
          </a:p>
          <a:p>
            <a:pPr>
              <a:spcBef>
                <a:spcPts val="1800"/>
              </a:spcBef>
              <a:buFont typeface="Arial" panose="020B0604020202020204" pitchFamily="34" charset="0"/>
              <a:buNone/>
              <a:defRPr/>
            </a:pPr>
            <a:endParaRPr lang="en-US" sz="2400" dirty="0" smtClean="0">
              <a:solidFill>
                <a:schemeClr val="tx1"/>
              </a:solidFill>
            </a:endParaRPr>
          </a:p>
          <a:p>
            <a:pPr marL="342900" indent="-342900">
              <a:buFont typeface="Arial" panose="020B0604020202020204" pitchFamily="34" charset="0"/>
              <a:buChar char="•"/>
              <a:defRPr/>
            </a:pPr>
            <a:r>
              <a:rPr lang="en-US" sz="2400" dirty="0" smtClean="0">
                <a:solidFill>
                  <a:schemeClr val="tx1"/>
                </a:solidFill>
              </a:rPr>
              <a:t>According to our sample of 36 new CFL bulbs, there is not enough evidence to support the claim that the average life of these bulbs exceeds 8,000 hours.</a:t>
            </a: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a:t>
            </a:r>
            <a:r>
              <a:rPr lang="en-US" i="1" smtClean="0"/>
              <a:t>p</a:t>
            </a:r>
            <a:r>
              <a:rPr lang="en-US" smtClean="0"/>
              <a:t>-value Approach to Hypothesis Testing: One-Tail Tests</a:t>
            </a:r>
          </a:p>
        </p:txBody>
      </p:sp>
      <p:sp>
        <p:nvSpPr>
          <p:cNvPr id="27651" name="Content Placeholder 2"/>
          <p:cNvSpPr>
            <a:spLocks noGrp="1"/>
          </p:cNvSpPr>
          <p:nvPr>
            <p:ph idx="1"/>
          </p:nvPr>
        </p:nvSpPr>
        <p:spPr>
          <a:xfrm>
            <a:off x="677334" y="1219201"/>
            <a:ext cx="10927644" cy="4822162"/>
          </a:xfrm>
        </p:spPr>
        <p:txBody>
          <a:bodyPr>
            <a:normAutofit/>
          </a:bodyPr>
          <a:lstStyle/>
          <a:p>
            <a:pPr>
              <a:spcBef>
                <a:spcPts val="1800"/>
              </a:spcBef>
            </a:pPr>
            <a:r>
              <a:rPr lang="en-US" sz="2400" dirty="0" smtClean="0">
                <a:solidFill>
                  <a:schemeClr val="tx1"/>
                </a:solidFill>
              </a:rPr>
              <a:t>The </a:t>
            </a:r>
            <a:r>
              <a:rPr lang="en-US" sz="2400" b="1" i="1" dirty="0" smtClean="0">
                <a:solidFill>
                  <a:schemeClr val="tx1"/>
                </a:solidFill>
              </a:rPr>
              <a:t>p</a:t>
            </a:r>
            <a:r>
              <a:rPr lang="en-US" sz="2400" dirty="0" smtClean="0">
                <a:solidFill>
                  <a:schemeClr val="tx1"/>
                </a:solidFill>
              </a:rPr>
              <a:t>-</a:t>
            </a:r>
            <a:r>
              <a:rPr lang="en-US" sz="2400" b="1" dirty="0" smtClean="0">
                <a:solidFill>
                  <a:schemeClr val="tx1"/>
                </a:solidFill>
              </a:rPr>
              <a:t>value </a:t>
            </a:r>
            <a:r>
              <a:rPr lang="en-US" sz="2400" dirty="0" smtClean="0">
                <a:solidFill>
                  <a:schemeClr val="tx1"/>
                </a:solidFill>
              </a:rPr>
              <a:t>is the probability of observing a sample mean at least as extreme as the one selected for the hypothesis test, assuming the null hypothesis is true</a:t>
            </a:r>
          </a:p>
          <a:p>
            <a:pPr>
              <a:spcBef>
                <a:spcPts val="1800"/>
              </a:spcBef>
            </a:pPr>
            <a:r>
              <a:rPr lang="en-US" sz="2400" dirty="0" smtClean="0">
                <a:solidFill>
                  <a:schemeClr val="tx1"/>
                </a:solidFill>
              </a:rPr>
              <a:t>The </a:t>
            </a:r>
            <a:r>
              <a:rPr lang="en-US" sz="2400" i="1" dirty="0" smtClean="0">
                <a:solidFill>
                  <a:schemeClr val="tx1"/>
                </a:solidFill>
              </a:rPr>
              <a:t>p</a:t>
            </a:r>
            <a:r>
              <a:rPr lang="en-US" sz="2400" dirty="0" smtClean="0">
                <a:solidFill>
                  <a:schemeClr val="tx1"/>
                </a:solidFill>
              </a:rPr>
              <a:t>-value is sometimes referred to as the </a:t>
            </a:r>
            <a:r>
              <a:rPr lang="en-US" sz="2400" b="1" dirty="0" smtClean="0">
                <a:solidFill>
                  <a:schemeClr val="tx1"/>
                </a:solidFill>
              </a:rPr>
              <a:t>observed level of significance</a:t>
            </a:r>
          </a:p>
          <a:p>
            <a:pPr>
              <a:spcBef>
                <a:spcPts val="1800"/>
              </a:spcBef>
            </a:pPr>
            <a:r>
              <a:rPr lang="en-US" sz="2400" dirty="0" smtClean="0">
                <a:solidFill>
                  <a:schemeClr val="tx1"/>
                </a:solidFill>
              </a:rPr>
              <a:t>Provides another approach to deciding whether or not to reject the null hypothesis</a:t>
            </a: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a:t>
            </a:r>
            <a:r>
              <a:rPr lang="en-US" i="1" smtClean="0"/>
              <a:t>p</a:t>
            </a:r>
            <a:r>
              <a:rPr lang="en-US" smtClean="0"/>
              <a:t>-value Approach to Hypothesis Testing: One-Tail Tests</a:t>
            </a:r>
          </a:p>
        </p:txBody>
      </p:sp>
      <p:sp>
        <p:nvSpPr>
          <p:cNvPr id="28675" name="Content Placeholder 2"/>
          <p:cNvSpPr>
            <a:spLocks noGrp="1"/>
          </p:cNvSpPr>
          <p:nvPr>
            <p:ph idx="1"/>
          </p:nvPr>
        </p:nvSpPr>
        <p:spPr>
          <a:xfrm>
            <a:off x="838200" y="1371600"/>
            <a:ext cx="10515600" cy="3657600"/>
          </a:xfrm>
        </p:spPr>
        <p:txBody>
          <a:bodyPr>
            <a:normAutofit/>
          </a:bodyPr>
          <a:lstStyle/>
          <a:p>
            <a:pPr lvl="1">
              <a:spcBef>
                <a:spcPts val="1800"/>
              </a:spcBef>
            </a:pPr>
            <a:r>
              <a:rPr lang="en-US" sz="2400" dirty="0" smtClean="0">
                <a:solidFill>
                  <a:schemeClr val="tx1"/>
                </a:solidFill>
              </a:rPr>
              <a:t>Claim:  </a:t>
            </a:r>
            <a:r>
              <a:rPr lang="el-GR" sz="2400" i="1" dirty="0" smtClean="0">
                <a:solidFill>
                  <a:schemeClr val="tx1"/>
                </a:solidFill>
              </a:rPr>
              <a:t>μ</a:t>
            </a:r>
            <a:r>
              <a:rPr lang="en-US" sz="2400" dirty="0" smtClean="0">
                <a:solidFill>
                  <a:schemeClr val="tx1"/>
                </a:solidFill>
              </a:rPr>
              <a:t> ≥ 8,000</a:t>
            </a:r>
          </a:p>
          <a:p>
            <a:pPr lvl="1">
              <a:spcBef>
                <a:spcPts val="1800"/>
              </a:spcBef>
            </a:pPr>
            <a:r>
              <a:rPr lang="en-US" sz="2400" dirty="0" smtClean="0">
                <a:solidFill>
                  <a:schemeClr val="tx1"/>
                </a:solidFill>
              </a:rPr>
              <a:t>Sample result:  </a:t>
            </a:r>
            <a:r>
              <a:rPr lang="en-US" sz="2400" i="1" dirty="0" smtClean="0">
                <a:solidFill>
                  <a:schemeClr val="tx1"/>
                </a:solidFill>
              </a:rPr>
              <a:t>n</a:t>
            </a:r>
            <a:r>
              <a:rPr lang="en-US" sz="2400" dirty="0" smtClean="0">
                <a:solidFill>
                  <a:schemeClr val="tx1"/>
                </a:solidFill>
              </a:rPr>
              <a:t> = 36;       = 8,120</a:t>
            </a:r>
          </a:p>
          <a:p>
            <a:pPr lvl="1">
              <a:spcBef>
                <a:spcPts val="1800"/>
              </a:spcBef>
            </a:pPr>
            <a:r>
              <a:rPr lang="el-GR" sz="2400" i="1" dirty="0" smtClean="0">
                <a:solidFill>
                  <a:schemeClr val="tx1"/>
                </a:solidFill>
              </a:rPr>
              <a:t>σ</a:t>
            </a:r>
            <a:r>
              <a:rPr lang="en-US" sz="2400" dirty="0" smtClean="0">
                <a:solidFill>
                  <a:schemeClr val="tx1"/>
                </a:solidFill>
              </a:rPr>
              <a:t> = 500 was assumed known</a:t>
            </a:r>
          </a:p>
          <a:p>
            <a:pPr>
              <a:spcBef>
                <a:spcPts val="1800"/>
              </a:spcBef>
            </a:pPr>
            <a:r>
              <a:rPr lang="en-US" sz="2400" dirty="0" smtClean="0">
                <a:solidFill>
                  <a:schemeClr val="tx1"/>
                </a:solidFill>
              </a:rPr>
              <a:t>The </a:t>
            </a:r>
            <a:r>
              <a:rPr lang="en-US" sz="2400" i="1" dirty="0" smtClean="0">
                <a:solidFill>
                  <a:schemeClr val="tx1"/>
                </a:solidFill>
              </a:rPr>
              <a:t>p</a:t>
            </a:r>
            <a:r>
              <a:rPr lang="en-US" sz="2400" dirty="0" smtClean="0">
                <a:solidFill>
                  <a:schemeClr val="tx1"/>
                </a:solidFill>
              </a:rPr>
              <a:t>-value represents the probability of obtaining a sample mean of 8,120 hours or greater if the true population mean is 8,000 hours</a:t>
            </a:r>
          </a:p>
        </p:txBody>
      </p:sp>
      <p:graphicFrame>
        <p:nvGraphicFramePr>
          <p:cNvPr id="28676" name="Object 1"/>
          <p:cNvGraphicFramePr>
            <a:graphicFrameLocks noChangeAspect="1"/>
          </p:cNvGraphicFramePr>
          <p:nvPr/>
        </p:nvGraphicFramePr>
        <p:xfrm>
          <a:off x="6079067" y="2628900"/>
          <a:ext cx="524933" cy="419100"/>
        </p:xfrm>
        <a:graphic>
          <a:graphicData uri="http://schemas.openxmlformats.org/presentationml/2006/ole">
            <p:oleObj spid="_x0000_s1180674" name="Equation" r:id="rId3" imgW="139579" imgH="164957" progId="">
              <p:embed/>
            </p:oleObj>
          </a:graphicData>
        </a:graphic>
      </p:graphicFrame>
      <p:graphicFrame>
        <p:nvGraphicFramePr>
          <p:cNvPr id="28677" name="Object 2"/>
          <p:cNvGraphicFramePr>
            <a:graphicFrameLocks noChangeAspect="1"/>
          </p:cNvGraphicFramePr>
          <p:nvPr/>
        </p:nvGraphicFramePr>
        <p:xfrm>
          <a:off x="793045" y="4351866"/>
          <a:ext cx="11021484" cy="1295400"/>
        </p:xfrm>
        <a:graphic>
          <a:graphicData uri="http://schemas.openxmlformats.org/presentationml/2006/ole">
            <p:oleObj spid="_x0000_s1180675" name="Equation" r:id="rId4" imgW="4813300" imgH="838200" progId="">
              <p:embed/>
            </p:oleObj>
          </a:graphicData>
        </a:graphic>
      </p:graphicFrame>
      <p:sp>
        <p:nvSpPr>
          <p:cNvPr id="8" name="Oval 7"/>
          <p:cNvSpPr/>
          <p:nvPr/>
        </p:nvSpPr>
        <p:spPr>
          <a:xfrm>
            <a:off x="10464800" y="5410200"/>
            <a:ext cx="13208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81"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a:t>
            </a:r>
            <a:r>
              <a:rPr lang="en-US" i="1" smtClean="0"/>
              <a:t>p</a:t>
            </a:r>
            <a:r>
              <a:rPr lang="en-US" smtClean="0"/>
              <a:t>-value Approach to Hypothesis Testing: One-Tail Tests</a:t>
            </a:r>
          </a:p>
        </p:txBody>
      </p:sp>
      <p:sp>
        <p:nvSpPr>
          <p:cNvPr id="29699" name="Freeform 66"/>
          <p:cNvSpPr>
            <a:spLocks/>
          </p:cNvSpPr>
          <p:nvPr/>
        </p:nvSpPr>
        <p:spPr bwMode="auto">
          <a:xfrm>
            <a:off x="8676217" y="2208214"/>
            <a:ext cx="1538816" cy="644525"/>
          </a:xfrm>
          <a:custGeom>
            <a:avLst/>
            <a:gdLst>
              <a:gd name="T0" fmla="*/ 2147483647 w 14933"/>
              <a:gd name="T1" fmla="*/ 2147483647 h 21539"/>
              <a:gd name="T2" fmla="*/ 2147483647 w 14933"/>
              <a:gd name="T3" fmla="*/ 2147483647 h 21539"/>
              <a:gd name="T4" fmla="*/ 2147483647 w 14933"/>
              <a:gd name="T5" fmla="*/ 2147483647 h 21539"/>
              <a:gd name="T6" fmla="*/ 2147483647 w 14933"/>
              <a:gd name="T7" fmla="*/ 2147483647 h 21539"/>
              <a:gd name="T8" fmla="*/ 2147483647 w 14933"/>
              <a:gd name="T9" fmla="*/ 2147483647 h 21539"/>
              <a:gd name="T10" fmla="*/ 0 w 14933"/>
              <a:gd name="T11" fmla="*/ 0 h 21539"/>
              <a:gd name="T12" fmla="*/ 2147483647 w 14933"/>
              <a:gd name="T13" fmla="*/ 2147483647 h 21539"/>
              <a:gd name="T14" fmla="*/ 2147483647 w 14933"/>
              <a:gd name="T15" fmla="*/ 2147483647 h 215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933" h="21539">
                <a:moveTo>
                  <a:pt x="14933" y="19046"/>
                </a:moveTo>
                <a:lnTo>
                  <a:pt x="12455" y="18727"/>
                </a:lnTo>
                <a:lnTo>
                  <a:pt x="9964" y="17374"/>
                </a:lnTo>
                <a:lnTo>
                  <a:pt x="7725" y="15888"/>
                </a:lnTo>
                <a:lnTo>
                  <a:pt x="5742" y="13395"/>
                </a:lnTo>
                <a:cubicBezTo>
                  <a:pt x="3869" y="10044"/>
                  <a:pt x="3415" y="9399"/>
                  <a:pt x="0" y="0"/>
                </a:cubicBezTo>
                <a:cubicBezTo>
                  <a:pt x="31" y="7180"/>
                  <a:pt x="63" y="14359"/>
                  <a:pt x="94" y="21539"/>
                </a:cubicBezTo>
                <a:cubicBezTo>
                  <a:pt x="3435" y="21459"/>
                  <a:pt x="11586" y="21539"/>
                  <a:pt x="14927" y="21459"/>
                </a:cubicBezTo>
              </a:path>
            </a:pathLst>
          </a:custGeom>
          <a:solidFill>
            <a:srgbClr val="FFC000"/>
          </a:solidFill>
          <a:ln w="9525">
            <a:noFill/>
            <a:round/>
            <a:headEnd/>
            <a:tailEnd/>
          </a:ln>
        </p:spPr>
        <p:txBody>
          <a:bodyPr/>
          <a:lstStyle/>
          <a:p>
            <a:endParaRPr lang="en-US"/>
          </a:p>
        </p:txBody>
      </p:sp>
      <p:sp>
        <p:nvSpPr>
          <p:cNvPr id="29700" name="Line 64"/>
          <p:cNvSpPr>
            <a:spLocks noChangeShapeType="1"/>
          </p:cNvSpPr>
          <p:nvPr/>
        </p:nvSpPr>
        <p:spPr bwMode="auto">
          <a:xfrm flipH="1" flipV="1">
            <a:off x="7448551" y="2882900"/>
            <a:ext cx="0" cy="50800"/>
          </a:xfrm>
          <a:prstGeom prst="line">
            <a:avLst/>
          </a:prstGeom>
          <a:noFill/>
          <a:ln w="28575" cap="sq">
            <a:solidFill>
              <a:schemeClr val="tx2"/>
            </a:solidFill>
            <a:miter lim="800000"/>
            <a:headEnd/>
            <a:tailEnd/>
          </a:ln>
          <a:effectLst/>
        </p:spPr>
        <p:txBody>
          <a:bodyPr wrap="none"/>
          <a:lstStyle/>
          <a:p>
            <a:endParaRPr lang="en-US"/>
          </a:p>
        </p:txBody>
      </p:sp>
      <p:sp>
        <p:nvSpPr>
          <p:cNvPr id="29701" name="Line 59"/>
          <p:cNvSpPr>
            <a:spLocks noChangeShapeType="1"/>
          </p:cNvSpPr>
          <p:nvPr/>
        </p:nvSpPr>
        <p:spPr bwMode="auto">
          <a:xfrm flipH="1">
            <a:off x="9264651" y="2316163"/>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9702" name="Freeform 62"/>
          <p:cNvSpPr>
            <a:spLocks/>
          </p:cNvSpPr>
          <p:nvPr/>
        </p:nvSpPr>
        <p:spPr bwMode="auto">
          <a:xfrm>
            <a:off x="4711700" y="1219200"/>
            <a:ext cx="2736851" cy="15621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29703" name="Freeform 65"/>
          <p:cNvSpPr>
            <a:spLocks/>
          </p:cNvSpPr>
          <p:nvPr/>
        </p:nvSpPr>
        <p:spPr bwMode="auto">
          <a:xfrm flipV="1">
            <a:off x="4610100" y="2781300"/>
            <a:ext cx="5892800" cy="77788"/>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29704" name="Text Box 87"/>
          <p:cNvSpPr txBox="1">
            <a:spLocks noChangeArrowheads="1"/>
          </p:cNvSpPr>
          <p:nvPr/>
        </p:nvSpPr>
        <p:spPr bwMode="auto">
          <a:xfrm>
            <a:off x="6845301" y="2062164"/>
            <a:ext cx="1248833" cy="338137"/>
          </a:xfrm>
          <a:prstGeom prst="rect">
            <a:avLst/>
          </a:prstGeom>
          <a:noFill/>
          <a:ln w="19050" algn="ctr">
            <a:noFill/>
            <a:miter lim="800000"/>
            <a:headEnd/>
            <a:tailEnd/>
          </a:ln>
          <a:effectLst/>
        </p:spPr>
        <p:txBody>
          <a:bodyPr>
            <a:spAutoFit/>
          </a:bodyPr>
          <a:lstStyle/>
          <a:p>
            <a:pPr eaLnBrk="1" hangingPunct="1">
              <a:spcBef>
                <a:spcPct val="50000"/>
              </a:spcBef>
            </a:pPr>
            <a:r>
              <a:rPr lang="en-US" sz="1600"/>
              <a:t>0.9251</a:t>
            </a:r>
            <a:endParaRPr lang="en-US" sz="1600" baseline="-25000"/>
          </a:p>
        </p:txBody>
      </p:sp>
      <p:sp>
        <p:nvSpPr>
          <p:cNvPr id="29705" name="Rectangle 16"/>
          <p:cNvSpPr>
            <a:spLocks noChangeArrowheads="1"/>
          </p:cNvSpPr>
          <p:nvPr/>
        </p:nvSpPr>
        <p:spPr bwMode="auto">
          <a:xfrm>
            <a:off x="6968067" y="2971800"/>
            <a:ext cx="1126067" cy="484188"/>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8,000</a:t>
            </a:r>
          </a:p>
          <a:p>
            <a:pPr>
              <a:lnSpc>
                <a:spcPct val="80000"/>
              </a:lnSpc>
            </a:pPr>
            <a:r>
              <a:rPr lang="en-US" sz="2400" baseline="-25000"/>
              <a:t>    </a:t>
            </a:r>
            <a:endParaRPr lang="en-US" baseline="-25000"/>
          </a:p>
        </p:txBody>
      </p:sp>
      <p:cxnSp>
        <p:nvCxnSpPr>
          <p:cNvPr id="17" name="Straight Connector 16"/>
          <p:cNvCxnSpPr/>
          <p:nvPr/>
        </p:nvCxnSpPr>
        <p:spPr>
          <a:xfrm flipV="1">
            <a:off x="8674100" y="2209800"/>
            <a:ext cx="0" cy="649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07" name="Freeform 63"/>
          <p:cNvSpPr>
            <a:spLocks/>
          </p:cNvSpPr>
          <p:nvPr/>
        </p:nvSpPr>
        <p:spPr bwMode="auto">
          <a:xfrm>
            <a:off x="7461252" y="1219200"/>
            <a:ext cx="2736849" cy="15621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29708" name="Line 64"/>
          <p:cNvSpPr>
            <a:spLocks noChangeShapeType="1"/>
          </p:cNvSpPr>
          <p:nvPr/>
        </p:nvSpPr>
        <p:spPr bwMode="auto">
          <a:xfrm flipH="1" flipV="1">
            <a:off x="8674100" y="2854325"/>
            <a:ext cx="0" cy="50800"/>
          </a:xfrm>
          <a:prstGeom prst="line">
            <a:avLst/>
          </a:prstGeom>
          <a:noFill/>
          <a:ln w="28575" cap="sq">
            <a:solidFill>
              <a:schemeClr val="tx2"/>
            </a:solidFill>
            <a:miter lim="800000"/>
            <a:headEnd/>
            <a:tailEnd/>
          </a:ln>
          <a:effectLst/>
        </p:spPr>
        <p:txBody>
          <a:bodyPr wrap="none"/>
          <a:lstStyle/>
          <a:p>
            <a:endParaRPr lang="en-US"/>
          </a:p>
        </p:txBody>
      </p:sp>
      <p:cxnSp>
        <p:nvCxnSpPr>
          <p:cNvPr id="21" name="Straight Arrow Connector 20"/>
          <p:cNvCxnSpPr/>
          <p:nvPr/>
        </p:nvCxnSpPr>
        <p:spPr>
          <a:xfrm flipV="1">
            <a:off x="8674100" y="2867025"/>
            <a:ext cx="0" cy="850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710" name="Freeform 66"/>
          <p:cNvSpPr>
            <a:spLocks/>
          </p:cNvSpPr>
          <p:nvPr/>
        </p:nvSpPr>
        <p:spPr bwMode="auto">
          <a:xfrm>
            <a:off x="9182100" y="5138739"/>
            <a:ext cx="1032933" cy="306387"/>
          </a:xfrm>
          <a:custGeom>
            <a:avLst/>
            <a:gdLst>
              <a:gd name="T0" fmla="*/ 2147483647 w 10030"/>
              <a:gd name="T1" fmla="*/ 2147483647 h 10239"/>
              <a:gd name="T2" fmla="*/ 2147483647 w 10030"/>
              <a:gd name="T3" fmla="*/ 2147483647 h 10239"/>
              <a:gd name="T4" fmla="*/ 2147483647 w 10030"/>
              <a:gd name="T5" fmla="*/ 2147483647 h 10239"/>
              <a:gd name="T6" fmla="*/ 2147483647 w 10030"/>
              <a:gd name="T7" fmla="*/ 2147483647 h 10239"/>
              <a:gd name="T8" fmla="*/ 2147483647 w 10030"/>
              <a:gd name="T9" fmla="*/ 2147483647 h 10239"/>
              <a:gd name="T10" fmla="*/ 2147483647 w 10030"/>
              <a:gd name="T11" fmla="*/ 0 h 10239"/>
              <a:gd name="T12" fmla="*/ 0 w 10030"/>
              <a:gd name="T13" fmla="*/ 2147483647 h 10239"/>
              <a:gd name="T14" fmla="*/ 2147483647 w 10030"/>
              <a:gd name="T15" fmla="*/ 2147483647 h 102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30" h="10239">
                <a:moveTo>
                  <a:pt x="10030" y="7587"/>
                </a:moveTo>
                <a:lnTo>
                  <a:pt x="7552" y="7268"/>
                </a:lnTo>
                <a:lnTo>
                  <a:pt x="5061" y="5915"/>
                </a:lnTo>
                <a:lnTo>
                  <a:pt x="2822" y="4429"/>
                </a:lnTo>
                <a:lnTo>
                  <a:pt x="1826" y="2891"/>
                </a:lnTo>
                <a:lnTo>
                  <a:pt x="30" y="0"/>
                </a:lnTo>
                <a:lnTo>
                  <a:pt x="0" y="10239"/>
                </a:lnTo>
                <a:lnTo>
                  <a:pt x="10024" y="10000"/>
                </a:lnTo>
              </a:path>
            </a:pathLst>
          </a:custGeom>
          <a:solidFill>
            <a:srgbClr val="FFC000"/>
          </a:solidFill>
          <a:ln w="9525">
            <a:noFill/>
            <a:round/>
            <a:headEnd/>
            <a:tailEnd/>
          </a:ln>
        </p:spPr>
        <p:txBody>
          <a:bodyPr/>
          <a:lstStyle/>
          <a:p>
            <a:endParaRPr lang="en-US"/>
          </a:p>
        </p:txBody>
      </p:sp>
      <p:sp>
        <p:nvSpPr>
          <p:cNvPr id="29711" name="Line 64"/>
          <p:cNvSpPr>
            <a:spLocks noChangeShapeType="1"/>
          </p:cNvSpPr>
          <p:nvPr/>
        </p:nvSpPr>
        <p:spPr bwMode="auto">
          <a:xfrm flipH="1" flipV="1">
            <a:off x="7448551" y="5470525"/>
            <a:ext cx="0" cy="50800"/>
          </a:xfrm>
          <a:prstGeom prst="line">
            <a:avLst/>
          </a:prstGeom>
          <a:noFill/>
          <a:ln w="28575" cap="sq">
            <a:solidFill>
              <a:schemeClr val="tx2"/>
            </a:solidFill>
            <a:miter lim="800000"/>
            <a:headEnd/>
            <a:tailEnd/>
          </a:ln>
          <a:effectLst/>
        </p:spPr>
        <p:txBody>
          <a:bodyPr wrap="none"/>
          <a:lstStyle/>
          <a:p>
            <a:endParaRPr lang="en-US"/>
          </a:p>
        </p:txBody>
      </p:sp>
      <p:sp>
        <p:nvSpPr>
          <p:cNvPr id="29712" name="Line 59"/>
          <p:cNvSpPr>
            <a:spLocks noChangeShapeType="1"/>
          </p:cNvSpPr>
          <p:nvPr/>
        </p:nvSpPr>
        <p:spPr bwMode="auto">
          <a:xfrm flipH="1">
            <a:off x="9690100" y="5064125"/>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9713" name="Freeform 62"/>
          <p:cNvSpPr>
            <a:spLocks/>
          </p:cNvSpPr>
          <p:nvPr/>
        </p:nvSpPr>
        <p:spPr bwMode="auto">
          <a:xfrm>
            <a:off x="4711700" y="3806825"/>
            <a:ext cx="2736851" cy="15621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29714" name="Freeform 65"/>
          <p:cNvSpPr>
            <a:spLocks/>
          </p:cNvSpPr>
          <p:nvPr/>
        </p:nvSpPr>
        <p:spPr bwMode="auto">
          <a:xfrm flipV="1">
            <a:off x="4610100" y="5368925"/>
            <a:ext cx="5892800" cy="77788"/>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29715" name="Text Box 87"/>
          <p:cNvSpPr txBox="1">
            <a:spLocks noChangeArrowheads="1"/>
          </p:cNvSpPr>
          <p:nvPr/>
        </p:nvSpPr>
        <p:spPr bwMode="auto">
          <a:xfrm>
            <a:off x="6946900" y="4645025"/>
            <a:ext cx="914400" cy="338138"/>
          </a:xfrm>
          <a:prstGeom prst="rect">
            <a:avLst/>
          </a:prstGeom>
          <a:noFill/>
          <a:ln w="19050" algn="ctr">
            <a:noFill/>
            <a:miter lim="800000"/>
            <a:headEnd/>
            <a:tailEnd/>
          </a:ln>
          <a:effectLst/>
        </p:spPr>
        <p:txBody>
          <a:bodyPr>
            <a:spAutoFit/>
          </a:bodyPr>
          <a:lstStyle/>
          <a:p>
            <a:pPr eaLnBrk="1" hangingPunct="1">
              <a:spcBef>
                <a:spcPct val="50000"/>
              </a:spcBef>
            </a:pPr>
            <a:r>
              <a:rPr lang="en-US" sz="1600"/>
              <a:t>0.95</a:t>
            </a:r>
            <a:endParaRPr lang="en-US" sz="1600" baseline="-25000"/>
          </a:p>
        </p:txBody>
      </p:sp>
      <p:sp>
        <p:nvSpPr>
          <p:cNvPr id="29716" name="Rectangle 16"/>
          <p:cNvSpPr>
            <a:spLocks noChangeArrowheads="1"/>
          </p:cNvSpPr>
          <p:nvPr/>
        </p:nvSpPr>
        <p:spPr bwMode="auto">
          <a:xfrm>
            <a:off x="6968067" y="5559425"/>
            <a:ext cx="1126067" cy="484188"/>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8,000</a:t>
            </a:r>
          </a:p>
          <a:p>
            <a:pPr>
              <a:lnSpc>
                <a:spcPct val="80000"/>
              </a:lnSpc>
            </a:pPr>
            <a:r>
              <a:rPr lang="en-US" sz="2400" baseline="-25000"/>
              <a:t>    </a:t>
            </a:r>
            <a:endParaRPr lang="en-US" baseline="-25000"/>
          </a:p>
        </p:txBody>
      </p:sp>
      <p:cxnSp>
        <p:nvCxnSpPr>
          <p:cNvPr id="34" name="Straight Arrow Connector 33"/>
          <p:cNvCxnSpPr/>
          <p:nvPr/>
        </p:nvCxnSpPr>
        <p:spPr>
          <a:xfrm flipV="1">
            <a:off x="9182100" y="5441950"/>
            <a:ext cx="0" cy="850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718" name="Rectangle 16"/>
          <p:cNvSpPr>
            <a:spLocks noChangeArrowheads="1"/>
          </p:cNvSpPr>
          <p:nvPr/>
        </p:nvSpPr>
        <p:spPr bwMode="auto">
          <a:xfrm>
            <a:off x="9448800" y="4710114"/>
            <a:ext cx="1625600" cy="319087"/>
          </a:xfrm>
          <a:prstGeom prst="rect">
            <a:avLst/>
          </a:prstGeom>
          <a:noFill/>
          <a:ln w="9525">
            <a:noFill/>
            <a:miter lim="800000"/>
            <a:headEnd/>
            <a:tailEnd/>
          </a:ln>
          <a:effectLst/>
        </p:spPr>
        <p:txBody>
          <a:bodyPr lIns="90488" tIns="44450" rIns="90488" bIns="44450">
            <a:spAutoFit/>
          </a:bodyPr>
          <a:lstStyle/>
          <a:p>
            <a:pPr>
              <a:lnSpc>
                <a:spcPct val="80000"/>
              </a:lnSpc>
            </a:pPr>
            <a:r>
              <a:rPr lang="el-GR" sz="2800" i="1" baseline="-25000"/>
              <a:t>α</a:t>
            </a:r>
            <a:r>
              <a:rPr lang="en-US" sz="2800" i="1" baseline="-25000"/>
              <a:t> </a:t>
            </a:r>
            <a:r>
              <a:rPr lang="en-US" sz="2800" baseline="-25000"/>
              <a:t>= 0.05</a:t>
            </a:r>
            <a:endParaRPr lang="en-US" baseline="-25000"/>
          </a:p>
        </p:txBody>
      </p:sp>
      <p:graphicFrame>
        <p:nvGraphicFramePr>
          <p:cNvPr id="29719" name="Object 30"/>
          <p:cNvGraphicFramePr>
            <a:graphicFrameLocks noChangeAspect="1"/>
          </p:cNvGraphicFramePr>
          <p:nvPr/>
        </p:nvGraphicFramePr>
        <p:xfrm>
          <a:off x="8714318" y="6108700"/>
          <a:ext cx="1185333" cy="292100"/>
        </p:xfrm>
        <a:graphic>
          <a:graphicData uri="http://schemas.openxmlformats.org/presentationml/2006/ole">
            <p:oleObj spid="_x0000_s1181698" name="Equation" r:id="rId3" imgW="774364" imgH="228501" progId="">
              <p:embed/>
            </p:oleObj>
          </a:graphicData>
        </a:graphic>
      </p:graphicFrame>
      <p:cxnSp>
        <p:nvCxnSpPr>
          <p:cNvPr id="37" name="Straight Connector 36"/>
          <p:cNvCxnSpPr/>
          <p:nvPr/>
        </p:nvCxnSpPr>
        <p:spPr>
          <a:xfrm flipV="1">
            <a:off x="9182100" y="5138739"/>
            <a:ext cx="0" cy="307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21" name="Freeform 63"/>
          <p:cNvSpPr>
            <a:spLocks/>
          </p:cNvSpPr>
          <p:nvPr/>
        </p:nvSpPr>
        <p:spPr bwMode="auto">
          <a:xfrm>
            <a:off x="7461252" y="3806825"/>
            <a:ext cx="2736849" cy="15621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29722" name="Line 64"/>
          <p:cNvSpPr>
            <a:spLocks noChangeShapeType="1"/>
          </p:cNvSpPr>
          <p:nvPr/>
        </p:nvSpPr>
        <p:spPr bwMode="auto">
          <a:xfrm flipH="1" flipV="1">
            <a:off x="8674100" y="5441950"/>
            <a:ext cx="0" cy="50800"/>
          </a:xfrm>
          <a:prstGeom prst="line">
            <a:avLst/>
          </a:prstGeom>
          <a:noFill/>
          <a:ln w="28575" cap="sq">
            <a:solidFill>
              <a:schemeClr val="tx2"/>
            </a:solidFill>
            <a:miter lim="800000"/>
            <a:headEnd/>
            <a:tailEnd/>
          </a:ln>
          <a:effectLst/>
        </p:spPr>
        <p:txBody>
          <a:bodyPr wrap="none"/>
          <a:lstStyle/>
          <a:p>
            <a:endParaRPr lang="en-US"/>
          </a:p>
        </p:txBody>
      </p:sp>
      <p:graphicFrame>
        <p:nvGraphicFramePr>
          <p:cNvPr id="29723" name="Object 8"/>
          <p:cNvGraphicFramePr>
            <a:graphicFrameLocks noChangeAspect="1"/>
          </p:cNvGraphicFramePr>
          <p:nvPr/>
        </p:nvGraphicFramePr>
        <p:xfrm>
          <a:off x="8674101" y="5711825"/>
          <a:ext cx="1477433" cy="292100"/>
        </p:xfrm>
        <a:graphic>
          <a:graphicData uri="http://schemas.openxmlformats.org/presentationml/2006/ole">
            <p:oleObj spid="_x0000_s1181699" name="Equation" r:id="rId4" imgW="965200" imgH="228600" progId="">
              <p:embed/>
            </p:oleObj>
          </a:graphicData>
        </a:graphic>
      </p:graphicFrame>
      <p:graphicFrame>
        <p:nvGraphicFramePr>
          <p:cNvPr id="29724" name="Object 1"/>
          <p:cNvGraphicFramePr>
            <a:graphicFrameLocks noChangeAspect="1"/>
          </p:cNvGraphicFramePr>
          <p:nvPr/>
        </p:nvGraphicFramePr>
        <p:xfrm>
          <a:off x="10409767" y="5802313"/>
          <a:ext cx="999067" cy="584200"/>
        </p:xfrm>
        <a:graphic>
          <a:graphicData uri="http://schemas.openxmlformats.org/presentationml/2006/ole">
            <p:oleObj spid="_x0000_s1181700" name="Equation" r:id="rId5" imgW="520474" imgH="406224" progId="">
              <p:embed/>
            </p:oleObj>
          </a:graphicData>
        </a:graphic>
      </p:graphicFrame>
      <p:sp>
        <p:nvSpPr>
          <p:cNvPr id="29725" name="Rectangle 16"/>
          <p:cNvSpPr>
            <a:spLocks noChangeArrowheads="1"/>
          </p:cNvSpPr>
          <p:nvPr/>
        </p:nvSpPr>
        <p:spPr bwMode="auto">
          <a:xfrm>
            <a:off x="8978901" y="2039938"/>
            <a:ext cx="2806700" cy="336550"/>
          </a:xfrm>
          <a:prstGeom prst="rect">
            <a:avLst/>
          </a:prstGeom>
          <a:noFill/>
          <a:ln w="9525">
            <a:noFill/>
            <a:miter lim="800000"/>
            <a:headEnd/>
            <a:tailEnd/>
          </a:ln>
          <a:effectLst/>
        </p:spPr>
        <p:txBody>
          <a:bodyPr lIns="90488" tIns="44450" rIns="90488" bIns="44450">
            <a:spAutoFit/>
          </a:bodyPr>
          <a:lstStyle/>
          <a:p>
            <a:pPr>
              <a:lnSpc>
                <a:spcPct val="80000"/>
              </a:lnSpc>
            </a:pPr>
            <a:r>
              <a:rPr lang="en-US" sz="2000" i="1"/>
              <a:t>p</a:t>
            </a:r>
            <a:r>
              <a:rPr lang="en-US" sz="2000"/>
              <a:t>-value = 0.0749</a:t>
            </a:r>
          </a:p>
        </p:txBody>
      </p:sp>
      <p:cxnSp>
        <p:nvCxnSpPr>
          <p:cNvPr id="30720" name="Straight Connector 30719"/>
          <p:cNvCxnSpPr>
            <a:endCxn id="29722" idx="1"/>
          </p:cNvCxnSpPr>
          <p:nvPr/>
        </p:nvCxnSpPr>
        <p:spPr>
          <a:xfrm flipH="1">
            <a:off x="8674100" y="2357438"/>
            <a:ext cx="0" cy="30845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182100" y="2867025"/>
            <a:ext cx="0" cy="24511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9728" name="Object 7"/>
          <p:cNvGraphicFramePr>
            <a:graphicFrameLocks noChangeAspect="1"/>
          </p:cNvGraphicFramePr>
          <p:nvPr/>
        </p:nvGraphicFramePr>
        <p:xfrm>
          <a:off x="7973484" y="3124201"/>
          <a:ext cx="1310216" cy="239713"/>
        </p:xfrm>
        <a:graphic>
          <a:graphicData uri="http://schemas.openxmlformats.org/presentationml/2006/ole">
            <p:oleObj spid="_x0000_s1181701" name="Equation" r:id="rId6" imgW="748975" imgH="203112" progId="">
              <p:embed/>
            </p:oleObj>
          </a:graphicData>
        </a:graphic>
      </p:graphicFrame>
      <p:graphicFrame>
        <p:nvGraphicFramePr>
          <p:cNvPr id="29729" name="Object 55"/>
          <p:cNvGraphicFramePr>
            <a:graphicFrameLocks noChangeAspect="1"/>
          </p:cNvGraphicFramePr>
          <p:nvPr/>
        </p:nvGraphicFramePr>
        <p:xfrm>
          <a:off x="8007351" y="3452814"/>
          <a:ext cx="1242483" cy="269875"/>
        </p:xfrm>
        <a:graphic>
          <a:graphicData uri="http://schemas.openxmlformats.org/presentationml/2006/ole">
            <p:oleObj spid="_x0000_s1181702" name="Equation" r:id="rId7" imgW="711200" imgH="228600" progId="">
              <p:embed/>
            </p:oleObj>
          </a:graphicData>
        </a:graphic>
      </p:graphicFrame>
      <p:graphicFrame>
        <p:nvGraphicFramePr>
          <p:cNvPr id="29730" name="Object 30730"/>
          <p:cNvGraphicFramePr>
            <a:graphicFrameLocks noChangeAspect="1"/>
          </p:cNvGraphicFramePr>
          <p:nvPr/>
        </p:nvGraphicFramePr>
        <p:xfrm>
          <a:off x="9842500" y="3133725"/>
          <a:ext cx="999067" cy="584200"/>
        </p:xfrm>
        <a:graphic>
          <a:graphicData uri="http://schemas.openxmlformats.org/presentationml/2006/ole">
            <p:oleObj spid="_x0000_s1181703" name="Equation" r:id="rId8" imgW="520474" imgH="406224" progId="">
              <p:embed/>
            </p:oleObj>
          </a:graphicData>
        </a:graphic>
      </p:graphicFrame>
      <p:sp>
        <p:nvSpPr>
          <p:cNvPr id="60" name="Oval 59"/>
          <p:cNvSpPr/>
          <p:nvPr/>
        </p:nvSpPr>
        <p:spPr>
          <a:xfrm>
            <a:off x="10069689" y="1922287"/>
            <a:ext cx="13208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732" name="TextBox 30731"/>
          <p:cNvSpPr txBox="1">
            <a:spLocks noChangeArrowheads="1"/>
          </p:cNvSpPr>
          <p:nvPr/>
        </p:nvSpPr>
        <p:spPr bwMode="auto">
          <a:xfrm>
            <a:off x="101600" y="2840038"/>
            <a:ext cx="4978400" cy="400050"/>
          </a:xfrm>
          <a:prstGeom prst="rect">
            <a:avLst/>
          </a:prstGeom>
          <a:noFill/>
          <a:ln w="9525">
            <a:noFill/>
            <a:miter lim="800000"/>
            <a:headEnd/>
            <a:tailEnd/>
          </a:ln>
        </p:spPr>
        <p:txBody>
          <a:bodyPr>
            <a:spAutoFit/>
          </a:bodyPr>
          <a:lstStyle/>
          <a:p>
            <a:pPr eaLnBrk="1" hangingPunct="1"/>
            <a:r>
              <a:rPr lang="en-US" sz="2000" dirty="0"/>
              <a:t>Compare the </a:t>
            </a:r>
            <a:r>
              <a:rPr lang="en-US" sz="2000" i="1" dirty="0"/>
              <a:t>p</a:t>
            </a:r>
            <a:r>
              <a:rPr lang="en-US" sz="2000" dirty="0"/>
              <a:t>-value with </a:t>
            </a:r>
            <a:r>
              <a:rPr lang="el-GR" sz="2000" i="1" dirty="0"/>
              <a:t>α</a:t>
            </a:r>
            <a:r>
              <a:rPr lang="en-US" sz="2000" i="1" dirty="0"/>
              <a:t>:</a:t>
            </a:r>
          </a:p>
        </p:txBody>
      </p:sp>
      <p:sp>
        <p:nvSpPr>
          <p:cNvPr id="29733" name="TextBox 63"/>
          <p:cNvSpPr txBox="1">
            <a:spLocks noChangeArrowheads="1"/>
          </p:cNvSpPr>
          <p:nvPr/>
        </p:nvSpPr>
        <p:spPr bwMode="auto">
          <a:xfrm>
            <a:off x="711200" y="5378451"/>
            <a:ext cx="3454400" cy="784225"/>
          </a:xfrm>
          <a:prstGeom prst="rect">
            <a:avLst/>
          </a:prstGeom>
          <a:noFill/>
          <a:ln w="9525">
            <a:noFill/>
            <a:miter lim="800000"/>
            <a:headEnd/>
            <a:tailEnd/>
          </a:ln>
        </p:spPr>
        <p:txBody>
          <a:bodyPr>
            <a:spAutoFit/>
          </a:bodyPr>
          <a:lstStyle/>
          <a:p>
            <a:pPr eaLnBrk="1" hangingPunct="1">
              <a:spcBef>
                <a:spcPts val="600"/>
              </a:spcBef>
            </a:pPr>
            <a:r>
              <a:rPr lang="en-US" sz="2000"/>
              <a:t>Since  0.0749 &gt; 0.05, </a:t>
            </a:r>
          </a:p>
          <a:p>
            <a:pPr eaLnBrk="1" hangingPunct="1">
              <a:spcBef>
                <a:spcPts val="600"/>
              </a:spcBef>
            </a:pPr>
            <a:r>
              <a:rPr lang="en-US" sz="2000"/>
              <a:t>we </a:t>
            </a:r>
            <a:r>
              <a:rPr lang="en-US" sz="2000" b="1"/>
              <a:t>do not reject </a:t>
            </a:r>
            <a:r>
              <a:rPr lang="en-US" sz="2000" b="1" i="1"/>
              <a:t>H</a:t>
            </a:r>
            <a:r>
              <a:rPr lang="en-US" sz="2000" b="1" baseline="-25000"/>
              <a:t>0</a:t>
            </a:r>
            <a:endParaRPr lang="en-US" sz="2000" b="1" i="1" baseline="-25000"/>
          </a:p>
        </p:txBody>
      </p:sp>
      <p:pic>
        <p:nvPicPr>
          <p:cNvPr id="29734" name="Picture 1"/>
          <p:cNvPicPr>
            <a:picLocks noChangeAspect="1"/>
          </p:cNvPicPr>
          <p:nvPr/>
        </p:nvPicPr>
        <p:blipFill>
          <a:blip r:embed="rId9" cstate="print"/>
          <a:srcRect/>
          <a:stretch>
            <a:fillRect/>
          </a:stretch>
        </p:blipFill>
        <p:spPr bwMode="auto">
          <a:xfrm>
            <a:off x="156633" y="3282951"/>
            <a:ext cx="5672667" cy="1603375"/>
          </a:xfrm>
          <a:prstGeom prst="rect">
            <a:avLst/>
          </a:prstGeom>
          <a:noFill/>
          <a:ln w="12700">
            <a:solidFill>
              <a:schemeClr val="tx1"/>
            </a:solid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175934" y="374650"/>
            <a:ext cx="7086600" cy="1123950"/>
          </a:xfrm>
          <a:noFill/>
        </p:spPr>
        <p:txBody>
          <a:bodyPr lIns="90488" tIns="44450" rIns="90488" bIns="44450" anchorCtr="1"/>
          <a:lstStyle/>
          <a:p>
            <a:pPr algn="ctr"/>
            <a:r>
              <a:rPr lang="en-US" b="1" smtClean="0"/>
              <a:t>Data Presentation</a:t>
            </a:r>
          </a:p>
        </p:txBody>
      </p:sp>
      <p:sp>
        <p:nvSpPr>
          <p:cNvPr id="5" name="Rectangle 122"/>
          <p:cNvSpPr>
            <a:spLocks noChangeArrowheads="1"/>
          </p:cNvSpPr>
          <p:nvPr/>
        </p:nvSpPr>
        <p:spPr bwMode="auto">
          <a:xfrm>
            <a:off x="4182534" y="1957388"/>
            <a:ext cx="2438400" cy="838200"/>
          </a:xfrm>
          <a:prstGeom prst="rect">
            <a:avLst/>
          </a:prstGeom>
          <a:solidFill>
            <a:srgbClr val="E9F05A">
              <a:alpha val="70195"/>
            </a:srgbClr>
          </a:solidFill>
          <a:ln w="28575">
            <a:solidFill>
              <a:schemeClr val="tx1"/>
            </a:solidFill>
            <a:miter lim="800000"/>
            <a:headEnd/>
            <a:tailEnd/>
          </a:ln>
        </p:spPr>
        <p:txBody>
          <a:bodyPr wrap="none" anchor="ctr"/>
          <a:lstStyle/>
          <a:p>
            <a:pPr algn="ctr"/>
            <a:endParaRPr lang="en-US"/>
          </a:p>
        </p:txBody>
      </p:sp>
      <p:sp>
        <p:nvSpPr>
          <p:cNvPr id="6" name="Rectangle 123"/>
          <p:cNvSpPr>
            <a:spLocks noChangeArrowheads="1"/>
          </p:cNvSpPr>
          <p:nvPr/>
        </p:nvSpPr>
        <p:spPr bwMode="auto">
          <a:xfrm>
            <a:off x="1274234" y="3070225"/>
            <a:ext cx="2066925" cy="838200"/>
          </a:xfrm>
          <a:prstGeom prst="rect">
            <a:avLst/>
          </a:prstGeom>
          <a:solidFill>
            <a:srgbClr val="E9F05A">
              <a:alpha val="70195"/>
            </a:srgbClr>
          </a:solidFill>
          <a:ln w="28575" algn="ctr">
            <a:solidFill>
              <a:schemeClr val="tx1"/>
            </a:solidFill>
            <a:miter lim="800000"/>
            <a:headEnd/>
            <a:tailEnd/>
          </a:ln>
        </p:spPr>
        <p:txBody>
          <a:bodyPr wrap="none" anchor="ctr"/>
          <a:lstStyle/>
          <a:p>
            <a:pPr algn="ctr"/>
            <a:endParaRPr lang="en-US"/>
          </a:p>
        </p:txBody>
      </p:sp>
      <p:sp>
        <p:nvSpPr>
          <p:cNvPr id="7" name="Rectangle 124"/>
          <p:cNvSpPr>
            <a:spLocks noChangeArrowheads="1"/>
          </p:cNvSpPr>
          <p:nvPr/>
        </p:nvSpPr>
        <p:spPr bwMode="auto">
          <a:xfrm>
            <a:off x="7154334" y="3057525"/>
            <a:ext cx="2066925" cy="838200"/>
          </a:xfrm>
          <a:prstGeom prst="rect">
            <a:avLst/>
          </a:prstGeom>
          <a:solidFill>
            <a:srgbClr val="E9F05A">
              <a:alpha val="70195"/>
            </a:srgbClr>
          </a:solidFill>
          <a:ln w="28575" algn="ctr">
            <a:solidFill>
              <a:schemeClr val="tx1"/>
            </a:solidFill>
            <a:miter lim="800000"/>
            <a:headEnd/>
            <a:tailEnd/>
          </a:ln>
        </p:spPr>
        <p:txBody>
          <a:bodyPr wrap="none" anchor="ctr"/>
          <a:lstStyle/>
          <a:p>
            <a:pPr algn="ctr"/>
            <a:endParaRPr lang="en-US"/>
          </a:p>
        </p:txBody>
      </p:sp>
      <p:sp>
        <p:nvSpPr>
          <p:cNvPr id="8" name="Rectangle 125"/>
          <p:cNvSpPr>
            <a:spLocks noChangeArrowheads="1"/>
          </p:cNvSpPr>
          <p:nvPr/>
        </p:nvSpPr>
        <p:spPr bwMode="auto">
          <a:xfrm>
            <a:off x="1307572" y="4167188"/>
            <a:ext cx="2066925" cy="838200"/>
          </a:xfrm>
          <a:prstGeom prst="rect">
            <a:avLst/>
          </a:prstGeom>
          <a:solidFill>
            <a:srgbClr val="E9F05A">
              <a:alpha val="70195"/>
            </a:srgbClr>
          </a:solidFill>
          <a:ln w="28575" algn="ctr">
            <a:solidFill>
              <a:schemeClr val="tx1"/>
            </a:solidFill>
            <a:miter lim="800000"/>
            <a:headEnd/>
            <a:tailEnd/>
          </a:ln>
        </p:spPr>
        <p:txBody>
          <a:bodyPr wrap="none" anchor="ctr"/>
          <a:lstStyle/>
          <a:p>
            <a:pPr algn="ctr"/>
            <a:endParaRPr lang="en-US"/>
          </a:p>
        </p:txBody>
      </p:sp>
      <p:sp>
        <p:nvSpPr>
          <p:cNvPr id="9" name="Rectangle 126"/>
          <p:cNvSpPr>
            <a:spLocks noChangeArrowheads="1"/>
          </p:cNvSpPr>
          <p:nvPr/>
        </p:nvSpPr>
        <p:spPr bwMode="auto">
          <a:xfrm>
            <a:off x="5795434" y="4165600"/>
            <a:ext cx="1981200" cy="838200"/>
          </a:xfrm>
          <a:prstGeom prst="rect">
            <a:avLst/>
          </a:prstGeom>
          <a:solidFill>
            <a:srgbClr val="E9F05A">
              <a:alpha val="70195"/>
            </a:srgbClr>
          </a:solidFill>
          <a:ln w="28575" algn="ctr">
            <a:solidFill>
              <a:schemeClr val="tx1"/>
            </a:solidFill>
            <a:miter lim="800000"/>
            <a:headEnd/>
            <a:tailEnd/>
          </a:ln>
        </p:spPr>
        <p:txBody>
          <a:bodyPr wrap="none" anchor="ctr"/>
          <a:lstStyle/>
          <a:p>
            <a:pPr algn="ctr"/>
            <a:endParaRPr lang="en-US"/>
          </a:p>
        </p:txBody>
      </p:sp>
      <p:sp>
        <p:nvSpPr>
          <p:cNvPr id="10" name="Rectangle 127"/>
          <p:cNvSpPr>
            <a:spLocks noChangeArrowheads="1"/>
          </p:cNvSpPr>
          <p:nvPr/>
        </p:nvSpPr>
        <p:spPr bwMode="auto">
          <a:xfrm>
            <a:off x="7829022" y="4167188"/>
            <a:ext cx="2066925" cy="838200"/>
          </a:xfrm>
          <a:prstGeom prst="rect">
            <a:avLst/>
          </a:prstGeom>
          <a:solidFill>
            <a:srgbClr val="E9F05A">
              <a:alpha val="70195"/>
            </a:srgbClr>
          </a:solidFill>
          <a:ln w="28575" algn="ctr">
            <a:solidFill>
              <a:schemeClr val="tx1"/>
            </a:solidFill>
            <a:miter lim="800000"/>
            <a:headEnd/>
            <a:tailEnd/>
          </a:ln>
        </p:spPr>
        <p:txBody>
          <a:bodyPr wrap="none" anchor="ctr"/>
          <a:lstStyle/>
          <a:p>
            <a:pPr algn="ctr"/>
            <a:endParaRPr lang="en-US"/>
          </a:p>
        </p:txBody>
      </p:sp>
      <p:sp>
        <p:nvSpPr>
          <p:cNvPr id="11" name="Rectangle 128"/>
          <p:cNvSpPr>
            <a:spLocks noChangeArrowheads="1"/>
          </p:cNvSpPr>
          <p:nvPr/>
        </p:nvSpPr>
        <p:spPr bwMode="auto">
          <a:xfrm>
            <a:off x="1085322" y="5310188"/>
            <a:ext cx="1438275" cy="811212"/>
          </a:xfrm>
          <a:prstGeom prst="rect">
            <a:avLst/>
          </a:prstGeom>
          <a:solidFill>
            <a:srgbClr val="E9F05A">
              <a:alpha val="70195"/>
            </a:srgbClr>
          </a:solidFill>
          <a:ln w="28575" algn="ctr">
            <a:solidFill>
              <a:schemeClr val="tx1"/>
            </a:solidFill>
            <a:miter lim="800000"/>
            <a:headEnd/>
            <a:tailEnd/>
          </a:ln>
        </p:spPr>
        <p:txBody>
          <a:bodyPr wrap="none" anchor="ctr"/>
          <a:lstStyle/>
          <a:p>
            <a:pPr algn="ctr"/>
            <a:endParaRPr lang="en-US"/>
          </a:p>
        </p:txBody>
      </p:sp>
      <p:sp>
        <p:nvSpPr>
          <p:cNvPr id="12" name="Rectangle 129"/>
          <p:cNvSpPr>
            <a:spLocks noChangeArrowheads="1"/>
          </p:cNvSpPr>
          <p:nvPr/>
        </p:nvSpPr>
        <p:spPr bwMode="auto">
          <a:xfrm>
            <a:off x="2812522" y="5313363"/>
            <a:ext cx="1438275" cy="811212"/>
          </a:xfrm>
          <a:prstGeom prst="rect">
            <a:avLst/>
          </a:prstGeom>
          <a:solidFill>
            <a:srgbClr val="E9F05A">
              <a:alpha val="70195"/>
            </a:srgbClr>
          </a:solidFill>
          <a:ln w="28575" algn="ctr">
            <a:solidFill>
              <a:schemeClr val="tx1"/>
            </a:solidFill>
            <a:miter lim="800000"/>
            <a:headEnd/>
            <a:tailEnd/>
          </a:ln>
        </p:spPr>
        <p:txBody>
          <a:bodyPr wrap="none" anchor="ctr"/>
          <a:lstStyle/>
          <a:p>
            <a:pPr algn="ctr"/>
            <a:endParaRPr lang="en-US"/>
          </a:p>
        </p:txBody>
      </p:sp>
      <p:sp>
        <p:nvSpPr>
          <p:cNvPr id="13" name="Rectangle 130"/>
          <p:cNvSpPr>
            <a:spLocks noChangeArrowheads="1"/>
          </p:cNvSpPr>
          <p:nvPr/>
        </p:nvSpPr>
        <p:spPr bwMode="auto">
          <a:xfrm>
            <a:off x="4538134" y="5299075"/>
            <a:ext cx="1438275" cy="811213"/>
          </a:xfrm>
          <a:prstGeom prst="rect">
            <a:avLst/>
          </a:prstGeom>
          <a:solidFill>
            <a:srgbClr val="E9F05A">
              <a:alpha val="70195"/>
            </a:srgbClr>
          </a:solidFill>
          <a:ln w="28575" algn="ctr">
            <a:solidFill>
              <a:schemeClr val="tx1"/>
            </a:solidFill>
            <a:miter lim="800000"/>
            <a:headEnd/>
            <a:tailEnd/>
          </a:ln>
        </p:spPr>
        <p:txBody>
          <a:bodyPr wrap="none" anchor="ctr"/>
          <a:lstStyle/>
          <a:p>
            <a:pPr algn="ctr"/>
            <a:endParaRPr lang="en-US"/>
          </a:p>
        </p:txBody>
      </p:sp>
      <p:sp>
        <p:nvSpPr>
          <p:cNvPr id="14" name="Rectangle 131"/>
          <p:cNvSpPr>
            <a:spLocks noChangeArrowheads="1"/>
          </p:cNvSpPr>
          <p:nvPr/>
        </p:nvSpPr>
        <p:spPr bwMode="auto">
          <a:xfrm>
            <a:off x="7165447" y="5297488"/>
            <a:ext cx="2052637" cy="811212"/>
          </a:xfrm>
          <a:prstGeom prst="rect">
            <a:avLst/>
          </a:prstGeom>
          <a:solidFill>
            <a:srgbClr val="E9F05A">
              <a:alpha val="70195"/>
            </a:srgbClr>
          </a:solidFill>
          <a:ln w="28575" algn="ctr">
            <a:solidFill>
              <a:schemeClr val="tx1"/>
            </a:solidFill>
            <a:miter lim="800000"/>
            <a:headEnd/>
            <a:tailEnd/>
          </a:ln>
        </p:spPr>
        <p:txBody>
          <a:bodyPr wrap="none" anchor="ctr"/>
          <a:lstStyle/>
          <a:p>
            <a:pPr algn="ctr"/>
            <a:endParaRPr lang="en-US"/>
          </a:p>
        </p:txBody>
      </p:sp>
      <p:sp>
        <p:nvSpPr>
          <p:cNvPr id="15" name="Line 132"/>
          <p:cNvSpPr>
            <a:spLocks noChangeShapeType="1"/>
          </p:cNvSpPr>
          <p:nvPr/>
        </p:nvSpPr>
        <p:spPr bwMode="auto">
          <a:xfrm>
            <a:off x="5401734" y="2795588"/>
            <a:ext cx="0" cy="123825"/>
          </a:xfrm>
          <a:prstGeom prst="line">
            <a:avLst/>
          </a:prstGeom>
          <a:noFill/>
          <a:ln w="28575">
            <a:solidFill>
              <a:schemeClr val="tx1"/>
            </a:solidFill>
            <a:round/>
            <a:headEnd/>
            <a:tailEnd/>
          </a:ln>
        </p:spPr>
        <p:txBody>
          <a:bodyPr/>
          <a:lstStyle/>
          <a:p>
            <a:pPr algn="ctr"/>
            <a:endParaRPr lang="en-US"/>
          </a:p>
        </p:txBody>
      </p:sp>
      <p:sp>
        <p:nvSpPr>
          <p:cNvPr id="16" name="AutoShape 133"/>
          <p:cNvSpPr>
            <a:spLocks noChangeArrowheads="1"/>
          </p:cNvSpPr>
          <p:nvPr/>
        </p:nvSpPr>
        <p:spPr bwMode="auto">
          <a:xfrm flipV="1">
            <a:off x="2244197" y="2938463"/>
            <a:ext cx="152400" cy="131762"/>
          </a:xfrm>
          <a:prstGeom prst="triangle">
            <a:avLst>
              <a:gd name="adj" fmla="val 50000"/>
            </a:avLst>
          </a:prstGeom>
          <a:solidFill>
            <a:schemeClr val="tx1"/>
          </a:solidFill>
          <a:ln w="12700">
            <a:solidFill>
              <a:schemeClr val="tx1"/>
            </a:solidFill>
            <a:miter lim="800000"/>
            <a:headEnd/>
            <a:tailEnd/>
          </a:ln>
        </p:spPr>
        <p:txBody>
          <a:bodyPr wrap="none" anchor="ctr"/>
          <a:lstStyle/>
          <a:p>
            <a:pPr algn="ctr"/>
            <a:endParaRPr lang="en-US"/>
          </a:p>
        </p:txBody>
      </p:sp>
      <p:sp>
        <p:nvSpPr>
          <p:cNvPr id="17" name="AutoShape 134"/>
          <p:cNvSpPr>
            <a:spLocks noChangeArrowheads="1"/>
          </p:cNvSpPr>
          <p:nvPr/>
        </p:nvSpPr>
        <p:spPr bwMode="auto">
          <a:xfrm flipV="1">
            <a:off x="8173509" y="2908300"/>
            <a:ext cx="152400" cy="131763"/>
          </a:xfrm>
          <a:prstGeom prst="triangle">
            <a:avLst>
              <a:gd name="adj" fmla="val 50000"/>
            </a:avLst>
          </a:prstGeom>
          <a:solidFill>
            <a:schemeClr val="tx1"/>
          </a:solidFill>
          <a:ln w="12700">
            <a:solidFill>
              <a:schemeClr val="tx1"/>
            </a:solidFill>
            <a:miter lim="800000"/>
            <a:headEnd/>
            <a:tailEnd/>
          </a:ln>
        </p:spPr>
        <p:txBody>
          <a:bodyPr wrap="none" anchor="ctr"/>
          <a:lstStyle/>
          <a:p>
            <a:pPr algn="ctr"/>
            <a:endParaRPr lang="en-US"/>
          </a:p>
        </p:txBody>
      </p:sp>
      <p:sp>
        <p:nvSpPr>
          <p:cNvPr id="18" name="Line 135"/>
          <p:cNvSpPr>
            <a:spLocks noChangeShapeType="1"/>
          </p:cNvSpPr>
          <p:nvPr/>
        </p:nvSpPr>
        <p:spPr bwMode="auto">
          <a:xfrm>
            <a:off x="2320397" y="3910013"/>
            <a:ext cx="0" cy="257175"/>
          </a:xfrm>
          <a:prstGeom prst="line">
            <a:avLst/>
          </a:prstGeom>
          <a:noFill/>
          <a:ln w="28575">
            <a:solidFill>
              <a:schemeClr val="tx1"/>
            </a:solidFill>
            <a:round/>
            <a:headEnd/>
            <a:tailEnd/>
          </a:ln>
        </p:spPr>
        <p:txBody>
          <a:bodyPr/>
          <a:lstStyle/>
          <a:p>
            <a:pPr algn="ctr"/>
            <a:endParaRPr lang="en-US"/>
          </a:p>
        </p:txBody>
      </p:sp>
      <p:sp>
        <p:nvSpPr>
          <p:cNvPr id="19" name="AutoShape 136"/>
          <p:cNvSpPr>
            <a:spLocks noChangeArrowheads="1"/>
          </p:cNvSpPr>
          <p:nvPr/>
        </p:nvSpPr>
        <p:spPr bwMode="auto">
          <a:xfrm flipV="1">
            <a:off x="2244197" y="4044950"/>
            <a:ext cx="152400" cy="131763"/>
          </a:xfrm>
          <a:prstGeom prst="triangle">
            <a:avLst>
              <a:gd name="adj" fmla="val 50000"/>
            </a:avLst>
          </a:prstGeom>
          <a:solidFill>
            <a:schemeClr val="tx1"/>
          </a:solidFill>
          <a:ln w="12700">
            <a:solidFill>
              <a:schemeClr val="tx1"/>
            </a:solidFill>
            <a:miter lim="800000"/>
            <a:headEnd/>
            <a:tailEnd/>
          </a:ln>
        </p:spPr>
        <p:txBody>
          <a:bodyPr wrap="none" anchor="ctr"/>
          <a:lstStyle/>
          <a:p>
            <a:pPr algn="ctr"/>
            <a:endParaRPr lang="en-US"/>
          </a:p>
        </p:txBody>
      </p:sp>
      <p:sp>
        <p:nvSpPr>
          <p:cNvPr id="20" name="Line 137"/>
          <p:cNvSpPr>
            <a:spLocks noChangeShapeType="1"/>
          </p:cNvSpPr>
          <p:nvPr/>
        </p:nvSpPr>
        <p:spPr bwMode="auto">
          <a:xfrm>
            <a:off x="8895822" y="3900488"/>
            <a:ext cx="0" cy="266700"/>
          </a:xfrm>
          <a:prstGeom prst="line">
            <a:avLst/>
          </a:prstGeom>
          <a:noFill/>
          <a:ln w="28575">
            <a:solidFill>
              <a:schemeClr val="tx1"/>
            </a:solidFill>
            <a:round/>
            <a:headEnd/>
            <a:tailEnd/>
          </a:ln>
        </p:spPr>
        <p:txBody>
          <a:bodyPr/>
          <a:lstStyle/>
          <a:p>
            <a:pPr algn="ctr"/>
            <a:endParaRPr lang="en-US"/>
          </a:p>
        </p:txBody>
      </p:sp>
      <p:sp>
        <p:nvSpPr>
          <p:cNvPr id="21" name="AutoShape 139"/>
          <p:cNvSpPr>
            <a:spLocks noChangeArrowheads="1"/>
          </p:cNvSpPr>
          <p:nvPr/>
        </p:nvSpPr>
        <p:spPr bwMode="auto">
          <a:xfrm flipV="1">
            <a:off x="6433609" y="4032250"/>
            <a:ext cx="152400" cy="131763"/>
          </a:xfrm>
          <a:prstGeom prst="triangle">
            <a:avLst>
              <a:gd name="adj" fmla="val 50000"/>
            </a:avLst>
          </a:prstGeom>
          <a:solidFill>
            <a:schemeClr val="tx1"/>
          </a:solidFill>
          <a:ln w="12700">
            <a:solidFill>
              <a:schemeClr val="tx1"/>
            </a:solidFill>
            <a:miter lim="800000"/>
            <a:headEnd/>
            <a:tailEnd/>
          </a:ln>
        </p:spPr>
        <p:txBody>
          <a:bodyPr wrap="none" anchor="ctr"/>
          <a:lstStyle/>
          <a:p>
            <a:pPr algn="ctr"/>
            <a:endParaRPr lang="en-US"/>
          </a:p>
        </p:txBody>
      </p:sp>
      <p:sp>
        <p:nvSpPr>
          <p:cNvPr id="22" name="AutoShape 140"/>
          <p:cNvSpPr>
            <a:spLocks noChangeArrowheads="1"/>
          </p:cNvSpPr>
          <p:nvPr/>
        </p:nvSpPr>
        <p:spPr bwMode="auto">
          <a:xfrm flipV="1">
            <a:off x="8805334" y="4032250"/>
            <a:ext cx="152400" cy="131763"/>
          </a:xfrm>
          <a:prstGeom prst="triangle">
            <a:avLst>
              <a:gd name="adj" fmla="val 50000"/>
            </a:avLst>
          </a:prstGeom>
          <a:solidFill>
            <a:schemeClr val="tx1"/>
          </a:solidFill>
          <a:ln w="12700">
            <a:solidFill>
              <a:schemeClr val="tx1"/>
            </a:solidFill>
            <a:miter lim="800000"/>
            <a:headEnd/>
            <a:tailEnd/>
          </a:ln>
        </p:spPr>
        <p:txBody>
          <a:bodyPr wrap="none" anchor="ctr"/>
          <a:lstStyle/>
          <a:p>
            <a:pPr algn="ctr"/>
            <a:endParaRPr lang="en-US"/>
          </a:p>
        </p:txBody>
      </p:sp>
      <p:sp>
        <p:nvSpPr>
          <p:cNvPr id="23" name="Line 141"/>
          <p:cNvSpPr>
            <a:spLocks noChangeShapeType="1"/>
          </p:cNvSpPr>
          <p:nvPr/>
        </p:nvSpPr>
        <p:spPr bwMode="auto">
          <a:xfrm>
            <a:off x="2396597" y="5005388"/>
            <a:ext cx="0" cy="152400"/>
          </a:xfrm>
          <a:prstGeom prst="line">
            <a:avLst/>
          </a:prstGeom>
          <a:noFill/>
          <a:ln w="28575">
            <a:solidFill>
              <a:schemeClr val="tx1"/>
            </a:solidFill>
            <a:round/>
            <a:headEnd/>
            <a:tailEnd/>
          </a:ln>
        </p:spPr>
        <p:txBody>
          <a:bodyPr/>
          <a:lstStyle/>
          <a:p>
            <a:pPr algn="ctr"/>
            <a:endParaRPr lang="en-US"/>
          </a:p>
        </p:txBody>
      </p:sp>
      <p:sp>
        <p:nvSpPr>
          <p:cNvPr id="24" name="Line 142"/>
          <p:cNvSpPr>
            <a:spLocks noChangeShapeType="1"/>
          </p:cNvSpPr>
          <p:nvPr/>
        </p:nvSpPr>
        <p:spPr bwMode="auto">
          <a:xfrm>
            <a:off x="1818747" y="5157788"/>
            <a:ext cx="3581400" cy="0"/>
          </a:xfrm>
          <a:prstGeom prst="line">
            <a:avLst/>
          </a:prstGeom>
          <a:noFill/>
          <a:ln w="28575">
            <a:solidFill>
              <a:schemeClr val="tx1"/>
            </a:solidFill>
            <a:round/>
            <a:headEnd/>
            <a:tailEnd/>
          </a:ln>
        </p:spPr>
        <p:txBody>
          <a:bodyPr/>
          <a:lstStyle/>
          <a:p>
            <a:pPr algn="ctr"/>
            <a:endParaRPr lang="en-US"/>
          </a:p>
        </p:txBody>
      </p:sp>
      <p:sp>
        <p:nvSpPr>
          <p:cNvPr id="25" name="AutoShape 143"/>
          <p:cNvSpPr>
            <a:spLocks noChangeArrowheads="1"/>
          </p:cNvSpPr>
          <p:nvPr/>
        </p:nvSpPr>
        <p:spPr bwMode="auto">
          <a:xfrm flipV="1">
            <a:off x="1777472" y="5153025"/>
            <a:ext cx="152400" cy="131763"/>
          </a:xfrm>
          <a:prstGeom prst="triangle">
            <a:avLst>
              <a:gd name="adj" fmla="val 50000"/>
            </a:avLst>
          </a:prstGeom>
          <a:solidFill>
            <a:schemeClr val="tx1"/>
          </a:solidFill>
          <a:ln w="12700">
            <a:solidFill>
              <a:schemeClr val="tx1"/>
            </a:solidFill>
            <a:miter lim="800000"/>
            <a:headEnd/>
            <a:tailEnd/>
          </a:ln>
        </p:spPr>
        <p:txBody>
          <a:bodyPr wrap="none" anchor="ctr"/>
          <a:lstStyle/>
          <a:p>
            <a:pPr algn="ctr"/>
            <a:endParaRPr lang="en-US"/>
          </a:p>
        </p:txBody>
      </p:sp>
      <p:sp>
        <p:nvSpPr>
          <p:cNvPr id="26" name="AutoShape 144"/>
          <p:cNvSpPr>
            <a:spLocks noChangeArrowheads="1"/>
          </p:cNvSpPr>
          <p:nvPr/>
        </p:nvSpPr>
        <p:spPr bwMode="auto">
          <a:xfrm flipV="1">
            <a:off x="3533247" y="5172075"/>
            <a:ext cx="152400" cy="131763"/>
          </a:xfrm>
          <a:prstGeom prst="triangle">
            <a:avLst>
              <a:gd name="adj" fmla="val 50000"/>
            </a:avLst>
          </a:prstGeom>
          <a:solidFill>
            <a:schemeClr val="tx1"/>
          </a:solidFill>
          <a:ln w="12700">
            <a:solidFill>
              <a:schemeClr val="tx1"/>
            </a:solidFill>
            <a:miter lim="800000"/>
            <a:headEnd/>
            <a:tailEnd/>
          </a:ln>
        </p:spPr>
        <p:txBody>
          <a:bodyPr wrap="none" anchor="ctr"/>
          <a:lstStyle/>
          <a:p>
            <a:pPr algn="ctr"/>
            <a:endParaRPr lang="en-US"/>
          </a:p>
        </p:txBody>
      </p:sp>
      <p:sp>
        <p:nvSpPr>
          <p:cNvPr id="27" name="AutoShape 145"/>
          <p:cNvSpPr>
            <a:spLocks noChangeArrowheads="1"/>
          </p:cNvSpPr>
          <p:nvPr/>
        </p:nvSpPr>
        <p:spPr bwMode="auto">
          <a:xfrm flipV="1">
            <a:off x="5249334" y="5168900"/>
            <a:ext cx="152400" cy="131763"/>
          </a:xfrm>
          <a:prstGeom prst="triangle">
            <a:avLst>
              <a:gd name="adj" fmla="val 50000"/>
            </a:avLst>
          </a:prstGeom>
          <a:solidFill>
            <a:schemeClr val="tx1"/>
          </a:solidFill>
          <a:ln w="12700">
            <a:solidFill>
              <a:schemeClr val="tx1"/>
            </a:solidFill>
            <a:miter lim="800000"/>
            <a:headEnd/>
            <a:tailEnd/>
          </a:ln>
        </p:spPr>
        <p:txBody>
          <a:bodyPr wrap="none" anchor="ctr"/>
          <a:lstStyle/>
          <a:p>
            <a:pPr algn="ctr"/>
            <a:endParaRPr lang="en-US"/>
          </a:p>
        </p:txBody>
      </p:sp>
      <p:sp>
        <p:nvSpPr>
          <p:cNvPr id="28" name="Line 146"/>
          <p:cNvSpPr>
            <a:spLocks noChangeShapeType="1"/>
          </p:cNvSpPr>
          <p:nvPr/>
        </p:nvSpPr>
        <p:spPr bwMode="auto">
          <a:xfrm>
            <a:off x="8221134" y="5005388"/>
            <a:ext cx="0" cy="304800"/>
          </a:xfrm>
          <a:prstGeom prst="line">
            <a:avLst/>
          </a:prstGeom>
          <a:noFill/>
          <a:ln w="28575">
            <a:solidFill>
              <a:schemeClr val="tx1"/>
            </a:solidFill>
            <a:round/>
            <a:headEnd/>
            <a:tailEnd/>
          </a:ln>
        </p:spPr>
        <p:txBody>
          <a:bodyPr/>
          <a:lstStyle/>
          <a:p>
            <a:pPr algn="ctr"/>
            <a:endParaRPr lang="en-US"/>
          </a:p>
        </p:txBody>
      </p:sp>
      <p:sp>
        <p:nvSpPr>
          <p:cNvPr id="29" name="AutoShape 147"/>
          <p:cNvSpPr>
            <a:spLocks noChangeArrowheads="1"/>
          </p:cNvSpPr>
          <p:nvPr/>
        </p:nvSpPr>
        <p:spPr bwMode="auto">
          <a:xfrm flipV="1">
            <a:off x="8144934" y="5168900"/>
            <a:ext cx="152400" cy="131763"/>
          </a:xfrm>
          <a:prstGeom prst="triangle">
            <a:avLst>
              <a:gd name="adj" fmla="val 50000"/>
            </a:avLst>
          </a:prstGeom>
          <a:solidFill>
            <a:schemeClr val="tx1"/>
          </a:solidFill>
          <a:ln w="12700">
            <a:solidFill>
              <a:schemeClr val="tx1"/>
            </a:solidFill>
            <a:miter lim="800000"/>
            <a:headEnd/>
            <a:tailEnd/>
          </a:ln>
        </p:spPr>
        <p:txBody>
          <a:bodyPr wrap="none" anchor="ctr"/>
          <a:lstStyle/>
          <a:p>
            <a:pPr algn="ctr"/>
            <a:endParaRPr lang="en-US"/>
          </a:p>
        </p:txBody>
      </p:sp>
      <p:sp>
        <p:nvSpPr>
          <p:cNvPr id="30" name="Text Box 148"/>
          <p:cNvSpPr txBox="1">
            <a:spLocks noChangeArrowheads="1"/>
          </p:cNvSpPr>
          <p:nvPr/>
        </p:nvSpPr>
        <p:spPr bwMode="auto">
          <a:xfrm>
            <a:off x="4258734" y="1957388"/>
            <a:ext cx="2286000" cy="830997"/>
          </a:xfrm>
          <a:prstGeom prst="rect">
            <a:avLst/>
          </a:prstGeom>
          <a:noFill/>
          <a:ln w="12700">
            <a:noFill/>
            <a:miter lim="800000"/>
            <a:headEnd/>
            <a:tailEnd/>
          </a:ln>
        </p:spPr>
        <p:txBody>
          <a:bodyPr>
            <a:spAutoFit/>
          </a:bodyPr>
          <a:lstStyle/>
          <a:p>
            <a:pPr algn="ctr">
              <a:spcBef>
                <a:spcPct val="50000"/>
              </a:spcBef>
              <a:buClrTx/>
              <a:buFontTx/>
              <a:buNone/>
            </a:pPr>
            <a:r>
              <a:rPr lang="en-US" sz="2400" b="1"/>
              <a:t>Data Presentation</a:t>
            </a:r>
          </a:p>
        </p:txBody>
      </p:sp>
      <p:sp>
        <p:nvSpPr>
          <p:cNvPr id="31" name="Text Box 149"/>
          <p:cNvSpPr txBox="1">
            <a:spLocks noChangeArrowheads="1"/>
          </p:cNvSpPr>
          <p:nvPr/>
        </p:nvSpPr>
        <p:spPr bwMode="auto">
          <a:xfrm>
            <a:off x="1190097" y="3044825"/>
            <a:ext cx="2286000" cy="830997"/>
          </a:xfrm>
          <a:prstGeom prst="rect">
            <a:avLst/>
          </a:prstGeom>
          <a:noFill/>
          <a:ln w="12700">
            <a:noFill/>
            <a:miter lim="800000"/>
            <a:headEnd/>
            <a:tailEnd/>
          </a:ln>
        </p:spPr>
        <p:txBody>
          <a:bodyPr>
            <a:spAutoFit/>
          </a:bodyPr>
          <a:lstStyle/>
          <a:p>
            <a:pPr algn="ctr">
              <a:spcBef>
                <a:spcPct val="50000"/>
              </a:spcBef>
              <a:buClrTx/>
              <a:buFontTx/>
              <a:buNone/>
            </a:pPr>
            <a:r>
              <a:rPr lang="en-US" sz="2400" b="1"/>
              <a:t>Qualitative</a:t>
            </a:r>
            <a:br>
              <a:rPr lang="en-US" sz="2400" b="1"/>
            </a:br>
            <a:r>
              <a:rPr lang="en-US" sz="2400" b="1"/>
              <a:t>Data</a:t>
            </a:r>
          </a:p>
        </p:txBody>
      </p:sp>
      <p:sp>
        <p:nvSpPr>
          <p:cNvPr id="32" name="Line 150"/>
          <p:cNvSpPr>
            <a:spLocks noChangeShapeType="1"/>
          </p:cNvSpPr>
          <p:nvPr/>
        </p:nvSpPr>
        <p:spPr bwMode="auto">
          <a:xfrm flipV="1">
            <a:off x="2328334" y="2909888"/>
            <a:ext cx="5978525" cy="36512"/>
          </a:xfrm>
          <a:prstGeom prst="line">
            <a:avLst/>
          </a:prstGeom>
          <a:noFill/>
          <a:ln w="28575">
            <a:solidFill>
              <a:schemeClr val="tx1"/>
            </a:solidFill>
            <a:round/>
            <a:headEnd/>
            <a:tailEnd/>
          </a:ln>
        </p:spPr>
        <p:txBody>
          <a:bodyPr/>
          <a:lstStyle/>
          <a:p>
            <a:pPr algn="ctr"/>
            <a:endParaRPr lang="en-US"/>
          </a:p>
        </p:txBody>
      </p:sp>
      <p:sp>
        <p:nvSpPr>
          <p:cNvPr id="33" name="Text Box 151"/>
          <p:cNvSpPr txBox="1">
            <a:spLocks noChangeArrowheads="1"/>
          </p:cNvSpPr>
          <p:nvPr/>
        </p:nvSpPr>
        <p:spPr bwMode="auto">
          <a:xfrm>
            <a:off x="7049559" y="3054350"/>
            <a:ext cx="2286000" cy="830997"/>
          </a:xfrm>
          <a:prstGeom prst="rect">
            <a:avLst/>
          </a:prstGeom>
          <a:noFill/>
          <a:ln w="12700">
            <a:noFill/>
            <a:miter lim="800000"/>
            <a:headEnd/>
            <a:tailEnd/>
          </a:ln>
        </p:spPr>
        <p:txBody>
          <a:bodyPr>
            <a:spAutoFit/>
          </a:bodyPr>
          <a:lstStyle/>
          <a:p>
            <a:pPr algn="ctr">
              <a:spcBef>
                <a:spcPct val="50000"/>
              </a:spcBef>
              <a:buClrTx/>
              <a:buFontTx/>
              <a:buNone/>
            </a:pPr>
            <a:r>
              <a:rPr lang="en-US" sz="2400" b="1"/>
              <a:t>Quantitative</a:t>
            </a:r>
            <a:br>
              <a:rPr lang="en-US" sz="2400" b="1"/>
            </a:br>
            <a:r>
              <a:rPr lang="en-US" sz="2400" b="1"/>
              <a:t>Data</a:t>
            </a:r>
          </a:p>
        </p:txBody>
      </p:sp>
      <p:sp>
        <p:nvSpPr>
          <p:cNvPr id="34" name="Text Box 152"/>
          <p:cNvSpPr txBox="1">
            <a:spLocks noChangeArrowheads="1"/>
          </p:cNvSpPr>
          <p:nvPr/>
        </p:nvSpPr>
        <p:spPr bwMode="auto">
          <a:xfrm>
            <a:off x="1185334" y="4178300"/>
            <a:ext cx="2286000" cy="830997"/>
          </a:xfrm>
          <a:prstGeom prst="rect">
            <a:avLst/>
          </a:prstGeom>
          <a:noFill/>
          <a:ln w="12700">
            <a:noFill/>
            <a:miter lim="800000"/>
            <a:headEnd/>
            <a:tailEnd/>
          </a:ln>
        </p:spPr>
        <p:txBody>
          <a:bodyPr>
            <a:spAutoFit/>
          </a:bodyPr>
          <a:lstStyle/>
          <a:p>
            <a:pPr algn="ctr">
              <a:spcBef>
                <a:spcPct val="50000"/>
              </a:spcBef>
              <a:buClrTx/>
              <a:buFontTx/>
              <a:buNone/>
            </a:pPr>
            <a:r>
              <a:rPr lang="en-US" sz="2400" b="1"/>
              <a:t>Summary</a:t>
            </a:r>
            <a:br>
              <a:rPr lang="en-US" sz="2400" b="1"/>
            </a:br>
            <a:r>
              <a:rPr lang="en-US" sz="2400" b="1"/>
              <a:t>Table</a:t>
            </a:r>
          </a:p>
        </p:txBody>
      </p:sp>
      <p:sp>
        <p:nvSpPr>
          <p:cNvPr id="35" name="Text Box 153"/>
          <p:cNvSpPr txBox="1">
            <a:spLocks noChangeArrowheads="1"/>
          </p:cNvSpPr>
          <p:nvPr/>
        </p:nvSpPr>
        <p:spPr bwMode="auto">
          <a:xfrm>
            <a:off x="5681134" y="4178300"/>
            <a:ext cx="2286000" cy="830997"/>
          </a:xfrm>
          <a:prstGeom prst="rect">
            <a:avLst/>
          </a:prstGeom>
          <a:noFill/>
          <a:ln w="12700">
            <a:noFill/>
            <a:miter lim="800000"/>
            <a:headEnd/>
            <a:tailEnd/>
          </a:ln>
        </p:spPr>
        <p:txBody>
          <a:bodyPr>
            <a:spAutoFit/>
          </a:bodyPr>
          <a:lstStyle/>
          <a:p>
            <a:pPr algn="ctr">
              <a:spcBef>
                <a:spcPct val="50000"/>
              </a:spcBef>
              <a:buClrTx/>
              <a:buFontTx/>
              <a:buNone/>
            </a:pPr>
            <a:r>
              <a:rPr lang="en-US" sz="2400" b="1"/>
              <a:t>Stem-&amp;-Leaf</a:t>
            </a:r>
            <a:br>
              <a:rPr lang="en-US" sz="2400" b="1"/>
            </a:br>
            <a:r>
              <a:rPr lang="en-US" sz="2400" b="1"/>
              <a:t>Display</a:t>
            </a:r>
          </a:p>
        </p:txBody>
      </p:sp>
      <p:sp>
        <p:nvSpPr>
          <p:cNvPr id="36" name="Text Box 154"/>
          <p:cNvSpPr txBox="1">
            <a:spLocks noChangeArrowheads="1"/>
          </p:cNvSpPr>
          <p:nvPr/>
        </p:nvSpPr>
        <p:spPr bwMode="auto">
          <a:xfrm>
            <a:off x="7738534" y="4178300"/>
            <a:ext cx="2286000" cy="830997"/>
          </a:xfrm>
          <a:prstGeom prst="rect">
            <a:avLst/>
          </a:prstGeom>
          <a:noFill/>
          <a:ln w="12700">
            <a:noFill/>
            <a:miter lim="800000"/>
            <a:headEnd/>
            <a:tailEnd/>
          </a:ln>
        </p:spPr>
        <p:txBody>
          <a:bodyPr>
            <a:spAutoFit/>
          </a:bodyPr>
          <a:lstStyle/>
          <a:p>
            <a:pPr algn="ctr">
              <a:spcBef>
                <a:spcPct val="50000"/>
              </a:spcBef>
              <a:buClrTx/>
              <a:buFontTx/>
              <a:buNone/>
            </a:pPr>
            <a:r>
              <a:rPr lang="en-US" sz="2400" b="1"/>
              <a:t>Frequency</a:t>
            </a:r>
            <a:br>
              <a:rPr lang="en-US" sz="2400" b="1"/>
            </a:br>
            <a:r>
              <a:rPr lang="en-US" sz="2400" b="1"/>
              <a:t>Distribution</a:t>
            </a:r>
          </a:p>
        </p:txBody>
      </p:sp>
      <p:sp>
        <p:nvSpPr>
          <p:cNvPr id="37" name="Text Box 155"/>
          <p:cNvSpPr txBox="1">
            <a:spLocks noChangeArrowheads="1"/>
          </p:cNvSpPr>
          <p:nvPr/>
        </p:nvSpPr>
        <p:spPr bwMode="auto">
          <a:xfrm>
            <a:off x="7060672" y="5467350"/>
            <a:ext cx="2286000" cy="457200"/>
          </a:xfrm>
          <a:prstGeom prst="rect">
            <a:avLst/>
          </a:prstGeom>
          <a:noFill/>
          <a:ln w="12700">
            <a:noFill/>
            <a:miter lim="800000"/>
            <a:headEnd/>
            <a:tailEnd/>
          </a:ln>
        </p:spPr>
        <p:txBody>
          <a:bodyPr>
            <a:spAutoFit/>
          </a:bodyPr>
          <a:lstStyle/>
          <a:p>
            <a:pPr algn="ctr">
              <a:spcBef>
                <a:spcPct val="50000"/>
              </a:spcBef>
              <a:buClrTx/>
              <a:buFontTx/>
              <a:buNone/>
            </a:pPr>
            <a:r>
              <a:rPr lang="en-US" sz="2400" b="1"/>
              <a:t>Histogram</a:t>
            </a:r>
          </a:p>
        </p:txBody>
      </p:sp>
      <p:sp>
        <p:nvSpPr>
          <p:cNvPr id="38" name="Text Box 156"/>
          <p:cNvSpPr txBox="1">
            <a:spLocks noChangeArrowheads="1"/>
          </p:cNvSpPr>
          <p:nvPr/>
        </p:nvSpPr>
        <p:spPr bwMode="auto">
          <a:xfrm>
            <a:off x="1029759" y="5302250"/>
            <a:ext cx="1458913" cy="830997"/>
          </a:xfrm>
          <a:prstGeom prst="rect">
            <a:avLst/>
          </a:prstGeom>
          <a:noFill/>
          <a:ln w="12700">
            <a:noFill/>
            <a:miter lim="800000"/>
            <a:headEnd/>
            <a:tailEnd/>
          </a:ln>
        </p:spPr>
        <p:txBody>
          <a:bodyPr>
            <a:spAutoFit/>
          </a:bodyPr>
          <a:lstStyle/>
          <a:p>
            <a:pPr algn="ctr">
              <a:spcBef>
                <a:spcPct val="50000"/>
              </a:spcBef>
              <a:buClrTx/>
              <a:buFontTx/>
              <a:buNone/>
            </a:pPr>
            <a:r>
              <a:rPr lang="en-US" sz="2400" b="1"/>
              <a:t>Bar</a:t>
            </a:r>
            <a:br>
              <a:rPr lang="en-US" sz="2400" b="1"/>
            </a:br>
            <a:r>
              <a:rPr lang="en-US" sz="2400" b="1"/>
              <a:t>Graph</a:t>
            </a:r>
          </a:p>
        </p:txBody>
      </p:sp>
      <p:sp>
        <p:nvSpPr>
          <p:cNvPr id="39" name="Text Box 157"/>
          <p:cNvSpPr txBox="1">
            <a:spLocks noChangeArrowheads="1"/>
          </p:cNvSpPr>
          <p:nvPr/>
        </p:nvSpPr>
        <p:spPr bwMode="auto">
          <a:xfrm>
            <a:off x="2829984" y="5303838"/>
            <a:ext cx="1458913" cy="830997"/>
          </a:xfrm>
          <a:prstGeom prst="rect">
            <a:avLst/>
          </a:prstGeom>
          <a:noFill/>
          <a:ln w="12700">
            <a:noFill/>
            <a:miter lim="800000"/>
            <a:headEnd/>
            <a:tailEnd/>
          </a:ln>
        </p:spPr>
        <p:txBody>
          <a:bodyPr>
            <a:spAutoFit/>
          </a:bodyPr>
          <a:lstStyle/>
          <a:p>
            <a:pPr algn="ctr">
              <a:spcBef>
                <a:spcPct val="50000"/>
              </a:spcBef>
              <a:buClrTx/>
              <a:buFontTx/>
              <a:buNone/>
            </a:pPr>
            <a:r>
              <a:rPr lang="en-US" sz="2400" b="1"/>
              <a:t>Pie</a:t>
            </a:r>
            <a:br>
              <a:rPr lang="en-US" sz="2400" b="1"/>
            </a:br>
            <a:r>
              <a:rPr lang="en-US" sz="2400" b="1"/>
              <a:t>Chart</a:t>
            </a:r>
          </a:p>
        </p:txBody>
      </p:sp>
      <p:sp>
        <p:nvSpPr>
          <p:cNvPr id="40" name="Text Box 158"/>
          <p:cNvSpPr txBox="1">
            <a:spLocks noChangeArrowheads="1"/>
          </p:cNvSpPr>
          <p:nvPr/>
        </p:nvSpPr>
        <p:spPr bwMode="auto">
          <a:xfrm>
            <a:off x="4527022" y="5291138"/>
            <a:ext cx="1458912" cy="830997"/>
          </a:xfrm>
          <a:prstGeom prst="rect">
            <a:avLst/>
          </a:prstGeom>
          <a:noFill/>
          <a:ln w="12700">
            <a:noFill/>
            <a:miter lim="800000"/>
            <a:headEnd/>
            <a:tailEnd/>
          </a:ln>
        </p:spPr>
        <p:txBody>
          <a:bodyPr>
            <a:spAutoFit/>
          </a:bodyPr>
          <a:lstStyle/>
          <a:p>
            <a:pPr algn="ctr">
              <a:spcBef>
                <a:spcPct val="50000"/>
              </a:spcBef>
              <a:buClrTx/>
              <a:buFontTx/>
              <a:buNone/>
            </a:pPr>
            <a:r>
              <a:rPr lang="en-US" sz="2400" b="1"/>
              <a:t>Pareto</a:t>
            </a:r>
            <a:br>
              <a:rPr lang="en-US" sz="2400" b="1"/>
            </a:br>
            <a:r>
              <a:rPr lang="en-US" sz="2400" b="1"/>
              <a:t>Diagram</a:t>
            </a:r>
          </a:p>
        </p:txBody>
      </p:sp>
      <p:sp>
        <p:nvSpPr>
          <p:cNvPr id="41" name="Rectangle 160"/>
          <p:cNvSpPr>
            <a:spLocks noChangeArrowheads="1"/>
          </p:cNvSpPr>
          <p:nvPr/>
        </p:nvSpPr>
        <p:spPr bwMode="auto">
          <a:xfrm>
            <a:off x="3852334" y="4165600"/>
            <a:ext cx="1828800" cy="838200"/>
          </a:xfrm>
          <a:prstGeom prst="rect">
            <a:avLst/>
          </a:prstGeom>
          <a:solidFill>
            <a:srgbClr val="E9F05A">
              <a:alpha val="70195"/>
            </a:srgbClr>
          </a:solidFill>
          <a:ln w="28575" algn="ctr">
            <a:solidFill>
              <a:schemeClr val="tx1"/>
            </a:solidFill>
            <a:miter lim="800000"/>
            <a:headEnd/>
            <a:tailEnd/>
          </a:ln>
        </p:spPr>
        <p:txBody>
          <a:bodyPr wrap="none" anchor="ctr"/>
          <a:lstStyle/>
          <a:p>
            <a:pPr algn="ctr"/>
            <a:endParaRPr lang="en-US"/>
          </a:p>
        </p:txBody>
      </p:sp>
      <p:sp>
        <p:nvSpPr>
          <p:cNvPr id="42" name="AutoShape 161"/>
          <p:cNvSpPr>
            <a:spLocks noChangeArrowheads="1"/>
          </p:cNvSpPr>
          <p:nvPr/>
        </p:nvSpPr>
        <p:spPr bwMode="auto">
          <a:xfrm flipV="1">
            <a:off x="4766734" y="4032250"/>
            <a:ext cx="152400" cy="131763"/>
          </a:xfrm>
          <a:prstGeom prst="triangle">
            <a:avLst>
              <a:gd name="adj" fmla="val 50000"/>
            </a:avLst>
          </a:prstGeom>
          <a:solidFill>
            <a:schemeClr val="tx1"/>
          </a:solidFill>
          <a:ln w="12700">
            <a:solidFill>
              <a:schemeClr val="tx1"/>
            </a:solidFill>
            <a:miter lim="800000"/>
            <a:headEnd/>
            <a:tailEnd/>
          </a:ln>
        </p:spPr>
        <p:txBody>
          <a:bodyPr wrap="none" anchor="ctr"/>
          <a:lstStyle/>
          <a:p>
            <a:pPr algn="ctr"/>
            <a:endParaRPr lang="en-US"/>
          </a:p>
        </p:txBody>
      </p:sp>
      <p:sp>
        <p:nvSpPr>
          <p:cNvPr id="43" name="Text Box 159"/>
          <p:cNvSpPr txBox="1">
            <a:spLocks noChangeArrowheads="1"/>
          </p:cNvSpPr>
          <p:nvPr/>
        </p:nvSpPr>
        <p:spPr bwMode="auto">
          <a:xfrm>
            <a:off x="4004734" y="4165600"/>
            <a:ext cx="1524000" cy="830997"/>
          </a:xfrm>
          <a:prstGeom prst="rect">
            <a:avLst/>
          </a:prstGeom>
          <a:noFill/>
          <a:ln w="12700">
            <a:noFill/>
            <a:miter lim="800000"/>
            <a:headEnd/>
            <a:tailEnd/>
          </a:ln>
        </p:spPr>
        <p:txBody>
          <a:bodyPr>
            <a:spAutoFit/>
          </a:bodyPr>
          <a:lstStyle/>
          <a:p>
            <a:pPr algn="ctr">
              <a:spcBef>
                <a:spcPct val="50000"/>
              </a:spcBef>
              <a:buClrTx/>
              <a:buFontTx/>
              <a:buNone/>
            </a:pPr>
            <a:r>
              <a:rPr lang="en-US" sz="2400" b="1"/>
              <a:t>Dot</a:t>
            </a:r>
            <a:br>
              <a:rPr lang="en-US" sz="2400" b="1"/>
            </a:br>
            <a:r>
              <a:rPr lang="en-US" sz="2400" b="1"/>
              <a:t>Plot</a:t>
            </a:r>
          </a:p>
        </p:txBody>
      </p:sp>
      <p:sp>
        <p:nvSpPr>
          <p:cNvPr id="44" name="Line 162"/>
          <p:cNvSpPr>
            <a:spLocks noChangeShapeType="1"/>
          </p:cNvSpPr>
          <p:nvPr/>
        </p:nvSpPr>
        <p:spPr bwMode="auto">
          <a:xfrm>
            <a:off x="4766734" y="4013200"/>
            <a:ext cx="4191000" cy="0"/>
          </a:xfrm>
          <a:prstGeom prst="line">
            <a:avLst/>
          </a:prstGeom>
          <a:noFill/>
          <a:ln w="28575">
            <a:solidFill>
              <a:schemeClr val="tx1"/>
            </a:solidFill>
            <a:round/>
            <a:headEnd/>
            <a:tailEnd/>
          </a:ln>
        </p:spPr>
        <p:txBody>
          <a:bodyPr/>
          <a:lstStyle/>
          <a:p>
            <a:pPr algn="ctr"/>
            <a:endParaRPr lang="en-US"/>
          </a:p>
        </p:txBody>
      </p:sp>
    </p:spTree>
  </p:cSld>
  <p:clrMapOvr>
    <a:masterClrMapping/>
  </p:clrMapOvr>
  <p:timing>
    <p:tnLst>
      <p:par>
        <p:cTn id="1" dur="indefinite" restart="never" nodeType="tmRoot"/>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838200" y="76200"/>
            <a:ext cx="10515600" cy="9144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Known)</a:t>
            </a:r>
          </a:p>
        </p:txBody>
      </p:sp>
      <p:sp>
        <p:nvSpPr>
          <p:cNvPr id="31747" name="Content Placeholder 2"/>
          <p:cNvSpPr>
            <a:spLocks noGrp="1"/>
          </p:cNvSpPr>
          <p:nvPr>
            <p:ph idx="1"/>
          </p:nvPr>
        </p:nvSpPr>
        <p:spPr>
          <a:xfrm>
            <a:off x="609600" y="1219201"/>
            <a:ext cx="10972800" cy="46021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The mean data use for </a:t>
            </a:r>
            <a:r>
              <a:rPr lang="en-US" sz="2400" dirty="0" err="1" smtClean="0">
                <a:solidFill>
                  <a:schemeClr val="tx1"/>
                </a:solidFill>
              </a:rPr>
              <a:t>smartphone</a:t>
            </a:r>
            <a:r>
              <a:rPr lang="en-US" sz="2400" dirty="0" smtClean="0">
                <a:solidFill>
                  <a:schemeClr val="tx1"/>
                </a:solidFill>
              </a:rPr>
              <a:t> users is claimed to be </a:t>
            </a:r>
            <a:r>
              <a:rPr lang="el-GR" sz="2400" i="1" dirty="0" smtClean="0">
                <a:solidFill>
                  <a:schemeClr val="tx1"/>
                </a:solidFill>
              </a:rPr>
              <a:t>μ</a:t>
            </a:r>
            <a:r>
              <a:rPr lang="en-US" sz="2400" dirty="0" smtClean="0">
                <a:solidFill>
                  <a:schemeClr val="tx1"/>
                </a:solidFill>
              </a:rPr>
              <a:t> = 1.8 gigabytes per month</a:t>
            </a:r>
          </a:p>
          <a:p>
            <a:pPr lvl="1">
              <a:spcBef>
                <a:spcPts val="1800"/>
              </a:spcBef>
            </a:pPr>
            <a:r>
              <a:rPr lang="en-US" sz="2400" dirty="0" smtClean="0">
                <a:solidFill>
                  <a:schemeClr val="tx1"/>
                </a:solidFill>
              </a:rPr>
              <a:t>Suppose data use is recorded for 49 randomly selected </a:t>
            </a:r>
            <a:r>
              <a:rPr lang="en-US" sz="2400" dirty="0" err="1" smtClean="0">
                <a:solidFill>
                  <a:schemeClr val="tx1"/>
                </a:solidFill>
              </a:rPr>
              <a:t>smartphone</a:t>
            </a:r>
            <a:r>
              <a:rPr lang="en-US" sz="2400" dirty="0" smtClean="0">
                <a:solidFill>
                  <a:schemeClr val="tx1"/>
                </a:solidFill>
              </a:rPr>
              <a:t> users and the average use is found to be 1.86 gigabytes per month</a:t>
            </a:r>
          </a:p>
          <a:p>
            <a:pPr lvl="1">
              <a:spcBef>
                <a:spcPts val="1800"/>
              </a:spcBef>
            </a:pPr>
            <a:r>
              <a:rPr lang="en-US" sz="2400" dirty="0" smtClean="0">
                <a:solidFill>
                  <a:schemeClr val="tx1"/>
                </a:solidFill>
              </a:rPr>
              <a:t>Assume that the population standard deviation is 0.20 gigabytes per month </a:t>
            </a: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838200" y="76200"/>
            <a:ext cx="10515600" cy="9144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Known)</a:t>
            </a:r>
          </a:p>
        </p:txBody>
      </p:sp>
      <p:sp>
        <p:nvSpPr>
          <p:cNvPr id="32771" name="Content Placeholder 2"/>
          <p:cNvSpPr>
            <a:spLocks noGrp="1"/>
          </p:cNvSpPr>
          <p:nvPr>
            <p:ph idx="1"/>
          </p:nvPr>
        </p:nvSpPr>
        <p:spPr>
          <a:xfrm>
            <a:off x="609600" y="1219201"/>
            <a:ext cx="11074400" cy="46021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1: Identify the null and alternative hypotheses</a:t>
            </a:r>
          </a:p>
          <a:p>
            <a:pPr>
              <a:spcBef>
                <a:spcPts val="1800"/>
              </a:spcBef>
              <a:buFontTx/>
              <a:buNone/>
            </a:pPr>
            <a:r>
              <a:rPr lang="en-US" sz="2400" i="1" dirty="0" smtClean="0">
                <a:solidFill>
                  <a:schemeClr val="tx1"/>
                </a:solidFill>
              </a:rPr>
              <a:t>	H</a:t>
            </a:r>
            <a:r>
              <a:rPr lang="en-US" sz="2400" baseline="-25000" dirty="0" smtClean="0">
                <a:solidFill>
                  <a:schemeClr val="tx1"/>
                </a:solidFill>
              </a:rPr>
              <a:t>0</a:t>
            </a:r>
            <a:r>
              <a:rPr lang="en-US" sz="2400" dirty="0" smtClean="0">
                <a:solidFill>
                  <a:schemeClr val="tx1"/>
                </a:solidFill>
              </a:rPr>
              <a:t>: </a:t>
            </a:r>
            <a:r>
              <a:rPr lang="el-GR" sz="2400" i="1" dirty="0" smtClean="0">
                <a:solidFill>
                  <a:schemeClr val="tx1"/>
                </a:solidFill>
              </a:rPr>
              <a:t>μ</a:t>
            </a:r>
            <a:r>
              <a:rPr lang="en-US" sz="2400" dirty="0" smtClean="0">
                <a:solidFill>
                  <a:schemeClr val="tx1"/>
                </a:solidFill>
              </a:rPr>
              <a:t> = 1.8    (status quo: average use is 1.8 gigabytes per month)</a:t>
            </a:r>
          </a:p>
          <a:p>
            <a:pPr>
              <a:spcBef>
                <a:spcPts val="1800"/>
              </a:spcBef>
              <a:buFontTx/>
              <a:buNone/>
            </a:pPr>
            <a:r>
              <a:rPr lang="en-US" sz="2400" i="1" dirty="0" smtClean="0">
                <a:solidFill>
                  <a:schemeClr val="tx1"/>
                </a:solidFill>
              </a:rPr>
              <a:t>	H</a:t>
            </a:r>
            <a:r>
              <a:rPr lang="en-US" sz="2400" baseline="-25000" dirty="0" smtClean="0">
                <a:solidFill>
                  <a:schemeClr val="tx1"/>
                </a:solidFill>
              </a:rPr>
              <a:t>1</a:t>
            </a:r>
            <a:r>
              <a:rPr lang="en-US" sz="2400" dirty="0" smtClean="0">
                <a:solidFill>
                  <a:schemeClr val="tx1"/>
                </a:solidFill>
              </a:rPr>
              <a:t>: </a:t>
            </a:r>
            <a:r>
              <a:rPr lang="el-GR" sz="2400" i="1" dirty="0" smtClean="0">
                <a:solidFill>
                  <a:schemeClr val="tx1"/>
                </a:solidFill>
              </a:rPr>
              <a:t>μ</a:t>
            </a:r>
            <a:r>
              <a:rPr lang="en-US" sz="2400" dirty="0" smtClean="0">
                <a:solidFill>
                  <a:schemeClr val="tx1"/>
                </a:solidFill>
              </a:rPr>
              <a:t> ≠ 1.8    (average use is not equal to 1.8 gigabytes per month)</a:t>
            </a:r>
          </a:p>
          <a:p>
            <a:pPr>
              <a:spcBef>
                <a:spcPts val="1800"/>
              </a:spcBef>
            </a:pPr>
            <a:r>
              <a:rPr lang="en-US" sz="2400" dirty="0" smtClean="0">
                <a:solidFill>
                  <a:schemeClr val="tx1"/>
                </a:solidFill>
              </a:rPr>
              <a:t>Step 2:</a:t>
            </a:r>
            <a:r>
              <a:rPr lang="en-US" sz="2400" b="1" dirty="0" smtClean="0">
                <a:solidFill>
                  <a:schemeClr val="tx1"/>
                </a:solidFill>
              </a:rPr>
              <a:t> </a:t>
            </a:r>
            <a:r>
              <a:rPr lang="en-US" sz="2400" dirty="0" smtClean="0">
                <a:solidFill>
                  <a:schemeClr val="tx1"/>
                </a:solidFill>
              </a:rPr>
              <a:t>Set a value for the significance level, </a:t>
            </a:r>
            <a:r>
              <a:rPr lang="el-GR" sz="2400" i="1" dirty="0" smtClean="0">
                <a:solidFill>
                  <a:schemeClr val="tx1"/>
                </a:solidFill>
              </a:rPr>
              <a:t>α</a:t>
            </a:r>
            <a:endParaRPr lang="en-US" sz="2400" dirty="0" smtClean="0">
              <a:solidFill>
                <a:schemeClr val="tx1"/>
              </a:solidFill>
            </a:endParaRPr>
          </a:p>
          <a:p>
            <a:pPr lvl="1">
              <a:spcBef>
                <a:spcPts val="1800"/>
              </a:spcBef>
            </a:pPr>
            <a:r>
              <a:rPr lang="en-US" sz="2400" dirty="0" smtClean="0">
                <a:solidFill>
                  <a:schemeClr val="tx1"/>
                </a:solidFill>
              </a:rPr>
              <a:t>The level of significance represents the probability of making a Type I error, chosen before conducting the hypothesis test</a:t>
            </a:r>
          </a:p>
          <a:p>
            <a:pPr lvl="1">
              <a:spcBef>
                <a:spcPts val="1800"/>
              </a:spcBef>
            </a:pPr>
            <a:r>
              <a:rPr lang="en-US" sz="2400" dirty="0" smtClean="0">
                <a:solidFill>
                  <a:schemeClr val="tx1"/>
                </a:solidFill>
              </a:rPr>
              <a:t>Suppose that </a:t>
            </a:r>
            <a:r>
              <a:rPr lang="el-GR" sz="2400" i="1" dirty="0" smtClean="0">
                <a:solidFill>
                  <a:schemeClr val="tx1"/>
                </a:solidFill>
              </a:rPr>
              <a:t>α</a:t>
            </a:r>
            <a:r>
              <a:rPr lang="en-US" sz="2400" dirty="0" smtClean="0">
                <a:solidFill>
                  <a:schemeClr val="tx1"/>
                </a:solidFill>
              </a:rPr>
              <a:t> = 0.05 is chosen</a:t>
            </a:r>
          </a:p>
        </p:txBody>
      </p:sp>
      <p:sp>
        <p:nvSpPr>
          <p:cNvPr id="4" name="Rectangle 3"/>
          <p:cNvSpPr/>
          <p:nvPr/>
        </p:nvSpPr>
        <p:spPr>
          <a:xfrm>
            <a:off x="778933" y="2449689"/>
            <a:ext cx="2032000" cy="99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reeform 50"/>
          <p:cNvSpPr>
            <a:spLocks/>
          </p:cNvSpPr>
          <p:nvPr/>
        </p:nvSpPr>
        <p:spPr bwMode="auto">
          <a:xfrm flipH="1">
            <a:off x="3251201" y="4935539"/>
            <a:ext cx="886884" cy="198437"/>
          </a:xfrm>
          <a:custGeom>
            <a:avLst/>
            <a:gdLst>
              <a:gd name="T0" fmla="*/ 2147483647 w 8763"/>
              <a:gd name="T1" fmla="*/ 2147483647 h 10000"/>
              <a:gd name="T2" fmla="*/ 2147483647 w 8763"/>
              <a:gd name="T3" fmla="*/ 2147483647 h 10000"/>
              <a:gd name="T4" fmla="*/ 2147483647 w 8763"/>
              <a:gd name="T5" fmla="*/ 2147483647 h 10000"/>
              <a:gd name="T6" fmla="*/ 2147483647 w 8763"/>
              <a:gd name="T7" fmla="*/ 2147483647 h 10000"/>
              <a:gd name="T8" fmla="*/ 2147483647 w 8763"/>
              <a:gd name="T9" fmla="*/ 2147483647 h 10000"/>
              <a:gd name="T10" fmla="*/ 2147483647 w 8763"/>
              <a:gd name="T11" fmla="*/ 0 h 10000"/>
              <a:gd name="T12" fmla="*/ 2147483647 w 8763"/>
              <a:gd name="T13" fmla="*/ 2147483647 h 10000"/>
              <a:gd name="T14" fmla="*/ 2147483647 w 8763"/>
              <a:gd name="T15" fmla="*/ 2147483647 h 10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763" h="10000">
                <a:moveTo>
                  <a:pt x="8596" y="6494"/>
                </a:moveTo>
                <a:lnTo>
                  <a:pt x="6041" y="5059"/>
                </a:lnTo>
                <a:lnTo>
                  <a:pt x="3365" y="4343"/>
                </a:lnTo>
                <a:lnTo>
                  <a:pt x="2386" y="3665"/>
                </a:lnTo>
                <a:lnTo>
                  <a:pt x="954" y="1833"/>
                </a:lnTo>
                <a:lnTo>
                  <a:pt x="33" y="0"/>
                </a:lnTo>
                <a:cubicBezTo>
                  <a:pt x="53" y="4169"/>
                  <a:pt x="-16" y="5592"/>
                  <a:pt x="4" y="9762"/>
                </a:cubicBezTo>
                <a:lnTo>
                  <a:pt x="8763" y="10000"/>
                </a:lnTo>
              </a:path>
            </a:pathLst>
          </a:custGeom>
          <a:solidFill>
            <a:srgbClr val="FFC000"/>
          </a:solidFill>
          <a:ln w="9525">
            <a:noFill/>
            <a:round/>
            <a:headEnd/>
            <a:tailEnd/>
          </a:ln>
        </p:spPr>
        <p:txBody>
          <a:bodyPr/>
          <a:lstStyle/>
          <a:p>
            <a:endParaRPr lang="en-US"/>
          </a:p>
        </p:txBody>
      </p:sp>
      <p:sp>
        <p:nvSpPr>
          <p:cNvPr id="33795" name="Title 1"/>
          <p:cNvSpPr>
            <a:spLocks noGrp="1"/>
          </p:cNvSpPr>
          <p:nvPr>
            <p:ph type="title"/>
          </p:nvPr>
        </p:nvSpPr>
        <p:spPr>
          <a:xfrm>
            <a:off x="838200" y="76200"/>
            <a:ext cx="10515600" cy="9144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Known)</a:t>
            </a:r>
          </a:p>
        </p:txBody>
      </p:sp>
      <p:sp>
        <p:nvSpPr>
          <p:cNvPr id="33796" name="Content Placeholder 2"/>
          <p:cNvSpPr>
            <a:spLocks noGrp="1"/>
          </p:cNvSpPr>
          <p:nvPr>
            <p:ph idx="1"/>
          </p:nvPr>
        </p:nvSpPr>
        <p:spPr>
          <a:xfrm>
            <a:off x="609600" y="1219201"/>
            <a:ext cx="11277600" cy="46021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3: Determine the appropriate </a:t>
            </a:r>
            <a:r>
              <a:rPr lang="en-US" sz="2400" b="1" dirty="0" smtClean="0">
                <a:solidFill>
                  <a:schemeClr val="tx1"/>
                </a:solidFill>
              </a:rPr>
              <a:t>critical values</a:t>
            </a:r>
          </a:p>
          <a:p>
            <a:pPr lvl="1">
              <a:spcBef>
                <a:spcPts val="1800"/>
              </a:spcBef>
            </a:pPr>
            <a:r>
              <a:rPr lang="el-GR" sz="2400" i="1" dirty="0" smtClean="0">
                <a:solidFill>
                  <a:schemeClr val="tx1"/>
                </a:solidFill>
              </a:rPr>
              <a:t>σ</a:t>
            </a:r>
            <a:r>
              <a:rPr lang="en-US" sz="2400" dirty="0" smtClean="0">
                <a:solidFill>
                  <a:schemeClr val="tx1"/>
                </a:solidFill>
              </a:rPr>
              <a:t> is known so use a </a:t>
            </a:r>
            <a:r>
              <a:rPr lang="en-US" sz="2400" i="1" dirty="0" smtClean="0">
                <a:solidFill>
                  <a:schemeClr val="tx1"/>
                </a:solidFill>
              </a:rPr>
              <a:t>z</a:t>
            </a:r>
            <a:r>
              <a:rPr lang="en-US" sz="2400" dirty="0" smtClean="0">
                <a:solidFill>
                  <a:schemeClr val="tx1"/>
                </a:solidFill>
              </a:rPr>
              <a:t>-score; the </a:t>
            </a:r>
            <a:r>
              <a:rPr lang="en-US" sz="2400" b="1" dirty="0" smtClean="0">
                <a:solidFill>
                  <a:schemeClr val="tx1"/>
                </a:solidFill>
              </a:rPr>
              <a:t>critical </a:t>
            </a:r>
            <a:r>
              <a:rPr lang="en-US" sz="2400" b="1" i="1" dirty="0" smtClean="0">
                <a:solidFill>
                  <a:schemeClr val="tx1"/>
                </a:solidFill>
              </a:rPr>
              <a:t>z</a:t>
            </a:r>
            <a:r>
              <a:rPr lang="en-US" sz="2400" b="1" dirty="0" smtClean="0">
                <a:solidFill>
                  <a:schemeClr val="tx1"/>
                </a:solidFill>
              </a:rPr>
              <a:t>-score</a:t>
            </a:r>
            <a:r>
              <a:rPr lang="en-US" sz="2400" dirty="0" smtClean="0">
                <a:solidFill>
                  <a:schemeClr val="tx1"/>
                </a:solidFill>
              </a:rPr>
              <a:t> identifies the rejection region for this one-tail test</a:t>
            </a:r>
          </a:p>
          <a:p>
            <a:pPr lvl="1"/>
            <a:r>
              <a:rPr lang="en-US" sz="2400" dirty="0" smtClean="0">
                <a:solidFill>
                  <a:schemeClr val="tx1"/>
                </a:solidFill>
              </a:rPr>
              <a:t>Since this is a two-tail test, </a:t>
            </a:r>
            <a:r>
              <a:rPr lang="el-GR" sz="2400" i="1" dirty="0" smtClean="0">
                <a:solidFill>
                  <a:schemeClr val="tx1"/>
                </a:solidFill>
              </a:rPr>
              <a:t>α</a:t>
            </a:r>
            <a:r>
              <a:rPr lang="en-US" sz="2400" dirty="0" smtClean="0">
                <a:solidFill>
                  <a:schemeClr val="tx1"/>
                </a:solidFill>
              </a:rPr>
              <a:t> = 0.05 is split evenly into two tails:</a:t>
            </a:r>
          </a:p>
        </p:txBody>
      </p:sp>
      <p:sp>
        <p:nvSpPr>
          <p:cNvPr id="33797" name="Text Box 83"/>
          <p:cNvSpPr txBox="1">
            <a:spLocks noChangeArrowheads="1"/>
          </p:cNvSpPr>
          <p:nvPr/>
        </p:nvSpPr>
        <p:spPr bwMode="auto">
          <a:xfrm>
            <a:off x="7133167" y="6048375"/>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33798" name="Rectangle 16"/>
          <p:cNvSpPr>
            <a:spLocks noChangeArrowheads="1"/>
          </p:cNvSpPr>
          <p:nvPr/>
        </p:nvSpPr>
        <p:spPr bwMode="auto">
          <a:xfrm>
            <a:off x="7416800" y="4183064"/>
            <a:ext cx="2133600" cy="541337"/>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baseline="-25000"/>
              <a:t>/2</a:t>
            </a:r>
            <a:r>
              <a:rPr lang="en-US" sz="2800" i="1" baseline="-25000"/>
              <a:t> </a:t>
            </a:r>
            <a:r>
              <a:rPr lang="en-US" sz="2800" baseline="-25000"/>
              <a:t>= 0.025</a:t>
            </a:r>
            <a:endParaRPr lang="en-US" baseline="-25000"/>
          </a:p>
        </p:txBody>
      </p:sp>
      <p:sp>
        <p:nvSpPr>
          <p:cNvPr id="33799" name="Line 40"/>
          <p:cNvSpPr>
            <a:spLocks noChangeShapeType="1"/>
          </p:cNvSpPr>
          <p:nvPr/>
        </p:nvSpPr>
        <p:spPr bwMode="auto">
          <a:xfrm flipH="1">
            <a:off x="7730067" y="4752975"/>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33800" name="Freeform 50"/>
          <p:cNvSpPr>
            <a:spLocks/>
          </p:cNvSpPr>
          <p:nvPr/>
        </p:nvSpPr>
        <p:spPr bwMode="auto">
          <a:xfrm>
            <a:off x="7266518" y="4935539"/>
            <a:ext cx="941916" cy="198437"/>
          </a:xfrm>
          <a:custGeom>
            <a:avLst/>
            <a:gdLst>
              <a:gd name="T0" fmla="*/ 2147483647 w 8763"/>
              <a:gd name="T1" fmla="*/ 2147483647 h 10000"/>
              <a:gd name="T2" fmla="*/ 2147483647 w 8763"/>
              <a:gd name="T3" fmla="*/ 2147483647 h 10000"/>
              <a:gd name="T4" fmla="*/ 2147483647 w 8763"/>
              <a:gd name="T5" fmla="*/ 2147483647 h 10000"/>
              <a:gd name="T6" fmla="*/ 2147483647 w 8763"/>
              <a:gd name="T7" fmla="*/ 2147483647 h 10000"/>
              <a:gd name="T8" fmla="*/ 2147483647 w 8763"/>
              <a:gd name="T9" fmla="*/ 2147483647 h 10000"/>
              <a:gd name="T10" fmla="*/ 2147483647 w 8763"/>
              <a:gd name="T11" fmla="*/ 0 h 10000"/>
              <a:gd name="T12" fmla="*/ 2147483647 w 8763"/>
              <a:gd name="T13" fmla="*/ 2147483647 h 10000"/>
              <a:gd name="T14" fmla="*/ 2147483647 w 8763"/>
              <a:gd name="T15" fmla="*/ 2147483647 h 10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763" h="10000">
                <a:moveTo>
                  <a:pt x="8596" y="6494"/>
                </a:moveTo>
                <a:lnTo>
                  <a:pt x="6041" y="5059"/>
                </a:lnTo>
                <a:lnTo>
                  <a:pt x="3365" y="4343"/>
                </a:lnTo>
                <a:lnTo>
                  <a:pt x="2386" y="3665"/>
                </a:lnTo>
                <a:lnTo>
                  <a:pt x="954" y="1833"/>
                </a:lnTo>
                <a:lnTo>
                  <a:pt x="33" y="0"/>
                </a:lnTo>
                <a:cubicBezTo>
                  <a:pt x="53" y="4169"/>
                  <a:pt x="-16" y="5592"/>
                  <a:pt x="4" y="9762"/>
                </a:cubicBezTo>
                <a:lnTo>
                  <a:pt x="8763" y="10000"/>
                </a:lnTo>
              </a:path>
            </a:pathLst>
          </a:custGeom>
          <a:solidFill>
            <a:srgbClr val="FFC000"/>
          </a:solidFill>
          <a:ln w="9525">
            <a:noFill/>
            <a:round/>
            <a:headEnd/>
            <a:tailEnd/>
          </a:ln>
        </p:spPr>
        <p:txBody>
          <a:bodyPr/>
          <a:lstStyle/>
          <a:p>
            <a:endParaRPr lang="en-US"/>
          </a:p>
        </p:txBody>
      </p:sp>
      <p:sp>
        <p:nvSpPr>
          <p:cNvPr id="33801" name="Freeform 51"/>
          <p:cNvSpPr>
            <a:spLocks/>
          </p:cNvSpPr>
          <p:nvPr/>
        </p:nvSpPr>
        <p:spPr bwMode="auto">
          <a:xfrm>
            <a:off x="3259667" y="4143375"/>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33802" name="Freeform 52"/>
          <p:cNvSpPr>
            <a:spLocks/>
          </p:cNvSpPr>
          <p:nvPr/>
        </p:nvSpPr>
        <p:spPr bwMode="auto">
          <a:xfrm>
            <a:off x="5710767" y="4143375"/>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33803" name="Freeform 57"/>
          <p:cNvSpPr>
            <a:spLocks/>
          </p:cNvSpPr>
          <p:nvPr/>
        </p:nvSpPr>
        <p:spPr bwMode="auto">
          <a:xfrm>
            <a:off x="3251201" y="5132389"/>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33804" name="Line 76"/>
          <p:cNvSpPr>
            <a:spLocks noChangeShapeType="1"/>
          </p:cNvSpPr>
          <p:nvPr/>
        </p:nvSpPr>
        <p:spPr bwMode="auto">
          <a:xfrm>
            <a:off x="4140201" y="6048375"/>
            <a:ext cx="298661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33805" name="Line 77"/>
          <p:cNvSpPr>
            <a:spLocks noChangeShapeType="1"/>
          </p:cNvSpPr>
          <p:nvPr/>
        </p:nvSpPr>
        <p:spPr bwMode="auto">
          <a:xfrm>
            <a:off x="7133167" y="5867400"/>
            <a:ext cx="0" cy="304800"/>
          </a:xfrm>
          <a:prstGeom prst="line">
            <a:avLst/>
          </a:prstGeom>
          <a:noFill/>
          <a:ln w="19050">
            <a:solidFill>
              <a:schemeClr val="tx1"/>
            </a:solidFill>
            <a:round/>
            <a:headEnd/>
            <a:tailEnd/>
          </a:ln>
          <a:effectLst/>
        </p:spPr>
        <p:txBody>
          <a:bodyPr wrap="none" anchor="ctr"/>
          <a:lstStyle/>
          <a:p>
            <a:endParaRPr lang="en-US"/>
          </a:p>
        </p:txBody>
      </p:sp>
      <p:sp>
        <p:nvSpPr>
          <p:cNvPr id="33806" name="Text Box 87"/>
          <p:cNvSpPr txBox="1">
            <a:spLocks noChangeArrowheads="1"/>
          </p:cNvSpPr>
          <p:nvPr/>
        </p:nvSpPr>
        <p:spPr bwMode="auto">
          <a:xfrm>
            <a:off x="4491567" y="6048376"/>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33807" name="Text Box 87"/>
          <p:cNvSpPr txBox="1">
            <a:spLocks noChangeArrowheads="1"/>
          </p:cNvSpPr>
          <p:nvPr/>
        </p:nvSpPr>
        <p:spPr bwMode="auto">
          <a:xfrm>
            <a:off x="4775200" y="4495801"/>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Do not reject </a:t>
            </a:r>
            <a:r>
              <a:rPr lang="en-US" sz="1400" i="1"/>
              <a:t>H</a:t>
            </a:r>
            <a:r>
              <a:rPr lang="en-US" sz="1400" baseline="-25000"/>
              <a:t>0</a:t>
            </a:r>
          </a:p>
        </p:txBody>
      </p:sp>
      <p:graphicFrame>
        <p:nvGraphicFramePr>
          <p:cNvPr id="33808" name="Object 1"/>
          <p:cNvGraphicFramePr>
            <a:graphicFrameLocks noChangeAspect="1"/>
          </p:cNvGraphicFramePr>
          <p:nvPr/>
        </p:nvGraphicFramePr>
        <p:xfrm>
          <a:off x="5507567" y="5638801"/>
          <a:ext cx="577851" cy="390525"/>
        </p:xfrm>
        <a:graphic>
          <a:graphicData uri="http://schemas.openxmlformats.org/presentationml/2006/ole">
            <p:oleObj spid="_x0000_s1182722" name="Equation" r:id="rId4" imgW="266469" imgH="241091" progId="">
              <p:embed/>
            </p:oleObj>
          </a:graphicData>
        </a:graphic>
      </p:graphicFrame>
      <p:sp>
        <p:nvSpPr>
          <p:cNvPr id="33809" name="Rectangle 16"/>
          <p:cNvSpPr>
            <a:spLocks noChangeArrowheads="1"/>
          </p:cNvSpPr>
          <p:nvPr/>
        </p:nvSpPr>
        <p:spPr bwMode="auto">
          <a:xfrm>
            <a:off x="5202767" y="5211764"/>
            <a:ext cx="1126067" cy="484187"/>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1.8</a:t>
            </a:r>
          </a:p>
          <a:p>
            <a:pPr>
              <a:lnSpc>
                <a:spcPct val="80000"/>
              </a:lnSpc>
            </a:pPr>
            <a:r>
              <a:rPr lang="en-US" sz="2400" baseline="-25000"/>
              <a:t>    0</a:t>
            </a:r>
            <a:endParaRPr lang="en-US" baseline="-25000"/>
          </a:p>
        </p:txBody>
      </p:sp>
      <p:sp>
        <p:nvSpPr>
          <p:cNvPr id="33810" name="Line 64"/>
          <p:cNvSpPr>
            <a:spLocks noChangeShapeType="1"/>
          </p:cNvSpPr>
          <p:nvPr/>
        </p:nvSpPr>
        <p:spPr bwMode="auto">
          <a:xfrm flipH="1" flipV="1">
            <a:off x="5723467" y="5133975"/>
            <a:ext cx="0" cy="50800"/>
          </a:xfrm>
          <a:prstGeom prst="line">
            <a:avLst/>
          </a:prstGeom>
          <a:noFill/>
          <a:ln w="28575" cap="sq">
            <a:solidFill>
              <a:schemeClr val="tx2"/>
            </a:solidFill>
            <a:miter lim="800000"/>
            <a:headEnd/>
            <a:tailEnd/>
          </a:ln>
          <a:effectLst/>
        </p:spPr>
        <p:txBody>
          <a:bodyPr wrap="none"/>
          <a:lstStyle/>
          <a:p>
            <a:endParaRPr lang="en-US"/>
          </a:p>
        </p:txBody>
      </p:sp>
      <p:sp>
        <p:nvSpPr>
          <p:cNvPr id="33811" name="Line 74"/>
          <p:cNvSpPr>
            <a:spLocks noChangeShapeType="1"/>
          </p:cNvSpPr>
          <p:nvPr/>
        </p:nvSpPr>
        <p:spPr bwMode="auto">
          <a:xfrm>
            <a:off x="7133167" y="6048375"/>
            <a:ext cx="10287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graphicFrame>
        <p:nvGraphicFramePr>
          <p:cNvPr id="33812" name="Object 2"/>
          <p:cNvGraphicFramePr>
            <a:graphicFrameLocks noChangeAspect="1"/>
          </p:cNvGraphicFramePr>
          <p:nvPr/>
        </p:nvGraphicFramePr>
        <p:xfrm>
          <a:off x="8267700" y="5191125"/>
          <a:ext cx="999067" cy="547688"/>
        </p:xfrm>
        <a:graphic>
          <a:graphicData uri="http://schemas.openxmlformats.org/presentationml/2006/ole">
            <p:oleObj spid="_x0000_s1182723" name="Equation" r:id="rId5" imgW="520474" imgH="380835" progId="">
              <p:embed/>
            </p:oleObj>
          </a:graphicData>
        </a:graphic>
      </p:graphicFrame>
      <p:sp>
        <p:nvSpPr>
          <p:cNvPr id="33813" name="Rectangle 16"/>
          <p:cNvSpPr>
            <a:spLocks noChangeArrowheads="1"/>
          </p:cNvSpPr>
          <p:nvPr/>
        </p:nvSpPr>
        <p:spPr bwMode="auto">
          <a:xfrm>
            <a:off x="5130800" y="4724400"/>
            <a:ext cx="1270000" cy="319088"/>
          </a:xfrm>
          <a:prstGeom prst="rect">
            <a:avLst/>
          </a:prstGeom>
          <a:noFill/>
          <a:ln w="9525">
            <a:noFill/>
            <a:miter lim="800000"/>
            <a:headEnd/>
            <a:tailEnd/>
          </a:ln>
          <a:effectLst/>
        </p:spPr>
        <p:txBody>
          <a:bodyPr lIns="90488" tIns="44450" rIns="90488" bIns="44450">
            <a:spAutoFit/>
          </a:bodyPr>
          <a:lstStyle/>
          <a:p>
            <a:pPr>
              <a:lnSpc>
                <a:spcPct val="80000"/>
              </a:lnSpc>
            </a:pPr>
            <a:r>
              <a:rPr lang="en-US" sz="2800" i="1" baseline="-25000"/>
              <a:t> </a:t>
            </a:r>
            <a:r>
              <a:rPr lang="en-US" sz="2800" baseline="-25000"/>
              <a:t>0.95</a:t>
            </a:r>
            <a:endParaRPr lang="en-US" baseline="-25000"/>
          </a:p>
        </p:txBody>
      </p:sp>
      <p:sp>
        <p:nvSpPr>
          <p:cNvPr id="3" name="Oval 2"/>
          <p:cNvSpPr/>
          <p:nvPr/>
        </p:nvSpPr>
        <p:spPr>
          <a:xfrm>
            <a:off x="6502400" y="5410200"/>
            <a:ext cx="1532467" cy="4143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5" name="Straight Arrow Connector 4"/>
          <p:cNvCxnSpPr/>
          <p:nvPr/>
        </p:nvCxnSpPr>
        <p:spPr>
          <a:xfrm flipV="1">
            <a:off x="7264400" y="5156201"/>
            <a:ext cx="2117"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816" name="Rectangle 16"/>
          <p:cNvSpPr>
            <a:spLocks noChangeArrowheads="1"/>
          </p:cNvSpPr>
          <p:nvPr/>
        </p:nvSpPr>
        <p:spPr bwMode="auto">
          <a:xfrm>
            <a:off x="2336800" y="4191000"/>
            <a:ext cx="2133600" cy="541338"/>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baseline="-25000"/>
              <a:t>/2</a:t>
            </a:r>
            <a:r>
              <a:rPr lang="en-US" sz="2800" i="1" baseline="-25000"/>
              <a:t> </a:t>
            </a:r>
            <a:r>
              <a:rPr lang="en-US" sz="2800" baseline="-25000"/>
              <a:t>= 0.025</a:t>
            </a:r>
            <a:endParaRPr lang="en-US" baseline="-25000"/>
          </a:p>
        </p:txBody>
      </p:sp>
      <p:sp>
        <p:nvSpPr>
          <p:cNvPr id="33817" name="Line 40"/>
          <p:cNvSpPr>
            <a:spLocks noChangeShapeType="1"/>
          </p:cNvSpPr>
          <p:nvPr/>
        </p:nvSpPr>
        <p:spPr bwMode="auto">
          <a:xfrm>
            <a:off x="3403600" y="4752975"/>
            <a:ext cx="289984"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30" name="Oval 29"/>
          <p:cNvSpPr/>
          <p:nvPr/>
        </p:nvSpPr>
        <p:spPr>
          <a:xfrm>
            <a:off x="3266018" y="5410200"/>
            <a:ext cx="1712383" cy="4143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1" name="Straight Arrow Connector 30"/>
          <p:cNvCxnSpPr/>
          <p:nvPr/>
        </p:nvCxnSpPr>
        <p:spPr>
          <a:xfrm flipV="1">
            <a:off x="4138085" y="5159376"/>
            <a:ext cx="2116"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820" name="Line 77"/>
          <p:cNvSpPr>
            <a:spLocks noChangeShapeType="1"/>
          </p:cNvSpPr>
          <p:nvPr/>
        </p:nvSpPr>
        <p:spPr bwMode="auto">
          <a:xfrm>
            <a:off x="4140200" y="5867400"/>
            <a:ext cx="0" cy="304800"/>
          </a:xfrm>
          <a:prstGeom prst="line">
            <a:avLst/>
          </a:prstGeom>
          <a:noFill/>
          <a:ln w="19050">
            <a:solidFill>
              <a:schemeClr val="tx1"/>
            </a:solidFill>
            <a:round/>
            <a:headEnd/>
            <a:tailEnd/>
          </a:ln>
          <a:effectLst/>
        </p:spPr>
        <p:txBody>
          <a:bodyPr wrap="none" anchor="ctr"/>
          <a:lstStyle/>
          <a:p>
            <a:endParaRPr lang="en-US"/>
          </a:p>
        </p:txBody>
      </p:sp>
      <p:sp>
        <p:nvSpPr>
          <p:cNvPr id="33821" name="Line 74"/>
          <p:cNvSpPr>
            <a:spLocks noChangeShapeType="1"/>
          </p:cNvSpPr>
          <p:nvPr/>
        </p:nvSpPr>
        <p:spPr bwMode="auto">
          <a:xfrm>
            <a:off x="3136900" y="6048375"/>
            <a:ext cx="1001184"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33822" name="Text Box 83"/>
          <p:cNvSpPr txBox="1">
            <a:spLocks noChangeArrowheads="1"/>
          </p:cNvSpPr>
          <p:nvPr/>
        </p:nvSpPr>
        <p:spPr bwMode="auto">
          <a:xfrm>
            <a:off x="3048000" y="6049964"/>
            <a:ext cx="1117600" cy="274637"/>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33" name="Rectangle 16"/>
          <p:cNvSpPr>
            <a:spLocks noChangeArrowheads="1"/>
          </p:cNvSpPr>
          <p:nvPr/>
        </p:nvSpPr>
        <p:spPr bwMode="auto">
          <a:xfrm>
            <a:off x="6502400" y="5465763"/>
            <a:ext cx="1625600" cy="31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i="1" dirty="0" smtClean="0">
                <a:latin typeface="+mn-lt"/>
                <a:cs typeface="Arial" panose="020B0604020202020204" pitchFamily="34" charset="0"/>
              </a:rPr>
              <a:t>z</a:t>
            </a:r>
            <a:r>
              <a:rPr lang="el-GR" sz="1800" i="1" baseline="-25000" dirty="0" smtClean="0">
                <a:latin typeface="+mn-lt"/>
                <a:cs typeface="Arial" panose="020B0604020202020204" pitchFamily="34" charset="0"/>
              </a:rPr>
              <a:t>α</a:t>
            </a:r>
            <a:r>
              <a:rPr lang="en-US" sz="1800" i="1" baseline="-25000" dirty="0" smtClean="0">
                <a:latin typeface="+mn-lt"/>
                <a:cs typeface="Arial" panose="020B0604020202020204" pitchFamily="34" charset="0"/>
              </a:rPr>
              <a:t>/2 </a:t>
            </a:r>
            <a:r>
              <a:rPr lang="en-US" sz="1800" dirty="0" smtClean="0">
                <a:latin typeface="+mn-lt"/>
                <a:cs typeface="Arial" panose="020B0604020202020204" pitchFamily="34" charset="0"/>
              </a:rPr>
              <a:t>= 1.96</a:t>
            </a:r>
          </a:p>
        </p:txBody>
      </p:sp>
      <p:sp>
        <p:nvSpPr>
          <p:cNvPr id="34" name="Rectangle 16"/>
          <p:cNvSpPr>
            <a:spLocks noChangeArrowheads="1"/>
          </p:cNvSpPr>
          <p:nvPr/>
        </p:nvSpPr>
        <p:spPr bwMode="auto">
          <a:xfrm>
            <a:off x="3251201" y="5480051"/>
            <a:ext cx="1951567" cy="315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i="1" dirty="0" smtClean="0">
                <a:latin typeface="+mn-lt"/>
                <a:cs typeface="Arial" panose="020B0604020202020204" pitchFamily="34" charset="0"/>
              </a:rPr>
              <a:t>-z</a:t>
            </a:r>
            <a:r>
              <a:rPr lang="el-GR" sz="1800" i="1" baseline="-25000" dirty="0" smtClean="0">
                <a:latin typeface="+mn-lt"/>
                <a:cs typeface="Arial" panose="020B0604020202020204" pitchFamily="34" charset="0"/>
              </a:rPr>
              <a:t>α</a:t>
            </a:r>
            <a:r>
              <a:rPr lang="en-US" sz="1800" i="1" baseline="-25000" dirty="0" smtClean="0">
                <a:latin typeface="+mn-lt"/>
                <a:cs typeface="Arial" panose="020B0604020202020204" pitchFamily="34" charset="0"/>
              </a:rPr>
              <a:t>/2 </a:t>
            </a:r>
            <a:r>
              <a:rPr lang="en-US" sz="1800" dirty="0" smtClean="0">
                <a:latin typeface="+mn-lt"/>
                <a:cs typeface="Arial" panose="020B0604020202020204" pitchFamily="34" charset="0"/>
              </a:rPr>
              <a:t>= </a:t>
            </a:r>
            <a:r>
              <a:rPr lang="en-US" sz="1800" dirty="0" smtClean="0">
                <a:latin typeface="+mn-lt"/>
                <a:cs typeface="Arial" panose="020B0604020202020204" pitchFamily="34" charset="0"/>
                <a:sym typeface="Symbol" panose="05050102010706020507" pitchFamily="18" charset="2"/>
              </a:rPr>
              <a:t>-</a:t>
            </a:r>
            <a:r>
              <a:rPr lang="en-US" sz="1800" dirty="0" smtClean="0">
                <a:latin typeface="+mn-lt"/>
                <a:cs typeface="Arial" panose="020B0604020202020204" pitchFamily="34" charset="0"/>
              </a:rPr>
              <a:t>1.96</a:t>
            </a: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838200" y="76200"/>
            <a:ext cx="10515600" cy="9144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Known)</a:t>
            </a:r>
          </a:p>
        </p:txBody>
      </p:sp>
      <p:sp>
        <p:nvSpPr>
          <p:cNvPr id="34819" name="Content Placeholder 2"/>
          <p:cNvSpPr>
            <a:spLocks noGrp="1"/>
          </p:cNvSpPr>
          <p:nvPr>
            <p:ph idx="1"/>
          </p:nvPr>
        </p:nvSpPr>
        <p:spPr>
          <a:xfrm>
            <a:off x="609600" y="1295400"/>
            <a:ext cx="11480800" cy="5029200"/>
          </a:xfrm>
        </p:spPr>
        <p:txBody>
          <a:bodyPr>
            <a:no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4: Calculate the appropriate test statistic</a:t>
            </a:r>
          </a:p>
          <a:p>
            <a:pPr>
              <a:spcBef>
                <a:spcPts val="1800"/>
              </a:spcBef>
            </a:pPr>
            <a:endParaRPr lang="en-US" sz="2400" dirty="0" smtClean="0">
              <a:solidFill>
                <a:schemeClr val="tx1"/>
              </a:solidFill>
            </a:endParaRPr>
          </a:p>
          <a:p>
            <a:pPr>
              <a:spcBef>
                <a:spcPts val="1800"/>
              </a:spcBef>
            </a:pPr>
            <a:endParaRPr lang="en-US" sz="2400" dirty="0" smtClean="0">
              <a:solidFill>
                <a:schemeClr val="tx1"/>
              </a:solidFill>
            </a:endParaRPr>
          </a:p>
          <a:p>
            <a:pPr>
              <a:spcBef>
                <a:spcPts val="1800"/>
              </a:spcBef>
            </a:pPr>
            <a:endParaRPr lang="en-US" sz="2400" dirty="0" smtClean="0">
              <a:solidFill>
                <a:schemeClr val="tx1"/>
              </a:solidFill>
            </a:endParaRPr>
          </a:p>
          <a:p>
            <a:pPr>
              <a:spcBef>
                <a:spcPts val="1800"/>
              </a:spcBef>
            </a:pPr>
            <a:r>
              <a:rPr lang="en-US" sz="2400" dirty="0" smtClean="0">
                <a:solidFill>
                  <a:schemeClr val="tx1"/>
                </a:solidFill>
              </a:rPr>
              <a:t>Step 5:  Compare the </a:t>
            </a:r>
            <a:r>
              <a:rPr lang="en-US" sz="2400" i="1" dirty="0" smtClean="0">
                <a:solidFill>
                  <a:schemeClr val="tx1"/>
                </a:solidFill>
              </a:rPr>
              <a:t>z</a:t>
            </a:r>
            <a:r>
              <a:rPr lang="en-US" sz="2400" dirty="0" smtClean="0">
                <a:solidFill>
                  <a:schemeClr val="tx1"/>
                </a:solidFill>
              </a:rPr>
              <a:t>-test statistic        with the critical </a:t>
            </a:r>
            <a:r>
              <a:rPr lang="en-US" sz="2400" i="1" dirty="0" smtClean="0">
                <a:solidFill>
                  <a:schemeClr val="tx1"/>
                </a:solidFill>
              </a:rPr>
              <a:t>z</a:t>
            </a:r>
            <a:r>
              <a:rPr lang="en-US" sz="2400" dirty="0" smtClean="0">
                <a:solidFill>
                  <a:schemeClr val="tx1"/>
                </a:solidFill>
              </a:rPr>
              <a:t>-score</a:t>
            </a:r>
          </a:p>
          <a:p>
            <a:pPr lvl="1">
              <a:spcBef>
                <a:spcPts val="1800"/>
              </a:spcBef>
            </a:pPr>
            <a:r>
              <a:rPr lang="en-US" sz="2400" dirty="0" smtClean="0">
                <a:solidFill>
                  <a:schemeClr val="tx1"/>
                </a:solidFill>
              </a:rPr>
              <a:t>For a two-tail test, reject the null hypothesis if </a:t>
            </a:r>
          </a:p>
          <a:p>
            <a:pPr lvl="1">
              <a:spcBef>
                <a:spcPts val="1800"/>
              </a:spcBef>
            </a:pPr>
            <a:r>
              <a:rPr lang="en-US" sz="2400" dirty="0" smtClean="0">
                <a:solidFill>
                  <a:schemeClr val="tx1"/>
                </a:solidFill>
              </a:rPr>
              <a:t>Here, 2.10 is greater than 1.96, so </a:t>
            </a:r>
            <a:r>
              <a:rPr lang="en-US" sz="2400" b="1" dirty="0" smtClean="0">
                <a:solidFill>
                  <a:schemeClr val="tx1"/>
                </a:solidFill>
              </a:rPr>
              <a:t>reject </a:t>
            </a:r>
            <a:r>
              <a:rPr lang="en-US" sz="2400" b="1" i="1" dirty="0" smtClean="0">
                <a:solidFill>
                  <a:schemeClr val="tx1"/>
                </a:solidFill>
              </a:rPr>
              <a:t>H</a:t>
            </a:r>
            <a:r>
              <a:rPr lang="en-US" sz="2400" b="1" baseline="-25000" dirty="0" smtClean="0">
                <a:solidFill>
                  <a:schemeClr val="tx1"/>
                </a:solidFill>
              </a:rPr>
              <a:t>0</a:t>
            </a:r>
          </a:p>
          <a:p>
            <a:pPr lvl="1">
              <a:spcBef>
                <a:spcPts val="1800"/>
              </a:spcBef>
            </a:pPr>
            <a:r>
              <a:rPr lang="en-US" sz="2400" dirty="0" smtClean="0">
                <a:solidFill>
                  <a:schemeClr val="tx1"/>
                </a:solidFill>
              </a:rPr>
              <a:t>(Illustrated on the next slide)</a:t>
            </a:r>
          </a:p>
        </p:txBody>
      </p:sp>
      <p:graphicFrame>
        <p:nvGraphicFramePr>
          <p:cNvPr id="34820" name="Object 1"/>
          <p:cNvGraphicFramePr>
            <a:graphicFrameLocks noChangeAspect="1"/>
          </p:cNvGraphicFramePr>
          <p:nvPr/>
        </p:nvGraphicFramePr>
        <p:xfrm>
          <a:off x="2366433" y="2514601"/>
          <a:ext cx="7046384" cy="1120775"/>
        </p:xfrm>
        <a:graphic>
          <a:graphicData uri="http://schemas.openxmlformats.org/presentationml/2006/ole">
            <p:oleObj spid="_x0000_s1183746" name="Equation" r:id="rId3" imgW="2692400" imgH="635000" progId="">
              <p:embed/>
            </p:oleObj>
          </a:graphicData>
        </a:graphic>
      </p:graphicFrame>
      <p:graphicFrame>
        <p:nvGraphicFramePr>
          <p:cNvPr id="34821" name="Object 4"/>
          <p:cNvGraphicFramePr>
            <a:graphicFrameLocks noChangeAspect="1"/>
          </p:cNvGraphicFramePr>
          <p:nvPr/>
        </p:nvGraphicFramePr>
        <p:xfrm>
          <a:off x="5971821" y="4233510"/>
          <a:ext cx="770467" cy="468312"/>
        </p:xfrm>
        <a:graphic>
          <a:graphicData uri="http://schemas.openxmlformats.org/presentationml/2006/ole">
            <p:oleObj spid="_x0000_s1183747" name="Equation" r:id="rId4" imgW="253890" imgH="228501" progId="">
              <p:embed/>
            </p:oleObj>
          </a:graphicData>
        </a:graphic>
      </p:graphicFrame>
      <p:graphicFrame>
        <p:nvGraphicFramePr>
          <p:cNvPr id="34822" name="Object 5"/>
          <p:cNvGraphicFramePr>
            <a:graphicFrameLocks noChangeAspect="1"/>
          </p:cNvGraphicFramePr>
          <p:nvPr/>
        </p:nvGraphicFramePr>
        <p:xfrm>
          <a:off x="10042174" y="4244976"/>
          <a:ext cx="1077383" cy="468313"/>
        </p:xfrm>
        <a:graphic>
          <a:graphicData uri="http://schemas.openxmlformats.org/presentationml/2006/ole">
            <p:oleObj spid="_x0000_s1183748" name="Equation" r:id="rId5" imgW="355446" imgH="228501" progId="">
              <p:embed/>
            </p:oleObj>
          </a:graphicData>
        </a:graphic>
      </p:graphicFrame>
      <p:graphicFrame>
        <p:nvGraphicFramePr>
          <p:cNvPr id="34823" name="Object 7"/>
          <p:cNvGraphicFramePr>
            <a:graphicFrameLocks noChangeAspect="1"/>
          </p:cNvGraphicFramePr>
          <p:nvPr/>
        </p:nvGraphicFramePr>
        <p:xfrm>
          <a:off x="8067323" y="4858455"/>
          <a:ext cx="2273300" cy="520700"/>
        </p:xfrm>
        <a:graphic>
          <a:graphicData uri="http://schemas.openxmlformats.org/presentationml/2006/ole">
            <p:oleObj spid="_x0000_s1183749" name="Equation" r:id="rId6" imgW="748975" imgH="253890" progId="">
              <p:embed/>
            </p:oleObj>
          </a:graphicData>
        </a:graphic>
      </p:graphicFrame>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reeform 66"/>
          <p:cNvSpPr>
            <a:spLocks/>
          </p:cNvSpPr>
          <p:nvPr/>
        </p:nvSpPr>
        <p:spPr bwMode="auto">
          <a:xfrm flipH="1">
            <a:off x="2946400" y="4360864"/>
            <a:ext cx="1032933" cy="306387"/>
          </a:xfrm>
          <a:custGeom>
            <a:avLst/>
            <a:gdLst>
              <a:gd name="T0" fmla="*/ 2147483647 w 10030"/>
              <a:gd name="T1" fmla="*/ 2147483647 h 10239"/>
              <a:gd name="T2" fmla="*/ 2147483647 w 10030"/>
              <a:gd name="T3" fmla="*/ 2147483647 h 10239"/>
              <a:gd name="T4" fmla="*/ 2147483647 w 10030"/>
              <a:gd name="T5" fmla="*/ 2147483647 h 10239"/>
              <a:gd name="T6" fmla="*/ 2147483647 w 10030"/>
              <a:gd name="T7" fmla="*/ 2147483647 h 10239"/>
              <a:gd name="T8" fmla="*/ 2147483647 w 10030"/>
              <a:gd name="T9" fmla="*/ 2147483647 h 10239"/>
              <a:gd name="T10" fmla="*/ 2147483647 w 10030"/>
              <a:gd name="T11" fmla="*/ 0 h 10239"/>
              <a:gd name="T12" fmla="*/ 0 w 10030"/>
              <a:gd name="T13" fmla="*/ 2147483647 h 10239"/>
              <a:gd name="T14" fmla="*/ 2147483647 w 10030"/>
              <a:gd name="T15" fmla="*/ 2147483647 h 102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30" h="10239">
                <a:moveTo>
                  <a:pt x="10030" y="7587"/>
                </a:moveTo>
                <a:lnTo>
                  <a:pt x="7552" y="7268"/>
                </a:lnTo>
                <a:lnTo>
                  <a:pt x="5061" y="5915"/>
                </a:lnTo>
                <a:lnTo>
                  <a:pt x="2822" y="4429"/>
                </a:lnTo>
                <a:lnTo>
                  <a:pt x="1826" y="2891"/>
                </a:lnTo>
                <a:lnTo>
                  <a:pt x="30" y="0"/>
                </a:lnTo>
                <a:lnTo>
                  <a:pt x="0" y="10239"/>
                </a:lnTo>
                <a:lnTo>
                  <a:pt x="10024" y="10000"/>
                </a:lnTo>
              </a:path>
            </a:pathLst>
          </a:custGeom>
          <a:solidFill>
            <a:srgbClr val="FFC000"/>
          </a:solidFill>
          <a:ln w="9525">
            <a:noFill/>
            <a:round/>
            <a:headEnd/>
            <a:tailEnd/>
          </a:ln>
        </p:spPr>
        <p:txBody>
          <a:bodyPr/>
          <a:lstStyle/>
          <a:p>
            <a:endParaRPr lang="en-US"/>
          </a:p>
        </p:txBody>
      </p:sp>
      <p:sp>
        <p:nvSpPr>
          <p:cNvPr id="35843" name="Title 1"/>
          <p:cNvSpPr>
            <a:spLocks noGrp="1"/>
          </p:cNvSpPr>
          <p:nvPr>
            <p:ph type="title"/>
          </p:nvPr>
        </p:nvSpPr>
        <p:spPr>
          <a:xfrm>
            <a:off x="838200" y="76200"/>
            <a:ext cx="10515600" cy="9144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Known)</a:t>
            </a:r>
          </a:p>
        </p:txBody>
      </p:sp>
      <p:sp>
        <p:nvSpPr>
          <p:cNvPr id="35844" name="Content Placeholder 2"/>
          <p:cNvSpPr>
            <a:spLocks noGrp="1"/>
          </p:cNvSpPr>
          <p:nvPr>
            <p:ph idx="1"/>
          </p:nvPr>
        </p:nvSpPr>
        <p:spPr>
          <a:xfrm>
            <a:off x="609600" y="1295400"/>
            <a:ext cx="11480800" cy="533400"/>
          </a:xfrm>
        </p:spPr>
        <p:txBody>
          <a:bodyPr/>
          <a:lstStyle/>
          <a:p>
            <a:pPr>
              <a:spcBef>
                <a:spcPts val="1800"/>
              </a:spcBef>
            </a:pPr>
            <a:r>
              <a:rPr lang="en-US" sz="2400" smtClean="0">
                <a:solidFill>
                  <a:srgbClr val="00B400"/>
                </a:solidFill>
              </a:rPr>
              <a:t>Step 5: </a:t>
            </a:r>
            <a:r>
              <a:rPr lang="en-US" sz="1800" smtClean="0">
                <a:solidFill>
                  <a:srgbClr val="00B400"/>
                </a:solidFill>
              </a:rPr>
              <a:t>(continued)</a:t>
            </a:r>
            <a:endParaRPr lang="en-US" sz="2000" smtClean="0"/>
          </a:p>
        </p:txBody>
      </p:sp>
      <p:sp>
        <p:nvSpPr>
          <p:cNvPr id="35845" name="Freeform 66"/>
          <p:cNvSpPr>
            <a:spLocks/>
          </p:cNvSpPr>
          <p:nvPr/>
        </p:nvSpPr>
        <p:spPr bwMode="auto">
          <a:xfrm>
            <a:off x="7416800" y="4359275"/>
            <a:ext cx="1032933" cy="306388"/>
          </a:xfrm>
          <a:custGeom>
            <a:avLst/>
            <a:gdLst>
              <a:gd name="T0" fmla="*/ 2147483647 w 10030"/>
              <a:gd name="T1" fmla="*/ 2147483647 h 10239"/>
              <a:gd name="T2" fmla="*/ 2147483647 w 10030"/>
              <a:gd name="T3" fmla="*/ 2147483647 h 10239"/>
              <a:gd name="T4" fmla="*/ 2147483647 w 10030"/>
              <a:gd name="T5" fmla="*/ 2147483647 h 10239"/>
              <a:gd name="T6" fmla="*/ 2147483647 w 10030"/>
              <a:gd name="T7" fmla="*/ 2147483647 h 10239"/>
              <a:gd name="T8" fmla="*/ 2147483647 w 10030"/>
              <a:gd name="T9" fmla="*/ 2147483647 h 10239"/>
              <a:gd name="T10" fmla="*/ 2147483647 w 10030"/>
              <a:gd name="T11" fmla="*/ 0 h 10239"/>
              <a:gd name="T12" fmla="*/ 0 w 10030"/>
              <a:gd name="T13" fmla="*/ 2147483647 h 10239"/>
              <a:gd name="T14" fmla="*/ 2147483647 w 10030"/>
              <a:gd name="T15" fmla="*/ 2147483647 h 102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30" h="10239">
                <a:moveTo>
                  <a:pt x="10030" y="7587"/>
                </a:moveTo>
                <a:lnTo>
                  <a:pt x="7552" y="7268"/>
                </a:lnTo>
                <a:lnTo>
                  <a:pt x="5061" y="5915"/>
                </a:lnTo>
                <a:lnTo>
                  <a:pt x="2822" y="4429"/>
                </a:lnTo>
                <a:lnTo>
                  <a:pt x="1826" y="2891"/>
                </a:lnTo>
                <a:lnTo>
                  <a:pt x="30" y="0"/>
                </a:lnTo>
                <a:lnTo>
                  <a:pt x="0" y="10239"/>
                </a:lnTo>
                <a:lnTo>
                  <a:pt x="10024" y="10000"/>
                </a:lnTo>
              </a:path>
            </a:pathLst>
          </a:custGeom>
          <a:solidFill>
            <a:srgbClr val="FFC000"/>
          </a:solidFill>
          <a:ln w="9525">
            <a:noFill/>
            <a:round/>
            <a:headEnd/>
            <a:tailEnd/>
          </a:ln>
        </p:spPr>
        <p:txBody>
          <a:bodyPr/>
          <a:lstStyle/>
          <a:p>
            <a:endParaRPr lang="en-US"/>
          </a:p>
        </p:txBody>
      </p:sp>
      <p:sp>
        <p:nvSpPr>
          <p:cNvPr id="35846" name="Line 64"/>
          <p:cNvSpPr>
            <a:spLocks noChangeShapeType="1"/>
          </p:cNvSpPr>
          <p:nvPr/>
        </p:nvSpPr>
        <p:spPr bwMode="auto">
          <a:xfrm flipH="1" flipV="1">
            <a:off x="5683251" y="4691063"/>
            <a:ext cx="0" cy="50800"/>
          </a:xfrm>
          <a:prstGeom prst="line">
            <a:avLst/>
          </a:prstGeom>
          <a:noFill/>
          <a:ln w="28575" cap="sq">
            <a:solidFill>
              <a:schemeClr val="tx2"/>
            </a:solidFill>
            <a:miter lim="800000"/>
            <a:headEnd/>
            <a:tailEnd/>
          </a:ln>
          <a:effectLst/>
        </p:spPr>
        <p:txBody>
          <a:bodyPr wrap="none"/>
          <a:lstStyle/>
          <a:p>
            <a:endParaRPr lang="en-US"/>
          </a:p>
        </p:txBody>
      </p:sp>
      <p:sp>
        <p:nvSpPr>
          <p:cNvPr id="35847" name="Line 59"/>
          <p:cNvSpPr>
            <a:spLocks noChangeShapeType="1"/>
          </p:cNvSpPr>
          <p:nvPr/>
        </p:nvSpPr>
        <p:spPr bwMode="auto">
          <a:xfrm flipH="1">
            <a:off x="8077200" y="4284663"/>
            <a:ext cx="1524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35848" name="Freeform 65"/>
          <p:cNvSpPr>
            <a:spLocks/>
          </p:cNvSpPr>
          <p:nvPr/>
        </p:nvSpPr>
        <p:spPr bwMode="auto">
          <a:xfrm flipV="1">
            <a:off x="2844800" y="4589464"/>
            <a:ext cx="5892800" cy="7778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35849" name="Text Box 87"/>
          <p:cNvSpPr txBox="1">
            <a:spLocks noChangeArrowheads="1"/>
          </p:cNvSpPr>
          <p:nvPr/>
        </p:nvSpPr>
        <p:spPr bwMode="auto">
          <a:xfrm>
            <a:off x="4673600" y="3870325"/>
            <a:ext cx="2286000" cy="338138"/>
          </a:xfrm>
          <a:prstGeom prst="rect">
            <a:avLst/>
          </a:prstGeom>
          <a:noFill/>
          <a:ln w="19050" algn="ctr">
            <a:noFill/>
            <a:miter lim="800000"/>
            <a:headEnd/>
            <a:tailEnd/>
          </a:ln>
          <a:effectLst/>
        </p:spPr>
        <p:txBody>
          <a:bodyPr>
            <a:spAutoFit/>
          </a:bodyPr>
          <a:lstStyle/>
          <a:p>
            <a:pPr eaLnBrk="1" hangingPunct="1">
              <a:spcBef>
                <a:spcPct val="50000"/>
              </a:spcBef>
            </a:pPr>
            <a:r>
              <a:rPr lang="en-US" sz="1600"/>
              <a:t>Do not reject </a:t>
            </a:r>
            <a:r>
              <a:rPr lang="en-US" sz="1600" i="1"/>
              <a:t>H</a:t>
            </a:r>
            <a:r>
              <a:rPr lang="en-US" sz="1600" baseline="-25000"/>
              <a:t>0</a:t>
            </a:r>
          </a:p>
        </p:txBody>
      </p:sp>
      <p:graphicFrame>
        <p:nvGraphicFramePr>
          <p:cNvPr id="35850" name="Object 2"/>
          <p:cNvGraphicFramePr>
            <a:graphicFrameLocks noChangeAspect="1"/>
          </p:cNvGraphicFramePr>
          <p:nvPr/>
        </p:nvGraphicFramePr>
        <p:xfrm>
          <a:off x="8754533" y="4703764"/>
          <a:ext cx="999067" cy="547687"/>
        </p:xfrm>
        <a:graphic>
          <a:graphicData uri="http://schemas.openxmlformats.org/presentationml/2006/ole">
            <p:oleObj spid="_x0000_s1184770" name="Equation" r:id="rId3" imgW="520474" imgH="380835" progId="">
              <p:embed/>
            </p:oleObj>
          </a:graphicData>
        </a:graphic>
      </p:graphicFrame>
      <p:sp>
        <p:nvSpPr>
          <p:cNvPr id="32" name="Oval 31"/>
          <p:cNvSpPr/>
          <p:nvPr/>
        </p:nvSpPr>
        <p:spPr>
          <a:xfrm>
            <a:off x="508000" y="1828800"/>
            <a:ext cx="2032000" cy="5984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3" name="Straight Arrow Connector 32"/>
          <p:cNvCxnSpPr/>
          <p:nvPr/>
        </p:nvCxnSpPr>
        <p:spPr>
          <a:xfrm flipV="1">
            <a:off x="7156451" y="4741864"/>
            <a:ext cx="270933" cy="2873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853" name="Rectangle 16"/>
          <p:cNvSpPr>
            <a:spLocks noChangeArrowheads="1"/>
          </p:cNvSpPr>
          <p:nvPr/>
        </p:nvSpPr>
        <p:spPr bwMode="auto">
          <a:xfrm>
            <a:off x="7793568" y="3713164"/>
            <a:ext cx="2061633" cy="541337"/>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baseline="-25000"/>
              <a:t>/2</a:t>
            </a:r>
            <a:r>
              <a:rPr lang="en-US" sz="2800" i="1" baseline="-25000"/>
              <a:t> </a:t>
            </a:r>
            <a:r>
              <a:rPr lang="en-US" sz="2800" baseline="-25000"/>
              <a:t>= 0.025</a:t>
            </a:r>
            <a:endParaRPr lang="en-US" baseline="-25000"/>
          </a:p>
        </p:txBody>
      </p:sp>
      <p:graphicFrame>
        <p:nvGraphicFramePr>
          <p:cNvPr id="35854" name="Object 1"/>
          <p:cNvGraphicFramePr>
            <a:graphicFrameLocks noChangeAspect="1"/>
          </p:cNvGraphicFramePr>
          <p:nvPr/>
        </p:nvGraphicFramePr>
        <p:xfrm>
          <a:off x="304800" y="1914526"/>
          <a:ext cx="2194984" cy="468313"/>
        </p:xfrm>
        <a:graphic>
          <a:graphicData uri="http://schemas.openxmlformats.org/presentationml/2006/ole">
            <p:oleObj spid="_x0000_s1184771" name="Equation" r:id="rId4" imgW="723586" imgH="228501" progId="">
              <p:embed/>
            </p:oleObj>
          </a:graphicData>
        </a:graphic>
      </p:graphicFrame>
      <p:graphicFrame>
        <p:nvGraphicFramePr>
          <p:cNvPr id="35855" name="Object 2"/>
          <p:cNvGraphicFramePr>
            <a:graphicFrameLocks noChangeAspect="1"/>
          </p:cNvGraphicFramePr>
          <p:nvPr/>
        </p:nvGraphicFramePr>
        <p:xfrm>
          <a:off x="4612218" y="1863726"/>
          <a:ext cx="1077383" cy="468313"/>
        </p:xfrm>
        <a:graphic>
          <a:graphicData uri="http://schemas.openxmlformats.org/presentationml/2006/ole">
            <p:oleObj spid="_x0000_s1184772" name="Equation" r:id="rId5" imgW="355446" imgH="228501" progId="">
              <p:embed/>
            </p:oleObj>
          </a:graphicData>
        </a:graphic>
      </p:graphicFrame>
      <p:sp>
        <p:nvSpPr>
          <p:cNvPr id="35856" name="Rectangle 3"/>
          <p:cNvSpPr>
            <a:spLocks noChangeArrowheads="1"/>
          </p:cNvSpPr>
          <p:nvPr/>
        </p:nvSpPr>
        <p:spPr bwMode="auto">
          <a:xfrm>
            <a:off x="1625600" y="1927225"/>
            <a:ext cx="9753600" cy="400050"/>
          </a:xfrm>
          <a:prstGeom prst="rect">
            <a:avLst/>
          </a:prstGeom>
          <a:noFill/>
          <a:ln w="9525">
            <a:noFill/>
            <a:miter lim="800000"/>
            <a:headEnd/>
            <a:tailEnd/>
          </a:ln>
        </p:spPr>
        <p:txBody>
          <a:bodyPr>
            <a:spAutoFit/>
          </a:bodyPr>
          <a:lstStyle/>
          <a:p>
            <a:pPr lvl="1" eaLnBrk="1" hangingPunct="1">
              <a:spcBef>
                <a:spcPts val="1800"/>
              </a:spcBef>
            </a:pPr>
            <a:r>
              <a:rPr lang="en-US" sz="2000"/>
              <a:t>   is greater than          = 1.96, so </a:t>
            </a:r>
            <a:r>
              <a:rPr lang="en-US" sz="2000" b="1"/>
              <a:t>reject </a:t>
            </a:r>
            <a:r>
              <a:rPr lang="en-US" sz="2000" b="1" i="1"/>
              <a:t>H</a:t>
            </a:r>
            <a:r>
              <a:rPr lang="en-US" sz="2000" b="1" baseline="-25000"/>
              <a:t>0</a:t>
            </a:r>
          </a:p>
        </p:txBody>
      </p:sp>
      <p:cxnSp>
        <p:nvCxnSpPr>
          <p:cNvPr id="38" name="Elbow Connector 37"/>
          <p:cNvCxnSpPr>
            <a:stCxn id="32" idx="4"/>
          </p:cNvCxnSpPr>
          <p:nvPr/>
        </p:nvCxnSpPr>
        <p:spPr>
          <a:xfrm rot="16200000" flipH="1">
            <a:off x="4523582" y="-572293"/>
            <a:ext cx="300037" cy="6299200"/>
          </a:xfrm>
          <a:prstGeom prst="bentConnector2">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35858" name="Object 55"/>
          <p:cNvGraphicFramePr>
            <a:graphicFrameLocks noChangeAspect="1"/>
          </p:cNvGraphicFramePr>
          <p:nvPr/>
        </p:nvGraphicFramePr>
        <p:xfrm>
          <a:off x="7255934" y="5521326"/>
          <a:ext cx="1265767" cy="269875"/>
        </p:xfrm>
        <a:graphic>
          <a:graphicData uri="http://schemas.openxmlformats.org/presentationml/2006/ole">
            <p:oleObj spid="_x0000_s1184773" name="Equation" r:id="rId6" imgW="723586" imgH="228501" progId="">
              <p:embed/>
            </p:oleObj>
          </a:graphicData>
        </a:graphic>
      </p:graphicFrame>
      <p:cxnSp>
        <p:nvCxnSpPr>
          <p:cNvPr id="61" name="Straight Arrow Connector 60"/>
          <p:cNvCxnSpPr/>
          <p:nvPr/>
        </p:nvCxnSpPr>
        <p:spPr>
          <a:xfrm flipV="1">
            <a:off x="7823200" y="4779963"/>
            <a:ext cx="0" cy="7413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5860" name="Object 30"/>
          <p:cNvGraphicFramePr>
            <a:graphicFrameLocks noChangeAspect="1"/>
          </p:cNvGraphicFramePr>
          <p:nvPr/>
        </p:nvGraphicFramePr>
        <p:xfrm>
          <a:off x="6565900" y="5029200"/>
          <a:ext cx="1185333" cy="292100"/>
        </p:xfrm>
        <a:graphic>
          <a:graphicData uri="http://schemas.openxmlformats.org/presentationml/2006/ole">
            <p:oleObj spid="_x0000_s1184774" name="Equation" r:id="rId7" imgW="774364" imgH="228501" progId="">
              <p:embed/>
            </p:oleObj>
          </a:graphicData>
        </a:graphic>
      </p:graphicFrame>
      <p:cxnSp>
        <p:nvCxnSpPr>
          <p:cNvPr id="62" name="Straight Connector 61"/>
          <p:cNvCxnSpPr/>
          <p:nvPr/>
        </p:nvCxnSpPr>
        <p:spPr>
          <a:xfrm flipV="1">
            <a:off x="7416800" y="4359276"/>
            <a:ext cx="0" cy="307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862" name="Freeform 63"/>
          <p:cNvSpPr>
            <a:spLocks/>
          </p:cNvSpPr>
          <p:nvPr/>
        </p:nvSpPr>
        <p:spPr bwMode="auto">
          <a:xfrm>
            <a:off x="5695952" y="3027363"/>
            <a:ext cx="2736849" cy="15621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cxnSp>
        <p:nvCxnSpPr>
          <p:cNvPr id="54" name="Straight Arrow Connector 53"/>
          <p:cNvCxnSpPr/>
          <p:nvPr/>
        </p:nvCxnSpPr>
        <p:spPr>
          <a:xfrm flipH="1">
            <a:off x="7823200" y="2727326"/>
            <a:ext cx="0" cy="195421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864" name="Line 64"/>
          <p:cNvSpPr>
            <a:spLocks noChangeShapeType="1"/>
          </p:cNvSpPr>
          <p:nvPr/>
        </p:nvSpPr>
        <p:spPr bwMode="auto">
          <a:xfrm flipH="1" flipV="1">
            <a:off x="7823200" y="4662488"/>
            <a:ext cx="0" cy="50800"/>
          </a:xfrm>
          <a:prstGeom prst="line">
            <a:avLst/>
          </a:prstGeom>
          <a:noFill/>
          <a:ln w="28575" cap="sq">
            <a:solidFill>
              <a:schemeClr val="tx2"/>
            </a:solidFill>
            <a:miter lim="800000"/>
            <a:headEnd/>
            <a:tailEnd/>
          </a:ln>
          <a:effectLst/>
        </p:spPr>
        <p:txBody>
          <a:bodyPr wrap="none"/>
          <a:lstStyle/>
          <a:p>
            <a:endParaRPr lang="en-US"/>
          </a:p>
        </p:txBody>
      </p:sp>
      <p:graphicFrame>
        <p:nvGraphicFramePr>
          <p:cNvPr id="35865" name="Object 1"/>
          <p:cNvGraphicFramePr>
            <a:graphicFrameLocks noChangeAspect="1"/>
          </p:cNvGraphicFramePr>
          <p:nvPr/>
        </p:nvGraphicFramePr>
        <p:xfrm>
          <a:off x="3151717" y="5029200"/>
          <a:ext cx="1513416" cy="292100"/>
        </p:xfrm>
        <a:graphic>
          <a:graphicData uri="http://schemas.openxmlformats.org/presentationml/2006/ole">
            <p:oleObj spid="_x0000_s1184775" name="Equation" r:id="rId8" imgW="990600" imgH="228600" progId="">
              <p:embed/>
            </p:oleObj>
          </a:graphicData>
        </a:graphic>
      </p:graphicFrame>
      <p:sp>
        <p:nvSpPr>
          <p:cNvPr id="35866" name="Rectangle 16"/>
          <p:cNvSpPr>
            <a:spLocks noChangeArrowheads="1"/>
          </p:cNvSpPr>
          <p:nvPr/>
        </p:nvSpPr>
        <p:spPr bwMode="auto">
          <a:xfrm>
            <a:off x="1828801" y="3725863"/>
            <a:ext cx="1960033" cy="541337"/>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baseline="-25000"/>
              <a:t>/2</a:t>
            </a:r>
            <a:r>
              <a:rPr lang="en-US" sz="2800" i="1" baseline="-25000"/>
              <a:t> </a:t>
            </a:r>
            <a:r>
              <a:rPr lang="en-US" sz="2800" baseline="-25000"/>
              <a:t>= 0.025</a:t>
            </a:r>
            <a:endParaRPr lang="en-US" baseline="-25000"/>
          </a:p>
        </p:txBody>
      </p:sp>
      <p:sp>
        <p:nvSpPr>
          <p:cNvPr id="35867" name="Line 59"/>
          <p:cNvSpPr>
            <a:spLocks noChangeShapeType="1"/>
          </p:cNvSpPr>
          <p:nvPr/>
        </p:nvSpPr>
        <p:spPr bwMode="auto">
          <a:xfrm>
            <a:off x="3251200" y="4284664"/>
            <a:ext cx="101600" cy="211137"/>
          </a:xfrm>
          <a:prstGeom prst="line">
            <a:avLst/>
          </a:prstGeom>
          <a:noFill/>
          <a:ln w="12700">
            <a:solidFill>
              <a:schemeClr val="tx1"/>
            </a:solidFill>
            <a:round/>
            <a:headEnd type="none" w="sm" len="sm"/>
            <a:tailEnd type="stealth" w="med" len="med"/>
          </a:ln>
          <a:effectLst/>
        </p:spPr>
        <p:txBody>
          <a:bodyPr wrap="none" anchor="ctr"/>
          <a:lstStyle/>
          <a:p>
            <a:endParaRPr lang="en-US"/>
          </a:p>
        </p:txBody>
      </p:sp>
      <p:cxnSp>
        <p:nvCxnSpPr>
          <p:cNvPr id="42" name="Straight Arrow Connector 41"/>
          <p:cNvCxnSpPr/>
          <p:nvPr/>
        </p:nvCxnSpPr>
        <p:spPr>
          <a:xfrm flipH="1" flipV="1">
            <a:off x="3962400" y="4741863"/>
            <a:ext cx="101600" cy="279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979333" y="4354514"/>
            <a:ext cx="0" cy="307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870" name="Freeform 62"/>
          <p:cNvSpPr>
            <a:spLocks/>
          </p:cNvSpPr>
          <p:nvPr/>
        </p:nvSpPr>
        <p:spPr bwMode="auto">
          <a:xfrm>
            <a:off x="2946400" y="3027363"/>
            <a:ext cx="2736851" cy="15621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35871" name="Rectangle 16"/>
          <p:cNvSpPr>
            <a:spLocks noChangeArrowheads="1"/>
          </p:cNvSpPr>
          <p:nvPr/>
        </p:nvSpPr>
        <p:spPr bwMode="auto">
          <a:xfrm>
            <a:off x="5181600" y="4800600"/>
            <a:ext cx="1126067" cy="484188"/>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1.8</a:t>
            </a:r>
          </a:p>
          <a:p>
            <a:pPr>
              <a:lnSpc>
                <a:spcPct val="80000"/>
              </a:lnSpc>
            </a:pPr>
            <a:r>
              <a:rPr lang="en-US" sz="2400" baseline="-25000"/>
              <a:t>    0</a:t>
            </a:r>
            <a:endParaRPr lang="en-US" baseline="-25000"/>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838200" y="76200"/>
            <a:ext cx="10515600" cy="9144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Known)</a:t>
            </a:r>
          </a:p>
        </p:txBody>
      </p:sp>
      <p:sp>
        <p:nvSpPr>
          <p:cNvPr id="47107" name="Content Placeholder 2"/>
          <p:cNvSpPr>
            <a:spLocks noGrp="1"/>
          </p:cNvSpPr>
          <p:nvPr>
            <p:ph idx="1"/>
          </p:nvPr>
        </p:nvSpPr>
        <p:spPr>
          <a:xfrm>
            <a:off x="609600" y="1295400"/>
            <a:ext cx="10261600" cy="4525963"/>
          </a:xfrm>
        </p:spPr>
        <p:txBody>
          <a:bodyPr>
            <a:normAutofit/>
          </a:bodyPr>
          <a:lstStyle/>
          <a:p>
            <a:pPr>
              <a:spcBef>
                <a:spcPts val="1800"/>
              </a:spcBef>
              <a:buFont typeface="Arial" panose="020B0604020202020204" pitchFamily="34" charset="0"/>
              <a:buNone/>
              <a:defRPr/>
            </a:pPr>
            <a:r>
              <a:rPr lang="en-US" sz="2400" b="1" dirty="0" smtClean="0">
                <a:solidFill>
                  <a:schemeClr val="tx1"/>
                </a:solidFill>
              </a:rPr>
              <a:t>Example: </a:t>
            </a:r>
            <a:r>
              <a:rPr lang="en-US" sz="2400" dirty="0" smtClean="0">
                <a:solidFill>
                  <a:schemeClr val="tx1"/>
                </a:solidFill>
              </a:rPr>
              <a:t>(continued)</a:t>
            </a:r>
          </a:p>
          <a:p>
            <a:pPr>
              <a:spcBef>
                <a:spcPts val="1800"/>
              </a:spcBef>
              <a:buFont typeface="Arial" panose="020B0604020202020204" pitchFamily="34" charset="0"/>
              <a:buNone/>
              <a:defRPr/>
            </a:pPr>
            <a:r>
              <a:rPr lang="en-US" sz="2400" dirty="0" smtClean="0">
                <a:solidFill>
                  <a:schemeClr val="tx1"/>
                </a:solidFill>
              </a:rPr>
              <a:t>Step 6:  (Final Step) State the conclusion</a:t>
            </a:r>
          </a:p>
          <a:p>
            <a:pPr>
              <a:spcBef>
                <a:spcPts val="1800"/>
              </a:spcBef>
              <a:buFont typeface="Arial" panose="020B0604020202020204" pitchFamily="34" charset="0"/>
              <a:buNone/>
              <a:defRPr/>
            </a:pPr>
            <a:endParaRPr lang="en-US" sz="2400" dirty="0" smtClean="0">
              <a:solidFill>
                <a:schemeClr val="tx1"/>
              </a:solidFill>
            </a:endParaRPr>
          </a:p>
          <a:p>
            <a:pPr marL="342900" indent="-342900">
              <a:buFont typeface="Arial" panose="020B0604020202020204" pitchFamily="34" charset="0"/>
              <a:buChar char="•"/>
              <a:defRPr/>
            </a:pPr>
            <a:r>
              <a:rPr lang="en-US" sz="2400" dirty="0" smtClean="0">
                <a:solidFill>
                  <a:schemeClr val="tx1"/>
                </a:solidFill>
              </a:rPr>
              <a:t>Our sample of 49 smartphone users provides sufficient evidence to reject the null hypothesis, so we support the alternative hypothesis that the average data use is not equal to 1.8 gigabytes per month.</a:t>
            </a: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The </a:t>
            </a:r>
            <a:r>
              <a:rPr lang="en-US" i="1" dirty="0" smtClean="0"/>
              <a:t>p</a:t>
            </a:r>
            <a:r>
              <a:rPr lang="en-US" dirty="0" smtClean="0"/>
              <a:t>-value Approach to Hypothesis Testing: Two-Tail Tests</a:t>
            </a:r>
          </a:p>
        </p:txBody>
      </p:sp>
      <p:sp>
        <p:nvSpPr>
          <p:cNvPr id="48131" name="Content Placeholder 2"/>
          <p:cNvSpPr>
            <a:spLocks noGrp="1"/>
          </p:cNvSpPr>
          <p:nvPr>
            <p:ph idx="1"/>
          </p:nvPr>
        </p:nvSpPr>
        <p:spPr>
          <a:xfrm>
            <a:off x="609600" y="1219201"/>
            <a:ext cx="10972800" cy="4602163"/>
          </a:xfrm>
        </p:spPr>
        <p:txBody>
          <a:bodyPr>
            <a:normAutofit/>
          </a:bodyPr>
          <a:lstStyle/>
          <a:p>
            <a:pPr>
              <a:buFont typeface="Arial" panose="020B0604020202020204" pitchFamily="34" charset="0"/>
              <a:buNone/>
              <a:defRPr/>
            </a:pPr>
            <a:r>
              <a:rPr lang="en-US" sz="2400" dirty="0" smtClean="0">
                <a:solidFill>
                  <a:schemeClr val="tx1"/>
                </a:solidFill>
              </a:rPr>
              <a:t>For a two-tail hypothesis test, the </a:t>
            </a:r>
            <a:r>
              <a:rPr lang="en-US" sz="2400" i="1" dirty="0" smtClean="0">
                <a:solidFill>
                  <a:schemeClr val="tx1"/>
                </a:solidFill>
              </a:rPr>
              <a:t>p</a:t>
            </a:r>
            <a:r>
              <a:rPr lang="en-US" sz="2400" dirty="0" smtClean="0">
                <a:solidFill>
                  <a:schemeClr val="tx1"/>
                </a:solidFill>
              </a:rPr>
              <a:t>-value is a sum of two tail areas</a:t>
            </a:r>
          </a:p>
          <a:p>
            <a:pPr marL="342900" indent="-342900">
              <a:buFont typeface="Arial" panose="020B0604020202020204" pitchFamily="34" charset="0"/>
              <a:buChar char="•"/>
              <a:defRPr/>
            </a:pPr>
            <a:r>
              <a:rPr lang="en-US" sz="2400" dirty="0" smtClean="0">
                <a:solidFill>
                  <a:schemeClr val="tx1"/>
                </a:solidFill>
              </a:rPr>
              <a:t>Illustrate using the smartphone example:</a:t>
            </a:r>
          </a:p>
          <a:p>
            <a:pPr>
              <a:buFontTx/>
              <a:buNone/>
              <a:defRPr/>
            </a:pPr>
            <a:endParaRPr lang="en-US" sz="2400" dirty="0" smtClean="0">
              <a:solidFill>
                <a:schemeClr val="tx1"/>
              </a:solidFill>
            </a:endParaRPr>
          </a:p>
        </p:txBody>
      </p:sp>
      <p:cxnSp>
        <p:nvCxnSpPr>
          <p:cNvPr id="6" name="Straight Arrow Connector 5"/>
          <p:cNvCxnSpPr/>
          <p:nvPr/>
        </p:nvCxnSpPr>
        <p:spPr>
          <a:xfrm flipV="1">
            <a:off x="7416800" y="4460875"/>
            <a:ext cx="0" cy="850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7893" name="Object 8"/>
          <p:cNvGraphicFramePr>
            <a:graphicFrameLocks noChangeAspect="1"/>
          </p:cNvGraphicFramePr>
          <p:nvPr/>
        </p:nvGraphicFramePr>
        <p:xfrm>
          <a:off x="6096000" y="4784725"/>
          <a:ext cx="1439333" cy="292100"/>
        </p:xfrm>
        <a:graphic>
          <a:graphicData uri="http://schemas.openxmlformats.org/presentationml/2006/ole">
            <p:oleObj spid="_x0000_s1185794" name="Equation" r:id="rId4" imgW="939800" imgH="228600" progId="">
              <p:embed/>
            </p:oleObj>
          </a:graphicData>
        </a:graphic>
      </p:graphicFrame>
      <p:sp>
        <p:nvSpPr>
          <p:cNvPr id="37894" name="Freeform 66"/>
          <p:cNvSpPr>
            <a:spLocks/>
          </p:cNvSpPr>
          <p:nvPr/>
        </p:nvSpPr>
        <p:spPr bwMode="auto">
          <a:xfrm flipH="1">
            <a:off x="2946401" y="4195763"/>
            <a:ext cx="632884" cy="158750"/>
          </a:xfrm>
          <a:custGeom>
            <a:avLst/>
            <a:gdLst>
              <a:gd name="T0" fmla="*/ 2147483647 w 6127"/>
              <a:gd name="T1" fmla="*/ 2147483647 h 10989"/>
              <a:gd name="T2" fmla="*/ 2147483647 w 6127"/>
              <a:gd name="T3" fmla="*/ 2147483647 h 10989"/>
              <a:gd name="T4" fmla="*/ 2147483647 w 6127"/>
              <a:gd name="T5" fmla="*/ 2147483647 h 10989"/>
              <a:gd name="T6" fmla="*/ 2147483647 w 6127"/>
              <a:gd name="T7" fmla="*/ 0 h 10989"/>
              <a:gd name="T8" fmla="*/ 0 w 6127"/>
              <a:gd name="T9" fmla="*/ 2147483647 h 10989"/>
              <a:gd name="T10" fmla="*/ 2147483647 w 6127"/>
              <a:gd name="T11" fmla="*/ 2147483647 h 109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27" h="10989">
                <a:moveTo>
                  <a:pt x="6127" y="4507"/>
                </a:moveTo>
                <a:lnTo>
                  <a:pt x="3656" y="3846"/>
                </a:lnTo>
                <a:lnTo>
                  <a:pt x="1173" y="1044"/>
                </a:lnTo>
                <a:lnTo>
                  <a:pt x="91" y="0"/>
                </a:lnTo>
                <a:cubicBezTo>
                  <a:pt x="61" y="3663"/>
                  <a:pt x="30" y="7326"/>
                  <a:pt x="0" y="10989"/>
                </a:cubicBezTo>
                <a:lnTo>
                  <a:pt x="6121" y="9505"/>
                </a:lnTo>
              </a:path>
            </a:pathLst>
          </a:custGeom>
          <a:solidFill>
            <a:srgbClr val="FFC000"/>
          </a:solidFill>
          <a:ln w="9525">
            <a:noFill/>
            <a:round/>
            <a:headEnd/>
            <a:tailEnd/>
          </a:ln>
        </p:spPr>
        <p:txBody>
          <a:bodyPr/>
          <a:lstStyle/>
          <a:p>
            <a:endParaRPr lang="en-US"/>
          </a:p>
        </p:txBody>
      </p:sp>
      <p:sp>
        <p:nvSpPr>
          <p:cNvPr id="37895" name="Freeform 66"/>
          <p:cNvSpPr>
            <a:spLocks/>
          </p:cNvSpPr>
          <p:nvPr/>
        </p:nvSpPr>
        <p:spPr bwMode="auto">
          <a:xfrm>
            <a:off x="7816850" y="4189414"/>
            <a:ext cx="632883" cy="153987"/>
          </a:xfrm>
          <a:custGeom>
            <a:avLst/>
            <a:gdLst>
              <a:gd name="T0" fmla="*/ 2147483647 w 6127"/>
              <a:gd name="T1" fmla="*/ 2147483647 h 10319"/>
              <a:gd name="T2" fmla="*/ 2147483647 w 6127"/>
              <a:gd name="T3" fmla="*/ 2147483647 h 10319"/>
              <a:gd name="T4" fmla="*/ 2147483647 w 6127"/>
              <a:gd name="T5" fmla="*/ 2147483647 h 10319"/>
              <a:gd name="T6" fmla="*/ 2147483647 w 6127"/>
              <a:gd name="T7" fmla="*/ 0 h 10319"/>
              <a:gd name="T8" fmla="*/ 0 w 6127"/>
              <a:gd name="T9" fmla="*/ 2147483647 h 10319"/>
              <a:gd name="T10" fmla="*/ 2147483647 w 6127"/>
              <a:gd name="T11" fmla="*/ 2147483647 h 103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27" h="10319">
                <a:moveTo>
                  <a:pt x="6127" y="4682"/>
                </a:moveTo>
                <a:lnTo>
                  <a:pt x="3656" y="4043"/>
                </a:lnTo>
                <a:lnTo>
                  <a:pt x="1173" y="1329"/>
                </a:lnTo>
                <a:lnTo>
                  <a:pt x="30" y="0"/>
                </a:lnTo>
                <a:cubicBezTo>
                  <a:pt x="20" y="3440"/>
                  <a:pt x="10" y="6879"/>
                  <a:pt x="0" y="10319"/>
                </a:cubicBezTo>
                <a:lnTo>
                  <a:pt x="6121" y="9521"/>
                </a:lnTo>
              </a:path>
            </a:pathLst>
          </a:custGeom>
          <a:solidFill>
            <a:srgbClr val="FFC000"/>
          </a:solidFill>
          <a:ln w="9525">
            <a:noFill/>
            <a:round/>
            <a:headEnd/>
            <a:tailEnd/>
          </a:ln>
        </p:spPr>
        <p:txBody>
          <a:bodyPr/>
          <a:lstStyle/>
          <a:p>
            <a:endParaRPr lang="en-US"/>
          </a:p>
        </p:txBody>
      </p:sp>
      <p:sp>
        <p:nvSpPr>
          <p:cNvPr id="37896" name="Line 64"/>
          <p:cNvSpPr>
            <a:spLocks noChangeShapeType="1"/>
          </p:cNvSpPr>
          <p:nvPr/>
        </p:nvSpPr>
        <p:spPr bwMode="auto">
          <a:xfrm flipH="1" flipV="1">
            <a:off x="5683251" y="4364038"/>
            <a:ext cx="0" cy="50800"/>
          </a:xfrm>
          <a:prstGeom prst="line">
            <a:avLst/>
          </a:prstGeom>
          <a:noFill/>
          <a:ln w="28575" cap="sq">
            <a:solidFill>
              <a:schemeClr val="tx2"/>
            </a:solidFill>
            <a:miter lim="800000"/>
            <a:headEnd/>
            <a:tailEnd/>
          </a:ln>
          <a:effectLst/>
        </p:spPr>
        <p:txBody>
          <a:bodyPr wrap="none"/>
          <a:lstStyle/>
          <a:p>
            <a:endParaRPr lang="en-US"/>
          </a:p>
        </p:txBody>
      </p:sp>
      <p:sp>
        <p:nvSpPr>
          <p:cNvPr id="37897" name="Line 59"/>
          <p:cNvSpPr>
            <a:spLocks noChangeShapeType="1"/>
          </p:cNvSpPr>
          <p:nvPr/>
        </p:nvSpPr>
        <p:spPr bwMode="auto">
          <a:xfrm flipH="1">
            <a:off x="8077200" y="3957638"/>
            <a:ext cx="1524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37898" name="Freeform 65"/>
          <p:cNvSpPr>
            <a:spLocks/>
          </p:cNvSpPr>
          <p:nvPr/>
        </p:nvSpPr>
        <p:spPr bwMode="auto">
          <a:xfrm flipV="1">
            <a:off x="2844800" y="4262439"/>
            <a:ext cx="5892800" cy="7778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graphicFrame>
        <p:nvGraphicFramePr>
          <p:cNvPr id="37899" name="Object 2"/>
          <p:cNvGraphicFramePr>
            <a:graphicFrameLocks noChangeAspect="1"/>
          </p:cNvGraphicFramePr>
          <p:nvPr/>
        </p:nvGraphicFramePr>
        <p:xfrm>
          <a:off x="9165167" y="4822825"/>
          <a:ext cx="999067" cy="584200"/>
        </p:xfrm>
        <a:graphic>
          <a:graphicData uri="http://schemas.openxmlformats.org/presentationml/2006/ole">
            <p:oleObj spid="_x0000_s1185795" name="Equation" r:id="rId5" imgW="520474" imgH="406224" progId="">
              <p:embed/>
            </p:oleObj>
          </a:graphicData>
        </a:graphic>
      </p:graphicFrame>
      <p:sp>
        <p:nvSpPr>
          <p:cNvPr id="44044" name="Rectangle 16"/>
          <p:cNvSpPr>
            <a:spLocks noChangeArrowheads="1"/>
          </p:cNvSpPr>
          <p:nvPr/>
        </p:nvSpPr>
        <p:spPr bwMode="auto">
          <a:xfrm>
            <a:off x="7418918" y="2700338"/>
            <a:ext cx="2061633" cy="31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l-GR" sz="1800" i="1" dirty="0" smtClean="0">
                <a:latin typeface="+mn-lt"/>
                <a:cs typeface="Arial" panose="020B0604020202020204" pitchFamily="34" charset="0"/>
              </a:rPr>
              <a:t>α</a:t>
            </a:r>
            <a:r>
              <a:rPr lang="en-US" sz="1800" dirty="0" smtClean="0">
                <a:latin typeface="Arial" panose="020B0604020202020204" pitchFamily="34" charset="0"/>
                <a:cs typeface="Arial" panose="020B0604020202020204" pitchFamily="34" charset="0"/>
              </a:rPr>
              <a:t>/2</a:t>
            </a:r>
            <a:r>
              <a:rPr lang="en-US" sz="1800" i="1"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 0.025</a:t>
            </a:r>
            <a:endParaRPr lang="en-US" sz="1200" dirty="0" smtClean="0">
              <a:latin typeface="Arial" panose="020B0604020202020204" pitchFamily="34" charset="0"/>
              <a:cs typeface="Arial" panose="020B0604020202020204" pitchFamily="34" charset="0"/>
            </a:endParaRPr>
          </a:p>
        </p:txBody>
      </p:sp>
      <p:graphicFrame>
        <p:nvGraphicFramePr>
          <p:cNvPr id="37901" name="Object 55"/>
          <p:cNvGraphicFramePr>
            <a:graphicFrameLocks noChangeAspect="1"/>
          </p:cNvGraphicFramePr>
          <p:nvPr/>
        </p:nvGraphicFramePr>
        <p:xfrm>
          <a:off x="7721600" y="5194301"/>
          <a:ext cx="1111251" cy="269875"/>
        </p:xfrm>
        <a:graphic>
          <a:graphicData uri="http://schemas.openxmlformats.org/presentationml/2006/ole">
            <p:oleObj spid="_x0000_s1185796" name="Equation" r:id="rId6" imgW="634725" imgH="228501" progId="">
              <p:embed/>
            </p:oleObj>
          </a:graphicData>
        </a:graphic>
      </p:graphicFrame>
      <p:cxnSp>
        <p:nvCxnSpPr>
          <p:cNvPr id="18" name="Straight Arrow Connector 17"/>
          <p:cNvCxnSpPr/>
          <p:nvPr/>
        </p:nvCxnSpPr>
        <p:spPr>
          <a:xfrm flipV="1">
            <a:off x="7823200" y="4452938"/>
            <a:ext cx="0" cy="7413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416800" y="4032251"/>
            <a:ext cx="0" cy="307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904" name="Freeform 63"/>
          <p:cNvSpPr>
            <a:spLocks/>
          </p:cNvSpPr>
          <p:nvPr/>
        </p:nvSpPr>
        <p:spPr bwMode="auto">
          <a:xfrm>
            <a:off x="5695952" y="2700338"/>
            <a:ext cx="2736849" cy="15621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37905" name="Line 64"/>
          <p:cNvSpPr>
            <a:spLocks noChangeShapeType="1"/>
          </p:cNvSpPr>
          <p:nvPr/>
        </p:nvSpPr>
        <p:spPr bwMode="auto">
          <a:xfrm flipH="1" flipV="1">
            <a:off x="7823200" y="4346575"/>
            <a:ext cx="0" cy="50800"/>
          </a:xfrm>
          <a:prstGeom prst="line">
            <a:avLst/>
          </a:prstGeom>
          <a:noFill/>
          <a:ln w="28575" cap="sq">
            <a:solidFill>
              <a:schemeClr val="tx2"/>
            </a:solidFill>
            <a:miter lim="800000"/>
            <a:headEnd/>
            <a:tailEnd/>
          </a:ln>
          <a:effectLst/>
        </p:spPr>
        <p:txBody>
          <a:bodyPr wrap="none"/>
          <a:lstStyle/>
          <a:p>
            <a:endParaRPr lang="en-US"/>
          </a:p>
        </p:txBody>
      </p:sp>
      <p:sp>
        <p:nvSpPr>
          <p:cNvPr id="37906" name="Line 59"/>
          <p:cNvSpPr>
            <a:spLocks noChangeShapeType="1"/>
          </p:cNvSpPr>
          <p:nvPr/>
        </p:nvSpPr>
        <p:spPr bwMode="auto">
          <a:xfrm>
            <a:off x="3251200" y="3957639"/>
            <a:ext cx="101600" cy="211137"/>
          </a:xfrm>
          <a:prstGeom prst="line">
            <a:avLst/>
          </a:prstGeom>
          <a:noFill/>
          <a:ln w="12700">
            <a:solidFill>
              <a:schemeClr val="tx1"/>
            </a:solidFill>
            <a:round/>
            <a:headEnd type="none" w="sm" len="sm"/>
            <a:tailEnd type="stealth" w="med" len="med"/>
          </a:ln>
          <a:effectLst/>
        </p:spPr>
        <p:txBody>
          <a:bodyPr wrap="none" anchor="ctr"/>
          <a:lstStyle/>
          <a:p>
            <a:endParaRPr lang="en-US"/>
          </a:p>
        </p:txBody>
      </p:sp>
      <p:cxnSp>
        <p:nvCxnSpPr>
          <p:cNvPr id="24" name="Straight Connector 23"/>
          <p:cNvCxnSpPr/>
          <p:nvPr/>
        </p:nvCxnSpPr>
        <p:spPr>
          <a:xfrm flipV="1">
            <a:off x="3979333" y="4027489"/>
            <a:ext cx="0" cy="307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908" name="Freeform 62"/>
          <p:cNvSpPr>
            <a:spLocks/>
          </p:cNvSpPr>
          <p:nvPr/>
        </p:nvSpPr>
        <p:spPr bwMode="auto">
          <a:xfrm>
            <a:off x="2946400" y="2700338"/>
            <a:ext cx="2736851" cy="15621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37909" name="Rectangle 16"/>
          <p:cNvSpPr>
            <a:spLocks noChangeArrowheads="1"/>
          </p:cNvSpPr>
          <p:nvPr/>
        </p:nvSpPr>
        <p:spPr bwMode="auto">
          <a:xfrm>
            <a:off x="5181600" y="4446589"/>
            <a:ext cx="1126067" cy="484187"/>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1.8</a:t>
            </a:r>
          </a:p>
          <a:p>
            <a:pPr>
              <a:lnSpc>
                <a:spcPct val="80000"/>
              </a:lnSpc>
            </a:pPr>
            <a:r>
              <a:rPr lang="en-US" sz="2400" baseline="-25000"/>
              <a:t>    0</a:t>
            </a:r>
            <a:endParaRPr lang="en-US" baseline="-25000"/>
          </a:p>
        </p:txBody>
      </p:sp>
      <p:graphicFrame>
        <p:nvGraphicFramePr>
          <p:cNvPr id="37910" name="Object 26"/>
          <p:cNvGraphicFramePr>
            <a:graphicFrameLocks noChangeAspect="1"/>
          </p:cNvGraphicFramePr>
          <p:nvPr/>
        </p:nvGraphicFramePr>
        <p:xfrm>
          <a:off x="6366934" y="5194300"/>
          <a:ext cx="1185333" cy="292100"/>
        </p:xfrm>
        <a:graphic>
          <a:graphicData uri="http://schemas.openxmlformats.org/presentationml/2006/ole">
            <p:oleObj spid="_x0000_s1185797" name="Equation" r:id="rId7" imgW="774364" imgH="228501" progId="">
              <p:embed/>
            </p:oleObj>
          </a:graphicData>
        </a:graphic>
      </p:graphicFrame>
      <p:graphicFrame>
        <p:nvGraphicFramePr>
          <p:cNvPr id="37911" name="Object 7"/>
          <p:cNvGraphicFramePr>
            <a:graphicFrameLocks noChangeAspect="1"/>
          </p:cNvGraphicFramePr>
          <p:nvPr/>
        </p:nvGraphicFramePr>
        <p:xfrm>
          <a:off x="7721600" y="4819651"/>
          <a:ext cx="1153584" cy="239713"/>
        </p:xfrm>
        <a:graphic>
          <a:graphicData uri="http://schemas.openxmlformats.org/presentationml/2006/ole">
            <p:oleObj spid="_x0000_s1185798" name="Equation" r:id="rId8" imgW="660113" imgH="203112" progId="">
              <p:embed/>
            </p:oleObj>
          </a:graphicData>
        </a:graphic>
      </p:graphicFrame>
      <p:cxnSp>
        <p:nvCxnSpPr>
          <p:cNvPr id="29" name="Straight Arrow Connector 28"/>
          <p:cNvCxnSpPr/>
          <p:nvPr/>
        </p:nvCxnSpPr>
        <p:spPr>
          <a:xfrm flipV="1">
            <a:off x="3979333" y="4460875"/>
            <a:ext cx="0" cy="850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7913" name="Object 8"/>
          <p:cNvGraphicFramePr>
            <a:graphicFrameLocks noChangeAspect="1"/>
          </p:cNvGraphicFramePr>
          <p:nvPr/>
        </p:nvGraphicFramePr>
        <p:xfrm>
          <a:off x="3742267" y="4784725"/>
          <a:ext cx="1439333" cy="292100"/>
        </p:xfrm>
        <a:graphic>
          <a:graphicData uri="http://schemas.openxmlformats.org/presentationml/2006/ole">
            <p:oleObj spid="_x0000_s1185799" name="Equation" r:id="rId9" imgW="939800" imgH="228600" progId="">
              <p:embed/>
            </p:oleObj>
          </a:graphicData>
        </a:graphic>
      </p:graphicFrame>
      <p:graphicFrame>
        <p:nvGraphicFramePr>
          <p:cNvPr id="37914" name="Object 30"/>
          <p:cNvGraphicFramePr>
            <a:graphicFrameLocks noChangeAspect="1"/>
          </p:cNvGraphicFramePr>
          <p:nvPr/>
        </p:nvGraphicFramePr>
        <p:xfrm>
          <a:off x="3767667" y="5194300"/>
          <a:ext cx="1515533" cy="292100"/>
        </p:xfrm>
        <a:graphic>
          <a:graphicData uri="http://schemas.openxmlformats.org/presentationml/2006/ole">
            <p:oleObj spid="_x0000_s1185800" name="Equation" r:id="rId10" imgW="990600" imgH="228600" progId="">
              <p:embed/>
            </p:oleObj>
          </a:graphicData>
        </a:graphic>
      </p:graphicFrame>
      <p:sp>
        <p:nvSpPr>
          <p:cNvPr id="32" name="Rectangle 31"/>
          <p:cNvSpPr/>
          <p:nvPr/>
        </p:nvSpPr>
        <p:spPr>
          <a:xfrm>
            <a:off x="7620000" y="5121275"/>
            <a:ext cx="1320800" cy="381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7916" name="Object 55"/>
          <p:cNvGraphicFramePr>
            <a:graphicFrameLocks noChangeAspect="1"/>
          </p:cNvGraphicFramePr>
          <p:nvPr/>
        </p:nvGraphicFramePr>
        <p:xfrm>
          <a:off x="2336801" y="5194301"/>
          <a:ext cx="1267884" cy="269875"/>
        </p:xfrm>
        <a:graphic>
          <a:graphicData uri="http://schemas.openxmlformats.org/presentationml/2006/ole">
            <p:oleObj spid="_x0000_s1185801" name="Equation" r:id="rId11" imgW="723586" imgH="228501" progId="">
              <p:embed/>
            </p:oleObj>
          </a:graphicData>
        </a:graphic>
      </p:graphicFrame>
      <p:cxnSp>
        <p:nvCxnSpPr>
          <p:cNvPr id="34" name="Straight Arrow Connector 33"/>
          <p:cNvCxnSpPr/>
          <p:nvPr/>
        </p:nvCxnSpPr>
        <p:spPr>
          <a:xfrm flipV="1">
            <a:off x="3556000" y="4452938"/>
            <a:ext cx="0" cy="7413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918" name="Line 64"/>
          <p:cNvSpPr>
            <a:spLocks noChangeShapeType="1"/>
          </p:cNvSpPr>
          <p:nvPr/>
        </p:nvSpPr>
        <p:spPr bwMode="auto">
          <a:xfrm flipH="1" flipV="1">
            <a:off x="3556000" y="4346575"/>
            <a:ext cx="0" cy="50800"/>
          </a:xfrm>
          <a:prstGeom prst="line">
            <a:avLst/>
          </a:prstGeom>
          <a:noFill/>
          <a:ln w="28575" cap="sq">
            <a:solidFill>
              <a:schemeClr val="tx2"/>
            </a:solidFill>
            <a:miter lim="800000"/>
            <a:headEnd/>
            <a:tailEnd/>
          </a:ln>
          <a:effectLst/>
        </p:spPr>
        <p:txBody>
          <a:bodyPr wrap="none"/>
          <a:lstStyle/>
          <a:p>
            <a:endParaRPr lang="en-US"/>
          </a:p>
        </p:txBody>
      </p:sp>
      <p:sp>
        <p:nvSpPr>
          <p:cNvPr id="36" name="Rectangle 35"/>
          <p:cNvSpPr/>
          <p:nvPr/>
        </p:nvSpPr>
        <p:spPr>
          <a:xfrm>
            <a:off x="2235200" y="5121275"/>
            <a:ext cx="1422400" cy="381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7920" name="Rectangle 16"/>
          <p:cNvSpPr>
            <a:spLocks noChangeArrowheads="1"/>
          </p:cNvSpPr>
          <p:nvPr/>
        </p:nvSpPr>
        <p:spPr bwMode="auto">
          <a:xfrm>
            <a:off x="7797800" y="3705225"/>
            <a:ext cx="2463800" cy="311150"/>
          </a:xfrm>
          <a:prstGeom prst="rect">
            <a:avLst/>
          </a:prstGeom>
          <a:noFill/>
          <a:ln w="9525">
            <a:noFill/>
            <a:miter lim="800000"/>
            <a:headEnd/>
            <a:tailEnd/>
          </a:ln>
          <a:effectLst/>
        </p:spPr>
        <p:txBody>
          <a:bodyPr lIns="90488" tIns="44450" rIns="90488" bIns="44450">
            <a:spAutoFit/>
          </a:bodyPr>
          <a:lstStyle/>
          <a:p>
            <a:pPr>
              <a:lnSpc>
                <a:spcPct val="80000"/>
              </a:lnSpc>
            </a:pPr>
            <a:r>
              <a:rPr lang="en-US"/>
              <a:t>Area = 0.0179</a:t>
            </a:r>
            <a:endParaRPr lang="en-US" baseline="-25000"/>
          </a:p>
        </p:txBody>
      </p:sp>
      <p:sp>
        <p:nvSpPr>
          <p:cNvPr id="37921" name="Rectangle 16"/>
          <p:cNvSpPr>
            <a:spLocks noChangeArrowheads="1"/>
          </p:cNvSpPr>
          <p:nvPr/>
        </p:nvSpPr>
        <p:spPr bwMode="auto">
          <a:xfrm>
            <a:off x="1625600" y="3705225"/>
            <a:ext cx="2463800" cy="311150"/>
          </a:xfrm>
          <a:prstGeom prst="rect">
            <a:avLst/>
          </a:prstGeom>
          <a:noFill/>
          <a:ln w="9525">
            <a:noFill/>
            <a:miter lim="800000"/>
            <a:headEnd/>
            <a:tailEnd/>
          </a:ln>
          <a:effectLst/>
        </p:spPr>
        <p:txBody>
          <a:bodyPr lIns="90488" tIns="44450" rIns="90488" bIns="44450">
            <a:spAutoFit/>
          </a:bodyPr>
          <a:lstStyle/>
          <a:p>
            <a:pPr>
              <a:lnSpc>
                <a:spcPct val="80000"/>
              </a:lnSpc>
            </a:pPr>
            <a:r>
              <a:rPr lang="en-US"/>
              <a:t>Area = 0.0179</a:t>
            </a:r>
            <a:endParaRPr lang="en-US" baseline="-25000"/>
          </a:p>
        </p:txBody>
      </p:sp>
      <p:cxnSp>
        <p:nvCxnSpPr>
          <p:cNvPr id="39" name="Straight Connector 38"/>
          <p:cNvCxnSpPr/>
          <p:nvPr/>
        </p:nvCxnSpPr>
        <p:spPr>
          <a:xfrm>
            <a:off x="7416800" y="2700339"/>
            <a:ext cx="0" cy="16541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962400" y="2667001"/>
            <a:ext cx="0" cy="16541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068" name="Rectangle 16"/>
          <p:cNvSpPr>
            <a:spLocks noChangeArrowheads="1"/>
          </p:cNvSpPr>
          <p:nvPr/>
        </p:nvSpPr>
        <p:spPr bwMode="auto">
          <a:xfrm>
            <a:off x="1900768" y="2720975"/>
            <a:ext cx="2061633" cy="31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l-GR" sz="1800" i="1" dirty="0" smtClean="0">
                <a:latin typeface="+mn-lt"/>
                <a:cs typeface="Arial" panose="020B0604020202020204" pitchFamily="34" charset="0"/>
              </a:rPr>
              <a:t>α</a:t>
            </a:r>
            <a:r>
              <a:rPr lang="en-US" sz="1800" dirty="0" smtClean="0">
                <a:latin typeface="Arial" panose="020B0604020202020204" pitchFamily="34" charset="0"/>
                <a:cs typeface="Arial" panose="020B0604020202020204" pitchFamily="34" charset="0"/>
              </a:rPr>
              <a:t>/2</a:t>
            </a:r>
            <a:r>
              <a:rPr lang="en-US" sz="1800" i="1"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 0.025</a:t>
            </a:r>
            <a:endParaRPr lang="en-US" sz="1200" dirty="0" smtClean="0">
              <a:latin typeface="Arial" panose="020B0604020202020204" pitchFamily="34" charset="0"/>
              <a:cs typeface="Arial" panose="020B0604020202020204" pitchFamily="34" charset="0"/>
            </a:endParaRPr>
          </a:p>
        </p:txBody>
      </p:sp>
      <p:cxnSp>
        <p:nvCxnSpPr>
          <p:cNvPr id="5" name="Straight Arrow Connector 4"/>
          <p:cNvCxnSpPr/>
          <p:nvPr/>
        </p:nvCxnSpPr>
        <p:spPr>
          <a:xfrm>
            <a:off x="7416800" y="3036888"/>
            <a:ext cx="2235200" cy="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727200" y="3025775"/>
            <a:ext cx="2235200" cy="0"/>
          </a:xfrm>
          <a:prstGeom prst="straightConnector1">
            <a:avLst/>
          </a:prstGeom>
          <a:ln w="12700">
            <a:solidFill>
              <a:schemeClr val="tx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graphicFrame>
        <p:nvGraphicFramePr>
          <p:cNvPr id="37927" name="Object 30720"/>
          <p:cNvGraphicFramePr>
            <a:graphicFrameLocks noChangeAspect="1"/>
          </p:cNvGraphicFramePr>
          <p:nvPr/>
        </p:nvGraphicFramePr>
        <p:xfrm>
          <a:off x="1219201" y="5867401"/>
          <a:ext cx="9859433" cy="333375"/>
        </p:xfrm>
        <a:graphic>
          <a:graphicData uri="http://schemas.openxmlformats.org/presentationml/2006/ole">
            <p:oleObj spid="_x0000_s1185802" name="Equation" r:id="rId12" imgW="4305300" imgH="215900" progId="">
              <p:embed/>
            </p:oleObj>
          </a:graphicData>
        </a:graphic>
      </p:graphicFrame>
      <p:sp>
        <p:nvSpPr>
          <p:cNvPr id="43" name="Oval 42"/>
          <p:cNvSpPr/>
          <p:nvPr/>
        </p:nvSpPr>
        <p:spPr>
          <a:xfrm>
            <a:off x="9745133" y="5834064"/>
            <a:ext cx="1532467" cy="41433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838200" y="76200"/>
            <a:ext cx="10515600" cy="914400"/>
          </a:xfrm>
        </p:spPr>
        <p:txBody>
          <a:bodyPr>
            <a:normAutofit/>
          </a:bodyPr>
          <a:lstStyle/>
          <a:p>
            <a:pPr>
              <a:defRPr/>
            </a:pPr>
            <a:r>
              <a:rPr lang="en-US" dirty="0" smtClean="0"/>
              <a:t>The Role </a:t>
            </a:r>
            <a:r>
              <a:rPr lang="el-GR" i="1" dirty="0" smtClean="0"/>
              <a:t>α</a:t>
            </a:r>
            <a:r>
              <a:rPr lang="en-US" dirty="0" smtClean="0"/>
              <a:t> Plays in Hypothesis Testing</a:t>
            </a:r>
          </a:p>
        </p:txBody>
      </p:sp>
      <p:sp>
        <p:nvSpPr>
          <p:cNvPr id="39939" name="Content Placeholder 2"/>
          <p:cNvSpPr>
            <a:spLocks noGrp="1"/>
          </p:cNvSpPr>
          <p:nvPr>
            <p:ph idx="1"/>
          </p:nvPr>
        </p:nvSpPr>
        <p:spPr>
          <a:xfrm>
            <a:off x="677333" y="1095023"/>
            <a:ext cx="10690578" cy="4946340"/>
          </a:xfrm>
        </p:spPr>
        <p:txBody>
          <a:bodyPr/>
          <a:lstStyle/>
          <a:p>
            <a:r>
              <a:rPr lang="en-US" sz="2400" dirty="0" smtClean="0"/>
              <a:t>Changing </a:t>
            </a:r>
            <a:r>
              <a:rPr lang="el-GR" sz="2400" i="1" dirty="0" smtClean="0"/>
              <a:t>α</a:t>
            </a:r>
            <a:r>
              <a:rPr lang="en-US" sz="2400" dirty="0" smtClean="0"/>
              <a:t> changes the critical </a:t>
            </a:r>
            <a:r>
              <a:rPr lang="en-US" sz="2400" i="1" dirty="0" smtClean="0"/>
              <a:t>z</a:t>
            </a:r>
            <a:r>
              <a:rPr lang="en-US" sz="2400" dirty="0" smtClean="0"/>
              <a:t>-score in the hypothesis test, which, in turn, changes the rejection region in the sampling distribution</a:t>
            </a:r>
          </a:p>
          <a:p>
            <a:endParaRPr lang="en-US" dirty="0" smtClean="0"/>
          </a:p>
        </p:txBody>
      </p:sp>
      <p:pic>
        <p:nvPicPr>
          <p:cNvPr id="39940" name="Picture 1"/>
          <p:cNvPicPr>
            <a:picLocks noChangeAspect="1"/>
          </p:cNvPicPr>
          <p:nvPr/>
        </p:nvPicPr>
        <p:blipFill>
          <a:blip r:embed="rId2" cstate="print"/>
          <a:srcRect/>
          <a:stretch>
            <a:fillRect/>
          </a:stretch>
        </p:blipFill>
        <p:spPr bwMode="auto">
          <a:xfrm>
            <a:off x="2472267" y="2226734"/>
            <a:ext cx="6604000" cy="3992563"/>
          </a:xfrm>
          <a:prstGeom prst="rect">
            <a:avLst/>
          </a:prstGeom>
          <a:noFill/>
          <a:ln w="9525">
            <a:noFill/>
            <a:miter lim="800000"/>
            <a:headEnd/>
            <a:tailEnd/>
          </a:ln>
        </p:spPr>
      </p:pic>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txBox="1">
            <a:spLocks noChangeArrowheads="1"/>
          </p:cNvSpPr>
          <p:nvPr/>
        </p:nvSpPr>
        <p:spPr bwMode="auto">
          <a:xfrm>
            <a:off x="406400" y="76200"/>
            <a:ext cx="11582400"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80000"/>
              </a:lnSpc>
              <a:spcBef>
                <a:spcPct val="0"/>
              </a:spcBef>
              <a:buFontTx/>
              <a:buNone/>
              <a:defRPr/>
            </a:pPr>
            <a:r>
              <a:rPr lang="en-US" sz="3600" b="1" dirty="0" smtClean="0">
                <a:solidFill>
                  <a:srgbClr val="BEDE16"/>
                </a:solidFill>
                <a:latin typeface="+mn-lt"/>
                <a:cs typeface="Arial" panose="020B0604020202020204" pitchFamily="34" charset="0"/>
              </a:rPr>
              <a:t>9.3</a:t>
            </a:r>
            <a:r>
              <a:rPr lang="en-US" sz="3600" dirty="0" smtClean="0">
                <a:solidFill>
                  <a:schemeClr val="tx2"/>
                </a:solidFill>
                <a:latin typeface="+mn-lt"/>
                <a:cs typeface="Arial" panose="020B0604020202020204" pitchFamily="34" charset="0"/>
              </a:rPr>
              <a:t> </a:t>
            </a:r>
            <a:r>
              <a:rPr lang="en-US" sz="3600" dirty="0" smtClean="0">
                <a:latin typeface="+mn-lt"/>
                <a:cs typeface="Arial" panose="020B0604020202020204" pitchFamily="34" charset="0"/>
              </a:rPr>
              <a:t>Hypothesis Testing for the</a:t>
            </a:r>
            <a:br>
              <a:rPr lang="en-US" sz="3600" dirty="0" smtClean="0">
                <a:latin typeface="+mn-lt"/>
                <a:cs typeface="Arial" panose="020B0604020202020204" pitchFamily="34" charset="0"/>
              </a:rPr>
            </a:br>
            <a:r>
              <a:rPr lang="en-US" sz="3600" dirty="0" smtClean="0">
                <a:latin typeface="+mn-lt"/>
                <a:cs typeface="Arial" panose="020B0604020202020204" pitchFamily="34" charset="0"/>
              </a:rPr>
              <a:t>      </a:t>
            </a:r>
            <a:r>
              <a:rPr lang="en-US" sz="2800" dirty="0" smtClean="0">
                <a:latin typeface="+mn-lt"/>
                <a:cs typeface="Arial" panose="020B0604020202020204" pitchFamily="34" charset="0"/>
              </a:rPr>
              <a:t> </a:t>
            </a:r>
            <a:r>
              <a:rPr lang="en-US" sz="3600" dirty="0" smtClean="0">
                <a:latin typeface="+mn-lt"/>
                <a:cs typeface="Arial" panose="020B0604020202020204" pitchFamily="34" charset="0"/>
              </a:rPr>
              <a:t>Population Mean when </a:t>
            </a:r>
            <a:r>
              <a:rPr lang="el-GR" sz="3600" i="1" dirty="0" smtClean="0">
                <a:latin typeface="+mn-lt"/>
                <a:cs typeface="Arial" panose="020B0604020202020204" pitchFamily="34" charset="0"/>
              </a:rPr>
              <a:t>σ</a:t>
            </a:r>
            <a:r>
              <a:rPr lang="en-US" sz="3600" dirty="0" smtClean="0">
                <a:latin typeface="+mn-lt"/>
                <a:cs typeface="Arial" panose="020B0604020202020204" pitchFamily="34" charset="0"/>
              </a:rPr>
              <a:t> is Unknown</a:t>
            </a:r>
          </a:p>
        </p:txBody>
      </p:sp>
      <p:sp>
        <p:nvSpPr>
          <p:cNvPr id="44035" name="Line 28"/>
          <p:cNvSpPr>
            <a:spLocks noChangeShapeType="1"/>
          </p:cNvSpPr>
          <p:nvPr/>
        </p:nvSpPr>
        <p:spPr bwMode="auto">
          <a:xfrm>
            <a:off x="6197600" y="2667000"/>
            <a:ext cx="0" cy="228600"/>
          </a:xfrm>
          <a:prstGeom prst="line">
            <a:avLst/>
          </a:prstGeom>
          <a:noFill/>
          <a:ln w="28575">
            <a:solidFill>
              <a:schemeClr val="tx1"/>
            </a:solidFill>
            <a:miter lim="800000"/>
            <a:headEnd/>
            <a:tailEnd/>
          </a:ln>
          <a:effectLst/>
        </p:spPr>
        <p:txBody>
          <a:bodyPr wrap="none"/>
          <a:lstStyle/>
          <a:p>
            <a:endParaRPr lang="en-US"/>
          </a:p>
        </p:txBody>
      </p:sp>
      <p:sp>
        <p:nvSpPr>
          <p:cNvPr id="8" name="Freeform 4"/>
          <p:cNvSpPr>
            <a:spLocks/>
          </p:cNvSpPr>
          <p:nvPr/>
        </p:nvSpPr>
        <p:spPr bwMode="auto">
          <a:xfrm>
            <a:off x="2552701" y="3135314"/>
            <a:ext cx="2425700" cy="979487"/>
          </a:xfrm>
          <a:custGeom>
            <a:avLst/>
            <a:gdLst>
              <a:gd name="T0" fmla="*/ 0 w 1068"/>
              <a:gd name="T1" fmla="*/ 2147483647 h 429"/>
              <a:gd name="T2" fmla="*/ 2147483647 w 1068"/>
              <a:gd name="T3" fmla="*/ 2147483647 h 429"/>
              <a:gd name="T4" fmla="*/ 2147483647 w 1068"/>
              <a:gd name="T5" fmla="*/ 0 h 429"/>
              <a:gd name="T6" fmla="*/ 0 w 1068"/>
              <a:gd name="T7" fmla="*/ 0 h 429"/>
              <a:gd name="T8" fmla="*/ 0 w 1068"/>
              <a:gd name="T9" fmla="*/ 2147483647 h 4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8" h="429">
                <a:moveTo>
                  <a:pt x="0" y="428"/>
                </a:moveTo>
                <a:lnTo>
                  <a:pt x="1067" y="428"/>
                </a:lnTo>
                <a:lnTo>
                  <a:pt x="1067" y="0"/>
                </a:lnTo>
                <a:lnTo>
                  <a:pt x="0" y="0"/>
                </a:lnTo>
                <a:lnTo>
                  <a:pt x="0" y="428"/>
                </a:lnTo>
              </a:path>
            </a:pathLst>
          </a:custGeom>
          <a:solidFill>
            <a:srgbClr val="CCE9AD"/>
          </a:solidFill>
          <a:ln w="25400" cap="rnd" cmpd="sng">
            <a:solidFill>
              <a:srgbClr val="1A1A1A"/>
            </a:solidFill>
            <a:prstDash val="solid"/>
            <a:round/>
            <a:headEnd type="none" w="med" len="med"/>
            <a:tailEnd type="none" w="med" len="med"/>
          </a:ln>
        </p:spPr>
        <p:txBody>
          <a:bodyPr/>
          <a:lstStyle/>
          <a:p>
            <a:pPr eaLnBrk="1" hangingPunct="1">
              <a:defRPr/>
            </a:pPr>
            <a:endParaRPr lang="en-US">
              <a:solidFill>
                <a:schemeClr val="bg1">
                  <a:lumMod val="65000"/>
                </a:schemeClr>
              </a:solidFill>
            </a:endParaRPr>
          </a:p>
        </p:txBody>
      </p:sp>
      <p:sp>
        <p:nvSpPr>
          <p:cNvPr id="44037" name="Rectangle 5"/>
          <p:cNvSpPr>
            <a:spLocks noChangeArrowheads="1"/>
          </p:cNvSpPr>
          <p:nvPr/>
        </p:nvSpPr>
        <p:spPr bwMode="auto">
          <a:xfrm>
            <a:off x="2924784" y="3200401"/>
            <a:ext cx="1734450" cy="828432"/>
          </a:xfrm>
          <a:prstGeom prst="rect">
            <a:avLst/>
          </a:prstGeom>
          <a:noFill/>
          <a:ln w="9525">
            <a:noFill/>
            <a:miter lim="800000"/>
            <a:headEnd/>
            <a:tailEnd/>
          </a:ln>
        </p:spPr>
        <p:txBody>
          <a:bodyPr wrap="none" lIns="90488" tIns="44450" rIns="90488" bIns="44450">
            <a:spAutoFit/>
          </a:bodyPr>
          <a:lstStyle/>
          <a:p>
            <a:pPr algn="ctr"/>
            <a:r>
              <a:rPr lang="en-US" sz="2400"/>
              <a:t>Population </a:t>
            </a:r>
          </a:p>
          <a:p>
            <a:pPr algn="ctr"/>
            <a:r>
              <a:rPr lang="en-US" sz="2400"/>
              <a:t>Mean</a:t>
            </a:r>
          </a:p>
        </p:txBody>
      </p:sp>
      <p:sp>
        <p:nvSpPr>
          <p:cNvPr id="44038" name="Freeform 9"/>
          <p:cNvSpPr>
            <a:spLocks/>
          </p:cNvSpPr>
          <p:nvPr/>
        </p:nvSpPr>
        <p:spPr bwMode="auto">
          <a:xfrm>
            <a:off x="3962401" y="4724400"/>
            <a:ext cx="2419351" cy="755650"/>
          </a:xfrm>
          <a:custGeom>
            <a:avLst/>
            <a:gdLst>
              <a:gd name="T0" fmla="*/ 0 w 1143"/>
              <a:gd name="T1" fmla="*/ 2147483647 h 743"/>
              <a:gd name="T2" fmla="*/ 2147483647 w 1143"/>
              <a:gd name="T3" fmla="*/ 2147483647 h 743"/>
              <a:gd name="T4" fmla="*/ 2147483647 w 1143"/>
              <a:gd name="T5" fmla="*/ 0 h 743"/>
              <a:gd name="T6" fmla="*/ 0 w 1143"/>
              <a:gd name="T7" fmla="*/ 0 h 743"/>
              <a:gd name="T8" fmla="*/ 0 w 1143"/>
              <a:gd name="T9" fmla="*/ 2147483647 h 7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3" h="743">
                <a:moveTo>
                  <a:pt x="0" y="742"/>
                </a:moveTo>
                <a:lnTo>
                  <a:pt x="1142" y="742"/>
                </a:lnTo>
                <a:lnTo>
                  <a:pt x="1142" y="0"/>
                </a:lnTo>
                <a:lnTo>
                  <a:pt x="0" y="0"/>
                </a:lnTo>
                <a:lnTo>
                  <a:pt x="0" y="742"/>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44039" name="Rectangle 11"/>
          <p:cNvSpPr>
            <a:spLocks noChangeArrowheads="1"/>
          </p:cNvSpPr>
          <p:nvPr/>
        </p:nvSpPr>
        <p:spPr bwMode="auto">
          <a:xfrm>
            <a:off x="3962400" y="4876800"/>
            <a:ext cx="1800174" cy="459100"/>
          </a:xfrm>
          <a:prstGeom prst="rect">
            <a:avLst/>
          </a:prstGeom>
          <a:noFill/>
          <a:ln w="9525">
            <a:noFill/>
            <a:miter lim="800000"/>
            <a:headEnd/>
            <a:tailEnd/>
          </a:ln>
        </p:spPr>
        <p:txBody>
          <a:bodyPr wrap="none" lIns="90488" tIns="44450" rIns="90488" bIns="44450">
            <a:spAutoFit/>
          </a:bodyPr>
          <a:lstStyle/>
          <a:p>
            <a:r>
              <a:rPr lang="en-US" sz="2400"/>
              <a:t> </a:t>
            </a:r>
            <a:r>
              <a:rPr lang="el-GR" sz="2400" i="1"/>
              <a:t>σ</a:t>
            </a:r>
            <a:r>
              <a:rPr lang="en-US" sz="2400"/>
              <a:t> Unknown</a:t>
            </a:r>
          </a:p>
        </p:txBody>
      </p:sp>
      <p:sp>
        <p:nvSpPr>
          <p:cNvPr id="44040" name="Freeform 13"/>
          <p:cNvSpPr>
            <a:spLocks/>
          </p:cNvSpPr>
          <p:nvPr/>
        </p:nvSpPr>
        <p:spPr bwMode="auto">
          <a:xfrm>
            <a:off x="4876800" y="1676401"/>
            <a:ext cx="2641600" cy="1006475"/>
          </a:xfrm>
          <a:custGeom>
            <a:avLst/>
            <a:gdLst>
              <a:gd name="T0" fmla="*/ 0 w 1115"/>
              <a:gd name="T1" fmla="*/ 2147483647 h 514"/>
              <a:gd name="T2" fmla="*/ 2147483647 w 1115"/>
              <a:gd name="T3" fmla="*/ 2147483647 h 514"/>
              <a:gd name="T4" fmla="*/ 2147483647 w 1115"/>
              <a:gd name="T5" fmla="*/ 0 h 514"/>
              <a:gd name="T6" fmla="*/ 0 w 1115"/>
              <a:gd name="T7" fmla="*/ 0 h 514"/>
              <a:gd name="T8" fmla="*/ 0 w 1115"/>
              <a:gd name="T9" fmla="*/ 2147483647 h 5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5" h="514">
                <a:moveTo>
                  <a:pt x="0" y="513"/>
                </a:moveTo>
                <a:lnTo>
                  <a:pt x="1114" y="513"/>
                </a:lnTo>
                <a:lnTo>
                  <a:pt x="1114" y="0"/>
                </a:lnTo>
                <a:lnTo>
                  <a:pt x="0" y="0"/>
                </a:lnTo>
                <a:lnTo>
                  <a:pt x="0" y="513"/>
                </a:lnTo>
              </a:path>
            </a:pathLst>
          </a:custGeom>
          <a:solidFill>
            <a:srgbClr val="F7F7A7"/>
          </a:solidFill>
          <a:ln w="25400" cap="rnd" cmpd="sng">
            <a:solidFill>
              <a:srgbClr val="1A1A1A"/>
            </a:solidFill>
            <a:prstDash val="solid"/>
            <a:round/>
            <a:headEnd type="none" w="med" len="med"/>
            <a:tailEnd type="none" w="med" len="med"/>
          </a:ln>
        </p:spPr>
        <p:txBody>
          <a:bodyPr/>
          <a:lstStyle/>
          <a:p>
            <a:endParaRPr lang="en-US"/>
          </a:p>
        </p:txBody>
      </p:sp>
      <p:sp>
        <p:nvSpPr>
          <p:cNvPr id="44041" name="Rectangle 14"/>
          <p:cNvSpPr>
            <a:spLocks noChangeArrowheads="1"/>
          </p:cNvSpPr>
          <p:nvPr/>
        </p:nvSpPr>
        <p:spPr bwMode="auto">
          <a:xfrm>
            <a:off x="5141384" y="1752600"/>
            <a:ext cx="1670330" cy="459100"/>
          </a:xfrm>
          <a:prstGeom prst="rect">
            <a:avLst/>
          </a:prstGeom>
          <a:noFill/>
          <a:ln w="9525">
            <a:noFill/>
            <a:miter lim="800000"/>
            <a:headEnd/>
            <a:tailEnd/>
          </a:ln>
        </p:spPr>
        <p:txBody>
          <a:bodyPr wrap="none" lIns="90488" tIns="44450" rIns="90488" bIns="44450">
            <a:spAutoFit/>
          </a:bodyPr>
          <a:lstStyle/>
          <a:p>
            <a:r>
              <a:rPr lang="en-US" sz="2400"/>
              <a:t>Hypothesis</a:t>
            </a:r>
          </a:p>
        </p:txBody>
      </p:sp>
      <p:sp>
        <p:nvSpPr>
          <p:cNvPr id="44042" name="Rectangle 15"/>
          <p:cNvSpPr>
            <a:spLocks noChangeArrowheads="1"/>
          </p:cNvSpPr>
          <p:nvPr/>
        </p:nvSpPr>
        <p:spPr bwMode="auto">
          <a:xfrm>
            <a:off x="5410200" y="2116139"/>
            <a:ext cx="1147879" cy="459100"/>
          </a:xfrm>
          <a:prstGeom prst="rect">
            <a:avLst/>
          </a:prstGeom>
          <a:noFill/>
          <a:ln w="9525">
            <a:noFill/>
            <a:miter lim="800000"/>
            <a:headEnd/>
            <a:tailEnd/>
          </a:ln>
        </p:spPr>
        <p:txBody>
          <a:bodyPr wrap="none" lIns="90488" tIns="44450" rIns="90488" bIns="44450">
            <a:spAutoFit/>
          </a:bodyPr>
          <a:lstStyle/>
          <a:p>
            <a:r>
              <a:rPr lang="en-US" sz="2400"/>
              <a:t>Testing</a:t>
            </a:r>
          </a:p>
        </p:txBody>
      </p:sp>
      <p:sp>
        <p:nvSpPr>
          <p:cNvPr id="15" name="Freeform 16"/>
          <p:cNvSpPr>
            <a:spLocks/>
          </p:cNvSpPr>
          <p:nvPr/>
        </p:nvSpPr>
        <p:spPr bwMode="auto">
          <a:xfrm>
            <a:off x="8229600" y="3124200"/>
            <a:ext cx="2743200" cy="1066800"/>
          </a:xfrm>
          <a:custGeom>
            <a:avLst/>
            <a:gdLst>
              <a:gd name="T0" fmla="*/ 0 w 1241"/>
              <a:gd name="T1" fmla="*/ 2147483647 h 436"/>
              <a:gd name="T2" fmla="*/ 2147483647 w 1241"/>
              <a:gd name="T3" fmla="*/ 2147483647 h 436"/>
              <a:gd name="T4" fmla="*/ 2147483647 w 1241"/>
              <a:gd name="T5" fmla="*/ 0 h 436"/>
              <a:gd name="T6" fmla="*/ 0 w 1241"/>
              <a:gd name="T7" fmla="*/ 0 h 436"/>
              <a:gd name="T8" fmla="*/ 0 w 1241"/>
              <a:gd name="T9" fmla="*/ 2147483647 h 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1" h="436">
                <a:moveTo>
                  <a:pt x="0" y="435"/>
                </a:moveTo>
                <a:lnTo>
                  <a:pt x="1240" y="435"/>
                </a:lnTo>
                <a:lnTo>
                  <a:pt x="1240" y="0"/>
                </a:lnTo>
                <a:lnTo>
                  <a:pt x="0" y="0"/>
                </a:lnTo>
                <a:lnTo>
                  <a:pt x="0" y="435"/>
                </a:lnTo>
              </a:path>
            </a:pathLst>
          </a:custGeom>
          <a:noFill/>
          <a:ln w="25400" cap="rnd" cmpd="sng">
            <a:solidFill>
              <a:srgbClr val="1A1A1A"/>
            </a:solidFill>
            <a:prstDash val="solid"/>
            <a:round/>
            <a:headEnd type="none" w="med" len="med"/>
            <a:tailEnd type="none" w="med" len="med"/>
          </a:ln>
        </p:spPr>
        <p:txBody>
          <a:bodyPr/>
          <a:lstStyle/>
          <a:p>
            <a:pPr eaLnBrk="1" hangingPunct="1">
              <a:defRPr/>
            </a:pPr>
            <a:endParaRPr lang="en-US">
              <a:solidFill>
                <a:schemeClr val="bg1">
                  <a:lumMod val="65000"/>
                </a:schemeClr>
              </a:solidFill>
            </a:endParaRPr>
          </a:p>
        </p:txBody>
      </p:sp>
      <p:sp>
        <p:nvSpPr>
          <p:cNvPr id="16" name="Rectangle 17"/>
          <p:cNvSpPr>
            <a:spLocks noChangeArrowheads="1"/>
          </p:cNvSpPr>
          <p:nvPr/>
        </p:nvSpPr>
        <p:spPr bwMode="auto">
          <a:xfrm>
            <a:off x="8384117" y="3257551"/>
            <a:ext cx="2487083" cy="828675"/>
          </a:xfrm>
          <a:prstGeom prst="rect">
            <a:avLst/>
          </a:prstGeom>
          <a:noFill/>
          <a:ln>
            <a:noFill/>
          </a:ln>
        </p:spPr>
        <p:txBody>
          <a:bodyPr lIns="90488" tIns="44450" rIns="90488" bIns="44450">
            <a:spAutoFit/>
          </a:bodyPr>
          <a:lstStyle/>
          <a:p>
            <a:pPr algn="ctr">
              <a:defRPr/>
            </a:pPr>
            <a:r>
              <a:rPr lang="en-US" sz="2400">
                <a:solidFill>
                  <a:schemeClr val="bg1">
                    <a:lumMod val="65000"/>
                  </a:schemeClr>
                </a:solidFill>
              </a:rPr>
              <a:t>Population</a:t>
            </a:r>
          </a:p>
          <a:p>
            <a:pPr algn="ctr">
              <a:defRPr/>
            </a:pPr>
            <a:r>
              <a:rPr lang="en-US" sz="2400">
                <a:solidFill>
                  <a:schemeClr val="bg1">
                    <a:lumMod val="65000"/>
                  </a:schemeClr>
                </a:solidFill>
              </a:rPr>
              <a:t>Proportion</a:t>
            </a:r>
          </a:p>
        </p:txBody>
      </p:sp>
      <p:sp>
        <p:nvSpPr>
          <p:cNvPr id="17" name="Freeform 24"/>
          <p:cNvSpPr>
            <a:spLocks/>
          </p:cNvSpPr>
          <p:nvPr/>
        </p:nvSpPr>
        <p:spPr bwMode="auto">
          <a:xfrm>
            <a:off x="1219201" y="4724400"/>
            <a:ext cx="2298700" cy="755650"/>
          </a:xfrm>
          <a:custGeom>
            <a:avLst/>
            <a:gdLst>
              <a:gd name="T0" fmla="*/ 0 w 1086"/>
              <a:gd name="T1" fmla="*/ 2147483647 h 743"/>
              <a:gd name="T2" fmla="*/ 2147483647 w 1086"/>
              <a:gd name="T3" fmla="*/ 2147483647 h 743"/>
              <a:gd name="T4" fmla="*/ 2147483647 w 1086"/>
              <a:gd name="T5" fmla="*/ 0 h 743"/>
              <a:gd name="T6" fmla="*/ 0 w 1086"/>
              <a:gd name="T7" fmla="*/ 0 h 743"/>
              <a:gd name="T8" fmla="*/ 0 w 1086"/>
              <a:gd name="T9" fmla="*/ 2147483647 h 7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743">
                <a:moveTo>
                  <a:pt x="0" y="742"/>
                </a:moveTo>
                <a:lnTo>
                  <a:pt x="1085" y="742"/>
                </a:lnTo>
                <a:lnTo>
                  <a:pt x="1085" y="0"/>
                </a:lnTo>
                <a:lnTo>
                  <a:pt x="0" y="0"/>
                </a:lnTo>
                <a:lnTo>
                  <a:pt x="0" y="742"/>
                </a:lnTo>
              </a:path>
            </a:pathLst>
          </a:custGeom>
          <a:noFill/>
          <a:ln w="25400" cap="rnd" cmpd="sng">
            <a:solidFill>
              <a:srgbClr val="1A1A1A"/>
            </a:solidFill>
            <a:prstDash val="solid"/>
            <a:round/>
            <a:headEnd type="none" w="med" len="med"/>
            <a:tailEnd type="none" w="med" len="med"/>
          </a:ln>
        </p:spPr>
        <p:txBody>
          <a:bodyPr/>
          <a:lstStyle/>
          <a:p>
            <a:pPr eaLnBrk="1" hangingPunct="1">
              <a:defRPr/>
            </a:pPr>
            <a:endParaRPr lang="en-US">
              <a:solidFill>
                <a:schemeClr val="bg1">
                  <a:lumMod val="65000"/>
                </a:schemeClr>
              </a:solidFill>
            </a:endParaRPr>
          </a:p>
        </p:txBody>
      </p:sp>
      <p:sp>
        <p:nvSpPr>
          <p:cNvPr id="18" name="Rectangle 26"/>
          <p:cNvSpPr>
            <a:spLocks noChangeArrowheads="1"/>
          </p:cNvSpPr>
          <p:nvPr/>
        </p:nvSpPr>
        <p:spPr bwMode="auto">
          <a:xfrm>
            <a:off x="1320800" y="4876800"/>
            <a:ext cx="1444307" cy="459100"/>
          </a:xfrm>
          <a:prstGeom prst="rect">
            <a:avLst/>
          </a:prstGeom>
          <a:noFill/>
          <a:ln>
            <a:noFill/>
          </a:ln>
        </p:spPr>
        <p:txBody>
          <a:bodyPr wrap="none" lIns="90488" tIns="44450" rIns="90488" bIns="44450">
            <a:spAutoFit/>
          </a:bodyPr>
          <a:lstStyle/>
          <a:p>
            <a:pPr>
              <a:defRPr/>
            </a:pPr>
            <a:r>
              <a:rPr lang="en-US" sz="2400" dirty="0">
                <a:solidFill>
                  <a:schemeClr val="bg1">
                    <a:lumMod val="65000"/>
                  </a:schemeClr>
                </a:solidFill>
              </a:rPr>
              <a:t> </a:t>
            </a:r>
            <a:r>
              <a:rPr lang="el-GR" sz="2400" i="1" dirty="0">
                <a:solidFill>
                  <a:schemeClr val="bg1">
                    <a:lumMod val="65000"/>
                  </a:schemeClr>
                </a:solidFill>
              </a:rPr>
              <a:t>σ</a:t>
            </a:r>
            <a:r>
              <a:rPr lang="en-US" sz="2400" dirty="0">
                <a:solidFill>
                  <a:schemeClr val="bg1">
                    <a:lumMod val="65000"/>
                  </a:schemeClr>
                </a:solidFill>
              </a:rPr>
              <a:t> Known</a:t>
            </a:r>
          </a:p>
        </p:txBody>
      </p:sp>
      <p:sp>
        <p:nvSpPr>
          <p:cNvPr id="44047" name="Line 29"/>
          <p:cNvSpPr>
            <a:spLocks noChangeShapeType="1"/>
          </p:cNvSpPr>
          <p:nvPr/>
        </p:nvSpPr>
        <p:spPr bwMode="auto">
          <a:xfrm>
            <a:off x="3759200" y="2895600"/>
            <a:ext cx="5791200" cy="0"/>
          </a:xfrm>
          <a:prstGeom prst="line">
            <a:avLst/>
          </a:prstGeom>
          <a:noFill/>
          <a:ln w="28575">
            <a:solidFill>
              <a:schemeClr val="tx1"/>
            </a:solidFill>
            <a:round/>
            <a:headEnd/>
            <a:tailEnd/>
          </a:ln>
          <a:effectLst/>
        </p:spPr>
        <p:txBody>
          <a:bodyPr wrap="none"/>
          <a:lstStyle/>
          <a:p>
            <a:endParaRPr lang="en-US"/>
          </a:p>
        </p:txBody>
      </p:sp>
      <p:sp>
        <p:nvSpPr>
          <p:cNvPr id="44048" name="Line 30"/>
          <p:cNvSpPr>
            <a:spLocks noChangeShapeType="1"/>
          </p:cNvSpPr>
          <p:nvPr/>
        </p:nvSpPr>
        <p:spPr bwMode="auto">
          <a:xfrm>
            <a:off x="3759200" y="2895600"/>
            <a:ext cx="0" cy="228600"/>
          </a:xfrm>
          <a:prstGeom prst="line">
            <a:avLst/>
          </a:prstGeom>
          <a:noFill/>
          <a:ln w="28575">
            <a:solidFill>
              <a:schemeClr val="tx1"/>
            </a:solidFill>
            <a:miter lim="800000"/>
            <a:headEnd/>
            <a:tailEnd/>
          </a:ln>
          <a:effectLst/>
        </p:spPr>
        <p:txBody>
          <a:bodyPr wrap="none"/>
          <a:lstStyle/>
          <a:p>
            <a:endParaRPr lang="en-US"/>
          </a:p>
        </p:txBody>
      </p:sp>
      <p:sp>
        <p:nvSpPr>
          <p:cNvPr id="44049" name="Line 31"/>
          <p:cNvSpPr>
            <a:spLocks noChangeShapeType="1"/>
          </p:cNvSpPr>
          <p:nvPr/>
        </p:nvSpPr>
        <p:spPr bwMode="auto">
          <a:xfrm>
            <a:off x="9550400" y="2895600"/>
            <a:ext cx="0" cy="228600"/>
          </a:xfrm>
          <a:prstGeom prst="line">
            <a:avLst/>
          </a:prstGeom>
          <a:noFill/>
          <a:ln w="28575">
            <a:solidFill>
              <a:schemeClr val="tx1"/>
            </a:solidFill>
            <a:miter lim="800000"/>
            <a:headEnd/>
            <a:tailEnd/>
          </a:ln>
          <a:effectLst/>
        </p:spPr>
        <p:txBody>
          <a:bodyPr wrap="none"/>
          <a:lstStyle/>
          <a:p>
            <a:endParaRPr lang="en-US"/>
          </a:p>
        </p:txBody>
      </p:sp>
      <p:sp>
        <p:nvSpPr>
          <p:cNvPr id="44050" name="Line 32"/>
          <p:cNvSpPr>
            <a:spLocks noChangeShapeType="1"/>
          </p:cNvSpPr>
          <p:nvPr/>
        </p:nvSpPr>
        <p:spPr bwMode="auto">
          <a:xfrm>
            <a:off x="3759200" y="4114800"/>
            <a:ext cx="0" cy="228600"/>
          </a:xfrm>
          <a:prstGeom prst="line">
            <a:avLst/>
          </a:prstGeom>
          <a:noFill/>
          <a:ln w="28575">
            <a:solidFill>
              <a:schemeClr val="tx1"/>
            </a:solidFill>
            <a:miter lim="800000"/>
            <a:headEnd/>
            <a:tailEnd/>
          </a:ln>
          <a:effectLst/>
        </p:spPr>
        <p:txBody>
          <a:bodyPr wrap="none"/>
          <a:lstStyle/>
          <a:p>
            <a:endParaRPr lang="en-US"/>
          </a:p>
        </p:txBody>
      </p:sp>
      <p:sp>
        <p:nvSpPr>
          <p:cNvPr id="44051" name="Line 33"/>
          <p:cNvSpPr>
            <a:spLocks noChangeShapeType="1"/>
          </p:cNvSpPr>
          <p:nvPr/>
        </p:nvSpPr>
        <p:spPr bwMode="auto">
          <a:xfrm>
            <a:off x="2336800" y="4343400"/>
            <a:ext cx="2743200" cy="0"/>
          </a:xfrm>
          <a:prstGeom prst="line">
            <a:avLst/>
          </a:prstGeom>
          <a:noFill/>
          <a:ln w="28575">
            <a:solidFill>
              <a:schemeClr val="tx1"/>
            </a:solidFill>
            <a:round/>
            <a:headEnd/>
            <a:tailEnd/>
          </a:ln>
          <a:effectLst/>
        </p:spPr>
        <p:txBody>
          <a:bodyPr wrap="none"/>
          <a:lstStyle/>
          <a:p>
            <a:endParaRPr lang="en-US"/>
          </a:p>
        </p:txBody>
      </p:sp>
      <p:sp>
        <p:nvSpPr>
          <p:cNvPr id="44052" name="Line 34"/>
          <p:cNvSpPr>
            <a:spLocks noChangeShapeType="1"/>
          </p:cNvSpPr>
          <p:nvPr/>
        </p:nvSpPr>
        <p:spPr bwMode="auto">
          <a:xfrm>
            <a:off x="2336800" y="4343400"/>
            <a:ext cx="0" cy="381000"/>
          </a:xfrm>
          <a:prstGeom prst="line">
            <a:avLst/>
          </a:prstGeom>
          <a:noFill/>
          <a:ln w="28575">
            <a:solidFill>
              <a:schemeClr val="tx1"/>
            </a:solidFill>
            <a:miter lim="800000"/>
            <a:headEnd/>
            <a:tailEnd/>
          </a:ln>
          <a:effectLst/>
        </p:spPr>
        <p:txBody>
          <a:bodyPr wrap="none"/>
          <a:lstStyle/>
          <a:p>
            <a:endParaRPr lang="en-US"/>
          </a:p>
        </p:txBody>
      </p:sp>
      <p:sp>
        <p:nvSpPr>
          <p:cNvPr id="44053" name="Line 35"/>
          <p:cNvSpPr>
            <a:spLocks noChangeShapeType="1"/>
          </p:cNvSpPr>
          <p:nvPr/>
        </p:nvSpPr>
        <p:spPr bwMode="auto">
          <a:xfrm>
            <a:off x="5080000" y="4343400"/>
            <a:ext cx="0" cy="381000"/>
          </a:xfrm>
          <a:prstGeom prst="line">
            <a:avLst/>
          </a:prstGeom>
          <a:noFill/>
          <a:ln w="28575">
            <a:solidFill>
              <a:schemeClr val="tx1"/>
            </a:solidFill>
            <a:miter lim="800000"/>
            <a:headEnd/>
            <a:tailEnd/>
          </a:ln>
          <a:effectLst/>
        </p:spPr>
        <p:txBody>
          <a:bodyPr wrap="none"/>
          <a:lstStyle/>
          <a:p>
            <a:endParaRPr lang="en-US"/>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p:cNvSpPr>
            <a:spLocks noGrp="1"/>
          </p:cNvSpPr>
          <p:nvPr>
            <p:ph idx="1"/>
          </p:nvPr>
        </p:nvSpPr>
        <p:spPr/>
        <p:txBody>
          <a:bodyPr>
            <a:normAutofit fontScale="92500" lnSpcReduction="10000"/>
          </a:bodyPr>
          <a:lstStyle/>
          <a:p>
            <a:pPr>
              <a:spcBef>
                <a:spcPts val="1800"/>
              </a:spcBef>
            </a:pPr>
            <a:r>
              <a:rPr lang="en-US" sz="2800" smtClean="0"/>
              <a:t>When the population standard deviation </a:t>
            </a:r>
            <a:r>
              <a:rPr lang="el-GR" sz="2800" i="1" smtClean="0"/>
              <a:t>σ </a:t>
            </a:r>
            <a:r>
              <a:rPr lang="en-US" sz="2800" smtClean="0"/>
              <a:t>is unknown we </a:t>
            </a:r>
            <a:r>
              <a:rPr lang="en-US" sz="2800" b="1" smtClean="0"/>
              <a:t>substitute the sample standard deviation</a:t>
            </a:r>
            <a:r>
              <a:rPr lang="en-US" sz="2800" smtClean="0"/>
              <a:t>, </a:t>
            </a:r>
            <a:r>
              <a:rPr lang="en-US" sz="2800" i="1" smtClean="0"/>
              <a:t>s</a:t>
            </a:r>
            <a:r>
              <a:rPr lang="en-US" sz="2800" smtClean="0"/>
              <a:t>, in place of </a:t>
            </a:r>
            <a:r>
              <a:rPr lang="el-GR" sz="2800" i="1" smtClean="0"/>
              <a:t>σ</a:t>
            </a:r>
            <a:endParaRPr lang="en-US" sz="2800" smtClean="0"/>
          </a:p>
          <a:p>
            <a:pPr lvl="1">
              <a:spcBef>
                <a:spcPts val="1800"/>
              </a:spcBef>
            </a:pPr>
            <a:r>
              <a:rPr lang="en-US" sz="2400" smtClean="0"/>
              <a:t>The sample standard deviation will be known once a sample has been collected</a:t>
            </a:r>
          </a:p>
          <a:p>
            <a:pPr>
              <a:spcBef>
                <a:spcPts val="1800"/>
              </a:spcBef>
            </a:pPr>
            <a:r>
              <a:rPr lang="en-US" sz="2800" b="1" smtClean="0"/>
              <a:t>Use the Student’s </a:t>
            </a:r>
            <a:r>
              <a:rPr lang="en-US" sz="2800" b="1" i="1" smtClean="0"/>
              <a:t>t</a:t>
            </a:r>
            <a:r>
              <a:rPr lang="en-US" sz="2800" b="1" smtClean="0"/>
              <a:t>-distribution </a:t>
            </a:r>
            <a:r>
              <a:rPr lang="en-US" sz="2800" smtClean="0"/>
              <a:t>for the test statistic rather than the normal distribution</a:t>
            </a:r>
          </a:p>
          <a:p>
            <a:pPr lvl="1">
              <a:spcBef>
                <a:spcPts val="1800"/>
              </a:spcBef>
            </a:pPr>
            <a:r>
              <a:rPr lang="en-US" sz="2400" smtClean="0"/>
              <a:t>Assume that the population of interest follows the normal probability distribution</a:t>
            </a:r>
          </a:p>
        </p:txBody>
      </p:sp>
      <p:sp>
        <p:nvSpPr>
          <p:cNvPr id="55299" name="Rectangle 4"/>
          <p:cNvSpPr txBox="1">
            <a:spLocks noChangeArrowheads="1"/>
          </p:cNvSpPr>
          <p:nvPr/>
        </p:nvSpPr>
        <p:spPr bwMode="auto">
          <a:xfrm>
            <a:off x="406400" y="76200"/>
            <a:ext cx="11582400"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gn="ctr" eaLnBrk="1" hangingPunct="1">
              <a:lnSpc>
                <a:spcPct val="80000"/>
              </a:lnSpc>
              <a:spcBef>
                <a:spcPct val="0"/>
              </a:spcBef>
              <a:buFontTx/>
              <a:buNone/>
              <a:defRPr/>
            </a:pPr>
            <a:r>
              <a:rPr lang="en-US" sz="3600" dirty="0" smtClean="0">
                <a:latin typeface="+mn-lt"/>
                <a:cs typeface="Arial" panose="020B0604020202020204" pitchFamily="34" charset="0"/>
              </a:rPr>
              <a:t>Hypothesis Testing for the Population Mean when </a:t>
            </a:r>
            <a:r>
              <a:rPr lang="el-GR" sz="3600" i="1" dirty="0" smtClean="0">
                <a:latin typeface="+mn-lt"/>
                <a:cs typeface="Arial" panose="020B0604020202020204" pitchFamily="34" charset="0"/>
              </a:rPr>
              <a:t>σ</a:t>
            </a:r>
            <a:r>
              <a:rPr lang="en-US" sz="3600" dirty="0" smtClean="0">
                <a:latin typeface="+mn-lt"/>
                <a:cs typeface="Arial" panose="020B0604020202020204" pitchFamily="34" charset="0"/>
              </a:rPr>
              <a:t> is Unknown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lstStyle/>
          <a:p>
            <a:pPr eaLnBrk="1" hangingPunct="1"/>
            <a:r>
              <a:rPr lang="en-US" dirty="0" smtClean="0"/>
              <a:t>Why study statistics</a:t>
            </a:r>
            <a:endParaRPr lang="en-US" b="1" dirty="0" smtClean="0"/>
          </a:p>
        </p:txBody>
      </p:sp>
      <p:sp>
        <p:nvSpPr>
          <p:cNvPr id="6147" name="Content Placeholder 2"/>
          <p:cNvSpPr>
            <a:spLocks noGrp="1"/>
          </p:cNvSpPr>
          <p:nvPr>
            <p:ph idx="1"/>
          </p:nvPr>
        </p:nvSpPr>
        <p:spPr>
          <a:xfrm>
            <a:off x="304800" y="1371601"/>
            <a:ext cx="11379200" cy="4805363"/>
          </a:xfrm>
        </p:spPr>
        <p:txBody>
          <a:bodyPr>
            <a:normAutofit/>
          </a:bodyPr>
          <a:lstStyle/>
          <a:p>
            <a:r>
              <a:rPr lang="en-US" sz="2200" dirty="0" smtClean="0"/>
              <a:t>1) A new advertisement for Ben and Jerry's ice cream introduced in late May of last year resulted in a 30% increase in ice cream sales for the following three months. </a:t>
            </a:r>
            <a:r>
              <a:rPr lang="en-US" sz="2200" b="1" dirty="0" smtClean="0"/>
              <a:t>Thus, the advertisement was effective.</a:t>
            </a:r>
          </a:p>
          <a:p>
            <a:endParaRPr lang="en-US" sz="2400" dirty="0" smtClean="0"/>
          </a:p>
          <a:p>
            <a:endParaRPr lang="en-US" sz="2400" dirty="0" smtClean="0"/>
          </a:p>
          <a:p>
            <a:r>
              <a:rPr lang="en-US" sz="2000" dirty="0" smtClean="0"/>
              <a:t>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a:t>
            </a:r>
            <a:r>
              <a:rPr lang="en-US" sz="24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anim calcmode="lin" valueType="num">
                                      <p:cBhvr additive="base">
                                        <p:cTn id="7"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23" y="417690"/>
            <a:ext cx="11763021" cy="5407378"/>
          </a:xfrm>
        </p:spPr>
        <p:txBody>
          <a:bodyPr>
            <a:noAutofit/>
          </a:bodyPr>
          <a:lstStyle/>
          <a:p>
            <a:pPr algn="ctr">
              <a:buNone/>
            </a:pPr>
            <a:r>
              <a:rPr lang="en-US" sz="2400" b="1" dirty="0" smtClean="0"/>
              <a:t> Organizing and Graphing Qualitative Data</a:t>
            </a:r>
          </a:p>
          <a:p>
            <a:pPr algn="ctr">
              <a:buNone/>
            </a:pPr>
            <a:endParaRPr lang="en-US" sz="2400" b="1" dirty="0" smtClean="0">
              <a:solidFill>
                <a:schemeClr val="tx1"/>
              </a:solidFill>
            </a:endParaRPr>
          </a:p>
          <a:p>
            <a:pPr algn="just">
              <a:buNone/>
            </a:pPr>
            <a:r>
              <a:rPr lang="en-US" sz="2400" dirty="0" smtClean="0">
                <a:solidFill>
                  <a:schemeClr val="tx1"/>
                </a:solidFill>
              </a:rPr>
              <a:t>A sample of 100 students enrolled at a university were asked what they intended to </a:t>
            </a:r>
          </a:p>
          <a:p>
            <a:pPr algn="just">
              <a:buNone/>
            </a:pPr>
            <a:r>
              <a:rPr lang="en-US" sz="2400" dirty="0" smtClean="0">
                <a:solidFill>
                  <a:schemeClr val="tx1"/>
                </a:solidFill>
              </a:rPr>
              <a:t>do after graduation. Forty-four said they wanted to work for private companies </a:t>
            </a:r>
          </a:p>
          <a:p>
            <a:pPr algn="just">
              <a:buNone/>
            </a:pPr>
            <a:r>
              <a:rPr lang="en-US" sz="2400" dirty="0" smtClean="0">
                <a:solidFill>
                  <a:schemeClr val="tx1"/>
                </a:solidFill>
              </a:rPr>
              <a:t>/businesses, 16 said they wanted to work for the federal government, 23 wanted to </a:t>
            </a:r>
          </a:p>
          <a:p>
            <a:pPr algn="just">
              <a:buNone/>
            </a:pPr>
            <a:r>
              <a:rPr lang="en-US" sz="2400" dirty="0" smtClean="0">
                <a:solidFill>
                  <a:schemeClr val="tx1"/>
                </a:solidFill>
              </a:rPr>
              <a:t>work for state or local governments, and 17 intended to start their own businesses.</a:t>
            </a:r>
          </a:p>
          <a:p>
            <a:pPr algn="just">
              <a:buNone/>
            </a:pPr>
            <a:endParaRPr lang="en-US" sz="2400" dirty="0" smtClean="0">
              <a:solidFill>
                <a:schemeClr val="tx1"/>
              </a:solidFill>
            </a:endParaRPr>
          </a:p>
          <a:p>
            <a:pPr algn="just">
              <a:buNone/>
            </a:pPr>
            <a:r>
              <a:rPr lang="en-US" sz="2400" dirty="0" smtClean="0">
                <a:solidFill>
                  <a:schemeClr val="tx1"/>
                </a:solidFill>
              </a:rPr>
              <a:t>The variable of interest is the type of employment, which is a </a:t>
            </a:r>
            <a:r>
              <a:rPr lang="en-US" sz="2400" b="1" dirty="0" smtClean="0">
                <a:solidFill>
                  <a:schemeClr val="tx1"/>
                </a:solidFill>
              </a:rPr>
              <a:t>qualitative variable</a:t>
            </a:r>
            <a:r>
              <a:rPr lang="en-US" sz="2400" dirty="0" smtClean="0">
                <a:solidFill>
                  <a:schemeClr val="tx1"/>
                </a:solidFill>
              </a:rPr>
              <a:t>. </a:t>
            </a:r>
          </a:p>
          <a:p>
            <a:pPr algn="just">
              <a:buNone/>
            </a:pPr>
            <a:r>
              <a:rPr lang="en-US" sz="2400" dirty="0" smtClean="0">
                <a:solidFill>
                  <a:schemeClr val="tx1"/>
                </a:solidFill>
              </a:rPr>
              <a:t>The categories (representing the type of employment) listed in the first column are </a:t>
            </a:r>
          </a:p>
          <a:p>
            <a:pPr algn="just">
              <a:buNone/>
            </a:pPr>
            <a:r>
              <a:rPr lang="en-US" sz="2400" dirty="0" smtClean="0">
                <a:solidFill>
                  <a:schemeClr val="tx1"/>
                </a:solidFill>
              </a:rPr>
              <a:t>mutually exclusive. In other words, each of the 100 students belongs to one and </a:t>
            </a:r>
          </a:p>
          <a:p>
            <a:pPr algn="just">
              <a:buNone/>
            </a:pPr>
            <a:r>
              <a:rPr lang="en-US" sz="2400" dirty="0" smtClean="0">
                <a:solidFill>
                  <a:schemeClr val="tx1"/>
                </a:solidFill>
              </a:rPr>
              <a:t>only one of these categories.</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06400" y="76200"/>
            <a:ext cx="11379200" cy="9906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Unknown)</a:t>
            </a:r>
          </a:p>
        </p:txBody>
      </p:sp>
      <p:sp>
        <p:nvSpPr>
          <p:cNvPr id="18435" name="Content Placeholder 2"/>
          <p:cNvSpPr>
            <a:spLocks noGrp="1"/>
          </p:cNvSpPr>
          <p:nvPr>
            <p:ph idx="1"/>
          </p:nvPr>
        </p:nvSpPr>
        <p:spPr>
          <a:xfrm>
            <a:off x="609600" y="1219201"/>
            <a:ext cx="10972800" cy="4602163"/>
          </a:xfrm>
        </p:spPr>
        <p:txBody>
          <a:bodyPr>
            <a:normAutofit/>
          </a:bodyPr>
          <a:lstStyle/>
          <a:p>
            <a:pPr>
              <a:spcBef>
                <a:spcPts val="1200"/>
              </a:spcBef>
              <a:buFont typeface="Wingdings" pitchFamily="2" charset="2"/>
              <a:buNone/>
              <a:defRPr/>
            </a:pPr>
            <a:r>
              <a:rPr lang="en-US" sz="2400" b="1" dirty="0" smtClean="0">
                <a:solidFill>
                  <a:schemeClr val="tx1"/>
                </a:solidFill>
              </a:rPr>
              <a:t>Example: </a:t>
            </a:r>
            <a:r>
              <a:rPr lang="en-US" sz="2400" dirty="0" smtClean="0">
                <a:solidFill>
                  <a:schemeClr val="tx1"/>
                </a:solidFill>
              </a:rPr>
              <a:t> The average cost of a hotel room in Chicago is claimed to be $188 per night.  A travel agent thinks it is lower now.</a:t>
            </a:r>
          </a:p>
          <a:p>
            <a:pPr>
              <a:spcBef>
                <a:spcPts val="1200"/>
              </a:spcBef>
              <a:buFont typeface="Wingdings" pitchFamily="2" charset="2"/>
              <a:buNone/>
              <a:defRPr/>
            </a:pPr>
            <a:endParaRPr lang="en-US" sz="2400" dirty="0" smtClean="0">
              <a:solidFill>
                <a:schemeClr val="tx1"/>
              </a:solidFill>
            </a:endParaRPr>
          </a:p>
          <a:p>
            <a:pPr lvl="1">
              <a:spcBef>
                <a:spcPts val="1200"/>
              </a:spcBef>
              <a:buFont typeface="Arial" panose="020B0604020202020204" pitchFamily="34" charset="0"/>
              <a:buChar char="•"/>
              <a:defRPr/>
            </a:pPr>
            <a:r>
              <a:rPr lang="en-US" sz="2400" dirty="0" smtClean="0">
                <a:solidFill>
                  <a:schemeClr val="tx1"/>
                </a:solidFill>
              </a:rPr>
              <a:t>A random sample of 25 hotels resulted in  </a:t>
            </a:r>
          </a:p>
          <a:p>
            <a:pPr marL="457200" lvl="1" indent="0">
              <a:spcBef>
                <a:spcPts val="1200"/>
              </a:spcBef>
              <a:buFontTx/>
              <a:buNone/>
              <a:defRPr/>
            </a:pPr>
            <a:r>
              <a:rPr lang="en-US" sz="2400" i="1" dirty="0">
                <a:solidFill>
                  <a:schemeClr val="tx1"/>
                </a:solidFill>
              </a:rPr>
              <a:t> </a:t>
            </a:r>
            <a:r>
              <a:rPr lang="en-US" sz="2400" i="1" dirty="0" smtClean="0">
                <a:solidFill>
                  <a:schemeClr val="tx1"/>
                </a:solidFill>
              </a:rPr>
              <a:t>                 x</a:t>
            </a:r>
            <a:r>
              <a:rPr lang="en-US" sz="2400" dirty="0" smtClean="0">
                <a:solidFill>
                  <a:schemeClr val="tx1"/>
                </a:solidFill>
              </a:rPr>
              <a:t>  = $177.50  and  </a:t>
            </a:r>
            <a:r>
              <a:rPr lang="en-US" sz="2400" i="1" dirty="0" smtClean="0">
                <a:solidFill>
                  <a:schemeClr val="tx1"/>
                </a:solidFill>
              </a:rPr>
              <a:t>s</a:t>
            </a:r>
            <a:r>
              <a:rPr lang="en-US" sz="2400" dirty="0" smtClean="0">
                <a:solidFill>
                  <a:schemeClr val="tx1"/>
                </a:solidFill>
              </a:rPr>
              <a:t> = $25.40</a:t>
            </a:r>
          </a:p>
          <a:p>
            <a:pPr lvl="1">
              <a:spcBef>
                <a:spcPts val="1200"/>
              </a:spcBef>
              <a:buFont typeface="Arial" panose="020B0604020202020204" pitchFamily="34" charset="0"/>
              <a:buChar char="•"/>
              <a:defRPr/>
            </a:pPr>
            <a:r>
              <a:rPr lang="en-US" sz="2400" dirty="0" smtClean="0">
                <a:solidFill>
                  <a:schemeClr val="tx1"/>
                </a:solidFill>
              </a:rPr>
              <a:t>Test the appropriate hypothesis using an </a:t>
            </a:r>
            <a:r>
              <a:rPr lang="en-US" sz="2400" b="1" i="1" dirty="0" smtClean="0">
                <a:solidFill>
                  <a:schemeClr val="tx1"/>
                </a:solidFill>
                <a:sym typeface="Symbol" pitchFamily="18" charset="2"/>
              </a:rPr>
              <a:t></a:t>
            </a:r>
            <a:r>
              <a:rPr lang="en-US" sz="2400" dirty="0" smtClean="0">
                <a:solidFill>
                  <a:schemeClr val="tx1"/>
                </a:solidFill>
              </a:rPr>
              <a:t> = 0.05  level of significance (Assume the population distribution is normal)</a:t>
            </a:r>
          </a:p>
        </p:txBody>
      </p:sp>
      <p:sp>
        <p:nvSpPr>
          <p:cNvPr id="46084" name="Line 13"/>
          <p:cNvSpPr>
            <a:spLocks noChangeShapeType="1"/>
          </p:cNvSpPr>
          <p:nvPr/>
        </p:nvSpPr>
        <p:spPr bwMode="auto">
          <a:xfrm>
            <a:off x="2788355" y="3189111"/>
            <a:ext cx="203200" cy="0"/>
          </a:xfrm>
          <a:prstGeom prst="line">
            <a:avLst/>
          </a:prstGeom>
          <a:noFill/>
          <a:ln w="19050">
            <a:solidFill>
              <a:schemeClr val="tx1"/>
            </a:solidFill>
            <a:round/>
            <a:headEnd/>
            <a:tailEnd/>
          </a:ln>
          <a:effectLst/>
        </p:spPr>
        <p:txBody>
          <a:bodyPr wrap="none" anchor="ctr"/>
          <a:lstStyle/>
          <a:p>
            <a:endParaRPr lang="en-US"/>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06400" y="76200"/>
            <a:ext cx="11379200" cy="9906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Unknown)</a:t>
            </a:r>
          </a:p>
        </p:txBody>
      </p:sp>
      <p:sp>
        <p:nvSpPr>
          <p:cNvPr id="47107" name="Content Placeholder 2"/>
          <p:cNvSpPr>
            <a:spLocks noGrp="1"/>
          </p:cNvSpPr>
          <p:nvPr>
            <p:ph idx="1"/>
          </p:nvPr>
        </p:nvSpPr>
        <p:spPr>
          <a:xfrm>
            <a:off x="609600" y="1219201"/>
            <a:ext cx="11480800" cy="46021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1: Identify the null and alternative hypotheses</a:t>
            </a:r>
          </a:p>
          <a:p>
            <a:pPr>
              <a:spcBef>
                <a:spcPts val="1800"/>
              </a:spcBef>
              <a:buFontTx/>
              <a:buNone/>
            </a:pPr>
            <a:r>
              <a:rPr lang="en-US" sz="2400" i="1" dirty="0" smtClean="0">
                <a:solidFill>
                  <a:schemeClr val="tx1"/>
                </a:solidFill>
              </a:rPr>
              <a:t>	H</a:t>
            </a:r>
            <a:r>
              <a:rPr lang="en-US" sz="2400" baseline="-25000" dirty="0" smtClean="0">
                <a:solidFill>
                  <a:schemeClr val="tx1"/>
                </a:solidFill>
              </a:rPr>
              <a:t>0</a:t>
            </a:r>
            <a:r>
              <a:rPr lang="en-US" sz="2400" dirty="0" smtClean="0">
                <a:solidFill>
                  <a:schemeClr val="tx1"/>
                </a:solidFill>
              </a:rPr>
              <a:t>: </a:t>
            </a:r>
            <a:r>
              <a:rPr lang="el-GR" sz="2400" i="1" dirty="0" smtClean="0">
                <a:solidFill>
                  <a:schemeClr val="tx1"/>
                </a:solidFill>
              </a:rPr>
              <a:t>μ</a:t>
            </a:r>
            <a:r>
              <a:rPr lang="en-US" sz="2400" dirty="0" smtClean="0">
                <a:solidFill>
                  <a:schemeClr val="tx1"/>
                </a:solidFill>
              </a:rPr>
              <a:t> ≥ $188    (status quo: average cost is not less than $188)</a:t>
            </a:r>
          </a:p>
          <a:p>
            <a:pPr>
              <a:spcBef>
                <a:spcPts val="1800"/>
              </a:spcBef>
              <a:buFontTx/>
              <a:buNone/>
            </a:pPr>
            <a:r>
              <a:rPr lang="en-US" sz="2400" i="1" dirty="0" smtClean="0">
                <a:solidFill>
                  <a:schemeClr val="tx1"/>
                </a:solidFill>
              </a:rPr>
              <a:t>	H</a:t>
            </a:r>
            <a:r>
              <a:rPr lang="en-US" sz="2400" baseline="-25000" dirty="0" smtClean="0">
                <a:solidFill>
                  <a:schemeClr val="tx1"/>
                </a:solidFill>
              </a:rPr>
              <a:t>1</a:t>
            </a:r>
            <a:r>
              <a:rPr lang="en-US" sz="2400" dirty="0" smtClean="0">
                <a:solidFill>
                  <a:schemeClr val="tx1"/>
                </a:solidFill>
              </a:rPr>
              <a:t>: </a:t>
            </a:r>
            <a:r>
              <a:rPr lang="el-GR" sz="2400" i="1" dirty="0" smtClean="0">
                <a:solidFill>
                  <a:schemeClr val="tx1"/>
                </a:solidFill>
              </a:rPr>
              <a:t>μ</a:t>
            </a:r>
            <a:r>
              <a:rPr lang="en-US" sz="2400" dirty="0" smtClean="0">
                <a:solidFill>
                  <a:schemeClr val="tx1"/>
                </a:solidFill>
              </a:rPr>
              <a:t> &lt; $188    (the cost now is less than $188)</a:t>
            </a:r>
          </a:p>
          <a:p>
            <a:pPr>
              <a:spcBef>
                <a:spcPts val="1800"/>
              </a:spcBef>
              <a:buFontTx/>
              <a:buNone/>
            </a:pPr>
            <a:endParaRPr lang="en-US" sz="2400" dirty="0" smtClean="0">
              <a:solidFill>
                <a:schemeClr val="tx1"/>
              </a:solidFill>
            </a:endParaRPr>
          </a:p>
          <a:p>
            <a:pPr>
              <a:spcBef>
                <a:spcPts val="1800"/>
              </a:spcBef>
            </a:pPr>
            <a:r>
              <a:rPr lang="en-US" sz="2400" dirty="0" smtClean="0">
                <a:solidFill>
                  <a:schemeClr val="tx1"/>
                </a:solidFill>
              </a:rPr>
              <a:t>Step 2:</a:t>
            </a:r>
            <a:r>
              <a:rPr lang="en-US" sz="2400" b="1" dirty="0" smtClean="0">
                <a:solidFill>
                  <a:schemeClr val="tx1"/>
                </a:solidFill>
              </a:rPr>
              <a:t> </a:t>
            </a:r>
            <a:r>
              <a:rPr lang="en-US" sz="2400" dirty="0" smtClean="0">
                <a:solidFill>
                  <a:schemeClr val="tx1"/>
                </a:solidFill>
              </a:rPr>
              <a:t>Set a value for the significance level, </a:t>
            </a:r>
            <a:r>
              <a:rPr lang="el-GR" sz="2400" i="1" dirty="0" smtClean="0">
                <a:solidFill>
                  <a:schemeClr val="tx1"/>
                </a:solidFill>
              </a:rPr>
              <a:t>α</a:t>
            </a:r>
            <a:endParaRPr lang="en-US" sz="2400" dirty="0" smtClean="0">
              <a:solidFill>
                <a:schemeClr val="tx1"/>
              </a:solidFill>
            </a:endParaRPr>
          </a:p>
          <a:p>
            <a:pPr marL="857250" lvl="1" indent="-342900">
              <a:spcBef>
                <a:spcPts val="1800"/>
              </a:spcBef>
            </a:pPr>
            <a:r>
              <a:rPr lang="el-GR" sz="2400" i="1" dirty="0" smtClean="0">
                <a:solidFill>
                  <a:schemeClr val="tx1"/>
                </a:solidFill>
              </a:rPr>
              <a:t>α</a:t>
            </a:r>
            <a:r>
              <a:rPr lang="en-US" sz="2400" dirty="0" smtClean="0">
                <a:solidFill>
                  <a:schemeClr val="tx1"/>
                </a:solidFill>
              </a:rPr>
              <a:t> = 0.05 is specified for this test</a:t>
            </a:r>
          </a:p>
        </p:txBody>
      </p:sp>
      <p:sp>
        <p:nvSpPr>
          <p:cNvPr id="4" name="Rectangle 3"/>
          <p:cNvSpPr/>
          <p:nvPr/>
        </p:nvSpPr>
        <p:spPr>
          <a:xfrm>
            <a:off x="699912" y="2472267"/>
            <a:ext cx="2235200" cy="99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Freeform 50"/>
          <p:cNvSpPr>
            <a:spLocks/>
          </p:cNvSpPr>
          <p:nvPr/>
        </p:nvSpPr>
        <p:spPr bwMode="auto">
          <a:xfrm flipH="1">
            <a:off x="6731001" y="4887914"/>
            <a:ext cx="1011767" cy="249237"/>
          </a:xfrm>
          <a:custGeom>
            <a:avLst/>
            <a:gdLst>
              <a:gd name="T0" fmla="*/ 2147483647 w 10018"/>
              <a:gd name="T1" fmla="*/ 2147483647 h 10000"/>
              <a:gd name="T2" fmla="*/ 2147483647 w 10018"/>
              <a:gd name="T3" fmla="*/ 2147483647 h 10000"/>
              <a:gd name="T4" fmla="*/ 2147483647 w 10018"/>
              <a:gd name="T5" fmla="*/ 2147483647 h 10000"/>
              <a:gd name="T6" fmla="*/ 2147483647 w 10018"/>
              <a:gd name="T7" fmla="*/ 2147483647 h 10000"/>
              <a:gd name="T8" fmla="*/ 2147483647 w 10018"/>
              <a:gd name="T9" fmla="*/ 2147483647 h 10000"/>
              <a:gd name="T10" fmla="*/ 0 w 10018"/>
              <a:gd name="T11" fmla="*/ 0 h 10000"/>
              <a:gd name="T12" fmla="*/ 2147483647 w 10018"/>
              <a:gd name="T13" fmla="*/ 2147483647 h 10000"/>
              <a:gd name="T14" fmla="*/ 2147483647 w 10018"/>
              <a:gd name="T15" fmla="*/ 2147483647 h 10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18" h="10000">
                <a:moveTo>
                  <a:pt x="10018" y="6993"/>
                </a:moveTo>
                <a:lnTo>
                  <a:pt x="7477" y="6420"/>
                </a:lnTo>
                <a:lnTo>
                  <a:pt x="4749" y="5849"/>
                </a:lnTo>
                <a:lnTo>
                  <a:pt x="2879" y="4260"/>
                </a:lnTo>
                <a:lnTo>
                  <a:pt x="1118" y="2035"/>
                </a:lnTo>
                <a:lnTo>
                  <a:pt x="0" y="0"/>
                </a:lnTo>
                <a:cubicBezTo>
                  <a:pt x="20" y="3326"/>
                  <a:pt x="40" y="6654"/>
                  <a:pt x="60" y="9981"/>
                </a:cubicBezTo>
                <a:cubicBezTo>
                  <a:pt x="3458" y="10108"/>
                  <a:pt x="6603" y="9568"/>
                  <a:pt x="10000" y="9694"/>
                </a:cubicBezTo>
              </a:path>
            </a:pathLst>
          </a:custGeom>
          <a:solidFill>
            <a:srgbClr val="FFC000"/>
          </a:solidFill>
          <a:ln w="9525">
            <a:noFill/>
            <a:round/>
            <a:headEnd/>
            <a:tailEnd/>
          </a:ln>
        </p:spPr>
        <p:txBody>
          <a:bodyPr/>
          <a:lstStyle/>
          <a:p>
            <a:endParaRPr lang="en-US"/>
          </a:p>
        </p:txBody>
      </p:sp>
      <p:sp>
        <p:nvSpPr>
          <p:cNvPr id="48132" name="Title 1"/>
          <p:cNvSpPr>
            <a:spLocks noGrp="1"/>
          </p:cNvSpPr>
          <p:nvPr>
            <p:ph type="title"/>
          </p:nvPr>
        </p:nvSpPr>
        <p:spPr>
          <a:xfrm>
            <a:off x="406400" y="76200"/>
            <a:ext cx="11379200" cy="9906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Unknown)</a:t>
            </a:r>
          </a:p>
        </p:txBody>
      </p:sp>
      <p:sp>
        <p:nvSpPr>
          <p:cNvPr id="53252" name="Content Placeholder 2"/>
          <p:cNvSpPr>
            <a:spLocks noGrp="1"/>
          </p:cNvSpPr>
          <p:nvPr>
            <p:ph idx="1"/>
          </p:nvPr>
        </p:nvSpPr>
        <p:spPr>
          <a:xfrm>
            <a:off x="609600" y="1219200"/>
            <a:ext cx="11277600" cy="2667000"/>
          </a:xfrm>
        </p:spPr>
        <p:txBody>
          <a:bodyPr>
            <a:normAutofit/>
          </a:bodyPr>
          <a:lstStyle/>
          <a:p>
            <a:pPr>
              <a:spcBef>
                <a:spcPts val="1800"/>
              </a:spcBef>
              <a:buFont typeface="Arial" panose="020B0604020202020204" pitchFamily="34" charset="0"/>
              <a:buNone/>
              <a:defRPr/>
            </a:pPr>
            <a:r>
              <a:rPr lang="en-US" sz="2400" b="1" dirty="0" smtClean="0"/>
              <a:t>Example: </a:t>
            </a:r>
            <a:r>
              <a:rPr lang="en-US" sz="2400" dirty="0" smtClean="0">
                <a:solidFill>
                  <a:srgbClr val="00B400"/>
                </a:solidFill>
              </a:rPr>
              <a:t>(continued)</a:t>
            </a:r>
            <a:endParaRPr lang="en-US" sz="2400" dirty="0" smtClean="0"/>
          </a:p>
          <a:p>
            <a:pPr>
              <a:spcBef>
                <a:spcPts val="1800"/>
              </a:spcBef>
              <a:buFont typeface="Arial" panose="020B0604020202020204" pitchFamily="34" charset="0"/>
              <a:buNone/>
              <a:defRPr/>
            </a:pPr>
            <a:r>
              <a:rPr lang="en-US" sz="2400" dirty="0" smtClean="0">
                <a:solidFill>
                  <a:srgbClr val="00B400"/>
                </a:solidFill>
              </a:rPr>
              <a:t>Step 3: </a:t>
            </a:r>
            <a:r>
              <a:rPr lang="en-US" sz="2400" dirty="0" smtClean="0"/>
              <a:t>Determine the appropriate </a:t>
            </a:r>
            <a:r>
              <a:rPr lang="en-US" sz="2400" b="1" dirty="0" smtClean="0"/>
              <a:t>critical value</a:t>
            </a:r>
          </a:p>
          <a:p>
            <a:pPr lvl="1">
              <a:spcBef>
                <a:spcPts val="1800"/>
              </a:spcBef>
              <a:buFont typeface="Arial" panose="020B0604020202020204" pitchFamily="34" charset="0"/>
              <a:buChar char="•"/>
              <a:defRPr/>
            </a:pPr>
            <a:r>
              <a:rPr lang="el-GR" sz="2400" i="1" dirty="0" smtClean="0"/>
              <a:t>σ</a:t>
            </a:r>
            <a:r>
              <a:rPr lang="en-US" sz="2400" dirty="0" smtClean="0"/>
              <a:t> is unknown so use a </a:t>
            </a:r>
            <a:r>
              <a:rPr lang="en-US" sz="2400" i="1" dirty="0" smtClean="0"/>
              <a:t>t</a:t>
            </a:r>
            <a:r>
              <a:rPr lang="en-US" sz="2400" dirty="0" smtClean="0"/>
              <a:t>-score; </a:t>
            </a:r>
            <a:r>
              <a:rPr lang="en-US" sz="2400" i="1" dirty="0" smtClean="0"/>
              <a:t>n</a:t>
            </a:r>
            <a:r>
              <a:rPr lang="en-US" sz="2400" dirty="0" smtClean="0"/>
              <a:t> = 25 so use 24 degrees of freedom</a:t>
            </a:r>
          </a:p>
          <a:p>
            <a:pPr lvl="1">
              <a:buFont typeface="Arial" panose="020B0604020202020204" pitchFamily="34" charset="0"/>
              <a:buChar char="•"/>
              <a:defRPr/>
            </a:pPr>
            <a:r>
              <a:rPr lang="en-US" sz="2400" dirty="0" smtClean="0"/>
              <a:t>Since this is a one-tail test the entire area for </a:t>
            </a:r>
            <a:r>
              <a:rPr lang="el-GR" sz="2400" i="1" dirty="0" smtClean="0"/>
              <a:t>α</a:t>
            </a:r>
            <a:r>
              <a:rPr lang="en-US" sz="2400" dirty="0" smtClean="0"/>
              <a:t> = 0.05 is placed on the left side (lower tail) of the sampling distribution:</a:t>
            </a:r>
          </a:p>
        </p:txBody>
      </p:sp>
      <p:sp>
        <p:nvSpPr>
          <p:cNvPr id="48134" name="Text Box 83"/>
          <p:cNvSpPr txBox="1">
            <a:spLocks noChangeArrowheads="1"/>
          </p:cNvSpPr>
          <p:nvPr/>
        </p:nvSpPr>
        <p:spPr bwMode="auto">
          <a:xfrm>
            <a:off x="6726767" y="6048375"/>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55303" name="Rectangle 16"/>
          <p:cNvSpPr>
            <a:spLocks noChangeArrowheads="1"/>
          </p:cNvSpPr>
          <p:nvPr/>
        </p:nvSpPr>
        <p:spPr bwMode="auto">
          <a:xfrm>
            <a:off x="6218767" y="4157664"/>
            <a:ext cx="1625600" cy="541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dirty="0" smtClean="0">
                <a:latin typeface="Arial" panose="020B0604020202020204" pitchFamily="34" charset="0"/>
                <a:cs typeface="Arial" panose="020B0604020202020204" pitchFamily="34" charset="0"/>
              </a:rPr>
              <a:t>Reject </a:t>
            </a:r>
            <a:r>
              <a:rPr lang="en-US" sz="1800" i="1" dirty="0" smtClean="0">
                <a:latin typeface="Arial" panose="020B0604020202020204" pitchFamily="34" charset="0"/>
                <a:cs typeface="Arial" panose="020B0604020202020204" pitchFamily="34" charset="0"/>
              </a:rPr>
              <a:t>H</a:t>
            </a:r>
            <a:r>
              <a:rPr lang="en-US" sz="1800" baseline="-25000" dirty="0" smtClean="0">
                <a:latin typeface="Arial" panose="020B0604020202020204" pitchFamily="34" charset="0"/>
                <a:cs typeface="Arial" panose="020B0604020202020204" pitchFamily="34" charset="0"/>
              </a:rPr>
              <a:t>0</a:t>
            </a:r>
          </a:p>
          <a:p>
            <a:pPr>
              <a:lnSpc>
                <a:spcPct val="80000"/>
              </a:lnSpc>
              <a:spcBef>
                <a:spcPct val="0"/>
              </a:spcBef>
              <a:buFontTx/>
              <a:buNone/>
              <a:defRPr/>
            </a:pPr>
            <a:r>
              <a:rPr lang="en-US" sz="2800" i="1" baseline="-25000" dirty="0" smtClean="0">
                <a:latin typeface="Arial" panose="020B0604020202020204" pitchFamily="34" charset="0"/>
                <a:cs typeface="Arial" panose="020B0604020202020204" pitchFamily="34" charset="0"/>
              </a:rPr>
              <a:t> </a:t>
            </a:r>
            <a:r>
              <a:rPr lang="el-GR" sz="2800" i="1" baseline="-25000" dirty="0" smtClean="0">
                <a:latin typeface="+mn-lt"/>
                <a:cs typeface="Arial" panose="020B0604020202020204" pitchFamily="34" charset="0"/>
              </a:rPr>
              <a:t>α</a:t>
            </a:r>
            <a:r>
              <a:rPr lang="en-US" sz="2800" i="1" baseline="-25000" dirty="0" smtClean="0">
                <a:latin typeface="Arial" panose="020B0604020202020204" pitchFamily="34" charset="0"/>
                <a:cs typeface="Arial" panose="020B0604020202020204" pitchFamily="34" charset="0"/>
              </a:rPr>
              <a:t> </a:t>
            </a:r>
            <a:r>
              <a:rPr lang="en-US" sz="2800" baseline="-25000" dirty="0" smtClean="0">
                <a:latin typeface="Arial" panose="020B0604020202020204" pitchFamily="34" charset="0"/>
                <a:cs typeface="Arial" panose="020B0604020202020204" pitchFamily="34" charset="0"/>
              </a:rPr>
              <a:t>= 0.05</a:t>
            </a:r>
            <a:endParaRPr lang="en-US" sz="1800" baseline="-25000" dirty="0" smtClean="0">
              <a:latin typeface="Arial" panose="020B0604020202020204" pitchFamily="34" charset="0"/>
              <a:cs typeface="Arial" panose="020B0604020202020204" pitchFamily="34" charset="0"/>
            </a:endParaRPr>
          </a:p>
        </p:txBody>
      </p:sp>
      <p:sp>
        <p:nvSpPr>
          <p:cNvPr id="48136" name="Line 40"/>
          <p:cNvSpPr>
            <a:spLocks noChangeShapeType="1"/>
          </p:cNvSpPr>
          <p:nvPr/>
        </p:nvSpPr>
        <p:spPr bwMode="auto">
          <a:xfrm>
            <a:off x="7031567" y="4752975"/>
            <a:ext cx="162984"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48137" name="Freeform 57"/>
          <p:cNvSpPr>
            <a:spLocks/>
          </p:cNvSpPr>
          <p:nvPr/>
        </p:nvSpPr>
        <p:spPr bwMode="auto">
          <a:xfrm>
            <a:off x="6726768" y="5132389"/>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48138" name="Line 76"/>
          <p:cNvSpPr>
            <a:spLocks noChangeShapeType="1"/>
          </p:cNvSpPr>
          <p:nvPr/>
        </p:nvSpPr>
        <p:spPr bwMode="auto">
          <a:xfrm>
            <a:off x="7742767" y="6048375"/>
            <a:ext cx="38608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48139" name="Line 77"/>
          <p:cNvSpPr>
            <a:spLocks noChangeShapeType="1"/>
          </p:cNvSpPr>
          <p:nvPr/>
        </p:nvSpPr>
        <p:spPr bwMode="auto">
          <a:xfrm>
            <a:off x="7742767" y="5867400"/>
            <a:ext cx="0" cy="304800"/>
          </a:xfrm>
          <a:prstGeom prst="line">
            <a:avLst/>
          </a:prstGeom>
          <a:noFill/>
          <a:ln w="19050">
            <a:solidFill>
              <a:schemeClr val="tx1"/>
            </a:solidFill>
            <a:round/>
            <a:headEnd/>
            <a:tailEnd/>
          </a:ln>
          <a:effectLst/>
        </p:spPr>
        <p:txBody>
          <a:bodyPr wrap="none" anchor="ctr"/>
          <a:lstStyle/>
          <a:p>
            <a:endParaRPr lang="en-US"/>
          </a:p>
        </p:txBody>
      </p:sp>
      <p:sp>
        <p:nvSpPr>
          <p:cNvPr id="48140" name="Text Box 87"/>
          <p:cNvSpPr txBox="1">
            <a:spLocks noChangeArrowheads="1"/>
          </p:cNvSpPr>
          <p:nvPr/>
        </p:nvSpPr>
        <p:spPr bwMode="auto">
          <a:xfrm>
            <a:off x="8453967" y="6048376"/>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48141" name="Text Box 87"/>
          <p:cNvSpPr txBox="1">
            <a:spLocks noChangeArrowheads="1"/>
          </p:cNvSpPr>
          <p:nvPr/>
        </p:nvSpPr>
        <p:spPr bwMode="auto">
          <a:xfrm>
            <a:off x="8250767" y="4495801"/>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Do not reject </a:t>
            </a:r>
            <a:r>
              <a:rPr lang="en-US" sz="1400" i="1"/>
              <a:t>H</a:t>
            </a:r>
            <a:r>
              <a:rPr lang="en-US" sz="1400" baseline="-25000"/>
              <a:t>0</a:t>
            </a:r>
          </a:p>
        </p:txBody>
      </p:sp>
      <p:graphicFrame>
        <p:nvGraphicFramePr>
          <p:cNvPr id="48142" name="Object 1"/>
          <p:cNvGraphicFramePr>
            <a:graphicFrameLocks noChangeAspect="1"/>
          </p:cNvGraphicFramePr>
          <p:nvPr/>
        </p:nvGraphicFramePr>
        <p:xfrm>
          <a:off x="8983133" y="5638801"/>
          <a:ext cx="577851" cy="390525"/>
        </p:xfrm>
        <a:graphic>
          <a:graphicData uri="http://schemas.openxmlformats.org/presentationml/2006/ole">
            <p:oleObj spid="_x0000_s1186818" name="Equation" r:id="rId3" imgW="266469" imgH="241091" progId="">
              <p:embed/>
            </p:oleObj>
          </a:graphicData>
        </a:graphic>
      </p:graphicFrame>
      <p:sp>
        <p:nvSpPr>
          <p:cNvPr id="48143" name="Rectangle 16"/>
          <p:cNvSpPr>
            <a:spLocks noChangeArrowheads="1"/>
          </p:cNvSpPr>
          <p:nvPr/>
        </p:nvSpPr>
        <p:spPr bwMode="auto">
          <a:xfrm>
            <a:off x="8678333" y="5211764"/>
            <a:ext cx="1126067" cy="484187"/>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188</a:t>
            </a:r>
          </a:p>
          <a:p>
            <a:pPr>
              <a:lnSpc>
                <a:spcPct val="80000"/>
              </a:lnSpc>
            </a:pPr>
            <a:r>
              <a:rPr lang="en-US" sz="2400" baseline="-25000"/>
              <a:t>    0</a:t>
            </a:r>
            <a:endParaRPr lang="en-US" baseline="-25000"/>
          </a:p>
        </p:txBody>
      </p:sp>
      <p:sp>
        <p:nvSpPr>
          <p:cNvPr id="48144" name="Line 64"/>
          <p:cNvSpPr>
            <a:spLocks noChangeShapeType="1"/>
          </p:cNvSpPr>
          <p:nvPr/>
        </p:nvSpPr>
        <p:spPr bwMode="auto">
          <a:xfrm flipH="1" flipV="1">
            <a:off x="9199033" y="5133975"/>
            <a:ext cx="0" cy="50800"/>
          </a:xfrm>
          <a:prstGeom prst="line">
            <a:avLst/>
          </a:prstGeom>
          <a:noFill/>
          <a:ln w="28575" cap="sq">
            <a:solidFill>
              <a:schemeClr val="tx2"/>
            </a:solidFill>
            <a:miter lim="800000"/>
            <a:headEnd/>
            <a:tailEnd/>
          </a:ln>
          <a:effectLst/>
        </p:spPr>
        <p:txBody>
          <a:bodyPr wrap="none"/>
          <a:lstStyle/>
          <a:p>
            <a:endParaRPr lang="en-US"/>
          </a:p>
        </p:txBody>
      </p:sp>
      <p:sp>
        <p:nvSpPr>
          <p:cNvPr id="48145" name="Line 74"/>
          <p:cNvSpPr>
            <a:spLocks noChangeShapeType="1"/>
          </p:cNvSpPr>
          <p:nvPr/>
        </p:nvSpPr>
        <p:spPr bwMode="auto">
          <a:xfrm>
            <a:off x="6726767" y="6048375"/>
            <a:ext cx="10287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graphicFrame>
        <p:nvGraphicFramePr>
          <p:cNvPr id="48146" name="Object 2"/>
          <p:cNvGraphicFramePr>
            <a:graphicFrameLocks noChangeAspect="1"/>
          </p:cNvGraphicFramePr>
          <p:nvPr/>
        </p:nvGraphicFramePr>
        <p:xfrm>
          <a:off x="10786533" y="5173663"/>
          <a:ext cx="999067" cy="584200"/>
        </p:xfrm>
        <a:graphic>
          <a:graphicData uri="http://schemas.openxmlformats.org/presentationml/2006/ole">
            <p:oleObj spid="_x0000_s1186819" name="Equation" r:id="rId4" imgW="520474" imgH="406224" progId="">
              <p:embed/>
            </p:oleObj>
          </a:graphicData>
        </a:graphic>
      </p:graphicFrame>
      <p:sp>
        <p:nvSpPr>
          <p:cNvPr id="48147" name="Rectangle 16"/>
          <p:cNvSpPr>
            <a:spLocks noChangeArrowheads="1"/>
          </p:cNvSpPr>
          <p:nvPr/>
        </p:nvSpPr>
        <p:spPr bwMode="auto">
          <a:xfrm>
            <a:off x="8606367" y="4724400"/>
            <a:ext cx="1270000" cy="319088"/>
          </a:xfrm>
          <a:prstGeom prst="rect">
            <a:avLst/>
          </a:prstGeom>
          <a:noFill/>
          <a:ln w="9525">
            <a:noFill/>
            <a:miter lim="800000"/>
            <a:headEnd/>
            <a:tailEnd/>
          </a:ln>
          <a:effectLst/>
        </p:spPr>
        <p:txBody>
          <a:bodyPr lIns="90488" tIns="44450" rIns="90488" bIns="44450">
            <a:spAutoFit/>
          </a:bodyPr>
          <a:lstStyle/>
          <a:p>
            <a:pPr>
              <a:lnSpc>
                <a:spcPct val="80000"/>
              </a:lnSpc>
            </a:pPr>
            <a:r>
              <a:rPr lang="en-US" sz="2800" i="1" baseline="-25000"/>
              <a:t> </a:t>
            </a:r>
            <a:r>
              <a:rPr lang="en-US" sz="2800" baseline="-25000"/>
              <a:t>0.95</a:t>
            </a:r>
            <a:endParaRPr lang="en-US" baseline="-25000"/>
          </a:p>
        </p:txBody>
      </p:sp>
      <p:graphicFrame>
        <p:nvGraphicFramePr>
          <p:cNvPr id="48148" name="Object 1"/>
          <p:cNvGraphicFramePr>
            <a:graphicFrameLocks noChangeAspect="1"/>
          </p:cNvGraphicFramePr>
          <p:nvPr/>
        </p:nvGraphicFramePr>
        <p:xfrm>
          <a:off x="7029451" y="5453064"/>
          <a:ext cx="1648883" cy="344487"/>
        </p:xfrm>
        <a:graphic>
          <a:graphicData uri="http://schemas.openxmlformats.org/presentationml/2006/ole">
            <p:oleObj spid="_x0000_s1186820" name="Equation" r:id="rId5" imgW="914400" imgH="228600" progId="">
              <p:embed/>
            </p:oleObj>
          </a:graphicData>
        </a:graphic>
      </p:graphicFrame>
      <p:sp>
        <p:nvSpPr>
          <p:cNvPr id="3" name="Oval 2"/>
          <p:cNvSpPr/>
          <p:nvPr/>
        </p:nvSpPr>
        <p:spPr>
          <a:xfrm>
            <a:off x="6834717" y="5359400"/>
            <a:ext cx="2004483" cy="4651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5" name="Straight Arrow Connector 4"/>
          <p:cNvCxnSpPr/>
          <p:nvPr/>
        </p:nvCxnSpPr>
        <p:spPr>
          <a:xfrm flipV="1">
            <a:off x="7755467" y="5146676"/>
            <a:ext cx="2117"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151" name="Freeform 52"/>
          <p:cNvSpPr>
            <a:spLocks/>
          </p:cNvSpPr>
          <p:nvPr/>
        </p:nvSpPr>
        <p:spPr bwMode="auto">
          <a:xfrm>
            <a:off x="9186334" y="4143375"/>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48152" name="Line 77"/>
          <p:cNvSpPr>
            <a:spLocks noChangeShapeType="1"/>
          </p:cNvSpPr>
          <p:nvPr/>
        </p:nvSpPr>
        <p:spPr bwMode="auto">
          <a:xfrm>
            <a:off x="7742767" y="4884738"/>
            <a:ext cx="0" cy="247650"/>
          </a:xfrm>
          <a:prstGeom prst="line">
            <a:avLst/>
          </a:prstGeom>
          <a:noFill/>
          <a:ln w="19050">
            <a:solidFill>
              <a:schemeClr val="tx1"/>
            </a:solidFill>
            <a:round/>
            <a:headEnd/>
            <a:tailEnd/>
          </a:ln>
          <a:effectLst/>
        </p:spPr>
        <p:txBody>
          <a:bodyPr wrap="none" anchor="ctr"/>
          <a:lstStyle/>
          <a:p>
            <a:endParaRPr lang="en-US"/>
          </a:p>
        </p:txBody>
      </p:sp>
      <p:sp>
        <p:nvSpPr>
          <p:cNvPr id="48153" name="Freeform 51"/>
          <p:cNvSpPr>
            <a:spLocks/>
          </p:cNvSpPr>
          <p:nvPr/>
        </p:nvSpPr>
        <p:spPr bwMode="auto">
          <a:xfrm>
            <a:off x="6735234" y="4143375"/>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06400" y="76200"/>
            <a:ext cx="11379200" cy="9906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Unknown)</a:t>
            </a:r>
          </a:p>
        </p:txBody>
      </p:sp>
      <p:sp>
        <p:nvSpPr>
          <p:cNvPr id="49155" name="Content Placeholder 2"/>
          <p:cNvSpPr>
            <a:spLocks noGrp="1"/>
          </p:cNvSpPr>
          <p:nvPr>
            <p:ph idx="1"/>
          </p:nvPr>
        </p:nvSpPr>
        <p:spPr>
          <a:xfrm>
            <a:off x="609600" y="1295400"/>
            <a:ext cx="11480800" cy="45259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4: Calculate the appropriate test statistic</a:t>
            </a:r>
          </a:p>
          <a:p>
            <a:pPr marL="400050" lvl="1" indent="0">
              <a:spcBef>
                <a:spcPts val="1800"/>
              </a:spcBef>
              <a:buFontTx/>
              <a:buNone/>
            </a:pPr>
            <a:r>
              <a:rPr lang="en-US" sz="2400" dirty="0" smtClean="0">
                <a:solidFill>
                  <a:schemeClr val="tx1"/>
                </a:solidFill>
              </a:rPr>
              <a:t>Formula for the </a:t>
            </a:r>
            <a:r>
              <a:rPr lang="en-US" sz="2400" i="1" dirty="0" smtClean="0">
                <a:solidFill>
                  <a:schemeClr val="tx1"/>
                </a:solidFill>
              </a:rPr>
              <a:t>t</a:t>
            </a:r>
            <a:r>
              <a:rPr lang="en-US" sz="2400" dirty="0" smtClean="0">
                <a:solidFill>
                  <a:schemeClr val="tx1"/>
                </a:solidFill>
              </a:rPr>
              <a:t>-test statistic for a hypothesis test for the population mean (when </a:t>
            </a:r>
            <a:r>
              <a:rPr lang="el-GR" sz="2400" i="1" dirty="0" smtClean="0">
                <a:solidFill>
                  <a:schemeClr val="tx1"/>
                </a:solidFill>
              </a:rPr>
              <a:t>σ</a:t>
            </a:r>
            <a:r>
              <a:rPr lang="en-US" sz="2400" dirty="0" smtClean="0">
                <a:solidFill>
                  <a:schemeClr val="tx1"/>
                </a:solidFill>
              </a:rPr>
              <a:t> is unknown):</a:t>
            </a:r>
          </a:p>
        </p:txBody>
      </p:sp>
      <p:graphicFrame>
        <p:nvGraphicFramePr>
          <p:cNvPr id="49156" name="Object 1"/>
          <p:cNvGraphicFramePr>
            <a:graphicFrameLocks noChangeAspect="1"/>
          </p:cNvGraphicFramePr>
          <p:nvPr/>
        </p:nvGraphicFramePr>
        <p:xfrm>
          <a:off x="857251" y="3733801"/>
          <a:ext cx="2785533" cy="1539875"/>
        </p:xfrm>
        <a:graphic>
          <a:graphicData uri="http://schemas.openxmlformats.org/presentationml/2006/ole">
            <p:oleObj spid="_x0000_s1187842" name="Equation" r:id="rId3" imgW="774364" imgH="634725" progId="">
              <p:embed/>
            </p:oleObj>
          </a:graphicData>
        </a:graphic>
      </p:graphicFrame>
      <p:sp>
        <p:nvSpPr>
          <p:cNvPr id="49157" name="Rectangle 2"/>
          <p:cNvSpPr>
            <a:spLocks noChangeArrowheads="1"/>
          </p:cNvSpPr>
          <p:nvPr/>
        </p:nvSpPr>
        <p:spPr bwMode="auto">
          <a:xfrm>
            <a:off x="4470400" y="3633788"/>
            <a:ext cx="7518400" cy="2386012"/>
          </a:xfrm>
          <a:prstGeom prst="rect">
            <a:avLst/>
          </a:prstGeom>
          <a:noFill/>
          <a:ln w="9525">
            <a:noFill/>
            <a:miter lim="800000"/>
            <a:headEnd/>
            <a:tailEnd/>
          </a:ln>
        </p:spPr>
        <p:txBody>
          <a:bodyPr>
            <a:spAutoFit/>
          </a:bodyPr>
          <a:lstStyle/>
          <a:p>
            <a:pPr eaLnBrk="1" hangingPunct="1"/>
            <a:r>
              <a:rPr lang="en-US" dirty="0"/>
              <a:t>where:</a:t>
            </a:r>
          </a:p>
          <a:p>
            <a:pPr eaLnBrk="1" hangingPunct="1"/>
            <a:r>
              <a:rPr lang="en-US" i="1" dirty="0"/>
              <a:t>             </a:t>
            </a:r>
            <a:r>
              <a:rPr lang="en-US" dirty="0"/>
              <a:t>= The </a:t>
            </a:r>
            <a:r>
              <a:rPr lang="en-US" i="1" dirty="0"/>
              <a:t>t</a:t>
            </a:r>
            <a:r>
              <a:rPr lang="en-US" dirty="0"/>
              <a:t>-test statistic</a:t>
            </a:r>
          </a:p>
          <a:p>
            <a:pPr eaLnBrk="1" hangingPunct="1"/>
            <a:r>
              <a:rPr lang="en-US" i="1" dirty="0"/>
              <a:t>             </a:t>
            </a:r>
            <a:r>
              <a:rPr lang="en-US" dirty="0"/>
              <a:t>= The sample mean</a:t>
            </a:r>
          </a:p>
          <a:p>
            <a:pPr eaLnBrk="1" hangingPunct="1">
              <a:spcBef>
                <a:spcPts val="600"/>
              </a:spcBef>
            </a:pPr>
            <a:r>
              <a:rPr lang="en-US" dirty="0"/>
              <a:t>             = The mean of the sampling distribution,</a:t>
            </a:r>
          </a:p>
          <a:p>
            <a:pPr eaLnBrk="1" hangingPunct="1"/>
            <a:r>
              <a:rPr lang="en-US" dirty="0"/>
              <a:t>                which is assumed to be true for</a:t>
            </a:r>
          </a:p>
          <a:p>
            <a:pPr eaLnBrk="1" hangingPunct="1"/>
            <a:r>
              <a:rPr lang="en-US" dirty="0"/>
              <a:t>                the null hypothesis</a:t>
            </a:r>
          </a:p>
          <a:p>
            <a:pPr eaLnBrk="1" hangingPunct="1"/>
            <a:r>
              <a:rPr lang="en-US" i="1" dirty="0"/>
              <a:t>          s</a:t>
            </a:r>
            <a:r>
              <a:rPr lang="en-US" dirty="0"/>
              <a:t> = The standard deviation of the sample</a:t>
            </a:r>
          </a:p>
          <a:p>
            <a:pPr eaLnBrk="1" hangingPunct="1"/>
            <a:r>
              <a:rPr lang="en-US" i="1" dirty="0"/>
              <a:t>          n </a:t>
            </a:r>
            <a:r>
              <a:rPr lang="en-US" dirty="0"/>
              <a:t>= The sample size</a:t>
            </a:r>
          </a:p>
        </p:txBody>
      </p:sp>
      <p:graphicFrame>
        <p:nvGraphicFramePr>
          <p:cNvPr id="49158" name="Object 3"/>
          <p:cNvGraphicFramePr>
            <a:graphicFrameLocks noChangeAspect="1"/>
          </p:cNvGraphicFramePr>
          <p:nvPr/>
        </p:nvGraphicFramePr>
        <p:xfrm>
          <a:off x="4879622" y="3983745"/>
          <a:ext cx="516467" cy="992187"/>
        </p:xfrm>
        <a:graphic>
          <a:graphicData uri="http://schemas.openxmlformats.org/presentationml/2006/ole">
            <p:oleObj spid="_x0000_s1187843" name="Equation" r:id="rId4" imgW="253890" imgH="723586" progId="">
              <p:embed/>
            </p:oleObj>
          </a:graphicData>
        </a:graphic>
      </p:graphicFrame>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06400" y="76200"/>
            <a:ext cx="11379200" cy="9906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Unknown)</a:t>
            </a:r>
          </a:p>
        </p:txBody>
      </p:sp>
      <p:sp>
        <p:nvSpPr>
          <p:cNvPr id="50179" name="Content Placeholder 2"/>
          <p:cNvSpPr>
            <a:spLocks noGrp="1"/>
          </p:cNvSpPr>
          <p:nvPr>
            <p:ph idx="1"/>
          </p:nvPr>
        </p:nvSpPr>
        <p:spPr>
          <a:xfrm>
            <a:off x="609600" y="1295400"/>
            <a:ext cx="11480800" cy="5029200"/>
          </a:xfrm>
        </p:spPr>
        <p:txBody>
          <a:bodyPr>
            <a:no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4: Calculate the appropriate test statistic</a:t>
            </a:r>
          </a:p>
          <a:p>
            <a:pPr>
              <a:spcBef>
                <a:spcPts val="1800"/>
              </a:spcBef>
            </a:pPr>
            <a:endParaRPr lang="en-US" sz="2400" dirty="0" smtClean="0">
              <a:solidFill>
                <a:schemeClr val="tx1"/>
              </a:solidFill>
            </a:endParaRPr>
          </a:p>
          <a:p>
            <a:pPr>
              <a:spcBef>
                <a:spcPts val="1800"/>
              </a:spcBef>
            </a:pPr>
            <a:endParaRPr lang="en-US" sz="2400" dirty="0" smtClean="0">
              <a:solidFill>
                <a:schemeClr val="tx1"/>
              </a:solidFill>
            </a:endParaRPr>
          </a:p>
          <a:p>
            <a:pPr>
              <a:spcBef>
                <a:spcPts val="1800"/>
              </a:spcBef>
            </a:pPr>
            <a:endParaRPr lang="en-US" sz="2400" dirty="0" smtClean="0">
              <a:solidFill>
                <a:schemeClr val="tx1"/>
              </a:solidFill>
            </a:endParaRPr>
          </a:p>
          <a:p>
            <a:pPr>
              <a:spcBef>
                <a:spcPts val="1800"/>
              </a:spcBef>
            </a:pPr>
            <a:r>
              <a:rPr lang="en-US" sz="2400" dirty="0" smtClean="0">
                <a:solidFill>
                  <a:schemeClr val="tx1"/>
                </a:solidFill>
              </a:rPr>
              <a:t>Step 5:  Compare the </a:t>
            </a:r>
            <a:r>
              <a:rPr lang="en-US" sz="2400" i="1" dirty="0" smtClean="0">
                <a:solidFill>
                  <a:schemeClr val="tx1"/>
                </a:solidFill>
              </a:rPr>
              <a:t>t</a:t>
            </a:r>
            <a:r>
              <a:rPr lang="en-US" sz="2400" dirty="0" smtClean="0">
                <a:solidFill>
                  <a:schemeClr val="tx1"/>
                </a:solidFill>
              </a:rPr>
              <a:t>-test statistic       with the critical </a:t>
            </a:r>
            <a:r>
              <a:rPr lang="en-US" sz="2400" i="1" dirty="0" smtClean="0">
                <a:solidFill>
                  <a:schemeClr val="tx1"/>
                </a:solidFill>
              </a:rPr>
              <a:t>t</a:t>
            </a:r>
            <a:r>
              <a:rPr lang="en-US" sz="2400" dirty="0" smtClean="0">
                <a:solidFill>
                  <a:schemeClr val="tx1"/>
                </a:solidFill>
              </a:rPr>
              <a:t>-score</a:t>
            </a:r>
          </a:p>
          <a:p>
            <a:pPr lvl="1">
              <a:spcBef>
                <a:spcPts val="1800"/>
              </a:spcBef>
            </a:pPr>
            <a:r>
              <a:rPr lang="en-US" sz="2400" dirty="0" smtClean="0">
                <a:solidFill>
                  <a:schemeClr val="tx1"/>
                </a:solidFill>
              </a:rPr>
              <a:t>For a one-tail lower tail test, reject the null hypothesis if        &lt;</a:t>
            </a:r>
          </a:p>
          <a:p>
            <a:pPr lvl="1">
              <a:spcBef>
                <a:spcPts val="1800"/>
              </a:spcBef>
            </a:pPr>
            <a:r>
              <a:rPr lang="en-US" sz="2400" dirty="0" smtClean="0">
                <a:solidFill>
                  <a:schemeClr val="tx1"/>
                </a:solidFill>
              </a:rPr>
              <a:t>Here, -2.07 is less than -1.711, so </a:t>
            </a:r>
            <a:r>
              <a:rPr lang="en-US" sz="2400" b="1" dirty="0" smtClean="0">
                <a:solidFill>
                  <a:schemeClr val="tx1"/>
                </a:solidFill>
              </a:rPr>
              <a:t>reject </a:t>
            </a:r>
            <a:r>
              <a:rPr lang="en-US" sz="2400" b="1" i="1" dirty="0" smtClean="0">
                <a:solidFill>
                  <a:schemeClr val="tx1"/>
                </a:solidFill>
              </a:rPr>
              <a:t>H</a:t>
            </a:r>
            <a:r>
              <a:rPr lang="en-US" sz="2400" b="1" baseline="-25000" dirty="0" smtClean="0">
                <a:solidFill>
                  <a:schemeClr val="tx1"/>
                </a:solidFill>
              </a:rPr>
              <a:t>0</a:t>
            </a:r>
          </a:p>
          <a:p>
            <a:pPr lvl="1">
              <a:spcBef>
                <a:spcPts val="1800"/>
              </a:spcBef>
            </a:pPr>
            <a:r>
              <a:rPr lang="en-US" sz="2400" dirty="0" smtClean="0">
                <a:solidFill>
                  <a:schemeClr val="tx1"/>
                </a:solidFill>
              </a:rPr>
              <a:t>(Illustrated on the next slide)</a:t>
            </a:r>
          </a:p>
        </p:txBody>
      </p:sp>
      <p:graphicFrame>
        <p:nvGraphicFramePr>
          <p:cNvPr id="50180" name="Object 1"/>
          <p:cNvGraphicFramePr>
            <a:graphicFrameLocks noChangeAspect="1"/>
          </p:cNvGraphicFramePr>
          <p:nvPr/>
        </p:nvGraphicFramePr>
        <p:xfrm>
          <a:off x="2269067" y="2590801"/>
          <a:ext cx="7342717" cy="1120775"/>
        </p:xfrm>
        <a:graphic>
          <a:graphicData uri="http://schemas.openxmlformats.org/presentationml/2006/ole">
            <p:oleObj spid="_x0000_s1188866" name="Equation" r:id="rId3" imgW="2806700" imgH="635000" progId="">
              <p:embed/>
            </p:oleObj>
          </a:graphicData>
        </a:graphic>
      </p:graphicFrame>
      <p:graphicFrame>
        <p:nvGraphicFramePr>
          <p:cNvPr id="50181" name="Object 4"/>
          <p:cNvGraphicFramePr>
            <a:graphicFrameLocks noChangeAspect="1"/>
          </p:cNvGraphicFramePr>
          <p:nvPr/>
        </p:nvGraphicFramePr>
        <p:xfrm>
          <a:off x="5949245" y="4225220"/>
          <a:ext cx="694267" cy="468313"/>
        </p:xfrm>
        <a:graphic>
          <a:graphicData uri="http://schemas.openxmlformats.org/presentationml/2006/ole">
            <p:oleObj spid="_x0000_s1188867" name="Equation" r:id="rId4" imgW="228600" imgH="228600" progId="">
              <p:embed/>
            </p:oleObj>
          </a:graphicData>
        </a:graphic>
      </p:graphicFrame>
      <p:graphicFrame>
        <p:nvGraphicFramePr>
          <p:cNvPr id="50182" name="Object 5"/>
          <p:cNvGraphicFramePr>
            <a:graphicFrameLocks noChangeAspect="1"/>
          </p:cNvGraphicFramePr>
          <p:nvPr/>
        </p:nvGraphicFramePr>
        <p:xfrm>
          <a:off x="10001956" y="4186767"/>
          <a:ext cx="730251" cy="468313"/>
        </p:xfrm>
        <a:graphic>
          <a:graphicData uri="http://schemas.openxmlformats.org/presentationml/2006/ole">
            <p:oleObj spid="_x0000_s1188868" name="Equation" r:id="rId5" imgW="241300" imgH="228600" progId="">
              <p:embed/>
            </p:oleObj>
          </a:graphicData>
        </a:graphic>
      </p:graphicFrame>
      <p:graphicFrame>
        <p:nvGraphicFramePr>
          <p:cNvPr id="50183" name="Object 6"/>
          <p:cNvGraphicFramePr>
            <a:graphicFrameLocks noChangeAspect="1"/>
          </p:cNvGraphicFramePr>
          <p:nvPr/>
        </p:nvGraphicFramePr>
        <p:xfrm>
          <a:off x="10321574" y="4872038"/>
          <a:ext cx="808567" cy="468312"/>
        </p:xfrm>
        <a:graphic>
          <a:graphicData uri="http://schemas.openxmlformats.org/presentationml/2006/ole">
            <p:oleObj spid="_x0000_s1188869" name="Equation" r:id="rId6" imgW="266584" imgH="228501" progId="">
              <p:embed/>
            </p:oleObj>
          </a:graphicData>
        </a:graphic>
      </p:graphicFrame>
      <p:graphicFrame>
        <p:nvGraphicFramePr>
          <p:cNvPr id="50184" name="Object 7"/>
          <p:cNvGraphicFramePr>
            <a:graphicFrameLocks noChangeAspect="1"/>
          </p:cNvGraphicFramePr>
          <p:nvPr/>
        </p:nvGraphicFramePr>
        <p:xfrm>
          <a:off x="9285818" y="4849460"/>
          <a:ext cx="692149" cy="468312"/>
        </p:xfrm>
        <a:graphic>
          <a:graphicData uri="http://schemas.openxmlformats.org/presentationml/2006/ole">
            <p:oleObj spid="_x0000_s1188870" name="Equation" r:id="rId7" imgW="228600" imgH="228600" progId="">
              <p:embed/>
            </p:oleObj>
          </a:graphicData>
        </a:graphic>
      </p:graphicFrame>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ChangeArrowheads="1"/>
          </p:cNvSpPr>
          <p:nvPr/>
        </p:nvSpPr>
        <p:spPr bwMode="auto">
          <a:xfrm>
            <a:off x="1625600" y="1927225"/>
            <a:ext cx="9753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lvl="1" eaLnBrk="1" hangingPunct="1">
              <a:lnSpc>
                <a:spcPct val="100000"/>
              </a:lnSpc>
              <a:spcBef>
                <a:spcPts val="1800"/>
              </a:spcBef>
              <a:buFontTx/>
              <a:buNone/>
              <a:defRPr/>
            </a:pPr>
            <a:r>
              <a:rPr lang="en-US" sz="2400" dirty="0" smtClean="0">
                <a:latin typeface="+mn-lt"/>
                <a:cs typeface="Arial" panose="020B0604020202020204" pitchFamily="34" charset="0"/>
              </a:rPr>
              <a:t>                is less than  - </a:t>
            </a:r>
            <a:r>
              <a:rPr lang="en-US" sz="2400" i="1" dirty="0" smtClean="0">
                <a:latin typeface="+mn-lt"/>
                <a:cs typeface="Arial" panose="020B0604020202020204" pitchFamily="34" charset="0"/>
              </a:rPr>
              <a:t>t</a:t>
            </a:r>
            <a:r>
              <a:rPr lang="el-GR" sz="2400" i="1" baseline="-25000" dirty="0" smtClean="0">
                <a:latin typeface="+mn-lt"/>
                <a:cs typeface="Arial" panose="020B0604020202020204" pitchFamily="34" charset="0"/>
              </a:rPr>
              <a:t>α</a:t>
            </a:r>
            <a:r>
              <a:rPr lang="en-US" sz="2400" dirty="0" smtClean="0">
                <a:latin typeface="+mn-lt"/>
                <a:cs typeface="Arial" panose="020B0604020202020204" pitchFamily="34" charset="0"/>
              </a:rPr>
              <a:t> = -1.645, so </a:t>
            </a:r>
            <a:r>
              <a:rPr lang="en-US" sz="2400" b="1" dirty="0" smtClean="0">
                <a:latin typeface="+mn-lt"/>
                <a:cs typeface="Arial" panose="020B0604020202020204" pitchFamily="34" charset="0"/>
              </a:rPr>
              <a:t>reject </a:t>
            </a:r>
            <a:r>
              <a:rPr lang="en-US" sz="2400" b="1" i="1" dirty="0" smtClean="0">
                <a:latin typeface="+mn-lt"/>
                <a:cs typeface="Arial" panose="020B0604020202020204" pitchFamily="34" charset="0"/>
              </a:rPr>
              <a:t>H</a:t>
            </a:r>
            <a:r>
              <a:rPr lang="en-US" sz="2400" b="1" baseline="-25000" dirty="0" smtClean="0">
                <a:latin typeface="+mn-lt"/>
                <a:cs typeface="Arial" panose="020B0604020202020204" pitchFamily="34" charset="0"/>
              </a:rPr>
              <a:t>0</a:t>
            </a:r>
          </a:p>
        </p:txBody>
      </p:sp>
      <p:sp>
        <p:nvSpPr>
          <p:cNvPr id="51203" name="Freeform 66"/>
          <p:cNvSpPr>
            <a:spLocks/>
          </p:cNvSpPr>
          <p:nvPr/>
        </p:nvSpPr>
        <p:spPr bwMode="auto">
          <a:xfrm flipH="1">
            <a:off x="2946400" y="4356100"/>
            <a:ext cx="1016000" cy="306388"/>
          </a:xfrm>
          <a:custGeom>
            <a:avLst/>
            <a:gdLst>
              <a:gd name="T0" fmla="*/ 2147483647 w 10030"/>
              <a:gd name="T1" fmla="*/ 2147483647 h 10239"/>
              <a:gd name="T2" fmla="*/ 2147483647 w 10030"/>
              <a:gd name="T3" fmla="*/ 2147483647 h 10239"/>
              <a:gd name="T4" fmla="*/ 2147483647 w 10030"/>
              <a:gd name="T5" fmla="*/ 2147483647 h 10239"/>
              <a:gd name="T6" fmla="*/ 2147483647 w 10030"/>
              <a:gd name="T7" fmla="*/ 2147483647 h 10239"/>
              <a:gd name="T8" fmla="*/ 2147483647 w 10030"/>
              <a:gd name="T9" fmla="*/ 2147483647 h 10239"/>
              <a:gd name="T10" fmla="*/ 2147483647 w 10030"/>
              <a:gd name="T11" fmla="*/ 0 h 10239"/>
              <a:gd name="T12" fmla="*/ 0 w 10030"/>
              <a:gd name="T13" fmla="*/ 2147483647 h 10239"/>
              <a:gd name="T14" fmla="*/ 2147483647 w 10030"/>
              <a:gd name="T15" fmla="*/ 2147483647 h 102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30" h="10239">
                <a:moveTo>
                  <a:pt x="10030" y="7587"/>
                </a:moveTo>
                <a:lnTo>
                  <a:pt x="7552" y="7268"/>
                </a:lnTo>
                <a:lnTo>
                  <a:pt x="5061" y="5915"/>
                </a:lnTo>
                <a:lnTo>
                  <a:pt x="2822" y="4429"/>
                </a:lnTo>
                <a:lnTo>
                  <a:pt x="1826" y="2891"/>
                </a:lnTo>
                <a:lnTo>
                  <a:pt x="30" y="0"/>
                </a:lnTo>
                <a:lnTo>
                  <a:pt x="0" y="10239"/>
                </a:lnTo>
                <a:lnTo>
                  <a:pt x="10024" y="10000"/>
                </a:lnTo>
              </a:path>
            </a:pathLst>
          </a:custGeom>
          <a:solidFill>
            <a:srgbClr val="FFC000"/>
          </a:solidFill>
          <a:ln w="9525">
            <a:noFill/>
            <a:round/>
            <a:headEnd/>
            <a:tailEnd/>
          </a:ln>
        </p:spPr>
        <p:txBody>
          <a:bodyPr/>
          <a:lstStyle/>
          <a:p>
            <a:endParaRPr lang="en-US"/>
          </a:p>
        </p:txBody>
      </p:sp>
      <p:sp>
        <p:nvSpPr>
          <p:cNvPr id="51204" name="Title 1"/>
          <p:cNvSpPr>
            <a:spLocks noGrp="1"/>
          </p:cNvSpPr>
          <p:nvPr>
            <p:ph type="title"/>
          </p:nvPr>
        </p:nvSpPr>
        <p:spPr>
          <a:xfrm>
            <a:off x="406400" y="76200"/>
            <a:ext cx="11379200" cy="9906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Unknown)</a:t>
            </a:r>
          </a:p>
        </p:txBody>
      </p:sp>
      <p:sp>
        <p:nvSpPr>
          <p:cNvPr id="51205" name="Content Placeholder 2"/>
          <p:cNvSpPr>
            <a:spLocks noGrp="1"/>
          </p:cNvSpPr>
          <p:nvPr>
            <p:ph idx="1"/>
          </p:nvPr>
        </p:nvSpPr>
        <p:spPr>
          <a:xfrm>
            <a:off x="609600" y="1295400"/>
            <a:ext cx="11480800" cy="533400"/>
          </a:xfrm>
        </p:spPr>
        <p:txBody>
          <a:bodyPr/>
          <a:lstStyle/>
          <a:p>
            <a:pPr>
              <a:spcBef>
                <a:spcPts val="1800"/>
              </a:spcBef>
            </a:pPr>
            <a:r>
              <a:rPr lang="en-US" sz="2400" smtClean="0">
                <a:solidFill>
                  <a:srgbClr val="00B400"/>
                </a:solidFill>
              </a:rPr>
              <a:t>Step 5: </a:t>
            </a:r>
            <a:r>
              <a:rPr lang="en-US" sz="1800" smtClean="0">
                <a:solidFill>
                  <a:srgbClr val="00B400"/>
                </a:solidFill>
              </a:rPr>
              <a:t>(continued)</a:t>
            </a:r>
            <a:endParaRPr lang="en-US" sz="2000" smtClean="0"/>
          </a:p>
        </p:txBody>
      </p:sp>
      <p:sp>
        <p:nvSpPr>
          <p:cNvPr id="51206" name="Line 64"/>
          <p:cNvSpPr>
            <a:spLocks noChangeShapeType="1"/>
          </p:cNvSpPr>
          <p:nvPr/>
        </p:nvSpPr>
        <p:spPr bwMode="auto">
          <a:xfrm flipH="1" flipV="1">
            <a:off x="5683251" y="4691063"/>
            <a:ext cx="0" cy="50800"/>
          </a:xfrm>
          <a:prstGeom prst="line">
            <a:avLst/>
          </a:prstGeom>
          <a:noFill/>
          <a:ln w="28575" cap="sq">
            <a:solidFill>
              <a:schemeClr val="tx2"/>
            </a:solidFill>
            <a:miter lim="800000"/>
            <a:headEnd/>
            <a:tailEnd/>
          </a:ln>
          <a:effectLst/>
        </p:spPr>
        <p:txBody>
          <a:bodyPr wrap="none"/>
          <a:lstStyle/>
          <a:p>
            <a:endParaRPr lang="en-US"/>
          </a:p>
        </p:txBody>
      </p:sp>
      <p:sp>
        <p:nvSpPr>
          <p:cNvPr id="51207" name="Line 59"/>
          <p:cNvSpPr>
            <a:spLocks noChangeShapeType="1"/>
          </p:cNvSpPr>
          <p:nvPr/>
        </p:nvSpPr>
        <p:spPr bwMode="auto">
          <a:xfrm>
            <a:off x="3179233" y="4284663"/>
            <a:ext cx="2032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51208" name="Freeform 65"/>
          <p:cNvSpPr>
            <a:spLocks/>
          </p:cNvSpPr>
          <p:nvPr/>
        </p:nvSpPr>
        <p:spPr bwMode="auto">
          <a:xfrm flipV="1">
            <a:off x="2844800" y="4589464"/>
            <a:ext cx="5892800" cy="7778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51209" name="Text Box 87"/>
          <p:cNvSpPr txBox="1">
            <a:spLocks noChangeArrowheads="1"/>
          </p:cNvSpPr>
          <p:nvPr/>
        </p:nvSpPr>
        <p:spPr bwMode="auto">
          <a:xfrm>
            <a:off x="4673600" y="3870325"/>
            <a:ext cx="2286000" cy="338138"/>
          </a:xfrm>
          <a:prstGeom prst="rect">
            <a:avLst/>
          </a:prstGeom>
          <a:noFill/>
          <a:ln w="19050" algn="ctr">
            <a:noFill/>
            <a:miter lim="800000"/>
            <a:headEnd/>
            <a:tailEnd/>
          </a:ln>
          <a:effectLst/>
        </p:spPr>
        <p:txBody>
          <a:bodyPr>
            <a:spAutoFit/>
          </a:bodyPr>
          <a:lstStyle/>
          <a:p>
            <a:pPr eaLnBrk="1" hangingPunct="1">
              <a:spcBef>
                <a:spcPct val="50000"/>
              </a:spcBef>
            </a:pPr>
            <a:r>
              <a:rPr lang="en-US" sz="1600"/>
              <a:t>Do not reject </a:t>
            </a:r>
            <a:r>
              <a:rPr lang="en-US" sz="1600" i="1"/>
              <a:t>H</a:t>
            </a:r>
            <a:r>
              <a:rPr lang="en-US" sz="1600" baseline="-25000"/>
              <a:t>0</a:t>
            </a:r>
          </a:p>
        </p:txBody>
      </p:sp>
      <p:sp>
        <p:nvSpPr>
          <p:cNvPr id="51210" name="Rectangle 16"/>
          <p:cNvSpPr>
            <a:spLocks noChangeArrowheads="1"/>
          </p:cNvSpPr>
          <p:nvPr/>
        </p:nvSpPr>
        <p:spPr bwMode="auto">
          <a:xfrm>
            <a:off x="5202767" y="4779963"/>
            <a:ext cx="1126067" cy="482600"/>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188</a:t>
            </a:r>
          </a:p>
          <a:p>
            <a:pPr>
              <a:lnSpc>
                <a:spcPct val="80000"/>
              </a:lnSpc>
            </a:pPr>
            <a:r>
              <a:rPr lang="en-US" sz="2400" baseline="-25000"/>
              <a:t>    </a:t>
            </a:r>
            <a:endParaRPr lang="en-US" baseline="-25000"/>
          </a:p>
        </p:txBody>
      </p:sp>
      <p:graphicFrame>
        <p:nvGraphicFramePr>
          <p:cNvPr id="51211" name="Object 2"/>
          <p:cNvGraphicFramePr>
            <a:graphicFrameLocks noChangeAspect="1"/>
          </p:cNvGraphicFramePr>
          <p:nvPr/>
        </p:nvGraphicFramePr>
        <p:xfrm>
          <a:off x="8754533" y="4749800"/>
          <a:ext cx="999067" cy="584200"/>
        </p:xfrm>
        <a:graphic>
          <a:graphicData uri="http://schemas.openxmlformats.org/presentationml/2006/ole">
            <p:oleObj spid="_x0000_s1189890" name="Equation" r:id="rId3" imgW="520474" imgH="406224" progId="">
              <p:embed/>
            </p:oleObj>
          </a:graphicData>
        </a:graphic>
      </p:graphicFrame>
      <p:sp>
        <p:nvSpPr>
          <p:cNvPr id="32" name="Oval 31"/>
          <p:cNvSpPr/>
          <p:nvPr/>
        </p:nvSpPr>
        <p:spPr>
          <a:xfrm>
            <a:off x="406400" y="1828800"/>
            <a:ext cx="2133600" cy="5984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3" name="Straight Arrow Connector 32"/>
          <p:cNvCxnSpPr/>
          <p:nvPr/>
        </p:nvCxnSpPr>
        <p:spPr>
          <a:xfrm flipH="1" flipV="1">
            <a:off x="4028018" y="4724400"/>
            <a:ext cx="264583" cy="266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214" name="Rectangle 16"/>
          <p:cNvSpPr>
            <a:spLocks noChangeArrowheads="1"/>
          </p:cNvSpPr>
          <p:nvPr/>
        </p:nvSpPr>
        <p:spPr bwMode="auto">
          <a:xfrm>
            <a:off x="2438400" y="3713163"/>
            <a:ext cx="1625600" cy="539750"/>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i="1" baseline="-25000"/>
              <a:t> </a:t>
            </a:r>
            <a:r>
              <a:rPr lang="en-US" sz="2800" baseline="-25000"/>
              <a:t>= 0.05</a:t>
            </a:r>
            <a:endParaRPr lang="en-US" baseline="-25000"/>
          </a:p>
        </p:txBody>
      </p:sp>
      <p:graphicFrame>
        <p:nvGraphicFramePr>
          <p:cNvPr id="51215" name="Object 1"/>
          <p:cNvGraphicFramePr>
            <a:graphicFrameLocks noChangeAspect="1"/>
          </p:cNvGraphicFramePr>
          <p:nvPr/>
        </p:nvGraphicFramePr>
        <p:xfrm>
          <a:off x="228601" y="1914526"/>
          <a:ext cx="2349500" cy="468313"/>
        </p:xfrm>
        <a:graphic>
          <a:graphicData uri="http://schemas.openxmlformats.org/presentationml/2006/ole">
            <p:oleObj spid="_x0000_s1189891" name="Equation" r:id="rId4" imgW="774364" imgH="228501" progId="">
              <p:embed/>
            </p:oleObj>
          </a:graphicData>
        </a:graphic>
      </p:graphicFrame>
      <p:cxnSp>
        <p:nvCxnSpPr>
          <p:cNvPr id="38" name="Elbow Connector 37"/>
          <p:cNvCxnSpPr>
            <a:stCxn id="32" idx="4"/>
          </p:cNvCxnSpPr>
          <p:nvPr/>
        </p:nvCxnSpPr>
        <p:spPr>
          <a:xfrm rot="16200000" flipH="1">
            <a:off x="2313782" y="1586707"/>
            <a:ext cx="300037" cy="1981200"/>
          </a:xfrm>
          <a:prstGeom prst="bentConnector2">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3255434" y="4779964"/>
            <a:ext cx="198967" cy="2238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1218" name="Object 30"/>
          <p:cNvGraphicFramePr>
            <a:graphicFrameLocks noChangeAspect="1"/>
          </p:cNvGraphicFramePr>
          <p:nvPr/>
        </p:nvGraphicFramePr>
        <p:xfrm>
          <a:off x="3704168" y="4991100"/>
          <a:ext cx="1477433" cy="292100"/>
        </p:xfrm>
        <a:graphic>
          <a:graphicData uri="http://schemas.openxmlformats.org/presentationml/2006/ole">
            <p:oleObj spid="_x0000_s1189892" name="Equation" r:id="rId5" imgW="965200" imgH="228600" progId="">
              <p:embed/>
            </p:oleObj>
          </a:graphicData>
        </a:graphic>
      </p:graphicFrame>
      <p:cxnSp>
        <p:nvCxnSpPr>
          <p:cNvPr id="62" name="Straight Connector 61"/>
          <p:cNvCxnSpPr/>
          <p:nvPr/>
        </p:nvCxnSpPr>
        <p:spPr>
          <a:xfrm flipV="1">
            <a:off x="3962400" y="4359276"/>
            <a:ext cx="0" cy="307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220" name="Freeform 63"/>
          <p:cNvSpPr>
            <a:spLocks/>
          </p:cNvSpPr>
          <p:nvPr/>
        </p:nvSpPr>
        <p:spPr bwMode="auto">
          <a:xfrm>
            <a:off x="5695952" y="3027363"/>
            <a:ext cx="2736849" cy="15621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cxnSp>
        <p:nvCxnSpPr>
          <p:cNvPr id="54" name="Straight Arrow Connector 53"/>
          <p:cNvCxnSpPr/>
          <p:nvPr/>
        </p:nvCxnSpPr>
        <p:spPr>
          <a:xfrm>
            <a:off x="3454400" y="2727326"/>
            <a:ext cx="0" cy="19399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1222" name="Line 64"/>
          <p:cNvSpPr>
            <a:spLocks noChangeShapeType="1"/>
          </p:cNvSpPr>
          <p:nvPr/>
        </p:nvSpPr>
        <p:spPr bwMode="auto">
          <a:xfrm flipH="1" flipV="1">
            <a:off x="3454400" y="4662488"/>
            <a:ext cx="0" cy="50800"/>
          </a:xfrm>
          <a:prstGeom prst="line">
            <a:avLst/>
          </a:prstGeom>
          <a:noFill/>
          <a:ln w="28575" cap="sq">
            <a:solidFill>
              <a:schemeClr val="tx2"/>
            </a:solidFill>
            <a:miter lim="800000"/>
            <a:headEnd/>
            <a:tailEnd/>
          </a:ln>
          <a:effectLst/>
        </p:spPr>
        <p:txBody>
          <a:bodyPr wrap="none"/>
          <a:lstStyle/>
          <a:p>
            <a:endParaRPr lang="en-US"/>
          </a:p>
        </p:txBody>
      </p:sp>
      <p:sp>
        <p:nvSpPr>
          <p:cNvPr id="51223" name="Freeform 62"/>
          <p:cNvSpPr>
            <a:spLocks/>
          </p:cNvSpPr>
          <p:nvPr/>
        </p:nvSpPr>
        <p:spPr bwMode="auto">
          <a:xfrm>
            <a:off x="2946400" y="3027363"/>
            <a:ext cx="2736851" cy="15621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graphicFrame>
        <p:nvGraphicFramePr>
          <p:cNvPr id="51224" name="Object 55"/>
          <p:cNvGraphicFramePr>
            <a:graphicFrameLocks noChangeAspect="1"/>
          </p:cNvGraphicFramePr>
          <p:nvPr/>
        </p:nvGraphicFramePr>
        <p:xfrm>
          <a:off x="2345267" y="5003801"/>
          <a:ext cx="1221317" cy="269875"/>
        </p:xfrm>
        <a:graphic>
          <a:graphicData uri="http://schemas.openxmlformats.org/presentationml/2006/ole">
            <p:oleObj spid="_x0000_s1189893" name="Equation" r:id="rId6" imgW="698500" imgH="228600" progId="">
              <p:embed/>
            </p:oleObj>
          </a:graphicData>
        </a:graphic>
      </p:graphicFrame>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06400" y="76200"/>
            <a:ext cx="11379200" cy="990600"/>
          </a:xfrm>
        </p:spPr>
        <p:txBody>
          <a:bodyPr/>
          <a:lstStyle/>
          <a:p>
            <a:pPr>
              <a:lnSpc>
                <a:spcPct val="80000"/>
              </a:lnSpc>
            </a:pPr>
            <a:r>
              <a:rPr lang="en-US" sz="3200" smtClean="0"/>
              <a:t>An Example of a One-Tail Hypothesis Test for the Population Mean (When </a:t>
            </a:r>
            <a:r>
              <a:rPr lang="el-GR" sz="3200" i="1" smtClean="0"/>
              <a:t>σ</a:t>
            </a:r>
            <a:r>
              <a:rPr lang="en-US" sz="3200" smtClean="0"/>
              <a:t> Is Unknown)</a:t>
            </a:r>
          </a:p>
        </p:txBody>
      </p:sp>
      <p:sp>
        <p:nvSpPr>
          <p:cNvPr id="64515" name="Content Placeholder 2"/>
          <p:cNvSpPr>
            <a:spLocks noGrp="1"/>
          </p:cNvSpPr>
          <p:nvPr>
            <p:ph idx="1"/>
          </p:nvPr>
        </p:nvSpPr>
        <p:spPr>
          <a:xfrm>
            <a:off x="609600" y="1295400"/>
            <a:ext cx="11300178" cy="4525963"/>
          </a:xfrm>
        </p:spPr>
        <p:txBody>
          <a:bodyPr>
            <a:normAutofit/>
          </a:bodyPr>
          <a:lstStyle/>
          <a:p>
            <a:pPr>
              <a:spcBef>
                <a:spcPts val="1800"/>
              </a:spcBef>
              <a:buFont typeface="Arial" panose="020B0604020202020204" pitchFamily="34" charset="0"/>
              <a:buNone/>
              <a:defRPr/>
            </a:pPr>
            <a:r>
              <a:rPr lang="en-US" sz="2400" b="1" dirty="0" smtClean="0">
                <a:solidFill>
                  <a:schemeClr val="tx1"/>
                </a:solidFill>
              </a:rPr>
              <a:t>Example: </a:t>
            </a:r>
            <a:r>
              <a:rPr lang="en-US" sz="2400" dirty="0" smtClean="0">
                <a:solidFill>
                  <a:schemeClr val="tx1"/>
                </a:solidFill>
              </a:rPr>
              <a:t>(continued)</a:t>
            </a:r>
          </a:p>
          <a:p>
            <a:pPr>
              <a:spcBef>
                <a:spcPts val="1800"/>
              </a:spcBef>
              <a:buFont typeface="Arial" panose="020B0604020202020204" pitchFamily="34" charset="0"/>
              <a:buNone/>
              <a:defRPr/>
            </a:pPr>
            <a:r>
              <a:rPr lang="en-US" sz="2400" dirty="0" smtClean="0">
                <a:solidFill>
                  <a:schemeClr val="tx1"/>
                </a:solidFill>
              </a:rPr>
              <a:t>Step 6:  State the conclusion</a:t>
            </a:r>
          </a:p>
          <a:p>
            <a:pPr>
              <a:spcBef>
                <a:spcPts val="1800"/>
              </a:spcBef>
              <a:buFont typeface="Arial" panose="020B0604020202020204" pitchFamily="34" charset="0"/>
              <a:buNone/>
              <a:defRPr/>
            </a:pPr>
            <a:endParaRPr lang="en-US" sz="2400" dirty="0" smtClean="0">
              <a:solidFill>
                <a:schemeClr val="tx1"/>
              </a:solidFill>
            </a:endParaRPr>
          </a:p>
          <a:p>
            <a:pPr marL="342900" indent="-342900">
              <a:buFont typeface="Arial" panose="020B0604020202020204" pitchFamily="34" charset="0"/>
              <a:buChar char="•"/>
              <a:defRPr/>
            </a:pPr>
            <a:r>
              <a:rPr lang="en-US" sz="2400" dirty="0" smtClean="0">
                <a:solidFill>
                  <a:schemeClr val="tx1"/>
                </a:solidFill>
              </a:rPr>
              <a:t>According to our sample evidence from 25 hotels, there is enough evidence to support that the average cost per night is now less than $188.</a:t>
            </a: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1200" y="1200151"/>
            <a:ext cx="10769600" cy="3982629"/>
          </a:xfrm>
          <a:prstGeom prst="rect">
            <a:avLst/>
          </a:prstGeom>
        </p:spPr>
        <p:txBody>
          <a:bodyPr>
            <a:spAutoFit/>
          </a:bodyPr>
          <a:lstStyle/>
          <a:p>
            <a:pPr>
              <a:lnSpc>
                <a:spcPct val="90000"/>
              </a:lnSpc>
              <a:spcBef>
                <a:spcPts val="1200"/>
              </a:spcBef>
              <a:spcAft>
                <a:spcPts val="1200"/>
              </a:spcAft>
              <a:defRPr/>
            </a:pPr>
            <a:r>
              <a:rPr lang="en-US" sz="2400" dirty="0">
                <a:latin typeface="+mn-lt"/>
                <a:cs typeface="Arial" panose="020B0604020202020204" pitchFamily="34" charset="0"/>
              </a:rPr>
              <a:t>The </a:t>
            </a:r>
            <a:r>
              <a:rPr lang="en-US" sz="2400" i="1" dirty="0">
                <a:latin typeface="+mn-lt"/>
                <a:cs typeface="Arial" panose="020B0604020202020204" pitchFamily="34" charset="0"/>
              </a:rPr>
              <a:t>p</a:t>
            </a:r>
            <a:r>
              <a:rPr lang="en-US" sz="2400" dirty="0">
                <a:latin typeface="+mn-lt"/>
                <a:cs typeface="Arial" panose="020B0604020202020204" pitchFamily="34" charset="0"/>
              </a:rPr>
              <a:t>-value must be approximated from the </a:t>
            </a:r>
            <a:r>
              <a:rPr lang="en-US" sz="2400" i="1" dirty="0" smtClean="0">
                <a:latin typeface="+mn-lt"/>
                <a:cs typeface="Arial" panose="020B0604020202020204" pitchFamily="34" charset="0"/>
              </a:rPr>
              <a:t>t</a:t>
            </a:r>
            <a:r>
              <a:rPr lang="en-US" sz="2400" dirty="0" smtClean="0">
                <a:latin typeface="+mn-lt"/>
                <a:cs typeface="Arial" panose="020B0604020202020204" pitchFamily="34" charset="0"/>
              </a:rPr>
              <a:t>-table</a:t>
            </a:r>
            <a:endParaRPr lang="en-US" sz="2400" dirty="0">
              <a:latin typeface="+mn-lt"/>
              <a:cs typeface="Arial" panose="020B0604020202020204" pitchFamily="34" charset="0"/>
            </a:endParaRPr>
          </a:p>
          <a:p>
            <a:pPr marL="457200" indent="-457200">
              <a:lnSpc>
                <a:spcPct val="90000"/>
              </a:lnSpc>
              <a:spcBef>
                <a:spcPts val="1200"/>
              </a:spcBef>
              <a:spcAft>
                <a:spcPts val="1200"/>
              </a:spcAft>
              <a:buFont typeface="Arial" pitchFamily="34" charset="0"/>
              <a:buChar char="•"/>
              <a:defRPr/>
            </a:pPr>
            <a:r>
              <a:rPr lang="en-US" sz="2400" dirty="0">
                <a:latin typeface="+mn-lt"/>
                <a:cs typeface="Arial" panose="020B0604020202020204" pitchFamily="34" charset="0"/>
              </a:rPr>
              <a:t>In the last example, the </a:t>
            </a:r>
            <a:r>
              <a:rPr lang="en-US" sz="2400" i="1" dirty="0">
                <a:latin typeface="+mn-lt"/>
                <a:cs typeface="Arial" panose="020B0604020202020204" pitchFamily="34" charset="0"/>
              </a:rPr>
              <a:t>t</a:t>
            </a:r>
            <a:r>
              <a:rPr lang="en-US" sz="2400" dirty="0">
                <a:latin typeface="+mn-lt"/>
                <a:cs typeface="Arial" panose="020B0604020202020204" pitchFamily="34" charset="0"/>
              </a:rPr>
              <a:t>-score was</a:t>
            </a:r>
          </a:p>
          <a:p>
            <a:pPr marL="457200" indent="-457200">
              <a:lnSpc>
                <a:spcPct val="90000"/>
              </a:lnSpc>
              <a:spcBef>
                <a:spcPts val="1200"/>
              </a:spcBef>
              <a:spcAft>
                <a:spcPts val="1200"/>
              </a:spcAft>
              <a:buFont typeface="Arial" pitchFamily="34" charset="0"/>
              <a:buChar char="•"/>
              <a:defRPr/>
            </a:pPr>
            <a:r>
              <a:rPr lang="en-US" sz="2400" dirty="0">
                <a:latin typeface="+mn-lt"/>
                <a:cs typeface="Arial" panose="020B0604020202020204" pitchFamily="34" charset="0"/>
              </a:rPr>
              <a:t>We need to find the critical </a:t>
            </a:r>
            <a:r>
              <a:rPr lang="en-US" sz="2400" i="1" dirty="0">
                <a:latin typeface="+mn-lt"/>
                <a:cs typeface="Arial" panose="020B0604020202020204" pitchFamily="34" charset="0"/>
              </a:rPr>
              <a:t>t</a:t>
            </a:r>
            <a:r>
              <a:rPr lang="en-US" sz="2400" dirty="0">
                <a:latin typeface="+mn-lt"/>
                <a:cs typeface="Arial" panose="020B0604020202020204" pitchFamily="34" charset="0"/>
              </a:rPr>
              <a:t>-scores that bracket</a:t>
            </a:r>
          </a:p>
          <a:p>
            <a:pPr>
              <a:lnSpc>
                <a:spcPct val="90000"/>
              </a:lnSpc>
              <a:spcBef>
                <a:spcPts val="1200"/>
              </a:spcBef>
              <a:spcAft>
                <a:spcPts val="1200"/>
              </a:spcAft>
              <a:defRPr/>
            </a:pPr>
            <a:endParaRPr lang="en-US" sz="2400" dirty="0">
              <a:latin typeface="+mn-lt"/>
              <a:cs typeface="Arial" panose="020B0604020202020204" pitchFamily="34" charset="0"/>
            </a:endParaRPr>
          </a:p>
          <a:p>
            <a:pPr>
              <a:lnSpc>
                <a:spcPct val="90000"/>
              </a:lnSpc>
              <a:defRPr/>
            </a:pPr>
            <a:r>
              <a:rPr lang="en-US" sz="2400" dirty="0">
                <a:latin typeface="+mn-lt"/>
                <a:cs typeface="Arial" panose="020B0604020202020204" pitchFamily="34" charset="0"/>
              </a:rPr>
              <a:t>      in the (</a:t>
            </a:r>
            <a:r>
              <a:rPr lang="en-US" sz="2400" i="1" dirty="0">
                <a:latin typeface="+mn-lt"/>
                <a:cs typeface="Arial" panose="020B0604020202020204" pitchFamily="34" charset="0"/>
              </a:rPr>
              <a:t>n </a:t>
            </a:r>
            <a:r>
              <a:rPr lang="en-US" sz="2400" dirty="0">
                <a:latin typeface="+mn-lt"/>
                <a:cs typeface="Arial" panose="020B0604020202020204" pitchFamily="34" charset="0"/>
                <a:sym typeface="Symbol" panose="05050102010706020507" pitchFamily="18" charset="2"/>
              </a:rPr>
              <a:t></a:t>
            </a:r>
            <a:r>
              <a:rPr lang="en-US" sz="2400" dirty="0">
                <a:latin typeface="+mn-lt"/>
                <a:cs typeface="Arial" panose="020B0604020202020204" pitchFamily="34" charset="0"/>
              </a:rPr>
              <a:t> 1) = (25 </a:t>
            </a:r>
            <a:r>
              <a:rPr lang="en-US" sz="2400" dirty="0">
                <a:latin typeface="+mn-lt"/>
                <a:cs typeface="Arial" panose="020B0604020202020204" pitchFamily="34" charset="0"/>
                <a:sym typeface="Symbol" panose="05050102010706020507" pitchFamily="18" charset="2"/>
              </a:rPr>
              <a:t></a:t>
            </a:r>
            <a:r>
              <a:rPr lang="en-US" sz="2400" dirty="0">
                <a:latin typeface="+mn-lt"/>
                <a:cs typeface="Arial" panose="020B0604020202020204" pitchFamily="34" charset="0"/>
              </a:rPr>
              <a:t> 1) = 24 row in </a:t>
            </a:r>
            <a:r>
              <a:rPr lang="en-US" sz="2400" dirty="0" smtClean="0">
                <a:latin typeface="+mn-lt"/>
                <a:cs typeface="Arial" panose="020B0604020202020204" pitchFamily="34" charset="0"/>
              </a:rPr>
              <a:t> tables</a:t>
            </a:r>
          </a:p>
          <a:p>
            <a:pPr>
              <a:lnSpc>
                <a:spcPct val="90000"/>
              </a:lnSpc>
              <a:defRPr/>
            </a:pPr>
            <a:endParaRPr lang="en-US" sz="2400" dirty="0">
              <a:latin typeface="+mn-lt"/>
              <a:cs typeface="Arial" panose="020B0604020202020204" pitchFamily="34" charset="0"/>
            </a:endParaRPr>
          </a:p>
          <a:p>
            <a:pPr marL="457200" indent="-457200">
              <a:lnSpc>
                <a:spcPct val="90000"/>
              </a:lnSpc>
              <a:spcBef>
                <a:spcPts val="1200"/>
              </a:spcBef>
              <a:spcAft>
                <a:spcPts val="1200"/>
              </a:spcAft>
              <a:buFont typeface="Arial" pitchFamily="34" charset="0"/>
              <a:buChar char="•"/>
              <a:defRPr/>
            </a:pPr>
            <a:r>
              <a:rPr lang="en-US" sz="2400" dirty="0">
                <a:latin typeface="+mn-lt"/>
                <a:cs typeface="Arial" panose="020B0604020202020204" pitchFamily="34" charset="0"/>
              </a:rPr>
              <a:t>The </a:t>
            </a:r>
            <a:r>
              <a:rPr lang="en-US" sz="2400" i="1" dirty="0">
                <a:latin typeface="+mn-lt"/>
                <a:cs typeface="Arial" panose="020B0604020202020204" pitchFamily="34" charset="0"/>
              </a:rPr>
              <a:t>p</a:t>
            </a:r>
            <a:r>
              <a:rPr lang="en-US" sz="2400" dirty="0">
                <a:latin typeface="+mn-lt"/>
                <a:cs typeface="Arial" panose="020B0604020202020204" pitchFamily="34" charset="0"/>
              </a:rPr>
              <a:t>-value will be between the two probabilities shown in the corresponding column headings</a:t>
            </a:r>
          </a:p>
        </p:txBody>
      </p:sp>
      <p:sp>
        <p:nvSpPr>
          <p:cNvPr id="57346"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Estimating the </a:t>
            </a:r>
            <a:r>
              <a:rPr lang="en-US" i="1" smtClean="0"/>
              <a:t>p</a:t>
            </a:r>
            <a:r>
              <a:rPr lang="en-US" smtClean="0"/>
              <a:t>-value </a:t>
            </a:r>
            <a:br>
              <a:rPr lang="en-US" smtClean="0"/>
            </a:br>
            <a:r>
              <a:rPr lang="en-US" smtClean="0"/>
              <a:t>Using the Student’s </a:t>
            </a:r>
            <a:r>
              <a:rPr lang="en-US" i="1" smtClean="0"/>
              <a:t>t</a:t>
            </a:r>
            <a:r>
              <a:rPr lang="en-US" smtClean="0"/>
              <a:t>-distribution</a:t>
            </a:r>
          </a:p>
        </p:txBody>
      </p:sp>
      <p:graphicFrame>
        <p:nvGraphicFramePr>
          <p:cNvPr id="53252" name="Object 1"/>
          <p:cNvGraphicFramePr>
            <a:graphicFrameLocks noChangeAspect="1"/>
          </p:cNvGraphicFramePr>
          <p:nvPr/>
        </p:nvGraphicFramePr>
        <p:xfrm>
          <a:off x="6355645" y="1834444"/>
          <a:ext cx="2133600" cy="471488"/>
        </p:xfrm>
        <a:graphic>
          <a:graphicData uri="http://schemas.openxmlformats.org/presentationml/2006/ole">
            <p:oleObj spid="_x0000_s1190914" name="Equation" r:id="rId3" imgW="698500" imgH="228600" progId="">
              <p:embed/>
            </p:oleObj>
          </a:graphicData>
        </a:graphic>
      </p:graphicFrame>
      <p:graphicFrame>
        <p:nvGraphicFramePr>
          <p:cNvPr id="53253" name="Object 2"/>
          <p:cNvGraphicFramePr>
            <a:graphicFrameLocks noChangeAspect="1"/>
          </p:cNvGraphicFramePr>
          <p:nvPr/>
        </p:nvGraphicFramePr>
        <p:xfrm>
          <a:off x="6120695" y="2921000"/>
          <a:ext cx="3994149" cy="545173"/>
        </p:xfrm>
        <a:graphic>
          <a:graphicData uri="http://schemas.openxmlformats.org/presentationml/2006/ole">
            <p:oleObj spid="_x0000_s1190915" name="Equation" r:id="rId4" imgW="1256755" imgH="253890" progId="">
              <p:embed/>
            </p:oleObj>
          </a:graphicData>
        </a:graphic>
      </p:graphicFrame>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p:cNvPicPr>
            <a:picLocks noChangeAspect="1" noChangeArrowheads="1"/>
          </p:cNvPicPr>
          <p:nvPr/>
        </p:nvPicPr>
        <p:blipFill>
          <a:blip r:embed="rId3" cstate="print"/>
          <a:srcRect/>
          <a:stretch>
            <a:fillRect/>
          </a:stretch>
        </p:blipFill>
        <p:spPr bwMode="auto">
          <a:xfrm>
            <a:off x="1022351" y="3440114"/>
            <a:ext cx="9728200" cy="2200275"/>
          </a:xfrm>
          <a:prstGeom prst="rect">
            <a:avLst/>
          </a:prstGeom>
          <a:noFill/>
          <a:ln w="9525">
            <a:noFill/>
            <a:miter lim="800000"/>
            <a:headEnd/>
            <a:tailEnd/>
          </a:ln>
          <a:effectLst/>
        </p:spPr>
      </p:pic>
      <p:sp>
        <p:nvSpPr>
          <p:cNvPr id="4" name="Rectangle 3"/>
          <p:cNvSpPr/>
          <p:nvPr/>
        </p:nvSpPr>
        <p:spPr>
          <a:xfrm>
            <a:off x="7213600" y="4540251"/>
            <a:ext cx="2032000" cy="371475"/>
          </a:xfrm>
          <a:prstGeom prst="rect">
            <a:avLst/>
          </a:prstGeom>
          <a:solidFill>
            <a:srgbClr val="CCE9AD">
              <a:alpha val="3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8381"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Estimating the </a:t>
            </a:r>
            <a:r>
              <a:rPr lang="en-US" i="1" smtClean="0"/>
              <a:t>p</a:t>
            </a:r>
            <a:r>
              <a:rPr lang="en-US" smtClean="0"/>
              <a:t>-value </a:t>
            </a:r>
            <a:br>
              <a:rPr lang="en-US" smtClean="0"/>
            </a:br>
            <a:r>
              <a:rPr lang="en-US" smtClean="0"/>
              <a:t>Using the Student’s </a:t>
            </a:r>
            <a:r>
              <a:rPr lang="en-US" i="1" smtClean="0"/>
              <a:t>t</a:t>
            </a:r>
            <a:r>
              <a:rPr lang="en-US" smtClean="0"/>
              <a:t>-distribution</a:t>
            </a:r>
          </a:p>
        </p:txBody>
      </p:sp>
      <p:sp>
        <p:nvSpPr>
          <p:cNvPr id="54277" name="Content Placeholder 2"/>
          <p:cNvSpPr>
            <a:spLocks noGrp="1"/>
          </p:cNvSpPr>
          <p:nvPr>
            <p:ph idx="1"/>
          </p:nvPr>
        </p:nvSpPr>
        <p:spPr>
          <a:xfrm>
            <a:off x="609600" y="1295400"/>
            <a:ext cx="10972800" cy="533400"/>
          </a:xfrm>
        </p:spPr>
        <p:txBody>
          <a:bodyPr/>
          <a:lstStyle/>
          <a:p>
            <a:r>
              <a:rPr lang="en-US" smtClean="0"/>
              <a:t>The </a:t>
            </a:r>
            <a:r>
              <a:rPr lang="en-US" i="1" smtClean="0"/>
              <a:t>p</a:t>
            </a:r>
            <a:r>
              <a:rPr lang="en-US" smtClean="0"/>
              <a:t>-value is between 0.025 and 0.010:</a:t>
            </a:r>
          </a:p>
        </p:txBody>
      </p:sp>
      <p:pic>
        <p:nvPicPr>
          <p:cNvPr id="54278" name="Picture 5"/>
          <p:cNvPicPr>
            <a:picLocks noChangeAspect="1" noChangeArrowheads="1"/>
          </p:cNvPicPr>
          <p:nvPr/>
        </p:nvPicPr>
        <p:blipFill>
          <a:blip r:embed="rId4" cstate="print"/>
          <a:srcRect/>
          <a:stretch>
            <a:fillRect/>
          </a:stretch>
        </p:blipFill>
        <p:spPr bwMode="auto">
          <a:xfrm>
            <a:off x="1003301" y="2016126"/>
            <a:ext cx="9766300" cy="1457325"/>
          </a:xfrm>
          <a:prstGeom prst="rect">
            <a:avLst/>
          </a:prstGeom>
          <a:noFill/>
          <a:ln w="9525">
            <a:noFill/>
            <a:miter lim="800000"/>
            <a:headEnd/>
            <a:tailEnd/>
          </a:ln>
          <a:effectLst/>
        </p:spPr>
      </p:pic>
      <p:sp>
        <p:nvSpPr>
          <p:cNvPr id="2" name="Rectangle 1"/>
          <p:cNvSpPr/>
          <p:nvPr/>
        </p:nvSpPr>
        <p:spPr>
          <a:xfrm>
            <a:off x="1016001" y="4540251"/>
            <a:ext cx="9766300" cy="3714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54280" name="Object 2"/>
          <p:cNvGraphicFramePr>
            <a:graphicFrameLocks noChangeAspect="1"/>
          </p:cNvGraphicFramePr>
          <p:nvPr/>
        </p:nvGraphicFramePr>
        <p:xfrm>
          <a:off x="7416800" y="5902326"/>
          <a:ext cx="1667933" cy="422275"/>
        </p:xfrm>
        <a:graphic>
          <a:graphicData uri="http://schemas.openxmlformats.org/presentationml/2006/ole">
            <p:oleObj spid="_x0000_s1191938" name="Equation" r:id="rId5" imgW="609600" imgH="228600" progId="">
              <p:embed/>
            </p:oleObj>
          </a:graphicData>
        </a:graphic>
      </p:graphicFrame>
      <p:cxnSp>
        <p:nvCxnSpPr>
          <p:cNvPr id="6" name="Straight Arrow Connector 5"/>
          <p:cNvCxnSpPr/>
          <p:nvPr/>
        </p:nvCxnSpPr>
        <p:spPr>
          <a:xfrm flipV="1">
            <a:off x="8229600" y="4911725"/>
            <a:ext cx="0" cy="990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213600" y="2016126"/>
            <a:ext cx="2032000" cy="371475"/>
          </a:xfrm>
          <a:prstGeom prst="rect">
            <a:avLst/>
          </a:prstGeom>
          <a:solidFill>
            <a:srgbClr val="CCE9AD">
              <a:alpha val="3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6" name="Straight Arrow Connector 15"/>
          <p:cNvCxnSpPr/>
          <p:nvPr/>
        </p:nvCxnSpPr>
        <p:spPr>
          <a:xfrm flipV="1">
            <a:off x="8229600" y="2387601"/>
            <a:ext cx="0" cy="21431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06400" y="76200"/>
            <a:ext cx="11379200" cy="9906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Unknown)</a:t>
            </a:r>
          </a:p>
        </p:txBody>
      </p:sp>
      <p:sp>
        <p:nvSpPr>
          <p:cNvPr id="56323" name="Content Placeholder 2"/>
          <p:cNvSpPr>
            <a:spLocks noGrp="1"/>
          </p:cNvSpPr>
          <p:nvPr>
            <p:ph idx="1"/>
          </p:nvPr>
        </p:nvSpPr>
        <p:spPr>
          <a:xfrm>
            <a:off x="609600" y="1371601"/>
            <a:ext cx="10972800" cy="4449763"/>
          </a:xfrm>
        </p:spPr>
        <p:txBody>
          <a:bodyPr>
            <a:normAutofit/>
          </a:bodyPr>
          <a:lstStyle/>
          <a:p>
            <a:r>
              <a:rPr lang="en-US" sz="2400" b="1" dirty="0" smtClean="0">
                <a:solidFill>
                  <a:schemeClr val="tx1"/>
                </a:solidFill>
              </a:rPr>
              <a:t>Example: </a:t>
            </a:r>
            <a:r>
              <a:rPr lang="en-US" sz="2400" dirty="0" smtClean="0">
                <a:solidFill>
                  <a:schemeClr val="tx1"/>
                </a:solidFill>
              </a:rPr>
              <a:t>Claim -- the average person in the U.S. watches 34.5 hours of television per week</a:t>
            </a:r>
          </a:p>
          <a:p>
            <a:pPr marL="971550" lvl="1" indent="-457200">
              <a:spcBef>
                <a:spcPts val="1800"/>
              </a:spcBef>
            </a:pPr>
            <a:r>
              <a:rPr lang="en-US" sz="2400" dirty="0" smtClean="0">
                <a:solidFill>
                  <a:schemeClr val="tx1"/>
                </a:solidFill>
              </a:rPr>
              <a:t>Suppose viewing data is recorded for 10 people and the sample mean is found to be 39.6 hours and the sample standard deviation is 16.4 hours per week </a:t>
            </a:r>
          </a:p>
          <a:p>
            <a:pPr>
              <a:spcBef>
                <a:spcPts val="3000"/>
              </a:spcBef>
            </a:pPr>
            <a:r>
              <a:rPr lang="en-US" sz="2400" dirty="0" smtClean="0">
                <a:solidFill>
                  <a:schemeClr val="tx1"/>
                </a:solidFill>
              </a:rPr>
              <a:t>The following slides show the steps</a:t>
            </a:r>
            <a:r>
              <a:rPr lang="en-US" sz="2400" b="1" dirty="0" smtClean="0">
                <a:solidFill>
                  <a:schemeClr val="tx1"/>
                </a:solidFill>
              </a:rPr>
              <a:t> </a:t>
            </a:r>
            <a:r>
              <a:rPr lang="en-US" sz="2400" dirty="0" smtClean="0">
                <a:solidFill>
                  <a:schemeClr val="tx1"/>
                </a:solidFill>
              </a:rPr>
              <a:t>to complete this hypothesis test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23" y="417690"/>
            <a:ext cx="11763021" cy="5407378"/>
          </a:xfrm>
        </p:spPr>
        <p:txBody>
          <a:bodyPr>
            <a:noAutofit/>
          </a:bodyPr>
          <a:lstStyle/>
          <a:p>
            <a:pPr algn="ctr">
              <a:buNone/>
            </a:pPr>
            <a:r>
              <a:rPr lang="en-US" sz="2400" b="1" dirty="0" smtClean="0"/>
              <a:t> Organizing and Graphing Qualitative Data</a:t>
            </a:r>
          </a:p>
          <a:p>
            <a:pPr algn="just">
              <a:buNone/>
            </a:pPr>
            <a:endParaRPr lang="en-US" sz="2400" dirty="0" smtClean="0">
              <a:solidFill>
                <a:schemeClr val="tx1"/>
              </a:solidFill>
            </a:endParaRPr>
          </a:p>
          <a:p>
            <a:pPr algn="just">
              <a:buNone/>
            </a:pPr>
            <a:r>
              <a:rPr lang="en-US" sz="2400" dirty="0" smtClean="0">
                <a:solidFill>
                  <a:schemeClr val="tx1"/>
                </a:solidFill>
              </a:rPr>
              <a:t>The number of students who belong to a certain category is called the </a:t>
            </a:r>
            <a:r>
              <a:rPr lang="en-US" sz="2400" b="1" dirty="0" smtClean="0">
                <a:solidFill>
                  <a:schemeClr val="tx1"/>
                </a:solidFill>
              </a:rPr>
              <a:t>frequency </a:t>
            </a:r>
            <a:r>
              <a:rPr lang="en-US" sz="2400" dirty="0" smtClean="0">
                <a:solidFill>
                  <a:schemeClr val="tx1"/>
                </a:solidFill>
              </a:rPr>
              <a:t>of </a:t>
            </a:r>
          </a:p>
          <a:p>
            <a:pPr algn="just">
              <a:buNone/>
            </a:pPr>
            <a:r>
              <a:rPr lang="en-US" sz="2400" dirty="0" smtClean="0">
                <a:solidFill>
                  <a:schemeClr val="tx1"/>
                </a:solidFill>
              </a:rPr>
              <a:t>that category. A </a:t>
            </a:r>
            <a:r>
              <a:rPr lang="en-US" sz="2400" b="1" dirty="0" smtClean="0">
                <a:solidFill>
                  <a:schemeClr val="tx1"/>
                </a:solidFill>
              </a:rPr>
              <a:t>frequency distribution </a:t>
            </a:r>
            <a:r>
              <a:rPr lang="en-US" sz="2400" dirty="0" smtClean="0">
                <a:solidFill>
                  <a:schemeClr val="tx1"/>
                </a:solidFill>
              </a:rPr>
              <a:t>exhibits how the frequencies are </a:t>
            </a:r>
          </a:p>
          <a:p>
            <a:pPr algn="just">
              <a:buNone/>
            </a:pPr>
            <a:r>
              <a:rPr lang="en-US" sz="2400" dirty="0" smtClean="0">
                <a:solidFill>
                  <a:schemeClr val="tx1"/>
                </a:solidFill>
              </a:rPr>
              <a:t>distributed over various categories. The table below is called a frequency  </a:t>
            </a:r>
          </a:p>
          <a:p>
            <a:pPr algn="just">
              <a:buNone/>
            </a:pPr>
            <a:r>
              <a:rPr lang="en-US" sz="2400" dirty="0" smtClean="0">
                <a:solidFill>
                  <a:schemeClr val="tx1"/>
                </a:solidFill>
              </a:rPr>
              <a:t>distribution  table or simply a </a:t>
            </a:r>
            <a:r>
              <a:rPr lang="en-US" sz="2400" b="1" dirty="0" smtClean="0">
                <a:solidFill>
                  <a:schemeClr val="tx1"/>
                </a:solidFill>
              </a:rPr>
              <a:t>frequency table.</a:t>
            </a:r>
          </a:p>
          <a:p>
            <a:pPr algn="just">
              <a:buNone/>
            </a:pPr>
            <a:endParaRPr lang="en-US" sz="2400" dirty="0" smtClean="0">
              <a:solidFill>
                <a:schemeClr val="tx1"/>
              </a:solidFill>
            </a:endParaRPr>
          </a:p>
          <a:p>
            <a:pPr algn="just">
              <a:buNone/>
            </a:pPr>
            <a:r>
              <a:rPr lang="en-US" sz="2400" dirty="0" smtClean="0">
                <a:solidFill>
                  <a:schemeClr val="tx1"/>
                </a:solidFill>
              </a:rPr>
              <a:t>A </a:t>
            </a:r>
            <a:r>
              <a:rPr lang="en-US" sz="2400" b="1" dirty="0" smtClean="0">
                <a:solidFill>
                  <a:schemeClr val="tx1"/>
                </a:solidFill>
              </a:rPr>
              <a:t>frequency table </a:t>
            </a:r>
            <a:r>
              <a:rPr lang="en-US" sz="2400" dirty="0" smtClean="0">
                <a:solidFill>
                  <a:schemeClr val="tx1"/>
                </a:solidFill>
              </a:rPr>
              <a:t>organizes data by recording totals and category names. The names of the categories label each row in the frequency table.</a:t>
            </a:r>
          </a:p>
          <a:p>
            <a:pPr algn="just">
              <a:buNone/>
            </a:pPr>
            <a:endParaRPr lang="en-US" sz="2400" dirty="0" smtClean="0">
              <a:solidFill>
                <a:schemeClr val="tx1"/>
              </a:solidFill>
            </a:endParaRPr>
          </a:p>
          <a:p>
            <a:pPr algn="just">
              <a:buNone/>
            </a:pPr>
            <a:r>
              <a:rPr lang="en-US" sz="2400" dirty="0" smtClean="0">
                <a:solidFill>
                  <a:schemeClr val="tx1"/>
                </a:solidFill>
              </a:rPr>
              <a:t>Some tables report counts, others report percentages, and many report both</a:t>
            </a:r>
            <a:r>
              <a:rPr lang="en-US" sz="2400" b="1" dirty="0" smtClean="0">
                <a:solidFill>
                  <a:schemeClr val="tx1"/>
                </a:solidFill>
              </a:rPr>
              <a:t>.</a:t>
            </a:r>
          </a:p>
          <a:p>
            <a:pPr algn="just">
              <a:buNone/>
            </a:pPr>
            <a:endParaRPr lang="en-US" sz="2400" b="1"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406400" y="76200"/>
            <a:ext cx="11379200" cy="9906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Unknown)</a:t>
            </a:r>
          </a:p>
        </p:txBody>
      </p:sp>
      <p:sp>
        <p:nvSpPr>
          <p:cNvPr id="57347" name="Content Placeholder 2"/>
          <p:cNvSpPr>
            <a:spLocks noGrp="1"/>
          </p:cNvSpPr>
          <p:nvPr>
            <p:ph idx="1"/>
          </p:nvPr>
        </p:nvSpPr>
        <p:spPr>
          <a:xfrm>
            <a:off x="609600" y="1219201"/>
            <a:ext cx="11480800" cy="46021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1: Identify the null and alternative hypotheses</a:t>
            </a:r>
          </a:p>
          <a:p>
            <a:pPr>
              <a:spcBef>
                <a:spcPts val="1800"/>
              </a:spcBef>
              <a:buFontTx/>
              <a:buNone/>
            </a:pPr>
            <a:r>
              <a:rPr lang="en-US" sz="2400" i="1" dirty="0" smtClean="0">
                <a:solidFill>
                  <a:schemeClr val="tx1"/>
                </a:solidFill>
              </a:rPr>
              <a:t>	H</a:t>
            </a:r>
            <a:r>
              <a:rPr lang="en-US" sz="2400" baseline="-25000" dirty="0" smtClean="0">
                <a:solidFill>
                  <a:schemeClr val="tx1"/>
                </a:solidFill>
              </a:rPr>
              <a:t>0</a:t>
            </a:r>
            <a:r>
              <a:rPr lang="en-US" sz="2400" dirty="0" smtClean="0">
                <a:solidFill>
                  <a:schemeClr val="tx1"/>
                </a:solidFill>
              </a:rPr>
              <a:t>: </a:t>
            </a:r>
            <a:r>
              <a:rPr lang="el-GR" sz="2400" i="1" dirty="0" smtClean="0">
                <a:solidFill>
                  <a:schemeClr val="tx1"/>
                </a:solidFill>
              </a:rPr>
              <a:t>μ</a:t>
            </a:r>
            <a:r>
              <a:rPr lang="en-US" sz="2400" dirty="0" smtClean="0">
                <a:solidFill>
                  <a:schemeClr val="tx1"/>
                </a:solidFill>
              </a:rPr>
              <a:t> = 34.5    (status quo: average time is 34.5 hours per week)</a:t>
            </a:r>
          </a:p>
          <a:p>
            <a:pPr>
              <a:spcBef>
                <a:spcPts val="1800"/>
              </a:spcBef>
              <a:buFontTx/>
              <a:buNone/>
            </a:pPr>
            <a:r>
              <a:rPr lang="en-US" sz="2400" i="1" dirty="0" smtClean="0">
                <a:solidFill>
                  <a:schemeClr val="tx1"/>
                </a:solidFill>
              </a:rPr>
              <a:t>	H</a:t>
            </a:r>
            <a:r>
              <a:rPr lang="en-US" sz="2400" baseline="-25000" dirty="0" smtClean="0">
                <a:solidFill>
                  <a:schemeClr val="tx1"/>
                </a:solidFill>
              </a:rPr>
              <a:t>1</a:t>
            </a:r>
            <a:r>
              <a:rPr lang="en-US" sz="2400" dirty="0" smtClean="0">
                <a:solidFill>
                  <a:schemeClr val="tx1"/>
                </a:solidFill>
              </a:rPr>
              <a:t>: </a:t>
            </a:r>
            <a:r>
              <a:rPr lang="el-GR" sz="2400" i="1" dirty="0" smtClean="0">
                <a:solidFill>
                  <a:schemeClr val="tx1"/>
                </a:solidFill>
              </a:rPr>
              <a:t>μ</a:t>
            </a:r>
            <a:r>
              <a:rPr lang="en-US" sz="2400" dirty="0" smtClean="0">
                <a:solidFill>
                  <a:schemeClr val="tx1"/>
                </a:solidFill>
              </a:rPr>
              <a:t> ≠ 34.5    (average viewing time is not equal to 34.5 hours per week)</a:t>
            </a:r>
          </a:p>
          <a:p>
            <a:pPr>
              <a:spcBef>
                <a:spcPts val="1800"/>
              </a:spcBef>
              <a:buFontTx/>
              <a:buNone/>
            </a:pPr>
            <a:endParaRPr lang="en-US" sz="2400" dirty="0" smtClean="0">
              <a:solidFill>
                <a:schemeClr val="tx1"/>
              </a:solidFill>
            </a:endParaRPr>
          </a:p>
          <a:p>
            <a:pPr>
              <a:spcBef>
                <a:spcPts val="1800"/>
              </a:spcBef>
            </a:pPr>
            <a:r>
              <a:rPr lang="en-US" sz="2400" dirty="0" smtClean="0">
                <a:solidFill>
                  <a:schemeClr val="tx1"/>
                </a:solidFill>
              </a:rPr>
              <a:t>Step 2:</a:t>
            </a:r>
            <a:r>
              <a:rPr lang="en-US" sz="2400" b="1" dirty="0" smtClean="0">
                <a:solidFill>
                  <a:schemeClr val="tx1"/>
                </a:solidFill>
              </a:rPr>
              <a:t> </a:t>
            </a:r>
            <a:r>
              <a:rPr lang="en-US" sz="2400" dirty="0" smtClean="0">
                <a:solidFill>
                  <a:schemeClr val="tx1"/>
                </a:solidFill>
              </a:rPr>
              <a:t>Set a value for the significance level, </a:t>
            </a:r>
            <a:r>
              <a:rPr lang="el-GR" sz="2400" i="1" dirty="0" smtClean="0">
                <a:solidFill>
                  <a:schemeClr val="tx1"/>
                </a:solidFill>
              </a:rPr>
              <a:t>α</a:t>
            </a:r>
            <a:endParaRPr lang="en-US" sz="2400" dirty="0" smtClean="0">
              <a:solidFill>
                <a:schemeClr val="tx1"/>
              </a:solidFill>
            </a:endParaRPr>
          </a:p>
          <a:p>
            <a:pPr lvl="1">
              <a:spcBef>
                <a:spcPts val="1800"/>
              </a:spcBef>
            </a:pPr>
            <a:r>
              <a:rPr lang="en-US" sz="2400" dirty="0" smtClean="0">
                <a:solidFill>
                  <a:schemeClr val="tx1"/>
                </a:solidFill>
              </a:rPr>
              <a:t>Suppose that </a:t>
            </a:r>
            <a:r>
              <a:rPr lang="el-GR" sz="2400" i="1" dirty="0" smtClean="0">
                <a:solidFill>
                  <a:schemeClr val="tx1"/>
                </a:solidFill>
              </a:rPr>
              <a:t>α</a:t>
            </a:r>
            <a:r>
              <a:rPr lang="en-US" sz="2400" dirty="0" smtClean="0">
                <a:solidFill>
                  <a:schemeClr val="tx1"/>
                </a:solidFill>
              </a:rPr>
              <a:t> = 0.02 is chosen</a:t>
            </a:r>
          </a:p>
        </p:txBody>
      </p:sp>
      <p:sp>
        <p:nvSpPr>
          <p:cNvPr id="4" name="Rectangle 3"/>
          <p:cNvSpPr/>
          <p:nvPr/>
        </p:nvSpPr>
        <p:spPr>
          <a:xfrm>
            <a:off x="824089" y="2494845"/>
            <a:ext cx="20320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reeform 50"/>
          <p:cNvSpPr>
            <a:spLocks/>
          </p:cNvSpPr>
          <p:nvPr/>
        </p:nvSpPr>
        <p:spPr bwMode="auto">
          <a:xfrm flipH="1">
            <a:off x="5791201" y="4935539"/>
            <a:ext cx="886884" cy="198437"/>
          </a:xfrm>
          <a:custGeom>
            <a:avLst/>
            <a:gdLst>
              <a:gd name="T0" fmla="*/ 2147483647 w 8763"/>
              <a:gd name="T1" fmla="*/ 2147483647 h 10000"/>
              <a:gd name="T2" fmla="*/ 2147483647 w 8763"/>
              <a:gd name="T3" fmla="*/ 2147483647 h 10000"/>
              <a:gd name="T4" fmla="*/ 2147483647 w 8763"/>
              <a:gd name="T5" fmla="*/ 2147483647 h 10000"/>
              <a:gd name="T6" fmla="*/ 2147483647 w 8763"/>
              <a:gd name="T7" fmla="*/ 2147483647 h 10000"/>
              <a:gd name="T8" fmla="*/ 2147483647 w 8763"/>
              <a:gd name="T9" fmla="*/ 2147483647 h 10000"/>
              <a:gd name="T10" fmla="*/ 2147483647 w 8763"/>
              <a:gd name="T11" fmla="*/ 0 h 10000"/>
              <a:gd name="T12" fmla="*/ 2147483647 w 8763"/>
              <a:gd name="T13" fmla="*/ 2147483647 h 10000"/>
              <a:gd name="T14" fmla="*/ 2147483647 w 8763"/>
              <a:gd name="T15" fmla="*/ 2147483647 h 10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763" h="10000">
                <a:moveTo>
                  <a:pt x="8596" y="6494"/>
                </a:moveTo>
                <a:lnTo>
                  <a:pt x="6041" y="5059"/>
                </a:lnTo>
                <a:lnTo>
                  <a:pt x="3365" y="4343"/>
                </a:lnTo>
                <a:lnTo>
                  <a:pt x="2386" y="3665"/>
                </a:lnTo>
                <a:lnTo>
                  <a:pt x="954" y="1833"/>
                </a:lnTo>
                <a:lnTo>
                  <a:pt x="33" y="0"/>
                </a:lnTo>
                <a:cubicBezTo>
                  <a:pt x="53" y="4169"/>
                  <a:pt x="-16" y="5592"/>
                  <a:pt x="4" y="9762"/>
                </a:cubicBezTo>
                <a:lnTo>
                  <a:pt x="8763" y="10000"/>
                </a:lnTo>
              </a:path>
            </a:pathLst>
          </a:custGeom>
          <a:solidFill>
            <a:srgbClr val="FFC000"/>
          </a:solidFill>
          <a:ln w="9525">
            <a:noFill/>
            <a:round/>
            <a:headEnd/>
            <a:tailEnd/>
          </a:ln>
        </p:spPr>
        <p:txBody>
          <a:bodyPr/>
          <a:lstStyle/>
          <a:p>
            <a:endParaRPr lang="en-US"/>
          </a:p>
        </p:txBody>
      </p:sp>
      <p:sp>
        <p:nvSpPr>
          <p:cNvPr id="58371" name="Title 1"/>
          <p:cNvSpPr>
            <a:spLocks noGrp="1"/>
          </p:cNvSpPr>
          <p:nvPr>
            <p:ph type="title"/>
          </p:nvPr>
        </p:nvSpPr>
        <p:spPr>
          <a:xfrm>
            <a:off x="406400" y="76200"/>
            <a:ext cx="11379200" cy="9906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Unknown)</a:t>
            </a:r>
          </a:p>
        </p:txBody>
      </p:sp>
      <p:sp>
        <p:nvSpPr>
          <p:cNvPr id="58372" name="Content Placeholder 2"/>
          <p:cNvSpPr>
            <a:spLocks noGrp="1"/>
          </p:cNvSpPr>
          <p:nvPr>
            <p:ph idx="1"/>
          </p:nvPr>
        </p:nvSpPr>
        <p:spPr>
          <a:xfrm>
            <a:off x="609600" y="1219201"/>
            <a:ext cx="11277600" cy="46021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3: Determine the appropriate </a:t>
            </a:r>
            <a:r>
              <a:rPr lang="en-US" sz="2400" b="1" dirty="0" smtClean="0">
                <a:solidFill>
                  <a:schemeClr val="tx1"/>
                </a:solidFill>
              </a:rPr>
              <a:t>critical values</a:t>
            </a:r>
          </a:p>
          <a:p>
            <a:pPr lvl="1">
              <a:spcBef>
                <a:spcPts val="1800"/>
              </a:spcBef>
            </a:pPr>
            <a:r>
              <a:rPr lang="el-GR" sz="2400" i="1" dirty="0" smtClean="0">
                <a:solidFill>
                  <a:schemeClr val="tx1"/>
                </a:solidFill>
              </a:rPr>
              <a:t>σ</a:t>
            </a:r>
            <a:r>
              <a:rPr lang="en-US" sz="2400" dirty="0" smtClean="0">
                <a:solidFill>
                  <a:schemeClr val="tx1"/>
                </a:solidFill>
              </a:rPr>
              <a:t> is unknown so use a </a:t>
            </a:r>
            <a:r>
              <a:rPr lang="en-US" sz="2400" i="1" dirty="0" smtClean="0">
                <a:solidFill>
                  <a:schemeClr val="tx1"/>
                </a:solidFill>
              </a:rPr>
              <a:t>t</a:t>
            </a:r>
            <a:r>
              <a:rPr lang="en-US" sz="2400" dirty="0" smtClean="0">
                <a:solidFill>
                  <a:schemeClr val="tx1"/>
                </a:solidFill>
              </a:rPr>
              <a:t>-score for </a:t>
            </a:r>
            <a:r>
              <a:rPr lang="el-GR" sz="2400" i="1" dirty="0" smtClean="0">
                <a:solidFill>
                  <a:schemeClr val="tx1"/>
                </a:solidFill>
              </a:rPr>
              <a:t>α</a:t>
            </a:r>
            <a:r>
              <a:rPr lang="en-US" sz="2400" dirty="0" smtClean="0">
                <a:solidFill>
                  <a:schemeClr val="tx1"/>
                </a:solidFill>
              </a:rPr>
              <a:t> = 0.02 and </a:t>
            </a:r>
            <a:r>
              <a:rPr lang="en-US" sz="2400" i="1" dirty="0" smtClean="0">
                <a:solidFill>
                  <a:schemeClr val="tx1"/>
                </a:solidFill>
              </a:rPr>
              <a:t>n</a:t>
            </a:r>
            <a:r>
              <a:rPr lang="en-US" sz="2400" dirty="0" smtClean="0">
                <a:solidFill>
                  <a:schemeClr val="tx1"/>
                </a:solidFill>
              </a:rPr>
              <a:t> – 1 = 9 degrees of freedom</a:t>
            </a:r>
          </a:p>
          <a:p>
            <a:pPr lvl="1"/>
            <a:r>
              <a:rPr lang="en-US" sz="2400" dirty="0" smtClean="0">
                <a:solidFill>
                  <a:schemeClr val="tx1"/>
                </a:solidFill>
              </a:rPr>
              <a:t>Since this is a two-tail test, </a:t>
            </a:r>
            <a:r>
              <a:rPr lang="el-GR" sz="2400" i="1" dirty="0" smtClean="0">
                <a:solidFill>
                  <a:schemeClr val="tx1"/>
                </a:solidFill>
              </a:rPr>
              <a:t>α</a:t>
            </a:r>
            <a:r>
              <a:rPr lang="en-US" sz="2400" dirty="0" smtClean="0">
                <a:solidFill>
                  <a:schemeClr val="tx1"/>
                </a:solidFill>
              </a:rPr>
              <a:t> = 0.02 is split equally into two tails:</a:t>
            </a:r>
          </a:p>
        </p:txBody>
      </p:sp>
      <p:sp>
        <p:nvSpPr>
          <p:cNvPr id="58373" name="Text Box 83"/>
          <p:cNvSpPr txBox="1">
            <a:spLocks noChangeArrowheads="1"/>
          </p:cNvSpPr>
          <p:nvPr/>
        </p:nvSpPr>
        <p:spPr bwMode="auto">
          <a:xfrm>
            <a:off x="9673167" y="6048375"/>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65542" name="Rectangle 16"/>
          <p:cNvSpPr>
            <a:spLocks noChangeArrowheads="1"/>
          </p:cNvSpPr>
          <p:nvPr/>
        </p:nvSpPr>
        <p:spPr bwMode="auto">
          <a:xfrm>
            <a:off x="9550400" y="4183064"/>
            <a:ext cx="2133600" cy="541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dirty="0" smtClean="0">
                <a:latin typeface="Arial" panose="020B0604020202020204" pitchFamily="34" charset="0"/>
                <a:cs typeface="Arial" panose="020B0604020202020204" pitchFamily="34" charset="0"/>
              </a:rPr>
              <a:t>Reject </a:t>
            </a:r>
            <a:r>
              <a:rPr lang="en-US" sz="1800" i="1" dirty="0" smtClean="0">
                <a:latin typeface="Arial" panose="020B0604020202020204" pitchFamily="34" charset="0"/>
                <a:cs typeface="Arial" panose="020B0604020202020204" pitchFamily="34" charset="0"/>
              </a:rPr>
              <a:t>H</a:t>
            </a:r>
            <a:r>
              <a:rPr lang="en-US" sz="1800" baseline="-25000" dirty="0" smtClean="0">
                <a:latin typeface="Arial" panose="020B0604020202020204" pitchFamily="34" charset="0"/>
                <a:cs typeface="Arial" panose="020B0604020202020204" pitchFamily="34" charset="0"/>
              </a:rPr>
              <a:t>0</a:t>
            </a:r>
          </a:p>
          <a:p>
            <a:pPr>
              <a:lnSpc>
                <a:spcPct val="80000"/>
              </a:lnSpc>
              <a:spcBef>
                <a:spcPct val="0"/>
              </a:spcBef>
              <a:buFontTx/>
              <a:buNone/>
              <a:defRPr/>
            </a:pPr>
            <a:r>
              <a:rPr lang="en-US" sz="2800" i="1" baseline="-25000" dirty="0" smtClean="0">
                <a:latin typeface="Arial" panose="020B0604020202020204" pitchFamily="34" charset="0"/>
                <a:cs typeface="Arial" panose="020B0604020202020204" pitchFamily="34" charset="0"/>
              </a:rPr>
              <a:t> </a:t>
            </a:r>
            <a:r>
              <a:rPr lang="el-GR" sz="2800" i="1" baseline="-25000" dirty="0" smtClean="0">
                <a:latin typeface="+mn-lt"/>
                <a:cs typeface="Arial" panose="020B0604020202020204" pitchFamily="34" charset="0"/>
              </a:rPr>
              <a:t>α</a:t>
            </a:r>
            <a:r>
              <a:rPr lang="en-US" sz="2800" baseline="-25000" dirty="0" smtClean="0">
                <a:latin typeface="Arial" panose="020B0604020202020204" pitchFamily="34" charset="0"/>
                <a:cs typeface="Arial" panose="020B0604020202020204" pitchFamily="34" charset="0"/>
              </a:rPr>
              <a:t>/2</a:t>
            </a:r>
            <a:r>
              <a:rPr lang="en-US" sz="2800" i="1" baseline="-25000" dirty="0" smtClean="0">
                <a:latin typeface="Arial" panose="020B0604020202020204" pitchFamily="34" charset="0"/>
                <a:cs typeface="Arial" panose="020B0604020202020204" pitchFamily="34" charset="0"/>
              </a:rPr>
              <a:t> </a:t>
            </a:r>
            <a:r>
              <a:rPr lang="en-US" sz="2800" baseline="-25000" dirty="0" smtClean="0">
                <a:latin typeface="Arial" panose="020B0604020202020204" pitchFamily="34" charset="0"/>
                <a:cs typeface="Arial" panose="020B0604020202020204" pitchFamily="34" charset="0"/>
              </a:rPr>
              <a:t>= 0.01</a:t>
            </a:r>
            <a:endParaRPr lang="en-US" sz="1800" baseline="-25000" dirty="0" smtClean="0">
              <a:latin typeface="Arial" panose="020B0604020202020204" pitchFamily="34" charset="0"/>
              <a:cs typeface="Arial" panose="020B0604020202020204" pitchFamily="34" charset="0"/>
            </a:endParaRPr>
          </a:p>
        </p:txBody>
      </p:sp>
      <p:sp>
        <p:nvSpPr>
          <p:cNvPr id="58375" name="Line 40"/>
          <p:cNvSpPr>
            <a:spLocks noChangeShapeType="1"/>
          </p:cNvSpPr>
          <p:nvPr/>
        </p:nvSpPr>
        <p:spPr bwMode="auto">
          <a:xfrm flipH="1">
            <a:off x="10270067" y="4752975"/>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58376" name="Freeform 50"/>
          <p:cNvSpPr>
            <a:spLocks/>
          </p:cNvSpPr>
          <p:nvPr/>
        </p:nvSpPr>
        <p:spPr bwMode="auto">
          <a:xfrm>
            <a:off x="9806518" y="4935539"/>
            <a:ext cx="941916" cy="198437"/>
          </a:xfrm>
          <a:custGeom>
            <a:avLst/>
            <a:gdLst>
              <a:gd name="T0" fmla="*/ 2147483647 w 8763"/>
              <a:gd name="T1" fmla="*/ 2147483647 h 10000"/>
              <a:gd name="T2" fmla="*/ 2147483647 w 8763"/>
              <a:gd name="T3" fmla="*/ 2147483647 h 10000"/>
              <a:gd name="T4" fmla="*/ 2147483647 w 8763"/>
              <a:gd name="T5" fmla="*/ 2147483647 h 10000"/>
              <a:gd name="T6" fmla="*/ 2147483647 w 8763"/>
              <a:gd name="T7" fmla="*/ 2147483647 h 10000"/>
              <a:gd name="T8" fmla="*/ 2147483647 w 8763"/>
              <a:gd name="T9" fmla="*/ 2147483647 h 10000"/>
              <a:gd name="T10" fmla="*/ 2147483647 w 8763"/>
              <a:gd name="T11" fmla="*/ 0 h 10000"/>
              <a:gd name="T12" fmla="*/ 2147483647 w 8763"/>
              <a:gd name="T13" fmla="*/ 2147483647 h 10000"/>
              <a:gd name="T14" fmla="*/ 2147483647 w 8763"/>
              <a:gd name="T15" fmla="*/ 2147483647 h 10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763" h="10000">
                <a:moveTo>
                  <a:pt x="8596" y="6494"/>
                </a:moveTo>
                <a:lnTo>
                  <a:pt x="6041" y="5059"/>
                </a:lnTo>
                <a:lnTo>
                  <a:pt x="3365" y="4343"/>
                </a:lnTo>
                <a:lnTo>
                  <a:pt x="2386" y="3665"/>
                </a:lnTo>
                <a:lnTo>
                  <a:pt x="954" y="1833"/>
                </a:lnTo>
                <a:lnTo>
                  <a:pt x="33" y="0"/>
                </a:lnTo>
                <a:cubicBezTo>
                  <a:pt x="53" y="4169"/>
                  <a:pt x="-16" y="5592"/>
                  <a:pt x="4" y="9762"/>
                </a:cubicBezTo>
                <a:lnTo>
                  <a:pt x="8763" y="10000"/>
                </a:lnTo>
              </a:path>
            </a:pathLst>
          </a:custGeom>
          <a:solidFill>
            <a:srgbClr val="FFC000"/>
          </a:solidFill>
          <a:ln w="9525">
            <a:noFill/>
            <a:round/>
            <a:headEnd/>
            <a:tailEnd/>
          </a:ln>
        </p:spPr>
        <p:txBody>
          <a:bodyPr/>
          <a:lstStyle/>
          <a:p>
            <a:endParaRPr lang="en-US"/>
          </a:p>
        </p:txBody>
      </p:sp>
      <p:sp>
        <p:nvSpPr>
          <p:cNvPr id="58377" name="Freeform 51"/>
          <p:cNvSpPr>
            <a:spLocks/>
          </p:cNvSpPr>
          <p:nvPr/>
        </p:nvSpPr>
        <p:spPr bwMode="auto">
          <a:xfrm>
            <a:off x="5799667" y="4143375"/>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58378" name="Freeform 52"/>
          <p:cNvSpPr>
            <a:spLocks/>
          </p:cNvSpPr>
          <p:nvPr/>
        </p:nvSpPr>
        <p:spPr bwMode="auto">
          <a:xfrm>
            <a:off x="8250767" y="4143375"/>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58379" name="Freeform 57"/>
          <p:cNvSpPr>
            <a:spLocks/>
          </p:cNvSpPr>
          <p:nvPr/>
        </p:nvSpPr>
        <p:spPr bwMode="auto">
          <a:xfrm>
            <a:off x="5791201" y="5132389"/>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58380" name="Line 76"/>
          <p:cNvSpPr>
            <a:spLocks noChangeShapeType="1"/>
          </p:cNvSpPr>
          <p:nvPr/>
        </p:nvSpPr>
        <p:spPr bwMode="auto">
          <a:xfrm>
            <a:off x="6680201" y="6048375"/>
            <a:ext cx="298661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8381" name="Line 77"/>
          <p:cNvSpPr>
            <a:spLocks noChangeShapeType="1"/>
          </p:cNvSpPr>
          <p:nvPr/>
        </p:nvSpPr>
        <p:spPr bwMode="auto">
          <a:xfrm>
            <a:off x="9673167" y="5867400"/>
            <a:ext cx="0" cy="304800"/>
          </a:xfrm>
          <a:prstGeom prst="line">
            <a:avLst/>
          </a:prstGeom>
          <a:noFill/>
          <a:ln w="19050">
            <a:solidFill>
              <a:schemeClr val="tx1"/>
            </a:solidFill>
            <a:round/>
            <a:headEnd/>
            <a:tailEnd/>
          </a:ln>
          <a:effectLst/>
        </p:spPr>
        <p:txBody>
          <a:bodyPr wrap="none" anchor="ctr"/>
          <a:lstStyle/>
          <a:p>
            <a:endParaRPr lang="en-US"/>
          </a:p>
        </p:txBody>
      </p:sp>
      <p:sp>
        <p:nvSpPr>
          <p:cNvPr id="58382" name="Text Box 87"/>
          <p:cNvSpPr txBox="1">
            <a:spLocks noChangeArrowheads="1"/>
          </p:cNvSpPr>
          <p:nvPr/>
        </p:nvSpPr>
        <p:spPr bwMode="auto">
          <a:xfrm>
            <a:off x="7031567" y="6048376"/>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58383" name="Text Box 87"/>
          <p:cNvSpPr txBox="1">
            <a:spLocks noChangeArrowheads="1"/>
          </p:cNvSpPr>
          <p:nvPr/>
        </p:nvSpPr>
        <p:spPr bwMode="auto">
          <a:xfrm>
            <a:off x="7315200" y="4495801"/>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Do not reject </a:t>
            </a:r>
            <a:r>
              <a:rPr lang="en-US" sz="1400" i="1"/>
              <a:t>H</a:t>
            </a:r>
            <a:r>
              <a:rPr lang="en-US" sz="1400" baseline="-25000"/>
              <a:t>0</a:t>
            </a:r>
          </a:p>
        </p:txBody>
      </p:sp>
      <p:graphicFrame>
        <p:nvGraphicFramePr>
          <p:cNvPr id="58384" name="Object 1"/>
          <p:cNvGraphicFramePr>
            <a:graphicFrameLocks noChangeAspect="1"/>
          </p:cNvGraphicFramePr>
          <p:nvPr/>
        </p:nvGraphicFramePr>
        <p:xfrm>
          <a:off x="8047567" y="5638801"/>
          <a:ext cx="577851" cy="390525"/>
        </p:xfrm>
        <a:graphic>
          <a:graphicData uri="http://schemas.openxmlformats.org/presentationml/2006/ole">
            <p:oleObj spid="_x0000_s1192962" name="Equation" r:id="rId4" imgW="266469" imgH="241091" progId="">
              <p:embed/>
            </p:oleObj>
          </a:graphicData>
        </a:graphic>
      </p:graphicFrame>
      <p:sp>
        <p:nvSpPr>
          <p:cNvPr id="58385" name="Rectangle 16"/>
          <p:cNvSpPr>
            <a:spLocks noChangeArrowheads="1"/>
          </p:cNvSpPr>
          <p:nvPr/>
        </p:nvSpPr>
        <p:spPr bwMode="auto">
          <a:xfrm>
            <a:off x="7742767" y="5211764"/>
            <a:ext cx="1126067" cy="484187"/>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34.5</a:t>
            </a:r>
          </a:p>
          <a:p>
            <a:pPr>
              <a:lnSpc>
                <a:spcPct val="80000"/>
              </a:lnSpc>
            </a:pPr>
            <a:r>
              <a:rPr lang="en-US" sz="2400" baseline="-25000"/>
              <a:t>    0</a:t>
            </a:r>
            <a:endParaRPr lang="en-US" baseline="-25000"/>
          </a:p>
        </p:txBody>
      </p:sp>
      <p:sp>
        <p:nvSpPr>
          <p:cNvPr id="58386" name="Line 64"/>
          <p:cNvSpPr>
            <a:spLocks noChangeShapeType="1"/>
          </p:cNvSpPr>
          <p:nvPr/>
        </p:nvSpPr>
        <p:spPr bwMode="auto">
          <a:xfrm flipH="1" flipV="1">
            <a:off x="8263467" y="5133975"/>
            <a:ext cx="0" cy="50800"/>
          </a:xfrm>
          <a:prstGeom prst="line">
            <a:avLst/>
          </a:prstGeom>
          <a:noFill/>
          <a:ln w="28575" cap="sq">
            <a:solidFill>
              <a:schemeClr val="tx2"/>
            </a:solidFill>
            <a:miter lim="800000"/>
            <a:headEnd/>
            <a:tailEnd/>
          </a:ln>
          <a:effectLst/>
        </p:spPr>
        <p:txBody>
          <a:bodyPr wrap="none"/>
          <a:lstStyle/>
          <a:p>
            <a:endParaRPr lang="en-US"/>
          </a:p>
        </p:txBody>
      </p:sp>
      <p:sp>
        <p:nvSpPr>
          <p:cNvPr id="58387" name="Line 74"/>
          <p:cNvSpPr>
            <a:spLocks noChangeShapeType="1"/>
          </p:cNvSpPr>
          <p:nvPr/>
        </p:nvSpPr>
        <p:spPr bwMode="auto">
          <a:xfrm>
            <a:off x="9673167" y="6048375"/>
            <a:ext cx="10287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graphicFrame>
        <p:nvGraphicFramePr>
          <p:cNvPr id="58388" name="Object 2"/>
          <p:cNvGraphicFramePr>
            <a:graphicFrameLocks noChangeAspect="1"/>
          </p:cNvGraphicFramePr>
          <p:nvPr/>
        </p:nvGraphicFramePr>
        <p:xfrm>
          <a:off x="10807700" y="5173663"/>
          <a:ext cx="999067" cy="584200"/>
        </p:xfrm>
        <a:graphic>
          <a:graphicData uri="http://schemas.openxmlformats.org/presentationml/2006/ole">
            <p:oleObj spid="_x0000_s1192963" name="Equation" r:id="rId5" imgW="520474" imgH="406224" progId="">
              <p:embed/>
            </p:oleObj>
          </a:graphicData>
        </a:graphic>
      </p:graphicFrame>
      <p:sp>
        <p:nvSpPr>
          <p:cNvPr id="58389" name="Rectangle 16"/>
          <p:cNvSpPr>
            <a:spLocks noChangeArrowheads="1"/>
          </p:cNvSpPr>
          <p:nvPr/>
        </p:nvSpPr>
        <p:spPr bwMode="auto">
          <a:xfrm>
            <a:off x="7670800" y="4724400"/>
            <a:ext cx="1270000" cy="319088"/>
          </a:xfrm>
          <a:prstGeom prst="rect">
            <a:avLst/>
          </a:prstGeom>
          <a:noFill/>
          <a:ln w="9525">
            <a:noFill/>
            <a:miter lim="800000"/>
            <a:headEnd/>
            <a:tailEnd/>
          </a:ln>
          <a:effectLst/>
        </p:spPr>
        <p:txBody>
          <a:bodyPr lIns="90488" tIns="44450" rIns="90488" bIns="44450">
            <a:spAutoFit/>
          </a:bodyPr>
          <a:lstStyle/>
          <a:p>
            <a:pPr>
              <a:lnSpc>
                <a:spcPct val="80000"/>
              </a:lnSpc>
            </a:pPr>
            <a:r>
              <a:rPr lang="en-US" sz="2800" i="1" baseline="-25000"/>
              <a:t> </a:t>
            </a:r>
            <a:r>
              <a:rPr lang="en-US" sz="2800" baseline="-25000"/>
              <a:t>0.98</a:t>
            </a:r>
            <a:endParaRPr lang="en-US" baseline="-25000"/>
          </a:p>
        </p:txBody>
      </p:sp>
      <p:sp>
        <p:nvSpPr>
          <p:cNvPr id="3" name="Oval 2"/>
          <p:cNvSpPr/>
          <p:nvPr/>
        </p:nvSpPr>
        <p:spPr>
          <a:xfrm>
            <a:off x="8839200" y="5410200"/>
            <a:ext cx="1862667" cy="4143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5" name="Straight Arrow Connector 4"/>
          <p:cNvCxnSpPr/>
          <p:nvPr/>
        </p:nvCxnSpPr>
        <p:spPr>
          <a:xfrm flipV="1">
            <a:off x="9804400" y="5156201"/>
            <a:ext cx="2117"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5561" name="Rectangle 16"/>
          <p:cNvSpPr>
            <a:spLocks noChangeArrowheads="1"/>
          </p:cNvSpPr>
          <p:nvPr/>
        </p:nvSpPr>
        <p:spPr bwMode="auto">
          <a:xfrm>
            <a:off x="5181600" y="4191000"/>
            <a:ext cx="2133600" cy="541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dirty="0" smtClean="0">
                <a:latin typeface="Arial" panose="020B0604020202020204" pitchFamily="34" charset="0"/>
                <a:cs typeface="Arial" panose="020B0604020202020204" pitchFamily="34" charset="0"/>
              </a:rPr>
              <a:t>Reject </a:t>
            </a:r>
            <a:r>
              <a:rPr lang="en-US" sz="1800" i="1" dirty="0" smtClean="0">
                <a:latin typeface="Arial" panose="020B0604020202020204" pitchFamily="34" charset="0"/>
                <a:cs typeface="Arial" panose="020B0604020202020204" pitchFamily="34" charset="0"/>
              </a:rPr>
              <a:t>H</a:t>
            </a:r>
            <a:r>
              <a:rPr lang="en-US" sz="1800" baseline="-25000" dirty="0" smtClean="0">
                <a:latin typeface="Arial" panose="020B0604020202020204" pitchFamily="34" charset="0"/>
                <a:cs typeface="Arial" panose="020B0604020202020204" pitchFamily="34" charset="0"/>
              </a:rPr>
              <a:t>0</a:t>
            </a:r>
          </a:p>
          <a:p>
            <a:pPr>
              <a:lnSpc>
                <a:spcPct val="80000"/>
              </a:lnSpc>
              <a:spcBef>
                <a:spcPct val="0"/>
              </a:spcBef>
              <a:buFontTx/>
              <a:buNone/>
              <a:defRPr/>
            </a:pPr>
            <a:r>
              <a:rPr lang="en-US" sz="2800" i="1" baseline="-25000" dirty="0" smtClean="0">
                <a:latin typeface="Arial" panose="020B0604020202020204" pitchFamily="34" charset="0"/>
                <a:cs typeface="Arial" panose="020B0604020202020204" pitchFamily="34" charset="0"/>
              </a:rPr>
              <a:t> </a:t>
            </a:r>
            <a:r>
              <a:rPr lang="el-GR" sz="2800" i="1" baseline="-25000" dirty="0" smtClean="0">
                <a:latin typeface="+mn-lt"/>
                <a:cs typeface="Arial" panose="020B0604020202020204" pitchFamily="34" charset="0"/>
              </a:rPr>
              <a:t>α</a:t>
            </a:r>
            <a:r>
              <a:rPr lang="en-US" sz="2800" baseline="-25000" dirty="0" smtClean="0">
                <a:latin typeface="Arial" panose="020B0604020202020204" pitchFamily="34" charset="0"/>
                <a:cs typeface="Arial" panose="020B0604020202020204" pitchFamily="34" charset="0"/>
              </a:rPr>
              <a:t>/2</a:t>
            </a:r>
            <a:r>
              <a:rPr lang="en-US" sz="2800" i="1" baseline="-25000" dirty="0" smtClean="0">
                <a:latin typeface="Arial" panose="020B0604020202020204" pitchFamily="34" charset="0"/>
                <a:cs typeface="Arial" panose="020B0604020202020204" pitchFamily="34" charset="0"/>
              </a:rPr>
              <a:t> </a:t>
            </a:r>
            <a:r>
              <a:rPr lang="en-US" sz="2800" baseline="-25000" dirty="0" smtClean="0">
                <a:latin typeface="Arial" panose="020B0604020202020204" pitchFamily="34" charset="0"/>
                <a:cs typeface="Arial" panose="020B0604020202020204" pitchFamily="34" charset="0"/>
              </a:rPr>
              <a:t>= 0.01</a:t>
            </a:r>
            <a:endParaRPr lang="en-US" sz="1800" baseline="-25000" dirty="0" smtClean="0">
              <a:latin typeface="Arial" panose="020B0604020202020204" pitchFamily="34" charset="0"/>
              <a:cs typeface="Arial" panose="020B0604020202020204" pitchFamily="34" charset="0"/>
            </a:endParaRPr>
          </a:p>
        </p:txBody>
      </p:sp>
      <p:sp>
        <p:nvSpPr>
          <p:cNvPr id="58393" name="Line 40"/>
          <p:cNvSpPr>
            <a:spLocks noChangeShapeType="1"/>
          </p:cNvSpPr>
          <p:nvPr/>
        </p:nvSpPr>
        <p:spPr bwMode="auto">
          <a:xfrm>
            <a:off x="5943600" y="4752975"/>
            <a:ext cx="289984"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30" name="Oval 29"/>
          <p:cNvSpPr/>
          <p:nvPr/>
        </p:nvSpPr>
        <p:spPr>
          <a:xfrm>
            <a:off x="5643034" y="5410200"/>
            <a:ext cx="2078567" cy="4143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1" name="Straight Arrow Connector 30"/>
          <p:cNvCxnSpPr/>
          <p:nvPr/>
        </p:nvCxnSpPr>
        <p:spPr>
          <a:xfrm flipV="1">
            <a:off x="6678085" y="5159376"/>
            <a:ext cx="2116"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8396" name="Line 77"/>
          <p:cNvSpPr>
            <a:spLocks noChangeShapeType="1"/>
          </p:cNvSpPr>
          <p:nvPr/>
        </p:nvSpPr>
        <p:spPr bwMode="auto">
          <a:xfrm>
            <a:off x="6680200" y="5867400"/>
            <a:ext cx="0" cy="304800"/>
          </a:xfrm>
          <a:prstGeom prst="line">
            <a:avLst/>
          </a:prstGeom>
          <a:noFill/>
          <a:ln w="19050">
            <a:solidFill>
              <a:schemeClr val="tx1"/>
            </a:solidFill>
            <a:round/>
            <a:headEnd/>
            <a:tailEnd/>
          </a:ln>
          <a:effectLst/>
        </p:spPr>
        <p:txBody>
          <a:bodyPr wrap="none" anchor="ctr"/>
          <a:lstStyle/>
          <a:p>
            <a:endParaRPr lang="en-US"/>
          </a:p>
        </p:txBody>
      </p:sp>
      <p:sp>
        <p:nvSpPr>
          <p:cNvPr id="58397" name="Line 74"/>
          <p:cNvSpPr>
            <a:spLocks noChangeShapeType="1"/>
          </p:cNvSpPr>
          <p:nvPr/>
        </p:nvSpPr>
        <p:spPr bwMode="auto">
          <a:xfrm>
            <a:off x="5676900" y="6048375"/>
            <a:ext cx="1001184"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8398" name="Text Box 83"/>
          <p:cNvSpPr txBox="1">
            <a:spLocks noChangeArrowheads="1"/>
          </p:cNvSpPr>
          <p:nvPr/>
        </p:nvSpPr>
        <p:spPr bwMode="auto">
          <a:xfrm>
            <a:off x="5588000" y="6049964"/>
            <a:ext cx="1117600" cy="274637"/>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58400" name="Rectangle 16"/>
          <p:cNvSpPr>
            <a:spLocks noChangeArrowheads="1"/>
          </p:cNvSpPr>
          <p:nvPr/>
        </p:nvSpPr>
        <p:spPr bwMode="auto">
          <a:xfrm>
            <a:off x="5649384" y="5483225"/>
            <a:ext cx="2133600" cy="311150"/>
          </a:xfrm>
          <a:prstGeom prst="rect">
            <a:avLst/>
          </a:prstGeom>
          <a:noFill/>
          <a:ln w="9525">
            <a:noFill/>
            <a:miter lim="800000"/>
            <a:headEnd/>
            <a:tailEnd/>
          </a:ln>
          <a:effectLst/>
        </p:spPr>
        <p:txBody>
          <a:bodyPr lIns="90488" tIns="44450" rIns="90488" bIns="44450">
            <a:spAutoFit/>
          </a:bodyPr>
          <a:lstStyle/>
          <a:p>
            <a:pPr>
              <a:lnSpc>
                <a:spcPct val="80000"/>
              </a:lnSpc>
            </a:pPr>
            <a:r>
              <a:rPr lang="en-US" i="1"/>
              <a:t>-</a:t>
            </a:r>
            <a:r>
              <a:rPr lang="en-US" sz="1200" i="1"/>
              <a:t> </a:t>
            </a:r>
            <a:r>
              <a:rPr lang="en-US" i="1"/>
              <a:t>t</a:t>
            </a:r>
            <a:r>
              <a:rPr lang="el-GR" i="1" baseline="-25000"/>
              <a:t>α</a:t>
            </a:r>
            <a:r>
              <a:rPr lang="en-US" baseline="-25000"/>
              <a:t>/2</a:t>
            </a:r>
            <a:r>
              <a:rPr lang="en-US" i="1" baseline="-25000"/>
              <a:t> </a:t>
            </a:r>
            <a:r>
              <a:rPr lang="en-US"/>
              <a:t>= -</a:t>
            </a:r>
            <a:r>
              <a:rPr lang="en-US" sz="1200"/>
              <a:t> </a:t>
            </a:r>
            <a:r>
              <a:rPr lang="en-US"/>
              <a:t>2.821</a:t>
            </a:r>
            <a:endParaRPr lang="en-US" sz="1200"/>
          </a:p>
        </p:txBody>
      </p:sp>
      <p:sp>
        <p:nvSpPr>
          <p:cNvPr id="58401" name="Rectangle 16"/>
          <p:cNvSpPr>
            <a:spLocks noChangeArrowheads="1"/>
          </p:cNvSpPr>
          <p:nvPr/>
        </p:nvSpPr>
        <p:spPr bwMode="auto">
          <a:xfrm>
            <a:off x="8940800" y="5480050"/>
            <a:ext cx="2133600" cy="311150"/>
          </a:xfrm>
          <a:prstGeom prst="rect">
            <a:avLst/>
          </a:prstGeom>
          <a:noFill/>
          <a:ln w="9525">
            <a:noFill/>
            <a:miter lim="800000"/>
            <a:headEnd/>
            <a:tailEnd/>
          </a:ln>
          <a:effectLst/>
        </p:spPr>
        <p:txBody>
          <a:bodyPr lIns="90488" tIns="44450" rIns="90488" bIns="44450">
            <a:spAutoFit/>
          </a:bodyPr>
          <a:lstStyle/>
          <a:p>
            <a:pPr>
              <a:lnSpc>
                <a:spcPct val="80000"/>
              </a:lnSpc>
            </a:pPr>
            <a:r>
              <a:rPr lang="en-US" i="1"/>
              <a:t>t</a:t>
            </a:r>
            <a:r>
              <a:rPr lang="el-GR" i="1" baseline="-25000"/>
              <a:t>α</a:t>
            </a:r>
            <a:r>
              <a:rPr lang="en-US" baseline="-25000"/>
              <a:t>/2</a:t>
            </a:r>
            <a:r>
              <a:rPr lang="en-US" i="1" baseline="-25000"/>
              <a:t> </a:t>
            </a:r>
            <a:r>
              <a:rPr lang="en-US"/>
              <a:t>= 2.821</a:t>
            </a:r>
            <a:endParaRPr lang="en-US" sz="1200"/>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06400" y="76200"/>
            <a:ext cx="11379200" cy="9906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Unknown)</a:t>
            </a:r>
          </a:p>
        </p:txBody>
      </p:sp>
      <p:sp>
        <p:nvSpPr>
          <p:cNvPr id="59395" name="Content Placeholder 2"/>
          <p:cNvSpPr>
            <a:spLocks noGrp="1"/>
          </p:cNvSpPr>
          <p:nvPr>
            <p:ph idx="1"/>
          </p:nvPr>
        </p:nvSpPr>
        <p:spPr>
          <a:xfrm>
            <a:off x="609600" y="1295400"/>
            <a:ext cx="11480800" cy="5029200"/>
          </a:xfrm>
        </p:spPr>
        <p:txBody>
          <a:bodyPr>
            <a:no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4: Calculate the appropriate test statistic</a:t>
            </a:r>
          </a:p>
          <a:p>
            <a:pPr>
              <a:spcBef>
                <a:spcPts val="1800"/>
              </a:spcBef>
            </a:pPr>
            <a:endParaRPr lang="en-US" sz="2400" dirty="0" smtClean="0">
              <a:solidFill>
                <a:schemeClr val="tx1"/>
              </a:solidFill>
            </a:endParaRPr>
          </a:p>
          <a:p>
            <a:pPr>
              <a:spcBef>
                <a:spcPts val="1800"/>
              </a:spcBef>
            </a:pPr>
            <a:endParaRPr lang="en-US" sz="2400" dirty="0" smtClean="0">
              <a:solidFill>
                <a:schemeClr val="tx1"/>
              </a:solidFill>
            </a:endParaRPr>
          </a:p>
          <a:p>
            <a:pPr>
              <a:spcBef>
                <a:spcPts val="1800"/>
              </a:spcBef>
            </a:pPr>
            <a:endParaRPr lang="en-US" sz="2400" dirty="0" smtClean="0">
              <a:solidFill>
                <a:schemeClr val="tx1"/>
              </a:solidFill>
            </a:endParaRPr>
          </a:p>
          <a:p>
            <a:pPr>
              <a:spcBef>
                <a:spcPts val="1800"/>
              </a:spcBef>
            </a:pPr>
            <a:r>
              <a:rPr lang="en-US" sz="2400" dirty="0" smtClean="0">
                <a:solidFill>
                  <a:schemeClr val="tx1"/>
                </a:solidFill>
              </a:rPr>
              <a:t>Step 5:  Compare the </a:t>
            </a:r>
            <a:r>
              <a:rPr lang="en-US" sz="2400" i="1" dirty="0" smtClean="0">
                <a:solidFill>
                  <a:schemeClr val="tx1"/>
                </a:solidFill>
              </a:rPr>
              <a:t>t</a:t>
            </a:r>
            <a:r>
              <a:rPr lang="en-US" sz="2400" dirty="0" smtClean="0">
                <a:solidFill>
                  <a:schemeClr val="tx1"/>
                </a:solidFill>
              </a:rPr>
              <a:t>-test statistic      with the critical </a:t>
            </a:r>
            <a:r>
              <a:rPr lang="en-US" sz="2400" i="1" dirty="0" smtClean="0">
                <a:solidFill>
                  <a:schemeClr val="tx1"/>
                </a:solidFill>
              </a:rPr>
              <a:t>t</a:t>
            </a:r>
            <a:r>
              <a:rPr lang="en-US" sz="2400" dirty="0" smtClean="0">
                <a:solidFill>
                  <a:schemeClr val="tx1"/>
                </a:solidFill>
              </a:rPr>
              <a:t>-score</a:t>
            </a:r>
          </a:p>
          <a:p>
            <a:pPr lvl="1">
              <a:spcBef>
                <a:spcPts val="1800"/>
              </a:spcBef>
            </a:pPr>
            <a:r>
              <a:rPr lang="en-US" sz="2400" dirty="0" smtClean="0">
                <a:solidFill>
                  <a:schemeClr val="tx1"/>
                </a:solidFill>
              </a:rPr>
              <a:t>For a two-tail test, reject the null hypothesis if </a:t>
            </a:r>
          </a:p>
          <a:p>
            <a:pPr lvl="1">
              <a:spcBef>
                <a:spcPts val="1800"/>
              </a:spcBef>
            </a:pPr>
            <a:r>
              <a:rPr lang="en-US" sz="2400" dirty="0" smtClean="0">
                <a:solidFill>
                  <a:schemeClr val="tx1"/>
                </a:solidFill>
              </a:rPr>
              <a:t>Here, 0.98 is not greater than 2.821, so </a:t>
            </a:r>
            <a:r>
              <a:rPr lang="en-US" sz="2400" b="1" dirty="0" smtClean="0">
                <a:solidFill>
                  <a:schemeClr val="tx1"/>
                </a:solidFill>
              </a:rPr>
              <a:t>do not reject </a:t>
            </a:r>
            <a:r>
              <a:rPr lang="en-US" sz="2400" b="1" i="1" dirty="0" smtClean="0">
                <a:solidFill>
                  <a:schemeClr val="tx1"/>
                </a:solidFill>
              </a:rPr>
              <a:t>H</a:t>
            </a:r>
            <a:r>
              <a:rPr lang="en-US" sz="2400" b="1" baseline="-25000" dirty="0" smtClean="0">
                <a:solidFill>
                  <a:schemeClr val="tx1"/>
                </a:solidFill>
              </a:rPr>
              <a:t>0</a:t>
            </a:r>
          </a:p>
          <a:p>
            <a:pPr lvl="1">
              <a:spcBef>
                <a:spcPts val="1800"/>
              </a:spcBef>
            </a:pPr>
            <a:r>
              <a:rPr lang="en-US" sz="2400" dirty="0" smtClean="0">
                <a:solidFill>
                  <a:schemeClr val="tx1"/>
                </a:solidFill>
              </a:rPr>
              <a:t>(Illustrated on the next slide)</a:t>
            </a:r>
          </a:p>
        </p:txBody>
      </p:sp>
      <p:graphicFrame>
        <p:nvGraphicFramePr>
          <p:cNvPr id="59396" name="Object 1"/>
          <p:cNvGraphicFramePr>
            <a:graphicFrameLocks noChangeAspect="1"/>
          </p:cNvGraphicFramePr>
          <p:nvPr/>
        </p:nvGraphicFramePr>
        <p:xfrm>
          <a:off x="2482851" y="2514601"/>
          <a:ext cx="6813549" cy="1120775"/>
        </p:xfrm>
        <a:graphic>
          <a:graphicData uri="http://schemas.openxmlformats.org/presentationml/2006/ole">
            <p:oleObj spid="_x0000_s1193986" name="Equation" r:id="rId3" imgW="2603500" imgH="635000" progId="">
              <p:embed/>
            </p:oleObj>
          </a:graphicData>
        </a:graphic>
      </p:graphicFrame>
      <p:graphicFrame>
        <p:nvGraphicFramePr>
          <p:cNvPr id="59397" name="Object 4"/>
          <p:cNvGraphicFramePr>
            <a:graphicFrameLocks noChangeAspect="1"/>
          </p:cNvGraphicFramePr>
          <p:nvPr/>
        </p:nvGraphicFramePr>
        <p:xfrm>
          <a:off x="5796845" y="4241802"/>
          <a:ext cx="694267" cy="468313"/>
        </p:xfrm>
        <a:graphic>
          <a:graphicData uri="http://schemas.openxmlformats.org/presentationml/2006/ole">
            <p:oleObj spid="_x0000_s1193987" name="Equation" r:id="rId4" imgW="228600" imgH="228600" progId="">
              <p:embed/>
            </p:oleObj>
          </a:graphicData>
        </a:graphic>
      </p:graphicFrame>
      <p:graphicFrame>
        <p:nvGraphicFramePr>
          <p:cNvPr id="59398" name="Object 5"/>
          <p:cNvGraphicFramePr>
            <a:graphicFrameLocks noChangeAspect="1"/>
          </p:cNvGraphicFramePr>
          <p:nvPr/>
        </p:nvGraphicFramePr>
        <p:xfrm>
          <a:off x="9862256" y="4230688"/>
          <a:ext cx="884767" cy="468312"/>
        </p:xfrm>
        <a:graphic>
          <a:graphicData uri="http://schemas.openxmlformats.org/presentationml/2006/ole">
            <p:oleObj spid="_x0000_s1193988" name="Equation" r:id="rId5" imgW="291973" imgH="228501" progId="">
              <p:embed/>
            </p:oleObj>
          </a:graphicData>
        </a:graphic>
      </p:graphicFrame>
      <p:graphicFrame>
        <p:nvGraphicFramePr>
          <p:cNvPr id="59399" name="Object 7"/>
          <p:cNvGraphicFramePr>
            <a:graphicFrameLocks noChangeAspect="1"/>
          </p:cNvGraphicFramePr>
          <p:nvPr/>
        </p:nvGraphicFramePr>
        <p:xfrm>
          <a:off x="8082140" y="4800424"/>
          <a:ext cx="2118783" cy="520700"/>
        </p:xfrm>
        <a:graphic>
          <a:graphicData uri="http://schemas.openxmlformats.org/presentationml/2006/ole">
            <p:oleObj spid="_x0000_s1193989" name="Equation" r:id="rId6" imgW="698197" imgH="253890" progId="">
              <p:embed/>
            </p:oleObj>
          </a:graphicData>
        </a:graphic>
      </p:graphicFrame>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reeform 66"/>
          <p:cNvSpPr>
            <a:spLocks/>
          </p:cNvSpPr>
          <p:nvPr/>
        </p:nvSpPr>
        <p:spPr bwMode="auto">
          <a:xfrm flipH="1">
            <a:off x="2946400" y="4360864"/>
            <a:ext cx="1032933" cy="306387"/>
          </a:xfrm>
          <a:custGeom>
            <a:avLst/>
            <a:gdLst>
              <a:gd name="T0" fmla="*/ 2147483647 w 10030"/>
              <a:gd name="T1" fmla="*/ 2147483647 h 10239"/>
              <a:gd name="T2" fmla="*/ 2147483647 w 10030"/>
              <a:gd name="T3" fmla="*/ 2147483647 h 10239"/>
              <a:gd name="T4" fmla="*/ 2147483647 w 10030"/>
              <a:gd name="T5" fmla="*/ 2147483647 h 10239"/>
              <a:gd name="T6" fmla="*/ 2147483647 w 10030"/>
              <a:gd name="T7" fmla="*/ 2147483647 h 10239"/>
              <a:gd name="T8" fmla="*/ 2147483647 w 10030"/>
              <a:gd name="T9" fmla="*/ 2147483647 h 10239"/>
              <a:gd name="T10" fmla="*/ 2147483647 w 10030"/>
              <a:gd name="T11" fmla="*/ 0 h 10239"/>
              <a:gd name="T12" fmla="*/ 0 w 10030"/>
              <a:gd name="T13" fmla="*/ 2147483647 h 10239"/>
              <a:gd name="T14" fmla="*/ 2147483647 w 10030"/>
              <a:gd name="T15" fmla="*/ 2147483647 h 102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30" h="10239">
                <a:moveTo>
                  <a:pt x="10030" y="7587"/>
                </a:moveTo>
                <a:lnTo>
                  <a:pt x="7552" y="7268"/>
                </a:lnTo>
                <a:lnTo>
                  <a:pt x="5061" y="5915"/>
                </a:lnTo>
                <a:lnTo>
                  <a:pt x="2822" y="4429"/>
                </a:lnTo>
                <a:lnTo>
                  <a:pt x="1826" y="2891"/>
                </a:lnTo>
                <a:lnTo>
                  <a:pt x="30" y="0"/>
                </a:lnTo>
                <a:lnTo>
                  <a:pt x="0" y="10239"/>
                </a:lnTo>
                <a:lnTo>
                  <a:pt x="10024" y="10000"/>
                </a:lnTo>
              </a:path>
            </a:pathLst>
          </a:custGeom>
          <a:solidFill>
            <a:srgbClr val="FFC000"/>
          </a:solidFill>
          <a:ln w="9525">
            <a:noFill/>
            <a:round/>
            <a:headEnd/>
            <a:tailEnd/>
          </a:ln>
        </p:spPr>
        <p:txBody>
          <a:bodyPr/>
          <a:lstStyle/>
          <a:p>
            <a:endParaRPr lang="en-US"/>
          </a:p>
        </p:txBody>
      </p:sp>
      <p:sp>
        <p:nvSpPr>
          <p:cNvPr id="60419" name="Title 1"/>
          <p:cNvSpPr>
            <a:spLocks noGrp="1"/>
          </p:cNvSpPr>
          <p:nvPr>
            <p:ph type="title"/>
          </p:nvPr>
        </p:nvSpPr>
        <p:spPr>
          <a:xfrm>
            <a:off x="406400" y="76200"/>
            <a:ext cx="11379200" cy="9906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Unknown)</a:t>
            </a:r>
          </a:p>
        </p:txBody>
      </p:sp>
      <p:sp>
        <p:nvSpPr>
          <p:cNvPr id="60420" name="Content Placeholder 2"/>
          <p:cNvSpPr>
            <a:spLocks noGrp="1"/>
          </p:cNvSpPr>
          <p:nvPr>
            <p:ph idx="1"/>
          </p:nvPr>
        </p:nvSpPr>
        <p:spPr>
          <a:xfrm>
            <a:off x="609600" y="1295400"/>
            <a:ext cx="11480800" cy="533400"/>
          </a:xfrm>
        </p:spPr>
        <p:txBody>
          <a:bodyPr/>
          <a:lstStyle/>
          <a:p>
            <a:pPr>
              <a:spcBef>
                <a:spcPts val="1800"/>
              </a:spcBef>
            </a:pPr>
            <a:r>
              <a:rPr lang="en-US" sz="2400" smtClean="0">
                <a:solidFill>
                  <a:srgbClr val="00B400"/>
                </a:solidFill>
              </a:rPr>
              <a:t>Step 5: </a:t>
            </a:r>
            <a:r>
              <a:rPr lang="en-US" sz="1800" smtClean="0">
                <a:solidFill>
                  <a:srgbClr val="00B400"/>
                </a:solidFill>
              </a:rPr>
              <a:t>(continued)</a:t>
            </a:r>
            <a:endParaRPr lang="en-US" sz="2000" smtClean="0"/>
          </a:p>
        </p:txBody>
      </p:sp>
      <p:sp>
        <p:nvSpPr>
          <p:cNvPr id="60421" name="Freeform 66"/>
          <p:cNvSpPr>
            <a:spLocks/>
          </p:cNvSpPr>
          <p:nvPr/>
        </p:nvSpPr>
        <p:spPr bwMode="auto">
          <a:xfrm>
            <a:off x="7416800" y="4359275"/>
            <a:ext cx="1032933" cy="306388"/>
          </a:xfrm>
          <a:custGeom>
            <a:avLst/>
            <a:gdLst>
              <a:gd name="T0" fmla="*/ 2147483647 w 10030"/>
              <a:gd name="T1" fmla="*/ 2147483647 h 10239"/>
              <a:gd name="T2" fmla="*/ 2147483647 w 10030"/>
              <a:gd name="T3" fmla="*/ 2147483647 h 10239"/>
              <a:gd name="T4" fmla="*/ 2147483647 w 10030"/>
              <a:gd name="T5" fmla="*/ 2147483647 h 10239"/>
              <a:gd name="T6" fmla="*/ 2147483647 w 10030"/>
              <a:gd name="T7" fmla="*/ 2147483647 h 10239"/>
              <a:gd name="T8" fmla="*/ 2147483647 w 10030"/>
              <a:gd name="T9" fmla="*/ 2147483647 h 10239"/>
              <a:gd name="T10" fmla="*/ 2147483647 w 10030"/>
              <a:gd name="T11" fmla="*/ 0 h 10239"/>
              <a:gd name="T12" fmla="*/ 0 w 10030"/>
              <a:gd name="T13" fmla="*/ 2147483647 h 10239"/>
              <a:gd name="T14" fmla="*/ 2147483647 w 10030"/>
              <a:gd name="T15" fmla="*/ 2147483647 h 102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30" h="10239">
                <a:moveTo>
                  <a:pt x="10030" y="7587"/>
                </a:moveTo>
                <a:lnTo>
                  <a:pt x="7552" y="7268"/>
                </a:lnTo>
                <a:lnTo>
                  <a:pt x="5061" y="5915"/>
                </a:lnTo>
                <a:lnTo>
                  <a:pt x="2822" y="4429"/>
                </a:lnTo>
                <a:lnTo>
                  <a:pt x="1826" y="2891"/>
                </a:lnTo>
                <a:lnTo>
                  <a:pt x="30" y="0"/>
                </a:lnTo>
                <a:lnTo>
                  <a:pt x="0" y="10239"/>
                </a:lnTo>
                <a:lnTo>
                  <a:pt x="10024" y="10000"/>
                </a:lnTo>
              </a:path>
            </a:pathLst>
          </a:custGeom>
          <a:solidFill>
            <a:srgbClr val="FFC000"/>
          </a:solidFill>
          <a:ln w="9525">
            <a:noFill/>
            <a:round/>
            <a:headEnd/>
            <a:tailEnd/>
          </a:ln>
        </p:spPr>
        <p:txBody>
          <a:bodyPr/>
          <a:lstStyle/>
          <a:p>
            <a:endParaRPr lang="en-US"/>
          </a:p>
        </p:txBody>
      </p:sp>
      <p:sp>
        <p:nvSpPr>
          <p:cNvPr id="60422" name="Line 64"/>
          <p:cNvSpPr>
            <a:spLocks noChangeShapeType="1"/>
          </p:cNvSpPr>
          <p:nvPr/>
        </p:nvSpPr>
        <p:spPr bwMode="auto">
          <a:xfrm flipH="1" flipV="1">
            <a:off x="5683251" y="4691063"/>
            <a:ext cx="0" cy="50800"/>
          </a:xfrm>
          <a:prstGeom prst="line">
            <a:avLst/>
          </a:prstGeom>
          <a:noFill/>
          <a:ln w="28575" cap="sq">
            <a:solidFill>
              <a:schemeClr val="tx2"/>
            </a:solidFill>
            <a:miter lim="800000"/>
            <a:headEnd/>
            <a:tailEnd/>
          </a:ln>
          <a:effectLst/>
        </p:spPr>
        <p:txBody>
          <a:bodyPr wrap="none"/>
          <a:lstStyle/>
          <a:p>
            <a:endParaRPr lang="en-US"/>
          </a:p>
        </p:txBody>
      </p:sp>
      <p:sp>
        <p:nvSpPr>
          <p:cNvPr id="60423" name="Line 59"/>
          <p:cNvSpPr>
            <a:spLocks noChangeShapeType="1"/>
          </p:cNvSpPr>
          <p:nvPr/>
        </p:nvSpPr>
        <p:spPr bwMode="auto">
          <a:xfrm flipH="1">
            <a:off x="8077200" y="4284663"/>
            <a:ext cx="1524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60424" name="Freeform 65"/>
          <p:cNvSpPr>
            <a:spLocks/>
          </p:cNvSpPr>
          <p:nvPr/>
        </p:nvSpPr>
        <p:spPr bwMode="auto">
          <a:xfrm flipV="1">
            <a:off x="2844800" y="4589464"/>
            <a:ext cx="5892800" cy="7778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60425" name="Text Box 87"/>
          <p:cNvSpPr txBox="1">
            <a:spLocks noChangeArrowheads="1"/>
          </p:cNvSpPr>
          <p:nvPr/>
        </p:nvSpPr>
        <p:spPr bwMode="auto">
          <a:xfrm>
            <a:off x="4673600" y="3870325"/>
            <a:ext cx="2286000" cy="338138"/>
          </a:xfrm>
          <a:prstGeom prst="rect">
            <a:avLst/>
          </a:prstGeom>
          <a:noFill/>
          <a:ln w="19050" algn="ctr">
            <a:noFill/>
            <a:miter lim="800000"/>
            <a:headEnd/>
            <a:tailEnd/>
          </a:ln>
          <a:effectLst/>
        </p:spPr>
        <p:txBody>
          <a:bodyPr>
            <a:spAutoFit/>
          </a:bodyPr>
          <a:lstStyle/>
          <a:p>
            <a:pPr eaLnBrk="1" hangingPunct="1">
              <a:spcBef>
                <a:spcPct val="50000"/>
              </a:spcBef>
            </a:pPr>
            <a:r>
              <a:rPr lang="en-US" sz="1600"/>
              <a:t>Do not reject </a:t>
            </a:r>
            <a:r>
              <a:rPr lang="en-US" sz="1600" i="1"/>
              <a:t>H</a:t>
            </a:r>
            <a:r>
              <a:rPr lang="en-US" sz="1600" baseline="-25000"/>
              <a:t>0</a:t>
            </a:r>
          </a:p>
        </p:txBody>
      </p:sp>
      <p:graphicFrame>
        <p:nvGraphicFramePr>
          <p:cNvPr id="60426" name="Object 2"/>
          <p:cNvGraphicFramePr>
            <a:graphicFrameLocks noChangeAspect="1"/>
          </p:cNvGraphicFramePr>
          <p:nvPr/>
        </p:nvGraphicFramePr>
        <p:xfrm>
          <a:off x="8754533" y="4686300"/>
          <a:ext cx="999067" cy="584200"/>
        </p:xfrm>
        <a:graphic>
          <a:graphicData uri="http://schemas.openxmlformats.org/presentationml/2006/ole">
            <p:oleObj spid="_x0000_s1195010" name="Equation" r:id="rId3" imgW="520474" imgH="406224" progId="">
              <p:embed/>
            </p:oleObj>
          </a:graphicData>
        </a:graphic>
      </p:graphicFrame>
      <p:sp>
        <p:nvSpPr>
          <p:cNvPr id="32" name="Oval 31"/>
          <p:cNvSpPr/>
          <p:nvPr/>
        </p:nvSpPr>
        <p:spPr>
          <a:xfrm>
            <a:off x="508000" y="1828800"/>
            <a:ext cx="2032000" cy="5984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3" name="Straight Arrow Connector 32"/>
          <p:cNvCxnSpPr/>
          <p:nvPr/>
        </p:nvCxnSpPr>
        <p:spPr>
          <a:xfrm flipV="1">
            <a:off x="7416800" y="4741864"/>
            <a:ext cx="10584" cy="3016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429" name="Rectangle 16"/>
          <p:cNvSpPr>
            <a:spLocks noChangeArrowheads="1"/>
          </p:cNvSpPr>
          <p:nvPr/>
        </p:nvSpPr>
        <p:spPr bwMode="auto">
          <a:xfrm>
            <a:off x="7793568" y="3713164"/>
            <a:ext cx="2061633" cy="541337"/>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baseline="-25000"/>
              <a:t>/2</a:t>
            </a:r>
            <a:r>
              <a:rPr lang="en-US" sz="2800" i="1" baseline="-25000"/>
              <a:t> </a:t>
            </a:r>
            <a:r>
              <a:rPr lang="en-US" sz="2800" baseline="-25000"/>
              <a:t>= 0.01</a:t>
            </a:r>
            <a:endParaRPr lang="en-US" baseline="-25000"/>
          </a:p>
        </p:txBody>
      </p:sp>
      <p:graphicFrame>
        <p:nvGraphicFramePr>
          <p:cNvPr id="60430" name="Object 1"/>
          <p:cNvGraphicFramePr>
            <a:graphicFrameLocks noChangeAspect="1"/>
          </p:cNvGraphicFramePr>
          <p:nvPr/>
        </p:nvGraphicFramePr>
        <p:xfrm>
          <a:off x="361951" y="1914526"/>
          <a:ext cx="2080683" cy="468313"/>
        </p:xfrm>
        <a:graphic>
          <a:graphicData uri="http://schemas.openxmlformats.org/presentationml/2006/ole">
            <p:oleObj spid="_x0000_s1195011" name="Equation" r:id="rId4" imgW="685800" imgH="228600" progId="">
              <p:embed/>
            </p:oleObj>
          </a:graphicData>
        </a:graphic>
      </p:graphicFrame>
      <p:graphicFrame>
        <p:nvGraphicFramePr>
          <p:cNvPr id="60431" name="Object 2"/>
          <p:cNvGraphicFramePr>
            <a:graphicFrameLocks noChangeAspect="1"/>
          </p:cNvGraphicFramePr>
          <p:nvPr/>
        </p:nvGraphicFramePr>
        <p:xfrm>
          <a:off x="5219700" y="1863726"/>
          <a:ext cx="1001184" cy="468313"/>
        </p:xfrm>
        <a:graphic>
          <a:graphicData uri="http://schemas.openxmlformats.org/presentationml/2006/ole">
            <p:oleObj spid="_x0000_s1195012" name="Equation" r:id="rId5" imgW="330200" imgH="228600" progId="">
              <p:embed/>
            </p:oleObj>
          </a:graphicData>
        </a:graphic>
      </p:graphicFrame>
      <p:sp>
        <p:nvSpPr>
          <p:cNvPr id="60432" name="Rectangle 3"/>
          <p:cNvSpPr>
            <a:spLocks noChangeArrowheads="1"/>
          </p:cNvSpPr>
          <p:nvPr/>
        </p:nvSpPr>
        <p:spPr bwMode="auto">
          <a:xfrm>
            <a:off x="1625600" y="1927225"/>
            <a:ext cx="9753600" cy="461665"/>
          </a:xfrm>
          <a:prstGeom prst="rect">
            <a:avLst/>
          </a:prstGeom>
          <a:noFill/>
          <a:ln w="9525">
            <a:noFill/>
            <a:miter lim="800000"/>
            <a:headEnd/>
            <a:tailEnd/>
          </a:ln>
        </p:spPr>
        <p:txBody>
          <a:bodyPr>
            <a:spAutoFit/>
          </a:bodyPr>
          <a:lstStyle/>
          <a:p>
            <a:pPr lvl="1" eaLnBrk="1" hangingPunct="1">
              <a:spcBef>
                <a:spcPts val="1800"/>
              </a:spcBef>
            </a:pPr>
            <a:r>
              <a:rPr lang="en-US" sz="2400" dirty="0"/>
              <a:t>   </a:t>
            </a:r>
            <a:r>
              <a:rPr lang="en-US" sz="2400" dirty="0" smtClean="0"/>
              <a:t>     is </a:t>
            </a:r>
            <a:r>
              <a:rPr lang="en-US" sz="2400" dirty="0"/>
              <a:t>not greater than          = 2.821, so </a:t>
            </a:r>
            <a:r>
              <a:rPr lang="en-US" sz="2400" b="1" dirty="0"/>
              <a:t>do not reject </a:t>
            </a:r>
            <a:r>
              <a:rPr lang="en-US" sz="2400" b="1" i="1" dirty="0"/>
              <a:t>H</a:t>
            </a:r>
            <a:r>
              <a:rPr lang="en-US" sz="2400" b="1" baseline="-25000" dirty="0"/>
              <a:t>0</a:t>
            </a:r>
          </a:p>
        </p:txBody>
      </p:sp>
      <p:cxnSp>
        <p:nvCxnSpPr>
          <p:cNvPr id="38" name="Elbow Connector 37"/>
          <p:cNvCxnSpPr>
            <a:stCxn id="32" idx="4"/>
          </p:cNvCxnSpPr>
          <p:nvPr/>
        </p:nvCxnSpPr>
        <p:spPr>
          <a:xfrm rot="16200000" flipH="1">
            <a:off x="3812382" y="138907"/>
            <a:ext cx="300037" cy="4876800"/>
          </a:xfrm>
          <a:prstGeom prst="bentConnector2">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60434" name="Object 55"/>
          <p:cNvGraphicFramePr>
            <a:graphicFrameLocks noChangeAspect="1"/>
          </p:cNvGraphicFramePr>
          <p:nvPr/>
        </p:nvGraphicFramePr>
        <p:xfrm>
          <a:off x="5579534" y="5521325"/>
          <a:ext cx="1665817" cy="374650"/>
        </p:xfrm>
        <a:graphic>
          <a:graphicData uri="http://schemas.openxmlformats.org/presentationml/2006/ole">
            <p:oleObj spid="_x0000_s1195013" name="Equation" r:id="rId6" imgW="685800" imgH="228600" progId="">
              <p:embed/>
            </p:oleObj>
          </a:graphicData>
        </a:graphic>
      </p:graphicFrame>
      <p:cxnSp>
        <p:nvCxnSpPr>
          <p:cNvPr id="61" name="Straight Arrow Connector 60"/>
          <p:cNvCxnSpPr/>
          <p:nvPr/>
        </p:nvCxnSpPr>
        <p:spPr>
          <a:xfrm flipV="1">
            <a:off x="6400800" y="4779963"/>
            <a:ext cx="0" cy="7413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7416800" y="4359276"/>
            <a:ext cx="0" cy="307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437" name="Freeform 63"/>
          <p:cNvSpPr>
            <a:spLocks/>
          </p:cNvSpPr>
          <p:nvPr/>
        </p:nvSpPr>
        <p:spPr bwMode="auto">
          <a:xfrm>
            <a:off x="5695952" y="3027363"/>
            <a:ext cx="2736849" cy="15621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cxnSp>
        <p:nvCxnSpPr>
          <p:cNvPr id="54" name="Straight Arrow Connector 53"/>
          <p:cNvCxnSpPr/>
          <p:nvPr/>
        </p:nvCxnSpPr>
        <p:spPr>
          <a:xfrm flipH="1">
            <a:off x="6400800" y="2727326"/>
            <a:ext cx="0" cy="195421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0439" name="Line 64"/>
          <p:cNvSpPr>
            <a:spLocks noChangeShapeType="1"/>
          </p:cNvSpPr>
          <p:nvPr/>
        </p:nvSpPr>
        <p:spPr bwMode="auto">
          <a:xfrm flipH="1" flipV="1">
            <a:off x="6400800" y="4662488"/>
            <a:ext cx="0" cy="50800"/>
          </a:xfrm>
          <a:prstGeom prst="line">
            <a:avLst/>
          </a:prstGeom>
          <a:noFill/>
          <a:ln w="28575" cap="sq">
            <a:solidFill>
              <a:schemeClr val="tx2"/>
            </a:solidFill>
            <a:miter lim="800000"/>
            <a:headEnd/>
            <a:tailEnd/>
          </a:ln>
          <a:effectLst/>
        </p:spPr>
        <p:txBody>
          <a:bodyPr wrap="none"/>
          <a:lstStyle/>
          <a:p>
            <a:endParaRPr lang="en-US"/>
          </a:p>
        </p:txBody>
      </p:sp>
      <p:sp>
        <p:nvSpPr>
          <p:cNvPr id="60440" name="Rectangle 16"/>
          <p:cNvSpPr>
            <a:spLocks noChangeArrowheads="1"/>
          </p:cNvSpPr>
          <p:nvPr/>
        </p:nvSpPr>
        <p:spPr bwMode="auto">
          <a:xfrm>
            <a:off x="1828801" y="3725863"/>
            <a:ext cx="1960033" cy="541337"/>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baseline="-25000"/>
              <a:t>/2</a:t>
            </a:r>
            <a:r>
              <a:rPr lang="en-US" sz="2800" i="1" baseline="-25000"/>
              <a:t> </a:t>
            </a:r>
            <a:r>
              <a:rPr lang="en-US" sz="2800" baseline="-25000"/>
              <a:t>= 0.01</a:t>
            </a:r>
            <a:endParaRPr lang="en-US" baseline="-25000"/>
          </a:p>
        </p:txBody>
      </p:sp>
      <p:sp>
        <p:nvSpPr>
          <p:cNvPr id="60441" name="Line 59"/>
          <p:cNvSpPr>
            <a:spLocks noChangeShapeType="1"/>
          </p:cNvSpPr>
          <p:nvPr/>
        </p:nvSpPr>
        <p:spPr bwMode="auto">
          <a:xfrm>
            <a:off x="3251200" y="4284664"/>
            <a:ext cx="101600" cy="211137"/>
          </a:xfrm>
          <a:prstGeom prst="line">
            <a:avLst/>
          </a:prstGeom>
          <a:noFill/>
          <a:ln w="12700">
            <a:solidFill>
              <a:schemeClr val="tx1"/>
            </a:solidFill>
            <a:round/>
            <a:headEnd type="none" w="sm" len="sm"/>
            <a:tailEnd type="stealth" w="med" len="med"/>
          </a:ln>
          <a:effectLst/>
        </p:spPr>
        <p:txBody>
          <a:bodyPr wrap="none" anchor="ctr"/>
          <a:lstStyle/>
          <a:p>
            <a:endParaRPr lang="en-US"/>
          </a:p>
        </p:txBody>
      </p:sp>
      <p:cxnSp>
        <p:nvCxnSpPr>
          <p:cNvPr id="42" name="Straight Arrow Connector 41"/>
          <p:cNvCxnSpPr/>
          <p:nvPr/>
        </p:nvCxnSpPr>
        <p:spPr>
          <a:xfrm flipV="1">
            <a:off x="3962400" y="4741864"/>
            <a:ext cx="0" cy="3016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979333" y="4354514"/>
            <a:ext cx="0" cy="307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444" name="Freeform 62"/>
          <p:cNvSpPr>
            <a:spLocks/>
          </p:cNvSpPr>
          <p:nvPr/>
        </p:nvSpPr>
        <p:spPr bwMode="auto">
          <a:xfrm>
            <a:off x="2946400" y="3027363"/>
            <a:ext cx="2736851" cy="15621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60445" name="Rectangle 16"/>
          <p:cNvSpPr>
            <a:spLocks noChangeArrowheads="1"/>
          </p:cNvSpPr>
          <p:nvPr/>
        </p:nvSpPr>
        <p:spPr bwMode="auto">
          <a:xfrm>
            <a:off x="5181600" y="4800600"/>
            <a:ext cx="1126067" cy="484188"/>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34.5</a:t>
            </a:r>
          </a:p>
          <a:p>
            <a:pPr>
              <a:lnSpc>
                <a:spcPct val="80000"/>
              </a:lnSpc>
            </a:pPr>
            <a:r>
              <a:rPr lang="en-US" sz="2400" baseline="-25000"/>
              <a:t>    0</a:t>
            </a:r>
            <a:endParaRPr lang="en-US" baseline="-25000"/>
          </a:p>
        </p:txBody>
      </p:sp>
      <p:graphicFrame>
        <p:nvGraphicFramePr>
          <p:cNvPr id="60446" name="Object 2"/>
          <p:cNvGraphicFramePr>
            <a:graphicFrameLocks noChangeAspect="1"/>
          </p:cNvGraphicFramePr>
          <p:nvPr/>
        </p:nvGraphicFramePr>
        <p:xfrm>
          <a:off x="2787651" y="5029200"/>
          <a:ext cx="1881716" cy="344488"/>
        </p:xfrm>
        <a:graphic>
          <a:graphicData uri="http://schemas.openxmlformats.org/presentationml/2006/ole">
            <p:oleObj spid="_x0000_s1195014" name="Equation" r:id="rId7" imgW="1040948" imgH="228501" progId="">
              <p:embed/>
            </p:oleObj>
          </a:graphicData>
        </a:graphic>
      </p:graphicFrame>
      <p:graphicFrame>
        <p:nvGraphicFramePr>
          <p:cNvPr id="60447" name="Object 3"/>
          <p:cNvGraphicFramePr>
            <a:graphicFrameLocks noChangeAspect="1"/>
          </p:cNvGraphicFramePr>
          <p:nvPr/>
        </p:nvGraphicFramePr>
        <p:xfrm>
          <a:off x="6796618" y="5029200"/>
          <a:ext cx="1466849" cy="344488"/>
        </p:xfrm>
        <a:graphic>
          <a:graphicData uri="http://schemas.openxmlformats.org/presentationml/2006/ole">
            <p:oleObj spid="_x0000_s1195015" name="Equation" r:id="rId8" imgW="812447" imgH="228501" progId="">
              <p:embed/>
            </p:oleObj>
          </a:graphicData>
        </a:graphic>
      </p:graphicFrame>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06400" y="76200"/>
            <a:ext cx="11379200" cy="990600"/>
          </a:xfrm>
        </p:spPr>
        <p:txBody>
          <a:bodyPr/>
          <a:lstStyle/>
          <a:p>
            <a:pPr>
              <a:lnSpc>
                <a:spcPct val="80000"/>
              </a:lnSpc>
            </a:pPr>
            <a:r>
              <a:rPr lang="en-US" sz="3200" smtClean="0"/>
              <a:t>An Example of a Two-Tail Hypothesis Test for the Population Mean (When </a:t>
            </a:r>
            <a:r>
              <a:rPr lang="el-GR" sz="3200" i="1" smtClean="0"/>
              <a:t>σ</a:t>
            </a:r>
            <a:r>
              <a:rPr lang="en-US" sz="3200" smtClean="0"/>
              <a:t> Is Unknown)</a:t>
            </a:r>
          </a:p>
        </p:txBody>
      </p:sp>
      <p:sp>
        <p:nvSpPr>
          <p:cNvPr id="76803" name="Content Placeholder 2"/>
          <p:cNvSpPr>
            <a:spLocks noGrp="1"/>
          </p:cNvSpPr>
          <p:nvPr>
            <p:ph idx="1"/>
          </p:nvPr>
        </p:nvSpPr>
        <p:spPr>
          <a:xfrm>
            <a:off x="609600" y="1295400"/>
            <a:ext cx="10261600" cy="4525963"/>
          </a:xfrm>
        </p:spPr>
        <p:txBody>
          <a:bodyPr>
            <a:normAutofit/>
          </a:bodyPr>
          <a:lstStyle/>
          <a:p>
            <a:pPr>
              <a:spcBef>
                <a:spcPts val="1800"/>
              </a:spcBef>
              <a:buFont typeface="Arial" panose="020B0604020202020204" pitchFamily="34" charset="0"/>
              <a:buNone/>
              <a:defRPr/>
            </a:pPr>
            <a:r>
              <a:rPr lang="en-US" sz="2400" b="1" dirty="0" smtClean="0">
                <a:solidFill>
                  <a:schemeClr val="tx1"/>
                </a:solidFill>
              </a:rPr>
              <a:t>Example: </a:t>
            </a:r>
            <a:r>
              <a:rPr lang="en-US" sz="2400" dirty="0" smtClean="0">
                <a:solidFill>
                  <a:schemeClr val="tx1"/>
                </a:solidFill>
              </a:rPr>
              <a:t>(continued)</a:t>
            </a:r>
          </a:p>
          <a:p>
            <a:pPr>
              <a:spcBef>
                <a:spcPts val="1800"/>
              </a:spcBef>
              <a:buFont typeface="Arial" panose="020B0604020202020204" pitchFamily="34" charset="0"/>
              <a:buNone/>
              <a:defRPr/>
            </a:pPr>
            <a:r>
              <a:rPr lang="en-US" sz="2400" dirty="0" smtClean="0">
                <a:solidFill>
                  <a:schemeClr val="tx1"/>
                </a:solidFill>
              </a:rPr>
              <a:t>Step 6:  (Final Step) State the conclusion</a:t>
            </a:r>
          </a:p>
          <a:p>
            <a:pPr>
              <a:spcBef>
                <a:spcPts val="1800"/>
              </a:spcBef>
              <a:buFont typeface="Arial" panose="020B0604020202020204" pitchFamily="34" charset="0"/>
              <a:buNone/>
              <a:defRPr/>
            </a:pPr>
            <a:endParaRPr lang="en-US" sz="2400" dirty="0" smtClean="0">
              <a:solidFill>
                <a:schemeClr val="tx1"/>
              </a:solidFill>
            </a:endParaRPr>
          </a:p>
          <a:p>
            <a:pPr marL="342900" indent="-342900">
              <a:buFont typeface="Arial" panose="020B0604020202020204" pitchFamily="34" charset="0"/>
              <a:buChar char="•"/>
              <a:defRPr/>
            </a:pPr>
            <a:r>
              <a:rPr lang="en-US" sz="2400" dirty="0" smtClean="0">
                <a:solidFill>
                  <a:schemeClr val="tx1"/>
                </a:solidFill>
              </a:rPr>
              <a:t>Our random sample of 10 viewers does not provide sufficient evidence to reject the null hypothesis, so we have no evidence to conclude that the average does not equal 34.5 hours per week.</a:t>
            </a:r>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4" name="Rectangle 4"/>
          <p:cNvSpPr>
            <a:spLocks noGrp="1" noChangeArrowheads="1"/>
          </p:cNvSpPr>
          <p:nvPr>
            <p:ph type="title"/>
          </p:nvPr>
        </p:nvSpPr>
        <p:spPr>
          <a:xfrm>
            <a:off x="838200" y="76200"/>
            <a:ext cx="10515600" cy="914400"/>
          </a:xfrm>
        </p:spPr>
        <p:txBody>
          <a:bodyPr>
            <a:normAutofit fontScale="90000"/>
          </a:bodyPr>
          <a:lstStyle/>
          <a:p>
            <a:pPr algn="l" eaLnBrk="1" hangingPunct="1">
              <a:lnSpc>
                <a:spcPct val="80000"/>
              </a:lnSpc>
              <a:defRPr/>
            </a:pPr>
            <a:r>
              <a:rPr lang="en-US" dirty="0" smtClean="0"/>
              <a:t>Hypothesis Testing for the Proportion of a Population</a:t>
            </a:r>
          </a:p>
        </p:txBody>
      </p:sp>
      <p:sp>
        <p:nvSpPr>
          <p:cNvPr id="66563" name="Line 28"/>
          <p:cNvSpPr>
            <a:spLocks noChangeShapeType="1"/>
          </p:cNvSpPr>
          <p:nvPr/>
        </p:nvSpPr>
        <p:spPr bwMode="auto">
          <a:xfrm>
            <a:off x="6197600" y="2667000"/>
            <a:ext cx="0" cy="228600"/>
          </a:xfrm>
          <a:prstGeom prst="line">
            <a:avLst/>
          </a:prstGeom>
          <a:noFill/>
          <a:ln w="28575">
            <a:solidFill>
              <a:schemeClr val="tx1"/>
            </a:solidFill>
            <a:miter lim="800000"/>
            <a:headEnd/>
            <a:tailEnd/>
          </a:ln>
          <a:effectLst/>
        </p:spPr>
        <p:txBody>
          <a:bodyPr wrap="none"/>
          <a:lstStyle/>
          <a:p>
            <a:endParaRPr lang="en-US"/>
          </a:p>
        </p:txBody>
      </p:sp>
      <p:sp>
        <p:nvSpPr>
          <p:cNvPr id="7" name="Freeform 4"/>
          <p:cNvSpPr>
            <a:spLocks/>
          </p:cNvSpPr>
          <p:nvPr/>
        </p:nvSpPr>
        <p:spPr bwMode="auto">
          <a:xfrm>
            <a:off x="2552701" y="3135314"/>
            <a:ext cx="2425700" cy="979487"/>
          </a:xfrm>
          <a:custGeom>
            <a:avLst/>
            <a:gdLst>
              <a:gd name="T0" fmla="*/ 0 w 1068"/>
              <a:gd name="T1" fmla="*/ 2147483647 h 429"/>
              <a:gd name="T2" fmla="*/ 2147483647 w 1068"/>
              <a:gd name="T3" fmla="*/ 2147483647 h 429"/>
              <a:gd name="T4" fmla="*/ 2147483647 w 1068"/>
              <a:gd name="T5" fmla="*/ 0 h 429"/>
              <a:gd name="T6" fmla="*/ 0 w 1068"/>
              <a:gd name="T7" fmla="*/ 0 h 429"/>
              <a:gd name="T8" fmla="*/ 0 w 1068"/>
              <a:gd name="T9" fmla="*/ 2147483647 h 4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8" h="429">
                <a:moveTo>
                  <a:pt x="0" y="428"/>
                </a:moveTo>
                <a:lnTo>
                  <a:pt x="1067" y="428"/>
                </a:lnTo>
                <a:lnTo>
                  <a:pt x="1067" y="0"/>
                </a:lnTo>
                <a:lnTo>
                  <a:pt x="0" y="0"/>
                </a:lnTo>
                <a:lnTo>
                  <a:pt x="0" y="428"/>
                </a:lnTo>
              </a:path>
            </a:pathLst>
          </a:custGeom>
          <a:noFill/>
          <a:ln w="25400" cap="rnd" cmpd="sng">
            <a:solidFill>
              <a:srgbClr val="1A1A1A"/>
            </a:solidFill>
            <a:prstDash val="solid"/>
            <a:round/>
            <a:headEnd type="none" w="med" len="med"/>
            <a:tailEnd type="none" w="med" len="med"/>
          </a:ln>
        </p:spPr>
        <p:txBody>
          <a:bodyPr/>
          <a:lstStyle/>
          <a:p>
            <a:pPr eaLnBrk="1" hangingPunct="1">
              <a:defRPr/>
            </a:pPr>
            <a:endParaRPr lang="en-US">
              <a:solidFill>
                <a:schemeClr val="bg1">
                  <a:lumMod val="65000"/>
                </a:schemeClr>
              </a:solidFill>
            </a:endParaRPr>
          </a:p>
        </p:txBody>
      </p:sp>
      <p:sp>
        <p:nvSpPr>
          <p:cNvPr id="8" name="Rectangle 5"/>
          <p:cNvSpPr>
            <a:spLocks noChangeArrowheads="1"/>
          </p:cNvSpPr>
          <p:nvPr/>
        </p:nvSpPr>
        <p:spPr bwMode="auto">
          <a:xfrm>
            <a:off x="2924784" y="3200401"/>
            <a:ext cx="1734450" cy="828432"/>
          </a:xfrm>
          <a:prstGeom prst="rect">
            <a:avLst/>
          </a:prstGeom>
          <a:noFill/>
          <a:ln>
            <a:noFill/>
          </a:ln>
        </p:spPr>
        <p:txBody>
          <a:bodyPr wrap="none" lIns="90488" tIns="44450" rIns="90488" bIns="44450">
            <a:spAutoFit/>
          </a:bodyPr>
          <a:lstStyle/>
          <a:p>
            <a:pPr algn="ctr">
              <a:defRPr/>
            </a:pPr>
            <a:r>
              <a:rPr lang="en-US" sz="2400">
                <a:solidFill>
                  <a:schemeClr val="bg1">
                    <a:lumMod val="65000"/>
                  </a:schemeClr>
                </a:solidFill>
              </a:rPr>
              <a:t>Population </a:t>
            </a:r>
          </a:p>
          <a:p>
            <a:pPr algn="ctr">
              <a:defRPr/>
            </a:pPr>
            <a:r>
              <a:rPr lang="en-US" sz="2400">
                <a:solidFill>
                  <a:schemeClr val="bg1">
                    <a:lumMod val="65000"/>
                  </a:schemeClr>
                </a:solidFill>
              </a:rPr>
              <a:t>Mean</a:t>
            </a:r>
          </a:p>
        </p:txBody>
      </p:sp>
      <p:sp>
        <p:nvSpPr>
          <p:cNvPr id="9" name="Freeform 9"/>
          <p:cNvSpPr>
            <a:spLocks/>
          </p:cNvSpPr>
          <p:nvPr/>
        </p:nvSpPr>
        <p:spPr bwMode="auto">
          <a:xfrm>
            <a:off x="3962401" y="4724400"/>
            <a:ext cx="2419351" cy="755650"/>
          </a:xfrm>
          <a:custGeom>
            <a:avLst/>
            <a:gdLst>
              <a:gd name="T0" fmla="*/ 0 w 1143"/>
              <a:gd name="T1" fmla="*/ 2147483647 h 743"/>
              <a:gd name="T2" fmla="*/ 2147483647 w 1143"/>
              <a:gd name="T3" fmla="*/ 2147483647 h 743"/>
              <a:gd name="T4" fmla="*/ 2147483647 w 1143"/>
              <a:gd name="T5" fmla="*/ 0 h 743"/>
              <a:gd name="T6" fmla="*/ 0 w 1143"/>
              <a:gd name="T7" fmla="*/ 0 h 743"/>
              <a:gd name="T8" fmla="*/ 0 w 1143"/>
              <a:gd name="T9" fmla="*/ 2147483647 h 7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3" h="743">
                <a:moveTo>
                  <a:pt x="0" y="742"/>
                </a:moveTo>
                <a:lnTo>
                  <a:pt x="1142" y="742"/>
                </a:lnTo>
                <a:lnTo>
                  <a:pt x="1142" y="0"/>
                </a:lnTo>
                <a:lnTo>
                  <a:pt x="0" y="0"/>
                </a:lnTo>
                <a:lnTo>
                  <a:pt x="0" y="742"/>
                </a:lnTo>
              </a:path>
            </a:pathLst>
          </a:custGeom>
          <a:noFill/>
          <a:ln w="25400" cap="rnd" cmpd="sng">
            <a:solidFill>
              <a:srgbClr val="1A1A1A"/>
            </a:solidFill>
            <a:prstDash val="solid"/>
            <a:round/>
            <a:headEnd type="none" w="med" len="med"/>
            <a:tailEnd type="none" w="med" len="med"/>
          </a:ln>
        </p:spPr>
        <p:txBody>
          <a:bodyPr/>
          <a:lstStyle/>
          <a:p>
            <a:pPr eaLnBrk="1" hangingPunct="1">
              <a:defRPr/>
            </a:pPr>
            <a:endParaRPr lang="en-US">
              <a:solidFill>
                <a:schemeClr val="bg1">
                  <a:lumMod val="65000"/>
                </a:schemeClr>
              </a:solidFill>
            </a:endParaRPr>
          </a:p>
        </p:txBody>
      </p:sp>
      <p:sp>
        <p:nvSpPr>
          <p:cNvPr id="10" name="Rectangle 11"/>
          <p:cNvSpPr>
            <a:spLocks noChangeArrowheads="1"/>
          </p:cNvSpPr>
          <p:nvPr/>
        </p:nvSpPr>
        <p:spPr bwMode="auto">
          <a:xfrm>
            <a:off x="3962400" y="4876800"/>
            <a:ext cx="1800174" cy="459100"/>
          </a:xfrm>
          <a:prstGeom prst="rect">
            <a:avLst/>
          </a:prstGeom>
          <a:noFill/>
          <a:ln>
            <a:noFill/>
          </a:ln>
        </p:spPr>
        <p:txBody>
          <a:bodyPr wrap="none" lIns="90488" tIns="44450" rIns="90488" bIns="44450">
            <a:spAutoFit/>
          </a:bodyPr>
          <a:lstStyle/>
          <a:p>
            <a:pPr>
              <a:defRPr/>
            </a:pPr>
            <a:r>
              <a:rPr lang="en-US" sz="2400" dirty="0">
                <a:solidFill>
                  <a:schemeClr val="bg1">
                    <a:lumMod val="65000"/>
                  </a:schemeClr>
                </a:solidFill>
              </a:rPr>
              <a:t> </a:t>
            </a:r>
            <a:r>
              <a:rPr lang="el-GR" sz="2400" i="1" dirty="0">
                <a:solidFill>
                  <a:schemeClr val="bg1">
                    <a:lumMod val="65000"/>
                  </a:schemeClr>
                </a:solidFill>
              </a:rPr>
              <a:t>σ</a:t>
            </a:r>
            <a:r>
              <a:rPr lang="en-US" sz="2400" dirty="0">
                <a:solidFill>
                  <a:schemeClr val="bg1">
                    <a:lumMod val="65000"/>
                  </a:schemeClr>
                </a:solidFill>
              </a:rPr>
              <a:t> Unknown</a:t>
            </a:r>
          </a:p>
        </p:txBody>
      </p:sp>
      <p:sp>
        <p:nvSpPr>
          <p:cNvPr id="66568" name="Freeform 13"/>
          <p:cNvSpPr>
            <a:spLocks/>
          </p:cNvSpPr>
          <p:nvPr/>
        </p:nvSpPr>
        <p:spPr bwMode="auto">
          <a:xfrm>
            <a:off x="4876800" y="1676401"/>
            <a:ext cx="2641600" cy="1006475"/>
          </a:xfrm>
          <a:custGeom>
            <a:avLst/>
            <a:gdLst>
              <a:gd name="T0" fmla="*/ 0 w 1115"/>
              <a:gd name="T1" fmla="*/ 2147483647 h 514"/>
              <a:gd name="T2" fmla="*/ 2147483647 w 1115"/>
              <a:gd name="T3" fmla="*/ 2147483647 h 514"/>
              <a:gd name="T4" fmla="*/ 2147483647 w 1115"/>
              <a:gd name="T5" fmla="*/ 0 h 514"/>
              <a:gd name="T6" fmla="*/ 0 w 1115"/>
              <a:gd name="T7" fmla="*/ 0 h 514"/>
              <a:gd name="T8" fmla="*/ 0 w 1115"/>
              <a:gd name="T9" fmla="*/ 2147483647 h 5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5" h="514">
                <a:moveTo>
                  <a:pt x="0" y="513"/>
                </a:moveTo>
                <a:lnTo>
                  <a:pt x="1114" y="513"/>
                </a:lnTo>
                <a:lnTo>
                  <a:pt x="1114" y="0"/>
                </a:lnTo>
                <a:lnTo>
                  <a:pt x="0" y="0"/>
                </a:lnTo>
                <a:lnTo>
                  <a:pt x="0" y="513"/>
                </a:lnTo>
              </a:path>
            </a:pathLst>
          </a:custGeom>
          <a:solidFill>
            <a:srgbClr val="F7F7A7"/>
          </a:solidFill>
          <a:ln w="25400" cap="rnd" cmpd="sng">
            <a:solidFill>
              <a:srgbClr val="1A1A1A"/>
            </a:solidFill>
            <a:prstDash val="solid"/>
            <a:round/>
            <a:headEnd type="none" w="med" len="med"/>
            <a:tailEnd type="none" w="med" len="med"/>
          </a:ln>
        </p:spPr>
        <p:txBody>
          <a:bodyPr/>
          <a:lstStyle/>
          <a:p>
            <a:endParaRPr lang="en-US"/>
          </a:p>
        </p:txBody>
      </p:sp>
      <p:sp>
        <p:nvSpPr>
          <p:cNvPr id="66569" name="Rectangle 14"/>
          <p:cNvSpPr>
            <a:spLocks noChangeArrowheads="1"/>
          </p:cNvSpPr>
          <p:nvPr/>
        </p:nvSpPr>
        <p:spPr bwMode="auto">
          <a:xfrm>
            <a:off x="5141384" y="1752600"/>
            <a:ext cx="1670330" cy="459100"/>
          </a:xfrm>
          <a:prstGeom prst="rect">
            <a:avLst/>
          </a:prstGeom>
          <a:noFill/>
          <a:ln w="9525">
            <a:noFill/>
            <a:miter lim="800000"/>
            <a:headEnd/>
            <a:tailEnd/>
          </a:ln>
        </p:spPr>
        <p:txBody>
          <a:bodyPr wrap="none" lIns="90488" tIns="44450" rIns="90488" bIns="44450">
            <a:spAutoFit/>
          </a:bodyPr>
          <a:lstStyle/>
          <a:p>
            <a:r>
              <a:rPr lang="en-US" sz="2400"/>
              <a:t>Hypothesis</a:t>
            </a:r>
          </a:p>
        </p:txBody>
      </p:sp>
      <p:sp>
        <p:nvSpPr>
          <p:cNvPr id="66570" name="Rectangle 15"/>
          <p:cNvSpPr>
            <a:spLocks noChangeArrowheads="1"/>
          </p:cNvSpPr>
          <p:nvPr/>
        </p:nvSpPr>
        <p:spPr bwMode="auto">
          <a:xfrm>
            <a:off x="5410200" y="2116139"/>
            <a:ext cx="1147879" cy="459100"/>
          </a:xfrm>
          <a:prstGeom prst="rect">
            <a:avLst/>
          </a:prstGeom>
          <a:noFill/>
          <a:ln w="9525">
            <a:noFill/>
            <a:miter lim="800000"/>
            <a:headEnd/>
            <a:tailEnd/>
          </a:ln>
        </p:spPr>
        <p:txBody>
          <a:bodyPr wrap="none" lIns="90488" tIns="44450" rIns="90488" bIns="44450">
            <a:spAutoFit/>
          </a:bodyPr>
          <a:lstStyle/>
          <a:p>
            <a:r>
              <a:rPr lang="en-US" sz="2400"/>
              <a:t>Testing</a:t>
            </a:r>
          </a:p>
        </p:txBody>
      </p:sp>
      <p:sp>
        <p:nvSpPr>
          <p:cNvPr id="66571" name="Freeform 16"/>
          <p:cNvSpPr>
            <a:spLocks/>
          </p:cNvSpPr>
          <p:nvPr/>
        </p:nvSpPr>
        <p:spPr bwMode="auto">
          <a:xfrm>
            <a:off x="8229600" y="3124200"/>
            <a:ext cx="2743200" cy="1066800"/>
          </a:xfrm>
          <a:custGeom>
            <a:avLst/>
            <a:gdLst>
              <a:gd name="T0" fmla="*/ 0 w 1241"/>
              <a:gd name="T1" fmla="*/ 2147483647 h 436"/>
              <a:gd name="T2" fmla="*/ 2147483647 w 1241"/>
              <a:gd name="T3" fmla="*/ 2147483647 h 436"/>
              <a:gd name="T4" fmla="*/ 2147483647 w 1241"/>
              <a:gd name="T5" fmla="*/ 0 h 436"/>
              <a:gd name="T6" fmla="*/ 0 w 1241"/>
              <a:gd name="T7" fmla="*/ 0 h 436"/>
              <a:gd name="T8" fmla="*/ 0 w 1241"/>
              <a:gd name="T9" fmla="*/ 2147483647 h 4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1" h="436">
                <a:moveTo>
                  <a:pt x="0" y="435"/>
                </a:moveTo>
                <a:lnTo>
                  <a:pt x="1240" y="435"/>
                </a:lnTo>
                <a:lnTo>
                  <a:pt x="1240" y="0"/>
                </a:lnTo>
                <a:lnTo>
                  <a:pt x="0" y="0"/>
                </a:lnTo>
                <a:lnTo>
                  <a:pt x="0" y="435"/>
                </a:lnTo>
              </a:path>
            </a:pathLst>
          </a:custGeom>
          <a:solidFill>
            <a:srgbClr val="CCE9AD"/>
          </a:solidFill>
          <a:ln w="25400" cap="rnd" cmpd="sng">
            <a:solidFill>
              <a:srgbClr val="1A1A1A"/>
            </a:solidFill>
            <a:prstDash val="solid"/>
            <a:round/>
            <a:headEnd type="none" w="med" len="med"/>
            <a:tailEnd type="none" w="med" len="med"/>
          </a:ln>
        </p:spPr>
        <p:txBody>
          <a:bodyPr/>
          <a:lstStyle/>
          <a:p>
            <a:endParaRPr lang="en-US"/>
          </a:p>
        </p:txBody>
      </p:sp>
      <p:sp>
        <p:nvSpPr>
          <p:cNvPr id="66572" name="Rectangle 17"/>
          <p:cNvSpPr>
            <a:spLocks noChangeArrowheads="1"/>
          </p:cNvSpPr>
          <p:nvPr/>
        </p:nvSpPr>
        <p:spPr bwMode="auto">
          <a:xfrm>
            <a:off x="8384117" y="3257551"/>
            <a:ext cx="2487083" cy="828675"/>
          </a:xfrm>
          <a:prstGeom prst="rect">
            <a:avLst/>
          </a:prstGeom>
          <a:noFill/>
          <a:ln w="9525">
            <a:noFill/>
            <a:miter lim="800000"/>
            <a:headEnd/>
            <a:tailEnd/>
          </a:ln>
        </p:spPr>
        <p:txBody>
          <a:bodyPr lIns="90488" tIns="44450" rIns="90488" bIns="44450">
            <a:spAutoFit/>
          </a:bodyPr>
          <a:lstStyle/>
          <a:p>
            <a:pPr algn="ctr"/>
            <a:r>
              <a:rPr lang="en-US" sz="2400"/>
              <a:t>Population</a:t>
            </a:r>
          </a:p>
          <a:p>
            <a:pPr algn="ctr"/>
            <a:r>
              <a:rPr lang="en-US" sz="2400"/>
              <a:t>Proportion</a:t>
            </a:r>
          </a:p>
        </p:txBody>
      </p:sp>
      <p:sp>
        <p:nvSpPr>
          <p:cNvPr id="16" name="Freeform 24"/>
          <p:cNvSpPr>
            <a:spLocks/>
          </p:cNvSpPr>
          <p:nvPr/>
        </p:nvSpPr>
        <p:spPr bwMode="auto">
          <a:xfrm>
            <a:off x="1219201" y="4724400"/>
            <a:ext cx="2298700" cy="755650"/>
          </a:xfrm>
          <a:custGeom>
            <a:avLst/>
            <a:gdLst>
              <a:gd name="T0" fmla="*/ 0 w 1086"/>
              <a:gd name="T1" fmla="*/ 2147483647 h 743"/>
              <a:gd name="T2" fmla="*/ 2147483647 w 1086"/>
              <a:gd name="T3" fmla="*/ 2147483647 h 743"/>
              <a:gd name="T4" fmla="*/ 2147483647 w 1086"/>
              <a:gd name="T5" fmla="*/ 0 h 743"/>
              <a:gd name="T6" fmla="*/ 0 w 1086"/>
              <a:gd name="T7" fmla="*/ 0 h 743"/>
              <a:gd name="T8" fmla="*/ 0 w 1086"/>
              <a:gd name="T9" fmla="*/ 2147483647 h 7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743">
                <a:moveTo>
                  <a:pt x="0" y="742"/>
                </a:moveTo>
                <a:lnTo>
                  <a:pt x="1085" y="742"/>
                </a:lnTo>
                <a:lnTo>
                  <a:pt x="1085" y="0"/>
                </a:lnTo>
                <a:lnTo>
                  <a:pt x="0" y="0"/>
                </a:lnTo>
                <a:lnTo>
                  <a:pt x="0" y="742"/>
                </a:lnTo>
              </a:path>
            </a:pathLst>
          </a:custGeom>
          <a:noFill/>
          <a:ln w="25400" cap="rnd" cmpd="sng">
            <a:solidFill>
              <a:srgbClr val="1A1A1A"/>
            </a:solidFill>
            <a:prstDash val="solid"/>
            <a:round/>
            <a:headEnd type="none" w="med" len="med"/>
            <a:tailEnd type="none" w="med" len="med"/>
          </a:ln>
        </p:spPr>
        <p:txBody>
          <a:bodyPr/>
          <a:lstStyle/>
          <a:p>
            <a:pPr eaLnBrk="1" hangingPunct="1">
              <a:defRPr/>
            </a:pPr>
            <a:endParaRPr lang="en-US">
              <a:solidFill>
                <a:schemeClr val="bg1">
                  <a:lumMod val="65000"/>
                </a:schemeClr>
              </a:solidFill>
            </a:endParaRPr>
          </a:p>
        </p:txBody>
      </p:sp>
      <p:sp>
        <p:nvSpPr>
          <p:cNvPr id="17" name="Rectangle 26"/>
          <p:cNvSpPr>
            <a:spLocks noChangeArrowheads="1"/>
          </p:cNvSpPr>
          <p:nvPr/>
        </p:nvSpPr>
        <p:spPr bwMode="auto">
          <a:xfrm>
            <a:off x="1320800" y="4876800"/>
            <a:ext cx="1444307" cy="459100"/>
          </a:xfrm>
          <a:prstGeom prst="rect">
            <a:avLst/>
          </a:prstGeom>
          <a:noFill/>
          <a:ln>
            <a:noFill/>
          </a:ln>
        </p:spPr>
        <p:txBody>
          <a:bodyPr wrap="none" lIns="90488" tIns="44450" rIns="90488" bIns="44450">
            <a:spAutoFit/>
          </a:bodyPr>
          <a:lstStyle/>
          <a:p>
            <a:pPr>
              <a:defRPr/>
            </a:pPr>
            <a:r>
              <a:rPr lang="en-US" sz="2400" dirty="0">
                <a:solidFill>
                  <a:schemeClr val="bg1">
                    <a:lumMod val="65000"/>
                  </a:schemeClr>
                </a:solidFill>
              </a:rPr>
              <a:t> </a:t>
            </a:r>
            <a:r>
              <a:rPr lang="el-GR" sz="2400" i="1" dirty="0">
                <a:solidFill>
                  <a:schemeClr val="bg1">
                    <a:lumMod val="65000"/>
                  </a:schemeClr>
                </a:solidFill>
              </a:rPr>
              <a:t>σ</a:t>
            </a:r>
            <a:r>
              <a:rPr lang="en-US" sz="2400" dirty="0">
                <a:solidFill>
                  <a:schemeClr val="bg1">
                    <a:lumMod val="65000"/>
                  </a:schemeClr>
                </a:solidFill>
              </a:rPr>
              <a:t> Known</a:t>
            </a:r>
          </a:p>
        </p:txBody>
      </p:sp>
      <p:sp>
        <p:nvSpPr>
          <p:cNvPr id="66575" name="Line 29"/>
          <p:cNvSpPr>
            <a:spLocks noChangeShapeType="1"/>
          </p:cNvSpPr>
          <p:nvPr/>
        </p:nvSpPr>
        <p:spPr bwMode="auto">
          <a:xfrm>
            <a:off x="3759200" y="2895600"/>
            <a:ext cx="5791200" cy="0"/>
          </a:xfrm>
          <a:prstGeom prst="line">
            <a:avLst/>
          </a:prstGeom>
          <a:noFill/>
          <a:ln w="28575">
            <a:solidFill>
              <a:schemeClr val="tx1"/>
            </a:solidFill>
            <a:round/>
            <a:headEnd/>
            <a:tailEnd/>
          </a:ln>
          <a:effectLst/>
        </p:spPr>
        <p:txBody>
          <a:bodyPr wrap="none"/>
          <a:lstStyle/>
          <a:p>
            <a:endParaRPr lang="en-US"/>
          </a:p>
        </p:txBody>
      </p:sp>
      <p:sp>
        <p:nvSpPr>
          <p:cNvPr id="66576" name="Line 30"/>
          <p:cNvSpPr>
            <a:spLocks noChangeShapeType="1"/>
          </p:cNvSpPr>
          <p:nvPr/>
        </p:nvSpPr>
        <p:spPr bwMode="auto">
          <a:xfrm>
            <a:off x="3759200" y="2895600"/>
            <a:ext cx="0" cy="228600"/>
          </a:xfrm>
          <a:prstGeom prst="line">
            <a:avLst/>
          </a:prstGeom>
          <a:noFill/>
          <a:ln w="28575">
            <a:solidFill>
              <a:schemeClr val="tx1"/>
            </a:solidFill>
            <a:miter lim="800000"/>
            <a:headEnd/>
            <a:tailEnd/>
          </a:ln>
          <a:effectLst/>
        </p:spPr>
        <p:txBody>
          <a:bodyPr wrap="none"/>
          <a:lstStyle/>
          <a:p>
            <a:endParaRPr lang="en-US"/>
          </a:p>
        </p:txBody>
      </p:sp>
      <p:sp>
        <p:nvSpPr>
          <p:cNvPr id="66577" name="Line 31"/>
          <p:cNvSpPr>
            <a:spLocks noChangeShapeType="1"/>
          </p:cNvSpPr>
          <p:nvPr/>
        </p:nvSpPr>
        <p:spPr bwMode="auto">
          <a:xfrm>
            <a:off x="9550400" y="2895600"/>
            <a:ext cx="0" cy="228600"/>
          </a:xfrm>
          <a:prstGeom prst="line">
            <a:avLst/>
          </a:prstGeom>
          <a:noFill/>
          <a:ln w="28575">
            <a:solidFill>
              <a:schemeClr val="tx1"/>
            </a:solidFill>
            <a:miter lim="800000"/>
            <a:headEnd/>
            <a:tailEnd/>
          </a:ln>
          <a:effectLst/>
        </p:spPr>
        <p:txBody>
          <a:bodyPr wrap="none"/>
          <a:lstStyle/>
          <a:p>
            <a:endParaRPr lang="en-US"/>
          </a:p>
        </p:txBody>
      </p:sp>
      <p:sp>
        <p:nvSpPr>
          <p:cNvPr id="66578" name="Line 32"/>
          <p:cNvSpPr>
            <a:spLocks noChangeShapeType="1"/>
          </p:cNvSpPr>
          <p:nvPr/>
        </p:nvSpPr>
        <p:spPr bwMode="auto">
          <a:xfrm>
            <a:off x="3759200" y="4114800"/>
            <a:ext cx="0" cy="228600"/>
          </a:xfrm>
          <a:prstGeom prst="line">
            <a:avLst/>
          </a:prstGeom>
          <a:noFill/>
          <a:ln w="28575">
            <a:solidFill>
              <a:schemeClr val="tx1"/>
            </a:solidFill>
            <a:miter lim="800000"/>
            <a:headEnd/>
            <a:tailEnd/>
          </a:ln>
          <a:effectLst/>
        </p:spPr>
        <p:txBody>
          <a:bodyPr wrap="none"/>
          <a:lstStyle/>
          <a:p>
            <a:endParaRPr lang="en-US"/>
          </a:p>
        </p:txBody>
      </p:sp>
      <p:sp>
        <p:nvSpPr>
          <p:cNvPr id="66579" name="Line 33"/>
          <p:cNvSpPr>
            <a:spLocks noChangeShapeType="1"/>
          </p:cNvSpPr>
          <p:nvPr/>
        </p:nvSpPr>
        <p:spPr bwMode="auto">
          <a:xfrm>
            <a:off x="2336800" y="4343400"/>
            <a:ext cx="2743200" cy="0"/>
          </a:xfrm>
          <a:prstGeom prst="line">
            <a:avLst/>
          </a:prstGeom>
          <a:noFill/>
          <a:ln w="28575">
            <a:solidFill>
              <a:schemeClr val="tx1"/>
            </a:solidFill>
            <a:round/>
            <a:headEnd/>
            <a:tailEnd/>
          </a:ln>
          <a:effectLst/>
        </p:spPr>
        <p:txBody>
          <a:bodyPr wrap="none"/>
          <a:lstStyle/>
          <a:p>
            <a:endParaRPr lang="en-US"/>
          </a:p>
        </p:txBody>
      </p:sp>
      <p:sp>
        <p:nvSpPr>
          <p:cNvPr id="66580" name="Line 34"/>
          <p:cNvSpPr>
            <a:spLocks noChangeShapeType="1"/>
          </p:cNvSpPr>
          <p:nvPr/>
        </p:nvSpPr>
        <p:spPr bwMode="auto">
          <a:xfrm>
            <a:off x="2336800" y="4343400"/>
            <a:ext cx="0" cy="381000"/>
          </a:xfrm>
          <a:prstGeom prst="line">
            <a:avLst/>
          </a:prstGeom>
          <a:noFill/>
          <a:ln w="28575">
            <a:solidFill>
              <a:schemeClr val="tx1"/>
            </a:solidFill>
            <a:miter lim="800000"/>
            <a:headEnd/>
            <a:tailEnd/>
          </a:ln>
          <a:effectLst/>
        </p:spPr>
        <p:txBody>
          <a:bodyPr wrap="none"/>
          <a:lstStyle/>
          <a:p>
            <a:endParaRPr lang="en-US"/>
          </a:p>
        </p:txBody>
      </p:sp>
      <p:sp>
        <p:nvSpPr>
          <p:cNvPr id="66581" name="Line 35"/>
          <p:cNvSpPr>
            <a:spLocks noChangeShapeType="1"/>
          </p:cNvSpPr>
          <p:nvPr/>
        </p:nvSpPr>
        <p:spPr bwMode="auto">
          <a:xfrm>
            <a:off x="5080000" y="4343400"/>
            <a:ext cx="0" cy="381000"/>
          </a:xfrm>
          <a:prstGeom prst="line">
            <a:avLst/>
          </a:prstGeom>
          <a:noFill/>
          <a:ln w="28575">
            <a:solidFill>
              <a:schemeClr val="tx1"/>
            </a:solidFill>
            <a:miter lim="800000"/>
            <a:headEnd/>
            <a:tailEnd/>
          </a:ln>
          <a:effectLst/>
        </p:spPr>
        <p:txBody>
          <a:bodyPr wrap="none"/>
          <a:lstStyle/>
          <a:p>
            <a:endParaRPr lang="en-US"/>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4"/>
          <p:cNvSpPr>
            <a:spLocks noGrp="1" noChangeArrowheads="1"/>
          </p:cNvSpPr>
          <p:nvPr>
            <p:ph type="title"/>
          </p:nvPr>
        </p:nvSpPr>
        <p:spPr>
          <a:xfrm>
            <a:off x="838200" y="76200"/>
            <a:ext cx="10515600" cy="914400"/>
          </a:xfrm>
        </p:spPr>
        <p:txBody>
          <a:bodyPr>
            <a:normAutofit fontScale="90000"/>
          </a:bodyPr>
          <a:lstStyle/>
          <a:p>
            <a:pPr eaLnBrk="1" hangingPunct="1">
              <a:lnSpc>
                <a:spcPct val="80000"/>
              </a:lnSpc>
              <a:defRPr/>
            </a:pPr>
            <a:r>
              <a:rPr lang="en-US" smtClean="0"/>
              <a:t>Hypothesis Testing for the Proportion of a Population</a:t>
            </a:r>
          </a:p>
        </p:txBody>
      </p:sp>
      <p:sp>
        <p:nvSpPr>
          <p:cNvPr id="81923" name="Rectangle 3"/>
          <p:cNvSpPr>
            <a:spLocks noGrp="1" noChangeArrowheads="1"/>
          </p:cNvSpPr>
          <p:nvPr>
            <p:ph idx="1"/>
          </p:nvPr>
        </p:nvSpPr>
        <p:spPr>
          <a:xfrm>
            <a:off x="677334" y="1072445"/>
            <a:ext cx="10927644" cy="4968918"/>
          </a:xfrm>
        </p:spPr>
        <p:txBody>
          <a:bodyPr>
            <a:noAutofit/>
          </a:bodyPr>
          <a:lstStyle/>
          <a:p>
            <a:pPr eaLnBrk="1" hangingPunct="1">
              <a:spcBef>
                <a:spcPts val="1800"/>
              </a:spcBef>
              <a:buFont typeface="Arial" panose="020B0604020202020204" pitchFamily="34" charset="0"/>
              <a:buNone/>
              <a:defRPr/>
            </a:pPr>
            <a:r>
              <a:rPr lang="en-US" sz="2400" dirty="0" smtClean="0">
                <a:solidFill>
                  <a:schemeClr val="tx1"/>
                </a:solidFill>
              </a:rPr>
              <a:t>Used to test a hypothesis about a population proportion</a:t>
            </a:r>
          </a:p>
          <a:p>
            <a:pPr marL="457200" indent="-457200">
              <a:spcBef>
                <a:spcPts val="1800"/>
              </a:spcBef>
              <a:buFont typeface="Arial" panose="020B0604020202020204" pitchFamily="34" charset="0"/>
              <a:buChar char="•"/>
              <a:defRPr/>
            </a:pPr>
            <a:r>
              <a:rPr lang="en-US" sz="2400" dirty="0" smtClean="0">
                <a:solidFill>
                  <a:schemeClr val="tx1"/>
                </a:solidFill>
              </a:rPr>
              <a:t>Proportion data follow the binomial distribution, which can be approximated by the normal distribution if:</a:t>
            </a:r>
          </a:p>
          <a:p>
            <a:pPr marL="457200" lvl="1" indent="0">
              <a:spcBef>
                <a:spcPts val="1800"/>
              </a:spcBef>
              <a:buFontTx/>
              <a:buNone/>
              <a:defRPr/>
            </a:pPr>
            <a:r>
              <a:rPr lang="en-US" sz="2400" i="1" dirty="0" smtClean="0">
                <a:solidFill>
                  <a:schemeClr val="tx1"/>
                </a:solidFill>
              </a:rPr>
              <a:t>                </a:t>
            </a:r>
            <a:r>
              <a:rPr lang="en-US" sz="2400" i="1" dirty="0" err="1" smtClean="0">
                <a:solidFill>
                  <a:schemeClr val="tx1"/>
                </a:solidFill>
              </a:rPr>
              <a:t>n</a:t>
            </a:r>
            <a:r>
              <a:rPr lang="en-US" sz="2400" i="1" dirty="0" err="1">
                <a:solidFill>
                  <a:schemeClr val="tx1"/>
                </a:solidFill>
              </a:rPr>
              <a:t>p</a:t>
            </a:r>
            <a:r>
              <a:rPr lang="en-US" sz="2400" dirty="0" smtClean="0">
                <a:solidFill>
                  <a:schemeClr val="tx1"/>
                </a:solidFill>
              </a:rPr>
              <a:t> ≥ 5   and   </a:t>
            </a:r>
            <a:r>
              <a:rPr lang="en-US" sz="2400" i="1" dirty="0" smtClean="0">
                <a:solidFill>
                  <a:schemeClr val="tx1"/>
                </a:solidFill>
              </a:rPr>
              <a:t>n</a:t>
            </a:r>
            <a:r>
              <a:rPr lang="en-US" sz="2400" dirty="0" smtClean="0">
                <a:solidFill>
                  <a:schemeClr val="tx1"/>
                </a:solidFill>
              </a:rPr>
              <a:t>(1 – </a:t>
            </a:r>
            <a:r>
              <a:rPr lang="en-US" sz="2400" i="1" dirty="0">
                <a:solidFill>
                  <a:schemeClr val="tx1"/>
                </a:solidFill>
              </a:rPr>
              <a:t>p</a:t>
            </a:r>
            <a:r>
              <a:rPr lang="en-US" sz="2400" dirty="0" smtClean="0">
                <a:solidFill>
                  <a:schemeClr val="tx1"/>
                </a:solidFill>
              </a:rPr>
              <a:t>) ≥ 5</a:t>
            </a:r>
          </a:p>
          <a:p>
            <a:pPr marL="457200" lvl="1" indent="0">
              <a:buFontTx/>
              <a:buNone/>
              <a:defRPr/>
            </a:pPr>
            <a:endParaRPr lang="en-US" sz="2400" dirty="0" smtClean="0">
              <a:solidFill>
                <a:schemeClr val="tx1"/>
              </a:solidFill>
            </a:endParaRPr>
          </a:p>
          <a:p>
            <a:pPr marL="457200" lvl="1" indent="0">
              <a:buFontTx/>
              <a:buNone/>
              <a:defRPr/>
            </a:pPr>
            <a:r>
              <a:rPr lang="en-US" sz="2400" dirty="0" smtClean="0">
                <a:solidFill>
                  <a:schemeClr val="tx1"/>
                </a:solidFill>
              </a:rPr>
              <a:t>	    where:</a:t>
            </a:r>
          </a:p>
          <a:p>
            <a:pPr>
              <a:buFontTx/>
              <a:buNone/>
              <a:defRPr/>
            </a:pPr>
            <a:r>
              <a:rPr lang="en-US" sz="2400" dirty="0" smtClean="0">
                <a:solidFill>
                  <a:schemeClr val="tx1"/>
                </a:solidFill>
              </a:rPr>
              <a:t>		</a:t>
            </a:r>
            <a:r>
              <a:rPr lang="en-US" sz="2400" i="1" dirty="0">
                <a:solidFill>
                  <a:schemeClr val="tx1"/>
                </a:solidFill>
              </a:rPr>
              <a:t>p</a:t>
            </a:r>
            <a:r>
              <a:rPr lang="en-US" sz="2400" dirty="0" smtClean="0">
                <a:solidFill>
                  <a:schemeClr val="tx1"/>
                </a:solidFill>
              </a:rPr>
              <a:t> = The probability of a success in the population</a:t>
            </a:r>
          </a:p>
          <a:p>
            <a:pPr>
              <a:buFontTx/>
              <a:buNone/>
              <a:defRPr/>
            </a:pPr>
            <a:r>
              <a:rPr lang="en-US" sz="2400" i="1" dirty="0" smtClean="0">
                <a:solidFill>
                  <a:schemeClr val="tx1"/>
                </a:solidFill>
              </a:rPr>
              <a:t>		n </a:t>
            </a:r>
            <a:r>
              <a:rPr lang="en-US" sz="2400" dirty="0" smtClean="0">
                <a:solidFill>
                  <a:schemeClr val="tx1"/>
                </a:solidFill>
              </a:rPr>
              <a:t>= The sample size</a:t>
            </a: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Hypothesis Testing for the Proportion of a Population</a:t>
            </a:r>
          </a:p>
        </p:txBody>
      </p:sp>
      <p:sp>
        <p:nvSpPr>
          <p:cNvPr id="68611" name="Content Placeholder 2"/>
          <p:cNvSpPr>
            <a:spLocks noGrp="1"/>
          </p:cNvSpPr>
          <p:nvPr>
            <p:ph idx="1"/>
          </p:nvPr>
        </p:nvSpPr>
        <p:spPr>
          <a:xfrm>
            <a:off x="677334" y="1151467"/>
            <a:ext cx="10950222" cy="4889895"/>
          </a:xfrm>
        </p:spPr>
        <p:txBody>
          <a:bodyPr>
            <a:noAutofit/>
          </a:bodyPr>
          <a:lstStyle/>
          <a:p>
            <a:r>
              <a:rPr lang="en-US" sz="2400" dirty="0" smtClean="0">
                <a:solidFill>
                  <a:schemeClr val="tx1"/>
                </a:solidFill>
              </a:rPr>
              <a:t>Formula for the Sample Proportion:</a:t>
            </a: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pPr marL="457200" lvl="1" indent="0">
              <a:buFontTx/>
              <a:buNone/>
            </a:pPr>
            <a:r>
              <a:rPr lang="en-US" sz="2400" dirty="0" smtClean="0">
                <a:solidFill>
                  <a:schemeClr val="tx1"/>
                </a:solidFill>
              </a:rPr>
              <a:t>	    where:</a:t>
            </a:r>
          </a:p>
          <a:p>
            <a:pPr>
              <a:spcBef>
                <a:spcPct val="0"/>
              </a:spcBef>
              <a:buFontTx/>
              <a:buNone/>
            </a:pPr>
            <a:r>
              <a:rPr lang="en-US" sz="2400" dirty="0" smtClean="0">
                <a:solidFill>
                  <a:schemeClr val="tx1"/>
                </a:solidFill>
              </a:rPr>
              <a:t>		</a:t>
            </a:r>
            <a:r>
              <a:rPr lang="en-US" sz="2400" i="1" dirty="0" smtClean="0">
                <a:solidFill>
                  <a:schemeClr val="tx1"/>
                </a:solidFill>
              </a:rPr>
              <a:t>x</a:t>
            </a:r>
            <a:r>
              <a:rPr lang="en-US" sz="2400" dirty="0" smtClean="0">
                <a:solidFill>
                  <a:schemeClr val="tx1"/>
                </a:solidFill>
              </a:rPr>
              <a:t> = The number of observations of interest in the </a:t>
            </a:r>
          </a:p>
          <a:p>
            <a:pPr>
              <a:spcBef>
                <a:spcPct val="0"/>
              </a:spcBef>
              <a:buFontTx/>
              <a:buNone/>
            </a:pPr>
            <a:r>
              <a:rPr lang="en-US" sz="2400" dirty="0" smtClean="0">
                <a:solidFill>
                  <a:schemeClr val="tx1"/>
                </a:solidFill>
              </a:rPr>
              <a:t>		      sample (successes)</a:t>
            </a:r>
          </a:p>
          <a:p>
            <a:pPr>
              <a:buFontTx/>
              <a:buNone/>
            </a:pPr>
            <a:r>
              <a:rPr lang="en-US" sz="2400" i="1" dirty="0" smtClean="0">
                <a:solidFill>
                  <a:schemeClr val="tx1"/>
                </a:solidFill>
              </a:rPr>
              <a:t>		n </a:t>
            </a:r>
            <a:r>
              <a:rPr lang="en-US" sz="2400" dirty="0" smtClean="0">
                <a:solidFill>
                  <a:schemeClr val="tx1"/>
                </a:solidFill>
              </a:rPr>
              <a:t>= The sample size</a:t>
            </a:r>
          </a:p>
        </p:txBody>
      </p:sp>
      <p:graphicFrame>
        <p:nvGraphicFramePr>
          <p:cNvPr id="68612" name="Object 1"/>
          <p:cNvGraphicFramePr>
            <a:graphicFrameLocks noChangeAspect="1"/>
          </p:cNvGraphicFramePr>
          <p:nvPr/>
        </p:nvGraphicFramePr>
        <p:xfrm>
          <a:off x="2551289" y="2037646"/>
          <a:ext cx="1727200" cy="1127125"/>
        </p:xfrm>
        <a:graphic>
          <a:graphicData uri="http://schemas.openxmlformats.org/presentationml/2006/ole">
            <p:oleObj spid="_x0000_s1196034" name="Equation" r:id="rId3" imgW="406048" imgH="393359" progId="">
              <p:embed/>
            </p:oleObj>
          </a:graphicData>
        </a:graphic>
      </p:graphicFrame>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Hypothesis Testing for the Proportion of a Population</a:t>
            </a:r>
          </a:p>
        </p:txBody>
      </p:sp>
      <p:sp>
        <p:nvSpPr>
          <p:cNvPr id="69635" name="Content Placeholder 2"/>
          <p:cNvSpPr>
            <a:spLocks noGrp="1"/>
          </p:cNvSpPr>
          <p:nvPr>
            <p:ph idx="1"/>
          </p:nvPr>
        </p:nvSpPr>
        <p:spPr>
          <a:xfrm>
            <a:off x="677333" y="925689"/>
            <a:ext cx="10792177" cy="5115673"/>
          </a:xfrm>
        </p:spPr>
        <p:txBody>
          <a:bodyPr>
            <a:noAutofit/>
          </a:bodyPr>
          <a:lstStyle/>
          <a:p>
            <a:r>
              <a:rPr lang="en-US" sz="2400" dirty="0" smtClean="0">
                <a:solidFill>
                  <a:schemeClr val="tx1"/>
                </a:solidFill>
              </a:rPr>
              <a:t>Formula for the </a:t>
            </a:r>
            <a:r>
              <a:rPr lang="en-US" sz="2400" i="1" dirty="0" smtClean="0">
                <a:solidFill>
                  <a:schemeClr val="tx1"/>
                </a:solidFill>
              </a:rPr>
              <a:t>z</a:t>
            </a:r>
            <a:r>
              <a:rPr lang="en-US" sz="2400" dirty="0" smtClean="0">
                <a:solidFill>
                  <a:schemeClr val="tx1"/>
                </a:solidFill>
              </a:rPr>
              <a:t>-test Statistic for a Hypothesis Test for the Proportion:</a:t>
            </a:r>
          </a:p>
          <a:p>
            <a:endParaRPr lang="en-US" sz="2400" dirty="0" smtClean="0">
              <a:solidFill>
                <a:schemeClr val="tx1"/>
              </a:solidFill>
            </a:endParaRPr>
          </a:p>
          <a:p>
            <a:endParaRPr lang="en-US" sz="2400" dirty="0" smtClean="0">
              <a:solidFill>
                <a:schemeClr val="tx1"/>
              </a:solidFill>
            </a:endParaRPr>
          </a:p>
          <a:p>
            <a:endParaRPr lang="en-US" sz="2400" dirty="0" smtClean="0">
              <a:solidFill>
                <a:schemeClr val="tx1"/>
              </a:solidFill>
            </a:endParaRPr>
          </a:p>
          <a:p>
            <a:pPr>
              <a:buFontTx/>
              <a:buNone/>
            </a:pPr>
            <a:endParaRPr lang="en-US" sz="2400" dirty="0" smtClean="0">
              <a:solidFill>
                <a:schemeClr val="tx1"/>
              </a:solidFill>
            </a:endParaRPr>
          </a:p>
          <a:p>
            <a:pPr marL="457200" lvl="1" indent="0">
              <a:buFontTx/>
              <a:buNone/>
            </a:pPr>
            <a:endParaRPr lang="en-US" sz="2400" dirty="0" smtClean="0">
              <a:solidFill>
                <a:schemeClr val="tx1"/>
              </a:solidFill>
            </a:endParaRPr>
          </a:p>
          <a:p>
            <a:pPr marL="457200" lvl="1" indent="0">
              <a:spcBef>
                <a:spcPct val="0"/>
              </a:spcBef>
              <a:spcAft>
                <a:spcPts val="600"/>
              </a:spcAft>
              <a:buFontTx/>
              <a:buNone/>
            </a:pPr>
            <a:r>
              <a:rPr lang="en-US" sz="2400" dirty="0" smtClean="0">
                <a:solidFill>
                  <a:schemeClr val="tx1"/>
                </a:solidFill>
              </a:rPr>
              <a:t>where:</a:t>
            </a:r>
          </a:p>
          <a:p>
            <a:pPr>
              <a:spcBef>
                <a:spcPct val="0"/>
              </a:spcBef>
              <a:spcAft>
                <a:spcPts val="600"/>
              </a:spcAft>
              <a:buFontTx/>
              <a:buNone/>
            </a:pPr>
            <a:r>
              <a:rPr lang="en-US" sz="2400" dirty="0" smtClean="0">
                <a:solidFill>
                  <a:schemeClr val="tx1"/>
                </a:solidFill>
              </a:rPr>
              <a:t>	</a:t>
            </a:r>
            <a:r>
              <a:rPr lang="en-US" sz="2400" i="1" dirty="0" err="1" smtClean="0">
                <a:solidFill>
                  <a:schemeClr val="tx1"/>
                </a:solidFill>
              </a:rPr>
              <a:t>z</a:t>
            </a:r>
            <a:r>
              <a:rPr lang="en-US" sz="2400" i="1" baseline="-25000" dirty="0" err="1" smtClean="0">
                <a:solidFill>
                  <a:schemeClr val="tx1"/>
                </a:solidFill>
              </a:rPr>
              <a:t>p</a:t>
            </a:r>
            <a:r>
              <a:rPr lang="en-US" sz="2400" dirty="0" smtClean="0">
                <a:solidFill>
                  <a:schemeClr val="tx1"/>
                </a:solidFill>
              </a:rPr>
              <a:t> = The </a:t>
            </a:r>
            <a:r>
              <a:rPr lang="en-US" sz="2400" i="1" dirty="0" smtClean="0">
                <a:solidFill>
                  <a:schemeClr val="tx1"/>
                </a:solidFill>
              </a:rPr>
              <a:t>z</a:t>
            </a:r>
            <a:r>
              <a:rPr lang="en-US" sz="2400" dirty="0" smtClean="0">
                <a:solidFill>
                  <a:schemeClr val="tx1"/>
                </a:solidFill>
              </a:rPr>
              <a:t>-test statistic for the proportion</a:t>
            </a:r>
          </a:p>
          <a:p>
            <a:pPr>
              <a:spcBef>
                <a:spcPct val="0"/>
              </a:spcBef>
              <a:spcAft>
                <a:spcPts val="600"/>
              </a:spcAft>
              <a:buFontTx/>
              <a:buNone/>
            </a:pPr>
            <a:r>
              <a:rPr lang="en-US" sz="2400" dirty="0" smtClean="0">
                <a:solidFill>
                  <a:schemeClr val="tx1"/>
                </a:solidFill>
              </a:rPr>
              <a:t>	 </a:t>
            </a:r>
            <a:r>
              <a:rPr lang="en-US" sz="2400" i="1" dirty="0" smtClean="0">
                <a:solidFill>
                  <a:schemeClr val="tx1"/>
                </a:solidFill>
              </a:rPr>
              <a:t>  </a:t>
            </a:r>
            <a:r>
              <a:rPr lang="en-US" sz="2400" dirty="0" smtClean="0">
                <a:solidFill>
                  <a:schemeClr val="tx1"/>
                </a:solidFill>
              </a:rPr>
              <a:t> = The sample proportion</a:t>
            </a:r>
          </a:p>
          <a:p>
            <a:pPr>
              <a:spcBef>
                <a:spcPct val="0"/>
              </a:spcBef>
              <a:spcAft>
                <a:spcPts val="600"/>
              </a:spcAft>
              <a:buFontTx/>
              <a:buNone/>
            </a:pPr>
            <a:r>
              <a:rPr lang="en-US" sz="2400" dirty="0" smtClean="0">
                <a:solidFill>
                  <a:schemeClr val="tx1"/>
                </a:solidFill>
              </a:rPr>
              <a:t>	 </a:t>
            </a:r>
            <a:r>
              <a:rPr lang="en-US" sz="2400" i="1" dirty="0" smtClean="0">
                <a:solidFill>
                  <a:schemeClr val="tx1"/>
                </a:solidFill>
              </a:rPr>
              <a:t>  </a:t>
            </a:r>
            <a:r>
              <a:rPr lang="en-US" sz="2400" dirty="0" smtClean="0">
                <a:solidFill>
                  <a:schemeClr val="tx1"/>
                </a:solidFill>
              </a:rPr>
              <a:t> = The population proportion, which is assumed to be true</a:t>
            </a:r>
          </a:p>
          <a:p>
            <a:pPr>
              <a:spcBef>
                <a:spcPct val="0"/>
              </a:spcBef>
              <a:spcAft>
                <a:spcPts val="600"/>
              </a:spcAft>
              <a:buFontTx/>
              <a:buNone/>
            </a:pPr>
            <a:r>
              <a:rPr lang="en-US" sz="2400" dirty="0" smtClean="0">
                <a:solidFill>
                  <a:schemeClr val="tx1"/>
                </a:solidFill>
              </a:rPr>
              <a:t>                    in the null hypothesis</a:t>
            </a:r>
          </a:p>
          <a:p>
            <a:pPr>
              <a:spcBef>
                <a:spcPct val="0"/>
              </a:spcBef>
              <a:spcAft>
                <a:spcPts val="600"/>
              </a:spcAft>
              <a:buFontTx/>
              <a:buNone/>
            </a:pPr>
            <a:r>
              <a:rPr lang="en-US" sz="2400" i="1" dirty="0" smtClean="0">
                <a:solidFill>
                  <a:schemeClr val="tx1"/>
                </a:solidFill>
              </a:rPr>
              <a:t>	 n </a:t>
            </a:r>
            <a:r>
              <a:rPr lang="en-US" sz="2400" dirty="0" smtClean="0">
                <a:solidFill>
                  <a:schemeClr val="tx1"/>
                </a:solidFill>
              </a:rPr>
              <a:t>= The sample size</a:t>
            </a:r>
          </a:p>
        </p:txBody>
      </p:sp>
      <p:graphicFrame>
        <p:nvGraphicFramePr>
          <p:cNvPr id="69636" name="Object 1"/>
          <p:cNvGraphicFramePr>
            <a:graphicFrameLocks noChangeAspect="1"/>
          </p:cNvGraphicFramePr>
          <p:nvPr/>
        </p:nvGraphicFramePr>
        <p:xfrm>
          <a:off x="2807407" y="1873956"/>
          <a:ext cx="4432300" cy="1552575"/>
        </p:xfrm>
        <a:graphic>
          <a:graphicData uri="http://schemas.openxmlformats.org/presentationml/2006/ole">
            <p:oleObj spid="_x0000_s1197058" name="Equation" r:id="rId3" imgW="1295400" imgH="673100" progId="">
              <p:embed/>
            </p:oleObj>
          </a:graphicData>
        </a:graphic>
      </p:graphicFrame>
      <p:graphicFrame>
        <p:nvGraphicFramePr>
          <p:cNvPr id="69637" name="Object 2"/>
          <p:cNvGraphicFramePr>
            <a:graphicFrameLocks noChangeAspect="1"/>
          </p:cNvGraphicFramePr>
          <p:nvPr/>
        </p:nvGraphicFramePr>
        <p:xfrm>
          <a:off x="993422" y="5099051"/>
          <a:ext cx="541867" cy="404813"/>
        </p:xfrm>
        <a:graphic>
          <a:graphicData uri="http://schemas.openxmlformats.org/presentationml/2006/ole">
            <p:oleObj spid="_x0000_s1197059" name="Equation" r:id="rId4" imgW="266469" imgH="241091" progId="">
              <p:embed/>
            </p:oleObj>
          </a:graphicData>
        </a:graphic>
      </p:graphicFrame>
      <p:graphicFrame>
        <p:nvGraphicFramePr>
          <p:cNvPr id="69638" name="Object 2"/>
          <p:cNvGraphicFramePr>
            <a:graphicFrameLocks noChangeAspect="1"/>
          </p:cNvGraphicFramePr>
          <p:nvPr/>
        </p:nvGraphicFramePr>
        <p:xfrm>
          <a:off x="1056923" y="4718228"/>
          <a:ext cx="309033" cy="319087"/>
        </p:xfrm>
        <a:graphic>
          <a:graphicData uri="http://schemas.openxmlformats.org/presentationml/2006/ole">
            <p:oleObj spid="_x0000_s1197060" name="Equation" r:id="rId5" imgW="152334" imgH="190417" progId="">
              <p:embed/>
            </p:oleObj>
          </a:graphicData>
        </a:graphic>
      </p:graphicFrame>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An Example of a One-Tail Hypothesis Test for the Proportion</a:t>
            </a:r>
          </a:p>
        </p:txBody>
      </p:sp>
      <p:sp>
        <p:nvSpPr>
          <p:cNvPr id="18435" name="Content Placeholder 2"/>
          <p:cNvSpPr>
            <a:spLocks noGrp="1"/>
          </p:cNvSpPr>
          <p:nvPr>
            <p:ph idx="1"/>
          </p:nvPr>
        </p:nvSpPr>
        <p:spPr>
          <a:xfrm>
            <a:off x="609600" y="1219201"/>
            <a:ext cx="10972800" cy="4602163"/>
          </a:xfrm>
        </p:spPr>
        <p:txBody>
          <a:bodyPr>
            <a:normAutofit/>
          </a:bodyPr>
          <a:lstStyle/>
          <a:p>
            <a:pPr marL="342900" lvl="1" indent="-342900">
              <a:spcBef>
                <a:spcPts val="1200"/>
              </a:spcBef>
              <a:spcAft>
                <a:spcPts val="1200"/>
              </a:spcAft>
              <a:buFontTx/>
              <a:buChar char="•"/>
              <a:defRPr/>
            </a:pPr>
            <a:r>
              <a:rPr lang="en-US" sz="2400" b="1" dirty="0" smtClean="0">
                <a:solidFill>
                  <a:schemeClr val="tx1"/>
                </a:solidFill>
              </a:rPr>
              <a:t>Example:  </a:t>
            </a:r>
            <a:r>
              <a:rPr lang="en-US" sz="2400" dirty="0" smtClean="0">
                <a:solidFill>
                  <a:schemeClr val="tx1"/>
                </a:solidFill>
              </a:rPr>
              <a:t>The proportion of cell phone users with 4G contracts last year was </a:t>
            </a:r>
            <a:r>
              <a:rPr lang="en-US" sz="2400" i="1" dirty="0">
                <a:solidFill>
                  <a:schemeClr val="tx1"/>
                </a:solidFill>
              </a:rPr>
              <a:t>p</a:t>
            </a:r>
            <a:r>
              <a:rPr lang="en-US" sz="2400" dirty="0" smtClean="0">
                <a:solidFill>
                  <a:schemeClr val="tx1"/>
                </a:solidFill>
              </a:rPr>
              <a:t> = 0.62.  A Verizon executive thinks the proportion has increased this year.</a:t>
            </a:r>
          </a:p>
          <a:p>
            <a:pPr lvl="1">
              <a:spcBef>
                <a:spcPts val="1200"/>
              </a:spcBef>
              <a:spcAft>
                <a:spcPts val="1200"/>
              </a:spcAft>
              <a:defRPr/>
            </a:pPr>
            <a:r>
              <a:rPr lang="en-US" sz="2400" dirty="0" smtClean="0">
                <a:solidFill>
                  <a:schemeClr val="tx1"/>
                </a:solidFill>
              </a:rPr>
              <a:t>Suppose that from a random sample of 350 users, 238 have 4G contracts</a:t>
            </a:r>
          </a:p>
          <a:p>
            <a:pPr lvl="1">
              <a:spcBef>
                <a:spcPts val="1200"/>
              </a:spcBef>
              <a:spcAft>
                <a:spcPts val="1200"/>
              </a:spcAft>
              <a:defRPr/>
            </a:pPr>
            <a:r>
              <a:rPr lang="en-US" sz="2400" dirty="0" smtClean="0">
                <a:solidFill>
                  <a:schemeClr val="tx1"/>
                </a:solidFill>
              </a:rPr>
              <a:t>Test using</a:t>
            </a:r>
            <a:r>
              <a:rPr lang="en-US" sz="2400" i="1" dirty="0" smtClean="0">
                <a:solidFill>
                  <a:schemeClr val="tx1"/>
                </a:solidFill>
                <a:sym typeface="Symbol" pitchFamily="18" charset="2"/>
              </a:rPr>
              <a:t> </a:t>
            </a:r>
            <a:r>
              <a:rPr lang="en-US" sz="2400" dirty="0" smtClean="0">
                <a:solidFill>
                  <a:schemeClr val="tx1"/>
                </a:solidFill>
              </a:rPr>
              <a:t> = 0.05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A </a:t>
            </a:r>
            <a:r>
              <a:rPr lang="en-US" sz="2400" b="1" dirty="0" smtClean="0">
                <a:solidFill>
                  <a:schemeClr val="tx1"/>
                </a:solidFill>
              </a:rPr>
              <a:t>class</a:t>
            </a:r>
            <a:r>
              <a:rPr lang="en-US" sz="2400" dirty="0" smtClean="0">
                <a:solidFill>
                  <a:schemeClr val="tx1"/>
                </a:solidFill>
              </a:rPr>
              <a:t> is one of the categories into which qualitative data can be classified.</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The </a:t>
            </a:r>
            <a:r>
              <a:rPr lang="en-US" sz="2400" b="1" dirty="0" smtClean="0">
                <a:solidFill>
                  <a:schemeClr val="tx1"/>
                </a:solidFill>
              </a:rPr>
              <a:t>class frequency </a:t>
            </a:r>
            <a:r>
              <a:rPr lang="en-US" sz="2400" dirty="0" smtClean="0">
                <a:solidFill>
                  <a:schemeClr val="tx1"/>
                </a:solidFill>
              </a:rPr>
              <a:t>is the number of observations in the data set falling into a particular class.</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The </a:t>
            </a:r>
            <a:r>
              <a:rPr lang="en-US" sz="2400" b="1" dirty="0" smtClean="0">
                <a:solidFill>
                  <a:schemeClr val="tx1"/>
                </a:solidFill>
              </a:rPr>
              <a:t>class relative frequency </a:t>
            </a:r>
            <a:r>
              <a:rPr lang="en-US" sz="2400" dirty="0" smtClean="0">
                <a:solidFill>
                  <a:schemeClr val="tx1"/>
                </a:solidFill>
              </a:rPr>
              <a:t>is the class frequency divided by the total numbers of observations in the data set.</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The </a:t>
            </a:r>
            <a:r>
              <a:rPr lang="en-US" sz="2400" b="1" dirty="0" smtClean="0">
                <a:solidFill>
                  <a:schemeClr val="tx1"/>
                </a:solidFill>
              </a:rPr>
              <a:t>class percentage </a:t>
            </a:r>
            <a:r>
              <a:rPr lang="en-US" sz="2400" dirty="0" smtClean="0">
                <a:solidFill>
                  <a:schemeClr val="tx1"/>
                </a:solidFill>
              </a:rPr>
              <a:t>is the class relative frequency multiplied by 100.</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6"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An Example of a One-Tail Hypothesis Test for the Proportion</a:t>
            </a:r>
          </a:p>
        </p:txBody>
      </p:sp>
      <p:sp>
        <p:nvSpPr>
          <p:cNvPr id="71683" name="Content Placeholder 2"/>
          <p:cNvSpPr>
            <a:spLocks noGrp="1"/>
          </p:cNvSpPr>
          <p:nvPr>
            <p:ph idx="1"/>
          </p:nvPr>
        </p:nvSpPr>
        <p:spPr>
          <a:xfrm>
            <a:off x="609600" y="1219201"/>
            <a:ext cx="11480800" cy="46021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1: Identify the null and alternative hypotheses</a:t>
            </a:r>
          </a:p>
          <a:p>
            <a:pPr>
              <a:spcBef>
                <a:spcPts val="1800"/>
              </a:spcBef>
              <a:buFontTx/>
              <a:buNone/>
            </a:pPr>
            <a:r>
              <a:rPr lang="en-US" sz="2400" i="1" dirty="0" smtClean="0">
                <a:solidFill>
                  <a:schemeClr val="tx1"/>
                </a:solidFill>
              </a:rPr>
              <a:t>	H</a:t>
            </a:r>
            <a:r>
              <a:rPr lang="en-US" sz="2400" baseline="-25000" dirty="0" smtClean="0">
                <a:solidFill>
                  <a:schemeClr val="tx1"/>
                </a:solidFill>
              </a:rPr>
              <a:t>0</a:t>
            </a:r>
            <a:r>
              <a:rPr lang="en-US" sz="2400" dirty="0" smtClean="0">
                <a:solidFill>
                  <a:schemeClr val="tx1"/>
                </a:solidFill>
              </a:rPr>
              <a:t>: </a:t>
            </a:r>
            <a:r>
              <a:rPr lang="en-US" sz="2400" i="1" dirty="0" smtClean="0">
                <a:solidFill>
                  <a:schemeClr val="tx1"/>
                </a:solidFill>
              </a:rPr>
              <a:t>p</a:t>
            </a:r>
            <a:r>
              <a:rPr lang="en-US" sz="2400" dirty="0" smtClean="0">
                <a:solidFill>
                  <a:schemeClr val="tx1"/>
                </a:solidFill>
              </a:rPr>
              <a:t> ≤ 0.62    (status quo: the proportion is not greater than 0.62)</a:t>
            </a:r>
          </a:p>
          <a:p>
            <a:pPr>
              <a:spcBef>
                <a:spcPts val="1800"/>
              </a:spcBef>
              <a:buFontTx/>
              <a:buNone/>
            </a:pPr>
            <a:r>
              <a:rPr lang="en-US" sz="2400" i="1" dirty="0" smtClean="0">
                <a:solidFill>
                  <a:schemeClr val="tx1"/>
                </a:solidFill>
              </a:rPr>
              <a:t>	H</a:t>
            </a:r>
            <a:r>
              <a:rPr lang="en-US" sz="2400" baseline="-25000" dirty="0" smtClean="0">
                <a:solidFill>
                  <a:schemeClr val="tx1"/>
                </a:solidFill>
              </a:rPr>
              <a:t>1</a:t>
            </a:r>
            <a:r>
              <a:rPr lang="en-US" sz="2400" dirty="0" smtClean="0">
                <a:solidFill>
                  <a:schemeClr val="tx1"/>
                </a:solidFill>
              </a:rPr>
              <a:t>: </a:t>
            </a:r>
            <a:r>
              <a:rPr lang="en-US" sz="2400" i="1" dirty="0" smtClean="0">
                <a:solidFill>
                  <a:schemeClr val="tx1"/>
                </a:solidFill>
              </a:rPr>
              <a:t>p</a:t>
            </a:r>
            <a:r>
              <a:rPr lang="en-US" sz="2400" dirty="0" smtClean="0">
                <a:solidFill>
                  <a:schemeClr val="tx1"/>
                </a:solidFill>
              </a:rPr>
              <a:t> &gt; 0.62    (the proportion has increased from 0.62)</a:t>
            </a:r>
          </a:p>
          <a:p>
            <a:pPr>
              <a:spcBef>
                <a:spcPts val="1800"/>
              </a:spcBef>
              <a:buFontTx/>
              <a:buNone/>
            </a:pPr>
            <a:endParaRPr lang="en-US" sz="2400" dirty="0" smtClean="0">
              <a:solidFill>
                <a:schemeClr val="tx1"/>
              </a:solidFill>
            </a:endParaRPr>
          </a:p>
          <a:p>
            <a:pPr>
              <a:spcBef>
                <a:spcPts val="1800"/>
              </a:spcBef>
            </a:pPr>
            <a:r>
              <a:rPr lang="en-US" sz="2400" dirty="0" smtClean="0">
                <a:solidFill>
                  <a:schemeClr val="tx1"/>
                </a:solidFill>
              </a:rPr>
              <a:t>Step 2:</a:t>
            </a:r>
            <a:r>
              <a:rPr lang="en-US" sz="2400" b="1" dirty="0" smtClean="0">
                <a:solidFill>
                  <a:schemeClr val="tx1"/>
                </a:solidFill>
              </a:rPr>
              <a:t> </a:t>
            </a:r>
            <a:r>
              <a:rPr lang="en-US" sz="2400" dirty="0" smtClean="0">
                <a:solidFill>
                  <a:schemeClr val="tx1"/>
                </a:solidFill>
              </a:rPr>
              <a:t>Set a value for the significance level, </a:t>
            </a:r>
            <a:r>
              <a:rPr lang="el-GR" sz="2400" i="1" dirty="0" smtClean="0">
                <a:solidFill>
                  <a:schemeClr val="tx1"/>
                </a:solidFill>
              </a:rPr>
              <a:t>α</a:t>
            </a:r>
            <a:endParaRPr lang="en-US" sz="2400" dirty="0" smtClean="0">
              <a:solidFill>
                <a:schemeClr val="tx1"/>
              </a:solidFill>
            </a:endParaRPr>
          </a:p>
          <a:p>
            <a:pPr lvl="1">
              <a:spcBef>
                <a:spcPts val="1800"/>
              </a:spcBef>
            </a:pPr>
            <a:r>
              <a:rPr lang="el-GR" sz="2400" i="1" dirty="0" smtClean="0">
                <a:solidFill>
                  <a:schemeClr val="tx1"/>
                </a:solidFill>
              </a:rPr>
              <a:t>α</a:t>
            </a:r>
            <a:r>
              <a:rPr lang="en-US" sz="2400" dirty="0" smtClean="0">
                <a:solidFill>
                  <a:schemeClr val="tx1"/>
                </a:solidFill>
              </a:rPr>
              <a:t> = 0.05 has been chosen</a:t>
            </a:r>
          </a:p>
        </p:txBody>
      </p:sp>
      <p:sp>
        <p:nvSpPr>
          <p:cNvPr id="4" name="Rectangle 3"/>
          <p:cNvSpPr/>
          <p:nvPr/>
        </p:nvSpPr>
        <p:spPr>
          <a:xfrm>
            <a:off x="609600" y="2472266"/>
            <a:ext cx="2336800" cy="99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50"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An Example of a One-Tail Hypothesis Test for the Proportion</a:t>
            </a:r>
          </a:p>
        </p:txBody>
      </p:sp>
      <p:sp>
        <p:nvSpPr>
          <p:cNvPr id="72707" name="Content Placeholder 2"/>
          <p:cNvSpPr>
            <a:spLocks noGrp="1"/>
          </p:cNvSpPr>
          <p:nvPr>
            <p:ph idx="1"/>
          </p:nvPr>
        </p:nvSpPr>
        <p:spPr>
          <a:xfrm>
            <a:off x="630767" y="1222376"/>
            <a:ext cx="11277600" cy="46021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3: Determine the appropriate </a:t>
            </a:r>
            <a:r>
              <a:rPr lang="en-US" sz="2400" b="1" dirty="0" smtClean="0">
                <a:solidFill>
                  <a:schemeClr val="tx1"/>
                </a:solidFill>
              </a:rPr>
              <a:t>critical value</a:t>
            </a:r>
          </a:p>
          <a:p>
            <a:pPr lvl="1">
              <a:spcBef>
                <a:spcPts val="1800"/>
              </a:spcBef>
            </a:pPr>
            <a:r>
              <a:rPr lang="en-US" sz="2400" dirty="0" smtClean="0">
                <a:solidFill>
                  <a:schemeClr val="tx1"/>
                </a:solidFill>
              </a:rPr>
              <a:t>The binomial distribution can be approximated with the normal distribution, so use a </a:t>
            </a:r>
            <a:r>
              <a:rPr lang="en-US" sz="2400" i="1" dirty="0" smtClean="0">
                <a:solidFill>
                  <a:schemeClr val="tx1"/>
                </a:solidFill>
              </a:rPr>
              <a:t>z</a:t>
            </a:r>
            <a:r>
              <a:rPr lang="en-US" sz="2400" dirty="0" smtClean="0">
                <a:solidFill>
                  <a:schemeClr val="tx1"/>
                </a:solidFill>
              </a:rPr>
              <a:t>-score: for </a:t>
            </a:r>
            <a:r>
              <a:rPr lang="el-GR" sz="2400" i="1" dirty="0" smtClean="0">
                <a:solidFill>
                  <a:schemeClr val="tx1"/>
                </a:solidFill>
              </a:rPr>
              <a:t>α</a:t>
            </a:r>
            <a:r>
              <a:rPr lang="en-US" sz="2400" dirty="0" smtClean="0">
                <a:solidFill>
                  <a:schemeClr val="tx1"/>
                </a:solidFill>
              </a:rPr>
              <a:t> = 0.05 the </a:t>
            </a:r>
            <a:r>
              <a:rPr lang="en-US" sz="2400" i="1" dirty="0" smtClean="0">
                <a:solidFill>
                  <a:schemeClr val="tx1"/>
                </a:solidFill>
              </a:rPr>
              <a:t>z</a:t>
            </a:r>
            <a:r>
              <a:rPr lang="en-US" sz="2400" dirty="0" smtClean="0">
                <a:solidFill>
                  <a:schemeClr val="tx1"/>
                </a:solidFill>
              </a:rPr>
              <a:t>-score is 1.645</a:t>
            </a:r>
          </a:p>
          <a:p>
            <a:pPr lvl="1"/>
            <a:r>
              <a:rPr lang="en-US" sz="2400" dirty="0" smtClean="0">
                <a:solidFill>
                  <a:schemeClr val="tx1"/>
                </a:solidFill>
              </a:rPr>
              <a:t>Since this is a one-tail test the entire area for </a:t>
            </a:r>
            <a:r>
              <a:rPr lang="el-GR" sz="2400" i="1" dirty="0" smtClean="0">
                <a:solidFill>
                  <a:schemeClr val="tx1"/>
                </a:solidFill>
              </a:rPr>
              <a:t>α</a:t>
            </a:r>
            <a:r>
              <a:rPr lang="en-US" sz="2400" dirty="0" smtClean="0">
                <a:solidFill>
                  <a:schemeClr val="tx1"/>
                </a:solidFill>
              </a:rPr>
              <a:t> = 0.05 is placed on the right side (upper tail) of the sampling distribution:</a:t>
            </a:r>
          </a:p>
        </p:txBody>
      </p:sp>
      <p:sp>
        <p:nvSpPr>
          <p:cNvPr id="72708" name="Text Box 83"/>
          <p:cNvSpPr txBox="1">
            <a:spLocks noChangeArrowheads="1"/>
          </p:cNvSpPr>
          <p:nvPr/>
        </p:nvSpPr>
        <p:spPr bwMode="auto">
          <a:xfrm>
            <a:off x="7133167" y="6172200"/>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80901" name="Rectangle 16"/>
          <p:cNvSpPr>
            <a:spLocks noChangeArrowheads="1"/>
          </p:cNvSpPr>
          <p:nvPr/>
        </p:nvSpPr>
        <p:spPr bwMode="auto">
          <a:xfrm>
            <a:off x="7691967" y="4306889"/>
            <a:ext cx="1625600" cy="541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dirty="0" smtClean="0">
                <a:latin typeface="Arial" panose="020B0604020202020204" pitchFamily="34" charset="0"/>
                <a:cs typeface="Arial" panose="020B0604020202020204" pitchFamily="34" charset="0"/>
              </a:rPr>
              <a:t>Reject </a:t>
            </a:r>
            <a:r>
              <a:rPr lang="en-US" sz="1800" i="1" dirty="0" smtClean="0">
                <a:latin typeface="Arial" panose="020B0604020202020204" pitchFamily="34" charset="0"/>
                <a:cs typeface="Arial" panose="020B0604020202020204" pitchFamily="34" charset="0"/>
              </a:rPr>
              <a:t>H</a:t>
            </a:r>
            <a:r>
              <a:rPr lang="en-US" sz="1800" baseline="-25000" dirty="0" smtClean="0">
                <a:latin typeface="Arial" panose="020B0604020202020204" pitchFamily="34" charset="0"/>
                <a:cs typeface="Arial" panose="020B0604020202020204" pitchFamily="34" charset="0"/>
              </a:rPr>
              <a:t>0</a:t>
            </a:r>
          </a:p>
          <a:p>
            <a:pPr>
              <a:lnSpc>
                <a:spcPct val="80000"/>
              </a:lnSpc>
              <a:spcBef>
                <a:spcPct val="0"/>
              </a:spcBef>
              <a:buFontTx/>
              <a:buNone/>
              <a:defRPr/>
            </a:pPr>
            <a:r>
              <a:rPr lang="en-US" sz="2800" i="1" baseline="-25000" dirty="0" smtClean="0">
                <a:latin typeface="Arial" panose="020B0604020202020204" pitchFamily="34" charset="0"/>
                <a:cs typeface="Arial" panose="020B0604020202020204" pitchFamily="34" charset="0"/>
              </a:rPr>
              <a:t> </a:t>
            </a:r>
            <a:r>
              <a:rPr lang="el-GR" sz="2800" i="1" baseline="-25000" dirty="0" smtClean="0">
                <a:latin typeface="+mn-lt"/>
                <a:cs typeface="Arial" panose="020B0604020202020204" pitchFamily="34" charset="0"/>
              </a:rPr>
              <a:t>α</a:t>
            </a:r>
            <a:r>
              <a:rPr lang="en-US" sz="2800" i="1" baseline="-25000" dirty="0" smtClean="0">
                <a:latin typeface="Arial" panose="020B0604020202020204" pitchFamily="34" charset="0"/>
                <a:cs typeface="Arial" panose="020B0604020202020204" pitchFamily="34" charset="0"/>
              </a:rPr>
              <a:t> </a:t>
            </a:r>
            <a:r>
              <a:rPr lang="en-US" sz="2800" baseline="-25000" dirty="0" smtClean="0">
                <a:latin typeface="Arial" panose="020B0604020202020204" pitchFamily="34" charset="0"/>
                <a:cs typeface="Arial" panose="020B0604020202020204" pitchFamily="34" charset="0"/>
              </a:rPr>
              <a:t>= 0.05</a:t>
            </a:r>
            <a:endParaRPr lang="en-US" sz="1800" baseline="-25000" dirty="0" smtClean="0">
              <a:latin typeface="Arial" panose="020B0604020202020204" pitchFamily="34" charset="0"/>
              <a:cs typeface="Arial" panose="020B0604020202020204" pitchFamily="34" charset="0"/>
            </a:endParaRPr>
          </a:p>
        </p:txBody>
      </p:sp>
      <p:sp>
        <p:nvSpPr>
          <p:cNvPr id="72710" name="Line 40"/>
          <p:cNvSpPr>
            <a:spLocks noChangeShapeType="1"/>
          </p:cNvSpPr>
          <p:nvPr/>
        </p:nvSpPr>
        <p:spPr bwMode="auto">
          <a:xfrm flipH="1">
            <a:off x="7730067" y="4876800"/>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72711" name="Freeform 50"/>
          <p:cNvSpPr>
            <a:spLocks/>
          </p:cNvSpPr>
          <p:nvPr/>
        </p:nvSpPr>
        <p:spPr bwMode="auto">
          <a:xfrm>
            <a:off x="7126817" y="4999038"/>
            <a:ext cx="1081616"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72712" name="Freeform 51"/>
          <p:cNvSpPr>
            <a:spLocks/>
          </p:cNvSpPr>
          <p:nvPr/>
        </p:nvSpPr>
        <p:spPr bwMode="auto">
          <a:xfrm>
            <a:off x="3259667" y="4267200"/>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72713" name="Freeform 57"/>
          <p:cNvSpPr>
            <a:spLocks/>
          </p:cNvSpPr>
          <p:nvPr/>
        </p:nvSpPr>
        <p:spPr bwMode="auto">
          <a:xfrm>
            <a:off x="3251201" y="5256214"/>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72714" name="Line 76"/>
          <p:cNvSpPr>
            <a:spLocks noChangeShapeType="1"/>
          </p:cNvSpPr>
          <p:nvPr/>
        </p:nvSpPr>
        <p:spPr bwMode="auto">
          <a:xfrm>
            <a:off x="3266017" y="6172200"/>
            <a:ext cx="38608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72715" name="Line 77"/>
          <p:cNvSpPr>
            <a:spLocks noChangeShapeType="1"/>
          </p:cNvSpPr>
          <p:nvPr/>
        </p:nvSpPr>
        <p:spPr bwMode="auto">
          <a:xfrm>
            <a:off x="7133167" y="5991225"/>
            <a:ext cx="0" cy="304800"/>
          </a:xfrm>
          <a:prstGeom prst="line">
            <a:avLst/>
          </a:prstGeom>
          <a:noFill/>
          <a:ln w="19050">
            <a:solidFill>
              <a:schemeClr val="tx1"/>
            </a:solidFill>
            <a:round/>
            <a:headEnd/>
            <a:tailEnd/>
          </a:ln>
          <a:effectLst/>
        </p:spPr>
        <p:txBody>
          <a:bodyPr wrap="none" anchor="ctr"/>
          <a:lstStyle/>
          <a:p>
            <a:endParaRPr lang="en-US"/>
          </a:p>
        </p:txBody>
      </p:sp>
      <p:sp>
        <p:nvSpPr>
          <p:cNvPr id="72716" name="Text Box 87"/>
          <p:cNvSpPr txBox="1">
            <a:spLocks noChangeArrowheads="1"/>
          </p:cNvSpPr>
          <p:nvPr/>
        </p:nvSpPr>
        <p:spPr bwMode="auto">
          <a:xfrm>
            <a:off x="4491567" y="6172201"/>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72717" name="Text Box 87"/>
          <p:cNvSpPr txBox="1">
            <a:spLocks noChangeArrowheads="1"/>
          </p:cNvSpPr>
          <p:nvPr/>
        </p:nvSpPr>
        <p:spPr bwMode="auto">
          <a:xfrm>
            <a:off x="4775200" y="4619626"/>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Do not reject </a:t>
            </a:r>
            <a:r>
              <a:rPr lang="en-US" sz="1400" i="1"/>
              <a:t>H</a:t>
            </a:r>
            <a:r>
              <a:rPr lang="en-US" sz="1400" baseline="-25000"/>
              <a:t>0</a:t>
            </a:r>
          </a:p>
        </p:txBody>
      </p:sp>
      <p:graphicFrame>
        <p:nvGraphicFramePr>
          <p:cNvPr id="72718" name="Object 1"/>
          <p:cNvGraphicFramePr>
            <a:graphicFrameLocks noChangeAspect="1"/>
          </p:cNvGraphicFramePr>
          <p:nvPr/>
        </p:nvGraphicFramePr>
        <p:xfrm>
          <a:off x="5507567" y="5762626"/>
          <a:ext cx="577851" cy="390525"/>
        </p:xfrm>
        <a:graphic>
          <a:graphicData uri="http://schemas.openxmlformats.org/presentationml/2006/ole">
            <p:oleObj spid="_x0000_s1198082" name="Equation" r:id="rId3" imgW="266469" imgH="241091" progId="">
              <p:embed/>
            </p:oleObj>
          </a:graphicData>
        </a:graphic>
      </p:graphicFrame>
      <p:sp>
        <p:nvSpPr>
          <p:cNvPr id="72719" name="Rectangle 16"/>
          <p:cNvSpPr>
            <a:spLocks noChangeArrowheads="1"/>
          </p:cNvSpPr>
          <p:nvPr/>
        </p:nvSpPr>
        <p:spPr bwMode="auto">
          <a:xfrm>
            <a:off x="5202767" y="5335589"/>
            <a:ext cx="1126067" cy="484187"/>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0.62</a:t>
            </a:r>
          </a:p>
          <a:p>
            <a:pPr>
              <a:lnSpc>
                <a:spcPct val="80000"/>
              </a:lnSpc>
            </a:pPr>
            <a:r>
              <a:rPr lang="en-US" sz="2400" baseline="-25000"/>
              <a:t>    0</a:t>
            </a:r>
            <a:endParaRPr lang="en-US" baseline="-25000"/>
          </a:p>
        </p:txBody>
      </p:sp>
      <p:sp>
        <p:nvSpPr>
          <p:cNvPr id="72720" name="Line 64"/>
          <p:cNvSpPr>
            <a:spLocks noChangeShapeType="1"/>
          </p:cNvSpPr>
          <p:nvPr/>
        </p:nvSpPr>
        <p:spPr bwMode="auto">
          <a:xfrm flipH="1" flipV="1">
            <a:off x="5723467" y="5257800"/>
            <a:ext cx="0" cy="50800"/>
          </a:xfrm>
          <a:prstGeom prst="line">
            <a:avLst/>
          </a:prstGeom>
          <a:noFill/>
          <a:ln w="28575" cap="sq">
            <a:solidFill>
              <a:schemeClr val="tx2"/>
            </a:solidFill>
            <a:miter lim="800000"/>
            <a:headEnd/>
            <a:tailEnd/>
          </a:ln>
          <a:effectLst/>
        </p:spPr>
        <p:txBody>
          <a:bodyPr wrap="none"/>
          <a:lstStyle/>
          <a:p>
            <a:endParaRPr lang="en-US"/>
          </a:p>
        </p:txBody>
      </p:sp>
      <p:sp>
        <p:nvSpPr>
          <p:cNvPr id="72721" name="Line 74"/>
          <p:cNvSpPr>
            <a:spLocks noChangeShapeType="1"/>
          </p:cNvSpPr>
          <p:nvPr/>
        </p:nvSpPr>
        <p:spPr bwMode="auto">
          <a:xfrm>
            <a:off x="7133167" y="6172200"/>
            <a:ext cx="10287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graphicFrame>
        <p:nvGraphicFramePr>
          <p:cNvPr id="72722" name="Object 2"/>
          <p:cNvGraphicFramePr>
            <a:graphicFrameLocks noChangeAspect="1"/>
          </p:cNvGraphicFramePr>
          <p:nvPr/>
        </p:nvGraphicFramePr>
        <p:xfrm>
          <a:off x="8229600" y="5305425"/>
          <a:ext cx="1024467" cy="584200"/>
        </p:xfrm>
        <a:graphic>
          <a:graphicData uri="http://schemas.openxmlformats.org/presentationml/2006/ole">
            <p:oleObj spid="_x0000_s1198083" name="Equation" r:id="rId4" imgW="533169" imgH="406224" progId="">
              <p:embed/>
            </p:oleObj>
          </a:graphicData>
        </a:graphic>
      </p:graphicFrame>
      <p:sp>
        <p:nvSpPr>
          <p:cNvPr id="72723" name="Rectangle 16"/>
          <p:cNvSpPr>
            <a:spLocks noChangeArrowheads="1"/>
          </p:cNvSpPr>
          <p:nvPr/>
        </p:nvSpPr>
        <p:spPr bwMode="auto">
          <a:xfrm>
            <a:off x="5130800" y="4848225"/>
            <a:ext cx="1270000" cy="319088"/>
          </a:xfrm>
          <a:prstGeom prst="rect">
            <a:avLst/>
          </a:prstGeom>
          <a:noFill/>
          <a:ln w="9525">
            <a:noFill/>
            <a:miter lim="800000"/>
            <a:headEnd/>
            <a:tailEnd/>
          </a:ln>
          <a:effectLst/>
        </p:spPr>
        <p:txBody>
          <a:bodyPr lIns="90488" tIns="44450" rIns="90488" bIns="44450">
            <a:spAutoFit/>
          </a:bodyPr>
          <a:lstStyle/>
          <a:p>
            <a:pPr>
              <a:lnSpc>
                <a:spcPct val="80000"/>
              </a:lnSpc>
            </a:pPr>
            <a:r>
              <a:rPr lang="en-US" sz="2800" i="1" baseline="-25000"/>
              <a:t> </a:t>
            </a:r>
            <a:r>
              <a:rPr lang="en-US" sz="2800" baseline="-25000"/>
              <a:t>0.95</a:t>
            </a:r>
            <a:endParaRPr lang="en-US" baseline="-25000"/>
          </a:p>
        </p:txBody>
      </p:sp>
      <p:sp>
        <p:nvSpPr>
          <p:cNvPr id="3" name="Oval 2"/>
          <p:cNvSpPr/>
          <p:nvPr/>
        </p:nvSpPr>
        <p:spPr>
          <a:xfrm>
            <a:off x="6328834" y="5534026"/>
            <a:ext cx="1799167" cy="46831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5" name="Straight Arrow Connector 4"/>
          <p:cNvCxnSpPr/>
          <p:nvPr/>
        </p:nvCxnSpPr>
        <p:spPr>
          <a:xfrm flipV="1">
            <a:off x="7133167" y="5270501"/>
            <a:ext cx="2117"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726" name="Line 77"/>
          <p:cNvSpPr>
            <a:spLocks noChangeShapeType="1"/>
          </p:cNvSpPr>
          <p:nvPr/>
        </p:nvSpPr>
        <p:spPr bwMode="auto">
          <a:xfrm>
            <a:off x="7126817" y="5008563"/>
            <a:ext cx="0" cy="247650"/>
          </a:xfrm>
          <a:prstGeom prst="line">
            <a:avLst/>
          </a:prstGeom>
          <a:noFill/>
          <a:ln w="19050">
            <a:solidFill>
              <a:schemeClr val="tx1"/>
            </a:solidFill>
            <a:round/>
            <a:headEnd/>
            <a:tailEnd/>
          </a:ln>
          <a:effectLst/>
        </p:spPr>
        <p:txBody>
          <a:bodyPr wrap="none" anchor="ctr"/>
          <a:lstStyle/>
          <a:p>
            <a:endParaRPr lang="en-US"/>
          </a:p>
        </p:txBody>
      </p:sp>
      <p:sp>
        <p:nvSpPr>
          <p:cNvPr id="72727" name="Freeform 52"/>
          <p:cNvSpPr>
            <a:spLocks/>
          </p:cNvSpPr>
          <p:nvPr/>
        </p:nvSpPr>
        <p:spPr bwMode="auto">
          <a:xfrm>
            <a:off x="5710767" y="4267200"/>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25" name="Rectangle 16"/>
          <p:cNvSpPr>
            <a:spLocks noChangeArrowheads="1"/>
          </p:cNvSpPr>
          <p:nvPr/>
        </p:nvSpPr>
        <p:spPr bwMode="auto">
          <a:xfrm>
            <a:off x="6409267" y="5607050"/>
            <a:ext cx="16256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2000" i="1" dirty="0" smtClean="0">
                <a:latin typeface="+mn-lt"/>
                <a:cs typeface="Arial" panose="020B0604020202020204" pitchFamily="34" charset="0"/>
              </a:rPr>
              <a:t>z</a:t>
            </a:r>
            <a:r>
              <a:rPr lang="el-GR" sz="2000" i="1" baseline="-25000" dirty="0" smtClean="0">
                <a:latin typeface="+mn-lt"/>
                <a:cs typeface="Arial" panose="020B0604020202020204" pitchFamily="34" charset="0"/>
              </a:rPr>
              <a:t>α</a:t>
            </a:r>
            <a:r>
              <a:rPr lang="en-US" sz="2000" i="1" baseline="-25000" dirty="0" smtClean="0">
                <a:latin typeface="+mn-lt"/>
                <a:cs typeface="Arial" panose="020B0604020202020204" pitchFamily="34" charset="0"/>
              </a:rPr>
              <a:t> </a:t>
            </a:r>
            <a:r>
              <a:rPr lang="en-US" sz="1800" dirty="0" smtClean="0">
                <a:latin typeface="Arial" panose="020B0604020202020204" pitchFamily="34" charset="0"/>
                <a:cs typeface="Arial" panose="020B0604020202020204" pitchFamily="34" charset="0"/>
              </a:rPr>
              <a:t>= 1.645</a:t>
            </a:r>
            <a:endParaRPr lang="en-US" sz="2000" dirty="0" smtClean="0">
              <a:latin typeface="Arial" panose="020B0604020202020204" pitchFamily="34" charset="0"/>
              <a:cs typeface="Arial" panose="020B0604020202020204" pitchFamily="34" charset="0"/>
            </a:endParaRPr>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An Example of a One-Tail Hypothesis Test for the Proportion</a:t>
            </a:r>
          </a:p>
        </p:txBody>
      </p:sp>
      <p:sp>
        <p:nvSpPr>
          <p:cNvPr id="73731" name="Content Placeholder 2"/>
          <p:cNvSpPr>
            <a:spLocks noGrp="1"/>
          </p:cNvSpPr>
          <p:nvPr>
            <p:ph idx="1"/>
          </p:nvPr>
        </p:nvSpPr>
        <p:spPr>
          <a:xfrm>
            <a:off x="609600" y="1295400"/>
            <a:ext cx="11480800" cy="45259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4: Calculate the appropriate test statistic</a:t>
            </a:r>
          </a:p>
          <a:p>
            <a:pPr marL="400050" lvl="1" indent="0">
              <a:spcBef>
                <a:spcPts val="1800"/>
              </a:spcBef>
              <a:buFontTx/>
              <a:buNone/>
            </a:pPr>
            <a:r>
              <a:rPr lang="en-US" sz="2400" dirty="0" smtClean="0">
                <a:solidFill>
                  <a:schemeClr val="tx1"/>
                </a:solidFill>
              </a:rPr>
              <a:t>Find the sample proportion and the </a:t>
            </a:r>
            <a:r>
              <a:rPr lang="en-US" sz="2400" i="1" dirty="0" smtClean="0">
                <a:solidFill>
                  <a:schemeClr val="tx1"/>
                </a:solidFill>
              </a:rPr>
              <a:t>z</a:t>
            </a:r>
            <a:r>
              <a:rPr lang="en-US" sz="2400" dirty="0" smtClean="0">
                <a:solidFill>
                  <a:schemeClr val="tx1"/>
                </a:solidFill>
              </a:rPr>
              <a:t>-test statistic for a hypothesis test for the population proportion:</a:t>
            </a:r>
          </a:p>
        </p:txBody>
      </p:sp>
      <p:graphicFrame>
        <p:nvGraphicFramePr>
          <p:cNvPr id="73732" name="Object 2"/>
          <p:cNvGraphicFramePr>
            <a:graphicFrameLocks noChangeAspect="1"/>
          </p:cNvGraphicFramePr>
          <p:nvPr/>
        </p:nvGraphicFramePr>
        <p:xfrm>
          <a:off x="1248834" y="4495800"/>
          <a:ext cx="10079567" cy="1309688"/>
        </p:xfrm>
        <a:graphic>
          <a:graphicData uri="http://schemas.openxmlformats.org/presentationml/2006/ole">
            <p:oleObj spid="_x0000_s1199106" name="Equation" r:id="rId3" imgW="3492500" imgH="673100" progId="">
              <p:embed/>
            </p:oleObj>
          </a:graphicData>
        </a:graphic>
      </p:graphicFrame>
      <p:graphicFrame>
        <p:nvGraphicFramePr>
          <p:cNvPr id="73733" name="Object 3"/>
          <p:cNvGraphicFramePr>
            <a:graphicFrameLocks noChangeAspect="1"/>
          </p:cNvGraphicFramePr>
          <p:nvPr/>
        </p:nvGraphicFramePr>
        <p:xfrm>
          <a:off x="1320800" y="3459163"/>
          <a:ext cx="3251200" cy="673100"/>
        </p:xfrm>
        <a:graphic>
          <a:graphicData uri="http://schemas.openxmlformats.org/presentationml/2006/ole">
            <p:oleObj spid="_x0000_s1199107" name="Equation" r:id="rId4" imgW="1282700" imgH="393700" progId="">
              <p:embed/>
            </p:oleObj>
          </a:graphicData>
        </a:graphic>
      </p:graphicFrame>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81"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An Example of a One-Tail Hypothesis Test for the Proportion</a:t>
            </a:r>
          </a:p>
        </p:txBody>
      </p:sp>
      <p:sp>
        <p:nvSpPr>
          <p:cNvPr id="74755" name="Content Placeholder 2"/>
          <p:cNvSpPr>
            <a:spLocks noGrp="1"/>
          </p:cNvSpPr>
          <p:nvPr>
            <p:ph idx="1"/>
          </p:nvPr>
        </p:nvSpPr>
        <p:spPr>
          <a:xfrm>
            <a:off x="609600" y="1295400"/>
            <a:ext cx="11480800" cy="5029200"/>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5:  Compare the </a:t>
            </a:r>
            <a:r>
              <a:rPr lang="en-US" sz="2400" i="1" dirty="0" smtClean="0">
                <a:solidFill>
                  <a:schemeClr val="tx1"/>
                </a:solidFill>
              </a:rPr>
              <a:t>z</a:t>
            </a:r>
            <a:r>
              <a:rPr lang="en-US" sz="2400" dirty="0" smtClean="0">
                <a:solidFill>
                  <a:schemeClr val="tx1"/>
                </a:solidFill>
              </a:rPr>
              <a:t>-test statistic        with the critical </a:t>
            </a:r>
            <a:r>
              <a:rPr lang="en-US" sz="2400" i="1" dirty="0" smtClean="0">
                <a:solidFill>
                  <a:schemeClr val="tx1"/>
                </a:solidFill>
              </a:rPr>
              <a:t>z</a:t>
            </a:r>
            <a:r>
              <a:rPr lang="en-US" sz="2400" dirty="0" smtClean="0">
                <a:solidFill>
                  <a:schemeClr val="tx1"/>
                </a:solidFill>
              </a:rPr>
              <a:t>-score</a:t>
            </a:r>
          </a:p>
          <a:p>
            <a:pPr lvl="1">
              <a:spcBef>
                <a:spcPts val="1800"/>
              </a:spcBef>
            </a:pPr>
            <a:r>
              <a:rPr lang="en-US" sz="2400" dirty="0" smtClean="0">
                <a:solidFill>
                  <a:schemeClr val="tx1"/>
                </a:solidFill>
              </a:rPr>
              <a:t>For a one-tail upper tail test, reject the null hypothesis if       &gt;</a:t>
            </a:r>
          </a:p>
          <a:p>
            <a:pPr lvl="1">
              <a:spcBef>
                <a:spcPts val="1800"/>
              </a:spcBef>
            </a:pPr>
            <a:r>
              <a:rPr lang="en-US" sz="2400" dirty="0" smtClean="0">
                <a:solidFill>
                  <a:schemeClr val="tx1"/>
                </a:solidFill>
              </a:rPr>
              <a:t>Here, 2.31 is greater than 1.645, so </a:t>
            </a:r>
            <a:r>
              <a:rPr lang="en-US" sz="2400" b="1" dirty="0" smtClean="0">
                <a:solidFill>
                  <a:schemeClr val="tx1"/>
                </a:solidFill>
              </a:rPr>
              <a:t>reject </a:t>
            </a:r>
            <a:r>
              <a:rPr lang="en-US" sz="2400" b="1" i="1" dirty="0" smtClean="0">
                <a:solidFill>
                  <a:schemeClr val="tx1"/>
                </a:solidFill>
              </a:rPr>
              <a:t>H</a:t>
            </a:r>
            <a:r>
              <a:rPr lang="en-US" sz="2400" b="1" baseline="-25000" dirty="0" smtClean="0">
                <a:solidFill>
                  <a:schemeClr val="tx1"/>
                </a:solidFill>
              </a:rPr>
              <a:t>0</a:t>
            </a:r>
          </a:p>
          <a:p>
            <a:pPr lvl="1">
              <a:spcBef>
                <a:spcPts val="1800"/>
              </a:spcBef>
            </a:pPr>
            <a:r>
              <a:rPr lang="en-US" sz="2400" dirty="0" smtClean="0">
                <a:solidFill>
                  <a:schemeClr val="tx1"/>
                </a:solidFill>
              </a:rPr>
              <a:t>(Illustrated on the next slide)</a:t>
            </a:r>
          </a:p>
        </p:txBody>
      </p:sp>
      <p:graphicFrame>
        <p:nvGraphicFramePr>
          <p:cNvPr id="74756" name="Object 4"/>
          <p:cNvGraphicFramePr>
            <a:graphicFrameLocks noChangeAspect="1"/>
          </p:cNvGraphicFramePr>
          <p:nvPr/>
        </p:nvGraphicFramePr>
        <p:xfrm>
          <a:off x="5954890" y="1901296"/>
          <a:ext cx="808567" cy="495300"/>
        </p:xfrm>
        <a:graphic>
          <a:graphicData uri="http://schemas.openxmlformats.org/presentationml/2006/ole">
            <p:oleObj spid="_x0000_s1200130" name="Equation" r:id="rId3" imgW="266469" imgH="241091" progId="">
              <p:embed/>
            </p:oleObj>
          </a:graphicData>
        </a:graphic>
      </p:graphicFrame>
      <p:graphicFrame>
        <p:nvGraphicFramePr>
          <p:cNvPr id="74757" name="Object 5"/>
          <p:cNvGraphicFramePr>
            <a:graphicFrameLocks noChangeAspect="1"/>
          </p:cNvGraphicFramePr>
          <p:nvPr/>
        </p:nvGraphicFramePr>
        <p:xfrm>
          <a:off x="10080274" y="1901296"/>
          <a:ext cx="808567" cy="468312"/>
        </p:xfrm>
        <a:graphic>
          <a:graphicData uri="http://schemas.openxmlformats.org/presentationml/2006/ole">
            <p:oleObj spid="_x0000_s1200131" name="Equation" r:id="rId4" imgW="266584" imgH="228501" progId="">
              <p:embed/>
            </p:oleObj>
          </a:graphicData>
        </a:graphic>
      </p:graphicFrame>
      <p:graphicFrame>
        <p:nvGraphicFramePr>
          <p:cNvPr id="74758" name="Object 6"/>
          <p:cNvGraphicFramePr>
            <a:graphicFrameLocks noChangeAspect="1"/>
          </p:cNvGraphicFramePr>
          <p:nvPr/>
        </p:nvGraphicFramePr>
        <p:xfrm>
          <a:off x="10213623" y="2526419"/>
          <a:ext cx="808567" cy="468312"/>
        </p:xfrm>
        <a:graphic>
          <a:graphicData uri="http://schemas.openxmlformats.org/presentationml/2006/ole">
            <p:oleObj spid="_x0000_s1200132" name="Equation" r:id="rId5" imgW="266584" imgH="228501" progId="">
              <p:embed/>
            </p:oleObj>
          </a:graphicData>
        </a:graphic>
      </p:graphicFrame>
      <p:graphicFrame>
        <p:nvGraphicFramePr>
          <p:cNvPr id="74759" name="Object 7"/>
          <p:cNvGraphicFramePr>
            <a:graphicFrameLocks noChangeAspect="1"/>
          </p:cNvGraphicFramePr>
          <p:nvPr/>
        </p:nvGraphicFramePr>
        <p:xfrm>
          <a:off x="9335912" y="2536296"/>
          <a:ext cx="808567" cy="493712"/>
        </p:xfrm>
        <a:graphic>
          <a:graphicData uri="http://schemas.openxmlformats.org/presentationml/2006/ole">
            <p:oleObj spid="_x0000_s1200133" name="Equation" r:id="rId6" imgW="266469" imgH="241091" progId="">
              <p:embed/>
            </p:oleObj>
          </a:graphicData>
        </a:graphic>
      </p:graphicFrame>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23"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An Example of a One-Tail Hypothesis Test for the Proportion</a:t>
            </a:r>
          </a:p>
        </p:txBody>
      </p:sp>
      <p:sp>
        <p:nvSpPr>
          <p:cNvPr id="75779" name="Content Placeholder 2"/>
          <p:cNvSpPr>
            <a:spLocks noGrp="1"/>
          </p:cNvSpPr>
          <p:nvPr>
            <p:ph idx="1"/>
          </p:nvPr>
        </p:nvSpPr>
        <p:spPr>
          <a:xfrm>
            <a:off x="609600" y="1295400"/>
            <a:ext cx="11480800" cy="533400"/>
          </a:xfrm>
        </p:spPr>
        <p:txBody>
          <a:bodyPr/>
          <a:lstStyle/>
          <a:p>
            <a:pPr>
              <a:spcBef>
                <a:spcPts val="1800"/>
              </a:spcBef>
            </a:pPr>
            <a:r>
              <a:rPr lang="en-US" sz="2400" smtClean="0">
                <a:solidFill>
                  <a:srgbClr val="00B400"/>
                </a:solidFill>
              </a:rPr>
              <a:t>Step 5: </a:t>
            </a:r>
            <a:r>
              <a:rPr lang="en-US" sz="1800" smtClean="0">
                <a:solidFill>
                  <a:srgbClr val="00B400"/>
                </a:solidFill>
              </a:rPr>
              <a:t>(continued)</a:t>
            </a:r>
            <a:endParaRPr lang="en-US" sz="2000" smtClean="0"/>
          </a:p>
        </p:txBody>
      </p:sp>
      <p:sp>
        <p:nvSpPr>
          <p:cNvPr id="75780" name="Freeform 66"/>
          <p:cNvSpPr>
            <a:spLocks/>
          </p:cNvSpPr>
          <p:nvPr/>
        </p:nvSpPr>
        <p:spPr bwMode="auto">
          <a:xfrm>
            <a:off x="7416800" y="4359275"/>
            <a:ext cx="1032933" cy="306388"/>
          </a:xfrm>
          <a:custGeom>
            <a:avLst/>
            <a:gdLst>
              <a:gd name="T0" fmla="*/ 2147483647 w 10030"/>
              <a:gd name="T1" fmla="*/ 2147483647 h 10239"/>
              <a:gd name="T2" fmla="*/ 2147483647 w 10030"/>
              <a:gd name="T3" fmla="*/ 2147483647 h 10239"/>
              <a:gd name="T4" fmla="*/ 2147483647 w 10030"/>
              <a:gd name="T5" fmla="*/ 2147483647 h 10239"/>
              <a:gd name="T6" fmla="*/ 2147483647 w 10030"/>
              <a:gd name="T7" fmla="*/ 2147483647 h 10239"/>
              <a:gd name="T8" fmla="*/ 2147483647 w 10030"/>
              <a:gd name="T9" fmla="*/ 2147483647 h 10239"/>
              <a:gd name="T10" fmla="*/ 2147483647 w 10030"/>
              <a:gd name="T11" fmla="*/ 0 h 10239"/>
              <a:gd name="T12" fmla="*/ 0 w 10030"/>
              <a:gd name="T13" fmla="*/ 2147483647 h 10239"/>
              <a:gd name="T14" fmla="*/ 2147483647 w 10030"/>
              <a:gd name="T15" fmla="*/ 2147483647 h 102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30" h="10239">
                <a:moveTo>
                  <a:pt x="10030" y="7587"/>
                </a:moveTo>
                <a:lnTo>
                  <a:pt x="7552" y="7268"/>
                </a:lnTo>
                <a:lnTo>
                  <a:pt x="5061" y="5915"/>
                </a:lnTo>
                <a:lnTo>
                  <a:pt x="2822" y="4429"/>
                </a:lnTo>
                <a:lnTo>
                  <a:pt x="1826" y="2891"/>
                </a:lnTo>
                <a:lnTo>
                  <a:pt x="30" y="0"/>
                </a:lnTo>
                <a:lnTo>
                  <a:pt x="0" y="10239"/>
                </a:lnTo>
                <a:lnTo>
                  <a:pt x="10024" y="10000"/>
                </a:lnTo>
              </a:path>
            </a:pathLst>
          </a:custGeom>
          <a:solidFill>
            <a:srgbClr val="FFC000"/>
          </a:solidFill>
          <a:ln w="9525">
            <a:noFill/>
            <a:round/>
            <a:headEnd/>
            <a:tailEnd/>
          </a:ln>
        </p:spPr>
        <p:txBody>
          <a:bodyPr/>
          <a:lstStyle/>
          <a:p>
            <a:endParaRPr lang="en-US"/>
          </a:p>
        </p:txBody>
      </p:sp>
      <p:sp>
        <p:nvSpPr>
          <p:cNvPr id="75781" name="Line 64"/>
          <p:cNvSpPr>
            <a:spLocks noChangeShapeType="1"/>
          </p:cNvSpPr>
          <p:nvPr/>
        </p:nvSpPr>
        <p:spPr bwMode="auto">
          <a:xfrm flipH="1" flipV="1">
            <a:off x="5683251" y="4691063"/>
            <a:ext cx="0" cy="50800"/>
          </a:xfrm>
          <a:prstGeom prst="line">
            <a:avLst/>
          </a:prstGeom>
          <a:noFill/>
          <a:ln w="28575" cap="sq">
            <a:solidFill>
              <a:schemeClr val="tx2"/>
            </a:solidFill>
            <a:miter lim="800000"/>
            <a:headEnd/>
            <a:tailEnd/>
          </a:ln>
          <a:effectLst/>
        </p:spPr>
        <p:txBody>
          <a:bodyPr wrap="none"/>
          <a:lstStyle/>
          <a:p>
            <a:endParaRPr lang="en-US"/>
          </a:p>
        </p:txBody>
      </p:sp>
      <p:sp>
        <p:nvSpPr>
          <p:cNvPr id="75782" name="Line 59"/>
          <p:cNvSpPr>
            <a:spLocks noChangeShapeType="1"/>
          </p:cNvSpPr>
          <p:nvPr/>
        </p:nvSpPr>
        <p:spPr bwMode="auto">
          <a:xfrm flipH="1">
            <a:off x="8077200" y="4284663"/>
            <a:ext cx="1524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75783" name="Freeform 62"/>
          <p:cNvSpPr>
            <a:spLocks/>
          </p:cNvSpPr>
          <p:nvPr/>
        </p:nvSpPr>
        <p:spPr bwMode="auto">
          <a:xfrm>
            <a:off x="2946400" y="3027363"/>
            <a:ext cx="2736851" cy="15621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75784" name="Freeform 65"/>
          <p:cNvSpPr>
            <a:spLocks/>
          </p:cNvSpPr>
          <p:nvPr/>
        </p:nvSpPr>
        <p:spPr bwMode="auto">
          <a:xfrm flipV="1">
            <a:off x="2844800" y="4589464"/>
            <a:ext cx="5892800" cy="7778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75785" name="Text Box 87"/>
          <p:cNvSpPr txBox="1">
            <a:spLocks noChangeArrowheads="1"/>
          </p:cNvSpPr>
          <p:nvPr/>
        </p:nvSpPr>
        <p:spPr bwMode="auto">
          <a:xfrm>
            <a:off x="4673600" y="3870325"/>
            <a:ext cx="2286000" cy="338138"/>
          </a:xfrm>
          <a:prstGeom prst="rect">
            <a:avLst/>
          </a:prstGeom>
          <a:noFill/>
          <a:ln w="19050" algn="ctr">
            <a:noFill/>
            <a:miter lim="800000"/>
            <a:headEnd/>
            <a:tailEnd/>
          </a:ln>
          <a:effectLst/>
        </p:spPr>
        <p:txBody>
          <a:bodyPr>
            <a:spAutoFit/>
          </a:bodyPr>
          <a:lstStyle/>
          <a:p>
            <a:pPr eaLnBrk="1" hangingPunct="1">
              <a:spcBef>
                <a:spcPct val="50000"/>
              </a:spcBef>
            </a:pPr>
            <a:r>
              <a:rPr lang="en-US" sz="1600"/>
              <a:t>Do not reject </a:t>
            </a:r>
            <a:r>
              <a:rPr lang="en-US" sz="1600" i="1"/>
              <a:t>H</a:t>
            </a:r>
            <a:r>
              <a:rPr lang="en-US" sz="1600" baseline="-25000"/>
              <a:t>0</a:t>
            </a:r>
          </a:p>
        </p:txBody>
      </p:sp>
      <p:sp>
        <p:nvSpPr>
          <p:cNvPr id="75786" name="Rectangle 16"/>
          <p:cNvSpPr>
            <a:spLocks noChangeArrowheads="1"/>
          </p:cNvSpPr>
          <p:nvPr/>
        </p:nvSpPr>
        <p:spPr bwMode="auto">
          <a:xfrm>
            <a:off x="5202767" y="4779963"/>
            <a:ext cx="1126067" cy="482600"/>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0.62</a:t>
            </a:r>
          </a:p>
          <a:p>
            <a:pPr>
              <a:lnSpc>
                <a:spcPct val="80000"/>
              </a:lnSpc>
            </a:pPr>
            <a:r>
              <a:rPr lang="en-US" sz="2400" baseline="-25000"/>
              <a:t>    </a:t>
            </a:r>
            <a:endParaRPr lang="en-US" baseline="-25000"/>
          </a:p>
        </p:txBody>
      </p:sp>
      <p:graphicFrame>
        <p:nvGraphicFramePr>
          <p:cNvPr id="75787" name="Object 2"/>
          <p:cNvGraphicFramePr>
            <a:graphicFrameLocks noChangeAspect="1"/>
          </p:cNvGraphicFramePr>
          <p:nvPr/>
        </p:nvGraphicFramePr>
        <p:xfrm>
          <a:off x="2432051" y="4800600"/>
          <a:ext cx="1022349" cy="584200"/>
        </p:xfrm>
        <a:graphic>
          <a:graphicData uri="http://schemas.openxmlformats.org/presentationml/2006/ole">
            <p:oleObj spid="_x0000_s1201154" name="Equation" r:id="rId3" imgW="533169" imgH="406224" progId="">
              <p:embed/>
            </p:oleObj>
          </a:graphicData>
        </a:graphic>
      </p:graphicFrame>
      <p:sp>
        <p:nvSpPr>
          <p:cNvPr id="32" name="Oval 31"/>
          <p:cNvSpPr/>
          <p:nvPr/>
        </p:nvSpPr>
        <p:spPr>
          <a:xfrm>
            <a:off x="508000" y="1828800"/>
            <a:ext cx="2032000" cy="5984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3" name="Straight Arrow Connector 32"/>
          <p:cNvCxnSpPr/>
          <p:nvPr/>
        </p:nvCxnSpPr>
        <p:spPr>
          <a:xfrm flipV="1">
            <a:off x="7427384" y="4741863"/>
            <a:ext cx="0" cy="266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790" name="Rectangle 16"/>
          <p:cNvSpPr>
            <a:spLocks noChangeArrowheads="1"/>
          </p:cNvSpPr>
          <p:nvPr/>
        </p:nvSpPr>
        <p:spPr bwMode="auto">
          <a:xfrm>
            <a:off x="8026400" y="3713163"/>
            <a:ext cx="1625600" cy="539750"/>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i="1" baseline="-25000"/>
              <a:t> </a:t>
            </a:r>
            <a:r>
              <a:rPr lang="en-US" sz="2800" baseline="-25000"/>
              <a:t>= 0.05</a:t>
            </a:r>
            <a:endParaRPr lang="en-US" baseline="-25000"/>
          </a:p>
        </p:txBody>
      </p:sp>
      <p:graphicFrame>
        <p:nvGraphicFramePr>
          <p:cNvPr id="75791" name="Object 1"/>
          <p:cNvGraphicFramePr>
            <a:graphicFrameLocks noChangeAspect="1"/>
          </p:cNvGraphicFramePr>
          <p:nvPr/>
        </p:nvGraphicFramePr>
        <p:xfrm>
          <a:off x="323851" y="1901826"/>
          <a:ext cx="2156883" cy="493713"/>
        </p:xfrm>
        <a:graphic>
          <a:graphicData uri="http://schemas.openxmlformats.org/presentationml/2006/ole">
            <p:oleObj spid="_x0000_s1201155" name="Equation" r:id="rId4" imgW="710891" imgH="241195" progId="">
              <p:embed/>
            </p:oleObj>
          </a:graphicData>
        </a:graphic>
      </p:graphicFrame>
      <p:graphicFrame>
        <p:nvGraphicFramePr>
          <p:cNvPr id="75792" name="Object 2"/>
          <p:cNvGraphicFramePr>
            <a:graphicFrameLocks noChangeAspect="1"/>
          </p:cNvGraphicFramePr>
          <p:nvPr/>
        </p:nvGraphicFramePr>
        <p:xfrm>
          <a:off x="4673601" y="1863726"/>
          <a:ext cx="808567" cy="468313"/>
        </p:xfrm>
        <a:graphic>
          <a:graphicData uri="http://schemas.openxmlformats.org/presentationml/2006/ole">
            <p:oleObj spid="_x0000_s1201156" name="Equation" r:id="rId5" imgW="266584" imgH="228501" progId="">
              <p:embed/>
            </p:oleObj>
          </a:graphicData>
        </a:graphic>
      </p:graphicFrame>
      <p:sp>
        <p:nvSpPr>
          <p:cNvPr id="75793" name="Rectangle 3"/>
          <p:cNvSpPr>
            <a:spLocks noChangeArrowheads="1"/>
          </p:cNvSpPr>
          <p:nvPr/>
        </p:nvSpPr>
        <p:spPr bwMode="auto">
          <a:xfrm>
            <a:off x="1625600" y="1927225"/>
            <a:ext cx="7620000" cy="461665"/>
          </a:xfrm>
          <a:prstGeom prst="rect">
            <a:avLst/>
          </a:prstGeom>
          <a:noFill/>
          <a:ln w="9525">
            <a:noFill/>
            <a:miter lim="800000"/>
            <a:headEnd/>
            <a:tailEnd/>
          </a:ln>
        </p:spPr>
        <p:txBody>
          <a:bodyPr>
            <a:spAutoFit/>
          </a:bodyPr>
          <a:lstStyle/>
          <a:p>
            <a:pPr lvl="1" eaLnBrk="1" hangingPunct="1">
              <a:spcBef>
                <a:spcPts val="1800"/>
              </a:spcBef>
            </a:pPr>
            <a:r>
              <a:rPr lang="en-US" sz="2400" dirty="0"/>
              <a:t>   </a:t>
            </a:r>
            <a:r>
              <a:rPr lang="en-US" sz="2400" dirty="0" smtClean="0"/>
              <a:t>     is </a:t>
            </a:r>
            <a:r>
              <a:rPr lang="en-US" sz="2400" dirty="0"/>
              <a:t>greater than       = 1.645, so </a:t>
            </a:r>
            <a:r>
              <a:rPr lang="en-US" sz="2400" b="1" dirty="0"/>
              <a:t>reject </a:t>
            </a:r>
            <a:r>
              <a:rPr lang="en-US" sz="2400" b="1" i="1" dirty="0"/>
              <a:t>H</a:t>
            </a:r>
            <a:r>
              <a:rPr lang="en-US" sz="2400" b="1" baseline="-25000" dirty="0"/>
              <a:t>0</a:t>
            </a:r>
          </a:p>
        </p:txBody>
      </p:sp>
      <p:cxnSp>
        <p:nvCxnSpPr>
          <p:cNvPr id="38" name="Elbow Connector 37"/>
          <p:cNvCxnSpPr>
            <a:stCxn id="32" idx="4"/>
          </p:cNvCxnSpPr>
          <p:nvPr/>
        </p:nvCxnSpPr>
        <p:spPr>
          <a:xfrm rot="16200000" flipH="1">
            <a:off x="4574382" y="-623093"/>
            <a:ext cx="300037" cy="6400800"/>
          </a:xfrm>
          <a:prstGeom prst="bentConnector2">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75795" name="Object 55"/>
          <p:cNvGraphicFramePr>
            <a:graphicFrameLocks noChangeAspect="1"/>
          </p:cNvGraphicFramePr>
          <p:nvPr/>
        </p:nvGraphicFramePr>
        <p:xfrm>
          <a:off x="7823201" y="5049838"/>
          <a:ext cx="1530351" cy="400050"/>
        </p:xfrm>
        <a:graphic>
          <a:graphicData uri="http://schemas.openxmlformats.org/presentationml/2006/ole">
            <p:oleObj spid="_x0000_s1201157" name="Equation" r:id="rId6" imgW="622030" imgH="241195" progId="">
              <p:embed/>
            </p:oleObj>
          </a:graphicData>
        </a:graphic>
      </p:graphicFrame>
      <p:cxnSp>
        <p:nvCxnSpPr>
          <p:cNvPr id="61" name="Straight Arrow Connector 60"/>
          <p:cNvCxnSpPr/>
          <p:nvPr/>
        </p:nvCxnSpPr>
        <p:spPr>
          <a:xfrm flipV="1">
            <a:off x="7945967" y="4759325"/>
            <a:ext cx="0" cy="2619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5797" name="Object 30"/>
          <p:cNvGraphicFramePr>
            <a:graphicFrameLocks noChangeAspect="1"/>
          </p:cNvGraphicFramePr>
          <p:nvPr/>
        </p:nvGraphicFramePr>
        <p:xfrm>
          <a:off x="5994400" y="5029200"/>
          <a:ext cx="1524000" cy="381000"/>
        </p:xfrm>
        <a:graphic>
          <a:graphicData uri="http://schemas.openxmlformats.org/presentationml/2006/ole">
            <p:oleObj spid="_x0000_s1201158" name="Equation" r:id="rId7" imgW="761669" imgH="228501" progId="">
              <p:embed/>
            </p:oleObj>
          </a:graphicData>
        </a:graphic>
      </p:graphicFrame>
      <p:cxnSp>
        <p:nvCxnSpPr>
          <p:cNvPr id="62" name="Straight Connector 61"/>
          <p:cNvCxnSpPr/>
          <p:nvPr/>
        </p:nvCxnSpPr>
        <p:spPr>
          <a:xfrm flipV="1">
            <a:off x="7416800" y="4359276"/>
            <a:ext cx="0" cy="307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799" name="Freeform 63"/>
          <p:cNvSpPr>
            <a:spLocks/>
          </p:cNvSpPr>
          <p:nvPr/>
        </p:nvSpPr>
        <p:spPr bwMode="auto">
          <a:xfrm>
            <a:off x="5695952" y="3027363"/>
            <a:ext cx="2736849" cy="15621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cxnSp>
        <p:nvCxnSpPr>
          <p:cNvPr id="54" name="Straight Arrow Connector 53"/>
          <p:cNvCxnSpPr/>
          <p:nvPr/>
        </p:nvCxnSpPr>
        <p:spPr>
          <a:xfrm>
            <a:off x="7924800" y="2727326"/>
            <a:ext cx="0" cy="19399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5801" name="Line 64"/>
          <p:cNvSpPr>
            <a:spLocks noChangeShapeType="1"/>
          </p:cNvSpPr>
          <p:nvPr/>
        </p:nvSpPr>
        <p:spPr bwMode="auto">
          <a:xfrm flipH="1" flipV="1">
            <a:off x="7924800" y="4662488"/>
            <a:ext cx="0" cy="50800"/>
          </a:xfrm>
          <a:prstGeom prst="line">
            <a:avLst/>
          </a:prstGeom>
          <a:noFill/>
          <a:ln w="28575" cap="sq">
            <a:solidFill>
              <a:schemeClr val="tx2"/>
            </a:solidFill>
            <a:miter lim="800000"/>
            <a:headEnd/>
            <a:tailEnd/>
          </a:ln>
          <a:effectLst/>
        </p:spPr>
        <p:txBody>
          <a:bodyPr wrap="none"/>
          <a:lstStyle/>
          <a:p>
            <a:endParaRPr lang="en-US"/>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An Example of a One-Tail Hypothesis Test for the Proportion</a:t>
            </a:r>
          </a:p>
        </p:txBody>
      </p:sp>
      <p:sp>
        <p:nvSpPr>
          <p:cNvPr id="76803" name="Content Placeholder 2"/>
          <p:cNvSpPr>
            <a:spLocks noGrp="1"/>
          </p:cNvSpPr>
          <p:nvPr>
            <p:ph idx="1"/>
          </p:nvPr>
        </p:nvSpPr>
        <p:spPr>
          <a:xfrm>
            <a:off x="609600" y="1295400"/>
            <a:ext cx="10261600" cy="45259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6:  State the conclusion</a:t>
            </a:r>
          </a:p>
          <a:p>
            <a:pPr>
              <a:spcBef>
                <a:spcPts val="1800"/>
              </a:spcBef>
            </a:pPr>
            <a:endParaRPr lang="en-US" sz="2400" dirty="0" smtClean="0">
              <a:solidFill>
                <a:schemeClr val="tx1"/>
              </a:solidFill>
            </a:endParaRPr>
          </a:p>
          <a:p>
            <a:r>
              <a:rPr lang="en-US" sz="2400" dirty="0" smtClean="0">
                <a:solidFill>
                  <a:schemeClr val="tx1"/>
                </a:solidFill>
              </a:rPr>
              <a:t>We can conclude at the 0.05 level of significance that the proportion of people with 4G contracts has increased above 62%.</a:t>
            </a:r>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p-value Approach to Hypothesis Testing for the Proportion</a:t>
            </a:r>
          </a:p>
        </p:txBody>
      </p:sp>
      <p:sp>
        <p:nvSpPr>
          <p:cNvPr id="94211" name="Content Placeholder 2"/>
          <p:cNvSpPr>
            <a:spLocks noGrp="1"/>
          </p:cNvSpPr>
          <p:nvPr>
            <p:ph idx="1"/>
          </p:nvPr>
        </p:nvSpPr>
        <p:spPr>
          <a:xfrm>
            <a:off x="677333" y="1399823"/>
            <a:ext cx="11198577" cy="4641540"/>
          </a:xfrm>
        </p:spPr>
        <p:txBody>
          <a:bodyPr>
            <a:normAutofit/>
          </a:bodyPr>
          <a:lstStyle/>
          <a:p>
            <a:pPr>
              <a:spcBef>
                <a:spcPts val="1800"/>
              </a:spcBef>
              <a:buFont typeface="Arial" panose="020B0604020202020204" pitchFamily="34" charset="0"/>
              <a:buNone/>
              <a:defRPr/>
            </a:pPr>
            <a:r>
              <a:rPr lang="en-US" sz="2400" dirty="0" smtClean="0">
                <a:solidFill>
                  <a:schemeClr val="tx1"/>
                </a:solidFill>
              </a:rPr>
              <a:t>The </a:t>
            </a:r>
            <a:r>
              <a:rPr lang="en-US" sz="2400" i="1" dirty="0" smtClean="0">
                <a:solidFill>
                  <a:schemeClr val="tx1"/>
                </a:solidFill>
              </a:rPr>
              <a:t>p</a:t>
            </a:r>
            <a:r>
              <a:rPr lang="en-US" sz="2400" dirty="0" smtClean="0">
                <a:solidFill>
                  <a:schemeClr val="tx1"/>
                </a:solidFill>
              </a:rPr>
              <a:t>-value procedure for the hypothesis test for proportions is identical to the procedure for the mean</a:t>
            </a:r>
          </a:p>
          <a:p>
            <a:pPr marL="457200" indent="-457200">
              <a:spcBef>
                <a:spcPts val="1800"/>
              </a:spcBef>
              <a:buFont typeface="Arial" panose="020B0604020202020204" pitchFamily="34" charset="0"/>
              <a:buChar char="•"/>
              <a:defRPr/>
            </a:pPr>
            <a:r>
              <a:rPr lang="en-US" sz="2400" dirty="0" smtClean="0">
                <a:solidFill>
                  <a:schemeClr val="tx1"/>
                </a:solidFill>
              </a:rPr>
              <a:t>Shows the probability of obtaining a sample result at least as unusual as the one observed, given that the null hypothesis is true</a:t>
            </a:r>
          </a:p>
          <a:p>
            <a:pPr>
              <a:buFont typeface="Arial" panose="020B0604020202020204" pitchFamily="34" charset="0"/>
              <a:buNone/>
              <a:defRPr/>
            </a:pPr>
            <a:endParaRPr lang="en-US" sz="2400" dirty="0" smtClean="0">
              <a:solidFill>
                <a:schemeClr val="tx1"/>
              </a:solidFill>
            </a:endParaRPr>
          </a:p>
          <a:p>
            <a:pPr>
              <a:buFont typeface="Arial" panose="020B0604020202020204" pitchFamily="34" charset="0"/>
              <a:buNone/>
              <a:defRPr/>
            </a:pPr>
            <a:endParaRPr lang="en-US" sz="2400" dirty="0" smtClean="0">
              <a:solidFill>
                <a:schemeClr val="tx1"/>
              </a:solidFill>
            </a:endParaRPr>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p:cNvCxnSpPr/>
          <p:nvPr/>
        </p:nvCxnSpPr>
        <p:spPr>
          <a:xfrm flipV="1">
            <a:off x="5808133" y="3767138"/>
            <a:ext cx="0" cy="8048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326717" y="3784600"/>
            <a:ext cx="0" cy="787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6020"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The p-value Approach to Hypothesis Testing for the Proportion</a:t>
            </a:r>
          </a:p>
        </p:txBody>
      </p:sp>
      <p:sp>
        <p:nvSpPr>
          <p:cNvPr id="78853" name="Content Placeholder 2"/>
          <p:cNvSpPr>
            <a:spLocks noGrp="1"/>
          </p:cNvSpPr>
          <p:nvPr>
            <p:ph idx="1"/>
          </p:nvPr>
        </p:nvSpPr>
        <p:spPr>
          <a:xfrm>
            <a:off x="609600" y="1295400"/>
            <a:ext cx="10972800" cy="609600"/>
          </a:xfrm>
        </p:spPr>
        <p:txBody>
          <a:bodyPr>
            <a:normAutofit/>
          </a:bodyPr>
          <a:lstStyle/>
          <a:p>
            <a:pPr>
              <a:spcBef>
                <a:spcPts val="1800"/>
              </a:spcBef>
            </a:pPr>
            <a:r>
              <a:rPr lang="en-US" sz="2400" dirty="0" smtClean="0">
                <a:solidFill>
                  <a:schemeClr val="tx1"/>
                </a:solidFill>
              </a:rPr>
              <a:t>Prior example:</a:t>
            </a:r>
          </a:p>
          <a:p>
            <a:endParaRPr lang="en-US" sz="2400" dirty="0" smtClean="0">
              <a:solidFill>
                <a:schemeClr val="tx1"/>
              </a:solidFill>
            </a:endParaRPr>
          </a:p>
          <a:p>
            <a:endParaRPr lang="en-US" sz="2400" dirty="0" smtClean="0">
              <a:solidFill>
                <a:schemeClr val="tx1"/>
              </a:solidFill>
            </a:endParaRPr>
          </a:p>
        </p:txBody>
      </p:sp>
      <p:sp>
        <p:nvSpPr>
          <p:cNvPr id="78854" name="Freeform 66"/>
          <p:cNvSpPr>
            <a:spLocks/>
          </p:cNvSpPr>
          <p:nvPr/>
        </p:nvSpPr>
        <p:spPr bwMode="auto">
          <a:xfrm>
            <a:off x="6305551" y="3562351"/>
            <a:ext cx="524933" cy="130175"/>
          </a:xfrm>
          <a:custGeom>
            <a:avLst/>
            <a:gdLst>
              <a:gd name="T0" fmla="*/ 2147483647 w 5082"/>
              <a:gd name="T1" fmla="*/ 2147483647 h 11549"/>
              <a:gd name="T2" fmla="*/ 2147483647 w 5082"/>
              <a:gd name="T3" fmla="*/ 2147483647 h 11549"/>
              <a:gd name="T4" fmla="*/ 2147483647 w 5082"/>
              <a:gd name="T5" fmla="*/ 2147483647 h 11549"/>
              <a:gd name="T6" fmla="*/ 2147483647 w 5082"/>
              <a:gd name="T7" fmla="*/ 0 h 11549"/>
              <a:gd name="T8" fmla="*/ 0 w 5082"/>
              <a:gd name="T9" fmla="*/ 2147483647 h 11549"/>
              <a:gd name="T10" fmla="*/ 2147483647 w 5082"/>
              <a:gd name="T11" fmla="*/ 2147483647 h 115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82" h="11549">
                <a:moveTo>
                  <a:pt x="5082" y="4298"/>
                </a:moveTo>
                <a:lnTo>
                  <a:pt x="2611" y="3451"/>
                </a:lnTo>
                <a:lnTo>
                  <a:pt x="1265" y="1338"/>
                </a:lnTo>
                <a:lnTo>
                  <a:pt x="61" y="0"/>
                </a:lnTo>
                <a:cubicBezTo>
                  <a:pt x="41" y="3850"/>
                  <a:pt x="20" y="7699"/>
                  <a:pt x="0" y="11549"/>
                </a:cubicBezTo>
                <a:lnTo>
                  <a:pt x="5076" y="10703"/>
                </a:lnTo>
              </a:path>
            </a:pathLst>
          </a:custGeom>
          <a:solidFill>
            <a:srgbClr val="FF0000"/>
          </a:solidFill>
          <a:ln w="9525">
            <a:noFill/>
            <a:round/>
            <a:headEnd/>
            <a:tailEnd/>
          </a:ln>
        </p:spPr>
        <p:txBody>
          <a:bodyPr/>
          <a:lstStyle/>
          <a:p>
            <a:endParaRPr lang="en-US"/>
          </a:p>
        </p:txBody>
      </p:sp>
      <p:sp>
        <p:nvSpPr>
          <p:cNvPr id="78855" name="Line 64"/>
          <p:cNvSpPr>
            <a:spLocks noChangeShapeType="1"/>
          </p:cNvSpPr>
          <p:nvPr/>
        </p:nvSpPr>
        <p:spPr bwMode="auto">
          <a:xfrm flipH="1" flipV="1">
            <a:off x="4064000" y="3716338"/>
            <a:ext cx="0" cy="50800"/>
          </a:xfrm>
          <a:prstGeom prst="line">
            <a:avLst/>
          </a:prstGeom>
          <a:noFill/>
          <a:ln w="28575" cap="sq">
            <a:solidFill>
              <a:schemeClr val="tx2"/>
            </a:solidFill>
            <a:miter lim="800000"/>
            <a:headEnd/>
            <a:tailEnd/>
          </a:ln>
          <a:effectLst/>
        </p:spPr>
        <p:txBody>
          <a:bodyPr wrap="none"/>
          <a:lstStyle/>
          <a:p>
            <a:endParaRPr lang="en-US"/>
          </a:p>
        </p:txBody>
      </p:sp>
      <p:sp>
        <p:nvSpPr>
          <p:cNvPr id="78856" name="Freeform 62"/>
          <p:cNvSpPr>
            <a:spLocks/>
          </p:cNvSpPr>
          <p:nvPr/>
        </p:nvSpPr>
        <p:spPr bwMode="auto">
          <a:xfrm>
            <a:off x="1327152" y="2052638"/>
            <a:ext cx="2736849" cy="15621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78857" name="Freeform 65"/>
          <p:cNvSpPr>
            <a:spLocks/>
          </p:cNvSpPr>
          <p:nvPr/>
        </p:nvSpPr>
        <p:spPr bwMode="auto">
          <a:xfrm flipV="1">
            <a:off x="1225551" y="3614739"/>
            <a:ext cx="5892800" cy="7778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78858" name="Text Box 87"/>
          <p:cNvSpPr txBox="1">
            <a:spLocks noChangeArrowheads="1"/>
          </p:cNvSpPr>
          <p:nvPr/>
        </p:nvSpPr>
        <p:spPr bwMode="auto">
          <a:xfrm>
            <a:off x="3054351" y="2895600"/>
            <a:ext cx="2286000" cy="338138"/>
          </a:xfrm>
          <a:prstGeom prst="rect">
            <a:avLst/>
          </a:prstGeom>
          <a:noFill/>
          <a:ln w="19050" algn="ctr">
            <a:noFill/>
            <a:miter lim="800000"/>
            <a:headEnd/>
            <a:tailEnd/>
          </a:ln>
          <a:effectLst/>
        </p:spPr>
        <p:txBody>
          <a:bodyPr>
            <a:spAutoFit/>
          </a:bodyPr>
          <a:lstStyle/>
          <a:p>
            <a:pPr eaLnBrk="1" hangingPunct="1">
              <a:spcBef>
                <a:spcPct val="50000"/>
              </a:spcBef>
            </a:pPr>
            <a:r>
              <a:rPr lang="en-US" sz="1600"/>
              <a:t>Do not reject </a:t>
            </a:r>
            <a:r>
              <a:rPr lang="en-US" sz="1600" i="1"/>
              <a:t>H</a:t>
            </a:r>
            <a:r>
              <a:rPr lang="en-US" sz="1600" baseline="-25000"/>
              <a:t>0</a:t>
            </a:r>
          </a:p>
        </p:txBody>
      </p:sp>
      <p:sp>
        <p:nvSpPr>
          <p:cNvPr id="78859" name="Rectangle 16"/>
          <p:cNvSpPr>
            <a:spLocks noChangeArrowheads="1"/>
          </p:cNvSpPr>
          <p:nvPr/>
        </p:nvSpPr>
        <p:spPr bwMode="auto">
          <a:xfrm>
            <a:off x="3583517" y="3805238"/>
            <a:ext cx="1126067" cy="482600"/>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0.62</a:t>
            </a:r>
          </a:p>
          <a:p>
            <a:pPr>
              <a:lnSpc>
                <a:spcPct val="80000"/>
              </a:lnSpc>
            </a:pPr>
            <a:r>
              <a:rPr lang="en-US" sz="2400" baseline="-25000"/>
              <a:t>    </a:t>
            </a:r>
            <a:endParaRPr lang="en-US" baseline="-25000"/>
          </a:p>
        </p:txBody>
      </p:sp>
      <p:graphicFrame>
        <p:nvGraphicFramePr>
          <p:cNvPr id="78860" name="Object 2"/>
          <p:cNvGraphicFramePr>
            <a:graphicFrameLocks noChangeAspect="1"/>
          </p:cNvGraphicFramePr>
          <p:nvPr/>
        </p:nvGraphicFramePr>
        <p:xfrm>
          <a:off x="770467" y="4146551"/>
          <a:ext cx="1115484" cy="582613"/>
        </p:xfrm>
        <a:graphic>
          <a:graphicData uri="http://schemas.openxmlformats.org/presentationml/2006/ole">
            <p:oleObj spid="_x0000_s1202178" name="Equation" r:id="rId3" imgW="533169" imgH="406224" progId="">
              <p:embed/>
            </p:oleObj>
          </a:graphicData>
        </a:graphic>
      </p:graphicFrame>
      <p:sp>
        <p:nvSpPr>
          <p:cNvPr id="78861" name="Rectangle 16"/>
          <p:cNvSpPr>
            <a:spLocks noChangeArrowheads="1"/>
          </p:cNvSpPr>
          <p:nvPr/>
        </p:nvSpPr>
        <p:spPr bwMode="auto">
          <a:xfrm>
            <a:off x="6017685" y="1752600"/>
            <a:ext cx="5158316" cy="311150"/>
          </a:xfrm>
          <a:prstGeom prst="rect">
            <a:avLst/>
          </a:prstGeom>
          <a:noFill/>
          <a:ln w="9525">
            <a:noFill/>
            <a:miter lim="800000"/>
            <a:headEnd/>
            <a:tailEnd/>
          </a:ln>
          <a:effectLst/>
        </p:spPr>
        <p:txBody>
          <a:bodyPr lIns="90488" tIns="44450" rIns="90488" bIns="44450">
            <a:spAutoFit/>
          </a:bodyPr>
          <a:lstStyle/>
          <a:p>
            <a:pPr>
              <a:lnSpc>
                <a:spcPct val="80000"/>
              </a:lnSpc>
            </a:pPr>
            <a:r>
              <a:rPr lang="en-US"/>
              <a:t>Rejection region: </a:t>
            </a:r>
            <a:r>
              <a:rPr lang="en-US" i="1"/>
              <a:t> </a:t>
            </a:r>
            <a:r>
              <a:rPr lang="el-GR" i="1"/>
              <a:t>α</a:t>
            </a:r>
            <a:r>
              <a:rPr lang="en-US" i="1"/>
              <a:t> </a:t>
            </a:r>
            <a:r>
              <a:rPr lang="en-US"/>
              <a:t>= 0.05</a:t>
            </a:r>
          </a:p>
        </p:txBody>
      </p:sp>
      <p:graphicFrame>
        <p:nvGraphicFramePr>
          <p:cNvPr id="78862" name="Object 55"/>
          <p:cNvGraphicFramePr>
            <a:graphicFrameLocks noChangeAspect="1"/>
          </p:cNvGraphicFramePr>
          <p:nvPr/>
        </p:nvGraphicFramePr>
        <p:xfrm>
          <a:off x="6203951" y="4552950"/>
          <a:ext cx="1530349" cy="400050"/>
        </p:xfrm>
        <a:graphic>
          <a:graphicData uri="http://schemas.openxmlformats.org/presentationml/2006/ole">
            <p:oleObj spid="_x0000_s1202179" name="Equation" r:id="rId4" imgW="622030" imgH="241195" progId="">
              <p:embed/>
            </p:oleObj>
          </a:graphicData>
        </a:graphic>
      </p:graphicFrame>
      <p:graphicFrame>
        <p:nvGraphicFramePr>
          <p:cNvPr id="78863" name="Object 30"/>
          <p:cNvGraphicFramePr>
            <a:graphicFrameLocks noChangeAspect="1"/>
          </p:cNvGraphicFramePr>
          <p:nvPr/>
        </p:nvGraphicFramePr>
        <p:xfrm>
          <a:off x="4375151" y="4572000"/>
          <a:ext cx="1524000" cy="381000"/>
        </p:xfrm>
        <a:graphic>
          <a:graphicData uri="http://schemas.openxmlformats.org/presentationml/2006/ole">
            <p:oleObj spid="_x0000_s1202180" name="Equation" r:id="rId5" imgW="761669" imgH="228501" progId="">
              <p:embed/>
            </p:oleObj>
          </a:graphicData>
        </a:graphic>
      </p:graphicFrame>
      <p:cxnSp>
        <p:nvCxnSpPr>
          <p:cNvPr id="19" name="Straight Connector 18"/>
          <p:cNvCxnSpPr/>
          <p:nvPr/>
        </p:nvCxnSpPr>
        <p:spPr>
          <a:xfrm flipV="1">
            <a:off x="5797551" y="3384551"/>
            <a:ext cx="0" cy="307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865" name="Freeform 63"/>
          <p:cNvSpPr>
            <a:spLocks/>
          </p:cNvSpPr>
          <p:nvPr/>
        </p:nvSpPr>
        <p:spPr bwMode="auto">
          <a:xfrm>
            <a:off x="4076700" y="2052638"/>
            <a:ext cx="2736851" cy="15621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cxnSp>
        <p:nvCxnSpPr>
          <p:cNvPr id="21" name="Straight Arrow Connector 20"/>
          <p:cNvCxnSpPr/>
          <p:nvPr/>
        </p:nvCxnSpPr>
        <p:spPr>
          <a:xfrm>
            <a:off x="6305551" y="2362201"/>
            <a:ext cx="0" cy="1330325"/>
          </a:xfrm>
          <a:prstGeom prst="straightConnector1">
            <a:avLst/>
          </a:prstGeom>
          <a:ln w="1905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78867" name="Line 64"/>
          <p:cNvSpPr>
            <a:spLocks noChangeShapeType="1"/>
          </p:cNvSpPr>
          <p:nvPr/>
        </p:nvSpPr>
        <p:spPr bwMode="auto">
          <a:xfrm flipH="1" flipV="1">
            <a:off x="6305551" y="3687763"/>
            <a:ext cx="0" cy="50800"/>
          </a:xfrm>
          <a:prstGeom prst="line">
            <a:avLst/>
          </a:prstGeom>
          <a:noFill/>
          <a:ln w="28575" cap="sq">
            <a:solidFill>
              <a:schemeClr val="tx2"/>
            </a:solidFill>
            <a:miter lim="800000"/>
            <a:headEnd/>
            <a:tailEnd/>
          </a:ln>
          <a:effectLst/>
        </p:spPr>
        <p:txBody>
          <a:bodyPr wrap="none"/>
          <a:lstStyle/>
          <a:p>
            <a:endParaRPr lang="en-US"/>
          </a:p>
        </p:txBody>
      </p:sp>
      <p:graphicFrame>
        <p:nvGraphicFramePr>
          <p:cNvPr id="78868" name="Object 1"/>
          <p:cNvGraphicFramePr>
            <a:graphicFrameLocks noChangeAspect="1"/>
          </p:cNvGraphicFramePr>
          <p:nvPr/>
        </p:nvGraphicFramePr>
        <p:xfrm>
          <a:off x="4298951" y="4038600"/>
          <a:ext cx="1600200" cy="382588"/>
        </p:xfrm>
        <a:graphic>
          <a:graphicData uri="http://schemas.openxmlformats.org/presentationml/2006/ole">
            <p:oleObj spid="_x0000_s1202181" name="Equation" r:id="rId6" imgW="800100" imgH="228600" progId="">
              <p:embed/>
            </p:oleObj>
          </a:graphicData>
        </a:graphic>
      </p:graphicFrame>
      <p:graphicFrame>
        <p:nvGraphicFramePr>
          <p:cNvPr id="78869" name="Object 2"/>
          <p:cNvGraphicFramePr>
            <a:graphicFrameLocks noChangeAspect="1"/>
          </p:cNvGraphicFramePr>
          <p:nvPr/>
        </p:nvGraphicFramePr>
        <p:xfrm>
          <a:off x="6197600" y="4046538"/>
          <a:ext cx="1524000" cy="349250"/>
        </p:xfrm>
        <a:graphic>
          <a:graphicData uri="http://schemas.openxmlformats.org/presentationml/2006/ole">
            <p:oleObj spid="_x0000_s1202182" name="Equation" r:id="rId7" imgW="596641" imgH="203112" progId="">
              <p:embed/>
            </p:oleObj>
          </a:graphicData>
        </a:graphic>
      </p:graphicFrame>
      <p:cxnSp>
        <p:nvCxnSpPr>
          <p:cNvPr id="31" name="Straight Arrow Connector 30"/>
          <p:cNvCxnSpPr/>
          <p:nvPr/>
        </p:nvCxnSpPr>
        <p:spPr>
          <a:xfrm>
            <a:off x="5791200" y="1752601"/>
            <a:ext cx="0" cy="1939925"/>
          </a:xfrm>
          <a:prstGeom prst="straightConnector1">
            <a:avLst/>
          </a:prstGeom>
          <a:ln w="1905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791200" y="2052638"/>
            <a:ext cx="40640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256" name="Rectangle 16"/>
          <p:cNvSpPr>
            <a:spLocks noRot="1" noChangeAspect="1" noMove="1" noResize="1" noEditPoints="1" noAdjustHandles="1" noChangeArrowheads="1" noChangeShapeType="1" noTextEdit="1"/>
          </p:cNvSpPr>
          <p:nvPr/>
        </p:nvSpPr>
        <p:spPr bwMode="auto">
          <a:xfrm>
            <a:off x="6525685" y="2584451"/>
            <a:ext cx="5158316" cy="311367"/>
          </a:xfrm>
          <a:prstGeom prst="rect">
            <a:avLst/>
          </a:prstGeom>
          <a:blipFill rotWithShape="0">
            <a:blip r:embed="rId8" cstate="print"/>
            <a:stretch>
              <a:fillRect l="-1417" t="-29412" b="-31373"/>
            </a:stretch>
          </a:bli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r>
              <a:rPr lang="en-US">
                <a:noFill/>
                <a:latin typeface="Arial" panose="020B0604020202020204" pitchFamily="34" charset="0"/>
                <a:cs typeface="Arial" panose="020B0604020202020204" pitchFamily="34" charset="0"/>
              </a:rPr>
              <a:t> </a:t>
            </a:r>
          </a:p>
        </p:txBody>
      </p:sp>
      <p:cxnSp>
        <p:nvCxnSpPr>
          <p:cNvPr id="36" name="Straight Arrow Connector 35"/>
          <p:cNvCxnSpPr/>
          <p:nvPr/>
        </p:nvCxnSpPr>
        <p:spPr>
          <a:xfrm>
            <a:off x="6299200" y="2884488"/>
            <a:ext cx="40640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8874" name="Object 29"/>
          <p:cNvGraphicFramePr>
            <a:graphicFrameLocks noChangeAspect="1"/>
          </p:cNvGraphicFramePr>
          <p:nvPr/>
        </p:nvGraphicFramePr>
        <p:xfrm>
          <a:off x="1413934" y="5257801"/>
          <a:ext cx="8754533" cy="449263"/>
        </p:xfrm>
        <a:graphic>
          <a:graphicData uri="http://schemas.openxmlformats.org/presentationml/2006/ole">
            <p:oleObj spid="_x0000_s1202183" name="Equation" r:id="rId9" imgW="3175000" imgH="241300" progId="">
              <p:embed/>
            </p:oleObj>
          </a:graphicData>
        </a:graphic>
      </p:graphicFrame>
      <p:sp>
        <p:nvSpPr>
          <p:cNvPr id="78875" name="Rectangle 16"/>
          <p:cNvSpPr>
            <a:spLocks noChangeArrowheads="1"/>
          </p:cNvSpPr>
          <p:nvPr/>
        </p:nvSpPr>
        <p:spPr bwMode="auto">
          <a:xfrm>
            <a:off x="6589184" y="2944814"/>
            <a:ext cx="1126067" cy="286745"/>
          </a:xfrm>
          <a:prstGeom prst="rect">
            <a:avLst/>
          </a:prstGeom>
          <a:noFill/>
          <a:ln w="9525">
            <a:noFill/>
            <a:miter lim="800000"/>
            <a:headEnd/>
            <a:tailEnd/>
          </a:ln>
          <a:effectLst/>
        </p:spPr>
        <p:txBody>
          <a:bodyPr lIns="90488" tIns="44450" rIns="90488" bIns="44450">
            <a:spAutoFit/>
          </a:bodyPr>
          <a:lstStyle/>
          <a:p>
            <a:pPr>
              <a:lnSpc>
                <a:spcPct val="80000"/>
              </a:lnSpc>
            </a:pPr>
            <a:r>
              <a:rPr lang="en-US" sz="1600"/>
              <a:t> 0.0104</a:t>
            </a:r>
            <a:r>
              <a:rPr lang="en-US" sz="2400" baseline="-25000"/>
              <a:t>   </a:t>
            </a:r>
            <a:endParaRPr lang="en-US" baseline="-25000"/>
          </a:p>
        </p:txBody>
      </p:sp>
      <p:sp>
        <p:nvSpPr>
          <p:cNvPr id="78876" name="Line 59"/>
          <p:cNvSpPr>
            <a:spLocks noChangeShapeType="1"/>
          </p:cNvSpPr>
          <p:nvPr/>
        </p:nvSpPr>
        <p:spPr bwMode="auto">
          <a:xfrm flipH="1">
            <a:off x="6544733" y="3359150"/>
            <a:ext cx="1524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41" name="Oval 40"/>
          <p:cNvSpPr/>
          <p:nvPr/>
        </p:nvSpPr>
        <p:spPr>
          <a:xfrm>
            <a:off x="8595785" y="5181600"/>
            <a:ext cx="1551516" cy="5984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 name="Oval 41"/>
          <p:cNvSpPr/>
          <p:nvPr/>
        </p:nvSpPr>
        <p:spPr>
          <a:xfrm>
            <a:off x="6608234" y="3065464"/>
            <a:ext cx="1107017" cy="36353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8879" name="Rectangle 16"/>
          <p:cNvSpPr>
            <a:spLocks noChangeArrowheads="1"/>
          </p:cNvSpPr>
          <p:nvPr/>
        </p:nvSpPr>
        <p:spPr bwMode="auto">
          <a:xfrm>
            <a:off x="2010834" y="5907088"/>
            <a:ext cx="8013700" cy="336550"/>
          </a:xfrm>
          <a:prstGeom prst="rect">
            <a:avLst/>
          </a:prstGeom>
          <a:noFill/>
          <a:ln w="9525">
            <a:noFill/>
            <a:miter lim="800000"/>
            <a:headEnd/>
            <a:tailEnd/>
          </a:ln>
          <a:effectLst/>
        </p:spPr>
        <p:txBody>
          <a:bodyPr lIns="90488" tIns="44450" rIns="90488" bIns="44450">
            <a:spAutoFit/>
          </a:bodyPr>
          <a:lstStyle/>
          <a:p>
            <a:pPr>
              <a:lnSpc>
                <a:spcPct val="80000"/>
              </a:lnSpc>
            </a:pPr>
            <a:r>
              <a:rPr lang="en-US" sz="2000"/>
              <a:t>Since the </a:t>
            </a:r>
            <a:r>
              <a:rPr lang="en-US" sz="2000" i="1"/>
              <a:t>p</a:t>
            </a:r>
            <a:r>
              <a:rPr lang="en-US" sz="2000"/>
              <a:t>-value = 0.0104 &lt; </a:t>
            </a:r>
            <a:r>
              <a:rPr lang="en-US" sz="2000" i="1"/>
              <a:t> </a:t>
            </a:r>
            <a:r>
              <a:rPr lang="el-GR" sz="2000" i="1"/>
              <a:t>α</a:t>
            </a:r>
            <a:r>
              <a:rPr lang="en-US" sz="2000" i="1"/>
              <a:t> </a:t>
            </a:r>
            <a:r>
              <a:rPr lang="en-US" sz="2000"/>
              <a:t>= 0.05, we reject </a:t>
            </a:r>
            <a:r>
              <a:rPr lang="en-US" sz="2000" i="1"/>
              <a:t>H</a:t>
            </a:r>
            <a:r>
              <a:rPr lang="en-US" sz="2000" baseline="-25000"/>
              <a:t>0</a:t>
            </a:r>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title"/>
          </p:nvPr>
        </p:nvSpPr>
        <p:spPr>
          <a:xfrm>
            <a:off x="838200" y="76200"/>
            <a:ext cx="10515600" cy="914400"/>
          </a:xfrm>
          <a:noFill/>
        </p:spPr>
        <p:txBody>
          <a:bodyPr/>
          <a:lstStyle/>
          <a:p>
            <a:pPr algn="l" eaLnBrk="1" hangingPunct="1"/>
            <a:r>
              <a:rPr lang="en-US" dirty="0" smtClean="0"/>
              <a:t>Type II Errors</a:t>
            </a:r>
          </a:p>
        </p:txBody>
      </p:sp>
      <p:sp>
        <p:nvSpPr>
          <p:cNvPr id="98307" name="Rectangle 3"/>
          <p:cNvSpPr>
            <a:spLocks noGrp="1" noChangeArrowheads="1"/>
          </p:cNvSpPr>
          <p:nvPr>
            <p:ph idx="1"/>
          </p:nvPr>
        </p:nvSpPr>
        <p:spPr>
          <a:xfrm>
            <a:off x="508000" y="1295400"/>
            <a:ext cx="11379200" cy="4724400"/>
          </a:xfrm>
        </p:spPr>
        <p:txBody>
          <a:bodyPr>
            <a:normAutofit/>
          </a:bodyPr>
          <a:lstStyle/>
          <a:p>
            <a:pPr>
              <a:spcBef>
                <a:spcPts val="1800"/>
              </a:spcBef>
              <a:buFont typeface="Arial" panose="020B0604020202020204" pitchFamily="34" charset="0"/>
              <a:buNone/>
              <a:defRPr/>
            </a:pPr>
            <a:r>
              <a:rPr lang="en-US" sz="2400" dirty="0" smtClean="0">
                <a:solidFill>
                  <a:schemeClr val="tx1"/>
                </a:solidFill>
              </a:rPr>
              <a:t>The probability of a </a:t>
            </a:r>
            <a:r>
              <a:rPr lang="en-US" sz="2400" b="1" dirty="0" smtClean="0">
                <a:solidFill>
                  <a:schemeClr val="tx1"/>
                </a:solidFill>
              </a:rPr>
              <a:t>Type II error </a:t>
            </a:r>
            <a:r>
              <a:rPr lang="en-US" sz="2400" dirty="0" smtClean="0">
                <a:solidFill>
                  <a:schemeClr val="tx1"/>
                </a:solidFill>
              </a:rPr>
              <a:t>is known as </a:t>
            </a:r>
            <a:r>
              <a:rPr lang="en-US" sz="2400" i="1" dirty="0" smtClean="0">
                <a:solidFill>
                  <a:schemeClr val="tx1"/>
                </a:solidFill>
                <a:cs typeface="Arial" panose="020B0604020202020204" pitchFamily="34" charset="0"/>
              </a:rPr>
              <a:t>β</a:t>
            </a:r>
          </a:p>
          <a:p>
            <a:pPr lvl="1">
              <a:buFont typeface="Arial" panose="020B0604020202020204" pitchFamily="34" charset="0"/>
              <a:buChar char="•"/>
              <a:defRPr/>
            </a:pPr>
            <a:r>
              <a:rPr lang="en-US" sz="2400" i="1" dirty="0" smtClean="0">
                <a:solidFill>
                  <a:schemeClr val="tx1"/>
                </a:solidFill>
                <a:cs typeface="Arial" panose="020B0604020202020204" pitchFamily="34" charset="0"/>
              </a:rPr>
              <a:t>β</a:t>
            </a:r>
            <a:r>
              <a:rPr lang="en-US" sz="2400" i="1" dirty="0" smtClean="0">
                <a:solidFill>
                  <a:schemeClr val="tx1"/>
                </a:solidFill>
              </a:rPr>
              <a:t> </a:t>
            </a:r>
            <a:r>
              <a:rPr lang="en-US" sz="2400" dirty="0" smtClean="0">
                <a:solidFill>
                  <a:schemeClr val="tx1"/>
                </a:solidFill>
              </a:rPr>
              <a:t>is the probability of failing to reject a false </a:t>
            </a:r>
            <a:r>
              <a:rPr lang="en-US" sz="2400" i="1" dirty="0" smtClean="0">
                <a:solidFill>
                  <a:schemeClr val="tx1"/>
                </a:solidFill>
              </a:rPr>
              <a:t>H</a:t>
            </a:r>
            <a:r>
              <a:rPr lang="en-US" sz="2400" baseline="-25000" dirty="0" smtClean="0">
                <a:solidFill>
                  <a:schemeClr val="tx1"/>
                </a:solidFill>
              </a:rPr>
              <a:t>0</a:t>
            </a:r>
            <a:endParaRPr lang="en-US" sz="2400" i="1" dirty="0" smtClean="0">
              <a:solidFill>
                <a:schemeClr val="tx1"/>
              </a:solidFill>
            </a:endParaRPr>
          </a:p>
          <a:p>
            <a:pPr>
              <a:spcBef>
                <a:spcPts val="1800"/>
              </a:spcBef>
              <a:buFont typeface="Arial" panose="020B0604020202020204" pitchFamily="34" charset="0"/>
              <a:buNone/>
              <a:defRPr/>
            </a:pPr>
            <a:r>
              <a:rPr lang="en-US" sz="2400" dirty="0" smtClean="0">
                <a:solidFill>
                  <a:schemeClr val="tx1"/>
                </a:solidFill>
              </a:rPr>
              <a:t>Once we set the value for </a:t>
            </a:r>
            <a:r>
              <a:rPr lang="el-GR" sz="2400" i="1" dirty="0" smtClean="0">
                <a:solidFill>
                  <a:schemeClr val="tx1"/>
                </a:solidFill>
              </a:rPr>
              <a:t>α</a:t>
            </a:r>
            <a:r>
              <a:rPr lang="en-US" sz="2400" dirty="0" smtClean="0">
                <a:solidFill>
                  <a:schemeClr val="tx1"/>
                </a:solidFill>
              </a:rPr>
              <a:t>, the value for </a:t>
            </a:r>
            <a:r>
              <a:rPr lang="en-US" sz="2400" i="1" dirty="0" smtClean="0">
                <a:solidFill>
                  <a:schemeClr val="tx1"/>
                </a:solidFill>
                <a:cs typeface="Arial" panose="020B0604020202020204" pitchFamily="34" charset="0"/>
              </a:rPr>
              <a:t>β</a:t>
            </a:r>
            <a:r>
              <a:rPr lang="en-US" sz="2400" dirty="0" smtClean="0">
                <a:solidFill>
                  <a:schemeClr val="tx1"/>
                </a:solidFill>
              </a:rPr>
              <a:t> becomes fixed</a:t>
            </a:r>
          </a:p>
          <a:p>
            <a:pPr marL="457200" indent="-457200">
              <a:spcBef>
                <a:spcPts val="1800"/>
              </a:spcBef>
              <a:buFont typeface="Arial" panose="020B0604020202020204" pitchFamily="34" charset="0"/>
              <a:buChar char="•"/>
              <a:defRPr/>
            </a:pPr>
            <a:r>
              <a:rPr lang="en-US" sz="2400" dirty="0" smtClean="0">
                <a:solidFill>
                  <a:schemeClr val="tx1"/>
                </a:solidFill>
              </a:rPr>
              <a:t>The values for </a:t>
            </a:r>
            <a:r>
              <a:rPr lang="el-GR" sz="2400" i="1" dirty="0" smtClean="0">
                <a:solidFill>
                  <a:schemeClr val="tx1"/>
                </a:solidFill>
              </a:rPr>
              <a:t>α</a:t>
            </a:r>
            <a:r>
              <a:rPr lang="en-US" sz="2400" dirty="0" smtClean="0">
                <a:solidFill>
                  <a:schemeClr val="tx1"/>
                </a:solidFill>
              </a:rPr>
              <a:t> and </a:t>
            </a:r>
            <a:r>
              <a:rPr lang="en-US" sz="2400" i="1" dirty="0" smtClean="0">
                <a:solidFill>
                  <a:schemeClr val="tx1"/>
                </a:solidFill>
                <a:cs typeface="Arial" panose="020B0604020202020204" pitchFamily="34" charset="0"/>
              </a:rPr>
              <a:t>β</a:t>
            </a:r>
            <a:r>
              <a:rPr lang="en-US" sz="2400" dirty="0" smtClean="0">
                <a:solidFill>
                  <a:schemeClr val="tx1"/>
                </a:solidFill>
              </a:rPr>
              <a:t> are inversely related for a constant sample size</a:t>
            </a:r>
          </a:p>
          <a:p>
            <a:pPr marL="457200" indent="-457200">
              <a:spcBef>
                <a:spcPts val="1800"/>
              </a:spcBef>
              <a:buFont typeface="Arial" panose="020B0604020202020204" pitchFamily="34" charset="0"/>
              <a:buChar char="•"/>
              <a:defRPr/>
            </a:pPr>
            <a:r>
              <a:rPr lang="en-US" sz="2400" dirty="0" smtClean="0">
                <a:solidFill>
                  <a:schemeClr val="tx1"/>
                </a:solidFill>
              </a:rPr>
              <a:t>The only way to lower the probability of both errors at the same time is to increase the sample size</a:t>
            </a:r>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Calculating the Probability of Type II Errors Occurring</a:t>
            </a:r>
          </a:p>
        </p:txBody>
      </p:sp>
      <p:sp>
        <p:nvSpPr>
          <p:cNvPr id="92163" name="Content Placeholder 2"/>
          <p:cNvSpPr>
            <a:spLocks noGrp="1"/>
          </p:cNvSpPr>
          <p:nvPr>
            <p:ph idx="1"/>
          </p:nvPr>
        </p:nvSpPr>
        <p:spPr>
          <a:xfrm>
            <a:off x="304801" y="1219201"/>
            <a:ext cx="11514666" cy="4822162"/>
          </a:xfrm>
        </p:spPr>
        <p:txBody>
          <a:bodyPr>
            <a:normAutofit/>
          </a:bodyPr>
          <a:lstStyle/>
          <a:p>
            <a:pPr>
              <a:spcBef>
                <a:spcPts val="1800"/>
              </a:spcBef>
              <a:buFont typeface="Arial" panose="020B0604020202020204" pitchFamily="34" charset="0"/>
              <a:buNone/>
              <a:defRPr/>
            </a:pPr>
            <a:r>
              <a:rPr lang="en-US" sz="2400" dirty="0" smtClean="0">
                <a:solidFill>
                  <a:schemeClr val="tx1"/>
                </a:solidFill>
              </a:rPr>
              <a:t>To calculate </a:t>
            </a:r>
            <a:r>
              <a:rPr lang="en-US" sz="2400" i="1" dirty="0" smtClean="0">
                <a:solidFill>
                  <a:schemeClr val="tx1"/>
                </a:solidFill>
                <a:cs typeface="Arial" panose="020B0604020202020204" pitchFamily="34" charset="0"/>
              </a:rPr>
              <a:t>β</a:t>
            </a:r>
            <a:r>
              <a:rPr lang="en-US" sz="2400" dirty="0" smtClean="0">
                <a:solidFill>
                  <a:schemeClr val="tx1"/>
                </a:solidFill>
              </a:rPr>
              <a:t> we assume that the null hypothesis is not true and should be rightfully rejected</a:t>
            </a:r>
          </a:p>
          <a:p>
            <a:pPr marL="457200" indent="-457200">
              <a:spcBef>
                <a:spcPts val="1800"/>
              </a:spcBef>
              <a:buFont typeface="Arial" panose="020B0604020202020204" pitchFamily="34" charset="0"/>
              <a:buChar char="•"/>
              <a:defRPr/>
            </a:pPr>
            <a:r>
              <a:rPr lang="en-US" sz="2400" dirty="0" smtClean="0">
                <a:solidFill>
                  <a:schemeClr val="tx1"/>
                </a:solidFill>
              </a:rPr>
              <a:t>The value of </a:t>
            </a:r>
            <a:r>
              <a:rPr lang="en-US" sz="2400" i="1" dirty="0" smtClean="0">
                <a:solidFill>
                  <a:schemeClr val="tx1"/>
                </a:solidFill>
                <a:cs typeface="Arial" panose="020B0604020202020204" pitchFamily="34" charset="0"/>
              </a:rPr>
              <a:t>β</a:t>
            </a:r>
            <a:r>
              <a:rPr lang="en-US" sz="2400" i="1" dirty="0" smtClean="0">
                <a:solidFill>
                  <a:schemeClr val="tx1"/>
                </a:solidFill>
              </a:rPr>
              <a:t> </a:t>
            </a:r>
            <a:r>
              <a:rPr lang="en-US" sz="2400" dirty="0" smtClean="0">
                <a:solidFill>
                  <a:schemeClr val="tx1"/>
                </a:solidFill>
              </a:rPr>
              <a:t>depends on the actual value of </a:t>
            </a:r>
            <a:r>
              <a:rPr lang="el-GR" sz="2400" i="1" dirty="0" smtClean="0">
                <a:solidFill>
                  <a:schemeClr val="tx1"/>
                </a:solidFill>
              </a:rPr>
              <a:t>μ</a:t>
            </a:r>
            <a:r>
              <a:rPr lang="en-US" sz="2400" dirty="0" smtClean="0">
                <a:solidFill>
                  <a:schemeClr val="tx1"/>
                </a:solidFill>
              </a:rPr>
              <a:t>, the population mean that is true if </a:t>
            </a:r>
            <a:r>
              <a:rPr lang="en-US" sz="2400" i="1" dirty="0" smtClean="0">
                <a:solidFill>
                  <a:schemeClr val="tx1"/>
                </a:solidFill>
              </a:rPr>
              <a:t>H</a:t>
            </a:r>
            <a:r>
              <a:rPr lang="en-US" sz="2400" baseline="-25000" dirty="0" smtClean="0">
                <a:solidFill>
                  <a:schemeClr val="tx1"/>
                </a:solidFill>
              </a:rPr>
              <a:t>0</a:t>
            </a:r>
            <a:r>
              <a:rPr lang="en-US" sz="2400" dirty="0" smtClean="0">
                <a:solidFill>
                  <a:schemeClr val="tx1"/>
                </a:solidFill>
              </a:rPr>
              <a:t> is false</a:t>
            </a:r>
          </a:p>
          <a:p>
            <a:pPr marL="457200" indent="-457200">
              <a:spcBef>
                <a:spcPts val="1800"/>
              </a:spcBef>
              <a:buFont typeface="Arial" panose="020B0604020202020204" pitchFamily="34" charset="0"/>
              <a:buChar char="•"/>
              <a:defRPr/>
            </a:pPr>
            <a:r>
              <a:rPr lang="en-US" sz="2400" dirty="0" smtClean="0">
                <a:solidFill>
                  <a:schemeClr val="tx1"/>
                </a:solidFill>
              </a:rPr>
              <a:t>Even though we don’t know </a:t>
            </a:r>
            <a:r>
              <a:rPr lang="el-GR" sz="2400" i="1" dirty="0" smtClean="0">
                <a:solidFill>
                  <a:schemeClr val="tx1"/>
                </a:solidFill>
              </a:rPr>
              <a:t>μ</a:t>
            </a:r>
            <a:r>
              <a:rPr lang="en-US" sz="2400" dirty="0" smtClean="0">
                <a:solidFill>
                  <a:schemeClr val="tx1"/>
                </a:solidFill>
              </a:rPr>
              <a:t>, we can specify a value for </a:t>
            </a:r>
            <a:r>
              <a:rPr lang="el-GR" sz="2400" i="1" dirty="0" smtClean="0">
                <a:solidFill>
                  <a:schemeClr val="tx1"/>
                </a:solidFill>
              </a:rPr>
              <a:t>μ </a:t>
            </a:r>
            <a:r>
              <a:rPr lang="en-US" sz="2400" dirty="0" smtClean="0">
                <a:solidFill>
                  <a:schemeClr val="tx1"/>
                </a:solidFill>
              </a:rPr>
              <a:t>and calculate the corresponding value of </a:t>
            </a:r>
            <a:r>
              <a:rPr lang="en-US" sz="2400" i="1" dirty="0" smtClean="0">
                <a:solidFill>
                  <a:schemeClr val="tx1"/>
                </a:solidFill>
                <a:cs typeface="Arial" panose="020B0604020202020204" pitchFamily="34" charset="0"/>
              </a:rPr>
              <a:t>β</a:t>
            </a:r>
            <a:endParaRPr lang="en-US" sz="2400" dirty="0" smtClean="0">
              <a:solidFill>
                <a:schemeClr val="tx1"/>
              </a:solidFill>
              <a:cs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8194" name="Picture 2"/>
          <p:cNvPicPr>
            <a:picLocks noChangeAspect="1" noChangeArrowheads="1"/>
          </p:cNvPicPr>
          <p:nvPr/>
        </p:nvPicPr>
        <p:blipFill>
          <a:blip r:embed="rId2" cstate="print"/>
          <a:srcRect/>
          <a:stretch>
            <a:fillRect/>
          </a:stretch>
        </p:blipFill>
        <p:spPr bwMode="auto">
          <a:xfrm>
            <a:off x="783697" y="1451856"/>
            <a:ext cx="8962398" cy="29959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4800600"/>
            <a:ext cx="10464800" cy="1295400"/>
          </a:xfrm>
          <a:prstGeom prst="rect">
            <a:avLst/>
          </a:prstGeom>
          <a:solidFill>
            <a:srgbClr val="CCE9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139"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the Probability of Type II Errors Occurring</a:t>
            </a:r>
          </a:p>
        </p:txBody>
      </p:sp>
      <p:sp>
        <p:nvSpPr>
          <p:cNvPr id="84996" name="Content Placeholder 2"/>
          <p:cNvSpPr txBox="1">
            <a:spLocks/>
          </p:cNvSpPr>
          <p:nvPr/>
        </p:nvSpPr>
        <p:spPr bwMode="auto">
          <a:xfrm>
            <a:off x="609600" y="1114426"/>
            <a:ext cx="10972800" cy="5133975"/>
          </a:xfrm>
          <a:prstGeom prst="rect">
            <a:avLst/>
          </a:prstGeom>
          <a:noFill/>
          <a:ln w="9525">
            <a:noFill/>
            <a:miter lim="800000"/>
            <a:headEnd/>
            <a:tailEnd/>
          </a:ln>
        </p:spPr>
        <p:txBody>
          <a:bodyPr/>
          <a:lstStyle/>
          <a:p>
            <a:pPr defTabSz="685800">
              <a:lnSpc>
                <a:spcPct val="90000"/>
              </a:lnSpc>
              <a:buClr>
                <a:schemeClr val="folHlink"/>
              </a:buClr>
              <a:buSzPct val="60000"/>
              <a:buFont typeface="Arial" charset="0"/>
              <a:buNone/>
            </a:pPr>
            <a:r>
              <a:rPr lang="en-US" sz="2400" b="1" dirty="0"/>
              <a:t>Example</a:t>
            </a:r>
            <a:r>
              <a:rPr lang="en-US" sz="2400" dirty="0"/>
              <a:t>: A scientist wants to test whether the average daily spring temperature has increased from an average of 50 degrees in a prior year.  From past information she knows that the population standard deviation is 6 degrees, and she plans to test </a:t>
            </a:r>
            <a:r>
              <a:rPr lang="en-US" sz="2400" dirty="0">
                <a:sym typeface="Symbol" pitchFamily="18" charset="2"/>
              </a:rPr>
              <a:t>with </a:t>
            </a:r>
            <a:r>
              <a:rPr lang="en-US" sz="2400" b="1" i="1" dirty="0">
                <a:sym typeface="Symbol" pitchFamily="18" charset="2"/>
              </a:rPr>
              <a:t></a:t>
            </a:r>
            <a:r>
              <a:rPr lang="en-US" sz="2400" dirty="0">
                <a:sym typeface="Symbol" pitchFamily="18" charset="2"/>
              </a:rPr>
              <a:t> = 0.05 </a:t>
            </a:r>
            <a:r>
              <a:rPr lang="en-US" sz="2400" dirty="0"/>
              <a:t>using a sample of size </a:t>
            </a:r>
            <a:r>
              <a:rPr lang="en-US" sz="2400" i="1" dirty="0">
                <a:sym typeface="Symbol" pitchFamily="18" charset="2"/>
              </a:rPr>
              <a:t>n</a:t>
            </a:r>
            <a:r>
              <a:rPr lang="en-US" sz="2400" dirty="0">
                <a:sym typeface="Symbol" pitchFamily="18" charset="2"/>
              </a:rPr>
              <a:t> = 64 days</a:t>
            </a:r>
          </a:p>
          <a:p>
            <a:pPr defTabSz="685800">
              <a:lnSpc>
                <a:spcPct val="90000"/>
              </a:lnSpc>
              <a:spcBef>
                <a:spcPts val="1200"/>
              </a:spcBef>
              <a:buFont typeface="Arial" charset="0"/>
              <a:buNone/>
            </a:pPr>
            <a:r>
              <a:rPr lang="en-US" sz="2400" i="1" dirty="0"/>
              <a:t>	H</a:t>
            </a:r>
            <a:r>
              <a:rPr lang="en-US" sz="2400" baseline="-25000" dirty="0"/>
              <a:t>0</a:t>
            </a:r>
            <a:r>
              <a:rPr lang="en-US" sz="2400" dirty="0"/>
              <a:t>: </a:t>
            </a:r>
            <a:r>
              <a:rPr lang="el-GR" sz="2400" i="1" dirty="0">
                <a:sym typeface="Symbol" pitchFamily="18" charset="2"/>
              </a:rPr>
              <a:t>μ</a:t>
            </a:r>
            <a:r>
              <a:rPr lang="en-US" sz="2400" dirty="0">
                <a:sym typeface="Symbol" pitchFamily="18" charset="2"/>
              </a:rPr>
              <a:t> ≥ 50 	</a:t>
            </a:r>
            <a:r>
              <a:rPr lang="en-US" sz="2400" dirty="0"/>
              <a:t>(the average temperature has not increased)</a:t>
            </a:r>
          </a:p>
          <a:p>
            <a:pPr defTabSz="685800">
              <a:lnSpc>
                <a:spcPct val="90000"/>
              </a:lnSpc>
              <a:spcBef>
                <a:spcPts val="600"/>
              </a:spcBef>
              <a:buFont typeface="Arial" charset="0"/>
              <a:buNone/>
            </a:pPr>
            <a:r>
              <a:rPr lang="en-US" sz="2400" i="1" dirty="0"/>
              <a:t>	H</a:t>
            </a:r>
            <a:r>
              <a:rPr lang="en-US" sz="2400" baseline="-25000" dirty="0"/>
              <a:t>1</a:t>
            </a:r>
            <a:r>
              <a:rPr lang="en-US" sz="2400" dirty="0"/>
              <a:t>: </a:t>
            </a:r>
            <a:r>
              <a:rPr lang="el-GR" sz="2400" i="1" dirty="0">
                <a:sym typeface="Symbol" pitchFamily="18" charset="2"/>
              </a:rPr>
              <a:t>μ</a:t>
            </a:r>
            <a:r>
              <a:rPr lang="en-US" sz="2400" dirty="0"/>
              <a:t> &lt; 50    	(the average has increased from 50 degrees)</a:t>
            </a:r>
          </a:p>
          <a:p>
            <a:pPr defTabSz="685800">
              <a:lnSpc>
                <a:spcPct val="90000"/>
              </a:lnSpc>
              <a:spcBef>
                <a:spcPts val="600"/>
              </a:spcBef>
              <a:buFont typeface="Arial" charset="0"/>
              <a:buNone/>
            </a:pPr>
            <a:endParaRPr lang="en-US" sz="2400" dirty="0" smtClean="0"/>
          </a:p>
          <a:p>
            <a:pPr defTabSz="685800">
              <a:lnSpc>
                <a:spcPct val="90000"/>
              </a:lnSpc>
              <a:spcBef>
                <a:spcPts val="600"/>
              </a:spcBef>
              <a:buFont typeface="Arial" charset="0"/>
              <a:buNone/>
            </a:pPr>
            <a:endParaRPr lang="en-US" sz="2400" dirty="0"/>
          </a:p>
          <a:p>
            <a:pPr defTabSz="685800">
              <a:lnSpc>
                <a:spcPct val="90000"/>
              </a:lnSpc>
              <a:buClr>
                <a:schemeClr val="folHlink"/>
              </a:buClr>
              <a:buSzPct val="60000"/>
            </a:pPr>
            <a:r>
              <a:rPr lang="en-US" sz="2400" dirty="0"/>
              <a:t>Suppose we fail to reject </a:t>
            </a:r>
            <a:r>
              <a:rPr lang="en-US" sz="2400" i="1" dirty="0"/>
              <a:t>H</a:t>
            </a:r>
            <a:r>
              <a:rPr lang="en-US" sz="2400" baseline="-25000" dirty="0"/>
              <a:t>0</a:t>
            </a:r>
            <a:r>
              <a:rPr lang="en-US" sz="2400" dirty="0"/>
              <a:t>: </a:t>
            </a:r>
            <a:r>
              <a:rPr lang="el-GR" sz="2400" i="1" dirty="0">
                <a:sym typeface="Symbol" pitchFamily="18" charset="2"/>
              </a:rPr>
              <a:t>μ</a:t>
            </a:r>
            <a:r>
              <a:rPr lang="en-US" sz="2400" dirty="0">
                <a:sym typeface="Symbol" pitchFamily="18" charset="2"/>
              </a:rPr>
              <a:t> ≥ 50 when in fact the true mean is </a:t>
            </a:r>
            <a:r>
              <a:rPr lang="el-GR" sz="2400" i="1" dirty="0">
                <a:sym typeface="Symbol" pitchFamily="18" charset="2"/>
              </a:rPr>
              <a:t>μ</a:t>
            </a:r>
            <a:r>
              <a:rPr lang="en-US" sz="2400" dirty="0">
                <a:sym typeface="Symbol" pitchFamily="18" charset="2"/>
              </a:rPr>
              <a:t> = 52</a:t>
            </a:r>
          </a:p>
          <a:p>
            <a:pPr defTabSz="685800">
              <a:lnSpc>
                <a:spcPct val="90000"/>
              </a:lnSpc>
              <a:buClr>
                <a:schemeClr val="folHlink"/>
              </a:buClr>
              <a:buSzPct val="60000"/>
            </a:pPr>
            <a:endParaRPr lang="en-US" sz="2400" dirty="0" smtClean="0">
              <a:sym typeface="Symbol" pitchFamily="18" charset="2"/>
            </a:endParaRPr>
          </a:p>
          <a:p>
            <a:pPr defTabSz="685800">
              <a:lnSpc>
                <a:spcPct val="90000"/>
              </a:lnSpc>
              <a:buClr>
                <a:schemeClr val="folHlink"/>
              </a:buClr>
              <a:buSzPct val="60000"/>
            </a:pPr>
            <a:endParaRPr lang="en-US" sz="2400" dirty="0" smtClean="0">
              <a:sym typeface="Symbol" pitchFamily="18" charset="2"/>
            </a:endParaRPr>
          </a:p>
          <a:p>
            <a:pPr defTabSz="685800">
              <a:lnSpc>
                <a:spcPct val="90000"/>
              </a:lnSpc>
              <a:buClr>
                <a:schemeClr val="folHlink"/>
              </a:buClr>
              <a:buSzPct val="60000"/>
            </a:pPr>
            <a:endParaRPr lang="en-US" sz="2400" dirty="0">
              <a:sym typeface="Symbol" pitchFamily="18" charset="2"/>
            </a:endParaRPr>
          </a:p>
          <a:p>
            <a:pPr defTabSz="685800">
              <a:lnSpc>
                <a:spcPct val="90000"/>
              </a:lnSpc>
              <a:buFont typeface="Arial" charset="0"/>
              <a:buChar char="•"/>
            </a:pPr>
            <a:r>
              <a:rPr lang="en-US" sz="2400" dirty="0">
                <a:sym typeface="Symbol" pitchFamily="18" charset="2"/>
              </a:rPr>
              <a:t> What is the probability of Type II error?</a:t>
            </a:r>
          </a:p>
        </p:txBody>
      </p:sp>
      <p:sp>
        <p:nvSpPr>
          <p:cNvPr id="2" name="Rectangle 1"/>
          <p:cNvSpPr/>
          <p:nvPr/>
        </p:nvSpPr>
        <p:spPr>
          <a:xfrm>
            <a:off x="1027288" y="2554111"/>
            <a:ext cx="2133600" cy="990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10400" y="3505200"/>
            <a:ext cx="609600" cy="5334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1139"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the Probability of Type II Errors Occurring</a:t>
            </a:r>
          </a:p>
        </p:txBody>
      </p:sp>
      <p:sp>
        <p:nvSpPr>
          <p:cNvPr id="86020" name="Text Box 4"/>
          <p:cNvSpPr txBox="1">
            <a:spLocks noChangeArrowheads="1"/>
          </p:cNvSpPr>
          <p:nvPr/>
        </p:nvSpPr>
        <p:spPr bwMode="auto">
          <a:xfrm>
            <a:off x="7416800" y="4046539"/>
            <a:ext cx="2743200" cy="307975"/>
          </a:xfrm>
          <a:prstGeom prst="rect">
            <a:avLst/>
          </a:prstGeom>
          <a:noFill/>
          <a:ln w="9525">
            <a:noFill/>
            <a:miter lim="800000"/>
            <a:headEnd/>
            <a:tailEnd/>
          </a:ln>
        </p:spPr>
        <p:txBody>
          <a:bodyPr>
            <a:spAutoFit/>
          </a:bodyPr>
          <a:lstStyle/>
          <a:p>
            <a:pPr eaLnBrk="1" hangingPunct="1">
              <a:spcBef>
                <a:spcPct val="50000"/>
              </a:spcBef>
            </a:pPr>
            <a:r>
              <a:rPr lang="en-US" sz="1400"/>
              <a:t>Reject  </a:t>
            </a:r>
            <a:r>
              <a:rPr lang="en-US" sz="1400" i="1"/>
              <a:t>H</a:t>
            </a:r>
            <a:r>
              <a:rPr lang="en-US" sz="1400" baseline="-25000"/>
              <a:t>0</a:t>
            </a:r>
            <a:r>
              <a:rPr lang="en-US" sz="1400"/>
              <a:t>: </a:t>
            </a:r>
            <a:r>
              <a:rPr lang="en-US" sz="1400" i="1">
                <a:sym typeface="Symbol" pitchFamily="18" charset="2"/>
              </a:rPr>
              <a:t></a:t>
            </a:r>
            <a:r>
              <a:rPr lang="en-US" sz="1400">
                <a:sym typeface="Symbol" pitchFamily="18" charset="2"/>
              </a:rPr>
              <a:t>  50</a:t>
            </a:r>
          </a:p>
        </p:txBody>
      </p:sp>
      <p:sp>
        <p:nvSpPr>
          <p:cNvPr id="86021" name="Text Box 14"/>
          <p:cNvSpPr txBox="1">
            <a:spLocks noChangeArrowheads="1"/>
          </p:cNvSpPr>
          <p:nvPr/>
        </p:nvSpPr>
        <p:spPr bwMode="auto">
          <a:xfrm>
            <a:off x="2540000" y="4059239"/>
            <a:ext cx="3454400" cy="307975"/>
          </a:xfrm>
          <a:prstGeom prst="rect">
            <a:avLst/>
          </a:prstGeom>
          <a:noFill/>
          <a:ln w="9525">
            <a:noFill/>
            <a:miter lim="800000"/>
            <a:headEnd/>
            <a:tailEnd/>
          </a:ln>
        </p:spPr>
        <p:txBody>
          <a:bodyPr>
            <a:spAutoFit/>
          </a:bodyPr>
          <a:lstStyle/>
          <a:p>
            <a:pPr eaLnBrk="1" hangingPunct="1">
              <a:spcBef>
                <a:spcPct val="50000"/>
              </a:spcBef>
            </a:pPr>
            <a:r>
              <a:rPr lang="en-US" sz="1400"/>
              <a:t>Do not reject </a:t>
            </a:r>
            <a:r>
              <a:rPr lang="en-US" sz="1400" i="1"/>
              <a:t>H</a:t>
            </a:r>
            <a:r>
              <a:rPr lang="en-US" sz="1400" baseline="-25000"/>
              <a:t>0 </a:t>
            </a:r>
            <a:r>
              <a:rPr lang="en-US" sz="1400"/>
              <a:t>: </a:t>
            </a:r>
            <a:r>
              <a:rPr lang="en-US" sz="1400" i="1">
                <a:sym typeface="Symbol" pitchFamily="18" charset="2"/>
              </a:rPr>
              <a:t></a:t>
            </a:r>
            <a:r>
              <a:rPr lang="en-US" sz="1400">
                <a:sym typeface="Symbol" pitchFamily="18" charset="2"/>
              </a:rPr>
              <a:t>  50</a:t>
            </a:r>
          </a:p>
        </p:txBody>
      </p:sp>
      <p:sp>
        <p:nvSpPr>
          <p:cNvPr id="86022" name="Freeform 5"/>
          <p:cNvSpPr>
            <a:spLocks/>
          </p:cNvSpPr>
          <p:nvPr/>
        </p:nvSpPr>
        <p:spPr bwMode="auto">
          <a:xfrm flipH="1">
            <a:off x="7207251" y="3181350"/>
            <a:ext cx="1229783" cy="323850"/>
          </a:xfrm>
          <a:custGeom>
            <a:avLst/>
            <a:gdLst>
              <a:gd name="T0" fmla="*/ 2147483647 w 10092"/>
              <a:gd name="T1" fmla="*/ 2147483647 h 14167"/>
              <a:gd name="T2" fmla="*/ 2147483647 w 10092"/>
              <a:gd name="T3" fmla="*/ 2147483647 h 14167"/>
              <a:gd name="T4" fmla="*/ 2147483647 w 10092"/>
              <a:gd name="T5" fmla="*/ 2147483647 h 14167"/>
              <a:gd name="T6" fmla="*/ 2147483647 w 10092"/>
              <a:gd name="T7" fmla="*/ 2147483647 h 14167"/>
              <a:gd name="T8" fmla="*/ 2147483647 w 10092"/>
              <a:gd name="T9" fmla="*/ 2147483647 h 14167"/>
              <a:gd name="T10" fmla="*/ 2147483647 w 10092"/>
              <a:gd name="T11" fmla="*/ 0 h 14167"/>
              <a:gd name="T12" fmla="*/ 2147483647 w 10092"/>
              <a:gd name="T13" fmla="*/ 2147483647 h 14167"/>
              <a:gd name="T14" fmla="*/ 2147483647 w 10092"/>
              <a:gd name="T15" fmla="*/ 2147483647 h 14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92" h="14167">
                <a:moveTo>
                  <a:pt x="13" y="13943"/>
                </a:moveTo>
                <a:cubicBezTo>
                  <a:pt x="-39" y="13123"/>
                  <a:pt x="92" y="12200"/>
                  <a:pt x="40" y="11380"/>
                </a:cubicBezTo>
                <a:lnTo>
                  <a:pt x="4265" y="9668"/>
                </a:lnTo>
                <a:lnTo>
                  <a:pt x="7048" y="6836"/>
                </a:lnTo>
                <a:lnTo>
                  <a:pt x="8726" y="3561"/>
                </a:lnTo>
                <a:lnTo>
                  <a:pt x="10092" y="0"/>
                </a:lnTo>
                <a:cubicBezTo>
                  <a:pt x="10101" y="127"/>
                  <a:pt x="10031" y="47"/>
                  <a:pt x="10040" y="174"/>
                </a:cubicBezTo>
                <a:cubicBezTo>
                  <a:pt x="10066" y="359"/>
                  <a:pt x="10040" y="9503"/>
                  <a:pt x="10040" y="14167"/>
                </a:cubicBezTo>
              </a:path>
            </a:pathLst>
          </a:custGeom>
          <a:solidFill>
            <a:srgbClr val="FFC000"/>
          </a:solidFill>
          <a:ln w="9525">
            <a:noFill/>
            <a:round/>
            <a:headEnd/>
            <a:tailEnd/>
          </a:ln>
        </p:spPr>
        <p:txBody>
          <a:bodyPr/>
          <a:lstStyle/>
          <a:p>
            <a:endParaRPr lang="en-US"/>
          </a:p>
        </p:txBody>
      </p:sp>
      <p:sp>
        <p:nvSpPr>
          <p:cNvPr id="86023" name="Freeform 6"/>
          <p:cNvSpPr>
            <a:spLocks/>
          </p:cNvSpPr>
          <p:nvPr/>
        </p:nvSpPr>
        <p:spPr bwMode="auto">
          <a:xfrm>
            <a:off x="5283200" y="4586288"/>
            <a:ext cx="3149600"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86024" name="Freeform 7"/>
          <p:cNvSpPr>
            <a:spLocks/>
          </p:cNvSpPr>
          <p:nvPr/>
        </p:nvSpPr>
        <p:spPr bwMode="auto">
          <a:xfrm>
            <a:off x="8432800" y="4586288"/>
            <a:ext cx="2946400"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86025" name="Line 8"/>
          <p:cNvSpPr>
            <a:spLocks noChangeShapeType="1"/>
          </p:cNvSpPr>
          <p:nvPr/>
        </p:nvSpPr>
        <p:spPr bwMode="auto">
          <a:xfrm>
            <a:off x="4978400" y="5943600"/>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86026" name="Line 11"/>
          <p:cNvSpPr>
            <a:spLocks noChangeShapeType="1"/>
          </p:cNvSpPr>
          <p:nvPr/>
        </p:nvSpPr>
        <p:spPr bwMode="auto">
          <a:xfrm>
            <a:off x="8432800" y="4572000"/>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86027" name="Line 12"/>
          <p:cNvSpPr>
            <a:spLocks noChangeShapeType="1"/>
          </p:cNvSpPr>
          <p:nvPr/>
        </p:nvSpPr>
        <p:spPr bwMode="auto">
          <a:xfrm>
            <a:off x="7213600" y="3200400"/>
            <a:ext cx="0" cy="304800"/>
          </a:xfrm>
          <a:prstGeom prst="line">
            <a:avLst/>
          </a:prstGeom>
          <a:noFill/>
          <a:ln w="19050">
            <a:solidFill>
              <a:schemeClr val="tx1"/>
            </a:solidFill>
            <a:round/>
            <a:headEnd/>
            <a:tailEnd/>
          </a:ln>
          <a:effectLst/>
        </p:spPr>
        <p:txBody>
          <a:bodyPr wrap="none" anchor="ctr"/>
          <a:lstStyle/>
          <a:p>
            <a:endParaRPr lang="en-US"/>
          </a:p>
        </p:txBody>
      </p:sp>
      <p:sp>
        <p:nvSpPr>
          <p:cNvPr id="86028" name="Freeform 15"/>
          <p:cNvSpPr>
            <a:spLocks/>
          </p:cNvSpPr>
          <p:nvPr/>
        </p:nvSpPr>
        <p:spPr bwMode="auto">
          <a:xfrm>
            <a:off x="2336800" y="2133600"/>
            <a:ext cx="3149600"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86029" name="Freeform 16"/>
          <p:cNvSpPr>
            <a:spLocks/>
          </p:cNvSpPr>
          <p:nvPr/>
        </p:nvSpPr>
        <p:spPr bwMode="auto">
          <a:xfrm>
            <a:off x="5486400" y="2133600"/>
            <a:ext cx="2946400"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86030" name="Line 18"/>
          <p:cNvSpPr>
            <a:spLocks noChangeShapeType="1"/>
          </p:cNvSpPr>
          <p:nvPr/>
        </p:nvSpPr>
        <p:spPr bwMode="auto">
          <a:xfrm>
            <a:off x="5486400" y="2133600"/>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86031" name="Line 19"/>
          <p:cNvSpPr>
            <a:spLocks noChangeShapeType="1"/>
          </p:cNvSpPr>
          <p:nvPr/>
        </p:nvSpPr>
        <p:spPr bwMode="auto">
          <a:xfrm flipH="1">
            <a:off x="7213600" y="4343400"/>
            <a:ext cx="19304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86032" name="Text Box 20"/>
          <p:cNvSpPr txBox="1">
            <a:spLocks noChangeArrowheads="1"/>
          </p:cNvSpPr>
          <p:nvPr/>
        </p:nvSpPr>
        <p:spPr bwMode="auto">
          <a:xfrm>
            <a:off x="8128000" y="5943601"/>
            <a:ext cx="660400" cy="366713"/>
          </a:xfrm>
          <a:prstGeom prst="rect">
            <a:avLst/>
          </a:prstGeom>
          <a:noFill/>
          <a:ln w="19050" algn="ctr">
            <a:noFill/>
            <a:miter lim="800000"/>
            <a:headEnd/>
            <a:tailEnd/>
          </a:ln>
          <a:effectLst/>
        </p:spPr>
        <p:txBody>
          <a:bodyPr>
            <a:spAutoFit/>
          </a:bodyPr>
          <a:lstStyle/>
          <a:p>
            <a:pPr eaLnBrk="1" hangingPunct="1">
              <a:spcBef>
                <a:spcPct val="50000"/>
              </a:spcBef>
            </a:pPr>
            <a:r>
              <a:rPr lang="en-US"/>
              <a:t>52</a:t>
            </a:r>
          </a:p>
        </p:txBody>
      </p:sp>
      <p:sp>
        <p:nvSpPr>
          <p:cNvPr id="86033" name="Text Box 21"/>
          <p:cNvSpPr txBox="1">
            <a:spLocks noChangeArrowheads="1"/>
          </p:cNvSpPr>
          <p:nvPr/>
        </p:nvSpPr>
        <p:spPr bwMode="auto">
          <a:xfrm>
            <a:off x="5181600" y="3530601"/>
            <a:ext cx="711200" cy="366713"/>
          </a:xfrm>
          <a:prstGeom prst="rect">
            <a:avLst/>
          </a:prstGeom>
          <a:noFill/>
          <a:ln w="19050" algn="ctr">
            <a:noFill/>
            <a:miter lim="800000"/>
            <a:headEnd/>
            <a:tailEnd/>
          </a:ln>
          <a:effectLst/>
        </p:spPr>
        <p:txBody>
          <a:bodyPr>
            <a:spAutoFit/>
          </a:bodyPr>
          <a:lstStyle/>
          <a:p>
            <a:pPr eaLnBrk="1" hangingPunct="1">
              <a:spcBef>
                <a:spcPct val="50000"/>
              </a:spcBef>
            </a:pPr>
            <a:r>
              <a:rPr lang="en-US"/>
              <a:t>50</a:t>
            </a:r>
          </a:p>
        </p:txBody>
      </p:sp>
      <p:sp>
        <p:nvSpPr>
          <p:cNvPr id="86034" name="Line 22"/>
          <p:cNvSpPr>
            <a:spLocks noChangeShapeType="1"/>
          </p:cNvSpPr>
          <p:nvPr/>
        </p:nvSpPr>
        <p:spPr bwMode="auto">
          <a:xfrm flipV="1">
            <a:off x="7213600" y="4191000"/>
            <a:ext cx="0" cy="1752600"/>
          </a:xfrm>
          <a:prstGeom prst="line">
            <a:avLst/>
          </a:prstGeom>
          <a:noFill/>
          <a:ln w="28575">
            <a:solidFill>
              <a:schemeClr val="tx1"/>
            </a:solidFill>
            <a:prstDash val="sysDot"/>
            <a:round/>
            <a:headEnd/>
            <a:tailEnd/>
          </a:ln>
          <a:effectLst/>
        </p:spPr>
        <p:txBody>
          <a:bodyPr wrap="none" anchor="ctr"/>
          <a:lstStyle/>
          <a:p>
            <a:endParaRPr lang="en-US"/>
          </a:p>
        </p:txBody>
      </p:sp>
      <p:graphicFrame>
        <p:nvGraphicFramePr>
          <p:cNvPr id="86035" name="Object 1"/>
          <p:cNvGraphicFramePr>
            <a:graphicFrameLocks noChangeAspect="1"/>
          </p:cNvGraphicFramePr>
          <p:nvPr/>
        </p:nvGraphicFramePr>
        <p:xfrm>
          <a:off x="6781800" y="3505201"/>
          <a:ext cx="808567" cy="468313"/>
        </p:xfrm>
        <a:graphic>
          <a:graphicData uri="http://schemas.openxmlformats.org/presentationml/2006/ole">
            <p:oleObj spid="_x0000_s1203202" name="Equation" r:id="rId3" imgW="266584" imgH="228501" progId="">
              <p:embed/>
            </p:oleObj>
          </a:graphicData>
        </a:graphic>
      </p:graphicFrame>
      <p:graphicFrame>
        <p:nvGraphicFramePr>
          <p:cNvPr id="86036" name="Object 2"/>
          <p:cNvGraphicFramePr>
            <a:graphicFrameLocks noChangeAspect="1"/>
          </p:cNvGraphicFramePr>
          <p:nvPr/>
        </p:nvGraphicFramePr>
        <p:xfrm>
          <a:off x="5213352" y="3733800"/>
          <a:ext cx="577849" cy="457200"/>
        </p:xfrm>
        <a:graphic>
          <a:graphicData uri="http://schemas.openxmlformats.org/presentationml/2006/ole">
            <p:oleObj spid="_x0000_s1203203" name="Equation" r:id="rId4" imgW="266469" imgH="241091" progId="">
              <p:embed/>
            </p:oleObj>
          </a:graphicData>
        </a:graphic>
      </p:graphicFrame>
      <p:sp>
        <p:nvSpPr>
          <p:cNvPr id="86037" name="Text Box 20"/>
          <p:cNvSpPr txBox="1">
            <a:spLocks noChangeArrowheads="1"/>
          </p:cNvSpPr>
          <p:nvPr/>
        </p:nvSpPr>
        <p:spPr bwMode="auto">
          <a:xfrm>
            <a:off x="7213601" y="2706689"/>
            <a:ext cx="1409700" cy="338137"/>
          </a:xfrm>
          <a:prstGeom prst="rect">
            <a:avLst/>
          </a:prstGeom>
          <a:noFill/>
          <a:ln w="19050" algn="ctr">
            <a:noFill/>
            <a:miter lim="800000"/>
            <a:headEnd/>
            <a:tailEnd/>
          </a:ln>
          <a:effectLst/>
        </p:spPr>
        <p:txBody>
          <a:bodyPr>
            <a:spAutoFit/>
          </a:bodyPr>
          <a:lstStyle/>
          <a:p>
            <a:pPr eaLnBrk="1" hangingPunct="1">
              <a:spcBef>
                <a:spcPct val="50000"/>
              </a:spcBef>
            </a:pPr>
            <a:r>
              <a:rPr lang="el-GR" sz="1600" i="1"/>
              <a:t>α</a:t>
            </a:r>
            <a:r>
              <a:rPr lang="en-US" sz="1600" i="1"/>
              <a:t> = </a:t>
            </a:r>
            <a:r>
              <a:rPr lang="en-US" sz="1600"/>
              <a:t>0.05</a:t>
            </a:r>
          </a:p>
        </p:txBody>
      </p:sp>
      <p:sp>
        <p:nvSpPr>
          <p:cNvPr id="86038" name="Line 26"/>
          <p:cNvSpPr>
            <a:spLocks noChangeShapeType="1"/>
          </p:cNvSpPr>
          <p:nvPr/>
        </p:nvSpPr>
        <p:spPr bwMode="auto">
          <a:xfrm flipH="1">
            <a:off x="7518400" y="3003550"/>
            <a:ext cx="203200" cy="2921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86039" name="Line 13"/>
          <p:cNvSpPr>
            <a:spLocks noChangeShapeType="1"/>
          </p:cNvSpPr>
          <p:nvPr/>
        </p:nvSpPr>
        <p:spPr bwMode="auto">
          <a:xfrm>
            <a:off x="1930400" y="4343400"/>
            <a:ext cx="52832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86040" name="Line 8"/>
          <p:cNvSpPr>
            <a:spLocks noChangeShapeType="1"/>
          </p:cNvSpPr>
          <p:nvPr/>
        </p:nvSpPr>
        <p:spPr bwMode="auto">
          <a:xfrm>
            <a:off x="2032000" y="3505200"/>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86041" name="Line 12"/>
          <p:cNvSpPr>
            <a:spLocks noChangeShapeType="1"/>
          </p:cNvSpPr>
          <p:nvPr/>
        </p:nvSpPr>
        <p:spPr bwMode="auto">
          <a:xfrm>
            <a:off x="7213600" y="4059238"/>
            <a:ext cx="0" cy="436562"/>
          </a:xfrm>
          <a:prstGeom prst="line">
            <a:avLst/>
          </a:prstGeom>
          <a:noFill/>
          <a:ln w="19050">
            <a:solidFill>
              <a:schemeClr val="tx1"/>
            </a:solidFill>
            <a:round/>
            <a:headEnd/>
            <a:tailEnd/>
          </a:ln>
          <a:effectLst/>
        </p:spPr>
        <p:txBody>
          <a:bodyPr wrap="none" anchor="ctr"/>
          <a:lstStyle/>
          <a:p>
            <a:endParaRPr lang="en-US"/>
          </a:p>
        </p:txBody>
      </p:sp>
      <p:sp>
        <p:nvSpPr>
          <p:cNvPr id="30" name="Oval 29"/>
          <p:cNvSpPr/>
          <p:nvPr/>
        </p:nvSpPr>
        <p:spPr>
          <a:xfrm>
            <a:off x="2336800" y="4038600"/>
            <a:ext cx="3200400" cy="38100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Oval 43"/>
          <p:cNvSpPr/>
          <p:nvPr/>
        </p:nvSpPr>
        <p:spPr>
          <a:xfrm>
            <a:off x="8128000" y="5945188"/>
            <a:ext cx="660400" cy="38100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6044" name="Text Box 25"/>
          <p:cNvSpPr txBox="1">
            <a:spLocks noChangeArrowheads="1"/>
          </p:cNvSpPr>
          <p:nvPr/>
        </p:nvSpPr>
        <p:spPr bwMode="auto">
          <a:xfrm>
            <a:off x="9550400" y="4110039"/>
            <a:ext cx="2540000" cy="923925"/>
          </a:xfrm>
          <a:prstGeom prst="rect">
            <a:avLst/>
          </a:prstGeom>
          <a:noFill/>
          <a:ln w="19050" algn="ctr">
            <a:solidFill>
              <a:schemeClr val="tx1"/>
            </a:solidFill>
            <a:miter lim="800000"/>
            <a:headEnd/>
            <a:tailEnd/>
          </a:ln>
        </p:spPr>
        <p:txBody>
          <a:bodyPr>
            <a:spAutoFit/>
          </a:bodyPr>
          <a:lstStyle/>
          <a:p>
            <a:pPr eaLnBrk="1" hangingPunct="1"/>
            <a:r>
              <a:rPr lang="en-US"/>
              <a:t>This is the actual distribution of</a:t>
            </a:r>
          </a:p>
          <a:p>
            <a:pPr eaLnBrk="1" hangingPunct="1"/>
            <a:r>
              <a:rPr lang="en-US"/>
              <a:t>  if </a:t>
            </a:r>
            <a:r>
              <a:rPr lang="en-US" i="1">
                <a:sym typeface="Symbol" pitchFamily="18" charset="2"/>
              </a:rPr>
              <a:t></a:t>
            </a:r>
            <a:r>
              <a:rPr lang="en-US">
                <a:sym typeface="Symbol" pitchFamily="18" charset="2"/>
              </a:rPr>
              <a:t> = 52</a:t>
            </a:r>
          </a:p>
        </p:txBody>
      </p:sp>
      <p:graphicFrame>
        <p:nvGraphicFramePr>
          <p:cNvPr id="86045" name="Object 34"/>
          <p:cNvGraphicFramePr>
            <a:graphicFrameLocks noChangeAspect="1"/>
          </p:cNvGraphicFramePr>
          <p:nvPr/>
        </p:nvGraphicFramePr>
        <p:xfrm>
          <a:off x="11582400" y="4419600"/>
          <a:ext cx="330200" cy="292100"/>
        </p:xfrm>
        <a:graphic>
          <a:graphicData uri="http://schemas.openxmlformats.org/presentationml/2006/ole">
            <p:oleObj spid="_x0000_s1203204" name="Equation" r:id="rId5" imgW="139579" imgH="164957" progId="">
              <p:embed/>
            </p:oleObj>
          </a:graphicData>
        </a:graphic>
      </p:graphicFrame>
      <p:sp>
        <p:nvSpPr>
          <p:cNvPr id="86046" name="Line 26"/>
          <p:cNvSpPr>
            <a:spLocks noChangeShapeType="1"/>
          </p:cNvSpPr>
          <p:nvPr/>
        </p:nvSpPr>
        <p:spPr bwMode="auto">
          <a:xfrm flipH="1">
            <a:off x="9702800" y="5033963"/>
            <a:ext cx="203200" cy="290512"/>
          </a:xfrm>
          <a:prstGeom prst="line">
            <a:avLst/>
          </a:prstGeom>
          <a:noFill/>
          <a:ln w="19050">
            <a:solidFill>
              <a:schemeClr val="tx1"/>
            </a:solidFill>
            <a:round/>
            <a:headEnd/>
            <a:tailEnd type="triangle" w="med" len="med"/>
          </a:ln>
          <a:effectLst/>
        </p:spPr>
        <p:txBody>
          <a:bodyPr wrap="none" anchor="ctr"/>
          <a:lstStyle/>
          <a:p>
            <a:endParaRPr lang="en-US"/>
          </a:p>
        </p:txBody>
      </p:sp>
      <p:sp>
        <p:nvSpPr>
          <p:cNvPr id="40" name="Left Brace 39"/>
          <p:cNvSpPr/>
          <p:nvPr/>
        </p:nvSpPr>
        <p:spPr>
          <a:xfrm rot="16200000">
            <a:off x="4476750" y="2127250"/>
            <a:ext cx="342900" cy="49276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86048" name="Text Box 28"/>
          <p:cNvSpPr txBox="1">
            <a:spLocks noChangeArrowheads="1"/>
          </p:cNvSpPr>
          <p:nvPr/>
        </p:nvSpPr>
        <p:spPr bwMode="auto">
          <a:xfrm>
            <a:off x="342901" y="5068888"/>
            <a:ext cx="3721100" cy="646112"/>
          </a:xfrm>
          <a:prstGeom prst="rect">
            <a:avLst/>
          </a:prstGeom>
          <a:noFill/>
          <a:ln w="19050" algn="ctr">
            <a:solidFill>
              <a:schemeClr val="tx1"/>
            </a:solidFill>
            <a:miter lim="800000"/>
            <a:headEnd/>
            <a:tailEnd/>
          </a:ln>
        </p:spPr>
        <p:txBody>
          <a:bodyPr>
            <a:spAutoFit/>
          </a:bodyPr>
          <a:lstStyle/>
          <a:p>
            <a:pPr eaLnBrk="1" hangingPunct="1">
              <a:spcBef>
                <a:spcPct val="50000"/>
              </a:spcBef>
            </a:pPr>
            <a:r>
              <a:rPr lang="en-US"/>
              <a:t>This is the range of  where </a:t>
            </a:r>
            <a:r>
              <a:rPr lang="en-US" i="1"/>
              <a:t>H</a:t>
            </a:r>
            <a:r>
              <a:rPr lang="en-US" baseline="-25000"/>
              <a:t>0</a:t>
            </a:r>
            <a:r>
              <a:rPr lang="en-US"/>
              <a:t> is </a:t>
            </a:r>
            <a:r>
              <a:rPr lang="en-US" b="1"/>
              <a:t>not rejected</a:t>
            </a:r>
            <a:endParaRPr lang="en-US" b="1">
              <a:sym typeface="Symbol" pitchFamily="18" charset="2"/>
            </a:endParaRPr>
          </a:p>
        </p:txBody>
      </p:sp>
      <p:graphicFrame>
        <p:nvGraphicFramePr>
          <p:cNvPr id="86049" name="Object 40"/>
          <p:cNvGraphicFramePr>
            <a:graphicFrameLocks noChangeAspect="1"/>
          </p:cNvGraphicFramePr>
          <p:nvPr/>
        </p:nvGraphicFramePr>
        <p:xfrm>
          <a:off x="3149600" y="5100638"/>
          <a:ext cx="330200" cy="292100"/>
        </p:xfrm>
        <a:graphic>
          <a:graphicData uri="http://schemas.openxmlformats.org/presentationml/2006/ole">
            <p:oleObj spid="_x0000_s1203205" name="Equation" r:id="rId6" imgW="139579" imgH="164957" progId="">
              <p:embed/>
            </p:oleObj>
          </a:graphicData>
        </a:graphic>
      </p:graphicFrame>
      <p:sp>
        <p:nvSpPr>
          <p:cNvPr id="86050" name="Line 26"/>
          <p:cNvSpPr>
            <a:spLocks noChangeShapeType="1"/>
          </p:cNvSpPr>
          <p:nvPr/>
        </p:nvSpPr>
        <p:spPr bwMode="auto">
          <a:xfrm flipV="1">
            <a:off x="3860800" y="4787900"/>
            <a:ext cx="711200" cy="2794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86051" name="Content Placeholder 2"/>
          <p:cNvSpPr txBox="1">
            <a:spLocks/>
          </p:cNvSpPr>
          <p:nvPr/>
        </p:nvSpPr>
        <p:spPr bwMode="auto">
          <a:xfrm>
            <a:off x="812800" y="1114425"/>
            <a:ext cx="9956800" cy="914400"/>
          </a:xfrm>
          <a:prstGeom prst="rect">
            <a:avLst/>
          </a:prstGeom>
          <a:noFill/>
          <a:ln w="9525">
            <a:noFill/>
            <a:miter lim="800000"/>
            <a:headEnd/>
            <a:tailEnd/>
          </a:ln>
        </p:spPr>
        <p:txBody>
          <a:bodyPr/>
          <a:lstStyle/>
          <a:p>
            <a:pPr defTabSz="685800">
              <a:lnSpc>
                <a:spcPct val="90000"/>
              </a:lnSpc>
              <a:buClr>
                <a:schemeClr val="folHlink"/>
              </a:buClr>
              <a:buSzPct val="60000"/>
            </a:pPr>
            <a:r>
              <a:rPr lang="en-US" sz="2400" b="1" dirty="0"/>
              <a:t>Example</a:t>
            </a:r>
            <a:r>
              <a:rPr lang="en-US" sz="2400" dirty="0"/>
              <a:t>:  Suppose we fail to reject </a:t>
            </a:r>
            <a:r>
              <a:rPr lang="en-US" sz="2400" i="1" dirty="0"/>
              <a:t>H</a:t>
            </a:r>
            <a:r>
              <a:rPr lang="en-US" sz="2400" baseline="-25000" dirty="0"/>
              <a:t>0</a:t>
            </a:r>
            <a:r>
              <a:rPr lang="en-US" sz="2400" dirty="0"/>
              <a:t>: </a:t>
            </a:r>
            <a:r>
              <a:rPr lang="el-GR" sz="2400" i="1" dirty="0">
                <a:sym typeface="Symbol" pitchFamily="18" charset="2"/>
              </a:rPr>
              <a:t>μ</a:t>
            </a:r>
            <a:r>
              <a:rPr lang="en-US" sz="2400" dirty="0">
                <a:sym typeface="Symbol" pitchFamily="18" charset="2"/>
              </a:rPr>
              <a:t> ≥ 50 </a:t>
            </a:r>
          </a:p>
          <a:p>
            <a:pPr defTabSz="685800">
              <a:lnSpc>
                <a:spcPct val="90000"/>
              </a:lnSpc>
              <a:buClr>
                <a:schemeClr val="folHlink"/>
              </a:buClr>
              <a:buSzPct val="60000"/>
            </a:pPr>
            <a:r>
              <a:rPr lang="en-US" sz="2400" dirty="0">
                <a:sym typeface="Symbol" pitchFamily="18" charset="2"/>
              </a:rPr>
              <a:t>		</a:t>
            </a:r>
            <a:r>
              <a:rPr lang="en-US" sz="2400" dirty="0" smtClean="0">
                <a:sym typeface="Symbol" pitchFamily="18" charset="2"/>
              </a:rPr>
              <a:t>                                   </a:t>
            </a:r>
            <a:r>
              <a:rPr lang="en-US" sz="2400" dirty="0">
                <a:sym typeface="Symbol" pitchFamily="18" charset="2"/>
              </a:rPr>
              <a:t>when in fact the true mean is </a:t>
            </a:r>
            <a:r>
              <a:rPr lang="el-GR" sz="2400" i="1" dirty="0">
                <a:sym typeface="Symbol" pitchFamily="18" charset="2"/>
              </a:rPr>
              <a:t>μ</a:t>
            </a:r>
            <a:r>
              <a:rPr lang="en-US" sz="2400" dirty="0">
                <a:sym typeface="Symbol" pitchFamily="18" charset="2"/>
              </a:rPr>
              <a:t> = 52</a:t>
            </a:r>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reeform 5"/>
          <p:cNvSpPr>
            <a:spLocks/>
          </p:cNvSpPr>
          <p:nvPr/>
        </p:nvSpPr>
        <p:spPr bwMode="auto">
          <a:xfrm>
            <a:off x="5264151" y="5257800"/>
            <a:ext cx="1955800" cy="687388"/>
          </a:xfrm>
          <a:custGeom>
            <a:avLst/>
            <a:gdLst>
              <a:gd name="T0" fmla="*/ 2147483647 w 12264"/>
              <a:gd name="T1" fmla="*/ 2147483647 h 13808"/>
              <a:gd name="T2" fmla="*/ 2147483647 w 12264"/>
              <a:gd name="T3" fmla="*/ 2147483647 h 13808"/>
              <a:gd name="T4" fmla="*/ 2147483647 w 12264"/>
              <a:gd name="T5" fmla="*/ 2147483647 h 13808"/>
              <a:gd name="T6" fmla="*/ 2147483647 w 12264"/>
              <a:gd name="T7" fmla="*/ 2147483647 h 13808"/>
              <a:gd name="T8" fmla="*/ 2147483647 w 12264"/>
              <a:gd name="T9" fmla="*/ 2147483647 h 13808"/>
              <a:gd name="T10" fmla="*/ 2147483647 w 12264"/>
              <a:gd name="T11" fmla="*/ 2147483647 h 13808"/>
              <a:gd name="T12" fmla="*/ 2147483647 w 12264"/>
              <a:gd name="T13" fmla="*/ 2147483647 h 13808"/>
              <a:gd name="T14" fmla="*/ 2147483647 w 12264"/>
              <a:gd name="T15" fmla="*/ 2147483647 h 13808"/>
              <a:gd name="T16" fmla="*/ 2147483647 w 12264"/>
              <a:gd name="T17" fmla="*/ 2147483647 h 13808"/>
              <a:gd name="T18" fmla="*/ 2147483647 w 12264"/>
              <a:gd name="T19" fmla="*/ 2147483647 h 13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64" h="13808">
                <a:moveTo>
                  <a:pt x="14" y="13775"/>
                </a:moveTo>
                <a:cubicBezTo>
                  <a:pt x="22" y="13003"/>
                  <a:pt x="-7" y="13372"/>
                  <a:pt x="1" y="12361"/>
                </a:cubicBezTo>
                <a:cubicBezTo>
                  <a:pt x="1224" y="12173"/>
                  <a:pt x="2446" y="12082"/>
                  <a:pt x="3709" y="11463"/>
                </a:cubicBezTo>
                <a:cubicBezTo>
                  <a:pt x="4557" y="11130"/>
                  <a:pt x="5607" y="10539"/>
                  <a:pt x="5988" y="10171"/>
                </a:cubicBezTo>
                <a:cubicBezTo>
                  <a:pt x="6474" y="9748"/>
                  <a:pt x="7139" y="9206"/>
                  <a:pt x="7562" y="8686"/>
                </a:cubicBezTo>
                <a:cubicBezTo>
                  <a:pt x="7985" y="8166"/>
                  <a:pt x="8509" y="7087"/>
                  <a:pt x="9122" y="6237"/>
                </a:cubicBezTo>
                <a:lnTo>
                  <a:pt x="10302" y="4159"/>
                </a:lnTo>
                <a:lnTo>
                  <a:pt x="11329" y="1938"/>
                </a:lnTo>
                <a:cubicBezTo>
                  <a:pt x="11338" y="2065"/>
                  <a:pt x="12244" y="-121"/>
                  <a:pt x="12253" y="6"/>
                </a:cubicBezTo>
                <a:cubicBezTo>
                  <a:pt x="12279" y="191"/>
                  <a:pt x="12253" y="9144"/>
                  <a:pt x="12253" y="13808"/>
                </a:cubicBezTo>
              </a:path>
            </a:pathLst>
          </a:custGeom>
          <a:solidFill>
            <a:srgbClr val="00B400"/>
          </a:solidFill>
          <a:ln w="9525">
            <a:noFill/>
            <a:round/>
            <a:headEnd/>
            <a:tailEnd/>
          </a:ln>
        </p:spPr>
        <p:txBody>
          <a:bodyPr/>
          <a:lstStyle/>
          <a:p>
            <a:endParaRPr lang="en-US"/>
          </a:p>
        </p:txBody>
      </p:sp>
      <p:sp>
        <p:nvSpPr>
          <p:cNvPr id="4" name="Rectangle 3"/>
          <p:cNvSpPr/>
          <p:nvPr/>
        </p:nvSpPr>
        <p:spPr>
          <a:xfrm>
            <a:off x="7010400" y="3505200"/>
            <a:ext cx="609600" cy="5334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2164"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the Probability of Type II Errors Occurring</a:t>
            </a:r>
          </a:p>
        </p:txBody>
      </p:sp>
      <p:sp>
        <p:nvSpPr>
          <p:cNvPr id="87045" name="Content Placeholder 2"/>
          <p:cNvSpPr>
            <a:spLocks noGrp="1"/>
          </p:cNvSpPr>
          <p:nvPr>
            <p:ph idx="1"/>
          </p:nvPr>
        </p:nvSpPr>
        <p:spPr>
          <a:xfrm>
            <a:off x="812800" y="1114425"/>
            <a:ext cx="9956800" cy="914400"/>
          </a:xfrm>
        </p:spPr>
        <p:txBody>
          <a:bodyPr>
            <a:normAutofit/>
          </a:bodyPr>
          <a:lstStyle/>
          <a:p>
            <a:pPr>
              <a:spcBef>
                <a:spcPct val="0"/>
              </a:spcBef>
              <a:buClr>
                <a:schemeClr val="folHlink"/>
              </a:buClr>
              <a:buSzPct val="60000"/>
              <a:buFontTx/>
              <a:buNone/>
            </a:pPr>
            <a:r>
              <a:rPr lang="en-US" sz="2400" b="1" dirty="0" smtClean="0">
                <a:solidFill>
                  <a:schemeClr val="tx1"/>
                </a:solidFill>
              </a:rPr>
              <a:t>Example</a:t>
            </a:r>
            <a:r>
              <a:rPr lang="en-US" sz="2400" dirty="0" smtClean="0">
                <a:solidFill>
                  <a:schemeClr val="tx1"/>
                </a:solidFill>
              </a:rPr>
              <a:t>:  Suppose we fail to reject </a:t>
            </a:r>
            <a:r>
              <a:rPr lang="en-US" sz="2400" i="1" dirty="0" smtClean="0">
                <a:solidFill>
                  <a:schemeClr val="tx1"/>
                </a:solidFill>
              </a:rPr>
              <a:t>H</a:t>
            </a:r>
            <a:r>
              <a:rPr lang="en-US" sz="2400" baseline="-25000" dirty="0" smtClean="0">
                <a:solidFill>
                  <a:schemeClr val="tx1"/>
                </a:solidFill>
              </a:rPr>
              <a:t>0</a:t>
            </a:r>
            <a:r>
              <a:rPr lang="en-US" sz="2400" dirty="0" smtClean="0">
                <a:solidFill>
                  <a:schemeClr val="tx1"/>
                </a:solidFill>
              </a:rPr>
              <a:t>: </a:t>
            </a:r>
            <a:r>
              <a:rPr lang="el-GR" sz="2400" i="1" dirty="0" smtClean="0">
                <a:solidFill>
                  <a:schemeClr val="tx1"/>
                </a:solidFill>
                <a:sym typeface="Symbol" pitchFamily="18" charset="2"/>
              </a:rPr>
              <a:t>μ</a:t>
            </a:r>
            <a:r>
              <a:rPr lang="en-US" sz="2400" dirty="0" smtClean="0">
                <a:solidFill>
                  <a:schemeClr val="tx1"/>
                </a:solidFill>
                <a:sym typeface="Symbol" pitchFamily="18" charset="2"/>
              </a:rPr>
              <a:t> ≥ 50 </a:t>
            </a:r>
          </a:p>
          <a:p>
            <a:pPr>
              <a:spcBef>
                <a:spcPct val="0"/>
              </a:spcBef>
              <a:buClr>
                <a:schemeClr val="folHlink"/>
              </a:buClr>
              <a:buSzPct val="60000"/>
              <a:buFontTx/>
              <a:buNone/>
            </a:pPr>
            <a:r>
              <a:rPr lang="en-US" sz="2400" dirty="0" smtClean="0">
                <a:solidFill>
                  <a:schemeClr val="tx1"/>
                </a:solidFill>
                <a:sym typeface="Symbol" pitchFamily="18" charset="2"/>
              </a:rPr>
              <a:t>		                                            when in fact the true mean is </a:t>
            </a:r>
            <a:r>
              <a:rPr lang="el-GR" sz="2400" i="1" dirty="0" smtClean="0">
                <a:solidFill>
                  <a:schemeClr val="tx1"/>
                </a:solidFill>
                <a:sym typeface="Symbol" pitchFamily="18" charset="2"/>
              </a:rPr>
              <a:t>μ</a:t>
            </a:r>
            <a:r>
              <a:rPr lang="en-US" sz="2400" dirty="0" smtClean="0">
                <a:solidFill>
                  <a:schemeClr val="tx1"/>
                </a:solidFill>
                <a:sym typeface="Symbol" pitchFamily="18" charset="2"/>
              </a:rPr>
              <a:t> = 52</a:t>
            </a:r>
          </a:p>
        </p:txBody>
      </p:sp>
      <p:sp>
        <p:nvSpPr>
          <p:cNvPr id="87046" name="Text Box 4"/>
          <p:cNvSpPr txBox="1">
            <a:spLocks noChangeArrowheads="1"/>
          </p:cNvSpPr>
          <p:nvPr/>
        </p:nvSpPr>
        <p:spPr bwMode="auto">
          <a:xfrm>
            <a:off x="7416800" y="4046539"/>
            <a:ext cx="2743200" cy="307975"/>
          </a:xfrm>
          <a:prstGeom prst="rect">
            <a:avLst/>
          </a:prstGeom>
          <a:noFill/>
          <a:ln w="9525">
            <a:noFill/>
            <a:miter lim="800000"/>
            <a:headEnd/>
            <a:tailEnd/>
          </a:ln>
        </p:spPr>
        <p:txBody>
          <a:bodyPr>
            <a:spAutoFit/>
          </a:bodyPr>
          <a:lstStyle/>
          <a:p>
            <a:pPr eaLnBrk="1" hangingPunct="1">
              <a:spcBef>
                <a:spcPct val="50000"/>
              </a:spcBef>
            </a:pPr>
            <a:r>
              <a:rPr lang="en-US" sz="1400"/>
              <a:t>Reject  </a:t>
            </a:r>
            <a:r>
              <a:rPr lang="en-US" sz="1400" i="1"/>
              <a:t>H</a:t>
            </a:r>
            <a:r>
              <a:rPr lang="en-US" sz="1400" baseline="-25000"/>
              <a:t>0</a:t>
            </a:r>
            <a:r>
              <a:rPr lang="en-US" sz="1400"/>
              <a:t>: </a:t>
            </a:r>
            <a:r>
              <a:rPr lang="en-US" sz="1400" i="1">
                <a:sym typeface="Symbol" pitchFamily="18" charset="2"/>
              </a:rPr>
              <a:t></a:t>
            </a:r>
            <a:r>
              <a:rPr lang="en-US" sz="1400">
                <a:sym typeface="Symbol" pitchFamily="18" charset="2"/>
              </a:rPr>
              <a:t>  50</a:t>
            </a:r>
          </a:p>
        </p:txBody>
      </p:sp>
      <p:sp>
        <p:nvSpPr>
          <p:cNvPr id="87047" name="Text Box 14"/>
          <p:cNvSpPr txBox="1">
            <a:spLocks noChangeArrowheads="1"/>
          </p:cNvSpPr>
          <p:nvPr/>
        </p:nvSpPr>
        <p:spPr bwMode="auto">
          <a:xfrm>
            <a:off x="2540000" y="4059239"/>
            <a:ext cx="3454400" cy="307975"/>
          </a:xfrm>
          <a:prstGeom prst="rect">
            <a:avLst/>
          </a:prstGeom>
          <a:noFill/>
          <a:ln w="9525">
            <a:noFill/>
            <a:miter lim="800000"/>
            <a:headEnd/>
            <a:tailEnd/>
          </a:ln>
        </p:spPr>
        <p:txBody>
          <a:bodyPr>
            <a:spAutoFit/>
          </a:bodyPr>
          <a:lstStyle/>
          <a:p>
            <a:pPr eaLnBrk="1" hangingPunct="1">
              <a:spcBef>
                <a:spcPct val="50000"/>
              </a:spcBef>
            </a:pPr>
            <a:r>
              <a:rPr lang="en-US" sz="1400"/>
              <a:t>Do not reject </a:t>
            </a:r>
            <a:r>
              <a:rPr lang="en-US" sz="1400" i="1"/>
              <a:t>H</a:t>
            </a:r>
            <a:r>
              <a:rPr lang="en-US" sz="1400" baseline="-25000"/>
              <a:t>0 </a:t>
            </a:r>
            <a:r>
              <a:rPr lang="en-US" sz="1400"/>
              <a:t>: </a:t>
            </a:r>
            <a:r>
              <a:rPr lang="en-US" sz="1400" i="1">
                <a:sym typeface="Symbol" pitchFamily="18" charset="2"/>
              </a:rPr>
              <a:t></a:t>
            </a:r>
            <a:r>
              <a:rPr lang="en-US" sz="1400">
                <a:sym typeface="Symbol" pitchFamily="18" charset="2"/>
              </a:rPr>
              <a:t>  50</a:t>
            </a:r>
          </a:p>
        </p:txBody>
      </p:sp>
      <p:sp>
        <p:nvSpPr>
          <p:cNvPr id="87048" name="Line 26"/>
          <p:cNvSpPr>
            <a:spLocks noChangeShapeType="1"/>
          </p:cNvSpPr>
          <p:nvPr/>
        </p:nvSpPr>
        <p:spPr bwMode="auto">
          <a:xfrm>
            <a:off x="5537200" y="5233988"/>
            <a:ext cx="704851" cy="4572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87049" name="Freeform 5"/>
          <p:cNvSpPr>
            <a:spLocks/>
          </p:cNvSpPr>
          <p:nvPr/>
        </p:nvSpPr>
        <p:spPr bwMode="auto">
          <a:xfrm flipH="1">
            <a:off x="7207251" y="3181350"/>
            <a:ext cx="1229783" cy="323850"/>
          </a:xfrm>
          <a:custGeom>
            <a:avLst/>
            <a:gdLst>
              <a:gd name="T0" fmla="*/ 2147483647 w 10092"/>
              <a:gd name="T1" fmla="*/ 2147483647 h 14167"/>
              <a:gd name="T2" fmla="*/ 2147483647 w 10092"/>
              <a:gd name="T3" fmla="*/ 2147483647 h 14167"/>
              <a:gd name="T4" fmla="*/ 2147483647 w 10092"/>
              <a:gd name="T5" fmla="*/ 2147483647 h 14167"/>
              <a:gd name="T6" fmla="*/ 2147483647 w 10092"/>
              <a:gd name="T7" fmla="*/ 2147483647 h 14167"/>
              <a:gd name="T8" fmla="*/ 2147483647 w 10092"/>
              <a:gd name="T9" fmla="*/ 2147483647 h 14167"/>
              <a:gd name="T10" fmla="*/ 2147483647 w 10092"/>
              <a:gd name="T11" fmla="*/ 0 h 14167"/>
              <a:gd name="T12" fmla="*/ 2147483647 w 10092"/>
              <a:gd name="T13" fmla="*/ 2147483647 h 14167"/>
              <a:gd name="T14" fmla="*/ 2147483647 w 10092"/>
              <a:gd name="T15" fmla="*/ 2147483647 h 14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92" h="14167">
                <a:moveTo>
                  <a:pt x="13" y="13943"/>
                </a:moveTo>
                <a:cubicBezTo>
                  <a:pt x="-39" y="13123"/>
                  <a:pt x="92" y="12200"/>
                  <a:pt x="40" y="11380"/>
                </a:cubicBezTo>
                <a:lnTo>
                  <a:pt x="4265" y="9668"/>
                </a:lnTo>
                <a:lnTo>
                  <a:pt x="7048" y="6836"/>
                </a:lnTo>
                <a:lnTo>
                  <a:pt x="8726" y="3561"/>
                </a:lnTo>
                <a:lnTo>
                  <a:pt x="10092" y="0"/>
                </a:lnTo>
                <a:cubicBezTo>
                  <a:pt x="10101" y="127"/>
                  <a:pt x="10031" y="47"/>
                  <a:pt x="10040" y="174"/>
                </a:cubicBezTo>
                <a:cubicBezTo>
                  <a:pt x="10066" y="359"/>
                  <a:pt x="10040" y="9503"/>
                  <a:pt x="10040" y="14167"/>
                </a:cubicBezTo>
              </a:path>
            </a:pathLst>
          </a:custGeom>
          <a:solidFill>
            <a:srgbClr val="FFC000"/>
          </a:solidFill>
          <a:ln w="9525">
            <a:noFill/>
            <a:round/>
            <a:headEnd/>
            <a:tailEnd/>
          </a:ln>
        </p:spPr>
        <p:txBody>
          <a:bodyPr/>
          <a:lstStyle/>
          <a:p>
            <a:endParaRPr lang="en-US"/>
          </a:p>
        </p:txBody>
      </p:sp>
      <p:sp>
        <p:nvSpPr>
          <p:cNvPr id="87050" name="Freeform 6"/>
          <p:cNvSpPr>
            <a:spLocks/>
          </p:cNvSpPr>
          <p:nvPr/>
        </p:nvSpPr>
        <p:spPr bwMode="auto">
          <a:xfrm>
            <a:off x="5283200" y="4586288"/>
            <a:ext cx="3149600"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87051" name="Freeform 7"/>
          <p:cNvSpPr>
            <a:spLocks/>
          </p:cNvSpPr>
          <p:nvPr/>
        </p:nvSpPr>
        <p:spPr bwMode="auto">
          <a:xfrm>
            <a:off x="8432800" y="4586288"/>
            <a:ext cx="2946400"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87052" name="Line 8"/>
          <p:cNvSpPr>
            <a:spLocks noChangeShapeType="1"/>
          </p:cNvSpPr>
          <p:nvPr/>
        </p:nvSpPr>
        <p:spPr bwMode="auto">
          <a:xfrm>
            <a:off x="4978400" y="5943600"/>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87053" name="Line 11"/>
          <p:cNvSpPr>
            <a:spLocks noChangeShapeType="1"/>
          </p:cNvSpPr>
          <p:nvPr/>
        </p:nvSpPr>
        <p:spPr bwMode="auto">
          <a:xfrm>
            <a:off x="8432800" y="4572000"/>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87054" name="Line 12"/>
          <p:cNvSpPr>
            <a:spLocks noChangeShapeType="1"/>
          </p:cNvSpPr>
          <p:nvPr/>
        </p:nvSpPr>
        <p:spPr bwMode="auto">
          <a:xfrm>
            <a:off x="7213600" y="3200400"/>
            <a:ext cx="0" cy="304800"/>
          </a:xfrm>
          <a:prstGeom prst="line">
            <a:avLst/>
          </a:prstGeom>
          <a:noFill/>
          <a:ln w="19050">
            <a:solidFill>
              <a:schemeClr val="tx1"/>
            </a:solidFill>
            <a:round/>
            <a:headEnd/>
            <a:tailEnd/>
          </a:ln>
          <a:effectLst/>
        </p:spPr>
        <p:txBody>
          <a:bodyPr wrap="none" anchor="ctr"/>
          <a:lstStyle/>
          <a:p>
            <a:endParaRPr lang="en-US"/>
          </a:p>
        </p:txBody>
      </p:sp>
      <p:sp>
        <p:nvSpPr>
          <p:cNvPr id="87055" name="Freeform 15"/>
          <p:cNvSpPr>
            <a:spLocks/>
          </p:cNvSpPr>
          <p:nvPr/>
        </p:nvSpPr>
        <p:spPr bwMode="auto">
          <a:xfrm>
            <a:off x="2336800" y="2133600"/>
            <a:ext cx="3149600"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87056" name="Freeform 16"/>
          <p:cNvSpPr>
            <a:spLocks/>
          </p:cNvSpPr>
          <p:nvPr/>
        </p:nvSpPr>
        <p:spPr bwMode="auto">
          <a:xfrm>
            <a:off x="5486400" y="2133600"/>
            <a:ext cx="2946400"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87057" name="Line 18"/>
          <p:cNvSpPr>
            <a:spLocks noChangeShapeType="1"/>
          </p:cNvSpPr>
          <p:nvPr/>
        </p:nvSpPr>
        <p:spPr bwMode="auto">
          <a:xfrm>
            <a:off x="5486400" y="2133600"/>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87058" name="Line 19"/>
          <p:cNvSpPr>
            <a:spLocks noChangeShapeType="1"/>
          </p:cNvSpPr>
          <p:nvPr/>
        </p:nvSpPr>
        <p:spPr bwMode="auto">
          <a:xfrm flipH="1">
            <a:off x="7213600" y="4343400"/>
            <a:ext cx="19304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87059" name="Text Box 20"/>
          <p:cNvSpPr txBox="1">
            <a:spLocks noChangeArrowheads="1"/>
          </p:cNvSpPr>
          <p:nvPr/>
        </p:nvSpPr>
        <p:spPr bwMode="auto">
          <a:xfrm>
            <a:off x="8128000" y="5943601"/>
            <a:ext cx="660400" cy="366713"/>
          </a:xfrm>
          <a:prstGeom prst="rect">
            <a:avLst/>
          </a:prstGeom>
          <a:noFill/>
          <a:ln w="19050" algn="ctr">
            <a:noFill/>
            <a:miter lim="800000"/>
            <a:headEnd/>
            <a:tailEnd/>
          </a:ln>
          <a:effectLst/>
        </p:spPr>
        <p:txBody>
          <a:bodyPr>
            <a:spAutoFit/>
          </a:bodyPr>
          <a:lstStyle/>
          <a:p>
            <a:pPr eaLnBrk="1" hangingPunct="1">
              <a:spcBef>
                <a:spcPct val="50000"/>
              </a:spcBef>
            </a:pPr>
            <a:r>
              <a:rPr lang="en-US"/>
              <a:t>52</a:t>
            </a:r>
          </a:p>
        </p:txBody>
      </p:sp>
      <p:sp>
        <p:nvSpPr>
          <p:cNvPr id="87060" name="Text Box 21"/>
          <p:cNvSpPr txBox="1">
            <a:spLocks noChangeArrowheads="1"/>
          </p:cNvSpPr>
          <p:nvPr/>
        </p:nvSpPr>
        <p:spPr bwMode="auto">
          <a:xfrm>
            <a:off x="5181600" y="3530601"/>
            <a:ext cx="711200" cy="366713"/>
          </a:xfrm>
          <a:prstGeom prst="rect">
            <a:avLst/>
          </a:prstGeom>
          <a:noFill/>
          <a:ln w="19050" algn="ctr">
            <a:noFill/>
            <a:miter lim="800000"/>
            <a:headEnd/>
            <a:tailEnd/>
          </a:ln>
          <a:effectLst/>
        </p:spPr>
        <p:txBody>
          <a:bodyPr>
            <a:spAutoFit/>
          </a:bodyPr>
          <a:lstStyle/>
          <a:p>
            <a:pPr eaLnBrk="1" hangingPunct="1">
              <a:spcBef>
                <a:spcPct val="50000"/>
              </a:spcBef>
            </a:pPr>
            <a:r>
              <a:rPr lang="en-US"/>
              <a:t>50</a:t>
            </a:r>
          </a:p>
        </p:txBody>
      </p:sp>
      <p:sp>
        <p:nvSpPr>
          <p:cNvPr id="87061" name="Line 22"/>
          <p:cNvSpPr>
            <a:spLocks noChangeShapeType="1"/>
          </p:cNvSpPr>
          <p:nvPr/>
        </p:nvSpPr>
        <p:spPr bwMode="auto">
          <a:xfrm flipV="1">
            <a:off x="7213600" y="4191000"/>
            <a:ext cx="0" cy="1752600"/>
          </a:xfrm>
          <a:prstGeom prst="line">
            <a:avLst/>
          </a:prstGeom>
          <a:noFill/>
          <a:ln w="28575">
            <a:solidFill>
              <a:schemeClr val="tx1"/>
            </a:solidFill>
            <a:prstDash val="sysDot"/>
            <a:round/>
            <a:headEnd/>
            <a:tailEnd/>
          </a:ln>
          <a:effectLst/>
        </p:spPr>
        <p:txBody>
          <a:bodyPr wrap="none" anchor="ctr"/>
          <a:lstStyle/>
          <a:p>
            <a:endParaRPr lang="en-US"/>
          </a:p>
        </p:txBody>
      </p:sp>
      <p:graphicFrame>
        <p:nvGraphicFramePr>
          <p:cNvPr id="87062" name="Object 1"/>
          <p:cNvGraphicFramePr>
            <a:graphicFrameLocks noChangeAspect="1"/>
          </p:cNvGraphicFramePr>
          <p:nvPr/>
        </p:nvGraphicFramePr>
        <p:xfrm>
          <a:off x="6781800" y="3505201"/>
          <a:ext cx="808567" cy="468313"/>
        </p:xfrm>
        <a:graphic>
          <a:graphicData uri="http://schemas.openxmlformats.org/presentationml/2006/ole">
            <p:oleObj spid="_x0000_s1204226" name="Equation" r:id="rId3" imgW="266584" imgH="228501" progId="">
              <p:embed/>
            </p:oleObj>
          </a:graphicData>
        </a:graphic>
      </p:graphicFrame>
      <p:graphicFrame>
        <p:nvGraphicFramePr>
          <p:cNvPr id="87063" name="Object 2"/>
          <p:cNvGraphicFramePr>
            <a:graphicFrameLocks noChangeAspect="1"/>
          </p:cNvGraphicFramePr>
          <p:nvPr/>
        </p:nvGraphicFramePr>
        <p:xfrm>
          <a:off x="5213352" y="3733800"/>
          <a:ext cx="577849" cy="457200"/>
        </p:xfrm>
        <a:graphic>
          <a:graphicData uri="http://schemas.openxmlformats.org/presentationml/2006/ole">
            <p:oleObj spid="_x0000_s1204227" name="Equation" r:id="rId4" imgW="266469" imgH="241091" progId="">
              <p:embed/>
            </p:oleObj>
          </a:graphicData>
        </a:graphic>
      </p:graphicFrame>
      <p:sp>
        <p:nvSpPr>
          <p:cNvPr id="87064" name="Text Box 20"/>
          <p:cNvSpPr txBox="1">
            <a:spLocks noChangeArrowheads="1"/>
          </p:cNvSpPr>
          <p:nvPr/>
        </p:nvSpPr>
        <p:spPr bwMode="auto">
          <a:xfrm>
            <a:off x="7213601" y="2706689"/>
            <a:ext cx="1409700" cy="338137"/>
          </a:xfrm>
          <a:prstGeom prst="rect">
            <a:avLst/>
          </a:prstGeom>
          <a:noFill/>
          <a:ln w="19050" algn="ctr">
            <a:noFill/>
            <a:miter lim="800000"/>
            <a:headEnd/>
            <a:tailEnd/>
          </a:ln>
          <a:effectLst/>
        </p:spPr>
        <p:txBody>
          <a:bodyPr>
            <a:spAutoFit/>
          </a:bodyPr>
          <a:lstStyle/>
          <a:p>
            <a:pPr eaLnBrk="1" hangingPunct="1">
              <a:spcBef>
                <a:spcPct val="50000"/>
              </a:spcBef>
            </a:pPr>
            <a:r>
              <a:rPr lang="el-GR" sz="1600" i="1"/>
              <a:t>α</a:t>
            </a:r>
            <a:r>
              <a:rPr lang="en-US" sz="1600" i="1"/>
              <a:t> = </a:t>
            </a:r>
            <a:r>
              <a:rPr lang="en-US" sz="1600"/>
              <a:t>0.05</a:t>
            </a:r>
          </a:p>
        </p:txBody>
      </p:sp>
      <p:sp>
        <p:nvSpPr>
          <p:cNvPr id="87065" name="Line 26"/>
          <p:cNvSpPr>
            <a:spLocks noChangeShapeType="1"/>
          </p:cNvSpPr>
          <p:nvPr/>
        </p:nvSpPr>
        <p:spPr bwMode="auto">
          <a:xfrm flipH="1">
            <a:off x="7518400" y="3003550"/>
            <a:ext cx="203200" cy="2921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87066" name="Line 13"/>
          <p:cNvSpPr>
            <a:spLocks noChangeShapeType="1"/>
          </p:cNvSpPr>
          <p:nvPr/>
        </p:nvSpPr>
        <p:spPr bwMode="auto">
          <a:xfrm>
            <a:off x="1930400" y="4343400"/>
            <a:ext cx="52832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87067" name="Line 8"/>
          <p:cNvSpPr>
            <a:spLocks noChangeShapeType="1"/>
          </p:cNvSpPr>
          <p:nvPr/>
        </p:nvSpPr>
        <p:spPr bwMode="auto">
          <a:xfrm>
            <a:off x="2032000" y="3505200"/>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87068" name="Line 12"/>
          <p:cNvSpPr>
            <a:spLocks noChangeShapeType="1"/>
          </p:cNvSpPr>
          <p:nvPr/>
        </p:nvSpPr>
        <p:spPr bwMode="auto">
          <a:xfrm>
            <a:off x="7213600" y="4059238"/>
            <a:ext cx="0" cy="436562"/>
          </a:xfrm>
          <a:prstGeom prst="line">
            <a:avLst/>
          </a:prstGeom>
          <a:noFill/>
          <a:ln w="19050">
            <a:solidFill>
              <a:schemeClr val="tx1"/>
            </a:solidFill>
            <a:round/>
            <a:headEnd/>
            <a:tailEnd/>
          </a:ln>
          <a:effectLst/>
        </p:spPr>
        <p:txBody>
          <a:bodyPr wrap="none" anchor="ctr"/>
          <a:lstStyle/>
          <a:p>
            <a:endParaRPr lang="en-US"/>
          </a:p>
        </p:txBody>
      </p:sp>
      <p:sp>
        <p:nvSpPr>
          <p:cNvPr id="87069" name="Rectangle 28"/>
          <p:cNvSpPr>
            <a:spLocks noChangeArrowheads="1"/>
          </p:cNvSpPr>
          <p:nvPr/>
        </p:nvSpPr>
        <p:spPr bwMode="auto">
          <a:xfrm>
            <a:off x="1219200" y="4816476"/>
            <a:ext cx="4318000" cy="708025"/>
          </a:xfrm>
          <a:prstGeom prst="rect">
            <a:avLst/>
          </a:prstGeom>
          <a:noFill/>
          <a:ln w="9525">
            <a:solidFill>
              <a:schemeClr val="tx1"/>
            </a:solidFill>
            <a:miter lim="800000"/>
            <a:headEnd/>
            <a:tailEnd/>
          </a:ln>
        </p:spPr>
        <p:txBody>
          <a:bodyPr>
            <a:spAutoFit/>
          </a:bodyPr>
          <a:lstStyle/>
          <a:p>
            <a:pPr eaLnBrk="1" hangingPunct="1"/>
            <a:r>
              <a:rPr lang="en-US" sz="2000" i="1"/>
              <a:t>β </a:t>
            </a:r>
            <a:r>
              <a:rPr lang="en-US" sz="2000"/>
              <a:t>is the probability that we do not reject </a:t>
            </a:r>
            <a:r>
              <a:rPr lang="en-US" sz="2000" i="1"/>
              <a:t>H</a:t>
            </a:r>
            <a:r>
              <a:rPr lang="en-US" sz="2000" baseline="-25000"/>
              <a:t>0</a:t>
            </a:r>
            <a:r>
              <a:rPr lang="en-US" sz="2000"/>
              <a:t> if </a:t>
            </a:r>
            <a:r>
              <a:rPr lang="el-GR" sz="2000" i="1"/>
              <a:t>μ</a:t>
            </a:r>
            <a:r>
              <a:rPr lang="en-US" sz="2000"/>
              <a:t> = 52</a:t>
            </a:r>
            <a:endParaRPr lang="en-US" sz="2000" i="1"/>
          </a:p>
        </p:txBody>
      </p:sp>
      <p:sp>
        <p:nvSpPr>
          <p:cNvPr id="30" name="Oval 29"/>
          <p:cNvSpPr/>
          <p:nvPr/>
        </p:nvSpPr>
        <p:spPr>
          <a:xfrm>
            <a:off x="2336800" y="4038600"/>
            <a:ext cx="3200400" cy="38100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3" name="Straight Arrow Connector 32"/>
          <p:cNvCxnSpPr>
            <a:stCxn id="30" idx="4"/>
          </p:cNvCxnSpPr>
          <p:nvPr/>
        </p:nvCxnSpPr>
        <p:spPr>
          <a:xfrm>
            <a:off x="3937000" y="4419601"/>
            <a:ext cx="0" cy="3968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8128000" y="5945188"/>
            <a:ext cx="660400" cy="38100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the Probability of Type II Errors Occurring</a:t>
            </a:r>
          </a:p>
        </p:txBody>
      </p:sp>
      <p:sp>
        <p:nvSpPr>
          <p:cNvPr id="102403" name="Content Placeholder 2"/>
          <p:cNvSpPr>
            <a:spLocks noGrp="1" noRot="1" noChangeAspect="1" noMove="1" noResize="1" noEditPoints="1" noAdjustHandles="1" noChangeArrowheads="1" noChangeShapeType="1" noTextEdit="1"/>
          </p:cNvSpPr>
          <p:nvPr>
            <p:ph idx="1"/>
          </p:nvPr>
        </p:nvSpPr>
        <p:spPr>
          <a:xfrm>
            <a:off x="508000" y="2555875"/>
            <a:ext cx="10972800" cy="2487613"/>
          </a:xfrm>
          <a:blipFill rotWithShape="0">
            <a:blip r:embed="rId3" cstate="print"/>
            <a:stretch>
              <a:fillRect l="-1556" t="-3922"/>
            </a:stretch>
          </a:blipFill>
          <a:extLs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Arial" panose="020B0604020202020204" pitchFamily="34" charset="0"/>
              <a:buNone/>
              <a:defRPr/>
            </a:pPr>
            <a:r>
              <a:rPr lang="en-US" dirty="0">
                <a:noFill/>
              </a:rPr>
              <a:t> </a:t>
            </a:r>
          </a:p>
        </p:txBody>
      </p:sp>
      <p:graphicFrame>
        <p:nvGraphicFramePr>
          <p:cNvPr id="88068" name="Object 1"/>
          <p:cNvGraphicFramePr>
            <a:graphicFrameLocks noChangeAspect="1"/>
          </p:cNvGraphicFramePr>
          <p:nvPr/>
        </p:nvGraphicFramePr>
        <p:xfrm>
          <a:off x="1117600" y="5655558"/>
          <a:ext cx="9550400" cy="906462"/>
        </p:xfrm>
        <a:graphic>
          <a:graphicData uri="http://schemas.openxmlformats.org/presentationml/2006/ole">
            <p:oleObj spid="_x0000_s1205250" name="Equation" r:id="rId4" imgW="3251200" imgH="457200" progId="">
              <p:embed/>
            </p:oleObj>
          </a:graphicData>
        </a:graphic>
      </p:graphicFrame>
      <p:sp>
        <p:nvSpPr>
          <p:cNvPr id="9" name="Oval 8"/>
          <p:cNvSpPr/>
          <p:nvPr/>
        </p:nvSpPr>
        <p:spPr>
          <a:xfrm>
            <a:off x="9296400" y="5573714"/>
            <a:ext cx="1371600" cy="54927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88070" name="Object 1"/>
          <p:cNvGraphicFramePr>
            <a:graphicFrameLocks noChangeAspect="1"/>
          </p:cNvGraphicFramePr>
          <p:nvPr/>
        </p:nvGraphicFramePr>
        <p:xfrm>
          <a:off x="3896785" y="3987801"/>
          <a:ext cx="3992033" cy="906463"/>
        </p:xfrm>
        <a:graphic>
          <a:graphicData uri="http://schemas.openxmlformats.org/presentationml/2006/ole">
            <p:oleObj spid="_x0000_s1205251" name="Equation" r:id="rId5" imgW="1358900" imgH="457200" progId="">
              <p:embed/>
            </p:oleObj>
          </a:graphicData>
        </a:graphic>
      </p:graphicFrame>
      <p:sp>
        <p:nvSpPr>
          <p:cNvPr id="88071" name="Content Placeholder 2"/>
          <p:cNvSpPr txBox="1">
            <a:spLocks/>
          </p:cNvSpPr>
          <p:nvPr/>
        </p:nvSpPr>
        <p:spPr bwMode="auto">
          <a:xfrm>
            <a:off x="812800" y="1114425"/>
            <a:ext cx="9956800" cy="1308100"/>
          </a:xfrm>
          <a:prstGeom prst="rect">
            <a:avLst/>
          </a:prstGeom>
          <a:noFill/>
          <a:ln w="9525">
            <a:noFill/>
            <a:miter lim="800000"/>
            <a:headEnd/>
            <a:tailEnd/>
          </a:ln>
        </p:spPr>
        <p:txBody>
          <a:bodyPr/>
          <a:lstStyle/>
          <a:p>
            <a:pPr defTabSz="685800">
              <a:lnSpc>
                <a:spcPct val="90000"/>
              </a:lnSpc>
              <a:buClr>
                <a:schemeClr val="folHlink"/>
              </a:buClr>
              <a:buSzPct val="60000"/>
            </a:pPr>
            <a:r>
              <a:rPr lang="en-US" sz="2400" b="1" dirty="0"/>
              <a:t>Example</a:t>
            </a:r>
            <a:r>
              <a:rPr lang="en-US" sz="2400" dirty="0"/>
              <a:t>:  Suppose we fail to reject </a:t>
            </a:r>
            <a:r>
              <a:rPr lang="en-US" sz="2400" i="1" dirty="0"/>
              <a:t>H</a:t>
            </a:r>
            <a:r>
              <a:rPr lang="en-US" sz="2400" baseline="-25000" dirty="0"/>
              <a:t>0</a:t>
            </a:r>
            <a:r>
              <a:rPr lang="en-US" sz="2400" dirty="0"/>
              <a:t>: </a:t>
            </a:r>
            <a:r>
              <a:rPr lang="el-GR" sz="2400" i="1" dirty="0">
                <a:sym typeface="Symbol" pitchFamily="18" charset="2"/>
              </a:rPr>
              <a:t>μ</a:t>
            </a:r>
            <a:r>
              <a:rPr lang="en-US" sz="2400" dirty="0">
                <a:sym typeface="Symbol" pitchFamily="18" charset="2"/>
              </a:rPr>
              <a:t> ≥ 50 </a:t>
            </a:r>
          </a:p>
          <a:p>
            <a:pPr defTabSz="685800">
              <a:lnSpc>
                <a:spcPct val="90000"/>
              </a:lnSpc>
              <a:buClr>
                <a:schemeClr val="folHlink"/>
              </a:buClr>
              <a:buSzPct val="60000"/>
            </a:pPr>
            <a:r>
              <a:rPr lang="en-US" sz="2400" dirty="0">
                <a:sym typeface="Symbol" pitchFamily="18" charset="2"/>
              </a:rPr>
              <a:t>		   </a:t>
            </a:r>
            <a:r>
              <a:rPr lang="en-US" sz="2400" dirty="0" smtClean="0">
                <a:sym typeface="Symbol" pitchFamily="18" charset="2"/>
              </a:rPr>
              <a:t>                                </a:t>
            </a:r>
            <a:r>
              <a:rPr lang="en-US" sz="2400" dirty="0">
                <a:sym typeface="Symbol" pitchFamily="18" charset="2"/>
              </a:rPr>
              <a:t>when in fact the true mean is </a:t>
            </a:r>
            <a:r>
              <a:rPr lang="el-GR" sz="2400" i="1" dirty="0">
                <a:sym typeface="Symbol" pitchFamily="18" charset="2"/>
              </a:rPr>
              <a:t>μ</a:t>
            </a:r>
            <a:r>
              <a:rPr lang="en-US" sz="2400" dirty="0">
                <a:sym typeface="Symbol" pitchFamily="18" charset="2"/>
              </a:rPr>
              <a:t> = 52</a:t>
            </a:r>
          </a:p>
          <a:p>
            <a:pPr defTabSz="685800">
              <a:lnSpc>
                <a:spcPct val="90000"/>
              </a:lnSpc>
              <a:buClr>
                <a:schemeClr val="folHlink"/>
              </a:buClr>
              <a:buSzPct val="60000"/>
              <a:buFont typeface="Arial" charset="0"/>
              <a:buNone/>
            </a:pPr>
            <a:r>
              <a:rPr lang="en-US" sz="2400" dirty="0">
                <a:sym typeface="Symbol" pitchFamily="18" charset="2"/>
              </a:rPr>
              <a:t> 		     (Assume </a:t>
            </a:r>
            <a:r>
              <a:rPr lang="en-US" sz="2400" i="1" dirty="0">
                <a:sym typeface="Symbol" pitchFamily="18" charset="2"/>
              </a:rPr>
              <a:t>n</a:t>
            </a:r>
            <a:r>
              <a:rPr lang="en-US" sz="2400" dirty="0">
                <a:sym typeface="Symbol" pitchFamily="18" charset="2"/>
              </a:rPr>
              <a:t> = 64 , </a:t>
            </a:r>
            <a:r>
              <a:rPr lang="el-GR" sz="2400" i="1" dirty="0">
                <a:sym typeface="Symbol" pitchFamily="18" charset="2"/>
              </a:rPr>
              <a:t>σ</a:t>
            </a:r>
            <a:r>
              <a:rPr lang="en-US" sz="2400" dirty="0">
                <a:sym typeface="Symbol" pitchFamily="18" charset="2"/>
              </a:rPr>
              <a:t> = 6 , and </a:t>
            </a:r>
            <a:r>
              <a:rPr lang="en-US" sz="2400" b="1" i="1" dirty="0">
                <a:sym typeface="Symbol" pitchFamily="18" charset="2"/>
              </a:rPr>
              <a:t></a:t>
            </a:r>
            <a:r>
              <a:rPr lang="en-US" sz="2400" dirty="0">
                <a:sym typeface="Symbol" pitchFamily="18" charset="2"/>
              </a:rPr>
              <a:t> = 0.05)</a:t>
            </a:r>
          </a:p>
        </p:txBody>
      </p:sp>
      <p:sp>
        <p:nvSpPr>
          <p:cNvPr id="88072" name="TextBox 1"/>
          <p:cNvSpPr txBox="1">
            <a:spLocks noChangeArrowheads="1"/>
          </p:cNvSpPr>
          <p:nvPr/>
        </p:nvSpPr>
        <p:spPr bwMode="auto">
          <a:xfrm>
            <a:off x="361244" y="4930775"/>
            <a:ext cx="10611556" cy="461665"/>
          </a:xfrm>
          <a:prstGeom prst="rect">
            <a:avLst/>
          </a:prstGeom>
          <a:noFill/>
          <a:ln w="9525">
            <a:noFill/>
            <a:miter lim="800000"/>
            <a:headEnd/>
            <a:tailEnd/>
          </a:ln>
        </p:spPr>
        <p:txBody>
          <a:bodyPr wrap="square">
            <a:spAutoFit/>
          </a:bodyPr>
          <a:lstStyle/>
          <a:p>
            <a:r>
              <a:rPr lang="en-US" sz="2400" dirty="0"/>
              <a:t>Here, the rejection region is in the upper tail, so we will use the plus sign:</a:t>
            </a:r>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reeform 5"/>
          <p:cNvSpPr>
            <a:spLocks/>
          </p:cNvSpPr>
          <p:nvPr/>
        </p:nvSpPr>
        <p:spPr bwMode="auto">
          <a:xfrm>
            <a:off x="4756151" y="4724400"/>
            <a:ext cx="1955800" cy="687388"/>
          </a:xfrm>
          <a:custGeom>
            <a:avLst/>
            <a:gdLst>
              <a:gd name="T0" fmla="*/ 2147483647 w 12264"/>
              <a:gd name="T1" fmla="*/ 2147483647 h 13808"/>
              <a:gd name="T2" fmla="*/ 2147483647 w 12264"/>
              <a:gd name="T3" fmla="*/ 2147483647 h 13808"/>
              <a:gd name="T4" fmla="*/ 2147483647 w 12264"/>
              <a:gd name="T5" fmla="*/ 2147483647 h 13808"/>
              <a:gd name="T6" fmla="*/ 2147483647 w 12264"/>
              <a:gd name="T7" fmla="*/ 2147483647 h 13808"/>
              <a:gd name="T8" fmla="*/ 2147483647 w 12264"/>
              <a:gd name="T9" fmla="*/ 2147483647 h 13808"/>
              <a:gd name="T10" fmla="*/ 2147483647 w 12264"/>
              <a:gd name="T11" fmla="*/ 2147483647 h 13808"/>
              <a:gd name="T12" fmla="*/ 2147483647 w 12264"/>
              <a:gd name="T13" fmla="*/ 2147483647 h 13808"/>
              <a:gd name="T14" fmla="*/ 2147483647 w 12264"/>
              <a:gd name="T15" fmla="*/ 2147483647 h 13808"/>
              <a:gd name="T16" fmla="*/ 2147483647 w 12264"/>
              <a:gd name="T17" fmla="*/ 2147483647 h 13808"/>
              <a:gd name="T18" fmla="*/ 2147483647 w 12264"/>
              <a:gd name="T19" fmla="*/ 2147483647 h 13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64" h="13808">
                <a:moveTo>
                  <a:pt x="14" y="13775"/>
                </a:moveTo>
                <a:cubicBezTo>
                  <a:pt x="22" y="13003"/>
                  <a:pt x="-7" y="13372"/>
                  <a:pt x="1" y="12361"/>
                </a:cubicBezTo>
                <a:cubicBezTo>
                  <a:pt x="1224" y="12173"/>
                  <a:pt x="2446" y="12082"/>
                  <a:pt x="3709" y="11463"/>
                </a:cubicBezTo>
                <a:cubicBezTo>
                  <a:pt x="4557" y="11130"/>
                  <a:pt x="5607" y="10539"/>
                  <a:pt x="5988" y="10171"/>
                </a:cubicBezTo>
                <a:cubicBezTo>
                  <a:pt x="6474" y="9748"/>
                  <a:pt x="7139" y="9206"/>
                  <a:pt x="7562" y="8686"/>
                </a:cubicBezTo>
                <a:cubicBezTo>
                  <a:pt x="7985" y="8166"/>
                  <a:pt x="8509" y="7087"/>
                  <a:pt x="9122" y="6237"/>
                </a:cubicBezTo>
                <a:lnTo>
                  <a:pt x="10302" y="4159"/>
                </a:lnTo>
                <a:lnTo>
                  <a:pt x="11329" y="1938"/>
                </a:lnTo>
                <a:cubicBezTo>
                  <a:pt x="11338" y="2065"/>
                  <a:pt x="12244" y="-121"/>
                  <a:pt x="12253" y="6"/>
                </a:cubicBezTo>
                <a:cubicBezTo>
                  <a:pt x="12279" y="191"/>
                  <a:pt x="12253" y="9144"/>
                  <a:pt x="12253" y="13808"/>
                </a:cubicBezTo>
              </a:path>
            </a:pathLst>
          </a:custGeom>
          <a:solidFill>
            <a:srgbClr val="00B400"/>
          </a:solidFill>
          <a:ln w="9525">
            <a:noFill/>
            <a:round/>
            <a:headEnd/>
            <a:tailEnd/>
          </a:ln>
        </p:spPr>
        <p:txBody>
          <a:bodyPr/>
          <a:lstStyle/>
          <a:p>
            <a:endParaRPr lang="en-US"/>
          </a:p>
        </p:txBody>
      </p:sp>
      <p:sp>
        <p:nvSpPr>
          <p:cNvPr id="94211"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the Probability of Type II Errors Occurring</a:t>
            </a:r>
          </a:p>
        </p:txBody>
      </p:sp>
      <p:sp>
        <p:nvSpPr>
          <p:cNvPr id="89092" name="Text Box 4"/>
          <p:cNvSpPr txBox="1">
            <a:spLocks noChangeArrowheads="1"/>
          </p:cNvSpPr>
          <p:nvPr/>
        </p:nvSpPr>
        <p:spPr bwMode="auto">
          <a:xfrm>
            <a:off x="6908800" y="3513139"/>
            <a:ext cx="2743200" cy="306387"/>
          </a:xfrm>
          <a:prstGeom prst="rect">
            <a:avLst/>
          </a:prstGeom>
          <a:noFill/>
          <a:ln w="9525">
            <a:noFill/>
            <a:miter lim="800000"/>
            <a:headEnd/>
            <a:tailEnd/>
          </a:ln>
        </p:spPr>
        <p:txBody>
          <a:bodyPr>
            <a:spAutoFit/>
          </a:bodyPr>
          <a:lstStyle/>
          <a:p>
            <a:pPr eaLnBrk="1" hangingPunct="1">
              <a:spcBef>
                <a:spcPct val="50000"/>
              </a:spcBef>
            </a:pPr>
            <a:r>
              <a:rPr lang="en-US" sz="1400"/>
              <a:t>Reject  </a:t>
            </a:r>
            <a:r>
              <a:rPr lang="en-US" sz="1400" i="1"/>
              <a:t>H</a:t>
            </a:r>
            <a:r>
              <a:rPr lang="en-US" sz="1400" baseline="-25000"/>
              <a:t>0</a:t>
            </a:r>
            <a:r>
              <a:rPr lang="en-US" sz="1400"/>
              <a:t>: </a:t>
            </a:r>
            <a:r>
              <a:rPr lang="en-US" sz="1400" i="1">
                <a:sym typeface="Symbol" pitchFamily="18" charset="2"/>
              </a:rPr>
              <a:t></a:t>
            </a:r>
            <a:r>
              <a:rPr lang="en-US" sz="1400">
                <a:sym typeface="Symbol" pitchFamily="18" charset="2"/>
              </a:rPr>
              <a:t>  50</a:t>
            </a:r>
          </a:p>
        </p:txBody>
      </p:sp>
      <p:sp>
        <p:nvSpPr>
          <p:cNvPr id="89093" name="Text Box 14"/>
          <p:cNvSpPr txBox="1">
            <a:spLocks noChangeArrowheads="1"/>
          </p:cNvSpPr>
          <p:nvPr/>
        </p:nvSpPr>
        <p:spPr bwMode="auto">
          <a:xfrm>
            <a:off x="2032000" y="3524251"/>
            <a:ext cx="3454400" cy="307975"/>
          </a:xfrm>
          <a:prstGeom prst="rect">
            <a:avLst/>
          </a:prstGeom>
          <a:noFill/>
          <a:ln w="9525">
            <a:noFill/>
            <a:miter lim="800000"/>
            <a:headEnd/>
            <a:tailEnd/>
          </a:ln>
        </p:spPr>
        <p:txBody>
          <a:bodyPr>
            <a:spAutoFit/>
          </a:bodyPr>
          <a:lstStyle/>
          <a:p>
            <a:pPr eaLnBrk="1" hangingPunct="1">
              <a:spcBef>
                <a:spcPct val="50000"/>
              </a:spcBef>
            </a:pPr>
            <a:r>
              <a:rPr lang="en-US" sz="1400"/>
              <a:t>Do not reject </a:t>
            </a:r>
            <a:r>
              <a:rPr lang="en-US" sz="1400" i="1"/>
              <a:t>H</a:t>
            </a:r>
            <a:r>
              <a:rPr lang="en-US" sz="1400" baseline="-25000"/>
              <a:t>0 </a:t>
            </a:r>
            <a:r>
              <a:rPr lang="en-US" sz="1400"/>
              <a:t>: </a:t>
            </a:r>
            <a:r>
              <a:rPr lang="en-US" sz="1400" i="1">
                <a:sym typeface="Symbol" pitchFamily="18" charset="2"/>
              </a:rPr>
              <a:t></a:t>
            </a:r>
            <a:r>
              <a:rPr lang="en-US" sz="1400">
                <a:sym typeface="Symbol" pitchFamily="18" charset="2"/>
              </a:rPr>
              <a:t>  50</a:t>
            </a:r>
          </a:p>
        </p:txBody>
      </p:sp>
      <p:sp>
        <p:nvSpPr>
          <p:cNvPr id="89094" name="Freeform 5"/>
          <p:cNvSpPr>
            <a:spLocks/>
          </p:cNvSpPr>
          <p:nvPr/>
        </p:nvSpPr>
        <p:spPr bwMode="auto">
          <a:xfrm flipH="1">
            <a:off x="6699251" y="2341563"/>
            <a:ext cx="1229783" cy="323850"/>
          </a:xfrm>
          <a:custGeom>
            <a:avLst/>
            <a:gdLst>
              <a:gd name="T0" fmla="*/ 2147483647 w 10092"/>
              <a:gd name="T1" fmla="*/ 2147483647 h 14167"/>
              <a:gd name="T2" fmla="*/ 2147483647 w 10092"/>
              <a:gd name="T3" fmla="*/ 2147483647 h 14167"/>
              <a:gd name="T4" fmla="*/ 2147483647 w 10092"/>
              <a:gd name="T5" fmla="*/ 2147483647 h 14167"/>
              <a:gd name="T6" fmla="*/ 2147483647 w 10092"/>
              <a:gd name="T7" fmla="*/ 2147483647 h 14167"/>
              <a:gd name="T8" fmla="*/ 2147483647 w 10092"/>
              <a:gd name="T9" fmla="*/ 2147483647 h 14167"/>
              <a:gd name="T10" fmla="*/ 2147483647 w 10092"/>
              <a:gd name="T11" fmla="*/ 0 h 14167"/>
              <a:gd name="T12" fmla="*/ 2147483647 w 10092"/>
              <a:gd name="T13" fmla="*/ 2147483647 h 14167"/>
              <a:gd name="T14" fmla="*/ 2147483647 w 10092"/>
              <a:gd name="T15" fmla="*/ 2147483647 h 14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92" h="14167">
                <a:moveTo>
                  <a:pt x="13" y="13943"/>
                </a:moveTo>
                <a:cubicBezTo>
                  <a:pt x="-39" y="13123"/>
                  <a:pt x="92" y="12200"/>
                  <a:pt x="40" y="11380"/>
                </a:cubicBezTo>
                <a:lnTo>
                  <a:pt x="4265" y="9668"/>
                </a:lnTo>
                <a:lnTo>
                  <a:pt x="7048" y="6836"/>
                </a:lnTo>
                <a:lnTo>
                  <a:pt x="8726" y="3561"/>
                </a:lnTo>
                <a:lnTo>
                  <a:pt x="10092" y="0"/>
                </a:lnTo>
                <a:cubicBezTo>
                  <a:pt x="10101" y="127"/>
                  <a:pt x="10031" y="47"/>
                  <a:pt x="10040" y="174"/>
                </a:cubicBezTo>
                <a:cubicBezTo>
                  <a:pt x="10066" y="359"/>
                  <a:pt x="10040" y="9503"/>
                  <a:pt x="10040" y="14167"/>
                </a:cubicBezTo>
              </a:path>
            </a:pathLst>
          </a:custGeom>
          <a:solidFill>
            <a:srgbClr val="FFC000"/>
          </a:solidFill>
          <a:ln w="9525">
            <a:noFill/>
            <a:round/>
            <a:headEnd/>
            <a:tailEnd/>
          </a:ln>
        </p:spPr>
        <p:txBody>
          <a:bodyPr/>
          <a:lstStyle/>
          <a:p>
            <a:endParaRPr lang="en-US"/>
          </a:p>
        </p:txBody>
      </p:sp>
      <p:sp>
        <p:nvSpPr>
          <p:cNvPr id="89095" name="Freeform 6"/>
          <p:cNvSpPr>
            <a:spLocks/>
          </p:cNvSpPr>
          <p:nvPr/>
        </p:nvSpPr>
        <p:spPr bwMode="auto">
          <a:xfrm>
            <a:off x="4775200" y="4052888"/>
            <a:ext cx="3149600"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89096" name="Freeform 7"/>
          <p:cNvSpPr>
            <a:spLocks/>
          </p:cNvSpPr>
          <p:nvPr/>
        </p:nvSpPr>
        <p:spPr bwMode="auto">
          <a:xfrm>
            <a:off x="7924800" y="4052888"/>
            <a:ext cx="2946400"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89097" name="Line 8"/>
          <p:cNvSpPr>
            <a:spLocks noChangeShapeType="1"/>
          </p:cNvSpPr>
          <p:nvPr/>
        </p:nvSpPr>
        <p:spPr bwMode="auto">
          <a:xfrm>
            <a:off x="4470400" y="5410200"/>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89098" name="Line 11"/>
          <p:cNvSpPr>
            <a:spLocks noChangeShapeType="1"/>
          </p:cNvSpPr>
          <p:nvPr/>
        </p:nvSpPr>
        <p:spPr bwMode="auto">
          <a:xfrm>
            <a:off x="7924800" y="4038600"/>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89099" name="Line 12"/>
          <p:cNvSpPr>
            <a:spLocks noChangeShapeType="1"/>
          </p:cNvSpPr>
          <p:nvPr/>
        </p:nvSpPr>
        <p:spPr bwMode="auto">
          <a:xfrm>
            <a:off x="6705600" y="2360613"/>
            <a:ext cx="0" cy="304800"/>
          </a:xfrm>
          <a:prstGeom prst="line">
            <a:avLst/>
          </a:prstGeom>
          <a:noFill/>
          <a:ln w="19050">
            <a:solidFill>
              <a:schemeClr val="tx1"/>
            </a:solidFill>
            <a:round/>
            <a:headEnd/>
            <a:tailEnd/>
          </a:ln>
          <a:effectLst/>
        </p:spPr>
        <p:txBody>
          <a:bodyPr wrap="none" anchor="ctr"/>
          <a:lstStyle/>
          <a:p>
            <a:endParaRPr lang="en-US"/>
          </a:p>
        </p:txBody>
      </p:sp>
      <p:sp>
        <p:nvSpPr>
          <p:cNvPr id="89100" name="Freeform 15"/>
          <p:cNvSpPr>
            <a:spLocks/>
          </p:cNvSpPr>
          <p:nvPr/>
        </p:nvSpPr>
        <p:spPr bwMode="auto">
          <a:xfrm>
            <a:off x="1828800" y="1293813"/>
            <a:ext cx="3149600"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89101" name="Freeform 16"/>
          <p:cNvSpPr>
            <a:spLocks/>
          </p:cNvSpPr>
          <p:nvPr/>
        </p:nvSpPr>
        <p:spPr bwMode="auto">
          <a:xfrm>
            <a:off x="4978400" y="1293813"/>
            <a:ext cx="2946400"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89102" name="Line 18"/>
          <p:cNvSpPr>
            <a:spLocks noChangeShapeType="1"/>
          </p:cNvSpPr>
          <p:nvPr/>
        </p:nvSpPr>
        <p:spPr bwMode="auto">
          <a:xfrm>
            <a:off x="4978400" y="1293813"/>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89103" name="Line 19"/>
          <p:cNvSpPr>
            <a:spLocks noChangeShapeType="1"/>
          </p:cNvSpPr>
          <p:nvPr/>
        </p:nvSpPr>
        <p:spPr bwMode="auto">
          <a:xfrm flipH="1">
            <a:off x="6705600" y="3808413"/>
            <a:ext cx="19304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89104" name="Text Box 20"/>
          <p:cNvSpPr txBox="1">
            <a:spLocks noChangeArrowheads="1"/>
          </p:cNvSpPr>
          <p:nvPr/>
        </p:nvSpPr>
        <p:spPr bwMode="auto">
          <a:xfrm>
            <a:off x="7620000" y="5410201"/>
            <a:ext cx="660400" cy="366713"/>
          </a:xfrm>
          <a:prstGeom prst="rect">
            <a:avLst/>
          </a:prstGeom>
          <a:noFill/>
          <a:ln w="19050" algn="ctr">
            <a:noFill/>
            <a:miter lim="800000"/>
            <a:headEnd/>
            <a:tailEnd/>
          </a:ln>
          <a:effectLst/>
        </p:spPr>
        <p:txBody>
          <a:bodyPr>
            <a:spAutoFit/>
          </a:bodyPr>
          <a:lstStyle/>
          <a:p>
            <a:pPr eaLnBrk="1" hangingPunct="1">
              <a:spcBef>
                <a:spcPct val="50000"/>
              </a:spcBef>
            </a:pPr>
            <a:r>
              <a:rPr lang="en-US"/>
              <a:t>52</a:t>
            </a:r>
          </a:p>
        </p:txBody>
      </p:sp>
      <p:sp>
        <p:nvSpPr>
          <p:cNvPr id="89105" name="Text Box 21"/>
          <p:cNvSpPr txBox="1">
            <a:spLocks noChangeArrowheads="1"/>
          </p:cNvSpPr>
          <p:nvPr/>
        </p:nvSpPr>
        <p:spPr bwMode="auto">
          <a:xfrm>
            <a:off x="4673600" y="2692401"/>
            <a:ext cx="711200" cy="366713"/>
          </a:xfrm>
          <a:prstGeom prst="rect">
            <a:avLst/>
          </a:prstGeom>
          <a:noFill/>
          <a:ln w="19050" algn="ctr">
            <a:noFill/>
            <a:miter lim="800000"/>
            <a:headEnd/>
            <a:tailEnd/>
          </a:ln>
          <a:effectLst/>
        </p:spPr>
        <p:txBody>
          <a:bodyPr>
            <a:spAutoFit/>
          </a:bodyPr>
          <a:lstStyle/>
          <a:p>
            <a:pPr eaLnBrk="1" hangingPunct="1">
              <a:spcBef>
                <a:spcPct val="50000"/>
              </a:spcBef>
            </a:pPr>
            <a:r>
              <a:rPr lang="en-US"/>
              <a:t>50</a:t>
            </a:r>
          </a:p>
        </p:txBody>
      </p:sp>
      <p:sp>
        <p:nvSpPr>
          <p:cNvPr id="89106" name="Line 22"/>
          <p:cNvSpPr>
            <a:spLocks noChangeShapeType="1"/>
          </p:cNvSpPr>
          <p:nvPr/>
        </p:nvSpPr>
        <p:spPr bwMode="auto">
          <a:xfrm flipV="1">
            <a:off x="6705600" y="3884613"/>
            <a:ext cx="0" cy="1752600"/>
          </a:xfrm>
          <a:prstGeom prst="line">
            <a:avLst/>
          </a:prstGeom>
          <a:noFill/>
          <a:ln w="28575">
            <a:solidFill>
              <a:schemeClr val="tx1"/>
            </a:solidFill>
            <a:prstDash val="sysDot"/>
            <a:round/>
            <a:headEnd/>
            <a:tailEnd/>
          </a:ln>
          <a:effectLst/>
        </p:spPr>
        <p:txBody>
          <a:bodyPr wrap="none" anchor="ctr"/>
          <a:lstStyle/>
          <a:p>
            <a:endParaRPr lang="en-US"/>
          </a:p>
        </p:txBody>
      </p:sp>
      <p:graphicFrame>
        <p:nvGraphicFramePr>
          <p:cNvPr id="89107" name="Object 1"/>
          <p:cNvGraphicFramePr>
            <a:graphicFrameLocks noChangeAspect="1"/>
          </p:cNvGraphicFramePr>
          <p:nvPr/>
        </p:nvGraphicFramePr>
        <p:xfrm>
          <a:off x="5839884" y="2743200"/>
          <a:ext cx="1869016" cy="355600"/>
        </p:xfrm>
        <a:graphic>
          <a:graphicData uri="http://schemas.openxmlformats.org/presentationml/2006/ole">
            <p:oleObj spid="_x0000_s1206274" name="Equation" r:id="rId3" imgW="812447" imgH="228501" progId="">
              <p:embed/>
            </p:oleObj>
          </a:graphicData>
        </a:graphic>
      </p:graphicFrame>
      <p:graphicFrame>
        <p:nvGraphicFramePr>
          <p:cNvPr id="89108" name="Object 2"/>
          <p:cNvGraphicFramePr>
            <a:graphicFrameLocks noChangeAspect="1"/>
          </p:cNvGraphicFramePr>
          <p:nvPr/>
        </p:nvGraphicFramePr>
        <p:xfrm>
          <a:off x="4705352" y="2894013"/>
          <a:ext cx="577849" cy="457200"/>
        </p:xfrm>
        <a:graphic>
          <a:graphicData uri="http://schemas.openxmlformats.org/presentationml/2006/ole">
            <p:oleObj spid="_x0000_s1206275" name="Equation" r:id="rId4" imgW="266469" imgH="241091" progId="">
              <p:embed/>
            </p:oleObj>
          </a:graphicData>
        </a:graphic>
      </p:graphicFrame>
      <p:sp>
        <p:nvSpPr>
          <p:cNvPr id="89109" name="Text Box 20"/>
          <p:cNvSpPr txBox="1">
            <a:spLocks noChangeArrowheads="1"/>
          </p:cNvSpPr>
          <p:nvPr/>
        </p:nvSpPr>
        <p:spPr bwMode="auto">
          <a:xfrm>
            <a:off x="6705601" y="1866900"/>
            <a:ext cx="1409700" cy="339725"/>
          </a:xfrm>
          <a:prstGeom prst="rect">
            <a:avLst/>
          </a:prstGeom>
          <a:noFill/>
          <a:ln w="19050" algn="ctr">
            <a:noFill/>
            <a:miter lim="800000"/>
            <a:headEnd/>
            <a:tailEnd/>
          </a:ln>
          <a:effectLst/>
        </p:spPr>
        <p:txBody>
          <a:bodyPr>
            <a:spAutoFit/>
          </a:bodyPr>
          <a:lstStyle/>
          <a:p>
            <a:pPr eaLnBrk="1" hangingPunct="1">
              <a:spcBef>
                <a:spcPct val="50000"/>
              </a:spcBef>
            </a:pPr>
            <a:r>
              <a:rPr lang="el-GR" sz="1600" i="1"/>
              <a:t>α</a:t>
            </a:r>
            <a:r>
              <a:rPr lang="en-US" sz="1600" i="1"/>
              <a:t> = </a:t>
            </a:r>
            <a:r>
              <a:rPr lang="en-US" sz="1600"/>
              <a:t>0.05</a:t>
            </a:r>
          </a:p>
        </p:txBody>
      </p:sp>
      <p:sp>
        <p:nvSpPr>
          <p:cNvPr id="89110" name="Line 26"/>
          <p:cNvSpPr>
            <a:spLocks noChangeShapeType="1"/>
          </p:cNvSpPr>
          <p:nvPr/>
        </p:nvSpPr>
        <p:spPr bwMode="auto">
          <a:xfrm flipH="1">
            <a:off x="7010400" y="2165351"/>
            <a:ext cx="203200" cy="290513"/>
          </a:xfrm>
          <a:prstGeom prst="line">
            <a:avLst/>
          </a:prstGeom>
          <a:noFill/>
          <a:ln w="19050">
            <a:solidFill>
              <a:schemeClr val="tx1"/>
            </a:solidFill>
            <a:round/>
            <a:headEnd/>
            <a:tailEnd type="triangle" w="med" len="med"/>
          </a:ln>
          <a:effectLst/>
        </p:spPr>
        <p:txBody>
          <a:bodyPr wrap="none" anchor="ctr"/>
          <a:lstStyle/>
          <a:p>
            <a:endParaRPr lang="en-US"/>
          </a:p>
        </p:txBody>
      </p:sp>
      <p:sp>
        <p:nvSpPr>
          <p:cNvPr id="89111" name="Line 13"/>
          <p:cNvSpPr>
            <a:spLocks noChangeShapeType="1"/>
          </p:cNvSpPr>
          <p:nvPr/>
        </p:nvSpPr>
        <p:spPr bwMode="auto">
          <a:xfrm>
            <a:off x="1422400" y="3808413"/>
            <a:ext cx="52832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89112" name="Line 8"/>
          <p:cNvSpPr>
            <a:spLocks noChangeShapeType="1"/>
          </p:cNvSpPr>
          <p:nvPr/>
        </p:nvSpPr>
        <p:spPr bwMode="auto">
          <a:xfrm>
            <a:off x="1524000" y="2665413"/>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89113" name="Line 12"/>
          <p:cNvSpPr>
            <a:spLocks noChangeShapeType="1"/>
          </p:cNvSpPr>
          <p:nvPr/>
        </p:nvSpPr>
        <p:spPr bwMode="auto">
          <a:xfrm>
            <a:off x="6705600" y="3524251"/>
            <a:ext cx="0" cy="436563"/>
          </a:xfrm>
          <a:prstGeom prst="line">
            <a:avLst/>
          </a:prstGeom>
          <a:noFill/>
          <a:ln w="19050">
            <a:solidFill>
              <a:schemeClr val="tx1"/>
            </a:solidFill>
            <a:round/>
            <a:headEnd/>
            <a:tailEnd/>
          </a:ln>
          <a:effectLst/>
        </p:spPr>
        <p:txBody>
          <a:bodyPr wrap="none" anchor="ctr"/>
          <a:lstStyle/>
          <a:p>
            <a:endParaRPr lang="en-US"/>
          </a:p>
        </p:txBody>
      </p:sp>
      <p:graphicFrame>
        <p:nvGraphicFramePr>
          <p:cNvPr id="89114" name="Object 4"/>
          <p:cNvGraphicFramePr>
            <a:graphicFrameLocks noChangeAspect="1"/>
          </p:cNvGraphicFramePr>
          <p:nvPr/>
        </p:nvGraphicFramePr>
        <p:xfrm>
          <a:off x="8898467" y="2770189"/>
          <a:ext cx="999067" cy="693737"/>
        </p:xfrm>
        <a:graphic>
          <a:graphicData uri="http://schemas.openxmlformats.org/presentationml/2006/ole">
            <p:oleObj spid="_x0000_s1206276" name="Equation" r:id="rId5" imgW="520474" imgH="482391" progId="">
              <p:embed/>
            </p:oleObj>
          </a:graphicData>
        </a:graphic>
      </p:graphicFrame>
      <p:graphicFrame>
        <p:nvGraphicFramePr>
          <p:cNvPr id="89115" name="Object 14"/>
          <p:cNvGraphicFramePr>
            <a:graphicFrameLocks noChangeAspect="1"/>
          </p:cNvGraphicFramePr>
          <p:nvPr/>
        </p:nvGraphicFramePr>
        <p:xfrm>
          <a:off x="5956301" y="3200401"/>
          <a:ext cx="1663700" cy="354013"/>
        </p:xfrm>
        <a:graphic>
          <a:graphicData uri="http://schemas.openxmlformats.org/presentationml/2006/ole">
            <p:oleObj spid="_x0000_s1206277" name="Equation" r:id="rId6" imgW="723586" imgH="228501" progId="">
              <p:embed/>
            </p:oleObj>
          </a:graphicData>
        </a:graphic>
      </p:graphicFrame>
      <p:graphicFrame>
        <p:nvGraphicFramePr>
          <p:cNvPr id="89116" name="Object 17"/>
          <p:cNvGraphicFramePr>
            <a:graphicFrameLocks noChangeAspect="1"/>
          </p:cNvGraphicFramePr>
          <p:nvPr/>
        </p:nvGraphicFramePr>
        <p:xfrm>
          <a:off x="5852584" y="5588000"/>
          <a:ext cx="1869016" cy="355600"/>
        </p:xfrm>
        <a:graphic>
          <a:graphicData uri="http://schemas.openxmlformats.org/presentationml/2006/ole">
            <p:oleObj spid="_x0000_s1206278" name="Equation" r:id="rId7" imgW="812447" imgH="228501" progId="">
              <p:embed/>
            </p:oleObj>
          </a:graphicData>
        </a:graphic>
      </p:graphicFrame>
      <p:graphicFrame>
        <p:nvGraphicFramePr>
          <p:cNvPr id="89117" name="Object 23"/>
          <p:cNvGraphicFramePr>
            <a:graphicFrameLocks noChangeAspect="1"/>
          </p:cNvGraphicFramePr>
          <p:nvPr/>
        </p:nvGraphicFramePr>
        <p:xfrm>
          <a:off x="6085417" y="6057901"/>
          <a:ext cx="1428749" cy="276225"/>
        </p:xfrm>
        <a:graphic>
          <a:graphicData uri="http://schemas.openxmlformats.org/presentationml/2006/ole">
            <p:oleObj spid="_x0000_s1206279" name="Equation" r:id="rId8" imgW="621760" imgH="177646" progId="">
              <p:embed/>
            </p:oleObj>
          </a:graphicData>
        </a:graphic>
      </p:graphicFrame>
      <p:graphicFrame>
        <p:nvGraphicFramePr>
          <p:cNvPr id="89118" name="Object 24"/>
          <p:cNvGraphicFramePr>
            <a:graphicFrameLocks noChangeAspect="1"/>
          </p:cNvGraphicFramePr>
          <p:nvPr/>
        </p:nvGraphicFramePr>
        <p:xfrm>
          <a:off x="137584" y="5243514"/>
          <a:ext cx="3926416" cy="1068387"/>
        </p:xfrm>
        <a:graphic>
          <a:graphicData uri="http://schemas.openxmlformats.org/presentationml/2006/ole">
            <p:oleObj spid="_x0000_s1206280" name="Equation" r:id="rId9" imgW="1511300" imgH="609600" progId="">
              <p:embed/>
            </p:oleObj>
          </a:graphicData>
        </a:graphic>
      </p:graphicFrame>
      <p:sp>
        <p:nvSpPr>
          <p:cNvPr id="89119" name="Text Box 14"/>
          <p:cNvSpPr txBox="1">
            <a:spLocks noChangeArrowheads="1"/>
          </p:cNvSpPr>
          <p:nvPr/>
        </p:nvSpPr>
        <p:spPr bwMode="auto">
          <a:xfrm>
            <a:off x="101600" y="4370389"/>
            <a:ext cx="3962400" cy="708025"/>
          </a:xfrm>
          <a:prstGeom prst="rect">
            <a:avLst/>
          </a:prstGeom>
          <a:noFill/>
          <a:ln w="9525">
            <a:noFill/>
            <a:miter lim="800000"/>
            <a:headEnd/>
            <a:tailEnd/>
          </a:ln>
        </p:spPr>
        <p:txBody>
          <a:bodyPr>
            <a:spAutoFit/>
          </a:bodyPr>
          <a:lstStyle/>
          <a:p>
            <a:pPr eaLnBrk="1" hangingPunct="1">
              <a:spcBef>
                <a:spcPct val="50000"/>
              </a:spcBef>
            </a:pPr>
            <a:r>
              <a:rPr lang="en-US" sz="2000" dirty="0">
                <a:sym typeface="Symbol" pitchFamily="18" charset="2"/>
              </a:rPr>
              <a:t>Find the z-value for 51.23, assuming </a:t>
            </a:r>
            <a:r>
              <a:rPr lang="en-US" sz="2000" i="1" dirty="0">
                <a:sym typeface="Symbol" pitchFamily="18" charset="2"/>
              </a:rPr>
              <a:t> = 52:</a:t>
            </a:r>
            <a:endParaRPr lang="en-US" sz="2000" dirty="0">
              <a:sym typeface="Symbol" pitchFamily="18" charset="2"/>
            </a:endParaRPr>
          </a:p>
        </p:txBody>
      </p:sp>
      <p:sp>
        <p:nvSpPr>
          <p:cNvPr id="41" name="Oval 40"/>
          <p:cNvSpPr/>
          <p:nvPr/>
        </p:nvSpPr>
        <p:spPr>
          <a:xfrm>
            <a:off x="2895600" y="5319714"/>
            <a:ext cx="1168400" cy="54768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 name="Oval 41"/>
          <p:cNvSpPr/>
          <p:nvPr/>
        </p:nvSpPr>
        <p:spPr>
          <a:xfrm>
            <a:off x="5734051" y="5411788"/>
            <a:ext cx="2089149" cy="10652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27" name="Straight Arrow Connector 26"/>
          <p:cNvCxnSpPr>
            <a:stCxn id="41" idx="6"/>
            <a:endCxn id="42" idx="2"/>
          </p:cNvCxnSpPr>
          <p:nvPr/>
        </p:nvCxnSpPr>
        <p:spPr>
          <a:xfrm>
            <a:off x="4064000" y="5592764"/>
            <a:ext cx="1670051" cy="3508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89123" name="Object 27"/>
          <p:cNvGraphicFramePr>
            <a:graphicFrameLocks noChangeAspect="1"/>
          </p:cNvGraphicFramePr>
          <p:nvPr/>
        </p:nvGraphicFramePr>
        <p:xfrm>
          <a:off x="10371667" y="5597525"/>
          <a:ext cx="999067" cy="693738"/>
        </p:xfrm>
        <a:graphic>
          <a:graphicData uri="http://schemas.openxmlformats.org/presentationml/2006/ole">
            <p:oleObj spid="_x0000_s1206281" name="Equation" r:id="rId10" imgW="520474" imgH="482391" progId="">
              <p:embed/>
            </p:oleObj>
          </a:graphicData>
        </a:graphic>
      </p:graphicFrame>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reeform 5"/>
          <p:cNvSpPr>
            <a:spLocks/>
          </p:cNvSpPr>
          <p:nvPr/>
        </p:nvSpPr>
        <p:spPr bwMode="auto">
          <a:xfrm>
            <a:off x="4756151" y="4724400"/>
            <a:ext cx="1955800" cy="687388"/>
          </a:xfrm>
          <a:custGeom>
            <a:avLst/>
            <a:gdLst>
              <a:gd name="T0" fmla="*/ 2147483647 w 12264"/>
              <a:gd name="T1" fmla="*/ 2147483647 h 13808"/>
              <a:gd name="T2" fmla="*/ 2147483647 w 12264"/>
              <a:gd name="T3" fmla="*/ 2147483647 h 13808"/>
              <a:gd name="T4" fmla="*/ 2147483647 w 12264"/>
              <a:gd name="T5" fmla="*/ 2147483647 h 13808"/>
              <a:gd name="T6" fmla="*/ 2147483647 w 12264"/>
              <a:gd name="T7" fmla="*/ 2147483647 h 13808"/>
              <a:gd name="T8" fmla="*/ 2147483647 w 12264"/>
              <a:gd name="T9" fmla="*/ 2147483647 h 13808"/>
              <a:gd name="T10" fmla="*/ 2147483647 w 12264"/>
              <a:gd name="T11" fmla="*/ 2147483647 h 13808"/>
              <a:gd name="T12" fmla="*/ 2147483647 w 12264"/>
              <a:gd name="T13" fmla="*/ 2147483647 h 13808"/>
              <a:gd name="T14" fmla="*/ 2147483647 w 12264"/>
              <a:gd name="T15" fmla="*/ 2147483647 h 13808"/>
              <a:gd name="T16" fmla="*/ 2147483647 w 12264"/>
              <a:gd name="T17" fmla="*/ 2147483647 h 13808"/>
              <a:gd name="T18" fmla="*/ 2147483647 w 12264"/>
              <a:gd name="T19" fmla="*/ 2147483647 h 13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64" h="13808">
                <a:moveTo>
                  <a:pt x="14" y="13775"/>
                </a:moveTo>
                <a:cubicBezTo>
                  <a:pt x="22" y="13003"/>
                  <a:pt x="-7" y="13372"/>
                  <a:pt x="1" y="12361"/>
                </a:cubicBezTo>
                <a:cubicBezTo>
                  <a:pt x="1224" y="12173"/>
                  <a:pt x="2446" y="12082"/>
                  <a:pt x="3709" y="11463"/>
                </a:cubicBezTo>
                <a:cubicBezTo>
                  <a:pt x="4557" y="11130"/>
                  <a:pt x="5607" y="10539"/>
                  <a:pt x="5988" y="10171"/>
                </a:cubicBezTo>
                <a:cubicBezTo>
                  <a:pt x="6474" y="9748"/>
                  <a:pt x="7139" y="9206"/>
                  <a:pt x="7562" y="8686"/>
                </a:cubicBezTo>
                <a:cubicBezTo>
                  <a:pt x="7985" y="8166"/>
                  <a:pt x="8509" y="7087"/>
                  <a:pt x="9122" y="6237"/>
                </a:cubicBezTo>
                <a:lnTo>
                  <a:pt x="10302" y="4159"/>
                </a:lnTo>
                <a:lnTo>
                  <a:pt x="11329" y="1938"/>
                </a:lnTo>
                <a:cubicBezTo>
                  <a:pt x="11338" y="2065"/>
                  <a:pt x="12244" y="-121"/>
                  <a:pt x="12253" y="6"/>
                </a:cubicBezTo>
                <a:cubicBezTo>
                  <a:pt x="12279" y="191"/>
                  <a:pt x="12253" y="9144"/>
                  <a:pt x="12253" y="13808"/>
                </a:cubicBezTo>
              </a:path>
            </a:pathLst>
          </a:custGeom>
          <a:solidFill>
            <a:srgbClr val="00B400"/>
          </a:solidFill>
          <a:ln w="9525">
            <a:noFill/>
            <a:round/>
            <a:headEnd/>
            <a:tailEnd/>
          </a:ln>
        </p:spPr>
        <p:txBody>
          <a:bodyPr/>
          <a:lstStyle/>
          <a:p>
            <a:endParaRPr lang="en-US"/>
          </a:p>
        </p:txBody>
      </p:sp>
      <p:sp>
        <p:nvSpPr>
          <p:cNvPr id="95235"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the Probability of Type II Errors Occurring</a:t>
            </a:r>
          </a:p>
        </p:txBody>
      </p:sp>
      <p:sp>
        <p:nvSpPr>
          <p:cNvPr id="90116" name="Freeform 5"/>
          <p:cNvSpPr>
            <a:spLocks/>
          </p:cNvSpPr>
          <p:nvPr/>
        </p:nvSpPr>
        <p:spPr bwMode="auto">
          <a:xfrm flipH="1">
            <a:off x="6699251" y="2341563"/>
            <a:ext cx="1229783" cy="323850"/>
          </a:xfrm>
          <a:custGeom>
            <a:avLst/>
            <a:gdLst>
              <a:gd name="T0" fmla="*/ 2147483647 w 10092"/>
              <a:gd name="T1" fmla="*/ 2147483647 h 14167"/>
              <a:gd name="T2" fmla="*/ 2147483647 w 10092"/>
              <a:gd name="T3" fmla="*/ 2147483647 h 14167"/>
              <a:gd name="T4" fmla="*/ 2147483647 w 10092"/>
              <a:gd name="T5" fmla="*/ 2147483647 h 14167"/>
              <a:gd name="T6" fmla="*/ 2147483647 w 10092"/>
              <a:gd name="T7" fmla="*/ 2147483647 h 14167"/>
              <a:gd name="T8" fmla="*/ 2147483647 w 10092"/>
              <a:gd name="T9" fmla="*/ 2147483647 h 14167"/>
              <a:gd name="T10" fmla="*/ 2147483647 w 10092"/>
              <a:gd name="T11" fmla="*/ 0 h 14167"/>
              <a:gd name="T12" fmla="*/ 2147483647 w 10092"/>
              <a:gd name="T13" fmla="*/ 2147483647 h 14167"/>
              <a:gd name="T14" fmla="*/ 2147483647 w 10092"/>
              <a:gd name="T15" fmla="*/ 2147483647 h 14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92" h="14167">
                <a:moveTo>
                  <a:pt x="13" y="13943"/>
                </a:moveTo>
                <a:cubicBezTo>
                  <a:pt x="-39" y="13123"/>
                  <a:pt x="92" y="12200"/>
                  <a:pt x="40" y="11380"/>
                </a:cubicBezTo>
                <a:lnTo>
                  <a:pt x="4265" y="9668"/>
                </a:lnTo>
                <a:lnTo>
                  <a:pt x="7048" y="6836"/>
                </a:lnTo>
                <a:lnTo>
                  <a:pt x="8726" y="3561"/>
                </a:lnTo>
                <a:lnTo>
                  <a:pt x="10092" y="0"/>
                </a:lnTo>
                <a:cubicBezTo>
                  <a:pt x="10101" y="127"/>
                  <a:pt x="10031" y="47"/>
                  <a:pt x="10040" y="174"/>
                </a:cubicBezTo>
                <a:cubicBezTo>
                  <a:pt x="10066" y="359"/>
                  <a:pt x="10040" y="9503"/>
                  <a:pt x="10040" y="14167"/>
                </a:cubicBezTo>
              </a:path>
            </a:pathLst>
          </a:custGeom>
          <a:solidFill>
            <a:srgbClr val="FFC000"/>
          </a:solidFill>
          <a:ln w="9525">
            <a:noFill/>
            <a:round/>
            <a:headEnd/>
            <a:tailEnd/>
          </a:ln>
        </p:spPr>
        <p:txBody>
          <a:bodyPr/>
          <a:lstStyle/>
          <a:p>
            <a:endParaRPr lang="en-US"/>
          </a:p>
        </p:txBody>
      </p:sp>
      <p:sp>
        <p:nvSpPr>
          <p:cNvPr id="90117" name="Freeform 6"/>
          <p:cNvSpPr>
            <a:spLocks/>
          </p:cNvSpPr>
          <p:nvPr/>
        </p:nvSpPr>
        <p:spPr bwMode="auto">
          <a:xfrm>
            <a:off x="4775200" y="4052888"/>
            <a:ext cx="3149600"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90118" name="Freeform 7"/>
          <p:cNvSpPr>
            <a:spLocks/>
          </p:cNvSpPr>
          <p:nvPr/>
        </p:nvSpPr>
        <p:spPr bwMode="auto">
          <a:xfrm>
            <a:off x="7924800" y="4052888"/>
            <a:ext cx="2946400"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90119" name="Line 8"/>
          <p:cNvSpPr>
            <a:spLocks noChangeShapeType="1"/>
          </p:cNvSpPr>
          <p:nvPr/>
        </p:nvSpPr>
        <p:spPr bwMode="auto">
          <a:xfrm>
            <a:off x="4470400" y="5410200"/>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90120" name="Line 11"/>
          <p:cNvSpPr>
            <a:spLocks noChangeShapeType="1"/>
          </p:cNvSpPr>
          <p:nvPr/>
        </p:nvSpPr>
        <p:spPr bwMode="auto">
          <a:xfrm>
            <a:off x="7924800" y="4038600"/>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90121" name="Line 12"/>
          <p:cNvSpPr>
            <a:spLocks noChangeShapeType="1"/>
          </p:cNvSpPr>
          <p:nvPr/>
        </p:nvSpPr>
        <p:spPr bwMode="auto">
          <a:xfrm>
            <a:off x="6705600" y="2360613"/>
            <a:ext cx="0" cy="304800"/>
          </a:xfrm>
          <a:prstGeom prst="line">
            <a:avLst/>
          </a:prstGeom>
          <a:noFill/>
          <a:ln w="19050">
            <a:solidFill>
              <a:schemeClr val="tx1"/>
            </a:solidFill>
            <a:round/>
            <a:headEnd/>
            <a:tailEnd/>
          </a:ln>
          <a:effectLst/>
        </p:spPr>
        <p:txBody>
          <a:bodyPr wrap="none" anchor="ctr"/>
          <a:lstStyle/>
          <a:p>
            <a:endParaRPr lang="en-US"/>
          </a:p>
        </p:txBody>
      </p:sp>
      <p:sp>
        <p:nvSpPr>
          <p:cNvPr id="90122" name="Freeform 15"/>
          <p:cNvSpPr>
            <a:spLocks/>
          </p:cNvSpPr>
          <p:nvPr/>
        </p:nvSpPr>
        <p:spPr bwMode="auto">
          <a:xfrm>
            <a:off x="1828800" y="1293813"/>
            <a:ext cx="3149600"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90123" name="Freeform 16"/>
          <p:cNvSpPr>
            <a:spLocks/>
          </p:cNvSpPr>
          <p:nvPr/>
        </p:nvSpPr>
        <p:spPr bwMode="auto">
          <a:xfrm>
            <a:off x="4978400" y="1293813"/>
            <a:ext cx="2946400"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90124" name="Line 18"/>
          <p:cNvSpPr>
            <a:spLocks noChangeShapeType="1"/>
          </p:cNvSpPr>
          <p:nvPr/>
        </p:nvSpPr>
        <p:spPr bwMode="auto">
          <a:xfrm>
            <a:off x="4978400" y="1293813"/>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90125" name="Text Box 20"/>
          <p:cNvSpPr txBox="1">
            <a:spLocks noChangeArrowheads="1"/>
          </p:cNvSpPr>
          <p:nvPr/>
        </p:nvSpPr>
        <p:spPr bwMode="auto">
          <a:xfrm>
            <a:off x="7620000" y="5410201"/>
            <a:ext cx="660400" cy="366713"/>
          </a:xfrm>
          <a:prstGeom prst="rect">
            <a:avLst/>
          </a:prstGeom>
          <a:noFill/>
          <a:ln w="19050" algn="ctr">
            <a:noFill/>
            <a:miter lim="800000"/>
            <a:headEnd/>
            <a:tailEnd/>
          </a:ln>
          <a:effectLst/>
        </p:spPr>
        <p:txBody>
          <a:bodyPr>
            <a:spAutoFit/>
          </a:bodyPr>
          <a:lstStyle/>
          <a:p>
            <a:pPr eaLnBrk="1" hangingPunct="1">
              <a:spcBef>
                <a:spcPct val="50000"/>
              </a:spcBef>
            </a:pPr>
            <a:r>
              <a:rPr lang="en-US"/>
              <a:t>52</a:t>
            </a:r>
          </a:p>
        </p:txBody>
      </p:sp>
      <p:sp>
        <p:nvSpPr>
          <p:cNvPr id="90126" name="Text Box 21"/>
          <p:cNvSpPr txBox="1">
            <a:spLocks noChangeArrowheads="1"/>
          </p:cNvSpPr>
          <p:nvPr/>
        </p:nvSpPr>
        <p:spPr bwMode="auto">
          <a:xfrm>
            <a:off x="4673600" y="2692401"/>
            <a:ext cx="711200" cy="366713"/>
          </a:xfrm>
          <a:prstGeom prst="rect">
            <a:avLst/>
          </a:prstGeom>
          <a:noFill/>
          <a:ln w="19050" algn="ctr">
            <a:noFill/>
            <a:miter lim="800000"/>
            <a:headEnd/>
            <a:tailEnd/>
          </a:ln>
          <a:effectLst/>
        </p:spPr>
        <p:txBody>
          <a:bodyPr>
            <a:spAutoFit/>
          </a:bodyPr>
          <a:lstStyle/>
          <a:p>
            <a:pPr eaLnBrk="1" hangingPunct="1">
              <a:spcBef>
                <a:spcPct val="50000"/>
              </a:spcBef>
            </a:pPr>
            <a:r>
              <a:rPr lang="en-US"/>
              <a:t>50</a:t>
            </a:r>
          </a:p>
        </p:txBody>
      </p:sp>
      <p:sp>
        <p:nvSpPr>
          <p:cNvPr id="90127" name="Line 22"/>
          <p:cNvSpPr>
            <a:spLocks noChangeShapeType="1"/>
          </p:cNvSpPr>
          <p:nvPr/>
        </p:nvSpPr>
        <p:spPr bwMode="auto">
          <a:xfrm flipV="1">
            <a:off x="6705601" y="2665413"/>
            <a:ext cx="6351" cy="2971800"/>
          </a:xfrm>
          <a:prstGeom prst="line">
            <a:avLst/>
          </a:prstGeom>
          <a:noFill/>
          <a:ln w="28575">
            <a:solidFill>
              <a:schemeClr val="tx1"/>
            </a:solidFill>
            <a:prstDash val="sysDot"/>
            <a:round/>
            <a:headEnd/>
            <a:tailEnd/>
          </a:ln>
          <a:effectLst/>
        </p:spPr>
        <p:txBody>
          <a:bodyPr wrap="none" anchor="ctr"/>
          <a:lstStyle/>
          <a:p>
            <a:endParaRPr lang="en-US"/>
          </a:p>
        </p:txBody>
      </p:sp>
      <p:graphicFrame>
        <p:nvGraphicFramePr>
          <p:cNvPr id="90128" name="Object 1"/>
          <p:cNvGraphicFramePr>
            <a:graphicFrameLocks noChangeAspect="1"/>
          </p:cNvGraphicFramePr>
          <p:nvPr/>
        </p:nvGraphicFramePr>
        <p:xfrm>
          <a:off x="5839884" y="2743200"/>
          <a:ext cx="1869016" cy="355600"/>
        </p:xfrm>
        <a:graphic>
          <a:graphicData uri="http://schemas.openxmlformats.org/presentationml/2006/ole">
            <p:oleObj spid="_x0000_s1207298" name="Equation" r:id="rId3" imgW="812447" imgH="228501" progId="">
              <p:embed/>
            </p:oleObj>
          </a:graphicData>
        </a:graphic>
      </p:graphicFrame>
      <p:graphicFrame>
        <p:nvGraphicFramePr>
          <p:cNvPr id="90129" name="Object 2"/>
          <p:cNvGraphicFramePr>
            <a:graphicFrameLocks noChangeAspect="1"/>
          </p:cNvGraphicFramePr>
          <p:nvPr/>
        </p:nvGraphicFramePr>
        <p:xfrm>
          <a:off x="4705352" y="2894013"/>
          <a:ext cx="577849" cy="457200"/>
        </p:xfrm>
        <a:graphic>
          <a:graphicData uri="http://schemas.openxmlformats.org/presentationml/2006/ole">
            <p:oleObj spid="_x0000_s1207299" name="Equation" r:id="rId4" imgW="266469" imgH="241091" progId="">
              <p:embed/>
            </p:oleObj>
          </a:graphicData>
        </a:graphic>
      </p:graphicFrame>
      <p:sp>
        <p:nvSpPr>
          <p:cNvPr id="90130" name="Text Box 20"/>
          <p:cNvSpPr txBox="1">
            <a:spLocks noChangeArrowheads="1"/>
          </p:cNvSpPr>
          <p:nvPr/>
        </p:nvSpPr>
        <p:spPr bwMode="auto">
          <a:xfrm>
            <a:off x="6705601" y="1866900"/>
            <a:ext cx="1409700" cy="339725"/>
          </a:xfrm>
          <a:prstGeom prst="rect">
            <a:avLst/>
          </a:prstGeom>
          <a:noFill/>
          <a:ln w="19050" algn="ctr">
            <a:noFill/>
            <a:miter lim="800000"/>
            <a:headEnd/>
            <a:tailEnd/>
          </a:ln>
          <a:effectLst/>
        </p:spPr>
        <p:txBody>
          <a:bodyPr>
            <a:spAutoFit/>
          </a:bodyPr>
          <a:lstStyle/>
          <a:p>
            <a:pPr eaLnBrk="1" hangingPunct="1">
              <a:spcBef>
                <a:spcPct val="50000"/>
              </a:spcBef>
            </a:pPr>
            <a:r>
              <a:rPr lang="el-GR" sz="1600" i="1"/>
              <a:t>α</a:t>
            </a:r>
            <a:r>
              <a:rPr lang="en-US" sz="1600" i="1"/>
              <a:t> = </a:t>
            </a:r>
            <a:r>
              <a:rPr lang="en-US" sz="1600"/>
              <a:t>0.05</a:t>
            </a:r>
          </a:p>
        </p:txBody>
      </p:sp>
      <p:sp>
        <p:nvSpPr>
          <p:cNvPr id="90131" name="Line 26"/>
          <p:cNvSpPr>
            <a:spLocks noChangeShapeType="1"/>
          </p:cNvSpPr>
          <p:nvPr/>
        </p:nvSpPr>
        <p:spPr bwMode="auto">
          <a:xfrm flipH="1">
            <a:off x="7010400" y="2165351"/>
            <a:ext cx="203200" cy="290513"/>
          </a:xfrm>
          <a:prstGeom prst="line">
            <a:avLst/>
          </a:prstGeom>
          <a:noFill/>
          <a:ln w="19050">
            <a:solidFill>
              <a:schemeClr val="tx1"/>
            </a:solidFill>
            <a:round/>
            <a:headEnd/>
            <a:tailEnd type="triangle" w="med" len="med"/>
          </a:ln>
          <a:effectLst/>
        </p:spPr>
        <p:txBody>
          <a:bodyPr wrap="none" anchor="ctr"/>
          <a:lstStyle/>
          <a:p>
            <a:endParaRPr lang="en-US"/>
          </a:p>
        </p:txBody>
      </p:sp>
      <p:sp>
        <p:nvSpPr>
          <p:cNvPr id="90132" name="Line 8"/>
          <p:cNvSpPr>
            <a:spLocks noChangeShapeType="1"/>
          </p:cNvSpPr>
          <p:nvPr/>
        </p:nvSpPr>
        <p:spPr bwMode="auto">
          <a:xfrm>
            <a:off x="1524000" y="2665413"/>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graphicFrame>
        <p:nvGraphicFramePr>
          <p:cNvPr id="90133" name="Object 4"/>
          <p:cNvGraphicFramePr>
            <a:graphicFrameLocks noChangeAspect="1"/>
          </p:cNvGraphicFramePr>
          <p:nvPr/>
        </p:nvGraphicFramePr>
        <p:xfrm>
          <a:off x="8898467" y="2770189"/>
          <a:ext cx="999067" cy="693737"/>
        </p:xfrm>
        <a:graphic>
          <a:graphicData uri="http://schemas.openxmlformats.org/presentationml/2006/ole">
            <p:oleObj spid="_x0000_s1207300" name="Equation" r:id="rId5" imgW="520474" imgH="482391" progId="">
              <p:embed/>
            </p:oleObj>
          </a:graphicData>
        </a:graphic>
      </p:graphicFrame>
      <p:graphicFrame>
        <p:nvGraphicFramePr>
          <p:cNvPr id="90134" name="Object 14"/>
          <p:cNvGraphicFramePr>
            <a:graphicFrameLocks noChangeAspect="1"/>
          </p:cNvGraphicFramePr>
          <p:nvPr/>
        </p:nvGraphicFramePr>
        <p:xfrm>
          <a:off x="5956301" y="3200401"/>
          <a:ext cx="1663700" cy="354013"/>
        </p:xfrm>
        <a:graphic>
          <a:graphicData uri="http://schemas.openxmlformats.org/presentationml/2006/ole">
            <p:oleObj spid="_x0000_s1207301" name="Equation" r:id="rId6" imgW="723586" imgH="228501" progId="">
              <p:embed/>
            </p:oleObj>
          </a:graphicData>
        </a:graphic>
      </p:graphicFrame>
      <p:graphicFrame>
        <p:nvGraphicFramePr>
          <p:cNvPr id="90135" name="Object 17"/>
          <p:cNvGraphicFramePr>
            <a:graphicFrameLocks noChangeAspect="1"/>
          </p:cNvGraphicFramePr>
          <p:nvPr/>
        </p:nvGraphicFramePr>
        <p:xfrm>
          <a:off x="5852584" y="5588000"/>
          <a:ext cx="1869016" cy="355600"/>
        </p:xfrm>
        <a:graphic>
          <a:graphicData uri="http://schemas.openxmlformats.org/presentationml/2006/ole">
            <p:oleObj spid="_x0000_s1207302" name="Equation" r:id="rId7" imgW="812447" imgH="228501" progId="">
              <p:embed/>
            </p:oleObj>
          </a:graphicData>
        </a:graphic>
      </p:graphicFrame>
      <p:graphicFrame>
        <p:nvGraphicFramePr>
          <p:cNvPr id="90136" name="Object 23"/>
          <p:cNvGraphicFramePr>
            <a:graphicFrameLocks noChangeAspect="1"/>
          </p:cNvGraphicFramePr>
          <p:nvPr/>
        </p:nvGraphicFramePr>
        <p:xfrm>
          <a:off x="6085417" y="6057901"/>
          <a:ext cx="1428749" cy="276225"/>
        </p:xfrm>
        <a:graphic>
          <a:graphicData uri="http://schemas.openxmlformats.org/presentationml/2006/ole">
            <p:oleObj spid="_x0000_s1207303" name="Equation" r:id="rId8" imgW="621760" imgH="177646" progId="">
              <p:embed/>
            </p:oleObj>
          </a:graphicData>
        </a:graphic>
      </p:graphicFrame>
      <p:graphicFrame>
        <p:nvGraphicFramePr>
          <p:cNvPr id="90137" name="Object 3"/>
          <p:cNvGraphicFramePr>
            <a:graphicFrameLocks noChangeAspect="1"/>
          </p:cNvGraphicFramePr>
          <p:nvPr/>
        </p:nvGraphicFramePr>
        <p:xfrm>
          <a:off x="296333" y="4021139"/>
          <a:ext cx="4783667" cy="890587"/>
        </p:xfrm>
        <a:graphic>
          <a:graphicData uri="http://schemas.openxmlformats.org/presentationml/2006/ole">
            <p:oleObj spid="_x0000_s1207304" name="Equation" r:id="rId9" imgW="1841500" imgH="508000" progId="">
              <p:embed/>
            </p:oleObj>
          </a:graphicData>
        </a:graphic>
      </p:graphicFrame>
      <p:sp>
        <p:nvSpPr>
          <p:cNvPr id="41" name="Oval 40"/>
          <p:cNvSpPr/>
          <p:nvPr/>
        </p:nvSpPr>
        <p:spPr>
          <a:xfrm>
            <a:off x="3352800" y="4403726"/>
            <a:ext cx="1403351" cy="54927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90139" name="Object 28"/>
          <p:cNvGraphicFramePr>
            <a:graphicFrameLocks noChangeAspect="1"/>
          </p:cNvGraphicFramePr>
          <p:nvPr/>
        </p:nvGraphicFramePr>
        <p:xfrm>
          <a:off x="10371667" y="5592764"/>
          <a:ext cx="999067" cy="693737"/>
        </p:xfrm>
        <a:graphic>
          <a:graphicData uri="http://schemas.openxmlformats.org/presentationml/2006/ole">
            <p:oleObj spid="_x0000_s1207305" name="Equation" r:id="rId10" imgW="520474" imgH="482391" progId="">
              <p:embed/>
            </p:oleObj>
          </a:graphicData>
        </a:graphic>
      </p:graphicFrame>
      <p:sp>
        <p:nvSpPr>
          <p:cNvPr id="94236" name="Rectangle 1"/>
          <p:cNvSpPr>
            <a:spLocks noChangeArrowheads="1"/>
          </p:cNvSpPr>
          <p:nvPr/>
        </p:nvSpPr>
        <p:spPr bwMode="auto">
          <a:xfrm>
            <a:off x="101600" y="3562351"/>
            <a:ext cx="485966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sz="2400" dirty="0" smtClean="0">
                <a:latin typeface="+mn-lt"/>
                <a:sym typeface="Symbol" panose="05050102010706020507" pitchFamily="18" charset="2"/>
              </a:rPr>
              <a:t>The probability of Type II error is:</a:t>
            </a:r>
            <a:endParaRPr lang="en-US" sz="2400" dirty="0" smtClean="0">
              <a:latin typeface="+mn-lt"/>
            </a:endParaRPr>
          </a:p>
        </p:txBody>
      </p:sp>
      <p:cxnSp>
        <p:nvCxnSpPr>
          <p:cNvPr id="30" name="Straight Arrow Connector 29"/>
          <p:cNvCxnSpPr>
            <a:stCxn id="41" idx="5"/>
          </p:cNvCxnSpPr>
          <p:nvPr/>
        </p:nvCxnSpPr>
        <p:spPr>
          <a:xfrm>
            <a:off x="4550834" y="4872038"/>
            <a:ext cx="1166284" cy="3556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0401" y="1684866"/>
            <a:ext cx="3352800" cy="685800"/>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6262"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Calculating the Probability of Type II Errors Occurring</a:t>
            </a:r>
          </a:p>
        </p:txBody>
      </p:sp>
      <p:sp>
        <p:nvSpPr>
          <p:cNvPr id="91140" name="Content Placeholder 2"/>
          <p:cNvSpPr>
            <a:spLocks noGrp="1"/>
          </p:cNvSpPr>
          <p:nvPr>
            <p:ph idx="1"/>
          </p:nvPr>
        </p:nvSpPr>
        <p:spPr>
          <a:xfrm>
            <a:off x="677334" y="846667"/>
            <a:ext cx="11108266" cy="5194696"/>
          </a:xfrm>
        </p:spPr>
        <p:txBody>
          <a:bodyPr>
            <a:normAutofit/>
          </a:bodyPr>
          <a:lstStyle/>
          <a:p>
            <a:r>
              <a:rPr lang="en-US" sz="2400" dirty="0" smtClean="0">
                <a:solidFill>
                  <a:schemeClr val="tx1"/>
                </a:solidFill>
              </a:rPr>
              <a:t>The </a:t>
            </a:r>
            <a:r>
              <a:rPr lang="en-US" sz="2400" b="1" dirty="0" smtClean="0">
                <a:solidFill>
                  <a:schemeClr val="tx1"/>
                </a:solidFill>
              </a:rPr>
              <a:t>power</a:t>
            </a:r>
            <a:r>
              <a:rPr lang="en-US" sz="2400" dirty="0" smtClean="0">
                <a:solidFill>
                  <a:schemeClr val="tx1"/>
                </a:solidFill>
              </a:rPr>
              <a:t> of the hypothesis test is the probability of it correctly rejecting the null hypothesis</a:t>
            </a:r>
          </a:p>
          <a:p>
            <a:pPr>
              <a:buFontTx/>
              <a:buNone/>
            </a:pPr>
            <a:r>
              <a:rPr lang="en-US" sz="2400" dirty="0" smtClean="0">
                <a:solidFill>
                  <a:schemeClr val="tx1"/>
                </a:solidFill>
              </a:rPr>
              <a:t>		            Power = 1 –</a:t>
            </a:r>
            <a:r>
              <a:rPr lang="en-US" sz="2400" i="1" dirty="0" smtClean="0">
                <a:solidFill>
                  <a:schemeClr val="tx1"/>
                </a:solidFill>
              </a:rPr>
              <a:t> </a:t>
            </a:r>
            <a:r>
              <a:rPr lang="en-US" sz="2400" i="1" dirty="0" smtClean="0">
                <a:solidFill>
                  <a:schemeClr val="tx1"/>
                </a:solidFill>
                <a:cs typeface="Arial" charset="0"/>
              </a:rPr>
              <a:t>β</a:t>
            </a:r>
          </a:p>
          <a:p>
            <a:pPr>
              <a:buFontTx/>
              <a:buNone/>
            </a:pPr>
            <a:endParaRPr lang="en-US" sz="2400" dirty="0" smtClean="0">
              <a:solidFill>
                <a:schemeClr val="tx1"/>
              </a:solidFill>
            </a:endParaRPr>
          </a:p>
          <a:p>
            <a:r>
              <a:rPr lang="en-US" sz="2400" b="1" dirty="0" smtClean="0">
                <a:solidFill>
                  <a:schemeClr val="tx1"/>
                </a:solidFill>
              </a:rPr>
              <a:t>Example:  </a:t>
            </a:r>
            <a:r>
              <a:rPr lang="en-US" sz="2400" dirty="0" smtClean="0">
                <a:solidFill>
                  <a:schemeClr val="tx1"/>
                </a:solidFill>
              </a:rPr>
              <a:t>if </a:t>
            </a:r>
            <a:r>
              <a:rPr lang="en-US" sz="2400" i="1" dirty="0" smtClean="0">
                <a:solidFill>
                  <a:schemeClr val="tx1"/>
                </a:solidFill>
                <a:cs typeface="Arial" charset="0"/>
              </a:rPr>
              <a:t>β</a:t>
            </a:r>
            <a:r>
              <a:rPr lang="en-US" sz="2400" dirty="0" smtClean="0">
                <a:solidFill>
                  <a:schemeClr val="tx1"/>
                </a:solidFill>
              </a:rPr>
              <a:t> = 0.1515, the power of the hypothesis test is </a:t>
            </a:r>
          </a:p>
          <a:p>
            <a:pPr>
              <a:buFontTx/>
              <a:buNone/>
            </a:pPr>
            <a:r>
              <a:rPr lang="en-US" sz="2400" dirty="0" smtClean="0">
                <a:solidFill>
                  <a:schemeClr val="tx1"/>
                </a:solidFill>
              </a:rPr>
              <a:t>				Power = 1 – 0.1515 = 0.8485</a:t>
            </a:r>
          </a:p>
          <a:p>
            <a:endParaRPr lang="en-US" sz="2400" dirty="0" smtClean="0">
              <a:solidFill>
                <a:schemeClr val="tx1"/>
              </a:solidFill>
            </a:endParaRPr>
          </a:p>
          <a:p>
            <a:endParaRPr lang="en-US" sz="2400" dirty="0" smtClean="0">
              <a:solidFill>
                <a:schemeClr val="tx1"/>
              </a:solidFill>
            </a:endParaRPr>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the Probability of Type II Errors Occurring</a:t>
            </a:r>
          </a:p>
        </p:txBody>
      </p:sp>
      <p:sp>
        <p:nvSpPr>
          <p:cNvPr id="92163" name="Content Placeholder 2"/>
          <p:cNvSpPr>
            <a:spLocks noGrp="1"/>
          </p:cNvSpPr>
          <p:nvPr>
            <p:ph idx="1"/>
          </p:nvPr>
        </p:nvSpPr>
        <p:spPr>
          <a:xfrm>
            <a:off x="609600" y="1295400"/>
            <a:ext cx="10972800" cy="4953000"/>
          </a:xfrm>
        </p:spPr>
        <p:txBody>
          <a:bodyPr>
            <a:normAutofit/>
          </a:bodyPr>
          <a:lstStyle/>
          <a:p>
            <a:pPr>
              <a:spcBef>
                <a:spcPts val="1200"/>
              </a:spcBef>
            </a:pPr>
            <a:r>
              <a:rPr lang="en-US" sz="2400" dirty="0" smtClean="0">
                <a:solidFill>
                  <a:schemeClr val="tx1"/>
                </a:solidFill>
              </a:rPr>
              <a:t>As the true population mean moves away from the hypothesized mean, the power of the test increases</a:t>
            </a:r>
          </a:p>
          <a:p>
            <a:pPr lvl="1">
              <a:spcBef>
                <a:spcPts val="1200"/>
              </a:spcBef>
            </a:pPr>
            <a:r>
              <a:rPr lang="en-US" sz="2400" dirty="0" smtClean="0">
                <a:solidFill>
                  <a:schemeClr val="tx1"/>
                </a:solidFill>
              </a:rPr>
              <a:t>This makes it easier to correctly reject the null hypothesis</a:t>
            </a:r>
          </a:p>
          <a:p>
            <a:pPr lvl="1">
              <a:spcBef>
                <a:spcPts val="1200"/>
              </a:spcBef>
            </a:pPr>
            <a:endParaRPr lang="en-US" sz="2400" dirty="0" smtClean="0">
              <a:solidFill>
                <a:schemeClr val="tx1"/>
              </a:solidFill>
            </a:endParaRPr>
          </a:p>
          <a:p>
            <a:pPr lvl="1">
              <a:spcBef>
                <a:spcPts val="1200"/>
              </a:spcBef>
            </a:pPr>
            <a:endParaRPr lang="en-US" sz="2400" dirty="0" smtClean="0">
              <a:solidFill>
                <a:schemeClr val="tx1"/>
              </a:solidFill>
            </a:endParaRPr>
          </a:p>
          <a:p>
            <a:pPr>
              <a:spcBef>
                <a:spcPts val="1200"/>
              </a:spcBef>
            </a:pPr>
            <a:r>
              <a:rPr lang="en-US" sz="2400" dirty="0" smtClean="0">
                <a:solidFill>
                  <a:schemeClr val="tx1"/>
                </a:solidFill>
              </a:rPr>
              <a:t>When the true population mean is very close to the hypothesized mean, the power of the test becomes very small</a:t>
            </a:r>
          </a:p>
          <a:p>
            <a:pPr lvl="1">
              <a:spcBef>
                <a:spcPts val="1200"/>
              </a:spcBef>
            </a:pPr>
            <a:r>
              <a:rPr lang="en-US" sz="2400" dirty="0" smtClean="0">
                <a:solidFill>
                  <a:schemeClr val="tx1"/>
                </a:solidFill>
              </a:rPr>
              <a:t>This makes it difficult for the hypothesis test to accurately reject the null hypothesis</a:t>
            </a:r>
          </a:p>
          <a:p>
            <a:endParaRPr lang="en-US" sz="2400" dirty="0" smtClean="0">
              <a:solidFill>
                <a:schemeClr val="tx1"/>
              </a:solidFill>
            </a:endParaRPr>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cstate="print"/>
          <a:srcRect/>
          <a:stretch>
            <a:fillRect/>
          </a:stretch>
        </p:blipFill>
        <p:spPr bwMode="auto">
          <a:xfrm>
            <a:off x="1411111" y="2938816"/>
            <a:ext cx="8026400" cy="3238500"/>
          </a:xfrm>
          <a:prstGeom prst="rect">
            <a:avLst/>
          </a:prstGeom>
          <a:noFill/>
          <a:ln w="9525">
            <a:noFill/>
            <a:miter lim="800000"/>
            <a:headEnd/>
            <a:tailEnd/>
          </a:ln>
          <a:effectLst/>
        </p:spPr>
      </p:pic>
      <p:sp>
        <p:nvSpPr>
          <p:cNvPr id="98310"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Calculating the Probability of Type II Errors Occurring</a:t>
            </a:r>
          </a:p>
        </p:txBody>
      </p:sp>
      <p:sp>
        <p:nvSpPr>
          <p:cNvPr id="101380" name="Content Placeholder 2"/>
          <p:cNvSpPr>
            <a:spLocks noGrp="1"/>
          </p:cNvSpPr>
          <p:nvPr>
            <p:ph idx="1"/>
          </p:nvPr>
        </p:nvSpPr>
        <p:spPr>
          <a:xfrm>
            <a:off x="431800" y="1047045"/>
            <a:ext cx="11376378" cy="2743200"/>
          </a:xfrm>
        </p:spPr>
        <p:txBody>
          <a:bodyPr/>
          <a:lstStyle/>
          <a:p>
            <a:pPr>
              <a:spcBef>
                <a:spcPts val="1200"/>
              </a:spcBef>
              <a:defRPr/>
            </a:pPr>
            <a:r>
              <a:rPr lang="en-US" sz="2400" dirty="0" smtClean="0">
                <a:solidFill>
                  <a:schemeClr val="tx1"/>
                </a:solidFill>
              </a:rPr>
              <a:t>A </a:t>
            </a:r>
            <a:r>
              <a:rPr lang="en-US" sz="2400" b="1" dirty="0" smtClean="0">
                <a:solidFill>
                  <a:schemeClr val="tx1"/>
                </a:solidFill>
              </a:rPr>
              <a:t>power curve </a:t>
            </a:r>
            <a:r>
              <a:rPr lang="en-US" sz="2400" dirty="0" smtClean="0">
                <a:solidFill>
                  <a:schemeClr val="tx1"/>
                </a:solidFill>
              </a:rPr>
              <a:t>plots the power values of a hypothesis test over a range of corresponding population means</a:t>
            </a:r>
          </a:p>
          <a:p>
            <a:pPr marL="342900" indent="-342900">
              <a:spcBef>
                <a:spcPts val="1200"/>
              </a:spcBef>
              <a:buFont typeface="Arial" pitchFamily="34" charset="0"/>
              <a:buChar char="•"/>
              <a:defRPr/>
            </a:pPr>
            <a:r>
              <a:rPr lang="en-US" sz="2400" dirty="0" smtClean="0">
                <a:solidFill>
                  <a:schemeClr val="tx1"/>
                </a:solidFill>
              </a:rPr>
              <a:t>Example of a power curve, based on </a:t>
            </a:r>
            <a:r>
              <a:rPr lang="en-US" sz="2400" i="1" dirty="0" smtClean="0">
                <a:solidFill>
                  <a:schemeClr val="tx1"/>
                </a:solidFill>
              </a:rPr>
              <a:t>H</a:t>
            </a:r>
            <a:r>
              <a:rPr lang="en-US" sz="2400" baseline="-25000" dirty="0" smtClean="0">
                <a:solidFill>
                  <a:schemeClr val="tx1"/>
                </a:solidFill>
              </a:rPr>
              <a:t>0</a:t>
            </a:r>
            <a:r>
              <a:rPr lang="en-US" sz="2400" dirty="0" smtClean="0">
                <a:solidFill>
                  <a:schemeClr val="tx1"/>
                </a:solidFill>
              </a:rPr>
              <a:t>: </a:t>
            </a:r>
            <a:r>
              <a:rPr lang="el-GR" sz="2400" i="1" dirty="0" smtClean="0">
                <a:solidFill>
                  <a:schemeClr val="tx1"/>
                </a:solidFill>
                <a:sym typeface="Symbol" pitchFamily="18" charset="2"/>
              </a:rPr>
              <a:t>μ</a:t>
            </a:r>
            <a:r>
              <a:rPr lang="en-US" sz="2400" dirty="0" smtClean="0">
                <a:solidFill>
                  <a:schemeClr val="tx1"/>
                </a:solidFill>
                <a:sym typeface="Symbol" pitchFamily="18" charset="2"/>
              </a:rPr>
              <a:t> ≥ 50, </a:t>
            </a:r>
            <a:r>
              <a:rPr lang="el-GR" sz="2400" i="1" dirty="0" smtClean="0">
                <a:solidFill>
                  <a:schemeClr val="tx1"/>
                </a:solidFill>
                <a:sym typeface="Symbol" pitchFamily="18" charset="2"/>
              </a:rPr>
              <a:t>σ</a:t>
            </a:r>
            <a:r>
              <a:rPr lang="en-US" sz="2400" dirty="0" smtClean="0">
                <a:solidFill>
                  <a:schemeClr val="tx1"/>
                </a:solidFill>
                <a:sym typeface="Symbol" pitchFamily="18" charset="2"/>
              </a:rPr>
              <a:t> = 6, and </a:t>
            </a:r>
            <a:r>
              <a:rPr lang="en-US" sz="2400" i="1" dirty="0" smtClean="0">
                <a:solidFill>
                  <a:schemeClr val="tx1"/>
                </a:solidFill>
                <a:sym typeface="Symbol" pitchFamily="18" charset="2"/>
              </a:rPr>
              <a:t></a:t>
            </a:r>
            <a:r>
              <a:rPr lang="en-US" sz="2400" dirty="0" smtClean="0">
                <a:solidFill>
                  <a:schemeClr val="tx1"/>
                </a:solidFill>
                <a:sym typeface="Symbol" pitchFamily="18" charset="2"/>
              </a:rPr>
              <a:t> = 0.05</a:t>
            </a:r>
            <a:r>
              <a:rPr lang="en-US" sz="2400" dirty="0" smtClean="0">
                <a:solidFill>
                  <a:schemeClr val="tx1"/>
                </a:solidFill>
              </a:rPr>
              <a:t>:</a:t>
            </a:r>
          </a:p>
        </p:txBody>
      </p:sp>
      <p:sp>
        <p:nvSpPr>
          <p:cNvPr id="93189" name="TextBox 1"/>
          <p:cNvSpPr txBox="1">
            <a:spLocks noChangeArrowheads="1"/>
          </p:cNvSpPr>
          <p:nvPr/>
        </p:nvSpPr>
        <p:spPr bwMode="auto">
          <a:xfrm>
            <a:off x="4165600" y="5649914"/>
            <a:ext cx="7518400" cy="369887"/>
          </a:xfrm>
          <a:prstGeom prst="rect">
            <a:avLst/>
          </a:prstGeom>
          <a:noFill/>
          <a:ln w="9525">
            <a:noFill/>
            <a:miter lim="800000"/>
            <a:headEnd/>
            <a:tailEnd/>
          </a:ln>
        </p:spPr>
        <p:txBody>
          <a:bodyPr>
            <a:spAutoFit/>
          </a:bodyPr>
          <a:lstStyle/>
          <a:p>
            <a:pPr eaLnBrk="1" hangingPunct="1"/>
            <a:r>
              <a:rPr lang="en-US"/>
              <a:t>47           49            51           53            55           57</a:t>
            </a:r>
          </a:p>
        </p:txBody>
      </p:sp>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Line 11"/>
          <p:cNvSpPr>
            <a:spLocks noChangeShapeType="1"/>
          </p:cNvSpPr>
          <p:nvPr/>
        </p:nvSpPr>
        <p:spPr bwMode="auto">
          <a:xfrm>
            <a:off x="7924800" y="4738688"/>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94211" name="Title 1"/>
          <p:cNvSpPr>
            <a:spLocks noGrp="1"/>
          </p:cNvSpPr>
          <p:nvPr>
            <p:ph type="title"/>
          </p:nvPr>
        </p:nvSpPr>
        <p:spPr>
          <a:xfrm>
            <a:off x="838200" y="76200"/>
            <a:ext cx="10515600" cy="914400"/>
          </a:xfrm>
        </p:spPr>
        <p:txBody>
          <a:bodyPr/>
          <a:lstStyle/>
          <a:p>
            <a:pPr>
              <a:lnSpc>
                <a:spcPct val="80000"/>
              </a:lnSpc>
            </a:pPr>
            <a:r>
              <a:rPr lang="en-US" smtClean="0"/>
              <a:t>The Effect of </a:t>
            </a:r>
            <a:r>
              <a:rPr lang="el-GR" i="1" smtClean="0"/>
              <a:t>α</a:t>
            </a:r>
            <a:r>
              <a:rPr lang="en-US" i="1" smtClean="0"/>
              <a:t> on </a:t>
            </a:r>
            <a:r>
              <a:rPr lang="el-GR" sz="3600" i="1" smtClean="0">
                <a:latin typeface="Arial" charset="0"/>
                <a:cs typeface="Arial" charset="0"/>
              </a:rPr>
              <a:t>β</a:t>
            </a:r>
            <a:endParaRPr lang="en-US" sz="3600" smtClean="0"/>
          </a:p>
        </p:txBody>
      </p:sp>
      <p:sp>
        <p:nvSpPr>
          <p:cNvPr id="94212" name="Content Placeholder 2"/>
          <p:cNvSpPr>
            <a:spLocks noGrp="1"/>
          </p:cNvSpPr>
          <p:nvPr>
            <p:ph idx="1"/>
          </p:nvPr>
        </p:nvSpPr>
        <p:spPr>
          <a:xfrm>
            <a:off x="237068" y="979311"/>
            <a:ext cx="11672710" cy="1524000"/>
          </a:xfrm>
        </p:spPr>
        <p:txBody>
          <a:bodyPr/>
          <a:lstStyle/>
          <a:p>
            <a:pPr>
              <a:lnSpc>
                <a:spcPct val="100000"/>
              </a:lnSpc>
            </a:pPr>
            <a:r>
              <a:rPr lang="en-US" sz="2400" dirty="0" smtClean="0">
                <a:solidFill>
                  <a:schemeClr val="tx1"/>
                </a:solidFill>
              </a:rPr>
              <a:t>Lowering the probability of making a Type I error (</a:t>
            </a:r>
            <a:r>
              <a:rPr lang="el-GR" sz="2400" i="1" dirty="0" smtClean="0">
                <a:solidFill>
                  <a:schemeClr val="tx1"/>
                </a:solidFill>
              </a:rPr>
              <a:t>α</a:t>
            </a:r>
            <a:r>
              <a:rPr lang="en-US" sz="2400" dirty="0" smtClean="0">
                <a:solidFill>
                  <a:schemeClr val="tx1"/>
                </a:solidFill>
              </a:rPr>
              <a:t> ↓) will increase the chance of making a Type II error (</a:t>
            </a:r>
            <a:r>
              <a:rPr lang="el-GR" sz="2400" i="1" dirty="0" smtClean="0">
                <a:solidFill>
                  <a:schemeClr val="tx1"/>
                </a:solidFill>
                <a:cs typeface="Arial" charset="0"/>
              </a:rPr>
              <a:t>β</a:t>
            </a:r>
            <a:r>
              <a:rPr lang="en-US" sz="2400" dirty="0" smtClean="0">
                <a:solidFill>
                  <a:schemeClr val="tx1"/>
                </a:solidFill>
              </a:rPr>
              <a:t> ↑)</a:t>
            </a:r>
          </a:p>
        </p:txBody>
      </p:sp>
      <p:sp>
        <p:nvSpPr>
          <p:cNvPr id="94213" name="Freeform 5"/>
          <p:cNvSpPr>
            <a:spLocks/>
          </p:cNvSpPr>
          <p:nvPr/>
        </p:nvSpPr>
        <p:spPr bwMode="auto">
          <a:xfrm>
            <a:off x="4760384" y="5119688"/>
            <a:ext cx="2345267" cy="990600"/>
          </a:xfrm>
          <a:custGeom>
            <a:avLst/>
            <a:gdLst>
              <a:gd name="T0" fmla="*/ 0 w 12250"/>
              <a:gd name="T1" fmla="*/ 2147483647 h 13808"/>
              <a:gd name="T2" fmla="*/ 2147483647 w 12250"/>
              <a:gd name="T3" fmla="*/ 2147483647 h 13808"/>
              <a:gd name="T4" fmla="*/ 2147483647 w 12250"/>
              <a:gd name="T5" fmla="*/ 2147483647 h 13808"/>
              <a:gd name="T6" fmla="*/ 2147483647 w 12250"/>
              <a:gd name="T7" fmla="*/ 2147483647 h 13808"/>
              <a:gd name="T8" fmla="*/ 2147483647 w 12250"/>
              <a:gd name="T9" fmla="*/ 2147483647 h 13808"/>
              <a:gd name="T10" fmla="*/ 2147483647 w 12250"/>
              <a:gd name="T11" fmla="*/ 2147483647 h 13808"/>
              <a:gd name="T12" fmla="*/ 2147483647 w 12250"/>
              <a:gd name="T13" fmla="*/ 2147483647 h 13808"/>
              <a:gd name="T14" fmla="*/ 2147483647 w 12250"/>
              <a:gd name="T15" fmla="*/ 2147483647 h 13808"/>
              <a:gd name="T16" fmla="*/ 2147483647 w 12250"/>
              <a:gd name="T17" fmla="*/ 2147483647 h 13808"/>
              <a:gd name="T18" fmla="*/ 2147483647 w 12250"/>
              <a:gd name="T19" fmla="*/ 2147483647 h 13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50" h="13808">
                <a:moveTo>
                  <a:pt x="0" y="13775"/>
                </a:moveTo>
                <a:cubicBezTo>
                  <a:pt x="8" y="13003"/>
                  <a:pt x="145" y="13970"/>
                  <a:pt x="153" y="12959"/>
                </a:cubicBezTo>
                <a:cubicBezTo>
                  <a:pt x="1376" y="12771"/>
                  <a:pt x="2067" y="12879"/>
                  <a:pt x="3330" y="12260"/>
                </a:cubicBezTo>
                <a:cubicBezTo>
                  <a:pt x="4178" y="11927"/>
                  <a:pt x="5361" y="11136"/>
                  <a:pt x="5742" y="10768"/>
                </a:cubicBezTo>
                <a:cubicBezTo>
                  <a:pt x="6228" y="10345"/>
                  <a:pt x="7125" y="9406"/>
                  <a:pt x="7548" y="8886"/>
                </a:cubicBezTo>
                <a:cubicBezTo>
                  <a:pt x="7971" y="8366"/>
                  <a:pt x="8495" y="7353"/>
                  <a:pt x="9108" y="6503"/>
                </a:cubicBezTo>
                <a:lnTo>
                  <a:pt x="10288" y="4159"/>
                </a:lnTo>
                <a:lnTo>
                  <a:pt x="11315" y="1938"/>
                </a:lnTo>
                <a:cubicBezTo>
                  <a:pt x="11324" y="2065"/>
                  <a:pt x="12230" y="-121"/>
                  <a:pt x="12239" y="6"/>
                </a:cubicBezTo>
                <a:cubicBezTo>
                  <a:pt x="12265" y="191"/>
                  <a:pt x="12239" y="9144"/>
                  <a:pt x="12239" y="13808"/>
                </a:cubicBezTo>
              </a:path>
            </a:pathLst>
          </a:custGeom>
          <a:solidFill>
            <a:srgbClr val="00B400"/>
          </a:solidFill>
          <a:ln w="9525">
            <a:noFill/>
            <a:round/>
            <a:headEnd/>
            <a:tailEnd/>
          </a:ln>
        </p:spPr>
        <p:txBody>
          <a:bodyPr/>
          <a:lstStyle/>
          <a:p>
            <a:endParaRPr lang="en-US"/>
          </a:p>
        </p:txBody>
      </p:sp>
      <p:sp>
        <p:nvSpPr>
          <p:cNvPr id="94214" name="Freeform 5"/>
          <p:cNvSpPr>
            <a:spLocks/>
          </p:cNvSpPr>
          <p:nvPr/>
        </p:nvSpPr>
        <p:spPr bwMode="auto">
          <a:xfrm>
            <a:off x="4756151" y="5424489"/>
            <a:ext cx="1955800" cy="687387"/>
          </a:xfrm>
          <a:custGeom>
            <a:avLst/>
            <a:gdLst>
              <a:gd name="T0" fmla="*/ 2147483647 w 12264"/>
              <a:gd name="T1" fmla="*/ 2147483647 h 13808"/>
              <a:gd name="T2" fmla="*/ 2147483647 w 12264"/>
              <a:gd name="T3" fmla="*/ 2147483647 h 13808"/>
              <a:gd name="T4" fmla="*/ 2147483647 w 12264"/>
              <a:gd name="T5" fmla="*/ 2147483647 h 13808"/>
              <a:gd name="T6" fmla="*/ 2147483647 w 12264"/>
              <a:gd name="T7" fmla="*/ 2147483647 h 13808"/>
              <a:gd name="T8" fmla="*/ 2147483647 w 12264"/>
              <a:gd name="T9" fmla="*/ 2147483647 h 13808"/>
              <a:gd name="T10" fmla="*/ 2147483647 w 12264"/>
              <a:gd name="T11" fmla="*/ 2147483647 h 13808"/>
              <a:gd name="T12" fmla="*/ 2147483647 w 12264"/>
              <a:gd name="T13" fmla="*/ 2147483647 h 13808"/>
              <a:gd name="T14" fmla="*/ 2147483647 w 12264"/>
              <a:gd name="T15" fmla="*/ 2147483647 h 13808"/>
              <a:gd name="T16" fmla="*/ 2147483647 w 12264"/>
              <a:gd name="T17" fmla="*/ 2147483647 h 13808"/>
              <a:gd name="T18" fmla="*/ 2147483647 w 12264"/>
              <a:gd name="T19" fmla="*/ 2147483647 h 138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64" h="13808">
                <a:moveTo>
                  <a:pt x="14" y="13775"/>
                </a:moveTo>
                <a:cubicBezTo>
                  <a:pt x="22" y="13003"/>
                  <a:pt x="-7" y="13372"/>
                  <a:pt x="1" y="12361"/>
                </a:cubicBezTo>
                <a:cubicBezTo>
                  <a:pt x="1224" y="12173"/>
                  <a:pt x="2446" y="12082"/>
                  <a:pt x="3709" y="11463"/>
                </a:cubicBezTo>
                <a:cubicBezTo>
                  <a:pt x="4557" y="11130"/>
                  <a:pt x="5607" y="10539"/>
                  <a:pt x="5988" y="10171"/>
                </a:cubicBezTo>
                <a:cubicBezTo>
                  <a:pt x="6474" y="9748"/>
                  <a:pt x="7139" y="9206"/>
                  <a:pt x="7562" y="8686"/>
                </a:cubicBezTo>
                <a:cubicBezTo>
                  <a:pt x="7985" y="8166"/>
                  <a:pt x="8509" y="7087"/>
                  <a:pt x="9122" y="6237"/>
                </a:cubicBezTo>
                <a:lnTo>
                  <a:pt x="10302" y="4159"/>
                </a:lnTo>
                <a:lnTo>
                  <a:pt x="11329" y="1938"/>
                </a:lnTo>
                <a:cubicBezTo>
                  <a:pt x="11338" y="2065"/>
                  <a:pt x="12244" y="-121"/>
                  <a:pt x="12253" y="6"/>
                </a:cubicBezTo>
                <a:cubicBezTo>
                  <a:pt x="12279" y="191"/>
                  <a:pt x="12253" y="9144"/>
                  <a:pt x="12253" y="13808"/>
                </a:cubicBezTo>
              </a:path>
            </a:pathLst>
          </a:custGeom>
          <a:solidFill>
            <a:srgbClr val="CCE9AD"/>
          </a:solidFill>
          <a:ln w="9525">
            <a:noFill/>
            <a:round/>
            <a:headEnd/>
            <a:tailEnd/>
          </a:ln>
        </p:spPr>
        <p:txBody>
          <a:bodyPr/>
          <a:lstStyle/>
          <a:p>
            <a:endParaRPr lang="en-US"/>
          </a:p>
        </p:txBody>
      </p:sp>
      <p:sp>
        <p:nvSpPr>
          <p:cNvPr id="94215" name="Freeform 5"/>
          <p:cNvSpPr>
            <a:spLocks/>
          </p:cNvSpPr>
          <p:nvPr/>
        </p:nvSpPr>
        <p:spPr bwMode="auto">
          <a:xfrm flipH="1">
            <a:off x="6699251" y="3789363"/>
            <a:ext cx="1229783" cy="323850"/>
          </a:xfrm>
          <a:custGeom>
            <a:avLst/>
            <a:gdLst>
              <a:gd name="T0" fmla="*/ 2147483647 w 10092"/>
              <a:gd name="T1" fmla="*/ 2147483647 h 14167"/>
              <a:gd name="T2" fmla="*/ 2147483647 w 10092"/>
              <a:gd name="T3" fmla="*/ 2147483647 h 14167"/>
              <a:gd name="T4" fmla="*/ 2147483647 w 10092"/>
              <a:gd name="T5" fmla="*/ 2147483647 h 14167"/>
              <a:gd name="T6" fmla="*/ 2147483647 w 10092"/>
              <a:gd name="T7" fmla="*/ 2147483647 h 14167"/>
              <a:gd name="T8" fmla="*/ 2147483647 w 10092"/>
              <a:gd name="T9" fmla="*/ 2147483647 h 14167"/>
              <a:gd name="T10" fmla="*/ 2147483647 w 10092"/>
              <a:gd name="T11" fmla="*/ 0 h 14167"/>
              <a:gd name="T12" fmla="*/ 2147483647 w 10092"/>
              <a:gd name="T13" fmla="*/ 2147483647 h 14167"/>
              <a:gd name="T14" fmla="*/ 2147483647 w 10092"/>
              <a:gd name="T15" fmla="*/ 2147483647 h 14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92" h="14167">
                <a:moveTo>
                  <a:pt x="13" y="13943"/>
                </a:moveTo>
                <a:cubicBezTo>
                  <a:pt x="-39" y="13123"/>
                  <a:pt x="92" y="12200"/>
                  <a:pt x="40" y="11380"/>
                </a:cubicBezTo>
                <a:lnTo>
                  <a:pt x="4265" y="9668"/>
                </a:lnTo>
                <a:lnTo>
                  <a:pt x="7048" y="6836"/>
                </a:lnTo>
                <a:lnTo>
                  <a:pt x="8726" y="3561"/>
                </a:lnTo>
                <a:lnTo>
                  <a:pt x="10092" y="0"/>
                </a:lnTo>
                <a:cubicBezTo>
                  <a:pt x="10101" y="127"/>
                  <a:pt x="10031" y="47"/>
                  <a:pt x="10040" y="174"/>
                </a:cubicBezTo>
                <a:cubicBezTo>
                  <a:pt x="10066" y="359"/>
                  <a:pt x="10040" y="9503"/>
                  <a:pt x="10040" y="14167"/>
                </a:cubicBezTo>
              </a:path>
            </a:pathLst>
          </a:custGeom>
          <a:solidFill>
            <a:srgbClr val="FFF0C1"/>
          </a:solidFill>
          <a:ln w="9525">
            <a:noFill/>
            <a:round/>
            <a:headEnd/>
            <a:tailEnd/>
          </a:ln>
        </p:spPr>
        <p:txBody>
          <a:bodyPr/>
          <a:lstStyle/>
          <a:p>
            <a:endParaRPr lang="en-US"/>
          </a:p>
        </p:txBody>
      </p:sp>
      <p:sp>
        <p:nvSpPr>
          <p:cNvPr id="94216" name="Freeform 6"/>
          <p:cNvSpPr>
            <a:spLocks/>
          </p:cNvSpPr>
          <p:nvPr/>
        </p:nvSpPr>
        <p:spPr bwMode="auto">
          <a:xfrm>
            <a:off x="4775200" y="4752975"/>
            <a:ext cx="3149600"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94217" name="Freeform 7"/>
          <p:cNvSpPr>
            <a:spLocks/>
          </p:cNvSpPr>
          <p:nvPr/>
        </p:nvSpPr>
        <p:spPr bwMode="auto">
          <a:xfrm>
            <a:off x="7924800" y="4752975"/>
            <a:ext cx="2946400"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94218" name="Line 8"/>
          <p:cNvSpPr>
            <a:spLocks noChangeShapeType="1"/>
          </p:cNvSpPr>
          <p:nvPr/>
        </p:nvSpPr>
        <p:spPr bwMode="auto">
          <a:xfrm>
            <a:off x="4470400" y="6110288"/>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94219" name="Line 12"/>
          <p:cNvSpPr>
            <a:spLocks noChangeShapeType="1"/>
          </p:cNvSpPr>
          <p:nvPr/>
        </p:nvSpPr>
        <p:spPr bwMode="auto">
          <a:xfrm>
            <a:off x="6705600" y="3808413"/>
            <a:ext cx="0" cy="304800"/>
          </a:xfrm>
          <a:prstGeom prst="line">
            <a:avLst/>
          </a:prstGeom>
          <a:noFill/>
          <a:ln w="19050">
            <a:solidFill>
              <a:schemeClr val="tx1"/>
            </a:solidFill>
            <a:round/>
            <a:headEnd/>
            <a:tailEnd/>
          </a:ln>
          <a:effectLst/>
        </p:spPr>
        <p:txBody>
          <a:bodyPr wrap="none" anchor="ctr"/>
          <a:lstStyle/>
          <a:p>
            <a:endParaRPr lang="en-US"/>
          </a:p>
        </p:txBody>
      </p:sp>
      <p:sp>
        <p:nvSpPr>
          <p:cNvPr id="94220" name="Freeform 14"/>
          <p:cNvSpPr>
            <a:spLocks/>
          </p:cNvSpPr>
          <p:nvPr/>
        </p:nvSpPr>
        <p:spPr bwMode="auto">
          <a:xfrm>
            <a:off x="1828800" y="2741613"/>
            <a:ext cx="3149600"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94221" name="Line 18"/>
          <p:cNvSpPr>
            <a:spLocks noChangeShapeType="1"/>
          </p:cNvSpPr>
          <p:nvPr/>
        </p:nvSpPr>
        <p:spPr bwMode="auto">
          <a:xfrm>
            <a:off x="4978400" y="2741613"/>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94222" name="Text Box 20"/>
          <p:cNvSpPr txBox="1">
            <a:spLocks noChangeArrowheads="1"/>
          </p:cNvSpPr>
          <p:nvPr/>
        </p:nvSpPr>
        <p:spPr bwMode="auto">
          <a:xfrm>
            <a:off x="7620000" y="6110288"/>
            <a:ext cx="660400" cy="366712"/>
          </a:xfrm>
          <a:prstGeom prst="rect">
            <a:avLst/>
          </a:prstGeom>
          <a:noFill/>
          <a:ln w="19050" algn="ctr">
            <a:noFill/>
            <a:miter lim="800000"/>
            <a:headEnd/>
            <a:tailEnd/>
          </a:ln>
          <a:effectLst/>
        </p:spPr>
        <p:txBody>
          <a:bodyPr>
            <a:spAutoFit/>
          </a:bodyPr>
          <a:lstStyle/>
          <a:p>
            <a:pPr eaLnBrk="1" hangingPunct="1">
              <a:spcBef>
                <a:spcPct val="50000"/>
              </a:spcBef>
            </a:pPr>
            <a:r>
              <a:rPr lang="en-US"/>
              <a:t>52</a:t>
            </a:r>
          </a:p>
        </p:txBody>
      </p:sp>
      <p:sp>
        <p:nvSpPr>
          <p:cNvPr id="94223" name="Text Box 21"/>
          <p:cNvSpPr txBox="1">
            <a:spLocks noChangeArrowheads="1"/>
          </p:cNvSpPr>
          <p:nvPr/>
        </p:nvSpPr>
        <p:spPr bwMode="auto">
          <a:xfrm>
            <a:off x="4673600" y="4140201"/>
            <a:ext cx="711200" cy="366713"/>
          </a:xfrm>
          <a:prstGeom prst="rect">
            <a:avLst/>
          </a:prstGeom>
          <a:noFill/>
          <a:ln w="19050" algn="ctr">
            <a:noFill/>
            <a:miter lim="800000"/>
            <a:headEnd/>
            <a:tailEnd/>
          </a:ln>
          <a:effectLst/>
        </p:spPr>
        <p:txBody>
          <a:bodyPr>
            <a:spAutoFit/>
          </a:bodyPr>
          <a:lstStyle/>
          <a:p>
            <a:pPr eaLnBrk="1" hangingPunct="1">
              <a:spcBef>
                <a:spcPct val="50000"/>
              </a:spcBef>
            </a:pPr>
            <a:r>
              <a:rPr lang="en-US"/>
              <a:t>50</a:t>
            </a:r>
          </a:p>
        </p:txBody>
      </p:sp>
      <p:sp>
        <p:nvSpPr>
          <p:cNvPr id="94224" name="Line 22"/>
          <p:cNvSpPr>
            <a:spLocks noChangeShapeType="1"/>
          </p:cNvSpPr>
          <p:nvPr/>
        </p:nvSpPr>
        <p:spPr bwMode="auto">
          <a:xfrm flipV="1">
            <a:off x="6705601" y="3365501"/>
            <a:ext cx="6351" cy="2746375"/>
          </a:xfrm>
          <a:prstGeom prst="line">
            <a:avLst/>
          </a:prstGeom>
          <a:noFill/>
          <a:ln w="28575">
            <a:solidFill>
              <a:schemeClr val="tx1"/>
            </a:solidFill>
            <a:prstDash val="sysDot"/>
            <a:round/>
            <a:headEnd/>
            <a:tailEnd/>
          </a:ln>
          <a:effectLst/>
        </p:spPr>
        <p:txBody>
          <a:bodyPr wrap="none" anchor="ctr"/>
          <a:lstStyle/>
          <a:p>
            <a:endParaRPr lang="en-US"/>
          </a:p>
        </p:txBody>
      </p:sp>
      <p:graphicFrame>
        <p:nvGraphicFramePr>
          <p:cNvPr id="94225" name="Object 19"/>
          <p:cNvGraphicFramePr>
            <a:graphicFrameLocks noChangeAspect="1"/>
          </p:cNvGraphicFramePr>
          <p:nvPr/>
        </p:nvGraphicFramePr>
        <p:xfrm>
          <a:off x="4705352" y="4341813"/>
          <a:ext cx="577849" cy="457200"/>
        </p:xfrm>
        <a:graphic>
          <a:graphicData uri="http://schemas.openxmlformats.org/presentationml/2006/ole">
            <p:oleObj spid="_x0000_s1208322" name="Equation" r:id="rId3" imgW="266469" imgH="241091" progId="">
              <p:embed/>
            </p:oleObj>
          </a:graphicData>
        </a:graphic>
      </p:graphicFrame>
      <p:sp>
        <p:nvSpPr>
          <p:cNvPr id="94226" name="Line 8"/>
          <p:cNvSpPr>
            <a:spLocks noChangeShapeType="1"/>
          </p:cNvSpPr>
          <p:nvPr/>
        </p:nvSpPr>
        <p:spPr bwMode="auto">
          <a:xfrm>
            <a:off x="1524000" y="4113213"/>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cxnSp>
        <p:nvCxnSpPr>
          <p:cNvPr id="22" name="Straight Arrow Connector 21"/>
          <p:cNvCxnSpPr/>
          <p:nvPr/>
        </p:nvCxnSpPr>
        <p:spPr>
          <a:xfrm>
            <a:off x="6716184" y="4643438"/>
            <a:ext cx="395816" cy="0"/>
          </a:xfrm>
          <a:prstGeom prst="straightConnector1">
            <a:avLst/>
          </a:prstGeom>
          <a:ln w="25400">
            <a:solidFill>
              <a:srgbClr val="00B400"/>
            </a:solidFill>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004051" y="3886200"/>
            <a:ext cx="1022349" cy="36036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Oval 23"/>
          <p:cNvSpPr/>
          <p:nvPr/>
        </p:nvSpPr>
        <p:spPr>
          <a:xfrm>
            <a:off x="6451600" y="5043488"/>
            <a:ext cx="863600" cy="124936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4230" name="Freeform 5"/>
          <p:cNvSpPr>
            <a:spLocks/>
          </p:cNvSpPr>
          <p:nvPr/>
        </p:nvSpPr>
        <p:spPr bwMode="auto">
          <a:xfrm flipH="1">
            <a:off x="7105651" y="3952876"/>
            <a:ext cx="920749" cy="161925"/>
          </a:xfrm>
          <a:custGeom>
            <a:avLst/>
            <a:gdLst>
              <a:gd name="T0" fmla="*/ 2147483647 w 10085"/>
              <a:gd name="T1" fmla="*/ 2147483647 h 14167"/>
              <a:gd name="T2" fmla="*/ 2147483647 w 10085"/>
              <a:gd name="T3" fmla="*/ 2147483647 h 14167"/>
              <a:gd name="T4" fmla="*/ 2147483647 w 10085"/>
              <a:gd name="T5" fmla="*/ 2147483647 h 14167"/>
              <a:gd name="T6" fmla="*/ 2147483647 w 10085"/>
              <a:gd name="T7" fmla="*/ 2147483647 h 14167"/>
              <a:gd name="T8" fmla="*/ 2147483647 w 10085"/>
              <a:gd name="T9" fmla="*/ 2147483647 h 14167"/>
              <a:gd name="T10" fmla="*/ 2147483647 w 10085"/>
              <a:gd name="T11" fmla="*/ 0 h 14167"/>
              <a:gd name="T12" fmla="*/ 2147483647 w 10085"/>
              <a:gd name="T13" fmla="*/ 2147483647 h 14167"/>
              <a:gd name="T14" fmla="*/ 2147483647 w 10085"/>
              <a:gd name="T15" fmla="*/ 2147483647 h 14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85" h="14167">
                <a:moveTo>
                  <a:pt x="6" y="13943"/>
                </a:moveTo>
                <a:cubicBezTo>
                  <a:pt x="-46" y="13123"/>
                  <a:pt x="294" y="8033"/>
                  <a:pt x="242" y="7213"/>
                </a:cubicBezTo>
                <a:lnTo>
                  <a:pt x="3841" y="7585"/>
                </a:lnTo>
                <a:lnTo>
                  <a:pt x="6624" y="4753"/>
                </a:lnTo>
                <a:lnTo>
                  <a:pt x="8441" y="1894"/>
                </a:lnTo>
                <a:lnTo>
                  <a:pt x="10085" y="0"/>
                </a:lnTo>
                <a:cubicBezTo>
                  <a:pt x="10094" y="127"/>
                  <a:pt x="10024" y="47"/>
                  <a:pt x="10033" y="174"/>
                </a:cubicBezTo>
                <a:cubicBezTo>
                  <a:pt x="10059" y="359"/>
                  <a:pt x="10033" y="9503"/>
                  <a:pt x="10033" y="14167"/>
                </a:cubicBezTo>
              </a:path>
            </a:pathLst>
          </a:custGeom>
          <a:solidFill>
            <a:srgbClr val="FFC000"/>
          </a:solidFill>
          <a:ln w="9525">
            <a:noFill/>
            <a:round/>
            <a:headEnd/>
            <a:tailEnd/>
          </a:ln>
        </p:spPr>
        <p:txBody>
          <a:bodyPr/>
          <a:lstStyle/>
          <a:p>
            <a:endParaRPr lang="en-US"/>
          </a:p>
        </p:txBody>
      </p:sp>
      <p:sp>
        <p:nvSpPr>
          <p:cNvPr id="94231" name="Freeform 25"/>
          <p:cNvSpPr>
            <a:spLocks/>
          </p:cNvSpPr>
          <p:nvPr/>
        </p:nvSpPr>
        <p:spPr bwMode="auto">
          <a:xfrm>
            <a:off x="4978400" y="2741613"/>
            <a:ext cx="2946400"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94232" name="Line 22"/>
          <p:cNvSpPr>
            <a:spLocks noChangeShapeType="1"/>
          </p:cNvSpPr>
          <p:nvPr/>
        </p:nvSpPr>
        <p:spPr bwMode="auto">
          <a:xfrm flipV="1">
            <a:off x="7105651" y="3365501"/>
            <a:ext cx="6349" cy="2746375"/>
          </a:xfrm>
          <a:prstGeom prst="line">
            <a:avLst/>
          </a:prstGeom>
          <a:noFill/>
          <a:ln w="28575">
            <a:solidFill>
              <a:schemeClr val="tx1"/>
            </a:solidFill>
            <a:prstDash val="sysDot"/>
            <a:round/>
            <a:headEnd/>
            <a:tailEnd/>
          </a:ln>
          <a:effectLst/>
        </p:spPr>
        <p:txBody>
          <a:bodyPr wrap="none" anchor="ctr"/>
          <a:lstStyle/>
          <a:p>
            <a:endParaRPr lang="en-US"/>
          </a:p>
        </p:txBody>
      </p:sp>
      <p:sp>
        <p:nvSpPr>
          <p:cNvPr id="94233" name="Text Box 21"/>
          <p:cNvSpPr txBox="1">
            <a:spLocks noChangeArrowheads="1"/>
          </p:cNvSpPr>
          <p:nvPr/>
        </p:nvSpPr>
        <p:spPr bwMode="auto">
          <a:xfrm>
            <a:off x="7315200" y="3424238"/>
            <a:ext cx="4368800" cy="368300"/>
          </a:xfrm>
          <a:prstGeom prst="rect">
            <a:avLst/>
          </a:prstGeom>
          <a:noFill/>
          <a:ln w="19050" algn="ctr">
            <a:noFill/>
            <a:miter lim="800000"/>
            <a:headEnd/>
            <a:tailEnd/>
          </a:ln>
          <a:effectLst/>
        </p:spPr>
        <p:txBody>
          <a:bodyPr>
            <a:spAutoFit/>
          </a:bodyPr>
          <a:lstStyle/>
          <a:p>
            <a:pPr eaLnBrk="1" hangingPunct="1">
              <a:spcBef>
                <a:spcPct val="50000"/>
              </a:spcBef>
            </a:pPr>
            <a:r>
              <a:rPr lang="en-US"/>
              <a:t>Less area here (</a:t>
            </a:r>
            <a:r>
              <a:rPr lang="el-GR" i="1"/>
              <a:t>α</a:t>
            </a:r>
            <a:r>
              <a:rPr lang="en-US"/>
              <a:t> goes down)</a:t>
            </a:r>
          </a:p>
        </p:txBody>
      </p:sp>
      <p:sp>
        <p:nvSpPr>
          <p:cNvPr id="94234" name="Text Box 21"/>
          <p:cNvSpPr txBox="1">
            <a:spLocks noChangeArrowheads="1"/>
          </p:cNvSpPr>
          <p:nvPr/>
        </p:nvSpPr>
        <p:spPr bwMode="auto">
          <a:xfrm>
            <a:off x="2133600" y="5041900"/>
            <a:ext cx="4013200" cy="369888"/>
          </a:xfrm>
          <a:prstGeom prst="rect">
            <a:avLst/>
          </a:prstGeom>
          <a:noFill/>
          <a:ln w="19050" algn="ctr">
            <a:noFill/>
            <a:miter lim="800000"/>
            <a:headEnd/>
            <a:tailEnd/>
          </a:ln>
          <a:effectLst/>
        </p:spPr>
        <p:txBody>
          <a:bodyPr>
            <a:spAutoFit/>
          </a:bodyPr>
          <a:lstStyle/>
          <a:p>
            <a:pPr eaLnBrk="1" hangingPunct="1">
              <a:spcBef>
                <a:spcPct val="50000"/>
              </a:spcBef>
            </a:pPr>
            <a:r>
              <a:rPr lang="en-US"/>
              <a:t>More area here (</a:t>
            </a:r>
            <a:r>
              <a:rPr lang="el-GR" i="1"/>
              <a:t>β</a:t>
            </a:r>
            <a:r>
              <a:rPr lang="en-US"/>
              <a:t> goes up)</a:t>
            </a:r>
          </a:p>
        </p:txBody>
      </p:sp>
      <p:cxnSp>
        <p:nvCxnSpPr>
          <p:cNvPr id="30" name="Straight Arrow Connector 29"/>
          <p:cNvCxnSpPr/>
          <p:nvPr/>
        </p:nvCxnSpPr>
        <p:spPr>
          <a:xfrm>
            <a:off x="6096000" y="5226051"/>
            <a:ext cx="482600" cy="1746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7668685" y="3717926"/>
            <a:ext cx="459316" cy="18256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383822"/>
            <a:ext cx="11763021" cy="5779911"/>
          </a:xfrm>
        </p:spPr>
        <p:txBody>
          <a:bodyPr>
            <a:noAutofit/>
          </a:bodyPr>
          <a:lstStyle/>
          <a:p>
            <a:pPr marL="457200" lvl="1" indent="0" algn="just">
              <a:buNone/>
            </a:pPr>
            <a:r>
              <a:rPr lang="en-US" sz="2400" b="1" dirty="0" smtClean="0">
                <a:solidFill>
                  <a:schemeClr val="tx1"/>
                </a:solidFill>
              </a:rPr>
              <a:t>Example</a:t>
            </a:r>
            <a:r>
              <a:rPr lang="en-US" sz="2400" dirty="0" smtClean="0">
                <a:solidFill>
                  <a:schemeClr val="tx1"/>
                </a:solidFill>
              </a:rPr>
              <a:t>.  A sample of 30 employees from large companies was selected, and these employees were asked how stressful their jobs were. The responses of these employees are recorded below, where </a:t>
            </a:r>
            <a:r>
              <a:rPr lang="en-US" sz="2400" b="1" dirty="0" smtClean="0">
                <a:solidFill>
                  <a:schemeClr val="tx1"/>
                </a:solidFill>
              </a:rPr>
              <a:t>very</a:t>
            </a:r>
            <a:r>
              <a:rPr lang="en-US" sz="2400" dirty="0" smtClean="0">
                <a:solidFill>
                  <a:schemeClr val="tx1"/>
                </a:solidFill>
              </a:rPr>
              <a:t> represents very stressful, </a:t>
            </a:r>
            <a:r>
              <a:rPr lang="en-US" sz="2400" b="1" dirty="0" smtClean="0">
                <a:solidFill>
                  <a:schemeClr val="tx1"/>
                </a:solidFill>
              </a:rPr>
              <a:t>somewhat</a:t>
            </a:r>
            <a:r>
              <a:rPr lang="en-US" sz="2400" dirty="0" smtClean="0">
                <a:solidFill>
                  <a:schemeClr val="tx1"/>
                </a:solidFill>
              </a:rPr>
              <a:t> means somewhat stressful, and </a:t>
            </a:r>
            <a:r>
              <a:rPr lang="en-US" sz="2400" b="1" dirty="0" smtClean="0">
                <a:solidFill>
                  <a:schemeClr val="tx1"/>
                </a:solidFill>
              </a:rPr>
              <a:t>none</a:t>
            </a:r>
            <a:r>
              <a:rPr lang="en-US" sz="2400" dirty="0" smtClean="0">
                <a:solidFill>
                  <a:schemeClr val="tx1"/>
                </a:solidFill>
              </a:rPr>
              <a:t> stands for not stressful at all.</a:t>
            </a:r>
          </a:p>
          <a:p>
            <a:pPr marL="457200" lvl="1" indent="0" algn="just">
              <a:buNone/>
            </a:pPr>
            <a:endParaRPr lang="en-US" sz="2400" dirty="0" smtClean="0">
              <a:solidFill>
                <a:schemeClr val="tx1"/>
              </a:solidFill>
            </a:endParaRPr>
          </a:p>
          <a:p>
            <a:pPr marL="457200" lvl="1" indent="0" algn="just">
              <a:buNone/>
            </a:pPr>
            <a:r>
              <a:rPr lang="en-US" sz="1800" i="1" dirty="0" smtClean="0">
                <a:solidFill>
                  <a:srgbClr val="00B050"/>
                </a:solidFill>
              </a:rPr>
              <a:t>somewhat 	none 	somewhat 	very 	very 	none	very 	somewhat 	</a:t>
            </a:r>
            <a:r>
              <a:rPr lang="en-US" sz="1800" i="1" dirty="0" err="1" smtClean="0">
                <a:solidFill>
                  <a:srgbClr val="00B050"/>
                </a:solidFill>
              </a:rPr>
              <a:t>somewhat</a:t>
            </a:r>
            <a:r>
              <a:rPr lang="en-US" sz="1800" i="1" dirty="0" smtClean="0">
                <a:solidFill>
                  <a:srgbClr val="00B050"/>
                </a:solidFill>
              </a:rPr>
              <a:t>	very somewhat 	</a:t>
            </a:r>
            <a:r>
              <a:rPr lang="en-US" sz="1800" i="1" dirty="0" err="1" smtClean="0">
                <a:solidFill>
                  <a:srgbClr val="00B050"/>
                </a:solidFill>
              </a:rPr>
              <a:t>somewhat</a:t>
            </a:r>
            <a:r>
              <a:rPr lang="en-US" sz="1800" i="1" dirty="0" smtClean="0">
                <a:solidFill>
                  <a:srgbClr val="00B050"/>
                </a:solidFill>
              </a:rPr>
              <a:t>	very 	somewhat	 none 	very 	none 	somewhat	</a:t>
            </a:r>
            <a:r>
              <a:rPr lang="en-US" sz="1800" i="1" dirty="0" err="1" smtClean="0">
                <a:solidFill>
                  <a:srgbClr val="00B050"/>
                </a:solidFill>
              </a:rPr>
              <a:t>somewhat</a:t>
            </a:r>
            <a:r>
              <a:rPr lang="en-US" sz="1800" i="1" dirty="0" smtClean="0">
                <a:solidFill>
                  <a:srgbClr val="00B050"/>
                </a:solidFill>
              </a:rPr>
              <a:t>	very somewhat 	</a:t>
            </a:r>
            <a:r>
              <a:rPr lang="en-US" sz="1800" i="1" dirty="0" err="1" smtClean="0">
                <a:solidFill>
                  <a:srgbClr val="00B050"/>
                </a:solidFill>
              </a:rPr>
              <a:t>somewhat</a:t>
            </a:r>
            <a:r>
              <a:rPr lang="en-US" sz="1800" i="1" dirty="0" smtClean="0">
                <a:solidFill>
                  <a:srgbClr val="00B050"/>
                </a:solidFill>
              </a:rPr>
              <a:t> 	very 	none	somewhat 	very 	</a:t>
            </a:r>
            <a:r>
              <a:rPr lang="en-US" sz="1800" i="1" dirty="0" err="1" smtClean="0">
                <a:solidFill>
                  <a:srgbClr val="00B050"/>
                </a:solidFill>
              </a:rPr>
              <a:t>very</a:t>
            </a:r>
            <a:r>
              <a:rPr lang="en-US" sz="1800" i="1" dirty="0" smtClean="0">
                <a:solidFill>
                  <a:srgbClr val="00B050"/>
                </a:solidFill>
              </a:rPr>
              <a:t> 	somewhat 	none 	somewhat</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Construct a frequency distribution table for these data.</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reeform 5"/>
          <p:cNvSpPr>
            <a:spLocks/>
          </p:cNvSpPr>
          <p:nvPr/>
        </p:nvSpPr>
        <p:spPr bwMode="auto">
          <a:xfrm flipH="1">
            <a:off x="6305551" y="4302126"/>
            <a:ext cx="698500" cy="214313"/>
          </a:xfrm>
          <a:custGeom>
            <a:avLst/>
            <a:gdLst>
              <a:gd name="T0" fmla="*/ 2147483647 w 10085"/>
              <a:gd name="T1" fmla="*/ 2147483647 h 14167"/>
              <a:gd name="T2" fmla="*/ 2147483647 w 10085"/>
              <a:gd name="T3" fmla="*/ 2147483647 h 14167"/>
              <a:gd name="T4" fmla="*/ 2147483647 w 10085"/>
              <a:gd name="T5" fmla="*/ 2147483647 h 14167"/>
              <a:gd name="T6" fmla="*/ 2147483647 w 10085"/>
              <a:gd name="T7" fmla="*/ 2147483647 h 14167"/>
              <a:gd name="T8" fmla="*/ 2147483647 w 10085"/>
              <a:gd name="T9" fmla="*/ 2147483647 h 14167"/>
              <a:gd name="T10" fmla="*/ 2147483647 w 10085"/>
              <a:gd name="T11" fmla="*/ 0 h 14167"/>
              <a:gd name="T12" fmla="*/ 2147483647 w 10085"/>
              <a:gd name="T13" fmla="*/ 2147483647 h 14167"/>
              <a:gd name="T14" fmla="*/ 2147483647 w 10085"/>
              <a:gd name="T15" fmla="*/ 2147483647 h 14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85" h="14167">
                <a:moveTo>
                  <a:pt x="6" y="13943"/>
                </a:moveTo>
                <a:cubicBezTo>
                  <a:pt x="-46" y="13123"/>
                  <a:pt x="294" y="8033"/>
                  <a:pt x="242" y="7213"/>
                </a:cubicBezTo>
                <a:lnTo>
                  <a:pt x="3841" y="7585"/>
                </a:lnTo>
                <a:lnTo>
                  <a:pt x="6624" y="4753"/>
                </a:lnTo>
                <a:lnTo>
                  <a:pt x="8441" y="1894"/>
                </a:lnTo>
                <a:lnTo>
                  <a:pt x="10085" y="0"/>
                </a:lnTo>
                <a:cubicBezTo>
                  <a:pt x="10094" y="127"/>
                  <a:pt x="10024" y="47"/>
                  <a:pt x="10033" y="174"/>
                </a:cubicBezTo>
                <a:cubicBezTo>
                  <a:pt x="10059" y="359"/>
                  <a:pt x="10033" y="9503"/>
                  <a:pt x="10033" y="14167"/>
                </a:cubicBezTo>
              </a:path>
            </a:pathLst>
          </a:custGeom>
          <a:solidFill>
            <a:srgbClr val="FFC000"/>
          </a:solidFill>
          <a:ln w="9525">
            <a:noFill/>
            <a:round/>
            <a:headEnd/>
            <a:tailEnd/>
          </a:ln>
        </p:spPr>
        <p:txBody>
          <a:bodyPr/>
          <a:lstStyle/>
          <a:p>
            <a:endParaRPr lang="en-US"/>
          </a:p>
        </p:txBody>
      </p:sp>
      <p:sp>
        <p:nvSpPr>
          <p:cNvPr id="95235" name="Title 1"/>
          <p:cNvSpPr>
            <a:spLocks noGrp="1"/>
          </p:cNvSpPr>
          <p:nvPr>
            <p:ph type="title"/>
          </p:nvPr>
        </p:nvSpPr>
        <p:spPr>
          <a:xfrm>
            <a:off x="838200" y="76200"/>
            <a:ext cx="10515600" cy="914400"/>
          </a:xfrm>
        </p:spPr>
        <p:txBody>
          <a:bodyPr/>
          <a:lstStyle/>
          <a:p>
            <a:pPr>
              <a:lnSpc>
                <a:spcPct val="80000"/>
              </a:lnSpc>
            </a:pPr>
            <a:r>
              <a:rPr lang="en-US" smtClean="0"/>
              <a:t>The Effect of </a:t>
            </a:r>
            <a:r>
              <a:rPr lang="el-GR" i="1" smtClean="0"/>
              <a:t>α</a:t>
            </a:r>
            <a:r>
              <a:rPr lang="en-US" i="1" smtClean="0"/>
              <a:t> on </a:t>
            </a:r>
            <a:r>
              <a:rPr lang="el-GR" sz="3600" i="1" smtClean="0">
                <a:latin typeface="Arial" charset="0"/>
                <a:cs typeface="Arial" charset="0"/>
              </a:rPr>
              <a:t>β</a:t>
            </a:r>
            <a:endParaRPr lang="en-US" smtClean="0"/>
          </a:p>
        </p:txBody>
      </p:sp>
      <p:sp>
        <p:nvSpPr>
          <p:cNvPr id="103428" name="Content Placeholder 2"/>
          <p:cNvSpPr>
            <a:spLocks noGrp="1"/>
          </p:cNvSpPr>
          <p:nvPr>
            <p:ph idx="1"/>
          </p:nvPr>
        </p:nvSpPr>
        <p:spPr>
          <a:xfrm>
            <a:off x="609600" y="1295400"/>
            <a:ext cx="11277600" cy="1600200"/>
          </a:xfrm>
        </p:spPr>
        <p:txBody>
          <a:bodyPr>
            <a:normAutofit lnSpcReduction="10000"/>
          </a:bodyPr>
          <a:lstStyle/>
          <a:p>
            <a:pPr>
              <a:spcBef>
                <a:spcPts val="1200"/>
              </a:spcBef>
              <a:defRPr/>
            </a:pPr>
            <a:r>
              <a:rPr lang="en-US" sz="2400" dirty="0" smtClean="0">
                <a:solidFill>
                  <a:schemeClr val="tx1"/>
                </a:solidFill>
              </a:rPr>
              <a:t>The only way to lower the probability of both errors (</a:t>
            </a:r>
            <a:r>
              <a:rPr lang="el-GR" sz="2400" i="1" dirty="0" smtClean="0">
                <a:solidFill>
                  <a:schemeClr val="tx1"/>
                </a:solidFill>
              </a:rPr>
              <a:t>α</a:t>
            </a:r>
            <a:r>
              <a:rPr lang="en-US" sz="2400" dirty="0" smtClean="0">
                <a:solidFill>
                  <a:schemeClr val="tx1"/>
                </a:solidFill>
              </a:rPr>
              <a:t> ↓ and </a:t>
            </a:r>
            <a:r>
              <a:rPr lang="en-US" sz="2400" i="1" dirty="0" smtClean="0">
                <a:solidFill>
                  <a:schemeClr val="tx1"/>
                </a:solidFill>
                <a:cs typeface="Arial" charset="0"/>
              </a:rPr>
              <a:t>β</a:t>
            </a:r>
            <a:r>
              <a:rPr lang="en-US" sz="2400" dirty="0" smtClean="0">
                <a:solidFill>
                  <a:schemeClr val="tx1"/>
                </a:solidFill>
              </a:rPr>
              <a:t> ↓ at the same time) is to increase the sample size</a:t>
            </a:r>
          </a:p>
          <a:p>
            <a:pPr marL="342900" indent="-342900">
              <a:spcBef>
                <a:spcPts val="1200"/>
              </a:spcBef>
              <a:buFont typeface="Arial" pitchFamily="34" charset="0"/>
              <a:buChar char="•"/>
              <a:defRPr/>
            </a:pPr>
            <a:r>
              <a:rPr lang="en-US" sz="2400" dirty="0" smtClean="0">
                <a:solidFill>
                  <a:schemeClr val="tx1"/>
                </a:solidFill>
              </a:rPr>
              <a:t>Increasing the sample size makes both sampling distributions narrower, so less overlap</a:t>
            </a:r>
          </a:p>
        </p:txBody>
      </p:sp>
      <p:sp>
        <p:nvSpPr>
          <p:cNvPr id="95237" name="Freeform 5"/>
          <p:cNvSpPr>
            <a:spLocks/>
          </p:cNvSpPr>
          <p:nvPr/>
        </p:nvSpPr>
        <p:spPr bwMode="auto">
          <a:xfrm>
            <a:off x="5844117" y="5995989"/>
            <a:ext cx="455083" cy="115887"/>
          </a:xfrm>
          <a:custGeom>
            <a:avLst/>
            <a:gdLst>
              <a:gd name="T0" fmla="*/ 2147483647 w 10000"/>
              <a:gd name="T1" fmla="*/ 2147483647 h 9823"/>
              <a:gd name="T2" fmla="*/ 2147483647 w 10000"/>
              <a:gd name="T3" fmla="*/ 2147483647 h 9823"/>
              <a:gd name="T4" fmla="*/ 2147483647 w 10000"/>
              <a:gd name="T5" fmla="*/ 2147483647 h 9823"/>
              <a:gd name="T6" fmla="*/ 2147483647 w 10000"/>
              <a:gd name="T7" fmla="*/ 2147483647 h 9823"/>
              <a:gd name="T8" fmla="*/ 2147483647 w 10000"/>
              <a:gd name="T9" fmla="*/ 2147483647 h 9823"/>
              <a:gd name="T10" fmla="*/ 2147483647 w 10000"/>
              <a:gd name="T11" fmla="*/ 2147483647 h 9823"/>
              <a:gd name="T12" fmla="*/ 2147483647 w 10000"/>
              <a:gd name="T13" fmla="*/ 2147483647 h 9823"/>
              <a:gd name="T14" fmla="*/ 2147483647 w 10000"/>
              <a:gd name="T15" fmla="*/ 2147483647 h 9823"/>
              <a:gd name="T16" fmla="*/ 2147483647 w 10000"/>
              <a:gd name="T17" fmla="*/ 2147483647 h 9823"/>
              <a:gd name="T18" fmla="*/ 2147483647 w 10000"/>
              <a:gd name="T19" fmla="*/ 2147483647 h 98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00" h="9823">
                <a:moveTo>
                  <a:pt x="43" y="9823"/>
                </a:moveTo>
                <a:cubicBezTo>
                  <a:pt x="51" y="9037"/>
                  <a:pt x="-8" y="4996"/>
                  <a:pt x="1" y="3965"/>
                </a:cubicBezTo>
                <a:cubicBezTo>
                  <a:pt x="1336" y="3775"/>
                  <a:pt x="-139" y="4286"/>
                  <a:pt x="1240" y="3655"/>
                </a:cubicBezTo>
                <a:cubicBezTo>
                  <a:pt x="2165" y="3316"/>
                  <a:pt x="2830" y="4118"/>
                  <a:pt x="3246" y="3742"/>
                </a:cubicBezTo>
                <a:cubicBezTo>
                  <a:pt x="3776" y="3312"/>
                  <a:pt x="4407" y="3563"/>
                  <a:pt x="4868" y="3032"/>
                </a:cubicBezTo>
                <a:cubicBezTo>
                  <a:pt x="5330" y="2502"/>
                  <a:pt x="5902" y="3077"/>
                  <a:pt x="6571" y="2212"/>
                </a:cubicBezTo>
                <a:lnTo>
                  <a:pt x="7859" y="1230"/>
                </a:lnTo>
                <a:lnTo>
                  <a:pt x="9050" y="777"/>
                </a:lnTo>
                <a:cubicBezTo>
                  <a:pt x="9059" y="906"/>
                  <a:pt x="9978" y="-117"/>
                  <a:pt x="9988" y="12"/>
                </a:cubicBezTo>
                <a:cubicBezTo>
                  <a:pt x="10016" y="202"/>
                  <a:pt x="9988" y="4902"/>
                  <a:pt x="9988" y="9655"/>
                </a:cubicBezTo>
              </a:path>
            </a:pathLst>
          </a:custGeom>
          <a:solidFill>
            <a:srgbClr val="00B400"/>
          </a:solidFill>
          <a:ln w="9525">
            <a:noFill/>
            <a:round/>
            <a:headEnd/>
            <a:tailEnd/>
          </a:ln>
        </p:spPr>
        <p:txBody>
          <a:bodyPr/>
          <a:lstStyle/>
          <a:p>
            <a:endParaRPr lang="en-US"/>
          </a:p>
        </p:txBody>
      </p:sp>
      <p:sp>
        <p:nvSpPr>
          <p:cNvPr id="95238" name="Freeform 6"/>
          <p:cNvSpPr>
            <a:spLocks/>
          </p:cNvSpPr>
          <p:nvPr/>
        </p:nvSpPr>
        <p:spPr bwMode="auto">
          <a:xfrm>
            <a:off x="5861051" y="4752975"/>
            <a:ext cx="2063749"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95239" name="Freeform 7"/>
          <p:cNvSpPr>
            <a:spLocks/>
          </p:cNvSpPr>
          <p:nvPr/>
        </p:nvSpPr>
        <p:spPr bwMode="auto">
          <a:xfrm>
            <a:off x="7924800" y="4752975"/>
            <a:ext cx="1930400"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C00000"/>
            </a:solidFill>
            <a:prstDash val="solid"/>
            <a:round/>
            <a:headEnd type="none" w="sm" len="sm"/>
            <a:tailEnd type="none" w="sm" len="sm"/>
          </a:ln>
          <a:effectLst/>
        </p:spPr>
        <p:txBody>
          <a:bodyPr/>
          <a:lstStyle/>
          <a:p>
            <a:endParaRPr lang="en-US"/>
          </a:p>
        </p:txBody>
      </p:sp>
      <p:sp>
        <p:nvSpPr>
          <p:cNvPr id="95240" name="Line 8"/>
          <p:cNvSpPr>
            <a:spLocks noChangeShapeType="1"/>
          </p:cNvSpPr>
          <p:nvPr/>
        </p:nvSpPr>
        <p:spPr bwMode="auto">
          <a:xfrm>
            <a:off x="4470400" y="6110288"/>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95241" name="Line 11"/>
          <p:cNvSpPr>
            <a:spLocks noChangeShapeType="1"/>
          </p:cNvSpPr>
          <p:nvPr/>
        </p:nvSpPr>
        <p:spPr bwMode="auto">
          <a:xfrm>
            <a:off x="7924800" y="4738688"/>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95242" name="Freeform 53"/>
          <p:cNvSpPr>
            <a:spLocks/>
          </p:cNvSpPr>
          <p:nvPr/>
        </p:nvSpPr>
        <p:spPr bwMode="auto">
          <a:xfrm>
            <a:off x="2844800" y="3143250"/>
            <a:ext cx="2133600" cy="1295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95243" name="Line 18"/>
          <p:cNvSpPr>
            <a:spLocks noChangeShapeType="1"/>
          </p:cNvSpPr>
          <p:nvPr/>
        </p:nvSpPr>
        <p:spPr bwMode="auto">
          <a:xfrm>
            <a:off x="4978400" y="3143250"/>
            <a:ext cx="0" cy="1371600"/>
          </a:xfrm>
          <a:prstGeom prst="line">
            <a:avLst/>
          </a:prstGeom>
          <a:noFill/>
          <a:ln w="19050" cap="rnd">
            <a:solidFill>
              <a:schemeClr val="tx1"/>
            </a:solidFill>
            <a:prstDash val="sysDot"/>
            <a:miter lim="800000"/>
            <a:headEnd/>
            <a:tailEnd/>
          </a:ln>
          <a:effectLst/>
        </p:spPr>
        <p:txBody>
          <a:bodyPr wrap="none"/>
          <a:lstStyle/>
          <a:p>
            <a:endParaRPr lang="en-US"/>
          </a:p>
        </p:txBody>
      </p:sp>
      <p:sp>
        <p:nvSpPr>
          <p:cNvPr id="95244" name="Text Box 21"/>
          <p:cNvSpPr txBox="1">
            <a:spLocks noChangeArrowheads="1"/>
          </p:cNvSpPr>
          <p:nvPr/>
        </p:nvSpPr>
        <p:spPr bwMode="auto">
          <a:xfrm>
            <a:off x="4673600" y="4445001"/>
            <a:ext cx="711200" cy="366713"/>
          </a:xfrm>
          <a:prstGeom prst="rect">
            <a:avLst/>
          </a:prstGeom>
          <a:noFill/>
          <a:ln w="19050" algn="ctr">
            <a:noFill/>
            <a:miter lim="800000"/>
            <a:headEnd/>
            <a:tailEnd/>
          </a:ln>
          <a:effectLst/>
        </p:spPr>
        <p:txBody>
          <a:bodyPr>
            <a:spAutoFit/>
          </a:bodyPr>
          <a:lstStyle/>
          <a:p>
            <a:pPr eaLnBrk="1" hangingPunct="1">
              <a:spcBef>
                <a:spcPct val="50000"/>
              </a:spcBef>
            </a:pPr>
            <a:r>
              <a:rPr lang="en-US"/>
              <a:t>50</a:t>
            </a:r>
          </a:p>
        </p:txBody>
      </p:sp>
      <p:sp>
        <p:nvSpPr>
          <p:cNvPr id="95245" name="Line 22"/>
          <p:cNvSpPr>
            <a:spLocks noChangeShapeType="1"/>
          </p:cNvSpPr>
          <p:nvPr/>
        </p:nvSpPr>
        <p:spPr bwMode="auto">
          <a:xfrm flipV="1">
            <a:off x="6299201" y="3365501"/>
            <a:ext cx="6351" cy="2746375"/>
          </a:xfrm>
          <a:prstGeom prst="line">
            <a:avLst/>
          </a:prstGeom>
          <a:noFill/>
          <a:ln w="28575">
            <a:solidFill>
              <a:schemeClr val="tx1"/>
            </a:solidFill>
            <a:prstDash val="sysDot"/>
            <a:round/>
            <a:headEnd/>
            <a:tailEnd/>
          </a:ln>
          <a:effectLst/>
        </p:spPr>
        <p:txBody>
          <a:bodyPr wrap="none" anchor="ctr"/>
          <a:lstStyle/>
          <a:p>
            <a:endParaRPr lang="en-US"/>
          </a:p>
        </p:txBody>
      </p:sp>
      <p:graphicFrame>
        <p:nvGraphicFramePr>
          <p:cNvPr id="95246" name="Object 57"/>
          <p:cNvGraphicFramePr>
            <a:graphicFrameLocks noChangeAspect="1"/>
          </p:cNvGraphicFramePr>
          <p:nvPr/>
        </p:nvGraphicFramePr>
        <p:xfrm>
          <a:off x="4705352" y="4648200"/>
          <a:ext cx="577849" cy="457200"/>
        </p:xfrm>
        <a:graphic>
          <a:graphicData uri="http://schemas.openxmlformats.org/presentationml/2006/ole">
            <p:oleObj spid="_x0000_s1209346" name="Equation" r:id="rId3" imgW="266469" imgH="241091" progId="">
              <p:embed/>
            </p:oleObj>
          </a:graphicData>
        </a:graphic>
      </p:graphicFrame>
      <p:sp>
        <p:nvSpPr>
          <p:cNvPr id="95247" name="Line 8"/>
          <p:cNvSpPr>
            <a:spLocks noChangeShapeType="1"/>
          </p:cNvSpPr>
          <p:nvPr/>
        </p:nvSpPr>
        <p:spPr bwMode="auto">
          <a:xfrm>
            <a:off x="1524000" y="4514850"/>
            <a:ext cx="6807200" cy="0"/>
          </a:xfrm>
          <a:prstGeom prst="line">
            <a:avLst/>
          </a:prstGeom>
          <a:noFill/>
          <a:ln w="25400">
            <a:solidFill>
              <a:schemeClr val="tx1"/>
            </a:solidFill>
            <a:round/>
            <a:headEnd type="none" w="sm" len="sm"/>
            <a:tailEnd type="none" w="sm" len="sm"/>
          </a:ln>
          <a:effectLst/>
        </p:spPr>
        <p:txBody>
          <a:bodyPr wrap="none" anchor="ctr"/>
          <a:lstStyle/>
          <a:p>
            <a:endParaRPr lang="en-US"/>
          </a:p>
        </p:txBody>
      </p:sp>
      <p:sp>
        <p:nvSpPr>
          <p:cNvPr id="95248" name="Freeform 65"/>
          <p:cNvSpPr>
            <a:spLocks/>
          </p:cNvSpPr>
          <p:nvPr/>
        </p:nvSpPr>
        <p:spPr bwMode="auto">
          <a:xfrm>
            <a:off x="5014384" y="3143250"/>
            <a:ext cx="1996016" cy="1295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95249" name="Text Box 21"/>
          <p:cNvSpPr txBox="1">
            <a:spLocks noChangeArrowheads="1"/>
          </p:cNvSpPr>
          <p:nvPr/>
        </p:nvSpPr>
        <p:spPr bwMode="auto">
          <a:xfrm>
            <a:off x="7620000" y="6048376"/>
            <a:ext cx="711200" cy="366713"/>
          </a:xfrm>
          <a:prstGeom prst="rect">
            <a:avLst/>
          </a:prstGeom>
          <a:noFill/>
          <a:ln w="19050" algn="ctr">
            <a:noFill/>
            <a:miter lim="800000"/>
            <a:headEnd/>
            <a:tailEnd/>
          </a:ln>
          <a:effectLst/>
        </p:spPr>
        <p:txBody>
          <a:bodyPr>
            <a:spAutoFit/>
          </a:bodyPr>
          <a:lstStyle/>
          <a:p>
            <a:pPr eaLnBrk="1" hangingPunct="1">
              <a:spcBef>
                <a:spcPct val="50000"/>
              </a:spcBef>
            </a:pPr>
            <a:r>
              <a:rPr lang="en-US"/>
              <a:t>52</a:t>
            </a:r>
          </a:p>
        </p:txBody>
      </p:sp>
      <p:sp>
        <p:nvSpPr>
          <p:cNvPr id="95250" name="Freeform 72"/>
          <p:cNvSpPr>
            <a:spLocks/>
          </p:cNvSpPr>
          <p:nvPr/>
        </p:nvSpPr>
        <p:spPr bwMode="auto">
          <a:xfrm>
            <a:off x="1828801" y="3429000"/>
            <a:ext cx="3164417" cy="9906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CCE9AD"/>
            </a:solidFill>
            <a:prstDash val="solid"/>
            <a:round/>
            <a:headEnd type="none" w="sm" len="sm"/>
            <a:tailEnd type="none" w="sm" len="sm"/>
          </a:ln>
          <a:effectLst/>
        </p:spPr>
        <p:txBody>
          <a:bodyPr/>
          <a:lstStyle/>
          <a:p>
            <a:endParaRPr lang="en-US"/>
          </a:p>
        </p:txBody>
      </p:sp>
      <p:sp>
        <p:nvSpPr>
          <p:cNvPr id="95251" name="Freeform 73"/>
          <p:cNvSpPr>
            <a:spLocks/>
          </p:cNvSpPr>
          <p:nvPr/>
        </p:nvSpPr>
        <p:spPr bwMode="auto">
          <a:xfrm>
            <a:off x="5014384" y="3429000"/>
            <a:ext cx="2961216" cy="9906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CCE9AD"/>
            </a:solidFill>
            <a:prstDash val="solid"/>
            <a:round/>
            <a:headEnd type="none" w="sm" len="sm"/>
            <a:tailEnd type="none" w="sm" len="sm"/>
          </a:ln>
          <a:effectLst/>
        </p:spPr>
        <p:txBody>
          <a:bodyPr/>
          <a:lstStyle/>
          <a:p>
            <a:endParaRPr lang="en-US"/>
          </a:p>
        </p:txBody>
      </p:sp>
      <p:sp>
        <p:nvSpPr>
          <p:cNvPr id="95252" name="Freeform 6"/>
          <p:cNvSpPr>
            <a:spLocks/>
          </p:cNvSpPr>
          <p:nvPr/>
        </p:nvSpPr>
        <p:spPr bwMode="auto">
          <a:xfrm>
            <a:off x="4876800" y="5029200"/>
            <a:ext cx="3041651" cy="9906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FFAFAF"/>
            </a:solidFill>
            <a:prstDash val="solid"/>
            <a:round/>
            <a:headEnd type="none" w="sm" len="sm"/>
            <a:tailEnd type="none" w="sm" len="sm"/>
          </a:ln>
          <a:effectLst/>
        </p:spPr>
        <p:txBody>
          <a:bodyPr/>
          <a:lstStyle/>
          <a:p>
            <a:endParaRPr lang="en-US"/>
          </a:p>
        </p:txBody>
      </p:sp>
      <p:sp>
        <p:nvSpPr>
          <p:cNvPr id="95253" name="Freeform 7"/>
          <p:cNvSpPr>
            <a:spLocks/>
          </p:cNvSpPr>
          <p:nvPr/>
        </p:nvSpPr>
        <p:spPr bwMode="auto">
          <a:xfrm>
            <a:off x="7924800" y="5029200"/>
            <a:ext cx="2844800" cy="9906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FFAFAF"/>
            </a:solidFill>
            <a:prstDash val="solid"/>
            <a:round/>
            <a:headEnd type="none" w="sm" len="sm"/>
            <a:tailEnd type="none" w="sm" len="sm"/>
          </a:ln>
          <a:effectLst/>
        </p:spPr>
        <p:txBody>
          <a:bodyPr/>
          <a:lstStyle/>
          <a:p>
            <a:endParaRPr lang="en-US"/>
          </a:p>
        </p:txBody>
      </p:sp>
      <p:cxnSp>
        <p:nvCxnSpPr>
          <p:cNvPr id="30" name="Straight Arrow Connector 29"/>
          <p:cNvCxnSpPr>
            <a:stCxn id="95251" idx="7"/>
            <a:endCxn id="95248" idx="4"/>
          </p:cNvCxnSpPr>
          <p:nvPr/>
        </p:nvCxnSpPr>
        <p:spPr>
          <a:xfrm flipH="1">
            <a:off x="6483351" y="4171950"/>
            <a:ext cx="88900" cy="18573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95238" idx="2"/>
          </p:cNvCxnSpPr>
          <p:nvPr/>
        </p:nvCxnSpPr>
        <p:spPr>
          <a:xfrm>
            <a:off x="6070601" y="5859463"/>
            <a:ext cx="116417" cy="157162"/>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256" name="Freeform 5"/>
          <p:cNvSpPr>
            <a:spLocks/>
          </p:cNvSpPr>
          <p:nvPr/>
        </p:nvSpPr>
        <p:spPr bwMode="auto">
          <a:xfrm>
            <a:off x="4876801" y="5781675"/>
            <a:ext cx="1420284" cy="330200"/>
          </a:xfrm>
          <a:custGeom>
            <a:avLst/>
            <a:gdLst>
              <a:gd name="T0" fmla="*/ 2147483647 w 12253"/>
              <a:gd name="T1" fmla="*/ 2147483647 h 10958"/>
              <a:gd name="T2" fmla="*/ 2147483647 w 12253"/>
              <a:gd name="T3" fmla="*/ 2147483647 h 10958"/>
              <a:gd name="T4" fmla="*/ 2147483647 w 12253"/>
              <a:gd name="T5" fmla="*/ 2147483647 h 10958"/>
              <a:gd name="T6" fmla="*/ 2147483647 w 12253"/>
              <a:gd name="T7" fmla="*/ 2147483647 h 10958"/>
              <a:gd name="T8" fmla="*/ 2147483647 w 12253"/>
              <a:gd name="T9" fmla="*/ 2147483647 h 10958"/>
              <a:gd name="T10" fmla="*/ 2147483647 w 12253"/>
              <a:gd name="T11" fmla="*/ 2147483647 h 10958"/>
              <a:gd name="T12" fmla="*/ 2147483647 w 12253"/>
              <a:gd name="T13" fmla="*/ 2147483647 h 10958"/>
              <a:gd name="T14" fmla="*/ 2147483647 w 12253"/>
              <a:gd name="T15" fmla="*/ 2147483647 h 10958"/>
              <a:gd name="T16" fmla="*/ 2147483647 w 12253"/>
              <a:gd name="T17" fmla="*/ 2147483647 h 10958"/>
              <a:gd name="T18" fmla="*/ 2147483647 w 12253"/>
              <a:gd name="T19" fmla="*/ 2147483647 h 109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53" h="10958">
                <a:moveTo>
                  <a:pt x="14" y="10925"/>
                </a:moveTo>
                <a:cubicBezTo>
                  <a:pt x="22" y="10153"/>
                  <a:pt x="-7" y="9571"/>
                  <a:pt x="1" y="8560"/>
                </a:cubicBezTo>
                <a:cubicBezTo>
                  <a:pt x="1224" y="8372"/>
                  <a:pt x="2446" y="8281"/>
                  <a:pt x="3709" y="7662"/>
                </a:cubicBezTo>
                <a:cubicBezTo>
                  <a:pt x="4557" y="7329"/>
                  <a:pt x="5498" y="7055"/>
                  <a:pt x="5879" y="6687"/>
                </a:cubicBezTo>
                <a:cubicBezTo>
                  <a:pt x="6365" y="6264"/>
                  <a:pt x="7139" y="6356"/>
                  <a:pt x="7562" y="5836"/>
                </a:cubicBezTo>
                <a:cubicBezTo>
                  <a:pt x="7985" y="5316"/>
                  <a:pt x="8509" y="4871"/>
                  <a:pt x="9122" y="4021"/>
                </a:cubicBezTo>
                <a:lnTo>
                  <a:pt x="10357" y="2577"/>
                </a:lnTo>
                <a:lnTo>
                  <a:pt x="11384" y="1149"/>
                </a:lnTo>
                <a:cubicBezTo>
                  <a:pt x="11393" y="1276"/>
                  <a:pt x="12189" y="-118"/>
                  <a:pt x="12198" y="9"/>
                </a:cubicBezTo>
                <a:cubicBezTo>
                  <a:pt x="12224" y="194"/>
                  <a:pt x="12253" y="6294"/>
                  <a:pt x="12253" y="10958"/>
                </a:cubicBezTo>
              </a:path>
            </a:pathLst>
          </a:custGeom>
          <a:noFill/>
          <a:ln w="19050">
            <a:solidFill>
              <a:srgbClr val="0000FF"/>
            </a:solidFill>
            <a:prstDash val="dash"/>
            <a:round/>
            <a:headEnd/>
            <a:tailEnd/>
          </a:ln>
        </p:spPr>
        <p:txBody>
          <a:bodyPr/>
          <a:lstStyle/>
          <a:p>
            <a:endParaRPr lang="en-US"/>
          </a:p>
        </p:txBody>
      </p:sp>
      <p:sp>
        <p:nvSpPr>
          <p:cNvPr id="95257" name="Freeform 5"/>
          <p:cNvSpPr>
            <a:spLocks/>
          </p:cNvSpPr>
          <p:nvPr/>
        </p:nvSpPr>
        <p:spPr bwMode="auto">
          <a:xfrm flipH="1">
            <a:off x="6305552" y="4062413"/>
            <a:ext cx="1670049" cy="442912"/>
          </a:xfrm>
          <a:custGeom>
            <a:avLst/>
            <a:gdLst>
              <a:gd name="T0" fmla="*/ 2147483647 w 10092"/>
              <a:gd name="T1" fmla="*/ 2147483647 h 14167"/>
              <a:gd name="T2" fmla="*/ 2147483647 w 10092"/>
              <a:gd name="T3" fmla="*/ 2147483647 h 14167"/>
              <a:gd name="T4" fmla="*/ 2147483647 w 10092"/>
              <a:gd name="T5" fmla="*/ 2147483647 h 14167"/>
              <a:gd name="T6" fmla="*/ 2147483647 w 10092"/>
              <a:gd name="T7" fmla="*/ 2147483647 h 14167"/>
              <a:gd name="T8" fmla="*/ 2147483647 w 10092"/>
              <a:gd name="T9" fmla="*/ 2147483647 h 14167"/>
              <a:gd name="T10" fmla="*/ 2147483647 w 10092"/>
              <a:gd name="T11" fmla="*/ 0 h 14167"/>
              <a:gd name="T12" fmla="*/ 2147483647 w 10092"/>
              <a:gd name="T13" fmla="*/ 2147483647 h 14167"/>
              <a:gd name="T14" fmla="*/ 2147483647 w 10092"/>
              <a:gd name="T15" fmla="*/ 2147483647 h 14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92" h="14167">
                <a:moveTo>
                  <a:pt x="13" y="13943"/>
                </a:moveTo>
                <a:cubicBezTo>
                  <a:pt x="-39" y="13123"/>
                  <a:pt x="92" y="12200"/>
                  <a:pt x="40" y="11380"/>
                </a:cubicBezTo>
                <a:lnTo>
                  <a:pt x="4265" y="9668"/>
                </a:lnTo>
                <a:lnTo>
                  <a:pt x="7048" y="6836"/>
                </a:lnTo>
                <a:lnTo>
                  <a:pt x="8726" y="3561"/>
                </a:lnTo>
                <a:lnTo>
                  <a:pt x="10092" y="0"/>
                </a:lnTo>
                <a:cubicBezTo>
                  <a:pt x="10101" y="127"/>
                  <a:pt x="10031" y="47"/>
                  <a:pt x="10040" y="174"/>
                </a:cubicBezTo>
                <a:cubicBezTo>
                  <a:pt x="10066" y="359"/>
                  <a:pt x="10040" y="9503"/>
                  <a:pt x="10040" y="14167"/>
                </a:cubicBezTo>
              </a:path>
            </a:pathLst>
          </a:custGeom>
          <a:noFill/>
          <a:ln w="19050">
            <a:solidFill>
              <a:srgbClr val="0000FF"/>
            </a:solidFill>
            <a:prstDash val="dash"/>
            <a:round/>
            <a:headEnd/>
            <a:tailEnd/>
          </a:ln>
        </p:spPr>
        <p:txBody>
          <a:bodyPr/>
          <a:lstStyle/>
          <a:p>
            <a:endParaRPr lang="en-US"/>
          </a:p>
        </p:txBody>
      </p:sp>
      <p:cxnSp>
        <p:nvCxnSpPr>
          <p:cNvPr id="87" name="Straight Arrow Connector 86"/>
          <p:cNvCxnSpPr/>
          <p:nvPr/>
        </p:nvCxnSpPr>
        <p:spPr>
          <a:xfrm>
            <a:off x="3556001" y="4060826"/>
            <a:ext cx="116417" cy="157163"/>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9144001" y="5689600"/>
            <a:ext cx="88900" cy="18573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260" name="TextBox 1"/>
          <p:cNvSpPr txBox="1">
            <a:spLocks noChangeArrowheads="1"/>
          </p:cNvSpPr>
          <p:nvPr/>
        </p:nvSpPr>
        <p:spPr bwMode="auto">
          <a:xfrm>
            <a:off x="9169401" y="5289550"/>
            <a:ext cx="971551" cy="369888"/>
          </a:xfrm>
          <a:prstGeom prst="rect">
            <a:avLst/>
          </a:prstGeom>
          <a:noFill/>
          <a:ln w="9525">
            <a:noFill/>
            <a:miter lim="800000"/>
            <a:headEnd/>
            <a:tailEnd/>
          </a:ln>
        </p:spPr>
        <p:txBody>
          <a:bodyPr>
            <a:spAutoFit/>
          </a:bodyPr>
          <a:lstStyle/>
          <a:p>
            <a:pPr eaLnBrk="1" hangingPunct="1"/>
            <a:r>
              <a:rPr lang="en-US" i="1"/>
              <a:t>n</a:t>
            </a:r>
            <a:r>
              <a:rPr lang="en-US"/>
              <a:t> ↑</a:t>
            </a:r>
          </a:p>
        </p:txBody>
      </p:sp>
      <p:sp>
        <p:nvSpPr>
          <p:cNvPr id="95261" name="TextBox 30"/>
          <p:cNvSpPr txBox="1">
            <a:spLocks noChangeArrowheads="1"/>
          </p:cNvSpPr>
          <p:nvPr/>
        </p:nvSpPr>
        <p:spPr bwMode="auto">
          <a:xfrm>
            <a:off x="3092451" y="3644900"/>
            <a:ext cx="971549" cy="368300"/>
          </a:xfrm>
          <a:prstGeom prst="rect">
            <a:avLst/>
          </a:prstGeom>
          <a:noFill/>
          <a:ln w="9525">
            <a:noFill/>
            <a:miter lim="800000"/>
            <a:headEnd/>
            <a:tailEnd/>
          </a:ln>
        </p:spPr>
        <p:txBody>
          <a:bodyPr>
            <a:spAutoFit/>
          </a:bodyPr>
          <a:lstStyle/>
          <a:p>
            <a:pPr eaLnBrk="1" hangingPunct="1"/>
            <a:r>
              <a:rPr lang="en-US" i="1"/>
              <a:t>n</a:t>
            </a:r>
            <a:r>
              <a:rPr lang="en-US"/>
              <a:t> ↑</a:t>
            </a:r>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6200"/>
            <a:ext cx="10515600" cy="914400"/>
          </a:xfrm>
        </p:spPr>
        <p:txBody>
          <a:bodyPr>
            <a:normAutofit fontScale="90000"/>
          </a:bodyPr>
          <a:lstStyle/>
          <a:p>
            <a:pPr>
              <a:defRPr/>
            </a:pPr>
            <a:r>
              <a:rPr lang="en-US" dirty="0"/>
              <a:t>Probability of Type II Errors for </a:t>
            </a:r>
            <a:r>
              <a:rPr lang="en-US" dirty="0" smtClean="0"/>
              <a:t>Population Proportions</a:t>
            </a:r>
            <a:endParaRPr lang="en-US" dirty="0"/>
          </a:p>
        </p:txBody>
      </p:sp>
      <p:sp>
        <p:nvSpPr>
          <p:cNvPr id="96259" name="Content Placeholder 4"/>
          <p:cNvSpPr>
            <a:spLocks noGrp="1"/>
          </p:cNvSpPr>
          <p:nvPr>
            <p:ph idx="1"/>
          </p:nvPr>
        </p:nvSpPr>
        <p:spPr>
          <a:xfrm>
            <a:off x="428978" y="936978"/>
            <a:ext cx="10924822" cy="3254022"/>
          </a:xfrm>
        </p:spPr>
        <p:txBody>
          <a:bodyPr>
            <a:noAutofit/>
          </a:bodyPr>
          <a:lstStyle/>
          <a:p>
            <a:r>
              <a:rPr lang="en-US" sz="2400" dirty="0" smtClean="0">
                <a:solidFill>
                  <a:schemeClr val="tx1"/>
                </a:solidFill>
              </a:rPr>
              <a:t>The Type II error calculations for the previous temperature example were for the case in which the hypothesis test was for a population </a:t>
            </a:r>
            <a:r>
              <a:rPr lang="en-US" sz="2400" b="1" dirty="0" smtClean="0">
                <a:solidFill>
                  <a:schemeClr val="tx1"/>
                </a:solidFill>
              </a:rPr>
              <a:t>mean</a:t>
            </a:r>
            <a:r>
              <a:rPr lang="en-US" sz="2400" dirty="0" smtClean="0">
                <a:solidFill>
                  <a:schemeClr val="tx1"/>
                </a:solidFill>
              </a:rPr>
              <a:t>. </a:t>
            </a:r>
          </a:p>
          <a:p>
            <a:endParaRPr lang="en-US" sz="2400" dirty="0" smtClean="0">
              <a:solidFill>
                <a:schemeClr val="tx1"/>
              </a:solidFill>
            </a:endParaRPr>
          </a:p>
          <a:p>
            <a:r>
              <a:rPr lang="en-US" sz="2400" dirty="0" smtClean="0">
                <a:solidFill>
                  <a:schemeClr val="tx1"/>
                </a:solidFill>
              </a:rPr>
              <a:t>The procedure for calculating the probability of a Type II error when testing for a population </a:t>
            </a:r>
            <a:r>
              <a:rPr lang="en-US" sz="2400" b="1" dirty="0" smtClean="0">
                <a:solidFill>
                  <a:schemeClr val="tx1"/>
                </a:solidFill>
              </a:rPr>
              <a:t>proportion</a:t>
            </a:r>
            <a:r>
              <a:rPr lang="en-US" sz="2400" dirty="0" smtClean="0">
                <a:solidFill>
                  <a:schemeClr val="tx1"/>
                </a:solidFill>
              </a:rPr>
              <a:t> is the same except we replace the critical sample mean with the </a:t>
            </a:r>
            <a:r>
              <a:rPr lang="en-US" sz="2400" b="1" dirty="0" smtClean="0">
                <a:solidFill>
                  <a:schemeClr val="tx1"/>
                </a:solidFill>
              </a:rPr>
              <a:t>critical sample proportion</a:t>
            </a:r>
            <a:r>
              <a:rPr lang="en-US" sz="2400" dirty="0" smtClean="0">
                <a:solidFill>
                  <a:schemeClr val="tx1"/>
                </a:solidFill>
              </a:rPr>
              <a:t>, </a:t>
            </a:r>
            <a:r>
              <a:rPr lang="en-US" sz="2400" i="1" dirty="0" smtClean="0">
                <a:solidFill>
                  <a:schemeClr val="tx1"/>
                </a:solidFill>
              </a:rPr>
              <a:t>p</a:t>
            </a:r>
            <a:r>
              <a:rPr lang="el-GR" sz="2400" i="1" baseline="-25000" dirty="0" smtClean="0">
                <a:solidFill>
                  <a:schemeClr val="tx1"/>
                </a:solidFill>
                <a:cs typeface="Arial" charset="0"/>
              </a:rPr>
              <a:t>α</a:t>
            </a:r>
            <a:endParaRPr lang="en-US" sz="2400" baseline="-25000" dirty="0" smtClean="0">
              <a:solidFill>
                <a:schemeClr val="tx1"/>
              </a:solidFill>
            </a:endParaRPr>
          </a:p>
        </p:txBody>
      </p:sp>
      <p:graphicFrame>
        <p:nvGraphicFramePr>
          <p:cNvPr id="96260" name="Object 1"/>
          <p:cNvGraphicFramePr>
            <a:graphicFrameLocks noChangeAspect="1"/>
          </p:cNvGraphicFramePr>
          <p:nvPr/>
        </p:nvGraphicFramePr>
        <p:xfrm>
          <a:off x="2498373" y="3750733"/>
          <a:ext cx="5801783" cy="952500"/>
        </p:xfrm>
        <a:graphic>
          <a:graphicData uri="http://schemas.openxmlformats.org/presentationml/2006/ole">
            <p:oleObj spid="_x0000_s1210370" name="Equation" r:id="rId3" imgW="1879600" imgH="457200" progId="">
              <p:embed/>
            </p:oleObj>
          </a:graphicData>
        </a:graphic>
      </p:graphicFrame>
      <p:sp>
        <p:nvSpPr>
          <p:cNvPr id="7" name="Rectangle 6"/>
          <p:cNvSpPr/>
          <p:nvPr/>
        </p:nvSpPr>
        <p:spPr>
          <a:xfrm>
            <a:off x="1117600" y="5334000"/>
            <a:ext cx="10464800" cy="1016000"/>
          </a:xfrm>
          <a:prstGeom prst="rect">
            <a:avLst/>
          </a:prstGeom>
        </p:spPr>
        <p:txBody>
          <a:bodyPr>
            <a:spAutoFit/>
          </a:bodyPr>
          <a:lstStyle/>
          <a:p>
            <a:pPr marL="285750" indent="-285750">
              <a:buFont typeface="Arial" panose="020B0604020202020204" pitchFamily="34" charset="0"/>
              <a:buChar char="•"/>
              <a:defRPr/>
            </a:pPr>
            <a:r>
              <a:rPr lang="en-US" sz="2000" dirty="0">
                <a:latin typeface="+mn-lt"/>
                <a:cs typeface="Arial" panose="020B0604020202020204" pitchFamily="34" charset="0"/>
              </a:rPr>
              <a:t>Use the plus sign in this equation when the critical sample proportion is on the right side of the sampling distribution</a:t>
            </a:r>
          </a:p>
          <a:p>
            <a:pPr marL="285750" indent="-285750">
              <a:buFont typeface="Arial" panose="020B0604020202020204" pitchFamily="34" charset="0"/>
              <a:buChar char="•"/>
              <a:defRPr/>
            </a:pPr>
            <a:r>
              <a:rPr lang="en-US" sz="2000" dirty="0">
                <a:latin typeface="+mn-lt"/>
                <a:cs typeface="Arial" panose="020B0604020202020204" pitchFamily="34" charset="0"/>
              </a:rPr>
              <a:t>Use the negative sign when </a:t>
            </a:r>
            <a:r>
              <a:rPr lang="en-US" sz="2000" i="1" dirty="0">
                <a:latin typeface="+mn-lt"/>
                <a:cs typeface="Arial" panose="020B0604020202020204" pitchFamily="34" charset="0"/>
              </a:rPr>
              <a:t>p</a:t>
            </a:r>
            <a:r>
              <a:rPr lang="el-GR" sz="2000" i="1" baseline="-25000" dirty="0">
                <a:latin typeface="+mn-lt"/>
                <a:cs typeface="Arial" panose="020B0604020202020204" pitchFamily="34" charset="0"/>
              </a:rPr>
              <a:t>α</a:t>
            </a:r>
            <a:r>
              <a:rPr lang="en-US" sz="2000" dirty="0">
                <a:latin typeface="+mn-lt"/>
                <a:cs typeface="Arial" panose="020B0604020202020204" pitchFamily="34" charset="0"/>
              </a:rPr>
              <a:t> is on the left side of the distribution</a:t>
            </a:r>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7951167" cy="4062651"/>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Testing Statistical Hypotheses –two samples</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534127341"/>
      </p:ext>
    </p:extLst>
  </p:cSld>
  <p:clrMapOvr>
    <a:masterClrMapping/>
  </p:clrMapOvr>
  <p:timing>
    <p:tnLst>
      <p:par>
        <p:cTn id="1" dur="indefinite" restart="never" nodeType="tmRoot"/>
      </p:par>
    </p:tn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Hypothesis Tests Comparing Two Populations</a:t>
            </a:r>
          </a:p>
        </p:txBody>
      </p:sp>
      <p:sp>
        <p:nvSpPr>
          <p:cNvPr id="5123" name="Text Box 5"/>
          <p:cNvSpPr txBox="1">
            <a:spLocks noChangeArrowheads="1"/>
          </p:cNvSpPr>
          <p:nvPr/>
        </p:nvSpPr>
        <p:spPr bwMode="auto">
          <a:xfrm>
            <a:off x="3657600" y="1200150"/>
            <a:ext cx="4876800" cy="437043"/>
          </a:xfrm>
          <a:prstGeom prst="rect">
            <a:avLst/>
          </a:prstGeom>
          <a:solidFill>
            <a:srgbClr val="F7F7A7"/>
          </a:solidFill>
          <a:ln w="12700">
            <a:solidFill>
              <a:schemeClr val="tx1"/>
            </a:solidFill>
            <a:miter lim="800000"/>
            <a:headEnd/>
            <a:tailEnd/>
          </a:ln>
        </p:spPr>
        <p:txBody>
          <a:bodyPr>
            <a:spAutoFit/>
          </a:bodyPr>
          <a:lstStyle/>
          <a:p>
            <a:pPr algn="ctr" eaLnBrk="1" hangingPunct="1">
              <a:lnSpc>
                <a:spcPct val="80000"/>
              </a:lnSpc>
              <a:spcBef>
                <a:spcPct val="50000"/>
              </a:spcBef>
            </a:pPr>
            <a:r>
              <a:rPr lang="en-US" sz="2800"/>
              <a:t>Comparing Two Populations</a:t>
            </a:r>
          </a:p>
        </p:txBody>
      </p:sp>
      <p:sp>
        <p:nvSpPr>
          <p:cNvPr id="5124" name="Rectangle 6"/>
          <p:cNvSpPr>
            <a:spLocks noChangeArrowheads="1"/>
          </p:cNvSpPr>
          <p:nvPr/>
        </p:nvSpPr>
        <p:spPr bwMode="auto">
          <a:xfrm>
            <a:off x="101600" y="2286001"/>
            <a:ext cx="3759200" cy="708025"/>
          </a:xfrm>
          <a:prstGeom prst="rect">
            <a:avLst/>
          </a:prstGeom>
          <a:solidFill>
            <a:srgbClr val="CCE9AD"/>
          </a:solidFill>
          <a:ln w="12700">
            <a:solidFill>
              <a:schemeClr val="tx1"/>
            </a:solidFill>
            <a:miter lim="800000"/>
            <a:headEnd/>
            <a:tailEnd/>
          </a:ln>
        </p:spPr>
        <p:txBody>
          <a:bodyPr wrap="none" anchor="ctr"/>
          <a:lstStyle/>
          <a:p>
            <a:pPr eaLnBrk="1" hangingPunct="1"/>
            <a:endParaRPr lang="en-US"/>
          </a:p>
        </p:txBody>
      </p:sp>
      <p:sp>
        <p:nvSpPr>
          <p:cNvPr id="5125" name="Text Box 7"/>
          <p:cNvSpPr txBox="1">
            <a:spLocks noChangeArrowheads="1"/>
          </p:cNvSpPr>
          <p:nvPr/>
        </p:nvSpPr>
        <p:spPr bwMode="auto">
          <a:xfrm>
            <a:off x="203200" y="2286001"/>
            <a:ext cx="3556000" cy="708025"/>
          </a:xfrm>
          <a:prstGeom prst="rect">
            <a:avLst/>
          </a:prstGeom>
          <a:noFill/>
          <a:ln w="19050" algn="ctr">
            <a:noFill/>
            <a:miter lim="800000"/>
            <a:headEnd/>
            <a:tailEnd/>
          </a:ln>
          <a:effectLst/>
        </p:spPr>
        <p:txBody>
          <a:bodyPr>
            <a:spAutoFit/>
          </a:bodyPr>
          <a:lstStyle/>
          <a:p>
            <a:pPr algn="ctr" eaLnBrk="1" hangingPunct="1">
              <a:spcBef>
                <a:spcPct val="50000"/>
              </a:spcBef>
            </a:pPr>
            <a:r>
              <a:rPr lang="en-US" sz="2000"/>
              <a:t>Population means, independent samples</a:t>
            </a:r>
          </a:p>
        </p:txBody>
      </p:sp>
      <p:sp>
        <p:nvSpPr>
          <p:cNvPr id="5126" name="Rectangle 8"/>
          <p:cNvSpPr>
            <a:spLocks noChangeArrowheads="1"/>
          </p:cNvSpPr>
          <p:nvPr/>
        </p:nvSpPr>
        <p:spPr bwMode="auto">
          <a:xfrm>
            <a:off x="4267200" y="2286001"/>
            <a:ext cx="3759200" cy="708025"/>
          </a:xfrm>
          <a:prstGeom prst="rect">
            <a:avLst/>
          </a:prstGeom>
          <a:solidFill>
            <a:srgbClr val="FCD58E"/>
          </a:solidFill>
          <a:ln w="12700">
            <a:solidFill>
              <a:schemeClr val="tx1"/>
            </a:solidFill>
            <a:miter lim="800000"/>
            <a:headEnd/>
            <a:tailEnd/>
          </a:ln>
        </p:spPr>
        <p:txBody>
          <a:bodyPr wrap="none" anchor="ctr"/>
          <a:lstStyle/>
          <a:p>
            <a:pPr eaLnBrk="1" hangingPunct="1"/>
            <a:endParaRPr lang="en-US"/>
          </a:p>
        </p:txBody>
      </p:sp>
      <p:sp>
        <p:nvSpPr>
          <p:cNvPr id="5127" name="Text Box 9"/>
          <p:cNvSpPr txBox="1">
            <a:spLocks noChangeArrowheads="1"/>
          </p:cNvSpPr>
          <p:nvPr/>
        </p:nvSpPr>
        <p:spPr bwMode="auto">
          <a:xfrm>
            <a:off x="4876800" y="2286001"/>
            <a:ext cx="2540000" cy="400110"/>
          </a:xfrm>
          <a:prstGeom prst="rect">
            <a:avLst/>
          </a:prstGeom>
          <a:noFill/>
          <a:ln w="19050" algn="ctr">
            <a:noFill/>
            <a:miter lim="800000"/>
            <a:headEnd/>
            <a:tailEnd/>
          </a:ln>
          <a:effectLst/>
        </p:spPr>
        <p:txBody>
          <a:bodyPr>
            <a:spAutoFit/>
          </a:bodyPr>
          <a:lstStyle/>
          <a:p>
            <a:pPr algn="ctr" eaLnBrk="1" hangingPunct="1">
              <a:spcBef>
                <a:spcPct val="50000"/>
              </a:spcBef>
            </a:pPr>
            <a:r>
              <a:rPr lang="en-US" sz="2000"/>
              <a:t>Dependent samples</a:t>
            </a:r>
          </a:p>
        </p:txBody>
      </p:sp>
      <p:sp>
        <p:nvSpPr>
          <p:cNvPr id="5128" name="Rectangle 10"/>
          <p:cNvSpPr>
            <a:spLocks noChangeArrowheads="1"/>
          </p:cNvSpPr>
          <p:nvPr/>
        </p:nvSpPr>
        <p:spPr bwMode="auto">
          <a:xfrm>
            <a:off x="8331200" y="2286001"/>
            <a:ext cx="3759200" cy="708025"/>
          </a:xfrm>
          <a:prstGeom prst="rect">
            <a:avLst/>
          </a:prstGeom>
          <a:solidFill>
            <a:srgbClr val="C6E6E8"/>
          </a:solidFill>
          <a:ln w="12700">
            <a:solidFill>
              <a:schemeClr val="tx1"/>
            </a:solidFill>
            <a:miter lim="800000"/>
            <a:headEnd/>
            <a:tailEnd/>
          </a:ln>
        </p:spPr>
        <p:txBody>
          <a:bodyPr wrap="none" anchor="ctr"/>
          <a:lstStyle/>
          <a:p>
            <a:pPr eaLnBrk="1" hangingPunct="1"/>
            <a:endParaRPr lang="en-US"/>
          </a:p>
        </p:txBody>
      </p:sp>
      <p:sp>
        <p:nvSpPr>
          <p:cNvPr id="5129" name="Text Box 11"/>
          <p:cNvSpPr txBox="1">
            <a:spLocks noChangeArrowheads="1"/>
          </p:cNvSpPr>
          <p:nvPr/>
        </p:nvSpPr>
        <p:spPr bwMode="auto">
          <a:xfrm>
            <a:off x="8331200" y="2286001"/>
            <a:ext cx="3759200" cy="708025"/>
          </a:xfrm>
          <a:prstGeom prst="rect">
            <a:avLst/>
          </a:prstGeom>
          <a:noFill/>
          <a:ln w="19050" algn="ctr">
            <a:noFill/>
            <a:miter lim="800000"/>
            <a:headEnd/>
            <a:tailEnd/>
          </a:ln>
          <a:effectLst/>
        </p:spPr>
        <p:txBody>
          <a:bodyPr>
            <a:spAutoFit/>
          </a:bodyPr>
          <a:lstStyle/>
          <a:p>
            <a:pPr algn="ctr" eaLnBrk="1" hangingPunct="1">
              <a:spcBef>
                <a:spcPct val="50000"/>
              </a:spcBef>
            </a:pPr>
            <a:r>
              <a:rPr lang="en-US" sz="2000"/>
              <a:t>Population proportions, independent samples</a:t>
            </a:r>
          </a:p>
        </p:txBody>
      </p:sp>
      <p:sp>
        <p:nvSpPr>
          <p:cNvPr id="5130" name="Line 12"/>
          <p:cNvSpPr>
            <a:spLocks noChangeShapeType="1"/>
          </p:cNvSpPr>
          <p:nvPr/>
        </p:nvSpPr>
        <p:spPr bwMode="auto">
          <a:xfrm>
            <a:off x="6096000" y="1981200"/>
            <a:ext cx="0" cy="304800"/>
          </a:xfrm>
          <a:prstGeom prst="line">
            <a:avLst/>
          </a:prstGeom>
          <a:noFill/>
          <a:ln w="19050">
            <a:solidFill>
              <a:schemeClr val="tx1"/>
            </a:solidFill>
            <a:round/>
            <a:headEnd/>
            <a:tailEnd/>
          </a:ln>
          <a:effectLst/>
        </p:spPr>
        <p:txBody>
          <a:bodyPr wrap="none" anchor="ctr"/>
          <a:lstStyle/>
          <a:p>
            <a:endParaRPr lang="en-US"/>
          </a:p>
        </p:txBody>
      </p:sp>
      <p:sp>
        <p:nvSpPr>
          <p:cNvPr id="5131" name="Line 13"/>
          <p:cNvSpPr>
            <a:spLocks noChangeShapeType="1"/>
          </p:cNvSpPr>
          <p:nvPr/>
        </p:nvSpPr>
        <p:spPr bwMode="auto">
          <a:xfrm>
            <a:off x="2235200" y="2133600"/>
            <a:ext cx="7823200" cy="0"/>
          </a:xfrm>
          <a:prstGeom prst="line">
            <a:avLst/>
          </a:prstGeom>
          <a:noFill/>
          <a:ln w="19050">
            <a:solidFill>
              <a:schemeClr val="tx1"/>
            </a:solidFill>
            <a:round/>
            <a:headEnd/>
            <a:tailEnd/>
          </a:ln>
          <a:effectLst/>
        </p:spPr>
        <p:txBody>
          <a:bodyPr wrap="none" anchor="ctr"/>
          <a:lstStyle/>
          <a:p>
            <a:endParaRPr lang="en-US"/>
          </a:p>
        </p:txBody>
      </p:sp>
      <p:sp>
        <p:nvSpPr>
          <p:cNvPr id="5132" name="Line 14"/>
          <p:cNvSpPr>
            <a:spLocks noChangeShapeType="1"/>
          </p:cNvSpPr>
          <p:nvPr/>
        </p:nvSpPr>
        <p:spPr bwMode="auto">
          <a:xfrm>
            <a:off x="2235200" y="2133600"/>
            <a:ext cx="0" cy="152400"/>
          </a:xfrm>
          <a:prstGeom prst="line">
            <a:avLst/>
          </a:prstGeom>
          <a:noFill/>
          <a:ln w="19050">
            <a:solidFill>
              <a:schemeClr val="tx1"/>
            </a:solidFill>
            <a:round/>
            <a:headEnd/>
            <a:tailEnd/>
          </a:ln>
          <a:effectLst/>
        </p:spPr>
        <p:txBody>
          <a:bodyPr wrap="none" anchor="ctr"/>
          <a:lstStyle/>
          <a:p>
            <a:endParaRPr lang="en-US"/>
          </a:p>
        </p:txBody>
      </p:sp>
      <p:sp>
        <p:nvSpPr>
          <p:cNvPr id="5133" name="Line 15"/>
          <p:cNvSpPr>
            <a:spLocks noChangeShapeType="1"/>
          </p:cNvSpPr>
          <p:nvPr/>
        </p:nvSpPr>
        <p:spPr bwMode="auto">
          <a:xfrm>
            <a:off x="10058400" y="2133600"/>
            <a:ext cx="0" cy="152400"/>
          </a:xfrm>
          <a:prstGeom prst="line">
            <a:avLst/>
          </a:prstGeom>
          <a:noFill/>
          <a:ln w="19050">
            <a:solidFill>
              <a:schemeClr val="tx1"/>
            </a:solidFill>
            <a:round/>
            <a:headEnd/>
            <a:tailEnd/>
          </a:ln>
          <a:effectLst/>
        </p:spPr>
        <p:txBody>
          <a:bodyPr wrap="none" anchor="ctr"/>
          <a:lstStyle/>
          <a:p>
            <a:endParaRPr lang="en-US"/>
          </a:p>
        </p:txBody>
      </p:sp>
      <p:sp>
        <p:nvSpPr>
          <p:cNvPr id="5134" name="Text Box 17"/>
          <p:cNvSpPr txBox="1">
            <a:spLocks noChangeArrowheads="1"/>
          </p:cNvSpPr>
          <p:nvPr/>
        </p:nvSpPr>
        <p:spPr bwMode="auto">
          <a:xfrm>
            <a:off x="4775200" y="5484814"/>
            <a:ext cx="2743200" cy="590931"/>
          </a:xfrm>
          <a:prstGeom prst="rect">
            <a:avLst/>
          </a:prstGeom>
          <a:solidFill>
            <a:srgbClr val="FCD58E"/>
          </a:solidFill>
          <a:ln w="12700" algn="ctr">
            <a:solidFill>
              <a:schemeClr val="tx1"/>
            </a:solidFill>
            <a:miter lim="800000"/>
            <a:headEnd/>
            <a:tailEnd/>
          </a:ln>
        </p:spPr>
        <p:txBody>
          <a:bodyPr>
            <a:spAutoFit/>
          </a:bodyPr>
          <a:lstStyle/>
          <a:p>
            <a:pPr algn="ctr" eaLnBrk="1" hangingPunct="1">
              <a:lnSpc>
                <a:spcPct val="90000"/>
              </a:lnSpc>
              <a:spcBef>
                <a:spcPct val="30000"/>
              </a:spcBef>
            </a:pPr>
            <a:r>
              <a:rPr lang="en-US"/>
              <a:t>Same group before vs. after treatment </a:t>
            </a:r>
          </a:p>
        </p:txBody>
      </p:sp>
      <p:sp>
        <p:nvSpPr>
          <p:cNvPr id="5135" name="Text Box 18"/>
          <p:cNvSpPr txBox="1">
            <a:spLocks noChangeArrowheads="1"/>
          </p:cNvSpPr>
          <p:nvPr/>
        </p:nvSpPr>
        <p:spPr bwMode="auto">
          <a:xfrm>
            <a:off x="8636000" y="5581650"/>
            <a:ext cx="2743200" cy="590550"/>
          </a:xfrm>
          <a:prstGeom prst="rect">
            <a:avLst/>
          </a:prstGeom>
          <a:solidFill>
            <a:srgbClr val="C6E6E8"/>
          </a:solidFill>
          <a:ln w="12700" algn="ctr">
            <a:solidFill>
              <a:schemeClr val="tx1"/>
            </a:solidFill>
            <a:miter lim="800000"/>
            <a:headEnd/>
            <a:tailEnd/>
          </a:ln>
        </p:spPr>
        <p:txBody>
          <a:bodyPr>
            <a:spAutoFit/>
          </a:bodyPr>
          <a:lstStyle/>
          <a:p>
            <a:pPr algn="ctr" eaLnBrk="1" hangingPunct="1">
              <a:lnSpc>
                <a:spcPct val="90000"/>
              </a:lnSpc>
              <a:spcBef>
                <a:spcPct val="30000"/>
              </a:spcBef>
            </a:pPr>
            <a:r>
              <a:rPr lang="en-US"/>
              <a:t>Proportion 1 vs. Proportion 2</a:t>
            </a:r>
          </a:p>
        </p:txBody>
      </p:sp>
      <p:sp>
        <p:nvSpPr>
          <p:cNvPr id="5136" name="Text Box 7"/>
          <p:cNvSpPr txBox="1">
            <a:spLocks noChangeArrowheads="1"/>
          </p:cNvSpPr>
          <p:nvPr/>
        </p:nvSpPr>
        <p:spPr bwMode="auto">
          <a:xfrm>
            <a:off x="596901" y="3124200"/>
            <a:ext cx="3060700" cy="369888"/>
          </a:xfrm>
          <a:prstGeom prst="rect">
            <a:avLst/>
          </a:prstGeom>
          <a:solidFill>
            <a:srgbClr val="CCE9AD"/>
          </a:solidFill>
          <a:ln w="12700">
            <a:solidFill>
              <a:schemeClr val="tx1"/>
            </a:solidFill>
            <a:miter lim="800000"/>
            <a:headEnd/>
            <a:tailEnd/>
          </a:ln>
        </p:spPr>
        <p:txBody>
          <a:bodyPr>
            <a:spAutoFit/>
          </a:bodyPr>
          <a:lstStyle/>
          <a:p>
            <a:pPr eaLnBrk="1" hangingPunct="1">
              <a:spcBef>
                <a:spcPct val="50000"/>
              </a:spcBef>
            </a:pPr>
            <a:r>
              <a:rPr lang="en-US">
                <a:sym typeface="Symbol" pitchFamily="18" charset="2"/>
              </a:rPr>
              <a:t>Known </a:t>
            </a:r>
            <a:r>
              <a:rPr lang="el-GR" i="1">
                <a:sym typeface="Symbol" pitchFamily="18" charset="2"/>
              </a:rPr>
              <a:t>σ</a:t>
            </a:r>
            <a:r>
              <a:rPr lang="en-US" baseline="-25000">
                <a:sym typeface="Symbol" pitchFamily="18" charset="2"/>
              </a:rPr>
              <a:t>1</a:t>
            </a:r>
            <a:r>
              <a:rPr lang="en-US">
                <a:sym typeface="Symbol" pitchFamily="18" charset="2"/>
              </a:rPr>
              <a:t> and </a:t>
            </a:r>
            <a:r>
              <a:rPr lang="el-GR" i="1">
                <a:sym typeface="Symbol" pitchFamily="18" charset="2"/>
              </a:rPr>
              <a:t>σ</a:t>
            </a:r>
            <a:r>
              <a:rPr lang="en-US" baseline="-25000">
                <a:sym typeface="Symbol" pitchFamily="18" charset="2"/>
              </a:rPr>
              <a:t>2</a:t>
            </a:r>
            <a:endParaRPr lang="el-GR">
              <a:sym typeface="Symbol" pitchFamily="18" charset="2"/>
            </a:endParaRPr>
          </a:p>
        </p:txBody>
      </p:sp>
      <p:sp>
        <p:nvSpPr>
          <p:cNvPr id="5137" name="Text Box 9"/>
          <p:cNvSpPr txBox="1">
            <a:spLocks noChangeArrowheads="1"/>
          </p:cNvSpPr>
          <p:nvPr/>
        </p:nvSpPr>
        <p:spPr bwMode="auto">
          <a:xfrm>
            <a:off x="584201" y="3600450"/>
            <a:ext cx="3060700" cy="590550"/>
          </a:xfrm>
          <a:prstGeom prst="rect">
            <a:avLst/>
          </a:prstGeom>
          <a:solidFill>
            <a:srgbClr val="CCE9AD"/>
          </a:solidFill>
          <a:ln w="12700">
            <a:solidFill>
              <a:schemeClr val="tx1"/>
            </a:solidFill>
            <a:miter lim="800000"/>
            <a:headEnd/>
            <a:tailEnd/>
          </a:ln>
        </p:spPr>
        <p:txBody>
          <a:bodyPr>
            <a:spAutoFit/>
          </a:bodyPr>
          <a:lstStyle/>
          <a:p>
            <a:pPr eaLnBrk="1" hangingPunct="1">
              <a:spcBef>
                <a:spcPct val="50000"/>
              </a:spcBef>
            </a:pPr>
            <a:r>
              <a:rPr lang="en-US">
                <a:sym typeface="Symbol" pitchFamily="18" charset="2"/>
              </a:rPr>
              <a:t>Unknown </a:t>
            </a:r>
            <a:r>
              <a:rPr lang="el-GR" i="1">
                <a:sym typeface="Symbol" pitchFamily="18" charset="2"/>
              </a:rPr>
              <a:t>σ</a:t>
            </a:r>
            <a:r>
              <a:rPr lang="en-US" baseline="-25000">
                <a:sym typeface="Symbol" pitchFamily="18" charset="2"/>
              </a:rPr>
              <a:t>1</a:t>
            </a:r>
            <a:r>
              <a:rPr lang="en-US">
                <a:sym typeface="Symbol" pitchFamily="18" charset="2"/>
              </a:rPr>
              <a:t> and </a:t>
            </a:r>
            <a:r>
              <a:rPr lang="el-GR">
                <a:sym typeface="Symbol" pitchFamily="18" charset="2"/>
              </a:rPr>
              <a:t>σ</a:t>
            </a:r>
            <a:r>
              <a:rPr lang="en-US" baseline="-25000">
                <a:sym typeface="Symbol" pitchFamily="18" charset="2"/>
              </a:rPr>
              <a:t>2</a:t>
            </a:r>
            <a:endParaRPr lang="en-US">
              <a:sym typeface="Symbol" pitchFamily="18" charset="2"/>
            </a:endParaRPr>
          </a:p>
          <a:p>
            <a:pPr eaLnBrk="1" hangingPunct="1">
              <a:lnSpc>
                <a:spcPct val="30000"/>
              </a:lnSpc>
              <a:spcBef>
                <a:spcPct val="50000"/>
              </a:spcBef>
            </a:pPr>
            <a:r>
              <a:rPr lang="en-US">
                <a:sym typeface="Symbol" pitchFamily="18" charset="2"/>
              </a:rPr>
              <a:t>but assumed equal</a:t>
            </a:r>
          </a:p>
        </p:txBody>
      </p:sp>
      <p:sp>
        <p:nvSpPr>
          <p:cNvPr id="5138" name="Text Box 11"/>
          <p:cNvSpPr txBox="1">
            <a:spLocks noChangeArrowheads="1"/>
          </p:cNvSpPr>
          <p:nvPr/>
        </p:nvSpPr>
        <p:spPr bwMode="auto">
          <a:xfrm>
            <a:off x="584201" y="4306888"/>
            <a:ext cx="3060700" cy="646112"/>
          </a:xfrm>
          <a:prstGeom prst="rect">
            <a:avLst/>
          </a:prstGeom>
          <a:solidFill>
            <a:srgbClr val="CCE9AD"/>
          </a:solidFill>
          <a:ln w="12700">
            <a:solidFill>
              <a:schemeClr val="tx1"/>
            </a:solidFill>
            <a:miter lim="800000"/>
            <a:headEnd/>
            <a:tailEnd/>
          </a:ln>
        </p:spPr>
        <p:txBody>
          <a:bodyPr>
            <a:spAutoFit/>
          </a:bodyPr>
          <a:lstStyle/>
          <a:p>
            <a:pPr eaLnBrk="1" hangingPunct="1">
              <a:spcBef>
                <a:spcPct val="50000"/>
              </a:spcBef>
            </a:pPr>
            <a:r>
              <a:rPr lang="en-US">
                <a:sym typeface="Symbol" pitchFamily="18" charset="2"/>
              </a:rPr>
              <a:t>Unknown </a:t>
            </a:r>
            <a:r>
              <a:rPr lang="el-GR" i="1">
                <a:sym typeface="Symbol" pitchFamily="18" charset="2"/>
              </a:rPr>
              <a:t>σ</a:t>
            </a:r>
            <a:r>
              <a:rPr lang="en-US" baseline="-25000">
                <a:sym typeface="Symbol" pitchFamily="18" charset="2"/>
              </a:rPr>
              <a:t>1</a:t>
            </a:r>
            <a:r>
              <a:rPr lang="en-US">
                <a:sym typeface="Symbol" pitchFamily="18" charset="2"/>
              </a:rPr>
              <a:t> and </a:t>
            </a:r>
            <a:r>
              <a:rPr lang="el-GR" i="1">
                <a:sym typeface="Symbol" pitchFamily="18" charset="2"/>
              </a:rPr>
              <a:t>σ</a:t>
            </a:r>
            <a:r>
              <a:rPr lang="en-US" baseline="-25000">
                <a:sym typeface="Symbol" pitchFamily="18" charset="2"/>
              </a:rPr>
              <a:t>2</a:t>
            </a:r>
            <a:r>
              <a:rPr lang="en-US">
                <a:sym typeface="Symbol" pitchFamily="18" charset="2"/>
              </a:rPr>
              <a:t>, not assumed equal</a:t>
            </a:r>
          </a:p>
        </p:txBody>
      </p:sp>
      <p:sp>
        <p:nvSpPr>
          <p:cNvPr id="5139" name="Line 12"/>
          <p:cNvSpPr>
            <a:spLocks noChangeShapeType="1"/>
          </p:cNvSpPr>
          <p:nvPr/>
        </p:nvSpPr>
        <p:spPr bwMode="auto">
          <a:xfrm>
            <a:off x="330200" y="3000376"/>
            <a:ext cx="0" cy="1636713"/>
          </a:xfrm>
          <a:prstGeom prst="line">
            <a:avLst/>
          </a:prstGeom>
          <a:noFill/>
          <a:ln w="19050">
            <a:solidFill>
              <a:schemeClr val="tx1"/>
            </a:solidFill>
            <a:round/>
            <a:headEnd/>
            <a:tailEnd/>
          </a:ln>
          <a:effectLst/>
        </p:spPr>
        <p:txBody>
          <a:bodyPr wrap="none" anchor="ctr"/>
          <a:lstStyle/>
          <a:p>
            <a:endParaRPr lang="en-US"/>
          </a:p>
        </p:txBody>
      </p:sp>
      <p:sp>
        <p:nvSpPr>
          <p:cNvPr id="5140" name="Line 13"/>
          <p:cNvSpPr>
            <a:spLocks noChangeShapeType="1"/>
          </p:cNvSpPr>
          <p:nvPr/>
        </p:nvSpPr>
        <p:spPr bwMode="auto">
          <a:xfrm>
            <a:off x="338667" y="4637088"/>
            <a:ext cx="237067" cy="0"/>
          </a:xfrm>
          <a:prstGeom prst="line">
            <a:avLst/>
          </a:prstGeom>
          <a:noFill/>
          <a:ln w="19050">
            <a:solidFill>
              <a:schemeClr val="tx1"/>
            </a:solidFill>
            <a:round/>
            <a:headEnd/>
            <a:tailEnd/>
          </a:ln>
          <a:effectLst/>
        </p:spPr>
        <p:txBody>
          <a:bodyPr wrap="none" anchor="ctr"/>
          <a:lstStyle/>
          <a:p>
            <a:endParaRPr lang="en-US"/>
          </a:p>
        </p:txBody>
      </p:sp>
      <p:sp>
        <p:nvSpPr>
          <p:cNvPr id="5141" name="Line 14"/>
          <p:cNvSpPr>
            <a:spLocks noChangeShapeType="1"/>
          </p:cNvSpPr>
          <p:nvPr/>
        </p:nvSpPr>
        <p:spPr bwMode="auto">
          <a:xfrm>
            <a:off x="357718" y="3894138"/>
            <a:ext cx="239183" cy="0"/>
          </a:xfrm>
          <a:prstGeom prst="line">
            <a:avLst/>
          </a:prstGeom>
          <a:noFill/>
          <a:ln w="19050">
            <a:solidFill>
              <a:schemeClr val="tx1"/>
            </a:solidFill>
            <a:round/>
            <a:headEnd/>
            <a:tailEnd/>
          </a:ln>
          <a:effectLst/>
        </p:spPr>
        <p:txBody>
          <a:bodyPr wrap="none" anchor="ctr"/>
          <a:lstStyle/>
          <a:p>
            <a:endParaRPr lang="en-US"/>
          </a:p>
        </p:txBody>
      </p:sp>
      <p:sp>
        <p:nvSpPr>
          <p:cNvPr id="5142" name="Line 15"/>
          <p:cNvSpPr>
            <a:spLocks noChangeShapeType="1"/>
          </p:cNvSpPr>
          <p:nvPr/>
        </p:nvSpPr>
        <p:spPr bwMode="auto">
          <a:xfrm>
            <a:off x="357718" y="3308350"/>
            <a:ext cx="239183" cy="0"/>
          </a:xfrm>
          <a:prstGeom prst="line">
            <a:avLst/>
          </a:prstGeom>
          <a:noFill/>
          <a:ln w="19050">
            <a:solidFill>
              <a:schemeClr val="tx1"/>
            </a:solidFill>
            <a:round/>
            <a:headEnd/>
            <a:tailEnd/>
          </a:ln>
          <a:effectLst/>
        </p:spPr>
        <p:txBody>
          <a:bodyPr wrap="none" anchor="ctr"/>
          <a:lstStyle/>
          <a:p>
            <a:endParaRPr lang="en-US"/>
          </a:p>
        </p:txBody>
      </p:sp>
      <p:sp>
        <p:nvSpPr>
          <p:cNvPr id="5143" name="Text Box 16"/>
          <p:cNvSpPr txBox="1">
            <a:spLocks noChangeArrowheads="1"/>
          </p:cNvSpPr>
          <p:nvPr/>
        </p:nvSpPr>
        <p:spPr bwMode="auto">
          <a:xfrm>
            <a:off x="914400" y="5486400"/>
            <a:ext cx="2482851" cy="839788"/>
          </a:xfrm>
          <a:prstGeom prst="rect">
            <a:avLst/>
          </a:prstGeom>
          <a:solidFill>
            <a:srgbClr val="CCE9AD"/>
          </a:solidFill>
          <a:ln w="12700" algn="ctr">
            <a:solidFill>
              <a:schemeClr val="tx1"/>
            </a:solidFill>
            <a:miter lim="800000"/>
            <a:headEnd/>
            <a:tailEnd/>
          </a:ln>
        </p:spPr>
        <p:txBody>
          <a:bodyPr>
            <a:spAutoFit/>
          </a:bodyPr>
          <a:lstStyle/>
          <a:p>
            <a:pPr algn="ctr" eaLnBrk="1" hangingPunct="1">
              <a:lnSpc>
                <a:spcPct val="90000"/>
              </a:lnSpc>
              <a:spcBef>
                <a:spcPct val="30000"/>
              </a:spcBef>
            </a:pPr>
            <a:r>
              <a:rPr lang="en-US"/>
              <a:t>Group 1 vs. independent     Group 2</a:t>
            </a:r>
          </a:p>
        </p:txBody>
      </p:sp>
      <p:sp>
        <p:nvSpPr>
          <p:cNvPr id="5144" name="Text Box 19"/>
          <p:cNvSpPr txBox="1">
            <a:spLocks noChangeArrowheads="1"/>
          </p:cNvSpPr>
          <p:nvPr/>
        </p:nvSpPr>
        <p:spPr bwMode="auto">
          <a:xfrm>
            <a:off x="12700" y="5180013"/>
            <a:ext cx="2032000" cy="304800"/>
          </a:xfrm>
          <a:prstGeom prst="rect">
            <a:avLst/>
          </a:prstGeom>
          <a:noFill/>
          <a:ln w="19050" algn="ctr">
            <a:noFill/>
            <a:miter lim="800000"/>
            <a:headEnd/>
            <a:tailEnd/>
          </a:ln>
          <a:effectLst/>
        </p:spPr>
        <p:txBody>
          <a:bodyPr>
            <a:spAutoFit/>
          </a:bodyPr>
          <a:lstStyle/>
          <a:p>
            <a:pPr eaLnBrk="1" hangingPunct="1">
              <a:lnSpc>
                <a:spcPct val="70000"/>
              </a:lnSpc>
              <a:spcBef>
                <a:spcPct val="50000"/>
              </a:spcBef>
            </a:pPr>
            <a:r>
              <a:rPr lang="en-US" sz="2000"/>
              <a:t>Examples:</a:t>
            </a:r>
          </a:p>
        </p:txBody>
      </p:sp>
      <p:cxnSp>
        <p:nvCxnSpPr>
          <p:cNvPr id="4" name="Straight Connector 3"/>
          <p:cNvCxnSpPr/>
          <p:nvPr/>
        </p:nvCxnSpPr>
        <p:spPr>
          <a:xfrm>
            <a:off x="215901" y="5105400"/>
            <a:ext cx="11671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a:xfrm>
            <a:off x="101600" y="76200"/>
            <a:ext cx="11988800" cy="1371600"/>
          </a:xfrm>
          <a:solidFill>
            <a:schemeClr val="bg1"/>
          </a:solidFill>
        </p:spPr>
        <p:txBody>
          <a:bodyPr/>
          <a:lstStyle/>
          <a:p>
            <a:pPr algn="l" eaLnBrk="1" hangingPunct="1"/>
            <a:r>
              <a:rPr lang="en-US" dirty="0" smtClean="0"/>
              <a:t>Comparing Two Population Means,</a:t>
            </a:r>
            <a:br>
              <a:rPr lang="en-US" dirty="0" smtClean="0"/>
            </a:br>
            <a:r>
              <a:rPr lang="en-US" sz="2400" dirty="0" smtClean="0"/>
              <a:t>	 •  Independent Samples</a:t>
            </a:r>
            <a:br>
              <a:rPr lang="en-US" sz="2400" dirty="0" smtClean="0"/>
            </a:br>
            <a:r>
              <a:rPr lang="en-US" sz="2400" dirty="0" smtClean="0"/>
              <a:t>	 •  Known Population Standard Deviations (</a:t>
            </a:r>
            <a:r>
              <a:rPr lang="el-GR" sz="2400" i="1" dirty="0" smtClean="0"/>
              <a:t>σ</a:t>
            </a:r>
            <a:r>
              <a:rPr lang="en-US" sz="2400" baseline="-25000" dirty="0" smtClean="0"/>
              <a:t>1</a:t>
            </a:r>
            <a:r>
              <a:rPr lang="en-US" sz="2400" dirty="0" smtClean="0"/>
              <a:t> and </a:t>
            </a:r>
            <a:r>
              <a:rPr lang="el-GR" sz="2400" i="1" dirty="0" smtClean="0"/>
              <a:t>σ</a:t>
            </a:r>
            <a:r>
              <a:rPr lang="en-US" sz="2400" baseline="-25000" dirty="0" smtClean="0"/>
              <a:t>2</a:t>
            </a:r>
            <a:r>
              <a:rPr lang="en-US" sz="2400" dirty="0" smtClean="0"/>
              <a:t>)</a:t>
            </a:r>
          </a:p>
        </p:txBody>
      </p:sp>
      <p:sp>
        <p:nvSpPr>
          <p:cNvPr id="6147" name="Text Box 5"/>
          <p:cNvSpPr txBox="1">
            <a:spLocks noChangeArrowheads="1"/>
          </p:cNvSpPr>
          <p:nvPr/>
        </p:nvSpPr>
        <p:spPr bwMode="auto">
          <a:xfrm>
            <a:off x="3657600" y="1905000"/>
            <a:ext cx="4876800" cy="437043"/>
          </a:xfrm>
          <a:prstGeom prst="rect">
            <a:avLst/>
          </a:prstGeom>
          <a:solidFill>
            <a:srgbClr val="F7F7A7"/>
          </a:solidFill>
          <a:ln w="12700">
            <a:solidFill>
              <a:schemeClr val="tx1"/>
            </a:solidFill>
            <a:miter lim="800000"/>
            <a:headEnd/>
            <a:tailEnd/>
          </a:ln>
        </p:spPr>
        <p:txBody>
          <a:bodyPr>
            <a:spAutoFit/>
          </a:bodyPr>
          <a:lstStyle/>
          <a:p>
            <a:pPr algn="ctr" eaLnBrk="1" hangingPunct="1">
              <a:lnSpc>
                <a:spcPct val="80000"/>
              </a:lnSpc>
              <a:spcBef>
                <a:spcPct val="50000"/>
              </a:spcBef>
            </a:pPr>
            <a:r>
              <a:rPr lang="en-US" sz="2800"/>
              <a:t>Comparing Two Populations</a:t>
            </a:r>
          </a:p>
        </p:txBody>
      </p:sp>
      <p:sp>
        <p:nvSpPr>
          <p:cNvPr id="6148" name="Rectangle 10"/>
          <p:cNvSpPr>
            <a:spLocks noChangeArrowheads="1"/>
          </p:cNvSpPr>
          <p:nvPr/>
        </p:nvSpPr>
        <p:spPr bwMode="auto">
          <a:xfrm>
            <a:off x="101600" y="2990851"/>
            <a:ext cx="3759200" cy="708025"/>
          </a:xfrm>
          <a:prstGeom prst="rect">
            <a:avLst/>
          </a:prstGeom>
          <a:solidFill>
            <a:srgbClr val="CCE9AD"/>
          </a:solidFill>
          <a:ln w="12700">
            <a:solidFill>
              <a:schemeClr val="tx1"/>
            </a:solidFill>
            <a:miter lim="800000"/>
            <a:headEnd/>
            <a:tailEnd/>
          </a:ln>
        </p:spPr>
        <p:txBody>
          <a:bodyPr wrap="none" anchor="ctr"/>
          <a:lstStyle/>
          <a:p>
            <a:pPr eaLnBrk="1" hangingPunct="1"/>
            <a:endParaRPr lang="en-US"/>
          </a:p>
        </p:txBody>
      </p:sp>
      <p:sp>
        <p:nvSpPr>
          <p:cNvPr id="6149" name="Text Box 7"/>
          <p:cNvSpPr txBox="1">
            <a:spLocks noChangeArrowheads="1"/>
          </p:cNvSpPr>
          <p:nvPr/>
        </p:nvSpPr>
        <p:spPr bwMode="auto">
          <a:xfrm>
            <a:off x="203200" y="2990851"/>
            <a:ext cx="3556000" cy="708025"/>
          </a:xfrm>
          <a:prstGeom prst="rect">
            <a:avLst/>
          </a:prstGeom>
          <a:noFill/>
          <a:ln w="19050" algn="ctr">
            <a:noFill/>
            <a:miter lim="800000"/>
            <a:headEnd/>
            <a:tailEnd/>
          </a:ln>
          <a:effectLst/>
        </p:spPr>
        <p:txBody>
          <a:bodyPr>
            <a:spAutoFit/>
          </a:bodyPr>
          <a:lstStyle/>
          <a:p>
            <a:pPr algn="ctr" eaLnBrk="1" hangingPunct="1">
              <a:spcBef>
                <a:spcPct val="50000"/>
              </a:spcBef>
            </a:pPr>
            <a:r>
              <a:rPr lang="en-US" sz="2000"/>
              <a:t>Population means, independent samples</a:t>
            </a:r>
          </a:p>
        </p:txBody>
      </p:sp>
      <p:sp>
        <p:nvSpPr>
          <p:cNvPr id="6150" name="Rectangle 12"/>
          <p:cNvSpPr>
            <a:spLocks noChangeArrowheads="1"/>
          </p:cNvSpPr>
          <p:nvPr/>
        </p:nvSpPr>
        <p:spPr bwMode="auto">
          <a:xfrm>
            <a:off x="4267200" y="2990851"/>
            <a:ext cx="3759200" cy="708025"/>
          </a:xfrm>
          <a:prstGeom prst="rect">
            <a:avLst/>
          </a:prstGeom>
          <a:noFill/>
          <a:ln w="12700">
            <a:solidFill>
              <a:schemeClr val="tx1"/>
            </a:solidFill>
            <a:miter lim="800000"/>
            <a:headEnd/>
            <a:tailEnd/>
          </a:ln>
        </p:spPr>
        <p:txBody>
          <a:bodyPr wrap="none" anchor="ctr"/>
          <a:lstStyle/>
          <a:p>
            <a:pPr eaLnBrk="1" hangingPunct="1"/>
            <a:endParaRPr lang="en-US"/>
          </a:p>
        </p:txBody>
      </p:sp>
      <p:sp>
        <p:nvSpPr>
          <p:cNvPr id="14" name="Text Box 9"/>
          <p:cNvSpPr txBox="1">
            <a:spLocks noChangeArrowheads="1"/>
          </p:cNvSpPr>
          <p:nvPr/>
        </p:nvSpPr>
        <p:spPr bwMode="auto">
          <a:xfrm>
            <a:off x="4876800" y="2990851"/>
            <a:ext cx="2540000" cy="400110"/>
          </a:xfrm>
          <a:prstGeom prst="rect">
            <a:avLst/>
          </a:prstGeom>
          <a:noFill/>
          <a:ln>
            <a:noFill/>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defRPr/>
            </a:pPr>
            <a:r>
              <a:rPr lang="en-US" sz="2000" smtClean="0">
                <a:solidFill>
                  <a:schemeClr val="bg1">
                    <a:lumMod val="65000"/>
                  </a:schemeClr>
                </a:solidFill>
              </a:rPr>
              <a:t>Dependent samples</a:t>
            </a:r>
          </a:p>
        </p:txBody>
      </p:sp>
      <p:sp>
        <p:nvSpPr>
          <p:cNvPr id="6152" name="Rectangle 14"/>
          <p:cNvSpPr>
            <a:spLocks noChangeArrowheads="1"/>
          </p:cNvSpPr>
          <p:nvPr/>
        </p:nvSpPr>
        <p:spPr bwMode="auto">
          <a:xfrm>
            <a:off x="8331200" y="2990851"/>
            <a:ext cx="3759200" cy="708025"/>
          </a:xfrm>
          <a:prstGeom prst="rect">
            <a:avLst/>
          </a:prstGeom>
          <a:noFill/>
          <a:ln w="12700">
            <a:solidFill>
              <a:schemeClr val="tx1"/>
            </a:solidFill>
            <a:miter lim="800000"/>
            <a:headEnd/>
            <a:tailEnd/>
          </a:ln>
        </p:spPr>
        <p:txBody>
          <a:bodyPr wrap="none" anchor="ctr"/>
          <a:lstStyle/>
          <a:p>
            <a:pPr eaLnBrk="1" hangingPunct="1"/>
            <a:endParaRPr lang="en-US"/>
          </a:p>
        </p:txBody>
      </p:sp>
      <p:sp>
        <p:nvSpPr>
          <p:cNvPr id="16" name="Text Box 11"/>
          <p:cNvSpPr txBox="1">
            <a:spLocks noChangeArrowheads="1"/>
          </p:cNvSpPr>
          <p:nvPr/>
        </p:nvSpPr>
        <p:spPr bwMode="auto">
          <a:xfrm>
            <a:off x="8331200" y="2990851"/>
            <a:ext cx="3759200" cy="708025"/>
          </a:xfrm>
          <a:prstGeom prst="rect">
            <a:avLst/>
          </a:prstGeom>
          <a:noFill/>
          <a:ln>
            <a:noFill/>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defRPr/>
            </a:pPr>
            <a:r>
              <a:rPr lang="en-US" sz="2000" smtClean="0">
                <a:solidFill>
                  <a:schemeClr val="bg1">
                    <a:lumMod val="65000"/>
                  </a:schemeClr>
                </a:solidFill>
              </a:rPr>
              <a:t>Population proportions, independent samples</a:t>
            </a:r>
          </a:p>
        </p:txBody>
      </p:sp>
      <p:sp>
        <p:nvSpPr>
          <p:cNvPr id="6154" name="Line 12"/>
          <p:cNvSpPr>
            <a:spLocks noChangeShapeType="1"/>
          </p:cNvSpPr>
          <p:nvPr/>
        </p:nvSpPr>
        <p:spPr bwMode="auto">
          <a:xfrm>
            <a:off x="6096000" y="2686050"/>
            <a:ext cx="0" cy="304800"/>
          </a:xfrm>
          <a:prstGeom prst="line">
            <a:avLst/>
          </a:prstGeom>
          <a:noFill/>
          <a:ln w="19050">
            <a:solidFill>
              <a:schemeClr val="tx1"/>
            </a:solidFill>
            <a:round/>
            <a:headEnd/>
            <a:tailEnd/>
          </a:ln>
          <a:effectLst/>
        </p:spPr>
        <p:txBody>
          <a:bodyPr wrap="none" anchor="ctr"/>
          <a:lstStyle/>
          <a:p>
            <a:endParaRPr lang="en-US"/>
          </a:p>
        </p:txBody>
      </p:sp>
      <p:sp>
        <p:nvSpPr>
          <p:cNvPr id="6155" name="Line 13"/>
          <p:cNvSpPr>
            <a:spLocks noChangeShapeType="1"/>
          </p:cNvSpPr>
          <p:nvPr/>
        </p:nvSpPr>
        <p:spPr bwMode="auto">
          <a:xfrm>
            <a:off x="2235200" y="2838450"/>
            <a:ext cx="7823200" cy="0"/>
          </a:xfrm>
          <a:prstGeom prst="line">
            <a:avLst/>
          </a:prstGeom>
          <a:noFill/>
          <a:ln w="19050">
            <a:solidFill>
              <a:schemeClr val="tx1"/>
            </a:solidFill>
            <a:round/>
            <a:headEnd/>
            <a:tailEnd/>
          </a:ln>
          <a:effectLst/>
        </p:spPr>
        <p:txBody>
          <a:bodyPr wrap="none" anchor="ctr"/>
          <a:lstStyle/>
          <a:p>
            <a:endParaRPr lang="en-US"/>
          </a:p>
        </p:txBody>
      </p:sp>
      <p:sp>
        <p:nvSpPr>
          <p:cNvPr id="6156" name="Line 14"/>
          <p:cNvSpPr>
            <a:spLocks noChangeShapeType="1"/>
          </p:cNvSpPr>
          <p:nvPr/>
        </p:nvSpPr>
        <p:spPr bwMode="auto">
          <a:xfrm>
            <a:off x="2235200" y="2838450"/>
            <a:ext cx="0" cy="152400"/>
          </a:xfrm>
          <a:prstGeom prst="line">
            <a:avLst/>
          </a:prstGeom>
          <a:noFill/>
          <a:ln w="19050">
            <a:solidFill>
              <a:schemeClr val="tx1"/>
            </a:solidFill>
            <a:round/>
            <a:headEnd/>
            <a:tailEnd/>
          </a:ln>
          <a:effectLst/>
        </p:spPr>
        <p:txBody>
          <a:bodyPr wrap="none" anchor="ctr"/>
          <a:lstStyle/>
          <a:p>
            <a:endParaRPr lang="en-US"/>
          </a:p>
        </p:txBody>
      </p:sp>
      <p:sp>
        <p:nvSpPr>
          <p:cNvPr id="6157" name="Line 15"/>
          <p:cNvSpPr>
            <a:spLocks noChangeShapeType="1"/>
          </p:cNvSpPr>
          <p:nvPr/>
        </p:nvSpPr>
        <p:spPr bwMode="auto">
          <a:xfrm>
            <a:off x="10058400" y="2838450"/>
            <a:ext cx="0" cy="152400"/>
          </a:xfrm>
          <a:prstGeom prst="line">
            <a:avLst/>
          </a:prstGeom>
          <a:noFill/>
          <a:ln w="19050">
            <a:solidFill>
              <a:schemeClr val="tx1"/>
            </a:solidFill>
            <a:round/>
            <a:headEnd/>
            <a:tailEnd/>
          </a:ln>
          <a:effectLst/>
        </p:spPr>
        <p:txBody>
          <a:bodyPr wrap="none" anchor="ctr"/>
          <a:lstStyle/>
          <a:p>
            <a:endParaRPr lang="en-US"/>
          </a:p>
        </p:txBody>
      </p:sp>
      <p:sp>
        <p:nvSpPr>
          <p:cNvPr id="6158" name="Text Box 7"/>
          <p:cNvSpPr txBox="1">
            <a:spLocks noChangeArrowheads="1"/>
          </p:cNvSpPr>
          <p:nvPr/>
        </p:nvSpPr>
        <p:spPr bwMode="auto">
          <a:xfrm>
            <a:off x="596901" y="3829050"/>
            <a:ext cx="3060700" cy="369888"/>
          </a:xfrm>
          <a:prstGeom prst="rect">
            <a:avLst/>
          </a:prstGeom>
          <a:solidFill>
            <a:srgbClr val="CCE9AD"/>
          </a:solidFill>
          <a:ln w="12700">
            <a:solidFill>
              <a:schemeClr val="tx1"/>
            </a:solidFill>
            <a:miter lim="800000"/>
            <a:headEnd/>
            <a:tailEnd/>
          </a:ln>
        </p:spPr>
        <p:txBody>
          <a:bodyPr>
            <a:spAutoFit/>
          </a:bodyPr>
          <a:lstStyle/>
          <a:p>
            <a:pPr eaLnBrk="1" hangingPunct="1">
              <a:spcBef>
                <a:spcPct val="50000"/>
              </a:spcBef>
            </a:pPr>
            <a:r>
              <a:rPr lang="en-US">
                <a:sym typeface="Symbol" pitchFamily="18" charset="2"/>
              </a:rPr>
              <a:t>Known </a:t>
            </a:r>
            <a:r>
              <a:rPr lang="el-GR" i="1">
                <a:sym typeface="Symbol" pitchFamily="18" charset="2"/>
              </a:rPr>
              <a:t>σ</a:t>
            </a:r>
            <a:r>
              <a:rPr lang="en-US" baseline="-25000">
                <a:sym typeface="Symbol" pitchFamily="18" charset="2"/>
              </a:rPr>
              <a:t>1</a:t>
            </a:r>
            <a:r>
              <a:rPr lang="en-US">
                <a:sym typeface="Symbol" pitchFamily="18" charset="2"/>
              </a:rPr>
              <a:t> and </a:t>
            </a:r>
            <a:r>
              <a:rPr lang="el-GR" i="1">
                <a:sym typeface="Symbol" pitchFamily="18" charset="2"/>
              </a:rPr>
              <a:t>σ</a:t>
            </a:r>
            <a:r>
              <a:rPr lang="en-US" baseline="-25000">
                <a:sym typeface="Symbol" pitchFamily="18" charset="2"/>
              </a:rPr>
              <a:t>2</a:t>
            </a:r>
            <a:endParaRPr lang="el-GR">
              <a:sym typeface="Symbol" pitchFamily="18" charset="2"/>
            </a:endParaRPr>
          </a:p>
        </p:txBody>
      </p:sp>
      <p:sp>
        <p:nvSpPr>
          <p:cNvPr id="22" name="Text Box 9"/>
          <p:cNvSpPr txBox="1">
            <a:spLocks noChangeArrowheads="1"/>
          </p:cNvSpPr>
          <p:nvPr/>
        </p:nvSpPr>
        <p:spPr bwMode="auto">
          <a:xfrm>
            <a:off x="584201" y="4305300"/>
            <a:ext cx="3060700" cy="590550"/>
          </a:xfrm>
          <a:prstGeom prst="rect">
            <a:avLst/>
          </a:prstGeom>
          <a:noFill/>
          <a:ln w="12700">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mtClean="0">
                <a:solidFill>
                  <a:schemeClr val="bg1">
                    <a:lumMod val="65000"/>
                  </a:schemeClr>
                </a:solidFill>
                <a:sym typeface="Symbol" pitchFamily="18" charset="2"/>
              </a:rPr>
              <a:t>Unknown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1</a:t>
            </a:r>
            <a:r>
              <a:rPr lang="en-US" smtClean="0">
                <a:solidFill>
                  <a:schemeClr val="bg1">
                    <a:lumMod val="65000"/>
                  </a:schemeClr>
                </a:solidFill>
                <a:sym typeface="Symbol" pitchFamily="18" charset="2"/>
              </a:rPr>
              <a:t> and </a:t>
            </a:r>
            <a:r>
              <a:rPr lang="el-GR"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2</a:t>
            </a:r>
            <a:endParaRPr lang="en-US" smtClean="0">
              <a:solidFill>
                <a:schemeClr val="bg1">
                  <a:lumMod val="65000"/>
                </a:schemeClr>
              </a:solidFill>
              <a:sym typeface="Symbol" pitchFamily="18" charset="2"/>
            </a:endParaRPr>
          </a:p>
          <a:p>
            <a:pPr eaLnBrk="1" hangingPunct="1">
              <a:lnSpc>
                <a:spcPct val="30000"/>
              </a:lnSpc>
              <a:spcBef>
                <a:spcPct val="50000"/>
              </a:spcBef>
              <a:defRPr/>
            </a:pPr>
            <a:r>
              <a:rPr lang="en-US" smtClean="0">
                <a:solidFill>
                  <a:schemeClr val="bg1">
                    <a:lumMod val="65000"/>
                  </a:schemeClr>
                </a:solidFill>
                <a:sym typeface="Symbol" pitchFamily="18" charset="2"/>
              </a:rPr>
              <a:t>but assumed equal</a:t>
            </a:r>
          </a:p>
        </p:txBody>
      </p:sp>
      <p:sp>
        <p:nvSpPr>
          <p:cNvPr id="23" name="Text Box 11"/>
          <p:cNvSpPr txBox="1">
            <a:spLocks noChangeArrowheads="1"/>
          </p:cNvSpPr>
          <p:nvPr/>
        </p:nvSpPr>
        <p:spPr bwMode="auto">
          <a:xfrm>
            <a:off x="584201" y="5011738"/>
            <a:ext cx="3060700" cy="646112"/>
          </a:xfrm>
          <a:prstGeom prst="rect">
            <a:avLst/>
          </a:prstGeom>
          <a:noFill/>
          <a:ln w="12700">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dirty="0" smtClean="0">
                <a:solidFill>
                  <a:schemeClr val="bg1">
                    <a:lumMod val="65000"/>
                  </a:schemeClr>
                </a:solidFill>
                <a:sym typeface="Symbol" pitchFamily="18" charset="2"/>
              </a:rPr>
              <a:t>Unknown </a:t>
            </a:r>
            <a:r>
              <a:rPr lang="el-GR" i="1" dirty="0" smtClean="0">
                <a:solidFill>
                  <a:schemeClr val="bg1">
                    <a:lumMod val="65000"/>
                  </a:schemeClr>
                </a:solidFill>
                <a:sym typeface="Symbol" pitchFamily="18" charset="2"/>
              </a:rPr>
              <a:t>σ</a:t>
            </a:r>
            <a:r>
              <a:rPr lang="en-US" baseline="-25000" dirty="0" smtClean="0">
                <a:solidFill>
                  <a:schemeClr val="bg1">
                    <a:lumMod val="65000"/>
                  </a:schemeClr>
                </a:solidFill>
                <a:sym typeface="Symbol" pitchFamily="18" charset="2"/>
              </a:rPr>
              <a:t>1</a:t>
            </a:r>
            <a:r>
              <a:rPr lang="en-US" dirty="0" smtClean="0">
                <a:solidFill>
                  <a:schemeClr val="bg1">
                    <a:lumMod val="65000"/>
                  </a:schemeClr>
                </a:solidFill>
                <a:sym typeface="Symbol" pitchFamily="18" charset="2"/>
              </a:rPr>
              <a:t> and </a:t>
            </a:r>
            <a:r>
              <a:rPr lang="el-GR" i="1" dirty="0" smtClean="0">
                <a:solidFill>
                  <a:schemeClr val="bg1">
                    <a:lumMod val="65000"/>
                  </a:schemeClr>
                </a:solidFill>
                <a:sym typeface="Symbol" pitchFamily="18" charset="2"/>
              </a:rPr>
              <a:t>σ</a:t>
            </a:r>
            <a:r>
              <a:rPr lang="en-US" baseline="-25000" dirty="0" smtClean="0">
                <a:solidFill>
                  <a:schemeClr val="bg1">
                    <a:lumMod val="65000"/>
                  </a:schemeClr>
                </a:solidFill>
                <a:sym typeface="Symbol" pitchFamily="18" charset="2"/>
              </a:rPr>
              <a:t>2</a:t>
            </a:r>
            <a:r>
              <a:rPr lang="en-US" dirty="0" smtClean="0">
                <a:solidFill>
                  <a:schemeClr val="bg1">
                    <a:lumMod val="65000"/>
                  </a:schemeClr>
                </a:solidFill>
                <a:sym typeface="Symbol" pitchFamily="18" charset="2"/>
              </a:rPr>
              <a:t>, not assumed equal</a:t>
            </a:r>
          </a:p>
        </p:txBody>
      </p:sp>
      <p:sp>
        <p:nvSpPr>
          <p:cNvPr id="6161" name="Line 12"/>
          <p:cNvSpPr>
            <a:spLocks noChangeShapeType="1"/>
          </p:cNvSpPr>
          <p:nvPr/>
        </p:nvSpPr>
        <p:spPr bwMode="auto">
          <a:xfrm>
            <a:off x="330200" y="3705226"/>
            <a:ext cx="0" cy="1636713"/>
          </a:xfrm>
          <a:prstGeom prst="line">
            <a:avLst/>
          </a:prstGeom>
          <a:noFill/>
          <a:ln w="19050">
            <a:solidFill>
              <a:schemeClr val="tx1"/>
            </a:solidFill>
            <a:round/>
            <a:headEnd/>
            <a:tailEnd/>
          </a:ln>
          <a:effectLst/>
        </p:spPr>
        <p:txBody>
          <a:bodyPr wrap="none" anchor="ctr"/>
          <a:lstStyle/>
          <a:p>
            <a:endParaRPr lang="en-US"/>
          </a:p>
        </p:txBody>
      </p:sp>
      <p:sp>
        <p:nvSpPr>
          <p:cNvPr id="6162" name="Line 13"/>
          <p:cNvSpPr>
            <a:spLocks noChangeShapeType="1"/>
          </p:cNvSpPr>
          <p:nvPr/>
        </p:nvSpPr>
        <p:spPr bwMode="auto">
          <a:xfrm>
            <a:off x="338667" y="5341938"/>
            <a:ext cx="237067" cy="0"/>
          </a:xfrm>
          <a:prstGeom prst="line">
            <a:avLst/>
          </a:prstGeom>
          <a:noFill/>
          <a:ln w="19050">
            <a:solidFill>
              <a:schemeClr val="tx1"/>
            </a:solidFill>
            <a:round/>
            <a:headEnd/>
            <a:tailEnd/>
          </a:ln>
          <a:effectLst/>
        </p:spPr>
        <p:txBody>
          <a:bodyPr wrap="none" anchor="ctr"/>
          <a:lstStyle/>
          <a:p>
            <a:endParaRPr lang="en-US"/>
          </a:p>
        </p:txBody>
      </p:sp>
      <p:sp>
        <p:nvSpPr>
          <p:cNvPr id="6163" name="Line 14"/>
          <p:cNvSpPr>
            <a:spLocks noChangeShapeType="1"/>
          </p:cNvSpPr>
          <p:nvPr/>
        </p:nvSpPr>
        <p:spPr bwMode="auto">
          <a:xfrm>
            <a:off x="357718" y="4598988"/>
            <a:ext cx="239183" cy="0"/>
          </a:xfrm>
          <a:prstGeom prst="line">
            <a:avLst/>
          </a:prstGeom>
          <a:noFill/>
          <a:ln w="19050">
            <a:solidFill>
              <a:schemeClr val="tx1"/>
            </a:solidFill>
            <a:round/>
            <a:headEnd/>
            <a:tailEnd/>
          </a:ln>
          <a:effectLst/>
        </p:spPr>
        <p:txBody>
          <a:bodyPr wrap="none" anchor="ctr"/>
          <a:lstStyle/>
          <a:p>
            <a:endParaRPr lang="en-US"/>
          </a:p>
        </p:txBody>
      </p:sp>
      <p:sp>
        <p:nvSpPr>
          <p:cNvPr id="6164" name="Line 15"/>
          <p:cNvSpPr>
            <a:spLocks noChangeShapeType="1"/>
          </p:cNvSpPr>
          <p:nvPr/>
        </p:nvSpPr>
        <p:spPr bwMode="auto">
          <a:xfrm>
            <a:off x="357718" y="4013200"/>
            <a:ext cx="239183" cy="0"/>
          </a:xfrm>
          <a:prstGeom prst="line">
            <a:avLst/>
          </a:prstGeom>
          <a:noFill/>
          <a:ln w="19050">
            <a:solidFill>
              <a:schemeClr val="tx1"/>
            </a:solidFill>
            <a:round/>
            <a:headEnd/>
            <a:tailEnd/>
          </a:ln>
          <a:effectLst/>
        </p:spPr>
        <p:txBody>
          <a:bodyPr wrap="none" anchor="ctr"/>
          <a:lstStyle/>
          <a:p>
            <a:endParaRPr lang="en-US"/>
          </a:p>
        </p:txBody>
      </p:sp>
      <p:cxnSp>
        <p:nvCxnSpPr>
          <p:cNvPr id="26" name="Straight Connector 25"/>
          <p:cNvCxnSpPr/>
          <p:nvPr/>
        </p:nvCxnSpPr>
        <p:spPr>
          <a:xfrm>
            <a:off x="304800" y="14652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04800" y="14652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1600" y="13303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 name="Rectangle 28"/>
          <p:cNvSpPr/>
          <p:nvPr/>
        </p:nvSpPr>
        <p:spPr>
          <a:xfrm>
            <a:off x="101600" y="14652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0" name="Rectangle 29"/>
          <p:cNvSpPr/>
          <p:nvPr/>
        </p:nvSpPr>
        <p:spPr>
          <a:xfrm>
            <a:off x="11887200" y="13303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1" name="Rectangle 30"/>
          <p:cNvSpPr/>
          <p:nvPr/>
        </p:nvSpPr>
        <p:spPr>
          <a:xfrm>
            <a:off x="11887200" y="14652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a:xfrm>
            <a:off x="101600" y="76200"/>
            <a:ext cx="11988800" cy="1371600"/>
          </a:xfrm>
          <a:solidFill>
            <a:schemeClr val="bg1"/>
          </a:solidFill>
        </p:spPr>
        <p:txBody>
          <a:bodyPr/>
          <a:lstStyle/>
          <a:p>
            <a:pPr algn="l" eaLnBrk="1" hangingPunct="1">
              <a:lnSpc>
                <a:spcPct val="80000"/>
              </a:lnSpc>
            </a:pPr>
            <a:r>
              <a:rPr lang="en-US" sz="3200" smtClean="0"/>
              <a:t>	    Comparing Two Population Means</a:t>
            </a:r>
            <a:br>
              <a:rPr lang="en-US" sz="3200" smtClean="0"/>
            </a:br>
            <a:r>
              <a:rPr lang="en-US" sz="3200" smtClean="0"/>
              <a:t>		</a:t>
            </a:r>
            <a:r>
              <a:rPr lang="en-US" sz="2000" smtClean="0"/>
              <a:t>•  Independent Samples</a:t>
            </a:r>
            <a:br>
              <a:rPr lang="en-US" sz="2000" smtClean="0"/>
            </a:br>
            <a:r>
              <a:rPr lang="en-US" sz="2000" smtClean="0"/>
              <a:t>		•  Known Population Standard Deviations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a:t>
            </a:r>
          </a:p>
        </p:txBody>
      </p:sp>
      <p:sp>
        <p:nvSpPr>
          <p:cNvPr id="7171" name="Rectangle 3"/>
          <p:cNvSpPr>
            <a:spLocks noGrp="1" noChangeArrowheads="1"/>
          </p:cNvSpPr>
          <p:nvPr>
            <p:ph idx="1"/>
          </p:nvPr>
        </p:nvSpPr>
        <p:spPr>
          <a:xfrm>
            <a:off x="609600" y="1676401"/>
            <a:ext cx="10972800" cy="4144963"/>
          </a:xfrm>
        </p:spPr>
        <p:txBody>
          <a:bodyPr>
            <a:normAutofit/>
          </a:bodyPr>
          <a:lstStyle/>
          <a:p>
            <a:pPr eaLnBrk="1" hangingPunct="1">
              <a:spcBef>
                <a:spcPts val="1800"/>
              </a:spcBef>
            </a:pPr>
            <a:r>
              <a:rPr lang="en-US" sz="2400" b="1" dirty="0" smtClean="0">
                <a:solidFill>
                  <a:schemeClr val="tx1"/>
                </a:solidFill>
              </a:rPr>
              <a:t>Goal:  </a:t>
            </a:r>
            <a:r>
              <a:rPr lang="en-US" sz="2400" dirty="0" smtClean="0">
                <a:solidFill>
                  <a:schemeClr val="tx1"/>
                </a:solidFill>
              </a:rPr>
              <a:t>Examine the difference between two means</a:t>
            </a:r>
          </a:p>
          <a:p>
            <a:pPr>
              <a:spcBef>
                <a:spcPts val="1800"/>
              </a:spcBef>
            </a:pPr>
            <a:r>
              <a:rPr lang="en-US" sz="2400" dirty="0" smtClean="0">
                <a:solidFill>
                  <a:schemeClr val="tx1"/>
                </a:solidFill>
              </a:rPr>
              <a:t>The </a:t>
            </a:r>
            <a:r>
              <a:rPr lang="en-US" sz="2400" b="1" dirty="0" smtClean="0">
                <a:solidFill>
                  <a:schemeClr val="tx1"/>
                </a:solidFill>
              </a:rPr>
              <a:t>sampling distribution for the difference in means </a:t>
            </a:r>
            <a:r>
              <a:rPr lang="en-US" sz="2400" dirty="0" smtClean="0">
                <a:solidFill>
                  <a:schemeClr val="tx1"/>
                </a:solidFill>
              </a:rPr>
              <a:t>is the result of subtracting the sampling distribution for the mean of one population from the sampling distribution for the mean of a second population</a:t>
            </a:r>
          </a:p>
        </p:txBody>
      </p:sp>
      <p:cxnSp>
        <p:nvCxnSpPr>
          <p:cNvPr id="9" name="Straight Connector 8"/>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Rectangle 11"/>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3" name="Rectangle 12"/>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a:xfrm>
            <a:off x="101600" y="76200"/>
            <a:ext cx="11988800" cy="1371600"/>
          </a:xfrm>
          <a:solidFill>
            <a:schemeClr val="bg1"/>
          </a:solidFill>
        </p:spPr>
        <p:txBody>
          <a:bodyPr/>
          <a:lstStyle/>
          <a:p>
            <a:pPr algn="l" eaLnBrk="1" hangingPunct="1">
              <a:lnSpc>
                <a:spcPct val="80000"/>
              </a:lnSpc>
            </a:pPr>
            <a:r>
              <a:rPr lang="en-US" sz="3200" smtClean="0"/>
              <a:t>	    Comparing Two Population Means</a:t>
            </a:r>
            <a:br>
              <a:rPr lang="en-US" sz="3200" smtClean="0"/>
            </a:br>
            <a:r>
              <a:rPr lang="en-US" sz="3200" smtClean="0"/>
              <a:t>		</a:t>
            </a:r>
            <a:r>
              <a:rPr lang="en-US" sz="2000" smtClean="0"/>
              <a:t>•  Independent Samples</a:t>
            </a:r>
            <a:br>
              <a:rPr lang="en-US" sz="2000" smtClean="0"/>
            </a:br>
            <a:r>
              <a:rPr lang="en-US" sz="2000" smtClean="0"/>
              <a:t>		•  Known Population Standard Deviations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a:t>
            </a:r>
          </a:p>
        </p:txBody>
      </p:sp>
      <p:sp>
        <p:nvSpPr>
          <p:cNvPr id="8195" name="Rectangle 3"/>
          <p:cNvSpPr>
            <a:spLocks noGrp="1" noChangeArrowheads="1"/>
          </p:cNvSpPr>
          <p:nvPr>
            <p:ph idx="1"/>
          </p:nvPr>
        </p:nvSpPr>
        <p:spPr>
          <a:xfrm>
            <a:off x="609600" y="1676400"/>
            <a:ext cx="10972800" cy="914400"/>
          </a:xfrm>
        </p:spPr>
        <p:txBody>
          <a:bodyPr>
            <a:normAutofit/>
          </a:bodyPr>
          <a:lstStyle/>
          <a:p>
            <a:r>
              <a:rPr lang="en-US" sz="2400" dirty="0" smtClean="0">
                <a:solidFill>
                  <a:schemeClr val="tx1"/>
                </a:solidFill>
              </a:rPr>
              <a:t>Formula for the Mean of the Sampling Distribution for the Difference in Means:</a:t>
            </a:r>
          </a:p>
        </p:txBody>
      </p:sp>
      <p:graphicFrame>
        <p:nvGraphicFramePr>
          <p:cNvPr id="8196" name="Object 1"/>
          <p:cNvGraphicFramePr>
            <a:graphicFrameLocks noChangeAspect="1"/>
          </p:cNvGraphicFramePr>
          <p:nvPr/>
        </p:nvGraphicFramePr>
        <p:xfrm>
          <a:off x="3149600" y="2900364"/>
          <a:ext cx="4572000" cy="795337"/>
        </p:xfrm>
        <a:graphic>
          <a:graphicData uri="http://schemas.openxmlformats.org/presentationml/2006/ole">
            <p:oleObj spid="_x0000_s1211394" name="Equation" r:id="rId3" imgW="1040948" imgH="241195" progId="">
              <p:embed/>
            </p:oleObj>
          </a:graphicData>
        </a:graphic>
      </p:graphicFrame>
      <p:sp>
        <p:nvSpPr>
          <p:cNvPr id="8197" name="Rectangle 2"/>
          <p:cNvSpPr>
            <a:spLocks noChangeArrowheads="1"/>
          </p:cNvSpPr>
          <p:nvPr/>
        </p:nvSpPr>
        <p:spPr bwMode="auto">
          <a:xfrm>
            <a:off x="1219200" y="3952876"/>
            <a:ext cx="9550400" cy="923925"/>
          </a:xfrm>
          <a:prstGeom prst="rect">
            <a:avLst/>
          </a:prstGeom>
          <a:noFill/>
          <a:ln w="9525">
            <a:noFill/>
            <a:miter lim="800000"/>
            <a:headEnd/>
            <a:tailEnd/>
          </a:ln>
        </p:spPr>
        <p:txBody>
          <a:bodyPr>
            <a:spAutoFit/>
          </a:bodyPr>
          <a:lstStyle/>
          <a:p>
            <a:pPr eaLnBrk="1" hangingPunct="1"/>
            <a:r>
              <a:rPr lang="en-US"/>
              <a:t>where:</a:t>
            </a:r>
          </a:p>
          <a:p>
            <a:pPr eaLnBrk="1" hangingPunct="1"/>
            <a:r>
              <a:rPr lang="en-US"/>
              <a:t>	= The mean of the sampling distribution from Population 1</a:t>
            </a:r>
          </a:p>
          <a:p>
            <a:pPr eaLnBrk="1" hangingPunct="1"/>
            <a:r>
              <a:rPr lang="en-US"/>
              <a:t>	= The mean of the sampling distribution from Population 2</a:t>
            </a:r>
          </a:p>
        </p:txBody>
      </p:sp>
      <p:graphicFrame>
        <p:nvGraphicFramePr>
          <p:cNvPr id="8198" name="Object 3"/>
          <p:cNvGraphicFramePr>
            <a:graphicFrameLocks noChangeAspect="1"/>
          </p:cNvGraphicFramePr>
          <p:nvPr/>
        </p:nvGraphicFramePr>
        <p:xfrm>
          <a:off x="1275644" y="4241272"/>
          <a:ext cx="467784" cy="703262"/>
        </p:xfrm>
        <a:graphic>
          <a:graphicData uri="http://schemas.openxmlformats.org/presentationml/2006/ole">
            <p:oleObj spid="_x0000_s1211395" name="Equation" r:id="rId4" imgW="228600" imgH="457200"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a:xfrm>
            <a:off x="101600" y="76200"/>
            <a:ext cx="11988800" cy="1371600"/>
          </a:xfrm>
          <a:solidFill>
            <a:schemeClr val="bg1"/>
          </a:solidFill>
        </p:spPr>
        <p:txBody>
          <a:bodyPr/>
          <a:lstStyle/>
          <a:p>
            <a:pPr algn="l" eaLnBrk="1" hangingPunct="1">
              <a:lnSpc>
                <a:spcPct val="80000"/>
              </a:lnSpc>
            </a:pPr>
            <a:r>
              <a:rPr lang="en-US" sz="3200" smtClean="0"/>
              <a:t>	    Comparing Two Population Means</a:t>
            </a:r>
            <a:br>
              <a:rPr lang="en-US" sz="3200" smtClean="0"/>
            </a:br>
            <a:r>
              <a:rPr lang="en-US" sz="3200" smtClean="0"/>
              <a:t>		</a:t>
            </a:r>
            <a:r>
              <a:rPr lang="en-US" sz="2000" smtClean="0"/>
              <a:t>•  Independent Samples</a:t>
            </a:r>
            <a:br>
              <a:rPr lang="en-US" sz="2000" smtClean="0"/>
            </a:br>
            <a:r>
              <a:rPr lang="en-US" sz="2000" smtClean="0"/>
              <a:t>		•  Known Population Standard Deviations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a:t>
            </a:r>
          </a:p>
        </p:txBody>
      </p:sp>
      <p:sp>
        <p:nvSpPr>
          <p:cNvPr id="9219" name="Rectangle 3"/>
          <p:cNvSpPr>
            <a:spLocks noGrp="1" noChangeArrowheads="1"/>
          </p:cNvSpPr>
          <p:nvPr>
            <p:ph idx="1"/>
          </p:nvPr>
        </p:nvSpPr>
        <p:spPr>
          <a:xfrm>
            <a:off x="609600" y="1676400"/>
            <a:ext cx="10972800" cy="2286000"/>
          </a:xfrm>
        </p:spPr>
        <p:txBody>
          <a:bodyPr>
            <a:normAutofit/>
          </a:bodyPr>
          <a:lstStyle/>
          <a:p>
            <a:pPr>
              <a:spcBef>
                <a:spcPts val="1200"/>
              </a:spcBef>
            </a:pPr>
            <a:r>
              <a:rPr lang="en-US" sz="2400" dirty="0" smtClean="0">
                <a:solidFill>
                  <a:schemeClr val="tx1"/>
                </a:solidFill>
              </a:rPr>
              <a:t>The </a:t>
            </a:r>
            <a:r>
              <a:rPr lang="en-US" sz="2400" b="1" dirty="0" smtClean="0">
                <a:solidFill>
                  <a:schemeClr val="tx1"/>
                </a:solidFill>
              </a:rPr>
              <a:t>standard error of the difference between two means </a:t>
            </a:r>
            <a:r>
              <a:rPr lang="en-US" sz="2400" dirty="0" smtClean="0">
                <a:solidFill>
                  <a:schemeClr val="tx1"/>
                </a:solidFill>
              </a:rPr>
              <a:t>describes the variation in the difference between two sample means</a:t>
            </a:r>
          </a:p>
          <a:p>
            <a:pPr>
              <a:spcBef>
                <a:spcPts val="1200"/>
              </a:spcBef>
            </a:pPr>
            <a:r>
              <a:rPr lang="en-US" sz="2400" dirty="0" smtClean="0">
                <a:solidFill>
                  <a:schemeClr val="tx1"/>
                </a:solidFill>
              </a:rPr>
              <a:t>Formula for the Standard Error of the Difference Between Two Means:</a:t>
            </a:r>
          </a:p>
        </p:txBody>
      </p:sp>
      <p:graphicFrame>
        <p:nvGraphicFramePr>
          <p:cNvPr id="9220" name="Object 1"/>
          <p:cNvGraphicFramePr>
            <a:graphicFrameLocks noChangeAspect="1"/>
          </p:cNvGraphicFramePr>
          <p:nvPr/>
        </p:nvGraphicFramePr>
        <p:xfrm>
          <a:off x="3556000" y="3873500"/>
          <a:ext cx="3979333" cy="1250950"/>
        </p:xfrm>
        <a:graphic>
          <a:graphicData uri="http://schemas.openxmlformats.org/presentationml/2006/ole">
            <p:oleObj spid="_x0000_s1212418" name="Equation" r:id="rId3" imgW="1180588" imgH="495085" progId="">
              <p:embed/>
            </p:oleObj>
          </a:graphicData>
        </a:graphic>
      </p:graphicFrame>
      <p:sp>
        <p:nvSpPr>
          <p:cNvPr id="9221" name="Rectangle 2"/>
          <p:cNvSpPr>
            <a:spLocks noChangeArrowheads="1"/>
          </p:cNvSpPr>
          <p:nvPr/>
        </p:nvSpPr>
        <p:spPr bwMode="auto">
          <a:xfrm>
            <a:off x="1206501" y="5105401"/>
            <a:ext cx="10071100" cy="923925"/>
          </a:xfrm>
          <a:prstGeom prst="rect">
            <a:avLst/>
          </a:prstGeom>
          <a:noFill/>
          <a:ln w="9525">
            <a:noFill/>
            <a:miter lim="800000"/>
            <a:headEnd/>
            <a:tailEnd/>
          </a:ln>
        </p:spPr>
        <p:txBody>
          <a:bodyPr>
            <a:spAutoFit/>
          </a:bodyPr>
          <a:lstStyle/>
          <a:p>
            <a:pPr eaLnBrk="1" hangingPunct="1"/>
            <a:r>
              <a:rPr lang="en-US"/>
              <a:t>where:</a:t>
            </a:r>
          </a:p>
          <a:p>
            <a:pPr eaLnBrk="1" hangingPunct="1"/>
            <a:r>
              <a:rPr lang="en-US"/>
              <a:t>	      = The standard deviations for Populations 1 and 2</a:t>
            </a:r>
          </a:p>
          <a:p>
            <a:pPr eaLnBrk="1" hangingPunct="1"/>
            <a:r>
              <a:rPr lang="en-US"/>
              <a:t>	      = The sample sizes from Populations 1 and 2</a:t>
            </a:r>
          </a:p>
        </p:txBody>
      </p:sp>
      <p:graphicFrame>
        <p:nvGraphicFramePr>
          <p:cNvPr id="9222" name="Object 3"/>
          <p:cNvGraphicFramePr>
            <a:graphicFrameLocks noChangeAspect="1"/>
          </p:cNvGraphicFramePr>
          <p:nvPr/>
        </p:nvGraphicFramePr>
        <p:xfrm>
          <a:off x="825501" y="5439482"/>
          <a:ext cx="1274233" cy="625475"/>
        </p:xfrm>
        <a:graphic>
          <a:graphicData uri="http://schemas.openxmlformats.org/presentationml/2006/ole">
            <p:oleObj spid="_x0000_s1212419" name="Equation" r:id="rId4" imgW="622030" imgH="406224"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a:xfrm>
            <a:off x="101600" y="76200"/>
            <a:ext cx="11988800" cy="1371600"/>
          </a:xfrm>
          <a:solidFill>
            <a:schemeClr val="bg1"/>
          </a:solidFill>
        </p:spPr>
        <p:txBody>
          <a:bodyPr/>
          <a:lstStyle/>
          <a:p>
            <a:pPr algn="l" eaLnBrk="1" hangingPunct="1">
              <a:lnSpc>
                <a:spcPct val="80000"/>
              </a:lnSpc>
            </a:pPr>
            <a:r>
              <a:rPr lang="en-US" sz="3200" smtClean="0"/>
              <a:t>	    Comparing Two Population Means</a:t>
            </a:r>
            <a:br>
              <a:rPr lang="en-US" sz="3200" smtClean="0"/>
            </a:br>
            <a:r>
              <a:rPr lang="en-US" sz="3200" smtClean="0"/>
              <a:t>		</a:t>
            </a:r>
            <a:r>
              <a:rPr lang="en-US" sz="2000" smtClean="0"/>
              <a:t>•  Independent Samples</a:t>
            </a:r>
            <a:br>
              <a:rPr lang="en-US" sz="2000" smtClean="0"/>
            </a:br>
            <a:r>
              <a:rPr lang="en-US" sz="2000" smtClean="0"/>
              <a:t>		•  Known Population Standard Deviations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a:t>
            </a:r>
          </a:p>
        </p:txBody>
      </p:sp>
      <p:sp>
        <p:nvSpPr>
          <p:cNvPr id="10243" name="Rectangle 3"/>
          <p:cNvSpPr>
            <a:spLocks noGrp="1" noChangeArrowheads="1"/>
          </p:cNvSpPr>
          <p:nvPr>
            <p:ph idx="1"/>
          </p:nvPr>
        </p:nvSpPr>
        <p:spPr>
          <a:xfrm>
            <a:off x="609600" y="1676401"/>
            <a:ext cx="10972800" cy="4144963"/>
          </a:xfrm>
        </p:spPr>
        <p:txBody>
          <a:bodyPr>
            <a:normAutofit/>
          </a:bodyPr>
          <a:lstStyle/>
          <a:p>
            <a:pPr>
              <a:spcBef>
                <a:spcPts val="1800"/>
              </a:spcBef>
            </a:pPr>
            <a:r>
              <a:rPr lang="en-US" sz="2400" dirty="0" err="1" smtClean="0">
                <a:solidFill>
                  <a:schemeClr val="tx1"/>
                </a:solidFill>
              </a:rPr>
              <a:t>Assumethe</a:t>
            </a:r>
            <a:r>
              <a:rPr lang="en-US" sz="2400" dirty="0" smtClean="0">
                <a:solidFill>
                  <a:schemeClr val="tx1"/>
                </a:solidFill>
              </a:rPr>
              <a:t> samples from the two populations are </a:t>
            </a:r>
            <a:r>
              <a:rPr lang="en-US" sz="2400" b="1" dirty="0" smtClean="0">
                <a:solidFill>
                  <a:schemeClr val="tx1"/>
                </a:solidFill>
              </a:rPr>
              <a:t>independent samples</a:t>
            </a:r>
          </a:p>
          <a:p>
            <a:pPr marL="857250" lvl="1" indent="-342900">
              <a:spcBef>
                <a:spcPts val="1800"/>
              </a:spcBef>
            </a:pPr>
            <a:r>
              <a:rPr lang="en-US" sz="2400" dirty="0" smtClean="0">
                <a:solidFill>
                  <a:schemeClr val="tx1"/>
                </a:solidFill>
              </a:rPr>
              <a:t>When samples are independent of one another, the results you observe when sampling from one population have no impact on the results you observe when sampling from the second population</a:t>
            </a:r>
          </a:p>
          <a:p>
            <a:pPr>
              <a:buFontTx/>
              <a:buNone/>
            </a:pPr>
            <a:endParaRPr lang="en-US" sz="2400" dirty="0" smtClean="0">
              <a:solidFill>
                <a:schemeClr val="tx1"/>
              </a:solidFill>
            </a:endParaRPr>
          </a:p>
        </p:txBody>
      </p:sp>
      <p:cxnSp>
        <p:nvCxnSpPr>
          <p:cNvPr id="9" name="Straight Connector 8"/>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Rectangle 11"/>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3" name="Rectangle 12"/>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11267" name="Rectangle 3"/>
          <p:cNvSpPr>
            <a:spLocks noGrp="1" noChangeArrowheads="1"/>
          </p:cNvSpPr>
          <p:nvPr>
            <p:ph idx="1"/>
          </p:nvPr>
        </p:nvSpPr>
        <p:spPr>
          <a:xfrm>
            <a:off x="609600" y="1676401"/>
            <a:ext cx="10972800" cy="4144963"/>
          </a:xfrm>
        </p:spPr>
        <p:txBody>
          <a:bodyPr>
            <a:normAutofit/>
          </a:bodyPr>
          <a:lstStyle/>
          <a:p>
            <a:r>
              <a:rPr lang="en-US" sz="2400" dirty="0" smtClean="0">
                <a:solidFill>
                  <a:schemeClr val="tx1"/>
                </a:solidFill>
              </a:rPr>
              <a:t>If the sample size is small (</a:t>
            </a:r>
            <a:r>
              <a:rPr lang="en-US" sz="2400" i="1" dirty="0" smtClean="0">
                <a:solidFill>
                  <a:schemeClr val="tx1"/>
                </a:solidFill>
              </a:rPr>
              <a:t>n </a:t>
            </a:r>
            <a:r>
              <a:rPr lang="en-US" sz="2400" dirty="0" smtClean="0">
                <a:solidFill>
                  <a:schemeClr val="tx1"/>
                </a:solidFill>
              </a:rPr>
              <a:t>&lt; 30), this hypothesis test requires that the population follow the normal distribution</a:t>
            </a:r>
          </a:p>
          <a:p>
            <a:endParaRPr lang="en-US" sz="2400" dirty="0" smtClean="0">
              <a:solidFill>
                <a:schemeClr val="tx1"/>
              </a:solidFill>
            </a:endParaRPr>
          </a:p>
          <a:p>
            <a:pPr marL="857250" lvl="1" indent="-342900"/>
            <a:r>
              <a:rPr lang="en-US" sz="2400" dirty="0" smtClean="0">
                <a:solidFill>
                  <a:schemeClr val="tx1"/>
                </a:solidFill>
              </a:rPr>
              <a:t>If our sample size is large (</a:t>
            </a:r>
            <a:r>
              <a:rPr lang="en-US" sz="2400" i="1" dirty="0" smtClean="0">
                <a:solidFill>
                  <a:schemeClr val="tx1"/>
                </a:solidFill>
              </a:rPr>
              <a:t>n </a:t>
            </a:r>
            <a:r>
              <a:rPr lang="en-US" sz="2400" dirty="0" smtClean="0">
                <a:solidFill>
                  <a:schemeClr val="tx1"/>
                </a:solidFill>
              </a:rPr>
              <a:t>≥ 30), we know from the Central Limit Theorem that the sampling distribution follows the normal distribution so there are no restrictions on the population distribution</a:t>
            </a:r>
          </a:p>
        </p:txBody>
      </p:sp>
      <p:cxnSp>
        <p:nvCxnSpPr>
          <p:cNvPr id="9" name="Straight Connector 8"/>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Rectangle 11"/>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3" name="Rectangle 12"/>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383822"/>
            <a:ext cx="11763021" cy="5779911"/>
          </a:xfrm>
        </p:spPr>
        <p:txBody>
          <a:bodyPr>
            <a:noAutofit/>
          </a:bodyPr>
          <a:lstStyle/>
          <a:p>
            <a:pPr marL="457200" lvl="1" indent="0" algn="just">
              <a:buNone/>
            </a:pPr>
            <a:r>
              <a:rPr lang="en-US" sz="2400" dirty="0" smtClean="0">
                <a:solidFill>
                  <a:schemeClr val="tx1"/>
                </a:solidFill>
              </a:rPr>
              <a:t>Note that the variable in this example is </a:t>
            </a:r>
            <a:r>
              <a:rPr lang="en-US" sz="2400" b="1" dirty="0" smtClean="0">
                <a:solidFill>
                  <a:schemeClr val="tx1"/>
                </a:solidFill>
              </a:rPr>
              <a:t>how stressful is an employee’s job</a:t>
            </a:r>
            <a:r>
              <a:rPr lang="en-US" sz="2400" dirty="0" smtClean="0">
                <a:solidFill>
                  <a:schemeClr val="tx1"/>
                </a:solidFill>
              </a:rPr>
              <a:t>. This variable is classified into three categories: very stressful, somewhat stressful, and not stressful at all, Table 1.</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9218" name="Picture 2"/>
          <p:cNvPicPr>
            <a:picLocks noChangeAspect="1" noChangeArrowheads="1"/>
          </p:cNvPicPr>
          <p:nvPr/>
        </p:nvPicPr>
        <p:blipFill>
          <a:blip r:embed="rId2" cstate="print"/>
          <a:srcRect/>
          <a:stretch>
            <a:fillRect/>
          </a:stretch>
        </p:blipFill>
        <p:spPr bwMode="auto">
          <a:xfrm>
            <a:off x="3214511" y="2432049"/>
            <a:ext cx="5072974" cy="22076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12291" name="Content Placeholder 2"/>
          <p:cNvSpPr>
            <a:spLocks noGrp="1"/>
          </p:cNvSpPr>
          <p:nvPr>
            <p:ph idx="1"/>
          </p:nvPr>
        </p:nvSpPr>
        <p:spPr>
          <a:xfrm>
            <a:off x="609599" y="1600200"/>
            <a:ext cx="11345333" cy="4419600"/>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Is there a difference between the amount a fan spends on food at a baseball game in Chicago compared to a fan in New York? </a:t>
            </a:r>
          </a:p>
          <a:p>
            <a:pPr lvl="1">
              <a:spcBef>
                <a:spcPts val="1800"/>
              </a:spcBef>
            </a:pPr>
            <a:r>
              <a:rPr lang="en-US" sz="2400" dirty="0" smtClean="0">
                <a:solidFill>
                  <a:schemeClr val="tx1"/>
                </a:solidFill>
              </a:rPr>
              <a:t>A random sample of 40 Chicago fans had mean spending of </a:t>
            </a:r>
            <a:r>
              <a:rPr lang="el-GR" sz="2400" i="1" dirty="0" smtClean="0">
                <a:solidFill>
                  <a:schemeClr val="tx1"/>
                </a:solidFill>
              </a:rPr>
              <a:t>μ</a:t>
            </a:r>
            <a:r>
              <a:rPr lang="en-US" sz="2400" baseline="-25000" dirty="0" smtClean="0">
                <a:solidFill>
                  <a:schemeClr val="tx1"/>
                </a:solidFill>
              </a:rPr>
              <a:t>1</a:t>
            </a:r>
            <a:r>
              <a:rPr lang="en-US" sz="2400" dirty="0" smtClean="0">
                <a:solidFill>
                  <a:schemeClr val="tx1"/>
                </a:solidFill>
              </a:rPr>
              <a:t> = $13.60; a sample of 36 New York fans had mean </a:t>
            </a:r>
            <a:r>
              <a:rPr lang="el-GR" sz="2400" i="1" dirty="0" smtClean="0">
                <a:solidFill>
                  <a:schemeClr val="tx1"/>
                </a:solidFill>
              </a:rPr>
              <a:t>μ</a:t>
            </a:r>
            <a:r>
              <a:rPr lang="en-US" sz="2400" baseline="-25000" dirty="0" smtClean="0">
                <a:solidFill>
                  <a:schemeClr val="tx1"/>
                </a:solidFill>
              </a:rPr>
              <a:t>2</a:t>
            </a:r>
            <a:r>
              <a:rPr lang="en-US" sz="2400" dirty="0" smtClean="0">
                <a:solidFill>
                  <a:schemeClr val="tx1"/>
                </a:solidFill>
              </a:rPr>
              <a:t> = $14.75 </a:t>
            </a:r>
          </a:p>
          <a:p>
            <a:pPr lvl="1">
              <a:spcBef>
                <a:spcPts val="1800"/>
              </a:spcBef>
            </a:pPr>
            <a:r>
              <a:rPr lang="en-US" sz="2400" dirty="0" smtClean="0">
                <a:solidFill>
                  <a:schemeClr val="tx1"/>
                </a:solidFill>
              </a:rPr>
              <a:t>Assume that the population standard deviations are known, </a:t>
            </a:r>
            <a:r>
              <a:rPr lang="el-GR" sz="2400" i="1" dirty="0" smtClean="0">
                <a:solidFill>
                  <a:schemeClr val="tx1"/>
                </a:solidFill>
              </a:rPr>
              <a:t>σ</a:t>
            </a:r>
            <a:r>
              <a:rPr lang="en-US" sz="2400" baseline="-25000" dirty="0" smtClean="0">
                <a:solidFill>
                  <a:schemeClr val="tx1"/>
                </a:solidFill>
              </a:rPr>
              <a:t>1</a:t>
            </a:r>
            <a:r>
              <a:rPr lang="en-US" sz="2400" dirty="0" smtClean="0">
                <a:solidFill>
                  <a:schemeClr val="tx1"/>
                </a:solidFill>
              </a:rPr>
              <a:t> = $1.80 in Chicago and </a:t>
            </a:r>
            <a:r>
              <a:rPr lang="el-GR" sz="2400" i="1" dirty="0" smtClean="0">
                <a:solidFill>
                  <a:schemeClr val="tx1"/>
                </a:solidFill>
              </a:rPr>
              <a:t>σ</a:t>
            </a:r>
            <a:r>
              <a:rPr lang="en-US" sz="2400" baseline="-25000" dirty="0" smtClean="0">
                <a:solidFill>
                  <a:schemeClr val="tx1"/>
                </a:solidFill>
              </a:rPr>
              <a:t>2</a:t>
            </a:r>
            <a:r>
              <a:rPr lang="en-US" sz="2400" dirty="0" smtClean="0">
                <a:solidFill>
                  <a:schemeClr val="tx1"/>
                </a:solidFill>
              </a:rPr>
              <a:t> = $2.50 in New York </a:t>
            </a:r>
          </a:p>
          <a:p>
            <a:pPr>
              <a:spcBef>
                <a:spcPts val="1800"/>
              </a:spcBef>
            </a:pPr>
            <a:r>
              <a:rPr lang="en-US" sz="2400" dirty="0" smtClean="0">
                <a:solidFill>
                  <a:schemeClr val="tx1"/>
                </a:solidFill>
              </a:rPr>
              <a:t>The steps to complete this hypothesis test are shown in the following slides </a:t>
            </a:r>
          </a:p>
        </p:txBody>
      </p:sp>
      <p:cxnSp>
        <p:nvCxnSpPr>
          <p:cNvPr id="7" name="Straight Connector 6"/>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18435" name="Content Placeholder 2"/>
          <p:cNvSpPr>
            <a:spLocks noGrp="1"/>
          </p:cNvSpPr>
          <p:nvPr>
            <p:ph idx="1"/>
          </p:nvPr>
        </p:nvSpPr>
        <p:spPr>
          <a:xfrm>
            <a:off x="609600" y="1524001"/>
            <a:ext cx="11480800" cy="4297363"/>
          </a:xfrm>
        </p:spPr>
        <p:txBody>
          <a:bodyPr>
            <a:noAutofit/>
          </a:bodyPr>
          <a:lstStyle/>
          <a:p>
            <a:pPr>
              <a:spcBef>
                <a:spcPts val="1800"/>
              </a:spcBef>
              <a:buFont typeface="Arial" panose="020B0604020202020204" pitchFamily="34" charset="0"/>
              <a:buNone/>
              <a:defRPr/>
            </a:pPr>
            <a:r>
              <a:rPr lang="en-US" sz="2400" b="1" dirty="0" smtClean="0"/>
              <a:t>Example: </a:t>
            </a:r>
            <a:r>
              <a:rPr lang="en-US" sz="2400" dirty="0" smtClean="0">
                <a:solidFill>
                  <a:srgbClr val="00B400"/>
                </a:solidFill>
              </a:rPr>
              <a:t>(continued)</a:t>
            </a:r>
            <a:endParaRPr lang="en-US" sz="2400" dirty="0" smtClean="0"/>
          </a:p>
          <a:p>
            <a:pPr>
              <a:spcBef>
                <a:spcPts val="1800"/>
              </a:spcBef>
              <a:buFont typeface="Arial" panose="020B0604020202020204" pitchFamily="34" charset="0"/>
              <a:buNone/>
              <a:defRPr/>
            </a:pPr>
            <a:r>
              <a:rPr lang="en-US" sz="2400" dirty="0" smtClean="0">
                <a:solidFill>
                  <a:srgbClr val="00B400"/>
                </a:solidFill>
              </a:rPr>
              <a:t>Step 1: </a:t>
            </a:r>
            <a:r>
              <a:rPr lang="en-US" sz="2400" dirty="0" smtClean="0"/>
              <a:t>Identify the null and alternative hypotheses</a:t>
            </a:r>
          </a:p>
          <a:p>
            <a:pPr>
              <a:spcBef>
                <a:spcPct val="0"/>
              </a:spcBef>
              <a:buFont typeface="Arial" panose="020B0604020202020204" pitchFamily="34" charset="0"/>
              <a:buNone/>
              <a:defRPr/>
            </a:pPr>
            <a:endParaRPr lang="en-US" sz="2400" dirty="0" smtClean="0"/>
          </a:p>
          <a:p>
            <a:pPr lvl="1">
              <a:spcBef>
                <a:spcPct val="0"/>
              </a:spcBef>
              <a:buFont typeface="Arial" panose="020B0604020202020204" pitchFamily="34" charset="0"/>
              <a:buChar char="•"/>
              <a:defRPr/>
            </a:pPr>
            <a:r>
              <a:rPr lang="en-US" sz="2400" dirty="0" smtClean="0"/>
              <a:t>Let    Population 1 = Chicago fan spending on food</a:t>
            </a:r>
          </a:p>
          <a:p>
            <a:pPr lvl="1">
              <a:spcBef>
                <a:spcPct val="0"/>
              </a:spcBef>
              <a:buFontTx/>
              <a:buNone/>
              <a:defRPr/>
            </a:pPr>
            <a:r>
              <a:rPr lang="en-US" sz="2400" dirty="0" smtClean="0"/>
              <a:t> 	          Population 2 = New York fan spending on food</a:t>
            </a:r>
          </a:p>
          <a:p>
            <a:pPr>
              <a:spcBef>
                <a:spcPts val="1800"/>
              </a:spcBef>
              <a:buFontTx/>
              <a:buNone/>
              <a:defRPr/>
            </a:pPr>
            <a:r>
              <a:rPr lang="en-US" sz="2400" i="1" dirty="0" smtClean="0"/>
              <a:t>	 	H</a:t>
            </a:r>
            <a:r>
              <a:rPr lang="en-US" sz="2400" baseline="-25000" dirty="0" smtClean="0"/>
              <a:t>0</a:t>
            </a:r>
            <a:r>
              <a:rPr lang="en-US" sz="2400" dirty="0" smtClean="0"/>
              <a:t>: </a:t>
            </a:r>
            <a:r>
              <a:rPr lang="el-GR" sz="2400" i="1" dirty="0" smtClean="0"/>
              <a:t>μ</a:t>
            </a:r>
            <a:r>
              <a:rPr lang="en-US" sz="2400" baseline="-25000" dirty="0" smtClean="0"/>
              <a:t>1</a:t>
            </a:r>
            <a:r>
              <a:rPr lang="en-US" sz="2400" dirty="0" smtClean="0"/>
              <a:t> –</a:t>
            </a:r>
            <a:r>
              <a:rPr lang="el-GR" sz="2400" i="1" dirty="0" smtClean="0"/>
              <a:t> μ</a:t>
            </a:r>
            <a:r>
              <a:rPr lang="en-US" sz="2400" baseline="-25000" dirty="0" smtClean="0"/>
              <a:t>2 </a:t>
            </a:r>
            <a:r>
              <a:rPr lang="en-US" sz="2400" dirty="0" smtClean="0"/>
              <a:t> = 0      (no difference in spending between cities)</a:t>
            </a:r>
          </a:p>
          <a:p>
            <a:pPr>
              <a:spcBef>
                <a:spcPts val="1800"/>
              </a:spcBef>
              <a:buFontTx/>
              <a:buNone/>
              <a:defRPr/>
            </a:pPr>
            <a:r>
              <a:rPr lang="en-US" sz="2400" i="1" dirty="0" smtClean="0"/>
              <a:t>		H</a:t>
            </a:r>
            <a:r>
              <a:rPr lang="en-US" sz="2400" baseline="-25000" dirty="0" smtClean="0"/>
              <a:t>1</a:t>
            </a:r>
            <a:r>
              <a:rPr lang="en-US" sz="2400" dirty="0" smtClean="0"/>
              <a:t>: </a:t>
            </a:r>
            <a:r>
              <a:rPr lang="el-GR" sz="2400" i="1" dirty="0" smtClean="0"/>
              <a:t>μ</a:t>
            </a:r>
            <a:r>
              <a:rPr lang="en-US" sz="2400" baseline="-25000" dirty="0" smtClean="0"/>
              <a:t>1</a:t>
            </a:r>
            <a:r>
              <a:rPr lang="en-US" sz="2400" dirty="0" smtClean="0"/>
              <a:t> –</a:t>
            </a:r>
            <a:r>
              <a:rPr lang="el-GR" sz="2400" i="1" dirty="0" smtClean="0"/>
              <a:t> μ</a:t>
            </a:r>
            <a:r>
              <a:rPr lang="en-US" sz="2400" baseline="-25000" dirty="0" smtClean="0"/>
              <a:t>2 </a:t>
            </a:r>
            <a:r>
              <a:rPr lang="en-US" sz="2400" dirty="0" smtClean="0"/>
              <a:t> ≠ 0      (spending amounts are different)</a:t>
            </a:r>
          </a:p>
          <a:p>
            <a:pPr>
              <a:spcBef>
                <a:spcPts val="1800"/>
              </a:spcBef>
              <a:buFont typeface="Arial" panose="020B0604020202020204" pitchFamily="34" charset="0"/>
              <a:buNone/>
              <a:defRPr/>
            </a:pPr>
            <a:r>
              <a:rPr lang="en-US" sz="2400" dirty="0" smtClean="0">
                <a:solidFill>
                  <a:srgbClr val="00B400"/>
                </a:solidFill>
              </a:rPr>
              <a:t>Step 2:</a:t>
            </a:r>
            <a:r>
              <a:rPr lang="en-US" sz="2400" b="1" dirty="0" smtClean="0">
                <a:solidFill>
                  <a:srgbClr val="00B400"/>
                </a:solidFill>
              </a:rPr>
              <a:t> </a:t>
            </a:r>
            <a:r>
              <a:rPr lang="en-US" sz="2400" dirty="0" smtClean="0"/>
              <a:t>Set a value for the significance level, </a:t>
            </a:r>
            <a:r>
              <a:rPr lang="el-GR" sz="2400" i="1" dirty="0" smtClean="0"/>
              <a:t>α</a:t>
            </a:r>
            <a:endParaRPr lang="en-US" sz="2400" dirty="0" smtClean="0"/>
          </a:p>
          <a:p>
            <a:pPr lvl="1">
              <a:spcBef>
                <a:spcPts val="1800"/>
              </a:spcBef>
              <a:buFont typeface="Arial" panose="020B0604020202020204" pitchFamily="34" charset="0"/>
              <a:buChar char="•"/>
              <a:defRPr/>
            </a:pPr>
            <a:r>
              <a:rPr lang="en-US" sz="2400" dirty="0" smtClean="0"/>
              <a:t>Suppose that </a:t>
            </a:r>
            <a:r>
              <a:rPr lang="el-GR" sz="2400" i="1" dirty="0" smtClean="0"/>
              <a:t>α</a:t>
            </a:r>
            <a:r>
              <a:rPr lang="en-US" sz="2400" dirty="0" smtClean="0"/>
              <a:t> = 0.05 is chosen</a:t>
            </a:r>
          </a:p>
        </p:txBody>
      </p:sp>
      <p:sp>
        <p:nvSpPr>
          <p:cNvPr id="4" name="Rectangle 3"/>
          <p:cNvSpPr/>
          <p:nvPr/>
        </p:nvSpPr>
        <p:spPr>
          <a:xfrm>
            <a:off x="733778" y="3857978"/>
            <a:ext cx="2743200" cy="99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8" name="Straight Connector 7"/>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5" name="Rectangle 14"/>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14339" name="Content Placeholder 2"/>
          <p:cNvSpPr>
            <a:spLocks noGrp="1"/>
          </p:cNvSpPr>
          <p:nvPr>
            <p:ph idx="1"/>
          </p:nvPr>
        </p:nvSpPr>
        <p:spPr>
          <a:xfrm>
            <a:off x="609600" y="1524001"/>
            <a:ext cx="11480800" cy="4297363"/>
          </a:xfrm>
        </p:spPr>
        <p:txBody>
          <a:bodyPr>
            <a:normAutofit/>
          </a:bodyPr>
          <a:lstStyle/>
          <a:p>
            <a:pPr>
              <a:spcBef>
                <a:spcPts val="1200"/>
              </a:spcBef>
            </a:pPr>
            <a:r>
              <a:rPr lang="en-US" sz="2400" b="1" dirty="0" smtClean="0"/>
              <a:t>Example: </a:t>
            </a:r>
            <a:r>
              <a:rPr lang="en-US" sz="2400" dirty="0" smtClean="0">
                <a:solidFill>
                  <a:srgbClr val="00B400"/>
                </a:solidFill>
              </a:rPr>
              <a:t>(continued)</a:t>
            </a:r>
            <a:endParaRPr lang="en-US" sz="2400" dirty="0" smtClean="0"/>
          </a:p>
          <a:p>
            <a:pPr>
              <a:spcBef>
                <a:spcPts val="1200"/>
              </a:spcBef>
            </a:pPr>
            <a:r>
              <a:rPr lang="en-US" sz="2400" dirty="0" smtClean="0">
                <a:solidFill>
                  <a:srgbClr val="00B400"/>
                </a:solidFill>
              </a:rPr>
              <a:t>Step 3: </a:t>
            </a:r>
            <a:r>
              <a:rPr lang="en-US" sz="2400" dirty="0" smtClean="0"/>
              <a:t>Calculate the appropriate test statistic</a:t>
            </a:r>
          </a:p>
          <a:p>
            <a:pPr marL="400050" lvl="1" indent="0">
              <a:spcBef>
                <a:spcPts val="1200"/>
              </a:spcBef>
              <a:buFontTx/>
              <a:buNone/>
            </a:pPr>
            <a:r>
              <a:rPr lang="en-US" sz="2400" dirty="0" smtClean="0"/>
              <a:t>Formula for the </a:t>
            </a:r>
            <a:r>
              <a:rPr lang="en-US" sz="2400" i="1" dirty="0" smtClean="0"/>
              <a:t>z</a:t>
            </a:r>
            <a:r>
              <a:rPr lang="en-US" sz="2400" dirty="0" smtClean="0"/>
              <a:t>-test statistic for a hypothesis test for the difference between two means (</a:t>
            </a:r>
            <a:r>
              <a:rPr lang="el-GR" sz="2400" i="1" dirty="0" smtClean="0"/>
              <a:t>σ</a:t>
            </a:r>
            <a:r>
              <a:rPr lang="en-US" sz="2400" baseline="-25000" dirty="0" smtClean="0"/>
              <a:t>1</a:t>
            </a:r>
            <a:r>
              <a:rPr lang="en-US" sz="2400" dirty="0" smtClean="0"/>
              <a:t> and </a:t>
            </a:r>
            <a:r>
              <a:rPr lang="el-GR" sz="2400" i="1" dirty="0" smtClean="0"/>
              <a:t>σ</a:t>
            </a:r>
            <a:r>
              <a:rPr lang="en-US" sz="2400" baseline="-25000" dirty="0" smtClean="0"/>
              <a:t>2 </a:t>
            </a:r>
            <a:r>
              <a:rPr lang="en-US" sz="2400" dirty="0" smtClean="0"/>
              <a:t> known):</a:t>
            </a:r>
          </a:p>
        </p:txBody>
      </p:sp>
      <p:graphicFrame>
        <p:nvGraphicFramePr>
          <p:cNvPr id="14340" name="Object 1"/>
          <p:cNvGraphicFramePr>
            <a:graphicFrameLocks noChangeAspect="1"/>
          </p:cNvGraphicFramePr>
          <p:nvPr/>
        </p:nvGraphicFramePr>
        <p:xfrm>
          <a:off x="3048001" y="3505200"/>
          <a:ext cx="5422900" cy="1068388"/>
        </p:xfrm>
        <a:graphic>
          <a:graphicData uri="http://schemas.openxmlformats.org/presentationml/2006/ole">
            <p:oleObj spid="_x0000_s1213442" name="Equation" r:id="rId3" imgW="1651000" imgH="482600" progId="">
              <p:embed/>
            </p:oleObj>
          </a:graphicData>
        </a:graphic>
      </p:graphicFrame>
      <p:sp>
        <p:nvSpPr>
          <p:cNvPr id="14341" name="Rectangle 2"/>
          <p:cNvSpPr>
            <a:spLocks noChangeArrowheads="1"/>
          </p:cNvSpPr>
          <p:nvPr/>
        </p:nvSpPr>
        <p:spPr bwMode="auto">
          <a:xfrm>
            <a:off x="2314222" y="4648201"/>
            <a:ext cx="9572978" cy="1431925"/>
          </a:xfrm>
          <a:prstGeom prst="rect">
            <a:avLst/>
          </a:prstGeom>
          <a:noFill/>
          <a:ln w="9525">
            <a:noFill/>
            <a:miter lim="800000"/>
            <a:headEnd/>
            <a:tailEnd/>
          </a:ln>
        </p:spPr>
        <p:txBody>
          <a:bodyPr wrap="square">
            <a:spAutoFit/>
          </a:bodyPr>
          <a:lstStyle/>
          <a:p>
            <a:pPr eaLnBrk="1" hangingPunct="1">
              <a:spcBef>
                <a:spcPts val="600"/>
              </a:spcBef>
            </a:pPr>
            <a:r>
              <a:rPr lang="en-US" dirty="0"/>
              <a:t>where:</a:t>
            </a:r>
          </a:p>
          <a:p>
            <a:pPr eaLnBrk="1" hangingPunct="1">
              <a:spcBef>
                <a:spcPts val="600"/>
              </a:spcBef>
            </a:pPr>
            <a:r>
              <a:rPr lang="en-US" i="1" dirty="0"/>
              <a:t>             	</a:t>
            </a:r>
            <a:r>
              <a:rPr lang="en-US" dirty="0" smtClean="0"/>
              <a:t>= </a:t>
            </a:r>
            <a:r>
              <a:rPr lang="en-US" dirty="0"/>
              <a:t>The hypothesized difference in population means</a:t>
            </a:r>
          </a:p>
          <a:p>
            <a:pPr eaLnBrk="1" hangingPunct="1">
              <a:spcBef>
                <a:spcPts val="600"/>
              </a:spcBef>
            </a:pPr>
            <a:r>
              <a:rPr lang="en-US" dirty="0"/>
              <a:t>  		= The standard error of the difference between two means</a:t>
            </a:r>
          </a:p>
          <a:p>
            <a:pPr eaLnBrk="1" hangingPunct="1">
              <a:spcBef>
                <a:spcPts val="600"/>
              </a:spcBef>
            </a:pPr>
            <a:r>
              <a:rPr lang="en-US" dirty="0"/>
              <a:t> 		= The difference in sample means between Populations 1 and 2</a:t>
            </a:r>
          </a:p>
        </p:txBody>
      </p:sp>
      <p:graphicFrame>
        <p:nvGraphicFramePr>
          <p:cNvPr id="14342" name="Object 2"/>
          <p:cNvGraphicFramePr>
            <a:graphicFrameLocks noChangeAspect="1"/>
          </p:cNvGraphicFramePr>
          <p:nvPr/>
        </p:nvGraphicFramePr>
        <p:xfrm>
          <a:off x="1580444" y="4953000"/>
          <a:ext cx="1686984" cy="1074738"/>
        </p:xfrm>
        <a:graphic>
          <a:graphicData uri="http://schemas.openxmlformats.org/presentationml/2006/ole">
            <p:oleObj spid="_x0000_s1213443" name="Equation" r:id="rId4" imgW="698500" imgH="660400"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7" name="Rectangle 16"/>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Rectangle 17"/>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15363" name="Content Placeholder 2"/>
          <p:cNvSpPr>
            <a:spLocks noGrp="1"/>
          </p:cNvSpPr>
          <p:nvPr>
            <p:ph idx="1"/>
          </p:nvPr>
        </p:nvSpPr>
        <p:spPr>
          <a:xfrm>
            <a:off x="609600" y="1524001"/>
            <a:ext cx="11480800" cy="4297363"/>
          </a:xfrm>
        </p:spPr>
        <p:txBody>
          <a:bodyPr>
            <a:normAutofit/>
          </a:bodyPr>
          <a:lstStyle/>
          <a:p>
            <a:pPr>
              <a:spcBef>
                <a:spcPts val="1200"/>
              </a:spcBef>
            </a:pPr>
            <a:r>
              <a:rPr lang="en-US" sz="2400" b="1" dirty="0" smtClean="0">
                <a:solidFill>
                  <a:schemeClr val="tx1"/>
                </a:solidFill>
              </a:rPr>
              <a:t>Example: </a:t>
            </a:r>
            <a:r>
              <a:rPr lang="en-US" sz="2400" dirty="0" smtClean="0">
                <a:solidFill>
                  <a:schemeClr val="tx1"/>
                </a:solidFill>
              </a:rPr>
              <a:t>(continued)</a:t>
            </a:r>
          </a:p>
          <a:p>
            <a:pPr>
              <a:spcBef>
                <a:spcPts val="1200"/>
              </a:spcBef>
            </a:pPr>
            <a:r>
              <a:rPr lang="en-US" sz="2400" dirty="0" smtClean="0">
                <a:solidFill>
                  <a:schemeClr val="tx1"/>
                </a:solidFill>
              </a:rPr>
              <a:t>Step 3: Calculate the appropriate test statistic</a:t>
            </a:r>
          </a:p>
          <a:p>
            <a:pPr lvl="1">
              <a:spcBef>
                <a:spcPts val="1200"/>
              </a:spcBef>
            </a:pPr>
            <a:r>
              <a:rPr lang="en-US" sz="2400" dirty="0" smtClean="0">
                <a:solidFill>
                  <a:schemeClr val="tx1"/>
                </a:solidFill>
              </a:rPr>
              <a:t>Calculate the standard error first:</a:t>
            </a:r>
          </a:p>
          <a:p>
            <a:pPr lvl="1">
              <a:spcBef>
                <a:spcPts val="1200"/>
              </a:spcBef>
            </a:pPr>
            <a:endParaRPr lang="en-US" sz="2400" dirty="0" smtClean="0">
              <a:solidFill>
                <a:schemeClr val="tx1"/>
              </a:solidFill>
            </a:endParaRPr>
          </a:p>
          <a:p>
            <a:pPr lvl="1">
              <a:spcBef>
                <a:spcPts val="1200"/>
              </a:spcBef>
            </a:pPr>
            <a:endParaRPr lang="en-US" sz="2400" dirty="0" smtClean="0">
              <a:solidFill>
                <a:schemeClr val="tx1"/>
              </a:solidFill>
            </a:endParaRPr>
          </a:p>
          <a:p>
            <a:pPr lvl="1">
              <a:spcBef>
                <a:spcPts val="1200"/>
              </a:spcBef>
            </a:pPr>
            <a:endParaRPr lang="en-US" sz="2400" dirty="0" smtClean="0">
              <a:solidFill>
                <a:schemeClr val="tx1"/>
              </a:solidFill>
            </a:endParaRPr>
          </a:p>
          <a:p>
            <a:pPr lvl="1">
              <a:spcBef>
                <a:spcPts val="1200"/>
              </a:spcBef>
            </a:pPr>
            <a:r>
              <a:rPr lang="en-US" sz="2400" dirty="0" smtClean="0">
                <a:solidFill>
                  <a:schemeClr val="tx1"/>
                </a:solidFill>
              </a:rPr>
              <a:t>The </a:t>
            </a:r>
            <a:r>
              <a:rPr lang="en-US" sz="2400" i="1" dirty="0" smtClean="0">
                <a:solidFill>
                  <a:schemeClr val="tx1"/>
                </a:solidFill>
              </a:rPr>
              <a:t>z</a:t>
            </a:r>
            <a:r>
              <a:rPr lang="en-US" sz="2400" dirty="0" smtClean="0">
                <a:solidFill>
                  <a:schemeClr val="tx1"/>
                </a:solidFill>
              </a:rPr>
              <a:t>-test statistic is:</a:t>
            </a:r>
          </a:p>
        </p:txBody>
      </p:sp>
      <p:graphicFrame>
        <p:nvGraphicFramePr>
          <p:cNvPr id="15364" name="Object 1"/>
          <p:cNvGraphicFramePr>
            <a:graphicFrameLocks noChangeAspect="1"/>
          </p:cNvGraphicFramePr>
          <p:nvPr/>
        </p:nvGraphicFramePr>
        <p:xfrm>
          <a:off x="914401" y="4749800"/>
          <a:ext cx="10866967" cy="889000"/>
        </p:xfrm>
        <a:graphic>
          <a:graphicData uri="http://schemas.openxmlformats.org/presentationml/2006/ole">
            <p:oleObj spid="_x0000_s1214466" name="Equation" r:id="rId3" imgW="3975100" imgH="482600" progId="">
              <p:embed/>
            </p:oleObj>
          </a:graphicData>
        </a:graphic>
      </p:graphicFrame>
      <p:graphicFrame>
        <p:nvGraphicFramePr>
          <p:cNvPr id="15365" name="Object 3"/>
          <p:cNvGraphicFramePr>
            <a:graphicFrameLocks noChangeAspect="1"/>
          </p:cNvGraphicFramePr>
          <p:nvPr/>
        </p:nvGraphicFramePr>
        <p:xfrm>
          <a:off x="2142067" y="3073401"/>
          <a:ext cx="7907867" cy="976313"/>
        </p:xfrm>
        <a:graphic>
          <a:graphicData uri="http://schemas.openxmlformats.org/presentationml/2006/ole">
            <p:oleObj spid="_x0000_s1214467" name="Equation" r:id="rId4" imgW="3162300" imgH="520700" progId="">
              <p:embed/>
            </p:oleObj>
          </a:graphicData>
        </a:graphic>
      </p:graphicFrame>
      <p:sp>
        <p:nvSpPr>
          <p:cNvPr id="5" name="Oval 4"/>
          <p:cNvSpPr/>
          <p:nvPr/>
        </p:nvSpPr>
        <p:spPr>
          <a:xfrm>
            <a:off x="10566400" y="4800600"/>
            <a:ext cx="1219200" cy="6858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7" name="Rectangle 16"/>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Rectangle 17"/>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reeform 50"/>
          <p:cNvSpPr>
            <a:spLocks/>
          </p:cNvSpPr>
          <p:nvPr/>
        </p:nvSpPr>
        <p:spPr bwMode="auto">
          <a:xfrm flipH="1">
            <a:off x="3266018" y="4875213"/>
            <a:ext cx="1102783"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16387"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16388" name="Content Placeholder 2"/>
          <p:cNvSpPr>
            <a:spLocks noGrp="1"/>
          </p:cNvSpPr>
          <p:nvPr>
            <p:ph idx="1"/>
          </p:nvPr>
        </p:nvSpPr>
        <p:spPr>
          <a:xfrm>
            <a:off x="609600" y="1524001"/>
            <a:ext cx="11277600" cy="4297363"/>
          </a:xfrm>
        </p:spPr>
        <p:txBody>
          <a:bodyPr>
            <a:normAutofit/>
          </a:bodyPr>
          <a:lstStyle/>
          <a:p>
            <a:pPr>
              <a:spcBef>
                <a:spcPts val="1200"/>
              </a:spcBef>
            </a:pPr>
            <a:r>
              <a:rPr lang="en-US" sz="2400" b="1" dirty="0" smtClean="0">
                <a:solidFill>
                  <a:schemeClr val="tx1"/>
                </a:solidFill>
              </a:rPr>
              <a:t>Example: </a:t>
            </a:r>
            <a:r>
              <a:rPr lang="en-US" sz="2400" dirty="0" smtClean="0">
                <a:solidFill>
                  <a:schemeClr val="tx1"/>
                </a:solidFill>
              </a:rPr>
              <a:t>(continued)</a:t>
            </a:r>
          </a:p>
          <a:p>
            <a:pPr>
              <a:spcBef>
                <a:spcPts val="1200"/>
              </a:spcBef>
            </a:pPr>
            <a:r>
              <a:rPr lang="en-US" sz="2400" dirty="0" smtClean="0">
                <a:solidFill>
                  <a:schemeClr val="tx1"/>
                </a:solidFill>
              </a:rPr>
              <a:t>Step 4: Determine the appropriate </a:t>
            </a:r>
            <a:r>
              <a:rPr lang="en-US" sz="2400" b="1" dirty="0" smtClean="0">
                <a:solidFill>
                  <a:schemeClr val="tx1"/>
                </a:solidFill>
              </a:rPr>
              <a:t>critical value</a:t>
            </a:r>
          </a:p>
          <a:p>
            <a:pPr lvl="1">
              <a:spcBef>
                <a:spcPts val="1800"/>
              </a:spcBef>
            </a:pPr>
            <a:r>
              <a:rPr lang="el-GR" sz="2400" i="1" dirty="0" smtClean="0">
                <a:solidFill>
                  <a:schemeClr val="tx1"/>
                </a:solidFill>
              </a:rPr>
              <a:t>σ</a:t>
            </a:r>
            <a:r>
              <a:rPr lang="en-US" sz="2400" baseline="-25000" dirty="0" smtClean="0">
                <a:solidFill>
                  <a:schemeClr val="tx1"/>
                </a:solidFill>
              </a:rPr>
              <a:t>1</a:t>
            </a:r>
            <a:r>
              <a:rPr lang="en-US" sz="2400" dirty="0" smtClean="0">
                <a:solidFill>
                  <a:schemeClr val="tx1"/>
                </a:solidFill>
              </a:rPr>
              <a:t> and </a:t>
            </a:r>
            <a:r>
              <a:rPr lang="el-GR" sz="2400" i="1" dirty="0" smtClean="0">
                <a:solidFill>
                  <a:schemeClr val="tx1"/>
                </a:solidFill>
              </a:rPr>
              <a:t>σ</a:t>
            </a:r>
            <a:r>
              <a:rPr lang="en-US" sz="2400" baseline="-25000" dirty="0" smtClean="0">
                <a:solidFill>
                  <a:schemeClr val="tx1"/>
                </a:solidFill>
              </a:rPr>
              <a:t>2 </a:t>
            </a:r>
            <a:r>
              <a:rPr lang="en-US" sz="2400" dirty="0" smtClean="0">
                <a:solidFill>
                  <a:schemeClr val="tx1"/>
                </a:solidFill>
              </a:rPr>
              <a:t>are known so use a </a:t>
            </a:r>
            <a:r>
              <a:rPr lang="en-US" sz="2400" i="1" dirty="0" smtClean="0">
                <a:solidFill>
                  <a:schemeClr val="tx1"/>
                </a:solidFill>
              </a:rPr>
              <a:t>z</a:t>
            </a:r>
            <a:r>
              <a:rPr lang="en-US" sz="2400" dirty="0" smtClean="0">
                <a:solidFill>
                  <a:schemeClr val="tx1"/>
                </a:solidFill>
              </a:rPr>
              <a:t>-score; the </a:t>
            </a:r>
            <a:r>
              <a:rPr lang="en-US" sz="2400" b="1" dirty="0" smtClean="0">
                <a:solidFill>
                  <a:schemeClr val="tx1"/>
                </a:solidFill>
              </a:rPr>
              <a:t>critical </a:t>
            </a:r>
            <a:r>
              <a:rPr lang="en-US" sz="2400" b="1" i="1" dirty="0" smtClean="0">
                <a:solidFill>
                  <a:schemeClr val="tx1"/>
                </a:solidFill>
              </a:rPr>
              <a:t>z</a:t>
            </a:r>
            <a:r>
              <a:rPr lang="en-US" sz="2400" b="1" dirty="0" smtClean="0">
                <a:solidFill>
                  <a:schemeClr val="tx1"/>
                </a:solidFill>
              </a:rPr>
              <a:t>-score</a:t>
            </a:r>
            <a:r>
              <a:rPr lang="en-US" sz="2400" dirty="0" smtClean="0">
                <a:solidFill>
                  <a:schemeClr val="tx1"/>
                </a:solidFill>
              </a:rPr>
              <a:t> identifies the rejection region for this two-tail test</a:t>
            </a:r>
          </a:p>
          <a:p>
            <a:pPr lvl="1"/>
            <a:r>
              <a:rPr lang="en-US" sz="2400" dirty="0" smtClean="0">
                <a:solidFill>
                  <a:schemeClr val="tx1"/>
                </a:solidFill>
              </a:rPr>
              <a:t>Since this is a two-tail test the area for </a:t>
            </a:r>
            <a:r>
              <a:rPr lang="el-GR" sz="2400" i="1" dirty="0" smtClean="0">
                <a:solidFill>
                  <a:schemeClr val="tx1"/>
                </a:solidFill>
              </a:rPr>
              <a:t>α</a:t>
            </a:r>
            <a:r>
              <a:rPr lang="en-US" sz="2400" dirty="0" smtClean="0">
                <a:solidFill>
                  <a:schemeClr val="tx1"/>
                </a:solidFill>
              </a:rPr>
              <a:t> = 0.05 is divided equally into two tails:</a:t>
            </a:r>
          </a:p>
        </p:txBody>
      </p:sp>
      <p:sp>
        <p:nvSpPr>
          <p:cNvPr id="16389" name="Text Box 83"/>
          <p:cNvSpPr txBox="1">
            <a:spLocks noChangeArrowheads="1"/>
          </p:cNvSpPr>
          <p:nvPr/>
        </p:nvSpPr>
        <p:spPr bwMode="auto">
          <a:xfrm>
            <a:off x="7133167" y="6048375"/>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16390" name="Rectangle 16"/>
          <p:cNvSpPr>
            <a:spLocks noChangeArrowheads="1"/>
          </p:cNvSpPr>
          <p:nvPr/>
        </p:nvSpPr>
        <p:spPr bwMode="auto">
          <a:xfrm>
            <a:off x="7691968" y="4183064"/>
            <a:ext cx="1858433" cy="541337"/>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i="1" baseline="-25000"/>
              <a:t> </a:t>
            </a:r>
            <a:r>
              <a:rPr lang="en-US" sz="2800" baseline="-25000"/>
              <a:t>= 0.025</a:t>
            </a:r>
            <a:endParaRPr lang="en-US" baseline="-25000"/>
          </a:p>
        </p:txBody>
      </p:sp>
      <p:sp>
        <p:nvSpPr>
          <p:cNvPr id="16391" name="Line 40"/>
          <p:cNvSpPr>
            <a:spLocks noChangeShapeType="1"/>
          </p:cNvSpPr>
          <p:nvPr/>
        </p:nvSpPr>
        <p:spPr bwMode="auto">
          <a:xfrm flipH="1">
            <a:off x="7730067" y="4752975"/>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16392" name="Freeform 50"/>
          <p:cNvSpPr>
            <a:spLocks/>
          </p:cNvSpPr>
          <p:nvPr/>
        </p:nvSpPr>
        <p:spPr bwMode="auto">
          <a:xfrm>
            <a:off x="7126817" y="4875213"/>
            <a:ext cx="1081616"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16393" name="Freeform 51"/>
          <p:cNvSpPr>
            <a:spLocks/>
          </p:cNvSpPr>
          <p:nvPr/>
        </p:nvSpPr>
        <p:spPr bwMode="auto">
          <a:xfrm>
            <a:off x="3259667" y="4143375"/>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16394" name="Freeform 57"/>
          <p:cNvSpPr>
            <a:spLocks/>
          </p:cNvSpPr>
          <p:nvPr/>
        </p:nvSpPr>
        <p:spPr bwMode="auto">
          <a:xfrm>
            <a:off x="3251201" y="5132389"/>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16395" name="Line 76"/>
          <p:cNvSpPr>
            <a:spLocks noChangeShapeType="1"/>
          </p:cNvSpPr>
          <p:nvPr/>
        </p:nvSpPr>
        <p:spPr bwMode="auto">
          <a:xfrm>
            <a:off x="4381500" y="6048375"/>
            <a:ext cx="274531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16396" name="Line 77"/>
          <p:cNvSpPr>
            <a:spLocks noChangeShapeType="1"/>
          </p:cNvSpPr>
          <p:nvPr/>
        </p:nvSpPr>
        <p:spPr bwMode="auto">
          <a:xfrm>
            <a:off x="7133167" y="5867400"/>
            <a:ext cx="0" cy="304800"/>
          </a:xfrm>
          <a:prstGeom prst="line">
            <a:avLst/>
          </a:prstGeom>
          <a:noFill/>
          <a:ln w="19050">
            <a:solidFill>
              <a:schemeClr val="tx1"/>
            </a:solidFill>
            <a:round/>
            <a:headEnd/>
            <a:tailEnd/>
          </a:ln>
          <a:effectLst/>
        </p:spPr>
        <p:txBody>
          <a:bodyPr wrap="none" anchor="ctr"/>
          <a:lstStyle/>
          <a:p>
            <a:endParaRPr lang="en-US"/>
          </a:p>
        </p:txBody>
      </p:sp>
      <p:sp>
        <p:nvSpPr>
          <p:cNvPr id="16397" name="Text Box 87"/>
          <p:cNvSpPr txBox="1">
            <a:spLocks noChangeArrowheads="1"/>
          </p:cNvSpPr>
          <p:nvPr/>
        </p:nvSpPr>
        <p:spPr bwMode="auto">
          <a:xfrm>
            <a:off x="4821767" y="6048376"/>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16398" name="Text Box 87"/>
          <p:cNvSpPr txBox="1">
            <a:spLocks noChangeArrowheads="1"/>
          </p:cNvSpPr>
          <p:nvPr/>
        </p:nvSpPr>
        <p:spPr bwMode="auto">
          <a:xfrm>
            <a:off x="4775200" y="4495801"/>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Do not reject </a:t>
            </a:r>
            <a:r>
              <a:rPr lang="en-US" sz="1400" i="1"/>
              <a:t>H</a:t>
            </a:r>
            <a:r>
              <a:rPr lang="en-US" sz="1400" baseline="-25000"/>
              <a:t>0</a:t>
            </a:r>
          </a:p>
        </p:txBody>
      </p:sp>
      <p:sp>
        <p:nvSpPr>
          <p:cNvPr id="16399" name="Rectangle 16"/>
          <p:cNvSpPr>
            <a:spLocks noChangeArrowheads="1"/>
          </p:cNvSpPr>
          <p:nvPr/>
        </p:nvSpPr>
        <p:spPr bwMode="auto">
          <a:xfrm>
            <a:off x="5507568" y="5211764"/>
            <a:ext cx="588433" cy="287337"/>
          </a:xfrm>
          <a:prstGeom prst="rect">
            <a:avLst/>
          </a:prstGeom>
          <a:noFill/>
          <a:ln w="9525">
            <a:noFill/>
            <a:miter lim="800000"/>
            <a:headEnd/>
            <a:tailEnd/>
          </a:ln>
          <a:effectLst/>
        </p:spPr>
        <p:txBody>
          <a:bodyPr lIns="90488" tIns="44450" rIns="90488" bIns="44450">
            <a:spAutoFit/>
          </a:bodyPr>
          <a:lstStyle/>
          <a:p>
            <a:pPr>
              <a:lnSpc>
                <a:spcPct val="80000"/>
              </a:lnSpc>
            </a:pPr>
            <a:r>
              <a:rPr lang="en-US" sz="1200" baseline="-25000"/>
              <a:t> </a:t>
            </a:r>
            <a:r>
              <a:rPr lang="en-US" sz="2400" baseline="-25000"/>
              <a:t>0</a:t>
            </a:r>
            <a:endParaRPr lang="en-US" baseline="-25000"/>
          </a:p>
        </p:txBody>
      </p:sp>
      <p:sp>
        <p:nvSpPr>
          <p:cNvPr id="16400" name="Line 64"/>
          <p:cNvSpPr>
            <a:spLocks noChangeShapeType="1"/>
          </p:cNvSpPr>
          <p:nvPr/>
        </p:nvSpPr>
        <p:spPr bwMode="auto">
          <a:xfrm flipH="1" flipV="1">
            <a:off x="5723467" y="5133975"/>
            <a:ext cx="0" cy="50800"/>
          </a:xfrm>
          <a:prstGeom prst="line">
            <a:avLst/>
          </a:prstGeom>
          <a:noFill/>
          <a:ln w="28575" cap="sq">
            <a:solidFill>
              <a:schemeClr val="tx2"/>
            </a:solidFill>
            <a:miter lim="800000"/>
            <a:headEnd/>
            <a:tailEnd/>
          </a:ln>
          <a:effectLst/>
        </p:spPr>
        <p:txBody>
          <a:bodyPr wrap="none"/>
          <a:lstStyle/>
          <a:p>
            <a:endParaRPr lang="en-US"/>
          </a:p>
        </p:txBody>
      </p:sp>
      <p:sp>
        <p:nvSpPr>
          <p:cNvPr id="16401" name="Line 74"/>
          <p:cNvSpPr>
            <a:spLocks noChangeShapeType="1"/>
          </p:cNvSpPr>
          <p:nvPr/>
        </p:nvSpPr>
        <p:spPr bwMode="auto">
          <a:xfrm>
            <a:off x="7133167" y="6048375"/>
            <a:ext cx="10287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graphicFrame>
        <p:nvGraphicFramePr>
          <p:cNvPr id="16402" name="Object 2"/>
          <p:cNvGraphicFramePr>
            <a:graphicFrameLocks noChangeAspect="1"/>
          </p:cNvGraphicFramePr>
          <p:nvPr/>
        </p:nvGraphicFramePr>
        <p:xfrm>
          <a:off x="8280400" y="5337175"/>
          <a:ext cx="973667" cy="255588"/>
        </p:xfrm>
        <a:graphic>
          <a:graphicData uri="http://schemas.openxmlformats.org/presentationml/2006/ole">
            <p:oleObj spid="_x0000_s1215490" name="Equation" r:id="rId3" imgW="507780" imgH="177723" progId="">
              <p:embed/>
            </p:oleObj>
          </a:graphicData>
        </a:graphic>
      </p:graphicFrame>
      <p:sp>
        <p:nvSpPr>
          <p:cNvPr id="16403" name="Rectangle 16"/>
          <p:cNvSpPr>
            <a:spLocks noChangeArrowheads="1"/>
          </p:cNvSpPr>
          <p:nvPr/>
        </p:nvSpPr>
        <p:spPr bwMode="auto">
          <a:xfrm>
            <a:off x="5130800" y="4724400"/>
            <a:ext cx="1270000" cy="319088"/>
          </a:xfrm>
          <a:prstGeom prst="rect">
            <a:avLst/>
          </a:prstGeom>
          <a:noFill/>
          <a:ln w="9525">
            <a:noFill/>
            <a:miter lim="800000"/>
            <a:headEnd/>
            <a:tailEnd/>
          </a:ln>
          <a:effectLst/>
        </p:spPr>
        <p:txBody>
          <a:bodyPr lIns="90488" tIns="44450" rIns="90488" bIns="44450">
            <a:spAutoFit/>
          </a:bodyPr>
          <a:lstStyle/>
          <a:p>
            <a:pPr>
              <a:lnSpc>
                <a:spcPct val="80000"/>
              </a:lnSpc>
            </a:pPr>
            <a:r>
              <a:rPr lang="en-US" sz="2800" i="1" baseline="-25000"/>
              <a:t> </a:t>
            </a:r>
            <a:r>
              <a:rPr lang="en-US" sz="2800" baseline="-25000"/>
              <a:t>0.95</a:t>
            </a:r>
            <a:endParaRPr lang="en-US" baseline="-25000"/>
          </a:p>
        </p:txBody>
      </p:sp>
      <p:graphicFrame>
        <p:nvGraphicFramePr>
          <p:cNvPr id="16404" name="Object 1"/>
          <p:cNvGraphicFramePr>
            <a:graphicFrameLocks noChangeAspect="1"/>
          </p:cNvGraphicFramePr>
          <p:nvPr/>
        </p:nvGraphicFramePr>
        <p:xfrm>
          <a:off x="6576485" y="5453064"/>
          <a:ext cx="1305983" cy="344487"/>
        </p:xfrm>
        <a:graphic>
          <a:graphicData uri="http://schemas.openxmlformats.org/presentationml/2006/ole">
            <p:oleObj spid="_x0000_s1215491" name="Equation" r:id="rId4" imgW="723586" imgH="228501" progId="">
              <p:embed/>
            </p:oleObj>
          </a:graphicData>
        </a:graphic>
      </p:graphicFrame>
      <p:sp>
        <p:nvSpPr>
          <p:cNvPr id="3" name="Oval 2"/>
          <p:cNvSpPr/>
          <p:nvPr/>
        </p:nvSpPr>
        <p:spPr>
          <a:xfrm>
            <a:off x="6400800" y="5410200"/>
            <a:ext cx="1634067" cy="4143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5" name="Straight Arrow Connector 4"/>
          <p:cNvCxnSpPr/>
          <p:nvPr/>
        </p:nvCxnSpPr>
        <p:spPr>
          <a:xfrm flipV="1">
            <a:off x="7133167" y="5146676"/>
            <a:ext cx="2117"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407" name="Line 77"/>
          <p:cNvSpPr>
            <a:spLocks noChangeShapeType="1"/>
          </p:cNvSpPr>
          <p:nvPr/>
        </p:nvSpPr>
        <p:spPr bwMode="auto">
          <a:xfrm>
            <a:off x="7126817" y="4884738"/>
            <a:ext cx="0" cy="247650"/>
          </a:xfrm>
          <a:prstGeom prst="line">
            <a:avLst/>
          </a:prstGeom>
          <a:noFill/>
          <a:ln w="19050">
            <a:solidFill>
              <a:schemeClr val="tx1"/>
            </a:solidFill>
            <a:round/>
            <a:headEnd/>
            <a:tailEnd/>
          </a:ln>
          <a:effectLst/>
        </p:spPr>
        <p:txBody>
          <a:bodyPr wrap="none" anchor="ctr"/>
          <a:lstStyle/>
          <a:p>
            <a:endParaRPr lang="en-US"/>
          </a:p>
        </p:txBody>
      </p:sp>
      <p:sp>
        <p:nvSpPr>
          <p:cNvPr id="16408" name="Freeform 52"/>
          <p:cNvSpPr>
            <a:spLocks/>
          </p:cNvSpPr>
          <p:nvPr/>
        </p:nvSpPr>
        <p:spPr bwMode="auto">
          <a:xfrm>
            <a:off x="5710767" y="4143375"/>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16409" name="Line 77"/>
          <p:cNvSpPr>
            <a:spLocks noChangeShapeType="1"/>
          </p:cNvSpPr>
          <p:nvPr/>
        </p:nvSpPr>
        <p:spPr bwMode="auto">
          <a:xfrm>
            <a:off x="4368800" y="4876800"/>
            <a:ext cx="0" cy="247650"/>
          </a:xfrm>
          <a:prstGeom prst="line">
            <a:avLst/>
          </a:prstGeom>
          <a:noFill/>
          <a:ln w="19050">
            <a:solidFill>
              <a:schemeClr val="tx1"/>
            </a:solidFill>
            <a:round/>
            <a:headEnd/>
            <a:tailEnd/>
          </a:ln>
          <a:effectLst/>
        </p:spPr>
        <p:txBody>
          <a:bodyPr wrap="none" anchor="ctr"/>
          <a:lstStyle/>
          <a:p>
            <a:endParaRPr lang="en-US"/>
          </a:p>
        </p:txBody>
      </p:sp>
      <p:sp>
        <p:nvSpPr>
          <p:cNvPr id="16410" name="Text Box 83"/>
          <p:cNvSpPr txBox="1">
            <a:spLocks noChangeArrowheads="1"/>
          </p:cNvSpPr>
          <p:nvPr/>
        </p:nvSpPr>
        <p:spPr bwMode="auto">
          <a:xfrm>
            <a:off x="3352800" y="6048375"/>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16411" name="Line 77"/>
          <p:cNvSpPr>
            <a:spLocks noChangeShapeType="1"/>
          </p:cNvSpPr>
          <p:nvPr/>
        </p:nvSpPr>
        <p:spPr bwMode="auto">
          <a:xfrm>
            <a:off x="4368800" y="5867400"/>
            <a:ext cx="0" cy="304800"/>
          </a:xfrm>
          <a:prstGeom prst="line">
            <a:avLst/>
          </a:prstGeom>
          <a:noFill/>
          <a:ln w="19050">
            <a:solidFill>
              <a:schemeClr val="tx1"/>
            </a:solidFill>
            <a:round/>
            <a:headEnd/>
            <a:tailEnd/>
          </a:ln>
          <a:effectLst/>
        </p:spPr>
        <p:txBody>
          <a:bodyPr wrap="none" anchor="ctr"/>
          <a:lstStyle/>
          <a:p>
            <a:endParaRPr lang="en-US"/>
          </a:p>
        </p:txBody>
      </p:sp>
      <p:sp>
        <p:nvSpPr>
          <p:cNvPr id="16412" name="Line 74"/>
          <p:cNvSpPr>
            <a:spLocks noChangeShapeType="1"/>
          </p:cNvSpPr>
          <p:nvPr/>
        </p:nvSpPr>
        <p:spPr bwMode="auto">
          <a:xfrm>
            <a:off x="3352801" y="6048375"/>
            <a:ext cx="10287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graphicFrame>
        <p:nvGraphicFramePr>
          <p:cNvPr id="16413" name="Object 1"/>
          <p:cNvGraphicFramePr>
            <a:graphicFrameLocks noChangeAspect="1"/>
          </p:cNvGraphicFramePr>
          <p:nvPr/>
        </p:nvGraphicFramePr>
        <p:xfrm>
          <a:off x="3630085" y="5446714"/>
          <a:ext cx="1695449" cy="344487"/>
        </p:xfrm>
        <a:graphic>
          <a:graphicData uri="http://schemas.openxmlformats.org/presentationml/2006/ole">
            <p:oleObj spid="_x0000_s1215492" name="Equation" r:id="rId5" imgW="939800" imgH="228600" progId="">
              <p:embed/>
            </p:oleObj>
          </a:graphicData>
        </a:graphic>
      </p:graphicFrame>
      <p:sp>
        <p:nvSpPr>
          <p:cNvPr id="38" name="Oval 37"/>
          <p:cNvSpPr/>
          <p:nvPr/>
        </p:nvSpPr>
        <p:spPr>
          <a:xfrm>
            <a:off x="3649134" y="5424488"/>
            <a:ext cx="1852084" cy="40005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9" name="Straight Arrow Connector 38"/>
          <p:cNvCxnSpPr/>
          <p:nvPr/>
        </p:nvCxnSpPr>
        <p:spPr>
          <a:xfrm flipV="1">
            <a:off x="4381500" y="5146676"/>
            <a:ext cx="2117"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416" name="Rectangle 16"/>
          <p:cNvSpPr>
            <a:spLocks noChangeArrowheads="1"/>
          </p:cNvSpPr>
          <p:nvPr/>
        </p:nvSpPr>
        <p:spPr bwMode="auto">
          <a:xfrm>
            <a:off x="2540001" y="4191000"/>
            <a:ext cx="1858433" cy="541338"/>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i="1" baseline="-25000"/>
              <a:t> </a:t>
            </a:r>
            <a:r>
              <a:rPr lang="en-US" sz="2800" baseline="-25000"/>
              <a:t>= 0.025</a:t>
            </a:r>
            <a:endParaRPr lang="en-US" baseline="-25000"/>
          </a:p>
        </p:txBody>
      </p:sp>
      <p:sp>
        <p:nvSpPr>
          <p:cNvPr id="16417" name="Line 40"/>
          <p:cNvSpPr>
            <a:spLocks noChangeShapeType="1"/>
          </p:cNvSpPr>
          <p:nvPr/>
        </p:nvSpPr>
        <p:spPr bwMode="auto">
          <a:xfrm>
            <a:off x="3723218" y="4740275"/>
            <a:ext cx="188383"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cxnSp>
        <p:nvCxnSpPr>
          <p:cNvPr id="37" name="Straight Connector 36"/>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 name="Rectangle 41"/>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3" name="Rectangle 42"/>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17411" name="Content Placeholder 2"/>
          <p:cNvSpPr>
            <a:spLocks noGrp="1"/>
          </p:cNvSpPr>
          <p:nvPr>
            <p:ph idx="1"/>
          </p:nvPr>
        </p:nvSpPr>
        <p:spPr>
          <a:xfrm>
            <a:off x="609600" y="1582738"/>
            <a:ext cx="9855200" cy="4800600"/>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lnSpc>
                <a:spcPct val="100000"/>
              </a:lnSpc>
              <a:spcBef>
                <a:spcPts val="1200"/>
              </a:spcBef>
            </a:pPr>
            <a:r>
              <a:rPr lang="en-US" sz="2400" dirty="0" smtClean="0">
                <a:solidFill>
                  <a:schemeClr val="tx1"/>
                </a:solidFill>
              </a:rPr>
              <a:t>Step 5:  Compare the </a:t>
            </a:r>
            <a:r>
              <a:rPr lang="en-US" sz="2400" i="1" dirty="0" smtClean="0">
                <a:solidFill>
                  <a:schemeClr val="tx1"/>
                </a:solidFill>
              </a:rPr>
              <a:t>z</a:t>
            </a:r>
            <a:r>
              <a:rPr lang="en-US" sz="2400" dirty="0" smtClean="0">
                <a:solidFill>
                  <a:schemeClr val="tx1"/>
                </a:solidFill>
              </a:rPr>
              <a:t>-test statistic        with the critical </a:t>
            </a:r>
            <a:r>
              <a:rPr lang="en-US" sz="2400" i="1" dirty="0" smtClean="0">
                <a:solidFill>
                  <a:schemeClr val="tx1"/>
                </a:solidFill>
              </a:rPr>
              <a:t>z</a:t>
            </a:r>
            <a:r>
              <a:rPr lang="en-US" sz="2400" dirty="0" smtClean="0">
                <a:solidFill>
                  <a:schemeClr val="tx1"/>
                </a:solidFill>
              </a:rPr>
              <a:t>-score</a:t>
            </a:r>
          </a:p>
          <a:p>
            <a:pPr lvl="1">
              <a:spcBef>
                <a:spcPts val="1800"/>
              </a:spcBef>
            </a:pPr>
            <a:r>
              <a:rPr lang="en-US" sz="2400" dirty="0" smtClean="0">
                <a:solidFill>
                  <a:schemeClr val="tx1"/>
                </a:solidFill>
              </a:rPr>
              <a:t>For a two-tail test, reject the null hypothesis if</a:t>
            </a:r>
          </a:p>
          <a:p>
            <a:pPr lvl="1">
              <a:spcBef>
                <a:spcPts val="1800"/>
              </a:spcBef>
            </a:pPr>
            <a:r>
              <a:rPr lang="en-US" sz="2400" dirty="0" smtClean="0">
                <a:solidFill>
                  <a:schemeClr val="tx1"/>
                </a:solidFill>
              </a:rPr>
              <a:t>Here, 2.28 is greater than 1.96, so </a:t>
            </a:r>
            <a:r>
              <a:rPr lang="en-US" sz="2400" b="1" dirty="0" smtClean="0">
                <a:solidFill>
                  <a:schemeClr val="tx1"/>
                </a:solidFill>
              </a:rPr>
              <a:t>reject </a:t>
            </a:r>
            <a:r>
              <a:rPr lang="en-US" sz="2400" b="1" i="1" dirty="0" smtClean="0">
                <a:solidFill>
                  <a:schemeClr val="tx1"/>
                </a:solidFill>
              </a:rPr>
              <a:t>H</a:t>
            </a:r>
            <a:r>
              <a:rPr lang="en-US" sz="2400" b="1" baseline="-25000" dirty="0" smtClean="0">
                <a:solidFill>
                  <a:schemeClr val="tx1"/>
                </a:solidFill>
              </a:rPr>
              <a:t>0</a:t>
            </a:r>
          </a:p>
          <a:p>
            <a:pPr lvl="1">
              <a:spcBef>
                <a:spcPts val="1800"/>
              </a:spcBef>
            </a:pPr>
            <a:r>
              <a:rPr lang="en-US" sz="2400" dirty="0" smtClean="0">
                <a:solidFill>
                  <a:schemeClr val="tx1"/>
                </a:solidFill>
              </a:rPr>
              <a:t>(Illustrated on the next slide)</a:t>
            </a:r>
          </a:p>
        </p:txBody>
      </p:sp>
      <p:graphicFrame>
        <p:nvGraphicFramePr>
          <p:cNvPr id="17412" name="Object 4"/>
          <p:cNvGraphicFramePr>
            <a:graphicFrameLocks noChangeAspect="1"/>
          </p:cNvGraphicFramePr>
          <p:nvPr/>
        </p:nvGraphicFramePr>
        <p:xfrm>
          <a:off x="5885744" y="2066045"/>
          <a:ext cx="838200" cy="509587"/>
        </p:xfrm>
        <a:graphic>
          <a:graphicData uri="http://schemas.openxmlformats.org/presentationml/2006/ole">
            <p:oleObj spid="_x0000_s1216514" name="Equation" r:id="rId3" imgW="253890" imgH="228501" progId="">
              <p:embed/>
            </p:oleObj>
          </a:graphicData>
        </a:graphic>
      </p:graphicFrame>
      <p:graphicFrame>
        <p:nvGraphicFramePr>
          <p:cNvPr id="17413" name="Object 5"/>
          <p:cNvGraphicFramePr>
            <a:graphicFrameLocks noChangeAspect="1"/>
          </p:cNvGraphicFramePr>
          <p:nvPr/>
        </p:nvGraphicFramePr>
        <p:xfrm>
          <a:off x="10092267" y="1990726"/>
          <a:ext cx="975784" cy="522288"/>
        </p:xfrm>
        <a:graphic>
          <a:graphicData uri="http://schemas.openxmlformats.org/presentationml/2006/ole">
            <p:oleObj spid="_x0000_s1216515" name="Equation" r:id="rId4" imgW="355446" imgH="228501" progId="">
              <p:embed/>
            </p:oleObj>
          </a:graphicData>
        </a:graphic>
      </p:graphicFrame>
      <p:graphicFrame>
        <p:nvGraphicFramePr>
          <p:cNvPr id="17414" name="Object 2"/>
          <p:cNvGraphicFramePr>
            <a:graphicFrameLocks noChangeAspect="1"/>
          </p:cNvGraphicFramePr>
          <p:nvPr/>
        </p:nvGraphicFramePr>
        <p:xfrm>
          <a:off x="7823201" y="3224213"/>
          <a:ext cx="2002367" cy="520700"/>
        </p:xfrm>
        <a:graphic>
          <a:graphicData uri="http://schemas.openxmlformats.org/presentationml/2006/ole">
            <p:oleObj spid="_x0000_s1216516" name="Equation" r:id="rId5" imgW="660113" imgH="253890"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7" name="Rectangle 16"/>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Rectangle 17"/>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18435" name="Content Placeholder 2"/>
          <p:cNvSpPr>
            <a:spLocks noGrp="1"/>
          </p:cNvSpPr>
          <p:nvPr>
            <p:ph idx="1"/>
          </p:nvPr>
        </p:nvSpPr>
        <p:spPr>
          <a:xfrm>
            <a:off x="609600" y="1524000"/>
            <a:ext cx="11480800" cy="533400"/>
          </a:xfrm>
        </p:spPr>
        <p:txBody>
          <a:bodyPr/>
          <a:lstStyle/>
          <a:p>
            <a:pPr>
              <a:spcBef>
                <a:spcPts val="1800"/>
              </a:spcBef>
            </a:pPr>
            <a:r>
              <a:rPr lang="en-US" sz="2400" smtClean="0">
                <a:solidFill>
                  <a:srgbClr val="00B400"/>
                </a:solidFill>
              </a:rPr>
              <a:t>Step 5: </a:t>
            </a:r>
            <a:r>
              <a:rPr lang="en-US" sz="1800" smtClean="0">
                <a:solidFill>
                  <a:srgbClr val="00B400"/>
                </a:solidFill>
              </a:rPr>
              <a:t>(continued)</a:t>
            </a:r>
            <a:endParaRPr lang="en-US" sz="2000" smtClean="0"/>
          </a:p>
        </p:txBody>
      </p:sp>
      <p:sp>
        <p:nvSpPr>
          <p:cNvPr id="32" name="Oval 31"/>
          <p:cNvSpPr/>
          <p:nvPr/>
        </p:nvSpPr>
        <p:spPr>
          <a:xfrm>
            <a:off x="493184" y="2133600"/>
            <a:ext cx="4072467" cy="8842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8437" name="Object 1"/>
          <p:cNvGraphicFramePr>
            <a:graphicFrameLocks noChangeAspect="1"/>
          </p:cNvGraphicFramePr>
          <p:nvPr/>
        </p:nvGraphicFramePr>
        <p:xfrm>
          <a:off x="406400" y="2325688"/>
          <a:ext cx="4159251" cy="519112"/>
        </p:xfrm>
        <a:graphic>
          <a:graphicData uri="http://schemas.openxmlformats.org/presentationml/2006/ole">
            <p:oleObj spid="_x0000_s1217538" name="Equation" r:id="rId3" imgW="1371600" imgH="254000" progId="">
              <p:embed/>
            </p:oleObj>
          </a:graphicData>
        </a:graphic>
      </p:graphicFrame>
      <p:graphicFrame>
        <p:nvGraphicFramePr>
          <p:cNvPr id="18438" name="Object 2"/>
          <p:cNvGraphicFramePr>
            <a:graphicFrameLocks noChangeAspect="1"/>
          </p:cNvGraphicFramePr>
          <p:nvPr/>
        </p:nvGraphicFramePr>
        <p:xfrm>
          <a:off x="6705600" y="2278063"/>
          <a:ext cx="1077384" cy="468312"/>
        </p:xfrm>
        <a:graphic>
          <a:graphicData uri="http://schemas.openxmlformats.org/presentationml/2006/ole">
            <p:oleObj spid="_x0000_s1217539" name="Equation" r:id="rId4" imgW="355446" imgH="228501" progId="">
              <p:embed/>
            </p:oleObj>
          </a:graphicData>
        </a:graphic>
      </p:graphicFrame>
      <p:sp>
        <p:nvSpPr>
          <p:cNvPr id="18439" name="Rectangle 3"/>
          <p:cNvSpPr>
            <a:spLocks noChangeArrowheads="1"/>
          </p:cNvSpPr>
          <p:nvPr/>
        </p:nvSpPr>
        <p:spPr bwMode="auto">
          <a:xfrm>
            <a:off x="3657600" y="2341563"/>
            <a:ext cx="8026400" cy="461665"/>
          </a:xfrm>
          <a:prstGeom prst="rect">
            <a:avLst/>
          </a:prstGeom>
          <a:noFill/>
          <a:ln w="9525">
            <a:noFill/>
            <a:miter lim="800000"/>
            <a:headEnd/>
            <a:tailEnd/>
          </a:ln>
        </p:spPr>
        <p:txBody>
          <a:bodyPr>
            <a:spAutoFit/>
          </a:bodyPr>
          <a:lstStyle/>
          <a:p>
            <a:pPr lvl="1" eaLnBrk="1" hangingPunct="1">
              <a:spcBef>
                <a:spcPts val="1800"/>
              </a:spcBef>
            </a:pPr>
            <a:r>
              <a:rPr lang="en-US" sz="2400" dirty="0"/>
              <a:t>   </a:t>
            </a:r>
            <a:r>
              <a:rPr lang="en-US" sz="2400" dirty="0" smtClean="0"/>
              <a:t>     is </a:t>
            </a:r>
            <a:r>
              <a:rPr lang="en-US" sz="2400" dirty="0"/>
              <a:t>greater than          = 1.96, so </a:t>
            </a:r>
            <a:r>
              <a:rPr lang="en-US" sz="2400" b="1" dirty="0"/>
              <a:t>reject </a:t>
            </a:r>
            <a:r>
              <a:rPr lang="en-US" sz="2400" b="1" i="1" dirty="0"/>
              <a:t>H</a:t>
            </a:r>
            <a:r>
              <a:rPr lang="en-US" sz="2400" b="1" baseline="-25000" dirty="0"/>
              <a:t>0</a:t>
            </a:r>
          </a:p>
        </p:txBody>
      </p:sp>
      <p:cxnSp>
        <p:nvCxnSpPr>
          <p:cNvPr id="38" name="Elbow Connector 37"/>
          <p:cNvCxnSpPr>
            <a:stCxn id="32" idx="4"/>
          </p:cNvCxnSpPr>
          <p:nvPr/>
        </p:nvCxnSpPr>
        <p:spPr>
          <a:xfrm rot="16200000" flipH="1">
            <a:off x="3031597" y="2515660"/>
            <a:ext cx="123825" cy="1128183"/>
          </a:xfrm>
          <a:prstGeom prst="bentConnector2">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8441" name="Freeform 50"/>
          <p:cNvSpPr>
            <a:spLocks/>
          </p:cNvSpPr>
          <p:nvPr/>
        </p:nvSpPr>
        <p:spPr bwMode="auto">
          <a:xfrm flipH="1">
            <a:off x="3062818" y="4465638"/>
            <a:ext cx="1102783"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18442" name="Text Box 83"/>
          <p:cNvSpPr txBox="1">
            <a:spLocks noChangeArrowheads="1"/>
          </p:cNvSpPr>
          <p:nvPr/>
        </p:nvSpPr>
        <p:spPr bwMode="auto">
          <a:xfrm>
            <a:off x="6929967" y="5819775"/>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18443" name="Freeform 50"/>
          <p:cNvSpPr>
            <a:spLocks/>
          </p:cNvSpPr>
          <p:nvPr/>
        </p:nvSpPr>
        <p:spPr bwMode="auto">
          <a:xfrm>
            <a:off x="6923617" y="4465638"/>
            <a:ext cx="1081616"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18444" name="Freeform 51"/>
          <p:cNvSpPr>
            <a:spLocks/>
          </p:cNvSpPr>
          <p:nvPr/>
        </p:nvSpPr>
        <p:spPr bwMode="auto">
          <a:xfrm>
            <a:off x="3056467" y="3733800"/>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18445" name="Freeform 57"/>
          <p:cNvSpPr>
            <a:spLocks/>
          </p:cNvSpPr>
          <p:nvPr/>
        </p:nvSpPr>
        <p:spPr bwMode="auto">
          <a:xfrm>
            <a:off x="3048001" y="4722814"/>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18446" name="Line 76"/>
          <p:cNvSpPr>
            <a:spLocks noChangeShapeType="1"/>
          </p:cNvSpPr>
          <p:nvPr/>
        </p:nvSpPr>
        <p:spPr bwMode="auto">
          <a:xfrm>
            <a:off x="4178300" y="5819775"/>
            <a:ext cx="274531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18447" name="Line 77"/>
          <p:cNvSpPr>
            <a:spLocks noChangeShapeType="1"/>
          </p:cNvSpPr>
          <p:nvPr/>
        </p:nvSpPr>
        <p:spPr bwMode="auto">
          <a:xfrm>
            <a:off x="6929967" y="5638800"/>
            <a:ext cx="0" cy="304800"/>
          </a:xfrm>
          <a:prstGeom prst="line">
            <a:avLst/>
          </a:prstGeom>
          <a:noFill/>
          <a:ln w="19050">
            <a:solidFill>
              <a:schemeClr val="tx1"/>
            </a:solidFill>
            <a:round/>
            <a:headEnd/>
            <a:tailEnd/>
          </a:ln>
          <a:effectLst/>
        </p:spPr>
        <p:txBody>
          <a:bodyPr wrap="none" anchor="ctr"/>
          <a:lstStyle/>
          <a:p>
            <a:endParaRPr lang="en-US"/>
          </a:p>
        </p:txBody>
      </p:sp>
      <p:sp>
        <p:nvSpPr>
          <p:cNvPr id="18448" name="Text Box 87"/>
          <p:cNvSpPr txBox="1">
            <a:spLocks noChangeArrowheads="1"/>
          </p:cNvSpPr>
          <p:nvPr/>
        </p:nvSpPr>
        <p:spPr bwMode="auto">
          <a:xfrm>
            <a:off x="4618567" y="5819776"/>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18449" name="Text Box 87"/>
          <p:cNvSpPr txBox="1">
            <a:spLocks noChangeArrowheads="1"/>
          </p:cNvSpPr>
          <p:nvPr/>
        </p:nvSpPr>
        <p:spPr bwMode="auto">
          <a:xfrm>
            <a:off x="4572000" y="4086226"/>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Do not reject </a:t>
            </a:r>
            <a:r>
              <a:rPr lang="en-US" sz="1400" i="1"/>
              <a:t>H</a:t>
            </a:r>
            <a:r>
              <a:rPr lang="en-US" sz="1400" baseline="-25000"/>
              <a:t>0</a:t>
            </a:r>
          </a:p>
        </p:txBody>
      </p:sp>
      <p:sp>
        <p:nvSpPr>
          <p:cNvPr id="18450" name="Rectangle 16"/>
          <p:cNvSpPr>
            <a:spLocks noChangeArrowheads="1"/>
          </p:cNvSpPr>
          <p:nvPr/>
        </p:nvSpPr>
        <p:spPr bwMode="auto">
          <a:xfrm>
            <a:off x="5304368" y="4724400"/>
            <a:ext cx="588433" cy="287338"/>
          </a:xfrm>
          <a:prstGeom prst="rect">
            <a:avLst/>
          </a:prstGeom>
          <a:noFill/>
          <a:ln w="9525">
            <a:noFill/>
            <a:miter lim="800000"/>
            <a:headEnd/>
            <a:tailEnd/>
          </a:ln>
          <a:effectLst/>
        </p:spPr>
        <p:txBody>
          <a:bodyPr lIns="90488" tIns="44450" rIns="90488" bIns="44450">
            <a:spAutoFit/>
          </a:bodyPr>
          <a:lstStyle/>
          <a:p>
            <a:pPr>
              <a:lnSpc>
                <a:spcPct val="80000"/>
              </a:lnSpc>
            </a:pPr>
            <a:r>
              <a:rPr lang="en-US" sz="1200" baseline="-25000"/>
              <a:t> </a:t>
            </a:r>
            <a:r>
              <a:rPr lang="en-US" sz="2400" baseline="-25000"/>
              <a:t>0</a:t>
            </a:r>
            <a:endParaRPr lang="en-US" baseline="-25000"/>
          </a:p>
        </p:txBody>
      </p:sp>
      <p:sp>
        <p:nvSpPr>
          <p:cNvPr id="18451" name="Line 64"/>
          <p:cNvSpPr>
            <a:spLocks noChangeShapeType="1"/>
          </p:cNvSpPr>
          <p:nvPr/>
        </p:nvSpPr>
        <p:spPr bwMode="auto">
          <a:xfrm flipH="1" flipV="1">
            <a:off x="5520267" y="4724400"/>
            <a:ext cx="0" cy="50800"/>
          </a:xfrm>
          <a:prstGeom prst="line">
            <a:avLst/>
          </a:prstGeom>
          <a:noFill/>
          <a:ln w="28575" cap="sq">
            <a:solidFill>
              <a:schemeClr val="tx2"/>
            </a:solidFill>
            <a:miter lim="800000"/>
            <a:headEnd/>
            <a:tailEnd/>
          </a:ln>
          <a:effectLst/>
        </p:spPr>
        <p:txBody>
          <a:bodyPr wrap="none"/>
          <a:lstStyle/>
          <a:p>
            <a:endParaRPr lang="en-US"/>
          </a:p>
        </p:txBody>
      </p:sp>
      <p:sp>
        <p:nvSpPr>
          <p:cNvPr id="18452" name="Line 74"/>
          <p:cNvSpPr>
            <a:spLocks noChangeShapeType="1"/>
          </p:cNvSpPr>
          <p:nvPr/>
        </p:nvSpPr>
        <p:spPr bwMode="auto">
          <a:xfrm>
            <a:off x="6929967" y="5819775"/>
            <a:ext cx="10287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graphicFrame>
        <p:nvGraphicFramePr>
          <p:cNvPr id="18453" name="Object 2"/>
          <p:cNvGraphicFramePr>
            <a:graphicFrameLocks noChangeAspect="1"/>
          </p:cNvGraphicFramePr>
          <p:nvPr/>
        </p:nvGraphicFramePr>
        <p:xfrm>
          <a:off x="7907867" y="5080000"/>
          <a:ext cx="973667" cy="255588"/>
        </p:xfrm>
        <a:graphic>
          <a:graphicData uri="http://schemas.openxmlformats.org/presentationml/2006/ole">
            <p:oleObj spid="_x0000_s1217540" name="Equation" r:id="rId5" imgW="507780" imgH="177723" progId="">
              <p:embed/>
            </p:oleObj>
          </a:graphicData>
        </a:graphic>
      </p:graphicFrame>
      <p:sp>
        <p:nvSpPr>
          <p:cNvPr id="18454" name="Rectangle 16"/>
          <p:cNvSpPr>
            <a:spLocks noChangeArrowheads="1"/>
          </p:cNvSpPr>
          <p:nvPr/>
        </p:nvSpPr>
        <p:spPr bwMode="auto">
          <a:xfrm>
            <a:off x="4927600" y="4314825"/>
            <a:ext cx="1270000" cy="319088"/>
          </a:xfrm>
          <a:prstGeom prst="rect">
            <a:avLst/>
          </a:prstGeom>
          <a:noFill/>
          <a:ln w="9525">
            <a:noFill/>
            <a:miter lim="800000"/>
            <a:headEnd/>
            <a:tailEnd/>
          </a:ln>
          <a:effectLst/>
        </p:spPr>
        <p:txBody>
          <a:bodyPr lIns="90488" tIns="44450" rIns="90488" bIns="44450">
            <a:spAutoFit/>
          </a:bodyPr>
          <a:lstStyle/>
          <a:p>
            <a:pPr>
              <a:lnSpc>
                <a:spcPct val="80000"/>
              </a:lnSpc>
            </a:pPr>
            <a:r>
              <a:rPr lang="en-US" sz="2800" i="1" baseline="-25000"/>
              <a:t> </a:t>
            </a:r>
            <a:r>
              <a:rPr lang="en-US" sz="2800" baseline="-25000"/>
              <a:t>0.95</a:t>
            </a:r>
            <a:endParaRPr lang="en-US" baseline="-25000"/>
          </a:p>
        </p:txBody>
      </p:sp>
      <p:graphicFrame>
        <p:nvGraphicFramePr>
          <p:cNvPr id="18455" name="Object 1"/>
          <p:cNvGraphicFramePr>
            <a:graphicFrameLocks noChangeAspect="1"/>
          </p:cNvGraphicFramePr>
          <p:nvPr/>
        </p:nvGraphicFramePr>
        <p:xfrm>
          <a:off x="5772152" y="5045075"/>
          <a:ext cx="1375833" cy="344488"/>
        </p:xfrm>
        <a:graphic>
          <a:graphicData uri="http://schemas.openxmlformats.org/presentationml/2006/ole">
            <p:oleObj spid="_x0000_s1217541" name="Equation" r:id="rId6" imgW="761669" imgH="228501" progId="">
              <p:embed/>
            </p:oleObj>
          </a:graphicData>
        </a:graphic>
      </p:graphicFrame>
      <p:sp>
        <p:nvSpPr>
          <p:cNvPr id="18456" name="Line 77"/>
          <p:cNvSpPr>
            <a:spLocks noChangeShapeType="1"/>
          </p:cNvSpPr>
          <p:nvPr/>
        </p:nvSpPr>
        <p:spPr bwMode="auto">
          <a:xfrm>
            <a:off x="6923617" y="4475163"/>
            <a:ext cx="0" cy="247650"/>
          </a:xfrm>
          <a:prstGeom prst="line">
            <a:avLst/>
          </a:prstGeom>
          <a:noFill/>
          <a:ln w="19050">
            <a:solidFill>
              <a:schemeClr val="tx1"/>
            </a:solidFill>
            <a:round/>
            <a:headEnd/>
            <a:tailEnd/>
          </a:ln>
          <a:effectLst/>
        </p:spPr>
        <p:txBody>
          <a:bodyPr wrap="none" anchor="ctr"/>
          <a:lstStyle/>
          <a:p>
            <a:endParaRPr lang="en-US"/>
          </a:p>
        </p:txBody>
      </p:sp>
      <p:sp>
        <p:nvSpPr>
          <p:cNvPr id="18457" name="Freeform 52"/>
          <p:cNvSpPr>
            <a:spLocks/>
          </p:cNvSpPr>
          <p:nvPr/>
        </p:nvSpPr>
        <p:spPr bwMode="auto">
          <a:xfrm>
            <a:off x="5507567" y="3733800"/>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18458" name="Line 77"/>
          <p:cNvSpPr>
            <a:spLocks noChangeShapeType="1"/>
          </p:cNvSpPr>
          <p:nvPr/>
        </p:nvSpPr>
        <p:spPr bwMode="auto">
          <a:xfrm>
            <a:off x="4165600" y="4467225"/>
            <a:ext cx="0" cy="247650"/>
          </a:xfrm>
          <a:prstGeom prst="line">
            <a:avLst/>
          </a:prstGeom>
          <a:noFill/>
          <a:ln w="19050">
            <a:solidFill>
              <a:schemeClr val="tx1"/>
            </a:solidFill>
            <a:round/>
            <a:headEnd/>
            <a:tailEnd/>
          </a:ln>
          <a:effectLst/>
        </p:spPr>
        <p:txBody>
          <a:bodyPr wrap="none" anchor="ctr"/>
          <a:lstStyle/>
          <a:p>
            <a:endParaRPr lang="en-US"/>
          </a:p>
        </p:txBody>
      </p:sp>
      <p:sp>
        <p:nvSpPr>
          <p:cNvPr id="18459" name="Text Box 83"/>
          <p:cNvSpPr txBox="1">
            <a:spLocks noChangeArrowheads="1"/>
          </p:cNvSpPr>
          <p:nvPr/>
        </p:nvSpPr>
        <p:spPr bwMode="auto">
          <a:xfrm>
            <a:off x="3149600" y="5819775"/>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18460" name="Line 77"/>
          <p:cNvSpPr>
            <a:spLocks noChangeShapeType="1"/>
          </p:cNvSpPr>
          <p:nvPr/>
        </p:nvSpPr>
        <p:spPr bwMode="auto">
          <a:xfrm>
            <a:off x="4165600" y="5638800"/>
            <a:ext cx="0" cy="304800"/>
          </a:xfrm>
          <a:prstGeom prst="line">
            <a:avLst/>
          </a:prstGeom>
          <a:noFill/>
          <a:ln w="19050">
            <a:solidFill>
              <a:schemeClr val="tx1"/>
            </a:solidFill>
            <a:round/>
            <a:headEnd/>
            <a:tailEnd/>
          </a:ln>
          <a:effectLst/>
        </p:spPr>
        <p:txBody>
          <a:bodyPr wrap="none" anchor="ctr"/>
          <a:lstStyle/>
          <a:p>
            <a:endParaRPr lang="en-US"/>
          </a:p>
        </p:txBody>
      </p:sp>
      <p:sp>
        <p:nvSpPr>
          <p:cNvPr id="18461" name="Line 74"/>
          <p:cNvSpPr>
            <a:spLocks noChangeShapeType="1"/>
          </p:cNvSpPr>
          <p:nvPr/>
        </p:nvSpPr>
        <p:spPr bwMode="auto">
          <a:xfrm>
            <a:off x="3149601" y="5819775"/>
            <a:ext cx="10287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graphicFrame>
        <p:nvGraphicFramePr>
          <p:cNvPr id="18462" name="Object 1"/>
          <p:cNvGraphicFramePr>
            <a:graphicFrameLocks noChangeAspect="1"/>
          </p:cNvGraphicFramePr>
          <p:nvPr/>
        </p:nvGraphicFramePr>
        <p:xfrm>
          <a:off x="3725333" y="5037139"/>
          <a:ext cx="1763184" cy="344487"/>
        </p:xfrm>
        <a:graphic>
          <a:graphicData uri="http://schemas.openxmlformats.org/presentationml/2006/ole">
            <p:oleObj spid="_x0000_s1217542" name="Equation" r:id="rId7" imgW="977900" imgH="228600" progId="">
              <p:embed/>
            </p:oleObj>
          </a:graphicData>
        </a:graphic>
      </p:graphicFrame>
      <p:sp>
        <p:nvSpPr>
          <p:cNvPr id="65" name="Oval 64"/>
          <p:cNvSpPr/>
          <p:nvPr/>
        </p:nvSpPr>
        <p:spPr>
          <a:xfrm>
            <a:off x="1981200" y="5181600"/>
            <a:ext cx="1778000" cy="4651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66" name="Straight Arrow Connector 65"/>
          <p:cNvCxnSpPr/>
          <p:nvPr/>
        </p:nvCxnSpPr>
        <p:spPr>
          <a:xfrm flipV="1">
            <a:off x="3251201" y="4749800"/>
            <a:ext cx="412751" cy="4587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8465" name="Object 8"/>
          <p:cNvGraphicFramePr>
            <a:graphicFrameLocks noChangeAspect="1"/>
          </p:cNvGraphicFramePr>
          <p:nvPr/>
        </p:nvGraphicFramePr>
        <p:xfrm>
          <a:off x="2226734" y="5233989"/>
          <a:ext cx="1352551" cy="344487"/>
        </p:xfrm>
        <a:graphic>
          <a:graphicData uri="http://schemas.openxmlformats.org/presentationml/2006/ole">
            <p:oleObj spid="_x0000_s1217543" name="Equation" r:id="rId8" imgW="749300" imgH="228600" progId="">
              <p:embed/>
            </p:oleObj>
          </a:graphicData>
        </a:graphic>
      </p:graphicFrame>
      <p:cxnSp>
        <p:nvCxnSpPr>
          <p:cNvPr id="54" name="Straight Arrow Connector 53"/>
          <p:cNvCxnSpPr>
            <a:endCxn id="18467" idx="1"/>
          </p:cNvCxnSpPr>
          <p:nvPr/>
        </p:nvCxnSpPr>
        <p:spPr>
          <a:xfrm flipH="1">
            <a:off x="3657601" y="3141664"/>
            <a:ext cx="6351" cy="15827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467" name="Line 64"/>
          <p:cNvSpPr>
            <a:spLocks noChangeShapeType="1"/>
          </p:cNvSpPr>
          <p:nvPr/>
        </p:nvSpPr>
        <p:spPr bwMode="auto">
          <a:xfrm flipH="1" flipV="1">
            <a:off x="3657600" y="4724400"/>
            <a:ext cx="0" cy="50800"/>
          </a:xfrm>
          <a:prstGeom prst="line">
            <a:avLst/>
          </a:prstGeom>
          <a:noFill/>
          <a:ln w="28575" cap="sq">
            <a:solidFill>
              <a:schemeClr val="tx2"/>
            </a:solidFill>
            <a:miter lim="800000"/>
            <a:headEnd/>
            <a:tailEnd/>
          </a:ln>
          <a:effectLst/>
        </p:spPr>
        <p:txBody>
          <a:bodyPr wrap="none"/>
          <a:lstStyle/>
          <a:p>
            <a:endParaRPr lang="en-US"/>
          </a:p>
        </p:txBody>
      </p:sp>
      <p:sp>
        <p:nvSpPr>
          <p:cNvPr id="18468" name="Line 77"/>
          <p:cNvSpPr>
            <a:spLocks noChangeShapeType="1"/>
          </p:cNvSpPr>
          <p:nvPr/>
        </p:nvSpPr>
        <p:spPr bwMode="auto">
          <a:xfrm>
            <a:off x="6908800" y="4724400"/>
            <a:ext cx="0" cy="304800"/>
          </a:xfrm>
          <a:prstGeom prst="line">
            <a:avLst/>
          </a:prstGeom>
          <a:noFill/>
          <a:ln w="19050">
            <a:solidFill>
              <a:schemeClr val="tx1"/>
            </a:solidFill>
            <a:round/>
            <a:headEnd type="arrow" w="med" len="med"/>
            <a:tailEnd/>
          </a:ln>
          <a:effectLst/>
        </p:spPr>
        <p:txBody>
          <a:bodyPr wrap="none" anchor="ctr"/>
          <a:lstStyle/>
          <a:p>
            <a:endParaRPr lang="en-US"/>
          </a:p>
        </p:txBody>
      </p:sp>
      <p:sp>
        <p:nvSpPr>
          <p:cNvPr id="18469" name="Line 77"/>
          <p:cNvSpPr>
            <a:spLocks noChangeShapeType="1"/>
          </p:cNvSpPr>
          <p:nvPr/>
        </p:nvSpPr>
        <p:spPr bwMode="auto">
          <a:xfrm>
            <a:off x="4165600" y="4724400"/>
            <a:ext cx="0" cy="304800"/>
          </a:xfrm>
          <a:prstGeom prst="line">
            <a:avLst/>
          </a:prstGeom>
          <a:noFill/>
          <a:ln w="19050">
            <a:solidFill>
              <a:schemeClr val="tx1"/>
            </a:solidFill>
            <a:round/>
            <a:headEnd type="arrow" w="med" len="med"/>
            <a:tailEnd/>
          </a:ln>
          <a:effectLst/>
        </p:spPr>
        <p:txBody>
          <a:bodyPr wrap="none" anchor="ctr"/>
          <a:lstStyle/>
          <a:p>
            <a:endParaRPr lang="en-US"/>
          </a:p>
        </p:txBody>
      </p:sp>
      <p:cxnSp>
        <p:nvCxnSpPr>
          <p:cNvPr id="41" name="Straight Connector 40"/>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45" name="Rectangle 44"/>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6" name="Rectangle 45"/>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19459" name="Content Placeholder 2"/>
          <p:cNvSpPr>
            <a:spLocks noGrp="1"/>
          </p:cNvSpPr>
          <p:nvPr>
            <p:ph idx="1"/>
          </p:nvPr>
        </p:nvSpPr>
        <p:spPr>
          <a:xfrm>
            <a:off x="609600" y="1524000"/>
            <a:ext cx="11480800" cy="1295400"/>
          </a:xfrm>
        </p:spPr>
        <p:txBody>
          <a:bodyPr>
            <a:normAutofit/>
          </a:bodyPr>
          <a:lstStyle/>
          <a:p>
            <a:pPr>
              <a:spcBef>
                <a:spcPts val="1800"/>
              </a:spcBef>
            </a:pPr>
            <a:r>
              <a:rPr lang="en-US" sz="2400" b="1" dirty="0" smtClean="0"/>
              <a:t>Example: </a:t>
            </a:r>
            <a:r>
              <a:rPr lang="en-US" sz="2400" dirty="0" smtClean="0">
                <a:solidFill>
                  <a:srgbClr val="00B400"/>
                </a:solidFill>
              </a:rPr>
              <a:t>(continued)</a:t>
            </a:r>
            <a:endParaRPr lang="en-US" sz="2400" dirty="0" smtClean="0"/>
          </a:p>
          <a:p>
            <a:pPr>
              <a:spcBef>
                <a:spcPts val="1800"/>
              </a:spcBef>
            </a:pPr>
            <a:r>
              <a:rPr lang="en-US" sz="2400" dirty="0" smtClean="0">
                <a:solidFill>
                  <a:srgbClr val="00B400"/>
                </a:solidFill>
              </a:rPr>
              <a:t>Step 6:</a:t>
            </a:r>
            <a:r>
              <a:rPr lang="en-US" sz="2400" dirty="0" smtClean="0"/>
              <a:t>  Calculate the </a:t>
            </a:r>
            <a:r>
              <a:rPr lang="en-US" sz="2400" i="1" dirty="0" smtClean="0"/>
              <a:t>p</a:t>
            </a:r>
            <a:r>
              <a:rPr lang="en-US" sz="2400" dirty="0" smtClean="0"/>
              <a:t>-value</a:t>
            </a:r>
          </a:p>
        </p:txBody>
      </p:sp>
      <p:sp>
        <p:nvSpPr>
          <p:cNvPr id="19460" name="Freeform 50"/>
          <p:cNvSpPr>
            <a:spLocks/>
          </p:cNvSpPr>
          <p:nvPr/>
        </p:nvSpPr>
        <p:spPr bwMode="auto">
          <a:xfrm flipH="1">
            <a:off x="3062818" y="4589463"/>
            <a:ext cx="601133" cy="139700"/>
          </a:xfrm>
          <a:custGeom>
            <a:avLst/>
            <a:gdLst>
              <a:gd name="T0" fmla="*/ 2147483647 w 5488"/>
              <a:gd name="T1" fmla="*/ 2147483647 h 10355"/>
              <a:gd name="T2" fmla="*/ 2147483647 w 5488"/>
              <a:gd name="T3" fmla="*/ 2147483647 h 10355"/>
              <a:gd name="T4" fmla="*/ 2147483647 w 5488"/>
              <a:gd name="T5" fmla="*/ 2147483647 h 10355"/>
              <a:gd name="T6" fmla="*/ 2147483647 w 5488"/>
              <a:gd name="T7" fmla="*/ 0 h 10355"/>
              <a:gd name="T8" fmla="*/ 2147483647 w 5488"/>
              <a:gd name="T9" fmla="*/ 2147483647 h 10355"/>
              <a:gd name="T10" fmla="*/ 2147483647 w 5488"/>
              <a:gd name="T11" fmla="*/ 2147483647 h 103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88" h="10355">
                <a:moveTo>
                  <a:pt x="5321" y="4825"/>
                </a:moveTo>
                <a:lnTo>
                  <a:pt x="2766" y="2706"/>
                </a:lnTo>
                <a:lnTo>
                  <a:pt x="1132" y="3060"/>
                </a:lnTo>
                <a:lnTo>
                  <a:pt x="5" y="0"/>
                </a:lnTo>
                <a:cubicBezTo>
                  <a:pt x="25" y="6155"/>
                  <a:pt x="-13" y="4198"/>
                  <a:pt x="7" y="10355"/>
                </a:cubicBezTo>
                <a:lnTo>
                  <a:pt x="5488" y="10000"/>
                </a:lnTo>
              </a:path>
            </a:pathLst>
          </a:custGeom>
          <a:solidFill>
            <a:srgbClr val="FFC000"/>
          </a:solidFill>
          <a:ln w="9525">
            <a:noFill/>
            <a:round/>
            <a:headEnd/>
            <a:tailEnd/>
          </a:ln>
        </p:spPr>
        <p:txBody>
          <a:bodyPr/>
          <a:lstStyle/>
          <a:p>
            <a:endParaRPr lang="en-US"/>
          </a:p>
        </p:txBody>
      </p:sp>
      <p:sp>
        <p:nvSpPr>
          <p:cNvPr id="19461" name="Freeform 50"/>
          <p:cNvSpPr>
            <a:spLocks/>
          </p:cNvSpPr>
          <p:nvPr/>
        </p:nvSpPr>
        <p:spPr bwMode="auto">
          <a:xfrm>
            <a:off x="7298267" y="4579938"/>
            <a:ext cx="706967" cy="144462"/>
          </a:xfrm>
          <a:custGeom>
            <a:avLst/>
            <a:gdLst>
              <a:gd name="T0" fmla="*/ 2147483647 w 6577"/>
              <a:gd name="T1" fmla="*/ 2147483647 h 10002"/>
              <a:gd name="T2" fmla="*/ 2147483647 w 6577"/>
              <a:gd name="T3" fmla="*/ 2147483647 h 10002"/>
              <a:gd name="T4" fmla="*/ 2147483647 w 6577"/>
              <a:gd name="T5" fmla="*/ 2147483647 h 10002"/>
              <a:gd name="T6" fmla="*/ 2147483647 w 6577"/>
              <a:gd name="T7" fmla="*/ 0 h 10002"/>
              <a:gd name="T8" fmla="*/ 2147483647 w 6577"/>
              <a:gd name="T9" fmla="*/ 2147483647 h 10002"/>
              <a:gd name="T10" fmla="*/ 2147483647 w 6577"/>
              <a:gd name="T11" fmla="*/ 2147483647 h 100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77" h="10002">
                <a:moveTo>
                  <a:pt x="6410" y="5166"/>
                </a:moveTo>
                <a:lnTo>
                  <a:pt x="3855" y="3186"/>
                </a:lnTo>
                <a:lnTo>
                  <a:pt x="1179" y="2200"/>
                </a:lnTo>
                <a:lnTo>
                  <a:pt x="62" y="0"/>
                </a:lnTo>
                <a:cubicBezTo>
                  <a:pt x="82" y="5750"/>
                  <a:pt x="-17" y="4250"/>
                  <a:pt x="3" y="10002"/>
                </a:cubicBezTo>
                <a:lnTo>
                  <a:pt x="6577" y="10000"/>
                </a:lnTo>
              </a:path>
            </a:pathLst>
          </a:custGeom>
          <a:solidFill>
            <a:srgbClr val="FFC000"/>
          </a:solidFill>
          <a:ln w="9525">
            <a:noFill/>
            <a:round/>
            <a:headEnd/>
            <a:tailEnd/>
          </a:ln>
        </p:spPr>
        <p:txBody>
          <a:bodyPr/>
          <a:lstStyle/>
          <a:p>
            <a:endParaRPr lang="en-US"/>
          </a:p>
        </p:txBody>
      </p:sp>
      <p:sp>
        <p:nvSpPr>
          <p:cNvPr id="19462" name="Freeform 51"/>
          <p:cNvSpPr>
            <a:spLocks/>
          </p:cNvSpPr>
          <p:nvPr/>
        </p:nvSpPr>
        <p:spPr bwMode="auto">
          <a:xfrm>
            <a:off x="3056467" y="3733800"/>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19463" name="Freeform 57"/>
          <p:cNvSpPr>
            <a:spLocks/>
          </p:cNvSpPr>
          <p:nvPr/>
        </p:nvSpPr>
        <p:spPr bwMode="auto">
          <a:xfrm>
            <a:off x="3048001" y="4722814"/>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19464" name="Rectangle 16"/>
          <p:cNvSpPr>
            <a:spLocks noChangeArrowheads="1"/>
          </p:cNvSpPr>
          <p:nvPr/>
        </p:nvSpPr>
        <p:spPr bwMode="auto">
          <a:xfrm>
            <a:off x="5304368" y="4724400"/>
            <a:ext cx="588433" cy="287338"/>
          </a:xfrm>
          <a:prstGeom prst="rect">
            <a:avLst/>
          </a:prstGeom>
          <a:noFill/>
          <a:ln w="9525">
            <a:noFill/>
            <a:miter lim="800000"/>
            <a:headEnd/>
            <a:tailEnd/>
          </a:ln>
          <a:effectLst/>
        </p:spPr>
        <p:txBody>
          <a:bodyPr lIns="90488" tIns="44450" rIns="90488" bIns="44450">
            <a:spAutoFit/>
          </a:bodyPr>
          <a:lstStyle/>
          <a:p>
            <a:pPr>
              <a:lnSpc>
                <a:spcPct val="80000"/>
              </a:lnSpc>
            </a:pPr>
            <a:r>
              <a:rPr lang="en-US" sz="1200" baseline="-25000"/>
              <a:t> </a:t>
            </a:r>
            <a:r>
              <a:rPr lang="en-US" sz="2400" baseline="-25000"/>
              <a:t>0</a:t>
            </a:r>
            <a:endParaRPr lang="en-US" baseline="-25000"/>
          </a:p>
        </p:txBody>
      </p:sp>
      <p:sp>
        <p:nvSpPr>
          <p:cNvPr id="19465" name="Line 64"/>
          <p:cNvSpPr>
            <a:spLocks noChangeShapeType="1"/>
          </p:cNvSpPr>
          <p:nvPr/>
        </p:nvSpPr>
        <p:spPr bwMode="auto">
          <a:xfrm flipH="1" flipV="1">
            <a:off x="5520267" y="4724400"/>
            <a:ext cx="0" cy="50800"/>
          </a:xfrm>
          <a:prstGeom prst="line">
            <a:avLst/>
          </a:prstGeom>
          <a:noFill/>
          <a:ln w="28575" cap="sq">
            <a:solidFill>
              <a:schemeClr val="tx2"/>
            </a:solidFill>
            <a:miter lim="800000"/>
            <a:headEnd/>
            <a:tailEnd/>
          </a:ln>
          <a:effectLst/>
        </p:spPr>
        <p:txBody>
          <a:bodyPr wrap="none"/>
          <a:lstStyle/>
          <a:p>
            <a:endParaRPr lang="en-US"/>
          </a:p>
        </p:txBody>
      </p:sp>
      <p:graphicFrame>
        <p:nvGraphicFramePr>
          <p:cNvPr id="19466" name="Object 2"/>
          <p:cNvGraphicFramePr>
            <a:graphicFrameLocks noChangeAspect="1"/>
          </p:cNvGraphicFramePr>
          <p:nvPr/>
        </p:nvGraphicFramePr>
        <p:xfrm>
          <a:off x="8475133" y="5154614"/>
          <a:ext cx="973667" cy="255587"/>
        </p:xfrm>
        <a:graphic>
          <a:graphicData uri="http://schemas.openxmlformats.org/presentationml/2006/ole">
            <p:oleObj spid="_x0000_s1218562" name="Equation" r:id="rId3" imgW="507780" imgH="177723" progId="">
              <p:embed/>
            </p:oleObj>
          </a:graphicData>
        </a:graphic>
      </p:graphicFrame>
      <p:sp>
        <p:nvSpPr>
          <p:cNvPr id="19467" name="Line 77"/>
          <p:cNvSpPr>
            <a:spLocks noChangeShapeType="1"/>
          </p:cNvSpPr>
          <p:nvPr/>
        </p:nvSpPr>
        <p:spPr bwMode="auto">
          <a:xfrm>
            <a:off x="7315200" y="4595813"/>
            <a:ext cx="0" cy="127000"/>
          </a:xfrm>
          <a:prstGeom prst="line">
            <a:avLst/>
          </a:prstGeom>
          <a:noFill/>
          <a:ln w="19050">
            <a:solidFill>
              <a:schemeClr val="tx1"/>
            </a:solidFill>
            <a:round/>
            <a:headEnd/>
            <a:tailEnd/>
          </a:ln>
          <a:effectLst/>
        </p:spPr>
        <p:txBody>
          <a:bodyPr wrap="none" anchor="ctr"/>
          <a:lstStyle/>
          <a:p>
            <a:endParaRPr lang="en-US"/>
          </a:p>
        </p:txBody>
      </p:sp>
      <p:sp>
        <p:nvSpPr>
          <p:cNvPr id="19468" name="Freeform 52"/>
          <p:cNvSpPr>
            <a:spLocks/>
          </p:cNvSpPr>
          <p:nvPr/>
        </p:nvSpPr>
        <p:spPr bwMode="auto">
          <a:xfrm>
            <a:off x="5507567" y="3733800"/>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19469" name="Line 77"/>
          <p:cNvSpPr>
            <a:spLocks noChangeShapeType="1"/>
          </p:cNvSpPr>
          <p:nvPr/>
        </p:nvSpPr>
        <p:spPr bwMode="auto">
          <a:xfrm>
            <a:off x="3657600" y="4591051"/>
            <a:ext cx="0" cy="123825"/>
          </a:xfrm>
          <a:prstGeom prst="line">
            <a:avLst/>
          </a:prstGeom>
          <a:noFill/>
          <a:ln w="19050">
            <a:solidFill>
              <a:schemeClr val="tx1"/>
            </a:solidFill>
            <a:round/>
            <a:headEnd/>
            <a:tailEnd/>
          </a:ln>
          <a:effectLst/>
        </p:spPr>
        <p:txBody>
          <a:bodyPr wrap="none" anchor="ctr"/>
          <a:lstStyle/>
          <a:p>
            <a:endParaRPr lang="en-US"/>
          </a:p>
        </p:txBody>
      </p:sp>
      <p:sp>
        <p:nvSpPr>
          <p:cNvPr id="37" name="Oval 36"/>
          <p:cNvSpPr/>
          <p:nvPr/>
        </p:nvSpPr>
        <p:spPr>
          <a:xfrm>
            <a:off x="2891368" y="5035551"/>
            <a:ext cx="1680633" cy="4349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9471" name="Object 38"/>
          <p:cNvGraphicFramePr>
            <a:graphicFrameLocks noChangeAspect="1"/>
          </p:cNvGraphicFramePr>
          <p:nvPr/>
        </p:nvGraphicFramePr>
        <p:xfrm>
          <a:off x="3062818" y="5105400"/>
          <a:ext cx="1305983" cy="344488"/>
        </p:xfrm>
        <a:graphic>
          <a:graphicData uri="http://schemas.openxmlformats.org/presentationml/2006/ole">
            <p:oleObj spid="_x0000_s1218563" name="Equation" r:id="rId4" imgW="723586" imgH="228501" progId="">
              <p:embed/>
            </p:oleObj>
          </a:graphicData>
        </a:graphic>
      </p:graphicFrame>
      <p:sp>
        <p:nvSpPr>
          <p:cNvPr id="19472" name="Line 64"/>
          <p:cNvSpPr>
            <a:spLocks noChangeShapeType="1"/>
          </p:cNvSpPr>
          <p:nvPr/>
        </p:nvSpPr>
        <p:spPr bwMode="auto">
          <a:xfrm flipH="1" flipV="1">
            <a:off x="3657600" y="4724400"/>
            <a:ext cx="0" cy="50800"/>
          </a:xfrm>
          <a:prstGeom prst="line">
            <a:avLst/>
          </a:prstGeom>
          <a:noFill/>
          <a:ln w="28575" cap="sq">
            <a:solidFill>
              <a:schemeClr val="tx2"/>
            </a:solidFill>
            <a:miter lim="800000"/>
            <a:headEnd/>
            <a:tailEnd/>
          </a:ln>
          <a:effectLst/>
        </p:spPr>
        <p:txBody>
          <a:bodyPr wrap="none"/>
          <a:lstStyle/>
          <a:p>
            <a:endParaRPr lang="en-US"/>
          </a:p>
        </p:txBody>
      </p:sp>
      <p:sp>
        <p:nvSpPr>
          <p:cNvPr id="19473" name="Line 77"/>
          <p:cNvSpPr>
            <a:spLocks noChangeShapeType="1"/>
          </p:cNvSpPr>
          <p:nvPr/>
        </p:nvSpPr>
        <p:spPr bwMode="auto">
          <a:xfrm>
            <a:off x="3657600" y="4800600"/>
            <a:ext cx="0" cy="304800"/>
          </a:xfrm>
          <a:prstGeom prst="line">
            <a:avLst/>
          </a:prstGeom>
          <a:noFill/>
          <a:ln w="19050">
            <a:solidFill>
              <a:schemeClr val="tx1"/>
            </a:solidFill>
            <a:round/>
            <a:headEnd type="arrow" w="med" len="med"/>
            <a:tailEnd/>
          </a:ln>
          <a:effectLst/>
        </p:spPr>
        <p:txBody>
          <a:bodyPr wrap="none" anchor="ctr"/>
          <a:lstStyle/>
          <a:p>
            <a:endParaRPr lang="en-US"/>
          </a:p>
        </p:txBody>
      </p:sp>
      <p:sp>
        <p:nvSpPr>
          <p:cNvPr id="19474" name="Line 77"/>
          <p:cNvSpPr>
            <a:spLocks noChangeShapeType="1"/>
          </p:cNvSpPr>
          <p:nvPr/>
        </p:nvSpPr>
        <p:spPr bwMode="auto">
          <a:xfrm>
            <a:off x="7315200" y="4800600"/>
            <a:ext cx="0" cy="304800"/>
          </a:xfrm>
          <a:prstGeom prst="line">
            <a:avLst/>
          </a:prstGeom>
          <a:noFill/>
          <a:ln w="19050">
            <a:solidFill>
              <a:schemeClr val="tx1"/>
            </a:solidFill>
            <a:round/>
            <a:headEnd type="arrow" w="med" len="med"/>
            <a:tailEnd/>
          </a:ln>
          <a:effectLst/>
        </p:spPr>
        <p:txBody>
          <a:bodyPr wrap="none" anchor="ctr"/>
          <a:lstStyle/>
          <a:p>
            <a:endParaRPr lang="en-US"/>
          </a:p>
        </p:txBody>
      </p:sp>
      <p:sp>
        <p:nvSpPr>
          <p:cNvPr id="19475" name="Line 64"/>
          <p:cNvSpPr>
            <a:spLocks noChangeShapeType="1"/>
          </p:cNvSpPr>
          <p:nvPr/>
        </p:nvSpPr>
        <p:spPr bwMode="auto">
          <a:xfrm flipH="1" flipV="1">
            <a:off x="7315200" y="4724400"/>
            <a:ext cx="0" cy="50800"/>
          </a:xfrm>
          <a:prstGeom prst="line">
            <a:avLst/>
          </a:prstGeom>
          <a:noFill/>
          <a:ln w="28575" cap="sq">
            <a:solidFill>
              <a:schemeClr val="tx2"/>
            </a:solidFill>
            <a:miter lim="800000"/>
            <a:headEnd/>
            <a:tailEnd/>
          </a:ln>
          <a:effectLst/>
        </p:spPr>
        <p:txBody>
          <a:bodyPr wrap="none"/>
          <a:lstStyle/>
          <a:p>
            <a:endParaRPr lang="en-US"/>
          </a:p>
        </p:txBody>
      </p:sp>
      <p:graphicFrame>
        <p:nvGraphicFramePr>
          <p:cNvPr id="19476" name="Object 4"/>
          <p:cNvGraphicFramePr>
            <a:graphicFrameLocks noChangeAspect="1"/>
          </p:cNvGraphicFramePr>
          <p:nvPr/>
        </p:nvGraphicFramePr>
        <p:xfrm>
          <a:off x="6800851" y="5105400"/>
          <a:ext cx="1145116" cy="344488"/>
        </p:xfrm>
        <a:graphic>
          <a:graphicData uri="http://schemas.openxmlformats.org/presentationml/2006/ole">
            <p:oleObj spid="_x0000_s1218564" name="Equation" r:id="rId5" imgW="634725" imgH="228501" progId="">
              <p:embed/>
            </p:oleObj>
          </a:graphicData>
        </a:graphic>
      </p:graphicFrame>
      <p:sp>
        <p:nvSpPr>
          <p:cNvPr id="49" name="Oval 48"/>
          <p:cNvSpPr/>
          <p:nvPr/>
        </p:nvSpPr>
        <p:spPr>
          <a:xfrm>
            <a:off x="6604000" y="5029200"/>
            <a:ext cx="1625600" cy="4651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478" name="Text Box 87"/>
          <p:cNvSpPr txBox="1">
            <a:spLocks noChangeArrowheads="1"/>
          </p:cNvSpPr>
          <p:nvPr/>
        </p:nvSpPr>
        <p:spPr bwMode="auto">
          <a:xfrm>
            <a:off x="7569200" y="4105276"/>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Area = 0.0113</a:t>
            </a:r>
            <a:endParaRPr lang="en-US" sz="1400" baseline="-25000"/>
          </a:p>
        </p:txBody>
      </p:sp>
      <p:sp>
        <p:nvSpPr>
          <p:cNvPr id="19479" name="Text Box 87"/>
          <p:cNvSpPr txBox="1">
            <a:spLocks noChangeArrowheads="1"/>
          </p:cNvSpPr>
          <p:nvPr/>
        </p:nvSpPr>
        <p:spPr bwMode="auto">
          <a:xfrm>
            <a:off x="1828800" y="4114801"/>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Area = 0.0113</a:t>
            </a:r>
            <a:endParaRPr lang="en-US" sz="1400" baseline="-25000"/>
          </a:p>
        </p:txBody>
      </p:sp>
      <p:sp>
        <p:nvSpPr>
          <p:cNvPr id="19480" name="Line 40"/>
          <p:cNvSpPr>
            <a:spLocks noChangeShapeType="1"/>
          </p:cNvSpPr>
          <p:nvPr/>
        </p:nvSpPr>
        <p:spPr bwMode="auto">
          <a:xfrm flipH="1">
            <a:off x="7620000" y="4356100"/>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19481" name="Line 40"/>
          <p:cNvSpPr>
            <a:spLocks noChangeShapeType="1"/>
          </p:cNvSpPr>
          <p:nvPr/>
        </p:nvSpPr>
        <p:spPr bwMode="auto">
          <a:xfrm>
            <a:off x="3251200" y="4343400"/>
            <a:ext cx="188384"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graphicFrame>
        <p:nvGraphicFramePr>
          <p:cNvPr id="19482" name="Object 5"/>
          <p:cNvGraphicFramePr>
            <a:graphicFrameLocks noChangeAspect="1"/>
          </p:cNvGraphicFramePr>
          <p:nvPr/>
        </p:nvGraphicFramePr>
        <p:xfrm>
          <a:off x="1845733" y="2819401"/>
          <a:ext cx="9838267" cy="404813"/>
        </p:xfrm>
        <a:graphic>
          <a:graphicData uri="http://schemas.openxmlformats.org/presentationml/2006/ole">
            <p:oleObj spid="_x0000_s1218565" name="Equation" r:id="rId6" imgW="3746500" imgH="228600" progId="">
              <p:embed/>
            </p:oleObj>
          </a:graphicData>
        </a:graphic>
      </p:graphicFrame>
      <p:sp>
        <p:nvSpPr>
          <p:cNvPr id="19483" name="Rectangle 6"/>
          <p:cNvSpPr>
            <a:spLocks noChangeArrowheads="1"/>
          </p:cNvSpPr>
          <p:nvPr/>
        </p:nvSpPr>
        <p:spPr bwMode="auto">
          <a:xfrm>
            <a:off x="609600" y="2819400"/>
            <a:ext cx="954107" cy="369332"/>
          </a:xfrm>
          <a:prstGeom prst="rect">
            <a:avLst/>
          </a:prstGeom>
          <a:noFill/>
          <a:ln w="9525">
            <a:noFill/>
            <a:miter lim="800000"/>
            <a:headEnd/>
            <a:tailEnd/>
          </a:ln>
        </p:spPr>
        <p:txBody>
          <a:bodyPr wrap="none">
            <a:spAutoFit/>
          </a:bodyPr>
          <a:lstStyle/>
          <a:p>
            <a:pPr eaLnBrk="1" hangingPunct="1">
              <a:spcBef>
                <a:spcPts val="1800"/>
              </a:spcBef>
            </a:pPr>
            <a:r>
              <a:rPr lang="en-US" i="1" dirty="0"/>
              <a:t>p</a:t>
            </a:r>
            <a:r>
              <a:rPr lang="en-US" dirty="0"/>
              <a:t>-value</a:t>
            </a:r>
          </a:p>
        </p:txBody>
      </p:sp>
      <p:sp>
        <p:nvSpPr>
          <p:cNvPr id="8" name="Rectangle 7"/>
          <p:cNvSpPr/>
          <p:nvPr/>
        </p:nvSpPr>
        <p:spPr>
          <a:xfrm>
            <a:off x="609600" y="2743200"/>
            <a:ext cx="11074400" cy="533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485" name="Rectangle 56"/>
          <p:cNvSpPr>
            <a:spLocks noChangeArrowheads="1"/>
          </p:cNvSpPr>
          <p:nvPr/>
        </p:nvSpPr>
        <p:spPr bwMode="auto">
          <a:xfrm>
            <a:off x="711200" y="5808663"/>
            <a:ext cx="10871200" cy="400050"/>
          </a:xfrm>
          <a:prstGeom prst="rect">
            <a:avLst/>
          </a:prstGeom>
          <a:noFill/>
          <a:ln w="9525">
            <a:noFill/>
            <a:miter lim="800000"/>
            <a:headEnd/>
            <a:tailEnd/>
          </a:ln>
        </p:spPr>
        <p:txBody>
          <a:bodyPr>
            <a:spAutoFit/>
          </a:bodyPr>
          <a:lstStyle/>
          <a:p>
            <a:pPr eaLnBrk="1" hangingPunct="1">
              <a:spcBef>
                <a:spcPts val="1800"/>
              </a:spcBef>
            </a:pPr>
            <a:r>
              <a:rPr lang="en-US" sz="2000"/>
              <a:t>Because the </a:t>
            </a:r>
            <a:r>
              <a:rPr lang="en-US" sz="2000" i="1"/>
              <a:t>p</a:t>
            </a:r>
            <a:r>
              <a:rPr lang="en-US" sz="2000"/>
              <a:t>-value = 0.0226 &lt; </a:t>
            </a:r>
            <a:r>
              <a:rPr lang="el-GR" sz="2000" i="1"/>
              <a:t>α</a:t>
            </a:r>
            <a:r>
              <a:rPr lang="en-US" sz="2000"/>
              <a:t> = 0.05, we reject the null hypothesis</a:t>
            </a:r>
          </a:p>
        </p:txBody>
      </p:sp>
      <p:cxnSp>
        <p:nvCxnSpPr>
          <p:cNvPr id="33" name="Straight Connector 32"/>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6" name="Rectangle 35"/>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8" name="Rectangle 37"/>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9" name="Rectangle 38"/>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20483" name="Content Placeholder 2"/>
          <p:cNvSpPr>
            <a:spLocks noGrp="1"/>
          </p:cNvSpPr>
          <p:nvPr>
            <p:ph idx="1"/>
          </p:nvPr>
        </p:nvSpPr>
        <p:spPr>
          <a:xfrm>
            <a:off x="609600" y="1524001"/>
            <a:ext cx="11198578" cy="4297363"/>
          </a:xfrm>
        </p:spPr>
        <p:txBody>
          <a:bodyPr>
            <a:normAutofit/>
          </a:bodyPr>
          <a:lstStyle/>
          <a:p>
            <a:pPr>
              <a:spcBef>
                <a:spcPts val="1800"/>
              </a:spcBef>
            </a:pPr>
            <a:r>
              <a:rPr lang="en-US" sz="2400" b="1" dirty="0" smtClean="0">
                <a:solidFill>
                  <a:schemeClr val="tx1"/>
                </a:solidFill>
              </a:rPr>
              <a:t>Example: </a:t>
            </a:r>
            <a:r>
              <a:rPr lang="en-US" sz="2400" dirty="0" smtClean="0">
                <a:solidFill>
                  <a:schemeClr val="tx1"/>
                </a:solidFill>
              </a:rPr>
              <a:t>(continued)</a:t>
            </a:r>
          </a:p>
          <a:p>
            <a:pPr>
              <a:spcBef>
                <a:spcPts val="1800"/>
              </a:spcBef>
            </a:pPr>
            <a:r>
              <a:rPr lang="en-US" sz="2400" dirty="0" smtClean="0">
                <a:solidFill>
                  <a:schemeClr val="tx1"/>
                </a:solidFill>
              </a:rPr>
              <a:t>Step 7:  State the conclusion</a:t>
            </a:r>
          </a:p>
          <a:p>
            <a:pPr marL="857250" lvl="1" indent="-342900"/>
            <a:r>
              <a:rPr lang="en-US" sz="2400" dirty="0" smtClean="0">
                <a:solidFill>
                  <a:schemeClr val="tx1"/>
                </a:solidFill>
              </a:rPr>
              <a:t>By rejecting the null hypothesis, we have support for the alternative hypothesis. According to these two samples, we have evidence to conclude that the average spending on food by fans in Chicago is not equal to the average in New York.</a:t>
            </a:r>
          </a:p>
        </p:txBody>
      </p:sp>
      <p:cxnSp>
        <p:nvCxnSpPr>
          <p:cNvPr id="7" name="Straight Connector 6"/>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Using a Confidence Interval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24579" name="Content Placeholder 2"/>
          <p:cNvSpPr>
            <a:spLocks noGrp="1"/>
          </p:cNvSpPr>
          <p:nvPr>
            <p:ph idx="1"/>
          </p:nvPr>
        </p:nvSpPr>
        <p:spPr>
          <a:xfrm>
            <a:off x="609599" y="1524001"/>
            <a:ext cx="11311467" cy="4297363"/>
          </a:xfrm>
        </p:spPr>
        <p:txBody>
          <a:bodyPr>
            <a:normAutofit/>
          </a:bodyPr>
          <a:lstStyle/>
          <a:p>
            <a:pPr>
              <a:spcBef>
                <a:spcPts val="1200"/>
              </a:spcBef>
            </a:pPr>
            <a:r>
              <a:rPr lang="en-US" sz="2400" b="1" u="sng" dirty="0" smtClean="0">
                <a:solidFill>
                  <a:schemeClr val="tx1"/>
                </a:solidFill>
              </a:rPr>
              <a:t>Goal:  </a:t>
            </a:r>
            <a:r>
              <a:rPr lang="en-US" sz="2400" dirty="0" smtClean="0">
                <a:solidFill>
                  <a:schemeClr val="tx1"/>
                </a:solidFill>
              </a:rPr>
              <a:t>develop an </a:t>
            </a:r>
            <a:r>
              <a:rPr lang="en-US" sz="2400" b="1" dirty="0" smtClean="0">
                <a:solidFill>
                  <a:schemeClr val="tx1"/>
                </a:solidFill>
              </a:rPr>
              <a:t>interval estimate </a:t>
            </a:r>
            <a:r>
              <a:rPr lang="en-US" sz="2400" dirty="0" smtClean="0">
                <a:solidFill>
                  <a:schemeClr val="tx1"/>
                </a:solidFill>
              </a:rPr>
              <a:t>for the true difference in the population means</a:t>
            </a:r>
          </a:p>
          <a:p>
            <a:pPr lvl="1">
              <a:spcBef>
                <a:spcPts val="1200"/>
              </a:spcBef>
            </a:pPr>
            <a:r>
              <a:rPr lang="en-US" sz="2400" dirty="0" smtClean="0">
                <a:solidFill>
                  <a:schemeClr val="tx1"/>
                </a:solidFill>
              </a:rPr>
              <a:t>Assume:  both sample sizes are 30 or more, or, with smaller sample sizes, the populations are normally distributed</a:t>
            </a:r>
          </a:p>
          <a:p>
            <a:pPr>
              <a:spcBef>
                <a:spcPts val="1200"/>
              </a:spcBef>
            </a:pPr>
            <a:r>
              <a:rPr lang="en-US" sz="2400" dirty="0" smtClean="0">
                <a:solidFill>
                  <a:schemeClr val="tx1"/>
                </a:solidFill>
              </a:rPr>
              <a:t>Formulas for the Confidence Interval for the Difference in the Means of Two Independent Populations (</a:t>
            </a:r>
            <a:r>
              <a:rPr lang="el-GR" sz="2400" i="1" dirty="0" smtClean="0">
                <a:solidFill>
                  <a:schemeClr val="tx1"/>
                </a:solidFill>
              </a:rPr>
              <a:t>σ</a:t>
            </a:r>
            <a:r>
              <a:rPr lang="en-US" sz="2400" baseline="-25000" dirty="0" smtClean="0">
                <a:solidFill>
                  <a:schemeClr val="tx1"/>
                </a:solidFill>
              </a:rPr>
              <a:t>1</a:t>
            </a:r>
            <a:r>
              <a:rPr lang="en-US" sz="2400" dirty="0" smtClean="0">
                <a:solidFill>
                  <a:schemeClr val="tx1"/>
                </a:solidFill>
              </a:rPr>
              <a:t> and </a:t>
            </a:r>
            <a:r>
              <a:rPr lang="el-GR" sz="2400" i="1" dirty="0" smtClean="0">
                <a:solidFill>
                  <a:schemeClr val="tx1"/>
                </a:solidFill>
              </a:rPr>
              <a:t>σ</a:t>
            </a:r>
            <a:r>
              <a:rPr lang="en-US" sz="2400" baseline="-25000" dirty="0" smtClean="0">
                <a:solidFill>
                  <a:schemeClr val="tx1"/>
                </a:solidFill>
              </a:rPr>
              <a:t>2</a:t>
            </a:r>
            <a:r>
              <a:rPr lang="en-US" sz="2400" dirty="0" smtClean="0">
                <a:solidFill>
                  <a:schemeClr val="tx1"/>
                </a:solidFill>
              </a:rPr>
              <a:t> Known):</a:t>
            </a:r>
          </a:p>
        </p:txBody>
      </p:sp>
      <p:graphicFrame>
        <p:nvGraphicFramePr>
          <p:cNvPr id="24580" name="Object 1"/>
          <p:cNvGraphicFramePr>
            <a:graphicFrameLocks noChangeAspect="1"/>
          </p:cNvGraphicFramePr>
          <p:nvPr/>
        </p:nvGraphicFramePr>
        <p:xfrm>
          <a:off x="2829985" y="4419601"/>
          <a:ext cx="6532033" cy="1338263"/>
        </p:xfrm>
        <a:graphic>
          <a:graphicData uri="http://schemas.openxmlformats.org/presentationml/2006/ole">
            <p:oleObj spid="_x0000_s1219586" name="Equation" r:id="rId3" imgW="1866900" imgH="508000"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383822"/>
            <a:ext cx="11763021" cy="5779911"/>
          </a:xfrm>
        </p:spPr>
        <p:txBody>
          <a:bodyPr>
            <a:noAutofit/>
          </a:bodyPr>
          <a:lstStyle/>
          <a:p>
            <a:pPr marL="457200" lvl="1" indent="0" algn="just">
              <a:buNone/>
            </a:pPr>
            <a:r>
              <a:rPr lang="en-US" sz="2000" dirty="0" smtClean="0">
                <a:solidFill>
                  <a:schemeClr val="tx1"/>
                </a:solidFill>
              </a:rPr>
              <a:t>The </a:t>
            </a:r>
            <a:r>
              <a:rPr lang="en-US" sz="2000" b="1" dirty="0" smtClean="0">
                <a:solidFill>
                  <a:schemeClr val="tx1"/>
                </a:solidFill>
              </a:rPr>
              <a:t>relative frequency</a:t>
            </a:r>
            <a:r>
              <a:rPr lang="en-US" sz="2000" dirty="0" smtClean="0">
                <a:solidFill>
                  <a:schemeClr val="tx1"/>
                </a:solidFill>
              </a:rPr>
              <a:t> of a category is obtained by dividing the frequency of that category by the sum of all frequencies. Thus, the relative frequency shows what fractional part or proportion of the total frequency belongs to the corresponding category. A </a:t>
            </a:r>
            <a:r>
              <a:rPr lang="en-US" sz="2000" b="1" dirty="0" smtClean="0">
                <a:solidFill>
                  <a:schemeClr val="tx1"/>
                </a:solidFill>
              </a:rPr>
              <a:t>relative frequency distribution </a:t>
            </a:r>
            <a:r>
              <a:rPr lang="en-US" sz="2000" dirty="0" smtClean="0">
                <a:solidFill>
                  <a:schemeClr val="tx1"/>
                </a:solidFill>
              </a:rPr>
              <a:t>lists the relative frequencies for all categories, Table 2.</a:t>
            </a:r>
          </a:p>
          <a:p>
            <a:pPr marL="457200" lvl="1" indent="0" algn="just">
              <a:buNone/>
            </a:pPr>
            <a:endParaRPr lang="en-US" sz="1000" dirty="0" smtClean="0">
              <a:solidFill>
                <a:schemeClr val="tx1"/>
              </a:solidFill>
            </a:endParaRPr>
          </a:p>
          <a:p>
            <a:pPr marL="457200" lvl="1" indent="0" algn="just">
              <a:buNone/>
            </a:pPr>
            <a:r>
              <a:rPr lang="en-US" sz="2000" dirty="0" smtClean="0">
                <a:solidFill>
                  <a:schemeClr val="tx1"/>
                </a:solidFill>
              </a:rPr>
              <a:t>The </a:t>
            </a:r>
            <a:r>
              <a:rPr lang="en-US" sz="2000" b="1" dirty="0" smtClean="0">
                <a:solidFill>
                  <a:schemeClr val="tx1"/>
                </a:solidFill>
              </a:rPr>
              <a:t>percentage</a:t>
            </a:r>
            <a:r>
              <a:rPr lang="en-US" sz="2000" dirty="0" smtClean="0">
                <a:solidFill>
                  <a:schemeClr val="tx1"/>
                </a:solidFill>
              </a:rPr>
              <a:t> for a category is obtained by multiplying the relative frequency of that category by 100. A percentage distribution lists the percentages for all categories.</a:t>
            </a: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r>
              <a:rPr lang="en-US" sz="2000" dirty="0" smtClean="0">
                <a:solidFill>
                  <a:schemeClr val="tx1"/>
                </a:solidFill>
              </a:rPr>
              <a:t>Notice that the sum of the relative frequencies is always 1.00 (or approximately 1.00 if the</a:t>
            </a:r>
          </a:p>
          <a:p>
            <a:pPr marL="457200" lvl="1" indent="0" algn="just">
              <a:buNone/>
            </a:pPr>
            <a:r>
              <a:rPr lang="en-US" sz="2000" dirty="0" smtClean="0">
                <a:solidFill>
                  <a:schemeClr val="tx1"/>
                </a:solidFill>
              </a:rPr>
              <a:t>relative frequencies are rounded), and the sum of the percentages is always 100 (or</a:t>
            </a:r>
          </a:p>
          <a:p>
            <a:pPr marL="457200" lvl="1" indent="0" algn="just">
              <a:buNone/>
            </a:pPr>
            <a:r>
              <a:rPr lang="en-US" sz="2000" dirty="0" smtClean="0">
                <a:solidFill>
                  <a:schemeClr val="tx1"/>
                </a:solidFill>
              </a:rPr>
              <a:t>approximately 100 if the percentages are rounded).</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10242" name="Picture 2"/>
          <p:cNvPicPr>
            <a:picLocks noChangeAspect="1" noChangeArrowheads="1"/>
          </p:cNvPicPr>
          <p:nvPr/>
        </p:nvPicPr>
        <p:blipFill>
          <a:blip r:embed="rId2" cstate="print"/>
          <a:srcRect/>
          <a:stretch>
            <a:fillRect/>
          </a:stretch>
        </p:blipFill>
        <p:spPr bwMode="auto">
          <a:xfrm>
            <a:off x="2777068" y="2775479"/>
            <a:ext cx="6106986" cy="21961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Using a Confidence Interval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25603" name="Content Placeholder 2"/>
          <p:cNvSpPr>
            <a:spLocks noGrp="1"/>
          </p:cNvSpPr>
          <p:nvPr>
            <p:ph idx="1"/>
          </p:nvPr>
        </p:nvSpPr>
        <p:spPr>
          <a:xfrm>
            <a:off x="609600" y="1524000"/>
            <a:ext cx="10972800" cy="1447800"/>
          </a:xfrm>
        </p:spPr>
        <p:txBody>
          <a:bodyPr>
            <a:normAutofit/>
          </a:bodyPr>
          <a:lstStyle/>
          <a:p>
            <a:pPr>
              <a:spcBef>
                <a:spcPts val="1200"/>
              </a:spcBef>
              <a:buFontTx/>
              <a:buNone/>
            </a:pPr>
            <a:r>
              <a:rPr lang="en-US" sz="2400" b="1" dirty="0" smtClean="0">
                <a:solidFill>
                  <a:schemeClr val="tx1"/>
                </a:solidFill>
              </a:rPr>
              <a:t>Example:  </a:t>
            </a:r>
            <a:r>
              <a:rPr lang="en-US" sz="2400" dirty="0" smtClean="0">
                <a:solidFill>
                  <a:schemeClr val="tx1"/>
                </a:solidFill>
              </a:rPr>
              <a:t>Baseball fan spending</a:t>
            </a:r>
          </a:p>
          <a:p>
            <a:pPr>
              <a:spcBef>
                <a:spcPts val="1200"/>
              </a:spcBef>
            </a:pPr>
            <a:endParaRPr lang="en-US" sz="2400" dirty="0" smtClean="0">
              <a:solidFill>
                <a:schemeClr val="tx1"/>
              </a:solidFill>
            </a:endParaRPr>
          </a:p>
        </p:txBody>
      </p:sp>
      <p:graphicFrame>
        <p:nvGraphicFramePr>
          <p:cNvPr id="25604" name="Object 1"/>
          <p:cNvGraphicFramePr>
            <a:graphicFrameLocks noChangeAspect="1"/>
          </p:cNvGraphicFramePr>
          <p:nvPr/>
        </p:nvGraphicFramePr>
        <p:xfrm>
          <a:off x="218018" y="3048000"/>
          <a:ext cx="11751733" cy="914400"/>
        </p:xfrm>
        <a:graphic>
          <a:graphicData uri="http://schemas.openxmlformats.org/presentationml/2006/ole">
            <p:oleObj spid="_x0000_s1220610" name="Equation" r:id="rId3" imgW="4914900" imgH="508000" progId="">
              <p:embed/>
            </p:oleObj>
          </a:graphicData>
        </a:graphic>
      </p:graphicFrame>
      <p:graphicFrame>
        <p:nvGraphicFramePr>
          <p:cNvPr id="25605" name="Object 2"/>
          <p:cNvGraphicFramePr>
            <a:graphicFrameLocks noChangeAspect="1"/>
          </p:cNvGraphicFramePr>
          <p:nvPr/>
        </p:nvGraphicFramePr>
        <p:xfrm>
          <a:off x="2133600" y="2286000"/>
          <a:ext cx="7315200" cy="433388"/>
        </p:xfrm>
        <a:graphic>
          <a:graphicData uri="http://schemas.openxmlformats.org/presentationml/2006/ole">
            <p:oleObj spid="_x0000_s1220611" name="Equation" r:id="rId4" imgW="3073400" imgH="241300" progId="">
              <p:embed/>
            </p:oleObj>
          </a:graphicData>
        </a:graphic>
      </p:graphicFrame>
      <p:sp>
        <p:nvSpPr>
          <p:cNvPr id="25606" name="Rectangle 3"/>
          <p:cNvSpPr>
            <a:spLocks noChangeArrowheads="1"/>
          </p:cNvSpPr>
          <p:nvPr/>
        </p:nvSpPr>
        <p:spPr bwMode="auto">
          <a:xfrm>
            <a:off x="1422400" y="4400551"/>
            <a:ext cx="9239251" cy="460375"/>
          </a:xfrm>
          <a:prstGeom prst="rect">
            <a:avLst/>
          </a:prstGeom>
          <a:noFill/>
          <a:ln w="9525">
            <a:noFill/>
            <a:miter lim="800000"/>
            <a:headEnd/>
            <a:tailEnd/>
          </a:ln>
        </p:spPr>
        <p:txBody>
          <a:bodyPr>
            <a:spAutoFit/>
          </a:bodyPr>
          <a:lstStyle/>
          <a:p>
            <a:pPr marL="285750" indent="-285750" eaLnBrk="1" hangingPunct="1">
              <a:buFont typeface="Arial" charset="0"/>
              <a:buChar char="•"/>
            </a:pPr>
            <a:r>
              <a:rPr lang="en-US" sz="2400"/>
              <a:t>The 95% confidence interval is (-$2.14, -$0.16) </a:t>
            </a:r>
          </a:p>
        </p:txBody>
      </p:sp>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Using a Confidence Interval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Known</a:t>
            </a:r>
          </a:p>
        </p:txBody>
      </p:sp>
      <p:sp>
        <p:nvSpPr>
          <p:cNvPr id="26627" name="Content Placeholder 2"/>
          <p:cNvSpPr>
            <a:spLocks noGrp="1"/>
          </p:cNvSpPr>
          <p:nvPr>
            <p:ph idx="1"/>
          </p:nvPr>
        </p:nvSpPr>
        <p:spPr>
          <a:xfrm>
            <a:off x="609600" y="1524001"/>
            <a:ext cx="10972800" cy="4297363"/>
          </a:xfrm>
        </p:spPr>
        <p:txBody>
          <a:bodyPr/>
          <a:lstStyle/>
          <a:p>
            <a:pPr>
              <a:spcBef>
                <a:spcPts val="1200"/>
              </a:spcBef>
              <a:buFontTx/>
              <a:buNone/>
            </a:pPr>
            <a:r>
              <a:rPr lang="en-US" sz="2800" b="1" smtClean="0"/>
              <a:t>Example:  </a:t>
            </a:r>
            <a:r>
              <a:rPr lang="en-US" sz="1800" smtClean="0">
                <a:solidFill>
                  <a:srgbClr val="00B400"/>
                </a:solidFill>
              </a:rPr>
              <a:t>(continued)</a:t>
            </a:r>
            <a:endParaRPr lang="en-US" sz="2400" smtClean="0">
              <a:solidFill>
                <a:srgbClr val="00B400"/>
              </a:solidFill>
            </a:endParaRPr>
          </a:p>
        </p:txBody>
      </p:sp>
      <p:sp>
        <p:nvSpPr>
          <p:cNvPr id="4" name="Rectangle 3"/>
          <p:cNvSpPr/>
          <p:nvPr/>
        </p:nvSpPr>
        <p:spPr>
          <a:xfrm>
            <a:off x="622301" y="2133600"/>
            <a:ext cx="11163300" cy="3508653"/>
          </a:xfrm>
          <a:prstGeom prst="rect">
            <a:avLst/>
          </a:prstGeom>
        </p:spPr>
        <p:txBody>
          <a:bodyPr>
            <a:spAutoFit/>
          </a:bodyPr>
          <a:lstStyle/>
          <a:p>
            <a:pPr marL="285750" indent="-285750" eaLnBrk="1" hangingPunct="1">
              <a:spcBef>
                <a:spcPts val="1200"/>
              </a:spcBef>
              <a:buFont typeface="Arial" pitchFamily="34" charset="0"/>
              <a:buChar char="•"/>
              <a:defRPr/>
            </a:pPr>
            <a:r>
              <a:rPr lang="en-US" sz="2400" dirty="0">
                <a:cs typeface="Arial" panose="020B0604020202020204" pitchFamily="34" charset="0"/>
              </a:rPr>
              <a:t>The 95% confidence interval is (-$2.14, -$0.16) </a:t>
            </a:r>
          </a:p>
          <a:p>
            <a:pPr marL="285750" indent="-285750" eaLnBrk="1" hangingPunct="1">
              <a:spcBef>
                <a:spcPts val="1200"/>
              </a:spcBef>
              <a:buFont typeface="Arial" pitchFamily="34" charset="0"/>
              <a:buChar char="•"/>
              <a:defRPr/>
            </a:pPr>
            <a:r>
              <a:rPr lang="en-US" sz="2400" dirty="0">
                <a:cs typeface="Arial" panose="020B0604020202020204" pitchFamily="34" charset="0"/>
              </a:rPr>
              <a:t>We are 95% confident that the difference between the average fan spending on food in Chicago and New York is between -$2.14 and -$0.16</a:t>
            </a:r>
          </a:p>
          <a:p>
            <a:pPr marL="285750" indent="-285750" eaLnBrk="1" hangingPunct="1">
              <a:spcBef>
                <a:spcPts val="1200"/>
              </a:spcBef>
              <a:buFont typeface="Arial" pitchFamily="34" charset="0"/>
              <a:buChar char="•"/>
              <a:defRPr/>
            </a:pPr>
            <a:r>
              <a:rPr lang="en-US" sz="2400" dirty="0">
                <a:cs typeface="Arial" panose="020B0604020202020204" pitchFamily="34" charset="0"/>
              </a:rPr>
              <a:t>Notice that this confidence interval does not include $0, which provides supporting evidence that the true difference in the population means is not equal to zero</a:t>
            </a:r>
          </a:p>
          <a:p>
            <a:pPr marL="285750" indent="-285750" eaLnBrk="1" hangingPunct="1">
              <a:spcBef>
                <a:spcPts val="1200"/>
              </a:spcBef>
              <a:buFont typeface="Arial" pitchFamily="34" charset="0"/>
              <a:buChar char="•"/>
              <a:defRPr/>
            </a:pPr>
            <a:r>
              <a:rPr lang="en-US" sz="2400" dirty="0">
                <a:cs typeface="Arial" panose="020B0604020202020204" pitchFamily="34" charset="0"/>
              </a:rPr>
              <a:t>The negative values mean that Chicago </a:t>
            </a:r>
            <a:r>
              <a:rPr lang="en-US" sz="2400" dirty="0" smtClean="0">
                <a:cs typeface="Arial" panose="020B0604020202020204" pitchFamily="34" charset="0"/>
              </a:rPr>
              <a:t>fans </a:t>
            </a:r>
            <a:r>
              <a:rPr lang="en-US" sz="2400" dirty="0">
                <a:cs typeface="Arial" panose="020B0604020202020204" pitchFamily="34" charset="0"/>
              </a:rPr>
              <a:t>(Population 1) spend less than New York fans</a:t>
            </a:r>
          </a:p>
        </p:txBody>
      </p:sp>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Grp="1" noChangeArrowheads="1"/>
          </p:cNvSpPr>
          <p:nvPr>
            <p:ph type="title"/>
          </p:nvPr>
        </p:nvSpPr>
        <p:spPr>
          <a:xfrm>
            <a:off x="101600" y="76200"/>
            <a:ext cx="11988800" cy="1371600"/>
          </a:xfrm>
          <a:solidFill>
            <a:schemeClr val="bg1"/>
          </a:solidFill>
        </p:spPr>
        <p:txBody>
          <a:bodyPr>
            <a:normAutofit fontScale="90000"/>
          </a:bodyPr>
          <a:lstStyle/>
          <a:p>
            <a:pPr algn="l" eaLnBrk="1" hangingPunct="1">
              <a:defRPr/>
            </a:pPr>
            <a:r>
              <a:rPr lang="en-US" b="1" dirty="0" smtClean="0">
                <a:solidFill>
                  <a:srgbClr val="BEDE16"/>
                </a:solidFill>
              </a:rPr>
              <a:t>10.2</a:t>
            </a:r>
            <a:r>
              <a:rPr lang="en-US" sz="4800" dirty="0" smtClean="0"/>
              <a:t> </a:t>
            </a:r>
            <a:r>
              <a:rPr lang="en-US" dirty="0" smtClean="0"/>
              <a:t>Comparing Two Population Means,</a:t>
            </a:r>
            <a:br>
              <a:rPr lang="en-US" dirty="0" smtClean="0"/>
            </a:br>
            <a:r>
              <a:rPr lang="en-US" sz="2400" dirty="0" smtClean="0"/>
              <a:t>	 •  Independent Samples</a:t>
            </a:r>
            <a:br>
              <a:rPr lang="en-US" sz="2400" dirty="0" smtClean="0"/>
            </a:br>
            <a:r>
              <a:rPr lang="en-US" sz="2400" dirty="0" smtClean="0"/>
              <a:t>	 •  Unknown Population Standard Deviations (</a:t>
            </a:r>
            <a:r>
              <a:rPr lang="el-GR" sz="2400" i="1" dirty="0" smtClean="0"/>
              <a:t>σ</a:t>
            </a:r>
            <a:r>
              <a:rPr lang="en-US" sz="2400" baseline="-25000" dirty="0" smtClean="0"/>
              <a:t>1</a:t>
            </a:r>
            <a:r>
              <a:rPr lang="en-US" sz="2400" dirty="0" smtClean="0"/>
              <a:t> and </a:t>
            </a:r>
            <a:r>
              <a:rPr lang="el-GR" sz="2400" i="1" dirty="0" smtClean="0"/>
              <a:t>σ</a:t>
            </a:r>
            <a:r>
              <a:rPr lang="en-US" sz="2400" baseline="-25000" dirty="0" smtClean="0"/>
              <a:t>2</a:t>
            </a:r>
            <a:r>
              <a:rPr lang="en-US" sz="2400" dirty="0" smtClean="0"/>
              <a:t>)</a:t>
            </a:r>
          </a:p>
        </p:txBody>
      </p:sp>
      <p:sp>
        <p:nvSpPr>
          <p:cNvPr id="27651" name="Text Box 5"/>
          <p:cNvSpPr txBox="1">
            <a:spLocks noChangeArrowheads="1"/>
          </p:cNvSpPr>
          <p:nvPr/>
        </p:nvSpPr>
        <p:spPr bwMode="auto">
          <a:xfrm>
            <a:off x="3657600" y="1885950"/>
            <a:ext cx="4876800" cy="437043"/>
          </a:xfrm>
          <a:prstGeom prst="rect">
            <a:avLst/>
          </a:prstGeom>
          <a:solidFill>
            <a:srgbClr val="F7F7A7"/>
          </a:solidFill>
          <a:ln w="12700">
            <a:solidFill>
              <a:schemeClr val="tx1"/>
            </a:solidFill>
            <a:miter lim="800000"/>
            <a:headEnd/>
            <a:tailEnd/>
          </a:ln>
        </p:spPr>
        <p:txBody>
          <a:bodyPr>
            <a:spAutoFit/>
          </a:bodyPr>
          <a:lstStyle/>
          <a:p>
            <a:pPr algn="ctr" eaLnBrk="1" hangingPunct="1">
              <a:lnSpc>
                <a:spcPct val="80000"/>
              </a:lnSpc>
              <a:spcBef>
                <a:spcPct val="50000"/>
              </a:spcBef>
            </a:pPr>
            <a:r>
              <a:rPr lang="en-US" sz="2800"/>
              <a:t>Comparing Two Populations</a:t>
            </a:r>
          </a:p>
        </p:txBody>
      </p:sp>
      <p:sp>
        <p:nvSpPr>
          <p:cNvPr id="2" name="Rectangle 10"/>
          <p:cNvSpPr>
            <a:spLocks noChangeArrowheads="1"/>
          </p:cNvSpPr>
          <p:nvPr/>
        </p:nvSpPr>
        <p:spPr bwMode="auto">
          <a:xfrm>
            <a:off x="101600" y="2971801"/>
            <a:ext cx="3759200" cy="708025"/>
          </a:xfrm>
          <a:prstGeom prst="rect">
            <a:avLst/>
          </a:prstGeom>
          <a:solidFill>
            <a:srgbClr val="CCE9AD"/>
          </a:solidFill>
          <a:ln w="12700">
            <a:solidFill>
              <a:schemeClr val="tx1"/>
            </a:solidFill>
            <a:miter lim="800000"/>
            <a:headEnd/>
            <a:tailEnd/>
          </a:ln>
        </p:spPr>
        <p:txBody>
          <a:bodyPr wrap="none" anchor="ctr"/>
          <a:lstStyle/>
          <a:p>
            <a:pPr eaLnBrk="1" hangingPunct="1"/>
            <a:endParaRPr lang="en-US"/>
          </a:p>
        </p:txBody>
      </p:sp>
      <p:sp>
        <p:nvSpPr>
          <p:cNvPr id="27653" name="Text Box 7"/>
          <p:cNvSpPr txBox="1">
            <a:spLocks noChangeArrowheads="1"/>
          </p:cNvSpPr>
          <p:nvPr/>
        </p:nvSpPr>
        <p:spPr bwMode="auto">
          <a:xfrm>
            <a:off x="203200" y="2971801"/>
            <a:ext cx="3556000" cy="708025"/>
          </a:xfrm>
          <a:prstGeom prst="rect">
            <a:avLst/>
          </a:prstGeom>
          <a:noFill/>
          <a:ln w="19050" algn="ctr">
            <a:noFill/>
            <a:miter lim="800000"/>
            <a:headEnd/>
            <a:tailEnd/>
          </a:ln>
          <a:effectLst/>
        </p:spPr>
        <p:txBody>
          <a:bodyPr>
            <a:spAutoFit/>
          </a:bodyPr>
          <a:lstStyle/>
          <a:p>
            <a:pPr algn="ctr" eaLnBrk="1" hangingPunct="1">
              <a:spcBef>
                <a:spcPct val="50000"/>
              </a:spcBef>
            </a:pPr>
            <a:r>
              <a:rPr lang="en-US" sz="2000"/>
              <a:t>Population means, independent samples</a:t>
            </a:r>
          </a:p>
        </p:txBody>
      </p:sp>
      <p:sp>
        <p:nvSpPr>
          <p:cNvPr id="13" name="Rectangle 12"/>
          <p:cNvSpPr>
            <a:spLocks noChangeArrowheads="1"/>
          </p:cNvSpPr>
          <p:nvPr/>
        </p:nvSpPr>
        <p:spPr bwMode="auto">
          <a:xfrm>
            <a:off x="4267200" y="2971801"/>
            <a:ext cx="3759200" cy="708025"/>
          </a:xfrm>
          <a:prstGeom prst="rect">
            <a:avLst/>
          </a:prstGeom>
          <a:noFill/>
          <a:ln w="12700">
            <a:solidFill>
              <a:schemeClr val="tx1"/>
            </a:solidFill>
            <a:miter lim="800000"/>
            <a:headEnd/>
            <a:tailEnd/>
          </a:ln>
        </p:spPr>
        <p:txBody>
          <a:bodyPr wrap="none" anchor="ctr"/>
          <a:lstStyle/>
          <a:p>
            <a:pPr eaLnBrk="1" hangingPunct="1">
              <a:defRPr/>
            </a:pPr>
            <a:endParaRPr lang="en-US">
              <a:solidFill>
                <a:schemeClr val="bg1">
                  <a:lumMod val="65000"/>
                </a:schemeClr>
              </a:solidFill>
              <a:latin typeface="Arial" panose="020B0604020202020204" pitchFamily="34" charset="0"/>
              <a:cs typeface="Arial" panose="020B0604020202020204" pitchFamily="34" charset="0"/>
            </a:endParaRPr>
          </a:p>
        </p:txBody>
      </p:sp>
      <p:sp>
        <p:nvSpPr>
          <p:cNvPr id="14" name="Text Box 9"/>
          <p:cNvSpPr txBox="1">
            <a:spLocks noChangeArrowheads="1"/>
          </p:cNvSpPr>
          <p:nvPr/>
        </p:nvSpPr>
        <p:spPr bwMode="auto">
          <a:xfrm>
            <a:off x="4876800" y="2971801"/>
            <a:ext cx="25400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defRPr/>
            </a:pPr>
            <a:r>
              <a:rPr lang="en-US" sz="2000" dirty="0" smtClean="0">
                <a:solidFill>
                  <a:schemeClr val="bg1">
                    <a:lumMod val="65000"/>
                  </a:schemeClr>
                </a:solidFill>
              </a:rPr>
              <a:t>Dependent</a:t>
            </a:r>
            <a:r>
              <a:rPr lang="en-US" sz="2000" dirty="0" smtClean="0"/>
              <a:t> </a:t>
            </a:r>
            <a:r>
              <a:rPr lang="en-US" sz="2000" dirty="0" smtClean="0">
                <a:solidFill>
                  <a:schemeClr val="bg1">
                    <a:lumMod val="65000"/>
                  </a:schemeClr>
                </a:solidFill>
              </a:rPr>
              <a:t>samples</a:t>
            </a:r>
          </a:p>
        </p:txBody>
      </p:sp>
      <p:sp>
        <p:nvSpPr>
          <p:cNvPr id="27656" name="Rectangle 14"/>
          <p:cNvSpPr>
            <a:spLocks noChangeArrowheads="1"/>
          </p:cNvSpPr>
          <p:nvPr/>
        </p:nvSpPr>
        <p:spPr bwMode="auto">
          <a:xfrm>
            <a:off x="8331200" y="2971801"/>
            <a:ext cx="3759200" cy="708025"/>
          </a:xfrm>
          <a:prstGeom prst="rect">
            <a:avLst/>
          </a:prstGeom>
          <a:solidFill>
            <a:schemeClr val="bg1"/>
          </a:solidFill>
          <a:ln w="12700">
            <a:solidFill>
              <a:schemeClr val="tx1"/>
            </a:solidFill>
            <a:miter lim="800000"/>
            <a:headEnd/>
            <a:tailEnd/>
          </a:ln>
        </p:spPr>
        <p:txBody>
          <a:bodyPr wrap="none" anchor="ctr"/>
          <a:lstStyle/>
          <a:p>
            <a:pPr eaLnBrk="1" hangingPunct="1"/>
            <a:endParaRPr lang="en-US"/>
          </a:p>
        </p:txBody>
      </p:sp>
      <p:sp>
        <p:nvSpPr>
          <p:cNvPr id="16" name="Text Box 11"/>
          <p:cNvSpPr txBox="1">
            <a:spLocks noChangeArrowheads="1"/>
          </p:cNvSpPr>
          <p:nvPr/>
        </p:nvSpPr>
        <p:spPr bwMode="auto">
          <a:xfrm>
            <a:off x="8331200" y="2971801"/>
            <a:ext cx="3759200" cy="708025"/>
          </a:xfrm>
          <a:prstGeom prst="rect">
            <a:avLst/>
          </a:prstGeom>
          <a:noFill/>
          <a:ln>
            <a:noFill/>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defRPr/>
            </a:pPr>
            <a:r>
              <a:rPr lang="en-US" sz="2000" dirty="0" smtClean="0">
                <a:solidFill>
                  <a:schemeClr val="bg1">
                    <a:lumMod val="65000"/>
                  </a:schemeClr>
                </a:solidFill>
              </a:rPr>
              <a:t>Population proportions, independent samples</a:t>
            </a:r>
          </a:p>
        </p:txBody>
      </p:sp>
      <p:sp>
        <p:nvSpPr>
          <p:cNvPr id="27658" name="Line 12"/>
          <p:cNvSpPr>
            <a:spLocks noChangeShapeType="1"/>
          </p:cNvSpPr>
          <p:nvPr/>
        </p:nvSpPr>
        <p:spPr bwMode="auto">
          <a:xfrm>
            <a:off x="6096000" y="2667000"/>
            <a:ext cx="0" cy="304800"/>
          </a:xfrm>
          <a:prstGeom prst="line">
            <a:avLst/>
          </a:prstGeom>
          <a:noFill/>
          <a:ln w="19050">
            <a:solidFill>
              <a:schemeClr val="tx1"/>
            </a:solidFill>
            <a:round/>
            <a:headEnd/>
            <a:tailEnd/>
          </a:ln>
          <a:effectLst/>
        </p:spPr>
        <p:txBody>
          <a:bodyPr wrap="none" anchor="ctr"/>
          <a:lstStyle/>
          <a:p>
            <a:endParaRPr lang="en-US"/>
          </a:p>
        </p:txBody>
      </p:sp>
      <p:sp>
        <p:nvSpPr>
          <p:cNvPr id="27659" name="Line 13"/>
          <p:cNvSpPr>
            <a:spLocks noChangeShapeType="1"/>
          </p:cNvSpPr>
          <p:nvPr/>
        </p:nvSpPr>
        <p:spPr bwMode="auto">
          <a:xfrm>
            <a:off x="2235200" y="2819400"/>
            <a:ext cx="7823200" cy="0"/>
          </a:xfrm>
          <a:prstGeom prst="line">
            <a:avLst/>
          </a:prstGeom>
          <a:noFill/>
          <a:ln w="19050">
            <a:solidFill>
              <a:schemeClr val="tx1"/>
            </a:solidFill>
            <a:round/>
            <a:headEnd/>
            <a:tailEnd/>
          </a:ln>
          <a:effectLst/>
        </p:spPr>
        <p:txBody>
          <a:bodyPr wrap="none" anchor="ctr"/>
          <a:lstStyle/>
          <a:p>
            <a:endParaRPr lang="en-US"/>
          </a:p>
        </p:txBody>
      </p:sp>
      <p:sp>
        <p:nvSpPr>
          <p:cNvPr id="27660" name="Line 14"/>
          <p:cNvSpPr>
            <a:spLocks noChangeShapeType="1"/>
          </p:cNvSpPr>
          <p:nvPr/>
        </p:nvSpPr>
        <p:spPr bwMode="auto">
          <a:xfrm>
            <a:off x="2235200" y="2819400"/>
            <a:ext cx="0" cy="152400"/>
          </a:xfrm>
          <a:prstGeom prst="line">
            <a:avLst/>
          </a:prstGeom>
          <a:noFill/>
          <a:ln w="19050">
            <a:solidFill>
              <a:schemeClr val="tx1"/>
            </a:solidFill>
            <a:round/>
            <a:headEnd/>
            <a:tailEnd/>
          </a:ln>
          <a:effectLst/>
        </p:spPr>
        <p:txBody>
          <a:bodyPr wrap="none" anchor="ctr"/>
          <a:lstStyle/>
          <a:p>
            <a:endParaRPr lang="en-US"/>
          </a:p>
        </p:txBody>
      </p:sp>
      <p:sp>
        <p:nvSpPr>
          <p:cNvPr id="27661" name="Line 15"/>
          <p:cNvSpPr>
            <a:spLocks noChangeShapeType="1"/>
          </p:cNvSpPr>
          <p:nvPr/>
        </p:nvSpPr>
        <p:spPr bwMode="auto">
          <a:xfrm>
            <a:off x="10058400" y="2819400"/>
            <a:ext cx="0" cy="152400"/>
          </a:xfrm>
          <a:prstGeom prst="line">
            <a:avLst/>
          </a:prstGeom>
          <a:noFill/>
          <a:ln w="19050">
            <a:solidFill>
              <a:schemeClr val="tx1"/>
            </a:solidFill>
            <a:round/>
            <a:headEnd/>
            <a:tailEnd/>
          </a:ln>
          <a:effectLst/>
        </p:spPr>
        <p:txBody>
          <a:bodyPr wrap="none" anchor="ctr"/>
          <a:lstStyle/>
          <a:p>
            <a:endParaRPr lang="en-US"/>
          </a:p>
        </p:txBody>
      </p:sp>
      <p:sp>
        <p:nvSpPr>
          <p:cNvPr id="21" name="Text Box 7"/>
          <p:cNvSpPr txBox="1">
            <a:spLocks noChangeArrowheads="1"/>
          </p:cNvSpPr>
          <p:nvPr/>
        </p:nvSpPr>
        <p:spPr bwMode="auto">
          <a:xfrm>
            <a:off x="596901" y="3810000"/>
            <a:ext cx="3060700" cy="369888"/>
          </a:xfrm>
          <a:prstGeom prst="rect">
            <a:avLst/>
          </a:prstGeom>
          <a:noFill/>
          <a:ln w="12700">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mtClean="0">
                <a:solidFill>
                  <a:schemeClr val="bg1">
                    <a:lumMod val="65000"/>
                  </a:schemeClr>
                </a:solidFill>
                <a:sym typeface="Symbol" pitchFamily="18" charset="2"/>
              </a:rPr>
              <a:t>Known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1</a:t>
            </a:r>
            <a:r>
              <a:rPr lang="en-US" smtClean="0">
                <a:solidFill>
                  <a:schemeClr val="bg1">
                    <a:lumMod val="65000"/>
                  </a:schemeClr>
                </a:solidFill>
                <a:sym typeface="Symbol" pitchFamily="18" charset="2"/>
              </a:rPr>
              <a:t> and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2</a:t>
            </a:r>
            <a:endParaRPr lang="el-GR" smtClean="0">
              <a:solidFill>
                <a:schemeClr val="bg1">
                  <a:lumMod val="65000"/>
                </a:schemeClr>
              </a:solidFill>
              <a:sym typeface="Symbol" pitchFamily="18" charset="2"/>
            </a:endParaRPr>
          </a:p>
        </p:txBody>
      </p:sp>
      <p:sp>
        <p:nvSpPr>
          <p:cNvPr id="27663" name="Text Box 9"/>
          <p:cNvSpPr txBox="1">
            <a:spLocks noChangeArrowheads="1"/>
          </p:cNvSpPr>
          <p:nvPr/>
        </p:nvSpPr>
        <p:spPr bwMode="auto">
          <a:xfrm>
            <a:off x="584201" y="4286250"/>
            <a:ext cx="3060700" cy="590550"/>
          </a:xfrm>
          <a:prstGeom prst="rect">
            <a:avLst/>
          </a:prstGeom>
          <a:solidFill>
            <a:srgbClr val="CCE9AD"/>
          </a:solidFill>
          <a:ln w="12700">
            <a:solidFill>
              <a:schemeClr val="tx1"/>
            </a:solidFill>
            <a:miter lim="800000"/>
            <a:headEnd/>
            <a:tailEnd/>
          </a:ln>
        </p:spPr>
        <p:txBody>
          <a:bodyPr>
            <a:spAutoFit/>
          </a:bodyPr>
          <a:lstStyle/>
          <a:p>
            <a:pPr eaLnBrk="1" hangingPunct="1">
              <a:spcBef>
                <a:spcPct val="50000"/>
              </a:spcBef>
            </a:pPr>
            <a:r>
              <a:rPr lang="en-US">
                <a:sym typeface="Symbol" pitchFamily="18" charset="2"/>
              </a:rPr>
              <a:t>Unknown </a:t>
            </a:r>
            <a:r>
              <a:rPr lang="el-GR" i="1">
                <a:sym typeface="Symbol" pitchFamily="18" charset="2"/>
              </a:rPr>
              <a:t>σ</a:t>
            </a:r>
            <a:r>
              <a:rPr lang="en-US" baseline="-25000">
                <a:sym typeface="Symbol" pitchFamily="18" charset="2"/>
              </a:rPr>
              <a:t>1</a:t>
            </a:r>
            <a:r>
              <a:rPr lang="en-US">
                <a:sym typeface="Symbol" pitchFamily="18" charset="2"/>
              </a:rPr>
              <a:t> and </a:t>
            </a:r>
            <a:r>
              <a:rPr lang="el-GR">
                <a:sym typeface="Symbol" pitchFamily="18" charset="2"/>
              </a:rPr>
              <a:t>σ</a:t>
            </a:r>
            <a:r>
              <a:rPr lang="en-US" baseline="-25000">
                <a:sym typeface="Symbol" pitchFamily="18" charset="2"/>
              </a:rPr>
              <a:t>2</a:t>
            </a:r>
            <a:endParaRPr lang="en-US">
              <a:sym typeface="Symbol" pitchFamily="18" charset="2"/>
            </a:endParaRPr>
          </a:p>
          <a:p>
            <a:pPr eaLnBrk="1" hangingPunct="1">
              <a:lnSpc>
                <a:spcPct val="30000"/>
              </a:lnSpc>
              <a:spcBef>
                <a:spcPct val="50000"/>
              </a:spcBef>
            </a:pPr>
            <a:r>
              <a:rPr lang="en-US">
                <a:sym typeface="Symbol" pitchFamily="18" charset="2"/>
              </a:rPr>
              <a:t>but assumed equal</a:t>
            </a:r>
          </a:p>
        </p:txBody>
      </p:sp>
      <p:sp>
        <p:nvSpPr>
          <p:cNvPr id="27664" name="Text Box 11"/>
          <p:cNvSpPr txBox="1">
            <a:spLocks noChangeArrowheads="1"/>
          </p:cNvSpPr>
          <p:nvPr/>
        </p:nvSpPr>
        <p:spPr bwMode="auto">
          <a:xfrm>
            <a:off x="584201" y="4992688"/>
            <a:ext cx="3060700" cy="646112"/>
          </a:xfrm>
          <a:prstGeom prst="rect">
            <a:avLst/>
          </a:prstGeom>
          <a:solidFill>
            <a:srgbClr val="CCE9AD"/>
          </a:solidFill>
          <a:ln w="12700">
            <a:solidFill>
              <a:schemeClr val="tx1"/>
            </a:solidFill>
            <a:miter lim="800000"/>
            <a:headEnd/>
            <a:tailEnd/>
          </a:ln>
        </p:spPr>
        <p:txBody>
          <a:bodyPr>
            <a:spAutoFit/>
          </a:bodyPr>
          <a:lstStyle/>
          <a:p>
            <a:pPr eaLnBrk="1" hangingPunct="1">
              <a:spcBef>
                <a:spcPct val="50000"/>
              </a:spcBef>
            </a:pPr>
            <a:r>
              <a:rPr lang="en-US">
                <a:sym typeface="Symbol" pitchFamily="18" charset="2"/>
              </a:rPr>
              <a:t>Unknown </a:t>
            </a:r>
            <a:r>
              <a:rPr lang="el-GR" i="1">
                <a:sym typeface="Symbol" pitchFamily="18" charset="2"/>
              </a:rPr>
              <a:t>σ</a:t>
            </a:r>
            <a:r>
              <a:rPr lang="en-US" baseline="-25000">
                <a:sym typeface="Symbol" pitchFamily="18" charset="2"/>
              </a:rPr>
              <a:t>1</a:t>
            </a:r>
            <a:r>
              <a:rPr lang="en-US">
                <a:sym typeface="Symbol" pitchFamily="18" charset="2"/>
              </a:rPr>
              <a:t> and </a:t>
            </a:r>
            <a:r>
              <a:rPr lang="el-GR" i="1">
                <a:sym typeface="Symbol" pitchFamily="18" charset="2"/>
              </a:rPr>
              <a:t>σ</a:t>
            </a:r>
            <a:r>
              <a:rPr lang="en-US" baseline="-25000">
                <a:sym typeface="Symbol" pitchFamily="18" charset="2"/>
              </a:rPr>
              <a:t>2</a:t>
            </a:r>
            <a:r>
              <a:rPr lang="en-US">
                <a:sym typeface="Symbol" pitchFamily="18" charset="2"/>
              </a:rPr>
              <a:t>, not assumed equal</a:t>
            </a:r>
          </a:p>
        </p:txBody>
      </p:sp>
      <p:sp>
        <p:nvSpPr>
          <p:cNvPr id="27665" name="Line 12"/>
          <p:cNvSpPr>
            <a:spLocks noChangeShapeType="1"/>
          </p:cNvSpPr>
          <p:nvPr/>
        </p:nvSpPr>
        <p:spPr bwMode="auto">
          <a:xfrm>
            <a:off x="330200" y="3686176"/>
            <a:ext cx="0" cy="1636713"/>
          </a:xfrm>
          <a:prstGeom prst="line">
            <a:avLst/>
          </a:prstGeom>
          <a:noFill/>
          <a:ln w="19050">
            <a:solidFill>
              <a:schemeClr val="tx1"/>
            </a:solidFill>
            <a:round/>
            <a:headEnd/>
            <a:tailEnd/>
          </a:ln>
          <a:effectLst/>
        </p:spPr>
        <p:txBody>
          <a:bodyPr wrap="none" anchor="ctr"/>
          <a:lstStyle/>
          <a:p>
            <a:endParaRPr lang="en-US"/>
          </a:p>
        </p:txBody>
      </p:sp>
      <p:sp>
        <p:nvSpPr>
          <p:cNvPr id="27666" name="Line 13"/>
          <p:cNvSpPr>
            <a:spLocks noChangeShapeType="1"/>
          </p:cNvSpPr>
          <p:nvPr/>
        </p:nvSpPr>
        <p:spPr bwMode="auto">
          <a:xfrm>
            <a:off x="338667" y="5322888"/>
            <a:ext cx="237067" cy="0"/>
          </a:xfrm>
          <a:prstGeom prst="line">
            <a:avLst/>
          </a:prstGeom>
          <a:noFill/>
          <a:ln w="19050">
            <a:solidFill>
              <a:schemeClr val="tx1"/>
            </a:solidFill>
            <a:round/>
            <a:headEnd/>
            <a:tailEnd/>
          </a:ln>
          <a:effectLst/>
        </p:spPr>
        <p:txBody>
          <a:bodyPr wrap="none" anchor="ctr"/>
          <a:lstStyle/>
          <a:p>
            <a:endParaRPr lang="en-US"/>
          </a:p>
        </p:txBody>
      </p:sp>
      <p:sp>
        <p:nvSpPr>
          <p:cNvPr id="27667" name="Line 14"/>
          <p:cNvSpPr>
            <a:spLocks noChangeShapeType="1"/>
          </p:cNvSpPr>
          <p:nvPr/>
        </p:nvSpPr>
        <p:spPr bwMode="auto">
          <a:xfrm>
            <a:off x="357718" y="4579938"/>
            <a:ext cx="239183" cy="0"/>
          </a:xfrm>
          <a:prstGeom prst="line">
            <a:avLst/>
          </a:prstGeom>
          <a:noFill/>
          <a:ln w="19050">
            <a:solidFill>
              <a:schemeClr val="tx1"/>
            </a:solidFill>
            <a:round/>
            <a:headEnd/>
            <a:tailEnd/>
          </a:ln>
          <a:effectLst/>
        </p:spPr>
        <p:txBody>
          <a:bodyPr wrap="none" anchor="ctr"/>
          <a:lstStyle/>
          <a:p>
            <a:endParaRPr lang="en-US"/>
          </a:p>
        </p:txBody>
      </p:sp>
      <p:sp>
        <p:nvSpPr>
          <p:cNvPr id="27668" name="Line 15"/>
          <p:cNvSpPr>
            <a:spLocks noChangeShapeType="1"/>
          </p:cNvSpPr>
          <p:nvPr/>
        </p:nvSpPr>
        <p:spPr bwMode="auto">
          <a:xfrm>
            <a:off x="357718" y="3994150"/>
            <a:ext cx="239183" cy="0"/>
          </a:xfrm>
          <a:prstGeom prst="line">
            <a:avLst/>
          </a:prstGeom>
          <a:noFill/>
          <a:ln w="19050">
            <a:solidFill>
              <a:schemeClr val="tx1"/>
            </a:solidFill>
            <a:round/>
            <a:headEnd/>
            <a:tailEnd/>
          </a:ln>
          <a:effectLst/>
        </p:spPr>
        <p:txBody>
          <a:bodyPr wrap="none" anchor="ctr"/>
          <a:lstStyle/>
          <a:p>
            <a:endParaRPr lang="en-US"/>
          </a:p>
        </p:txBody>
      </p:sp>
      <p:cxnSp>
        <p:nvCxnSpPr>
          <p:cNvPr id="27" name="Straight Connector 26"/>
          <p:cNvCxnSpPr/>
          <p:nvPr/>
        </p:nvCxnSpPr>
        <p:spPr>
          <a:xfrm>
            <a:off x="304800" y="14652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04800" y="14652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01600" y="13303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 name="Rectangle 29"/>
          <p:cNvSpPr/>
          <p:nvPr/>
        </p:nvSpPr>
        <p:spPr>
          <a:xfrm>
            <a:off x="101600" y="14652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1" name="Rectangle 30"/>
          <p:cNvSpPr/>
          <p:nvPr/>
        </p:nvSpPr>
        <p:spPr>
          <a:xfrm>
            <a:off x="11887200" y="13303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2" name="Rectangle 31"/>
          <p:cNvSpPr/>
          <p:nvPr/>
        </p:nvSpPr>
        <p:spPr>
          <a:xfrm>
            <a:off x="11887200" y="14652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Equal Population Variances</a:t>
            </a:r>
          </a:p>
        </p:txBody>
      </p:sp>
      <p:sp>
        <p:nvSpPr>
          <p:cNvPr id="28675" name="Rectangle 3"/>
          <p:cNvSpPr>
            <a:spLocks noGrp="1" noChangeArrowheads="1"/>
          </p:cNvSpPr>
          <p:nvPr>
            <p:ph idx="1"/>
          </p:nvPr>
        </p:nvSpPr>
        <p:spPr>
          <a:xfrm>
            <a:off x="609600" y="1676400"/>
            <a:ext cx="11232444" cy="4419600"/>
          </a:xfrm>
        </p:spPr>
        <p:txBody>
          <a:bodyPr>
            <a:normAutofit/>
          </a:bodyPr>
          <a:lstStyle/>
          <a:p>
            <a:pPr>
              <a:spcBef>
                <a:spcPts val="1200"/>
              </a:spcBef>
            </a:pPr>
            <a:r>
              <a:rPr lang="en-US" sz="2400" dirty="0" smtClean="0">
                <a:solidFill>
                  <a:schemeClr val="tx1"/>
                </a:solidFill>
              </a:rPr>
              <a:t>When population standard deviations (</a:t>
            </a:r>
            <a:r>
              <a:rPr lang="el-GR" sz="2400" i="1" dirty="0" smtClean="0">
                <a:solidFill>
                  <a:schemeClr val="tx1"/>
                </a:solidFill>
              </a:rPr>
              <a:t>σ</a:t>
            </a:r>
            <a:r>
              <a:rPr lang="en-US" sz="2400" baseline="-25000" dirty="0" smtClean="0">
                <a:solidFill>
                  <a:schemeClr val="tx1"/>
                </a:solidFill>
              </a:rPr>
              <a:t>1</a:t>
            </a:r>
            <a:r>
              <a:rPr lang="en-US" sz="2400" dirty="0" smtClean="0">
                <a:solidFill>
                  <a:schemeClr val="tx1"/>
                </a:solidFill>
              </a:rPr>
              <a:t> and </a:t>
            </a:r>
            <a:r>
              <a:rPr lang="el-GR" sz="2400" i="1" dirty="0" smtClean="0">
                <a:solidFill>
                  <a:schemeClr val="tx1"/>
                </a:solidFill>
              </a:rPr>
              <a:t>σ</a:t>
            </a:r>
            <a:r>
              <a:rPr lang="en-US" sz="2400" baseline="-25000" dirty="0" smtClean="0">
                <a:solidFill>
                  <a:schemeClr val="tx1"/>
                </a:solidFill>
              </a:rPr>
              <a:t>2</a:t>
            </a:r>
            <a:r>
              <a:rPr lang="en-US" sz="2400" dirty="0" smtClean="0">
                <a:solidFill>
                  <a:schemeClr val="tx1"/>
                </a:solidFill>
              </a:rPr>
              <a:t>) are </a:t>
            </a:r>
            <a:r>
              <a:rPr lang="en-US" sz="2400" b="1" dirty="0" smtClean="0">
                <a:solidFill>
                  <a:schemeClr val="tx1"/>
                </a:solidFill>
              </a:rPr>
              <a:t>unknown</a:t>
            </a:r>
            <a:r>
              <a:rPr lang="en-US" sz="2400" dirty="0" smtClean="0">
                <a:solidFill>
                  <a:schemeClr val="tx1"/>
                </a:solidFill>
              </a:rPr>
              <a:t>, use the sample standard deviations (</a:t>
            </a:r>
            <a:r>
              <a:rPr lang="en-US" sz="2400" i="1" dirty="0" smtClean="0">
                <a:solidFill>
                  <a:schemeClr val="tx1"/>
                </a:solidFill>
              </a:rPr>
              <a:t>s</a:t>
            </a:r>
            <a:r>
              <a:rPr lang="en-US" sz="2400" baseline="-25000" dirty="0" smtClean="0">
                <a:solidFill>
                  <a:schemeClr val="tx1"/>
                </a:solidFill>
              </a:rPr>
              <a:t>1</a:t>
            </a:r>
            <a:r>
              <a:rPr lang="en-US" sz="2400" dirty="0" smtClean="0">
                <a:solidFill>
                  <a:schemeClr val="tx1"/>
                </a:solidFill>
              </a:rPr>
              <a:t> and </a:t>
            </a:r>
            <a:r>
              <a:rPr lang="en-US" sz="2400" i="1" dirty="0" smtClean="0">
                <a:solidFill>
                  <a:schemeClr val="tx1"/>
                </a:solidFill>
              </a:rPr>
              <a:t>s</a:t>
            </a:r>
            <a:r>
              <a:rPr lang="en-US" sz="2400" baseline="-25000" dirty="0" smtClean="0">
                <a:solidFill>
                  <a:schemeClr val="tx1"/>
                </a:solidFill>
              </a:rPr>
              <a:t>2</a:t>
            </a:r>
            <a:r>
              <a:rPr lang="en-US" sz="2400" dirty="0" smtClean="0">
                <a:solidFill>
                  <a:schemeClr val="tx1"/>
                </a:solidFill>
              </a:rPr>
              <a:t>) in their place</a:t>
            </a:r>
          </a:p>
          <a:p>
            <a:pPr lvl="1">
              <a:spcBef>
                <a:spcPts val="1200"/>
              </a:spcBef>
            </a:pPr>
            <a:r>
              <a:rPr lang="en-US" sz="2400" dirty="0" smtClean="0">
                <a:solidFill>
                  <a:schemeClr val="tx1"/>
                </a:solidFill>
              </a:rPr>
              <a:t>The </a:t>
            </a:r>
            <a:r>
              <a:rPr lang="en-US" sz="2400" b="1" dirty="0" smtClean="0">
                <a:solidFill>
                  <a:schemeClr val="tx1"/>
                </a:solidFill>
              </a:rPr>
              <a:t>Student’s </a:t>
            </a:r>
            <a:r>
              <a:rPr lang="en-US" sz="2400" b="1" i="1" dirty="0" smtClean="0">
                <a:solidFill>
                  <a:schemeClr val="tx1"/>
                </a:solidFill>
              </a:rPr>
              <a:t>t</a:t>
            </a:r>
            <a:r>
              <a:rPr lang="en-US" sz="2400" b="1" dirty="0" smtClean="0">
                <a:solidFill>
                  <a:schemeClr val="tx1"/>
                </a:solidFill>
              </a:rPr>
              <a:t>-distribution </a:t>
            </a:r>
            <a:r>
              <a:rPr lang="en-US" sz="2400" dirty="0" smtClean="0">
                <a:solidFill>
                  <a:schemeClr val="tx1"/>
                </a:solidFill>
              </a:rPr>
              <a:t>is used in place of the normal distribution to identify the rejection region</a:t>
            </a:r>
          </a:p>
          <a:p>
            <a:pPr lvl="1">
              <a:spcBef>
                <a:spcPts val="1200"/>
              </a:spcBef>
            </a:pPr>
            <a:r>
              <a:rPr lang="en-US" sz="2400" dirty="0" smtClean="0">
                <a:solidFill>
                  <a:schemeClr val="tx1"/>
                </a:solidFill>
              </a:rPr>
              <a:t>Both populations need to be normally distributed unless both sample sizes are 30 or larger</a:t>
            </a:r>
          </a:p>
          <a:p>
            <a:pPr>
              <a:spcBef>
                <a:spcPts val="1200"/>
              </a:spcBef>
            </a:pPr>
            <a:r>
              <a:rPr lang="en-US" sz="2400" dirty="0" smtClean="0">
                <a:solidFill>
                  <a:schemeClr val="tx1"/>
                </a:solidFill>
              </a:rPr>
              <a:t>Two cases to consider:</a:t>
            </a:r>
          </a:p>
          <a:p>
            <a:pPr lvl="1">
              <a:spcBef>
                <a:spcPts val="1200"/>
              </a:spcBef>
            </a:pPr>
            <a:r>
              <a:rPr lang="en-US" sz="2400" dirty="0" smtClean="0">
                <a:solidFill>
                  <a:schemeClr val="tx1"/>
                </a:solidFill>
              </a:rPr>
              <a:t>Case 1: The population variances are equal (</a:t>
            </a:r>
            <a:r>
              <a:rPr lang="el-GR" sz="2400" i="1" dirty="0" smtClean="0">
                <a:solidFill>
                  <a:schemeClr val="tx1"/>
                </a:solidFill>
              </a:rPr>
              <a:t>σ</a:t>
            </a:r>
            <a:r>
              <a:rPr lang="en-US" sz="2400" baseline="-25000" dirty="0" smtClean="0">
                <a:solidFill>
                  <a:schemeClr val="tx1"/>
                </a:solidFill>
              </a:rPr>
              <a:t>1</a:t>
            </a:r>
            <a:r>
              <a:rPr lang="en-US" sz="2400" baseline="30000" dirty="0" smtClean="0">
                <a:solidFill>
                  <a:schemeClr val="tx1"/>
                </a:solidFill>
              </a:rPr>
              <a:t>2</a:t>
            </a:r>
            <a:r>
              <a:rPr lang="en-US" sz="2400" dirty="0" smtClean="0">
                <a:solidFill>
                  <a:schemeClr val="tx1"/>
                </a:solidFill>
              </a:rPr>
              <a:t> = </a:t>
            </a:r>
            <a:r>
              <a:rPr lang="el-GR" sz="2400" i="1" dirty="0" smtClean="0">
                <a:solidFill>
                  <a:schemeClr val="tx1"/>
                </a:solidFill>
              </a:rPr>
              <a:t>σ</a:t>
            </a:r>
            <a:r>
              <a:rPr lang="en-US" sz="2400" baseline="-25000" dirty="0" smtClean="0">
                <a:solidFill>
                  <a:schemeClr val="tx1"/>
                </a:solidFill>
              </a:rPr>
              <a:t>2</a:t>
            </a:r>
            <a:r>
              <a:rPr lang="en-US" sz="2400" baseline="30000" dirty="0" smtClean="0">
                <a:solidFill>
                  <a:schemeClr val="tx1"/>
                </a:solidFill>
              </a:rPr>
              <a:t>2</a:t>
            </a:r>
            <a:r>
              <a:rPr lang="en-US" sz="2400" dirty="0" smtClean="0">
                <a:solidFill>
                  <a:schemeClr val="tx1"/>
                </a:solidFill>
              </a:rPr>
              <a:t>)</a:t>
            </a:r>
          </a:p>
          <a:p>
            <a:pPr lvl="1">
              <a:spcBef>
                <a:spcPts val="1200"/>
              </a:spcBef>
            </a:pPr>
            <a:r>
              <a:rPr lang="en-US" sz="2400" dirty="0" smtClean="0">
                <a:solidFill>
                  <a:schemeClr val="tx1"/>
                </a:solidFill>
              </a:rPr>
              <a:t>Case 2: The population variances are not equal (</a:t>
            </a:r>
            <a:r>
              <a:rPr lang="el-GR" sz="2400" i="1" dirty="0" smtClean="0">
                <a:solidFill>
                  <a:schemeClr val="tx1"/>
                </a:solidFill>
              </a:rPr>
              <a:t>σ</a:t>
            </a:r>
            <a:r>
              <a:rPr lang="en-US" sz="2400" baseline="-25000" dirty="0" smtClean="0">
                <a:solidFill>
                  <a:schemeClr val="tx1"/>
                </a:solidFill>
              </a:rPr>
              <a:t>1</a:t>
            </a:r>
            <a:r>
              <a:rPr lang="en-US" sz="2400" baseline="30000" dirty="0" smtClean="0">
                <a:solidFill>
                  <a:schemeClr val="tx1"/>
                </a:solidFill>
              </a:rPr>
              <a:t>2</a:t>
            </a:r>
            <a:r>
              <a:rPr lang="en-US" sz="2400" dirty="0" smtClean="0">
                <a:solidFill>
                  <a:schemeClr val="tx1"/>
                </a:solidFill>
              </a:rPr>
              <a:t> ≠ </a:t>
            </a:r>
            <a:r>
              <a:rPr lang="el-GR" sz="2400" i="1" dirty="0" smtClean="0">
                <a:solidFill>
                  <a:schemeClr val="tx1"/>
                </a:solidFill>
              </a:rPr>
              <a:t>σ</a:t>
            </a:r>
            <a:r>
              <a:rPr lang="en-US" sz="2400" baseline="-25000" dirty="0" smtClean="0">
                <a:solidFill>
                  <a:schemeClr val="tx1"/>
                </a:solidFill>
              </a:rPr>
              <a:t>2</a:t>
            </a:r>
            <a:r>
              <a:rPr lang="en-US" sz="2400" baseline="30000" dirty="0" smtClean="0">
                <a:solidFill>
                  <a:schemeClr val="tx1"/>
                </a:solidFill>
              </a:rPr>
              <a:t>2</a:t>
            </a:r>
            <a:r>
              <a:rPr lang="en-US" sz="2400" dirty="0" smtClean="0">
                <a:solidFill>
                  <a:schemeClr val="tx1"/>
                </a:solidFill>
              </a:rPr>
              <a:t>)</a:t>
            </a:r>
          </a:p>
        </p:txBody>
      </p:sp>
      <p:cxnSp>
        <p:nvCxnSpPr>
          <p:cNvPr id="9" name="Straight Connector 8"/>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Rectangle 11"/>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3" name="Rectangle 12"/>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Equal Population Variances</a:t>
            </a:r>
          </a:p>
        </p:txBody>
      </p:sp>
      <p:sp>
        <p:nvSpPr>
          <p:cNvPr id="6147" name="Content Placeholder 2"/>
          <p:cNvSpPr>
            <a:spLocks noGrp="1"/>
          </p:cNvSpPr>
          <p:nvPr>
            <p:ph idx="1"/>
          </p:nvPr>
        </p:nvSpPr>
        <p:spPr>
          <a:xfrm>
            <a:off x="609599" y="1676401"/>
            <a:ext cx="11288889" cy="4144963"/>
          </a:xfrm>
        </p:spPr>
        <p:txBody>
          <a:bodyPr>
            <a:normAutofit/>
          </a:bodyPr>
          <a:lstStyle/>
          <a:p>
            <a:pPr>
              <a:buFont typeface="Arial" panose="020B0604020202020204" pitchFamily="34" charset="0"/>
              <a:buNone/>
              <a:defRPr/>
            </a:pPr>
            <a:r>
              <a:rPr lang="en-US" sz="2400" dirty="0" smtClean="0">
                <a:solidFill>
                  <a:schemeClr val="tx1"/>
                </a:solidFill>
              </a:rPr>
              <a:t>The hypothesis testing procedure when </a:t>
            </a:r>
            <a:r>
              <a:rPr lang="el-GR" sz="2400" i="1" dirty="0" smtClean="0">
                <a:solidFill>
                  <a:schemeClr val="tx1"/>
                </a:solidFill>
              </a:rPr>
              <a:t>σ</a:t>
            </a:r>
            <a:r>
              <a:rPr lang="en-US" sz="2400" baseline="-25000" dirty="0" smtClean="0">
                <a:solidFill>
                  <a:schemeClr val="tx1"/>
                </a:solidFill>
              </a:rPr>
              <a:t>1</a:t>
            </a:r>
            <a:r>
              <a:rPr lang="en-US" sz="2400" dirty="0" smtClean="0">
                <a:solidFill>
                  <a:schemeClr val="tx1"/>
                </a:solidFill>
              </a:rPr>
              <a:t> and </a:t>
            </a:r>
            <a:r>
              <a:rPr lang="el-GR" sz="2400" i="1" dirty="0" smtClean="0">
                <a:solidFill>
                  <a:schemeClr val="tx1"/>
                </a:solidFill>
              </a:rPr>
              <a:t>σ</a:t>
            </a:r>
            <a:r>
              <a:rPr lang="en-US" sz="2400" baseline="-25000" dirty="0" smtClean="0">
                <a:solidFill>
                  <a:schemeClr val="tx1"/>
                </a:solidFill>
              </a:rPr>
              <a:t>2</a:t>
            </a:r>
            <a:r>
              <a:rPr lang="en-US" sz="2400" dirty="0" smtClean="0">
                <a:solidFill>
                  <a:schemeClr val="tx1"/>
                </a:solidFill>
              </a:rPr>
              <a:t> are unknown but equal follows the same steps as when </a:t>
            </a:r>
            <a:r>
              <a:rPr lang="el-GR" sz="2400" i="1" dirty="0" smtClean="0">
                <a:solidFill>
                  <a:schemeClr val="tx1"/>
                </a:solidFill>
              </a:rPr>
              <a:t>σ</a:t>
            </a:r>
            <a:r>
              <a:rPr lang="en-US" sz="2400" baseline="-25000" dirty="0" smtClean="0">
                <a:solidFill>
                  <a:schemeClr val="tx1"/>
                </a:solidFill>
              </a:rPr>
              <a:t>1</a:t>
            </a:r>
            <a:r>
              <a:rPr lang="en-US" sz="2400" dirty="0" smtClean="0">
                <a:solidFill>
                  <a:schemeClr val="tx1"/>
                </a:solidFill>
              </a:rPr>
              <a:t> and </a:t>
            </a:r>
            <a:r>
              <a:rPr lang="el-GR" sz="2400" i="1" dirty="0" smtClean="0">
                <a:solidFill>
                  <a:schemeClr val="tx1"/>
                </a:solidFill>
              </a:rPr>
              <a:t>σ</a:t>
            </a:r>
            <a:r>
              <a:rPr lang="en-US" sz="2400" baseline="-25000" dirty="0" smtClean="0">
                <a:solidFill>
                  <a:schemeClr val="tx1"/>
                </a:solidFill>
              </a:rPr>
              <a:t>2</a:t>
            </a:r>
            <a:r>
              <a:rPr lang="en-US" sz="2400" dirty="0" smtClean="0">
                <a:solidFill>
                  <a:schemeClr val="tx1"/>
                </a:solidFill>
              </a:rPr>
              <a:t> are known, except for these differences:</a:t>
            </a:r>
          </a:p>
          <a:p>
            <a:pPr marL="514350" indent="-514350">
              <a:spcBef>
                <a:spcPts val="1800"/>
              </a:spcBef>
              <a:buFontTx/>
              <a:buAutoNum type="arabicPeriod"/>
              <a:defRPr/>
            </a:pPr>
            <a:r>
              <a:rPr lang="en-US" sz="2400" dirty="0" smtClean="0">
                <a:solidFill>
                  <a:schemeClr val="tx1"/>
                </a:solidFill>
              </a:rPr>
              <a:t>The test statistic is a </a:t>
            </a:r>
            <a:r>
              <a:rPr lang="en-US" sz="2400" i="1" dirty="0" smtClean="0">
                <a:solidFill>
                  <a:schemeClr val="tx1"/>
                </a:solidFill>
              </a:rPr>
              <a:t>t</a:t>
            </a:r>
            <a:r>
              <a:rPr lang="en-US" sz="2400" dirty="0" smtClean="0">
                <a:solidFill>
                  <a:schemeClr val="tx1"/>
                </a:solidFill>
              </a:rPr>
              <a:t>-test statistic</a:t>
            </a:r>
          </a:p>
          <a:p>
            <a:pPr marL="514350" indent="-514350">
              <a:spcBef>
                <a:spcPts val="1800"/>
              </a:spcBef>
              <a:buFontTx/>
              <a:buAutoNum type="arabicPeriod"/>
              <a:defRPr/>
            </a:pPr>
            <a:r>
              <a:rPr lang="en-US" sz="2400" dirty="0" smtClean="0">
                <a:solidFill>
                  <a:schemeClr val="tx1"/>
                </a:solidFill>
              </a:rPr>
              <a:t>The critical value is a </a:t>
            </a:r>
            <a:r>
              <a:rPr lang="en-US" sz="2400" i="1" dirty="0" smtClean="0">
                <a:solidFill>
                  <a:schemeClr val="tx1"/>
                </a:solidFill>
              </a:rPr>
              <a:t>t</a:t>
            </a:r>
            <a:r>
              <a:rPr lang="en-US" sz="2400" dirty="0" smtClean="0">
                <a:solidFill>
                  <a:schemeClr val="tx1"/>
                </a:solidFill>
              </a:rPr>
              <a:t>-score with </a:t>
            </a:r>
            <a:r>
              <a:rPr lang="en-US" sz="2400" i="1" dirty="0" err="1" smtClean="0">
                <a:solidFill>
                  <a:schemeClr val="tx1"/>
                </a:solidFill>
              </a:rPr>
              <a:t>df</a:t>
            </a:r>
            <a:r>
              <a:rPr lang="en-US" sz="2400" dirty="0" smtClean="0">
                <a:solidFill>
                  <a:schemeClr val="tx1"/>
                </a:solidFill>
              </a:rPr>
              <a:t> = </a:t>
            </a:r>
            <a:r>
              <a:rPr lang="en-US" sz="2400" i="1" dirty="0" smtClean="0">
                <a:solidFill>
                  <a:schemeClr val="tx1"/>
                </a:solidFill>
              </a:rPr>
              <a:t>n</a:t>
            </a:r>
            <a:r>
              <a:rPr lang="en-US" sz="2400" baseline="-25000" dirty="0" smtClean="0">
                <a:solidFill>
                  <a:schemeClr val="tx1"/>
                </a:solidFill>
              </a:rPr>
              <a:t>1</a:t>
            </a:r>
            <a:r>
              <a:rPr lang="en-US" sz="2400" dirty="0" smtClean="0">
                <a:solidFill>
                  <a:schemeClr val="tx1"/>
                </a:solidFill>
              </a:rPr>
              <a:t> + </a:t>
            </a:r>
            <a:r>
              <a:rPr lang="en-US" sz="2400" i="1" dirty="0" smtClean="0">
                <a:solidFill>
                  <a:schemeClr val="tx1"/>
                </a:solidFill>
              </a:rPr>
              <a:t>n</a:t>
            </a:r>
            <a:r>
              <a:rPr lang="en-US" sz="2400" baseline="-25000" dirty="0" smtClean="0">
                <a:solidFill>
                  <a:schemeClr val="tx1"/>
                </a:solidFill>
              </a:rPr>
              <a:t>2</a:t>
            </a:r>
            <a:r>
              <a:rPr lang="en-US" sz="2400" dirty="0" smtClean="0">
                <a:solidFill>
                  <a:schemeClr val="tx1"/>
                </a:solidFill>
              </a:rPr>
              <a:t> – 2</a:t>
            </a:r>
          </a:p>
          <a:p>
            <a:pPr marL="514350" indent="-514350">
              <a:spcBef>
                <a:spcPts val="1800"/>
              </a:spcBef>
              <a:buFontTx/>
              <a:buAutoNum type="arabicPeriod"/>
              <a:defRPr/>
            </a:pPr>
            <a:r>
              <a:rPr lang="en-US" sz="2400" dirty="0" smtClean="0">
                <a:solidFill>
                  <a:schemeClr val="tx1"/>
                </a:solidFill>
              </a:rPr>
              <a:t>A </a:t>
            </a:r>
            <a:r>
              <a:rPr lang="en-US" sz="2400" b="1" dirty="0" smtClean="0">
                <a:solidFill>
                  <a:schemeClr val="tx1"/>
                </a:solidFill>
              </a:rPr>
              <a:t>pooled </a:t>
            </a:r>
            <a:r>
              <a:rPr lang="en-US" sz="2400" b="1" dirty="0">
                <a:solidFill>
                  <a:schemeClr val="tx1"/>
                </a:solidFill>
              </a:rPr>
              <a:t>variance </a:t>
            </a:r>
            <a:r>
              <a:rPr lang="en-US" sz="2400" dirty="0">
                <a:solidFill>
                  <a:schemeClr val="tx1"/>
                </a:solidFill>
              </a:rPr>
              <a:t>is </a:t>
            </a:r>
            <a:r>
              <a:rPr lang="en-US" sz="2400" dirty="0" smtClean="0">
                <a:solidFill>
                  <a:schemeClr val="tx1"/>
                </a:solidFill>
              </a:rPr>
              <a:t>calculated to estimate the unknown population standard deviation</a:t>
            </a:r>
          </a:p>
        </p:txBody>
      </p:sp>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Equal Population Variances</a:t>
            </a:r>
          </a:p>
        </p:txBody>
      </p:sp>
      <p:sp>
        <p:nvSpPr>
          <p:cNvPr id="30723" name="Content Placeholder 2"/>
          <p:cNvSpPr>
            <a:spLocks noGrp="1"/>
          </p:cNvSpPr>
          <p:nvPr>
            <p:ph idx="1"/>
          </p:nvPr>
        </p:nvSpPr>
        <p:spPr>
          <a:xfrm>
            <a:off x="609600" y="1524001"/>
            <a:ext cx="10972800" cy="3141663"/>
          </a:xfrm>
        </p:spPr>
        <p:txBody>
          <a:bodyPr>
            <a:normAutofit/>
          </a:bodyPr>
          <a:lstStyle/>
          <a:p>
            <a:pPr>
              <a:buFontTx/>
              <a:buNone/>
            </a:pPr>
            <a:r>
              <a:rPr lang="en-US" sz="2400" dirty="0" smtClean="0">
                <a:solidFill>
                  <a:schemeClr val="tx1"/>
                </a:solidFill>
              </a:rPr>
              <a:t>Steps in the hypothesis testing procedure:</a:t>
            </a:r>
          </a:p>
          <a:p>
            <a:pPr>
              <a:spcBef>
                <a:spcPts val="900"/>
              </a:spcBef>
              <a:spcAft>
                <a:spcPts val="900"/>
              </a:spcAft>
            </a:pPr>
            <a:r>
              <a:rPr lang="en-US" sz="2400" dirty="0" smtClean="0">
                <a:solidFill>
                  <a:schemeClr val="tx1"/>
                </a:solidFill>
              </a:rPr>
              <a:t>Step 1:  Identify the null and alternative hypotheses</a:t>
            </a:r>
          </a:p>
          <a:p>
            <a:pPr>
              <a:spcBef>
                <a:spcPts val="900"/>
              </a:spcBef>
              <a:spcAft>
                <a:spcPts val="900"/>
              </a:spcAft>
            </a:pPr>
            <a:r>
              <a:rPr lang="en-US" sz="2400" dirty="0" smtClean="0">
                <a:solidFill>
                  <a:schemeClr val="tx1"/>
                </a:solidFill>
              </a:rPr>
              <a:t>Step 2:  Set a value for the significance level, </a:t>
            </a:r>
            <a:r>
              <a:rPr lang="el-GR" sz="2400" i="1" dirty="0" smtClean="0">
                <a:solidFill>
                  <a:schemeClr val="tx1"/>
                </a:solidFill>
              </a:rPr>
              <a:t>α</a:t>
            </a:r>
            <a:endParaRPr lang="en-US" sz="2400" dirty="0" smtClean="0">
              <a:solidFill>
                <a:schemeClr val="tx1"/>
              </a:solidFill>
            </a:endParaRPr>
          </a:p>
          <a:p>
            <a:pPr>
              <a:spcBef>
                <a:spcPts val="900"/>
              </a:spcBef>
              <a:spcAft>
                <a:spcPts val="900"/>
              </a:spcAft>
            </a:pPr>
            <a:r>
              <a:rPr lang="en-US" sz="2400" dirty="0" smtClean="0">
                <a:solidFill>
                  <a:schemeClr val="tx1"/>
                </a:solidFill>
              </a:rPr>
              <a:t>Step 3: Calculate the appropriate test statistic:</a:t>
            </a:r>
          </a:p>
          <a:p>
            <a:pPr lvl="1">
              <a:spcBef>
                <a:spcPts val="900"/>
              </a:spcBef>
              <a:spcAft>
                <a:spcPts val="900"/>
              </a:spcAft>
            </a:pPr>
            <a:r>
              <a:rPr lang="en-US" sz="2400" dirty="0" smtClean="0">
                <a:solidFill>
                  <a:schemeClr val="tx1"/>
                </a:solidFill>
              </a:rPr>
              <a:t>Formula for the </a:t>
            </a:r>
            <a:r>
              <a:rPr lang="en-US" sz="2400" i="1" dirty="0" smtClean="0">
                <a:solidFill>
                  <a:schemeClr val="tx1"/>
                </a:solidFill>
              </a:rPr>
              <a:t>t</a:t>
            </a:r>
            <a:r>
              <a:rPr lang="en-US" sz="2400" dirty="0" smtClean="0">
                <a:solidFill>
                  <a:schemeClr val="tx1"/>
                </a:solidFill>
              </a:rPr>
              <a:t>-test Statistic for a Hypothesis Test for the Difference Between Two Means (</a:t>
            </a:r>
            <a:r>
              <a:rPr lang="el-GR" sz="2400" i="1" dirty="0" smtClean="0">
                <a:solidFill>
                  <a:schemeClr val="tx1"/>
                </a:solidFill>
              </a:rPr>
              <a:t>σ</a:t>
            </a:r>
            <a:r>
              <a:rPr lang="en-US" sz="2400" baseline="-25000" dirty="0" smtClean="0">
                <a:solidFill>
                  <a:schemeClr val="tx1"/>
                </a:solidFill>
              </a:rPr>
              <a:t>1</a:t>
            </a:r>
            <a:r>
              <a:rPr lang="en-US" sz="2400" dirty="0" smtClean="0">
                <a:solidFill>
                  <a:schemeClr val="tx1"/>
                </a:solidFill>
              </a:rPr>
              <a:t> and </a:t>
            </a:r>
            <a:r>
              <a:rPr lang="el-GR" sz="2400" i="1" dirty="0" smtClean="0">
                <a:solidFill>
                  <a:schemeClr val="tx1"/>
                </a:solidFill>
              </a:rPr>
              <a:t>σ</a:t>
            </a:r>
            <a:r>
              <a:rPr lang="en-US" sz="2400" baseline="-25000" dirty="0" smtClean="0">
                <a:solidFill>
                  <a:schemeClr val="tx1"/>
                </a:solidFill>
              </a:rPr>
              <a:t>2</a:t>
            </a:r>
            <a:r>
              <a:rPr lang="en-US" sz="2400" dirty="0" smtClean="0">
                <a:solidFill>
                  <a:schemeClr val="tx1"/>
                </a:solidFill>
              </a:rPr>
              <a:t> Unknown but Equal):</a:t>
            </a:r>
          </a:p>
        </p:txBody>
      </p:sp>
      <p:graphicFrame>
        <p:nvGraphicFramePr>
          <p:cNvPr id="30724" name="Object 1"/>
          <p:cNvGraphicFramePr>
            <a:graphicFrameLocks noChangeAspect="1"/>
          </p:cNvGraphicFramePr>
          <p:nvPr/>
        </p:nvGraphicFramePr>
        <p:xfrm>
          <a:off x="633589" y="4872919"/>
          <a:ext cx="5338233" cy="1631950"/>
        </p:xfrm>
        <a:graphic>
          <a:graphicData uri="http://schemas.openxmlformats.org/presentationml/2006/ole">
            <p:oleObj spid="_x0000_s1221634" name="Equation" r:id="rId3" imgW="1625600" imgH="736600" progId="">
              <p:embed/>
            </p:oleObj>
          </a:graphicData>
        </a:graphic>
      </p:graphicFrame>
      <p:sp>
        <p:nvSpPr>
          <p:cNvPr id="30725" name="Rectangle 2"/>
          <p:cNvSpPr>
            <a:spLocks noChangeArrowheads="1"/>
          </p:cNvSpPr>
          <p:nvPr/>
        </p:nvSpPr>
        <p:spPr bwMode="auto">
          <a:xfrm>
            <a:off x="6400800" y="4389439"/>
            <a:ext cx="5588000" cy="1754187"/>
          </a:xfrm>
          <a:prstGeom prst="rect">
            <a:avLst/>
          </a:prstGeom>
          <a:noFill/>
          <a:ln w="9525">
            <a:noFill/>
            <a:miter lim="800000"/>
            <a:headEnd/>
            <a:tailEnd/>
          </a:ln>
        </p:spPr>
        <p:txBody>
          <a:bodyPr>
            <a:spAutoFit/>
          </a:bodyPr>
          <a:lstStyle/>
          <a:p>
            <a:pPr eaLnBrk="1" hangingPunct="1"/>
            <a:r>
              <a:rPr lang="en-US" dirty="0"/>
              <a:t>where:</a:t>
            </a:r>
          </a:p>
          <a:p>
            <a:pPr eaLnBrk="1" hangingPunct="1"/>
            <a:r>
              <a:rPr lang="en-US" dirty="0"/>
              <a:t>	    </a:t>
            </a:r>
            <a:r>
              <a:rPr lang="en-US" dirty="0" smtClean="0"/>
              <a:t>              </a:t>
            </a:r>
            <a:r>
              <a:rPr lang="en-US" dirty="0"/>
              <a:t>= The </a:t>
            </a:r>
            <a:r>
              <a:rPr lang="en-US" dirty="0" smtClean="0"/>
              <a:t>hypothesized                            </a:t>
            </a:r>
          </a:p>
          <a:p>
            <a:pPr eaLnBrk="1" hangingPunct="1"/>
            <a:r>
              <a:rPr lang="en-US" dirty="0" smtClean="0"/>
              <a:t>                            difference </a:t>
            </a:r>
            <a:r>
              <a:rPr lang="en-US" dirty="0"/>
              <a:t>in the</a:t>
            </a:r>
          </a:p>
          <a:p>
            <a:pPr eaLnBrk="1" hangingPunct="1"/>
            <a:r>
              <a:rPr lang="en-US" dirty="0"/>
              <a:t> 	         </a:t>
            </a:r>
            <a:r>
              <a:rPr lang="en-US" dirty="0" smtClean="0"/>
              <a:t>              population </a:t>
            </a:r>
            <a:r>
              <a:rPr lang="en-US" dirty="0"/>
              <a:t>means</a:t>
            </a:r>
          </a:p>
          <a:p>
            <a:pPr eaLnBrk="1" hangingPunct="1"/>
            <a:r>
              <a:rPr lang="en-US" dirty="0"/>
              <a:t> 	     </a:t>
            </a:r>
            <a:r>
              <a:rPr lang="en-US" dirty="0" smtClean="0"/>
              <a:t>             = </a:t>
            </a:r>
            <a:r>
              <a:rPr lang="en-US" dirty="0"/>
              <a:t>The pooled variance </a:t>
            </a:r>
          </a:p>
          <a:p>
            <a:pPr eaLnBrk="1" hangingPunct="1"/>
            <a:r>
              <a:rPr lang="en-US" dirty="0"/>
              <a:t>                       (see next slide)</a:t>
            </a:r>
          </a:p>
        </p:txBody>
      </p:sp>
      <p:graphicFrame>
        <p:nvGraphicFramePr>
          <p:cNvPr id="30726" name="Object 3"/>
          <p:cNvGraphicFramePr>
            <a:graphicFrameLocks noChangeAspect="1"/>
          </p:cNvGraphicFramePr>
          <p:nvPr/>
        </p:nvGraphicFramePr>
        <p:xfrm>
          <a:off x="6400801" y="4744687"/>
          <a:ext cx="1885951" cy="439737"/>
        </p:xfrm>
        <a:graphic>
          <a:graphicData uri="http://schemas.openxmlformats.org/presentationml/2006/ole">
            <p:oleObj spid="_x0000_s1221635" name="Equation" r:id="rId4" imgW="698500" imgH="241300" progId="">
              <p:embed/>
            </p:oleObj>
          </a:graphicData>
        </a:graphic>
      </p:graphicFrame>
      <p:graphicFrame>
        <p:nvGraphicFramePr>
          <p:cNvPr id="30727" name="Object 4"/>
          <p:cNvGraphicFramePr>
            <a:graphicFrameLocks noChangeAspect="1"/>
          </p:cNvGraphicFramePr>
          <p:nvPr/>
        </p:nvGraphicFramePr>
        <p:xfrm>
          <a:off x="5734756" y="5377569"/>
          <a:ext cx="1714500" cy="463550"/>
        </p:xfrm>
        <a:graphic>
          <a:graphicData uri="http://schemas.openxmlformats.org/presentationml/2006/ole">
            <p:oleObj spid="_x0000_s1221636" name="Equation" r:id="rId5" imgW="634725" imgH="253890" progId="">
              <p:embed/>
            </p:oleObj>
          </a:graphicData>
        </a:graphic>
      </p:graphicFrame>
      <p:cxnSp>
        <p:nvCxnSpPr>
          <p:cNvPr id="11" name="Straight Connector 10"/>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5" name="Rectangle 14"/>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Equal Population Variances</a:t>
            </a:r>
          </a:p>
        </p:txBody>
      </p:sp>
      <p:sp>
        <p:nvSpPr>
          <p:cNvPr id="31747" name="Content Placeholder 2"/>
          <p:cNvSpPr>
            <a:spLocks noGrp="1"/>
          </p:cNvSpPr>
          <p:nvPr>
            <p:ph idx="1"/>
          </p:nvPr>
        </p:nvSpPr>
        <p:spPr>
          <a:xfrm>
            <a:off x="609600" y="1524001"/>
            <a:ext cx="10972800" cy="4297363"/>
          </a:xfrm>
        </p:spPr>
        <p:txBody>
          <a:bodyPr>
            <a:normAutofit/>
          </a:bodyPr>
          <a:lstStyle/>
          <a:p>
            <a:r>
              <a:rPr lang="en-US" sz="2400" dirty="0" smtClean="0">
                <a:solidFill>
                  <a:schemeClr val="tx1"/>
                </a:solidFill>
              </a:rPr>
              <a:t>Step 3: (continued)</a:t>
            </a:r>
          </a:p>
          <a:p>
            <a:pPr lvl="1"/>
            <a:r>
              <a:rPr lang="en-US" sz="2400" dirty="0" smtClean="0">
                <a:solidFill>
                  <a:schemeClr val="tx1"/>
                </a:solidFill>
              </a:rPr>
              <a:t>Formula for Pooled Variance:</a:t>
            </a:r>
          </a:p>
        </p:txBody>
      </p:sp>
      <p:graphicFrame>
        <p:nvGraphicFramePr>
          <p:cNvPr id="31748" name="Object 1"/>
          <p:cNvGraphicFramePr>
            <a:graphicFrameLocks noChangeAspect="1"/>
          </p:cNvGraphicFramePr>
          <p:nvPr/>
        </p:nvGraphicFramePr>
        <p:xfrm>
          <a:off x="2791885" y="2743200"/>
          <a:ext cx="5930900" cy="1143000"/>
        </p:xfrm>
        <a:graphic>
          <a:graphicData uri="http://schemas.openxmlformats.org/presentationml/2006/ole">
            <p:oleObj spid="_x0000_s1222658" name="Equation" r:id="rId3" imgW="1600200" imgH="457200" progId="">
              <p:embed/>
            </p:oleObj>
          </a:graphicData>
        </a:graphic>
      </p:graphicFrame>
      <p:sp>
        <p:nvSpPr>
          <p:cNvPr id="31749" name="Rectangle 2"/>
          <p:cNvSpPr>
            <a:spLocks noChangeArrowheads="1"/>
          </p:cNvSpPr>
          <p:nvPr/>
        </p:nvSpPr>
        <p:spPr bwMode="auto">
          <a:xfrm>
            <a:off x="1625600" y="4267200"/>
            <a:ext cx="10363200" cy="1754188"/>
          </a:xfrm>
          <a:prstGeom prst="rect">
            <a:avLst/>
          </a:prstGeom>
          <a:noFill/>
          <a:ln w="9525">
            <a:noFill/>
            <a:miter lim="800000"/>
            <a:headEnd/>
            <a:tailEnd/>
          </a:ln>
        </p:spPr>
        <p:txBody>
          <a:bodyPr>
            <a:spAutoFit/>
          </a:bodyPr>
          <a:lstStyle/>
          <a:p>
            <a:pPr eaLnBrk="1" hangingPunct="1"/>
            <a:r>
              <a:rPr lang="en-US"/>
              <a:t>where:</a:t>
            </a:r>
          </a:p>
          <a:p>
            <a:pPr eaLnBrk="1" hangingPunct="1"/>
            <a:r>
              <a:rPr lang="en-US"/>
              <a:t>	        = The variance of the sample from Population 1</a:t>
            </a:r>
          </a:p>
          <a:p>
            <a:pPr eaLnBrk="1" hangingPunct="1"/>
            <a:endParaRPr lang="en-US"/>
          </a:p>
          <a:p>
            <a:pPr eaLnBrk="1" hangingPunct="1"/>
            <a:r>
              <a:rPr lang="en-US"/>
              <a:t> 	        = The variance of the sample from Population 2</a:t>
            </a:r>
          </a:p>
          <a:p>
            <a:pPr eaLnBrk="1" hangingPunct="1"/>
            <a:endParaRPr lang="en-US"/>
          </a:p>
          <a:p>
            <a:pPr eaLnBrk="1" hangingPunct="1"/>
            <a:r>
              <a:rPr lang="en-US"/>
              <a:t>	        = The sample sizes from Population 1 and 2</a:t>
            </a:r>
          </a:p>
        </p:txBody>
      </p:sp>
      <p:graphicFrame>
        <p:nvGraphicFramePr>
          <p:cNvPr id="31750" name="Object 3"/>
          <p:cNvGraphicFramePr>
            <a:graphicFrameLocks noChangeAspect="1"/>
          </p:cNvGraphicFramePr>
          <p:nvPr/>
        </p:nvGraphicFramePr>
        <p:xfrm>
          <a:off x="887590" y="5688719"/>
          <a:ext cx="1460500" cy="349250"/>
        </p:xfrm>
        <a:graphic>
          <a:graphicData uri="http://schemas.openxmlformats.org/presentationml/2006/ole">
            <p:oleObj spid="_x0000_s1222659" name="Equation" r:id="rId4" imgW="609336" imgH="215806" progId="">
              <p:embed/>
            </p:oleObj>
          </a:graphicData>
        </a:graphic>
      </p:graphicFrame>
      <p:graphicFrame>
        <p:nvGraphicFramePr>
          <p:cNvPr id="31751" name="Object 4"/>
          <p:cNvGraphicFramePr>
            <a:graphicFrameLocks noChangeAspect="1"/>
          </p:cNvGraphicFramePr>
          <p:nvPr/>
        </p:nvGraphicFramePr>
        <p:xfrm>
          <a:off x="2088445" y="4619978"/>
          <a:ext cx="446617" cy="927100"/>
        </p:xfrm>
        <a:graphic>
          <a:graphicData uri="http://schemas.openxmlformats.org/presentationml/2006/ole">
            <p:oleObj spid="_x0000_s1222660" name="Equation" r:id="rId5" imgW="165028" imgH="507780" progId="">
              <p:embed/>
            </p:oleObj>
          </a:graphicData>
        </a:graphic>
      </p:graphicFrame>
      <p:cxnSp>
        <p:nvCxnSpPr>
          <p:cNvPr id="11" name="Straight Connector 10"/>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5" name="Rectangle 14"/>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p:cNvPicPr>
            <a:picLocks noChangeAspect="1"/>
          </p:cNvPicPr>
          <p:nvPr/>
        </p:nvPicPr>
        <p:blipFill>
          <a:blip r:embed="rId3" cstate="print"/>
          <a:srcRect/>
          <a:stretch>
            <a:fillRect/>
          </a:stretch>
        </p:blipFill>
        <p:spPr bwMode="auto">
          <a:xfrm>
            <a:off x="1422400" y="3241675"/>
            <a:ext cx="9069917" cy="3195638"/>
          </a:xfrm>
          <a:prstGeom prst="rect">
            <a:avLst/>
          </a:prstGeom>
          <a:noFill/>
          <a:ln w="9525">
            <a:noFill/>
            <a:miter lim="800000"/>
            <a:headEnd/>
            <a:tailEnd/>
          </a:ln>
        </p:spPr>
      </p:pic>
      <p:sp>
        <p:nvSpPr>
          <p:cNvPr id="32771"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Equal Population Variances</a:t>
            </a:r>
          </a:p>
        </p:txBody>
      </p:sp>
      <p:sp>
        <p:nvSpPr>
          <p:cNvPr id="32772" name="Content Placeholder 2"/>
          <p:cNvSpPr>
            <a:spLocks noGrp="1"/>
          </p:cNvSpPr>
          <p:nvPr>
            <p:ph idx="1"/>
          </p:nvPr>
        </p:nvSpPr>
        <p:spPr>
          <a:xfrm>
            <a:off x="316089" y="1524000"/>
            <a:ext cx="11367911" cy="2286000"/>
          </a:xfrm>
        </p:spPr>
        <p:txBody>
          <a:bodyPr>
            <a:normAutofit/>
          </a:bodyPr>
          <a:lstStyle/>
          <a:p>
            <a:pPr>
              <a:spcBef>
                <a:spcPct val="0"/>
              </a:spcBef>
            </a:pPr>
            <a:r>
              <a:rPr lang="en-US" sz="2400" dirty="0" smtClean="0">
                <a:solidFill>
                  <a:srgbClr val="00B400"/>
                </a:solidFill>
              </a:rPr>
              <a:t>Step 4:  </a:t>
            </a:r>
            <a:r>
              <a:rPr lang="en-US" sz="2400" dirty="0" smtClean="0"/>
              <a:t>Determine the appropriate critical value from the </a:t>
            </a:r>
            <a:r>
              <a:rPr lang="en-US" sz="2400" i="1" dirty="0" smtClean="0"/>
              <a:t>t</a:t>
            </a:r>
            <a:r>
              <a:rPr lang="en-US" sz="2400" dirty="0" smtClean="0"/>
              <a:t>-distribution table for </a:t>
            </a:r>
            <a:r>
              <a:rPr lang="en-US" sz="2400" i="1" dirty="0" smtClean="0"/>
              <a:t>n</a:t>
            </a:r>
            <a:r>
              <a:rPr lang="en-US" sz="2400" baseline="-25000" dirty="0" smtClean="0"/>
              <a:t>1</a:t>
            </a:r>
            <a:r>
              <a:rPr lang="en-US" sz="2400" dirty="0" smtClean="0"/>
              <a:t> + </a:t>
            </a:r>
            <a:r>
              <a:rPr lang="en-US" sz="2400" i="1" dirty="0" smtClean="0"/>
              <a:t>n</a:t>
            </a:r>
            <a:r>
              <a:rPr lang="en-US" sz="2400" baseline="-25000" dirty="0" smtClean="0"/>
              <a:t>2</a:t>
            </a:r>
            <a:r>
              <a:rPr lang="en-US" sz="2400" dirty="0" smtClean="0"/>
              <a:t> – 2 degrees of freedom</a:t>
            </a:r>
          </a:p>
          <a:p>
            <a:pPr>
              <a:spcBef>
                <a:spcPts val="600"/>
              </a:spcBef>
            </a:pPr>
            <a:r>
              <a:rPr lang="en-US" sz="2400" dirty="0" smtClean="0">
                <a:solidFill>
                  <a:srgbClr val="00B400"/>
                </a:solidFill>
              </a:rPr>
              <a:t>Step 5:  </a:t>
            </a:r>
            <a:r>
              <a:rPr lang="en-US" sz="2400" dirty="0" smtClean="0"/>
              <a:t>Compare the </a:t>
            </a:r>
            <a:r>
              <a:rPr lang="en-US" sz="2400" i="1" dirty="0" smtClean="0"/>
              <a:t>t</a:t>
            </a:r>
            <a:r>
              <a:rPr lang="en-US" sz="2400" dirty="0" smtClean="0"/>
              <a:t>-test statistic (    ) with the critical</a:t>
            </a:r>
            <a:r>
              <a:rPr lang="en-US" sz="2400" i="1" dirty="0" smtClean="0"/>
              <a:t> t</a:t>
            </a:r>
            <a:r>
              <a:rPr lang="en-US" sz="2400" dirty="0" smtClean="0"/>
              <a:t>-score:       (if a one-tail test) or          (if a two-tail test)</a:t>
            </a:r>
          </a:p>
        </p:txBody>
      </p:sp>
      <p:graphicFrame>
        <p:nvGraphicFramePr>
          <p:cNvPr id="32773" name="Object 9"/>
          <p:cNvGraphicFramePr>
            <a:graphicFrameLocks noChangeAspect="1"/>
          </p:cNvGraphicFramePr>
          <p:nvPr/>
        </p:nvGraphicFramePr>
        <p:xfrm>
          <a:off x="5881512" y="2318808"/>
          <a:ext cx="448733" cy="496888"/>
        </p:xfrm>
        <a:graphic>
          <a:graphicData uri="http://schemas.openxmlformats.org/presentationml/2006/ole">
            <p:oleObj spid="_x0000_s1223682" name="Equation" r:id="rId4" imgW="139700" imgH="228600" progId="">
              <p:embed/>
            </p:oleObj>
          </a:graphicData>
        </a:graphic>
      </p:graphicFrame>
      <p:graphicFrame>
        <p:nvGraphicFramePr>
          <p:cNvPr id="32774" name="Object 10"/>
          <p:cNvGraphicFramePr>
            <a:graphicFrameLocks noChangeAspect="1"/>
          </p:cNvGraphicFramePr>
          <p:nvPr/>
        </p:nvGraphicFramePr>
        <p:xfrm>
          <a:off x="9916584" y="2285294"/>
          <a:ext cx="488949" cy="496888"/>
        </p:xfrm>
        <a:graphic>
          <a:graphicData uri="http://schemas.openxmlformats.org/presentationml/2006/ole">
            <p:oleObj spid="_x0000_s1223683" name="Equation" r:id="rId5" imgW="152334" imgH="228501" progId="">
              <p:embed/>
            </p:oleObj>
          </a:graphicData>
        </a:graphic>
      </p:graphicFrame>
      <p:graphicFrame>
        <p:nvGraphicFramePr>
          <p:cNvPr id="32775" name="Object 11"/>
          <p:cNvGraphicFramePr>
            <a:graphicFrameLocks noChangeAspect="1"/>
          </p:cNvGraphicFramePr>
          <p:nvPr/>
        </p:nvGraphicFramePr>
        <p:xfrm>
          <a:off x="2991556" y="2715683"/>
          <a:ext cx="774700" cy="496888"/>
        </p:xfrm>
        <a:graphic>
          <a:graphicData uri="http://schemas.openxmlformats.org/presentationml/2006/ole">
            <p:oleObj spid="_x0000_s1223684" name="Equation" r:id="rId6" imgW="241300" imgH="228600" progId="">
              <p:embed/>
            </p:oleObj>
          </a:graphicData>
        </a:graphic>
      </p:graphicFrame>
      <p:cxnSp>
        <p:nvCxnSpPr>
          <p:cNvPr id="11" name="Straight Connector 10"/>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5" name="Rectangle 14"/>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Equal Population Variances</a:t>
            </a:r>
          </a:p>
        </p:txBody>
      </p:sp>
      <p:sp>
        <p:nvSpPr>
          <p:cNvPr id="2" name="Content Placeholder 2"/>
          <p:cNvSpPr>
            <a:spLocks noGrp="1"/>
          </p:cNvSpPr>
          <p:nvPr>
            <p:ph idx="1"/>
          </p:nvPr>
        </p:nvSpPr>
        <p:spPr>
          <a:xfrm>
            <a:off x="609600" y="1524001"/>
            <a:ext cx="10972800" cy="4297363"/>
          </a:xfrm>
        </p:spPr>
        <p:txBody>
          <a:bodyPr>
            <a:noAutofit/>
          </a:bodyPr>
          <a:lstStyle/>
          <a:p>
            <a:pPr>
              <a:buFont typeface="Arial" panose="020B0604020202020204" pitchFamily="34" charset="0"/>
              <a:buNone/>
              <a:defRPr/>
            </a:pPr>
            <a:r>
              <a:rPr lang="en-US" sz="2400" dirty="0" smtClean="0">
                <a:solidFill>
                  <a:srgbClr val="00B400"/>
                </a:solidFill>
              </a:rPr>
              <a:t>Step 6:  </a:t>
            </a:r>
            <a:r>
              <a:rPr lang="en-US" sz="2400" dirty="0" smtClean="0"/>
              <a:t>Approximate the </a:t>
            </a:r>
            <a:r>
              <a:rPr lang="en-US" sz="2400" i="1" dirty="0" smtClean="0"/>
              <a:t>p</a:t>
            </a:r>
            <a:r>
              <a:rPr lang="en-US" sz="2400" dirty="0" smtClean="0"/>
              <a:t>-value</a:t>
            </a:r>
          </a:p>
          <a:p>
            <a:pPr lvl="1">
              <a:spcBef>
                <a:spcPts val="1200"/>
              </a:spcBef>
              <a:buFont typeface="Arial" panose="020B0604020202020204" pitchFamily="34" charset="0"/>
              <a:buChar char="•"/>
              <a:defRPr/>
            </a:pPr>
            <a:r>
              <a:rPr lang="en-US" sz="2400" dirty="0" smtClean="0"/>
              <a:t>A precise </a:t>
            </a:r>
            <a:r>
              <a:rPr lang="en-US" sz="2400" i="1" dirty="0" smtClean="0"/>
              <a:t>p</a:t>
            </a:r>
            <a:r>
              <a:rPr lang="en-US" sz="2400" dirty="0" smtClean="0"/>
              <a:t>-value cannot be determined since only selected columns are shown in the table</a:t>
            </a:r>
          </a:p>
          <a:p>
            <a:pPr lvl="1">
              <a:spcBef>
                <a:spcPts val="1200"/>
              </a:spcBef>
              <a:buFont typeface="Arial" panose="020B0604020202020204" pitchFamily="34" charset="0"/>
              <a:buChar char="•"/>
              <a:defRPr/>
            </a:pPr>
            <a:r>
              <a:rPr lang="en-US" sz="2400" dirty="0" smtClean="0"/>
              <a:t>The </a:t>
            </a:r>
            <a:r>
              <a:rPr lang="en-US" sz="2400" i="1" dirty="0" smtClean="0"/>
              <a:t>p</a:t>
            </a:r>
            <a:r>
              <a:rPr lang="en-US" sz="2400" dirty="0" smtClean="0"/>
              <a:t>-value can be estimated by finding the critical </a:t>
            </a:r>
          </a:p>
          <a:p>
            <a:pPr marL="457200" lvl="1" indent="0">
              <a:spcBef>
                <a:spcPts val="0"/>
              </a:spcBef>
              <a:buFontTx/>
              <a:buNone/>
              <a:defRPr/>
            </a:pPr>
            <a:r>
              <a:rPr lang="en-US" sz="2400" i="1" dirty="0"/>
              <a:t> </a:t>
            </a:r>
            <a:r>
              <a:rPr lang="en-US" sz="2400" i="1" dirty="0" smtClean="0"/>
              <a:t>   t</a:t>
            </a:r>
            <a:r>
              <a:rPr lang="en-US" sz="2400" dirty="0" smtClean="0"/>
              <a:t>-values that bracket the calculated value of </a:t>
            </a:r>
          </a:p>
          <a:p>
            <a:pPr lvl="1">
              <a:spcBef>
                <a:spcPts val="1200"/>
              </a:spcBef>
              <a:buFont typeface="Arial" panose="020B0604020202020204" pitchFamily="34" charset="0"/>
              <a:buChar char="•"/>
              <a:defRPr/>
            </a:pPr>
            <a:r>
              <a:rPr lang="en-US" sz="2400" dirty="0" smtClean="0"/>
              <a:t>Remember that the </a:t>
            </a:r>
            <a:r>
              <a:rPr lang="en-US" sz="2400" i="1" dirty="0" smtClean="0"/>
              <a:t>p</a:t>
            </a:r>
            <a:r>
              <a:rPr lang="en-US" sz="2400" dirty="0" smtClean="0"/>
              <a:t>-value is a two-tail probability for two-tail tests but a one-tail probability for one-tail tests</a:t>
            </a:r>
          </a:p>
          <a:p>
            <a:pPr lvl="1">
              <a:buFont typeface="Arial" panose="020B0604020202020204" pitchFamily="34" charset="0"/>
              <a:buChar char="•"/>
              <a:defRPr/>
            </a:pPr>
            <a:endParaRPr lang="en-US" sz="2400" dirty="0" smtClean="0">
              <a:solidFill>
                <a:srgbClr val="00B400"/>
              </a:solidFill>
            </a:endParaRPr>
          </a:p>
          <a:p>
            <a:pPr>
              <a:buFont typeface="Arial" panose="020B0604020202020204" pitchFamily="34" charset="0"/>
              <a:buNone/>
              <a:defRPr/>
            </a:pPr>
            <a:r>
              <a:rPr lang="en-US" sz="2400" dirty="0" smtClean="0">
                <a:solidFill>
                  <a:srgbClr val="00B400"/>
                </a:solidFill>
              </a:rPr>
              <a:t>Step 7:</a:t>
            </a:r>
            <a:r>
              <a:rPr lang="en-US" sz="2400" dirty="0" smtClean="0"/>
              <a:t>  State your conclusion</a:t>
            </a:r>
          </a:p>
          <a:p>
            <a:pPr lvl="1">
              <a:buFont typeface="Arial" panose="020B0604020202020204" pitchFamily="34" charset="0"/>
              <a:buChar char="•"/>
              <a:defRPr/>
            </a:pPr>
            <a:r>
              <a:rPr lang="en-US" sz="2400" dirty="0" smtClean="0"/>
              <a:t>Interpret your result after you reject or fail to reject the null hypothesis</a:t>
            </a:r>
          </a:p>
        </p:txBody>
      </p:sp>
      <p:graphicFrame>
        <p:nvGraphicFramePr>
          <p:cNvPr id="33796" name="Object 9"/>
          <p:cNvGraphicFramePr>
            <a:graphicFrameLocks noChangeAspect="1"/>
          </p:cNvGraphicFramePr>
          <p:nvPr/>
        </p:nvGraphicFramePr>
        <p:xfrm>
          <a:off x="9042400" y="3175000"/>
          <a:ext cx="448733" cy="496888"/>
        </p:xfrm>
        <a:graphic>
          <a:graphicData uri="http://schemas.openxmlformats.org/presentationml/2006/ole">
            <p:oleObj spid="_x0000_s1224706" name="Equation" r:id="rId3" imgW="139700" imgH="228600"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Using a Confidence Interval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Equal Population Variances </a:t>
            </a:r>
          </a:p>
        </p:txBody>
      </p:sp>
      <p:sp>
        <p:nvSpPr>
          <p:cNvPr id="34819" name="Content Placeholder 2"/>
          <p:cNvSpPr>
            <a:spLocks noGrp="1"/>
          </p:cNvSpPr>
          <p:nvPr>
            <p:ph idx="1"/>
          </p:nvPr>
        </p:nvSpPr>
        <p:spPr>
          <a:xfrm>
            <a:off x="609600" y="1647825"/>
            <a:ext cx="10972800" cy="1371600"/>
          </a:xfrm>
        </p:spPr>
        <p:txBody>
          <a:bodyPr/>
          <a:lstStyle/>
          <a:p>
            <a:r>
              <a:rPr lang="en-US" sz="2400" dirty="0" smtClean="0"/>
              <a:t>Formulas for the Confidence Interval for the Difference Between the Means of Two Independent Populations (</a:t>
            </a:r>
            <a:r>
              <a:rPr lang="el-GR" sz="2400" i="1" dirty="0" smtClean="0"/>
              <a:t>σ</a:t>
            </a:r>
            <a:r>
              <a:rPr lang="en-US" sz="2400" baseline="-25000" dirty="0" smtClean="0"/>
              <a:t>1</a:t>
            </a:r>
            <a:r>
              <a:rPr lang="en-US" sz="2400" dirty="0" smtClean="0"/>
              <a:t> and </a:t>
            </a:r>
            <a:r>
              <a:rPr lang="el-GR" sz="2400" i="1" dirty="0" smtClean="0"/>
              <a:t>σ</a:t>
            </a:r>
            <a:r>
              <a:rPr lang="en-US" sz="2400" baseline="-25000" dirty="0" smtClean="0"/>
              <a:t>2</a:t>
            </a:r>
            <a:r>
              <a:rPr lang="en-US" sz="2400" dirty="0" smtClean="0"/>
              <a:t> Unknown and Equal):</a:t>
            </a:r>
          </a:p>
          <a:p>
            <a:endParaRPr lang="en-US" dirty="0" smtClean="0"/>
          </a:p>
        </p:txBody>
      </p:sp>
      <p:graphicFrame>
        <p:nvGraphicFramePr>
          <p:cNvPr id="34820" name="Object 1"/>
          <p:cNvGraphicFramePr>
            <a:graphicFrameLocks noChangeAspect="1"/>
          </p:cNvGraphicFramePr>
          <p:nvPr/>
        </p:nvGraphicFramePr>
        <p:xfrm>
          <a:off x="2235200" y="3200400"/>
          <a:ext cx="7137400" cy="2401888"/>
        </p:xfrm>
        <a:graphic>
          <a:graphicData uri="http://schemas.openxmlformats.org/presentationml/2006/ole">
            <p:oleObj spid="_x0000_s1225730" name="Equation" r:id="rId3" imgW="2387600" imgH="1066800"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383822"/>
            <a:ext cx="11763021" cy="5779911"/>
          </a:xfrm>
        </p:spPr>
        <p:txBody>
          <a:bodyPr>
            <a:noAutofit/>
          </a:bodyPr>
          <a:lstStyle/>
          <a:p>
            <a:pPr marL="457200" lvl="1" indent="0" algn="just">
              <a:buNone/>
            </a:pPr>
            <a:r>
              <a:rPr lang="en-US" sz="2400" dirty="0" smtClean="0">
                <a:solidFill>
                  <a:schemeClr val="tx1"/>
                </a:solidFill>
              </a:rPr>
              <a:t>The </a:t>
            </a:r>
            <a:r>
              <a:rPr lang="en-US" sz="2400" b="1" dirty="0" smtClean="0">
                <a:solidFill>
                  <a:schemeClr val="tx1"/>
                </a:solidFill>
              </a:rPr>
              <a:t>bar graph </a:t>
            </a:r>
            <a:r>
              <a:rPr lang="en-US" sz="2400" dirty="0" smtClean="0">
                <a:solidFill>
                  <a:schemeClr val="tx1"/>
                </a:solidFill>
              </a:rPr>
              <a:t>and the </a:t>
            </a:r>
            <a:r>
              <a:rPr lang="en-US" sz="2400" b="1" dirty="0" smtClean="0">
                <a:solidFill>
                  <a:schemeClr val="tx1"/>
                </a:solidFill>
              </a:rPr>
              <a:t>pie chart</a:t>
            </a:r>
            <a:r>
              <a:rPr lang="en-US" sz="2400" dirty="0" smtClean="0">
                <a:solidFill>
                  <a:schemeClr val="tx1"/>
                </a:solidFill>
              </a:rPr>
              <a:t> are two types of graphs that are commonly used to display </a:t>
            </a:r>
            <a:r>
              <a:rPr lang="en-US" sz="2400" b="1" dirty="0" smtClean="0">
                <a:solidFill>
                  <a:schemeClr val="tx1"/>
                </a:solidFill>
              </a:rPr>
              <a:t>qualitative data.</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To construct a bar graph (also called a bar chart), we mark the various categories on the horizontal axis as in Fig. 3. Note that all categories are represented by intervals of the same width. We mark the frequencies on the vertical axis. Then we draw one bar for each category such that the height of the bar represents the frequency of the corresponding category. We leave a small gap between adjacent bars. Fig. 3 gives the bar graph for the frequency distribution above.</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Comparing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Unequal Population Variances</a:t>
            </a:r>
          </a:p>
        </p:txBody>
      </p:sp>
      <p:sp>
        <p:nvSpPr>
          <p:cNvPr id="38915" name="Content Placeholder 2"/>
          <p:cNvSpPr>
            <a:spLocks noGrp="1"/>
          </p:cNvSpPr>
          <p:nvPr>
            <p:ph idx="1"/>
          </p:nvPr>
        </p:nvSpPr>
        <p:spPr>
          <a:xfrm>
            <a:off x="609600" y="1582738"/>
            <a:ext cx="11176000" cy="4437062"/>
          </a:xfrm>
        </p:spPr>
        <p:txBody>
          <a:bodyPr>
            <a:normAutofit/>
          </a:bodyPr>
          <a:lstStyle/>
          <a:p>
            <a:pPr>
              <a:spcBef>
                <a:spcPts val="1800"/>
              </a:spcBef>
            </a:pPr>
            <a:r>
              <a:rPr lang="en-US" sz="2400" dirty="0" smtClean="0">
                <a:solidFill>
                  <a:schemeClr val="tx1"/>
                </a:solidFill>
              </a:rPr>
              <a:t>When </a:t>
            </a:r>
            <a:r>
              <a:rPr lang="el-GR" sz="2400" i="1" dirty="0" smtClean="0">
                <a:solidFill>
                  <a:schemeClr val="tx1"/>
                </a:solidFill>
              </a:rPr>
              <a:t>σ</a:t>
            </a:r>
            <a:r>
              <a:rPr lang="en-US" sz="2400" baseline="-25000" dirty="0" smtClean="0">
                <a:solidFill>
                  <a:schemeClr val="tx1"/>
                </a:solidFill>
              </a:rPr>
              <a:t>1</a:t>
            </a:r>
            <a:r>
              <a:rPr lang="en-US" sz="2400" baseline="30000" dirty="0" smtClean="0">
                <a:solidFill>
                  <a:schemeClr val="tx1"/>
                </a:solidFill>
              </a:rPr>
              <a:t>2</a:t>
            </a:r>
            <a:r>
              <a:rPr lang="en-US" sz="2400" dirty="0" smtClean="0">
                <a:solidFill>
                  <a:schemeClr val="tx1"/>
                </a:solidFill>
              </a:rPr>
              <a:t> and </a:t>
            </a:r>
            <a:r>
              <a:rPr lang="el-GR" sz="2400" i="1" dirty="0" smtClean="0">
                <a:solidFill>
                  <a:schemeClr val="tx1"/>
                </a:solidFill>
              </a:rPr>
              <a:t>σ</a:t>
            </a:r>
            <a:r>
              <a:rPr lang="en-US" sz="2400" baseline="-25000" dirty="0" smtClean="0">
                <a:solidFill>
                  <a:schemeClr val="tx1"/>
                </a:solidFill>
              </a:rPr>
              <a:t>2</a:t>
            </a:r>
            <a:r>
              <a:rPr lang="en-US" sz="2400" baseline="30000" dirty="0" smtClean="0">
                <a:solidFill>
                  <a:schemeClr val="tx1"/>
                </a:solidFill>
              </a:rPr>
              <a:t>2</a:t>
            </a:r>
            <a:r>
              <a:rPr lang="en-US" sz="2400" dirty="0" smtClean="0">
                <a:solidFill>
                  <a:schemeClr val="tx1"/>
                </a:solidFill>
              </a:rPr>
              <a:t> are unequal, a pooled variance is not appropriate, since the sample variances are not estimates of a common population variance</a:t>
            </a:r>
          </a:p>
          <a:p>
            <a:pPr marL="857250" lvl="1" indent="-342900">
              <a:spcBef>
                <a:spcPts val="1800"/>
              </a:spcBef>
            </a:pPr>
            <a:r>
              <a:rPr lang="en-US" sz="2400" dirty="0" smtClean="0">
                <a:solidFill>
                  <a:schemeClr val="tx1"/>
                </a:solidFill>
              </a:rPr>
              <a:t>The sample values </a:t>
            </a:r>
            <a:r>
              <a:rPr lang="en-US" sz="2400" i="1" dirty="0" smtClean="0">
                <a:solidFill>
                  <a:schemeClr val="tx1"/>
                </a:solidFill>
              </a:rPr>
              <a:t>s</a:t>
            </a:r>
            <a:r>
              <a:rPr lang="en-US" sz="2400" baseline="-25000" dirty="0" smtClean="0">
                <a:solidFill>
                  <a:schemeClr val="tx1"/>
                </a:solidFill>
              </a:rPr>
              <a:t>1</a:t>
            </a:r>
            <a:r>
              <a:rPr lang="en-US" sz="2400" dirty="0" smtClean="0">
                <a:solidFill>
                  <a:schemeClr val="tx1"/>
                </a:solidFill>
              </a:rPr>
              <a:t> and </a:t>
            </a:r>
            <a:r>
              <a:rPr lang="en-US" sz="2400" i="1" dirty="0" smtClean="0">
                <a:solidFill>
                  <a:schemeClr val="tx1"/>
                </a:solidFill>
              </a:rPr>
              <a:t>s</a:t>
            </a:r>
            <a:r>
              <a:rPr lang="en-US" sz="2400" baseline="-25000" dirty="0" smtClean="0">
                <a:solidFill>
                  <a:schemeClr val="tx1"/>
                </a:solidFill>
              </a:rPr>
              <a:t>2</a:t>
            </a:r>
            <a:r>
              <a:rPr lang="en-US" sz="2400" dirty="0" smtClean="0">
                <a:solidFill>
                  <a:schemeClr val="tx1"/>
                </a:solidFill>
              </a:rPr>
              <a:t> are used as separate estimates of the unknown (but different) values of </a:t>
            </a:r>
            <a:r>
              <a:rPr lang="el-GR" sz="2400" i="1" dirty="0" smtClean="0">
                <a:solidFill>
                  <a:schemeClr val="tx1"/>
                </a:solidFill>
              </a:rPr>
              <a:t>σ</a:t>
            </a:r>
            <a:r>
              <a:rPr lang="en-US" sz="2400" baseline="-25000" dirty="0" smtClean="0">
                <a:solidFill>
                  <a:schemeClr val="tx1"/>
                </a:solidFill>
              </a:rPr>
              <a:t>1</a:t>
            </a:r>
            <a:r>
              <a:rPr lang="en-US" sz="2400" dirty="0" smtClean="0">
                <a:solidFill>
                  <a:schemeClr val="tx1"/>
                </a:solidFill>
              </a:rPr>
              <a:t> and </a:t>
            </a:r>
            <a:r>
              <a:rPr lang="el-GR" sz="2400" i="1" dirty="0" smtClean="0">
                <a:solidFill>
                  <a:schemeClr val="tx1"/>
                </a:solidFill>
              </a:rPr>
              <a:t>σ</a:t>
            </a:r>
            <a:r>
              <a:rPr lang="en-US" sz="2400" baseline="-25000" dirty="0" smtClean="0">
                <a:solidFill>
                  <a:schemeClr val="tx1"/>
                </a:solidFill>
              </a:rPr>
              <a:t>2</a:t>
            </a:r>
          </a:p>
          <a:p>
            <a:pPr marL="857250" lvl="1" indent="-342900">
              <a:spcBef>
                <a:spcPts val="1800"/>
              </a:spcBef>
            </a:pPr>
            <a:r>
              <a:rPr lang="en-US" sz="2400" dirty="0" smtClean="0">
                <a:solidFill>
                  <a:schemeClr val="tx1"/>
                </a:solidFill>
              </a:rPr>
              <a:t>The test statistic is a </a:t>
            </a:r>
            <a:r>
              <a:rPr lang="en-US" sz="2400" i="1" dirty="0" smtClean="0">
                <a:solidFill>
                  <a:schemeClr val="tx1"/>
                </a:solidFill>
              </a:rPr>
              <a:t>t</a:t>
            </a:r>
            <a:r>
              <a:rPr lang="en-US" sz="2400" dirty="0" smtClean="0">
                <a:solidFill>
                  <a:schemeClr val="tx1"/>
                </a:solidFill>
              </a:rPr>
              <a:t>-test statistic</a:t>
            </a:r>
          </a:p>
          <a:p>
            <a:pPr marL="857250" lvl="1" indent="-342900">
              <a:spcBef>
                <a:spcPts val="1800"/>
              </a:spcBef>
            </a:pPr>
            <a:r>
              <a:rPr lang="en-US" sz="2400" dirty="0" smtClean="0">
                <a:solidFill>
                  <a:schemeClr val="tx1"/>
                </a:solidFill>
              </a:rPr>
              <a:t>The critical value is a </a:t>
            </a:r>
            <a:r>
              <a:rPr lang="en-US" sz="2400" i="1" dirty="0" smtClean="0">
                <a:solidFill>
                  <a:schemeClr val="tx1"/>
                </a:solidFill>
              </a:rPr>
              <a:t>t</a:t>
            </a:r>
            <a:r>
              <a:rPr lang="en-US" sz="2400" dirty="0" smtClean="0">
                <a:solidFill>
                  <a:schemeClr val="tx1"/>
                </a:solidFill>
              </a:rPr>
              <a:t>-score</a:t>
            </a:r>
          </a:p>
          <a:p>
            <a:pPr lvl="3">
              <a:spcBef>
                <a:spcPts val="1800"/>
              </a:spcBef>
            </a:pPr>
            <a:r>
              <a:rPr lang="en-US" sz="2400" dirty="0" smtClean="0">
                <a:solidFill>
                  <a:schemeClr val="tx1"/>
                </a:solidFill>
              </a:rPr>
              <a:t>The </a:t>
            </a:r>
            <a:r>
              <a:rPr lang="en-US" sz="2400" i="1" dirty="0" smtClean="0">
                <a:solidFill>
                  <a:schemeClr val="tx1"/>
                </a:solidFill>
              </a:rPr>
              <a:t>t</a:t>
            </a:r>
            <a:r>
              <a:rPr lang="en-US" sz="2400" dirty="0" smtClean="0">
                <a:solidFill>
                  <a:schemeClr val="tx1"/>
                </a:solidFill>
              </a:rPr>
              <a:t>-score degrees of freedom are determined using the formula in Step 4 of the following procedure</a:t>
            </a:r>
          </a:p>
        </p:txBody>
      </p:sp>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Unequal Population Variances</a:t>
            </a:r>
          </a:p>
        </p:txBody>
      </p:sp>
      <p:sp>
        <p:nvSpPr>
          <p:cNvPr id="39939" name="Content Placeholder 2"/>
          <p:cNvSpPr>
            <a:spLocks noGrp="1"/>
          </p:cNvSpPr>
          <p:nvPr>
            <p:ph idx="1"/>
          </p:nvPr>
        </p:nvSpPr>
        <p:spPr>
          <a:xfrm>
            <a:off x="609600" y="1524001"/>
            <a:ext cx="11379200" cy="4297363"/>
          </a:xfrm>
        </p:spPr>
        <p:txBody>
          <a:bodyPr/>
          <a:lstStyle/>
          <a:p>
            <a:pPr>
              <a:buFontTx/>
              <a:buNone/>
            </a:pPr>
            <a:r>
              <a:rPr lang="en-US" sz="2400" dirty="0" smtClean="0">
                <a:solidFill>
                  <a:schemeClr val="tx1"/>
                </a:solidFill>
              </a:rPr>
              <a:t>Steps in the hypothesis testing procedure:</a:t>
            </a:r>
          </a:p>
          <a:p>
            <a:pPr>
              <a:spcAft>
                <a:spcPts val="1200"/>
              </a:spcAft>
            </a:pPr>
            <a:r>
              <a:rPr lang="en-US" sz="2400" dirty="0" smtClean="0">
                <a:solidFill>
                  <a:schemeClr val="tx1"/>
                </a:solidFill>
              </a:rPr>
              <a:t>Step 1:  Identify the null and alternative hypotheses</a:t>
            </a:r>
          </a:p>
          <a:p>
            <a:pPr>
              <a:spcAft>
                <a:spcPts val="1200"/>
              </a:spcAft>
            </a:pPr>
            <a:r>
              <a:rPr lang="en-US" sz="2400" dirty="0" smtClean="0">
                <a:solidFill>
                  <a:schemeClr val="tx1"/>
                </a:solidFill>
              </a:rPr>
              <a:t>Step 2:  Set a value for the significance level, </a:t>
            </a:r>
            <a:r>
              <a:rPr lang="el-GR" sz="2400" i="1" dirty="0" smtClean="0">
                <a:solidFill>
                  <a:schemeClr val="tx1"/>
                </a:solidFill>
              </a:rPr>
              <a:t>α</a:t>
            </a:r>
            <a:endParaRPr lang="en-US" sz="2400" dirty="0" smtClean="0">
              <a:solidFill>
                <a:schemeClr val="tx1"/>
              </a:solidFill>
            </a:endParaRPr>
          </a:p>
          <a:p>
            <a:pPr>
              <a:spcAft>
                <a:spcPts val="1200"/>
              </a:spcAft>
            </a:pPr>
            <a:r>
              <a:rPr lang="en-US" sz="2400" dirty="0" smtClean="0">
                <a:solidFill>
                  <a:schemeClr val="tx1"/>
                </a:solidFill>
              </a:rPr>
              <a:t>Step 3: Calculate the appropriate test statistic:</a:t>
            </a:r>
          </a:p>
          <a:p>
            <a:pPr lvl="1">
              <a:spcAft>
                <a:spcPts val="1200"/>
              </a:spcAft>
            </a:pPr>
            <a:r>
              <a:rPr lang="en-US" sz="2000" dirty="0" smtClean="0">
                <a:solidFill>
                  <a:schemeClr val="tx1"/>
                </a:solidFill>
              </a:rPr>
              <a:t>Formula for the </a:t>
            </a:r>
            <a:r>
              <a:rPr lang="en-US" sz="2000" i="1" dirty="0" smtClean="0">
                <a:solidFill>
                  <a:schemeClr val="tx1"/>
                </a:solidFill>
              </a:rPr>
              <a:t>t</a:t>
            </a:r>
            <a:r>
              <a:rPr lang="en-US" sz="2000" dirty="0" smtClean="0">
                <a:solidFill>
                  <a:schemeClr val="tx1"/>
                </a:solidFill>
              </a:rPr>
              <a:t>-test Statistic for a Hypothesis Test for the Difference Between Two Means (</a:t>
            </a:r>
            <a:r>
              <a:rPr lang="el-GR" sz="2000" i="1" dirty="0" smtClean="0">
                <a:solidFill>
                  <a:schemeClr val="tx1"/>
                </a:solidFill>
              </a:rPr>
              <a:t>σ</a:t>
            </a:r>
            <a:r>
              <a:rPr lang="en-US" sz="2000" baseline="-25000" dirty="0" smtClean="0">
                <a:solidFill>
                  <a:schemeClr val="tx1"/>
                </a:solidFill>
              </a:rPr>
              <a:t>1</a:t>
            </a:r>
            <a:r>
              <a:rPr lang="en-US" sz="2000" dirty="0" smtClean="0">
                <a:solidFill>
                  <a:schemeClr val="tx1"/>
                </a:solidFill>
              </a:rPr>
              <a:t> and </a:t>
            </a:r>
            <a:r>
              <a:rPr lang="el-GR" sz="2000" i="1" dirty="0" smtClean="0">
                <a:solidFill>
                  <a:schemeClr val="tx1"/>
                </a:solidFill>
              </a:rPr>
              <a:t>σ</a:t>
            </a:r>
            <a:r>
              <a:rPr lang="en-US" sz="2000" baseline="-25000" dirty="0" smtClean="0">
                <a:solidFill>
                  <a:schemeClr val="tx1"/>
                </a:solidFill>
              </a:rPr>
              <a:t>2</a:t>
            </a:r>
            <a:r>
              <a:rPr lang="en-US" sz="2000" dirty="0" smtClean="0">
                <a:solidFill>
                  <a:schemeClr val="tx1"/>
                </a:solidFill>
              </a:rPr>
              <a:t> Unknown and unequal):</a:t>
            </a:r>
          </a:p>
        </p:txBody>
      </p:sp>
      <p:graphicFrame>
        <p:nvGraphicFramePr>
          <p:cNvPr id="39940" name="Object 1"/>
          <p:cNvGraphicFramePr>
            <a:graphicFrameLocks noChangeAspect="1"/>
          </p:cNvGraphicFramePr>
          <p:nvPr/>
        </p:nvGraphicFramePr>
        <p:xfrm>
          <a:off x="3172179" y="4809066"/>
          <a:ext cx="5338233" cy="1631950"/>
        </p:xfrm>
        <a:graphic>
          <a:graphicData uri="http://schemas.openxmlformats.org/presentationml/2006/ole">
            <p:oleObj spid="_x0000_s1226754" name="Equation" r:id="rId3" imgW="1625600" imgH="736600"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Unequal Population Variances</a:t>
            </a:r>
          </a:p>
        </p:txBody>
      </p:sp>
      <p:sp>
        <p:nvSpPr>
          <p:cNvPr id="40963" name="Content Placeholder 2"/>
          <p:cNvSpPr>
            <a:spLocks noGrp="1"/>
          </p:cNvSpPr>
          <p:nvPr>
            <p:ph idx="1"/>
          </p:nvPr>
        </p:nvSpPr>
        <p:spPr>
          <a:xfrm>
            <a:off x="609600" y="1524001"/>
            <a:ext cx="10972800" cy="2379663"/>
          </a:xfrm>
        </p:spPr>
        <p:txBody>
          <a:bodyPr/>
          <a:lstStyle/>
          <a:p>
            <a:r>
              <a:rPr lang="en-US" sz="2400" dirty="0" smtClean="0">
                <a:solidFill>
                  <a:schemeClr val="tx1"/>
                </a:solidFill>
              </a:rPr>
              <a:t>Step 4:  Determine the appropriate critical value from the </a:t>
            </a:r>
          </a:p>
          <a:p>
            <a:pPr>
              <a:spcBef>
                <a:spcPct val="0"/>
              </a:spcBef>
            </a:pPr>
            <a:r>
              <a:rPr lang="en-US" sz="2400" i="1" dirty="0" smtClean="0">
                <a:solidFill>
                  <a:schemeClr val="tx1"/>
                </a:solidFill>
              </a:rPr>
              <a:t>	     t</a:t>
            </a:r>
            <a:r>
              <a:rPr lang="en-US" sz="2400" dirty="0" smtClean="0">
                <a:solidFill>
                  <a:schemeClr val="tx1"/>
                </a:solidFill>
              </a:rPr>
              <a:t>-distribution table for degrees of freedom shown below</a:t>
            </a:r>
          </a:p>
          <a:p>
            <a:endParaRPr lang="en-US" sz="1200" dirty="0" smtClean="0">
              <a:solidFill>
                <a:schemeClr val="tx1"/>
              </a:solidFill>
            </a:endParaRPr>
          </a:p>
          <a:p>
            <a:r>
              <a:rPr lang="en-US" sz="2400" dirty="0" smtClean="0">
                <a:solidFill>
                  <a:schemeClr val="tx1"/>
                </a:solidFill>
              </a:rPr>
              <a:t>Formula for the Degrees of Freedom for the </a:t>
            </a:r>
            <a:r>
              <a:rPr lang="en-US" sz="2400" i="1" dirty="0" smtClean="0">
                <a:solidFill>
                  <a:schemeClr val="tx1"/>
                </a:solidFill>
              </a:rPr>
              <a:t>t</a:t>
            </a:r>
            <a:r>
              <a:rPr lang="en-US" sz="2400" dirty="0" smtClean="0">
                <a:solidFill>
                  <a:schemeClr val="tx1"/>
                </a:solidFill>
              </a:rPr>
              <a:t>-distribution when Testing for the Difference Between Two Means (</a:t>
            </a:r>
            <a:r>
              <a:rPr lang="el-GR" sz="2400" i="1" dirty="0" smtClean="0">
                <a:solidFill>
                  <a:schemeClr val="tx1"/>
                </a:solidFill>
              </a:rPr>
              <a:t>σ</a:t>
            </a:r>
            <a:r>
              <a:rPr lang="en-US" sz="2400" baseline="-25000" dirty="0" smtClean="0">
                <a:solidFill>
                  <a:schemeClr val="tx1"/>
                </a:solidFill>
              </a:rPr>
              <a:t>1</a:t>
            </a:r>
            <a:r>
              <a:rPr lang="en-US" sz="2400" dirty="0" smtClean="0">
                <a:solidFill>
                  <a:schemeClr val="tx1"/>
                </a:solidFill>
              </a:rPr>
              <a:t> and </a:t>
            </a:r>
            <a:r>
              <a:rPr lang="el-GR" sz="2400" i="1" dirty="0" smtClean="0">
                <a:solidFill>
                  <a:schemeClr val="tx1"/>
                </a:solidFill>
              </a:rPr>
              <a:t>σ</a:t>
            </a:r>
            <a:r>
              <a:rPr lang="en-US" sz="2400" baseline="-25000" dirty="0" smtClean="0">
                <a:solidFill>
                  <a:schemeClr val="tx1"/>
                </a:solidFill>
              </a:rPr>
              <a:t>2</a:t>
            </a:r>
            <a:r>
              <a:rPr lang="en-US" sz="2400" dirty="0" smtClean="0">
                <a:solidFill>
                  <a:schemeClr val="tx1"/>
                </a:solidFill>
              </a:rPr>
              <a:t> Unknown and Unequal):</a:t>
            </a:r>
          </a:p>
        </p:txBody>
      </p:sp>
      <p:graphicFrame>
        <p:nvGraphicFramePr>
          <p:cNvPr id="40964" name="Object 1"/>
          <p:cNvGraphicFramePr>
            <a:graphicFrameLocks noChangeAspect="1"/>
          </p:cNvGraphicFramePr>
          <p:nvPr/>
        </p:nvGraphicFramePr>
        <p:xfrm>
          <a:off x="2540000" y="3962400"/>
          <a:ext cx="3069167" cy="2101850"/>
        </p:xfrm>
        <a:graphic>
          <a:graphicData uri="http://schemas.openxmlformats.org/presentationml/2006/ole">
            <p:oleObj spid="_x0000_s1227778" name="Equation" r:id="rId3" imgW="1308100" imgH="1193800" progId="">
              <p:embed/>
            </p:oleObj>
          </a:graphicData>
        </a:graphic>
      </p:graphicFrame>
      <p:sp>
        <p:nvSpPr>
          <p:cNvPr id="45061" name="Rectangle 2"/>
          <p:cNvSpPr>
            <a:spLocks noChangeArrowheads="1"/>
          </p:cNvSpPr>
          <p:nvPr/>
        </p:nvSpPr>
        <p:spPr bwMode="auto">
          <a:xfrm>
            <a:off x="6375400" y="4343400"/>
            <a:ext cx="5511800" cy="163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000" dirty="0" smtClean="0">
                <a:latin typeface="+mn-lt"/>
                <a:cs typeface="Arial" panose="020B0604020202020204" pitchFamily="34" charset="0"/>
              </a:rPr>
              <a:t>Always round down the degrees of freedom value found this formula.</a:t>
            </a:r>
          </a:p>
          <a:p>
            <a:pPr eaLnBrk="1" hangingPunct="1">
              <a:lnSpc>
                <a:spcPct val="100000"/>
              </a:lnSpc>
              <a:spcBef>
                <a:spcPct val="0"/>
              </a:spcBef>
              <a:buFontTx/>
              <a:buNone/>
              <a:defRPr/>
            </a:pPr>
            <a:r>
              <a:rPr lang="en-US" sz="2000" dirty="0" smtClean="0">
                <a:latin typeface="+mn-lt"/>
                <a:cs typeface="Arial" panose="020B0604020202020204" pitchFamily="34" charset="0"/>
              </a:rPr>
              <a:t>This makes it more challenging to reject the null hypothesis, which is a more conservative approach.</a:t>
            </a:r>
          </a:p>
        </p:txBody>
      </p:sp>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Unequal Population Variances</a:t>
            </a:r>
          </a:p>
        </p:txBody>
      </p:sp>
      <p:sp>
        <p:nvSpPr>
          <p:cNvPr id="41987" name="Content Placeholder 2"/>
          <p:cNvSpPr>
            <a:spLocks noGrp="1"/>
          </p:cNvSpPr>
          <p:nvPr>
            <p:ph idx="1"/>
          </p:nvPr>
        </p:nvSpPr>
        <p:spPr>
          <a:xfrm>
            <a:off x="609600" y="1524001"/>
            <a:ext cx="10769600" cy="1298575"/>
          </a:xfrm>
        </p:spPr>
        <p:txBody>
          <a:bodyPr/>
          <a:lstStyle/>
          <a:p>
            <a:pPr>
              <a:lnSpc>
                <a:spcPct val="100000"/>
              </a:lnSpc>
              <a:spcBef>
                <a:spcPts val="1200"/>
              </a:spcBef>
            </a:pPr>
            <a:r>
              <a:rPr lang="en-US" sz="2400" dirty="0" smtClean="0">
                <a:solidFill>
                  <a:schemeClr val="tx1"/>
                </a:solidFill>
              </a:rPr>
              <a:t>Step 5:  Compare the </a:t>
            </a:r>
            <a:r>
              <a:rPr lang="en-US" sz="2400" i="1" dirty="0" smtClean="0">
                <a:solidFill>
                  <a:schemeClr val="tx1"/>
                </a:solidFill>
              </a:rPr>
              <a:t>t</a:t>
            </a:r>
            <a:r>
              <a:rPr lang="en-US" sz="2400" dirty="0" smtClean="0">
                <a:solidFill>
                  <a:schemeClr val="tx1"/>
                </a:solidFill>
              </a:rPr>
              <a:t>-test statistic (    ) with the critical </a:t>
            </a:r>
            <a:r>
              <a:rPr lang="en-US" sz="2400" i="1" dirty="0" smtClean="0">
                <a:solidFill>
                  <a:schemeClr val="tx1"/>
                </a:solidFill>
              </a:rPr>
              <a:t>t</a:t>
            </a:r>
            <a:r>
              <a:rPr lang="en-US" sz="2400" dirty="0" smtClean="0">
                <a:solidFill>
                  <a:schemeClr val="tx1"/>
                </a:solidFill>
              </a:rPr>
              <a:t>-score:</a:t>
            </a:r>
          </a:p>
          <a:p>
            <a:pPr>
              <a:lnSpc>
                <a:spcPct val="100000"/>
              </a:lnSpc>
              <a:spcBef>
                <a:spcPts val="600"/>
              </a:spcBef>
            </a:pPr>
            <a:r>
              <a:rPr lang="en-US" sz="2400" dirty="0" smtClean="0">
                <a:solidFill>
                  <a:schemeClr val="tx1"/>
                </a:solidFill>
              </a:rPr>
              <a:t>	          (if a one-tail test) or          (if a two-tail test)</a:t>
            </a:r>
          </a:p>
        </p:txBody>
      </p:sp>
      <p:graphicFrame>
        <p:nvGraphicFramePr>
          <p:cNvPr id="41988" name="Object 9"/>
          <p:cNvGraphicFramePr>
            <a:graphicFrameLocks noChangeAspect="1"/>
          </p:cNvGraphicFramePr>
          <p:nvPr/>
        </p:nvGraphicFramePr>
        <p:xfrm>
          <a:off x="6126340" y="1462970"/>
          <a:ext cx="448733" cy="496888"/>
        </p:xfrm>
        <a:graphic>
          <a:graphicData uri="http://schemas.openxmlformats.org/presentationml/2006/ole">
            <p:oleObj spid="_x0000_s1228802" name="Equation" r:id="rId3" imgW="139700" imgH="228600" progId="">
              <p:embed/>
            </p:oleObj>
          </a:graphicData>
        </a:graphic>
      </p:graphicFrame>
      <p:graphicFrame>
        <p:nvGraphicFramePr>
          <p:cNvPr id="41989" name="Object 10"/>
          <p:cNvGraphicFramePr>
            <a:graphicFrameLocks noChangeAspect="1"/>
          </p:cNvGraphicFramePr>
          <p:nvPr/>
        </p:nvGraphicFramePr>
        <p:xfrm>
          <a:off x="1395590" y="1983142"/>
          <a:ext cx="488951" cy="496887"/>
        </p:xfrm>
        <a:graphic>
          <a:graphicData uri="http://schemas.openxmlformats.org/presentationml/2006/ole">
            <p:oleObj spid="_x0000_s1228803" name="Equation" r:id="rId4" imgW="152334" imgH="228501" progId="">
              <p:embed/>
            </p:oleObj>
          </a:graphicData>
        </a:graphic>
      </p:graphicFrame>
      <p:graphicFrame>
        <p:nvGraphicFramePr>
          <p:cNvPr id="41990" name="Object 11"/>
          <p:cNvGraphicFramePr>
            <a:graphicFrameLocks noChangeAspect="1"/>
          </p:cNvGraphicFramePr>
          <p:nvPr/>
        </p:nvGraphicFramePr>
        <p:xfrm>
          <a:off x="5057423" y="2052814"/>
          <a:ext cx="774700" cy="496888"/>
        </p:xfrm>
        <a:graphic>
          <a:graphicData uri="http://schemas.openxmlformats.org/presentationml/2006/ole">
            <p:oleObj spid="_x0000_s1228804" name="Equation" r:id="rId5" imgW="241300" imgH="228600" progId="">
              <p:embed/>
            </p:oleObj>
          </a:graphicData>
        </a:graphic>
      </p:graphicFrame>
      <p:sp>
        <p:nvSpPr>
          <p:cNvPr id="2" name="Rectangle 1"/>
          <p:cNvSpPr/>
          <p:nvPr/>
        </p:nvSpPr>
        <p:spPr>
          <a:xfrm>
            <a:off x="10363200" y="4800600"/>
            <a:ext cx="508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2" name="Straight Connector 11"/>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6" name="Rectangle 15"/>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Rectangle 16"/>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41998" name="Picture 2"/>
          <p:cNvPicPr>
            <a:picLocks noChangeAspect="1"/>
          </p:cNvPicPr>
          <p:nvPr/>
        </p:nvPicPr>
        <p:blipFill>
          <a:blip r:embed="rId6" cstate="print"/>
          <a:srcRect/>
          <a:stretch>
            <a:fillRect/>
          </a:stretch>
        </p:blipFill>
        <p:spPr bwMode="auto">
          <a:xfrm>
            <a:off x="1191685" y="2822575"/>
            <a:ext cx="9808633" cy="3454400"/>
          </a:xfrm>
          <a:prstGeom prst="rect">
            <a:avLst/>
          </a:prstGeom>
          <a:noFill/>
          <a:ln w="9525">
            <a:noFill/>
            <a:miter lim="800000"/>
            <a:headEnd/>
            <a:tailEnd/>
          </a:ln>
        </p:spPr>
      </p:pic>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Independent Samples, </a:t>
            </a:r>
            <a:r>
              <a:rPr lang="el-GR" sz="2000" i="1" smtClean="0"/>
              <a:t>σ</a:t>
            </a:r>
            <a:r>
              <a:rPr lang="en-US" sz="2000" baseline="-25000" smtClean="0"/>
              <a:t>1</a:t>
            </a:r>
            <a:r>
              <a:rPr lang="en-US" sz="2000" smtClean="0"/>
              <a:t> and </a:t>
            </a:r>
            <a:r>
              <a:rPr lang="el-GR" sz="2000" i="1" smtClean="0"/>
              <a:t>σ</a:t>
            </a:r>
            <a:r>
              <a:rPr lang="en-US" sz="2000" baseline="-25000" smtClean="0"/>
              <a:t>2</a:t>
            </a:r>
            <a:r>
              <a:rPr lang="en-US" sz="2000" smtClean="0"/>
              <a:t> Unknown, Unequal Population Variances</a:t>
            </a:r>
          </a:p>
        </p:txBody>
      </p:sp>
      <p:sp>
        <p:nvSpPr>
          <p:cNvPr id="2" name="Content Placeholder 2"/>
          <p:cNvSpPr>
            <a:spLocks noGrp="1"/>
          </p:cNvSpPr>
          <p:nvPr>
            <p:ph idx="1"/>
          </p:nvPr>
        </p:nvSpPr>
        <p:spPr>
          <a:xfrm>
            <a:off x="609600" y="1524001"/>
            <a:ext cx="10972800" cy="4297363"/>
          </a:xfrm>
        </p:spPr>
        <p:txBody>
          <a:bodyPr>
            <a:normAutofit/>
          </a:bodyPr>
          <a:lstStyle/>
          <a:p>
            <a:pPr>
              <a:buFont typeface="Arial" panose="020B0604020202020204" pitchFamily="34" charset="0"/>
              <a:buNone/>
              <a:defRPr/>
            </a:pPr>
            <a:r>
              <a:rPr lang="en-US" sz="2400" dirty="0" smtClean="0">
                <a:solidFill>
                  <a:srgbClr val="669900"/>
                </a:solidFill>
              </a:rPr>
              <a:t>Step 6</a:t>
            </a:r>
            <a:r>
              <a:rPr lang="en-US" sz="2400" dirty="0" smtClean="0">
                <a:solidFill>
                  <a:schemeClr val="tx1"/>
                </a:solidFill>
              </a:rPr>
              <a:t>:  Approximate the </a:t>
            </a:r>
            <a:r>
              <a:rPr lang="en-US" sz="2400" i="1" dirty="0" smtClean="0">
                <a:solidFill>
                  <a:schemeClr val="tx1"/>
                </a:solidFill>
              </a:rPr>
              <a:t>p</a:t>
            </a:r>
            <a:r>
              <a:rPr lang="en-US" sz="2400" dirty="0" smtClean="0">
                <a:solidFill>
                  <a:schemeClr val="tx1"/>
                </a:solidFill>
              </a:rPr>
              <a:t>-value</a:t>
            </a:r>
          </a:p>
          <a:p>
            <a:pPr lvl="1">
              <a:spcBef>
                <a:spcPts val="1200"/>
              </a:spcBef>
              <a:buFont typeface="Arial" panose="020B0604020202020204" pitchFamily="34" charset="0"/>
              <a:buChar char="•"/>
              <a:defRPr/>
            </a:pPr>
            <a:r>
              <a:rPr lang="en-US" sz="2400" dirty="0" smtClean="0">
                <a:solidFill>
                  <a:schemeClr val="tx1"/>
                </a:solidFill>
              </a:rPr>
              <a:t>The </a:t>
            </a:r>
            <a:r>
              <a:rPr lang="en-US" sz="2400" i="1" dirty="0" smtClean="0">
                <a:solidFill>
                  <a:schemeClr val="tx1"/>
                </a:solidFill>
              </a:rPr>
              <a:t>p</a:t>
            </a:r>
            <a:r>
              <a:rPr lang="en-US" sz="2400" dirty="0" smtClean="0">
                <a:solidFill>
                  <a:schemeClr val="tx1"/>
                </a:solidFill>
              </a:rPr>
              <a:t>-value can be estimated by finding the critical </a:t>
            </a:r>
            <a:r>
              <a:rPr lang="en-US" sz="2400" i="1" dirty="0" smtClean="0">
                <a:solidFill>
                  <a:schemeClr val="tx1"/>
                </a:solidFill>
              </a:rPr>
              <a:t>t</a:t>
            </a:r>
            <a:r>
              <a:rPr lang="en-US" sz="2400" dirty="0" smtClean="0">
                <a:solidFill>
                  <a:schemeClr val="tx1"/>
                </a:solidFill>
              </a:rPr>
              <a:t>-values that bracket the calculated value of </a:t>
            </a:r>
          </a:p>
          <a:p>
            <a:pPr lvl="1">
              <a:spcBef>
                <a:spcPts val="1200"/>
              </a:spcBef>
              <a:buFont typeface="Arial" panose="020B0604020202020204" pitchFamily="34" charset="0"/>
              <a:buChar char="•"/>
              <a:defRPr/>
            </a:pPr>
            <a:r>
              <a:rPr lang="en-US" sz="2400" dirty="0" smtClean="0">
                <a:solidFill>
                  <a:schemeClr val="tx1"/>
                </a:solidFill>
              </a:rPr>
              <a:t>Remember that the </a:t>
            </a:r>
            <a:r>
              <a:rPr lang="en-US" sz="2400" i="1" dirty="0" smtClean="0">
                <a:solidFill>
                  <a:schemeClr val="tx1"/>
                </a:solidFill>
              </a:rPr>
              <a:t>p</a:t>
            </a:r>
            <a:r>
              <a:rPr lang="en-US" sz="2400" dirty="0" smtClean="0">
                <a:solidFill>
                  <a:schemeClr val="tx1"/>
                </a:solidFill>
              </a:rPr>
              <a:t>-value is a two-tail probability for two-tail tests but a one-tail probability for one-tail tests</a:t>
            </a:r>
          </a:p>
          <a:p>
            <a:pPr lvl="1">
              <a:buFont typeface="Arial" panose="020B0604020202020204" pitchFamily="34" charset="0"/>
              <a:buChar char="•"/>
              <a:defRPr/>
            </a:pPr>
            <a:endParaRPr lang="en-US" sz="2400" dirty="0" smtClean="0">
              <a:solidFill>
                <a:schemeClr val="tx1"/>
              </a:solidFill>
            </a:endParaRPr>
          </a:p>
          <a:p>
            <a:pPr>
              <a:buFont typeface="Arial" panose="020B0604020202020204" pitchFamily="34" charset="0"/>
              <a:buNone/>
              <a:defRPr/>
            </a:pPr>
            <a:r>
              <a:rPr lang="en-US" sz="2400" dirty="0" smtClean="0">
                <a:solidFill>
                  <a:srgbClr val="669900"/>
                </a:solidFill>
              </a:rPr>
              <a:t>Step 7</a:t>
            </a:r>
            <a:r>
              <a:rPr lang="en-US" sz="2400" dirty="0" smtClean="0">
                <a:solidFill>
                  <a:schemeClr val="tx1"/>
                </a:solidFill>
              </a:rPr>
              <a:t>:  </a:t>
            </a:r>
            <a:r>
              <a:rPr lang="en-US" sz="2400" b="1" dirty="0" smtClean="0">
                <a:solidFill>
                  <a:schemeClr val="tx1"/>
                </a:solidFill>
              </a:rPr>
              <a:t>State your conclusion</a:t>
            </a:r>
          </a:p>
          <a:p>
            <a:pPr lvl="1">
              <a:buFont typeface="Arial" panose="020B0604020202020204" pitchFamily="34" charset="0"/>
              <a:buChar char="•"/>
              <a:defRPr/>
            </a:pPr>
            <a:r>
              <a:rPr lang="en-US" sz="2400" dirty="0" smtClean="0">
                <a:solidFill>
                  <a:schemeClr val="tx1"/>
                </a:solidFill>
              </a:rPr>
              <a:t>Interpret your result after you reject or fail to reject the null hypothesis</a:t>
            </a:r>
          </a:p>
        </p:txBody>
      </p:sp>
      <p:graphicFrame>
        <p:nvGraphicFramePr>
          <p:cNvPr id="43012" name="Object 9"/>
          <p:cNvGraphicFramePr>
            <a:graphicFrameLocks noChangeAspect="1"/>
          </p:cNvGraphicFramePr>
          <p:nvPr/>
        </p:nvGraphicFramePr>
        <p:xfrm>
          <a:off x="5858933" y="2452511"/>
          <a:ext cx="448733" cy="496888"/>
        </p:xfrm>
        <a:graphic>
          <a:graphicData uri="http://schemas.openxmlformats.org/presentationml/2006/ole">
            <p:oleObj spid="_x0000_s1229826" name="Equation" r:id="rId3" imgW="139700" imgH="228600"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76200"/>
            <a:ext cx="10515600" cy="914400"/>
          </a:xfrm>
        </p:spPr>
        <p:txBody>
          <a:bodyPr/>
          <a:lstStyle/>
          <a:p>
            <a:r>
              <a:rPr lang="en-US" smtClean="0"/>
              <a:t>Testing Differences Other Than Zero</a:t>
            </a:r>
          </a:p>
        </p:txBody>
      </p:sp>
      <p:sp>
        <p:nvSpPr>
          <p:cNvPr id="49155" name="Content Placeholder 2"/>
          <p:cNvSpPr>
            <a:spLocks noGrp="1"/>
          </p:cNvSpPr>
          <p:nvPr>
            <p:ph idx="1"/>
          </p:nvPr>
        </p:nvSpPr>
        <p:spPr>
          <a:xfrm>
            <a:off x="609600" y="948267"/>
            <a:ext cx="10972800" cy="4873097"/>
          </a:xfrm>
        </p:spPr>
        <p:txBody>
          <a:bodyPr>
            <a:normAutofit/>
          </a:bodyPr>
          <a:lstStyle/>
          <a:p>
            <a:r>
              <a:rPr lang="en-US" sz="2400" dirty="0" smtClean="0"/>
              <a:t>In some situations we want to test whether the difference between means exceeds a certain value</a:t>
            </a:r>
          </a:p>
          <a:p>
            <a:pPr marL="857250" lvl="1" indent="-342900"/>
            <a:r>
              <a:rPr lang="en-US" sz="2400" dirty="0" smtClean="0"/>
              <a:t>Use the desired difference in the formula for the calculated test statistic instead of zero</a:t>
            </a:r>
          </a:p>
        </p:txBody>
      </p:sp>
      <p:graphicFrame>
        <p:nvGraphicFramePr>
          <p:cNvPr id="49156" name="Object 1"/>
          <p:cNvGraphicFramePr>
            <a:graphicFrameLocks noChangeAspect="1"/>
          </p:cNvGraphicFramePr>
          <p:nvPr/>
        </p:nvGraphicFramePr>
        <p:xfrm>
          <a:off x="7213600" y="4724400"/>
          <a:ext cx="3860800" cy="1181100"/>
        </p:xfrm>
        <a:graphic>
          <a:graphicData uri="http://schemas.openxmlformats.org/presentationml/2006/ole">
            <p:oleObj spid="_x0000_s1230850" name="Equation" r:id="rId3" imgW="1625600" imgH="736600" progId="">
              <p:embed/>
            </p:oleObj>
          </a:graphicData>
        </a:graphic>
      </p:graphicFrame>
      <p:graphicFrame>
        <p:nvGraphicFramePr>
          <p:cNvPr id="49157" name="Object 2"/>
          <p:cNvGraphicFramePr>
            <a:graphicFrameLocks noChangeAspect="1"/>
          </p:cNvGraphicFramePr>
          <p:nvPr/>
        </p:nvGraphicFramePr>
        <p:xfrm>
          <a:off x="1117600" y="4724400"/>
          <a:ext cx="3860800" cy="1181100"/>
        </p:xfrm>
        <a:graphic>
          <a:graphicData uri="http://schemas.openxmlformats.org/presentationml/2006/ole">
            <p:oleObj spid="_x0000_s1230851" name="Equation" r:id="rId4" imgW="1625600" imgH="736600" progId="">
              <p:embed/>
            </p:oleObj>
          </a:graphicData>
        </a:graphic>
      </p:graphicFrame>
      <p:sp>
        <p:nvSpPr>
          <p:cNvPr id="49158" name="Rectangle 4"/>
          <p:cNvSpPr>
            <a:spLocks noChangeArrowheads="1"/>
          </p:cNvSpPr>
          <p:nvPr/>
        </p:nvSpPr>
        <p:spPr bwMode="auto">
          <a:xfrm>
            <a:off x="7010401" y="6030914"/>
            <a:ext cx="3525196" cy="369332"/>
          </a:xfrm>
          <a:prstGeom prst="rect">
            <a:avLst/>
          </a:prstGeom>
          <a:noFill/>
          <a:ln w="9525">
            <a:noFill/>
            <a:miter lim="800000"/>
            <a:headEnd/>
            <a:tailEnd/>
          </a:ln>
        </p:spPr>
        <p:txBody>
          <a:bodyPr wrap="none">
            <a:spAutoFit/>
          </a:bodyPr>
          <a:lstStyle/>
          <a:p>
            <a:pPr eaLnBrk="1" hangingPunct="1"/>
            <a:r>
              <a:rPr lang="en-US"/>
              <a:t>If Unequal Population Variances </a:t>
            </a:r>
          </a:p>
        </p:txBody>
      </p:sp>
      <p:sp>
        <p:nvSpPr>
          <p:cNvPr id="49159" name="Rectangle 9"/>
          <p:cNvSpPr>
            <a:spLocks noChangeArrowheads="1"/>
          </p:cNvSpPr>
          <p:nvPr/>
        </p:nvSpPr>
        <p:spPr bwMode="auto">
          <a:xfrm>
            <a:off x="939800" y="6030914"/>
            <a:ext cx="3246273" cy="369332"/>
          </a:xfrm>
          <a:prstGeom prst="rect">
            <a:avLst/>
          </a:prstGeom>
          <a:noFill/>
          <a:ln w="9525">
            <a:noFill/>
            <a:miter lim="800000"/>
            <a:headEnd/>
            <a:tailEnd/>
          </a:ln>
        </p:spPr>
        <p:txBody>
          <a:bodyPr wrap="none">
            <a:spAutoFit/>
          </a:bodyPr>
          <a:lstStyle/>
          <a:p>
            <a:pPr eaLnBrk="1" hangingPunct="1"/>
            <a:r>
              <a:rPr lang="en-US"/>
              <a:t>If Equal Population Variances </a:t>
            </a:r>
          </a:p>
        </p:txBody>
      </p:sp>
      <p:pic>
        <p:nvPicPr>
          <p:cNvPr id="49160" name="Picture 10"/>
          <p:cNvPicPr>
            <a:picLocks noChangeAspect="1" noChangeArrowheads="1"/>
          </p:cNvPicPr>
          <p:nvPr/>
        </p:nvPicPr>
        <p:blipFill>
          <a:blip r:embed="rId5" cstate="print"/>
          <a:srcRect/>
          <a:stretch>
            <a:fillRect/>
          </a:stretch>
        </p:blipFill>
        <p:spPr bwMode="auto">
          <a:xfrm>
            <a:off x="954618" y="2911476"/>
            <a:ext cx="10282767" cy="904875"/>
          </a:xfrm>
          <a:prstGeom prst="rect">
            <a:avLst/>
          </a:prstGeom>
          <a:noFill/>
          <a:ln w="12700">
            <a:solidFill>
              <a:schemeClr val="tx1"/>
            </a:solidFill>
            <a:miter lim="800000"/>
            <a:headEnd/>
            <a:tailEnd/>
          </a:ln>
          <a:effectLst/>
        </p:spPr>
      </p:pic>
      <p:sp>
        <p:nvSpPr>
          <p:cNvPr id="49161" name="TextBox 5"/>
          <p:cNvSpPr txBox="1">
            <a:spLocks noChangeArrowheads="1"/>
          </p:cNvSpPr>
          <p:nvPr/>
        </p:nvSpPr>
        <p:spPr bwMode="auto">
          <a:xfrm>
            <a:off x="2946400" y="3883025"/>
            <a:ext cx="6807200" cy="369888"/>
          </a:xfrm>
          <a:prstGeom prst="rect">
            <a:avLst/>
          </a:prstGeom>
          <a:noFill/>
          <a:ln w="9525">
            <a:noFill/>
            <a:miter lim="800000"/>
            <a:headEnd/>
            <a:tailEnd/>
          </a:ln>
        </p:spPr>
        <p:txBody>
          <a:bodyPr>
            <a:spAutoFit/>
          </a:bodyPr>
          <a:lstStyle/>
          <a:p>
            <a:pPr eaLnBrk="1" hangingPunct="1"/>
            <a:r>
              <a:rPr lang="en-US" dirty="0" smtClean="0"/>
              <a:t>Use       </a:t>
            </a:r>
            <a:r>
              <a:rPr lang="en-US" dirty="0"/>
              <a:t>$3.00  here instead of a difference of zero</a:t>
            </a:r>
          </a:p>
        </p:txBody>
      </p:sp>
      <p:sp>
        <p:nvSpPr>
          <p:cNvPr id="7" name="Oval 6"/>
          <p:cNvSpPr/>
          <p:nvPr/>
        </p:nvSpPr>
        <p:spPr>
          <a:xfrm>
            <a:off x="3136901" y="4659313"/>
            <a:ext cx="1841500" cy="5334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Oval 13"/>
          <p:cNvSpPr/>
          <p:nvPr/>
        </p:nvSpPr>
        <p:spPr>
          <a:xfrm>
            <a:off x="9334501" y="4659313"/>
            <a:ext cx="1841500" cy="5334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 name="Straight Arrow Connector 8"/>
          <p:cNvCxnSpPr>
            <a:endCxn id="7" idx="0"/>
          </p:cNvCxnSpPr>
          <p:nvPr/>
        </p:nvCxnSpPr>
        <p:spPr>
          <a:xfrm flipH="1">
            <a:off x="4057652" y="4270375"/>
            <a:ext cx="156633" cy="3889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214284" y="4270376"/>
            <a:ext cx="5391149" cy="46831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544712" y="3928181"/>
            <a:ext cx="1016000" cy="38735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p:nvPr>
        </p:nvSpPr>
        <p:spPr>
          <a:xfrm>
            <a:off x="838200" y="76200"/>
            <a:ext cx="10515600" cy="914400"/>
          </a:xfrm>
        </p:spPr>
        <p:txBody>
          <a:bodyPr>
            <a:normAutofit/>
          </a:bodyPr>
          <a:lstStyle/>
          <a:p>
            <a:pPr algn="l" eaLnBrk="1" hangingPunct="1">
              <a:lnSpc>
                <a:spcPct val="80000"/>
              </a:lnSpc>
              <a:defRPr/>
            </a:pPr>
            <a:r>
              <a:rPr lang="en-US" dirty="0" smtClean="0"/>
              <a:t>Hypothesis Testing with 	  Dependent Samples</a:t>
            </a:r>
          </a:p>
        </p:txBody>
      </p:sp>
      <p:sp>
        <p:nvSpPr>
          <p:cNvPr id="50179" name="Text Box 5"/>
          <p:cNvSpPr txBox="1">
            <a:spLocks noChangeArrowheads="1"/>
          </p:cNvSpPr>
          <p:nvPr/>
        </p:nvSpPr>
        <p:spPr bwMode="auto">
          <a:xfrm>
            <a:off x="3657600" y="1905000"/>
            <a:ext cx="4876800" cy="437043"/>
          </a:xfrm>
          <a:prstGeom prst="rect">
            <a:avLst/>
          </a:prstGeom>
          <a:solidFill>
            <a:srgbClr val="F7F7A7"/>
          </a:solidFill>
          <a:ln w="12700">
            <a:solidFill>
              <a:schemeClr val="tx1"/>
            </a:solidFill>
            <a:miter lim="800000"/>
            <a:headEnd/>
            <a:tailEnd/>
          </a:ln>
        </p:spPr>
        <p:txBody>
          <a:bodyPr>
            <a:spAutoFit/>
          </a:bodyPr>
          <a:lstStyle/>
          <a:p>
            <a:pPr algn="ctr" eaLnBrk="1" hangingPunct="1">
              <a:lnSpc>
                <a:spcPct val="80000"/>
              </a:lnSpc>
              <a:spcBef>
                <a:spcPct val="50000"/>
              </a:spcBef>
            </a:pPr>
            <a:r>
              <a:rPr lang="en-US" sz="2800"/>
              <a:t>Comparing Two Populations</a:t>
            </a:r>
          </a:p>
        </p:txBody>
      </p:sp>
      <p:sp>
        <p:nvSpPr>
          <p:cNvPr id="8" name="Rectangle 7"/>
          <p:cNvSpPr>
            <a:spLocks noChangeArrowheads="1"/>
          </p:cNvSpPr>
          <p:nvPr/>
        </p:nvSpPr>
        <p:spPr bwMode="auto">
          <a:xfrm>
            <a:off x="101600" y="2990851"/>
            <a:ext cx="3759200" cy="708025"/>
          </a:xfrm>
          <a:prstGeom prst="rect">
            <a:avLst/>
          </a:prstGeom>
          <a:noFill/>
          <a:ln w="12700">
            <a:solidFill>
              <a:schemeClr val="tx1"/>
            </a:solidFill>
            <a:miter lim="800000"/>
            <a:headEnd/>
            <a:tailEnd/>
          </a:ln>
        </p:spPr>
        <p:txBody>
          <a:bodyPr wrap="none" anchor="ctr"/>
          <a:lstStyle/>
          <a:p>
            <a:pPr eaLnBrk="1" hangingPunct="1">
              <a:defRPr/>
            </a:pPr>
            <a:endParaRPr lang="en-US">
              <a:solidFill>
                <a:schemeClr val="bg1">
                  <a:lumMod val="65000"/>
                </a:schemeClr>
              </a:solidFill>
              <a:latin typeface="Arial" panose="020B0604020202020204" pitchFamily="34" charset="0"/>
              <a:cs typeface="Arial" panose="020B0604020202020204" pitchFamily="34" charset="0"/>
            </a:endParaRPr>
          </a:p>
        </p:txBody>
      </p:sp>
      <p:sp>
        <p:nvSpPr>
          <p:cNvPr id="9" name="Text Box 7"/>
          <p:cNvSpPr txBox="1">
            <a:spLocks noChangeArrowheads="1"/>
          </p:cNvSpPr>
          <p:nvPr/>
        </p:nvSpPr>
        <p:spPr bwMode="auto">
          <a:xfrm>
            <a:off x="203200" y="2990851"/>
            <a:ext cx="3556000" cy="708025"/>
          </a:xfrm>
          <a:prstGeom prst="rect">
            <a:avLst/>
          </a:prstGeom>
          <a:noFill/>
          <a:ln>
            <a:noFill/>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defRPr/>
            </a:pPr>
            <a:r>
              <a:rPr lang="en-US" sz="2000" dirty="0" smtClean="0">
                <a:solidFill>
                  <a:schemeClr val="bg1">
                    <a:lumMod val="65000"/>
                  </a:schemeClr>
                </a:solidFill>
              </a:rPr>
              <a:t>Population means, independent samples</a:t>
            </a:r>
          </a:p>
        </p:txBody>
      </p:sp>
      <p:sp>
        <p:nvSpPr>
          <p:cNvPr id="50182" name="Rectangle 9"/>
          <p:cNvSpPr>
            <a:spLocks noChangeArrowheads="1"/>
          </p:cNvSpPr>
          <p:nvPr/>
        </p:nvSpPr>
        <p:spPr bwMode="auto">
          <a:xfrm>
            <a:off x="4267200" y="2990851"/>
            <a:ext cx="3759200" cy="708025"/>
          </a:xfrm>
          <a:prstGeom prst="rect">
            <a:avLst/>
          </a:prstGeom>
          <a:solidFill>
            <a:srgbClr val="FCD58E"/>
          </a:solidFill>
          <a:ln w="12700">
            <a:solidFill>
              <a:schemeClr val="tx1"/>
            </a:solidFill>
            <a:miter lim="800000"/>
            <a:headEnd/>
            <a:tailEnd/>
          </a:ln>
        </p:spPr>
        <p:txBody>
          <a:bodyPr wrap="none" anchor="ctr"/>
          <a:lstStyle/>
          <a:p>
            <a:pPr eaLnBrk="1" hangingPunct="1"/>
            <a:endParaRPr lang="en-US"/>
          </a:p>
        </p:txBody>
      </p:sp>
      <p:sp>
        <p:nvSpPr>
          <p:cNvPr id="50183" name="Text Box 9"/>
          <p:cNvSpPr txBox="1">
            <a:spLocks noChangeArrowheads="1"/>
          </p:cNvSpPr>
          <p:nvPr/>
        </p:nvSpPr>
        <p:spPr bwMode="auto">
          <a:xfrm>
            <a:off x="4876800" y="2990851"/>
            <a:ext cx="2540000" cy="400110"/>
          </a:xfrm>
          <a:prstGeom prst="rect">
            <a:avLst/>
          </a:prstGeom>
          <a:noFill/>
          <a:ln w="19050" algn="ctr">
            <a:noFill/>
            <a:miter lim="800000"/>
            <a:headEnd/>
            <a:tailEnd/>
          </a:ln>
          <a:effectLst/>
        </p:spPr>
        <p:txBody>
          <a:bodyPr>
            <a:spAutoFit/>
          </a:bodyPr>
          <a:lstStyle/>
          <a:p>
            <a:pPr algn="ctr" eaLnBrk="1" hangingPunct="1">
              <a:spcBef>
                <a:spcPct val="50000"/>
              </a:spcBef>
            </a:pPr>
            <a:r>
              <a:rPr lang="en-US" sz="2000"/>
              <a:t>Dependent samples</a:t>
            </a:r>
          </a:p>
        </p:txBody>
      </p:sp>
      <p:sp>
        <p:nvSpPr>
          <p:cNvPr id="50184" name="Rectangle 11"/>
          <p:cNvSpPr>
            <a:spLocks noChangeArrowheads="1"/>
          </p:cNvSpPr>
          <p:nvPr/>
        </p:nvSpPr>
        <p:spPr bwMode="auto">
          <a:xfrm>
            <a:off x="8331200" y="2990851"/>
            <a:ext cx="3759200" cy="708025"/>
          </a:xfrm>
          <a:prstGeom prst="rect">
            <a:avLst/>
          </a:prstGeom>
          <a:noFill/>
          <a:ln w="12700">
            <a:solidFill>
              <a:schemeClr val="tx1"/>
            </a:solidFill>
            <a:miter lim="800000"/>
            <a:headEnd/>
            <a:tailEnd/>
          </a:ln>
        </p:spPr>
        <p:txBody>
          <a:bodyPr wrap="none" anchor="ctr"/>
          <a:lstStyle/>
          <a:p>
            <a:pPr eaLnBrk="1" hangingPunct="1"/>
            <a:endParaRPr lang="en-US"/>
          </a:p>
        </p:txBody>
      </p:sp>
      <p:sp>
        <p:nvSpPr>
          <p:cNvPr id="13" name="Text Box 11"/>
          <p:cNvSpPr txBox="1">
            <a:spLocks noChangeArrowheads="1"/>
          </p:cNvSpPr>
          <p:nvPr/>
        </p:nvSpPr>
        <p:spPr bwMode="auto">
          <a:xfrm>
            <a:off x="8331200" y="2971801"/>
            <a:ext cx="3759200" cy="708025"/>
          </a:xfrm>
          <a:prstGeom prst="rect">
            <a:avLst/>
          </a:prstGeom>
          <a:noFill/>
          <a:ln>
            <a:noFill/>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defRPr/>
            </a:pPr>
            <a:r>
              <a:rPr lang="en-US" sz="2000" dirty="0" smtClean="0">
                <a:solidFill>
                  <a:schemeClr val="bg1">
                    <a:lumMod val="65000"/>
                  </a:schemeClr>
                </a:solidFill>
              </a:rPr>
              <a:t>Population proportions, independent samples</a:t>
            </a:r>
          </a:p>
        </p:txBody>
      </p:sp>
      <p:sp>
        <p:nvSpPr>
          <p:cNvPr id="50186" name="Line 12"/>
          <p:cNvSpPr>
            <a:spLocks noChangeShapeType="1"/>
          </p:cNvSpPr>
          <p:nvPr/>
        </p:nvSpPr>
        <p:spPr bwMode="auto">
          <a:xfrm>
            <a:off x="6096000" y="2686050"/>
            <a:ext cx="0" cy="304800"/>
          </a:xfrm>
          <a:prstGeom prst="line">
            <a:avLst/>
          </a:prstGeom>
          <a:noFill/>
          <a:ln w="19050">
            <a:solidFill>
              <a:schemeClr val="tx1"/>
            </a:solidFill>
            <a:round/>
            <a:headEnd/>
            <a:tailEnd/>
          </a:ln>
          <a:effectLst/>
        </p:spPr>
        <p:txBody>
          <a:bodyPr wrap="none" anchor="ctr"/>
          <a:lstStyle/>
          <a:p>
            <a:endParaRPr lang="en-US"/>
          </a:p>
        </p:txBody>
      </p:sp>
      <p:sp>
        <p:nvSpPr>
          <p:cNvPr id="50187" name="Line 13"/>
          <p:cNvSpPr>
            <a:spLocks noChangeShapeType="1"/>
          </p:cNvSpPr>
          <p:nvPr/>
        </p:nvSpPr>
        <p:spPr bwMode="auto">
          <a:xfrm>
            <a:off x="2235200" y="2838450"/>
            <a:ext cx="7823200" cy="0"/>
          </a:xfrm>
          <a:prstGeom prst="line">
            <a:avLst/>
          </a:prstGeom>
          <a:noFill/>
          <a:ln w="19050">
            <a:solidFill>
              <a:schemeClr val="tx1"/>
            </a:solidFill>
            <a:round/>
            <a:headEnd/>
            <a:tailEnd/>
          </a:ln>
          <a:effectLst/>
        </p:spPr>
        <p:txBody>
          <a:bodyPr wrap="none" anchor="ctr"/>
          <a:lstStyle/>
          <a:p>
            <a:endParaRPr lang="en-US"/>
          </a:p>
        </p:txBody>
      </p:sp>
      <p:sp>
        <p:nvSpPr>
          <p:cNvPr id="50188" name="Line 14"/>
          <p:cNvSpPr>
            <a:spLocks noChangeShapeType="1"/>
          </p:cNvSpPr>
          <p:nvPr/>
        </p:nvSpPr>
        <p:spPr bwMode="auto">
          <a:xfrm>
            <a:off x="2235200" y="2838450"/>
            <a:ext cx="0" cy="152400"/>
          </a:xfrm>
          <a:prstGeom prst="line">
            <a:avLst/>
          </a:prstGeom>
          <a:noFill/>
          <a:ln w="19050">
            <a:solidFill>
              <a:schemeClr val="tx1"/>
            </a:solidFill>
            <a:round/>
            <a:headEnd/>
            <a:tailEnd/>
          </a:ln>
          <a:effectLst/>
        </p:spPr>
        <p:txBody>
          <a:bodyPr wrap="none" anchor="ctr"/>
          <a:lstStyle/>
          <a:p>
            <a:endParaRPr lang="en-US"/>
          </a:p>
        </p:txBody>
      </p:sp>
      <p:sp>
        <p:nvSpPr>
          <p:cNvPr id="50189" name="Line 15"/>
          <p:cNvSpPr>
            <a:spLocks noChangeShapeType="1"/>
          </p:cNvSpPr>
          <p:nvPr/>
        </p:nvSpPr>
        <p:spPr bwMode="auto">
          <a:xfrm>
            <a:off x="10058400" y="2838450"/>
            <a:ext cx="0" cy="152400"/>
          </a:xfrm>
          <a:prstGeom prst="line">
            <a:avLst/>
          </a:prstGeom>
          <a:noFill/>
          <a:ln w="19050">
            <a:solidFill>
              <a:schemeClr val="tx1"/>
            </a:solidFill>
            <a:round/>
            <a:headEnd/>
            <a:tailEnd/>
          </a:ln>
          <a:effectLst/>
        </p:spPr>
        <p:txBody>
          <a:bodyPr wrap="none" anchor="ctr"/>
          <a:lstStyle/>
          <a:p>
            <a:endParaRPr lang="en-US"/>
          </a:p>
        </p:txBody>
      </p:sp>
      <p:sp>
        <p:nvSpPr>
          <p:cNvPr id="18" name="Text Box 7"/>
          <p:cNvSpPr txBox="1">
            <a:spLocks noChangeArrowheads="1"/>
          </p:cNvSpPr>
          <p:nvPr/>
        </p:nvSpPr>
        <p:spPr bwMode="auto">
          <a:xfrm>
            <a:off x="596901" y="3829050"/>
            <a:ext cx="3060700" cy="369888"/>
          </a:xfrm>
          <a:prstGeom prst="rect">
            <a:avLst/>
          </a:prstGeom>
          <a:noFill/>
          <a:ln w="12700">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mtClean="0">
                <a:solidFill>
                  <a:schemeClr val="bg1">
                    <a:lumMod val="65000"/>
                  </a:schemeClr>
                </a:solidFill>
                <a:sym typeface="Symbol" pitchFamily="18" charset="2"/>
              </a:rPr>
              <a:t>Known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1</a:t>
            </a:r>
            <a:r>
              <a:rPr lang="en-US" smtClean="0">
                <a:solidFill>
                  <a:schemeClr val="bg1">
                    <a:lumMod val="65000"/>
                  </a:schemeClr>
                </a:solidFill>
                <a:sym typeface="Symbol" pitchFamily="18" charset="2"/>
              </a:rPr>
              <a:t> and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2</a:t>
            </a:r>
            <a:endParaRPr lang="el-GR" smtClean="0">
              <a:solidFill>
                <a:schemeClr val="bg1">
                  <a:lumMod val="65000"/>
                </a:schemeClr>
              </a:solidFill>
              <a:sym typeface="Symbol" pitchFamily="18" charset="2"/>
            </a:endParaRPr>
          </a:p>
        </p:txBody>
      </p:sp>
      <p:sp>
        <p:nvSpPr>
          <p:cNvPr id="19" name="Text Box 9"/>
          <p:cNvSpPr txBox="1">
            <a:spLocks noChangeArrowheads="1"/>
          </p:cNvSpPr>
          <p:nvPr/>
        </p:nvSpPr>
        <p:spPr bwMode="auto">
          <a:xfrm>
            <a:off x="584201" y="4305300"/>
            <a:ext cx="3060700" cy="590550"/>
          </a:xfrm>
          <a:prstGeom prst="rect">
            <a:avLst/>
          </a:prstGeom>
          <a:noFill/>
          <a:ln w="12700">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mtClean="0">
                <a:solidFill>
                  <a:schemeClr val="bg1">
                    <a:lumMod val="65000"/>
                  </a:schemeClr>
                </a:solidFill>
                <a:sym typeface="Symbol" pitchFamily="18" charset="2"/>
              </a:rPr>
              <a:t>Unknown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1</a:t>
            </a:r>
            <a:r>
              <a:rPr lang="en-US" smtClean="0">
                <a:solidFill>
                  <a:schemeClr val="bg1">
                    <a:lumMod val="65000"/>
                  </a:schemeClr>
                </a:solidFill>
                <a:sym typeface="Symbol" pitchFamily="18" charset="2"/>
              </a:rPr>
              <a:t> and </a:t>
            </a:r>
            <a:r>
              <a:rPr lang="el-GR"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2</a:t>
            </a:r>
            <a:endParaRPr lang="en-US" smtClean="0">
              <a:solidFill>
                <a:schemeClr val="bg1">
                  <a:lumMod val="65000"/>
                </a:schemeClr>
              </a:solidFill>
              <a:sym typeface="Symbol" pitchFamily="18" charset="2"/>
            </a:endParaRPr>
          </a:p>
          <a:p>
            <a:pPr eaLnBrk="1" hangingPunct="1">
              <a:lnSpc>
                <a:spcPct val="30000"/>
              </a:lnSpc>
              <a:spcBef>
                <a:spcPct val="50000"/>
              </a:spcBef>
              <a:defRPr/>
            </a:pPr>
            <a:r>
              <a:rPr lang="en-US" smtClean="0">
                <a:solidFill>
                  <a:schemeClr val="bg1">
                    <a:lumMod val="65000"/>
                  </a:schemeClr>
                </a:solidFill>
                <a:sym typeface="Symbol" pitchFamily="18" charset="2"/>
              </a:rPr>
              <a:t>but assumed equal</a:t>
            </a:r>
          </a:p>
        </p:txBody>
      </p:sp>
      <p:sp>
        <p:nvSpPr>
          <p:cNvPr id="20" name="Text Box 11"/>
          <p:cNvSpPr txBox="1">
            <a:spLocks noChangeArrowheads="1"/>
          </p:cNvSpPr>
          <p:nvPr/>
        </p:nvSpPr>
        <p:spPr bwMode="auto">
          <a:xfrm>
            <a:off x="584201" y="5011738"/>
            <a:ext cx="3060700" cy="646112"/>
          </a:xfrm>
          <a:prstGeom prst="rect">
            <a:avLst/>
          </a:prstGeom>
          <a:noFill/>
          <a:ln w="12700">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mtClean="0">
                <a:solidFill>
                  <a:schemeClr val="bg1">
                    <a:lumMod val="65000"/>
                  </a:schemeClr>
                </a:solidFill>
                <a:sym typeface="Symbol" pitchFamily="18" charset="2"/>
              </a:rPr>
              <a:t>Unknown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1</a:t>
            </a:r>
            <a:r>
              <a:rPr lang="en-US" smtClean="0">
                <a:solidFill>
                  <a:schemeClr val="bg1">
                    <a:lumMod val="65000"/>
                  </a:schemeClr>
                </a:solidFill>
                <a:sym typeface="Symbol" pitchFamily="18" charset="2"/>
              </a:rPr>
              <a:t> and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2</a:t>
            </a:r>
            <a:r>
              <a:rPr lang="en-US" smtClean="0">
                <a:solidFill>
                  <a:schemeClr val="bg1">
                    <a:lumMod val="65000"/>
                  </a:schemeClr>
                </a:solidFill>
                <a:sym typeface="Symbol" pitchFamily="18" charset="2"/>
              </a:rPr>
              <a:t>, not assumed equal</a:t>
            </a:r>
          </a:p>
        </p:txBody>
      </p:sp>
      <p:sp>
        <p:nvSpPr>
          <p:cNvPr id="50193" name="Line 12"/>
          <p:cNvSpPr>
            <a:spLocks noChangeShapeType="1"/>
          </p:cNvSpPr>
          <p:nvPr/>
        </p:nvSpPr>
        <p:spPr bwMode="auto">
          <a:xfrm>
            <a:off x="330200" y="3705226"/>
            <a:ext cx="0" cy="1636713"/>
          </a:xfrm>
          <a:prstGeom prst="line">
            <a:avLst/>
          </a:prstGeom>
          <a:noFill/>
          <a:ln w="19050">
            <a:solidFill>
              <a:schemeClr val="tx1"/>
            </a:solidFill>
            <a:round/>
            <a:headEnd/>
            <a:tailEnd/>
          </a:ln>
          <a:effectLst/>
        </p:spPr>
        <p:txBody>
          <a:bodyPr wrap="none" anchor="ctr"/>
          <a:lstStyle/>
          <a:p>
            <a:endParaRPr lang="en-US"/>
          </a:p>
        </p:txBody>
      </p:sp>
      <p:sp>
        <p:nvSpPr>
          <p:cNvPr id="50194" name="Line 13"/>
          <p:cNvSpPr>
            <a:spLocks noChangeShapeType="1"/>
          </p:cNvSpPr>
          <p:nvPr/>
        </p:nvSpPr>
        <p:spPr bwMode="auto">
          <a:xfrm>
            <a:off x="338667" y="5341938"/>
            <a:ext cx="237067" cy="0"/>
          </a:xfrm>
          <a:prstGeom prst="line">
            <a:avLst/>
          </a:prstGeom>
          <a:noFill/>
          <a:ln w="19050">
            <a:solidFill>
              <a:schemeClr val="tx1"/>
            </a:solidFill>
            <a:round/>
            <a:headEnd/>
            <a:tailEnd/>
          </a:ln>
          <a:effectLst/>
        </p:spPr>
        <p:txBody>
          <a:bodyPr wrap="none" anchor="ctr"/>
          <a:lstStyle/>
          <a:p>
            <a:endParaRPr lang="en-US"/>
          </a:p>
        </p:txBody>
      </p:sp>
      <p:sp>
        <p:nvSpPr>
          <p:cNvPr id="50195" name="Line 14"/>
          <p:cNvSpPr>
            <a:spLocks noChangeShapeType="1"/>
          </p:cNvSpPr>
          <p:nvPr/>
        </p:nvSpPr>
        <p:spPr bwMode="auto">
          <a:xfrm>
            <a:off x="357718" y="4598988"/>
            <a:ext cx="239183" cy="0"/>
          </a:xfrm>
          <a:prstGeom prst="line">
            <a:avLst/>
          </a:prstGeom>
          <a:noFill/>
          <a:ln w="19050">
            <a:solidFill>
              <a:schemeClr val="tx1"/>
            </a:solidFill>
            <a:round/>
            <a:headEnd/>
            <a:tailEnd/>
          </a:ln>
          <a:effectLst/>
        </p:spPr>
        <p:txBody>
          <a:bodyPr wrap="none" anchor="ctr"/>
          <a:lstStyle/>
          <a:p>
            <a:endParaRPr lang="en-US"/>
          </a:p>
        </p:txBody>
      </p:sp>
      <p:sp>
        <p:nvSpPr>
          <p:cNvPr id="50196" name="Line 15"/>
          <p:cNvSpPr>
            <a:spLocks noChangeShapeType="1"/>
          </p:cNvSpPr>
          <p:nvPr/>
        </p:nvSpPr>
        <p:spPr bwMode="auto">
          <a:xfrm>
            <a:off x="357718" y="4013200"/>
            <a:ext cx="239183" cy="0"/>
          </a:xfrm>
          <a:prstGeom prst="line">
            <a:avLst/>
          </a:prstGeom>
          <a:noFill/>
          <a:ln w="19050">
            <a:solidFill>
              <a:schemeClr val="tx1"/>
            </a:solidFill>
            <a:round/>
            <a:headEnd/>
            <a:tailEnd/>
          </a:ln>
          <a:effectLst/>
        </p:spPr>
        <p:txBody>
          <a:bodyPr wrap="none" anchor="ctr"/>
          <a:lstStyle/>
          <a:p>
            <a:endParaRPr lang="en-US"/>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4"/>
          <p:cNvSpPr>
            <a:spLocks noGrp="1" noChangeArrowheads="1"/>
          </p:cNvSpPr>
          <p:nvPr>
            <p:ph type="title"/>
          </p:nvPr>
        </p:nvSpPr>
        <p:spPr>
          <a:xfrm>
            <a:off x="838200" y="76200"/>
            <a:ext cx="10515600" cy="914400"/>
          </a:xfrm>
        </p:spPr>
        <p:txBody>
          <a:bodyPr>
            <a:normAutofit/>
          </a:bodyPr>
          <a:lstStyle/>
          <a:p>
            <a:pPr eaLnBrk="1" hangingPunct="1">
              <a:lnSpc>
                <a:spcPct val="80000"/>
              </a:lnSpc>
              <a:defRPr/>
            </a:pPr>
            <a:r>
              <a:rPr lang="en-US" dirty="0" smtClean="0"/>
              <a:t>Hypothesis Testing with Dependent Samples</a:t>
            </a:r>
          </a:p>
        </p:txBody>
      </p:sp>
      <p:sp>
        <p:nvSpPr>
          <p:cNvPr id="51203" name="Rectangle 3"/>
          <p:cNvSpPr>
            <a:spLocks noGrp="1" noChangeArrowheads="1"/>
          </p:cNvSpPr>
          <p:nvPr>
            <p:ph idx="1"/>
          </p:nvPr>
        </p:nvSpPr>
        <p:spPr>
          <a:xfrm>
            <a:off x="677333" y="914401"/>
            <a:ext cx="10871199" cy="5126962"/>
          </a:xfrm>
        </p:spPr>
        <p:txBody>
          <a:bodyPr>
            <a:noAutofit/>
          </a:bodyPr>
          <a:lstStyle/>
          <a:p>
            <a:pPr>
              <a:spcBef>
                <a:spcPts val="1200"/>
              </a:spcBef>
            </a:pPr>
            <a:r>
              <a:rPr lang="en-US" sz="2400" dirty="0" smtClean="0">
                <a:solidFill>
                  <a:schemeClr val="tx1"/>
                </a:solidFill>
              </a:rPr>
              <a:t>With </a:t>
            </a:r>
            <a:r>
              <a:rPr lang="en-US" sz="2400" b="1" dirty="0" smtClean="0">
                <a:solidFill>
                  <a:schemeClr val="tx1"/>
                </a:solidFill>
              </a:rPr>
              <a:t>dependent samples</a:t>
            </a:r>
            <a:r>
              <a:rPr lang="en-US" sz="2400" dirty="0" smtClean="0">
                <a:solidFill>
                  <a:schemeClr val="tx1"/>
                </a:solidFill>
              </a:rPr>
              <a:t>, each observation from one sample is related to an observation from the other sample</a:t>
            </a:r>
          </a:p>
          <a:p>
            <a:pPr>
              <a:spcBef>
                <a:spcPts val="1200"/>
              </a:spcBef>
            </a:pPr>
            <a:r>
              <a:rPr lang="en-US" sz="2400" dirty="0" smtClean="0">
                <a:solidFill>
                  <a:schemeClr val="tx1"/>
                </a:solidFill>
              </a:rPr>
              <a:t>A hypothesis test using dependent samples is known as a </a:t>
            </a:r>
            <a:r>
              <a:rPr lang="en-US" sz="2400" b="1" dirty="0" smtClean="0">
                <a:solidFill>
                  <a:schemeClr val="tx1"/>
                </a:solidFill>
              </a:rPr>
              <a:t>matched-pair test</a:t>
            </a:r>
          </a:p>
          <a:p>
            <a:pPr>
              <a:spcBef>
                <a:spcPts val="1200"/>
              </a:spcBef>
            </a:pPr>
            <a:r>
              <a:rPr lang="en-US" sz="2400" dirty="0" smtClean="0">
                <a:solidFill>
                  <a:schemeClr val="tx1"/>
                </a:solidFill>
              </a:rPr>
              <a:t>Examples:</a:t>
            </a:r>
          </a:p>
          <a:p>
            <a:pPr lvl="1">
              <a:spcBef>
                <a:spcPts val="1200"/>
              </a:spcBef>
            </a:pPr>
            <a:r>
              <a:rPr lang="en-US" sz="2400" dirty="0" smtClean="0">
                <a:solidFill>
                  <a:schemeClr val="tx1"/>
                </a:solidFill>
              </a:rPr>
              <a:t>Credit card balances of selected customers before and after a bank promotion</a:t>
            </a:r>
          </a:p>
          <a:p>
            <a:pPr lvl="1">
              <a:spcBef>
                <a:spcPts val="1200"/>
              </a:spcBef>
            </a:pPr>
            <a:r>
              <a:rPr lang="en-US" sz="2400" dirty="0" smtClean="0">
                <a:solidFill>
                  <a:schemeClr val="tx1"/>
                </a:solidFill>
              </a:rPr>
              <a:t>Cholesterol levels of patients before and after medication is prescribed</a:t>
            </a:r>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52227" name="Content Placeholder 2"/>
          <p:cNvSpPr>
            <a:spLocks noGrp="1"/>
          </p:cNvSpPr>
          <p:nvPr>
            <p:ph idx="1"/>
          </p:nvPr>
        </p:nvSpPr>
        <p:spPr>
          <a:xfrm>
            <a:off x="609600" y="1600200"/>
            <a:ext cx="7112000" cy="4648200"/>
          </a:xfrm>
        </p:spPr>
        <p:txBody>
          <a:bodyPr>
            <a:normAutofit/>
          </a:bodyPr>
          <a:lstStyle/>
          <a:p>
            <a:pPr>
              <a:spcBef>
                <a:spcPts val="1800"/>
              </a:spcBef>
              <a:buFontTx/>
              <a:buNone/>
            </a:pPr>
            <a:r>
              <a:rPr lang="en-US" sz="2400" b="1" dirty="0" smtClean="0">
                <a:solidFill>
                  <a:schemeClr val="tx1"/>
                </a:solidFill>
              </a:rPr>
              <a:t>Example: </a:t>
            </a:r>
            <a:r>
              <a:rPr lang="en-US" sz="2400" dirty="0" smtClean="0">
                <a:solidFill>
                  <a:schemeClr val="tx1"/>
                </a:solidFill>
              </a:rPr>
              <a:t>A new website claims that participants will improve their IQ score after completing their online modules </a:t>
            </a:r>
          </a:p>
          <a:p>
            <a:pPr marL="857250" lvl="1" indent="-342900">
              <a:spcBef>
                <a:spcPts val="1800"/>
              </a:spcBef>
            </a:pPr>
            <a:r>
              <a:rPr lang="en-US" sz="2400" dirty="0" smtClean="0">
                <a:solidFill>
                  <a:schemeClr val="tx1"/>
                </a:solidFill>
              </a:rPr>
              <a:t>The table shows the IQs of eight individuals before and after the modules</a:t>
            </a:r>
          </a:p>
          <a:p>
            <a:pPr marL="857250" lvl="1" indent="-342900">
              <a:spcBef>
                <a:spcPts val="1800"/>
              </a:spcBef>
            </a:pPr>
            <a:r>
              <a:rPr lang="en-US" sz="2400" dirty="0" smtClean="0">
                <a:solidFill>
                  <a:schemeClr val="tx1"/>
                </a:solidFill>
              </a:rPr>
              <a:t>The steps to complete this hypothesis test are shown in the following slides </a:t>
            </a:r>
          </a:p>
        </p:txBody>
      </p:sp>
      <p:graphicFrame>
        <p:nvGraphicFramePr>
          <p:cNvPr id="11" name="Table 10"/>
          <p:cNvGraphicFramePr>
            <a:graphicFrameLocks noGrp="1"/>
          </p:cNvGraphicFramePr>
          <p:nvPr/>
        </p:nvGraphicFramePr>
        <p:xfrm>
          <a:off x="8001000" y="2133600"/>
          <a:ext cx="3911601" cy="3565521"/>
        </p:xfrm>
        <a:graphic>
          <a:graphicData uri="http://schemas.openxmlformats.org/drawingml/2006/table">
            <a:tbl>
              <a:tblPr firstRow="1" bandRow="1">
                <a:tableStyleId>{5C22544A-7EE6-4342-B048-85BDC9FD1C3A}</a:tableStyleId>
              </a:tblPr>
              <a:tblGrid>
                <a:gridCol w="1303867"/>
                <a:gridCol w="1303867"/>
                <a:gridCol w="1303867"/>
              </a:tblGrid>
              <a:tr h="396169">
                <a:tc>
                  <a:txBody>
                    <a:bodyPr/>
                    <a:lstStyle/>
                    <a:p>
                      <a:pPr algn="ctr"/>
                      <a:r>
                        <a:rPr lang="en-US" sz="1800" dirty="0" smtClean="0">
                          <a:solidFill>
                            <a:schemeClr val="tx1"/>
                          </a:solidFill>
                        </a:rPr>
                        <a:t>Person</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rPr>
                        <a:t>Before</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rPr>
                        <a:t>After</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r>
              <a:tr h="396169">
                <a:tc>
                  <a:txBody>
                    <a:bodyPr/>
                    <a:lstStyle/>
                    <a:p>
                      <a:pPr algn="ctr"/>
                      <a:r>
                        <a:rPr lang="en-US" sz="1800" b="1" dirty="0" smtClean="0">
                          <a:solidFill>
                            <a:schemeClr val="tx1"/>
                          </a:solidFill>
                        </a:rPr>
                        <a:t>1</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algn="ctr"/>
                      <a:r>
                        <a:rPr lang="en-US" sz="1800" dirty="0" smtClean="0">
                          <a:solidFill>
                            <a:schemeClr val="tx1"/>
                          </a:solidFill>
                        </a:rPr>
                        <a:t>127</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130</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2</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algn="ctr"/>
                      <a:r>
                        <a:rPr lang="en-US" sz="1800" dirty="0" smtClean="0">
                          <a:solidFill>
                            <a:schemeClr val="tx1"/>
                          </a:solidFill>
                        </a:rPr>
                        <a:t>98</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105</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3</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110</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108</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4</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105</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108</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5</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122</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122</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6</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109</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117</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7</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111</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105</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8</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algn="ctr"/>
                      <a:r>
                        <a:rPr lang="en-US" sz="1800" dirty="0" smtClean="0">
                          <a:solidFill>
                            <a:schemeClr val="tx1"/>
                          </a:solidFill>
                        </a:rPr>
                        <a:t>95</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98</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2" name="Straight Connector 11"/>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6" name="Rectangle 15"/>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Rectangle 16"/>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19459" name="Content Placeholder 2"/>
          <p:cNvSpPr>
            <a:spLocks noGrp="1"/>
          </p:cNvSpPr>
          <p:nvPr>
            <p:ph idx="1"/>
          </p:nvPr>
        </p:nvSpPr>
        <p:spPr>
          <a:xfrm>
            <a:off x="609600" y="1524000"/>
            <a:ext cx="11480800" cy="2768600"/>
          </a:xfrm>
        </p:spPr>
        <p:txBody>
          <a:bodyPr>
            <a:noAutofit/>
          </a:bodyPr>
          <a:lstStyle/>
          <a:p>
            <a:pPr>
              <a:spcBef>
                <a:spcPts val="1800"/>
              </a:spcBef>
              <a:buFontTx/>
              <a:buNone/>
              <a:defRPr/>
            </a:pPr>
            <a:r>
              <a:rPr lang="en-US" sz="2400" b="1" dirty="0" smtClean="0">
                <a:solidFill>
                  <a:schemeClr val="tx1"/>
                </a:solidFill>
              </a:rPr>
              <a:t>Example: </a:t>
            </a:r>
            <a:r>
              <a:rPr lang="en-US" sz="2400" dirty="0" smtClean="0">
                <a:solidFill>
                  <a:schemeClr val="tx1"/>
                </a:solidFill>
              </a:rPr>
              <a:t>(continued)</a:t>
            </a:r>
          </a:p>
          <a:p>
            <a:pPr>
              <a:spcBef>
                <a:spcPts val="1800"/>
              </a:spcBef>
              <a:buFont typeface="Arial" panose="020B0604020202020204" pitchFamily="34" charset="0"/>
              <a:buNone/>
              <a:defRPr/>
            </a:pPr>
            <a:r>
              <a:rPr lang="en-US" sz="2400" dirty="0" smtClean="0">
                <a:solidFill>
                  <a:schemeClr val="tx1"/>
                </a:solidFill>
              </a:rPr>
              <a:t>Step 1: </a:t>
            </a:r>
            <a:r>
              <a:rPr lang="en-US" sz="2400" dirty="0">
                <a:solidFill>
                  <a:schemeClr val="tx1"/>
                </a:solidFill>
              </a:rPr>
              <a:t>Calculate the matched-pair differences</a:t>
            </a:r>
            <a:endParaRPr lang="en-US" sz="2400" dirty="0" smtClean="0">
              <a:solidFill>
                <a:schemeClr val="tx1"/>
              </a:solidFill>
            </a:endParaRPr>
          </a:p>
          <a:p>
            <a:pPr>
              <a:spcBef>
                <a:spcPts val="0"/>
              </a:spcBef>
              <a:buFont typeface="Arial" panose="020B0604020202020204" pitchFamily="34" charset="0"/>
              <a:buNone/>
              <a:defRPr/>
            </a:pPr>
            <a:endParaRPr lang="en-US" sz="2400" dirty="0" smtClean="0">
              <a:solidFill>
                <a:schemeClr val="tx1"/>
              </a:solidFill>
            </a:endParaRPr>
          </a:p>
          <a:p>
            <a:pPr lvl="1">
              <a:spcBef>
                <a:spcPts val="0"/>
              </a:spcBef>
              <a:buFont typeface="Arial" panose="020B0604020202020204" pitchFamily="34" charset="0"/>
              <a:buChar char="•"/>
              <a:defRPr/>
            </a:pPr>
            <a:r>
              <a:rPr lang="en-US" sz="2400" dirty="0" smtClean="0">
                <a:solidFill>
                  <a:schemeClr val="tx1"/>
                </a:solidFill>
              </a:rPr>
              <a:t>Let    Population 1 = IQ score before the modules</a:t>
            </a:r>
          </a:p>
          <a:p>
            <a:pPr marL="457200" lvl="1" indent="0">
              <a:spcBef>
                <a:spcPts val="0"/>
              </a:spcBef>
              <a:buFontTx/>
              <a:buNone/>
              <a:defRPr/>
            </a:pPr>
            <a:r>
              <a:rPr lang="en-US" sz="2400" dirty="0">
                <a:solidFill>
                  <a:schemeClr val="tx1"/>
                </a:solidFill>
              </a:rPr>
              <a:t> </a:t>
            </a:r>
            <a:r>
              <a:rPr lang="en-US" sz="2400" dirty="0" smtClean="0">
                <a:solidFill>
                  <a:schemeClr val="tx1"/>
                </a:solidFill>
              </a:rPr>
              <a:t>	       Population 2 = </a:t>
            </a:r>
            <a:r>
              <a:rPr lang="en-US" sz="2400" dirty="0">
                <a:solidFill>
                  <a:schemeClr val="tx1"/>
                </a:solidFill>
              </a:rPr>
              <a:t>IQ score </a:t>
            </a:r>
            <a:r>
              <a:rPr lang="en-US" sz="2400" dirty="0" smtClean="0">
                <a:solidFill>
                  <a:schemeClr val="tx1"/>
                </a:solidFill>
              </a:rPr>
              <a:t>after </a:t>
            </a:r>
            <a:r>
              <a:rPr lang="en-US" sz="2400" dirty="0">
                <a:solidFill>
                  <a:schemeClr val="tx1"/>
                </a:solidFill>
              </a:rPr>
              <a:t>the </a:t>
            </a:r>
            <a:r>
              <a:rPr lang="en-US" sz="2400" dirty="0" smtClean="0">
                <a:solidFill>
                  <a:schemeClr val="tx1"/>
                </a:solidFill>
              </a:rPr>
              <a:t>modules</a:t>
            </a:r>
          </a:p>
          <a:p>
            <a:pPr marL="457200" lvl="1" indent="0">
              <a:spcBef>
                <a:spcPts val="0"/>
              </a:spcBef>
              <a:buFontTx/>
              <a:buNone/>
              <a:defRPr/>
            </a:pPr>
            <a:endParaRPr lang="en-US" sz="2400" dirty="0">
              <a:solidFill>
                <a:schemeClr val="tx1"/>
              </a:solidFill>
            </a:endParaRPr>
          </a:p>
          <a:p>
            <a:pPr marL="457200" lvl="1" indent="0">
              <a:spcBef>
                <a:spcPts val="0"/>
              </a:spcBef>
              <a:buFontTx/>
              <a:buNone/>
              <a:defRPr/>
            </a:pPr>
            <a:r>
              <a:rPr lang="en-US" sz="2400" dirty="0">
                <a:solidFill>
                  <a:schemeClr val="tx1"/>
                </a:solidFill>
              </a:rPr>
              <a:t>Formula for the Matched-Pair Difference</a:t>
            </a:r>
          </a:p>
          <a:p>
            <a:pPr>
              <a:spcBef>
                <a:spcPts val="1800"/>
              </a:spcBef>
              <a:buFontTx/>
              <a:buNone/>
              <a:defRPr/>
            </a:pPr>
            <a:endParaRPr lang="en-US" sz="2400" i="1" dirty="0">
              <a:solidFill>
                <a:schemeClr val="tx1"/>
              </a:solidFill>
            </a:endParaRPr>
          </a:p>
          <a:p>
            <a:pPr>
              <a:spcBef>
                <a:spcPts val="1800"/>
              </a:spcBef>
              <a:buFontTx/>
              <a:buNone/>
              <a:defRPr/>
            </a:pPr>
            <a:endParaRPr lang="en-US" sz="2400" i="1" dirty="0" smtClean="0">
              <a:solidFill>
                <a:schemeClr val="tx1"/>
              </a:solidFill>
            </a:endParaRPr>
          </a:p>
          <a:p>
            <a:pPr>
              <a:spcBef>
                <a:spcPts val="1800"/>
              </a:spcBef>
              <a:buFontTx/>
              <a:buNone/>
              <a:defRPr/>
            </a:pPr>
            <a:endParaRPr lang="en-US" sz="2400" i="1" dirty="0">
              <a:solidFill>
                <a:schemeClr val="tx1"/>
              </a:solidFill>
            </a:endParaRPr>
          </a:p>
        </p:txBody>
      </p:sp>
      <p:graphicFrame>
        <p:nvGraphicFramePr>
          <p:cNvPr id="53252" name="Object 1"/>
          <p:cNvGraphicFramePr>
            <a:graphicFrameLocks noChangeAspect="1"/>
          </p:cNvGraphicFramePr>
          <p:nvPr/>
        </p:nvGraphicFramePr>
        <p:xfrm>
          <a:off x="4391379" y="4464756"/>
          <a:ext cx="2266951" cy="546100"/>
        </p:xfrm>
        <a:graphic>
          <a:graphicData uri="http://schemas.openxmlformats.org/presentationml/2006/ole">
            <p:oleObj spid="_x0000_s1231874" name="Equation" r:id="rId3" imgW="672808" imgH="215806" progId="">
              <p:embed/>
            </p:oleObj>
          </a:graphicData>
        </a:graphic>
      </p:graphicFrame>
      <p:sp>
        <p:nvSpPr>
          <p:cNvPr id="53253" name="Rectangle 2"/>
          <p:cNvSpPr>
            <a:spLocks noChangeArrowheads="1"/>
          </p:cNvSpPr>
          <p:nvPr/>
        </p:nvSpPr>
        <p:spPr bwMode="auto">
          <a:xfrm>
            <a:off x="1422400" y="4897439"/>
            <a:ext cx="10464800" cy="1015663"/>
          </a:xfrm>
          <a:prstGeom prst="rect">
            <a:avLst/>
          </a:prstGeom>
          <a:noFill/>
          <a:ln w="9525">
            <a:noFill/>
            <a:miter lim="800000"/>
            <a:headEnd/>
            <a:tailEnd/>
          </a:ln>
        </p:spPr>
        <p:txBody>
          <a:bodyPr>
            <a:spAutoFit/>
          </a:bodyPr>
          <a:lstStyle/>
          <a:p>
            <a:pPr eaLnBrk="1" hangingPunct="1"/>
            <a:r>
              <a:rPr lang="en-US" sz="2000" dirty="0"/>
              <a:t>where:</a:t>
            </a:r>
          </a:p>
          <a:p>
            <a:pPr eaLnBrk="1" hangingPunct="1"/>
            <a:r>
              <a:rPr lang="en-US" sz="2000" i="1" dirty="0"/>
              <a:t>            d </a:t>
            </a:r>
            <a:r>
              <a:rPr lang="en-US" sz="2000" dirty="0"/>
              <a:t>= The matched-pair difference</a:t>
            </a:r>
          </a:p>
          <a:p>
            <a:pPr eaLnBrk="1" hangingPunct="1"/>
            <a:r>
              <a:rPr lang="en-US" sz="2000" i="1" dirty="0"/>
              <a:t>x</a:t>
            </a:r>
            <a:r>
              <a:rPr lang="en-US" sz="2000" baseline="-25000" dirty="0"/>
              <a:t>1</a:t>
            </a:r>
            <a:r>
              <a:rPr lang="en-US" sz="2000" dirty="0"/>
              <a:t> and </a:t>
            </a:r>
            <a:r>
              <a:rPr lang="en-US" sz="2000" i="1" dirty="0"/>
              <a:t>x</a:t>
            </a:r>
            <a:r>
              <a:rPr lang="en-US" sz="2000" baseline="-25000" dirty="0"/>
              <a:t>2</a:t>
            </a:r>
            <a:r>
              <a:rPr lang="en-US" sz="2000" dirty="0"/>
              <a:t> = The matched-pair values from Populations 1 and 2, respectively</a:t>
            </a:r>
          </a:p>
        </p:txBody>
      </p:sp>
      <p:cxnSp>
        <p:nvCxnSpPr>
          <p:cNvPr id="12" name="Straight Connector 11"/>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6" name="Rectangle 15"/>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Rectangle 16"/>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383822"/>
            <a:ext cx="11763021" cy="5779911"/>
          </a:xfrm>
        </p:spPr>
        <p:txBody>
          <a:bodyPr>
            <a:noAutofit/>
          </a:bodyPr>
          <a:lstStyle/>
          <a:p>
            <a:pPr>
              <a:buNone/>
            </a:pPr>
            <a:r>
              <a:rPr lang="en-US" sz="2400" dirty="0" smtClean="0">
                <a:solidFill>
                  <a:schemeClr val="tx1"/>
                </a:solidFill>
              </a:rPr>
              <a:t>A graph made of bars whose heights represent the frequencies of respective </a:t>
            </a:r>
          </a:p>
          <a:p>
            <a:pPr>
              <a:buNone/>
            </a:pPr>
            <a:r>
              <a:rPr lang="en-US" sz="2400" dirty="0" smtClean="0">
                <a:solidFill>
                  <a:schemeClr val="tx1"/>
                </a:solidFill>
              </a:rPr>
              <a:t>categories is called </a:t>
            </a:r>
            <a:r>
              <a:rPr lang="en-US" sz="2400" b="1" dirty="0" smtClean="0">
                <a:solidFill>
                  <a:schemeClr val="tx1"/>
                </a:solidFill>
              </a:rPr>
              <a:t>a </a:t>
            </a:r>
            <a:r>
              <a:rPr lang="en-US" sz="2400" b="1" i="1" dirty="0" smtClean="0">
                <a:solidFill>
                  <a:srgbClr val="00B050"/>
                </a:solidFill>
              </a:rPr>
              <a:t>bar graph.</a:t>
            </a:r>
            <a:endParaRPr lang="en-US" sz="2400" b="1" dirty="0" smtClean="0">
              <a:solidFill>
                <a:srgbClr val="00B050"/>
              </a:solidFill>
            </a:endParaRP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The bar graphs for relative frequency and percentage </a:t>
            </a:r>
          </a:p>
          <a:p>
            <a:pPr marL="457200" lvl="1" indent="0" algn="just">
              <a:buNone/>
            </a:pPr>
            <a:r>
              <a:rPr lang="en-US" sz="2400" dirty="0" smtClean="0">
                <a:solidFill>
                  <a:schemeClr val="tx1"/>
                </a:solidFill>
              </a:rPr>
              <a:t>distributions can be drawn simply by marking the </a:t>
            </a:r>
          </a:p>
          <a:p>
            <a:pPr marL="457200" lvl="1" indent="0" algn="just">
              <a:buNone/>
            </a:pPr>
            <a:r>
              <a:rPr lang="en-US" sz="2400" dirty="0" smtClean="0">
                <a:solidFill>
                  <a:schemeClr val="tx1"/>
                </a:solidFill>
              </a:rPr>
              <a:t>relative frequencies or percentages, instead of the </a:t>
            </a:r>
          </a:p>
          <a:p>
            <a:pPr marL="457200" lvl="1" indent="0" algn="just">
              <a:buNone/>
            </a:pPr>
            <a:r>
              <a:rPr lang="en-US" sz="2400" dirty="0" smtClean="0">
                <a:solidFill>
                  <a:schemeClr val="tx1"/>
                </a:solidFill>
              </a:rPr>
              <a:t>frequencies, on the vertical axis.</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Sometimes a bar graph is constructed by marking the </a:t>
            </a:r>
          </a:p>
          <a:p>
            <a:pPr marL="457200" lvl="1" indent="0" algn="just">
              <a:buNone/>
            </a:pPr>
            <a:r>
              <a:rPr lang="en-US" sz="2400" dirty="0" smtClean="0">
                <a:solidFill>
                  <a:schemeClr val="tx1"/>
                </a:solidFill>
              </a:rPr>
              <a:t>categories on the vertical axis and the frequencies on </a:t>
            </a:r>
          </a:p>
          <a:p>
            <a:pPr marL="457200" lvl="1" indent="0" algn="just">
              <a:buNone/>
            </a:pPr>
            <a:r>
              <a:rPr lang="en-US" sz="2400" dirty="0" smtClean="0">
                <a:solidFill>
                  <a:schemeClr val="tx1"/>
                </a:solidFill>
              </a:rPr>
              <a:t>the horizontal axis.</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11266" name="Picture 2"/>
          <p:cNvPicPr>
            <a:picLocks noChangeAspect="1" noChangeArrowheads="1"/>
          </p:cNvPicPr>
          <p:nvPr/>
        </p:nvPicPr>
        <p:blipFill>
          <a:blip r:embed="rId2" cstate="print"/>
          <a:srcRect/>
          <a:stretch>
            <a:fillRect/>
          </a:stretch>
        </p:blipFill>
        <p:spPr bwMode="auto">
          <a:xfrm>
            <a:off x="8748890" y="795867"/>
            <a:ext cx="3005492" cy="50046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54275" name="Content Placeholder 2"/>
          <p:cNvSpPr>
            <a:spLocks noGrp="1"/>
          </p:cNvSpPr>
          <p:nvPr>
            <p:ph idx="1"/>
          </p:nvPr>
        </p:nvSpPr>
        <p:spPr>
          <a:xfrm>
            <a:off x="248356" y="1600200"/>
            <a:ext cx="5746044" cy="3810000"/>
          </a:xfrm>
        </p:spPr>
        <p:txBody>
          <a:bodyPr>
            <a:normAutofit/>
          </a:bodyPr>
          <a:lstStyle/>
          <a:p>
            <a:pPr>
              <a:spcBef>
                <a:spcPts val="1800"/>
              </a:spcBef>
            </a:pPr>
            <a:r>
              <a:rPr lang="en-US" sz="2400" dirty="0" smtClean="0">
                <a:solidFill>
                  <a:schemeClr val="tx1"/>
                </a:solidFill>
              </a:rPr>
              <a:t>Step 1: (continued)</a:t>
            </a:r>
          </a:p>
          <a:p>
            <a:pPr>
              <a:spcBef>
                <a:spcPts val="1800"/>
              </a:spcBef>
            </a:pPr>
            <a:r>
              <a:rPr lang="en-US" sz="2400" dirty="0" smtClean="0">
                <a:solidFill>
                  <a:schemeClr val="tx1"/>
                </a:solidFill>
              </a:rPr>
              <a:t>The calculated matched-pair differences (</a:t>
            </a:r>
            <a:r>
              <a:rPr lang="en-US" sz="2400" i="1" dirty="0" smtClean="0">
                <a:solidFill>
                  <a:schemeClr val="tx1"/>
                </a:solidFill>
              </a:rPr>
              <a:t>d</a:t>
            </a:r>
            <a:r>
              <a:rPr lang="en-US" sz="2400" dirty="0" smtClean="0">
                <a:solidFill>
                  <a:schemeClr val="tx1"/>
                </a:solidFill>
              </a:rPr>
              <a:t>) are in the last column</a:t>
            </a:r>
          </a:p>
          <a:p>
            <a:pPr>
              <a:spcBef>
                <a:spcPts val="1800"/>
              </a:spcBef>
            </a:pPr>
            <a:r>
              <a:rPr lang="en-US" sz="2400" dirty="0" smtClean="0">
                <a:solidFill>
                  <a:schemeClr val="tx1"/>
                </a:solidFill>
              </a:rPr>
              <a:t>Keep track of the positive and negative values for the matched-pair differences</a:t>
            </a:r>
          </a:p>
        </p:txBody>
      </p:sp>
      <p:graphicFrame>
        <p:nvGraphicFramePr>
          <p:cNvPr id="11" name="Table 10"/>
          <p:cNvGraphicFramePr>
            <a:graphicFrameLocks noGrp="1"/>
          </p:cNvGraphicFramePr>
          <p:nvPr/>
        </p:nvGraphicFramePr>
        <p:xfrm>
          <a:off x="6096000" y="2133600"/>
          <a:ext cx="5181600" cy="3565521"/>
        </p:xfrm>
        <a:graphic>
          <a:graphicData uri="http://schemas.openxmlformats.org/drawingml/2006/table">
            <a:tbl>
              <a:tblPr firstRow="1" bandRow="1">
                <a:tableStyleId>{5C22544A-7EE6-4342-B048-85BDC9FD1C3A}</a:tableStyleId>
              </a:tblPr>
              <a:tblGrid>
                <a:gridCol w="1295400"/>
                <a:gridCol w="1295400"/>
                <a:gridCol w="1295400"/>
                <a:gridCol w="1295400"/>
              </a:tblGrid>
              <a:tr h="396169">
                <a:tc>
                  <a:txBody>
                    <a:bodyPr/>
                    <a:lstStyle/>
                    <a:p>
                      <a:pPr algn="ctr"/>
                      <a:r>
                        <a:rPr lang="en-US" sz="1800" dirty="0" smtClean="0">
                          <a:solidFill>
                            <a:schemeClr val="tx1"/>
                          </a:solidFill>
                        </a:rPr>
                        <a:t>Person</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rPr>
                        <a:t>Before</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rPr>
                        <a:t>After</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1" dirty="0" smtClean="0">
                          <a:solidFill>
                            <a:schemeClr val="tx1"/>
                          </a:solidFill>
                        </a:rPr>
                        <a:t>d</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r>
              <a:tr h="396169">
                <a:tc>
                  <a:txBody>
                    <a:bodyPr/>
                    <a:lstStyle/>
                    <a:p>
                      <a:pPr algn="ctr"/>
                      <a:r>
                        <a:rPr lang="en-US" sz="1800" b="1" dirty="0" smtClean="0">
                          <a:solidFill>
                            <a:schemeClr val="tx1"/>
                          </a:solidFill>
                        </a:rPr>
                        <a:t>1</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algn="ctr"/>
                      <a:r>
                        <a:rPr lang="en-US" sz="1800" dirty="0" smtClean="0">
                          <a:solidFill>
                            <a:schemeClr val="tx1"/>
                          </a:solidFill>
                        </a:rPr>
                        <a:t>127</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130</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-3</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2</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algn="ctr"/>
                      <a:r>
                        <a:rPr lang="en-US" sz="1800" dirty="0" smtClean="0">
                          <a:solidFill>
                            <a:schemeClr val="tx1"/>
                          </a:solidFill>
                        </a:rPr>
                        <a:t>98</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105</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-7</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3</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110</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108</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+2</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4</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105</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108</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-3</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5</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122</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122</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0</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6</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109</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117</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-8</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7</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111</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105</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+6</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b="1" dirty="0" smtClean="0">
                          <a:solidFill>
                            <a:schemeClr val="tx1"/>
                          </a:solidFill>
                        </a:rPr>
                        <a:t>8</a:t>
                      </a:r>
                      <a:endParaRPr lang="en-US" sz="1800" b="1"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algn="ctr"/>
                      <a:r>
                        <a:rPr lang="en-US" sz="1800" dirty="0" smtClean="0">
                          <a:solidFill>
                            <a:schemeClr val="tx1"/>
                          </a:solidFill>
                        </a:rPr>
                        <a:t>95</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98</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-3</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2" name="Straight Connector 11"/>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6" name="Rectangle 15"/>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Rectangle 16"/>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55299" name="Content Placeholder 2"/>
          <p:cNvSpPr>
            <a:spLocks noGrp="1"/>
          </p:cNvSpPr>
          <p:nvPr>
            <p:ph idx="1"/>
          </p:nvPr>
        </p:nvSpPr>
        <p:spPr>
          <a:xfrm>
            <a:off x="609600" y="1524000"/>
            <a:ext cx="11480800" cy="2057400"/>
          </a:xfrm>
        </p:spPr>
        <p:txBody>
          <a:bodyPr>
            <a:noAutofit/>
          </a:bodyPr>
          <a:lstStyle/>
          <a:p>
            <a:pPr>
              <a:spcBef>
                <a:spcPts val="1800"/>
              </a:spcBef>
            </a:pPr>
            <a:r>
              <a:rPr lang="en-US" sz="2400" dirty="0" smtClean="0">
                <a:solidFill>
                  <a:schemeClr val="tx1"/>
                </a:solidFill>
              </a:rPr>
              <a:t>Step 2: Calculate the mean and standard deviation of the matched-pair differences</a:t>
            </a:r>
          </a:p>
          <a:p>
            <a:pPr>
              <a:spcBef>
                <a:spcPct val="0"/>
              </a:spcBef>
            </a:pPr>
            <a:endParaRPr lang="en-US" sz="2400" dirty="0" smtClean="0">
              <a:solidFill>
                <a:schemeClr val="tx1"/>
              </a:solidFill>
            </a:endParaRPr>
          </a:p>
          <a:p>
            <a:pPr marL="457200" lvl="1" indent="0">
              <a:spcBef>
                <a:spcPct val="0"/>
              </a:spcBef>
              <a:buFontTx/>
              <a:buNone/>
            </a:pPr>
            <a:r>
              <a:rPr lang="en-US" sz="2400" dirty="0" smtClean="0">
                <a:solidFill>
                  <a:schemeClr val="tx1"/>
                </a:solidFill>
              </a:rPr>
              <a:t>Formula for the Mean of the Matched-Pair Differences:</a:t>
            </a:r>
          </a:p>
          <a:p>
            <a:pPr>
              <a:spcBef>
                <a:spcPts val="1800"/>
              </a:spcBef>
              <a:buFontTx/>
              <a:buNone/>
            </a:pPr>
            <a:endParaRPr lang="en-US" sz="2400" i="1" dirty="0" smtClean="0">
              <a:solidFill>
                <a:schemeClr val="tx1"/>
              </a:solidFill>
            </a:endParaRPr>
          </a:p>
          <a:p>
            <a:pPr>
              <a:spcBef>
                <a:spcPts val="1800"/>
              </a:spcBef>
              <a:buFontTx/>
              <a:buNone/>
            </a:pPr>
            <a:endParaRPr lang="en-US" sz="2400" i="1" dirty="0" smtClean="0">
              <a:solidFill>
                <a:schemeClr val="tx1"/>
              </a:solidFill>
            </a:endParaRPr>
          </a:p>
          <a:p>
            <a:pPr>
              <a:spcBef>
                <a:spcPts val="1800"/>
              </a:spcBef>
              <a:buFontTx/>
              <a:buNone/>
            </a:pPr>
            <a:endParaRPr lang="en-US" sz="2400" i="1" dirty="0" smtClean="0">
              <a:solidFill>
                <a:schemeClr val="tx1"/>
              </a:solidFill>
            </a:endParaRPr>
          </a:p>
        </p:txBody>
      </p:sp>
      <p:graphicFrame>
        <p:nvGraphicFramePr>
          <p:cNvPr id="55300" name="Object 1"/>
          <p:cNvGraphicFramePr>
            <a:graphicFrameLocks noChangeAspect="1"/>
          </p:cNvGraphicFramePr>
          <p:nvPr/>
        </p:nvGraphicFramePr>
        <p:xfrm>
          <a:off x="4673600" y="3324225"/>
          <a:ext cx="1981200" cy="1428750"/>
        </p:xfrm>
        <a:graphic>
          <a:graphicData uri="http://schemas.openxmlformats.org/presentationml/2006/ole">
            <p:oleObj spid="_x0000_s1232898" name="Equation" r:id="rId3" imgW="634725" imgH="609336" progId="">
              <p:embed/>
            </p:oleObj>
          </a:graphicData>
        </a:graphic>
      </p:graphicFrame>
      <p:sp>
        <p:nvSpPr>
          <p:cNvPr id="55301" name="Rectangle 2"/>
          <p:cNvSpPr>
            <a:spLocks noChangeArrowheads="1"/>
          </p:cNvSpPr>
          <p:nvPr/>
        </p:nvSpPr>
        <p:spPr bwMode="auto">
          <a:xfrm>
            <a:off x="1625600" y="4772026"/>
            <a:ext cx="9448800" cy="1431925"/>
          </a:xfrm>
          <a:prstGeom prst="rect">
            <a:avLst/>
          </a:prstGeom>
          <a:noFill/>
          <a:ln w="9525">
            <a:noFill/>
            <a:miter lim="800000"/>
            <a:headEnd/>
            <a:tailEnd/>
          </a:ln>
        </p:spPr>
        <p:txBody>
          <a:bodyPr>
            <a:spAutoFit/>
          </a:bodyPr>
          <a:lstStyle/>
          <a:p>
            <a:pPr eaLnBrk="1" hangingPunct="1"/>
            <a:r>
              <a:rPr lang="en-US" dirty="0"/>
              <a:t>where:</a:t>
            </a:r>
          </a:p>
          <a:p>
            <a:pPr eaLnBrk="1" hangingPunct="1">
              <a:spcBef>
                <a:spcPts val="450"/>
              </a:spcBef>
            </a:pPr>
            <a:r>
              <a:rPr lang="en-US" i="1" dirty="0"/>
              <a:t>       </a:t>
            </a:r>
            <a:r>
              <a:rPr lang="en-US" i="1" dirty="0" smtClean="0"/>
              <a:t> </a:t>
            </a:r>
            <a:r>
              <a:rPr lang="en-US" dirty="0"/>
              <a:t>= The mean of the matched-pair differences</a:t>
            </a:r>
          </a:p>
          <a:p>
            <a:pPr eaLnBrk="1" hangingPunct="1">
              <a:spcBef>
                <a:spcPts val="450"/>
              </a:spcBef>
            </a:pPr>
            <a:r>
              <a:rPr lang="en-US" dirty="0"/>
              <a:t> 	 = The </a:t>
            </a:r>
            <a:r>
              <a:rPr lang="en-US" i="1" dirty="0" err="1"/>
              <a:t>i</a:t>
            </a:r>
            <a:r>
              <a:rPr lang="en-US" baseline="30000" dirty="0"/>
              <a:t> </a:t>
            </a:r>
            <a:r>
              <a:rPr lang="en-US" baseline="30000" dirty="0" err="1"/>
              <a:t>th</a:t>
            </a:r>
            <a:r>
              <a:rPr lang="en-US" dirty="0"/>
              <a:t> matched-pair difference</a:t>
            </a:r>
          </a:p>
          <a:p>
            <a:pPr eaLnBrk="1" hangingPunct="1">
              <a:spcBef>
                <a:spcPts val="450"/>
              </a:spcBef>
            </a:pPr>
            <a:r>
              <a:rPr lang="en-US" dirty="0"/>
              <a:t>	 = The number of matched-pair differences</a:t>
            </a:r>
          </a:p>
        </p:txBody>
      </p:sp>
      <p:graphicFrame>
        <p:nvGraphicFramePr>
          <p:cNvPr id="55302" name="Object 3"/>
          <p:cNvGraphicFramePr>
            <a:graphicFrameLocks noChangeAspect="1"/>
          </p:cNvGraphicFramePr>
          <p:nvPr/>
        </p:nvGraphicFramePr>
        <p:xfrm>
          <a:off x="1693334" y="5159728"/>
          <a:ext cx="372533" cy="958850"/>
        </p:xfrm>
        <a:graphic>
          <a:graphicData uri="http://schemas.openxmlformats.org/presentationml/2006/ole">
            <p:oleObj spid="_x0000_s1232899" name="Equation" r:id="rId4" imgW="177723" imgH="609336" progId="">
              <p:embed/>
            </p:oleObj>
          </a:graphicData>
        </a:graphic>
      </p:graphicFrame>
      <p:cxnSp>
        <p:nvCxnSpPr>
          <p:cNvPr id="12" name="Straight Connector 11"/>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6" name="Rectangle 15"/>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Rectangle 16"/>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56323" name="Content Placeholder 2"/>
          <p:cNvSpPr>
            <a:spLocks noGrp="1"/>
          </p:cNvSpPr>
          <p:nvPr>
            <p:ph idx="1"/>
          </p:nvPr>
        </p:nvSpPr>
        <p:spPr>
          <a:xfrm>
            <a:off x="609600" y="1524001"/>
            <a:ext cx="10972800" cy="4297363"/>
          </a:xfrm>
        </p:spPr>
        <p:txBody>
          <a:bodyPr>
            <a:normAutofit/>
          </a:bodyPr>
          <a:lstStyle/>
          <a:p>
            <a:pPr>
              <a:spcBef>
                <a:spcPts val="1800"/>
              </a:spcBef>
            </a:pPr>
            <a:r>
              <a:rPr lang="en-US" sz="2400" dirty="0" smtClean="0">
                <a:solidFill>
                  <a:srgbClr val="00B400"/>
                </a:solidFill>
              </a:rPr>
              <a:t>Step 2: (Continued)</a:t>
            </a:r>
            <a:endParaRPr lang="en-US" sz="2400" dirty="0" smtClean="0"/>
          </a:p>
          <a:p>
            <a:pPr>
              <a:spcBef>
                <a:spcPts val="1800"/>
              </a:spcBef>
            </a:pPr>
            <a:endParaRPr lang="en-US" sz="2400" dirty="0" smtClean="0"/>
          </a:p>
          <a:p>
            <a:pPr>
              <a:spcBef>
                <a:spcPts val="1800"/>
              </a:spcBef>
            </a:pPr>
            <a:endParaRPr lang="en-US" sz="2400" dirty="0" smtClean="0"/>
          </a:p>
          <a:p>
            <a:pPr>
              <a:spcBef>
                <a:spcPts val="1800"/>
              </a:spcBef>
            </a:pPr>
            <a:endParaRPr lang="en-US" sz="2400" dirty="0" smtClean="0"/>
          </a:p>
          <a:p>
            <a:pPr>
              <a:spcBef>
                <a:spcPts val="1800"/>
              </a:spcBef>
            </a:pPr>
            <a:r>
              <a:rPr lang="en-US" sz="2400" dirty="0" smtClean="0"/>
              <a:t>The negative value for the average means that the average IQ score after the modules was higher than the average before the modules</a:t>
            </a:r>
          </a:p>
          <a:p>
            <a:pPr>
              <a:spcBef>
                <a:spcPts val="1800"/>
              </a:spcBef>
              <a:buFontTx/>
              <a:buNone/>
            </a:pPr>
            <a:endParaRPr lang="en-US" sz="2400" i="1" dirty="0" smtClean="0">
              <a:solidFill>
                <a:srgbClr val="00B400"/>
              </a:solidFill>
            </a:endParaRPr>
          </a:p>
          <a:p>
            <a:pPr>
              <a:spcBef>
                <a:spcPts val="1800"/>
              </a:spcBef>
              <a:buFontTx/>
              <a:buNone/>
            </a:pPr>
            <a:endParaRPr lang="en-US" sz="2400" i="1" dirty="0" smtClean="0">
              <a:solidFill>
                <a:srgbClr val="00B400"/>
              </a:solidFill>
            </a:endParaRPr>
          </a:p>
        </p:txBody>
      </p:sp>
      <p:graphicFrame>
        <p:nvGraphicFramePr>
          <p:cNvPr id="56324" name="Object 1"/>
          <p:cNvGraphicFramePr>
            <a:graphicFrameLocks noChangeAspect="1"/>
          </p:cNvGraphicFramePr>
          <p:nvPr/>
        </p:nvGraphicFramePr>
        <p:xfrm>
          <a:off x="914401" y="2209800"/>
          <a:ext cx="9997017" cy="1079500"/>
        </p:xfrm>
        <a:graphic>
          <a:graphicData uri="http://schemas.openxmlformats.org/presentationml/2006/ole">
            <p:oleObj spid="_x0000_s1233922" name="Equation" r:id="rId3" imgW="4241800" imgH="609600" progId="">
              <p:embed/>
            </p:oleObj>
          </a:graphicData>
        </a:graphic>
      </p:graphicFrame>
      <p:sp>
        <p:nvSpPr>
          <p:cNvPr id="5" name="Oval 4"/>
          <p:cNvSpPr/>
          <p:nvPr/>
        </p:nvSpPr>
        <p:spPr>
          <a:xfrm>
            <a:off x="10058400" y="2667000"/>
            <a:ext cx="812800" cy="5334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2" name="Straight Connector 11"/>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6" name="Rectangle 15"/>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Rectangle 16"/>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57347" name="Content Placeholder 2"/>
          <p:cNvSpPr>
            <a:spLocks noGrp="1"/>
          </p:cNvSpPr>
          <p:nvPr>
            <p:ph idx="1"/>
          </p:nvPr>
        </p:nvSpPr>
        <p:spPr>
          <a:xfrm>
            <a:off x="609600" y="1524000"/>
            <a:ext cx="11480800" cy="2514600"/>
          </a:xfrm>
        </p:spPr>
        <p:txBody>
          <a:bodyPr>
            <a:normAutofit/>
          </a:bodyPr>
          <a:lstStyle/>
          <a:p>
            <a:pPr>
              <a:spcBef>
                <a:spcPts val="1800"/>
              </a:spcBef>
            </a:pPr>
            <a:r>
              <a:rPr lang="en-US" sz="2400" dirty="0" smtClean="0">
                <a:solidFill>
                  <a:srgbClr val="00B400"/>
                </a:solidFill>
              </a:rPr>
              <a:t>Step 2: (Continued)</a:t>
            </a:r>
            <a:endParaRPr lang="en-US" sz="2400" dirty="0" smtClean="0"/>
          </a:p>
          <a:p>
            <a:pPr>
              <a:spcBef>
                <a:spcPts val="1800"/>
              </a:spcBef>
            </a:pPr>
            <a:r>
              <a:rPr lang="en-US" sz="2400" dirty="0" smtClean="0"/>
              <a:t>Formulas for the Standard Deviation of the Matched-Pair Differences:</a:t>
            </a:r>
          </a:p>
          <a:p>
            <a:pPr>
              <a:spcBef>
                <a:spcPts val="1800"/>
              </a:spcBef>
            </a:pPr>
            <a:endParaRPr lang="en-US" sz="2400" dirty="0" smtClean="0"/>
          </a:p>
          <a:p>
            <a:pPr>
              <a:spcBef>
                <a:spcPts val="1800"/>
              </a:spcBef>
              <a:buFontTx/>
              <a:buNone/>
            </a:pPr>
            <a:endParaRPr lang="en-US" sz="2400" i="1" dirty="0" smtClean="0">
              <a:solidFill>
                <a:srgbClr val="00B400"/>
              </a:solidFill>
            </a:endParaRPr>
          </a:p>
          <a:p>
            <a:pPr>
              <a:spcBef>
                <a:spcPts val="1800"/>
              </a:spcBef>
              <a:buFontTx/>
              <a:buNone/>
            </a:pPr>
            <a:endParaRPr lang="en-US" sz="2400" i="1" dirty="0" smtClean="0">
              <a:solidFill>
                <a:srgbClr val="00B400"/>
              </a:solidFill>
            </a:endParaRPr>
          </a:p>
        </p:txBody>
      </p:sp>
      <p:graphicFrame>
        <p:nvGraphicFramePr>
          <p:cNvPr id="57348" name="Object 1"/>
          <p:cNvGraphicFramePr>
            <a:graphicFrameLocks noChangeAspect="1"/>
          </p:cNvGraphicFramePr>
          <p:nvPr/>
        </p:nvGraphicFramePr>
        <p:xfrm>
          <a:off x="4315885" y="2770189"/>
          <a:ext cx="3560233" cy="3260725"/>
        </p:xfrm>
        <a:graphic>
          <a:graphicData uri="http://schemas.openxmlformats.org/presentationml/2006/ole">
            <p:oleObj spid="_x0000_s1234946" name="Equation" r:id="rId3" imgW="1511300" imgH="1841500" progId="">
              <p:embed/>
            </p:oleObj>
          </a:graphicData>
        </a:graphic>
      </p:graphicFrame>
      <p:cxnSp>
        <p:nvCxnSpPr>
          <p:cNvPr id="8" name="Straight Connector 7"/>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5" name="Rectangle 14"/>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62467" name="Content Placeholder 2"/>
          <p:cNvSpPr>
            <a:spLocks noGrp="1"/>
          </p:cNvSpPr>
          <p:nvPr>
            <p:ph idx="1"/>
          </p:nvPr>
        </p:nvSpPr>
        <p:spPr>
          <a:xfrm>
            <a:off x="609600" y="1600200"/>
            <a:ext cx="11074400" cy="1295400"/>
          </a:xfrm>
        </p:spPr>
        <p:txBody>
          <a:bodyPr>
            <a:normAutofit/>
          </a:bodyPr>
          <a:lstStyle/>
          <a:p>
            <a:pPr>
              <a:spcBef>
                <a:spcPts val="1800"/>
              </a:spcBef>
              <a:buFont typeface="Arial" panose="020B0604020202020204" pitchFamily="34" charset="0"/>
              <a:buNone/>
              <a:defRPr/>
            </a:pPr>
            <a:r>
              <a:rPr lang="en-US" sz="2400" dirty="0" smtClean="0">
                <a:solidFill>
                  <a:srgbClr val="00B400"/>
                </a:solidFill>
              </a:rPr>
              <a:t>Step 2: (continued)</a:t>
            </a:r>
          </a:p>
          <a:p>
            <a:pPr>
              <a:spcBef>
                <a:spcPts val="1800"/>
              </a:spcBef>
              <a:buFont typeface="Arial" panose="020B0604020202020204" pitchFamily="34" charset="0"/>
              <a:buNone/>
              <a:defRPr/>
            </a:pPr>
            <a:r>
              <a:rPr lang="en-US" sz="2400" dirty="0" smtClean="0"/>
              <a:t>Calculations for the Standard Deviation of the Matched-Pair Differences:</a:t>
            </a:r>
          </a:p>
          <a:p>
            <a:pPr>
              <a:spcBef>
                <a:spcPts val="1800"/>
              </a:spcBef>
              <a:buFont typeface="Arial" panose="020B0604020202020204" pitchFamily="34" charset="0"/>
              <a:buNone/>
              <a:defRPr/>
            </a:pPr>
            <a:endParaRPr lang="en-US" sz="2400" dirty="0" smtClean="0">
              <a:solidFill>
                <a:srgbClr val="00B400"/>
              </a:solidFill>
            </a:endParaRPr>
          </a:p>
        </p:txBody>
      </p:sp>
      <p:graphicFrame>
        <p:nvGraphicFramePr>
          <p:cNvPr id="11" name="Table 10"/>
          <p:cNvGraphicFramePr>
            <a:graphicFrameLocks noGrp="1"/>
          </p:cNvGraphicFramePr>
          <p:nvPr/>
        </p:nvGraphicFramePr>
        <p:xfrm>
          <a:off x="3860800" y="2820989"/>
          <a:ext cx="2590800" cy="3565521"/>
        </p:xfrm>
        <a:graphic>
          <a:graphicData uri="http://schemas.openxmlformats.org/drawingml/2006/table">
            <a:tbl>
              <a:tblPr firstRow="1" bandRow="1">
                <a:tableStyleId>{5C22544A-7EE6-4342-B048-85BDC9FD1C3A}</a:tableStyleId>
              </a:tblPr>
              <a:tblGrid>
                <a:gridCol w="1295400"/>
                <a:gridCol w="1295400"/>
              </a:tblGrid>
              <a:tr h="396169">
                <a:tc>
                  <a:txBody>
                    <a:bodyPr/>
                    <a:lstStyle/>
                    <a:p>
                      <a:pPr algn="ct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1" dirty="0" smtClean="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AD"/>
                    </a:solidFill>
                  </a:tcPr>
                </a:tc>
              </a:tr>
              <a:tr h="396169">
                <a:tc>
                  <a:txBody>
                    <a:bodyPr/>
                    <a:lstStyle/>
                    <a:p>
                      <a:pPr algn="ctr"/>
                      <a:r>
                        <a:rPr lang="en-US" sz="1800" dirty="0" smtClean="0">
                          <a:solidFill>
                            <a:schemeClr val="tx1"/>
                          </a:solidFill>
                        </a:rPr>
                        <a:t>-3</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9</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dirty="0" smtClean="0">
                          <a:solidFill>
                            <a:schemeClr val="tx1"/>
                          </a:solidFill>
                        </a:rPr>
                        <a:t>-7</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49</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dirty="0" smtClean="0">
                          <a:solidFill>
                            <a:schemeClr val="tx1"/>
                          </a:solidFill>
                        </a:rPr>
                        <a:t>+2</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4</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dirty="0" smtClean="0">
                          <a:solidFill>
                            <a:schemeClr val="tx1"/>
                          </a:solidFill>
                        </a:rPr>
                        <a:t>-3</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9</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dirty="0" smtClean="0">
                          <a:solidFill>
                            <a:schemeClr val="tx1"/>
                          </a:solidFill>
                        </a:rPr>
                        <a:t>0</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0</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dirty="0" smtClean="0">
                          <a:solidFill>
                            <a:schemeClr val="tx1"/>
                          </a:solidFill>
                        </a:rPr>
                        <a:t>-8</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64</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dirty="0" smtClean="0">
                          <a:solidFill>
                            <a:schemeClr val="tx1"/>
                          </a:solidFill>
                        </a:rPr>
                        <a:t>+6</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36</a:t>
                      </a: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96169">
                <a:tc>
                  <a:txBody>
                    <a:bodyPr/>
                    <a:lstStyle/>
                    <a:p>
                      <a:pPr algn="ctr"/>
                      <a:r>
                        <a:rPr lang="en-US" sz="1800" dirty="0" smtClean="0">
                          <a:solidFill>
                            <a:schemeClr val="tx1"/>
                          </a:solidFill>
                        </a:rPr>
                        <a:t>-3</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smtClean="0">
                          <a:solidFill>
                            <a:schemeClr val="tx1"/>
                          </a:solidFill>
                        </a:rPr>
                        <a:t>9</a:t>
                      </a:r>
                      <a:endParaRPr lang="en-US" sz="1800" dirty="0">
                        <a:solidFill>
                          <a:schemeClr val="tx1"/>
                        </a:solidFill>
                      </a:endParaRPr>
                    </a:p>
                  </a:txBody>
                  <a:tcPr marL="121920" marR="121920"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58404" name="Object 1"/>
          <p:cNvGraphicFramePr>
            <a:graphicFrameLocks noChangeAspect="1"/>
          </p:cNvGraphicFramePr>
          <p:nvPr/>
        </p:nvGraphicFramePr>
        <p:xfrm>
          <a:off x="5480051" y="2787650"/>
          <a:ext cx="514349" cy="488950"/>
        </p:xfrm>
        <a:graphic>
          <a:graphicData uri="http://schemas.openxmlformats.org/presentationml/2006/ole">
            <p:oleObj spid="_x0000_s1235970" name="Equation" r:id="rId3" imgW="190417" imgH="241195" progId="">
              <p:embed/>
            </p:oleObj>
          </a:graphicData>
        </a:graphic>
      </p:graphicFrame>
      <p:graphicFrame>
        <p:nvGraphicFramePr>
          <p:cNvPr id="58405" name="Object 2"/>
          <p:cNvGraphicFramePr>
            <a:graphicFrameLocks noChangeAspect="1"/>
          </p:cNvGraphicFramePr>
          <p:nvPr/>
        </p:nvGraphicFramePr>
        <p:xfrm>
          <a:off x="4260851" y="2787650"/>
          <a:ext cx="514349" cy="488950"/>
        </p:xfrm>
        <a:graphic>
          <a:graphicData uri="http://schemas.openxmlformats.org/presentationml/2006/ole">
            <p:oleObj spid="_x0000_s1235971" name="Equation" r:id="rId4" imgW="190417" imgH="241195" progId="">
              <p:embed/>
            </p:oleObj>
          </a:graphicData>
        </a:graphic>
      </p:graphicFrame>
      <p:graphicFrame>
        <p:nvGraphicFramePr>
          <p:cNvPr id="58406" name="Object 3"/>
          <p:cNvGraphicFramePr>
            <a:graphicFrameLocks noChangeAspect="1"/>
          </p:cNvGraphicFramePr>
          <p:nvPr/>
        </p:nvGraphicFramePr>
        <p:xfrm>
          <a:off x="7433733" y="3030538"/>
          <a:ext cx="3835400" cy="2900362"/>
        </p:xfrm>
        <a:graphic>
          <a:graphicData uri="http://schemas.openxmlformats.org/presentationml/2006/ole">
            <p:oleObj spid="_x0000_s1235972" name="Equation" r:id="rId5" imgW="1625600" imgH="1638300" progId="">
              <p:embed/>
            </p:oleObj>
          </a:graphicData>
        </a:graphic>
      </p:graphicFrame>
      <p:sp>
        <p:nvSpPr>
          <p:cNvPr id="5" name="Right Arrow 4"/>
          <p:cNvSpPr/>
          <p:nvPr/>
        </p:nvSpPr>
        <p:spPr>
          <a:xfrm>
            <a:off x="6506633" y="4222750"/>
            <a:ext cx="812800" cy="381000"/>
          </a:xfrm>
          <a:prstGeom prst="righ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2" name="Straight Connector 11"/>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6" name="Rectangle 15"/>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Rectangle 16"/>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59395" name="Content Placeholder 2"/>
          <p:cNvSpPr>
            <a:spLocks noGrp="1"/>
          </p:cNvSpPr>
          <p:nvPr>
            <p:ph idx="1"/>
          </p:nvPr>
        </p:nvSpPr>
        <p:spPr>
          <a:xfrm>
            <a:off x="609600" y="1524000"/>
            <a:ext cx="11074400" cy="1447800"/>
          </a:xfrm>
        </p:spPr>
        <p:txBody>
          <a:bodyPr>
            <a:normAutofit/>
          </a:bodyPr>
          <a:lstStyle/>
          <a:p>
            <a:pPr>
              <a:spcBef>
                <a:spcPts val="1800"/>
              </a:spcBef>
            </a:pPr>
            <a:r>
              <a:rPr lang="en-US" sz="2400" dirty="0" smtClean="0">
                <a:solidFill>
                  <a:srgbClr val="00B400"/>
                </a:solidFill>
              </a:rPr>
              <a:t>Step 2: (Continued)</a:t>
            </a:r>
          </a:p>
          <a:p>
            <a:pPr>
              <a:spcBef>
                <a:spcPts val="1800"/>
              </a:spcBef>
            </a:pPr>
            <a:r>
              <a:rPr lang="en-US" sz="2400" dirty="0" smtClean="0"/>
              <a:t>Completing the calculation for the Standard Deviation of the Matched-Pair Differences:</a:t>
            </a:r>
          </a:p>
          <a:p>
            <a:pPr>
              <a:spcBef>
                <a:spcPts val="1800"/>
              </a:spcBef>
            </a:pPr>
            <a:endParaRPr lang="en-US" sz="2400" dirty="0" smtClean="0"/>
          </a:p>
          <a:p>
            <a:pPr>
              <a:spcBef>
                <a:spcPts val="1800"/>
              </a:spcBef>
              <a:buFontTx/>
              <a:buNone/>
            </a:pPr>
            <a:endParaRPr lang="en-US" sz="2400" i="1" dirty="0" smtClean="0">
              <a:solidFill>
                <a:srgbClr val="00B400"/>
              </a:solidFill>
            </a:endParaRPr>
          </a:p>
          <a:p>
            <a:pPr>
              <a:spcBef>
                <a:spcPts val="1800"/>
              </a:spcBef>
              <a:buFontTx/>
              <a:buNone/>
            </a:pPr>
            <a:endParaRPr lang="en-US" sz="2400" i="1" dirty="0" smtClean="0">
              <a:solidFill>
                <a:srgbClr val="00B400"/>
              </a:solidFill>
            </a:endParaRPr>
          </a:p>
        </p:txBody>
      </p:sp>
      <p:graphicFrame>
        <p:nvGraphicFramePr>
          <p:cNvPr id="59396" name="Object 1"/>
          <p:cNvGraphicFramePr>
            <a:graphicFrameLocks noChangeAspect="1"/>
          </p:cNvGraphicFramePr>
          <p:nvPr/>
        </p:nvGraphicFramePr>
        <p:xfrm>
          <a:off x="1943100" y="3049588"/>
          <a:ext cx="8407400" cy="1619250"/>
        </p:xfrm>
        <a:graphic>
          <a:graphicData uri="http://schemas.openxmlformats.org/presentationml/2006/ole">
            <p:oleObj spid="_x0000_s1236994" name="Equation" r:id="rId3" imgW="3568700" imgH="914400" progId="">
              <p:embed/>
            </p:oleObj>
          </a:graphicData>
        </a:graphic>
      </p:graphicFrame>
      <p:sp>
        <p:nvSpPr>
          <p:cNvPr id="4" name="Oval 3"/>
          <p:cNvSpPr/>
          <p:nvPr/>
        </p:nvSpPr>
        <p:spPr>
          <a:xfrm>
            <a:off x="9448800" y="4038600"/>
            <a:ext cx="9144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2" name="Straight Connector 11"/>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6" name="Rectangle 15"/>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Rectangle 16"/>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60419" name="Content Placeholder 2"/>
          <p:cNvSpPr>
            <a:spLocks noGrp="1"/>
          </p:cNvSpPr>
          <p:nvPr>
            <p:ph idx="1"/>
          </p:nvPr>
        </p:nvSpPr>
        <p:spPr>
          <a:xfrm>
            <a:off x="609600" y="1524001"/>
            <a:ext cx="11277600" cy="4297363"/>
          </a:xfrm>
        </p:spPr>
        <p:txBody>
          <a:bodyPr>
            <a:normAutofit lnSpcReduction="10000"/>
          </a:bodyPr>
          <a:lstStyle/>
          <a:p>
            <a:pPr>
              <a:spcBef>
                <a:spcPts val="1800"/>
              </a:spcBef>
            </a:pPr>
            <a:r>
              <a:rPr lang="en-US" sz="2800" dirty="0" smtClean="0">
                <a:solidFill>
                  <a:srgbClr val="00B400"/>
                </a:solidFill>
              </a:rPr>
              <a:t>Step 3: </a:t>
            </a:r>
            <a:r>
              <a:rPr lang="en-US" sz="2400" dirty="0" smtClean="0"/>
              <a:t>Identify the null and alternative hypotheses</a:t>
            </a:r>
          </a:p>
          <a:p>
            <a:pPr>
              <a:spcBef>
                <a:spcPct val="0"/>
              </a:spcBef>
            </a:pPr>
            <a:endParaRPr lang="en-US" sz="1000" dirty="0" smtClean="0"/>
          </a:p>
          <a:p>
            <a:pPr>
              <a:spcBef>
                <a:spcPts val="1800"/>
              </a:spcBef>
              <a:buFontTx/>
              <a:buNone/>
            </a:pPr>
            <a:r>
              <a:rPr lang="en-US" sz="2000" i="1" dirty="0" smtClean="0"/>
              <a:t>	</a:t>
            </a:r>
            <a:r>
              <a:rPr lang="en-US" sz="2400" i="1" dirty="0" smtClean="0"/>
              <a:t>H</a:t>
            </a:r>
            <a:r>
              <a:rPr lang="en-US" sz="2400" baseline="-25000" dirty="0" smtClean="0"/>
              <a:t>0</a:t>
            </a:r>
            <a:r>
              <a:rPr lang="en-US" sz="2400" dirty="0" smtClean="0"/>
              <a:t>: </a:t>
            </a:r>
            <a:r>
              <a:rPr lang="el-GR" sz="2400" i="1" dirty="0" smtClean="0"/>
              <a:t>μ</a:t>
            </a:r>
            <a:r>
              <a:rPr lang="en-US" sz="2400" i="1" baseline="-25000" dirty="0" smtClean="0"/>
              <a:t>d</a:t>
            </a:r>
            <a:r>
              <a:rPr lang="en-US" sz="2400" dirty="0" smtClean="0"/>
              <a:t> ≥ 0     </a:t>
            </a:r>
            <a:r>
              <a:rPr lang="en-US" sz="1800" dirty="0" smtClean="0"/>
              <a:t>(IQ after the modules is less than or equal to before the modules)</a:t>
            </a:r>
            <a:endParaRPr lang="en-US" sz="2000" dirty="0" smtClean="0"/>
          </a:p>
          <a:p>
            <a:pPr>
              <a:spcBef>
                <a:spcPts val="1800"/>
              </a:spcBef>
              <a:buFontTx/>
              <a:buNone/>
            </a:pPr>
            <a:r>
              <a:rPr lang="en-US" sz="2000" i="1" dirty="0" smtClean="0"/>
              <a:t>	</a:t>
            </a:r>
            <a:r>
              <a:rPr lang="en-US" sz="2400" i="1" dirty="0" smtClean="0"/>
              <a:t>H</a:t>
            </a:r>
            <a:r>
              <a:rPr lang="en-US" sz="2400" baseline="-25000" dirty="0" smtClean="0"/>
              <a:t>1</a:t>
            </a:r>
            <a:r>
              <a:rPr lang="en-US" sz="2400" dirty="0" smtClean="0"/>
              <a:t>: </a:t>
            </a:r>
            <a:r>
              <a:rPr lang="el-GR" sz="2400" i="1" dirty="0" smtClean="0"/>
              <a:t>μ</a:t>
            </a:r>
            <a:r>
              <a:rPr lang="en-US" sz="2400" i="1" baseline="-25000" dirty="0" smtClean="0"/>
              <a:t>d</a:t>
            </a:r>
            <a:r>
              <a:rPr lang="en-US" sz="2400" dirty="0" smtClean="0"/>
              <a:t> &lt; 0     </a:t>
            </a:r>
            <a:r>
              <a:rPr lang="en-US" sz="1800" dirty="0" smtClean="0"/>
              <a:t>(IQ after the modules is greater than before the modules)</a:t>
            </a:r>
          </a:p>
          <a:p>
            <a:pPr lvl="1">
              <a:spcBef>
                <a:spcPts val="1800"/>
              </a:spcBef>
            </a:pPr>
            <a:r>
              <a:rPr lang="en-US" sz="2000" dirty="0" smtClean="0"/>
              <a:t>Note that  </a:t>
            </a:r>
            <a:r>
              <a:rPr lang="el-GR" sz="2000" i="1" dirty="0" smtClean="0"/>
              <a:t>μ</a:t>
            </a:r>
            <a:r>
              <a:rPr lang="en-US" sz="2000" i="1" baseline="-25000" dirty="0" smtClean="0"/>
              <a:t>d</a:t>
            </a:r>
            <a:r>
              <a:rPr lang="en-US" sz="2000" dirty="0" smtClean="0"/>
              <a:t>  is the population mean matched-pair difference, defined to be the value before the modules minus the value after the modules.  This number will be negative if the modules help increase IQ, which is what the website wants to support in the alternative hypothesis</a:t>
            </a:r>
          </a:p>
          <a:p>
            <a:pPr>
              <a:spcBef>
                <a:spcPts val="1800"/>
              </a:spcBef>
            </a:pPr>
            <a:r>
              <a:rPr lang="en-US" sz="2800" dirty="0" smtClean="0">
                <a:solidFill>
                  <a:srgbClr val="00B400"/>
                </a:solidFill>
              </a:rPr>
              <a:t>Step 4:</a:t>
            </a:r>
            <a:r>
              <a:rPr lang="en-US" sz="2400" b="1" dirty="0" smtClean="0">
                <a:solidFill>
                  <a:srgbClr val="00B400"/>
                </a:solidFill>
              </a:rPr>
              <a:t> </a:t>
            </a:r>
            <a:r>
              <a:rPr lang="en-US" sz="2400" dirty="0" smtClean="0"/>
              <a:t>Set a value for the significance level, </a:t>
            </a:r>
            <a:r>
              <a:rPr lang="el-GR" sz="2400" i="1" dirty="0" smtClean="0"/>
              <a:t>α</a:t>
            </a:r>
            <a:endParaRPr lang="en-US" sz="2400" dirty="0" smtClean="0"/>
          </a:p>
          <a:p>
            <a:pPr lvl="1">
              <a:spcBef>
                <a:spcPts val="1800"/>
              </a:spcBef>
            </a:pPr>
            <a:r>
              <a:rPr lang="en-US" sz="2400" dirty="0" smtClean="0"/>
              <a:t>Suppose that </a:t>
            </a:r>
            <a:r>
              <a:rPr lang="el-GR" sz="2400" i="1" dirty="0" smtClean="0"/>
              <a:t>α</a:t>
            </a:r>
            <a:r>
              <a:rPr lang="en-US" sz="2400" dirty="0" smtClean="0"/>
              <a:t> = 0.05 is chosen</a:t>
            </a:r>
          </a:p>
        </p:txBody>
      </p:sp>
      <p:sp>
        <p:nvSpPr>
          <p:cNvPr id="4" name="Rectangle 3"/>
          <p:cNvSpPr/>
          <p:nvPr/>
        </p:nvSpPr>
        <p:spPr>
          <a:xfrm>
            <a:off x="812800" y="2269597"/>
            <a:ext cx="17272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8" name="Straight Connector 7"/>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13"/>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5" name="Rectangle 14"/>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61443" name="Content Placeholder 2"/>
          <p:cNvSpPr>
            <a:spLocks noGrp="1"/>
          </p:cNvSpPr>
          <p:nvPr>
            <p:ph idx="1"/>
          </p:nvPr>
        </p:nvSpPr>
        <p:spPr>
          <a:xfrm>
            <a:off x="609600" y="1524000"/>
            <a:ext cx="10769600" cy="1524000"/>
          </a:xfrm>
        </p:spPr>
        <p:txBody>
          <a:bodyPr/>
          <a:lstStyle/>
          <a:p>
            <a:pPr>
              <a:spcBef>
                <a:spcPts val="1200"/>
              </a:spcBef>
            </a:pPr>
            <a:r>
              <a:rPr lang="en-US" sz="2800" smtClean="0">
                <a:solidFill>
                  <a:srgbClr val="00B400"/>
                </a:solidFill>
              </a:rPr>
              <a:t>Step 5: </a:t>
            </a:r>
            <a:r>
              <a:rPr lang="en-US" sz="2400" smtClean="0"/>
              <a:t>Calculate the appropriate test statistic</a:t>
            </a:r>
          </a:p>
          <a:p>
            <a:pPr marL="400050" lvl="1" indent="0">
              <a:spcBef>
                <a:spcPts val="1200"/>
              </a:spcBef>
              <a:buFontTx/>
              <a:buNone/>
            </a:pPr>
            <a:r>
              <a:rPr lang="en-US" sz="2400" smtClean="0"/>
              <a:t>Formula for the </a:t>
            </a:r>
            <a:r>
              <a:rPr lang="en-US" sz="2400" i="1" smtClean="0"/>
              <a:t>t</a:t>
            </a:r>
            <a:r>
              <a:rPr lang="en-US" sz="2400" smtClean="0"/>
              <a:t>-test statistic for a matched-pair hypothesis test for the mean:</a:t>
            </a:r>
          </a:p>
        </p:txBody>
      </p:sp>
      <p:graphicFrame>
        <p:nvGraphicFramePr>
          <p:cNvPr id="61444" name="Object 1"/>
          <p:cNvGraphicFramePr>
            <a:graphicFrameLocks noChangeAspect="1"/>
          </p:cNvGraphicFramePr>
          <p:nvPr/>
        </p:nvGraphicFramePr>
        <p:xfrm>
          <a:off x="3943351" y="2957513"/>
          <a:ext cx="3210983" cy="1435100"/>
        </p:xfrm>
        <a:graphic>
          <a:graphicData uri="http://schemas.openxmlformats.org/presentationml/2006/ole">
            <p:oleObj spid="_x0000_s1238018" name="Equation" r:id="rId3" imgW="977900" imgH="647700" progId="">
              <p:embed/>
            </p:oleObj>
          </a:graphicData>
        </a:graphic>
      </p:graphicFrame>
      <p:sp>
        <p:nvSpPr>
          <p:cNvPr id="61445" name="Rectangle 2"/>
          <p:cNvSpPr>
            <a:spLocks noChangeArrowheads="1"/>
          </p:cNvSpPr>
          <p:nvPr/>
        </p:nvSpPr>
        <p:spPr bwMode="auto">
          <a:xfrm>
            <a:off x="406400" y="4648200"/>
            <a:ext cx="11480800" cy="723900"/>
          </a:xfrm>
          <a:prstGeom prst="rect">
            <a:avLst/>
          </a:prstGeom>
          <a:noFill/>
          <a:ln w="9525">
            <a:noFill/>
            <a:miter lim="800000"/>
            <a:headEnd/>
            <a:tailEnd/>
          </a:ln>
        </p:spPr>
        <p:txBody>
          <a:bodyPr>
            <a:spAutoFit/>
          </a:bodyPr>
          <a:lstStyle/>
          <a:p>
            <a:pPr eaLnBrk="1" hangingPunct="1">
              <a:spcBef>
                <a:spcPts val="600"/>
              </a:spcBef>
            </a:pPr>
            <a:r>
              <a:rPr lang="en-US"/>
              <a:t>where:</a:t>
            </a:r>
          </a:p>
          <a:p>
            <a:pPr eaLnBrk="1" hangingPunct="1">
              <a:spcBef>
                <a:spcPts val="600"/>
              </a:spcBef>
            </a:pPr>
            <a:r>
              <a:rPr lang="en-US" i="1"/>
              <a:t>                        </a:t>
            </a:r>
            <a:r>
              <a:rPr lang="en-US"/>
              <a:t>= The population matched-pair difference from the null hypothesis </a:t>
            </a:r>
          </a:p>
        </p:txBody>
      </p:sp>
      <p:graphicFrame>
        <p:nvGraphicFramePr>
          <p:cNvPr id="61446" name="Object 2"/>
          <p:cNvGraphicFramePr>
            <a:graphicFrameLocks noChangeAspect="1"/>
          </p:cNvGraphicFramePr>
          <p:nvPr/>
        </p:nvGraphicFramePr>
        <p:xfrm>
          <a:off x="1230488" y="4995510"/>
          <a:ext cx="1041400" cy="392112"/>
        </p:xfrm>
        <a:graphic>
          <a:graphicData uri="http://schemas.openxmlformats.org/presentationml/2006/ole">
            <p:oleObj spid="_x0000_s1238019" name="Equation" r:id="rId4" imgW="431613" imgH="241195"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7" name="Rectangle 16"/>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Rectangle 17"/>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1"/>
          <p:cNvGraphicFramePr>
            <a:graphicFrameLocks noChangeAspect="1"/>
          </p:cNvGraphicFramePr>
          <p:nvPr/>
        </p:nvGraphicFramePr>
        <p:xfrm>
          <a:off x="2641600" y="2667001"/>
          <a:ext cx="6604000" cy="1255713"/>
        </p:xfrm>
        <a:graphic>
          <a:graphicData uri="http://schemas.openxmlformats.org/presentationml/2006/ole">
            <p:oleObj spid="_x0000_s1239042" name="Equation" r:id="rId3" imgW="2298700" imgH="647700" progId="">
              <p:embed/>
            </p:oleObj>
          </a:graphicData>
        </a:graphic>
      </p:graphicFrame>
      <p:sp>
        <p:nvSpPr>
          <p:cNvPr id="62467"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62468" name="Content Placeholder 2"/>
          <p:cNvSpPr>
            <a:spLocks noGrp="1"/>
          </p:cNvSpPr>
          <p:nvPr>
            <p:ph idx="1"/>
          </p:nvPr>
        </p:nvSpPr>
        <p:spPr>
          <a:xfrm>
            <a:off x="609600" y="1524001"/>
            <a:ext cx="11480800" cy="4297363"/>
          </a:xfrm>
        </p:spPr>
        <p:txBody>
          <a:bodyPr/>
          <a:lstStyle/>
          <a:p>
            <a:pPr>
              <a:spcBef>
                <a:spcPts val="1200"/>
              </a:spcBef>
            </a:pPr>
            <a:r>
              <a:rPr lang="en-US" sz="2800" dirty="0" smtClean="0">
                <a:solidFill>
                  <a:srgbClr val="00B400"/>
                </a:solidFill>
              </a:rPr>
              <a:t>Step 5: </a:t>
            </a:r>
            <a:r>
              <a:rPr lang="en-US" sz="2000" dirty="0" smtClean="0">
                <a:solidFill>
                  <a:srgbClr val="00B400"/>
                </a:solidFill>
              </a:rPr>
              <a:t> </a:t>
            </a:r>
            <a:r>
              <a:rPr lang="en-US" sz="1800" dirty="0" smtClean="0">
                <a:solidFill>
                  <a:srgbClr val="00B400"/>
                </a:solidFill>
              </a:rPr>
              <a:t>(continued)</a:t>
            </a:r>
            <a:endParaRPr lang="en-US" sz="2400" dirty="0" smtClean="0"/>
          </a:p>
          <a:p>
            <a:pPr>
              <a:spcBef>
                <a:spcPts val="1200"/>
              </a:spcBef>
              <a:buFontTx/>
              <a:buNone/>
            </a:pPr>
            <a:r>
              <a:rPr lang="en-US" sz="2000" dirty="0" smtClean="0"/>
              <a:t>	</a:t>
            </a:r>
            <a:r>
              <a:rPr lang="en-US" sz="2400" dirty="0" smtClean="0"/>
              <a:t>The </a:t>
            </a:r>
            <a:r>
              <a:rPr lang="en-US" sz="2400" i="1" dirty="0" smtClean="0"/>
              <a:t>t</a:t>
            </a:r>
            <a:r>
              <a:rPr lang="en-US" sz="2400" dirty="0" smtClean="0"/>
              <a:t>-test statistic is:</a:t>
            </a:r>
            <a:endParaRPr lang="en-US" sz="1800" dirty="0" smtClean="0"/>
          </a:p>
        </p:txBody>
      </p:sp>
      <p:sp>
        <p:nvSpPr>
          <p:cNvPr id="5" name="Oval 4"/>
          <p:cNvSpPr/>
          <p:nvPr/>
        </p:nvSpPr>
        <p:spPr>
          <a:xfrm>
            <a:off x="8026400" y="2819400"/>
            <a:ext cx="1219200" cy="6858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7" name="Rectangle 16"/>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Rectangle 17"/>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reeform 50"/>
          <p:cNvSpPr>
            <a:spLocks/>
          </p:cNvSpPr>
          <p:nvPr/>
        </p:nvSpPr>
        <p:spPr bwMode="auto">
          <a:xfrm flipH="1">
            <a:off x="3266018" y="4875213"/>
            <a:ext cx="1102783"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63491"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63492" name="Content Placeholder 2"/>
          <p:cNvSpPr>
            <a:spLocks noGrp="1"/>
          </p:cNvSpPr>
          <p:nvPr>
            <p:ph idx="1"/>
          </p:nvPr>
        </p:nvSpPr>
        <p:spPr>
          <a:xfrm>
            <a:off x="609600" y="1524001"/>
            <a:ext cx="11277600" cy="4297363"/>
          </a:xfrm>
        </p:spPr>
        <p:txBody>
          <a:bodyPr/>
          <a:lstStyle/>
          <a:p>
            <a:pPr>
              <a:spcBef>
                <a:spcPts val="1200"/>
              </a:spcBef>
            </a:pPr>
            <a:r>
              <a:rPr lang="en-US" sz="2800" dirty="0" smtClean="0">
                <a:solidFill>
                  <a:srgbClr val="00B400"/>
                </a:solidFill>
              </a:rPr>
              <a:t>Step 6:  </a:t>
            </a:r>
            <a:r>
              <a:rPr lang="en-US" sz="2400" dirty="0" smtClean="0"/>
              <a:t>Determine the appropriate </a:t>
            </a:r>
            <a:r>
              <a:rPr lang="en-US" sz="2400" b="1" dirty="0" smtClean="0"/>
              <a:t>critical value</a:t>
            </a:r>
          </a:p>
          <a:p>
            <a:pPr lvl="1">
              <a:spcBef>
                <a:spcPts val="1200"/>
              </a:spcBef>
            </a:pPr>
            <a:r>
              <a:rPr lang="en-US" sz="2400" dirty="0" smtClean="0"/>
              <a:t>Since this is a one-tail lower tail test the entire area for </a:t>
            </a:r>
            <a:r>
              <a:rPr lang="el-GR" sz="2400" i="1" dirty="0" smtClean="0"/>
              <a:t>α</a:t>
            </a:r>
            <a:r>
              <a:rPr lang="en-US" sz="2400" dirty="0" smtClean="0"/>
              <a:t> = 0.05 is placed in the lower tail</a:t>
            </a:r>
          </a:p>
          <a:p>
            <a:pPr lvl="1">
              <a:spcBef>
                <a:spcPts val="1200"/>
              </a:spcBef>
            </a:pPr>
            <a:r>
              <a:rPr lang="en-US" sz="2400" dirty="0" smtClean="0"/>
              <a:t>the critical value is a </a:t>
            </a:r>
            <a:r>
              <a:rPr lang="en-US" sz="2400" i="1" dirty="0" smtClean="0"/>
              <a:t>t</a:t>
            </a:r>
            <a:r>
              <a:rPr lang="en-US" sz="2400" dirty="0" smtClean="0"/>
              <a:t>-score with </a:t>
            </a:r>
            <a:r>
              <a:rPr lang="en-US" sz="2400" i="1" dirty="0" smtClean="0"/>
              <a:t>n</a:t>
            </a:r>
            <a:r>
              <a:rPr lang="en-US" sz="2400" dirty="0" smtClean="0"/>
              <a:t> – 1 = 8 – 1 = 7 degrees of freedom:</a:t>
            </a:r>
          </a:p>
        </p:txBody>
      </p:sp>
      <p:sp>
        <p:nvSpPr>
          <p:cNvPr id="63493" name="Freeform 51"/>
          <p:cNvSpPr>
            <a:spLocks/>
          </p:cNvSpPr>
          <p:nvPr/>
        </p:nvSpPr>
        <p:spPr bwMode="auto">
          <a:xfrm>
            <a:off x="3259667" y="4143375"/>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63494" name="Freeform 57"/>
          <p:cNvSpPr>
            <a:spLocks/>
          </p:cNvSpPr>
          <p:nvPr/>
        </p:nvSpPr>
        <p:spPr bwMode="auto">
          <a:xfrm>
            <a:off x="3251201" y="5132389"/>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63495" name="Line 76"/>
          <p:cNvSpPr>
            <a:spLocks noChangeShapeType="1"/>
          </p:cNvSpPr>
          <p:nvPr/>
        </p:nvSpPr>
        <p:spPr bwMode="auto">
          <a:xfrm>
            <a:off x="4381500" y="6048375"/>
            <a:ext cx="382693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63496" name="Text Box 87"/>
          <p:cNvSpPr txBox="1">
            <a:spLocks noChangeArrowheads="1"/>
          </p:cNvSpPr>
          <p:nvPr/>
        </p:nvSpPr>
        <p:spPr bwMode="auto">
          <a:xfrm>
            <a:off x="5130800" y="6048376"/>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63497" name="Text Box 87"/>
          <p:cNvSpPr txBox="1">
            <a:spLocks noChangeArrowheads="1"/>
          </p:cNvSpPr>
          <p:nvPr/>
        </p:nvSpPr>
        <p:spPr bwMode="auto">
          <a:xfrm>
            <a:off x="4775200" y="4495801"/>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Do not reject </a:t>
            </a:r>
            <a:r>
              <a:rPr lang="en-US" sz="1400" i="1"/>
              <a:t>H</a:t>
            </a:r>
            <a:r>
              <a:rPr lang="en-US" sz="1400" baseline="-25000"/>
              <a:t>0</a:t>
            </a:r>
          </a:p>
        </p:txBody>
      </p:sp>
      <p:sp>
        <p:nvSpPr>
          <p:cNvPr id="63498" name="Rectangle 16"/>
          <p:cNvSpPr>
            <a:spLocks noChangeArrowheads="1"/>
          </p:cNvSpPr>
          <p:nvPr/>
        </p:nvSpPr>
        <p:spPr bwMode="auto">
          <a:xfrm>
            <a:off x="5507568" y="5211764"/>
            <a:ext cx="588433" cy="287337"/>
          </a:xfrm>
          <a:prstGeom prst="rect">
            <a:avLst/>
          </a:prstGeom>
          <a:noFill/>
          <a:ln w="9525">
            <a:noFill/>
            <a:miter lim="800000"/>
            <a:headEnd/>
            <a:tailEnd/>
          </a:ln>
          <a:effectLst/>
        </p:spPr>
        <p:txBody>
          <a:bodyPr lIns="90488" tIns="44450" rIns="90488" bIns="44450">
            <a:spAutoFit/>
          </a:bodyPr>
          <a:lstStyle/>
          <a:p>
            <a:pPr>
              <a:lnSpc>
                <a:spcPct val="80000"/>
              </a:lnSpc>
            </a:pPr>
            <a:r>
              <a:rPr lang="en-US" sz="1200" baseline="-25000"/>
              <a:t> </a:t>
            </a:r>
            <a:r>
              <a:rPr lang="en-US" sz="2400" baseline="-25000"/>
              <a:t>0</a:t>
            </a:r>
            <a:endParaRPr lang="en-US" baseline="-25000"/>
          </a:p>
        </p:txBody>
      </p:sp>
      <p:sp>
        <p:nvSpPr>
          <p:cNvPr id="63499" name="Line 64"/>
          <p:cNvSpPr>
            <a:spLocks noChangeShapeType="1"/>
          </p:cNvSpPr>
          <p:nvPr/>
        </p:nvSpPr>
        <p:spPr bwMode="auto">
          <a:xfrm flipH="1" flipV="1">
            <a:off x="5723467" y="5133975"/>
            <a:ext cx="0" cy="50800"/>
          </a:xfrm>
          <a:prstGeom prst="line">
            <a:avLst/>
          </a:prstGeom>
          <a:noFill/>
          <a:ln w="28575" cap="sq">
            <a:solidFill>
              <a:schemeClr val="tx2"/>
            </a:solidFill>
            <a:miter lim="800000"/>
            <a:headEnd/>
            <a:tailEnd/>
          </a:ln>
          <a:effectLst/>
        </p:spPr>
        <p:txBody>
          <a:bodyPr wrap="none"/>
          <a:lstStyle/>
          <a:p>
            <a:endParaRPr lang="en-US"/>
          </a:p>
        </p:txBody>
      </p:sp>
      <p:graphicFrame>
        <p:nvGraphicFramePr>
          <p:cNvPr id="63500" name="Object 2"/>
          <p:cNvGraphicFramePr>
            <a:graphicFrameLocks noChangeAspect="1"/>
          </p:cNvGraphicFramePr>
          <p:nvPr/>
        </p:nvGraphicFramePr>
        <p:xfrm>
          <a:off x="8303685" y="5337175"/>
          <a:ext cx="924983" cy="255588"/>
        </p:xfrm>
        <a:graphic>
          <a:graphicData uri="http://schemas.openxmlformats.org/presentationml/2006/ole">
            <p:oleObj spid="_x0000_s1240066" name="Equation" r:id="rId3" imgW="482181" imgH="177646" progId="">
              <p:embed/>
            </p:oleObj>
          </a:graphicData>
        </a:graphic>
      </p:graphicFrame>
      <p:sp>
        <p:nvSpPr>
          <p:cNvPr id="63501" name="Rectangle 16"/>
          <p:cNvSpPr>
            <a:spLocks noChangeArrowheads="1"/>
          </p:cNvSpPr>
          <p:nvPr/>
        </p:nvSpPr>
        <p:spPr bwMode="auto">
          <a:xfrm>
            <a:off x="5130800" y="4724400"/>
            <a:ext cx="1270000" cy="319088"/>
          </a:xfrm>
          <a:prstGeom prst="rect">
            <a:avLst/>
          </a:prstGeom>
          <a:noFill/>
          <a:ln w="9525">
            <a:noFill/>
            <a:miter lim="800000"/>
            <a:headEnd/>
            <a:tailEnd/>
          </a:ln>
          <a:effectLst/>
        </p:spPr>
        <p:txBody>
          <a:bodyPr lIns="90488" tIns="44450" rIns="90488" bIns="44450">
            <a:spAutoFit/>
          </a:bodyPr>
          <a:lstStyle/>
          <a:p>
            <a:pPr>
              <a:lnSpc>
                <a:spcPct val="80000"/>
              </a:lnSpc>
            </a:pPr>
            <a:r>
              <a:rPr lang="en-US" sz="2800" i="1" baseline="-25000"/>
              <a:t> </a:t>
            </a:r>
            <a:r>
              <a:rPr lang="en-US" sz="2800" baseline="-25000"/>
              <a:t>0.95</a:t>
            </a:r>
            <a:endParaRPr lang="en-US" baseline="-25000"/>
          </a:p>
        </p:txBody>
      </p:sp>
      <p:sp>
        <p:nvSpPr>
          <p:cNvPr id="63502" name="Freeform 52"/>
          <p:cNvSpPr>
            <a:spLocks/>
          </p:cNvSpPr>
          <p:nvPr/>
        </p:nvSpPr>
        <p:spPr bwMode="auto">
          <a:xfrm>
            <a:off x="5710767" y="4143375"/>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63503" name="Line 77"/>
          <p:cNvSpPr>
            <a:spLocks noChangeShapeType="1"/>
          </p:cNvSpPr>
          <p:nvPr/>
        </p:nvSpPr>
        <p:spPr bwMode="auto">
          <a:xfrm>
            <a:off x="4368800" y="4876800"/>
            <a:ext cx="0" cy="247650"/>
          </a:xfrm>
          <a:prstGeom prst="line">
            <a:avLst/>
          </a:prstGeom>
          <a:noFill/>
          <a:ln w="19050">
            <a:solidFill>
              <a:schemeClr val="tx1"/>
            </a:solidFill>
            <a:round/>
            <a:headEnd/>
            <a:tailEnd/>
          </a:ln>
          <a:effectLst/>
        </p:spPr>
        <p:txBody>
          <a:bodyPr wrap="none" anchor="ctr"/>
          <a:lstStyle/>
          <a:p>
            <a:endParaRPr lang="en-US"/>
          </a:p>
        </p:txBody>
      </p:sp>
      <p:sp>
        <p:nvSpPr>
          <p:cNvPr id="63504" name="Text Box 83"/>
          <p:cNvSpPr txBox="1">
            <a:spLocks noChangeArrowheads="1"/>
          </p:cNvSpPr>
          <p:nvPr/>
        </p:nvSpPr>
        <p:spPr bwMode="auto">
          <a:xfrm>
            <a:off x="3251200" y="6048375"/>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63505" name="Line 77"/>
          <p:cNvSpPr>
            <a:spLocks noChangeShapeType="1"/>
          </p:cNvSpPr>
          <p:nvPr/>
        </p:nvSpPr>
        <p:spPr bwMode="auto">
          <a:xfrm>
            <a:off x="4368800" y="5867400"/>
            <a:ext cx="0" cy="304800"/>
          </a:xfrm>
          <a:prstGeom prst="line">
            <a:avLst/>
          </a:prstGeom>
          <a:noFill/>
          <a:ln w="19050">
            <a:solidFill>
              <a:schemeClr val="tx1"/>
            </a:solidFill>
            <a:round/>
            <a:headEnd/>
            <a:tailEnd/>
          </a:ln>
          <a:effectLst/>
        </p:spPr>
        <p:txBody>
          <a:bodyPr wrap="none" anchor="ctr"/>
          <a:lstStyle/>
          <a:p>
            <a:endParaRPr lang="en-US"/>
          </a:p>
        </p:txBody>
      </p:sp>
      <p:sp>
        <p:nvSpPr>
          <p:cNvPr id="63506" name="Line 74"/>
          <p:cNvSpPr>
            <a:spLocks noChangeShapeType="1"/>
          </p:cNvSpPr>
          <p:nvPr/>
        </p:nvSpPr>
        <p:spPr bwMode="auto">
          <a:xfrm>
            <a:off x="3251201" y="6048375"/>
            <a:ext cx="11303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graphicFrame>
        <p:nvGraphicFramePr>
          <p:cNvPr id="63507" name="Object 1"/>
          <p:cNvGraphicFramePr>
            <a:graphicFrameLocks noChangeAspect="1"/>
          </p:cNvGraphicFramePr>
          <p:nvPr/>
        </p:nvGraphicFramePr>
        <p:xfrm>
          <a:off x="3663951" y="5446714"/>
          <a:ext cx="1625600" cy="344487"/>
        </p:xfrm>
        <a:graphic>
          <a:graphicData uri="http://schemas.openxmlformats.org/presentationml/2006/ole">
            <p:oleObj spid="_x0000_s1240067" name="Equation" r:id="rId4" imgW="901309" imgH="228501" progId="">
              <p:embed/>
            </p:oleObj>
          </a:graphicData>
        </a:graphic>
      </p:graphicFrame>
      <p:sp>
        <p:nvSpPr>
          <p:cNvPr id="38" name="Oval 37"/>
          <p:cNvSpPr/>
          <p:nvPr/>
        </p:nvSpPr>
        <p:spPr>
          <a:xfrm>
            <a:off x="3649134" y="5410200"/>
            <a:ext cx="1858433" cy="4143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9" name="Straight Arrow Connector 38"/>
          <p:cNvCxnSpPr/>
          <p:nvPr/>
        </p:nvCxnSpPr>
        <p:spPr>
          <a:xfrm flipV="1">
            <a:off x="4381500" y="5146676"/>
            <a:ext cx="2117"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3510" name="Rectangle 16"/>
          <p:cNvSpPr>
            <a:spLocks noChangeArrowheads="1"/>
          </p:cNvSpPr>
          <p:nvPr/>
        </p:nvSpPr>
        <p:spPr bwMode="auto">
          <a:xfrm>
            <a:off x="2540001" y="4191000"/>
            <a:ext cx="1858433" cy="541338"/>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i="1" baseline="-25000"/>
              <a:t> </a:t>
            </a:r>
            <a:r>
              <a:rPr lang="en-US" sz="2800" baseline="-25000"/>
              <a:t>= 0.05</a:t>
            </a:r>
            <a:endParaRPr lang="en-US" baseline="-25000"/>
          </a:p>
        </p:txBody>
      </p:sp>
      <p:sp>
        <p:nvSpPr>
          <p:cNvPr id="63511" name="Line 40"/>
          <p:cNvSpPr>
            <a:spLocks noChangeShapeType="1"/>
          </p:cNvSpPr>
          <p:nvPr/>
        </p:nvSpPr>
        <p:spPr bwMode="auto">
          <a:xfrm>
            <a:off x="3723218" y="4740275"/>
            <a:ext cx="188383"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graphicFrame>
        <p:nvGraphicFramePr>
          <p:cNvPr id="63512" name="Object 1"/>
          <p:cNvGraphicFramePr>
            <a:graphicFrameLocks noChangeAspect="1"/>
          </p:cNvGraphicFramePr>
          <p:nvPr/>
        </p:nvGraphicFramePr>
        <p:xfrm>
          <a:off x="4605867" y="3429001"/>
          <a:ext cx="2237317" cy="461963"/>
        </p:xfrm>
        <a:graphic>
          <a:graphicData uri="http://schemas.openxmlformats.org/presentationml/2006/ole">
            <p:oleObj spid="_x0000_s1240068" name="Equation" r:id="rId5" imgW="927100" imgH="228600" progId="">
              <p:embed/>
            </p:oleObj>
          </a:graphicData>
        </a:graphic>
      </p:graphicFrame>
      <p:cxnSp>
        <p:nvCxnSpPr>
          <p:cNvPr id="28" name="Straight Connector 27"/>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4" name="Rectangle 33"/>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5" name="Rectangle 34"/>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6" name="Rectangle 35"/>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8" y="383822"/>
            <a:ext cx="6457244" cy="6231467"/>
          </a:xfrm>
        </p:spPr>
        <p:txBody>
          <a:bodyPr>
            <a:noAutofit/>
          </a:bodyPr>
          <a:lstStyle/>
          <a:p>
            <a:pPr>
              <a:buNone/>
            </a:pPr>
            <a:r>
              <a:rPr lang="en-US" sz="2200" dirty="0" smtClean="0">
                <a:solidFill>
                  <a:schemeClr val="tx1"/>
                </a:solidFill>
              </a:rPr>
              <a:t>Often we need to compare the results of different surveys, or of different conditions within the same overall survey. In this case, we are comparing the “distributions” of responses between the surveys or conditions. Bar charts are often excellent for illustrating differences between two distributions.</a:t>
            </a:r>
          </a:p>
          <a:p>
            <a:pPr>
              <a:buNone/>
            </a:pPr>
            <a:endParaRPr lang="en-US" sz="1000" dirty="0" smtClean="0">
              <a:solidFill>
                <a:schemeClr val="tx1"/>
              </a:solidFill>
            </a:endParaRPr>
          </a:p>
          <a:p>
            <a:pPr>
              <a:buNone/>
            </a:pPr>
            <a:r>
              <a:rPr lang="en-US" sz="2200" dirty="0" smtClean="0">
                <a:solidFill>
                  <a:schemeClr val="tx1"/>
                </a:solidFill>
              </a:rPr>
              <a:t>The figure shows the number of people playing card games at the Yahoo web site on a Sunday and on a Wednesday in the spring of 2001. We see that there were more players overall on Wednesday compared to Sunday.</a:t>
            </a:r>
          </a:p>
          <a:p>
            <a:pPr>
              <a:buNone/>
            </a:pPr>
            <a:endParaRPr lang="en-US" sz="1000" dirty="0" smtClean="0">
              <a:solidFill>
                <a:schemeClr val="tx1"/>
              </a:solidFill>
            </a:endParaRPr>
          </a:p>
          <a:p>
            <a:r>
              <a:rPr lang="en-US" sz="2200" dirty="0" smtClean="0">
                <a:solidFill>
                  <a:schemeClr val="tx1"/>
                </a:solidFill>
              </a:rPr>
              <a:t>The bars are oriented horizontally rather than vertically. The horizontal format is useful when you have many categories because there is more room for the category labels.</a:t>
            </a:r>
          </a:p>
          <a:p>
            <a:pPr>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13314" name="Picture 2"/>
          <p:cNvPicPr>
            <a:picLocks noChangeAspect="1" noChangeArrowheads="1"/>
          </p:cNvPicPr>
          <p:nvPr/>
        </p:nvPicPr>
        <p:blipFill>
          <a:blip r:embed="rId2" cstate="print"/>
          <a:srcRect/>
          <a:stretch>
            <a:fillRect/>
          </a:stretch>
        </p:blipFill>
        <p:spPr bwMode="auto">
          <a:xfrm>
            <a:off x="6711950" y="271110"/>
            <a:ext cx="5276850" cy="6067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64515" name="Content Placeholder 2"/>
          <p:cNvSpPr>
            <a:spLocks noGrp="1"/>
          </p:cNvSpPr>
          <p:nvPr>
            <p:ph idx="1"/>
          </p:nvPr>
        </p:nvSpPr>
        <p:spPr>
          <a:xfrm>
            <a:off x="711200" y="1658938"/>
            <a:ext cx="9753600" cy="2387600"/>
          </a:xfrm>
        </p:spPr>
        <p:txBody>
          <a:bodyPr/>
          <a:lstStyle/>
          <a:p>
            <a:pPr>
              <a:lnSpc>
                <a:spcPct val="100000"/>
              </a:lnSpc>
              <a:spcBef>
                <a:spcPct val="0"/>
              </a:spcBef>
            </a:pPr>
            <a:r>
              <a:rPr lang="en-US" sz="2800" dirty="0" smtClean="0">
                <a:solidFill>
                  <a:srgbClr val="00B400"/>
                </a:solidFill>
              </a:rPr>
              <a:t>Step 7:  </a:t>
            </a:r>
            <a:r>
              <a:rPr lang="en-US" sz="2400" dirty="0" smtClean="0"/>
              <a:t>Compare the </a:t>
            </a:r>
            <a:r>
              <a:rPr lang="en-US" sz="2400" i="1" dirty="0" smtClean="0"/>
              <a:t>t</a:t>
            </a:r>
            <a:r>
              <a:rPr lang="en-US" sz="2400" dirty="0" smtClean="0"/>
              <a:t>-test statistic       with the critical </a:t>
            </a:r>
            <a:r>
              <a:rPr lang="en-US" sz="2400" i="1" dirty="0" smtClean="0"/>
              <a:t>t</a:t>
            </a:r>
            <a:r>
              <a:rPr lang="en-US" sz="2400" dirty="0" smtClean="0"/>
              <a:t>-score</a:t>
            </a:r>
          </a:p>
          <a:p>
            <a:pPr>
              <a:lnSpc>
                <a:spcPct val="100000"/>
              </a:lnSpc>
              <a:spcBef>
                <a:spcPct val="0"/>
              </a:spcBef>
            </a:pPr>
            <a:endParaRPr lang="en-US" sz="2400" dirty="0" smtClean="0"/>
          </a:p>
          <a:p>
            <a:pPr lvl="1">
              <a:spcBef>
                <a:spcPts val="1800"/>
              </a:spcBef>
            </a:pPr>
            <a:r>
              <a:rPr lang="en-US" sz="2000" dirty="0" smtClean="0"/>
              <a:t>For a one-tail lower tail test, reject the null hypothesis if</a:t>
            </a:r>
          </a:p>
          <a:p>
            <a:pPr lvl="1">
              <a:spcBef>
                <a:spcPts val="1800"/>
              </a:spcBef>
            </a:pPr>
            <a:r>
              <a:rPr lang="en-US" sz="2000" dirty="0" smtClean="0"/>
              <a:t>Here,  –1.23     is not less than  –1.895, so </a:t>
            </a:r>
            <a:r>
              <a:rPr lang="en-US" sz="2000" b="1" dirty="0" smtClean="0"/>
              <a:t>do not reject </a:t>
            </a:r>
            <a:r>
              <a:rPr lang="en-US" sz="2000" b="1" i="1" dirty="0" smtClean="0"/>
              <a:t>H</a:t>
            </a:r>
            <a:r>
              <a:rPr lang="en-US" sz="2000" b="1" baseline="-25000" dirty="0" smtClean="0"/>
              <a:t>0</a:t>
            </a:r>
          </a:p>
        </p:txBody>
      </p:sp>
      <p:graphicFrame>
        <p:nvGraphicFramePr>
          <p:cNvPr id="64516" name="Object 4"/>
          <p:cNvGraphicFramePr>
            <a:graphicFrameLocks noChangeAspect="1"/>
          </p:cNvGraphicFramePr>
          <p:nvPr/>
        </p:nvGraphicFramePr>
        <p:xfrm>
          <a:off x="6153857" y="1659997"/>
          <a:ext cx="766233" cy="515937"/>
        </p:xfrm>
        <a:graphic>
          <a:graphicData uri="http://schemas.openxmlformats.org/presentationml/2006/ole">
            <p:oleObj spid="_x0000_s1241090" name="Equation" r:id="rId3" imgW="228600" imgH="228600" progId="">
              <p:embed/>
            </p:oleObj>
          </a:graphicData>
        </a:graphic>
      </p:graphicFrame>
      <p:graphicFrame>
        <p:nvGraphicFramePr>
          <p:cNvPr id="64517" name="Object 5"/>
          <p:cNvGraphicFramePr>
            <a:graphicFrameLocks noChangeAspect="1"/>
          </p:cNvGraphicFramePr>
          <p:nvPr/>
        </p:nvGraphicFramePr>
        <p:xfrm>
          <a:off x="10203040" y="1673578"/>
          <a:ext cx="645583" cy="509588"/>
        </p:xfrm>
        <a:graphic>
          <a:graphicData uri="http://schemas.openxmlformats.org/presentationml/2006/ole">
            <p:oleObj spid="_x0000_s1241091" name="Equation" r:id="rId4" imgW="241300" imgH="228600" progId="">
              <p:embed/>
            </p:oleObj>
          </a:graphicData>
        </a:graphic>
      </p:graphicFrame>
      <p:graphicFrame>
        <p:nvGraphicFramePr>
          <p:cNvPr id="64518" name="Object 2"/>
          <p:cNvGraphicFramePr>
            <a:graphicFrameLocks noChangeAspect="1"/>
          </p:cNvGraphicFramePr>
          <p:nvPr/>
        </p:nvGraphicFramePr>
        <p:xfrm>
          <a:off x="8312152" y="2690637"/>
          <a:ext cx="1500716" cy="468313"/>
        </p:xfrm>
        <a:graphic>
          <a:graphicData uri="http://schemas.openxmlformats.org/presentationml/2006/ole">
            <p:oleObj spid="_x0000_s1241092" name="Equation" r:id="rId5" imgW="495085" imgH="228501" progId="">
              <p:embed/>
            </p:oleObj>
          </a:graphicData>
        </a:graphic>
      </p:graphicFrame>
      <p:sp>
        <p:nvSpPr>
          <p:cNvPr id="64519" name="Freeform 50"/>
          <p:cNvSpPr>
            <a:spLocks/>
          </p:cNvSpPr>
          <p:nvPr/>
        </p:nvSpPr>
        <p:spPr bwMode="auto">
          <a:xfrm flipH="1">
            <a:off x="3266018" y="4875213"/>
            <a:ext cx="1102783"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64520" name="Freeform 51"/>
          <p:cNvSpPr>
            <a:spLocks/>
          </p:cNvSpPr>
          <p:nvPr/>
        </p:nvSpPr>
        <p:spPr bwMode="auto">
          <a:xfrm>
            <a:off x="3259667" y="4143375"/>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64521" name="Freeform 57"/>
          <p:cNvSpPr>
            <a:spLocks/>
          </p:cNvSpPr>
          <p:nvPr/>
        </p:nvSpPr>
        <p:spPr bwMode="auto">
          <a:xfrm>
            <a:off x="3251201" y="5132389"/>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64522" name="Text Box 87"/>
          <p:cNvSpPr txBox="1">
            <a:spLocks noChangeArrowheads="1"/>
          </p:cNvSpPr>
          <p:nvPr/>
        </p:nvSpPr>
        <p:spPr bwMode="auto">
          <a:xfrm>
            <a:off x="4775200" y="4495801"/>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Do not reject </a:t>
            </a:r>
            <a:r>
              <a:rPr lang="en-US" sz="1400" i="1"/>
              <a:t>H</a:t>
            </a:r>
            <a:r>
              <a:rPr lang="en-US" sz="1400" baseline="-25000"/>
              <a:t>0</a:t>
            </a:r>
          </a:p>
        </p:txBody>
      </p:sp>
      <p:sp>
        <p:nvSpPr>
          <p:cNvPr id="64523" name="Rectangle 16"/>
          <p:cNvSpPr>
            <a:spLocks noChangeArrowheads="1"/>
          </p:cNvSpPr>
          <p:nvPr/>
        </p:nvSpPr>
        <p:spPr bwMode="auto">
          <a:xfrm>
            <a:off x="5507568" y="5211764"/>
            <a:ext cx="588433" cy="287337"/>
          </a:xfrm>
          <a:prstGeom prst="rect">
            <a:avLst/>
          </a:prstGeom>
          <a:noFill/>
          <a:ln w="9525">
            <a:noFill/>
            <a:miter lim="800000"/>
            <a:headEnd/>
            <a:tailEnd/>
          </a:ln>
          <a:effectLst/>
        </p:spPr>
        <p:txBody>
          <a:bodyPr lIns="90488" tIns="44450" rIns="90488" bIns="44450">
            <a:spAutoFit/>
          </a:bodyPr>
          <a:lstStyle/>
          <a:p>
            <a:pPr>
              <a:lnSpc>
                <a:spcPct val="80000"/>
              </a:lnSpc>
            </a:pPr>
            <a:r>
              <a:rPr lang="en-US" sz="1200" baseline="-25000"/>
              <a:t> </a:t>
            </a:r>
            <a:r>
              <a:rPr lang="en-US" sz="2400" baseline="-25000"/>
              <a:t>0</a:t>
            </a:r>
            <a:endParaRPr lang="en-US" baseline="-25000"/>
          </a:p>
        </p:txBody>
      </p:sp>
      <p:sp>
        <p:nvSpPr>
          <p:cNvPr id="64524" name="Line 64"/>
          <p:cNvSpPr>
            <a:spLocks noChangeShapeType="1"/>
          </p:cNvSpPr>
          <p:nvPr/>
        </p:nvSpPr>
        <p:spPr bwMode="auto">
          <a:xfrm flipH="1" flipV="1">
            <a:off x="5723467" y="5133975"/>
            <a:ext cx="0" cy="50800"/>
          </a:xfrm>
          <a:prstGeom prst="line">
            <a:avLst/>
          </a:prstGeom>
          <a:noFill/>
          <a:ln w="28575" cap="sq">
            <a:solidFill>
              <a:schemeClr val="tx2"/>
            </a:solidFill>
            <a:miter lim="800000"/>
            <a:headEnd/>
            <a:tailEnd/>
          </a:ln>
          <a:effectLst/>
        </p:spPr>
        <p:txBody>
          <a:bodyPr wrap="none"/>
          <a:lstStyle/>
          <a:p>
            <a:endParaRPr lang="en-US"/>
          </a:p>
        </p:txBody>
      </p:sp>
      <p:graphicFrame>
        <p:nvGraphicFramePr>
          <p:cNvPr id="64525" name="Object 2"/>
          <p:cNvGraphicFramePr>
            <a:graphicFrameLocks noChangeAspect="1"/>
          </p:cNvGraphicFramePr>
          <p:nvPr/>
        </p:nvGraphicFramePr>
        <p:xfrm>
          <a:off x="8303685" y="5337175"/>
          <a:ext cx="924983" cy="255588"/>
        </p:xfrm>
        <a:graphic>
          <a:graphicData uri="http://schemas.openxmlformats.org/presentationml/2006/ole">
            <p:oleObj spid="_x0000_s1241093" name="Equation" r:id="rId6" imgW="482181" imgH="177646" progId="">
              <p:embed/>
            </p:oleObj>
          </a:graphicData>
        </a:graphic>
      </p:graphicFrame>
      <p:sp>
        <p:nvSpPr>
          <p:cNvPr id="64526" name="Rectangle 16"/>
          <p:cNvSpPr>
            <a:spLocks noChangeArrowheads="1"/>
          </p:cNvSpPr>
          <p:nvPr/>
        </p:nvSpPr>
        <p:spPr bwMode="auto">
          <a:xfrm>
            <a:off x="5130800" y="4724400"/>
            <a:ext cx="1270000" cy="319088"/>
          </a:xfrm>
          <a:prstGeom prst="rect">
            <a:avLst/>
          </a:prstGeom>
          <a:noFill/>
          <a:ln w="9525">
            <a:noFill/>
            <a:miter lim="800000"/>
            <a:headEnd/>
            <a:tailEnd/>
          </a:ln>
          <a:effectLst/>
        </p:spPr>
        <p:txBody>
          <a:bodyPr lIns="90488" tIns="44450" rIns="90488" bIns="44450">
            <a:spAutoFit/>
          </a:bodyPr>
          <a:lstStyle/>
          <a:p>
            <a:pPr>
              <a:lnSpc>
                <a:spcPct val="80000"/>
              </a:lnSpc>
            </a:pPr>
            <a:r>
              <a:rPr lang="en-US" sz="2800" i="1" baseline="-25000"/>
              <a:t> </a:t>
            </a:r>
            <a:r>
              <a:rPr lang="en-US" sz="2800" baseline="-25000"/>
              <a:t>0.95</a:t>
            </a:r>
            <a:endParaRPr lang="en-US" baseline="-25000"/>
          </a:p>
        </p:txBody>
      </p:sp>
      <p:sp>
        <p:nvSpPr>
          <p:cNvPr id="64527" name="Freeform 52"/>
          <p:cNvSpPr>
            <a:spLocks/>
          </p:cNvSpPr>
          <p:nvPr/>
        </p:nvSpPr>
        <p:spPr bwMode="auto">
          <a:xfrm>
            <a:off x="5710767" y="4143375"/>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64528" name="Line 77"/>
          <p:cNvSpPr>
            <a:spLocks noChangeShapeType="1"/>
          </p:cNvSpPr>
          <p:nvPr/>
        </p:nvSpPr>
        <p:spPr bwMode="auto">
          <a:xfrm>
            <a:off x="4368800" y="4876800"/>
            <a:ext cx="0" cy="247650"/>
          </a:xfrm>
          <a:prstGeom prst="line">
            <a:avLst/>
          </a:prstGeom>
          <a:noFill/>
          <a:ln w="19050">
            <a:solidFill>
              <a:schemeClr val="tx1"/>
            </a:solidFill>
            <a:round/>
            <a:headEnd/>
            <a:tailEnd/>
          </a:ln>
          <a:effectLst/>
        </p:spPr>
        <p:txBody>
          <a:bodyPr wrap="none" anchor="ctr"/>
          <a:lstStyle/>
          <a:p>
            <a:endParaRPr lang="en-US"/>
          </a:p>
        </p:txBody>
      </p:sp>
      <p:cxnSp>
        <p:nvCxnSpPr>
          <p:cNvPr id="28" name="Straight Arrow Connector 27"/>
          <p:cNvCxnSpPr/>
          <p:nvPr/>
        </p:nvCxnSpPr>
        <p:spPr>
          <a:xfrm flipV="1">
            <a:off x="4383617" y="5146675"/>
            <a:ext cx="0" cy="3508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530" name="Rectangle 16"/>
          <p:cNvSpPr>
            <a:spLocks noChangeArrowheads="1"/>
          </p:cNvSpPr>
          <p:nvPr/>
        </p:nvSpPr>
        <p:spPr bwMode="auto">
          <a:xfrm>
            <a:off x="2540001" y="4191000"/>
            <a:ext cx="1858433" cy="541338"/>
          </a:xfrm>
          <a:prstGeom prst="rect">
            <a:avLst/>
          </a:prstGeom>
          <a:noFill/>
          <a:ln w="9525">
            <a:noFill/>
            <a:miter lim="800000"/>
            <a:headEnd/>
            <a:tailEnd/>
          </a:ln>
          <a:effectLst/>
        </p:spPr>
        <p:txBody>
          <a:bodyPr lIns="90488" tIns="44450" rIns="90488" bIns="44450">
            <a:spAutoFit/>
          </a:bodyPr>
          <a:lstStyle/>
          <a:p>
            <a:pPr>
              <a:lnSpc>
                <a:spcPct val="80000"/>
              </a:lnSpc>
            </a:pPr>
            <a:r>
              <a:rPr lang="en-US"/>
              <a:t>Reject </a:t>
            </a:r>
            <a:r>
              <a:rPr lang="en-US" i="1"/>
              <a:t>H</a:t>
            </a:r>
            <a:r>
              <a:rPr lang="en-US" baseline="-25000"/>
              <a:t>0</a:t>
            </a:r>
          </a:p>
          <a:p>
            <a:pPr>
              <a:lnSpc>
                <a:spcPct val="80000"/>
              </a:lnSpc>
            </a:pPr>
            <a:r>
              <a:rPr lang="en-US" sz="2800" i="1" baseline="-25000"/>
              <a:t> </a:t>
            </a:r>
            <a:r>
              <a:rPr lang="el-GR" sz="2800" i="1" baseline="-25000"/>
              <a:t>α</a:t>
            </a:r>
            <a:r>
              <a:rPr lang="en-US" sz="2800" i="1" baseline="-25000"/>
              <a:t> </a:t>
            </a:r>
            <a:r>
              <a:rPr lang="en-US" sz="2800" baseline="-25000"/>
              <a:t>= 0.05</a:t>
            </a:r>
            <a:endParaRPr lang="en-US" baseline="-25000"/>
          </a:p>
        </p:txBody>
      </p:sp>
      <p:sp>
        <p:nvSpPr>
          <p:cNvPr id="64531" name="Line 40"/>
          <p:cNvSpPr>
            <a:spLocks noChangeShapeType="1"/>
          </p:cNvSpPr>
          <p:nvPr/>
        </p:nvSpPr>
        <p:spPr bwMode="auto">
          <a:xfrm>
            <a:off x="3723218" y="4740275"/>
            <a:ext cx="188383"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31" name="Oval 30"/>
          <p:cNvSpPr/>
          <p:nvPr/>
        </p:nvSpPr>
        <p:spPr>
          <a:xfrm>
            <a:off x="2209800" y="3172707"/>
            <a:ext cx="914400" cy="43815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2" name="Oval 31"/>
          <p:cNvSpPr/>
          <p:nvPr/>
        </p:nvSpPr>
        <p:spPr>
          <a:xfrm>
            <a:off x="4677833" y="5784850"/>
            <a:ext cx="1634067" cy="4143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3" name="Straight Arrow Connector 32"/>
          <p:cNvCxnSpPr/>
          <p:nvPr/>
        </p:nvCxnSpPr>
        <p:spPr>
          <a:xfrm flipH="1" flipV="1">
            <a:off x="4876801" y="5211764"/>
            <a:ext cx="630767" cy="5730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64535" name="Object 33"/>
          <p:cNvGraphicFramePr>
            <a:graphicFrameLocks noChangeAspect="1"/>
          </p:cNvGraphicFramePr>
          <p:nvPr/>
        </p:nvGraphicFramePr>
        <p:xfrm>
          <a:off x="4876801" y="5837239"/>
          <a:ext cx="1259417" cy="344487"/>
        </p:xfrm>
        <a:graphic>
          <a:graphicData uri="http://schemas.openxmlformats.org/presentationml/2006/ole">
            <p:oleObj spid="_x0000_s1241094" name="Equation" r:id="rId7" imgW="698500" imgH="228600" progId="">
              <p:embed/>
            </p:oleObj>
          </a:graphicData>
        </a:graphic>
      </p:graphicFrame>
      <p:cxnSp>
        <p:nvCxnSpPr>
          <p:cNvPr id="35" name="Straight Arrow Connector 34"/>
          <p:cNvCxnSpPr/>
          <p:nvPr/>
        </p:nvCxnSpPr>
        <p:spPr>
          <a:xfrm>
            <a:off x="4876800" y="3830638"/>
            <a:ext cx="0" cy="12938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4537" name="Line 64"/>
          <p:cNvSpPr>
            <a:spLocks noChangeShapeType="1"/>
          </p:cNvSpPr>
          <p:nvPr/>
        </p:nvSpPr>
        <p:spPr bwMode="auto">
          <a:xfrm flipH="1" flipV="1">
            <a:off x="4876800" y="5130800"/>
            <a:ext cx="0" cy="50800"/>
          </a:xfrm>
          <a:prstGeom prst="line">
            <a:avLst/>
          </a:prstGeom>
          <a:noFill/>
          <a:ln w="28575" cap="sq">
            <a:solidFill>
              <a:schemeClr val="tx2"/>
            </a:solidFill>
            <a:miter lim="800000"/>
            <a:headEnd/>
            <a:tailEnd/>
          </a:ln>
          <a:effectLst/>
        </p:spPr>
        <p:txBody>
          <a:bodyPr wrap="none"/>
          <a:lstStyle/>
          <a:p>
            <a:endParaRPr lang="en-US"/>
          </a:p>
        </p:txBody>
      </p:sp>
      <p:graphicFrame>
        <p:nvGraphicFramePr>
          <p:cNvPr id="64538" name="Object 1"/>
          <p:cNvGraphicFramePr>
            <a:graphicFrameLocks noChangeAspect="1"/>
          </p:cNvGraphicFramePr>
          <p:nvPr/>
        </p:nvGraphicFramePr>
        <p:xfrm>
          <a:off x="3041651" y="5446714"/>
          <a:ext cx="1670049" cy="344487"/>
        </p:xfrm>
        <a:graphic>
          <a:graphicData uri="http://schemas.openxmlformats.org/presentationml/2006/ole">
            <p:oleObj spid="_x0000_s1241095" name="Equation" r:id="rId8" imgW="927100" imgH="228600" progId="">
              <p:embed/>
            </p:oleObj>
          </a:graphicData>
        </a:graphic>
      </p:graphicFrame>
      <p:cxnSp>
        <p:nvCxnSpPr>
          <p:cNvPr id="34" name="Straight Connector 33"/>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8" name="Rectangle 37"/>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9" name="Rectangle 38"/>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 name="Rectangle 39"/>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cxnSp>
        <p:nvCxnSpPr>
          <p:cNvPr id="11" name="Straight Connector 10"/>
          <p:cNvCxnSpPr/>
          <p:nvPr/>
        </p:nvCxnSpPr>
        <p:spPr>
          <a:xfrm flipH="1">
            <a:off x="2802467" y="3830638"/>
            <a:ext cx="207433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31" idx="4"/>
          </p:cNvCxnSpPr>
          <p:nvPr/>
        </p:nvCxnSpPr>
        <p:spPr>
          <a:xfrm flipH="1" flipV="1">
            <a:off x="2667000" y="3610857"/>
            <a:ext cx="110067" cy="2273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65539" name="Content Placeholder 2"/>
          <p:cNvSpPr>
            <a:spLocks noGrp="1"/>
          </p:cNvSpPr>
          <p:nvPr>
            <p:ph idx="1"/>
          </p:nvPr>
        </p:nvSpPr>
        <p:spPr>
          <a:xfrm>
            <a:off x="609600" y="1582739"/>
            <a:ext cx="10769600" cy="4238625"/>
          </a:xfrm>
        </p:spPr>
        <p:txBody>
          <a:bodyPr>
            <a:normAutofit lnSpcReduction="10000"/>
          </a:bodyPr>
          <a:lstStyle/>
          <a:p>
            <a:pPr>
              <a:spcBef>
                <a:spcPts val="1800"/>
              </a:spcBef>
            </a:pPr>
            <a:r>
              <a:rPr lang="en-US" sz="2800" dirty="0" smtClean="0">
                <a:solidFill>
                  <a:srgbClr val="00B400"/>
                </a:solidFill>
              </a:rPr>
              <a:t>Step 8:</a:t>
            </a:r>
            <a:r>
              <a:rPr lang="en-US" sz="2800" dirty="0" smtClean="0"/>
              <a:t>  Approximate the </a:t>
            </a:r>
            <a:r>
              <a:rPr lang="en-US" sz="2800" i="1" dirty="0" smtClean="0"/>
              <a:t>p</a:t>
            </a:r>
            <a:r>
              <a:rPr lang="en-US" sz="2800" dirty="0" smtClean="0"/>
              <a:t>-value</a:t>
            </a:r>
            <a:endParaRPr lang="en-US" sz="1000" dirty="0" smtClean="0"/>
          </a:p>
          <a:p>
            <a:pPr lvl="1">
              <a:spcBef>
                <a:spcPts val="2200"/>
              </a:spcBef>
            </a:pPr>
            <a:r>
              <a:rPr lang="en-US" sz="2400" dirty="0" smtClean="0"/>
              <a:t>Using Tables , go to the </a:t>
            </a:r>
            <a:r>
              <a:rPr lang="en-US" sz="2400" i="1" dirty="0" err="1" smtClean="0"/>
              <a:t>df</a:t>
            </a:r>
            <a:r>
              <a:rPr lang="en-US" sz="2400" i="1" dirty="0" smtClean="0"/>
              <a:t> </a:t>
            </a:r>
            <a:r>
              <a:rPr lang="en-US" sz="2400" dirty="0" smtClean="0"/>
              <a:t>= 7 row</a:t>
            </a:r>
          </a:p>
          <a:p>
            <a:pPr lvl="1">
              <a:spcBef>
                <a:spcPts val="1800"/>
              </a:spcBef>
            </a:pPr>
            <a:r>
              <a:rPr lang="en-US" sz="2400" dirty="0" smtClean="0"/>
              <a:t>Find the values that bracket  </a:t>
            </a:r>
          </a:p>
          <a:p>
            <a:pPr lvl="1">
              <a:spcBef>
                <a:spcPts val="1800"/>
              </a:spcBef>
            </a:pPr>
            <a:r>
              <a:rPr lang="en-US" sz="2400" dirty="0" smtClean="0"/>
              <a:t>These values are 0.896 and 1.415</a:t>
            </a:r>
          </a:p>
          <a:p>
            <a:pPr lvl="1">
              <a:spcBef>
                <a:spcPts val="1800"/>
              </a:spcBef>
            </a:pPr>
            <a:r>
              <a:rPr lang="en-US" sz="2400" dirty="0" smtClean="0"/>
              <a:t>Going up to the </a:t>
            </a:r>
            <a:r>
              <a:rPr lang="en-US" sz="2400" i="1" dirty="0" smtClean="0"/>
              <a:t>1 Tail </a:t>
            </a:r>
            <a:r>
              <a:rPr lang="en-US" sz="2400" dirty="0" smtClean="0"/>
              <a:t>row, we find that the </a:t>
            </a:r>
            <a:r>
              <a:rPr lang="en-US" sz="2400" i="1" dirty="0" smtClean="0"/>
              <a:t>p</a:t>
            </a:r>
            <a:r>
              <a:rPr lang="en-US" sz="2400" dirty="0" smtClean="0"/>
              <a:t>-value is between 0.100 and 0.200 </a:t>
            </a:r>
          </a:p>
          <a:p>
            <a:pPr lvl="1">
              <a:spcBef>
                <a:spcPts val="1800"/>
              </a:spcBef>
            </a:pPr>
            <a:r>
              <a:rPr lang="en-US" sz="2400" dirty="0" smtClean="0"/>
              <a:t>Because </a:t>
            </a:r>
            <a:r>
              <a:rPr lang="en-US" sz="2400" i="1" dirty="0" smtClean="0"/>
              <a:t>α</a:t>
            </a:r>
            <a:r>
              <a:rPr lang="en-US" sz="2400" dirty="0" smtClean="0"/>
              <a:t> = 0.05 is not within this range, we do not reject the null hypothesis</a:t>
            </a:r>
          </a:p>
        </p:txBody>
      </p:sp>
      <p:graphicFrame>
        <p:nvGraphicFramePr>
          <p:cNvPr id="65540" name="Object 1"/>
          <p:cNvGraphicFramePr>
            <a:graphicFrameLocks noChangeAspect="1"/>
          </p:cNvGraphicFramePr>
          <p:nvPr/>
        </p:nvGraphicFramePr>
        <p:xfrm>
          <a:off x="6081184" y="2743200"/>
          <a:ext cx="1742016" cy="533400"/>
        </p:xfrm>
        <a:graphic>
          <a:graphicData uri="http://schemas.openxmlformats.org/presentationml/2006/ole">
            <p:oleObj spid="_x0000_s1242114" name="Equation" r:id="rId3" imgW="647419" imgH="253890" progId="">
              <p:embed/>
            </p:oleObj>
          </a:graphicData>
        </a:graphic>
      </p:graphicFrame>
      <p:cxnSp>
        <p:nvCxnSpPr>
          <p:cNvPr id="8" name="Straight Connector 7"/>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ectangle 10"/>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5" name="Rectangle 14"/>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 name="Rectangle 15"/>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Conducting a Hypothesis Test to Compare the Difference Between Two Means</a:t>
            </a:r>
            <a:br>
              <a:rPr lang="en-US" sz="3200" smtClean="0"/>
            </a:br>
            <a:r>
              <a:rPr lang="en-US" sz="2000" smtClean="0"/>
              <a:t>• Dependent Samples</a:t>
            </a:r>
          </a:p>
        </p:txBody>
      </p:sp>
      <p:sp>
        <p:nvSpPr>
          <p:cNvPr id="66563" name="Content Placeholder 2"/>
          <p:cNvSpPr>
            <a:spLocks noGrp="1"/>
          </p:cNvSpPr>
          <p:nvPr>
            <p:ph idx="1"/>
          </p:nvPr>
        </p:nvSpPr>
        <p:spPr>
          <a:xfrm>
            <a:off x="609600" y="1676401"/>
            <a:ext cx="10261600" cy="4144963"/>
          </a:xfrm>
        </p:spPr>
        <p:txBody>
          <a:bodyPr/>
          <a:lstStyle/>
          <a:p>
            <a:pPr>
              <a:spcBef>
                <a:spcPts val="1800"/>
              </a:spcBef>
            </a:pPr>
            <a:r>
              <a:rPr lang="en-US" sz="2800" dirty="0" smtClean="0">
                <a:solidFill>
                  <a:srgbClr val="00B400"/>
                </a:solidFill>
              </a:rPr>
              <a:t>Step 9: </a:t>
            </a:r>
            <a:r>
              <a:rPr lang="en-US" sz="2400" dirty="0" smtClean="0"/>
              <a:t> </a:t>
            </a:r>
            <a:r>
              <a:rPr lang="en-US" sz="2800" dirty="0" smtClean="0"/>
              <a:t>State the conclusion</a:t>
            </a:r>
            <a:endParaRPr lang="en-US" sz="2400" dirty="0" smtClean="0"/>
          </a:p>
          <a:p>
            <a:pPr>
              <a:spcBef>
                <a:spcPts val="1800"/>
              </a:spcBef>
            </a:pPr>
            <a:endParaRPr lang="en-US" sz="1200" dirty="0" smtClean="0"/>
          </a:p>
          <a:p>
            <a:pPr marL="857250" lvl="1" indent="-342900"/>
            <a:r>
              <a:rPr lang="en-US" sz="2400" dirty="0" smtClean="0"/>
              <a:t>We do not reject the null hypothesis, so there is not sufficient evidence that the online modules help increase IQ scores</a:t>
            </a:r>
          </a:p>
        </p:txBody>
      </p:sp>
      <p:cxnSp>
        <p:nvCxnSpPr>
          <p:cNvPr id="7" name="Straight Connector 6"/>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Using a Confidence Interval to Compare the Difference Between Two Means</a:t>
            </a:r>
            <a:br>
              <a:rPr lang="en-US" sz="3200" smtClean="0"/>
            </a:br>
            <a:r>
              <a:rPr lang="en-US" sz="2000" smtClean="0"/>
              <a:t>• Dependent Samples</a:t>
            </a:r>
          </a:p>
        </p:txBody>
      </p:sp>
      <p:sp>
        <p:nvSpPr>
          <p:cNvPr id="71683" name="Content Placeholder 2"/>
          <p:cNvSpPr>
            <a:spLocks noGrp="1"/>
          </p:cNvSpPr>
          <p:nvPr>
            <p:ph idx="1"/>
          </p:nvPr>
        </p:nvSpPr>
        <p:spPr>
          <a:xfrm>
            <a:off x="598311" y="1676401"/>
            <a:ext cx="10984089" cy="4144963"/>
          </a:xfrm>
        </p:spPr>
        <p:txBody>
          <a:bodyPr>
            <a:normAutofit/>
          </a:bodyPr>
          <a:lstStyle/>
          <a:p>
            <a:r>
              <a:rPr lang="en-US" sz="2400" dirty="0" smtClean="0"/>
              <a:t>Formulas for the Confidence Interval for the Difference Between the Means of Dependent Samples</a:t>
            </a:r>
          </a:p>
        </p:txBody>
      </p:sp>
      <p:graphicFrame>
        <p:nvGraphicFramePr>
          <p:cNvPr id="71684" name="Object 1"/>
          <p:cNvGraphicFramePr>
            <a:graphicFrameLocks noChangeAspect="1"/>
          </p:cNvGraphicFramePr>
          <p:nvPr/>
        </p:nvGraphicFramePr>
        <p:xfrm>
          <a:off x="3505201" y="2719389"/>
          <a:ext cx="4087284" cy="1912937"/>
        </p:xfrm>
        <a:graphic>
          <a:graphicData uri="http://schemas.openxmlformats.org/presentationml/2006/ole">
            <p:oleObj spid="_x0000_s1243138" name="Equation" r:id="rId3" imgW="1244600" imgH="863600"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title"/>
          </p:nvPr>
        </p:nvSpPr>
        <p:spPr>
          <a:xfrm>
            <a:off x="101600" y="76200"/>
            <a:ext cx="11988800" cy="1371600"/>
          </a:xfrm>
          <a:solidFill>
            <a:schemeClr val="bg1"/>
          </a:solidFill>
        </p:spPr>
        <p:txBody>
          <a:bodyPr/>
          <a:lstStyle/>
          <a:p>
            <a:pPr eaLnBrk="1" hangingPunct="1">
              <a:lnSpc>
                <a:spcPct val="80000"/>
              </a:lnSpc>
            </a:pPr>
            <a:r>
              <a:rPr lang="en-US" sz="3200" smtClean="0"/>
              <a:t>Using a Confidence Interval to Compare the Difference Between Two Means</a:t>
            </a:r>
            <a:br>
              <a:rPr lang="en-US" sz="3200" smtClean="0"/>
            </a:br>
            <a:r>
              <a:rPr lang="en-US" sz="2000" smtClean="0"/>
              <a:t>• Dependent Samples</a:t>
            </a:r>
          </a:p>
        </p:txBody>
      </p:sp>
      <p:sp>
        <p:nvSpPr>
          <p:cNvPr id="72707" name="Content Placeholder 2"/>
          <p:cNvSpPr>
            <a:spLocks noGrp="1"/>
          </p:cNvSpPr>
          <p:nvPr>
            <p:ph idx="1"/>
          </p:nvPr>
        </p:nvSpPr>
        <p:spPr>
          <a:xfrm>
            <a:off x="609600" y="1524000"/>
            <a:ext cx="10972800" cy="4800600"/>
          </a:xfrm>
        </p:spPr>
        <p:txBody>
          <a:bodyPr>
            <a:normAutofit fontScale="92500" lnSpcReduction="10000"/>
          </a:bodyPr>
          <a:lstStyle/>
          <a:p>
            <a:r>
              <a:rPr lang="en-US" sz="2800" b="1" smtClean="0"/>
              <a:t>Example:</a:t>
            </a:r>
            <a:r>
              <a:rPr lang="en-US" sz="2800" smtClean="0"/>
              <a:t> In the previous IQ score example, we identified the following values:</a:t>
            </a:r>
          </a:p>
          <a:p>
            <a:endParaRPr lang="en-US" sz="2400" smtClean="0"/>
          </a:p>
          <a:p>
            <a:endParaRPr lang="en-US" sz="1200" smtClean="0"/>
          </a:p>
          <a:p>
            <a:r>
              <a:rPr lang="en-US" sz="2000" smtClean="0"/>
              <a:t>For  </a:t>
            </a:r>
            <a:r>
              <a:rPr lang="en-US" sz="2000" i="1" smtClean="0"/>
              <a:t>n </a:t>
            </a:r>
            <a:r>
              <a:rPr lang="en-US" sz="2000" smtClean="0"/>
              <a:t>– 1 = 8 – 1 = 7 </a:t>
            </a:r>
            <a:r>
              <a:rPr lang="en-US" sz="2000" i="1" smtClean="0"/>
              <a:t>df</a:t>
            </a:r>
            <a:r>
              <a:rPr lang="en-US" sz="2000" smtClean="0"/>
              <a:t>, the critical </a:t>
            </a:r>
            <a:r>
              <a:rPr lang="en-US" sz="2000" i="1" smtClean="0"/>
              <a:t>t</a:t>
            </a:r>
            <a:r>
              <a:rPr lang="en-US" sz="2000" smtClean="0"/>
              <a:t>-score for 0.05 in each tail of the </a:t>
            </a:r>
            <a:r>
              <a:rPr lang="en-US" sz="2000" i="1" smtClean="0"/>
              <a:t>t</a:t>
            </a:r>
            <a:r>
              <a:rPr lang="en-US" sz="2000" smtClean="0"/>
              <a:t>-distribution was found to be 1.895</a:t>
            </a:r>
          </a:p>
          <a:p>
            <a:r>
              <a:rPr lang="en-US" sz="2000" smtClean="0"/>
              <a:t>Therefore a 90% confidence interval has these limits:</a:t>
            </a:r>
          </a:p>
          <a:p>
            <a:endParaRPr lang="en-US" sz="2400" smtClean="0"/>
          </a:p>
          <a:p>
            <a:pPr>
              <a:buFontTx/>
              <a:buNone/>
            </a:pPr>
            <a:endParaRPr lang="en-US" sz="2400" smtClean="0"/>
          </a:p>
          <a:p>
            <a:pPr>
              <a:buFontTx/>
              <a:buNone/>
            </a:pPr>
            <a:endParaRPr lang="en-US" sz="1200" smtClean="0"/>
          </a:p>
          <a:p>
            <a:endParaRPr lang="en-US" sz="2400" smtClean="0"/>
          </a:p>
          <a:p>
            <a:r>
              <a:rPr lang="en-US" sz="2000" smtClean="0"/>
              <a:t>This interval includes zero so there is not sufficient evidence that the online modules help change IQ scores</a:t>
            </a:r>
          </a:p>
        </p:txBody>
      </p:sp>
      <p:graphicFrame>
        <p:nvGraphicFramePr>
          <p:cNvPr id="72708" name="Object 1"/>
          <p:cNvGraphicFramePr>
            <a:graphicFrameLocks noChangeAspect="1"/>
          </p:cNvGraphicFramePr>
          <p:nvPr/>
        </p:nvGraphicFramePr>
        <p:xfrm>
          <a:off x="2235200" y="4191001"/>
          <a:ext cx="7528984" cy="1381125"/>
        </p:xfrm>
        <a:graphic>
          <a:graphicData uri="http://schemas.openxmlformats.org/presentationml/2006/ole">
            <p:oleObj spid="_x0000_s1244162" name="Equation" r:id="rId3" imgW="3175000" imgH="863600" progId="">
              <p:embed/>
            </p:oleObj>
          </a:graphicData>
        </a:graphic>
      </p:graphicFrame>
      <p:graphicFrame>
        <p:nvGraphicFramePr>
          <p:cNvPr id="72709" name="Object 2"/>
          <p:cNvGraphicFramePr>
            <a:graphicFrameLocks noChangeAspect="1"/>
          </p:cNvGraphicFramePr>
          <p:nvPr/>
        </p:nvGraphicFramePr>
        <p:xfrm>
          <a:off x="3507317" y="2486025"/>
          <a:ext cx="4986867" cy="433388"/>
        </p:xfrm>
        <a:graphic>
          <a:graphicData uri="http://schemas.openxmlformats.org/presentationml/2006/ole">
            <p:oleObj spid="_x0000_s1244163" name="Equation" r:id="rId4" imgW="2095500" imgH="241300" progId="">
              <p:embed/>
            </p:oleObj>
          </a:graphicData>
        </a:graphic>
      </p:graphicFrame>
      <p:cxnSp>
        <p:nvCxnSpPr>
          <p:cNvPr id="10" name="Straight Connector 9"/>
          <p:cNvCxnSpPr/>
          <p:nvPr/>
        </p:nvCxnSpPr>
        <p:spPr>
          <a:xfrm>
            <a:off x="304800" y="13890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 y="13890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16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1016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a:off x="11887200" y="12541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a:off x="11887200" y="13890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Grp="1" noChangeArrowheads="1"/>
          </p:cNvSpPr>
          <p:nvPr>
            <p:ph type="title"/>
          </p:nvPr>
        </p:nvSpPr>
        <p:spPr>
          <a:xfrm>
            <a:off x="101600" y="152400"/>
            <a:ext cx="11988800" cy="1524000"/>
          </a:xfrm>
          <a:solidFill>
            <a:schemeClr val="bg1"/>
          </a:solidFill>
        </p:spPr>
        <p:txBody>
          <a:bodyPr>
            <a:normAutofit/>
          </a:bodyPr>
          <a:lstStyle/>
          <a:p>
            <a:pPr algn="l" eaLnBrk="1" hangingPunct="1">
              <a:lnSpc>
                <a:spcPct val="80000"/>
              </a:lnSpc>
              <a:defRPr/>
            </a:pPr>
            <a:r>
              <a:rPr lang="en-US" dirty="0" smtClean="0"/>
              <a:t>Comparing Two Population Proportions with Independent </a:t>
            </a:r>
            <a:br>
              <a:rPr lang="en-US" dirty="0" smtClean="0"/>
            </a:br>
            <a:r>
              <a:rPr lang="en-US" dirty="0" smtClean="0"/>
              <a:t>	  Samples</a:t>
            </a:r>
          </a:p>
        </p:txBody>
      </p:sp>
      <p:sp>
        <p:nvSpPr>
          <p:cNvPr id="73731" name="Text Box 5"/>
          <p:cNvSpPr txBox="1">
            <a:spLocks noChangeArrowheads="1"/>
          </p:cNvSpPr>
          <p:nvPr/>
        </p:nvSpPr>
        <p:spPr bwMode="auto">
          <a:xfrm>
            <a:off x="3657600" y="1905000"/>
            <a:ext cx="4876800" cy="437043"/>
          </a:xfrm>
          <a:prstGeom prst="rect">
            <a:avLst/>
          </a:prstGeom>
          <a:solidFill>
            <a:srgbClr val="F7F7A7"/>
          </a:solidFill>
          <a:ln w="12700">
            <a:solidFill>
              <a:schemeClr val="tx1"/>
            </a:solidFill>
            <a:miter lim="800000"/>
            <a:headEnd/>
            <a:tailEnd/>
          </a:ln>
        </p:spPr>
        <p:txBody>
          <a:bodyPr>
            <a:spAutoFit/>
          </a:bodyPr>
          <a:lstStyle/>
          <a:p>
            <a:pPr algn="ctr" eaLnBrk="1" hangingPunct="1">
              <a:lnSpc>
                <a:spcPct val="80000"/>
              </a:lnSpc>
              <a:spcBef>
                <a:spcPct val="50000"/>
              </a:spcBef>
            </a:pPr>
            <a:r>
              <a:rPr lang="en-US" sz="2800"/>
              <a:t>Comparing Two Populations</a:t>
            </a:r>
          </a:p>
        </p:txBody>
      </p:sp>
      <p:sp>
        <p:nvSpPr>
          <p:cNvPr id="10" name="Rectangle 9"/>
          <p:cNvSpPr>
            <a:spLocks noChangeArrowheads="1"/>
          </p:cNvSpPr>
          <p:nvPr/>
        </p:nvSpPr>
        <p:spPr bwMode="auto">
          <a:xfrm>
            <a:off x="101600" y="2990851"/>
            <a:ext cx="3759200" cy="708025"/>
          </a:xfrm>
          <a:prstGeom prst="rect">
            <a:avLst/>
          </a:prstGeom>
          <a:noFill/>
          <a:ln w="12700">
            <a:solidFill>
              <a:schemeClr val="tx1"/>
            </a:solidFill>
            <a:miter lim="800000"/>
            <a:headEnd/>
            <a:tailEnd/>
          </a:ln>
        </p:spPr>
        <p:txBody>
          <a:bodyPr wrap="none" anchor="ctr"/>
          <a:lstStyle/>
          <a:p>
            <a:pPr eaLnBrk="1" hangingPunct="1">
              <a:defRPr/>
            </a:pPr>
            <a:endParaRPr lang="en-US">
              <a:solidFill>
                <a:schemeClr val="bg1">
                  <a:lumMod val="65000"/>
                </a:schemeClr>
              </a:solidFill>
              <a:latin typeface="Arial" panose="020B0604020202020204" pitchFamily="34" charset="0"/>
              <a:cs typeface="Arial" panose="020B0604020202020204" pitchFamily="34" charset="0"/>
            </a:endParaRPr>
          </a:p>
        </p:txBody>
      </p:sp>
      <p:sp>
        <p:nvSpPr>
          <p:cNvPr id="11" name="Text Box 7"/>
          <p:cNvSpPr txBox="1">
            <a:spLocks noChangeArrowheads="1"/>
          </p:cNvSpPr>
          <p:nvPr/>
        </p:nvSpPr>
        <p:spPr bwMode="auto">
          <a:xfrm>
            <a:off x="203200" y="2990851"/>
            <a:ext cx="3556000" cy="708025"/>
          </a:xfrm>
          <a:prstGeom prst="rect">
            <a:avLst/>
          </a:prstGeom>
          <a:noFill/>
          <a:ln>
            <a:noFill/>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defRPr/>
            </a:pPr>
            <a:r>
              <a:rPr lang="en-US" sz="2000" smtClean="0">
                <a:solidFill>
                  <a:schemeClr val="bg1">
                    <a:lumMod val="65000"/>
                  </a:schemeClr>
                </a:solidFill>
              </a:rPr>
              <a:t>Population means, independent samples</a:t>
            </a:r>
          </a:p>
        </p:txBody>
      </p:sp>
      <p:sp>
        <p:nvSpPr>
          <p:cNvPr id="12" name="Rectangle 11"/>
          <p:cNvSpPr>
            <a:spLocks noChangeArrowheads="1"/>
          </p:cNvSpPr>
          <p:nvPr/>
        </p:nvSpPr>
        <p:spPr bwMode="auto">
          <a:xfrm>
            <a:off x="4267200" y="2990851"/>
            <a:ext cx="3759200" cy="708025"/>
          </a:xfrm>
          <a:prstGeom prst="rect">
            <a:avLst/>
          </a:prstGeom>
          <a:noFill/>
          <a:ln w="12700">
            <a:solidFill>
              <a:schemeClr val="tx1"/>
            </a:solidFill>
            <a:miter lim="800000"/>
            <a:headEnd/>
            <a:tailEnd/>
          </a:ln>
        </p:spPr>
        <p:txBody>
          <a:bodyPr wrap="none" anchor="ctr"/>
          <a:lstStyle/>
          <a:p>
            <a:pPr eaLnBrk="1" hangingPunct="1">
              <a:defRPr/>
            </a:pPr>
            <a:endParaRPr lang="en-US">
              <a:solidFill>
                <a:schemeClr val="bg1">
                  <a:lumMod val="65000"/>
                </a:schemeClr>
              </a:solidFill>
              <a:latin typeface="Arial" panose="020B0604020202020204" pitchFamily="34" charset="0"/>
              <a:cs typeface="Arial" panose="020B0604020202020204" pitchFamily="34" charset="0"/>
            </a:endParaRPr>
          </a:p>
        </p:txBody>
      </p:sp>
      <p:sp>
        <p:nvSpPr>
          <p:cNvPr id="13" name="Text Box 9"/>
          <p:cNvSpPr txBox="1">
            <a:spLocks noChangeArrowheads="1"/>
          </p:cNvSpPr>
          <p:nvPr/>
        </p:nvSpPr>
        <p:spPr bwMode="auto">
          <a:xfrm>
            <a:off x="4876800" y="2990851"/>
            <a:ext cx="2540000" cy="400110"/>
          </a:xfrm>
          <a:prstGeom prst="rect">
            <a:avLst/>
          </a:prstGeom>
          <a:noFill/>
          <a:ln>
            <a:noFill/>
          </a:ln>
          <a:effec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defRPr/>
            </a:pPr>
            <a:r>
              <a:rPr lang="en-US" sz="2000" smtClean="0">
                <a:solidFill>
                  <a:schemeClr val="bg1">
                    <a:lumMod val="65000"/>
                  </a:schemeClr>
                </a:solidFill>
              </a:rPr>
              <a:t>Dependent samples</a:t>
            </a:r>
          </a:p>
        </p:txBody>
      </p:sp>
      <p:sp>
        <p:nvSpPr>
          <p:cNvPr id="73736" name="Rectangle 13"/>
          <p:cNvSpPr>
            <a:spLocks noChangeArrowheads="1"/>
          </p:cNvSpPr>
          <p:nvPr/>
        </p:nvSpPr>
        <p:spPr bwMode="auto">
          <a:xfrm>
            <a:off x="8331200" y="2990851"/>
            <a:ext cx="3759200" cy="708025"/>
          </a:xfrm>
          <a:prstGeom prst="rect">
            <a:avLst/>
          </a:prstGeom>
          <a:solidFill>
            <a:srgbClr val="C6E6E8"/>
          </a:solidFill>
          <a:ln w="12700">
            <a:solidFill>
              <a:schemeClr val="tx1"/>
            </a:solidFill>
            <a:miter lim="800000"/>
            <a:headEnd/>
            <a:tailEnd/>
          </a:ln>
        </p:spPr>
        <p:txBody>
          <a:bodyPr wrap="none" anchor="ctr"/>
          <a:lstStyle/>
          <a:p>
            <a:pPr eaLnBrk="1" hangingPunct="1"/>
            <a:endParaRPr lang="en-US"/>
          </a:p>
        </p:txBody>
      </p:sp>
      <p:sp>
        <p:nvSpPr>
          <p:cNvPr id="73737" name="Text Box 11"/>
          <p:cNvSpPr txBox="1">
            <a:spLocks noChangeArrowheads="1"/>
          </p:cNvSpPr>
          <p:nvPr/>
        </p:nvSpPr>
        <p:spPr bwMode="auto">
          <a:xfrm>
            <a:off x="8331200" y="2990851"/>
            <a:ext cx="3759200" cy="708025"/>
          </a:xfrm>
          <a:prstGeom prst="rect">
            <a:avLst/>
          </a:prstGeom>
          <a:noFill/>
          <a:ln w="19050" algn="ctr">
            <a:noFill/>
            <a:miter lim="800000"/>
            <a:headEnd/>
            <a:tailEnd/>
          </a:ln>
          <a:effectLst/>
        </p:spPr>
        <p:txBody>
          <a:bodyPr>
            <a:spAutoFit/>
          </a:bodyPr>
          <a:lstStyle/>
          <a:p>
            <a:pPr algn="ctr" eaLnBrk="1" hangingPunct="1">
              <a:spcBef>
                <a:spcPct val="50000"/>
              </a:spcBef>
            </a:pPr>
            <a:r>
              <a:rPr lang="en-US" sz="2000"/>
              <a:t>Population proportions, independent samples</a:t>
            </a:r>
          </a:p>
        </p:txBody>
      </p:sp>
      <p:sp>
        <p:nvSpPr>
          <p:cNvPr id="73738" name="Line 12"/>
          <p:cNvSpPr>
            <a:spLocks noChangeShapeType="1"/>
          </p:cNvSpPr>
          <p:nvPr/>
        </p:nvSpPr>
        <p:spPr bwMode="auto">
          <a:xfrm>
            <a:off x="6096000" y="2686050"/>
            <a:ext cx="0" cy="304800"/>
          </a:xfrm>
          <a:prstGeom prst="line">
            <a:avLst/>
          </a:prstGeom>
          <a:noFill/>
          <a:ln w="19050">
            <a:solidFill>
              <a:schemeClr val="tx1"/>
            </a:solidFill>
            <a:round/>
            <a:headEnd/>
            <a:tailEnd/>
          </a:ln>
          <a:effectLst/>
        </p:spPr>
        <p:txBody>
          <a:bodyPr wrap="none" anchor="ctr"/>
          <a:lstStyle/>
          <a:p>
            <a:endParaRPr lang="en-US"/>
          </a:p>
        </p:txBody>
      </p:sp>
      <p:sp>
        <p:nvSpPr>
          <p:cNvPr id="73739" name="Line 13"/>
          <p:cNvSpPr>
            <a:spLocks noChangeShapeType="1"/>
          </p:cNvSpPr>
          <p:nvPr/>
        </p:nvSpPr>
        <p:spPr bwMode="auto">
          <a:xfrm>
            <a:off x="2235200" y="2838450"/>
            <a:ext cx="7823200" cy="0"/>
          </a:xfrm>
          <a:prstGeom prst="line">
            <a:avLst/>
          </a:prstGeom>
          <a:noFill/>
          <a:ln w="19050">
            <a:solidFill>
              <a:schemeClr val="tx1"/>
            </a:solidFill>
            <a:round/>
            <a:headEnd/>
            <a:tailEnd/>
          </a:ln>
          <a:effectLst/>
        </p:spPr>
        <p:txBody>
          <a:bodyPr wrap="none" anchor="ctr"/>
          <a:lstStyle/>
          <a:p>
            <a:endParaRPr lang="en-US"/>
          </a:p>
        </p:txBody>
      </p:sp>
      <p:sp>
        <p:nvSpPr>
          <p:cNvPr id="73740" name="Line 14"/>
          <p:cNvSpPr>
            <a:spLocks noChangeShapeType="1"/>
          </p:cNvSpPr>
          <p:nvPr/>
        </p:nvSpPr>
        <p:spPr bwMode="auto">
          <a:xfrm>
            <a:off x="2235200" y="2838450"/>
            <a:ext cx="0" cy="152400"/>
          </a:xfrm>
          <a:prstGeom prst="line">
            <a:avLst/>
          </a:prstGeom>
          <a:noFill/>
          <a:ln w="19050">
            <a:solidFill>
              <a:schemeClr val="tx1"/>
            </a:solidFill>
            <a:round/>
            <a:headEnd/>
            <a:tailEnd/>
          </a:ln>
          <a:effectLst/>
        </p:spPr>
        <p:txBody>
          <a:bodyPr wrap="none" anchor="ctr"/>
          <a:lstStyle/>
          <a:p>
            <a:endParaRPr lang="en-US"/>
          </a:p>
        </p:txBody>
      </p:sp>
      <p:sp>
        <p:nvSpPr>
          <p:cNvPr id="73741" name="Line 15"/>
          <p:cNvSpPr>
            <a:spLocks noChangeShapeType="1"/>
          </p:cNvSpPr>
          <p:nvPr/>
        </p:nvSpPr>
        <p:spPr bwMode="auto">
          <a:xfrm>
            <a:off x="10058400" y="2838450"/>
            <a:ext cx="0" cy="152400"/>
          </a:xfrm>
          <a:prstGeom prst="line">
            <a:avLst/>
          </a:prstGeom>
          <a:noFill/>
          <a:ln w="19050">
            <a:solidFill>
              <a:schemeClr val="tx1"/>
            </a:solidFill>
            <a:round/>
            <a:headEnd/>
            <a:tailEnd/>
          </a:ln>
          <a:effectLst/>
        </p:spPr>
        <p:txBody>
          <a:bodyPr wrap="none" anchor="ctr"/>
          <a:lstStyle/>
          <a:p>
            <a:endParaRPr lang="en-US"/>
          </a:p>
        </p:txBody>
      </p:sp>
      <p:sp>
        <p:nvSpPr>
          <p:cNvPr id="20" name="Text Box 7"/>
          <p:cNvSpPr txBox="1">
            <a:spLocks noChangeArrowheads="1"/>
          </p:cNvSpPr>
          <p:nvPr/>
        </p:nvSpPr>
        <p:spPr bwMode="auto">
          <a:xfrm>
            <a:off x="596901" y="3829050"/>
            <a:ext cx="3060700" cy="369888"/>
          </a:xfrm>
          <a:prstGeom prst="rect">
            <a:avLst/>
          </a:prstGeom>
          <a:noFill/>
          <a:ln w="12700">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mtClean="0">
                <a:solidFill>
                  <a:schemeClr val="bg1">
                    <a:lumMod val="65000"/>
                  </a:schemeClr>
                </a:solidFill>
                <a:sym typeface="Symbol" pitchFamily="18" charset="2"/>
              </a:rPr>
              <a:t>Known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1</a:t>
            </a:r>
            <a:r>
              <a:rPr lang="en-US" smtClean="0">
                <a:solidFill>
                  <a:schemeClr val="bg1">
                    <a:lumMod val="65000"/>
                  </a:schemeClr>
                </a:solidFill>
                <a:sym typeface="Symbol" pitchFamily="18" charset="2"/>
              </a:rPr>
              <a:t> and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2</a:t>
            </a:r>
            <a:endParaRPr lang="el-GR" smtClean="0">
              <a:solidFill>
                <a:schemeClr val="bg1">
                  <a:lumMod val="65000"/>
                </a:schemeClr>
              </a:solidFill>
              <a:sym typeface="Symbol" pitchFamily="18" charset="2"/>
            </a:endParaRPr>
          </a:p>
        </p:txBody>
      </p:sp>
      <p:sp>
        <p:nvSpPr>
          <p:cNvPr id="21" name="Text Box 9"/>
          <p:cNvSpPr txBox="1">
            <a:spLocks noChangeArrowheads="1"/>
          </p:cNvSpPr>
          <p:nvPr/>
        </p:nvSpPr>
        <p:spPr bwMode="auto">
          <a:xfrm>
            <a:off x="584201" y="4305300"/>
            <a:ext cx="3060700" cy="590550"/>
          </a:xfrm>
          <a:prstGeom prst="rect">
            <a:avLst/>
          </a:prstGeom>
          <a:noFill/>
          <a:ln w="12700">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mtClean="0">
                <a:solidFill>
                  <a:schemeClr val="bg1">
                    <a:lumMod val="65000"/>
                  </a:schemeClr>
                </a:solidFill>
                <a:sym typeface="Symbol" pitchFamily="18" charset="2"/>
              </a:rPr>
              <a:t>Unknown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1</a:t>
            </a:r>
            <a:r>
              <a:rPr lang="en-US" smtClean="0">
                <a:solidFill>
                  <a:schemeClr val="bg1">
                    <a:lumMod val="65000"/>
                  </a:schemeClr>
                </a:solidFill>
                <a:sym typeface="Symbol" pitchFamily="18" charset="2"/>
              </a:rPr>
              <a:t> and </a:t>
            </a:r>
            <a:r>
              <a:rPr lang="el-GR"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2</a:t>
            </a:r>
            <a:endParaRPr lang="en-US" smtClean="0">
              <a:solidFill>
                <a:schemeClr val="bg1">
                  <a:lumMod val="65000"/>
                </a:schemeClr>
              </a:solidFill>
              <a:sym typeface="Symbol" pitchFamily="18" charset="2"/>
            </a:endParaRPr>
          </a:p>
          <a:p>
            <a:pPr eaLnBrk="1" hangingPunct="1">
              <a:lnSpc>
                <a:spcPct val="30000"/>
              </a:lnSpc>
              <a:spcBef>
                <a:spcPct val="50000"/>
              </a:spcBef>
              <a:defRPr/>
            </a:pPr>
            <a:r>
              <a:rPr lang="en-US" smtClean="0">
                <a:solidFill>
                  <a:schemeClr val="bg1">
                    <a:lumMod val="65000"/>
                  </a:schemeClr>
                </a:solidFill>
                <a:sym typeface="Symbol" pitchFamily="18" charset="2"/>
              </a:rPr>
              <a:t>but assumed equal</a:t>
            </a:r>
          </a:p>
        </p:txBody>
      </p:sp>
      <p:sp>
        <p:nvSpPr>
          <p:cNvPr id="22" name="Text Box 11"/>
          <p:cNvSpPr txBox="1">
            <a:spLocks noChangeArrowheads="1"/>
          </p:cNvSpPr>
          <p:nvPr/>
        </p:nvSpPr>
        <p:spPr bwMode="auto">
          <a:xfrm>
            <a:off x="584201" y="5011738"/>
            <a:ext cx="3060700" cy="646112"/>
          </a:xfrm>
          <a:prstGeom prst="rect">
            <a:avLst/>
          </a:prstGeom>
          <a:noFill/>
          <a:ln w="12700">
            <a:solidFill>
              <a:schemeClr val="tx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mtClean="0">
                <a:solidFill>
                  <a:schemeClr val="bg1">
                    <a:lumMod val="65000"/>
                  </a:schemeClr>
                </a:solidFill>
                <a:sym typeface="Symbol" pitchFamily="18" charset="2"/>
              </a:rPr>
              <a:t>Unknown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1</a:t>
            </a:r>
            <a:r>
              <a:rPr lang="en-US" smtClean="0">
                <a:solidFill>
                  <a:schemeClr val="bg1">
                    <a:lumMod val="65000"/>
                  </a:schemeClr>
                </a:solidFill>
                <a:sym typeface="Symbol" pitchFamily="18" charset="2"/>
              </a:rPr>
              <a:t> and </a:t>
            </a:r>
            <a:r>
              <a:rPr lang="el-GR" i="1" smtClean="0">
                <a:solidFill>
                  <a:schemeClr val="bg1">
                    <a:lumMod val="65000"/>
                  </a:schemeClr>
                </a:solidFill>
                <a:sym typeface="Symbol" pitchFamily="18" charset="2"/>
              </a:rPr>
              <a:t>σ</a:t>
            </a:r>
            <a:r>
              <a:rPr lang="en-US" baseline="-25000" smtClean="0">
                <a:solidFill>
                  <a:schemeClr val="bg1">
                    <a:lumMod val="65000"/>
                  </a:schemeClr>
                </a:solidFill>
                <a:sym typeface="Symbol" pitchFamily="18" charset="2"/>
              </a:rPr>
              <a:t>2</a:t>
            </a:r>
            <a:r>
              <a:rPr lang="en-US" smtClean="0">
                <a:solidFill>
                  <a:schemeClr val="bg1">
                    <a:lumMod val="65000"/>
                  </a:schemeClr>
                </a:solidFill>
                <a:sym typeface="Symbol" pitchFamily="18" charset="2"/>
              </a:rPr>
              <a:t>, not assumed equal</a:t>
            </a:r>
          </a:p>
        </p:txBody>
      </p:sp>
      <p:sp>
        <p:nvSpPr>
          <p:cNvPr id="73745" name="Line 12"/>
          <p:cNvSpPr>
            <a:spLocks noChangeShapeType="1"/>
          </p:cNvSpPr>
          <p:nvPr/>
        </p:nvSpPr>
        <p:spPr bwMode="auto">
          <a:xfrm>
            <a:off x="330200" y="3705226"/>
            <a:ext cx="0" cy="1636713"/>
          </a:xfrm>
          <a:prstGeom prst="line">
            <a:avLst/>
          </a:prstGeom>
          <a:noFill/>
          <a:ln w="19050">
            <a:solidFill>
              <a:schemeClr val="tx1"/>
            </a:solidFill>
            <a:round/>
            <a:headEnd/>
            <a:tailEnd/>
          </a:ln>
          <a:effectLst/>
        </p:spPr>
        <p:txBody>
          <a:bodyPr wrap="none" anchor="ctr"/>
          <a:lstStyle/>
          <a:p>
            <a:endParaRPr lang="en-US"/>
          </a:p>
        </p:txBody>
      </p:sp>
      <p:sp>
        <p:nvSpPr>
          <p:cNvPr id="73746" name="Line 13"/>
          <p:cNvSpPr>
            <a:spLocks noChangeShapeType="1"/>
          </p:cNvSpPr>
          <p:nvPr/>
        </p:nvSpPr>
        <p:spPr bwMode="auto">
          <a:xfrm>
            <a:off x="338667" y="5341938"/>
            <a:ext cx="237067" cy="0"/>
          </a:xfrm>
          <a:prstGeom prst="line">
            <a:avLst/>
          </a:prstGeom>
          <a:noFill/>
          <a:ln w="19050">
            <a:solidFill>
              <a:schemeClr val="tx1"/>
            </a:solidFill>
            <a:round/>
            <a:headEnd/>
            <a:tailEnd/>
          </a:ln>
          <a:effectLst/>
        </p:spPr>
        <p:txBody>
          <a:bodyPr wrap="none" anchor="ctr"/>
          <a:lstStyle/>
          <a:p>
            <a:endParaRPr lang="en-US"/>
          </a:p>
        </p:txBody>
      </p:sp>
      <p:sp>
        <p:nvSpPr>
          <p:cNvPr id="73747" name="Line 14"/>
          <p:cNvSpPr>
            <a:spLocks noChangeShapeType="1"/>
          </p:cNvSpPr>
          <p:nvPr/>
        </p:nvSpPr>
        <p:spPr bwMode="auto">
          <a:xfrm>
            <a:off x="357718" y="4598988"/>
            <a:ext cx="239183" cy="0"/>
          </a:xfrm>
          <a:prstGeom prst="line">
            <a:avLst/>
          </a:prstGeom>
          <a:noFill/>
          <a:ln w="19050">
            <a:solidFill>
              <a:schemeClr val="tx1"/>
            </a:solidFill>
            <a:round/>
            <a:headEnd/>
            <a:tailEnd/>
          </a:ln>
          <a:effectLst/>
        </p:spPr>
        <p:txBody>
          <a:bodyPr wrap="none" anchor="ctr"/>
          <a:lstStyle/>
          <a:p>
            <a:endParaRPr lang="en-US"/>
          </a:p>
        </p:txBody>
      </p:sp>
      <p:sp>
        <p:nvSpPr>
          <p:cNvPr id="73748" name="Line 15"/>
          <p:cNvSpPr>
            <a:spLocks noChangeShapeType="1"/>
          </p:cNvSpPr>
          <p:nvPr/>
        </p:nvSpPr>
        <p:spPr bwMode="auto">
          <a:xfrm>
            <a:off x="357718" y="4013200"/>
            <a:ext cx="239183" cy="0"/>
          </a:xfrm>
          <a:prstGeom prst="line">
            <a:avLst/>
          </a:prstGeom>
          <a:noFill/>
          <a:ln w="19050">
            <a:solidFill>
              <a:schemeClr val="tx1"/>
            </a:solidFill>
            <a:round/>
            <a:headEnd/>
            <a:tailEnd/>
          </a:ln>
          <a:effectLst/>
        </p:spPr>
        <p:txBody>
          <a:bodyPr wrap="none" anchor="ctr"/>
          <a:lstStyle/>
          <a:p>
            <a:endParaRPr lang="en-US"/>
          </a:p>
        </p:txBody>
      </p:sp>
      <p:cxnSp>
        <p:nvCxnSpPr>
          <p:cNvPr id="25" name="Straight Connector 24"/>
          <p:cNvCxnSpPr/>
          <p:nvPr/>
        </p:nvCxnSpPr>
        <p:spPr>
          <a:xfrm>
            <a:off x="304800" y="16176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04800" y="16176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01600" y="14827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 name="Rectangle 27"/>
          <p:cNvSpPr/>
          <p:nvPr/>
        </p:nvSpPr>
        <p:spPr>
          <a:xfrm>
            <a:off x="101600" y="16176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9" name="Rectangle 28"/>
          <p:cNvSpPr/>
          <p:nvPr/>
        </p:nvSpPr>
        <p:spPr>
          <a:xfrm>
            <a:off x="11887200" y="14827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 name="Rectangle 29"/>
          <p:cNvSpPr/>
          <p:nvPr/>
        </p:nvSpPr>
        <p:spPr>
          <a:xfrm>
            <a:off x="11887200" y="16176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361244" y="76200"/>
            <a:ext cx="10992556" cy="914400"/>
          </a:xfrm>
        </p:spPr>
        <p:txBody>
          <a:bodyPr>
            <a:normAutofit fontScale="90000"/>
          </a:bodyPr>
          <a:lstStyle/>
          <a:p>
            <a:pPr>
              <a:lnSpc>
                <a:spcPct val="80000"/>
              </a:lnSpc>
              <a:defRPr/>
            </a:pPr>
            <a:r>
              <a:rPr lang="en-US" dirty="0" smtClean="0"/>
              <a:t>Comparing Two Population Proportions with Independent Samples</a:t>
            </a:r>
          </a:p>
        </p:txBody>
      </p:sp>
      <p:sp>
        <p:nvSpPr>
          <p:cNvPr id="74755" name="Content Placeholder 2"/>
          <p:cNvSpPr>
            <a:spLocks noGrp="1"/>
          </p:cNvSpPr>
          <p:nvPr>
            <p:ph idx="1"/>
          </p:nvPr>
        </p:nvSpPr>
        <p:spPr>
          <a:xfrm>
            <a:off x="677334" y="1219201"/>
            <a:ext cx="10419644" cy="4822162"/>
          </a:xfrm>
        </p:spPr>
        <p:txBody>
          <a:bodyPr>
            <a:normAutofit/>
          </a:bodyPr>
          <a:lstStyle/>
          <a:p>
            <a:pPr>
              <a:spcBef>
                <a:spcPts val="1800"/>
              </a:spcBef>
            </a:pPr>
            <a:r>
              <a:rPr lang="en-US" sz="2400" dirty="0" smtClean="0">
                <a:solidFill>
                  <a:schemeClr val="tx1"/>
                </a:solidFill>
              </a:rPr>
              <a:t>Used for hypothesis tests to compare two population proportions</a:t>
            </a:r>
          </a:p>
          <a:p>
            <a:pPr>
              <a:spcBef>
                <a:spcPts val="1800"/>
              </a:spcBef>
            </a:pPr>
            <a:r>
              <a:rPr lang="en-US" sz="2400" dirty="0" smtClean="0">
                <a:solidFill>
                  <a:schemeClr val="tx1"/>
                </a:solidFill>
              </a:rPr>
              <a:t>Examples:</a:t>
            </a:r>
          </a:p>
          <a:p>
            <a:pPr lvl="1">
              <a:spcBef>
                <a:spcPts val="1800"/>
              </a:spcBef>
            </a:pPr>
            <a:r>
              <a:rPr lang="en-US" sz="2400" dirty="0" smtClean="0">
                <a:solidFill>
                  <a:schemeClr val="tx1"/>
                </a:solidFill>
              </a:rPr>
              <a:t>Is there a difference between the proportion of </a:t>
            </a:r>
            <a:r>
              <a:rPr lang="en-US" sz="2400" dirty="0" err="1" smtClean="0">
                <a:solidFill>
                  <a:schemeClr val="tx1"/>
                </a:solidFill>
              </a:rPr>
              <a:t>iPhone</a:t>
            </a:r>
            <a:r>
              <a:rPr lang="en-US" sz="2400" dirty="0" smtClean="0">
                <a:solidFill>
                  <a:schemeClr val="tx1"/>
                </a:solidFill>
              </a:rPr>
              <a:t> owners who use a Mac compared to the proportion who use a PC?</a:t>
            </a:r>
          </a:p>
          <a:p>
            <a:pPr lvl="1">
              <a:spcBef>
                <a:spcPts val="1800"/>
              </a:spcBef>
            </a:pPr>
            <a:r>
              <a:rPr lang="en-US" sz="2400" dirty="0" smtClean="0">
                <a:solidFill>
                  <a:schemeClr val="tx1"/>
                </a:solidFill>
              </a:rPr>
              <a:t>Is the proportion of restaurant patrons who order wine different on weekends than on weekdays?</a:t>
            </a:r>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dirty="0" smtClean="0"/>
              <a:t>Comparing Two Population Proportions with Independent Samples</a:t>
            </a:r>
          </a:p>
        </p:txBody>
      </p:sp>
      <p:sp>
        <p:nvSpPr>
          <p:cNvPr id="75779" name="Content Placeholder 2"/>
          <p:cNvSpPr>
            <a:spLocks noGrp="1" noRot="1" noChangeAspect="1" noMove="1" noResize="1" noEditPoints="1" noAdjustHandles="1" noChangeArrowheads="1" noChangeShapeType="1" noTextEdit="1"/>
          </p:cNvSpPr>
          <p:nvPr>
            <p:ph idx="1"/>
          </p:nvPr>
        </p:nvSpPr>
        <p:spPr>
          <a:xfrm>
            <a:off x="609600" y="1295400"/>
            <a:ext cx="11277600" cy="4525963"/>
          </a:xfrm>
          <a:blipFill rotWithShape="0">
            <a:blip r:embed="rId2" cstate="print"/>
            <a:stretch>
              <a:fillRect l="-1801" t="-2830"/>
            </a:stretch>
          </a:blipFill>
          <a:extLs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Arial" panose="020B0604020202020204" pitchFamily="34" charset="0"/>
              <a:buNone/>
              <a:defRPr/>
            </a:pPr>
            <a:r>
              <a:rPr lang="en-US">
                <a:noFill/>
              </a:rPr>
              <a:t> </a:t>
            </a:r>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Comparing Two Population Proportions with Independent Samples</a:t>
            </a:r>
          </a:p>
        </p:txBody>
      </p:sp>
      <p:sp>
        <p:nvSpPr>
          <p:cNvPr id="76803" name="Content Placeholder 2"/>
          <p:cNvSpPr>
            <a:spLocks noGrp="1"/>
          </p:cNvSpPr>
          <p:nvPr>
            <p:ph idx="1"/>
          </p:nvPr>
        </p:nvSpPr>
        <p:spPr>
          <a:xfrm>
            <a:off x="677334" y="1275645"/>
            <a:ext cx="11153422" cy="4765718"/>
          </a:xfrm>
        </p:spPr>
        <p:txBody>
          <a:bodyPr/>
          <a:lstStyle/>
          <a:p>
            <a:pPr>
              <a:spcBef>
                <a:spcPts val="1200"/>
              </a:spcBef>
            </a:pPr>
            <a:r>
              <a:rPr lang="en-US" sz="2400" dirty="0" smtClean="0"/>
              <a:t>The </a:t>
            </a:r>
            <a:r>
              <a:rPr lang="en-US" sz="2400" b="1" dirty="0" smtClean="0"/>
              <a:t>sampling distribution for the difference in proportions</a:t>
            </a:r>
            <a:r>
              <a:rPr lang="en-US" sz="2400" dirty="0" smtClean="0"/>
              <a:t> is the result of subtracting one sampling distribution for the proportion from a second sampling distribution for the proportion</a:t>
            </a:r>
          </a:p>
          <a:p>
            <a:pPr>
              <a:spcBef>
                <a:spcPts val="1200"/>
              </a:spcBef>
            </a:pPr>
            <a:r>
              <a:rPr lang="en-US" sz="2400" dirty="0" smtClean="0"/>
              <a:t>The </a:t>
            </a:r>
            <a:r>
              <a:rPr lang="en-US" sz="2400" b="1" dirty="0" smtClean="0"/>
              <a:t>standard error of the difference between population proportions</a:t>
            </a:r>
            <a:r>
              <a:rPr lang="en-US" sz="2400" dirty="0" smtClean="0"/>
              <a:t> describes the variation in the difference between two sample proportions</a:t>
            </a:r>
          </a:p>
          <a:p>
            <a:pPr>
              <a:spcBef>
                <a:spcPts val="1200"/>
              </a:spcBef>
            </a:pPr>
            <a:r>
              <a:rPr lang="en-US" sz="2400" dirty="0" smtClean="0"/>
              <a:t>Formula for the Standard Error for the Difference in Population Proportions:</a:t>
            </a:r>
          </a:p>
        </p:txBody>
      </p:sp>
      <p:graphicFrame>
        <p:nvGraphicFramePr>
          <p:cNvPr id="76804" name="Object 1"/>
          <p:cNvGraphicFramePr>
            <a:graphicFrameLocks noChangeAspect="1"/>
          </p:cNvGraphicFramePr>
          <p:nvPr/>
        </p:nvGraphicFramePr>
        <p:xfrm>
          <a:off x="2746729" y="4552244"/>
          <a:ext cx="5930900" cy="1055688"/>
        </p:xfrm>
        <a:graphic>
          <a:graphicData uri="http://schemas.openxmlformats.org/presentationml/2006/ole">
            <p:oleObj spid="_x0000_s1245186" name="Equation" r:id="rId3" imgW="2032000" imgH="482600" progId="">
              <p:embed/>
            </p:oleObj>
          </a:graphicData>
        </a:graphic>
      </p:graphicFrame>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8184" y="5257801"/>
            <a:ext cx="9652000" cy="574675"/>
          </a:xfrm>
          <a:prstGeom prst="rect">
            <a:avLst/>
          </a:prstGeom>
          <a:solidFill>
            <a:srgbClr val="CCE9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7827" name="Title 1"/>
          <p:cNvSpPr>
            <a:spLocks noGrp="1"/>
          </p:cNvSpPr>
          <p:nvPr>
            <p:ph type="title"/>
          </p:nvPr>
        </p:nvSpPr>
        <p:spPr>
          <a:xfrm>
            <a:off x="838200" y="76200"/>
            <a:ext cx="10515600" cy="914400"/>
          </a:xfrm>
        </p:spPr>
        <p:txBody>
          <a:bodyPr>
            <a:normAutofit fontScale="90000"/>
          </a:bodyPr>
          <a:lstStyle/>
          <a:p>
            <a:pPr>
              <a:lnSpc>
                <a:spcPct val="80000"/>
              </a:lnSpc>
              <a:defRPr/>
            </a:pPr>
            <a:r>
              <a:rPr lang="en-US" smtClean="0"/>
              <a:t>Comparing Two Population Proportions with Independent Samples</a:t>
            </a:r>
          </a:p>
        </p:txBody>
      </p:sp>
      <p:sp>
        <p:nvSpPr>
          <p:cNvPr id="82948" name="Content Placeholder 2"/>
          <p:cNvSpPr>
            <a:spLocks noGrp="1" noRot="1" noChangeAspect="1" noMove="1" noResize="1" noEditPoints="1" noAdjustHandles="1" noChangeArrowheads="1" noChangeShapeType="1" noTextEdit="1"/>
          </p:cNvSpPr>
          <p:nvPr>
            <p:ph idx="1"/>
          </p:nvPr>
        </p:nvSpPr>
        <p:spPr>
          <a:xfrm>
            <a:off x="863600" y="1295400"/>
            <a:ext cx="10972800" cy="4953000"/>
          </a:xfrm>
          <a:blipFill rotWithShape="0">
            <a:blip r:embed="rId3" cstate="print"/>
            <a:stretch>
              <a:fillRect l="-1111" t="-1724" r="-370"/>
            </a:stretch>
          </a:blipFill>
          <a:extLs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Arial" panose="020B0604020202020204" pitchFamily="34" charset="0"/>
              <a:buNone/>
              <a:defRPr/>
            </a:pPr>
            <a:r>
              <a:rPr lang="en-US">
                <a:noFill/>
              </a:rPr>
              <a:t> </a:t>
            </a:r>
          </a:p>
        </p:txBody>
      </p:sp>
      <p:graphicFrame>
        <p:nvGraphicFramePr>
          <p:cNvPr id="77829" name="Object 1"/>
          <p:cNvGraphicFramePr>
            <a:graphicFrameLocks noChangeAspect="1"/>
          </p:cNvGraphicFramePr>
          <p:nvPr/>
        </p:nvGraphicFramePr>
        <p:xfrm>
          <a:off x="3054352" y="3048001"/>
          <a:ext cx="5795433" cy="1031875"/>
        </p:xfrm>
        <a:graphic>
          <a:graphicData uri="http://schemas.openxmlformats.org/presentationml/2006/ole">
            <p:oleObj spid="_x0000_s1246210" name="Equation" r:id="rId4" imgW="2032000" imgH="482600" progId="">
              <p:embed/>
            </p:oleObj>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lstStyle/>
          <a:p>
            <a:pPr eaLnBrk="1" hangingPunct="1"/>
            <a:r>
              <a:rPr lang="en-US" dirty="0" smtClean="0"/>
              <a:t>Why study statistics?</a:t>
            </a:r>
            <a:endParaRPr lang="en-US" b="1" dirty="0" smtClean="0"/>
          </a:p>
        </p:txBody>
      </p:sp>
      <p:sp>
        <p:nvSpPr>
          <p:cNvPr id="6147" name="Content Placeholder 2"/>
          <p:cNvSpPr>
            <a:spLocks noGrp="1"/>
          </p:cNvSpPr>
          <p:nvPr>
            <p:ph idx="1"/>
          </p:nvPr>
        </p:nvSpPr>
        <p:spPr>
          <a:xfrm>
            <a:off x="304800" y="1371601"/>
            <a:ext cx="11684000" cy="4805363"/>
          </a:xfrm>
        </p:spPr>
        <p:txBody>
          <a:bodyPr>
            <a:normAutofit fontScale="92500" lnSpcReduction="10000"/>
          </a:bodyPr>
          <a:lstStyle/>
          <a:p>
            <a:r>
              <a:rPr lang="en-US" sz="2400" dirty="0" smtClean="0"/>
              <a:t>2)  75% more interracial marriages are occurring this year than 25 years ago. </a:t>
            </a:r>
            <a:r>
              <a:rPr lang="en-US" sz="2400" b="1" dirty="0" smtClean="0"/>
              <a:t>Thus, our society accepts interracial marriages.</a:t>
            </a:r>
          </a:p>
          <a:p>
            <a:endParaRPr lang="en-US" sz="2400" b="1" dirty="0" smtClean="0"/>
          </a:p>
          <a:p>
            <a:r>
              <a:rPr lang="en-US" sz="2400" dirty="0" smtClean="0"/>
              <a:t>A major flaw is that we don't have the information that we need. What is the rate at which marriages are occurring? Suppose only 1% of  marriages 25 years ago were interracial and so now 1.75% of marriages are interracial (1.75 is 75% higher than 1). </a:t>
            </a:r>
          </a:p>
          <a:p>
            <a:r>
              <a:rPr lang="en-US" sz="2400" dirty="0" smtClean="0"/>
              <a:t>But this latter number is hardly evidence suggesting the acceptability of interracial marriages. </a:t>
            </a:r>
          </a:p>
          <a:p>
            <a:endParaRPr lang="en-US" sz="2400" dirty="0" smtClean="0"/>
          </a:p>
          <a:p>
            <a:r>
              <a:rPr lang="en-US" sz="2400" dirty="0" smtClean="0"/>
              <a:t>In addition, the statistic provided does not rule out the possibility that the number of interracial marriages has seen dramatic fluctuations over the years and this year is not the highest. Again, there is simply not enough information to understand fully the impact of the statistics.</a:t>
            </a:r>
            <a:endParaRPr lang="en-US" sz="2400" b="1" dirty="0" smtClean="0"/>
          </a:p>
          <a:p>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anim calcmode="lin" valueType="num">
                                      <p:cBhvr additive="base">
                                        <p:cTn id="7"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7">
                                            <p:txEl>
                                              <p:pRg st="3" end="3"/>
                                            </p:txEl>
                                          </p:spTgt>
                                        </p:tgtEl>
                                        <p:attrNameLst>
                                          <p:attrName>style.visibility</p:attrName>
                                        </p:attrNameLst>
                                      </p:cBhvr>
                                      <p:to>
                                        <p:strVal val="visible"/>
                                      </p:to>
                                    </p:set>
                                    <p:anim calcmode="lin" valueType="num">
                                      <p:cBhvr additive="base">
                                        <p:cTn id="11"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7">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7">
                                            <p:txEl>
                                              <p:pRg st="5" end="5"/>
                                            </p:txEl>
                                          </p:spTgt>
                                        </p:tgtEl>
                                        <p:attrNameLst>
                                          <p:attrName>style.visibility</p:attrName>
                                        </p:attrNameLst>
                                      </p:cBhvr>
                                      <p:to>
                                        <p:strVal val="visible"/>
                                      </p:to>
                                    </p:set>
                                    <p:anim calcmode="lin" valueType="num">
                                      <p:cBhvr additive="base">
                                        <p:cTn id="15" dur="500" fill="hold"/>
                                        <p:tgtEl>
                                          <p:spTgt spid="6147">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14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383822"/>
            <a:ext cx="11763021" cy="5779911"/>
          </a:xfrm>
        </p:spPr>
        <p:txBody>
          <a:bodyPr>
            <a:noAutofit/>
          </a:bodyPr>
          <a:lstStyle/>
          <a:p>
            <a:pPr>
              <a:buNone/>
            </a:pPr>
            <a:r>
              <a:rPr lang="en-US" sz="2400" dirty="0" smtClean="0">
                <a:solidFill>
                  <a:schemeClr val="tx1"/>
                </a:solidFill>
              </a:rPr>
              <a:t>A </a:t>
            </a:r>
            <a:r>
              <a:rPr lang="en-US" sz="2400" b="1" dirty="0" smtClean="0">
                <a:solidFill>
                  <a:srgbClr val="00B050"/>
                </a:solidFill>
              </a:rPr>
              <a:t>pie chart </a:t>
            </a:r>
            <a:r>
              <a:rPr lang="en-US" sz="2400" dirty="0" smtClean="0">
                <a:solidFill>
                  <a:schemeClr val="tx1"/>
                </a:solidFill>
              </a:rPr>
              <a:t>is more commonly used to display percentages, although it can be used </a:t>
            </a:r>
          </a:p>
          <a:p>
            <a:pPr>
              <a:buNone/>
            </a:pPr>
            <a:r>
              <a:rPr lang="en-US" sz="2400" dirty="0" smtClean="0">
                <a:solidFill>
                  <a:schemeClr val="tx1"/>
                </a:solidFill>
              </a:rPr>
              <a:t>to display frequencies or relative frequencies. The whole pie (or circle) represents </a:t>
            </a:r>
          </a:p>
          <a:p>
            <a:pPr>
              <a:buNone/>
            </a:pPr>
            <a:r>
              <a:rPr lang="en-US" sz="2400" dirty="0" smtClean="0">
                <a:solidFill>
                  <a:schemeClr val="tx1"/>
                </a:solidFill>
              </a:rPr>
              <a:t>the total sample or population. Then we divide the pie into different portions that </a:t>
            </a:r>
          </a:p>
          <a:p>
            <a:pPr>
              <a:buNone/>
            </a:pPr>
            <a:r>
              <a:rPr lang="en-US" sz="2400" dirty="0" smtClean="0">
                <a:solidFill>
                  <a:schemeClr val="tx1"/>
                </a:solidFill>
              </a:rPr>
              <a:t>represent the different categories.</a:t>
            </a:r>
          </a:p>
          <a:p>
            <a:pPr>
              <a:buNone/>
            </a:pPr>
            <a:endParaRPr lang="en-US" sz="2400" dirty="0" smtClean="0">
              <a:solidFill>
                <a:schemeClr val="tx1"/>
              </a:solidFill>
            </a:endParaRPr>
          </a:p>
          <a:p>
            <a:pPr>
              <a:buNone/>
            </a:pPr>
            <a:r>
              <a:rPr lang="en-US" sz="2400" dirty="0" smtClean="0">
                <a:solidFill>
                  <a:schemeClr val="tx1"/>
                </a:solidFill>
              </a:rPr>
              <a:t>As we know, a circle contains 360 degrees. To construct a pie chart, we multiply </a:t>
            </a:r>
          </a:p>
          <a:p>
            <a:pPr>
              <a:buNone/>
            </a:pPr>
            <a:r>
              <a:rPr lang="en-US" sz="2400" dirty="0" smtClean="0">
                <a:solidFill>
                  <a:schemeClr val="tx1"/>
                </a:solidFill>
              </a:rPr>
              <a:t>360 by the relative frequency of each category to obtain the degree measure or </a:t>
            </a:r>
          </a:p>
          <a:p>
            <a:pPr>
              <a:buNone/>
            </a:pPr>
            <a:r>
              <a:rPr lang="en-US" sz="2400" dirty="0" smtClean="0">
                <a:solidFill>
                  <a:schemeClr val="tx1"/>
                </a:solidFill>
              </a:rPr>
              <a:t>size of the angle for the corresponding category. </a:t>
            </a:r>
          </a:p>
          <a:p>
            <a:pPr>
              <a:buNone/>
            </a:pPr>
            <a:endParaRPr lang="en-US" sz="2400" dirty="0" smtClean="0">
              <a:solidFill>
                <a:schemeClr val="tx1"/>
              </a:solidFill>
            </a:endParaRPr>
          </a:p>
          <a:p>
            <a:pPr>
              <a:buNone/>
            </a:pPr>
            <a:r>
              <a:rPr lang="en-US" sz="2400" dirty="0" smtClean="0">
                <a:solidFill>
                  <a:schemeClr val="tx1"/>
                </a:solidFill>
              </a:rPr>
              <a:t>Table 3 shows the calculation of angle sizes for the various categories of Table 2.</a:t>
            </a:r>
          </a:p>
          <a:p>
            <a:pPr>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304800" y="76200"/>
            <a:ext cx="11582400" cy="990600"/>
          </a:xfrm>
        </p:spPr>
        <p:txBody>
          <a:bodyPr>
            <a:normAutofit/>
          </a:bodyPr>
          <a:lstStyle/>
          <a:p>
            <a:pPr>
              <a:lnSpc>
                <a:spcPct val="80000"/>
              </a:lnSpc>
              <a:defRPr/>
            </a:pPr>
            <a:r>
              <a:rPr lang="en-US" smtClean="0"/>
              <a:t>Using a Confidence Interval to Compare the Difference Between Two Proportions</a:t>
            </a:r>
          </a:p>
        </p:txBody>
      </p:sp>
      <p:sp>
        <p:nvSpPr>
          <p:cNvPr id="83971" name="Content Placeholder 2"/>
          <p:cNvSpPr>
            <a:spLocks noGrp="1" noRot="1" noChangeAspect="1" noMove="1" noResize="1" noEditPoints="1" noAdjustHandles="1" noChangeArrowheads="1" noChangeShapeType="1" noTextEdit="1"/>
          </p:cNvSpPr>
          <p:nvPr>
            <p:ph idx="1"/>
          </p:nvPr>
        </p:nvSpPr>
        <p:spPr>
          <a:blipFill rotWithShape="0">
            <a:blip r:embed="rId3" cstate="print"/>
            <a:stretch>
              <a:fillRect l="-1546" t="-2030" r="-2318"/>
            </a:stretch>
          </a:blipFill>
          <a:extLs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Arial" panose="020B0604020202020204" pitchFamily="34" charset="0"/>
              <a:buNone/>
              <a:defRPr/>
            </a:pPr>
            <a:r>
              <a:rPr lang="en-US">
                <a:noFill/>
              </a:rPr>
              <a:t> </a:t>
            </a:r>
          </a:p>
        </p:txBody>
      </p:sp>
      <p:graphicFrame>
        <p:nvGraphicFramePr>
          <p:cNvPr id="78852" name="Object 1"/>
          <p:cNvGraphicFramePr>
            <a:graphicFrameLocks noChangeAspect="1"/>
          </p:cNvGraphicFramePr>
          <p:nvPr/>
        </p:nvGraphicFramePr>
        <p:xfrm>
          <a:off x="2800351" y="4114800"/>
          <a:ext cx="5960533" cy="1398588"/>
        </p:xfrm>
        <a:graphic>
          <a:graphicData uri="http://schemas.openxmlformats.org/presentationml/2006/ole">
            <p:oleObj spid="_x0000_s1247234" name="Equation" r:id="rId4" imgW="1955800" imgH="609600" progId="">
              <p:embed/>
            </p:oleObj>
          </a:graphicData>
        </a:graphic>
      </p:graphicFrame>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203200" y="76200"/>
            <a:ext cx="11785600" cy="990600"/>
          </a:xfrm>
        </p:spPr>
        <p:txBody>
          <a:bodyPr>
            <a:normAutofit/>
          </a:bodyPr>
          <a:lstStyle/>
          <a:p>
            <a:pPr>
              <a:lnSpc>
                <a:spcPct val="80000"/>
              </a:lnSpc>
              <a:defRPr/>
            </a:pPr>
            <a:r>
              <a:rPr lang="en-US" smtClean="0"/>
              <a:t>Conducting a Hypothesis Test to Compare the Difference Between Two Proportions</a:t>
            </a:r>
          </a:p>
        </p:txBody>
      </p:sp>
      <p:sp>
        <p:nvSpPr>
          <p:cNvPr id="79875" name="Content Placeholder 2"/>
          <p:cNvSpPr>
            <a:spLocks noGrp="1"/>
          </p:cNvSpPr>
          <p:nvPr>
            <p:ph idx="1"/>
          </p:nvPr>
        </p:nvSpPr>
        <p:spPr>
          <a:xfrm>
            <a:off x="609600" y="1295400"/>
            <a:ext cx="10972800" cy="457200"/>
          </a:xfrm>
        </p:spPr>
        <p:txBody>
          <a:bodyPr>
            <a:normAutofit/>
          </a:bodyPr>
          <a:lstStyle/>
          <a:p>
            <a:pPr>
              <a:spcBef>
                <a:spcPts val="1800"/>
              </a:spcBef>
              <a:buFont typeface="Arial" panose="020B0604020202020204" pitchFamily="34" charset="0"/>
              <a:buNone/>
              <a:defRPr/>
            </a:pPr>
            <a:r>
              <a:rPr lang="en-US" sz="2400" dirty="0" smtClean="0"/>
              <a:t>Three possible hypothesis statements:</a:t>
            </a:r>
            <a:endParaRPr lang="en-US" sz="2400" baseline="-25000" dirty="0" smtClean="0"/>
          </a:p>
        </p:txBody>
      </p:sp>
      <p:sp>
        <p:nvSpPr>
          <p:cNvPr id="79876" name="Rectangle 12"/>
          <p:cNvSpPr>
            <a:spLocks noChangeArrowheads="1"/>
          </p:cNvSpPr>
          <p:nvPr/>
        </p:nvSpPr>
        <p:spPr bwMode="auto">
          <a:xfrm>
            <a:off x="4368800" y="2133600"/>
            <a:ext cx="3352800" cy="3657600"/>
          </a:xfrm>
          <a:prstGeom prst="rect">
            <a:avLst/>
          </a:prstGeom>
          <a:solidFill>
            <a:srgbClr val="CCE9AD"/>
          </a:solidFill>
          <a:ln w="19050" algn="ctr">
            <a:solidFill>
              <a:schemeClr val="tx1"/>
            </a:solidFill>
            <a:miter lim="800000"/>
            <a:headEnd/>
            <a:tailEnd/>
          </a:ln>
        </p:spPr>
        <p:txBody>
          <a:bodyPr wrap="none" anchor="ctr"/>
          <a:lstStyle/>
          <a:p>
            <a:pPr eaLnBrk="1" hangingPunct="1"/>
            <a:endParaRPr lang="en-US"/>
          </a:p>
        </p:txBody>
      </p:sp>
      <p:sp>
        <p:nvSpPr>
          <p:cNvPr id="79877" name="Rectangle 11"/>
          <p:cNvSpPr>
            <a:spLocks noChangeArrowheads="1"/>
          </p:cNvSpPr>
          <p:nvPr/>
        </p:nvSpPr>
        <p:spPr bwMode="auto">
          <a:xfrm>
            <a:off x="8229600" y="2133600"/>
            <a:ext cx="3352800" cy="3657600"/>
          </a:xfrm>
          <a:prstGeom prst="rect">
            <a:avLst/>
          </a:prstGeom>
          <a:solidFill>
            <a:srgbClr val="CCE9AD"/>
          </a:solidFill>
          <a:ln w="19050" algn="ctr">
            <a:solidFill>
              <a:schemeClr val="tx1"/>
            </a:solidFill>
            <a:miter lim="800000"/>
            <a:headEnd/>
            <a:tailEnd/>
          </a:ln>
        </p:spPr>
        <p:txBody>
          <a:bodyPr wrap="none" anchor="ctr"/>
          <a:lstStyle/>
          <a:p>
            <a:pPr eaLnBrk="1" hangingPunct="1"/>
            <a:endParaRPr lang="en-US"/>
          </a:p>
        </p:txBody>
      </p:sp>
      <p:sp>
        <p:nvSpPr>
          <p:cNvPr id="79878" name="Text Box 7"/>
          <p:cNvSpPr txBox="1">
            <a:spLocks noChangeArrowheads="1"/>
          </p:cNvSpPr>
          <p:nvPr/>
        </p:nvSpPr>
        <p:spPr bwMode="auto">
          <a:xfrm>
            <a:off x="8128000" y="2286000"/>
            <a:ext cx="3657600" cy="3386138"/>
          </a:xfrm>
          <a:prstGeom prst="rect">
            <a:avLst/>
          </a:prstGeom>
          <a:noFill/>
          <a:ln w="19050" algn="ctr">
            <a:noFill/>
            <a:miter lim="800000"/>
            <a:headEnd/>
            <a:tailEnd/>
          </a:ln>
          <a:effectLst/>
        </p:spPr>
        <p:txBody>
          <a:bodyPr>
            <a:spAutoFit/>
          </a:bodyPr>
          <a:lstStyle/>
          <a:p>
            <a:pPr algn="ctr" eaLnBrk="1" hangingPunct="1"/>
            <a:r>
              <a:rPr lang="en-US" sz="2400"/>
              <a:t>One-tail test: (Lower tail)</a:t>
            </a:r>
          </a:p>
          <a:p>
            <a:pPr algn="ctr" eaLnBrk="1" hangingPunct="1"/>
            <a:endParaRPr lang="en-US" sz="2400"/>
          </a:p>
          <a:p>
            <a:pPr algn="ctr" eaLnBrk="1" hangingPunct="1"/>
            <a:r>
              <a:rPr lang="en-US" sz="2400" i="1"/>
              <a:t>H</a:t>
            </a:r>
            <a:r>
              <a:rPr lang="en-US" sz="2400" baseline="-25000"/>
              <a:t>0</a:t>
            </a:r>
            <a:r>
              <a:rPr lang="en-US" sz="2400"/>
              <a:t>: </a:t>
            </a:r>
            <a:r>
              <a:rPr lang="en-US" sz="2400" i="1"/>
              <a:t>p</a:t>
            </a:r>
            <a:r>
              <a:rPr lang="en-US" sz="2400" baseline="-25000"/>
              <a:t>1</a:t>
            </a:r>
            <a:r>
              <a:rPr lang="en-US" sz="2400"/>
              <a:t> </a:t>
            </a:r>
            <a:r>
              <a:rPr lang="en-US" sz="2400" b="1">
                <a:sym typeface="Symbol" pitchFamily="18" charset="2"/>
              </a:rPr>
              <a:t></a:t>
            </a:r>
            <a:r>
              <a:rPr lang="en-US" sz="2400"/>
              <a:t> </a:t>
            </a:r>
            <a:r>
              <a:rPr lang="en-US" sz="2400" i="1"/>
              <a:t>p</a:t>
            </a:r>
            <a:r>
              <a:rPr lang="en-US" sz="2400" baseline="-25000"/>
              <a:t>2</a:t>
            </a:r>
            <a:endParaRPr lang="en-US" sz="2400">
              <a:sym typeface="Symbol" pitchFamily="18" charset="2"/>
            </a:endParaRPr>
          </a:p>
          <a:p>
            <a:pPr algn="ctr" eaLnBrk="1" hangingPunct="1"/>
            <a:r>
              <a:rPr lang="en-US" sz="2400" i="1"/>
              <a:t>H</a:t>
            </a:r>
            <a:r>
              <a:rPr lang="en-US" sz="2400" baseline="-25000"/>
              <a:t>A</a:t>
            </a:r>
            <a:r>
              <a:rPr lang="en-US" sz="2400"/>
              <a:t>: </a:t>
            </a:r>
            <a:r>
              <a:rPr lang="en-US" sz="2400" i="1"/>
              <a:t>p</a:t>
            </a:r>
            <a:r>
              <a:rPr lang="en-US" sz="2400" baseline="-25000"/>
              <a:t>1</a:t>
            </a:r>
            <a:r>
              <a:rPr lang="en-US" sz="2400"/>
              <a:t> &lt; </a:t>
            </a:r>
            <a:r>
              <a:rPr lang="en-US" sz="2400" i="1"/>
              <a:t>p</a:t>
            </a:r>
            <a:r>
              <a:rPr lang="en-US" sz="2400" baseline="-25000"/>
              <a:t>2</a:t>
            </a:r>
            <a:endParaRPr lang="en-US" sz="2400">
              <a:sym typeface="Symbol" pitchFamily="18" charset="2"/>
            </a:endParaRPr>
          </a:p>
          <a:p>
            <a:pPr algn="ctr" eaLnBrk="1" hangingPunct="1"/>
            <a:endParaRPr lang="en-US" sz="1100">
              <a:sym typeface="Symbol" pitchFamily="18" charset="2"/>
            </a:endParaRPr>
          </a:p>
          <a:p>
            <a:pPr algn="ctr" eaLnBrk="1" hangingPunct="1"/>
            <a:r>
              <a:rPr lang="en-US" sz="2400">
                <a:sym typeface="Symbol" pitchFamily="18" charset="2"/>
              </a:rPr>
              <a:t>i.e.,</a:t>
            </a:r>
          </a:p>
          <a:p>
            <a:pPr algn="ctr" eaLnBrk="1" hangingPunct="1"/>
            <a:endParaRPr lang="en-US" sz="1100">
              <a:sym typeface="Symbol" pitchFamily="18" charset="2"/>
            </a:endParaRPr>
          </a:p>
          <a:p>
            <a:pPr algn="ctr" eaLnBrk="1" hangingPunct="1"/>
            <a:r>
              <a:rPr lang="en-US" sz="2400" i="1"/>
              <a:t>H</a:t>
            </a:r>
            <a:r>
              <a:rPr lang="en-US" sz="2400" baseline="-25000"/>
              <a:t>0</a:t>
            </a:r>
            <a:r>
              <a:rPr lang="en-US" sz="2400"/>
              <a:t>: </a:t>
            </a:r>
            <a:r>
              <a:rPr lang="en-US" sz="2400" i="1"/>
              <a:t>p</a:t>
            </a:r>
            <a:r>
              <a:rPr lang="en-US" sz="2400" baseline="-25000"/>
              <a:t>1</a:t>
            </a:r>
            <a:r>
              <a:rPr lang="en-US" sz="2400"/>
              <a:t> – </a:t>
            </a:r>
            <a:r>
              <a:rPr lang="en-US" sz="2400" i="1"/>
              <a:t>p</a:t>
            </a:r>
            <a:r>
              <a:rPr lang="en-US" sz="2400" baseline="-25000"/>
              <a:t>2</a:t>
            </a:r>
            <a:r>
              <a:rPr lang="en-US" sz="2400"/>
              <a:t> </a:t>
            </a:r>
            <a:r>
              <a:rPr lang="en-US" sz="2400" b="1">
                <a:sym typeface="Symbol" pitchFamily="18" charset="2"/>
              </a:rPr>
              <a:t></a:t>
            </a:r>
            <a:r>
              <a:rPr lang="en-US" sz="2400">
                <a:sym typeface="Symbol" pitchFamily="18" charset="2"/>
              </a:rPr>
              <a:t> 0</a:t>
            </a:r>
          </a:p>
          <a:p>
            <a:pPr algn="ctr" eaLnBrk="1" hangingPunct="1"/>
            <a:r>
              <a:rPr lang="en-US" sz="2400" i="1"/>
              <a:t>H</a:t>
            </a:r>
            <a:r>
              <a:rPr lang="en-US" sz="2400" baseline="-25000"/>
              <a:t>A</a:t>
            </a:r>
            <a:r>
              <a:rPr lang="en-US" sz="2400"/>
              <a:t>: </a:t>
            </a:r>
            <a:r>
              <a:rPr lang="en-US" sz="2400" i="1"/>
              <a:t>p</a:t>
            </a:r>
            <a:r>
              <a:rPr lang="en-US" sz="2400" baseline="-25000"/>
              <a:t>1</a:t>
            </a:r>
            <a:r>
              <a:rPr lang="en-US" sz="2400"/>
              <a:t> – </a:t>
            </a:r>
            <a:r>
              <a:rPr lang="en-US" sz="2400" i="1"/>
              <a:t>p</a:t>
            </a:r>
            <a:r>
              <a:rPr lang="en-US" sz="2400" baseline="-25000"/>
              <a:t>2</a:t>
            </a:r>
            <a:r>
              <a:rPr lang="en-US" sz="2400"/>
              <a:t> </a:t>
            </a:r>
            <a:r>
              <a:rPr lang="en-US" sz="2400">
                <a:sym typeface="Symbol" pitchFamily="18" charset="2"/>
              </a:rPr>
              <a:t>&lt; 0</a:t>
            </a:r>
          </a:p>
        </p:txBody>
      </p:sp>
      <p:sp>
        <p:nvSpPr>
          <p:cNvPr id="79879" name="Text Box 8"/>
          <p:cNvSpPr txBox="1">
            <a:spLocks noChangeArrowheads="1"/>
          </p:cNvSpPr>
          <p:nvPr/>
        </p:nvSpPr>
        <p:spPr bwMode="auto">
          <a:xfrm>
            <a:off x="4267200" y="2286000"/>
            <a:ext cx="3657600" cy="3328988"/>
          </a:xfrm>
          <a:prstGeom prst="rect">
            <a:avLst/>
          </a:prstGeom>
          <a:noFill/>
          <a:ln w="19050" algn="ctr">
            <a:noFill/>
            <a:miter lim="800000"/>
            <a:headEnd/>
            <a:tailEnd/>
          </a:ln>
          <a:effectLst/>
        </p:spPr>
        <p:txBody>
          <a:bodyPr>
            <a:spAutoFit/>
          </a:bodyPr>
          <a:lstStyle/>
          <a:p>
            <a:pPr algn="ctr" eaLnBrk="1" hangingPunct="1"/>
            <a:r>
              <a:rPr lang="en-US" sz="2400"/>
              <a:t>One-tail test: (Upper tail)</a:t>
            </a:r>
          </a:p>
          <a:p>
            <a:pPr algn="ctr" eaLnBrk="1" hangingPunct="1"/>
            <a:endParaRPr lang="en-US" sz="2400"/>
          </a:p>
          <a:p>
            <a:pPr algn="ctr" eaLnBrk="1" hangingPunct="1"/>
            <a:r>
              <a:rPr lang="en-US" sz="2400" i="1"/>
              <a:t>H</a:t>
            </a:r>
            <a:r>
              <a:rPr lang="en-US" sz="2400" baseline="-25000"/>
              <a:t>0</a:t>
            </a:r>
            <a:r>
              <a:rPr lang="en-US" sz="2400"/>
              <a:t>: </a:t>
            </a:r>
            <a:r>
              <a:rPr lang="en-US" sz="2400" i="1"/>
              <a:t>p</a:t>
            </a:r>
            <a:r>
              <a:rPr lang="en-US" sz="2400" baseline="-25000"/>
              <a:t>1</a:t>
            </a:r>
            <a:r>
              <a:rPr lang="en-US" sz="2400"/>
              <a:t> ≤ </a:t>
            </a:r>
            <a:r>
              <a:rPr lang="en-US" sz="2400" i="1"/>
              <a:t>p</a:t>
            </a:r>
            <a:r>
              <a:rPr lang="en-US" sz="2400" baseline="-25000"/>
              <a:t>2</a:t>
            </a:r>
            <a:endParaRPr lang="en-US" sz="2400" baseline="-25000">
              <a:sym typeface="Symbol" pitchFamily="18" charset="2"/>
            </a:endParaRPr>
          </a:p>
          <a:p>
            <a:pPr algn="ctr" eaLnBrk="1" hangingPunct="1"/>
            <a:r>
              <a:rPr lang="en-US" sz="2400" i="1"/>
              <a:t>H</a:t>
            </a:r>
            <a:r>
              <a:rPr lang="en-US" sz="2400" baseline="-25000"/>
              <a:t>A</a:t>
            </a:r>
            <a:r>
              <a:rPr lang="en-US" sz="2400"/>
              <a:t>: </a:t>
            </a:r>
            <a:r>
              <a:rPr lang="en-US" sz="2400" i="1"/>
              <a:t>p</a:t>
            </a:r>
            <a:r>
              <a:rPr lang="en-US" sz="2400" baseline="-25000"/>
              <a:t>1</a:t>
            </a:r>
            <a:r>
              <a:rPr lang="en-US" sz="2400"/>
              <a:t> </a:t>
            </a:r>
            <a:r>
              <a:rPr lang="en-US" sz="2400">
                <a:sym typeface="Symbol" pitchFamily="18" charset="2"/>
              </a:rPr>
              <a:t>&gt;</a:t>
            </a:r>
            <a:r>
              <a:rPr lang="en-US" sz="2400"/>
              <a:t> </a:t>
            </a:r>
            <a:r>
              <a:rPr lang="en-US" sz="2400" i="1"/>
              <a:t>p</a:t>
            </a:r>
            <a:r>
              <a:rPr lang="en-US" sz="2400" baseline="-25000"/>
              <a:t>2</a:t>
            </a:r>
          </a:p>
          <a:p>
            <a:pPr algn="ctr" eaLnBrk="1" hangingPunct="1"/>
            <a:endParaRPr lang="en-US" sz="1100" baseline="-25000"/>
          </a:p>
          <a:p>
            <a:pPr algn="ctr" eaLnBrk="1" hangingPunct="1"/>
            <a:r>
              <a:rPr lang="en-US" sz="2400"/>
              <a:t>i.e.,</a:t>
            </a:r>
          </a:p>
          <a:p>
            <a:pPr algn="ctr" eaLnBrk="1" hangingPunct="1"/>
            <a:endParaRPr lang="en-US" sz="1100"/>
          </a:p>
          <a:p>
            <a:pPr algn="ctr" eaLnBrk="1" hangingPunct="1"/>
            <a:r>
              <a:rPr lang="en-US" sz="2400" i="1"/>
              <a:t>H</a:t>
            </a:r>
            <a:r>
              <a:rPr lang="en-US" sz="2400" baseline="-25000"/>
              <a:t>0</a:t>
            </a:r>
            <a:r>
              <a:rPr lang="en-US" sz="2400"/>
              <a:t>: </a:t>
            </a:r>
            <a:r>
              <a:rPr lang="en-US" sz="2400" i="1"/>
              <a:t>p</a:t>
            </a:r>
            <a:r>
              <a:rPr lang="en-US" sz="2400" baseline="-25000"/>
              <a:t>1</a:t>
            </a:r>
            <a:r>
              <a:rPr lang="en-US" sz="2400"/>
              <a:t> – </a:t>
            </a:r>
            <a:r>
              <a:rPr lang="en-US" sz="2400" i="1"/>
              <a:t>p</a:t>
            </a:r>
            <a:r>
              <a:rPr lang="en-US" sz="2400" baseline="-25000"/>
              <a:t>2</a:t>
            </a:r>
            <a:r>
              <a:rPr lang="en-US" sz="2400"/>
              <a:t> </a:t>
            </a:r>
            <a:r>
              <a:rPr lang="en-US" sz="2400">
                <a:sym typeface="Symbol" pitchFamily="18" charset="2"/>
              </a:rPr>
              <a:t>≤ 0</a:t>
            </a:r>
          </a:p>
          <a:p>
            <a:pPr algn="ctr" eaLnBrk="1" hangingPunct="1"/>
            <a:r>
              <a:rPr lang="en-US" sz="2400" i="1"/>
              <a:t>H</a:t>
            </a:r>
            <a:r>
              <a:rPr lang="en-US" sz="2400" baseline="-25000"/>
              <a:t>A</a:t>
            </a:r>
            <a:r>
              <a:rPr lang="en-US" sz="2400"/>
              <a:t>: </a:t>
            </a:r>
            <a:r>
              <a:rPr lang="en-US" sz="2400" i="1"/>
              <a:t>p</a:t>
            </a:r>
            <a:r>
              <a:rPr lang="en-US" sz="2400" baseline="-25000"/>
              <a:t>1</a:t>
            </a:r>
            <a:r>
              <a:rPr lang="en-US" sz="2400"/>
              <a:t> – </a:t>
            </a:r>
            <a:r>
              <a:rPr lang="en-US" sz="2400" i="1"/>
              <a:t>p</a:t>
            </a:r>
            <a:r>
              <a:rPr lang="en-US" sz="2400" baseline="-25000"/>
              <a:t>2</a:t>
            </a:r>
            <a:r>
              <a:rPr lang="en-US" sz="2400"/>
              <a:t> </a:t>
            </a:r>
            <a:r>
              <a:rPr lang="en-US" sz="2400">
                <a:sym typeface="Symbol" pitchFamily="18" charset="2"/>
              </a:rPr>
              <a:t>&gt; 0</a:t>
            </a:r>
          </a:p>
        </p:txBody>
      </p:sp>
      <p:sp>
        <p:nvSpPr>
          <p:cNvPr id="79880" name="Rectangle 14"/>
          <p:cNvSpPr>
            <a:spLocks noChangeArrowheads="1"/>
          </p:cNvSpPr>
          <p:nvPr/>
        </p:nvSpPr>
        <p:spPr bwMode="auto">
          <a:xfrm>
            <a:off x="508000" y="2133600"/>
            <a:ext cx="3352800" cy="3657600"/>
          </a:xfrm>
          <a:prstGeom prst="rect">
            <a:avLst/>
          </a:prstGeom>
          <a:solidFill>
            <a:srgbClr val="CCE9AD"/>
          </a:solidFill>
          <a:ln w="19050" algn="ctr">
            <a:solidFill>
              <a:schemeClr val="tx1"/>
            </a:solidFill>
            <a:miter lim="800000"/>
            <a:headEnd/>
            <a:tailEnd/>
          </a:ln>
        </p:spPr>
        <p:txBody>
          <a:bodyPr wrap="none" anchor="ctr"/>
          <a:lstStyle/>
          <a:p>
            <a:pPr eaLnBrk="1" hangingPunct="1"/>
            <a:endParaRPr lang="en-US"/>
          </a:p>
        </p:txBody>
      </p:sp>
      <p:sp>
        <p:nvSpPr>
          <p:cNvPr id="79881" name="Text Box 15"/>
          <p:cNvSpPr txBox="1">
            <a:spLocks noChangeArrowheads="1"/>
          </p:cNvSpPr>
          <p:nvPr/>
        </p:nvSpPr>
        <p:spPr bwMode="auto">
          <a:xfrm>
            <a:off x="406400" y="2286000"/>
            <a:ext cx="3657600" cy="3328988"/>
          </a:xfrm>
          <a:prstGeom prst="rect">
            <a:avLst/>
          </a:prstGeom>
          <a:noFill/>
          <a:ln w="19050" algn="ctr">
            <a:noFill/>
            <a:miter lim="800000"/>
            <a:headEnd/>
            <a:tailEnd/>
          </a:ln>
          <a:effectLst/>
        </p:spPr>
        <p:txBody>
          <a:bodyPr>
            <a:spAutoFit/>
          </a:bodyPr>
          <a:lstStyle/>
          <a:p>
            <a:pPr algn="ctr" eaLnBrk="1" hangingPunct="1"/>
            <a:r>
              <a:rPr lang="en-US" sz="2400"/>
              <a:t>Two-tail test:</a:t>
            </a:r>
          </a:p>
          <a:p>
            <a:pPr algn="ctr" eaLnBrk="1" hangingPunct="1"/>
            <a:endParaRPr lang="en-US" sz="2400"/>
          </a:p>
          <a:p>
            <a:pPr algn="ctr" eaLnBrk="1" hangingPunct="1"/>
            <a:endParaRPr lang="en-US" sz="2400"/>
          </a:p>
          <a:p>
            <a:pPr algn="ctr" eaLnBrk="1" hangingPunct="1"/>
            <a:r>
              <a:rPr lang="en-US" sz="2400" i="1"/>
              <a:t>H</a:t>
            </a:r>
            <a:r>
              <a:rPr lang="en-US" sz="2400" baseline="-25000"/>
              <a:t>0</a:t>
            </a:r>
            <a:r>
              <a:rPr lang="en-US" sz="2400"/>
              <a:t>: </a:t>
            </a:r>
            <a:r>
              <a:rPr lang="en-US" sz="2400" i="1"/>
              <a:t>p</a:t>
            </a:r>
            <a:r>
              <a:rPr lang="en-US" sz="2400" baseline="-25000"/>
              <a:t>1</a:t>
            </a:r>
            <a:r>
              <a:rPr lang="en-US" sz="2400"/>
              <a:t> = </a:t>
            </a:r>
            <a:r>
              <a:rPr lang="en-US" sz="2400" i="1"/>
              <a:t>p</a:t>
            </a:r>
            <a:r>
              <a:rPr lang="en-US" sz="2400" baseline="-25000"/>
              <a:t>2</a:t>
            </a:r>
            <a:endParaRPr lang="en-US" sz="2400" baseline="-25000">
              <a:sym typeface="Symbol" pitchFamily="18" charset="2"/>
            </a:endParaRPr>
          </a:p>
          <a:p>
            <a:pPr algn="ctr" eaLnBrk="1" hangingPunct="1"/>
            <a:r>
              <a:rPr lang="en-US" sz="2400" i="1"/>
              <a:t>H</a:t>
            </a:r>
            <a:r>
              <a:rPr lang="en-US" sz="2400" baseline="-25000"/>
              <a:t>A</a:t>
            </a:r>
            <a:r>
              <a:rPr lang="en-US" sz="2400" i="1"/>
              <a:t>:</a:t>
            </a:r>
            <a:r>
              <a:rPr lang="en-US" sz="2400"/>
              <a:t> </a:t>
            </a:r>
            <a:r>
              <a:rPr lang="en-US" sz="2400" i="1"/>
              <a:t>p</a:t>
            </a:r>
            <a:r>
              <a:rPr lang="en-US" sz="2400" baseline="-25000"/>
              <a:t>1</a:t>
            </a:r>
            <a:r>
              <a:rPr lang="en-US" sz="2400"/>
              <a:t> </a:t>
            </a:r>
            <a:r>
              <a:rPr lang="en-US" sz="2400">
                <a:sym typeface="Symbol" pitchFamily="18" charset="2"/>
              </a:rPr>
              <a:t>≠</a:t>
            </a:r>
            <a:r>
              <a:rPr lang="en-US" sz="2400"/>
              <a:t> </a:t>
            </a:r>
            <a:r>
              <a:rPr lang="en-US" sz="2400" i="1"/>
              <a:t>p</a:t>
            </a:r>
            <a:r>
              <a:rPr lang="en-US" sz="2400" baseline="-25000"/>
              <a:t>2</a:t>
            </a:r>
          </a:p>
          <a:p>
            <a:pPr algn="ctr" eaLnBrk="1" hangingPunct="1"/>
            <a:endParaRPr lang="en-US" sz="1100" baseline="-25000"/>
          </a:p>
          <a:p>
            <a:pPr algn="ctr" eaLnBrk="1" hangingPunct="1"/>
            <a:r>
              <a:rPr lang="en-US" sz="2400"/>
              <a:t>i.e.,</a:t>
            </a:r>
          </a:p>
          <a:p>
            <a:pPr algn="ctr" eaLnBrk="1" hangingPunct="1"/>
            <a:endParaRPr lang="en-US" sz="1100"/>
          </a:p>
          <a:p>
            <a:pPr algn="ctr" eaLnBrk="1" hangingPunct="1"/>
            <a:r>
              <a:rPr lang="en-US" sz="2400" i="1"/>
              <a:t>H</a:t>
            </a:r>
            <a:r>
              <a:rPr lang="en-US" sz="2400" baseline="-25000"/>
              <a:t>0</a:t>
            </a:r>
            <a:r>
              <a:rPr lang="en-US" sz="2400"/>
              <a:t>: </a:t>
            </a:r>
            <a:r>
              <a:rPr lang="en-US" sz="2400" i="1"/>
              <a:t>p</a:t>
            </a:r>
            <a:r>
              <a:rPr lang="en-US" sz="2400" baseline="-25000"/>
              <a:t>1</a:t>
            </a:r>
            <a:r>
              <a:rPr lang="en-US" sz="2400"/>
              <a:t> – </a:t>
            </a:r>
            <a:r>
              <a:rPr lang="en-US" sz="2400" i="1"/>
              <a:t>p</a:t>
            </a:r>
            <a:r>
              <a:rPr lang="en-US" sz="2400" baseline="-25000"/>
              <a:t>2</a:t>
            </a:r>
            <a:r>
              <a:rPr lang="en-US" sz="2400"/>
              <a:t> </a:t>
            </a:r>
            <a:r>
              <a:rPr lang="en-US" sz="2400">
                <a:sym typeface="Symbol" pitchFamily="18" charset="2"/>
              </a:rPr>
              <a:t>= 0</a:t>
            </a:r>
          </a:p>
          <a:p>
            <a:pPr algn="ctr" eaLnBrk="1" hangingPunct="1"/>
            <a:r>
              <a:rPr lang="en-US" sz="2400" i="1"/>
              <a:t>H</a:t>
            </a:r>
            <a:r>
              <a:rPr lang="en-US" sz="2400" baseline="-25000"/>
              <a:t>A</a:t>
            </a:r>
            <a:r>
              <a:rPr lang="en-US" sz="2400"/>
              <a:t>: </a:t>
            </a:r>
            <a:r>
              <a:rPr lang="en-US" sz="2400" i="1"/>
              <a:t>p</a:t>
            </a:r>
            <a:r>
              <a:rPr lang="en-US" sz="2400" baseline="-25000"/>
              <a:t>1</a:t>
            </a:r>
            <a:r>
              <a:rPr lang="en-US" sz="2400"/>
              <a:t> – </a:t>
            </a:r>
            <a:r>
              <a:rPr lang="en-US" sz="2400" i="1"/>
              <a:t>p</a:t>
            </a:r>
            <a:r>
              <a:rPr lang="en-US" sz="2400" baseline="-25000"/>
              <a:t>2</a:t>
            </a:r>
            <a:r>
              <a:rPr lang="en-US" sz="2400"/>
              <a:t> </a:t>
            </a:r>
            <a:r>
              <a:rPr lang="en-US" sz="2400">
                <a:sym typeface="Symbol" pitchFamily="18" charset="2"/>
              </a:rPr>
              <a:t>≠ 0</a:t>
            </a:r>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203200" y="76200"/>
            <a:ext cx="11785600" cy="990600"/>
          </a:xfrm>
        </p:spPr>
        <p:txBody>
          <a:bodyPr>
            <a:normAutofit/>
          </a:bodyPr>
          <a:lstStyle/>
          <a:p>
            <a:pPr>
              <a:lnSpc>
                <a:spcPct val="80000"/>
              </a:lnSpc>
              <a:defRPr/>
            </a:pPr>
            <a:r>
              <a:rPr lang="en-US" smtClean="0"/>
              <a:t>Conducting a Hypothesis Test to Compare the Difference Between Two Proportions</a:t>
            </a:r>
          </a:p>
        </p:txBody>
      </p:sp>
      <p:sp>
        <p:nvSpPr>
          <p:cNvPr id="86019" name="Content Placeholder 2"/>
          <p:cNvSpPr>
            <a:spLocks noGrp="1" noRot="1" noChangeAspect="1" noMove="1" noResize="1" noEditPoints="1" noAdjustHandles="1" noChangeArrowheads="1" noChangeShapeType="1" noTextEdit="1"/>
          </p:cNvSpPr>
          <p:nvPr>
            <p:ph idx="1"/>
          </p:nvPr>
        </p:nvSpPr>
        <p:spPr>
          <a:blipFill rotWithShape="0">
            <a:blip r:embed="rId3" cstate="print"/>
            <a:stretch>
              <a:fillRect l="-773" t="-1269" b="-3807"/>
            </a:stretch>
          </a:blipFill>
          <a:extLs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Arial" panose="020B0604020202020204" pitchFamily="34" charset="0"/>
              <a:buNone/>
              <a:defRPr/>
            </a:pPr>
            <a:r>
              <a:rPr lang="en-US">
                <a:noFill/>
              </a:rPr>
              <a:t> </a:t>
            </a:r>
          </a:p>
        </p:txBody>
      </p:sp>
      <p:graphicFrame>
        <p:nvGraphicFramePr>
          <p:cNvPr id="80900" name="Object 2"/>
          <p:cNvGraphicFramePr>
            <a:graphicFrameLocks noChangeAspect="1"/>
          </p:cNvGraphicFramePr>
          <p:nvPr/>
        </p:nvGraphicFramePr>
        <p:xfrm>
          <a:off x="3073401" y="4375329"/>
          <a:ext cx="3903134" cy="1131286"/>
        </p:xfrm>
        <a:graphic>
          <a:graphicData uri="http://schemas.openxmlformats.org/presentationml/2006/ole">
            <p:oleObj spid="_x0000_s1248258" name="Equation" r:id="rId4" imgW="1714500" imgH="736600" progId="">
              <p:embed/>
            </p:oleObj>
          </a:graphicData>
        </a:graphic>
      </p:graphicFrame>
      <p:graphicFrame>
        <p:nvGraphicFramePr>
          <p:cNvPr id="80901" name="Object 2"/>
          <p:cNvGraphicFramePr>
            <a:graphicFrameLocks noChangeAspect="1"/>
          </p:cNvGraphicFramePr>
          <p:nvPr/>
        </p:nvGraphicFramePr>
        <p:xfrm>
          <a:off x="5441246" y="3112910"/>
          <a:ext cx="1648884" cy="711200"/>
        </p:xfrm>
        <a:graphic>
          <a:graphicData uri="http://schemas.openxmlformats.org/presentationml/2006/ole">
            <p:oleObj spid="_x0000_s1248259" name="Equation" r:id="rId5" imgW="748975" imgH="431613" progId="">
              <p:embed/>
            </p:oleObj>
          </a:graphicData>
        </a:graphic>
      </p:graphicFrame>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203200" y="76200"/>
            <a:ext cx="11785600" cy="990600"/>
          </a:xfrm>
        </p:spPr>
        <p:txBody>
          <a:bodyPr>
            <a:normAutofit/>
          </a:bodyPr>
          <a:lstStyle/>
          <a:p>
            <a:pPr>
              <a:lnSpc>
                <a:spcPct val="80000"/>
              </a:lnSpc>
              <a:defRPr/>
            </a:pPr>
            <a:r>
              <a:rPr lang="en-US" smtClean="0"/>
              <a:t>Conducting a Hypothesis Test to Compare the Difference Between Two Proportions</a:t>
            </a:r>
          </a:p>
        </p:txBody>
      </p:sp>
      <p:sp>
        <p:nvSpPr>
          <p:cNvPr id="13" name="Content Placeholder 2"/>
          <p:cNvSpPr>
            <a:spLocks noGrp="1" noRot="1" noChangeAspect="1" noMove="1" noResize="1" noEditPoints="1" noAdjustHandles="1" noChangeArrowheads="1" noChangeShapeType="1" noTextEdit="1"/>
          </p:cNvSpPr>
          <p:nvPr>
            <p:ph idx="1"/>
          </p:nvPr>
        </p:nvSpPr>
        <p:spPr>
          <a:xfrm>
            <a:off x="609600" y="1295400"/>
            <a:ext cx="10972800" cy="4876800"/>
          </a:xfrm>
          <a:blipFill rotWithShape="0">
            <a:blip r:embed="rId2" cstate="print"/>
            <a:stretch>
              <a:fillRect l="-1852" t="-2625" b="-3250"/>
            </a:stretch>
          </a:blipFill>
          <a:extLs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Arial" panose="020B0604020202020204" pitchFamily="34" charset="0"/>
              <a:buNone/>
              <a:defRPr/>
            </a:pPr>
            <a:r>
              <a:rPr lang="en-US">
                <a:noFill/>
              </a:rPr>
              <a:t> </a:t>
            </a:r>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0" name="Title 1"/>
          <p:cNvSpPr>
            <a:spLocks noGrp="1"/>
          </p:cNvSpPr>
          <p:nvPr>
            <p:ph type="title"/>
          </p:nvPr>
        </p:nvSpPr>
        <p:spPr>
          <a:xfrm>
            <a:off x="203200" y="76200"/>
            <a:ext cx="11785600" cy="990600"/>
          </a:xfrm>
        </p:spPr>
        <p:txBody>
          <a:bodyPr>
            <a:normAutofit/>
          </a:bodyPr>
          <a:lstStyle/>
          <a:p>
            <a:pPr>
              <a:lnSpc>
                <a:spcPct val="80000"/>
              </a:lnSpc>
              <a:defRPr/>
            </a:pPr>
            <a:r>
              <a:rPr lang="en-US" smtClean="0"/>
              <a:t>Conducting a Hypothesis Test to Compare the Difference Between Two Proportions</a:t>
            </a:r>
          </a:p>
        </p:txBody>
      </p:sp>
      <p:sp>
        <p:nvSpPr>
          <p:cNvPr id="82947" name="Content Placeholder 2"/>
          <p:cNvSpPr>
            <a:spLocks noGrp="1"/>
          </p:cNvSpPr>
          <p:nvPr>
            <p:ph idx="1"/>
          </p:nvPr>
        </p:nvSpPr>
        <p:spPr>
          <a:xfrm>
            <a:off x="609600" y="1219201"/>
            <a:ext cx="11480800" cy="4602163"/>
          </a:xfrm>
        </p:spPr>
        <p:txBody>
          <a:bodyPr/>
          <a:lstStyle/>
          <a:p>
            <a:pPr>
              <a:spcBef>
                <a:spcPts val="1800"/>
              </a:spcBef>
            </a:pPr>
            <a:r>
              <a:rPr lang="en-US" b="1" dirty="0" smtClean="0"/>
              <a:t>Example: </a:t>
            </a:r>
            <a:r>
              <a:rPr lang="en-US" sz="1800" dirty="0" smtClean="0">
                <a:solidFill>
                  <a:srgbClr val="00B400"/>
                </a:solidFill>
              </a:rPr>
              <a:t>(continued)</a:t>
            </a:r>
            <a:endParaRPr lang="en-US" sz="2400" dirty="0" smtClean="0"/>
          </a:p>
          <a:p>
            <a:pPr>
              <a:spcBef>
                <a:spcPts val="1800"/>
              </a:spcBef>
            </a:pPr>
            <a:r>
              <a:rPr lang="en-US" sz="2800" dirty="0" smtClean="0">
                <a:solidFill>
                  <a:srgbClr val="00B400"/>
                </a:solidFill>
              </a:rPr>
              <a:t>Step 1: </a:t>
            </a:r>
            <a:r>
              <a:rPr lang="en-US" sz="2400" dirty="0" smtClean="0"/>
              <a:t>Identify the null and alternative hypotheses</a:t>
            </a:r>
          </a:p>
          <a:p>
            <a:pPr>
              <a:spcBef>
                <a:spcPct val="0"/>
              </a:spcBef>
            </a:pPr>
            <a:endParaRPr lang="en-US" sz="1000" dirty="0" smtClean="0"/>
          </a:p>
          <a:p>
            <a:pPr lvl="1">
              <a:spcBef>
                <a:spcPct val="0"/>
              </a:spcBef>
            </a:pPr>
            <a:r>
              <a:rPr lang="en-US" sz="2000" dirty="0" smtClean="0"/>
              <a:t>Let    </a:t>
            </a:r>
            <a:r>
              <a:rPr lang="en-US" sz="2000" i="1" dirty="0" smtClean="0"/>
              <a:t>p</a:t>
            </a:r>
            <a:r>
              <a:rPr lang="en-US" sz="2000" baseline="-25000" dirty="0" smtClean="0"/>
              <a:t>1</a:t>
            </a:r>
            <a:r>
              <a:rPr lang="en-US" sz="2000" dirty="0" smtClean="0"/>
              <a:t> = The true proportion of men who will vote yes</a:t>
            </a:r>
          </a:p>
          <a:p>
            <a:pPr lvl="1">
              <a:spcBef>
                <a:spcPct val="0"/>
              </a:spcBef>
              <a:buFontTx/>
              <a:buNone/>
            </a:pPr>
            <a:r>
              <a:rPr lang="en-US" sz="2000" dirty="0" smtClean="0"/>
              <a:t> 	          </a:t>
            </a:r>
            <a:r>
              <a:rPr lang="en-US" sz="2000" i="1" dirty="0" smtClean="0"/>
              <a:t>p</a:t>
            </a:r>
            <a:r>
              <a:rPr lang="en-US" sz="2000" baseline="-25000" dirty="0" smtClean="0"/>
              <a:t>2</a:t>
            </a:r>
            <a:r>
              <a:rPr lang="en-US" sz="2000" dirty="0" smtClean="0"/>
              <a:t> = The true proportion of women who will vote yes</a:t>
            </a:r>
          </a:p>
          <a:p>
            <a:pPr>
              <a:spcBef>
                <a:spcPts val="1800"/>
              </a:spcBef>
              <a:buFontTx/>
              <a:buNone/>
            </a:pPr>
            <a:r>
              <a:rPr lang="en-US" sz="2000" i="1" dirty="0" smtClean="0"/>
              <a:t>		H</a:t>
            </a:r>
            <a:r>
              <a:rPr lang="en-US" sz="2000" baseline="-25000" dirty="0" smtClean="0"/>
              <a:t>0</a:t>
            </a:r>
            <a:r>
              <a:rPr lang="en-US" sz="2000" dirty="0" smtClean="0"/>
              <a:t>: </a:t>
            </a:r>
            <a:r>
              <a:rPr lang="en-US" sz="2000" i="1" dirty="0" smtClean="0"/>
              <a:t>p</a:t>
            </a:r>
            <a:r>
              <a:rPr lang="en-US" sz="2000" baseline="-25000" dirty="0" smtClean="0"/>
              <a:t>1</a:t>
            </a:r>
            <a:r>
              <a:rPr lang="en-US" sz="2000" dirty="0" smtClean="0"/>
              <a:t> –</a:t>
            </a:r>
            <a:r>
              <a:rPr lang="el-GR" sz="2000" i="1" dirty="0" smtClean="0"/>
              <a:t> </a:t>
            </a:r>
            <a:r>
              <a:rPr lang="en-US" sz="2000" i="1" dirty="0" smtClean="0"/>
              <a:t>p</a:t>
            </a:r>
            <a:r>
              <a:rPr lang="en-US" sz="2000" baseline="-25000" dirty="0" smtClean="0"/>
              <a:t>2 </a:t>
            </a:r>
            <a:r>
              <a:rPr lang="en-US" sz="2000" dirty="0" smtClean="0"/>
              <a:t> = 0      </a:t>
            </a:r>
            <a:r>
              <a:rPr lang="en-US" sz="1800" dirty="0" smtClean="0"/>
              <a:t>(no difference in the two proportions)</a:t>
            </a:r>
            <a:endParaRPr lang="en-US" sz="2000" dirty="0" smtClean="0"/>
          </a:p>
          <a:p>
            <a:pPr>
              <a:spcBef>
                <a:spcPts val="1800"/>
              </a:spcBef>
              <a:buFontTx/>
              <a:buNone/>
            </a:pPr>
            <a:r>
              <a:rPr lang="en-US" sz="2000" i="1" dirty="0" smtClean="0"/>
              <a:t>		H</a:t>
            </a:r>
            <a:r>
              <a:rPr lang="en-US" sz="2000" baseline="-25000" dirty="0" smtClean="0"/>
              <a:t>1</a:t>
            </a:r>
            <a:r>
              <a:rPr lang="en-US" sz="2000" dirty="0" smtClean="0"/>
              <a:t>: </a:t>
            </a:r>
            <a:r>
              <a:rPr lang="en-US" sz="2000" i="1" dirty="0" smtClean="0"/>
              <a:t>p</a:t>
            </a:r>
            <a:r>
              <a:rPr lang="en-US" sz="2000" baseline="-25000" dirty="0" smtClean="0"/>
              <a:t>1</a:t>
            </a:r>
            <a:r>
              <a:rPr lang="en-US" sz="2000" dirty="0" smtClean="0"/>
              <a:t> –</a:t>
            </a:r>
            <a:r>
              <a:rPr lang="el-GR" sz="2000" i="1" dirty="0" smtClean="0"/>
              <a:t> </a:t>
            </a:r>
            <a:r>
              <a:rPr lang="en-US" sz="2000" i="1" dirty="0" smtClean="0"/>
              <a:t>p</a:t>
            </a:r>
            <a:r>
              <a:rPr lang="en-US" sz="2000" baseline="-25000" dirty="0" smtClean="0"/>
              <a:t>2 </a:t>
            </a:r>
            <a:r>
              <a:rPr lang="en-US" sz="2000" dirty="0" smtClean="0"/>
              <a:t> ≠ 0      </a:t>
            </a:r>
            <a:r>
              <a:rPr lang="en-US" sz="1800" dirty="0" smtClean="0"/>
              <a:t>(the proportions are different</a:t>
            </a:r>
            <a:r>
              <a:rPr lang="en-US" sz="1600" dirty="0" smtClean="0"/>
              <a:t>)</a:t>
            </a:r>
          </a:p>
          <a:p>
            <a:pPr>
              <a:spcBef>
                <a:spcPts val="1800"/>
              </a:spcBef>
            </a:pPr>
            <a:r>
              <a:rPr lang="en-US" sz="2800" dirty="0" smtClean="0">
                <a:solidFill>
                  <a:srgbClr val="00B400"/>
                </a:solidFill>
              </a:rPr>
              <a:t>Step 2:</a:t>
            </a:r>
            <a:r>
              <a:rPr lang="en-US" sz="2400" b="1" dirty="0" smtClean="0">
                <a:solidFill>
                  <a:srgbClr val="00B400"/>
                </a:solidFill>
              </a:rPr>
              <a:t> </a:t>
            </a:r>
            <a:r>
              <a:rPr lang="en-US" sz="2400" dirty="0" smtClean="0"/>
              <a:t>Set a value for the significance level, </a:t>
            </a:r>
            <a:r>
              <a:rPr lang="el-GR" sz="2400" i="1" dirty="0" smtClean="0"/>
              <a:t>α</a:t>
            </a:r>
            <a:endParaRPr lang="en-US" sz="2400" dirty="0" smtClean="0"/>
          </a:p>
          <a:p>
            <a:pPr lvl="1">
              <a:spcBef>
                <a:spcPts val="1800"/>
              </a:spcBef>
            </a:pPr>
            <a:r>
              <a:rPr lang="el-GR" sz="2400" i="1" dirty="0" smtClean="0"/>
              <a:t>α</a:t>
            </a:r>
            <a:r>
              <a:rPr lang="en-US" sz="2400" dirty="0" smtClean="0"/>
              <a:t> = 0.05 is specified</a:t>
            </a:r>
          </a:p>
        </p:txBody>
      </p:sp>
      <p:sp>
        <p:nvSpPr>
          <p:cNvPr id="4" name="Rectangle 3"/>
          <p:cNvSpPr/>
          <p:nvPr/>
        </p:nvSpPr>
        <p:spPr>
          <a:xfrm>
            <a:off x="767644" y="3222977"/>
            <a:ext cx="24384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Title 1"/>
          <p:cNvSpPr>
            <a:spLocks noGrp="1"/>
          </p:cNvSpPr>
          <p:nvPr>
            <p:ph type="title"/>
          </p:nvPr>
        </p:nvSpPr>
        <p:spPr>
          <a:xfrm>
            <a:off x="203200" y="76200"/>
            <a:ext cx="11785600" cy="990600"/>
          </a:xfrm>
        </p:spPr>
        <p:txBody>
          <a:bodyPr>
            <a:normAutofit/>
          </a:bodyPr>
          <a:lstStyle/>
          <a:p>
            <a:pPr>
              <a:lnSpc>
                <a:spcPct val="80000"/>
              </a:lnSpc>
              <a:defRPr/>
            </a:pPr>
            <a:r>
              <a:rPr lang="en-US" smtClean="0"/>
              <a:t>Conducting a Hypothesis Test to Compare the Difference Between Two Proportions</a:t>
            </a:r>
          </a:p>
        </p:txBody>
      </p:sp>
      <p:sp>
        <p:nvSpPr>
          <p:cNvPr id="83971" name="Content Placeholder 2"/>
          <p:cNvSpPr>
            <a:spLocks noGrp="1"/>
          </p:cNvSpPr>
          <p:nvPr>
            <p:ph idx="1"/>
          </p:nvPr>
        </p:nvSpPr>
        <p:spPr>
          <a:xfrm>
            <a:off x="609600" y="1295400"/>
            <a:ext cx="11480800" cy="4525963"/>
          </a:xfrm>
        </p:spPr>
        <p:txBody>
          <a:bodyPr/>
          <a:lstStyle/>
          <a:p>
            <a:pPr>
              <a:spcBef>
                <a:spcPts val="1200"/>
              </a:spcBef>
            </a:pPr>
            <a:r>
              <a:rPr lang="en-US" sz="2800" dirty="0" smtClean="0">
                <a:solidFill>
                  <a:srgbClr val="00B400"/>
                </a:solidFill>
              </a:rPr>
              <a:t>Step 3: </a:t>
            </a:r>
            <a:r>
              <a:rPr lang="en-US" sz="2400" dirty="0" smtClean="0"/>
              <a:t>Calculate the appropriate test statistic</a:t>
            </a:r>
          </a:p>
          <a:p>
            <a:pPr marL="400050" lvl="1" indent="0">
              <a:spcBef>
                <a:spcPts val="1200"/>
              </a:spcBef>
              <a:buFontTx/>
              <a:buNone/>
            </a:pPr>
            <a:r>
              <a:rPr lang="en-US" sz="2400" dirty="0" smtClean="0"/>
              <a:t>First find the pooled estimate for the overall proportion:</a:t>
            </a:r>
          </a:p>
          <a:p>
            <a:pPr marL="400050" lvl="1" indent="0">
              <a:spcBef>
                <a:spcPts val="1200"/>
              </a:spcBef>
              <a:buFontTx/>
              <a:buNone/>
            </a:pPr>
            <a:endParaRPr lang="en-US" sz="2400" dirty="0" smtClean="0"/>
          </a:p>
          <a:p>
            <a:pPr marL="400050" lvl="1" indent="0">
              <a:spcBef>
                <a:spcPts val="1200"/>
              </a:spcBef>
              <a:buFontTx/>
              <a:buNone/>
            </a:pPr>
            <a:endParaRPr lang="en-US" sz="2400" dirty="0" smtClean="0"/>
          </a:p>
          <a:p>
            <a:pPr marL="400050" lvl="1" indent="0">
              <a:spcBef>
                <a:spcPts val="1200"/>
              </a:spcBef>
              <a:buFontTx/>
              <a:buNone/>
            </a:pPr>
            <a:r>
              <a:rPr lang="en-US" sz="2400" dirty="0" smtClean="0"/>
              <a:t>Formula for the </a:t>
            </a:r>
            <a:r>
              <a:rPr lang="en-US" sz="2400" i="1" dirty="0" smtClean="0"/>
              <a:t>z</a:t>
            </a:r>
            <a:r>
              <a:rPr lang="en-US" sz="2400" dirty="0" smtClean="0"/>
              <a:t>-test statistic for a hypothesis test for the difference between two proportions:</a:t>
            </a:r>
          </a:p>
        </p:txBody>
      </p:sp>
      <p:graphicFrame>
        <p:nvGraphicFramePr>
          <p:cNvPr id="83972" name="Object 2"/>
          <p:cNvGraphicFramePr>
            <a:graphicFrameLocks noChangeAspect="1"/>
          </p:cNvGraphicFramePr>
          <p:nvPr/>
        </p:nvGraphicFramePr>
        <p:xfrm>
          <a:off x="2844800" y="2454276"/>
          <a:ext cx="5994400" cy="798513"/>
        </p:xfrm>
        <a:graphic>
          <a:graphicData uri="http://schemas.openxmlformats.org/presentationml/2006/ole">
            <p:oleObj spid="_x0000_s1249282" name="Equation" r:id="rId3" imgW="2425700" imgH="431800" progId="">
              <p:embed/>
            </p:oleObj>
          </a:graphicData>
        </a:graphic>
      </p:graphicFrame>
      <p:graphicFrame>
        <p:nvGraphicFramePr>
          <p:cNvPr id="2" name="Object 3"/>
          <p:cNvGraphicFramePr>
            <a:graphicFrameLocks noChangeAspect="1"/>
          </p:cNvGraphicFramePr>
          <p:nvPr/>
        </p:nvGraphicFramePr>
        <p:xfrm>
          <a:off x="203200" y="4640263"/>
          <a:ext cx="11785600" cy="1143000"/>
        </p:xfrm>
        <a:graphic>
          <a:graphicData uri="http://schemas.openxmlformats.org/presentationml/2006/ole">
            <p:oleObj spid="_x0000_s1249283" name="Equation" r:id="rId4" imgW="5232400" imgH="736600" progId="">
              <p:embed/>
            </p:oleObj>
          </a:graphicData>
        </a:graphic>
      </p:graphicFrame>
      <p:sp>
        <p:nvSpPr>
          <p:cNvPr id="5" name="Oval 4"/>
          <p:cNvSpPr/>
          <p:nvPr/>
        </p:nvSpPr>
        <p:spPr>
          <a:xfrm>
            <a:off x="11074400" y="4678363"/>
            <a:ext cx="1016000" cy="5334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reeform 50"/>
          <p:cNvSpPr>
            <a:spLocks/>
          </p:cNvSpPr>
          <p:nvPr/>
        </p:nvSpPr>
        <p:spPr bwMode="auto">
          <a:xfrm flipH="1">
            <a:off x="3062818" y="4646613"/>
            <a:ext cx="1102783"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85020" name="Title 1"/>
          <p:cNvSpPr>
            <a:spLocks noGrp="1"/>
          </p:cNvSpPr>
          <p:nvPr>
            <p:ph type="title"/>
          </p:nvPr>
        </p:nvSpPr>
        <p:spPr>
          <a:xfrm>
            <a:off x="203200" y="76200"/>
            <a:ext cx="11785600" cy="990600"/>
          </a:xfrm>
        </p:spPr>
        <p:txBody>
          <a:bodyPr>
            <a:normAutofit/>
          </a:bodyPr>
          <a:lstStyle/>
          <a:p>
            <a:pPr>
              <a:lnSpc>
                <a:spcPct val="80000"/>
              </a:lnSpc>
              <a:defRPr/>
            </a:pPr>
            <a:r>
              <a:rPr lang="en-US" smtClean="0"/>
              <a:t>Conducting a Hypothesis Test to Compare the Difference Between Two Proportions</a:t>
            </a:r>
          </a:p>
        </p:txBody>
      </p:sp>
      <p:sp>
        <p:nvSpPr>
          <p:cNvPr id="84996" name="Content Placeholder 2"/>
          <p:cNvSpPr>
            <a:spLocks noGrp="1"/>
          </p:cNvSpPr>
          <p:nvPr>
            <p:ph idx="1"/>
          </p:nvPr>
        </p:nvSpPr>
        <p:spPr>
          <a:xfrm>
            <a:off x="609600" y="1354139"/>
            <a:ext cx="10566400" cy="4467225"/>
          </a:xfrm>
        </p:spPr>
        <p:txBody>
          <a:bodyPr/>
          <a:lstStyle/>
          <a:p>
            <a:pPr>
              <a:spcBef>
                <a:spcPts val="1800"/>
              </a:spcBef>
            </a:pPr>
            <a:r>
              <a:rPr lang="en-US" sz="2800" smtClean="0">
                <a:solidFill>
                  <a:srgbClr val="00B400"/>
                </a:solidFill>
              </a:rPr>
              <a:t>Step 4: </a:t>
            </a:r>
            <a:r>
              <a:rPr lang="en-US" sz="2400" smtClean="0"/>
              <a:t>Determine the appropriate critical value</a:t>
            </a:r>
          </a:p>
          <a:p>
            <a:pPr lvl="1">
              <a:spcBef>
                <a:spcPts val="1800"/>
              </a:spcBef>
            </a:pPr>
            <a:r>
              <a:rPr lang="en-US" sz="2400" smtClean="0"/>
              <a:t>This is a two-tail test with area </a:t>
            </a:r>
            <a:r>
              <a:rPr lang="el-GR" sz="2400" i="1" smtClean="0"/>
              <a:t>α</a:t>
            </a:r>
            <a:r>
              <a:rPr lang="en-US" sz="2400" smtClean="0"/>
              <a:t> = 0.05 divided equally into two tails:  |</a:t>
            </a:r>
            <a:r>
              <a:rPr lang="en-US" sz="900" smtClean="0"/>
              <a:t> </a:t>
            </a:r>
            <a:r>
              <a:rPr lang="en-US" sz="2400" i="1" smtClean="0"/>
              <a:t>z</a:t>
            </a:r>
            <a:r>
              <a:rPr lang="el-GR" sz="2400" i="1" baseline="-25000" smtClean="0"/>
              <a:t>α</a:t>
            </a:r>
            <a:r>
              <a:rPr lang="en-US" sz="2400" i="1" baseline="-25000" smtClean="0"/>
              <a:t>/2</a:t>
            </a:r>
            <a:r>
              <a:rPr lang="en-US" sz="900" i="1" baseline="-25000" smtClean="0"/>
              <a:t> </a:t>
            </a:r>
            <a:r>
              <a:rPr lang="en-US" sz="2400" smtClean="0"/>
              <a:t>|</a:t>
            </a:r>
            <a:r>
              <a:rPr lang="en-US" sz="2400" i="1" smtClean="0"/>
              <a:t> = </a:t>
            </a:r>
            <a:r>
              <a:rPr lang="en-US" sz="2400" smtClean="0"/>
              <a:t>1.96</a:t>
            </a:r>
          </a:p>
        </p:txBody>
      </p:sp>
      <p:sp>
        <p:nvSpPr>
          <p:cNvPr id="84997" name="Text Box 83"/>
          <p:cNvSpPr txBox="1">
            <a:spLocks noChangeArrowheads="1"/>
          </p:cNvSpPr>
          <p:nvPr/>
        </p:nvSpPr>
        <p:spPr bwMode="auto">
          <a:xfrm>
            <a:off x="6929967" y="5819775"/>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89094" name="Rectangle 16"/>
          <p:cNvSpPr>
            <a:spLocks noChangeArrowheads="1"/>
          </p:cNvSpPr>
          <p:nvPr/>
        </p:nvSpPr>
        <p:spPr bwMode="auto">
          <a:xfrm>
            <a:off x="7488768" y="3954464"/>
            <a:ext cx="1858433" cy="541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dirty="0" smtClean="0">
                <a:latin typeface="Arial" panose="020B0604020202020204" pitchFamily="34" charset="0"/>
                <a:cs typeface="Arial" panose="020B0604020202020204" pitchFamily="34" charset="0"/>
              </a:rPr>
              <a:t>Reject </a:t>
            </a:r>
            <a:r>
              <a:rPr lang="en-US" sz="1800" i="1" dirty="0" smtClean="0">
                <a:latin typeface="Arial" panose="020B0604020202020204" pitchFamily="34" charset="0"/>
                <a:cs typeface="Arial" panose="020B0604020202020204" pitchFamily="34" charset="0"/>
              </a:rPr>
              <a:t>H</a:t>
            </a:r>
            <a:r>
              <a:rPr lang="en-US" sz="1800" baseline="-25000" dirty="0" smtClean="0">
                <a:latin typeface="Arial" panose="020B0604020202020204" pitchFamily="34" charset="0"/>
                <a:cs typeface="Arial" panose="020B0604020202020204" pitchFamily="34" charset="0"/>
              </a:rPr>
              <a:t>0</a:t>
            </a:r>
          </a:p>
          <a:p>
            <a:pPr>
              <a:lnSpc>
                <a:spcPct val="80000"/>
              </a:lnSpc>
              <a:spcBef>
                <a:spcPct val="0"/>
              </a:spcBef>
              <a:buFontTx/>
              <a:buNone/>
              <a:defRPr/>
            </a:pPr>
            <a:r>
              <a:rPr lang="en-US" sz="2800" i="1" baseline="-25000" dirty="0" smtClean="0">
                <a:latin typeface="Arial" panose="020B0604020202020204" pitchFamily="34" charset="0"/>
                <a:cs typeface="Arial" panose="020B0604020202020204" pitchFamily="34" charset="0"/>
              </a:rPr>
              <a:t> </a:t>
            </a:r>
            <a:r>
              <a:rPr lang="el-GR" sz="2800" i="1" baseline="-25000" dirty="0" smtClean="0">
                <a:latin typeface="+mn-lt"/>
                <a:cs typeface="Arial" panose="020B0604020202020204" pitchFamily="34" charset="0"/>
              </a:rPr>
              <a:t>α</a:t>
            </a:r>
            <a:r>
              <a:rPr lang="en-US" sz="2800" i="1" baseline="-25000" dirty="0" smtClean="0">
                <a:latin typeface="Arial" panose="020B0604020202020204" pitchFamily="34" charset="0"/>
                <a:cs typeface="Arial" panose="020B0604020202020204" pitchFamily="34" charset="0"/>
              </a:rPr>
              <a:t> </a:t>
            </a:r>
            <a:r>
              <a:rPr lang="en-US" sz="2800" baseline="-25000" dirty="0" smtClean="0">
                <a:latin typeface="Arial" panose="020B0604020202020204" pitchFamily="34" charset="0"/>
                <a:cs typeface="Arial" panose="020B0604020202020204" pitchFamily="34" charset="0"/>
              </a:rPr>
              <a:t>= 0.025</a:t>
            </a:r>
            <a:endParaRPr lang="en-US" sz="1800" baseline="-25000" dirty="0" smtClean="0">
              <a:latin typeface="Arial" panose="020B0604020202020204" pitchFamily="34" charset="0"/>
              <a:cs typeface="Arial" panose="020B0604020202020204" pitchFamily="34" charset="0"/>
            </a:endParaRPr>
          </a:p>
        </p:txBody>
      </p:sp>
      <p:sp>
        <p:nvSpPr>
          <p:cNvPr id="84999" name="Line 40"/>
          <p:cNvSpPr>
            <a:spLocks noChangeShapeType="1"/>
          </p:cNvSpPr>
          <p:nvPr/>
        </p:nvSpPr>
        <p:spPr bwMode="auto">
          <a:xfrm flipH="1">
            <a:off x="7526867" y="4524375"/>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85000" name="Freeform 50"/>
          <p:cNvSpPr>
            <a:spLocks/>
          </p:cNvSpPr>
          <p:nvPr/>
        </p:nvSpPr>
        <p:spPr bwMode="auto">
          <a:xfrm>
            <a:off x="6923617" y="4646613"/>
            <a:ext cx="1081616"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85001" name="Freeform 51"/>
          <p:cNvSpPr>
            <a:spLocks/>
          </p:cNvSpPr>
          <p:nvPr/>
        </p:nvSpPr>
        <p:spPr bwMode="auto">
          <a:xfrm>
            <a:off x="3056467" y="3914775"/>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85002" name="Freeform 57"/>
          <p:cNvSpPr>
            <a:spLocks/>
          </p:cNvSpPr>
          <p:nvPr/>
        </p:nvSpPr>
        <p:spPr bwMode="auto">
          <a:xfrm>
            <a:off x="3048001" y="4903789"/>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85003" name="Line 76"/>
          <p:cNvSpPr>
            <a:spLocks noChangeShapeType="1"/>
          </p:cNvSpPr>
          <p:nvPr/>
        </p:nvSpPr>
        <p:spPr bwMode="auto">
          <a:xfrm>
            <a:off x="4178300" y="5819775"/>
            <a:ext cx="274531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85004" name="Line 77"/>
          <p:cNvSpPr>
            <a:spLocks noChangeShapeType="1"/>
          </p:cNvSpPr>
          <p:nvPr/>
        </p:nvSpPr>
        <p:spPr bwMode="auto">
          <a:xfrm>
            <a:off x="6929967" y="5638800"/>
            <a:ext cx="0" cy="304800"/>
          </a:xfrm>
          <a:prstGeom prst="line">
            <a:avLst/>
          </a:prstGeom>
          <a:noFill/>
          <a:ln w="19050">
            <a:solidFill>
              <a:schemeClr val="tx1"/>
            </a:solidFill>
            <a:round/>
            <a:headEnd/>
            <a:tailEnd/>
          </a:ln>
          <a:effectLst/>
        </p:spPr>
        <p:txBody>
          <a:bodyPr wrap="none" anchor="ctr"/>
          <a:lstStyle/>
          <a:p>
            <a:endParaRPr lang="en-US"/>
          </a:p>
        </p:txBody>
      </p:sp>
      <p:sp>
        <p:nvSpPr>
          <p:cNvPr id="85005" name="Text Box 87"/>
          <p:cNvSpPr txBox="1">
            <a:spLocks noChangeArrowheads="1"/>
          </p:cNvSpPr>
          <p:nvPr/>
        </p:nvSpPr>
        <p:spPr bwMode="auto">
          <a:xfrm>
            <a:off x="4618567" y="5819776"/>
            <a:ext cx="1778000" cy="276225"/>
          </a:xfrm>
          <a:prstGeom prst="rect">
            <a:avLst/>
          </a:prstGeom>
          <a:noFill/>
          <a:ln w="19050" algn="ctr">
            <a:noFill/>
            <a:miter lim="800000"/>
            <a:headEnd/>
            <a:tailEnd/>
          </a:ln>
          <a:effectLst/>
        </p:spPr>
        <p:txBody>
          <a:bodyPr>
            <a:spAutoFit/>
          </a:bodyPr>
          <a:lstStyle/>
          <a:p>
            <a:pPr eaLnBrk="1" hangingPunct="1">
              <a:spcBef>
                <a:spcPct val="50000"/>
              </a:spcBef>
            </a:pPr>
            <a:r>
              <a:rPr lang="en-US" sz="1200"/>
              <a:t>Do not reject </a:t>
            </a:r>
            <a:r>
              <a:rPr lang="en-US" sz="1200" i="1"/>
              <a:t>H</a:t>
            </a:r>
            <a:r>
              <a:rPr lang="en-US" sz="1200" baseline="-25000"/>
              <a:t>0</a:t>
            </a:r>
          </a:p>
        </p:txBody>
      </p:sp>
      <p:sp>
        <p:nvSpPr>
          <p:cNvPr id="85006" name="Text Box 87"/>
          <p:cNvSpPr txBox="1">
            <a:spLocks noChangeArrowheads="1"/>
          </p:cNvSpPr>
          <p:nvPr/>
        </p:nvSpPr>
        <p:spPr bwMode="auto">
          <a:xfrm>
            <a:off x="4572000" y="4267201"/>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Do not reject </a:t>
            </a:r>
            <a:r>
              <a:rPr lang="en-US" sz="1400" i="1"/>
              <a:t>H</a:t>
            </a:r>
            <a:r>
              <a:rPr lang="en-US" sz="1400" baseline="-25000"/>
              <a:t>0</a:t>
            </a:r>
          </a:p>
        </p:txBody>
      </p:sp>
      <p:sp>
        <p:nvSpPr>
          <p:cNvPr id="85007" name="Rectangle 16"/>
          <p:cNvSpPr>
            <a:spLocks noChangeArrowheads="1"/>
          </p:cNvSpPr>
          <p:nvPr/>
        </p:nvSpPr>
        <p:spPr bwMode="auto">
          <a:xfrm>
            <a:off x="5304368" y="4983164"/>
            <a:ext cx="588433" cy="287337"/>
          </a:xfrm>
          <a:prstGeom prst="rect">
            <a:avLst/>
          </a:prstGeom>
          <a:noFill/>
          <a:ln w="9525">
            <a:noFill/>
            <a:miter lim="800000"/>
            <a:headEnd/>
            <a:tailEnd/>
          </a:ln>
          <a:effectLst/>
        </p:spPr>
        <p:txBody>
          <a:bodyPr lIns="90488" tIns="44450" rIns="90488" bIns="44450">
            <a:spAutoFit/>
          </a:bodyPr>
          <a:lstStyle/>
          <a:p>
            <a:pPr>
              <a:lnSpc>
                <a:spcPct val="80000"/>
              </a:lnSpc>
            </a:pPr>
            <a:r>
              <a:rPr lang="en-US" sz="1200" baseline="-25000"/>
              <a:t> </a:t>
            </a:r>
            <a:r>
              <a:rPr lang="en-US" sz="2400" baseline="-25000"/>
              <a:t>0</a:t>
            </a:r>
            <a:endParaRPr lang="en-US" baseline="-25000"/>
          </a:p>
        </p:txBody>
      </p:sp>
      <p:sp>
        <p:nvSpPr>
          <p:cNvPr id="85008" name="Line 64"/>
          <p:cNvSpPr>
            <a:spLocks noChangeShapeType="1"/>
          </p:cNvSpPr>
          <p:nvPr/>
        </p:nvSpPr>
        <p:spPr bwMode="auto">
          <a:xfrm flipH="1" flipV="1">
            <a:off x="5520267" y="4905375"/>
            <a:ext cx="0" cy="50800"/>
          </a:xfrm>
          <a:prstGeom prst="line">
            <a:avLst/>
          </a:prstGeom>
          <a:noFill/>
          <a:ln w="28575" cap="sq">
            <a:solidFill>
              <a:schemeClr val="tx2"/>
            </a:solidFill>
            <a:miter lim="800000"/>
            <a:headEnd/>
            <a:tailEnd/>
          </a:ln>
          <a:effectLst/>
        </p:spPr>
        <p:txBody>
          <a:bodyPr wrap="none"/>
          <a:lstStyle/>
          <a:p>
            <a:endParaRPr lang="en-US"/>
          </a:p>
        </p:txBody>
      </p:sp>
      <p:sp>
        <p:nvSpPr>
          <p:cNvPr id="85009" name="Line 74"/>
          <p:cNvSpPr>
            <a:spLocks noChangeShapeType="1"/>
          </p:cNvSpPr>
          <p:nvPr/>
        </p:nvSpPr>
        <p:spPr bwMode="auto">
          <a:xfrm>
            <a:off x="6929967" y="5819775"/>
            <a:ext cx="10287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85010" name="Rectangle 16"/>
          <p:cNvSpPr>
            <a:spLocks noChangeArrowheads="1"/>
          </p:cNvSpPr>
          <p:nvPr/>
        </p:nvSpPr>
        <p:spPr bwMode="auto">
          <a:xfrm>
            <a:off x="4927600" y="4495800"/>
            <a:ext cx="1270000" cy="319088"/>
          </a:xfrm>
          <a:prstGeom prst="rect">
            <a:avLst/>
          </a:prstGeom>
          <a:noFill/>
          <a:ln w="9525">
            <a:noFill/>
            <a:miter lim="800000"/>
            <a:headEnd/>
            <a:tailEnd/>
          </a:ln>
          <a:effectLst/>
        </p:spPr>
        <p:txBody>
          <a:bodyPr lIns="90488" tIns="44450" rIns="90488" bIns="44450">
            <a:spAutoFit/>
          </a:bodyPr>
          <a:lstStyle/>
          <a:p>
            <a:pPr>
              <a:lnSpc>
                <a:spcPct val="80000"/>
              </a:lnSpc>
            </a:pPr>
            <a:r>
              <a:rPr lang="en-US" sz="2800" i="1" baseline="-25000"/>
              <a:t> </a:t>
            </a:r>
            <a:r>
              <a:rPr lang="en-US" sz="2800" baseline="-25000"/>
              <a:t>0.95</a:t>
            </a:r>
            <a:endParaRPr lang="en-US" baseline="-25000"/>
          </a:p>
        </p:txBody>
      </p:sp>
      <p:sp>
        <p:nvSpPr>
          <p:cNvPr id="85011" name="Line 77"/>
          <p:cNvSpPr>
            <a:spLocks noChangeShapeType="1"/>
          </p:cNvSpPr>
          <p:nvPr/>
        </p:nvSpPr>
        <p:spPr bwMode="auto">
          <a:xfrm>
            <a:off x="6923617" y="4656138"/>
            <a:ext cx="0" cy="247650"/>
          </a:xfrm>
          <a:prstGeom prst="line">
            <a:avLst/>
          </a:prstGeom>
          <a:noFill/>
          <a:ln w="19050">
            <a:solidFill>
              <a:schemeClr val="tx1"/>
            </a:solidFill>
            <a:round/>
            <a:headEnd/>
            <a:tailEnd/>
          </a:ln>
          <a:effectLst/>
        </p:spPr>
        <p:txBody>
          <a:bodyPr wrap="none" anchor="ctr"/>
          <a:lstStyle/>
          <a:p>
            <a:endParaRPr lang="en-US"/>
          </a:p>
        </p:txBody>
      </p:sp>
      <p:sp>
        <p:nvSpPr>
          <p:cNvPr id="85012" name="Freeform 52"/>
          <p:cNvSpPr>
            <a:spLocks/>
          </p:cNvSpPr>
          <p:nvPr/>
        </p:nvSpPr>
        <p:spPr bwMode="auto">
          <a:xfrm>
            <a:off x="5507567" y="3914775"/>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85013" name="Line 77"/>
          <p:cNvSpPr>
            <a:spLocks noChangeShapeType="1"/>
          </p:cNvSpPr>
          <p:nvPr/>
        </p:nvSpPr>
        <p:spPr bwMode="auto">
          <a:xfrm>
            <a:off x="4165600" y="4648200"/>
            <a:ext cx="0" cy="247650"/>
          </a:xfrm>
          <a:prstGeom prst="line">
            <a:avLst/>
          </a:prstGeom>
          <a:noFill/>
          <a:ln w="19050">
            <a:solidFill>
              <a:schemeClr val="tx1"/>
            </a:solidFill>
            <a:round/>
            <a:headEnd/>
            <a:tailEnd/>
          </a:ln>
          <a:effectLst/>
        </p:spPr>
        <p:txBody>
          <a:bodyPr wrap="none" anchor="ctr"/>
          <a:lstStyle/>
          <a:p>
            <a:endParaRPr lang="en-US"/>
          </a:p>
        </p:txBody>
      </p:sp>
      <p:sp>
        <p:nvSpPr>
          <p:cNvPr id="85014" name="Text Box 83"/>
          <p:cNvSpPr txBox="1">
            <a:spLocks noChangeArrowheads="1"/>
          </p:cNvSpPr>
          <p:nvPr/>
        </p:nvSpPr>
        <p:spPr bwMode="auto">
          <a:xfrm>
            <a:off x="3149600" y="5819775"/>
            <a:ext cx="1117600" cy="274638"/>
          </a:xfrm>
          <a:prstGeom prst="rect">
            <a:avLst/>
          </a:prstGeom>
          <a:noFill/>
          <a:ln w="19050" algn="ctr">
            <a:noFill/>
            <a:miter lim="800000"/>
            <a:headEnd/>
            <a:tailEnd/>
          </a:ln>
          <a:effectLst/>
        </p:spPr>
        <p:txBody>
          <a:bodyPr>
            <a:spAutoFit/>
          </a:bodyPr>
          <a:lstStyle/>
          <a:p>
            <a:pPr eaLnBrk="1" hangingPunct="1">
              <a:spcBef>
                <a:spcPct val="50000"/>
              </a:spcBef>
            </a:pPr>
            <a:r>
              <a:rPr lang="en-US" sz="1200"/>
              <a:t>Reject </a:t>
            </a:r>
            <a:r>
              <a:rPr lang="en-US" sz="1200" i="1"/>
              <a:t>H</a:t>
            </a:r>
            <a:r>
              <a:rPr lang="en-US" sz="1200" baseline="-25000"/>
              <a:t>0</a:t>
            </a:r>
          </a:p>
        </p:txBody>
      </p:sp>
      <p:sp>
        <p:nvSpPr>
          <p:cNvPr id="85015" name="Line 77"/>
          <p:cNvSpPr>
            <a:spLocks noChangeShapeType="1"/>
          </p:cNvSpPr>
          <p:nvPr/>
        </p:nvSpPr>
        <p:spPr bwMode="auto">
          <a:xfrm>
            <a:off x="4165600" y="5638800"/>
            <a:ext cx="0" cy="304800"/>
          </a:xfrm>
          <a:prstGeom prst="line">
            <a:avLst/>
          </a:prstGeom>
          <a:noFill/>
          <a:ln w="19050">
            <a:solidFill>
              <a:schemeClr val="tx1"/>
            </a:solidFill>
            <a:round/>
            <a:headEnd/>
            <a:tailEnd/>
          </a:ln>
          <a:effectLst/>
        </p:spPr>
        <p:txBody>
          <a:bodyPr wrap="none" anchor="ctr"/>
          <a:lstStyle/>
          <a:p>
            <a:endParaRPr lang="en-US"/>
          </a:p>
        </p:txBody>
      </p:sp>
      <p:sp>
        <p:nvSpPr>
          <p:cNvPr id="85016" name="Line 74"/>
          <p:cNvSpPr>
            <a:spLocks noChangeShapeType="1"/>
          </p:cNvSpPr>
          <p:nvPr/>
        </p:nvSpPr>
        <p:spPr bwMode="auto">
          <a:xfrm>
            <a:off x="3149601" y="5819775"/>
            <a:ext cx="1028700"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89113" name="Rectangle 16"/>
          <p:cNvSpPr>
            <a:spLocks noChangeArrowheads="1"/>
          </p:cNvSpPr>
          <p:nvPr/>
        </p:nvSpPr>
        <p:spPr bwMode="auto">
          <a:xfrm>
            <a:off x="2336801" y="3962400"/>
            <a:ext cx="1858433" cy="541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dirty="0" smtClean="0">
                <a:latin typeface="Arial" panose="020B0604020202020204" pitchFamily="34" charset="0"/>
                <a:cs typeface="Arial" panose="020B0604020202020204" pitchFamily="34" charset="0"/>
              </a:rPr>
              <a:t>Reject </a:t>
            </a:r>
            <a:r>
              <a:rPr lang="en-US" sz="1800" i="1" dirty="0" smtClean="0">
                <a:latin typeface="Arial" panose="020B0604020202020204" pitchFamily="34" charset="0"/>
                <a:cs typeface="Arial" panose="020B0604020202020204" pitchFamily="34" charset="0"/>
              </a:rPr>
              <a:t>H</a:t>
            </a:r>
            <a:r>
              <a:rPr lang="en-US" sz="1800" baseline="-25000" dirty="0" smtClean="0">
                <a:latin typeface="Arial" panose="020B0604020202020204" pitchFamily="34" charset="0"/>
                <a:cs typeface="Arial" panose="020B0604020202020204" pitchFamily="34" charset="0"/>
              </a:rPr>
              <a:t>0</a:t>
            </a:r>
          </a:p>
          <a:p>
            <a:pPr>
              <a:lnSpc>
                <a:spcPct val="80000"/>
              </a:lnSpc>
              <a:spcBef>
                <a:spcPct val="0"/>
              </a:spcBef>
              <a:buFontTx/>
              <a:buNone/>
              <a:defRPr/>
            </a:pPr>
            <a:r>
              <a:rPr lang="en-US" sz="2800" i="1" baseline="-25000" dirty="0" smtClean="0">
                <a:latin typeface="Arial" panose="020B0604020202020204" pitchFamily="34" charset="0"/>
                <a:cs typeface="Arial" panose="020B0604020202020204" pitchFamily="34" charset="0"/>
              </a:rPr>
              <a:t> </a:t>
            </a:r>
            <a:r>
              <a:rPr lang="el-GR" sz="2800" i="1" baseline="-25000" dirty="0" smtClean="0">
                <a:latin typeface="+mn-lt"/>
                <a:cs typeface="Arial" panose="020B0604020202020204" pitchFamily="34" charset="0"/>
              </a:rPr>
              <a:t>α</a:t>
            </a:r>
            <a:r>
              <a:rPr lang="en-US" sz="2800" i="1" baseline="-25000" dirty="0" smtClean="0">
                <a:latin typeface="Arial" panose="020B0604020202020204" pitchFamily="34" charset="0"/>
                <a:cs typeface="Arial" panose="020B0604020202020204" pitchFamily="34" charset="0"/>
              </a:rPr>
              <a:t> </a:t>
            </a:r>
            <a:r>
              <a:rPr lang="en-US" sz="2800" baseline="-25000" dirty="0" smtClean="0">
                <a:latin typeface="Arial" panose="020B0604020202020204" pitchFamily="34" charset="0"/>
                <a:cs typeface="Arial" panose="020B0604020202020204" pitchFamily="34" charset="0"/>
              </a:rPr>
              <a:t>= 0.025</a:t>
            </a:r>
            <a:endParaRPr lang="en-US" sz="1800" baseline="-25000" dirty="0" smtClean="0">
              <a:latin typeface="Arial" panose="020B0604020202020204" pitchFamily="34" charset="0"/>
              <a:cs typeface="Arial" panose="020B0604020202020204" pitchFamily="34" charset="0"/>
            </a:endParaRPr>
          </a:p>
        </p:txBody>
      </p:sp>
      <p:sp>
        <p:nvSpPr>
          <p:cNvPr id="85018" name="Line 40"/>
          <p:cNvSpPr>
            <a:spLocks noChangeShapeType="1"/>
          </p:cNvSpPr>
          <p:nvPr/>
        </p:nvSpPr>
        <p:spPr bwMode="auto">
          <a:xfrm>
            <a:off x="3520018" y="4511675"/>
            <a:ext cx="188383"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graphicFrame>
        <p:nvGraphicFramePr>
          <p:cNvPr id="85019" name="Object 2"/>
          <p:cNvGraphicFramePr>
            <a:graphicFrameLocks noChangeAspect="1"/>
          </p:cNvGraphicFramePr>
          <p:nvPr/>
        </p:nvGraphicFramePr>
        <p:xfrm>
          <a:off x="8303684" y="5181600"/>
          <a:ext cx="973667" cy="255588"/>
        </p:xfrm>
        <a:graphic>
          <a:graphicData uri="http://schemas.openxmlformats.org/presentationml/2006/ole">
            <p:oleObj spid="_x0000_s1250306" name="Equation" r:id="rId3" imgW="507780" imgH="177723" progId="">
              <p:embed/>
            </p:oleObj>
          </a:graphicData>
        </a:graphic>
      </p:graphicFrame>
      <p:graphicFrame>
        <p:nvGraphicFramePr>
          <p:cNvPr id="2" name="Object 1"/>
          <p:cNvGraphicFramePr>
            <a:graphicFrameLocks noChangeAspect="1"/>
          </p:cNvGraphicFramePr>
          <p:nvPr/>
        </p:nvGraphicFramePr>
        <p:xfrm>
          <a:off x="6669617" y="5187950"/>
          <a:ext cx="1481667" cy="344488"/>
        </p:xfrm>
        <a:graphic>
          <a:graphicData uri="http://schemas.openxmlformats.org/presentationml/2006/ole">
            <p:oleObj spid="_x0000_s1250307" name="Equation" r:id="rId4" imgW="761669" imgH="228501" progId="">
              <p:embed/>
            </p:oleObj>
          </a:graphicData>
        </a:graphic>
      </p:graphicFrame>
      <p:cxnSp>
        <p:nvCxnSpPr>
          <p:cNvPr id="43" name="Straight Arrow Connector 42"/>
          <p:cNvCxnSpPr/>
          <p:nvPr/>
        </p:nvCxnSpPr>
        <p:spPr>
          <a:xfrm flipV="1">
            <a:off x="6929967" y="4918076"/>
            <a:ext cx="2117"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85022" name="Object 1"/>
          <p:cNvGraphicFramePr>
            <a:graphicFrameLocks noChangeAspect="1"/>
          </p:cNvGraphicFramePr>
          <p:nvPr/>
        </p:nvGraphicFramePr>
        <p:xfrm>
          <a:off x="2707217" y="5181600"/>
          <a:ext cx="1902883" cy="344488"/>
        </p:xfrm>
        <a:graphic>
          <a:graphicData uri="http://schemas.openxmlformats.org/presentationml/2006/ole">
            <p:oleObj spid="_x0000_s1250308" name="Equation" r:id="rId5" imgW="977900" imgH="228600" progId="">
              <p:embed/>
            </p:oleObj>
          </a:graphicData>
        </a:graphic>
      </p:graphicFrame>
      <p:cxnSp>
        <p:nvCxnSpPr>
          <p:cNvPr id="45" name="Straight Arrow Connector 44"/>
          <p:cNvCxnSpPr/>
          <p:nvPr/>
        </p:nvCxnSpPr>
        <p:spPr>
          <a:xfrm flipV="1">
            <a:off x="4178300" y="4918076"/>
            <a:ext cx="2117"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4" name="Title 1"/>
          <p:cNvSpPr>
            <a:spLocks noGrp="1"/>
          </p:cNvSpPr>
          <p:nvPr>
            <p:ph type="title"/>
          </p:nvPr>
        </p:nvSpPr>
        <p:spPr>
          <a:xfrm>
            <a:off x="203200" y="76200"/>
            <a:ext cx="11785600" cy="990600"/>
          </a:xfrm>
        </p:spPr>
        <p:txBody>
          <a:bodyPr>
            <a:normAutofit/>
          </a:bodyPr>
          <a:lstStyle/>
          <a:p>
            <a:pPr>
              <a:lnSpc>
                <a:spcPct val="80000"/>
              </a:lnSpc>
              <a:defRPr/>
            </a:pPr>
            <a:r>
              <a:rPr lang="en-US" smtClean="0"/>
              <a:t>Conducting a Hypothesis Test to Compare the Difference Between Two Proportions</a:t>
            </a:r>
          </a:p>
        </p:txBody>
      </p:sp>
      <p:sp>
        <p:nvSpPr>
          <p:cNvPr id="86019" name="Content Placeholder 2"/>
          <p:cNvSpPr>
            <a:spLocks noGrp="1"/>
          </p:cNvSpPr>
          <p:nvPr>
            <p:ph idx="1"/>
          </p:nvPr>
        </p:nvSpPr>
        <p:spPr>
          <a:xfrm>
            <a:off x="609600" y="1295401"/>
            <a:ext cx="11300178" cy="2435225"/>
          </a:xfrm>
        </p:spPr>
        <p:txBody>
          <a:bodyPr/>
          <a:lstStyle/>
          <a:p>
            <a:pPr>
              <a:spcBef>
                <a:spcPts val="1800"/>
              </a:spcBef>
            </a:pPr>
            <a:r>
              <a:rPr lang="en-US" sz="2800" dirty="0" smtClean="0">
                <a:solidFill>
                  <a:srgbClr val="00B400"/>
                </a:solidFill>
              </a:rPr>
              <a:t>Step 5:  </a:t>
            </a:r>
            <a:r>
              <a:rPr lang="en-US" sz="2400" dirty="0" smtClean="0"/>
              <a:t>Compare the </a:t>
            </a:r>
            <a:r>
              <a:rPr lang="en-US" sz="2400" i="1" dirty="0" smtClean="0"/>
              <a:t>z</a:t>
            </a:r>
            <a:r>
              <a:rPr lang="en-US" sz="2400" dirty="0" smtClean="0"/>
              <a:t>-test statistic        with the critical </a:t>
            </a:r>
            <a:r>
              <a:rPr lang="en-US" sz="2400" i="1" dirty="0" smtClean="0"/>
              <a:t>z</a:t>
            </a:r>
            <a:r>
              <a:rPr lang="en-US" sz="2400" dirty="0" smtClean="0"/>
              <a:t>-score </a:t>
            </a:r>
          </a:p>
          <a:p>
            <a:pPr lvl="1">
              <a:spcBef>
                <a:spcPts val="1800"/>
              </a:spcBef>
            </a:pPr>
            <a:r>
              <a:rPr lang="en-US" sz="2000" dirty="0" smtClean="0"/>
              <a:t>For a two-tail test, reject the null hypothesis if</a:t>
            </a:r>
          </a:p>
          <a:p>
            <a:pPr lvl="1">
              <a:spcBef>
                <a:spcPts val="1800"/>
              </a:spcBef>
            </a:pPr>
            <a:endParaRPr lang="en-US" sz="2000" dirty="0" smtClean="0"/>
          </a:p>
          <a:p>
            <a:pPr lvl="1">
              <a:spcBef>
                <a:spcPts val="600"/>
              </a:spcBef>
            </a:pPr>
            <a:r>
              <a:rPr lang="en-US" sz="2000" dirty="0" smtClean="0"/>
              <a:t>Here,     |</a:t>
            </a:r>
            <a:r>
              <a:rPr lang="en-US" sz="800" dirty="0" smtClean="0"/>
              <a:t> </a:t>
            </a:r>
            <a:r>
              <a:rPr lang="en-US" sz="2000" dirty="0" smtClean="0"/>
              <a:t>-1.31</a:t>
            </a:r>
            <a:r>
              <a:rPr lang="en-US" sz="800" dirty="0" smtClean="0"/>
              <a:t> </a:t>
            </a:r>
            <a:r>
              <a:rPr lang="en-US" sz="2000" dirty="0" smtClean="0"/>
              <a:t>|  is not greater than 1.96, so </a:t>
            </a:r>
            <a:r>
              <a:rPr lang="en-US" sz="2000" b="1" dirty="0" smtClean="0"/>
              <a:t>do not reject </a:t>
            </a:r>
            <a:r>
              <a:rPr lang="en-US" sz="2000" b="1" i="1" dirty="0" smtClean="0"/>
              <a:t>H</a:t>
            </a:r>
            <a:r>
              <a:rPr lang="en-US" sz="2000" b="1" baseline="-25000" dirty="0" smtClean="0"/>
              <a:t>0</a:t>
            </a:r>
          </a:p>
        </p:txBody>
      </p:sp>
      <p:graphicFrame>
        <p:nvGraphicFramePr>
          <p:cNvPr id="86020" name="Object 4"/>
          <p:cNvGraphicFramePr>
            <a:graphicFrameLocks noChangeAspect="1"/>
          </p:cNvGraphicFramePr>
          <p:nvPr/>
        </p:nvGraphicFramePr>
        <p:xfrm>
          <a:off x="6021212" y="1308453"/>
          <a:ext cx="880533" cy="539750"/>
        </p:xfrm>
        <a:graphic>
          <a:graphicData uri="http://schemas.openxmlformats.org/presentationml/2006/ole">
            <p:oleObj spid="_x0000_s1251330" name="Equation" r:id="rId3" imgW="266469" imgH="241091" progId="">
              <p:embed/>
            </p:oleObj>
          </a:graphicData>
        </a:graphic>
      </p:graphicFrame>
      <p:graphicFrame>
        <p:nvGraphicFramePr>
          <p:cNvPr id="86021" name="Object 5"/>
          <p:cNvGraphicFramePr>
            <a:graphicFrameLocks noChangeAspect="1"/>
          </p:cNvGraphicFramePr>
          <p:nvPr/>
        </p:nvGraphicFramePr>
        <p:xfrm>
          <a:off x="10286296" y="1307218"/>
          <a:ext cx="946149" cy="506412"/>
        </p:xfrm>
        <a:graphic>
          <a:graphicData uri="http://schemas.openxmlformats.org/presentationml/2006/ole">
            <p:oleObj spid="_x0000_s1251331" name="Equation" r:id="rId4" imgW="355446" imgH="228501" progId="">
              <p:embed/>
            </p:oleObj>
          </a:graphicData>
        </a:graphic>
      </p:graphicFrame>
      <p:graphicFrame>
        <p:nvGraphicFramePr>
          <p:cNvPr id="86022" name="Object 2"/>
          <p:cNvGraphicFramePr>
            <a:graphicFrameLocks noChangeAspect="1"/>
          </p:cNvGraphicFramePr>
          <p:nvPr/>
        </p:nvGraphicFramePr>
        <p:xfrm>
          <a:off x="7027333" y="1933047"/>
          <a:ext cx="2042584" cy="573087"/>
        </p:xfrm>
        <a:graphic>
          <a:graphicData uri="http://schemas.openxmlformats.org/presentationml/2006/ole">
            <p:oleObj spid="_x0000_s1251332" name="Equation" r:id="rId5" imgW="672808" imgH="279279" progId="">
              <p:embed/>
            </p:oleObj>
          </a:graphicData>
        </a:graphic>
      </p:graphicFrame>
      <p:sp>
        <p:nvSpPr>
          <p:cNvPr id="86023" name="Freeform 50"/>
          <p:cNvSpPr>
            <a:spLocks/>
          </p:cNvSpPr>
          <p:nvPr/>
        </p:nvSpPr>
        <p:spPr bwMode="auto">
          <a:xfrm flipH="1">
            <a:off x="3062818" y="4646613"/>
            <a:ext cx="1102783"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90120" name="Rectangle 16"/>
          <p:cNvSpPr>
            <a:spLocks noChangeArrowheads="1"/>
          </p:cNvSpPr>
          <p:nvPr/>
        </p:nvSpPr>
        <p:spPr bwMode="auto">
          <a:xfrm>
            <a:off x="7488768" y="3954464"/>
            <a:ext cx="1858433" cy="541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dirty="0" smtClean="0">
                <a:latin typeface="Arial" panose="020B0604020202020204" pitchFamily="34" charset="0"/>
                <a:cs typeface="Arial" panose="020B0604020202020204" pitchFamily="34" charset="0"/>
              </a:rPr>
              <a:t>Reject </a:t>
            </a:r>
            <a:r>
              <a:rPr lang="en-US" sz="1800" i="1" dirty="0" smtClean="0">
                <a:latin typeface="Arial" panose="020B0604020202020204" pitchFamily="34" charset="0"/>
                <a:cs typeface="Arial" panose="020B0604020202020204" pitchFamily="34" charset="0"/>
              </a:rPr>
              <a:t>H</a:t>
            </a:r>
            <a:r>
              <a:rPr lang="en-US" sz="1800" baseline="-25000" dirty="0" smtClean="0">
                <a:latin typeface="Arial" panose="020B0604020202020204" pitchFamily="34" charset="0"/>
                <a:cs typeface="Arial" panose="020B0604020202020204" pitchFamily="34" charset="0"/>
              </a:rPr>
              <a:t>0</a:t>
            </a:r>
          </a:p>
          <a:p>
            <a:pPr>
              <a:lnSpc>
                <a:spcPct val="80000"/>
              </a:lnSpc>
              <a:spcBef>
                <a:spcPct val="0"/>
              </a:spcBef>
              <a:buFontTx/>
              <a:buNone/>
              <a:defRPr/>
            </a:pPr>
            <a:r>
              <a:rPr lang="en-US" sz="2800" i="1" baseline="-25000" dirty="0" smtClean="0">
                <a:latin typeface="Arial" panose="020B0604020202020204" pitchFamily="34" charset="0"/>
                <a:cs typeface="Arial" panose="020B0604020202020204" pitchFamily="34" charset="0"/>
              </a:rPr>
              <a:t> </a:t>
            </a:r>
            <a:r>
              <a:rPr lang="el-GR" sz="2800" i="1" baseline="-25000" dirty="0" smtClean="0">
                <a:latin typeface="+mn-lt"/>
                <a:cs typeface="Arial" panose="020B0604020202020204" pitchFamily="34" charset="0"/>
              </a:rPr>
              <a:t>α</a:t>
            </a:r>
            <a:r>
              <a:rPr lang="en-US" sz="2800" i="1" baseline="-25000" dirty="0" smtClean="0">
                <a:latin typeface="Arial" panose="020B0604020202020204" pitchFamily="34" charset="0"/>
                <a:cs typeface="Arial" panose="020B0604020202020204" pitchFamily="34" charset="0"/>
              </a:rPr>
              <a:t> </a:t>
            </a:r>
            <a:r>
              <a:rPr lang="en-US" sz="2800" baseline="-25000" dirty="0" smtClean="0">
                <a:latin typeface="Arial" panose="020B0604020202020204" pitchFamily="34" charset="0"/>
                <a:cs typeface="Arial" panose="020B0604020202020204" pitchFamily="34" charset="0"/>
              </a:rPr>
              <a:t>= 0.025</a:t>
            </a:r>
            <a:endParaRPr lang="en-US" sz="1800" baseline="-25000" dirty="0" smtClean="0">
              <a:latin typeface="Arial" panose="020B0604020202020204" pitchFamily="34" charset="0"/>
              <a:cs typeface="Arial" panose="020B0604020202020204" pitchFamily="34" charset="0"/>
            </a:endParaRPr>
          </a:p>
        </p:txBody>
      </p:sp>
      <p:sp>
        <p:nvSpPr>
          <p:cNvPr id="86025" name="Line 40"/>
          <p:cNvSpPr>
            <a:spLocks noChangeShapeType="1"/>
          </p:cNvSpPr>
          <p:nvPr/>
        </p:nvSpPr>
        <p:spPr bwMode="auto">
          <a:xfrm flipH="1">
            <a:off x="7526867" y="4524375"/>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86026" name="Freeform 50"/>
          <p:cNvSpPr>
            <a:spLocks/>
          </p:cNvSpPr>
          <p:nvPr/>
        </p:nvSpPr>
        <p:spPr bwMode="auto">
          <a:xfrm>
            <a:off x="6923617" y="4646613"/>
            <a:ext cx="1081616" cy="258762"/>
          </a:xfrm>
          <a:custGeom>
            <a:avLst/>
            <a:gdLst>
              <a:gd name="T0" fmla="*/ 2147483647 w 10059"/>
              <a:gd name="T1" fmla="*/ 2147483647 h 7837"/>
              <a:gd name="T2" fmla="*/ 2147483647 w 10059"/>
              <a:gd name="T3" fmla="*/ 2147483647 h 7837"/>
              <a:gd name="T4" fmla="*/ 2147483647 w 10059"/>
              <a:gd name="T5" fmla="*/ 2147483647 h 7837"/>
              <a:gd name="T6" fmla="*/ 2147483647 w 10059"/>
              <a:gd name="T7" fmla="*/ 2147483647 h 7837"/>
              <a:gd name="T8" fmla="*/ 2147483647 w 10059"/>
              <a:gd name="T9" fmla="*/ 2147483647 h 7837"/>
              <a:gd name="T10" fmla="*/ 0 w 10059"/>
              <a:gd name="T11" fmla="*/ 0 h 7837"/>
              <a:gd name="T12" fmla="*/ 2147483647 w 10059"/>
              <a:gd name="T13" fmla="*/ 2147483647 h 7837"/>
              <a:gd name="T14" fmla="*/ 2147483647 w 10059"/>
              <a:gd name="T15" fmla="*/ 2147483647 h 78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059" h="7837">
                <a:moveTo>
                  <a:pt x="9892" y="5722"/>
                </a:moveTo>
                <a:lnTo>
                  <a:pt x="7337" y="4856"/>
                </a:lnTo>
                <a:lnTo>
                  <a:pt x="4660" y="4424"/>
                </a:lnTo>
                <a:lnTo>
                  <a:pt x="2826" y="3222"/>
                </a:lnTo>
                <a:lnTo>
                  <a:pt x="1097" y="1539"/>
                </a:lnTo>
                <a:lnTo>
                  <a:pt x="0" y="0"/>
                </a:lnTo>
                <a:cubicBezTo>
                  <a:pt x="20" y="2516"/>
                  <a:pt x="39" y="5033"/>
                  <a:pt x="59" y="7549"/>
                </a:cubicBezTo>
                <a:lnTo>
                  <a:pt x="10059" y="7837"/>
                </a:lnTo>
              </a:path>
            </a:pathLst>
          </a:custGeom>
          <a:solidFill>
            <a:srgbClr val="FFC000"/>
          </a:solidFill>
          <a:ln w="9525">
            <a:noFill/>
            <a:round/>
            <a:headEnd/>
            <a:tailEnd/>
          </a:ln>
        </p:spPr>
        <p:txBody>
          <a:bodyPr/>
          <a:lstStyle/>
          <a:p>
            <a:endParaRPr lang="en-US"/>
          </a:p>
        </p:txBody>
      </p:sp>
      <p:sp>
        <p:nvSpPr>
          <p:cNvPr id="86027" name="Freeform 51"/>
          <p:cNvSpPr>
            <a:spLocks/>
          </p:cNvSpPr>
          <p:nvPr/>
        </p:nvSpPr>
        <p:spPr bwMode="auto">
          <a:xfrm>
            <a:off x="3056467" y="3914775"/>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86028" name="Freeform 57"/>
          <p:cNvSpPr>
            <a:spLocks/>
          </p:cNvSpPr>
          <p:nvPr/>
        </p:nvSpPr>
        <p:spPr bwMode="auto">
          <a:xfrm>
            <a:off x="3048001" y="4903789"/>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86029" name="Text Box 87"/>
          <p:cNvSpPr txBox="1">
            <a:spLocks noChangeArrowheads="1"/>
          </p:cNvSpPr>
          <p:nvPr/>
        </p:nvSpPr>
        <p:spPr bwMode="auto">
          <a:xfrm>
            <a:off x="4572000" y="4267201"/>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Do not reject </a:t>
            </a:r>
            <a:r>
              <a:rPr lang="en-US" sz="1400" i="1"/>
              <a:t>H</a:t>
            </a:r>
            <a:r>
              <a:rPr lang="en-US" sz="1400" baseline="-25000"/>
              <a:t>0</a:t>
            </a:r>
          </a:p>
        </p:txBody>
      </p:sp>
      <p:sp>
        <p:nvSpPr>
          <p:cNvPr id="86030" name="Rectangle 16"/>
          <p:cNvSpPr>
            <a:spLocks noChangeArrowheads="1"/>
          </p:cNvSpPr>
          <p:nvPr/>
        </p:nvSpPr>
        <p:spPr bwMode="auto">
          <a:xfrm>
            <a:off x="5304368" y="4983164"/>
            <a:ext cx="588433" cy="287337"/>
          </a:xfrm>
          <a:prstGeom prst="rect">
            <a:avLst/>
          </a:prstGeom>
          <a:noFill/>
          <a:ln w="9525">
            <a:noFill/>
            <a:miter lim="800000"/>
            <a:headEnd/>
            <a:tailEnd/>
          </a:ln>
          <a:effectLst/>
        </p:spPr>
        <p:txBody>
          <a:bodyPr lIns="90488" tIns="44450" rIns="90488" bIns="44450">
            <a:spAutoFit/>
          </a:bodyPr>
          <a:lstStyle/>
          <a:p>
            <a:pPr>
              <a:lnSpc>
                <a:spcPct val="80000"/>
              </a:lnSpc>
            </a:pPr>
            <a:r>
              <a:rPr lang="en-US" sz="1200" baseline="-25000"/>
              <a:t> </a:t>
            </a:r>
            <a:r>
              <a:rPr lang="en-US" sz="2400" baseline="-25000"/>
              <a:t>0</a:t>
            </a:r>
            <a:endParaRPr lang="en-US" baseline="-25000"/>
          </a:p>
        </p:txBody>
      </p:sp>
      <p:sp>
        <p:nvSpPr>
          <p:cNvPr id="86031" name="Line 64"/>
          <p:cNvSpPr>
            <a:spLocks noChangeShapeType="1"/>
          </p:cNvSpPr>
          <p:nvPr/>
        </p:nvSpPr>
        <p:spPr bwMode="auto">
          <a:xfrm flipH="1" flipV="1">
            <a:off x="5520267" y="4905375"/>
            <a:ext cx="0" cy="50800"/>
          </a:xfrm>
          <a:prstGeom prst="line">
            <a:avLst/>
          </a:prstGeom>
          <a:noFill/>
          <a:ln w="28575" cap="sq">
            <a:solidFill>
              <a:schemeClr val="tx2"/>
            </a:solidFill>
            <a:miter lim="800000"/>
            <a:headEnd/>
            <a:tailEnd/>
          </a:ln>
          <a:effectLst/>
        </p:spPr>
        <p:txBody>
          <a:bodyPr wrap="none"/>
          <a:lstStyle/>
          <a:p>
            <a:endParaRPr lang="en-US"/>
          </a:p>
        </p:txBody>
      </p:sp>
      <p:graphicFrame>
        <p:nvGraphicFramePr>
          <p:cNvPr id="86032" name="Object 2"/>
          <p:cNvGraphicFramePr>
            <a:graphicFrameLocks noChangeAspect="1"/>
          </p:cNvGraphicFramePr>
          <p:nvPr/>
        </p:nvGraphicFramePr>
        <p:xfrm>
          <a:off x="8229600" y="5108575"/>
          <a:ext cx="973667" cy="255588"/>
        </p:xfrm>
        <a:graphic>
          <a:graphicData uri="http://schemas.openxmlformats.org/presentationml/2006/ole">
            <p:oleObj spid="_x0000_s1251333" name="Equation" r:id="rId6" imgW="507780" imgH="177723" progId="">
              <p:embed/>
            </p:oleObj>
          </a:graphicData>
        </a:graphic>
      </p:graphicFrame>
      <p:sp>
        <p:nvSpPr>
          <p:cNvPr id="86033" name="Rectangle 16"/>
          <p:cNvSpPr>
            <a:spLocks noChangeArrowheads="1"/>
          </p:cNvSpPr>
          <p:nvPr/>
        </p:nvSpPr>
        <p:spPr bwMode="auto">
          <a:xfrm>
            <a:off x="4927600" y="4495800"/>
            <a:ext cx="1270000" cy="319088"/>
          </a:xfrm>
          <a:prstGeom prst="rect">
            <a:avLst/>
          </a:prstGeom>
          <a:noFill/>
          <a:ln w="9525">
            <a:noFill/>
            <a:miter lim="800000"/>
            <a:headEnd/>
            <a:tailEnd/>
          </a:ln>
          <a:effectLst/>
        </p:spPr>
        <p:txBody>
          <a:bodyPr lIns="90488" tIns="44450" rIns="90488" bIns="44450">
            <a:spAutoFit/>
          </a:bodyPr>
          <a:lstStyle/>
          <a:p>
            <a:pPr>
              <a:lnSpc>
                <a:spcPct val="80000"/>
              </a:lnSpc>
            </a:pPr>
            <a:r>
              <a:rPr lang="en-US" sz="2800" i="1" baseline="-25000"/>
              <a:t> </a:t>
            </a:r>
            <a:r>
              <a:rPr lang="en-US" sz="2800" baseline="-25000"/>
              <a:t>0.95</a:t>
            </a:r>
            <a:endParaRPr lang="en-US" baseline="-25000"/>
          </a:p>
        </p:txBody>
      </p:sp>
      <p:graphicFrame>
        <p:nvGraphicFramePr>
          <p:cNvPr id="86034" name="Object 1"/>
          <p:cNvGraphicFramePr>
            <a:graphicFrameLocks noChangeAspect="1"/>
          </p:cNvGraphicFramePr>
          <p:nvPr/>
        </p:nvGraphicFramePr>
        <p:xfrm>
          <a:off x="6608234" y="5187950"/>
          <a:ext cx="1504951" cy="344488"/>
        </p:xfrm>
        <a:graphic>
          <a:graphicData uri="http://schemas.openxmlformats.org/presentationml/2006/ole">
            <p:oleObj spid="_x0000_s1251334" name="Equation" r:id="rId7" imgW="723586" imgH="228501" progId="">
              <p:embed/>
            </p:oleObj>
          </a:graphicData>
        </a:graphic>
      </p:graphicFrame>
      <p:cxnSp>
        <p:nvCxnSpPr>
          <p:cNvPr id="35" name="Straight Arrow Connector 34"/>
          <p:cNvCxnSpPr/>
          <p:nvPr/>
        </p:nvCxnSpPr>
        <p:spPr>
          <a:xfrm flipV="1">
            <a:off x="6929967" y="4918076"/>
            <a:ext cx="2117" cy="2635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6036" name="Line 77"/>
          <p:cNvSpPr>
            <a:spLocks noChangeShapeType="1"/>
          </p:cNvSpPr>
          <p:nvPr/>
        </p:nvSpPr>
        <p:spPr bwMode="auto">
          <a:xfrm>
            <a:off x="6923617" y="4656138"/>
            <a:ext cx="0" cy="247650"/>
          </a:xfrm>
          <a:prstGeom prst="line">
            <a:avLst/>
          </a:prstGeom>
          <a:noFill/>
          <a:ln w="19050">
            <a:solidFill>
              <a:schemeClr val="tx1"/>
            </a:solidFill>
            <a:round/>
            <a:headEnd/>
            <a:tailEnd/>
          </a:ln>
          <a:effectLst/>
        </p:spPr>
        <p:txBody>
          <a:bodyPr wrap="none" anchor="ctr"/>
          <a:lstStyle/>
          <a:p>
            <a:endParaRPr lang="en-US"/>
          </a:p>
        </p:txBody>
      </p:sp>
      <p:sp>
        <p:nvSpPr>
          <p:cNvPr id="86037" name="Freeform 52"/>
          <p:cNvSpPr>
            <a:spLocks/>
          </p:cNvSpPr>
          <p:nvPr/>
        </p:nvSpPr>
        <p:spPr bwMode="auto">
          <a:xfrm>
            <a:off x="5507567" y="3914775"/>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86038" name="Line 77"/>
          <p:cNvSpPr>
            <a:spLocks noChangeShapeType="1"/>
          </p:cNvSpPr>
          <p:nvPr/>
        </p:nvSpPr>
        <p:spPr bwMode="auto">
          <a:xfrm>
            <a:off x="4165600" y="4648200"/>
            <a:ext cx="0" cy="247650"/>
          </a:xfrm>
          <a:prstGeom prst="line">
            <a:avLst/>
          </a:prstGeom>
          <a:noFill/>
          <a:ln w="19050">
            <a:solidFill>
              <a:schemeClr val="tx1"/>
            </a:solidFill>
            <a:round/>
            <a:headEnd/>
            <a:tailEnd/>
          </a:ln>
          <a:effectLst/>
        </p:spPr>
        <p:txBody>
          <a:bodyPr wrap="none" anchor="ctr"/>
          <a:lstStyle/>
          <a:p>
            <a:endParaRPr lang="en-US"/>
          </a:p>
        </p:txBody>
      </p:sp>
      <p:graphicFrame>
        <p:nvGraphicFramePr>
          <p:cNvPr id="86039" name="Object 1"/>
          <p:cNvGraphicFramePr>
            <a:graphicFrameLocks noChangeAspect="1"/>
          </p:cNvGraphicFramePr>
          <p:nvPr/>
        </p:nvGraphicFramePr>
        <p:xfrm>
          <a:off x="2641600" y="5181600"/>
          <a:ext cx="1794933" cy="344488"/>
        </p:xfrm>
        <a:graphic>
          <a:graphicData uri="http://schemas.openxmlformats.org/presentationml/2006/ole">
            <p:oleObj spid="_x0000_s1251335" name="Equation" r:id="rId8" imgW="939800" imgH="228600" progId="">
              <p:embed/>
            </p:oleObj>
          </a:graphicData>
        </a:graphic>
      </p:graphicFrame>
      <p:cxnSp>
        <p:nvCxnSpPr>
          <p:cNvPr id="44" name="Straight Arrow Connector 43"/>
          <p:cNvCxnSpPr/>
          <p:nvPr/>
        </p:nvCxnSpPr>
        <p:spPr>
          <a:xfrm flipV="1">
            <a:off x="4178300" y="4918076"/>
            <a:ext cx="2117" cy="2635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137" name="Rectangle 16"/>
          <p:cNvSpPr>
            <a:spLocks noChangeArrowheads="1"/>
          </p:cNvSpPr>
          <p:nvPr/>
        </p:nvSpPr>
        <p:spPr bwMode="auto">
          <a:xfrm>
            <a:off x="2336801" y="3962400"/>
            <a:ext cx="1858433" cy="541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88" tIns="44450" rIns="90488" bIns="44450">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80000"/>
              </a:lnSpc>
              <a:spcBef>
                <a:spcPct val="0"/>
              </a:spcBef>
              <a:buFontTx/>
              <a:buNone/>
              <a:defRPr/>
            </a:pPr>
            <a:r>
              <a:rPr lang="en-US" sz="1800" dirty="0" smtClean="0">
                <a:latin typeface="Arial" panose="020B0604020202020204" pitchFamily="34" charset="0"/>
                <a:cs typeface="Arial" panose="020B0604020202020204" pitchFamily="34" charset="0"/>
              </a:rPr>
              <a:t>Reject </a:t>
            </a:r>
            <a:r>
              <a:rPr lang="en-US" sz="1800" i="1" dirty="0" smtClean="0">
                <a:latin typeface="Arial" panose="020B0604020202020204" pitchFamily="34" charset="0"/>
                <a:cs typeface="Arial" panose="020B0604020202020204" pitchFamily="34" charset="0"/>
              </a:rPr>
              <a:t>H</a:t>
            </a:r>
            <a:r>
              <a:rPr lang="en-US" sz="1800" baseline="-25000" dirty="0" smtClean="0">
                <a:latin typeface="Arial" panose="020B0604020202020204" pitchFamily="34" charset="0"/>
                <a:cs typeface="Arial" panose="020B0604020202020204" pitchFamily="34" charset="0"/>
              </a:rPr>
              <a:t>0</a:t>
            </a:r>
          </a:p>
          <a:p>
            <a:pPr>
              <a:lnSpc>
                <a:spcPct val="80000"/>
              </a:lnSpc>
              <a:spcBef>
                <a:spcPct val="0"/>
              </a:spcBef>
              <a:buFontTx/>
              <a:buNone/>
              <a:defRPr/>
            </a:pPr>
            <a:r>
              <a:rPr lang="en-US" sz="2800" i="1" baseline="-25000" dirty="0" smtClean="0">
                <a:latin typeface="Arial" panose="020B0604020202020204" pitchFamily="34" charset="0"/>
                <a:cs typeface="Arial" panose="020B0604020202020204" pitchFamily="34" charset="0"/>
              </a:rPr>
              <a:t> </a:t>
            </a:r>
            <a:r>
              <a:rPr lang="el-GR" sz="2800" i="1" baseline="-25000" dirty="0" smtClean="0">
                <a:latin typeface="+mn-lt"/>
                <a:cs typeface="Arial" panose="020B0604020202020204" pitchFamily="34" charset="0"/>
              </a:rPr>
              <a:t>α</a:t>
            </a:r>
            <a:r>
              <a:rPr lang="en-US" sz="2800" i="1" baseline="-25000" dirty="0" smtClean="0">
                <a:latin typeface="Arial" panose="020B0604020202020204" pitchFamily="34" charset="0"/>
                <a:cs typeface="Arial" panose="020B0604020202020204" pitchFamily="34" charset="0"/>
              </a:rPr>
              <a:t> </a:t>
            </a:r>
            <a:r>
              <a:rPr lang="en-US" sz="2800" baseline="-25000" dirty="0" smtClean="0">
                <a:latin typeface="Arial" panose="020B0604020202020204" pitchFamily="34" charset="0"/>
                <a:cs typeface="Arial" panose="020B0604020202020204" pitchFamily="34" charset="0"/>
              </a:rPr>
              <a:t>= 0.025</a:t>
            </a:r>
            <a:endParaRPr lang="en-US" sz="1800" baseline="-25000" dirty="0" smtClean="0">
              <a:latin typeface="Arial" panose="020B0604020202020204" pitchFamily="34" charset="0"/>
              <a:cs typeface="Arial" panose="020B0604020202020204" pitchFamily="34" charset="0"/>
            </a:endParaRPr>
          </a:p>
        </p:txBody>
      </p:sp>
      <p:sp>
        <p:nvSpPr>
          <p:cNvPr id="86042" name="Line 40"/>
          <p:cNvSpPr>
            <a:spLocks noChangeShapeType="1"/>
          </p:cNvSpPr>
          <p:nvPr/>
        </p:nvSpPr>
        <p:spPr bwMode="auto">
          <a:xfrm>
            <a:off x="3520018" y="4511675"/>
            <a:ext cx="188383"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86043" name="Line 64"/>
          <p:cNvSpPr>
            <a:spLocks noChangeShapeType="1"/>
          </p:cNvSpPr>
          <p:nvPr/>
        </p:nvSpPr>
        <p:spPr bwMode="auto">
          <a:xfrm flipH="1" flipV="1">
            <a:off x="4673600" y="4902200"/>
            <a:ext cx="0" cy="50800"/>
          </a:xfrm>
          <a:prstGeom prst="line">
            <a:avLst/>
          </a:prstGeom>
          <a:noFill/>
          <a:ln w="28575" cap="sq">
            <a:solidFill>
              <a:schemeClr val="tx2"/>
            </a:solidFill>
            <a:miter lim="800000"/>
            <a:headEnd/>
            <a:tailEnd/>
          </a:ln>
          <a:effectLst/>
        </p:spPr>
        <p:txBody>
          <a:bodyPr wrap="none"/>
          <a:lstStyle/>
          <a:p>
            <a:endParaRPr lang="en-US"/>
          </a:p>
        </p:txBody>
      </p:sp>
      <p:sp>
        <p:nvSpPr>
          <p:cNvPr id="3" name="Oval 2"/>
          <p:cNvSpPr/>
          <p:nvPr/>
        </p:nvSpPr>
        <p:spPr>
          <a:xfrm>
            <a:off x="2211918" y="2695575"/>
            <a:ext cx="1248833" cy="53340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5" name="Elbow Connector 4"/>
          <p:cNvCxnSpPr>
            <a:stCxn id="3" idx="4"/>
          </p:cNvCxnSpPr>
          <p:nvPr/>
        </p:nvCxnSpPr>
        <p:spPr>
          <a:xfrm rot="16200000" flipH="1">
            <a:off x="2929731" y="3137695"/>
            <a:ext cx="1652588" cy="1835149"/>
          </a:xfrm>
          <a:prstGeom prst="bentConnector3">
            <a:avLst>
              <a:gd name="adj1" fmla="val 24024"/>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86046" name="Object 5"/>
          <p:cNvGraphicFramePr>
            <a:graphicFrameLocks noChangeAspect="1"/>
          </p:cNvGraphicFramePr>
          <p:nvPr/>
        </p:nvGraphicFramePr>
        <p:xfrm>
          <a:off x="4157134" y="5562601"/>
          <a:ext cx="1350433" cy="365125"/>
        </p:xfrm>
        <a:graphic>
          <a:graphicData uri="http://schemas.openxmlformats.org/presentationml/2006/ole">
            <p:oleObj spid="_x0000_s1251336" name="Equation" r:id="rId9" imgW="748975" imgH="241195" progId="">
              <p:embed/>
            </p:oleObj>
          </a:graphicData>
        </a:graphic>
      </p:graphicFrame>
      <p:cxnSp>
        <p:nvCxnSpPr>
          <p:cNvPr id="49" name="Straight Arrow Connector 48"/>
          <p:cNvCxnSpPr/>
          <p:nvPr/>
        </p:nvCxnSpPr>
        <p:spPr>
          <a:xfrm flipV="1">
            <a:off x="4673600" y="4994276"/>
            <a:ext cx="2117" cy="5683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reeform 50"/>
          <p:cNvSpPr>
            <a:spLocks/>
          </p:cNvSpPr>
          <p:nvPr/>
        </p:nvSpPr>
        <p:spPr bwMode="auto">
          <a:xfrm>
            <a:off x="6388101" y="4176714"/>
            <a:ext cx="1589617" cy="542925"/>
          </a:xfrm>
          <a:custGeom>
            <a:avLst/>
            <a:gdLst>
              <a:gd name="T0" fmla="*/ 2147483647 w 10159"/>
              <a:gd name="T1" fmla="*/ 2147483647 h 10099"/>
              <a:gd name="T2" fmla="*/ 2147483647 w 10159"/>
              <a:gd name="T3" fmla="*/ 2147483647 h 10099"/>
              <a:gd name="T4" fmla="*/ 2147483647 w 10159"/>
              <a:gd name="T5" fmla="*/ 2147483647 h 10099"/>
              <a:gd name="T6" fmla="*/ 2147483647 w 10159"/>
              <a:gd name="T7" fmla="*/ 2147483647 h 10099"/>
              <a:gd name="T8" fmla="*/ 2147483647 w 10159"/>
              <a:gd name="T9" fmla="*/ 0 h 10099"/>
              <a:gd name="T10" fmla="*/ 2147483647 w 10159"/>
              <a:gd name="T11" fmla="*/ 2147483647 h 10099"/>
              <a:gd name="T12" fmla="*/ 2147483647 w 10159"/>
              <a:gd name="T13" fmla="*/ 2147483647 h 100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159" h="10099">
                <a:moveTo>
                  <a:pt x="10033" y="8731"/>
                </a:moveTo>
                <a:lnTo>
                  <a:pt x="7142" y="8276"/>
                </a:lnTo>
                <a:cubicBezTo>
                  <a:pt x="6033" y="7877"/>
                  <a:pt x="5247" y="7125"/>
                  <a:pt x="4300" y="6549"/>
                </a:cubicBezTo>
                <a:lnTo>
                  <a:pt x="1978" y="3574"/>
                </a:lnTo>
                <a:cubicBezTo>
                  <a:pt x="1293" y="2589"/>
                  <a:pt x="693" y="985"/>
                  <a:pt x="8" y="0"/>
                </a:cubicBezTo>
                <a:cubicBezTo>
                  <a:pt x="45" y="5944"/>
                  <a:pt x="-25" y="4054"/>
                  <a:pt x="12" y="10000"/>
                </a:cubicBezTo>
                <a:lnTo>
                  <a:pt x="10159" y="10099"/>
                </a:lnTo>
              </a:path>
            </a:pathLst>
          </a:custGeom>
          <a:solidFill>
            <a:srgbClr val="FFC000"/>
          </a:solidFill>
          <a:ln w="9525">
            <a:noFill/>
            <a:round/>
            <a:headEnd/>
            <a:tailEnd/>
          </a:ln>
        </p:spPr>
        <p:txBody>
          <a:bodyPr/>
          <a:lstStyle/>
          <a:p>
            <a:endParaRPr lang="en-US"/>
          </a:p>
        </p:txBody>
      </p:sp>
      <p:sp>
        <p:nvSpPr>
          <p:cNvPr id="87064" name="Title 1"/>
          <p:cNvSpPr>
            <a:spLocks noGrp="1"/>
          </p:cNvSpPr>
          <p:nvPr>
            <p:ph type="title"/>
          </p:nvPr>
        </p:nvSpPr>
        <p:spPr>
          <a:xfrm>
            <a:off x="203200" y="76200"/>
            <a:ext cx="11785600" cy="990600"/>
          </a:xfrm>
        </p:spPr>
        <p:txBody>
          <a:bodyPr>
            <a:normAutofit/>
          </a:bodyPr>
          <a:lstStyle/>
          <a:p>
            <a:pPr>
              <a:lnSpc>
                <a:spcPct val="80000"/>
              </a:lnSpc>
              <a:defRPr/>
            </a:pPr>
            <a:r>
              <a:rPr lang="en-US" smtClean="0"/>
              <a:t>Conducting a Hypothesis Test to Compare the Difference Between Two Proportions</a:t>
            </a:r>
          </a:p>
        </p:txBody>
      </p:sp>
      <p:sp>
        <p:nvSpPr>
          <p:cNvPr id="87044" name="Content Placeholder 2"/>
          <p:cNvSpPr>
            <a:spLocks noGrp="1"/>
          </p:cNvSpPr>
          <p:nvPr>
            <p:ph idx="1"/>
          </p:nvPr>
        </p:nvSpPr>
        <p:spPr>
          <a:xfrm>
            <a:off x="609600" y="1366838"/>
            <a:ext cx="11480800" cy="1909762"/>
          </a:xfrm>
        </p:spPr>
        <p:txBody>
          <a:bodyPr/>
          <a:lstStyle/>
          <a:p>
            <a:pPr>
              <a:spcBef>
                <a:spcPts val="1800"/>
              </a:spcBef>
            </a:pPr>
            <a:r>
              <a:rPr lang="en-US" sz="2800" dirty="0" smtClean="0">
                <a:solidFill>
                  <a:srgbClr val="00B400"/>
                </a:solidFill>
              </a:rPr>
              <a:t>Step 6:</a:t>
            </a:r>
            <a:r>
              <a:rPr lang="en-US" sz="2800" dirty="0" smtClean="0"/>
              <a:t>  </a:t>
            </a:r>
            <a:r>
              <a:rPr lang="en-US" sz="2400" dirty="0" smtClean="0"/>
              <a:t>Calculate the </a:t>
            </a:r>
            <a:r>
              <a:rPr lang="en-US" sz="2400" i="1" dirty="0" smtClean="0"/>
              <a:t>p</a:t>
            </a:r>
            <a:r>
              <a:rPr lang="en-US" sz="2400" dirty="0" smtClean="0"/>
              <a:t>-value</a:t>
            </a:r>
          </a:p>
          <a:p>
            <a:pPr>
              <a:spcBef>
                <a:spcPts val="1200"/>
              </a:spcBef>
            </a:pPr>
            <a:endParaRPr lang="en-US" sz="800" dirty="0" smtClean="0"/>
          </a:p>
          <a:p>
            <a:pPr>
              <a:spcBef>
                <a:spcPts val="1800"/>
              </a:spcBef>
            </a:pPr>
            <a:r>
              <a:rPr lang="en-US" sz="2400" dirty="0" smtClean="0"/>
              <a:t>The two-tail p-value is:</a:t>
            </a:r>
          </a:p>
          <a:p>
            <a:pPr>
              <a:spcBef>
                <a:spcPts val="1800"/>
              </a:spcBef>
            </a:pPr>
            <a:endParaRPr lang="en-US" sz="2400" dirty="0" smtClean="0"/>
          </a:p>
        </p:txBody>
      </p:sp>
      <p:sp>
        <p:nvSpPr>
          <p:cNvPr id="87045" name="Freeform 50"/>
          <p:cNvSpPr>
            <a:spLocks/>
          </p:cNvSpPr>
          <p:nvPr/>
        </p:nvSpPr>
        <p:spPr bwMode="auto">
          <a:xfrm flipH="1">
            <a:off x="3058584" y="4191001"/>
            <a:ext cx="1513416" cy="538163"/>
          </a:xfrm>
          <a:custGeom>
            <a:avLst/>
            <a:gdLst>
              <a:gd name="T0" fmla="*/ 2147483647 w 10033"/>
              <a:gd name="T1" fmla="*/ 2147483647 h 10000"/>
              <a:gd name="T2" fmla="*/ 2147483647 w 10033"/>
              <a:gd name="T3" fmla="*/ 2147483647 h 10000"/>
              <a:gd name="T4" fmla="*/ 2147483647 w 10033"/>
              <a:gd name="T5" fmla="*/ 2147483647 h 10000"/>
              <a:gd name="T6" fmla="*/ 2147483647 w 10033"/>
              <a:gd name="T7" fmla="*/ 0 h 10000"/>
              <a:gd name="T8" fmla="*/ 2147483647 w 10033"/>
              <a:gd name="T9" fmla="*/ 2147483647 h 10000"/>
              <a:gd name="T10" fmla="*/ 2147483647 w 10033"/>
              <a:gd name="T11" fmla="*/ 2147483647 h 10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33" h="10000">
                <a:moveTo>
                  <a:pt x="10033" y="8731"/>
                </a:moveTo>
                <a:lnTo>
                  <a:pt x="4830" y="7126"/>
                </a:lnTo>
                <a:lnTo>
                  <a:pt x="1978" y="3574"/>
                </a:lnTo>
                <a:cubicBezTo>
                  <a:pt x="1293" y="2589"/>
                  <a:pt x="693" y="985"/>
                  <a:pt x="8" y="0"/>
                </a:cubicBezTo>
                <a:cubicBezTo>
                  <a:pt x="45" y="5944"/>
                  <a:pt x="-25" y="4054"/>
                  <a:pt x="12" y="10000"/>
                </a:cubicBezTo>
                <a:lnTo>
                  <a:pt x="9916" y="9922"/>
                </a:lnTo>
              </a:path>
            </a:pathLst>
          </a:custGeom>
          <a:solidFill>
            <a:srgbClr val="FFC000"/>
          </a:solidFill>
          <a:ln w="9525">
            <a:noFill/>
            <a:round/>
            <a:headEnd/>
            <a:tailEnd/>
          </a:ln>
        </p:spPr>
        <p:txBody>
          <a:bodyPr/>
          <a:lstStyle/>
          <a:p>
            <a:endParaRPr lang="en-US"/>
          </a:p>
        </p:txBody>
      </p:sp>
      <p:sp>
        <p:nvSpPr>
          <p:cNvPr id="87046" name="Freeform 57"/>
          <p:cNvSpPr>
            <a:spLocks/>
          </p:cNvSpPr>
          <p:nvPr/>
        </p:nvSpPr>
        <p:spPr bwMode="auto">
          <a:xfrm>
            <a:off x="3048001" y="4722814"/>
            <a:ext cx="4957233" cy="46037"/>
          </a:xfrm>
          <a:custGeom>
            <a:avLst/>
            <a:gdLst>
              <a:gd name="T0" fmla="*/ 0 w 1396"/>
              <a:gd name="T1" fmla="*/ 0 h 1"/>
              <a:gd name="T2" fmla="*/ 2147483647 w 1396"/>
              <a:gd name="T3" fmla="*/ 0 h 1"/>
              <a:gd name="T4" fmla="*/ 0 60000 65536"/>
              <a:gd name="T5" fmla="*/ 0 60000 65536"/>
            </a:gdLst>
            <a:ahLst/>
            <a:cxnLst>
              <a:cxn ang="T4">
                <a:pos x="T0" y="T1"/>
              </a:cxn>
              <a:cxn ang="T5">
                <a:pos x="T2" y="T3"/>
              </a:cxn>
            </a:cxnLst>
            <a:rect l="0" t="0" r="r" b="b"/>
            <a:pathLst>
              <a:path w="1396" h="1">
                <a:moveTo>
                  <a:pt x="0" y="0"/>
                </a:moveTo>
                <a:lnTo>
                  <a:pt x="1396" y="0"/>
                </a:lnTo>
              </a:path>
            </a:pathLst>
          </a:custGeom>
          <a:noFill/>
          <a:ln w="25400">
            <a:solidFill>
              <a:schemeClr val="tx1"/>
            </a:solidFill>
            <a:round/>
            <a:headEnd type="none" w="sm" len="sm"/>
            <a:tailEnd type="none" w="sm" len="sm"/>
          </a:ln>
          <a:effectLst/>
        </p:spPr>
        <p:txBody>
          <a:bodyPr wrap="none" anchor="ctr"/>
          <a:lstStyle/>
          <a:p>
            <a:endParaRPr lang="en-US"/>
          </a:p>
        </p:txBody>
      </p:sp>
      <p:sp>
        <p:nvSpPr>
          <p:cNvPr id="87047" name="Rectangle 16"/>
          <p:cNvSpPr>
            <a:spLocks noChangeArrowheads="1"/>
          </p:cNvSpPr>
          <p:nvPr/>
        </p:nvSpPr>
        <p:spPr bwMode="auto">
          <a:xfrm>
            <a:off x="5304368" y="4724400"/>
            <a:ext cx="588433" cy="287338"/>
          </a:xfrm>
          <a:prstGeom prst="rect">
            <a:avLst/>
          </a:prstGeom>
          <a:noFill/>
          <a:ln w="9525">
            <a:noFill/>
            <a:miter lim="800000"/>
            <a:headEnd/>
            <a:tailEnd/>
          </a:ln>
          <a:effectLst/>
        </p:spPr>
        <p:txBody>
          <a:bodyPr lIns="90488" tIns="44450" rIns="90488" bIns="44450">
            <a:spAutoFit/>
          </a:bodyPr>
          <a:lstStyle/>
          <a:p>
            <a:pPr>
              <a:lnSpc>
                <a:spcPct val="80000"/>
              </a:lnSpc>
            </a:pPr>
            <a:r>
              <a:rPr lang="en-US" sz="1200" baseline="-25000"/>
              <a:t> </a:t>
            </a:r>
            <a:r>
              <a:rPr lang="en-US" sz="2400" baseline="-25000"/>
              <a:t>0</a:t>
            </a:r>
            <a:endParaRPr lang="en-US" baseline="-25000"/>
          </a:p>
        </p:txBody>
      </p:sp>
      <p:sp>
        <p:nvSpPr>
          <p:cNvPr id="87048" name="Line 64"/>
          <p:cNvSpPr>
            <a:spLocks noChangeShapeType="1"/>
          </p:cNvSpPr>
          <p:nvPr/>
        </p:nvSpPr>
        <p:spPr bwMode="auto">
          <a:xfrm flipH="1" flipV="1">
            <a:off x="5520267" y="4724400"/>
            <a:ext cx="0" cy="50800"/>
          </a:xfrm>
          <a:prstGeom prst="line">
            <a:avLst/>
          </a:prstGeom>
          <a:noFill/>
          <a:ln w="28575" cap="sq">
            <a:solidFill>
              <a:schemeClr val="tx2"/>
            </a:solidFill>
            <a:miter lim="800000"/>
            <a:headEnd/>
            <a:tailEnd/>
          </a:ln>
          <a:effectLst/>
        </p:spPr>
        <p:txBody>
          <a:bodyPr wrap="none"/>
          <a:lstStyle/>
          <a:p>
            <a:endParaRPr lang="en-US"/>
          </a:p>
        </p:txBody>
      </p:sp>
      <p:graphicFrame>
        <p:nvGraphicFramePr>
          <p:cNvPr id="87049" name="Object 2"/>
          <p:cNvGraphicFramePr>
            <a:graphicFrameLocks noChangeAspect="1"/>
          </p:cNvGraphicFramePr>
          <p:nvPr/>
        </p:nvGraphicFramePr>
        <p:xfrm>
          <a:off x="7772400" y="5108575"/>
          <a:ext cx="973667" cy="255588"/>
        </p:xfrm>
        <a:graphic>
          <a:graphicData uri="http://schemas.openxmlformats.org/presentationml/2006/ole">
            <p:oleObj spid="_x0000_s1252354" name="Equation" r:id="rId3" imgW="507780" imgH="177723" progId="">
              <p:embed/>
            </p:oleObj>
          </a:graphicData>
        </a:graphic>
      </p:graphicFrame>
      <p:sp>
        <p:nvSpPr>
          <p:cNvPr id="87050" name="Line 77"/>
          <p:cNvSpPr>
            <a:spLocks noChangeShapeType="1"/>
          </p:cNvSpPr>
          <p:nvPr/>
        </p:nvSpPr>
        <p:spPr bwMode="auto">
          <a:xfrm>
            <a:off x="4572000" y="4191001"/>
            <a:ext cx="0" cy="523875"/>
          </a:xfrm>
          <a:prstGeom prst="line">
            <a:avLst/>
          </a:prstGeom>
          <a:noFill/>
          <a:ln w="19050">
            <a:solidFill>
              <a:schemeClr val="tx1"/>
            </a:solidFill>
            <a:round/>
            <a:headEnd/>
            <a:tailEnd/>
          </a:ln>
          <a:effectLst/>
        </p:spPr>
        <p:txBody>
          <a:bodyPr wrap="none" anchor="ctr"/>
          <a:lstStyle/>
          <a:p>
            <a:endParaRPr lang="en-US"/>
          </a:p>
        </p:txBody>
      </p:sp>
      <p:sp>
        <p:nvSpPr>
          <p:cNvPr id="87051" name="Line 64"/>
          <p:cNvSpPr>
            <a:spLocks noChangeShapeType="1"/>
          </p:cNvSpPr>
          <p:nvPr/>
        </p:nvSpPr>
        <p:spPr bwMode="auto">
          <a:xfrm flipH="1" flipV="1">
            <a:off x="4576233" y="4724400"/>
            <a:ext cx="0" cy="50800"/>
          </a:xfrm>
          <a:prstGeom prst="line">
            <a:avLst/>
          </a:prstGeom>
          <a:noFill/>
          <a:ln w="28575" cap="sq">
            <a:solidFill>
              <a:schemeClr val="tx2"/>
            </a:solidFill>
            <a:miter lim="800000"/>
            <a:headEnd/>
            <a:tailEnd/>
          </a:ln>
          <a:effectLst/>
        </p:spPr>
        <p:txBody>
          <a:bodyPr wrap="none"/>
          <a:lstStyle/>
          <a:p>
            <a:endParaRPr lang="en-US"/>
          </a:p>
        </p:txBody>
      </p:sp>
      <p:sp>
        <p:nvSpPr>
          <p:cNvPr id="87052" name="Line 77"/>
          <p:cNvSpPr>
            <a:spLocks noChangeShapeType="1"/>
          </p:cNvSpPr>
          <p:nvPr/>
        </p:nvSpPr>
        <p:spPr bwMode="auto">
          <a:xfrm>
            <a:off x="4572000" y="4800600"/>
            <a:ext cx="0" cy="304800"/>
          </a:xfrm>
          <a:prstGeom prst="line">
            <a:avLst/>
          </a:prstGeom>
          <a:noFill/>
          <a:ln w="19050">
            <a:solidFill>
              <a:schemeClr val="tx1"/>
            </a:solidFill>
            <a:round/>
            <a:headEnd type="arrow" w="med" len="med"/>
            <a:tailEnd/>
          </a:ln>
          <a:effectLst/>
        </p:spPr>
        <p:txBody>
          <a:bodyPr wrap="none" anchor="ctr"/>
          <a:lstStyle/>
          <a:p>
            <a:endParaRPr lang="en-US"/>
          </a:p>
        </p:txBody>
      </p:sp>
      <p:sp>
        <p:nvSpPr>
          <p:cNvPr id="87053" name="Line 77"/>
          <p:cNvSpPr>
            <a:spLocks noChangeShapeType="1"/>
          </p:cNvSpPr>
          <p:nvPr/>
        </p:nvSpPr>
        <p:spPr bwMode="auto">
          <a:xfrm>
            <a:off x="6400800" y="4800600"/>
            <a:ext cx="0" cy="304800"/>
          </a:xfrm>
          <a:prstGeom prst="line">
            <a:avLst/>
          </a:prstGeom>
          <a:noFill/>
          <a:ln w="19050">
            <a:solidFill>
              <a:schemeClr val="tx1"/>
            </a:solidFill>
            <a:round/>
            <a:headEnd type="arrow" w="med" len="med"/>
            <a:tailEnd/>
          </a:ln>
          <a:effectLst/>
        </p:spPr>
        <p:txBody>
          <a:bodyPr wrap="none" anchor="ctr"/>
          <a:lstStyle/>
          <a:p>
            <a:endParaRPr lang="en-US"/>
          </a:p>
        </p:txBody>
      </p:sp>
      <p:sp>
        <p:nvSpPr>
          <p:cNvPr id="87054" name="Line 64"/>
          <p:cNvSpPr>
            <a:spLocks noChangeShapeType="1"/>
          </p:cNvSpPr>
          <p:nvPr/>
        </p:nvSpPr>
        <p:spPr bwMode="auto">
          <a:xfrm flipH="1" flipV="1">
            <a:off x="6400800" y="4724400"/>
            <a:ext cx="0" cy="50800"/>
          </a:xfrm>
          <a:prstGeom prst="line">
            <a:avLst/>
          </a:prstGeom>
          <a:noFill/>
          <a:ln w="28575" cap="sq">
            <a:solidFill>
              <a:schemeClr val="tx2"/>
            </a:solidFill>
            <a:miter lim="800000"/>
            <a:headEnd/>
            <a:tailEnd/>
          </a:ln>
          <a:effectLst/>
        </p:spPr>
        <p:txBody>
          <a:bodyPr wrap="none"/>
          <a:lstStyle/>
          <a:p>
            <a:endParaRPr lang="en-US"/>
          </a:p>
        </p:txBody>
      </p:sp>
      <p:sp>
        <p:nvSpPr>
          <p:cNvPr id="87055" name="Text Box 87"/>
          <p:cNvSpPr txBox="1">
            <a:spLocks noChangeArrowheads="1"/>
          </p:cNvSpPr>
          <p:nvPr/>
        </p:nvSpPr>
        <p:spPr bwMode="auto">
          <a:xfrm>
            <a:off x="7569200" y="4105276"/>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Area = 0.0951</a:t>
            </a:r>
            <a:endParaRPr lang="en-US" sz="1400" baseline="-25000"/>
          </a:p>
        </p:txBody>
      </p:sp>
      <p:sp>
        <p:nvSpPr>
          <p:cNvPr id="87056" name="Text Box 87"/>
          <p:cNvSpPr txBox="1">
            <a:spLocks noChangeArrowheads="1"/>
          </p:cNvSpPr>
          <p:nvPr/>
        </p:nvSpPr>
        <p:spPr bwMode="auto">
          <a:xfrm>
            <a:off x="1828800" y="4114801"/>
            <a:ext cx="2286000" cy="307975"/>
          </a:xfrm>
          <a:prstGeom prst="rect">
            <a:avLst/>
          </a:prstGeom>
          <a:noFill/>
          <a:ln w="19050" algn="ctr">
            <a:noFill/>
            <a:miter lim="800000"/>
            <a:headEnd/>
            <a:tailEnd/>
          </a:ln>
          <a:effectLst/>
        </p:spPr>
        <p:txBody>
          <a:bodyPr>
            <a:spAutoFit/>
          </a:bodyPr>
          <a:lstStyle/>
          <a:p>
            <a:pPr eaLnBrk="1" hangingPunct="1">
              <a:spcBef>
                <a:spcPct val="50000"/>
              </a:spcBef>
            </a:pPr>
            <a:r>
              <a:rPr lang="en-US" sz="1400"/>
              <a:t>Area = 0.0951</a:t>
            </a:r>
            <a:endParaRPr lang="en-US" sz="1400" baseline="-25000"/>
          </a:p>
        </p:txBody>
      </p:sp>
      <p:sp>
        <p:nvSpPr>
          <p:cNvPr id="87057" name="Line 40"/>
          <p:cNvSpPr>
            <a:spLocks noChangeShapeType="1"/>
          </p:cNvSpPr>
          <p:nvPr/>
        </p:nvSpPr>
        <p:spPr bwMode="auto">
          <a:xfrm flipH="1">
            <a:off x="7620000" y="4356100"/>
            <a:ext cx="304800"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87058" name="Line 40"/>
          <p:cNvSpPr>
            <a:spLocks noChangeShapeType="1"/>
          </p:cNvSpPr>
          <p:nvPr/>
        </p:nvSpPr>
        <p:spPr bwMode="auto">
          <a:xfrm>
            <a:off x="3251200" y="4343400"/>
            <a:ext cx="188384" cy="228600"/>
          </a:xfrm>
          <a:prstGeom prst="line">
            <a:avLst/>
          </a:prstGeom>
          <a:noFill/>
          <a:ln w="12700">
            <a:solidFill>
              <a:schemeClr val="tx1"/>
            </a:solidFill>
            <a:round/>
            <a:headEnd type="none" w="sm" len="sm"/>
            <a:tailEnd type="stealth" w="med" len="med"/>
          </a:ln>
          <a:effectLst/>
        </p:spPr>
        <p:txBody>
          <a:bodyPr wrap="none" anchor="ctr"/>
          <a:lstStyle/>
          <a:p>
            <a:endParaRPr lang="en-US"/>
          </a:p>
        </p:txBody>
      </p:sp>
      <p:graphicFrame>
        <p:nvGraphicFramePr>
          <p:cNvPr id="87059" name="Object 5"/>
          <p:cNvGraphicFramePr>
            <a:graphicFrameLocks noChangeAspect="1"/>
          </p:cNvGraphicFramePr>
          <p:nvPr/>
        </p:nvGraphicFramePr>
        <p:xfrm>
          <a:off x="1820334" y="2755900"/>
          <a:ext cx="8970433" cy="427038"/>
        </p:xfrm>
        <a:graphic>
          <a:graphicData uri="http://schemas.openxmlformats.org/presentationml/2006/ole">
            <p:oleObj spid="_x0000_s1252355" name="Equation" r:id="rId4" imgW="3746500" imgH="241300" progId="">
              <p:embed/>
            </p:oleObj>
          </a:graphicData>
        </a:graphic>
      </p:graphicFrame>
      <p:sp>
        <p:nvSpPr>
          <p:cNvPr id="87060" name="Rectangle 6"/>
          <p:cNvSpPr>
            <a:spLocks noChangeArrowheads="1"/>
          </p:cNvSpPr>
          <p:nvPr/>
        </p:nvSpPr>
        <p:spPr bwMode="auto">
          <a:xfrm>
            <a:off x="637118" y="2732089"/>
            <a:ext cx="954107" cy="369332"/>
          </a:xfrm>
          <a:prstGeom prst="rect">
            <a:avLst/>
          </a:prstGeom>
          <a:noFill/>
          <a:ln w="9525">
            <a:noFill/>
            <a:miter lim="800000"/>
            <a:headEnd/>
            <a:tailEnd/>
          </a:ln>
        </p:spPr>
        <p:txBody>
          <a:bodyPr wrap="none">
            <a:spAutoFit/>
          </a:bodyPr>
          <a:lstStyle/>
          <a:p>
            <a:pPr eaLnBrk="1" hangingPunct="1">
              <a:spcBef>
                <a:spcPts val="1800"/>
              </a:spcBef>
            </a:pPr>
            <a:r>
              <a:rPr lang="en-US" i="1"/>
              <a:t>p</a:t>
            </a:r>
            <a:r>
              <a:rPr lang="en-US"/>
              <a:t>-value</a:t>
            </a:r>
          </a:p>
        </p:txBody>
      </p:sp>
      <p:sp>
        <p:nvSpPr>
          <p:cNvPr id="8" name="Rectangle 7"/>
          <p:cNvSpPr/>
          <p:nvPr/>
        </p:nvSpPr>
        <p:spPr>
          <a:xfrm>
            <a:off x="637117" y="2667000"/>
            <a:ext cx="10363200" cy="533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1158" name="Rectangle 56"/>
          <p:cNvSpPr>
            <a:spLocks noChangeArrowheads="1"/>
          </p:cNvSpPr>
          <p:nvPr/>
        </p:nvSpPr>
        <p:spPr bwMode="auto">
          <a:xfrm>
            <a:off x="406400" y="5808664"/>
            <a:ext cx="11074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ts val="1800"/>
              </a:spcBef>
              <a:buFontTx/>
              <a:buNone/>
              <a:defRPr/>
            </a:pPr>
            <a:r>
              <a:rPr lang="en-US" sz="2000" dirty="0" smtClean="0">
                <a:latin typeface="+mn-lt"/>
                <a:cs typeface="Arial" panose="020B0604020202020204" pitchFamily="34" charset="0"/>
              </a:rPr>
              <a:t>Because the </a:t>
            </a:r>
            <a:r>
              <a:rPr lang="en-US" sz="2000" i="1" dirty="0" smtClean="0">
                <a:latin typeface="+mn-lt"/>
                <a:cs typeface="Arial" panose="020B0604020202020204" pitchFamily="34" charset="0"/>
              </a:rPr>
              <a:t>p</a:t>
            </a:r>
            <a:r>
              <a:rPr lang="en-US" sz="2000" dirty="0" smtClean="0">
                <a:latin typeface="+mn-lt"/>
                <a:cs typeface="Arial" panose="020B0604020202020204" pitchFamily="34" charset="0"/>
              </a:rPr>
              <a:t>-value = 0.1902 &gt; </a:t>
            </a:r>
            <a:r>
              <a:rPr lang="el-GR" sz="2000" i="1" dirty="0" smtClean="0">
                <a:latin typeface="+mn-lt"/>
                <a:cs typeface="Arial" panose="020B0604020202020204" pitchFamily="34" charset="0"/>
              </a:rPr>
              <a:t>α</a:t>
            </a:r>
            <a:r>
              <a:rPr lang="en-US" sz="2000" dirty="0" smtClean="0">
                <a:latin typeface="+mn-lt"/>
                <a:cs typeface="Arial" panose="020B0604020202020204" pitchFamily="34" charset="0"/>
              </a:rPr>
              <a:t> = 0.05, we </a:t>
            </a:r>
            <a:r>
              <a:rPr lang="en-US" sz="2000" b="1" dirty="0" smtClean="0">
                <a:latin typeface="+mn-lt"/>
                <a:cs typeface="Arial" panose="020B0604020202020204" pitchFamily="34" charset="0"/>
              </a:rPr>
              <a:t>do not reject </a:t>
            </a:r>
            <a:r>
              <a:rPr lang="en-US" sz="2000" dirty="0" smtClean="0">
                <a:latin typeface="+mn-lt"/>
                <a:cs typeface="Arial" panose="020B0604020202020204" pitchFamily="34" charset="0"/>
              </a:rPr>
              <a:t>the null hypothesis</a:t>
            </a:r>
          </a:p>
        </p:txBody>
      </p:sp>
      <p:sp>
        <p:nvSpPr>
          <p:cNvPr id="87063" name="Line 77"/>
          <p:cNvSpPr>
            <a:spLocks noChangeShapeType="1"/>
          </p:cNvSpPr>
          <p:nvPr/>
        </p:nvSpPr>
        <p:spPr bwMode="auto">
          <a:xfrm>
            <a:off x="6400800" y="4191001"/>
            <a:ext cx="0" cy="523875"/>
          </a:xfrm>
          <a:prstGeom prst="line">
            <a:avLst/>
          </a:prstGeom>
          <a:noFill/>
          <a:ln w="19050">
            <a:solidFill>
              <a:schemeClr val="tx1"/>
            </a:solidFill>
            <a:round/>
            <a:headEnd/>
            <a:tailEnd/>
          </a:ln>
          <a:effectLst/>
        </p:spPr>
        <p:txBody>
          <a:bodyPr wrap="none" anchor="ctr"/>
          <a:lstStyle/>
          <a:p>
            <a:endParaRPr lang="en-US"/>
          </a:p>
        </p:txBody>
      </p:sp>
      <p:sp>
        <p:nvSpPr>
          <p:cNvPr id="2" name="Freeform 51"/>
          <p:cNvSpPr>
            <a:spLocks/>
          </p:cNvSpPr>
          <p:nvPr/>
        </p:nvSpPr>
        <p:spPr bwMode="auto">
          <a:xfrm>
            <a:off x="3056467" y="3733800"/>
            <a:ext cx="2451100" cy="914400"/>
          </a:xfrm>
          <a:custGeom>
            <a:avLst/>
            <a:gdLst>
              <a:gd name="T0" fmla="*/ 0 w 600"/>
              <a:gd name="T1" fmla="*/ 2147483647 h 576"/>
              <a:gd name="T2" fmla="*/ 2147483647 w 600"/>
              <a:gd name="T3" fmla="*/ 2147483647 h 576"/>
              <a:gd name="T4" fmla="*/ 2147483647 w 600"/>
              <a:gd name="T5" fmla="*/ 2147483647 h 576"/>
              <a:gd name="T6" fmla="*/ 2147483647 w 600"/>
              <a:gd name="T7" fmla="*/ 2147483647 h 576"/>
              <a:gd name="T8" fmla="*/ 2147483647 w 600"/>
              <a:gd name="T9" fmla="*/ 2147483647 h 576"/>
              <a:gd name="T10" fmla="*/ 2147483647 w 600"/>
              <a:gd name="T11" fmla="*/ 2147483647 h 576"/>
              <a:gd name="T12" fmla="*/ 2147483647 w 600"/>
              <a:gd name="T13" fmla="*/ 2147483647 h 576"/>
              <a:gd name="T14" fmla="*/ 2147483647 w 600"/>
              <a:gd name="T15" fmla="*/ 2147483647 h 576"/>
              <a:gd name="T16" fmla="*/ 2147483647 w 600"/>
              <a:gd name="T17" fmla="*/ 2147483647 h 576"/>
              <a:gd name="T18" fmla="*/ 2147483647 w 600"/>
              <a:gd name="T19" fmla="*/ 2147483647 h 576"/>
              <a:gd name="T20" fmla="*/ 2147483647 w 600"/>
              <a:gd name="T21" fmla="*/ 2147483647 h 576"/>
              <a:gd name="T22" fmla="*/ 2147483647 w 600"/>
              <a:gd name="T23" fmla="*/ 2147483647 h 576"/>
              <a:gd name="T24" fmla="*/ 2147483647 w 600"/>
              <a:gd name="T25" fmla="*/ 2147483647 h 576"/>
              <a:gd name="T26" fmla="*/ 2147483647 w 600"/>
              <a:gd name="T27" fmla="*/ 2147483647 h 576"/>
              <a:gd name="T28" fmla="*/ 2147483647 w 600"/>
              <a:gd name="T29" fmla="*/ 2147483647 h 576"/>
              <a:gd name="T30" fmla="*/ 2147483647 w 600"/>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0" h="576">
                <a:moveTo>
                  <a:pt x="0" y="575"/>
                </a:moveTo>
                <a:lnTo>
                  <a:pt x="63" y="570"/>
                </a:lnTo>
                <a:lnTo>
                  <a:pt x="95" y="562"/>
                </a:lnTo>
                <a:lnTo>
                  <a:pt x="127" y="553"/>
                </a:lnTo>
                <a:lnTo>
                  <a:pt x="158" y="540"/>
                </a:lnTo>
                <a:lnTo>
                  <a:pt x="190" y="521"/>
                </a:lnTo>
                <a:lnTo>
                  <a:pt x="222" y="498"/>
                </a:lnTo>
                <a:lnTo>
                  <a:pt x="284" y="432"/>
                </a:lnTo>
                <a:lnTo>
                  <a:pt x="347" y="338"/>
                </a:lnTo>
                <a:lnTo>
                  <a:pt x="410" y="224"/>
                </a:lnTo>
                <a:lnTo>
                  <a:pt x="441" y="167"/>
                </a:lnTo>
                <a:lnTo>
                  <a:pt x="473" y="114"/>
                </a:lnTo>
                <a:lnTo>
                  <a:pt x="505" y="67"/>
                </a:lnTo>
                <a:lnTo>
                  <a:pt x="535" y="31"/>
                </a:lnTo>
                <a:lnTo>
                  <a:pt x="567" y="8"/>
                </a:lnTo>
                <a:lnTo>
                  <a:pt x="599" y="0"/>
                </a:lnTo>
              </a:path>
            </a:pathLst>
          </a:custGeom>
          <a:noFill/>
          <a:ln w="50800" cap="rnd" cmpd="sng">
            <a:solidFill>
              <a:srgbClr val="00B400"/>
            </a:solidFill>
            <a:prstDash val="solid"/>
            <a:round/>
            <a:headEnd type="none" w="sm" len="sm"/>
            <a:tailEnd type="none" w="sm" len="sm"/>
          </a:ln>
          <a:effectLst/>
        </p:spPr>
        <p:txBody>
          <a:bodyPr/>
          <a:lstStyle/>
          <a:p>
            <a:endParaRPr lang="en-US"/>
          </a:p>
        </p:txBody>
      </p:sp>
      <p:sp>
        <p:nvSpPr>
          <p:cNvPr id="87065" name="Freeform 52"/>
          <p:cNvSpPr>
            <a:spLocks/>
          </p:cNvSpPr>
          <p:nvPr/>
        </p:nvSpPr>
        <p:spPr bwMode="auto">
          <a:xfrm>
            <a:off x="5507567" y="3733800"/>
            <a:ext cx="2451100" cy="914400"/>
          </a:xfrm>
          <a:custGeom>
            <a:avLst/>
            <a:gdLst>
              <a:gd name="T0" fmla="*/ 2147483647 w 576"/>
              <a:gd name="T1" fmla="*/ 2147483647 h 576"/>
              <a:gd name="T2" fmla="*/ 2147483647 w 576"/>
              <a:gd name="T3" fmla="*/ 2147483647 h 576"/>
              <a:gd name="T4" fmla="*/ 2147483647 w 576"/>
              <a:gd name="T5" fmla="*/ 2147483647 h 576"/>
              <a:gd name="T6" fmla="*/ 2147483647 w 576"/>
              <a:gd name="T7" fmla="*/ 2147483647 h 576"/>
              <a:gd name="T8" fmla="*/ 2147483647 w 576"/>
              <a:gd name="T9" fmla="*/ 2147483647 h 576"/>
              <a:gd name="T10" fmla="*/ 2147483647 w 576"/>
              <a:gd name="T11" fmla="*/ 2147483647 h 576"/>
              <a:gd name="T12" fmla="*/ 2147483647 w 576"/>
              <a:gd name="T13" fmla="*/ 2147483647 h 576"/>
              <a:gd name="T14" fmla="*/ 2147483647 w 576"/>
              <a:gd name="T15" fmla="*/ 2147483647 h 576"/>
              <a:gd name="T16" fmla="*/ 2147483647 w 576"/>
              <a:gd name="T17" fmla="*/ 2147483647 h 576"/>
              <a:gd name="T18" fmla="*/ 2147483647 w 576"/>
              <a:gd name="T19" fmla="*/ 2147483647 h 576"/>
              <a:gd name="T20" fmla="*/ 2147483647 w 576"/>
              <a:gd name="T21" fmla="*/ 2147483647 h 576"/>
              <a:gd name="T22" fmla="*/ 2147483647 w 576"/>
              <a:gd name="T23" fmla="*/ 2147483647 h 576"/>
              <a:gd name="T24" fmla="*/ 2147483647 w 576"/>
              <a:gd name="T25" fmla="*/ 2147483647 h 576"/>
              <a:gd name="T26" fmla="*/ 2147483647 w 576"/>
              <a:gd name="T27" fmla="*/ 2147483647 h 576"/>
              <a:gd name="T28" fmla="*/ 2147483647 w 576"/>
              <a:gd name="T29" fmla="*/ 2147483647 h 576"/>
              <a:gd name="T30" fmla="*/ 0 w 576"/>
              <a:gd name="T31" fmla="*/ 0 h 5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76" h="576">
                <a:moveTo>
                  <a:pt x="575" y="575"/>
                </a:moveTo>
                <a:lnTo>
                  <a:pt x="515" y="570"/>
                </a:lnTo>
                <a:lnTo>
                  <a:pt x="484" y="562"/>
                </a:lnTo>
                <a:lnTo>
                  <a:pt x="455" y="553"/>
                </a:lnTo>
                <a:lnTo>
                  <a:pt x="424" y="540"/>
                </a:lnTo>
                <a:lnTo>
                  <a:pt x="393" y="521"/>
                </a:lnTo>
                <a:lnTo>
                  <a:pt x="364" y="498"/>
                </a:lnTo>
                <a:lnTo>
                  <a:pt x="303" y="432"/>
                </a:lnTo>
                <a:lnTo>
                  <a:pt x="242" y="338"/>
                </a:lnTo>
                <a:lnTo>
                  <a:pt x="182" y="224"/>
                </a:lnTo>
                <a:lnTo>
                  <a:pt x="151" y="167"/>
                </a:lnTo>
                <a:lnTo>
                  <a:pt x="120" y="114"/>
                </a:lnTo>
                <a:lnTo>
                  <a:pt x="91" y="67"/>
                </a:lnTo>
                <a:lnTo>
                  <a:pt x="60" y="31"/>
                </a:lnTo>
                <a:lnTo>
                  <a:pt x="30" y="8"/>
                </a:lnTo>
                <a:lnTo>
                  <a:pt x="0" y="0"/>
                </a:lnTo>
              </a:path>
            </a:pathLst>
          </a:custGeom>
          <a:noFill/>
          <a:ln w="50800" cap="rnd" cmpd="sng">
            <a:solidFill>
              <a:srgbClr val="00B400"/>
            </a:solidFill>
            <a:prstDash val="solid"/>
            <a:round/>
            <a:headEnd type="none" w="sm" len="sm"/>
            <a:tailEnd type="none" w="sm" len="sm"/>
          </a:ln>
          <a:effectLst/>
        </p:spPr>
        <p:txBody>
          <a:bodyPr/>
          <a:lstStyle/>
          <a:p>
            <a:endParaRPr lang="en-US"/>
          </a:p>
        </p:txBody>
      </p:sp>
      <p:graphicFrame>
        <p:nvGraphicFramePr>
          <p:cNvPr id="87066" name="Object 2"/>
          <p:cNvGraphicFramePr>
            <a:graphicFrameLocks noChangeAspect="1"/>
          </p:cNvGraphicFramePr>
          <p:nvPr/>
        </p:nvGraphicFramePr>
        <p:xfrm>
          <a:off x="3932768" y="5105401"/>
          <a:ext cx="1350433" cy="365125"/>
        </p:xfrm>
        <a:graphic>
          <a:graphicData uri="http://schemas.openxmlformats.org/presentationml/2006/ole">
            <p:oleObj spid="_x0000_s1252356" name="Equation" r:id="rId5" imgW="748975" imgH="241195" progId="">
              <p:embed/>
            </p:oleObj>
          </a:graphicData>
        </a:graphic>
      </p:graphicFrame>
      <p:graphicFrame>
        <p:nvGraphicFramePr>
          <p:cNvPr id="87067" name="Object 3"/>
          <p:cNvGraphicFramePr>
            <a:graphicFrameLocks noChangeAspect="1"/>
          </p:cNvGraphicFramePr>
          <p:nvPr/>
        </p:nvGraphicFramePr>
        <p:xfrm>
          <a:off x="5892801" y="5105401"/>
          <a:ext cx="1166284" cy="365125"/>
        </p:xfrm>
        <a:graphic>
          <a:graphicData uri="http://schemas.openxmlformats.org/presentationml/2006/ole">
            <p:oleObj spid="_x0000_s1252357" name="Equation" r:id="rId6" imgW="647700" imgH="241300" progId="">
              <p:embed/>
            </p:oleObj>
          </a:graphicData>
        </a:graphic>
      </p:graphicFrame>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Title 1"/>
          <p:cNvSpPr>
            <a:spLocks noGrp="1"/>
          </p:cNvSpPr>
          <p:nvPr>
            <p:ph type="title"/>
          </p:nvPr>
        </p:nvSpPr>
        <p:spPr>
          <a:xfrm>
            <a:off x="203200" y="76200"/>
            <a:ext cx="11785600" cy="990600"/>
          </a:xfrm>
        </p:spPr>
        <p:txBody>
          <a:bodyPr>
            <a:normAutofit/>
          </a:bodyPr>
          <a:lstStyle/>
          <a:p>
            <a:pPr>
              <a:lnSpc>
                <a:spcPct val="80000"/>
              </a:lnSpc>
              <a:defRPr/>
            </a:pPr>
            <a:r>
              <a:rPr lang="en-US" smtClean="0"/>
              <a:t>Conducting a Hypothesis Test to Compare the Difference Between Two Proportions</a:t>
            </a:r>
          </a:p>
        </p:txBody>
      </p:sp>
      <p:sp>
        <p:nvSpPr>
          <p:cNvPr id="88067" name="Content Placeholder 2"/>
          <p:cNvSpPr>
            <a:spLocks noGrp="1"/>
          </p:cNvSpPr>
          <p:nvPr>
            <p:ph idx="1"/>
          </p:nvPr>
        </p:nvSpPr>
        <p:spPr>
          <a:xfrm>
            <a:off x="609600" y="1447801"/>
            <a:ext cx="11255022" cy="4373563"/>
          </a:xfrm>
        </p:spPr>
        <p:txBody>
          <a:bodyPr>
            <a:normAutofit/>
          </a:bodyPr>
          <a:lstStyle/>
          <a:p>
            <a:pPr>
              <a:spcBef>
                <a:spcPts val="1800"/>
              </a:spcBef>
            </a:pPr>
            <a:r>
              <a:rPr lang="en-US" sz="2400" dirty="0" smtClean="0">
                <a:solidFill>
                  <a:srgbClr val="00B400"/>
                </a:solidFill>
              </a:rPr>
              <a:t>Step 7: </a:t>
            </a:r>
            <a:r>
              <a:rPr lang="en-US" sz="2400" dirty="0" smtClean="0"/>
              <a:t> State the conclusion</a:t>
            </a:r>
          </a:p>
          <a:p>
            <a:pPr marL="857250" lvl="1" indent="-342900">
              <a:buNone/>
            </a:pPr>
            <a:endParaRPr lang="en-US" sz="2400" dirty="0" smtClean="0"/>
          </a:p>
          <a:p>
            <a:pPr marL="857250" lvl="1" indent="-342900">
              <a:buNone/>
            </a:pPr>
            <a:r>
              <a:rPr lang="en-US" sz="2400" dirty="0" smtClean="0"/>
              <a:t>By failing to reject the null hypothesis, we do not have enough evidence to </a:t>
            </a:r>
          </a:p>
          <a:p>
            <a:pPr marL="857250" lvl="1" indent="-342900">
              <a:buNone/>
            </a:pPr>
            <a:r>
              <a:rPr lang="en-US" sz="2400" dirty="0" smtClean="0"/>
              <a:t>support the alternative hypothesis. We cannot conclude that the proportion </a:t>
            </a:r>
          </a:p>
          <a:p>
            <a:pPr marL="857250" lvl="1" indent="-342900">
              <a:buNone/>
            </a:pPr>
            <a:r>
              <a:rPr lang="en-US" sz="2400" dirty="0" smtClean="0"/>
              <a:t>of men who will vote yes is different from the proportion of women who will </a:t>
            </a:r>
          </a:p>
          <a:p>
            <a:pPr marL="857250" lvl="1" indent="-342900">
              <a:buNone/>
            </a:pPr>
            <a:r>
              <a:rPr lang="en-US" sz="2400" dirty="0" smtClean="0"/>
              <a:t>vote yes.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1610960" y="566737"/>
            <a:ext cx="7397119" cy="2357085"/>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3566408" y="3206045"/>
            <a:ext cx="3952875"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389" y="1483774"/>
            <a:ext cx="7951167" cy="4062651"/>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STATISTICS FOR BUSINESS</a:t>
            </a:r>
          </a:p>
          <a:p>
            <a:pPr algn="ctr"/>
            <a:endPar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endParaRPr lang="en-US" sz="32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Goodness of fit tests and contingency tables</a:t>
            </a:r>
            <a:endParaRPr lang="en-US" sz="32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 xmlns:p14="http://schemas.microsoft.com/office/powerpoint/2010/main" val="2534127341"/>
      </p:ext>
    </p:extLst>
  </p:cSld>
  <p:clrMapOvr>
    <a:masterClrMapping/>
  </p:clrMapOvr>
  <p:timing>
    <p:tnLst>
      <p:par>
        <p:cTn id="1" dur="indefinite" restart="never" nodeType="tmRoot"/>
      </p:par>
    </p:tnLst>
  </p:timing>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4"/>
          <p:cNvSpPr>
            <a:spLocks noGrp="1" noChangeArrowheads="1"/>
          </p:cNvSpPr>
          <p:nvPr>
            <p:ph type="title"/>
          </p:nvPr>
        </p:nvSpPr>
        <p:spPr>
          <a:xfrm>
            <a:off x="838200" y="76200"/>
            <a:ext cx="10515600" cy="914400"/>
          </a:xfrm>
        </p:spPr>
        <p:txBody>
          <a:bodyPr>
            <a:normAutofit/>
          </a:bodyPr>
          <a:lstStyle/>
          <a:p>
            <a:pPr algn="l" eaLnBrk="1" hangingPunct="1">
              <a:lnSpc>
                <a:spcPct val="80000"/>
              </a:lnSpc>
              <a:defRPr/>
            </a:pPr>
            <a:r>
              <a:rPr lang="en-US" dirty="0" smtClean="0"/>
              <a:t>Comparing Two or More Population Proportions</a:t>
            </a:r>
          </a:p>
        </p:txBody>
      </p:sp>
      <p:sp>
        <p:nvSpPr>
          <p:cNvPr id="5123" name="Rectangle 3"/>
          <p:cNvSpPr>
            <a:spLocks noGrp="1" noChangeArrowheads="1"/>
          </p:cNvSpPr>
          <p:nvPr>
            <p:ph idx="1"/>
          </p:nvPr>
        </p:nvSpPr>
        <p:spPr>
          <a:xfrm>
            <a:off x="609600" y="1524000"/>
            <a:ext cx="10972800" cy="4495800"/>
          </a:xfrm>
        </p:spPr>
        <p:txBody>
          <a:bodyPr>
            <a:normAutofit/>
          </a:bodyPr>
          <a:lstStyle/>
          <a:p>
            <a:pPr>
              <a:spcBef>
                <a:spcPts val="1800"/>
              </a:spcBef>
            </a:pPr>
            <a:r>
              <a:rPr lang="en-US" sz="2400" b="1" dirty="0" smtClean="0"/>
              <a:t>Goal: </a:t>
            </a:r>
            <a:r>
              <a:rPr lang="en-US" sz="2400" dirty="0" smtClean="0"/>
              <a:t>Examine a series of hypothesis-testing techniques that rely on the </a:t>
            </a:r>
            <a:r>
              <a:rPr lang="en-US" sz="2400" b="1" dirty="0" smtClean="0"/>
              <a:t>chi-square distribution</a:t>
            </a:r>
            <a:r>
              <a:rPr lang="en-US" sz="2400" dirty="0" smtClean="0"/>
              <a:t>, which will be used to</a:t>
            </a:r>
          </a:p>
          <a:p>
            <a:pPr lvl="1">
              <a:spcBef>
                <a:spcPts val="1800"/>
              </a:spcBef>
            </a:pPr>
            <a:r>
              <a:rPr lang="en-US" sz="2400" dirty="0" smtClean="0"/>
              <a:t>Compare two or more population proportions</a:t>
            </a:r>
          </a:p>
          <a:p>
            <a:pPr lvl="1">
              <a:spcBef>
                <a:spcPts val="1800"/>
              </a:spcBef>
            </a:pPr>
            <a:r>
              <a:rPr lang="en-US" sz="2400" dirty="0" smtClean="0"/>
              <a:t>Perform a goodness-of-fit test to determine if data follow a particular probability distribution, such as the normal distribution</a:t>
            </a:r>
          </a:p>
          <a:p>
            <a:pPr lvl="1">
              <a:spcBef>
                <a:spcPts val="1800"/>
              </a:spcBef>
            </a:pPr>
            <a:r>
              <a:rPr lang="en-US" sz="2400" dirty="0" smtClean="0"/>
              <a:t>Test two categorical variables for independence</a:t>
            </a:r>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6147" name="Content Placeholder 2"/>
          <p:cNvSpPr>
            <a:spLocks noGrp="1"/>
          </p:cNvSpPr>
          <p:nvPr>
            <p:ph idx="1"/>
          </p:nvPr>
        </p:nvSpPr>
        <p:spPr>
          <a:xfrm>
            <a:off x="609600" y="1295400"/>
            <a:ext cx="10972800" cy="4953000"/>
          </a:xfrm>
        </p:spPr>
        <p:txBody>
          <a:bodyPr>
            <a:normAutofit/>
          </a:bodyPr>
          <a:lstStyle/>
          <a:p>
            <a:r>
              <a:rPr lang="en-US" sz="2400" dirty="0" smtClean="0"/>
              <a:t>A chi-square test is used to test for the equality of two or more population proportions</a:t>
            </a:r>
          </a:p>
          <a:p>
            <a:r>
              <a:rPr lang="en-US" sz="2400" b="1" dirty="0" smtClean="0"/>
              <a:t>Example:</a:t>
            </a:r>
          </a:p>
          <a:p>
            <a:endParaRPr lang="en-US" sz="2400" dirty="0" smtClean="0"/>
          </a:p>
          <a:p>
            <a:pPr>
              <a:spcBef>
                <a:spcPct val="0"/>
              </a:spcBef>
              <a:buFontTx/>
              <a:buNone/>
            </a:pPr>
            <a:r>
              <a:rPr lang="en-US" sz="2400" i="1" dirty="0" smtClean="0"/>
              <a:t>		   H</a:t>
            </a:r>
            <a:r>
              <a:rPr lang="en-US" sz="2400" baseline="-25000" dirty="0" smtClean="0"/>
              <a:t>0 </a:t>
            </a:r>
            <a:r>
              <a:rPr lang="en-US" sz="2400" dirty="0" smtClean="0"/>
              <a:t>: </a:t>
            </a:r>
            <a:r>
              <a:rPr lang="en-US" sz="2400" i="1" dirty="0" smtClean="0"/>
              <a:t>p</a:t>
            </a:r>
            <a:r>
              <a:rPr lang="en-US" sz="2400" baseline="-25000" dirty="0" smtClean="0"/>
              <a:t>1</a:t>
            </a:r>
            <a:r>
              <a:rPr lang="en-US" sz="2400" dirty="0" smtClean="0"/>
              <a:t> = </a:t>
            </a:r>
            <a:r>
              <a:rPr lang="en-US" sz="2400" i="1" dirty="0" smtClean="0"/>
              <a:t>p</a:t>
            </a:r>
            <a:r>
              <a:rPr lang="en-US" sz="2400" baseline="-25000" dirty="0" smtClean="0"/>
              <a:t>2</a:t>
            </a:r>
            <a:r>
              <a:rPr lang="en-US" sz="2400" dirty="0" smtClean="0"/>
              <a:t> = </a:t>
            </a:r>
            <a:r>
              <a:rPr lang="en-US" sz="2400" i="1" dirty="0" smtClean="0"/>
              <a:t>p</a:t>
            </a:r>
            <a:r>
              <a:rPr lang="en-US" sz="2400" baseline="-25000" dirty="0" smtClean="0"/>
              <a:t>3</a:t>
            </a:r>
            <a:r>
              <a:rPr lang="en-US" sz="2400" dirty="0" smtClean="0"/>
              <a:t> = </a:t>
            </a:r>
            <a:r>
              <a:rPr lang="en-US" sz="2400" i="1" dirty="0" smtClean="0"/>
              <a:t>p</a:t>
            </a:r>
            <a:r>
              <a:rPr lang="en-US" sz="2400" baseline="-25000" dirty="0" smtClean="0"/>
              <a:t>4</a:t>
            </a:r>
          </a:p>
          <a:p>
            <a:pPr>
              <a:buFontTx/>
              <a:buNone/>
            </a:pPr>
            <a:r>
              <a:rPr lang="en-US" sz="2400" dirty="0" smtClean="0"/>
              <a:t>		   </a:t>
            </a:r>
            <a:r>
              <a:rPr lang="en-US" sz="2400" i="1" dirty="0" smtClean="0"/>
              <a:t>H</a:t>
            </a:r>
            <a:r>
              <a:rPr lang="en-US" sz="2400" baseline="-25000" dirty="0" smtClean="0"/>
              <a:t>1 </a:t>
            </a:r>
            <a:r>
              <a:rPr lang="en-US" sz="2400" dirty="0" smtClean="0"/>
              <a:t>: Not all </a:t>
            </a:r>
            <a:r>
              <a:rPr lang="en-US" sz="2400" i="1" dirty="0" smtClean="0"/>
              <a:t>p </a:t>
            </a:r>
            <a:r>
              <a:rPr lang="en-US" sz="2400" dirty="0" smtClean="0"/>
              <a:t>s are equal</a:t>
            </a:r>
          </a:p>
          <a:p>
            <a:pPr>
              <a:buFontTx/>
              <a:buNone/>
            </a:pPr>
            <a:endParaRPr lang="en-US" sz="2400" dirty="0" smtClean="0"/>
          </a:p>
          <a:p>
            <a:pPr lvl="1">
              <a:spcBef>
                <a:spcPts val="1200"/>
              </a:spcBef>
            </a:pPr>
            <a:r>
              <a:rPr lang="en-US" sz="2400" b="1" dirty="0" smtClean="0"/>
              <a:t>Idea</a:t>
            </a:r>
            <a:r>
              <a:rPr lang="en-US" sz="2400" dirty="0" smtClean="0"/>
              <a:t>: Compare observed frequencies to the frequencies that would be expected if all the proportions are equal</a:t>
            </a:r>
          </a:p>
          <a:p>
            <a:pPr lvl="1">
              <a:spcBef>
                <a:spcPts val="1200"/>
              </a:spcBef>
            </a:pPr>
            <a:r>
              <a:rPr lang="en-US" sz="2400" dirty="0" smtClean="0"/>
              <a:t>The closer observed frequencies are to the expected frequencies, the more likely the hypothesis that all proportions are equal is true</a:t>
            </a:r>
          </a:p>
          <a:p>
            <a:endParaRPr lang="en-US" sz="2400" dirty="0" smtClean="0"/>
          </a:p>
        </p:txBody>
      </p:sp>
      <p:sp>
        <p:nvSpPr>
          <p:cNvPr id="2" name="Rectangle 1"/>
          <p:cNvSpPr/>
          <p:nvPr/>
        </p:nvSpPr>
        <p:spPr>
          <a:xfrm>
            <a:off x="1027289" y="2994378"/>
            <a:ext cx="49784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p:cNvPicPr>
          <p:nvPr/>
        </p:nvPicPr>
        <p:blipFill>
          <a:blip r:embed="rId2" cstate="print"/>
          <a:srcRect/>
          <a:stretch>
            <a:fillRect/>
          </a:stretch>
        </p:blipFill>
        <p:spPr bwMode="auto">
          <a:xfrm>
            <a:off x="584201" y="2895601"/>
            <a:ext cx="11180233" cy="3535363"/>
          </a:xfrm>
          <a:prstGeom prst="rect">
            <a:avLst/>
          </a:prstGeom>
          <a:noFill/>
          <a:ln w="9525">
            <a:noFill/>
            <a:miter lim="800000"/>
            <a:headEnd/>
            <a:tailEnd/>
          </a:ln>
        </p:spPr>
      </p:pic>
      <p:sp>
        <p:nvSpPr>
          <p:cNvPr id="3"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12291" name="Content Placeholder 2"/>
          <p:cNvSpPr>
            <a:spLocks noGrp="1"/>
          </p:cNvSpPr>
          <p:nvPr>
            <p:ph idx="1"/>
          </p:nvPr>
        </p:nvSpPr>
        <p:spPr>
          <a:xfrm>
            <a:off x="609600" y="1295400"/>
            <a:ext cx="11277600" cy="1828800"/>
          </a:xfrm>
        </p:spPr>
        <p:txBody>
          <a:bodyPr/>
          <a:lstStyle/>
          <a:p>
            <a:pPr>
              <a:buFontTx/>
              <a:buNone/>
              <a:defRPr/>
            </a:pPr>
            <a:r>
              <a:rPr lang="en-US" sz="2400" b="1" dirty="0" smtClean="0"/>
              <a:t>Example:</a:t>
            </a:r>
            <a:r>
              <a:rPr lang="en-US" sz="2400" dirty="0" smtClean="0"/>
              <a:t> Is the proportion of days in which the S&amp;P 500 index goes up the same across days of the week?</a:t>
            </a:r>
          </a:p>
          <a:p>
            <a:pPr marL="342900" indent="-342900">
              <a:spcBef>
                <a:spcPts val="1200"/>
              </a:spcBef>
              <a:buFont typeface="Arial" panose="020B0604020202020204" pitchFamily="34" charset="0"/>
              <a:buChar char="•"/>
              <a:defRPr/>
            </a:pPr>
            <a:r>
              <a:rPr lang="en-US" sz="2400" dirty="0" smtClean="0"/>
              <a:t>Sample data give the following </a:t>
            </a:r>
            <a:r>
              <a:rPr lang="en-US" sz="2400" b="1" dirty="0" smtClean="0"/>
              <a:t>observed frequencies</a:t>
            </a:r>
            <a:r>
              <a:rPr lang="en-US" sz="2400" dirty="0" smtClean="0"/>
              <a:t>, </a:t>
            </a:r>
            <a:r>
              <a:rPr lang="en-US" sz="2400" b="1" i="1" dirty="0" err="1" smtClean="0"/>
              <a:t>f</a:t>
            </a:r>
            <a:r>
              <a:rPr lang="en-US" sz="2400" b="1" baseline="-25000" dirty="0" err="1" smtClean="0"/>
              <a:t>o</a:t>
            </a:r>
            <a:r>
              <a:rPr lang="en-US" sz="2400" dirty="0" smtClean="0"/>
              <a:t>:</a:t>
            </a:r>
          </a:p>
        </p:txBody>
      </p:sp>
      <p:sp>
        <p:nvSpPr>
          <p:cNvPr id="2" name="Rectangle 1"/>
          <p:cNvSpPr/>
          <p:nvPr/>
        </p:nvSpPr>
        <p:spPr>
          <a:xfrm>
            <a:off x="3352800" y="3276600"/>
            <a:ext cx="3251200" cy="533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13315" name="Content Placeholder 2"/>
          <p:cNvSpPr>
            <a:spLocks noGrp="1"/>
          </p:cNvSpPr>
          <p:nvPr>
            <p:ph idx="1"/>
          </p:nvPr>
        </p:nvSpPr>
        <p:spPr/>
        <p:txBody>
          <a:bodyPr/>
          <a:lstStyle/>
          <a:p>
            <a:pPr>
              <a:buFontTx/>
              <a:buNone/>
              <a:defRPr/>
            </a:pPr>
            <a:r>
              <a:rPr lang="en-US" sz="2400" dirty="0" smtClean="0">
                <a:solidFill>
                  <a:schemeClr val="tx1"/>
                </a:solidFill>
              </a:rPr>
              <a:t>Step 1: Identify the null and alternative hypotheses</a:t>
            </a:r>
          </a:p>
          <a:p>
            <a:pPr>
              <a:spcBef>
                <a:spcPct val="0"/>
              </a:spcBef>
              <a:buFontTx/>
              <a:buNone/>
              <a:defRPr/>
            </a:pPr>
            <a:endParaRPr lang="en-US" sz="1600" i="1" dirty="0" smtClean="0">
              <a:solidFill>
                <a:schemeClr val="tx1"/>
              </a:solidFill>
            </a:endParaRPr>
          </a:p>
          <a:p>
            <a:pPr>
              <a:spcBef>
                <a:spcPct val="0"/>
              </a:spcBef>
              <a:buFontTx/>
              <a:buNone/>
              <a:defRPr/>
            </a:pPr>
            <a:r>
              <a:rPr lang="en-US" sz="2400" i="1" dirty="0" smtClean="0">
                <a:solidFill>
                  <a:schemeClr val="tx1"/>
                </a:solidFill>
              </a:rPr>
              <a:t>			H</a:t>
            </a:r>
            <a:r>
              <a:rPr lang="en-US" sz="2400" baseline="-25000" dirty="0" smtClean="0">
                <a:solidFill>
                  <a:schemeClr val="tx1"/>
                </a:solidFill>
              </a:rPr>
              <a:t>0 </a:t>
            </a:r>
            <a:r>
              <a:rPr lang="en-US" sz="2400" dirty="0" smtClean="0">
                <a:solidFill>
                  <a:schemeClr val="tx1"/>
                </a:solidFill>
              </a:rPr>
              <a:t>: </a:t>
            </a:r>
            <a:r>
              <a:rPr lang="en-US" sz="2400" i="1" dirty="0">
                <a:solidFill>
                  <a:schemeClr val="tx1"/>
                </a:solidFill>
              </a:rPr>
              <a:t>p</a:t>
            </a:r>
            <a:r>
              <a:rPr lang="en-US" sz="2400" baseline="-25000" dirty="0" smtClean="0">
                <a:solidFill>
                  <a:schemeClr val="tx1"/>
                </a:solidFill>
              </a:rPr>
              <a:t>1</a:t>
            </a:r>
            <a:r>
              <a:rPr lang="en-US" sz="2400" dirty="0" smtClean="0">
                <a:solidFill>
                  <a:schemeClr val="tx1"/>
                </a:solidFill>
              </a:rPr>
              <a:t> = </a:t>
            </a:r>
            <a:r>
              <a:rPr lang="en-US" sz="2400" i="1" dirty="0">
                <a:solidFill>
                  <a:schemeClr val="tx1"/>
                </a:solidFill>
              </a:rPr>
              <a:t>p</a:t>
            </a:r>
            <a:r>
              <a:rPr lang="en-US" sz="2400" baseline="-25000" dirty="0" smtClean="0">
                <a:solidFill>
                  <a:schemeClr val="tx1"/>
                </a:solidFill>
              </a:rPr>
              <a:t>2</a:t>
            </a:r>
            <a:r>
              <a:rPr lang="en-US" sz="2400" dirty="0" smtClean="0">
                <a:solidFill>
                  <a:schemeClr val="tx1"/>
                </a:solidFill>
              </a:rPr>
              <a:t> = </a:t>
            </a:r>
            <a:r>
              <a:rPr lang="en-US" sz="2400" i="1" dirty="0">
                <a:solidFill>
                  <a:schemeClr val="tx1"/>
                </a:solidFill>
              </a:rPr>
              <a:t>p</a:t>
            </a:r>
            <a:r>
              <a:rPr lang="en-US" sz="2400" baseline="-25000" dirty="0" smtClean="0">
                <a:solidFill>
                  <a:schemeClr val="tx1"/>
                </a:solidFill>
              </a:rPr>
              <a:t>3</a:t>
            </a:r>
            <a:r>
              <a:rPr lang="en-US" sz="2400" dirty="0" smtClean="0">
                <a:solidFill>
                  <a:schemeClr val="tx1"/>
                </a:solidFill>
              </a:rPr>
              <a:t> = </a:t>
            </a:r>
            <a:r>
              <a:rPr lang="en-US" sz="2400" i="1" dirty="0">
                <a:solidFill>
                  <a:schemeClr val="tx1"/>
                </a:solidFill>
              </a:rPr>
              <a:t>p</a:t>
            </a:r>
            <a:r>
              <a:rPr lang="en-US" sz="2400" baseline="-25000" dirty="0" smtClean="0">
                <a:solidFill>
                  <a:schemeClr val="tx1"/>
                </a:solidFill>
              </a:rPr>
              <a:t>4</a:t>
            </a:r>
            <a:r>
              <a:rPr lang="en-US" sz="2400" dirty="0" smtClean="0">
                <a:solidFill>
                  <a:schemeClr val="tx1"/>
                </a:solidFill>
              </a:rPr>
              <a:t> = </a:t>
            </a:r>
            <a:r>
              <a:rPr lang="en-US" sz="2400" i="1" dirty="0">
                <a:solidFill>
                  <a:schemeClr val="tx1"/>
                </a:solidFill>
              </a:rPr>
              <a:t>p</a:t>
            </a:r>
            <a:r>
              <a:rPr lang="en-US" sz="2400" baseline="-25000" dirty="0" smtClean="0">
                <a:solidFill>
                  <a:schemeClr val="tx1"/>
                </a:solidFill>
              </a:rPr>
              <a:t>5</a:t>
            </a:r>
          </a:p>
          <a:p>
            <a:pPr>
              <a:buFontTx/>
              <a:buNone/>
              <a:defRPr/>
            </a:pPr>
            <a:r>
              <a:rPr lang="en-US" sz="2400" dirty="0" smtClean="0">
                <a:solidFill>
                  <a:schemeClr val="tx1"/>
                </a:solidFill>
              </a:rPr>
              <a:t>			</a:t>
            </a:r>
            <a:r>
              <a:rPr lang="en-US" sz="2400" i="1" dirty="0" smtClean="0">
                <a:solidFill>
                  <a:schemeClr val="tx1"/>
                </a:solidFill>
              </a:rPr>
              <a:t>H</a:t>
            </a:r>
            <a:r>
              <a:rPr lang="en-US" sz="2400" baseline="-25000" dirty="0" smtClean="0">
                <a:solidFill>
                  <a:schemeClr val="tx1"/>
                </a:solidFill>
              </a:rPr>
              <a:t>1 </a:t>
            </a:r>
            <a:r>
              <a:rPr lang="en-US" sz="2400" dirty="0" smtClean="0">
                <a:solidFill>
                  <a:schemeClr val="tx1"/>
                </a:solidFill>
              </a:rPr>
              <a:t>: Not all </a:t>
            </a:r>
            <a:r>
              <a:rPr lang="en-US" sz="2400" i="1" dirty="0" err="1" smtClean="0">
                <a:solidFill>
                  <a:schemeClr val="tx1"/>
                </a:solidFill>
              </a:rPr>
              <a:t>p</a:t>
            </a:r>
            <a:r>
              <a:rPr lang="en-US" sz="2000" dirty="0" err="1" smtClean="0">
                <a:solidFill>
                  <a:schemeClr val="tx1"/>
                </a:solidFill>
              </a:rPr>
              <a:t>s</a:t>
            </a:r>
            <a:r>
              <a:rPr lang="en-US" sz="2400" dirty="0" smtClean="0">
                <a:solidFill>
                  <a:schemeClr val="tx1"/>
                </a:solidFill>
              </a:rPr>
              <a:t> are equal</a:t>
            </a:r>
          </a:p>
          <a:p>
            <a:pPr>
              <a:buFontTx/>
              <a:buNone/>
              <a:defRPr/>
            </a:pPr>
            <a:endParaRPr lang="en-US" sz="1600" dirty="0" smtClean="0">
              <a:solidFill>
                <a:schemeClr val="tx1"/>
              </a:solidFill>
            </a:endParaRPr>
          </a:p>
          <a:p>
            <a:pPr>
              <a:buFontTx/>
              <a:buNone/>
              <a:defRPr/>
            </a:pPr>
            <a:r>
              <a:rPr lang="en-US" sz="2000" dirty="0" smtClean="0">
                <a:solidFill>
                  <a:schemeClr val="tx1"/>
                </a:solidFill>
              </a:rPr>
              <a:t>	where:</a:t>
            </a:r>
            <a:endParaRPr lang="en-US" sz="2400" dirty="0" smtClean="0">
              <a:solidFill>
                <a:schemeClr val="tx1"/>
              </a:solidFill>
            </a:endParaRPr>
          </a:p>
          <a:p>
            <a:pPr>
              <a:buFontTx/>
              <a:buNone/>
              <a:defRPr/>
            </a:pPr>
            <a:r>
              <a:rPr lang="en-US" sz="2400" i="1" dirty="0" smtClean="0">
                <a:solidFill>
                  <a:schemeClr val="tx1"/>
                </a:solidFill>
              </a:rPr>
              <a:t>	     </a:t>
            </a:r>
            <a:r>
              <a:rPr lang="en-US" sz="2000" i="1" dirty="0">
                <a:solidFill>
                  <a:schemeClr val="tx1"/>
                </a:solidFill>
              </a:rPr>
              <a:t>p</a:t>
            </a:r>
            <a:r>
              <a:rPr lang="en-US" sz="2000" i="1" baseline="-25000" dirty="0" smtClean="0">
                <a:solidFill>
                  <a:schemeClr val="tx1"/>
                </a:solidFill>
              </a:rPr>
              <a:t>i</a:t>
            </a:r>
            <a:r>
              <a:rPr lang="en-US" sz="2000" i="1" dirty="0" smtClean="0">
                <a:solidFill>
                  <a:schemeClr val="tx1"/>
                </a:solidFill>
              </a:rPr>
              <a:t> </a:t>
            </a:r>
            <a:r>
              <a:rPr lang="en-US" sz="2000" dirty="0" smtClean="0">
                <a:solidFill>
                  <a:schemeClr val="tx1"/>
                </a:solidFill>
              </a:rPr>
              <a:t>= The proportion of “up” days for the </a:t>
            </a:r>
            <a:r>
              <a:rPr lang="en-US" sz="2000" i="1" dirty="0" err="1" smtClean="0">
                <a:solidFill>
                  <a:schemeClr val="tx1"/>
                </a:solidFill>
              </a:rPr>
              <a:t>i</a:t>
            </a:r>
            <a:r>
              <a:rPr lang="en-US" sz="2000" i="1" baseline="-25000" dirty="0" smtClean="0">
                <a:solidFill>
                  <a:schemeClr val="tx1"/>
                </a:solidFill>
              </a:rPr>
              <a:t> </a:t>
            </a:r>
            <a:r>
              <a:rPr lang="en-US" sz="2000" baseline="30000" dirty="0" err="1" smtClean="0">
                <a:solidFill>
                  <a:schemeClr val="tx1"/>
                </a:solidFill>
              </a:rPr>
              <a:t>th</a:t>
            </a:r>
            <a:r>
              <a:rPr lang="en-US" sz="2000" dirty="0" smtClean="0">
                <a:solidFill>
                  <a:schemeClr val="tx1"/>
                </a:solidFill>
              </a:rPr>
              <a:t> day of the week</a:t>
            </a:r>
          </a:p>
          <a:p>
            <a:pPr>
              <a:buFontTx/>
              <a:buNone/>
              <a:defRPr/>
            </a:pPr>
            <a:endParaRPr lang="en-US" sz="1800" dirty="0" smtClean="0">
              <a:solidFill>
                <a:schemeClr val="tx1"/>
              </a:solidFill>
            </a:endParaRPr>
          </a:p>
          <a:p>
            <a:pPr marL="342900" indent="-342900">
              <a:buFont typeface="Arial" panose="020B0604020202020204" pitchFamily="34" charset="0"/>
              <a:buChar char="•"/>
              <a:defRPr/>
            </a:pPr>
            <a:r>
              <a:rPr lang="en-US" sz="2400" dirty="0" smtClean="0">
                <a:solidFill>
                  <a:schemeClr val="tx1"/>
                </a:solidFill>
              </a:rPr>
              <a:t>Suppose </a:t>
            </a:r>
            <a:r>
              <a:rPr lang="el-GR" sz="2400" i="1" dirty="0" smtClean="0">
                <a:solidFill>
                  <a:schemeClr val="tx1"/>
                </a:solidFill>
              </a:rPr>
              <a:t>α</a:t>
            </a:r>
            <a:r>
              <a:rPr lang="en-US" sz="2400" dirty="0" smtClean="0">
                <a:solidFill>
                  <a:schemeClr val="tx1"/>
                </a:solidFill>
              </a:rPr>
              <a:t> = 0.05 is chosen for this test</a:t>
            </a:r>
            <a:endParaRPr lang="en-US" sz="1800" dirty="0" smtClean="0">
              <a:solidFill>
                <a:schemeClr val="tx1"/>
              </a:solidFill>
            </a:endParaRPr>
          </a:p>
          <a:p>
            <a:pPr>
              <a:buFontTx/>
              <a:buNone/>
              <a:defRPr/>
            </a:pPr>
            <a:endParaRPr lang="en-US" sz="1600" dirty="0" smtClean="0">
              <a:solidFill>
                <a:schemeClr val="tx1"/>
              </a:solidFill>
            </a:endParaRPr>
          </a:p>
        </p:txBody>
      </p:sp>
      <p:sp>
        <p:nvSpPr>
          <p:cNvPr id="6" name="Rectangle 5"/>
          <p:cNvSpPr/>
          <p:nvPr/>
        </p:nvSpPr>
        <p:spPr>
          <a:xfrm>
            <a:off x="1162756" y="2751666"/>
            <a:ext cx="50800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9219" name="Content Placeholder 2"/>
          <p:cNvSpPr>
            <a:spLocks noGrp="1"/>
          </p:cNvSpPr>
          <p:nvPr>
            <p:ph idx="1"/>
          </p:nvPr>
        </p:nvSpPr>
        <p:spPr>
          <a:xfrm>
            <a:off x="677334" y="1185333"/>
            <a:ext cx="10318044" cy="4856029"/>
          </a:xfrm>
        </p:spPr>
        <p:txBody>
          <a:bodyPr>
            <a:normAutofit/>
          </a:bodyPr>
          <a:lstStyle/>
          <a:p>
            <a:pPr>
              <a:buFontTx/>
              <a:buNone/>
            </a:pPr>
            <a:r>
              <a:rPr lang="en-US" sz="2400" dirty="0" smtClean="0">
                <a:solidFill>
                  <a:srgbClr val="00B400"/>
                </a:solidFill>
              </a:rPr>
              <a:t>Step 2: </a:t>
            </a:r>
            <a:r>
              <a:rPr lang="en-US" sz="2400" dirty="0" smtClean="0"/>
              <a:t>Calculate the expected frequencies</a:t>
            </a:r>
          </a:p>
          <a:p>
            <a:pPr>
              <a:spcBef>
                <a:spcPts val="1800"/>
              </a:spcBef>
            </a:pPr>
            <a:r>
              <a:rPr lang="en-US" sz="2400" dirty="0" smtClean="0"/>
              <a:t>The </a:t>
            </a:r>
            <a:r>
              <a:rPr lang="en-US" sz="2400" b="1" dirty="0" smtClean="0"/>
              <a:t>expected frequencies, </a:t>
            </a:r>
            <a:r>
              <a:rPr lang="en-US" sz="2400" b="1" i="1" dirty="0" err="1" smtClean="0"/>
              <a:t>f</a:t>
            </a:r>
            <a:r>
              <a:rPr lang="en-US" sz="2400" b="1" i="1" baseline="-25000" dirty="0" err="1" smtClean="0"/>
              <a:t>e</a:t>
            </a:r>
            <a:r>
              <a:rPr lang="en-US" sz="2400" b="1" i="1" baseline="-25000" dirty="0" smtClean="0"/>
              <a:t> </a:t>
            </a:r>
            <a:r>
              <a:rPr lang="en-US" sz="2400" i="1" dirty="0" smtClean="0"/>
              <a:t>, </a:t>
            </a:r>
            <a:r>
              <a:rPr lang="en-US" sz="2400" dirty="0" smtClean="0"/>
              <a:t>are the frequencies that are most likely to occur if the null hypothesis is true</a:t>
            </a:r>
          </a:p>
          <a:p>
            <a:pPr>
              <a:spcBef>
                <a:spcPts val="1800"/>
              </a:spcBef>
            </a:pPr>
            <a:r>
              <a:rPr lang="en-US" sz="2400" dirty="0" smtClean="0"/>
              <a:t>There are 78 “up” days from a total of 125 days</a:t>
            </a:r>
          </a:p>
          <a:p>
            <a:pPr>
              <a:spcBef>
                <a:spcPts val="1800"/>
              </a:spcBef>
            </a:pPr>
            <a:endParaRPr lang="en-US" sz="2400" dirty="0" smtClean="0"/>
          </a:p>
          <a:p>
            <a:pPr>
              <a:spcBef>
                <a:spcPts val="1800"/>
              </a:spcBef>
            </a:pPr>
            <a:endParaRPr lang="en-US" sz="2400" dirty="0" smtClean="0"/>
          </a:p>
          <a:p>
            <a:pPr>
              <a:spcBef>
                <a:spcPts val="1800"/>
              </a:spcBef>
            </a:pPr>
            <a:r>
              <a:rPr lang="en-US" sz="2400" dirty="0" smtClean="0"/>
              <a:t>If </a:t>
            </a:r>
            <a:r>
              <a:rPr lang="en-US" sz="2400" i="1" dirty="0" smtClean="0"/>
              <a:t>H</a:t>
            </a:r>
            <a:r>
              <a:rPr lang="en-US" sz="2400" baseline="-25000" dirty="0" smtClean="0"/>
              <a:t>0</a:t>
            </a:r>
            <a:r>
              <a:rPr lang="en-US" sz="2400" dirty="0" smtClean="0"/>
              <a:t> is true, all days of the week would be expected to have 62.4% of “up” days </a:t>
            </a:r>
          </a:p>
        </p:txBody>
      </p:sp>
      <p:graphicFrame>
        <p:nvGraphicFramePr>
          <p:cNvPr id="9220" name="Object 1"/>
          <p:cNvGraphicFramePr>
            <a:graphicFrameLocks noChangeAspect="1"/>
          </p:cNvGraphicFramePr>
          <p:nvPr/>
        </p:nvGraphicFramePr>
        <p:xfrm>
          <a:off x="3104445" y="3400778"/>
          <a:ext cx="2851151" cy="762000"/>
        </p:xfrm>
        <a:graphic>
          <a:graphicData uri="http://schemas.openxmlformats.org/presentationml/2006/ole">
            <p:oleObj spid="_x0000_s1253378" name="Equation" r:id="rId3" imgW="1104900" imgH="393700" progId="">
              <p:embed/>
            </p:oleObj>
          </a:graphicData>
        </a:graphic>
      </p:graphicFrame>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3" descr="C:\Users\dy\AppData\Local\Temp\SNAGHTML12692c2.PNG"/>
          <p:cNvPicPr>
            <a:picLocks noChangeAspect="1" noChangeArrowheads="1"/>
          </p:cNvPicPr>
          <p:nvPr/>
        </p:nvPicPr>
        <p:blipFill>
          <a:blip r:embed="rId3" cstate="print"/>
          <a:srcRect/>
          <a:stretch>
            <a:fillRect/>
          </a:stretch>
        </p:blipFill>
        <p:spPr bwMode="auto">
          <a:xfrm>
            <a:off x="615951" y="1335088"/>
            <a:ext cx="10960100" cy="3867150"/>
          </a:xfrm>
          <a:prstGeom prst="rect">
            <a:avLst/>
          </a:prstGeom>
          <a:noFill/>
          <a:ln w="9525">
            <a:noFill/>
            <a:miter lim="800000"/>
            <a:headEnd/>
            <a:tailEnd/>
          </a:ln>
        </p:spPr>
      </p:pic>
      <p:sp>
        <p:nvSpPr>
          <p:cNvPr id="3"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2" name="Rectangle 1"/>
          <p:cNvSpPr/>
          <p:nvPr/>
        </p:nvSpPr>
        <p:spPr>
          <a:xfrm>
            <a:off x="7975600" y="1920876"/>
            <a:ext cx="3098800" cy="33893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245" name="TextBox 2"/>
          <p:cNvSpPr txBox="1">
            <a:spLocks noChangeArrowheads="1"/>
          </p:cNvSpPr>
          <p:nvPr/>
        </p:nvSpPr>
        <p:spPr bwMode="auto">
          <a:xfrm>
            <a:off x="6299200" y="5353050"/>
            <a:ext cx="1727200" cy="381000"/>
          </a:xfrm>
          <a:prstGeom prst="rect">
            <a:avLst/>
          </a:prstGeom>
          <a:noFill/>
          <a:ln w="9525">
            <a:noFill/>
            <a:miter lim="800000"/>
            <a:headEnd/>
            <a:tailEnd/>
          </a:ln>
        </p:spPr>
        <p:txBody>
          <a:bodyPr>
            <a:spAutoFit/>
          </a:bodyPr>
          <a:lstStyle/>
          <a:p>
            <a:pPr eaLnBrk="1" hangingPunct="1"/>
            <a:r>
              <a:rPr lang="en-US"/>
              <a:t>Example:</a:t>
            </a:r>
          </a:p>
        </p:txBody>
      </p:sp>
      <p:graphicFrame>
        <p:nvGraphicFramePr>
          <p:cNvPr id="10246" name="Object 3"/>
          <p:cNvGraphicFramePr>
            <a:graphicFrameLocks noChangeAspect="1"/>
          </p:cNvGraphicFramePr>
          <p:nvPr/>
        </p:nvGraphicFramePr>
        <p:xfrm>
          <a:off x="6527801" y="5776913"/>
          <a:ext cx="3147484" cy="392112"/>
        </p:xfrm>
        <a:graphic>
          <a:graphicData uri="http://schemas.openxmlformats.org/presentationml/2006/ole">
            <p:oleObj spid="_x0000_s1254402" name="Equation" r:id="rId4" imgW="1218671" imgH="203112" progId="">
              <p:embed/>
            </p:oleObj>
          </a:graphicData>
        </a:graphic>
      </p:graphicFrame>
      <p:graphicFrame>
        <p:nvGraphicFramePr>
          <p:cNvPr id="10247" name="Object 4"/>
          <p:cNvGraphicFramePr>
            <a:graphicFrameLocks noChangeAspect="1"/>
          </p:cNvGraphicFramePr>
          <p:nvPr/>
        </p:nvGraphicFramePr>
        <p:xfrm>
          <a:off x="1416052" y="5734051"/>
          <a:ext cx="3575049" cy="442913"/>
        </p:xfrm>
        <a:graphic>
          <a:graphicData uri="http://schemas.openxmlformats.org/presentationml/2006/ole">
            <p:oleObj spid="_x0000_s1254403" name="Equation" r:id="rId5" imgW="1384300" imgH="228600" progId="">
              <p:embed/>
            </p:oleObj>
          </a:graphicData>
        </a:graphic>
      </p:graphicFrame>
      <p:sp>
        <p:nvSpPr>
          <p:cNvPr id="6" name="Oval 5"/>
          <p:cNvSpPr/>
          <p:nvPr/>
        </p:nvSpPr>
        <p:spPr>
          <a:xfrm>
            <a:off x="8557685" y="4773613"/>
            <a:ext cx="1195916" cy="51276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8" name="Straight Arrow Connector 7"/>
          <p:cNvCxnSpPr>
            <a:endCxn id="6" idx="4"/>
          </p:cNvCxnSpPr>
          <p:nvPr/>
        </p:nvCxnSpPr>
        <p:spPr>
          <a:xfrm flipV="1">
            <a:off x="9144000" y="5286375"/>
            <a:ext cx="10584" cy="49053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3" descr="C:\Users\dy\AppData\Local\Temp\SNAGHTML1293bec.PNG"/>
          <p:cNvPicPr>
            <a:picLocks noChangeAspect="1" noChangeArrowheads="1"/>
          </p:cNvPicPr>
          <p:nvPr/>
        </p:nvPicPr>
        <p:blipFill>
          <a:blip r:embed="rId3" cstate="print"/>
          <a:srcRect/>
          <a:stretch>
            <a:fillRect/>
          </a:stretch>
        </p:blipFill>
        <p:spPr bwMode="auto">
          <a:xfrm>
            <a:off x="1625601" y="2514600"/>
            <a:ext cx="8938684" cy="2935288"/>
          </a:xfrm>
          <a:prstGeom prst="rect">
            <a:avLst/>
          </a:prstGeom>
          <a:noFill/>
          <a:ln w="9525">
            <a:noFill/>
            <a:miter lim="800000"/>
            <a:headEnd/>
            <a:tailEnd/>
          </a:ln>
        </p:spPr>
      </p:pic>
      <p:sp>
        <p:nvSpPr>
          <p:cNvPr id="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11268" name="Content Placeholder 2"/>
          <p:cNvSpPr>
            <a:spLocks noGrp="1"/>
          </p:cNvSpPr>
          <p:nvPr>
            <p:ph idx="1"/>
          </p:nvPr>
        </p:nvSpPr>
        <p:spPr>
          <a:xfrm>
            <a:off x="838200" y="1371600"/>
            <a:ext cx="10515600" cy="1219200"/>
          </a:xfrm>
        </p:spPr>
        <p:txBody>
          <a:bodyPr>
            <a:normAutofit/>
          </a:bodyPr>
          <a:lstStyle/>
          <a:p>
            <a:r>
              <a:rPr lang="en-US" sz="2400" dirty="0" smtClean="0">
                <a:solidFill>
                  <a:schemeClr val="tx1"/>
                </a:solidFill>
              </a:rPr>
              <a:t>Also calculate the expected frequencies of the “down” days:</a:t>
            </a:r>
          </a:p>
        </p:txBody>
      </p:sp>
      <p:sp>
        <p:nvSpPr>
          <p:cNvPr id="11" name="Rectangle 10"/>
          <p:cNvSpPr/>
          <p:nvPr/>
        </p:nvSpPr>
        <p:spPr>
          <a:xfrm>
            <a:off x="7890933" y="2867025"/>
            <a:ext cx="2472267" cy="26495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270" name="TextBox 11"/>
          <p:cNvSpPr txBox="1">
            <a:spLocks noChangeArrowheads="1"/>
          </p:cNvSpPr>
          <p:nvPr/>
        </p:nvSpPr>
        <p:spPr bwMode="auto">
          <a:xfrm>
            <a:off x="6502400" y="5584825"/>
            <a:ext cx="1727200" cy="381000"/>
          </a:xfrm>
          <a:prstGeom prst="rect">
            <a:avLst/>
          </a:prstGeom>
          <a:noFill/>
          <a:ln w="9525">
            <a:noFill/>
            <a:miter lim="800000"/>
            <a:headEnd/>
            <a:tailEnd/>
          </a:ln>
        </p:spPr>
        <p:txBody>
          <a:bodyPr>
            <a:spAutoFit/>
          </a:bodyPr>
          <a:lstStyle/>
          <a:p>
            <a:pPr eaLnBrk="1" hangingPunct="1"/>
            <a:r>
              <a:rPr lang="en-US"/>
              <a:t>Example:</a:t>
            </a:r>
          </a:p>
        </p:txBody>
      </p:sp>
      <p:graphicFrame>
        <p:nvGraphicFramePr>
          <p:cNvPr id="11271" name="Object 12"/>
          <p:cNvGraphicFramePr>
            <a:graphicFrameLocks noChangeAspect="1"/>
          </p:cNvGraphicFramePr>
          <p:nvPr/>
        </p:nvGraphicFramePr>
        <p:xfrm>
          <a:off x="6796618" y="6032500"/>
          <a:ext cx="3018367" cy="342900"/>
        </p:xfrm>
        <a:graphic>
          <a:graphicData uri="http://schemas.openxmlformats.org/presentationml/2006/ole">
            <p:oleObj spid="_x0000_s1255426" name="Equation" r:id="rId4" imgW="1167893" imgH="177723" progId="">
              <p:embed/>
            </p:oleObj>
          </a:graphicData>
        </a:graphic>
      </p:graphicFrame>
      <p:sp>
        <p:nvSpPr>
          <p:cNvPr id="14" name="Oval 13"/>
          <p:cNvSpPr/>
          <p:nvPr/>
        </p:nvSpPr>
        <p:spPr>
          <a:xfrm>
            <a:off x="8551333" y="5091113"/>
            <a:ext cx="914400" cy="43815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5" name="Straight Arrow Connector 14"/>
          <p:cNvCxnSpPr>
            <a:endCxn id="14" idx="4"/>
          </p:cNvCxnSpPr>
          <p:nvPr/>
        </p:nvCxnSpPr>
        <p:spPr>
          <a:xfrm flipV="1">
            <a:off x="9008533" y="5529264"/>
            <a:ext cx="0" cy="5032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16387" name="Content Placeholder 2"/>
          <p:cNvSpPr>
            <a:spLocks noGrp="1"/>
          </p:cNvSpPr>
          <p:nvPr>
            <p:ph idx="1"/>
          </p:nvPr>
        </p:nvSpPr>
        <p:spPr>
          <a:xfrm>
            <a:off x="609600" y="1295400"/>
            <a:ext cx="10972800" cy="4876800"/>
          </a:xfrm>
        </p:spPr>
        <p:txBody>
          <a:bodyPr>
            <a:normAutofit lnSpcReduction="10000"/>
          </a:bodyPr>
          <a:lstStyle/>
          <a:p>
            <a:pPr>
              <a:buFontTx/>
              <a:buNone/>
              <a:defRPr/>
            </a:pPr>
            <a:r>
              <a:rPr lang="en-US" sz="2400" b="1" dirty="0" smtClean="0">
                <a:solidFill>
                  <a:srgbClr val="00B400"/>
                </a:solidFill>
              </a:rPr>
              <a:t>Step 3: </a:t>
            </a:r>
            <a:r>
              <a:rPr lang="en-US" sz="2400" b="1" dirty="0" smtClean="0"/>
              <a:t>Calculate the chi-square test statistic, </a:t>
            </a:r>
          </a:p>
          <a:p>
            <a:pPr>
              <a:spcBef>
                <a:spcPts val="1800"/>
              </a:spcBef>
              <a:buFont typeface="Arial" panose="020B0604020202020204" pitchFamily="34" charset="0"/>
              <a:buNone/>
              <a:defRPr/>
            </a:pPr>
            <a:r>
              <a:rPr lang="en-US" sz="2400" dirty="0" smtClean="0"/>
              <a:t>Formula for the Chi-Square Test Statistic:</a:t>
            </a:r>
          </a:p>
          <a:p>
            <a:pPr>
              <a:spcBef>
                <a:spcPts val="1800"/>
              </a:spcBef>
              <a:buFont typeface="Arial" panose="020B0604020202020204" pitchFamily="34" charset="0"/>
              <a:buNone/>
              <a:defRPr/>
            </a:pPr>
            <a:endParaRPr lang="en-US" sz="2400" dirty="0" smtClean="0"/>
          </a:p>
          <a:p>
            <a:pPr>
              <a:spcBef>
                <a:spcPts val="1800"/>
              </a:spcBef>
              <a:buFont typeface="Arial" panose="020B0604020202020204" pitchFamily="34" charset="0"/>
              <a:buNone/>
              <a:defRPr/>
            </a:pPr>
            <a:endParaRPr lang="en-US" sz="2400" dirty="0" smtClean="0"/>
          </a:p>
          <a:p>
            <a:pPr>
              <a:spcBef>
                <a:spcPts val="1800"/>
              </a:spcBef>
              <a:buFont typeface="Arial" panose="020B0604020202020204" pitchFamily="34" charset="0"/>
              <a:buNone/>
              <a:defRPr/>
            </a:pPr>
            <a:endParaRPr lang="en-US" sz="2400" dirty="0" smtClean="0"/>
          </a:p>
          <a:p>
            <a:pPr>
              <a:spcBef>
                <a:spcPts val="1800"/>
              </a:spcBef>
              <a:buFont typeface="Arial" panose="020B0604020202020204" pitchFamily="34" charset="0"/>
              <a:buNone/>
              <a:defRPr/>
            </a:pPr>
            <a:endParaRPr lang="en-US" sz="2400" dirty="0" smtClean="0"/>
          </a:p>
          <a:p>
            <a:pPr>
              <a:spcBef>
                <a:spcPts val="1800"/>
              </a:spcBef>
              <a:buFont typeface="Arial" panose="020B0604020202020204" pitchFamily="34" charset="0"/>
              <a:buNone/>
              <a:defRPr/>
            </a:pPr>
            <a:endParaRPr lang="en-US" sz="2400" dirty="0" smtClean="0"/>
          </a:p>
          <a:p>
            <a:pPr marL="342900" indent="-342900">
              <a:buFont typeface="Arial" panose="020B0604020202020204" pitchFamily="34" charset="0"/>
              <a:buChar char="•"/>
              <a:defRPr/>
            </a:pPr>
            <a:r>
              <a:rPr lang="en-US" sz="2400" dirty="0" smtClean="0"/>
              <a:t>The chi-square test requires that each expected frequency be equal to or greater than five</a:t>
            </a:r>
          </a:p>
        </p:txBody>
      </p:sp>
      <p:graphicFrame>
        <p:nvGraphicFramePr>
          <p:cNvPr id="12292" name="Object 1"/>
          <p:cNvGraphicFramePr>
            <a:graphicFrameLocks noChangeAspect="1"/>
          </p:cNvGraphicFramePr>
          <p:nvPr/>
        </p:nvGraphicFramePr>
        <p:xfrm>
          <a:off x="3981452" y="2528888"/>
          <a:ext cx="3321049" cy="976312"/>
        </p:xfrm>
        <a:graphic>
          <a:graphicData uri="http://schemas.openxmlformats.org/presentationml/2006/ole">
            <p:oleObj spid="_x0000_s1256450" name="Equation" r:id="rId3" imgW="1168400" imgH="457200" progId="">
              <p:embed/>
            </p:oleObj>
          </a:graphicData>
        </a:graphic>
      </p:graphicFrame>
      <p:graphicFrame>
        <p:nvGraphicFramePr>
          <p:cNvPr id="12293" name="Object 2"/>
          <p:cNvGraphicFramePr>
            <a:graphicFrameLocks noChangeAspect="1"/>
          </p:cNvGraphicFramePr>
          <p:nvPr/>
        </p:nvGraphicFramePr>
        <p:xfrm>
          <a:off x="7247468" y="1196622"/>
          <a:ext cx="531284" cy="457200"/>
        </p:xfrm>
        <a:graphic>
          <a:graphicData uri="http://schemas.openxmlformats.org/presentationml/2006/ole">
            <p:oleObj spid="_x0000_s1256451" name="Equation" r:id="rId4" imgW="203112" imgH="228501" progId="">
              <p:embed/>
            </p:oleObj>
          </a:graphicData>
        </a:graphic>
      </p:graphicFrame>
      <p:sp>
        <p:nvSpPr>
          <p:cNvPr id="12294" name="Rectangle 3"/>
          <p:cNvSpPr>
            <a:spLocks noChangeArrowheads="1"/>
          </p:cNvSpPr>
          <p:nvPr/>
        </p:nvSpPr>
        <p:spPr bwMode="auto">
          <a:xfrm>
            <a:off x="2032000" y="3733800"/>
            <a:ext cx="9448800" cy="1200150"/>
          </a:xfrm>
          <a:prstGeom prst="rect">
            <a:avLst/>
          </a:prstGeom>
          <a:noFill/>
          <a:ln w="9525">
            <a:noFill/>
            <a:miter lim="800000"/>
            <a:headEnd/>
            <a:tailEnd/>
          </a:ln>
        </p:spPr>
        <p:txBody>
          <a:bodyPr>
            <a:spAutoFit/>
          </a:bodyPr>
          <a:lstStyle/>
          <a:p>
            <a:pPr eaLnBrk="1" hangingPunct="1"/>
            <a:r>
              <a:rPr lang="en-US"/>
              <a:t>where:</a:t>
            </a:r>
          </a:p>
          <a:p>
            <a:pPr eaLnBrk="1" hangingPunct="1"/>
            <a:r>
              <a:rPr lang="en-US"/>
              <a:t> 	    = The chi-square test statistic</a:t>
            </a:r>
          </a:p>
          <a:p>
            <a:pPr eaLnBrk="1" hangingPunct="1"/>
            <a:r>
              <a:rPr lang="en-US" i="1"/>
              <a:t>	f</a:t>
            </a:r>
            <a:r>
              <a:rPr lang="en-US" i="1" baseline="-25000"/>
              <a:t>o</a:t>
            </a:r>
            <a:r>
              <a:rPr lang="en-US" i="1"/>
              <a:t> </a:t>
            </a:r>
            <a:r>
              <a:rPr lang="en-US"/>
              <a:t>= The observed frequencies</a:t>
            </a:r>
          </a:p>
          <a:p>
            <a:pPr eaLnBrk="1" hangingPunct="1"/>
            <a:r>
              <a:rPr lang="en-US" i="1"/>
              <a:t>	f</a:t>
            </a:r>
            <a:r>
              <a:rPr lang="en-US" i="1" baseline="-25000"/>
              <a:t>e</a:t>
            </a:r>
            <a:r>
              <a:rPr lang="en-US" i="1"/>
              <a:t> </a:t>
            </a:r>
            <a:r>
              <a:rPr lang="en-US"/>
              <a:t>= The expected frequencies if the null hypothesis is true</a:t>
            </a:r>
          </a:p>
        </p:txBody>
      </p:sp>
      <p:graphicFrame>
        <p:nvGraphicFramePr>
          <p:cNvPr id="12295" name="Object 4"/>
          <p:cNvGraphicFramePr>
            <a:graphicFrameLocks noChangeAspect="1"/>
          </p:cNvGraphicFramePr>
          <p:nvPr/>
        </p:nvGraphicFramePr>
        <p:xfrm>
          <a:off x="2288822" y="4030133"/>
          <a:ext cx="431800" cy="371475"/>
        </p:xfrm>
        <a:graphic>
          <a:graphicData uri="http://schemas.openxmlformats.org/presentationml/2006/ole">
            <p:oleObj spid="_x0000_s1256452" name="Equation" r:id="rId5" imgW="203112" imgH="228501" progId="">
              <p:embed/>
            </p:oleObj>
          </a:graphicData>
        </a:graphic>
      </p:graphicFrame>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p:cNvPicPr>
          <p:nvPr/>
        </p:nvPicPr>
        <p:blipFill>
          <a:blip r:embed="rId2" cstate="print"/>
          <a:srcRect/>
          <a:stretch>
            <a:fillRect/>
          </a:stretch>
        </p:blipFill>
        <p:spPr bwMode="auto">
          <a:xfrm>
            <a:off x="1081618" y="1144589"/>
            <a:ext cx="9891183" cy="5233987"/>
          </a:xfrm>
          <a:prstGeom prst="rect">
            <a:avLst/>
          </a:prstGeom>
          <a:noFill/>
          <a:ln w="9525">
            <a:noFill/>
            <a:miter lim="800000"/>
            <a:headEnd/>
            <a:tailEnd/>
          </a:ln>
        </p:spPr>
      </p:pic>
      <p:sp>
        <p:nvSpPr>
          <p:cNvPr id="3"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2" name="Oval 1"/>
          <p:cNvSpPr/>
          <p:nvPr/>
        </p:nvSpPr>
        <p:spPr>
          <a:xfrm>
            <a:off x="7010400" y="5638800"/>
            <a:ext cx="3556000" cy="6858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9330267" y="1447801"/>
            <a:ext cx="1540933" cy="41370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248"/>
          <p:cNvGraphicFramePr>
            <a:graphicFrameLocks noGrp="1"/>
          </p:cNvGraphicFramePr>
          <p:nvPr/>
        </p:nvGraphicFramePr>
        <p:xfrm>
          <a:off x="2587977" y="2308402"/>
          <a:ext cx="5105400" cy="2590800"/>
        </p:xfrm>
        <a:graphic>
          <a:graphicData uri="http://schemas.openxmlformats.org/drawingml/2006/table">
            <a:tbl>
              <a:tblPr/>
              <a:tblGrid>
                <a:gridCol w="2552700"/>
                <a:gridCol w="2552700"/>
              </a:tblGrid>
              <a:tr h="381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Arial" charset="0"/>
                          <a:cs typeface="Arial" charset="0"/>
                        </a:rPr>
                        <a:t>Major</a:t>
                      </a:r>
                    </a:p>
                  </a:txBody>
                  <a:tcPr horzOverflow="overflow">
                    <a:lnL w="38100" cap="flat" cmpd="sng" algn="ctr">
                      <a:solidFill>
                        <a:srgbClr val="E9F05A"/>
                      </a:solidFill>
                      <a:prstDash val="solid"/>
                      <a:round/>
                      <a:headEnd type="none" w="med" len="med"/>
                      <a:tailEnd type="none" w="med" len="med"/>
                    </a:lnL>
                    <a:lnR>
                      <a:noFill/>
                    </a:lnR>
                    <a:lnT w="38100" cap="flat" cmpd="sng" algn="ctr">
                      <a:solidFill>
                        <a:srgbClr val="E9F05A"/>
                      </a:solidFill>
                      <a:prstDash val="solid"/>
                      <a:round/>
                      <a:headEnd type="none" w="med" len="med"/>
                      <a:tailEnd type="none" w="med" len="med"/>
                    </a:lnT>
                    <a:lnB w="38100" cap="flat" cmpd="sng" algn="ctr">
                      <a:solidFill>
                        <a:srgbClr val="E9F05A"/>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Arial" charset="0"/>
                          <a:cs typeface="Arial" charset="0"/>
                        </a:rPr>
                        <a:t>Count</a:t>
                      </a:r>
                    </a:p>
                  </a:txBody>
                  <a:tcPr horzOverflow="overflow">
                    <a:lnL>
                      <a:noFill/>
                    </a:lnL>
                    <a:lnR w="38100" cap="flat" cmpd="sng" algn="ctr">
                      <a:solidFill>
                        <a:srgbClr val="E9F05A"/>
                      </a:solidFill>
                      <a:prstDash val="solid"/>
                      <a:round/>
                      <a:headEnd type="none" w="med" len="med"/>
                      <a:tailEnd type="none" w="med" len="med"/>
                    </a:lnR>
                    <a:lnT w="38100" cap="flat" cmpd="sng" algn="ctr">
                      <a:solidFill>
                        <a:srgbClr val="E9F05A"/>
                      </a:solidFill>
                      <a:prstDash val="solid"/>
                      <a:round/>
                      <a:headEnd type="none" w="med" len="med"/>
                      <a:tailEnd type="none" w="med" len="med"/>
                    </a:lnT>
                    <a:lnB w="38100" cap="flat" cmpd="sng" algn="ctr">
                      <a:solidFill>
                        <a:srgbClr val="E9F05A"/>
                      </a:solidFill>
                      <a:prstDash val="solid"/>
                      <a:round/>
                      <a:headEnd type="none" w="med" len="med"/>
                      <a:tailEnd type="none" w="med" len="med"/>
                    </a:lnB>
                    <a:lnTlToBr>
                      <a:noFill/>
                    </a:lnTlToBr>
                    <a:lnBlToTr>
                      <a:noFill/>
                    </a:lnBlToTr>
                    <a:noFill/>
                  </a:tcPr>
                </a:tc>
              </a:tr>
              <a:tr h="473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cs typeface="Arial" charset="0"/>
                        </a:rPr>
                        <a:t>Accounting</a:t>
                      </a:r>
                    </a:p>
                  </a:txBody>
                  <a:tcPr horzOverflow="overflow">
                    <a:lnL w="38100" cap="flat" cmpd="sng" algn="ctr">
                      <a:solidFill>
                        <a:srgbClr val="E9F05A"/>
                      </a:solidFill>
                      <a:prstDash val="solid"/>
                      <a:round/>
                      <a:headEnd type="none" w="med" len="med"/>
                      <a:tailEnd type="none" w="med" len="med"/>
                    </a:lnL>
                    <a:lnR>
                      <a:noFill/>
                    </a:lnR>
                    <a:lnT w="38100" cap="flat" cmpd="sng" algn="ctr">
                      <a:solidFill>
                        <a:srgbClr val="E9F05A"/>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cs typeface="Arial" charset="0"/>
                        </a:rPr>
                        <a:t>130</a:t>
                      </a:r>
                    </a:p>
                  </a:txBody>
                  <a:tcPr horzOverflow="overflow">
                    <a:lnL>
                      <a:noFill/>
                    </a:lnL>
                    <a:lnR w="38100" cap="flat" cmpd="sng" algn="ctr">
                      <a:solidFill>
                        <a:srgbClr val="E9F05A"/>
                      </a:solidFill>
                      <a:prstDash val="solid"/>
                      <a:round/>
                      <a:headEnd type="none" w="med" len="med"/>
                      <a:tailEnd type="none" w="med" len="med"/>
                    </a:lnR>
                    <a:lnT w="38100" cap="flat" cmpd="sng" algn="ctr">
                      <a:solidFill>
                        <a:srgbClr val="E9F05A"/>
                      </a:solidFill>
                      <a:prstDash val="solid"/>
                      <a:round/>
                      <a:headEnd type="none" w="med" len="med"/>
                      <a:tailEnd type="none" w="med" len="med"/>
                    </a:lnT>
                    <a:lnB>
                      <a:noFill/>
                    </a:lnB>
                    <a:lnTlToBr>
                      <a:noFill/>
                    </a:lnTlToBr>
                    <a:lnBlToTr>
                      <a:noFill/>
                    </a:lnBlToTr>
                    <a:noFill/>
                  </a:tcPr>
                </a:tc>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cs typeface="Arial" charset="0"/>
                        </a:rPr>
                        <a:t>Economics</a:t>
                      </a:r>
                    </a:p>
                  </a:txBody>
                  <a:tcPr horzOverflow="overflow">
                    <a:lnL w="38100" cap="flat" cmpd="sng" algn="ctr">
                      <a:solidFill>
                        <a:srgbClr val="E9F05A"/>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cs typeface="Arial" charset="0"/>
                        </a:rPr>
                        <a:t>20</a:t>
                      </a:r>
                    </a:p>
                  </a:txBody>
                  <a:tcPr horzOverflow="overflow">
                    <a:lnL>
                      <a:noFill/>
                    </a:lnL>
                    <a:lnR w="38100" cap="flat" cmpd="sng" algn="ctr">
                      <a:solidFill>
                        <a:srgbClr val="E9F05A"/>
                      </a:solidFill>
                      <a:prstDash val="solid"/>
                      <a:round/>
                      <a:headEnd type="none" w="med" len="med"/>
                      <a:tailEnd type="none" w="med" len="med"/>
                    </a:lnR>
                    <a:lnT>
                      <a:noFill/>
                    </a:lnT>
                    <a:lnB>
                      <a:noFill/>
                    </a:lnB>
                    <a:lnTlToBr>
                      <a:noFill/>
                    </a:lnTlToBr>
                    <a:lnBlToTr>
                      <a:noFill/>
                    </a:lnBlToTr>
                    <a:noFill/>
                  </a:tcPr>
                </a:tc>
              </a:tr>
              <a:tr h="504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cs typeface="Arial" charset="0"/>
                        </a:rPr>
                        <a:t>Management</a:t>
                      </a:r>
                    </a:p>
                  </a:txBody>
                  <a:tcPr horzOverflow="overflow">
                    <a:lnL w="38100" cap="flat" cmpd="sng" algn="ctr">
                      <a:solidFill>
                        <a:srgbClr val="E9F05A"/>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cs typeface="Arial" charset="0"/>
                        </a:rPr>
                        <a:t>50</a:t>
                      </a:r>
                    </a:p>
                  </a:txBody>
                  <a:tcPr horzOverflow="overflow">
                    <a:lnL>
                      <a:noFill/>
                    </a:lnL>
                    <a:lnR w="38100" cap="flat" cmpd="sng" algn="ctr">
                      <a:solidFill>
                        <a:srgbClr val="E9F05A"/>
                      </a:solidFill>
                      <a:prstDash val="solid"/>
                      <a:round/>
                      <a:headEnd type="none" w="med" len="med"/>
                      <a:tailEnd type="none" w="med" len="med"/>
                    </a:lnR>
                    <a:lnT>
                      <a:noFill/>
                    </a:lnT>
                    <a:lnB>
                      <a:noFill/>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cs typeface="Arial" charset="0"/>
                        </a:rPr>
                        <a:t>Total</a:t>
                      </a:r>
                    </a:p>
                  </a:txBody>
                  <a:tcPr horzOverflow="overflow">
                    <a:lnL w="38100" cap="flat" cmpd="sng" algn="ctr">
                      <a:solidFill>
                        <a:srgbClr val="E9F05A"/>
                      </a:solidFill>
                      <a:prstDash val="solid"/>
                      <a:round/>
                      <a:headEnd type="none" w="med" len="med"/>
                      <a:tailEnd type="none" w="med" len="med"/>
                    </a:lnL>
                    <a:lnR>
                      <a:noFill/>
                    </a:lnR>
                    <a:lnT>
                      <a:noFill/>
                    </a:lnT>
                    <a:lnB w="38100" cap="flat" cmpd="sng" algn="ctr">
                      <a:solidFill>
                        <a:srgbClr val="E9F05A"/>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charset="0"/>
                          <a:cs typeface="Arial" charset="0"/>
                        </a:rPr>
                        <a:t>200</a:t>
                      </a:r>
                    </a:p>
                  </a:txBody>
                  <a:tcPr horzOverflow="overflow">
                    <a:lnL>
                      <a:noFill/>
                    </a:lnL>
                    <a:lnR w="38100" cap="flat" cmpd="sng" algn="ctr">
                      <a:solidFill>
                        <a:srgbClr val="E9F05A"/>
                      </a:solidFill>
                      <a:prstDash val="solid"/>
                      <a:round/>
                      <a:headEnd type="none" w="med" len="med"/>
                      <a:tailEnd type="none" w="med" len="med"/>
                    </a:lnR>
                    <a:lnT>
                      <a:noFill/>
                    </a:lnT>
                    <a:lnB w="38100" cap="flat" cmpd="sng" algn="ctr">
                      <a:solidFill>
                        <a:srgbClr val="E9F05A"/>
                      </a:solidFill>
                      <a:prstDash val="solid"/>
                      <a:round/>
                      <a:headEnd type="none" w="med" len="med"/>
                      <a:tailEnd type="none" w="med" len="med"/>
                    </a:lnB>
                    <a:lnTlToBr>
                      <a:noFill/>
                    </a:lnTlToBr>
                    <a:lnBlToTr>
                      <a:noFill/>
                    </a:lnBlToTr>
                    <a:noFill/>
                  </a:tcPr>
                </a:tc>
              </a:tr>
            </a:tbl>
          </a:graphicData>
        </a:graphic>
      </p:graphicFrame>
      <p:sp>
        <p:nvSpPr>
          <p:cNvPr id="5" name="Rectangle 2"/>
          <p:cNvSpPr>
            <a:spLocks noGrp="1" noChangeArrowheads="1"/>
          </p:cNvSpPr>
          <p:nvPr>
            <p:ph type="title"/>
          </p:nvPr>
        </p:nvSpPr>
        <p:spPr>
          <a:xfrm>
            <a:off x="999066" y="850371"/>
            <a:ext cx="8229600" cy="1143000"/>
          </a:xfrm>
          <a:noFill/>
        </p:spPr>
        <p:txBody>
          <a:bodyPr lIns="90488" tIns="44450" rIns="90488" bIns="44450" anchorCtr="1"/>
          <a:lstStyle/>
          <a:p>
            <a:r>
              <a:rPr lang="en-US" b="1" dirty="0" smtClean="0"/>
              <a:t>Summary Table</a:t>
            </a:r>
          </a:p>
        </p:txBody>
      </p:sp>
    </p:spTree>
  </p:cSld>
  <p:clrMapOvr>
    <a:masterClrMapping/>
  </p:clrMapOvr>
  <p:timing>
    <p:tnLst>
      <p:par>
        <p:cTn id="1" dur="indefinite" restart="never" nodeType="tmRoot"/>
      </p:par>
    </p:tnLst>
  </p:timing>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14339" name="Content Placeholder 2"/>
          <p:cNvSpPr>
            <a:spLocks noGrp="1"/>
          </p:cNvSpPr>
          <p:nvPr>
            <p:ph idx="1"/>
          </p:nvPr>
        </p:nvSpPr>
        <p:spPr>
          <a:xfrm>
            <a:off x="609600" y="1295400"/>
            <a:ext cx="10972800" cy="4876800"/>
          </a:xfrm>
        </p:spPr>
        <p:txBody>
          <a:bodyPr/>
          <a:lstStyle/>
          <a:p>
            <a:pPr>
              <a:spcBef>
                <a:spcPts val="1800"/>
              </a:spcBef>
              <a:buFontTx/>
              <a:buNone/>
            </a:pPr>
            <a:r>
              <a:rPr lang="en-US" sz="2400" b="1" dirty="0" smtClean="0">
                <a:solidFill>
                  <a:srgbClr val="00B400"/>
                </a:solidFill>
              </a:rPr>
              <a:t>Step 4: </a:t>
            </a:r>
            <a:r>
              <a:rPr lang="en-US" sz="2400" b="1" dirty="0" smtClean="0"/>
              <a:t>Determine the chi-square critical value, </a:t>
            </a:r>
          </a:p>
          <a:p>
            <a:pPr>
              <a:spcBef>
                <a:spcPts val="1800"/>
              </a:spcBef>
            </a:pPr>
            <a:r>
              <a:rPr lang="en-US" sz="2800" dirty="0" smtClean="0"/>
              <a:t>The chi-square test for proportions is always a one-tail (upper) hypothesis test</a:t>
            </a:r>
          </a:p>
          <a:p>
            <a:pPr>
              <a:spcBef>
                <a:spcPts val="1800"/>
              </a:spcBef>
            </a:pPr>
            <a:r>
              <a:rPr lang="en-US" sz="2800" dirty="0" smtClean="0"/>
              <a:t>The chi-square distribution has degrees of freedom (</a:t>
            </a:r>
            <a:r>
              <a:rPr lang="en-US" sz="2800" i="1" dirty="0" err="1" smtClean="0"/>
              <a:t>df</a:t>
            </a:r>
            <a:r>
              <a:rPr lang="en-US" sz="2800" dirty="0" smtClean="0"/>
              <a:t>) equal to </a:t>
            </a:r>
            <a:r>
              <a:rPr lang="en-US" sz="2800" i="1" dirty="0" smtClean="0"/>
              <a:t>k </a:t>
            </a:r>
            <a:r>
              <a:rPr lang="en-US" sz="2800" dirty="0" smtClean="0"/>
              <a:t>– 1</a:t>
            </a:r>
          </a:p>
          <a:p>
            <a:pPr lvl="1">
              <a:spcBef>
                <a:spcPts val="1800"/>
              </a:spcBef>
            </a:pPr>
            <a:r>
              <a:rPr lang="en-US" sz="2400" dirty="0" smtClean="0"/>
              <a:t>In the example, the categories are the weekdays, so </a:t>
            </a:r>
            <a:r>
              <a:rPr lang="en-US" sz="2400" i="1" dirty="0" smtClean="0"/>
              <a:t>k </a:t>
            </a:r>
            <a:r>
              <a:rPr lang="en-US" sz="2400" dirty="0" smtClean="0"/>
              <a:t>= 5</a:t>
            </a:r>
          </a:p>
          <a:p>
            <a:pPr lvl="1">
              <a:spcBef>
                <a:spcPts val="1200"/>
              </a:spcBef>
            </a:pPr>
            <a:r>
              <a:rPr lang="en-US" sz="2400" dirty="0" smtClean="0"/>
              <a:t>The critical value for the chi-square distribution can be found in Tables</a:t>
            </a:r>
          </a:p>
        </p:txBody>
      </p:sp>
      <p:graphicFrame>
        <p:nvGraphicFramePr>
          <p:cNvPr id="14340" name="Object 2"/>
          <p:cNvGraphicFramePr>
            <a:graphicFrameLocks noChangeAspect="1"/>
          </p:cNvGraphicFramePr>
          <p:nvPr/>
        </p:nvGraphicFramePr>
        <p:xfrm>
          <a:off x="7517695" y="1264356"/>
          <a:ext cx="531283" cy="482600"/>
        </p:xfrm>
        <a:graphic>
          <a:graphicData uri="http://schemas.openxmlformats.org/presentationml/2006/ole">
            <p:oleObj spid="_x0000_s1257474" name="Equation" r:id="rId3" imgW="203112" imgH="241195" progId="">
              <p:embed/>
            </p:oleObj>
          </a:graphicData>
        </a:graphic>
      </p:graphicFrame>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6147" name="Content Placeholder 2"/>
          <p:cNvSpPr>
            <a:spLocks noGrp="1"/>
          </p:cNvSpPr>
          <p:nvPr>
            <p:ph idx="1"/>
          </p:nvPr>
        </p:nvSpPr>
        <p:spPr>
          <a:xfrm>
            <a:off x="609600" y="1295400"/>
            <a:ext cx="10972800" cy="4876800"/>
          </a:xfrm>
        </p:spPr>
        <p:txBody>
          <a:bodyPr>
            <a:noAutofit/>
          </a:bodyPr>
          <a:lstStyle/>
          <a:p>
            <a:pPr>
              <a:spcBef>
                <a:spcPts val="1800"/>
              </a:spcBef>
              <a:buFontTx/>
              <a:buNone/>
              <a:defRPr/>
            </a:pPr>
            <a:r>
              <a:rPr lang="en-US" sz="2400" b="1" dirty="0">
                <a:solidFill>
                  <a:srgbClr val="00B400"/>
                </a:solidFill>
              </a:rPr>
              <a:t>Step </a:t>
            </a:r>
            <a:r>
              <a:rPr lang="en-US" sz="2400" b="1" dirty="0" smtClean="0">
                <a:solidFill>
                  <a:srgbClr val="00B400"/>
                </a:solidFill>
              </a:rPr>
              <a:t>4: </a:t>
            </a:r>
            <a:r>
              <a:rPr lang="en-US" sz="1800" dirty="0" smtClean="0">
                <a:solidFill>
                  <a:srgbClr val="00B400"/>
                </a:solidFill>
              </a:rPr>
              <a:t>(continued) </a:t>
            </a:r>
            <a:r>
              <a:rPr lang="en-US" sz="2400" b="1" dirty="0"/>
              <a:t>Determine</a:t>
            </a:r>
            <a:r>
              <a:rPr lang="en-US" sz="2400" b="1" dirty="0" smtClean="0"/>
              <a:t> the chi-square critical value </a:t>
            </a:r>
            <a:endParaRPr lang="en-US" sz="2400" b="1" dirty="0"/>
          </a:p>
          <a:p>
            <a:pPr>
              <a:spcBef>
                <a:spcPts val="1800"/>
              </a:spcBef>
              <a:buFont typeface="Arial" panose="020B0604020202020204" pitchFamily="34" charset="0"/>
              <a:buNone/>
              <a:defRPr/>
            </a:pPr>
            <a:r>
              <a:rPr lang="en-US" sz="2400" dirty="0" smtClean="0"/>
              <a:t>For this example</a:t>
            </a:r>
            <a:r>
              <a:rPr lang="en-US" sz="2400" dirty="0"/>
              <a:t>, </a:t>
            </a:r>
            <a:r>
              <a:rPr lang="en-US" sz="2400" i="1" dirty="0" err="1" smtClean="0"/>
              <a:t>df</a:t>
            </a:r>
            <a:r>
              <a:rPr lang="en-US" sz="2400" dirty="0" smtClean="0"/>
              <a:t> = </a:t>
            </a:r>
            <a:r>
              <a:rPr lang="en-US" sz="2400" i="1" dirty="0" smtClean="0"/>
              <a:t>k </a:t>
            </a:r>
            <a:r>
              <a:rPr lang="en-US" sz="2400" dirty="0" smtClean="0"/>
              <a:t>– 1 = </a:t>
            </a:r>
            <a:r>
              <a:rPr lang="en-US" sz="2400" dirty="0"/>
              <a:t>5 </a:t>
            </a:r>
            <a:r>
              <a:rPr lang="en-US" sz="2400" dirty="0" smtClean="0"/>
              <a:t>– </a:t>
            </a:r>
            <a:r>
              <a:rPr lang="en-US" sz="2400" dirty="0"/>
              <a:t>1 = </a:t>
            </a:r>
            <a:r>
              <a:rPr lang="en-US" sz="2400" dirty="0" smtClean="0"/>
              <a:t>4</a:t>
            </a:r>
          </a:p>
          <a:p>
            <a:pPr marL="342900" lvl="1" indent="-342900">
              <a:spcBef>
                <a:spcPts val="1800"/>
              </a:spcBef>
              <a:buFontTx/>
              <a:buChar char="•"/>
              <a:defRPr/>
            </a:pPr>
            <a:r>
              <a:rPr lang="en-US" sz="2400" dirty="0" smtClean="0"/>
              <a:t>In the </a:t>
            </a:r>
            <a:r>
              <a:rPr lang="el-GR" sz="2400" i="1" dirty="0" smtClean="0"/>
              <a:t>α</a:t>
            </a:r>
            <a:r>
              <a:rPr lang="en-US" sz="2400" dirty="0" smtClean="0"/>
              <a:t> </a:t>
            </a:r>
            <a:r>
              <a:rPr lang="en-US" sz="2400" dirty="0"/>
              <a:t>= 0.05 </a:t>
            </a:r>
            <a:r>
              <a:rPr lang="en-US" sz="2400" dirty="0" smtClean="0"/>
              <a:t>column in Table, find the </a:t>
            </a:r>
            <a:r>
              <a:rPr lang="en-US" sz="2400" dirty="0"/>
              <a:t>critical </a:t>
            </a:r>
            <a:r>
              <a:rPr lang="en-US" sz="2400" dirty="0" smtClean="0"/>
              <a:t>value:</a:t>
            </a:r>
          </a:p>
          <a:p>
            <a:pPr marL="0" lvl="1" indent="0">
              <a:spcBef>
                <a:spcPts val="1800"/>
              </a:spcBef>
              <a:buFont typeface="Arial" panose="020B0604020202020204" pitchFamily="34" charset="0"/>
              <a:buNone/>
              <a:defRPr/>
            </a:pPr>
            <a:endParaRPr lang="en-US" sz="800" dirty="0"/>
          </a:p>
          <a:p>
            <a:pPr marL="0" lvl="1" indent="0">
              <a:spcBef>
                <a:spcPts val="1800"/>
              </a:spcBef>
              <a:buFont typeface="Arial" panose="020B0604020202020204" pitchFamily="34" charset="0"/>
              <a:buNone/>
              <a:defRPr/>
            </a:pPr>
            <a:endParaRPr lang="en-US" sz="900" dirty="0"/>
          </a:p>
        </p:txBody>
      </p:sp>
      <p:graphicFrame>
        <p:nvGraphicFramePr>
          <p:cNvPr id="15364" name="Object 1"/>
          <p:cNvGraphicFramePr>
            <a:graphicFrameLocks noChangeAspect="1"/>
          </p:cNvGraphicFramePr>
          <p:nvPr/>
        </p:nvGraphicFramePr>
        <p:xfrm>
          <a:off x="3860800" y="2990850"/>
          <a:ext cx="3454400" cy="539750"/>
        </p:xfrm>
        <a:graphic>
          <a:graphicData uri="http://schemas.openxmlformats.org/presentationml/2006/ole">
            <p:oleObj spid="_x0000_s1258498" name="Equation" r:id="rId3" imgW="1180588" imgH="241195" progId="">
              <p:embed/>
            </p:oleObj>
          </a:graphicData>
        </a:graphic>
      </p:graphicFrame>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16387" name="Content Placeholder 2"/>
          <p:cNvSpPr>
            <a:spLocks noGrp="1"/>
          </p:cNvSpPr>
          <p:nvPr>
            <p:ph idx="1"/>
          </p:nvPr>
        </p:nvSpPr>
        <p:spPr>
          <a:xfrm>
            <a:off x="609600" y="1295400"/>
            <a:ext cx="11277600" cy="1143000"/>
          </a:xfrm>
        </p:spPr>
        <p:txBody>
          <a:bodyPr/>
          <a:lstStyle/>
          <a:p>
            <a:pPr>
              <a:spcBef>
                <a:spcPts val="1800"/>
              </a:spcBef>
              <a:buFontTx/>
              <a:buNone/>
            </a:pPr>
            <a:r>
              <a:rPr lang="en-US" sz="2400" b="1" smtClean="0">
                <a:solidFill>
                  <a:srgbClr val="00B400"/>
                </a:solidFill>
              </a:rPr>
              <a:t>Step 5: </a:t>
            </a:r>
            <a:r>
              <a:rPr lang="en-US" sz="2400" b="1" smtClean="0"/>
              <a:t>Compare the test statistic      with the critical</a:t>
            </a:r>
          </a:p>
          <a:p>
            <a:pPr>
              <a:spcBef>
                <a:spcPts val="600"/>
              </a:spcBef>
              <a:buFontTx/>
              <a:buNone/>
            </a:pPr>
            <a:r>
              <a:rPr lang="en-US" sz="2400" b="1" smtClean="0"/>
              <a:t>	    value </a:t>
            </a:r>
          </a:p>
        </p:txBody>
      </p:sp>
      <p:graphicFrame>
        <p:nvGraphicFramePr>
          <p:cNvPr id="16388" name="Object 2"/>
          <p:cNvGraphicFramePr>
            <a:graphicFrameLocks noChangeAspect="1"/>
          </p:cNvGraphicFramePr>
          <p:nvPr/>
        </p:nvGraphicFramePr>
        <p:xfrm>
          <a:off x="3024717" y="1625600"/>
          <a:ext cx="531283" cy="482600"/>
        </p:xfrm>
        <a:graphic>
          <a:graphicData uri="http://schemas.openxmlformats.org/presentationml/2006/ole">
            <p:oleObj spid="_x0000_s1259522" name="Equation" r:id="rId3" imgW="203112" imgH="241195" progId="">
              <p:embed/>
            </p:oleObj>
          </a:graphicData>
        </a:graphic>
      </p:graphicFrame>
      <p:graphicFrame>
        <p:nvGraphicFramePr>
          <p:cNvPr id="16389" name="Object 1"/>
          <p:cNvGraphicFramePr>
            <a:graphicFrameLocks noChangeAspect="1"/>
          </p:cNvGraphicFramePr>
          <p:nvPr/>
        </p:nvGraphicFramePr>
        <p:xfrm>
          <a:off x="5508272" y="1196623"/>
          <a:ext cx="531283" cy="508000"/>
        </p:xfrm>
        <a:graphic>
          <a:graphicData uri="http://schemas.openxmlformats.org/presentationml/2006/ole">
            <p:oleObj spid="_x0000_s1259523" name="Equation" r:id="rId4" imgW="203024" imgH="253780" progId="">
              <p:embed/>
            </p:oleObj>
          </a:graphicData>
        </a:graphic>
      </p:graphicFrame>
      <p:sp>
        <p:nvSpPr>
          <p:cNvPr id="16390" name="Freeform 8"/>
          <p:cNvSpPr>
            <a:spLocks/>
          </p:cNvSpPr>
          <p:nvPr/>
        </p:nvSpPr>
        <p:spPr bwMode="auto">
          <a:xfrm>
            <a:off x="2836334" y="5022851"/>
            <a:ext cx="2074333" cy="244475"/>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rgbClr val="FFC000"/>
          </a:solidFill>
          <a:ln w="9525">
            <a:noFill/>
            <a:round/>
            <a:headEnd/>
            <a:tailEnd/>
          </a:ln>
        </p:spPr>
        <p:txBody>
          <a:bodyPr wrap="none"/>
          <a:lstStyle/>
          <a:p>
            <a:endParaRPr lang="en-US"/>
          </a:p>
        </p:txBody>
      </p:sp>
      <p:sp>
        <p:nvSpPr>
          <p:cNvPr id="16391" name="Freeform 9"/>
          <p:cNvSpPr>
            <a:spLocks/>
          </p:cNvSpPr>
          <p:nvPr/>
        </p:nvSpPr>
        <p:spPr bwMode="auto">
          <a:xfrm>
            <a:off x="599018" y="3657600"/>
            <a:ext cx="4684183" cy="1614488"/>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Lst>
            <a:ahLst/>
            <a:cxnLst>
              <a:cxn ang="T6">
                <a:pos x="T0" y="T1"/>
              </a:cxn>
              <a:cxn ang="T7">
                <a:pos x="T2" y="T3"/>
              </a:cxn>
              <a:cxn ang="T8">
                <a:pos x="T4" y="T5"/>
              </a:cxn>
            </a:cxnLst>
            <a:rect l="0" t="0" r="r" b="b"/>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ffectLst/>
        </p:spPr>
        <p:txBody>
          <a:bodyPr/>
          <a:lstStyle/>
          <a:p>
            <a:endParaRPr lang="en-US"/>
          </a:p>
        </p:txBody>
      </p:sp>
      <p:sp>
        <p:nvSpPr>
          <p:cNvPr id="16392" name="Rectangle 10"/>
          <p:cNvSpPr>
            <a:spLocks noChangeArrowheads="1"/>
          </p:cNvSpPr>
          <p:nvPr/>
        </p:nvSpPr>
        <p:spPr bwMode="auto">
          <a:xfrm>
            <a:off x="304800" y="5043489"/>
            <a:ext cx="609600" cy="638175"/>
          </a:xfrm>
          <a:prstGeom prst="rect">
            <a:avLst/>
          </a:prstGeom>
          <a:noFill/>
          <a:ln w="9525">
            <a:noFill/>
            <a:miter lim="800000"/>
            <a:headEnd/>
            <a:tailEnd/>
          </a:ln>
          <a:effectLst/>
        </p:spPr>
        <p:txBody>
          <a:bodyPr lIns="90488" tIns="44450" rIns="90488" bIns="44450">
            <a:spAutoFit/>
          </a:bodyPr>
          <a:lstStyle/>
          <a:p>
            <a:pPr>
              <a:spcBef>
                <a:spcPct val="50000"/>
              </a:spcBef>
            </a:pPr>
            <a:r>
              <a:rPr lang="en-US"/>
              <a:t>0</a:t>
            </a:r>
            <a:r>
              <a:rPr lang="en-US" sz="3600" b="1">
                <a:latin typeface="Times New Roman" pitchFamily="18" charset="0"/>
              </a:rPr>
              <a:t> </a:t>
            </a:r>
          </a:p>
        </p:txBody>
      </p:sp>
      <p:sp>
        <p:nvSpPr>
          <p:cNvPr id="16393" name="Freeform 12"/>
          <p:cNvSpPr>
            <a:spLocks/>
          </p:cNvSpPr>
          <p:nvPr/>
        </p:nvSpPr>
        <p:spPr bwMode="auto">
          <a:xfrm>
            <a:off x="609600" y="3671889"/>
            <a:ext cx="4572000" cy="1620837"/>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rgbClr val="00B400"/>
            </a:solidFill>
            <a:prstDash val="solid"/>
            <a:miter lim="800000"/>
            <a:headEnd type="none" w="med" len="med"/>
            <a:tailEnd type="none" w="med" len="med"/>
          </a:ln>
          <a:effectLst/>
        </p:spPr>
        <p:txBody>
          <a:bodyPr wrap="none"/>
          <a:lstStyle/>
          <a:p>
            <a:endParaRPr lang="en-US"/>
          </a:p>
        </p:txBody>
      </p:sp>
      <p:sp>
        <p:nvSpPr>
          <p:cNvPr id="16394" name="Line 13"/>
          <p:cNvSpPr>
            <a:spLocks noChangeShapeType="1"/>
          </p:cNvSpPr>
          <p:nvPr/>
        </p:nvSpPr>
        <p:spPr bwMode="auto">
          <a:xfrm>
            <a:off x="2844800" y="5043488"/>
            <a:ext cx="2117" cy="228600"/>
          </a:xfrm>
          <a:prstGeom prst="line">
            <a:avLst/>
          </a:prstGeom>
          <a:noFill/>
          <a:ln w="19050">
            <a:solidFill>
              <a:schemeClr val="tx1"/>
            </a:solidFill>
            <a:miter lim="800000"/>
            <a:headEnd/>
            <a:tailEnd/>
          </a:ln>
          <a:effectLst/>
        </p:spPr>
        <p:txBody>
          <a:bodyPr wrap="none"/>
          <a:lstStyle/>
          <a:p>
            <a:endParaRPr lang="en-US"/>
          </a:p>
        </p:txBody>
      </p:sp>
      <p:sp>
        <p:nvSpPr>
          <p:cNvPr id="16395" name="Line 14"/>
          <p:cNvSpPr>
            <a:spLocks noChangeShapeType="1"/>
          </p:cNvSpPr>
          <p:nvPr/>
        </p:nvSpPr>
        <p:spPr bwMode="auto">
          <a:xfrm flipH="1">
            <a:off x="3251200" y="4814888"/>
            <a:ext cx="101600" cy="3048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6396" name="Text Box 15"/>
          <p:cNvSpPr txBox="1">
            <a:spLocks noChangeArrowheads="1"/>
          </p:cNvSpPr>
          <p:nvPr/>
        </p:nvSpPr>
        <p:spPr bwMode="auto">
          <a:xfrm>
            <a:off x="3149600" y="4510088"/>
            <a:ext cx="1524000" cy="400050"/>
          </a:xfrm>
          <a:prstGeom prst="rect">
            <a:avLst/>
          </a:prstGeom>
          <a:noFill/>
          <a:ln w="9525">
            <a:noFill/>
            <a:miter lim="800000"/>
            <a:headEnd/>
            <a:tailEnd/>
          </a:ln>
          <a:effectLst/>
        </p:spPr>
        <p:txBody>
          <a:bodyPr>
            <a:spAutoFit/>
          </a:bodyPr>
          <a:lstStyle/>
          <a:p>
            <a:pPr eaLnBrk="1" hangingPunct="1">
              <a:spcBef>
                <a:spcPct val="50000"/>
              </a:spcBef>
            </a:pPr>
            <a:r>
              <a:rPr lang="en-US" sz="2000" i="1">
                <a:sym typeface="Symbol" pitchFamily="18" charset="2"/>
              </a:rPr>
              <a:t></a:t>
            </a:r>
            <a:r>
              <a:rPr lang="en-US" sz="2000">
                <a:sym typeface="Symbol" pitchFamily="18" charset="2"/>
              </a:rPr>
              <a:t> = 0.05</a:t>
            </a:r>
            <a:endParaRPr lang="en-US" sz="2000" baseline="-25000">
              <a:sym typeface="Symbol" pitchFamily="18" charset="2"/>
            </a:endParaRPr>
          </a:p>
        </p:txBody>
      </p:sp>
      <p:sp>
        <p:nvSpPr>
          <p:cNvPr id="16397" name="Line 17"/>
          <p:cNvSpPr>
            <a:spLocks noChangeShapeType="1"/>
          </p:cNvSpPr>
          <p:nvPr/>
        </p:nvSpPr>
        <p:spPr bwMode="auto">
          <a:xfrm flipV="1">
            <a:off x="2844800" y="5272088"/>
            <a:ext cx="0" cy="6858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16398" name="Line 18"/>
          <p:cNvSpPr>
            <a:spLocks noChangeShapeType="1"/>
          </p:cNvSpPr>
          <p:nvPr/>
        </p:nvSpPr>
        <p:spPr bwMode="auto">
          <a:xfrm flipH="1">
            <a:off x="711200" y="5410200"/>
            <a:ext cx="21336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16399" name="Line 19"/>
          <p:cNvSpPr>
            <a:spLocks noChangeShapeType="1"/>
          </p:cNvSpPr>
          <p:nvPr/>
        </p:nvSpPr>
        <p:spPr bwMode="auto">
          <a:xfrm flipH="1">
            <a:off x="2844800" y="5410200"/>
            <a:ext cx="19304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16400" name="Rectangle 20"/>
          <p:cNvSpPr>
            <a:spLocks noChangeArrowheads="1"/>
          </p:cNvSpPr>
          <p:nvPr/>
        </p:nvSpPr>
        <p:spPr bwMode="auto">
          <a:xfrm>
            <a:off x="3149600" y="5424488"/>
            <a:ext cx="1320800" cy="304800"/>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Reject </a:t>
            </a:r>
            <a:r>
              <a:rPr lang="en-US" sz="1400" i="1"/>
              <a:t>H</a:t>
            </a:r>
            <a:r>
              <a:rPr lang="en-US" sz="1400" baseline="-25000"/>
              <a:t>0</a:t>
            </a:r>
          </a:p>
        </p:txBody>
      </p:sp>
      <p:sp>
        <p:nvSpPr>
          <p:cNvPr id="16401" name="Rectangle 21"/>
          <p:cNvSpPr>
            <a:spLocks noChangeArrowheads="1"/>
          </p:cNvSpPr>
          <p:nvPr/>
        </p:nvSpPr>
        <p:spPr bwMode="auto">
          <a:xfrm>
            <a:off x="1117600" y="5424488"/>
            <a:ext cx="1219200" cy="455612"/>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Do not </a:t>
            </a:r>
          </a:p>
          <a:p>
            <a:pPr>
              <a:lnSpc>
                <a:spcPct val="20000"/>
              </a:lnSpc>
              <a:spcBef>
                <a:spcPct val="50000"/>
              </a:spcBef>
            </a:pPr>
            <a:r>
              <a:rPr lang="en-US" sz="1400"/>
              <a:t>reject </a:t>
            </a:r>
            <a:r>
              <a:rPr lang="en-US" sz="1400" i="1"/>
              <a:t>H</a:t>
            </a:r>
            <a:r>
              <a:rPr lang="en-US" sz="1400" baseline="-25000"/>
              <a:t>0</a:t>
            </a:r>
          </a:p>
        </p:txBody>
      </p:sp>
      <p:sp>
        <p:nvSpPr>
          <p:cNvPr id="16402" name="Rectangle 24"/>
          <p:cNvSpPr>
            <a:spLocks noChangeArrowheads="1"/>
          </p:cNvSpPr>
          <p:nvPr/>
        </p:nvSpPr>
        <p:spPr bwMode="auto">
          <a:xfrm>
            <a:off x="5181600" y="5119688"/>
            <a:ext cx="812800" cy="366712"/>
          </a:xfrm>
          <a:prstGeom prst="rect">
            <a:avLst/>
          </a:prstGeom>
          <a:noFill/>
          <a:ln w="9525">
            <a:noFill/>
            <a:miter lim="800000"/>
            <a:headEnd/>
            <a:tailEnd/>
          </a:ln>
          <a:effectLst/>
        </p:spPr>
        <p:txBody>
          <a:bodyPr lIns="90488" tIns="44450" rIns="90488" bIns="44450">
            <a:spAutoFit/>
          </a:bodyPr>
          <a:lstStyle/>
          <a:p>
            <a:pPr>
              <a:spcBef>
                <a:spcPct val="50000"/>
              </a:spcBef>
            </a:pPr>
            <a:r>
              <a:rPr lang="en-US" i="1">
                <a:sym typeface="Symbol" pitchFamily="18" charset="2"/>
              </a:rPr>
              <a:t></a:t>
            </a:r>
            <a:r>
              <a:rPr lang="en-US" sz="800" i="1">
                <a:sym typeface="Symbol" pitchFamily="18" charset="2"/>
              </a:rPr>
              <a:t> </a:t>
            </a:r>
            <a:r>
              <a:rPr lang="en-US" baseline="30000">
                <a:sym typeface="Symbol" pitchFamily="18" charset="2"/>
              </a:rPr>
              <a:t>2</a:t>
            </a:r>
            <a:endParaRPr lang="en-US" baseline="30000"/>
          </a:p>
        </p:txBody>
      </p:sp>
      <p:sp>
        <p:nvSpPr>
          <p:cNvPr id="16403" name="Rectangle 27"/>
          <p:cNvSpPr>
            <a:spLocks noChangeArrowheads="1"/>
          </p:cNvSpPr>
          <p:nvPr/>
        </p:nvSpPr>
        <p:spPr bwMode="auto">
          <a:xfrm>
            <a:off x="1930400" y="5957889"/>
            <a:ext cx="2336800" cy="396875"/>
          </a:xfrm>
          <a:prstGeom prst="rect">
            <a:avLst/>
          </a:prstGeom>
          <a:noFill/>
          <a:ln w="19050">
            <a:solidFill>
              <a:srgbClr val="FF0000"/>
            </a:solidFill>
            <a:miter lim="800000"/>
            <a:headEnd/>
            <a:tailEnd/>
          </a:ln>
          <a:effectLst/>
        </p:spPr>
        <p:txBody>
          <a:bodyPr lIns="90488" tIns="44450" rIns="90488" bIns="44450">
            <a:spAutoFit/>
          </a:bodyPr>
          <a:lstStyle/>
          <a:p>
            <a:pPr>
              <a:spcBef>
                <a:spcPct val="50000"/>
              </a:spcBef>
            </a:pPr>
            <a:r>
              <a:rPr lang="en-US" sz="2000" i="1">
                <a:sym typeface="Symbol" pitchFamily="18" charset="2"/>
              </a:rPr>
              <a:t></a:t>
            </a:r>
            <a:r>
              <a:rPr lang="en-US" sz="800" i="1">
                <a:sym typeface="Symbol" pitchFamily="18" charset="2"/>
              </a:rPr>
              <a:t> </a:t>
            </a:r>
            <a:r>
              <a:rPr lang="en-US" sz="2000" baseline="30000">
                <a:sym typeface="Symbol" pitchFamily="18" charset="2"/>
              </a:rPr>
              <a:t>2</a:t>
            </a:r>
            <a:r>
              <a:rPr lang="en-US" sz="2000" baseline="-25000">
                <a:sym typeface="Symbol" pitchFamily="18" charset="2"/>
              </a:rPr>
              <a:t>0.05</a:t>
            </a:r>
            <a:r>
              <a:rPr lang="en-US" sz="2000">
                <a:sym typeface="Symbol" pitchFamily="18" charset="2"/>
              </a:rPr>
              <a:t> = 9.488</a:t>
            </a:r>
            <a:endParaRPr lang="en-US" sz="2000"/>
          </a:p>
        </p:txBody>
      </p:sp>
      <p:sp>
        <p:nvSpPr>
          <p:cNvPr id="16404" name="Rectangle 3"/>
          <p:cNvSpPr>
            <a:spLocks noChangeArrowheads="1"/>
          </p:cNvSpPr>
          <p:nvPr/>
        </p:nvSpPr>
        <p:spPr bwMode="auto">
          <a:xfrm>
            <a:off x="5994400" y="4481513"/>
            <a:ext cx="4775200" cy="1001712"/>
          </a:xfrm>
          <a:prstGeom prst="rect">
            <a:avLst/>
          </a:prstGeom>
          <a:noFill/>
          <a:ln w="9525">
            <a:noFill/>
            <a:miter lim="800000"/>
            <a:headEnd/>
            <a:tailEnd/>
          </a:ln>
        </p:spPr>
        <p:txBody>
          <a:bodyPr>
            <a:spAutoFit/>
          </a:bodyPr>
          <a:lstStyle/>
          <a:p>
            <a:pPr eaLnBrk="1" hangingPunct="1">
              <a:spcBef>
                <a:spcPts val="600"/>
              </a:spcBef>
            </a:pPr>
            <a:r>
              <a:rPr lang="en-US"/>
              <a:t>Because </a:t>
            </a:r>
            <a:r>
              <a:rPr lang="en-US" i="1">
                <a:sym typeface="Symbol" pitchFamily="18" charset="2"/>
              </a:rPr>
              <a:t></a:t>
            </a:r>
            <a:r>
              <a:rPr lang="en-US" sz="800" i="1">
                <a:sym typeface="Symbol" pitchFamily="18" charset="2"/>
              </a:rPr>
              <a:t> </a:t>
            </a:r>
            <a:r>
              <a:rPr lang="en-US" baseline="30000">
                <a:sym typeface="Symbol" pitchFamily="18" charset="2"/>
              </a:rPr>
              <a:t>2</a:t>
            </a:r>
            <a:r>
              <a:rPr lang="en-US">
                <a:sym typeface="Symbol" pitchFamily="18" charset="2"/>
              </a:rPr>
              <a:t> =</a:t>
            </a:r>
            <a:r>
              <a:rPr lang="en-US"/>
              <a:t> 5.09  is less than </a:t>
            </a:r>
          </a:p>
          <a:p>
            <a:pPr eaLnBrk="1" hangingPunct="1">
              <a:spcBef>
                <a:spcPts val="600"/>
              </a:spcBef>
            </a:pPr>
            <a:r>
              <a:rPr lang="en-US"/>
              <a:t>      = 9.488, we fail to reject the null hypothesis</a:t>
            </a:r>
          </a:p>
        </p:txBody>
      </p:sp>
      <p:graphicFrame>
        <p:nvGraphicFramePr>
          <p:cNvPr id="16405" name="Object 4"/>
          <p:cNvGraphicFramePr>
            <a:graphicFrameLocks noChangeAspect="1"/>
          </p:cNvGraphicFramePr>
          <p:nvPr/>
        </p:nvGraphicFramePr>
        <p:xfrm>
          <a:off x="6096001" y="4770439"/>
          <a:ext cx="436033" cy="395287"/>
        </p:xfrm>
        <a:graphic>
          <a:graphicData uri="http://schemas.openxmlformats.org/presentationml/2006/ole">
            <p:oleObj spid="_x0000_s1259524" name="Equation" r:id="rId5" imgW="203112" imgH="241195" progId="">
              <p:embed/>
            </p:oleObj>
          </a:graphicData>
        </a:graphic>
      </p:graphicFrame>
      <p:sp>
        <p:nvSpPr>
          <p:cNvPr id="16406" name="Line 17"/>
          <p:cNvSpPr>
            <a:spLocks noChangeShapeType="1"/>
          </p:cNvSpPr>
          <p:nvPr/>
        </p:nvSpPr>
        <p:spPr bwMode="auto">
          <a:xfrm>
            <a:off x="2235200" y="4267200"/>
            <a:ext cx="0" cy="9906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16407" name="Line 17"/>
          <p:cNvSpPr>
            <a:spLocks noChangeShapeType="1"/>
          </p:cNvSpPr>
          <p:nvPr/>
        </p:nvSpPr>
        <p:spPr bwMode="auto">
          <a:xfrm flipH="1" flipV="1">
            <a:off x="2235200" y="4267200"/>
            <a:ext cx="5791200" cy="0"/>
          </a:xfrm>
          <a:prstGeom prst="line">
            <a:avLst/>
          </a:prstGeom>
          <a:noFill/>
          <a:ln w="28575">
            <a:solidFill>
              <a:srgbClr val="FF0000"/>
            </a:solidFill>
            <a:miter lim="800000"/>
            <a:headEnd/>
            <a:tailEnd/>
          </a:ln>
          <a:effectLst/>
        </p:spPr>
        <p:txBody>
          <a:bodyPr wrap="none"/>
          <a:lstStyle/>
          <a:p>
            <a:endParaRPr lang="en-US"/>
          </a:p>
        </p:txBody>
      </p:sp>
      <p:sp>
        <p:nvSpPr>
          <p:cNvPr id="6" name="Rectangle 5"/>
          <p:cNvSpPr/>
          <p:nvPr/>
        </p:nvSpPr>
        <p:spPr>
          <a:xfrm>
            <a:off x="7315200" y="4481514"/>
            <a:ext cx="1422400" cy="333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409" name="Line 17"/>
          <p:cNvSpPr>
            <a:spLocks noChangeShapeType="1"/>
          </p:cNvSpPr>
          <p:nvPr/>
        </p:nvSpPr>
        <p:spPr bwMode="auto">
          <a:xfrm>
            <a:off x="8026400" y="4267201"/>
            <a:ext cx="0" cy="214313"/>
          </a:xfrm>
          <a:prstGeom prst="line">
            <a:avLst/>
          </a:prstGeom>
          <a:noFill/>
          <a:ln w="28575">
            <a:solidFill>
              <a:srgbClr val="FF0000"/>
            </a:solidFill>
            <a:miter lim="800000"/>
            <a:headEnd/>
            <a:tailEnd/>
          </a:ln>
          <a:effectLst/>
        </p:spPr>
        <p:txBody>
          <a:bodyPr wrap="none"/>
          <a:lstStyle/>
          <a:p>
            <a:endParaRPr lang="en-US"/>
          </a:p>
        </p:txBody>
      </p:sp>
      <p:pic>
        <p:nvPicPr>
          <p:cNvPr id="16410" name="Picture 1"/>
          <p:cNvPicPr>
            <a:picLocks noChangeAspect="1"/>
          </p:cNvPicPr>
          <p:nvPr/>
        </p:nvPicPr>
        <p:blipFill>
          <a:blip r:embed="rId6" cstate="print"/>
          <a:srcRect/>
          <a:stretch>
            <a:fillRect/>
          </a:stretch>
        </p:blipFill>
        <p:spPr bwMode="auto">
          <a:xfrm>
            <a:off x="3759201" y="2178050"/>
            <a:ext cx="7914217" cy="1739900"/>
          </a:xfrm>
          <a:prstGeom prst="rect">
            <a:avLst/>
          </a:prstGeom>
          <a:noFill/>
          <a:ln w="12700">
            <a:solidFill>
              <a:schemeClr val="tx1"/>
            </a:solidFill>
            <a:miter lim="800000"/>
            <a:headEnd/>
            <a:tailEnd/>
          </a:ln>
        </p:spPr>
      </p:pic>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Comparing Two or More Population Proportions</a:t>
            </a:r>
          </a:p>
        </p:txBody>
      </p:sp>
      <p:sp>
        <p:nvSpPr>
          <p:cNvPr id="18435" name="Content Placeholder 2"/>
          <p:cNvSpPr>
            <a:spLocks noGrp="1"/>
          </p:cNvSpPr>
          <p:nvPr>
            <p:ph idx="1"/>
          </p:nvPr>
        </p:nvSpPr>
        <p:spPr>
          <a:xfrm>
            <a:off x="609600" y="1295400"/>
            <a:ext cx="10972800" cy="3886200"/>
          </a:xfrm>
        </p:spPr>
        <p:txBody>
          <a:bodyPr>
            <a:normAutofit lnSpcReduction="10000"/>
          </a:bodyPr>
          <a:lstStyle/>
          <a:p>
            <a:pPr>
              <a:spcBef>
                <a:spcPts val="1800"/>
              </a:spcBef>
              <a:buFontTx/>
              <a:buNone/>
            </a:pPr>
            <a:r>
              <a:rPr lang="en-US" sz="2400" b="1" dirty="0" smtClean="0">
                <a:solidFill>
                  <a:srgbClr val="00B400"/>
                </a:solidFill>
              </a:rPr>
              <a:t>Step 6: </a:t>
            </a:r>
            <a:r>
              <a:rPr lang="en-US" sz="2400" b="1" dirty="0" smtClean="0"/>
              <a:t>State the conclusion</a:t>
            </a:r>
          </a:p>
          <a:p>
            <a:pPr>
              <a:spcBef>
                <a:spcPts val="600"/>
              </a:spcBef>
              <a:buFontTx/>
              <a:buNone/>
            </a:pPr>
            <a:endParaRPr lang="en-US" sz="800" dirty="0" smtClean="0"/>
          </a:p>
          <a:p>
            <a:pPr>
              <a:spcBef>
                <a:spcPts val="1800"/>
              </a:spcBef>
            </a:pPr>
            <a:r>
              <a:rPr lang="en-US" sz="2400" dirty="0" smtClean="0"/>
              <a:t>Because </a:t>
            </a:r>
            <a:r>
              <a:rPr lang="en-US" sz="2400" i="1" dirty="0" smtClean="0">
                <a:sym typeface="Symbol" pitchFamily="18" charset="2"/>
              </a:rPr>
              <a:t></a:t>
            </a:r>
            <a:r>
              <a:rPr lang="en-US" sz="1000" i="1" dirty="0" smtClean="0">
                <a:sym typeface="Symbol" pitchFamily="18" charset="2"/>
              </a:rPr>
              <a:t> </a:t>
            </a:r>
            <a:r>
              <a:rPr lang="en-US" sz="2400" baseline="30000" dirty="0" smtClean="0">
                <a:sym typeface="Symbol" pitchFamily="18" charset="2"/>
              </a:rPr>
              <a:t>2</a:t>
            </a:r>
            <a:r>
              <a:rPr lang="en-US" sz="2400" dirty="0" smtClean="0">
                <a:sym typeface="Symbol" pitchFamily="18" charset="2"/>
              </a:rPr>
              <a:t> =</a:t>
            </a:r>
            <a:r>
              <a:rPr lang="en-US" sz="2400" dirty="0" smtClean="0"/>
              <a:t> 5.09  is less than       = 9.488, we fail to reject the null hypothesis</a:t>
            </a:r>
          </a:p>
          <a:p>
            <a:pPr>
              <a:spcBef>
                <a:spcPts val="1800"/>
              </a:spcBef>
            </a:pPr>
            <a:r>
              <a:rPr lang="en-US" sz="2400" dirty="0" smtClean="0"/>
              <a:t>We do not have enough evidence to conclude the population proportions are different</a:t>
            </a:r>
          </a:p>
          <a:p>
            <a:pPr lvl="1">
              <a:spcBef>
                <a:spcPts val="1800"/>
              </a:spcBef>
            </a:pPr>
            <a:r>
              <a:rPr lang="en-US" sz="2400" dirty="0" smtClean="0"/>
              <a:t>The variation in “up” days could simply be random variation, there is not sufficient evidence to claim that “Monday is the best day of the week”</a:t>
            </a:r>
          </a:p>
        </p:txBody>
      </p:sp>
      <p:graphicFrame>
        <p:nvGraphicFramePr>
          <p:cNvPr id="18436" name="Object 4"/>
          <p:cNvGraphicFramePr>
            <a:graphicFrameLocks noChangeAspect="1"/>
          </p:cNvGraphicFramePr>
          <p:nvPr/>
        </p:nvGraphicFramePr>
        <p:xfrm>
          <a:off x="5215468" y="1899181"/>
          <a:ext cx="603251" cy="547687"/>
        </p:xfrm>
        <a:graphic>
          <a:graphicData uri="http://schemas.openxmlformats.org/presentationml/2006/ole">
            <p:oleObj spid="_x0000_s1260546" name="Equation" r:id="rId3" imgW="203112" imgH="241195" progId="">
              <p:embed/>
            </p:oleObj>
          </a:graphicData>
        </a:graphic>
      </p:graphicFrame>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101600" y="152400"/>
            <a:ext cx="11988800" cy="1600200"/>
          </a:xfrm>
          <a:solidFill>
            <a:schemeClr val="bg1"/>
          </a:solidFill>
        </p:spPr>
        <p:txBody>
          <a:bodyPr/>
          <a:lstStyle/>
          <a:p>
            <a:pPr algn="l" eaLnBrk="1" hangingPunct="1">
              <a:lnSpc>
                <a:spcPct val="80000"/>
              </a:lnSpc>
            </a:pPr>
            <a:r>
              <a:rPr lang="en-US" dirty="0" smtClean="0"/>
              <a:t>Determining If Observed Frequencies Follow a Known</a:t>
            </a:r>
            <a:br>
              <a:rPr lang="en-US" dirty="0" smtClean="0"/>
            </a:br>
            <a:r>
              <a:rPr lang="en-US" dirty="0" smtClean="0"/>
              <a:t>	  Probability Distribution</a:t>
            </a:r>
          </a:p>
        </p:txBody>
      </p:sp>
      <p:sp>
        <p:nvSpPr>
          <p:cNvPr id="23555" name="Rectangle 3"/>
          <p:cNvSpPr>
            <a:spLocks noGrp="1" noChangeArrowheads="1"/>
          </p:cNvSpPr>
          <p:nvPr>
            <p:ph idx="1"/>
          </p:nvPr>
        </p:nvSpPr>
        <p:spPr>
          <a:xfrm>
            <a:off x="609600" y="1981201"/>
            <a:ext cx="10972800" cy="3840163"/>
          </a:xfrm>
        </p:spPr>
        <p:txBody>
          <a:bodyPr>
            <a:normAutofit/>
          </a:bodyPr>
          <a:lstStyle/>
          <a:p>
            <a:r>
              <a:rPr lang="en-US" sz="2400" dirty="0" smtClean="0">
                <a:solidFill>
                  <a:schemeClr val="tx1"/>
                </a:solidFill>
              </a:rPr>
              <a:t>The </a:t>
            </a:r>
            <a:r>
              <a:rPr lang="en-US" sz="2400" b="1" dirty="0" smtClean="0">
                <a:solidFill>
                  <a:schemeClr val="tx1"/>
                </a:solidFill>
              </a:rPr>
              <a:t>chi-square goodness-of-fit test</a:t>
            </a:r>
            <a:r>
              <a:rPr lang="en-US" sz="2400" dirty="0" smtClean="0">
                <a:solidFill>
                  <a:schemeClr val="tx1"/>
                </a:solidFill>
              </a:rPr>
              <a:t> is used to decide if observed frequencies follow a known probability distribution</a:t>
            </a:r>
          </a:p>
          <a:p>
            <a:pPr>
              <a:spcBef>
                <a:spcPts val="1800"/>
              </a:spcBef>
            </a:pPr>
            <a:r>
              <a:rPr lang="en-US" sz="2400" dirty="0" smtClean="0">
                <a:solidFill>
                  <a:schemeClr val="tx1"/>
                </a:solidFill>
              </a:rPr>
              <a:t>Tests are shown in this chapter for</a:t>
            </a:r>
          </a:p>
          <a:p>
            <a:pPr lvl="1"/>
            <a:r>
              <a:rPr lang="en-US" sz="2400" dirty="0" smtClean="0">
                <a:solidFill>
                  <a:schemeClr val="tx1"/>
                </a:solidFill>
              </a:rPr>
              <a:t>a general discrete distribution</a:t>
            </a:r>
          </a:p>
          <a:p>
            <a:pPr lvl="1"/>
            <a:r>
              <a:rPr lang="en-US" sz="2400" dirty="0" smtClean="0">
                <a:solidFill>
                  <a:schemeClr val="tx1"/>
                </a:solidFill>
              </a:rPr>
              <a:t>a binomial distribution</a:t>
            </a:r>
          </a:p>
          <a:p>
            <a:pPr lvl="1"/>
            <a:r>
              <a:rPr lang="en-US" sz="2400" dirty="0" smtClean="0">
                <a:solidFill>
                  <a:schemeClr val="tx1"/>
                </a:solidFill>
              </a:rPr>
              <a:t>a Poisson distribution</a:t>
            </a:r>
          </a:p>
          <a:p>
            <a:pPr lvl="1"/>
            <a:r>
              <a:rPr lang="en-US" sz="2400" dirty="0" smtClean="0">
                <a:solidFill>
                  <a:schemeClr val="tx1"/>
                </a:solidFill>
              </a:rPr>
              <a:t>a normal distribution</a:t>
            </a:r>
          </a:p>
        </p:txBody>
      </p:sp>
      <p:cxnSp>
        <p:nvCxnSpPr>
          <p:cNvPr id="9" name="Straight Connector 8"/>
          <p:cNvCxnSpPr/>
          <p:nvPr/>
        </p:nvCxnSpPr>
        <p:spPr>
          <a:xfrm>
            <a:off x="304800" y="1693863"/>
            <a:ext cx="11582400" cy="0"/>
          </a:xfrm>
          <a:prstGeom prst="line">
            <a:avLst/>
          </a:prstGeom>
          <a:ln w="57150">
            <a:solidFill>
              <a:srgbClr val="C8E61E"/>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4800" y="1693863"/>
            <a:ext cx="11582400" cy="0"/>
          </a:xfrm>
          <a:prstGeom prst="line">
            <a:avLst/>
          </a:prstGeom>
          <a:ln w="22225">
            <a:solidFill>
              <a:srgbClr val="3264C8"/>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01600" y="15589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12" name="Rectangle 11"/>
          <p:cNvSpPr/>
          <p:nvPr/>
        </p:nvSpPr>
        <p:spPr>
          <a:xfrm>
            <a:off x="101600" y="16938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
        <p:nvSpPr>
          <p:cNvPr id="13" name="Rectangle 12"/>
          <p:cNvSpPr/>
          <p:nvPr/>
        </p:nvSpPr>
        <p:spPr>
          <a:xfrm>
            <a:off x="11887200" y="1558925"/>
            <a:ext cx="203200" cy="134938"/>
          </a:xfrm>
          <a:prstGeom prst="rect">
            <a:avLst/>
          </a:prstGeom>
          <a:solidFill>
            <a:srgbClr val="3264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a:p>
        </p:txBody>
      </p:sp>
      <p:sp>
        <p:nvSpPr>
          <p:cNvPr id="14" name="Rectangle 13"/>
          <p:cNvSpPr/>
          <p:nvPr/>
        </p:nvSpPr>
        <p:spPr>
          <a:xfrm>
            <a:off x="11887200" y="1693864"/>
            <a:ext cx="203200" cy="134937"/>
          </a:xfrm>
          <a:prstGeom prst="rect">
            <a:avLst/>
          </a:prstGeom>
          <a:solidFill>
            <a:srgbClr val="C8E6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for a Discrete Probability Distribution</a:t>
            </a:r>
          </a:p>
        </p:txBody>
      </p:sp>
      <p:sp>
        <p:nvSpPr>
          <p:cNvPr id="24579" name="TextBox 3"/>
          <p:cNvSpPr txBox="1">
            <a:spLocks noChangeArrowheads="1"/>
          </p:cNvSpPr>
          <p:nvPr/>
        </p:nvSpPr>
        <p:spPr bwMode="auto">
          <a:xfrm>
            <a:off x="711200" y="1531938"/>
            <a:ext cx="4267200" cy="830262"/>
          </a:xfrm>
          <a:prstGeom prst="rect">
            <a:avLst/>
          </a:prstGeom>
          <a:solidFill>
            <a:srgbClr val="F7F7A7"/>
          </a:solidFill>
          <a:ln w="12700">
            <a:solidFill>
              <a:schemeClr val="tx1"/>
            </a:solidFill>
            <a:miter lim="800000"/>
            <a:headEnd/>
            <a:tailEnd/>
          </a:ln>
        </p:spPr>
        <p:txBody>
          <a:bodyPr>
            <a:spAutoFit/>
          </a:bodyPr>
          <a:lstStyle/>
          <a:p>
            <a:pPr eaLnBrk="1" hangingPunct="1">
              <a:spcBef>
                <a:spcPts val="1800"/>
              </a:spcBef>
            </a:pPr>
            <a:r>
              <a:rPr lang="en-US" sz="2400"/>
              <a:t>Goodness-of-fit Tests in this Chapter</a:t>
            </a:r>
          </a:p>
        </p:txBody>
      </p:sp>
      <p:sp>
        <p:nvSpPr>
          <p:cNvPr id="5" name="Rectangle 4"/>
          <p:cNvSpPr/>
          <p:nvPr/>
        </p:nvSpPr>
        <p:spPr>
          <a:xfrm>
            <a:off x="1955800" y="5418139"/>
            <a:ext cx="6477000" cy="460375"/>
          </a:xfrm>
          <a:prstGeom prst="rect">
            <a:avLst/>
          </a:prstGeom>
          <a:ln w="12700">
            <a:solidFill>
              <a:schemeClr val="tx1"/>
            </a:solidFill>
          </a:ln>
        </p:spPr>
        <p:txBody>
          <a:bodyPr>
            <a:spAutoFit/>
          </a:bodyPr>
          <a:lstStyle/>
          <a:p>
            <a:pPr eaLnBrk="1" hangingPunct="1">
              <a:defRPr/>
            </a:pPr>
            <a:r>
              <a:rPr lang="en-US" sz="2400" dirty="0">
                <a:solidFill>
                  <a:schemeClr val="bg1">
                    <a:lumMod val="65000"/>
                  </a:schemeClr>
                </a:solidFill>
              </a:rPr>
              <a:t>For a normal distribution</a:t>
            </a:r>
          </a:p>
        </p:txBody>
      </p:sp>
      <p:sp>
        <p:nvSpPr>
          <p:cNvPr id="6" name="Rectangle 5"/>
          <p:cNvSpPr/>
          <p:nvPr/>
        </p:nvSpPr>
        <p:spPr>
          <a:xfrm>
            <a:off x="1955800" y="3729038"/>
            <a:ext cx="6477000" cy="461962"/>
          </a:xfrm>
          <a:prstGeom prst="rect">
            <a:avLst/>
          </a:prstGeom>
          <a:ln w="12700">
            <a:solidFill>
              <a:schemeClr val="tx1"/>
            </a:solidFill>
          </a:ln>
        </p:spPr>
        <p:txBody>
          <a:bodyPr>
            <a:spAutoFit/>
          </a:bodyPr>
          <a:lstStyle/>
          <a:p>
            <a:pPr eaLnBrk="1" hangingPunct="1">
              <a:defRPr/>
            </a:pPr>
            <a:r>
              <a:rPr lang="en-US" sz="2400" dirty="0">
                <a:solidFill>
                  <a:schemeClr val="bg1">
                    <a:lumMod val="65000"/>
                  </a:schemeClr>
                </a:solidFill>
              </a:rPr>
              <a:t>For a Poisson distribution</a:t>
            </a:r>
          </a:p>
        </p:txBody>
      </p:sp>
      <p:sp>
        <p:nvSpPr>
          <p:cNvPr id="24582" name="Rectangle 6"/>
          <p:cNvSpPr>
            <a:spLocks noChangeArrowheads="1"/>
          </p:cNvSpPr>
          <p:nvPr/>
        </p:nvSpPr>
        <p:spPr bwMode="auto">
          <a:xfrm>
            <a:off x="1955800" y="2814638"/>
            <a:ext cx="6477000" cy="461962"/>
          </a:xfrm>
          <a:prstGeom prst="rect">
            <a:avLst/>
          </a:prstGeom>
          <a:solidFill>
            <a:srgbClr val="CCE9AD"/>
          </a:solidFill>
          <a:ln w="12700">
            <a:solidFill>
              <a:schemeClr val="tx1"/>
            </a:solidFill>
            <a:miter lim="800000"/>
            <a:headEnd/>
            <a:tailEnd/>
          </a:ln>
        </p:spPr>
        <p:txBody>
          <a:bodyPr>
            <a:spAutoFit/>
          </a:bodyPr>
          <a:lstStyle/>
          <a:p>
            <a:pPr eaLnBrk="1" hangingPunct="1"/>
            <a:r>
              <a:rPr lang="en-US" sz="2400"/>
              <a:t>For a general discrete distribution</a:t>
            </a:r>
          </a:p>
        </p:txBody>
      </p:sp>
      <p:sp>
        <p:nvSpPr>
          <p:cNvPr id="8" name="Rectangle 7"/>
          <p:cNvSpPr/>
          <p:nvPr/>
        </p:nvSpPr>
        <p:spPr>
          <a:xfrm>
            <a:off x="1955800" y="4643438"/>
            <a:ext cx="6477000" cy="461962"/>
          </a:xfrm>
          <a:prstGeom prst="rect">
            <a:avLst/>
          </a:prstGeom>
          <a:ln w="12700">
            <a:solidFill>
              <a:schemeClr val="tx1"/>
            </a:solidFill>
          </a:ln>
        </p:spPr>
        <p:txBody>
          <a:bodyPr>
            <a:spAutoFit/>
          </a:bodyPr>
          <a:lstStyle/>
          <a:p>
            <a:pPr eaLnBrk="1" hangingPunct="1">
              <a:defRPr/>
            </a:pPr>
            <a:r>
              <a:rPr lang="en-US" sz="2400" dirty="0">
                <a:solidFill>
                  <a:schemeClr val="bg1">
                    <a:lumMod val="65000"/>
                  </a:schemeClr>
                </a:solidFill>
              </a:rPr>
              <a:t>For a binomial distribution</a:t>
            </a:r>
          </a:p>
        </p:txBody>
      </p:sp>
      <p:cxnSp>
        <p:nvCxnSpPr>
          <p:cNvPr id="10" name="Straight Connector 9"/>
          <p:cNvCxnSpPr/>
          <p:nvPr/>
        </p:nvCxnSpPr>
        <p:spPr>
          <a:xfrm>
            <a:off x="1219200" y="2362200"/>
            <a:ext cx="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4582" idx="1"/>
          </p:cNvCxnSpPr>
          <p:nvPr/>
        </p:nvCxnSpPr>
        <p:spPr>
          <a:xfrm flipH="1" flipV="1">
            <a:off x="1219200" y="3046413"/>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219200" y="39624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1219200" y="48768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1219200" y="56388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589" name="TextBox 1"/>
          <p:cNvSpPr txBox="1">
            <a:spLocks noChangeArrowheads="1"/>
          </p:cNvSpPr>
          <p:nvPr/>
        </p:nvSpPr>
        <p:spPr bwMode="auto">
          <a:xfrm>
            <a:off x="8458200" y="2668588"/>
            <a:ext cx="711200" cy="646112"/>
          </a:xfrm>
          <a:prstGeom prst="rect">
            <a:avLst/>
          </a:prstGeom>
          <a:noFill/>
          <a:ln w="9525">
            <a:noFill/>
            <a:miter lim="800000"/>
            <a:headEnd/>
            <a:tailEnd/>
          </a:ln>
        </p:spPr>
        <p:txBody>
          <a:bodyPr>
            <a:spAutoFit/>
          </a:bodyPr>
          <a:lstStyle/>
          <a:p>
            <a:r>
              <a:rPr lang="en-US" sz="3600"/>
              <a:t>*</a:t>
            </a:r>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for a Discrete Probability Distribution</a:t>
            </a:r>
          </a:p>
        </p:txBody>
      </p:sp>
      <p:sp>
        <p:nvSpPr>
          <p:cNvPr id="25603" name="Content Placeholder 2"/>
          <p:cNvSpPr>
            <a:spLocks noGrp="1"/>
          </p:cNvSpPr>
          <p:nvPr>
            <p:ph idx="1"/>
          </p:nvPr>
        </p:nvSpPr>
        <p:spPr>
          <a:xfrm>
            <a:off x="609600" y="1295400"/>
            <a:ext cx="10566400" cy="1676400"/>
          </a:xfrm>
        </p:spPr>
        <p:txBody>
          <a:bodyPr/>
          <a:lstStyle/>
          <a:p>
            <a:r>
              <a:rPr lang="en-US" sz="2400" b="1" smtClean="0"/>
              <a:t>Example:</a:t>
            </a:r>
            <a:r>
              <a:rPr lang="en-US" sz="2400" smtClean="0"/>
              <a:t> A report listed the following market shares for airlines serving the airport in Sacramento, CA. Do the observed results from a recent survey (in the last column) follow the same distribution?</a:t>
            </a:r>
            <a:endParaRPr lang="en-US" smtClean="0"/>
          </a:p>
        </p:txBody>
      </p:sp>
      <p:graphicFrame>
        <p:nvGraphicFramePr>
          <p:cNvPr id="2" name="Table 1"/>
          <p:cNvGraphicFramePr>
            <a:graphicFrameLocks noGrp="1"/>
          </p:cNvGraphicFramePr>
          <p:nvPr/>
        </p:nvGraphicFramePr>
        <p:xfrm>
          <a:off x="1930400" y="2895600"/>
          <a:ext cx="8127999" cy="3138489"/>
        </p:xfrm>
        <a:graphic>
          <a:graphicData uri="http://schemas.openxmlformats.org/drawingml/2006/table">
            <a:tbl>
              <a:tblPr firstRow="1" bandRow="1">
                <a:tableStyleId>{5C22544A-7EE6-4342-B048-85BDC9FD1C3A}</a:tableStyleId>
              </a:tblPr>
              <a:tblGrid>
                <a:gridCol w="2709333"/>
                <a:gridCol w="2709333"/>
                <a:gridCol w="2709333"/>
              </a:tblGrid>
              <a:tr h="914361">
                <a:tc>
                  <a:txBody>
                    <a:bodyPr/>
                    <a:lstStyle/>
                    <a:p>
                      <a:pPr algn="ctr"/>
                      <a:r>
                        <a:rPr lang="en-US" sz="1800" b="1" dirty="0" smtClean="0">
                          <a:solidFill>
                            <a:schemeClr val="tx1"/>
                          </a:solidFill>
                        </a:rPr>
                        <a:t>Airline</a:t>
                      </a:r>
                      <a:endParaRPr lang="en-US" sz="1800" b="1" dirty="0">
                        <a:solidFill>
                          <a:schemeClr val="tx1"/>
                        </a:solidFill>
                      </a:endParaRPr>
                    </a:p>
                  </a:txBody>
                  <a:tcPr marL="121920" marR="121920"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Market Share</a:t>
                      </a:r>
                      <a:r>
                        <a:rPr lang="en-US" sz="1800" b="1" baseline="0" dirty="0" smtClean="0">
                          <a:solidFill>
                            <a:schemeClr val="tx1"/>
                          </a:solidFill>
                        </a:rPr>
                        <a:t> (Probability)</a:t>
                      </a:r>
                      <a:endParaRPr lang="en-US" sz="1800" b="1" dirty="0">
                        <a:solidFill>
                          <a:schemeClr val="tx1"/>
                        </a:solidFill>
                      </a:endParaRPr>
                    </a:p>
                  </a:txBody>
                  <a:tcPr marL="121920" marR="121920"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Observed frequencies,</a:t>
                      </a:r>
                    </a:p>
                    <a:p>
                      <a:pPr algn="ctr"/>
                      <a:r>
                        <a:rPr lang="en-US" sz="1800" b="1" i="1" dirty="0" err="1" smtClean="0">
                          <a:solidFill>
                            <a:schemeClr val="tx1"/>
                          </a:solidFill>
                        </a:rPr>
                        <a:t>f</a:t>
                      </a:r>
                      <a:r>
                        <a:rPr lang="en-US" sz="1800" b="1" baseline="-25000" dirty="0" err="1" smtClean="0">
                          <a:solidFill>
                            <a:schemeClr val="tx1"/>
                          </a:solidFill>
                        </a:rPr>
                        <a:t>o</a:t>
                      </a:r>
                      <a:endParaRPr lang="en-US" sz="1800" b="1" baseline="-25000" dirty="0" smtClean="0">
                        <a:solidFill>
                          <a:schemeClr val="tx1"/>
                        </a:solidFill>
                      </a:endParaRPr>
                    </a:p>
                  </a:txBody>
                  <a:tcPr marL="121920" marR="121920"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68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American</a:t>
                      </a: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0.35</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65</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688">
                <a:tc>
                  <a:txBody>
                    <a:bodyPr/>
                    <a:lstStyle/>
                    <a:p>
                      <a:pPr algn="ctr"/>
                      <a:r>
                        <a:rPr lang="en-US" sz="1800" b="0" dirty="0" smtClean="0">
                          <a:solidFill>
                            <a:schemeClr val="tx1"/>
                          </a:solidFill>
                        </a:rPr>
                        <a:t>Southwest</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0.28</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70</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68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United</a:t>
                      </a: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0.15</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33</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68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Delta</a:t>
                      </a: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0.13</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22</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688">
                <a:tc>
                  <a:txBody>
                    <a:bodyPr/>
                    <a:lstStyle/>
                    <a:p>
                      <a:pPr algn="ctr"/>
                      <a:r>
                        <a:rPr lang="en-US" sz="1800" b="0" dirty="0" smtClean="0">
                          <a:solidFill>
                            <a:schemeClr val="tx1"/>
                          </a:solidFill>
                        </a:rPr>
                        <a:t>Other</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0.09</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10</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688">
                <a:tc>
                  <a:txBody>
                    <a:bodyPr/>
                    <a:lstStyle/>
                    <a:p>
                      <a:pPr algn="ctr"/>
                      <a:r>
                        <a:rPr lang="en-US" sz="1800" b="1" dirty="0" smtClean="0">
                          <a:solidFill>
                            <a:schemeClr val="tx1"/>
                          </a:solidFill>
                        </a:rPr>
                        <a:t>Total</a:t>
                      </a:r>
                      <a:endParaRPr lang="en-US" sz="1800" b="1"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1.00</a:t>
                      </a:r>
                      <a:endParaRPr lang="en-US" sz="1800" b="1"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200</a:t>
                      </a:r>
                      <a:endParaRPr lang="en-US" sz="1800" b="1"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for a Discrete Probability Distribution</a:t>
            </a:r>
          </a:p>
        </p:txBody>
      </p:sp>
      <p:sp>
        <p:nvSpPr>
          <p:cNvPr id="30723" name="Content Placeholder 2"/>
          <p:cNvSpPr>
            <a:spLocks noGrp="1"/>
          </p:cNvSpPr>
          <p:nvPr>
            <p:ph idx="1"/>
          </p:nvPr>
        </p:nvSpPr>
        <p:spPr/>
        <p:txBody>
          <a:bodyPr/>
          <a:lstStyle/>
          <a:p>
            <a:pPr>
              <a:buFontTx/>
              <a:buNone/>
              <a:defRPr/>
            </a:pPr>
            <a:r>
              <a:rPr lang="en-US" sz="2400" b="1" dirty="0" smtClean="0">
                <a:solidFill>
                  <a:srgbClr val="00B400"/>
                </a:solidFill>
              </a:rPr>
              <a:t>Step 1: </a:t>
            </a:r>
            <a:r>
              <a:rPr lang="en-US" sz="2400" b="1" dirty="0" smtClean="0"/>
              <a:t>Identify the null and alternative hypotheses</a:t>
            </a:r>
          </a:p>
          <a:p>
            <a:pPr>
              <a:spcBef>
                <a:spcPct val="0"/>
              </a:spcBef>
              <a:buFontTx/>
              <a:buNone/>
              <a:defRPr/>
            </a:pPr>
            <a:endParaRPr lang="en-US" sz="1600" i="1" dirty="0" smtClean="0"/>
          </a:p>
          <a:p>
            <a:pPr>
              <a:spcBef>
                <a:spcPct val="0"/>
              </a:spcBef>
              <a:buFontTx/>
              <a:buNone/>
              <a:defRPr/>
            </a:pPr>
            <a:r>
              <a:rPr lang="en-US" sz="2400" i="1" dirty="0" smtClean="0"/>
              <a:t>	H</a:t>
            </a:r>
            <a:r>
              <a:rPr lang="en-US" sz="2400" baseline="-25000" dirty="0" smtClean="0"/>
              <a:t>0 </a:t>
            </a:r>
            <a:r>
              <a:rPr lang="en-US" sz="2400" dirty="0" smtClean="0"/>
              <a:t>: Market shares follow the stated distribution</a:t>
            </a:r>
            <a:endParaRPr lang="en-US" sz="2400" baseline="-25000" dirty="0" smtClean="0"/>
          </a:p>
          <a:p>
            <a:pPr>
              <a:buFontTx/>
              <a:buNone/>
              <a:defRPr/>
            </a:pPr>
            <a:r>
              <a:rPr lang="en-US" sz="2400" dirty="0" smtClean="0"/>
              <a:t>	</a:t>
            </a:r>
            <a:r>
              <a:rPr lang="en-US" sz="2400" i="1" dirty="0" smtClean="0"/>
              <a:t>H</a:t>
            </a:r>
            <a:r>
              <a:rPr lang="en-US" sz="2400" baseline="-25000" dirty="0" smtClean="0"/>
              <a:t>1 </a:t>
            </a:r>
            <a:r>
              <a:rPr lang="en-US" sz="2400" dirty="0" smtClean="0"/>
              <a:t>: Market shares do not follow the stated distribution</a:t>
            </a:r>
          </a:p>
          <a:p>
            <a:pPr>
              <a:buFontTx/>
              <a:buNone/>
              <a:defRPr/>
            </a:pPr>
            <a:endParaRPr lang="en-US" sz="1800" dirty="0" smtClean="0"/>
          </a:p>
          <a:p>
            <a:pPr marL="342900" indent="-342900">
              <a:buFont typeface="Arial" panose="020B0604020202020204" pitchFamily="34" charset="0"/>
              <a:buChar char="•"/>
              <a:defRPr/>
            </a:pPr>
            <a:r>
              <a:rPr lang="en-US" sz="2400" dirty="0" smtClean="0"/>
              <a:t>Suppose </a:t>
            </a:r>
            <a:r>
              <a:rPr lang="el-GR" sz="2400" i="1" dirty="0" smtClean="0"/>
              <a:t>α</a:t>
            </a:r>
            <a:r>
              <a:rPr lang="en-US" sz="2400" dirty="0" smtClean="0"/>
              <a:t> = 0.05 is chosen for this test</a:t>
            </a:r>
            <a:endParaRPr lang="en-US" sz="1800" dirty="0" smtClean="0"/>
          </a:p>
          <a:p>
            <a:pPr>
              <a:buFontTx/>
              <a:buNone/>
              <a:defRPr/>
            </a:pPr>
            <a:endParaRPr lang="en-US" sz="1600" dirty="0" smtClean="0"/>
          </a:p>
        </p:txBody>
      </p:sp>
      <p:sp>
        <p:nvSpPr>
          <p:cNvPr id="6" name="Rectangle 5"/>
          <p:cNvSpPr/>
          <p:nvPr/>
        </p:nvSpPr>
        <p:spPr>
          <a:xfrm>
            <a:off x="609600" y="1769533"/>
            <a:ext cx="93472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for a Discrete Probability Distribution</a:t>
            </a:r>
          </a:p>
        </p:txBody>
      </p:sp>
      <p:sp>
        <p:nvSpPr>
          <p:cNvPr id="31747" name="Content Placeholder 2"/>
          <p:cNvSpPr>
            <a:spLocks noGrp="1"/>
          </p:cNvSpPr>
          <p:nvPr>
            <p:ph idx="1"/>
          </p:nvPr>
        </p:nvSpPr>
        <p:spPr>
          <a:xfrm>
            <a:off x="677334" y="1140179"/>
            <a:ext cx="11029244" cy="4901184"/>
          </a:xfrm>
        </p:spPr>
        <p:txBody>
          <a:bodyPr>
            <a:noAutofit/>
          </a:bodyPr>
          <a:lstStyle/>
          <a:p>
            <a:pPr>
              <a:buFontTx/>
              <a:buNone/>
              <a:defRPr/>
            </a:pPr>
            <a:r>
              <a:rPr lang="en-US" sz="2400" b="1" dirty="0" smtClean="0">
                <a:solidFill>
                  <a:srgbClr val="00B400"/>
                </a:solidFill>
              </a:rPr>
              <a:t>Step 2: </a:t>
            </a:r>
            <a:r>
              <a:rPr lang="en-US" sz="2400" b="1" dirty="0" smtClean="0"/>
              <a:t>Calculate the expected frequencies</a:t>
            </a:r>
          </a:p>
          <a:p>
            <a:pPr>
              <a:spcBef>
                <a:spcPts val="1800"/>
              </a:spcBef>
              <a:buFont typeface="Arial" panose="020B0604020202020204" pitchFamily="34" charset="0"/>
              <a:buNone/>
              <a:defRPr/>
            </a:pPr>
            <a:r>
              <a:rPr lang="en-US" sz="2400" dirty="0" smtClean="0"/>
              <a:t>The </a:t>
            </a:r>
            <a:r>
              <a:rPr lang="en-US" sz="2400" b="1" dirty="0" smtClean="0"/>
              <a:t>expected frequencies, </a:t>
            </a:r>
            <a:r>
              <a:rPr lang="en-US" sz="2400" b="1" i="1" dirty="0" err="1" smtClean="0"/>
              <a:t>f</a:t>
            </a:r>
            <a:r>
              <a:rPr lang="en-US" sz="2400" b="1" i="1" baseline="-25000" dirty="0" err="1" smtClean="0"/>
              <a:t>e</a:t>
            </a:r>
            <a:r>
              <a:rPr lang="en-US" sz="2400" b="1" i="1" baseline="-25000" dirty="0" smtClean="0"/>
              <a:t> </a:t>
            </a:r>
            <a:r>
              <a:rPr lang="en-US" sz="2400" i="1" dirty="0" smtClean="0"/>
              <a:t>, </a:t>
            </a:r>
            <a:r>
              <a:rPr lang="en-US" sz="2400" dirty="0" smtClean="0"/>
              <a:t>are the frequencies that are most likely to occur if the null hypothesis is true</a:t>
            </a:r>
          </a:p>
          <a:p>
            <a:pPr marL="342900" indent="-342900">
              <a:spcBef>
                <a:spcPts val="1800"/>
              </a:spcBef>
              <a:buFont typeface="Arial" panose="020B0604020202020204" pitchFamily="34" charset="0"/>
              <a:buChar char="•"/>
              <a:defRPr/>
            </a:pPr>
            <a:r>
              <a:rPr lang="en-US" sz="2400" dirty="0" smtClean="0"/>
              <a:t>There were 200 observations in the sample</a:t>
            </a:r>
          </a:p>
          <a:p>
            <a:pPr marL="342900" indent="-342900">
              <a:spcBef>
                <a:spcPts val="1800"/>
              </a:spcBef>
              <a:buFont typeface="Arial" panose="020B0604020202020204" pitchFamily="34" charset="0"/>
              <a:buChar char="•"/>
              <a:defRPr/>
            </a:pPr>
            <a:r>
              <a:rPr lang="en-US" sz="2400" dirty="0" smtClean="0"/>
              <a:t>For each row, multiply the stated probability by 200 to obtain the expected frequency</a:t>
            </a:r>
          </a:p>
          <a:p>
            <a:pPr>
              <a:spcBef>
                <a:spcPts val="1800"/>
              </a:spcBef>
              <a:buFont typeface="Arial" panose="020B0604020202020204" pitchFamily="34" charset="0"/>
              <a:buNone/>
              <a:defRPr/>
            </a:pPr>
            <a:r>
              <a:rPr lang="en-US" sz="2400" b="1" dirty="0" smtClean="0"/>
              <a:t>Example:  </a:t>
            </a:r>
            <a:r>
              <a:rPr lang="en-US" sz="2400" dirty="0" smtClean="0"/>
              <a:t>if American Airlines has a market share of 0.35, we would expect to see 70 American flights (0.35 x 200 = 70) in the sample of 200</a:t>
            </a:r>
          </a:p>
        </p:txBody>
      </p:sp>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nvGraphicFramePr>
        <p:xfrm>
          <a:off x="1422400" y="1447801"/>
          <a:ext cx="9245600" cy="3140075"/>
        </p:xfrm>
        <a:graphic>
          <a:graphicData uri="http://schemas.openxmlformats.org/drawingml/2006/table">
            <a:tbl>
              <a:tblPr firstRow="1" bandRow="1">
                <a:tableStyleId>{5C22544A-7EE6-4342-B048-85BDC9FD1C3A}</a:tableStyleId>
              </a:tblPr>
              <a:tblGrid>
                <a:gridCol w="2540000"/>
                <a:gridCol w="2235200"/>
                <a:gridCol w="2235200"/>
                <a:gridCol w="2235200"/>
              </a:tblGrid>
              <a:tr h="914585">
                <a:tc>
                  <a:txBody>
                    <a:bodyPr/>
                    <a:lstStyle/>
                    <a:p>
                      <a:pPr algn="ctr"/>
                      <a:r>
                        <a:rPr lang="en-US" sz="1800" b="1" dirty="0" smtClean="0">
                          <a:solidFill>
                            <a:schemeClr val="tx1"/>
                          </a:solidFill>
                        </a:rPr>
                        <a:t>Operating</a:t>
                      </a:r>
                      <a:r>
                        <a:rPr lang="en-US" sz="1800" b="1" baseline="0" dirty="0" smtClean="0">
                          <a:solidFill>
                            <a:schemeClr val="tx1"/>
                          </a:solidFill>
                        </a:rPr>
                        <a:t> System</a:t>
                      </a:r>
                      <a:endParaRPr lang="en-US" sz="1800" b="1" dirty="0">
                        <a:solidFill>
                          <a:schemeClr val="tx1"/>
                        </a:solidFill>
                      </a:endParaRPr>
                    </a:p>
                  </a:txBody>
                  <a:tcPr marL="121920" marR="121920" marT="45729" marB="45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Market Share</a:t>
                      </a:r>
                      <a:r>
                        <a:rPr lang="en-US" sz="1800" b="1" baseline="0" dirty="0" smtClean="0">
                          <a:solidFill>
                            <a:schemeClr val="tx1"/>
                          </a:solidFill>
                        </a:rPr>
                        <a:t> (Probability)</a:t>
                      </a:r>
                      <a:endParaRPr lang="en-US" sz="1800" b="1" dirty="0">
                        <a:solidFill>
                          <a:schemeClr val="tx1"/>
                        </a:solidFill>
                      </a:endParaRPr>
                    </a:p>
                  </a:txBody>
                  <a:tcPr marL="121920" marR="121920" marT="45729" marB="45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Sample Size</a:t>
                      </a:r>
                      <a:endParaRPr lang="en-US" sz="1800" b="1" baseline="-25000" dirty="0" smtClean="0">
                        <a:solidFill>
                          <a:schemeClr val="tx1"/>
                        </a:solidFill>
                      </a:endParaRPr>
                    </a:p>
                  </a:txBody>
                  <a:tcPr marL="121920" marR="121920" marT="45729" marB="45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Expected frequencies,</a:t>
                      </a:r>
                    </a:p>
                    <a:p>
                      <a:pPr algn="ctr"/>
                      <a:r>
                        <a:rPr lang="en-US" sz="1800" b="1" i="1" dirty="0" err="1" smtClean="0">
                          <a:solidFill>
                            <a:schemeClr val="tx1"/>
                          </a:solidFill>
                        </a:rPr>
                        <a:t>f</a:t>
                      </a:r>
                      <a:r>
                        <a:rPr lang="en-US" sz="1800" b="1" baseline="-25000" dirty="0" err="1" smtClean="0">
                          <a:solidFill>
                            <a:schemeClr val="tx1"/>
                          </a:solidFill>
                        </a:rPr>
                        <a:t>e</a:t>
                      </a:r>
                      <a:endParaRPr lang="en-US" sz="1800" b="1" baseline="-25000" dirty="0" smtClean="0">
                        <a:solidFill>
                          <a:schemeClr val="tx1"/>
                        </a:solidFill>
                      </a:endParaRPr>
                    </a:p>
                  </a:txBody>
                  <a:tcPr marL="121920" marR="121920" marT="45729" marB="457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15">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American</a:t>
                      </a: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0.35</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200</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70</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15">
                <a:tc>
                  <a:txBody>
                    <a:bodyPr/>
                    <a:lstStyle/>
                    <a:p>
                      <a:pPr algn="ctr"/>
                      <a:r>
                        <a:rPr lang="en-US" sz="1800" b="0" dirty="0" smtClean="0">
                          <a:solidFill>
                            <a:schemeClr val="tx1"/>
                          </a:solidFill>
                        </a:rPr>
                        <a:t>Southwest</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0.28</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200</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56</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15">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United</a:t>
                      </a: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0.15</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200</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30</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15">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Delta</a:t>
                      </a: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0.13</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200</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26</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15">
                <a:tc>
                  <a:txBody>
                    <a:bodyPr/>
                    <a:lstStyle/>
                    <a:p>
                      <a:pPr algn="ctr"/>
                      <a:r>
                        <a:rPr lang="en-US" sz="1800" b="0" dirty="0" smtClean="0">
                          <a:solidFill>
                            <a:schemeClr val="tx1"/>
                          </a:solidFill>
                        </a:rPr>
                        <a:t>Other</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0.09</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200</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18</a:t>
                      </a:r>
                      <a:endParaRPr lang="en-US" sz="1800" b="0"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15">
                <a:tc>
                  <a:txBody>
                    <a:bodyPr/>
                    <a:lstStyle/>
                    <a:p>
                      <a:pPr algn="ctr"/>
                      <a:r>
                        <a:rPr lang="en-US" sz="1800" b="1" dirty="0" smtClean="0">
                          <a:solidFill>
                            <a:schemeClr val="tx1"/>
                          </a:solidFill>
                        </a:rPr>
                        <a:t>Total</a:t>
                      </a:r>
                      <a:endParaRPr lang="en-US" sz="1800" b="1"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1.00</a:t>
                      </a:r>
                      <a:endParaRPr lang="en-US" sz="1800" b="1"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200</a:t>
                      </a:r>
                      <a:endParaRPr lang="en-US" sz="1800" b="1" dirty="0">
                        <a:solidFill>
                          <a:schemeClr val="tx1"/>
                        </a:solidFill>
                      </a:endParaRPr>
                    </a:p>
                  </a:txBody>
                  <a:tcPr marL="121920" marR="121920"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69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for a Discrete Probability Distribution</a:t>
            </a:r>
          </a:p>
        </p:txBody>
      </p:sp>
      <p:sp>
        <p:nvSpPr>
          <p:cNvPr id="2" name="Rectangle 1"/>
          <p:cNvSpPr/>
          <p:nvPr/>
        </p:nvSpPr>
        <p:spPr>
          <a:xfrm>
            <a:off x="8534400" y="1371600"/>
            <a:ext cx="2032000" cy="3276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718" name="TextBox 2"/>
          <p:cNvSpPr txBox="1">
            <a:spLocks noChangeArrowheads="1"/>
          </p:cNvSpPr>
          <p:nvPr/>
        </p:nvSpPr>
        <p:spPr bwMode="auto">
          <a:xfrm>
            <a:off x="5994400" y="4953000"/>
            <a:ext cx="1727200" cy="381000"/>
          </a:xfrm>
          <a:prstGeom prst="rect">
            <a:avLst/>
          </a:prstGeom>
          <a:noFill/>
          <a:ln w="9525">
            <a:noFill/>
            <a:miter lim="800000"/>
            <a:headEnd/>
            <a:tailEnd/>
          </a:ln>
        </p:spPr>
        <p:txBody>
          <a:bodyPr>
            <a:spAutoFit/>
          </a:bodyPr>
          <a:lstStyle/>
          <a:p>
            <a:pPr eaLnBrk="1" hangingPunct="1"/>
            <a:r>
              <a:rPr lang="en-US"/>
              <a:t>Example:</a:t>
            </a:r>
          </a:p>
        </p:txBody>
      </p:sp>
      <p:graphicFrame>
        <p:nvGraphicFramePr>
          <p:cNvPr id="28719" name="Object 3"/>
          <p:cNvGraphicFramePr>
            <a:graphicFrameLocks noChangeAspect="1"/>
          </p:cNvGraphicFramePr>
          <p:nvPr/>
        </p:nvGraphicFramePr>
        <p:xfrm>
          <a:off x="6195484" y="5376863"/>
          <a:ext cx="2590800" cy="392112"/>
        </p:xfrm>
        <a:graphic>
          <a:graphicData uri="http://schemas.openxmlformats.org/presentationml/2006/ole">
            <p:oleObj spid="_x0000_s1261570" name="Equation" r:id="rId3" imgW="1002865" imgH="203112" progId="">
              <p:embed/>
            </p:oleObj>
          </a:graphicData>
        </a:graphic>
      </p:graphicFrame>
      <p:cxnSp>
        <p:nvCxnSpPr>
          <p:cNvPr id="8" name="Straight Arrow Connector 7"/>
          <p:cNvCxnSpPr>
            <a:endCxn id="3" idx="3"/>
          </p:cNvCxnSpPr>
          <p:nvPr/>
        </p:nvCxnSpPr>
        <p:spPr>
          <a:xfrm flipV="1">
            <a:off x="8432801" y="4200526"/>
            <a:ext cx="901700" cy="11334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9245600" y="3810000"/>
            <a:ext cx="6096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383822"/>
            <a:ext cx="11763021" cy="5779911"/>
          </a:xfrm>
        </p:spPr>
        <p:txBody>
          <a:bodyPr>
            <a:noAutofit/>
          </a:bodyPr>
          <a:lstStyle/>
          <a:p>
            <a:pPr>
              <a:buNone/>
            </a:pPr>
            <a:r>
              <a:rPr lang="en-US" sz="2400" b="1" dirty="0" smtClean="0">
                <a:solidFill>
                  <a:srgbClr val="00B050"/>
                </a:solidFill>
              </a:rPr>
              <a:t>Pareto chart</a:t>
            </a:r>
          </a:p>
          <a:p>
            <a:pPr>
              <a:buNone/>
            </a:pPr>
            <a:endParaRPr lang="en-US" sz="2400" b="1" dirty="0" smtClean="0">
              <a:solidFill>
                <a:schemeClr val="tx1"/>
              </a:solidFill>
            </a:endParaRPr>
          </a:p>
          <a:p>
            <a:pPr>
              <a:buNone/>
            </a:pPr>
            <a:r>
              <a:rPr lang="en-US" sz="2400" dirty="0" smtClean="0">
                <a:solidFill>
                  <a:schemeClr val="tx1"/>
                </a:solidFill>
              </a:rPr>
              <a:t>Like a bar graph, but with the categories arranged by height in descending order from left to right</a:t>
            </a:r>
          </a:p>
          <a:p>
            <a:pPr>
              <a:buNone/>
            </a:pPr>
            <a:endParaRPr lang="en-US" sz="2400" dirty="0" smtClean="0">
              <a:solidFill>
                <a:schemeClr val="tx1"/>
              </a:solidFill>
            </a:endParaRPr>
          </a:p>
          <a:p>
            <a:pPr>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graphicFrame>
        <p:nvGraphicFramePr>
          <p:cNvPr id="4" name="Object 75"/>
          <p:cNvGraphicFramePr>
            <a:graphicFrameLocks noChangeAspect="1"/>
          </p:cNvGraphicFramePr>
          <p:nvPr/>
        </p:nvGraphicFramePr>
        <p:xfrm>
          <a:off x="2526771" y="2046994"/>
          <a:ext cx="6172200" cy="4433887"/>
        </p:xfrm>
        <a:graphic>
          <a:graphicData uri="http://schemas.openxmlformats.org/presentationml/2006/ole">
            <p:oleObj spid="_x0000_s55298" name="Chart" r:id="rId3" imgW="6096000" imgH="4076700" progId="">
              <p:embed followColorScheme="full"/>
            </p:oleObj>
          </a:graphicData>
        </a:graphic>
      </p:graphicFrame>
      <p:sp>
        <p:nvSpPr>
          <p:cNvPr id="5" name="Rectangle 76"/>
          <p:cNvSpPr>
            <a:spLocks noChangeArrowheads="1"/>
          </p:cNvSpPr>
          <p:nvPr/>
        </p:nvSpPr>
        <p:spPr bwMode="auto">
          <a:xfrm>
            <a:off x="8602133" y="5556956"/>
            <a:ext cx="1828800" cy="1003300"/>
          </a:xfrm>
          <a:prstGeom prst="rect">
            <a:avLst/>
          </a:prstGeom>
          <a:noFill/>
          <a:ln w="12700">
            <a:noFill/>
            <a:miter lim="800000"/>
            <a:headEnd/>
            <a:tailEnd/>
          </a:ln>
        </p:spPr>
        <p:txBody>
          <a:bodyPr lIns="90488" tIns="44450" rIns="90488" bIns="44450">
            <a:spAutoFit/>
          </a:bodyPr>
          <a:lstStyle/>
          <a:p>
            <a:pPr eaLnBrk="0" hangingPunct="0">
              <a:spcBef>
                <a:spcPct val="50000"/>
              </a:spcBef>
              <a:buClrTx/>
              <a:buFontTx/>
              <a:buNone/>
            </a:pPr>
            <a:r>
              <a:rPr lang="en-US" sz="2000"/>
              <a:t>Vertical Bars for Qualitative Variables</a:t>
            </a:r>
          </a:p>
        </p:txBody>
      </p:sp>
      <p:sp>
        <p:nvSpPr>
          <p:cNvPr id="6" name="Line 77"/>
          <p:cNvSpPr>
            <a:spLocks noChangeShapeType="1"/>
          </p:cNvSpPr>
          <p:nvPr/>
        </p:nvSpPr>
        <p:spPr bwMode="auto">
          <a:xfrm>
            <a:off x="7840133" y="5087056"/>
            <a:ext cx="838200" cy="762000"/>
          </a:xfrm>
          <a:prstGeom prst="line">
            <a:avLst/>
          </a:prstGeom>
          <a:noFill/>
          <a:ln w="28575">
            <a:solidFill>
              <a:srgbClr val="B0D460"/>
            </a:solidFill>
            <a:round/>
            <a:headEnd type="triangle" w="med" len="med"/>
            <a:tailEnd/>
          </a:ln>
        </p:spPr>
        <p:txBody>
          <a:bodyPr wrap="none" anchor="ctr"/>
          <a:lstStyle/>
          <a:p>
            <a:endParaRPr lang="en-US"/>
          </a:p>
        </p:txBody>
      </p:sp>
      <p:sp>
        <p:nvSpPr>
          <p:cNvPr id="7" name="Rectangle 78"/>
          <p:cNvSpPr>
            <a:spLocks noChangeArrowheads="1"/>
          </p:cNvSpPr>
          <p:nvPr/>
        </p:nvSpPr>
        <p:spPr bwMode="auto">
          <a:xfrm>
            <a:off x="8089371" y="2732794"/>
            <a:ext cx="1833562" cy="1003300"/>
          </a:xfrm>
          <a:prstGeom prst="rect">
            <a:avLst/>
          </a:prstGeom>
          <a:noFill/>
          <a:ln w="12700">
            <a:noFill/>
            <a:miter lim="800000"/>
            <a:headEnd/>
            <a:tailEnd/>
          </a:ln>
        </p:spPr>
        <p:txBody>
          <a:bodyPr lIns="90488" tIns="44450" rIns="90488" bIns="44450">
            <a:spAutoFit/>
          </a:bodyPr>
          <a:lstStyle/>
          <a:p>
            <a:pPr eaLnBrk="0" hangingPunct="0">
              <a:spcBef>
                <a:spcPct val="50000"/>
              </a:spcBef>
              <a:buClrTx/>
              <a:buFontTx/>
              <a:buNone/>
            </a:pPr>
            <a:r>
              <a:rPr lang="en-US" sz="2000"/>
              <a:t>Bar Height Shows Frequency or %</a:t>
            </a:r>
          </a:p>
        </p:txBody>
      </p:sp>
      <p:sp>
        <p:nvSpPr>
          <p:cNvPr id="8" name="Line 79"/>
          <p:cNvSpPr>
            <a:spLocks noChangeShapeType="1"/>
          </p:cNvSpPr>
          <p:nvPr/>
        </p:nvSpPr>
        <p:spPr bwMode="auto">
          <a:xfrm flipH="1">
            <a:off x="8068733" y="3723394"/>
            <a:ext cx="782638" cy="1071562"/>
          </a:xfrm>
          <a:prstGeom prst="line">
            <a:avLst/>
          </a:prstGeom>
          <a:noFill/>
          <a:ln w="28575">
            <a:solidFill>
              <a:srgbClr val="B0D460"/>
            </a:solidFill>
            <a:round/>
            <a:headEnd/>
            <a:tailEnd type="triangle" w="med" len="med"/>
          </a:ln>
        </p:spPr>
        <p:txBody>
          <a:bodyPr wrap="none" anchor="ctr"/>
          <a:lstStyle/>
          <a:p>
            <a:endParaRPr lang="en-US"/>
          </a:p>
        </p:txBody>
      </p:sp>
      <p:sp>
        <p:nvSpPr>
          <p:cNvPr id="9" name="Line 80"/>
          <p:cNvSpPr>
            <a:spLocks noChangeShapeType="1"/>
          </p:cNvSpPr>
          <p:nvPr/>
        </p:nvSpPr>
        <p:spPr bwMode="auto">
          <a:xfrm>
            <a:off x="6087533" y="3194756"/>
            <a:ext cx="1600200" cy="1600200"/>
          </a:xfrm>
          <a:prstGeom prst="line">
            <a:avLst/>
          </a:prstGeom>
          <a:noFill/>
          <a:ln w="28575">
            <a:solidFill>
              <a:srgbClr val="B0D460"/>
            </a:solidFill>
            <a:round/>
            <a:headEnd/>
            <a:tailEnd type="triangle" w="med" len="med"/>
          </a:ln>
        </p:spPr>
        <p:txBody>
          <a:bodyPr wrap="none" anchor="ctr"/>
          <a:lstStyle/>
          <a:p>
            <a:endParaRPr lang="en-US"/>
          </a:p>
        </p:txBody>
      </p:sp>
      <p:sp>
        <p:nvSpPr>
          <p:cNvPr id="10" name="Rectangle 81"/>
          <p:cNvSpPr>
            <a:spLocks noChangeArrowheads="1"/>
          </p:cNvSpPr>
          <p:nvPr/>
        </p:nvSpPr>
        <p:spPr bwMode="auto">
          <a:xfrm>
            <a:off x="2277533" y="6230056"/>
            <a:ext cx="1533525" cy="393700"/>
          </a:xfrm>
          <a:prstGeom prst="rect">
            <a:avLst/>
          </a:prstGeom>
          <a:noFill/>
          <a:ln w="12700">
            <a:noFill/>
            <a:miter lim="800000"/>
            <a:headEnd/>
            <a:tailEnd/>
          </a:ln>
        </p:spPr>
        <p:txBody>
          <a:bodyPr lIns="90488" tIns="44450" rIns="90488" bIns="44450">
            <a:spAutoFit/>
          </a:bodyPr>
          <a:lstStyle/>
          <a:p>
            <a:pPr eaLnBrk="0" hangingPunct="0">
              <a:spcBef>
                <a:spcPct val="50000"/>
              </a:spcBef>
              <a:buClrTx/>
              <a:buFontTx/>
              <a:buNone/>
            </a:pPr>
            <a:r>
              <a:rPr lang="en-US" sz="2000"/>
              <a:t>Zero Point</a:t>
            </a:r>
          </a:p>
        </p:txBody>
      </p:sp>
      <p:sp>
        <p:nvSpPr>
          <p:cNvPr id="11" name="Line 82"/>
          <p:cNvSpPr>
            <a:spLocks noChangeShapeType="1"/>
          </p:cNvSpPr>
          <p:nvPr/>
        </p:nvSpPr>
        <p:spPr bwMode="auto">
          <a:xfrm flipV="1">
            <a:off x="3420533" y="5468056"/>
            <a:ext cx="63500" cy="762000"/>
          </a:xfrm>
          <a:prstGeom prst="line">
            <a:avLst/>
          </a:prstGeom>
          <a:noFill/>
          <a:ln w="28575">
            <a:solidFill>
              <a:srgbClr val="B0D460"/>
            </a:solidFill>
            <a:round/>
            <a:headEnd/>
            <a:tailEnd type="triangle" w="med" len="med"/>
          </a:ln>
        </p:spPr>
        <p:txBody>
          <a:bodyPr wrap="none" anchor="ctr"/>
          <a:lstStyle/>
          <a:p>
            <a:endParaRPr lang="en-US"/>
          </a:p>
        </p:txBody>
      </p:sp>
      <p:sp>
        <p:nvSpPr>
          <p:cNvPr id="12" name="Rectangle 83"/>
          <p:cNvSpPr>
            <a:spLocks noChangeArrowheads="1"/>
          </p:cNvSpPr>
          <p:nvPr/>
        </p:nvSpPr>
        <p:spPr bwMode="auto">
          <a:xfrm>
            <a:off x="1667933" y="3334456"/>
            <a:ext cx="1066800" cy="1003300"/>
          </a:xfrm>
          <a:prstGeom prst="rect">
            <a:avLst/>
          </a:prstGeom>
          <a:noFill/>
          <a:ln w="12700">
            <a:noFill/>
            <a:miter lim="800000"/>
            <a:headEnd/>
            <a:tailEnd/>
          </a:ln>
        </p:spPr>
        <p:txBody>
          <a:bodyPr lIns="90488" tIns="44450" rIns="90488" bIns="44450">
            <a:spAutoFit/>
          </a:bodyPr>
          <a:lstStyle/>
          <a:p>
            <a:pPr eaLnBrk="0" hangingPunct="0">
              <a:spcBef>
                <a:spcPct val="50000"/>
              </a:spcBef>
              <a:buClrTx/>
              <a:buFontTx/>
              <a:buNone/>
            </a:pPr>
            <a:r>
              <a:rPr lang="en-US" sz="2000"/>
              <a:t>Percent Used Also</a:t>
            </a:r>
          </a:p>
        </p:txBody>
      </p:sp>
      <p:sp>
        <p:nvSpPr>
          <p:cNvPr id="13" name="Line 84"/>
          <p:cNvSpPr>
            <a:spLocks noChangeShapeType="1"/>
          </p:cNvSpPr>
          <p:nvPr/>
        </p:nvSpPr>
        <p:spPr bwMode="auto">
          <a:xfrm>
            <a:off x="2137833" y="4325056"/>
            <a:ext cx="673100" cy="0"/>
          </a:xfrm>
          <a:prstGeom prst="line">
            <a:avLst/>
          </a:prstGeom>
          <a:noFill/>
          <a:ln w="28575">
            <a:solidFill>
              <a:srgbClr val="B0D460"/>
            </a:solidFill>
            <a:round/>
            <a:headEnd/>
            <a:tailEnd type="triangle" w="med" len="med"/>
          </a:ln>
        </p:spPr>
        <p:txBody>
          <a:bodyPr wrap="none" anchor="ctr"/>
          <a:lstStyle/>
          <a:p>
            <a:endParaRPr lang="en-US"/>
          </a:p>
        </p:txBody>
      </p:sp>
      <p:sp>
        <p:nvSpPr>
          <p:cNvPr id="14" name="Rectangle 85"/>
          <p:cNvSpPr>
            <a:spLocks noChangeArrowheads="1"/>
          </p:cNvSpPr>
          <p:nvPr/>
        </p:nvSpPr>
        <p:spPr bwMode="auto">
          <a:xfrm>
            <a:off x="5574771" y="2427994"/>
            <a:ext cx="1533525" cy="698500"/>
          </a:xfrm>
          <a:prstGeom prst="rect">
            <a:avLst/>
          </a:prstGeom>
          <a:noFill/>
          <a:ln w="12700">
            <a:noFill/>
            <a:miter lim="800000"/>
            <a:headEnd/>
            <a:tailEnd/>
          </a:ln>
        </p:spPr>
        <p:txBody>
          <a:bodyPr lIns="90488" tIns="44450" rIns="90488" bIns="44450">
            <a:spAutoFit/>
          </a:bodyPr>
          <a:lstStyle/>
          <a:p>
            <a:pPr eaLnBrk="0" hangingPunct="0">
              <a:spcBef>
                <a:spcPct val="50000"/>
              </a:spcBef>
              <a:buClrTx/>
              <a:buFontTx/>
              <a:buNone/>
            </a:pPr>
            <a:r>
              <a:rPr lang="en-US" sz="2000"/>
              <a:t>Equal Bar Widths</a:t>
            </a:r>
          </a:p>
        </p:txBody>
      </p:sp>
      <p:sp>
        <p:nvSpPr>
          <p:cNvPr id="15" name="Line 86"/>
          <p:cNvSpPr>
            <a:spLocks noChangeShapeType="1"/>
          </p:cNvSpPr>
          <p:nvPr/>
        </p:nvSpPr>
        <p:spPr bwMode="auto">
          <a:xfrm>
            <a:off x="6011333" y="3194756"/>
            <a:ext cx="20638" cy="1519238"/>
          </a:xfrm>
          <a:prstGeom prst="line">
            <a:avLst/>
          </a:prstGeom>
          <a:noFill/>
          <a:ln w="28575">
            <a:solidFill>
              <a:srgbClr val="B0D460"/>
            </a:solidFill>
            <a:round/>
            <a:headEnd/>
            <a:tailEnd type="triangle" w="med" len="med"/>
          </a:ln>
        </p:spPr>
        <p:txBody>
          <a:bodyPr wrap="none" anchor="ctr"/>
          <a:lstStyle/>
          <a:p>
            <a:endParaRPr lang="en-US"/>
          </a:p>
        </p:txBody>
      </p:sp>
      <p:sp>
        <p:nvSpPr>
          <p:cNvPr id="16" name="Line 87"/>
          <p:cNvSpPr>
            <a:spLocks noChangeShapeType="1"/>
          </p:cNvSpPr>
          <p:nvPr/>
        </p:nvSpPr>
        <p:spPr bwMode="auto">
          <a:xfrm flipH="1">
            <a:off x="4888971" y="3189994"/>
            <a:ext cx="1066800" cy="685800"/>
          </a:xfrm>
          <a:prstGeom prst="line">
            <a:avLst/>
          </a:prstGeom>
          <a:noFill/>
          <a:ln w="28575">
            <a:solidFill>
              <a:srgbClr val="B0D460"/>
            </a:solidFill>
            <a:round/>
            <a:headEnd/>
            <a:tailEnd type="triangle" w="med" len="med"/>
          </a:ln>
        </p:spPr>
        <p:txBody>
          <a:bodyPr wrap="none" anchor="ctr"/>
          <a:lstStyle/>
          <a:p>
            <a:endParaRPr lang="en-US"/>
          </a:p>
        </p:txBody>
      </p:sp>
      <p:sp>
        <p:nvSpPr>
          <p:cNvPr id="17" name="Text Box 88"/>
          <p:cNvSpPr txBox="1">
            <a:spLocks noChangeArrowheads="1"/>
          </p:cNvSpPr>
          <p:nvPr/>
        </p:nvSpPr>
        <p:spPr bwMode="auto">
          <a:xfrm rot="16200000">
            <a:off x="2247371" y="3593218"/>
            <a:ext cx="1524000" cy="396875"/>
          </a:xfrm>
          <a:prstGeom prst="rect">
            <a:avLst/>
          </a:prstGeom>
          <a:noFill/>
          <a:ln w="9525" algn="ctr">
            <a:noFill/>
            <a:miter lim="800000"/>
            <a:headEnd/>
            <a:tailEnd/>
          </a:ln>
        </p:spPr>
        <p:txBody>
          <a:bodyPr>
            <a:spAutoFit/>
          </a:bodyPr>
          <a:lstStyle/>
          <a:p>
            <a:pPr>
              <a:spcBef>
                <a:spcPct val="50000"/>
              </a:spcBef>
              <a:buClrTx/>
              <a:buFontTx/>
              <a:buNone/>
            </a:pPr>
            <a:r>
              <a:rPr lang="en-US" sz="2000" b="1" dirty="0">
                <a:latin typeface="Arial" pitchFamily="34" charset="0"/>
              </a:rPr>
              <a:t>Frequency</a:t>
            </a:r>
          </a:p>
        </p:txBody>
      </p:sp>
    </p:spTree>
  </p:cSld>
  <p:clrMapOvr>
    <a:masterClrMapping/>
  </p:clrMapOvr>
  <p:timing>
    <p:tnLst>
      <p:par>
        <p:cTn id="1" dur="indefinite" restart="never" nodeType="tmRoot"/>
      </p:par>
    </p:tn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for a Discrete Probability Distribution</a:t>
            </a:r>
          </a:p>
        </p:txBody>
      </p:sp>
      <p:sp>
        <p:nvSpPr>
          <p:cNvPr id="33795" name="Content Placeholder 2"/>
          <p:cNvSpPr>
            <a:spLocks noGrp="1"/>
          </p:cNvSpPr>
          <p:nvPr>
            <p:ph idx="1"/>
          </p:nvPr>
        </p:nvSpPr>
        <p:spPr>
          <a:xfrm>
            <a:off x="609600" y="1295400"/>
            <a:ext cx="10972800" cy="4876800"/>
          </a:xfrm>
        </p:spPr>
        <p:txBody>
          <a:bodyPr>
            <a:normAutofit lnSpcReduction="10000"/>
          </a:bodyPr>
          <a:lstStyle/>
          <a:p>
            <a:pPr>
              <a:buFontTx/>
              <a:buNone/>
              <a:defRPr/>
            </a:pPr>
            <a:r>
              <a:rPr lang="en-US" sz="2400" b="1" dirty="0" smtClean="0">
                <a:solidFill>
                  <a:srgbClr val="00B400"/>
                </a:solidFill>
              </a:rPr>
              <a:t>Step 3: </a:t>
            </a:r>
            <a:r>
              <a:rPr lang="en-US" sz="2400" b="1" dirty="0" smtClean="0"/>
              <a:t>Calculate the chi-square test statistic, </a:t>
            </a:r>
          </a:p>
          <a:p>
            <a:pPr>
              <a:spcBef>
                <a:spcPts val="1800"/>
              </a:spcBef>
              <a:buFont typeface="Arial" panose="020B0604020202020204" pitchFamily="34" charset="0"/>
              <a:buNone/>
              <a:defRPr/>
            </a:pPr>
            <a:r>
              <a:rPr lang="en-US" sz="2400" dirty="0" smtClean="0"/>
              <a:t>Formula for the Chi-Square Test Statistic:</a:t>
            </a:r>
          </a:p>
          <a:p>
            <a:pPr>
              <a:spcBef>
                <a:spcPts val="1800"/>
              </a:spcBef>
              <a:buFont typeface="Arial" panose="020B0604020202020204" pitchFamily="34" charset="0"/>
              <a:buNone/>
              <a:defRPr/>
            </a:pPr>
            <a:endParaRPr lang="en-US" sz="2400" dirty="0" smtClean="0"/>
          </a:p>
          <a:p>
            <a:pPr>
              <a:spcBef>
                <a:spcPts val="1800"/>
              </a:spcBef>
              <a:buFont typeface="Arial" panose="020B0604020202020204" pitchFamily="34" charset="0"/>
              <a:buNone/>
              <a:defRPr/>
            </a:pPr>
            <a:endParaRPr lang="en-US" sz="2400" dirty="0" smtClean="0"/>
          </a:p>
          <a:p>
            <a:pPr>
              <a:spcBef>
                <a:spcPts val="1800"/>
              </a:spcBef>
              <a:buFont typeface="Arial" panose="020B0604020202020204" pitchFamily="34" charset="0"/>
              <a:buNone/>
              <a:defRPr/>
            </a:pPr>
            <a:endParaRPr lang="en-US" sz="2400" dirty="0" smtClean="0"/>
          </a:p>
          <a:p>
            <a:pPr>
              <a:spcBef>
                <a:spcPts val="1800"/>
              </a:spcBef>
              <a:buFont typeface="Arial" panose="020B0604020202020204" pitchFamily="34" charset="0"/>
              <a:buNone/>
              <a:defRPr/>
            </a:pPr>
            <a:endParaRPr lang="en-US" sz="2400" dirty="0" smtClean="0"/>
          </a:p>
          <a:p>
            <a:pPr>
              <a:spcBef>
                <a:spcPts val="1800"/>
              </a:spcBef>
              <a:buFont typeface="Arial" panose="020B0604020202020204" pitchFamily="34" charset="0"/>
              <a:buNone/>
              <a:defRPr/>
            </a:pPr>
            <a:endParaRPr lang="en-US" sz="2400" dirty="0" smtClean="0"/>
          </a:p>
          <a:p>
            <a:pPr marL="342900" indent="-342900">
              <a:buFont typeface="Arial" panose="020B0604020202020204" pitchFamily="34" charset="0"/>
              <a:buChar char="•"/>
              <a:defRPr/>
            </a:pPr>
            <a:r>
              <a:rPr lang="en-US" sz="2400" dirty="0" smtClean="0"/>
              <a:t>The requirement that all expected frequencies are equal to or greater than five is satisfied</a:t>
            </a:r>
          </a:p>
        </p:txBody>
      </p:sp>
      <p:graphicFrame>
        <p:nvGraphicFramePr>
          <p:cNvPr id="29700" name="Object 1"/>
          <p:cNvGraphicFramePr>
            <a:graphicFrameLocks noChangeAspect="1"/>
          </p:cNvGraphicFramePr>
          <p:nvPr/>
        </p:nvGraphicFramePr>
        <p:xfrm>
          <a:off x="3981452" y="2528888"/>
          <a:ext cx="3321049" cy="976312"/>
        </p:xfrm>
        <a:graphic>
          <a:graphicData uri="http://schemas.openxmlformats.org/presentationml/2006/ole">
            <p:oleObj spid="_x0000_s1262594" name="Equation" r:id="rId3" imgW="1168400" imgH="457200" progId="">
              <p:embed/>
            </p:oleObj>
          </a:graphicData>
        </a:graphic>
      </p:graphicFrame>
      <p:graphicFrame>
        <p:nvGraphicFramePr>
          <p:cNvPr id="29701" name="Object 2"/>
          <p:cNvGraphicFramePr>
            <a:graphicFrameLocks noChangeAspect="1"/>
          </p:cNvGraphicFramePr>
          <p:nvPr/>
        </p:nvGraphicFramePr>
        <p:xfrm>
          <a:off x="7359651" y="1207911"/>
          <a:ext cx="531283" cy="457200"/>
        </p:xfrm>
        <a:graphic>
          <a:graphicData uri="http://schemas.openxmlformats.org/presentationml/2006/ole">
            <p:oleObj spid="_x0000_s1262595" name="Equation" r:id="rId4" imgW="203112" imgH="228501" progId="">
              <p:embed/>
            </p:oleObj>
          </a:graphicData>
        </a:graphic>
      </p:graphicFrame>
      <p:sp>
        <p:nvSpPr>
          <p:cNvPr id="29702" name="Rectangle 3"/>
          <p:cNvSpPr>
            <a:spLocks noChangeArrowheads="1"/>
          </p:cNvSpPr>
          <p:nvPr/>
        </p:nvSpPr>
        <p:spPr bwMode="auto">
          <a:xfrm>
            <a:off x="2032000" y="3733800"/>
            <a:ext cx="9448800" cy="1200150"/>
          </a:xfrm>
          <a:prstGeom prst="rect">
            <a:avLst/>
          </a:prstGeom>
          <a:noFill/>
          <a:ln w="9525">
            <a:noFill/>
            <a:miter lim="800000"/>
            <a:headEnd/>
            <a:tailEnd/>
          </a:ln>
        </p:spPr>
        <p:txBody>
          <a:bodyPr>
            <a:spAutoFit/>
          </a:bodyPr>
          <a:lstStyle/>
          <a:p>
            <a:pPr eaLnBrk="1" hangingPunct="1"/>
            <a:r>
              <a:rPr lang="en-US"/>
              <a:t>where:</a:t>
            </a:r>
          </a:p>
          <a:p>
            <a:pPr eaLnBrk="1" hangingPunct="1"/>
            <a:r>
              <a:rPr lang="en-US"/>
              <a:t> 	    = The chi-square test statistic</a:t>
            </a:r>
          </a:p>
          <a:p>
            <a:pPr eaLnBrk="1" hangingPunct="1"/>
            <a:r>
              <a:rPr lang="en-US" i="1"/>
              <a:t>	f</a:t>
            </a:r>
            <a:r>
              <a:rPr lang="en-US" i="1" baseline="-25000"/>
              <a:t>o</a:t>
            </a:r>
            <a:r>
              <a:rPr lang="en-US" i="1"/>
              <a:t> </a:t>
            </a:r>
            <a:r>
              <a:rPr lang="en-US"/>
              <a:t>= The observed frequencies</a:t>
            </a:r>
          </a:p>
          <a:p>
            <a:pPr eaLnBrk="1" hangingPunct="1"/>
            <a:r>
              <a:rPr lang="en-US" i="1"/>
              <a:t>	f</a:t>
            </a:r>
            <a:r>
              <a:rPr lang="en-US" i="1" baseline="-25000"/>
              <a:t>e</a:t>
            </a:r>
            <a:r>
              <a:rPr lang="en-US" i="1"/>
              <a:t> </a:t>
            </a:r>
            <a:r>
              <a:rPr lang="en-US"/>
              <a:t>= The expected frequencies if the null hypothesis is true</a:t>
            </a:r>
          </a:p>
        </p:txBody>
      </p:sp>
      <p:graphicFrame>
        <p:nvGraphicFramePr>
          <p:cNvPr id="29703" name="Object 4"/>
          <p:cNvGraphicFramePr>
            <a:graphicFrameLocks noChangeAspect="1"/>
          </p:cNvGraphicFramePr>
          <p:nvPr/>
        </p:nvGraphicFramePr>
        <p:xfrm>
          <a:off x="2367844" y="3996267"/>
          <a:ext cx="431800" cy="371475"/>
        </p:xfrm>
        <a:graphic>
          <a:graphicData uri="http://schemas.openxmlformats.org/presentationml/2006/ole">
            <p:oleObj spid="_x0000_s1262596" name="Equation" r:id="rId5" imgW="203112" imgH="228501" progId="">
              <p:embed/>
            </p:oleObj>
          </a:graphicData>
        </a:graphic>
      </p:graphicFrame>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for a Discrete Probability Distribution</a:t>
            </a:r>
          </a:p>
        </p:txBody>
      </p:sp>
      <p:sp>
        <p:nvSpPr>
          <p:cNvPr id="2" name="Oval 1"/>
          <p:cNvSpPr/>
          <p:nvPr/>
        </p:nvSpPr>
        <p:spPr>
          <a:xfrm>
            <a:off x="10261600" y="3962400"/>
            <a:ext cx="152400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 name="Table 2"/>
          <p:cNvGraphicFramePr>
            <a:graphicFrameLocks noGrp="1"/>
          </p:cNvGraphicFramePr>
          <p:nvPr/>
        </p:nvGraphicFramePr>
        <p:xfrm>
          <a:off x="304800" y="1752601"/>
          <a:ext cx="11683999" cy="2595565"/>
        </p:xfrm>
        <a:graphic>
          <a:graphicData uri="http://schemas.openxmlformats.org/drawingml/2006/table">
            <a:tbl>
              <a:tblPr firstRow="1" bandRow="1">
                <a:tableStyleId>{5C22544A-7EE6-4342-B048-85BDC9FD1C3A}</a:tableStyleId>
              </a:tblPr>
              <a:tblGrid>
                <a:gridCol w="2743200"/>
                <a:gridCol w="1524000"/>
                <a:gridCol w="1574800"/>
                <a:gridCol w="1947333"/>
                <a:gridCol w="1947333"/>
                <a:gridCol w="1947333"/>
              </a:tblGrid>
              <a:tr h="370795">
                <a:tc>
                  <a:txBody>
                    <a:bodyPr/>
                    <a:lstStyle/>
                    <a:p>
                      <a:pPr algn="ctr"/>
                      <a:r>
                        <a:rPr lang="en-US" sz="1800" b="1" dirty="0" smtClean="0">
                          <a:solidFill>
                            <a:schemeClr val="tx1"/>
                          </a:solidFill>
                        </a:rPr>
                        <a:t>System</a:t>
                      </a:r>
                      <a:endParaRPr lang="en-US" sz="1800" b="1"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i="1" dirty="0" err="1" smtClean="0">
                          <a:solidFill>
                            <a:schemeClr val="tx1"/>
                          </a:solidFill>
                        </a:rPr>
                        <a:t>f</a:t>
                      </a:r>
                      <a:r>
                        <a:rPr lang="en-US" sz="1800" b="1" i="0" baseline="-25000" dirty="0" err="1" smtClean="0">
                          <a:solidFill>
                            <a:schemeClr val="tx1"/>
                          </a:solidFill>
                        </a:rPr>
                        <a:t>o</a:t>
                      </a:r>
                      <a:endParaRPr lang="en-US" sz="1800" b="1" baseline="-2500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i="1" dirty="0" err="1" smtClean="0">
                          <a:solidFill>
                            <a:schemeClr val="tx1"/>
                          </a:solidFill>
                        </a:rPr>
                        <a:t>f</a:t>
                      </a:r>
                      <a:r>
                        <a:rPr lang="en-US" sz="1800" b="1" i="0" baseline="-25000" dirty="0" err="1" smtClean="0">
                          <a:solidFill>
                            <a:schemeClr val="tx1"/>
                          </a:solidFill>
                        </a:rPr>
                        <a:t>e</a:t>
                      </a:r>
                      <a:endParaRPr lang="en-US" sz="1800" b="1" baseline="-2500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endParaRPr lang="en-US" sz="1800" b="1"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r>
                        <a:rPr lang="en-US" sz="1800" b="1" baseline="30000" dirty="0" smtClean="0">
                          <a:solidFill>
                            <a:schemeClr val="tx1"/>
                          </a:solidFill>
                        </a:rPr>
                        <a:t>2</a:t>
                      </a: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r>
                        <a:rPr lang="en-US" sz="1800" b="1" baseline="30000" dirty="0" smtClean="0">
                          <a:solidFill>
                            <a:schemeClr val="tx1"/>
                          </a:solidFill>
                        </a:rPr>
                        <a:t>2 </a:t>
                      </a:r>
                      <a:r>
                        <a:rPr lang="en-US" sz="1800" b="1" dirty="0" smtClean="0">
                          <a:solidFill>
                            <a:schemeClr val="tx1"/>
                          </a:solidFill>
                        </a:rPr>
                        <a:t>/ </a:t>
                      </a:r>
                      <a:r>
                        <a:rPr lang="en-US" sz="1800" b="1" i="1" dirty="0" err="1" smtClean="0">
                          <a:solidFill>
                            <a:schemeClr val="tx1"/>
                          </a:solidFill>
                        </a:rPr>
                        <a:t>f</a:t>
                      </a:r>
                      <a:r>
                        <a:rPr lang="en-US" sz="1800" b="1" baseline="-25000" dirty="0" err="1" smtClean="0">
                          <a:solidFill>
                            <a:schemeClr val="tx1"/>
                          </a:solidFill>
                        </a:rPr>
                        <a:t>e</a:t>
                      </a:r>
                      <a:endParaRPr lang="en-US" sz="1800" b="1" baseline="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95">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American</a:t>
                      </a: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65</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70</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t>-5</a:t>
                      </a:r>
                      <a:endParaRPr lang="en-US" sz="1800" dirty="0"/>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t>25</a:t>
                      </a:r>
                      <a:endParaRPr lang="en-US" sz="1800" dirty="0"/>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0.357</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95">
                <a:tc>
                  <a:txBody>
                    <a:bodyPr/>
                    <a:lstStyle/>
                    <a:p>
                      <a:pPr algn="ctr"/>
                      <a:r>
                        <a:rPr lang="en-US" sz="1800" b="0" dirty="0" smtClean="0">
                          <a:solidFill>
                            <a:schemeClr val="tx1"/>
                          </a:solidFill>
                        </a:rPr>
                        <a:t>Southwest</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70</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56</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t>14</a:t>
                      </a:r>
                      <a:endParaRPr lang="en-US" sz="1800" dirty="0"/>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t>196</a:t>
                      </a:r>
                      <a:endParaRPr lang="en-US" sz="1800" dirty="0"/>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3.500</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95">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United</a:t>
                      </a: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33</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30</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t>3</a:t>
                      </a:r>
                      <a:endParaRPr lang="en-US" sz="1800" dirty="0"/>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t>9</a:t>
                      </a:r>
                      <a:endParaRPr lang="en-US" sz="1800" dirty="0"/>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0.300</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95">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Delta</a:t>
                      </a: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22</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26</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t>-4</a:t>
                      </a:r>
                      <a:endParaRPr lang="en-US" sz="1800" dirty="0"/>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t>16</a:t>
                      </a:r>
                      <a:endParaRPr lang="en-US" sz="1800" dirty="0"/>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0.615</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95">
                <a:tc>
                  <a:txBody>
                    <a:bodyPr/>
                    <a:lstStyle/>
                    <a:p>
                      <a:pPr algn="ctr"/>
                      <a:r>
                        <a:rPr lang="en-US" sz="1800" b="0" dirty="0" smtClean="0">
                          <a:solidFill>
                            <a:schemeClr val="tx1"/>
                          </a:solidFill>
                        </a:rPr>
                        <a:t>Other</a:t>
                      </a:r>
                      <a:endParaRPr lang="en-US" sz="1800" b="0" dirty="0">
                        <a:solidFill>
                          <a:schemeClr val="tx1"/>
                        </a:solidFill>
                      </a:endParaRPr>
                    </a:p>
                  </a:txBody>
                  <a:tcPr marL="121920" marR="121920" marT="45701" marB="457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10</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18</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t>-8</a:t>
                      </a:r>
                      <a:endParaRPr lang="en-US" sz="1800" dirty="0"/>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t>64</a:t>
                      </a:r>
                      <a:endParaRPr lang="en-US" sz="1800" dirty="0"/>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3.556</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95">
                <a:tc>
                  <a:txBody>
                    <a:bodyPr/>
                    <a:lstStyle/>
                    <a:p>
                      <a:pPr algn="ctr"/>
                      <a:r>
                        <a:rPr lang="en-US" sz="1800" b="1" dirty="0" smtClean="0">
                          <a:solidFill>
                            <a:schemeClr val="tx1"/>
                          </a:solidFill>
                        </a:rPr>
                        <a:t>Total</a:t>
                      </a:r>
                      <a:endParaRPr lang="en-US" sz="1800" b="1"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800" b="1"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800" b="1"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800" b="1"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8.328</a:t>
                      </a:r>
                      <a:endParaRPr lang="en-US" sz="1800" b="0" dirty="0">
                        <a:solidFill>
                          <a:schemeClr val="tx1"/>
                        </a:solidFill>
                      </a:endParaRPr>
                    </a:p>
                  </a:txBody>
                  <a:tcPr marL="121920" marR="121920"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6" name="Straight Arrow Connector 5"/>
          <p:cNvCxnSpPr/>
          <p:nvPr/>
        </p:nvCxnSpPr>
        <p:spPr>
          <a:xfrm flipV="1">
            <a:off x="8737600" y="4267200"/>
            <a:ext cx="1625600" cy="1066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0783" name="Object 3"/>
          <p:cNvGraphicFramePr>
            <a:graphicFrameLocks noChangeAspect="1"/>
          </p:cNvGraphicFramePr>
          <p:nvPr/>
        </p:nvGraphicFramePr>
        <p:xfrm>
          <a:off x="3945467" y="4876801"/>
          <a:ext cx="4836584" cy="976313"/>
        </p:xfrm>
        <a:graphic>
          <a:graphicData uri="http://schemas.openxmlformats.org/presentationml/2006/ole">
            <p:oleObj spid="_x0000_s1263618" name="Equation" r:id="rId3" imgW="1701800" imgH="457200" progId="">
              <p:embed/>
            </p:oleObj>
          </a:graphicData>
        </a:graphic>
      </p:graphicFrame>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for a Discrete Probability Distribution</a:t>
            </a:r>
          </a:p>
        </p:txBody>
      </p:sp>
      <p:sp>
        <p:nvSpPr>
          <p:cNvPr id="31747" name="Content Placeholder 2"/>
          <p:cNvSpPr>
            <a:spLocks noGrp="1"/>
          </p:cNvSpPr>
          <p:nvPr>
            <p:ph idx="1"/>
          </p:nvPr>
        </p:nvSpPr>
        <p:spPr>
          <a:xfrm>
            <a:off x="609600" y="1295400"/>
            <a:ext cx="10972800" cy="4876800"/>
          </a:xfrm>
        </p:spPr>
        <p:txBody>
          <a:bodyPr/>
          <a:lstStyle/>
          <a:p>
            <a:pPr>
              <a:spcBef>
                <a:spcPts val="1800"/>
              </a:spcBef>
              <a:buFontTx/>
              <a:buNone/>
            </a:pPr>
            <a:r>
              <a:rPr lang="en-US" sz="2400" b="1" smtClean="0">
                <a:solidFill>
                  <a:srgbClr val="00B400"/>
                </a:solidFill>
              </a:rPr>
              <a:t>Step 4: </a:t>
            </a:r>
            <a:r>
              <a:rPr lang="en-US" sz="2400" b="1" smtClean="0"/>
              <a:t>Determine the chi-square critical value, </a:t>
            </a:r>
          </a:p>
          <a:p>
            <a:pPr>
              <a:lnSpc>
                <a:spcPct val="100000"/>
              </a:lnSpc>
              <a:spcBef>
                <a:spcPts val="1200"/>
              </a:spcBef>
              <a:spcAft>
                <a:spcPts val="1200"/>
              </a:spcAft>
            </a:pPr>
            <a:r>
              <a:rPr lang="en-US" sz="2400" smtClean="0"/>
              <a:t>The chi-square goodness-of-fit test has degrees of freedom (</a:t>
            </a:r>
            <a:r>
              <a:rPr lang="en-US" sz="2400" i="1" smtClean="0"/>
              <a:t>df</a:t>
            </a:r>
            <a:r>
              <a:rPr lang="en-US" sz="2400" smtClean="0"/>
              <a:t>) equal to </a:t>
            </a:r>
            <a:r>
              <a:rPr lang="en-US" sz="2400" i="1" smtClean="0"/>
              <a:t>k </a:t>
            </a:r>
            <a:r>
              <a:rPr lang="en-US" sz="2400" smtClean="0"/>
              <a:t>– </a:t>
            </a:r>
            <a:r>
              <a:rPr lang="en-US" sz="2400" i="1" smtClean="0"/>
              <a:t>m</a:t>
            </a:r>
            <a:r>
              <a:rPr lang="en-US" sz="2400" smtClean="0"/>
              <a:t> – 1, where:</a:t>
            </a:r>
          </a:p>
          <a:p>
            <a:pPr lvl="1">
              <a:lnSpc>
                <a:spcPct val="100000"/>
              </a:lnSpc>
              <a:spcBef>
                <a:spcPts val="1200"/>
              </a:spcBef>
              <a:spcAft>
                <a:spcPts val="1200"/>
              </a:spcAft>
            </a:pPr>
            <a:r>
              <a:rPr lang="en-US" sz="2000" i="1" smtClean="0"/>
              <a:t>m </a:t>
            </a:r>
            <a:r>
              <a:rPr lang="en-US" sz="2000" smtClean="0"/>
              <a:t>= The number of parameters estimated from the sample in the hypothesis statement</a:t>
            </a:r>
          </a:p>
          <a:p>
            <a:pPr lvl="1">
              <a:lnSpc>
                <a:spcPct val="100000"/>
              </a:lnSpc>
              <a:spcBef>
                <a:spcPts val="1200"/>
              </a:spcBef>
              <a:spcAft>
                <a:spcPts val="1200"/>
              </a:spcAft>
            </a:pPr>
            <a:r>
              <a:rPr lang="en-US" sz="2000" i="1" smtClean="0"/>
              <a:t>k </a:t>
            </a:r>
            <a:r>
              <a:rPr lang="en-US" sz="2000" smtClean="0"/>
              <a:t>= The number of categories</a:t>
            </a:r>
            <a:endParaRPr lang="en-US" smtClean="0"/>
          </a:p>
          <a:p>
            <a:pPr>
              <a:lnSpc>
                <a:spcPct val="100000"/>
              </a:lnSpc>
              <a:spcBef>
                <a:spcPts val="1200"/>
              </a:spcBef>
              <a:spcAft>
                <a:spcPts val="1200"/>
              </a:spcAft>
            </a:pPr>
            <a:r>
              <a:rPr lang="en-US" sz="2400" smtClean="0"/>
              <a:t>In this example, the categories are the operating systems, so </a:t>
            </a:r>
            <a:r>
              <a:rPr lang="en-US" sz="2400" i="1" smtClean="0"/>
              <a:t>k </a:t>
            </a:r>
            <a:r>
              <a:rPr lang="en-US" sz="2400" smtClean="0"/>
              <a:t>= 5, but </a:t>
            </a:r>
            <a:r>
              <a:rPr lang="en-US" sz="2400" i="1" smtClean="0"/>
              <a:t>m</a:t>
            </a:r>
            <a:r>
              <a:rPr lang="en-US" sz="2400" smtClean="0"/>
              <a:t> = 0 since no population parameters are being estimated</a:t>
            </a:r>
          </a:p>
          <a:p>
            <a:pPr lvl="1">
              <a:lnSpc>
                <a:spcPct val="100000"/>
              </a:lnSpc>
              <a:spcBef>
                <a:spcPts val="1200"/>
              </a:spcBef>
              <a:spcAft>
                <a:spcPts val="1200"/>
              </a:spcAft>
            </a:pPr>
            <a:r>
              <a:rPr lang="en-US" sz="2000" smtClean="0"/>
              <a:t>For </a:t>
            </a:r>
            <a:r>
              <a:rPr lang="el-GR" sz="2000" i="1" smtClean="0"/>
              <a:t>α</a:t>
            </a:r>
            <a:r>
              <a:rPr lang="en-US" sz="2000" smtClean="0"/>
              <a:t> = 0.05 and </a:t>
            </a:r>
            <a:r>
              <a:rPr lang="en-US" sz="2000" i="1" smtClean="0"/>
              <a:t>df = </a:t>
            </a:r>
            <a:r>
              <a:rPr lang="en-US" sz="2000" smtClean="0"/>
              <a:t>5 – 0 – 1 = 4, </a:t>
            </a:r>
          </a:p>
        </p:txBody>
      </p:sp>
      <p:graphicFrame>
        <p:nvGraphicFramePr>
          <p:cNvPr id="31748" name="Object 2"/>
          <p:cNvGraphicFramePr>
            <a:graphicFrameLocks noChangeAspect="1"/>
          </p:cNvGraphicFramePr>
          <p:nvPr/>
        </p:nvGraphicFramePr>
        <p:xfrm>
          <a:off x="7585429" y="1196622"/>
          <a:ext cx="531283" cy="482600"/>
        </p:xfrm>
        <a:graphic>
          <a:graphicData uri="http://schemas.openxmlformats.org/presentationml/2006/ole">
            <p:oleObj spid="_x0000_s1264642" name="Equation" r:id="rId3" imgW="203112" imgH="241195" progId="">
              <p:embed/>
            </p:oleObj>
          </a:graphicData>
        </a:graphic>
      </p:graphicFrame>
      <p:graphicFrame>
        <p:nvGraphicFramePr>
          <p:cNvPr id="31749" name="Object 1"/>
          <p:cNvGraphicFramePr>
            <a:graphicFrameLocks noChangeAspect="1"/>
          </p:cNvGraphicFramePr>
          <p:nvPr/>
        </p:nvGraphicFramePr>
        <p:xfrm>
          <a:off x="6299200" y="5334001"/>
          <a:ext cx="1828800" cy="442913"/>
        </p:xfrm>
        <a:graphic>
          <a:graphicData uri="http://schemas.openxmlformats.org/presentationml/2006/ole">
            <p:oleObj spid="_x0000_s1264643" name="Equation" r:id="rId4" imgW="761669" imgH="241195" progId="">
              <p:embed/>
            </p:oleObj>
          </a:graphicData>
        </a:graphic>
      </p:graphicFrame>
      <p:sp>
        <p:nvSpPr>
          <p:cNvPr id="3" name="Oval 2"/>
          <p:cNvSpPr/>
          <p:nvPr/>
        </p:nvSpPr>
        <p:spPr>
          <a:xfrm>
            <a:off x="6197600" y="5181600"/>
            <a:ext cx="2032000" cy="762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for a Discrete Probability Distribution</a:t>
            </a:r>
          </a:p>
        </p:txBody>
      </p:sp>
      <p:sp>
        <p:nvSpPr>
          <p:cNvPr id="32771" name="Content Placeholder 2"/>
          <p:cNvSpPr>
            <a:spLocks noGrp="1"/>
          </p:cNvSpPr>
          <p:nvPr>
            <p:ph idx="1"/>
          </p:nvPr>
        </p:nvSpPr>
        <p:spPr>
          <a:xfrm>
            <a:off x="609600" y="1295400"/>
            <a:ext cx="10972800" cy="1143000"/>
          </a:xfrm>
        </p:spPr>
        <p:txBody>
          <a:bodyPr/>
          <a:lstStyle/>
          <a:p>
            <a:pPr>
              <a:spcBef>
                <a:spcPts val="1800"/>
              </a:spcBef>
              <a:buFontTx/>
              <a:buNone/>
            </a:pPr>
            <a:r>
              <a:rPr lang="en-US" sz="2400" b="1" smtClean="0">
                <a:solidFill>
                  <a:srgbClr val="00B400"/>
                </a:solidFill>
              </a:rPr>
              <a:t>Step 5: </a:t>
            </a:r>
            <a:r>
              <a:rPr lang="en-US" sz="2400" b="1" smtClean="0"/>
              <a:t>Compare the test statistic       with the critical</a:t>
            </a:r>
          </a:p>
          <a:p>
            <a:pPr>
              <a:spcBef>
                <a:spcPts val="600"/>
              </a:spcBef>
              <a:buFontTx/>
              <a:buNone/>
            </a:pPr>
            <a:r>
              <a:rPr lang="en-US" sz="2400" b="1" smtClean="0"/>
              <a:t>	     value </a:t>
            </a:r>
          </a:p>
        </p:txBody>
      </p:sp>
      <p:graphicFrame>
        <p:nvGraphicFramePr>
          <p:cNvPr id="32772" name="Object 2"/>
          <p:cNvGraphicFramePr>
            <a:graphicFrameLocks noChangeAspect="1"/>
          </p:cNvGraphicFramePr>
          <p:nvPr/>
        </p:nvGraphicFramePr>
        <p:xfrm>
          <a:off x="2369961" y="1696155"/>
          <a:ext cx="531283" cy="482600"/>
        </p:xfrm>
        <a:graphic>
          <a:graphicData uri="http://schemas.openxmlformats.org/presentationml/2006/ole">
            <p:oleObj spid="_x0000_s1265666" name="Equation" r:id="rId3" imgW="203112" imgH="241195" progId="">
              <p:embed/>
            </p:oleObj>
          </a:graphicData>
        </a:graphic>
      </p:graphicFrame>
      <p:graphicFrame>
        <p:nvGraphicFramePr>
          <p:cNvPr id="32773" name="Object 1"/>
          <p:cNvGraphicFramePr>
            <a:graphicFrameLocks noChangeAspect="1"/>
          </p:cNvGraphicFramePr>
          <p:nvPr/>
        </p:nvGraphicFramePr>
        <p:xfrm>
          <a:off x="5576006" y="1174045"/>
          <a:ext cx="531283" cy="508000"/>
        </p:xfrm>
        <a:graphic>
          <a:graphicData uri="http://schemas.openxmlformats.org/presentationml/2006/ole">
            <p:oleObj spid="_x0000_s1265667" name="Equation" r:id="rId4" imgW="203024" imgH="253780" progId="">
              <p:embed/>
            </p:oleObj>
          </a:graphicData>
        </a:graphic>
      </p:graphicFrame>
      <p:sp>
        <p:nvSpPr>
          <p:cNvPr id="32774" name="Freeform 8"/>
          <p:cNvSpPr>
            <a:spLocks/>
          </p:cNvSpPr>
          <p:nvPr/>
        </p:nvSpPr>
        <p:spPr bwMode="auto">
          <a:xfrm>
            <a:off x="2836334" y="5022851"/>
            <a:ext cx="2074333" cy="244475"/>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rgbClr val="FFC000"/>
          </a:solidFill>
          <a:ln w="9525">
            <a:noFill/>
            <a:round/>
            <a:headEnd/>
            <a:tailEnd/>
          </a:ln>
        </p:spPr>
        <p:txBody>
          <a:bodyPr wrap="none"/>
          <a:lstStyle/>
          <a:p>
            <a:endParaRPr lang="en-US"/>
          </a:p>
        </p:txBody>
      </p:sp>
      <p:sp>
        <p:nvSpPr>
          <p:cNvPr id="32775" name="Freeform 9"/>
          <p:cNvSpPr>
            <a:spLocks/>
          </p:cNvSpPr>
          <p:nvPr/>
        </p:nvSpPr>
        <p:spPr bwMode="auto">
          <a:xfrm>
            <a:off x="599018" y="3657600"/>
            <a:ext cx="4684183" cy="1614488"/>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Lst>
            <a:ahLst/>
            <a:cxnLst>
              <a:cxn ang="T6">
                <a:pos x="T0" y="T1"/>
              </a:cxn>
              <a:cxn ang="T7">
                <a:pos x="T2" y="T3"/>
              </a:cxn>
              <a:cxn ang="T8">
                <a:pos x="T4" y="T5"/>
              </a:cxn>
            </a:cxnLst>
            <a:rect l="0" t="0" r="r" b="b"/>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ffectLst/>
        </p:spPr>
        <p:txBody>
          <a:bodyPr/>
          <a:lstStyle/>
          <a:p>
            <a:endParaRPr lang="en-US"/>
          </a:p>
        </p:txBody>
      </p:sp>
      <p:sp>
        <p:nvSpPr>
          <p:cNvPr id="32776" name="Rectangle 10"/>
          <p:cNvSpPr>
            <a:spLocks noChangeArrowheads="1"/>
          </p:cNvSpPr>
          <p:nvPr/>
        </p:nvSpPr>
        <p:spPr bwMode="auto">
          <a:xfrm>
            <a:off x="304800" y="5043489"/>
            <a:ext cx="609600" cy="638175"/>
          </a:xfrm>
          <a:prstGeom prst="rect">
            <a:avLst/>
          </a:prstGeom>
          <a:noFill/>
          <a:ln w="9525">
            <a:noFill/>
            <a:miter lim="800000"/>
            <a:headEnd/>
            <a:tailEnd/>
          </a:ln>
          <a:effectLst/>
        </p:spPr>
        <p:txBody>
          <a:bodyPr lIns="90488" tIns="44450" rIns="90488" bIns="44450">
            <a:spAutoFit/>
          </a:bodyPr>
          <a:lstStyle/>
          <a:p>
            <a:pPr>
              <a:spcBef>
                <a:spcPct val="50000"/>
              </a:spcBef>
            </a:pPr>
            <a:r>
              <a:rPr lang="en-US"/>
              <a:t>0</a:t>
            </a:r>
            <a:r>
              <a:rPr lang="en-US" sz="3600" b="1">
                <a:latin typeface="Times New Roman" pitchFamily="18" charset="0"/>
              </a:rPr>
              <a:t> </a:t>
            </a:r>
          </a:p>
        </p:txBody>
      </p:sp>
      <p:sp>
        <p:nvSpPr>
          <p:cNvPr id="32777" name="Freeform 12"/>
          <p:cNvSpPr>
            <a:spLocks/>
          </p:cNvSpPr>
          <p:nvPr/>
        </p:nvSpPr>
        <p:spPr bwMode="auto">
          <a:xfrm>
            <a:off x="609600" y="3671889"/>
            <a:ext cx="4572000" cy="1620837"/>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rgbClr val="00B400"/>
            </a:solidFill>
            <a:prstDash val="solid"/>
            <a:miter lim="800000"/>
            <a:headEnd type="none" w="med" len="med"/>
            <a:tailEnd type="none" w="med" len="med"/>
          </a:ln>
          <a:effectLst/>
        </p:spPr>
        <p:txBody>
          <a:bodyPr wrap="none"/>
          <a:lstStyle/>
          <a:p>
            <a:endParaRPr lang="en-US"/>
          </a:p>
        </p:txBody>
      </p:sp>
      <p:sp>
        <p:nvSpPr>
          <p:cNvPr id="32778" name="Line 13"/>
          <p:cNvSpPr>
            <a:spLocks noChangeShapeType="1"/>
          </p:cNvSpPr>
          <p:nvPr/>
        </p:nvSpPr>
        <p:spPr bwMode="auto">
          <a:xfrm>
            <a:off x="2844800" y="5043488"/>
            <a:ext cx="2117" cy="228600"/>
          </a:xfrm>
          <a:prstGeom prst="line">
            <a:avLst/>
          </a:prstGeom>
          <a:noFill/>
          <a:ln w="19050">
            <a:solidFill>
              <a:schemeClr val="tx1"/>
            </a:solidFill>
            <a:miter lim="800000"/>
            <a:headEnd/>
            <a:tailEnd/>
          </a:ln>
          <a:effectLst/>
        </p:spPr>
        <p:txBody>
          <a:bodyPr wrap="none"/>
          <a:lstStyle/>
          <a:p>
            <a:endParaRPr lang="en-US"/>
          </a:p>
        </p:txBody>
      </p:sp>
      <p:sp>
        <p:nvSpPr>
          <p:cNvPr id="32779" name="Line 14"/>
          <p:cNvSpPr>
            <a:spLocks noChangeShapeType="1"/>
          </p:cNvSpPr>
          <p:nvPr/>
        </p:nvSpPr>
        <p:spPr bwMode="auto">
          <a:xfrm flipH="1">
            <a:off x="3251200" y="4814888"/>
            <a:ext cx="101600" cy="304800"/>
          </a:xfrm>
          <a:prstGeom prst="line">
            <a:avLst/>
          </a:prstGeom>
          <a:noFill/>
          <a:ln w="9525">
            <a:solidFill>
              <a:schemeClr val="tx1"/>
            </a:solidFill>
            <a:miter lim="800000"/>
            <a:headEnd/>
            <a:tailEnd type="triangle" w="med" len="med"/>
          </a:ln>
          <a:effectLst/>
        </p:spPr>
        <p:txBody>
          <a:bodyPr wrap="none"/>
          <a:lstStyle/>
          <a:p>
            <a:endParaRPr lang="en-US"/>
          </a:p>
        </p:txBody>
      </p:sp>
      <p:sp>
        <p:nvSpPr>
          <p:cNvPr id="32780" name="Text Box 15"/>
          <p:cNvSpPr txBox="1">
            <a:spLocks noChangeArrowheads="1"/>
          </p:cNvSpPr>
          <p:nvPr/>
        </p:nvSpPr>
        <p:spPr bwMode="auto">
          <a:xfrm>
            <a:off x="3149600" y="4510088"/>
            <a:ext cx="1524000" cy="400050"/>
          </a:xfrm>
          <a:prstGeom prst="rect">
            <a:avLst/>
          </a:prstGeom>
          <a:noFill/>
          <a:ln w="9525">
            <a:noFill/>
            <a:miter lim="800000"/>
            <a:headEnd/>
            <a:tailEnd/>
          </a:ln>
          <a:effectLst/>
        </p:spPr>
        <p:txBody>
          <a:bodyPr>
            <a:spAutoFit/>
          </a:bodyPr>
          <a:lstStyle/>
          <a:p>
            <a:pPr eaLnBrk="1" hangingPunct="1">
              <a:spcBef>
                <a:spcPct val="50000"/>
              </a:spcBef>
            </a:pPr>
            <a:r>
              <a:rPr lang="en-US" sz="2000" i="1">
                <a:sym typeface="Symbol" pitchFamily="18" charset="2"/>
              </a:rPr>
              <a:t></a:t>
            </a:r>
            <a:r>
              <a:rPr lang="en-US" sz="2000">
                <a:sym typeface="Symbol" pitchFamily="18" charset="2"/>
              </a:rPr>
              <a:t> = 0.05</a:t>
            </a:r>
            <a:endParaRPr lang="en-US" sz="2000" baseline="-25000">
              <a:sym typeface="Symbol" pitchFamily="18" charset="2"/>
            </a:endParaRPr>
          </a:p>
        </p:txBody>
      </p:sp>
      <p:sp>
        <p:nvSpPr>
          <p:cNvPr id="32781" name="Line 17"/>
          <p:cNvSpPr>
            <a:spLocks noChangeShapeType="1"/>
          </p:cNvSpPr>
          <p:nvPr/>
        </p:nvSpPr>
        <p:spPr bwMode="auto">
          <a:xfrm flipV="1">
            <a:off x="2844800" y="5272088"/>
            <a:ext cx="0" cy="6858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32782" name="Line 18"/>
          <p:cNvSpPr>
            <a:spLocks noChangeShapeType="1"/>
          </p:cNvSpPr>
          <p:nvPr/>
        </p:nvSpPr>
        <p:spPr bwMode="auto">
          <a:xfrm flipH="1">
            <a:off x="711200" y="5410200"/>
            <a:ext cx="21336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32783" name="Line 19"/>
          <p:cNvSpPr>
            <a:spLocks noChangeShapeType="1"/>
          </p:cNvSpPr>
          <p:nvPr/>
        </p:nvSpPr>
        <p:spPr bwMode="auto">
          <a:xfrm flipH="1">
            <a:off x="2844800" y="5410200"/>
            <a:ext cx="19304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32784" name="Rectangle 20"/>
          <p:cNvSpPr>
            <a:spLocks noChangeArrowheads="1"/>
          </p:cNvSpPr>
          <p:nvPr/>
        </p:nvSpPr>
        <p:spPr bwMode="auto">
          <a:xfrm>
            <a:off x="3149600" y="5424488"/>
            <a:ext cx="1320800" cy="304800"/>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Reject </a:t>
            </a:r>
            <a:r>
              <a:rPr lang="en-US" sz="1400" i="1"/>
              <a:t>H</a:t>
            </a:r>
            <a:r>
              <a:rPr lang="en-US" sz="1400" baseline="-25000"/>
              <a:t>0</a:t>
            </a:r>
          </a:p>
        </p:txBody>
      </p:sp>
      <p:sp>
        <p:nvSpPr>
          <p:cNvPr id="32785" name="Rectangle 21"/>
          <p:cNvSpPr>
            <a:spLocks noChangeArrowheads="1"/>
          </p:cNvSpPr>
          <p:nvPr/>
        </p:nvSpPr>
        <p:spPr bwMode="auto">
          <a:xfrm>
            <a:off x="1117600" y="5424488"/>
            <a:ext cx="1219200" cy="455612"/>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Do not </a:t>
            </a:r>
          </a:p>
          <a:p>
            <a:pPr>
              <a:lnSpc>
                <a:spcPct val="20000"/>
              </a:lnSpc>
              <a:spcBef>
                <a:spcPct val="50000"/>
              </a:spcBef>
            </a:pPr>
            <a:r>
              <a:rPr lang="en-US" sz="1400"/>
              <a:t>reject </a:t>
            </a:r>
            <a:r>
              <a:rPr lang="en-US" sz="1400" i="1"/>
              <a:t>H</a:t>
            </a:r>
            <a:r>
              <a:rPr lang="en-US" sz="1400" baseline="-25000"/>
              <a:t>0</a:t>
            </a:r>
          </a:p>
        </p:txBody>
      </p:sp>
      <p:sp>
        <p:nvSpPr>
          <p:cNvPr id="32786" name="Rectangle 24"/>
          <p:cNvSpPr>
            <a:spLocks noChangeArrowheads="1"/>
          </p:cNvSpPr>
          <p:nvPr/>
        </p:nvSpPr>
        <p:spPr bwMode="auto">
          <a:xfrm>
            <a:off x="5181600" y="5119688"/>
            <a:ext cx="812800" cy="366712"/>
          </a:xfrm>
          <a:prstGeom prst="rect">
            <a:avLst/>
          </a:prstGeom>
          <a:noFill/>
          <a:ln w="9525">
            <a:noFill/>
            <a:miter lim="800000"/>
            <a:headEnd/>
            <a:tailEnd/>
          </a:ln>
          <a:effectLst/>
        </p:spPr>
        <p:txBody>
          <a:bodyPr lIns="90488" tIns="44450" rIns="90488" bIns="44450">
            <a:spAutoFit/>
          </a:bodyPr>
          <a:lstStyle/>
          <a:p>
            <a:pPr>
              <a:spcBef>
                <a:spcPct val="50000"/>
              </a:spcBef>
            </a:pPr>
            <a:r>
              <a:rPr lang="en-US" i="1">
                <a:sym typeface="Symbol" pitchFamily="18" charset="2"/>
              </a:rPr>
              <a:t></a:t>
            </a:r>
            <a:r>
              <a:rPr lang="en-US" sz="800" i="1">
                <a:sym typeface="Symbol" pitchFamily="18" charset="2"/>
              </a:rPr>
              <a:t> </a:t>
            </a:r>
            <a:r>
              <a:rPr lang="en-US" baseline="30000">
                <a:sym typeface="Symbol" pitchFamily="18" charset="2"/>
              </a:rPr>
              <a:t>2</a:t>
            </a:r>
            <a:endParaRPr lang="en-US" baseline="30000"/>
          </a:p>
        </p:txBody>
      </p:sp>
      <p:sp>
        <p:nvSpPr>
          <p:cNvPr id="32787" name="Rectangle 27"/>
          <p:cNvSpPr>
            <a:spLocks noChangeArrowheads="1"/>
          </p:cNvSpPr>
          <p:nvPr/>
        </p:nvSpPr>
        <p:spPr bwMode="auto">
          <a:xfrm>
            <a:off x="1930400" y="5957889"/>
            <a:ext cx="2336800" cy="396875"/>
          </a:xfrm>
          <a:prstGeom prst="rect">
            <a:avLst/>
          </a:prstGeom>
          <a:noFill/>
          <a:ln w="19050">
            <a:solidFill>
              <a:srgbClr val="FF0000"/>
            </a:solidFill>
            <a:miter lim="800000"/>
            <a:headEnd/>
            <a:tailEnd/>
          </a:ln>
          <a:effectLst/>
        </p:spPr>
        <p:txBody>
          <a:bodyPr lIns="90488" tIns="44450" rIns="90488" bIns="44450">
            <a:spAutoFit/>
          </a:bodyPr>
          <a:lstStyle/>
          <a:p>
            <a:pPr>
              <a:spcBef>
                <a:spcPct val="50000"/>
              </a:spcBef>
            </a:pPr>
            <a:r>
              <a:rPr lang="en-US" sz="2000" i="1">
                <a:sym typeface="Symbol" pitchFamily="18" charset="2"/>
              </a:rPr>
              <a:t></a:t>
            </a:r>
            <a:r>
              <a:rPr lang="en-US" sz="800" i="1">
                <a:sym typeface="Symbol" pitchFamily="18" charset="2"/>
              </a:rPr>
              <a:t> </a:t>
            </a:r>
            <a:r>
              <a:rPr lang="en-US" sz="2000" baseline="30000">
                <a:sym typeface="Symbol" pitchFamily="18" charset="2"/>
              </a:rPr>
              <a:t>2</a:t>
            </a:r>
            <a:r>
              <a:rPr lang="en-US" sz="2000" baseline="-25000">
                <a:sym typeface="Symbol" pitchFamily="18" charset="2"/>
              </a:rPr>
              <a:t>0.05</a:t>
            </a:r>
            <a:r>
              <a:rPr lang="en-US" sz="2000">
                <a:sym typeface="Symbol" pitchFamily="18" charset="2"/>
              </a:rPr>
              <a:t> = 9.488</a:t>
            </a:r>
            <a:endParaRPr lang="en-US" sz="2000"/>
          </a:p>
        </p:txBody>
      </p:sp>
      <p:sp>
        <p:nvSpPr>
          <p:cNvPr id="32788" name="Rectangle 3"/>
          <p:cNvSpPr>
            <a:spLocks noChangeArrowheads="1"/>
          </p:cNvSpPr>
          <p:nvPr/>
        </p:nvSpPr>
        <p:spPr bwMode="auto">
          <a:xfrm>
            <a:off x="5994400" y="4481513"/>
            <a:ext cx="4775200" cy="1001712"/>
          </a:xfrm>
          <a:prstGeom prst="rect">
            <a:avLst/>
          </a:prstGeom>
          <a:noFill/>
          <a:ln w="9525">
            <a:noFill/>
            <a:miter lim="800000"/>
            <a:headEnd/>
            <a:tailEnd/>
          </a:ln>
        </p:spPr>
        <p:txBody>
          <a:bodyPr>
            <a:spAutoFit/>
          </a:bodyPr>
          <a:lstStyle/>
          <a:p>
            <a:pPr eaLnBrk="1" hangingPunct="1">
              <a:spcBef>
                <a:spcPts val="600"/>
              </a:spcBef>
            </a:pPr>
            <a:r>
              <a:rPr lang="en-US"/>
              <a:t>Because </a:t>
            </a:r>
            <a:r>
              <a:rPr lang="en-US" i="1">
                <a:sym typeface="Symbol" pitchFamily="18" charset="2"/>
              </a:rPr>
              <a:t></a:t>
            </a:r>
            <a:r>
              <a:rPr lang="en-US" sz="800" i="1">
                <a:sym typeface="Symbol" pitchFamily="18" charset="2"/>
              </a:rPr>
              <a:t> </a:t>
            </a:r>
            <a:r>
              <a:rPr lang="en-US" baseline="30000">
                <a:sym typeface="Symbol" pitchFamily="18" charset="2"/>
              </a:rPr>
              <a:t>2</a:t>
            </a:r>
            <a:r>
              <a:rPr lang="en-US">
                <a:sym typeface="Symbol" pitchFamily="18" charset="2"/>
              </a:rPr>
              <a:t> =</a:t>
            </a:r>
            <a:r>
              <a:rPr lang="en-US"/>
              <a:t> 8.328  is less than </a:t>
            </a:r>
          </a:p>
          <a:p>
            <a:pPr eaLnBrk="1" hangingPunct="1">
              <a:spcBef>
                <a:spcPts val="600"/>
              </a:spcBef>
            </a:pPr>
            <a:r>
              <a:rPr lang="en-US"/>
              <a:t>      = 9.488, we fail to reject the null hypothesis</a:t>
            </a:r>
          </a:p>
        </p:txBody>
      </p:sp>
      <p:graphicFrame>
        <p:nvGraphicFramePr>
          <p:cNvPr id="32789" name="Object 4"/>
          <p:cNvGraphicFramePr>
            <a:graphicFrameLocks noChangeAspect="1"/>
          </p:cNvGraphicFramePr>
          <p:nvPr/>
        </p:nvGraphicFramePr>
        <p:xfrm>
          <a:off x="6096001" y="4770439"/>
          <a:ext cx="436033" cy="395287"/>
        </p:xfrm>
        <a:graphic>
          <a:graphicData uri="http://schemas.openxmlformats.org/presentationml/2006/ole">
            <p:oleObj spid="_x0000_s1265668" name="Equation" r:id="rId5" imgW="203112" imgH="241195" progId="">
              <p:embed/>
            </p:oleObj>
          </a:graphicData>
        </a:graphic>
      </p:graphicFrame>
      <p:sp>
        <p:nvSpPr>
          <p:cNvPr id="32790" name="Line 17"/>
          <p:cNvSpPr>
            <a:spLocks noChangeShapeType="1"/>
          </p:cNvSpPr>
          <p:nvPr/>
        </p:nvSpPr>
        <p:spPr bwMode="auto">
          <a:xfrm>
            <a:off x="2641600" y="4267200"/>
            <a:ext cx="0" cy="9906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32791" name="Line 17"/>
          <p:cNvSpPr>
            <a:spLocks noChangeShapeType="1"/>
          </p:cNvSpPr>
          <p:nvPr/>
        </p:nvSpPr>
        <p:spPr bwMode="auto">
          <a:xfrm flipH="1" flipV="1">
            <a:off x="2641600" y="4267200"/>
            <a:ext cx="5384800" cy="0"/>
          </a:xfrm>
          <a:prstGeom prst="line">
            <a:avLst/>
          </a:prstGeom>
          <a:noFill/>
          <a:ln w="28575">
            <a:solidFill>
              <a:srgbClr val="FF0000"/>
            </a:solidFill>
            <a:miter lim="800000"/>
            <a:headEnd/>
            <a:tailEnd/>
          </a:ln>
          <a:effectLst/>
        </p:spPr>
        <p:txBody>
          <a:bodyPr wrap="none"/>
          <a:lstStyle/>
          <a:p>
            <a:endParaRPr lang="en-US"/>
          </a:p>
        </p:txBody>
      </p:sp>
      <p:sp>
        <p:nvSpPr>
          <p:cNvPr id="6" name="Rectangle 5"/>
          <p:cNvSpPr/>
          <p:nvPr/>
        </p:nvSpPr>
        <p:spPr>
          <a:xfrm>
            <a:off x="7315200" y="4481514"/>
            <a:ext cx="1524000" cy="333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2793" name="Line 17"/>
          <p:cNvSpPr>
            <a:spLocks noChangeShapeType="1"/>
          </p:cNvSpPr>
          <p:nvPr/>
        </p:nvSpPr>
        <p:spPr bwMode="auto">
          <a:xfrm>
            <a:off x="8026400" y="4267201"/>
            <a:ext cx="0" cy="214313"/>
          </a:xfrm>
          <a:prstGeom prst="line">
            <a:avLst/>
          </a:prstGeom>
          <a:noFill/>
          <a:ln w="28575">
            <a:solidFill>
              <a:srgbClr val="FF0000"/>
            </a:solidFill>
            <a:miter lim="800000"/>
            <a:headEnd/>
            <a:tailEnd/>
          </a:ln>
          <a:effectLst/>
        </p:spPr>
        <p:txBody>
          <a:bodyPr wrap="none"/>
          <a:lstStyle/>
          <a:p>
            <a:endParaRPr lang="en-US"/>
          </a:p>
        </p:txBody>
      </p:sp>
      <p:pic>
        <p:nvPicPr>
          <p:cNvPr id="32794" name="Picture 26"/>
          <p:cNvPicPr>
            <a:picLocks noChangeAspect="1"/>
          </p:cNvPicPr>
          <p:nvPr/>
        </p:nvPicPr>
        <p:blipFill>
          <a:blip r:embed="rId6" cstate="print"/>
          <a:srcRect/>
          <a:stretch>
            <a:fillRect/>
          </a:stretch>
        </p:blipFill>
        <p:spPr bwMode="auto">
          <a:xfrm>
            <a:off x="3759201" y="2178050"/>
            <a:ext cx="7914217" cy="1739900"/>
          </a:xfrm>
          <a:prstGeom prst="rect">
            <a:avLst/>
          </a:prstGeom>
          <a:noFill/>
          <a:ln w="12700">
            <a:solidFill>
              <a:schemeClr val="tx1"/>
            </a:solidFill>
            <a:miter lim="800000"/>
            <a:headEnd/>
            <a:tailEnd/>
          </a:ln>
        </p:spPr>
      </p:pic>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for a Discrete Probability Distribution</a:t>
            </a:r>
          </a:p>
        </p:txBody>
      </p:sp>
      <p:sp>
        <p:nvSpPr>
          <p:cNvPr id="37891" name="Content Placeholder 2"/>
          <p:cNvSpPr>
            <a:spLocks noGrp="1"/>
          </p:cNvSpPr>
          <p:nvPr>
            <p:ph idx="1"/>
          </p:nvPr>
        </p:nvSpPr>
        <p:spPr>
          <a:xfrm>
            <a:off x="609600" y="1295400"/>
            <a:ext cx="10972800" cy="3886200"/>
          </a:xfrm>
        </p:spPr>
        <p:txBody>
          <a:bodyPr/>
          <a:lstStyle/>
          <a:p>
            <a:pPr>
              <a:spcBef>
                <a:spcPts val="1800"/>
              </a:spcBef>
              <a:buFontTx/>
              <a:buNone/>
              <a:defRPr/>
            </a:pPr>
            <a:r>
              <a:rPr lang="en-US" sz="2400" b="1" dirty="0" smtClean="0">
                <a:solidFill>
                  <a:srgbClr val="00B400"/>
                </a:solidFill>
              </a:rPr>
              <a:t>Step 6: </a:t>
            </a:r>
            <a:r>
              <a:rPr lang="en-US" sz="2400" b="1" dirty="0" smtClean="0"/>
              <a:t>State the conclusion</a:t>
            </a:r>
          </a:p>
          <a:p>
            <a:pPr>
              <a:spcBef>
                <a:spcPts val="1800"/>
              </a:spcBef>
              <a:buFont typeface="Arial" panose="020B0604020202020204" pitchFamily="34" charset="0"/>
              <a:buNone/>
              <a:defRPr/>
            </a:pPr>
            <a:r>
              <a:rPr lang="en-US" sz="2400" dirty="0" smtClean="0"/>
              <a:t>Because </a:t>
            </a:r>
            <a:r>
              <a:rPr lang="en-US" sz="2400" i="1" dirty="0" smtClean="0">
                <a:sym typeface="Symbol" panose="05050102010706020507" pitchFamily="18" charset="2"/>
              </a:rPr>
              <a:t></a:t>
            </a:r>
            <a:r>
              <a:rPr lang="en-US" sz="1000" i="1" dirty="0" smtClean="0">
                <a:sym typeface="Symbol" panose="05050102010706020507" pitchFamily="18" charset="2"/>
              </a:rPr>
              <a:t> </a:t>
            </a:r>
            <a:r>
              <a:rPr lang="en-US" sz="2400" baseline="30000" dirty="0" smtClean="0">
                <a:sym typeface="Symbol" panose="05050102010706020507" pitchFamily="18" charset="2"/>
              </a:rPr>
              <a:t>2</a:t>
            </a:r>
            <a:r>
              <a:rPr lang="en-US" sz="2400" dirty="0" smtClean="0">
                <a:sym typeface="Symbol" panose="05050102010706020507" pitchFamily="18" charset="2"/>
              </a:rPr>
              <a:t> =</a:t>
            </a:r>
            <a:r>
              <a:rPr lang="en-US" sz="2400" dirty="0" smtClean="0"/>
              <a:t> 8.328  is less than       = 9.488, we fail to reject the null hypothesis</a:t>
            </a:r>
          </a:p>
          <a:p>
            <a:pPr marL="342900" indent="-342900">
              <a:spcBef>
                <a:spcPts val="1800"/>
              </a:spcBef>
              <a:buFont typeface="Arial" panose="020B0604020202020204" pitchFamily="34" charset="0"/>
              <a:buChar char="•"/>
              <a:defRPr/>
            </a:pPr>
            <a:r>
              <a:rPr lang="en-US" sz="2400" dirty="0" smtClean="0"/>
              <a:t>We do not have enough evidence to conclude that the market shares have changed</a:t>
            </a:r>
          </a:p>
        </p:txBody>
      </p:sp>
      <p:graphicFrame>
        <p:nvGraphicFramePr>
          <p:cNvPr id="33796" name="Object 4"/>
          <p:cNvGraphicFramePr>
            <a:graphicFrameLocks noChangeAspect="1"/>
          </p:cNvGraphicFramePr>
          <p:nvPr/>
        </p:nvGraphicFramePr>
        <p:xfrm>
          <a:off x="5892800" y="1752600"/>
          <a:ext cx="603251" cy="547688"/>
        </p:xfrm>
        <a:graphic>
          <a:graphicData uri="http://schemas.openxmlformats.org/presentationml/2006/ole">
            <p:oleObj spid="_x0000_s1266690" name="Equation" r:id="rId3" imgW="203112" imgH="241195" progId="">
              <p:embed/>
            </p:oleObj>
          </a:graphicData>
        </a:graphic>
      </p:graphicFrame>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34819" name="TextBox 6"/>
          <p:cNvSpPr txBox="1">
            <a:spLocks noChangeArrowheads="1"/>
          </p:cNvSpPr>
          <p:nvPr/>
        </p:nvSpPr>
        <p:spPr bwMode="auto">
          <a:xfrm>
            <a:off x="711200" y="1531938"/>
            <a:ext cx="4267200" cy="830262"/>
          </a:xfrm>
          <a:prstGeom prst="rect">
            <a:avLst/>
          </a:prstGeom>
          <a:solidFill>
            <a:srgbClr val="F7F7A7"/>
          </a:solidFill>
          <a:ln w="12700">
            <a:solidFill>
              <a:schemeClr val="tx1"/>
            </a:solidFill>
            <a:miter lim="800000"/>
            <a:headEnd/>
            <a:tailEnd/>
          </a:ln>
        </p:spPr>
        <p:txBody>
          <a:bodyPr>
            <a:spAutoFit/>
          </a:bodyPr>
          <a:lstStyle/>
          <a:p>
            <a:pPr eaLnBrk="1" hangingPunct="1">
              <a:spcBef>
                <a:spcPts val="1800"/>
              </a:spcBef>
            </a:pPr>
            <a:r>
              <a:rPr lang="en-US" sz="2400"/>
              <a:t>Goodness-of-fit Tests in this Chapter</a:t>
            </a:r>
          </a:p>
        </p:txBody>
      </p:sp>
      <p:sp>
        <p:nvSpPr>
          <p:cNvPr id="8" name="Rectangle 7"/>
          <p:cNvSpPr/>
          <p:nvPr/>
        </p:nvSpPr>
        <p:spPr>
          <a:xfrm>
            <a:off x="1955800" y="5418139"/>
            <a:ext cx="6477000" cy="460375"/>
          </a:xfrm>
          <a:prstGeom prst="rect">
            <a:avLst/>
          </a:prstGeom>
          <a:ln w="12700">
            <a:solidFill>
              <a:schemeClr val="tx1"/>
            </a:solidFill>
          </a:ln>
        </p:spPr>
        <p:txBody>
          <a:bodyPr>
            <a:spAutoFit/>
          </a:bodyPr>
          <a:lstStyle/>
          <a:p>
            <a:pPr eaLnBrk="1" hangingPunct="1">
              <a:defRPr/>
            </a:pPr>
            <a:r>
              <a:rPr lang="en-US" sz="2400" dirty="0">
                <a:solidFill>
                  <a:schemeClr val="bg1">
                    <a:lumMod val="65000"/>
                  </a:schemeClr>
                </a:solidFill>
              </a:rPr>
              <a:t>For a normal distribution</a:t>
            </a:r>
          </a:p>
        </p:txBody>
      </p:sp>
      <p:sp>
        <p:nvSpPr>
          <p:cNvPr id="34821" name="Rectangle 8"/>
          <p:cNvSpPr>
            <a:spLocks noChangeArrowheads="1"/>
          </p:cNvSpPr>
          <p:nvPr/>
        </p:nvSpPr>
        <p:spPr bwMode="auto">
          <a:xfrm>
            <a:off x="1955800" y="3733801"/>
            <a:ext cx="6477000" cy="461963"/>
          </a:xfrm>
          <a:prstGeom prst="rect">
            <a:avLst/>
          </a:prstGeom>
          <a:solidFill>
            <a:srgbClr val="CCE9AD"/>
          </a:solidFill>
          <a:ln w="12700">
            <a:solidFill>
              <a:schemeClr val="tx1"/>
            </a:solidFill>
            <a:miter lim="800000"/>
            <a:headEnd/>
            <a:tailEnd/>
          </a:ln>
        </p:spPr>
        <p:txBody>
          <a:bodyPr>
            <a:spAutoFit/>
          </a:bodyPr>
          <a:lstStyle/>
          <a:p>
            <a:pPr eaLnBrk="1" hangingPunct="1"/>
            <a:r>
              <a:rPr lang="en-US" sz="2400"/>
              <a:t>For a Poisson distribution</a:t>
            </a:r>
          </a:p>
        </p:txBody>
      </p:sp>
      <p:sp>
        <p:nvSpPr>
          <p:cNvPr id="10" name="Rectangle 9"/>
          <p:cNvSpPr/>
          <p:nvPr/>
        </p:nvSpPr>
        <p:spPr>
          <a:xfrm>
            <a:off x="1955800" y="2814638"/>
            <a:ext cx="6477000" cy="461962"/>
          </a:xfrm>
          <a:prstGeom prst="rect">
            <a:avLst/>
          </a:prstGeom>
          <a:ln w="12700">
            <a:solidFill>
              <a:schemeClr val="tx1"/>
            </a:solidFill>
          </a:ln>
        </p:spPr>
        <p:txBody>
          <a:bodyPr>
            <a:spAutoFit/>
          </a:bodyPr>
          <a:lstStyle/>
          <a:p>
            <a:pPr eaLnBrk="1" hangingPunct="1">
              <a:defRPr/>
            </a:pPr>
            <a:r>
              <a:rPr lang="en-US" sz="2400" dirty="0">
                <a:solidFill>
                  <a:schemeClr val="bg1">
                    <a:lumMod val="65000"/>
                  </a:schemeClr>
                </a:solidFill>
              </a:rPr>
              <a:t>For a general discrete distribution</a:t>
            </a:r>
          </a:p>
        </p:txBody>
      </p:sp>
      <p:sp>
        <p:nvSpPr>
          <p:cNvPr id="11" name="Rectangle 10"/>
          <p:cNvSpPr/>
          <p:nvPr/>
        </p:nvSpPr>
        <p:spPr>
          <a:xfrm>
            <a:off x="1955800" y="4643438"/>
            <a:ext cx="6477000" cy="461962"/>
          </a:xfrm>
          <a:prstGeom prst="rect">
            <a:avLst/>
          </a:prstGeom>
          <a:noFill/>
          <a:ln w="12700">
            <a:solidFill>
              <a:schemeClr val="tx1"/>
            </a:solidFill>
          </a:ln>
        </p:spPr>
        <p:txBody>
          <a:bodyPr>
            <a:spAutoFit/>
          </a:bodyPr>
          <a:lstStyle/>
          <a:p>
            <a:pPr eaLnBrk="1" hangingPunct="1">
              <a:defRPr/>
            </a:pPr>
            <a:r>
              <a:rPr lang="en-US" sz="2400" dirty="0">
                <a:solidFill>
                  <a:schemeClr val="bg1">
                    <a:lumMod val="65000"/>
                  </a:schemeClr>
                </a:solidFill>
              </a:rPr>
              <a:t>For a binomial distribution</a:t>
            </a:r>
          </a:p>
        </p:txBody>
      </p:sp>
      <p:cxnSp>
        <p:nvCxnSpPr>
          <p:cNvPr id="12" name="Straight Connector 11"/>
          <p:cNvCxnSpPr/>
          <p:nvPr/>
        </p:nvCxnSpPr>
        <p:spPr>
          <a:xfrm>
            <a:off x="1219200" y="2362200"/>
            <a:ext cx="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0" idx="1"/>
          </p:cNvCxnSpPr>
          <p:nvPr/>
        </p:nvCxnSpPr>
        <p:spPr>
          <a:xfrm flipH="1" flipV="1">
            <a:off x="1219200" y="3046413"/>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219200" y="39624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219200" y="48768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1219200" y="56388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829" name="TextBox 16"/>
          <p:cNvSpPr txBox="1">
            <a:spLocks noChangeArrowheads="1"/>
          </p:cNvSpPr>
          <p:nvPr/>
        </p:nvSpPr>
        <p:spPr bwMode="auto">
          <a:xfrm>
            <a:off x="8458200" y="3621088"/>
            <a:ext cx="711200" cy="646112"/>
          </a:xfrm>
          <a:prstGeom prst="rect">
            <a:avLst/>
          </a:prstGeom>
          <a:noFill/>
          <a:ln w="9525">
            <a:noFill/>
            <a:miter lim="800000"/>
            <a:headEnd/>
            <a:tailEnd/>
          </a:ln>
        </p:spPr>
        <p:txBody>
          <a:bodyPr>
            <a:spAutoFit/>
          </a:bodyPr>
          <a:lstStyle/>
          <a:p>
            <a:r>
              <a:rPr lang="en-US" sz="3600"/>
              <a:t>*</a:t>
            </a:r>
          </a:p>
        </p:txBody>
      </p: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35843" name="Content Placeholder 2"/>
          <p:cNvSpPr>
            <a:spLocks noGrp="1"/>
          </p:cNvSpPr>
          <p:nvPr>
            <p:ph idx="1"/>
          </p:nvPr>
        </p:nvSpPr>
        <p:spPr>
          <a:xfrm>
            <a:off x="609600" y="1295400"/>
            <a:ext cx="10972800" cy="4800600"/>
          </a:xfrm>
        </p:spPr>
        <p:txBody>
          <a:bodyPr/>
          <a:lstStyle/>
          <a:p>
            <a:pPr>
              <a:spcBef>
                <a:spcPts val="1200"/>
              </a:spcBef>
            </a:pPr>
            <a:r>
              <a:rPr lang="en-US" sz="2800" dirty="0" smtClean="0"/>
              <a:t>A chi-square hypothesis test can be used to determine if observed data follow a Poisson distribution</a:t>
            </a:r>
          </a:p>
          <a:p>
            <a:pPr>
              <a:spcBef>
                <a:spcPts val="1200"/>
              </a:spcBef>
            </a:pPr>
            <a:r>
              <a:rPr lang="en-US" sz="2400" dirty="0" smtClean="0"/>
              <a:t>A </a:t>
            </a:r>
            <a:r>
              <a:rPr lang="en-US" sz="2400" b="1" dirty="0" smtClean="0"/>
              <a:t>Poisson process </a:t>
            </a:r>
            <a:r>
              <a:rPr lang="en-US" sz="2400" dirty="0" smtClean="0"/>
              <a:t>has the following characteristics:</a:t>
            </a:r>
          </a:p>
          <a:p>
            <a:pPr lvl="1">
              <a:spcBef>
                <a:spcPts val="1200"/>
              </a:spcBef>
            </a:pPr>
            <a:r>
              <a:rPr lang="en-US" sz="2000" dirty="0" smtClean="0"/>
              <a:t>The experiment consists of counting the number of occurrences  of an event over a period of time, area, distance, or any other type of measurement</a:t>
            </a:r>
          </a:p>
          <a:p>
            <a:pPr lvl="1">
              <a:spcBef>
                <a:spcPts val="1200"/>
              </a:spcBef>
            </a:pPr>
            <a:r>
              <a:rPr lang="en-US" sz="2000" dirty="0" smtClean="0"/>
              <a:t>The mean of the Poisson distribution is the same for each equal interval of measurement</a:t>
            </a:r>
          </a:p>
          <a:p>
            <a:pPr lvl="1">
              <a:spcBef>
                <a:spcPts val="1200"/>
              </a:spcBef>
            </a:pPr>
            <a:r>
              <a:rPr lang="en-US" sz="2000" dirty="0" smtClean="0"/>
              <a:t>The number of occurrences during each equal interval has to be independent of the number of occurrences in the other intervals</a:t>
            </a:r>
          </a:p>
          <a:p>
            <a:pPr lvl="1">
              <a:spcBef>
                <a:spcPts val="1200"/>
              </a:spcBef>
            </a:pPr>
            <a:r>
              <a:rPr lang="en-US" sz="2000" dirty="0" smtClean="0"/>
              <a:t>The intervals that are defined in the Poisson process cannot be overlapping</a:t>
            </a:r>
          </a:p>
        </p:txBody>
      </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36867" name="Content Placeholder 2"/>
          <p:cNvSpPr>
            <a:spLocks noGrp="1"/>
          </p:cNvSpPr>
          <p:nvPr>
            <p:ph idx="1"/>
          </p:nvPr>
        </p:nvSpPr>
        <p:spPr>
          <a:xfrm>
            <a:off x="609600" y="1295400"/>
            <a:ext cx="10972800" cy="1371600"/>
          </a:xfrm>
        </p:spPr>
        <p:txBody>
          <a:bodyPr/>
          <a:lstStyle/>
          <a:p>
            <a:r>
              <a:rPr lang="en-US" sz="2400" b="1" smtClean="0"/>
              <a:t>Example:</a:t>
            </a:r>
            <a:r>
              <a:rPr lang="en-US" sz="2400" smtClean="0"/>
              <a:t> Chase Bank has recorded the number of arrivals at the drive-up window for randomly selected 10-minute intervals </a:t>
            </a:r>
          </a:p>
        </p:txBody>
      </p:sp>
      <p:graphicFrame>
        <p:nvGraphicFramePr>
          <p:cNvPr id="2" name="Table 1"/>
          <p:cNvGraphicFramePr>
            <a:graphicFrameLocks noGrp="1"/>
          </p:cNvGraphicFramePr>
          <p:nvPr/>
        </p:nvGraphicFramePr>
        <p:xfrm>
          <a:off x="5757333" y="2514601"/>
          <a:ext cx="5418666" cy="3509963"/>
        </p:xfrm>
        <a:graphic>
          <a:graphicData uri="http://schemas.openxmlformats.org/drawingml/2006/table">
            <a:tbl>
              <a:tblPr firstRow="1" bandRow="1">
                <a:tableStyleId>{5C22544A-7EE6-4342-B048-85BDC9FD1C3A}</a:tableStyleId>
              </a:tblPr>
              <a:tblGrid>
                <a:gridCol w="2709333"/>
                <a:gridCol w="2709333"/>
              </a:tblGrid>
              <a:tr h="914503">
                <a:tc>
                  <a:txBody>
                    <a:bodyPr/>
                    <a:lstStyle/>
                    <a:p>
                      <a:pPr algn="ctr"/>
                      <a:r>
                        <a:rPr lang="en-US" sz="1800" b="1" dirty="0" smtClean="0">
                          <a:solidFill>
                            <a:schemeClr val="tx1"/>
                          </a:solidFill>
                        </a:rPr>
                        <a:t>Number of arrivals in a 10-minute interval</a:t>
                      </a:r>
                      <a:endParaRPr lang="en-US" sz="1800" b="1" dirty="0">
                        <a:solidFill>
                          <a:schemeClr val="tx1"/>
                        </a:solidFill>
                      </a:endParaRPr>
                    </a:p>
                  </a:txBody>
                  <a:tcPr marL="121920" marR="12192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 Frequency,</a:t>
                      </a:r>
                    </a:p>
                    <a:p>
                      <a:pPr algn="ctr"/>
                      <a:r>
                        <a:rPr lang="en-US" sz="1800" b="1" i="1" baseline="0" dirty="0" err="1" smtClean="0">
                          <a:solidFill>
                            <a:schemeClr val="tx1"/>
                          </a:solidFill>
                        </a:rPr>
                        <a:t>f</a:t>
                      </a:r>
                      <a:r>
                        <a:rPr lang="en-US" sz="1800" b="1" baseline="-25000" dirty="0" err="1" smtClean="0">
                          <a:solidFill>
                            <a:schemeClr val="tx1"/>
                          </a:solidFill>
                        </a:rPr>
                        <a:t>o</a:t>
                      </a:r>
                      <a:endParaRPr lang="en-US" sz="1800" b="1" baseline="-25000" dirty="0" smtClean="0">
                        <a:solidFill>
                          <a:schemeClr val="tx1"/>
                        </a:solidFill>
                      </a:endParaRPr>
                    </a:p>
                  </a:txBody>
                  <a:tcPr marL="121920" marR="12192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80">
                <a:tc>
                  <a:txBody>
                    <a:bodyPr/>
                    <a:lstStyle/>
                    <a:p>
                      <a:pPr algn="ctr"/>
                      <a:r>
                        <a:rPr lang="en-US" sz="1800" b="0" dirty="0" smtClean="0">
                          <a:solidFill>
                            <a:schemeClr val="tx1"/>
                          </a:solidFill>
                        </a:rPr>
                        <a:t>0</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smtClean="0">
                          <a:solidFill>
                            <a:schemeClr val="tx1"/>
                          </a:solidFill>
                        </a:rPr>
                        <a:t>22</a:t>
                      </a:r>
                      <a:endParaRPr lang="en-US" sz="1800" b="0"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80">
                <a:tc>
                  <a:txBody>
                    <a:bodyPr/>
                    <a:lstStyle/>
                    <a:p>
                      <a:pPr algn="ctr"/>
                      <a:r>
                        <a:rPr lang="en-US" sz="1800" b="0" dirty="0" smtClean="0">
                          <a:solidFill>
                            <a:schemeClr val="tx1"/>
                          </a:solidFill>
                        </a:rPr>
                        <a:t>1</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smtClean="0">
                          <a:solidFill>
                            <a:schemeClr val="tx1"/>
                          </a:solidFill>
                        </a:rPr>
                        <a:t>10</a:t>
                      </a:r>
                      <a:endParaRPr lang="en-US" sz="1800" b="0"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80">
                <a:tc>
                  <a:txBody>
                    <a:bodyPr/>
                    <a:lstStyle/>
                    <a:p>
                      <a:pPr algn="ctr"/>
                      <a:r>
                        <a:rPr lang="en-US" sz="1800" b="0" dirty="0" smtClean="0">
                          <a:solidFill>
                            <a:schemeClr val="tx1"/>
                          </a:solidFill>
                        </a:rPr>
                        <a:t>2</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smtClean="0">
                          <a:solidFill>
                            <a:schemeClr val="tx1"/>
                          </a:solidFill>
                        </a:rPr>
                        <a:t>27</a:t>
                      </a:r>
                      <a:endParaRPr lang="en-US" sz="1800" b="0"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80">
                <a:tc>
                  <a:txBody>
                    <a:bodyPr/>
                    <a:lstStyle/>
                    <a:p>
                      <a:pPr algn="ctr"/>
                      <a:r>
                        <a:rPr lang="en-US" sz="1800" b="0" dirty="0" smtClean="0">
                          <a:solidFill>
                            <a:schemeClr val="tx1"/>
                          </a:solidFill>
                        </a:rPr>
                        <a:t>3</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smtClean="0">
                          <a:solidFill>
                            <a:schemeClr val="tx1"/>
                          </a:solidFill>
                        </a:rPr>
                        <a:t>22</a:t>
                      </a:r>
                      <a:endParaRPr lang="en-US" sz="1800" b="0"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80">
                <a:tc>
                  <a:txBody>
                    <a:bodyPr/>
                    <a:lstStyle/>
                    <a:p>
                      <a:pPr algn="ctr"/>
                      <a:r>
                        <a:rPr lang="en-US" sz="1800" b="0" dirty="0" smtClean="0">
                          <a:solidFill>
                            <a:schemeClr val="tx1"/>
                          </a:solidFill>
                        </a:rPr>
                        <a:t>4</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smtClean="0">
                          <a:solidFill>
                            <a:schemeClr val="tx1"/>
                          </a:solidFill>
                        </a:rPr>
                        <a:t>15</a:t>
                      </a:r>
                      <a:endParaRPr lang="en-US" sz="1800" b="0"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80">
                <a:tc>
                  <a:txBody>
                    <a:bodyPr/>
                    <a:lstStyle/>
                    <a:p>
                      <a:pPr algn="ctr"/>
                      <a:r>
                        <a:rPr lang="en-US" sz="1800" b="0" dirty="0" smtClean="0">
                          <a:solidFill>
                            <a:schemeClr val="tx1"/>
                          </a:solidFill>
                        </a:rPr>
                        <a:t>5</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smtClean="0">
                          <a:solidFill>
                            <a:schemeClr val="tx1"/>
                          </a:solidFill>
                        </a:rPr>
                        <a:t>  4</a:t>
                      </a:r>
                      <a:endParaRPr lang="en-US" sz="1800" b="0"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80">
                <a:tc>
                  <a:txBody>
                    <a:bodyPr/>
                    <a:lstStyle/>
                    <a:p>
                      <a:pPr algn="ctr"/>
                      <a:r>
                        <a:rPr lang="en-US" sz="1800" b="1" dirty="0" smtClean="0">
                          <a:solidFill>
                            <a:schemeClr val="tx1"/>
                          </a:solidFill>
                        </a:rPr>
                        <a:t>Total</a:t>
                      </a:r>
                      <a:endParaRPr lang="en-US" sz="1800" b="1"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1" dirty="0" smtClean="0">
                          <a:solidFill>
                            <a:schemeClr val="tx1"/>
                          </a:solidFill>
                        </a:rPr>
                        <a:t>100</a:t>
                      </a:r>
                      <a:endParaRPr lang="en-US" sz="1800" b="1"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Rectangle 2"/>
          <p:cNvSpPr/>
          <p:nvPr/>
        </p:nvSpPr>
        <p:spPr>
          <a:xfrm>
            <a:off x="660400" y="2667001"/>
            <a:ext cx="4724400" cy="1938992"/>
          </a:xfrm>
          <a:prstGeom prst="rect">
            <a:avLst/>
          </a:prstGeom>
        </p:spPr>
        <p:txBody>
          <a:bodyPr>
            <a:spAutoFit/>
          </a:bodyPr>
          <a:lstStyle/>
          <a:p>
            <a:pPr>
              <a:defRPr/>
            </a:pPr>
            <a:r>
              <a:rPr lang="en-US" sz="2400" dirty="0">
                <a:latin typeface="+mn-lt"/>
                <a:cs typeface="Arial" panose="020B0604020202020204" pitchFamily="34" charset="0"/>
              </a:rPr>
              <a:t>Using </a:t>
            </a:r>
            <a:r>
              <a:rPr lang="el-GR" sz="2400" i="1" dirty="0">
                <a:latin typeface="+mn-lt"/>
                <a:cs typeface="Arial" panose="020B0604020202020204" pitchFamily="34" charset="0"/>
              </a:rPr>
              <a:t>α</a:t>
            </a:r>
            <a:r>
              <a:rPr lang="en-US" sz="2400" dirty="0">
                <a:latin typeface="+mn-lt"/>
                <a:cs typeface="Arial" panose="020B0604020202020204" pitchFamily="34" charset="0"/>
              </a:rPr>
              <a:t> = 0.05, test to determine if the number of customers arriving over a 10-minute interval follows the Poisson probability distribution</a:t>
            </a:r>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41987" name="Content Placeholder 2"/>
          <p:cNvSpPr>
            <a:spLocks noGrp="1"/>
          </p:cNvSpPr>
          <p:nvPr>
            <p:ph idx="1"/>
          </p:nvPr>
        </p:nvSpPr>
        <p:spPr>
          <a:xfrm>
            <a:off x="838200" y="1371601"/>
            <a:ext cx="11049000" cy="4805363"/>
          </a:xfrm>
        </p:spPr>
        <p:txBody>
          <a:bodyPr/>
          <a:lstStyle/>
          <a:p>
            <a:pPr>
              <a:buFontTx/>
              <a:buNone/>
              <a:defRPr/>
            </a:pPr>
            <a:r>
              <a:rPr lang="en-US" sz="2400" b="1" dirty="0" smtClean="0">
                <a:solidFill>
                  <a:srgbClr val="00B400"/>
                </a:solidFill>
              </a:rPr>
              <a:t>Step 1: </a:t>
            </a:r>
            <a:r>
              <a:rPr lang="en-US" sz="2400" b="1" dirty="0" smtClean="0"/>
              <a:t>Identify the null and alternative hypotheses</a:t>
            </a:r>
          </a:p>
          <a:p>
            <a:pPr>
              <a:spcBef>
                <a:spcPct val="0"/>
              </a:spcBef>
              <a:buFontTx/>
              <a:buNone/>
              <a:defRPr/>
            </a:pPr>
            <a:endParaRPr lang="en-US" sz="1600" i="1" dirty="0" smtClean="0"/>
          </a:p>
          <a:p>
            <a:pPr>
              <a:spcBef>
                <a:spcPts val="1800"/>
              </a:spcBef>
              <a:buFontTx/>
              <a:buNone/>
              <a:defRPr/>
            </a:pPr>
            <a:r>
              <a:rPr lang="en-US" sz="2400" i="1" dirty="0" smtClean="0"/>
              <a:t>	H</a:t>
            </a:r>
            <a:r>
              <a:rPr lang="en-US" sz="2400" baseline="-25000" dirty="0" smtClean="0"/>
              <a:t>0 </a:t>
            </a:r>
            <a:r>
              <a:rPr lang="en-US" sz="2400" dirty="0" smtClean="0"/>
              <a:t>: The number of arrivals follows the Poisson distribution</a:t>
            </a:r>
            <a:endParaRPr lang="en-US" sz="2400" baseline="-25000" dirty="0" smtClean="0"/>
          </a:p>
          <a:p>
            <a:pPr>
              <a:buFontTx/>
              <a:buNone/>
              <a:defRPr/>
            </a:pPr>
            <a:r>
              <a:rPr lang="en-US" sz="2400" dirty="0" smtClean="0"/>
              <a:t>	</a:t>
            </a:r>
            <a:r>
              <a:rPr lang="en-US" sz="2400" i="1" dirty="0" smtClean="0"/>
              <a:t>H</a:t>
            </a:r>
            <a:r>
              <a:rPr lang="en-US" sz="2400" baseline="-25000" dirty="0" smtClean="0"/>
              <a:t>1 </a:t>
            </a:r>
            <a:r>
              <a:rPr lang="en-US" sz="2400" dirty="0" smtClean="0"/>
              <a:t>: Arrivals do not follow the Poisson distribution</a:t>
            </a:r>
          </a:p>
          <a:p>
            <a:pPr>
              <a:buFontTx/>
              <a:buNone/>
              <a:defRPr/>
            </a:pPr>
            <a:endParaRPr lang="en-US" sz="1800" dirty="0" smtClean="0"/>
          </a:p>
          <a:p>
            <a:pPr marL="342900" indent="-342900">
              <a:buFont typeface="Arial" panose="020B0604020202020204" pitchFamily="34" charset="0"/>
              <a:buChar char="•"/>
              <a:defRPr/>
            </a:pPr>
            <a:r>
              <a:rPr lang="en-US" sz="2400" dirty="0" smtClean="0"/>
              <a:t>Suppose </a:t>
            </a:r>
            <a:r>
              <a:rPr lang="el-GR" sz="2400" i="1" dirty="0" smtClean="0"/>
              <a:t>α</a:t>
            </a:r>
            <a:r>
              <a:rPr lang="en-US" sz="2400" dirty="0" smtClean="0"/>
              <a:t> = 0.05 is chosen for this test</a:t>
            </a:r>
            <a:endParaRPr lang="en-US" sz="1800" dirty="0" smtClean="0"/>
          </a:p>
          <a:p>
            <a:pPr>
              <a:buFontTx/>
              <a:buNone/>
              <a:defRPr/>
            </a:pPr>
            <a:endParaRPr lang="en-US" sz="1600" dirty="0" smtClean="0"/>
          </a:p>
        </p:txBody>
      </p:sp>
      <p:sp>
        <p:nvSpPr>
          <p:cNvPr id="6" name="Rectangle 5"/>
          <p:cNvSpPr/>
          <p:nvPr/>
        </p:nvSpPr>
        <p:spPr>
          <a:xfrm>
            <a:off x="767645" y="2257778"/>
            <a:ext cx="99568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38915" name="Content Placeholder 2"/>
          <p:cNvSpPr>
            <a:spLocks noGrp="1"/>
          </p:cNvSpPr>
          <p:nvPr>
            <p:ph idx="1"/>
          </p:nvPr>
        </p:nvSpPr>
        <p:spPr>
          <a:xfrm>
            <a:off x="677333" y="1275645"/>
            <a:ext cx="9900355" cy="4765718"/>
          </a:xfrm>
        </p:spPr>
        <p:txBody>
          <a:bodyPr/>
          <a:lstStyle/>
          <a:p>
            <a:pPr>
              <a:buFontTx/>
              <a:buNone/>
            </a:pPr>
            <a:r>
              <a:rPr lang="en-US" sz="2400" b="1" dirty="0" smtClean="0">
                <a:solidFill>
                  <a:srgbClr val="00B400"/>
                </a:solidFill>
              </a:rPr>
              <a:t>Step 2: </a:t>
            </a:r>
            <a:r>
              <a:rPr lang="en-US" sz="2400" b="1" dirty="0" smtClean="0"/>
              <a:t>Calculate the expected frequencies</a:t>
            </a:r>
          </a:p>
          <a:p>
            <a:pPr>
              <a:spcBef>
                <a:spcPts val="1800"/>
              </a:spcBef>
            </a:pPr>
            <a:r>
              <a:rPr lang="en-US" sz="2400" dirty="0" smtClean="0"/>
              <a:t>The </a:t>
            </a:r>
            <a:r>
              <a:rPr lang="en-US" sz="2400" b="1" dirty="0" smtClean="0"/>
              <a:t>expected frequencies, </a:t>
            </a:r>
            <a:r>
              <a:rPr lang="en-US" sz="2400" b="1" i="1" dirty="0" err="1" smtClean="0"/>
              <a:t>f</a:t>
            </a:r>
            <a:r>
              <a:rPr lang="en-US" sz="2400" b="1" i="1" baseline="-25000" dirty="0" err="1" smtClean="0"/>
              <a:t>e</a:t>
            </a:r>
            <a:r>
              <a:rPr lang="en-US" sz="2400" b="1" i="1" baseline="-25000" dirty="0" smtClean="0"/>
              <a:t> </a:t>
            </a:r>
            <a:r>
              <a:rPr lang="en-US" sz="2400" dirty="0" smtClean="0"/>
              <a:t>, depend on the Poisson probabilities for each number of arrivals</a:t>
            </a:r>
          </a:p>
          <a:p>
            <a:pPr>
              <a:spcBef>
                <a:spcPts val="1800"/>
              </a:spcBef>
            </a:pPr>
            <a:endParaRPr lang="en-US" sz="2400" dirty="0" smtClean="0"/>
          </a:p>
        </p:txBody>
      </p:sp>
      <p:graphicFrame>
        <p:nvGraphicFramePr>
          <p:cNvPr id="38916" name="Object 1"/>
          <p:cNvGraphicFramePr>
            <a:graphicFrameLocks noChangeAspect="1"/>
          </p:cNvGraphicFramePr>
          <p:nvPr/>
        </p:nvGraphicFramePr>
        <p:xfrm>
          <a:off x="3397956" y="2986795"/>
          <a:ext cx="2633133" cy="960437"/>
        </p:xfrm>
        <a:graphic>
          <a:graphicData uri="http://schemas.openxmlformats.org/presentationml/2006/ole">
            <p:oleObj spid="_x0000_s1267714" name="Equation" r:id="rId3" imgW="863225" imgH="418918" progId="">
              <p:embed/>
            </p:oleObj>
          </a:graphicData>
        </a:graphic>
      </p:graphicFrame>
      <p:sp>
        <p:nvSpPr>
          <p:cNvPr id="43013" name="Rectangle 2"/>
          <p:cNvSpPr>
            <a:spLocks noChangeArrowheads="1"/>
          </p:cNvSpPr>
          <p:nvPr/>
        </p:nvSpPr>
        <p:spPr bwMode="auto">
          <a:xfrm>
            <a:off x="1219200" y="4237038"/>
            <a:ext cx="9956800" cy="163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000" dirty="0" smtClean="0">
                <a:latin typeface="+mn-lt"/>
                <a:cs typeface="Arial" panose="020B0604020202020204" pitchFamily="34" charset="0"/>
              </a:rPr>
              <a:t>where:</a:t>
            </a:r>
          </a:p>
          <a:p>
            <a:pPr eaLnBrk="1" hangingPunct="1">
              <a:lnSpc>
                <a:spcPct val="100000"/>
              </a:lnSpc>
              <a:spcBef>
                <a:spcPct val="0"/>
              </a:spcBef>
              <a:buFontTx/>
              <a:buNone/>
              <a:defRPr/>
            </a:pPr>
            <a:r>
              <a:rPr lang="en-US" sz="2000" i="1" dirty="0" smtClean="0">
                <a:latin typeface="+mn-lt"/>
                <a:cs typeface="Arial" panose="020B0604020202020204" pitchFamily="34" charset="0"/>
              </a:rPr>
              <a:t>	x </a:t>
            </a:r>
            <a:r>
              <a:rPr lang="en-US" sz="2000" dirty="0" smtClean="0">
                <a:latin typeface="+mn-lt"/>
                <a:cs typeface="Arial" panose="020B0604020202020204" pitchFamily="34" charset="0"/>
              </a:rPr>
              <a:t>= The number of occurrences of interest over the interval</a:t>
            </a:r>
          </a:p>
          <a:p>
            <a:pPr eaLnBrk="1" hangingPunct="1">
              <a:lnSpc>
                <a:spcPct val="100000"/>
              </a:lnSpc>
              <a:spcBef>
                <a:spcPct val="0"/>
              </a:spcBef>
              <a:buFontTx/>
              <a:buNone/>
              <a:defRPr/>
            </a:pPr>
            <a:r>
              <a:rPr lang="en-US" sz="2000" dirty="0" smtClean="0">
                <a:latin typeface="+mn-lt"/>
                <a:cs typeface="Arial" panose="020B0604020202020204" pitchFamily="34" charset="0"/>
              </a:rPr>
              <a:t>	</a:t>
            </a:r>
            <a:r>
              <a:rPr lang="el-GR" sz="2000" i="1" dirty="0" smtClean="0">
                <a:latin typeface="+mn-lt"/>
                <a:cs typeface="Arial" panose="020B0604020202020204" pitchFamily="34" charset="0"/>
              </a:rPr>
              <a:t>λ</a:t>
            </a:r>
            <a:r>
              <a:rPr lang="en-US" sz="2000" dirty="0" smtClean="0">
                <a:latin typeface="+mn-lt"/>
                <a:cs typeface="Arial" panose="020B0604020202020204" pitchFamily="34" charset="0"/>
              </a:rPr>
              <a:t> = The mean number of occurrences over the interval</a:t>
            </a:r>
          </a:p>
          <a:p>
            <a:pPr eaLnBrk="1" hangingPunct="1">
              <a:lnSpc>
                <a:spcPct val="100000"/>
              </a:lnSpc>
              <a:spcBef>
                <a:spcPct val="0"/>
              </a:spcBef>
              <a:buFontTx/>
              <a:buNone/>
              <a:defRPr/>
            </a:pPr>
            <a:r>
              <a:rPr lang="en-US" sz="2000" i="1" dirty="0" smtClean="0">
                <a:latin typeface="+mn-lt"/>
                <a:cs typeface="Arial" panose="020B0604020202020204" pitchFamily="34" charset="0"/>
              </a:rPr>
              <a:t>	e</a:t>
            </a:r>
            <a:r>
              <a:rPr lang="en-US" sz="2000" dirty="0" smtClean="0">
                <a:latin typeface="+mn-lt"/>
                <a:cs typeface="Arial" panose="020B0604020202020204" pitchFamily="34" charset="0"/>
              </a:rPr>
              <a:t> = 2.71828</a:t>
            </a:r>
          </a:p>
          <a:p>
            <a:pPr eaLnBrk="1" hangingPunct="1">
              <a:lnSpc>
                <a:spcPct val="100000"/>
              </a:lnSpc>
              <a:spcBef>
                <a:spcPct val="0"/>
              </a:spcBef>
              <a:buFontTx/>
              <a:buNone/>
              <a:defRPr/>
            </a:pPr>
            <a:r>
              <a:rPr lang="en-US" sz="2000" i="1" dirty="0" smtClean="0">
                <a:latin typeface="+mn-lt"/>
                <a:cs typeface="Arial" panose="020B0604020202020204" pitchFamily="34" charset="0"/>
              </a:rPr>
              <a:t>           P</a:t>
            </a:r>
            <a:r>
              <a:rPr lang="en-US" sz="2000" dirty="0" smtClean="0">
                <a:latin typeface="+mn-lt"/>
                <a:cs typeface="Arial" panose="020B0604020202020204" pitchFamily="34" charset="0"/>
              </a:rPr>
              <a:t>(</a:t>
            </a:r>
            <a:r>
              <a:rPr lang="en-US" sz="2000" i="1" dirty="0" smtClean="0">
                <a:latin typeface="+mn-lt"/>
                <a:cs typeface="Arial" panose="020B0604020202020204" pitchFamily="34" charset="0"/>
              </a:rPr>
              <a:t>x</a:t>
            </a:r>
            <a:r>
              <a:rPr lang="en-US" sz="2000" dirty="0" smtClean="0">
                <a:latin typeface="+mn-lt"/>
                <a:cs typeface="Arial" panose="020B0604020202020204" pitchFamily="34" charset="0"/>
              </a:rPr>
              <a:t>) = The probability of exactly </a:t>
            </a:r>
            <a:r>
              <a:rPr lang="en-US" sz="2000" i="1" dirty="0" smtClean="0">
                <a:latin typeface="+mn-lt"/>
                <a:cs typeface="Arial" panose="020B0604020202020204" pitchFamily="34" charset="0"/>
              </a:rPr>
              <a:t>x </a:t>
            </a:r>
            <a:r>
              <a:rPr lang="en-US" sz="2000" dirty="0" smtClean="0">
                <a:latin typeface="+mn-lt"/>
                <a:cs typeface="Arial" panose="020B0604020202020204" pitchFamily="34" charset="0"/>
              </a:rPr>
              <a:t>occurrences over the interval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383822"/>
            <a:ext cx="11763021" cy="5779911"/>
          </a:xfrm>
        </p:spPr>
        <p:txBody>
          <a:bodyPr>
            <a:noAutofit/>
          </a:bodyPr>
          <a:lstStyle/>
          <a:p>
            <a:pPr>
              <a:buNone/>
            </a:pPr>
            <a:r>
              <a:rPr lang="en-US" sz="2400" b="1" dirty="0" smtClean="0">
                <a:solidFill>
                  <a:srgbClr val="00B050"/>
                </a:solidFill>
              </a:rPr>
              <a:t>Pareto chart</a:t>
            </a:r>
          </a:p>
          <a:p>
            <a:pPr>
              <a:buNone/>
            </a:pPr>
            <a:r>
              <a:rPr lang="en-US" sz="2400" dirty="0" smtClean="0">
                <a:solidFill>
                  <a:schemeClr val="tx1"/>
                </a:solidFill>
              </a:rPr>
              <a:t>Pareto charts are based on the Pareto Principle postulated by </a:t>
            </a:r>
            <a:r>
              <a:rPr lang="en-US" sz="2400" dirty="0" err="1" smtClean="0">
                <a:solidFill>
                  <a:schemeClr val="tx1"/>
                </a:solidFill>
              </a:rPr>
              <a:t>Vilfred</a:t>
            </a:r>
            <a:r>
              <a:rPr lang="en-US" sz="2400" dirty="0" smtClean="0">
                <a:solidFill>
                  <a:schemeClr val="tx1"/>
                </a:solidFill>
              </a:rPr>
              <a:t> Pareto in the 19</a:t>
            </a:r>
            <a:r>
              <a:rPr lang="en-US" sz="2400" baseline="30000" dirty="0" smtClean="0">
                <a:solidFill>
                  <a:schemeClr val="tx1"/>
                </a:solidFill>
              </a:rPr>
              <a:t>th</a:t>
            </a:r>
            <a:r>
              <a:rPr lang="en-US" sz="2400" dirty="0" smtClean="0">
                <a:solidFill>
                  <a:schemeClr val="tx1"/>
                </a:solidFill>
              </a:rPr>
              <a:t> century. While conducting research on wealth and poverty, he found that wealth was concentrated in the hands of the few and poverty in the hands of the many.</a:t>
            </a:r>
          </a:p>
          <a:p>
            <a:pPr>
              <a:buNone/>
            </a:pPr>
            <a:endParaRPr lang="en-US" sz="2400" dirty="0" smtClean="0">
              <a:solidFill>
                <a:schemeClr val="tx1"/>
              </a:solidFill>
            </a:endParaRPr>
          </a:p>
          <a:p>
            <a:pPr>
              <a:buNone/>
            </a:pPr>
            <a:r>
              <a:rPr lang="en-US" sz="2400" dirty="0" smtClean="0">
                <a:solidFill>
                  <a:schemeClr val="tx1"/>
                </a:solidFill>
              </a:rPr>
              <a:t>The principle is based on the unequal distribution of things in the universe. It is the law of the "significant few versus the trivial many." The significant few things will generally make up 80% of the whole, while the trivial many will make up about 20%.</a:t>
            </a:r>
          </a:p>
          <a:p>
            <a:pPr>
              <a:buNone/>
            </a:pPr>
            <a:endParaRPr lang="en-US" sz="2400" dirty="0" smtClean="0">
              <a:solidFill>
                <a:schemeClr val="tx1"/>
              </a:solidFill>
            </a:endParaRPr>
          </a:p>
          <a:p>
            <a:pPr>
              <a:buNone/>
            </a:pPr>
            <a:r>
              <a:rPr lang="en-US" sz="2400" dirty="0" smtClean="0">
                <a:solidFill>
                  <a:schemeClr val="tx1"/>
                </a:solidFill>
              </a:rPr>
              <a:t>The charts illustrated the bars in decreasing order of their value, highlighting the most important factors. The purpose of a Pareto chart is to separate the significant aspects of a problem from the trivial ones</a:t>
            </a:r>
          </a:p>
          <a:p>
            <a:pPr marL="857250" lvl="2" indent="0" algn="just">
              <a:buNone/>
            </a:pPr>
            <a:endParaRPr lang="en-US" sz="22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39939" name="Content Placeholder 2"/>
          <p:cNvSpPr>
            <a:spLocks noGrp="1"/>
          </p:cNvSpPr>
          <p:nvPr>
            <p:ph idx="1"/>
          </p:nvPr>
        </p:nvSpPr>
        <p:spPr>
          <a:xfrm>
            <a:off x="677334" y="1196623"/>
            <a:ext cx="11164710" cy="4844740"/>
          </a:xfrm>
        </p:spPr>
        <p:txBody>
          <a:bodyPr/>
          <a:lstStyle/>
          <a:p>
            <a:pPr>
              <a:buFontTx/>
              <a:buNone/>
            </a:pPr>
            <a:r>
              <a:rPr lang="en-US" sz="2400" b="1" dirty="0" smtClean="0">
                <a:solidFill>
                  <a:srgbClr val="00B400"/>
                </a:solidFill>
              </a:rPr>
              <a:t>Step 2: </a:t>
            </a:r>
            <a:r>
              <a:rPr lang="en-US" sz="1800" b="1" dirty="0" smtClean="0">
                <a:solidFill>
                  <a:srgbClr val="00B400"/>
                </a:solidFill>
              </a:rPr>
              <a:t>(continued)</a:t>
            </a:r>
            <a:r>
              <a:rPr lang="en-US" sz="2400" b="1" dirty="0" smtClean="0"/>
              <a:t> Calculate the expected frequencies</a:t>
            </a:r>
          </a:p>
          <a:p>
            <a:endParaRPr lang="en-US" sz="2400" dirty="0" smtClean="0"/>
          </a:p>
          <a:p>
            <a:r>
              <a:rPr lang="en-US" sz="2400" dirty="0" smtClean="0"/>
              <a:t>First calculate</a:t>
            </a:r>
            <a:r>
              <a:rPr lang="en-US" sz="2400" b="1" dirty="0" smtClean="0"/>
              <a:t> </a:t>
            </a:r>
            <a:r>
              <a:rPr lang="el-GR" sz="2400" i="1" dirty="0" smtClean="0"/>
              <a:t>λ</a:t>
            </a:r>
            <a:r>
              <a:rPr lang="en-US" sz="2400" dirty="0" smtClean="0"/>
              <a:t>, the mean of the Poisson distribution:</a:t>
            </a:r>
            <a:endParaRPr lang="en-US" sz="2400" b="1" dirty="0" smtClean="0"/>
          </a:p>
        </p:txBody>
      </p:sp>
      <p:graphicFrame>
        <p:nvGraphicFramePr>
          <p:cNvPr id="39940" name="Object 1"/>
          <p:cNvGraphicFramePr>
            <a:graphicFrameLocks noChangeAspect="1"/>
          </p:cNvGraphicFramePr>
          <p:nvPr/>
        </p:nvGraphicFramePr>
        <p:xfrm>
          <a:off x="1219201" y="3038476"/>
          <a:ext cx="10045700" cy="2225675"/>
        </p:xfrm>
        <a:graphic>
          <a:graphicData uri="http://schemas.openxmlformats.org/presentationml/2006/ole">
            <p:oleObj spid="_x0000_s1268738" name="Equation" r:id="rId3" imgW="4305300" imgH="1270000" progId="">
              <p:embed/>
            </p:oleObj>
          </a:graphicData>
        </a:graphic>
      </p:graphicFrame>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p:cNvPicPr>
            <a:picLocks noChangeAspect="1" noChangeArrowheads="1"/>
          </p:cNvPicPr>
          <p:nvPr/>
        </p:nvPicPr>
        <p:blipFill>
          <a:blip r:embed="rId2" cstate="print"/>
          <a:srcRect/>
          <a:stretch>
            <a:fillRect/>
          </a:stretch>
        </p:blipFill>
        <p:spPr bwMode="auto">
          <a:xfrm>
            <a:off x="5791200" y="2743201"/>
            <a:ext cx="4673600" cy="3662363"/>
          </a:xfrm>
          <a:prstGeom prst="rect">
            <a:avLst/>
          </a:prstGeom>
          <a:noFill/>
          <a:ln w="9525">
            <a:noFill/>
            <a:miter lim="800000"/>
            <a:headEnd/>
            <a:tailEnd/>
          </a:ln>
          <a:effectLst/>
        </p:spPr>
      </p:pic>
      <p:sp>
        <p:nvSpPr>
          <p:cNvPr id="40963"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40964" name="Content Placeholder 2"/>
          <p:cNvSpPr>
            <a:spLocks noGrp="1"/>
          </p:cNvSpPr>
          <p:nvPr>
            <p:ph idx="1"/>
          </p:nvPr>
        </p:nvSpPr>
        <p:spPr>
          <a:xfrm>
            <a:off x="609600" y="1295400"/>
            <a:ext cx="10972800" cy="1371600"/>
          </a:xfrm>
        </p:spPr>
        <p:txBody>
          <a:bodyPr>
            <a:normAutofit lnSpcReduction="10000"/>
          </a:bodyPr>
          <a:lstStyle/>
          <a:p>
            <a:pPr>
              <a:buFontTx/>
              <a:buNone/>
            </a:pPr>
            <a:r>
              <a:rPr lang="en-US" sz="2400" b="1" smtClean="0">
                <a:solidFill>
                  <a:srgbClr val="00B400"/>
                </a:solidFill>
              </a:rPr>
              <a:t>Step 2: </a:t>
            </a:r>
            <a:r>
              <a:rPr lang="en-US" sz="1800" b="1" smtClean="0">
                <a:solidFill>
                  <a:srgbClr val="00B400"/>
                </a:solidFill>
              </a:rPr>
              <a:t>(continued)</a:t>
            </a:r>
            <a:r>
              <a:rPr lang="en-US" sz="2400" b="1" smtClean="0"/>
              <a:t> Calculate the expected frequencies</a:t>
            </a:r>
          </a:p>
          <a:p>
            <a:pPr>
              <a:spcBef>
                <a:spcPts val="1800"/>
              </a:spcBef>
            </a:pPr>
            <a:r>
              <a:rPr lang="en-US" sz="2400" smtClean="0"/>
              <a:t>Using Table 2 in Appendix A with </a:t>
            </a:r>
            <a:r>
              <a:rPr lang="el-GR" sz="2400" i="1" smtClean="0"/>
              <a:t>λ</a:t>
            </a:r>
            <a:r>
              <a:rPr lang="en-US" sz="2400" smtClean="0"/>
              <a:t> = 2.10, we find the probabilities for </a:t>
            </a:r>
            <a:r>
              <a:rPr lang="en-US" sz="2400" i="1" smtClean="0"/>
              <a:t>x</a:t>
            </a:r>
            <a:r>
              <a:rPr lang="en-US" sz="2400" smtClean="0"/>
              <a:t> = 0 to </a:t>
            </a:r>
            <a:r>
              <a:rPr lang="en-US" sz="2400" i="1" smtClean="0"/>
              <a:t>x</a:t>
            </a:r>
            <a:r>
              <a:rPr lang="en-US" sz="2400" smtClean="0"/>
              <a:t> = 5:</a:t>
            </a:r>
            <a:endParaRPr lang="en-US" sz="2400" b="1" smtClean="0"/>
          </a:p>
        </p:txBody>
      </p:sp>
      <p:sp>
        <p:nvSpPr>
          <p:cNvPr id="2" name="Rounded Rectangle 1"/>
          <p:cNvSpPr/>
          <p:nvPr/>
        </p:nvSpPr>
        <p:spPr>
          <a:xfrm>
            <a:off x="5689600" y="2743200"/>
            <a:ext cx="2133600" cy="183197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 name="Rounded Rectangle 2"/>
          <p:cNvSpPr/>
          <p:nvPr/>
        </p:nvSpPr>
        <p:spPr>
          <a:xfrm>
            <a:off x="5842000" y="4648201"/>
            <a:ext cx="508000" cy="175736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Left Brace 3"/>
          <p:cNvSpPr/>
          <p:nvPr/>
        </p:nvSpPr>
        <p:spPr>
          <a:xfrm>
            <a:off x="6553200" y="4648201"/>
            <a:ext cx="254000" cy="1757363"/>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40968" name="Rectangle 4"/>
          <p:cNvSpPr>
            <a:spLocks noChangeArrowheads="1"/>
          </p:cNvSpPr>
          <p:nvPr/>
        </p:nvSpPr>
        <p:spPr bwMode="auto">
          <a:xfrm>
            <a:off x="711200" y="5029200"/>
            <a:ext cx="4419600" cy="923330"/>
          </a:xfrm>
          <a:prstGeom prst="rect">
            <a:avLst/>
          </a:prstGeom>
          <a:noFill/>
          <a:ln w="9525">
            <a:noFill/>
            <a:miter lim="800000"/>
            <a:headEnd/>
            <a:tailEnd/>
          </a:ln>
        </p:spPr>
        <p:txBody>
          <a:bodyPr>
            <a:spAutoFit/>
          </a:bodyPr>
          <a:lstStyle/>
          <a:p>
            <a:pPr eaLnBrk="1" hangingPunct="1"/>
            <a:r>
              <a:rPr lang="en-US"/>
              <a:t>There is no upper limit to the number of arrivals per interval, so change the last interval to “5 or more”</a:t>
            </a:r>
          </a:p>
        </p:txBody>
      </p:sp>
      <p:cxnSp>
        <p:nvCxnSpPr>
          <p:cNvPr id="9" name="Straight Arrow Connector 8"/>
          <p:cNvCxnSpPr>
            <a:endCxn id="3" idx="1"/>
          </p:cNvCxnSpPr>
          <p:nvPr/>
        </p:nvCxnSpPr>
        <p:spPr>
          <a:xfrm flipV="1">
            <a:off x="5080000" y="5527675"/>
            <a:ext cx="762000" cy="1016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nvGraphicFramePr>
        <p:xfrm>
          <a:off x="1422400" y="1670050"/>
          <a:ext cx="9245600" cy="3511549"/>
        </p:xfrm>
        <a:graphic>
          <a:graphicData uri="http://schemas.openxmlformats.org/drawingml/2006/table">
            <a:tbl>
              <a:tblPr firstRow="1" bandRow="1">
                <a:tableStyleId>{5C22544A-7EE6-4342-B048-85BDC9FD1C3A}</a:tableStyleId>
              </a:tblPr>
              <a:tblGrid>
                <a:gridCol w="2540000"/>
                <a:gridCol w="2235200"/>
                <a:gridCol w="2235200"/>
                <a:gridCol w="2235200"/>
              </a:tblGrid>
              <a:tr h="914731">
                <a:tc>
                  <a:txBody>
                    <a:bodyPr/>
                    <a:lstStyle/>
                    <a:p>
                      <a:pPr algn="ctr"/>
                      <a:r>
                        <a:rPr lang="en-US" sz="1800" b="1" dirty="0" smtClean="0">
                          <a:solidFill>
                            <a:schemeClr val="tx1"/>
                          </a:solidFill>
                        </a:rPr>
                        <a:t>Number of arrivals in a 10-minute interval</a:t>
                      </a:r>
                      <a:endParaRPr lang="en-US" sz="1800" b="1" dirty="0">
                        <a:solidFill>
                          <a:schemeClr val="tx1"/>
                        </a:solidFill>
                      </a:endParaRPr>
                    </a:p>
                  </a:txBody>
                  <a:tcPr marL="121920" marR="12192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 Poisson</a:t>
                      </a:r>
                      <a:r>
                        <a:rPr lang="en-US" sz="1800" b="1" baseline="0" dirty="0" smtClean="0">
                          <a:solidFill>
                            <a:schemeClr val="tx1"/>
                          </a:solidFill>
                        </a:rPr>
                        <a:t> Probabilities</a:t>
                      </a:r>
                      <a:endParaRPr lang="en-US" sz="1800" b="1" dirty="0" smtClean="0">
                        <a:solidFill>
                          <a:schemeClr val="tx1"/>
                        </a:solidFill>
                      </a:endParaRPr>
                    </a:p>
                  </a:txBody>
                  <a:tcPr marL="121920" marR="12192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Observations</a:t>
                      </a:r>
                      <a:endParaRPr lang="en-US" sz="1800" b="1" baseline="-25000" dirty="0" smtClean="0">
                        <a:solidFill>
                          <a:schemeClr val="tx1"/>
                        </a:solidFill>
                      </a:endParaRPr>
                    </a:p>
                  </a:txBody>
                  <a:tcPr marL="121920" marR="121920" marT="45736" marB="457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Expected frequencies,</a:t>
                      </a:r>
                    </a:p>
                    <a:p>
                      <a:pPr algn="ctr"/>
                      <a:r>
                        <a:rPr lang="en-US" sz="1800" b="1" i="1" dirty="0" err="1" smtClean="0">
                          <a:solidFill>
                            <a:schemeClr val="tx1"/>
                          </a:solidFill>
                        </a:rPr>
                        <a:t>f</a:t>
                      </a:r>
                      <a:r>
                        <a:rPr lang="en-US" sz="1800" b="1" baseline="-25000" dirty="0" err="1" smtClean="0">
                          <a:solidFill>
                            <a:schemeClr val="tx1"/>
                          </a:solidFill>
                        </a:rPr>
                        <a:t>e</a:t>
                      </a:r>
                      <a:endParaRPr lang="en-US" sz="1800" b="1" baseline="-25000" dirty="0" smtClean="0">
                        <a:solidFill>
                          <a:schemeClr val="tx1"/>
                        </a:solidFill>
                      </a:endParaRPr>
                    </a:p>
                  </a:txBody>
                  <a:tcPr marL="121920" marR="121920" marT="45736" marB="457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74">
                <a:tc>
                  <a:txBody>
                    <a:bodyPr/>
                    <a:lstStyle/>
                    <a:p>
                      <a:pPr algn="ctr"/>
                      <a:r>
                        <a:rPr lang="en-US" sz="1800" b="0" dirty="0" smtClean="0">
                          <a:solidFill>
                            <a:schemeClr val="tx1"/>
                          </a:solidFill>
                        </a:rPr>
                        <a:t>0</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0.1225</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100</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12.25</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74">
                <a:tc>
                  <a:txBody>
                    <a:bodyPr/>
                    <a:lstStyle/>
                    <a:p>
                      <a:pPr algn="ctr"/>
                      <a:r>
                        <a:rPr lang="en-US" sz="1800" b="0" dirty="0" smtClean="0">
                          <a:solidFill>
                            <a:schemeClr val="tx1"/>
                          </a:solidFill>
                        </a:rPr>
                        <a:t>1</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0.2572</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100</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25.72</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74">
                <a:tc>
                  <a:txBody>
                    <a:bodyPr/>
                    <a:lstStyle/>
                    <a:p>
                      <a:pPr algn="ctr"/>
                      <a:r>
                        <a:rPr lang="en-US" sz="1800" b="0" dirty="0" smtClean="0">
                          <a:solidFill>
                            <a:schemeClr val="tx1"/>
                          </a:solidFill>
                        </a:rPr>
                        <a:t>2</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0.2700</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100</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27.00</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74">
                <a:tc>
                  <a:txBody>
                    <a:bodyPr/>
                    <a:lstStyle/>
                    <a:p>
                      <a:pPr algn="ctr"/>
                      <a:r>
                        <a:rPr lang="en-US" sz="1800" b="0" dirty="0" smtClean="0">
                          <a:solidFill>
                            <a:schemeClr val="tx1"/>
                          </a:solidFill>
                        </a:rPr>
                        <a:t>3</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0.1890</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100</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18.90</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74">
                <a:tc>
                  <a:txBody>
                    <a:bodyPr/>
                    <a:lstStyle/>
                    <a:p>
                      <a:pPr algn="ctr"/>
                      <a:r>
                        <a:rPr lang="en-US" sz="1800" b="0" dirty="0" smtClean="0">
                          <a:solidFill>
                            <a:schemeClr val="tx1"/>
                          </a:solidFill>
                        </a:rPr>
                        <a:t>4</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0.0992</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100</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9.92</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74">
                <a:tc>
                  <a:txBody>
                    <a:bodyPr/>
                    <a:lstStyle/>
                    <a:p>
                      <a:pPr algn="ctr"/>
                      <a:r>
                        <a:rPr lang="en-US" sz="1800" b="0" dirty="0" smtClean="0">
                          <a:solidFill>
                            <a:schemeClr val="tx1"/>
                          </a:solidFill>
                        </a:rPr>
                        <a:t>5 or more</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0.0621</a:t>
                      </a:r>
                      <a:endParaRPr lang="en-US" sz="1800" b="0"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100</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6.21</a:t>
                      </a:r>
                      <a:endParaRPr lang="en-US" sz="1800" b="0"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74">
                <a:tc>
                  <a:txBody>
                    <a:bodyPr/>
                    <a:lstStyle/>
                    <a:p>
                      <a:pPr algn="ctr"/>
                      <a:r>
                        <a:rPr lang="en-US" sz="1800" b="1" dirty="0" smtClean="0">
                          <a:solidFill>
                            <a:schemeClr val="tx1"/>
                          </a:solidFill>
                        </a:rPr>
                        <a:t>Total</a:t>
                      </a:r>
                      <a:endParaRPr lang="en-US" sz="1800" b="1"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dirty="0">
                        <a:solidFill>
                          <a:schemeClr val="tx1"/>
                        </a:solidFill>
                      </a:endParaRPr>
                    </a:p>
                  </a:txBody>
                  <a:tcPr marL="121920" marR="121920"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100</a:t>
                      </a:r>
                      <a:endParaRPr lang="en-US" sz="1800" b="1" dirty="0">
                        <a:solidFill>
                          <a:schemeClr val="tx1"/>
                        </a:solidFill>
                      </a:endParaRPr>
                    </a:p>
                  </a:txBody>
                  <a:tcPr marL="121920" marR="12192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2033"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2" name="Rectangle 1"/>
          <p:cNvSpPr/>
          <p:nvPr/>
        </p:nvSpPr>
        <p:spPr>
          <a:xfrm>
            <a:off x="8534400" y="1600200"/>
            <a:ext cx="2032000" cy="3581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2035" name="TextBox 2"/>
          <p:cNvSpPr txBox="1">
            <a:spLocks noChangeArrowheads="1"/>
          </p:cNvSpPr>
          <p:nvPr/>
        </p:nvSpPr>
        <p:spPr bwMode="auto">
          <a:xfrm>
            <a:off x="8312151" y="5203825"/>
            <a:ext cx="1727200" cy="381000"/>
          </a:xfrm>
          <a:prstGeom prst="rect">
            <a:avLst/>
          </a:prstGeom>
          <a:noFill/>
          <a:ln w="9525">
            <a:noFill/>
            <a:miter lim="800000"/>
            <a:headEnd/>
            <a:tailEnd/>
          </a:ln>
        </p:spPr>
        <p:txBody>
          <a:bodyPr>
            <a:spAutoFit/>
          </a:bodyPr>
          <a:lstStyle/>
          <a:p>
            <a:pPr eaLnBrk="1" hangingPunct="1"/>
            <a:r>
              <a:rPr lang="en-US"/>
              <a:t>Example:</a:t>
            </a:r>
          </a:p>
        </p:txBody>
      </p:sp>
      <p:graphicFrame>
        <p:nvGraphicFramePr>
          <p:cNvPr id="42036" name="Object 3"/>
          <p:cNvGraphicFramePr>
            <a:graphicFrameLocks noChangeAspect="1"/>
          </p:cNvGraphicFramePr>
          <p:nvPr/>
        </p:nvGraphicFramePr>
        <p:xfrm>
          <a:off x="8439152" y="5627688"/>
          <a:ext cx="3346449" cy="392112"/>
        </p:xfrm>
        <a:graphic>
          <a:graphicData uri="http://schemas.openxmlformats.org/presentationml/2006/ole">
            <p:oleObj spid="_x0000_s1269762" name="Equation" r:id="rId3" imgW="1295400" imgH="203200" progId="">
              <p:embed/>
            </p:oleObj>
          </a:graphicData>
        </a:graphic>
      </p:graphicFrame>
      <p:cxnSp>
        <p:nvCxnSpPr>
          <p:cNvPr id="8" name="Straight Arrow Connector 7"/>
          <p:cNvCxnSpPr>
            <a:endCxn id="3" idx="5"/>
          </p:cNvCxnSpPr>
          <p:nvPr/>
        </p:nvCxnSpPr>
        <p:spPr>
          <a:xfrm flipH="1" flipV="1">
            <a:off x="9838267" y="4745038"/>
            <a:ext cx="1134533" cy="8937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9144000" y="4419600"/>
            <a:ext cx="81280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p:cNvSpPr/>
          <p:nvPr/>
        </p:nvSpPr>
        <p:spPr>
          <a:xfrm>
            <a:off x="4470400" y="2590800"/>
            <a:ext cx="1219200" cy="1828800"/>
          </a:xfrm>
          <a:prstGeom prst="rect">
            <a:avLst/>
          </a:prstGeom>
          <a:noFill/>
          <a:ln w="1905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Rectangle 8"/>
          <p:cNvSpPr/>
          <p:nvPr/>
        </p:nvSpPr>
        <p:spPr>
          <a:xfrm>
            <a:off x="4470400" y="4495800"/>
            <a:ext cx="1219200" cy="304800"/>
          </a:xfrm>
          <a:prstGeom prst="rect">
            <a:avLst/>
          </a:prstGeom>
          <a:noFill/>
          <a:ln w="1905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42041" name="Object 9"/>
          <p:cNvGraphicFramePr>
            <a:graphicFrameLocks noChangeAspect="1"/>
          </p:cNvGraphicFramePr>
          <p:nvPr/>
        </p:nvGraphicFramePr>
        <p:xfrm>
          <a:off x="573617" y="5373688"/>
          <a:ext cx="6993467" cy="920750"/>
        </p:xfrm>
        <a:graphic>
          <a:graphicData uri="http://schemas.openxmlformats.org/presentationml/2006/ole">
            <p:oleObj spid="_x0000_s1269763" name="Equation" r:id="rId4" imgW="3746500" imgH="660400" progId="">
              <p:embed/>
            </p:oleObj>
          </a:graphicData>
        </a:graphic>
      </p:graphicFrame>
      <p:cxnSp>
        <p:nvCxnSpPr>
          <p:cNvPr id="17" name="Straight Arrow Connector 16"/>
          <p:cNvCxnSpPr/>
          <p:nvPr/>
        </p:nvCxnSpPr>
        <p:spPr>
          <a:xfrm flipV="1">
            <a:off x="3860800" y="4572001"/>
            <a:ext cx="609600" cy="631825"/>
          </a:xfrm>
          <a:prstGeom prst="straightConnector1">
            <a:avLst/>
          </a:prstGeom>
          <a:ln w="19050">
            <a:solidFill>
              <a:srgbClr val="00B400"/>
            </a:solidFill>
            <a:tailEnd type="arrow"/>
          </a:ln>
        </p:spPr>
        <p:style>
          <a:lnRef idx="1">
            <a:schemeClr val="accent1"/>
          </a:lnRef>
          <a:fillRef idx="0">
            <a:schemeClr val="accent1"/>
          </a:fillRef>
          <a:effectRef idx="0">
            <a:schemeClr val="accent1"/>
          </a:effectRef>
          <a:fontRef idx="minor">
            <a:schemeClr val="tx1"/>
          </a:fontRef>
        </p:style>
      </p:cxnSp>
      <p:sp>
        <p:nvSpPr>
          <p:cNvPr id="46139" name="Content Placeholder 2"/>
          <p:cNvSpPr txBox="1">
            <a:spLocks/>
          </p:cNvSpPr>
          <p:nvPr/>
        </p:nvSpPr>
        <p:spPr bwMode="auto">
          <a:xfrm>
            <a:off x="609600" y="1066800"/>
            <a:ext cx="109728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20000"/>
              </a:spcBef>
              <a:buClr>
                <a:srgbClr val="00B400"/>
              </a:buClr>
              <a:buFontTx/>
              <a:buNone/>
              <a:defRPr/>
            </a:pPr>
            <a:r>
              <a:rPr lang="en-US" sz="2400" b="1" dirty="0" smtClean="0">
                <a:solidFill>
                  <a:srgbClr val="00B400"/>
                </a:solidFill>
                <a:latin typeface="+mn-lt"/>
                <a:cs typeface="Arial" panose="020B0604020202020204" pitchFamily="34" charset="0"/>
              </a:rPr>
              <a:t>Step 2: </a:t>
            </a:r>
            <a:r>
              <a:rPr lang="en-US" sz="1800" b="1" dirty="0" smtClean="0">
                <a:solidFill>
                  <a:srgbClr val="00B400"/>
                </a:solidFill>
                <a:latin typeface="+mn-lt"/>
                <a:cs typeface="Arial" panose="020B0604020202020204" pitchFamily="34" charset="0"/>
              </a:rPr>
              <a:t>(continued)</a:t>
            </a:r>
            <a:r>
              <a:rPr lang="en-US" sz="2400" b="1" dirty="0" smtClean="0">
                <a:latin typeface="+mn-lt"/>
                <a:cs typeface="Arial" panose="020B0604020202020204" pitchFamily="34" charset="0"/>
              </a:rPr>
              <a:t> Calculate the expected frequencies</a:t>
            </a:r>
          </a:p>
        </p:txBody>
      </p:sp>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43011" name="Content Placeholder 2"/>
          <p:cNvSpPr>
            <a:spLocks noGrp="1"/>
          </p:cNvSpPr>
          <p:nvPr>
            <p:ph idx="1"/>
          </p:nvPr>
        </p:nvSpPr>
        <p:spPr>
          <a:xfrm>
            <a:off x="609600" y="1219200"/>
            <a:ext cx="10972800" cy="1143000"/>
          </a:xfrm>
        </p:spPr>
        <p:txBody>
          <a:bodyPr/>
          <a:lstStyle/>
          <a:p>
            <a:pPr>
              <a:buFontTx/>
              <a:buNone/>
            </a:pPr>
            <a:r>
              <a:rPr lang="en-US" sz="2400" b="1" smtClean="0">
                <a:solidFill>
                  <a:srgbClr val="00B400"/>
                </a:solidFill>
              </a:rPr>
              <a:t>Step 3: </a:t>
            </a:r>
            <a:r>
              <a:rPr lang="en-US" sz="2400" b="1" smtClean="0"/>
              <a:t>Calculate the chi-square test statistic, </a:t>
            </a:r>
          </a:p>
          <a:p>
            <a:pPr>
              <a:spcBef>
                <a:spcPts val="1200"/>
              </a:spcBef>
            </a:pPr>
            <a:r>
              <a:rPr lang="en-US" sz="1800" smtClean="0"/>
              <a:t>(All expected frequencies are equal to or greater than five)</a:t>
            </a:r>
          </a:p>
        </p:txBody>
      </p:sp>
      <p:sp>
        <p:nvSpPr>
          <p:cNvPr id="2" name="Oval 1"/>
          <p:cNvSpPr/>
          <p:nvPr/>
        </p:nvSpPr>
        <p:spPr>
          <a:xfrm>
            <a:off x="10261600" y="5043488"/>
            <a:ext cx="152400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 name="Table 2"/>
          <p:cNvGraphicFramePr>
            <a:graphicFrameLocks noGrp="1"/>
          </p:cNvGraphicFramePr>
          <p:nvPr/>
        </p:nvGraphicFramePr>
        <p:xfrm>
          <a:off x="304800" y="2209801"/>
          <a:ext cx="11684000" cy="3235325"/>
        </p:xfrm>
        <a:graphic>
          <a:graphicData uri="http://schemas.openxmlformats.org/drawingml/2006/table">
            <a:tbl>
              <a:tblPr firstRow="1" bandRow="1">
                <a:tableStyleId>{5C22544A-7EE6-4342-B048-85BDC9FD1C3A}</a:tableStyleId>
              </a:tblPr>
              <a:tblGrid>
                <a:gridCol w="2743200"/>
                <a:gridCol w="1524000"/>
                <a:gridCol w="1727200"/>
                <a:gridCol w="1794933"/>
                <a:gridCol w="1862667"/>
                <a:gridCol w="2032000"/>
              </a:tblGrid>
              <a:tr h="640040">
                <a:tc>
                  <a:txBody>
                    <a:bodyPr/>
                    <a:lstStyle/>
                    <a:p>
                      <a:pPr algn="ctr"/>
                      <a:r>
                        <a:rPr lang="en-US" sz="1800" b="1" dirty="0" smtClean="0">
                          <a:solidFill>
                            <a:schemeClr val="tx1"/>
                          </a:solidFill>
                        </a:rPr>
                        <a:t>Number of arrivals</a:t>
                      </a:r>
                      <a:endParaRPr lang="en-US" sz="1800" b="1" dirty="0">
                        <a:solidFill>
                          <a:schemeClr val="tx1"/>
                        </a:solidFill>
                      </a:endParaRPr>
                    </a:p>
                  </a:txBody>
                  <a:tcPr marL="121920" marR="121920"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i="1" dirty="0" err="1" smtClean="0">
                          <a:solidFill>
                            <a:schemeClr val="tx1"/>
                          </a:solidFill>
                        </a:rPr>
                        <a:t>f</a:t>
                      </a:r>
                      <a:r>
                        <a:rPr lang="en-US" sz="1800" b="1" i="0" baseline="-25000" dirty="0" err="1" smtClean="0">
                          <a:solidFill>
                            <a:schemeClr val="tx1"/>
                          </a:solidFill>
                        </a:rPr>
                        <a:t>o</a:t>
                      </a:r>
                      <a:endParaRPr lang="en-US" sz="1800" b="1" baseline="-25000" dirty="0">
                        <a:solidFill>
                          <a:schemeClr val="tx1"/>
                        </a:solidFill>
                      </a:endParaRPr>
                    </a:p>
                  </a:txBody>
                  <a:tcPr marL="121920" marR="121920" marT="45709" marB="45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i="1" dirty="0" err="1" smtClean="0">
                          <a:solidFill>
                            <a:schemeClr val="tx1"/>
                          </a:solidFill>
                        </a:rPr>
                        <a:t>f</a:t>
                      </a:r>
                      <a:r>
                        <a:rPr lang="en-US" sz="1800" b="1" i="0" baseline="-25000" dirty="0" err="1" smtClean="0">
                          <a:solidFill>
                            <a:schemeClr val="tx1"/>
                          </a:solidFill>
                        </a:rPr>
                        <a:t>e</a:t>
                      </a:r>
                      <a:endParaRPr lang="en-US" sz="1800" b="1" baseline="-25000" dirty="0">
                        <a:solidFill>
                          <a:schemeClr val="tx1"/>
                        </a:solidFill>
                      </a:endParaRPr>
                    </a:p>
                  </a:txBody>
                  <a:tcPr marL="121920" marR="121920" marT="45709" marB="45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endParaRPr lang="en-US" sz="1800" b="1" dirty="0">
                        <a:solidFill>
                          <a:schemeClr val="tx1"/>
                        </a:solidFill>
                      </a:endParaRPr>
                    </a:p>
                  </a:txBody>
                  <a:tcPr marL="121920" marR="121920" marT="45709" marB="45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r>
                        <a:rPr lang="en-US" sz="1800" b="1" baseline="30000" dirty="0" smtClean="0">
                          <a:solidFill>
                            <a:schemeClr val="tx1"/>
                          </a:solidFill>
                        </a:rPr>
                        <a:t>2</a:t>
                      </a:r>
                    </a:p>
                  </a:txBody>
                  <a:tcPr marL="121920" marR="121920" marT="45709" marB="45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r>
                        <a:rPr lang="en-US" sz="1800" b="1" baseline="30000" dirty="0" smtClean="0">
                          <a:solidFill>
                            <a:schemeClr val="tx1"/>
                          </a:solidFill>
                        </a:rPr>
                        <a:t>2 </a:t>
                      </a:r>
                      <a:r>
                        <a:rPr lang="en-US" sz="1800" b="1" dirty="0" smtClean="0">
                          <a:solidFill>
                            <a:schemeClr val="tx1"/>
                          </a:solidFill>
                        </a:rPr>
                        <a:t>/ </a:t>
                      </a:r>
                      <a:r>
                        <a:rPr lang="en-US" sz="1800" b="1" i="1" dirty="0" err="1" smtClean="0">
                          <a:solidFill>
                            <a:schemeClr val="tx1"/>
                          </a:solidFill>
                        </a:rPr>
                        <a:t>f</a:t>
                      </a:r>
                      <a:r>
                        <a:rPr lang="en-US" sz="1800" b="1" baseline="-25000" dirty="0" err="1" smtClean="0">
                          <a:solidFill>
                            <a:schemeClr val="tx1"/>
                          </a:solidFill>
                        </a:rPr>
                        <a:t>e</a:t>
                      </a:r>
                      <a:endParaRPr lang="en-US" sz="1800" b="1" baseline="0" dirty="0">
                        <a:solidFill>
                          <a:schemeClr val="tx1"/>
                        </a:solidFill>
                      </a:endParaRPr>
                    </a:p>
                  </a:txBody>
                  <a:tcPr marL="121920" marR="121920" marT="45709" marB="45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55">
                <a:tc>
                  <a:txBody>
                    <a:bodyPr/>
                    <a:lstStyle/>
                    <a:p>
                      <a:pPr algn="ctr"/>
                      <a:r>
                        <a:rPr lang="en-US" sz="1800" b="0" dirty="0" smtClean="0">
                          <a:solidFill>
                            <a:schemeClr val="tx1"/>
                          </a:solidFill>
                        </a:rPr>
                        <a:t>0</a:t>
                      </a:r>
                      <a:endParaRPr lang="en-US" sz="1800" b="0" dirty="0">
                        <a:solidFill>
                          <a:schemeClr val="tx1"/>
                        </a:solidFill>
                      </a:endParaRPr>
                    </a:p>
                  </a:txBody>
                  <a:tcPr marL="121920" marR="121920"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22</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12.25</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9.75</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95.06</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7.76</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55">
                <a:tc>
                  <a:txBody>
                    <a:bodyPr/>
                    <a:lstStyle/>
                    <a:p>
                      <a:pPr algn="ctr"/>
                      <a:r>
                        <a:rPr lang="en-US" sz="1800" b="0" dirty="0" smtClean="0">
                          <a:solidFill>
                            <a:schemeClr val="tx1"/>
                          </a:solidFill>
                        </a:rPr>
                        <a:t>1</a:t>
                      </a:r>
                      <a:endParaRPr lang="en-US" sz="1800" b="0" dirty="0">
                        <a:solidFill>
                          <a:schemeClr val="tx1"/>
                        </a:solidFill>
                      </a:endParaRPr>
                    </a:p>
                  </a:txBody>
                  <a:tcPr marL="121920" marR="121920"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10</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25.72</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-15.72</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247.12</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9.61</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55">
                <a:tc>
                  <a:txBody>
                    <a:bodyPr/>
                    <a:lstStyle/>
                    <a:p>
                      <a:pPr algn="ctr"/>
                      <a:r>
                        <a:rPr lang="en-US" sz="1800" b="0" dirty="0" smtClean="0">
                          <a:solidFill>
                            <a:schemeClr val="tx1"/>
                          </a:solidFill>
                        </a:rPr>
                        <a:t>2</a:t>
                      </a:r>
                      <a:endParaRPr lang="en-US" sz="1800" b="0" dirty="0">
                        <a:solidFill>
                          <a:schemeClr val="tx1"/>
                        </a:solidFill>
                      </a:endParaRPr>
                    </a:p>
                  </a:txBody>
                  <a:tcPr marL="121920" marR="121920"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27</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27.00</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0.00</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0.00</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0.00</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55">
                <a:tc>
                  <a:txBody>
                    <a:bodyPr/>
                    <a:lstStyle/>
                    <a:p>
                      <a:pPr algn="ctr"/>
                      <a:r>
                        <a:rPr lang="en-US" sz="1800" b="0" dirty="0" smtClean="0">
                          <a:solidFill>
                            <a:schemeClr val="tx1"/>
                          </a:solidFill>
                        </a:rPr>
                        <a:t>3</a:t>
                      </a:r>
                      <a:endParaRPr lang="en-US" sz="1800" b="0" dirty="0">
                        <a:solidFill>
                          <a:schemeClr val="tx1"/>
                        </a:solidFill>
                      </a:endParaRPr>
                    </a:p>
                  </a:txBody>
                  <a:tcPr marL="121920" marR="121920"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22</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18.90</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3.10</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9.51</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0.51</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55">
                <a:tc>
                  <a:txBody>
                    <a:bodyPr/>
                    <a:lstStyle/>
                    <a:p>
                      <a:pPr algn="ctr"/>
                      <a:r>
                        <a:rPr lang="en-US" sz="1800" b="0" dirty="0" smtClean="0">
                          <a:solidFill>
                            <a:schemeClr val="tx1"/>
                          </a:solidFill>
                        </a:rPr>
                        <a:t>4</a:t>
                      </a:r>
                      <a:endParaRPr lang="en-US" sz="1800" b="0" dirty="0">
                        <a:solidFill>
                          <a:schemeClr val="tx1"/>
                        </a:solidFill>
                      </a:endParaRPr>
                    </a:p>
                  </a:txBody>
                  <a:tcPr marL="121920" marR="121920"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15</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9.92</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5.08</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25.81</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2.60</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55">
                <a:tc>
                  <a:txBody>
                    <a:bodyPr/>
                    <a:lstStyle/>
                    <a:p>
                      <a:pPr algn="ctr"/>
                      <a:r>
                        <a:rPr lang="en-US" sz="1800" b="0" dirty="0" smtClean="0">
                          <a:solidFill>
                            <a:schemeClr val="tx1"/>
                          </a:solidFill>
                        </a:rPr>
                        <a:t>5 or more</a:t>
                      </a:r>
                      <a:endParaRPr lang="en-US" sz="1800" b="0" dirty="0">
                        <a:solidFill>
                          <a:schemeClr val="tx1"/>
                        </a:solidFill>
                      </a:endParaRPr>
                    </a:p>
                  </a:txBody>
                  <a:tcPr marL="121920" marR="121920"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4</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6.21</a:t>
                      </a: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-2.21</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4.88</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0.79</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55">
                <a:tc>
                  <a:txBody>
                    <a:bodyPr/>
                    <a:lstStyle/>
                    <a:p>
                      <a:pPr algn="ctr"/>
                      <a:r>
                        <a:rPr lang="en-US" sz="1800" b="1" dirty="0" smtClean="0">
                          <a:solidFill>
                            <a:schemeClr val="tx1"/>
                          </a:solidFill>
                        </a:rPr>
                        <a:t>Total</a:t>
                      </a:r>
                      <a:endParaRPr lang="en-US" sz="1800" b="1" dirty="0">
                        <a:solidFill>
                          <a:schemeClr val="tx1"/>
                        </a:solidFill>
                      </a:endParaRPr>
                    </a:p>
                  </a:txBody>
                  <a:tcPr marL="121920" marR="121920" marT="45709" marB="457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endParaRPr lang="en-US" sz="1800" b="1"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endParaRPr lang="en-US" sz="1800" b="1"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endParaRPr lang="en-US" sz="1800" b="1"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endParaRPr lang="en-US" sz="1800" b="0" dirty="0">
                        <a:solidFill>
                          <a:schemeClr val="tx1"/>
                        </a:solidFill>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21.27</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6" name="Straight Arrow Connector 5"/>
          <p:cNvCxnSpPr/>
          <p:nvPr/>
        </p:nvCxnSpPr>
        <p:spPr>
          <a:xfrm flipV="1">
            <a:off x="8737600" y="5348288"/>
            <a:ext cx="1625600" cy="6715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3079" name="Object 3"/>
          <p:cNvGraphicFramePr>
            <a:graphicFrameLocks noChangeAspect="1"/>
          </p:cNvGraphicFramePr>
          <p:nvPr/>
        </p:nvGraphicFramePr>
        <p:xfrm>
          <a:off x="4876801" y="5562600"/>
          <a:ext cx="3898900" cy="787400"/>
        </p:xfrm>
        <a:graphic>
          <a:graphicData uri="http://schemas.openxmlformats.org/presentationml/2006/ole">
            <p:oleObj spid="_x0000_s1270786" name="Equation" r:id="rId3" imgW="1701800" imgH="457200" progId="">
              <p:embed/>
            </p:oleObj>
          </a:graphicData>
        </a:graphic>
      </p:graphicFrame>
      <p:graphicFrame>
        <p:nvGraphicFramePr>
          <p:cNvPr id="43080" name="Object 4"/>
          <p:cNvGraphicFramePr>
            <a:graphicFrameLocks noChangeAspect="1"/>
          </p:cNvGraphicFramePr>
          <p:nvPr/>
        </p:nvGraphicFramePr>
        <p:xfrm>
          <a:off x="8307917" y="1143000"/>
          <a:ext cx="531283" cy="457200"/>
        </p:xfrm>
        <a:graphic>
          <a:graphicData uri="http://schemas.openxmlformats.org/presentationml/2006/ole">
            <p:oleObj spid="_x0000_s1270787" name="Equation" r:id="rId4" imgW="203112" imgH="228501" progId="">
              <p:embed/>
            </p:oleObj>
          </a:graphicData>
        </a:graphic>
      </p:graphicFrame>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44035" name="Content Placeholder 2"/>
          <p:cNvSpPr>
            <a:spLocks noGrp="1"/>
          </p:cNvSpPr>
          <p:nvPr>
            <p:ph idx="1"/>
          </p:nvPr>
        </p:nvSpPr>
        <p:spPr>
          <a:xfrm>
            <a:off x="609600" y="1295400"/>
            <a:ext cx="10972800" cy="4876800"/>
          </a:xfrm>
        </p:spPr>
        <p:txBody>
          <a:bodyPr/>
          <a:lstStyle/>
          <a:p>
            <a:pPr>
              <a:spcBef>
                <a:spcPts val="1800"/>
              </a:spcBef>
              <a:buFontTx/>
              <a:buNone/>
            </a:pPr>
            <a:r>
              <a:rPr lang="en-US" sz="2400" b="1" smtClean="0">
                <a:solidFill>
                  <a:srgbClr val="00B400"/>
                </a:solidFill>
              </a:rPr>
              <a:t>Step 4: </a:t>
            </a:r>
            <a:r>
              <a:rPr lang="en-US" sz="2400" b="1" smtClean="0"/>
              <a:t>Determine the chi-square critical value, </a:t>
            </a:r>
          </a:p>
          <a:p>
            <a:pPr>
              <a:lnSpc>
                <a:spcPct val="100000"/>
              </a:lnSpc>
              <a:spcBef>
                <a:spcPts val="1200"/>
              </a:spcBef>
              <a:spcAft>
                <a:spcPts val="1200"/>
              </a:spcAft>
            </a:pPr>
            <a:r>
              <a:rPr lang="en-US" sz="2400" smtClean="0"/>
              <a:t>The chi-square goodness-of-fit test has degrees of freedom (</a:t>
            </a:r>
            <a:r>
              <a:rPr lang="en-US" sz="2400" i="1" smtClean="0"/>
              <a:t>df</a:t>
            </a:r>
            <a:r>
              <a:rPr lang="en-US" sz="2400" smtClean="0"/>
              <a:t>) equal to </a:t>
            </a:r>
            <a:r>
              <a:rPr lang="en-US" sz="2400" i="1" smtClean="0"/>
              <a:t>k </a:t>
            </a:r>
            <a:r>
              <a:rPr lang="en-US" sz="2400" smtClean="0"/>
              <a:t>– </a:t>
            </a:r>
            <a:r>
              <a:rPr lang="en-US" sz="2400" i="1" smtClean="0"/>
              <a:t>m</a:t>
            </a:r>
            <a:r>
              <a:rPr lang="en-US" sz="2400" smtClean="0"/>
              <a:t> – 1, where:</a:t>
            </a:r>
          </a:p>
          <a:p>
            <a:pPr lvl="1">
              <a:lnSpc>
                <a:spcPct val="100000"/>
              </a:lnSpc>
              <a:spcBef>
                <a:spcPts val="1200"/>
              </a:spcBef>
              <a:spcAft>
                <a:spcPts val="1200"/>
              </a:spcAft>
            </a:pPr>
            <a:r>
              <a:rPr lang="en-US" sz="2000" i="1" smtClean="0"/>
              <a:t>m </a:t>
            </a:r>
            <a:r>
              <a:rPr lang="en-US" sz="2000" smtClean="0"/>
              <a:t>= The number of parameters estimated from the sample in the hypothesis statement</a:t>
            </a:r>
          </a:p>
          <a:p>
            <a:pPr lvl="1">
              <a:lnSpc>
                <a:spcPct val="100000"/>
              </a:lnSpc>
              <a:spcBef>
                <a:spcPts val="1200"/>
              </a:spcBef>
              <a:spcAft>
                <a:spcPts val="1200"/>
              </a:spcAft>
            </a:pPr>
            <a:r>
              <a:rPr lang="en-US" sz="2000" i="1" smtClean="0"/>
              <a:t>k </a:t>
            </a:r>
            <a:r>
              <a:rPr lang="en-US" sz="2000" smtClean="0"/>
              <a:t>= The number of categories</a:t>
            </a:r>
            <a:endParaRPr lang="en-US" smtClean="0"/>
          </a:p>
          <a:p>
            <a:pPr>
              <a:lnSpc>
                <a:spcPct val="100000"/>
              </a:lnSpc>
              <a:spcBef>
                <a:spcPts val="1200"/>
              </a:spcBef>
              <a:spcAft>
                <a:spcPts val="1200"/>
              </a:spcAft>
            </a:pPr>
            <a:r>
              <a:rPr lang="en-US" sz="2400" smtClean="0"/>
              <a:t>In this example, the categories are the number of arrivals, so </a:t>
            </a:r>
            <a:r>
              <a:rPr lang="en-US" sz="2400" i="1" smtClean="0"/>
              <a:t>k </a:t>
            </a:r>
            <a:r>
              <a:rPr lang="en-US" sz="2400" smtClean="0"/>
              <a:t>= 6, and </a:t>
            </a:r>
            <a:r>
              <a:rPr lang="en-US" sz="2400" i="1" smtClean="0"/>
              <a:t>m</a:t>
            </a:r>
            <a:r>
              <a:rPr lang="en-US" sz="2400" smtClean="0"/>
              <a:t> = 1 since the population parameter </a:t>
            </a:r>
            <a:r>
              <a:rPr lang="el-GR" sz="2400" smtClean="0"/>
              <a:t>λ</a:t>
            </a:r>
            <a:r>
              <a:rPr lang="en-US" sz="2400" smtClean="0"/>
              <a:t> was estimated</a:t>
            </a:r>
          </a:p>
          <a:p>
            <a:pPr lvl="1">
              <a:lnSpc>
                <a:spcPct val="100000"/>
              </a:lnSpc>
              <a:spcBef>
                <a:spcPts val="1200"/>
              </a:spcBef>
              <a:spcAft>
                <a:spcPts val="1200"/>
              </a:spcAft>
            </a:pPr>
            <a:r>
              <a:rPr lang="en-US" sz="2000" smtClean="0"/>
              <a:t>For </a:t>
            </a:r>
            <a:r>
              <a:rPr lang="el-GR" sz="2000" i="1" smtClean="0"/>
              <a:t>α</a:t>
            </a:r>
            <a:r>
              <a:rPr lang="en-US" sz="2000" smtClean="0"/>
              <a:t> = 0.05 and </a:t>
            </a:r>
            <a:r>
              <a:rPr lang="en-US" sz="2000" i="1" smtClean="0"/>
              <a:t>df = </a:t>
            </a:r>
            <a:r>
              <a:rPr lang="en-US" sz="2000" smtClean="0"/>
              <a:t>6 – 1 – 1 = 4, </a:t>
            </a:r>
          </a:p>
        </p:txBody>
      </p:sp>
      <p:graphicFrame>
        <p:nvGraphicFramePr>
          <p:cNvPr id="44036" name="Object 2"/>
          <p:cNvGraphicFramePr>
            <a:graphicFrameLocks noChangeAspect="1"/>
          </p:cNvGraphicFramePr>
          <p:nvPr/>
        </p:nvGraphicFramePr>
        <p:xfrm>
          <a:off x="7585428" y="1253067"/>
          <a:ext cx="531283" cy="482600"/>
        </p:xfrm>
        <a:graphic>
          <a:graphicData uri="http://schemas.openxmlformats.org/presentationml/2006/ole">
            <p:oleObj spid="_x0000_s1271810" name="Equation" r:id="rId3" imgW="203112" imgH="241195" progId="">
              <p:embed/>
            </p:oleObj>
          </a:graphicData>
        </a:graphic>
      </p:graphicFrame>
      <p:graphicFrame>
        <p:nvGraphicFramePr>
          <p:cNvPr id="44037" name="Object 1"/>
          <p:cNvGraphicFramePr>
            <a:graphicFrameLocks noChangeAspect="1"/>
          </p:cNvGraphicFramePr>
          <p:nvPr/>
        </p:nvGraphicFramePr>
        <p:xfrm>
          <a:off x="6400800" y="5334001"/>
          <a:ext cx="1828800" cy="442913"/>
        </p:xfrm>
        <a:graphic>
          <a:graphicData uri="http://schemas.openxmlformats.org/presentationml/2006/ole">
            <p:oleObj spid="_x0000_s1271811" name="Equation" r:id="rId4" imgW="761669" imgH="241195" progId="">
              <p:embed/>
            </p:oleObj>
          </a:graphicData>
        </a:graphic>
      </p:graphicFrame>
      <p:sp>
        <p:nvSpPr>
          <p:cNvPr id="3" name="Oval 2"/>
          <p:cNvSpPr/>
          <p:nvPr/>
        </p:nvSpPr>
        <p:spPr>
          <a:xfrm>
            <a:off x="6299200" y="5181600"/>
            <a:ext cx="2032000" cy="762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45059" name="Content Placeholder 2"/>
          <p:cNvSpPr>
            <a:spLocks noGrp="1"/>
          </p:cNvSpPr>
          <p:nvPr>
            <p:ph idx="1"/>
          </p:nvPr>
        </p:nvSpPr>
        <p:spPr>
          <a:xfrm>
            <a:off x="609600" y="1295400"/>
            <a:ext cx="10972800" cy="1143000"/>
          </a:xfrm>
        </p:spPr>
        <p:txBody>
          <a:bodyPr/>
          <a:lstStyle/>
          <a:p>
            <a:pPr>
              <a:spcBef>
                <a:spcPts val="1800"/>
              </a:spcBef>
              <a:buFontTx/>
              <a:buNone/>
            </a:pPr>
            <a:r>
              <a:rPr lang="en-US" sz="2400" b="1" dirty="0" smtClean="0">
                <a:solidFill>
                  <a:srgbClr val="00B400"/>
                </a:solidFill>
              </a:rPr>
              <a:t>Step 5: </a:t>
            </a:r>
            <a:r>
              <a:rPr lang="en-US" sz="2400" b="1" dirty="0" smtClean="0"/>
              <a:t>Compare the test statistic      with the critical value </a:t>
            </a:r>
          </a:p>
        </p:txBody>
      </p:sp>
      <p:graphicFrame>
        <p:nvGraphicFramePr>
          <p:cNvPr id="45060" name="Object 2"/>
          <p:cNvGraphicFramePr>
            <a:graphicFrameLocks noChangeAspect="1"/>
          </p:cNvGraphicFramePr>
          <p:nvPr/>
        </p:nvGraphicFramePr>
        <p:xfrm>
          <a:off x="9256183" y="1188156"/>
          <a:ext cx="531283" cy="482600"/>
        </p:xfrm>
        <a:graphic>
          <a:graphicData uri="http://schemas.openxmlformats.org/presentationml/2006/ole">
            <p:oleObj spid="_x0000_s1272834" name="Equation" r:id="rId3" imgW="203112" imgH="241195" progId="">
              <p:embed/>
            </p:oleObj>
          </a:graphicData>
        </a:graphic>
      </p:graphicFrame>
      <p:graphicFrame>
        <p:nvGraphicFramePr>
          <p:cNvPr id="45061" name="Object 1"/>
          <p:cNvGraphicFramePr>
            <a:graphicFrameLocks noChangeAspect="1"/>
          </p:cNvGraphicFramePr>
          <p:nvPr/>
        </p:nvGraphicFramePr>
        <p:xfrm>
          <a:off x="5553428" y="1219200"/>
          <a:ext cx="531283" cy="508000"/>
        </p:xfrm>
        <a:graphic>
          <a:graphicData uri="http://schemas.openxmlformats.org/presentationml/2006/ole">
            <p:oleObj spid="_x0000_s1272835" name="Equation" r:id="rId4" imgW="203024" imgH="253780" progId="">
              <p:embed/>
            </p:oleObj>
          </a:graphicData>
        </a:graphic>
      </p:graphicFrame>
      <p:sp>
        <p:nvSpPr>
          <p:cNvPr id="45062" name="Freeform 8"/>
          <p:cNvSpPr>
            <a:spLocks/>
          </p:cNvSpPr>
          <p:nvPr/>
        </p:nvSpPr>
        <p:spPr bwMode="auto">
          <a:xfrm>
            <a:off x="2836334" y="5022851"/>
            <a:ext cx="2074333" cy="244475"/>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rgbClr val="FFC000"/>
          </a:solidFill>
          <a:ln w="9525">
            <a:noFill/>
            <a:round/>
            <a:headEnd/>
            <a:tailEnd/>
          </a:ln>
        </p:spPr>
        <p:txBody>
          <a:bodyPr wrap="none"/>
          <a:lstStyle/>
          <a:p>
            <a:endParaRPr lang="en-US"/>
          </a:p>
        </p:txBody>
      </p:sp>
      <p:sp>
        <p:nvSpPr>
          <p:cNvPr id="45063" name="Freeform 9"/>
          <p:cNvSpPr>
            <a:spLocks/>
          </p:cNvSpPr>
          <p:nvPr/>
        </p:nvSpPr>
        <p:spPr bwMode="auto">
          <a:xfrm>
            <a:off x="599018" y="3657600"/>
            <a:ext cx="4684183" cy="1614488"/>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Lst>
            <a:ahLst/>
            <a:cxnLst>
              <a:cxn ang="T6">
                <a:pos x="T0" y="T1"/>
              </a:cxn>
              <a:cxn ang="T7">
                <a:pos x="T2" y="T3"/>
              </a:cxn>
              <a:cxn ang="T8">
                <a:pos x="T4" y="T5"/>
              </a:cxn>
            </a:cxnLst>
            <a:rect l="0" t="0" r="r" b="b"/>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ffectLst/>
        </p:spPr>
        <p:txBody>
          <a:bodyPr/>
          <a:lstStyle/>
          <a:p>
            <a:endParaRPr lang="en-US"/>
          </a:p>
        </p:txBody>
      </p:sp>
      <p:sp>
        <p:nvSpPr>
          <p:cNvPr id="45064" name="Rectangle 10"/>
          <p:cNvSpPr>
            <a:spLocks noChangeArrowheads="1"/>
          </p:cNvSpPr>
          <p:nvPr/>
        </p:nvSpPr>
        <p:spPr bwMode="auto">
          <a:xfrm>
            <a:off x="304800" y="5043489"/>
            <a:ext cx="609600" cy="638175"/>
          </a:xfrm>
          <a:prstGeom prst="rect">
            <a:avLst/>
          </a:prstGeom>
          <a:noFill/>
          <a:ln w="9525">
            <a:noFill/>
            <a:miter lim="800000"/>
            <a:headEnd/>
            <a:tailEnd/>
          </a:ln>
          <a:effectLst/>
        </p:spPr>
        <p:txBody>
          <a:bodyPr lIns="90488" tIns="44450" rIns="90488" bIns="44450">
            <a:spAutoFit/>
          </a:bodyPr>
          <a:lstStyle/>
          <a:p>
            <a:pPr>
              <a:spcBef>
                <a:spcPct val="50000"/>
              </a:spcBef>
            </a:pPr>
            <a:r>
              <a:rPr lang="en-US"/>
              <a:t>0</a:t>
            </a:r>
            <a:r>
              <a:rPr lang="en-US" sz="3600" b="1">
                <a:latin typeface="Times New Roman" pitchFamily="18" charset="0"/>
              </a:rPr>
              <a:t> </a:t>
            </a:r>
          </a:p>
        </p:txBody>
      </p:sp>
      <p:sp>
        <p:nvSpPr>
          <p:cNvPr id="45065" name="Freeform 12"/>
          <p:cNvSpPr>
            <a:spLocks/>
          </p:cNvSpPr>
          <p:nvPr/>
        </p:nvSpPr>
        <p:spPr bwMode="auto">
          <a:xfrm>
            <a:off x="609600" y="3671889"/>
            <a:ext cx="4572000" cy="1620837"/>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rgbClr val="00B400"/>
            </a:solidFill>
            <a:prstDash val="solid"/>
            <a:miter lim="800000"/>
            <a:headEnd type="none" w="med" len="med"/>
            <a:tailEnd type="none" w="med" len="med"/>
          </a:ln>
          <a:effectLst/>
        </p:spPr>
        <p:txBody>
          <a:bodyPr wrap="none"/>
          <a:lstStyle/>
          <a:p>
            <a:endParaRPr lang="en-US"/>
          </a:p>
        </p:txBody>
      </p:sp>
      <p:sp>
        <p:nvSpPr>
          <p:cNvPr id="45066" name="Line 13"/>
          <p:cNvSpPr>
            <a:spLocks noChangeShapeType="1"/>
          </p:cNvSpPr>
          <p:nvPr/>
        </p:nvSpPr>
        <p:spPr bwMode="auto">
          <a:xfrm>
            <a:off x="2844800" y="5043488"/>
            <a:ext cx="2117" cy="228600"/>
          </a:xfrm>
          <a:prstGeom prst="line">
            <a:avLst/>
          </a:prstGeom>
          <a:noFill/>
          <a:ln w="19050">
            <a:solidFill>
              <a:schemeClr val="tx1"/>
            </a:solidFill>
            <a:miter lim="800000"/>
            <a:headEnd/>
            <a:tailEnd/>
          </a:ln>
          <a:effectLst/>
        </p:spPr>
        <p:txBody>
          <a:bodyPr wrap="none"/>
          <a:lstStyle/>
          <a:p>
            <a:endParaRPr lang="en-US"/>
          </a:p>
        </p:txBody>
      </p:sp>
      <p:sp>
        <p:nvSpPr>
          <p:cNvPr id="45067" name="Line 14"/>
          <p:cNvSpPr>
            <a:spLocks noChangeShapeType="1"/>
          </p:cNvSpPr>
          <p:nvPr/>
        </p:nvSpPr>
        <p:spPr bwMode="auto">
          <a:xfrm flipH="1">
            <a:off x="3251200" y="4814888"/>
            <a:ext cx="101600" cy="304800"/>
          </a:xfrm>
          <a:prstGeom prst="line">
            <a:avLst/>
          </a:prstGeom>
          <a:noFill/>
          <a:ln w="9525">
            <a:solidFill>
              <a:schemeClr val="tx1"/>
            </a:solidFill>
            <a:miter lim="800000"/>
            <a:headEnd/>
            <a:tailEnd type="triangle" w="med" len="med"/>
          </a:ln>
          <a:effectLst/>
        </p:spPr>
        <p:txBody>
          <a:bodyPr wrap="none"/>
          <a:lstStyle/>
          <a:p>
            <a:endParaRPr lang="en-US"/>
          </a:p>
        </p:txBody>
      </p:sp>
      <p:sp>
        <p:nvSpPr>
          <p:cNvPr id="45068" name="Text Box 15"/>
          <p:cNvSpPr txBox="1">
            <a:spLocks noChangeArrowheads="1"/>
          </p:cNvSpPr>
          <p:nvPr/>
        </p:nvSpPr>
        <p:spPr bwMode="auto">
          <a:xfrm>
            <a:off x="3149600" y="4510088"/>
            <a:ext cx="1524000" cy="400050"/>
          </a:xfrm>
          <a:prstGeom prst="rect">
            <a:avLst/>
          </a:prstGeom>
          <a:noFill/>
          <a:ln w="9525">
            <a:noFill/>
            <a:miter lim="800000"/>
            <a:headEnd/>
            <a:tailEnd/>
          </a:ln>
          <a:effectLst/>
        </p:spPr>
        <p:txBody>
          <a:bodyPr>
            <a:spAutoFit/>
          </a:bodyPr>
          <a:lstStyle/>
          <a:p>
            <a:pPr eaLnBrk="1" hangingPunct="1">
              <a:spcBef>
                <a:spcPct val="50000"/>
              </a:spcBef>
            </a:pPr>
            <a:r>
              <a:rPr lang="en-US" sz="2000" i="1">
                <a:sym typeface="Symbol" pitchFamily="18" charset="2"/>
              </a:rPr>
              <a:t></a:t>
            </a:r>
            <a:r>
              <a:rPr lang="en-US" sz="2000">
                <a:sym typeface="Symbol" pitchFamily="18" charset="2"/>
              </a:rPr>
              <a:t> = 0.05</a:t>
            </a:r>
            <a:endParaRPr lang="en-US" sz="2000" baseline="-25000">
              <a:sym typeface="Symbol" pitchFamily="18" charset="2"/>
            </a:endParaRPr>
          </a:p>
        </p:txBody>
      </p:sp>
      <p:sp>
        <p:nvSpPr>
          <p:cNvPr id="45069" name="Line 17"/>
          <p:cNvSpPr>
            <a:spLocks noChangeShapeType="1"/>
          </p:cNvSpPr>
          <p:nvPr/>
        </p:nvSpPr>
        <p:spPr bwMode="auto">
          <a:xfrm flipV="1">
            <a:off x="2844800" y="5272088"/>
            <a:ext cx="0" cy="6858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45070" name="Line 18"/>
          <p:cNvSpPr>
            <a:spLocks noChangeShapeType="1"/>
          </p:cNvSpPr>
          <p:nvPr/>
        </p:nvSpPr>
        <p:spPr bwMode="auto">
          <a:xfrm flipH="1">
            <a:off x="711200" y="5410200"/>
            <a:ext cx="21336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45071" name="Line 19"/>
          <p:cNvSpPr>
            <a:spLocks noChangeShapeType="1"/>
          </p:cNvSpPr>
          <p:nvPr/>
        </p:nvSpPr>
        <p:spPr bwMode="auto">
          <a:xfrm flipH="1">
            <a:off x="2844800" y="5410200"/>
            <a:ext cx="19304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45072" name="Rectangle 20"/>
          <p:cNvSpPr>
            <a:spLocks noChangeArrowheads="1"/>
          </p:cNvSpPr>
          <p:nvPr/>
        </p:nvSpPr>
        <p:spPr bwMode="auto">
          <a:xfrm>
            <a:off x="3149600" y="5424488"/>
            <a:ext cx="1320800" cy="304800"/>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Reject </a:t>
            </a:r>
            <a:r>
              <a:rPr lang="en-US" sz="1400" i="1"/>
              <a:t>H</a:t>
            </a:r>
            <a:r>
              <a:rPr lang="en-US" sz="1400" baseline="-25000"/>
              <a:t>0</a:t>
            </a:r>
          </a:p>
        </p:txBody>
      </p:sp>
      <p:sp>
        <p:nvSpPr>
          <p:cNvPr id="45073" name="Rectangle 21"/>
          <p:cNvSpPr>
            <a:spLocks noChangeArrowheads="1"/>
          </p:cNvSpPr>
          <p:nvPr/>
        </p:nvSpPr>
        <p:spPr bwMode="auto">
          <a:xfrm>
            <a:off x="1117600" y="5424488"/>
            <a:ext cx="1219200" cy="455612"/>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Do not </a:t>
            </a:r>
          </a:p>
          <a:p>
            <a:pPr>
              <a:lnSpc>
                <a:spcPct val="20000"/>
              </a:lnSpc>
              <a:spcBef>
                <a:spcPct val="50000"/>
              </a:spcBef>
            </a:pPr>
            <a:r>
              <a:rPr lang="en-US" sz="1400"/>
              <a:t>reject </a:t>
            </a:r>
            <a:r>
              <a:rPr lang="en-US" sz="1400" i="1"/>
              <a:t>H</a:t>
            </a:r>
            <a:r>
              <a:rPr lang="en-US" sz="1400" baseline="-25000"/>
              <a:t>0</a:t>
            </a:r>
          </a:p>
        </p:txBody>
      </p:sp>
      <p:sp>
        <p:nvSpPr>
          <p:cNvPr id="45074" name="Rectangle 24"/>
          <p:cNvSpPr>
            <a:spLocks noChangeArrowheads="1"/>
          </p:cNvSpPr>
          <p:nvPr/>
        </p:nvSpPr>
        <p:spPr bwMode="auto">
          <a:xfrm>
            <a:off x="5181600" y="5119688"/>
            <a:ext cx="812800" cy="366712"/>
          </a:xfrm>
          <a:prstGeom prst="rect">
            <a:avLst/>
          </a:prstGeom>
          <a:noFill/>
          <a:ln w="9525">
            <a:noFill/>
            <a:miter lim="800000"/>
            <a:headEnd/>
            <a:tailEnd/>
          </a:ln>
          <a:effectLst/>
        </p:spPr>
        <p:txBody>
          <a:bodyPr lIns="90488" tIns="44450" rIns="90488" bIns="44450">
            <a:spAutoFit/>
          </a:bodyPr>
          <a:lstStyle/>
          <a:p>
            <a:pPr>
              <a:spcBef>
                <a:spcPct val="50000"/>
              </a:spcBef>
            </a:pPr>
            <a:r>
              <a:rPr lang="en-US" i="1">
                <a:sym typeface="Symbol" pitchFamily="18" charset="2"/>
              </a:rPr>
              <a:t></a:t>
            </a:r>
            <a:r>
              <a:rPr lang="en-US" sz="800" i="1">
                <a:sym typeface="Symbol" pitchFamily="18" charset="2"/>
              </a:rPr>
              <a:t> </a:t>
            </a:r>
            <a:r>
              <a:rPr lang="en-US" baseline="30000">
                <a:sym typeface="Symbol" pitchFamily="18" charset="2"/>
              </a:rPr>
              <a:t>2</a:t>
            </a:r>
            <a:endParaRPr lang="en-US" baseline="30000"/>
          </a:p>
        </p:txBody>
      </p:sp>
      <p:sp>
        <p:nvSpPr>
          <p:cNvPr id="45075" name="Rectangle 27"/>
          <p:cNvSpPr>
            <a:spLocks noChangeArrowheads="1"/>
          </p:cNvSpPr>
          <p:nvPr/>
        </p:nvSpPr>
        <p:spPr bwMode="auto">
          <a:xfrm>
            <a:off x="1930400" y="5957889"/>
            <a:ext cx="2336800" cy="396875"/>
          </a:xfrm>
          <a:prstGeom prst="rect">
            <a:avLst/>
          </a:prstGeom>
          <a:noFill/>
          <a:ln w="19050">
            <a:solidFill>
              <a:srgbClr val="FF0000"/>
            </a:solidFill>
            <a:miter lim="800000"/>
            <a:headEnd/>
            <a:tailEnd/>
          </a:ln>
          <a:effectLst/>
        </p:spPr>
        <p:txBody>
          <a:bodyPr lIns="90488" tIns="44450" rIns="90488" bIns="44450">
            <a:spAutoFit/>
          </a:bodyPr>
          <a:lstStyle/>
          <a:p>
            <a:pPr>
              <a:spcBef>
                <a:spcPct val="50000"/>
              </a:spcBef>
            </a:pPr>
            <a:r>
              <a:rPr lang="en-US" sz="2000" i="1">
                <a:sym typeface="Symbol" pitchFamily="18" charset="2"/>
              </a:rPr>
              <a:t></a:t>
            </a:r>
            <a:r>
              <a:rPr lang="en-US" sz="800" i="1">
                <a:sym typeface="Symbol" pitchFamily="18" charset="2"/>
              </a:rPr>
              <a:t> </a:t>
            </a:r>
            <a:r>
              <a:rPr lang="en-US" sz="2000" baseline="30000">
                <a:sym typeface="Symbol" pitchFamily="18" charset="2"/>
              </a:rPr>
              <a:t>2</a:t>
            </a:r>
            <a:r>
              <a:rPr lang="en-US" sz="2000" baseline="-25000">
                <a:sym typeface="Symbol" pitchFamily="18" charset="2"/>
              </a:rPr>
              <a:t>0.05</a:t>
            </a:r>
            <a:r>
              <a:rPr lang="en-US" sz="2000">
                <a:sym typeface="Symbol" pitchFamily="18" charset="2"/>
              </a:rPr>
              <a:t> = 9.488</a:t>
            </a:r>
            <a:endParaRPr lang="en-US" sz="2000"/>
          </a:p>
        </p:txBody>
      </p:sp>
      <p:sp>
        <p:nvSpPr>
          <p:cNvPr id="45076" name="Rectangle 3"/>
          <p:cNvSpPr>
            <a:spLocks noChangeArrowheads="1"/>
          </p:cNvSpPr>
          <p:nvPr/>
        </p:nvSpPr>
        <p:spPr bwMode="auto">
          <a:xfrm>
            <a:off x="5994400" y="4481514"/>
            <a:ext cx="5181600" cy="723275"/>
          </a:xfrm>
          <a:prstGeom prst="rect">
            <a:avLst/>
          </a:prstGeom>
          <a:noFill/>
          <a:ln w="9525">
            <a:noFill/>
            <a:miter lim="800000"/>
            <a:headEnd/>
            <a:tailEnd/>
          </a:ln>
        </p:spPr>
        <p:txBody>
          <a:bodyPr>
            <a:spAutoFit/>
          </a:bodyPr>
          <a:lstStyle/>
          <a:p>
            <a:pPr eaLnBrk="1" hangingPunct="1">
              <a:spcBef>
                <a:spcPts val="600"/>
              </a:spcBef>
            </a:pPr>
            <a:r>
              <a:rPr lang="en-US"/>
              <a:t>Because </a:t>
            </a:r>
            <a:r>
              <a:rPr lang="en-US" i="1">
                <a:sym typeface="Symbol" pitchFamily="18" charset="2"/>
              </a:rPr>
              <a:t></a:t>
            </a:r>
            <a:r>
              <a:rPr lang="en-US" sz="800" i="1">
                <a:sym typeface="Symbol" pitchFamily="18" charset="2"/>
              </a:rPr>
              <a:t> </a:t>
            </a:r>
            <a:r>
              <a:rPr lang="en-US" baseline="30000">
                <a:sym typeface="Symbol" pitchFamily="18" charset="2"/>
              </a:rPr>
              <a:t>2</a:t>
            </a:r>
            <a:r>
              <a:rPr lang="en-US">
                <a:sym typeface="Symbol" pitchFamily="18" charset="2"/>
              </a:rPr>
              <a:t> =</a:t>
            </a:r>
            <a:r>
              <a:rPr lang="en-US"/>
              <a:t> 21.27  is greater than </a:t>
            </a:r>
          </a:p>
          <a:p>
            <a:pPr eaLnBrk="1" hangingPunct="1">
              <a:spcBef>
                <a:spcPts val="600"/>
              </a:spcBef>
            </a:pPr>
            <a:r>
              <a:rPr lang="en-US"/>
              <a:t>      = 9.488, we reject the null hypothesis</a:t>
            </a:r>
          </a:p>
        </p:txBody>
      </p:sp>
      <p:graphicFrame>
        <p:nvGraphicFramePr>
          <p:cNvPr id="45077" name="Object 4"/>
          <p:cNvGraphicFramePr>
            <a:graphicFrameLocks noChangeAspect="1"/>
          </p:cNvGraphicFramePr>
          <p:nvPr/>
        </p:nvGraphicFramePr>
        <p:xfrm>
          <a:off x="6096001" y="4770439"/>
          <a:ext cx="436033" cy="395287"/>
        </p:xfrm>
        <a:graphic>
          <a:graphicData uri="http://schemas.openxmlformats.org/presentationml/2006/ole">
            <p:oleObj spid="_x0000_s1272836" name="Equation" r:id="rId5" imgW="203112" imgH="241195" progId="">
              <p:embed/>
            </p:oleObj>
          </a:graphicData>
        </a:graphic>
      </p:graphicFrame>
      <p:sp>
        <p:nvSpPr>
          <p:cNvPr id="45078" name="Line 17"/>
          <p:cNvSpPr>
            <a:spLocks noChangeShapeType="1"/>
          </p:cNvSpPr>
          <p:nvPr/>
        </p:nvSpPr>
        <p:spPr bwMode="auto">
          <a:xfrm>
            <a:off x="4572000" y="4267200"/>
            <a:ext cx="0" cy="9906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45079" name="Line 17"/>
          <p:cNvSpPr>
            <a:spLocks noChangeShapeType="1"/>
          </p:cNvSpPr>
          <p:nvPr/>
        </p:nvSpPr>
        <p:spPr bwMode="auto">
          <a:xfrm flipH="1" flipV="1">
            <a:off x="4572000" y="4267200"/>
            <a:ext cx="3454400" cy="0"/>
          </a:xfrm>
          <a:prstGeom prst="line">
            <a:avLst/>
          </a:prstGeom>
          <a:noFill/>
          <a:ln w="28575">
            <a:solidFill>
              <a:srgbClr val="FF0000"/>
            </a:solidFill>
            <a:miter lim="800000"/>
            <a:headEnd/>
            <a:tailEnd/>
          </a:ln>
          <a:effectLst/>
        </p:spPr>
        <p:txBody>
          <a:bodyPr wrap="none"/>
          <a:lstStyle/>
          <a:p>
            <a:endParaRPr lang="en-US"/>
          </a:p>
        </p:txBody>
      </p:sp>
      <p:sp>
        <p:nvSpPr>
          <p:cNvPr id="6" name="Rectangle 5"/>
          <p:cNvSpPr/>
          <p:nvPr/>
        </p:nvSpPr>
        <p:spPr>
          <a:xfrm>
            <a:off x="7315200" y="4481514"/>
            <a:ext cx="1524000" cy="333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081" name="Line 17"/>
          <p:cNvSpPr>
            <a:spLocks noChangeShapeType="1"/>
          </p:cNvSpPr>
          <p:nvPr/>
        </p:nvSpPr>
        <p:spPr bwMode="auto">
          <a:xfrm>
            <a:off x="8026400" y="4267201"/>
            <a:ext cx="0" cy="214313"/>
          </a:xfrm>
          <a:prstGeom prst="line">
            <a:avLst/>
          </a:prstGeom>
          <a:noFill/>
          <a:ln w="28575">
            <a:solidFill>
              <a:srgbClr val="FF0000"/>
            </a:solidFill>
            <a:miter lim="800000"/>
            <a:headEnd/>
            <a:tailEnd/>
          </a:ln>
          <a:effectLst/>
        </p:spPr>
        <p:txBody>
          <a:bodyPr wrap="none"/>
          <a:lstStyle/>
          <a:p>
            <a:endParaRPr lang="en-US"/>
          </a:p>
        </p:txBody>
      </p:sp>
      <p:pic>
        <p:nvPicPr>
          <p:cNvPr id="45082" name="Picture 26"/>
          <p:cNvPicPr>
            <a:picLocks noChangeAspect="1"/>
          </p:cNvPicPr>
          <p:nvPr/>
        </p:nvPicPr>
        <p:blipFill>
          <a:blip r:embed="rId6" cstate="print"/>
          <a:srcRect/>
          <a:stretch>
            <a:fillRect/>
          </a:stretch>
        </p:blipFill>
        <p:spPr bwMode="auto">
          <a:xfrm>
            <a:off x="3759201" y="2178050"/>
            <a:ext cx="7914217" cy="1739900"/>
          </a:xfrm>
          <a:prstGeom prst="rect">
            <a:avLst/>
          </a:prstGeom>
          <a:noFill/>
          <a:ln w="12700">
            <a:solidFill>
              <a:schemeClr val="tx1"/>
            </a:solidFill>
            <a:miter lim="800000"/>
            <a:headEnd/>
            <a:tailEnd/>
          </a:ln>
        </p:spPr>
      </p:pic>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838200" y="76200"/>
            <a:ext cx="10515600" cy="914400"/>
          </a:xfrm>
        </p:spPr>
        <p:txBody>
          <a:bodyPr/>
          <a:lstStyle/>
          <a:p>
            <a:pPr>
              <a:lnSpc>
                <a:spcPct val="80000"/>
              </a:lnSpc>
            </a:pPr>
            <a:r>
              <a:rPr lang="en-US" smtClean="0"/>
              <a:t>Testing for a Poisson Distribution</a:t>
            </a:r>
          </a:p>
        </p:txBody>
      </p:sp>
      <p:sp>
        <p:nvSpPr>
          <p:cNvPr id="50179" name="Content Placeholder 2"/>
          <p:cNvSpPr>
            <a:spLocks noGrp="1"/>
          </p:cNvSpPr>
          <p:nvPr>
            <p:ph idx="1"/>
          </p:nvPr>
        </p:nvSpPr>
        <p:spPr>
          <a:xfrm>
            <a:off x="609600" y="1295400"/>
            <a:ext cx="10972800" cy="3886200"/>
          </a:xfrm>
        </p:spPr>
        <p:txBody>
          <a:bodyPr/>
          <a:lstStyle/>
          <a:p>
            <a:pPr>
              <a:spcBef>
                <a:spcPts val="1800"/>
              </a:spcBef>
              <a:buFontTx/>
              <a:buNone/>
              <a:defRPr/>
            </a:pPr>
            <a:r>
              <a:rPr lang="en-US" sz="2400" b="1" dirty="0" smtClean="0">
                <a:solidFill>
                  <a:srgbClr val="00B400"/>
                </a:solidFill>
              </a:rPr>
              <a:t>Step 6: </a:t>
            </a:r>
            <a:r>
              <a:rPr lang="en-US" sz="2400" b="1" dirty="0" smtClean="0"/>
              <a:t>State the conclusion</a:t>
            </a:r>
          </a:p>
          <a:p>
            <a:pPr>
              <a:spcBef>
                <a:spcPts val="1800"/>
              </a:spcBef>
              <a:buFont typeface="Arial" panose="020B0604020202020204" pitchFamily="34" charset="0"/>
              <a:buNone/>
              <a:defRPr/>
            </a:pPr>
            <a:r>
              <a:rPr lang="en-US" sz="2400" dirty="0" smtClean="0"/>
              <a:t>Because </a:t>
            </a:r>
            <a:r>
              <a:rPr lang="en-US" sz="2400" i="1" dirty="0" smtClean="0">
                <a:sym typeface="Symbol" panose="05050102010706020507" pitchFamily="18" charset="2"/>
              </a:rPr>
              <a:t></a:t>
            </a:r>
            <a:r>
              <a:rPr lang="en-US" sz="1000" i="1" dirty="0" smtClean="0">
                <a:sym typeface="Symbol" panose="05050102010706020507" pitchFamily="18" charset="2"/>
              </a:rPr>
              <a:t> </a:t>
            </a:r>
            <a:r>
              <a:rPr lang="en-US" sz="2400" baseline="30000" dirty="0" smtClean="0">
                <a:sym typeface="Symbol" panose="05050102010706020507" pitchFamily="18" charset="2"/>
              </a:rPr>
              <a:t>2</a:t>
            </a:r>
            <a:r>
              <a:rPr lang="en-US" sz="2400" dirty="0" smtClean="0">
                <a:sym typeface="Symbol" panose="05050102010706020507" pitchFamily="18" charset="2"/>
              </a:rPr>
              <a:t> =</a:t>
            </a:r>
            <a:r>
              <a:rPr lang="en-US" sz="2400" dirty="0" smtClean="0"/>
              <a:t> 21.27  is greater than       = 9.488, we reject the null hypothesis</a:t>
            </a:r>
          </a:p>
          <a:p>
            <a:pPr marL="342900" indent="-342900">
              <a:spcBef>
                <a:spcPts val="1800"/>
              </a:spcBef>
              <a:buFont typeface="Arial" panose="020B0604020202020204" pitchFamily="34" charset="0"/>
              <a:buChar char="•"/>
              <a:defRPr/>
            </a:pPr>
            <a:r>
              <a:rPr lang="en-US" sz="2400" dirty="0" smtClean="0"/>
              <a:t>We have sufficient evidence to conclude that the number of arrivals per 10-minute period do not follow the Poisson distribution</a:t>
            </a:r>
          </a:p>
        </p:txBody>
      </p:sp>
      <p:graphicFrame>
        <p:nvGraphicFramePr>
          <p:cNvPr id="46084" name="Object 4"/>
          <p:cNvGraphicFramePr>
            <a:graphicFrameLocks noChangeAspect="1"/>
          </p:cNvGraphicFramePr>
          <p:nvPr/>
        </p:nvGraphicFramePr>
        <p:xfrm>
          <a:off x="5610578" y="1752600"/>
          <a:ext cx="603251" cy="547688"/>
        </p:xfrm>
        <a:graphic>
          <a:graphicData uri="http://schemas.openxmlformats.org/presentationml/2006/ole">
            <p:oleObj spid="_x0000_s1273858" name="Equation" r:id="rId3" imgW="203112" imgH="241195" progId="">
              <p:embed/>
            </p:oleObj>
          </a:graphicData>
        </a:graphic>
      </p:graphicFrame>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47107" name="TextBox 6"/>
          <p:cNvSpPr txBox="1">
            <a:spLocks noChangeArrowheads="1"/>
          </p:cNvSpPr>
          <p:nvPr/>
        </p:nvSpPr>
        <p:spPr bwMode="auto">
          <a:xfrm>
            <a:off x="711200" y="1531938"/>
            <a:ext cx="4267200" cy="830262"/>
          </a:xfrm>
          <a:prstGeom prst="rect">
            <a:avLst/>
          </a:prstGeom>
          <a:solidFill>
            <a:srgbClr val="F7F7A7"/>
          </a:solidFill>
          <a:ln w="12700">
            <a:solidFill>
              <a:schemeClr val="tx1"/>
            </a:solidFill>
            <a:miter lim="800000"/>
            <a:headEnd/>
            <a:tailEnd/>
          </a:ln>
        </p:spPr>
        <p:txBody>
          <a:bodyPr>
            <a:spAutoFit/>
          </a:bodyPr>
          <a:lstStyle/>
          <a:p>
            <a:pPr eaLnBrk="1" hangingPunct="1">
              <a:spcBef>
                <a:spcPts val="1800"/>
              </a:spcBef>
            </a:pPr>
            <a:r>
              <a:rPr lang="en-US" sz="2400"/>
              <a:t>Goodness-of-fit Tests in this Chapter</a:t>
            </a:r>
          </a:p>
        </p:txBody>
      </p:sp>
      <p:sp>
        <p:nvSpPr>
          <p:cNvPr id="8" name="Rectangle 7"/>
          <p:cNvSpPr/>
          <p:nvPr/>
        </p:nvSpPr>
        <p:spPr>
          <a:xfrm>
            <a:off x="1955800" y="5418139"/>
            <a:ext cx="6477000" cy="460375"/>
          </a:xfrm>
          <a:prstGeom prst="rect">
            <a:avLst/>
          </a:prstGeom>
          <a:ln w="12700">
            <a:solidFill>
              <a:schemeClr val="tx1"/>
            </a:solidFill>
          </a:ln>
        </p:spPr>
        <p:txBody>
          <a:bodyPr>
            <a:spAutoFit/>
          </a:bodyPr>
          <a:lstStyle/>
          <a:p>
            <a:pPr eaLnBrk="1" hangingPunct="1">
              <a:defRPr/>
            </a:pPr>
            <a:r>
              <a:rPr lang="en-US" sz="2400" dirty="0">
                <a:solidFill>
                  <a:schemeClr val="bg1">
                    <a:lumMod val="65000"/>
                  </a:schemeClr>
                </a:solidFill>
              </a:rPr>
              <a:t>For a normal distribution</a:t>
            </a:r>
          </a:p>
        </p:txBody>
      </p:sp>
      <p:sp>
        <p:nvSpPr>
          <p:cNvPr id="9" name="Rectangle 8"/>
          <p:cNvSpPr/>
          <p:nvPr/>
        </p:nvSpPr>
        <p:spPr>
          <a:xfrm>
            <a:off x="1955800" y="3733801"/>
            <a:ext cx="6477000" cy="461963"/>
          </a:xfrm>
          <a:prstGeom prst="rect">
            <a:avLst/>
          </a:prstGeom>
          <a:noFill/>
          <a:ln w="12700">
            <a:solidFill>
              <a:schemeClr val="tx1"/>
            </a:solidFill>
          </a:ln>
        </p:spPr>
        <p:txBody>
          <a:bodyPr>
            <a:spAutoFit/>
          </a:bodyPr>
          <a:lstStyle/>
          <a:p>
            <a:pPr eaLnBrk="1" hangingPunct="1">
              <a:defRPr/>
            </a:pPr>
            <a:r>
              <a:rPr lang="en-US" sz="2400" dirty="0">
                <a:solidFill>
                  <a:schemeClr val="bg1">
                    <a:lumMod val="65000"/>
                  </a:schemeClr>
                </a:solidFill>
              </a:rPr>
              <a:t>For a Poisson distribution</a:t>
            </a:r>
          </a:p>
        </p:txBody>
      </p:sp>
      <p:sp>
        <p:nvSpPr>
          <p:cNvPr id="10" name="Rectangle 9"/>
          <p:cNvSpPr/>
          <p:nvPr/>
        </p:nvSpPr>
        <p:spPr>
          <a:xfrm>
            <a:off x="1955800" y="2814638"/>
            <a:ext cx="6477000" cy="461962"/>
          </a:xfrm>
          <a:prstGeom prst="rect">
            <a:avLst/>
          </a:prstGeom>
          <a:ln w="12700">
            <a:solidFill>
              <a:schemeClr val="tx1"/>
            </a:solidFill>
          </a:ln>
        </p:spPr>
        <p:txBody>
          <a:bodyPr>
            <a:spAutoFit/>
          </a:bodyPr>
          <a:lstStyle/>
          <a:p>
            <a:pPr eaLnBrk="1" hangingPunct="1">
              <a:defRPr/>
            </a:pPr>
            <a:r>
              <a:rPr lang="en-US" sz="2400" dirty="0">
                <a:solidFill>
                  <a:schemeClr val="bg1">
                    <a:lumMod val="65000"/>
                  </a:schemeClr>
                </a:solidFill>
              </a:rPr>
              <a:t>For a general discrete distribution</a:t>
            </a:r>
          </a:p>
        </p:txBody>
      </p:sp>
      <p:sp>
        <p:nvSpPr>
          <p:cNvPr id="47111" name="Rectangle 10"/>
          <p:cNvSpPr>
            <a:spLocks noChangeArrowheads="1"/>
          </p:cNvSpPr>
          <p:nvPr/>
        </p:nvSpPr>
        <p:spPr bwMode="auto">
          <a:xfrm>
            <a:off x="1930400" y="4643438"/>
            <a:ext cx="6477000" cy="461962"/>
          </a:xfrm>
          <a:prstGeom prst="rect">
            <a:avLst/>
          </a:prstGeom>
          <a:solidFill>
            <a:srgbClr val="CCE9AD"/>
          </a:solidFill>
          <a:ln w="12700">
            <a:solidFill>
              <a:schemeClr val="tx1"/>
            </a:solidFill>
            <a:miter lim="800000"/>
            <a:headEnd/>
            <a:tailEnd/>
          </a:ln>
        </p:spPr>
        <p:txBody>
          <a:bodyPr>
            <a:spAutoFit/>
          </a:bodyPr>
          <a:lstStyle/>
          <a:p>
            <a:pPr eaLnBrk="1" hangingPunct="1"/>
            <a:r>
              <a:rPr lang="en-US" sz="2400"/>
              <a:t>For a binomial distribution</a:t>
            </a:r>
          </a:p>
        </p:txBody>
      </p:sp>
      <p:cxnSp>
        <p:nvCxnSpPr>
          <p:cNvPr id="12" name="Straight Connector 11"/>
          <p:cNvCxnSpPr/>
          <p:nvPr/>
        </p:nvCxnSpPr>
        <p:spPr>
          <a:xfrm>
            <a:off x="1219200" y="2362200"/>
            <a:ext cx="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0" idx="1"/>
          </p:cNvCxnSpPr>
          <p:nvPr/>
        </p:nvCxnSpPr>
        <p:spPr>
          <a:xfrm flipH="1" flipV="1">
            <a:off x="1219200" y="3046413"/>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219200" y="39624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219200" y="48768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1219200" y="56388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117" name="TextBox 16"/>
          <p:cNvSpPr txBox="1">
            <a:spLocks noChangeArrowheads="1"/>
          </p:cNvSpPr>
          <p:nvPr/>
        </p:nvSpPr>
        <p:spPr bwMode="auto">
          <a:xfrm>
            <a:off x="8458200" y="4535488"/>
            <a:ext cx="711200" cy="646112"/>
          </a:xfrm>
          <a:prstGeom prst="rect">
            <a:avLst/>
          </a:prstGeom>
          <a:noFill/>
          <a:ln w="9525">
            <a:noFill/>
            <a:miter lim="800000"/>
            <a:headEnd/>
            <a:tailEnd/>
          </a:ln>
        </p:spPr>
        <p:txBody>
          <a:bodyPr>
            <a:spAutoFit/>
          </a:bodyPr>
          <a:lstStyle/>
          <a:p>
            <a:r>
              <a:rPr lang="en-US" sz="3600"/>
              <a:t>*</a:t>
            </a:r>
          </a:p>
        </p:txBody>
      </p:sp>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48131" name="Content Placeholder 2"/>
          <p:cNvSpPr>
            <a:spLocks noGrp="1"/>
          </p:cNvSpPr>
          <p:nvPr>
            <p:ph idx="1"/>
          </p:nvPr>
        </p:nvSpPr>
        <p:spPr>
          <a:xfrm>
            <a:off x="508000" y="1295400"/>
            <a:ext cx="11277600" cy="4800600"/>
          </a:xfrm>
        </p:spPr>
        <p:txBody>
          <a:bodyPr/>
          <a:lstStyle/>
          <a:p>
            <a:pPr>
              <a:spcBef>
                <a:spcPts val="1200"/>
              </a:spcBef>
            </a:pPr>
            <a:r>
              <a:rPr lang="en-US" sz="2800" smtClean="0"/>
              <a:t>A chi-square hypothesis test can be used to determine if observed data follow a binomial distribution</a:t>
            </a:r>
          </a:p>
          <a:p>
            <a:pPr>
              <a:spcBef>
                <a:spcPts val="1800"/>
              </a:spcBef>
            </a:pPr>
            <a:r>
              <a:rPr lang="en-US" sz="2400" smtClean="0"/>
              <a:t>A </a:t>
            </a:r>
            <a:r>
              <a:rPr lang="en-US" sz="2400" b="1" smtClean="0"/>
              <a:t>binomial experiment </a:t>
            </a:r>
            <a:r>
              <a:rPr lang="en-US" sz="2400" smtClean="0"/>
              <a:t>has the following characteristics:</a:t>
            </a:r>
          </a:p>
          <a:p>
            <a:pPr lvl="1">
              <a:spcBef>
                <a:spcPts val="1800"/>
              </a:spcBef>
            </a:pPr>
            <a:r>
              <a:rPr lang="en-US" sz="2400" smtClean="0"/>
              <a:t>The experiment consists of a fixed number of trials, denoted by </a:t>
            </a:r>
            <a:r>
              <a:rPr lang="en-US" sz="2400" i="1" smtClean="0"/>
              <a:t>n</a:t>
            </a:r>
            <a:endParaRPr lang="en-US" sz="2400" smtClean="0"/>
          </a:p>
          <a:p>
            <a:pPr lvl="1">
              <a:spcBef>
                <a:spcPts val="1800"/>
              </a:spcBef>
            </a:pPr>
            <a:r>
              <a:rPr lang="en-US" sz="2400" smtClean="0"/>
              <a:t>Each trial has only two possible outcomes, a success or a failure</a:t>
            </a:r>
          </a:p>
          <a:p>
            <a:pPr lvl="1">
              <a:spcBef>
                <a:spcPts val="1800"/>
              </a:spcBef>
            </a:pPr>
            <a:r>
              <a:rPr lang="en-US" sz="2400" smtClean="0"/>
              <a:t>The probability of a success (</a:t>
            </a:r>
            <a:r>
              <a:rPr lang="en-US" sz="2400" i="1" smtClean="0"/>
              <a:t>p</a:t>
            </a:r>
            <a:r>
              <a:rPr lang="en-US" sz="2400" smtClean="0"/>
              <a:t>) and the probability of a failure (</a:t>
            </a:r>
            <a:r>
              <a:rPr lang="en-US" sz="2400" i="1" smtClean="0"/>
              <a:t>q</a:t>
            </a:r>
            <a:r>
              <a:rPr lang="en-US" sz="2400" smtClean="0"/>
              <a:t>) are constant throughout the experiment</a:t>
            </a:r>
          </a:p>
          <a:p>
            <a:pPr lvl="1">
              <a:spcBef>
                <a:spcPts val="1800"/>
              </a:spcBef>
            </a:pPr>
            <a:r>
              <a:rPr lang="en-US" sz="2400" smtClean="0"/>
              <a:t>Each trial is independent of the other trials in the experiment</a:t>
            </a:r>
            <a:endParaRPr lang="en-US" sz="6000" smtClean="0"/>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49155" name="Content Placeholder 2"/>
          <p:cNvSpPr>
            <a:spLocks noGrp="1"/>
          </p:cNvSpPr>
          <p:nvPr>
            <p:ph idx="1"/>
          </p:nvPr>
        </p:nvSpPr>
        <p:spPr>
          <a:xfrm>
            <a:off x="609600" y="1295400"/>
            <a:ext cx="10566400" cy="1143000"/>
          </a:xfrm>
        </p:spPr>
        <p:txBody>
          <a:bodyPr>
            <a:normAutofit lnSpcReduction="10000"/>
          </a:bodyPr>
          <a:lstStyle/>
          <a:p>
            <a:r>
              <a:rPr lang="en-US" sz="2400" b="1" smtClean="0"/>
              <a:t>Example:  </a:t>
            </a:r>
            <a:r>
              <a:rPr lang="en-US" sz="2400" smtClean="0"/>
              <a:t>A four-question multiple-choice quiz is given. The table below shows the number of students who had 0, 1, 2, 3, and 4 questions correct</a:t>
            </a:r>
          </a:p>
        </p:txBody>
      </p:sp>
      <p:graphicFrame>
        <p:nvGraphicFramePr>
          <p:cNvPr id="2" name="Table 1"/>
          <p:cNvGraphicFramePr>
            <a:graphicFrameLocks noGrp="1"/>
          </p:cNvGraphicFramePr>
          <p:nvPr/>
        </p:nvGraphicFramePr>
        <p:xfrm>
          <a:off x="6366933" y="2743201"/>
          <a:ext cx="5418666" cy="3138487"/>
        </p:xfrm>
        <a:graphic>
          <a:graphicData uri="http://schemas.openxmlformats.org/drawingml/2006/table">
            <a:tbl>
              <a:tblPr firstRow="1" bandRow="1">
                <a:tableStyleId>{5C22544A-7EE6-4342-B048-85BDC9FD1C3A}</a:tableStyleId>
              </a:tblPr>
              <a:tblGrid>
                <a:gridCol w="2709333"/>
                <a:gridCol w="2709333"/>
              </a:tblGrid>
              <a:tr h="914125">
                <a:tc>
                  <a:txBody>
                    <a:bodyPr/>
                    <a:lstStyle/>
                    <a:p>
                      <a:pPr algn="ctr"/>
                      <a:r>
                        <a:rPr lang="en-US" sz="1800" b="1" dirty="0" smtClean="0">
                          <a:solidFill>
                            <a:schemeClr val="tx1"/>
                          </a:solidFill>
                        </a:rPr>
                        <a:t>Number of Correct Answers</a:t>
                      </a:r>
                      <a:endParaRPr lang="en-US" sz="1800" b="1" dirty="0">
                        <a:solidFill>
                          <a:schemeClr val="tx1"/>
                        </a:solidFill>
                      </a:endParaRPr>
                    </a:p>
                  </a:txBody>
                  <a:tcPr marL="121920" marR="121920" marT="45706" marB="45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 Frequency,</a:t>
                      </a:r>
                    </a:p>
                    <a:p>
                      <a:pPr algn="ctr"/>
                      <a:r>
                        <a:rPr lang="en-US" sz="1800" b="1" i="1" baseline="0" dirty="0" err="1" smtClean="0">
                          <a:solidFill>
                            <a:schemeClr val="tx1"/>
                          </a:solidFill>
                        </a:rPr>
                        <a:t>f</a:t>
                      </a:r>
                      <a:r>
                        <a:rPr lang="en-US" sz="1800" b="1" baseline="-25000" dirty="0" err="1" smtClean="0">
                          <a:solidFill>
                            <a:schemeClr val="tx1"/>
                          </a:solidFill>
                        </a:rPr>
                        <a:t>o</a:t>
                      </a:r>
                      <a:endParaRPr lang="en-US" sz="1800" b="1" baseline="-25000" dirty="0" smtClean="0">
                        <a:solidFill>
                          <a:schemeClr val="tx1"/>
                        </a:solidFill>
                      </a:endParaRPr>
                    </a:p>
                  </a:txBody>
                  <a:tcPr marL="121920" marR="121920" marT="45706" marB="45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27">
                <a:tc>
                  <a:txBody>
                    <a:bodyPr/>
                    <a:lstStyle/>
                    <a:p>
                      <a:pPr algn="ctr"/>
                      <a:r>
                        <a:rPr lang="en-US" sz="1800" b="0" dirty="0" smtClean="0">
                          <a:solidFill>
                            <a:schemeClr val="tx1"/>
                          </a:solidFill>
                        </a:rPr>
                        <a:t>0</a:t>
                      </a:r>
                      <a:endParaRPr lang="en-US" sz="1800" b="0" dirty="0">
                        <a:solidFill>
                          <a:schemeClr val="tx1"/>
                        </a:solidFill>
                      </a:endParaRPr>
                    </a:p>
                  </a:txBody>
                  <a:tcPr marL="121920" marR="121920" marT="45706" marB="45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smtClean="0">
                          <a:solidFill>
                            <a:schemeClr val="tx1"/>
                          </a:solidFill>
                        </a:rPr>
                        <a:t>34</a:t>
                      </a:r>
                      <a:endParaRPr lang="en-US" sz="1800" b="0"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27">
                <a:tc>
                  <a:txBody>
                    <a:bodyPr/>
                    <a:lstStyle/>
                    <a:p>
                      <a:pPr algn="ctr"/>
                      <a:r>
                        <a:rPr lang="en-US" sz="1800" b="0" dirty="0" smtClean="0">
                          <a:solidFill>
                            <a:schemeClr val="tx1"/>
                          </a:solidFill>
                        </a:rPr>
                        <a:t>1</a:t>
                      </a:r>
                      <a:endParaRPr lang="en-US" sz="1800" b="0" dirty="0">
                        <a:solidFill>
                          <a:schemeClr val="tx1"/>
                        </a:solidFill>
                      </a:endParaRPr>
                    </a:p>
                  </a:txBody>
                  <a:tcPr marL="121920" marR="121920" marT="45706" marB="45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smtClean="0">
                          <a:solidFill>
                            <a:schemeClr val="tx1"/>
                          </a:solidFill>
                        </a:rPr>
                        <a:t>44</a:t>
                      </a:r>
                      <a:endParaRPr lang="en-US" sz="1800" b="0"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27">
                <a:tc>
                  <a:txBody>
                    <a:bodyPr/>
                    <a:lstStyle/>
                    <a:p>
                      <a:pPr algn="ctr"/>
                      <a:r>
                        <a:rPr lang="en-US" sz="1800" b="0" dirty="0" smtClean="0">
                          <a:solidFill>
                            <a:schemeClr val="tx1"/>
                          </a:solidFill>
                        </a:rPr>
                        <a:t>2</a:t>
                      </a:r>
                      <a:endParaRPr lang="en-US" sz="1800" b="0" dirty="0">
                        <a:solidFill>
                          <a:schemeClr val="tx1"/>
                        </a:solidFill>
                      </a:endParaRPr>
                    </a:p>
                  </a:txBody>
                  <a:tcPr marL="121920" marR="121920" marT="45706" marB="45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smtClean="0">
                          <a:solidFill>
                            <a:schemeClr val="tx1"/>
                          </a:solidFill>
                        </a:rPr>
                        <a:t>28</a:t>
                      </a:r>
                      <a:endParaRPr lang="en-US" sz="1800" b="0"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27">
                <a:tc>
                  <a:txBody>
                    <a:bodyPr/>
                    <a:lstStyle/>
                    <a:p>
                      <a:pPr algn="ctr"/>
                      <a:r>
                        <a:rPr lang="en-US" sz="1800" b="0" dirty="0" smtClean="0">
                          <a:solidFill>
                            <a:schemeClr val="tx1"/>
                          </a:solidFill>
                        </a:rPr>
                        <a:t>3</a:t>
                      </a:r>
                      <a:endParaRPr lang="en-US" sz="1800" b="0" dirty="0">
                        <a:solidFill>
                          <a:schemeClr val="tx1"/>
                        </a:solidFill>
                      </a:endParaRPr>
                    </a:p>
                  </a:txBody>
                  <a:tcPr marL="121920" marR="121920" marT="45706" marB="45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smtClean="0">
                          <a:solidFill>
                            <a:schemeClr val="tx1"/>
                          </a:solidFill>
                        </a:rPr>
                        <a:t>10</a:t>
                      </a:r>
                      <a:endParaRPr lang="en-US" sz="1800" b="0"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27">
                <a:tc>
                  <a:txBody>
                    <a:bodyPr/>
                    <a:lstStyle/>
                    <a:p>
                      <a:pPr algn="ctr"/>
                      <a:r>
                        <a:rPr lang="en-US" sz="1800" b="0" dirty="0" smtClean="0">
                          <a:solidFill>
                            <a:schemeClr val="tx1"/>
                          </a:solidFill>
                        </a:rPr>
                        <a:t>4</a:t>
                      </a:r>
                      <a:endParaRPr lang="en-US" sz="1800" b="0" dirty="0">
                        <a:solidFill>
                          <a:schemeClr val="tx1"/>
                        </a:solidFill>
                      </a:endParaRPr>
                    </a:p>
                  </a:txBody>
                  <a:tcPr marL="121920" marR="121920" marT="45706" marB="45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0" dirty="0" smtClean="0">
                          <a:solidFill>
                            <a:schemeClr val="tx1"/>
                          </a:solidFill>
                        </a:rPr>
                        <a:t>  4</a:t>
                      </a:r>
                      <a:endParaRPr lang="en-US" sz="1800" b="0"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27">
                <a:tc>
                  <a:txBody>
                    <a:bodyPr/>
                    <a:lstStyle/>
                    <a:p>
                      <a:pPr algn="ctr"/>
                      <a:r>
                        <a:rPr lang="en-US" sz="1800" b="1" dirty="0" smtClean="0">
                          <a:solidFill>
                            <a:schemeClr val="tx1"/>
                          </a:solidFill>
                        </a:rPr>
                        <a:t>Total</a:t>
                      </a:r>
                      <a:endParaRPr lang="en-US" sz="1800" b="1" dirty="0">
                        <a:solidFill>
                          <a:schemeClr val="tx1"/>
                        </a:solidFill>
                      </a:endParaRPr>
                    </a:p>
                  </a:txBody>
                  <a:tcPr marL="121920" marR="121920" marT="45706" marB="45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b="1" dirty="0" smtClean="0">
                          <a:solidFill>
                            <a:schemeClr val="tx1"/>
                          </a:solidFill>
                        </a:rPr>
                        <a:t>120</a:t>
                      </a:r>
                      <a:endParaRPr lang="en-US" sz="1800" b="1" dirty="0">
                        <a:solidFill>
                          <a:schemeClr val="tx1"/>
                        </a:solidFill>
                      </a:endParaRPr>
                    </a:p>
                  </a:txBody>
                  <a:tcPr marL="121920" marR="121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Content Placeholder 2"/>
          <p:cNvSpPr txBox="1">
            <a:spLocks/>
          </p:cNvSpPr>
          <p:nvPr/>
        </p:nvSpPr>
        <p:spPr bwMode="auto">
          <a:xfrm>
            <a:off x="609600" y="2438400"/>
            <a:ext cx="5384800" cy="350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rgbClr val="00B400"/>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00B400"/>
              </a:buClr>
              <a:buChar char="–"/>
              <a:defRPr sz="2400">
                <a:solidFill>
                  <a:schemeClr val="tx1"/>
                </a:solidFill>
                <a:latin typeface="+mn-lt"/>
                <a:cs typeface="+mn-cs"/>
              </a:defRPr>
            </a:lvl2pPr>
            <a:lvl3pPr marL="1143000" indent="-228600" algn="l" rtl="0" eaLnBrk="0" fontAlgn="base" hangingPunct="0">
              <a:spcBef>
                <a:spcPct val="20000"/>
              </a:spcBef>
              <a:spcAft>
                <a:spcPct val="0"/>
              </a:spcAft>
              <a:buClr>
                <a:srgbClr val="00B400"/>
              </a:buClr>
              <a:buChar char="•"/>
              <a:defRPr sz="2000">
                <a:solidFill>
                  <a:schemeClr val="tx1"/>
                </a:solidFill>
                <a:latin typeface="+mn-lt"/>
                <a:cs typeface="+mn-cs"/>
              </a:defRPr>
            </a:lvl3pPr>
            <a:lvl4pPr marL="1600200" indent="-228600" algn="l" rtl="0" eaLnBrk="0" fontAlgn="base" hangingPunct="0">
              <a:spcBef>
                <a:spcPct val="20000"/>
              </a:spcBef>
              <a:spcAft>
                <a:spcPct val="0"/>
              </a:spcAft>
              <a:buClr>
                <a:srgbClr val="00B400"/>
              </a:buClr>
              <a:buChar char="–"/>
              <a:defRPr>
                <a:solidFill>
                  <a:schemeClr val="tx1"/>
                </a:solidFill>
                <a:latin typeface="+mn-lt"/>
                <a:cs typeface="+mn-cs"/>
              </a:defRPr>
            </a:lvl4pPr>
            <a:lvl5pPr marL="2057400" indent="-228600" algn="l" rtl="0" eaLnBrk="0" fontAlgn="base" hangingPunct="0">
              <a:spcBef>
                <a:spcPct val="20000"/>
              </a:spcBef>
              <a:spcAft>
                <a:spcPct val="0"/>
              </a:spcAft>
              <a:buClr>
                <a:srgbClr val="00B400"/>
              </a:buClr>
              <a:buChar char="»"/>
              <a:defRPr>
                <a:solidFill>
                  <a:schemeClr val="tx1"/>
                </a:solidFill>
                <a:latin typeface="+mn-lt"/>
                <a:cs typeface="+mn-cs"/>
              </a:defRPr>
            </a:lvl5pPr>
            <a:lvl6pPr marL="2514600" indent="-228600" algn="l" rtl="0" fontAlgn="base">
              <a:spcBef>
                <a:spcPct val="20000"/>
              </a:spcBef>
              <a:spcAft>
                <a:spcPct val="0"/>
              </a:spcAft>
              <a:buClr>
                <a:srgbClr val="00B400"/>
              </a:buClr>
              <a:buChar char="»"/>
              <a:defRPr sz="2000">
                <a:solidFill>
                  <a:schemeClr val="tx1"/>
                </a:solidFill>
                <a:latin typeface="+mn-lt"/>
                <a:cs typeface="+mn-cs"/>
              </a:defRPr>
            </a:lvl6pPr>
            <a:lvl7pPr marL="2971800" indent="-228600" algn="l" rtl="0" fontAlgn="base">
              <a:spcBef>
                <a:spcPct val="20000"/>
              </a:spcBef>
              <a:spcAft>
                <a:spcPct val="0"/>
              </a:spcAft>
              <a:buClr>
                <a:srgbClr val="00B400"/>
              </a:buClr>
              <a:buChar char="»"/>
              <a:defRPr sz="2000">
                <a:solidFill>
                  <a:schemeClr val="tx1"/>
                </a:solidFill>
                <a:latin typeface="+mn-lt"/>
                <a:cs typeface="+mn-cs"/>
              </a:defRPr>
            </a:lvl7pPr>
            <a:lvl8pPr marL="3429000" indent="-228600" algn="l" rtl="0" fontAlgn="base">
              <a:spcBef>
                <a:spcPct val="20000"/>
              </a:spcBef>
              <a:spcAft>
                <a:spcPct val="0"/>
              </a:spcAft>
              <a:buClr>
                <a:srgbClr val="00B400"/>
              </a:buClr>
              <a:buChar char="»"/>
              <a:defRPr sz="2000">
                <a:solidFill>
                  <a:schemeClr val="tx1"/>
                </a:solidFill>
                <a:latin typeface="+mn-lt"/>
                <a:cs typeface="+mn-cs"/>
              </a:defRPr>
            </a:lvl8pPr>
            <a:lvl9pPr marL="3886200" indent="-228600" algn="l" rtl="0" fontAlgn="base">
              <a:spcBef>
                <a:spcPct val="20000"/>
              </a:spcBef>
              <a:spcAft>
                <a:spcPct val="0"/>
              </a:spcAft>
              <a:buClr>
                <a:srgbClr val="00B400"/>
              </a:buClr>
              <a:buChar char="»"/>
              <a:defRPr sz="2000">
                <a:solidFill>
                  <a:schemeClr val="tx1"/>
                </a:solidFill>
                <a:latin typeface="+mn-lt"/>
                <a:cs typeface="+mn-cs"/>
              </a:defRPr>
            </a:lvl9pPr>
          </a:lstStyle>
          <a:p>
            <a:pPr>
              <a:spcBef>
                <a:spcPts val="1200"/>
              </a:spcBef>
              <a:defRPr/>
            </a:pPr>
            <a:r>
              <a:rPr lang="en-US" sz="2000" dirty="0" smtClean="0"/>
              <a:t>If a student guesses on a multiple-choice test with four options per question, there is a 25% chance of being correct for each question</a:t>
            </a:r>
          </a:p>
          <a:p>
            <a:pPr>
              <a:spcBef>
                <a:spcPts val="1200"/>
              </a:spcBef>
              <a:defRPr/>
            </a:pPr>
            <a:r>
              <a:rPr lang="en-US" sz="2000" dirty="0" smtClean="0"/>
              <a:t>Using </a:t>
            </a:r>
            <a:r>
              <a:rPr lang="el-GR" sz="2000" i="1" dirty="0" smtClean="0"/>
              <a:t>α</a:t>
            </a:r>
            <a:r>
              <a:rPr lang="en-US" sz="2000" dirty="0" smtClean="0"/>
              <a:t> = 0.05, perform a chi-square test to determine if the number of correct answers per student follows the binomial probability distribution with </a:t>
            </a:r>
          </a:p>
          <a:p>
            <a:pPr marL="0" indent="0">
              <a:spcBef>
                <a:spcPts val="0"/>
              </a:spcBef>
              <a:buFontTx/>
              <a:buNone/>
              <a:defRPr/>
            </a:pPr>
            <a:r>
              <a:rPr lang="en-US" sz="2000" dirty="0"/>
              <a:t> </a:t>
            </a:r>
            <a:r>
              <a:rPr lang="en-US" sz="2000" dirty="0" smtClean="0"/>
              <a:t>    </a:t>
            </a:r>
            <a:r>
              <a:rPr lang="en-US" sz="2000" i="1" dirty="0" smtClean="0"/>
              <a:t>n</a:t>
            </a:r>
            <a:r>
              <a:rPr lang="en-US" sz="2000" dirty="0" smtClean="0"/>
              <a:t> = 4 and </a:t>
            </a:r>
            <a:r>
              <a:rPr lang="en-US" sz="2000" i="1" dirty="0" smtClean="0"/>
              <a:t>p</a:t>
            </a:r>
            <a:r>
              <a:rPr lang="en-US" sz="2000" dirty="0" smtClean="0"/>
              <a:t> = 0.25</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7" y="383822"/>
            <a:ext cx="11763021" cy="5779911"/>
          </a:xfrm>
        </p:spPr>
        <p:txBody>
          <a:bodyPr>
            <a:noAutofit/>
          </a:bodyPr>
          <a:lstStyle/>
          <a:p>
            <a:pPr>
              <a:buNone/>
            </a:pPr>
            <a:r>
              <a:rPr lang="en-US" sz="2400" b="1" dirty="0" smtClean="0">
                <a:solidFill>
                  <a:schemeClr val="tx1"/>
                </a:solidFill>
              </a:rPr>
              <a:t>Observations:</a:t>
            </a:r>
          </a:p>
          <a:p>
            <a:pPr>
              <a:buNone/>
            </a:pPr>
            <a:endParaRPr lang="en-US" sz="2400" dirty="0" smtClean="0">
              <a:solidFill>
                <a:schemeClr val="tx1"/>
              </a:solidFill>
            </a:endParaRPr>
          </a:p>
          <a:p>
            <a:pPr>
              <a:buNone/>
            </a:pPr>
            <a:r>
              <a:rPr lang="en-US" sz="2400" dirty="0" smtClean="0">
                <a:solidFill>
                  <a:schemeClr val="tx1"/>
                </a:solidFill>
              </a:rPr>
              <a:t>Pie charts and bar charts can both be effective methods of portraying qualitative</a:t>
            </a:r>
          </a:p>
          <a:p>
            <a:pPr>
              <a:buNone/>
            </a:pPr>
            <a:r>
              <a:rPr lang="en-US" sz="2400" dirty="0" smtClean="0">
                <a:solidFill>
                  <a:schemeClr val="tx1"/>
                </a:solidFill>
              </a:rPr>
              <a:t>data. </a:t>
            </a:r>
          </a:p>
          <a:p>
            <a:pPr>
              <a:buNone/>
            </a:pPr>
            <a:endParaRPr lang="en-US" sz="2400" dirty="0" smtClean="0">
              <a:solidFill>
                <a:schemeClr val="tx1"/>
              </a:solidFill>
            </a:endParaRPr>
          </a:p>
          <a:p>
            <a:pPr>
              <a:buNone/>
            </a:pPr>
            <a:r>
              <a:rPr lang="en-US" sz="2400" dirty="0" smtClean="0">
                <a:solidFill>
                  <a:schemeClr val="tx1"/>
                </a:solidFill>
              </a:rPr>
              <a:t>Bar charts are better when there are more than just a few categories and for</a:t>
            </a:r>
          </a:p>
          <a:p>
            <a:pPr>
              <a:buNone/>
            </a:pPr>
            <a:r>
              <a:rPr lang="en-US" sz="2400" dirty="0" smtClean="0">
                <a:solidFill>
                  <a:schemeClr val="tx1"/>
                </a:solidFill>
              </a:rPr>
              <a:t>comparing two or more distributions.</a:t>
            </a:r>
          </a:p>
          <a:p>
            <a:pPr>
              <a:buNone/>
            </a:pPr>
            <a:endParaRPr lang="en-US" sz="2400" dirty="0" smtClean="0">
              <a:solidFill>
                <a:schemeClr val="tx1"/>
              </a:solidFill>
            </a:endParaRPr>
          </a:p>
          <a:p>
            <a:pPr>
              <a:buNone/>
            </a:pPr>
            <a:r>
              <a:rPr lang="en-US" sz="2400" dirty="0" smtClean="0">
                <a:solidFill>
                  <a:schemeClr val="tx1"/>
                </a:solidFill>
              </a:rPr>
              <a:t>Pareto charts are useful when there is a large number of factors to be considered, allowing us to focus on key factors by directly showing their percentage of influence. </a:t>
            </a:r>
          </a:p>
          <a:p>
            <a:pPr>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54275" name="Content Placeholder 2"/>
          <p:cNvSpPr>
            <a:spLocks noGrp="1"/>
          </p:cNvSpPr>
          <p:nvPr>
            <p:ph idx="1"/>
          </p:nvPr>
        </p:nvSpPr>
        <p:spPr>
          <a:xfrm>
            <a:off x="609600" y="1295400"/>
            <a:ext cx="11277600" cy="4525963"/>
          </a:xfrm>
        </p:spPr>
        <p:txBody>
          <a:bodyPr/>
          <a:lstStyle/>
          <a:p>
            <a:pPr>
              <a:buFontTx/>
              <a:buNone/>
              <a:defRPr/>
            </a:pPr>
            <a:r>
              <a:rPr lang="en-US" sz="2400" b="1" dirty="0" smtClean="0">
                <a:solidFill>
                  <a:srgbClr val="00B400"/>
                </a:solidFill>
              </a:rPr>
              <a:t>Step 1: </a:t>
            </a:r>
            <a:r>
              <a:rPr lang="en-US" sz="2400" b="1" dirty="0" smtClean="0"/>
              <a:t>Identify the null and alternative hypotheses</a:t>
            </a:r>
          </a:p>
          <a:p>
            <a:pPr>
              <a:spcBef>
                <a:spcPct val="0"/>
              </a:spcBef>
              <a:buFontTx/>
              <a:buNone/>
              <a:defRPr/>
            </a:pPr>
            <a:endParaRPr lang="en-US" sz="1600" i="1" dirty="0" smtClean="0"/>
          </a:p>
          <a:p>
            <a:pPr>
              <a:lnSpc>
                <a:spcPct val="100000"/>
              </a:lnSpc>
              <a:spcBef>
                <a:spcPts val="1200"/>
              </a:spcBef>
              <a:spcAft>
                <a:spcPts val="0"/>
              </a:spcAft>
              <a:buFontTx/>
              <a:buNone/>
              <a:defRPr/>
            </a:pPr>
            <a:r>
              <a:rPr lang="en-US" sz="2400" i="1" dirty="0" smtClean="0"/>
              <a:t>	</a:t>
            </a:r>
            <a:r>
              <a:rPr lang="en-US" sz="2400" i="1" dirty="0"/>
              <a:t> </a:t>
            </a:r>
            <a:r>
              <a:rPr lang="en-US" sz="2400" i="1" dirty="0" smtClean="0"/>
              <a:t>    </a:t>
            </a:r>
            <a:r>
              <a:rPr lang="en-US" sz="2000" i="1" dirty="0" smtClean="0"/>
              <a:t>H</a:t>
            </a:r>
            <a:r>
              <a:rPr lang="en-US" sz="2000" baseline="-25000" dirty="0" smtClean="0"/>
              <a:t>0 </a:t>
            </a:r>
            <a:r>
              <a:rPr lang="en-US" sz="2000" dirty="0" smtClean="0"/>
              <a:t>: The number correct follows the binomial distribution</a:t>
            </a:r>
          </a:p>
          <a:p>
            <a:pPr>
              <a:lnSpc>
                <a:spcPct val="100000"/>
              </a:lnSpc>
              <a:spcBef>
                <a:spcPts val="0"/>
              </a:spcBef>
              <a:spcAft>
                <a:spcPts val="0"/>
              </a:spcAft>
              <a:buFontTx/>
              <a:buNone/>
              <a:defRPr/>
            </a:pPr>
            <a:r>
              <a:rPr lang="en-US" sz="2000" baseline="-25000" dirty="0" smtClean="0"/>
              <a:t>		 </a:t>
            </a:r>
            <a:r>
              <a:rPr lang="en-US" sz="2000" dirty="0" smtClean="0"/>
              <a:t> with </a:t>
            </a:r>
            <a:r>
              <a:rPr lang="en-US" sz="2000" i="1" dirty="0" smtClean="0"/>
              <a:t>n</a:t>
            </a:r>
            <a:r>
              <a:rPr lang="en-US" sz="2000" dirty="0" smtClean="0"/>
              <a:t> = 4 and </a:t>
            </a:r>
            <a:r>
              <a:rPr lang="en-US" sz="2000" i="1" dirty="0" smtClean="0"/>
              <a:t>p</a:t>
            </a:r>
            <a:r>
              <a:rPr lang="en-US" sz="2000" dirty="0" smtClean="0"/>
              <a:t> = 0.25</a:t>
            </a:r>
            <a:endParaRPr lang="en-US" sz="2000" baseline="-25000" dirty="0" smtClean="0"/>
          </a:p>
          <a:p>
            <a:pPr>
              <a:lnSpc>
                <a:spcPct val="100000"/>
              </a:lnSpc>
              <a:spcBef>
                <a:spcPts val="1200"/>
              </a:spcBef>
              <a:spcAft>
                <a:spcPts val="0"/>
              </a:spcAft>
              <a:buFontTx/>
              <a:buNone/>
              <a:defRPr/>
            </a:pPr>
            <a:r>
              <a:rPr lang="en-US" sz="2000" dirty="0" smtClean="0"/>
              <a:t>	      </a:t>
            </a:r>
            <a:r>
              <a:rPr lang="en-US" sz="2000" i="1" dirty="0" smtClean="0"/>
              <a:t>H</a:t>
            </a:r>
            <a:r>
              <a:rPr lang="en-US" sz="2000" baseline="-25000" dirty="0" smtClean="0"/>
              <a:t>1 </a:t>
            </a:r>
            <a:r>
              <a:rPr lang="en-US" sz="2000" dirty="0" smtClean="0"/>
              <a:t>: The number correct does not follow the binomial distribution</a:t>
            </a:r>
          </a:p>
          <a:p>
            <a:pPr>
              <a:lnSpc>
                <a:spcPct val="100000"/>
              </a:lnSpc>
              <a:spcBef>
                <a:spcPts val="0"/>
              </a:spcBef>
              <a:spcAft>
                <a:spcPts val="1200"/>
              </a:spcAft>
              <a:buFontTx/>
              <a:buNone/>
              <a:defRPr/>
            </a:pPr>
            <a:r>
              <a:rPr lang="en-US" sz="2000" dirty="0" smtClean="0"/>
              <a:t>		  with </a:t>
            </a:r>
            <a:r>
              <a:rPr lang="en-US" sz="2000" i="1" dirty="0" smtClean="0"/>
              <a:t>n</a:t>
            </a:r>
            <a:r>
              <a:rPr lang="en-US" sz="2000" dirty="0" smtClean="0"/>
              <a:t> = 4 and </a:t>
            </a:r>
            <a:r>
              <a:rPr lang="en-US" sz="2000" i="1" dirty="0" smtClean="0"/>
              <a:t>p</a:t>
            </a:r>
            <a:r>
              <a:rPr lang="en-US" sz="2000" dirty="0" smtClean="0"/>
              <a:t> = 0.25</a:t>
            </a:r>
          </a:p>
          <a:p>
            <a:pPr>
              <a:buFontTx/>
              <a:buNone/>
              <a:defRPr/>
            </a:pPr>
            <a:endParaRPr lang="en-US" sz="2000" dirty="0" smtClean="0"/>
          </a:p>
          <a:p>
            <a:pPr marL="342900" indent="-342900">
              <a:buFont typeface="Arial" panose="020B0604020202020204" pitchFamily="34" charset="0"/>
              <a:buChar char="•"/>
              <a:defRPr/>
            </a:pPr>
            <a:r>
              <a:rPr lang="en-US" sz="2400" dirty="0" smtClean="0"/>
              <a:t>Use </a:t>
            </a:r>
            <a:r>
              <a:rPr lang="el-GR" sz="2400" i="1" dirty="0" smtClean="0"/>
              <a:t>α</a:t>
            </a:r>
            <a:r>
              <a:rPr lang="en-US" sz="2400" dirty="0" smtClean="0"/>
              <a:t> = 0.05 for this test</a:t>
            </a:r>
            <a:endParaRPr lang="en-US" sz="1800" dirty="0" smtClean="0"/>
          </a:p>
          <a:p>
            <a:pPr>
              <a:buFontTx/>
              <a:buNone/>
              <a:defRPr/>
            </a:pPr>
            <a:endParaRPr lang="en-US" sz="1600" dirty="0" smtClean="0"/>
          </a:p>
        </p:txBody>
      </p:sp>
      <p:sp>
        <p:nvSpPr>
          <p:cNvPr id="6" name="Rectangle 5"/>
          <p:cNvSpPr/>
          <p:nvPr/>
        </p:nvSpPr>
        <p:spPr>
          <a:xfrm>
            <a:off x="663222" y="1984022"/>
            <a:ext cx="9652000" cy="1752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51203" name="Content Placeholder 2"/>
          <p:cNvSpPr>
            <a:spLocks noGrp="1"/>
          </p:cNvSpPr>
          <p:nvPr>
            <p:ph idx="1"/>
          </p:nvPr>
        </p:nvSpPr>
        <p:spPr>
          <a:xfrm>
            <a:off x="677333" y="790223"/>
            <a:ext cx="10363199" cy="5251140"/>
          </a:xfrm>
        </p:spPr>
        <p:txBody>
          <a:bodyPr/>
          <a:lstStyle/>
          <a:p>
            <a:pPr>
              <a:buFontTx/>
              <a:buNone/>
            </a:pPr>
            <a:r>
              <a:rPr lang="en-US" sz="2400" b="1" dirty="0" smtClean="0">
                <a:solidFill>
                  <a:srgbClr val="00B400"/>
                </a:solidFill>
              </a:rPr>
              <a:t>Step 2: </a:t>
            </a:r>
            <a:r>
              <a:rPr lang="en-US" sz="2400" b="1" dirty="0" smtClean="0"/>
              <a:t>Calculate the expected frequencies</a:t>
            </a:r>
          </a:p>
          <a:p>
            <a:pPr>
              <a:spcBef>
                <a:spcPts val="1800"/>
              </a:spcBef>
            </a:pPr>
            <a:r>
              <a:rPr lang="en-US" sz="2400" dirty="0" smtClean="0"/>
              <a:t>The </a:t>
            </a:r>
            <a:r>
              <a:rPr lang="en-US" sz="2400" b="1" dirty="0" smtClean="0"/>
              <a:t>expected frequencies, </a:t>
            </a:r>
            <a:r>
              <a:rPr lang="en-US" sz="2400" b="1" i="1" dirty="0" err="1" smtClean="0"/>
              <a:t>f</a:t>
            </a:r>
            <a:r>
              <a:rPr lang="en-US" sz="2400" b="1" i="1" baseline="-25000" dirty="0" err="1" smtClean="0"/>
              <a:t>e</a:t>
            </a:r>
            <a:r>
              <a:rPr lang="en-US" sz="2400" b="1" i="1" baseline="-25000" dirty="0" smtClean="0"/>
              <a:t> </a:t>
            </a:r>
            <a:r>
              <a:rPr lang="en-US" sz="2400" dirty="0" smtClean="0"/>
              <a:t>, depend on the Binomial probabilities for each of the observed number of correct answers</a:t>
            </a:r>
          </a:p>
          <a:p>
            <a:pPr>
              <a:spcBef>
                <a:spcPts val="1800"/>
              </a:spcBef>
            </a:pPr>
            <a:endParaRPr lang="en-US" sz="2400" dirty="0" smtClean="0"/>
          </a:p>
        </p:txBody>
      </p:sp>
      <p:graphicFrame>
        <p:nvGraphicFramePr>
          <p:cNvPr id="51204" name="Object 1"/>
          <p:cNvGraphicFramePr>
            <a:graphicFrameLocks noChangeAspect="1"/>
          </p:cNvGraphicFramePr>
          <p:nvPr/>
        </p:nvGraphicFramePr>
        <p:xfrm>
          <a:off x="3172179" y="2541236"/>
          <a:ext cx="4762500" cy="960437"/>
        </p:xfrm>
        <a:graphic>
          <a:graphicData uri="http://schemas.openxmlformats.org/presentationml/2006/ole">
            <p:oleObj spid="_x0000_s1274882" name="Equation" r:id="rId3" imgW="1562100" imgH="419100" progId="">
              <p:embed/>
            </p:oleObj>
          </a:graphicData>
        </a:graphic>
      </p:graphicFrame>
      <p:sp>
        <p:nvSpPr>
          <p:cNvPr id="51205" name="Rectangle 2"/>
          <p:cNvSpPr>
            <a:spLocks noChangeArrowheads="1"/>
          </p:cNvSpPr>
          <p:nvPr/>
        </p:nvSpPr>
        <p:spPr bwMode="auto">
          <a:xfrm>
            <a:off x="1524000" y="4341814"/>
            <a:ext cx="9550400" cy="1754187"/>
          </a:xfrm>
          <a:prstGeom prst="rect">
            <a:avLst/>
          </a:prstGeom>
          <a:noFill/>
          <a:ln w="9525">
            <a:noFill/>
            <a:miter lim="800000"/>
            <a:headEnd/>
            <a:tailEnd/>
          </a:ln>
        </p:spPr>
        <p:txBody>
          <a:bodyPr>
            <a:spAutoFit/>
          </a:bodyPr>
          <a:lstStyle/>
          <a:p>
            <a:pPr eaLnBrk="1" hangingPunct="1"/>
            <a:r>
              <a:rPr lang="en-US"/>
              <a:t>where:</a:t>
            </a:r>
          </a:p>
          <a:p>
            <a:pPr eaLnBrk="1" hangingPunct="1"/>
            <a:r>
              <a:rPr lang="en-US" i="1"/>
              <a:t>	P</a:t>
            </a:r>
            <a:r>
              <a:rPr lang="en-US"/>
              <a:t>(</a:t>
            </a:r>
            <a:r>
              <a:rPr lang="en-US" i="1"/>
              <a:t>x</a:t>
            </a:r>
            <a:r>
              <a:rPr lang="en-US"/>
              <a:t>,</a:t>
            </a:r>
            <a:r>
              <a:rPr lang="en-US" i="1"/>
              <a:t>n</a:t>
            </a:r>
            <a:r>
              <a:rPr lang="en-US"/>
              <a:t>) = The probability of observing </a:t>
            </a:r>
            <a:r>
              <a:rPr lang="en-US" i="1"/>
              <a:t>x </a:t>
            </a:r>
            <a:r>
              <a:rPr lang="en-US"/>
              <a:t>successes in </a:t>
            </a:r>
            <a:r>
              <a:rPr lang="en-US" i="1"/>
              <a:t>n </a:t>
            </a:r>
            <a:r>
              <a:rPr lang="en-US"/>
              <a:t>trials</a:t>
            </a:r>
          </a:p>
          <a:p>
            <a:pPr eaLnBrk="1" hangingPunct="1"/>
            <a:r>
              <a:rPr lang="en-US" i="1"/>
              <a:t>	        n </a:t>
            </a:r>
            <a:r>
              <a:rPr lang="en-US"/>
              <a:t>= Number of trials</a:t>
            </a:r>
          </a:p>
          <a:p>
            <a:pPr eaLnBrk="1" hangingPunct="1"/>
            <a:r>
              <a:rPr lang="en-US" i="1"/>
              <a:t>                       x </a:t>
            </a:r>
            <a:r>
              <a:rPr lang="en-US"/>
              <a:t>= Number of successes</a:t>
            </a:r>
          </a:p>
          <a:p>
            <a:pPr eaLnBrk="1" hangingPunct="1"/>
            <a:r>
              <a:rPr lang="en-US" i="1"/>
              <a:t>                       p </a:t>
            </a:r>
            <a:r>
              <a:rPr lang="en-US"/>
              <a:t>= Probability of a success</a:t>
            </a:r>
          </a:p>
          <a:p>
            <a:pPr eaLnBrk="1" hangingPunct="1"/>
            <a:r>
              <a:rPr lang="en-US" i="1"/>
              <a:t>                       q </a:t>
            </a:r>
            <a:r>
              <a:rPr lang="en-US"/>
              <a:t>= Probability of a failure</a:t>
            </a:r>
          </a:p>
        </p:txBody>
      </p:sp>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52227" name="Content Placeholder 2"/>
          <p:cNvSpPr>
            <a:spLocks noGrp="1"/>
          </p:cNvSpPr>
          <p:nvPr>
            <p:ph idx="1"/>
          </p:nvPr>
        </p:nvSpPr>
        <p:spPr>
          <a:xfrm>
            <a:off x="677334" y="1128889"/>
            <a:ext cx="9832622" cy="4912473"/>
          </a:xfrm>
        </p:spPr>
        <p:txBody>
          <a:bodyPr/>
          <a:lstStyle/>
          <a:p>
            <a:pPr>
              <a:buFontTx/>
              <a:buNone/>
            </a:pPr>
            <a:r>
              <a:rPr lang="en-US" sz="2400" b="1" dirty="0" smtClean="0">
                <a:solidFill>
                  <a:srgbClr val="00B400"/>
                </a:solidFill>
              </a:rPr>
              <a:t>Step 2: </a:t>
            </a:r>
            <a:r>
              <a:rPr lang="en-US" sz="1800" b="1" dirty="0" smtClean="0">
                <a:solidFill>
                  <a:srgbClr val="00B400"/>
                </a:solidFill>
              </a:rPr>
              <a:t>(continued)</a:t>
            </a:r>
            <a:r>
              <a:rPr lang="en-US" sz="2400" b="1" dirty="0" smtClean="0"/>
              <a:t> Calculate the expected frequencies</a:t>
            </a:r>
          </a:p>
          <a:p>
            <a:endParaRPr lang="en-US" sz="2400" dirty="0" smtClean="0"/>
          </a:p>
          <a:p>
            <a:r>
              <a:rPr lang="en-US" sz="2400" dirty="0" smtClean="0"/>
              <a:t>From the binomial probability table with </a:t>
            </a:r>
            <a:r>
              <a:rPr lang="en-US" sz="2400" i="1" dirty="0" smtClean="0"/>
              <a:t>n</a:t>
            </a:r>
            <a:r>
              <a:rPr lang="en-US" sz="2400" dirty="0" smtClean="0"/>
              <a:t> = 4 and </a:t>
            </a:r>
          </a:p>
          <a:p>
            <a:pPr>
              <a:spcBef>
                <a:spcPct val="0"/>
              </a:spcBef>
              <a:buFontTx/>
              <a:buNone/>
            </a:pPr>
            <a:r>
              <a:rPr lang="en-US" sz="2400" i="1" dirty="0" smtClean="0"/>
              <a:t>    p</a:t>
            </a:r>
            <a:r>
              <a:rPr lang="en-US" sz="2400" dirty="0" smtClean="0"/>
              <a:t> = 0.25:</a:t>
            </a:r>
            <a:endParaRPr lang="en-US" sz="2400" b="1" dirty="0" smtClean="0"/>
          </a:p>
        </p:txBody>
      </p:sp>
      <p:pic>
        <p:nvPicPr>
          <p:cNvPr id="52228" name="Picture 3"/>
          <p:cNvPicPr>
            <a:picLocks noChangeAspect="1" noChangeArrowheads="1"/>
          </p:cNvPicPr>
          <p:nvPr/>
        </p:nvPicPr>
        <p:blipFill>
          <a:blip r:embed="rId2" cstate="print"/>
          <a:srcRect/>
          <a:stretch>
            <a:fillRect/>
          </a:stretch>
        </p:blipFill>
        <p:spPr bwMode="auto">
          <a:xfrm>
            <a:off x="2051051" y="3238500"/>
            <a:ext cx="8089900" cy="381000"/>
          </a:xfrm>
          <a:prstGeom prst="rect">
            <a:avLst/>
          </a:prstGeom>
          <a:noFill/>
          <a:ln w="9525">
            <a:noFill/>
            <a:miter lim="800000"/>
            <a:headEnd/>
            <a:tailEnd/>
          </a:ln>
          <a:effectLst/>
        </p:spPr>
      </p:pic>
      <p:pic>
        <p:nvPicPr>
          <p:cNvPr id="52229" name="Picture 4"/>
          <p:cNvPicPr>
            <a:picLocks noChangeAspect="1" noChangeArrowheads="1"/>
          </p:cNvPicPr>
          <p:nvPr/>
        </p:nvPicPr>
        <p:blipFill>
          <a:blip r:embed="rId3" cstate="print"/>
          <a:srcRect/>
          <a:stretch>
            <a:fillRect/>
          </a:stretch>
        </p:blipFill>
        <p:spPr bwMode="auto">
          <a:xfrm>
            <a:off x="2006600" y="3581400"/>
            <a:ext cx="8153400" cy="1885950"/>
          </a:xfrm>
          <a:prstGeom prst="rect">
            <a:avLst/>
          </a:prstGeom>
          <a:noFill/>
          <a:ln w="9525">
            <a:noFill/>
            <a:miter lim="800000"/>
            <a:headEnd/>
            <a:tailEnd/>
          </a:ln>
          <a:effectLst/>
        </p:spPr>
      </p:pic>
      <p:sp>
        <p:nvSpPr>
          <p:cNvPr id="2" name="Rounded Rectangle 1"/>
          <p:cNvSpPr/>
          <p:nvPr/>
        </p:nvSpPr>
        <p:spPr>
          <a:xfrm>
            <a:off x="8737600" y="3619500"/>
            <a:ext cx="1320800" cy="184785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a:off x="1930401" y="3200400"/>
            <a:ext cx="8210551" cy="2400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ounded Rectangle 5"/>
          <p:cNvSpPr/>
          <p:nvPr/>
        </p:nvSpPr>
        <p:spPr>
          <a:xfrm>
            <a:off x="8940800" y="3238500"/>
            <a:ext cx="812800" cy="342900"/>
          </a:xfrm>
          <a:prstGeom prst="roundRect">
            <a:avLst/>
          </a:prstGeom>
          <a:noFill/>
          <a:ln w="1905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ounded Rectangle 13"/>
          <p:cNvSpPr/>
          <p:nvPr/>
        </p:nvSpPr>
        <p:spPr>
          <a:xfrm>
            <a:off x="2032000" y="3276600"/>
            <a:ext cx="508000" cy="762000"/>
          </a:xfrm>
          <a:prstGeom prst="roundRect">
            <a:avLst/>
          </a:prstGeom>
          <a:noFill/>
          <a:ln w="1905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nvGraphicFramePr>
        <p:xfrm>
          <a:off x="1422400" y="2138363"/>
          <a:ext cx="9245600" cy="2768600"/>
        </p:xfrm>
        <a:graphic>
          <a:graphicData uri="http://schemas.openxmlformats.org/drawingml/2006/table">
            <a:tbl>
              <a:tblPr firstRow="1" bandRow="1">
                <a:tableStyleId>{5C22544A-7EE6-4342-B048-85BDC9FD1C3A}</a:tableStyleId>
              </a:tblPr>
              <a:tblGrid>
                <a:gridCol w="2540000"/>
                <a:gridCol w="2235200"/>
                <a:gridCol w="2235200"/>
                <a:gridCol w="2235200"/>
              </a:tblGrid>
              <a:tr h="914400">
                <a:tc>
                  <a:txBody>
                    <a:bodyPr/>
                    <a:lstStyle/>
                    <a:p>
                      <a:pPr algn="ctr"/>
                      <a:r>
                        <a:rPr lang="en-US" sz="1800" b="1" dirty="0" smtClean="0">
                          <a:solidFill>
                            <a:schemeClr val="tx1"/>
                          </a:solidFill>
                        </a:rPr>
                        <a:t>Number of Correct Answers</a:t>
                      </a:r>
                      <a:endParaRPr lang="en-US" sz="1800" b="1" dirty="0">
                        <a:solidFill>
                          <a:schemeClr val="tx1"/>
                        </a:solidFill>
                      </a:endParaRPr>
                    </a:p>
                  </a:txBody>
                  <a:tcPr marL="121920" marR="121920" marT="45697" marB="456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 Binomial Probabilities</a:t>
                      </a:r>
                      <a:endParaRPr lang="en-US" sz="1800" b="1" baseline="-25000" dirty="0" smtClean="0">
                        <a:solidFill>
                          <a:schemeClr val="tx1"/>
                        </a:solidFill>
                      </a:endParaRPr>
                    </a:p>
                  </a:txBody>
                  <a:tcPr marL="121920" marR="121920" marT="45697" marB="456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Observations</a:t>
                      </a:r>
                      <a:endParaRPr lang="en-US" sz="1800" b="1" baseline="-25000" dirty="0" smtClean="0">
                        <a:solidFill>
                          <a:schemeClr val="tx1"/>
                        </a:solidFill>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Expected frequencies,</a:t>
                      </a:r>
                    </a:p>
                    <a:p>
                      <a:pPr algn="ctr"/>
                      <a:r>
                        <a:rPr lang="en-US" sz="1800" b="1" i="1" dirty="0" err="1" smtClean="0">
                          <a:solidFill>
                            <a:schemeClr val="tx1"/>
                          </a:solidFill>
                        </a:rPr>
                        <a:t>f</a:t>
                      </a:r>
                      <a:r>
                        <a:rPr lang="en-US" sz="1800" b="1" baseline="-25000" dirty="0" err="1" smtClean="0">
                          <a:solidFill>
                            <a:schemeClr val="tx1"/>
                          </a:solidFill>
                        </a:rPr>
                        <a:t>e</a:t>
                      </a:r>
                      <a:endParaRPr lang="en-US" sz="1800" b="1" baseline="-25000" dirty="0" smtClean="0">
                        <a:solidFill>
                          <a:schemeClr val="tx1"/>
                        </a:solidFill>
                      </a:endParaRPr>
                    </a:p>
                  </a:txBody>
                  <a:tcPr marL="121920" marR="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800" b="0" dirty="0" smtClean="0">
                          <a:solidFill>
                            <a:schemeClr val="tx1"/>
                          </a:solidFill>
                        </a:rPr>
                        <a:t>0</a:t>
                      </a:r>
                      <a:endParaRPr lang="en-US" sz="1800" b="0" dirty="0">
                        <a:solidFill>
                          <a:schemeClr val="tx1"/>
                        </a:solidFill>
                      </a:endParaRPr>
                    </a:p>
                  </a:txBody>
                  <a:tcPr marL="121920" marR="121920" marT="45697" marB="456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0.3164</a:t>
                      </a:r>
                      <a:endParaRPr lang="en-US" sz="1800" b="0" dirty="0">
                        <a:solidFill>
                          <a:schemeClr val="tx1"/>
                        </a:solidFill>
                      </a:endParaRPr>
                    </a:p>
                  </a:txBody>
                  <a:tcPr marL="121920" marR="121920" marT="45697" marB="456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120</a:t>
                      </a:r>
                      <a:endParaRPr lang="en-US" sz="1800"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37.968</a:t>
                      </a:r>
                      <a:endParaRPr lang="en-US" sz="1800"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800" b="0" dirty="0" smtClean="0">
                          <a:solidFill>
                            <a:schemeClr val="tx1"/>
                          </a:solidFill>
                        </a:rPr>
                        <a:t>1</a:t>
                      </a:r>
                      <a:endParaRPr lang="en-US" sz="1800" b="0" dirty="0">
                        <a:solidFill>
                          <a:schemeClr val="tx1"/>
                        </a:solidFill>
                      </a:endParaRPr>
                    </a:p>
                  </a:txBody>
                  <a:tcPr marL="121920" marR="121920" marT="45697" marB="456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0.4219</a:t>
                      </a:r>
                      <a:endParaRPr lang="en-US" sz="1800" b="0" dirty="0">
                        <a:solidFill>
                          <a:schemeClr val="tx1"/>
                        </a:solidFill>
                      </a:endParaRPr>
                    </a:p>
                  </a:txBody>
                  <a:tcPr marL="121920" marR="121920" marT="45697" marB="456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120</a:t>
                      </a:r>
                      <a:endParaRPr lang="en-US" sz="1800"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50.628</a:t>
                      </a:r>
                      <a:endParaRPr lang="en-US" sz="1800"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800" b="0" dirty="0" smtClean="0">
                          <a:solidFill>
                            <a:schemeClr val="tx1"/>
                          </a:solidFill>
                        </a:rPr>
                        <a:t>2</a:t>
                      </a:r>
                      <a:endParaRPr lang="en-US" sz="1800" b="0" dirty="0">
                        <a:solidFill>
                          <a:schemeClr val="tx1"/>
                        </a:solidFill>
                      </a:endParaRPr>
                    </a:p>
                  </a:txBody>
                  <a:tcPr marL="121920" marR="121920" marT="45697" marB="456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0.2109</a:t>
                      </a:r>
                      <a:endParaRPr lang="en-US" sz="1800" b="0" dirty="0">
                        <a:solidFill>
                          <a:schemeClr val="tx1"/>
                        </a:solidFill>
                      </a:endParaRPr>
                    </a:p>
                  </a:txBody>
                  <a:tcPr marL="121920" marR="121920" marT="45697" marB="456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120</a:t>
                      </a:r>
                      <a:endParaRPr lang="en-US" sz="1800"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25.308</a:t>
                      </a:r>
                      <a:endParaRPr lang="en-US" sz="1800"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800" b="0" dirty="0" smtClean="0">
                          <a:solidFill>
                            <a:schemeClr val="tx1"/>
                          </a:solidFill>
                        </a:rPr>
                        <a:t>3</a:t>
                      </a:r>
                      <a:endParaRPr lang="en-US" sz="1800" b="0" dirty="0">
                        <a:solidFill>
                          <a:schemeClr val="tx1"/>
                        </a:solidFill>
                      </a:endParaRPr>
                    </a:p>
                  </a:txBody>
                  <a:tcPr marL="121920" marR="121920" marT="45697" marB="456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0.0469</a:t>
                      </a:r>
                      <a:endParaRPr lang="en-US" sz="1800" b="0" dirty="0">
                        <a:solidFill>
                          <a:schemeClr val="tx1"/>
                        </a:solidFill>
                      </a:endParaRPr>
                    </a:p>
                  </a:txBody>
                  <a:tcPr marL="121920" marR="121920" marT="45697" marB="456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120</a:t>
                      </a:r>
                      <a:endParaRPr lang="en-US" sz="1800"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  5.628</a:t>
                      </a:r>
                      <a:endParaRPr lang="en-US" sz="1800"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1800" b="0" dirty="0" smtClean="0">
                          <a:solidFill>
                            <a:schemeClr val="tx1"/>
                          </a:solidFill>
                        </a:rPr>
                        <a:t>4</a:t>
                      </a:r>
                      <a:endParaRPr lang="en-US" sz="1800" b="0" dirty="0">
                        <a:solidFill>
                          <a:schemeClr val="tx1"/>
                        </a:solidFill>
                      </a:endParaRPr>
                    </a:p>
                  </a:txBody>
                  <a:tcPr marL="121920" marR="121920" marT="45697" marB="456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0.0039</a:t>
                      </a:r>
                      <a:endParaRPr lang="en-US" sz="1800" b="0" dirty="0">
                        <a:solidFill>
                          <a:schemeClr val="tx1"/>
                        </a:solidFill>
                      </a:endParaRPr>
                    </a:p>
                  </a:txBody>
                  <a:tcPr marL="121920" marR="121920" marT="45697" marB="456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120</a:t>
                      </a:r>
                      <a:endParaRPr lang="en-US" sz="1800"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  0.468</a:t>
                      </a:r>
                      <a:endParaRPr lang="en-US" sz="1800" b="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287"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53288" name="TextBox 2"/>
          <p:cNvSpPr txBox="1">
            <a:spLocks noChangeArrowheads="1"/>
          </p:cNvSpPr>
          <p:nvPr/>
        </p:nvSpPr>
        <p:spPr bwMode="auto">
          <a:xfrm>
            <a:off x="6584952" y="5400676"/>
            <a:ext cx="4692649" cy="646331"/>
          </a:xfrm>
          <a:prstGeom prst="rect">
            <a:avLst/>
          </a:prstGeom>
          <a:noFill/>
          <a:ln w="9525">
            <a:noFill/>
            <a:miter lim="800000"/>
            <a:headEnd/>
            <a:tailEnd/>
          </a:ln>
        </p:spPr>
        <p:txBody>
          <a:bodyPr>
            <a:spAutoFit/>
          </a:bodyPr>
          <a:lstStyle/>
          <a:p>
            <a:pPr eaLnBrk="1" hangingPunct="1"/>
            <a:r>
              <a:rPr lang="en-US"/>
              <a:t>This frequency is less than 5 so we combine the last two rows into one event</a:t>
            </a:r>
          </a:p>
        </p:txBody>
      </p:sp>
      <p:cxnSp>
        <p:nvCxnSpPr>
          <p:cNvPr id="8" name="Straight Arrow Connector 7"/>
          <p:cNvCxnSpPr>
            <a:endCxn id="3" idx="3"/>
          </p:cNvCxnSpPr>
          <p:nvPr/>
        </p:nvCxnSpPr>
        <p:spPr>
          <a:xfrm flipV="1">
            <a:off x="8026401" y="4940301"/>
            <a:ext cx="1265767" cy="53181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9144000" y="4500563"/>
            <a:ext cx="1016000" cy="51435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7387" name="Content Placeholder 2"/>
          <p:cNvSpPr txBox="1">
            <a:spLocks/>
          </p:cNvSpPr>
          <p:nvPr/>
        </p:nvSpPr>
        <p:spPr bwMode="auto">
          <a:xfrm>
            <a:off x="812800" y="1371600"/>
            <a:ext cx="9652000"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20000"/>
              </a:spcBef>
              <a:buClr>
                <a:srgbClr val="00B400"/>
              </a:buClr>
              <a:buFontTx/>
              <a:buNone/>
              <a:defRPr/>
            </a:pPr>
            <a:r>
              <a:rPr lang="en-US" sz="2400" b="1" dirty="0" smtClean="0">
                <a:solidFill>
                  <a:srgbClr val="00B400"/>
                </a:solidFill>
                <a:latin typeface="+mn-lt"/>
                <a:cs typeface="Arial" panose="020B0604020202020204" pitchFamily="34" charset="0"/>
              </a:rPr>
              <a:t>Step 2: </a:t>
            </a:r>
            <a:r>
              <a:rPr lang="en-US" sz="1800" b="1" dirty="0" smtClean="0">
                <a:solidFill>
                  <a:srgbClr val="00B400"/>
                </a:solidFill>
                <a:latin typeface="+mn-lt"/>
                <a:cs typeface="Arial" panose="020B0604020202020204" pitchFamily="34" charset="0"/>
              </a:rPr>
              <a:t>(continued)</a:t>
            </a:r>
            <a:r>
              <a:rPr lang="en-US" sz="2400" b="1" dirty="0" smtClean="0">
                <a:latin typeface="+mn-lt"/>
                <a:cs typeface="Arial" panose="020B0604020202020204" pitchFamily="34" charset="0"/>
              </a:rPr>
              <a:t> Calculate the expected frequencies</a:t>
            </a:r>
          </a:p>
        </p:txBody>
      </p:sp>
      <p:sp>
        <p:nvSpPr>
          <p:cNvPr id="2" name="Rounded Rectangle 1"/>
          <p:cNvSpPr/>
          <p:nvPr/>
        </p:nvSpPr>
        <p:spPr>
          <a:xfrm>
            <a:off x="8534400" y="2057401"/>
            <a:ext cx="2235200" cy="295751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nvGraphicFramePr>
        <p:xfrm>
          <a:off x="1422400" y="2138364"/>
          <a:ext cx="9245600" cy="2398711"/>
        </p:xfrm>
        <a:graphic>
          <a:graphicData uri="http://schemas.openxmlformats.org/drawingml/2006/table">
            <a:tbl>
              <a:tblPr firstRow="1" bandRow="1">
                <a:tableStyleId>{5C22544A-7EE6-4342-B048-85BDC9FD1C3A}</a:tableStyleId>
              </a:tblPr>
              <a:tblGrid>
                <a:gridCol w="2540000"/>
                <a:gridCol w="2235200"/>
                <a:gridCol w="2235200"/>
                <a:gridCol w="2235200"/>
              </a:tblGrid>
              <a:tr h="914763">
                <a:tc>
                  <a:txBody>
                    <a:bodyPr/>
                    <a:lstStyle/>
                    <a:p>
                      <a:pPr algn="ctr"/>
                      <a:r>
                        <a:rPr lang="en-US" sz="1800" b="1" dirty="0" smtClean="0">
                          <a:solidFill>
                            <a:schemeClr val="tx1"/>
                          </a:solidFill>
                        </a:rPr>
                        <a:t>Number of Correct Answers</a:t>
                      </a:r>
                      <a:endParaRPr lang="en-US" sz="1800" b="1" dirty="0">
                        <a:solidFill>
                          <a:schemeClr val="tx1"/>
                        </a:solidFill>
                      </a:endParaRP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 Binomial Probabilities</a:t>
                      </a:r>
                      <a:endParaRPr lang="en-US" sz="1800" b="1" baseline="-25000" dirty="0" smtClean="0">
                        <a:solidFill>
                          <a:schemeClr val="tx1"/>
                        </a:solidFill>
                      </a:endParaRP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Observations</a:t>
                      </a:r>
                      <a:endParaRPr lang="en-US" sz="1800" b="1" baseline="-25000" dirty="0" smtClean="0">
                        <a:solidFill>
                          <a:schemeClr val="tx1"/>
                        </a:solidFill>
                      </a:endParaRPr>
                    </a:p>
                  </a:txBody>
                  <a:tcPr marL="121920" marR="121920" marT="45738" marB="457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smtClean="0">
                          <a:solidFill>
                            <a:schemeClr val="tx1"/>
                          </a:solidFill>
                        </a:rPr>
                        <a:t>Expected frequencies,</a:t>
                      </a:r>
                    </a:p>
                    <a:p>
                      <a:pPr algn="ctr"/>
                      <a:r>
                        <a:rPr lang="en-US" sz="1800" b="1" i="1" dirty="0" err="1" smtClean="0">
                          <a:solidFill>
                            <a:schemeClr val="tx1"/>
                          </a:solidFill>
                        </a:rPr>
                        <a:t>f</a:t>
                      </a:r>
                      <a:r>
                        <a:rPr lang="en-US" sz="1800" b="1" baseline="-25000" dirty="0" err="1" smtClean="0">
                          <a:solidFill>
                            <a:schemeClr val="tx1"/>
                          </a:solidFill>
                        </a:rPr>
                        <a:t>e</a:t>
                      </a:r>
                      <a:endParaRPr lang="en-US" sz="1800" b="1" baseline="-25000" dirty="0" smtClean="0">
                        <a:solidFill>
                          <a:schemeClr val="tx1"/>
                        </a:solidFill>
                      </a:endParaRPr>
                    </a:p>
                  </a:txBody>
                  <a:tcPr marL="121920" marR="121920" marT="45738" marB="457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87">
                <a:tc>
                  <a:txBody>
                    <a:bodyPr/>
                    <a:lstStyle/>
                    <a:p>
                      <a:pPr algn="ctr"/>
                      <a:r>
                        <a:rPr lang="en-US" sz="1800" b="0" dirty="0" smtClean="0">
                          <a:solidFill>
                            <a:schemeClr val="tx1"/>
                          </a:solidFill>
                        </a:rPr>
                        <a:t>0</a:t>
                      </a:r>
                      <a:endParaRPr lang="en-US" sz="1800" b="0" dirty="0">
                        <a:solidFill>
                          <a:schemeClr val="tx1"/>
                        </a:solidFill>
                      </a:endParaRP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0.3164</a:t>
                      </a:r>
                      <a:endParaRPr lang="en-US" sz="1800" b="0" dirty="0">
                        <a:solidFill>
                          <a:schemeClr val="tx1"/>
                        </a:solidFill>
                      </a:endParaRP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120</a:t>
                      </a:r>
                      <a:endParaRPr lang="en-US" sz="1800" b="0" dirty="0">
                        <a:solidFill>
                          <a:schemeClr val="tx1"/>
                        </a:solidFill>
                      </a:endParaRPr>
                    </a:p>
                  </a:txBody>
                  <a:tcPr marL="121920" marR="121920" marT="45738" marB="457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37.968</a:t>
                      </a:r>
                      <a:endParaRPr lang="en-US" sz="1800" b="0" dirty="0">
                        <a:solidFill>
                          <a:schemeClr val="tx1"/>
                        </a:solidFill>
                      </a:endParaRPr>
                    </a:p>
                  </a:txBody>
                  <a:tcPr marL="121920" marR="121920" marT="45738" marB="457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87">
                <a:tc>
                  <a:txBody>
                    <a:bodyPr/>
                    <a:lstStyle/>
                    <a:p>
                      <a:pPr algn="ctr"/>
                      <a:r>
                        <a:rPr lang="en-US" sz="1800" b="0" dirty="0" smtClean="0">
                          <a:solidFill>
                            <a:schemeClr val="tx1"/>
                          </a:solidFill>
                        </a:rPr>
                        <a:t>1</a:t>
                      </a:r>
                      <a:endParaRPr lang="en-US" sz="1800" b="0" dirty="0">
                        <a:solidFill>
                          <a:schemeClr val="tx1"/>
                        </a:solidFill>
                      </a:endParaRP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0.4219</a:t>
                      </a:r>
                      <a:endParaRPr lang="en-US" sz="1800" b="0" dirty="0">
                        <a:solidFill>
                          <a:schemeClr val="tx1"/>
                        </a:solidFill>
                      </a:endParaRP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120</a:t>
                      </a:r>
                      <a:endParaRPr lang="en-US" sz="1800" b="0" dirty="0">
                        <a:solidFill>
                          <a:schemeClr val="tx1"/>
                        </a:solidFill>
                      </a:endParaRPr>
                    </a:p>
                  </a:txBody>
                  <a:tcPr marL="121920" marR="121920" marT="45738" marB="457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50.628</a:t>
                      </a:r>
                      <a:endParaRPr lang="en-US" sz="1800" b="0" dirty="0">
                        <a:solidFill>
                          <a:schemeClr val="tx1"/>
                        </a:solidFill>
                      </a:endParaRPr>
                    </a:p>
                  </a:txBody>
                  <a:tcPr marL="121920" marR="121920" marT="45738" marB="457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87">
                <a:tc>
                  <a:txBody>
                    <a:bodyPr/>
                    <a:lstStyle/>
                    <a:p>
                      <a:pPr algn="ctr"/>
                      <a:r>
                        <a:rPr lang="en-US" sz="1800" b="0" dirty="0" smtClean="0">
                          <a:solidFill>
                            <a:schemeClr val="tx1"/>
                          </a:solidFill>
                        </a:rPr>
                        <a:t>2</a:t>
                      </a:r>
                      <a:endParaRPr lang="en-US" sz="1800" b="0" dirty="0">
                        <a:solidFill>
                          <a:schemeClr val="tx1"/>
                        </a:solidFill>
                      </a:endParaRP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0.2109</a:t>
                      </a:r>
                      <a:endParaRPr lang="en-US" sz="1800" b="0" dirty="0">
                        <a:solidFill>
                          <a:schemeClr val="tx1"/>
                        </a:solidFill>
                      </a:endParaRP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120</a:t>
                      </a:r>
                      <a:endParaRPr lang="en-US" sz="1800" b="0" dirty="0">
                        <a:solidFill>
                          <a:schemeClr val="tx1"/>
                        </a:solidFill>
                      </a:endParaRPr>
                    </a:p>
                  </a:txBody>
                  <a:tcPr marL="121920" marR="121920" marT="45738" marB="457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25.308</a:t>
                      </a:r>
                      <a:endParaRPr lang="en-US" sz="1800" b="0" dirty="0">
                        <a:solidFill>
                          <a:schemeClr val="tx1"/>
                        </a:solidFill>
                      </a:endParaRPr>
                    </a:p>
                  </a:txBody>
                  <a:tcPr marL="121920" marR="121920" marT="45738" marB="457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987">
                <a:tc>
                  <a:txBody>
                    <a:bodyPr/>
                    <a:lstStyle/>
                    <a:p>
                      <a:pPr algn="ctr"/>
                      <a:r>
                        <a:rPr lang="en-US" sz="1800" b="0" dirty="0" smtClean="0">
                          <a:solidFill>
                            <a:schemeClr val="tx1"/>
                          </a:solidFill>
                        </a:rPr>
                        <a:t>3 or 4</a:t>
                      </a:r>
                      <a:endParaRPr lang="en-US" sz="1800" b="0" dirty="0">
                        <a:solidFill>
                          <a:schemeClr val="tx1"/>
                        </a:solidFill>
                      </a:endParaRP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0.0508</a:t>
                      </a:r>
                      <a:endParaRPr lang="en-US" sz="1800" b="0" dirty="0">
                        <a:solidFill>
                          <a:schemeClr val="tx1"/>
                        </a:solidFill>
                      </a:endParaRPr>
                    </a:p>
                  </a:txBody>
                  <a:tcPr marL="121920" marR="121920" marT="45715" marB="457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120</a:t>
                      </a:r>
                      <a:endParaRPr lang="en-US" sz="1800" b="0" dirty="0">
                        <a:solidFill>
                          <a:schemeClr val="tx1"/>
                        </a:solidFill>
                      </a:endParaRPr>
                    </a:p>
                  </a:txBody>
                  <a:tcPr marL="121920" marR="121920" marT="45738" marB="457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smtClean="0">
                          <a:solidFill>
                            <a:schemeClr val="tx1"/>
                          </a:solidFill>
                        </a:rPr>
                        <a:t>  6.096</a:t>
                      </a:r>
                      <a:endParaRPr lang="en-US" sz="1800" b="0" dirty="0">
                        <a:solidFill>
                          <a:schemeClr val="tx1"/>
                        </a:solidFill>
                      </a:endParaRPr>
                    </a:p>
                  </a:txBody>
                  <a:tcPr marL="121920" marR="121920" marT="45738" marB="457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4306"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2" name="Oval 1"/>
          <p:cNvSpPr/>
          <p:nvPr/>
        </p:nvSpPr>
        <p:spPr>
          <a:xfrm>
            <a:off x="2133600" y="4191000"/>
            <a:ext cx="1117600" cy="3048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 name="Oval 2"/>
          <p:cNvSpPr/>
          <p:nvPr/>
        </p:nvSpPr>
        <p:spPr>
          <a:xfrm>
            <a:off x="4470400" y="4191000"/>
            <a:ext cx="1219200" cy="3048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54309" name="Object 4"/>
          <p:cNvGraphicFramePr>
            <a:graphicFrameLocks noChangeAspect="1"/>
          </p:cNvGraphicFramePr>
          <p:nvPr/>
        </p:nvGraphicFramePr>
        <p:xfrm>
          <a:off x="2832100" y="5129213"/>
          <a:ext cx="4495800" cy="342900"/>
        </p:xfrm>
        <a:graphic>
          <a:graphicData uri="http://schemas.openxmlformats.org/presentationml/2006/ole">
            <p:oleObj spid="_x0000_s1275906" name="Equation" r:id="rId3" imgW="1739900" imgH="177800" progId="">
              <p:embed/>
            </p:oleObj>
          </a:graphicData>
        </a:graphic>
      </p:graphicFrame>
      <p:cxnSp>
        <p:nvCxnSpPr>
          <p:cNvPr id="11" name="Straight Arrow Connector 10"/>
          <p:cNvCxnSpPr>
            <a:endCxn id="3" idx="4"/>
          </p:cNvCxnSpPr>
          <p:nvPr/>
        </p:nvCxnSpPr>
        <p:spPr>
          <a:xfrm flipV="1">
            <a:off x="5080000" y="4495801"/>
            <a:ext cx="0" cy="63341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812800" y="1371600"/>
            <a:ext cx="9652000"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20000"/>
              </a:spcBef>
              <a:buClr>
                <a:srgbClr val="00B400"/>
              </a:buClr>
              <a:buFontTx/>
              <a:buNone/>
              <a:defRPr/>
            </a:pPr>
            <a:r>
              <a:rPr lang="en-US" sz="2400" b="1" dirty="0" smtClean="0">
                <a:solidFill>
                  <a:srgbClr val="00B400"/>
                </a:solidFill>
                <a:latin typeface="+mn-lt"/>
                <a:cs typeface="Arial" panose="020B0604020202020204" pitchFamily="34" charset="0"/>
              </a:rPr>
              <a:t>Step 2: </a:t>
            </a:r>
            <a:r>
              <a:rPr lang="en-US" sz="1800" b="1" dirty="0" smtClean="0">
                <a:solidFill>
                  <a:srgbClr val="00B400"/>
                </a:solidFill>
                <a:latin typeface="+mn-lt"/>
                <a:cs typeface="Arial" panose="020B0604020202020204" pitchFamily="34" charset="0"/>
              </a:rPr>
              <a:t>(continued)</a:t>
            </a:r>
            <a:r>
              <a:rPr lang="en-US" sz="2400" b="1" dirty="0" smtClean="0">
                <a:latin typeface="+mn-lt"/>
                <a:cs typeface="Arial" panose="020B0604020202020204" pitchFamily="34" charset="0"/>
              </a:rPr>
              <a:t> Calculate the expected frequencies</a:t>
            </a:r>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55299" name="Content Placeholder 2"/>
          <p:cNvSpPr>
            <a:spLocks noGrp="1"/>
          </p:cNvSpPr>
          <p:nvPr>
            <p:ph idx="1"/>
          </p:nvPr>
        </p:nvSpPr>
        <p:spPr>
          <a:xfrm>
            <a:off x="609600" y="1219200"/>
            <a:ext cx="10972800" cy="1143000"/>
          </a:xfrm>
        </p:spPr>
        <p:txBody>
          <a:bodyPr/>
          <a:lstStyle/>
          <a:p>
            <a:pPr>
              <a:buFontTx/>
              <a:buNone/>
            </a:pPr>
            <a:r>
              <a:rPr lang="en-US" sz="2400" b="1" smtClean="0">
                <a:solidFill>
                  <a:srgbClr val="00B400"/>
                </a:solidFill>
              </a:rPr>
              <a:t>Step 3: </a:t>
            </a:r>
            <a:r>
              <a:rPr lang="en-US" sz="2400" b="1" smtClean="0"/>
              <a:t>Calculate the chi-square test statistic, </a:t>
            </a:r>
          </a:p>
          <a:p>
            <a:pPr>
              <a:spcBef>
                <a:spcPts val="1200"/>
              </a:spcBef>
            </a:pPr>
            <a:r>
              <a:rPr lang="en-US" sz="1800" smtClean="0"/>
              <a:t>(All expected frequencies are equal to or greater than five)</a:t>
            </a:r>
          </a:p>
        </p:txBody>
      </p:sp>
      <p:graphicFrame>
        <p:nvGraphicFramePr>
          <p:cNvPr id="3" name="Table 2"/>
          <p:cNvGraphicFramePr>
            <a:graphicFrameLocks noGrp="1"/>
          </p:cNvGraphicFramePr>
          <p:nvPr/>
        </p:nvGraphicFramePr>
        <p:xfrm>
          <a:off x="304800" y="2209801"/>
          <a:ext cx="11684000" cy="2493965"/>
        </p:xfrm>
        <a:graphic>
          <a:graphicData uri="http://schemas.openxmlformats.org/drawingml/2006/table">
            <a:tbl>
              <a:tblPr firstRow="1" bandRow="1">
                <a:tableStyleId>{5C22544A-7EE6-4342-B048-85BDC9FD1C3A}</a:tableStyleId>
              </a:tblPr>
              <a:tblGrid>
                <a:gridCol w="2743200"/>
                <a:gridCol w="1524000"/>
                <a:gridCol w="1727200"/>
                <a:gridCol w="1794933"/>
                <a:gridCol w="1862667"/>
                <a:gridCol w="2032000"/>
              </a:tblGrid>
              <a:tr h="640049">
                <a:tc>
                  <a:txBody>
                    <a:bodyPr/>
                    <a:lstStyle/>
                    <a:p>
                      <a:pPr algn="ctr"/>
                      <a:r>
                        <a:rPr lang="en-US" sz="1800" b="1" dirty="0" smtClean="0">
                          <a:solidFill>
                            <a:schemeClr val="tx1"/>
                          </a:solidFill>
                        </a:rPr>
                        <a:t>Number of Correct Answers</a:t>
                      </a:r>
                      <a:endParaRPr lang="en-US" sz="1800" b="1" dirty="0">
                        <a:solidFill>
                          <a:schemeClr val="tx1"/>
                        </a:solidFill>
                      </a:endParaRPr>
                    </a:p>
                  </a:txBody>
                  <a:tcPr marL="121920" marR="121920"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i="1" dirty="0" err="1" smtClean="0">
                          <a:solidFill>
                            <a:schemeClr val="tx1"/>
                          </a:solidFill>
                        </a:rPr>
                        <a:t>f</a:t>
                      </a:r>
                      <a:r>
                        <a:rPr lang="en-US" sz="1800" b="1" i="0" baseline="-25000" dirty="0" err="1" smtClean="0">
                          <a:solidFill>
                            <a:schemeClr val="tx1"/>
                          </a:solidFill>
                        </a:rPr>
                        <a:t>o</a:t>
                      </a:r>
                      <a:endParaRPr lang="en-US" sz="1800" b="1" baseline="-25000" dirty="0">
                        <a:solidFill>
                          <a:schemeClr val="tx1"/>
                        </a:solidFill>
                      </a:endParaRPr>
                    </a:p>
                  </a:txBody>
                  <a:tcPr marL="121920" marR="12192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i="1" dirty="0" err="1" smtClean="0">
                          <a:solidFill>
                            <a:schemeClr val="tx1"/>
                          </a:solidFill>
                        </a:rPr>
                        <a:t>f</a:t>
                      </a:r>
                      <a:r>
                        <a:rPr lang="en-US" sz="1800" b="1" i="0" baseline="-25000" dirty="0" err="1" smtClean="0">
                          <a:solidFill>
                            <a:schemeClr val="tx1"/>
                          </a:solidFill>
                        </a:rPr>
                        <a:t>e</a:t>
                      </a:r>
                      <a:endParaRPr lang="en-US" sz="1800" b="1" baseline="-25000" dirty="0">
                        <a:solidFill>
                          <a:schemeClr val="tx1"/>
                        </a:solidFill>
                      </a:endParaRPr>
                    </a:p>
                  </a:txBody>
                  <a:tcPr marL="121920" marR="12192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endParaRPr lang="en-US" sz="1800" b="1" dirty="0">
                        <a:solidFill>
                          <a:schemeClr val="tx1"/>
                        </a:solidFill>
                      </a:endParaRPr>
                    </a:p>
                  </a:txBody>
                  <a:tcPr marL="121920" marR="12192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r>
                        <a:rPr lang="en-US" sz="1800" b="1" baseline="30000" dirty="0" smtClean="0">
                          <a:solidFill>
                            <a:schemeClr val="tx1"/>
                          </a:solidFill>
                        </a:rPr>
                        <a:t>2</a:t>
                      </a:r>
                    </a:p>
                  </a:txBody>
                  <a:tcPr marL="121920" marR="12192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r>
                        <a:rPr lang="en-US" sz="1800" b="1" baseline="30000" dirty="0" smtClean="0">
                          <a:solidFill>
                            <a:schemeClr val="tx1"/>
                          </a:solidFill>
                        </a:rPr>
                        <a:t>2 </a:t>
                      </a:r>
                      <a:r>
                        <a:rPr lang="en-US" sz="1800" b="1" dirty="0" smtClean="0">
                          <a:solidFill>
                            <a:schemeClr val="tx1"/>
                          </a:solidFill>
                        </a:rPr>
                        <a:t>/ </a:t>
                      </a:r>
                      <a:r>
                        <a:rPr lang="en-US" sz="1800" b="1" i="1" dirty="0" err="1" smtClean="0">
                          <a:solidFill>
                            <a:schemeClr val="tx1"/>
                          </a:solidFill>
                        </a:rPr>
                        <a:t>f</a:t>
                      </a:r>
                      <a:r>
                        <a:rPr lang="en-US" sz="1800" b="1" baseline="-25000" dirty="0" err="1" smtClean="0">
                          <a:solidFill>
                            <a:schemeClr val="tx1"/>
                          </a:solidFill>
                        </a:rPr>
                        <a:t>e</a:t>
                      </a:r>
                      <a:endParaRPr lang="en-US" sz="1800" b="1" baseline="0" dirty="0">
                        <a:solidFill>
                          <a:schemeClr val="tx1"/>
                        </a:solidFill>
                      </a:endParaRPr>
                    </a:p>
                  </a:txBody>
                  <a:tcPr marL="121920" marR="12192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83">
                <a:tc>
                  <a:txBody>
                    <a:bodyPr/>
                    <a:lstStyle/>
                    <a:p>
                      <a:pPr algn="ctr"/>
                      <a:r>
                        <a:rPr lang="en-US" sz="1800" b="0" dirty="0" smtClean="0">
                          <a:solidFill>
                            <a:schemeClr val="tx1"/>
                          </a:solidFill>
                        </a:rPr>
                        <a:t>0</a:t>
                      </a:r>
                      <a:endParaRPr lang="en-US" sz="1800" b="0" dirty="0">
                        <a:solidFill>
                          <a:schemeClr val="tx1"/>
                        </a:solidFill>
                      </a:endParaRPr>
                    </a:p>
                  </a:txBody>
                  <a:tcPr marL="121920" marR="121920"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34</a:t>
                      </a:r>
                      <a:endParaRPr lang="en-US" sz="1800" b="0" dirty="0">
                        <a:solidFill>
                          <a:schemeClr val="tx1"/>
                        </a:solidFill>
                      </a:endParaRPr>
                    </a:p>
                  </a:txBody>
                  <a:tcPr marL="121920" marR="121920"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37.968</a:t>
                      </a:r>
                      <a:endParaRPr lang="en-US" sz="1800" b="0" dirty="0">
                        <a:solidFill>
                          <a:schemeClr val="tx1"/>
                        </a:solidFill>
                      </a:endParaRPr>
                    </a:p>
                  </a:txBody>
                  <a:tcPr marL="121920" marR="121920"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-3.968</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15.745</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0.415</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83">
                <a:tc>
                  <a:txBody>
                    <a:bodyPr/>
                    <a:lstStyle/>
                    <a:p>
                      <a:pPr algn="ctr"/>
                      <a:r>
                        <a:rPr lang="en-US" sz="1800" b="0" dirty="0" smtClean="0">
                          <a:solidFill>
                            <a:schemeClr val="tx1"/>
                          </a:solidFill>
                        </a:rPr>
                        <a:t>1</a:t>
                      </a:r>
                      <a:endParaRPr lang="en-US" sz="1800" b="0" dirty="0">
                        <a:solidFill>
                          <a:schemeClr val="tx1"/>
                        </a:solidFill>
                      </a:endParaRPr>
                    </a:p>
                  </a:txBody>
                  <a:tcPr marL="121920" marR="121920"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44</a:t>
                      </a:r>
                      <a:endParaRPr lang="en-US" sz="1800" b="0" dirty="0">
                        <a:solidFill>
                          <a:schemeClr val="tx1"/>
                        </a:solidFill>
                      </a:endParaRPr>
                    </a:p>
                  </a:txBody>
                  <a:tcPr marL="121920" marR="121920"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50.628</a:t>
                      </a:r>
                      <a:endParaRPr lang="en-US" sz="1800" b="0" dirty="0">
                        <a:solidFill>
                          <a:schemeClr val="tx1"/>
                        </a:solidFill>
                      </a:endParaRPr>
                    </a:p>
                  </a:txBody>
                  <a:tcPr marL="121920" marR="121920"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-6.628</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43.930</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0.868</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83">
                <a:tc>
                  <a:txBody>
                    <a:bodyPr/>
                    <a:lstStyle/>
                    <a:p>
                      <a:pPr algn="ctr"/>
                      <a:r>
                        <a:rPr lang="en-US" sz="1800" b="0" dirty="0" smtClean="0">
                          <a:solidFill>
                            <a:schemeClr val="tx1"/>
                          </a:solidFill>
                        </a:rPr>
                        <a:t>2</a:t>
                      </a:r>
                      <a:endParaRPr lang="en-US" sz="1800" b="0" dirty="0">
                        <a:solidFill>
                          <a:schemeClr val="tx1"/>
                        </a:solidFill>
                      </a:endParaRPr>
                    </a:p>
                  </a:txBody>
                  <a:tcPr marL="121920" marR="121920"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28</a:t>
                      </a:r>
                      <a:endParaRPr lang="en-US" sz="1800" b="0" dirty="0">
                        <a:solidFill>
                          <a:schemeClr val="tx1"/>
                        </a:solidFill>
                      </a:endParaRPr>
                    </a:p>
                  </a:txBody>
                  <a:tcPr marL="121920" marR="121920"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25.308</a:t>
                      </a:r>
                      <a:endParaRPr lang="en-US" sz="1800" b="0" dirty="0">
                        <a:solidFill>
                          <a:schemeClr val="tx1"/>
                        </a:solidFill>
                      </a:endParaRPr>
                    </a:p>
                  </a:txBody>
                  <a:tcPr marL="121920" marR="121920"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2.692</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7.247</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0.286</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83">
                <a:tc>
                  <a:txBody>
                    <a:bodyPr/>
                    <a:lstStyle/>
                    <a:p>
                      <a:pPr algn="ctr"/>
                      <a:r>
                        <a:rPr lang="en-US" sz="1800" b="0" dirty="0" smtClean="0">
                          <a:solidFill>
                            <a:schemeClr val="tx1"/>
                          </a:solidFill>
                        </a:rPr>
                        <a:t>3 or 4</a:t>
                      </a:r>
                      <a:endParaRPr lang="en-US" sz="1800" b="0" dirty="0">
                        <a:solidFill>
                          <a:schemeClr val="tx1"/>
                        </a:solidFill>
                      </a:endParaRPr>
                    </a:p>
                  </a:txBody>
                  <a:tcPr marL="121920" marR="121920"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14</a:t>
                      </a:r>
                      <a:endParaRPr lang="en-US" sz="1800" b="0" dirty="0">
                        <a:solidFill>
                          <a:schemeClr val="tx1"/>
                        </a:solidFill>
                      </a:endParaRPr>
                    </a:p>
                  </a:txBody>
                  <a:tcPr marL="121920" marR="121920"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rPr>
                        <a:t>  6.096</a:t>
                      </a:r>
                      <a:endParaRPr lang="en-US" sz="1800" b="0" dirty="0">
                        <a:solidFill>
                          <a:schemeClr val="tx1"/>
                        </a:solidFill>
                      </a:endParaRPr>
                    </a:p>
                  </a:txBody>
                  <a:tcPr marL="121920" marR="121920"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7.904</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dirty="0" smtClean="0"/>
                        <a:t>62.473</a:t>
                      </a: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10.248</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783">
                <a:tc>
                  <a:txBody>
                    <a:bodyPr/>
                    <a:lstStyle/>
                    <a:p>
                      <a:pPr algn="ctr"/>
                      <a:r>
                        <a:rPr lang="en-US" sz="1800" b="1" dirty="0" smtClean="0">
                          <a:solidFill>
                            <a:schemeClr val="tx1"/>
                          </a:solidFill>
                        </a:rPr>
                        <a:t>Total</a:t>
                      </a:r>
                      <a:endParaRPr lang="en-US" sz="1800" b="1" dirty="0">
                        <a:solidFill>
                          <a:schemeClr val="tx1"/>
                        </a:solidFill>
                      </a:endParaRPr>
                    </a:p>
                  </a:txBody>
                  <a:tcPr marL="121920" marR="121920"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800" b="0" dirty="0">
                        <a:solidFill>
                          <a:schemeClr val="tx1"/>
                        </a:solidFill>
                      </a:endParaRPr>
                    </a:p>
                  </a:txBody>
                  <a:tcPr marL="121920" marR="121920"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800" b="0" dirty="0">
                        <a:solidFill>
                          <a:schemeClr val="tx1"/>
                        </a:solidFill>
                      </a:endParaRPr>
                    </a:p>
                  </a:txBody>
                  <a:tcPr marL="121920" marR="121920" marT="45728" marB="457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endParaRPr lang="en-US" sz="1800" dirty="0"/>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rPr>
                        <a:t>11.817</a:t>
                      </a:r>
                      <a:endParaRPr lang="en-US" sz="1800" b="0" dirty="0">
                        <a:solidFill>
                          <a:schemeClr val="tx1"/>
                        </a:solidFill>
                      </a:endParaRPr>
                    </a:p>
                  </a:txBody>
                  <a:tcPr marL="121920" marR="6705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6" name="Straight Arrow Connector 5"/>
          <p:cNvCxnSpPr/>
          <p:nvPr/>
        </p:nvCxnSpPr>
        <p:spPr>
          <a:xfrm flipV="1">
            <a:off x="8839200" y="4724401"/>
            <a:ext cx="1625600" cy="59531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5352" name="Object 3"/>
          <p:cNvGraphicFramePr>
            <a:graphicFrameLocks noChangeAspect="1"/>
          </p:cNvGraphicFramePr>
          <p:nvPr/>
        </p:nvGraphicFramePr>
        <p:xfrm>
          <a:off x="4777318" y="5105400"/>
          <a:ext cx="4074583" cy="787400"/>
        </p:xfrm>
        <a:graphic>
          <a:graphicData uri="http://schemas.openxmlformats.org/presentationml/2006/ole">
            <p:oleObj spid="_x0000_s1276930" name="Equation" r:id="rId3" imgW="1778000" imgH="457200" progId="">
              <p:embed/>
            </p:oleObj>
          </a:graphicData>
        </a:graphic>
      </p:graphicFrame>
      <p:graphicFrame>
        <p:nvGraphicFramePr>
          <p:cNvPr id="55353" name="Object 4"/>
          <p:cNvGraphicFramePr>
            <a:graphicFrameLocks noChangeAspect="1"/>
          </p:cNvGraphicFramePr>
          <p:nvPr/>
        </p:nvGraphicFramePr>
        <p:xfrm>
          <a:off x="8307917" y="1143000"/>
          <a:ext cx="531283" cy="457200"/>
        </p:xfrm>
        <a:graphic>
          <a:graphicData uri="http://schemas.openxmlformats.org/presentationml/2006/ole">
            <p:oleObj spid="_x0000_s1276931" name="Equation" r:id="rId4" imgW="203112" imgH="228501" progId="">
              <p:embed/>
            </p:oleObj>
          </a:graphicData>
        </a:graphic>
      </p:graphicFrame>
      <p:sp>
        <p:nvSpPr>
          <p:cNvPr id="2" name="Oval 1"/>
          <p:cNvSpPr/>
          <p:nvPr/>
        </p:nvSpPr>
        <p:spPr>
          <a:xfrm>
            <a:off x="10160000" y="4343400"/>
            <a:ext cx="152400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56323" name="Content Placeholder 2"/>
          <p:cNvSpPr>
            <a:spLocks noGrp="1"/>
          </p:cNvSpPr>
          <p:nvPr>
            <p:ph idx="1"/>
          </p:nvPr>
        </p:nvSpPr>
        <p:spPr>
          <a:xfrm>
            <a:off x="609600" y="1295400"/>
            <a:ext cx="10972800" cy="4876800"/>
          </a:xfrm>
        </p:spPr>
        <p:txBody>
          <a:bodyPr/>
          <a:lstStyle/>
          <a:p>
            <a:pPr>
              <a:spcBef>
                <a:spcPts val="1800"/>
              </a:spcBef>
              <a:buFontTx/>
              <a:buNone/>
            </a:pPr>
            <a:r>
              <a:rPr lang="en-US" sz="2400" b="1" smtClean="0">
                <a:solidFill>
                  <a:srgbClr val="00B400"/>
                </a:solidFill>
              </a:rPr>
              <a:t>Step 4: </a:t>
            </a:r>
            <a:r>
              <a:rPr lang="en-US" sz="2400" b="1" smtClean="0"/>
              <a:t>Determine the chi-square critical value, </a:t>
            </a:r>
          </a:p>
          <a:p>
            <a:pPr>
              <a:lnSpc>
                <a:spcPct val="100000"/>
              </a:lnSpc>
              <a:spcBef>
                <a:spcPts val="1800"/>
              </a:spcBef>
              <a:spcAft>
                <a:spcPts val="600"/>
              </a:spcAft>
            </a:pPr>
            <a:r>
              <a:rPr lang="en-US" sz="2400" smtClean="0"/>
              <a:t>The chi-square goodness-of-fit test has degrees of freedom (</a:t>
            </a:r>
            <a:r>
              <a:rPr lang="en-US" sz="2400" i="1" smtClean="0"/>
              <a:t>df</a:t>
            </a:r>
            <a:r>
              <a:rPr lang="en-US" sz="2400" smtClean="0"/>
              <a:t>) equal to </a:t>
            </a:r>
            <a:r>
              <a:rPr lang="en-US" sz="2400" i="1" smtClean="0"/>
              <a:t>k </a:t>
            </a:r>
            <a:r>
              <a:rPr lang="en-US" sz="2400" smtClean="0"/>
              <a:t>– </a:t>
            </a:r>
            <a:r>
              <a:rPr lang="en-US" sz="2400" i="1" smtClean="0"/>
              <a:t>m</a:t>
            </a:r>
            <a:r>
              <a:rPr lang="en-US" sz="2400" smtClean="0"/>
              <a:t> – 1, where:</a:t>
            </a:r>
          </a:p>
          <a:p>
            <a:pPr lvl="1">
              <a:lnSpc>
                <a:spcPct val="100000"/>
              </a:lnSpc>
              <a:spcBef>
                <a:spcPts val="600"/>
              </a:spcBef>
              <a:spcAft>
                <a:spcPts val="600"/>
              </a:spcAft>
            </a:pPr>
            <a:r>
              <a:rPr lang="en-US" sz="2000" i="1" smtClean="0"/>
              <a:t>m </a:t>
            </a:r>
            <a:r>
              <a:rPr lang="en-US" sz="2000" smtClean="0"/>
              <a:t>= The number of parameters estimated from the sample in the hypothesis statement</a:t>
            </a:r>
          </a:p>
          <a:p>
            <a:pPr lvl="1">
              <a:lnSpc>
                <a:spcPct val="100000"/>
              </a:lnSpc>
              <a:spcBef>
                <a:spcPts val="600"/>
              </a:spcBef>
              <a:spcAft>
                <a:spcPts val="600"/>
              </a:spcAft>
            </a:pPr>
            <a:r>
              <a:rPr lang="en-US" sz="2000" i="1" smtClean="0"/>
              <a:t>k </a:t>
            </a:r>
            <a:r>
              <a:rPr lang="en-US" sz="2000" smtClean="0"/>
              <a:t>= The number of categories</a:t>
            </a:r>
            <a:endParaRPr lang="en-US" smtClean="0"/>
          </a:p>
          <a:p>
            <a:pPr>
              <a:lnSpc>
                <a:spcPct val="100000"/>
              </a:lnSpc>
              <a:spcBef>
                <a:spcPts val="600"/>
              </a:spcBef>
              <a:spcAft>
                <a:spcPts val="600"/>
              </a:spcAft>
            </a:pPr>
            <a:r>
              <a:rPr lang="en-US" sz="2400" smtClean="0"/>
              <a:t>In this example, the categories are the number of correct answers, so </a:t>
            </a:r>
            <a:r>
              <a:rPr lang="en-US" sz="2400" i="1" smtClean="0"/>
              <a:t>k </a:t>
            </a:r>
            <a:r>
              <a:rPr lang="en-US" sz="2400" smtClean="0"/>
              <a:t>= 4 (the last two categories were combined) and </a:t>
            </a:r>
            <a:r>
              <a:rPr lang="en-US" sz="2400" i="1" smtClean="0"/>
              <a:t>m</a:t>
            </a:r>
            <a:r>
              <a:rPr lang="en-US" sz="2400" smtClean="0"/>
              <a:t> = 0 since no population parameters were estimated with the sample data</a:t>
            </a:r>
          </a:p>
          <a:p>
            <a:pPr lvl="1">
              <a:lnSpc>
                <a:spcPct val="100000"/>
              </a:lnSpc>
              <a:spcBef>
                <a:spcPts val="600"/>
              </a:spcBef>
              <a:spcAft>
                <a:spcPts val="600"/>
              </a:spcAft>
            </a:pPr>
            <a:r>
              <a:rPr lang="en-US" sz="2000" smtClean="0"/>
              <a:t>For </a:t>
            </a:r>
            <a:r>
              <a:rPr lang="el-GR" sz="2000" i="1" smtClean="0"/>
              <a:t>α</a:t>
            </a:r>
            <a:r>
              <a:rPr lang="en-US" sz="2000" smtClean="0"/>
              <a:t> = 0.05 and </a:t>
            </a:r>
            <a:r>
              <a:rPr lang="en-US" sz="2000" i="1" smtClean="0"/>
              <a:t>df = </a:t>
            </a:r>
            <a:r>
              <a:rPr lang="en-US" sz="2000" smtClean="0"/>
              <a:t>4 – 0 – 1 = 3, </a:t>
            </a:r>
          </a:p>
        </p:txBody>
      </p:sp>
      <p:graphicFrame>
        <p:nvGraphicFramePr>
          <p:cNvPr id="56324" name="Object 2"/>
          <p:cNvGraphicFramePr>
            <a:graphicFrameLocks noChangeAspect="1"/>
          </p:cNvGraphicFramePr>
          <p:nvPr/>
        </p:nvGraphicFramePr>
        <p:xfrm>
          <a:off x="7562851" y="1185333"/>
          <a:ext cx="531283" cy="482600"/>
        </p:xfrm>
        <a:graphic>
          <a:graphicData uri="http://schemas.openxmlformats.org/presentationml/2006/ole">
            <p:oleObj spid="_x0000_s1277954" name="Equation" r:id="rId3" imgW="203112" imgH="241195" progId="">
              <p:embed/>
            </p:oleObj>
          </a:graphicData>
        </a:graphic>
      </p:graphicFrame>
      <p:graphicFrame>
        <p:nvGraphicFramePr>
          <p:cNvPr id="56325" name="Object 1"/>
          <p:cNvGraphicFramePr>
            <a:graphicFrameLocks noChangeAspect="1"/>
          </p:cNvGraphicFramePr>
          <p:nvPr/>
        </p:nvGraphicFramePr>
        <p:xfrm>
          <a:off x="6299200" y="5572126"/>
          <a:ext cx="1828800" cy="442913"/>
        </p:xfrm>
        <a:graphic>
          <a:graphicData uri="http://schemas.openxmlformats.org/presentationml/2006/ole">
            <p:oleObj spid="_x0000_s1277955" name="Equation" r:id="rId4" imgW="761669" imgH="241195" progId="">
              <p:embed/>
            </p:oleObj>
          </a:graphicData>
        </a:graphic>
      </p:graphicFrame>
      <p:sp>
        <p:nvSpPr>
          <p:cNvPr id="3" name="Oval 2"/>
          <p:cNvSpPr/>
          <p:nvPr/>
        </p:nvSpPr>
        <p:spPr>
          <a:xfrm>
            <a:off x="6197600" y="5419725"/>
            <a:ext cx="2032000" cy="762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57347" name="Content Placeholder 2"/>
          <p:cNvSpPr>
            <a:spLocks noGrp="1"/>
          </p:cNvSpPr>
          <p:nvPr>
            <p:ph idx="1"/>
          </p:nvPr>
        </p:nvSpPr>
        <p:spPr>
          <a:xfrm>
            <a:off x="609600" y="1295400"/>
            <a:ext cx="10972800" cy="1143000"/>
          </a:xfrm>
        </p:spPr>
        <p:txBody>
          <a:bodyPr/>
          <a:lstStyle/>
          <a:p>
            <a:pPr>
              <a:spcBef>
                <a:spcPts val="1800"/>
              </a:spcBef>
              <a:buFontTx/>
              <a:buNone/>
            </a:pPr>
            <a:r>
              <a:rPr lang="en-US" sz="2400" b="1" dirty="0" smtClean="0">
                <a:solidFill>
                  <a:srgbClr val="00B400"/>
                </a:solidFill>
              </a:rPr>
              <a:t>Step 5: </a:t>
            </a:r>
            <a:r>
              <a:rPr lang="en-US" sz="2400" b="1" dirty="0" smtClean="0"/>
              <a:t>Compare the test statistic      with the critical value </a:t>
            </a:r>
          </a:p>
        </p:txBody>
      </p:sp>
      <p:graphicFrame>
        <p:nvGraphicFramePr>
          <p:cNvPr id="57348" name="Object 2"/>
          <p:cNvGraphicFramePr>
            <a:graphicFrameLocks noChangeAspect="1"/>
          </p:cNvGraphicFramePr>
          <p:nvPr/>
        </p:nvGraphicFramePr>
        <p:xfrm>
          <a:off x="9267473" y="1207912"/>
          <a:ext cx="531283" cy="482600"/>
        </p:xfrm>
        <a:graphic>
          <a:graphicData uri="http://schemas.openxmlformats.org/presentationml/2006/ole">
            <p:oleObj spid="_x0000_s1278978" name="Equation" r:id="rId3" imgW="203112" imgH="241195" progId="">
              <p:embed/>
            </p:oleObj>
          </a:graphicData>
        </a:graphic>
      </p:graphicFrame>
      <p:graphicFrame>
        <p:nvGraphicFramePr>
          <p:cNvPr id="57349" name="Object 1"/>
          <p:cNvGraphicFramePr>
            <a:graphicFrameLocks noChangeAspect="1"/>
          </p:cNvGraphicFramePr>
          <p:nvPr/>
        </p:nvGraphicFramePr>
        <p:xfrm>
          <a:off x="5588001" y="1207911"/>
          <a:ext cx="531284" cy="508000"/>
        </p:xfrm>
        <a:graphic>
          <a:graphicData uri="http://schemas.openxmlformats.org/presentationml/2006/ole">
            <p:oleObj spid="_x0000_s1278979" name="Equation" r:id="rId4" imgW="203024" imgH="253780" progId="">
              <p:embed/>
            </p:oleObj>
          </a:graphicData>
        </a:graphic>
      </p:graphicFrame>
      <p:sp>
        <p:nvSpPr>
          <p:cNvPr id="57350" name="Freeform 8"/>
          <p:cNvSpPr>
            <a:spLocks/>
          </p:cNvSpPr>
          <p:nvPr/>
        </p:nvSpPr>
        <p:spPr bwMode="auto">
          <a:xfrm>
            <a:off x="2836334" y="5022851"/>
            <a:ext cx="2074333" cy="244475"/>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rgbClr val="FFC000"/>
          </a:solidFill>
          <a:ln w="9525">
            <a:noFill/>
            <a:round/>
            <a:headEnd/>
            <a:tailEnd/>
          </a:ln>
        </p:spPr>
        <p:txBody>
          <a:bodyPr wrap="none"/>
          <a:lstStyle/>
          <a:p>
            <a:endParaRPr lang="en-US"/>
          </a:p>
        </p:txBody>
      </p:sp>
      <p:sp>
        <p:nvSpPr>
          <p:cNvPr id="57351" name="Freeform 9"/>
          <p:cNvSpPr>
            <a:spLocks/>
          </p:cNvSpPr>
          <p:nvPr/>
        </p:nvSpPr>
        <p:spPr bwMode="auto">
          <a:xfrm>
            <a:off x="599018" y="3657600"/>
            <a:ext cx="4684183" cy="1614488"/>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Lst>
            <a:ahLst/>
            <a:cxnLst>
              <a:cxn ang="T6">
                <a:pos x="T0" y="T1"/>
              </a:cxn>
              <a:cxn ang="T7">
                <a:pos x="T2" y="T3"/>
              </a:cxn>
              <a:cxn ang="T8">
                <a:pos x="T4" y="T5"/>
              </a:cxn>
            </a:cxnLst>
            <a:rect l="0" t="0" r="r" b="b"/>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ffectLst/>
        </p:spPr>
        <p:txBody>
          <a:bodyPr/>
          <a:lstStyle/>
          <a:p>
            <a:endParaRPr lang="en-US"/>
          </a:p>
        </p:txBody>
      </p:sp>
      <p:sp>
        <p:nvSpPr>
          <p:cNvPr id="57352" name="Rectangle 10"/>
          <p:cNvSpPr>
            <a:spLocks noChangeArrowheads="1"/>
          </p:cNvSpPr>
          <p:nvPr/>
        </p:nvSpPr>
        <p:spPr bwMode="auto">
          <a:xfrm>
            <a:off x="304800" y="5043489"/>
            <a:ext cx="609600" cy="638175"/>
          </a:xfrm>
          <a:prstGeom prst="rect">
            <a:avLst/>
          </a:prstGeom>
          <a:noFill/>
          <a:ln w="9525">
            <a:noFill/>
            <a:miter lim="800000"/>
            <a:headEnd/>
            <a:tailEnd/>
          </a:ln>
          <a:effectLst/>
        </p:spPr>
        <p:txBody>
          <a:bodyPr lIns="90488" tIns="44450" rIns="90488" bIns="44450">
            <a:spAutoFit/>
          </a:bodyPr>
          <a:lstStyle/>
          <a:p>
            <a:pPr>
              <a:spcBef>
                <a:spcPct val="50000"/>
              </a:spcBef>
            </a:pPr>
            <a:r>
              <a:rPr lang="en-US"/>
              <a:t>0</a:t>
            </a:r>
            <a:r>
              <a:rPr lang="en-US" sz="3600" b="1">
                <a:latin typeface="Times New Roman" pitchFamily="18" charset="0"/>
              </a:rPr>
              <a:t> </a:t>
            </a:r>
          </a:p>
        </p:txBody>
      </p:sp>
      <p:sp>
        <p:nvSpPr>
          <p:cNvPr id="57353" name="Freeform 12"/>
          <p:cNvSpPr>
            <a:spLocks/>
          </p:cNvSpPr>
          <p:nvPr/>
        </p:nvSpPr>
        <p:spPr bwMode="auto">
          <a:xfrm>
            <a:off x="609600" y="3671889"/>
            <a:ext cx="4572000" cy="1620837"/>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rgbClr val="00B400"/>
            </a:solidFill>
            <a:prstDash val="solid"/>
            <a:miter lim="800000"/>
            <a:headEnd type="none" w="med" len="med"/>
            <a:tailEnd type="none" w="med" len="med"/>
          </a:ln>
          <a:effectLst/>
        </p:spPr>
        <p:txBody>
          <a:bodyPr wrap="none"/>
          <a:lstStyle/>
          <a:p>
            <a:endParaRPr lang="en-US"/>
          </a:p>
        </p:txBody>
      </p:sp>
      <p:sp>
        <p:nvSpPr>
          <p:cNvPr id="57354" name="Line 13"/>
          <p:cNvSpPr>
            <a:spLocks noChangeShapeType="1"/>
          </p:cNvSpPr>
          <p:nvPr/>
        </p:nvSpPr>
        <p:spPr bwMode="auto">
          <a:xfrm>
            <a:off x="2844800" y="5043488"/>
            <a:ext cx="2117" cy="228600"/>
          </a:xfrm>
          <a:prstGeom prst="line">
            <a:avLst/>
          </a:prstGeom>
          <a:noFill/>
          <a:ln w="19050">
            <a:solidFill>
              <a:schemeClr val="tx1"/>
            </a:solidFill>
            <a:miter lim="800000"/>
            <a:headEnd/>
            <a:tailEnd/>
          </a:ln>
          <a:effectLst/>
        </p:spPr>
        <p:txBody>
          <a:bodyPr wrap="none"/>
          <a:lstStyle/>
          <a:p>
            <a:endParaRPr lang="en-US"/>
          </a:p>
        </p:txBody>
      </p:sp>
      <p:sp>
        <p:nvSpPr>
          <p:cNvPr id="57355" name="Line 14"/>
          <p:cNvSpPr>
            <a:spLocks noChangeShapeType="1"/>
          </p:cNvSpPr>
          <p:nvPr/>
        </p:nvSpPr>
        <p:spPr bwMode="auto">
          <a:xfrm flipH="1">
            <a:off x="3251200" y="4814888"/>
            <a:ext cx="101600" cy="304800"/>
          </a:xfrm>
          <a:prstGeom prst="line">
            <a:avLst/>
          </a:prstGeom>
          <a:noFill/>
          <a:ln w="9525">
            <a:solidFill>
              <a:schemeClr val="tx1"/>
            </a:solidFill>
            <a:miter lim="800000"/>
            <a:headEnd/>
            <a:tailEnd type="triangle" w="med" len="med"/>
          </a:ln>
          <a:effectLst/>
        </p:spPr>
        <p:txBody>
          <a:bodyPr wrap="none"/>
          <a:lstStyle/>
          <a:p>
            <a:endParaRPr lang="en-US"/>
          </a:p>
        </p:txBody>
      </p:sp>
      <p:sp>
        <p:nvSpPr>
          <p:cNvPr id="57356" name="Text Box 15"/>
          <p:cNvSpPr txBox="1">
            <a:spLocks noChangeArrowheads="1"/>
          </p:cNvSpPr>
          <p:nvPr/>
        </p:nvSpPr>
        <p:spPr bwMode="auto">
          <a:xfrm>
            <a:off x="3149600" y="4510088"/>
            <a:ext cx="1524000" cy="400050"/>
          </a:xfrm>
          <a:prstGeom prst="rect">
            <a:avLst/>
          </a:prstGeom>
          <a:noFill/>
          <a:ln w="9525">
            <a:noFill/>
            <a:miter lim="800000"/>
            <a:headEnd/>
            <a:tailEnd/>
          </a:ln>
          <a:effectLst/>
        </p:spPr>
        <p:txBody>
          <a:bodyPr>
            <a:spAutoFit/>
          </a:bodyPr>
          <a:lstStyle/>
          <a:p>
            <a:pPr eaLnBrk="1" hangingPunct="1">
              <a:spcBef>
                <a:spcPct val="50000"/>
              </a:spcBef>
            </a:pPr>
            <a:r>
              <a:rPr lang="en-US" sz="2000" i="1">
                <a:sym typeface="Symbol" pitchFamily="18" charset="2"/>
              </a:rPr>
              <a:t></a:t>
            </a:r>
            <a:r>
              <a:rPr lang="en-US" sz="2000">
                <a:sym typeface="Symbol" pitchFamily="18" charset="2"/>
              </a:rPr>
              <a:t> = 0.05</a:t>
            </a:r>
            <a:endParaRPr lang="en-US" sz="2000" baseline="-25000">
              <a:sym typeface="Symbol" pitchFamily="18" charset="2"/>
            </a:endParaRPr>
          </a:p>
        </p:txBody>
      </p:sp>
      <p:sp>
        <p:nvSpPr>
          <p:cNvPr id="57357" name="Line 17"/>
          <p:cNvSpPr>
            <a:spLocks noChangeShapeType="1"/>
          </p:cNvSpPr>
          <p:nvPr/>
        </p:nvSpPr>
        <p:spPr bwMode="auto">
          <a:xfrm flipV="1">
            <a:off x="2844800" y="5272088"/>
            <a:ext cx="0" cy="6858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57358" name="Line 18"/>
          <p:cNvSpPr>
            <a:spLocks noChangeShapeType="1"/>
          </p:cNvSpPr>
          <p:nvPr/>
        </p:nvSpPr>
        <p:spPr bwMode="auto">
          <a:xfrm flipH="1">
            <a:off x="711200" y="5410200"/>
            <a:ext cx="21336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57359" name="Line 19"/>
          <p:cNvSpPr>
            <a:spLocks noChangeShapeType="1"/>
          </p:cNvSpPr>
          <p:nvPr/>
        </p:nvSpPr>
        <p:spPr bwMode="auto">
          <a:xfrm flipH="1">
            <a:off x="2844800" y="5410200"/>
            <a:ext cx="19304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57360" name="Rectangle 20"/>
          <p:cNvSpPr>
            <a:spLocks noChangeArrowheads="1"/>
          </p:cNvSpPr>
          <p:nvPr/>
        </p:nvSpPr>
        <p:spPr bwMode="auto">
          <a:xfrm>
            <a:off x="3149600" y="5424488"/>
            <a:ext cx="1320800" cy="304800"/>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Reject </a:t>
            </a:r>
            <a:r>
              <a:rPr lang="en-US" sz="1400" i="1"/>
              <a:t>H</a:t>
            </a:r>
            <a:r>
              <a:rPr lang="en-US" sz="1400" baseline="-25000"/>
              <a:t>0</a:t>
            </a:r>
          </a:p>
        </p:txBody>
      </p:sp>
      <p:sp>
        <p:nvSpPr>
          <p:cNvPr id="57361" name="Rectangle 21"/>
          <p:cNvSpPr>
            <a:spLocks noChangeArrowheads="1"/>
          </p:cNvSpPr>
          <p:nvPr/>
        </p:nvSpPr>
        <p:spPr bwMode="auto">
          <a:xfrm>
            <a:off x="1117600" y="5424488"/>
            <a:ext cx="1219200" cy="455612"/>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Do not </a:t>
            </a:r>
          </a:p>
          <a:p>
            <a:pPr>
              <a:lnSpc>
                <a:spcPct val="20000"/>
              </a:lnSpc>
              <a:spcBef>
                <a:spcPct val="50000"/>
              </a:spcBef>
            </a:pPr>
            <a:r>
              <a:rPr lang="en-US" sz="1400"/>
              <a:t>reject </a:t>
            </a:r>
            <a:r>
              <a:rPr lang="en-US" sz="1400" i="1"/>
              <a:t>H</a:t>
            </a:r>
            <a:r>
              <a:rPr lang="en-US" sz="1400" baseline="-25000"/>
              <a:t>0</a:t>
            </a:r>
          </a:p>
        </p:txBody>
      </p:sp>
      <p:sp>
        <p:nvSpPr>
          <p:cNvPr id="57362" name="Rectangle 24"/>
          <p:cNvSpPr>
            <a:spLocks noChangeArrowheads="1"/>
          </p:cNvSpPr>
          <p:nvPr/>
        </p:nvSpPr>
        <p:spPr bwMode="auto">
          <a:xfrm>
            <a:off x="5181600" y="5119688"/>
            <a:ext cx="812800" cy="366712"/>
          </a:xfrm>
          <a:prstGeom prst="rect">
            <a:avLst/>
          </a:prstGeom>
          <a:noFill/>
          <a:ln w="9525">
            <a:noFill/>
            <a:miter lim="800000"/>
            <a:headEnd/>
            <a:tailEnd/>
          </a:ln>
          <a:effectLst/>
        </p:spPr>
        <p:txBody>
          <a:bodyPr lIns="90488" tIns="44450" rIns="90488" bIns="44450">
            <a:spAutoFit/>
          </a:bodyPr>
          <a:lstStyle/>
          <a:p>
            <a:pPr>
              <a:spcBef>
                <a:spcPct val="50000"/>
              </a:spcBef>
            </a:pPr>
            <a:r>
              <a:rPr lang="en-US" i="1">
                <a:sym typeface="Symbol" pitchFamily="18" charset="2"/>
              </a:rPr>
              <a:t></a:t>
            </a:r>
            <a:r>
              <a:rPr lang="en-US" sz="800" i="1">
                <a:sym typeface="Symbol" pitchFamily="18" charset="2"/>
              </a:rPr>
              <a:t> </a:t>
            </a:r>
            <a:r>
              <a:rPr lang="en-US" baseline="30000">
                <a:sym typeface="Symbol" pitchFamily="18" charset="2"/>
              </a:rPr>
              <a:t>2</a:t>
            </a:r>
            <a:endParaRPr lang="en-US" baseline="30000"/>
          </a:p>
        </p:txBody>
      </p:sp>
      <p:sp>
        <p:nvSpPr>
          <p:cNvPr id="57363" name="Rectangle 27"/>
          <p:cNvSpPr>
            <a:spLocks noChangeArrowheads="1"/>
          </p:cNvSpPr>
          <p:nvPr/>
        </p:nvSpPr>
        <p:spPr bwMode="auto">
          <a:xfrm>
            <a:off x="1930400" y="5957889"/>
            <a:ext cx="2336800" cy="396875"/>
          </a:xfrm>
          <a:prstGeom prst="rect">
            <a:avLst/>
          </a:prstGeom>
          <a:noFill/>
          <a:ln w="19050">
            <a:solidFill>
              <a:srgbClr val="FF0000"/>
            </a:solidFill>
            <a:miter lim="800000"/>
            <a:headEnd/>
            <a:tailEnd/>
          </a:ln>
          <a:effectLst/>
        </p:spPr>
        <p:txBody>
          <a:bodyPr lIns="90488" tIns="44450" rIns="90488" bIns="44450">
            <a:spAutoFit/>
          </a:bodyPr>
          <a:lstStyle/>
          <a:p>
            <a:pPr>
              <a:spcBef>
                <a:spcPct val="50000"/>
              </a:spcBef>
            </a:pPr>
            <a:r>
              <a:rPr lang="en-US" sz="2000" i="1">
                <a:sym typeface="Symbol" pitchFamily="18" charset="2"/>
              </a:rPr>
              <a:t></a:t>
            </a:r>
            <a:r>
              <a:rPr lang="en-US" sz="800" i="1">
                <a:sym typeface="Symbol" pitchFamily="18" charset="2"/>
              </a:rPr>
              <a:t> </a:t>
            </a:r>
            <a:r>
              <a:rPr lang="en-US" sz="2000" baseline="30000">
                <a:sym typeface="Symbol" pitchFamily="18" charset="2"/>
              </a:rPr>
              <a:t>2</a:t>
            </a:r>
            <a:r>
              <a:rPr lang="en-US" sz="2000" baseline="-25000">
                <a:sym typeface="Symbol" pitchFamily="18" charset="2"/>
              </a:rPr>
              <a:t>0.05</a:t>
            </a:r>
            <a:r>
              <a:rPr lang="en-US" sz="2000">
                <a:sym typeface="Symbol" pitchFamily="18" charset="2"/>
              </a:rPr>
              <a:t> = 7.815</a:t>
            </a:r>
            <a:endParaRPr lang="en-US" sz="2000"/>
          </a:p>
        </p:txBody>
      </p:sp>
      <p:sp>
        <p:nvSpPr>
          <p:cNvPr id="57364" name="Rectangle 3"/>
          <p:cNvSpPr>
            <a:spLocks noChangeArrowheads="1"/>
          </p:cNvSpPr>
          <p:nvPr/>
        </p:nvSpPr>
        <p:spPr bwMode="auto">
          <a:xfrm>
            <a:off x="5994400" y="4481514"/>
            <a:ext cx="5486400" cy="723275"/>
          </a:xfrm>
          <a:prstGeom prst="rect">
            <a:avLst/>
          </a:prstGeom>
          <a:noFill/>
          <a:ln w="9525">
            <a:noFill/>
            <a:miter lim="800000"/>
            <a:headEnd/>
            <a:tailEnd/>
          </a:ln>
        </p:spPr>
        <p:txBody>
          <a:bodyPr>
            <a:spAutoFit/>
          </a:bodyPr>
          <a:lstStyle/>
          <a:p>
            <a:pPr eaLnBrk="1" hangingPunct="1">
              <a:spcBef>
                <a:spcPts val="600"/>
              </a:spcBef>
            </a:pPr>
            <a:r>
              <a:rPr lang="en-US"/>
              <a:t>Because </a:t>
            </a:r>
            <a:r>
              <a:rPr lang="en-US" i="1">
                <a:sym typeface="Symbol" pitchFamily="18" charset="2"/>
              </a:rPr>
              <a:t></a:t>
            </a:r>
            <a:r>
              <a:rPr lang="en-US" sz="800" i="1">
                <a:sym typeface="Symbol" pitchFamily="18" charset="2"/>
              </a:rPr>
              <a:t> </a:t>
            </a:r>
            <a:r>
              <a:rPr lang="en-US" baseline="30000">
                <a:sym typeface="Symbol" pitchFamily="18" charset="2"/>
              </a:rPr>
              <a:t>2</a:t>
            </a:r>
            <a:r>
              <a:rPr lang="en-US">
                <a:sym typeface="Symbol" pitchFamily="18" charset="2"/>
              </a:rPr>
              <a:t> =</a:t>
            </a:r>
            <a:r>
              <a:rPr lang="en-US"/>
              <a:t> 11.817  is greater than </a:t>
            </a:r>
          </a:p>
          <a:p>
            <a:pPr eaLnBrk="1" hangingPunct="1">
              <a:spcBef>
                <a:spcPts val="600"/>
              </a:spcBef>
            </a:pPr>
            <a:r>
              <a:rPr lang="en-US"/>
              <a:t>      = 7.815, we reject the null hypothesis</a:t>
            </a:r>
          </a:p>
        </p:txBody>
      </p:sp>
      <p:graphicFrame>
        <p:nvGraphicFramePr>
          <p:cNvPr id="57365" name="Object 4"/>
          <p:cNvGraphicFramePr>
            <a:graphicFrameLocks noChangeAspect="1"/>
          </p:cNvGraphicFramePr>
          <p:nvPr/>
        </p:nvGraphicFramePr>
        <p:xfrm>
          <a:off x="6096001" y="4770439"/>
          <a:ext cx="436033" cy="395287"/>
        </p:xfrm>
        <a:graphic>
          <a:graphicData uri="http://schemas.openxmlformats.org/presentationml/2006/ole">
            <p:oleObj spid="_x0000_s1278980" name="Equation" r:id="rId5" imgW="203112" imgH="241195" progId="">
              <p:embed/>
            </p:oleObj>
          </a:graphicData>
        </a:graphic>
      </p:graphicFrame>
      <p:sp>
        <p:nvSpPr>
          <p:cNvPr id="57366" name="Line 17"/>
          <p:cNvSpPr>
            <a:spLocks noChangeShapeType="1"/>
          </p:cNvSpPr>
          <p:nvPr/>
        </p:nvSpPr>
        <p:spPr bwMode="auto">
          <a:xfrm>
            <a:off x="4572000" y="4267200"/>
            <a:ext cx="0" cy="9906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57367" name="Line 17"/>
          <p:cNvSpPr>
            <a:spLocks noChangeShapeType="1"/>
          </p:cNvSpPr>
          <p:nvPr/>
        </p:nvSpPr>
        <p:spPr bwMode="auto">
          <a:xfrm flipH="1" flipV="1">
            <a:off x="4572000" y="4267200"/>
            <a:ext cx="3454400" cy="0"/>
          </a:xfrm>
          <a:prstGeom prst="line">
            <a:avLst/>
          </a:prstGeom>
          <a:noFill/>
          <a:ln w="28575">
            <a:solidFill>
              <a:srgbClr val="FF0000"/>
            </a:solidFill>
            <a:miter lim="800000"/>
            <a:headEnd/>
            <a:tailEnd/>
          </a:ln>
          <a:effectLst/>
        </p:spPr>
        <p:txBody>
          <a:bodyPr wrap="none"/>
          <a:lstStyle/>
          <a:p>
            <a:endParaRPr lang="en-US"/>
          </a:p>
        </p:txBody>
      </p:sp>
      <p:sp>
        <p:nvSpPr>
          <p:cNvPr id="6" name="Rectangle 5"/>
          <p:cNvSpPr/>
          <p:nvPr/>
        </p:nvSpPr>
        <p:spPr>
          <a:xfrm>
            <a:off x="7315200" y="4481514"/>
            <a:ext cx="1727200" cy="333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7369" name="Line 17"/>
          <p:cNvSpPr>
            <a:spLocks noChangeShapeType="1"/>
          </p:cNvSpPr>
          <p:nvPr/>
        </p:nvSpPr>
        <p:spPr bwMode="auto">
          <a:xfrm>
            <a:off x="8026400" y="4267201"/>
            <a:ext cx="0" cy="214313"/>
          </a:xfrm>
          <a:prstGeom prst="line">
            <a:avLst/>
          </a:prstGeom>
          <a:noFill/>
          <a:ln w="28575">
            <a:solidFill>
              <a:srgbClr val="FF0000"/>
            </a:solidFill>
            <a:miter lim="800000"/>
            <a:headEnd/>
            <a:tailEnd/>
          </a:ln>
          <a:effectLst/>
        </p:spPr>
        <p:txBody>
          <a:bodyPr wrap="none"/>
          <a:lstStyle/>
          <a:p>
            <a:endParaRPr lang="en-US"/>
          </a:p>
        </p:txBody>
      </p:sp>
      <p:pic>
        <p:nvPicPr>
          <p:cNvPr id="57370" name="Picture 26"/>
          <p:cNvPicPr>
            <a:picLocks noChangeAspect="1"/>
          </p:cNvPicPr>
          <p:nvPr/>
        </p:nvPicPr>
        <p:blipFill>
          <a:blip r:embed="rId6" cstate="print"/>
          <a:srcRect/>
          <a:stretch>
            <a:fillRect/>
          </a:stretch>
        </p:blipFill>
        <p:spPr bwMode="auto">
          <a:xfrm>
            <a:off x="3759201" y="2178050"/>
            <a:ext cx="7914217" cy="1739900"/>
          </a:xfrm>
          <a:prstGeom prst="rect">
            <a:avLst/>
          </a:prstGeom>
          <a:noFill/>
          <a:ln w="12700">
            <a:solidFill>
              <a:schemeClr val="tx1"/>
            </a:solidFill>
            <a:miter lim="800000"/>
            <a:headEnd/>
            <a:tailEnd/>
          </a:ln>
        </p:spPr>
      </p:pic>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38200" y="76200"/>
            <a:ext cx="10515600" cy="914400"/>
          </a:xfrm>
        </p:spPr>
        <p:txBody>
          <a:bodyPr/>
          <a:lstStyle/>
          <a:p>
            <a:pPr>
              <a:lnSpc>
                <a:spcPct val="80000"/>
              </a:lnSpc>
            </a:pPr>
            <a:r>
              <a:rPr lang="en-US" smtClean="0"/>
              <a:t>Testing for a Binomial Distribution</a:t>
            </a:r>
          </a:p>
        </p:txBody>
      </p:sp>
      <p:sp>
        <p:nvSpPr>
          <p:cNvPr id="62467" name="Content Placeholder 2"/>
          <p:cNvSpPr>
            <a:spLocks noGrp="1"/>
          </p:cNvSpPr>
          <p:nvPr>
            <p:ph idx="1"/>
          </p:nvPr>
        </p:nvSpPr>
        <p:spPr>
          <a:xfrm>
            <a:off x="609600" y="1295400"/>
            <a:ext cx="10972800" cy="3886200"/>
          </a:xfrm>
        </p:spPr>
        <p:txBody>
          <a:bodyPr/>
          <a:lstStyle/>
          <a:p>
            <a:pPr>
              <a:spcBef>
                <a:spcPts val="1800"/>
              </a:spcBef>
              <a:buFontTx/>
              <a:buNone/>
              <a:defRPr/>
            </a:pPr>
            <a:r>
              <a:rPr lang="en-US" sz="2400" b="1" dirty="0" smtClean="0">
                <a:solidFill>
                  <a:srgbClr val="00B400"/>
                </a:solidFill>
              </a:rPr>
              <a:t>Step 6: </a:t>
            </a:r>
            <a:r>
              <a:rPr lang="en-US" sz="2400" b="1" dirty="0" smtClean="0"/>
              <a:t>State the conclusion</a:t>
            </a:r>
          </a:p>
          <a:p>
            <a:pPr>
              <a:spcBef>
                <a:spcPts val="3000"/>
              </a:spcBef>
              <a:buFont typeface="Arial" panose="020B0604020202020204" pitchFamily="34" charset="0"/>
              <a:buNone/>
              <a:defRPr/>
            </a:pPr>
            <a:r>
              <a:rPr lang="en-US" sz="2400" dirty="0" smtClean="0"/>
              <a:t>Because </a:t>
            </a:r>
            <a:r>
              <a:rPr lang="en-US" sz="2400" i="1" dirty="0" smtClean="0">
                <a:sym typeface="Symbol" panose="05050102010706020507" pitchFamily="18" charset="2"/>
              </a:rPr>
              <a:t></a:t>
            </a:r>
            <a:r>
              <a:rPr lang="en-US" sz="1000" i="1" dirty="0" smtClean="0">
                <a:sym typeface="Symbol" panose="05050102010706020507" pitchFamily="18" charset="2"/>
              </a:rPr>
              <a:t> </a:t>
            </a:r>
            <a:r>
              <a:rPr lang="en-US" sz="2400" baseline="30000" dirty="0" smtClean="0">
                <a:sym typeface="Symbol" panose="05050102010706020507" pitchFamily="18" charset="2"/>
              </a:rPr>
              <a:t>2</a:t>
            </a:r>
            <a:r>
              <a:rPr lang="en-US" sz="2400" dirty="0" smtClean="0">
                <a:sym typeface="Symbol" panose="05050102010706020507" pitchFamily="18" charset="2"/>
              </a:rPr>
              <a:t> =</a:t>
            </a:r>
            <a:r>
              <a:rPr lang="en-US" sz="2400" dirty="0" smtClean="0"/>
              <a:t> 11.817  is greater than       = 7.815, we reject the null hypothesis</a:t>
            </a:r>
          </a:p>
          <a:p>
            <a:pPr marL="342900" indent="-342900">
              <a:spcBef>
                <a:spcPts val="1800"/>
              </a:spcBef>
              <a:buFont typeface="Arial" panose="020B0604020202020204" pitchFamily="34" charset="0"/>
              <a:buChar char="•"/>
              <a:defRPr/>
            </a:pPr>
            <a:r>
              <a:rPr lang="en-US" sz="2400" dirty="0" smtClean="0"/>
              <a:t>We have sufficient evidence to conclude that the number of questions answered correctly on the four-question quiz do not follow the binomial distribution</a:t>
            </a:r>
          </a:p>
        </p:txBody>
      </p:sp>
      <p:graphicFrame>
        <p:nvGraphicFramePr>
          <p:cNvPr id="58372" name="Object 4"/>
          <p:cNvGraphicFramePr>
            <a:graphicFrameLocks noChangeAspect="1"/>
          </p:cNvGraphicFramePr>
          <p:nvPr/>
        </p:nvGraphicFramePr>
        <p:xfrm>
          <a:off x="5768622" y="1890714"/>
          <a:ext cx="603251" cy="547687"/>
        </p:xfrm>
        <a:graphic>
          <a:graphicData uri="http://schemas.openxmlformats.org/presentationml/2006/ole">
            <p:oleObj spid="_x0000_s1280002" name="Equation" r:id="rId3" imgW="203112" imgH="241195" progId="">
              <p:embed/>
            </p:oleObj>
          </a:graphicData>
        </a:graphic>
      </p:graphicFrame>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59395" name="TextBox 5"/>
          <p:cNvSpPr txBox="1">
            <a:spLocks noChangeArrowheads="1"/>
          </p:cNvSpPr>
          <p:nvPr/>
        </p:nvSpPr>
        <p:spPr bwMode="auto">
          <a:xfrm>
            <a:off x="711200" y="1531938"/>
            <a:ext cx="4267200" cy="830262"/>
          </a:xfrm>
          <a:prstGeom prst="rect">
            <a:avLst/>
          </a:prstGeom>
          <a:solidFill>
            <a:srgbClr val="F7F7A7"/>
          </a:solidFill>
          <a:ln w="12700">
            <a:solidFill>
              <a:schemeClr val="tx1"/>
            </a:solidFill>
            <a:miter lim="800000"/>
            <a:headEnd/>
            <a:tailEnd/>
          </a:ln>
        </p:spPr>
        <p:txBody>
          <a:bodyPr>
            <a:spAutoFit/>
          </a:bodyPr>
          <a:lstStyle/>
          <a:p>
            <a:pPr eaLnBrk="1" hangingPunct="1">
              <a:spcBef>
                <a:spcPts val="1800"/>
              </a:spcBef>
            </a:pPr>
            <a:r>
              <a:rPr lang="en-US" sz="2400"/>
              <a:t>Goodness-of-fit Tests in this Chapter</a:t>
            </a:r>
          </a:p>
        </p:txBody>
      </p:sp>
      <p:sp>
        <p:nvSpPr>
          <p:cNvPr id="59396" name="Rectangle 6"/>
          <p:cNvSpPr>
            <a:spLocks noChangeArrowheads="1"/>
          </p:cNvSpPr>
          <p:nvPr/>
        </p:nvSpPr>
        <p:spPr bwMode="auto">
          <a:xfrm>
            <a:off x="1955800" y="5418139"/>
            <a:ext cx="6477000" cy="460375"/>
          </a:xfrm>
          <a:prstGeom prst="rect">
            <a:avLst/>
          </a:prstGeom>
          <a:solidFill>
            <a:srgbClr val="CCE9AD"/>
          </a:solidFill>
          <a:ln w="12700">
            <a:solidFill>
              <a:schemeClr val="tx1"/>
            </a:solidFill>
            <a:miter lim="800000"/>
            <a:headEnd/>
            <a:tailEnd/>
          </a:ln>
        </p:spPr>
        <p:txBody>
          <a:bodyPr>
            <a:spAutoFit/>
          </a:bodyPr>
          <a:lstStyle/>
          <a:p>
            <a:pPr eaLnBrk="1" hangingPunct="1"/>
            <a:r>
              <a:rPr lang="en-US" sz="2400"/>
              <a:t>For a normal distribution</a:t>
            </a:r>
          </a:p>
        </p:txBody>
      </p:sp>
      <p:sp>
        <p:nvSpPr>
          <p:cNvPr id="8" name="Rectangle 7"/>
          <p:cNvSpPr/>
          <p:nvPr/>
        </p:nvSpPr>
        <p:spPr>
          <a:xfrm>
            <a:off x="1955800" y="3733801"/>
            <a:ext cx="6477000" cy="461963"/>
          </a:xfrm>
          <a:prstGeom prst="rect">
            <a:avLst/>
          </a:prstGeom>
          <a:ln w="12700">
            <a:solidFill>
              <a:schemeClr val="tx1"/>
            </a:solidFill>
          </a:ln>
        </p:spPr>
        <p:txBody>
          <a:bodyPr>
            <a:spAutoFit/>
          </a:bodyPr>
          <a:lstStyle/>
          <a:p>
            <a:pPr eaLnBrk="1" hangingPunct="1">
              <a:defRPr/>
            </a:pPr>
            <a:r>
              <a:rPr lang="en-US" sz="2400" dirty="0">
                <a:solidFill>
                  <a:schemeClr val="bg1">
                    <a:lumMod val="65000"/>
                  </a:schemeClr>
                </a:solidFill>
              </a:rPr>
              <a:t>For a Poisson distribution</a:t>
            </a:r>
          </a:p>
        </p:txBody>
      </p:sp>
      <p:sp>
        <p:nvSpPr>
          <p:cNvPr id="9" name="Rectangle 8"/>
          <p:cNvSpPr/>
          <p:nvPr/>
        </p:nvSpPr>
        <p:spPr>
          <a:xfrm>
            <a:off x="1955800" y="2814638"/>
            <a:ext cx="6477000" cy="461962"/>
          </a:xfrm>
          <a:prstGeom prst="rect">
            <a:avLst/>
          </a:prstGeom>
          <a:ln w="12700">
            <a:solidFill>
              <a:schemeClr val="tx1"/>
            </a:solidFill>
          </a:ln>
        </p:spPr>
        <p:txBody>
          <a:bodyPr>
            <a:spAutoFit/>
          </a:bodyPr>
          <a:lstStyle/>
          <a:p>
            <a:pPr eaLnBrk="1" hangingPunct="1">
              <a:defRPr/>
            </a:pPr>
            <a:r>
              <a:rPr lang="en-US" sz="2400" dirty="0">
                <a:solidFill>
                  <a:schemeClr val="bg1">
                    <a:lumMod val="65000"/>
                  </a:schemeClr>
                </a:solidFill>
              </a:rPr>
              <a:t>For a general discrete distribution</a:t>
            </a:r>
          </a:p>
        </p:txBody>
      </p:sp>
      <p:sp>
        <p:nvSpPr>
          <p:cNvPr id="10" name="Rectangle 9"/>
          <p:cNvSpPr/>
          <p:nvPr/>
        </p:nvSpPr>
        <p:spPr>
          <a:xfrm>
            <a:off x="1955800" y="4643438"/>
            <a:ext cx="6477000" cy="461962"/>
          </a:xfrm>
          <a:prstGeom prst="rect">
            <a:avLst/>
          </a:prstGeom>
          <a:ln w="12700">
            <a:solidFill>
              <a:schemeClr val="tx1"/>
            </a:solidFill>
          </a:ln>
        </p:spPr>
        <p:txBody>
          <a:bodyPr>
            <a:spAutoFit/>
          </a:bodyPr>
          <a:lstStyle/>
          <a:p>
            <a:pPr eaLnBrk="1" hangingPunct="1">
              <a:defRPr/>
            </a:pPr>
            <a:r>
              <a:rPr lang="en-US" sz="2400" dirty="0">
                <a:solidFill>
                  <a:schemeClr val="bg1">
                    <a:lumMod val="65000"/>
                  </a:schemeClr>
                </a:solidFill>
              </a:rPr>
              <a:t>For a binomial distribution</a:t>
            </a:r>
          </a:p>
        </p:txBody>
      </p:sp>
      <p:cxnSp>
        <p:nvCxnSpPr>
          <p:cNvPr id="11" name="Straight Connector 10"/>
          <p:cNvCxnSpPr/>
          <p:nvPr/>
        </p:nvCxnSpPr>
        <p:spPr>
          <a:xfrm>
            <a:off x="1219200" y="2362200"/>
            <a:ext cx="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1"/>
          </p:cNvCxnSpPr>
          <p:nvPr/>
        </p:nvCxnSpPr>
        <p:spPr>
          <a:xfrm flipH="1" flipV="1">
            <a:off x="1219200" y="3046413"/>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219200" y="39624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219200" y="48768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219200" y="5638800"/>
            <a:ext cx="73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405" name="TextBox 15"/>
          <p:cNvSpPr txBox="1">
            <a:spLocks noChangeArrowheads="1"/>
          </p:cNvSpPr>
          <p:nvPr/>
        </p:nvSpPr>
        <p:spPr bwMode="auto">
          <a:xfrm>
            <a:off x="8458200" y="5297488"/>
            <a:ext cx="711200" cy="646112"/>
          </a:xfrm>
          <a:prstGeom prst="rect">
            <a:avLst/>
          </a:prstGeom>
          <a:noFill/>
          <a:ln w="9525">
            <a:noFill/>
            <a:miter lim="800000"/>
            <a:headEnd/>
            <a:tailEnd/>
          </a:ln>
        </p:spPr>
        <p:txBody>
          <a:bodyPr>
            <a:spAutoFit/>
          </a:bodyPr>
          <a:lstStyle/>
          <a:p>
            <a:r>
              <a:rPr lang="en-US" sz="3600"/>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Grp="1" noChangeArrowheads="1"/>
          </p:cNvSpPr>
          <p:nvPr>
            <p:ph sz="half" idx="1"/>
          </p:nvPr>
        </p:nvSpPr>
        <p:spPr>
          <a:xfrm>
            <a:off x="445910" y="369712"/>
            <a:ext cx="10639777" cy="951089"/>
          </a:xfrm>
        </p:spPr>
        <p:txBody>
          <a:bodyPr lIns="90488" tIns="44450" rIns="90488" bIns="44450">
            <a:normAutofit/>
          </a:bodyPr>
          <a:lstStyle/>
          <a:p>
            <a:pPr marL="0" indent="0">
              <a:buFontTx/>
              <a:buNone/>
            </a:pPr>
            <a:r>
              <a:rPr lang="en-US" sz="2000" dirty="0" smtClean="0">
                <a:solidFill>
                  <a:schemeClr val="tx1"/>
                </a:solidFill>
              </a:rPr>
              <a:t>You’re an analyst for IRI.  You want to show the market shares held by Web browsers in 2006.  Construct a </a:t>
            </a:r>
            <a:r>
              <a:rPr lang="en-US" sz="2000" b="1" dirty="0" smtClean="0">
                <a:solidFill>
                  <a:schemeClr val="tx1"/>
                </a:solidFill>
              </a:rPr>
              <a:t>bar</a:t>
            </a:r>
            <a:r>
              <a:rPr lang="en-US" sz="2000" dirty="0" smtClean="0">
                <a:solidFill>
                  <a:schemeClr val="tx1"/>
                </a:solidFill>
              </a:rPr>
              <a:t> graph, </a:t>
            </a:r>
            <a:r>
              <a:rPr lang="en-US" sz="2000" b="1" dirty="0" smtClean="0">
                <a:solidFill>
                  <a:schemeClr val="tx1"/>
                </a:solidFill>
              </a:rPr>
              <a:t>pie</a:t>
            </a:r>
            <a:r>
              <a:rPr lang="en-US" sz="2000" dirty="0" smtClean="0">
                <a:solidFill>
                  <a:schemeClr val="tx1"/>
                </a:solidFill>
              </a:rPr>
              <a:t> chart, &amp; </a:t>
            </a:r>
            <a:r>
              <a:rPr lang="en-US" sz="2000" b="1" dirty="0" smtClean="0">
                <a:solidFill>
                  <a:schemeClr val="tx1"/>
                </a:solidFill>
              </a:rPr>
              <a:t>Pareto</a:t>
            </a:r>
            <a:r>
              <a:rPr lang="en-US" sz="2000" dirty="0" smtClean="0">
                <a:solidFill>
                  <a:schemeClr val="tx1"/>
                </a:solidFill>
              </a:rPr>
              <a:t> diagram to describe the data.</a:t>
            </a:r>
          </a:p>
        </p:txBody>
      </p:sp>
      <p:grpSp>
        <p:nvGrpSpPr>
          <p:cNvPr id="3" name="Group 12"/>
          <p:cNvGrpSpPr>
            <a:grpSpLocks/>
          </p:cNvGrpSpPr>
          <p:nvPr/>
        </p:nvGrpSpPr>
        <p:grpSpPr bwMode="auto">
          <a:xfrm>
            <a:off x="6778977" y="1326445"/>
            <a:ext cx="1227138" cy="1560513"/>
            <a:chOff x="3227" y="2809"/>
            <a:chExt cx="773" cy="983"/>
          </a:xfrm>
        </p:grpSpPr>
        <p:grpSp>
          <p:nvGrpSpPr>
            <p:cNvPr id="4" name="Group 13"/>
            <p:cNvGrpSpPr>
              <a:grpSpLocks/>
            </p:cNvGrpSpPr>
            <p:nvPr/>
          </p:nvGrpSpPr>
          <p:grpSpPr bwMode="auto">
            <a:xfrm>
              <a:off x="3227" y="2809"/>
              <a:ext cx="773" cy="983"/>
              <a:chOff x="3227" y="2809"/>
              <a:chExt cx="773" cy="983"/>
            </a:xfrm>
          </p:grpSpPr>
          <p:sp>
            <p:nvSpPr>
              <p:cNvPr id="9" name="Freeform 14"/>
              <p:cNvSpPr>
                <a:spLocks/>
              </p:cNvSpPr>
              <p:nvPr/>
            </p:nvSpPr>
            <p:spPr bwMode="auto">
              <a:xfrm>
                <a:off x="3326" y="3477"/>
                <a:ext cx="587" cy="230"/>
              </a:xfrm>
              <a:custGeom>
                <a:avLst/>
                <a:gdLst>
                  <a:gd name="T0" fmla="*/ 90 w 587"/>
                  <a:gd name="T1" fmla="*/ 0 h 230"/>
                  <a:gd name="T2" fmla="*/ 0 w 587"/>
                  <a:gd name="T3" fmla="*/ 229 h 230"/>
                  <a:gd name="T4" fmla="*/ 586 w 587"/>
                  <a:gd name="T5" fmla="*/ 229 h 230"/>
                  <a:gd name="T6" fmla="*/ 485 w 587"/>
                  <a:gd name="T7" fmla="*/ 0 h 230"/>
                  <a:gd name="T8" fmla="*/ 90 w 587"/>
                  <a:gd name="T9" fmla="*/ 0 h 230"/>
                  <a:gd name="T10" fmla="*/ 0 60000 65536"/>
                  <a:gd name="T11" fmla="*/ 0 60000 65536"/>
                  <a:gd name="T12" fmla="*/ 0 60000 65536"/>
                  <a:gd name="T13" fmla="*/ 0 60000 65536"/>
                  <a:gd name="T14" fmla="*/ 0 60000 65536"/>
                  <a:gd name="T15" fmla="*/ 0 w 587"/>
                  <a:gd name="T16" fmla="*/ 0 h 230"/>
                  <a:gd name="T17" fmla="*/ 587 w 587"/>
                  <a:gd name="T18" fmla="*/ 230 h 230"/>
                </a:gdLst>
                <a:ahLst/>
                <a:cxnLst>
                  <a:cxn ang="T10">
                    <a:pos x="T0" y="T1"/>
                  </a:cxn>
                  <a:cxn ang="T11">
                    <a:pos x="T2" y="T3"/>
                  </a:cxn>
                  <a:cxn ang="T12">
                    <a:pos x="T4" y="T5"/>
                  </a:cxn>
                  <a:cxn ang="T13">
                    <a:pos x="T6" y="T7"/>
                  </a:cxn>
                  <a:cxn ang="T14">
                    <a:pos x="T8" y="T9"/>
                  </a:cxn>
                </a:cxnLst>
                <a:rect l="T15" t="T16" r="T17" b="T18"/>
                <a:pathLst>
                  <a:path w="587" h="230">
                    <a:moveTo>
                      <a:pt x="90" y="0"/>
                    </a:moveTo>
                    <a:lnTo>
                      <a:pt x="0" y="229"/>
                    </a:lnTo>
                    <a:lnTo>
                      <a:pt x="586" y="229"/>
                    </a:lnTo>
                    <a:lnTo>
                      <a:pt x="485" y="0"/>
                    </a:lnTo>
                    <a:lnTo>
                      <a:pt x="90" y="0"/>
                    </a:lnTo>
                  </a:path>
                </a:pathLst>
              </a:custGeom>
              <a:solidFill>
                <a:srgbClr val="A0A0A0"/>
              </a:solidFill>
              <a:ln w="12700" cap="rnd" cmpd="sng">
                <a:solidFill>
                  <a:srgbClr val="000000"/>
                </a:solidFill>
                <a:prstDash val="solid"/>
                <a:round/>
                <a:headEnd type="none" w="med" len="med"/>
                <a:tailEnd type="none" w="med" len="med"/>
              </a:ln>
            </p:spPr>
            <p:txBody>
              <a:bodyPr/>
              <a:lstStyle/>
              <a:p>
                <a:endParaRPr lang="en-US" sz="2000"/>
              </a:p>
            </p:txBody>
          </p:sp>
          <p:sp>
            <p:nvSpPr>
              <p:cNvPr id="10" name="Oval 15"/>
              <p:cNvSpPr>
                <a:spLocks noChangeArrowheads="1"/>
              </p:cNvSpPr>
              <p:nvPr/>
            </p:nvSpPr>
            <p:spPr bwMode="auto">
              <a:xfrm>
                <a:off x="3463" y="3536"/>
                <a:ext cx="301" cy="100"/>
              </a:xfrm>
              <a:prstGeom prst="ellipse">
                <a:avLst/>
              </a:prstGeom>
              <a:solidFill>
                <a:srgbClr val="808080"/>
              </a:solidFill>
              <a:ln w="12700">
                <a:solidFill>
                  <a:srgbClr val="000000"/>
                </a:solidFill>
                <a:round/>
                <a:headEnd/>
                <a:tailEnd/>
              </a:ln>
            </p:spPr>
            <p:txBody>
              <a:bodyPr wrap="none" anchor="ctr"/>
              <a:lstStyle/>
              <a:p>
                <a:endParaRPr lang="en-US" sz="2000"/>
              </a:p>
            </p:txBody>
          </p:sp>
          <p:sp>
            <p:nvSpPr>
              <p:cNvPr id="11" name="Rectangle 16"/>
              <p:cNvSpPr>
                <a:spLocks noChangeArrowheads="1"/>
              </p:cNvSpPr>
              <p:nvPr/>
            </p:nvSpPr>
            <p:spPr bwMode="auto">
              <a:xfrm>
                <a:off x="3372" y="3511"/>
                <a:ext cx="483" cy="80"/>
              </a:xfrm>
              <a:prstGeom prst="rect">
                <a:avLst/>
              </a:prstGeom>
              <a:solidFill>
                <a:srgbClr val="A0A0A0"/>
              </a:solidFill>
              <a:ln w="12700">
                <a:solidFill>
                  <a:srgbClr val="000000"/>
                </a:solidFill>
                <a:miter lim="800000"/>
                <a:headEnd/>
                <a:tailEnd/>
              </a:ln>
            </p:spPr>
            <p:txBody>
              <a:bodyPr wrap="none" anchor="ctr"/>
              <a:lstStyle/>
              <a:p>
                <a:endParaRPr lang="en-US" sz="2000"/>
              </a:p>
            </p:txBody>
          </p:sp>
          <p:sp>
            <p:nvSpPr>
              <p:cNvPr id="12" name="AutoShape 17"/>
              <p:cNvSpPr>
                <a:spLocks noChangeArrowheads="1"/>
              </p:cNvSpPr>
              <p:nvPr/>
            </p:nvSpPr>
            <p:spPr bwMode="auto">
              <a:xfrm>
                <a:off x="3227" y="2809"/>
                <a:ext cx="773" cy="724"/>
              </a:xfrm>
              <a:prstGeom prst="roundRect">
                <a:avLst>
                  <a:gd name="adj" fmla="val 12324"/>
                </a:avLst>
              </a:prstGeom>
              <a:solidFill>
                <a:srgbClr val="C0C0C0"/>
              </a:solidFill>
              <a:ln w="12700">
                <a:solidFill>
                  <a:srgbClr val="000000"/>
                </a:solidFill>
                <a:round/>
                <a:headEnd/>
                <a:tailEnd/>
              </a:ln>
            </p:spPr>
            <p:txBody>
              <a:bodyPr wrap="none" anchor="ctr"/>
              <a:lstStyle/>
              <a:p>
                <a:endParaRPr lang="en-US" sz="2000"/>
              </a:p>
            </p:txBody>
          </p:sp>
          <p:sp>
            <p:nvSpPr>
              <p:cNvPr id="13" name="Freeform 18"/>
              <p:cNvSpPr>
                <a:spLocks/>
              </p:cNvSpPr>
              <p:nvPr/>
            </p:nvSpPr>
            <p:spPr bwMode="auto">
              <a:xfrm>
                <a:off x="3301" y="3707"/>
                <a:ext cx="631" cy="85"/>
              </a:xfrm>
              <a:custGeom>
                <a:avLst/>
                <a:gdLst>
                  <a:gd name="T0" fmla="*/ 25 w 631"/>
                  <a:gd name="T1" fmla="*/ 0 h 85"/>
                  <a:gd name="T2" fmla="*/ 611 w 631"/>
                  <a:gd name="T3" fmla="*/ 0 h 85"/>
                  <a:gd name="T4" fmla="*/ 630 w 631"/>
                  <a:gd name="T5" fmla="*/ 84 h 85"/>
                  <a:gd name="T6" fmla="*/ 0 w 631"/>
                  <a:gd name="T7" fmla="*/ 84 h 85"/>
                  <a:gd name="T8" fmla="*/ 25 w 631"/>
                  <a:gd name="T9" fmla="*/ 0 h 85"/>
                  <a:gd name="T10" fmla="*/ 0 60000 65536"/>
                  <a:gd name="T11" fmla="*/ 0 60000 65536"/>
                  <a:gd name="T12" fmla="*/ 0 60000 65536"/>
                  <a:gd name="T13" fmla="*/ 0 60000 65536"/>
                  <a:gd name="T14" fmla="*/ 0 60000 65536"/>
                  <a:gd name="T15" fmla="*/ 0 w 631"/>
                  <a:gd name="T16" fmla="*/ 0 h 85"/>
                  <a:gd name="T17" fmla="*/ 631 w 631"/>
                  <a:gd name="T18" fmla="*/ 85 h 85"/>
                </a:gdLst>
                <a:ahLst/>
                <a:cxnLst>
                  <a:cxn ang="T10">
                    <a:pos x="T0" y="T1"/>
                  </a:cxn>
                  <a:cxn ang="T11">
                    <a:pos x="T2" y="T3"/>
                  </a:cxn>
                  <a:cxn ang="T12">
                    <a:pos x="T4" y="T5"/>
                  </a:cxn>
                  <a:cxn ang="T13">
                    <a:pos x="T6" y="T7"/>
                  </a:cxn>
                  <a:cxn ang="T14">
                    <a:pos x="T8" y="T9"/>
                  </a:cxn>
                </a:cxnLst>
                <a:rect l="T15" t="T16" r="T17" b="T18"/>
                <a:pathLst>
                  <a:path w="631" h="85">
                    <a:moveTo>
                      <a:pt x="25" y="0"/>
                    </a:moveTo>
                    <a:lnTo>
                      <a:pt x="611" y="0"/>
                    </a:lnTo>
                    <a:lnTo>
                      <a:pt x="630" y="84"/>
                    </a:lnTo>
                    <a:lnTo>
                      <a:pt x="0" y="84"/>
                    </a:lnTo>
                    <a:lnTo>
                      <a:pt x="25"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US" sz="2000"/>
              </a:p>
            </p:txBody>
          </p:sp>
        </p:grpSp>
        <p:grpSp>
          <p:nvGrpSpPr>
            <p:cNvPr id="5" name="Group 19"/>
            <p:cNvGrpSpPr>
              <a:grpSpLocks/>
            </p:cNvGrpSpPr>
            <p:nvPr/>
          </p:nvGrpSpPr>
          <p:grpSpPr bwMode="auto">
            <a:xfrm>
              <a:off x="3314" y="2887"/>
              <a:ext cx="599" cy="564"/>
              <a:chOff x="3314" y="2887"/>
              <a:chExt cx="599" cy="564"/>
            </a:xfrm>
          </p:grpSpPr>
          <p:sp>
            <p:nvSpPr>
              <p:cNvPr id="6" name="AutoShape 20"/>
              <p:cNvSpPr>
                <a:spLocks noChangeArrowheads="1"/>
              </p:cNvSpPr>
              <p:nvPr/>
            </p:nvSpPr>
            <p:spPr bwMode="auto">
              <a:xfrm>
                <a:off x="3314" y="2887"/>
                <a:ext cx="592" cy="555"/>
              </a:xfrm>
              <a:prstGeom prst="roundRect">
                <a:avLst>
                  <a:gd name="adj" fmla="val 12292"/>
                </a:avLst>
              </a:prstGeom>
              <a:solidFill>
                <a:srgbClr val="C0C0FF"/>
              </a:solidFill>
              <a:ln w="12700">
                <a:noFill/>
                <a:round/>
                <a:headEnd/>
                <a:tailEnd/>
              </a:ln>
            </p:spPr>
            <p:txBody>
              <a:bodyPr wrap="none" anchor="ctr"/>
              <a:lstStyle/>
              <a:p>
                <a:endParaRPr lang="en-US" sz="2000"/>
              </a:p>
            </p:txBody>
          </p:sp>
          <p:sp>
            <p:nvSpPr>
              <p:cNvPr id="7" name="AutoShape 21"/>
              <p:cNvSpPr>
                <a:spLocks noChangeArrowheads="1"/>
              </p:cNvSpPr>
              <p:nvPr/>
            </p:nvSpPr>
            <p:spPr bwMode="auto">
              <a:xfrm>
                <a:off x="3321" y="2896"/>
                <a:ext cx="592" cy="555"/>
              </a:xfrm>
              <a:prstGeom prst="roundRect">
                <a:avLst>
                  <a:gd name="adj" fmla="val 12292"/>
                </a:avLst>
              </a:prstGeom>
              <a:solidFill>
                <a:srgbClr val="000080"/>
              </a:solidFill>
              <a:ln w="12700">
                <a:noFill/>
                <a:round/>
                <a:headEnd/>
                <a:tailEnd/>
              </a:ln>
            </p:spPr>
            <p:txBody>
              <a:bodyPr wrap="none" anchor="ctr"/>
              <a:lstStyle/>
              <a:p>
                <a:endParaRPr lang="en-US" sz="2000"/>
              </a:p>
            </p:txBody>
          </p:sp>
          <p:sp>
            <p:nvSpPr>
              <p:cNvPr id="8" name="AutoShape 22"/>
              <p:cNvSpPr>
                <a:spLocks noChangeArrowheads="1"/>
              </p:cNvSpPr>
              <p:nvPr/>
            </p:nvSpPr>
            <p:spPr bwMode="auto">
              <a:xfrm>
                <a:off x="3319" y="2890"/>
                <a:ext cx="591" cy="555"/>
              </a:xfrm>
              <a:prstGeom prst="roundRect">
                <a:avLst>
                  <a:gd name="adj" fmla="val 12292"/>
                </a:avLst>
              </a:prstGeom>
              <a:solidFill>
                <a:srgbClr val="4040FF"/>
              </a:solidFill>
              <a:ln w="12700">
                <a:noFill/>
                <a:round/>
                <a:headEnd/>
                <a:tailEnd/>
              </a:ln>
            </p:spPr>
            <p:txBody>
              <a:bodyPr wrap="none" anchor="ctr"/>
              <a:lstStyle/>
              <a:p>
                <a:endParaRPr lang="en-US" sz="2000"/>
              </a:p>
            </p:txBody>
          </p:sp>
        </p:grpSp>
      </p:grpSp>
      <p:pic>
        <p:nvPicPr>
          <p:cNvPr id="14" name="Picture 24" descr="spider web"/>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6939315" y="1431220"/>
            <a:ext cx="990600" cy="942975"/>
          </a:xfrm>
          <a:prstGeom prst="rect">
            <a:avLst/>
          </a:prstGeom>
          <a:noFill/>
          <a:ln w="9525">
            <a:noFill/>
            <a:miter lim="800000"/>
            <a:headEnd/>
            <a:tailEnd/>
          </a:ln>
        </p:spPr>
      </p:pic>
      <p:graphicFrame>
        <p:nvGraphicFramePr>
          <p:cNvPr id="15" name="Group 80"/>
          <p:cNvGraphicFramePr>
            <a:graphicFrameLocks noGrp="1"/>
          </p:cNvGraphicFramePr>
          <p:nvPr/>
        </p:nvGraphicFramePr>
        <p:xfrm>
          <a:off x="530578" y="1236136"/>
          <a:ext cx="5238044" cy="1981310"/>
        </p:xfrm>
        <a:graphic>
          <a:graphicData uri="http://schemas.openxmlformats.org/drawingml/2006/table">
            <a:tbl>
              <a:tblPr/>
              <a:tblGrid>
                <a:gridCol w="2619022"/>
                <a:gridCol w="2619022"/>
              </a:tblGrid>
              <a:tr h="348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cs typeface="Arial" charset="0"/>
                        </a:rPr>
                        <a:t>Browser</a:t>
                      </a:r>
                    </a:p>
                  </a:txBody>
                  <a:tcPr marT="45731" marB="45731" horzOverflow="overflow">
                    <a:lnL w="28575" cap="flat" cmpd="sng" algn="ctr">
                      <a:solidFill>
                        <a:srgbClr val="E9F05A"/>
                      </a:solidFill>
                      <a:prstDash val="solid"/>
                      <a:round/>
                      <a:headEnd type="none" w="med" len="med"/>
                      <a:tailEnd type="none" w="med" len="med"/>
                    </a:lnL>
                    <a:lnR>
                      <a:noFill/>
                    </a:lnR>
                    <a:lnT w="28575" cap="flat" cmpd="sng" algn="ctr">
                      <a:solidFill>
                        <a:srgbClr val="E9F05A"/>
                      </a:solidFill>
                      <a:prstDash val="solid"/>
                      <a:round/>
                      <a:headEnd type="none" w="med" len="med"/>
                      <a:tailEnd type="none" w="med" len="med"/>
                    </a:lnT>
                    <a:lnB w="28575" cap="flat" cmpd="sng" algn="ctr">
                      <a:solidFill>
                        <a:srgbClr val="E9F05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cs typeface="Arial" charset="0"/>
                        </a:rPr>
                        <a:t>Mkt. Share (%)</a:t>
                      </a:r>
                    </a:p>
                  </a:txBody>
                  <a:tcPr marT="45731" marB="45731" horzOverflow="overflow">
                    <a:lnL>
                      <a:noFill/>
                    </a:lnL>
                    <a:lnR w="28575" cap="flat" cmpd="sng" algn="ctr">
                      <a:solidFill>
                        <a:srgbClr val="E9F05A"/>
                      </a:solidFill>
                      <a:prstDash val="solid"/>
                      <a:round/>
                      <a:headEnd type="none" w="med" len="med"/>
                      <a:tailEnd type="none" w="med" len="med"/>
                    </a:lnR>
                    <a:lnT w="28575" cap="flat" cmpd="sng" algn="ctr">
                      <a:solidFill>
                        <a:srgbClr val="E9F05A"/>
                      </a:solidFill>
                      <a:prstDash val="solid"/>
                      <a:round/>
                      <a:headEnd type="none" w="med" len="med"/>
                      <a:tailEnd type="none" w="med" len="med"/>
                    </a:lnT>
                    <a:lnB w="28575" cap="flat" cmpd="sng" algn="ctr">
                      <a:solidFill>
                        <a:srgbClr val="E9F05A"/>
                      </a:solidFill>
                      <a:prstDash val="solid"/>
                      <a:round/>
                      <a:headEnd type="none" w="med" len="med"/>
                      <a:tailEnd type="none" w="med" len="med"/>
                    </a:lnB>
                    <a:lnTlToBr>
                      <a:noFill/>
                    </a:lnTlToBr>
                    <a:lnBlToTr>
                      <a:noFill/>
                    </a:lnBlToTr>
                    <a:noFill/>
                  </a:tcPr>
                </a:tc>
              </a:tr>
              <a:tr h="348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charset="0"/>
                          <a:cs typeface="Arial" charset="0"/>
                        </a:rPr>
                        <a:t>Firefox</a:t>
                      </a:r>
                    </a:p>
                  </a:txBody>
                  <a:tcPr marT="45731" marB="45731" horzOverflow="overflow">
                    <a:lnL w="28575" cap="flat" cmpd="sng" algn="ctr">
                      <a:solidFill>
                        <a:srgbClr val="E9F05A"/>
                      </a:solidFill>
                      <a:prstDash val="solid"/>
                      <a:round/>
                      <a:headEnd type="none" w="med" len="med"/>
                      <a:tailEnd type="none" w="med" len="med"/>
                    </a:lnL>
                    <a:lnR>
                      <a:noFill/>
                    </a:lnR>
                    <a:lnT w="28575" cap="flat" cmpd="sng" algn="ctr">
                      <a:solidFill>
                        <a:srgbClr val="E9F05A"/>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charset="0"/>
                          <a:cs typeface="Arial" charset="0"/>
                        </a:rPr>
                        <a:t>14</a:t>
                      </a:r>
                    </a:p>
                  </a:txBody>
                  <a:tcPr marT="45731" marB="45731" horzOverflow="overflow">
                    <a:lnL>
                      <a:noFill/>
                    </a:lnL>
                    <a:lnR w="28575" cap="flat" cmpd="sng" algn="ctr">
                      <a:solidFill>
                        <a:srgbClr val="E9F05A"/>
                      </a:solidFill>
                      <a:prstDash val="solid"/>
                      <a:round/>
                      <a:headEnd type="none" w="med" len="med"/>
                      <a:tailEnd type="none" w="med" len="med"/>
                    </a:lnR>
                    <a:lnT w="28575" cap="flat" cmpd="sng" algn="ctr">
                      <a:solidFill>
                        <a:srgbClr val="E9F05A"/>
                      </a:solidFill>
                      <a:prstDash val="solid"/>
                      <a:round/>
                      <a:headEnd type="none" w="med" len="med"/>
                      <a:tailEnd type="none" w="med" len="med"/>
                    </a:lnT>
                    <a:lnB>
                      <a:noFill/>
                    </a:lnB>
                    <a:lnTlToBr>
                      <a:noFill/>
                    </a:lnTlToBr>
                    <a:lnBlToTr>
                      <a:noFill/>
                    </a:lnBlToTr>
                    <a:noFill/>
                  </a:tcPr>
                </a:tc>
              </a:tr>
              <a:tr h="348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charset="0"/>
                          <a:cs typeface="Arial" charset="0"/>
                        </a:rPr>
                        <a:t>Internet Explorer</a:t>
                      </a:r>
                    </a:p>
                  </a:txBody>
                  <a:tcPr marT="45731" marB="45731" horzOverflow="overflow">
                    <a:lnL w="28575" cap="flat" cmpd="sng" algn="ctr">
                      <a:solidFill>
                        <a:srgbClr val="E9F05A"/>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charset="0"/>
                          <a:cs typeface="Arial" charset="0"/>
                        </a:rPr>
                        <a:t>81</a:t>
                      </a:r>
                    </a:p>
                  </a:txBody>
                  <a:tcPr marT="45731" marB="45731" horzOverflow="overflow">
                    <a:lnL>
                      <a:noFill/>
                    </a:lnL>
                    <a:lnR w="28575" cap="flat" cmpd="sng" algn="ctr">
                      <a:solidFill>
                        <a:srgbClr val="E9F05A"/>
                      </a:solidFill>
                      <a:prstDash val="solid"/>
                      <a:round/>
                      <a:headEnd type="none" w="med" len="med"/>
                      <a:tailEnd type="none" w="med" len="med"/>
                    </a:lnR>
                    <a:lnT>
                      <a:noFill/>
                    </a:lnT>
                    <a:lnB>
                      <a:noFill/>
                    </a:lnB>
                    <a:lnTlToBr>
                      <a:noFill/>
                    </a:lnTlToBr>
                    <a:lnBlToTr>
                      <a:noFill/>
                    </a:lnBlToTr>
                    <a:noFill/>
                  </a:tcPr>
                </a:tc>
              </a:tr>
              <a:tr h="348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charset="0"/>
                          <a:cs typeface="Arial" charset="0"/>
                        </a:rPr>
                        <a:t>Safari</a:t>
                      </a:r>
                    </a:p>
                  </a:txBody>
                  <a:tcPr marT="45731" marB="45731" horzOverflow="overflow">
                    <a:lnL w="28575" cap="flat" cmpd="sng" algn="ctr">
                      <a:solidFill>
                        <a:srgbClr val="E9F05A"/>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charset="0"/>
                          <a:cs typeface="Arial" charset="0"/>
                        </a:rPr>
                        <a:t>4</a:t>
                      </a:r>
                    </a:p>
                  </a:txBody>
                  <a:tcPr marT="45731" marB="45731" horzOverflow="overflow">
                    <a:lnL>
                      <a:noFill/>
                    </a:lnL>
                    <a:lnR w="28575" cap="flat" cmpd="sng" algn="ctr">
                      <a:solidFill>
                        <a:srgbClr val="E9F05A"/>
                      </a:solidFill>
                      <a:prstDash val="solid"/>
                      <a:round/>
                      <a:headEnd type="none" w="med" len="med"/>
                      <a:tailEnd type="none" w="med" len="med"/>
                    </a:lnR>
                    <a:lnT>
                      <a:noFill/>
                    </a:lnT>
                    <a:lnB>
                      <a:noFill/>
                    </a:lnB>
                    <a:lnTlToBr>
                      <a:noFill/>
                    </a:lnTlToBr>
                    <a:lnBlToTr>
                      <a:noFill/>
                    </a:lnBlToTr>
                    <a:noFill/>
                  </a:tcPr>
                </a:tc>
              </a:tr>
              <a:tr h="3501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charset="0"/>
                          <a:cs typeface="Arial" charset="0"/>
                        </a:rPr>
                        <a:t>Others	</a:t>
                      </a:r>
                    </a:p>
                  </a:txBody>
                  <a:tcPr marT="45731" marB="45731" horzOverflow="overflow">
                    <a:lnL w="28575" cap="flat" cmpd="sng" algn="ctr">
                      <a:solidFill>
                        <a:srgbClr val="E9F05A"/>
                      </a:solidFill>
                      <a:prstDash val="solid"/>
                      <a:round/>
                      <a:headEnd type="none" w="med" len="med"/>
                      <a:tailEnd type="none" w="med" len="med"/>
                    </a:lnL>
                    <a:lnR>
                      <a:noFill/>
                    </a:lnR>
                    <a:lnT>
                      <a:noFill/>
                    </a:lnT>
                    <a:lnB w="28575" cap="flat" cmpd="sng" algn="ctr">
                      <a:solidFill>
                        <a:srgbClr val="E9F05A"/>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charset="0"/>
                          <a:cs typeface="Arial" charset="0"/>
                        </a:rPr>
                        <a:t>1</a:t>
                      </a:r>
                    </a:p>
                  </a:txBody>
                  <a:tcPr marT="45731" marB="45731" horzOverflow="overflow">
                    <a:lnL>
                      <a:noFill/>
                    </a:lnL>
                    <a:lnR w="28575" cap="flat" cmpd="sng" algn="ctr">
                      <a:solidFill>
                        <a:srgbClr val="E9F05A"/>
                      </a:solidFill>
                      <a:prstDash val="solid"/>
                      <a:round/>
                      <a:headEnd type="none" w="med" len="med"/>
                      <a:tailEnd type="none" w="med" len="med"/>
                    </a:lnR>
                    <a:lnT>
                      <a:noFill/>
                    </a:lnT>
                    <a:lnB w="28575" cap="flat" cmpd="sng" algn="ctr">
                      <a:solidFill>
                        <a:srgbClr val="E9F05A"/>
                      </a:solidFill>
                      <a:prstDash val="solid"/>
                      <a:round/>
                      <a:headEnd type="none" w="med" len="med"/>
                      <a:tailEnd type="none" w="med" len="med"/>
                    </a:lnB>
                    <a:lnTlToBr>
                      <a:noFill/>
                    </a:lnTlToBr>
                    <a:lnBlToTr>
                      <a:noFill/>
                    </a:lnBlToTr>
                    <a:noFill/>
                  </a:tcPr>
                </a:tc>
              </a:tr>
            </a:tbl>
          </a:graphicData>
        </a:graphic>
      </p:graphicFrame>
      <p:graphicFrame>
        <p:nvGraphicFramePr>
          <p:cNvPr id="17410" name="Object 28"/>
          <p:cNvGraphicFramePr>
            <a:graphicFrameLocks noChangeAspect="1"/>
          </p:cNvGraphicFramePr>
          <p:nvPr/>
        </p:nvGraphicFramePr>
        <p:xfrm>
          <a:off x="519288" y="3421445"/>
          <a:ext cx="3939823" cy="2628503"/>
        </p:xfrm>
        <a:graphic>
          <a:graphicData uri="http://schemas.openxmlformats.org/presentationml/2006/ole">
            <p:oleObj spid="_x0000_s56322" name="Chart" r:id="rId4" imgW="6096000" imgH="4067175" progId="">
              <p:embed followColorScheme="full"/>
            </p:oleObj>
          </a:graphicData>
        </a:graphic>
      </p:graphicFrame>
      <p:sp>
        <p:nvSpPr>
          <p:cNvPr id="17" name="Rectangle 3"/>
          <p:cNvSpPr>
            <a:spLocks noChangeArrowheads="1"/>
          </p:cNvSpPr>
          <p:nvPr/>
        </p:nvSpPr>
        <p:spPr bwMode="auto">
          <a:xfrm>
            <a:off x="5913439" y="3104445"/>
            <a:ext cx="2131586" cy="366767"/>
          </a:xfrm>
          <a:prstGeom prst="rect">
            <a:avLst/>
          </a:prstGeom>
          <a:noFill/>
          <a:ln w="12700">
            <a:noFill/>
            <a:miter lim="800000"/>
            <a:headEnd/>
            <a:tailEnd/>
          </a:ln>
        </p:spPr>
        <p:txBody>
          <a:bodyPr wrap="square" lIns="90488" tIns="44450" rIns="90488" bIns="44450">
            <a:spAutoFit/>
          </a:bodyPr>
          <a:lstStyle/>
          <a:p>
            <a:pPr algn="ctr" eaLnBrk="0" hangingPunct="0">
              <a:spcBef>
                <a:spcPct val="50000"/>
              </a:spcBef>
              <a:buClrTx/>
              <a:buFontTx/>
              <a:buNone/>
            </a:pPr>
            <a:r>
              <a:rPr lang="en-US" b="1" dirty="0"/>
              <a:t>Market Share</a:t>
            </a:r>
          </a:p>
        </p:txBody>
      </p:sp>
      <p:graphicFrame>
        <p:nvGraphicFramePr>
          <p:cNvPr id="18" name="Object 16"/>
          <p:cNvGraphicFramePr>
            <a:graphicFrameLocks noChangeAspect="1"/>
          </p:cNvGraphicFramePr>
          <p:nvPr/>
        </p:nvGraphicFramePr>
        <p:xfrm>
          <a:off x="4693355" y="3631320"/>
          <a:ext cx="3326057" cy="2588858"/>
        </p:xfrm>
        <a:graphic>
          <a:graphicData uri="http://schemas.openxmlformats.org/presentationml/2006/ole">
            <p:oleObj spid="_x0000_s56323" name="Chart" r:id="rId5" imgW="6096000" imgH="4067175" progId="">
              <p:embed followColorScheme="full"/>
            </p:oleObj>
          </a:graphicData>
        </a:graphic>
      </p:graphicFrame>
      <p:graphicFrame>
        <p:nvGraphicFramePr>
          <p:cNvPr id="19" name="Object 47"/>
          <p:cNvGraphicFramePr>
            <a:graphicFrameLocks noChangeAspect="1"/>
          </p:cNvGraphicFramePr>
          <p:nvPr/>
        </p:nvGraphicFramePr>
        <p:xfrm>
          <a:off x="8489515" y="3556001"/>
          <a:ext cx="3544440" cy="2364718"/>
        </p:xfrm>
        <a:graphic>
          <a:graphicData uri="http://schemas.openxmlformats.org/presentationml/2006/ole">
            <p:oleObj spid="_x0000_s56324" name="Chart" r:id="rId6" imgW="6096000" imgH="4067175" progId="">
              <p:embed followColorScheme="full"/>
            </p:oleObj>
          </a:graphicData>
        </a:graphic>
      </p:graphicFrame>
      <p:sp>
        <p:nvSpPr>
          <p:cNvPr id="20" name="Rectangle 48"/>
          <p:cNvSpPr>
            <a:spLocks noChangeArrowheads="1"/>
          </p:cNvSpPr>
          <p:nvPr/>
        </p:nvSpPr>
        <p:spPr bwMode="auto">
          <a:xfrm rot="16200000">
            <a:off x="7471050" y="4079130"/>
            <a:ext cx="1507192" cy="736099"/>
          </a:xfrm>
          <a:prstGeom prst="rect">
            <a:avLst/>
          </a:prstGeom>
          <a:noFill/>
          <a:ln w="12700">
            <a:noFill/>
            <a:miter lim="800000"/>
            <a:headEnd/>
            <a:tailEnd/>
          </a:ln>
        </p:spPr>
        <p:txBody>
          <a:bodyPr wrap="square" lIns="90488" tIns="44450" rIns="90488" bIns="44450">
            <a:spAutoFit/>
          </a:bodyPr>
          <a:lstStyle/>
          <a:p>
            <a:pPr algn="ctr" eaLnBrk="0" hangingPunct="0">
              <a:spcBef>
                <a:spcPct val="50000"/>
              </a:spcBef>
              <a:buClrTx/>
              <a:buFontTx/>
              <a:buNone/>
            </a:pPr>
            <a:r>
              <a:rPr lang="en-US" sz="1400" b="1" dirty="0"/>
              <a:t>Market</a:t>
            </a:r>
            <a:r>
              <a:rPr lang="en-US" sz="2800" b="1" dirty="0"/>
              <a:t> </a:t>
            </a:r>
            <a:r>
              <a:rPr lang="en-US" sz="1400" b="1" dirty="0"/>
              <a:t>Share</a:t>
            </a:r>
            <a:r>
              <a:rPr lang="en-US" sz="2800" b="1" dirty="0"/>
              <a:t> </a:t>
            </a:r>
            <a:r>
              <a:rPr lang="en-US" sz="1400" b="1" dirty="0"/>
              <a:t>(%)</a:t>
            </a:r>
          </a:p>
        </p:txBody>
      </p:sp>
      <p:sp>
        <p:nvSpPr>
          <p:cNvPr id="21" name="Rectangle 49"/>
          <p:cNvSpPr>
            <a:spLocks noChangeArrowheads="1"/>
          </p:cNvSpPr>
          <p:nvPr/>
        </p:nvSpPr>
        <p:spPr bwMode="auto">
          <a:xfrm>
            <a:off x="9820128" y="6036733"/>
            <a:ext cx="1254272" cy="305212"/>
          </a:xfrm>
          <a:prstGeom prst="rect">
            <a:avLst/>
          </a:prstGeom>
          <a:noFill/>
          <a:ln w="12700">
            <a:noFill/>
            <a:miter lim="800000"/>
            <a:headEnd/>
            <a:tailEnd/>
          </a:ln>
        </p:spPr>
        <p:txBody>
          <a:bodyPr wrap="square" lIns="90488" tIns="44450" rIns="90488" bIns="44450">
            <a:spAutoFit/>
          </a:bodyPr>
          <a:lstStyle/>
          <a:p>
            <a:pPr algn="ctr" eaLnBrk="0" hangingPunct="0">
              <a:spcBef>
                <a:spcPct val="50000"/>
              </a:spcBef>
              <a:buClrTx/>
              <a:buFontTx/>
              <a:buNone/>
            </a:pPr>
            <a:r>
              <a:rPr lang="en-US" sz="1400" b="1" dirty="0"/>
              <a:t>Browser</a:t>
            </a:r>
          </a:p>
        </p:txBody>
      </p:sp>
    </p:spTree>
  </p:cSld>
  <p:clrMapOvr>
    <a:masterClrMapping/>
  </p:clrMapOvr>
  <p:timing>
    <p:tnLst>
      <p:par>
        <p:cTn id="1" dur="indefinite" restart="never" nodeType="tmRoot"/>
      </p:par>
    </p:tnLst>
  </p:timing>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64515" name="Content Placeholder 2"/>
          <p:cNvSpPr>
            <a:spLocks noGrp="1"/>
          </p:cNvSpPr>
          <p:nvPr>
            <p:ph idx="1"/>
          </p:nvPr>
        </p:nvSpPr>
        <p:spPr>
          <a:xfrm>
            <a:off x="508000" y="1447800"/>
            <a:ext cx="11277600" cy="4648200"/>
          </a:xfrm>
        </p:spPr>
        <p:txBody>
          <a:bodyPr>
            <a:normAutofit/>
          </a:bodyPr>
          <a:lstStyle/>
          <a:p>
            <a:pPr>
              <a:spcBef>
                <a:spcPts val="1200"/>
              </a:spcBef>
              <a:buFont typeface="Arial" panose="020B0604020202020204" pitchFamily="34" charset="0"/>
              <a:buNone/>
              <a:defRPr/>
            </a:pPr>
            <a:r>
              <a:rPr lang="en-US" sz="2400" dirty="0" smtClean="0"/>
              <a:t>In many settings it is useful to determine whether a population is normally distributed</a:t>
            </a:r>
          </a:p>
          <a:p>
            <a:pPr marL="457200" indent="-457200">
              <a:spcBef>
                <a:spcPts val="1200"/>
              </a:spcBef>
              <a:buFont typeface="Arial" panose="020B0604020202020204" pitchFamily="34" charset="0"/>
              <a:buChar char="•"/>
              <a:defRPr/>
            </a:pPr>
            <a:r>
              <a:rPr lang="en-US" sz="2400" dirty="0" smtClean="0"/>
              <a:t>A chi-square hypothesis test can be used to determine if observed data follow a normal distribution</a:t>
            </a:r>
          </a:p>
        </p:txBody>
      </p:sp>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61443" name="Content Placeholder 2"/>
          <p:cNvSpPr>
            <a:spLocks noGrp="1"/>
          </p:cNvSpPr>
          <p:nvPr>
            <p:ph idx="1"/>
          </p:nvPr>
        </p:nvSpPr>
        <p:spPr>
          <a:xfrm>
            <a:off x="609600" y="1295400"/>
            <a:ext cx="10566400" cy="1143000"/>
          </a:xfrm>
        </p:spPr>
        <p:txBody>
          <a:bodyPr/>
          <a:lstStyle/>
          <a:p>
            <a:r>
              <a:rPr lang="en-US" sz="2400" b="1" smtClean="0"/>
              <a:t>Example:  </a:t>
            </a:r>
            <a:r>
              <a:rPr lang="en-US" sz="2400" smtClean="0"/>
              <a:t>Do math SAT scores of incoming students follow a normal distribution?  A random sample of 40 scores is shown.</a:t>
            </a:r>
          </a:p>
        </p:txBody>
      </p:sp>
      <p:sp>
        <p:nvSpPr>
          <p:cNvPr id="61444" name="Rectangle 2"/>
          <p:cNvSpPr>
            <a:spLocks noChangeArrowheads="1"/>
          </p:cNvSpPr>
          <p:nvPr/>
        </p:nvSpPr>
        <p:spPr bwMode="auto">
          <a:xfrm>
            <a:off x="393700" y="5105401"/>
            <a:ext cx="11135784" cy="646113"/>
          </a:xfrm>
          <a:prstGeom prst="rect">
            <a:avLst/>
          </a:prstGeom>
          <a:noFill/>
          <a:ln w="9525">
            <a:noFill/>
            <a:miter lim="800000"/>
            <a:headEnd/>
            <a:tailEnd/>
          </a:ln>
        </p:spPr>
        <p:txBody>
          <a:bodyPr>
            <a:spAutoFit/>
          </a:bodyPr>
          <a:lstStyle/>
          <a:p>
            <a:pPr eaLnBrk="1" hangingPunct="1"/>
            <a:r>
              <a:rPr lang="en-US"/>
              <a:t>Note that using Excel’s =AVERAGE(</a:t>
            </a:r>
            <a:r>
              <a:rPr lang="en-US" i="1"/>
              <a:t>data values</a:t>
            </a:r>
            <a:r>
              <a:rPr lang="en-US"/>
              <a:t>) and =STDEV.S(</a:t>
            </a:r>
            <a:r>
              <a:rPr lang="en-US" i="1"/>
              <a:t>data values</a:t>
            </a:r>
            <a:r>
              <a:rPr lang="en-US"/>
              <a:t>) functions, we have the following:</a:t>
            </a:r>
          </a:p>
        </p:txBody>
      </p:sp>
      <p:graphicFrame>
        <p:nvGraphicFramePr>
          <p:cNvPr id="61445" name="Object 3"/>
          <p:cNvGraphicFramePr>
            <a:graphicFrameLocks noChangeAspect="1"/>
          </p:cNvGraphicFramePr>
          <p:nvPr/>
        </p:nvGraphicFramePr>
        <p:xfrm>
          <a:off x="3759201" y="5867400"/>
          <a:ext cx="4527551" cy="342900"/>
        </p:xfrm>
        <a:graphic>
          <a:graphicData uri="http://schemas.openxmlformats.org/presentationml/2006/ole">
            <p:oleObj spid="_x0000_s1281026" name="Equation" r:id="rId3" imgW="1751840" imgH="177723" progId="">
              <p:embed/>
            </p:oleObj>
          </a:graphicData>
        </a:graphic>
      </p:graphicFrame>
      <p:pic>
        <p:nvPicPr>
          <p:cNvPr id="61446" name="Picture 1"/>
          <p:cNvPicPr>
            <a:picLocks noChangeAspect="1"/>
          </p:cNvPicPr>
          <p:nvPr/>
        </p:nvPicPr>
        <p:blipFill>
          <a:blip r:embed="rId4" cstate="print"/>
          <a:srcRect/>
          <a:stretch>
            <a:fillRect/>
          </a:stretch>
        </p:blipFill>
        <p:spPr bwMode="auto">
          <a:xfrm>
            <a:off x="768351" y="2179638"/>
            <a:ext cx="10248900" cy="2809875"/>
          </a:xfrm>
          <a:prstGeom prst="rect">
            <a:avLst/>
          </a:prstGeom>
          <a:noFill/>
          <a:ln w="12700">
            <a:solidFill>
              <a:schemeClr val="tx1"/>
            </a:solidFill>
            <a:miter lim="800000"/>
            <a:headEnd/>
            <a:tailEnd/>
          </a:ln>
        </p:spPr>
      </p:pic>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66563" name="Content Placeholder 2"/>
          <p:cNvSpPr>
            <a:spLocks noGrp="1"/>
          </p:cNvSpPr>
          <p:nvPr>
            <p:ph idx="1"/>
          </p:nvPr>
        </p:nvSpPr>
        <p:spPr>
          <a:xfrm>
            <a:off x="609600" y="1295400"/>
            <a:ext cx="11277600" cy="4525963"/>
          </a:xfrm>
        </p:spPr>
        <p:txBody>
          <a:bodyPr/>
          <a:lstStyle/>
          <a:p>
            <a:pPr>
              <a:buFontTx/>
              <a:buNone/>
              <a:defRPr/>
            </a:pPr>
            <a:r>
              <a:rPr lang="en-US" sz="2400" b="1" dirty="0" smtClean="0">
                <a:solidFill>
                  <a:srgbClr val="00B400"/>
                </a:solidFill>
              </a:rPr>
              <a:t>Step 1: </a:t>
            </a:r>
            <a:r>
              <a:rPr lang="en-US" sz="2400" b="1" dirty="0" smtClean="0"/>
              <a:t>Identify the null and alternative hypotheses</a:t>
            </a:r>
          </a:p>
          <a:p>
            <a:pPr>
              <a:spcBef>
                <a:spcPct val="0"/>
              </a:spcBef>
              <a:buFontTx/>
              <a:buNone/>
              <a:defRPr/>
            </a:pPr>
            <a:endParaRPr lang="en-US" sz="1600" i="1" dirty="0" smtClean="0"/>
          </a:p>
          <a:p>
            <a:pPr>
              <a:buFontTx/>
              <a:buNone/>
              <a:defRPr/>
            </a:pPr>
            <a:r>
              <a:rPr lang="en-US" sz="2400" i="1" dirty="0" smtClean="0"/>
              <a:t>	     </a:t>
            </a:r>
            <a:r>
              <a:rPr lang="en-US" sz="2000" i="1" dirty="0" smtClean="0"/>
              <a:t>H</a:t>
            </a:r>
            <a:r>
              <a:rPr lang="en-US" sz="2000" baseline="-25000" dirty="0" smtClean="0"/>
              <a:t>0 </a:t>
            </a:r>
            <a:r>
              <a:rPr lang="en-US" sz="2000" dirty="0" smtClean="0"/>
              <a:t>: The math SAT scores follow the normal distribution</a:t>
            </a:r>
          </a:p>
          <a:p>
            <a:pPr>
              <a:buFontTx/>
              <a:buNone/>
              <a:defRPr/>
            </a:pPr>
            <a:r>
              <a:rPr lang="en-US" sz="2000" dirty="0" smtClean="0"/>
              <a:t>	      </a:t>
            </a:r>
            <a:r>
              <a:rPr lang="en-US" sz="2000" i="1" dirty="0" smtClean="0"/>
              <a:t>H</a:t>
            </a:r>
            <a:r>
              <a:rPr lang="en-US" sz="2000" baseline="-25000" dirty="0" smtClean="0"/>
              <a:t>1 </a:t>
            </a:r>
            <a:r>
              <a:rPr lang="en-US" sz="2000" dirty="0" smtClean="0"/>
              <a:t>: The math SAT scores do not follow the normal distribution</a:t>
            </a:r>
          </a:p>
          <a:p>
            <a:pPr>
              <a:buFontTx/>
              <a:buNone/>
              <a:defRPr/>
            </a:pPr>
            <a:endParaRPr lang="en-US" sz="2000" dirty="0" smtClean="0"/>
          </a:p>
          <a:p>
            <a:pPr marL="342900" indent="-342900">
              <a:buFont typeface="Arial" panose="020B0604020202020204" pitchFamily="34" charset="0"/>
              <a:buChar char="•"/>
              <a:defRPr/>
            </a:pPr>
            <a:r>
              <a:rPr lang="en-US" sz="2400" dirty="0" smtClean="0"/>
              <a:t>Use </a:t>
            </a:r>
            <a:r>
              <a:rPr lang="el-GR" sz="2400" i="1" dirty="0" smtClean="0"/>
              <a:t>α</a:t>
            </a:r>
            <a:r>
              <a:rPr lang="en-US" sz="2400" dirty="0" smtClean="0"/>
              <a:t> = 0.10 for this test</a:t>
            </a:r>
            <a:endParaRPr lang="en-US" sz="1800" dirty="0" smtClean="0"/>
          </a:p>
          <a:p>
            <a:pPr>
              <a:buFontTx/>
              <a:buNone/>
              <a:defRPr/>
            </a:pPr>
            <a:endParaRPr lang="en-US" sz="1600" dirty="0" smtClean="0"/>
          </a:p>
        </p:txBody>
      </p:sp>
      <p:sp>
        <p:nvSpPr>
          <p:cNvPr id="6" name="Rectangle 5"/>
          <p:cNvSpPr/>
          <p:nvPr/>
        </p:nvSpPr>
        <p:spPr>
          <a:xfrm>
            <a:off x="778933" y="1984023"/>
            <a:ext cx="9753600" cy="9906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63491" name="Content Placeholder 2"/>
          <p:cNvSpPr>
            <a:spLocks noGrp="1"/>
          </p:cNvSpPr>
          <p:nvPr>
            <p:ph idx="1"/>
          </p:nvPr>
        </p:nvSpPr>
        <p:spPr>
          <a:xfrm>
            <a:off x="677334" y="1095023"/>
            <a:ext cx="10047110" cy="4946340"/>
          </a:xfrm>
        </p:spPr>
        <p:txBody>
          <a:bodyPr>
            <a:normAutofit/>
          </a:bodyPr>
          <a:lstStyle/>
          <a:p>
            <a:pPr>
              <a:buFontTx/>
              <a:buNone/>
            </a:pPr>
            <a:r>
              <a:rPr lang="en-US" sz="2400" b="1" dirty="0" smtClean="0">
                <a:solidFill>
                  <a:srgbClr val="00B400"/>
                </a:solidFill>
              </a:rPr>
              <a:t>Step 2: </a:t>
            </a:r>
            <a:r>
              <a:rPr lang="en-US" sz="2400" b="1" dirty="0" smtClean="0"/>
              <a:t>Calculate the expected frequencies</a:t>
            </a:r>
          </a:p>
          <a:p>
            <a:pPr>
              <a:lnSpc>
                <a:spcPct val="100000"/>
              </a:lnSpc>
              <a:spcBef>
                <a:spcPts val="1800"/>
              </a:spcBef>
              <a:spcAft>
                <a:spcPts val="600"/>
              </a:spcAft>
            </a:pPr>
            <a:r>
              <a:rPr lang="en-US" sz="2400" dirty="0" smtClean="0"/>
              <a:t>The </a:t>
            </a:r>
            <a:r>
              <a:rPr lang="en-US" sz="2400" b="1" dirty="0" smtClean="0"/>
              <a:t>expected frequencies, </a:t>
            </a:r>
            <a:r>
              <a:rPr lang="en-US" sz="2400" b="1" i="1" dirty="0" err="1" smtClean="0"/>
              <a:t>f</a:t>
            </a:r>
            <a:r>
              <a:rPr lang="en-US" sz="2400" b="1" i="1" baseline="-25000" dirty="0" err="1" smtClean="0"/>
              <a:t>e</a:t>
            </a:r>
            <a:r>
              <a:rPr lang="en-US" sz="2400" b="1" i="1" baseline="-25000" dirty="0" smtClean="0"/>
              <a:t> </a:t>
            </a:r>
            <a:r>
              <a:rPr lang="en-US" sz="2400" dirty="0" smtClean="0"/>
              <a:t>, depend on the normal probability distribution, which is a continuous distribution</a:t>
            </a:r>
          </a:p>
          <a:p>
            <a:pPr>
              <a:lnSpc>
                <a:spcPct val="100000"/>
              </a:lnSpc>
              <a:spcBef>
                <a:spcPts val="600"/>
              </a:spcBef>
              <a:spcAft>
                <a:spcPts val="600"/>
              </a:spcAft>
            </a:pPr>
            <a:r>
              <a:rPr lang="en-US" sz="2400" dirty="0" smtClean="0"/>
              <a:t>Probabilities are found for </a:t>
            </a:r>
            <a:r>
              <a:rPr lang="en-US" sz="2400" b="1" dirty="0" smtClean="0"/>
              <a:t>intervals</a:t>
            </a:r>
            <a:r>
              <a:rPr lang="en-US" sz="2400" dirty="0" smtClean="0"/>
              <a:t> rather than specific values</a:t>
            </a:r>
          </a:p>
          <a:p>
            <a:pPr lvl="1">
              <a:lnSpc>
                <a:spcPct val="100000"/>
              </a:lnSpc>
              <a:spcBef>
                <a:spcPts val="600"/>
              </a:spcBef>
              <a:spcAft>
                <a:spcPts val="600"/>
              </a:spcAft>
            </a:pPr>
            <a:r>
              <a:rPr lang="en-US" sz="2400" dirty="0" smtClean="0"/>
              <a:t>We need to establish uniform intervals for the continuous data</a:t>
            </a:r>
          </a:p>
          <a:p>
            <a:pPr lvl="1">
              <a:lnSpc>
                <a:spcPct val="100000"/>
              </a:lnSpc>
              <a:spcBef>
                <a:spcPts val="600"/>
              </a:spcBef>
              <a:spcAft>
                <a:spcPts val="600"/>
              </a:spcAft>
            </a:pPr>
            <a:r>
              <a:rPr lang="en-US" sz="2400" dirty="0" smtClean="0"/>
              <a:t>This converts the continuous data into a discrete frequency distribution</a:t>
            </a:r>
          </a:p>
          <a:p>
            <a:pPr>
              <a:spcBef>
                <a:spcPts val="1800"/>
              </a:spcBef>
            </a:pPr>
            <a:endParaRPr lang="en-US" sz="2400" dirty="0" smtClean="0"/>
          </a:p>
        </p:txBody>
      </p:sp>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64515" name="Content Placeholder 2"/>
          <p:cNvSpPr>
            <a:spLocks noGrp="1"/>
          </p:cNvSpPr>
          <p:nvPr>
            <p:ph idx="1"/>
          </p:nvPr>
        </p:nvSpPr>
        <p:spPr>
          <a:xfrm>
            <a:off x="609600" y="1219200"/>
            <a:ext cx="10972800" cy="1371600"/>
          </a:xfrm>
        </p:spPr>
        <p:txBody>
          <a:bodyPr/>
          <a:lstStyle/>
          <a:p>
            <a:pPr>
              <a:buFontTx/>
              <a:buNone/>
            </a:pPr>
            <a:r>
              <a:rPr lang="en-US" sz="2400" b="1" smtClean="0">
                <a:solidFill>
                  <a:srgbClr val="00B400"/>
                </a:solidFill>
              </a:rPr>
              <a:t>Step 2: </a:t>
            </a:r>
            <a:r>
              <a:rPr lang="en-US" sz="1800" b="1" smtClean="0">
                <a:solidFill>
                  <a:srgbClr val="00B400"/>
                </a:solidFill>
              </a:rPr>
              <a:t>(continued)</a:t>
            </a:r>
            <a:r>
              <a:rPr lang="en-US" sz="2400" b="1" smtClean="0"/>
              <a:t> Calculate the expected frequencies</a:t>
            </a:r>
          </a:p>
          <a:p>
            <a:endParaRPr lang="en-US" sz="1400" smtClean="0"/>
          </a:p>
          <a:p>
            <a:pPr>
              <a:buFontTx/>
              <a:buNone/>
            </a:pPr>
            <a:r>
              <a:rPr lang="en-US" sz="2400" smtClean="0"/>
              <a:t>Examples of uniform intervals:</a:t>
            </a:r>
          </a:p>
        </p:txBody>
      </p:sp>
      <p:sp>
        <p:nvSpPr>
          <p:cNvPr id="64516" name="TextBox 8"/>
          <p:cNvSpPr txBox="1">
            <a:spLocks noChangeArrowheads="1"/>
          </p:cNvSpPr>
          <p:nvPr/>
        </p:nvSpPr>
        <p:spPr bwMode="auto">
          <a:xfrm>
            <a:off x="1117600" y="2590800"/>
            <a:ext cx="2743200" cy="2554288"/>
          </a:xfrm>
          <a:prstGeom prst="rect">
            <a:avLst/>
          </a:prstGeom>
          <a:noFill/>
          <a:ln w="9525">
            <a:noFill/>
            <a:miter lim="800000"/>
            <a:headEnd/>
            <a:tailEnd/>
          </a:ln>
        </p:spPr>
        <p:txBody>
          <a:bodyPr>
            <a:spAutoFit/>
          </a:bodyPr>
          <a:lstStyle/>
          <a:p>
            <a:pPr algn="ctr" eaLnBrk="1" hangingPunct="1"/>
            <a:r>
              <a:rPr lang="en-US" sz="2000"/>
              <a:t>Six intervals:</a:t>
            </a:r>
          </a:p>
          <a:p>
            <a:pPr algn="ctr" eaLnBrk="1" hangingPunct="1"/>
            <a:r>
              <a:rPr lang="en-US" sz="2000" i="1"/>
              <a:t>   </a:t>
            </a:r>
          </a:p>
          <a:p>
            <a:pPr algn="ctr" eaLnBrk="1" hangingPunct="1"/>
            <a:r>
              <a:rPr lang="en-US" sz="2000" i="1"/>
              <a:t>              z</a:t>
            </a:r>
            <a:r>
              <a:rPr lang="en-US" sz="2000"/>
              <a:t> ≤ -2.0</a:t>
            </a:r>
          </a:p>
          <a:p>
            <a:pPr algn="ctr" eaLnBrk="1" hangingPunct="1"/>
            <a:r>
              <a:rPr lang="en-US" sz="2000"/>
              <a:t>    -2.0 &lt; </a:t>
            </a:r>
            <a:r>
              <a:rPr lang="en-US" sz="2000" i="1"/>
              <a:t>z</a:t>
            </a:r>
            <a:r>
              <a:rPr lang="en-US" sz="2000"/>
              <a:t> ≤ -1.0 </a:t>
            </a:r>
          </a:p>
          <a:p>
            <a:pPr algn="ctr" eaLnBrk="1" hangingPunct="1"/>
            <a:r>
              <a:rPr lang="en-US" sz="2000"/>
              <a:t>-1.0 &lt; </a:t>
            </a:r>
            <a:r>
              <a:rPr lang="en-US" sz="2000" i="1"/>
              <a:t>z</a:t>
            </a:r>
            <a:r>
              <a:rPr lang="en-US" sz="2000"/>
              <a:t> ≤ 0</a:t>
            </a:r>
          </a:p>
          <a:p>
            <a:pPr algn="ctr" eaLnBrk="1" hangingPunct="1"/>
            <a:r>
              <a:rPr lang="en-US" sz="2000"/>
              <a:t>       0 &lt; </a:t>
            </a:r>
            <a:r>
              <a:rPr lang="en-US" sz="2000" i="1"/>
              <a:t>z</a:t>
            </a:r>
            <a:r>
              <a:rPr lang="en-US" sz="2000"/>
              <a:t> ≤ 1.0</a:t>
            </a:r>
          </a:p>
          <a:p>
            <a:pPr algn="ctr" eaLnBrk="1" hangingPunct="1"/>
            <a:r>
              <a:rPr lang="en-US" sz="2000"/>
              <a:t>    1.0 &lt; </a:t>
            </a:r>
            <a:r>
              <a:rPr lang="en-US" sz="2000" i="1"/>
              <a:t>z</a:t>
            </a:r>
            <a:r>
              <a:rPr lang="en-US" sz="2000"/>
              <a:t> ≤ 2.0</a:t>
            </a:r>
          </a:p>
          <a:p>
            <a:pPr algn="ctr" eaLnBrk="1" hangingPunct="1"/>
            <a:r>
              <a:rPr lang="en-US" sz="2000"/>
              <a:t>             </a:t>
            </a:r>
            <a:r>
              <a:rPr lang="en-US" sz="2000" i="1"/>
              <a:t>z</a:t>
            </a:r>
            <a:r>
              <a:rPr lang="en-US" sz="2000"/>
              <a:t> &gt; 2.0</a:t>
            </a:r>
          </a:p>
        </p:txBody>
      </p:sp>
      <p:sp>
        <p:nvSpPr>
          <p:cNvPr id="64517" name="TextBox 16"/>
          <p:cNvSpPr txBox="1">
            <a:spLocks noChangeArrowheads="1"/>
          </p:cNvSpPr>
          <p:nvPr/>
        </p:nvSpPr>
        <p:spPr bwMode="auto">
          <a:xfrm>
            <a:off x="4368800" y="2590801"/>
            <a:ext cx="2743200" cy="2246313"/>
          </a:xfrm>
          <a:prstGeom prst="rect">
            <a:avLst/>
          </a:prstGeom>
          <a:noFill/>
          <a:ln w="9525">
            <a:noFill/>
            <a:miter lim="800000"/>
            <a:headEnd/>
            <a:tailEnd/>
          </a:ln>
        </p:spPr>
        <p:txBody>
          <a:bodyPr>
            <a:spAutoFit/>
          </a:bodyPr>
          <a:lstStyle/>
          <a:p>
            <a:pPr algn="ctr" eaLnBrk="1" hangingPunct="1"/>
            <a:r>
              <a:rPr lang="en-US" sz="2000"/>
              <a:t>Five intervals:</a:t>
            </a:r>
          </a:p>
          <a:p>
            <a:pPr algn="ctr" eaLnBrk="1" hangingPunct="1"/>
            <a:r>
              <a:rPr lang="en-US" sz="2000" i="1"/>
              <a:t>   </a:t>
            </a:r>
          </a:p>
          <a:p>
            <a:pPr algn="ctr" eaLnBrk="1" hangingPunct="1"/>
            <a:r>
              <a:rPr lang="en-US" sz="2000" i="1"/>
              <a:t>             z</a:t>
            </a:r>
            <a:r>
              <a:rPr lang="en-US" sz="2000"/>
              <a:t> ≤ -1.5</a:t>
            </a:r>
          </a:p>
          <a:p>
            <a:pPr algn="ctr" eaLnBrk="1" hangingPunct="1"/>
            <a:r>
              <a:rPr lang="en-US" sz="2000"/>
              <a:t>   -1.5 &lt; </a:t>
            </a:r>
            <a:r>
              <a:rPr lang="en-US" sz="2000" i="1"/>
              <a:t>z</a:t>
            </a:r>
            <a:r>
              <a:rPr lang="en-US" sz="2000"/>
              <a:t> ≤ -0.5 </a:t>
            </a:r>
          </a:p>
          <a:p>
            <a:pPr algn="ctr" eaLnBrk="1" hangingPunct="1"/>
            <a:r>
              <a:rPr lang="en-US" sz="2000"/>
              <a:t>  -0.5 &lt; </a:t>
            </a:r>
            <a:r>
              <a:rPr lang="en-US" sz="2000" i="1"/>
              <a:t>z</a:t>
            </a:r>
            <a:r>
              <a:rPr lang="en-US" sz="2000"/>
              <a:t> ≤ 0.5</a:t>
            </a:r>
          </a:p>
          <a:p>
            <a:pPr algn="ctr" eaLnBrk="1" hangingPunct="1"/>
            <a:r>
              <a:rPr lang="en-US" sz="2000"/>
              <a:t>   0.5 &lt; </a:t>
            </a:r>
            <a:r>
              <a:rPr lang="en-US" sz="2000" i="1"/>
              <a:t>z</a:t>
            </a:r>
            <a:r>
              <a:rPr lang="en-US" sz="2000"/>
              <a:t> ≤ 1.5</a:t>
            </a:r>
          </a:p>
          <a:p>
            <a:pPr algn="ctr" eaLnBrk="1" hangingPunct="1"/>
            <a:r>
              <a:rPr lang="en-US" sz="2000"/>
              <a:t>            </a:t>
            </a:r>
            <a:r>
              <a:rPr lang="en-US" sz="2000" i="1"/>
              <a:t>z</a:t>
            </a:r>
            <a:r>
              <a:rPr lang="en-US" sz="2000"/>
              <a:t> &gt; 1.5</a:t>
            </a:r>
          </a:p>
        </p:txBody>
      </p:sp>
      <p:sp>
        <p:nvSpPr>
          <p:cNvPr id="64518" name="TextBox 17"/>
          <p:cNvSpPr txBox="1">
            <a:spLocks noChangeArrowheads="1"/>
          </p:cNvSpPr>
          <p:nvPr/>
        </p:nvSpPr>
        <p:spPr bwMode="auto">
          <a:xfrm>
            <a:off x="7518400" y="2590800"/>
            <a:ext cx="2743200" cy="1938338"/>
          </a:xfrm>
          <a:prstGeom prst="rect">
            <a:avLst/>
          </a:prstGeom>
          <a:noFill/>
          <a:ln w="9525">
            <a:noFill/>
            <a:miter lim="800000"/>
            <a:headEnd/>
            <a:tailEnd/>
          </a:ln>
        </p:spPr>
        <p:txBody>
          <a:bodyPr>
            <a:spAutoFit/>
          </a:bodyPr>
          <a:lstStyle/>
          <a:p>
            <a:pPr algn="ctr" eaLnBrk="1" hangingPunct="1"/>
            <a:r>
              <a:rPr lang="en-US" sz="2000"/>
              <a:t>Four intervals:</a:t>
            </a:r>
          </a:p>
          <a:p>
            <a:pPr algn="ctr" eaLnBrk="1" hangingPunct="1"/>
            <a:r>
              <a:rPr lang="en-US" sz="2000" i="1"/>
              <a:t>   </a:t>
            </a:r>
          </a:p>
          <a:p>
            <a:pPr algn="ctr" eaLnBrk="1" hangingPunct="1"/>
            <a:r>
              <a:rPr lang="en-US" sz="2000" i="1"/>
              <a:t>              z</a:t>
            </a:r>
            <a:r>
              <a:rPr lang="en-US" sz="2000"/>
              <a:t> ≤ -1.0</a:t>
            </a:r>
          </a:p>
          <a:p>
            <a:pPr algn="ctr" eaLnBrk="1" hangingPunct="1"/>
            <a:r>
              <a:rPr lang="en-US" sz="2000"/>
              <a:t>-1.0 &lt; </a:t>
            </a:r>
            <a:r>
              <a:rPr lang="en-US" sz="2000" i="1"/>
              <a:t>z</a:t>
            </a:r>
            <a:r>
              <a:rPr lang="en-US" sz="2000"/>
              <a:t> ≤ 0 </a:t>
            </a:r>
          </a:p>
          <a:p>
            <a:pPr algn="ctr" eaLnBrk="1" hangingPunct="1"/>
            <a:r>
              <a:rPr lang="en-US" sz="2000"/>
              <a:t>       0 &lt; </a:t>
            </a:r>
            <a:r>
              <a:rPr lang="en-US" sz="2000" i="1"/>
              <a:t>z</a:t>
            </a:r>
            <a:r>
              <a:rPr lang="en-US" sz="2000"/>
              <a:t> ≤ 1.0</a:t>
            </a:r>
          </a:p>
          <a:p>
            <a:pPr algn="ctr" eaLnBrk="1" hangingPunct="1"/>
            <a:r>
              <a:rPr lang="en-US" sz="2000"/>
              <a:t>             </a:t>
            </a:r>
            <a:r>
              <a:rPr lang="en-US" sz="2000" i="1"/>
              <a:t>z</a:t>
            </a:r>
            <a:r>
              <a:rPr lang="en-US" sz="2000"/>
              <a:t> &gt; 1.0</a:t>
            </a:r>
          </a:p>
        </p:txBody>
      </p:sp>
      <p:sp>
        <p:nvSpPr>
          <p:cNvPr id="11" name="Rectangle 10"/>
          <p:cNvSpPr/>
          <p:nvPr/>
        </p:nvSpPr>
        <p:spPr>
          <a:xfrm>
            <a:off x="1320800" y="3124200"/>
            <a:ext cx="2641600" cy="20208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 name="Rectangle 20"/>
          <p:cNvSpPr/>
          <p:nvPr/>
        </p:nvSpPr>
        <p:spPr>
          <a:xfrm>
            <a:off x="4470400" y="3124200"/>
            <a:ext cx="2641600" cy="20208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 name="Rectangle 21"/>
          <p:cNvSpPr/>
          <p:nvPr/>
        </p:nvSpPr>
        <p:spPr>
          <a:xfrm>
            <a:off x="7721600" y="3124200"/>
            <a:ext cx="2641600" cy="20208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srcRect/>
          <a:stretch>
            <a:fillRect/>
          </a:stretch>
        </p:blipFill>
        <p:spPr bwMode="auto">
          <a:xfrm>
            <a:off x="203200" y="4148138"/>
            <a:ext cx="5994400" cy="2328862"/>
          </a:xfrm>
          <a:prstGeom prst="rect">
            <a:avLst/>
          </a:prstGeom>
          <a:noFill/>
          <a:ln w="9525">
            <a:noFill/>
            <a:miter lim="800000"/>
            <a:headEnd/>
            <a:tailEnd/>
          </a:ln>
          <a:effectLst/>
        </p:spPr>
      </p:pic>
      <p:pic>
        <p:nvPicPr>
          <p:cNvPr id="65539" name="Picture 3"/>
          <p:cNvPicPr>
            <a:picLocks noChangeAspect="1" noChangeArrowheads="1"/>
          </p:cNvPicPr>
          <p:nvPr/>
        </p:nvPicPr>
        <p:blipFill>
          <a:blip r:embed="rId3" cstate="print"/>
          <a:srcRect/>
          <a:stretch>
            <a:fillRect/>
          </a:stretch>
        </p:blipFill>
        <p:spPr bwMode="auto">
          <a:xfrm>
            <a:off x="3814234" y="1757364"/>
            <a:ext cx="8276167" cy="3043237"/>
          </a:xfrm>
          <a:prstGeom prst="rect">
            <a:avLst/>
          </a:prstGeom>
          <a:noFill/>
          <a:ln w="9525">
            <a:noFill/>
            <a:miter lim="800000"/>
            <a:headEnd/>
            <a:tailEnd/>
          </a:ln>
          <a:effectLst/>
        </p:spPr>
      </p:pic>
      <p:sp>
        <p:nvSpPr>
          <p:cNvPr id="65540"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65541" name="Content Placeholder 2"/>
          <p:cNvSpPr>
            <a:spLocks noGrp="1"/>
          </p:cNvSpPr>
          <p:nvPr>
            <p:ph idx="1"/>
          </p:nvPr>
        </p:nvSpPr>
        <p:spPr>
          <a:xfrm>
            <a:off x="609600" y="1219200"/>
            <a:ext cx="10972800" cy="533400"/>
          </a:xfrm>
        </p:spPr>
        <p:txBody>
          <a:bodyPr/>
          <a:lstStyle/>
          <a:p>
            <a:pPr>
              <a:buFontTx/>
              <a:buNone/>
            </a:pPr>
            <a:r>
              <a:rPr lang="en-US" sz="2400" b="1" smtClean="0">
                <a:solidFill>
                  <a:srgbClr val="00B400"/>
                </a:solidFill>
              </a:rPr>
              <a:t>Step 2: </a:t>
            </a:r>
            <a:r>
              <a:rPr lang="en-US" sz="1800" b="1" smtClean="0">
                <a:solidFill>
                  <a:srgbClr val="00B400"/>
                </a:solidFill>
              </a:rPr>
              <a:t>(continued)</a:t>
            </a:r>
            <a:r>
              <a:rPr lang="en-US" sz="2400" b="1" smtClean="0"/>
              <a:t> Calculate the expected frequencies</a:t>
            </a:r>
          </a:p>
        </p:txBody>
      </p:sp>
      <p:sp>
        <p:nvSpPr>
          <p:cNvPr id="65542" name="TextBox 8"/>
          <p:cNvSpPr txBox="1">
            <a:spLocks noChangeArrowheads="1"/>
          </p:cNvSpPr>
          <p:nvPr/>
        </p:nvSpPr>
        <p:spPr bwMode="auto">
          <a:xfrm>
            <a:off x="241300" y="2057401"/>
            <a:ext cx="2540000" cy="2308225"/>
          </a:xfrm>
          <a:prstGeom prst="rect">
            <a:avLst/>
          </a:prstGeom>
          <a:noFill/>
          <a:ln w="9525">
            <a:noFill/>
            <a:miter lim="800000"/>
            <a:headEnd/>
            <a:tailEnd/>
          </a:ln>
        </p:spPr>
        <p:txBody>
          <a:bodyPr>
            <a:spAutoFit/>
          </a:bodyPr>
          <a:lstStyle/>
          <a:p>
            <a:pPr algn="ctr" eaLnBrk="1" hangingPunct="1"/>
            <a:r>
              <a:rPr lang="en-US"/>
              <a:t>   Six intervals:</a:t>
            </a:r>
          </a:p>
          <a:p>
            <a:pPr algn="ctr" eaLnBrk="1" hangingPunct="1"/>
            <a:r>
              <a:rPr lang="en-US" i="1"/>
              <a:t>   </a:t>
            </a:r>
          </a:p>
          <a:p>
            <a:pPr algn="ctr" eaLnBrk="1" hangingPunct="1"/>
            <a:r>
              <a:rPr lang="en-US" i="1"/>
              <a:t>              z</a:t>
            </a:r>
            <a:r>
              <a:rPr lang="en-US"/>
              <a:t> ≤ -2.0</a:t>
            </a:r>
          </a:p>
          <a:p>
            <a:pPr algn="ctr" eaLnBrk="1" hangingPunct="1"/>
            <a:r>
              <a:rPr lang="en-US"/>
              <a:t>    -2.0 &lt; </a:t>
            </a:r>
            <a:r>
              <a:rPr lang="en-US" i="1"/>
              <a:t>z</a:t>
            </a:r>
            <a:r>
              <a:rPr lang="en-US"/>
              <a:t> ≤ -1.0 </a:t>
            </a:r>
          </a:p>
          <a:p>
            <a:pPr algn="ctr" eaLnBrk="1" hangingPunct="1"/>
            <a:r>
              <a:rPr lang="en-US"/>
              <a:t>-1.0 &lt; </a:t>
            </a:r>
            <a:r>
              <a:rPr lang="en-US" i="1"/>
              <a:t>z</a:t>
            </a:r>
            <a:r>
              <a:rPr lang="en-US"/>
              <a:t> ≤ 0</a:t>
            </a:r>
          </a:p>
          <a:p>
            <a:pPr algn="ctr" eaLnBrk="1" hangingPunct="1"/>
            <a:r>
              <a:rPr lang="en-US"/>
              <a:t>       0 &lt; </a:t>
            </a:r>
            <a:r>
              <a:rPr lang="en-US" i="1"/>
              <a:t>z</a:t>
            </a:r>
            <a:r>
              <a:rPr lang="en-US"/>
              <a:t> ≤ 1.0</a:t>
            </a:r>
          </a:p>
          <a:p>
            <a:pPr algn="ctr" eaLnBrk="1" hangingPunct="1"/>
            <a:r>
              <a:rPr lang="en-US"/>
              <a:t>    1.0 &lt; </a:t>
            </a:r>
            <a:r>
              <a:rPr lang="en-US" i="1"/>
              <a:t>z</a:t>
            </a:r>
            <a:r>
              <a:rPr lang="en-US"/>
              <a:t> ≤ 2.0</a:t>
            </a:r>
          </a:p>
          <a:p>
            <a:pPr algn="ctr" eaLnBrk="1" hangingPunct="1"/>
            <a:r>
              <a:rPr lang="en-US"/>
              <a:t>             </a:t>
            </a:r>
            <a:r>
              <a:rPr lang="en-US" i="1"/>
              <a:t>z</a:t>
            </a:r>
            <a:r>
              <a:rPr lang="en-US"/>
              <a:t> &gt; 2.0</a:t>
            </a:r>
          </a:p>
        </p:txBody>
      </p:sp>
      <p:sp>
        <p:nvSpPr>
          <p:cNvPr id="2" name="Rectangle 1"/>
          <p:cNvSpPr/>
          <p:nvPr/>
        </p:nvSpPr>
        <p:spPr>
          <a:xfrm>
            <a:off x="609600" y="6019800"/>
            <a:ext cx="4673600"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4" name="Straight Arrow Connector 3"/>
          <p:cNvCxnSpPr/>
          <p:nvPr/>
        </p:nvCxnSpPr>
        <p:spPr>
          <a:xfrm>
            <a:off x="1117600" y="4365626"/>
            <a:ext cx="0" cy="16541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775200" y="4495800"/>
            <a:ext cx="1930400" cy="9906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705600" y="2362200"/>
            <a:ext cx="1625600" cy="22860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 name="Oval 11"/>
          <p:cNvSpPr/>
          <p:nvPr/>
        </p:nvSpPr>
        <p:spPr>
          <a:xfrm>
            <a:off x="10566400" y="2743200"/>
            <a:ext cx="914400" cy="304800"/>
          </a:xfrm>
          <a:prstGeom prst="ellipse">
            <a:avLst/>
          </a:prstGeom>
          <a:noFill/>
          <a:ln w="1905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 name="Oval 20"/>
          <p:cNvSpPr/>
          <p:nvPr/>
        </p:nvSpPr>
        <p:spPr>
          <a:xfrm>
            <a:off x="10566400" y="4343400"/>
            <a:ext cx="914400" cy="304800"/>
          </a:xfrm>
          <a:prstGeom prst="ellipse">
            <a:avLst/>
          </a:prstGeom>
          <a:noFill/>
          <a:ln w="1905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5549" name="Rectangle 12"/>
          <p:cNvSpPr>
            <a:spLocks noChangeArrowheads="1"/>
          </p:cNvSpPr>
          <p:nvPr/>
        </p:nvSpPr>
        <p:spPr bwMode="auto">
          <a:xfrm>
            <a:off x="8737600" y="5116513"/>
            <a:ext cx="3251200" cy="923330"/>
          </a:xfrm>
          <a:prstGeom prst="rect">
            <a:avLst/>
          </a:prstGeom>
          <a:noFill/>
          <a:ln w="12700">
            <a:solidFill>
              <a:srgbClr val="00B400"/>
            </a:solidFill>
            <a:miter lim="800000"/>
            <a:headEnd/>
            <a:tailEnd/>
          </a:ln>
        </p:spPr>
        <p:txBody>
          <a:bodyPr>
            <a:spAutoFit/>
          </a:bodyPr>
          <a:lstStyle/>
          <a:p>
            <a:pPr eaLnBrk="1" hangingPunct="1"/>
            <a:r>
              <a:rPr lang="en-US"/>
              <a:t>Reduce the number of intervals until each expected frequency is at least 5</a:t>
            </a:r>
          </a:p>
        </p:txBody>
      </p:sp>
      <p:cxnSp>
        <p:nvCxnSpPr>
          <p:cNvPr id="15" name="Straight Arrow Connector 14"/>
          <p:cNvCxnSpPr>
            <a:stCxn id="65549" idx="0"/>
            <a:endCxn id="21" idx="3"/>
          </p:cNvCxnSpPr>
          <p:nvPr/>
        </p:nvCxnSpPr>
        <p:spPr>
          <a:xfrm flipV="1">
            <a:off x="10363200" y="4603563"/>
            <a:ext cx="337111" cy="512950"/>
          </a:xfrm>
          <a:prstGeom prst="straightConnector1">
            <a:avLst/>
          </a:prstGeom>
          <a:ln w="19050">
            <a:solidFill>
              <a:srgbClr val="00B4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5549" idx="0"/>
            <a:endCxn id="12" idx="3"/>
          </p:cNvCxnSpPr>
          <p:nvPr/>
        </p:nvCxnSpPr>
        <p:spPr>
          <a:xfrm flipV="1">
            <a:off x="10363200" y="3003363"/>
            <a:ext cx="337111" cy="2113150"/>
          </a:xfrm>
          <a:prstGeom prst="straightConnector1">
            <a:avLst/>
          </a:prstGeom>
          <a:ln w="19050">
            <a:solidFill>
              <a:srgbClr val="00B40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09601" y="2057401"/>
            <a:ext cx="2171700" cy="23082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3" cstate="print"/>
          <a:srcRect/>
          <a:stretch>
            <a:fillRect/>
          </a:stretch>
        </p:blipFill>
        <p:spPr bwMode="auto">
          <a:xfrm>
            <a:off x="103717" y="3886201"/>
            <a:ext cx="5560483" cy="2536825"/>
          </a:xfrm>
          <a:prstGeom prst="rect">
            <a:avLst/>
          </a:prstGeom>
          <a:noFill/>
          <a:ln w="9525">
            <a:noFill/>
            <a:miter lim="800000"/>
            <a:headEnd/>
            <a:tailEnd/>
          </a:ln>
          <a:effectLst/>
        </p:spPr>
      </p:pic>
      <p:pic>
        <p:nvPicPr>
          <p:cNvPr id="66563" name="Picture 3"/>
          <p:cNvPicPr>
            <a:picLocks noChangeAspect="1" noChangeArrowheads="1"/>
          </p:cNvPicPr>
          <p:nvPr/>
        </p:nvPicPr>
        <p:blipFill>
          <a:blip r:embed="rId4" cstate="print"/>
          <a:srcRect/>
          <a:stretch>
            <a:fillRect/>
          </a:stretch>
        </p:blipFill>
        <p:spPr bwMode="auto">
          <a:xfrm>
            <a:off x="3958168" y="2438400"/>
            <a:ext cx="8132233" cy="2268538"/>
          </a:xfrm>
          <a:prstGeom prst="rect">
            <a:avLst/>
          </a:prstGeom>
          <a:noFill/>
          <a:ln w="9525">
            <a:noFill/>
            <a:miter lim="800000"/>
            <a:headEnd/>
            <a:tailEnd/>
          </a:ln>
          <a:effectLst/>
        </p:spPr>
      </p:pic>
      <p:sp>
        <p:nvSpPr>
          <p:cNvPr id="66564"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66565" name="Content Placeholder 2"/>
          <p:cNvSpPr>
            <a:spLocks noGrp="1"/>
          </p:cNvSpPr>
          <p:nvPr>
            <p:ph idx="1"/>
          </p:nvPr>
        </p:nvSpPr>
        <p:spPr>
          <a:xfrm>
            <a:off x="609600" y="1219200"/>
            <a:ext cx="10972800" cy="533400"/>
          </a:xfrm>
        </p:spPr>
        <p:txBody>
          <a:bodyPr/>
          <a:lstStyle/>
          <a:p>
            <a:pPr>
              <a:buFontTx/>
              <a:buNone/>
            </a:pPr>
            <a:r>
              <a:rPr lang="en-US" sz="2400" b="1" smtClean="0">
                <a:solidFill>
                  <a:srgbClr val="00B400"/>
                </a:solidFill>
              </a:rPr>
              <a:t>Step 2: </a:t>
            </a:r>
            <a:r>
              <a:rPr lang="en-US" sz="1800" b="1" smtClean="0">
                <a:solidFill>
                  <a:srgbClr val="00B400"/>
                </a:solidFill>
              </a:rPr>
              <a:t>(continued)</a:t>
            </a:r>
            <a:r>
              <a:rPr lang="en-US" sz="2400" b="1" smtClean="0"/>
              <a:t> Calculate the expected frequencies</a:t>
            </a:r>
          </a:p>
        </p:txBody>
      </p:sp>
      <p:sp>
        <p:nvSpPr>
          <p:cNvPr id="66566" name="TextBox 17"/>
          <p:cNvSpPr txBox="1">
            <a:spLocks noChangeArrowheads="1"/>
          </p:cNvSpPr>
          <p:nvPr/>
        </p:nvSpPr>
        <p:spPr bwMode="auto">
          <a:xfrm>
            <a:off x="203200" y="2590801"/>
            <a:ext cx="2540000" cy="1662113"/>
          </a:xfrm>
          <a:prstGeom prst="rect">
            <a:avLst/>
          </a:prstGeom>
          <a:noFill/>
          <a:ln w="19050">
            <a:solidFill>
              <a:srgbClr val="FF0000"/>
            </a:solidFill>
            <a:miter lim="800000"/>
            <a:headEnd/>
            <a:tailEnd/>
          </a:ln>
        </p:spPr>
        <p:txBody>
          <a:bodyPr>
            <a:spAutoFit/>
          </a:bodyPr>
          <a:lstStyle/>
          <a:p>
            <a:pPr algn="ctr" eaLnBrk="1" hangingPunct="1"/>
            <a:r>
              <a:rPr lang="en-US"/>
              <a:t>Four intervals:</a:t>
            </a:r>
          </a:p>
          <a:p>
            <a:pPr algn="ctr" eaLnBrk="1" hangingPunct="1"/>
            <a:endParaRPr lang="en-US" sz="1000" i="1"/>
          </a:p>
          <a:p>
            <a:pPr algn="ctr" eaLnBrk="1" hangingPunct="1"/>
            <a:r>
              <a:rPr lang="en-US" i="1"/>
              <a:t>   z</a:t>
            </a:r>
            <a:r>
              <a:rPr lang="en-US"/>
              <a:t> ≤ -1.0</a:t>
            </a:r>
          </a:p>
          <a:p>
            <a:pPr algn="ctr" eaLnBrk="1" hangingPunct="1"/>
            <a:r>
              <a:rPr lang="en-US"/>
              <a:t>-1.0 &lt; </a:t>
            </a:r>
            <a:r>
              <a:rPr lang="en-US" i="1"/>
              <a:t>z</a:t>
            </a:r>
            <a:r>
              <a:rPr lang="en-US"/>
              <a:t> ≤ 0 </a:t>
            </a:r>
          </a:p>
          <a:p>
            <a:pPr algn="ctr" eaLnBrk="1" hangingPunct="1"/>
            <a:r>
              <a:rPr lang="en-US"/>
              <a:t>       0 &lt; </a:t>
            </a:r>
            <a:r>
              <a:rPr lang="en-US" i="1"/>
              <a:t>z</a:t>
            </a:r>
            <a:r>
              <a:rPr lang="en-US"/>
              <a:t> ≤ 1.0</a:t>
            </a:r>
          </a:p>
          <a:p>
            <a:pPr algn="ctr" eaLnBrk="1" hangingPunct="1"/>
            <a:r>
              <a:rPr lang="en-US"/>
              <a:t>   </a:t>
            </a:r>
            <a:r>
              <a:rPr lang="en-US" i="1"/>
              <a:t>z</a:t>
            </a:r>
            <a:r>
              <a:rPr lang="en-US"/>
              <a:t> &gt; 1.0</a:t>
            </a:r>
          </a:p>
        </p:txBody>
      </p:sp>
      <p:sp>
        <p:nvSpPr>
          <p:cNvPr id="66567" name="Rectangle 1"/>
          <p:cNvSpPr>
            <a:spLocks noChangeArrowheads="1"/>
          </p:cNvSpPr>
          <p:nvPr/>
        </p:nvSpPr>
        <p:spPr bwMode="auto">
          <a:xfrm>
            <a:off x="711200" y="1828801"/>
            <a:ext cx="10668000" cy="369332"/>
          </a:xfrm>
          <a:prstGeom prst="rect">
            <a:avLst/>
          </a:prstGeom>
          <a:noFill/>
          <a:ln w="9525">
            <a:noFill/>
            <a:miter lim="800000"/>
            <a:headEnd/>
            <a:tailEnd/>
          </a:ln>
        </p:spPr>
        <p:txBody>
          <a:bodyPr>
            <a:spAutoFit/>
          </a:bodyPr>
          <a:lstStyle/>
          <a:p>
            <a:pPr eaLnBrk="1" hangingPunct="1"/>
            <a:r>
              <a:rPr lang="en-US"/>
              <a:t>Five intervals still results in expected frequencies of less than 5, so use 4 intervals:</a:t>
            </a:r>
          </a:p>
        </p:txBody>
      </p:sp>
      <p:cxnSp>
        <p:nvCxnSpPr>
          <p:cNvPr id="13" name="Straight Arrow Connector 12"/>
          <p:cNvCxnSpPr/>
          <p:nvPr/>
        </p:nvCxnSpPr>
        <p:spPr>
          <a:xfrm flipV="1">
            <a:off x="4470400" y="4252913"/>
            <a:ext cx="2438400" cy="9017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6569" name="TextBox 2"/>
          <p:cNvSpPr txBox="1">
            <a:spLocks noChangeArrowheads="1"/>
          </p:cNvSpPr>
          <p:nvPr/>
        </p:nvSpPr>
        <p:spPr bwMode="auto">
          <a:xfrm>
            <a:off x="8515351" y="4822825"/>
            <a:ext cx="1727200" cy="381000"/>
          </a:xfrm>
          <a:prstGeom prst="rect">
            <a:avLst/>
          </a:prstGeom>
          <a:noFill/>
          <a:ln w="9525">
            <a:noFill/>
            <a:miter lim="800000"/>
            <a:headEnd/>
            <a:tailEnd/>
          </a:ln>
        </p:spPr>
        <p:txBody>
          <a:bodyPr>
            <a:spAutoFit/>
          </a:bodyPr>
          <a:lstStyle/>
          <a:p>
            <a:pPr eaLnBrk="1" hangingPunct="1"/>
            <a:r>
              <a:rPr lang="en-US"/>
              <a:t>Example:</a:t>
            </a:r>
          </a:p>
        </p:txBody>
      </p:sp>
      <p:graphicFrame>
        <p:nvGraphicFramePr>
          <p:cNvPr id="66570" name="Object 3"/>
          <p:cNvGraphicFramePr>
            <a:graphicFrameLocks noChangeAspect="1"/>
          </p:cNvGraphicFramePr>
          <p:nvPr/>
        </p:nvGraphicFramePr>
        <p:xfrm>
          <a:off x="8724901" y="5246688"/>
          <a:ext cx="3181351" cy="392112"/>
        </p:xfrm>
        <a:graphic>
          <a:graphicData uri="http://schemas.openxmlformats.org/presentationml/2006/ole">
            <p:oleObj spid="_x0000_s1282050" name="Equation" r:id="rId5" imgW="1231366" imgH="203112" progId="">
              <p:embed/>
            </p:oleObj>
          </a:graphicData>
        </a:graphic>
      </p:graphicFrame>
      <p:sp>
        <p:nvSpPr>
          <p:cNvPr id="4" name="Oval 3"/>
          <p:cNvSpPr/>
          <p:nvPr/>
        </p:nvSpPr>
        <p:spPr>
          <a:xfrm>
            <a:off x="10871200" y="4252914"/>
            <a:ext cx="812800" cy="39528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9" name="Straight Arrow Connector 18"/>
          <p:cNvCxnSpPr>
            <a:endCxn id="4" idx="4"/>
          </p:cNvCxnSpPr>
          <p:nvPr/>
        </p:nvCxnSpPr>
        <p:spPr>
          <a:xfrm flipV="1">
            <a:off x="11277600" y="4648201"/>
            <a:ext cx="0" cy="5556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Arc 6"/>
          <p:cNvSpPr/>
          <p:nvPr/>
        </p:nvSpPr>
        <p:spPr>
          <a:xfrm rot="17173176" flipH="1">
            <a:off x="188119" y="3662099"/>
            <a:ext cx="2970213" cy="1475317"/>
          </a:xfrm>
          <a:prstGeom prst="arc">
            <a:avLst>
              <a:gd name="adj1" fmla="val 16200000"/>
              <a:gd name="adj2" fmla="val 311790"/>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71683" name="Content Placeholder 2"/>
          <p:cNvSpPr txBox="1">
            <a:spLocks/>
          </p:cNvSpPr>
          <p:nvPr/>
        </p:nvSpPr>
        <p:spPr bwMode="auto">
          <a:xfrm>
            <a:off x="609600" y="1219200"/>
            <a:ext cx="10972800"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20000"/>
              </a:spcBef>
              <a:buClr>
                <a:srgbClr val="00B400"/>
              </a:buClr>
              <a:buFontTx/>
              <a:buNone/>
              <a:defRPr/>
            </a:pPr>
            <a:r>
              <a:rPr lang="en-US" sz="2400" b="1" dirty="0" smtClean="0">
                <a:solidFill>
                  <a:srgbClr val="00B400"/>
                </a:solidFill>
                <a:latin typeface="+mn-lt"/>
                <a:cs typeface="Arial" panose="020B0604020202020204" pitchFamily="34" charset="0"/>
              </a:rPr>
              <a:t>Step 2: </a:t>
            </a:r>
            <a:r>
              <a:rPr lang="en-US" sz="1800" b="1" dirty="0" smtClean="0">
                <a:solidFill>
                  <a:srgbClr val="00B400"/>
                </a:solidFill>
                <a:latin typeface="+mn-lt"/>
                <a:cs typeface="Arial" panose="020B0604020202020204" pitchFamily="34" charset="0"/>
              </a:rPr>
              <a:t>(continued)</a:t>
            </a:r>
            <a:r>
              <a:rPr lang="en-US" sz="2400" b="1" dirty="0" smtClean="0">
                <a:latin typeface="+mn-lt"/>
                <a:cs typeface="Arial" panose="020B0604020202020204" pitchFamily="34" charset="0"/>
              </a:rPr>
              <a:t> Calculate the expected frequencies</a:t>
            </a:r>
          </a:p>
        </p:txBody>
      </p:sp>
      <p:pic>
        <p:nvPicPr>
          <p:cNvPr id="67588" name="Picture 1"/>
          <p:cNvPicPr>
            <a:picLocks noChangeAspect="1"/>
          </p:cNvPicPr>
          <p:nvPr/>
        </p:nvPicPr>
        <p:blipFill>
          <a:blip r:embed="rId2" cstate="print"/>
          <a:srcRect/>
          <a:stretch>
            <a:fillRect/>
          </a:stretch>
        </p:blipFill>
        <p:spPr bwMode="auto">
          <a:xfrm>
            <a:off x="735896" y="1972736"/>
            <a:ext cx="9108016" cy="2272038"/>
          </a:xfrm>
          <a:prstGeom prst="rect">
            <a:avLst/>
          </a:prstGeom>
          <a:noFill/>
          <a:ln w="9525">
            <a:noFill/>
            <a:miter lim="800000"/>
            <a:headEnd/>
            <a:tailEnd/>
          </a:ln>
        </p:spPr>
      </p:pic>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p:cNvPicPr>
            <a:picLocks noChangeAspect="1"/>
          </p:cNvPicPr>
          <p:nvPr/>
        </p:nvPicPr>
        <p:blipFill>
          <a:blip r:embed="rId3" cstate="print"/>
          <a:srcRect/>
          <a:stretch>
            <a:fillRect/>
          </a:stretch>
        </p:blipFill>
        <p:spPr bwMode="auto">
          <a:xfrm>
            <a:off x="4876801" y="1843088"/>
            <a:ext cx="6889751" cy="2328862"/>
          </a:xfrm>
          <a:prstGeom prst="rect">
            <a:avLst/>
          </a:prstGeom>
          <a:noFill/>
          <a:ln w="9525">
            <a:noFill/>
            <a:miter lim="800000"/>
            <a:headEnd/>
            <a:tailEnd/>
          </a:ln>
        </p:spPr>
      </p:pic>
      <p:pic>
        <p:nvPicPr>
          <p:cNvPr id="68611" name="Picture 2"/>
          <p:cNvPicPr>
            <a:picLocks noChangeAspect="1" noChangeArrowheads="1"/>
          </p:cNvPicPr>
          <p:nvPr/>
        </p:nvPicPr>
        <p:blipFill>
          <a:blip r:embed="rId4" cstate="print"/>
          <a:srcRect/>
          <a:stretch>
            <a:fillRect/>
          </a:stretch>
        </p:blipFill>
        <p:spPr bwMode="auto">
          <a:xfrm>
            <a:off x="103717" y="3254376"/>
            <a:ext cx="5560483" cy="2536825"/>
          </a:xfrm>
          <a:prstGeom prst="rect">
            <a:avLst/>
          </a:prstGeom>
          <a:noFill/>
          <a:ln w="9525">
            <a:noFill/>
            <a:miter lim="800000"/>
            <a:headEnd/>
            <a:tailEnd/>
          </a:ln>
          <a:effectLst/>
        </p:spPr>
      </p:pic>
      <p:sp>
        <p:nvSpPr>
          <p:cNvPr id="68612"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68613" name="Content Placeholder 2"/>
          <p:cNvSpPr>
            <a:spLocks noGrp="1"/>
          </p:cNvSpPr>
          <p:nvPr>
            <p:ph idx="1"/>
          </p:nvPr>
        </p:nvSpPr>
        <p:spPr>
          <a:xfrm>
            <a:off x="609600" y="1219200"/>
            <a:ext cx="10972800" cy="533400"/>
          </a:xfrm>
        </p:spPr>
        <p:txBody>
          <a:bodyPr/>
          <a:lstStyle/>
          <a:p>
            <a:pPr>
              <a:buFontTx/>
              <a:buNone/>
            </a:pPr>
            <a:r>
              <a:rPr lang="en-US" sz="2400" b="1" smtClean="0">
                <a:solidFill>
                  <a:srgbClr val="00B400"/>
                </a:solidFill>
              </a:rPr>
              <a:t>Step 2: </a:t>
            </a:r>
            <a:r>
              <a:rPr lang="en-US" sz="1800" b="1" smtClean="0">
                <a:solidFill>
                  <a:srgbClr val="00B400"/>
                </a:solidFill>
              </a:rPr>
              <a:t>(continued)</a:t>
            </a:r>
            <a:r>
              <a:rPr lang="en-US" sz="2400" b="1" smtClean="0"/>
              <a:t> Calculate the expected frequencies</a:t>
            </a:r>
          </a:p>
        </p:txBody>
      </p:sp>
      <p:graphicFrame>
        <p:nvGraphicFramePr>
          <p:cNvPr id="68614" name="Object 2"/>
          <p:cNvGraphicFramePr>
            <a:graphicFrameLocks noChangeAspect="1"/>
          </p:cNvGraphicFramePr>
          <p:nvPr/>
        </p:nvGraphicFramePr>
        <p:xfrm>
          <a:off x="6299200" y="4691064"/>
          <a:ext cx="4690533" cy="1323975"/>
        </p:xfrm>
        <a:graphic>
          <a:graphicData uri="http://schemas.openxmlformats.org/presentationml/2006/ole">
            <p:oleObj spid="_x0000_s1283074" name="Equation" r:id="rId5" imgW="1816100" imgH="685800" progId="">
              <p:embed/>
            </p:oleObj>
          </a:graphicData>
        </a:graphic>
      </p:graphicFrame>
      <p:sp>
        <p:nvSpPr>
          <p:cNvPr id="5" name="Rectangle 4"/>
          <p:cNvSpPr/>
          <p:nvPr/>
        </p:nvSpPr>
        <p:spPr>
          <a:xfrm>
            <a:off x="1219200" y="5334000"/>
            <a:ext cx="3149600" cy="304800"/>
          </a:xfrm>
          <a:prstGeom prst="rect">
            <a:avLst/>
          </a:prstGeom>
          <a:noFill/>
          <a:ln>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8" name="Elbow Connector 7"/>
          <p:cNvCxnSpPr/>
          <p:nvPr/>
        </p:nvCxnSpPr>
        <p:spPr>
          <a:xfrm flipV="1">
            <a:off x="4368800" y="5354639"/>
            <a:ext cx="1930400" cy="141287"/>
          </a:xfrm>
          <a:prstGeom prst="bentConnector3">
            <a:avLst>
              <a:gd name="adj1" fmla="val 14474"/>
            </a:avLst>
          </a:prstGeom>
          <a:ln w="25400">
            <a:solidFill>
              <a:srgbClr val="00B400"/>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652000" y="4953000"/>
            <a:ext cx="1422400" cy="1219200"/>
          </a:xfrm>
          <a:prstGeom prst="ellipse">
            <a:avLst/>
          </a:prstGeom>
          <a:noFill/>
          <a:ln w="19050">
            <a:solidFill>
              <a:srgbClr val="00B4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 name="Rectangle 21"/>
          <p:cNvSpPr/>
          <p:nvPr/>
        </p:nvSpPr>
        <p:spPr>
          <a:xfrm>
            <a:off x="10261601" y="2170114"/>
            <a:ext cx="1504951" cy="20018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69635" name="TextBox 2"/>
          <p:cNvSpPr txBox="1">
            <a:spLocks noChangeArrowheads="1"/>
          </p:cNvSpPr>
          <p:nvPr/>
        </p:nvSpPr>
        <p:spPr bwMode="auto">
          <a:xfrm>
            <a:off x="4876800" y="5449888"/>
            <a:ext cx="4692651" cy="646112"/>
          </a:xfrm>
          <a:prstGeom prst="rect">
            <a:avLst/>
          </a:prstGeom>
          <a:noFill/>
          <a:ln w="9525">
            <a:noFill/>
            <a:miter lim="800000"/>
            <a:headEnd/>
            <a:tailEnd/>
          </a:ln>
        </p:spPr>
        <p:txBody>
          <a:bodyPr>
            <a:spAutoFit/>
          </a:bodyPr>
          <a:lstStyle/>
          <a:p>
            <a:pPr eaLnBrk="1" hangingPunct="1"/>
            <a:r>
              <a:rPr lang="en-US"/>
              <a:t>Interval endpoints have been changed to </a:t>
            </a:r>
            <a:r>
              <a:rPr lang="en-US" i="1"/>
              <a:t>x</a:t>
            </a:r>
            <a:r>
              <a:rPr lang="en-US"/>
              <a:t>-units from </a:t>
            </a:r>
            <a:r>
              <a:rPr lang="en-US" i="1"/>
              <a:t>z</a:t>
            </a:r>
            <a:r>
              <a:rPr lang="en-US"/>
              <a:t>-scores</a:t>
            </a:r>
          </a:p>
        </p:txBody>
      </p:sp>
      <p:sp>
        <p:nvSpPr>
          <p:cNvPr id="73732" name="Content Placeholder 2"/>
          <p:cNvSpPr txBox="1">
            <a:spLocks/>
          </p:cNvSpPr>
          <p:nvPr/>
        </p:nvSpPr>
        <p:spPr bwMode="auto">
          <a:xfrm>
            <a:off x="609600" y="1295400"/>
            <a:ext cx="11277600"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20000"/>
              </a:spcBef>
              <a:buClr>
                <a:srgbClr val="00B400"/>
              </a:buClr>
              <a:buFontTx/>
              <a:buNone/>
              <a:defRPr/>
            </a:pPr>
            <a:r>
              <a:rPr lang="en-US" sz="2400" b="1" dirty="0" smtClean="0">
                <a:solidFill>
                  <a:srgbClr val="00B400"/>
                </a:solidFill>
                <a:latin typeface="+mn-lt"/>
                <a:cs typeface="Arial" panose="020B0604020202020204" pitchFamily="34" charset="0"/>
              </a:rPr>
              <a:t>Step 3: </a:t>
            </a:r>
            <a:r>
              <a:rPr lang="en-US" sz="2400" b="1" dirty="0" smtClean="0">
                <a:latin typeface="+mn-lt"/>
                <a:cs typeface="Arial" panose="020B0604020202020204" pitchFamily="34" charset="0"/>
              </a:rPr>
              <a:t>Count the observed frequencies for each interval</a:t>
            </a:r>
          </a:p>
        </p:txBody>
      </p:sp>
      <p:pic>
        <p:nvPicPr>
          <p:cNvPr id="69637" name="Picture 2"/>
          <p:cNvPicPr>
            <a:picLocks noChangeAspect="1" noChangeArrowheads="1"/>
          </p:cNvPicPr>
          <p:nvPr/>
        </p:nvPicPr>
        <p:blipFill>
          <a:blip r:embed="rId2" cstate="print"/>
          <a:srcRect/>
          <a:stretch>
            <a:fillRect/>
          </a:stretch>
        </p:blipFill>
        <p:spPr bwMode="auto">
          <a:xfrm>
            <a:off x="3670301" y="2092326"/>
            <a:ext cx="6794500" cy="3057525"/>
          </a:xfrm>
          <a:prstGeom prst="rect">
            <a:avLst/>
          </a:prstGeom>
          <a:noFill/>
          <a:ln w="9525">
            <a:noFill/>
            <a:miter lim="800000"/>
            <a:headEnd/>
            <a:tailEnd/>
          </a:ln>
          <a:effectLst/>
        </p:spPr>
      </p:pic>
      <p:pic>
        <p:nvPicPr>
          <p:cNvPr id="69638" name="Picture 3"/>
          <p:cNvPicPr>
            <a:picLocks noChangeAspect="1" noChangeArrowheads="1"/>
          </p:cNvPicPr>
          <p:nvPr/>
        </p:nvPicPr>
        <p:blipFill>
          <a:blip r:embed="rId3" cstate="print"/>
          <a:srcRect/>
          <a:stretch>
            <a:fillRect/>
          </a:stretch>
        </p:blipFill>
        <p:spPr bwMode="auto">
          <a:xfrm>
            <a:off x="711201" y="2763838"/>
            <a:ext cx="2197100" cy="1847850"/>
          </a:xfrm>
          <a:prstGeom prst="rect">
            <a:avLst/>
          </a:prstGeom>
          <a:noFill/>
          <a:ln w="9525">
            <a:noFill/>
            <a:miter lim="800000"/>
            <a:headEnd/>
            <a:tailEnd/>
          </a:ln>
          <a:effectLst/>
        </p:spPr>
      </p:pic>
      <p:sp>
        <p:nvSpPr>
          <p:cNvPr id="3" name="Rectangle 2"/>
          <p:cNvSpPr/>
          <p:nvPr/>
        </p:nvSpPr>
        <p:spPr>
          <a:xfrm>
            <a:off x="711201" y="3240088"/>
            <a:ext cx="2197100" cy="1447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5" name="Straight Arrow Connector 4"/>
          <p:cNvCxnSpPr>
            <a:stCxn id="3" idx="3"/>
          </p:cNvCxnSpPr>
          <p:nvPr/>
        </p:nvCxnSpPr>
        <p:spPr>
          <a:xfrm flipV="1">
            <a:off x="2908301" y="3962400"/>
            <a:ext cx="8509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759200" y="3240088"/>
            <a:ext cx="2540000" cy="1371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 name="Straight Arrow Connector 8"/>
          <p:cNvCxnSpPr/>
          <p:nvPr/>
        </p:nvCxnSpPr>
        <p:spPr>
          <a:xfrm flipH="1" flipV="1">
            <a:off x="5588000" y="4687888"/>
            <a:ext cx="203200" cy="762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9643" name="Picture 1"/>
          <p:cNvPicPr>
            <a:picLocks noChangeAspect="1"/>
          </p:cNvPicPr>
          <p:nvPr/>
        </p:nvPicPr>
        <p:blipFill>
          <a:blip r:embed="rId4" cstate="print"/>
          <a:srcRect/>
          <a:stretch>
            <a:fillRect/>
          </a:stretch>
        </p:blipFill>
        <p:spPr bwMode="auto">
          <a:xfrm>
            <a:off x="3556001" y="1792288"/>
            <a:ext cx="6726767" cy="1408112"/>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23" y="778934"/>
            <a:ext cx="11763021" cy="5046133"/>
          </a:xfrm>
        </p:spPr>
        <p:txBody>
          <a:bodyPr>
            <a:noAutofit/>
          </a:bodyPr>
          <a:lstStyle/>
          <a:p>
            <a:pPr marL="457200" lvl="1" indent="0" algn="just">
              <a:buNone/>
            </a:pPr>
            <a:r>
              <a:rPr lang="en-US" sz="2400" b="1" dirty="0" smtClean="0">
                <a:solidFill>
                  <a:schemeClr val="tx1"/>
                </a:solidFill>
              </a:rPr>
              <a:t>TO DO: DATA SET</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4"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16138" y="1552575"/>
            <a:ext cx="3455988" cy="412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02327" y="1575153"/>
            <a:ext cx="4321175" cy="416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p:cNvPicPr>
          <p:nvPr/>
        </p:nvPicPr>
        <p:blipFill>
          <a:blip r:embed="rId3" cstate="print"/>
          <a:srcRect/>
          <a:stretch>
            <a:fillRect/>
          </a:stretch>
        </p:blipFill>
        <p:spPr bwMode="auto">
          <a:xfrm>
            <a:off x="230718" y="1981200"/>
            <a:ext cx="9965068" cy="3584222"/>
          </a:xfrm>
          <a:prstGeom prst="rect">
            <a:avLst/>
          </a:prstGeom>
          <a:noFill/>
          <a:ln w="9525">
            <a:noFill/>
            <a:miter lim="800000"/>
            <a:headEnd/>
            <a:tailEnd/>
          </a:ln>
        </p:spPr>
      </p:pic>
      <p:sp>
        <p:nvSpPr>
          <p:cNvPr id="70659"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70660" name="Content Placeholder 2"/>
          <p:cNvSpPr>
            <a:spLocks noGrp="1"/>
          </p:cNvSpPr>
          <p:nvPr>
            <p:ph idx="1"/>
          </p:nvPr>
        </p:nvSpPr>
        <p:spPr>
          <a:xfrm>
            <a:off x="609600" y="1219200"/>
            <a:ext cx="10972800" cy="762000"/>
          </a:xfrm>
        </p:spPr>
        <p:txBody>
          <a:bodyPr/>
          <a:lstStyle/>
          <a:p>
            <a:pPr>
              <a:buFontTx/>
              <a:buNone/>
            </a:pPr>
            <a:r>
              <a:rPr lang="en-US" sz="2400" b="1" smtClean="0">
                <a:solidFill>
                  <a:srgbClr val="00B400"/>
                </a:solidFill>
              </a:rPr>
              <a:t>Step 4: </a:t>
            </a:r>
            <a:r>
              <a:rPr lang="en-US" sz="2400" b="1" smtClean="0"/>
              <a:t>Calculate the chi-square test statistic, </a:t>
            </a:r>
          </a:p>
        </p:txBody>
      </p:sp>
      <p:graphicFrame>
        <p:nvGraphicFramePr>
          <p:cNvPr id="70661" name="Object 4"/>
          <p:cNvGraphicFramePr>
            <a:graphicFrameLocks noChangeAspect="1"/>
          </p:cNvGraphicFramePr>
          <p:nvPr/>
        </p:nvGraphicFramePr>
        <p:xfrm>
          <a:off x="7393517" y="1109133"/>
          <a:ext cx="531283" cy="457200"/>
        </p:xfrm>
        <a:graphic>
          <a:graphicData uri="http://schemas.openxmlformats.org/presentationml/2006/ole">
            <p:oleObj spid="_x0000_s1284098" name="Equation" r:id="rId4" imgW="203112" imgH="228501" progId="">
              <p:embed/>
            </p:oleObj>
          </a:graphicData>
        </a:graphic>
      </p:graphicFrame>
      <p:sp>
        <p:nvSpPr>
          <p:cNvPr id="2" name="Oval 1"/>
          <p:cNvSpPr/>
          <p:nvPr/>
        </p:nvSpPr>
        <p:spPr>
          <a:xfrm>
            <a:off x="8669867" y="4837288"/>
            <a:ext cx="1016000" cy="5334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71683" name="Content Placeholder 2"/>
          <p:cNvSpPr>
            <a:spLocks noGrp="1"/>
          </p:cNvSpPr>
          <p:nvPr>
            <p:ph idx="1"/>
          </p:nvPr>
        </p:nvSpPr>
        <p:spPr>
          <a:xfrm>
            <a:off x="609600" y="1295400"/>
            <a:ext cx="10972800" cy="4876800"/>
          </a:xfrm>
        </p:spPr>
        <p:txBody>
          <a:bodyPr/>
          <a:lstStyle/>
          <a:p>
            <a:pPr>
              <a:spcBef>
                <a:spcPts val="1800"/>
              </a:spcBef>
              <a:buFontTx/>
              <a:buNone/>
            </a:pPr>
            <a:r>
              <a:rPr lang="en-US" sz="2400" b="1" smtClean="0">
                <a:solidFill>
                  <a:srgbClr val="00B400"/>
                </a:solidFill>
              </a:rPr>
              <a:t>Step 5: </a:t>
            </a:r>
            <a:r>
              <a:rPr lang="en-US" sz="2400" b="1" smtClean="0"/>
              <a:t>Determine the chi-square critical value, </a:t>
            </a:r>
          </a:p>
          <a:p>
            <a:pPr>
              <a:lnSpc>
                <a:spcPct val="100000"/>
              </a:lnSpc>
              <a:spcBef>
                <a:spcPts val="2400"/>
              </a:spcBef>
              <a:spcAft>
                <a:spcPts val="1200"/>
              </a:spcAft>
            </a:pPr>
            <a:r>
              <a:rPr lang="en-US" sz="2400" smtClean="0"/>
              <a:t>The chi-square test has </a:t>
            </a:r>
            <a:r>
              <a:rPr lang="en-US" sz="2400" i="1" smtClean="0"/>
              <a:t>df = k </a:t>
            </a:r>
            <a:r>
              <a:rPr lang="en-US" sz="2400" smtClean="0"/>
              <a:t>– </a:t>
            </a:r>
            <a:r>
              <a:rPr lang="en-US" sz="2400" i="1" smtClean="0"/>
              <a:t>m</a:t>
            </a:r>
            <a:r>
              <a:rPr lang="en-US" sz="2400" smtClean="0"/>
              <a:t> – 1</a:t>
            </a:r>
          </a:p>
          <a:p>
            <a:pPr lvl="1">
              <a:lnSpc>
                <a:spcPct val="100000"/>
              </a:lnSpc>
              <a:spcBef>
                <a:spcPts val="1200"/>
              </a:spcBef>
              <a:spcAft>
                <a:spcPts val="1200"/>
              </a:spcAft>
            </a:pPr>
            <a:r>
              <a:rPr lang="en-US" sz="2400" i="1" smtClean="0"/>
              <a:t>m </a:t>
            </a:r>
            <a:r>
              <a:rPr lang="en-US" sz="2400" smtClean="0"/>
              <a:t>= 2 since the mean and standard deviation were estimated from the sample data</a:t>
            </a:r>
          </a:p>
          <a:p>
            <a:pPr lvl="1">
              <a:lnSpc>
                <a:spcPct val="100000"/>
              </a:lnSpc>
              <a:spcBef>
                <a:spcPts val="1200"/>
              </a:spcBef>
              <a:spcAft>
                <a:spcPts val="1200"/>
              </a:spcAft>
            </a:pPr>
            <a:r>
              <a:rPr lang="en-US" sz="2400" i="1" smtClean="0"/>
              <a:t>k </a:t>
            </a:r>
            <a:r>
              <a:rPr lang="en-US" sz="2400" smtClean="0"/>
              <a:t>= 4, since four intervals (categories) were used</a:t>
            </a:r>
          </a:p>
          <a:p>
            <a:pPr>
              <a:lnSpc>
                <a:spcPct val="100000"/>
              </a:lnSpc>
              <a:spcBef>
                <a:spcPts val="1200"/>
              </a:spcBef>
              <a:spcAft>
                <a:spcPts val="1200"/>
              </a:spcAft>
            </a:pPr>
            <a:r>
              <a:rPr lang="en-US" sz="2400" smtClean="0"/>
              <a:t>For </a:t>
            </a:r>
            <a:r>
              <a:rPr lang="el-GR" sz="2400" i="1" smtClean="0"/>
              <a:t>α</a:t>
            </a:r>
            <a:r>
              <a:rPr lang="en-US" sz="2400" smtClean="0"/>
              <a:t> = 0.10 and </a:t>
            </a:r>
            <a:r>
              <a:rPr lang="en-US" sz="2400" i="1" smtClean="0"/>
              <a:t>df = </a:t>
            </a:r>
            <a:r>
              <a:rPr lang="en-US" sz="2400" smtClean="0"/>
              <a:t>4 – 2 – 1 = 1, </a:t>
            </a:r>
          </a:p>
        </p:txBody>
      </p:sp>
      <p:graphicFrame>
        <p:nvGraphicFramePr>
          <p:cNvPr id="71684" name="Object 2"/>
          <p:cNvGraphicFramePr>
            <a:graphicFrameLocks noChangeAspect="1"/>
          </p:cNvGraphicFramePr>
          <p:nvPr/>
        </p:nvGraphicFramePr>
        <p:xfrm>
          <a:off x="7596717" y="1264355"/>
          <a:ext cx="531283" cy="482600"/>
        </p:xfrm>
        <a:graphic>
          <a:graphicData uri="http://schemas.openxmlformats.org/presentationml/2006/ole">
            <p:oleObj spid="_x0000_s1285122" name="Equation" r:id="rId3" imgW="203112" imgH="241195" progId="">
              <p:embed/>
            </p:oleObj>
          </a:graphicData>
        </a:graphic>
      </p:graphicFrame>
      <p:graphicFrame>
        <p:nvGraphicFramePr>
          <p:cNvPr id="71685" name="Object 1"/>
          <p:cNvGraphicFramePr>
            <a:graphicFrameLocks noChangeAspect="1"/>
          </p:cNvGraphicFramePr>
          <p:nvPr/>
        </p:nvGraphicFramePr>
        <p:xfrm>
          <a:off x="6438901" y="4267201"/>
          <a:ext cx="2072217" cy="519113"/>
        </p:xfrm>
        <a:graphic>
          <a:graphicData uri="http://schemas.openxmlformats.org/presentationml/2006/ole">
            <p:oleObj spid="_x0000_s1285123" name="Equation" r:id="rId4" imgW="736600" imgH="241300" progId="">
              <p:embed/>
            </p:oleObj>
          </a:graphicData>
        </a:graphic>
      </p:graphicFrame>
      <p:sp>
        <p:nvSpPr>
          <p:cNvPr id="3" name="Oval 2"/>
          <p:cNvSpPr/>
          <p:nvPr/>
        </p:nvSpPr>
        <p:spPr>
          <a:xfrm>
            <a:off x="6307667" y="4114800"/>
            <a:ext cx="2336800" cy="838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72707" name="Content Placeholder 2"/>
          <p:cNvSpPr>
            <a:spLocks noGrp="1"/>
          </p:cNvSpPr>
          <p:nvPr>
            <p:ph idx="1"/>
          </p:nvPr>
        </p:nvSpPr>
        <p:spPr>
          <a:xfrm>
            <a:off x="609600" y="1295400"/>
            <a:ext cx="10972800" cy="1143000"/>
          </a:xfrm>
        </p:spPr>
        <p:txBody>
          <a:bodyPr/>
          <a:lstStyle/>
          <a:p>
            <a:pPr>
              <a:spcBef>
                <a:spcPts val="1800"/>
              </a:spcBef>
              <a:buFontTx/>
              <a:buNone/>
            </a:pPr>
            <a:r>
              <a:rPr lang="en-US" sz="2400" b="1" dirty="0" smtClean="0">
                <a:solidFill>
                  <a:srgbClr val="00B400"/>
                </a:solidFill>
              </a:rPr>
              <a:t>Step 5: </a:t>
            </a:r>
            <a:r>
              <a:rPr lang="en-US" sz="2400" b="1" dirty="0" smtClean="0"/>
              <a:t>Compare the test statistic      with the critical value </a:t>
            </a:r>
          </a:p>
        </p:txBody>
      </p:sp>
      <p:graphicFrame>
        <p:nvGraphicFramePr>
          <p:cNvPr id="72708" name="Object 2"/>
          <p:cNvGraphicFramePr>
            <a:graphicFrameLocks noChangeAspect="1"/>
          </p:cNvGraphicFramePr>
          <p:nvPr/>
        </p:nvGraphicFramePr>
        <p:xfrm>
          <a:off x="9273117" y="1212497"/>
          <a:ext cx="531283" cy="482600"/>
        </p:xfrm>
        <a:graphic>
          <a:graphicData uri="http://schemas.openxmlformats.org/presentationml/2006/ole">
            <p:oleObj spid="_x0000_s1286146" name="Equation" r:id="rId3" imgW="203112" imgH="241195" progId="">
              <p:embed/>
            </p:oleObj>
          </a:graphicData>
        </a:graphic>
      </p:graphicFrame>
      <p:graphicFrame>
        <p:nvGraphicFramePr>
          <p:cNvPr id="72709" name="Object 1"/>
          <p:cNvGraphicFramePr>
            <a:graphicFrameLocks noChangeAspect="1"/>
          </p:cNvGraphicFramePr>
          <p:nvPr/>
        </p:nvGraphicFramePr>
        <p:xfrm>
          <a:off x="5610578" y="1241778"/>
          <a:ext cx="531284" cy="508000"/>
        </p:xfrm>
        <a:graphic>
          <a:graphicData uri="http://schemas.openxmlformats.org/presentationml/2006/ole">
            <p:oleObj spid="_x0000_s1286147" name="Equation" r:id="rId4" imgW="203024" imgH="253780" progId="">
              <p:embed/>
            </p:oleObj>
          </a:graphicData>
        </a:graphic>
      </p:graphicFrame>
      <p:sp>
        <p:nvSpPr>
          <p:cNvPr id="72710" name="Freeform 8"/>
          <p:cNvSpPr>
            <a:spLocks/>
          </p:cNvSpPr>
          <p:nvPr/>
        </p:nvSpPr>
        <p:spPr bwMode="auto">
          <a:xfrm>
            <a:off x="3039533" y="4108451"/>
            <a:ext cx="2074333" cy="244475"/>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rgbClr val="FFC000"/>
          </a:solidFill>
          <a:ln w="9525">
            <a:noFill/>
            <a:round/>
            <a:headEnd/>
            <a:tailEnd/>
          </a:ln>
        </p:spPr>
        <p:txBody>
          <a:bodyPr wrap="none"/>
          <a:lstStyle/>
          <a:p>
            <a:endParaRPr lang="en-US"/>
          </a:p>
        </p:txBody>
      </p:sp>
      <p:sp>
        <p:nvSpPr>
          <p:cNvPr id="72711" name="Freeform 9"/>
          <p:cNvSpPr>
            <a:spLocks/>
          </p:cNvSpPr>
          <p:nvPr/>
        </p:nvSpPr>
        <p:spPr bwMode="auto">
          <a:xfrm>
            <a:off x="802218" y="2743200"/>
            <a:ext cx="4684183" cy="1614488"/>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Lst>
            <a:ahLst/>
            <a:cxnLst>
              <a:cxn ang="T6">
                <a:pos x="T0" y="T1"/>
              </a:cxn>
              <a:cxn ang="T7">
                <a:pos x="T2" y="T3"/>
              </a:cxn>
              <a:cxn ang="T8">
                <a:pos x="T4" y="T5"/>
              </a:cxn>
            </a:cxnLst>
            <a:rect l="0" t="0" r="r" b="b"/>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ffectLst/>
        </p:spPr>
        <p:txBody>
          <a:bodyPr/>
          <a:lstStyle/>
          <a:p>
            <a:endParaRPr lang="en-US"/>
          </a:p>
        </p:txBody>
      </p:sp>
      <p:sp>
        <p:nvSpPr>
          <p:cNvPr id="72712" name="Rectangle 10"/>
          <p:cNvSpPr>
            <a:spLocks noChangeArrowheads="1"/>
          </p:cNvSpPr>
          <p:nvPr/>
        </p:nvSpPr>
        <p:spPr bwMode="auto">
          <a:xfrm>
            <a:off x="508000" y="4129089"/>
            <a:ext cx="609600" cy="638175"/>
          </a:xfrm>
          <a:prstGeom prst="rect">
            <a:avLst/>
          </a:prstGeom>
          <a:noFill/>
          <a:ln w="9525">
            <a:noFill/>
            <a:miter lim="800000"/>
            <a:headEnd/>
            <a:tailEnd/>
          </a:ln>
          <a:effectLst/>
        </p:spPr>
        <p:txBody>
          <a:bodyPr lIns="90488" tIns="44450" rIns="90488" bIns="44450">
            <a:spAutoFit/>
          </a:bodyPr>
          <a:lstStyle/>
          <a:p>
            <a:pPr>
              <a:spcBef>
                <a:spcPct val="50000"/>
              </a:spcBef>
            </a:pPr>
            <a:r>
              <a:rPr lang="en-US"/>
              <a:t>0</a:t>
            </a:r>
            <a:r>
              <a:rPr lang="en-US" sz="3600" b="1">
                <a:latin typeface="Times New Roman" pitchFamily="18" charset="0"/>
              </a:rPr>
              <a:t> </a:t>
            </a:r>
          </a:p>
        </p:txBody>
      </p:sp>
      <p:sp>
        <p:nvSpPr>
          <p:cNvPr id="72713" name="Freeform 12"/>
          <p:cNvSpPr>
            <a:spLocks/>
          </p:cNvSpPr>
          <p:nvPr/>
        </p:nvSpPr>
        <p:spPr bwMode="auto">
          <a:xfrm>
            <a:off x="812800" y="2757488"/>
            <a:ext cx="4572000" cy="1620837"/>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rgbClr val="00B400"/>
            </a:solidFill>
            <a:prstDash val="solid"/>
            <a:miter lim="800000"/>
            <a:headEnd type="none" w="med" len="med"/>
            <a:tailEnd type="none" w="med" len="med"/>
          </a:ln>
          <a:effectLst/>
        </p:spPr>
        <p:txBody>
          <a:bodyPr wrap="none"/>
          <a:lstStyle/>
          <a:p>
            <a:endParaRPr lang="en-US"/>
          </a:p>
        </p:txBody>
      </p:sp>
      <p:sp>
        <p:nvSpPr>
          <p:cNvPr id="72714" name="Line 13"/>
          <p:cNvSpPr>
            <a:spLocks noChangeShapeType="1"/>
          </p:cNvSpPr>
          <p:nvPr/>
        </p:nvSpPr>
        <p:spPr bwMode="auto">
          <a:xfrm>
            <a:off x="3048000" y="4129088"/>
            <a:ext cx="2117" cy="228600"/>
          </a:xfrm>
          <a:prstGeom prst="line">
            <a:avLst/>
          </a:prstGeom>
          <a:noFill/>
          <a:ln w="19050">
            <a:solidFill>
              <a:schemeClr val="tx1"/>
            </a:solidFill>
            <a:miter lim="800000"/>
            <a:headEnd/>
            <a:tailEnd/>
          </a:ln>
          <a:effectLst/>
        </p:spPr>
        <p:txBody>
          <a:bodyPr wrap="none"/>
          <a:lstStyle/>
          <a:p>
            <a:endParaRPr lang="en-US"/>
          </a:p>
        </p:txBody>
      </p:sp>
      <p:sp>
        <p:nvSpPr>
          <p:cNvPr id="72715" name="Line 14"/>
          <p:cNvSpPr>
            <a:spLocks noChangeShapeType="1"/>
          </p:cNvSpPr>
          <p:nvPr/>
        </p:nvSpPr>
        <p:spPr bwMode="auto">
          <a:xfrm flipH="1">
            <a:off x="3454400" y="3900488"/>
            <a:ext cx="101600" cy="304800"/>
          </a:xfrm>
          <a:prstGeom prst="line">
            <a:avLst/>
          </a:prstGeom>
          <a:noFill/>
          <a:ln w="9525">
            <a:solidFill>
              <a:schemeClr val="tx1"/>
            </a:solidFill>
            <a:miter lim="800000"/>
            <a:headEnd/>
            <a:tailEnd type="triangle" w="med" len="med"/>
          </a:ln>
          <a:effectLst/>
        </p:spPr>
        <p:txBody>
          <a:bodyPr wrap="none"/>
          <a:lstStyle/>
          <a:p>
            <a:endParaRPr lang="en-US"/>
          </a:p>
        </p:txBody>
      </p:sp>
      <p:sp>
        <p:nvSpPr>
          <p:cNvPr id="72716" name="Text Box 15"/>
          <p:cNvSpPr txBox="1">
            <a:spLocks noChangeArrowheads="1"/>
          </p:cNvSpPr>
          <p:nvPr/>
        </p:nvSpPr>
        <p:spPr bwMode="auto">
          <a:xfrm>
            <a:off x="3352800" y="3595688"/>
            <a:ext cx="1524000" cy="400050"/>
          </a:xfrm>
          <a:prstGeom prst="rect">
            <a:avLst/>
          </a:prstGeom>
          <a:noFill/>
          <a:ln w="9525">
            <a:noFill/>
            <a:miter lim="800000"/>
            <a:headEnd/>
            <a:tailEnd/>
          </a:ln>
          <a:effectLst/>
        </p:spPr>
        <p:txBody>
          <a:bodyPr>
            <a:spAutoFit/>
          </a:bodyPr>
          <a:lstStyle/>
          <a:p>
            <a:pPr eaLnBrk="1" hangingPunct="1">
              <a:spcBef>
                <a:spcPct val="50000"/>
              </a:spcBef>
            </a:pPr>
            <a:r>
              <a:rPr lang="en-US" sz="2000" i="1">
                <a:sym typeface="Symbol" pitchFamily="18" charset="2"/>
              </a:rPr>
              <a:t></a:t>
            </a:r>
            <a:r>
              <a:rPr lang="en-US" sz="2000">
                <a:sym typeface="Symbol" pitchFamily="18" charset="2"/>
              </a:rPr>
              <a:t> = 0.10</a:t>
            </a:r>
            <a:endParaRPr lang="en-US" sz="2000" baseline="-25000">
              <a:sym typeface="Symbol" pitchFamily="18" charset="2"/>
            </a:endParaRPr>
          </a:p>
        </p:txBody>
      </p:sp>
      <p:sp>
        <p:nvSpPr>
          <p:cNvPr id="72717" name="Line 17"/>
          <p:cNvSpPr>
            <a:spLocks noChangeShapeType="1"/>
          </p:cNvSpPr>
          <p:nvPr/>
        </p:nvSpPr>
        <p:spPr bwMode="auto">
          <a:xfrm flipV="1">
            <a:off x="3048000" y="4357688"/>
            <a:ext cx="0" cy="6858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72718" name="Line 18"/>
          <p:cNvSpPr>
            <a:spLocks noChangeShapeType="1"/>
          </p:cNvSpPr>
          <p:nvPr/>
        </p:nvSpPr>
        <p:spPr bwMode="auto">
          <a:xfrm flipH="1">
            <a:off x="914400" y="4495800"/>
            <a:ext cx="21336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72719" name="Line 19"/>
          <p:cNvSpPr>
            <a:spLocks noChangeShapeType="1"/>
          </p:cNvSpPr>
          <p:nvPr/>
        </p:nvSpPr>
        <p:spPr bwMode="auto">
          <a:xfrm flipH="1">
            <a:off x="3048000" y="4495800"/>
            <a:ext cx="19304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72720" name="Rectangle 20"/>
          <p:cNvSpPr>
            <a:spLocks noChangeArrowheads="1"/>
          </p:cNvSpPr>
          <p:nvPr/>
        </p:nvSpPr>
        <p:spPr bwMode="auto">
          <a:xfrm>
            <a:off x="3352800" y="4510088"/>
            <a:ext cx="1320800" cy="304800"/>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Reject </a:t>
            </a:r>
            <a:r>
              <a:rPr lang="en-US" sz="1400" i="1"/>
              <a:t>H</a:t>
            </a:r>
            <a:r>
              <a:rPr lang="en-US" sz="1400" baseline="-25000"/>
              <a:t>0</a:t>
            </a:r>
          </a:p>
        </p:txBody>
      </p:sp>
      <p:sp>
        <p:nvSpPr>
          <p:cNvPr id="72721" name="Rectangle 21"/>
          <p:cNvSpPr>
            <a:spLocks noChangeArrowheads="1"/>
          </p:cNvSpPr>
          <p:nvPr/>
        </p:nvSpPr>
        <p:spPr bwMode="auto">
          <a:xfrm>
            <a:off x="1320800" y="4510088"/>
            <a:ext cx="1219200" cy="455612"/>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Do not </a:t>
            </a:r>
          </a:p>
          <a:p>
            <a:pPr>
              <a:lnSpc>
                <a:spcPct val="20000"/>
              </a:lnSpc>
              <a:spcBef>
                <a:spcPct val="50000"/>
              </a:spcBef>
            </a:pPr>
            <a:r>
              <a:rPr lang="en-US" sz="1400"/>
              <a:t>reject </a:t>
            </a:r>
            <a:r>
              <a:rPr lang="en-US" sz="1400" i="1"/>
              <a:t>H</a:t>
            </a:r>
            <a:r>
              <a:rPr lang="en-US" sz="1400" baseline="-25000"/>
              <a:t>0</a:t>
            </a:r>
          </a:p>
        </p:txBody>
      </p:sp>
      <p:sp>
        <p:nvSpPr>
          <p:cNvPr id="72722" name="Rectangle 24"/>
          <p:cNvSpPr>
            <a:spLocks noChangeArrowheads="1"/>
          </p:cNvSpPr>
          <p:nvPr/>
        </p:nvSpPr>
        <p:spPr bwMode="auto">
          <a:xfrm>
            <a:off x="5384800" y="4205288"/>
            <a:ext cx="812800" cy="366712"/>
          </a:xfrm>
          <a:prstGeom prst="rect">
            <a:avLst/>
          </a:prstGeom>
          <a:noFill/>
          <a:ln w="9525">
            <a:noFill/>
            <a:miter lim="800000"/>
            <a:headEnd/>
            <a:tailEnd/>
          </a:ln>
          <a:effectLst/>
        </p:spPr>
        <p:txBody>
          <a:bodyPr lIns="90488" tIns="44450" rIns="90488" bIns="44450">
            <a:spAutoFit/>
          </a:bodyPr>
          <a:lstStyle/>
          <a:p>
            <a:pPr>
              <a:spcBef>
                <a:spcPct val="50000"/>
              </a:spcBef>
            </a:pPr>
            <a:r>
              <a:rPr lang="en-US" i="1">
                <a:sym typeface="Symbol" pitchFamily="18" charset="2"/>
              </a:rPr>
              <a:t></a:t>
            </a:r>
            <a:r>
              <a:rPr lang="en-US" sz="800" i="1">
                <a:sym typeface="Symbol" pitchFamily="18" charset="2"/>
              </a:rPr>
              <a:t> </a:t>
            </a:r>
            <a:r>
              <a:rPr lang="en-US" baseline="30000">
                <a:sym typeface="Symbol" pitchFamily="18" charset="2"/>
              </a:rPr>
              <a:t>2</a:t>
            </a:r>
            <a:endParaRPr lang="en-US" baseline="30000"/>
          </a:p>
        </p:txBody>
      </p:sp>
      <p:sp>
        <p:nvSpPr>
          <p:cNvPr id="72723" name="Rectangle 27"/>
          <p:cNvSpPr>
            <a:spLocks noChangeArrowheads="1"/>
          </p:cNvSpPr>
          <p:nvPr/>
        </p:nvSpPr>
        <p:spPr bwMode="auto">
          <a:xfrm>
            <a:off x="2133600" y="5043489"/>
            <a:ext cx="2336800" cy="396875"/>
          </a:xfrm>
          <a:prstGeom prst="rect">
            <a:avLst/>
          </a:prstGeom>
          <a:noFill/>
          <a:ln w="19050">
            <a:solidFill>
              <a:srgbClr val="FF0000"/>
            </a:solidFill>
            <a:miter lim="800000"/>
            <a:headEnd/>
            <a:tailEnd/>
          </a:ln>
          <a:effectLst/>
        </p:spPr>
        <p:txBody>
          <a:bodyPr lIns="90488" tIns="44450" rIns="90488" bIns="44450">
            <a:spAutoFit/>
          </a:bodyPr>
          <a:lstStyle/>
          <a:p>
            <a:pPr>
              <a:spcBef>
                <a:spcPct val="50000"/>
              </a:spcBef>
            </a:pPr>
            <a:r>
              <a:rPr lang="en-US" sz="2000" i="1">
                <a:sym typeface="Symbol" pitchFamily="18" charset="2"/>
              </a:rPr>
              <a:t></a:t>
            </a:r>
            <a:r>
              <a:rPr lang="en-US" sz="800" i="1">
                <a:sym typeface="Symbol" pitchFamily="18" charset="2"/>
              </a:rPr>
              <a:t> </a:t>
            </a:r>
            <a:r>
              <a:rPr lang="en-US" sz="2000" baseline="30000">
                <a:sym typeface="Symbol" pitchFamily="18" charset="2"/>
              </a:rPr>
              <a:t>2</a:t>
            </a:r>
            <a:r>
              <a:rPr lang="en-US" sz="2000" baseline="-25000">
                <a:sym typeface="Symbol" pitchFamily="18" charset="2"/>
              </a:rPr>
              <a:t>0.10</a:t>
            </a:r>
            <a:r>
              <a:rPr lang="en-US" sz="2000">
                <a:sym typeface="Symbol" pitchFamily="18" charset="2"/>
              </a:rPr>
              <a:t> = 3.841</a:t>
            </a:r>
            <a:endParaRPr lang="en-US" sz="2000"/>
          </a:p>
        </p:txBody>
      </p:sp>
      <p:sp>
        <p:nvSpPr>
          <p:cNvPr id="72724" name="Rectangle 3"/>
          <p:cNvSpPr>
            <a:spLocks noChangeArrowheads="1"/>
          </p:cNvSpPr>
          <p:nvPr/>
        </p:nvSpPr>
        <p:spPr bwMode="auto">
          <a:xfrm>
            <a:off x="6197600" y="3567114"/>
            <a:ext cx="5486400" cy="723275"/>
          </a:xfrm>
          <a:prstGeom prst="rect">
            <a:avLst/>
          </a:prstGeom>
          <a:noFill/>
          <a:ln w="9525">
            <a:noFill/>
            <a:miter lim="800000"/>
            <a:headEnd/>
            <a:tailEnd/>
          </a:ln>
        </p:spPr>
        <p:txBody>
          <a:bodyPr>
            <a:spAutoFit/>
          </a:bodyPr>
          <a:lstStyle/>
          <a:p>
            <a:pPr eaLnBrk="1" hangingPunct="1">
              <a:spcBef>
                <a:spcPts val="600"/>
              </a:spcBef>
            </a:pPr>
            <a:r>
              <a:rPr lang="en-US" dirty="0"/>
              <a:t>Because </a:t>
            </a:r>
            <a:r>
              <a:rPr lang="en-US" dirty="0" smtClean="0"/>
              <a:t>         </a:t>
            </a:r>
            <a:r>
              <a:rPr lang="en-US" i="1" dirty="0" smtClean="0">
                <a:sym typeface="Symbol" pitchFamily="18" charset="2"/>
              </a:rPr>
              <a:t> </a:t>
            </a:r>
            <a:r>
              <a:rPr lang="en-US" baseline="30000" dirty="0">
                <a:sym typeface="Symbol" pitchFamily="18" charset="2"/>
              </a:rPr>
              <a:t>2</a:t>
            </a:r>
            <a:r>
              <a:rPr lang="en-US" dirty="0">
                <a:sym typeface="Symbol" pitchFamily="18" charset="2"/>
              </a:rPr>
              <a:t> =</a:t>
            </a:r>
            <a:r>
              <a:rPr lang="en-US" dirty="0"/>
              <a:t> 1.99  is not greater than </a:t>
            </a:r>
          </a:p>
          <a:p>
            <a:pPr eaLnBrk="1" hangingPunct="1">
              <a:spcBef>
                <a:spcPts val="600"/>
              </a:spcBef>
            </a:pPr>
            <a:r>
              <a:rPr lang="en-US" dirty="0"/>
              <a:t>      = 3.841, we fail to reject the null hypothesis</a:t>
            </a:r>
          </a:p>
        </p:txBody>
      </p:sp>
      <p:graphicFrame>
        <p:nvGraphicFramePr>
          <p:cNvPr id="72725" name="Object 4"/>
          <p:cNvGraphicFramePr>
            <a:graphicFrameLocks noChangeAspect="1"/>
          </p:cNvGraphicFramePr>
          <p:nvPr/>
        </p:nvGraphicFramePr>
        <p:xfrm>
          <a:off x="6299201" y="3856039"/>
          <a:ext cx="436033" cy="395287"/>
        </p:xfrm>
        <a:graphic>
          <a:graphicData uri="http://schemas.openxmlformats.org/presentationml/2006/ole">
            <p:oleObj spid="_x0000_s1286148" name="Equation" r:id="rId5" imgW="203112" imgH="241195" progId="">
              <p:embed/>
            </p:oleObj>
          </a:graphicData>
        </a:graphic>
      </p:graphicFrame>
      <p:sp>
        <p:nvSpPr>
          <p:cNvPr id="72726" name="Line 17"/>
          <p:cNvSpPr>
            <a:spLocks noChangeShapeType="1"/>
          </p:cNvSpPr>
          <p:nvPr/>
        </p:nvSpPr>
        <p:spPr bwMode="auto">
          <a:xfrm>
            <a:off x="1828800" y="3352800"/>
            <a:ext cx="0" cy="9906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72727" name="Line 17"/>
          <p:cNvSpPr>
            <a:spLocks noChangeShapeType="1"/>
          </p:cNvSpPr>
          <p:nvPr/>
        </p:nvSpPr>
        <p:spPr bwMode="auto">
          <a:xfrm flipH="1" flipV="1">
            <a:off x="1828800" y="3352800"/>
            <a:ext cx="6400800" cy="0"/>
          </a:xfrm>
          <a:prstGeom prst="line">
            <a:avLst/>
          </a:prstGeom>
          <a:noFill/>
          <a:ln w="28575">
            <a:solidFill>
              <a:srgbClr val="FF0000"/>
            </a:solidFill>
            <a:miter lim="800000"/>
            <a:headEnd/>
            <a:tailEnd/>
          </a:ln>
          <a:effectLst/>
        </p:spPr>
        <p:txBody>
          <a:bodyPr wrap="none"/>
          <a:lstStyle/>
          <a:p>
            <a:endParaRPr lang="en-US"/>
          </a:p>
        </p:txBody>
      </p:sp>
      <p:sp>
        <p:nvSpPr>
          <p:cNvPr id="6" name="Rectangle 5"/>
          <p:cNvSpPr/>
          <p:nvPr/>
        </p:nvSpPr>
        <p:spPr>
          <a:xfrm>
            <a:off x="7518400" y="3567114"/>
            <a:ext cx="1422400" cy="333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2729" name="Line 17"/>
          <p:cNvSpPr>
            <a:spLocks noChangeShapeType="1"/>
          </p:cNvSpPr>
          <p:nvPr/>
        </p:nvSpPr>
        <p:spPr bwMode="auto">
          <a:xfrm>
            <a:off x="8229600" y="3352801"/>
            <a:ext cx="0" cy="214313"/>
          </a:xfrm>
          <a:prstGeom prst="line">
            <a:avLst/>
          </a:prstGeom>
          <a:noFill/>
          <a:ln w="28575">
            <a:solidFill>
              <a:srgbClr val="FF0000"/>
            </a:solidFill>
            <a:miter lim="800000"/>
            <a:headEnd/>
            <a:tailEnd/>
          </a:ln>
          <a:effectLst/>
        </p:spPr>
        <p:txBody>
          <a:bodyPr wrap="none"/>
          <a:lstStyle/>
          <a:p>
            <a:endParaRPr lang="en-US"/>
          </a:p>
        </p:txBody>
      </p:sp>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838200" y="76200"/>
            <a:ext cx="10515600" cy="914400"/>
          </a:xfrm>
        </p:spPr>
        <p:txBody>
          <a:bodyPr/>
          <a:lstStyle/>
          <a:p>
            <a:pPr>
              <a:lnSpc>
                <a:spcPct val="80000"/>
              </a:lnSpc>
            </a:pPr>
            <a:r>
              <a:rPr lang="en-US" smtClean="0"/>
              <a:t>Testing for a Normal Distribution</a:t>
            </a:r>
          </a:p>
        </p:txBody>
      </p:sp>
      <p:sp>
        <p:nvSpPr>
          <p:cNvPr id="73731" name="Content Placeholder 2"/>
          <p:cNvSpPr>
            <a:spLocks noGrp="1"/>
          </p:cNvSpPr>
          <p:nvPr>
            <p:ph idx="1"/>
          </p:nvPr>
        </p:nvSpPr>
        <p:spPr>
          <a:xfrm>
            <a:off x="609599" y="1295400"/>
            <a:ext cx="11390489" cy="3886200"/>
          </a:xfrm>
        </p:spPr>
        <p:txBody>
          <a:bodyPr>
            <a:normAutofit/>
          </a:bodyPr>
          <a:lstStyle/>
          <a:p>
            <a:pPr>
              <a:spcBef>
                <a:spcPts val="1800"/>
              </a:spcBef>
              <a:buFontTx/>
              <a:buNone/>
            </a:pPr>
            <a:r>
              <a:rPr lang="en-US" sz="2400" b="1" dirty="0" smtClean="0">
                <a:solidFill>
                  <a:srgbClr val="00B400"/>
                </a:solidFill>
              </a:rPr>
              <a:t>Step 6: </a:t>
            </a:r>
            <a:r>
              <a:rPr lang="en-US" sz="2400" b="1" dirty="0" smtClean="0"/>
              <a:t>State the conclusion</a:t>
            </a:r>
          </a:p>
          <a:p>
            <a:endParaRPr lang="en-US" sz="2400" dirty="0" smtClean="0"/>
          </a:p>
          <a:p>
            <a:r>
              <a:rPr lang="en-US" sz="2400" dirty="0" smtClean="0"/>
              <a:t>The assumption that the math SAT scores follow the normal distribution cannot be rejected</a:t>
            </a:r>
          </a:p>
        </p:txBody>
      </p:sp>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4"/>
          <p:cNvSpPr>
            <a:spLocks noGrp="1" noChangeArrowheads="1"/>
          </p:cNvSpPr>
          <p:nvPr>
            <p:ph type="title"/>
          </p:nvPr>
        </p:nvSpPr>
        <p:spPr>
          <a:xfrm>
            <a:off x="838200" y="76200"/>
            <a:ext cx="10515600" cy="914400"/>
          </a:xfrm>
        </p:spPr>
        <p:txBody>
          <a:bodyPr>
            <a:normAutofit/>
          </a:bodyPr>
          <a:lstStyle/>
          <a:p>
            <a:pPr algn="l" eaLnBrk="1" hangingPunct="1">
              <a:lnSpc>
                <a:spcPct val="80000"/>
              </a:lnSpc>
              <a:defRPr/>
            </a:pPr>
            <a:r>
              <a:rPr lang="en-US" dirty="0" smtClean="0"/>
              <a:t>Testing the Independence of 	  Two Variables</a:t>
            </a:r>
          </a:p>
        </p:txBody>
      </p:sp>
      <p:sp>
        <p:nvSpPr>
          <p:cNvPr id="74755" name="Rectangle 3"/>
          <p:cNvSpPr>
            <a:spLocks noGrp="1" noChangeArrowheads="1"/>
          </p:cNvSpPr>
          <p:nvPr>
            <p:ph idx="1"/>
          </p:nvPr>
        </p:nvSpPr>
        <p:spPr>
          <a:xfrm>
            <a:off x="677334" y="1151467"/>
            <a:ext cx="10905066" cy="4889895"/>
          </a:xfrm>
        </p:spPr>
        <p:txBody>
          <a:bodyPr>
            <a:normAutofit/>
          </a:bodyPr>
          <a:lstStyle/>
          <a:p>
            <a:r>
              <a:rPr lang="en-US" sz="2400" dirty="0" smtClean="0"/>
              <a:t>The </a:t>
            </a:r>
            <a:r>
              <a:rPr lang="en-US" sz="2400" b="1" dirty="0" smtClean="0"/>
              <a:t>chi-square test of independence </a:t>
            </a:r>
            <a:r>
              <a:rPr lang="en-US" sz="2400" dirty="0" smtClean="0"/>
              <a:t>is used to determine if two categorical variables are independent of one another</a:t>
            </a:r>
          </a:p>
          <a:p>
            <a:pPr lvl="1">
              <a:lnSpc>
                <a:spcPct val="100000"/>
              </a:lnSpc>
              <a:spcBef>
                <a:spcPts val="1800"/>
              </a:spcBef>
            </a:pPr>
            <a:r>
              <a:rPr lang="en-US" sz="2400" dirty="0" smtClean="0"/>
              <a:t>Two variables are independent of one another if there is no relationship between the two variables</a:t>
            </a:r>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99"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the Independence of Two Variables</a:t>
            </a:r>
          </a:p>
        </p:txBody>
      </p:sp>
      <p:sp>
        <p:nvSpPr>
          <p:cNvPr id="79875" name="Content Placeholder 2"/>
          <p:cNvSpPr>
            <a:spLocks noGrp="1"/>
          </p:cNvSpPr>
          <p:nvPr>
            <p:ph idx="1"/>
          </p:nvPr>
        </p:nvSpPr>
        <p:spPr>
          <a:xfrm>
            <a:off x="609600" y="1295400"/>
            <a:ext cx="10566400" cy="1676400"/>
          </a:xfrm>
        </p:spPr>
        <p:txBody>
          <a:bodyPr>
            <a:normAutofit/>
          </a:bodyPr>
          <a:lstStyle/>
          <a:p>
            <a:pPr>
              <a:buFont typeface="Arial" panose="020B0604020202020204" pitchFamily="34" charset="0"/>
              <a:buNone/>
              <a:defRPr/>
            </a:pPr>
            <a:r>
              <a:rPr lang="en-US" sz="2400" b="1" dirty="0" smtClean="0"/>
              <a:t>Example:</a:t>
            </a:r>
            <a:r>
              <a:rPr lang="en-US" sz="2400" dirty="0" smtClean="0"/>
              <a:t> A manufacturer has three production shifts.  Quality of output is rated each day and classified as Excellent, Good or Poor. Using </a:t>
            </a:r>
            <a:r>
              <a:rPr lang="el-GR" sz="2400" i="1" dirty="0" smtClean="0"/>
              <a:t>α</a:t>
            </a:r>
            <a:r>
              <a:rPr lang="en-US" sz="2400" dirty="0" smtClean="0"/>
              <a:t> = 0.05, is production quality independent of the production shift?  A summary of a random sample is shown below.</a:t>
            </a:r>
          </a:p>
        </p:txBody>
      </p:sp>
      <p:graphicFrame>
        <p:nvGraphicFramePr>
          <p:cNvPr id="2" name="Table 1"/>
          <p:cNvGraphicFramePr>
            <a:graphicFrameLocks noGrp="1"/>
          </p:cNvGraphicFramePr>
          <p:nvPr/>
        </p:nvGraphicFramePr>
        <p:xfrm>
          <a:off x="1625601" y="3276600"/>
          <a:ext cx="8324848" cy="2244726"/>
        </p:xfrm>
        <a:graphic>
          <a:graphicData uri="http://schemas.openxmlformats.org/drawingml/2006/table">
            <a:tbl>
              <a:tblPr firstRow="1" bandRow="1">
                <a:tableStyleId>{5C22544A-7EE6-4342-B048-85BDC9FD1C3A}</a:tableStyleId>
              </a:tblPr>
              <a:tblGrid>
                <a:gridCol w="1930497"/>
                <a:gridCol w="1679485"/>
                <a:gridCol w="1375056"/>
                <a:gridCol w="1669905"/>
                <a:gridCol w="1669905"/>
              </a:tblGrid>
              <a:tr h="380933">
                <a:tc>
                  <a:txBody>
                    <a:bodyPr/>
                    <a:lstStyle/>
                    <a:p>
                      <a:pPr algn="ctr"/>
                      <a:endParaRPr lang="en-US" sz="1800" b="1" baseline="0" dirty="0">
                        <a:solidFill>
                          <a:schemeClr val="tx1"/>
                        </a:solidFill>
                      </a:endParaRP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sz="1800" b="1" baseline="0" dirty="0" smtClean="0">
                          <a:solidFill>
                            <a:schemeClr val="tx1"/>
                          </a:solidFill>
                        </a:rPr>
                        <a:t>Output Quality</a:t>
                      </a: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800" b="1" baseline="0" dirty="0" smtClean="0">
                        <a:solidFill>
                          <a:schemeClr val="tx1"/>
                        </a:solidFill>
                      </a:endParaRP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800" b="1" baseline="0" dirty="0" smtClean="0">
                        <a:solidFill>
                          <a:schemeClr val="tx1"/>
                        </a:solidFill>
                      </a:endParaRP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baseline="0" dirty="0" smtClean="0">
                        <a:solidFill>
                          <a:schemeClr val="tx1"/>
                        </a:solidFill>
                      </a:endParaRP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0933">
                <a:tc>
                  <a:txBody>
                    <a:bodyPr/>
                    <a:lstStyle/>
                    <a:p>
                      <a:pPr algn="ctr"/>
                      <a:r>
                        <a:rPr lang="en-US" sz="1800" b="1" baseline="0" dirty="0" smtClean="0">
                          <a:solidFill>
                            <a:schemeClr val="tx1"/>
                          </a:solidFill>
                        </a:rPr>
                        <a:t>Shift</a:t>
                      </a:r>
                      <a:endParaRPr lang="en-US" sz="1800" b="1" baseline="0" dirty="0">
                        <a:solidFill>
                          <a:schemeClr val="tx1"/>
                        </a:solidFill>
                      </a:endParaRP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 Excellent</a:t>
                      </a: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Good</a:t>
                      </a: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Poor</a:t>
                      </a: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Total</a:t>
                      </a: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15">
                <a:tc>
                  <a:txBody>
                    <a:bodyPr/>
                    <a:lstStyle/>
                    <a:p>
                      <a:pPr algn="ctr"/>
                      <a:r>
                        <a:rPr lang="en-US" sz="1800" b="0" baseline="0" dirty="0" smtClean="0">
                          <a:solidFill>
                            <a:schemeClr val="tx1"/>
                          </a:solidFill>
                        </a:rPr>
                        <a:t>First</a:t>
                      </a:r>
                      <a:endParaRPr lang="en-US" sz="1800" b="0" baseline="0" dirty="0">
                        <a:solidFill>
                          <a:schemeClr val="tx1"/>
                        </a:solidFill>
                      </a:endParaRP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35</a:t>
                      </a:r>
                      <a:endParaRPr lang="en-US" sz="1800" b="0"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15</a:t>
                      </a:r>
                      <a:endParaRPr lang="en-US" sz="1800" b="0"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 8</a:t>
                      </a:r>
                      <a:endParaRPr lang="en-US" sz="1800" b="0"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58</a:t>
                      </a:r>
                      <a:endParaRPr lang="en-US" sz="1800" b="1"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15">
                <a:tc>
                  <a:txBody>
                    <a:bodyPr/>
                    <a:lstStyle/>
                    <a:p>
                      <a:pPr algn="ctr"/>
                      <a:r>
                        <a:rPr lang="en-US" sz="1800" b="0" baseline="0" dirty="0" smtClean="0">
                          <a:solidFill>
                            <a:schemeClr val="tx1"/>
                          </a:solidFill>
                        </a:rPr>
                        <a:t>Second</a:t>
                      </a:r>
                      <a:endParaRPr lang="en-US" sz="1800" b="0" baseline="0" dirty="0">
                        <a:solidFill>
                          <a:schemeClr val="tx1"/>
                        </a:solidFill>
                      </a:endParaRP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27</a:t>
                      </a:r>
                      <a:endParaRPr lang="en-US" sz="1800" b="0"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25</a:t>
                      </a:r>
                      <a:endParaRPr lang="en-US" sz="1800" b="0"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12</a:t>
                      </a:r>
                      <a:endParaRPr lang="en-US" sz="1800" b="0"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64</a:t>
                      </a:r>
                      <a:endParaRPr lang="en-US" sz="1800" b="1"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15">
                <a:tc>
                  <a:txBody>
                    <a:bodyPr/>
                    <a:lstStyle/>
                    <a:p>
                      <a:pPr algn="ctr"/>
                      <a:r>
                        <a:rPr lang="en-US" sz="1800" b="0" baseline="0" dirty="0" smtClean="0">
                          <a:solidFill>
                            <a:schemeClr val="tx1"/>
                          </a:solidFill>
                        </a:rPr>
                        <a:t>Third</a:t>
                      </a:r>
                      <a:endParaRPr lang="en-US" sz="1800" b="0" baseline="0" dirty="0">
                        <a:solidFill>
                          <a:schemeClr val="tx1"/>
                        </a:solidFill>
                      </a:endParaRP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22</a:t>
                      </a:r>
                      <a:endParaRPr lang="en-US" sz="1800" b="0"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10</a:t>
                      </a:r>
                      <a:endParaRPr lang="en-US" sz="1800" b="0"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 6</a:t>
                      </a:r>
                      <a:endParaRPr lang="en-US" sz="1800" b="0"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38</a:t>
                      </a:r>
                      <a:endParaRPr lang="en-US" sz="1800" b="1"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715">
                <a:tc>
                  <a:txBody>
                    <a:bodyPr/>
                    <a:lstStyle/>
                    <a:p>
                      <a:pPr algn="ctr"/>
                      <a:r>
                        <a:rPr lang="en-US" sz="1800" b="1" baseline="0" dirty="0" smtClean="0">
                          <a:solidFill>
                            <a:schemeClr val="tx1"/>
                          </a:solidFill>
                        </a:rPr>
                        <a:t>Total</a:t>
                      </a:r>
                      <a:endParaRPr lang="en-US" sz="1800" b="1" baseline="0" dirty="0">
                        <a:solidFill>
                          <a:schemeClr val="tx1"/>
                        </a:solidFill>
                      </a:endParaRPr>
                    </a:p>
                  </a:txBody>
                  <a:tcPr marL="121927" marR="121927"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84</a:t>
                      </a:r>
                      <a:endParaRPr lang="en-US" sz="1800" b="1"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50</a:t>
                      </a:r>
                      <a:endParaRPr lang="en-US" sz="1800" b="1"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26</a:t>
                      </a:r>
                      <a:endParaRPr lang="en-US" sz="1800" b="1"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160</a:t>
                      </a:r>
                      <a:endParaRPr lang="en-US" sz="1800" b="1" baseline="0" dirty="0">
                        <a:solidFill>
                          <a:schemeClr val="tx1"/>
                        </a:solidFill>
                      </a:endParaRPr>
                    </a:p>
                  </a:txBody>
                  <a:tcPr marL="121927" marR="121927"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the Independence of Two Variables</a:t>
            </a:r>
          </a:p>
        </p:txBody>
      </p:sp>
      <p:sp>
        <p:nvSpPr>
          <p:cNvPr id="80899" name="Content Placeholder 2"/>
          <p:cNvSpPr>
            <a:spLocks noGrp="1"/>
          </p:cNvSpPr>
          <p:nvPr>
            <p:ph idx="1"/>
          </p:nvPr>
        </p:nvSpPr>
        <p:spPr>
          <a:xfrm>
            <a:off x="838200" y="1371601"/>
            <a:ext cx="10845800" cy="4805363"/>
          </a:xfrm>
        </p:spPr>
        <p:txBody>
          <a:bodyPr/>
          <a:lstStyle/>
          <a:p>
            <a:pPr>
              <a:buFontTx/>
              <a:buNone/>
              <a:defRPr/>
            </a:pPr>
            <a:r>
              <a:rPr lang="en-US" sz="2400" b="1" dirty="0" smtClean="0">
                <a:solidFill>
                  <a:srgbClr val="00B400"/>
                </a:solidFill>
              </a:rPr>
              <a:t>Step 1: </a:t>
            </a:r>
            <a:r>
              <a:rPr lang="en-US" sz="2400" b="1" dirty="0" smtClean="0"/>
              <a:t>Identify the null and alternative hypotheses</a:t>
            </a:r>
          </a:p>
          <a:p>
            <a:pPr>
              <a:spcBef>
                <a:spcPct val="0"/>
              </a:spcBef>
              <a:buFontTx/>
              <a:buNone/>
              <a:defRPr/>
            </a:pPr>
            <a:endParaRPr lang="en-US" sz="1600" i="1" dirty="0" smtClean="0"/>
          </a:p>
          <a:p>
            <a:pPr>
              <a:spcBef>
                <a:spcPts val="1800"/>
              </a:spcBef>
              <a:buFontTx/>
              <a:buNone/>
              <a:defRPr/>
            </a:pPr>
            <a:r>
              <a:rPr lang="en-US" sz="2400" i="1" dirty="0" smtClean="0"/>
              <a:t>	H</a:t>
            </a:r>
            <a:r>
              <a:rPr lang="en-US" sz="2400" baseline="-25000" dirty="0" smtClean="0"/>
              <a:t>0 </a:t>
            </a:r>
            <a:r>
              <a:rPr lang="en-US" sz="2400" dirty="0" smtClean="0"/>
              <a:t>: The shift and production quality are independent </a:t>
            </a:r>
          </a:p>
          <a:p>
            <a:pPr>
              <a:spcBef>
                <a:spcPct val="0"/>
              </a:spcBef>
              <a:buFontTx/>
              <a:buNone/>
              <a:defRPr/>
            </a:pPr>
            <a:r>
              <a:rPr lang="en-US" sz="2400" dirty="0" smtClean="0"/>
              <a:t>	       of one another</a:t>
            </a:r>
            <a:endParaRPr lang="en-US" sz="2400" baseline="-25000" dirty="0" smtClean="0"/>
          </a:p>
          <a:p>
            <a:pPr>
              <a:spcBef>
                <a:spcPct val="0"/>
              </a:spcBef>
              <a:buFontTx/>
              <a:buNone/>
              <a:defRPr/>
            </a:pPr>
            <a:r>
              <a:rPr lang="en-US" sz="2400" dirty="0" smtClean="0"/>
              <a:t>	</a:t>
            </a:r>
            <a:r>
              <a:rPr lang="en-US" sz="2400" i="1" dirty="0" smtClean="0"/>
              <a:t>H</a:t>
            </a:r>
            <a:r>
              <a:rPr lang="en-US" sz="2400" baseline="-25000" dirty="0" smtClean="0"/>
              <a:t>1 </a:t>
            </a:r>
            <a:r>
              <a:rPr lang="en-US" sz="2400" dirty="0" smtClean="0"/>
              <a:t>: The shift and production quality are not independent </a:t>
            </a:r>
          </a:p>
          <a:p>
            <a:pPr>
              <a:spcBef>
                <a:spcPct val="0"/>
              </a:spcBef>
              <a:buFontTx/>
              <a:buNone/>
              <a:defRPr/>
            </a:pPr>
            <a:r>
              <a:rPr lang="en-US" sz="2400" dirty="0" smtClean="0"/>
              <a:t>	       of one another</a:t>
            </a:r>
            <a:endParaRPr lang="en-US" sz="2400" baseline="-25000" dirty="0" smtClean="0"/>
          </a:p>
          <a:p>
            <a:pPr>
              <a:buFontTx/>
              <a:buNone/>
              <a:defRPr/>
            </a:pPr>
            <a:endParaRPr lang="en-US" sz="2000" dirty="0" smtClean="0"/>
          </a:p>
          <a:p>
            <a:pPr>
              <a:buFontTx/>
              <a:buNone/>
              <a:defRPr/>
            </a:pPr>
            <a:endParaRPr lang="en-US" sz="800" dirty="0" smtClean="0"/>
          </a:p>
          <a:p>
            <a:pPr marL="342900" indent="-342900">
              <a:buFont typeface="Arial" panose="020B0604020202020204" pitchFamily="34" charset="0"/>
              <a:buChar char="•"/>
              <a:defRPr/>
            </a:pPr>
            <a:r>
              <a:rPr lang="en-US" sz="2400" dirty="0" smtClean="0"/>
              <a:t>Suppose </a:t>
            </a:r>
            <a:r>
              <a:rPr lang="el-GR" sz="2400" i="1" dirty="0" smtClean="0"/>
              <a:t>α</a:t>
            </a:r>
            <a:r>
              <a:rPr lang="en-US" sz="2400" dirty="0" smtClean="0"/>
              <a:t> = 0.05 is chosen for this test</a:t>
            </a:r>
            <a:endParaRPr lang="en-US" sz="1800" dirty="0" smtClean="0"/>
          </a:p>
          <a:p>
            <a:pPr>
              <a:buFontTx/>
              <a:buNone/>
              <a:defRPr/>
            </a:pPr>
            <a:endParaRPr lang="en-US" sz="1600" dirty="0" smtClean="0"/>
          </a:p>
        </p:txBody>
      </p:sp>
      <p:sp>
        <p:nvSpPr>
          <p:cNvPr id="6" name="Rectangle 5"/>
          <p:cNvSpPr/>
          <p:nvPr/>
        </p:nvSpPr>
        <p:spPr>
          <a:xfrm>
            <a:off x="842434" y="2167467"/>
            <a:ext cx="9791700" cy="172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6"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the Independence of Two Variables</a:t>
            </a:r>
          </a:p>
        </p:txBody>
      </p:sp>
      <p:sp>
        <p:nvSpPr>
          <p:cNvPr id="77827" name="Content Placeholder 2"/>
          <p:cNvSpPr>
            <a:spLocks noGrp="1"/>
          </p:cNvSpPr>
          <p:nvPr>
            <p:ph idx="1"/>
          </p:nvPr>
        </p:nvSpPr>
        <p:spPr>
          <a:xfrm>
            <a:off x="677333" y="1106311"/>
            <a:ext cx="9821333" cy="4935051"/>
          </a:xfrm>
        </p:spPr>
        <p:txBody>
          <a:bodyPr/>
          <a:lstStyle/>
          <a:p>
            <a:pPr>
              <a:buFontTx/>
              <a:buNone/>
            </a:pPr>
            <a:r>
              <a:rPr lang="en-US" sz="2400" b="1" dirty="0" smtClean="0">
                <a:solidFill>
                  <a:srgbClr val="00B400"/>
                </a:solidFill>
              </a:rPr>
              <a:t>Step 2: </a:t>
            </a:r>
            <a:r>
              <a:rPr lang="en-US" sz="2400" b="1" dirty="0" smtClean="0"/>
              <a:t>Calculate the expected frequencies</a:t>
            </a:r>
          </a:p>
          <a:p>
            <a:pPr>
              <a:spcBef>
                <a:spcPts val="1800"/>
              </a:spcBef>
            </a:pPr>
            <a:r>
              <a:rPr lang="en-US" sz="2400" dirty="0" smtClean="0"/>
              <a:t>The </a:t>
            </a:r>
            <a:r>
              <a:rPr lang="en-US" sz="2400" b="1" dirty="0" smtClean="0"/>
              <a:t>expected frequencies, </a:t>
            </a:r>
            <a:r>
              <a:rPr lang="en-US" sz="2400" b="1" i="1" dirty="0" err="1" smtClean="0"/>
              <a:t>f</a:t>
            </a:r>
            <a:r>
              <a:rPr lang="en-US" sz="2400" b="1" i="1" baseline="-25000" dirty="0" err="1" smtClean="0"/>
              <a:t>e</a:t>
            </a:r>
            <a:r>
              <a:rPr lang="en-US" sz="2400" b="1" i="1" baseline="-25000" dirty="0" smtClean="0"/>
              <a:t> </a:t>
            </a:r>
            <a:r>
              <a:rPr lang="en-US" sz="2400" dirty="0" smtClean="0"/>
              <a:t>, are based on the assumption that </a:t>
            </a:r>
            <a:r>
              <a:rPr lang="en-US" sz="2400" i="1" dirty="0" smtClean="0"/>
              <a:t>H</a:t>
            </a:r>
            <a:r>
              <a:rPr lang="en-US" sz="2400" baseline="-25000" dirty="0" smtClean="0"/>
              <a:t>0</a:t>
            </a:r>
            <a:r>
              <a:rPr lang="en-US" sz="2400" dirty="0" smtClean="0"/>
              <a:t> is true (there is no relationship between the two categories)</a:t>
            </a:r>
          </a:p>
          <a:p>
            <a:pPr>
              <a:spcBef>
                <a:spcPts val="1800"/>
              </a:spcBef>
            </a:pPr>
            <a:endParaRPr lang="en-US" sz="2400" dirty="0" smtClean="0"/>
          </a:p>
        </p:txBody>
      </p:sp>
      <p:graphicFrame>
        <p:nvGraphicFramePr>
          <p:cNvPr id="77828" name="Object 1"/>
          <p:cNvGraphicFramePr>
            <a:graphicFrameLocks noChangeAspect="1"/>
          </p:cNvGraphicFramePr>
          <p:nvPr/>
        </p:nvGraphicFramePr>
        <p:xfrm>
          <a:off x="914400" y="2912533"/>
          <a:ext cx="7594600" cy="990600"/>
        </p:xfrm>
        <a:graphic>
          <a:graphicData uri="http://schemas.openxmlformats.org/presentationml/2006/ole">
            <p:oleObj spid="_x0000_s1287170" name="Equation" r:id="rId3" imgW="2336800" imgH="393700" progId="">
              <p:embed/>
            </p:oleObj>
          </a:graphicData>
        </a:graphic>
      </p:graphicFrame>
    </p:spTree>
  </p:cSld>
  <p:clrMapOvr>
    <a:masterClrMapping/>
  </p:clrMapOvr>
  <p:timing>
    <p:tnLst>
      <p:par>
        <p:cTn id="1" dur="indefinite" restart="never" nodeType="tmRoot"/>
      </p:par>
    </p:tnLst>
  </p:timing>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the Independence of Two Variables</a:t>
            </a:r>
          </a:p>
        </p:txBody>
      </p:sp>
      <p:sp>
        <p:nvSpPr>
          <p:cNvPr id="78851" name="Content Placeholder 2"/>
          <p:cNvSpPr>
            <a:spLocks noGrp="1"/>
          </p:cNvSpPr>
          <p:nvPr>
            <p:ph idx="1"/>
          </p:nvPr>
        </p:nvSpPr>
        <p:spPr>
          <a:xfrm>
            <a:off x="609600" y="1295400"/>
            <a:ext cx="10972800" cy="609600"/>
          </a:xfrm>
        </p:spPr>
        <p:txBody>
          <a:bodyPr/>
          <a:lstStyle/>
          <a:p>
            <a:pPr>
              <a:buFontTx/>
              <a:buNone/>
            </a:pPr>
            <a:r>
              <a:rPr lang="en-US" sz="2400" b="1" smtClean="0">
                <a:solidFill>
                  <a:srgbClr val="00B400"/>
                </a:solidFill>
              </a:rPr>
              <a:t>Step 2: </a:t>
            </a:r>
            <a:r>
              <a:rPr lang="en-US" sz="1800" b="1" smtClean="0">
                <a:solidFill>
                  <a:srgbClr val="00B400"/>
                </a:solidFill>
              </a:rPr>
              <a:t>(continued)</a:t>
            </a:r>
            <a:r>
              <a:rPr lang="en-US" sz="2400" b="1" smtClean="0"/>
              <a:t> Calculate the expected frequencies</a:t>
            </a:r>
          </a:p>
        </p:txBody>
      </p:sp>
      <p:graphicFrame>
        <p:nvGraphicFramePr>
          <p:cNvPr id="9" name="Table 8"/>
          <p:cNvGraphicFramePr>
            <a:graphicFrameLocks noGrp="1"/>
          </p:cNvGraphicFramePr>
          <p:nvPr/>
        </p:nvGraphicFramePr>
        <p:xfrm>
          <a:off x="609601" y="2028826"/>
          <a:ext cx="11074402" cy="3686175"/>
        </p:xfrm>
        <a:graphic>
          <a:graphicData uri="http://schemas.openxmlformats.org/drawingml/2006/table">
            <a:tbl>
              <a:tblPr firstRow="1" bandRow="1">
                <a:tableStyleId>{5C22544A-7EE6-4342-B048-85BDC9FD1C3A}</a:tableStyleId>
              </a:tblPr>
              <a:tblGrid>
                <a:gridCol w="2133601"/>
                <a:gridCol w="2472267"/>
                <a:gridCol w="2472267"/>
                <a:gridCol w="2472267"/>
                <a:gridCol w="1524000"/>
              </a:tblGrid>
              <a:tr h="365744">
                <a:tc>
                  <a:txBody>
                    <a:bodyPr/>
                    <a:lstStyle/>
                    <a:p>
                      <a:pPr algn="ctr"/>
                      <a:endParaRPr lang="en-US" sz="1800" b="1" baseline="0" dirty="0">
                        <a:solidFill>
                          <a:schemeClr val="tx1"/>
                        </a:solidFill>
                      </a:endParaRP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sz="1800" b="1" baseline="0" dirty="0" smtClean="0">
                          <a:solidFill>
                            <a:schemeClr val="tx1"/>
                          </a:solidFill>
                        </a:rPr>
                        <a:t>Output Quality</a:t>
                      </a: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800" b="1" baseline="0" dirty="0" smtClean="0">
                        <a:solidFill>
                          <a:schemeClr val="tx1"/>
                        </a:solidFill>
                      </a:endParaRP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800" b="1" baseline="0" dirty="0" smtClean="0">
                        <a:solidFill>
                          <a:schemeClr val="tx1"/>
                        </a:solidFill>
                      </a:endParaRPr>
                    </a:p>
                  </a:txBody>
                  <a:tcPr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baseline="0" dirty="0" smtClean="0">
                        <a:solidFill>
                          <a:schemeClr val="tx1"/>
                        </a:solidFill>
                      </a:endParaRP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35984">
                <a:tc>
                  <a:txBody>
                    <a:bodyPr/>
                    <a:lstStyle/>
                    <a:p>
                      <a:pPr algn="ctr"/>
                      <a:r>
                        <a:rPr lang="en-US" sz="1800" b="1" baseline="0" dirty="0" smtClean="0">
                          <a:solidFill>
                            <a:schemeClr val="tx1"/>
                          </a:solidFill>
                        </a:rPr>
                        <a:t>Shift</a:t>
                      </a:r>
                      <a:endParaRPr lang="en-US" sz="1800" b="1" baseline="0" dirty="0">
                        <a:solidFill>
                          <a:schemeClr val="tx1"/>
                        </a:solidFill>
                      </a:endParaRP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 Excellent</a:t>
                      </a: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Good</a:t>
                      </a: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baseline="0" dirty="0" smtClean="0">
                          <a:solidFill>
                            <a:schemeClr val="tx1"/>
                          </a:solidFill>
                        </a:rPr>
                        <a:t>Poor</a:t>
                      </a: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Total</a:t>
                      </a: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73498">
                <a:tc>
                  <a:txBody>
                    <a:bodyPr/>
                    <a:lstStyle/>
                    <a:p>
                      <a:pPr algn="ctr"/>
                      <a:r>
                        <a:rPr lang="en-US" sz="1800" b="0" baseline="0" dirty="0" smtClean="0">
                          <a:solidFill>
                            <a:schemeClr val="tx1"/>
                          </a:solidFill>
                        </a:rPr>
                        <a:t>First</a:t>
                      </a:r>
                      <a:endParaRPr lang="en-US" sz="1800" b="0" baseline="0" dirty="0">
                        <a:solidFill>
                          <a:schemeClr val="tx1"/>
                        </a:solidFill>
                      </a:endParaRP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58</a:t>
                      </a:r>
                      <a:endParaRPr lang="en-US" sz="1800" b="1"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73498">
                <a:tc>
                  <a:txBody>
                    <a:bodyPr/>
                    <a:lstStyle/>
                    <a:p>
                      <a:pPr algn="ctr"/>
                      <a:r>
                        <a:rPr lang="en-US" sz="1800" b="0" baseline="0" dirty="0" smtClean="0">
                          <a:solidFill>
                            <a:schemeClr val="tx1"/>
                          </a:solidFill>
                        </a:rPr>
                        <a:t>Second</a:t>
                      </a:r>
                      <a:endParaRPr lang="en-US" sz="1800" b="0" baseline="0" dirty="0">
                        <a:solidFill>
                          <a:schemeClr val="tx1"/>
                        </a:solidFill>
                      </a:endParaRP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64</a:t>
                      </a:r>
                      <a:endParaRPr lang="en-US" sz="1800" b="1"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73498">
                <a:tc>
                  <a:txBody>
                    <a:bodyPr/>
                    <a:lstStyle/>
                    <a:p>
                      <a:pPr algn="ctr"/>
                      <a:r>
                        <a:rPr lang="en-US" sz="1800" b="0" baseline="0" dirty="0" smtClean="0">
                          <a:solidFill>
                            <a:schemeClr val="tx1"/>
                          </a:solidFill>
                        </a:rPr>
                        <a:t>Third</a:t>
                      </a:r>
                      <a:endParaRPr lang="en-US" sz="1800" b="0" baseline="0" dirty="0">
                        <a:solidFill>
                          <a:schemeClr val="tx1"/>
                        </a:solidFill>
                      </a:endParaRP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38</a:t>
                      </a:r>
                      <a:endParaRPr lang="en-US" sz="1800" b="1"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63953">
                <a:tc>
                  <a:txBody>
                    <a:bodyPr/>
                    <a:lstStyle/>
                    <a:p>
                      <a:pPr algn="ctr"/>
                      <a:r>
                        <a:rPr lang="en-US" sz="1800" b="1" baseline="0" dirty="0" smtClean="0">
                          <a:solidFill>
                            <a:schemeClr val="tx1"/>
                          </a:solidFill>
                        </a:rPr>
                        <a:t>Total</a:t>
                      </a:r>
                      <a:endParaRPr lang="en-US" sz="1800" b="1" baseline="0" dirty="0">
                        <a:solidFill>
                          <a:schemeClr val="tx1"/>
                        </a:solidFill>
                      </a:endParaRPr>
                    </a:p>
                  </a:txBody>
                  <a:tcPr marL="121920" marR="121920" marT="45712" marB="457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84</a:t>
                      </a:r>
                      <a:endParaRPr lang="en-US" sz="1800" b="1"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50</a:t>
                      </a:r>
                      <a:endParaRPr lang="en-US" sz="1800" b="1"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26</a:t>
                      </a:r>
                      <a:endParaRPr lang="en-US" sz="1800" b="1"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baseline="0" dirty="0" smtClean="0">
                          <a:solidFill>
                            <a:schemeClr val="tx1"/>
                          </a:solidFill>
                        </a:rPr>
                        <a:t>160</a:t>
                      </a:r>
                      <a:endParaRPr lang="en-US" sz="1800" b="1" baseline="0" dirty="0">
                        <a:solidFill>
                          <a:schemeClr val="tx1"/>
                        </a:solidFill>
                      </a:endParaRPr>
                    </a:p>
                  </a:txBody>
                  <a:tcPr marL="121920" marR="121920" marT="45719" marB="4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78894" name="Object 2"/>
          <p:cNvGraphicFramePr>
            <a:graphicFrameLocks noChangeAspect="1"/>
          </p:cNvGraphicFramePr>
          <p:nvPr/>
        </p:nvGraphicFramePr>
        <p:xfrm>
          <a:off x="2844800" y="2943225"/>
          <a:ext cx="2254251" cy="546100"/>
        </p:xfrm>
        <a:graphic>
          <a:graphicData uri="http://schemas.openxmlformats.org/presentationml/2006/ole">
            <p:oleObj spid="_x0000_s1288194" name="Equation" r:id="rId3" imgW="1218671" imgH="393529" progId="">
              <p:embed/>
            </p:oleObj>
          </a:graphicData>
        </a:graphic>
      </p:graphicFrame>
      <p:graphicFrame>
        <p:nvGraphicFramePr>
          <p:cNvPr id="78895" name="Object 3"/>
          <p:cNvGraphicFramePr>
            <a:graphicFrameLocks noChangeAspect="1"/>
          </p:cNvGraphicFramePr>
          <p:nvPr/>
        </p:nvGraphicFramePr>
        <p:xfrm>
          <a:off x="5283200" y="2943225"/>
          <a:ext cx="2254251" cy="546100"/>
        </p:xfrm>
        <a:graphic>
          <a:graphicData uri="http://schemas.openxmlformats.org/presentationml/2006/ole">
            <p:oleObj spid="_x0000_s1288195" name="Equation" r:id="rId4" imgW="1218671" imgH="393529" progId="">
              <p:embed/>
            </p:oleObj>
          </a:graphicData>
        </a:graphic>
      </p:graphicFrame>
      <p:graphicFrame>
        <p:nvGraphicFramePr>
          <p:cNvPr id="78896" name="Object 4"/>
          <p:cNvGraphicFramePr>
            <a:graphicFrameLocks noChangeAspect="1"/>
          </p:cNvGraphicFramePr>
          <p:nvPr/>
        </p:nvGraphicFramePr>
        <p:xfrm>
          <a:off x="7842251" y="2943225"/>
          <a:ext cx="2114549" cy="546100"/>
        </p:xfrm>
        <a:graphic>
          <a:graphicData uri="http://schemas.openxmlformats.org/presentationml/2006/ole">
            <p:oleObj spid="_x0000_s1288196" name="Equation" r:id="rId5" imgW="1143000" imgH="393700" progId="">
              <p:embed/>
            </p:oleObj>
          </a:graphicData>
        </a:graphic>
      </p:graphicFrame>
      <p:graphicFrame>
        <p:nvGraphicFramePr>
          <p:cNvPr id="78897" name="Object 5"/>
          <p:cNvGraphicFramePr>
            <a:graphicFrameLocks noChangeAspect="1"/>
          </p:cNvGraphicFramePr>
          <p:nvPr/>
        </p:nvGraphicFramePr>
        <p:xfrm>
          <a:off x="7802034" y="3705225"/>
          <a:ext cx="2256367" cy="546100"/>
        </p:xfrm>
        <a:graphic>
          <a:graphicData uri="http://schemas.openxmlformats.org/presentationml/2006/ole">
            <p:oleObj spid="_x0000_s1288197" name="Equation" r:id="rId6" imgW="1218671" imgH="393529" progId="">
              <p:embed/>
            </p:oleObj>
          </a:graphicData>
        </a:graphic>
      </p:graphicFrame>
      <p:graphicFrame>
        <p:nvGraphicFramePr>
          <p:cNvPr id="78898" name="Object 6"/>
          <p:cNvGraphicFramePr>
            <a:graphicFrameLocks noChangeAspect="1"/>
          </p:cNvGraphicFramePr>
          <p:nvPr/>
        </p:nvGraphicFramePr>
        <p:xfrm>
          <a:off x="2823634" y="3705225"/>
          <a:ext cx="2256367" cy="546100"/>
        </p:xfrm>
        <a:graphic>
          <a:graphicData uri="http://schemas.openxmlformats.org/presentationml/2006/ole">
            <p:oleObj spid="_x0000_s1288198" name="Equation" r:id="rId7" imgW="1218671" imgH="393529" progId="">
              <p:embed/>
            </p:oleObj>
          </a:graphicData>
        </a:graphic>
      </p:graphicFrame>
      <p:graphicFrame>
        <p:nvGraphicFramePr>
          <p:cNvPr id="78899" name="Object 9"/>
          <p:cNvGraphicFramePr>
            <a:graphicFrameLocks noChangeAspect="1"/>
          </p:cNvGraphicFramePr>
          <p:nvPr/>
        </p:nvGraphicFramePr>
        <p:xfrm>
          <a:off x="5304367" y="3705225"/>
          <a:ext cx="2277533" cy="546100"/>
        </p:xfrm>
        <a:graphic>
          <a:graphicData uri="http://schemas.openxmlformats.org/presentationml/2006/ole">
            <p:oleObj spid="_x0000_s1288199" name="Equation" r:id="rId8" imgW="1231366" imgH="393529" progId="">
              <p:embed/>
            </p:oleObj>
          </a:graphicData>
        </a:graphic>
      </p:graphicFrame>
      <p:graphicFrame>
        <p:nvGraphicFramePr>
          <p:cNvPr id="78900" name="Object 10"/>
          <p:cNvGraphicFramePr>
            <a:graphicFrameLocks noChangeAspect="1"/>
          </p:cNvGraphicFramePr>
          <p:nvPr/>
        </p:nvGraphicFramePr>
        <p:xfrm>
          <a:off x="7842251" y="4467225"/>
          <a:ext cx="2114549" cy="546100"/>
        </p:xfrm>
        <a:graphic>
          <a:graphicData uri="http://schemas.openxmlformats.org/presentationml/2006/ole">
            <p:oleObj spid="_x0000_s1288200" name="Equation" r:id="rId9" imgW="1143000" imgH="393700" progId="">
              <p:embed/>
            </p:oleObj>
          </a:graphicData>
        </a:graphic>
      </p:graphicFrame>
      <p:graphicFrame>
        <p:nvGraphicFramePr>
          <p:cNvPr id="78901" name="Object 11"/>
          <p:cNvGraphicFramePr>
            <a:graphicFrameLocks noChangeAspect="1"/>
          </p:cNvGraphicFramePr>
          <p:nvPr/>
        </p:nvGraphicFramePr>
        <p:xfrm>
          <a:off x="2844801" y="4467225"/>
          <a:ext cx="2256367" cy="546100"/>
        </p:xfrm>
        <a:graphic>
          <a:graphicData uri="http://schemas.openxmlformats.org/presentationml/2006/ole">
            <p:oleObj spid="_x0000_s1288201" name="Equation" r:id="rId10" imgW="1218671" imgH="393529" progId="">
              <p:embed/>
            </p:oleObj>
          </a:graphicData>
        </a:graphic>
      </p:graphicFrame>
      <p:graphicFrame>
        <p:nvGraphicFramePr>
          <p:cNvPr id="78902" name="Object 12"/>
          <p:cNvGraphicFramePr>
            <a:graphicFrameLocks noChangeAspect="1"/>
          </p:cNvGraphicFramePr>
          <p:nvPr/>
        </p:nvGraphicFramePr>
        <p:xfrm>
          <a:off x="5283200" y="4467225"/>
          <a:ext cx="2254251" cy="546100"/>
        </p:xfrm>
        <a:graphic>
          <a:graphicData uri="http://schemas.openxmlformats.org/presentationml/2006/ole">
            <p:oleObj spid="_x0000_s1288202" name="Equation" r:id="rId11" imgW="1218671" imgH="393529" progId="">
              <p:embed/>
            </p:oleObj>
          </a:graphicData>
        </a:graphic>
      </p:graphicFrame>
      <p:sp>
        <p:nvSpPr>
          <p:cNvPr id="78903" name="Rectangle 15"/>
          <p:cNvSpPr>
            <a:spLocks noChangeArrowheads="1"/>
          </p:cNvSpPr>
          <p:nvPr/>
        </p:nvSpPr>
        <p:spPr bwMode="auto">
          <a:xfrm>
            <a:off x="1320800" y="5867400"/>
            <a:ext cx="6807200" cy="369888"/>
          </a:xfrm>
          <a:prstGeom prst="rect">
            <a:avLst/>
          </a:prstGeom>
          <a:noFill/>
          <a:ln w="9525">
            <a:noFill/>
            <a:miter lim="800000"/>
            <a:headEnd/>
            <a:tailEnd/>
          </a:ln>
        </p:spPr>
        <p:txBody>
          <a:bodyPr>
            <a:spAutoFit/>
          </a:bodyPr>
          <a:lstStyle/>
          <a:p>
            <a:pPr marL="285750" indent="-285750" eaLnBrk="1" hangingPunct="1">
              <a:buFont typeface="Arial" charset="0"/>
              <a:buChar char="•"/>
            </a:pPr>
            <a:r>
              <a:rPr lang="en-US"/>
              <a:t>All of the expected frequencies are at least 5</a:t>
            </a:r>
          </a:p>
        </p:txBody>
      </p:sp>
    </p:spTree>
  </p:cSld>
  <p:clrMapOvr>
    <a:masterClrMapping/>
  </p:clrMapOvr>
  <p:timing>
    <p:tnLst>
      <p:par>
        <p:cTn id="1" dur="indefinite" restart="never" nodeType="tmRoot"/>
      </p:par>
    </p:tnLst>
  </p:timing>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41"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the Independence of Two Variables</a:t>
            </a:r>
          </a:p>
        </p:txBody>
      </p:sp>
      <p:sp>
        <p:nvSpPr>
          <p:cNvPr id="79875" name="Content Placeholder 2"/>
          <p:cNvSpPr>
            <a:spLocks noGrp="1"/>
          </p:cNvSpPr>
          <p:nvPr>
            <p:ph idx="1"/>
          </p:nvPr>
        </p:nvSpPr>
        <p:spPr>
          <a:xfrm>
            <a:off x="609600" y="1219200"/>
            <a:ext cx="10972800" cy="533400"/>
          </a:xfrm>
        </p:spPr>
        <p:txBody>
          <a:bodyPr/>
          <a:lstStyle/>
          <a:p>
            <a:pPr>
              <a:buFontTx/>
              <a:buNone/>
            </a:pPr>
            <a:r>
              <a:rPr lang="en-US" sz="2400" b="1" smtClean="0">
                <a:solidFill>
                  <a:srgbClr val="00B400"/>
                </a:solidFill>
              </a:rPr>
              <a:t>Step 3: </a:t>
            </a:r>
            <a:r>
              <a:rPr lang="en-US" sz="2400" b="1" smtClean="0"/>
              <a:t>Calculate the chi-square test statistic,</a:t>
            </a:r>
          </a:p>
        </p:txBody>
      </p:sp>
      <p:graphicFrame>
        <p:nvGraphicFramePr>
          <p:cNvPr id="3" name="Table 2"/>
          <p:cNvGraphicFramePr>
            <a:graphicFrameLocks noGrp="1"/>
          </p:cNvGraphicFramePr>
          <p:nvPr/>
        </p:nvGraphicFramePr>
        <p:xfrm>
          <a:off x="304800" y="1752601"/>
          <a:ext cx="11684000" cy="4572003"/>
        </p:xfrm>
        <a:graphic>
          <a:graphicData uri="http://schemas.openxmlformats.org/drawingml/2006/table">
            <a:tbl>
              <a:tblPr firstRow="1" bandRow="1">
                <a:tableStyleId>{5C22544A-7EE6-4342-B048-85BDC9FD1C3A}</a:tableStyleId>
              </a:tblPr>
              <a:tblGrid>
                <a:gridCol w="2743200"/>
                <a:gridCol w="1524000"/>
                <a:gridCol w="1727200"/>
                <a:gridCol w="1794933"/>
                <a:gridCol w="1862667"/>
                <a:gridCol w="2032000"/>
              </a:tblGrid>
              <a:tr h="367228">
                <a:tc>
                  <a:txBody>
                    <a:bodyPr/>
                    <a:lstStyle/>
                    <a:p>
                      <a:pPr algn="ctr"/>
                      <a:r>
                        <a:rPr lang="en-US" sz="1800" b="1" dirty="0" smtClean="0">
                          <a:solidFill>
                            <a:schemeClr val="tx1"/>
                          </a:solidFill>
                        </a:rPr>
                        <a:t>Shift-Quality</a:t>
                      </a:r>
                      <a:endParaRPr lang="en-US" sz="1800" b="1" dirty="0">
                        <a:solidFill>
                          <a:schemeClr val="tx1"/>
                        </a:solidFill>
                      </a:endParaRPr>
                    </a:p>
                  </a:txBody>
                  <a:tcPr marL="121920" marR="121920"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i="1" dirty="0" err="1" smtClean="0">
                          <a:solidFill>
                            <a:schemeClr val="tx1"/>
                          </a:solidFill>
                        </a:rPr>
                        <a:t>f</a:t>
                      </a:r>
                      <a:r>
                        <a:rPr lang="en-US" sz="1800" b="1" i="0" baseline="-25000" dirty="0" err="1" smtClean="0">
                          <a:solidFill>
                            <a:schemeClr val="tx1"/>
                          </a:solidFill>
                        </a:rPr>
                        <a:t>o</a:t>
                      </a:r>
                      <a:endParaRPr lang="en-US" sz="1800" b="1" baseline="-25000" dirty="0">
                        <a:solidFill>
                          <a:schemeClr val="tx1"/>
                        </a:solidFill>
                      </a:endParaRPr>
                    </a:p>
                  </a:txBody>
                  <a:tcPr marL="121920" marR="121920"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i="1" dirty="0" err="1" smtClean="0">
                          <a:solidFill>
                            <a:schemeClr val="tx1"/>
                          </a:solidFill>
                        </a:rPr>
                        <a:t>f</a:t>
                      </a:r>
                      <a:r>
                        <a:rPr lang="en-US" sz="1800" b="1" i="0" baseline="-25000" dirty="0" err="1" smtClean="0">
                          <a:solidFill>
                            <a:schemeClr val="tx1"/>
                          </a:solidFill>
                        </a:rPr>
                        <a:t>e</a:t>
                      </a:r>
                      <a:endParaRPr lang="en-US" sz="1800" b="1" baseline="-25000" dirty="0">
                        <a:solidFill>
                          <a:schemeClr val="tx1"/>
                        </a:solidFill>
                      </a:endParaRPr>
                    </a:p>
                  </a:txBody>
                  <a:tcPr marL="121920" marR="121920"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endParaRPr lang="en-US" sz="1800" b="1" dirty="0">
                        <a:solidFill>
                          <a:schemeClr val="tx1"/>
                        </a:solidFill>
                      </a:endParaRPr>
                    </a:p>
                  </a:txBody>
                  <a:tcPr marL="121920" marR="121920"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r>
                        <a:rPr lang="en-US" sz="1800" b="1" baseline="30000" dirty="0" smtClean="0">
                          <a:solidFill>
                            <a:schemeClr val="tx1"/>
                          </a:solidFill>
                        </a:rPr>
                        <a:t>2</a:t>
                      </a:r>
                    </a:p>
                  </a:txBody>
                  <a:tcPr marL="121920" marR="121920"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rPr>
                        <a:t>(</a:t>
                      </a:r>
                      <a:r>
                        <a:rPr lang="en-US" sz="1800" b="1" i="1" dirty="0" err="1" smtClean="0">
                          <a:solidFill>
                            <a:schemeClr val="tx1"/>
                          </a:solidFill>
                        </a:rPr>
                        <a:t>f</a:t>
                      </a:r>
                      <a:r>
                        <a:rPr lang="en-US" sz="1800" b="1" baseline="-25000" dirty="0" err="1" smtClean="0">
                          <a:solidFill>
                            <a:schemeClr val="tx1"/>
                          </a:solidFill>
                        </a:rPr>
                        <a:t>o</a:t>
                      </a:r>
                      <a:r>
                        <a:rPr lang="en-US" sz="1800" b="1" dirty="0" smtClean="0">
                          <a:solidFill>
                            <a:schemeClr val="tx1"/>
                          </a:solidFill>
                        </a:rPr>
                        <a:t> – </a:t>
                      </a:r>
                      <a:r>
                        <a:rPr lang="en-US" sz="1800" b="1" i="1" dirty="0" err="1" smtClean="0">
                          <a:solidFill>
                            <a:schemeClr val="tx1"/>
                          </a:solidFill>
                        </a:rPr>
                        <a:t>f</a:t>
                      </a:r>
                      <a:r>
                        <a:rPr lang="en-US" sz="1800" b="1" baseline="-25000" dirty="0" err="1" smtClean="0">
                          <a:solidFill>
                            <a:schemeClr val="tx1"/>
                          </a:solidFill>
                        </a:rPr>
                        <a:t>e</a:t>
                      </a:r>
                      <a:r>
                        <a:rPr lang="en-US" sz="1800" b="1" dirty="0" smtClean="0">
                          <a:solidFill>
                            <a:schemeClr val="tx1"/>
                          </a:solidFill>
                        </a:rPr>
                        <a:t>)</a:t>
                      </a:r>
                      <a:r>
                        <a:rPr lang="en-US" sz="1800" b="1" baseline="30000" dirty="0" smtClean="0">
                          <a:solidFill>
                            <a:schemeClr val="tx1"/>
                          </a:solidFill>
                        </a:rPr>
                        <a:t>2 </a:t>
                      </a:r>
                      <a:r>
                        <a:rPr lang="en-US" sz="1800" b="1" dirty="0" smtClean="0">
                          <a:solidFill>
                            <a:schemeClr val="tx1"/>
                          </a:solidFill>
                        </a:rPr>
                        <a:t>/ </a:t>
                      </a:r>
                      <a:r>
                        <a:rPr lang="en-US" sz="1800" b="1" i="1" dirty="0" err="1" smtClean="0">
                          <a:solidFill>
                            <a:schemeClr val="tx1"/>
                          </a:solidFill>
                        </a:rPr>
                        <a:t>f</a:t>
                      </a:r>
                      <a:r>
                        <a:rPr lang="en-US" sz="1800" b="1" baseline="-25000" dirty="0" err="1" smtClean="0">
                          <a:solidFill>
                            <a:schemeClr val="tx1"/>
                          </a:solidFill>
                        </a:rPr>
                        <a:t>e</a:t>
                      </a:r>
                      <a:endParaRPr lang="en-US" sz="1800" b="1" baseline="0" dirty="0">
                        <a:solidFill>
                          <a:schemeClr val="tx1"/>
                        </a:solidFill>
                      </a:endParaRPr>
                    </a:p>
                  </a:txBody>
                  <a:tcPr marL="121920" marR="121920"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269">
                <a:tc>
                  <a:txBody>
                    <a:bodyPr/>
                    <a:lstStyle/>
                    <a:p>
                      <a:pPr algn="ctr"/>
                      <a:r>
                        <a:rPr lang="en-US" sz="1800" b="0" dirty="0" smtClean="0">
                          <a:solidFill>
                            <a:schemeClr val="tx1"/>
                          </a:solidFill>
                        </a:rPr>
                        <a:t>First-Excellent</a:t>
                      </a:r>
                      <a:endParaRPr lang="en-US" sz="1800" b="0" dirty="0">
                        <a:solidFill>
                          <a:schemeClr val="tx1"/>
                        </a:solidFill>
                      </a:endParaRPr>
                    </a:p>
                  </a:txBody>
                  <a:tcPr marL="121920" marR="121920"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sz="1800" b="0" baseline="0" dirty="0" smtClean="0">
                          <a:solidFill>
                            <a:schemeClr val="tx1"/>
                          </a:solidFill>
                          <a:latin typeface="+mn-lt"/>
                        </a:rPr>
                        <a:t>35</a:t>
                      </a:r>
                      <a:endParaRPr lang="en-US" sz="1800" b="0" baseline="0" dirty="0">
                        <a:solidFill>
                          <a:schemeClr val="tx1"/>
                        </a:solidFill>
                        <a:latin typeface="+mn-lt"/>
                      </a:endParaRPr>
                    </a:p>
                  </a:txBody>
                  <a:tcPr marL="121920" marR="609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latin typeface="+mn-lt"/>
                        </a:rPr>
                        <a:t>30.450</a:t>
                      </a:r>
                      <a:endParaRPr lang="en-US" sz="1800" b="0" dirty="0">
                        <a:solidFill>
                          <a:schemeClr val="tx1"/>
                        </a:solidFill>
                        <a:latin typeface="+mn-lt"/>
                      </a:endParaRPr>
                    </a:p>
                  </a:txBody>
                  <a:tcPr marL="121920" marR="487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4.550</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20.703</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0.680</a:t>
                      </a:r>
                    </a:p>
                  </a:txBody>
                  <a:tcPr marL="12192" marR="60960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269">
                <a:tc>
                  <a:txBody>
                    <a:bodyPr/>
                    <a:lstStyle/>
                    <a:p>
                      <a:pPr algn="ctr"/>
                      <a:r>
                        <a:rPr lang="en-US" sz="1800" b="0" dirty="0" smtClean="0">
                          <a:solidFill>
                            <a:schemeClr val="tx1"/>
                          </a:solidFill>
                        </a:rPr>
                        <a:t>First-Good</a:t>
                      </a:r>
                      <a:endParaRPr lang="en-US" sz="1800" b="0" dirty="0">
                        <a:solidFill>
                          <a:schemeClr val="tx1"/>
                        </a:solidFill>
                      </a:endParaRPr>
                    </a:p>
                  </a:txBody>
                  <a:tcPr marL="121920" marR="121920"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sz="1800" b="0" baseline="0" dirty="0" smtClean="0">
                          <a:solidFill>
                            <a:schemeClr val="tx1"/>
                          </a:solidFill>
                          <a:latin typeface="+mn-lt"/>
                        </a:rPr>
                        <a:t>15</a:t>
                      </a:r>
                      <a:endParaRPr lang="en-US" sz="1800" b="0" baseline="0" dirty="0">
                        <a:solidFill>
                          <a:schemeClr val="tx1"/>
                        </a:solidFill>
                        <a:latin typeface="+mn-lt"/>
                      </a:endParaRPr>
                    </a:p>
                  </a:txBody>
                  <a:tcPr marL="121920" marR="609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latin typeface="+mn-lt"/>
                        </a:rPr>
                        <a:t>18.125</a:t>
                      </a:r>
                      <a:endParaRPr lang="en-US" sz="1800" b="0" dirty="0">
                        <a:solidFill>
                          <a:schemeClr val="tx1"/>
                        </a:solidFill>
                        <a:latin typeface="+mn-lt"/>
                      </a:endParaRPr>
                    </a:p>
                  </a:txBody>
                  <a:tcPr marL="121920" marR="487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-3.125</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9.766</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0.539</a:t>
                      </a:r>
                    </a:p>
                  </a:txBody>
                  <a:tcPr marL="12192" marR="60960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269">
                <a:tc>
                  <a:txBody>
                    <a:bodyPr/>
                    <a:lstStyle/>
                    <a:p>
                      <a:pPr algn="ctr"/>
                      <a:r>
                        <a:rPr lang="en-US" sz="1800" b="0" dirty="0" smtClean="0">
                          <a:solidFill>
                            <a:schemeClr val="tx1"/>
                          </a:solidFill>
                        </a:rPr>
                        <a:t>First-Poor</a:t>
                      </a:r>
                      <a:endParaRPr lang="en-US" sz="1800" b="0" dirty="0">
                        <a:solidFill>
                          <a:schemeClr val="tx1"/>
                        </a:solidFill>
                      </a:endParaRPr>
                    </a:p>
                  </a:txBody>
                  <a:tcPr marL="121920" marR="121920"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sz="1800" b="0" baseline="0" dirty="0" smtClean="0">
                          <a:solidFill>
                            <a:schemeClr val="tx1"/>
                          </a:solidFill>
                          <a:latin typeface="+mn-lt"/>
                        </a:rPr>
                        <a:t>8</a:t>
                      </a:r>
                      <a:endParaRPr lang="en-US" sz="1800" b="0" baseline="0" dirty="0">
                        <a:solidFill>
                          <a:schemeClr val="tx1"/>
                        </a:solidFill>
                        <a:latin typeface="+mn-lt"/>
                      </a:endParaRPr>
                    </a:p>
                  </a:txBody>
                  <a:tcPr marL="121920" marR="609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latin typeface="+mn-lt"/>
                        </a:rPr>
                        <a:t>9.425</a:t>
                      </a:r>
                      <a:endParaRPr lang="en-US" sz="1800" b="0" dirty="0">
                        <a:solidFill>
                          <a:schemeClr val="tx1"/>
                        </a:solidFill>
                        <a:latin typeface="+mn-lt"/>
                      </a:endParaRPr>
                    </a:p>
                  </a:txBody>
                  <a:tcPr marL="121920" marR="487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-1.425</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2.031</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0.215</a:t>
                      </a:r>
                    </a:p>
                  </a:txBody>
                  <a:tcPr marL="12192" marR="60960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269">
                <a:tc>
                  <a:txBody>
                    <a:bodyPr/>
                    <a:lstStyle/>
                    <a:p>
                      <a:pPr algn="ctr"/>
                      <a:r>
                        <a:rPr lang="en-US" sz="1800" b="0" dirty="0" smtClean="0">
                          <a:solidFill>
                            <a:schemeClr val="tx1"/>
                          </a:solidFill>
                        </a:rPr>
                        <a:t>Second-Excellent</a:t>
                      </a:r>
                      <a:endParaRPr lang="en-US" sz="1800" b="0" dirty="0">
                        <a:solidFill>
                          <a:schemeClr val="tx1"/>
                        </a:solidFill>
                      </a:endParaRPr>
                    </a:p>
                  </a:txBody>
                  <a:tcPr marL="121920" marR="121920"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b="0" baseline="0" dirty="0" smtClean="0">
                          <a:solidFill>
                            <a:schemeClr val="tx1"/>
                          </a:solidFill>
                          <a:latin typeface="+mn-lt"/>
                        </a:rPr>
                        <a:t>27</a:t>
                      </a:r>
                    </a:p>
                  </a:txBody>
                  <a:tcPr marL="121920" marR="609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latin typeface="+mn-lt"/>
                        </a:rPr>
                        <a:t>33.600</a:t>
                      </a:r>
                      <a:endParaRPr lang="en-US" sz="1800" b="0" dirty="0">
                        <a:solidFill>
                          <a:schemeClr val="tx1"/>
                        </a:solidFill>
                        <a:latin typeface="+mn-lt"/>
                      </a:endParaRPr>
                    </a:p>
                  </a:txBody>
                  <a:tcPr marL="121920" marR="487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-6.600</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43.560</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1.296</a:t>
                      </a:r>
                    </a:p>
                  </a:txBody>
                  <a:tcPr marL="12192" marR="60960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269">
                <a:tc>
                  <a:txBody>
                    <a:bodyPr/>
                    <a:lstStyle/>
                    <a:p>
                      <a:pPr algn="ctr"/>
                      <a:r>
                        <a:rPr lang="en-US" sz="1800" b="0" dirty="0" smtClean="0">
                          <a:solidFill>
                            <a:schemeClr val="tx1"/>
                          </a:solidFill>
                        </a:rPr>
                        <a:t>Second-Good</a:t>
                      </a:r>
                      <a:endParaRPr lang="en-US" sz="1800" b="0" dirty="0">
                        <a:solidFill>
                          <a:schemeClr val="tx1"/>
                        </a:solidFill>
                      </a:endParaRPr>
                    </a:p>
                  </a:txBody>
                  <a:tcPr marL="121920" marR="121920"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sz="1800" b="0" baseline="0" dirty="0" smtClean="0">
                          <a:solidFill>
                            <a:schemeClr val="tx1"/>
                          </a:solidFill>
                          <a:latin typeface="+mn-lt"/>
                        </a:rPr>
                        <a:t>25</a:t>
                      </a:r>
                      <a:endParaRPr lang="en-US" sz="1800" b="0" baseline="0" dirty="0">
                        <a:solidFill>
                          <a:schemeClr val="tx1"/>
                        </a:solidFill>
                        <a:latin typeface="+mn-lt"/>
                      </a:endParaRPr>
                    </a:p>
                  </a:txBody>
                  <a:tcPr marL="121920" marR="609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latin typeface="+mn-lt"/>
                        </a:rPr>
                        <a:t>20.000</a:t>
                      </a:r>
                      <a:endParaRPr lang="en-US" sz="1800" b="0" dirty="0">
                        <a:solidFill>
                          <a:schemeClr val="tx1"/>
                        </a:solidFill>
                        <a:latin typeface="+mn-lt"/>
                      </a:endParaRPr>
                    </a:p>
                  </a:txBody>
                  <a:tcPr marL="121920" marR="487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5.000</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25.000</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1.250</a:t>
                      </a:r>
                    </a:p>
                  </a:txBody>
                  <a:tcPr marL="12192" marR="60960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269">
                <a:tc>
                  <a:txBody>
                    <a:bodyPr/>
                    <a:lstStyle/>
                    <a:p>
                      <a:pPr algn="ctr"/>
                      <a:r>
                        <a:rPr lang="en-US" sz="1800" b="0" dirty="0" smtClean="0">
                          <a:solidFill>
                            <a:schemeClr val="tx1"/>
                          </a:solidFill>
                        </a:rPr>
                        <a:t>Second-Poor</a:t>
                      </a:r>
                      <a:endParaRPr lang="en-US" sz="1800" b="0" dirty="0">
                        <a:solidFill>
                          <a:schemeClr val="tx1"/>
                        </a:solidFill>
                      </a:endParaRPr>
                    </a:p>
                  </a:txBody>
                  <a:tcPr marL="121920" marR="121920"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sz="1800" b="0" baseline="0" dirty="0" smtClean="0">
                          <a:solidFill>
                            <a:schemeClr val="tx1"/>
                          </a:solidFill>
                          <a:latin typeface="+mn-lt"/>
                        </a:rPr>
                        <a:t>12</a:t>
                      </a:r>
                      <a:endParaRPr lang="en-US" sz="1800" b="0" baseline="0" dirty="0">
                        <a:solidFill>
                          <a:schemeClr val="tx1"/>
                        </a:solidFill>
                        <a:latin typeface="+mn-lt"/>
                      </a:endParaRPr>
                    </a:p>
                  </a:txBody>
                  <a:tcPr marL="121920" marR="609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latin typeface="+mn-lt"/>
                        </a:rPr>
                        <a:t>10.400</a:t>
                      </a:r>
                      <a:endParaRPr lang="en-US" sz="1800" b="0" dirty="0">
                        <a:solidFill>
                          <a:schemeClr val="tx1"/>
                        </a:solidFill>
                        <a:latin typeface="+mn-lt"/>
                      </a:endParaRPr>
                    </a:p>
                  </a:txBody>
                  <a:tcPr marL="121920" marR="487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1.600</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2.560</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0.246</a:t>
                      </a:r>
                    </a:p>
                  </a:txBody>
                  <a:tcPr marL="12192" marR="60960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269">
                <a:tc>
                  <a:txBody>
                    <a:bodyPr/>
                    <a:lstStyle/>
                    <a:p>
                      <a:pPr algn="ctr"/>
                      <a:r>
                        <a:rPr lang="en-US" sz="1800" b="0" dirty="0" smtClean="0">
                          <a:solidFill>
                            <a:schemeClr val="tx1"/>
                          </a:solidFill>
                        </a:rPr>
                        <a:t>Third-Excellent</a:t>
                      </a:r>
                      <a:endParaRPr lang="en-US" sz="1800" b="0" dirty="0">
                        <a:solidFill>
                          <a:schemeClr val="tx1"/>
                        </a:solidFill>
                      </a:endParaRPr>
                    </a:p>
                  </a:txBody>
                  <a:tcPr marL="121920" marR="121920"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sz="1800" b="0" baseline="0" dirty="0" smtClean="0">
                          <a:solidFill>
                            <a:schemeClr val="tx1"/>
                          </a:solidFill>
                          <a:latin typeface="+mn-lt"/>
                        </a:rPr>
                        <a:t>22</a:t>
                      </a:r>
                      <a:endParaRPr lang="en-US" sz="1800" b="0" baseline="0" dirty="0">
                        <a:solidFill>
                          <a:schemeClr val="tx1"/>
                        </a:solidFill>
                        <a:latin typeface="+mn-lt"/>
                      </a:endParaRPr>
                    </a:p>
                  </a:txBody>
                  <a:tcPr marL="121920" marR="609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latin typeface="+mn-lt"/>
                        </a:rPr>
                        <a:t>19.950</a:t>
                      </a:r>
                      <a:endParaRPr lang="en-US" sz="1800" b="0" dirty="0">
                        <a:solidFill>
                          <a:schemeClr val="tx1"/>
                        </a:solidFill>
                        <a:latin typeface="+mn-lt"/>
                      </a:endParaRPr>
                    </a:p>
                  </a:txBody>
                  <a:tcPr marL="121920" marR="487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2.050</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4.203</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0.211</a:t>
                      </a:r>
                    </a:p>
                  </a:txBody>
                  <a:tcPr marL="12192" marR="60960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0269">
                <a:tc>
                  <a:txBody>
                    <a:bodyPr/>
                    <a:lstStyle/>
                    <a:p>
                      <a:pPr algn="ctr"/>
                      <a:r>
                        <a:rPr lang="en-US" sz="1800" b="0" dirty="0" smtClean="0">
                          <a:solidFill>
                            <a:schemeClr val="tx1"/>
                          </a:solidFill>
                        </a:rPr>
                        <a:t>Third-Good</a:t>
                      </a:r>
                      <a:endParaRPr lang="en-US" sz="1800" b="0" dirty="0">
                        <a:solidFill>
                          <a:schemeClr val="tx1"/>
                        </a:solidFill>
                      </a:endParaRPr>
                    </a:p>
                  </a:txBody>
                  <a:tcPr marL="121920" marR="121920"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latin typeface="+mn-lt"/>
                        </a:rPr>
                        <a:t>10</a:t>
                      </a:r>
                      <a:endParaRPr lang="en-US" sz="1800" b="0" dirty="0">
                        <a:solidFill>
                          <a:schemeClr val="tx1"/>
                        </a:solidFill>
                        <a:latin typeface="+mn-lt"/>
                      </a:endParaRPr>
                    </a:p>
                  </a:txBody>
                  <a:tcPr marL="121920" marR="609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latin typeface="+mn-lt"/>
                        </a:rPr>
                        <a:t>11.875</a:t>
                      </a:r>
                      <a:endParaRPr lang="en-US" sz="1800" b="0" dirty="0">
                        <a:solidFill>
                          <a:schemeClr val="tx1"/>
                        </a:solidFill>
                        <a:latin typeface="+mn-lt"/>
                      </a:endParaRPr>
                    </a:p>
                  </a:txBody>
                  <a:tcPr marL="121920" marR="487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-1.875</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3.516</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0.296</a:t>
                      </a:r>
                    </a:p>
                  </a:txBody>
                  <a:tcPr marL="12192" marR="60960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60">
                <a:tc>
                  <a:txBody>
                    <a:bodyPr/>
                    <a:lstStyle/>
                    <a:p>
                      <a:pPr algn="ctr"/>
                      <a:r>
                        <a:rPr lang="en-US" sz="1800" b="0" dirty="0" smtClean="0">
                          <a:solidFill>
                            <a:schemeClr val="tx1"/>
                          </a:solidFill>
                        </a:rPr>
                        <a:t>Third-Poor</a:t>
                      </a:r>
                      <a:endParaRPr lang="en-US" sz="1800" b="0" dirty="0">
                        <a:solidFill>
                          <a:schemeClr val="tx1"/>
                        </a:solidFill>
                      </a:endParaRPr>
                    </a:p>
                  </a:txBody>
                  <a:tcPr marL="121920" marR="121920"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latin typeface="+mn-lt"/>
                        </a:rPr>
                        <a:t>6</a:t>
                      </a:r>
                      <a:endParaRPr lang="en-US" sz="1800" b="0" dirty="0">
                        <a:solidFill>
                          <a:schemeClr val="tx1"/>
                        </a:solidFill>
                        <a:latin typeface="+mn-lt"/>
                      </a:endParaRPr>
                    </a:p>
                  </a:txBody>
                  <a:tcPr marL="121920" marR="6096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r>
                        <a:rPr lang="en-US" sz="1800" b="0" dirty="0" smtClean="0">
                          <a:solidFill>
                            <a:schemeClr val="tx1"/>
                          </a:solidFill>
                          <a:latin typeface="+mn-lt"/>
                        </a:rPr>
                        <a:t>6.175</a:t>
                      </a:r>
                      <a:endParaRPr lang="en-US" sz="1800" b="0" dirty="0">
                        <a:solidFill>
                          <a:schemeClr val="tx1"/>
                        </a:solidFill>
                        <a:latin typeface="+mn-lt"/>
                      </a:endParaRPr>
                    </a:p>
                  </a:txBody>
                  <a:tcPr marL="121920" marR="487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a:solidFill>
                            <a:srgbClr val="000000"/>
                          </a:solidFill>
                          <a:effectLst/>
                          <a:latin typeface="Arial"/>
                        </a:rPr>
                        <a:t>-0.175</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0.031</a:t>
                      </a: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0.005</a:t>
                      </a:r>
                    </a:p>
                  </a:txBody>
                  <a:tcPr marL="12192" marR="60960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16863">
                <a:tc>
                  <a:txBody>
                    <a:bodyPr/>
                    <a:lstStyle/>
                    <a:p>
                      <a:pPr algn="ctr"/>
                      <a:r>
                        <a:rPr lang="en-US" sz="1800" b="1" dirty="0" smtClean="0">
                          <a:solidFill>
                            <a:schemeClr val="tx1"/>
                          </a:solidFill>
                        </a:rPr>
                        <a:t>Total</a:t>
                      </a:r>
                      <a:endParaRPr lang="en-US" sz="1800" b="1" dirty="0">
                        <a:solidFill>
                          <a:schemeClr val="tx1"/>
                        </a:solidFill>
                      </a:endParaRPr>
                    </a:p>
                  </a:txBody>
                  <a:tcPr marL="121920" marR="121920"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endParaRPr lang="en-US" sz="1800" b="1" dirty="0">
                        <a:solidFill>
                          <a:schemeClr val="tx1"/>
                        </a:solidFill>
                        <a:latin typeface="+mn-lt"/>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91440" algn="r" defTabSz="457200">
                        <a:spcBef>
                          <a:spcPts val="0"/>
                        </a:spcBef>
                        <a:spcAft>
                          <a:spcPts val="0"/>
                        </a:spcAft>
                        <a:tabLst>
                          <a:tab pos="457200" algn="r"/>
                        </a:tabLst>
                      </a:pPr>
                      <a:endParaRPr lang="en-US" sz="1800" b="1" dirty="0">
                        <a:solidFill>
                          <a:schemeClr val="tx1"/>
                        </a:solidFill>
                        <a:latin typeface="+mn-lt"/>
                      </a:endParaRPr>
                    </a:p>
                  </a:txBody>
                  <a:tcPr marL="121920" marR="4876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1800" b="0" i="0" u="none" strike="noStrike">
                        <a:solidFill>
                          <a:srgbClr val="000000"/>
                        </a:solidFill>
                        <a:effectLst/>
                        <a:latin typeface="Arial"/>
                      </a:endParaRP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1800" b="0" i="0" u="none" strike="noStrike" dirty="0">
                        <a:solidFill>
                          <a:srgbClr val="000000"/>
                        </a:solidFill>
                        <a:effectLst/>
                        <a:latin typeface="Arial"/>
                      </a:endParaRPr>
                    </a:p>
                  </a:txBody>
                  <a:tcPr marL="12192" marR="48768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b="0" i="0" u="none" strike="noStrike" dirty="0">
                          <a:solidFill>
                            <a:srgbClr val="000000"/>
                          </a:solidFill>
                          <a:effectLst/>
                          <a:latin typeface="Arial"/>
                        </a:rPr>
                        <a:t>4.738</a:t>
                      </a:r>
                    </a:p>
                  </a:txBody>
                  <a:tcPr marL="12192" marR="609600" marT="9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79962" name="Object 3"/>
          <p:cNvGraphicFramePr>
            <a:graphicFrameLocks noChangeAspect="1"/>
          </p:cNvGraphicFramePr>
          <p:nvPr/>
        </p:nvGraphicFramePr>
        <p:xfrm>
          <a:off x="6705600" y="5791200"/>
          <a:ext cx="3143251" cy="635000"/>
        </p:xfrm>
        <a:graphic>
          <a:graphicData uri="http://schemas.openxmlformats.org/presentationml/2006/ole">
            <p:oleObj spid="_x0000_s1289218" name="Equation" r:id="rId3" imgW="1701800" imgH="457200" progId="">
              <p:embed/>
            </p:oleObj>
          </a:graphicData>
        </a:graphic>
      </p:graphicFrame>
      <p:graphicFrame>
        <p:nvGraphicFramePr>
          <p:cNvPr id="79963" name="Object 4"/>
          <p:cNvGraphicFramePr>
            <a:graphicFrameLocks noChangeAspect="1"/>
          </p:cNvGraphicFramePr>
          <p:nvPr/>
        </p:nvGraphicFramePr>
        <p:xfrm>
          <a:off x="7291917" y="1199445"/>
          <a:ext cx="531283" cy="457200"/>
        </p:xfrm>
        <a:graphic>
          <a:graphicData uri="http://schemas.openxmlformats.org/presentationml/2006/ole">
            <p:oleObj spid="_x0000_s1289219" name="Equation" r:id="rId4" imgW="203112" imgH="228501" progId="">
              <p:embed/>
            </p:oleObj>
          </a:graphicData>
        </a:graphic>
      </p:graphicFrame>
      <p:cxnSp>
        <p:nvCxnSpPr>
          <p:cNvPr id="6" name="Straight Arrow Connector 5"/>
          <p:cNvCxnSpPr/>
          <p:nvPr/>
        </p:nvCxnSpPr>
        <p:spPr>
          <a:xfrm flipV="1">
            <a:off x="9874251" y="6019800"/>
            <a:ext cx="508000" cy="762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0363200" y="5791200"/>
            <a:ext cx="132080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2886" y="570971"/>
            <a:ext cx="4879975" cy="309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62826" y="327378"/>
            <a:ext cx="3543300" cy="314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80"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the Independence of Two Variables</a:t>
            </a:r>
          </a:p>
        </p:txBody>
      </p:sp>
      <p:sp>
        <p:nvSpPr>
          <p:cNvPr id="80899" name="Content Placeholder 2"/>
          <p:cNvSpPr>
            <a:spLocks noGrp="1"/>
          </p:cNvSpPr>
          <p:nvPr>
            <p:ph idx="1"/>
          </p:nvPr>
        </p:nvSpPr>
        <p:spPr>
          <a:xfrm>
            <a:off x="609600" y="1295400"/>
            <a:ext cx="10972800" cy="4876800"/>
          </a:xfrm>
        </p:spPr>
        <p:txBody>
          <a:bodyPr/>
          <a:lstStyle/>
          <a:p>
            <a:pPr>
              <a:spcBef>
                <a:spcPts val="1800"/>
              </a:spcBef>
              <a:buFontTx/>
              <a:buNone/>
            </a:pPr>
            <a:r>
              <a:rPr lang="en-US" sz="2400" b="1" dirty="0" smtClean="0">
                <a:solidFill>
                  <a:srgbClr val="00B400"/>
                </a:solidFill>
              </a:rPr>
              <a:t>Step 4: </a:t>
            </a:r>
            <a:r>
              <a:rPr lang="en-US" sz="2400" b="1" dirty="0" smtClean="0"/>
              <a:t>Determine the chi-square critical value, </a:t>
            </a:r>
          </a:p>
          <a:p>
            <a:pPr>
              <a:lnSpc>
                <a:spcPct val="100000"/>
              </a:lnSpc>
              <a:spcBef>
                <a:spcPts val="1200"/>
              </a:spcBef>
              <a:spcAft>
                <a:spcPts val="600"/>
              </a:spcAft>
            </a:pPr>
            <a:r>
              <a:rPr lang="en-US" sz="2400" dirty="0" smtClean="0"/>
              <a:t>The chi-square test of independence has degrees of freedom </a:t>
            </a:r>
          </a:p>
          <a:p>
            <a:pPr>
              <a:lnSpc>
                <a:spcPct val="100000"/>
              </a:lnSpc>
              <a:spcBef>
                <a:spcPts val="1200"/>
              </a:spcBef>
              <a:spcAft>
                <a:spcPts val="600"/>
              </a:spcAft>
              <a:buFontTx/>
              <a:buNone/>
            </a:pPr>
            <a:r>
              <a:rPr lang="en-US" sz="2400" dirty="0" smtClean="0"/>
              <a:t>		            </a:t>
            </a:r>
            <a:r>
              <a:rPr lang="en-US" sz="2400" i="1" dirty="0" err="1" smtClean="0"/>
              <a:t>df</a:t>
            </a:r>
            <a:r>
              <a:rPr lang="en-US" sz="2400" dirty="0" smtClean="0"/>
              <a:t> = (</a:t>
            </a:r>
            <a:r>
              <a:rPr lang="en-US" sz="2400" i="1" dirty="0" smtClean="0"/>
              <a:t>r </a:t>
            </a:r>
            <a:r>
              <a:rPr lang="en-US" sz="2400" dirty="0" smtClean="0"/>
              <a:t>– 1)(</a:t>
            </a:r>
            <a:r>
              <a:rPr lang="en-US" sz="2400" i="1" dirty="0" smtClean="0"/>
              <a:t>c</a:t>
            </a:r>
            <a:r>
              <a:rPr lang="en-US" sz="2400" dirty="0" smtClean="0"/>
              <a:t> – 1)</a:t>
            </a:r>
          </a:p>
          <a:p>
            <a:pPr>
              <a:lnSpc>
                <a:spcPct val="100000"/>
              </a:lnSpc>
              <a:spcBef>
                <a:spcPts val="1200"/>
              </a:spcBef>
              <a:spcAft>
                <a:spcPts val="600"/>
              </a:spcAft>
              <a:buFontTx/>
              <a:buNone/>
            </a:pPr>
            <a:r>
              <a:rPr lang="en-US" sz="1800" dirty="0" smtClean="0"/>
              <a:t>	</a:t>
            </a:r>
            <a:r>
              <a:rPr lang="en-US" sz="2000" dirty="0" smtClean="0"/>
              <a:t>where:   </a:t>
            </a:r>
            <a:r>
              <a:rPr lang="en-US" sz="2000" i="1" dirty="0" smtClean="0"/>
              <a:t>r </a:t>
            </a:r>
            <a:r>
              <a:rPr lang="en-US" sz="2000" dirty="0" smtClean="0"/>
              <a:t>= The number of rows in the contingency table</a:t>
            </a:r>
          </a:p>
          <a:p>
            <a:pPr>
              <a:lnSpc>
                <a:spcPct val="100000"/>
              </a:lnSpc>
              <a:spcBef>
                <a:spcPct val="0"/>
              </a:spcBef>
              <a:spcAft>
                <a:spcPts val="600"/>
              </a:spcAft>
              <a:buFontTx/>
              <a:buNone/>
            </a:pPr>
            <a:r>
              <a:rPr lang="en-US" sz="2000" i="1" dirty="0" smtClean="0"/>
              <a:t>		   c </a:t>
            </a:r>
            <a:r>
              <a:rPr lang="en-US" sz="2000" dirty="0" smtClean="0"/>
              <a:t>= The number of columns in the contingency table</a:t>
            </a:r>
          </a:p>
          <a:p>
            <a:pPr>
              <a:lnSpc>
                <a:spcPct val="100000"/>
              </a:lnSpc>
              <a:spcBef>
                <a:spcPts val="1200"/>
              </a:spcBef>
              <a:spcAft>
                <a:spcPts val="600"/>
              </a:spcAft>
            </a:pPr>
            <a:r>
              <a:rPr lang="en-US" sz="2400" dirty="0" smtClean="0"/>
              <a:t>In this example, </a:t>
            </a:r>
            <a:r>
              <a:rPr lang="en-US" sz="2400" i="1" dirty="0" smtClean="0"/>
              <a:t>r</a:t>
            </a:r>
            <a:r>
              <a:rPr lang="en-US" sz="2400" dirty="0" smtClean="0"/>
              <a:t> = 3 and </a:t>
            </a:r>
            <a:r>
              <a:rPr lang="en-US" sz="2400" i="1" dirty="0" smtClean="0"/>
              <a:t>c</a:t>
            </a:r>
            <a:r>
              <a:rPr lang="en-US" sz="2400" dirty="0" smtClean="0"/>
              <a:t> = 3, so </a:t>
            </a:r>
          </a:p>
          <a:p>
            <a:pPr>
              <a:lnSpc>
                <a:spcPct val="100000"/>
              </a:lnSpc>
              <a:spcBef>
                <a:spcPts val="1200"/>
              </a:spcBef>
              <a:spcAft>
                <a:spcPts val="600"/>
              </a:spcAft>
              <a:buFontTx/>
              <a:buNone/>
            </a:pPr>
            <a:r>
              <a:rPr lang="en-US" sz="2400" dirty="0" smtClean="0"/>
              <a:t>		</a:t>
            </a:r>
            <a:r>
              <a:rPr lang="en-US" sz="2400" i="1" dirty="0" err="1" smtClean="0"/>
              <a:t>df</a:t>
            </a:r>
            <a:r>
              <a:rPr lang="en-US" sz="2400" dirty="0" smtClean="0"/>
              <a:t> = (</a:t>
            </a:r>
            <a:r>
              <a:rPr lang="en-US" sz="2400" i="1" dirty="0" smtClean="0"/>
              <a:t>r </a:t>
            </a:r>
            <a:r>
              <a:rPr lang="en-US" sz="2400" dirty="0" smtClean="0"/>
              <a:t>– 1)(</a:t>
            </a:r>
            <a:r>
              <a:rPr lang="en-US" sz="2400" i="1" dirty="0" smtClean="0"/>
              <a:t>c</a:t>
            </a:r>
            <a:r>
              <a:rPr lang="en-US" sz="2400" dirty="0" smtClean="0"/>
              <a:t> – 1) = (3 – 1)(3 – 1) = 4</a:t>
            </a:r>
          </a:p>
          <a:p>
            <a:pPr lvl="1">
              <a:lnSpc>
                <a:spcPct val="100000"/>
              </a:lnSpc>
              <a:spcBef>
                <a:spcPts val="2400"/>
              </a:spcBef>
              <a:spcAft>
                <a:spcPts val="600"/>
              </a:spcAft>
            </a:pPr>
            <a:r>
              <a:rPr lang="en-US" sz="2000" dirty="0" smtClean="0"/>
              <a:t>For </a:t>
            </a:r>
            <a:r>
              <a:rPr lang="el-GR" sz="2000" i="1" dirty="0" smtClean="0"/>
              <a:t>α</a:t>
            </a:r>
            <a:r>
              <a:rPr lang="en-US" sz="2000" dirty="0" smtClean="0"/>
              <a:t> = 0.05 and </a:t>
            </a:r>
            <a:r>
              <a:rPr lang="en-US" sz="2000" i="1" dirty="0" err="1" smtClean="0"/>
              <a:t>df</a:t>
            </a:r>
            <a:r>
              <a:rPr lang="en-US" sz="2000" i="1" dirty="0" smtClean="0"/>
              <a:t> </a:t>
            </a:r>
            <a:r>
              <a:rPr lang="en-US" sz="2000" dirty="0" smtClean="0"/>
              <a:t>= 4, </a:t>
            </a:r>
          </a:p>
        </p:txBody>
      </p:sp>
      <p:graphicFrame>
        <p:nvGraphicFramePr>
          <p:cNvPr id="80900" name="Object 2"/>
          <p:cNvGraphicFramePr>
            <a:graphicFrameLocks noChangeAspect="1"/>
          </p:cNvGraphicFramePr>
          <p:nvPr/>
        </p:nvGraphicFramePr>
        <p:xfrm>
          <a:off x="7540272" y="1275644"/>
          <a:ext cx="531283" cy="482600"/>
        </p:xfrm>
        <a:graphic>
          <a:graphicData uri="http://schemas.openxmlformats.org/presentationml/2006/ole">
            <p:oleObj spid="_x0000_s1290242" name="Equation" r:id="rId3" imgW="203112" imgH="241195" progId="">
              <p:embed/>
            </p:oleObj>
          </a:graphicData>
        </a:graphic>
      </p:graphicFrame>
      <p:graphicFrame>
        <p:nvGraphicFramePr>
          <p:cNvPr id="80901" name="Object 1"/>
          <p:cNvGraphicFramePr>
            <a:graphicFrameLocks noChangeAspect="1"/>
          </p:cNvGraphicFramePr>
          <p:nvPr/>
        </p:nvGraphicFramePr>
        <p:xfrm>
          <a:off x="4876800" y="5181601"/>
          <a:ext cx="1828800" cy="442913"/>
        </p:xfrm>
        <a:graphic>
          <a:graphicData uri="http://schemas.openxmlformats.org/presentationml/2006/ole">
            <p:oleObj spid="_x0000_s1290243" name="Equation" r:id="rId4" imgW="761669" imgH="241195" progId="">
              <p:embed/>
            </p:oleObj>
          </a:graphicData>
        </a:graphic>
      </p:graphicFrame>
      <p:sp>
        <p:nvSpPr>
          <p:cNvPr id="3" name="Oval 2"/>
          <p:cNvSpPr/>
          <p:nvPr/>
        </p:nvSpPr>
        <p:spPr>
          <a:xfrm>
            <a:off x="4775200" y="5029200"/>
            <a:ext cx="2032000" cy="762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23"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the Independence of Two Variables</a:t>
            </a:r>
          </a:p>
        </p:txBody>
      </p:sp>
      <p:sp>
        <p:nvSpPr>
          <p:cNvPr id="81923" name="Content Placeholder 2"/>
          <p:cNvSpPr>
            <a:spLocks noGrp="1"/>
          </p:cNvSpPr>
          <p:nvPr>
            <p:ph idx="1"/>
          </p:nvPr>
        </p:nvSpPr>
        <p:spPr>
          <a:xfrm>
            <a:off x="609600" y="1295400"/>
            <a:ext cx="10972800" cy="1143000"/>
          </a:xfrm>
        </p:spPr>
        <p:txBody>
          <a:bodyPr/>
          <a:lstStyle/>
          <a:p>
            <a:pPr>
              <a:spcBef>
                <a:spcPts val="1800"/>
              </a:spcBef>
              <a:buFontTx/>
              <a:buNone/>
            </a:pPr>
            <a:r>
              <a:rPr lang="en-US" sz="2400" b="1" dirty="0" smtClean="0">
                <a:solidFill>
                  <a:srgbClr val="00B400"/>
                </a:solidFill>
              </a:rPr>
              <a:t>Step 5: </a:t>
            </a:r>
            <a:r>
              <a:rPr lang="en-US" sz="2400" b="1" dirty="0" smtClean="0"/>
              <a:t>Compare the test statistic      with the critical value </a:t>
            </a:r>
          </a:p>
        </p:txBody>
      </p:sp>
      <p:graphicFrame>
        <p:nvGraphicFramePr>
          <p:cNvPr id="81924" name="Object 2"/>
          <p:cNvGraphicFramePr>
            <a:graphicFrameLocks noChangeAspect="1"/>
          </p:cNvGraphicFramePr>
          <p:nvPr/>
        </p:nvGraphicFramePr>
        <p:xfrm>
          <a:off x="9233606" y="1210733"/>
          <a:ext cx="531283" cy="482600"/>
        </p:xfrm>
        <a:graphic>
          <a:graphicData uri="http://schemas.openxmlformats.org/presentationml/2006/ole">
            <p:oleObj spid="_x0000_s1291266" name="Equation" r:id="rId3" imgW="203112" imgH="241195" progId="">
              <p:embed/>
            </p:oleObj>
          </a:graphicData>
        </a:graphic>
      </p:graphicFrame>
      <p:graphicFrame>
        <p:nvGraphicFramePr>
          <p:cNvPr id="81925" name="Object 1"/>
          <p:cNvGraphicFramePr>
            <a:graphicFrameLocks noChangeAspect="1"/>
          </p:cNvGraphicFramePr>
          <p:nvPr/>
        </p:nvGraphicFramePr>
        <p:xfrm>
          <a:off x="5598583" y="1275645"/>
          <a:ext cx="531283" cy="508000"/>
        </p:xfrm>
        <a:graphic>
          <a:graphicData uri="http://schemas.openxmlformats.org/presentationml/2006/ole">
            <p:oleObj spid="_x0000_s1291267" name="Equation" r:id="rId4" imgW="203024" imgH="253780" progId="">
              <p:embed/>
            </p:oleObj>
          </a:graphicData>
        </a:graphic>
      </p:graphicFrame>
      <p:sp>
        <p:nvSpPr>
          <p:cNvPr id="81926" name="Freeform 8"/>
          <p:cNvSpPr>
            <a:spLocks/>
          </p:cNvSpPr>
          <p:nvPr/>
        </p:nvSpPr>
        <p:spPr bwMode="auto">
          <a:xfrm>
            <a:off x="3141134" y="4002088"/>
            <a:ext cx="2074333" cy="244475"/>
          </a:xfrm>
          <a:custGeom>
            <a:avLst/>
            <a:gdLst>
              <a:gd name="T0" fmla="*/ 2147483647 w 980"/>
              <a:gd name="T1" fmla="*/ 2147483647 h 154"/>
              <a:gd name="T2" fmla="*/ 0 w 980"/>
              <a:gd name="T3" fmla="*/ 0 h 154"/>
              <a:gd name="T4" fmla="*/ 2147483647 w 980"/>
              <a:gd name="T5" fmla="*/ 2147483647 h 154"/>
              <a:gd name="T6" fmla="*/ 2147483647 w 980"/>
              <a:gd name="T7" fmla="*/ 2147483647 h 154"/>
              <a:gd name="T8" fmla="*/ 2147483647 w 980"/>
              <a:gd name="T9" fmla="*/ 2147483647 h 154"/>
              <a:gd name="T10" fmla="*/ 2147483647 w 980"/>
              <a:gd name="T11" fmla="*/ 2147483647 h 154"/>
              <a:gd name="T12" fmla="*/ 2147483647 w 980"/>
              <a:gd name="T13" fmla="*/ 2147483647 h 154"/>
              <a:gd name="T14" fmla="*/ 2147483647 w 980"/>
              <a:gd name="T15" fmla="*/ 2147483647 h 154"/>
              <a:gd name="T16" fmla="*/ 2147483647 w 980"/>
              <a:gd name="T17" fmla="*/ 2147483647 h 154"/>
              <a:gd name="T18" fmla="*/ 2147483647 w 980"/>
              <a:gd name="T19" fmla="*/ 2147483647 h 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0" h="154">
                <a:moveTo>
                  <a:pt x="4" y="154"/>
                </a:moveTo>
                <a:lnTo>
                  <a:pt x="0" y="0"/>
                </a:lnTo>
                <a:lnTo>
                  <a:pt x="83" y="39"/>
                </a:lnTo>
                <a:lnTo>
                  <a:pt x="154" y="61"/>
                </a:lnTo>
                <a:lnTo>
                  <a:pt x="209" y="76"/>
                </a:lnTo>
                <a:lnTo>
                  <a:pt x="283" y="91"/>
                </a:lnTo>
                <a:lnTo>
                  <a:pt x="428" y="111"/>
                </a:lnTo>
                <a:lnTo>
                  <a:pt x="592" y="126"/>
                </a:lnTo>
                <a:lnTo>
                  <a:pt x="979" y="141"/>
                </a:lnTo>
                <a:lnTo>
                  <a:pt x="980" y="154"/>
                </a:lnTo>
              </a:path>
            </a:pathLst>
          </a:custGeom>
          <a:solidFill>
            <a:srgbClr val="FFC000"/>
          </a:solidFill>
          <a:ln w="9525">
            <a:noFill/>
            <a:round/>
            <a:headEnd/>
            <a:tailEnd/>
          </a:ln>
        </p:spPr>
        <p:txBody>
          <a:bodyPr wrap="none"/>
          <a:lstStyle/>
          <a:p>
            <a:endParaRPr lang="en-US"/>
          </a:p>
        </p:txBody>
      </p:sp>
      <p:sp>
        <p:nvSpPr>
          <p:cNvPr id="81927" name="Freeform 9"/>
          <p:cNvSpPr>
            <a:spLocks/>
          </p:cNvSpPr>
          <p:nvPr/>
        </p:nvSpPr>
        <p:spPr bwMode="auto">
          <a:xfrm>
            <a:off x="903818" y="2636839"/>
            <a:ext cx="4684183" cy="1614487"/>
          </a:xfrm>
          <a:custGeom>
            <a:avLst/>
            <a:gdLst>
              <a:gd name="T0" fmla="*/ 0 w 3388"/>
              <a:gd name="T1" fmla="*/ 0 h 1023"/>
              <a:gd name="T2" fmla="*/ 0 w 3388"/>
              <a:gd name="T3" fmla="*/ 2147483647 h 1023"/>
              <a:gd name="T4" fmla="*/ 2147483647 w 3388"/>
              <a:gd name="T5" fmla="*/ 2147483647 h 1023"/>
              <a:gd name="T6" fmla="*/ 0 60000 65536"/>
              <a:gd name="T7" fmla="*/ 0 60000 65536"/>
              <a:gd name="T8" fmla="*/ 0 60000 65536"/>
            </a:gdLst>
            <a:ahLst/>
            <a:cxnLst>
              <a:cxn ang="T6">
                <a:pos x="T0" y="T1"/>
              </a:cxn>
              <a:cxn ang="T7">
                <a:pos x="T2" y="T3"/>
              </a:cxn>
              <a:cxn ang="T8">
                <a:pos x="T4" y="T5"/>
              </a:cxn>
            </a:cxnLst>
            <a:rect l="0" t="0" r="r" b="b"/>
            <a:pathLst>
              <a:path w="3388" h="1023">
                <a:moveTo>
                  <a:pt x="0" y="0"/>
                </a:moveTo>
                <a:lnTo>
                  <a:pt x="0" y="1022"/>
                </a:lnTo>
                <a:lnTo>
                  <a:pt x="3387" y="1022"/>
                </a:lnTo>
              </a:path>
            </a:pathLst>
          </a:custGeom>
          <a:noFill/>
          <a:ln w="25400" cap="rnd" cmpd="sng">
            <a:solidFill>
              <a:schemeClr val="tx1"/>
            </a:solidFill>
            <a:prstDash val="solid"/>
            <a:round/>
            <a:headEnd type="none" w="sm" len="sm"/>
            <a:tailEnd type="none" w="sm" len="sm"/>
          </a:ln>
          <a:effectLst/>
        </p:spPr>
        <p:txBody>
          <a:bodyPr/>
          <a:lstStyle/>
          <a:p>
            <a:endParaRPr lang="en-US"/>
          </a:p>
        </p:txBody>
      </p:sp>
      <p:sp>
        <p:nvSpPr>
          <p:cNvPr id="81928" name="Rectangle 10"/>
          <p:cNvSpPr>
            <a:spLocks noChangeArrowheads="1"/>
          </p:cNvSpPr>
          <p:nvPr/>
        </p:nvSpPr>
        <p:spPr bwMode="auto">
          <a:xfrm>
            <a:off x="609600" y="4022726"/>
            <a:ext cx="609600" cy="638175"/>
          </a:xfrm>
          <a:prstGeom prst="rect">
            <a:avLst/>
          </a:prstGeom>
          <a:noFill/>
          <a:ln w="9525">
            <a:noFill/>
            <a:miter lim="800000"/>
            <a:headEnd/>
            <a:tailEnd/>
          </a:ln>
          <a:effectLst/>
        </p:spPr>
        <p:txBody>
          <a:bodyPr lIns="90488" tIns="44450" rIns="90488" bIns="44450">
            <a:spAutoFit/>
          </a:bodyPr>
          <a:lstStyle/>
          <a:p>
            <a:pPr>
              <a:spcBef>
                <a:spcPct val="50000"/>
              </a:spcBef>
            </a:pPr>
            <a:r>
              <a:rPr lang="en-US"/>
              <a:t>0</a:t>
            </a:r>
            <a:r>
              <a:rPr lang="en-US" sz="3600" b="1">
                <a:latin typeface="Times New Roman" pitchFamily="18" charset="0"/>
              </a:rPr>
              <a:t> </a:t>
            </a:r>
          </a:p>
        </p:txBody>
      </p:sp>
      <p:sp>
        <p:nvSpPr>
          <p:cNvPr id="81929" name="Freeform 12"/>
          <p:cNvSpPr>
            <a:spLocks/>
          </p:cNvSpPr>
          <p:nvPr/>
        </p:nvSpPr>
        <p:spPr bwMode="auto">
          <a:xfrm>
            <a:off x="914400" y="2651125"/>
            <a:ext cx="4572000" cy="1620838"/>
          </a:xfrm>
          <a:custGeom>
            <a:avLst/>
            <a:gdLst>
              <a:gd name="T0" fmla="*/ 0 w 3492"/>
              <a:gd name="T1" fmla="*/ 2147483647 h 1021"/>
              <a:gd name="T2" fmla="*/ 2147483647 w 3492"/>
              <a:gd name="T3" fmla="*/ 2147483647 h 1021"/>
              <a:gd name="T4" fmla="*/ 2147483647 w 3492"/>
              <a:gd name="T5" fmla="*/ 2147483647 h 1021"/>
              <a:gd name="T6" fmla="*/ 2147483647 w 3492"/>
              <a:gd name="T7" fmla="*/ 2147483647 h 1021"/>
              <a:gd name="T8" fmla="*/ 2147483647 w 3492"/>
              <a:gd name="T9" fmla="*/ 2147483647 h 10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2" h="1021">
                <a:moveTo>
                  <a:pt x="0" y="1011"/>
                </a:moveTo>
                <a:cubicBezTo>
                  <a:pt x="27" y="982"/>
                  <a:pt x="43" y="1005"/>
                  <a:pt x="162" y="837"/>
                </a:cubicBezTo>
                <a:cubicBezTo>
                  <a:pt x="281" y="669"/>
                  <a:pt x="453" y="0"/>
                  <a:pt x="714" y="3"/>
                </a:cubicBezTo>
                <a:cubicBezTo>
                  <a:pt x="975" y="6"/>
                  <a:pt x="1265" y="689"/>
                  <a:pt x="1728" y="855"/>
                </a:cubicBezTo>
                <a:cubicBezTo>
                  <a:pt x="2191" y="1021"/>
                  <a:pt x="3125" y="969"/>
                  <a:pt x="3492" y="999"/>
                </a:cubicBezTo>
              </a:path>
            </a:pathLst>
          </a:custGeom>
          <a:noFill/>
          <a:ln w="38100" cap="flat" cmpd="sng">
            <a:solidFill>
              <a:srgbClr val="00B400"/>
            </a:solidFill>
            <a:prstDash val="solid"/>
            <a:miter lim="800000"/>
            <a:headEnd type="none" w="med" len="med"/>
            <a:tailEnd type="none" w="med" len="med"/>
          </a:ln>
          <a:effectLst/>
        </p:spPr>
        <p:txBody>
          <a:bodyPr wrap="none"/>
          <a:lstStyle/>
          <a:p>
            <a:endParaRPr lang="en-US"/>
          </a:p>
        </p:txBody>
      </p:sp>
      <p:sp>
        <p:nvSpPr>
          <p:cNvPr id="81930" name="Line 13"/>
          <p:cNvSpPr>
            <a:spLocks noChangeShapeType="1"/>
          </p:cNvSpPr>
          <p:nvPr/>
        </p:nvSpPr>
        <p:spPr bwMode="auto">
          <a:xfrm>
            <a:off x="3149600" y="4022725"/>
            <a:ext cx="2117" cy="228600"/>
          </a:xfrm>
          <a:prstGeom prst="line">
            <a:avLst/>
          </a:prstGeom>
          <a:noFill/>
          <a:ln w="19050">
            <a:solidFill>
              <a:schemeClr val="tx1"/>
            </a:solidFill>
            <a:miter lim="800000"/>
            <a:headEnd/>
            <a:tailEnd/>
          </a:ln>
          <a:effectLst/>
        </p:spPr>
        <p:txBody>
          <a:bodyPr wrap="none"/>
          <a:lstStyle/>
          <a:p>
            <a:endParaRPr lang="en-US"/>
          </a:p>
        </p:txBody>
      </p:sp>
      <p:sp>
        <p:nvSpPr>
          <p:cNvPr id="81931" name="Line 14"/>
          <p:cNvSpPr>
            <a:spLocks noChangeShapeType="1"/>
          </p:cNvSpPr>
          <p:nvPr/>
        </p:nvSpPr>
        <p:spPr bwMode="auto">
          <a:xfrm flipH="1">
            <a:off x="3556000" y="3794125"/>
            <a:ext cx="101600" cy="304800"/>
          </a:xfrm>
          <a:prstGeom prst="line">
            <a:avLst/>
          </a:prstGeom>
          <a:noFill/>
          <a:ln w="9525">
            <a:solidFill>
              <a:schemeClr val="tx1"/>
            </a:solidFill>
            <a:miter lim="800000"/>
            <a:headEnd/>
            <a:tailEnd type="triangle" w="med" len="med"/>
          </a:ln>
          <a:effectLst/>
        </p:spPr>
        <p:txBody>
          <a:bodyPr wrap="none"/>
          <a:lstStyle/>
          <a:p>
            <a:endParaRPr lang="en-US"/>
          </a:p>
        </p:txBody>
      </p:sp>
      <p:sp>
        <p:nvSpPr>
          <p:cNvPr id="81932" name="Text Box 15"/>
          <p:cNvSpPr txBox="1">
            <a:spLocks noChangeArrowheads="1"/>
          </p:cNvSpPr>
          <p:nvPr/>
        </p:nvSpPr>
        <p:spPr bwMode="auto">
          <a:xfrm>
            <a:off x="3454400" y="3489325"/>
            <a:ext cx="1524000" cy="400050"/>
          </a:xfrm>
          <a:prstGeom prst="rect">
            <a:avLst/>
          </a:prstGeom>
          <a:noFill/>
          <a:ln w="9525">
            <a:noFill/>
            <a:miter lim="800000"/>
            <a:headEnd/>
            <a:tailEnd/>
          </a:ln>
          <a:effectLst/>
        </p:spPr>
        <p:txBody>
          <a:bodyPr>
            <a:spAutoFit/>
          </a:bodyPr>
          <a:lstStyle/>
          <a:p>
            <a:pPr eaLnBrk="1" hangingPunct="1">
              <a:spcBef>
                <a:spcPct val="50000"/>
              </a:spcBef>
            </a:pPr>
            <a:r>
              <a:rPr lang="en-US" sz="2000" i="1">
                <a:sym typeface="Symbol" pitchFamily="18" charset="2"/>
              </a:rPr>
              <a:t></a:t>
            </a:r>
            <a:r>
              <a:rPr lang="en-US" sz="2000">
                <a:sym typeface="Symbol" pitchFamily="18" charset="2"/>
              </a:rPr>
              <a:t> = 0.05</a:t>
            </a:r>
            <a:endParaRPr lang="en-US" sz="2000" baseline="-25000">
              <a:sym typeface="Symbol" pitchFamily="18" charset="2"/>
            </a:endParaRPr>
          </a:p>
        </p:txBody>
      </p:sp>
      <p:sp>
        <p:nvSpPr>
          <p:cNvPr id="81933" name="Line 17"/>
          <p:cNvSpPr>
            <a:spLocks noChangeShapeType="1"/>
          </p:cNvSpPr>
          <p:nvPr/>
        </p:nvSpPr>
        <p:spPr bwMode="auto">
          <a:xfrm flipV="1">
            <a:off x="3149600" y="4251325"/>
            <a:ext cx="0" cy="6858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81934" name="Line 18"/>
          <p:cNvSpPr>
            <a:spLocks noChangeShapeType="1"/>
          </p:cNvSpPr>
          <p:nvPr/>
        </p:nvSpPr>
        <p:spPr bwMode="auto">
          <a:xfrm flipH="1">
            <a:off x="1016000" y="4389438"/>
            <a:ext cx="21336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81935" name="Line 19"/>
          <p:cNvSpPr>
            <a:spLocks noChangeShapeType="1"/>
          </p:cNvSpPr>
          <p:nvPr/>
        </p:nvSpPr>
        <p:spPr bwMode="auto">
          <a:xfrm flipH="1">
            <a:off x="3149600" y="4389438"/>
            <a:ext cx="1930400" cy="0"/>
          </a:xfrm>
          <a:prstGeom prst="line">
            <a:avLst/>
          </a:prstGeom>
          <a:noFill/>
          <a:ln w="9525">
            <a:solidFill>
              <a:schemeClr val="tx1"/>
            </a:solidFill>
            <a:miter lim="800000"/>
            <a:headEnd type="triangle" w="med" len="med"/>
            <a:tailEnd type="triangle" w="med" len="med"/>
          </a:ln>
          <a:effectLst/>
        </p:spPr>
        <p:txBody>
          <a:bodyPr wrap="none"/>
          <a:lstStyle/>
          <a:p>
            <a:endParaRPr lang="en-US"/>
          </a:p>
        </p:txBody>
      </p:sp>
      <p:sp>
        <p:nvSpPr>
          <p:cNvPr id="81936" name="Rectangle 20"/>
          <p:cNvSpPr>
            <a:spLocks noChangeArrowheads="1"/>
          </p:cNvSpPr>
          <p:nvPr/>
        </p:nvSpPr>
        <p:spPr bwMode="auto">
          <a:xfrm>
            <a:off x="3454400" y="4403725"/>
            <a:ext cx="1320800" cy="304800"/>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Reject </a:t>
            </a:r>
            <a:r>
              <a:rPr lang="en-US" sz="1400" i="1"/>
              <a:t>H</a:t>
            </a:r>
            <a:r>
              <a:rPr lang="en-US" sz="1400" baseline="-25000"/>
              <a:t>0</a:t>
            </a:r>
          </a:p>
        </p:txBody>
      </p:sp>
      <p:sp>
        <p:nvSpPr>
          <p:cNvPr id="81937" name="Rectangle 21"/>
          <p:cNvSpPr>
            <a:spLocks noChangeArrowheads="1"/>
          </p:cNvSpPr>
          <p:nvPr/>
        </p:nvSpPr>
        <p:spPr bwMode="auto">
          <a:xfrm>
            <a:off x="1422400" y="4403726"/>
            <a:ext cx="1219200" cy="455613"/>
          </a:xfrm>
          <a:prstGeom prst="rect">
            <a:avLst/>
          </a:prstGeom>
          <a:noFill/>
          <a:ln w="9525">
            <a:noFill/>
            <a:miter lim="800000"/>
            <a:headEnd/>
            <a:tailEnd/>
          </a:ln>
          <a:effectLst/>
        </p:spPr>
        <p:txBody>
          <a:bodyPr lIns="90488" tIns="44450" rIns="90488" bIns="44450">
            <a:spAutoFit/>
          </a:bodyPr>
          <a:lstStyle/>
          <a:p>
            <a:pPr>
              <a:spcBef>
                <a:spcPct val="50000"/>
              </a:spcBef>
            </a:pPr>
            <a:r>
              <a:rPr lang="en-US" sz="1400"/>
              <a:t>Do not </a:t>
            </a:r>
          </a:p>
          <a:p>
            <a:pPr>
              <a:lnSpc>
                <a:spcPct val="20000"/>
              </a:lnSpc>
              <a:spcBef>
                <a:spcPct val="50000"/>
              </a:spcBef>
            </a:pPr>
            <a:r>
              <a:rPr lang="en-US" sz="1400"/>
              <a:t>reject </a:t>
            </a:r>
            <a:r>
              <a:rPr lang="en-US" sz="1400" i="1"/>
              <a:t>H</a:t>
            </a:r>
            <a:r>
              <a:rPr lang="en-US" sz="1400" baseline="-25000"/>
              <a:t>0</a:t>
            </a:r>
          </a:p>
        </p:txBody>
      </p:sp>
      <p:sp>
        <p:nvSpPr>
          <p:cNvPr id="81938" name="Rectangle 24"/>
          <p:cNvSpPr>
            <a:spLocks noChangeArrowheads="1"/>
          </p:cNvSpPr>
          <p:nvPr/>
        </p:nvSpPr>
        <p:spPr bwMode="auto">
          <a:xfrm>
            <a:off x="5486400" y="4098926"/>
            <a:ext cx="812800" cy="366713"/>
          </a:xfrm>
          <a:prstGeom prst="rect">
            <a:avLst/>
          </a:prstGeom>
          <a:noFill/>
          <a:ln w="9525">
            <a:noFill/>
            <a:miter lim="800000"/>
            <a:headEnd/>
            <a:tailEnd/>
          </a:ln>
          <a:effectLst/>
        </p:spPr>
        <p:txBody>
          <a:bodyPr lIns="90488" tIns="44450" rIns="90488" bIns="44450">
            <a:spAutoFit/>
          </a:bodyPr>
          <a:lstStyle/>
          <a:p>
            <a:pPr>
              <a:spcBef>
                <a:spcPct val="50000"/>
              </a:spcBef>
            </a:pPr>
            <a:r>
              <a:rPr lang="en-US" i="1">
                <a:sym typeface="Symbol" pitchFamily="18" charset="2"/>
              </a:rPr>
              <a:t></a:t>
            </a:r>
            <a:r>
              <a:rPr lang="en-US" sz="800" i="1">
                <a:sym typeface="Symbol" pitchFamily="18" charset="2"/>
              </a:rPr>
              <a:t> </a:t>
            </a:r>
            <a:r>
              <a:rPr lang="en-US" baseline="30000">
                <a:sym typeface="Symbol" pitchFamily="18" charset="2"/>
              </a:rPr>
              <a:t>2</a:t>
            </a:r>
            <a:endParaRPr lang="en-US" baseline="30000"/>
          </a:p>
        </p:txBody>
      </p:sp>
      <p:sp>
        <p:nvSpPr>
          <p:cNvPr id="81939" name="Rectangle 27"/>
          <p:cNvSpPr>
            <a:spLocks noChangeArrowheads="1"/>
          </p:cNvSpPr>
          <p:nvPr/>
        </p:nvSpPr>
        <p:spPr bwMode="auto">
          <a:xfrm>
            <a:off x="2235200" y="4937126"/>
            <a:ext cx="2336800" cy="396875"/>
          </a:xfrm>
          <a:prstGeom prst="rect">
            <a:avLst/>
          </a:prstGeom>
          <a:noFill/>
          <a:ln w="19050">
            <a:solidFill>
              <a:srgbClr val="FF0000"/>
            </a:solidFill>
            <a:miter lim="800000"/>
            <a:headEnd/>
            <a:tailEnd/>
          </a:ln>
          <a:effectLst/>
        </p:spPr>
        <p:txBody>
          <a:bodyPr lIns="90488" tIns="44450" rIns="90488" bIns="44450">
            <a:spAutoFit/>
          </a:bodyPr>
          <a:lstStyle/>
          <a:p>
            <a:pPr>
              <a:spcBef>
                <a:spcPct val="50000"/>
              </a:spcBef>
            </a:pPr>
            <a:r>
              <a:rPr lang="en-US" sz="2000" i="1">
                <a:sym typeface="Symbol" pitchFamily="18" charset="2"/>
              </a:rPr>
              <a:t></a:t>
            </a:r>
            <a:r>
              <a:rPr lang="en-US" sz="800" i="1">
                <a:sym typeface="Symbol" pitchFamily="18" charset="2"/>
              </a:rPr>
              <a:t> </a:t>
            </a:r>
            <a:r>
              <a:rPr lang="en-US" sz="2000" baseline="30000">
                <a:sym typeface="Symbol" pitchFamily="18" charset="2"/>
              </a:rPr>
              <a:t>2</a:t>
            </a:r>
            <a:r>
              <a:rPr lang="en-US" sz="2000" baseline="-25000">
                <a:sym typeface="Symbol" pitchFamily="18" charset="2"/>
              </a:rPr>
              <a:t>0.05</a:t>
            </a:r>
            <a:r>
              <a:rPr lang="en-US" sz="2000">
                <a:sym typeface="Symbol" pitchFamily="18" charset="2"/>
              </a:rPr>
              <a:t> = 9.488</a:t>
            </a:r>
            <a:endParaRPr lang="en-US" sz="2000"/>
          </a:p>
        </p:txBody>
      </p:sp>
      <p:sp>
        <p:nvSpPr>
          <p:cNvPr id="81940" name="Rectangle 3"/>
          <p:cNvSpPr>
            <a:spLocks noChangeArrowheads="1"/>
          </p:cNvSpPr>
          <p:nvPr/>
        </p:nvSpPr>
        <p:spPr bwMode="auto">
          <a:xfrm>
            <a:off x="6299200" y="3460751"/>
            <a:ext cx="5588000" cy="1092607"/>
          </a:xfrm>
          <a:prstGeom prst="rect">
            <a:avLst/>
          </a:prstGeom>
          <a:noFill/>
          <a:ln w="9525">
            <a:noFill/>
            <a:miter lim="800000"/>
            <a:headEnd/>
            <a:tailEnd/>
          </a:ln>
        </p:spPr>
        <p:txBody>
          <a:bodyPr>
            <a:spAutoFit/>
          </a:bodyPr>
          <a:lstStyle/>
          <a:p>
            <a:pPr eaLnBrk="1" hangingPunct="1">
              <a:spcBef>
                <a:spcPts val="600"/>
              </a:spcBef>
            </a:pPr>
            <a:r>
              <a:rPr lang="en-US" sz="2000" dirty="0"/>
              <a:t>Because </a:t>
            </a:r>
            <a:r>
              <a:rPr lang="en-US" sz="2000" dirty="0" smtClean="0"/>
              <a:t>      </a:t>
            </a:r>
            <a:r>
              <a:rPr lang="en-US" sz="2000" i="1" dirty="0" smtClean="0">
                <a:sym typeface="Symbol" pitchFamily="18" charset="2"/>
              </a:rPr>
              <a:t> </a:t>
            </a:r>
            <a:r>
              <a:rPr lang="en-US" sz="2000" baseline="30000" dirty="0">
                <a:sym typeface="Symbol" pitchFamily="18" charset="2"/>
              </a:rPr>
              <a:t>2</a:t>
            </a:r>
            <a:r>
              <a:rPr lang="en-US" sz="2000" dirty="0">
                <a:sym typeface="Symbol" pitchFamily="18" charset="2"/>
              </a:rPr>
              <a:t> =</a:t>
            </a:r>
            <a:r>
              <a:rPr lang="en-US" sz="2000" dirty="0"/>
              <a:t> 4.738  is not greater than </a:t>
            </a:r>
          </a:p>
          <a:p>
            <a:pPr eaLnBrk="1" hangingPunct="1">
              <a:spcBef>
                <a:spcPts val="600"/>
              </a:spcBef>
            </a:pPr>
            <a:r>
              <a:rPr lang="en-US" sz="2000" dirty="0"/>
              <a:t>      = 9.488, we fail to reject the null hypothesis</a:t>
            </a:r>
          </a:p>
        </p:txBody>
      </p:sp>
      <p:graphicFrame>
        <p:nvGraphicFramePr>
          <p:cNvPr id="81941" name="Object 4"/>
          <p:cNvGraphicFramePr>
            <a:graphicFrameLocks noChangeAspect="1"/>
          </p:cNvGraphicFramePr>
          <p:nvPr/>
        </p:nvGraphicFramePr>
        <p:xfrm>
          <a:off x="6400801" y="3749675"/>
          <a:ext cx="436033" cy="395288"/>
        </p:xfrm>
        <a:graphic>
          <a:graphicData uri="http://schemas.openxmlformats.org/presentationml/2006/ole">
            <p:oleObj spid="_x0000_s1291268" name="Equation" r:id="rId5" imgW="203112" imgH="241195" progId="">
              <p:embed/>
            </p:oleObj>
          </a:graphicData>
        </a:graphic>
      </p:graphicFrame>
      <p:sp>
        <p:nvSpPr>
          <p:cNvPr id="81942" name="Line 17"/>
          <p:cNvSpPr>
            <a:spLocks noChangeShapeType="1"/>
          </p:cNvSpPr>
          <p:nvPr/>
        </p:nvSpPr>
        <p:spPr bwMode="auto">
          <a:xfrm>
            <a:off x="2032000" y="3246438"/>
            <a:ext cx="0" cy="990600"/>
          </a:xfrm>
          <a:prstGeom prst="line">
            <a:avLst/>
          </a:prstGeom>
          <a:noFill/>
          <a:ln w="28575">
            <a:solidFill>
              <a:srgbClr val="FF0000"/>
            </a:solidFill>
            <a:miter lim="800000"/>
            <a:headEnd/>
            <a:tailEnd type="triangle" w="med" len="med"/>
          </a:ln>
          <a:effectLst/>
        </p:spPr>
        <p:txBody>
          <a:bodyPr wrap="none"/>
          <a:lstStyle/>
          <a:p>
            <a:endParaRPr lang="en-US"/>
          </a:p>
        </p:txBody>
      </p:sp>
      <p:sp>
        <p:nvSpPr>
          <p:cNvPr id="81943" name="Line 17"/>
          <p:cNvSpPr>
            <a:spLocks noChangeShapeType="1"/>
          </p:cNvSpPr>
          <p:nvPr/>
        </p:nvSpPr>
        <p:spPr bwMode="auto">
          <a:xfrm flipH="1" flipV="1">
            <a:off x="2032000" y="3246438"/>
            <a:ext cx="6299200" cy="0"/>
          </a:xfrm>
          <a:prstGeom prst="line">
            <a:avLst/>
          </a:prstGeom>
          <a:noFill/>
          <a:ln w="28575">
            <a:solidFill>
              <a:srgbClr val="FF0000"/>
            </a:solidFill>
            <a:miter lim="800000"/>
            <a:headEnd/>
            <a:tailEnd/>
          </a:ln>
          <a:effectLst/>
        </p:spPr>
        <p:txBody>
          <a:bodyPr wrap="none"/>
          <a:lstStyle/>
          <a:p>
            <a:endParaRPr lang="en-US"/>
          </a:p>
        </p:txBody>
      </p:sp>
      <p:sp>
        <p:nvSpPr>
          <p:cNvPr id="6" name="Rectangle 5"/>
          <p:cNvSpPr/>
          <p:nvPr/>
        </p:nvSpPr>
        <p:spPr>
          <a:xfrm>
            <a:off x="7620000" y="3460751"/>
            <a:ext cx="1524000" cy="333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1945" name="Line 17"/>
          <p:cNvSpPr>
            <a:spLocks noChangeShapeType="1"/>
          </p:cNvSpPr>
          <p:nvPr/>
        </p:nvSpPr>
        <p:spPr bwMode="auto">
          <a:xfrm>
            <a:off x="8331200" y="3246438"/>
            <a:ext cx="0" cy="214312"/>
          </a:xfrm>
          <a:prstGeom prst="line">
            <a:avLst/>
          </a:prstGeom>
          <a:noFill/>
          <a:ln w="28575">
            <a:solidFill>
              <a:srgbClr val="FF0000"/>
            </a:solidFill>
            <a:miter lim="800000"/>
            <a:headEnd/>
            <a:tailEnd/>
          </a:ln>
          <a:effectLst/>
        </p:spPr>
        <p:txBody>
          <a:bodyPr wrap="none"/>
          <a:lstStyle/>
          <a:p>
            <a:endParaRPr lang="en-US"/>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Title 1"/>
          <p:cNvSpPr>
            <a:spLocks noGrp="1"/>
          </p:cNvSpPr>
          <p:nvPr>
            <p:ph type="title"/>
          </p:nvPr>
        </p:nvSpPr>
        <p:spPr>
          <a:xfrm>
            <a:off x="838200" y="76200"/>
            <a:ext cx="10515600" cy="914400"/>
          </a:xfrm>
        </p:spPr>
        <p:txBody>
          <a:bodyPr>
            <a:normAutofit/>
          </a:bodyPr>
          <a:lstStyle/>
          <a:p>
            <a:pPr>
              <a:lnSpc>
                <a:spcPct val="80000"/>
              </a:lnSpc>
              <a:defRPr/>
            </a:pPr>
            <a:r>
              <a:rPr lang="en-US" dirty="0" smtClean="0"/>
              <a:t>Testing the Independence of Two Variables</a:t>
            </a:r>
          </a:p>
        </p:txBody>
      </p:sp>
      <p:sp>
        <p:nvSpPr>
          <p:cNvPr id="82947" name="Content Placeholder 2"/>
          <p:cNvSpPr>
            <a:spLocks noGrp="1"/>
          </p:cNvSpPr>
          <p:nvPr>
            <p:ph idx="1"/>
          </p:nvPr>
        </p:nvSpPr>
        <p:spPr>
          <a:xfrm>
            <a:off x="609600" y="1295400"/>
            <a:ext cx="10972800" cy="3886200"/>
          </a:xfrm>
        </p:spPr>
        <p:txBody>
          <a:bodyPr/>
          <a:lstStyle/>
          <a:p>
            <a:pPr>
              <a:spcBef>
                <a:spcPts val="1800"/>
              </a:spcBef>
              <a:buFontTx/>
              <a:buNone/>
            </a:pPr>
            <a:r>
              <a:rPr lang="en-US" sz="2400" b="1" dirty="0" smtClean="0">
                <a:solidFill>
                  <a:schemeClr val="tx1"/>
                </a:solidFill>
              </a:rPr>
              <a:t>Step 6: State the conclusion</a:t>
            </a:r>
          </a:p>
          <a:p>
            <a:pPr>
              <a:spcBef>
                <a:spcPts val="3000"/>
              </a:spcBef>
            </a:pPr>
            <a:r>
              <a:rPr lang="en-US" sz="2400" dirty="0" smtClean="0">
                <a:solidFill>
                  <a:schemeClr val="tx1"/>
                </a:solidFill>
              </a:rPr>
              <a:t>We do not reject the null hypothesis so we conclude that the production shift and production quality are independent of one another</a:t>
            </a:r>
          </a:p>
        </p:txBody>
      </p:sp>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8675"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8676" name="Text Box 6"/>
          <p:cNvSpPr txBox="1">
            <a:spLocks noChangeArrowheads="1"/>
          </p:cNvSpPr>
          <p:nvPr/>
        </p:nvSpPr>
        <p:spPr bwMode="auto">
          <a:xfrm>
            <a:off x="406401" y="152400"/>
            <a:ext cx="4498347"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t>Goodness-of-Fit </a:t>
            </a:r>
            <a:r>
              <a:rPr lang="en-US" altLang="en-US" sz="3200" b="1" dirty="0"/>
              <a:t>Tests</a:t>
            </a:r>
          </a:p>
        </p:txBody>
      </p:sp>
      <p:sp>
        <p:nvSpPr>
          <p:cNvPr id="28677" name="Text Box 17"/>
          <p:cNvSpPr txBox="1">
            <a:spLocks noChangeArrowheads="1"/>
          </p:cNvSpPr>
          <p:nvPr/>
        </p:nvSpPr>
        <p:spPr bwMode="auto">
          <a:xfrm>
            <a:off x="777631" y="765176"/>
            <a:ext cx="10058400" cy="470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b="1" i="1" dirty="0">
                <a:solidFill>
                  <a:srgbClr val="94141A"/>
                </a:solidFill>
                <a:latin typeface="+mn-lt"/>
              </a:rPr>
              <a:t>Example : Credit Cards</a:t>
            </a:r>
          </a:p>
          <a:p>
            <a:pPr eaLnBrk="1" hangingPunct="1">
              <a:spcBef>
                <a:spcPct val="50000"/>
              </a:spcBef>
            </a:pPr>
            <a:r>
              <a:rPr lang="en-US" altLang="en-US" dirty="0">
                <a:latin typeface="+mn-lt"/>
              </a:rPr>
              <a:t>At a major credit card bank, the percentages of people who historically apply for the Silver, Gold, and Platinum cards are 60%, 30%, and 10% respectively.  In a recent sample of customers, 110 applied for Silver, 55 for Gold, and 35 for Platinum.  Is there evidence to suggest the percentages have changed?</a:t>
            </a:r>
          </a:p>
          <a:p>
            <a:pPr eaLnBrk="1" hangingPunct="1">
              <a:spcBef>
                <a:spcPct val="50000"/>
              </a:spcBef>
            </a:pPr>
            <a:r>
              <a:rPr lang="en-US" altLang="en-US" dirty="0">
                <a:latin typeface="+mn-lt"/>
              </a:rPr>
              <a:t>What type of test do you conduct?</a:t>
            </a:r>
          </a:p>
          <a:p>
            <a:pPr eaLnBrk="1" hangingPunct="1">
              <a:spcBef>
                <a:spcPct val="50000"/>
              </a:spcBef>
            </a:pPr>
            <a:r>
              <a:rPr lang="en-US" altLang="en-US" dirty="0">
                <a:latin typeface="+mn-lt"/>
              </a:rPr>
              <a:t>What are the expected values?</a:t>
            </a:r>
          </a:p>
          <a:p>
            <a:pPr eaLnBrk="1" hangingPunct="1">
              <a:spcBef>
                <a:spcPct val="50000"/>
              </a:spcBef>
            </a:pPr>
            <a:r>
              <a:rPr lang="en-US" altLang="en-US" dirty="0">
                <a:latin typeface="+mn-lt"/>
              </a:rPr>
              <a:t>Find the test statistic and P-value.</a:t>
            </a:r>
          </a:p>
          <a:p>
            <a:pPr eaLnBrk="1" hangingPunct="1">
              <a:spcBef>
                <a:spcPct val="50000"/>
              </a:spcBef>
            </a:pPr>
            <a:r>
              <a:rPr lang="en-US" altLang="en-US" dirty="0">
                <a:latin typeface="+mn-lt"/>
              </a:rPr>
              <a:t>State conclusions.</a:t>
            </a:r>
          </a:p>
        </p:txBody>
      </p:sp>
    </p:spTree>
    <p:extLst>
      <p:ext uri="{BB962C8B-B14F-4D97-AF65-F5344CB8AC3E}">
        <p14:creationId xmlns:p14="http://schemas.microsoft.com/office/powerpoint/2010/main" xmlns="" val="9949249"/>
      </p:ext>
    </p:extLst>
  </p:cSld>
  <p:clrMapOvr>
    <a:masterClrMapping/>
  </p:clrMapOvr>
  <p:timing>
    <p:tnLst>
      <p:par>
        <p:cTn id="1" dur="indefinite" restart="never" nodeType="tmRoot"/>
      </p:par>
    </p:tnLst>
  </p:timing>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9699"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9700" name="Text Box 6"/>
          <p:cNvSpPr txBox="1">
            <a:spLocks noChangeArrowheads="1"/>
          </p:cNvSpPr>
          <p:nvPr/>
        </p:nvSpPr>
        <p:spPr bwMode="auto">
          <a:xfrm>
            <a:off x="406401" y="152400"/>
            <a:ext cx="4498347"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t>Goodness-of-Fit </a:t>
            </a:r>
            <a:r>
              <a:rPr lang="en-US" altLang="en-US" sz="3200" b="1" dirty="0"/>
              <a:t>Tests</a:t>
            </a:r>
          </a:p>
        </p:txBody>
      </p:sp>
      <p:sp>
        <p:nvSpPr>
          <p:cNvPr id="29701" name="Text Box 17"/>
          <p:cNvSpPr txBox="1">
            <a:spLocks noChangeArrowheads="1"/>
          </p:cNvSpPr>
          <p:nvPr/>
        </p:nvSpPr>
        <p:spPr bwMode="auto">
          <a:xfrm>
            <a:off x="812800" y="762001"/>
            <a:ext cx="11176000" cy="397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b="1" i="1" dirty="0">
                <a:solidFill>
                  <a:srgbClr val="94141A"/>
                </a:solidFill>
                <a:latin typeface="+mn-lt"/>
              </a:rPr>
              <a:t>Example : Credit Cards</a:t>
            </a:r>
          </a:p>
          <a:p>
            <a:pPr eaLnBrk="1" hangingPunct="1">
              <a:spcBef>
                <a:spcPct val="50000"/>
              </a:spcBef>
            </a:pPr>
            <a:r>
              <a:rPr lang="en-US" altLang="en-US" dirty="0">
                <a:latin typeface="+mn-lt"/>
              </a:rPr>
              <a:t>At a major credit card bank, the percentages of people who historically apply for the Silver, Gold, and Platinum cards are 60%, 30%, and 10% respectively.  In a recent sample of customers, 110 applied for Silver, 55 for Gold, and 35 for Platinum.  Is there evidence to suggest the percentages have changed?</a:t>
            </a:r>
          </a:p>
          <a:p>
            <a:pPr eaLnBrk="1" hangingPunct="1">
              <a:spcBef>
                <a:spcPct val="50000"/>
              </a:spcBef>
            </a:pPr>
            <a:r>
              <a:rPr lang="en-US" altLang="en-US" dirty="0">
                <a:latin typeface="+mn-lt"/>
              </a:rPr>
              <a:t>What type of test do you conduct?  </a:t>
            </a:r>
            <a:r>
              <a:rPr lang="en-US" altLang="en-US" dirty="0">
                <a:solidFill>
                  <a:srgbClr val="660066"/>
                </a:solidFill>
                <a:latin typeface="+mn-lt"/>
              </a:rPr>
              <a:t>This is a goodness-of-fit test comparing a single sample to the historical distribution.</a:t>
            </a:r>
          </a:p>
          <a:p>
            <a:pPr eaLnBrk="1" hangingPunct="1">
              <a:spcBef>
                <a:spcPct val="50000"/>
              </a:spcBef>
            </a:pPr>
            <a:r>
              <a:rPr lang="en-US" altLang="en-US" dirty="0">
                <a:latin typeface="+mn-lt"/>
              </a:rPr>
              <a:t>What are the </a:t>
            </a:r>
            <a:br>
              <a:rPr lang="en-US" altLang="en-US" dirty="0">
                <a:latin typeface="+mn-lt"/>
              </a:rPr>
            </a:br>
            <a:r>
              <a:rPr lang="en-US" altLang="en-US" dirty="0">
                <a:latin typeface="+mn-lt"/>
              </a:rPr>
              <a:t>expected values? </a:t>
            </a:r>
          </a:p>
        </p:txBody>
      </p:sp>
      <p:graphicFrame>
        <p:nvGraphicFramePr>
          <p:cNvPr id="9" name="Table 8"/>
          <p:cNvGraphicFramePr>
            <a:graphicFrameLocks noGrp="1"/>
          </p:cNvGraphicFramePr>
          <p:nvPr/>
        </p:nvGraphicFramePr>
        <p:xfrm>
          <a:off x="4323862" y="4652964"/>
          <a:ext cx="5994400" cy="1114425"/>
        </p:xfrm>
        <a:graphic>
          <a:graphicData uri="http://schemas.openxmlformats.org/drawingml/2006/table">
            <a:tbl>
              <a:tblPr/>
              <a:tblGrid>
                <a:gridCol w="1576754">
                  <a:extLst>
                    <a:ext uri="{9D8B030D-6E8A-4147-A177-3AD203B41FA5}">
                      <a16:colId xmlns:a16="http://schemas.microsoft.com/office/drawing/2014/main" xmlns="" val="20000"/>
                    </a:ext>
                  </a:extLst>
                </a:gridCol>
                <a:gridCol w="1268046">
                  <a:extLst>
                    <a:ext uri="{9D8B030D-6E8A-4147-A177-3AD203B41FA5}">
                      <a16:colId xmlns:a16="http://schemas.microsoft.com/office/drawing/2014/main" xmlns="" val="20001"/>
                    </a:ext>
                  </a:extLst>
                </a:gridCol>
                <a:gridCol w="1422400">
                  <a:extLst>
                    <a:ext uri="{9D8B030D-6E8A-4147-A177-3AD203B41FA5}">
                      <a16:colId xmlns:a16="http://schemas.microsoft.com/office/drawing/2014/main" xmlns="" val="20002"/>
                    </a:ext>
                  </a:extLst>
                </a:gridCol>
                <a:gridCol w="1727200">
                  <a:extLst>
                    <a:ext uri="{9D8B030D-6E8A-4147-A177-3AD203B41FA5}">
                      <a16:colId xmlns:a16="http://schemas.microsoft.com/office/drawing/2014/main" xmlns="" val="20003"/>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rgbClr val="FFFFFF"/>
                        </a:solidFill>
                        <a:effectLst/>
                        <a:latin typeface="Times New Roman" charset="0"/>
                        <a:cs typeface="Arial" charset="0"/>
                      </a:endParaRP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Silver</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Gold</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Platinum</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Observed</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110</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55</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35</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extLst>
                  <a:ext uri="{0D108BD9-81ED-4DB2-BD59-A6C34878D82A}">
                    <a16:rowId xmlns:a16="http://schemas.microsoft.com/office/drawing/2014/main" xmlns=""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Expected</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120</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60</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20</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extLst>
                  <a:ext uri="{0D108BD9-81ED-4DB2-BD59-A6C34878D82A}">
                    <a16:rowId xmlns:a16="http://schemas.microsoft.com/office/drawing/2014/main" xmlns="" val="10002"/>
                  </a:ext>
                </a:extLst>
              </a:tr>
            </a:tbl>
          </a:graphicData>
        </a:graphic>
      </p:graphicFrame>
      <p:sp>
        <p:nvSpPr>
          <p:cNvPr id="29724" name="TextBox 6"/>
          <p:cNvSpPr txBox="1">
            <a:spLocks noChangeArrowheads="1"/>
          </p:cNvSpPr>
          <p:nvPr/>
        </p:nvSpPr>
        <p:spPr bwMode="auto">
          <a:xfrm>
            <a:off x="1221154" y="5949950"/>
            <a:ext cx="1010333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We expect 60% of 200 people, or 120 people, to apply for the Silver card.</a:t>
            </a:r>
          </a:p>
        </p:txBody>
      </p:sp>
    </p:spTree>
    <p:extLst>
      <p:ext uri="{BB962C8B-B14F-4D97-AF65-F5344CB8AC3E}">
        <p14:creationId xmlns:p14="http://schemas.microsoft.com/office/powerpoint/2010/main" xmlns="" val="1595874838"/>
      </p:ext>
    </p:extLst>
  </p:cSld>
  <p:clrMapOvr>
    <a:masterClrMapping/>
  </p:clrMapOvr>
  <p:timing>
    <p:tnLst>
      <p:par>
        <p:cTn id="1" dur="indefinite" restart="never" nodeType="tmRoot"/>
      </p:par>
    </p:tnLst>
  </p:timing>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2"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53" name="Text Box 6"/>
          <p:cNvSpPr txBox="1">
            <a:spLocks noChangeArrowheads="1"/>
          </p:cNvSpPr>
          <p:nvPr/>
        </p:nvSpPr>
        <p:spPr bwMode="auto">
          <a:xfrm>
            <a:off x="406401" y="152400"/>
            <a:ext cx="4498347"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t>Goodness-of-Fit </a:t>
            </a:r>
            <a:r>
              <a:rPr lang="en-US" altLang="en-US" sz="3200" b="1" dirty="0"/>
              <a:t>Tests</a:t>
            </a:r>
          </a:p>
        </p:txBody>
      </p:sp>
      <p:sp>
        <p:nvSpPr>
          <p:cNvPr id="2054" name="Text Box 17"/>
          <p:cNvSpPr txBox="1">
            <a:spLocks noChangeArrowheads="1"/>
          </p:cNvSpPr>
          <p:nvPr/>
        </p:nvSpPr>
        <p:spPr bwMode="auto">
          <a:xfrm>
            <a:off x="468923" y="762001"/>
            <a:ext cx="11176000" cy="5078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b="1" i="1" dirty="0">
                <a:solidFill>
                  <a:srgbClr val="94141A"/>
                </a:solidFill>
                <a:latin typeface="+mn-lt"/>
              </a:rPr>
              <a:t>Example : Credit Cards</a:t>
            </a:r>
          </a:p>
          <a:p>
            <a:pPr eaLnBrk="1" hangingPunct="1">
              <a:spcBef>
                <a:spcPct val="50000"/>
              </a:spcBef>
            </a:pPr>
            <a:r>
              <a:rPr lang="en-US" altLang="en-US" dirty="0">
                <a:latin typeface="+mn-lt"/>
              </a:rPr>
              <a:t>At a major credit card bank, the percentages of people who historically apply for the Silver, Gold, and Platinum cards are 60%, 30%, and 10% respectively.  In a recent sample of customers, 110 applied for Silver, 55 for Gold, and 35 for Platinum.  Is there evidence to suggest the percentages have changed?</a:t>
            </a:r>
          </a:p>
          <a:p>
            <a:pPr eaLnBrk="1" hangingPunct="1">
              <a:spcBef>
                <a:spcPct val="50000"/>
              </a:spcBef>
            </a:pPr>
            <a:r>
              <a:rPr lang="en-US" altLang="en-US" dirty="0">
                <a:latin typeface="+mn-lt"/>
              </a:rPr>
              <a:t>Find the test statistic and </a:t>
            </a:r>
            <a:br>
              <a:rPr lang="en-US" altLang="en-US" dirty="0">
                <a:latin typeface="+mn-lt"/>
              </a:rPr>
            </a:br>
            <a:r>
              <a:rPr lang="en-US" altLang="en-US" dirty="0">
                <a:latin typeface="+mn-lt"/>
              </a:rPr>
              <a:t>P-value.  </a:t>
            </a:r>
          </a:p>
          <a:p>
            <a:pPr eaLnBrk="1" hangingPunct="1">
              <a:spcBef>
                <a:spcPct val="50000"/>
              </a:spcBef>
            </a:pPr>
            <a:endParaRPr lang="en-US" altLang="en-US" dirty="0" smtClean="0">
              <a:solidFill>
                <a:srgbClr val="7030A0"/>
              </a:solidFill>
              <a:latin typeface="+mn-lt"/>
            </a:endParaRPr>
          </a:p>
          <a:p>
            <a:pPr eaLnBrk="1" hangingPunct="1">
              <a:spcBef>
                <a:spcPct val="50000"/>
              </a:spcBef>
            </a:pPr>
            <a:endParaRPr lang="en-US" altLang="en-US" dirty="0">
              <a:solidFill>
                <a:srgbClr val="7030A0"/>
              </a:solidFill>
              <a:latin typeface="+mn-lt"/>
            </a:endParaRPr>
          </a:p>
          <a:p>
            <a:pPr eaLnBrk="1" hangingPunct="1">
              <a:spcBef>
                <a:spcPct val="50000"/>
              </a:spcBef>
            </a:pPr>
            <a:r>
              <a:rPr lang="en-US" altLang="en-US" dirty="0">
                <a:solidFill>
                  <a:srgbClr val="7030A0"/>
                </a:solidFill>
                <a:latin typeface="+mn-lt"/>
              </a:rPr>
              <a:t>Using </a:t>
            </a:r>
            <a:r>
              <a:rPr lang="en-US" altLang="en-US" dirty="0" err="1">
                <a:solidFill>
                  <a:srgbClr val="7030A0"/>
                </a:solidFill>
                <a:latin typeface="+mn-lt"/>
              </a:rPr>
              <a:t>df</a:t>
            </a:r>
            <a:r>
              <a:rPr lang="en-US" altLang="en-US" dirty="0">
                <a:solidFill>
                  <a:srgbClr val="7030A0"/>
                </a:solidFill>
                <a:latin typeface="+mn-lt"/>
              </a:rPr>
              <a:t> = 2, from Table X, the P-value &lt; 0.005.  From technology, P-Value = 0.0019.</a:t>
            </a:r>
          </a:p>
        </p:txBody>
      </p:sp>
      <p:graphicFrame>
        <p:nvGraphicFramePr>
          <p:cNvPr id="2050" name="Object 11"/>
          <p:cNvGraphicFramePr>
            <a:graphicFrameLocks noChangeAspect="1"/>
          </p:cNvGraphicFramePr>
          <p:nvPr/>
        </p:nvGraphicFramePr>
        <p:xfrm>
          <a:off x="5564554" y="3284538"/>
          <a:ext cx="4894385" cy="1679575"/>
        </p:xfrm>
        <a:graphic>
          <a:graphicData uri="http://schemas.openxmlformats.org/presentationml/2006/ole">
            <p:oleObj spid="_x0000_s1292290" name="Equation" r:id="rId4" imgW="4889500" imgH="2235200" progId="">
              <p:embed/>
            </p:oleObj>
          </a:graphicData>
        </a:graphic>
      </p:graphicFrame>
    </p:spTree>
    <p:extLst>
      <p:ext uri="{BB962C8B-B14F-4D97-AF65-F5344CB8AC3E}">
        <p14:creationId xmlns:p14="http://schemas.microsoft.com/office/powerpoint/2010/main" xmlns="" val="2186052860"/>
      </p:ext>
    </p:extLst>
  </p:cSld>
  <p:clrMapOvr>
    <a:masterClrMapping/>
  </p:clrMapOvr>
  <p:timing>
    <p:tnLst>
      <p:par>
        <p:cTn id="1" dur="indefinite" restart="never" nodeType="tmRoot"/>
      </p:par>
    </p:tnLst>
  </p:timing>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23"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0724" name="Text Box 6"/>
          <p:cNvSpPr txBox="1">
            <a:spLocks noChangeArrowheads="1"/>
          </p:cNvSpPr>
          <p:nvPr/>
        </p:nvSpPr>
        <p:spPr bwMode="auto">
          <a:xfrm>
            <a:off x="406401" y="152400"/>
            <a:ext cx="4498347"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t>Goodness-of-Fit </a:t>
            </a:r>
            <a:r>
              <a:rPr lang="en-US" altLang="en-US" sz="3200" b="1" dirty="0"/>
              <a:t>Tests</a:t>
            </a:r>
          </a:p>
        </p:txBody>
      </p:sp>
      <p:sp>
        <p:nvSpPr>
          <p:cNvPr id="30725" name="Text Box 17"/>
          <p:cNvSpPr txBox="1">
            <a:spLocks noChangeArrowheads="1"/>
          </p:cNvSpPr>
          <p:nvPr/>
        </p:nvSpPr>
        <p:spPr bwMode="auto">
          <a:xfrm>
            <a:off x="468923" y="762001"/>
            <a:ext cx="11176000"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b="1" i="1" dirty="0">
                <a:solidFill>
                  <a:srgbClr val="94141A"/>
                </a:solidFill>
                <a:latin typeface="+mn-lt"/>
              </a:rPr>
              <a:t>Example : Credit Cards</a:t>
            </a:r>
          </a:p>
          <a:p>
            <a:pPr eaLnBrk="1" hangingPunct="1">
              <a:spcBef>
                <a:spcPct val="50000"/>
              </a:spcBef>
            </a:pPr>
            <a:r>
              <a:rPr lang="en-US" altLang="en-US" dirty="0">
                <a:latin typeface="+mn-lt"/>
              </a:rPr>
              <a:t>At a major credit card bank, the percentages of people who historically apply for the Silver, Gold, and Platinum cards are 60%, 30%, and 10% respectively.  In a recent sample of customers, 110 applied for Silver, 55 for Gold, and 35 for Platinum.  Is there evidence to suggest the percentages have changed?</a:t>
            </a:r>
          </a:p>
          <a:p>
            <a:pPr eaLnBrk="1" hangingPunct="1">
              <a:spcBef>
                <a:spcPct val="50000"/>
              </a:spcBef>
            </a:pPr>
            <a:r>
              <a:rPr lang="en-US" altLang="en-US" dirty="0">
                <a:latin typeface="+mn-lt"/>
              </a:rPr>
              <a:t>State conclusions.  </a:t>
            </a:r>
            <a:br>
              <a:rPr lang="en-US" altLang="en-US" dirty="0">
                <a:latin typeface="+mn-lt"/>
              </a:rPr>
            </a:br>
            <a:r>
              <a:rPr lang="en-US" altLang="en-US" dirty="0">
                <a:solidFill>
                  <a:srgbClr val="7030A0"/>
                </a:solidFill>
                <a:latin typeface="+mn-lt"/>
              </a:rPr>
              <a:t>Reject the null hypothesis.  There is sufficient evidence that customers are not applying for cards in the traditional proportions.  The distribution has changed over time.</a:t>
            </a:r>
          </a:p>
        </p:txBody>
      </p:sp>
    </p:spTree>
    <p:extLst>
      <p:ext uri="{BB962C8B-B14F-4D97-AF65-F5344CB8AC3E}">
        <p14:creationId xmlns:p14="http://schemas.microsoft.com/office/powerpoint/2010/main" xmlns="" val="217609636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DISPLAYING QUANTITATIVE DATA</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Quantitative data differ from qualitative data so the methods used to present</a:t>
            </a:r>
          </a:p>
          <a:p>
            <a:pPr marL="457200" lvl="1" indent="0" algn="just">
              <a:buNone/>
            </a:pPr>
            <a:r>
              <a:rPr lang="en-US" sz="2400" dirty="0" smtClean="0">
                <a:solidFill>
                  <a:schemeClr val="tx1"/>
                </a:solidFill>
              </a:rPr>
              <a:t>quantitative data are rather different. </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However, the most appropriate ways of presenting some types of quantitative data are the same ones used to present qualitative data.</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This applies to the analysis of a discrete quantitative variable that has a very few feasible values. As a first step, tabulate the data to show how often each value occurs. When quantitative data are tabulated the resulting table is called a frequency distribution because it demonstrates how frequently each value in the distribution occurs.</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16000" y="76200"/>
            <a:ext cx="10515600" cy="914400"/>
          </a:xfrm>
        </p:spPr>
        <p:txBody>
          <a:bodyPr/>
          <a:lstStyle/>
          <a:p>
            <a:pPr eaLnBrk="1" hangingPunct="1"/>
            <a:r>
              <a:rPr lang="en-US" dirty="0" smtClean="0"/>
              <a:t>Why study statistics?</a:t>
            </a:r>
            <a:endParaRPr lang="en-US" b="1" dirty="0" smtClean="0"/>
          </a:p>
        </p:txBody>
      </p:sp>
      <p:sp>
        <p:nvSpPr>
          <p:cNvPr id="6147" name="Content Placeholder 2"/>
          <p:cNvSpPr>
            <a:spLocks noGrp="1"/>
          </p:cNvSpPr>
          <p:nvPr>
            <p:ph idx="1"/>
          </p:nvPr>
        </p:nvSpPr>
        <p:spPr>
          <a:xfrm>
            <a:off x="304800" y="1371601"/>
            <a:ext cx="11684000" cy="4805363"/>
          </a:xfrm>
        </p:spPr>
        <p:txBody>
          <a:bodyPr>
            <a:normAutofit/>
          </a:bodyPr>
          <a:lstStyle/>
          <a:p>
            <a:r>
              <a:rPr lang="en-US" sz="2400" dirty="0" smtClean="0"/>
              <a:t>You have to be  able to properly evaluate the data and claims that bombard you every day. If you cannot distinguish good from faulty reasoning, then you are vulnerable to manipulation and to decisions that are not in your best interest. </a:t>
            </a:r>
          </a:p>
          <a:p>
            <a:endParaRPr lang="en-US" sz="2400" dirty="0" smtClean="0"/>
          </a:p>
          <a:p>
            <a:r>
              <a:rPr lang="en-US" sz="2400" dirty="0" smtClean="0"/>
              <a:t>Statistics provides tools that you need in order to react intelligently to information you hear or read. In this sense, statistics is one of the most important things that you can study.</a:t>
            </a:r>
            <a:endParaRPr lang="en-US" sz="2000"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826206" y="914046"/>
            <a:ext cx="8770770" cy="3714397"/>
          </a:xfrm>
          <a:prstGeom prst="rect">
            <a:avLst/>
          </a:prstGeom>
          <a:noFill/>
          <a:ln w="9525">
            <a:noFill/>
            <a:miter lim="800000"/>
            <a:headEnd/>
            <a:tailEnd/>
          </a:ln>
        </p:spPr>
      </p:pic>
      <p:sp>
        <p:nvSpPr>
          <p:cNvPr id="3" name="TextBox 2"/>
          <p:cNvSpPr txBox="1"/>
          <p:nvPr/>
        </p:nvSpPr>
        <p:spPr>
          <a:xfrm>
            <a:off x="587021" y="5012267"/>
            <a:ext cx="10148711" cy="1200329"/>
          </a:xfrm>
          <a:prstGeom prst="rect">
            <a:avLst/>
          </a:prstGeom>
          <a:noFill/>
        </p:spPr>
        <p:txBody>
          <a:bodyPr wrap="square" rtlCol="0">
            <a:spAutoFit/>
          </a:bodyPr>
          <a:lstStyle/>
          <a:p>
            <a:r>
              <a:rPr lang="en-US" sz="2400" dirty="0" smtClean="0"/>
              <a:t>Table 4 gives the weekly earnings of 100 employees of a large company. The first column lists the </a:t>
            </a:r>
            <a:r>
              <a:rPr lang="en-US" sz="2400" b="1" dirty="0" smtClean="0"/>
              <a:t>classes, </a:t>
            </a:r>
            <a:r>
              <a:rPr lang="en-US" sz="2400" dirty="0" smtClean="0"/>
              <a:t>which represent the (</a:t>
            </a:r>
            <a:r>
              <a:rPr lang="en-US" sz="2400" b="1" dirty="0" smtClean="0"/>
              <a:t>quantitative</a:t>
            </a:r>
            <a:r>
              <a:rPr lang="en-US" sz="2400" dirty="0" smtClean="0"/>
              <a:t>) variable </a:t>
            </a:r>
            <a:r>
              <a:rPr lang="en-US" sz="2400" dirty="0" smtClean="0">
                <a:solidFill>
                  <a:srgbClr val="00B050"/>
                </a:solidFill>
              </a:rPr>
              <a:t>weekly earnings.</a:t>
            </a:r>
            <a:endParaRPr lang="en-US" sz="2400"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DISPLAYING QUANTITATIVE DATA</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For quantitative data, an interval that includes all the values that fall within two numbers—the lower and upper limits—is called </a:t>
            </a:r>
            <a:r>
              <a:rPr lang="en-US" sz="2400" b="1" dirty="0" smtClean="0">
                <a:solidFill>
                  <a:schemeClr val="tx1"/>
                </a:solidFill>
              </a:rPr>
              <a:t>a class</a:t>
            </a:r>
            <a:r>
              <a:rPr lang="en-US" sz="2400" dirty="0" smtClean="0">
                <a:solidFill>
                  <a:schemeClr val="tx1"/>
                </a:solidFill>
              </a:rPr>
              <a:t>. Note that the classes always represent a variable. </a:t>
            </a:r>
          </a:p>
          <a:p>
            <a:pPr marL="457200" lvl="1" indent="0" algn="just">
              <a:buNone/>
            </a:pPr>
            <a:r>
              <a:rPr lang="en-US" sz="2400" dirty="0" smtClean="0">
                <a:solidFill>
                  <a:schemeClr val="tx1"/>
                </a:solidFill>
              </a:rPr>
              <a:t>As we can observe, the classes are </a:t>
            </a:r>
            <a:r>
              <a:rPr lang="en-US" sz="2400" dirty="0" err="1" smtClean="0">
                <a:solidFill>
                  <a:schemeClr val="tx1"/>
                </a:solidFill>
              </a:rPr>
              <a:t>nonoverlapping</a:t>
            </a:r>
            <a:r>
              <a:rPr lang="en-US" sz="2400" dirty="0" smtClean="0">
                <a:solidFill>
                  <a:schemeClr val="tx1"/>
                </a:solidFill>
              </a:rPr>
              <a:t>; that is, each value on earnings belongs to one and only one class. The second column in the table lists the number of employees who have earnings within each class. For example, 9 employees of this company earn $801 to $1000 per week.</a:t>
            </a:r>
          </a:p>
          <a:p>
            <a:pPr marL="457200" lvl="1" indent="0" algn="just">
              <a:buNone/>
            </a:pPr>
            <a:r>
              <a:rPr lang="en-US" sz="2400" dirty="0" smtClean="0">
                <a:solidFill>
                  <a:schemeClr val="tx1"/>
                </a:solidFill>
              </a:rPr>
              <a:t> The numbers listed in the second column are called the </a:t>
            </a:r>
            <a:r>
              <a:rPr lang="en-US" sz="2400" b="1" dirty="0" smtClean="0">
                <a:solidFill>
                  <a:schemeClr val="tx1"/>
                </a:solidFill>
              </a:rPr>
              <a:t>frequencies, </a:t>
            </a:r>
            <a:r>
              <a:rPr lang="en-US" sz="2400" dirty="0" smtClean="0">
                <a:solidFill>
                  <a:schemeClr val="tx1"/>
                </a:solidFill>
              </a:rPr>
              <a:t>which give the number of values that belong to different </a:t>
            </a:r>
            <a:r>
              <a:rPr lang="en-US" sz="2400" b="1" dirty="0" smtClean="0">
                <a:solidFill>
                  <a:schemeClr val="tx1"/>
                </a:solidFill>
              </a:rPr>
              <a:t>classes</a:t>
            </a:r>
            <a:r>
              <a:rPr lang="en-US" sz="2400" dirty="0" smtClean="0">
                <a:solidFill>
                  <a:schemeClr val="tx1"/>
                </a:solidFill>
              </a:rPr>
              <a:t>. The frequencies are denoted by </a:t>
            </a:r>
            <a:r>
              <a:rPr lang="en-US" sz="2400" b="1" dirty="0" smtClean="0">
                <a:solidFill>
                  <a:schemeClr val="tx1"/>
                </a:solidFill>
              </a:rPr>
              <a:t>f</a:t>
            </a:r>
            <a:r>
              <a:rPr lang="en-US" sz="2400" dirty="0" smtClean="0">
                <a:solidFill>
                  <a:schemeClr val="tx1"/>
                </a:solidFill>
              </a:rPr>
              <a:t>.</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DISPLAYING QUANTITATIVE DATA</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For quantitative data, the frequency of a class represents the number of values in the data set that fall in that class. Table 4 contains six classes. Each class has a lower limit and an upper limit. The values 801, 1001, 1201, 1401, 1601, and 1801 give the lower limits, and the values 1000, 1200, 1400, 1600, 1800, and 2000 are the upper limits of the six classes, respectively.</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The data presented in Table 4 are an illustration of a </a:t>
            </a:r>
            <a:r>
              <a:rPr lang="en-US" sz="2400" b="1" dirty="0" smtClean="0">
                <a:solidFill>
                  <a:schemeClr val="tx1"/>
                </a:solidFill>
              </a:rPr>
              <a:t>frequency distribution </a:t>
            </a:r>
            <a:r>
              <a:rPr lang="en-US" sz="2400" dirty="0" smtClean="0">
                <a:solidFill>
                  <a:schemeClr val="tx1"/>
                </a:solidFill>
              </a:rPr>
              <a:t>table for </a:t>
            </a:r>
            <a:r>
              <a:rPr lang="en-US" sz="2400" b="1" dirty="0" smtClean="0">
                <a:solidFill>
                  <a:schemeClr val="tx1"/>
                </a:solidFill>
              </a:rPr>
              <a:t>quantitative data</a:t>
            </a:r>
            <a:r>
              <a:rPr lang="en-US" sz="2400" dirty="0" smtClean="0">
                <a:solidFill>
                  <a:schemeClr val="tx1"/>
                </a:solidFill>
              </a:rPr>
              <a:t>. Whereas the data that list individual values are called ungrouped data, the data presented in a frequency distribution table are called </a:t>
            </a:r>
            <a:r>
              <a:rPr lang="en-US" sz="2400" b="1" dirty="0" smtClean="0">
                <a:solidFill>
                  <a:schemeClr val="tx1"/>
                </a:solidFill>
              </a:rPr>
              <a:t>grouped data.</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62845"/>
            <a:ext cx="8596668" cy="959555"/>
          </a:xfrm>
        </p:spPr>
        <p:txBody>
          <a:bodyPr/>
          <a:lstStyle/>
          <a:p>
            <a:pPr lvl="0" algn="ctr" defTabSz="685800" fontAlgn="base">
              <a:lnSpc>
                <a:spcPct val="90000"/>
              </a:lnSpc>
              <a:spcAft>
                <a:spcPct val="0"/>
              </a:spcAft>
              <a:defRPr/>
            </a:pPr>
            <a:r>
              <a:rPr lang="en-US" b="1" dirty="0" smtClean="0">
                <a:solidFill>
                  <a:srgbClr val="00B050"/>
                </a:solidFill>
              </a:rPr>
              <a:t>DISPLAYING QUANTITATIVE DATA</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To find the midpoint of the upper limit of the first class and the lower limit of the second class in Table 4, we divide the sum of these two limits by 2. Thus, this midpoint is</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The value 1000.5 is called the upper boundary of the first class and the lower boundary of the second class. By using this technique, we can convert the class limits of Table 4 to class boundaries, which are also called real class limits.</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19458" name="Picture 2"/>
          <p:cNvPicPr>
            <a:picLocks noChangeAspect="1" noChangeArrowheads="1"/>
          </p:cNvPicPr>
          <p:nvPr/>
        </p:nvPicPr>
        <p:blipFill>
          <a:blip r:embed="rId2" cstate="print"/>
          <a:srcRect/>
          <a:stretch>
            <a:fillRect/>
          </a:stretch>
        </p:blipFill>
        <p:spPr bwMode="auto">
          <a:xfrm>
            <a:off x="3745794" y="2499254"/>
            <a:ext cx="3817546" cy="887412"/>
          </a:xfrm>
          <a:prstGeom prst="rect">
            <a:avLst/>
          </a:prstGeom>
          <a:noFill/>
          <a:ln w="9525">
            <a:noFill/>
            <a:miter lim="800000"/>
            <a:headEnd/>
            <a:tailEnd/>
          </a:ln>
        </p:spPr>
      </p:pic>
      <p:pic>
        <p:nvPicPr>
          <p:cNvPr id="19459" name="Picture 3"/>
          <p:cNvPicPr>
            <a:picLocks noChangeAspect="1" noChangeArrowheads="1"/>
          </p:cNvPicPr>
          <p:nvPr/>
        </p:nvPicPr>
        <p:blipFill>
          <a:blip r:embed="rId3" cstate="print"/>
          <a:srcRect/>
          <a:stretch>
            <a:fillRect/>
          </a:stretch>
        </p:blipFill>
        <p:spPr bwMode="auto">
          <a:xfrm>
            <a:off x="3302882" y="5317067"/>
            <a:ext cx="4886325"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smtClean="0">
                <a:solidFill>
                  <a:srgbClr val="00B050"/>
                </a:solidFill>
              </a:rPr>
              <a:t>DISPLAYING QUANTITATIVE DATA</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b="1" dirty="0" smtClean="0">
                <a:solidFill>
                  <a:schemeClr val="tx1"/>
                </a:solidFill>
              </a:rPr>
              <a:t>Example</a:t>
            </a:r>
            <a:r>
              <a:rPr lang="en-US" sz="2400" dirty="0" smtClean="0">
                <a:solidFill>
                  <a:schemeClr val="tx1"/>
                </a:solidFill>
              </a:rPr>
              <a:t>. The following data give the total number of iPods® sold by a mail order company on each of 30 days. Construct a frequency distribution table.</a:t>
            </a:r>
          </a:p>
          <a:p>
            <a:pPr marL="457200" lvl="1" indent="0" algn="just">
              <a:buNone/>
            </a:pPr>
            <a:r>
              <a:rPr lang="en-US" sz="2400" dirty="0" smtClean="0">
                <a:solidFill>
                  <a:schemeClr val="tx1"/>
                </a:solidFill>
              </a:rPr>
              <a:t>8		 25 	11 		15		 29 	22	 	10	 	5 		17 		21</a:t>
            </a:r>
          </a:p>
          <a:p>
            <a:pPr marL="457200" lvl="1" indent="0" algn="just">
              <a:buNone/>
            </a:pPr>
            <a:r>
              <a:rPr lang="en-US" sz="2400" dirty="0" smtClean="0">
                <a:solidFill>
                  <a:schemeClr val="tx1"/>
                </a:solidFill>
              </a:rPr>
              <a:t>22 		13 		26 		16 		18 		12 		9 		26 		20 		16</a:t>
            </a:r>
          </a:p>
          <a:p>
            <a:pPr marL="457200" lvl="1" indent="0" algn="just">
              <a:buNone/>
            </a:pPr>
            <a:r>
              <a:rPr lang="en-US" sz="2400" dirty="0" smtClean="0">
                <a:solidFill>
                  <a:schemeClr val="tx1"/>
                </a:solidFill>
              </a:rPr>
              <a:t>23		 14 	19 		23		 20 	16 		27 		16 		21		 14 </a:t>
            </a:r>
          </a:p>
          <a:p>
            <a:pPr marL="457200" lvl="1" indent="0" algn="just">
              <a:buNone/>
            </a:pPr>
            <a:endParaRPr lang="en-US" sz="2400" dirty="0" smtClean="0">
              <a:solidFill>
                <a:schemeClr val="tx1"/>
              </a:solidFill>
            </a:endParaRPr>
          </a:p>
          <a:p>
            <a:pPr marL="457200" lvl="1" indent="0" algn="just">
              <a:buNone/>
            </a:pPr>
            <a:r>
              <a:rPr lang="en-US" sz="2400" dirty="0" smtClean="0">
                <a:solidFill>
                  <a:schemeClr val="tx1"/>
                </a:solidFill>
              </a:rPr>
              <a:t>In these data, the minimum value is 5, and the maximum value is 29. Suppose we decide to group these data using five classes of equal width. Then,</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20482" name="Picture 2"/>
          <p:cNvPicPr>
            <a:picLocks noChangeAspect="1" noChangeArrowheads="1"/>
          </p:cNvPicPr>
          <p:nvPr/>
        </p:nvPicPr>
        <p:blipFill>
          <a:blip r:embed="rId2" cstate="print"/>
          <a:srcRect/>
          <a:stretch>
            <a:fillRect/>
          </a:stretch>
        </p:blipFill>
        <p:spPr bwMode="auto">
          <a:xfrm>
            <a:off x="3688469" y="4994451"/>
            <a:ext cx="4295775" cy="75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smtClean="0">
                <a:solidFill>
                  <a:srgbClr val="00B050"/>
                </a:solidFill>
              </a:rPr>
              <a:t>DISPLAYING QUANTITATIVE DATA</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Now we round this approximate width to a convenient number, say 5. The lower limit of the first class can be taken as 5 or any number less than 5. Suppose we take 5 as the lower limit of the first class. Then our classes will be</a:t>
            </a:r>
          </a:p>
          <a:p>
            <a:pPr marL="457200" lvl="1" indent="0" algn="just">
              <a:buNone/>
            </a:pPr>
            <a:r>
              <a:rPr lang="en-US" sz="2400" dirty="0" smtClean="0">
                <a:solidFill>
                  <a:schemeClr val="tx1"/>
                </a:solidFill>
              </a:rPr>
              <a:t>5–9,	 10–14, 	15–19, 	20–24, 	and 25–29 and the results are shown in Table 5.</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21506" name="Picture 2"/>
          <p:cNvPicPr>
            <a:picLocks noChangeAspect="1" noChangeArrowheads="1"/>
          </p:cNvPicPr>
          <p:nvPr/>
        </p:nvPicPr>
        <p:blipFill>
          <a:blip r:embed="rId2" cstate="print"/>
          <a:srcRect/>
          <a:stretch>
            <a:fillRect/>
          </a:stretch>
        </p:blipFill>
        <p:spPr bwMode="auto">
          <a:xfrm>
            <a:off x="2533121" y="3422650"/>
            <a:ext cx="4950229" cy="2774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smtClean="0">
                <a:solidFill>
                  <a:srgbClr val="00B050"/>
                </a:solidFill>
              </a:rPr>
              <a:t>DISPLAYING QUANTITATIVE DATA</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000" dirty="0" smtClean="0">
                <a:solidFill>
                  <a:schemeClr val="tx1"/>
                </a:solidFill>
              </a:rPr>
              <a:t>The relative frequencies and percentages for the data in Table 5 are calculated and listed in the third and fourth columns, respectively, of Table 6. Note that the class boundaries are listed in the second column of Table 6.</a:t>
            </a: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r>
              <a:rPr lang="en-US" sz="2000" dirty="0" smtClean="0">
                <a:solidFill>
                  <a:schemeClr val="tx1"/>
                </a:solidFill>
              </a:rPr>
              <a:t>Using Table 6, we can make statements about the percentage of days with iPods sold within a certain interval. For example, on 20% of the days, 10 to 14 iPods were sold. By adding the percentages for the first two classes, we can state that 5 to 14 iPods were sold on 30% of the days. Similarly, by adding the percentages of the last two classes, we can state that 20 to 29 iPods were sold on 43.4% of the days.</a:t>
            </a: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smtClean="0">
              <a:solidFill>
                <a:schemeClr val="tx1"/>
              </a:solidFill>
            </a:endParaRPr>
          </a:p>
          <a:p>
            <a:pPr marL="457200" lvl="1" indent="0" algn="just">
              <a:buNone/>
            </a:pPr>
            <a:endParaRPr lang="en-US" sz="2000" dirty="0">
              <a:solidFill>
                <a:schemeClr val="tx1"/>
              </a:solidFill>
            </a:endParaRPr>
          </a:p>
        </p:txBody>
      </p:sp>
      <p:pic>
        <p:nvPicPr>
          <p:cNvPr id="22530" name="Picture 2"/>
          <p:cNvPicPr>
            <a:picLocks noChangeAspect="1" noChangeArrowheads="1"/>
          </p:cNvPicPr>
          <p:nvPr/>
        </p:nvPicPr>
        <p:blipFill>
          <a:blip r:embed="rId2" cstate="print"/>
          <a:srcRect/>
          <a:stretch>
            <a:fillRect/>
          </a:stretch>
        </p:blipFill>
        <p:spPr bwMode="auto">
          <a:xfrm>
            <a:off x="666045" y="2209447"/>
            <a:ext cx="8469700" cy="24879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smtClean="0">
                <a:solidFill>
                  <a:srgbClr val="00B050"/>
                </a:solidFill>
              </a:rPr>
              <a:t>Histogram</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Grouped (quantitative) data can be displayed in a </a:t>
            </a:r>
            <a:r>
              <a:rPr lang="en-US" sz="2400" b="1" dirty="0" smtClean="0">
                <a:solidFill>
                  <a:schemeClr val="tx1"/>
                </a:solidFill>
              </a:rPr>
              <a:t>histogram</a:t>
            </a:r>
            <a:r>
              <a:rPr lang="en-US" sz="2400" dirty="0" smtClean="0">
                <a:solidFill>
                  <a:schemeClr val="tx1"/>
                </a:solidFill>
              </a:rPr>
              <a:t>.</a:t>
            </a:r>
          </a:p>
          <a:p>
            <a:pPr marL="457200" lvl="1" indent="0" algn="just">
              <a:buNone/>
            </a:pPr>
            <a:r>
              <a:rPr lang="en-US" sz="2400" dirty="0" smtClean="0">
                <a:solidFill>
                  <a:schemeClr val="tx1"/>
                </a:solidFill>
              </a:rPr>
              <a:t>A </a:t>
            </a:r>
            <a:r>
              <a:rPr lang="en-US" sz="2400" b="1" dirty="0" smtClean="0">
                <a:solidFill>
                  <a:schemeClr val="tx1"/>
                </a:solidFill>
              </a:rPr>
              <a:t>histogram </a:t>
            </a:r>
            <a:r>
              <a:rPr lang="en-US" sz="2400" dirty="0" smtClean="0">
                <a:solidFill>
                  <a:schemeClr val="tx1"/>
                </a:solidFill>
              </a:rPr>
              <a:t>can be drawn for a frequency distribution, a relative frequency distribution, or a percentage distribution. </a:t>
            </a:r>
          </a:p>
          <a:p>
            <a:pPr marL="457200" lvl="1" indent="0" algn="just">
              <a:buNone/>
            </a:pPr>
            <a:r>
              <a:rPr lang="en-US" sz="2400" dirty="0" smtClean="0">
                <a:solidFill>
                  <a:schemeClr val="tx1"/>
                </a:solidFill>
              </a:rPr>
              <a:t>To draw a histogram, we first mark classes on the horizontal axis and frequencies (or relative frequencies or percentages) on the vertical axis. Next, we draw a bar for each class so that its height represents the frequency of that class. The bars in a histogram are drawn adjacent to each other with no gap between them. </a:t>
            </a:r>
          </a:p>
          <a:p>
            <a:pPr marL="457200" lvl="1" indent="0" algn="just">
              <a:buNone/>
            </a:pPr>
            <a:r>
              <a:rPr lang="en-US" sz="2400" dirty="0" smtClean="0">
                <a:solidFill>
                  <a:schemeClr val="tx1"/>
                </a:solidFill>
              </a:rPr>
              <a:t>A histogram is called a </a:t>
            </a:r>
            <a:r>
              <a:rPr lang="en-US" sz="2400" b="1" dirty="0" smtClean="0">
                <a:solidFill>
                  <a:schemeClr val="tx1"/>
                </a:solidFill>
              </a:rPr>
              <a:t>frequency histogram</a:t>
            </a:r>
            <a:r>
              <a:rPr lang="en-US" sz="2400" dirty="0" smtClean="0">
                <a:solidFill>
                  <a:schemeClr val="tx1"/>
                </a:solidFill>
              </a:rPr>
              <a:t>, a </a:t>
            </a:r>
            <a:r>
              <a:rPr lang="en-US" sz="2400" b="1" dirty="0" smtClean="0">
                <a:solidFill>
                  <a:schemeClr val="tx1"/>
                </a:solidFill>
              </a:rPr>
              <a:t>relative frequency histogr</a:t>
            </a:r>
            <a:r>
              <a:rPr lang="en-US" sz="2400" dirty="0" smtClean="0">
                <a:solidFill>
                  <a:schemeClr val="tx1"/>
                </a:solidFill>
              </a:rPr>
              <a:t>am, or a </a:t>
            </a:r>
            <a:r>
              <a:rPr lang="en-US" sz="2400" b="1" dirty="0" smtClean="0">
                <a:solidFill>
                  <a:schemeClr val="tx1"/>
                </a:solidFill>
              </a:rPr>
              <a:t>percentage histogram </a:t>
            </a:r>
            <a:r>
              <a:rPr lang="en-US" sz="2400" dirty="0" smtClean="0">
                <a:solidFill>
                  <a:schemeClr val="tx1"/>
                </a:solidFill>
              </a:rPr>
              <a:t>depending on whether frequencies, relative frequencies, or percentages are marked on the vertical axis.</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smtClean="0">
                <a:solidFill>
                  <a:srgbClr val="00B050"/>
                </a:solidFill>
              </a:rPr>
              <a:t>Histogram</a:t>
            </a:r>
          </a:p>
        </p:txBody>
      </p:sp>
      <p:pic>
        <p:nvPicPr>
          <p:cNvPr id="23554" name="Picture 2"/>
          <p:cNvPicPr>
            <a:picLocks noChangeAspect="1" noChangeArrowheads="1"/>
          </p:cNvPicPr>
          <p:nvPr/>
        </p:nvPicPr>
        <p:blipFill>
          <a:blip r:embed="rId2" cstate="print"/>
          <a:srcRect/>
          <a:stretch>
            <a:fillRect/>
          </a:stretch>
        </p:blipFill>
        <p:spPr bwMode="auto">
          <a:xfrm>
            <a:off x="788105" y="1930400"/>
            <a:ext cx="8267700"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79" y="485423"/>
            <a:ext cx="8596668" cy="959555"/>
          </a:xfrm>
        </p:spPr>
        <p:txBody>
          <a:bodyPr/>
          <a:lstStyle/>
          <a:p>
            <a:pPr lvl="0" algn="ctr" defTabSz="685800" fontAlgn="base">
              <a:lnSpc>
                <a:spcPct val="90000"/>
              </a:lnSpc>
              <a:spcAft>
                <a:spcPct val="0"/>
              </a:spcAft>
              <a:defRPr/>
            </a:pPr>
            <a:r>
              <a:rPr lang="en-US" b="1" dirty="0" smtClean="0">
                <a:solidFill>
                  <a:srgbClr val="00B050"/>
                </a:solidFill>
              </a:rPr>
              <a:t>Histogram</a:t>
            </a:r>
          </a:p>
        </p:txBody>
      </p:sp>
      <p:sp>
        <p:nvSpPr>
          <p:cNvPr id="3" name="Content Placeholder 2"/>
          <p:cNvSpPr>
            <a:spLocks noGrp="1"/>
          </p:cNvSpPr>
          <p:nvPr>
            <p:ph idx="1"/>
          </p:nvPr>
        </p:nvSpPr>
        <p:spPr>
          <a:xfrm>
            <a:off x="135467" y="1117600"/>
            <a:ext cx="11763021" cy="5046133"/>
          </a:xfrm>
        </p:spPr>
        <p:txBody>
          <a:bodyPr>
            <a:noAutofit/>
          </a:bodyPr>
          <a:lstStyle/>
          <a:p>
            <a:pPr marL="457200" lvl="1" indent="0" algn="just">
              <a:buNone/>
            </a:pPr>
            <a:r>
              <a:rPr lang="en-US" sz="2400" dirty="0" smtClean="0">
                <a:solidFill>
                  <a:schemeClr val="tx1"/>
                </a:solidFill>
              </a:rPr>
              <a:t>A histogram can assume any one of a large number of shapes. The most common of these shapes are</a:t>
            </a:r>
          </a:p>
          <a:p>
            <a:pPr marL="457200" lvl="1" indent="0" algn="just">
              <a:buNone/>
            </a:pPr>
            <a:r>
              <a:rPr lang="en-US" sz="2400" dirty="0" smtClean="0">
                <a:solidFill>
                  <a:schemeClr val="tx1"/>
                </a:solidFill>
              </a:rPr>
              <a:t>1. Symmetric</a:t>
            </a:r>
          </a:p>
          <a:p>
            <a:pPr marL="457200" lvl="1" indent="0" algn="just">
              <a:buNone/>
            </a:pPr>
            <a:r>
              <a:rPr lang="en-US" sz="2400" dirty="0" smtClean="0">
                <a:solidFill>
                  <a:schemeClr val="tx1"/>
                </a:solidFill>
              </a:rPr>
              <a:t>2. Skewed</a:t>
            </a:r>
          </a:p>
          <a:p>
            <a:pPr marL="457200" lvl="1" indent="0" algn="just">
              <a:buNone/>
            </a:pPr>
            <a:r>
              <a:rPr lang="en-US" sz="2400" dirty="0" smtClean="0">
                <a:solidFill>
                  <a:schemeClr val="tx1"/>
                </a:solidFill>
              </a:rPr>
              <a:t>3. Uniform or rectangular</a:t>
            </a:r>
          </a:p>
          <a:p>
            <a:pPr marL="457200" lvl="1" indent="0" algn="just">
              <a:buNone/>
            </a:pPr>
            <a:endParaRPr lang="en-US" sz="2400" dirty="0" smtClean="0">
              <a:solidFill>
                <a:schemeClr val="tx1"/>
              </a:solidFill>
            </a:endParaRPr>
          </a:p>
          <a:p>
            <a:pPr marL="457200" lvl="1" indent="0" algn="just">
              <a:buNone/>
            </a:pPr>
            <a:endParaRPr lang="en-US" sz="2400" dirty="0" smtClean="0">
              <a:solidFill>
                <a:schemeClr val="tx1"/>
              </a:solidFill>
            </a:endParaRPr>
          </a:p>
          <a:p>
            <a:pPr marL="457200" lvl="1" indent="0" algn="just">
              <a:buNone/>
            </a:pPr>
            <a:endParaRPr lang="en-US" sz="2400" dirty="0">
              <a:solidFill>
                <a:schemeClr val="tx1"/>
              </a:solidFill>
            </a:endParaRPr>
          </a:p>
        </p:txBody>
      </p:sp>
      <p:pic>
        <p:nvPicPr>
          <p:cNvPr id="24578" name="Picture 2"/>
          <p:cNvPicPr>
            <a:picLocks noChangeAspect="1" noChangeArrowheads="1"/>
          </p:cNvPicPr>
          <p:nvPr/>
        </p:nvPicPr>
        <p:blipFill>
          <a:blip r:embed="rId3" cstate="print"/>
          <a:srcRect/>
          <a:stretch>
            <a:fillRect/>
          </a:stretch>
        </p:blipFill>
        <p:spPr bwMode="auto">
          <a:xfrm>
            <a:off x="4422599" y="1644827"/>
            <a:ext cx="4367370" cy="1956328"/>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241124" y="4049888"/>
            <a:ext cx="8029575" cy="1828800"/>
          </a:xfrm>
          <a:prstGeom prst="rect">
            <a:avLst/>
          </a:prstGeom>
          <a:noFill/>
          <a:ln w="9525">
            <a:noFill/>
            <a:miter lim="800000"/>
            <a:headEnd/>
            <a:tailEnd/>
          </a:ln>
        </p:spPr>
      </p:pic>
      <p:pic>
        <p:nvPicPr>
          <p:cNvPr id="24580" name="Picture 4"/>
          <p:cNvPicPr>
            <a:picLocks noChangeAspect="1" noChangeArrowheads="1"/>
          </p:cNvPicPr>
          <p:nvPr/>
        </p:nvPicPr>
        <p:blipFill>
          <a:blip r:embed="rId5" cstate="print"/>
          <a:srcRect/>
          <a:stretch>
            <a:fillRect/>
          </a:stretch>
        </p:blipFill>
        <p:spPr bwMode="auto">
          <a:xfrm>
            <a:off x="8195733" y="4145669"/>
            <a:ext cx="3680178" cy="16225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168</TotalTime>
  <Words>47455</Words>
  <Application>Microsoft Office PowerPoint</Application>
  <PresentationFormat>Custom</PresentationFormat>
  <Paragraphs>7717</Paragraphs>
  <Slides>886</Slides>
  <Notes>196</Notes>
  <HiddenSlides>0</HiddenSlides>
  <MMClips>0</MMClips>
  <ScaleCrop>false</ScaleCrop>
  <HeadingPairs>
    <vt:vector size="6" baseType="variant">
      <vt:variant>
        <vt:lpstr>Theme</vt:lpstr>
      </vt:variant>
      <vt:variant>
        <vt:i4>1</vt:i4>
      </vt:variant>
      <vt:variant>
        <vt:lpstr>Embedded OLE Servers</vt:lpstr>
      </vt:variant>
      <vt:variant>
        <vt:i4>5</vt:i4>
      </vt:variant>
      <vt:variant>
        <vt:lpstr>Slide Titles</vt:lpstr>
      </vt:variant>
      <vt:variant>
        <vt:i4>886</vt:i4>
      </vt:variant>
    </vt:vector>
  </HeadingPairs>
  <TitlesOfParts>
    <vt:vector size="892" baseType="lpstr">
      <vt:lpstr>Facet</vt:lpstr>
      <vt:lpstr>Equation</vt:lpstr>
      <vt:lpstr>Clip</vt:lpstr>
      <vt:lpstr>VISIO</vt:lpstr>
      <vt:lpstr>Chart</vt:lpstr>
      <vt:lpstr>Document</vt:lpstr>
      <vt:lpstr>Slide 1</vt:lpstr>
      <vt:lpstr>An Introduction to Business Statistics </vt:lpstr>
      <vt:lpstr>What Is Statistics?</vt:lpstr>
      <vt:lpstr>Slide 4</vt:lpstr>
      <vt:lpstr>Why study statistics</vt:lpstr>
      <vt:lpstr>Why study statistics?</vt:lpstr>
      <vt:lpstr>Why study statistics</vt:lpstr>
      <vt:lpstr>Why study statistics?</vt:lpstr>
      <vt:lpstr>Why study statistics?</vt:lpstr>
      <vt:lpstr>Why study statistics?</vt:lpstr>
      <vt:lpstr>Why study statistics?</vt:lpstr>
      <vt:lpstr>The statistical way of thinking (population, sample, data etc.)</vt:lpstr>
      <vt:lpstr>The statistical way of thinking (population, sample, data etc.)</vt:lpstr>
      <vt:lpstr>The statistical way of thinking (population, sample, data etc.)</vt:lpstr>
      <vt:lpstr>The statistical way of thinking (population, sample, data etc.)</vt:lpstr>
      <vt:lpstr>The statistical way of thinking (population, sample, data etc.)</vt:lpstr>
      <vt:lpstr>The statistical way of thinking (population, sample, data etc.)</vt:lpstr>
      <vt:lpstr>The Sources of Data </vt:lpstr>
      <vt:lpstr>Primary Data</vt:lpstr>
      <vt:lpstr>STATISTICAL METHODS</vt:lpstr>
      <vt:lpstr>Descriptive Statistics</vt:lpstr>
      <vt:lpstr>Descriptive Statistics</vt:lpstr>
      <vt:lpstr>Descriptive Statistics</vt:lpstr>
      <vt:lpstr>Inferential Statistics</vt:lpstr>
      <vt:lpstr>Inferential Statistics</vt:lpstr>
      <vt:lpstr>Population vs. Sample</vt:lpstr>
      <vt:lpstr>Describing data</vt:lpstr>
      <vt:lpstr>Describing data</vt:lpstr>
      <vt:lpstr>Example</vt:lpstr>
      <vt:lpstr>Describing data</vt:lpstr>
      <vt:lpstr>Ethics and Statistics</vt:lpstr>
      <vt:lpstr>EXAMPLE</vt:lpstr>
      <vt:lpstr>EXAMPLE</vt:lpstr>
      <vt:lpstr>Types of Variables</vt:lpstr>
      <vt:lpstr>Types of Variables</vt:lpstr>
      <vt:lpstr>Types of Variables</vt:lpstr>
      <vt:lpstr>Types of Variables</vt:lpstr>
      <vt:lpstr>Types of Variables</vt:lpstr>
      <vt:lpstr>Slide 39</vt:lpstr>
      <vt:lpstr>CASES</vt:lpstr>
      <vt:lpstr>CASES</vt:lpstr>
      <vt:lpstr>CASES</vt:lpstr>
      <vt:lpstr>HOW TO GET DATA</vt:lpstr>
      <vt:lpstr>Examples Of Data Distributed By Organizations or Individuals</vt:lpstr>
      <vt:lpstr>Examples of Data From A Designed Experiment</vt:lpstr>
      <vt:lpstr>Examples of Survey Data</vt:lpstr>
      <vt:lpstr>Examples of Data Collected From Observational Studies</vt:lpstr>
      <vt:lpstr>Examples of Data Collected From Ongoing Business Activities</vt:lpstr>
      <vt:lpstr>Slide 49</vt:lpstr>
      <vt:lpstr>Classifying Data  by Level of Measurement</vt:lpstr>
      <vt:lpstr>Levels of Measurement</vt:lpstr>
      <vt:lpstr>Nominal Scale</vt:lpstr>
      <vt:lpstr>Ordinal Scale</vt:lpstr>
      <vt:lpstr>Ordinal Scale</vt:lpstr>
      <vt:lpstr>Interval scales</vt:lpstr>
      <vt:lpstr>Interval scales</vt:lpstr>
      <vt:lpstr>Ratio scales</vt:lpstr>
      <vt:lpstr>Ratio scales</vt:lpstr>
      <vt:lpstr>Slide 59</vt:lpstr>
      <vt:lpstr>Distributions</vt:lpstr>
      <vt:lpstr>Distributions</vt:lpstr>
      <vt:lpstr>Distributions</vt:lpstr>
      <vt:lpstr>Distributions</vt:lpstr>
      <vt:lpstr>Distributions</vt:lpstr>
      <vt:lpstr>Distributions</vt:lpstr>
      <vt:lpstr>Distributions</vt:lpstr>
      <vt:lpstr>Slide 67</vt:lpstr>
      <vt:lpstr>Slide 68</vt:lpstr>
      <vt:lpstr>Data Presentation</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Summary Table</vt:lpstr>
      <vt:lpstr>Slide 83</vt:lpstr>
      <vt:lpstr>Slide 84</vt:lpstr>
      <vt:lpstr>Slide 85</vt:lpstr>
      <vt:lpstr>Slide 86</vt:lpstr>
      <vt:lpstr>Slide 87</vt:lpstr>
      <vt:lpstr>Slide 88</vt:lpstr>
      <vt:lpstr>DISPLAYING QUANTITATIVE DATA</vt:lpstr>
      <vt:lpstr>Slide 90</vt:lpstr>
      <vt:lpstr>DISPLAYING QUANTITATIVE DATA</vt:lpstr>
      <vt:lpstr>DISPLAYING QUANTITATIVE DATA</vt:lpstr>
      <vt:lpstr>DISPLAYING QUANTITATIVE DATA</vt:lpstr>
      <vt:lpstr>DISPLAYING QUANTITATIVE DATA</vt:lpstr>
      <vt:lpstr>DISPLAYING QUANTITATIVE DATA</vt:lpstr>
      <vt:lpstr>DISPLAYING QUANTITATIVE DATA</vt:lpstr>
      <vt:lpstr>Histogram</vt:lpstr>
      <vt:lpstr>Histogram</vt:lpstr>
      <vt:lpstr>Histogram</vt:lpstr>
      <vt:lpstr>Dotplot</vt:lpstr>
      <vt:lpstr>Dotplot</vt:lpstr>
      <vt:lpstr>Dotplot</vt:lpstr>
      <vt:lpstr>Dotplot</vt:lpstr>
      <vt:lpstr>Slide 104</vt:lpstr>
      <vt:lpstr>Slide 105</vt:lpstr>
      <vt:lpstr>Frequency Polygons</vt:lpstr>
      <vt:lpstr>Box Plots</vt:lpstr>
      <vt:lpstr>Box Plots</vt:lpstr>
      <vt:lpstr>Slide 109</vt:lpstr>
      <vt:lpstr>Slide 110</vt:lpstr>
      <vt:lpstr>Slide 111</vt:lpstr>
      <vt:lpstr>Slide 112</vt:lpstr>
      <vt:lpstr>Slide 113</vt:lpstr>
      <vt:lpstr>Slide 114</vt:lpstr>
      <vt:lpstr>Slide 115</vt:lpstr>
      <vt:lpstr>Measures of central tendency</vt:lpstr>
      <vt:lpstr>Measures of central tendency</vt:lpstr>
      <vt:lpstr>Measures of central tendency</vt:lpstr>
      <vt:lpstr>The Mean</vt:lpstr>
      <vt:lpstr>The Mean</vt:lpstr>
      <vt:lpstr>Calculating The Mean</vt:lpstr>
      <vt:lpstr>The Weighted Mean</vt:lpstr>
      <vt:lpstr>Weighted Mean Example</vt:lpstr>
      <vt:lpstr>Calculating the Weighted Mean</vt:lpstr>
      <vt:lpstr>Advantages and Disadvantages of Using the Mean to Summarize Data</vt:lpstr>
      <vt:lpstr>Median</vt:lpstr>
      <vt:lpstr>The Median</vt:lpstr>
      <vt:lpstr>The Median</vt:lpstr>
      <vt:lpstr>The Median</vt:lpstr>
      <vt:lpstr>The Median</vt:lpstr>
      <vt:lpstr>The Mode</vt:lpstr>
      <vt:lpstr>The Mode</vt:lpstr>
      <vt:lpstr>The Mode</vt:lpstr>
      <vt:lpstr>Review Example</vt:lpstr>
      <vt:lpstr>The Shapes of Frequency Distributions</vt:lpstr>
      <vt:lpstr>Which Measure of Central Tendency Should You Use?</vt:lpstr>
      <vt:lpstr>Advantages and Disadvantages</vt:lpstr>
      <vt:lpstr>Thinking Challenge</vt:lpstr>
      <vt:lpstr>Central Tendency Solution</vt:lpstr>
      <vt:lpstr>Measures of variability</vt:lpstr>
      <vt:lpstr>Measures of variability</vt:lpstr>
      <vt:lpstr>Measures of variability</vt:lpstr>
      <vt:lpstr>Measures of variability</vt:lpstr>
      <vt:lpstr>Measures of variability</vt:lpstr>
      <vt:lpstr>Measures of variability</vt:lpstr>
      <vt:lpstr>The Range</vt:lpstr>
      <vt:lpstr>Slide 147</vt:lpstr>
      <vt:lpstr>Measures of variability</vt:lpstr>
      <vt:lpstr>Measures of variability</vt:lpstr>
      <vt:lpstr>The Variance and Standard Deviation</vt:lpstr>
      <vt:lpstr>Calculating the Sample Variance</vt:lpstr>
      <vt:lpstr>Slide 152</vt:lpstr>
      <vt:lpstr>Measures of variability</vt:lpstr>
      <vt:lpstr>The Standard Deviation</vt:lpstr>
      <vt:lpstr>Calculating the  Sample Standard Deviation</vt:lpstr>
      <vt:lpstr>Slide 156</vt:lpstr>
      <vt:lpstr>Measures of variability</vt:lpstr>
      <vt:lpstr>Slide 158</vt:lpstr>
      <vt:lpstr>Slide 159</vt:lpstr>
      <vt:lpstr>The Coefficient of Variation</vt:lpstr>
      <vt:lpstr>The Coefficient of Variation</vt:lpstr>
      <vt:lpstr>Coefficient of Variation Example</vt:lpstr>
      <vt:lpstr>Chebyshev’s theorem</vt:lpstr>
      <vt:lpstr>Chebyshev’s theorem</vt:lpstr>
      <vt:lpstr>Standard Notation</vt:lpstr>
      <vt:lpstr>Slide 166</vt:lpstr>
      <vt:lpstr>Chebyshev’s theorem</vt:lpstr>
      <vt:lpstr>The Empirical Rule</vt:lpstr>
      <vt:lpstr>Slide 169</vt:lpstr>
      <vt:lpstr>Slide 170</vt:lpstr>
      <vt:lpstr>Slide 171</vt:lpstr>
      <vt:lpstr>The z-Score</vt:lpstr>
      <vt:lpstr>The z-Score</vt:lpstr>
      <vt:lpstr>z-Score Example</vt:lpstr>
      <vt:lpstr>Expressing z-Scores in Terms of x</vt:lpstr>
      <vt:lpstr>Slide 176</vt:lpstr>
      <vt:lpstr>Slide 177</vt:lpstr>
      <vt:lpstr>Slide 178</vt:lpstr>
      <vt:lpstr>Slide 179</vt:lpstr>
      <vt:lpstr>Slide 180</vt:lpstr>
      <vt:lpstr>Slide 181</vt:lpstr>
      <vt:lpstr>Slide 182</vt:lpstr>
      <vt:lpstr>Slide 183</vt:lpstr>
      <vt:lpstr>Slide 184</vt:lpstr>
      <vt:lpstr>Measures of Association Between Two Variables</vt:lpstr>
      <vt:lpstr>Sample Covariance</vt:lpstr>
      <vt:lpstr>Correlation Coefficient</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Measures of central tendency</vt:lpstr>
      <vt:lpstr>An Introduction to Probabilities</vt:lpstr>
      <vt:lpstr>Slide 204</vt:lpstr>
      <vt:lpstr>An Introduction to Probabilities</vt:lpstr>
      <vt:lpstr>Definitions</vt:lpstr>
      <vt:lpstr>Definitions</vt:lpstr>
      <vt:lpstr>Sample Space Examples</vt:lpstr>
      <vt:lpstr>Slide 209</vt:lpstr>
      <vt:lpstr>Slide 210</vt:lpstr>
      <vt:lpstr>Slide 211</vt:lpstr>
      <vt:lpstr>Methods of Assigning Probability</vt:lpstr>
      <vt:lpstr>Classical Probability</vt:lpstr>
      <vt:lpstr>Classical Probability Example</vt:lpstr>
      <vt:lpstr>Classical Probability Example</vt:lpstr>
      <vt:lpstr>Empirical Probability</vt:lpstr>
      <vt:lpstr>Empirical Probability</vt:lpstr>
      <vt:lpstr>Empirical Probability</vt:lpstr>
      <vt:lpstr>Law of Large Numbers</vt:lpstr>
      <vt:lpstr>Subjective Probability</vt:lpstr>
      <vt:lpstr>Basic Properties of a Probability</vt:lpstr>
      <vt:lpstr>Basic Properties of a Probability</vt:lpstr>
      <vt:lpstr>Probability Rules for More Than One Event</vt:lpstr>
      <vt:lpstr>Contingency Tables</vt:lpstr>
      <vt:lpstr>Contingency Tables</vt:lpstr>
      <vt:lpstr>The Intersection of Events</vt:lpstr>
      <vt:lpstr>The Intersection of Events</vt:lpstr>
      <vt:lpstr>The Union of Events</vt:lpstr>
      <vt:lpstr>The Union of Events</vt:lpstr>
      <vt:lpstr>The Addition Rule</vt:lpstr>
      <vt:lpstr>The Addition Rule</vt:lpstr>
      <vt:lpstr>The Addition Rule</vt:lpstr>
      <vt:lpstr>The Addition Rule</vt:lpstr>
      <vt:lpstr>Conditional Probability</vt:lpstr>
      <vt:lpstr>Conditional Probability</vt:lpstr>
      <vt:lpstr>Conditional Probability</vt:lpstr>
      <vt:lpstr>Independent and Dependent Events</vt:lpstr>
      <vt:lpstr>Independent and Dependent Events</vt:lpstr>
      <vt:lpstr>Independent and Dependent Events</vt:lpstr>
      <vt:lpstr>The Multiplication Rule</vt:lpstr>
      <vt:lpstr>The Multiplication Rule</vt:lpstr>
      <vt:lpstr>The Multiplication Rule</vt:lpstr>
      <vt:lpstr>Contingency Tables with Probabilities</vt:lpstr>
      <vt:lpstr>Contingency Tables with Probabilities</vt:lpstr>
      <vt:lpstr>Contingency Tables with Probabilities</vt:lpstr>
      <vt:lpstr>Bayes’ Theorem</vt:lpstr>
      <vt:lpstr>Bayes’ Theorem</vt:lpstr>
      <vt:lpstr>Bayes’ Theorem Example</vt:lpstr>
      <vt:lpstr>Bayes’ Theorem Example</vt:lpstr>
      <vt:lpstr>Bayes’ Theorem Example</vt:lpstr>
      <vt:lpstr>Bayes’ Theorem Example</vt:lpstr>
      <vt:lpstr>4.3 Counting Principles</vt:lpstr>
      <vt:lpstr>The Fundamental Counting Principle</vt:lpstr>
      <vt:lpstr>Permutations</vt:lpstr>
      <vt:lpstr>Permutations</vt:lpstr>
      <vt:lpstr>Permutations</vt:lpstr>
      <vt:lpstr>Computations</vt:lpstr>
      <vt:lpstr>Combinations</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Qualitative and Quantitative Variables</vt:lpstr>
      <vt:lpstr>Discrete and Continuous Variables</vt:lpstr>
      <vt:lpstr>Discrete  Probability Distributions</vt:lpstr>
      <vt:lpstr>Probability Distributions</vt:lpstr>
      <vt:lpstr>Discrete Random Variables</vt:lpstr>
      <vt:lpstr>Random Variables</vt:lpstr>
      <vt:lpstr>Random Variables</vt:lpstr>
      <vt:lpstr>Rules for Discrete Probability Distributions</vt:lpstr>
      <vt:lpstr>The Mean of a Discrete Probability Distribution</vt:lpstr>
      <vt:lpstr>The Mean of a Discrete Probability Distribution</vt:lpstr>
      <vt:lpstr>Slide 287</vt:lpstr>
      <vt:lpstr>Slide 288</vt:lpstr>
      <vt:lpstr>The Variance and Standard Deviation of a Discrete Probability Distribution</vt:lpstr>
      <vt:lpstr>The Variance and Standard Deviation of a Discrete Probability Distribution</vt:lpstr>
      <vt:lpstr>The Variance and Standard Deviation of a Discrete Probability Distribution</vt:lpstr>
      <vt:lpstr>The Variance and Standard Deviation of a Discrete Probability Distribution</vt:lpstr>
      <vt:lpstr>Slide 293</vt:lpstr>
      <vt:lpstr>Slide 294</vt:lpstr>
      <vt:lpstr>Slide 295</vt:lpstr>
      <vt:lpstr>Slide 296</vt:lpstr>
      <vt:lpstr>Slide 297</vt:lpstr>
      <vt:lpstr>Slide 298</vt:lpstr>
      <vt:lpstr>Slide 299</vt:lpstr>
      <vt:lpstr>Example: Comparing Distributions</vt:lpstr>
      <vt:lpstr>Example: Comparing Distributions</vt:lpstr>
      <vt:lpstr>The Expected Monetary Value</vt:lpstr>
      <vt:lpstr>The Expected Monetary Value</vt:lpstr>
      <vt:lpstr>Two Characteristics of a Probability Distribution</vt:lpstr>
      <vt:lpstr>Binomial Distributions</vt:lpstr>
      <vt:lpstr>The Binomial Experiment</vt:lpstr>
      <vt:lpstr>The Binomial Experiment</vt:lpstr>
      <vt:lpstr>Binomial Distributions</vt:lpstr>
      <vt:lpstr>Binomial Distributions</vt:lpstr>
      <vt:lpstr>Binomial Distributions</vt:lpstr>
      <vt:lpstr>Binomial Distributions</vt:lpstr>
      <vt:lpstr>Binomial Distribution Example</vt:lpstr>
      <vt:lpstr>Binomial Distribution Example</vt:lpstr>
      <vt:lpstr>The Mean and Standard Deviation  of a Binomial Distribution</vt:lpstr>
      <vt:lpstr>The Mean and Standard Deviation  of a Binomial Distribution</vt:lpstr>
      <vt:lpstr>Binomial Probability Tables</vt:lpstr>
      <vt:lpstr>Binomial Probability Tables</vt:lpstr>
      <vt:lpstr>Slide 318</vt:lpstr>
      <vt:lpstr>Slide 319</vt:lpstr>
      <vt:lpstr>Slide 320</vt:lpstr>
      <vt:lpstr>Slide 321</vt:lpstr>
      <vt:lpstr>Slide 322</vt:lpstr>
      <vt:lpstr>Poisson Distributions</vt:lpstr>
      <vt:lpstr>The Characteristics of a Poisson Process</vt:lpstr>
      <vt:lpstr>Using Poisson Probability Distributions</vt:lpstr>
      <vt:lpstr>Using Poisson Probability Distributions</vt:lpstr>
      <vt:lpstr>Poisson Probability Distribution Example</vt:lpstr>
      <vt:lpstr>Using a Poisson Distribution to Calculate the Probability of Arrivals</vt:lpstr>
      <vt:lpstr>Using a Poisson Distribution to Calculate the Probability of Arrivals</vt:lpstr>
      <vt:lpstr>Poisson Probability Tables</vt:lpstr>
      <vt:lpstr>Poisson Probability Tables</vt:lpstr>
      <vt:lpstr>Slide 332</vt:lpstr>
      <vt:lpstr>Slide 333</vt:lpstr>
      <vt:lpstr>Slide 334</vt:lpstr>
      <vt:lpstr>Using Poisson Distributions to Approximate Binomial Distributions</vt:lpstr>
      <vt:lpstr>Using Poisson Distributions to Approximate Binomial Distributions</vt:lpstr>
      <vt:lpstr>Example: Using the Poisson Distribution to Approximate the Binomial Distribution</vt:lpstr>
      <vt:lpstr>Example: Using the Poisson Distribution to Approximate the Binomial Distribution</vt:lpstr>
      <vt:lpstr>Example: Using the Poisson Distribution to Approximate the Binomial Distribution</vt:lpstr>
      <vt:lpstr>The Hypergeometric Distribution</vt:lpstr>
      <vt:lpstr>Calculating Probabilities for a Hypergeometric Distribution</vt:lpstr>
      <vt:lpstr>Calculating Probabilities for a Hypergeometric Distribution</vt:lpstr>
      <vt:lpstr>Calculating Probabilities for a Hypergeometric Distribution</vt:lpstr>
      <vt:lpstr>Calculating Probabilities for a Hypergeometric Distribution</vt:lpstr>
      <vt:lpstr>Calculating Probabilities for a Hypergeometric Distribution</vt:lpstr>
      <vt:lpstr>Calculating Probabilities for a Hypergeometric Distribution</vt:lpstr>
      <vt:lpstr>Slide 347</vt:lpstr>
      <vt:lpstr>Continuous Random Variables</vt:lpstr>
      <vt:lpstr>Continuous Probability Distributions</vt:lpstr>
      <vt:lpstr>Continuous Probability Distributions</vt:lpstr>
      <vt:lpstr>Continuous Probability Distributions</vt:lpstr>
      <vt:lpstr>Slide 352</vt:lpstr>
      <vt:lpstr>Slide 353</vt:lpstr>
      <vt:lpstr>Normal Probability Distributions</vt:lpstr>
      <vt:lpstr>Normal Probability Distributions</vt:lpstr>
      <vt:lpstr>Normal Probability Distributions</vt:lpstr>
      <vt:lpstr>Calculating Probabilities for Normal Distributions Using Normal Probability Tables</vt:lpstr>
      <vt:lpstr>Calculating Probabilities for Normal Distributions Using Normal Probability Tables</vt:lpstr>
      <vt:lpstr>Features of z-scores</vt:lpstr>
      <vt:lpstr>The Standard Normal Distribution</vt:lpstr>
      <vt:lpstr>z-Score Example</vt:lpstr>
      <vt:lpstr>z-Score Example</vt:lpstr>
      <vt:lpstr>Slide 363</vt:lpstr>
      <vt:lpstr>Using Normal Probability Tables</vt:lpstr>
      <vt:lpstr>Using Normal Probability Tables</vt:lpstr>
      <vt:lpstr>Using Normal Probability Tables</vt:lpstr>
      <vt:lpstr>Using Normal Probability Tables</vt:lpstr>
      <vt:lpstr>Using Normal Probability Tables</vt:lpstr>
      <vt:lpstr>Using Normal Probability Tables</vt:lpstr>
      <vt:lpstr>Using Normal Probability Tables</vt:lpstr>
      <vt:lpstr>Using Normal Probability Tables</vt:lpstr>
      <vt:lpstr>Revisiting the Empirical Rule</vt:lpstr>
      <vt:lpstr>Revisiting the Empirical Rule</vt:lpstr>
      <vt:lpstr>Other Normal Probability Intervals</vt:lpstr>
      <vt:lpstr>Other Normal Probability Intervals</vt:lpstr>
      <vt:lpstr>Other Normal Probability Intervals</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Using the Normal Distribution to Approximate the Binomial Distribution</vt:lpstr>
      <vt:lpstr>Using the Normal Distribution to Approximate the Binomial Distribution</vt:lpstr>
      <vt:lpstr>Using the Normal Distribution to Approximate the Binomial Distribution</vt:lpstr>
      <vt:lpstr>Using the Normal Distribution to Approximate the Binomial Distribution</vt:lpstr>
      <vt:lpstr>Using the Normal Distribution to Approximate the Binomial Distribution</vt:lpstr>
      <vt:lpstr>Exponential Probability Distributions</vt:lpstr>
      <vt:lpstr>Exponential Probability Distributions</vt:lpstr>
      <vt:lpstr>Exponential Probability Distributions</vt:lpstr>
      <vt:lpstr>Exponential Probability Distributions</vt:lpstr>
      <vt:lpstr>Calculating Exponential Probabilities</vt:lpstr>
      <vt:lpstr>Calculating Exponential Probabilities</vt:lpstr>
      <vt:lpstr>Uniform Probability Distributions</vt:lpstr>
      <vt:lpstr>Uniform Probability Distributions</vt:lpstr>
      <vt:lpstr>Uniform Probability Distributions</vt:lpstr>
      <vt:lpstr>Uniform Probability Distributions</vt:lpstr>
      <vt:lpstr>Uniform Probability Distributions</vt:lpstr>
      <vt:lpstr>Uniform Probability Distributions</vt:lpstr>
      <vt:lpstr>Uniform Probability Distributions</vt:lpstr>
      <vt:lpstr>Slide 412</vt:lpstr>
      <vt:lpstr>Slide 413</vt:lpstr>
      <vt:lpstr>Slide 414</vt:lpstr>
      <vt:lpstr>The Standardized Normal</vt:lpstr>
      <vt:lpstr>Translation to the Standardized Normal Distribution</vt:lpstr>
      <vt:lpstr>The Standardized Normal Probability Density Function</vt:lpstr>
      <vt:lpstr>The Standardized  Normal Distribution</vt:lpstr>
      <vt:lpstr>Example</vt:lpstr>
      <vt:lpstr>Comparing  X  and  Z  units</vt:lpstr>
      <vt:lpstr>Finding Normal Probabilities  </vt:lpstr>
      <vt:lpstr>Probability as  Area Under the Curve</vt:lpstr>
      <vt:lpstr>The Standardized Normal Table</vt:lpstr>
      <vt:lpstr>The Standardized Normal Table</vt:lpstr>
      <vt:lpstr>General Procedure for Finding Normal Probabilities</vt:lpstr>
      <vt:lpstr>Finding Normal Probabilities</vt:lpstr>
      <vt:lpstr>Slide 427</vt:lpstr>
      <vt:lpstr>Solution: Finding P(Z &lt; 0.12)</vt:lpstr>
      <vt:lpstr> Finding Normal Upper Tail Probabilities</vt:lpstr>
      <vt:lpstr> Finding Normal Upper Tail Probabilities</vt:lpstr>
      <vt:lpstr>Finding a Normal Probability Between Two Values</vt:lpstr>
      <vt:lpstr>Solution: Finding P(0 &lt; Z &lt; 0.12)</vt:lpstr>
      <vt:lpstr>Probabilities in the Lower Tail </vt:lpstr>
      <vt:lpstr>Probabilities in the Lower Tail </vt:lpstr>
      <vt:lpstr>Empirical Rule</vt:lpstr>
      <vt:lpstr>The Empirical Rule</vt:lpstr>
      <vt:lpstr>Given a Normal Probability Find the X Value</vt:lpstr>
      <vt:lpstr>Finding the X value for a Known Probability</vt:lpstr>
      <vt:lpstr>Find the Z value for 20% in the Lower Tail</vt:lpstr>
      <vt:lpstr>Finding the X value</vt:lpstr>
      <vt:lpstr>Evaluating Normality</vt:lpstr>
      <vt:lpstr>Evaluating Normality</vt:lpstr>
      <vt:lpstr>Evaluating Normality</vt:lpstr>
      <vt:lpstr>Constructing A Normal Probability Plot</vt:lpstr>
      <vt:lpstr>The Normal Probability Plot Interpretation</vt:lpstr>
      <vt:lpstr>Normal Probability Plot Interpretation </vt:lpstr>
      <vt:lpstr>Evaluating Normality An Example:  Mutual Fund Returns</vt:lpstr>
      <vt:lpstr>Evaluating Normality An Example:  Mutual Fund Returns</vt:lpstr>
      <vt:lpstr>Evaluating Normality Via Excel An Example:  Mutual Fund Returns</vt:lpstr>
      <vt:lpstr>Evaluating Normality An Example:  Mutual Fund Returns</vt:lpstr>
      <vt:lpstr>Slide 451</vt:lpstr>
      <vt:lpstr>Why Sample?</vt:lpstr>
      <vt:lpstr>Types of Sampling</vt:lpstr>
      <vt:lpstr>Simple Random Sampling</vt:lpstr>
      <vt:lpstr>Systematic Sampling</vt:lpstr>
      <vt:lpstr>Systematic Sampling</vt:lpstr>
      <vt:lpstr>Systematic Sampling</vt:lpstr>
      <vt:lpstr>Stratified Sampling</vt:lpstr>
      <vt:lpstr>Stratified Sampling</vt:lpstr>
      <vt:lpstr>Cluster Sampling</vt:lpstr>
      <vt:lpstr>Cluster Sampling</vt:lpstr>
      <vt:lpstr>Systematic Sampling</vt:lpstr>
      <vt:lpstr>Resampling</vt:lpstr>
      <vt:lpstr>Sampling and Nonsampling  Errors</vt:lpstr>
      <vt:lpstr>Sampling and Nonsampling Errors</vt:lpstr>
      <vt:lpstr>Sampling and Nonsampling Errors</vt:lpstr>
      <vt:lpstr>Sampling and Nonsampling Errors</vt:lpstr>
      <vt:lpstr>Sampling and Nonsampling Errors</vt:lpstr>
      <vt:lpstr>Slide 469</vt:lpstr>
      <vt:lpstr>Slide 470</vt:lpstr>
      <vt:lpstr>Slide 471</vt:lpstr>
      <vt:lpstr>Slide 472</vt:lpstr>
      <vt:lpstr>Slide 473</vt:lpstr>
      <vt:lpstr>Slide 474</vt:lpstr>
      <vt:lpstr>Sampling Distributions</vt:lpstr>
      <vt:lpstr>Developing a Sampling Distribution</vt:lpstr>
      <vt:lpstr>Developing a Sampling Distribution</vt:lpstr>
      <vt:lpstr>Now consider all possible samples of size n=2</vt:lpstr>
      <vt:lpstr>Sampling Distribution of All Sample Means</vt:lpstr>
      <vt:lpstr>Summary Measures of this Sampling Distribution:</vt:lpstr>
      <vt:lpstr>Comparing the Population Distribution to the Sample Means Distribution</vt:lpstr>
      <vt:lpstr>Sample Mean Sampling Distribution: Standard Error of the Mean</vt:lpstr>
      <vt:lpstr>Sample Mean Sampling Distribution:If the Population is Normal</vt:lpstr>
      <vt:lpstr>Z-value for Sampling Distribution of the Mean</vt:lpstr>
      <vt:lpstr>Sampling Distribution Properties</vt:lpstr>
      <vt:lpstr>Sampling Distribution Properties</vt:lpstr>
      <vt:lpstr>Determining An Interval Including A Fixed Proportion of the Sample Means</vt:lpstr>
      <vt:lpstr>Sample Mean Sampling Distribution: If the Population is not Normal</vt:lpstr>
      <vt:lpstr>Central Limit Theorem</vt:lpstr>
      <vt:lpstr>Slide 490</vt:lpstr>
      <vt:lpstr>The Central Limit Theorem</vt:lpstr>
      <vt:lpstr>The Central Limit Theorem</vt:lpstr>
      <vt:lpstr>The Central Limit Theorem</vt:lpstr>
      <vt:lpstr>The Central Limit Theorem</vt:lpstr>
      <vt:lpstr>The Central Limit Theorem</vt:lpstr>
      <vt:lpstr>The Central Limit Theorem</vt:lpstr>
      <vt:lpstr>The Central Limit Theorem</vt:lpstr>
      <vt:lpstr>The Central Limit Theorem</vt:lpstr>
      <vt:lpstr>The Central Limit Theorem</vt:lpstr>
      <vt:lpstr>Putting the Central Limit Theorem to Work</vt:lpstr>
      <vt:lpstr>Putting the Central Limit Theorem to Work</vt:lpstr>
      <vt:lpstr>Putting the Central Limit Theorem to Work</vt:lpstr>
      <vt:lpstr>Putting the Central Limit Theorem  to Work</vt:lpstr>
      <vt:lpstr>Putting the Central Limit Theorem  to Work</vt:lpstr>
      <vt:lpstr>Using the Central Limit Theorem to Test Claims</vt:lpstr>
      <vt:lpstr>Using the Central Limit Theorem to Test Claims</vt:lpstr>
      <vt:lpstr>Using the Central Limit Theorem to Test Claims</vt:lpstr>
      <vt:lpstr>Using the Central Limit Theorem to Test Claims</vt:lpstr>
      <vt:lpstr>Using the Central Limit Theorem to Test Claims</vt:lpstr>
      <vt:lpstr>Using the Central Limit Theorem to Test Claims</vt:lpstr>
      <vt:lpstr>Using the Central Limit Theorem to Test Claims</vt:lpstr>
      <vt:lpstr>Using the Central Limit Theorem to Test Claims</vt:lpstr>
      <vt:lpstr>Using the Central Limit Theorem  to Test Claims</vt:lpstr>
      <vt:lpstr>The Effect of the Sample Size on the Sampling Distribution</vt:lpstr>
      <vt:lpstr>The Sampling Distribution of the Mean with a Finite Population</vt:lpstr>
      <vt:lpstr>The Sampling Distribution of the Mean with a Finite Population</vt:lpstr>
      <vt:lpstr>The Sampling Distribution of the Mean with a Finite Population</vt:lpstr>
      <vt:lpstr>The Sampling Distribution of the Mean with a Finite Population</vt:lpstr>
      <vt:lpstr>The Sampling Distribution of the Mean with a Finite Population</vt:lpstr>
      <vt:lpstr>Sample Mean Sampling Distribution: If the Population is not Normal</vt:lpstr>
      <vt:lpstr>How Large is Large Enough?</vt:lpstr>
      <vt:lpstr>Example</vt:lpstr>
      <vt:lpstr>Example</vt:lpstr>
      <vt:lpstr>Example</vt:lpstr>
      <vt:lpstr>The Sampling Distribution of the Proportion</vt:lpstr>
      <vt:lpstr>Population Proportions</vt:lpstr>
      <vt:lpstr>Sampling Distribution of p</vt:lpstr>
      <vt:lpstr>Z-Value for Proportions</vt:lpstr>
      <vt:lpstr>Example</vt:lpstr>
      <vt:lpstr>Example</vt:lpstr>
      <vt:lpstr>Example</vt:lpstr>
      <vt:lpstr>The Sampling Distribution of the Proportion</vt:lpstr>
      <vt:lpstr>The Sampling Distribution  of the Proportion</vt:lpstr>
      <vt:lpstr>The Sampling Distribution  of the Proportion</vt:lpstr>
      <vt:lpstr>The Sampling Distribution of the Proportion with a Finite Population</vt:lpstr>
      <vt:lpstr>The Sampling Distribution of the Proportion with a Finite Population</vt:lpstr>
      <vt:lpstr>The Sampling Distribution of the Proportion with a Finite Population</vt:lpstr>
      <vt:lpstr>The Sampling Distribution  of the Proportion</vt:lpstr>
      <vt:lpstr>The Sampling Distribution  of the Proportion</vt:lpstr>
      <vt:lpstr>Slide 540</vt:lpstr>
      <vt:lpstr>Point Estimates</vt:lpstr>
      <vt:lpstr>Confidence Intervals</vt:lpstr>
      <vt:lpstr>Calculating Confidence Intervals for the Mean when the Standard Deviation (σ) of a Population is Known</vt:lpstr>
      <vt:lpstr>Confidence Intervals for the Mean, σ Known</vt:lpstr>
      <vt:lpstr>Confidence Intervals for the Mean, σ Known</vt:lpstr>
      <vt:lpstr>Confidence Intervals for the Mean, σ Known</vt:lpstr>
      <vt:lpstr>Confidence Intervals for the Mean,σ Known</vt:lpstr>
      <vt:lpstr>Confidence Intervals for the Mean,σ Known</vt:lpstr>
      <vt:lpstr>Confidence Intervals for the Mean, σ Known</vt:lpstr>
      <vt:lpstr>Calculating the Margin of Error</vt:lpstr>
      <vt:lpstr>Calculating the Margin of Error</vt:lpstr>
      <vt:lpstr>Interpreting a Confidence Interval</vt:lpstr>
      <vt:lpstr>Interpreting a Confidence Interval</vt:lpstr>
      <vt:lpstr>Changing Confidence Levels</vt:lpstr>
      <vt:lpstr>Changing Confidence Levels</vt:lpstr>
      <vt:lpstr>Changing Confidence Levels</vt:lpstr>
      <vt:lpstr>Confidence Intervals for the Mean with Small Samples when σ is Known</vt:lpstr>
      <vt:lpstr>Slide 558</vt:lpstr>
      <vt:lpstr>Confidence Intervals for the Mean with Small Samples when σ is Known</vt:lpstr>
      <vt:lpstr>Calculating Confidence Intervals for the Mean when the Standard Deviation (σ) of a Population is Unknown</vt:lpstr>
      <vt:lpstr>Using the Student’s t-distribution</vt:lpstr>
      <vt:lpstr>Using the Student’s t-distribution</vt:lpstr>
      <vt:lpstr>Using the Student’s t-distribution</vt:lpstr>
      <vt:lpstr>Using the Student’s t-distribution</vt:lpstr>
      <vt:lpstr>Using the Student’s t-distribution</vt:lpstr>
      <vt:lpstr>Using the Student’s t-distribution</vt:lpstr>
      <vt:lpstr>Using the Student’s t-distribution</vt:lpstr>
      <vt:lpstr>Using the Student’s t-distribution</vt:lpstr>
      <vt:lpstr>Calculating Confidence Intervals  for Proportions</vt:lpstr>
      <vt:lpstr>Calculating Confidence Intervals for Proportions</vt:lpstr>
      <vt:lpstr>Calculating Confidence Intervals for Proportions</vt:lpstr>
      <vt:lpstr>Calculating Confidence Intervals for Proportions</vt:lpstr>
      <vt:lpstr>Calculating Confidence Intervals for Proportions</vt:lpstr>
      <vt:lpstr>Calculating Confidence Intervals for Proportions</vt:lpstr>
      <vt:lpstr>Determining the Sample Size</vt:lpstr>
      <vt:lpstr>Calculating the Sample Size to Estimate a Population Mean</vt:lpstr>
      <vt:lpstr>Calculating the Sample Size to Estimate a Population Mean</vt:lpstr>
      <vt:lpstr>Calculating the Sample Size to Estimate a Population Mean</vt:lpstr>
      <vt:lpstr>Calculating the Sample Size Needed to Estimate a Population Proportion</vt:lpstr>
      <vt:lpstr>Calculating the Sample Size Needed to Estimate a Population Proportion</vt:lpstr>
      <vt:lpstr>Calculating Confidence Intervals for Finite  Populations</vt:lpstr>
      <vt:lpstr>Calculating Confidence Intervals for Finite Populations</vt:lpstr>
      <vt:lpstr>Calculating Confidence Intervals for Finite Populations</vt:lpstr>
      <vt:lpstr>Calculating Confidence Intervals for Finite Populations</vt:lpstr>
      <vt:lpstr>Calculating Confidence Intervals for Finite Populations</vt:lpstr>
      <vt:lpstr>Calculating Confidence Intervals for Finite Populations</vt:lpstr>
      <vt:lpstr>Calculating Confidence Intervals for Finite Populations</vt:lpstr>
      <vt:lpstr>Calculating Confidence Intervals for Finite Populations</vt:lpstr>
      <vt:lpstr>Calculating Confidence Intervals for Finite Populations</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lpstr>Slide 626</vt:lpstr>
      <vt:lpstr>Slide 627</vt:lpstr>
      <vt:lpstr>Slide 628</vt:lpstr>
      <vt:lpstr>Slide 629</vt:lpstr>
      <vt:lpstr>Slide 630</vt:lpstr>
      <vt:lpstr>Slide 631</vt:lpstr>
      <vt:lpstr>Slide 632</vt:lpstr>
      <vt:lpstr>Slide 633</vt:lpstr>
      <vt:lpstr>Slide 634</vt:lpstr>
      <vt:lpstr>Slide 635</vt:lpstr>
      <vt:lpstr>Slide 636</vt:lpstr>
      <vt:lpstr>Slide 637</vt:lpstr>
      <vt:lpstr>Slide 638</vt:lpstr>
      <vt:lpstr>Slide 639</vt:lpstr>
      <vt:lpstr>Slide 640</vt:lpstr>
      <vt:lpstr>Slide 641</vt:lpstr>
      <vt:lpstr>Slide 642</vt:lpstr>
      <vt:lpstr>Slide 643</vt:lpstr>
      <vt:lpstr>Slide 644</vt:lpstr>
      <vt:lpstr>Slide 645</vt:lpstr>
      <vt:lpstr>Slide 646</vt:lpstr>
      <vt:lpstr>Slide 647</vt:lpstr>
      <vt:lpstr>Slide 648</vt:lpstr>
      <vt:lpstr>Slide 649</vt:lpstr>
      <vt:lpstr>Slide 650</vt:lpstr>
      <vt:lpstr>Slide 651</vt:lpstr>
      <vt:lpstr>Slide 652</vt:lpstr>
      <vt:lpstr>Slide 653</vt:lpstr>
      <vt:lpstr>Slide 654</vt:lpstr>
      <vt:lpstr>Slide 655</vt:lpstr>
      <vt:lpstr>Slide 656</vt:lpstr>
      <vt:lpstr>Slide 657</vt:lpstr>
      <vt:lpstr>Slide 658</vt:lpstr>
      <vt:lpstr>Slide 659</vt:lpstr>
      <vt:lpstr>Slide 660</vt:lpstr>
      <vt:lpstr>Slide 661</vt:lpstr>
      <vt:lpstr>Slide 662</vt:lpstr>
      <vt:lpstr>Slide 663</vt:lpstr>
      <vt:lpstr>Slide 664</vt:lpstr>
      <vt:lpstr>Hypothesis Testing for Single Populations</vt:lpstr>
      <vt:lpstr>An Introduction to Hypothesis  Testing</vt:lpstr>
      <vt:lpstr>Stating the Hypothesis</vt:lpstr>
      <vt:lpstr>Stating the Hypothesis</vt:lpstr>
      <vt:lpstr>Stating the Hypothesis</vt:lpstr>
      <vt:lpstr>Two-Tail Hypothesis Tests</vt:lpstr>
      <vt:lpstr>One-Tail Hypothesis Tests</vt:lpstr>
      <vt:lpstr>The Logic of Hypothesis Testing</vt:lpstr>
      <vt:lpstr>The Difference Between Type I and Type II Errors</vt:lpstr>
      <vt:lpstr>The Difference Between Type I and Type II Errors</vt:lpstr>
      <vt:lpstr>The Difference Between Type I and Type II Errors</vt:lpstr>
      <vt:lpstr>The Difference Between Type I and Type II Errors</vt:lpstr>
      <vt:lpstr>Hypothesis Testing for the  Population Mean when σ is Known</vt:lpstr>
      <vt:lpstr>Hypothesis Testing for the Population Mean when σ is Known</vt:lpstr>
      <vt:lpstr>An Example of a One-Tail Hypothesis Test for the Population Mean (When σ Is Known)</vt:lpstr>
      <vt:lpstr>An Example of a One-Tail Hypothesis Test for the Population Mean (When σ Is Known)</vt:lpstr>
      <vt:lpstr>An Example of a One-Tail Hypothesis Test for the Population Mean (When σ Is Known)</vt:lpstr>
      <vt:lpstr>An Example of a One-Tail Hypothesis Test for the Population Mean (When σ Is Known)</vt:lpstr>
      <vt:lpstr>An Example of a One-Tail Hypothesis Test for the Population Mean (When σ Is Known)</vt:lpstr>
      <vt:lpstr>An Example of a One-Tail Hypothesis Test for the Population Mean (When σ Is Known)</vt:lpstr>
      <vt:lpstr>An Example of a One-Tail Hypothesis Test for the Population Mean (When σ Is Known)</vt:lpstr>
      <vt:lpstr>An Example of a One-Tail Hypothesis Test for the Population Mean (When σ Is Known)</vt:lpstr>
      <vt:lpstr>The p-value Approach to Hypothesis Testing: One-Tail Tests</vt:lpstr>
      <vt:lpstr>The p-value Approach to Hypothesis Testing: One-Tail Tests</vt:lpstr>
      <vt:lpstr>The p-value Approach to Hypothesis Testing: One-Tail Tests</vt:lpstr>
      <vt:lpstr>An Example of a Two-Tail Hypothesis Test for the Population Mean (When σ Is Known)</vt:lpstr>
      <vt:lpstr>An Example of a Two-Tail Hypothesis Test for the Population Mean (When σ Is Known)</vt:lpstr>
      <vt:lpstr>An Example of a Two-Tail Hypothesis Test for the Population Mean (When σ Is Known)</vt:lpstr>
      <vt:lpstr>An Example of a Two-Tail Hypothesis Test for the Population Mean (When σ Is Known)</vt:lpstr>
      <vt:lpstr>An Example of a Two-Tail Hypothesis Test for the Population Mean (When σ Is Known)</vt:lpstr>
      <vt:lpstr>An Example of a Two-Tail Hypothesis Test for the Population Mean (When σ Is Known)</vt:lpstr>
      <vt:lpstr>The p-value Approach to Hypothesis Testing: Two-Tail Tests</vt:lpstr>
      <vt:lpstr>The Role α Plays in Hypothesis Testing</vt:lpstr>
      <vt:lpstr>Slide 698</vt:lpstr>
      <vt:lpstr>Slide 699</vt:lpstr>
      <vt:lpstr>An Example of a One-Tail Hypothesis Test for the Population Mean (When σ Is Unknown)</vt:lpstr>
      <vt:lpstr>An Example of a One-Tail Hypothesis Test for the Population Mean (When σ Is Unknown)</vt:lpstr>
      <vt:lpstr>An Example of a One-Tail Hypothesis Test for the Population Mean (When σ Is Unknown)</vt:lpstr>
      <vt:lpstr>An Example of a One-Tail Hypothesis Test for the Population Mean (When σ Is Unknown)</vt:lpstr>
      <vt:lpstr>An Example of a One-Tail Hypothesis Test for the Population Mean (When σ Is Unknown)</vt:lpstr>
      <vt:lpstr>An Example of a One-Tail Hypothesis Test for the Population Mean (When σ Is Unknown)</vt:lpstr>
      <vt:lpstr>An Example of a One-Tail Hypothesis Test for the Population Mean (When σ Is Unknown)</vt:lpstr>
      <vt:lpstr>Estimating the p-value  Using the Student’s t-distribution</vt:lpstr>
      <vt:lpstr>Estimating the p-value  Using the Student’s t-distribution</vt:lpstr>
      <vt:lpstr>An Example of a Two-Tail Hypothesis Test for the Population Mean (When σ Is Unknown)</vt:lpstr>
      <vt:lpstr>An Example of a Two-Tail Hypothesis Test for the Population Mean (When σ Is Unknown)</vt:lpstr>
      <vt:lpstr>An Example of a Two-Tail Hypothesis Test for the Population Mean (When σ Is Unknown)</vt:lpstr>
      <vt:lpstr>An Example of a Two-Tail Hypothesis Test for the Population Mean (When σ Is Unknown)</vt:lpstr>
      <vt:lpstr>An Example of a Two-Tail Hypothesis Test for the Population Mean (When σ Is Unknown)</vt:lpstr>
      <vt:lpstr>An Example of a Two-Tail Hypothesis Test for the Population Mean (When σ Is Unknown)</vt:lpstr>
      <vt:lpstr>Hypothesis Testing for the Proportion of a Population</vt:lpstr>
      <vt:lpstr>Hypothesis Testing for the Proportion of a Population</vt:lpstr>
      <vt:lpstr>Hypothesis Testing for the Proportion of a Population</vt:lpstr>
      <vt:lpstr>Hypothesis Testing for the Proportion of a Population</vt:lpstr>
      <vt:lpstr>An Example of a One-Tail Hypothesis Test for the Proportion</vt:lpstr>
      <vt:lpstr>An Example of a One-Tail Hypothesis Test for the Proportion</vt:lpstr>
      <vt:lpstr>An Example of a One-Tail Hypothesis Test for the Proportion</vt:lpstr>
      <vt:lpstr>An Example of a One-Tail Hypothesis Test for the Proportion</vt:lpstr>
      <vt:lpstr>An Example of a One-Tail Hypothesis Test for the Proportion</vt:lpstr>
      <vt:lpstr>An Example of a One-Tail Hypothesis Test for the Proportion</vt:lpstr>
      <vt:lpstr>An Example of a One-Tail Hypothesis Test for the Proportion</vt:lpstr>
      <vt:lpstr>The p-value Approach to Hypothesis Testing for the Proportion</vt:lpstr>
      <vt:lpstr>The p-value Approach to Hypothesis Testing for the Proportion</vt:lpstr>
      <vt:lpstr>Type II Errors</vt:lpstr>
      <vt:lpstr>Calculating the Probability of Type II Errors Occurring</vt:lpstr>
      <vt:lpstr>Calculating the Probability of Type II Errors Occurring</vt:lpstr>
      <vt:lpstr>Calculating the Probability of Type II Errors Occurring</vt:lpstr>
      <vt:lpstr>Calculating the Probability of Type II Errors Occurring</vt:lpstr>
      <vt:lpstr>Calculating the Probability of Type II Errors Occurring</vt:lpstr>
      <vt:lpstr>Calculating the Probability of Type II Errors Occurring</vt:lpstr>
      <vt:lpstr>Calculating the Probability of Type II Errors Occurring</vt:lpstr>
      <vt:lpstr>Calculating the Probability of Type II Errors Occurring</vt:lpstr>
      <vt:lpstr>Calculating the Probability of Type II Errors Occurring</vt:lpstr>
      <vt:lpstr>Calculating the Probability of Type II Errors Occurring</vt:lpstr>
      <vt:lpstr>The Effect of α on β</vt:lpstr>
      <vt:lpstr>The Effect of α on β</vt:lpstr>
      <vt:lpstr>Probability of Type II Errors for Population Proportions</vt:lpstr>
      <vt:lpstr>Slide 742</vt:lpstr>
      <vt:lpstr>Hypothesis Tests Comparing Two Populations</vt:lpstr>
      <vt:lpstr>Comparing Two Population Means,   •  Independent Samples   •  Known Population Standard Deviations (σ1 and σ2)</vt:lpstr>
      <vt:lpstr>     Comparing Two Population Means   •  Independent Samples   •  Known Population Standard Deviations (σ1 and σ2)</vt:lpstr>
      <vt:lpstr>     Comparing Two Population Means   •  Independent Samples   •  Known Population Standard Deviations (σ1 and σ2)</vt:lpstr>
      <vt:lpstr>     Comparing Two Population Means   •  Independent Samples   •  Known Population Standard Deviations (σ1 and σ2)</vt:lpstr>
      <vt:lpstr>     Comparing Two Population Means   •  Independent Samples   •  Known Population Standard Deviations (σ1 and σ2)</vt:lpstr>
      <vt:lpstr>Conducting a Hypothesis Test to Compare the Difference Between Two Means •  Independent Samples, σ1 and σ2 Known</vt:lpstr>
      <vt:lpstr>Conducting a Hypothesis Test to Compare the Difference Between Two Means •  Independent Samples, σ1 and σ2 Known</vt:lpstr>
      <vt:lpstr>Conducting a Hypothesis Test to Compare the Difference Between Two Means •  Independent Samples, σ1 and σ2 Known</vt:lpstr>
      <vt:lpstr>Conducting a Hypothesis Test to Compare the Difference Between Two Means •  Independent Samples, σ1 and σ2 Known</vt:lpstr>
      <vt:lpstr>Conducting a Hypothesis Test to Compare the Difference Between Two Means •  Independent Samples, σ1 and σ2 Known</vt:lpstr>
      <vt:lpstr>Conducting a Hypothesis Test to Compare the Difference Between Two Means •  Independent Samples, σ1 and σ2 Known</vt:lpstr>
      <vt:lpstr>Conducting a Hypothesis Test to Compare the Difference Between Two Means •  Independent Samples, σ1 and σ2 Known</vt:lpstr>
      <vt:lpstr>Conducting a Hypothesis Test to Compare the Difference Between Two Means •  Independent Samples, σ1 and σ2 Known</vt:lpstr>
      <vt:lpstr>Conducting a Hypothesis Test to Compare the Difference Between Two Means •  Independent Samples, σ1 and σ2 Known</vt:lpstr>
      <vt:lpstr>Conducting a Hypothesis Test to Compare the Difference Between Two Means •  Independent Samples, σ1 and σ2 Known</vt:lpstr>
      <vt:lpstr>Using a Confidence Interval to Compare the Difference Between Two Means •  Independent Samples, σ1 and σ2 Known</vt:lpstr>
      <vt:lpstr>Using a Confidence Interval to Compare the Difference Between Two Means •  Independent Samples, σ1 and σ2 Known</vt:lpstr>
      <vt:lpstr>Using a Confidence Interval to Compare the Difference Between Two Means •  Independent Samples, σ1 and σ2 Known</vt:lpstr>
      <vt:lpstr>10.2 Comparing Two Population Means,   •  Independent Samples   •  Unknown Population Standard Deviations (σ1 and σ2)</vt:lpstr>
      <vt:lpstr>Conducting a Hypothesis Test to Compare the Difference Between Two Means •  Independent Samples, σ1 and σ2 Unknown, Equal Population Variances</vt:lpstr>
      <vt:lpstr>Conducting a Hypothesis Test to Compare the Difference Between Two Means •  Independent Samples, σ1 and σ2 Unknown, Equal Population Variances</vt:lpstr>
      <vt:lpstr>Conducting a Hypothesis Test to Compare the Difference Between Two Means •  Independent Samples, σ1 and σ2 Unknown, Equal Population Variances</vt:lpstr>
      <vt:lpstr>Conducting a Hypothesis Test to Compare the Difference Between Two Means •  Independent Samples, σ1 and σ2 Unknown, Equal Population Variances</vt:lpstr>
      <vt:lpstr>Conducting a Hypothesis Test to Compare the Difference Between Two Means •  Independent Samples, σ1 and σ2 Unknown, Equal Population Variances</vt:lpstr>
      <vt:lpstr>Conducting a Hypothesis Test to Compare the Difference Between Two Means •  Independent Samples, σ1 and σ2 Unknown, Equal Population Variances</vt:lpstr>
      <vt:lpstr>Using a Confidence Interval to Compare the Difference Between Two Means •  Independent Samples, σ1 and σ2 Unknown, Equal Population Variances </vt:lpstr>
      <vt:lpstr>Conducting a Hypothesis Test Comparing the Difference Between Two Means •  Independent Samples, σ1 and σ2 Unknown, Unequal Population Variances</vt:lpstr>
      <vt:lpstr>Conducting a Hypothesis Test to Compare the Difference Between Two Means •  Independent Samples, σ1 and σ2 Unknown, Unequal Population Variances</vt:lpstr>
      <vt:lpstr>Conducting a Hypothesis Test to Compare the Difference Between Two Means •  Independent Samples, σ1 and σ2 Unknown, Unequal Population Variances</vt:lpstr>
      <vt:lpstr>Conducting a Hypothesis Test to Compare the Difference Between Two Means •  Independent Samples, σ1 and σ2 Unknown, Unequal Population Variances</vt:lpstr>
      <vt:lpstr>Conducting a Hypothesis Test to Compare the Difference Between Two Means •  Independent Samples, σ1 and σ2 Unknown, Unequal Population Variances</vt:lpstr>
      <vt:lpstr>Testing Differences Other Than Zero</vt:lpstr>
      <vt:lpstr>Hypothesis Testing with    Dependent Samples</vt:lpstr>
      <vt:lpstr>Hypothesis Testing with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Conducting a Hypothesis Test to Compare the Difference Between Two Means • Dependent Samples</vt:lpstr>
      <vt:lpstr>Using a Confidence Interval to Compare the Difference Between Two Means • Dependent Samples</vt:lpstr>
      <vt:lpstr>Using a Confidence Interval to Compare the Difference Between Two Means • Dependent Samples</vt:lpstr>
      <vt:lpstr>Comparing Two Population Proportions with Independent     Samples</vt:lpstr>
      <vt:lpstr>Comparing Two Population Proportions with Independent Samples</vt:lpstr>
      <vt:lpstr>Comparing Two Population Proportions with Independent Samples</vt:lpstr>
      <vt:lpstr>Comparing Two Population Proportions with Independent Samples</vt:lpstr>
      <vt:lpstr>Comparing Two Population Proportions with Independent Samples</vt:lpstr>
      <vt:lpstr>Using a Confidence Interval to Compare the Difference Between Two Proportions</vt:lpstr>
      <vt:lpstr>Conducting a Hypothesis Test to Compare the Difference Between Two Proportions</vt:lpstr>
      <vt:lpstr>Conducting a Hypothesis Test to Compare the Difference Between Two Proportions</vt:lpstr>
      <vt:lpstr>Conducting a Hypothesis Test to Compare the Difference Between Two Proportions</vt:lpstr>
      <vt:lpstr>Conducting a Hypothesis Test to Compare the Difference Between Two Proportions</vt:lpstr>
      <vt:lpstr>Conducting a Hypothesis Test to Compare the Difference Between Two Proportions</vt:lpstr>
      <vt:lpstr>Conducting a Hypothesis Test to Compare the Difference Between Two Proportions</vt:lpstr>
      <vt:lpstr>Conducting a Hypothesis Test to Compare the Difference Between Two Proportions</vt:lpstr>
      <vt:lpstr>Conducting a Hypothesis Test to Compare the Difference Between Two Proportions</vt:lpstr>
      <vt:lpstr>Conducting a Hypothesis Test to Compare the Difference Between Two Proportions</vt:lpstr>
      <vt:lpstr>Slide 810</vt:lpstr>
      <vt:lpstr>Comparing Two or More Population Proportions</vt:lpstr>
      <vt:lpstr>Comparing Two or More Population Proportions</vt:lpstr>
      <vt:lpstr>Comparing Two or More Population Proportions</vt:lpstr>
      <vt:lpstr>Comparing Two or More Population Proportions</vt:lpstr>
      <vt:lpstr>Comparing Two or More Population Proportions</vt:lpstr>
      <vt:lpstr>Comparing Two or More Population Proportions</vt:lpstr>
      <vt:lpstr>Comparing Two or More Population Proportions</vt:lpstr>
      <vt:lpstr>Comparing Two or More Population Proportions</vt:lpstr>
      <vt:lpstr>Comparing Two or More Population Proportions</vt:lpstr>
      <vt:lpstr>Comparing Two or More Population Proportions</vt:lpstr>
      <vt:lpstr>Comparing Two or More Population Proportions</vt:lpstr>
      <vt:lpstr>Comparing Two or More Population Proportions</vt:lpstr>
      <vt:lpstr>Comparing Two or More Population Proportions</vt:lpstr>
      <vt:lpstr>Determining If Observed Frequencies Follow a Known    Probability Distribution</vt:lpstr>
      <vt:lpstr>Testing for a Discrete Probability Distribution</vt:lpstr>
      <vt:lpstr>Testing for a Discrete Probability Distribution</vt:lpstr>
      <vt:lpstr>Testing for a Discrete Probability Distribution</vt:lpstr>
      <vt:lpstr>Testing for a Discrete Probability Distribution</vt:lpstr>
      <vt:lpstr>Testing for a Discrete Probability Distribution</vt:lpstr>
      <vt:lpstr>Testing for a Discrete Probability Distribution</vt:lpstr>
      <vt:lpstr>Testing for a Discrete Probability Distribution</vt:lpstr>
      <vt:lpstr>Testing for a Discrete Probability Distribution</vt:lpstr>
      <vt:lpstr>Testing for a Discrete Probability Distribution</vt:lpstr>
      <vt:lpstr>Testing for a Discrete Probability Distribution</vt:lpstr>
      <vt:lpstr>Testing for a Poisson Distribution</vt:lpstr>
      <vt:lpstr>Testing for a Poisson Distribution</vt:lpstr>
      <vt:lpstr>Testing for a Poisson Distribution</vt:lpstr>
      <vt:lpstr>Testing for a Poisson Distribution</vt:lpstr>
      <vt:lpstr>Testing for a Poisson Distribution</vt:lpstr>
      <vt:lpstr>Testing for a Poisson Distribution</vt:lpstr>
      <vt:lpstr>Testing for a Poisson Distribution</vt:lpstr>
      <vt:lpstr>Testing for a Poisson Distribution</vt:lpstr>
      <vt:lpstr>Testing for a Poisson Distribution</vt:lpstr>
      <vt:lpstr>Testing for a Poisson Distribution</vt:lpstr>
      <vt:lpstr>Testing for a Poisson Distribution</vt:lpstr>
      <vt:lpstr>Testing for a Poisson Distribution</vt:lpstr>
      <vt:lpstr>Testing for a Binomial Distribution</vt:lpstr>
      <vt:lpstr>Testing for a Binomial Distribution</vt:lpstr>
      <vt:lpstr>Testing for a Binomial Distribution</vt:lpstr>
      <vt:lpstr>Testing for a Binomial Distribution</vt:lpstr>
      <vt:lpstr>Testing for a Binomial Distribution</vt:lpstr>
      <vt:lpstr>Testing for a Binomial Distribution</vt:lpstr>
      <vt:lpstr>Testing for a Binomial Distribution</vt:lpstr>
      <vt:lpstr>Testing for a Binomial Distribution</vt:lpstr>
      <vt:lpstr>Testing for a Binomial Distribution</vt:lpstr>
      <vt:lpstr>Testing for a Binomial Distribution</vt:lpstr>
      <vt:lpstr>Testing for a Binomial Distribution</vt:lpstr>
      <vt:lpstr>Testing for a Binomial Distribution</vt:lpstr>
      <vt:lpstr>Testing for a Normal Distribution</vt:lpstr>
      <vt:lpstr>Testing for a Normal Distribution</vt:lpstr>
      <vt:lpstr>Testing for a Normal Distribution</vt:lpstr>
      <vt:lpstr>Testing for a Normal Distribution</vt:lpstr>
      <vt:lpstr>Testing for a Normal Distribution</vt:lpstr>
      <vt:lpstr>Testing for a Normal Distribution</vt:lpstr>
      <vt:lpstr>Testing for a Normal Distribution</vt:lpstr>
      <vt:lpstr>Testing for a Normal Distribution</vt:lpstr>
      <vt:lpstr>Testing for a Normal Distribution</vt:lpstr>
      <vt:lpstr>Testing for a Normal Distribution</vt:lpstr>
      <vt:lpstr>Testing for a Normal Distribution</vt:lpstr>
      <vt:lpstr>Testing for a Normal Distribution</vt:lpstr>
      <vt:lpstr>Testing for a Normal Distribution</vt:lpstr>
      <vt:lpstr>Testing for a Normal Distribution</vt:lpstr>
      <vt:lpstr>Testing for a Normal Distribution</vt:lpstr>
      <vt:lpstr>Testing the Independence of    Two Variables</vt:lpstr>
      <vt:lpstr>Testing the Independence of Two Variables</vt:lpstr>
      <vt:lpstr>Testing the Independence of Two Variables</vt:lpstr>
      <vt:lpstr>Testing the Independence of Two Variables</vt:lpstr>
      <vt:lpstr>Testing the Independence of Two Variables</vt:lpstr>
      <vt:lpstr>Testing the Independence of Two Variables</vt:lpstr>
      <vt:lpstr>Testing the Independence of Two Variables</vt:lpstr>
      <vt:lpstr>Testing the Independence of Two Variables</vt:lpstr>
      <vt:lpstr>Testing the Independence of Two Variables</vt:lpstr>
      <vt:lpstr>Slide 883</vt:lpstr>
      <vt:lpstr>Slide 884</vt:lpstr>
      <vt:lpstr>Slide 885</vt:lpstr>
      <vt:lpstr>Slide 886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dc:title>
  <dc:creator>User</dc:creator>
  <cp:lastModifiedBy>Mihaela PAUN</cp:lastModifiedBy>
  <cp:revision>66</cp:revision>
  <dcterms:created xsi:type="dcterms:W3CDTF">2018-05-04T11:37:26Z</dcterms:created>
  <dcterms:modified xsi:type="dcterms:W3CDTF">2019-10-03T07:05:48Z</dcterms:modified>
</cp:coreProperties>
</file>